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0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0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31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46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notesSlides/notesSlide41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303" r:id="rId4"/>
    <p:sldId id="304" r:id="rId5"/>
    <p:sldId id="262" r:id="rId6"/>
    <p:sldId id="263" r:id="rId7"/>
    <p:sldId id="264" r:id="rId8"/>
    <p:sldId id="265" r:id="rId9"/>
    <p:sldId id="266" r:id="rId10"/>
    <p:sldId id="299" r:id="rId11"/>
    <p:sldId id="302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306" r:id="rId20"/>
    <p:sldId id="276" r:id="rId21"/>
    <p:sldId id="277" r:id="rId22"/>
    <p:sldId id="307" r:id="rId23"/>
    <p:sldId id="300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74" autoAdjust="0"/>
  </p:normalViewPr>
  <p:slideViewPr>
    <p:cSldViewPr>
      <p:cViewPr varScale="1">
        <p:scale>
          <a:sx n="68" d="100"/>
          <a:sy n="68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258698940998596E-2"/>
          <c:y val="0.13110539845758401"/>
          <c:w val="0.82450832072617197"/>
          <c:h val="0.745501285347042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Cell Phones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chemeClr val="bg1">
                  <a:lumMod val="85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188677073260601E-2"/>
                  <c:y val="-9.506982923430960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550628539854E-2"/>
                  <c:y val="-3.253297041573509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9045908735098E-3"/>
                  <c:y val="-8.142477560675289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579684118432599E-4"/>
                  <c:y val="-1.0418813389067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2085463001336E-2"/>
                  <c:y val="-7.699847704222179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2700000" vert="horz"/>
              <a:lstStyle/>
              <a:p>
                <a:pPr algn="ctr">
                  <a:defRPr sz="2400" b="1" i="0" u="none" strike="noStrike" baseline="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6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110</c:v>
                </c:pt>
                <c:pt idx="1">
                  <c:v>295</c:v>
                </c:pt>
                <c:pt idx="2">
                  <c:v>405</c:v>
                </c:pt>
                <c:pt idx="3">
                  <c:v>502</c:v>
                </c:pt>
                <c:pt idx="4">
                  <c:v>785</c:v>
                </c:pt>
                <c:pt idx="5">
                  <c:v>1182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PCs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bg1">
                  <a:lumMod val="85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0467836257309999E-2"/>
                  <c:y val="-1.2345679012345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8538011695906E-2"/>
                  <c:y val="-1.2345679012345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929824561403501E-2"/>
                  <c:y val="-1.440329218107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239766081871399E-2"/>
                  <c:y val="-1.6460905349794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315789473684299E-2"/>
                  <c:y val="-1.6460905349794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6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93</c:v>
                </c:pt>
                <c:pt idx="1">
                  <c:v>114</c:v>
                </c:pt>
                <c:pt idx="2">
                  <c:v>135</c:v>
                </c:pt>
                <c:pt idx="3">
                  <c:v>136</c:v>
                </c:pt>
                <c:pt idx="4">
                  <c:v>202</c:v>
                </c:pt>
                <c:pt idx="5">
                  <c:v>265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TVs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bg1">
                  <a:lumMod val="85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6198830409356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339181286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0994152046784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4795321637427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2339181286549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6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4">
                  <c:v>189</c:v>
                </c:pt>
                <c:pt idx="5">
                  <c:v>200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98721280"/>
        <c:axId val="298723200"/>
        <c:axId val="0"/>
      </c:bar3DChart>
      <c:catAx>
        <c:axId val="29872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8723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872320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85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8721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5675047198047702E-2"/>
          <c:y val="0.17436295000162"/>
          <c:w val="0.323813832481466"/>
          <c:h val="0.21079691516709601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3884240" y="8685067"/>
            <a:ext cx="2972361" cy="457490"/>
          </a:xfrm>
          <a:prstGeom prst="rect">
            <a:avLst/>
          </a:prstGeom>
          <a:ln/>
        </p:spPr>
        <p:txBody>
          <a:bodyPr lIns="82054" tIns="41027" rIns="82054" bIns="41027"/>
          <a:lstStyle/>
          <a:p>
            <a:fld id="{3478C424-B978-42C3-9D17-DCF20D143D1D}" type="slidenum">
              <a:rPr lang="en-US"/>
              <a:pPr/>
              <a:t>12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6"/>
            <a:ext cx="5486681" cy="41145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2054" tIns="41027" rIns="82054" bIns="41027" anchor="ctr"/>
          <a:lstStyle/>
          <a:p>
            <a:r>
              <a:rPr lang="en-US" dirty="0" smtClean="0"/>
              <a:t>Complexity is *the*</a:t>
            </a:r>
            <a:r>
              <a:rPr lang="en-US" baseline="0" dirty="0" smtClean="0"/>
              <a:t> issue.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598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8903" cy="41123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90405" tIns="45203" rIns="90405" bIns="4520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3"/>
            <a:ext cx="5030391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91430" tIns="45715" rIns="91430" bIns="45715"/>
          <a:lstStyle/>
          <a:p>
            <a:fld id="{B02D34D3-366B-5F4D-9394-10C04B3A4FA7}" type="slidenum">
              <a:rPr lang="en-US"/>
              <a:pPr/>
              <a:t>15</a:t>
            </a:fld>
            <a:endParaRPr lang="en-US"/>
          </a:p>
        </p:txBody>
      </p:sp>
      <p:sp>
        <p:nvSpPr>
          <p:cNvPr id="99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prstGeom prst="rect">
            <a:avLst/>
          </a:prstGeom>
          <a:ln/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5" y="8685895"/>
            <a:ext cx="2972098" cy="456595"/>
          </a:xfrm>
          <a:prstGeom prst="rect">
            <a:avLst/>
          </a:prstGeom>
          <a:noFill/>
        </p:spPr>
        <p:txBody>
          <a:bodyPr lIns="86491" tIns="43246" rIns="86491" bIns="43246"/>
          <a:lstStyle/>
          <a:p>
            <a:fld id="{53A5CDB9-2B4D-5F4D-88AF-F665B07A3A98}" type="slidenum">
              <a:rPr lang="en-US"/>
              <a:pPr/>
              <a:t>16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prstGeom prst="rect">
            <a:avLst/>
          </a:prstGeo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3"/>
            <a:ext cx="5485805" cy="4113893"/>
          </a:xfrm>
          <a:prstGeom prst="rect">
            <a:avLst/>
          </a:prstGeom>
          <a:noFill/>
          <a:ln/>
        </p:spPr>
        <p:txBody>
          <a:bodyPr lIns="86491" tIns="43246" rIns="86491" bIns="43246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3"/>
            <a:ext cx="5030391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4" tIns="45713" rIns="91424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3"/>
            <a:ext cx="5485805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4" tIns="45713" rIns="91424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3"/>
            <a:ext cx="5485805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4" tIns="45713" rIns="91424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3"/>
            <a:ext cx="5485805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3"/>
            <a:ext cx="5485805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8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45" tIns="41023" rIns="82045" bIns="41023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8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Histogram of student scores for the two sections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Active Learning Teaching Experiment</a:t>
            </a:r>
            <a:br>
              <a:rPr lang="en-US" dirty="0" smtClean="0">
                <a:latin typeface="Arial" charset="0"/>
                <a:ea typeface="msgothic" charset="0"/>
                <a:cs typeface="msgothic" charset="0"/>
              </a:rPr>
            </a:b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(by </a:t>
            </a:r>
            <a:r>
              <a:rPr lang="en-US" dirty="0" err="1" smtClean="0">
                <a:latin typeface="Arial" charset="0"/>
                <a:ea typeface="msgothic" charset="0"/>
                <a:cs typeface="msgothic" charset="0"/>
              </a:rPr>
              <a:t>DeSlauriers</a:t>
            </a: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, </a:t>
            </a:r>
            <a:r>
              <a:rPr lang="en-US" dirty="0" err="1" smtClean="0">
                <a:latin typeface="Arial" charset="0"/>
                <a:ea typeface="msgothic" charset="0"/>
                <a:cs typeface="msgothic" charset="0"/>
              </a:rPr>
              <a:t>Schelew</a:t>
            </a: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, and </a:t>
            </a:r>
            <a:r>
              <a:rPr lang="en-US" dirty="0" err="1" smtClean="0">
                <a:latin typeface="Arial" charset="0"/>
                <a:ea typeface="msgothic" charset="0"/>
                <a:cs typeface="msgothic" charset="0"/>
              </a:rPr>
              <a:t>Wieman</a:t>
            </a: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Control Class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     Teaching:</a:t>
            </a:r>
            <a:r>
              <a:rPr lang="en-US" baseline="0" dirty="0" smtClean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All traditional lecture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     Test on week 11 content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   </a:t>
            </a:r>
            <a:r>
              <a:rPr lang="en-US" baseline="0" dirty="0" smtClean="0">
                <a:latin typeface="Arial" charset="0"/>
                <a:ea typeface="msgothic" charset="0"/>
                <a:cs typeface="msgothic" charset="0"/>
              </a:rPr>
              <a:t>  </a:t>
            </a: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Ave = 41%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Experimental Class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   Teaching: Week 1 – 10: traditional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    Week 11: high engagement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baseline="0" dirty="0" smtClean="0">
                <a:latin typeface="Arial" charset="0"/>
                <a:ea typeface="msgothic" charset="0"/>
                <a:cs typeface="msgothic" charset="0"/>
              </a:rPr>
              <a:t>    </a:t>
            </a: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Test on week 11 content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  </a:t>
            </a:r>
            <a:r>
              <a:rPr lang="en-US" baseline="0" dirty="0" smtClean="0">
                <a:latin typeface="Arial" charset="0"/>
                <a:ea typeface="msgothic" charset="0"/>
                <a:cs typeface="msgothic" charset="0"/>
              </a:rPr>
              <a:t>  </a:t>
            </a:r>
            <a:r>
              <a:rPr lang="en-US" dirty="0" smtClean="0">
                <a:latin typeface="Arial" charset="0"/>
                <a:ea typeface="msgothic" charset="0"/>
                <a:cs typeface="msgothic" charset="0"/>
              </a:rPr>
              <a:t>Ave = 74%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dirty="0" smtClean="0">
              <a:latin typeface="Arial" charset="0"/>
              <a:ea typeface="msgothic" charset="0"/>
              <a:cs typeface="msgothic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3"/>
            <a:ext cx="5485805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3"/>
            <a:ext cx="5485805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7917"/>
            <a:ext cx="4497586" cy="3427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We will pair you up if you don’t have a preferred partner</a:t>
            </a:r>
          </a:p>
          <a:p>
            <a:r>
              <a:rPr lang="en-US" dirty="0" smtClean="0"/>
              <a:t>Design document due one week after handout</a:t>
            </a:r>
          </a:p>
          <a:p>
            <a:r>
              <a:rPr lang="en-US" dirty="0" smtClean="0"/>
              <a:t>Start early, time management is key</a:t>
            </a:r>
          </a:p>
          <a:p>
            <a:r>
              <a:rPr lang="en-US" dirty="0" smtClean="0"/>
              <a:t>Manage the team effort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Take a break</a:t>
            </a:r>
          </a:p>
          <a:p>
            <a:r>
              <a:rPr lang="en-US" dirty="0" smtClean="0"/>
              <a:t>Think-Pair-Share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1"/>
            <a:ext cx="2972003" cy="456704"/>
          </a:xfrm>
          <a:prstGeom prst="rect">
            <a:avLst/>
          </a:prstGeom>
          <a:ln/>
        </p:spPr>
        <p:txBody>
          <a:bodyPr lIns="86491" tIns="43246" rIns="86491" bIns="43246"/>
          <a:lstStyle/>
          <a:p>
            <a:r>
              <a:rPr lang="en-US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464" y="1"/>
            <a:ext cx="2972003" cy="456704"/>
          </a:xfrm>
          <a:prstGeom prst="rect">
            <a:avLst/>
          </a:prstGeom>
          <a:ln/>
        </p:spPr>
        <p:txBody>
          <a:bodyPr lIns="86491" tIns="43246" rIns="86491" bIns="43246"/>
          <a:lstStyle/>
          <a:p>
            <a:fld id="{6883A6B7-55D5-5B45-8AB0-008715B6AC3C}" type="datetime4">
              <a:rPr lang="en-US"/>
              <a:pPr/>
              <a:t>January 22, 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" y="8685879"/>
            <a:ext cx="2972003" cy="456704"/>
          </a:xfrm>
          <a:prstGeom prst="rect">
            <a:avLst/>
          </a:prstGeom>
          <a:ln/>
        </p:spPr>
        <p:txBody>
          <a:bodyPr lIns="86491" tIns="43246" rIns="86491" bIns="43246"/>
          <a:lstStyle/>
          <a:p>
            <a:r>
              <a:rPr lang="en-US"/>
              <a:t>Chapter 1 — Computer Abstractions and Technology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64" y="8685879"/>
            <a:ext cx="2972003" cy="456704"/>
          </a:xfrm>
          <a:prstGeom prst="rect">
            <a:avLst/>
          </a:prstGeom>
          <a:ln/>
        </p:spPr>
        <p:txBody>
          <a:bodyPr lIns="86491" tIns="43246" rIns="86491" bIns="43246"/>
          <a:lstStyle/>
          <a:p>
            <a:fld id="{525A2A78-0270-5B46-9540-16549D384457}" type="slidenum">
              <a:rPr lang="en-US"/>
              <a:pPr/>
              <a:t>32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6" y="4342940"/>
            <a:ext cx="5487012" cy="4114588"/>
          </a:xfrm>
          <a:prstGeom prst="rect">
            <a:avLst/>
          </a:prstGeom>
        </p:spPr>
        <p:txBody>
          <a:bodyPr lIns="86491" tIns="43246" rIns="86491" bIns="43246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3738"/>
            <a:ext cx="4570412" cy="3429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1" y="4343236"/>
            <a:ext cx="5486082" cy="267521"/>
          </a:xfrm>
          <a:prstGeom prst="rect">
            <a:avLst/>
          </a:prstGeom>
        </p:spPr>
        <p:txBody>
          <a:bodyPr lIns="82054" tIns="41027" rIns="82054" bIns="4102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362" y="4343980"/>
            <a:ext cx="5485280" cy="4114511"/>
          </a:xfrm>
          <a:prstGeom prst="rect">
            <a:avLst/>
          </a:prstGeom>
        </p:spPr>
        <p:txBody>
          <a:bodyPr lIns="82054" tIns="41027" rIns="82054" bIns="41027">
            <a:normAutofit/>
          </a:bodyPr>
          <a:lstStyle/>
          <a:p>
            <a:r>
              <a:rPr lang="en-US" dirty="0" smtClean="0"/>
              <a:t>32 bits, 4 bytes</a:t>
            </a:r>
          </a:p>
          <a:p>
            <a:endParaRPr lang="en-US" dirty="0" smtClean="0"/>
          </a:p>
          <a:p>
            <a:r>
              <a:rPr lang="en-US" dirty="0" smtClean="0"/>
              <a:t>What time is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3884240" y="8685067"/>
            <a:ext cx="2972361" cy="457490"/>
          </a:xfrm>
          <a:prstGeom prst="rect">
            <a:avLst/>
          </a:prstGeom>
        </p:spPr>
        <p:txBody>
          <a:bodyPr lIns="82054" tIns="41027" rIns="82054" bIns="41027"/>
          <a:lstStyle/>
          <a:p>
            <a:fld id="{BA1FEE03-8B24-4057-90F5-A280633F14D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067" y="589643"/>
            <a:ext cx="4479727" cy="34138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34" y="4342191"/>
            <a:ext cx="5909964" cy="41138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4" tIns="43242" rIns="86484" bIns="43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7917"/>
            <a:ext cx="4497586" cy="3427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1"/>
            <a:ext cx="2972003" cy="456704"/>
          </a:xfrm>
          <a:prstGeom prst="rect">
            <a:avLst/>
          </a:prstGeom>
          <a:ln/>
        </p:spPr>
        <p:txBody>
          <a:bodyPr lIns="86491" tIns="43246" rIns="86491" bIns="43246"/>
          <a:lstStyle/>
          <a:p>
            <a:r>
              <a:rPr lang="en-US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464" y="1"/>
            <a:ext cx="2972003" cy="456704"/>
          </a:xfrm>
          <a:prstGeom prst="rect">
            <a:avLst/>
          </a:prstGeom>
          <a:ln/>
        </p:spPr>
        <p:txBody>
          <a:bodyPr lIns="86491" tIns="43246" rIns="86491" bIns="43246"/>
          <a:lstStyle/>
          <a:p>
            <a:fld id="{D2D99BDB-3F77-0743-A2DE-9CC94C3E237C}" type="datetime4">
              <a:rPr lang="en-US"/>
              <a:pPr/>
              <a:t>January 22, 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" y="8685879"/>
            <a:ext cx="2972003" cy="456704"/>
          </a:xfrm>
          <a:prstGeom prst="rect">
            <a:avLst/>
          </a:prstGeom>
          <a:ln/>
        </p:spPr>
        <p:txBody>
          <a:bodyPr lIns="86491" tIns="43246" rIns="86491" bIns="43246"/>
          <a:lstStyle/>
          <a:p>
            <a:r>
              <a:rPr lang="en-US"/>
              <a:t>Chapter 1 — Computer Abstractions and Technology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64" y="8685879"/>
            <a:ext cx="2972003" cy="456704"/>
          </a:xfrm>
          <a:prstGeom prst="rect">
            <a:avLst/>
          </a:prstGeom>
          <a:ln/>
        </p:spPr>
        <p:txBody>
          <a:bodyPr lIns="86491" tIns="43246" rIns="86491" bIns="43246"/>
          <a:lstStyle/>
          <a:p>
            <a:fld id="{566BD5C4-21DB-E943-9014-065AE708A806}" type="slidenum">
              <a:rPr lang="en-US"/>
              <a:pPr/>
              <a:t>38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8" y="686405"/>
            <a:ext cx="4497586" cy="3427489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6" y="4342940"/>
            <a:ext cx="5487012" cy="4114588"/>
          </a:xfrm>
          <a:prstGeom prst="rect">
            <a:avLst/>
          </a:prstGeom>
        </p:spPr>
        <p:txBody>
          <a:bodyPr lIns="86491" tIns="43246" rIns="86491" bIns="43246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34" y="4343703"/>
            <a:ext cx="5909964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70" tIns="44441" rIns="90470" bIns="44441"/>
          <a:lstStyle/>
          <a:p>
            <a:endParaRPr lang="en-US"/>
          </a:p>
        </p:txBody>
      </p:sp>
      <p:sp>
        <p:nvSpPr>
          <p:cNvPr id="12380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5091" y="586619"/>
            <a:ext cx="4484191" cy="34169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34" y="4343703"/>
            <a:ext cx="5909964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236" tIns="44326" rIns="90236" bIns="44326"/>
          <a:lstStyle/>
          <a:p>
            <a:r>
              <a:rPr lang="en-US"/>
              <a:t>For class handout</a:t>
            </a:r>
          </a:p>
        </p:txBody>
      </p:sp>
      <p:sp>
        <p:nvSpPr>
          <p:cNvPr id="12359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587375"/>
            <a:ext cx="4552950" cy="3416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3"/>
            <a:ext cx="5485805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3884240" y="8685067"/>
            <a:ext cx="2972361" cy="457490"/>
          </a:xfrm>
          <a:prstGeom prst="rect">
            <a:avLst/>
          </a:prstGeom>
          <a:ln/>
        </p:spPr>
        <p:txBody>
          <a:bodyPr lIns="82054" tIns="41027" rIns="82054" bIns="41027"/>
          <a:lstStyle/>
          <a:p>
            <a:fld id="{AE8DDB6F-8009-4FBF-A8EC-A38F2E7DE7FF}" type="slidenum">
              <a:rPr lang="en-US"/>
              <a:pPr/>
              <a:t>42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6"/>
            <a:ext cx="5486681" cy="41145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2054" tIns="41027" rIns="82054" bIns="4102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34" y="4343703"/>
            <a:ext cx="5909964" cy="4113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236" tIns="44326" rIns="90236" bIns="44326"/>
          <a:lstStyle/>
          <a:p>
            <a:r>
              <a:rPr lang="en-US"/>
              <a:t>For class handout</a:t>
            </a:r>
          </a:p>
        </p:txBody>
      </p:sp>
      <p:sp>
        <p:nvSpPr>
          <p:cNvPr id="1199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587375"/>
            <a:ext cx="4552950" cy="3416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3884240" y="8685067"/>
            <a:ext cx="2972361" cy="457490"/>
          </a:xfrm>
          <a:prstGeom prst="rect">
            <a:avLst/>
          </a:prstGeom>
          <a:ln/>
        </p:spPr>
        <p:txBody>
          <a:bodyPr lIns="82054" tIns="41027" rIns="82054" bIns="41027"/>
          <a:lstStyle/>
          <a:p>
            <a:fld id="{ED113CD8-4CF6-420E-9664-BF5825243A64}" type="slidenum">
              <a:rPr lang="en-US"/>
              <a:pPr/>
              <a:t>44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6"/>
            <a:ext cx="5486681" cy="41145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2054" tIns="41027" rIns="82054" bIns="4102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7917"/>
            <a:ext cx="4497586" cy="3427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Flash Drives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4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5" tIns="45203" rIns="90405" bIns="45203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9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tags" Target="../tags/tag130.xml"/><Relationship Id="rId3" Type="http://schemas.openxmlformats.org/officeDocument/2006/relationships/tags" Target="../tags/tag107.xml"/><Relationship Id="rId21" Type="http://schemas.openxmlformats.org/officeDocument/2006/relationships/tags" Target="../tags/tag125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tags" Target="../tags/tag129.xml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tags" Target="../tags/tag124.xml"/><Relationship Id="rId29" Type="http://schemas.openxmlformats.org/officeDocument/2006/relationships/tags" Target="../tags/tag133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tags" Target="../tags/tag128.xml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tags" Target="../tags/tag127.xml"/><Relationship Id="rId28" Type="http://schemas.openxmlformats.org/officeDocument/2006/relationships/tags" Target="../tags/tag132.xml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31" Type="http://schemas.openxmlformats.org/officeDocument/2006/relationships/notesSlide" Target="../notesSlides/notesSlide31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tags" Target="../tags/tag126.xml"/><Relationship Id="rId27" Type="http://schemas.openxmlformats.org/officeDocument/2006/relationships/tags" Target="../tags/tag131.xml"/><Relationship Id="rId30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slideLayout" Target="../slideLayouts/slideLayout6.xml"/><Relationship Id="rId18" Type="http://schemas.openxmlformats.org/officeDocument/2006/relationships/chart" Target="../charts/chart1.xml"/><Relationship Id="rId3" Type="http://schemas.openxmlformats.org/officeDocument/2006/relationships/tags" Target="../tags/tag149.xml"/><Relationship Id="rId21" Type="http://schemas.openxmlformats.org/officeDocument/2006/relationships/image" Target="../media/image31.jpe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image" Target="../media/image29.png"/><Relationship Id="rId2" Type="http://schemas.openxmlformats.org/officeDocument/2006/relationships/tags" Target="../tags/tag148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image" Target="../media/image27.png"/><Relationship Id="rId10" Type="http://schemas.openxmlformats.org/officeDocument/2006/relationships/tags" Target="../tags/tag156.xml"/><Relationship Id="rId19" Type="http://schemas.openxmlformats.org/officeDocument/2006/relationships/image" Target="../media/image8.jpe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notesSlide" Target="../notesSlides/notesSlide4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slideLayout" Target="../slideLayouts/slideLayout1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tags" Target="../tags/tag63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tags" Target="../tags/tag53.xml"/><Relationship Id="rId41" Type="http://schemas.openxmlformats.org/officeDocument/2006/relationships/notesSlide" Target="../notesSlides/notesSlide5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slideLayout" Target="../slideLayouts/slideLayout12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9" Type="http://schemas.openxmlformats.org/officeDocument/2006/relationships/notesSlide" Target="../notesSlides/notesSlide6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34" Type="http://schemas.openxmlformats.org/officeDocument/2006/relationships/tags" Target="../tags/tag97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tags" Target="../tags/tag96.xml"/><Relationship Id="rId38" Type="http://schemas.openxmlformats.org/officeDocument/2006/relationships/slideLayout" Target="../slideLayouts/slideLayout13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tags" Target="../tags/tag9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tags" Target="../tags/tag95.xml"/><Relationship Id="rId37" Type="http://schemas.openxmlformats.org/officeDocument/2006/relationships/tags" Target="../tags/tag100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36" Type="http://schemas.openxmlformats.org/officeDocument/2006/relationships/tags" Target="../tags/tag99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94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Relationship Id="rId35" Type="http://schemas.openxmlformats.org/officeDocument/2006/relationships/tags" Target="../tags/tag9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3410: Computer System Organization and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Then and Now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23183"/>
            <a:ext cx="4984750" cy="2055813"/>
          </a:xfrm>
        </p:spPr>
        <p:txBody>
          <a:bodyPr/>
          <a:lstStyle/>
          <a:p>
            <a:r>
              <a:rPr lang="en-US" sz="2800" dirty="0"/>
              <a:t>The first transistor</a:t>
            </a:r>
          </a:p>
          <a:p>
            <a:pPr lvl="1"/>
            <a:r>
              <a:rPr lang="en-US" sz="2400" dirty="0"/>
              <a:t>on a workbench at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AT</a:t>
            </a:r>
            <a:r>
              <a:rPr lang="en-US" sz="2400" dirty="0"/>
              <a:t>&amp;T Bell Labs in </a:t>
            </a:r>
            <a:r>
              <a:rPr lang="en-US" sz="2400" dirty="0" smtClean="0"/>
              <a:t>1947</a:t>
            </a:r>
          </a:p>
          <a:p>
            <a:pPr lvl="1"/>
            <a:r>
              <a:rPr lang="en-US" sz="2400" dirty="0"/>
              <a:t>Bardeen, Brattain, and Shockley</a:t>
            </a:r>
          </a:p>
        </p:txBody>
      </p:sp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23183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An Intel </a:t>
            </a:r>
            <a:r>
              <a:rPr lang="en-US" sz="2800" dirty="0" smtClean="0">
                <a:latin typeface="Helvetica" charset="0"/>
              </a:rPr>
              <a:t>Ivy Bridge</a:t>
            </a:r>
            <a:endParaRPr lang="en-US" sz="2800" dirty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1.4 billion transistors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160 square </a:t>
            </a:r>
            <a:r>
              <a:rPr lang="en-US" dirty="0" smtClean="0">
                <a:latin typeface="Helvetica" charset="0"/>
              </a:rPr>
              <a:t>millimeters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>
                <a:latin typeface="Helvetica" charset="0"/>
              </a:rPr>
              <a:t>22 nanometer: transistor gate </a:t>
            </a:r>
            <a:r>
              <a:rPr lang="en-US" dirty="0" smtClean="0">
                <a:latin typeface="Helvetica" charset="0"/>
              </a:rPr>
              <a:t>width</a:t>
            </a:r>
            <a:endParaRPr lang="en-US" dirty="0" smtClean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Up to eight processing cores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Release date: April 2012</a:t>
            </a:r>
            <a:endParaRPr lang="en-US" dirty="0">
              <a:latin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581400"/>
            <a:ext cx="6083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http://forwardthinking.pcmag.com/none/296972-intel-releases-ivy-bridge-first-processor-with-tri-gate-transistor</a:t>
            </a: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504"/>
            <a:ext cx="3200399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2.pcmag.com/media/images/342604-ivy-bridge-core.jpg?thumb=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6" b="28051"/>
          <a:stretch/>
        </p:blipFill>
        <p:spPr bwMode="auto">
          <a:xfrm>
            <a:off x="3360792" y="1267096"/>
            <a:ext cx="5664376" cy="23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Then and Now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23183"/>
            <a:ext cx="4984750" cy="2055813"/>
          </a:xfrm>
        </p:spPr>
        <p:txBody>
          <a:bodyPr/>
          <a:lstStyle/>
          <a:p>
            <a:r>
              <a:rPr lang="en-US" sz="2800" dirty="0"/>
              <a:t>The first transistor</a:t>
            </a:r>
          </a:p>
          <a:p>
            <a:pPr lvl="1"/>
            <a:r>
              <a:rPr lang="en-US" sz="2400" dirty="0"/>
              <a:t>on a workbench at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AT</a:t>
            </a:r>
            <a:r>
              <a:rPr lang="en-US" sz="2400" dirty="0"/>
              <a:t>&amp;T Bell Labs in </a:t>
            </a:r>
            <a:r>
              <a:rPr lang="en-US" sz="2400" dirty="0" smtClean="0"/>
              <a:t>1947</a:t>
            </a:r>
          </a:p>
          <a:p>
            <a:pPr lvl="1"/>
            <a:r>
              <a:rPr lang="en-US" sz="2400" dirty="0"/>
              <a:t>Bardeen, Brattain, and Shockley</a:t>
            </a:r>
          </a:p>
        </p:txBody>
      </p:sp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23183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Samsung Galaxy Note II</a:t>
            </a:r>
            <a:endParaRPr lang="en-US" sz="2800" dirty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err="1" smtClean="0">
                <a:latin typeface="Helvetica" charset="0"/>
              </a:rPr>
              <a:t>Eynos</a:t>
            </a:r>
            <a:r>
              <a:rPr lang="en-US" dirty="0" smtClean="0">
                <a:latin typeface="Helvetica" charset="0"/>
              </a:rPr>
              <a:t> 4412 System on a Chip (</a:t>
            </a:r>
            <a:r>
              <a:rPr lang="en-US" dirty="0" err="1" smtClean="0">
                <a:latin typeface="Helvetica" charset="0"/>
              </a:rPr>
              <a:t>SoC</a:t>
            </a:r>
            <a:r>
              <a:rPr lang="en-US" dirty="0" smtClean="0">
                <a:latin typeface="Helvetica" charset="0"/>
              </a:rPr>
              <a:t>)</a:t>
            </a:r>
            <a:endParaRPr lang="en-US" dirty="0" smtClean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ARM Cortex-A9 processing core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>
                <a:latin typeface="Helvetica" charset="0"/>
              </a:rPr>
              <a:t>3</a:t>
            </a:r>
            <a:r>
              <a:rPr lang="en-US" dirty="0" smtClean="0">
                <a:latin typeface="Helvetica" charset="0"/>
              </a:rPr>
              <a:t>2 </a:t>
            </a:r>
            <a:r>
              <a:rPr lang="en-US" dirty="0">
                <a:latin typeface="Helvetica" charset="0"/>
              </a:rPr>
              <a:t>nanometer: transistor gate </a:t>
            </a:r>
            <a:r>
              <a:rPr lang="en-US" dirty="0" smtClean="0">
                <a:latin typeface="Helvetica" charset="0"/>
              </a:rPr>
              <a:t>width</a:t>
            </a:r>
            <a:endParaRPr lang="en-US" dirty="0" smtClean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Four </a:t>
            </a:r>
            <a:r>
              <a:rPr lang="en-US" dirty="0" smtClean="0">
                <a:latin typeface="Helvetica" charset="0"/>
              </a:rPr>
              <a:t>processing </a:t>
            </a:r>
            <a:r>
              <a:rPr lang="en-US" dirty="0" smtClean="0">
                <a:latin typeface="Helvetica" charset="0"/>
              </a:rPr>
              <a:t>cores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Release date: </a:t>
            </a:r>
            <a:r>
              <a:rPr lang="en-US" dirty="0" smtClean="0">
                <a:latin typeface="Helvetica" charset="0"/>
              </a:rPr>
              <a:t>November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2012</a:t>
            </a:r>
            <a:endParaRPr lang="en-US" dirty="0">
              <a:latin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515" y="4267200"/>
            <a:ext cx="45720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http://www.anandtech.com/show/6386/samsung-galaxy-note-2-review-t-mobile-/3</a:t>
            </a:r>
            <a:endParaRPr lang="en-US" sz="1000" dirty="0"/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504"/>
            <a:ext cx="3200399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s.anandtech.com/doci/6386/44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390989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donthatethegeek.com/wp-content/uploads/2011/09/Samsung-Exyn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953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Moore's Law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172200"/>
          </a:xfrm>
          <a:ln/>
        </p:spPr>
        <p:txBody>
          <a:bodyPr tIns="11199">
            <a:normAutofit/>
          </a:bodyPr>
          <a:lstStyle/>
          <a:p>
            <a:pPr marL="0" indent="0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sz="1300" dirty="0"/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rgbClr val="FFFF66"/>
                </a:solidFill>
              </a:rPr>
              <a:t>The number of transistors integrated on a single die will double every 24 months...</a:t>
            </a:r>
            <a:br>
              <a:rPr lang="en-US" dirty="0">
                <a:solidFill>
                  <a:srgbClr val="FFFF66"/>
                </a:solidFill>
              </a:rPr>
            </a:br>
            <a:r>
              <a:rPr lang="en-US" dirty="0">
                <a:solidFill>
                  <a:srgbClr val="FFFF66"/>
                </a:solidFill>
              </a:rPr>
              <a:t>	– Gordon Moore, Intel co-founder, </a:t>
            </a:r>
            <a:r>
              <a:rPr lang="en-US" dirty="0" smtClean="0">
                <a:solidFill>
                  <a:srgbClr val="FFFF66"/>
                </a:solidFill>
              </a:rPr>
              <a:t>1965</a:t>
            </a:r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dirty="0" smtClean="0">
              <a:solidFill>
                <a:srgbClr val="FFFF66"/>
              </a:solidFill>
            </a:endParaRPr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>
                <a:solidFill>
                  <a:srgbClr val="FFFF66"/>
                </a:solidFill>
              </a:rPr>
              <a:t>Amazingly Visionary</a:t>
            </a:r>
            <a:endParaRPr lang="en-US" dirty="0"/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400" dirty="0" smtClean="0"/>
              <a:t>	1971 </a:t>
            </a:r>
            <a:r>
              <a:rPr lang="en-US" sz="2400" dirty="0"/>
              <a:t>– 2300 transistors – 1MHz – 4004</a:t>
            </a:r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400" dirty="0" smtClean="0"/>
              <a:t>	1990 </a:t>
            </a:r>
            <a:r>
              <a:rPr lang="en-US" sz="2400" dirty="0"/>
              <a:t>– 1M transistors – 50MHz – i486</a:t>
            </a:r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400" dirty="0" smtClean="0"/>
              <a:t>	2001 </a:t>
            </a:r>
            <a:r>
              <a:rPr lang="en-US" sz="2400" dirty="0"/>
              <a:t>– 42M transistors – 2GHz – Xeon</a:t>
            </a:r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400" dirty="0" smtClean="0"/>
              <a:t>	2004 </a:t>
            </a:r>
            <a:r>
              <a:rPr lang="en-US" sz="2400" dirty="0"/>
              <a:t>– 55M transistors – 3GHz – P4</a:t>
            </a:r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400" dirty="0" smtClean="0"/>
              <a:t>	2007 </a:t>
            </a:r>
            <a:r>
              <a:rPr lang="en-US" sz="2400" dirty="0"/>
              <a:t>– 290M transistors – 3GHz – Core 2 Duo</a:t>
            </a:r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400" dirty="0" smtClean="0"/>
              <a:t>	2009 </a:t>
            </a:r>
            <a:r>
              <a:rPr lang="en-US" sz="2400" dirty="0"/>
              <a:t>– 731M transistors – 2GHz – </a:t>
            </a:r>
            <a:r>
              <a:rPr lang="en-US" sz="2400" dirty="0" smtClean="0"/>
              <a:t>Nehalem</a:t>
            </a:r>
          </a:p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2012 – 1400M transistors – </a:t>
            </a:r>
            <a:r>
              <a:rPr lang="en-US" sz="2400" dirty="0" smtClean="0"/>
              <a:t>2-3GHz </a:t>
            </a:r>
            <a:r>
              <a:rPr lang="en-US" sz="2400" dirty="0" smtClean="0"/>
              <a:t>– Ivy Bridge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066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61912"/>
            <a:ext cx="7773987" cy="5476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Course Objective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147763"/>
            <a:ext cx="8166100" cy="431958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Bridge the gap between hardware and software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How a processor works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How a computer is organized</a:t>
            </a:r>
          </a:p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/>
          </a:p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Establish a foundation for building higher-level applications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How to understand program performance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How to understand where the world is going</a:t>
            </a:r>
          </a:p>
        </p:txBody>
      </p:sp>
    </p:spTree>
    <p:extLst>
      <p:ext uri="{BB962C8B-B14F-4D97-AF65-F5344CB8AC3E}">
        <p14:creationId xmlns:p14="http://schemas.microsoft.com/office/powerpoint/2010/main" val="1615841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Announcements: How class organized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91600" cy="5308600"/>
          </a:xfrm>
        </p:spPr>
        <p:txBody>
          <a:bodyPr/>
          <a:lstStyle/>
          <a:p>
            <a:r>
              <a:rPr lang="en-US" dirty="0"/>
              <a:t>Instructor: </a:t>
            </a:r>
            <a:r>
              <a:rPr lang="en-US" dirty="0" smtClean="0"/>
              <a:t>Hakim Weatherspoon </a:t>
            </a:r>
            <a:r>
              <a:rPr lang="en-US" sz="3600" dirty="0" smtClean="0"/>
              <a:t>(</a:t>
            </a:r>
            <a:r>
              <a:rPr lang="en-US" sz="2800" dirty="0" smtClean="0"/>
              <a:t>hweather@cs.cornell.edu</a:t>
            </a:r>
            <a:r>
              <a:rPr lang="en-US" sz="2800" dirty="0"/>
              <a:t>)</a:t>
            </a:r>
          </a:p>
          <a:p>
            <a:pPr lvl="3"/>
            <a:endParaRPr lang="en-US" sz="2400" dirty="0"/>
          </a:p>
          <a:p>
            <a:r>
              <a:rPr lang="en-US" sz="2800" dirty="0" smtClean="0"/>
              <a:t>Lecture:</a:t>
            </a:r>
          </a:p>
          <a:p>
            <a:pPr lvl="1"/>
            <a:r>
              <a:rPr lang="en-US" sz="2400" dirty="0" err="1" smtClean="0"/>
              <a:t>Tu</a:t>
            </a:r>
            <a:r>
              <a:rPr lang="en-US" sz="2400" dirty="0"/>
              <a:t>/</a:t>
            </a:r>
            <a:r>
              <a:rPr lang="en-US" sz="2400" dirty="0" err="1"/>
              <a:t>Th</a:t>
            </a:r>
            <a:r>
              <a:rPr lang="en-US" sz="2400" dirty="0"/>
              <a:t>  1:25-2:</a:t>
            </a:r>
            <a:r>
              <a:rPr lang="en-US" sz="2400" dirty="0" smtClean="0"/>
              <a:t>40</a:t>
            </a:r>
            <a:endParaRPr lang="en-US" dirty="0"/>
          </a:p>
          <a:p>
            <a:pPr lvl="1"/>
            <a:r>
              <a:rPr lang="en-US" sz="2400" dirty="0" smtClean="0"/>
              <a:t>Olin 155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Lab Sections:</a:t>
            </a:r>
          </a:p>
          <a:p>
            <a:pPr lvl="1"/>
            <a:r>
              <a:rPr lang="en-US" sz="2400" dirty="0" smtClean="0"/>
              <a:t>Carpenter 104 (Blue Room)</a:t>
            </a:r>
          </a:p>
          <a:p>
            <a:pPr lvl="1"/>
            <a:r>
              <a:rPr lang="en-US" sz="2400" dirty="0" smtClean="0"/>
              <a:t>Carpenter 235 (Red Room)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710" y="1447801"/>
            <a:ext cx="2174185" cy="2667000"/>
          </a:xfrm>
          <a:prstGeom prst="rect">
            <a:avLst/>
          </a:prstGeom>
        </p:spPr>
      </p:pic>
      <p:pic>
        <p:nvPicPr>
          <p:cNvPr id="3074" name="Picture 2" descr="cov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3" t="3246" r="14423" b="2400"/>
          <a:stretch/>
        </p:blipFill>
        <p:spPr bwMode="auto">
          <a:xfrm>
            <a:off x="6934200" y="1447800"/>
            <a:ext cx="2017435" cy="266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v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0" t="14857" r="27603" b="1641"/>
          <a:stretch/>
        </p:blipFill>
        <p:spPr bwMode="auto">
          <a:xfrm>
            <a:off x="6187616" y="4419600"/>
            <a:ext cx="1432384" cy="23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1062335"/>
            <a:ext cx="263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Required Textbooks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4179" y="5612624"/>
            <a:ext cx="1462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Suggested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Textbook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Who am I?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86978"/>
            <a:ext cx="8305800" cy="47244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80000"/>
              </a:lnSpc>
            </a:pPr>
            <a:r>
              <a:rPr lang="en-US" sz="2800" dirty="0" smtClean="0"/>
              <a:t>Prof. </a:t>
            </a:r>
            <a:r>
              <a:rPr lang="en-US" sz="2800" dirty="0"/>
              <a:t>Hakim Weatherspoon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2400" dirty="0"/>
              <a:t>(Hakim means </a:t>
            </a:r>
            <a:r>
              <a:rPr lang="en-US" sz="2400" dirty="0" smtClean="0"/>
              <a:t>Doctor, wise, or </a:t>
            </a:r>
            <a:r>
              <a:rPr lang="en-US" sz="2400" dirty="0" err="1" smtClean="0"/>
              <a:t>prof</a:t>
            </a:r>
            <a:r>
              <a:rPr lang="en-US" sz="2400" dirty="0" smtClean="0"/>
              <a:t>. </a:t>
            </a:r>
            <a:r>
              <a:rPr lang="en-US" sz="2400" dirty="0"/>
              <a:t>in Arabic)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2400" dirty="0"/>
              <a:t>Background in Education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Undergraduate University of</a:t>
            </a:r>
            <a:r>
              <a:rPr lang="en-US" sz="2000" dirty="0" smtClean="0"/>
              <a:t> Washington</a:t>
            </a:r>
            <a:endParaRPr lang="en-US" sz="2000" dirty="0"/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Played Varsity Football</a:t>
            </a:r>
          </a:p>
          <a:p>
            <a:pPr marL="2000250" lvl="4" indent="-171450">
              <a:lnSpc>
                <a:spcPct val="80000"/>
              </a:lnSpc>
            </a:pPr>
            <a:r>
              <a:rPr lang="en-US" sz="1800" dirty="0"/>
              <a:t>Some teammates collectively make $100’s of millions</a:t>
            </a:r>
          </a:p>
          <a:p>
            <a:pPr marL="2000250" lvl="4" indent="-171450">
              <a:lnSpc>
                <a:spcPct val="80000"/>
              </a:lnSpc>
            </a:pPr>
            <a:r>
              <a:rPr lang="en-US" sz="1800" dirty="0"/>
              <a:t>I teach!!!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Graduate University of California, Berkeley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Some class mates collectively make $100’s of millions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I teach!!!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2400" dirty="0"/>
              <a:t>Background in Operating Systems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Peer-to-Peer Storage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Antiquity project - Secure wide-area distributed system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 err="1"/>
              <a:t>OceanStore</a:t>
            </a:r>
            <a:r>
              <a:rPr lang="en-US" sz="1800" dirty="0"/>
              <a:t> project – Store your data for 1000 years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Network overlays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Bamboo and Tapestry – Find your data around globe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Tiny OS</a:t>
            </a:r>
          </a:p>
          <a:p>
            <a:pPr marL="1543050" lvl="3" indent="-171450">
              <a:lnSpc>
                <a:spcPct val="80000"/>
              </a:lnSpc>
            </a:pPr>
            <a:r>
              <a:rPr lang="en-US" sz="1800" dirty="0"/>
              <a:t>Early adopter in 1999, but ultimately chose P2P direction</a:t>
            </a:r>
          </a:p>
        </p:txBody>
      </p:sp>
      <p:pic>
        <p:nvPicPr>
          <p:cNvPr id="98309" name="Picture 5" descr="ocean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0"/>
            <a:ext cx="1600200" cy="234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044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" descr="global_datacenter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150" y="4267200"/>
            <a:ext cx="33718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9" descr="cornell_nlr_lo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815" y="1397762"/>
            <a:ext cx="27432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dirty="0" smtClean="0"/>
              <a:t>Who am I?</a:t>
            </a:r>
            <a:endParaRPr lang="en-US" sz="3800" dirty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780" y="1068277"/>
            <a:ext cx="6324600" cy="4530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Cloud computing/storage</a:t>
            </a:r>
          </a:p>
          <a:p>
            <a:pPr lvl="1" eaLnBrk="1" hangingPunct="1"/>
            <a:r>
              <a:rPr lang="en-US" sz="2400" dirty="0" smtClean="0"/>
              <a:t>Optimizing a global network of data centers</a:t>
            </a:r>
          </a:p>
          <a:p>
            <a:pPr lvl="1" eaLnBrk="1" hangingPunct="1"/>
            <a:r>
              <a:rPr lang="en-US" sz="2400" dirty="0" smtClean="0"/>
              <a:t>Cornell </a:t>
            </a:r>
            <a:r>
              <a:rPr lang="en-US" sz="2400" dirty="0" err="1" smtClean="0"/>
              <a:t>Ntional</a:t>
            </a:r>
            <a:r>
              <a:rPr lang="en-US" sz="2400" dirty="0" smtClean="0"/>
              <a:t> </a:t>
            </a:r>
            <a:r>
              <a:rPr lang="en-US" sz="2400" dirty="0" err="1" smtClean="0"/>
              <a:t>λ</a:t>
            </a:r>
            <a:r>
              <a:rPr lang="en-US" sz="2400" dirty="0" smtClean="0"/>
              <a:t>-Rail Rings </a:t>
            </a:r>
            <a:r>
              <a:rPr lang="en-US" sz="2400" dirty="0" err="1" smtClean="0"/>
              <a:t>testbed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Software Defined Network Adapter</a:t>
            </a:r>
          </a:p>
          <a:p>
            <a:pPr lvl="1" eaLnBrk="1" hangingPunct="1"/>
            <a:r>
              <a:rPr lang="en-US" sz="2400" dirty="0" smtClean="0"/>
              <a:t>Energy: </a:t>
            </a:r>
            <a:r>
              <a:rPr lang="en-US" sz="2400" dirty="0" err="1" smtClean="0"/>
              <a:t>KyotoFS</a:t>
            </a:r>
            <a:r>
              <a:rPr lang="en-US" sz="2400" dirty="0" smtClean="0"/>
              <a:t>/SMFS</a:t>
            </a:r>
          </a:p>
          <a:p>
            <a:pPr eaLnBrk="1" hangingPunct="1"/>
            <a:r>
              <a:rPr lang="en-US" sz="2800" dirty="0" smtClean="0"/>
              <a:t>Antiquity: built a global-scale storage system</a:t>
            </a:r>
          </a:p>
        </p:txBody>
      </p:sp>
      <p:pic>
        <p:nvPicPr>
          <p:cNvPr id="7" name="Picture 6" descr="SDONA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17" y="4797258"/>
            <a:ext cx="2979029" cy="160752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702524" y="5254090"/>
            <a:ext cx="574355" cy="78919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8342" y="5380256"/>
            <a:ext cx="1277750" cy="5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Course Staff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77863"/>
            <a:ext cx="8461375" cy="618013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cs3410-staff-l@</a:t>
            </a:r>
            <a:r>
              <a:rPr lang="en-US" sz="2800" dirty="0" smtClean="0"/>
              <a:t>cs.cornell.edu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Lecture/</a:t>
            </a:r>
            <a:r>
              <a:rPr lang="en-US" sz="2800" dirty="0" err="1" smtClean="0"/>
              <a:t>Homwork</a:t>
            </a:r>
            <a:r>
              <a:rPr lang="en-US" sz="2800" dirty="0" smtClean="0"/>
              <a:t> TA’s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Detian</a:t>
            </a:r>
            <a:r>
              <a:rPr lang="en-US" sz="2400" dirty="0"/>
              <a:t> </a:t>
            </a:r>
            <a:r>
              <a:rPr lang="en-US" sz="2400" dirty="0" smtClean="0"/>
              <a:t>Shi		(ds629@cornell.edu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b="1" i="1" dirty="0" smtClean="0"/>
              <a:t>Paul Upchurch	(paulu@cs.cornell.edu)	(lead)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Paul </a:t>
            </a:r>
            <a:r>
              <a:rPr lang="en-US" sz="2400" dirty="0" err="1"/>
              <a:t>Heran</a:t>
            </a:r>
            <a:r>
              <a:rPr lang="en-US" sz="2400" dirty="0"/>
              <a:t> </a:t>
            </a:r>
            <a:r>
              <a:rPr lang="en-US" sz="2400" dirty="0" smtClean="0"/>
              <a:t>Yang	(hy279@cornell.edu)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Lab TAs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Efe</a:t>
            </a:r>
            <a:r>
              <a:rPr lang="en-US" sz="2400" dirty="0" smtClean="0"/>
              <a:t> </a:t>
            </a:r>
            <a:r>
              <a:rPr lang="en-US" sz="2400" dirty="0" err="1" smtClean="0"/>
              <a:t>Gencer</a:t>
            </a:r>
            <a:r>
              <a:rPr lang="en-US" sz="2400" dirty="0" smtClean="0"/>
              <a:t>		(gencer@cs.cornell.edu)</a:t>
            </a:r>
          </a:p>
          <a:p>
            <a:pPr lvl="1">
              <a:lnSpc>
                <a:spcPct val="80000"/>
              </a:lnSpc>
            </a:pPr>
            <a:r>
              <a:rPr lang="en-US" sz="2400" b="1" i="1" dirty="0" err="1" smtClean="0"/>
              <a:t>Erluo</a:t>
            </a:r>
            <a:r>
              <a:rPr lang="en-US" sz="2400" b="1" i="1" dirty="0" smtClean="0"/>
              <a:t> </a:t>
            </a:r>
            <a:r>
              <a:rPr lang="en-US" sz="2400" b="1" i="1" dirty="0"/>
              <a:t>Li 		(el378@cornell.edu</a:t>
            </a:r>
            <a:r>
              <a:rPr lang="en-US" sz="2400" dirty="0"/>
              <a:t>)</a:t>
            </a:r>
            <a:endParaRPr lang="en-US" sz="2400" b="1" i="1" dirty="0"/>
          </a:p>
          <a:p>
            <a:pPr lvl="1">
              <a:lnSpc>
                <a:spcPct val="80000"/>
              </a:lnSpc>
            </a:pPr>
            <a:r>
              <a:rPr lang="en-US" sz="2400" b="1" i="1" dirty="0" smtClean="0"/>
              <a:t>Han Wang		(hwang@cs.cornell.edu)	(lead)</a:t>
            </a:r>
            <a:endParaRPr lang="en-US" sz="2400" dirty="0"/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Lab Undergraduate </a:t>
            </a:r>
            <a:r>
              <a:rPr lang="en-US" sz="2800" dirty="0"/>
              <a:t>consultants</a:t>
            </a:r>
          </a:p>
          <a:p>
            <a:pPr lvl="1">
              <a:lnSpc>
                <a:spcPct val="80000"/>
              </a:lnSpc>
            </a:pPr>
            <a:r>
              <a:rPr lang="en-US" sz="2400" b="1" i="1" dirty="0"/>
              <a:t>Roman </a:t>
            </a:r>
            <a:r>
              <a:rPr lang="en-US" sz="2400" b="1" i="1" dirty="0" err="1"/>
              <a:t>Averbukh</a:t>
            </a:r>
            <a:r>
              <a:rPr lang="en-US" sz="2400" b="1" i="1" dirty="0"/>
              <a:t>	(raa89@cornell.edu)</a:t>
            </a:r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Favian</a:t>
            </a:r>
            <a:r>
              <a:rPr lang="en-US" sz="2400" dirty="0" smtClean="0"/>
              <a:t> Contreras	(fnc4@cornell.edu)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err="1"/>
              <a:t>Jisun</a:t>
            </a:r>
            <a:r>
              <a:rPr lang="en-US" sz="2400" dirty="0"/>
              <a:t> </a:t>
            </a:r>
            <a:r>
              <a:rPr lang="en-US" sz="2400" dirty="0" smtClean="0"/>
              <a:t>Jung		(jj329@cornell.edu)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Emma </a:t>
            </a:r>
            <a:r>
              <a:rPr lang="en-US" sz="2400" dirty="0" err="1" smtClean="0"/>
              <a:t>Kilfoyle</a:t>
            </a:r>
            <a:r>
              <a:rPr lang="en-US" sz="2400" dirty="0" smtClean="0"/>
              <a:t>	(efk23@cornell.edu)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Joseph </a:t>
            </a:r>
            <a:r>
              <a:rPr lang="en-US" sz="2400" dirty="0" err="1"/>
              <a:t>Mongeluzzi</a:t>
            </a:r>
            <a:r>
              <a:rPr lang="en-US" sz="2400" dirty="0"/>
              <a:t> </a:t>
            </a:r>
            <a:r>
              <a:rPr lang="en-US" sz="2400" dirty="0" smtClean="0"/>
              <a:t>	(jam634@cornell.edu)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Sweet Song 	</a:t>
            </a:r>
            <a:r>
              <a:rPr lang="en-US" sz="2400" dirty="0" smtClean="0"/>
              <a:t>(ss2249@cornell.edu)</a:t>
            </a:r>
          </a:p>
          <a:p>
            <a:pPr lvl="1">
              <a:lnSpc>
                <a:spcPct val="80000"/>
              </a:lnSpc>
            </a:pPr>
            <a:r>
              <a:rPr lang="en-US" sz="2400" b="1" i="1" dirty="0"/>
              <a:t>Peter Tseng </a:t>
            </a:r>
            <a:r>
              <a:rPr lang="en-US" sz="2400" b="1" i="1" dirty="0" smtClean="0"/>
              <a:t>	(</a:t>
            </a:r>
            <a:r>
              <a:rPr lang="en-US" sz="2400" b="1" i="1" dirty="0"/>
              <a:t>pht24@cornell.edu)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Victoria Wu 	</a:t>
            </a:r>
            <a:r>
              <a:rPr lang="en-US" sz="2400" dirty="0" smtClean="0"/>
              <a:t>(vw52@cornell.edu)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b="1" i="1" dirty="0" smtClean="0"/>
              <a:t>Jason </a:t>
            </a:r>
            <a:r>
              <a:rPr lang="en-US" sz="2400" b="1" i="1" dirty="0"/>
              <a:t>Zhao 	</a:t>
            </a:r>
            <a:r>
              <a:rPr lang="en-US" sz="2400" b="1" i="1" dirty="0" smtClean="0"/>
              <a:t>(jlz27@cornell.edu)</a:t>
            </a:r>
            <a:endParaRPr lang="en-US" sz="2400" b="1" i="1" dirty="0"/>
          </a:p>
          <a:p>
            <a:pPr lvl="1">
              <a:lnSpc>
                <a:spcPct val="80000"/>
              </a:lnSpc>
            </a:pPr>
            <a:endParaRPr lang="en-US" sz="2800" dirty="0" smtClean="0"/>
          </a:p>
          <a:p>
            <a:pPr marL="173002" lvl="1" indent="0">
              <a:lnSpc>
                <a:spcPct val="80000"/>
              </a:lnSpc>
              <a:buNone/>
            </a:pPr>
            <a:r>
              <a:rPr lang="en-US" sz="2800" dirty="0" smtClean="0"/>
              <a:t>Administrative Assistant: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Molly </a:t>
            </a:r>
            <a:r>
              <a:rPr lang="en-US" sz="2400" dirty="0" err="1" smtClean="0"/>
              <a:t>Trufant</a:t>
            </a:r>
            <a:r>
              <a:rPr lang="en-US" sz="2400" dirty="0" smtClean="0"/>
              <a:t> (mjt264@cs.cornell.edu)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30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Pre-requisites and scheduling</a:t>
            </a:r>
            <a:endParaRPr lang="en-US" dirty="0"/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296400" cy="63246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accent1"/>
                </a:solidFill>
              </a:rPr>
              <a:t>CS 2110 is required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(Object-Oriented Programming and Data </a:t>
            </a:r>
            <a:r>
              <a:rPr lang="en-US" sz="2400" dirty="0" smtClean="0">
                <a:solidFill>
                  <a:schemeClr val="bg1"/>
                </a:solidFill>
              </a:rPr>
              <a:t>Structures)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/>
              <a:t>Must have satisfactorily completed CS 2110</a:t>
            </a:r>
          </a:p>
          <a:p>
            <a:pPr lvl="1"/>
            <a:r>
              <a:rPr lang="en-US" sz="2400" i="1" dirty="0" smtClean="0"/>
              <a:t>Cannot take CS 2110 concurrently with CS 3410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CS 3420 (ECE 3140</a:t>
            </a:r>
            <a:r>
              <a:rPr lang="en-US" sz="2800" dirty="0"/>
              <a:t>) </a:t>
            </a:r>
            <a:r>
              <a:rPr lang="en-US" sz="2400" dirty="0"/>
              <a:t>(Embedded </a:t>
            </a:r>
            <a:r>
              <a:rPr lang="en-US" sz="2400" dirty="0" smtClean="0"/>
              <a:t>Systems)</a:t>
            </a:r>
          </a:p>
          <a:p>
            <a:pPr lvl="1"/>
            <a:r>
              <a:rPr lang="en-US" sz="2400" dirty="0" smtClean="0"/>
              <a:t>Take either CS 3410 </a:t>
            </a:r>
            <a:r>
              <a:rPr lang="en-US" sz="2400" b="1" i="1" dirty="0" smtClean="0"/>
              <a:t>or</a:t>
            </a:r>
            <a:r>
              <a:rPr lang="en-US" sz="2400" dirty="0" smtClean="0"/>
              <a:t> CS 3420 </a:t>
            </a:r>
          </a:p>
          <a:p>
            <a:pPr lvl="2"/>
            <a:r>
              <a:rPr lang="en-US" sz="2000" dirty="0" smtClean="0"/>
              <a:t>both satisfy CS and ECE requirements</a:t>
            </a:r>
          </a:p>
          <a:p>
            <a:pPr lvl="1"/>
            <a:r>
              <a:rPr lang="en-US" sz="2400" i="1" dirty="0" smtClean="0"/>
              <a:t>However, Need ENGRD 2300 to take CS 3420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CS </a:t>
            </a:r>
            <a:r>
              <a:rPr lang="en-US" sz="2800" dirty="0"/>
              <a:t>3110 </a:t>
            </a:r>
            <a:r>
              <a:rPr lang="en-US" sz="2400" dirty="0"/>
              <a:t>(Data Structures and Functional </a:t>
            </a:r>
            <a:r>
              <a:rPr lang="en-US" sz="2400" dirty="0" smtClean="0"/>
              <a:t>Programming)</a:t>
            </a:r>
          </a:p>
          <a:p>
            <a:pPr lvl="1"/>
            <a:r>
              <a:rPr lang="en-US" sz="2400" dirty="0" smtClean="0"/>
              <a:t>Not advised to take CS 3110 and 3410 together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89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Pre-requisites and scheduling</a:t>
            </a:r>
            <a:endParaRPr lang="en-US" dirty="0"/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296400" cy="6324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CS </a:t>
            </a:r>
            <a:r>
              <a:rPr lang="en-US" sz="2800" dirty="0"/>
              <a:t>2043 </a:t>
            </a:r>
            <a:r>
              <a:rPr lang="en-US" sz="2400" dirty="0"/>
              <a:t>(UNIX Tools and </a:t>
            </a:r>
            <a:r>
              <a:rPr lang="en-US" sz="2400" dirty="0" smtClean="0"/>
              <a:t>Scripting)</a:t>
            </a:r>
          </a:p>
          <a:p>
            <a:pPr lvl="1"/>
            <a:r>
              <a:rPr lang="en-US" sz="2400" dirty="0" smtClean="0"/>
              <a:t>2-credit course will greatly help with CS 3410.  </a:t>
            </a:r>
          </a:p>
          <a:p>
            <a:pPr lvl="1"/>
            <a:r>
              <a:rPr lang="en-US" sz="2400" dirty="0" smtClean="0"/>
              <a:t>Meets </a:t>
            </a:r>
            <a:r>
              <a:rPr lang="en-US" sz="2400" dirty="0" smtClean="0"/>
              <a:t>Mon, Wed, Fri </a:t>
            </a:r>
            <a:r>
              <a:rPr lang="en-US" sz="2400" dirty="0" smtClean="0"/>
              <a:t>at 11:15am-12:05pm in </a:t>
            </a:r>
            <a:r>
              <a:rPr lang="en-US" sz="2400" dirty="0" smtClean="0"/>
              <a:t>Phillips (PHL) </a:t>
            </a:r>
            <a:r>
              <a:rPr lang="en-US" sz="2400" dirty="0" smtClean="0"/>
              <a:t>203</a:t>
            </a:r>
          </a:p>
          <a:p>
            <a:pPr lvl="1"/>
            <a:r>
              <a:rPr lang="en-US" sz="2400" dirty="0" smtClean="0"/>
              <a:t>Class started yesterday and </a:t>
            </a:r>
            <a:r>
              <a:rPr lang="en-US" sz="2400" dirty="0" smtClean="0"/>
              <a:t>ends March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CS 2022 </a:t>
            </a:r>
            <a:r>
              <a:rPr lang="en-US" sz="2400" dirty="0" smtClean="0"/>
              <a:t>(Introduction to C)</a:t>
            </a:r>
          </a:p>
          <a:p>
            <a:pPr lvl="1"/>
            <a:r>
              <a:rPr lang="en-US" sz="2400" dirty="0" smtClean="0"/>
              <a:t>1-credit course will greatly help with CS 3410</a:t>
            </a:r>
          </a:p>
          <a:p>
            <a:pPr lvl="1"/>
            <a:r>
              <a:rPr lang="en-US" sz="2400" i="1" dirty="0" smtClean="0"/>
              <a:t>Unfortunately, offered in the fall, not spring</a:t>
            </a:r>
          </a:p>
          <a:p>
            <a:pPr lvl="1"/>
            <a:r>
              <a:rPr lang="en-US" sz="2400" dirty="0" smtClean="0"/>
              <a:t>Instead, we will offer a primer to C next Monday, January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      6-8pm.  Location TBD.</a:t>
            </a:r>
            <a:endParaRPr lang="en-US" sz="2400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56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Building Blocks: A </a:t>
            </a:r>
            <a:r>
              <a:rPr lang="en-US" dirty="0"/>
              <a:t>switch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447800"/>
            <a:ext cx="3808413" cy="4570413"/>
          </a:xfrm>
        </p:spPr>
        <p:txBody>
          <a:bodyPr/>
          <a:lstStyle/>
          <a:p>
            <a:r>
              <a:rPr lang="en-US" dirty="0"/>
              <a:t>A switch is a simple device that can act as a conductor or isolator</a:t>
            </a:r>
          </a:p>
          <a:p>
            <a:endParaRPr lang="en-US" dirty="0"/>
          </a:p>
          <a:p>
            <a:r>
              <a:rPr lang="en-US" dirty="0"/>
              <a:t>Can be used for amazing things…</a:t>
            </a:r>
          </a:p>
        </p:txBody>
      </p:sp>
      <p:pic>
        <p:nvPicPr>
          <p:cNvPr id="1210372" name="Picture 4" descr="on-off-swi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962400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4760912"/>
            <a:ext cx="409575" cy="75247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11" name="AutoShap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5513387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533400" y="6132512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1295400" y="594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819400" y="6132512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26"/>
          <p:cNvSpPr>
            <a:spLocks noChangeArrowheads="1"/>
          </p:cNvSpPr>
          <p:nvPr/>
        </p:nvSpPr>
        <p:spPr bwMode="auto">
          <a:xfrm>
            <a:off x="2438400" y="594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V="1">
            <a:off x="1685925" y="5513387"/>
            <a:ext cx="914400" cy="60960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 flipV="1">
            <a:off x="1694591" y="6134100"/>
            <a:ext cx="752475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flipV="1">
            <a:off x="1690467" y="6122987"/>
            <a:ext cx="752475" cy="0"/>
          </a:xfrm>
          <a:prstGeom prst="line">
            <a:avLst/>
          </a:prstGeom>
          <a:solidFill>
            <a:schemeClr val="bg1"/>
          </a:solidFill>
          <a:ln w="635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4" descr="https://encrypted-tbn1.gstatic.com/images?q=tbn:ANd9GcQO8muCx1uC30gZ0ADFPBlMYPdcBYcjL9eo8halkXCqGhgAtK8l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92" y="4947162"/>
            <a:ext cx="29633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Lab				(45-50%)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5-6 </a:t>
            </a:r>
            <a:r>
              <a:rPr lang="en-US" dirty="0"/>
              <a:t>Individual </a:t>
            </a:r>
            <a:r>
              <a:rPr lang="en-US" dirty="0" smtClean="0"/>
              <a:t>Labs		</a:t>
            </a:r>
            <a:r>
              <a:rPr lang="en-US" dirty="0" smtClean="0"/>
              <a:t>(15-17.5</a:t>
            </a:r>
            <a:r>
              <a:rPr lang="en-US" dirty="0" smtClean="0"/>
              <a:t>%)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2 out-of-class labs	(10%)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3-4 in-class labs	</a:t>
            </a:r>
            <a:r>
              <a:rPr lang="en-US" dirty="0" smtClean="0"/>
              <a:t>(5-7.5</a:t>
            </a:r>
            <a:r>
              <a:rPr lang="en-US" dirty="0" smtClean="0"/>
              <a:t>%)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4 Group Projects	</a:t>
            </a:r>
            <a:r>
              <a:rPr lang="en-US" dirty="0"/>
              <a:t>	</a:t>
            </a:r>
            <a:r>
              <a:rPr lang="en-US" dirty="0" smtClean="0"/>
              <a:t>(30%)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Quizzes in lab			(2.5%)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Lecture			(45-50%)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3 Prelims 			(32.5 - 37.5%)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Tue Feb 26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Thur</a:t>
            </a:r>
            <a:r>
              <a:rPr lang="en-US" dirty="0" smtClean="0"/>
              <a:t> Mar 28</a:t>
            </a:r>
            <a:r>
              <a:rPr lang="en-US" baseline="30000" dirty="0" smtClean="0"/>
              <a:t>th</a:t>
            </a:r>
            <a:r>
              <a:rPr lang="en-US" dirty="0" smtClean="0"/>
              <a:t>, and </a:t>
            </a:r>
            <a:r>
              <a:rPr lang="en-US" dirty="0" err="1" smtClean="0"/>
              <a:t>Thur</a:t>
            </a:r>
            <a:r>
              <a:rPr lang="en-US" dirty="0" smtClean="0"/>
              <a:t> Apr 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Homework			(10%)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Quizzes in lecture		(2.5%)	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Participation/Discretionary		(5%)</a:t>
            </a:r>
          </a:p>
        </p:txBody>
      </p:sp>
    </p:spTree>
    <p:extLst>
      <p:ext uri="{BB962C8B-B14F-4D97-AF65-F5344CB8AC3E}">
        <p14:creationId xmlns:p14="http://schemas.microsoft.com/office/powerpoint/2010/main" val="36644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685800"/>
            <a:ext cx="8283575" cy="6019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err="1" smtClean="0"/>
              <a:t>Regrade</a:t>
            </a:r>
            <a:r>
              <a:rPr lang="en-US" sz="2800" dirty="0" smtClean="0"/>
              <a:t> policy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Submit </a:t>
            </a:r>
            <a:r>
              <a:rPr lang="en-US" sz="2400" dirty="0"/>
              <a:t>written request to lead </a:t>
            </a:r>
            <a:r>
              <a:rPr lang="en-US" sz="2400" dirty="0" smtClean="0"/>
              <a:t>TA,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and lead TA </a:t>
            </a:r>
            <a:r>
              <a:rPr lang="en-US" sz="2400" dirty="0"/>
              <a:t>will pick a different grader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Submit </a:t>
            </a:r>
            <a:r>
              <a:rPr lang="en-US" sz="2400" dirty="0"/>
              <a:t>another written request, </a:t>
            </a:r>
            <a:endParaRPr lang="en-US" sz="24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lead </a:t>
            </a:r>
            <a:r>
              <a:rPr lang="en-US" sz="2400" dirty="0"/>
              <a:t>TA will </a:t>
            </a:r>
            <a:r>
              <a:rPr lang="en-US" sz="2400" dirty="0" err="1"/>
              <a:t>regrade</a:t>
            </a:r>
            <a:r>
              <a:rPr lang="en-US" sz="2400" dirty="0"/>
              <a:t> </a:t>
            </a:r>
            <a:r>
              <a:rPr lang="en-US" sz="2400" dirty="0" smtClean="0"/>
              <a:t>directly 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Submit </a:t>
            </a:r>
            <a:r>
              <a:rPr lang="en-US" sz="2400" i="1" dirty="0" smtClean="0"/>
              <a:t>yet</a:t>
            </a:r>
            <a:r>
              <a:rPr lang="en-US" sz="2400" dirty="0" smtClean="0"/>
              <a:t> another </a:t>
            </a:r>
            <a:r>
              <a:rPr lang="en-US" sz="2400" dirty="0"/>
              <a:t>written request for professor </a:t>
            </a:r>
            <a:r>
              <a:rPr lang="en-US" sz="2400" dirty="0" smtClean="0"/>
              <a:t>to </a:t>
            </a:r>
            <a:r>
              <a:rPr lang="en-US" sz="2400" dirty="0" err="1" smtClean="0"/>
              <a:t>regrade</a:t>
            </a:r>
            <a:r>
              <a:rPr lang="en-US" sz="2400" dirty="0" smtClean="0"/>
              <a:t>.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800" dirty="0"/>
              <a:t>Late </a:t>
            </a:r>
            <a:r>
              <a:rPr lang="en-US" sz="2800" dirty="0" smtClean="0"/>
              <a:t>Policy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Each </a:t>
            </a:r>
            <a:r>
              <a:rPr lang="en-US" sz="2400" dirty="0"/>
              <a:t>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</a:t>
            </a:r>
            <a:r>
              <a:rPr lang="en-US" sz="2400" dirty="0" smtClean="0">
                <a:solidFill>
                  <a:schemeClr val="accent1"/>
                </a:solidFill>
              </a:rPr>
              <a:t>days”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ax of </a:t>
            </a:r>
            <a:r>
              <a:rPr lang="en-US" sz="2400" b="1" i="1" dirty="0" smtClean="0">
                <a:solidFill>
                  <a:schemeClr val="accent1"/>
                </a:solidFill>
              </a:rPr>
              <a:t>two</a:t>
            </a:r>
            <a:r>
              <a:rPr lang="en-US" sz="2400" dirty="0" smtClean="0">
                <a:solidFill>
                  <a:schemeClr val="accent1"/>
                </a:solidFill>
              </a:rPr>
              <a:t> slip days </a:t>
            </a:r>
            <a:r>
              <a:rPr lang="en-US" sz="2400" dirty="0" smtClean="0"/>
              <a:t>for any individual assignment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projects, slip days are deducted from all partners 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2</a:t>
            </a:r>
            <a:r>
              <a:rPr lang="en-US" sz="2400" dirty="0"/>
              <a:t>5</a:t>
            </a:r>
            <a:r>
              <a:rPr lang="en-US" sz="2400" dirty="0" smtClean="0"/>
              <a:t>% </a:t>
            </a:r>
            <a:r>
              <a:rPr lang="en-US" sz="2400" dirty="0"/>
              <a:t>deducted per day late after slip days are </a:t>
            </a:r>
            <a:r>
              <a:rPr lang="en-US" sz="2400" dirty="0" smtClean="0"/>
              <a:t>exhausted</a:t>
            </a:r>
          </a:p>
          <a:p>
            <a:pPr lvl="1"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iClicker</a:t>
            </a:r>
            <a:r>
              <a:rPr lang="en-US" dirty="0" smtClean="0"/>
              <a:t>: Bring to every Lecture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Put all devices into </a:t>
            </a:r>
            <a:r>
              <a:rPr lang="en-US" b="1" i="1" dirty="0" smtClean="0">
                <a:solidFill>
                  <a:schemeClr val="accent1"/>
                </a:solidFill>
              </a:rPr>
              <a:t>Airplane Mode</a:t>
            </a:r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4800"/>
            <a:ext cx="5162550" cy="406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s://encrypted-tbn1.gstatic.com/images?q=tbn:ANd9GcQO8muCx1uC30gZ0ADFPBlMYPdcBYcjL9eo8halkXCqGhgAtK8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67" y="4800600"/>
            <a:ext cx="29633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uide-images.ifixit.net/igi/AkT2Xr5FUlBDUsdx.me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25357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o Wirel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0600"/>
            <a:ext cx="1905000" cy="1905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2278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28600" y="6276851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500" b="1" dirty="0">
                <a:solidFill>
                  <a:schemeClr val="bg1"/>
                </a:solidFill>
                <a:latin typeface="Arial" charset="0"/>
              </a:rPr>
              <a:t>Fig. 1 Histogram of </a:t>
            </a:r>
            <a:r>
              <a:rPr lang="en-GB" sz="1500" b="1" dirty="0" smtClean="0">
                <a:solidFill>
                  <a:schemeClr val="bg1"/>
                </a:solidFill>
                <a:latin typeface="Arial" charset="0"/>
              </a:rPr>
              <a:t>270 physic student </a:t>
            </a:r>
            <a:r>
              <a:rPr lang="en-GB" sz="1500" b="1" dirty="0">
                <a:solidFill>
                  <a:schemeClr val="bg1"/>
                </a:solidFill>
                <a:latin typeface="Arial" charset="0"/>
              </a:rPr>
              <a:t>scores for the two </a:t>
            </a:r>
            <a:r>
              <a:rPr lang="en-GB" sz="1500" b="1" dirty="0" smtClean="0">
                <a:solidFill>
                  <a:schemeClr val="bg1"/>
                </a:solidFill>
                <a:latin typeface="Arial" charset="0"/>
              </a:rPr>
              <a:t>sections:</a:t>
            </a:r>
          </a:p>
          <a:p>
            <a:pPr algn="ctr"/>
            <a:r>
              <a:rPr lang="en-GB" sz="1500" b="1" dirty="0" smtClean="0">
                <a:solidFill>
                  <a:schemeClr val="bg1"/>
                </a:solidFill>
                <a:latin typeface="Arial" charset="0"/>
              </a:rPr>
              <a:t>Experiment w/ quizzes and active learning. Control without.</a:t>
            </a:r>
            <a:endParaRPr lang="en-GB" sz="15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20" y="6053212"/>
            <a:ext cx="1226880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219200"/>
            <a:ext cx="7804800" cy="477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6044987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 dirty="0">
                <a:solidFill>
                  <a:schemeClr val="bg1"/>
                </a:solidFill>
                <a:latin typeface="Arial" charset="0"/>
              </a:rPr>
              <a:t>L </a:t>
            </a:r>
            <a:r>
              <a:rPr lang="en-GB" sz="1100" b="1" dirty="0" err="1">
                <a:solidFill>
                  <a:schemeClr val="bg1"/>
                </a:solidFill>
                <a:latin typeface="Arial" charset="0"/>
              </a:rPr>
              <a:t>Deslauriers</a:t>
            </a:r>
            <a:r>
              <a:rPr lang="en-GB" sz="1100" b="1" dirty="0">
                <a:solidFill>
                  <a:schemeClr val="bg1"/>
                </a:solidFill>
                <a:latin typeface="Arial" charset="0"/>
              </a:rPr>
              <a:t> et al. Science 2011;332:862-864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900">
                <a:solidFill>
                  <a:schemeClr val="bg1"/>
                </a:solidFill>
                <a:latin typeface="Arial" charset="0"/>
              </a:rPr>
              <a:t>Published by AAAS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20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6" grpId="0"/>
      <p:bldP spid="30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Administrivia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609600"/>
            <a:ext cx="8478520" cy="5846762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</a:rPr>
              <a:t>http://</a:t>
            </a:r>
            <a:r>
              <a:rPr lang="en-US" sz="2800" dirty="0" smtClean="0">
                <a:solidFill>
                  <a:schemeClr val="accent1"/>
                </a:solidFill>
              </a:rPr>
              <a:t>www.cs.cornell.edu/courses/cs3410/2013sp</a:t>
            </a:r>
            <a:endParaRPr lang="en-US" sz="2800" dirty="0">
              <a:solidFill>
                <a:schemeClr val="accent1"/>
              </a:solidFill>
            </a:endParaRPr>
          </a:p>
          <a:p>
            <a:pPr lvl="1">
              <a:spcBef>
                <a:spcPts val="72"/>
              </a:spcBef>
            </a:pPr>
            <a:r>
              <a:rPr lang="en-US" sz="2400" dirty="0" smtClean="0"/>
              <a:t>Office Hours / Consulting Hours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Lecture slides &amp; schedule</a:t>
            </a:r>
          </a:p>
          <a:p>
            <a:pPr lvl="1">
              <a:spcBef>
                <a:spcPts val="72"/>
              </a:spcBef>
            </a:pPr>
            <a:r>
              <a:rPr lang="en-US" sz="2400" dirty="0" err="1" smtClean="0"/>
              <a:t>Logisim</a:t>
            </a:r>
            <a:endParaRPr lang="en-US" sz="24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CSUG lab access (esp. second half of course)</a:t>
            </a:r>
          </a:p>
          <a:p>
            <a:pPr lvl="1">
              <a:spcBef>
                <a:spcPts val="72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Lab Sections (start </a:t>
            </a:r>
            <a:r>
              <a:rPr lang="en-US" b="1" i="1" dirty="0" smtClean="0">
                <a:solidFill>
                  <a:schemeClr val="accent1"/>
                </a:solidFill>
              </a:rPr>
              <a:t>today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Labs are separate than lecture and homework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Bring laptop to Labs (optional)</a:t>
            </a:r>
          </a:p>
        </p:txBody>
      </p:sp>
    </p:spTree>
    <p:extLst>
      <p:ext uri="{BB962C8B-B14F-4D97-AF65-F5344CB8AC3E}">
        <p14:creationId xmlns:p14="http://schemas.microsoft.com/office/powerpoint/2010/main" val="30886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Administrivia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609600"/>
            <a:ext cx="8478520" cy="6096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http://</a:t>
            </a:r>
            <a:r>
              <a:rPr lang="en-US" sz="2800" dirty="0" smtClean="0">
                <a:solidFill>
                  <a:schemeClr val="accent1"/>
                </a:solidFill>
              </a:rPr>
              <a:t>www.cs.cornell.edu/courses/cs3410/2013sp</a:t>
            </a:r>
            <a:endParaRPr lang="en-US" sz="2800" dirty="0">
              <a:solidFill>
                <a:schemeClr val="accent1"/>
              </a:solidFill>
            </a:endParaRPr>
          </a:p>
          <a:p>
            <a:pPr lvl="1">
              <a:spcBef>
                <a:spcPts val="72"/>
              </a:spcBef>
            </a:pPr>
            <a:r>
              <a:rPr lang="en-US" sz="2400" dirty="0" smtClean="0"/>
              <a:t>Office Hours / Consulting Hours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Lecture slides &amp; schedule</a:t>
            </a:r>
          </a:p>
          <a:p>
            <a:pPr lvl="1">
              <a:spcBef>
                <a:spcPts val="72"/>
              </a:spcBef>
            </a:pPr>
            <a:r>
              <a:rPr lang="en-US" sz="2400" dirty="0" err="1" smtClean="0"/>
              <a:t>Logisim</a:t>
            </a:r>
            <a:endParaRPr lang="en-US" sz="24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CSUG lab access (esp. second half of course)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Lab Sections (start </a:t>
            </a:r>
            <a:r>
              <a:rPr lang="en-US" b="1" i="1" dirty="0" smtClean="0">
                <a:solidFill>
                  <a:schemeClr val="accent1"/>
                </a:solidFill>
              </a:rPr>
              <a:t>today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2000" dirty="0" smtClean="0"/>
              <a:t>T	2:55 – 4:10pm		Carpenter Hall 104 (Blue Room)</a:t>
            </a:r>
            <a:br>
              <a:rPr lang="en-US" sz="2000" dirty="0" smtClean="0"/>
            </a:br>
            <a:r>
              <a:rPr lang="en-US" sz="2000" dirty="0" smtClean="0"/>
              <a:t>	W	3:35 – 4:50pm		</a:t>
            </a:r>
            <a:r>
              <a:rPr lang="en-US" sz="2000" dirty="0"/>
              <a:t>Carpenter Hall </a:t>
            </a:r>
            <a:r>
              <a:rPr lang="en-US" sz="2000" dirty="0" smtClean="0"/>
              <a:t>104 (Blue Room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 smtClean="0"/>
              <a:t>	W</a:t>
            </a:r>
            <a:r>
              <a:rPr lang="en-US" sz="2000" dirty="0"/>
              <a:t>	7:30—8:45pm		Carpenter Hall 235 (Red Room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R	8</a:t>
            </a:r>
            <a:r>
              <a:rPr lang="en-US" sz="2000" dirty="0" smtClean="0"/>
              <a:t>:40 </a:t>
            </a:r>
            <a:r>
              <a:rPr lang="en-US" sz="2000" dirty="0"/>
              <a:t>– 9</a:t>
            </a:r>
            <a:r>
              <a:rPr lang="en-US" sz="2000" dirty="0" smtClean="0"/>
              <a:t>:55pm</a:t>
            </a:r>
            <a:r>
              <a:rPr lang="en-US" sz="2000" dirty="0"/>
              <a:t>		Carpenter Hall 104 </a:t>
            </a:r>
            <a:r>
              <a:rPr lang="en-US" sz="2000" dirty="0" smtClean="0"/>
              <a:t>(Blue </a:t>
            </a:r>
            <a:r>
              <a:rPr lang="en-US" sz="2000" dirty="0"/>
              <a:t>Room)</a:t>
            </a:r>
            <a:br>
              <a:rPr lang="en-US" sz="2000" dirty="0"/>
            </a:br>
            <a:r>
              <a:rPr lang="en-US" sz="2000" dirty="0" smtClean="0"/>
              <a:t>	R	11:40 – 12:55pm		Carpenter </a:t>
            </a:r>
            <a:r>
              <a:rPr lang="en-US" sz="2000" dirty="0"/>
              <a:t>Hall </a:t>
            </a:r>
            <a:r>
              <a:rPr lang="en-US" sz="2000" dirty="0" smtClean="0"/>
              <a:t>104 (Blue </a:t>
            </a:r>
            <a:r>
              <a:rPr lang="en-US" sz="2000" dirty="0"/>
              <a:t>Room)</a:t>
            </a:r>
            <a:br>
              <a:rPr lang="en-US" sz="2000" dirty="0"/>
            </a:br>
            <a:r>
              <a:rPr lang="en-US" sz="2000" dirty="0" smtClean="0"/>
              <a:t>	R	2:55 – 4:10pm		</a:t>
            </a:r>
            <a:r>
              <a:rPr lang="en-US" sz="2000" dirty="0"/>
              <a:t>Carpenter Hall </a:t>
            </a:r>
            <a:r>
              <a:rPr lang="en-US" sz="2000" dirty="0" smtClean="0"/>
              <a:t>104 (Blue Room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 smtClean="0"/>
              <a:t>	F	2:55 – 4:10pm		</a:t>
            </a:r>
            <a:r>
              <a:rPr lang="en-US" sz="2000" dirty="0"/>
              <a:t>Carpenter Hall </a:t>
            </a:r>
            <a:r>
              <a:rPr lang="en-US" sz="2000" dirty="0" smtClean="0"/>
              <a:t>104 (Blue </a:t>
            </a:r>
            <a:r>
              <a:rPr lang="en-US" sz="2000" dirty="0"/>
              <a:t>Room</a:t>
            </a:r>
            <a:r>
              <a:rPr lang="en-US" sz="20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Labs are separate than lecture and homework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Bring laptop to Labs</a:t>
            </a:r>
          </a:p>
          <a:p>
            <a:pPr lvl="1">
              <a:spcBef>
                <a:spcPts val="0"/>
              </a:spcBef>
            </a:pPr>
            <a:r>
              <a:rPr lang="en-US" sz="2400" b="1" i="1" dirty="0" smtClean="0">
                <a:solidFill>
                  <a:schemeClr val="accent1"/>
                </a:solidFill>
              </a:rPr>
              <a:t>This</a:t>
            </a:r>
            <a:r>
              <a:rPr lang="en-US" sz="2400" dirty="0" smtClean="0">
                <a:solidFill>
                  <a:schemeClr val="accent1"/>
                </a:solidFill>
              </a:rPr>
              <a:t> week: intro to </a:t>
            </a:r>
            <a:r>
              <a:rPr lang="en-US" sz="2400" dirty="0" err="1" smtClean="0">
                <a:solidFill>
                  <a:schemeClr val="accent1"/>
                </a:solidFill>
              </a:rPr>
              <a:t>logisim</a:t>
            </a:r>
            <a:r>
              <a:rPr lang="en-US" sz="2400" dirty="0" smtClean="0">
                <a:solidFill>
                  <a:schemeClr val="accent1"/>
                </a:solidFill>
              </a:rPr>
              <a:t> and building an adder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2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Communication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54" y="886351"/>
            <a:ext cx="8977746" cy="5281694"/>
          </a:xfrm>
        </p:spPr>
        <p:txBody>
          <a:bodyPr>
            <a:normAutofit lnSpcReduction="10000"/>
          </a:bodyPr>
          <a:lstStyle/>
          <a:p>
            <a:pPr>
              <a:spcBef>
                <a:spcPts val="168"/>
              </a:spcBef>
            </a:pPr>
            <a:r>
              <a:rPr lang="en-US" sz="2800" dirty="0"/>
              <a:t>Email</a:t>
            </a:r>
          </a:p>
          <a:p>
            <a:pPr lvl="1">
              <a:spcBef>
                <a:spcPts val="168"/>
              </a:spcBef>
            </a:pPr>
            <a:r>
              <a:rPr lang="en-US" sz="2400" dirty="0" smtClean="0"/>
              <a:t>cs3410</a:t>
            </a:r>
            <a:r>
              <a:rPr lang="en-US" sz="2400" dirty="0"/>
              <a:t>-staff-l@cs.cornell.edu</a:t>
            </a:r>
          </a:p>
          <a:p>
            <a:pPr lvl="1">
              <a:spcBef>
                <a:spcPts val="168"/>
              </a:spcBef>
            </a:pPr>
            <a:r>
              <a:rPr lang="en-US" sz="2400" dirty="0"/>
              <a:t>The email alias goes to me and the TAs, not to whole </a:t>
            </a:r>
            <a:r>
              <a:rPr lang="en-US" sz="2400" dirty="0" smtClean="0"/>
              <a:t>class</a:t>
            </a:r>
          </a:p>
          <a:p>
            <a:pPr lvl="1">
              <a:spcBef>
                <a:spcPts val="168"/>
              </a:spcBef>
            </a:pPr>
            <a:endParaRPr lang="en-US" dirty="0" smtClean="0"/>
          </a:p>
          <a:p>
            <a:pPr>
              <a:spcBef>
                <a:spcPts val="168"/>
              </a:spcBef>
            </a:pPr>
            <a:r>
              <a:rPr lang="en-US" sz="2800" dirty="0" smtClean="0"/>
              <a:t>Assignments</a:t>
            </a:r>
          </a:p>
          <a:p>
            <a:pPr lvl="1">
              <a:spcBef>
                <a:spcPts val="168"/>
              </a:spcBef>
            </a:pPr>
            <a:r>
              <a:rPr lang="en-US" sz="2400" dirty="0" smtClean="0"/>
              <a:t>CMS: http://</a:t>
            </a:r>
            <a:r>
              <a:rPr lang="en-US" sz="2400" dirty="0" err="1" smtClean="0"/>
              <a:t>cms.csuglab.cornell.edu</a:t>
            </a:r>
            <a:endParaRPr lang="en-US" sz="2400" dirty="0"/>
          </a:p>
          <a:p>
            <a:pPr lvl="1">
              <a:spcBef>
                <a:spcPts val="168"/>
              </a:spcBef>
            </a:pPr>
            <a:endParaRPr lang="en-US" dirty="0"/>
          </a:p>
          <a:p>
            <a:pPr>
              <a:spcBef>
                <a:spcPts val="168"/>
              </a:spcBef>
            </a:pPr>
            <a:r>
              <a:rPr lang="en-US" sz="2800" dirty="0" smtClean="0"/>
              <a:t>Newsgroup</a:t>
            </a:r>
          </a:p>
          <a:p>
            <a:pPr lvl="1">
              <a:spcBef>
                <a:spcPts val="168"/>
              </a:spcBef>
            </a:pPr>
            <a:r>
              <a:rPr lang="en-US" sz="2400" dirty="0" smtClean="0"/>
              <a:t>http://www.piazza.com/cornell/spring2012/cs3410</a:t>
            </a:r>
          </a:p>
          <a:p>
            <a:pPr lvl="1">
              <a:spcBef>
                <a:spcPts val="168"/>
              </a:spcBef>
            </a:pPr>
            <a:r>
              <a:rPr lang="en-US" sz="2400" dirty="0" smtClean="0"/>
              <a:t>For students</a:t>
            </a:r>
          </a:p>
          <a:p>
            <a:pPr lvl="1">
              <a:spcBef>
                <a:spcPts val="168"/>
              </a:spcBef>
            </a:pPr>
            <a:endParaRPr lang="en-US" sz="2400" dirty="0" smtClean="0"/>
          </a:p>
          <a:p>
            <a:pPr>
              <a:spcBef>
                <a:spcPts val="168"/>
              </a:spcBef>
            </a:pPr>
            <a:r>
              <a:rPr lang="en-US" dirty="0" err="1" smtClean="0"/>
              <a:t>iClicker</a:t>
            </a:r>
            <a:endParaRPr lang="en-US" dirty="0" smtClean="0"/>
          </a:p>
          <a:p>
            <a:pPr lvl="1">
              <a:spcBef>
                <a:spcPts val="168"/>
              </a:spcBef>
            </a:pPr>
            <a:r>
              <a:rPr lang="en-US" dirty="0"/>
              <a:t>http://atcsupport.cit.cornell.edu/pollsrvc/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Sections </a:t>
            </a:r>
            <a:r>
              <a:rPr lang="en-US" dirty="0"/>
              <a:t>&amp; Projects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5389562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Lab Sections </a:t>
            </a:r>
            <a:r>
              <a:rPr lang="en-US" sz="2800" dirty="0">
                <a:solidFill>
                  <a:schemeClr val="accent1"/>
                </a:solidFill>
              </a:rPr>
              <a:t>start </a:t>
            </a:r>
            <a:r>
              <a:rPr lang="en-US" sz="2800" b="1" i="1" dirty="0" smtClean="0">
                <a:solidFill>
                  <a:schemeClr val="accent1"/>
                </a:solidFill>
              </a:rPr>
              <a:t>this</a:t>
            </a:r>
            <a:r>
              <a:rPr lang="en-US" sz="2800" dirty="0" smtClean="0">
                <a:solidFill>
                  <a:schemeClr val="accent1"/>
                </a:solidFill>
              </a:rPr>
              <a:t> week</a:t>
            </a:r>
          </a:p>
          <a:p>
            <a:pPr lvl="1"/>
            <a:r>
              <a:rPr lang="en-US" sz="2400" dirty="0" smtClean="0"/>
              <a:t>Intro to </a:t>
            </a:r>
            <a:r>
              <a:rPr lang="en-US" sz="2400" dirty="0" err="1" smtClean="0"/>
              <a:t>logisim</a:t>
            </a:r>
            <a:r>
              <a:rPr lang="en-US" sz="2400" dirty="0" smtClean="0"/>
              <a:t> and building an adder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Labs Assignments</a:t>
            </a:r>
          </a:p>
          <a:p>
            <a:pPr lvl="1"/>
            <a:r>
              <a:rPr lang="en-US" sz="2400" dirty="0" smtClean="0"/>
              <a:t>Individual</a:t>
            </a:r>
          </a:p>
          <a:p>
            <a:pPr lvl="1"/>
            <a:r>
              <a:rPr lang="en-US" sz="2400" dirty="0" smtClean="0"/>
              <a:t>One week to finish (usually Monday to Monday)</a:t>
            </a:r>
          </a:p>
          <a:p>
            <a:r>
              <a:rPr lang="en-US" sz="2800" dirty="0" smtClean="0"/>
              <a:t>Projects </a:t>
            </a:r>
          </a:p>
          <a:p>
            <a:pPr lvl="1"/>
            <a:r>
              <a:rPr lang="en-US" sz="2400" dirty="0" smtClean="0"/>
              <a:t>two-person </a:t>
            </a:r>
            <a:r>
              <a:rPr lang="en-US" sz="2400" dirty="0"/>
              <a:t>teams</a:t>
            </a:r>
          </a:p>
          <a:p>
            <a:pPr lvl="1"/>
            <a:r>
              <a:rPr lang="en-US" sz="2400" dirty="0" smtClean="0"/>
              <a:t>Find partner in same section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Academic Integrity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5846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All submitted work must be your own</a:t>
            </a:r>
          </a:p>
          <a:p>
            <a:pPr lvl="1">
              <a:spcBef>
                <a:spcPts val="0"/>
              </a:spcBef>
            </a:pPr>
            <a:r>
              <a:rPr lang="en-US" dirty="0"/>
              <a:t>OK to study </a:t>
            </a:r>
            <a:r>
              <a:rPr lang="en-US" dirty="0" smtClean="0"/>
              <a:t>together, but do not share </a:t>
            </a:r>
            <a:r>
              <a:rPr lang="en-US" dirty="0" err="1" smtClean="0"/>
              <a:t>soln’s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Cite your sources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Project </a:t>
            </a:r>
            <a:r>
              <a:rPr lang="en-US" dirty="0"/>
              <a:t>groups submit joint work</a:t>
            </a:r>
          </a:p>
          <a:p>
            <a:pPr lvl="1">
              <a:spcBef>
                <a:spcPts val="0"/>
              </a:spcBef>
            </a:pPr>
            <a:r>
              <a:rPr lang="en-US" dirty="0"/>
              <a:t>Same </a:t>
            </a:r>
            <a:r>
              <a:rPr lang="en-US" dirty="0" smtClean="0"/>
              <a:t>rules </a:t>
            </a:r>
            <a:r>
              <a:rPr lang="en-US" dirty="0"/>
              <a:t>apply to projects at the group level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Cannot </a:t>
            </a:r>
            <a:r>
              <a:rPr lang="en-US" dirty="0" smtClean="0"/>
              <a:t>use </a:t>
            </a:r>
            <a:r>
              <a:rPr lang="en-US" dirty="0"/>
              <a:t>of someone else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</a:t>
            </a:r>
            <a:r>
              <a:rPr lang="en-US" dirty="0" err="1" smtClean="0"/>
              <a:t>soln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Closed-book exams, no </a:t>
            </a:r>
            <a:r>
              <a:rPr lang="en-US" dirty="0" smtClean="0"/>
              <a:t>calculators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342900" lvl="1" indent="-342900">
              <a:spcBef>
                <a:spcPts val="0"/>
              </a:spcBef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Stressed? Tempted? Lost?</a:t>
            </a:r>
          </a:p>
          <a:p>
            <a:pPr marL="742950" lvl="2" indent="-342900">
              <a:spcBef>
                <a:spcPts val="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Come see me </a:t>
            </a:r>
            <a:r>
              <a:rPr lang="en-US" dirty="0">
                <a:solidFill>
                  <a:srgbClr val="FFFF66"/>
                </a:solidFill>
              </a:rPr>
              <a:t>before </a:t>
            </a:r>
            <a:r>
              <a:rPr lang="en-US" dirty="0"/>
              <a:t>due date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5775877"/>
            <a:ext cx="7168320" cy="635284"/>
          </a:xfrm>
          <a:prstGeom prst="rect">
            <a:avLst/>
          </a:prstGeom>
          <a:noFill/>
          <a:ln w="36720">
            <a:solidFill>
              <a:srgbClr val="FFFF00"/>
            </a:solidFill>
            <a:round/>
            <a:headEnd/>
            <a:tailEnd/>
          </a:ln>
          <a:effectLst/>
        </p:spPr>
        <p:txBody>
          <a:bodyPr lIns="16326" tIns="41925" rIns="16326" bIns="16326" anchor="ctr"/>
          <a:lstStyle/>
          <a:p>
            <a:pPr algn="ctr">
              <a:spcAft>
                <a:spcPts val="1293"/>
              </a:spcAft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</a:tabLst>
            </a:pPr>
            <a:r>
              <a:rPr lang="en-US" sz="2900" dirty="0">
                <a:solidFill>
                  <a:srgbClr val="FFFF66"/>
                </a:solidFill>
                <a:latin typeface="Calibri" pitchFamily="34" charset="0"/>
              </a:rPr>
              <a:t>Plagiarism in any form will not be tolerated</a:t>
            </a:r>
          </a:p>
        </p:txBody>
      </p:sp>
    </p:spTree>
    <p:extLst>
      <p:ext uri="{BB962C8B-B14F-4D97-AF65-F5344CB8AC3E}">
        <p14:creationId xmlns:p14="http://schemas.microsoft.com/office/powerpoint/2010/main" val="25141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7987" y="0"/>
            <a:ext cx="9261987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CS Students Need Transistors?</a:t>
            </a:r>
            <a:endParaRPr lang="en-US" dirty="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4272467"/>
            <a:ext cx="9040761" cy="2055813"/>
          </a:xfrm>
        </p:spPr>
        <p:txBody>
          <a:bodyPr/>
          <a:lstStyle/>
          <a:p>
            <a:endParaRPr lang="en-US" sz="2800" dirty="0" smtClean="0"/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9" y="1053505"/>
            <a:ext cx="3156206" cy="31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923" y="1072621"/>
            <a:ext cx="5053077" cy="26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ChangeArrowheads="1"/>
          </p:cNvSpPr>
          <p:nvPr/>
        </p:nvSpPr>
        <p:spPr bwMode="auto">
          <a:xfrm>
            <a:off x="228600" y="1012825"/>
            <a:ext cx="4454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NMOS </a:t>
            </a:r>
            <a:r>
              <a:rPr lang="en-US" sz="2800" dirty="0">
                <a:latin typeface="Helvetica" charset="0"/>
              </a:rPr>
              <a:t>Transistor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 smtClean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1000" dirty="0" smtClean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Connect source to drain when </a:t>
            </a:r>
            <a:r>
              <a:rPr lang="en-US" sz="2800" dirty="0" smtClean="0">
                <a:latin typeface="Helvetica" charset="0"/>
              </a:rPr>
              <a:t>V</a:t>
            </a:r>
            <a:r>
              <a:rPr lang="en-US" sz="2800" baseline="-25000" dirty="0" smtClean="0">
                <a:latin typeface="Helvetica" charset="0"/>
              </a:rPr>
              <a:t>G</a:t>
            </a:r>
            <a:r>
              <a:rPr lang="en-US" sz="2800" dirty="0" smtClean="0">
                <a:latin typeface="Helvetica" charset="0"/>
              </a:rPr>
              <a:t> </a:t>
            </a:r>
            <a:r>
              <a:rPr lang="en-US" sz="2800" dirty="0" smtClean="0">
                <a:latin typeface="Helvetica" charset="0"/>
              </a:rPr>
              <a:t>= </a:t>
            </a:r>
            <a:r>
              <a:rPr lang="en-US" sz="2800" dirty="0" err="1" smtClean="0">
                <a:latin typeface="Helvetica" charset="0"/>
              </a:rPr>
              <a:t>V</a:t>
            </a:r>
            <a:r>
              <a:rPr lang="en-US" sz="2800" baseline="-25000" dirty="0" err="1" smtClean="0">
                <a:latin typeface="Helvetica" charset="0"/>
              </a:rPr>
              <a:t>supply</a:t>
            </a:r>
            <a:endParaRPr lang="en-US" sz="2800" baseline="-25000" dirty="0" smtClean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N-channel transistor</a:t>
            </a:r>
            <a:endParaRPr lang="en-US" sz="2800" dirty="0">
              <a:latin typeface="Helvetica" charset="0"/>
            </a:endParaRPr>
          </a:p>
        </p:txBody>
      </p:sp>
      <p:sp>
        <p:nvSpPr>
          <p:cNvPr id="1218583" name="Text Box 23"/>
          <p:cNvSpPr txBox="1">
            <a:spLocks noChangeArrowheads="1"/>
          </p:cNvSpPr>
          <p:nvPr/>
        </p:nvSpPr>
        <p:spPr bwMode="auto">
          <a:xfrm>
            <a:off x="304800" y="3124200"/>
            <a:ext cx="105028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5" name="Text Box 25"/>
          <p:cNvSpPr txBox="1">
            <a:spLocks noChangeArrowheads="1"/>
          </p:cNvSpPr>
          <p:nvPr/>
        </p:nvSpPr>
        <p:spPr bwMode="auto">
          <a:xfrm>
            <a:off x="76200" y="2281061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>
            <a:off x="457200" y="2547938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4" name="Line 14"/>
          <p:cNvSpPr>
            <a:spLocks noChangeShapeType="1"/>
          </p:cNvSpPr>
          <p:nvPr/>
        </p:nvSpPr>
        <p:spPr bwMode="auto">
          <a:xfrm>
            <a:off x="1524000" y="16335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5" name="Line 15"/>
          <p:cNvSpPr>
            <a:spLocks noChangeShapeType="1"/>
          </p:cNvSpPr>
          <p:nvPr/>
        </p:nvSpPr>
        <p:spPr bwMode="auto">
          <a:xfrm>
            <a:off x="1524000" y="30051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12192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7" name="Line 17"/>
          <p:cNvSpPr>
            <a:spLocks noChangeShapeType="1"/>
          </p:cNvSpPr>
          <p:nvPr/>
        </p:nvSpPr>
        <p:spPr bwMode="auto">
          <a:xfrm>
            <a:off x="1219200" y="3005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8" name="Line 18"/>
          <p:cNvSpPr>
            <a:spLocks noChangeShapeType="1"/>
          </p:cNvSpPr>
          <p:nvPr/>
        </p:nvSpPr>
        <p:spPr bwMode="auto">
          <a:xfrm>
            <a:off x="1219200" y="2090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9" name="Line 19"/>
          <p:cNvSpPr>
            <a:spLocks noChangeShapeType="1"/>
          </p:cNvSpPr>
          <p:nvPr/>
        </p:nvSpPr>
        <p:spPr bwMode="auto">
          <a:xfrm>
            <a:off x="10668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19200" y="3462338"/>
            <a:ext cx="650875" cy="195262"/>
            <a:chOff x="6996113" y="3538538"/>
            <a:chExt cx="650875" cy="19526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90826" y="1587656"/>
            <a:ext cx="650875" cy="2069944"/>
            <a:chOff x="7882041" y="1663856"/>
            <a:chExt cx="650875" cy="2069944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3733800" y="1587656"/>
            <a:ext cx="650875" cy="2069944"/>
            <a:chOff x="8528283" y="1663856"/>
            <a:chExt cx="650875" cy="2069944"/>
          </a:xfrm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8680682" y="2121057"/>
              <a:ext cx="171659" cy="9428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1355088" y="2253361"/>
            <a:ext cx="132279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 smtClean="0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2971800" y="2344292"/>
            <a:ext cx="104708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MOS </a:t>
            </a:r>
            <a:r>
              <a:rPr lang="en-US" dirty="0"/>
              <a:t>and P</a:t>
            </a:r>
            <a:r>
              <a:rPr lang="en-US" dirty="0" smtClean="0"/>
              <a:t>MOS </a:t>
            </a:r>
            <a:r>
              <a:rPr lang="en-US" dirty="0"/>
              <a:t>Transistors</a:t>
            </a:r>
          </a:p>
        </p:txBody>
      </p:sp>
      <p:sp>
        <p:nvSpPr>
          <p:cNvPr id="1218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38737" y="990600"/>
            <a:ext cx="4386263" cy="546576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PMOS Transistor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endParaRPr lang="en-US" sz="1000" dirty="0" smtClean="0"/>
          </a:p>
          <a:p>
            <a:r>
              <a:rPr lang="en-US" sz="2800" dirty="0" smtClean="0"/>
              <a:t>Connect source to drain when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 </a:t>
            </a:r>
            <a:r>
              <a:rPr lang="en-US" sz="2800" dirty="0" smtClean="0"/>
              <a:t>= </a:t>
            </a:r>
            <a:r>
              <a:rPr lang="en-US" sz="2800" dirty="0" smtClean="0"/>
              <a:t>0 V</a:t>
            </a:r>
            <a:endParaRPr lang="en-US" sz="2800" dirty="0" smtClean="0"/>
          </a:p>
          <a:p>
            <a:r>
              <a:rPr lang="en-US" sz="2800" dirty="0" smtClean="0"/>
              <a:t>P-channel transistor</a:t>
            </a:r>
            <a:endParaRPr lang="en-US" sz="2800" dirty="0"/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>
            <a:off x="4964112" y="26035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6" name="Line 6"/>
          <p:cNvSpPr>
            <a:spLocks noChangeShapeType="1"/>
          </p:cNvSpPr>
          <p:nvPr/>
        </p:nvSpPr>
        <p:spPr bwMode="auto">
          <a:xfrm>
            <a:off x="6259512" y="16891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7" name="Line 7"/>
          <p:cNvSpPr>
            <a:spLocks noChangeShapeType="1"/>
          </p:cNvSpPr>
          <p:nvPr/>
        </p:nvSpPr>
        <p:spPr bwMode="auto">
          <a:xfrm>
            <a:off x="6259512" y="30607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8" name="Line 8"/>
          <p:cNvSpPr>
            <a:spLocks noChangeShapeType="1"/>
          </p:cNvSpPr>
          <p:nvPr/>
        </p:nvSpPr>
        <p:spPr bwMode="auto">
          <a:xfrm>
            <a:off x="59547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9" name="Line 9"/>
          <p:cNvSpPr>
            <a:spLocks noChangeShapeType="1"/>
          </p:cNvSpPr>
          <p:nvPr/>
        </p:nvSpPr>
        <p:spPr bwMode="auto">
          <a:xfrm>
            <a:off x="5954712" y="30607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0" name="Line 10"/>
          <p:cNvSpPr>
            <a:spLocks noChangeShapeType="1"/>
          </p:cNvSpPr>
          <p:nvPr/>
        </p:nvSpPr>
        <p:spPr bwMode="auto">
          <a:xfrm>
            <a:off x="5954712" y="21463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1" name="Line 11"/>
          <p:cNvSpPr>
            <a:spLocks noChangeShapeType="1"/>
          </p:cNvSpPr>
          <p:nvPr/>
        </p:nvSpPr>
        <p:spPr bwMode="auto">
          <a:xfrm>
            <a:off x="58023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2" name="Oval 12"/>
          <p:cNvSpPr>
            <a:spLocks noChangeArrowheads="1"/>
          </p:cNvSpPr>
          <p:nvPr/>
        </p:nvSpPr>
        <p:spPr bwMode="auto">
          <a:xfrm>
            <a:off x="5572124" y="2528887"/>
            <a:ext cx="155575" cy="1555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4" name="Text Box 24"/>
          <p:cNvSpPr txBox="1">
            <a:spLocks noChangeArrowheads="1"/>
          </p:cNvSpPr>
          <p:nvPr/>
        </p:nvSpPr>
        <p:spPr bwMode="auto">
          <a:xfrm>
            <a:off x="4805362" y="2206625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523496" y="1659093"/>
            <a:ext cx="0" cy="1841344"/>
            <a:chOff x="8206100" y="1663856"/>
            <a:chExt cx="0" cy="1841344"/>
          </a:xfrm>
        </p:grpSpPr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32635" y="1659093"/>
            <a:ext cx="173036" cy="1841344"/>
            <a:chOff x="8680682" y="1663856"/>
            <a:chExt cx="173036" cy="1841344"/>
          </a:xfrm>
        </p:grpSpPr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H="1">
              <a:off x="8680682" y="2151064"/>
              <a:ext cx="173036" cy="8810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5992402" y="2328373"/>
            <a:ext cx="132279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 smtClean="0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7543800" y="2399854"/>
            <a:ext cx="104708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 smtClean="0">
                <a:latin typeface="Arial" charset="0"/>
              </a:rPr>
              <a:t>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1066800" y="1588029"/>
            <a:ext cx="449162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1846057" y="1600200"/>
            <a:ext cx="97334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 </a:t>
            </a:r>
            <a:r>
              <a:rPr lang="en-US" dirty="0" smtClean="0">
                <a:latin typeface="Arial" charset="0"/>
              </a:rPr>
              <a:t>= 0V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905000" y="3620869"/>
            <a:ext cx="182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 switch</a:t>
            </a:r>
          </a:p>
          <a:p>
            <a:r>
              <a:rPr lang="en-US" dirty="0" smtClean="0"/>
              <a:t>When V</a:t>
            </a:r>
            <a:r>
              <a:rPr lang="en-US" baseline="-25000" dirty="0" smtClean="0"/>
              <a:t>G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supply</a:t>
            </a:r>
            <a:endParaRPr lang="en-US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7559625" y="3581400"/>
            <a:ext cx="1603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Closed switch</a:t>
            </a:r>
          </a:p>
          <a:p>
            <a:pPr algn="r"/>
            <a:r>
              <a:rPr lang="en-US" dirty="0" smtClean="0"/>
              <a:t>When V</a:t>
            </a:r>
            <a:r>
              <a:rPr lang="en-US" baseline="-25000" dirty="0" smtClean="0"/>
              <a:t>G</a:t>
            </a:r>
            <a:r>
              <a:rPr lang="en-US" dirty="0" smtClean="0"/>
              <a:t> =  0 V</a:t>
            </a:r>
            <a:endParaRPr lang="en-US" baseline="-25000" dirty="0"/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5802312" y="1295400"/>
            <a:ext cx="78098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</a:t>
            </a:r>
            <a:r>
              <a:rPr lang="en-US" baseline="-25000" dirty="0" err="1" smtClean="0">
                <a:latin typeface="Arial" charset="0"/>
              </a:rPr>
              <a:t>upply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5918020" y="1676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5029200" y="1722749"/>
            <a:ext cx="1300356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 </a:t>
            </a:r>
            <a:r>
              <a:rPr lang="en-US" dirty="0" err="1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6889569" y="1295400"/>
            <a:ext cx="78098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</a:t>
            </a:r>
            <a:r>
              <a:rPr lang="en-US" baseline="-25000" dirty="0" err="1" smtClean="0">
                <a:latin typeface="Arial" charset="0"/>
              </a:rPr>
              <a:t>upply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005277" y="1676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8108769" y="1295400"/>
            <a:ext cx="78098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</a:t>
            </a:r>
            <a:r>
              <a:rPr lang="en-US" baseline="-25000" dirty="0" err="1" smtClean="0">
                <a:latin typeface="Arial" charset="0"/>
              </a:rPr>
              <a:t>upply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8224477" y="1676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21"/>
          <p:cNvSpPr txBox="1">
            <a:spLocks noChangeArrowheads="1"/>
          </p:cNvSpPr>
          <p:nvPr/>
        </p:nvSpPr>
        <p:spPr bwMode="auto">
          <a:xfrm>
            <a:off x="5638800" y="3179762"/>
            <a:ext cx="44916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0800" y="5603080"/>
            <a:ext cx="4204529" cy="1200329"/>
            <a:chOff x="3308044" y="5638800"/>
            <a:chExt cx="4204529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3327709" y="5638800"/>
              <a:ext cx="4184864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S</a:t>
              </a:r>
              <a:r>
                <a:rPr lang="en-US" dirty="0" smtClean="0"/>
                <a:t>: voltage at the source</a:t>
              </a:r>
            </a:p>
            <a:p>
              <a:r>
                <a:rPr lang="en-US" dirty="0" smtClean="0"/>
                <a:t>V</a:t>
              </a:r>
              <a:r>
                <a:rPr lang="en-US" baseline="-25000" dirty="0" smtClean="0"/>
                <a:t>D</a:t>
              </a:r>
              <a:r>
                <a:rPr lang="en-US" dirty="0" smtClean="0"/>
                <a:t>: voltage at the drain</a:t>
              </a:r>
            </a:p>
            <a:p>
              <a:r>
                <a:rPr lang="en-US" dirty="0" err="1" smtClean="0"/>
                <a:t>V</a:t>
              </a:r>
              <a:r>
                <a:rPr lang="en-US" baseline="-25000" dirty="0" err="1" smtClean="0"/>
                <a:t>supply</a:t>
              </a:r>
              <a:r>
                <a:rPr lang="en-US" dirty="0" smtClean="0"/>
                <a:t>: max voltage (aka a logical 1)</a:t>
              </a:r>
            </a:p>
            <a:p>
              <a:r>
                <a:rPr lang="en-US" dirty="0" smtClean="0"/>
                <a:t>         (ground): min voltage (aka a logical 0)</a:t>
              </a:r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308044" y="6596418"/>
              <a:ext cx="560386" cy="152044"/>
              <a:chOff x="3865562" y="3657956"/>
              <a:chExt cx="650875" cy="152044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3865562" y="3657956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129087" y="38100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038600" y="37338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" name="Straight Connector 11"/>
          <p:cNvCxnSpPr/>
          <p:nvPr/>
        </p:nvCxnSpPr>
        <p:spPr>
          <a:xfrm>
            <a:off x="4572000" y="685800"/>
            <a:ext cx="0" cy="4917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22"/>
          <p:cNvSpPr txBox="1">
            <a:spLocks noChangeArrowheads="1"/>
          </p:cNvSpPr>
          <p:nvPr/>
        </p:nvSpPr>
        <p:spPr bwMode="auto">
          <a:xfrm>
            <a:off x="7525917" y="3104261"/>
            <a:ext cx="1287532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 smtClean="0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2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1218564" grpId="0" uiExpand="1" build="p"/>
      <p:bldP spid="1218565" grpId="0" animBg="1"/>
      <p:bldP spid="1218566" grpId="0" animBg="1"/>
      <p:bldP spid="1218567" grpId="0" animBg="1"/>
      <p:bldP spid="1218568" grpId="0" animBg="1"/>
      <p:bldP spid="1218569" grpId="0" animBg="1"/>
      <p:bldP spid="1218570" grpId="0" animBg="1"/>
      <p:bldP spid="1218571" grpId="0" animBg="1"/>
      <p:bldP spid="1218572" grpId="0" animBg="1"/>
      <p:bldP spid="1218584" grpId="0"/>
      <p:bldP spid="72" grpId="0"/>
      <p:bldP spid="74" grpId="0"/>
      <p:bldP spid="78" grpId="0"/>
      <p:bldP spid="79" grpId="0"/>
      <p:bldP spid="80" grpId="0"/>
      <p:bldP spid="81" grpId="0"/>
      <p:bldP spid="83" grpId="0"/>
      <p:bldP spid="84" grpId="0"/>
      <p:bldP spid="86" grpId="0"/>
      <p:bldP spid="88" grpId="0"/>
      <p:bldP spid="9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7987" y="0"/>
            <a:ext cx="9261987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CS Students Need Transistors?</a:t>
            </a:r>
            <a:endParaRPr lang="en-US" dirty="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4272467"/>
            <a:ext cx="9040761" cy="2055813"/>
          </a:xfrm>
        </p:spPr>
        <p:txBody>
          <a:bodyPr/>
          <a:lstStyle/>
          <a:p>
            <a:endParaRPr lang="en-US" b="1" i="1" dirty="0" smtClean="0">
              <a:solidFill>
                <a:schemeClr val="accent1"/>
              </a:solidFill>
            </a:endParaRPr>
          </a:p>
          <a:p>
            <a:r>
              <a:rPr lang="en-US" b="1" i="1" dirty="0" smtClean="0">
                <a:solidFill>
                  <a:schemeClr val="accent1"/>
                </a:solidFill>
              </a:rPr>
              <a:t>Functionality and Performance</a:t>
            </a:r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9" y="1053505"/>
            <a:ext cx="3156206" cy="31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923" y="1072621"/>
            <a:ext cx="5053077" cy="26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7987" y="0"/>
            <a:ext cx="9261987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CS Students Need Transistors?</a:t>
            </a:r>
            <a:endParaRPr lang="en-US" dirty="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4272467"/>
            <a:ext cx="9040761" cy="205581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To be better Computer Scientists and Engineers</a:t>
            </a:r>
          </a:p>
          <a:p>
            <a:pPr lvl="1"/>
            <a:r>
              <a:rPr lang="en-US" sz="2400" dirty="0" smtClean="0"/>
              <a:t>Abstraction: simplifying complexity</a:t>
            </a:r>
          </a:p>
          <a:p>
            <a:pPr lvl="1"/>
            <a:r>
              <a:rPr lang="en-US" sz="2400" dirty="0" smtClean="0"/>
              <a:t>How is a computer system organized? How do I build it?</a:t>
            </a:r>
          </a:p>
          <a:p>
            <a:pPr lvl="1"/>
            <a:r>
              <a:rPr lang="en-US" sz="2400" dirty="0" smtClean="0"/>
              <a:t>How do I program it? How do I change it?</a:t>
            </a:r>
          </a:p>
          <a:p>
            <a:pPr lvl="1"/>
            <a:r>
              <a:rPr lang="en-US" sz="2400" dirty="0" smtClean="0"/>
              <a:t>How does its design/organization effect performance?</a:t>
            </a:r>
            <a:endParaRPr lang="en-US" sz="2000" dirty="0"/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9" y="1053505"/>
            <a:ext cx="3156206" cy="31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923" y="1072621"/>
            <a:ext cx="5053077" cy="26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2~Figur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75" b="62109"/>
          <a:stretch>
            <a:fillRect/>
          </a:stretch>
        </p:blipFill>
        <p:spPr bwMode="auto">
          <a:xfrm>
            <a:off x="4965822" y="960856"/>
            <a:ext cx="2370138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System Organization</a:t>
            </a:r>
            <a:endParaRPr lang="en-AU" dirty="0"/>
          </a:p>
        </p:txBody>
      </p:sp>
      <p:pic>
        <p:nvPicPr>
          <p:cNvPr id="202769" name="Picture 17" descr="f01-07-P3744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6" y="1341438"/>
            <a:ext cx="4425950" cy="47910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2770" name="Picture 18" descr="f01-08-P37449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9"/>
          <a:stretch>
            <a:fillRect/>
          </a:stretch>
        </p:blipFill>
        <p:spPr bwMode="auto">
          <a:xfrm>
            <a:off x="6980326" y="3613304"/>
            <a:ext cx="2047519" cy="271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143000" y="4191000"/>
            <a:ext cx="685800" cy="3413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86600" y="4325484"/>
            <a:ext cx="1524000" cy="16943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4200" y="3962400"/>
            <a:ext cx="1524000" cy="16943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4532313"/>
            <a:ext cx="762000" cy="103028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90600" y="5638800"/>
            <a:ext cx="685800" cy="3413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" y="5638800"/>
            <a:ext cx="685800" cy="3413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9760" y="0"/>
            <a:ext cx="8422640" cy="708528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Computer System Organization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7960" y="853440"/>
            <a:ext cx="3733800" cy="533400"/>
          </a:xfrm>
        </p:spPr>
        <p:txBody>
          <a:bodyPr>
            <a:normAutofit lnSpcReduction="10000"/>
          </a:bodyPr>
          <a:lstStyle>
            <a:defPPr lvl="0">
              <a:spcBef>
                <a:spcPts val="0"/>
              </a:spcBef>
              <a:spcAft>
                <a:spcPts val="1417"/>
              </a:spcAft>
              <a:buNone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lvl="0">
              <a:spcBef>
                <a:spcPts val="0"/>
              </a:spcBef>
              <a:spcAft>
                <a:spcPts val="1417"/>
              </a:spcAft>
              <a:buNone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32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•"/>
              <a:defRPr lang="en-US" sz="2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60804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•"/>
              <a:defRPr lang="en-US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85608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117612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>
                <a:latin typeface="Calibri" pitchFamily="34" charset="0"/>
              </a:rPr>
              <a:t>Computer System </a:t>
            </a:r>
            <a:r>
              <a:rPr lang="en-US" dirty="0" smtClean="0">
                <a:latin typeface="Calibri" pitchFamily="34" charset="0"/>
              </a:rPr>
              <a:t>=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3"/>
            </p:custDataLst>
          </p:nvPr>
        </p:nvSpPr>
        <p:spPr>
          <a:xfrm>
            <a:off x="3591560" y="873760"/>
            <a:ext cx="76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66"/>
                </a:solidFill>
                <a:latin typeface="+mj-lt"/>
              </a:rPr>
              <a:t>?</a:t>
            </a:r>
            <a:endParaRPr lang="en-US" sz="3200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84" name="Rectangle 83"/>
          <p:cNvSpPr/>
          <p:nvPr>
            <p:custDataLst>
              <p:tags r:id="rId4"/>
            </p:custDataLst>
          </p:nvPr>
        </p:nvSpPr>
        <p:spPr>
          <a:xfrm>
            <a:off x="264160" y="13106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  <a:t>Input +</a:t>
            </a:r>
            <a:b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  <a:t>Output +</a:t>
            </a:r>
            <a:b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  <a:t>Memory +</a:t>
            </a:r>
            <a:b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  <a:t>Datapath +</a:t>
            </a:r>
            <a:b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  <a:t>Control</a:t>
            </a:r>
            <a:endParaRPr lang="en-US" sz="3200" dirty="0">
              <a:solidFill>
                <a:srgbClr val="FFFF66"/>
              </a:solidFill>
              <a:latin typeface="Calibri" pitchFamily="34" charset="0"/>
            </a:endParaRPr>
          </a:p>
        </p:txBody>
      </p:sp>
      <p:grpSp>
        <p:nvGrpSpPr>
          <p:cNvPr id="307" name="Group 306"/>
          <p:cNvGrpSpPr/>
          <p:nvPr>
            <p:custDataLst>
              <p:tags r:id="rId5"/>
            </p:custDataLst>
          </p:nvPr>
        </p:nvGrpSpPr>
        <p:grpSpPr>
          <a:xfrm>
            <a:off x="468680" y="1711960"/>
            <a:ext cx="8380680" cy="4572000"/>
            <a:chOff x="457200" y="1828800"/>
            <a:chExt cx="8380680" cy="4572000"/>
          </a:xfrm>
        </p:grpSpPr>
        <p:sp>
          <p:nvSpPr>
            <p:cNvPr id="308" name="Rectangle 307"/>
            <p:cNvSpPr/>
            <p:nvPr>
              <p:custDataLst>
                <p:tags r:id="rId6"/>
              </p:custDataLst>
            </p:nvPr>
          </p:nvSpPr>
          <p:spPr>
            <a:xfrm>
              <a:off x="457200" y="4038600"/>
              <a:ext cx="1866240" cy="14516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CPU</a:t>
              </a:r>
            </a:p>
          </p:txBody>
        </p:sp>
        <p:sp>
          <p:nvSpPr>
            <p:cNvPr id="309" name="Rectangle 308"/>
            <p:cNvSpPr/>
            <p:nvPr>
              <p:custDataLst>
                <p:tags r:id="rId7"/>
              </p:custDataLst>
            </p:nvPr>
          </p:nvSpPr>
          <p:spPr>
            <a:xfrm>
              <a:off x="625802" y="4245981"/>
              <a:ext cx="1333758" cy="414764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Registers</a:t>
              </a:r>
            </a:p>
          </p:txBody>
        </p:sp>
        <p:sp>
          <p:nvSpPr>
            <p:cNvPr id="310" name="Straight Connector 309"/>
            <p:cNvSpPr/>
            <p:nvPr>
              <p:custDataLst>
                <p:tags r:id="rId8"/>
              </p:custDataLst>
            </p:nvPr>
          </p:nvSpPr>
          <p:spPr>
            <a:xfrm>
              <a:off x="2292960" y="4800600"/>
              <a:ext cx="685800" cy="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1" name="Rectangle 310"/>
            <p:cNvSpPr/>
            <p:nvPr>
              <p:custDataLst>
                <p:tags r:id="rId9"/>
              </p:custDataLst>
            </p:nvPr>
          </p:nvSpPr>
          <p:spPr>
            <a:xfrm>
              <a:off x="4685640" y="3200400"/>
              <a:ext cx="1485240" cy="6134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Network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2" name="Rectangle 311"/>
            <p:cNvSpPr/>
            <p:nvPr>
              <p:custDataLst>
                <p:tags r:id="rId10"/>
              </p:custDataLst>
            </p:nvPr>
          </p:nvSpPr>
          <p:spPr>
            <a:xfrm>
              <a:off x="2475840" y="3196528"/>
              <a:ext cx="1752600" cy="6134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Video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3" name="Straight Connector 312"/>
            <p:cNvSpPr/>
            <p:nvPr>
              <p:custDataLst>
                <p:tags r:id="rId11"/>
              </p:custDataLst>
            </p:nvPr>
          </p:nvSpPr>
          <p:spPr>
            <a:xfrm>
              <a:off x="3359760" y="3810000"/>
              <a:ext cx="0" cy="76200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4" name="TextBox 313"/>
            <p:cNvSpPr txBox="1"/>
            <p:nvPr>
              <p:custDataLst>
                <p:tags r:id="rId12"/>
              </p:custDataLst>
            </p:nvPr>
          </p:nvSpPr>
          <p:spPr>
            <a:xfrm>
              <a:off x="3085440" y="4572000"/>
              <a:ext cx="609599" cy="426819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81631" tIns="40816" rIns="81631" bIns="40816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bus</a:t>
              </a:r>
            </a:p>
          </p:txBody>
        </p:sp>
        <p:sp>
          <p:nvSpPr>
            <p:cNvPr id="315" name="Rectangle 314"/>
            <p:cNvSpPr/>
            <p:nvPr>
              <p:custDataLst>
                <p:tags r:id="rId13"/>
              </p:custDataLst>
            </p:nvPr>
          </p:nvSpPr>
          <p:spPr>
            <a:xfrm>
              <a:off x="2475840" y="5791200"/>
              <a:ext cx="1752600" cy="6096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Memory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6" name="Straight Connector 315"/>
            <p:cNvSpPr/>
            <p:nvPr>
              <p:custDataLst>
                <p:tags r:id="rId14"/>
              </p:custDataLst>
            </p:nvPr>
          </p:nvSpPr>
          <p:spPr>
            <a:xfrm>
              <a:off x="3359760" y="5029200"/>
              <a:ext cx="0" cy="76200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7" name="Straight Connector 316"/>
            <p:cNvSpPr/>
            <p:nvPr>
              <p:custDataLst>
                <p:tags r:id="rId15"/>
              </p:custDataLst>
            </p:nvPr>
          </p:nvSpPr>
          <p:spPr>
            <a:xfrm>
              <a:off x="3664560" y="4800600"/>
              <a:ext cx="2286000" cy="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8" name="TextBox 317"/>
            <p:cNvSpPr txBox="1"/>
            <p:nvPr>
              <p:custDataLst>
                <p:tags r:id="rId16"/>
              </p:custDataLst>
            </p:nvPr>
          </p:nvSpPr>
          <p:spPr>
            <a:xfrm>
              <a:off x="5981041" y="4572000"/>
              <a:ext cx="609599" cy="426819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81631" tIns="40816" rIns="81631" bIns="40816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bus</a:t>
              </a:r>
            </a:p>
          </p:txBody>
        </p:sp>
        <p:sp>
          <p:nvSpPr>
            <p:cNvPr id="319" name="Rectangle 318"/>
            <p:cNvSpPr/>
            <p:nvPr>
              <p:custDataLst>
                <p:tags r:id="rId17"/>
              </p:custDataLst>
            </p:nvPr>
          </p:nvSpPr>
          <p:spPr>
            <a:xfrm>
              <a:off x="4685640" y="5787328"/>
              <a:ext cx="1485240" cy="6134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Disk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0" name="Rectangle 319"/>
            <p:cNvSpPr/>
            <p:nvPr>
              <p:custDataLst>
                <p:tags r:id="rId18"/>
              </p:custDataLst>
            </p:nvPr>
          </p:nvSpPr>
          <p:spPr>
            <a:xfrm>
              <a:off x="6477000" y="3200400"/>
              <a:ext cx="1485240" cy="6134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USB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1" name="Rectangle 320"/>
            <p:cNvSpPr/>
            <p:nvPr>
              <p:custDataLst>
                <p:tags r:id="rId19"/>
              </p:custDataLst>
            </p:nvPr>
          </p:nvSpPr>
          <p:spPr>
            <a:xfrm>
              <a:off x="6477000" y="5787328"/>
              <a:ext cx="1485240" cy="6134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Audio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2" name="Rectangle 321"/>
            <p:cNvSpPr/>
            <p:nvPr>
              <p:custDataLst>
                <p:tags r:id="rId20"/>
              </p:custDataLst>
            </p:nvPr>
          </p:nvSpPr>
          <p:spPr>
            <a:xfrm>
              <a:off x="5676240" y="1828800"/>
              <a:ext cx="1485240" cy="6134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Keyboard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3" name="Rectangle 322"/>
            <p:cNvSpPr/>
            <p:nvPr>
              <p:custDataLst>
                <p:tags r:id="rId21"/>
              </p:custDataLst>
            </p:nvPr>
          </p:nvSpPr>
          <p:spPr>
            <a:xfrm>
              <a:off x="7352640" y="1828800"/>
              <a:ext cx="1485240" cy="6134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Mouse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324" name="Straight Connector 323"/>
            <p:cNvCxnSpPr>
              <a:stCxn id="311" idx="2"/>
            </p:cNvCxnSpPr>
            <p:nvPr>
              <p:custDataLst>
                <p:tags r:id="rId22"/>
              </p:custDataLst>
            </p:nvPr>
          </p:nvCxnSpPr>
          <p:spPr>
            <a:xfrm rot="16200000" flipH="1">
              <a:off x="5363686" y="3878446"/>
              <a:ext cx="758128" cy="628980"/>
            </a:xfrm>
            <a:prstGeom prst="line">
              <a:avLst/>
            </a:prstGeom>
            <a:ln w="28575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>
              <p:custDataLst>
                <p:tags r:id="rId23"/>
              </p:custDataLst>
            </p:nvPr>
          </p:nvCxnSpPr>
          <p:spPr>
            <a:xfrm rot="5400000">
              <a:off x="6457486" y="3840346"/>
              <a:ext cx="758128" cy="705180"/>
            </a:xfrm>
            <a:prstGeom prst="line">
              <a:avLst/>
            </a:prstGeom>
            <a:ln w="28575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>
              <p:custDataLst>
                <p:tags r:id="rId24"/>
              </p:custDataLst>
            </p:nvPr>
          </p:nvCxnSpPr>
          <p:spPr>
            <a:xfrm rot="5400000">
              <a:off x="5238286" y="5055674"/>
              <a:ext cx="758128" cy="705180"/>
            </a:xfrm>
            <a:prstGeom prst="line">
              <a:avLst/>
            </a:prstGeom>
            <a:ln w="28575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>
              <p:custDataLst>
                <p:tags r:id="rId25"/>
              </p:custDataLst>
            </p:nvPr>
          </p:nvCxnSpPr>
          <p:spPr>
            <a:xfrm rot="16200000" flipH="1">
              <a:off x="6495586" y="5093774"/>
              <a:ext cx="758128" cy="628980"/>
            </a:xfrm>
            <a:prstGeom prst="line">
              <a:avLst/>
            </a:prstGeom>
            <a:ln w="28575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>
              <p:custDataLst>
                <p:tags r:id="rId26"/>
              </p:custDataLst>
            </p:nvPr>
          </p:nvCxnSpPr>
          <p:spPr>
            <a:xfrm rot="16200000" flipH="1">
              <a:off x="6297466" y="2502974"/>
              <a:ext cx="758128" cy="628980"/>
            </a:xfrm>
            <a:prstGeom prst="line">
              <a:avLst/>
            </a:prstGeom>
            <a:ln w="28575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>
              <p:custDataLst>
                <p:tags r:id="rId27"/>
              </p:custDataLst>
            </p:nvPr>
          </p:nvCxnSpPr>
          <p:spPr>
            <a:xfrm rot="5400000">
              <a:off x="7421746" y="2464874"/>
              <a:ext cx="758128" cy="705180"/>
            </a:xfrm>
            <a:prstGeom prst="line">
              <a:avLst/>
            </a:prstGeom>
            <a:ln w="28575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>
              <p:custDataLst>
                <p:tags r:id="rId28"/>
              </p:custDataLst>
            </p:nvPr>
          </p:nvSpPr>
          <p:spPr>
            <a:xfrm>
              <a:off x="7352640" y="4495800"/>
              <a:ext cx="1485240" cy="61347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rgbClr val="FFFF66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Serial</a:t>
              </a:r>
              <a:endParaRPr lang="en-US" sz="2500" dirty="0">
                <a:solidFill>
                  <a:srgbClr val="FFFF66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331" name="Straight Connector 330"/>
            <p:cNvCxnSpPr/>
            <p:nvPr>
              <p:custDataLst>
                <p:tags r:id="rId29"/>
              </p:custDataLst>
            </p:nvPr>
          </p:nvCxnSpPr>
          <p:spPr>
            <a:xfrm>
              <a:off x="6636360" y="4800600"/>
              <a:ext cx="685800" cy="0"/>
            </a:xfrm>
            <a:prstGeom prst="line">
              <a:avLst/>
            </a:prstGeom>
            <a:ln w="28575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813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8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Compilers &amp; Assemblers</a:t>
            </a:r>
            <a:endParaRPr lang="en-US" dirty="0"/>
          </a:p>
        </p:txBody>
      </p:sp>
      <p:grpSp>
        <p:nvGrpSpPr>
          <p:cNvPr id="6" name="Group 5"/>
          <p:cNvGrpSpPr/>
          <p:nvPr>
            <p:custDataLst>
              <p:tags r:id="rId2"/>
            </p:custDataLst>
          </p:nvPr>
        </p:nvGrpSpPr>
        <p:grpSpPr>
          <a:xfrm>
            <a:off x="1175360" y="1079345"/>
            <a:ext cx="4256640" cy="829527"/>
            <a:chOff x="1250950" y="685800"/>
            <a:chExt cx="4692650" cy="914400"/>
          </a:xfrm>
        </p:grpSpPr>
        <p:sp>
          <p:nvSpPr>
            <p:cNvPr id="7" name="Text 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14600" y="685800"/>
              <a:ext cx="3429000" cy="9144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83808" rIns="90000" bIns="45000"/>
            <a:lstStyle/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</a:tabLst>
              </a:pPr>
              <a:r>
                <a:rPr lang="en-US" sz="2500" dirty="0" err="1">
                  <a:solidFill>
                    <a:srgbClr val="FFFFFF"/>
                  </a:solidFill>
                  <a:latin typeface="Consolas" pitchFamily="49" charset="0"/>
                </a:rPr>
                <a:t>int</a:t>
              </a: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 x = 10;</a:t>
              </a:r>
            </a:p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x = 2 * x + </a:t>
              </a:r>
              <a:r>
                <a:rPr lang="en-US" sz="2500" dirty="0" smtClean="0">
                  <a:solidFill>
                    <a:srgbClr val="FFFFFF"/>
                  </a:solidFill>
                  <a:latin typeface="Consolas" pitchFamily="49" charset="0"/>
                </a:rPr>
                <a:t>15;</a:t>
              </a:r>
              <a:endParaRPr lang="en-US" sz="25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50950" y="825500"/>
              <a:ext cx="474663" cy="546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73224" rIns="90000" bIns="45000"/>
            <a:lstStyle/>
            <a:p>
              <a:r>
                <a:rPr lang="en-US" sz="2900" dirty="0">
                  <a:solidFill>
                    <a:srgbClr val="FFFF66"/>
                  </a:solidFill>
                  <a:latin typeface="Calibri" pitchFamily="34" charset="0"/>
                </a:rPr>
                <a:t>C</a:t>
              </a:r>
            </a:p>
          </p:txBody>
        </p:sp>
      </p:grp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248001" y="1908872"/>
            <a:ext cx="5055840" cy="2073818"/>
            <a:chOff x="228600" y="1600200"/>
            <a:chExt cx="5573712" cy="2286000"/>
          </a:xfrm>
        </p:grpSpPr>
        <p:sp>
          <p:nvSpPr>
            <p:cNvPr id="10" name="AutoShap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8600" y="1600200"/>
              <a:ext cx="2514600" cy="685800"/>
            </a:xfrm>
            <a:prstGeom prst="downArrow">
              <a:avLst>
                <a:gd name="adj1" fmla="val 70028"/>
                <a:gd name="adj2" fmla="val 23611"/>
              </a:avLst>
            </a:prstGeom>
            <a:solidFill>
              <a:srgbClr val="0047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69695" rIns="90000" bIns="45000" anchor="ctr"/>
            <a:lstStyle/>
            <a:p>
              <a:pPr algn="ctr">
                <a:tabLst>
                  <a:tab pos="656582" algn="l"/>
                  <a:tab pos="1313162" algn="l"/>
                  <a:tab pos="1969745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alibri" pitchFamily="34" charset="0"/>
                </a:rPr>
                <a:t>compiler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514600" y="2514600"/>
              <a:ext cx="3287712" cy="13716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83808" rIns="90000" bIns="45000"/>
            <a:lstStyle/>
            <a:p>
              <a:pPr>
                <a:lnSpc>
                  <a:spcPct val="89000"/>
                </a:lnSpc>
                <a:tabLst>
                  <a:tab pos="829366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</a:tabLst>
              </a:pPr>
              <a:r>
                <a:rPr lang="en-US" sz="2500" dirty="0" err="1">
                  <a:solidFill>
                    <a:srgbClr val="FFFFFF"/>
                  </a:solidFill>
                  <a:latin typeface="Consolas" pitchFamily="49" charset="0"/>
                </a:rPr>
                <a:t>addi</a:t>
              </a: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	r5, r0, </a:t>
              </a:r>
              <a:r>
                <a:rPr lang="en-US" sz="2500" dirty="0" smtClean="0">
                  <a:solidFill>
                    <a:srgbClr val="FFFFFF"/>
                  </a:solidFill>
                  <a:latin typeface="Consolas" pitchFamily="49" charset="0"/>
                </a:rPr>
                <a:t>10</a:t>
              </a:r>
              <a:endParaRPr lang="en-US" sz="2500" dirty="0">
                <a:solidFill>
                  <a:srgbClr val="FFFFFF"/>
                </a:solidFill>
                <a:latin typeface="Consolas" pitchFamily="49" charset="0"/>
              </a:endParaRPr>
            </a:p>
            <a:p>
              <a:pPr>
                <a:lnSpc>
                  <a:spcPct val="89000"/>
                </a:lnSpc>
                <a:tabLst>
                  <a:tab pos="829366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</a:tabLst>
              </a:pPr>
              <a:r>
                <a:rPr lang="en-US" sz="2500" dirty="0" err="1">
                  <a:solidFill>
                    <a:srgbClr val="FFFFFF"/>
                  </a:solidFill>
                  <a:latin typeface="Consolas" pitchFamily="49" charset="0"/>
                </a:rPr>
                <a:t>muli</a:t>
              </a: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	r5, r5, </a:t>
              </a:r>
              <a:r>
                <a:rPr lang="en-US" sz="2500" dirty="0" smtClean="0">
                  <a:solidFill>
                    <a:srgbClr val="FFFFFF"/>
                  </a:solidFill>
                  <a:latin typeface="Consolas" pitchFamily="49" charset="0"/>
                </a:rPr>
                <a:t>2</a:t>
              </a:r>
              <a:endParaRPr lang="en-US" sz="2500" dirty="0">
                <a:solidFill>
                  <a:srgbClr val="FFFFFF"/>
                </a:solidFill>
                <a:latin typeface="Consolas" pitchFamily="49" charset="0"/>
              </a:endParaRPr>
            </a:p>
            <a:p>
              <a:pPr>
                <a:lnSpc>
                  <a:spcPct val="89000"/>
                </a:lnSpc>
                <a:tabLst>
                  <a:tab pos="829366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</a:tabLst>
              </a:pPr>
              <a:r>
                <a:rPr lang="en-US" sz="2500" dirty="0" err="1">
                  <a:solidFill>
                    <a:srgbClr val="FFFFFF"/>
                  </a:solidFill>
                  <a:latin typeface="Consolas" pitchFamily="49" charset="0"/>
                </a:rPr>
                <a:t>addi</a:t>
              </a: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	r5, r5, </a:t>
              </a:r>
              <a:r>
                <a:rPr lang="en-US" sz="2500" dirty="0" smtClean="0">
                  <a:solidFill>
                    <a:srgbClr val="FFFFFF"/>
                  </a:solidFill>
                  <a:latin typeface="Consolas" pitchFamily="49" charset="0"/>
                </a:rPr>
                <a:t>15</a:t>
              </a:r>
              <a:endParaRPr lang="en-US" sz="25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" y="2428875"/>
              <a:ext cx="1898650" cy="1457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73224" rIns="90000" bIns="45000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FFFF66"/>
                  </a:solidFill>
                  <a:latin typeface="Calibri" pitchFamily="34" charset="0"/>
                </a:rPr>
                <a:t>MIPS</a:t>
              </a:r>
            </a:p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FFFF66"/>
                  </a:solidFill>
                  <a:latin typeface="Calibri" pitchFamily="34" charset="0"/>
                </a:rPr>
                <a:t>assembly</a:t>
              </a:r>
            </a:p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FFFF66"/>
                  </a:solidFill>
                  <a:latin typeface="Calibri" pitchFamily="34" charset="0"/>
                </a:rPr>
                <a:t>language</a:t>
              </a:r>
            </a:p>
          </p:txBody>
        </p:sp>
      </p:grpSp>
      <p:grpSp>
        <p:nvGrpSpPr>
          <p:cNvPr id="13" name="Group 12"/>
          <p:cNvGrpSpPr/>
          <p:nvPr>
            <p:custDataLst>
              <p:tags r:id="rId4"/>
            </p:custDataLst>
          </p:nvPr>
        </p:nvGrpSpPr>
        <p:grpSpPr>
          <a:xfrm>
            <a:off x="248001" y="4190072"/>
            <a:ext cx="7958880" cy="2151586"/>
            <a:chOff x="228600" y="4114800"/>
            <a:chExt cx="8774112" cy="2371725"/>
          </a:xfrm>
        </p:grpSpPr>
        <p:sp>
          <p:nvSpPr>
            <p:cNvPr id="14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14600" y="5029200"/>
              <a:ext cx="6488112" cy="13716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83808" rIns="90000" bIns="45000"/>
            <a:lstStyle/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  <a:tab pos="5909234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00100000000001010000000000001010</a:t>
              </a:r>
            </a:p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  <a:tab pos="5909234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00000000000001010010100001000000</a:t>
              </a:r>
            </a:p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  <a:tab pos="5909234" algn="l"/>
                </a:tabLst>
              </a:pPr>
              <a:r>
                <a:rPr lang="en-US" sz="2500" dirty="0" smtClean="0">
                  <a:solidFill>
                    <a:srgbClr val="FFFFFF"/>
                  </a:solidFill>
                  <a:latin typeface="Consolas" pitchFamily="49" charset="0"/>
                </a:rPr>
                <a:t>00100000101001010000000000001111</a:t>
              </a:r>
              <a:endParaRPr lang="en-US" sz="25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6563" y="5029200"/>
              <a:ext cx="1849437" cy="1457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73224" rIns="90000" bIns="45000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FFFF66"/>
                  </a:solidFill>
                  <a:latin typeface="Calibri" pitchFamily="34" charset="0"/>
                </a:rPr>
                <a:t>MIPS</a:t>
              </a:r>
            </a:p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FFFF66"/>
                  </a:solidFill>
                  <a:latin typeface="Calibri" pitchFamily="34" charset="0"/>
                </a:rPr>
                <a:t>machine</a:t>
              </a:r>
            </a:p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rgbClr val="FFFF66"/>
                  </a:solidFill>
                  <a:latin typeface="Calibri" pitchFamily="34" charset="0"/>
                </a:rPr>
                <a:t>language</a:t>
              </a:r>
            </a:p>
          </p:txBody>
        </p:sp>
        <p:sp>
          <p:nvSpPr>
            <p:cNvPr id="16" name="AutoShap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28600" y="4114800"/>
              <a:ext cx="2514600" cy="685800"/>
            </a:xfrm>
            <a:prstGeom prst="downArrow">
              <a:avLst>
                <a:gd name="adj1" fmla="val 70028"/>
                <a:gd name="adj2" fmla="val 23611"/>
              </a:avLst>
            </a:prstGeom>
            <a:solidFill>
              <a:srgbClr val="0047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69695" rIns="90000" bIns="45000" anchor="ctr"/>
            <a:lstStyle/>
            <a:p>
              <a:pPr algn="ctr">
                <a:tabLst>
                  <a:tab pos="656582" algn="l"/>
                  <a:tab pos="1313162" algn="l"/>
                  <a:tab pos="1969745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alibri" pitchFamily="34" charset="0"/>
                </a:rPr>
                <a:t>assembler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9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Instruction Set Architecture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53022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ISA</a:t>
            </a:r>
          </a:p>
          <a:p>
            <a:pPr lvl="1"/>
            <a:r>
              <a:rPr lang="en-US" dirty="0"/>
              <a:t>abstract interface between hardware and the lowest level software </a:t>
            </a:r>
          </a:p>
          <a:p>
            <a:endParaRPr lang="en-US" dirty="0"/>
          </a:p>
          <a:p>
            <a:pPr lvl="1"/>
            <a:r>
              <a:rPr lang="en-US" dirty="0"/>
              <a:t>user portion of the instruction set plus the operating system interfaces used by application programmers</a:t>
            </a:r>
          </a:p>
        </p:txBody>
      </p:sp>
    </p:spTree>
    <p:extLst>
      <p:ext uri="{BB962C8B-B14F-4D97-AF65-F5344CB8AC3E}">
        <p14:creationId xmlns:p14="http://schemas.microsoft.com/office/powerpoint/2010/main" val="16012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Basic Computer System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3838575"/>
          </a:xfrm>
        </p:spPr>
        <p:txBody>
          <a:bodyPr/>
          <a:lstStyle/>
          <a:p>
            <a:pPr>
              <a:lnSpc>
                <a:spcPct val="92000"/>
              </a:lnSpc>
            </a:pPr>
            <a:r>
              <a:rPr lang="en-US"/>
              <a:t>A processor executes instructions</a:t>
            </a:r>
          </a:p>
          <a:p>
            <a:pPr lvl="1">
              <a:lnSpc>
                <a:spcPct val="92000"/>
              </a:lnSpc>
            </a:pPr>
            <a:r>
              <a:rPr lang="en-US"/>
              <a:t>Processor has some internal state in storage elements (registers)</a:t>
            </a:r>
          </a:p>
          <a:p>
            <a:pPr>
              <a:lnSpc>
                <a:spcPct val="92000"/>
              </a:lnSpc>
            </a:pPr>
            <a:r>
              <a:rPr lang="en-US"/>
              <a:t>A memory holds instructions and data</a:t>
            </a:r>
          </a:p>
          <a:p>
            <a:pPr lvl="1">
              <a:lnSpc>
                <a:spcPct val="92000"/>
              </a:lnSpc>
            </a:pPr>
            <a:r>
              <a:rPr lang="en-US"/>
              <a:t>von Neumann architecture: combined inst and data</a:t>
            </a:r>
          </a:p>
          <a:p>
            <a:pPr>
              <a:lnSpc>
                <a:spcPct val="92000"/>
              </a:lnSpc>
            </a:pPr>
            <a:r>
              <a:rPr lang="en-US"/>
              <a:t>A bus connects the two</a:t>
            </a:r>
          </a:p>
        </p:txBody>
      </p:sp>
      <p:sp>
        <p:nvSpPr>
          <p:cNvPr id="1124356" name="Rectangle 4"/>
          <p:cNvSpPr>
            <a:spLocks noChangeArrowheads="1"/>
          </p:cNvSpPr>
          <p:nvPr/>
        </p:nvSpPr>
        <p:spPr bwMode="auto">
          <a:xfrm>
            <a:off x="5287963" y="4727575"/>
            <a:ext cx="3352800" cy="160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4357" name="Line 5"/>
          <p:cNvSpPr>
            <a:spLocks noChangeShapeType="1"/>
          </p:cNvSpPr>
          <p:nvPr/>
        </p:nvSpPr>
        <p:spPr bwMode="auto">
          <a:xfrm>
            <a:off x="2925763" y="5489575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4358" name="Rectangle 6"/>
          <p:cNvSpPr>
            <a:spLocks noChangeArrowheads="1"/>
          </p:cNvSpPr>
          <p:nvPr/>
        </p:nvSpPr>
        <p:spPr bwMode="auto">
          <a:xfrm>
            <a:off x="1249363" y="4956175"/>
            <a:ext cx="1676400" cy="144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4359" name="Text Box 7"/>
          <p:cNvSpPr txBox="1">
            <a:spLocks noChangeArrowheads="1"/>
          </p:cNvSpPr>
          <p:nvPr/>
        </p:nvSpPr>
        <p:spPr bwMode="auto">
          <a:xfrm>
            <a:off x="1401763" y="5108575"/>
            <a:ext cx="803275" cy="541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regs</a:t>
            </a:r>
          </a:p>
        </p:txBody>
      </p:sp>
      <p:sp>
        <p:nvSpPr>
          <p:cNvPr id="1124360" name="Text Box 8"/>
          <p:cNvSpPr txBox="1">
            <a:spLocks noChangeArrowheads="1"/>
          </p:cNvSpPr>
          <p:nvPr/>
        </p:nvSpPr>
        <p:spPr bwMode="auto">
          <a:xfrm>
            <a:off x="3427413" y="4948238"/>
            <a:ext cx="6762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bus</a:t>
            </a:r>
          </a:p>
        </p:txBody>
      </p:sp>
      <p:sp>
        <p:nvSpPr>
          <p:cNvPr id="1124361" name="Text Box 9"/>
          <p:cNvSpPr txBox="1">
            <a:spLocks noChangeArrowheads="1"/>
          </p:cNvSpPr>
          <p:nvPr/>
        </p:nvSpPr>
        <p:spPr bwMode="auto">
          <a:xfrm>
            <a:off x="1325563" y="5794375"/>
            <a:ext cx="1524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processor</a:t>
            </a:r>
          </a:p>
        </p:txBody>
      </p:sp>
      <p:sp>
        <p:nvSpPr>
          <p:cNvPr id="1124362" name="Text Box 10"/>
          <p:cNvSpPr txBox="1">
            <a:spLocks noChangeArrowheads="1"/>
          </p:cNvSpPr>
          <p:nvPr/>
        </p:nvSpPr>
        <p:spPr bwMode="auto">
          <a:xfrm>
            <a:off x="5364163" y="5794375"/>
            <a:ext cx="1285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memory</a:t>
            </a:r>
          </a:p>
        </p:txBody>
      </p:sp>
      <p:sp>
        <p:nvSpPr>
          <p:cNvPr id="1124363" name="Text Box 11"/>
          <p:cNvSpPr txBox="1">
            <a:spLocks noChangeArrowheads="1"/>
          </p:cNvSpPr>
          <p:nvPr/>
        </p:nvSpPr>
        <p:spPr bwMode="auto">
          <a:xfrm>
            <a:off x="6599238" y="4803775"/>
            <a:ext cx="1543050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01010000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10010100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24364" name="Text Box 12"/>
          <p:cNvSpPr txBox="1">
            <a:spLocks noChangeArrowheads="1"/>
          </p:cNvSpPr>
          <p:nvPr/>
        </p:nvSpPr>
        <p:spPr bwMode="auto">
          <a:xfrm>
            <a:off x="3486150" y="5602288"/>
            <a:ext cx="1214438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600">
                <a:latin typeface="Arial" charset="0"/>
              </a:rPr>
              <a:t>addr, data, 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600">
                <a:latin typeface="Arial" charset="0"/>
              </a:rPr>
              <a:t>r/w</a:t>
            </a:r>
          </a:p>
        </p:txBody>
      </p:sp>
    </p:spTree>
    <p:extLst>
      <p:ext uri="{BB962C8B-B14F-4D97-AF65-F5344CB8AC3E}">
        <p14:creationId xmlns:p14="http://schemas.microsoft.com/office/powerpoint/2010/main" val="9800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0"/>
            <a:ext cx="8042275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Design a Simple </a:t>
            </a:r>
            <a:r>
              <a:rPr lang="en-US" dirty="0"/>
              <a:t>Processor</a:t>
            </a:r>
          </a:p>
        </p:txBody>
      </p:sp>
      <p:sp>
        <p:nvSpPr>
          <p:cNvPr id="1142788" name="Rectangle 4"/>
          <p:cNvSpPr>
            <a:spLocks noChangeArrowheads="1"/>
          </p:cNvSpPr>
          <p:nvPr/>
        </p:nvSpPr>
        <p:spPr bwMode="auto">
          <a:xfrm>
            <a:off x="304800" y="1676400"/>
            <a:ext cx="1889125" cy="14398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789" name="Text Box 5"/>
          <p:cNvSpPr txBox="1">
            <a:spLocks noChangeArrowheads="1"/>
          </p:cNvSpPr>
          <p:nvPr/>
        </p:nvSpPr>
        <p:spPr bwMode="auto">
          <a:xfrm>
            <a:off x="706438" y="2593975"/>
            <a:ext cx="10096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142790" name="Line 6"/>
          <p:cNvSpPr>
            <a:spLocks noChangeShapeType="1"/>
          </p:cNvSpPr>
          <p:nvPr/>
        </p:nvSpPr>
        <p:spPr bwMode="auto">
          <a:xfrm flipV="1">
            <a:off x="2133600" y="2590800"/>
            <a:ext cx="13716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791" name="Text Box 7"/>
          <p:cNvSpPr txBox="1">
            <a:spLocks noChangeArrowheads="1"/>
          </p:cNvSpPr>
          <p:nvPr/>
        </p:nvSpPr>
        <p:spPr bwMode="auto">
          <a:xfrm>
            <a:off x="2262188" y="2173288"/>
            <a:ext cx="6032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 inst</a:t>
            </a:r>
          </a:p>
        </p:txBody>
      </p:sp>
      <p:sp>
        <p:nvSpPr>
          <p:cNvPr id="1142792" name="Line 8"/>
          <p:cNvSpPr>
            <a:spLocks noChangeShapeType="1"/>
          </p:cNvSpPr>
          <p:nvPr/>
        </p:nvSpPr>
        <p:spPr bwMode="auto">
          <a:xfrm>
            <a:off x="842963" y="3116263"/>
            <a:ext cx="0" cy="958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793" name="Line 9"/>
          <p:cNvSpPr>
            <a:spLocks noChangeShapeType="1"/>
          </p:cNvSpPr>
          <p:nvPr/>
        </p:nvSpPr>
        <p:spPr bwMode="auto">
          <a:xfrm flipV="1">
            <a:off x="776288" y="3176588"/>
            <a:ext cx="136525" cy="5873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794" name="Text Box 10"/>
          <p:cNvSpPr txBox="1">
            <a:spLocks noChangeArrowheads="1"/>
          </p:cNvSpPr>
          <p:nvPr/>
        </p:nvSpPr>
        <p:spPr bwMode="auto">
          <a:xfrm>
            <a:off x="889000" y="3116263"/>
            <a:ext cx="4095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600">
                <a:latin typeface="Arial" charset="0"/>
              </a:rPr>
              <a:t>32</a:t>
            </a:r>
          </a:p>
        </p:txBody>
      </p:sp>
      <p:sp>
        <p:nvSpPr>
          <p:cNvPr id="1142795" name="Text Box 11"/>
          <p:cNvSpPr txBox="1">
            <a:spLocks noChangeArrowheads="1"/>
          </p:cNvSpPr>
          <p:nvPr/>
        </p:nvSpPr>
        <p:spPr bwMode="auto">
          <a:xfrm>
            <a:off x="392113" y="4075113"/>
            <a:ext cx="927100" cy="4365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pc</a:t>
            </a:r>
          </a:p>
        </p:txBody>
      </p:sp>
      <p:sp>
        <p:nvSpPr>
          <p:cNvPr id="1142796" name="Line 12"/>
          <p:cNvSpPr>
            <a:spLocks noChangeShapeType="1"/>
          </p:cNvSpPr>
          <p:nvPr/>
        </p:nvSpPr>
        <p:spPr bwMode="auto">
          <a:xfrm>
            <a:off x="1758950" y="3070225"/>
            <a:ext cx="0" cy="3587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797" name="Line 13"/>
          <p:cNvSpPr>
            <a:spLocks noChangeShapeType="1"/>
          </p:cNvSpPr>
          <p:nvPr/>
        </p:nvSpPr>
        <p:spPr bwMode="auto">
          <a:xfrm flipV="1">
            <a:off x="1692275" y="3189288"/>
            <a:ext cx="133350" cy="6032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798" name="Text Box 14"/>
          <p:cNvSpPr txBox="1">
            <a:spLocks noChangeArrowheads="1"/>
          </p:cNvSpPr>
          <p:nvPr/>
        </p:nvSpPr>
        <p:spPr bwMode="auto">
          <a:xfrm>
            <a:off x="1743075" y="3128963"/>
            <a:ext cx="296863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1142799" name="Text Box 15"/>
          <p:cNvSpPr txBox="1">
            <a:spLocks noChangeArrowheads="1"/>
          </p:cNvSpPr>
          <p:nvPr/>
        </p:nvSpPr>
        <p:spPr bwMode="auto">
          <a:xfrm>
            <a:off x="1517650" y="3402013"/>
            <a:ext cx="5413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00</a:t>
            </a:r>
          </a:p>
        </p:txBody>
      </p:sp>
      <p:sp>
        <p:nvSpPr>
          <p:cNvPr id="1142800" name="Line 16"/>
          <p:cNvSpPr>
            <a:spLocks noChangeShapeType="1"/>
          </p:cNvSpPr>
          <p:nvPr/>
        </p:nvSpPr>
        <p:spPr bwMode="auto">
          <a:xfrm>
            <a:off x="842963" y="3833813"/>
            <a:ext cx="1620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1" name="Oval 17"/>
          <p:cNvSpPr>
            <a:spLocks noChangeArrowheads="1"/>
          </p:cNvSpPr>
          <p:nvPr/>
        </p:nvSpPr>
        <p:spPr bwMode="auto">
          <a:xfrm>
            <a:off x="1633538" y="4076700"/>
            <a:ext cx="1736725" cy="10191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new pc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calculation</a:t>
            </a:r>
          </a:p>
        </p:txBody>
      </p:sp>
      <p:sp>
        <p:nvSpPr>
          <p:cNvPr id="1142802" name="Line 18"/>
          <p:cNvSpPr>
            <a:spLocks noChangeShapeType="1"/>
          </p:cNvSpPr>
          <p:nvPr/>
        </p:nvSpPr>
        <p:spPr bwMode="auto">
          <a:xfrm>
            <a:off x="2463800" y="3833813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3" name="Line 19"/>
          <p:cNvSpPr>
            <a:spLocks noChangeShapeType="1"/>
          </p:cNvSpPr>
          <p:nvPr/>
        </p:nvSpPr>
        <p:spPr bwMode="auto">
          <a:xfrm>
            <a:off x="2463800" y="5094288"/>
            <a:ext cx="0" cy="239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4" name="Line 20"/>
          <p:cNvSpPr>
            <a:spLocks noChangeShapeType="1"/>
          </p:cNvSpPr>
          <p:nvPr/>
        </p:nvSpPr>
        <p:spPr bwMode="auto">
          <a:xfrm>
            <a:off x="842963" y="5334000"/>
            <a:ext cx="1620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5" name="Line 21"/>
          <p:cNvSpPr>
            <a:spLocks noChangeShapeType="1"/>
          </p:cNvSpPr>
          <p:nvPr/>
        </p:nvSpPr>
        <p:spPr bwMode="auto">
          <a:xfrm>
            <a:off x="842963" y="4494213"/>
            <a:ext cx="0" cy="839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6" name="Rectangle 22"/>
          <p:cNvSpPr>
            <a:spLocks noChangeArrowheads="1"/>
          </p:cNvSpPr>
          <p:nvPr/>
        </p:nvSpPr>
        <p:spPr bwMode="auto">
          <a:xfrm>
            <a:off x="3810000" y="1676400"/>
            <a:ext cx="1889125" cy="14398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07" name="Text Box 23"/>
          <p:cNvSpPr txBox="1">
            <a:spLocks noChangeArrowheads="1"/>
          </p:cNvSpPr>
          <p:nvPr/>
        </p:nvSpPr>
        <p:spPr bwMode="auto">
          <a:xfrm>
            <a:off x="4065588" y="2593975"/>
            <a:ext cx="13017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register file</a:t>
            </a:r>
          </a:p>
        </p:txBody>
      </p:sp>
      <p:sp>
        <p:nvSpPr>
          <p:cNvPr id="1142808" name="Oval 24"/>
          <p:cNvSpPr>
            <a:spLocks noChangeArrowheads="1"/>
          </p:cNvSpPr>
          <p:nvPr/>
        </p:nvSpPr>
        <p:spPr bwMode="auto">
          <a:xfrm>
            <a:off x="4164013" y="4262438"/>
            <a:ext cx="1179512" cy="568325"/>
          </a:xfrm>
          <a:prstGeom prst="ellips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control</a:t>
            </a:r>
          </a:p>
        </p:txBody>
      </p:sp>
      <p:sp>
        <p:nvSpPr>
          <p:cNvPr id="1142809" name="Line 25"/>
          <p:cNvSpPr>
            <a:spLocks noChangeShapeType="1"/>
          </p:cNvSpPr>
          <p:nvPr/>
        </p:nvSpPr>
        <p:spPr bwMode="auto">
          <a:xfrm flipV="1">
            <a:off x="4343400" y="3124200"/>
            <a:ext cx="0" cy="12192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10" name="Line 26"/>
          <p:cNvSpPr>
            <a:spLocks noChangeShapeType="1"/>
          </p:cNvSpPr>
          <p:nvPr/>
        </p:nvSpPr>
        <p:spPr bwMode="auto">
          <a:xfrm flipV="1">
            <a:off x="4724400" y="3124200"/>
            <a:ext cx="0" cy="11430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11" name="Line 27"/>
          <p:cNvSpPr>
            <a:spLocks noChangeShapeType="1"/>
          </p:cNvSpPr>
          <p:nvPr/>
        </p:nvSpPr>
        <p:spPr bwMode="auto">
          <a:xfrm flipV="1">
            <a:off x="4953000" y="3124200"/>
            <a:ext cx="0" cy="11430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12" name="Line 28"/>
          <p:cNvSpPr>
            <a:spLocks noChangeShapeType="1"/>
          </p:cNvSpPr>
          <p:nvPr/>
        </p:nvSpPr>
        <p:spPr bwMode="auto">
          <a:xfrm flipV="1">
            <a:off x="5181600" y="3124200"/>
            <a:ext cx="0" cy="12192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813" name="Text Box 29"/>
          <p:cNvSpPr txBox="1">
            <a:spLocks noChangeArrowheads="1"/>
          </p:cNvSpPr>
          <p:nvPr/>
        </p:nvSpPr>
        <p:spPr bwMode="auto">
          <a:xfrm>
            <a:off x="4419600" y="3352800"/>
            <a:ext cx="80803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600">
                <a:latin typeface="Arial" charset="0"/>
              </a:rPr>
              <a:t>5  5   5</a:t>
            </a:r>
          </a:p>
        </p:txBody>
      </p:sp>
      <p:sp>
        <p:nvSpPr>
          <p:cNvPr id="1142814" name="Line 30"/>
          <p:cNvSpPr>
            <a:spLocks noChangeShapeType="1"/>
          </p:cNvSpPr>
          <p:nvPr/>
        </p:nvSpPr>
        <p:spPr bwMode="auto">
          <a:xfrm>
            <a:off x="4648200" y="33528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815" name="Line 31"/>
          <p:cNvSpPr>
            <a:spLocks noChangeShapeType="1"/>
          </p:cNvSpPr>
          <p:nvPr/>
        </p:nvSpPr>
        <p:spPr bwMode="auto">
          <a:xfrm>
            <a:off x="4876800" y="33528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816" name="Line 32"/>
          <p:cNvSpPr>
            <a:spLocks noChangeShapeType="1"/>
          </p:cNvSpPr>
          <p:nvPr/>
        </p:nvSpPr>
        <p:spPr bwMode="auto">
          <a:xfrm>
            <a:off x="5105400" y="33528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817" name="Line 33"/>
          <p:cNvSpPr>
            <a:spLocks noChangeShapeType="1"/>
          </p:cNvSpPr>
          <p:nvPr/>
        </p:nvSpPr>
        <p:spPr bwMode="auto">
          <a:xfrm>
            <a:off x="3505200" y="2590800"/>
            <a:ext cx="0" cy="19812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18" name="Line 34"/>
          <p:cNvSpPr>
            <a:spLocks noChangeShapeType="1"/>
          </p:cNvSpPr>
          <p:nvPr/>
        </p:nvSpPr>
        <p:spPr bwMode="auto">
          <a:xfrm flipH="1">
            <a:off x="3505200" y="4572000"/>
            <a:ext cx="6096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142819" name="Group 35"/>
          <p:cNvGrpSpPr>
            <a:grpSpLocks/>
          </p:cNvGrpSpPr>
          <p:nvPr/>
        </p:nvGrpSpPr>
        <p:grpSpPr bwMode="auto">
          <a:xfrm>
            <a:off x="6705600" y="1600200"/>
            <a:ext cx="1295400" cy="1600200"/>
            <a:chOff x="4416" y="1056"/>
            <a:chExt cx="816" cy="1008"/>
          </a:xfrm>
        </p:grpSpPr>
        <p:sp>
          <p:nvSpPr>
            <p:cNvPr id="1142820" name="Line 36"/>
            <p:cNvSpPr>
              <a:spLocks noChangeShapeType="1"/>
            </p:cNvSpPr>
            <p:nvPr/>
          </p:nvSpPr>
          <p:spPr bwMode="auto">
            <a:xfrm>
              <a:off x="4416" y="1056"/>
              <a:ext cx="816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1" name="Line 37"/>
            <p:cNvSpPr>
              <a:spLocks noChangeShapeType="1"/>
            </p:cNvSpPr>
            <p:nvPr/>
          </p:nvSpPr>
          <p:spPr bwMode="auto">
            <a:xfrm flipV="1">
              <a:off x="4416" y="1680"/>
              <a:ext cx="816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2" name="Line 38"/>
            <p:cNvSpPr>
              <a:spLocks noChangeShapeType="1"/>
            </p:cNvSpPr>
            <p:nvPr/>
          </p:nvSpPr>
          <p:spPr bwMode="auto">
            <a:xfrm flipV="1">
              <a:off x="5232" y="1392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3" name="Line 39"/>
            <p:cNvSpPr>
              <a:spLocks noChangeShapeType="1"/>
            </p:cNvSpPr>
            <p:nvPr/>
          </p:nvSpPr>
          <p:spPr bwMode="auto">
            <a:xfrm flipV="1">
              <a:off x="4416" y="1536"/>
              <a:ext cx="38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4" name="Line 40"/>
            <p:cNvSpPr>
              <a:spLocks noChangeShapeType="1"/>
            </p:cNvSpPr>
            <p:nvPr/>
          </p:nvSpPr>
          <p:spPr bwMode="auto">
            <a:xfrm>
              <a:off x="4416" y="1392"/>
              <a:ext cx="38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5" name="Line 41"/>
            <p:cNvSpPr>
              <a:spLocks noChangeShapeType="1"/>
            </p:cNvSpPr>
            <p:nvPr/>
          </p:nvSpPr>
          <p:spPr bwMode="auto">
            <a:xfrm>
              <a:off x="4416" y="1728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2826" name="Line 42"/>
            <p:cNvSpPr>
              <a:spLocks noChangeShapeType="1"/>
            </p:cNvSpPr>
            <p:nvPr/>
          </p:nvSpPr>
          <p:spPr bwMode="auto">
            <a:xfrm>
              <a:off x="4416" y="105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42827" name="Line 43"/>
          <p:cNvSpPr>
            <a:spLocks noChangeShapeType="1"/>
          </p:cNvSpPr>
          <p:nvPr/>
        </p:nvSpPr>
        <p:spPr bwMode="auto">
          <a:xfrm>
            <a:off x="5715000" y="1905000"/>
            <a:ext cx="9144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828" name="Line 44"/>
          <p:cNvSpPr>
            <a:spLocks noChangeShapeType="1"/>
          </p:cNvSpPr>
          <p:nvPr/>
        </p:nvSpPr>
        <p:spPr bwMode="auto">
          <a:xfrm>
            <a:off x="5715000" y="2819400"/>
            <a:ext cx="9144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2829" name="Line 45"/>
          <p:cNvSpPr>
            <a:spLocks noChangeShapeType="1"/>
          </p:cNvSpPr>
          <p:nvPr/>
        </p:nvSpPr>
        <p:spPr bwMode="auto">
          <a:xfrm flipV="1">
            <a:off x="7543800" y="2819400"/>
            <a:ext cx="0" cy="17526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0" name="Line 46"/>
          <p:cNvSpPr>
            <a:spLocks noChangeShapeType="1"/>
          </p:cNvSpPr>
          <p:nvPr/>
        </p:nvSpPr>
        <p:spPr bwMode="auto">
          <a:xfrm flipH="1">
            <a:off x="5334000" y="4572000"/>
            <a:ext cx="22098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1" name="Line 47"/>
          <p:cNvSpPr>
            <a:spLocks noChangeShapeType="1"/>
          </p:cNvSpPr>
          <p:nvPr/>
        </p:nvSpPr>
        <p:spPr bwMode="auto">
          <a:xfrm flipV="1">
            <a:off x="8458200" y="1447800"/>
            <a:ext cx="0" cy="9144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2" name="Line 48"/>
          <p:cNvSpPr>
            <a:spLocks noChangeShapeType="1"/>
          </p:cNvSpPr>
          <p:nvPr/>
        </p:nvSpPr>
        <p:spPr bwMode="auto">
          <a:xfrm flipH="1">
            <a:off x="8001000" y="2362200"/>
            <a:ext cx="4572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3" name="Line 49"/>
          <p:cNvSpPr>
            <a:spLocks noChangeShapeType="1"/>
          </p:cNvSpPr>
          <p:nvPr/>
        </p:nvSpPr>
        <p:spPr bwMode="auto">
          <a:xfrm flipV="1">
            <a:off x="3505200" y="1447800"/>
            <a:ext cx="49530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4" name="Line 50"/>
          <p:cNvSpPr>
            <a:spLocks noChangeShapeType="1"/>
          </p:cNvSpPr>
          <p:nvPr/>
        </p:nvSpPr>
        <p:spPr bwMode="auto">
          <a:xfrm flipV="1">
            <a:off x="3505200" y="1447800"/>
            <a:ext cx="0" cy="6858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5" name="Line 51"/>
          <p:cNvSpPr>
            <a:spLocks noChangeShapeType="1"/>
          </p:cNvSpPr>
          <p:nvPr/>
        </p:nvSpPr>
        <p:spPr bwMode="auto">
          <a:xfrm>
            <a:off x="3505200" y="2133600"/>
            <a:ext cx="30480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2836" name="Text Box 52"/>
          <p:cNvSpPr txBox="1">
            <a:spLocks noChangeArrowheads="1"/>
          </p:cNvSpPr>
          <p:nvPr/>
        </p:nvSpPr>
        <p:spPr bwMode="auto">
          <a:xfrm>
            <a:off x="7067550" y="2362200"/>
            <a:ext cx="4889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>
                <a:latin typeface="Arial" charset="0"/>
              </a:rPr>
              <a:t>alu</a:t>
            </a:r>
          </a:p>
        </p:txBody>
      </p:sp>
      <p:sp>
        <p:nvSpPr>
          <p:cNvPr id="5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10277" y="4878130"/>
            <a:ext cx="4266055" cy="1185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76014" rIns="81631" bIns="40816"/>
          <a:lstStyle/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00: </a:t>
            </a:r>
            <a:r>
              <a:rPr lang="en-US" sz="2500" dirty="0" err="1" smtClean="0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r0, 10</a:t>
            </a:r>
          </a:p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04: </a:t>
            </a: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2</a:t>
            </a:r>
          </a:p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08: </a:t>
            </a: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91" grpId="0"/>
      <p:bldP spid="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Inside the Processor</a:t>
            </a:r>
            <a:endParaRPr lang="en-AU" dirty="0"/>
          </a:p>
        </p:txBody>
      </p:sp>
      <p:sp>
        <p:nvSpPr>
          <p:cNvPr id="20584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719137"/>
          </a:xfrm>
        </p:spPr>
        <p:txBody>
          <a:bodyPr/>
          <a:lstStyle/>
          <a:p>
            <a:r>
              <a:rPr lang="en-US"/>
              <a:t>AMD Barcelona: 4 processor cores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0113" y="1956652"/>
            <a:ext cx="7704137" cy="3680060"/>
            <a:chOff x="900113" y="1956652"/>
            <a:chExt cx="7704137" cy="3680060"/>
          </a:xfrm>
        </p:grpSpPr>
        <p:pic>
          <p:nvPicPr>
            <p:cNvPr id="205844" name="Picture 20" descr="f01-09-P3744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2060575"/>
              <a:ext cx="7704137" cy="3489325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3" name="Rectangle 2"/>
            <p:cNvSpPr/>
            <p:nvPr/>
          </p:nvSpPr>
          <p:spPr bwMode="auto">
            <a:xfrm>
              <a:off x="4561471" y="1956652"/>
              <a:ext cx="388762" cy="3680060"/>
            </a:xfrm>
            <a:prstGeom prst="rect">
              <a:avLst/>
            </a:prstGeom>
            <a:solidFill>
              <a:schemeClr val="bg2"/>
            </a:solidFill>
            <a:ln>
              <a:headEnd type="none" w="sm" len="sm"/>
              <a:tailEnd type="triangle" w="lg" len="lg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43351" y="5844040"/>
            <a:ext cx="5371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from Patterson &amp; </a:t>
            </a:r>
            <a:r>
              <a:rPr lang="en-US" sz="1200" dirty="0" err="1" smtClean="0"/>
              <a:t>Hennesssy</a:t>
            </a:r>
            <a:r>
              <a:rPr lang="en-US" sz="1200" dirty="0" smtClean="0"/>
              <a:t>, Computer Organization and Design,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Edition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87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43" y="-120525"/>
            <a:ext cx="6565901" cy="115929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 anchor="t">
            <a:spAutoFit/>
          </a:bodyPr>
          <a:lstStyle/>
          <a:p>
            <a:r>
              <a:rPr lang="en-US" sz="3600" dirty="0" smtClean="0"/>
              <a:t>How to </a:t>
            </a:r>
            <a:r>
              <a:rPr lang="en-US" sz="3600" dirty="0"/>
              <a:t>P</a:t>
            </a:r>
            <a:r>
              <a:rPr lang="en-US" sz="3600" dirty="0" smtClean="0"/>
              <a:t>rogram the Processor:</a:t>
            </a:r>
            <a:br>
              <a:rPr lang="en-US" sz="3600" dirty="0" smtClean="0"/>
            </a:br>
            <a:r>
              <a:rPr lang="en-US" sz="3600" dirty="0" smtClean="0"/>
              <a:t>MIPS </a:t>
            </a:r>
            <a:r>
              <a:rPr lang="en-US" sz="3600" dirty="0"/>
              <a:t>R3000 ISA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700" y="1028700"/>
            <a:ext cx="5448300" cy="34718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>
              <a:lnSpc>
                <a:spcPct val="86000"/>
              </a:lnSpc>
            </a:pPr>
            <a:r>
              <a:rPr lang="en-US" dirty="0"/>
              <a:t>Instruction Categories</a:t>
            </a:r>
          </a:p>
          <a:p>
            <a:pPr marL="800100" lvl="1" indent="-342900"/>
            <a:r>
              <a:rPr lang="en-US" dirty="0"/>
              <a:t>Load/Store</a:t>
            </a:r>
          </a:p>
          <a:p>
            <a:pPr marL="800100" lvl="1" indent="-342900"/>
            <a:r>
              <a:rPr lang="en-US" dirty="0"/>
              <a:t>Computational</a:t>
            </a:r>
          </a:p>
          <a:p>
            <a:pPr marL="800100" lvl="1" indent="-342900"/>
            <a:r>
              <a:rPr lang="en-US" dirty="0"/>
              <a:t>Jump and Branch</a:t>
            </a:r>
          </a:p>
          <a:p>
            <a:pPr marL="800100" lvl="1" indent="-342900"/>
            <a:r>
              <a:rPr lang="en-US" dirty="0"/>
              <a:t>Floating Point</a:t>
            </a:r>
          </a:p>
          <a:p>
            <a:pPr marL="1257300" lvl="2" indent="-342900"/>
            <a:r>
              <a:rPr lang="en-US" dirty="0"/>
              <a:t>coprocessor</a:t>
            </a:r>
          </a:p>
          <a:p>
            <a:pPr marL="800100" lvl="1" indent="-342900"/>
            <a:r>
              <a:rPr lang="en-US" dirty="0"/>
              <a:t>Memory Management</a:t>
            </a:r>
          </a:p>
        </p:txBody>
      </p:sp>
      <p:sp>
        <p:nvSpPr>
          <p:cNvPr id="1236996" name="Rectangle 4"/>
          <p:cNvSpPr>
            <a:spLocks noChangeArrowheads="1"/>
          </p:cNvSpPr>
          <p:nvPr/>
        </p:nvSpPr>
        <p:spPr bwMode="auto">
          <a:xfrm>
            <a:off x="5518150" y="1301750"/>
            <a:ext cx="1993900" cy="163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997" name="Rectangle 5"/>
          <p:cNvSpPr>
            <a:spLocks noChangeArrowheads="1"/>
          </p:cNvSpPr>
          <p:nvPr/>
        </p:nvSpPr>
        <p:spPr bwMode="auto">
          <a:xfrm>
            <a:off x="5746750" y="1670050"/>
            <a:ext cx="10541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R0 - R31</a:t>
            </a:r>
          </a:p>
        </p:txBody>
      </p:sp>
      <p:sp>
        <p:nvSpPr>
          <p:cNvPr id="1236998" name="Rectangle 6"/>
          <p:cNvSpPr>
            <a:spLocks noChangeArrowheads="1"/>
          </p:cNvSpPr>
          <p:nvPr/>
        </p:nvSpPr>
        <p:spPr bwMode="auto">
          <a:xfrm>
            <a:off x="5518150" y="3028950"/>
            <a:ext cx="1993900" cy="241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999" name="Rectangle 7"/>
          <p:cNvSpPr>
            <a:spLocks noChangeArrowheads="1"/>
          </p:cNvSpPr>
          <p:nvPr/>
        </p:nvSpPr>
        <p:spPr bwMode="auto">
          <a:xfrm>
            <a:off x="5518150" y="3333750"/>
            <a:ext cx="1993900" cy="241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00" name="Rectangle 8"/>
          <p:cNvSpPr>
            <a:spLocks noChangeArrowheads="1"/>
          </p:cNvSpPr>
          <p:nvPr/>
        </p:nvSpPr>
        <p:spPr bwMode="auto">
          <a:xfrm>
            <a:off x="5518150" y="3663950"/>
            <a:ext cx="1993900" cy="241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01" name="Rectangle 9"/>
          <p:cNvSpPr>
            <a:spLocks noChangeArrowheads="1"/>
          </p:cNvSpPr>
          <p:nvPr/>
        </p:nvSpPr>
        <p:spPr bwMode="auto">
          <a:xfrm>
            <a:off x="6229350" y="3016250"/>
            <a:ext cx="4572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PC</a:t>
            </a:r>
          </a:p>
        </p:txBody>
      </p:sp>
      <p:sp>
        <p:nvSpPr>
          <p:cNvPr id="1237002" name="Rectangle 10"/>
          <p:cNvSpPr>
            <a:spLocks noChangeArrowheads="1"/>
          </p:cNvSpPr>
          <p:nvPr/>
        </p:nvSpPr>
        <p:spPr bwMode="auto">
          <a:xfrm>
            <a:off x="6229350" y="3321050"/>
            <a:ext cx="3683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HI</a:t>
            </a:r>
          </a:p>
        </p:txBody>
      </p:sp>
      <p:sp>
        <p:nvSpPr>
          <p:cNvPr id="1237003" name="Rectangle 11"/>
          <p:cNvSpPr>
            <a:spLocks noChangeArrowheads="1"/>
          </p:cNvSpPr>
          <p:nvPr/>
        </p:nvSpPr>
        <p:spPr bwMode="auto">
          <a:xfrm>
            <a:off x="6229350" y="3676650"/>
            <a:ext cx="4572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LO</a:t>
            </a:r>
          </a:p>
        </p:txBody>
      </p:sp>
      <p:sp>
        <p:nvSpPr>
          <p:cNvPr id="1237004" name="Rectangle 12"/>
          <p:cNvSpPr>
            <a:spLocks noChangeArrowheads="1"/>
          </p:cNvSpPr>
          <p:nvPr/>
        </p:nvSpPr>
        <p:spPr bwMode="auto">
          <a:xfrm>
            <a:off x="1403350" y="4730750"/>
            <a:ext cx="12573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05" name="Rectangle 13"/>
          <p:cNvSpPr>
            <a:spLocks noChangeArrowheads="1"/>
          </p:cNvSpPr>
          <p:nvPr/>
        </p:nvSpPr>
        <p:spPr bwMode="auto">
          <a:xfrm>
            <a:off x="1708150" y="4768850"/>
            <a:ext cx="4699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OP</a:t>
            </a:r>
          </a:p>
        </p:txBody>
      </p:sp>
      <p:sp>
        <p:nvSpPr>
          <p:cNvPr id="1237006" name="Rectangle 14"/>
          <p:cNvSpPr>
            <a:spLocks noChangeArrowheads="1"/>
          </p:cNvSpPr>
          <p:nvPr/>
        </p:nvSpPr>
        <p:spPr bwMode="auto">
          <a:xfrm>
            <a:off x="2673350" y="4730750"/>
            <a:ext cx="9525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07" name="Rectangle 15"/>
          <p:cNvSpPr>
            <a:spLocks noChangeArrowheads="1"/>
          </p:cNvSpPr>
          <p:nvPr/>
        </p:nvSpPr>
        <p:spPr bwMode="auto">
          <a:xfrm>
            <a:off x="3638550" y="4730750"/>
            <a:ext cx="9525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08" name="Rectangle 16"/>
          <p:cNvSpPr>
            <a:spLocks noChangeArrowheads="1"/>
          </p:cNvSpPr>
          <p:nvPr/>
        </p:nvSpPr>
        <p:spPr bwMode="auto">
          <a:xfrm>
            <a:off x="1403350" y="5213350"/>
            <a:ext cx="12573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09" name="Rectangle 17"/>
          <p:cNvSpPr>
            <a:spLocks noChangeArrowheads="1"/>
          </p:cNvSpPr>
          <p:nvPr/>
        </p:nvSpPr>
        <p:spPr bwMode="auto">
          <a:xfrm>
            <a:off x="1708150" y="5251450"/>
            <a:ext cx="4699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OP</a:t>
            </a:r>
          </a:p>
        </p:txBody>
      </p:sp>
      <p:sp>
        <p:nvSpPr>
          <p:cNvPr id="1237010" name="Rectangle 18"/>
          <p:cNvSpPr>
            <a:spLocks noChangeArrowheads="1"/>
          </p:cNvSpPr>
          <p:nvPr/>
        </p:nvSpPr>
        <p:spPr bwMode="auto">
          <a:xfrm>
            <a:off x="2673350" y="5213350"/>
            <a:ext cx="9525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1" name="Rectangle 19"/>
          <p:cNvSpPr>
            <a:spLocks noChangeArrowheads="1"/>
          </p:cNvSpPr>
          <p:nvPr/>
        </p:nvSpPr>
        <p:spPr bwMode="auto">
          <a:xfrm>
            <a:off x="3638550" y="5213350"/>
            <a:ext cx="9525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2" name="Rectangle 20"/>
          <p:cNvSpPr>
            <a:spLocks noChangeArrowheads="1"/>
          </p:cNvSpPr>
          <p:nvPr/>
        </p:nvSpPr>
        <p:spPr bwMode="auto">
          <a:xfrm>
            <a:off x="4603750" y="5213350"/>
            <a:ext cx="29845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3" name="Rectangle 21"/>
          <p:cNvSpPr>
            <a:spLocks noChangeArrowheads="1"/>
          </p:cNvSpPr>
          <p:nvPr/>
        </p:nvSpPr>
        <p:spPr bwMode="auto">
          <a:xfrm>
            <a:off x="1403350" y="5721350"/>
            <a:ext cx="12573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4" name="Rectangle 22"/>
          <p:cNvSpPr>
            <a:spLocks noChangeArrowheads="1"/>
          </p:cNvSpPr>
          <p:nvPr/>
        </p:nvSpPr>
        <p:spPr bwMode="auto">
          <a:xfrm>
            <a:off x="1708150" y="5759450"/>
            <a:ext cx="4699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OP</a:t>
            </a:r>
          </a:p>
        </p:txBody>
      </p:sp>
      <p:sp>
        <p:nvSpPr>
          <p:cNvPr id="1237015" name="Rectangle 23"/>
          <p:cNvSpPr>
            <a:spLocks noChangeArrowheads="1"/>
          </p:cNvSpPr>
          <p:nvPr/>
        </p:nvSpPr>
        <p:spPr bwMode="auto">
          <a:xfrm>
            <a:off x="2673350" y="5721350"/>
            <a:ext cx="49149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6" name="Rectangle 24"/>
          <p:cNvSpPr>
            <a:spLocks noChangeArrowheads="1"/>
          </p:cNvSpPr>
          <p:nvPr/>
        </p:nvSpPr>
        <p:spPr bwMode="auto">
          <a:xfrm>
            <a:off x="4603750" y="4730750"/>
            <a:ext cx="9525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7" name="Rectangle 25"/>
          <p:cNvSpPr>
            <a:spLocks noChangeArrowheads="1"/>
          </p:cNvSpPr>
          <p:nvPr/>
        </p:nvSpPr>
        <p:spPr bwMode="auto">
          <a:xfrm>
            <a:off x="5568950" y="4730750"/>
            <a:ext cx="9525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8" name="Rectangle 26"/>
          <p:cNvSpPr>
            <a:spLocks noChangeArrowheads="1"/>
          </p:cNvSpPr>
          <p:nvPr/>
        </p:nvSpPr>
        <p:spPr bwMode="auto">
          <a:xfrm>
            <a:off x="6534150" y="4730750"/>
            <a:ext cx="10541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9" name="Rectangle 27"/>
          <p:cNvSpPr>
            <a:spLocks noChangeArrowheads="1"/>
          </p:cNvSpPr>
          <p:nvPr/>
        </p:nvSpPr>
        <p:spPr bwMode="auto">
          <a:xfrm>
            <a:off x="2800350" y="4768850"/>
            <a:ext cx="3556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rs</a:t>
            </a:r>
          </a:p>
        </p:txBody>
      </p:sp>
      <p:sp>
        <p:nvSpPr>
          <p:cNvPr id="1237020" name="Rectangle 28"/>
          <p:cNvSpPr>
            <a:spLocks noChangeArrowheads="1"/>
          </p:cNvSpPr>
          <p:nvPr/>
        </p:nvSpPr>
        <p:spPr bwMode="auto">
          <a:xfrm>
            <a:off x="3841750" y="4794250"/>
            <a:ext cx="3048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rt</a:t>
            </a:r>
          </a:p>
        </p:txBody>
      </p:sp>
      <p:sp>
        <p:nvSpPr>
          <p:cNvPr id="1237021" name="Rectangle 29"/>
          <p:cNvSpPr>
            <a:spLocks noChangeArrowheads="1"/>
          </p:cNvSpPr>
          <p:nvPr/>
        </p:nvSpPr>
        <p:spPr bwMode="auto">
          <a:xfrm>
            <a:off x="4832350" y="4768850"/>
            <a:ext cx="3683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rd</a:t>
            </a:r>
          </a:p>
        </p:txBody>
      </p:sp>
      <p:sp>
        <p:nvSpPr>
          <p:cNvPr id="1237022" name="Rectangle 30"/>
          <p:cNvSpPr>
            <a:spLocks noChangeArrowheads="1"/>
          </p:cNvSpPr>
          <p:nvPr/>
        </p:nvSpPr>
        <p:spPr bwMode="auto">
          <a:xfrm>
            <a:off x="5746750" y="4768850"/>
            <a:ext cx="3937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sa</a:t>
            </a:r>
          </a:p>
        </p:txBody>
      </p:sp>
      <p:sp>
        <p:nvSpPr>
          <p:cNvPr id="1237023" name="Rectangle 31"/>
          <p:cNvSpPr>
            <a:spLocks noChangeArrowheads="1"/>
          </p:cNvSpPr>
          <p:nvPr/>
        </p:nvSpPr>
        <p:spPr bwMode="auto">
          <a:xfrm>
            <a:off x="6661150" y="4768850"/>
            <a:ext cx="6985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funct</a:t>
            </a:r>
          </a:p>
        </p:txBody>
      </p:sp>
      <p:sp>
        <p:nvSpPr>
          <p:cNvPr id="1237024" name="Rectangle 32"/>
          <p:cNvSpPr>
            <a:spLocks noChangeArrowheads="1"/>
          </p:cNvSpPr>
          <p:nvPr/>
        </p:nvSpPr>
        <p:spPr bwMode="auto">
          <a:xfrm>
            <a:off x="2825750" y="5251450"/>
            <a:ext cx="3556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rs</a:t>
            </a:r>
          </a:p>
        </p:txBody>
      </p:sp>
      <p:sp>
        <p:nvSpPr>
          <p:cNvPr id="1237025" name="Rectangle 33"/>
          <p:cNvSpPr>
            <a:spLocks noChangeArrowheads="1"/>
          </p:cNvSpPr>
          <p:nvPr/>
        </p:nvSpPr>
        <p:spPr bwMode="auto">
          <a:xfrm>
            <a:off x="3867150" y="5276850"/>
            <a:ext cx="3048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rt</a:t>
            </a:r>
          </a:p>
        </p:txBody>
      </p:sp>
      <p:sp>
        <p:nvSpPr>
          <p:cNvPr id="1237026" name="Rectangle 34"/>
          <p:cNvSpPr>
            <a:spLocks noChangeArrowheads="1"/>
          </p:cNvSpPr>
          <p:nvPr/>
        </p:nvSpPr>
        <p:spPr bwMode="auto">
          <a:xfrm>
            <a:off x="4984750" y="5302250"/>
            <a:ext cx="12700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immediate</a:t>
            </a:r>
          </a:p>
        </p:txBody>
      </p:sp>
      <p:sp>
        <p:nvSpPr>
          <p:cNvPr id="1237027" name="Rectangle 35"/>
          <p:cNvSpPr>
            <a:spLocks noChangeArrowheads="1"/>
          </p:cNvSpPr>
          <p:nvPr/>
        </p:nvSpPr>
        <p:spPr bwMode="auto">
          <a:xfrm>
            <a:off x="3968750" y="5749925"/>
            <a:ext cx="1371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charset="0"/>
              </a:rPr>
              <a:t>jump target</a:t>
            </a:r>
          </a:p>
        </p:txBody>
      </p:sp>
      <p:sp>
        <p:nvSpPr>
          <p:cNvPr id="1237028" name="Rectangle 36"/>
          <p:cNvSpPr>
            <a:spLocks noChangeArrowheads="1"/>
          </p:cNvSpPr>
          <p:nvPr/>
        </p:nvSpPr>
        <p:spPr bwMode="auto">
          <a:xfrm>
            <a:off x="5465763" y="957263"/>
            <a:ext cx="115769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dirty="0">
                <a:solidFill>
                  <a:srgbClr val="FFFF66"/>
                </a:solidFill>
                <a:latin typeface="Arial" charset="0"/>
              </a:rPr>
              <a:t>Registers</a:t>
            </a:r>
          </a:p>
        </p:txBody>
      </p:sp>
    </p:spTree>
    <p:extLst>
      <p:ext uri="{BB962C8B-B14F-4D97-AF65-F5344CB8AC3E}">
        <p14:creationId xmlns:p14="http://schemas.microsoft.com/office/powerpoint/2010/main" val="1906707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ChangeArrowheads="1"/>
          </p:cNvSpPr>
          <p:nvPr/>
        </p:nvSpPr>
        <p:spPr bwMode="auto">
          <a:xfrm>
            <a:off x="228600" y="1012825"/>
            <a:ext cx="4454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NMOS </a:t>
            </a:r>
            <a:r>
              <a:rPr lang="en-US" sz="2800" dirty="0">
                <a:latin typeface="Helvetica" charset="0"/>
              </a:rPr>
              <a:t>Transistor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1000" dirty="0" smtClean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Connect source to drain when gate = 1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N-channel transistor</a:t>
            </a:r>
            <a:endParaRPr lang="en-US" sz="2800" dirty="0">
              <a:latin typeface="Helvetica" charset="0"/>
            </a:endParaRPr>
          </a:p>
        </p:txBody>
      </p:sp>
      <p:sp>
        <p:nvSpPr>
          <p:cNvPr id="1218582" name="Text Box 22"/>
          <p:cNvSpPr txBox="1">
            <a:spLocks noChangeArrowheads="1"/>
          </p:cNvSpPr>
          <p:nvPr/>
        </p:nvSpPr>
        <p:spPr bwMode="auto">
          <a:xfrm>
            <a:off x="1066800" y="1588029"/>
            <a:ext cx="351378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3" name="Text Box 23"/>
          <p:cNvSpPr txBox="1">
            <a:spLocks noChangeArrowheads="1"/>
          </p:cNvSpPr>
          <p:nvPr/>
        </p:nvSpPr>
        <p:spPr bwMode="auto">
          <a:xfrm>
            <a:off x="609600" y="3124200"/>
            <a:ext cx="883575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S = 0V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5" name="Text Box 25"/>
          <p:cNvSpPr txBox="1">
            <a:spLocks noChangeArrowheads="1"/>
          </p:cNvSpPr>
          <p:nvPr/>
        </p:nvSpPr>
        <p:spPr bwMode="auto">
          <a:xfrm>
            <a:off x="76200" y="2281061"/>
            <a:ext cx="36420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>
            <a:off x="457200" y="2547938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4" name="Line 14"/>
          <p:cNvSpPr>
            <a:spLocks noChangeShapeType="1"/>
          </p:cNvSpPr>
          <p:nvPr/>
        </p:nvSpPr>
        <p:spPr bwMode="auto">
          <a:xfrm>
            <a:off x="1524000" y="16335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5" name="Line 15"/>
          <p:cNvSpPr>
            <a:spLocks noChangeShapeType="1"/>
          </p:cNvSpPr>
          <p:nvPr/>
        </p:nvSpPr>
        <p:spPr bwMode="auto">
          <a:xfrm>
            <a:off x="1524000" y="30051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12192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7" name="Line 17"/>
          <p:cNvSpPr>
            <a:spLocks noChangeShapeType="1"/>
          </p:cNvSpPr>
          <p:nvPr/>
        </p:nvSpPr>
        <p:spPr bwMode="auto">
          <a:xfrm>
            <a:off x="1219200" y="3005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8" name="Line 18"/>
          <p:cNvSpPr>
            <a:spLocks noChangeShapeType="1"/>
          </p:cNvSpPr>
          <p:nvPr/>
        </p:nvSpPr>
        <p:spPr bwMode="auto">
          <a:xfrm>
            <a:off x="1219200" y="2090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9" name="Line 19"/>
          <p:cNvSpPr>
            <a:spLocks noChangeShapeType="1"/>
          </p:cNvSpPr>
          <p:nvPr/>
        </p:nvSpPr>
        <p:spPr bwMode="auto">
          <a:xfrm>
            <a:off x="10668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19200" y="3462338"/>
            <a:ext cx="650875" cy="195262"/>
            <a:chOff x="6996113" y="3538538"/>
            <a:chExt cx="650875" cy="19526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90826" y="1587656"/>
            <a:ext cx="650875" cy="2069944"/>
            <a:chOff x="7882041" y="1663856"/>
            <a:chExt cx="650875" cy="2069944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3733800" y="1587656"/>
            <a:ext cx="650875" cy="2069944"/>
            <a:chOff x="8528283" y="1663856"/>
            <a:chExt cx="650875" cy="2069944"/>
          </a:xfrm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8680682" y="2121057"/>
              <a:ext cx="171659" cy="9428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1752600" y="2337505"/>
            <a:ext cx="734496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= 1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3048000" y="2344292"/>
            <a:ext cx="734496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= 0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MOS </a:t>
            </a:r>
            <a:r>
              <a:rPr lang="en-US" dirty="0"/>
              <a:t>and P</a:t>
            </a:r>
            <a:r>
              <a:rPr lang="en-US" dirty="0" smtClean="0"/>
              <a:t>MOS </a:t>
            </a:r>
            <a:r>
              <a:rPr lang="en-US" dirty="0"/>
              <a:t>Transistors</a:t>
            </a:r>
          </a:p>
        </p:txBody>
      </p:sp>
      <p:sp>
        <p:nvSpPr>
          <p:cNvPr id="1218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38737" y="990600"/>
            <a:ext cx="4386263" cy="546576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PMOS Transistor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endParaRPr lang="en-US" sz="1000" dirty="0" smtClean="0"/>
          </a:p>
          <a:p>
            <a:r>
              <a:rPr lang="en-US" sz="2800" dirty="0" smtClean="0"/>
              <a:t>Connect source to drain when gate = 0</a:t>
            </a:r>
          </a:p>
          <a:p>
            <a:r>
              <a:rPr lang="en-US" sz="2800" dirty="0" smtClean="0"/>
              <a:t>P-channel transistor</a:t>
            </a:r>
            <a:endParaRPr lang="en-US" sz="2800" dirty="0"/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>
            <a:off x="4964112" y="26035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6" name="Line 6"/>
          <p:cNvSpPr>
            <a:spLocks noChangeShapeType="1"/>
          </p:cNvSpPr>
          <p:nvPr/>
        </p:nvSpPr>
        <p:spPr bwMode="auto">
          <a:xfrm>
            <a:off x="6259512" y="16891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7" name="Line 7"/>
          <p:cNvSpPr>
            <a:spLocks noChangeShapeType="1"/>
          </p:cNvSpPr>
          <p:nvPr/>
        </p:nvSpPr>
        <p:spPr bwMode="auto">
          <a:xfrm>
            <a:off x="6259512" y="30607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8" name="Line 8"/>
          <p:cNvSpPr>
            <a:spLocks noChangeShapeType="1"/>
          </p:cNvSpPr>
          <p:nvPr/>
        </p:nvSpPr>
        <p:spPr bwMode="auto">
          <a:xfrm>
            <a:off x="59547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9" name="Line 9"/>
          <p:cNvSpPr>
            <a:spLocks noChangeShapeType="1"/>
          </p:cNvSpPr>
          <p:nvPr/>
        </p:nvSpPr>
        <p:spPr bwMode="auto">
          <a:xfrm>
            <a:off x="5954712" y="30607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0" name="Line 10"/>
          <p:cNvSpPr>
            <a:spLocks noChangeShapeType="1"/>
          </p:cNvSpPr>
          <p:nvPr/>
        </p:nvSpPr>
        <p:spPr bwMode="auto">
          <a:xfrm>
            <a:off x="5954712" y="21463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1" name="Line 11"/>
          <p:cNvSpPr>
            <a:spLocks noChangeShapeType="1"/>
          </p:cNvSpPr>
          <p:nvPr/>
        </p:nvSpPr>
        <p:spPr bwMode="auto">
          <a:xfrm>
            <a:off x="58023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2" name="Oval 12"/>
          <p:cNvSpPr>
            <a:spLocks noChangeArrowheads="1"/>
          </p:cNvSpPr>
          <p:nvPr/>
        </p:nvSpPr>
        <p:spPr bwMode="auto">
          <a:xfrm>
            <a:off x="5572124" y="2528887"/>
            <a:ext cx="155575" cy="1555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0" name="Text Box 20"/>
          <p:cNvSpPr txBox="1">
            <a:spLocks noChangeArrowheads="1"/>
          </p:cNvSpPr>
          <p:nvPr/>
        </p:nvSpPr>
        <p:spPr bwMode="auto">
          <a:xfrm>
            <a:off x="5802312" y="1295400"/>
            <a:ext cx="78098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</a:t>
            </a:r>
            <a:r>
              <a:rPr lang="en-US" baseline="-25000" dirty="0" err="1" smtClean="0">
                <a:latin typeface="Arial" charset="0"/>
              </a:rPr>
              <a:t>upply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1" name="Text Box 21"/>
          <p:cNvSpPr txBox="1">
            <a:spLocks noChangeArrowheads="1"/>
          </p:cNvSpPr>
          <p:nvPr/>
        </p:nvSpPr>
        <p:spPr bwMode="auto">
          <a:xfrm>
            <a:off x="5638800" y="3179762"/>
            <a:ext cx="35137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4" name="Text Box 24"/>
          <p:cNvSpPr txBox="1">
            <a:spLocks noChangeArrowheads="1"/>
          </p:cNvSpPr>
          <p:nvPr/>
        </p:nvSpPr>
        <p:spPr bwMode="auto">
          <a:xfrm>
            <a:off x="4805362" y="2206625"/>
            <a:ext cx="36420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523496" y="1659093"/>
            <a:ext cx="0" cy="1841344"/>
            <a:chOff x="8206100" y="1663856"/>
            <a:chExt cx="0" cy="1841344"/>
          </a:xfrm>
        </p:grpSpPr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32635" y="1659093"/>
            <a:ext cx="173036" cy="1841344"/>
            <a:chOff x="8680682" y="1663856"/>
            <a:chExt cx="173036" cy="1841344"/>
          </a:xfrm>
        </p:grpSpPr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H="1">
              <a:off x="8680682" y="2151064"/>
              <a:ext cx="173036" cy="8810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6335712" y="2328373"/>
            <a:ext cx="734496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>
                <a:latin typeface="Arial" charset="0"/>
              </a:rPr>
              <a:t>1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7543800" y="2399854"/>
            <a:ext cx="734496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G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= 0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>
            <a:off x="1846057" y="1600200"/>
            <a:ext cx="72167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D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0</a:t>
            </a:r>
            <a:endParaRPr lang="en-US" baseline="-250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3620869"/>
            <a:ext cx="182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 switch</a:t>
            </a:r>
          </a:p>
          <a:p>
            <a:r>
              <a:rPr lang="en-US" dirty="0" smtClean="0"/>
              <a:t>When V</a:t>
            </a:r>
            <a:r>
              <a:rPr lang="en-US" baseline="-25000" dirty="0" smtClean="0"/>
              <a:t>G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supply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7559625" y="3581400"/>
            <a:ext cx="1603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Closed switch</a:t>
            </a:r>
          </a:p>
          <a:p>
            <a:pPr algn="r"/>
            <a:r>
              <a:rPr lang="en-US" dirty="0" smtClean="0"/>
              <a:t>When V</a:t>
            </a:r>
            <a:r>
              <a:rPr lang="en-US" baseline="-25000" dirty="0" smtClean="0"/>
              <a:t>G</a:t>
            </a:r>
            <a:r>
              <a:rPr lang="en-US" dirty="0" smtClean="0"/>
              <a:t> =  0 V</a:t>
            </a:r>
            <a:endParaRPr lang="en-US" baseline="-250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5918020" y="1676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5029200" y="1722749"/>
            <a:ext cx="1197764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dirty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 </a:t>
            </a:r>
            <a:r>
              <a:rPr lang="en-US" dirty="0" err="1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supply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6889569" y="1295400"/>
            <a:ext cx="78098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</a:t>
            </a:r>
            <a:r>
              <a:rPr lang="en-US" baseline="-25000" dirty="0" err="1" smtClean="0">
                <a:latin typeface="Arial" charset="0"/>
              </a:rPr>
              <a:t>upply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7005277" y="1676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8108769" y="1295400"/>
            <a:ext cx="78098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err="1" smtClean="0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s</a:t>
            </a:r>
            <a:r>
              <a:rPr lang="en-US" baseline="-25000" dirty="0" err="1" smtClean="0">
                <a:latin typeface="Arial" charset="0"/>
              </a:rPr>
              <a:t>upply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8224477" y="1676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7696200" y="3124200"/>
            <a:ext cx="72167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D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1</a:t>
            </a:r>
            <a:endParaRPr lang="en-US" baseline="-25000" dirty="0">
              <a:solidFill>
                <a:schemeClr val="accent1"/>
              </a:solidFill>
              <a:latin typeface="Arial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590800" y="5603080"/>
            <a:ext cx="4204529" cy="1200329"/>
            <a:chOff x="3308044" y="5638800"/>
            <a:chExt cx="4204529" cy="1200329"/>
          </a:xfrm>
        </p:grpSpPr>
        <p:sp>
          <p:nvSpPr>
            <p:cNvPr id="88" name="TextBox 87"/>
            <p:cNvSpPr txBox="1"/>
            <p:nvPr/>
          </p:nvSpPr>
          <p:spPr>
            <a:xfrm>
              <a:off x="3327709" y="5638800"/>
              <a:ext cx="4184864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S</a:t>
              </a:r>
              <a:r>
                <a:rPr lang="en-US" dirty="0" smtClean="0"/>
                <a:t>: voltage at the source</a:t>
              </a:r>
            </a:p>
            <a:p>
              <a:r>
                <a:rPr lang="en-US" dirty="0" smtClean="0"/>
                <a:t>V</a:t>
              </a:r>
              <a:r>
                <a:rPr lang="en-US" baseline="-25000" dirty="0" smtClean="0"/>
                <a:t>D</a:t>
              </a:r>
              <a:r>
                <a:rPr lang="en-US" dirty="0" smtClean="0"/>
                <a:t>: voltage at the drain</a:t>
              </a:r>
            </a:p>
            <a:p>
              <a:r>
                <a:rPr lang="en-US" dirty="0" err="1" smtClean="0"/>
                <a:t>V</a:t>
              </a:r>
              <a:r>
                <a:rPr lang="en-US" baseline="-25000" dirty="0" err="1" smtClean="0"/>
                <a:t>supply</a:t>
              </a:r>
              <a:r>
                <a:rPr lang="en-US" dirty="0" smtClean="0"/>
                <a:t>: max voltage (aka a logical </a:t>
              </a:r>
              <a:r>
                <a:rPr lang="en-US" dirty="0" smtClean="0">
                  <a:solidFill>
                    <a:schemeClr val="accent1"/>
                  </a:solidFill>
                </a:rPr>
                <a:t>1</a:t>
              </a:r>
              <a:r>
                <a:rPr lang="en-US" dirty="0" smtClean="0"/>
                <a:t>)</a:t>
              </a:r>
            </a:p>
            <a:p>
              <a:r>
                <a:rPr lang="en-US" dirty="0" smtClean="0"/>
                <a:t>         (ground): min voltage (aka a logical </a:t>
              </a:r>
              <a:r>
                <a:rPr lang="en-US" dirty="0" smtClean="0">
                  <a:solidFill>
                    <a:schemeClr val="accent1"/>
                  </a:solidFill>
                </a:rPr>
                <a:t>0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3308044" y="6596418"/>
              <a:ext cx="560386" cy="152044"/>
              <a:chOff x="3865562" y="3657956"/>
              <a:chExt cx="650875" cy="152044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3865562" y="3657956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129087" y="38100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038600" y="37338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3" name="Straight Connector 92"/>
          <p:cNvCxnSpPr/>
          <p:nvPr/>
        </p:nvCxnSpPr>
        <p:spPr>
          <a:xfrm>
            <a:off x="4572000" y="685800"/>
            <a:ext cx="0" cy="4917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2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67063" y="0"/>
            <a:ext cx="2386012" cy="660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 anchor="t">
            <a:spAutoFit/>
          </a:bodyPr>
          <a:lstStyle/>
          <a:p>
            <a:r>
              <a:rPr lang="en-US"/>
              <a:t> Overview</a:t>
            </a:r>
          </a:p>
        </p:txBody>
      </p:sp>
      <p:sp>
        <p:nvSpPr>
          <p:cNvPr id="1234947" name="Rectangle 3"/>
          <p:cNvSpPr>
            <a:spLocks noChangeArrowheads="1"/>
          </p:cNvSpPr>
          <p:nvPr/>
        </p:nvSpPr>
        <p:spPr bwMode="auto">
          <a:xfrm>
            <a:off x="5453063" y="3830638"/>
            <a:ext cx="12827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I/O system</a:t>
            </a:r>
          </a:p>
        </p:txBody>
      </p:sp>
      <p:sp>
        <p:nvSpPr>
          <p:cNvPr id="1234948" name="Rectangle 4"/>
          <p:cNvSpPr>
            <a:spLocks noChangeArrowheads="1"/>
          </p:cNvSpPr>
          <p:nvPr/>
        </p:nvSpPr>
        <p:spPr bwMode="auto">
          <a:xfrm>
            <a:off x="3103563" y="5557838"/>
            <a:ext cx="254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49" name="Rectangle 5"/>
          <p:cNvSpPr>
            <a:spLocks noChangeArrowheads="1"/>
          </p:cNvSpPr>
          <p:nvPr/>
        </p:nvSpPr>
        <p:spPr bwMode="auto">
          <a:xfrm>
            <a:off x="3395663" y="3830638"/>
            <a:ext cx="17399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Instr. Set Proc.</a:t>
            </a:r>
          </a:p>
        </p:txBody>
      </p:sp>
      <p:sp>
        <p:nvSpPr>
          <p:cNvPr id="1234950" name="Rectangle 6"/>
          <p:cNvSpPr>
            <a:spLocks noChangeArrowheads="1"/>
          </p:cNvSpPr>
          <p:nvPr/>
        </p:nvSpPr>
        <p:spPr bwMode="auto">
          <a:xfrm>
            <a:off x="1947863" y="3830638"/>
            <a:ext cx="4800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1" name="Line 7"/>
          <p:cNvSpPr>
            <a:spLocks noChangeShapeType="1"/>
          </p:cNvSpPr>
          <p:nvPr/>
        </p:nvSpPr>
        <p:spPr bwMode="auto">
          <a:xfrm>
            <a:off x="5453063" y="38306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2" name="Rectangle 8"/>
          <p:cNvSpPr>
            <a:spLocks noChangeArrowheads="1"/>
          </p:cNvSpPr>
          <p:nvPr/>
        </p:nvSpPr>
        <p:spPr bwMode="auto">
          <a:xfrm>
            <a:off x="3109913" y="3278188"/>
            <a:ext cx="1117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Compiler</a:t>
            </a:r>
          </a:p>
        </p:txBody>
      </p:sp>
      <p:sp>
        <p:nvSpPr>
          <p:cNvPr id="1234953" name="Rectangle 9"/>
          <p:cNvSpPr>
            <a:spLocks noChangeArrowheads="1"/>
          </p:cNvSpPr>
          <p:nvPr/>
        </p:nvSpPr>
        <p:spPr bwMode="auto">
          <a:xfrm>
            <a:off x="3071813" y="3303588"/>
            <a:ext cx="1130300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4" name="Rectangle 10"/>
          <p:cNvSpPr>
            <a:spLocks noChangeArrowheads="1"/>
          </p:cNvSpPr>
          <p:nvPr/>
        </p:nvSpPr>
        <p:spPr bwMode="auto">
          <a:xfrm>
            <a:off x="4214813" y="2592388"/>
            <a:ext cx="12065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Operating</a:t>
            </a:r>
          </a:p>
        </p:txBody>
      </p:sp>
      <p:sp>
        <p:nvSpPr>
          <p:cNvPr id="1234955" name="Rectangle 11"/>
          <p:cNvSpPr>
            <a:spLocks noChangeArrowheads="1"/>
          </p:cNvSpPr>
          <p:nvPr/>
        </p:nvSpPr>
        <p:spPr bwMode="auto">
          <a:xfrm>
            <a:off x="4494213" y="2846388"/>
            <a:ext cx="9398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System</a:t>
            </a:r>
          </a:p>
        </p:txBody>
      </p:sp>
      <p:sp>
        <p:nvSpPr>
          <p:cNvPr id="1234956" name="Line 12"/>
          <p:cNvSpPr>
            <a:spLocks noChangeShapeType="1"/>
          </p:cNvSpPr>
          <p:nvPr/>
        </p:nvSpPr>
        <p:spPr bwMode="auto">
          <a:xfrm flipV="1">
            <a:off x="3700463" y="2605088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7" name="Line 13"/>
          <p:cNvSpPr>
            <a:spLocks noChangeShapeType="1"/>
          </p:cNvSpPr>
          <p:nvPr/>
        </p:nvSpPr>
        <p:spPr bwMode="auto">
          <a:xfrm>
            <a:off x="3706813" y="2611438"/>
            <a:ext cx="196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8" name="Line 14"/>
          <p:cNvSpPr>
            <a:spLocks noChangeShapeType="1"/>
          </p:cNvSpPr>
          <p:nvPr/>
        </p:nvSpPr>
        <p:spPr bwMode="auto">
          <a:xfrm>
            <a:off x="5681663" y="2617788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9" name="Rectangle 15"/>
          <p:cNvSpPr>
            <a:spLocks noChangeArrowheads="1"/>
          </p:cNvSpPr>
          <p:nvPr/>
        </p:nvSpPr>
        <p:spPr bwMode="auto">
          <a:xfrm>
            <a:off x="2855913" y="2249488"/>
            <a:ext cx="1371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Application</a:t>
            </a:r>
          </a:p>
        </p:txBody>
      </p:sp>
      <p:sp>
        <p:nvSpPr>
          <p:cNvPr id="1234960" name="Line 16"/>
          <p:cNvSpPr>
            <a:spLocks noChangeShapeType="1"/>
          </p:cNvSpPr>
          <p:nvPr/>
        </p:nvSpPr>
        <p:spPr bwMode="auto">
          <a:xfrm flipV="1">
            <a:off x="2633663" y="2147888"/>
            <a:ext cx="0" cy="153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61" name="Line 17"/>
          <p:cNvSpPr>
            <a:spLocks noChangeShapeType="1"/>
          </p:cNvSpPr>
          <p:nvPr/>
        </p:nvSpPr>
        <p:spPr bwMode="auto">
          <a:xfrm>
            <a:off x="5453063" y="2160588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62" name="Rectangle 18"/>
          <p:cNvSpPr>
            <a:spLocks noChangeArrowheads="1"/>
          </p:cNvSpPr>
          <p:nvPr/>
        </p:nvSpPr>
        <p:spPr bwMode="auto">
          <a:xfrm>
            <a:off x="3376613" y="5030788"/>
            <a:ext cx="16510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Digital Design</a:t>
            </a:r>
          </a:p>
        </p:txBody>
      </p:sp>
      <p:sp>
        <p:nvSpPr>
          <p:cNvPr id="1234963" name="Rectangle 19"/>
          <p:cNvSpPr>
            <a:spLocks noChangeArrowheads="1"/>
          </p:cNvSpPr>
          <p:nvPr/>
        </p:nvSpPr>
        <p:spPr bwMode="auto">
          <a:xfrm>
            <a:off x="2919413" y="5005388"/>
            <a:ext cx="26543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64" name="Rectangle 20"/>
          <p:cNvSpPr>
            <a:spLocks noChangeArrowheads="1"/>
          </p:cNvSpPr>
          <p:nvPr/>
        </p:nvSpPr>
        <p:spPr bwMode="auto">
          <a:xfrm>
            <a:off x="3319463" y="5354638"/>
            <a:ext cx="16764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Circuit Design</a:t>
            </a:r>
          </a:p>
        </p:txBody>
      </p:sp>
      <p:sp>
        <p:nvSpPr>
          <p:cNvPr id="1234965" name="Rectangle 21"/>
          <p:cNvSpPr>
            <a:spLocks noChangeArrowheads="1"/>
          </p:cNvSpPr>
          <p:nvPr/>
        </p:nvSpPr>
        <p:spPr bwMode="auto">
          <a:xfrm>
            <a:off x="3071813" y="5360988"/>
            <a:ext cx="2381250" cy="374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66" name="Rectangle 22" descr="50%"/>
          <p:cNvSpPr>
            <a:spLocks noChangeArrowheads="1"/>
          </p:cNvSpPr>
          <p:nvPr/>
        </p:nvSpPr>
        <p:spPr bwMode="auto">
          <a:xfrm>
            <a:off x="1947863" y="3678238"/>
            <a:ext cx="4800600" cy="12065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34967" name="Rectangle 23"/>
          <p:cNvSpPr>
            <a:spLocks noChangeArrowheads="1"/>
          </p:cNvSpPr>
          <p:nvPr/>
        </p:nvSpPr>
        <p:spPr bwMode="auto">
          <a:xfrm>
            <a:off x="6824663" y="3525838"/>
            <a:ext cx="172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Instruction Set</a:t>
            </a:r>
          </a:p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 Architecture</a:t>
            </a:r>
          </a:p>
        </p:txBody>
      </p:sp>
      <p:sp>
        <p:nvSpPr>
          <p:cNvPr id="1234968" name="Rectangle 24"/>
          <p:cNvSpPr>
            <a:spLocks noChangeArrowheads="1"/>
          </p:cNvSpPr>
          <p:nvPr/>
        </p:nvSpPr>
        <p:spPr bwMode="auto">
          <a:xfrm>
            <a:off x="4481513" y="3278188"/>
            <a:ext cx="11430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Firmware</a:t>
            </a:r>
          </a:p>
        </p:txBody>
      </p:sp>
      <p:sp>
        <p:nvSpPr>
          <p:cNvPr id="1234969" name="Rectangle 25"/>
          <p:cNvSpPr>
            <a:spLocks noChangeArrowheads="1"/>
          </p:cNvSpPr>
          <p:nvPr/>
        </p:nvSpPr>
        <p:spPr bwMode="auto">
          <a:xfrm>
            <a:off x="4443413" y="3303588"/>
            <a:ext cx="1130300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70" name="Line 26"/>
          <p:cNvSpPr>
            <a:spLocks noChangeShapeType="1"/>
          </p:cNvSpPr>
          <p:nvPr/>
        </p:nvSpPr>
        <p:spPr bwMode="auto">
          <a:xfrm>
            <a:off x="2640013" y="2154238"/>
            <a:ext cx="280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71" name="Rectangle 27"/>
          <p:cNvSpPr>
            <a:spLocks noChangeArrowheads="1"/>
          </p:cNvSpPr>
          <p:nvPr/>
        </p:nvSpPr>
        <p:spPr bwMode="auto">
          <a:xfrm>
            <a:off x="2862263" y="4522788"/>
            <a:ext cx="27432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72" name="Line 28"/>
          <p:cNvSpPr>
            <a:spLocks noChangeShapeType="1"/>
          </p:cNvSpPr>
          <p:nvPr/>
        </p:nvSpPr>
        <p:spPr bwMode="auto">
          <a:xfrm>
            <a:off x="3014663" y="38306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73" name="Rectangle 29"/>
          <p:cNvSpPr>
            <a:spLocks noChangeArrowheads="1"/>
          </p:cNvSpPr>
          <p:nvPr/>
        </p:nvSpPr>
        <p:spPr bwMode="auto">
          <a:xfrm>
            <a:off x="1947863" y="383063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Memory </a:t>
            </a:r>
          </a:p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system</a:t>
            </a:r>
          </a:p>
        </p:txBody>
      </p:sp>
      <p:sp>
        <p:nvSpPr>
          <p:cNvPr id="1234974" name="Rectangle 30"/>
          <p:cNvSpPr>
            <a:spLocks noChangeArrowheads="1"/>
          </p:cNvSpPr>
          <p:nvPr/>
        </p:nvSpPr>
        <p:spPr bwMode="auto">
          <a:xfrm>
            <a:off x="3070225" y="4564063"/>
            <a:ext cx="23272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Datapath &amp; Control </a:t>
            </a:r>
          </a:p>
        </p:txBody>
      </p:sp>
    </p:spTree>
    <p:extLst>
      <p:ext uri="{BB962C8B-B14F-4D97-AF65-F5344CB8AC3E}">
        <p14:creationId xmlns:p14="http://schemas.microsoft.com/office/powerpoint/2010/main" val="1058658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Applications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478520" cy="5054600"/>
          </a:xfrm>
        </p:spPr>
        <p:txBody>
          <a:bodyPr/>
          <a:lstStyle/>
          <a:p>
            <a:r>
              <a:rPr lang="en-US" dirty="0" smtClean="0"/>
              <a:t>Everything these days!</a:t>
            </a:r>
          </a:p>
          <a:p>
            <a:pPr lvl="1"/>
            <a:r>
              <a:rPr lang="en-US" dirty="0" smtClean="0"/>
              <a:t>Phones, cars, televisions, games, computers,…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/>
          <a:lstStyle/>
          <a:p>
            <a:fld id="{E0000CE2-C82A-43FE-8B38-6C5ABD482D90}" type="slidenum">
              <a:rPr lang="en-US"/>
              <a:pPr/>
              <a:t>42</a:t>
            </a:fld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41360" y="4267200"/>
            <a:ext cx="1520640" cy="69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0" y="4800600"/>
            <a:ext cx="193104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0015" rIns="81631" bIns="40816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Berkeley mote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66800" y="4210604"/>
            <a:ext cx="2699400" cy="1727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2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8200" y="5831173"/>
            <a:ext cx="164592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0015" rIns="81631" bIns="40816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sz="2200" dirty="0" err="1">
                <a:solidFill>
                  <a:srgbClr val="FFFFFF"/>
                </a:solidFill>
                <a:latin typeface="Calibri" pitchFamily="34" charset="0"/>
              </a:rPr>
              <a:t>NVidia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 GPU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44160" y="685800"/>
            <a:ext cx="1658880" cy="1601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4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52800" y="2369338"/>
            <a:ext cx="165024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0015" rIns="81631" bIns="40816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Xilinx FPGA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2869750" y="2116455"/>
            <a:ext cx="94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millions</a:t>
            </a:r>
            <a:endParaRPr lang="en-US" sz="1800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146265090"/>
              </p:ext>
            </p:extLst>
          </p:nvPr>
        </p:nvGraphicFramePr>
        <p:xfrm>
          <a:off x="3276600" y="487459"/>
          <a:ext cx="5735104" cy="407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13" name="Picture 4" descr="http://donthatethegeek.com/wp-content/uploads/2011/09/Samsung-Exyno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20266"/>
            <a:ext cx="2058273" cy="154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52800" y="6391519"/>
            <a:ext cx="164592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0015" rIns="81631" bIns="40816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sz="2200" dirty="0" smtClean="0">
                <a:solidFill>
                  <a:srgbClr val="FFFFFF"/>
                </a:solidFill>
                <a:latin typeface="Calibri" pitchFamily="34" charset="0"/>
              </a:rPr>
              <a:t>Cell Phone</a:t>
            </a: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26350" y="2819400"/>
            <a:ext cx="2541019" cy="1470547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200" y="4454290"/>
            <a:ext cx="164592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0015" rIns="81631" bIns="40816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sz="2200" dirty="0" smtClean="0">
                <a:solidFill>
                  <a:srgbClr val="FFFFFF"/>
                </a:solidFill>
                <a:latin typeface="Calibri" pitchFamily="34" charset="0"/>
              </a:rPr>
              <a:t>Cloud </a:t>
            </a:r>
          </a:p>
          <a:p>
            <a:pPr>
              <a:tabLst>
                <a:tab pos="656582" algn="l"/>
                <a:tab pos="1313162" algn="l"/>
              </a:tabLst>
            </a:pPr>
            <a:r>
              <a:rPr lang="en-US" sz="2200" dirty="0" smtClean="0">
                <a:solidFill>
                  <a:srgbClr val="FFFFFF"/>
                </a:solidFill>
                <a:latin typeface="Calibri" pitchFamily="34" charset="0"/>
              </a:rPr>
              <a:t>Computing</a:t>
            </a: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5" name="Picture 11" descr="http://pictures.topspeed.com/IMG/crop/201112/2012-tesla-model-s-alpha-4_600x0w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5181600"/>
            <a:ext cx="1871417" cy="124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7999" y="6324600"/>
            <a:ext cx="164592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0015" rIns="81631" bIns="40816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sz="2200" dirty="0" smtClean="0">
                <a:solidFill>
                  <a:srgbClr val="FFFFFF"/>
                </a:solidFill>
                <a:latin typeface="Calibri" pitchFamily="34" charset="0"/>
              </a:rPr>
              <a:t>Cars</a:t>
            </a: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69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2" grpId="0"/>
      <p:bldP spid="24584" grpId="0"/>
      <p:bldP spid="14" grpId="0"/>
      <p:bldP spid="16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0" name="Rectangle 10"/>
          <p:cNvSpPr>
            <a:spLocks noChangeArrowheads="1"/>
          </p:cNvSpPr>
          <p:nvPr/>
        </p:nvSpPr>
        <p:spPr bwMode="auto">
          <a:xfrm>
            <a:off x="3071813" y="3303588"/>
            <a:ext cx="1130300" cy="3302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6" name="Rectangle 26"/>
          <p:cNvSpPr>
            <a:spLocks noChangeArrowheads="1"/>
          </p:cNvSpPr>
          <p:nvPr/>
        </p:nvSpPr>
        <p:spPr bwMode="auto">
          <a:xfrm>
            <a:off x="4443413" y="3303588"/>
            <a:ext cx="1130300" cy="3302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87" name="Rectangle 7"/>
          <p:cNvSpPr>
            <a:spLocks noChangeArrowheads="1"/>
          </p:cNvSpPr>
          <p:nvPr/>
        </p:nvSpPr>
        <p:spPr bwMode="auto">
          <a:xfrm>
            <a:off x="1947863" y="3830638"/>
            <a:ext cx="4800600" cy="6858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771650" y="0"/>
            <a:ext cx="5183188" cy="660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 anchor="t">
            <a:spAutoFit/>
          </a:bodyPr>
          <a:lstStyle/>
          <a:p>
            <a:r>
              <a:rPr lang="en-US"/>
              <a:t>Covered in this course</a:t>
            </a:r>
          </a:p>
        </p:txBody>
      </p:sp>
      <p:sp>
        <p:nvSpPr>
          <p:cNvPr id="1198084" name="Rectangle 4"/>
          <p:cNvSpPr>
            <a:spLocks noChangeArrowheads="1"/>
          </p:cNvSpPr>
          <p:nvPr/>
        </p:nvSpPr>
        <p:spPr bwMode="auto">
          <a:xfrm>
            <a:off x="5453063" y="3830638"/>
            <a:ext cx="12827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I/O system</a:t>
            </a:r>
          </a:p>
        </p:txBody>
      </p:sp>
      <p:sp>
        <p:nvSpPr>
          <p:cNvPr id="1198085" name="Rectangle 5"/>
          <p:cNvSpPr>
            <a:spLocks noChangeArrowheads="1"/>
          </p:cNvSpPr>
          <p:nvPr/>
        </p:nvSpPr>
        <p:spPr bwMode="auto">
          <a:xfrm>
            <a:off x="3103563" y="5557838"/>
            <a:ext cx="254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86" name="Rectangle 6"/>
          <p:cNvSpPr>
            <a:spLocks noChangeArrowheads="1"/>
          </p:cNvSpPr>
          <p:nvPr/>
        </p:nvSpPr>
        <p:spPr bwMode="auto">
          <a:xfrm>
            <a:off x="3395663" y="3830638"/>
            <a:ext cx="17399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Instr. Set Proc.</a:t>
            </a:r>
          </a:p>
        </p:txBody>
      </p:sp>
      <p:sp>
        <p:nvSpPr>
          <p:cNvPr id="1198088" name="Line 8"/>
          <p:cNvSpPr>
            <a:spLocks noChangeShapeType="1"/>
          </p:cNvSpPr>
          <p:nvPr/>
        </p:nvSpPr>
        <p:spPr bwMode="auto">
          <a:xfrm>
            <a:off x="5453063" y="38306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89" name="Rectangle 9"/>
          <p:cNvSpPr>
            <a:spLocks noChangeArrowheads="1"/>
          </p:cNvSpPr>
          <p:nvPr/>
        </p:nvSpPr>
        <p:spPr bwMode="auto">
          <a:xfrm>
            <a:off x="3109913" y="3278188"/>
            <a:ext cx="1117600" cy="3302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Compiler</a:t>
            </a:r>
          </a:p>
        </p:txBody>
      </p:sp>
      <p:sp>
        <p:nvSpPr>
          <p:cNvPr id="1198091" name="Rectangle 11"/>
          <p:cNvSpPr>
            <a:spLocks noChangeArrowheads="1"/>
          </p:cNvSpPr>
          <p:nvPr/>
        </p:nvSpPr>
        <p:spPr bwMode="auto">
          <a:xfrm>
            <a:off x="4214813" y="2592388"/>
            <a:ext cx="12065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Operating</a:t>
            </a:r>
          </a:p>
        </p:txBody>
      </p:sp>
      <p:sp>
        <p:nvSpPr>
          <p:cNvPr id="1198092" name="Rectangle 12"/>
          <p:cNvSpPr>
            <a:spLocks noChangeArrowheads="1"/>
          </p:cNvSpPr>
          <p:nvPr/>
        </p:nvSpPr>
        <p:spPr bwMode="auto">
          <a:xfrm>
            <a:off x="4494213" y="2846388"/>
            <a:ext cx="9398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System</a:t>
            </a:r>
          </a:p>
        </p:txBody>
      </p:sp>
      <p:sp>
        <p:nvSpPr>
          <p:cNvPr id="1198093" name="Line 13"/>
          <p:cNvSpPr>
            <a:spLocks noChangeShapeType="1"/>
          </p:cNvSpPr>
          <p:nvPr/>
        </p:nvSpPr>
        <p:spPr bwMode="auto">
          <a:xfrm flipV="1">
            <a:off x="3700463" y="2605088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4" name="Line 14"/>
          <p:cNvSpPr>
            <a:spLocks noChangeShapeType="1"/>
          </p:cNvSpPr>
          <p:nvPr/>
        </p:nvSpPr>
        <p:spPr bwMode="auto">
          <a:xfrm>
            <a:off x="3706813" y="2611438"/>
            <a:ext cx="196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5" name="Line 15"/>
          <p:cNvSpPr>
            <a:spLocks noChangeShapeType="1"/>
          </p:cNvSpPr>
          <p:nvPr/>
        </p:nvSpPr>
        <p:spPr bwMode="auto">
          <a:xfrm>
            <a:off x="5681663" y="2617788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6" name="Rectangle 16"/>
          <p:cNvSpPr>
            <a:spLocks noChangeArrowheads="1"/>
          </p:cNvSpPr>
          <p:nvPr/>
        </p:nvSpPr>
        <p:spPr bwMode="auto">
          <a:xfrm>
            <a:off x="2855913" y="2249488"/>
            <a:ext cx="1371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Application</a:t>
            </a:r>
          </a:p>
        </p:txBody>
      </p:sp>
      <p:sp>
        <p:nvSpPr>
          <p:cNvPr id="1198097" name="Line 17"/>
          <p:cNvSpPr>
            <a:spLocks noChangeShapeType="1"/>
          </p:cNvSpPr>
          <p:nvPr/>
        </p:nvSpPr>
        <p:spPr bwMode="auto">
          <a:xfrm flipV="1">
            <a:off x="2633663" y="2147888"/>
            <a:ext cx="0" cy="153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8" name="Line 18"/>
          <p:cNvSpPr>
            <a:spLocks noChangeShapeType="1"/>
          </p:cNvSpPr>
          <p:nvPr/>
        </p:nvSpPr>
        <p:spPr bwMode="auto">
          <a:xfrm>
            <a:off x="5453063" y="2160588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99" name="Rectangle 19"/>
          <p:cNvSpPr>
            <a:spLocks noChangeArrowheads="1"/>
          </p:cNvSpPr>
          <p:nvPr/>
        </p:nvSpPr>
        <p:spPr bwMode="auto">
          <a:xfrm>
            <a:off x="3376613" y="5030788"/>
            <a:ext cx="16510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Digital Design</a:t>
            </a:r>
          </a:p>
        </p:txBody>
      </p:sp>
      <p:sp>
        <p:nvSpPr>
          <p:cNvPr id="1198100" name="Rectangle 20"/>
          <p:cNvSpPr>
            <a:spLocks noChangeArrowheads="1"/>
          </p:cNvSpPr>
          <p:nvPr/>
        </p:nvSpPr>
        <p:spPr bwMode="auto">
          <a:xfrm>
            <a:off x="2919413" y="5005388"/>
            <a:ext cx="26543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1" name="Rectangle 21"/>
          <p:cNvSpPr>
            <a:spLocks noChangeArrowheads="1"/>
          </p:cNvSpPr>
          <p:nvPr/>
        </p:nvSpPr>
        <p:spPr bwMode="auto">
          <a:xfrm>
            <a:off x="3319463" y="5354638"/>
            <a:ext cx="16764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Circuit Design</a:t>
            </a:r>
          </a:p>
        </p:txBody>
      </p:sp>
      <p:sp>
        <p:nvSpPr>
          <p:cNvPr id="1198102" name="Rectangle 22"/>
          <p:cNvSpPr>
            <a:spLocks noChangeArrowheads="1"/>
          </p:cNvSpPr>
          <p:nvPr/>
        </p:nvSpPr>
        <p:spPr bwMode="auto">
          <a:xfrm>
            <a:off x="3071813" y="5360988"/>
            <a:ext cx="2381250" cy="374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3" name="Rectangle 23"/>
          <p:cNvSpPr>
            <a:spLocks noChangeArrowheads="1"/>
          </p:cNvSpPr>
          <p:nvPr/>
        </p:nvSpPr>
        <p:spPr bwMode="auto">
          <a:xfrm>
            <a:off x="1947863" y="3678238"/>
            <a:ext cx="4800600" cy="12065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4" name="Rectangle 24"/>
          <p:cNvSpPr>
            <a:spLocks noChangeArrowheads="1"/>
          </p:cNvSpPr>
          <p:nvPr/>
        </p:nvSpPr>
        <p:spPr bwMode="auto">
          <a:xfrm>
            <a:off x="6824663" y="3525838"/>
            <a:ext cx="172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Instruction Set</a:t>
            </a:r>
          </a:p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 Architecture</a:t>
            </a:r>
          </a:p>
        </p:txBody>
      </p:sp>
      <p:sp>
        <p:nvSpPr>
          <p:cNvPr id="1198105" name="Rectangle 25"/>
          <p:cNvSpPr>
            <a:spLocks noChangeArrowheads="1"/>
          </p:cNvSpPr>
          <p:nvPr/>
        </p:nvSpPr>
        <p:spPr bwMode="auto">
          <a:xfrm>
            <a:off x="4481513" y="3278188"/>
            <a:ext cx="1143000" cy="3302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Firmware</a:t>
            </a:r>
          </a:p>
        </p:txBody>
      </p:sp>
      <p:sp>
        <p:nvSpPr>
          <p:cNvPr id="1198107" name="Line 27"/>
          <p:cNvSpPr>
            <a:spLocks noChangeShapeType="1"/>
          </p:cNvSpPr>
          <p:nvPr/>
        </p:nvSpPr>
        <p:spPr bwMode="auto">
          <a:xfrm>
            <a:off x="2640013" y="2154238"/>
            <a:ext cx="280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8" name="Rectangle 28"/>
          <p:cNvSpPr>
            <a:spLocks noChangeArrowheads="1"/>
          </p:cNvSpPr>
          <p:nvPr/>
        </p:nvSpPr>
        <p:spPr bwMode="auto">
          <a:xfrm>
            <a:off x="2862263" y="4522788"/>
            <a:ext cx="2743200" cy="4445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9" name="Line 29"/>
          <p:cNvSpPr>
            <a:spLocks noChangeShapeType="1"/>
          </p:cNvSpPr>
          <p:nvPr/>
        </p:nvSpPr>
        <p:spPr bwMode="auto">
          <a:xfrm>
            <a:off x="3014663" y="38306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10" name="Rectangle 30"/>
          <p:cNvSpPr>
            <a:spLocks noChangeArrowheads="1"/>
          </p:cNvSpPr>
          <p:nvPr/>
        </p:nvSpPr>
        <p:spPr bwMode="auto">
          <a:xfrm>
            <a:off x="1947863" y="383063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Memory </a:t>
            </a:r>
          </a:p>
          <a:p>
            <a:pPr>
              <a:lnSpc>
                <a:spcPct val="102000"/>
              </a:lnSpc>
            </a:pPr>
            <a:r>
              <a:rPr lang="en-US" sz="1800" b="1">
                <a:latin typeface="Arial" charset="0"/>
              </a:rPr>
              <a:t>system</a:t>
            </a:r>
          </a:p>
        </p:txBody>
      </p:sp>
      <p:sp>
        <p:nvSpPr>
          <p:cNvPr id="1198111" name="Rectangle 31"/>
          <p:cNvSpPr>
            <a:spLocks noChangeArrowheads="1"/>
          </p:cNvSpPr>
          <p:nvPr/>
        </p:nvSpPr>
        <p:spPr bwMode="auto">
          <a:xfrm>
            <a:off x="3070225" y="4564063"/>
            <a:ext cx="23272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Datapath &amp; Control </a:t>
            </a:r>
          </a:p>
        </p:txBody>
      </p:sp>
    </p:spTree>
    <p:extLst>
      <p:ext uri="{BB962C8B-B14F-4D97-AF65-F5344CB8AC3E}">
        <p14:creationId xmlns:p14="http://schemas.microsoft.com/office/powerpoint/2010/main" val="3325986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</a:t>
            </a: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565365" y="1065671"/>
            <a:ext cx="8502650" cy="5264009"/>
          </a:xfrm>
          <a:ln/>
        </p:spPr>
        <p:txBody>
          <a:bodyPr/>
          <a:lstStyle/>
          <a:p>
            <a:pPr marL="0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/>
              <a:t>Why take this course?</a:t>
            </a:r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Basic knowledge needed for </a:t>
            </a:r>
            <a:r>
              <a:rPr lang="en-US" i="1" dirty="0">
                <a:solidFill>
                  <a:schemeClr val="accent1"/>
                </a:solidFill>
              </a:rPr>
              <a:t>all</a:t>
            </a:r>
            <a:r>
              <a:rPr lang="en-US" dirty="0">
                <a:solidFill>
                  <a:schemeClr val="accent1"/>
                </a:solidFill>
              </a:rPr>
              <a:t> other areas of CS:</a:t>
            </a:r>
          </a:p>
          <a:p>
            <a:pPr marL="551471" lvl="2" indent="-260617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/>
              <a:t>operating </a:t>
            </a:r>
            <a:r>
              <a:rPr lang="en-US" dirty="0"/>
              <a:t>systems, compilers, </a:t>
            </a:r>
            <a:r>
              <a:rPr lang="en-US" dirty="0" smtClean="0"/>
              <a:t>...</a:t>
            </a:r>
            <a:endParaRPr lang="en-US" dirty="0"/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Levels are not independent</a:t>
            </a:r>
          </a:p>
          <a:p>
            <a:pPr marL="551471" lvl="2" indent="-260617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hardware design ↔ software design ↔ performance</a:t>
            </a:r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Crossing boundaries is hard but important</a:t>
            </a:r>
          </a:p>
          <a:p>
            <a:pPr marL="551471" lvl="2" indent="-260617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device drivers</a:t>
            </a:r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Good design techniques</a:t>
            </a:r>
          </a:p>
          <a:p>
            <a:pPr marL="551471" lvl="2" indent="-260617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abstraction, layering, pipelining, parallel vs. serial, ...</a:t>
            </a:r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Understand where the world is going</a:t>
            </a:r>
          </a:p>
        </p:txBody>
      </p:sp>
    </p:spTree>
    <p:extLst>
      <p:ext uri="{BB962C8B-B14F-4D97-AF65-F5344CB8AC3E}">
        <p14:creationId xmlns:p14="http://schemas.microsoft.com/office/powerpoint/2010/main" val="221752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Inverter</a:t>
            </a:r>
          </a:p>
        </p:txBody>
      </p:sp>
      <p:graphicFrame>
        <p:nvGraphicFramePr>
          <p:cNvPr id="1222659" name="Group 3"/>
          <p:cNvGraphicFramePr>
            <a:graphicFrameLocks noGrp="1"/>
          </p:cNvGraphicFramePr>
          <p:nvPr>
            <p:ph idx="1"/>
          </p:nvPr>
        </p:nvGraphicFramePr>
        <p:xfrm>
          <a:off x="762000" y="4267200"/>
          <a:ext cx="1524000" cy="155448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2673" name="Rectangle 17"/>
          <p:cNvSpPr>
            <a:spLocks noChangeArrowheads="1"/>
          </p:cNvSpPr>
          <p:nvPr/>
        </p:nvSpPr>
        <p:spPr bwMode="auto">
          <a:xfrm>
            <a:off x="4364038" y="1381125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Function: NOT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Called an inverter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Useful for taking the inverse of an input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12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200">
                <a:latin typeface="Helvetica" charset="0"/>
              </a:rPr>
              <a:t>CMOS: complementary-symmetry metal</a:t>
            </a:r>
            <a:r>
              <a:rPr lang="en-US" sz="1200" b="1">
                <a:latin typeface="Helvetica" charset="0"/>
              </a:rPr>
              <a:t>–oxide–semiconductor</a:t>
            </a:r>
            <a:endParaRPr lang="en-US" sz="1200">
              <a:latin typeface="Helvetica" charset="0"/>
            </a:endParaRPr>
          </a:p>
        </p:txBody>
      </p:sp>
      <p:sp>
        <p:nvSpPr>
          <p:cNvPr id="1222674" name="AutoShape 18"/>
          <p:cNvSpPr>
            <a:spLocks noChangeArrowheads="1"/>
          </p:cNvSpPr>
          <p:nvPr/>
        </p:nvSpPr>
        <p:spPr bwMode="auto">
          <a:xfrm rot="5400000">
            <a:off x="5545138" y="2867025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5" name="Oval 19"/>
          <p:cNvSpPr>
            <a:spLocks noChangeArrowheads="1"/>
          </p:cNvSpPr>
          <p:nvPr/>
        </p:nvSpPr>
        <p:spPr bwMode="auto">
          <a:xfrm>
            <a:off x="6126163" y="3094038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6" name="Line 20"/>
          <p:cNvSpPr>
            <a:spLocks noChangeShapeType="1"/>
          </p:cNvSpPr>
          <p:nvPr/>
        </p:nvSpPr>
        <p:spPr bwMode="auto">
          <a:xfrm flipH="1">
            <a:off x="5059363" y="317023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7" name="Line 21"/>
          <p:cNvSpPr>
            <a:spLocks noChangeShapeType="1"/>
          </p:cNvSpPr>
          <p:nvPr/>
        </p:nvSpPr>
        <p:spPr bwMode="auto">
          <a:xfrm flipH="1" flipV="1">
            <a:off x="6278563" y="3170238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2678" name="Text Box 22"/>
          <p:cNvSpPr txBox="1">
            <a:spLocks noChangeArrowheads="1"/>
          </p:cNvSpPr>
          <p:nvPr/>
        </p:nvSpPr>
        <p:spPr bwMode="auto">
          <a:xfrm>
            <a:off x="4513263" y="2940050"/>
            <a:ext cx="42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in</a:t>
            </a:r>
          </a:p>
        </p:txBody>
      </p:sp>
      <p:sp>
        <p:nvSpPr>
          <p:cNvPr id="1222679" name="Text Box 23"/>
          <p:cNvSpPr txBox="1">
            <a:spLocks noChangeArrowheads="1"/>
          </p:cNvSpPr>
          <p:nvPr/>
        </p:nvSpPr>
        <p:spPr bwMode="auto">
          <a:xfrm>
            <a:off x="6650038" y="2905125"/>
            <a:ext cx="608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1222680" name="Text Box 24"/>
          <p:cNvSpPr txBox="1">
            <a:spLocks noChangeArrowheads="1"/>
          </p:cNvSpPr>
          <p:nvPr/>
        </p:nvSpPr>
        <p:spPr bwMode="auto">
          <a:xfrm>
            <a:off x="685800" y="5791200"/>
            <a:ext cx="1641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Truth table</a:t>
            </a:r>
          </a:p>
        </p:txBody>
      </p:sp>
      <p:sp>
        <p:nvSpPr>
          <p:cNvPr id="20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987633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40087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562679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62680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62680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474587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92999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45453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743568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569269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569269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569269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479954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46592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39224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87309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>
          <a:xfrm rot="5400000">
            <a:off x="1585113" y="2157709"/>
            <a:ext cx="810407" cy="5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18"/>
            </p:custDataLst>
          </p:nvPr>
        </p:nvCxnSpPr>
        <p:spPr>
          <a:xfrm rot="10800000">
            <a:off x="1533980" y="2127253"/>
            <a:ext cx="451945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19"/>
            </p:custDataLst>
          </p:nvPr>
        </p:nvCxnSpPr>
        <p:spPr>
          <a:xfrm>
            <a:off x="2740088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397125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640012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49525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457065" y="1321988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62200" y="898954"/>
            <a:ext cx="188124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</a:rPr>
              <a:t>supply</a:t>
            </a:r>
            <a:r>
              <a:rPr lang="en-US" dirty="0" smtClean="0">
                <a:solidFill>
                  <a:srgbClr val="FFFFFF"/>
                </a:solidFill>
              </a:rPr>
              <a:t> (aka logic 1)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9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31110" y="3248083"/>
            <a:ext cx="184950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(ground is logic 0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90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NAND Gate</a:t>
            </a:r>
          </a:p>
        </p:txBody>
      </p:sp>
      <p:graphicFrame>
        <p:nvGraphicFramePr>
          <p:cNvPr id="12247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408040"/>
              </p:ext>
            </p:extLst>
          </p:nvPr>
        </p:nvGraphicFramePr>
        <p:xfrm>
          <a:off x="304825" y="4067700"/>
          <a:ext cx="1600200" cy="25908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4733" name="Rectangle 29"/>
          <p:cNvSpPr>
            <a:spLocks noChangeArrowheads="1"/>
          </p:cNvSpPr>
          <p:nvPr/>
        </p:nvSpPr>
        <p:spPr bwMode="auto">
          <a:xfrm>
            <a:off x="3983038" y="1017588"/>
            <a:ext cx="41148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Function: NAND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</p:txBody>
      </p:sp>
      <p:sp>
        <p:nvSpPr>
          <p:cNvPr id="1224734" name="AutoShape 30"/>
          <p:cNvSpPr>
            <a:spLocks noChangeArrowheads="1"/>
          </p:cNvSpPr>
          <p:nvPr/>
        </p:nvSpPr>
        <p:spPr bwMode="auto">
          <a:xfrm>
            <a:off x="4973638" y="2160588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4735" name="Line 31"/>
          <p:cNvSpPr>
            <a:spLocks noChangeShapeType="1"/>
          </p:cNvSpPr>
          <p:nvPr/>
        </p:nvSpPr>
        <p:spPr bwMode="auto">
          <a:xfrm flipH="1">
            <a:off x="4668838" y="231298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36" name="Line 32"/>
          <p:cNvSpPr>
            <a:spLocks noChangeShapeType="1"/>
          </p:cNvSpPr>
          <p:nvPr/>
        </p:nvSpPr>
        <p:spPr bwMode="auto">
          <a:xfrm flipH="1">
            <a:off x="4668838" y="269398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37" name="Text Box 33"/>
          <p:cNvSpPr txBox="1">
            <a:spLocks noChangeArrowheads="1"/>
          </p:cNvSpPr>
          <p:nvPr/>
        </p:nvSpPr>
        <p:spPr bwMode="auto">
          <a:xfrm>
            <a:off x="4287838" y="238918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224738" name="Text Box 34"/>
          <p:cNvSpPr txBox="1">
            <a:spLocks noChangeArrowheads="1"/>
          </p:cNvSpPr>
          <p:nvPr/>
        </p:nvSpPr>
        <p:spPr bwMode="auto">
          <a:xfrm>
            <a:off x="4287838" y="200818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224739" name="Oval 35"/>
          <p:cNvSpPr>
            <a:spLocks noChangeArrowheads="1"/>
          </p:cNvSpPr>
          <p:nvPr/>
        </p:nvSpPr>
        <p:spPr bwMode="auto">
          <a:xfrm>
            <a:off x="5811838" y="241617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4740" name="Line 36"/>
          <p:cNvSpPr>
            <a:spLocks noChangeShapeType="1"/>
          </p:cNvSpPr>
          <p:nvPr/>
        </p:nvSpPr>
        <p:spPr bwMode="auto">
          <a:xfrm flipH="1">
            <a:off x="5965825" y="249396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41" name="Text Box 37"/>
          <p:cNvSpPr txBox="1">
            <a:spLocks noChangeArrowheads="1"/>
          </p:cNvSpPr>
          <p:nvPr/>
        </p:nvSpPr>
        <p:spPr bwMode="auto">
          <a:xfrm>
            <a:off x="6345238" y="216058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28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450756" y="3542291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03210" y="3759429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25802" y="332405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25803" y="3759429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025803" y="3324051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937710" y="332405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456122" y="2736293"/>
            <a:ext cx="47146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26788" y="1295140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206691" y="2953430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7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32392" y="2519155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8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32392" y="2953430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9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032392" y="251915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0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43077" y="2519155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2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261613" y="1293554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84650" y="3293733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3262" y="2109188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9200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  <a:latin typeface="+mj-lt"/>
              </a:rPr>
              <a:t>supply</a:t>
            </a:r>
            <a:endParaRPr lang="en-US" baseline="-25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91083" y="2452463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Line 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7077" y="1728313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547127" y="1511175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0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47127" y="1945450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1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47127" y="151117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2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457812" y="1511175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3" name="Oval 1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24450" y="1693041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50127" y="1444482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721422" y="1956528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6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7113" y="2288315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529366" y="129355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8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939655" y="1726726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9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349705" y="1509588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0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349705" y="194386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1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349705" y="1509587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2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260390" y="1509588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3" name="Oval 1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27028" y="1691454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4" name="Text Box 3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2705" y="144289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5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1524000" y="1954941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6" name="Line 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209800" y="2302016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7" name="Line 1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447371" y="1291967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33515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863725" y="3962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106612" y="415766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016125" y="4081462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7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NOR Gate</a:t>
            </a:r>
          </a:p>
        </p:txBody>
      </p:sp>
      <p:graphicFrame>
        <p:nvGraphicFramePr>
          <p:cNvPr id="1255477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6871893"/>
              </p:ext>
            </p:extLst>
          </p:nvPr>
        </p:nvGraphicFramePr>
        <p:xfrm>
          <a:off x="365775" y="4114800"/>
          <a:ext cx="1371600" cy="2639060"/>
        </p:xfrm>
        <a:graphic>
          <a:graphicData uri="http://schemas.openxmlformats.org/drawingml/2006/table">
            <a:tbl>
              <a:tblPr/>
              <a:tblGrid>
                <a:gridCol w="360363"/>
                <a:gridCol w="325437"/>
                <a:gridCol w="6858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55503" name="Rectangle 79"/>
          <p:cNvSpPr>
            <a:spLocks noChangeArrowheads="1"/>
          </p:cNvSpPr>
          <p:nvPr/>
        </p:nvSpPr>
        <p:spPr bwMode="auto">
          <a:xfrm>
            <a:off x="4800600" y="1905000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Function: NOR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</p:txBody>
      </p:sp>
      <p:sp>
        <p:nvSpPr>
          <p:cNvPr id="1255504" name="AutoShape 80"/>
          <p:cNvSpPr>
            <a:spLocks noChangeArrowheads="1"/>
          </p:cNvSpPr>
          <p:nvPr/>
        </p:nvSpPr>
        <p:spPr bwMode="auto">
          <a:xfrm flipH="1">
            <a:off x="5432425" y="4398963"/>
            <a:ext cx="1022350" cy="889000"/>
          </a:xfrm>
          <a:prstGeom prst="moon">
            <a:avLst>
              <a:gd name="adj" fmla="val 7169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5505" name="Line 81"/>
          <p:cNvSpPr>
            <a:spLocks noChangeShapeType="1"/>
          </p:cNvSpPr>
          <p:nvPr/>
        </p:nvSpPr>
        <p:spPr bwMode="auto">
          <a:xfrm flipH="1">
            <a:off x="5351463" y="466883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06" name="Line 82"/>
          <p:cNvSpPr>
            <a:spLocks noChangeShapeType="1"/>
          </p:cNvSpPr>
          <p:nvPr/>
        </p:nvSpPr>
        <p:spPr bwMode="auto">
          <a:xfrm flipH="1">
            <a:off x="5351463" y="504983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07" name="Text Box 83"/>
          <p:cNvSpPr txBox="1">
            <a:spLocks noChangeArrowheads="1"/>
          </p:cNvSpPr>
          <p:nvPr/>
        </p:nvSpPr>
        <p:spPr bwMode="auto">
          <a:xfrm>
            <a:off x="4970463" y="474503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255508" name="Text Box 84"/>
          <p:cNvSpPr txBox="1">
            <a:spLocks noChangeArrowheads="1"/>
          </p:cNvSpPr>
          <p:nvPr/>
        </p:nvSpPr>
        <p:spPr bwMode="auto">
          <a:xfrm>
            <a:off x="4970463" y="436403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255509" name="Oval 85"/>
          <p:cNvSpPr>
            <a:spLocks noChangeArrowheads="1"/>
          </p:cNvSpPr>
          <p:nvPr/>
        </p:nvSpPr>
        <p:spPr bwMode="auto">
          <a:xfrm>
            <a:off x="6465888" y="477202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5510" name="Line 86"/>
          <p:cNvSpPr>
            <a:spLocks noChangeShapeType="1"/>
          </p:cNvSpPr>
          <p:nvPr/>
        </p:nvSpPr>
        <p:spPr bwMode="auto">
          <a:xfrm flipH="1">
            <a:off x="6619875" y="484981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11" name="Text Box 87"/>
          <p:cNvSpPr txBox="1">
            <a:spLocks noChangeArrowheads="1"/>
          </p:cNvSpPr>
          <p:nvPr/>
        </p:nvSpPr>
        <p:spPr bwMode="auto">
          <a:xfrm>
            <a:off x="6999288" y="451643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63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059448" y="1727665"/>
            <a:ext cx="405804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4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818335" y="129890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640927" y="1516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6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640928" y="1514936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7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640928" y="195031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8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552835" y="1516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9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071247" y="2538073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341913" y="3763190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1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821816" y="1937351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2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647517" y="232093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3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647517" y="232093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4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647517" y="275521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5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558202" y="232093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6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2424840" y="2500598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7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515379" y="1283360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99775" y="148462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38512" y="2736275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2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8400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3" name="Text 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06208" y="226548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752202" y="3546053"/>
            <a:ext cx="310294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5" name="Line 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162252" y="332891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6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162252" y="332891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7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62252" y="376319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8" name="Line 1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072937" y="332891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65252" y="329600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36547" y="2985565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1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142238" y="2985566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2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144491" y="3764777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3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1554779" y="3548742"/>
            <a:ext cx="320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4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964830" y="3330501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5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1964830" y="3330502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1964830" y="376477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7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1875515" y="3330501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8" name="Text Box 3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267830" y="3297587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9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139125" y="2987152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0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824925" y="2756314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3" name="Oval 1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flipV="1">
            <a:off x="2443925" y="1698151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787525" y="39957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030412" y="4191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39925" y="41148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006725" y="39957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249612" y="4191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159125" y="41148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8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Functions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985838"/>
            <a:ext cx="7770813" cy="4343400"/>
          </a:xfrm>
        </p:spPr>
        <p:txBody>
          <a:bodyPr>
            <a:normAutofit fontScale="925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NAND and NOR are universal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Can implement any function with NAND or just NOR gates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useful for manufacturing</a:t>
            </a:r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2336800" y="2095500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2184400" y="1104900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2416175" y="3348038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5524349" y="2164557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5219549" y="2316957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5219549" y="2697957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838549" y="2393157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838549" y="2012157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6362549" y="242014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6516537" y="249793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6581624" y="2231232"/>
            <a:ext cx="1482725" cy="533400"/>
            <a:chOff x="3654" y="1680"/>
            <a:chExt cx="934" cy="336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2" name="Group 34"/>
          <p:cNvGrpSpPr>
            <a:grpSpLocks/>
          </p:cNvGrpSpPr>
          <p:nvPr/>
        </p:nvGrpSpPr>
        <p:grpSpPr bwMode="auto">
          <a:xfrm>
            <a:off x="6438749" y="3459957"/>
            <a:ext cx="1482725" cy="533400"/>
            <a:chOff x="3654" y="1680"/>
            <a:chExt cx="934" cy="336"/>
          </a:xfrm>
        </p:grpSpPr>
        <p:sp>
          <p:nvSpPr>
            <p:cNvPr id="33" name="AutoShape 35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914749" y="3612357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4914749" y="3231357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</a:p>
        </p:txBody>
      </p:sp>
      <p:sp>
        <p:nvSpPr>
          <p:cNvPr id="39" name="AutoShape 49"/>
          <p:cNvSpPr>
            <a:spLocks noChangeArrowheads="1"/>
          </p:cNvSpPr>
          <p:nvPr/>
        </p:nvSpPr>
        <p:spPr bwMode="auto">
          <a:xfrm>
            <a:off x="5524349" y="1097757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 flipH="1">
            <a:off x="5219549" y="1250157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 flipH="1">
            <a:off x="5219549" y="1631157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Oval 53"/>
          <p:cNvSpPr>
            <a:spLocks noChangeArrowheads="1"/>
          </p:cNvSpPr>
          <p:nvPr/>
        </p:nvSpPr>
        <p:spPr bwMode="auto">
          <a:xfrm>
            <a:off x="6362549" y="135334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Line 54"/>
          <p:cNvSpPr>
            <a:spLocks noChangeShapeType="1"/>
          </p:cNvSpPr>
          <p:nvPr/>
        </p:nvSpPr>
        <p:spPr bwMode="auto">
          <a:xfrm flipH="1">
            <a:off x="6516537" y="143113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Line 60"/>
          <p:cNvSpPr>
            <a:spLocks noChangeShapeType="1"/>
          </p:cNvSpPr>
          <p:nvPr/>
        </p:nvSpPr>
        <p:spPr bwMode="auto">
          <a:xfrm>
            <a:off x="5219549" y="1250157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Line 61"/>
          <p:cNvSpPr>
            <a:spLocks noChangeShapeType="1"/>
          </p:cNvSpPr>
          <p:nvPr/>
        </p:nvSpPr>
        <p:spPr bwMode="auto">
          <a:xfrm flipH="1">
            <a:off x="5067149" y="140255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auto">
          <a:xfrm flipH="1">
            <a:off x="5439291" y="3319000"/>
            <a:ext cx="833511" cy="812199"/>
          </a:xfrm>
          <a:prstGeom prst="moon">
            <a:avLst>
              <a:gd name="adj" fmla="val 7169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flipH="1">
            <a:off x="5372667" y="3564881"/>
            <a:ext cx="249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H="1">
            <a:off x="5372667" y="3913872"/>
            <a:ext cx="249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6291669" y="364721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Then and Now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23183"/>
            <a:ext cx="4984750" cy="2055813"/>
          </a:xfrm>
        </p:spPr>
        <p:txBody>
          <a:bodyPr/>
          <a:lstStyle/>
          <a:p>
            <a:r>
              <a:rPr lang="en-US" sz="2800" dirty="0"/>
              <a:t>The first transistor</a:t>
            </a:r>
          </a:p>
          <a:p>
            <a:pPr lvl="1"/>
            <a:r>
              <a:rPr lang="en-US" sz="2400" dirty="0"/>
              <a:t>on a workbench at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AT</a:t>
            </a:r>
            <a:r>
              <a:rPr lang="en-US" sz="2400" dirty="0"/>
              <a:t>&amp;T Bell Labs in </a:t>
            </a:r>
            <a:r>
              <a:rPr lang="en-US" sz="2400" dirty="0" smtClean="0"/>
              <a:t>1947</a:t>
            </a:r>
          </a:p>
          <a:p>
            <a:pPr lvl="1"/>
            <a:r>
              <a:rPr lang="en-US" sz="2400" dirty="0"/>
              <a:t>Bardeen, Brattain, and Shockley</a:t>
            </a:r>
          </a:p>
        </p:txBody>
      </p:sp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23183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An Intel </a:t>
            </a:r>
            <a:r>
              <a:rPr lang="en-US" sz="2800" dirty="0" err="1" smtClean="0">
                <a:latin typeface="Helvetica" charset="0"/>
              </a:rPr>
              <a:t>Westmere</a:t>
            </a:r>
            <a:endParaRPr lang="en-US" sz="2800" dirty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1.17 billion transistors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240 square </a:t>
            </a:r>
            <a:r>
              <a:rPr lang="en-US" dirty="0" smtClean="0">
                <a:latin typeface="Helvetica" charset="0"/>
              </a:rPr>
              <a:t>millimeters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>
                <a:latin typeface="Helvetica" charset="0"/>
              </a:rPr>
              <a:t>3</a:t>
            </a:r>
            <a:r>
              <a:rPr lang="en-US" dirty="0" smtClean="0">
                <a:latin typeface="Helvetica" charset="0"/>
              </a:rPr>
              <a:t>2 nanometer: transistor gate width</a:t>
            </a:r>
            <a:endParaRPr lang="en-US" dirty="0" smtClean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Six processing cores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Release date: January 2010</a:t>
            </a:r>
            <a:endParaRPr lang="en-US" dirty="0">
              <a:latin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923" y="1072621"/>
            <a:ext cx="5053077" cy="2695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738" y="3796237"/>
            <a:ext cx="3789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www.theregister.co.uk</a:t>
            </a:r>
            <a:r>
              <a:rPr lang="en-US" sz="1000" dirty="0"/>
              <a:t>/2010/02/03/</a:t>
            </a:r>
            <a:r>
              <a:rPr lang="en-US" sz="1000" dirty="0" err="1"/>
              <a:t>intel_westmere_ep_preview</a:t>
            </a:r>
            <a:r>
              <a:rPr lang="en-US" sz="1000" dirty="0"/>
              <a:t>/</a:t>
            </a:r>
          </a:p>
        </p:txBody>
      </p:sp>
      <p:pic>
        <p:nvPicPr>
          <p:cNvPr id="8" name="Picture 4" descr="transis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504"/>
            <a:ext cx="3200399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Words>1766</Words>
  <Application>Microsoft Office PowerPoint</Application>
  <PresentationFormat>On-screen Show (4:3)</PresentationFormat>
  <Paragraphs>662</Paragraphs>
  <Slides>44</Slides>
  <Notes>42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CS 3410: Computer System Organization and Programming</vt:lpstr>
      <vt:lpstr>Basic Building Blocks: A switch</vt:lpstr>
      <vt:lpstr>NMOS and PMOS Transistors</vt:lpstr>
      <vt:lpstr>NMOS and PMOS Transistors</vt:lpstr>
      <vt:lpstr>Inverter</vt:lpstr>
      <vt:lpstr>NAND Gate</vt:lpstr>
      <vt:lpstr>NOR Gate</vt:lpstr>
      <vt:lpstr>Building Functions</vt:lpstr>
      <vt:lpstr>Then and Now</vt:lpstr>
      <vt:lpstr>Then and Now</vt:lpstr>
      <vt:lpstr>Then and Now</vt:lpstr>
      <vt:lpstr>Moore's Law</vt:lpstr>
      <vt:lpstr>Course Objective</vt:lpstr>
      <vt:lpstr>Announcements: How class organized</vt:lpstr>
      <vt:lpstr>Who am I?</vt:lpstr>
      <vt:lpstr>Who am I?</vt:lpstr>
      <vt:lpstr>Course Staff</vt:lpstr>
      <vt:lpstr>Pre-requisites and scheduling</vt:lpstr>
      <vt:lpstr>Pre-requisites and scheduling</vt:lpstr>
      <vt:lpstr>Grading</vt:lpstr>
      <vt:lpstr>Grading</vt:lpstr>
      <vt:lpstr>Active Learning</vt:lpstr>
      <vt:lpstr>Active Learning</vt:lpstr>
      <vt:lpstr>Administrivia</vt:lpstr>
      <vt:lpstr>Administrivia</vt:lpstr>
      <vt:lpstr>Communication</vt:lpstr>
      <vt:lpstr>Lab Sections &amp; Projects</vt:lpstr>
      <vt:lpstr>Academic Integrity</vt:lpstr>
      <vt:lpstr>Why do CS Students Need Transistors?</vt:lpstr>
      <vt:lpstr>Why do CS Students Need Transistors?</vt:lpstr>
      <vt:lpstr>Why do CS Students Need Transistors?</vt:lpstr>
      <vt:lpstr>Computer System Organization</vt:lpstr>
      <vt:lpstr>Computer System Organization</vt:lpstr>
      <vt:lpstr>Compilers &amp; Assemblers</vt:lpstr>
      <vt:lpstr>Instruction Set Architecture</vt:lpstr>
      <vt:lpstr>Basic Computer System</vt:lpstr>
      <vt:lpstr>How to Design a Simple Processor</vt:lpstr>
      <vt:lpstr>Inside the Processor</vt:lpstr>
      <vt:lpstr>How to Program the Processor: MIPS R3000 ISA</vt:lpstr>
      <vt:lpstr> Overview</vt:lpstr>
      <vt:lpstr>Applications</vt:lpstr>
      <vt:lpstr>Applications</vt:lpstr>
      <vt:lpstr>Covered in this course</vt:lpstr>
      <vt:lpstr>Reflect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35</cp:revision>
  <dcterms:created xsi:type="dcterms:W3CDTF">2012-11-28T14:27:55Z</dcterms:created>
  <dcterms:modified xsi:type="dcterms:W3CDTF">2013-01-22T17:53:54Z</dcterms:modified>
</cp:coreProperties>
</file>