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2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notesSlides/notesSlide1.xml" ContentType="application/vnd.openxmlformats-officedocument.presentationml.notesSlide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2.xml" ContentType="application/vnd.openxmlformats-officedocument.presentationml.notesSlide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notesSlides/notesSlide4.xml" ContentType="application/vnd.openxmlformats-officedocument.presentationml.notesSlide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notesSlides/notesSlide5.xml" ContentType="application/vnd.openxmlformats-officedocument.presentationml.notesSlide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notesSlides/notesSlide6.xml" ContentType="application/vnd.openxmlformats-officedocument.presentationml.notesSlide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notesSlides/notesSlide7.xml" ContentType="application/vnd.openxmlformats-officedocument.presentationml.notesSlide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notesSlides/notesSlide8.xml" ContentType="application/vnd.openxmlformats-officedocument.presentationml.notesSlide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notesSlides/notesSlide9.xml" ContentType="application/vnd.openxmlformats-officedocument.presentationml.notesSlide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notesSlides/notesSlide10.xml" ContentType="application/vnd.openxmlformats-officedocument.presentationml.notesSlide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notesSlides/notesSlide11.xml" ContentType="application/vnd.openxmlformats-officedocument.presentationml.notesSlide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notesSlides/notesSlide12.xml" ContentType="application/vnd.openxmlformats-officedocument.presentationml.notesSlide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notesSlides/notesSlide13.xml" ContentType="application/vnd.openxmlformats-officedocument.presentationml.notesSlide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notesSlides/notesSlide14.xml" ContentType="application/vnd.openxmlformats-officedocument.presentationml.notesSlide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notesSlides/notesSlide22.xml" ContentType="application/vnd.openxmlformats-officedocument.presentationml.notesSlide+xml"/>
  <Override PartName="/ppt/charts/chart5.xml" ContentType="application/vnd.openxmlformats-officedocument.drawingml.chart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notesSlides/notesSlide23.xml" ContentType="application/vnd.openxmlformats-officedocument.presentationml.notesSlide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notesSlides/notesSlide24.xml" ContentType="application/vnd.openxmlformats-officedocument.presentationml.notesSlide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notesSlides/notesSlide25.xml" ContentType="application/vnd.openxmlformats-officedocument.presentationml.notesSlide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8"/>
  </p:notesMasterIdLst>
  <p:sldIdLst>
    <p:sldId id="289" r:id="rId2"/>
    <p:sldId id="301" r:id="rId3"/>
    <p:sldId id="302" r:id="rId4"/>
    <p:sldId id="300" r:id="rId5"/>
    <p:sldId id="285" r:id="rId6"/>
    <p:sldId id="316" r:id="rId7"/>
    <p:sldId id="317" r:id="rId8"/>
    <p:sldId id="290" r:id="rId9"/>
    <p:sldId id="262" r:id="rId10"/>
    <p:sldId id="263" r:id="rId11"/>
    <p:sldId id="321" r:id="rId12"/>
    <p:sldId id="303" r:id="rId13"/>
    <p:sldId id="305" r:id="rId14"/>
    <p:sldId id="306" r:id="rId15"/>
    <p:sldId id="311" r:id="rId16"/>
    <p:sldId id="307" r:id="rId17"/>
    <p:sldId id="308" r:id="rId18"/>
    <p:sldId id="309" r:id="rId19"/>
    <p:sldId id="310" r:id="rId20"/>
    <p:sldId id="312" r:id="rId21"/>
    <p:sldId id="313" r:id="rId22"/>
    <p:sldId id="314" r:id="rId23"/>
    <p:sldId id="315" r:id="rId24"/>
    <p:sldId id="295" r:id="rId25"/>
    <p:sldId id="291" r:id="rId26"/>
    <p:sldId id="292" r:id="rId27"/>
    <p:sldId id="293" r:id="rId28"/>
    <p:sldId id="294" r:id="rId29"/>
    <p:sldId id="297" r:id="rId30"/>
    <p:sldId id="298" r:id="rId31"/>
    <p:sldId id="274" r:id="rId32"/>
    <p:sldId id="287" r:id="rId33"/>
    <p:sldId id="288" r:id="rId34"/>
    <p:sldId id="299" r:id="rId35"/>
    <p:sldId id="275" r:id="rId36"/>
    <p:sldId id="276" r:id="rId37"/>
    <p:sldId id="280" r:id="rId38"/>
    <p:sldId id="279" r:id="rId39"/>
    <p:sldId id="318" r:id="rId40"/>
    <p:sldId id="319" r:id="rId41"/>
    <p:sldId id="281" r:id="rId42"/>
    <p:sldId id="283" r:id="rId43"/>
    <p:sldId id="284" r:id="rId44"/>
    <p:sldId id="320" r:id="rId45"/>
    <p:sldId id="277" r:id="rId46"/>
    <p:sldId id="278" r:id="rId47"/>
  </p:sldIdLst>
  <p:sldSz cx="9144000" cy="6858000" type="screen4x3"/>
  <p:notesSz cx="6858000" cy="9144000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34" autoAdjust="0"/>
  </p:normalViewPr>
  <p:slideViewPr>
    <p:cSldViewPr>
      <p:cViewPr varScale="1">
        <p:scale>
          <a:sx n="50" d="100"/>
          <a:sy n="50" d="100"/>
        </p:scale>
        <p:origin x="-84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859791425261"/>
          <c:y val="6.3618290258449395E-2"/>
          <c:w val="0.79837775202781003"/>
          <c:h val="0.7534791252485090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diamond"/>
            <c:size val="12"/>
          </c:marker>
          <c:xVal>
            <c:numRef>
              <c:f>Sheet1!$B$1:$T$1</c:f>
              <c:numCache>
                <c:formatCode>General</c:formatCode>
                <c:ptCount val="19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1999</c:v>
                </c:pt>
                <c:pt idx="12">
                  <c:v>2001</c:v>
                </c:pt>
                <c:pt idx="13">
                  <c:v>2003</c:v>
                </c:pt>
              </c:numCache>
            </c:numRef>
          </c:xVal>
          <c:yVal>
            <c:numRef>
              <c:f>Sheet1!$B$2:$T$2</c:f>
              <c:numCache>
                <c:formatCode>General</c:formatCode>
                <c:ptCount val="19"/>
                <c:pt idx="0">
                  <c:v>1.2</c:v>
                </c:pt>
                <c:pt idx="1">
                  <c:v>2</c:v>
                </c:pt>
                <c:pt idx="2">
                  <c:v>3.5</c:v>
                </c:pt>
                <c:pt idx="3">
                  <c:v>7.5</c:v>
                </c:pt>
                <c:pt idx="4">
                  <c:v>22.5</c:v>
                </c:pt>
                <c:pt idx="5">
                  <c:v>62.5</c:v>
                </c:pt>
                <c:pt idx="6">
                  <c:v>100</c:v>
                </c:pt>
                <c:pt idx="7">
                  <c:v>150</c:v>
                </c:pt>
                <c:pt idx="8">
                  <c:v>250</c:v>
                </c:pt>
                <c:pt idx="9">
                  <c:v>450</c:v>
                </c:pt>
                <c:pt idx="10">
                  <c:v>1100</c:v>
                </c:pt>
                <c:pt idx="11">
                  <c:v>1600</c:v>
                </c:pt>
                <c:pt idx="12">
                  <c:v>2000</c:v>
                </c:pt>
                <c:pt idx="13">
                  <c:v>3000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55648"/>
        <c:axId val="7757824"/>
      </c:scatterChart>
      <c:valAx>
        <c:axId val="7755648"/>
        <c:scaling>
          <c:orientation val="minMax"/>
          <c:max val="2003"/>
          <c:min val="1987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52457423274371295"/>
              <c:y val="0.92134364956689796"/>
            </c:manualLayout>
          </c:layout>
          <c:overlay val="0"/>
          <c:spPr>
            <a:noFill/>
            <a:ln w="25301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8575">
            <a:solidFill>
              <a:schemeClr val="accent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7757824"/>
        <c:crossesAt val="1"/>
        <c:crossBetween val="midCat"/>
        <c:majorUnit val="2"/>
      </c:valAx>
      <c:valAx>
        <c:axId val="7757824"/>
        <c:scaling>
          <c:logBase val="10"/>
          <c:orientation val="minMax"/>
          <c:max val="10000"/>
          <c:min val="1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Performance (SPEC Int)</a:t>
                </a:r>
              </a:p>
            </c:rich>
          </c:tx>
          <c:layout>
            <c:manualLayout>
              <c:xMode val="edge"/>
              <c:yMode val="edge"/>
              <c:x val="1.27462340672074E-2"/>
              <c:y val="0.1610337972167"/>
            </c:manualLayout>
          </c:layout>
          <c:overlay val="0"/>
          <c:spPr>
            <a:noFill/>
            <a:ln w="25301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8575">
            <a:solidFill>
              <a:schemeClr val="accent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7755648"/>
        <c:crossesAt val="1987"/>
        <c:crossBetween val="midCat"/>
      </c:valAx>
      <c:spPr>
        <a:noFill/>
        <a:ln w="12651">
          <a:noFill/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18" b="1" i="0" u="none" strike="noStrike" baseline="0">
          <a:solidFill>
            <a:schemeClr val="bg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58698940998596E-2"/>
          <c:y val="0.13110539845758401"/>
          <c:w val="0.82450832072617197"/>
          <c:h val="0.7455012853470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Embedded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188677073260601E-2"/>
                  <c:y val="-9.506982923430950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1550628539854E-2"/>
                  <c:y val="-3.25329704157350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9045908735098E-3"/>
                  <c:y val="-8.14247756067528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3579684118432599E-4"/>
                  <c:y val="-1.041881338906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2085463001336E-2"/>
                  <c:y val="-7.69984770422215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rot="-2700000" vert="horz"/>
              <a:lstStyle/>
              <a:p>
                <a:pPr algn="ctr">
                  <a:defRPr sz="2400" b="1" i="0" u="none" strike="noStrike" baseline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290</c:v>
                </c:pt>
                <c:pt idx="1">
                  <c:v>488</c:v>
                </c:pt>
                <c:pt idx="2">
                  <c:v>892</c:v>
                </c:pt>
                <c:pt idx="3">
                  <c:v>862</c:v>
                </c:pt>
                <c:pt idx="4">
                  <c:v>1122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Desktop</c:v>
                </c:pt>
              </c:strCache>
            </c:strRef>
          </c:tx>
          <c:spPr>
            <a:noFill/>
            <a:ln w="12700">
              <a:noFill/>
              <a:prstDash val="solid"/>
            </a:ln>
          </c:spPr>
          <c:invertIfNegative val="0"/>
          <c:dLbls>
            <c:delete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0">
                  <c:v>93</c:v>
                </c:pt>
                <c:pt idx="1">
                  <c:v>114</c:v>
                </c:pt>
                <c:pt idx="2">
                  <c:v>135</c:v>
                </c:pt>
                <c:pt idx="3">
                  <c:v>129</c:v>
                </c:pt>
                <c:pt idx="4">
                  <c:v>131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Servers</c:v>
                </c:pt>
              </c:strCache>
            </c:strRef>
          </c:tx>
          <c:spPr>
            <a:noFill/>
            <a:ln w="12700">
              <a:noFill/>
              <a:prstDash val="solid"/>
            </a:ln>
          </c:spPr>
          <c:invertIfNegative val="0"/>
          <c:dLbls>
            <c:delete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Sheet1!$B$4:$F$4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8002688"/>
        <c:axId val="38004224"/>
        <c:axId val="0"/>
      </c:bar3DChart>
      <c:catAx>
        <c:axId val="38002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80042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8004224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5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80026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5675047198047605E-2"/>
          <c:y val="0.17436295000162"/>
          <c:w val="0.323813832481466"/>
          <c:h val="0.2107969151670950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58698940998596E-2"/>
          <c:y val="0.13110539845758401"/>
          <c:w val="0.82450832072617197"/>
          <c:h val="0.7455012853470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Embedded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188677073260601E-2"/>
                  <c:y val="-9.506982923430960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1550628539854E-2"/>
                  <c:y val="-3.25329704157350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9045908735098E-3"/>
                  <c:y val="-8.14247756067528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3579684118432599E-4"/>
                  <c:y val="-1.041881338906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2085463001336E-2"/>
                  <c:y val="-7.699847704222170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rot="-2700000" vert="horz"/>
              <a:lstStyle/>
              <a:p>
                <a:pPr algn="ctr">
                  <a:defRPr sz="2400" b="1" i="0" u="none" strike="noStrike" baseline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290</c:v>
                </c:pt>
                <c:pt idx="1">
                  <c:v>488</c:v>
                </c:pt>
                <c:pt idx="2">
                  <c:v>892</c:v>
                </c:pt>
                <c:pt idx="3">
                  <c:v>862</c:v>
                </c:pt>
                <c:pt idx="4">
                  <c:v>1122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Desktop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0467836257309899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8538011695906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929824561403501E-2"/>
                  <c:y val="-1.440329218107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92397660818713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63157894736842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0">
                  <c:v>93</c:v>
                </c:pt>
                <c:pt idx="1">
                  <c:v>114</c:v>
                </c:pt>
                <c:pt idx="2">
                  <c:v>135</c:v>
                </c:pt>
                <c:pt idx="3">
                  <c:v>129</c:v>
                </c:pt>
                <c:pt idx="4">
                  <c:v>131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Servers</c:v>
                </c:pt>
              </c:strCache>
            </c:strRef>
          </c:tx>
          <c:spPr>
            <a:noFill/>
            <a:ln w="12700">
              <a:noFill/>
              <a:prstDash val="solid"/>
            </a:ln>
          </c:spPr>
          <c:invertIfNegative val="0"/>
          <c:dLbls>
            <c:delete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Sheet1!$B$4:$F$4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40689664"/>
        <c:axId val="40691200"/>
        <c:axId val="0"/>
      </c:bar3DChart>
      <c:catAx>
        <c:axId val="40689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06912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0691200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5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06896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5675047198047702E-2"/>
          <c:y val="0.17436295000162"/>
          <c:w val="0.323813832481466"/>
          <c:h val="0.2107969151670960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58698940998596E-2"/>
          <c:y val="0.13110539845758401"/>
          <c:w val="0.82450832072617197"/>
          <c:h val="0.7455012853470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Embedded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188677073260601E-2"/>
                  <c:y val="-9.506982923430960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1550628539854E-2"/>
                  <c:y val="-3.25329704157350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9045908735098E-3"/>
                  <c:y val="-8.14247756067528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3579684118432599E-4"/>
                  <c:y val="-1.041881338906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2085463001336E-2"/>
                  <c:y val="-7.699847704222179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rot="-2700000" vert="horz"/>
              <a:lstStyle/>
              <a:p>
                <a:pPr algn="ctr">
                  <a:defRPr sz="2400" b="1" i="0" u="none" strike="noStrike" baseline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290</c:v>
                </c:pt>
                <c:pt idx="1">
                  <c:v>488</c:v>
                </c:pt>
                <c:pt idx="2">
                  <c:v>892</c:v>
                </c:pt>
                <c:pt idx="3">
                  <c:v>862</c:v>
                </c:pt>
                <c:pt idx="4">
                  <c:v>1122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Desktop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0467836257309999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8538011695906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929824561403501E-2"/>
                  <c:y val="-1.440329218107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92397660818713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63157894736842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0">
                  <c:v>93</c:v>
                </c:pt>
                <c:pt idx="1">
                  <c:v>114</c:v>
                </c:pt>
                <c:pt idx="2">
                  <c:v>135</c:v>
                </c:pt>
                <c:pt idx="3">
                  <c:v>129</c:v>
                </c:pt>
                <c:pt idx="4">
                  <c:v>131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Servers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46198830409356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23391812865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30994152046784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847953216374270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2339181286549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Sheet1!$B$4:$F$4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46788992"/>
        <c:axId val="46790528"/>
        <c:axId val="0"/>
      </c:bar3DChart>
      <c:catAx>
        <c:axId val="46788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679052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6790528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5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67889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5675047198047702E-2"/>
          <c:y val="0.17436295000162"/>
          <c:w val="0.323813832481466"/>
          <c:h val="0.2107969151670960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58698940998596E-2"/>
          <c:y val="0.13110539845758401"/>
          <c:w val="0.82450832072617197"/>
          <c:h val="0.7455012853470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Cell Phones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188677073260601E-2"/>
                  <c:y val="-9.506982923430960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1550628539854E-2"/>
                  <c:y val="-3.25329704157350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9045908735098E-3"/>
                  <c:y val="-8.14247756067528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3579684118432599E-4"/>
                  <c:y val="-1.041881338906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2085463001336E-2"/>
                  <c:y val="-7.699847704222179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rot="-2700000" vert="horz"/>
              <a:lstStyle/>
              <a:p>
                <a:pPr algn="ctr">
                  <a:defRPr sz="2400" b="1" i="0" u="none" strike="noStrike" baseline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Sheet1!$B$1:$G$1</c:f>
              <c:numCache>
                <c:formatCode>General</c:formatCode>
                <c:ptCount val="6"/>
                <c:pt idx="0">
                  <c:v>1997</c:v>
                </c:pt>
                <c:pt idx="1">
                  <c:v>1999</c:v>
                </c:pt>
                <c:pt idx="2">
                  <c:v>2001</c:v>
                </c:pt>
                <c:pt idx="3">
                  <c:v>2003</c:v>
                </c:pt>
                <c:pt idx="4">
                  <c:v>2005</c:v>
                </c:pt>
                <c:pt idx="5">
                  <c:v>2007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110</c:v>
                </c:pt>
                <c:pt idx="1">
                  <c:v>295</c:v>
                </c:pt>
                <c:pt idx="2">
                  <c:v>405</c:v>
                </c:pt>
                <c:pt idx="3">
                  <c:v>502</c:v>
                </c:pt>
                <c:pt idx="4">
                  <c:v>785</c:v>
                </c:pt>
                <c:pt idx="5">
                  <c:v>1182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PCs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0467836257309999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8538011695906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929824561403501E-2"/>
                  <c:y val="-1.440329218107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92397660818713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63157894736842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Sheet1!$B$1:$G$1</c:f>
              <c:numCache>
                <c:formatCode>General</c:formatCode>
                <c:ptCount val="6"/>
                <c:pt idx="0">
                  <c:v>1997</c:v>
                </c:pt>
                <c:pt idx="1">
                  <c:v>1999</c:v>
                </c:pt>
                <c:pt idx="2">
                  <c:v>2001</c:v>
                </c:pt>
                <c:pt idx="3">
                  <c:v>2003</c:v>
                </c:pt>
                <c:pt idx="4">
                  <c:v>2005</c:v>
                </c:pt>
                <c:pt idx="5">
                  <c:v>2007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93</c:v>
                </c:pt>
                <c:pt idx="1">
                  <c:v>114</c:v>
                </c:pt>
                <c:pt idx="2">
                  <c:v>135</c:v>
                </c:pt>
                <c:pt idx="3">
                  <c:v>136</c:v>
                </c:pt>
                <c:pt idx="4">
                  <c:v>202</c:v>
                </c:pt>
                <c:pt idx="5">
                  <c:v>265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TVs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46198830409356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23391812865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30994152046784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847953216374270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2339181286549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Sheet1!$B$1:$G$1</c:f>
              <c:numCache>
                <c:formatCode>General</c:formatCode>
                <c:ptCount val="6"/>
                <c:pt idx="0">
                  <c:v>1997</c:v>
                </c:pt>
                <c:pt idx="1">
                  <c:v>1999</c:v>
                </c:pt>
                <c:pt idx="2">
                  <c:v>2001</c:v>
                </c:pt>
                <c:pt idx="3">
                  <c:v>2003</c:v>
                </c:pt>
                <c:pt idx="4">
                  <c:v>2005</c:v>
                </c:pt>
                <c:pt idx="5">
                  <c:v>2007</c:v>
                </c:pt>
              </c:numCache>
            </c:numRef>
          </c:cat>
          <c:val>
            <c:numRef>
              <c:f>Sheet1!$B$4:$G$4</c:f>
              <c:numCache>
                <c:formatCode>General</c:formatCode>
                <c:ptCount val="6"/>
                <c:pt idx="4">
                  <c:v>189</c:v>
                </c:pt>
                <c:pt idx="5">
                  <c:v>200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140117888"/>
        <c:axId val="140119424"/>
        <c:axId val="0"/>
      </c:bar3DChart>
      <c:catAx>
        <c:axId val="140117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01194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0119424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5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01178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5675047198047702E-2"/>
          <c:y val="0.17436295000162"/>
          <c:w val="0.323813832481466"/>
          <c:h val="0.2107969151670960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1C3BE-8236-4EBB-BE54-FB203C6BA768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480E8-8A6F-406A-930D-1704689C62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58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0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00" y="4343704"/>
            <a:ext cx="5485805" cy="41138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14" tIns="45707" rIns="91414" bIns="45707"/>
          <a:lstStyle/>
          <a:p>
            <a:r>
              <a:rPr lang="en-US" dirty="0" smtClean="0"/>
              <a:t>Caching,</a:t>
            </a:r>
          </a:p>
          <a:p>
            <a:r>
              <a:rPr lang="en-US" dirty="0" smtClean="0"/>
              <a:t>Virtual Memory, Paging, TLBs</a:t>
            </a:r>
          </a:p>
          <a:p>
            <a:r>
              <a:rPr lang="en-US" dirty="0" smtClean="0"/>
              <a:t>Operating System, Traps, Exceptions,</a:t>
            </a:r>
          </a:p>
          <a:p>
            <a:r>
              <a:rPr lang="en-US" dirty="0" smtClean="0"/>
              <a:t>Multicore and synchronization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51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7" tIns="45714" rIns="91427" bIns="4571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53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7" tIns="45714" rIns="91427" bIns="4571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0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3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3" tIns="42201" rIns="84403" bIns="42201"/>
          <a:lstStyle/>
          <a:p>
            <a:endParaRPr lang="en-A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99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3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3" tIns="42201" rIns="84403" bIns="42201"/>
          <a:lstStyle/>
          <a:p>
            <a:endParaRPr lang="en-A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78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6482" tIns="43241" rIns="86482" bIns="432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Char char="-"/>
            </a:pPr>
            <a:r>
              <a:rPr lang="en-US" sz="1400">
                <a:ea typeface="ＭＳ Ｐゴシック" charset="0"/>
                <a:cs typeface="ＭＳ Ｐゴシック" charset="0"/>
              </a:rPr>
              <a:t>datacenters built from commodity components are becoming a commodity themselves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1400">
                <a:ea typeface="ＭＳ Ｐゴシック" charset="0"/>
                <a:cs typeface="ＭＳ Ｐゴシック" charset="0"/>
              </a:rPr>
              <a:t>it</a:t>
            </a:r>
            <a:r>
              <a:rPr lang="ja-JP" altLang="en-US" sz="1400">
                <a:ea typeface="ＭＳ Ｐゴシック" charset="0"/>
                <a:cs typeface="ＭＳ Ｐゴシック" charset="0"/>
              </a:rPr>
              <a:t>’</a:t>
            </a:r>
            <a:r>
              <a:rPr lang="en-US" sz="1400">
                <a:ea typeface="ＭＳ Ｐゴシック" charset="0"/>
                <a:cs typeface="ＭＳ Ｐゴシック" charset="0"/>
              </a:rPr>
              <a:t>s as easy as ordering it online and have it shipped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1400">
                <a:ea typeface="ＭＳ Ｐゴシック" charset="0"/>
                <a:cs typeface="ＭＳ Ｐゴシック" charset="0"/>
              </a:rPr>
              <a:t>comes with commodity hardware &amp; software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1400">
                <a:ea typeface="ＭＳ Ｐゴシック" charset="0"/>
                <a:cs typeface="ＭＳ Ｐゴシック" charset="0"/>
              </a:rPr>
              <a:t>simply plug power, data and potentially cooling &amp; flip the switch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r>
              <a:rPr lang="en-US" sz="1400">
                <a:ea typeface="ＭＳ Ｐゴシック" charset="0"/>
                <a:cs typeface="ＭＳ Ｐゴシック" charset="0"/>
              </a:rPr>
              <a:t>may have a bunch of these datacenters, typically connected over fiber residing at distant geographical location</a:t>
            </a: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Datacenters of commodity components have emerged as the computing platform of choice for a wide variety of applications, ranging from blunt content delivery to more advanced complete in-browser document &amp; spreadsheet processing. In fact this paradigm has been so successful that it has driven datacenters to becoming a commodity themselves. It</a:t>
            </a:r>
            <a:r>
              <a:rPr lang="ja-JP" altLang="en-US" sz="140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s as easy as ordering one online and having it shipped to any location. These datacenters in a box typically come already set up with commodity hardware and software; all you need to do is plug the power, data and potentially cooling and flip the switch. This great ease is ushering in the global network of datacenters paradigm.</a:t>
            </a: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0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296863" indent="-36847316" defTabSz="91470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09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86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1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B87FDD-2DD3-3B4C-BA2E-A64C1E852295}" type="slidenum">
              <a:rPr lang="en-US" sz="1100"/>
              <a:pPr/>
              <a:t>25</a:t>
            </a:fld>
            <a:endParaRPr lang="en-US" sz="11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%Naturally, having multiple datacenters at various distant geographical locations raises the next challenge – coordinating them as part of a single global distributed system. </a:t>
            </a:r>
          </a:p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%Interconnecting the datacenters via high bandwidth, large latency links like optical fiber networks is a viable option today.</a:t>
            </a: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Interconnecting datacenters over distant geographical locations can be usually done via high bandwidth, optical fiber networks. Already laid down dark fiber is cheap and can be acquired in bulk – making private lambda networks a reality.</a:t>
            </a: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Although the raw bandwidth is cheap, these</a:t>
            </a: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 networks experience some level of packet loss due to cabling, equipment, dirty or degraded fiber and other glitches. </a:t>
            </a:r>
            <a:r>
              <a:rPr lang="en-US" sz="1400">
                <a:ea typeface="ＭＳ Ｐゴシック" charset="0"/>
                <a:cs typeface="ＭＳ Ｐゴシック" charset="0"/>
              </a:rPr>
              <a:t>Eliminating the packet loss altogether on such links is not an option – </a:t>
            </a: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the general belief is that non congestion packet loss is unavoidable. For example, on managed links, t</a:t>
            </a:r>
            <a:r>
              <a:rPr lang="en-US" sz="1400">
                <a:ea typeface="ＭＳ Ｐゴシック" charset="0"/>
                <a:cs typeface="ＭＳ Ｐゴシック" charset="0"/>
              </a:rPr>
              <a:t>ier 1 ISP service level agreements cite packet loss rates in the range of 0.1% - 0.3%-0.7%.</a:t>
            </a: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80000"/>
              </a:lnSpc>
            </a:pPr>
            <a:endParaRPr lang="en-US" sz="140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% for various reasons like transient malfunctions, poorly configured equipment and dirty or degraded optical fiber. </a:t>
            </a: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0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296863" indent="-36847316" defTabSz="91470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09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86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1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AC22B5C-C98E-CA42-94E9-B73A5BF97ADB}" type="slidenum">
              <a:rPr lang="en-US" sz="1100"/>
              <a:pPr/>
              <a:t>26</a:t>
            </a:fld>
            <a:endParaRPr lang="en-US" sz="11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0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296863" indent="-36847316" defTabSz="91470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09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86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1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CEB7AE-1AFB-3441-92F3-25F382F782F1}" type="slidenum">
              <a:rPr lang="en-US" sz="1100"/>
              <a:pPr/>
              <a:t>27</a:t>
            </a:fld>
            <a:endParaRPr lang="en-US" sz="11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A Research and Development Agenda to Improve the Resiliency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of the Financial and Banking Sector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U.S. Department of Treasury - Office of Critical Infrastructure Protection and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Compliance Policy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Financial and Banking Information Infrastructure Committee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Financial Services Sector Coordinating Council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Design eloquent in its simplicity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	Secure log promotes integrity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	A hash asserts the data and order integrity of log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	Byzantine quorums maintain consistency despite failure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	Self-organizing via DHT technology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	Narrow interface made it possible to implement and deploy system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Need to somehow summarize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ea typeface="ＭＳ Ｐゴシック" charset="0"/>
                <a:cs typeface="ＭＳ Ｐゴシック" charset="0"/>
              </a:rPr>
              <a:t>Antiquity Design Summary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>
                <a:ea typeface="ＭＳ Ｐゴシック" charset="0"/>
                <a:cs typeface="ＭＳ Ｐゴシック" charset="0"/>
              </a:rPr>
              <a:t> and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ea typeface="ＭＳ Ｐゴシック" charset="0"/>
                <a:cs typeface="ＭＳ Ｐゴシック" charset="0"/>
              </a:rPr>
              <a:t>My Contributions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>
                <a:ea typeface="ＭＳ Ｐゴシック" charset="0"/>
                <a:cs typeface="ＭＳ Ｐゴシック" charset="0"/>
              </a:rPr>
              <a:t> slides and somehow transition to SMFS and KyotoFS!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What one point should the audience take away from here?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This is also where we may discuss our research approach, or we can do it at the end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cloud completes the commoditization process</a:t>
            </a:r>
            <a:r>
              <a:rPr lang="en-US" baseline="0" dirty="0" smtClean="0"/>
              <a:t> and makes storage and computation a commodity.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9041-1A58-5848-983A-F7DEF26E51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8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588963"/>
            <a:ext cx="4552950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9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4" tIns="43242" rIns="86484" bIns="43242"/>
          <a:lstStyle/>
          <a:p>
            <a:r>
              <a:rPr lang="en-US" dirty="0"/>
              <a:t>For “definitions” of desktop, servers, supercomputers (100’s to 1000’s of processors, </a:t>
            </a:r>
            <a:r>
              <a:rPr lang="en-US" dirty="0" err="1"/>
              <a:t>Gbytes</a:t>
            </a:r>
            <a:r>
              <a:rPr lang="en-US" dirty="0"/>
              <a:t> to </a:t>
            </a:r>
            <a:r>
              <a:rPr lang="en-US" dirty="0" err="1"/>
              <a:t>Tbytes</a:t>
            </a:r>
            <a:r>
              <a:rPr lang="en-US" dirty="0"/>
              <a:t> of main memory, </a:t>
            </a:r>
            <a:r>
              <a:rPr lang="en-US" dirty="0" err="1"/>
              <a:t>Tbytes</a:t>
            </a:r>
            <a:r>
              <a:rPr lang="en-US" dirty="0"/>
              <a:t> to </a:t>
            </a:r>
            <a:r>
              <a:rPr lang="en-US" dirty="0" err="1"/>
              <a:t>Pbytes</a:t>
            </a:r>
            <a:r>
              <a:rPr lang="en-US" dirty="0"/>
              <a:t> of secondary storage), and embedded systems (cell phones, automobile control, video games, entertainment systems (digital TVs), PDAs, etc.).</a:t>
            </a:r>
          </a:p>
          <a:p>
            <a:r>
              <a:rPr lang="en-US" dirty="0"/>
              <a:t>The computer (IT) industry is responsible for almost 10% of the GNP of the US.</a:t>
            </a:r>
          </a:p>
          <a:p>
            <a:r>
              <a:rPr lang="en-US" dirty="0"/>
              <a:t>The embedded market has shown the strongest growth (40% compounded annual growth compared to only 9% for desktops – where do laptops fit?).  This chart/number does not include the low-end 8-bit and 16-bit embedded processors that are everywhere!</a:t>
            </a:r>
          </a:p>
          <a:p>
            <a:r>
              <a:rPr lang="en-US" dirty="0"/>
              <a:t>This is a good slide to talk about the other performance metrics in addition to speed (or see if the students can come up with them) including</a:t>
            </a:r>
          </a:p>
          <a:p>
            <a:r>
              <a:rPr lang="en-US" dirty="0"/>
              <a:t>Power, space/volume, memory space, cost, reliability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3638" y="588963"/>
            <a:ext cx="4548187" cy="3413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65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8" y="4342150"/>
            <a:ext cx="5910514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1" tIns="43240" rIns="86481" bIns="43240"/>
          <a:lstStyle/>
          <a:p>
            <a:r>
              <a:rPr lang="en-US"/>
              <a:t>Tbyte = 2^40 bytes (or 10^12 bytes)</a:t>
            </a:r>
          </a:p>
          <a:p>
            <a:endParaRPr lang="en-US"/>
          </a:p>
          <a:p>
            <a:r>
              <a:rPr lang="en-US"/>
              <a:t>Note that Moore’s law is not about speed predictions but about chip complexity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588963"/>
            <a:ext cx="4552950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9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4" tIns="43242" rIns="86484" bIns="43242"/>
          <a:lstStyle/>
          <a:p>
            <a:r>
              <a:rPr lang="en-US" dirty="0"/>
              <a:t>For “definitions” of desktop, servers, supercomputers (100’s to 1000’s of processors, </a:t>
            </a:r>
            <a:r>
              <a:rPr lang="en-US" dirty="0" err="1"/>
              <a:t>Gbytes</a:t>
            </a:r>
            <a:r>
              <a:rPr lang="en-US" dirty="0"/>
              <a:t> to </a:t>
            </a:r>
            <a:r>
              <a:rPr lang="en-US" dirty="0" err="1"/>
              <a:t>Tbytes</a:t>
            </a:r>
            <a:r>
              <a:rPr lang="en-US" dirty="0"/>
              <a:t> of main memory, </a:t>
            </a:r>
            <a:r>
              <a:rPr lang="en-US" dirty="0" err="1"/>
              <a:t>Tbytes</a:t>
            </a:r>
            <a:r>
              <a:rPr lang="en-US" dirty="0"/>
              <a:t> to </a:t>
            </a:r>
            <a:r>
              <a:rPr lang="en-US" dirty="0" err="1"/>
              <a:t>Pbytes</a:t>
            </a:r>
            <a:r>
              <a:rPr lang="en-US" dirty="0"/>
              <a:t> of secondary storage), and embedded systems (cell phones, automobile control, video games, entertainment systems (digital TVs), PDAs, etc.).</a:t>
            </a:r>
          </a:p>
          <a:p>
            <a:r>
              <a:rPr lang="en-US" dirty="0"/>
              <a:t>The computer (IT) industry is responsible for almost 10% of the GNP of the US.</a:t>
            </a:r>
          </a:p>
          <a:p>
            <a:r>
              <a:rPr lang="en-US" dirty="0"/>
              <a:t>The embedded market has shown the strongest growth (40% compounded annual growth compared to only 9% for desktops – where do laptops fit?).  This chart/number does not include the low-end 8-bit and 16-bit embedded processors that are everywhere!</a:t>
            </a:r>
          </a:p>
          <a:p>
            <a:r>
              <a:rPr lang="en-US" dirty="0"/>
              <a:t>This is a good slide to talk about the other performance metrics in addition to speed (or see if the students can come up with them) including</a:t>
            </a:r>
          </a:p>
          <a:p>
            <a:r>
              <a:rPr lang="en-US" dirty="0"/>
              <a:t>Power, space/volume, memory space, cost, reliability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588963"/>
            <a:ext cx="4552950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9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4" tIns="43242" rIns="86484" bIns="43242"/>
          <a:lstStyle/>
          <a:p>
            <a:r>
              <a:rPr lang="en-US" dirty="0"/>
              <a:t>For “definitions” of desktop, servers, supercomputers (100’s to 1000’s of processors, </a:t>
            </a:r>
            <a:r>
              <a:rPr lang="en-US" dirty="0" err="1"/>
              <a:t>Gbytes</a:t>
            </a:r>
            <a:r>
              <a:rPr lang="en-US" dirty="0"/>
              <a:t> to </a:t>
            </a:r>
            <a:r>
              <a:rPr lang="en-US" dirty="0" err="1"/>
              <a:t>Tbytes</a:t>
            </a:r>
            <a:r>
              <a:rPr lang="en-US" dirty="0"/>
              <a:t> of main memory, </a:t>
            </a:r>
            <a:r>
              <a:rPr lang="en-US" dirty="0" err="1"/>
              <a:t>Tbytes</a:t>
            </a:r>
            <a:r>
              <a:rPr lang="en-US" dirty="0"/>
              <a:t> to </a:t>
            </a:r>
            <a:r>
              <a:rPr lang="en-US" dirty="0" err="1"/>
              <a:t>Pbytes</a:t>
            </a:r>
            <a:r>
              <a:rPr lang="en-US" dirty="0"/>
              <a:t> of secondary storage), and embedded systems (cell phones, automobile control, video games, entertainment systems (digital TVs), PDAs, etc.).</a:t>
            </a:r>
          </a:p>
          <a:p>
            <a:r>
              <a:rPr lang="en-US" dirty="0"/>
              <a:t>The computer (IT) industry is responsible for almost 10% of the GNP of the US.</a:t>
            </a:r>
          </a:p>
          <a:p>
            <a:r>
              <a:rPr lang="en-US" dirty="0"/>
              <a:t>The embedded market has shown the strongest growth (40% compounded annual growth compared to only 9% for desktops – where do laptops fit?).  This chart/number does not include the low-end 8-bit and 16-bit embedded processors that are everywhere!</a:t>
            </a:r>
          </a:p>
          <a:p>
            <a:r>
              <a:rPr lang="en-US" dirty="0"/>
              <a:t>This is a good slide to talk about the other performance metrics in addition to speed (or see if the students can come up with them) including</a:t>
            </a:r>
          </a:p>
          <a:p>
            <a:r>
              <a:rPr lang="en-US" dirty="0"/>
              <a:t>Power, space/volume, memory space, cost, reliability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588963"/>
            <a:ext cx="4552950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9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4" tIns="43242" rIns="86484" bIns="43242"/>
          <a:lstStyle/>
          <a:p>
            <a:r>
              <a:rPr lang="en-US" dirty="0"/>
              <a:t>For “definitions” of desktop, servers, supercomputers (100’s to 1000’s of processors, </a:t>
            </a:r>
            <a:r>
              <a:rPr lang="en-US" dirty="0" err="1"/>
              <a:t>Gbytes</a:t>
            </a:r>
            <a:r>
              <a:rPr lang="en-US" dirty="0"/>
              <a:t> to </a:t>
            </a:r>
            <a:r>
              <a:rPr lang="en-US" dirty="0" err="1"/>
              <a:t>Tbytes</a:t>
            </a:r>
            <a:r>
              <a:rPr lang="en-US" dirty="0"/>
              <a:t> of main memory, </a:t>
            </a:r>
            <a:r>
              <a:rPr lang="en-US" dirty="0" err="1"/>
              <a:t>Tbytes</a:t>
            </a:r>
            <a:r>
              <a:rPr lang="en-US" dirty="0"/>
              <a:t> to </a:t>
            </a:r>
            <a:r>
              <a:rPr lang="en-US" dirty="0" err="1"/>
              <a:t>Pbytes</a:t>
            </a:r>
            <a:r>
              <a:rPr lang="en-US" dirty="0"/>
              <a:t> of secondary storage), and embedded systems (cell phones, automobile control, video games, entertainment systems (digital TVs), PDAs, etc.).</a:t>
            </a:r>
          </a:p>
          <a:p>
            <a:r>
              <a:rPr lang="en-US" dirty="0"/>
              <a:t>The computer (IT) industry is responsible for almost 10% of the GNP of the US.</a:t>
            </a:r>
          </a:p>
          <a:p>
            <a:r>
              <a:rPr lang="en-US" dirty="0"/>
              <a:t>The embedded market has shown the strongest growth (40% compounded annual growth compared to only 9% for desktops – where do laptops fit?).  This chart/number does not include the low-end 8-bit and 16-bit embedded processors that are everywhere!</a:t>
            </a:r>
          </a:p>
          <a:p>
            <a:r>
              <a:rPr lang="en-US" dirty="0"/>
              <a:t>This is a good slide to talk about the other performance metrics in addition to speed (or see if the students can come up with them) including</a:t>
            </a:r>
          </a:p>
          <a:p>
            <a:r>
              <a:rPr lang="en-US" dirty="0"/>
              <a:t>Power, space/volume, memory space, cost, reliability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1" tIns="45716" rIns="91431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1" tIns="45716" rIns="91431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0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0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3638" y="588963"/>
            <a:ext cx="4548187" cy="3413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68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8" y="4342150"/>
            <a:ext cx="5910514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1" tIns="43240" rIns="86481" bIns="43240"/>
          <a:lstStyle/>
          <a:p>
            <a:r>
              <a:rPr lang="en-US"/>
              <a:t>Another powerpoint “comic” – note that the y axis is log !</a:t>
            </a:r>
          </a:p>
          <a:p>
            <a:r>
              <a:rPr lang="en-US"/>
              <a:t>x/y where x is the model number and y is the speed in MHz</a:t>
            </a:r>
          </a:p>
          <a:p>
            <a:r>
              <a:rPr lang="en-US"/>
              <a:t>Rate of performance improvement has been between 1.5 and 1.6 times per year – how much longer will Moore’s Law hold?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274" y="686426"/>
            <a:ext cx="4557453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99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6476" tIns="43238" rIns="86476" bIns="43238"/>
          <a:lstStyle/>
          <a:p>
            <a:r>
              <a:rPr lang="en-US" dirty="0" smtClean="0"/>
              <a:t>Intel </a:t>
            </a:r>
            <a:r>
              <a:rPr lang="en-US" dirty="0" err="1" smtClean="0"/>
              <a:t>Westmere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dirty="0" smtClean="0"/>
              <a:t>32</a:t>
            </a:r>
            <a:r>
              <a:rPr lang="en-US" baseline="0" dirty="0" smtClean="0"/>
              <a:t> nm = 0.032u, 130W / 240mm^2 = 54 W/cm^2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7237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3"/>
            <a:ext cx="5025926" cy="410935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408" tIns="45204" rIns="90408" bIns="45204"/>
          <a:lstStyle/>
          <a:p>
            <a:r>
              <a:rPr lang="en-US" dirty="0" smtClean="0"/>
              <a:t>John Bardeen</a:t>
            </a:r>
          </a:p>
          <a:p>
            <a:r>
              <a:rPr lang="en-US" dirty="0" smtClean="0"/>
              <a:t>Walter Brattain</a:t>
            </a:r>
          </a:p>
          <a:p>
            <a:r>
              <a:rPr lang="en-US" dirty="0" smtClean="0"/>
              <a:t>William</a:t>
            </a:r>
            <a:r>
              <a:rPr lang="en-US" baseline="0" dirty="0" smtClean="0"/>
              <a:t> Shockley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70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7" tIns="45714" rIns="91427" bIns="4571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73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6482" tIns="43241" rIns="86482" bIns="432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77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6482" tIns="43241" rIns="86482" bIns="432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84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7" tIns="45714" rIns="91427" bIns="45714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ctr">
              <a:defRPr sz="4400" baseline="0">
                <a:solidFill>
                  <a:schemeClr val="accent1"/>
                </a:solidFill>
              </a:defRPr>
            </a:lvl1pPr>
          </a:lstStyle>
          <a:p>
            <a:r>
              <a:rPr lang="en-US" dirty="0" err="1" smtClean="0"/>
              <a:t>Lec</a:t>
            </a:r>
            <a:r>
              <a:rPr lang="en-US" dirty="0" smtClean="0"/>
              <a:t> 0: Topic</a:t>
            </a:r>
            <a:endParaRPr lang="en-US" dirty="0"/>
          </a:p>
        </p:txBody>
      </p:sp>
      <p:sp>
        <p:nvSpPr>
          <p:cNvPr id="11" name="Rectangle 10"/>
          <p:cNvSpPr/>
          <p:nvPr>
            <p:custDataLst>
              <p:tags r:id="rId1"/>
            </p:custDataLst>
          </p:nvPr>
        </p:nvSpPr>
        <p:spPr>
          <a:xfrm>
            <a:off x="1371600" y="3884474"/>
            <a:ext cx="64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</a:pPr>
            <a:r>
              <a:rPr lang="en-US" sz="2700" b="1" dirty="0" smtClean="0">
                <a:solidFill>
                  <a:srgbClr val="898989"/>
                </a:solidFill>
              </a:rPr>
              <a:t>Kevin Walsh</a:t>
            </a:r>
          </a:p>
          <a:p>
            <a:pPr algn="ctr"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</a:pPr>
            <a:r>
              <a:rPr lang="en-US" sz="2700" b="1" dirty="0" smtClean="0">
                <a:solidFill>
                  <a:srgbClr val="898989"/>
                </a:solidFill>
              </a:rPr>
              <a:t>CS 3410, Spring 2010</a:t>
            </a:r>
          </a:p>
          <a:p>
            <a:pPr algn="ctr"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</a:pPr>
            <a:r>
              <a:rPr lang="en-US" sz="2700" dirty="0" smtClean="0">
                <a:solidFill>
                  <a:srgbClr val="898989"/>
                </a:solidFill>
              </a:rPr>
              <a:t>Computer Science</a:t>
            </a:r>
          </a:p>
          <a:p>
            <a:pPr algn="ctr"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</a:pPr>
            <a:r>
              <a:rPr lang="en-US" sz="2700" dirty="0" smtClean="0">
                <a:solidFill>
                  <a:srgbClr val="898989"/>
                </a:solidFill>
              </a:rPr>
              <a:t>Cornell University</a:t>
            </a:r>
            <a:endParaRPr lang="en-US" sz="2700" dirty="0">
              <a:solidFill>
                <a:srgbClr val="898989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228600" y="6096000"/>
            <a:ext cx="3886200" cy="381000"/>
          </a:xfrm>
        </p:spPr>
        <p:txBody>
          <a:bodyPr>
            <a:normAutofit/>
          </a:bodyPr>
          <a:lstStyle>
            <a:lvl1pPr algn="r">
              <a:defRPr lang="en-US" sz="1800" dirty="0">
                <a:solidFill>
                  <a:srgbClr val="FFFF66"/>
                </a:solidFill>
              </a:defRPr>
            </a:lvl1pPr>
          </a:lstStyle>
          <a:p>
            <a:pPr algn="ctr"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</a:pPr>
            <a:r>
              <a:rPr lang="en-US" dirty="0" smtClean="0">
                <a:solidFill>
                  <a:srgbClr val="FFFF66"/>
                </a:solidFill>
                <a:latin typeface="+mn-lt"/>
              </a:rPr>
              <a:t>See: P&amp;H Appendix C.0, C.1,</a:t>
            </a:r>
            <a:r>
              <a:rPr lang="en-US" baseline="0" dirty="0" smtClean="0">
                <a:solidFill>
                  <a:srgbClr val="FFFF66"/>
                </a:solidFill>
                <a:latin typeface="+mn-lt"/>
              </a:rPr>
              <a:t> C.2</a:t>
            </a:r>
            <a:endParaRPr lang="en-US" dirty="0">
              <a:solidFill>
                <a:srgbClr val="FFFF66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988" y="123825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79425" y="1011238"/>
            <a:ext cx="8283575" cy="50546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aseline="0"/>
            </a:lvl1pPr>
          </a:lstStyle>
          <a:p>
            <a:pPr lvl="0"/>
            <a:r>
              <a:rPr lang="en-US" noProof="0" dirty="0" smtClean="0"/>
              <a:t>Spring 2011</a:t>
            </a:r>
          </a:p>
          <a:p>
            <a:pPr lvl="0"/>
            <a:r>
              <a:rPr lang="en-US" noProof="0" dirty="0" smtClean="0"/>
              <a:t>Computer Science</a:t>
            </a:r>
          </a:p>
          <a:p>
            <a:pPr lvl="0"/>
            <a:r>
              <a:rPr lang="en-US" noProof="0" dirty="0" smtClean="0"/>
              <a:t>Cornell University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81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Copyright Hakim Weatherspoon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CEF1BFF-0630-044F-A176-B68CCF226FFC}" type="slidenum">
              <a:rPr lang="en-US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7896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219200"/>
            <a:ext cx="8534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657600"/>
            <a:ext cx="8534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A819BBA-F2D4-F446-9337-623897A2BC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5495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304800"/>
            <a:ext cx="4267200" cy="617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04800"/>
            <a:ext cx="4267200" cy="617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04800"/>
            <a:ext cx="42719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914400"/>
            <a:ext cx="4268788" cy="5562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304800"/>
            <a:ext cx="4343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914400"/>
            <a:ext cx="4346575" cy="5562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3050"/>
            <a:ext cx="32369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340350" cy="62039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0"/>
            <a:ext cx="3236913" cy="5041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38200"/>
            <a:ext cx="86868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81000" y="508000"/>
            <a:ext cx="8394700" cy="25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6" r:id="rId13"/>
    <p:sldLayoutId id="2147483677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FFFF00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80000"/>
        <a:buFontTx/>
        <a:buNone/>
        <a:defRPr sz="3200" kern="1200">
          <a:solidFill>
            <a:schemeClr val="bg1"/>
          </a:solidFill>
          <a:latin typeface="Calibri" pitchFamily="34" charset="0"/>
          <a:ea typeface="+mn-ea"/>
          <a:cs typeface="Arial" pitchFamily="34" charset="0"/>
        </a:defRPr>
      </a:lvl1pPr>
      <a:lvl2pPr marL="458788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800" kern="1200">
          <a:solidFill>
            <a:schemeClr val="bg1"/>
          </a:solidFill>
          <a:latin typeface="Calibri" pitchFamily="34" charset="0"/>
          <a:ea typeface="+mn-ea"/>
          <a:cs typeface="Arial" pitchFamily="34" charset="0"/>
        </a:defRPr>
      </a:lvl2pPr>
      <a:lvl3pPr marL="917575" indent="-228600" algn="l" defTabSz="914400" rtl="0" eaLnBrk="1" latinLnBrk="0" hangingPunct="1">
        <a:spcBef>
          <a:spcPct val="20000"/>
        </a:spcBef>
        <a:buClr>
          <a:schemeClr val="accent1"/>
        </a:buClr>
        <a:buFont typeface="Calibri" pitchFamily="34" charset="0"/>
        <a:buChar char="–"/>
        <a:defRPr sz="2400" kern="1200">
          <a:solidFill>
            <a:schemeClr val="bg1"/>
          </a:solidFill>
          <a:latin typeface="Calibri" pitchFamily="34" charset="0"/>
          <a:ea typeface="+mn-ea"/>
          <a:cs typeface="Arial" pitchFamily="34" charset="0"/>
        </a:defRPr>
      </a:lvl3pPr>
      <a:lvl4pPr marL="1374775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bg1"/>
          </a:solidFill>
          <a:latin typeface="Calibri" pitchFamily="34" charset="0"/>
          <a:ea typeface="+mn-ea"/>
          <a:cs typeface="Arial" pitchFamily="34" charset="0"/>
        </a:defRPr>
      </a:lvl4pPr>
      <a:lvl5pPr marL="1831975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»"/>
        <a:defRPr sz="2000" kern="1200">
          <a:solidFill>
            <a:schemeClr val="bg1"/>
          </a:solidFill>
          <a:latin typeface="Calibri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2.emf"/><Relationship Id="rId4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tags" Target="../tags/tag191.xml"/><Relationship Id="rId18" Type="http://schemas.openxmlformats.org/officeDocument/2006/relationships/tags" Target="../tags/tag196.xml"/><Relationship Id="rId3" Type="http://schemas.openxmlformats.org/officeDocument/2006/relationships/tags" Target="../tags/tag181.xml"/><Relationship Id="rId21" Type="http://schemas.openxmlformats.org/officeDocument/2006/relationships/notesSlide" Target="../notesSlides/notesSlide3.xml"/><Relationship Id="rId7" Type="http://schemas.openxmlformats.org/officeDocument/2006/relationships/tags" Target="../tags/tag185.xml"/><Relationship Id="rId12" Type="http://schemas.openxmlformats.org/officeDocument/2006/relationships/tags" Target="../tags/tag190.xml"/><Relationship Id="rId17" Type="http://schemas.openxmlformats.org/officeDocument/2006/relationships/tags" Target="../tags/tag195.xml"/><Relationship Id="rId2" Type="http://schemas.openxmlformats.org/officeDocument/2006/relationships/tags" Target="../tags/tag180.xml"/><Relationship Id="rId16" Type="http://schemas.openxmlformats.org/officeDocument/2006/relationships/tags" Target="../tags/tag194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tags" Target="../tags/tag189.xml"/><Relationship Id="rId5" Type="http://schemas.openxmlformats.org/officeDocument/2006/relationships/tags" Target="../tags/tag183.xml"/><Relationship Id="rId15" Type="http://schemas.openxmlformats.org/officeDocument/2006/relationships/tags" Target="../tags/tag193.xml"/><Relationship Id="rId23" Type="http://schemas.openxmlformats.org/officeDocument/2006/relationships/image" Target="../media/image9.png"/><Relationship Id="rId10" Type="http://schemas.openxmlformats.org/officeDocument/2006/relationships/tags" Target="../tags/tag188.xml"/><Relationship Id="rId19" Type="http://schemas.openxmlformats.org/officeDocument/2006/relationships/tags" Target="../tags/tag197.xml"/><Relationship Id="rId4" Type="http://schemas.openxmlformats.org/officeDocument/2006/relationships/tags" Target="../tags/tag182.xml"/><Relationship Id="rId9" Type="http://schemas.openxmlformats.org/officeDocument/2006/relationships/tags" Target="../tags/tag187.xml"/><Relationship Id="rId14" Type="http://schemas.openxmlformats.org/officeDocument/2006/relationships/tags" Target="../tags/tag192.xml"/><Relationship Id="rId2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1.xml"/><Relationship Id="rId1" Type="http://schemas.openxmlformats.org/officeDocument/2006/relationships/tags" Target="../tags/tag20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3.xml"/><Relationship Id="rId1" Type="http://schemas.openxmlformats.org/officeDocument/2006/relationships/tags" Target="../tags/tag202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tags" Target="../tags/tag229.xml"/><Relationship Id="rId117" Type="http://schemas.openxmlformats.org/officeDocument/2006/relationships/tags" Target="../tags/tag320.xml"/><Relationship Id="rId21" Type="http://schemas.openxmlformats.org/officeDocument/2006/relationships/tags" Target="../tags/tag224.xml"/><Relationship Id="rId42" Type="http://schemas.openxmlformats.org/officeDocument/2006/relationships/tags" Target="../tags/tag245.xml"/><Relationship Id="rId47" Type="http://schemas.openxmlformats.org/officeDocument/2006/relationships/tags" Target="../tags/tag250.xml"/><Relationship Id="rId63" Type="http://schemas.openxmlformats.org/officeDocument/2006/relationships/tags" Target="../tags/tag266.xml"/><Relationship Id="rId68" Type="http://schemas.openxmlformats.org/officeDocument/2006/relationships/tags" Target="../tags/tag271.xml"/><Relationship Id="rId84" Type="http://schemas.openxmlformats.org/officeDocument/2006/relationships/tags" Target="../tags/tag287.xml"/><Relationship Id="rId89" Type="http://schemas.openxmlformats.org/officeDocument/2006/relationships/tags" Target="../tags/tag292.xml"/><Relationship Id="rId112" Type="http://schemas.openxmlformats.org/officeDocument/2006/relationships/tags" Target="../tags/tag315.xml"/><Relationship Id="rId16" Type="http://schemas.openxmlformats.org/officeDocument/2006/relationships/tags" Target="../tags/tag219.xml"/><Relationship Id="rId107" Type="http://schemas.openxmlformats.org/officeDocument/2006/relationships/tags" Target="../tags/tag310.xml"/><Relationship Id="rId11" Type="http://schemas.openxmlformats.org/officeDocument/2006/relationships/tags" Target="../tags/tag214.xml"/><Relationship Id="rId32" Type="http://schemas.openxmlformats.org/officeDocument/2006/relationships/tags" Target="../tags/tag235.xml"/><Relationship Id="rId37" Type="http://schemas.openxmlformats.org/officeDocument/2006/relationships/tags" Target="../tags/tag240.xml"/><Relationship Id="rId53" Type="http://schemas.openxmlformats.org/officeDocument/2006/relationships/tags" Target="../tags/tag256.xml"/><Relationship Id="rId58" Type="http://schemas.openxmlformats.org/officeDocument/2006/relationships/tags" Target="../tags/tag261.xml"/><Relationship Id="rId74" Type="http://schemas.openxmlformats.org/officeDocument/2006/relationships/tags" Target="../tags/tag277.xml"/><Relationship Id="rId79" Type="http://schemas.openxmlformats.org/officeDocument/2006/relationships/tags" Target="../tags/tag282.xml"/><Relationship Id="rId102" Type="http://schemas.openxmlformats.org/officeDocument/2006/relationships/tags" Target="../tags/tag305.xml"/><Relationship Id="rId123" Type="http://schemas.openxmlformats.org/officeDocument/2006/relationships/tags" Target="../tags/tag326.xml"/><Relationship Id="rId128" Type="http://schemas.openxmlformats.org/officeDocument/2006/relationships/notesSlide" Target="../notesSlides/notesSlide6.xml"/><Relationship Id="rId5" Type="http://schemas.openxmlformats.org/officeDocument/2006/relationships/tags" Target="../tags/tag208.xml"/><Relationship Id="rId90" Type="http://schemas.openxmlformats.org/officeDocument/2006/relationships/tags" Target="../tags/tag293.xml"/><Relationship Id="rId95" Type="http://schemas.openxmlformats.org/officeDocument/2006/relationships/tags" Target="../tags/tag298.xml"/><Relationship Id="rId19" Type="http://schemas.openxmlformats.org/officeDocument/2006/relationships/tags" Target="../tags/tag222.xml"/><Relationship Id="rId14" Type="http://schemas.openxmlformats.org/officeDocument/2006/relationships/tags" Target="../tags/tag217.xml"/><Relationship Id="rId22" Type="http://schemas.openxmlformats.org/officeDocument/2006/relationships/tags" Target="../tags/tag225.xml"/><Relationship Id="rId27" Type="http://schemas.openxmlformats.org/officeDocument/2006/relationships/tags" Target="../tags/tag230.xml"/><Relationship Id="rId30" Type="http://schemas.openxmlformats.org/officeDocument/2006/relationships/tags" Target="../tags/tag233.xml"/><Relationship Id="rId35" Type="http://schemas.openxmlformats.org/officeDocument/2006/relationships/tags" Target="../tags/tag238.xml"/><Relationship Id="rId43" Type="http://schemas.openxmlformats.org/officeDocument/2006/relationships/tags" Target="../tags/tag246.xml"/><Relationship Id="rId48" Type="http://schemas.openxmlformats.org/officeDocument/2006/relationships/tags" Target="../tags/tag251.xml"/><Relationship Id="rId56" Type="http://schemas.openxmlformats.org/officeDocument/2006/relationships/tags" Target="../tags/tag259.xml"/><Relationship Id="rId64" Type="http://schemas.openxmlformats.org/officeDocument/2006/relationships/tags" Target="../tags/tag267.xml"/><Relationship Id="rId69" Type="http://schemas.openxmlformats.org/officeDocument/2006/relationships/tags" Target="../tags/tag272.xml"/><Relationship Id="rId77" Type="http://schemas.openxmlformats.org/officeDocument/2006/relationships/tags" Target="../tags/tag280.xml"/><Relationship Id="rId100" Type="http://schemas.openxmlformats.org/officeDocument/2006/relationships/tags" Target="../tags/tag303.xml"/><Relationship Id="rId105" Type="http://schemas.openxmlformats.org/officeDocument/2006/relationships/tags" Target="../tags/tag308.xml"/><Relationship Id="rId113" Type="http://schemas.openxmlformats.org/officeDocument/2006/relationships/tags" Target="../tags/tag316.xml"/><Relationship Id="rId118" Type="http://schemas.openxmlformats.org/officeDocument/2006/relationships/tags" Target="../tags/tag321.xml"/><Relationship Id="rId126" Type="http://schemas.openxmlformats.org/officeDocument/2006/relationships/tags" Target="../tags/tag329.xml"/><Relationship Id="rId8" Type="http://schemas.openxmlformats.org/officeDocument/2006/relationships/tags" Target="../tags/tag211.xml"/><Relationship Id="rId51" Type="http://schemas.openxmlformats.org/officeDocument/2006/relationships/tags" Target="../tags/tag254.xml"/><Relationship Id="rId72" Type="http://schemas.openxmlformats.org/officeDocument/2006/relationships/tags" Target="../tags/tag275.xml"/><Relationship Id="rId80" Type="http://schemas.openxmlformats.org/officeDocument/2006/relationships/tags" Target="../tags/tag283.xml"/><Relationship Id="rId85" Type="http://schemas.openxmlformats.org/officeDocument/2006/relationships/tags" Target="../tags/tag288.xml"/><Relationship Id="rId93" Type="http://schemas.openxmlformats.org/officeDocument/2006/relationships/tags" Target="../tags/tag296.xml"/><Relationship Id="rId98" Type="http://schemas.openxmlformats.org/officeDocument/2006/relationships/tags" Target="../tags/tag301.xml"/><Relationship Id="rId121" Type="http://schemas.openxmlformats.org/officeDocument/2006/relationships/tags" Target="../tags/tag324.xml"/><Relationship Id="rId3" Type="http://schemas.openxmlformats.org/officeDocument/2006/relationships/tags" Target="../tags/tag206.xml"/><Relationship Id="rId12" Type="http://schemas.openxmlformats.org/officeDocument/2006/relationships/tags" Target="../tags/tag215.xml"/><Relationship Id="rId17" Type="http://schemas.openxmlformats.org/officeDocument/2006/relationships/tags" Target="../tags/tag220.xml"/><Relationship Id="rId25" Type="http://schemas.openxmlformats.org/officeDocument/2006/relationships/tags" Target="../tags/tag228.xml"/><Relationship Id="rId33" Type="http://schemas.openxmlformats.org/officeDocument/2006/relationships/tags" Target="../tags/tag236.xml"/><Relationship Id="rId38" Type="http://schemas.openxmlformats.org/officeDocument/2006/relationships/tags" Target="../tags/tag241.xml"/><Relationship Id="rId46" Type="http://schemas.openxmlformats.org/officeDocument/2006/relationships/tags" Target="../tags/tag249.xml"/><Relationship Id="rId59" Type="http://schemas.openxmlformats.org/officeDocument/2006/relationships/tags" Target="../tags/tag262.xml"/><Relationship Id="rId67" Type="http://schemas.openxmlformats.org/officeDocument/2006/relationships/tags" Target="../tags/tag270.xml"/><Relationship Id="rId103" Type="http://schemas.openxmlformats.org/officeDocument/2006/relationships/tags" Target="../tags/tag306.xml"/><Relationship Id="rId108" Type="http://schemas.openxmlformats.org/officeDocument/2006/relationships/tags" Target="../tags/tag311.xml"/><Relationship Id="rId116" Type="http://schemas.openxmlformats.org/officeDocument/2006/relationships/tags" Target="../tags/tag319.xml"/><Relationship Id="rId124" Type="http://schemas.openxmlformats.org/officeDocument/2006/relationships/tags" Target="../tags/tag327.xml"/><Relationship Id="rId20" Type="http://schemas.openxmlformats.org/officeDocument/2006/relationships/tags" Target="../tags/tag223.xml"/><Relationship Id="rId41" Type="http://schemas.openxmlformats.org/officeDocument/2006/relationships/tags" Target="../tags/tag244.xml"/><Relationship Id="rId54" Type="http://schemas.openxmlformats.org/officeDocument/2006/relationships/tags" Target="../tags/tag257.xml"/><Relationship Id="rId62" Type="http://schemas.openxmlformats.org/officeDocument/2006/relationships/tags" Target="../tags/tag265.xml"/><Relationship Id="rId70" Type="http://schemas.openxmlformats.org/officeDocument/2006/relationships/tags" Target="../tags/tag273.xml"/><Relationship Id="rId75" Type="http://schemas.openxmlformats.org/officeDocument/2006/relationships/tags" Target="../tags/tag278.xml"/><Relationship Id="rId83" Type="http://schemas.openxmlformats.org/officeDocument/2006/relationships/tags" Target="../tags/tag286.xml"/><Relationship Id="rId88" Type="http://schemas.openxmlformats.org/officeDocument/2006/relationships/tags" Target="../tags/tag291.xml"/><Relationship Id="rId91" Type="http://schemas.openxmlformats.org/officeDocument/2006/relationships/tags" Target="../tags/tag294.xml"/><Relationship Id="rId96" Type="http://schemas.openxmlformats.org/officeDocument/2006/relationships/tags" Target="../tags/tag299.xml"/><Relationship Id="rId111" Type="http://schemas.openxmlformats.org/officeDocument/2006/relationships/tags" Target="../tags/tag314.xml"/><Relationship Id="rId1" Type="http://schemas.openxmlformats.org/officeDocument/2006/relationships/tags" Target="../tags/tag204.xml"/><Relationship Id="rId6" Type="http://schemas.openxmlformats.org/officeDocument/2006/relationships/tags" Target="../tags/tag209.xml"/><Relationship Id="rId15" Type="http://schemas.openxmlformats.org/officeDocument/2006/relationships/tags" Target="../tags/tag218.xml"/><Relationship Id="rId23" Type="http://schemas.openxmlformats.org/officeDocument/2006/relationships/tags" Target="../tags/tag226.xml"/><Relationship Id="rId28" Type="http://schemas.openxmlformats.org/officeDocument/2006/relationships/tags" Target="../tags/tag231.xml"/><Relationship Id="rId36" Type="http://schemas.openxmlformats.org/officeDocument/2006/relationships/tags" Target="../tags/tag239.xml"/><Relationship Id="rId49" Type="http://schemas.openxmlformats.org/officeDocument/2006/relationships/tags" Target="../tags/tag252.xml"/><Relationship Id="rId57" Type="http://schemas.openxmlformats.org/officeDocument/2006/relationships/tags" Target="../tags/tag260.xml"/><Relationship Id="rId106" Type="http://schemas.openxmlformats.org/officeDocument/2006/relationships/tags" Target="../tags/tag309.xml"/><Relationship Id="rId114" Type="http://schemas.openxmlformats.org/officeDocument/2006/relationships/tags" Target="../tags/tag317.xml"/><Relationship Id="rId119" Type="http://schemas.openxmlformats.org/officeDocument/2006/relationships/tags" Target="../tags/tag322.xml"/><Relationship Id="rId127" Type="http://schemas.openxmlformats.org/officeDocument/2006/relationships/slideLayout" Target="../slideLayouts/slideLayout6.xml"/><Relationship Id="rId10" Type="http://schemas.openxmlformats.org/officeDocument/2006/relationships/tags" Target="../tags/tag213.xml"/><Relationship Id="rId31" Type="http://schemas.openxmlformats.org/officeDocument/2006/relationships/tags" Target="../tags/tag234.xml"/><Relationship Id="rId44" Type="http://schemas.openxmlformats.org/officeDocument/2006/relationships/tags" Target="../tags/tag247.xml"/><Relationship Id="rId52" Type="http://schemas.openxmlformats.org/officeDocument/2006/relationships/tags" Target="../tags/tag255.xml"/><Relationship Id="rId60" Type="http://schemas.openxmlformats.org/officeDocument/2006/relationships/tags" Target="../tags/tag263.xml"/><Relationship Id="rId65" Type="http://schemas.openxmlformats.org/officeDocument/2006/relationships/tags" Target="../tags/tag268.xml"/><Relationship Id="rId73" Type="http://schemas.openxmlformats.org/officeDocument/2006/relationships/tags" Target="../tags/tag276.xml"/><Relationship Id="rId78" Type="http://schemas.openxmlformats.org/officeDocument/2006/relationships/tags" Target="../tags/tag281.xml"/><Relationship Id="rId81" Type="http://schemas.openxmlformats.org/officeDocument/2006/relationships/tags" Target="../tags/tag284.xml"/><Relationship Id="rId86" Type="http://schemas.openxmlformats.org/officeDocument/2006/relationships/tags" Target="../tags/tag289.xml"/><Relationship Id="rId94" Type="http://schemas.openxmlformats.org/officeDocument/2006/relationships/tags" Target="../tags/tag297.xml"/><Relationship Id="rId99" Type="http://schemas.openxmlformats.org/officeDocument/2006/relationships/tags" Target="../tags/tag302.xml"/><Relationship Id="rId101" Type="http://schemas.openxmlformats.org/officeDocument/2006/relationships/tags" Target="../tags/tag304.xml"/><Relationship Id="rId122" Type="http://schemas.openxmlformats.org/officeDocument/2006/relationships/tags" Target="../tags/tag325.xml"/><Relationship Id="rId4" Type="http://schemas.openxmlformats.org/officeDocument/2006/relationships/tags" Target="../tags/tag207.xml"/><Relationship Id="rId9" Type="http://schemas.openxmlformats.org/officeDocument/2006/relationships/tags" Target="../tags/tag212.xml"/><Relationship Id="rId13" Type="http://schemas.openxmlformats.org/officeDocument/2006/relationships/tags" Target="../tags/tag216.xml"/><Relationship Id="rId18" Type="http://schemas.openxmlformats.org/officeDocument/2006/relationships/tags" Target="../tags/tag221.xml"/><Relationship Id="rId39" Type="http://schemas.openxmlformats.org/officeDocument/2006/relationships/tags" Target="../tags/tag242.xml"/><Relationship Id="rId109" Type="http://schemas.openxmlformats.org/officeDocument/2006/relationships/tags" Target="../tags/tag312.xml"/><Relationship Id="rId34" Type="http://schemas.openxmlformats.org/officeDocument/2006/relationships/tags" Target="../tags/tag237.xml"/><Relationship Id="rId50" Type="http://schemas.openxmlformats.org/officeDocument/2006/relationships/tags" Target="../tags/tag253.xml"/><Relationship Id="rId55" Type="http://schemas.openxmlformats.org/officeDocument/2006/relationships/tags" Target="../tags/tag258.xml"/><Relationship Id="rId76" Type="http://schemas.openxmlformats.org/officeDocument/2006/relationships/tags" Target="../tags/tag279.xml"/><Relationship Id="rId97" Type="http://schemas.openxmlformats.org/officeDocument/2006/relationships/tags" Target="../tags/tag300.xml"/><Relationship Id="rId104" Type="http://schemas.openxmlformats.org/officeDocument/2006/relationships/tags" Target="../tags/tag307.xml"/><Relationship Id="rId120" Type="http://schemas.openxmlformats.org/officeDocument/2006/relationships/tags" Target="../tags/tag323.xml"/><Relationship Id="rId125" Type="http://schemas.openxmlformats.org/officeDocument/2006/relationships/tags" Target="../tags/tag328.xml"/><Relationship Id="rId7" Type="http://schemas.openxmlformats.org/officeDocument/2006/relationships/tags" Target="../tags/tag210.xml"/><Relationship Id="rId71" Type="http://schemas.openxmlformats.org/officeDocument/2006/relationships/tags" Target="../tags/tag274.xml"/><Relationship Id="rId92" Type="http://schemas.openxmlformats.org/officeDocument/2006/relationships/tags" Target="../tags/tag295.xml"/><Relationship Id="rId2" Type="http://schemas.openxmlformats.org/officeDocument/2006/relationships/tags" Target="../tags/tag205.xml"/><Relationship Id="rId29" Type="http://schemas.openxmlformats.org/officeDocument/2006/relationships/tags" Target="../tags/tag232.xml"/><Relationship Id="rId24" Type="http://schemas.openxmlformats.org/officeDocument/2006/relationships/tags" Target="../tags/tag227.xml"/><Relationship Id="rId40" Type="http://schemas.openxmlformats.org/officeDocument/2006/relationships/tags" Target="../tags/tag243.xml"/><Relationship Id="rId45" Type="http://schemas.openxmlformats.org/officeDocument/2006/relationships/tags" Target="../tags/tag248.xml"/><Relationship Id="rId66" Type="http://schemas.openxmlformats.org/officeDocument/2006/relationships/tags" Target="../tags/tag269.xml"/><Relationship Id="rId87" Type="http://schemas.openxmlformats.org/officeDocument/2006/relationships/tags" Target="../tags/tag290.xml"/><Relationship Id="rId110" Type="http://schemas.openxmlformats.org/officeDocument/2006/relationships/tags" Target="../tags/tag313.xml"/><Relationship Id="rId115" Type="http://schemas.openxmlformats.org/officeDocument/2006/relationships/tags" Target="../tags/tag318.xml"/><Relationship Id="rId61" Type="http://schemas.openxmlformats.org/officeDocument/2006/relationships/tags" Target="../tags/tag264.xml"/><Relationship Id="rId82" Type="http://schemas.openxmlformats.org/officeDocument/2006/relationships/tags" Target="../tags/tag28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32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35.xml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44.xml"/><Relationship Id="rId7" Type="http://schemas.openxmlformats.org/officeDocument/2006/relationships/image" Target="../media/image19.jpeg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48.xml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2.xml"/><Relationship Id="rId1" Type="http://schemas.openxmlformats.org/officeDocument/2006/relationships/tags" Target="../tags/tag3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4.xml"/><Relationship Id="rId1" Type="http://schemas.openxmlformats.org/officeDocument/2006/relationships/tags" Target="../tags/tag3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357.xml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chart" Target="../charts/chart2.xml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360.xml"/><Relationship Id="rId2" Type="http://schemas.openxmlformats.org/officeDocument/2006/relationships/tags" Target="../tags/tag359.xml"/><Relationship Id="rId1" Type="http://schemas.openxmlformats.org/officeDocument/2006/relationships/tags" Target="../tags/tag358.xml"/><Relationship Id="rId6" Type="http://schemas.openxmlformats.org/officeDocument/2006/relationships/chart" Target="../charts/chart3.xml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363.xml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6" Type="http://schemas.openxmlformats.org/officeDocument/2006/relationships/chart" Target="../charts/chart4.xml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366.xml"/><Relationship Id="rId2" Type="http://schemas.openxmlformats.org/officeDocument/2006/relationships/tags" Target="../tags/tag365.xml"/><Relationship Id="rId1" Type="http://schemas.openxmlformats.org/officeDocument/2006/relationships/tags" Target="../tags/tag364.xml"/><Relationship Id="rId6" Type="http://schemas.openxmlformats.org/officeDocument/2006/relationships/chart" Target="../charts/chart5.xml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tags" Target="../tags/tag369.xml"/><Relationship Id="rId7" Type="http://schemas.openxmlformats.org/officeDocument/2006/relationships/image" Target="../media/image35.jpeg"/><Relationship Id="rId2" Type="http://schemas.openxmlformats.org/officeDocument/2006/relationships/tags" Target="../tags/tag368.xml"/><Relationship Id="rId1" Type="http://schemas.openxmlformats.org/officeDocument/2006/relationships/tags" Target="../tags/tag367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0.png"/><Relationship Id="rId3" Type="http://schemas.openxmlformats.org/officeDocument/2006/relationships/tags" Target="../tags/tag372.xml"/><Relationship Id="rId7" Type="http://schemas.openxmlformats.org/officeDocument/2006/relationships/tags" Target="../tags/tag376.xml"/><Relationship Id="rId12" Type="http://schemas.openxmlformats.org/officeDocument/2006/relationships/image" Target="../media/image39.png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image" Target="../media/image38.jpeg"/><Relationship Id="rId5" Type="http://schemas.openxmlformats.org/officeDocument/2006/relationships/tags" Target="../tags/tag374.xml"/><Relationship Id="rId10" Type="http://schemas.openxmlformats.org/officeDocument/2006/relationships/image" Target="../media/image37.jpeg"/><Relationship Id="rId4" Type="http://schemas.openxmlformats.org/officeDocument/2006/relationships/tags" Target="../tags/tag373.xml"/><Relationship Id="rId9" Type="http://schemas.openxmlformats.org/officeDocument/2006/relationships/notesSlide" Target="../notesSlides/notesSlide24.xml"/><Relationship Id="rId1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37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tags" Target="../tags/tag382.xml"/><Relationship Id="rId5" Type="http://schemas.openxmlformats.org/officeDocument/2006/relationships/tags" Target="../tags/tag381.xml"/><Relationship Id="rId4" Type="http://schemas.openxmlformats.org/officeDocument/2006/relationships/tags" Target="../tags/tag380.xml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385.xml"/><Relationship Id="rId2" Type="http://schemas.openxmlformats.org/officeDocument/2006/relationships/tags" Target="../tags/tag384.xml"/><Relationship Id="rId1" Type="http://schemas.openxmlformats.org/officeDocument/2006/relationships/tags" Target="../tags/tag383.xml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7.xml"/><Relationship Id="rId1" Type="http://schemas.openxmlformats.org/officeDocument/2006/relationships/tags" Target="../tags/tag38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9.xml"/><Relationship Id="rId1" Type="http://schemas.openxmlformats.org/officeDocument/2006/relationships/tags" Target="../tags/tag38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397.xml"/><Relationship Id="rId13" Type="http://schemas.openxmlformats.org/officeDocument/2006/relationships/tags" Target="../tags/tag402.xml"/><Relationship Id="rId18" Type="http://schemas.openxmlformats.org/officeDocument/2006/relationships/tags" Target="../tags/tag407.xml"/><Relationship Id="rId26" Type="http://schemas.openxmlformats.org/officeDocument/2006/relationships/slideLayout" Target="../slideLayouts/slideLayout7.xml"/><Relationship Id="rId3" Type="http://schemas.openxmlformats.org/officeDocument/2006/relationships/tags" Target="../tags/tag392.xml"/><Relationship Id="rId21" Type="http://schemas.openxmlformats.org/officeDocument/2006/relationships/tags" Target="../tags/tag410.xml"/><Relationship Id="rId7" Type="http://schemas.openxmlformats.org/officeDocument/2006/relationships/tags" Target="../tags/tag396.xml"/><Relationship Id="rId12" Type="http://schemas.openxmlformats.org/officeDocument/2006/relationships/tags" Target="../tags/tag401.xml"/><Relationship Id="rId17" Type="http://schemas.openxmlformats.org/officeDocument/2006/relationships/tags" Target="../tags/tag406.xml"/><Relationship Id="rId25" Type="http://schemas.openxmlformats.org/officeDocument/2006/relationships/tags" Target="../tags/tag414.xml"/><Relationship Id="rId2" Type="http://schemas.openxmlformats.org/officeDocument/2006/relationships/tags" Target="../tags/tag391.xml"/><Relationship Id="rId16" Type="http://schemas.openxmlformats.org/officeDocument/2006/relationships/tags" Target="../tags/tag405.xml"/><Relationship Id="rId20" Type="http://schemas.openxmlformats.org/officeDocument/2006/relationships/tags" Target="../tags/tag409.xml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11" Type="http://schemas.openxmlformats.org/officeDocument/2006/relationships/tags" Target="../tags/tag400.xml"/><Relationship Id="rId24" Type="http://schemas.openxmlformats.org/officeDocument/2006/relationships/tags" Target="../tags/tag413.xml"/><Relationship Id="rId5" Type="http://schemas.openxmlformats.org/officeDocument/2006/relationships/tags" Target="../tags/tag394.xml"/><Relationship Id="rId15" Type="http://schemas.openxmlformats.org/officeDocument/2006/relationships/tags" Target="../tags/tag404.xml"/><Relationship Id="rId23" Type="http://schemas.openxmlformats.org/officeDocument/2006/relationships/tags" Target="../tags/tag412.xml"/><Relationship Id="rId10" Type="http://schemas.openxmlformats.org/officeDocument/2006/relationships/tags" Target="../tags/tag399.xml"/><Relationship Id="rId19" Type="http://schemas.openxmlformats.org/officeDocument/2006/relationships/tags" Target="../tags/tag408.xml"/><Relationship Id="rId4" Type="http://schemas.openxmlformats.org/officeDocument/2006/relationships/tags" Target="../tags/tag393.xml"/><Relationship Id="rId9" Type="http://schemas.openxmlformats.org/officeDocument/2006/relationships/tags" Target="../tags/tag398.xml"/><Relationship Id="rId14" Type="http://schemas.openxmlformats.org/officeDocument/2006/relationships/tags" Target="../tags/tag403.xml"/><Relationship Id="rId22" Type="http://schemas.openxmlformats.org/officeDocument/2006/relationships/tags" Target="../tags/tag4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6.xml"/><Relationship Id="rId1" Type="http://schemas.openxmlformats.org/officeDocument/2006/relationships/tags" Target="../tags/tag4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8.xml"/><Relationship Id="rId1" Type="http://schemas.openxmlformats.org/officeDocument/2006/relationships/tags" Target="../tags/tag41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tags" Target="../tags/tag420.xml"/><Relationship Id="rId1" Type="http://schemas.openxmlformats.org/officeDocument/2006/relationships/tags" Target="../tags/tag419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2.xml"/><Relationship Id="rId1" Type="http://schemas.openxmlformats.org/officeDocument/2006/relationships/tags" Target="../tags/tag421.xml"/><Relationship Id="rId4" Type="http://schemas.openxmlformats.org/officeDocument/2006/relationships/notesSlide" Target="../notesSlides/notesSlide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425.xml"/><Relationship Id="rId2" Type="http://schemas.openxmlformats.org/officeDocument/2006/relationships/tags" Target="../tags/tag424.xml"/><Relationship Id="rId1" Type="http://schemas.openxmlformats.org/officeDocument/2006/relationships/tags" Target="../tags/tag423.xml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tags" Target="../tags/tag53.xml"/><Relationship Id="rId117" Type="http://schemas.openxmlformats.org/officeDocument/2006/relationships/tags" Target="../tags/tag144.xml"/><Relationship Id="rId21" Type="http://schemas.openxmlformats.org/officeDocument/2006/relationships/tags" Target="../tags/tag48.xml"/><Relationship Id="rId42" Type="http://schemas.openxmlformats.org/officeDocument/2006/relationships/tags" Target="../tags/tag69.xml"/><Relationship Id="rId47" Type="http://schemas.openxmlformats.org/officeDocument/2006/relationships/tags" Target="../tags/tag74.xml"/><Relationship Id="rId63" Type="http://schemas.openxmlformats.org/officeDocument/2006/relationships/tags" Target="../tags/tag90.xml"/><Relationship Id="rId68" Type="http://schemas.openxmlformats.org/officeDocument/2006/relationships/tags" Target="../tags/tag95.xml"/><Relationship Id="rId84" Type="http://schemas.openxmlformats.org/officeDocument/2006/relationships/tags" Target="../tags/tag111.xml"/><Relationship Id="rId89" Type="http://schemas.openxmlformats.org/officeDocument/2006/relationships/tags" Target="../tags/tag116.xml"/><Relationship Id="rId112" Type="http://schemas.openxmlformats.org/officeDocument/2006/relationships/tags" Target="../tags/tag139.xml"/><Relationship Id="rId133" Type="http://schemas.openxmlformats.org/officeDocument/2006/relationships/tags" Target="../tags/tag160.xml"/><Relationship Id="rId138" Type="http://schemas.openxmlformats.org/officeDocument/2006/relationships/tags" Target="../tags/tag165.xml"/><Relationship Id="rId16" Type="http://schemas.openxmlformats.org/officeDocument/2006/relationships/tags" Target="../tags/tag43.xml"/><Relationship Id="rId107" Type="http://schemas.openxmlformats.org/officeDocument/2006/relationships/tags" Target="../tags/tag134.xml"/><Relationship Id="rId11" Type="http://schemas.openxmlformats.org/officeDocument/2006/relationships/tags" Target="../tags/tag38.xml"/><Relationship Id="rId32" Type="http://schemas.openxmlformats.org/officeDocument/2006/relationships/tags" Target="../tags/tag59.xml"/><Relationship Id="rId37" Type="http://schemas.openxmlformats.org/officeDocument/2006/relationships/tags" Target="../tags/tag64.xml"/><Relationship Id="rId53" Type="http://schemas.openxmlformats.org/officeDocument/2006/relationships/tags" Target="../tags/tag80.xml"/><Relationship Id="rId58" Type="http://schemas.openxmlformats.org/officeDocument/2006/relationships/tags" Target="../tags/tag85.xml"/><Relationship Id="rId74" Type="http://schemas.openxmlformats.org/officeDocument/2006/relationships/tags" Target="../tags/tag101.xml"/><Relationship Id="rId79" Type="http://schemas.openxmlformats.org/officeDocument/2006/relationships/tags" Target="../tags/tag106.xml"/><Relationship Id="rId102" Type="http://schemas.openxmlformats.org/officeDocument/2006/relationships/tags" Target="../tags/tag129.xml"/><Relationship Id="rId123" Type="http://schemas.openxmlformats.org/officeDocument/2006/relationships/tags" Target="../tags/tag150.xml"/><Relationship Id="rId128" Type="http://schemas.openxmlformats.org/officeDocument/2006/relationships/tags" Target="../tags/tag155.xml"/><Relationship Id="rId144" Type="http://schemas.openxmlformats.org/officeDocument/2006/relationships/tags" Target="../tags/tag171.xml"/><Relationship Id="rId149" Type="http://schemas.openxmlformats.org/officeDocument/2006/relationships/notesSlide" Target="../notesSlides/notesSlide1.xml"/><Relationship Id="rId5" Type="http://schemas.openxmlformats.org/officeDocument/2006/relationships/tags" Target="../tags/tag32.xml"/><Relationship Id="rId90" Type="http://schemas.openxmlformats.org/officeDocument/2006/relationships/tags" Target="../tags/tag117.xml"/><Relationship Id="rId95" Type="http://schemas.openxmlformats.org/officeDocument/2006/relationships/tags" Target="../tags/tag122.xml"/><Relationship Id="rId22" Type="http://schemas.openxmlformats.org/officeDocument/2006/relationships/tags" Target="../tags/tag49.xml"/><Relationship Id="rId27" Type="http://schemas.openxmlformats.org/officeDocument/2006/relationships/tags" Target="../tags/tag54.xml"/><Relationship Id="rId43" Type="http://schemas.openxmlformats.org/officeDocument/2006/relationships/tags" Target="../tags/tag70.xml"/><Relationship Id="rId48" Type="http://schemas.openxmlformats.org/officeDocument/2006/relationships/tags" Target="../tags/tag75.xml"/><Relationship Id="rId64" Type="http://schemas.openxmlformats.org/officeDocument/2006/relationships/tags" Target="../tags/tag91.xml"/><Relationship Id="rId69" Type="http://schemas.openxmlformats.org/officeDocument/2006/relationships/tags" Target="../tags/tag96.xml"/><Relationship Id="rId113" Type="http://schemas.openxmlformats.org/officeDocument/2006/relationships/tags" Target="../tags/tag140.xml"/><Relationship Id="rId118" Type="http://schemas.openxmlformats.org/officeDocument/2006/relationships/tags" Target="../tags/tag145.xml"/><Relationship Id="rId134" Type="http://schemas.openxmlformats.org/officeDocument/2006/relationships/tags" Target="../tags/tag161.xml"/><Relationship Id="rId139" Type="http://schemas.openxmlformats.org/officeDocument/2006/relationships/tags" Target="../tags/tag166.xml"/><Relationship Id="rId80" Type="http://schemas.openxmlformats.org/officeDocument/2006/relationships/tags" Target="../tags/tag107.xml"/><Relationship Id="rId85" Type="http://schemas.openxmlformats.org/officeDocument/2006/relationships/tags" Target="../tags/tag112.xml"/><Relationship Id="rId3" Type="http://schemas.openxmlformats.org/officeDocument/2006/relationships/tags" Target="../tags/tag30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tags" Target="../tags/tag52.xml"/><Relationship Id="rId33" Type="http://schemas.openxmlformats.org/officeDocument/2006/relationships/tags" Target="../tags/tag60.xml"/><Relationship Id="rId38" Type="http://schemas.openxmlformats.org/officeDocument/2006/relationships/tags" Target="../tags/tag65.xml"/><Relationship Id="rId46" Type="http://schemas.openxmlformats.org/officeDocument/2006/relationships/tags" Target="../tags/tag73.xml"/><Relationship Id="rId59" Type="http://schemas.openxmlformats.org/officeDocument/2006/relationships/tags" Target="../tags/tag86.xml"/><Relationship Id="rId67" Type="http://schemas.openxmlformats.org/officeDocument/2006/relationships/tags" Target="../tags/tag94.xml"/><Relationship Id="rId103" Type="http://schemas.openxmlformats.org/officeDocument/2006/relationships/tags" Target="../tags/tag130.xml"/><Relationship Id="rId108" Type="http://schemas.openxmlformats.org/officeDocument/2006/relationships/tags" Target="../tags/tag135.xml"/><Relationship Id="rId116" Type="http://schemas.openxmlformats.org/officeDocument/2006/relationships/tags" Target="../tags/tag143.xml"/><Relationship Id="rId124" Type="http://schemas.openxmlformats.org/officeDocument/2006/relationships/tags" Target="../tags/tag151.xml"/><Relationship Id="rId129" Type="http://schemas.openxmlformats.org/officeDocument/2006/relationships/tags" Target="../tags/tag156.xml"/><Relationship Id="rId137" Type="http://schemas.openxmlformats.org/officeDocument/2006/relationships/tags" Target="../tags/tag164.xml"/><Relationship Id="rId20" Type="http://schemas.openxmlformats.org/officeDocument/2006/relationships/tags" Target="../tags/tag47.xml"/><Relationship Id="rId41" Type="http://schemas.openxmlformats.org/officeDocument/2006/relationships/tags" Target="../tags/tag68.xml"/><Relationship Id="rId54" Type="http://schemas.openxmlformats.org/officeDocument/2006/relationships/tags" Target="../tags/tag81.xml"/><Relationship Id="rId62" Type="http://schemas.openxmlformats.org/officeDocument/2006/relationships/tags" Target="../tags/tag89.xml"/><Relationship Id="rId70" Type="http://schemas.openxmlformats.org/officeDocument/2006/relationships/tags" Target="../tags/tag97.xml"/><Relationship Id="rId75" Type="http://schemas.openxmlformats.org/officeDocument/2006/relationships/tags" Target="../tags/tag102.xml"/><Relationship Id="rId83" Type="http://schemas.openxmlformats.org/officeDocument/2006/relationships/tags" Target="../tags/tag110.xml"/><Relationship Id="rId88" Type="http://schemas.openxmlformats.org/officeDocument/2006/relationships/tags" Target="../tags/tag115.xml"/><Relationship Id="rId91" Type="http://schemas.openxmlformats.org/officeDocument/2006/relationships/tags" Target="../tags/tag118.xml"/><Relationship Id="rId96" Type="http://schemas.openxmlformats.org/officeDocument/2006/relationships/tags" Target="../tags/tag123.xml"/><Relationship Id="rId111" Type="http://schemas.openxmlformats.org/officeDocument/2006/relationships/tags" Target="../tags/tag138.xml"/><Relationship Id="rId132" Type="http://schemas.openxmlformats.org/officeDocument/2006/relationships/tags" Target="../tags/tag159.xml"/><Relationship Id="rId140" Type="http://schemas.openxmlformats.org/officeDocument/2006/relationships/tags" Target="../tags/tag167.xml"/><Relationship Id="rId145" Type="http://schemas.openxmlformats.org/officeDocument/2006/relationships/tags" Target="../tags/tag172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5" Type="http://schemas.openxmlformats.org/officeDocument/2006/relationships/tags" Target="../tags/tag42.xml"/><Relationship Id="rId23" Type="http://schemas.openxmlformats.org/officeDocument/2006/relationships/tags" Target="../tags/tag50.xml"/><Relationship Id="rId28" Type="http://schemas.openxmlformats.org/officeDocument/2006/relationships/tags" Target="../tags/tag55.xml"/><Relationship Id="rId36" Type="http://schemas.openxmlformats.org/officeDocument/2006/relationships/tags" Target="../tags/tag63.xml"/><Relationship Id="rId49" Type="http://schemas.openxmlformats.org/officeDocument/2006/relationships/tags" Target="../tags/tag76.xml"/><Relationship Id="rId57" Type="http://schemas.openxmlformats.org/officeDocument/2006/relationships/tags" Target="../tags/tag84.xml"/><Relationship Id="rId106" Type="http://schemas.openxmlformats.org/officeDocument/2006/relationships/tags" Target="../tags/tag133.xml"/><Relationship Id="rId114" Type="http://schemas.openxmlformats.org/officeDocument/2006/relationships/tags" Target="../tags/tag141.xml"/><Relationship Id="rId119" Type="http://schemas.openxmlformats.org/officeDocument/2006/relationships/tags" Target="../tags/tag146.xml"/><Relationship Id="rId127" Type="http://schemas.openxmlformats.org/officeDocument/2006/relationships/tags" Target="../tags/tag154.xml"/><Relationship Id="rId10" Type="http://schemas.openxmlformats.org/officeDocument/2006/relationships/tags" Target="../tags/tag37.xml"/><Relationship Id="rId31" Type="http://schemas.openxmlformats.org/officeDocument/2006/relationships/tags" Target="../tags/tag58.xml"/><Relationship Id="rId44" Type="http://schemas.openxmlformats.org/officeDocument/2006/relationships/tags" Target="../tags/tag71.xml"/><Relationship Id="rId52" Type="http://schemas.openxmlformats.org/officeDocument/2006/relationships/tags" Target="../tags/tag79.xml"/><Relationship Id="rId60" Type="http://schemas.openxmlformats.org/officeDocument/2006/relationships/tags" Target="../tags/tag87.xml"/><Relationship Id="rId65" Type="http://schemas.openxmlformats.org/officeDocument/2006/relationships/tags" Target="../tags/tag92.xml"/><Relationship Id="rId73" Type="http://schemas.openxmlformats.org/officeDocument/2006/relationships/tags" Target="../tags/tag100.xml"/><Relationship Id="rId78" Type="http://schemas.openxmlformats.org/officeDocument/2006/relationships/tags" Target="../tags/tag105.xml"/><Relationship Id="rId81" Type="http://schemas.openxmlformats.org/officeDocument/2006/relationships/tags" Target="../tags/tag108.xml"/><Relationship Id="rId86" Type="http://schemas.openxmlformats.org/officeDocument/2006/relationships/tags" Target="../tags/tag113.xml"/><Relationship Id="rId94" Type="http://schemas.openxmlformats.org/officeDocument/2006/relationships/tags" Target="../tags/tag121.xml"/><Relationship Id="rId99" Type="http://schemas.openxmlformats.org/officeDocument/2006/relationships/tags" Target="../tags/tag126.xml"/><Relationship Id="rId101" Type="http://schemas.openxmlformats.org/officeDocument/2006/relationships/tags" Target="../tags/tag128.xml"/><Relationship Id="rId122" Type="http://schemas.openxmlformats.org/officeDocument/2006/relationships/tags" Target="../tags/tag149.xml"/><Relationship Id="rId130" Type="http://schemas.openxmlformats.org/officeDocument/2006/relationships/tags" Target="../tags/tag157.xml"/><Relationship Id="rId135" Type="http://schemas.openxmlformats.org/officeDocument/2006/relationships/tags" Target="../tags/tag162.xml"/><Relationship Id="rId143" Type="http://schemas.openxmlformats.org/officeDocument/2006/relationships/tags" Target="../tags/tag170.xml"/><Relationship Id="rId148" Type="http://schemas.openxmlformats.org/officeDocument/2006/relationships/slideLayout" Target="../slideLayouts/slideLayout6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39" Type="http://schemas.openxmlformats.org/officeDocument/2006/relationships/tags" Target="../tags/tag66.xml"/><Relationship Id="rId109" Type="http://schemas.openxmlformats.org/officeDocument/2006/relationships/tags" Target="../tags/tag136.xml"/><Relationship Id="rId34" Type="http://schemas.openxmlformats.org/officeDocument/2006/relationships/tags" Target="../tags/tag61.xml"/><Relationship Id="rId50" Type="http://schemas.openxmlformats.org/officeDocument/2006/relationships/tags" Target="../tags/tag77.xml"/><Relationship Id="rId55" Type="http://schemas.openxmlformats.org/officeDocument/2006/relationships/tags" Target="../tags/tag82.xml"/><Relationship Id="rId76" Type="http://schemas.openxmlformats.org/officeDocument/2006/relationships/tags" Target="../tags/tag103.xml"/><Relationship Id="rId97" Type="http://schemas.openxmlformats.org/officeDocument/2006/relationships/tags" Target="../tags/tag124.xml"/><Relationship Id="rId104" Type="http://schemas.openxmlformats.org/officeDocument/2006/relationships/tags" Target="../tags/tag131.xml"/><Relationship Id="rId120" Type="http://schemas.openxmlformats.org/officeDocument/2006/relationships/tags" Target="../tags/tag147.xml"/><Relationship Id="rId125" Type="http://schemas.openxmlformats.org/officeDocument/2006/relationships/tags" Target="../tags/tag152.xml"/><Relationship Id="rId141" Type="http://schemas.openxmlformats.org/officeDocument/2006/relationships/tags" Target="../tags/tag168.xml"/><Relationship Id="rId146" Type="http://schemas.openxmlformats.org/officeDocument/2006/relationships/tags" Target="../tags/tag173.xml"/><Relationship Id="rId7" Type="http://schemas.openxmlformats.org/officeDocument/2006/relationships/tags" Target="../tags/tag34.xml"/><Relationship Id="rId71" Type="http://schemas.openxmlformats.org/officeDocument/2006/relationships/tags" Target="../tags/tag98.xml"/><Relationship Id="rId92" Type="http://schemas.openxmlformats.org/officeDocument/2006/relationships/tags" Target="../tags/tag119.xml"/><Relationship Id="rId2" Type="http://schemas.openxmlformats.org/officeDocument/2006/relationships/tags" Target="../tags/tag29.xml"/><Relationship Id="rId29" Type="http://schemas.openxmlformats.org/officeDocument/2006/relationships/tags" Target="../tags/tag56.xml"/><Relationship Id="rId24" Type="http://schemas.openxmlformats.org/officeDocument/2006/relationships/tags" Target="../tags/tag51.xml"/><Relationship Id="rId40" Type="http://schemas.openxmlformats.org/officeDocument/2006/relationships/tags" Target="../tags/tag67.xml"/><Relationship Id="rId45" Type="http://schemas.openxmlformats.org/officeDocument/2006/relationships/tags" Target="../tags/tag72.xml"/><Relationship Id="rId66" Type="http://schemas.openxmlformats.org/officeDocument/2006/relationships/tags" Target="../tags/tag93.xml"/><Relationship Id="rId87" Type="http://schemas.openxmlformats.org/officeDocument/2006/relationships/tags" Target="../tags/tag114.xml"/><Relationship Id="rId110" Type="http://schemas.openxmlformats.org/officeDocument/2006/relationships/tags" Target="../tags/tag137.xml"/><Relationship Id="rId115" Type="http://schemas.openxmlformats.org/officeDocument/2006/relationships/tags" Target="../tags/tag142.xml"/><Relationship Id="rId131" Type="http://schemas.openxmlformats.org/officeDocument/2006/relationships/tags" Target="../tags/tag158.xml"/><Relationship Id="rId136" Type="http://schemas.openxmlformats.org/officeDocument/2006/relationships/tags" Target="../tags/tag163.xml"/><Relationship Id="rId61" Type="http://schemas.openxmlformats.org/officeDocument/2006/relationships/tags" Target="../tags/tag88.xml"/><Relationship Id="rId82" Type="http://schemas.openxmlformats.org/officeDocument/2006/relationships/tags" Target="../tags/tag109.xml"/><Relationship Id="rId19" Type="http://schemas.openxmlformats.org/officeDocument/2006/relationships/tags" Target="../tags/tag46.xml"/><Relationship Id="rId14" Type="http://schemas.openxmlformats.org/officeDocument/2006/relationships/tags" Target="../tags/tag41.xml"/><Relationship Id="rId30" Type="http://schemas.openxmlformats.org/officeDocument/2006/relationships/tags" Target="../tags/tag57.xml"/><Relationship Id="rId35" Type="http://schemas.openxmlformats.org/officeDocument/2006/relationships/tags" Target="../tags/tag62.xml"/><Relationship Id="rId56" Type="http://schemas.openxmlformats.org/officeDocument/2006/relationships/tags" Target="../tags/tag83.xml"/><Relationship Id="rId77" Type="http://schemas.openxmlformats.org/officeDocument/2006/relationships/tags" Target="../tags/tag104.xml"/><Relationship Id="rId100" Type="http://schemas.openxmlformats.org/officeDocument/2006/relationships/tags" Target="../tags/tag127.xml"/><Relationship Id="rId105" Type="http://schemas.openxmlformats.org/officeDocument/2006/relationships/tags" Target="../tags/tag132.xml"/><Relationship Id="rId126" Type="http://schemas.openxmlformats.org/officeDocument/2006/relationships/tags" Target="../tags/tag153.xml"/><Relationship Id="rId147" Type="http://schemas.openxmlformats.org/officeDocument/2006/relationships/tags" Target="../tags/tag174.xml"/><Relationship Id="rId8" Type="http://schemas.openxmlformats.org/officeDocument/2006/relationships/tags" Target="../tags/tag35.xml"/><Relationship Id="rId51" Type="http://schemas.openxmlformats.org/officeDocument/2006/relationships/tags" Target="../tags/tag78.xml"/><Relationship Id="rId72" Type="http://schemas.openxmlformats.org/officeDocument/2006/relationships/tags" Target="../tags/tag99.xml"/><Relationship Id="rId93" Type="http://schemas.openxmlformats.org/officeDocument/2006/relationships/tags" Target="../tags/tag120.xml"/><Relationship Id="rId98" Type="http://schemas.openxmlformats.org/officeDocument/2006/relationships/tags" Target="../tags/tag125.xml"/><Relationship Id="rId121" Type="http://schemas.openxmlformats.org/officeDocument/2006/relationships/tags" Target="../tags/tag148.xml"/><Relationship Id="rId142" Type="http://schemas.openxmlformats.org/officeDocument/2006/relationships/tags" Target="../tags/tag16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6.xml"/><Relationship Id="rId1" Type="http://schemas.openxmlformats.org/officeDocument/2006/relationships/tags" Target="../tags/tag17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What does the </a:t>
            </a:r>
            <a:r>
              <a:rPr lang="en-US" dirty="0"/>
              <a:t>F</a:t>
            </a:r>
            <a:r>
              <a:rPr lang="en-US" dirty="0" smtClean="0"/>
              <a:t>uture Hold?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subTitle" sz="quarter" idx="1"/>
            <p:custDataLst>
              <p:tags r:id="rId2"/>
            </p:custDataLst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Hakim Weatherspoon</a:t>
            </a:r>
          </a:p>
          <a:p>
            <a:r>
              <a:rPr lang="en-US" b="1" dirty="0" smtClean="0"/>
              <a:t>CS 3410, Spring </a:t>
            </a:r>
            <a:r>
              <a:rPr lang="en-US" b="1" dirty="0" smtClean="0"/>
              <a:t>2012</a:t>
            </a:r>
            <a:endParaRPr lang="en-US" b="1" dirty="0" smtClean="0"/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Cornell University</a:t>
            </a:r>
          </a:p>
        </p:txBody>
      </p:sp>
      <p:pic>
        <p:nvPicPr>
          <p:cNvPr id="1026" name="CP3 Ink 8ed3e0ef-e21b-4c14-bfac-b88316bff19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370" y="5964780"/>
            <a:ext cx="5864700" cy="79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30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70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Processor Performance Increase</a:t>
            </a:r>
            <a:endParaRPr lang="en-US" dirty="0"/>
          </a:p>
        </p:txBody>
      </p:sp>
      <p:graphicFrame>
        <p:nvGraphicFramePr>
          <p:cNvPr id="19" name="Object 2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</p:nvPr>
        </p:nvGraphicFramePr>
        <p:xfrm>
          <a:off x="228600" y="304800"/>
          <a:ext cx="86868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426701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52600" y="5062537"/>
            <a:ext cx="14478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SUN-4/260</a:t>
            </a:r>
          </a:p>
        </p:txBody>
      </p:sp>
      <p:sp>
        <p:nvSpPr>
          <p:cNvPr id="426701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09800" y="4833937"/>
            <a:ext cx="14478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MIPS M/120</a:t>
            </a:r>
          </a:p>
        </p:txBody>
      </p:sp>
      <p:sp>
        <p:nvSpPr>
          <p:cNvPr id="4267014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90800" y="4572000"/>
            <a:ext cx="19050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MIPS M2000</a:t>
            </a:r>
          </a:p>
        </p:txBody>
      </p:sp>
      <p:sp>
        <p:nvSpPr>
          <p:cNvPr id="4267015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48000" y="4191000"/>
            <a:ext cx="14478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IBM RS6000</a:t>
            </a:r>
          </a:p>
        </p:txBody>
      </p:sp>
      <p:sp>
        <p:nvSpPr>
          <p:cNvPr id="4267016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505200" y="3657600"/>
            <a:ext cx="15240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 smtClean="0">
                <a:solidFill>
                  <a:srgbClr val="FFFFFF"/>
                </a:solidFill>
                <a:latin typeface="Calibri"/>
              </a:rPr>
              <a:t>HP 9000/750</a:t>
            </a:r>
            <a:endParaRPr lang="en-US" sz="20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7017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09800" y="3048000"/>
            <a:ext cx="19812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 smtClean="0">
                <a:solidFill>
                  <a:srgbClr val="FFFFFF"/>
                </a:solidFill>
                <a:latin typeface="Calibri"/>
              </a:rPr>
              <a:t>DEC AXP/500</a:t>
            </a:r>
            <a:endParaRPr lang="en-US" sz="20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7018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267200" y="2971800"/>
            <a:ext cx="19812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IBM POWER 100</a:t>
            </a:r>
          </a:p>
        </p:txBody>
      </p:sp>
      <p:sp>
        <p:nvSpPr>
          <p:cNvPr id="4267019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67000" y="2590800"/>
            <a:ext cx="25146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DEC Alpha 4/266</a:t>
            </a:r>
          </a:p>
        </p:txBody>
      </p:sp>
      <p:sp>
        <p:nvSpPr>
          <p:cNvPr id="4267020" name="Rectangle 1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657600" y="1981200"/>
            <a:ext cx="20574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DEC </a:t>
            </a:r>
            <a:r>
              <a:rPr lang="en-US" sz="2000" b="1" dirty="0" smtClean="0">
                <a:solidFill>
                  <a:srgbClr val="FFFFFF"/>
                </a:solidFill>
                <a:latin typeface="Calibri"/>
              </a:rPr>
              <a:t>Alpha 5/500</a:t>
            </a:r>
            <a:endParaRPr lang="en-US" sz="20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7021" name="Rectangle 1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505200" y="1676400"/>
            <a:ext cx="25908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DEC Alpha 21264/600</a:t>
            </a:r>
          </a:p>
        </p:txBody>
      </p:sp>
      <p:sp>
        <p:nvSpPr>
          <p:cNvPr id="4267022" name="Rectangle 14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200400" y="2286000"/>
            <a:ext cx="23622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DEC Alpha 5/300</a:t>
            </a:r>
          </a:p>
        </p:txBody>
      </p:sp>
      <p:sp>
        <p:nvSpPr>
          <p:cNvPr id="4267023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191000" y="1371600"/>
            <a:ext cx="25908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DEC Alpha 21264A/667</a:t>
            </a:r>
          </a:p>
        </p:txBody>
      </p:sp>
      <p:sp>
        <p:nvSpPr>
          <p:cNvPr id="4267024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1066800"/>
            <a:ext cx="18288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Intel Xeon/2000</a:t>
            </a:r>
          </a:p>
        </p:txBody>
      </p:sp>
      <p:sp>
        <p:nvSpPr>
          <p:cNvPr id="4267025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477000" y="871537"/>
            <a:ext cx="23622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Intel </a:t>
            </a:r>
            <a:r>
              <a:rPr lang="en-US" sz="2000" b="1" dirty="0" smtClean="0">
                <a:solidFill>
                  <a:srgbClr val="FFFFFF"/>
                </a:solidFill>
                <a:latin typeface="Calibri"/>
              </a:rPr>
              <a:t>Pentium 4/3000</a:t>
            </a:r>
            <a:endParaRPr lang="en-US" sz="20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Rectangle 4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981200" y="457200"/>
            <a:ext cx="2667000" cy="8858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0" name="Rectangle 8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82812" y="685800"/>
            <a:ext cx="17795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400" dirty="0">
                <a:latin typeface="Calibri"/>
              </a:rPr>
              <a:t>Slope </a:t>
            </a:r>
            <a:r>
              <a:rPr lang="en-US" sz="2400" dirty="0" smtClean="0">
                <a:latin typeface="Calibri"/>
              </a:rPr>
              <a:t>~1.7x/year </a:t>
            </a:r>
            <a:endParaRPr lang="en-US" sz="2400" dirty="0">
              <a:latin typeface="Calibri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23" cstate="print"/>
          <a:srcRect l="19218" t="28504" r="32813" b="15264"/>
          <a:stretch>
            <a:fillRect/>
          </a:stretch>
        </p:blipFill>
        <p:spPr bwMode="auto">
          <a:xfrm>
            <a:off x="76201" y="76199"/>
            <a:ext cx="8991600" cy="65879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lg" len="lg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Power Limits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81000"/>
            <a:ext cx="8458200" cy="597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676400" y="4038600"/>
            <a:ext cx="1530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Hot Plate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676400" y="4572000"/>
            <a:ext cx="6172200" cy="0"/>
          </a:xfrm>
          <a:prstGeom prst="line">
            <a:avLst/>
          </a:prstGeom>
          <a:ln w="762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1524000"/>
            <a:ext cx="2202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Rocket Nozzle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676400" y="2057400"/>
            <a:ext cx="6172200" cy="0"/>
          </a:xfrm>
          <a:prstGeom prst="line">
            <a:avLst/>
          </a:prstGeom>
          <a:ln w="762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76400" y="2438400"/>
            <a:ext cx="251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Nuclear Reactor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676400" y="2971800"/>
            <a:ext cx="6172200" cy="0"/>
          </a:xfrm>
          <a:prstGeom prst="line">
            <a:avLst/>
          </a:prstGeom>
          <a:ln w="762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689598" y="848380"/>
            <a:ext cx="2272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Surface of Sun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676400" y="914400"/>
            <a:ext cx="6172200" cy="0"/>
          </a:xfrm>
          <a:prstGeom prst="line">
            <a:avLst/>
          </a:prstGeom>
          <a:ln w="762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iamond 14"/>
          <p:cNvSpPr/>
          <p:nvPr/>
        </p:nvSpPr>
        <p:spPr>
          <a:xfrm>
            <a:off x="8001000" y="3505200"/>
            <a:ext cx="152400" cy="152400"/>
          </a:xfrm>
          <a:prstGeom prst="diamond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843005" y="3591580"/>
            <a:ext cx="919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Xeon</a:t>
            </a:r>
          </a:p>
        </p:txBody>
      </p:sp>
      <p:pic>
        <p:nvPicPr>
          <p:cNvPr id="13314" name="CP3 Ink 23ddc4de-fd13-4410-aa2d-448632dd7e7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614" y="1907520"/>
            <a:ext cx="6830851" cy="419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06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7" grpId="0"/>
      <p:bldP spid="19" grpId="0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Multi-core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8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Multi-core</a:t>
            </a:r>
            <a:endParaRPr lang="en-US" dirty="0"/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23183"/>
            <a:ext cx="4984750" cy="2055813"/>
          </a:xfrm>
        </p:spPr>
        <p:txBody>
          <a:bodyPr/>
          <a:lstStyle/>
          <a:p>
            <a:r>
              <a:rPr lang="en-US" sz="2800" dirty="0"/>
              <a:t>The first transistor</a:t>
            </a:r>
          </a:p>
          <a:p>
            <a:pPr lvl="1"/>
            <a:r>
              <a:rPr lang="en-US" sz="2400" dirty="0"/>
              <a:t>on a workbench at </a:t>
            </a:r>
            <a:endParaRPr lang="en-US" sz="2400" dirty="0" smtClean="0"/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AT</a:t>
            </a:r>
            <a:r>
              <a:rPr lang="en-US" sz="2400" dirty="0"/>
              <a:t>&amp;T Bell Labs in </a:t>
            </a:r>
            <a:r>
              <a:rPr lang="en-US" sz="2400" dirty="0" smtClean="0"/>
              <a:t>1947</a:t>
            </a:r>
          </a:p>
          <a:p>
            <a:pPr lvl="1"/>
            <a:r>
              <a:rPr lang="en-US" sz="2400" dirty="0"/>
              <a:t>Bardeen, Brattain, and Shockley</a:t>
            </a:r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053504"/>
            <a:ext cx="34194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0614" name="Rectangle 6"/>
          <p:cNvSpPr>
            <a:spLocks noChangeArrowheads="1"/>
          </p:cNvSpPr>
          <p:nvPr/>
        </p:nvSpPr>
        <p:spPr bwMode="auto">
          <a:xfrm>
            <a:off x="4493503" y="4523183"/>
            <a:ext cx="453536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charset="0"/>
              </a:rPr>
              <a:t>An Intel </a:t>
            </a:r>
            <a:r>
              <a:rPr lang="en-US" sz="2800" dirty="0" err="1" smtClean="0">
                <a:solidFill>
                  <a:schemeClr val="bg1"/>
                </a:solidFill>
                <a:latin typeface="Helvetica" charset="0"/>
              </a:rPr>
              <a:t>Westmere</a:t>
            </a:r>
            <a:endParaRPr lang="en-US" sz="2800" dirty="0">
              <a:solidFill>
                <a:schemeClr val="bg1"/>
              </a:solidFill>
              <a:latin typeface="Helvetica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sz="2400" dirty="0" smtClean="0">
                <a:solidFill>
                  <a:schemeClr val="bg1"/>
                </a:solidFill>
                <a:latin typeface="Helvetica" charset="0"/>
              </a:rPr>
              <a:t>1.17 billion transistors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sz="2400" dirty="0" smtClean="0">
                <a:solidFill>
                  <a:schemeClr val="bg1"/>
                </a:solidFill>
                <a:latin typeface="Helvetica" charset="0"/>
              </a:rPr>
              <a:t>240 square millimeters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sz="2400" dirty="0" smtClean="0">
                <a:solidFill>
                  <a:schemeClr val="bg1"/>
                </a:solidFill>
                <a:latin typeface="Helvetica" charset="0"/>
              </a:rPr>
              <a:t>Six processing cores</a:t>
            </a:r>
            <a:endParaRPr lang="en-US" sz="2400" dirty="0">
              <a:solidFill>
                <a:schemeClr val="bg1"/>
              </a:solidFill>
              <a:latin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923" y="1072621"/>
            <a:ext cx="5053077" cy="2695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20738" y="3796237"/>
            <a:ext cx="37897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www.theregister.co.uk</a:t>
            </a:r>
            <a:r>
              <a:rPr lang="en-US" sz="1000" dirty="0"/>
              <a:t>/2010/02/03/</a:t>
            </a:r>
            <a:r>
              <a:rPr lang="en-US" sz="1000" dirty="0" err="1"/>
              <a:t>intel_westmere_ep_preview</a:t>
            </a:r>
            <a:r>
              <a:rPr lang="en-US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1622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Many-core 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and Graphical Processing units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8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90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Faster than Moore’s Law</a:t>
            </a:r>
            <a:endParaRPr lang="en-US" dirty="0"/>
          </a:p>
        </p:txBody>
      </p:sp>
      <p:sp>
        <p:nvSpPr>
          <p:cNvPr id="4269060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90800" y="1447800"/>
            <a:ext cx="2667000" cy="8858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269061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5522913" y="2525713"/>
            <a:ext cx="3362325" cy="20193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4325938" y="3681413"/>
            <a:ext cx="74612" cy="757237"/>
            <a:chOff x="2835" y="2256"/>
            <a:chExt cx="49" cy="504"/>
          </a:xfrm>
        </p:grpSpPr>
        <p:sp>
          <p:nvSpPr>
            <p:cNvPr id="4269064" name="Rectangle 8"/>
            <p:cNvSpPr>
              <a:spLocks noChangeArrowheads="1"/>
            </p:cNvSpPr>
            <p:nvPr>
              <p:custDataLst>
                <p:tags r:id="rId123"/>
              </p:custDataLst>
            </p:nvPr>
          </p:nvSpPr>
          <p:spPr bwMode="auto">
            <a:xfrm>
              <a:off x="2835" y="2256"/>
              <a:ext cx="49" cy="7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9065" name="Rectangle 9"/>
            <p:cNvSpPr>
              <a:spLocks noChangeArrowheads="1"/>
            </p:cNvSpPr>
            <p:nvPr>
              <p:custDataLst>
                <p:tags r:id="rId124"/>
              </p:custDataLst>
            </p:nvPr>
          </p:nvSpPr>
          <p:spPr bwMode="auto">
            <a:xfrm>
              <a:off x="2835" y="2400"/>
              <a:ext cx="49" cy="7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9066" name="Rectangle 10"/>
            <p:cNvSpPr>
              <a:spLocks noChangeArrowheads="1"/>
            </p:cNvSpPr>
            <p:nvPr>
              <p:custDataLst>
                <p:tags r:id="rId125"/>
              </p:custDataLst>
            </p:nvPr>
          </p:nvSpPr>
          <p:spPr bwMode="auto">
            <a:xfrm>
              <a:off x="2835" y="2544"/>
              <a:ext cx="49" cy="7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9067" name="Rectangle 11"/>
            <p:cNvSpPr>
              <a:spLocks noChangeArrowheads="1"/>
            </p:cNvSpPr>
            <p:nvPr>
              <p:custDataLst>
                <p:tags r:id="rId126"/>
              </p:custDataLst>
            </p:nvPr>
          </p:nvSpPr>
          <p:spPr bwMode="auto">
            <a:xfrm>
              <a:off x="2835" y="2688"/>
              <a:ext cx="49" cy="7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69068" name="Line 1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735138" y="3670300"/>
            <a:ext cx="2614612" cy="1512888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073" name="Line 1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4349750" y="2635250"/>
            <a:ext cx="3271838" cy="1898650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075" name="Rectangle 1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6200000">
            <a:off x="-46037" y="3856037"/>
            <a:ext cx="10668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Peak Performance </a:t>
            </a:r>
            <a:endParaRPr lang="en-US" sz="3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76" name="Rectangle 2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6200000">
            <a:off x="531019" y="3507581"/>
            <a:ext cx="6746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libri"/>
              </a:rPr>
              <a:t>(</a:t>
            </a:r>
            <a:r>
              <a:rPr lang="en-US" sz="2400" dirty="0">
                <a:solidFill>
                  <a:srgbClr val="FFFFFF"/>
                </a:solidFill>
                <a:latin typeface="Calibri"/>
                <a:sym typeface="Symbol" pitchFamily="18" charset="2"/>
              </a:rPr>
              <a:t></a:t>
            </a:r>
            <a:r>
              <a:rPr lang="en-US" sz="2400" dirty="0">
                <a:solidFill>
                  <a:srgbClr val="FFFFFF"/>
                </a:solidFill>
                <a:latin typeface="Calibri"/>
              </a:rPr>
              <a:t>'s/sec)</a:t>
            </a:r>
            <a:endParaRPr lang="en-US" sz="3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77" name="Rectangle 2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60888" y="5591175"/>
            <a:ext cx="3714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libri"/>
              </a:rPr>
              <a:t>Year</a:t>
            </a:r>
            <a:endParaRPr lang="en-US" sz="3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78" name="Rectangle 2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203325" y="4978400"/>
            <a:ext cx="4810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HP CRX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79" name="Rectangle 2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70075" y="5133975"/>
            <a:ext cx="4222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 Iris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0" name="Rectangle 2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462213" y="4833938"/>
            <a:ext cx="4302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 GT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1" name="Rectangle 2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586038" y="4305300"/>
            <a:ext cx="473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HP VRX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2" name="Rectangle 2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090863" y="4630738"/>
            <a:ext cx="8556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Stellar GS1000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3" name="Rectangle 2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57500" y="4040188"/>
            <a:ext cx="520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 VGX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4" name="Rectangle 28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449638" y="4256088"/>
            <a:ext cx="5524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HP TVRX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5" name="Rectangle 29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090863" y="3802063"/>
            <a:ext cx="8064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 SkyWriter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6" name="Rectangle 30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5588" y="4041775"/>
            <a:ext cx="2524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 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7" name="Rectangle 3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462463" y="4533900"/>
            <a:ext cx="2524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E&amp;S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8" name="Rectangle 3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462463" y="4665663"/>
            <a:ext cx="2873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F300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90" name="Rectangle 34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09600" y="381001"/>
            <a:ext cx="784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/>
              </a:rPr>
              <a:t>One-pixel polygons (~10M polygons @ 30Hz) </a:t>
            </a:r>
            <a:endParaRPr lang="en-US" sz="4000" b="1" dirty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4269091" name="Rectangle 35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856163" y="4256088"/>
            <a:ext cx="246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</a:t>
            </a:r>
          </a:p>
          <a:p>
            <a:r>
              <a:rPr lang="en-US" sz="1000">
                <a:solidFill>
                  <a:srgbClr val="FFFFFF"/>
                </a:solidFill>
                <a:latin typeface="Calibri"/>
              </a:rPr>
              <a:t>RE2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92" name="Line 36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V="1">
            <a:off x="4503738" y="3933825"/>
            <a:ext cx="1587" cy="4921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093" name="Rectangle 37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5588" y="4173538"/>
            <a:ext cx="2460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RE1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94" name="Line 38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V="1">
            <a:off x="4787900" y="3943350"/>
            <a:ext cx="1588" cy="2762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095" name="Rectangle 39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302250" y="3994150"/>
            <a:ext cx="4841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Megatek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96" name="Line 40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1697038" y="5351463"/>
            <a:ext cx="6648450" cy="1587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097" name="Line 41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2586038" y="5351463"/>
            <a:ext cx="1587" cy="1079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098" name="Line 42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3473450" y="5351463"/>
            <a:ext cx="1588" cy="1079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099" name="Line 43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4362450" y="5351463"/>
            <a:ext cx="1588" cy="1079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100" name="Line 44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5253038" y="5351463"/>
            <a:ext cx="1587" cy="1079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101" name="Line 45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6140450" y="5351463"/>
            <a:ext cx="1588" cy="1079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102" name="Line 46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029450" y="5351463"/>
            <a:ext cx="1588" cy="1079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103" name="Rectangle 47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1598613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86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04" name="Rectangle 48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2487613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88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05" name="Rectangle 49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3375025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90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06" name="Rectangle 50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4264025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92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07" name="Rectangle 51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5153025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94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08" name="Rectangle 52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6042025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96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09" name="Rectangle 53"/>
          <p:cNvSpPr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6931025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98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10" name="Rectangle 54"/>
          <p:cNvSpPr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7818438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00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11" name="Line 55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 flipH="1">
            <a:off x="1585913" y="5351463"/>
            <a:ext cx="111125" cy="1587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112" name="Line 56"/>
          <p:cNvSpPr>
            <a:spLocks noChangeShapeType="1"/>
          </p:cNvSpPr>
          <p:nvPr>
            <p:custDataLst>
              <p:tags r:id="rId43"/>
            </p:custDataLst>
          </p:nvPr>
        </p:nvSpPr>
        <p:spPr bwMode="auto">
          <a:xfrm flipH="1">
            <a:off x="1585913" y="4702175"/>
            <a:ext cx="111125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113" name="Line 57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 flipH="1">
            <a:off x="1585913" y="4054475"/>
            <a:ext cx="111125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114" name="Line 58"/>
          <p:cNvSpPr>
            <a:spLocks noChangeShapeType="1"/>
          </p:cNvSpPr>
          <p:nvPr>
            <p:custDataLst>
              <p:tags r:id="rId45"/>
            </p:custDataLst>
          </p:nvPr>
        </p:nvSpPr>
        <p:spPr bwMode="auto">
          <a:xfrm flipH="1">
            <a:off x="1585913" y="3403600"/>
            <a:ext cx="111125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115" name="Line 59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 flipH="1">
            <a:off x="1585913" y="2754313"/>
            <a:ext cx="111125" cy="1587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116" name="Rectangle 60"/>
          <p:cNvSpPr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1290638" y="52308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10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17" name="Rectangle 61"/>
          <p:cNvSpPr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1525116" y="5118915"/>
            <a:ext cx="841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600">
                <a:solidFill>
                  <a:srgbClr val="FFFFFF"/>
                </a:solidFill>
                <a:latin typeface="Calibri"/>
              </a:rPr>
              <a:t>4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18" name="Rectangle 62"/>
          <p:cNvSpPr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1290638" y="4581525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10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19" name="Rectangle 63"/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1525116" y="4471215"/>
            <a:ext cx="841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Calibri"/>
              </a:rPr>
              <a:t>5</a:t>
            </a: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0" name="Rectangle 64"/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1290638" y="3933825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10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1" name="Rectangle 65"/>
          <p:cNvSpPr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1525116" y="3821928"/>
            <a:ext cx="841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600">
                <a:solidFill>
                  <a:srgbClr val="FFFFFF"/>
                </a:solidFill>
                <a:latin typeface="Calibri"/>
              </a:rPr>
              <a:t>6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2" name="Rectangle 66"/>
          <p:cNvSpPr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1290638" y="3282950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10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3" name="Rectangle 67"/>
          <p:cNvSpPr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1525116" y="3172640"/>
            <a:ext cx="841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600">
                <a:solidFill>
                  <a:srgbClr val="FFFFFF"/>
                </a:solidFill>
                <a:latin typeface="Calibri"/>
              </a:rPr>
              <a:t>7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4" name="Rectangle 68"/>
          <p:cNvSpPr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1290638" y="2635250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10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5" name="Rectangle 69"/>
          <p:cNvSpPr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1525116" y="2523353"/>
            <a:ext cx="841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Calibri"/>
              </a:rPr>
              <a:t>8</a:t>
            </a: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6" name="Rectangle 70"/>
          <p:cNvSpPr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1290638" y="198596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10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7" name="Rectangle 71"/>
          <p:cNvSpPr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1525116" y="1874065"/>
            <a:ext cx="841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600">
                <a:solidFill>
                  <a:srgbClr val="FFFFFF"/>
                </a:solidFill>
                <a:latin typeface="Calibri"/>
              </a:rPr>
              <a:t>9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9" name="Line 73"/>
          <p:cNvSpPr>
            <a:spLocks noChangeShapeType="1"/>
          </p:cNvSpPr>
          <p:nvPr>
            <p:custDataLst>
              <p:tags r:id="rId59"/>
            </p:custDataLst>
          </p:nvPr>
        </p:nvSpPr>
        <p:spPr bwMode="auto">
          <a:xfrm>
            <a:off x="1697038" y="1878013"/>
            <a:ext cx="1587" cy="35814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130" name="Rectangle 74"/>
          <p:cNvSpPr>
            <a:spLocks noChangeArrowheads="1"/>
          </p:cNvSpPr>
          <p:nvPr>
            <p:custDataLst>
              <p:tags r:id="rId60"/>
            </p:custDataLst>
          </p:nvPr>
        </p:nvSpPr>
        <p:spPr bwMode="auto">
          <a:xfrm>
            <a:off x="1079500" y="4810125"/>
            <a:ext cx="7493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UNC Pxpl4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34" name="Rectangle 78"/>
          <p:cNvSpPr>
            <a:spLocks noChangeArrowheads="1"/>
          </p:cNvSpPr>
          <p:nvPr>
            <p:custDataLst>
              <p:tags r:id="rId61"/>
            </p:custDataLst>
          </p:nvPr>
        </p:nvSpPr>
        <p:spPr bwMode="auto">
          <a:xfrm>
            <a:off x="3213100" y="3560763"/>
            <a:ext cx="7493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UNC Pxpl5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38" name="Rectangle 82"/>
          <p:cNvSpPr>
            <a:spLocks noChangeArrowheads="1"/>
          </p:cNvSpPr>
          <p:nvPr>
            <p:custDataLst>
              <p:tags r:id="rId62"/>
            </p:custDataLst>
          </p:nvPr>
        </p:nvSpPr>
        <p:spPr bwMode="auto">
          <a:xfrm>
            <a:off x="5359400" y="2803525"/>
            <a:ext cx="12700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alibri"/>
              </a:rPr>
              <a:t>UNC/HP </a:t>
            </a:r>
            <a:r>
              <a:rPr lang="en-US" sz="1200" dirty="0" err="1">
                <a:solidFill>
                  <a:srgbClr val="FFFFFF"/>
                </a:solidFill>
                <a:latin typeface="Calibri"/>
              </a:rPr>
              <a:t>PixelFlow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39" name="Rectangle 83"/>
          <p:cNvSpPr>
            <a:spLocks noChangeArrowheads="1"/>
          </p:cNvSpPr>
          <p:nvPr>
            <p:custDataLst>
              <p:tags r:id="rId63"/>
            </p:custDataLst>
          </p:nvPr>
        </p:nvSpPr>
        <p:spPr bwMode="auto">
          <a:xfrm>
            <a:off x="1820863" y="4329113"/>
            <a:ext cx="7270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Calibri"/>
              </a:rPr>
              <a:t>Flat </a:t>
            </a:r>
          </a:p>
          <a:p>
            <a:r>
              <a:rPr lang="en-US" sz="1400" b="1">
                <a:solidFill>
                  <a:srgbClr val="FFFFFF"/>
                </a:solidFill>
                <a:latin typeface="Calibri"/>
              </a:rPr>
              <a:t>shading </a:t>
            </a:r>
            <a:endParaRPr lang="en-US" sz="2800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0" name="Rectangle 84"/>
          <p:cNvSpPr>
            <a:spLocks noChangeArrowheads="1"/>
          </p:cNvSpPr>
          <p:nvPr>
            <p:custDataLst>
              <p:tags r:id="rId64"/>
            </p:custDataLst>
          </p:nvPr>
        </p:nvSpPr>
        <p:spPr bwMode="auto">
          <a:xfrm>
            <a:off x="3152775" y="4905375"/>
            <a:ext cx="776288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400" b="1" dirty="0" err="1">
                <a:solidFill>
                  <a:srgbClr val="FFFFFF"/>
                </a:solidFill>
                <a:latin typeface="Calibri"/>
              </a:rPr>
              <a:t>Gouraud</a:t>
            </a:r>
            <a:endParaRPr lang="en-US" sz="1400" b="1" dirty="0">
              <a:solidFill>
                <a:srgbClr val="FFFFFF"/>
              </a:solidFill>
              <a:latin typeface="Calibri"/>
            </a:endParaRPr>
          </a:p>
          <a:p>
            <a:r>
              <a:rPr lang="en-US" sz="1400" b="1" dirty="0">
                <a:solidFill>
                  <a:srgbClr val="FFFFFF"/>
                </a:solidFill>
                <a:latin typeface="Calibri"/>
              </a:rPr>
              <a:t>shading  </a:t>
            </a:r>
            <a:endParaRPr lang="en-US" sz="28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1" name="Rectangle 85"/>
          <p:cNvSpPr>
            <a:spLocks noChangeArrowheads="1"/>
          </p:cNvSpPr>
          <p:nvPr>
            <p:custDataLst>
              <p:tags r:id="rId65"/>
            </p:custDataLst>
          </p:nvPr>
        </p:nvSpPr>
        <p:spPr bwMode="auto">
          <a:xfrm>
            <a:off x="4313238" y="4870450"/>
            <a:ext cx="9969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Calibri"/>
              </a:rPr>
              <a:t>Antialiasing</a:t>
            </a:r>
            <a:endParaRPr lang="en-US" sz="2800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2" name="Rectangle 86"/>
          <p:cNvSpPr>
            <a:spLocks noChangeArrowheads="1"/>
          </p:cNvSpPr>
          <p:nvPr>
            <p:custDataLst>
              <p:tags r:id="rId66"/>
            </p:custDataLst>
          </p:nvPr>
        </p:nvSpPr>
        <p:spPr bwMode="auto">
          <a:xfrm>
            <a:off x="2667000" y="1447800"/>
            <a:ext cx="17795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400" dirty="0">
                <a:latin typeface="Calibri"/>
              </a:rPr>
              <a:t>Slope ~2.4x/year </a:t>
            </a:r>
          </a:p>
        </p:txBody>
      </p:sp>
      <p:sp>
        <p:nvSpPr>
          <p:cNvPr id="4269143" name="Rectangle 87"/>
          <p:cNvSpPr>
            <a:spLocks noChangeArrowheads="1"/>
          </p:cNvSpPr>
          <p:nvPr>
            <p:custDataLst>
              <p:tags r:id="rId67"/>
            </p:custDataLst>
          </p:nvPr>
        </p:nvSpPr>
        <p:spPr bwMode="auto">
          <a:xfrm>
            <a:off x="2667000" y="1997075"/>
            <a:ext cx="20399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dirty="0">
                <a:latin typeface="Calibri"/>
              </a:rPr>
              <a:t>(Moore's Law ~ 1.7x/year)</a:t>
            </a:r>
            <a:endParaRPr lang="en-US" sz="2400" dirty="0">
              <a:latin typeface="Calibri"/>
            </a:endParaRPr>
          </a:p>
        </p:txBody>
      </p:sp>
      <p:sp>
        <p:nvSpPr>
          <p:cNvPr id="4269144" name="Rectangle 88"/>
          <p:cNvSpPr>
            <a:spLocks noChangeArrowheads="1"/>
          </p:cNvSpPr>
          <p:nvPr>
            <p:custDataLst>
              <p:tags r:id="rId68"/>
            </p:custDataLst>
          </p:nvPr>
        </p:nvSpPr>
        <p:spPr bwMode="auto">
          <a:xfrm>
            <a:off x="5845175" y="3127375"/>
            <a:ext cx="252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 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5" name="Rectangle 89"/>
          <p:cNvSpPr>
            <a:spLocks noChangeArrowheads="1"/>
          </p:cNvSpPr>
          <p:nvPr>
            <p:custDataLst>
              <p:tags r:id="rId69"/>
            </p:custDataLst>
          </p:nvPr>
        </p:nvSpPr>
        <p:spPr bwMode="auto">
          <a:xfrm>
            <a:off x="5905500" y="3259138"/>
            <a:ext cx="127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IR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6" name="Rectangle 90"/>
          <p:cNvSpPr>
            <a:spLocks noChangeArrowheads="1"/>
          </p:cNvSpPr>
          <p:nvPr>
            <p:custDataLst>
              <p:tags r:id="rId70"/>
            </p:custDataLst>
          </p:nvPr>
        </p:nvSpPr>
        <p:spPr bwMode="auto">
          <a:xfrm>
            <a:off x="6300788" y="3343275"/>
            <a:ext cx="2524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E&amp;S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7" name="Rectangle 91"/>
          <p:cNvSpPr>
            <a:spLocks noChangeArrowheads="1"/>
          </p:cNvSpPr>
          <p:nvPr>
            <p:custDataLst>
              <p:tags r:id="rId71"/>
            </p:custDataLst>
          </p:nvPr>
        </p:nvSpPr>
        <p:spPr bwMode="auto">
          <a:xfrm>
            <a:off x="6300788" y="3476625"/>
            <a:ext cx="5127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Harmony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8" name="Rectangle 92"/>
          <p:cNvSpPr>
            <a:spLocks noChangeArrowheads="1"/>
          </p:cNvSpPr>
          <p:nvPr>
            <p:custDataLst>
              <p:tags r:id="rId72"/>
            </p:custDataLst>
          </p:nvPr>
        </p:nvSpPr>
        <p:spPr bwMode="auto">
          <a:xfrm>
            <a:off x="7299325" y="2887663"/>
            <a:ext cx="252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 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9" name="Rectangle 93"/>
          <p:cNvSpPr>
            <a:spLocks noChangeArrowheads="1"/>
          </p:cNvSpPr>
          <p:nvPr>
            <p:custDataLst>
              <p:tags r:id="rId73"/>
            </p:custDataLst>
          </p:nvPr>
        </p:nvSpPr>
        <p:spPr bwMode="auto">
          <a:xfrm>
            <a:off x="7177088" y="2982913"/>
            <a:ext cx="5921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R-Monster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0" name="Rectangle 94"/>
          <p:cNvSpPr>
            <a:spLocks noChangeArrowheads="1"/>
          </p:cNvSpPr>
          <p:nvPr>
            <p:custDataLst>
              <p:tags r:id="rId74"/>
            </p:custDataLst>
          </p:nvPr>
        </p:nvSpPr>
        <p:spPr bwMode="auto">
          <a:xfrm>
            <a:off x="5807075" y="4486275"/>
            <a:ext cx="7350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Division VPX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1" name="Rectangle 95"/>
          <p:cNvSpPr>
            <a:spLocks noChangeArrowheads="1"/>
          </p:cNvSpPr>
          <p:nvPr>
            <p:custDataLst>
              <p:tags r:id="rId75"/>
            </p:custDataLst>
          </p:nvPr>
        </p:nvSpPr>
        <p:spPr bwMode="auto">
          <a:xfrm>
            <a:off x="5757863" y="4162425"/>
            <a:ext cx="7937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E&amp;S Freedom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2" name="Rectangle 96"/>
          <p:cNvSpPr>
            <a:spLocks noChangeArrowheads="1"/>
          </p:cNvSpPr>
          <p:nvPr>
            <p:custDataLst>
              <p:tags r:id="rId76"/>
            </p:custDataLst>
          </p:nvPr>
        </p:nvSpPr>
        <p:spPr bwMode="auto">
          <a:xfrm>
            <a:off x="5868988" y="3729038"/>
            <a:ext cx="631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Accel/VSIS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3" name="Rectangle 97"/>
          <p:cNvSpPr>
            <a:spLocks noChangeArrowheads="1"/>
          </p:cNvSpPr>
          <p:nvPr>
            <p:custDataLst>
              <p:tags r:id="rId77"/>
            </p:custDataLst>
          </p:nvPr>
        </p:nvSpPr>
        <p:spPr bwMode="auto">
          <a:xfrm>
            <a:off x="6646863" y="3836988"/>
            <a:ext cx="4333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Voodoo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4" name="Rectangle 98"/>
          <p:cNvSpPr>
            <a:spLocks noChangeArrowheads="1"/>
          </p:cNvSpPr>
          <p:nvPr>
            <p:custDataLst>
              <p:tags r:id="rId78"/>
            </p:custDataLst>
          </p:nvPr>
        </p:nvSpPr>
        <p:spPr bwMode="auto">
          <a:xfrm>
            <a:off x="7115175" y="3644900"/>
            <a:ext cx="2603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Glint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5" name="Line 99"/>
          <p:cNvSpPr>
            <a:spLocks noChangeShapeType="1"/>
          </p:cNvSpPr>
          <p:nvPr>
            <p:custDataLst>
              <p:tags r:id="rId79"/>
            </p:custDataLst>
          </p:nvPr>
        </p:nvSpPr>
        <p:spPr bwMode="auto">
          <a:xfrm flipH="1" flipV="1">
            <a:off x="4571999" y="2438400"/>
            <a:ext cx="792163" cy="13985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arrow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69156" name="Rectangle 100"/>
          <p:cNvSpPr>
            <a:spLocks noChangeArrowheads="1"/>
          </p:cNvSpPr>
          <p:nvPr>
            <p:custDataLst>
              <p:tags r:id="rId80"/>
            </p:custDataLst>
          </p:nvPr>
        </p:nvSpPr>
        <p:spPr bwMode="auto">
          <a:xfrm>
            <a:off x="5226050" y="3390900"/>
            <a:ext cx="446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Division</a:t>
            </a:r>
          </a:p>
          <a:p>
            <a:r>
              <a:rPr lang="en-US" sz="1000">
                <a:solidFill>
                  <a:srgbClr val="FFFFFF"/>
                </a:solidFill>
                <a:latin typeface="Calibri"/>
              </a:rPr>
              <a:t>Pxpl6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7" name="Rectangle 101"/>
          <p:cNvSpPr>
            <a:spLocks noChangeArrowheads="1"/>
          </p:cNvSpPr>
          <p:nvPr>
            <p:custDataLst>
              <p:tags r:id="rId81"/>
            </p:custDataLst>
          </p:nvPr>
        </p:nvSpPr>
        <p:spPr bwMode="auto">
          <a:xfrm>
            <a:off x="6780213" y="4184650"/>
            <a:ext cx="10652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400" b="1" dirty="0">
                <a:solidFill>
                  <a:srgbClr val="FFFFFF"/>
                </a:solidFill>
                <a:latin typeface="Calibri"/>
              </a:rPr>
              <a:t>PC </a:t>
            </a:r>
            <a:r>
              <a:rPr lang="en-US" sz="1400" b="1" dirty="0" smtClean="0">
                <a:solidFill>
                  <a:srgbClr val="FFFFFF"/>
                </a:solidFill>
                <a:latin typeface="Calibri"/>
              </a:rPr>
              <a:t>Graphics</a:t>
            </a:r>
            <a:endParaRPr lang="en-US" sz="28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8" name="Rectangle 102"/>
          <p:cNvSpPr>
            <a:spLocks noChangeArrowheads="1"/>
          </p:cNvSpPr>
          <p:nvPr>
            <p:custDataLst>
              <p:tags r:id="rId82"/>
            </p:custDataLst>
          </p:nvPr>
        </p:nvSpPr>
        <p:spPr bwMode="auto">
          <a:xfrm>
            <a:off x="4930775" y="4594225"/>
            <a:ext cx="7397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Calibri"/>
              </a:rPr>
              <a:t>Textures</a:t>
            </a:r>
            <a:endParaRPr lang="en-US" sz="2800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9" name="Rectangle 103"/>
          <p:cNvSpPr>
            <a:spLocks noChangeArrowheads="1"/>
          </p:cNvSpPr>
          <p:nvPr>
            <p:custDataLst>
              <p:tags r:id="rId83"/>
            </p:custDataLst>
          </p:nvPr>
        </p:nvSpPr>
        <p:spPr bwMode="auto">
          <a:xfrm>
            <a:off x="7594600" y="3463925"/>
            <a:ext cx="365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</a:t>
            </a:r>
          </a:p>
          <a:p>
            <a:r>
              <a:rPr lang="en-US" sz="1000">
                <a:solidFill>
                  <a:srgbClr val="FFFFFF"/>
                </a:solidFill>
                <a:latin typeface="Calibri"/>
              </a:rPr>
              <a:t>Cobalt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60" name="Rectangle 104"/>
          <p:cNvSpPr>
            <a:spLocks noChangeArrowheads="1"/>
          </p:cNvSpPr>
          <p:nvPr>
            <p:custDataLst>
              <p:tags r:id="rId84"/>
            </p:custDataLst>
          </p:nvPr>
        </p:nvSpPr>
        <p:spPr bwMode="auto">
          <a:xfrm>
            <a:off x="7065963" y="3282950"/>
            <a:ext cx="6397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Nvidia TNT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61" name="Rectangle 105"/>
          <p:cNvSpPr>
            <a:spLocks noChangeArrowheads="1"/>
          </p:cNvSpPr>
          <p:nvPr>
            <p:custDataLst>
              <p:tags r:id="rId85"/>
            </p:custDataLst>
          </p:nvPr>
        </p:nvSpPr>
        <p:spPr bwMode="auto">
          <a:xfrm>
            <a:off x="6843713" y="3390900"/>
            <a:ext cx="4349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3DLabs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62" name="Rectangle 106"/>
          <p:cNvSpPr>
            <a:spLocks noChangeArrowheads="1"/>
          </p:cNvSpPr>
          <p:nvPr>
            <p:custDataLst>
              <p:tags r:id="rId86"/>
            </p:custDataLst>
          </p:nvPr>
        </p:nvSpPr>
        <p:spPr bwMode="auto">
          <a:xfrm>
            <a:off x="1570038" y="5942013"/>
            <a:ext cx="59737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Calibri"/>
              </a:rPr>
              <a:t>Graph courtesy of Professor John </a:t>
            </a:r>
            <a:r>
              <a:rPr lang="en-US" sz="1600" b="1" dirty="0" err="1">
                <a:solidFill>
                  <a:schemeClr val="accent2"/>
                </a:solidFill>
                <a:latin typeface="Calibri"/>
              </a:rPr>
              <a:t>Poulton</a:t>
            </a:r>
            <a:r>
              <a:rPr lang="en-US" sz="1600" b="1" dirty="0">
                <a:solidFill>
                  <a:schemeClr val="accent2"/>
                </a:solidFill>
                <a:latin typeface="Calibri"/>
              </a:rPr>
              <a:t>  (from Eric Haines)</a:t>
            </a:r>
            <a:endParaRPr lang="en-US" sz="2800" b="1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4269163" name="Oval 107"/>
          <p:cNvSpPr>
            <a:spLocks noChangeArrowheads="1"/>
          </p:cNvSpPr>
          <p:nvPr>
            <p:custDataLst>
              <p:tags r:id="rId87"/>
            </p:custDataLst>
          </p:nvPr>
        </p:nvSpPr>
        <p:spPr bwMode="auto">
          <a:xfrm>
            <a:off x="1690688" y="5040313"/>
            <a:ext cx="93662" cy="90487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64" name="Oval 108"/>
          <p:cNvSpPr>
            <a:spLocks noChangeArrowheads="1"/>
          </p:cNvSpPr>
          <p:nvPr>
            <p:custDataLst>
              <p:tags r:id="rId88"/>
            </p:custDataLst>
          </p:nvPr>
        </p:nvSpPr>
        <p:spPr bwMode="auto">
          <a:xfrm>
            <a:off x="1704975" y="5186363"/>
            <a:ext cx="92075" cy="90487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65" name="Oval 109"/>
          <p:cNvSpPr>
            <a:spLocks noChangeArrowheads="1"/>
          </p:cNvSpPr>
          <p:nvPr>
            <p:custDataLst>
              <p:tags r:id="rId89"/>
            </p:custDataLst>
          </p:nvPr>
        </p:nvSpPr>
        <p:spPr bwMode="auto">
          <a:xfrm>
            <a:off x="2532063" y="4710113"/>
            <a:ext cx="92075" cy="90487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66" name="Oval 110"/>
          <p:cNvSpPr>
            <a:spLocks noChangeArrowheads="1"/>
          </p:cNvSpPr>
          <p:nvPr>
            <p:custDataLst>
              <p:tags r:id="rId90"/>
            </p:custDataLst>
          </p:nvPr>
        </p:nvSpPr>
        <p:spPr bwMode="auto">
          <a:xfrm>
            <a:off x="2921000" y="4448175"/>
            <a:ext cx="92075" cy="88900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67" name="Oval 111"/>
          <p:cNvSpPr>
            <a:spLocks noChangeArrowheads="1"/>
          </p:cNvSpPr>
          <p:nvPr>
            <p:custDataLst>
              <p:tags r:id="rId91"/>
            </p:custDataLst>
          </p:nvPr>
        </p:nvSpPr>
        <p:spPr bwMode="auto">
          <a:xfrm>
            <a:off x="2897188" y="4568825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68" name="Oval 112"/>
          <p:cNvSpPr>
            <a:spLocks noChangeArrowheads="1"/>
          </p:cNvSpPr>
          <p:nvPr>
            <p:custDataLst>
              <p:tags r:id="rId92"/>
            </p:custDataLst>
          </p:nvPr>
        </p:nvSpPr>
        <p:spPr bwMode="auto">
          <a:xfrm>
            <a:off x="3394075" y="3998913"/>
            <a:ext cx="92075" cy="88900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69" name="Oval 113"/>
          <p:cNvSpPr>
            <a:spLocks noChangeArrowheads="1"/>
          </p:cNvSpPr>
          <p:nvPr>
            <p:custDataLst>
              <p:tags r:id="rId93"/>
            </p:custDataLst>
          </p:nvPr>
        </p:nvSpPr>
        <p:spPr bwMode="auto">
          <a:xfrm>
            <a:off x="3454400" y="4102100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0" name="Oval 114"/>
          <p:cNvSpPr>
            <a:spLocks noChangeArrowheads="1"/>
          </p:cNvSpPr>
          <p:nvPr>
            <p:custDataLst>
              <p:tags r:id="rId94"/>
            </p:custDataLst>
          </p:nvPr>
        </p:nvSpPr>
        <p:spPr bwMode="auto">
          <a:xfrm>
            <a:off x="3851275" y="3854450"/>
            <a:ext cx="93663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1" name="Oval 115"/>
          <p:cNvSpPr>
            <a:spLocks noChangeArrowheads="1"/>
          </p:cNvSpPr>
          <p:nvPr>
            <p:custDataLst>
              <p:tags r:id="rId95"/>
            </p:custDataLst>
          </p:nvPr>
        </p:nvSpPr>
        <p:spPr bwMode="auto">
          <a:xfrm>
            <a:off x="4265613" y="4052888"/>
            <a:ext cx="92075" cy="90487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2" name="Oval 116"/>
          <p:cNvSpPr>
            <a:spLocks noChangeArrowheads="1"/>
          </p:cNvSpPr>
          <p:nvPr>
            <p:custDataLst>
              <p:tags r:id="rId96"/>
            </p:custDataLst>
          </p:nvPr>
        </p:nvSpPr>
        <p:spPr bwMode="auto">
          <a:xfrm>
            <a:off x="4459288" y="3863975"/>
            <a:ext cx="93662" cy="88900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3" name="Oval 117"/>
          <p:cNvSpPr>
            <a:spLocks noChangeArrowheads="1"/>
          </p:cNvSpPr>
          <p:nvPr>
            <p:custDataLst>
              <p:tags r:id="rId97"/>
            </p:custDataLst>
          </p:nvPr>
        </p:nvSpPr>
        <p:spPr bwMode="auto">
          <a:xfrm>
            <a:off x="4737100" y="3876675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4" name="Oval 118"/>
          <p:cNvSpPr>
            <a:spLocks noChangeArrowheads="1"/>
          </p:cNvSpPr>
          <p:nvPr>
            <p:custDataLst>
              <p:tags r:id="rId98"/>
            </p:custDataLst>
          </p:nvPr>
        </p:nvSpPr>
        <p:spPr bwMode="auto">
          <a:xfrm>
            <a:off x="4746625" y="4183063"/>
            <a:ext cx="92075" cy="90487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5" name="Oval 119"/>
          <p:cNvSpPr>
            <a:spLocks noChangeArrowheads="1"/>
          </p:cNvSpPr>
          <p:nvPr>
            <p:custDataLst>
              <p:tags r:id="rId99"/>
            </p:custDataLst>
          </p:nvPr>
        </p:nvSpPr>
        <p:spPr bwMode="auto">
          <a:xfrm>
            <a:off x="4460875" y="4381500"/>
            <a:ext cx="93663" cy="90488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6" name="Oval 120"/>
          <p:cNvSpPr>
            <a:spLocks noChangeArrowheads="1"/>
          </p:cNvSpPr>
          <p:nvPr>
            <p:custDataLst>
              <p:tags r:id="rId100"/>
            </p:custDataLst>
          </p:nvPr>
        </p:nvSpPr>
        <p:spPr bwMode="auto">
          <a:xfrm>
            <a:off x="5164138" y="3956050"/>
            <a:ext cx="93662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7" name="Oval 121"/>
          <p:cNvSpPr>
            <a:spLocks noChangeArrowheads="1"/>
          </p:cNvSpPr>
          <p:nvPr>
            <p:custDataLst>
              <p:tags r:id="rId101"/>
            </p:custDataLst>
          </p:nvPr>
        </p:nvSpPr>
        <p:spPr bwMode="auto">
          <a:xfrm>
            <a:off x="5634038" y="3686175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8" name="Oval 122"/>
          <p:cNvSpPr>
            <a:spLocks noChangeArrowheads="1"/>
          </p:cNvSpPr>
          <p:nvPr>
            <p:custDataLst>
              <p:tags r:id="rId102"/>
            </p:custDataLst>
          </p:nvPr>
        </p:nvSpPr>
        <p:spPr bwMode="auto">
          <a:xfrm>
            <a:off x="5565775" y="4311650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9" name="Oval 123"/>
          <p:cNvSpPr>
            <a:spLocks noChangeArrowheads="1"/>
          </p:cNvSpPr>
          <p:nvPr>
            <p:custDataLst>
              <p:tags r:id="rId103"/>
            </p:custDataLst>
          </p:nvPr>
        </p:nvSpPr>
        <p:spPr bwMode="auto">
          <a:xfrm>
            <a:off x="5634038" y="4460875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0" name="Oval 124"/>
          <p:cNvSpPr>
            <a:spLocks noChangeArrowheads="1"/>
          </p:cNvSpPr>
          <p:nvPr>
            <p:custDataLst>
              <p:tags r:id="rId104"/>
            </p:custDataLst>
          </p:nvPr>
        </p:nvSpPr>
        <p:spPr bwMode="auto">
          <a:xfrm>
            <a:off x="6137275" y="3392488"/>
            <a:ext cx="93663" cy="90487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1" name="Oval 125"/>
          <p:cNvSpPr>
            <a:spLocks noChangeArrowheads="1"/>
          </p:cNvSpPr>
          <p:nvPr>
            <p:custDataLst>
              <p:tags r:id="rId105"/>
            </p:custDataLst>
          </p:nvPr>
        </p:nvSpPr>
        <p:spPr bwMode="auto">
          <a:xfrm>
            <a:off x="6067425" y="3392488"/>
            <a:ext cx="92075" cy="889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2" name="Oval 126"/>
          <p:cNvSpPr>
            <a:spLocks noChangeArrowheads="1"/>
          </p:cNvSpPr>
          <p:nvPr>
            <p:custDataLst>
              <p:tags r:id="rId106"/>
            </p:custDataLst>
          </p:nvPr>
        </p:nvSpPr>
        <p:spPr bwMode="auto">
          <a:xfrm>
            <a:off x="6521450" y="3738563"/>
            <a:ext cx="92075" cy="90487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3" name="Oval 127"/>
          <p:cNvSpPr>
            <a:spLocks noChangeArrowheads="1"/>
          </p:cNvSpPr>
          <p:nvPr>
            <p:custDataLst>
              <p:tags r:id="rId107"/>
            </p:custDataLst>
          </p:nvPr>
        </p:nvSpPr>
        <p:spPr bwMode="auto">
          <a:xfrm>
            <a:off x="6507163" y="3859213"/>
            <a:ext cx="93662" cy="889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4" name="Oval 128"/>
          <p:cNvSpPr>
            <a:spLocks noChangeArrowheads="1"/>
          </p:cNvSpPr>
          <p:nvPr>
            <p:custDataLst>
              <p:tags r:id="rId108"/>
            </p:custDataLst>
          </p:nvPr>
        </p:nvSpPr>
        <p:spPr bwMode="auto">
          <a:xfrm>
            <a:off x="6977063" y="3633788"/>
            <a:ext cx="92075" cy="90487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5" name="Oval 129"/>
          <p:cNvSpPr>
            <a:spLocks noChangeArrowheads="1"/>
          </p:cNvSpPr>
          <p:nvPr>
            <p:custDataLst>
              <p:tags r:id="rId109"/>
            </p:custDataLst>
          </p:nvPr>
        </p:nvSpPr>
        <p:spPr bwMode="auto">
          <a:xfrm>
            <a:off x="7221538" y="3465513"/>
            <a:ext cx="93662" cy="90487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6" name="Oval 130"/>
          <p:cNvSpPr>
            <a:spLocks noChangeArrowheads="1"/>
          </p:cNvSpPr>
          <p:nvPr>
            <p:custDataLst>
              <p:tags r:id="rId110"/>
            </p:custDataLst>
          </p:nvPr>
        </p:nvSpPr>
        <p:spPr bwMode="auto">
          <a:xfrm>
            <a:off x="7278688" y="3468688"/>
            <a:ext cx="93662" cy="90487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7" name="Oval 131"/>
          <p:cNvSpPr>
            <a:spLocks noChangeArrowheads="1"/>
          </p:cNvSpPr>
          <p:nvPr>
            <p:custDataLst>
              <p:tags r:id="rId111"/>
            </p:custDataLst>
          </p:nvPr>
        </p:nvSpPr>
        <p:spPr bwMode="auto">
          <a:xfrm>
            <a:off x="7454900" y="3517900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8" name="Oval 132"/>
          <p:cNvSpPr>
            <a:spLocks noChangeArrowheads="1"/>
          </p:cNvSpPr>
          <p:nvPr>
            <p:custDataLst>
              <p:tags r:id="rId112"/>
            </p:custDataLst>
          </p:nvPr>
        </p:nvSpPr>
        <p:spPr bwMode="auto">
          <a:xfrm>
            <a:off x="7048500" y="2863850"/>
            <a:ext cx="93663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9" name="Rectangle 133"/>
          <p:cNvSpPr>
            <a:spLocks noChangeArrowheads="1"/>
          </p:cNvSpPr>
          <p:nvPr>
            <p:custDataLst>
              <p:tags r:id="rId113"/>
            </p:custDataLst>
          </p:nvPr>
        </p:nvSpPr>
        <p:spPr bwMode="auto">
          <a:xfrm>
            <a:off x="7812088" y="3249613"/>
            <a:ext cx="4921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GeForce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90" name="Line 134"/>
          <p:cNvSpPr>
            <a:spLocks noChangeShapeType="1"/>
          </p:cNvSpPr>
          <p:nvPr>
            <p:custDataLst>
              <p:tags r:id="rId114"/>
            </p:custDataLst>
          </p:nvPr>
        </p:nvSpPr>
        <p:spPr bwMode="auto">
          <a:xfrm flipH="1">
            <a:off x="1585913" y="2106613"/>
            <a:ext cx="111125" cy="1587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191" name="Oval 135"/>
          <p:cNvSpPr>
            <a:spLocks noChangeArrowheads="1"/>
          </p:cNvSpPr>
          <p:nvPr>
            <p:custDataLst>
              <p:tags r:id="rId115"/>
            </p:custDataLst>
          </p:nvPr>
        </p:nvSpPr>
        <p:spPr bwMode="auto">
          <a:xfrm>
            <a:off x="7735888" y="3173413"/>
            <a:ext cx="92075" cy="90487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92" name="Line 136"/>
          <p:cNvSpPr>
            <a:spLocks noChangeShapeType="1"/>
          </p:cNvSpPr>
          <p:nvPr>
            <p:custDataLst>
              <p:tags r:id="rId116"/>
            </p:custDataLst>
          </p:nvPr>
        </p:nvSpPr>
        <p:spPr bwMode="auto">
          <a:xfrm>
            <a:off x="7888288" y="5351463"/>
            <a:ext cx="1587" cy="1079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213" name="Rectangle 157"/>
          <p:cNvSpPr>
            <a:spLocks noChangeArrowheads="1"/>
          </p:cNvSpPr>
          <p:nvPr>
            <p:custDataLst>
              <p:tags r:id="rId117"/>
            </p:custDataLst>
          </p:nvPr>
        </p:nvSpPr>
        <p:spPr bwMode="auto">
          <a:xfrm>
            <a:off x="7812088" y="2716213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sz="1000">
                <a:solidFill>
                  <a:srgbClr val="FFFFFF"/>
                </a:solidFill>
                <a:latin typeface="Calibri"/>
              </a:rPr>
              <a:t>ATI </a:t>
            </a:r>
          </a:p>
          <a:p>
            <a:pPr algn="ctr"/>
            <a:r>
              <a:rPr lang="en-US" sz="1000">
                <a:solidFill>
                  <a:srgbClr val="FFFFFF"/>
                </a:solidFill>
                <a:latin typeface="Calibri"/>
              </a:rPr>
              <a:t>Radeon 256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214" name="Oval 158"/>
          <p:cNvSpPr>
            <a:spLocks noChangeArrowheads="1"/>
          </p:cNvSpPr>
          <p:nvPr>
            <p:custDataLst>
              <p:tags r:id="rId118"/>
            </p:custDataLst>
          </p:nvPr>
        </p:nvSpPr>
        <p:spPr bwMode="auto">
          <a:xfrm>
            <a:off x="8859838" y="2019300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215" name="Rectangle 159"/>
          <p:cNvSpPr>
            <a:spLocks noChangeArrowheads="1"/>
          </p:cNvSpPr>
          <p:nvPr>
            <p:custDataLst>
              <p:tags r:id="rId119"/>
            </p:custDataLst>
          </p:nvPr>
        </p:nvSpPr>
        <p:spPr bwMode="auto">
          <a:xfrm>
            <a:off x="8626475" y="1636713"/>
            <a:ext cx="350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sz="1000">
                <a:solidFill>
                  <a:srgbClr val="FFFFFF"/>
                </a:solidFill>
                <a:latin typeface="Calibri"/>
              </a:rPr>
              <a:t>nVidia</a:t>
            </a:r>
          </a:p>
          <a:p>
            <a:pPr algn="ctr"/>
            <a:r>
              <a:rPr lang="en-US" sz="1000">
                <a:solidFill>
                  <a:srgbClr val="FFFFFF"/>
                </a:solidFill>
                <a:latin typeface="Calibri"/>
              </a:rPr>
              <a:t>G70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2" name="Oval 114"/>
          <p:cNvSpPr>
            <a:spLocks noChangeArrowheads="1"/>
          </p:cNvSpPr>
          <p:nvPr>
            <p:custDataLst>
              <p:tags r:id="rId120"/>
            </p:custDataLst>
          </p:nvPr>
        </p:nvSpPr>
        <p:spPr bwMode="auto">
          <a:xfrm>
            <a:off x="3868737" y="3644771"/>
            <a:ext cx="93663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3" name="Oval 114"/>
          <p:cNvSpPr>
            <a:spLocks noChangeArrowheads="1"/>
          </p:cNvSpPr>
          <p:nvPr>
            <p:custDataLst>
              <p:tags r:id="rId121"/>
            </p:custDataLst>
          </p:nvPr>
        </p:nvSpPr>
        <p:spPr bwMode="auto">
          <a:xfrm>
            <a:off x="6544147" y="2886547"/>
            <a:ext cx="93663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4" name="Oval 107"/>
          <p:cNvSpPr>
            <a:spLocks noChangeArrowheads="1"/>
          </p:cNvSpPr>
          <p:nvPr>
            <p:custDataLst>
              <p:tags r:id="rId122"/>
            </p:custDataLst>
          </p:nvPr>
        </p:nvSpPr>
        <p:spPr bwMode="auto">
          <a:xfrm>
            <a:off x="1734494" y="4876800"/>
            <a:ext cx="93662" cy="90487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3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9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9060" grpId="0" animBg="1"/>
      <p:bldP spid="4269142" grpId="0"/>
      <p:bldP spid="4269143" grpId="0"/>
      <p:bldP spid="42691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2260" name="Picture 4" descr="amd_nuGriffin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760623"/>
            <a:ext cx="5676900" cy="5944977"/>
          </a:xfrm>
          <a:prstGeom prst="rect">
            <a:avLst/>
          </a:prstGeom>
          <a:noFill/>
        </p:spPr>
      </p:pic>
      <p:sp>
        <p:nvSpPr>
          <p:cNvPr id="547225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AMDs Hybrid CPU/GPU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28600" y="304800"/>
            <a:ext cx="8686800" cy="8382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AMD’s Answer: Hybrid CPU/GPU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8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63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Cell</a:t>
            </a:r>
            <a:endParaRPr lang="en-US"/>
          </a:p>
        </p:txBody>
      </p:sp>
      <p:sp>
        <p:nvSpPr>
          <p:cNvPr id="5476355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IBM/Sony/Toshiba</a:t>
            </a:r>
          </a:p>
          <a:p>
            <a:endParaRPr lang="en-US" dirty="0" smtClean="0"/>
          </a:p>
          <a:p>
            <a:r>
              <a:rPr lang="en-US" dirty="0" smtClean="0"/>
              <a:t>Sony </a:t>
            </a:r>
            <a:r>
              <a:rPr lang="en-US" dirty="0" err="1" smtClean="0"/>
              <a:t>Playstation</a:t>
            </a:r>
            <a:r>
              <a:rPr lang="en-US" dirty="0" smtClean="0"/>
              <a:t> 3</a:t>
            </a:r>
          </a:p>
          <a:p>
            <a:endParaRPr lang="en-US" dirty="0" smtClean="0"/>
          </a:p>
          <a:p>
            <a:r>
              <a:rPr lang="en-US" dirty="0" smtClean="0"/>
              <a:t>PPE</a:t>
            </a:r>
          </a:p>
          <a:p>
            <a:r>
              <a:rPr lang="en-US" dirty="0" smtClean="0"/>
              <a:t>SPEs (</a:t>
            </a:r>
            <a:r>
              <a:rPr lang="en-US" dirty="0" err="1" smtClean="0"/>
              <a:t>synergestic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476356" name="Picture 4" descr="Cell_Broadband_Engine_Processo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3875" y="28575"/>
            <a:ext cx="4762500" cy="655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105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33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Parallelism</a:t>
            </a:r>
            <a:endParaRPr lang="en-CA"/>
          </a:p>
        </p:txBody>
      </p:sp>
      <p:sp>
        <p:nvSpPr>
          <p:cNvPr id="4283395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Must exploit parallelism for performance</a:t>
            </a:r>
          </a:p>
          <a:p>
            <a:pPr lvl="1"/>
            <a:r>
              <a:rPr lang="en-US" dirty="0" smtClean="0"/>
              <a:t>Lots of parallelism in graphics applications</a:t>
            </a:r>
          </a:p>
          <a:p>
            <a:pPr lvl="1"/>
            <a:r>
              <a:rPr lang="en-US" dirty="0" smtClean="0"/>
              <a:t>Lots of parallelism in scientific computing</a:t>
            </a:r>
          </a:p>
          <a:p>
            <a:r>
              <a:rPr lang="en-US" dirty="0" smtClean="0"/>
              <a:t>SIMD: single instruction, multiple data</a:t>
            </a:r>
          </a:p>
          <a:p>
            <a:pPr lvl="1"/>
            <a:r>
              <a:rPr lang="en-US" dirty="0" smtClean="0"/>
              <a:t>Perform same operation in parallel on many data items</a:t>
            </a:r>
          </a:p>
          <a:p>
            <a:pPr lvl="1"/>
            <a:r>
              <a:rPr lang="en-US" dirty="0" smtClean="0"/>
              <a:t>Data parallelism</a:t>
            </a:r>
          </a:p>
          <a:p>
            <a:r>
              <a:rPr lang="en-US" dirty="0" smtClean="0"/>
              <a:t>MIMD: multiple instruction, multiple data</a:t>
            </a:r>
          </a:p>
          <a:p>
            <a:pPr lvl="1"/>
            <a:r>
              <a:rPr lang="en-US" dirty="0" smtClean="0"/>
              <a:t>Run separate programs in parallel (on different data)</a:t>
            </a:r>
          </a:p>
          <a:p>
            <a:pPr lvl="1"/>
            <a:r>
              <a:rPr lang="en-US" dirty="0" smtClean="0"/>
              <a:t>Task parallelism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47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0627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963824" cy="32146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4250629" name="Picture 5" descr="G80_Wallpaper_1024x768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 l="25781"/>
          <a:stretch>
            <a:fillRect/>
          </a:stretch>
        </p:blipFill>
        <p:spPr bwMode="auto">
          <a:xfrm>
            <a:off x="4745037" y="2413000"/>
            <a:ext cx="4398963" cy="444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044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Prelim3 Results</a:t>
            </a:r>
            <a:endParaRPr lang="en-US" sz="3600" dirty="0" smtClean="0"/>
          </a:p>
          <a:p>
            <a:pPr lvl="1"/>
            <a:r>
              <a:rPr lang="en-US" dirty="0" smtClean="0"/>
              <a:t>Mean 62.2 ± 15.5 (median 64.5), Max 97</a:t>
            </a:r>
          </a:p>
          <a:p>
            <a:pPr lvl="1"/>
            <a:r>
              <a:rPr lang="en-US" dirty="0" smtClean="0"/>
              <a:t>Pickup in Homework </a:t>
            </a:r>
            <a:r>
              <a:rPr lang="en-US" dirty="0" err="1" smtClean="0"/>
              <a:t>Passback</a:t>
            </a:r>
            <a:r>
              <a:rPr lang="en-US" dirty="0" smtClean="0"/>
              <a:t> Room</a:t>
            </a:r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743200"/>
            <a:ext cx="66675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55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26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NVidia Tesla Architecture</a:t>
            </a:r>
            <a:endParaRPr lang="en-US"/>
          </a:p>
        </p:txBody>
      </p:sp>
      <p:pic>
        <p:nvPicPr>
          <p:cNvPr id="4252678" name="Picture 6" descr="NvidiaTesl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 l="864" r="1172" b="11662"/>
          <a:stretch>
            <a:fillRect/>
          </a:stretch>
        </p:blipFill>
        <p:spPr bwMode="auto">
          <a:xfrm>
            <a:off x="304800" y="762000"/>
            <a:ext cx="8654632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93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297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3688" y="3932238"/>
            <a:ext cx="8353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FFFFFF"/>
                </a:solidFill>
                <a:latin typeface="Calibri"/>
              </a:rPr>
              <a:t>FIGURE A.3.1 Direct3D 10 graphics pipeline.</a:t>
            </a:r>
            <a:r>
              <a:rPr lang="en-US" sz="1200">
                <a:solidFill>
                  <a:srgbClr val="FFFFFF"/>
                </a:solidFill>
                <a:latin typeface="Calibri"/>
              </a:rPr>
              <a:t> Each logical pipeline stage maps to GPU hardware or to a GPU processor. Programmable shader stages are blue, fixed-function blocks are white, and memory objects are grey. Each stage processes a vertex, geometric primitive, or pixel in a streaming dataflow fashion. Copyright © 2009 Elsevier, Inc. All rights reserved.</a:t>
            </a:r>
          </a:p>
        </p:txBody>
      </p:sp>
      <p:pic>
        <p:nvPicPr>
          <p:cNvPr id="5502979" name="Picture 3" descr="App-a-03-01-P37449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4050" y="1223963"/>
            <a:ext cx="7734300" cy="2484437"/>
          </a:xfrm>
          <a:prstGeom prst="rect">
            <a:avLst/>
          </a:prstGeom>
          <a:noFill/>
        </p:spPr>
      </p:pic>
      <p:sp>
        <p:nvSpPr>
          <p:cNvPr id="550298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Why are GPUs so fast?</a:t>
            </a:r>
            <a:endParaRPr lang="en-US" dirty="0"/>
          </a:p>
        </p:txBody>
      </p:sp>
      <p:sp>
        <p:nvSpPr>
          <p:cNvPr id="5502981" name="Rectangle 5"/>
          <p:cNvSpPr>
            <a:spLocks noGrp="1" noChangeArrowheads="1"/>
          </p:cNvSpPr>
          <p:nvPr>
            <p:ph idx="1"/>
            <p:custDataLst>
              <p:tags r:id="rId4"/>
            </p:custDataLst>
          </p:nvPr>
        </p:nvSpPr>
        <p:spPr>
          <a:xfrm>
            <a:off x="228600" y="5181600"/>
            <a:ext cx="8686800" cy="1295400"/>
          </a:xfrm>
        </p:spPr>
        <p:txBody>
          <a:bodyPr>
            <a:noAutofit/>
          </a:bodyPr>
          <a:lstStyle/>
          <a:p>
            <a:r>
              <a:rPr lang="en-US" dirty="0" smtClean="0"/>
              <a:t>Pipelined and parallel</a:t>
            </a:r>
          </a:p>
          <a:p>
            <a:r>
              <a:rPr lang="en-US" dirty="0" smtClean="0"/>
              <a:t>Very, very parallel: 128 to 1000 cores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02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2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29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88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5288" y="5199063"/>
            <a:ext cx="83534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Calibri"/>
              </a:rPr>
              <a:t>FIGURE A.2.5 Basic unified GPU architecture.</a:t>
            </a:r>
            <a:r>
              <a:rPr lang="en-US" sz="1200" dirty="0">
                <a:solidFill>
                  <a:srgbClr val="FFFFFF"/>
                </a:solidFill>
                <a:latin typeface="Calibri"/>
              </a:rPr>
              <a:t> Example GPU with 112 streaming processor (SP) cores organized in 14 streaming multiprocessors (SMs); the cores are highly multithreaded. It has the basic Tesla architecture of an NVIDIA </a:t>
            </a:r>
            <a:r>
              <a:rPr lang="en-US" sz="1200" dirty="0" err="1">
                <a:solidFill>
                  <a:srgbClr val="FFFFFF"/>
                </a:solidFill>
                <a:latin typeface="Calibri"/>
              </a:rPr>
              <a:t>GeForce</a:t>
            </a:r>
            <a:r>
              <a:rPr lang="en-US" sz="1200" dirty="0">
                <a:solidFill>
                  <a:srgbClr val="FFFFFF"/>
                </a:solidFill>
                <a:latin typeface="Calibri"/>
              </a:rPr>
              <a:t> 8800. The processors connect with four 64-bit-wide DRAM partitions via an interconnection network. Each SM has eight SP cores, two special function units (SFUs), instruction and constant caches, a multithreaded instruction unit, and a shared memory. Copyright © 2009 Elsevier, Inc. All rights reserved.</a:t>
            </a:r>
          </a:p>
        </p:txBody>
      </p:sp>
      <p:pic>
        <p:nvPicPr>
          <p:cNvPr id="5498883" name="Picture 3" descr="App-a-02-05-P37449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8263" y="620713"/>
            <a:ext cx="6689725" cy="4283075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8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7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General computing with GPUs</a:t>
            </a:r>
            <a:endParaRPr lang="en-US"/>
          </a:p>
        </p:txBody>
      </p:sp>
      <p:sp>
        <p:nvSpPr>
          <p:cNvPr id="4377603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Can we use these for general computation?</a:t>
            </a:r>
          </a:p>
          <a:p>
            <a:r>
              <a:rPr lang="en-US" dirty="0" smtClean="0"/>
              <a:t>Scientific Computing</a:t>
            </a:r>
          </a:p>
          <a:p>
            <a:pPr lvl="1"/>
            <a:r>
              <a:rPr lang="en-US" dirty="0" smtClean="0"/>
              <a:t>MATLAB codes</a:t>
            </a:r>
          </a:p>
          <a:p>
            <a:r>
              <a:rPr lang="en-US" dirty="0" smtClean="0"/>
              <a:t>Convex hulls</a:t>
            </a:r>
          </a:p>
          <a:p>
            <a:r>
              <a:rPr lang="en-US" dirty="0" smtClean="0"/>
              <a:t>Molecular Dynamics</a:t>
            </a:r>
          </a:p>
          <a:p>
            <a:r>
              <a:rPr lang="en-US" dirty="0" smtClean="0"/>
              <a:t>Etc.</a:t>
            </a:r>
          </a:p>
          <a:p>
            <a:endParaRPr lang="en-US" dirty="0" smtClean="0"/>
          </a:p>
          <a:p>
            <a:r>
              <a:rPr lang="en-US" dirty="0" smtClean="0"/>
              <a:t>NVIDIA’s answer:</a:t>
            </a:r>
            <a:br>
              <a:rPr lang="en-US" dirty="0" smtClean="0"/>
            </a:br>
            <a:r>
              <a:rPr lang="en-US" dirty="0" smtClean="0"/>
              <a:t>Compute Unified Device Architecture (CUDA)</a:t>
            </a:r>
            <a:endParaRPr lang="en-US" dirty="0"/>
          </a:p>
          <a:p>
            <a:pPr lvl="1"/>
            <a:r>
              <a:rPr lang="en-US" dirty="0" smtClean="0"/>
              <a:t>MATLAB/Fortran/etc.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“C for CUDA” </a:t>
            </a:r>
            <a:r>
              <a:rPr lang="en-US" dirty="0" smtClean="0">
                <a:sym typeface="Wingdings" pitchFamily="2" charset="2"/>
              </a:rPr>
              <a:t> GPU Codes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872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7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7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Cloud Computing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8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5334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Cloud Computing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990600"/>
            <a:ext cx="8229600" cy="4724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Datacenters are becoming a commodity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Order online and have it delivered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Datacenter in a box: already set up with commodity hardware &amp; software (Intel, Linux, petabyte of storage)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Plug data, power &amp; cooling and turn on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typically connected via optical fiber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may have network of such datacenters</a:t>
            </a:r>
          </a:p>
        </p:txBody>
      </p:sp>
      <p:pic>
        <p:nvPicPr>
          <p:cNvPr id="4" name="Content Placeholder 3" descr="Cntanr_34open-2.1024x76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0"/>
            <a:ext cx="327660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95250"/>
            <a:ext cx="17526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3657600"/>
            <a:ext cx="20351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46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372600" cy="4572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Cloud Computing = Network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of Datacenters</a:t>
            </a: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3733800"/>
            <a:ext cx="34544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3429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1847850"/>
            <a:ext cx="2862262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3368675"/>
            <a:ext cx="2290762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71600"/>
            <a:ext cx="31369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048000"/>
            <a:ext cx="2387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14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620000" cy="381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Cloud Computing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5603" name="Group 66"/>
          <p:cNvGrpSpPr>
            <a:grpSpLocks/>
          </p:cNvGrpSpPr>
          <p:nvPr/>
        </p:nvGrpSpPr>
        <p:grpSpPr bwMode="auto">
          <a:xfrm>
            <a:off x="609600" y="3581400"/>
            <a:ext cx="8458200" cy="3886200"/>
            <a:chOff x="381000" y="2133602"/>
            <a:chExt cx="8229600" cy="4511677"/>
          </a:xfrm>
        </p:grpSpPr>
        <p:pic>
          <p:nvPicPr>
            <p:cNvPr id="25605" name="Picture 4" descr="MP00158_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133602"/>
              <a:ext cx="8229600" cy="451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6" name="Picture 29" descr="contain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733" y="2424855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7" name="Picture 30" descr="contain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389" y="3348072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Picture 31" descr="contain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185" y="3200402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9" name="Picture 32" descr="contain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921" y="3084296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0" name="Picture 33" descr="contain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0108" y="4930732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1" name="Picture 34" descr="contain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609" y="4930731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2" name="Picture 35" descr="contain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108" y="4139400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" name="Text Placeholder 45"/>
          <p:cNvSpPr>
            <a:spLocks noGrp="1"/>
          </p:cNvSpPr>
          <p:nvPr>
            <p:ph type="body" sz="half" idx="1"/>
          </p:nvPr>
        </p:nvSpPr>
        <p:spPr>
          <a:xfrm>
            <a:off x="533400" y="838200"/>
            <a:ext cx="7848600" cy="2286000"/>
          </a:xfrm>
        </p:spPr>
        <p:txBody>
          <a:bodyPr>
            <a:normAutofit fontScale="85000" lnSpcReduction="20000"/>
          </a:bodyPr>
          <a:lstStyle/>
          <a:p>
            <a:pPr marL="0" lvl="1" indent="0">
              <a:buClr>
                <a:schemeClr val="accent1"/>
              </a:buClr>
              <a:buSzPct val="70000"/>
              <a:buNone/>
            </a:pPr>
            <a:r>
              <a:rPr lang="en-US" sz="2800" dirty="0">
                <a:latin typeface="Arial" charset="0"/>
                <a:ea typeface="ＭＳ Ｐゴシック" charset="0"/>
              </a:rPr>
              <a:t>Enable datacenters to coordinate over vast </a:t>
            </a:r>
          </a:p>
          <a:p>
            <a:pPr marL="342900" lvl="1" indent="-342900">
              <a:buClr>
                <a:schemeClr val="accent1"/>
              </a:buClr>
              <a:buSzPct val="70000"/>
              <a:buFontTx/>
              <a:buNone/>
            </a:pPr>
            <a:r>
              <a:rPr lang="en-US" sz="2800" dirty="0">
                <a:latin typeface="Arial" charset="0"/>
                <a:ea typeface="ＭＳ Ｐゴシック" charset="0"/>
              </a:rPr>
              <a:t>	distances</a:t>
            </a:r>
          </a:p>
          <a:p>
            <a:pPr marL="342900" lvl="1" indent="-342900"/>
            <a:r>
              <a:rPr lang="en-US" dirty="0">
                <a:latin typeface="Arial" charset="0"/>
                <a:ea typeface="ＭＳ Ｐゴシック" charset="0"/>
              </a:rPr>
              <a:t>Optimize availability, disaster tolerance, energy</a:t>
            </a:r>
          </a:p>
          <a:p>
            <a:pPr marL="342900" lvl="1" indent="-342900"/>
            <a:r>
              <a:rPr lang="en-US" dirty="0">
                <a:latin typeface="Arial" charset="0"/>
                <a:ea typeface="ＭＳ Ｐゴシック" charset="0"/>
              </a:rPr>
              <a:t>Without sacrificing performance</a:t>
            </a:r>
          </a:p>
          <a:p>
            <a:pPr marL="342900" lvl="1" indent="-342900"/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</a:rPr>
              <a:t>cloud computing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Drive underlying technological innovations.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98751"/>
            <a:ext cx="9433560" cy="5273449"/>
          </a:xfrm>
        </p:spPr>
        <p:txBody>
          <a:bodyPr>
            <a:normAutofit/>
          </a:bodyPr>
          <a:lstStyle/>
          <a:p>
            <a:r>
              <a:rPr lang="en-US" dirty="0" smtClean="0"/>
              <a:t>The promise of the Cloud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computer </a:t>
            </a:r>
            <a:r>
              <a:rPr lang="en-US" dirty="0" smtClean="0"/>
              <a:t>utility; a commodity</a:t>
            </a:r>
          </a:p>
          <a:p>
            <a:pPr lvl="1"/>
            <a:r>
              <a:rPr lang="en-US" dirty="0" smtClean="0"/>
              <a:t>Catalyst for technology economy</a:t>
            </a:r>
          </a:p>
          <a:p>
            <a:pPr lvl="1"/>
            <a:r>
              <a:rPr lang="en-US" dirty="0" smtClean="0"/>
              <a:t>Revolutionizing for health care, financial systems,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scientific research, and society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However, cloud </a:t>
            </a:r>
            <a:r>
              <a:rPr lang="en-US" dirty="0"/>
              <a:t>platforms today </a:t>
            </a:r>
            <a:endParaRPr lang="en-US" dirty="0" smtClean="0"/>
          </a:p>
          <a:p>
            <a:pPr lvl="1"/>
            <a:r>
              <a:rPr lang="en-US" dirty="0"/>
              <a:t>E</a:t>
            </a:r>
            <a:r>
              <a:rPr lang="en-US" dirty="0" smtClean="0"/>
              <a:t>ntail significant risk: </a:t>
            </a:r>
            <a:r>
              <a:rPr lang="en-US" dirty="0" smtClean="0">
                <a:solidFill>
                  <a:srgbClr val="FFFF00"/>
                </a:solidFill>
              </a:rPr>
              <a:t>vendor lock-in </a:t>
            </a:r>
            <a:r>
              <a:rPr lang="en-US" dirty="0" err="1" smtClean="0">
                <a:solidFill>
                  <a:srgbClr val="FFFF00"/>
                </a:solidFill>
              </a:rPr>
              <a:t>vs</a:t>
            </a:r>
            <a:r>
              <a:rPr lang="en-US" dirty="0" smtClean="0">
                <a:solidFill>
                  <a:srgbClr val="FFFF00"/>
                </a:solidFill>
              </a:rPr>
              <a:t> control</a:t>
            </a:r>
          </a:p>
          <a:p>
            <a:pPr lvl="1"/>
            <a:r>
              <a:rPr lang="en-US" dirty="0" smtClean="0"/>
              <a:t>Entail inefficient processes: </a:t>
            </a:r>
            <a:r>
              <a:rPr lang="en-US" dirty="0" smtClean="0">
                <a:solidFill>
                  <a:srgbClr val="FFFF00"/>
                </a:solidFill>
              </a:rPr>
              <a:t>energy </a:t>
            </a:r>
            <a:r>
              <a:rPr lang="en-US" dirty="0" err="1" smtClean="0">
                <a:solidFill>
                  <a:srgbClr val="FFFF00"/>
                </a:solidFill>
              </a:rPr>
              <a:t>vs</a:t>
            </a:r>
            <a:r>
              <a:rPr lang="en-US" dirty="0" smtClean="0">
                <a:solidFill>
                  <a:srgbClr val="FFFF00"/>
                </a:solidFill>
              </a:rPr>
              <a:t> performance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 smtClean="0"/>
              <a:t>Entail poor communication: </a:t>
            </a:r>
            <a:r>
              <a:rPr lang="en-US" dirty="0" smtClean="0">
                <a:solidFill>
                  <a:srgbClr val="FFFF00"/>
                </a:solidFill>
              </a:rPr>
              <a:t>fiber optics </a:t>
            </a:r>
            <a:r>
              <a:rPr lang="en-US" dirty="0" err="1" smtClean="0">
                <a:solidFill>
                  <a:srgbClr val="FFFF00"/>
                </a:solidFill>
              </a:rPr>
              <a:t>vs</a:t>
            </a:r>
            <a:r>
              <a:rPr lang="en-US" dirty="0" smtClean="0">
                <a:solidFill>
                  <a:srgbClr val="FFFF00"/>
                </a:solidFill>
              </a:rPr>
              <a:t> COTS endpoints</a:t>
            </a:r>
          </a:p>
          <a:p>
            <a:pPr lvl="1"/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620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Vision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620000" cy="381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Cloud Computing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35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3285" y="852715"/>
            <a:ext cx="8980715" cy="507308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Why don’t we save more energy in the cloud?</a:t>
            </a:r>
          </a:p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one deletes data anymore</a:t>
            </a:r>
            <a:r>
              <a:rPr lang="en-US" dirty="0" smtClean="0"/>
              <a:t>!</a:t>
            </a:r>
          </a:p>
          <a:p>
            <a:pPr lvl="1"/>
            <a:r>
              <a:rPr lang="en-US" dirty="0"/>
              <a:t>Huge amounts of seldom-accessed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Data deluge</a:t>
            </a:r>
          </a:p>
          <a:p>
            <a:pPr lvl="1"/>
            <a:r>
              <a:rPr lang="en-US" dirty="0"/>
              <a:t>Google (YouTube, Picasa, Gmail, </a:t>
            </a:r>
            <a:r>
              <a:rPr lang="en-US" dirty="0" smtClean="0"/>
              <a:t>Docs)</a:t>
            </a:r>
            <a:r>
              <a:rPr lang="en-US" dirty="0"/>
              <a:t>, Facebook, </a:t>
            </a:r>
            <a:r>
              <a:rPr lang="en-US" dirty="0" smtClean="0"/>
              <a:t>Flickr</a:t>
            </a:r>
            <a:endParaRPr lang="en-US" dirty="0"/>
          </a:p>
          <a:p>
            <a:pPr lvl="1"/>
            <a:r>
              <a:rPr lang="en-US" dirty="0"/>
              <a:t>100 GB per second </a:t>
            </a:r>
            <a:r>
              <a:rPr lang="en-US" dirty="0" smtClean="0"/>
              <a:t>is faster </a:t>
            </a:r>
            <a:r>
              <a:rPr lang="en-US" dirty="0"/>
              <a:t>than hard disk capacity growth!</a:t>
            </a:r>
          </a:p>
          <a:p>
            <a:pPr lvl="1"/>
            <a:r>
              <a:rPr lang="en-US" dirty="0"/>
              <a:t>Max amount of data accessible at one time &lt;&lt; Total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New </a:t>
            </a:r>
            <a:r>
              <a:rPr lang="en-US" dirty="0"/>
              <a:t>scalable approach needed to store this </a:t>
            </a:r>
            <a:r>
              <a:rPr lang="en-US" dirty="0" smtClean="0"/>
              <a:t>data</a:t>
            </a:r>
          </a:p>
          <a:p>
            <a:pPr lvl="1"/>
            <a:r>
              <a:rPr lang="en-US" dirty="0"/>
              <a:t>Energy footprint proportional to number of HDDs </a:t>
            </a:r>
            <a:r>
              <a:rPr lang="en-US" dirty="0" smtClean="0"/>
              <a:t>is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</a:t>
            </a:r>
            <a:r>
              <a:rPr lang="en-US" i="1" dirty="0" smtClean="0"/>
              <a:t>not</a:t>
            </a:r>
            <a:r>
              <a:rPr lang="en-US" dirty="0" smtClean="0"/>
              <a:t> </a:t>
            </a:r>
            <a:r>
              <a:rPr lang="en-US" dirty="0"/>
              <a:t>sustainable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Energy and Performance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762" y="5387452"/>
            <a:ext cx="2541019" cy="1470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208" y="5472579"/>
            <a:ext cx="1931554" cy="130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2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How to improve your grade?</a:t>
            </a:r>
          </a:p>
          <a:p>
            <a:pPr marL="173038" lvl="1" indent="0">
              <a:buNone/>
            </a:pPr>
            <a:endParaRPr lang="en-US" sz="3600" dirty="0" smtClean="0"/>
          </a:p>
          <a:p>
            <a:r>
              <a:rPr lang="en-US" b="1" i="1" dirty="0" smtClean="0">
                <a:solidFill>
                  <a:schemeClr val="accent1"/>
                </a:solidFill>
              </a:rPr>
              <a:t>Submit a course evaluation and drop lowest homework score</a:t>
            </a:r>
          </a:p>
          <a:p>
            <a:pPr lvl="1"/>
            <a:r>
              <a:rPr lang="en-US" dirty="0" smtClean="0"/>
              <a:t>To receive credit, Submit before Monday, May 7</a:t>
            </a:r>
            <a:r>
              <a:rPr lang="en-US" baseline="30000" dirty="0" smtClean="0"/>
              <a:t>th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282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Embedded Processors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9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37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4000" y="152400"/>
            <a:ext cx="55626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Where is the Market?</a:t>
            </a:r>
            <a:endParaRPr lang="en-US" sz="3200" dirty="0"/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</p:nvPr>
        </p:nvGraphicFramePr>
        <p:xfrm>
          <a:off x="228600" y="304800"/>
          <a:ext cx="86868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7937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5400000">
            <a:off x="-1752600" y="2819400"/>
            <a:ext cx="38862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libri"/>
              </a:rPr>
              <a:t>Millions of Computers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37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4000" y="152400"/>
            <a:ext cx="55626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Where is the Market?</a:t>
            </a:r>
            <a:endParaRPr lang="en-US" sz="3200" dirty="0"/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</p:nvPr>
        </p:nvGraphicFramePr>
        <p:xfrm>
          <a:off x="228600" y="304800"/>
          <a:ext cx="86868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7937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5400000">
            <a:off x="-1828800" y="2743200"/>
            <a:ext cx="40386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libri"/>
              </a:rPr>
              <a:t>Millions of Computers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37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4000" y="152400"/>
            <a:ext cx="55626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Where is the Market?</a:t>
            </a:r>
            <a:endParaRPr lang="en-US" sz="3200" dirty="0"/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53600244"/>
              </p:ext>
            </p:extLst>
          </p:nvPr>
        </p:nvGraphicFramePr>
        <p:xfrm>
          <a:off x="228600" y="304800"/>
          <a:ext cx="86868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7937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5400000">
            <a:off x="-1866900" y="2672090"/>
            <a:ext cx="4191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libri"/>
              </a:rPr>
              <a:t>Millions of Computers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37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4000" y="152400"/>
            <a:ext cx="55626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Where is the Market?</a:t>
            </a:r>
            <a:endParaRPr lang="en-US" sz="3200" dirty="0"/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7357130"/>
              </p:ext>
            </p:extLst>
          </p:nvPr>
        </p:nvGraphicFramePr>
        <p:xfrm>
          <a:off x="228600" y="304800"/>
          <a:ext cx="86868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7937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5400000">
            <a:off x="-1866900" y="2672090"/>
            <a:ext cx="4191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libri"/>
              </a:rPr>
              <a:t>Millions of Computers</a:t>
            </a:r>
          </a:p>
        </p:txBody>
      </p:sp>
    </p:spTree>
    <p:extLst>
      <p:ext uri="{BB962C8B-B14F-4D97-AF65-F5344CB8AC3E}">
        <p14:creationId xmlns:p14="http://schemas.microsoft.com/office/powerpoint/2010/main" val="164083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5844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 l="25574" t="11270" r="49570" b="58000"/>
          <a:stretch>
            <a:fillRect/>
          </a:stretch>
        </p:blipFill>
        <p:spPr bwMode="auto">
          <a:xfrm>
            <a:off x="1066800" y="533400"/>
            <a:ext cx="3030538" cy="23415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lg" len="lg"/>
          </a:ln>
          <a:effectLst/>
        </p:spPr>
      </p:pic>
      <p:pic>
        <p:nvPicPr>
          <p:cNvPr id="5795845" name="Picture 5" descr="h105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 l="20514" r="21071"/>
          <a:stretch>
            <a:fillRect/>
          </a:stretch>
        </p:blipFill>
        <p:spPr bwMode="auto">
          <a:xfrm>
            <a:off x="5662613" y="1257300"/>
            <a:ext cx="2997200" cy="5257800"/>
          </a:xfrm>
          <a:prstGeom prst="rect">
            <a:avLst/>
          </a:prstGeom>
          <a:noFill/>
        </p:spPr>
      </p:pic>
      <p:pic>
        <p:nvPicPr>
          <p:cNvPr id="5795847" name="Picture 7" descr="image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3429000"/>
            <a:ext cx="3256762" cy="2882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789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Where to?</a:t>
            </a:r>
            <a:endParaRPr lang="en-US"/>
          </a:p>
        </p:txBody>
      </p:sp>
      <p:sp>
        <p:nvSpPr>
          <p:cNvPr id="5797891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Smart Dust….</a:t>
            </a:r>
            <a:endParaRPr lang="en-US"/>
          </a:p>
        </p:txBody>
      </p:sp>
      <p:pic>
        <p:nvPicPr>
          <p:cNvPr id="5797892" name="Picture 4" descr="wasp_uav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" y="990600"/>
            <a:ext cx="2082800" cy="1789113"/>
          </a:xfrm>
          <a:prstGeom prst="rect">
            <a:avLst/>
          </a:prstGeom>
          <a:noFill/>
        </p:spPr>
      </p:pic>
      <p:pic>
        <p:nvPicPr>
          <p:cNvPr id="5797893" name="Picture 5" descr="deploy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0400" y="533400"/>
            <a:ext cx="5653088" cy="4346575"/>
          </a:xfrm>
          <a:prstGeom prst="rect">
            <a:avLst/>
          </a:prstGeom>
          <a:noFill/>
        </p:spPr>
      </p:pic>
      <p:pic>
        <p:nvPicPr>
          <p:cNvPr id="58370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" y="3276600"/>
            <a:ext cx="38766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 l="4432" t="20741" r="13573" b="25926"/>
          <a:stretch>
            <a:fillRect/>
          </a:stretch>
        </p:blipFill>
        <p:spPr bwMode="auto">
          <a:xfrm>
            <a:off x="5257800" y="4953000"/>
            <a:ext cx="2819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21212" y="457200"/>
            <a:ext cx="465985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Security?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Cryptography and security…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 r="1887" b="9459"/>
          <a:stretch>
            <a:fillRect/>
          </a:stretch>
        </p:blipFill>
        <p:spPr bwMode="auto">
          <a:xfrm>
            <a:off x="228600" y="1371600"/>
            <a:ext cx="3962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 l="3125" t="12500" r="7813" b="16667"/>
          <a:stretch>
            <a:fillRect/>
          </a:stretch>
        </p:blipFill>
        <p:spPr bwMode="auto">
          <a:xfrm>
            <a:off x="4343400" y="3581400"/>
            <a:ext cx="4343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4343400" y="1219200"/>
            <a:ext cx="1391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TPM 1.2</a:t>
            </a:r>
          </a:p>
        </p:txBody>
      </p:sp>
      <p:sp>
        <p:nvSpPr>
          <p:cNvPr id="7" name="TextBox 6"/>
          <p:cNvSpPr txBox="1"/>
          <p:nvPr>
            <p:custDataLst>
              <p:tags r:id="rId6"/>
            </p:custDataLst>
          </p:nvPr>
        </p:nvSpPr>
        <p:spPr>
          <a:xfrm>
            <a:off x="685800" y="5218093"/>
            <a:ext cx="36460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IBM 4758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Secure </a:t>
            </a:r>
            <a:r>
              <a:rPr lang="en-US" sz="2800" dirty="0" err="1" smtClean="0">
                <a:solidFill>
                  <a:schemeClr val="bg1"/>
                </a:solidFill>
              </a:rPr>
              <a:t>Cryptoprocessor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Security?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Smart Cards…</a:t>
            </a:r>
            <a:endParaRPr lang="en-US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143000"/>
            <a:ext cx="32146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Y</a:t>
            </a:r>
            <a:r>
              <a:rPr lang="en-US" dirty="0" smtClean="0">
                <a:solidFill>
                  <a:schemeClr val="accent1"/>
                </a:solidFill>
              </a:rPr>
              <a:t>ou could save the world one day?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1" y="4766581"/>
            <a:ext cx="2556329" cy="191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993822"/>
            <a:ext cx="23622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2428"/>
            <a:ext cx="8382000" cy="319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-Point Star 7"/>
          <p:cNvSpPr/>
          <p:nvPr/>
        </p:nvSpPr>
        <p:spPr>
          <a:xfrm>
            <a:off x="4114800" y="3124200"/>
            <a:ext cx="1219200" cy="1143000"/>
          </a:xfrm>
          <a:prstGeom prst="star7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 descr="C:\Users\hweather\AppData\Local\Microsoft\Windows\Temporary Internet Files\Content.IE5\G59VQIRK\flamewa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657"/>
            <a:ext cx="3162300" cy="224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8600" y="533400"/>
            <a:ext cx="8686800" cy="56388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FlameWar</a:t>
            </a:r>
            <a:r>
              <a:rPr lang="en-US" sz="3600" dirty="0" smtClean="0"/>
              <a:t> Pizza Party was great!</a:t>
            </a:r>
            <a:endParaRPr lang="en-US" sz="3600" dirty="0" smtClean="0"/>
          </a:p>
          <a:p>
            <a:pPr lvl="1"/>
            <a:r>
              <a:rPr lang="en-US" dirty="0" smtClean="0"/>
              <a:t>Winner: Team </a:t>
            </a:r>
            <a:r>
              <a:rPr lang="en-US" b="1" i="1" dirty="0" err="1" smtClean="0"/>
              <a:t>MakeTotalDestroy</a:t>
            </a:r>
            <a:endParaRPr lang="en-US" b="1" i="1" dirty="0" smtClean="0"/>
          </a:p>
          <a:p>
            <a:r>
              <a:rPr lang="en-US" dirty="0" smtClean="0"/>
              <a:t>	</a:t>
            </a:r>
            <a:r>
              <a:rPr lang="en-US" dirty="0" smtClean="0"/>
              <a:t>  </a:t>
            </a:r>
            <a:r>
              <a:rPr lang="en-US" sz="2800" dirty="0" smtClean="0">
                <a:solidFill>
                  <a:schemeClr val="accent1"/>
                </a:solidFill>
              </a:rPr>
              <a:t>Kenny </a:t>
            </a:r>
            <a:r>
              <a:rPr lang="en-US" sz="2800" dirty="0" err="1">
                <a:solidFill>
                  <a:schemeClr val="accent1"/>
                </a:solidFill>
              </a:rPr>
              <a:t>Deakins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r>
              <a:rPr lang="en-US" sz="2800" dirty="0" smtClean="0"/>
              <a:t>and </a:t>
            </a:r>
            <a:r>
              <a:rPr lang="en-US" sz="2800" dirty="0" smtClean="0">
                <a:solidFill>
                  <a:schemeClr val="accent1"/>
                </a:solidFill>
              </a:rPr>
              <a:t>Luis </a:t>
            </a:r>
            <a:r>
              <a:rPr lang="en-US" sz="2800" dirty="0" err="1" smtClean="0">
                <a:solidFill>
                  <a:schemeClr val="accent1"/>
                </a:solidFill>
              </a:rPr>
              <a:t>Ruigomez</a:t>
            </a:r>
            <a:endParaRPr lang="en-US" sz="2800" dirty="0" smtClean="0">
              <a:solidFill>
                <a:schemeClr val="accent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559" y="4933950"/>
            <a:ext cx="2494641" cy="187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92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2" y="2971800"/>
            <a:ext cx="5362623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572000"/>
            <a:ext cx="333411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Alan Turing’s Bombe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Used to crack Germany’s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enigma machine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1295400"/>
            <a:ext cx="4190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ENIAC - 1946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First general purpose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electronic computer.  Designed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to calculate ballistic trajectories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35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457200" y="25146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Graphics</a:t>
            </a: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152400" y="33528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Scientific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Computing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3962400" y="10668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Embedded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Computing</a:t>
            </a: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5867400" y="228600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Smart Dust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&amp; Sensor Networks</a:t>
            </a: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6172200" y="28956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2743200" y="53340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Cryptography</a:t>
            </a:r>
          </a:p>
        </p:txBody>
      </p:sp>
      <p:cxnSp>
        <p:nvCxnSpPr>
          <p:cNvPr id="11" name="Straight Arrow Connector 10"/>
          <p:cNvCxnSpPr/>
          <p:nvPr>
            <p:custDataLst>
              <p:tags r:id="rId7"/>
            </p:custDataLst>
          </p:nvPr>
        </p:nvCxnSpPr>
        <p:spPr>
          <a:xfrm rot="10800000">
            <a:off x="1905000" y="2819400"/>
            <a:ext cx="2514600" cy="6858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>
            <p:custDataLst>
              <p:tags r:id="rId8"/>
            </p:custDataLst>
          </p:nvPr>
        </p:nvCxnSpPr>
        <p:spPr>
          <a:xfrm rot="10800000" flipV="1">
            <a:off x="1905000" y="3048000"/>
            <a:ext cx="914400" cy="5334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>
            <p:custDataLst>
              <p:tags r:id="rId9"/>
            </p:custDataLst>
          </p:nvPr>
        </p:nvCxnSpPr>
        <p:spPr>
          <a:xfrm rot="5400000">
            <a:off x="3314700" y="4152900"/>
            <a:ext cx="1447800" cy="9144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6" idx="2"/>
          </p:cNvCxnSpPr>
          <p:nvPr>
            <p:custDataLst>
              <p:tags r:id="rId10"/>
            </p:custDataLst>
          </p:nvPr>
        </p:nvCxnSpPr>
        <p:spPr>
          <a:xfrm rot="5400000" flipH="1" flipV="1">
            <a:off x="3771910" y="2744004"/>
            <a:ext cx="1866087" cy="419894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>
            <p:custDataLst>
              <p:tags r:id="rId11"/>
            </p:custDataLst>
          </p:nvPr>
        </p:nvCxnSpPr>
        <p:spPr>
          <a:xfrm flipV="1">
            <a:off x="4191000" y="3429000"/>
            <a:ext cx="2438400" cy="9906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>
            <p:custDataLst>
              <p:tags r:id="rId12"/>
            </p:custDataLst>
          </p:nvPr>
        </p:nvCxnSpPr>
        <p:spPr>
          <a:xfrm flipV="1">
            <a:off x="4800600" y="1219200"/>
            <a:ext cx="3124200" cy="12192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>
            <p:custDataLst>
              <p:tags r:id="rId13"/>
            </p:custDataLst>
          </p:nvPr>
        </p:nvCxnSpPr>
        <p:spPr>
          <a:xfrm rot="16200000" flipV="1">
            <a:off x="1143000" y="1600200"/>
            <a:ext cx="1447800" cy="12954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>
            <p:custDataLst>
              <p:tags r:id="rId14"/>
            </p:custDataLst>
          </p:nvPr>
        </p:nvSpPr>
        <p:spPr>
          <a:xfrm>
            <a:off x="152400" y="10668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Games</a:t>
            </a:r>
          </a:p>
        </p:txBody>
      </p:sp>
      <p:sp>
        <p:nvSpPr>
          <p:cNvPr id="37" name="Oval 36"/>
          <p:cNvSpPr/>
          <p:nvPr>
            <p:custDataLst>
              <p:tags r:id="rId15"/>
            </p:custDataLst>
          </p:nvPr>
        </p:nvSpPr>
        <p:spPr>
          <a:xfrm>
            <a:off x="3886200" y="2743200"/>
            <a:ext cx="1371600" cy="1371600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>
            <p:custDataLst>
              <p:tags r:id="rId16"/>
            </p:custDataLst>
          </p:nvPr>
        </p:nvSpPr>
        <p:spPr>
          <a:xfrm>
            <a:off x="4267200" y="2971800"/>
            <a:ext cx="152400" cy="381000"/>
          </a:xfrm>
          <a:prstGeom prst="ellipse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>
            <p:custDataLst>
              <p:tags r:id="rId17"/>
            </p:custDataLst>
          </p:nvPr>
        </p:nvSpPr>
        <p:spPr>
          <a:xfrm>
            <a:off x="4724400" y="2971800"/>
            <a:ext cx="152400" cy="381000"/>
          </a:xfrm>
          <a:prstGeom prst="ellipse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/>
          <p:cNvSpPr/>
          <p:nvPr>
            <p:custDataLst>
              <p:tags r:id="rId18"/>
            </p:custDataLst>
          </p:nvPr>
        </p:nvSpPr>
        <p:spPr>
          <a:xfrm flipV="1">
            <a:off x="4114800" y="3200400"/>
            <a:ext cx="914400" cy="685800"/>
          </a:xfrm>
          <a:prstGeom prst="arc">
            <a:avLst>
              <a:gd name="adj1" fmla="val 11192200"/>
              <a:gd name="adj2" fmla="val 20856061"/>
            </a:avLst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>
            <p:custDataLst>
              <p:tags r:id="rId19"/>
            </p:custDataLst>
          </p:nvPr>
        </p:nvCxnSpPr>
        <p:spPr>
          <a:xfrm>
            <a:off x="5257800" y="2286000"/>
            <a:ext cx="1066800" cy="6858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>
            <p:custDataLst>
              <p:tags r:id="rId20"/>
            </p:custDataLst>
          </p:nvPr>
        </p:nvSpPr>
        <p:spPr>
          <a:xfrm>
            <a:off x="5791200" y="44958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chemeClr val="bg1"/>
                </a:solidFill>
              </a:rPr>
              <a:t>Quantum </a:t>
            </a:r>
          </a:p>
          <a:p>
            <a:pPr algn="r"/>
            <a:r>
              <a:rPr lang="en-US" sz="4000" dirty="0" smtClean="0">
                <a:solidFill>
                  <a:schemeClr val="bg1"/>
                </a:solidFill>
              </a:rPr>
              <a:t>Computing?</a:t>
            </a:r>
          </a:p>
        </p:txBody>
      </p:sp>
      <p:cxnSp>
        <p:nvCxnSpPr>
          <p:cNvPr id="23" name="Straight Arrow Connector 22"/>
          <p:cNvCxnSpPr/>
          <p:nvPr>
            <p:custDataLst>
              <p:tags r:id="rId21"/>
            </p:custDataLst>
          </p:nvPr>
        </p:nvCxnSpPr>
        <p:spPr>
          <a:xfrm rot="10800000" flipV="1">
            <a:off x="7696200" y="3657600"/>
            <a:ext cx="1447800" cy="9144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>
            <p:custDataLst>
              <p:tags r:id="rId22"/>
            </p:custDataLst>
          </p:nvPr>
        </p:nvCxnSpPr>
        <p:spPr>
          <a:xfrm>
            <a:off x="5029200" y="3886200"/>
            <a:ext cx="1066800" cy="6858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>
            <p:custDataLst>
              <p:tags r:id="rId23"/>
            </p:custDataLst>
          </p:nvPr>
        </p:nvSpPr>
        <p:spPr>
          <a:xfrm>
            <a:off x="4953000" y="4343400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Cloud Computing</a:t>
            </a:r>
          </a:p>
        </p:txBody>
      </p:sp>
      <p:cxnSp>
        <p:nvCxnSpPr>
          <p:cNvPr id="27" name="Straight Arrow Connector 26"/>
          <p:cNvCxnSpPr/>
          <p:nvPr>
            <p:custDataLst>
              <p:tags r:id="rId24"/>
            </p:custDataLst>
          </p:nvPr>
        </p:nvCxnSpPr>
        <p:spPr>
          <a:xfrm flipH="1" flipV="1">
            <a:off x="3162300" y="1828800"/>
            <a:ext cx="1028700" cy="1034143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>
            <p:custDataLst>
              <p:tags r:id="rId25"/>
            </p:custDataLst>
          </p:nvPr>
        </p:nvSpPr>
        <p:spPr>
          <a:xfrm>
            <a:off x="2057400" y="1262390"/>
            <a:ext cx="175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Save the world?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34" grpId="0"/>
      <p:bldP spid="21" grpId="0"/>
      <p:bldP spid="25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Survey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Are you a better computer </a:t>
            </a:r>
            <a:r>
              <a:rPr lang="en-US" dirty="0" smtClean="0"/>
              <a:t>scientist </a:t>
            </a:r>
            <a:r>
              <a:rPr lang="en-US" dirty="0" smtClean="0"/>
              <a:t>and software engineering knowing “the low-level stuff”?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How much of computer architecture do software engineers actually have to deal with?</a:t>
            </a:r>
          </a:p>
          <a:p>
            <a:endParaRPr lang="en-US" dirty="0" smtClean="0"/>
          </a:p>
          <a:p>
            <a:r>
              <a:rPr lang="en-US" dirty="0" smtClean="0"/>
              <a:t>What are the most important aspects of computer architecture that a software engineer should keep in mind while programming?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8600" y="457200"/>
            <a:ext cx="8686800" cy="6400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These days, programs run on hardware...</a:t>
            </a:r>
          </a:p>
          <a:p>
            <a:r>
              <a:rPr lang="en-US" dirty="0" smtClean="0"/>
              <a:t>	… more than ever before</a:t>
            </a:r>
          </a:p>
          <a:p>
            <a:endParaRPr lang="en-US" dirty="0" smtClean="0"/>
          </a:p>
          <a:p>
            <a:r>
              <a:rPr lang="en-US" dirty="0" smtClean="0"/>
              <a:t>Google Chrome</a:t>
            </a:r>
          </a:p>
          <a:p>
            <a:r>
              <a:rPr lang="en-US" dirty="0" smtClean="0">
                <a:sym typeface="Wingdings" pitchFamily="2" charset="2"/>
              </a:rPr>
              <a:t> Operating Systems</a:t>
            </a:r>
          </a:p>
          <a:p>
            <a:r>
              <a:rPr lang="en-US" dirty="0" smtClean="0">
                <a:sym typeface="Wingdings" pitchFamily="2" charset="2"/>
              </a:rPr>
              <a:t> Multi-Core &amp; Hyper-Threading</a:t>
            </a:r>
          </a:p>
          <a:p>
            <a:r>
              <a:rPr lang="en-US" dirty="0" smtClean="0">
                <a:sym typeface="Wingdings" pitchFamily="2" charset="2"/>
              </a:rPr>
              <a:t> Datapath Pipelines, Caches, MMUs, I/O &amp; DMA</a:t>
            </a:r>
          </a:p>
          <a:p>
            <a:r>
              <a:rPr lang="en-US" dirty="0" smtClean="0">
                <a:sym typeface="Wingdings" pitchFamily="2" charset="2"/>
              </a:rPr>
              <a:t> Busses, Logic, &amp; State machines</a:t>
            </a:r>
          </a:p>
          <a:p>
            <a:r>
              <a:rPr lang="en-US" dirty="0" smtClean="0">
                <a:sym typeface="Wingdings" pitchFamily="2" charset="2"/>
              </a:rPr>
              <a:t> Gates</a:t>
            </a:r>
          </a:p>
          <a:p>
            <a:r>
              <a:rPr lang="en-US" dirty="0" smtClean="0">
                <a:sym typeface="Wingdings" pitchFamily="2" charset="2"/>
              </a:rPr>
              <a:t> Transistors</a:t>
            </a:r>
          </a:p>
          <a:p>
            <a:r>
              <a:rPr lang="en-US" dirty="0" smtClean="0">
                <a:sym typeface="Wingdings" pitchFamily="2" charset="2"/>
              </a:rPr>
              <a:t> Silicon</a:t>
            </a:r>
          </a:p>
          <a:p>
            <a:r>
              <a:rPr lang="en-US" dirty="0" smtClean="0">
                <a:sym typeface="Wingdings" pitchFamily="2" charset="2"/>
              </a:rPr>
              <a:t> Electrons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50699"/>
            <a:ext cx="1173653" cy="120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8600" y="533400"/>
            <a:ext cx="8686800" cy="6553200"/>
          </a:xfrm>
        </p:spPr>
        <p:txBody>
          <a:bodyPr>
            <a:normAutofit/>
          </a:bodyPr>
          <a:lstStyle/>
          <a:p>
            <a:r>
              <a:rPr lang="en-US" dirty="0" smtClean="0"/>
              <a:t>Your job as a computer scientist will require knowledge the computer</a:t>
            </a:r>
          </a:p>
          <a:p>
            <a:r>
              <a:rPr lang="en-US" sz="2800" dirty="0" smtClean="0"/>
              <a:t>Research/University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Industry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Government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654" y="3557098"/>
            <a:ext cx="2619375" cy="92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029" y="3555607"/>
            <a:ext cx="967468" cy="99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12" y="4459639"/>
            <a:ext cx="1002883" cy="1026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5257800"/>
            <a:ext cx="1485900" cy="1521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780" y="5367961"/>
            <a:ext cx="1367300" cy="139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144" y="5394779"/>
            <a:ext cx="13335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679" y="4466527"/>
            <a:ext cx="3005818" cy="73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44" y="4278184"/>
            <a:ext cx="742340" cy="91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compfac_2line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057400" y="2030948"/>
            <a:ext cx="5638190" cy="94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44" y="3561343"/>
            <a:ext cx="742340" cy="74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98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99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Where to?</a:t>
            </a:r>
            <a:endParaRPr lang="en-US"/>
          </a:p>
        </p:txBody>
      </p:sp>
      <p:sp>
        <p:nvSpPr>
          <p:cNvPr id="579993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228600" y="457200"/>
            <a:ext cx="8686800" cy="6400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CS 3110: Better concurrent programming</a:t>
            </a:r>
          </a:p>
          <a:p>
            <a:endParaRPr lang="en-US" sz="800" dirty="0" smtClean="0"/>
          </a:p>
          <a:p>
            <a:r>
              <a:rPr lang="en-US" sz="2800" dirty="0" smtClean="0">
                <a:solidFill>
                  <a:srgbClr val="FFFF00"/>
                </a:solidFill>
              </a:rPr>
              <a:t>CS </a:t>
            </a:r>
            <a:r>
              <a:rPr lang="en-US" sz="2800" dirty="0" smtClean="0">
                <a:solidFill>
                  <a:srgbClr val="FFFF00"/>
                </a:solidFill>
              </a:rPr>
              <a:t>4410/4411: </a:t>
            </a:r>
            <a:r>
              <a:rPr lang="en-US" sz="2800" dirty="0" smtClean="0">
                <a:solidFill>
                  <a:srgbClr val="FFFF00"/>
                </a:solidFill>
              </a:rPr>
              <a:t>The Operating System!</a:t>
            </a:r>
          </a:p>
          <a:p>
            <a:endParaRPr lang="en-US" sz="800" dirty="0" smtClean="0"/>
          </a:p>
          <a:p>
            <a:r>
              <a:rPr lang="en-US" sz="2800" dirty="0" smtClean="0"/>
              <a:t>CS 4420/ECE 4750: Computer Architecture</a:t>
            </a:r>
          </a:p>
          <a:p>
            <a:endParaRPr lang="en-US" sz="800" dirty="0" smtClean="0"/>
          </a:p>
          <a:p>
            <a:r>
              <a:rPr lang="en-US" sz="2800" dirty="0" smtClean="0"/>
              <a:t>CS </a:t>
            </a:r>
            <a:r>
              <a:rPr lang="en-US" sz="2800" dirty="0" smtClean="0"/>
              <a:t>4450: Networking</a:t>
            </a:r>
          </a:p>
          <a:p>
            <a:endParaRPr lang="en-US" sz="800" dirty="0" smtClean="0"/>
          </a:p>
          <a:p>
            <a:r>
              <a:rPr lang="en-US" sz="2800" dirty="0" smtClean="0"/>
              <a:t>CS 4620: Graphics</a:t>
            </a:r>
          </a:p>
          <a:p>
            <a:endParaRPr lang="en-US" sz="800" dirty="0" smtClean="0"/>
          </a:p>
          <a:p>
            <a:r>
              <a:rPr lang="en-US" sz="2800" strike="sngStrike" dirty="0" smtClean="0"/>
              <a:t>CS 4821: Quantum Computing </a:t>
            </a:r>
          </a:p>
          <a:p>
            <a:endParaRPr lang="en-US" sz="800" dirty="0" smtClean="0"/>
          </a:p>
          <a:p>
            <a:r>
              <a:rPr lang="en-US" sz="2800" dirty="0" err="1" smtClean="0"/>
              <a:t>MEng</a:t>
            </a:r>
            <a:endParaRPr lang="en-US" sz="2800" dirty="0" smtClean="0"/>
          </a:p>
          <a:p>
            <a:r>
              <a:rPr lang="en-US" sz="2400" dirty="0" smtClean="0"/>
              <a:t>5412—Cloud Computing,  5414—</a:t>
            </a:r>
            <a:r>
              <a:rPr lang="en-US" sz="2400" dirty="0" err="1" smtClean="0"/>
              <a:t>Distr</a:t>
            </a:r>
            <a:r>
              <a:rPr lang="en-US" sz="2400" dirty="0" smtClean="0"/>
              <a:t> Computing,</a:t>
            </a:r>
          </a:p>
          <a:p>
            <a:r>
              <a:rPr lang="en-US" sz="2400" dirty="0" smtClean="0"/>
              <a:t>5430—Systems </a:t>
            </a:r>
            <a:r>
              <a:rPr lang="en-US" sz="2400" dirty="0" err="1" smtClean="0"/>
              <a:t>Secuirty</a:t>
            </a:r>
            <a:r>
              <a:rPr lang="en-US" sz="2400" dirty="0" smtClean="0"/>
              <a:t>, </a:t>
            </a:r>
          </a:p>
          <a:p>
            <a:r>
              <a:rPr lang="en-US" sz="2400" dirty="0" smtClean="0"/>
              <a:t>5300—Arch of </a:t>
            </a:r>
            <a:r>
              <a:rPr lang="en-US" sz="2400" dirty="0" err="1" smtClean="0"/>
              <a:t>Larg</a:t>
            </a:r>
            <a:r>
              <a:rPr lang="en-US" sz="2400" dirty="0" smtClean="0"/>
              <a:t> scale Info Systems</a:t>
            </a:r>
          </a:p>
          <a:p>
            <a:r>
              <a:rPr lang="en-US" sz="2400" dirty="0"/>
              <a:t>And many more</a:t>
            </a:r>
            <a:r>
              <a:rPr lang="en-US" dirty="0" smtClean="0"/>
              <a:t>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01987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609600" y="1828800"/>
            <a:ext cx="8001000" cy="112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If you want to make an apple pie from scratch, you must first create the universe.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– Carl Sagan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Final Project</a:t>
            </a:r>
          </a:p>
          <a:p>
            <a:r>
              <a:rPr lang="en-US" sz="3600" dirty="0" smtClean="0"/>
              <a:t>Design Doc sign-up via CMS</a:t>
            </a:r>
          </a:p>
          <a:p>
            <a:r>
              <a:rPr lang="en-US" sz="3600" dirty="0" smtClean="0"/>
              <a:t>		sign </a:t>
            </a:r>
            <a:r>
              <a:rPr lang="en-US" sz="3600" dirty="0"/>
              <a:t>up </a:t>
            </a:r>
            <a:r>
              <a:rPr lang="en-US" sz="3600" dirty="0" smtClean="0"/>
              <a:t>Sunday, Monday, or Tuesday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	</a:t>
            </a:r>
            <a:r>
              <a:rPr lang="en-US" sz="3600" dirty="0" smtClean="0">
                <a:solidFill>
                  <a:schemeClr val="accent1"/>
                </a:solidFill>
              </a:rPr>
              <a:t>	May 6</a:t>
            </a:r>
            <a:r>
              <a:rPr lang="en-US" sz="3600" baseline="30000" dirty="0" smtClean="0">
                <a:solidFill>
                  <a:schemeClr val="accent1"/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, 7</a:t>
            </a:r>
            <a:r>
              <a:rPr lang="en-US" sz="3600" baseline="30000" dirty="0" smtClean="0">
                <a:solidFill>
                  <a:schemeClr val="accent1"/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, or 8</a:t>
            </a:r>
            <a:r>
              <a:rPr lang="en-US" sz="3600" baseline="30000" dirty="0" smtClean="0">
                <a:solidFill>
                  <a:schemeClr val="accent1"/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   </a:t>
            </a:r>
            <a:endParaRPr lang="en-US" sz="3600" dirty="0" smtClean="0"/>
          </a:p>
          <a:p>
            <a:r>
              <a:rPr lang="en-US" sz="3600" dirty="0" smtClean="0"/>
              <a:t>Demo Sign-Up</a:t>
            </a:r>
            <a:r>
              <a:rPr lang="en-US" sz="3600" dirty="0"/>
              <a:t> </a:t>
            </a:r>
            <a:r>
              <a:rPr lang="en-US" sz="3600" dirty="0" smtClean="0"/>
              <a:t>via CMS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dirty="0" smtClean="0"/>
              <a:t>		</a:t>
            </a:r>
            <a:r>
              <a:rPr lang="en-US" sz="3600" dirty="0" smtClean="0"/>
              <a:t>sign up </a:t>
            </a:r>
            <a:r>
              <a:rPr lang="en-US" sz="3600" dirty="0" smtClean="0">
                <a:solidFill>
                  <a:schemeClr val="accent1"/>
                </a:solidFill>
              </a:rPr>
              <a:t>Tuesday</a:t>
            </a:r>
            <a:r>
              <a:rPr lang="en-US" sz="3600" dirty="0" smtClean="0">
                <a:solidFill>
                  <a:schemeClr val="accent1"/>
                </a:solidFill>
              </a:rPr>
              <a:t>, May </a:t>
            </a:r>
            <a:r>
              <a:rPr lang="en-US" sz="3600" dirty="0" smtClean="0">
                <a:solidFill>
                  <a:schemeClr val="accent1"/>
                </a:solidFill>
              </a:rPr>
              <a:t>15</a:t>
            </a:r>
            <a:r>
              <a:rPr lang="en-US" sz="3600" baseline="30000" dirty="0" smtClean="0">
                <a:solidFill>
                  <a:schemeClr val="accent1"/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 </a:t>
            </a:r>
            <a:endParaRPr lang="en-US" sz="3600" dirty="0" smtClean="0">
              <a:solidFill>
                <a:schemeClr val="accent1"/>
              </a:solidFill>
            </a:endParaRPr>
          </a:p>
          <a:p>
            <a:r>
              <a:rPr lang="en-US" sz="3600" dirty="0" smtClean="0"/>
              <a:t>		or </a:t>
            </a:r>
            <a:r>
              <a:rPr lang="en-US" sz="3600" dirty="0" smtClean="0">
                <a:solidFill>
                  <a:schemeClr val="accent1"/>
                </a:solidFill>
              </a:rPr>
              <a:t>Wednesday, May </a:t>
            </a:r>
            <a:r>
              <a:rPr lang="en-US" sz="3600" dirty="0" smtClean="0">
                <a:solidFill>
                  <a:schemeClr val="accent1"/>
                </a:solidFill>
              </a:rPr>
              <a:t>16</a:t>
            </a:r>
            <a:r>
              <a:rPr lang="en-US" sz="3600" baseline="30000" dirty="0" smtClean="0">
                <a:solidFill>
                  <a:schemeClr val="accent1"/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  </a:t>
            </a:r>
            <a:endParaRPr lang="en-US" sz="3600" dirty="0" smtClean="0"/>
          </a:p>
          <a:p>
            <a:r>
              <a:rPr lang="en-US" sz="3600" dirty="0" smtClean="0"/>
              <a:t>CMS submission due:</a:t>
            </a:r>
          </a:p>
          <a:p>
            <a:pPr lvl="1"/>
            <a:r>
              <a:rPr lang="en-US" sz="3600" dirty="0" smtClean="0">
                <a:solidFill>
                  <a:schemeClr val="accent1"/>
                </a:solidFill>
              </a:rPr>
              <a:t>Due </a:t>
            </a:r>
            <a:r>
              <a:rPr lang="en-US" sz="3600" dirty="0" smtClean="0">
                <a:solidFill>
                  <a:schemeClr val="accent1"/>
                </a:solidFill>
              </a:rPr>
              <a:t>6</a:t>
            </a:r>
            <a:r>
              <a:rPr lang="en-US" sz="3600" dirty="0" smtClean="0">
                <a:solidFill>
                  <a:schemeClr val="accent1"/>
                </a:solidFill>
              </a:rPr>
              <a:t>:30pm </a:t>
            </a:r>
            <a:r>
              <a:rPr lang="en-US" sz="3600" dirty="0" smtClean="0">
                <a:solidFill>
                  <a:schemeClr val="accent1"/>
                </a:solidFill>
              </a:rPr>
              <a:t>Wednesday, May </a:t>
            </a:r>
            <a:r>
              <a:rPr lang="en-US" sz="3600" dirty="0" smtClean="0">
                <a:solidFill>
                  <a:schemeClr val="accent1"/>
                </a:solidFill>
              </a:rPr>
              <a:t>16</a:t>
            </a:r>
            <a:r>
              <a:rPr lang="en-US" sz="3600" baseline="30000" dirty="0" smtClean="0">
                <a:solidFill>
                  <a:schemeClr val="accent1"/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 </a:t>
            </a:r>
            <a:endParaRPr lang="en-US" sz="3600" dirty="0" smtClean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Big Picture about the Future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2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6"/>
          <p:cNvGrpSpPr/>
          <p:nvPr>
            <p:custDataLst>
              <p:tags r:id="rId1"/>
            </p:custDataLst>
          </p:nvPr>
        </p:nvGrpSpPr>
        <p:grpSpPr>
          <a:xfrm>
            <a:off x="2057400" y="971490"/>
            <a:ext cx="6858000" cy="5334000"/>
            <a:chOff x="2057400" y="457200"/>
            <a:chExt cx="6858000" cy="5334000"/>
          </a:xfrm>
        </p:grpSpPr>
        <p:sp>
          <p:nvSpPr>
            <p:cNvPr id="133" name="Right Triangle 132"/>
            <p:cNvSpPr/>
            <p:nvPr>
              <p:custDataLst>
                <p:tags r:id="rId142"/>
              </p:custDataLst>
            </p:nvPr>
          </p:nvSpPr>
          <p:spPr>
            <a:xfrm rot="10800000">
              <a:off x="7620000" y="914400"/>
              <a:ext cx="609600" cy="685800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15"/>
            <p:cNvSpPr/>
            <p:nvPr>
              <p:custDataLst>
                <p:tags r:id="rId143"/>
              </p:custDataLst>
            </p:nvPr>
          </p:nvSpPr>
          <p:spPr>
            <a:xfrm>
              <a:off x="7924800" y="457200"/>
              <a:ext cx="990600" cy="5334000"/>
            </a:xfrm>
            <a:prstGeom prst="roundRect">
              <a:avLst>
                <a:gd name="adj" fmla="val 30422"/>
              </a:avLst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ounded Rectangle 116"/>
            <p:cNvSpPr/>
            <p:nvPr>
              <p:custDataLst>
                <p:tags r:id="rId144"/>
              </p:custDataLst>
            </p:nvPr>
          </p:nvSpPr>
          <p:spPr>
            <a:xfrm>
              <a:off x="2057400" y="457200"/>
              <a:ext cx="914400" cy="3048000"/>
            </a:xfrm>
            <a:prstGeom prst="roundRect">
              <a:avLst>
                <a:gd name="adj" fmla="val 30422"/>
              </a:avLst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ounded Rectangle 123"/>
            <p:cNvSpPr/>
            <p:nvPr>
              <p:custDataLst>
                <p:tags r:id="rId145"/>
              </p:custDataLst>
            </p:nvPr>
          </p:nvSpPr>
          <p:spPr>
            <a:xfrm>
              <a:off x="2057400" y="457200"/>
              <a:ext cx="6400800" cy="6096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ight Triangle 127"/>
            <p:cNvSpPr/>
            <p:nvPr>
              <p:custDataLst>
                <p:tags r:id="rId146"/>
              </p:custDataLst>
            </p:nvPr>
          </p:nvSpPr>
          <p:spPr>
            <a:xfrm rot="5400000">
              <a:off x="2552700" y="876300"/>
              <a:ext cx="609600" cy="685800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TextBox 144"/>
            <p:cNvSpPr txBox="1"/>
            <p:nvPr>
              <p:custDataLst>
                <p:tags r:id="rId147"/>
              </p:custDataLst>
            </p:nvPr>
          </p:nvSpPr>
          <p:spPr>
            <a:xfrm>
              <a:off x="8001000" y="5083314"/>
              <a:ext cx="838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Write-</a:t>
              </a:r>
              <a:br>
                <a:rPr lang="en-US" sz="2000" dirty="0" smtClean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Back</a:t>
              </a:r>
            </a:p>
          </p:txBody>
        </p:sp>
      </p:grpSp>
      <p:grpSp>
        <p:nvGrpSpPr>
          <p:cNvPr id="3" name="Group 154"/>
          <p:cNvGrpSpPr/>
          <p:nvPr>
            <p:custDataLst>
              <p:tags r:id="rId2"/>
            </p:custDataLst>
          </p:nvPr>
        </p:nvGrpSpPr>
        <p:grpSpPr>
          <a:xfrm>
            <a:off x="5791200" y="1657290"/>
            <a:ext cx="2286000" cy="4648200"/>
            <a:chOff x="6629400" y="1143000"/>
            <a:chExt cx="1447800" cy="4648200"/>
          </a:xfrm>
        </p:grpSpPr>
        <p:sp>
          <p:nvSpPr>
            <p:cNvPr id="108" name="Rounded Rectangle 107"/>
            <p:cNvSpPr/>
            <p:nvPr>
              <p:custDataLst>
                <p:tags r:id="rId140"/>
              </p:custDataLst>
            </p:nvPr>
          </p:nvSpPr>
          <p:spPr>
            <a:xfrm>
              <a:off x="6705600" y="1143000"/>
              <a:ext cx="1295400" cy="4648200"/>
            </a:xfrm>
            <a:prstGeom prst="roundRect">
              <a:avLst>
                <a:gd name="adj" fmla="val 19208"/>
              </a:avLst>
            </a:prstGeom>
            <a:solidFill>
              <a:schemeClr val="accent4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Box 141"/>
            <p:cNvSpPr txBox="1"/>
            <p:nvPr>
              <p:custDataLst>
                <p:tags r:id="rId141"/>
              </p:custDataLst>
            </p:nvPr>
          </p:nvSpPr>
          <p:spPr>
            <a:xfrm>
              <a:off x="6629400" y="5334000"/>
              <a:ext cx="1447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Memory</a:t>
              </a:r>
            </a:p>
          </p:txBody>
        </p:sp>
      </p:grpSp>
      <p:grpSp>
        <p:nvGrpSpPr>
          <p:cNvPr id="4" name="Group 148"/>
          <p:cNvGrpSpPr/>
          <p:nvPr>
            <p:custDataLst>
              <p:tags r:id="rId3"/>
            </p:custDataLst>
          </p:nvPr>
        </p:nvGrpSpPr>
        <p:grpSpPr>
          <a:xfrm>
            <a:off x="152400" y="1657290"/>
            <a:ext cx="1600200" cy="4670286"/>
            <a:chOff x="152400" y="1143000"/>
            <a:chExt cx="1676400" cy="4670286"/>
          </a:xfrm>
        </p:grpSpPr>
        <p:sp>
          <p:nvSpPr>
            <p:cNvPr id="93" name="Rounded Rectangle 92"/>
            <p:cNvSpPr/>
            <p:nvPr>
              <p:custDataLst>
                <p:tags r:id="rId138"/>
              </p:custDataLst>
            </p:nvPr>
          </p:nvSpPr>
          <p:spPr>
            <a:xfrm>
              <a:off x="152400" y="1143000"/>
              <a:ext cx="1676400" cy="46482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TextBox 136"/>
            <p:cNvSpPr txBox="1"/>
            <p:nvPr>
              <p:custDataLst>
                <p:tags r:id="rId139"/>
              </p:custDataLst>
            </p:nvPr>
          </p:nvSpPr>
          <p:spPr>
            <a:xfrm>
              <a:off x="228600" y="5105400"/>
              <a:ext cx="1447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Instruction</a:t>
              </a:r>
              <a:br>
                <a:rPr lang="en-US" sz="2000" dirty="0" smtClean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Fetch</a:t>
              </a:r>
            </a:p>
          </p:txBody>
        </p:sp>
      </p:grpSp>
      <p:grpSp>
        <p:nvGrpSpPr>
          <p:cNvPr id="5" name="Group 153"/>
          <p:cNvGrpSpPr/>
          <p:nvPr>
            <p:custDataLst>
              <p:tags r:id="rId4"/>
            </p:custDataLst>
          </p:nvPr>
        </p:nvGrpSpPr>
        <p:grpSpPr>
          <a:xfrm>
            <a:off x="3886200" y="1657290"/>
            <a:ext cx="2057400" cy="4648200"/>
            <a:chOff x="3886200" y="1143000"/>
            <a:chExt cx="2819400" cy="4648200"/>
          </a:xfrm>
        </p:grpSpPr>
        <p:sp>
          <p:nvSpPr>
            <p:cNvPr id="106" name="Rounded Rectangle 105"/>
            <p:cNvSpPr/>
            <p:nvPr>
              <p:custDataLst>
                <p:tags r:id="rId136"/>
              </p:custDataLst>
            </p:nvPr>
          </p:nvSpPr>
          <p:spPr>
            <a:xfrm>
              <a:off x="3886200" y="1143000"/>
              <a:ext cx="2819400" cy="4648200"/>
            </a:xfrm>
            <a:prstGeom prst="roundRect">
              <a:avLst>
                <a:gd name="adj" fmla="val 11944"/>
              </a:avLst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40"/>
            <p:cNvSpPr txBox="1"/>
            <p:nvPr>
              <p:custDataLst>
                <p:tags r:id="rId137"/>
              </p:custDataLst>
            </p:nvPr>
          </p:nvSpPr>
          <p:spPr>
            <a:xfrm>
              <a:off x="4648200" y="5391090"/>
              <a:ext cx="1447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Execute</a:t>
              </a:r>
            </a:p>
          </p:txBody>
        </p:sp>
      </p:grpSp>
      <p:grpSp>
        <p:nvGrpSpPr>
          <p:cNvPr id="6" name="Group 152"/>
          <p:cNvGrpSpPr/>
          <p:nvPr>
            <p:custDataLst>
              <p:tags r:id="rId5"/>
            </p:custDataLst>
          </p:nvPr>
        </p:nvGrpSpPr>
        <p:grpSpPr>
          <a:xfrm>
            <a:off x="1752600" y="1657290"/>
            <a:ext cx="2133600" cy="4648201"/>
            <a:chOff x="1828800" y="1143000"/>
            <a:chExt cx="2057400" cy="4648201"/>
          </a:xfrm>
        </p:grpSpPr>
        <p:sp>
          <p:nvSpPr>
            <p:cNvPr id="111" name="Rounded Rectangle 110"/>
            <p:cNvSpPr/>
            <p:nvPr>
              <p:custDataLst>
                <p:tags r:id="rId132"/>
              </p:custDataLst>
            </p:nvPr>
          </p:nvSpPr>
          <p:spPr>
            <a:xfrm>
              <a:off x="2751083" y="1143000"/>
              <a:ext cx="1135117" cy="4648200"/>
            </a:xfrm>
            <a:prstGeom prst="roundRect">
              <a:avLst>
                <a:gd name="adj" fmla="val 30962"/>
              </a:avLst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ounded Rectangle 111"/>
            <p:cNvSpPr/>
            <p:nvPr>
              <p:custDataLst>
                <p:tags r:id="rId133"/>
              </p:custDataLst>
            </p:nvPr>
          </p:nvSpPr>
          <p:spPr>
            <a:xfrm>
              <a:off x="1828800" y="3505200"/>
              <a:ext cx="2057400" cy="2286000"/>
            </a:xfrm>
            <a:prstGeom prst="roundRect">
              <a:avLst>
                <a:gd name="adj" fmla="val 15859"/>
              </a:avLst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ight Triangle 114"/>
            <p:cNvSpPr/>
            <p:nvPr>
              <p:custDataLst>
                <p:tags r:id="rId134"/>
              </p:custDataLst>
            </p:nvPr>
          </p:nvSpPr>
          <p:spPr>
            <a:xfrm rot="16200000">
              <a:off x="2458847" y="3132658"/>
              <a:ext cx="550314" cy="533400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TextBox 138"/>
            <p:cNvSpPr txBox="1"/>
            <p:nvPr>
              <p:custDataLst>
                <p:tags r:id="rId135"/>
              </p:custDataLst>
            </p:nvPr>
          </p:nvSpPr>
          <p:spPr>
            <a:xfrm>
              <a:off x="2133600" y="5083315"/>
              <a:ext cx="1447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Instruction</a:t>
              </a:r>
              <a:br>
                <a:rPr lang="en-US" sz="2000" dirty="0" smtClean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Decode</a:t>
              </a:r>
            </a:p>
          </p:txBody>
        </p:sp>
      </p:grpSp>
      <p:sp>
        <p:nvSpPr>
          <p:cNvPr id="136" name="Arc 135"/>
          <p:cNvSpPr/>
          <p:nvPr>
            <p:custDataLst>
              <p:tags r:id="rId6"/>
            </p:custDataLst>
          </p:nvPr>
        </p:nvSpPr>
        <p:spPr>
          <a:xfrm rot="10800000" flipV="1">
            <a:off x="2743200" y="16572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ounded Rectangle 126"/>
          <p:cNvSpPr/>
          <p:nvPr>
            <p:custDataLst>
              <p:tags r:id="rId7"/>
            </p:custDataLst>
          </p:nvPr>
        </p:nvSpPr>
        <p:spPr>
          <a:xfrm>
            <a:off x="5943600" y="1657290"/>
            <a:ext cx="1981200" cy="4648200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/>
          <p:cNvCxnSpPr>
            <a:endCxn id="104" idx="2"/>
          </p:cNvCxnSpPr>
          <p:nvPr>
            <p:custDataLst>
              <p:tags r:id="rId8"/>
            </p:custDataLst>
          </p:nvPr>
        </p:nvCxnSpPr>
        <p:spPr>
          <a:xfrm>
            <a:off x="8229600" y="6305490"/>
            <a:ext cx="381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Arc 103"/>
          <p:cNvSpPr/>
          <p:nvPr>
            <p:custDataLst>
              <p:tags r:id="rId9"/>
            </p:custDataLst>
          </p:nvPr>
        </p:nvSpPr>
        <p:spPr>
          <a:xfrm rot="5400000">
            <a:off x="8305800" y="56958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Arc 104"/>
          <p:cNvSpPr/>
          <p:nvPr>
            <p:custDataLst>
              <p:tags r:id="rId10"/>
            </p:custDataLst>
          </p:nvPr>
        </p:nvSpPr>
        <p:spPr>
          <a:xfrm rot="10800000">
            <a:off x="7924800" y="56958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>
            <a:stCxn id="143" idx="2"/>
          </p:cNvCxnSpPr>
          <p:nvPr>
            <p:custDataLst>
              <p:tags r:id="rId11"/>
            </p:custDataLst>
          </p:nvPr>
        </p:nvCxnSpPr>
        <p:spPr>
          <a:xfrm rot="5400000">
            <a:off x="1828800" y="2800290"/>
            <a:ext cx="1828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Arc 147"/>
          <p:cNvSpPr/>
          <p:nvPr>
            <p:custDataLst>
              <p:tags r:id="rId12"/>
            </p:custDataLst>
          </p:nvPr>
        </p:nvSpPr>
        <p:spPr>
          <a:xfrm rot="16200000" flipV="1">
            <a:off x="7315200" y="15810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 Box 1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667000" y="4648200"/>
            <a:ext cx="685800" cy="304800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rIns="0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>extend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51" name="Freeform 150"/>
          <p:cNvSpPr/>
          <p:nvPr>
            <p:custDataLst>
              <p:tags r:id="rId14"/>
            </p:custDataLst>
          </p:nvPr>
        </p:nvSpPr>
        <p:spPr>
          <a:xfrm>
            <a:off x="4953000" y="2190690"/>
            <a:ext cx="609600" cy="1524000"/>
          </a:xfrm>
          <a:custGeom>
            <a:avLst/>
            <a:gdLst>
              <a:gd name="connsiteX0" fmla="*/ 0 w 685800"/>
              <a:gd name="connsiteY0" fmla="*/ 0 h 762000"/>
              <a:gd name="connsiteX1" fmla="*/ 685800 w 685800"/>
              <a:gd name="connsiteY1" fmla="*/ 0 h 762000"/>
              <a:gd name="connsiteX2" fmla="*/ 685800 w 685800"/>
              <a:gd name="connsiteY2" fmla="*/ 762000 h 762000"/>
              <a:gd name="connsiteX3" fmla="*/ 0 w 685800"/>
              <a:gd name="connsiteY3" fmla="*/ 762000 h 762000"/>
              <a:gd name="connsiteX4" fmla="*/ 0 w 685800"/>
              <a:gd name="connsiteY4" fmla="*/ 0 h 762000"/>
              <a:gd name="connsiteX0" fmla="*/ 0 w 685800"/>
              <a:gd name="connsiteY0" fmla="*/ 0 h 762000"/>
              <a:gd name="connsiteX1" fmla="*/ 685800 w 685800"/>
              <a:gd name="connsiteY1" fmla="*/ 190500 h 762000"/>
              <a:gd name="connsiteX2" fmla="*/ 685800 w 685800"/>
              <a:gd name="connsiteY2" fmla="*/ 762000 h 762000"/>
              <a:gd name="connsiteX3" fmla="*/ 0 w 685800"/>
              <a:gd name="connsiteY3" fmla="*/ 762000 h 762000"/>
              <a:gd name="connsiteX4" fmla="*/ 0 w 685800"/>
              <a:gd name="connsiteY4" fmla="*/ 0 h 762000"/>
              <a:gd name="connsiteX0" fmla="*/ 0 w 685800"/>
              <a:gd name="connsiteY0" fmla="*/ 0 h 762000"/>
              <a:gd name="connsiteX1" fmla="*/ 685800 w 685800"/>
              <a:gd name="connsiteY1" fmla="*/ 190500 h 762000"/>
              <a:gd name="connsiteX2" fmla="*/ 685800 w 685800"/>
              <a:gd name="connsiteY2" fmla="*/ 571500 h 762000"/>
              <a:gd name="connsiteX3" fmla="*/ 0 w 685800"/>
              <a:gd name="connsiteY3" fmla="*/ 762000 h 762000"/>
              <a:gd name="connsiteX4" fmla="*/ 0 w 685800"/>
              <a:gd name="connsiteY4" fmla="*/ 0 h 762000"/>
              <a:gd name="connsiteX0" fmla="*/ 0 w 685800"/>
              <a:gd name="connsiteY0" fmla="*/ 0 h 762000"/>
              <a:gd name="connsiteX1" fmla="*/ 685800 w 685800"/>
              <a:gd name="connsiteY1" fmla="*/ 317500 h 762000"/>
              <a:gd name="connsiteX2" fmla="*/ 685800 w 685800"/>
              <a:gd name="connsiteY2" fmla="*/ 571500 h 762000"/>
              <a:gd name="connsiteX3" fmla="*/ 0 w 685800"/>
              <a:gd name="connsiteY3" fmla="*/ 762000 h 762000"/>
              <a:gd name="connsiteX4" fmla="*/ 0 w 685800"/>
              <a:gd name="connsiteY4" fmla="*/ 0 h 762000"/>
              <a:gd name="connsiteX0" fmla="*/ 0 w 685800"/>
              <a:gd name="connsiteY0" fmla="*/ 0 h 952500"/>
              <a:gd name="connsiteX1" fmla="*/ 685800 w 685800"/>
              <a:gd name="connsiteY1" fmla="*/ 317500 h 952500"/>
              <a:gd name="connsiteX2" fmla="*/ 685800 w 685800"/>
              <a:gd name="connsiteY2" fmla="*/ 952500 h 952500"/>
              <a:gd name="connsiteX3" fmla="*/ 0 w 685800"/>
              <a:gd name="connsiteY3" fmla="*/ 762000 h 952500"/>
              <a:gd name="connsiteX4" fmla="*/ 0 w 685800"/>
              <a:gd name="connsiteY4" fmla="*/ 0 h 9525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0 w 685800"/>
              <a:gd name="connsiteY4" fmla="*/ 0 h 12700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0 w 685800"/>
              <a:gd name="connsiteY4" fmla="*/ 635000 h 1270000"/>
              <a:gd name="connsiteX5" fmla="*/ 0 w 685800"/>
              <a:gd name="connsiteY5" fmla="*/ 0 h 12700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171450 w 685800"/>
              <a:gd name="connsiteY4" fmla="*/ 635000 h 1270000"/>
              <a:gd name="connsiteX5" fmla="*/ 0 w 685800"/>
              <a:gd name="connsiteY5" fmla="*/ 0 h 12700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171450 w 685800"/>
              <a:gd name="connsiteY4" fmla="*/ 635000 h 1270000"/>
              <a:gd name="connsiteX5" fmla="*/ 0 w 685800"/>
              <a:gd name="connsiteY5" fmla="*/ 508000 h 1270000"/>
              <a:gd name="connsiteX6" fmla="*/ 0 w 685800"/>
              <a:gd name="connsiteY6" fmla="*/ 0 h 12700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0 w 685800"/>
              <a:gd name="connsiteY4" fmla="*/ 762000 h 1270000"/>
              <a:gd name="connsiteX5" fmla="*/ 171450 w 685800"/>
              <a:gd name="connsiteY5" fmla="*/ 635000 h 1270000"/>
              <a:gd name="connsiteX6" fmla="*/ 0 w 685800"/>
              <a:gd name="connsiteY6" fmla="*/ 508000 h 1270000"/>
              <a:gd name="connsiteX7" fmla="*/ 0 w 685800"/>
              <a:gd name="connsiteY7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" h="1270000">
                <a:moveTo>
                  <a:pt x="0" y="0"/>
                </a:moveTo>
                <a:lnTo>
                  <a:pt x="685800" y="317500"/>
                </a:lnTo>
                <a:lnTo>
                  <a:pt x="685800" y="952500"/>
                </a:lnTo>
                <a:lnTo>
                  <a:pt x="0" y="1270000"/>
                </a:lnTo>
                <a:lnTo>
                  <a:pt x="0" y="762000"/>
                </a:lnTo>
                <a:lnTo>
                  <a:pt x="171450" y="635000"/>
                </a:lnTo>
                <a:lnTo>
                  <a:pt x="0" y="50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9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648200" y="3181290"/>
            <a:ext cx="152400" cy="762000"/>
          </a:xfrm>
          <a:custGeom>
            <a:avLst/>
            <a:gdLst>
              <a:gd name="connsiteX0" fmla="*/ 0 w 609600"/>
              <a:gd name="connsiteY0" fmla="*/ 0 h 1143000"/>
              <a:gd name="connsiteX1" fmla="*/ 609600 w 609600"/>
              <a:gd name="connsiteY1" fmla="*/ 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30480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304800 w 609600"/>
              <a:gd name="connsiteY4" fmla="*/ 0 h 1143000"/>
              <a:gd name="connsiteX0" fmla="*/ 0 w 304800"/>
              <a:gd name="connsiteY0" fmla="*/ 0 h 1143000"/>
              <a:gd name="connsiteX1" fmla="*/ 304800 w 304800"/>
              <a:gd name="connsiteY1" fmla="*/ 152400 h 1143000"/>
              <a:gd name="connsiteX2" fmla="*/ 304800 w 304800"/>
              <a:gd name="connsiteY2" fmla="*/ 990600 h 1143000"/>
              <a:gd name="connsiteX3" fmla="*/ 0 w 304800"/>
              <a:gd name="connsiteY3" fmla="*/ 1143000 h 1143000"/>
              <a:gd name="connsiteX4" fmla="*/ 0 w 304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143000">
                <a:moveTo>
                  <a:pt x="0" y="0"/>
                </a:moveTo>
                <a:lnTo>
                  <a:pt x="304800" y="152400"/>
                </a:lnTo>
                <a:lnTo>
                  <a:pt x="304800" y="9906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70" name="Rectangle 4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400800" y="3714690"/>
            <a:ext cx="1143000" cy="1066800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76" name="Rectangle 22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362199" y="2266890"/>
            <a:ext cx="1143001" cy="1363663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 anchorCtr="1"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register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file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7" name="Oval 24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362200" y="4038600"/>
            <a:ext cx="1219200" cy="457199"/>
          </a:xfrm>
          <a:prstGeom prst="ellipse">
            <a:avLst/>
          </a:prstGeom>
          <a:solidFill>
            <a:schemeClr val="tx1"/>
          </a:solidFill>
          <a:ln w="25400" cap="sq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1800" dirty="0" smtClean="0">
                <a:solidFill>
                  <a:srgbClr val="FFFFFF"/>
                </a:solidFill>
                <a:latin typeface="Calibri"/>
              </a:rPr>
              <a:t>control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9" name="Rounded Rectangle 118"/>
          <p:cNvSpPr/>
          <p:nvPr>
            <p:custDataLst>
              <p:tags r:id="rId19"/>
            </p:custDataLst>
          </p:nvPr>
        </p:nvSpPr>
        <p:spPr>
          <a:xfrm>
            <a:off x="152400" y="1657290"/>
            <a:ext cx="1600200" cy="4648200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9730" name="Rectangle 2"/>
          <p:cNvSpPr>
            <a:spLocks noGrp="1" noChangeArrowheads="1"/>
          </p:cNvSpPr>
          <p:nvPr>
            <p:ph type="title"/>
            <p:custDataLst>
              <p:tags r:id="rId20"/>
            </p:custDataLst>
          </p:nvPr>
        </p:nvSpPr>
        <p:spPr>
          <a:xfrm>
            <a:off x="228600" y="0"/>
            <a:ext cx="8763000" cy="457200"/>
          </a:xfrm>
        </p:spPr>
        <p:txBody>
          <a:bodyPr>
            <a:noAutofit/>
          </a:bodyPr>
          <a:lstStyle/>
          <a:p>
            <a:r>
              <a:rPr lang="en-US" dirty="0" smtClean="0"/>
              <a:t>Big Picture</a:t>
            </a:r>
            <a:endParaRPr lang="en-US" dirty="0"/>
          </a:p>
        </p:txBody>
      </p:sp>
      <p:sp>
        <p:nvSpPr>
          <p:cNvPr id="2249753" name="Line 25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2514600" y="3638491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2249775" name="Line 47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8686800" y="1428690"/>
            <a:ext cx="0" cy="16764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9779" name="Line 51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V="1">
            <a:off x="2209800" y="31812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/>
          </a:p>
        </p:txBody>
      </p:sp>
      <p:sp>
        <p:nvSpPr>
          <p:cNvPr id="2249780" name="Text Box 52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105400" y="2724090"/>
            <a:ext cx="470000" cy="394275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non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1800" dirty="0" err="1">
                <a:solidFill>
                  <a:srgbClr val="FFFFFF"/>
                </a:solidFill>
                <a:latin typeface="Calibri"/>
              </a:rPr>
              <a:t>alu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" name="Line 49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H="1">
            <a:off x="2209800" y="1428690"/>
            <a:ext cx="0" cy="17526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48" name="Line 44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4800600" y="34860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50" name="Line 44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4419600" y="37908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54" name="Line 4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2057400" y="4648200"/>
            <a:ext cx="152400" cy="1524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78" name="Text Box 5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477000" y="4400490"/>
            <a:ext cx="976100" cy="413639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>
                <a:solidFill>
                  <a:srgbClr val="FFFFFF"/>
                </a:solidFill>
                <a:latin typeface="Calibri"/>
              </a:rPr>
              <a:t>memory</a:t>
            </a:r>
          </a:p>
        </p:txBody>
      </p:sp>
      <p:sp>
        <p:nvSpPr>
          <p:cNvPr id="80" name="Line 49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 flipV="1">
            <a:off x="4191000" y="3333690"/>
            <a:ext cx="0" cy="9144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 type="oval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82" name="Text Box 5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324600" y="4019490"/>
            <a:ext cx="518900" cy="394275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d</a:t>
            </a:r>
            <a:r>
              <a:rPr lang="en-US" baseline="-25000" dirty="0" smtClean="0">
                <a:solidFill>
                  <a:srgbClr val="FFFFFF"/>
                </a:solidFill>
                <a:latin typeface="Calibri"/>
              </a:rPr>
              <a:t>in</a:t>
            </a:r>
            <a:endParaRPr lang="en-US" baseline="-25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3" name="Text Box 5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7010400" y="4019490"/>
            <a:ext cx="518900" cy="394275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d</a:t>
            </a:r>
            <a:r>
              <a:rPr lang="en-US" baseline="-25000" dirty="0" err="1" smtClean="0">
                <a:solidFill>
                  <a:srgbClr val="FFFFFF"/>
                </a:solidFill>
                <a:latin typeface="Calibri"/>
              </a:rPr>
              <a:t>out</a:t>
            </a:r>
            <a:endParaRPr lang="en-US" baseline="-25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4" name="Line 45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 flipV="1">
            <a:off x="6858000" y="478149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85" name="Text Box 5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400800" y="3638490"/>
            <a:ext cx="976100" cy="394275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addr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Line 44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>
            <a:off x="6858000" y="2876490"/>
            <a:ext cx="0" cy="8382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oval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88" name="Line 48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 flipH="1">
            <a:off x="8534400" y="31050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 dirty="0"/>
          </a:p>
        </p:txBody>
      </p:sp>
      <p:sp>
        <p:nvSpPr>
          <p:cNvPr id="89" name="Line 44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>
            <a:off x="8229600" y="33336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90" name="Line 49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>
            <a:off x="8229600" y="3333690"/>
            <a:ext cx="0" cy="9144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29" name="Line 45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 flipV="1">
            <a:off x="8458200" y="348609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30" name="Line 45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 flipV="1">
            <a:off x="5334000" y="348609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31" name="Line 45"/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 flipV="1">
            <a:off x="4648200" y="394329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32" name="Line 45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 flipV="1">
            <a:off x="2971800" y="502920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99" name="Line 25"/>
          <p:cNvSpPr>
            <a:spLocks noChangeShapeType="1"/>
          </p:cNvSpPr>
          <p:nvPr>
            <p:custDataLst>
              <p:tags r:id="rId43"/>
            </p:custDataLst>
          </p:nvPr>
        </p:nvSpPr>
        <p:spPr bwMode="auto">
          <a:xfrm flipV="1">
            <a:off x="2895599" y="3638491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00" name="Line 25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 flipV="1">
            <a:off x="3124199" y="3638491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01" name="Line 25"/>
          <p:cNvSpPr>
            <a:spLocks noChangeShapeType="1"/>
          </p:cNvSpPr>
          <p:nvPr>
            <p:custDataLst>
              <p:tags r:id="rId45"/>
            </p:custDataLst>
          </p:nvPr>
        </p:nvSpPr>
        <p:spPr bwMode="auto">
          <a:xfrm flipV="1">
            <a:off x="3352799" y="3638491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02" name="Line 34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 flipV="1">
            <a:off x="2057400" y="4267200"/>
            <a:ext cx="304800" cy="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25" name="Rounded Rectangle 124"/>
          <p:cNvSpPr/>
          <p:nvPr>
            <p:custDataLst>
              <p:tags r:id="rId47"/>
            </p:custDataLst>
          </p:nvPr>
        </p:nvSpPr>
        <p:spPr>
          <a:xfrm>
            <a:off x="3886200" y="1657290"/>
            <a:ext cx="2057400" cy="4648200"/>
          </a:xfrm>
          <a:prstGeom prst="roundRect">
            <a:avLst>
              <a:gd name="adj" fmla="val 11944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/>
          <p:nvPr>
            <p:custDataLst>
              <p:tags r:id="rId48"/>
            </p:custDataLst>
          </p:nvPr>
        </p:nvCxnSpPr>
        <p:spPr>
          <a:xfrm flipV="1">
            <a:off x="2057400" y="6305490"/>
            <a:ext cx="1600200" cy="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>
            <p:custDataLst>
              <p:tags r:id="rId49"/>
            </p:custDataLst>
          </p:nvPr>
        </p:nvCxnSpPr>
        <p:spPr>
          <a:xfrm rot="10800000">
            <a:off x="1905001" y="4019491"/>
            <a:ext cx="53340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>
            <p:custDataLst>
              <p:tags r:id="rId50"/>
            </p:custDataLst>
          </p:nvPr>
        </p:nvCxnSpPr>
        <p:spPr>
          <a:xfrm rot="5400000">
            <a:off x="6553200" y="3638490"/>
            <a:ext cx="4724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>
            <p:custDataLst>
              <p:tags r:id="rId51"/>
            </p:custDataLst>
          </p:nvPr>
        </p:nvCxnSpPr>
        <p:spPr>
          <a:xfrm rot="16200000" flipH="1">
            <a:off x="800101" y="2457390"/>
            <a:ext cx="2514600" cy="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Arc 93"/>
          <p:cNvSpPr/>
          <p:nvPr>
            <p:custDataLst>
              <p:tags r:id="rId52"/>
            </p:custDataLst>
          </p:nvPr>
        </p:nvSpPr>
        <p:spPr>
          <a:xfrm rot="5400000">
            <a:off x="3276600" y="56958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Arc 96"/>
          <p:cNvSpPr/>
          <p:nvPr>
            <p:custDataLst>
              <p:tags r:id="rId53"/>
            </p:custDataLst>
          </p:nvPr>
        </p:nvSpPr>
        <p:spPr>
          <a:xfrm rot="10800000">
            <a:off x="1752601" y="56958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/>
          <p:nvPr>
            <p:custDataLst>
              <p:tags r:id="rId54"/>
            </p:custDataLst>
          </p:nvPr>
        </p:nvCxnSpPr>
        <p:spPr>
          <a:xfrm rot="10800000">
            <a:off x="2057400" y="971490"/>
            <a:ext cx="65532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Arc 113"/>
          <p:cNvSpPr/>
          <p:nvPr>
            <p:custDataLst>
              <p:tags r:id="rId55"/>
            </p:custDataLst>
          </p:nvPr>
        </p:nvSpPr>
        <p:spPr>
          <a:xfrm>
            <a:off x="8305800" y="9714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Arc 117"/>
          <p:cNvSpPr/>
          <p:nvPr>
            <p:custDataLst>
              <p:tags r:id="rId56"/>
            </p:custDataLst>
          </p:nvPr>
        </p:nvSpPr>
        <p:spPr>
          <a:xfrm rot="5400000">
            <a:off x="2133601" y="34098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Arc 119"/>
          <p:cNvSpPr/>
          <p:nvPr>
            <p:custDataLst>
              <p:tags r:id="rId57"/>
            </p:custDataLst>
          </p:nvPr>
        </p:nvSpPr>
        <p:spPr>
          <a:xfrm rot="16200000">
            <a:off x="2057400" y="9714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Arc 120"/>
          <p:cNvSpPr/>
          <p:nvPr>
            <p:custDataLst>
              <p:tags r:id="rId58"/>
            </p:custDataLst>
          </p:nvPr>
        </p:nvSpPr>
        <p:spPr>
          <a:xfrm rot="10800000">
            <a:off x="2057400" y="34098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Arc 122"/>
          <p:cNvSpPr/>
          <p:nvPr>
            <p:custDataLst>
              <p:tags r:id="rId59"/>
            </p:custDataLst>
          </p:nvPr>
        </p:nvSpPr>
        <p:spPr>
          <a:xfrm rot="10800000" flipV="1">
            <a:off x="1752601" y="40194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Arc 134"/>
          <p:cNvSpPr/>
          <p:nvPr>
            <p:custDataLst>
              <p:tags r:id="rId60"/>
            </p:custDataLst>
          </p:nvPr>
        </p:nvSpPr>
        <p:spPr>
          <a:xfrm rot="16200000" flipV="1">
            <a:off x="3276600" y="16572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8" name="Straight Connector 137"/>
          <p:cNvCxnSpPr/>
          <p:nvPr>
            <p:custDataLst>
              <p:tags r:id="rId61"/>
            </p:custDataLst>
          </p:nvPr>
        </p:nvCxnSpPr>
        <p:spPr>
          <a:xfrm rot="10800000">
            <a:off x="3048000" y="1657290"/>
            <a:ext cx="533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Arc 142"/>
          <p:cNvSpPr/>
          <p:nvPr>
            <p:custDataLst>
              <p:tags r:id="rId62"/>
            </p:custDataLst>
          </p:nvPr>
        </p:nvSpPr>
        <p:spPr>
          <a:xfrm rot="10800000" flipV="1">
            <a:off x="2743200" y="15810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Straight Connector 143"/>
          <p:cNvCxnSpPr/>
          <p:nvPr>
            <p:custDataLst>
              <p:tags r:id="rId63"/>
            </p:custDataLst>
          </p:nvPr>
        </p:nvCxnSpPr>
        <p:spPr>
          <a:xfrm rot="10800000" flipV="1">
            <a:off x="3048000" y="1581088"/>
            <a:ext cx="4648200" cy="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148" idx="0"/>
          </p:cNvCxnSpPr>
          <p:nvPr>
            <p:custDataLst>
              <p:tags r:id="rId64"/>
            </p:custDataLst>
          </p:nvPr>
        </p:nvCxnSpPr>
        <p:spPr>
          <a:xfrm rot="5400000">
            <a:off x="7886700" y="1923990"/>
            <a:ext cx="762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Line 8"/>
          <p:cNvSpPr>
            <a:spLocks noChangeShapeType="1"/>
          </p:cNvSpPr>
          <p:nvPr>
            <p:custDataLst>
              <p:tags r:id="rId65"/>
            </p:custDataLst>
          </p:nvPr>
        </p:nvSpPr>
        <p:spPr bwMode="auto">
          <a:xfrm>
            <a:off x="685798" y="3257490"/>
            <a:ext cx="2" cy="762000"/>
          </a:xfrm>
          <a:prstGeom prst="line">
            <a:avLst/>
          </a:prstGeom>
          <a:noFill/>
          <a:ln w="25400" cap="sq">
            <a:solidFill>
              <a:schemeClr val="accent1"/>
            </a:solidFill>
            <a:round/>
            <a:headEnd type="arrow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59" name="Text Box 11"/>
          <p:cNvSpPr txBox="1">
            <a:spLocks noChangeArrowheads="1"/>
          </p:cNvSpPr>
          <p:nvPr>
            <p:custDataLst>
              <p:tags r:id="rId66"/>
            </p:custDataLst>
          </p:nvPr>
        </p:nvSpPr>
        <p:spPr bwMode="auto">
          <a:xfrm>
            <a:off x="304800" y="4019490"/>
            <a:ext cx="762000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Consolas" pitchFamily="49" charset="0"/>
              </a:rPr>
              <a:t>PC</a:t>
            </a:r>
            <a:endParaRPr lang="en-US" dirty="0">
              <a:solidFill>
                <a:srgbClr val="FFFFFF"/>
              </a:solidFill>
              <a:latin typeface="Consolas" pitchFamily="49" charset="0"/>
            </a:endParaRPr>
          </a:p>
        </p:txBody>
      </p:sp>
      <p:sp>
        <p:nvSpPr>
          <p:cNvPr id="66" name="Line 18"/>
          <p:cNvSpPr>
            <a:spLocks noChangeShapeType="1"/>
          </p:cNvSpPr>
          <p:nvPr>
            <p:custDataLst>
              <p:tags r:id="rId67"/>
            </p:custDataLst>
          </p:nvPr>
        </p:nvSpPr>
        <p:spPr bwMode="auto">
          <a:xfrm flipH="1">
            <a:off x="1219200" y="3638490"/>
            <a:ext cx="0" cy="1143000"/>
          </a:xfrm>
          <a:prstGeom prst="line">
            <a:avLst/>
          </a:prstGeom>
          <a:noFill/>
          <a:ln w="25400" cap="sq">
            <a:solidFill>
              <a:schemeClr val="accent1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69" name="Line 21"/>
          <p:cNvSpPr>
            <a:spLocks noChangeShapeType="1"/>
          </p:cNvSpPr>
          <p:nvPr>
            <p:custDataLst>
              <p:tags r:id="rId68"/>
            </p:custDataLst>
          </p:nvPr>
        </p:nvSpPr>
        <p:spPr bwMode="auto">
          <a:xfrm>
            <a:off x="685798" y="4324288"/>
            <a:ext cx="2" cy="457201"/>
          </a:xfrm>
          <a:prstGeom prst="line">
            <a:avLst/>
          </a:prstGeom>
          <a:noFill/>
          <a:ln w="25400" cap="sq">
            <a:solidFill>
              <a:schemeClr val="accent1"/>
            </a:solidFill>
            <a:round/>
            <a:headEnd type="arrow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73" name="Line 49"/>
          <p:cNvSpPr>
            <a:spLocks noChangeShapeType="1"/>
          </p:cNvSpPr>
          <p:nvPr>
            <p:custDataLst>
              <p:tags r:id="rId69"/>
            </p:custDataLst>
          </p:nvPr>
        </p:nvSpPr>
        <p:spPr bwMode="auto">
          <a:xfrm flipH="1" flipV="1">
            <a:off x="1295400" y="2724090"/>
            <a:ext cx="152400" cy="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75" name="Rectangle 4"/>
          <p:cNvSpPr>
            <a:spLocks noChangeArrowheads="1"/>
          </p:cNvSpPr>
          <p:nvPr>
            <p:custDataLst>
              <p:tags r:id="rId70"/>
            </p:custDataLst>
          </p:nvPr>
        </p:nvSpPr>
        <p:spPr bwMode="auto">
          <a:xfrm>
            <a:off x="304800" y="2190690"/>
            <a:ext cx="990600" cy="1066800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memory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3" name="Oval 17"/>
          <p:cNvSpPr>
            <a:spLocks noChangeArrowheads="1"/>
          </p:cNvSpPr>
          <p:nvPr>
            <p:custDataLst>
              <p:tags r:id="rId71"/>
            </p:custDataLst>
          </p:nvPr>
        </p:nvSpPr>
        <p:spPr bwMode="auto">
          <a:xfrm>
            <a:off x="457200" y="4781490"/>
            <a:ext cx="990600" cy="685800"/>
          </a:xfrm>
          <a:prstGeom prst="ellipse">
            <a:avLst/>
          </a:prstGeom>
          <a:solidFill>
            <a:schemeClr val="tx1"/>
          </a:solidFill>
          <a:ln w="25400" algn="ctr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new</a:t>
            </a:r>
            <a:br>
              <a:rPr lang="en-US" dirty="0" smtClean="0">
                <a:solidFill>
                  <a:srgbClr val="FFFFFF"/>
                </a:solidFill>
                <a:latin typeface="Calibri"/>
              </a:rPr>
            </a:br>
            <a:r>
              <a:rPr lang="en-US" dirty="0" smtClean="0">
                <a:solidFill>
                  <a:srgbClr val="FFFFFF"/>
                </a:solidFill>
                <a:latin typeface="Calibri"/>
              </a:rPr>
              <a:t>pc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6" name="Line 49"/>
          <p:cNvSpPr>
            <a:spLocks noChangeShapeType="1"/>
          </p:cNvSpPr>
          <p:nvPr>
            <p:custDataLst>
              <p:tags r:id="rId72"/>
            </p:custDataLst>
          </p:nvPr>
        </p:nvSpPr>
        <p:spPr bwMode="auto">
          <a:xfrm flipH="1" flipV="1">
            <a:off x="1447800" y="2724090"/>
            <a:ext cx="0" cy="152400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95" name="Line 18"/>
          <p:cNvSpPr>
            <a:spLocks noChangeShapeType="1"/>
          </p:cNvSpPr>
          <p:nvPr>
            <p:custDataLst>
              <p:tags r:id="rId73"/>
            </p:custDataLst>
          </p:nvPr>
        </p:nvSpPr>
        <p:spPr bwMode="auto">
          <a:xfrm>
            <a:off x="685800" y="3638490"/>
            <a:ext cx="533400" cy="0"/>
          </a:xfrm>
          <a:prstGeom prst="line">
            <a:avLst/>
          </a:prstGeom>
          <a:noFill/>
          <a:ln w="25400" cap="sq">
            <a:solidFill>
              <a:schemeClr val="accent1"/>
            </a:solidFill>
            <a:round/>
            <a:headEnd type="oval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67" name="Line 49"/>
          <p:cNvSpPr>
            <a:spLocks noChangeShapeType="1"/>
          </p:cNvSpPr>
          <p:nvPr>
            <p:custDataLst>
              <p:tags r:id="rId74"/>
            </p:custDataLst>
          </p:nvPr>
        </p:nvSpPr>
        <p:spPr bwMode="auto">
          <a:xfrm flipV="1">
            <a:off x="1447800" y="4248090"/>
            <a:ext cx="609600" cy="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9771" name="Line 43"/>
          <p:cNvSpPr>
            <a:spLocks noChangeShapeType="1"/>
          </p:cNvSpPr>
          <p:nvPr>
            <p:custDataLst>
              <p:tags r:id="rId75"/>
            </p:custDataLst>
          </p:nvPr>
        </p:nvSpPr>
        <p:spPr bwMode="auto">
          <a:xfrm>
            <a:off x="3505200" y="2495490"/>
            <a:ext cx="14478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9772" name="Line 44"/>
          <p:cNvSpPr>
            <a:spLocks noChangeShapeType="1"/>
          </p:cNvSpPr>
          <p:nvPr>
            <p:custDataLst>
              <p:tags r:id="rId76"/>
            </p:custDataLst>
          </p:nvPr>
        </p:nvSpPr>
        <p:spPr bwMode="auto">
          <a:xfrm>
            <a:off x="3505200" y="3333690"/>
            <a:ext cx="114046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9776" name="Line 48"/>
          <p:cNvSpPr>
            <a:spLocks noChangeShapeType="1"/>
          </p:cNvSpPr>
          <p:nvPr>
            <p:custDataLst>
              <p:tags r:id="rId77"/>
            </p:custDataLst>
          </p:nvPr>
        </p:nvSpPr>
        <p:spPr bwMode="auto">
          <a:xfrm flipH="1">
            <a:off x="5562600" y="2876490"/>
            <a:ext cx="2819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 dirty="0"/>
          </a:p>
        </p:txBody>
      </p:sp>
      <p:sp>
        <p:nvSpPr>
          <p:cNvPr id="2249777" name="Line 49"/>
          <p:cNvSpPr>
            <a:spLocks noChangeShapeType="1"/>
          </p:cNvSpPr>
          <p:nvPr>
            <p:custDataLst>
              <p:tags r:id="rId78"/>
            </p:custDataLst>
          </p:nvPr>
        </p:nvSpPr>
        <p:spPr bwMode="auto">
          <a:xfrm flipV="1">
            <a:off x="2209800" y="1428690"/>
            <a:ext cx="64770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81" name="Line 44"/>
          <p:cNvSpPr>
            <a:spLocks noChangeShapeType="1"/>
          </p:cNvSpPr>
          <p:nvPr>
            <p:custDataLst>
              <p:tags r:id="rId79"/>
            </p:custDataLst>
          </p:nvPr>
        </p:nvSpPr>
        <p:spPr bwMode="auto">
          <a:xfrm>
            <a:off x="4191000" y="4216627"/>
            <a:ext cx="2209800" cy="31463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91" name="Line 49"/>
          <p:cNvSpPr>
            <a:spLocks noChangeShapeType="1"/>
          </p:cNvSpPr>
          <p:nvPr>
            <p:custDataLst>
              <p:tags r:id="rId80"/>
            </p:custDataLst>
          </p:nvPr>
        </p:nvSpPr>
        <p:spPr bwMode="auto">
          <a:xfrm flipV="1">
            <a:off x="7543800" y="4248090"/>
            <a:ext cx="6858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26" name="Line 44"/>
          <p:cNvSpPr>
            <a:spLocks noChangeShapeType="1"/>
          </p:cNvSpPr>
          <p:nvPr>
            <p:custDataLst>
              <p:tags r:id="rId81"/>
            </p:custDataLst>
          </p:nvPr>
        </p:nvSpPr>
        <p:spPr bwMode="auto">
          <a:xfrm flipV="1">
            <a:off x="3352800" y="4800600"/>
            <a:ext cx="10668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47" name="Text Box 11"/>
          <p:cNvSpPr txBox="1">
            <a:spLocks noChangeArrowheads="1"/>
          </p:cNvSpPr>
          <p:nvPr>
            <p:custDataLst>
              <p:tags r:id="rId82"/>
            </p:custDataLst>
          </p:nvPr>
        </p:nvSpPr>
        <p:spPr bwMode="auto">
          <a:xfrm rot="16200000">
            <a:off x="-609596" y="3867088"/>
            <a:ext cx="4724398" cy="304799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49" name="Text Box 11"/>
          <p:cNvSpPr txBox="1">
            <a:spLocks noChangeArrowheads="1"/>
          </p:cNvSpPr>
          <p:nvPr>
            <p:custDataLst>
              <p:tags r:id="rId83"/>
            </p:custDataLst>
          </p:nvPr>
        </p:nvSpPr>
        <p:spPr bwMode="auto">
          <a:xfrm rot="16200000">
            <a:off x="1371600" y="4095691"/>
            <a:ext cx="762000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inst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3" name="TextBox 152"/>
          <p:cNvSpPr txBox="1"/>
          <p:nvPr>
            <p:custDataLst>
              <p:tags r:id="rId84"/>
            </p:custDataLst>
          </p:nvPr>
        </p:nvSpPr>
        <p:spPr>
          <a:xfrm>
            <a:off x="1371600" y="636258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IF/ID</a:t>
            </a:r>
          </a:p>
        </p:txBody>
      </p:sp>
      <p:sp>
        <p:nvSpPr>
          <p:cNvPr id="154" name="Text Box 11"/>
          <p:cNvSpPr txBox="1">
            <a:spLocks noChangeArrowheads="1"/>
          </p:cNvSpPr>
          <p:nvPr>
            <p:custDataLst>
              <p:tags r:id="rId85"/>
            </p:custDataLst>
          </p:nvPr>
        </p:nvSpPr>
        <p:spPr bwMode="auto">
          <a:xfrm rot="16200000">
            <a:off x="1524001" y="3867089"/>
            <a:ext cx="4724400" cy="304799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5" name="TextBox 154"/>
          <p:cNvSpPr txBox="1"/>
          <p:nvPr>
            <p:custDataLst>
              <p:tags r:id="rId86"/>
            </p:custDataLst>
          </p:nvPr>
        </p:nvSpPr>
        <p:spPr>
          <a:xfrm>
            <a:off x="3505200" y="63816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ID/EX</a:t>
            </a:r>
          </a:p>
        </p:txBody>
      </p:sp>
      <p:sp>
        <p:nvSpPr>
          <p:cNvPr id="157" name="Text Box 11"/>
          <p:cNvSpPr txBox="1">
            <a:spLocks noChangeArrowheads="1"/>
          </p:cNvSpPr>
          <p:nvPr>
            <p:custDataLst>
              <p:tags r:id="rId87"/>
            </p:custDataLst>
          </p:nvPr>
        </p:nvSpPr>
        <p:spPr bwMode="auto">
          <a:xfrm rot="16200000">
            <a:off x="5562601" y="3867090"/>
            <a:ext cx="4724400" cy="304799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8" name="Text Box 11"/>
          <p:cNvSpPr txBox="1">
            <a:spLocks noChangeArrowheads="1"/>
          </p:cNvSpPr>
          <p:nvPr>
            <p:custDataLst>
              <p:tags r:id="rId88"/>
            </p:custDataLst>
          </p:nvPr>
        </p:nvSpPr>
        <p:spPr bwMode="auto">
          <a:xfrm rot="16200000">
            <a:off x="3581401" y="3867089"/>
            <a:ext cx="4724400" cy="304799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72" name="Rectangle 19"/>
          <p:cNvSpPr>
            <a:spLocks noChangeArrowheads="1"/>
          </p:cNvSpPr>
          <p:nvPr>
            <p:custDataLst>
              <p:tags r:id="rId89"/>
            </p:custDataLst>
          </p:nvPr>
        </p:nvSpPr>
        <p:spPr bwMode="auto">
          <a:xfrm>
            <a:off x="8382000" y="2724090"/>
            <a:ext cx="152400" cy="762000"/>
          </a:xfrm>
          <a:custGeom>
            <a:avLst/>
            <a:gdLst>
              <a:gd name="connsiteX0" fmla="*/ 0 w 609600"/>
              <a:gd name="connsiteY0" fmla="*/ 0 h 1143000"/>
              <a:gd name="connsiteX1" fmla="*/ 609600 w 609600"/>
              <a:gd name="connsiteY1" fmla="*/ 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30480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304800 w 609600"/>
              <a:gd name="connsiteY4" fmla="*/ 0 h 1143000"/>
              <a:gd name="connsiteX0" fmla="*/ 0 w 304800"/>
              <a:gd name="connsiteY0" fmla="*/ 0 h 1143000"/>
              <a:gd name="connsiteX1" fmla="*/ 304800 w 304800"/>
              <a:gd name="connsiteY1" fmla="*/ 152400 h 1143000"/>
              <a:gd name="connsiteX2" fmla="*/ 304800 w 304800"/>
              <a:gd name="connsiteY2" fmla="*/ 990600 h 1143000"/>
              <a:gd name="connsiteX3" fmla="*/ 0 w 304800"/>
              <a:gd name="connsiteY3" fmla="*/ 1143000 h 1143000"/>
              <a:gd name="connsiteX4" fmla="*/ 0 w 304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143000">
                <a:moveTo>
                  <a:pt x="0" y="0"/>
                </a:moveTo>
                <a:lnTo>
                  <a:pt x="304800" y="152400"/>
                </a:lnTo>
                <a:lnTo>
                  <a:pt x="304800" y="9906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75" name="TextBox 174"/>
          <p:cNvSpPr txBox="1"/>
          <p:nvPr>
            <p:custDataLst>
              <p:tags r:id="rId90"/>
            </p:custDataLst>
          </p:nvPr>
        </p:nvSpPr>
        <p:spPr>
          <a:xfrm>
            <a:off x="5334000" y="6381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EX/MEM</a:t>
            </a:r>
          </a:p>
        </p:txBody>
      </p:sp>
      <p:sp>
        <p:nvSpPr>
          <p:cNvPr id="179" name="TextBox 178"/>
          <p:cNvSpPr txBox="1"/>
          <p:nvPr>
            <p:custDataLst>
              <p:tags r:id="rId91"/>
            </p:custDataLst>
          </p:nvPr>
        </p:nvSpPr>
        <p:spPr>
          <a:xfrm>
            <a:off x="7315200" y="63816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MEM/WB</a:t>
            </a:r>
          </a:p>
        </p:txBody>
      </p:sp>
      <p:sp>
        <p:nvSpPr>
          <p:cNvPr id="180" name="Text Box 11"/>
          <p:cNvSpPr txBox="1">
            <a:spLocks noChangeArrowheads="1"/>
          </p:cNvSpPr>
          <p:nvPr>
            <p:custDataLst>
              <p:tags r:id="rId92"/>
            </p:custDataLst>
          </p:nvPr>
        </p:nvSpPr>
        <p:spPr bwMode="auto">
          <a:xfrm rot="16200000">
            <a:off x="3505200" y="4724401"/>
            <a:ext cx="762000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err="1" smtClean="0">
                <a:solidFill>
                  <a:srgbClr val="FFFFFF"/>
                </a:solidFill>
                <a:latin typeface="+mj-lt"/>
              </a:rPr>
              <a:t>imm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1" name="Text Box 11"/>
          <p:cNvSpPr txBox="1">
            <a:spLocks noChangeArrowheads="1"/>
          </p:cNvSpPr>
          <p:nvPr>
            <p:custDataLst>
              <p:tags r:id="rId93"/>
            </p:custDataLst>
          </p:nvPr>
        </p:nvSpPr>
        <p:spPr bwMode="auto">
          <a:xfrm rot="16200000">
            <a:off x="3505200" y="3181291"/>
            <a:ext cx="762000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B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2" name="Text Box 11"/>
          <p:cNvSpPr txBox="1">
            <a:spLocks noChangeArrowheads="1"/>
          </p:cNvSpPr>
          <p:nvPr>
            <p:custDataLst>
              <p:tags r:id="rId94"/>
            </p:custDataLst>
          </p:nvPr>
        </p:nvSpPr>
        <p:spPr bwMode="auto">
          <a:xfrm rot="16200000">
            <a:off x="3505200" y="2343091"/>
            <a:ext cx="762000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A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3" name="Text Box 11"/>
          <p:cNvSpPr txBox="1">
            <a:spLocks noChangeArrowheads="1"/>
          </p:cNvSpPr>
          <p:nvPr>
            <p:custDataLst>
              <p:tags r:id="rId95"/>
            </p:custDataLst>
          </p:nvPr>
        </p:nvSpPr>
        <p:spPr bwMode="auto">
          <a:xfrm rot="16200000">
            <a:off x="3619504" y="5810191"/>
            <a:ext cx="533398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ctrl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4" name="Line 25"/>
          <p:cNvSpPr>
            <a:spLocks noChangeShapeType="1"/>
          </p:cNvSpPr>
          <p:nvPr>
            <p:custDataLst>
              <p:tags r:id="rId96"/>
            </p:custDataLst>
          </p:nvPr>
        </p:nvSpPr>
        <p:spPr bwMode="auto">
          <a:xfrm flipV="1">
            <a:off x="3505199" y="60006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85" name="Text Box 11"/>
          <p:cNvSpPr txBox="1">
            <a:spLocks noChangeArrowheads="1"/>
          </p:cNvSpPr>
          <p:nvPr>
            <p:custDataLst>
              <p:tags r:id="rId97"/>
            </p:custDataLst>
          </p:nvPr>
        </p:nvSpPr>
        <p:spPr bwMode="auto">
          <a:xfrm rot="16200000">
            <a:off x="5676901" y="5810190"/>
            <a:ext cx="533398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ctrl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6" name="Line 25"/>
          <p:cNvSpPr>
            <a:spLocks noChangeShapeType="1"/>
          </p:cNvSpPr>
          <p:nvPr>
            <p:custDataLst>
              <p:tags r:id="rId98"/>
            </p:custDataLst>
          </p:nvPr>
        </p:nvSpPr>
        <p:spPr bwMode="auto">
          <a:xfrm flipV="1">
            <a:off x="5562596" y="6000688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87" name="Text Box 11"/>
          <p:cNvSpPr txBox="1">
            <a:spLocks noChangeArrowheads="1"/>
          </p:cNvSpPr>
          <p:nvPr>
            <p:custDataLst>
              <p:tags r:id="rId99"/>
            </p:custDataLst>
          </p:nvPr>
        </p:nvSpPr>
        <p:spPr bwMode="auto">
          <a:xfrm rot="16200000">
            <a:off x="7658101" y="5810190"/>
            <a:ext cx="533398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ctrl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8" name="Line 25"/>
          <p:cNvSpPr>
            <a:spLocks noChangeShapeType="1"/>
          </p:cNvSpPr>
          <p:nvPr>
            <p:custDataLst>
              <p:tags r:id="rId100"/>
            </p:custDataLst>
          </p:nvPr>
        </p:nvSpPr>
        <p:spPr bwMode="auto">
          <a:xfrm flipV="1">
            <a:off x="7543796" y="6000688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89" name="Text Box 11"/>
          <p:cNvSpPr txBox="1">
            <a:spLocks noChangeArrowheads="1"/>
          </p:cNvSpPr>
          <p:nvPr>
            <p:custDataLst>
              <p:tags r:id="rId101"/>
            </p:custDataLst>
          </p:nvPr>
        </p:nvSpPr>
        <p:spPr bwMode="auto">
          <a:xfrm rot="16200000">
            <a:off x="5562600" y="4095690"/>
            <a:ext cx="762000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B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0" name="Text Box 11"/>
          <p:cNvSpPr txBox="1">
            <a:spLocks noChangeArrowheads="1"/>
          </p:cNvSpPr>
          <p:nvPr>
            <p:custDataLst>
              <p:tags r:id="rId102"/>
            </p:custDataLst>
          </p:nvPr>
        </p:nvSpPr>
        <p:spPr bwMode="auto">
          <a:xfrm rot="16200000">
            <a:off x="5562600" y="2724090"/>
            <a:ext cx="762000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D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1" name="Text Box 11"/>
          <p:cNvSpPr txBox="1">
            <a:spLocks noChangeArrowheads="1"/>
          </p:cNvSpPr>
          <p:nvPr>
            <p:custDataLst>
              <p:tags r:id="rId103"/>
            </p:custDataLst>
          </p:nvPr>
        </p:nvSpPr>
        <p:spPr bwMode="auto">
          <a:xfrm rot="16200000">
            <a:off x="7543800" y="2724091"/>
            <a:ext cx="762000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D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2" name="Text Box 11"/>
          <p:cNvSpPr txBox="1">
            <a:spLocks noChangeArrowheads="1"/>
          </p:cNvSpPr>
          <p:nvPr>
            <p:custDataLst>
              <p:tags r:id="rId104"/>
            </p:custDataLst>
          </p:nvPr>
        </p:nvSpPr>
        <p:spPr bwMode="auto">
          <a:xfrm rot="16200000">
            <a:off x="7543800" y="4095690"/>
            <a:ext cx="762000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M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3" name="Line 25"/>
          <p:cNvSpPr>
            <a:spLocks noChangeShapeType="1"/>
          </p:cNvSpPr>
          <p:nvPr>
            <p:custDataLst>
              <p:tags r:id="rId105"/>
            </p:custDataLst>
          </p:nvPr>
        </p:nvSpPr>
        <p:spPr bwMode="auto">
          <a:xfrm flipV="1">
            <a:off x="3505200" y="61530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4" name="Line 25"/>
          <p:cNvSpPr>
            <a:spLocks noChangeShapeType="1"/>
          </p:cNvSpPr>
          <p:nvPr>
            <p:custDataLst>
              <p:tags r:id="rId106"/>
            </p:custDataLst>
          </p:nvPr>
        </p:nvSpPr>
        <p:spPr bwMode="auto">
          <a:xfrm flipV="1">
            <a:off x="3505200" y="58482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5" name="Line 25"/>
          <p:cNvSpPr>
            <a:spLocks noChangeShapeType="1"/>
          </p:cNvSpPr>
          <p:nvPr>
            <p:custDataLst>
              <p:tags r:id="rId107"/>
            </p:custDataLst>
          </p:nvPr>
        </p:nvSpPr>
        <p:spPr bwMode="auto">
          <a:xfrm flipV="1">
            <a:off x="5562599" y="61530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6" name="Line 25"/>
          <p:cNvSpPr>
            <a:spLocks noChangeShapeType="1"/>
          </p:cNvSpPr>
          <p:nvPr>
            <p:custDataLst>
              <p:tags r:id="rId108"/>
            </p:custDataLst>
          </p:nvPr>
        </p:nvSpPr>
        <p:spPr bwMode="auto">
          <a:xfrm flipV="1">
            <a:off x="5562599" y="58482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7" name="Line 25"/>
          <p:cNvSpPr>
            <a:spLocks noChangeShapeType="1"/>
          </p:cNvSpPr>
          <p:nvPr>
            <p:custDataLst>
              <p:tags r:id="rId109"/>
            </p:custDataLst>
          </p:nvPr>
        </p:nvSpPr>
        <p:spPr bwMode="auto">
          <a:xfrm flipV="1">
            <a:off x="7543799" y="6153090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8" name="Line 25"/>
          <p:cNvSpPr>
            <a:spLocks noChangeShapeType="1"/>
          </p:cNvSpPr>
          <p:nvPr>
            <p:custDataLst>
              <p:tags r:id="rId110"/>
            </p:custDataLst>
          </p:nvPr>
        </p:nvSpPr>
        <p:spPr bwMode="auto">
          <a:xfrm flipV="1">
            <a:off x="7543799" y="5848290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62" name="Oval 17"/>
          <p:cNvSpPr>
            <a:spLocks noChangeArrowheads="1"/>
          </p:cNvSpPr>
          <p:nvPr>
            <p:custDataLst>
              <p:tags r:id="rId111"/>
            </p:custDataLst>
          </p:nvPr>
        </p:nvSpPr>
        <p:spPr bwMode="auto">
          <a:xfrm>
            <a:off x="2476500" y="1496667"/>
            <a:ext cx="1066800" cy="762000"/>
          </a:xfrm>
          <a:prstGeom prst="ellipse">
            <a:avLst/>
          </a:prstGeom>
          <a:solidFill>
            <a:schemeClr val="tx1"/>
          </a:solidFill>
          <a:ln w="25400" algn="ctr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1" hangingPunct="1">
              <a:lnSpc>
                <a:spcPct val="80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compute</a:t>
            </a:r>
            <a:br>
              <a:rPr lang="en-US" sz="1400" dirty="0" smtClean="0">
                <a:solidFill>
                  <a:srgbClr val="FFFFFF"/>
                </a:solidFill>
                <a:latin typeface="Calibri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jump/branch</a:t>
            </a:r>
            <a:br>
              <a:rPr lang="en-US" sz="1400" dirty="0" smtClean="0">
                <a:solidFill>
                  <a:srgbClr val="FFFFFF"/>
                </a:solidFill>
                <a:latin typeface="Calibri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targets</a:t>
            </a:r>
            <a:endParaRPr lang="en-US" sz="140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64" name="Group 163"/>
          <p:cNvGrpSpPr/>
          <p:nvPr>
            <p:custDataLst>
              <p:tags r:id="rId112"/>
            </p:custDataLst>
          </p:nvPr>
        </p:nvGrpSpPr>
        <p:grpSpPr>
          <a:xfrm>
            <a:off x="838200" y="3486090"/>
            <a:ext cx="304800" cy="304800"/>
            <a:chOff x="990600" y="2971800"/>
            <a:chExt cx="304800" cy="304800"/>
          </a:xfrm>
          <a:solidFill>
            <a:schemeClr val="tx1"/>
          </a:solidFill>
        </p:grpSpPr>
        <p:sp>
          <p:nvSpPr>
            <p:cNvPr id="165" name="Freeform 164"/>
            <p:cNvSpPr/>
            <p:nvPr>
              <p:custDataLst>
                <p:tags r:id="rId130"/>
              </p:custDataLst>
            </p:nvPr>
          </p:nvSpPr>
          <p:spPr>
            <a:xfrm>
              <a:off x="990600" y="2971800"/>
              <a:ext cx="304800" cy="304800"/>
            </a:xfrm>
            <a:custGeom>
              <a:avLst/>
              <a:gdLst>
                <a:gd name="connsiteX0" fmla="*/ 0 w 685800"/>
                <a:gd name="connsiteY0" fmla="*/ 0 h 762000"/>
                <a:gd name="connsiteX1" fmla="*/ 685800 w 685800"/>
                <a:gd name="connsiteY1" fmla="*/ 0 h 762000"/>
                <a:gd name="connsiteX2" fmla="*/ 685800 w 685800"/>
                <a:gd name="connsiteY2" fmla="*/ 7620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190500 h 762000"/>
                <a:gd name="connsiteX2" fmla="*/ 685800 w 685800"/>
                <a:gd name="connsiteY2" fmla="*/ 7620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190500 h 762000"/>
                <a:gd name="connsiteX2" fmla="*/ 685800 w 685800"/>
                <a:gd name="connsiteY2" fmla="*/ 5715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317500 h 762000"/>
                <a:gd name="connsiteX2" fmla="*/ 685800 w 685800"/>
                <a:gd name="connsiteY2" fmla="*/ 5715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952500"/>
                <a:gd name="connsiteX1" fmla="*/ 685800 w 685800"/>
                <a:gd name="connsiteY1" fmla="*/ 317500 h 952500"/>
                <a:gd name="connsiteX2" fmla="*/ 685800 w 685800"/>
                <a:gd name="connsiteY2" fmla="*/ 952500 h 952500"/>
                <a:gd name="connsiteX3" fmla="*/ 0 w 685800"/>
                <a:gd name="connsiteY3" fmla="*/ 762000 h 952500"/>
                <a:gd name="connsiteX4" fmla="*/ 0 w 685800"/>
                <a:gd name="connsiteY4" fmla="*/ 0 h 9525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635000 h 1270000"/>
                <a:gd name="connsiteX5" fmla="*/ 0 w 685800"/>
                <a:gd name="connsiteY5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171450 w 685800"/>
                <a:gd name="connsiteY4" fmla="*/ 635000 h 1270000"/>
                <a:gd name="connsiteX5" fmla="*/ 0 w 685800"/>
                <a:gd name="connsiteY5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171450 w 685800"/>
                <a:gd name="connsiteY4" fmla="*/ 635000 h 1270000"/>
                <a:gd name="connsiteX5" fmla="*/ 0 w 685800"/>
                <a:gd name="connsiteY5" fmla="*/ 508000 h 1270000"/>
                <a:gd name="connsiteX6" fmla="*/ 0 w 685800"/>
                <a:gd name="connsiteY6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762000 h 1270000"/>
                <a:gd name="connsiteX5" fmla="*/ 171450 w 685800"/>
                <a:gd name="connsiteY5" fmla="*/ 635000 h 1270000"/>
                <a:gd name="connsiteX6" fmla="*/ 0 w 685800"/>
                <a:gd name="connsiteY6" fmla="*/ 508000 h 1270000"/>
                <a:gd name="connsiteX7" fmla="*/ 0 w 685800"/>
                <a:gd name="connsiteY7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762000 h 1270000"/>
                <a:gd name="connsiteX5" fmla="*/ 97971 w 685800"/>
                <a:gd name="connsiteY5" fmla="*/ 635000 h 1270000"/>
                <a:gd name="connsiteX6" fmla="*/ 0 w 685800"/>
                <a:gd name="connsiteY6" fmla="*/ 508000 h 1270000"/>
                <a:gd name="connsiteX7" fmla="*/ 0 w 685800"/>
                <a:gd name="connsiteY7" fmla="*/ 0 h 1270000"/>
                <a:gd name="connsiteX0" fmla="*/ 0 w 685800"/>
                <a:gd name="connsiteY0" fmla="*/ 0 h 1270000"/>
                <a:gd name="connsiteX1" fmla="*/ 489857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762000 h 1270000"/>
                <a:gd name="connsiteX5" fmla="*/ 97971 w 685800"/>
                <a:gd name="connsiteY5" fmla="*/ 635000 h 1270000"/>
                <a:gd name="connsiteX6" fmla="*/ 0 w 685800"/>
                <a:gd name="connsiteY6" fmla="*/ 508000 h 1270000"/>
                <a:gd name="connsiteX7" fmla="*/ 0 w 685800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62000 h 1270000"/>
                <a:gd name="connsiteX5" fmla="*/ 97971 w 489857"/>
                <a:gd name="connsiteY5" fmla="*/ 635000 h 1270000"/>
                <a:gd name="connsiteX6" fmla="*/ 0 w 489857"/>
                <a:gd name="connsiteY6" fmla="*/ 508000 h 1270000"/>
                <a:gd name="connsiteX7" fmla="*/ 0 w 489857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62000 h 1270000"/>
                <a:gd name="connsiteX5" fmla="*/ 97971 w 489857"/>
                <a:gd name="connsiteY5" fmla="*/ 635000 h 1270000"/>
                <a:gd name="connsiteX6" fmla="*/ 0 w 489857"/>
                <a:gd name="connsiteY6" fmla="*/ 508000 h 1270000"/>
                <a:gd name="connsiteX7" fmla="*/ 0 w 489857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62000 h 1270000"/>
                <a:gd name="connsiteX5" fmla="*/ 40821 w 489857"/>
                <a:gd name="connsiteY5" fmla="*/ 635000 h 1270000"/>
                <a:gd name="connsiteX6" fmla="*/ 0 w 489857"/>
                <a:gd name="connsiteY6" fmla="*/ 508000 h 1270000"/>
                <a:gd name="connsiteX7" fmla="*/ 0 w 489857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62000 h 1270000"/>
                <a:gd name="connsiteX5" fmla="*/ 40821 w 489857"/>
                <a:gd name="connsiteY5" fmla="*/ 635000 h 1270000"/>
                <a:gd name="connsiteX6" fmla="*/ 0 w 489857"/>
                <a:gd name="connsiteY6" fmla="*/ 555625 h 1270000"/>
                <a:gd name="connsiteX7" fmla="*/ 0 w 489857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14375 h 1270000"/>
                <a:gd name="connsiteX5" fmla="*/ 40821 w 489857"/>
                <a:gd name="connsiteY5" fmla="*/ 635000 h 1270000"/>
                <a:gd name="connsiteX6" fmla="*/ 0 w 489857"/>
                <a:gd name="connsiteY6" fmla="*/ 555625 h 1270000"/>
                <a:gd name="connsiteX7" fmla="*/ 0 w 489857"/>
                <a:gd name="connsiteY7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9857" h="1270000">
                  <a:moveTo>
                    <a:pt x="0" y="0"/>
                  </a:moveTo>
                  <a:lnTo>
                    <a:pt x="489857" y="317500"/>
                  </a:lnTo>
                  <a:lnTo>
                    <a:pt x="489857" y="952500"/>
                  </a:lnTo>
                  <a:lnTo>
                    <a:pt x="0" y="1270000"/>
                  </a:lnTo>
                  <a:lnTo>
                    <a:pt x="0" y="714375"/>
                  </a:lnTo>
                  <a:lnTo>
                    <a:pt x="40821" y="635000"/>
                  </a:lnTo>
                  <a:lnTo>
                    <a:pt x="0" y="55562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8575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Text Box 11"/>
            <p:cNvSpPr txBox="1">
              <a:spLocks noChangeArrowheads="1"/>
            </p:cNvSpPr>
            <p:nvPr>
              <p:custDataLst>
                <p:tags r:id="rId131"/>
              </p:custDataLst>
            </p:nvPr>
          </p:nvSpPr>
          <p:spPr bwMode="auto">
            <a:xfrm>
              <a:off x="1081086" y="3002753"/>
              <a:ext cx="152400" cy="2286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eaLnBrk="1" hangingPunct="1">
                <a:lnSpc>
                  <a:spcPct val="116000"/>
                </a:lnSpc>
                <a:buClr>
                  <a:srgbClr val="40458C"/>
                </a:buClr>
                <a:buSzPct val="100000"/>
                <a:buFont typeface="Times New Roman" pitchFamily="18" charset="0"/>
                <a:buNone/>
              </a:pPr>
              <a:r>
                <a:rPr lang="en-US" sz="1600" dirty="0" smtClean="0">
                  <a:solidFill>
                    <a:srgbClr val="FFFFFF"/>
                  </a:solidFill>
                  <a:latin typeface="Consolas" pitchFamily="49" charset="0"/>
                </a:rPr>
                <a:t>+4</a:t>
              </a:r>
              <a:endParaRPr lang="en-US" sz="1600" dirty="0">
                <a:solidFill>
                  <a:srgbClr val="FFFFFF"/>
                </a:solidFill>
                <a:latin typeface="Consolas" pitchFamily="49" charset="0"/>
              </a:endParaRPr>
            </a:p>
          </p:txBody>
        </p:sp>
      </p:grpSp>
      <p:sp>
        <p:nvSpPr>
          <p:cNvPr id="171" name="Line 25"/>
          <p:cNvSpPr>
            <a:spLocks noChangeShapeType="1"/>
          </p:cNvSpPr>
          <p:nvPr>
            <p:custDataLst>
              <p:tags r:id="rId113"/>
            </p:custDataLst>
          </p:nvPr>
        </p:nvSpPr>
        <p:spPr bwMode="auto">
          <a:xfrm flipV="1">
            <a:off x="990600" y="5467290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73" name="Line 49"/>
          <p:cNvSpPr>
            <a:spLocks noChangeShapeType="1"/>
          </p:cNvSpPr>
          <p:nvPr>
            <p:custDataLst>
              <p:tags r:id="rId114"/>
            </p:custDataLst>
          </p:nvPr>
        </p:nvSpPr>
        <p:spPr bwMode="auto">
          <a:xfrm>
            <a:off x="2057400" y="4248091"/>
            <a:ext cx="0" cy="114300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cxnSp>
        <p:nvCxnSpPr>
          <p:cNvPr id="174" name="Straight Connector 173"/>
          <p:cNvCxnSpPr/>
          <p:nvPr>
            <p:custDataLst>
              <p:tags r:id="rId115"/>
            </p:custDataLst>
          </p:nvPr>
        </p:nvCxnSpPr>
        <p:spPr>
          <a:xfrm rot="5400000">
            <a:off x="4343400" y="4248090"/>
            <a:ext cx="152400" cy="0"/>
          </a:xfrm>
          <a:prstGeom prst="line">
            <a:avLst/>
          </a:prstGeom>
          <a:ln w="889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Line 49"/>
          <p:cNvSpPr>
            <a:spLocks noChangeShapeType="1"/>
          </p:cNvSpPr>
          <p:nvPr>
            <p:custDataLst>
              <p:tags r:id="rId116"/>
            </p:custDataLst>
          </p:nvPr>
        </p:nvSpPr>
        <p:spPr bwMode="auto">
          <a:xfrm>
            <a:off x="4419600" y="3790890"/>
            <a:ext cx="22654" cy="9906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59" name="Line 44"/>
          <p:cNvSpPr>
            <a:spLocks noChangeShapeType="1"/>
          </p:cNvSpPr>
          <p:nvPr>
            <p:custDataLst>
              <p:tags r:id="rId117"/>
            </p:custDataLst>
          </p:nvPr>
        </p:nvSpPr>
        <p:spPr bwMode="auto">
          <a:xfrm flipV="1">
            <a:off x="2209800" y="4800600"/>
            <a:ext cx="4572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46" name="Line 45"/>
          <p:cNvSpPr>
            <a:spLocks noChangeShapeType="1"/>
          </p:cNvSpPr>
          <p:nvPr>
            <p:custDataLst>
              <p:tags r:id="rId118"/>
            </p:custDataLst>
          </p:nvPr>
        </p:nvSpPr>
        <p:spPr bwMode="auto">
          <a:xfrm flipV="1">
            <a:off x="5486400" y="3409890"/>
            <a:ext cx="0" cy="228600"/>
          </a:xfrm>
          <a:prstGeom prst="line">
            <a:avLst/>
          </a:prstGeom>
          <a:noFill/>
          <a:ln w="25400" cap="sq">
            <a:solidFill>
              <a:srgbClr val="00FF00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60" name="Oval 159"/>
          <p:cNvSpPr/>
          <p:nvPr>
            <p:custDataLst>
              <p:tags r:id="rId119"/>
            </p:custDataLst>
          </p:nvPr>
        </p:nvSpPr>
        <p:spPr>
          <a:xfrm>
            <a:off x="4645660" y="4800600"/>
            <a:ext cx="993140" cy="927103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rtlCol="0" anchor="ctr"/>
          <a:lstStyle/>
          <a:p>
            <a:pPr algn="ctr"/>
            <a:r>
              <a:rPr lang="en-US" dirty="0" smtClean="0"/>
              <a:t>forward</a:t>
            </a:r>
            <a:br>
              <a:rPr lang="en-US" dirty="0" smtClean="0"/>
            </a:br>
            <a:r>
              <a:rPr lang="en-US" dirty="0" smtClean="0"/>
              <a:t>unit</a:t>
            </a:r>
            <a:endParaRPr lang="en-US" dirty="0"/>
          </a:p>
        </p:txBody>
      </p:sp>
      <p:sp>
        <p:nvSpPr>
          <p:cNvPr id="161" name="Oval 160"/>
          <p:cNvSpPr/>
          <p:nvPr>
            <p:custDataLst>
              <p:tags r:id="rId120"/>
            </p:custDataLst>
          </p:nvPr>
        </p:nvSpPr>
        <p:spPr>
          <a:xfrm>
            <a:off x="2324099" y="4936551"/>
            <a:ext cx="1066802" cy="91440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rtlCol="0" anchor="ctr"/>
          <a:lstStyle/>
          <a:p>
            <a:pPr algn="ctr"/>
            <a:r>
              <a:rPr lang="en-US" dirty="0" smtClean="0"/>
              <a:t>detect</a:t>
            </a:r>
            <a:br>
              <a:rPr lang="en-US" dirty="0" smtClean="0"/>
            </a:br>
            <a:r>
              <a:rPr lang="en-US" dirty="0" smtClean="0"/>
              <a:t>hazard</a:t>
            </a:r>
            <a:endParaRPr lang="en-US" dirty="0"/>
          </a:p>
        </p:txBody>
      </p:sp>
      <p:sp>
        <p:nvSpPr>
          <p:cNvPr id="217" name="Rectangle 19"/>
          <p:cNvSpPr>
            <a:spLocks noChangeArrowheads="1"/>
          </p:cNvSpPr>
          <p:nvPr>
            <p:custDataLst>
              <p:tags r:id="rId121"/>
            </p:custDataLst>
          </p:nvPr>
        </p:nvSpPr>
        <p:spPr bwMode="auto">
          <a:xfrm>
            <a:off x="4343400" y="2819400"/>
            <a:ext cx="152400" cy="609600"/>
          </a:xfrm>
          <a:custGeom>
            <a:avLst/>
            <a:gdLst>
              <a:gd name="connsiteX0" fmla="*/ 0 w 609600"/>
              <a:gd name="connsiteY0" fmla="*/ 0 h 1143000"/>
              <a:gd name="connsiteX1" fmla="*/ 609600 w 609600"/>
              <a:gd name="connsiteY1" fmla="*/ 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30480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304800 w 609600"/>
              <a:gd name="connsiteY4" fmla="*/ 0 h 1143000"/>
              <a:gd name="connsiteX0" fmla="*/ 0 w 304800"/>
              <a:gd name="connsiteY0" fmla="*/ 0 h 1143000"/>
              <a:gd name="connsiteX1" fmla="*/ 304800 w 304800"/>
              <a:gd name="connsiteY1" fmla="*/ 152400 h 1143000"/>
              <a:gd name="connsiteX2" fmla="*/ 304800 w 304800"/>
              <a:gd name="connsiteY2" fmla="*/ 990600 h 1143000"/>
              <a:gd name="connsiteX3" fmla="*/ 0 w 304800"/>
              <a:gd name="connsiteY3" fmla="*/ 1143000 h 1143000"/>
              <a:gd name="connsiteX4" fmla="*/ 0 w 304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143000">
                <a:moveTo>
                  <a:pt x="0" y="0"/>
                </a:moveTo>
                <a:lnTo>
                  <a:pt x="304800" y="152400"/>
                </a:lnTo>
                <a:lnTo>
                  <a:pt x="304800" y="9906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18" name="Line 43"/>
          <p:cNvSpPr>
            <a:spLocks noChangeShapeType="1"/>
          </p:cNvSpPr>
          <p:nvPr>
            <p:custDataLst>
              <p:tags r:id="rId122"/>
            </p:custDataLst>
          </p:nvPr>
        </p:nvSpPr>
        <p:spPr bwMode="auto">
          <a:xfrm flipH="1">
            <a:off x="4267200" y="1600200"/>
            <a:ext cx="2133600" cy="0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0" name="Line 43"/>
          <p:cNvSpPr>
            <a:spLocks noChangeShapeType="1"/>
          </p:cNvSpPr>
          <p:nvPr>
            <p:custDataLst>
              <p:tags r:id="rId123"/>
            </p:custDataLst>
          </p:nvPr>
        </p:nvSpPr>
        <p:spPr bwMode="auto">
          <a:xfrm flipH="1">
            <a:off x="6400800" y="1600200"/>
            <a:ext cx="0" cy="1276288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1" name="Line 43"/>
          <p:cNvSpPr>
            <a:spLocks noChangeShapeType="1"/>
          </p:cNvSpPr>
          <p:nvPr>
            <p:custDataLst>
              <p:tags r:id="rId124"/>
            </p:custDataLst>
          </p:nvPr>
        </p:nvSpPr>
        <p:spPr bwMode="auto">
          <a:xfrm flipV="1">
            <a:off x="4114800" y="1447800"/>
            <a:ext cx="0" cy="1733490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2" name="Line 43"/>
          <p:cNvSpPr>
            <a:spLocks noChangeShapeType="1"/>
          </p:cNvSpPr>
          <p:nvPr>
            <p:custDataLst>
              <p:tags r:id="rId125"/>
            </p:custDataLst>
          </p:nvPr>
        </p:nvSpPr>
        <p:spPr bwMode="auto">
          <a:xfrm flipH="1" flipV="1">
            <a:off x="4267200" y="1600197"/>
            <a:ext cx="0" cy="1352492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" name="Line 43"/>
          <p:cNvSpPr>
            <a:spLocks noChangeShapeType="1"/>
          </p:cNvSpPr>
          <p:nvPr>
            <p:custDataLst>
              <p:tags r:id="rId126"/>
            </p:custDataLst>
          </p:nvPr>
        </p:nvSpPr>
        <p:spPr bwMode="auto">
          <a:xfrm flipV="1">
            <a:off x="4114800" y="3200399"/>
            <a:ext cx="228600" cy="0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5" name="Line 43"/>
          <p:cNvSpPr>
            <a:spLocks noChangeShapeType="1"/>
          </p:cNvSpPr>
          <p:nvPr>
            <p:custDataLst>
              <p:tags r:id="rId127"/>
            </p:custDataLst>
          </p:nvPr>
        </p:nvSpPr>
        <p:spPr bwMode="auto">
          <a:xfrm flipV="1">
            <a:off x="4114800" y="2362199"/>
            <a:ext cx="304800" cy="0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oval" w="med" len="med"/>
            <a:tailEnd type="none" w="sm" len="sm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6" name="Line 43"/>
          <p:cNvSpPr>
            <a:spLocks noChangeShapeType="1"/>
          </p:cNvSpPr>
          <p:nvPr>
            <p:custDataLst>
              <p:tags r:id="rId128"/>
            </p:custDataLst>
          </p:nvPr>
        </p:nvSpPr>
        <p:spPr bwMode="auto">
          <a:xfrm flipV="1">
            <a:off x="4267200" y="2133599"/>
            <a:ext cx="175054" cy="1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oval" w="med" len="med"/>
            <a:tailEnd type="none" w="sm" len="sm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16" name="Rectangle 19"/>
          <p:cNvSpPr>
            <a:spLocks noChangeArrowheads="1"/>
          </p:cNvSpPr>
          <p:nvPr>
            <p:custDataLst>
              <p:tags r:id="rId129"/>
            </p:custDataLst>
          </p:nvPr>
        </p:nvSpPr>
        <p:spPr bwMode="auto">
          <a:xfrm>
            <a:off x="4419600" y="2057400"/>
            <a:ext cx="152400" cy="609600"/>
          </a:xfrm>
          <a:custGeom>
            <a:avLst/>
            <a:gdLst>
              <a:gd name="connsiteX0" fmla="*/ 0 w 609600"/>
              <a:gd name="connsiteY0" fmla="*/ 0 h 1143000"/>
              <a:gd name="connsiteX1" fmla="*/ 609600 w 609600"/>
              <a:gd name="connsiteY1" fmla="*/ 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30480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304800 w 609600"/>
              <a:gd name="connsiteY4" fmla="*/ 0 h 1143000"/>
              <a:gd name="connsiteX0" fmla="*/ 0 w 304800"/>
              <a:gd name="connsiteY0" fmla="*/ 0 h 1143000"/>
              <a:gd name="connsiteX1" fmla="*/ 304800 w 304800"/>
              <a:gd name="connsiteY1" fmla="*/ 152400 h 1143000"/>
              <a:gd name="connsiteX2" fmla="*/ 304800 w 304800"/>
              <a:gd name="connsiteY2" fmla="*/ 990600 h 1143000"/>
              <a:gd name="connsiteX3" fmla="*/ 0 w 304800"/>
              <a:gd name="connsiteY3" fmla="*/ 1143000 h 1143000"/>
              <a:gd name="connsiteX4" fmla="*/ 0 w 304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143000">
                <a:moveTo>
                  <a:pt x="0" y="0"/>
                </a:moveTo>
                <a:lnTo>
                  <a:pt x="304800" y="152400"/>
                </a:lnTo>
                <a:lnTo>
                  <a:pt x="304800" y="9906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99" name="TextBox 198"/>
          <p:cNvSpPr txBox="1"/>
          <p:nvPr/>
        </p:nvSpPr>
        <p:spPr>
          <a:xfrm>
            <a:off x="533400" y="457200"/>
            <a:ext cx="8286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How a processor works?  How a computer is organized?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7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More of Moore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49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Moore’s Law</a:t>
            </a:r>
            <a:endParaRPr lang="en-US"/>
          </a:p>
        </p:txBody>
      </p:sp>
      <p:sp>
        <p:nvSpPr>
          <p:cNvPr id="4264963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0" y="381000"/>
            <a:ext cx="9144000" cy="67818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Moore’s Law </a:t>
            </a:r>
            <a:r>
              <a:rPr lang="en-US" dirty="0" smtClean="0"/>
              <a:t>introduced in 1965</a:t>
            </a:r>
          </a:p>
          <a:p>
            <a:pPr lvl="1"/>
            <a:r>
              <a:rPr lang="en-US" dirty="0" smtClean="0"/>
              <a:t>Number of transistors that can be integrated on a single die would double every 18 to 24 months (i.e., grow exponentially with time).</a:t>
            </a:r>
          </a:p>
          <a:p>
            <a:r>
              <a:rPr lang="en-US" dirty="0" smtClean="0"/>
              <a:t>Amazingly visionary </a:t>
            </a:r>
          </a:p>
          <a:p>
            <a:pPr lvl="1"/>
            <a:r>
              <a:rPr lang="en-US" dirty="0" smtClean="0"/>
              <a:t>2300 transistors, 1 MHz clock (Intel 4004) - 1971</a:t>
            </a:r>
          </a:p>
          <a:p>
            <a:pPr lvl="1"/>
            <a:r>
              <a:rPr lang="en-US" dirty="0" smtClean="0"/>
              <a:t>16 Million transistors (Ultra </a:t>
            </a:r>
            <a:r>
              <a:rPr lang="en-US" dirty="0" err="1" smtClean="0"/>
              <a:t>Sparc</a:t>
            </a:r>
            <a:r>
              <a:rPr lang="en-US" dirty="0" smtClean="0"/>
              <a:t> III)</a:t>
            </a:r>
          </a:p>
          <a:p>
            <a:pPr lvl="1"/>
            <a:r>
              <a:rPr lang="en-US" dirty="0" smtClean="0"/>
              <a:t>42 Million transistors, 2 GHz clock (Intel Xeon) – 2001</a:t>
            </a:r>
          </a:p>
          <a:p>
            <a:pPr lvl="1"/>
            <a:r>
              <a:rPr lang="en-US" dirty="0" smtClean="0"/>
              <a:t>55 Million transistors, 3 GHz, 130nm technology, 250mm2 die (Intel Pentium 4) – 2004</a:t>
            </a:r>
          </a:p>
          <a:p>
            <a:pPr lvl="1"/>
            <a:r>
              <a:rPr lang="en-US" dirty="0" smtClean="0"/>
              <a:t>290+ Million transistors, 3 GHz (Intel Core 2 Duo) – 2007</a:t>
            </a:r>
          </a:p>
          <a:p>
            <a:pPr lvl="1"/>
            <a:r>
              <a:rPr lang="en-US" dirty="0" smtClean="0"/>
              <a:t>731 Million </a:t>
            </a:r>
            <a:r>
              <a:rPr lang="en-US" dirty="0" err="1" smtClean="0"/>
              <a:t>transisters</a:t>
            </a:r>
            <a:r>
              <a:rPr lang="en-US" dirty="0" smtClean="0"/>
              <a:t>, 2-3Ghz (Intel Nehalem) </a:t>
            </a:r>
            <a:r>
              <a:rPr lang="en-US" dirty="0" smtClean="0"/>
              <a:t>– 2009</a:t>
            </a:r>
          </a:p>
          <a:p>
            <a:pPr lvl="1"/>
            <a:r>
              <a:rPr lang="en-US" dirty="0" smtClean="0"/>
              <a:t>1.17 Billion transistors, 2-3Ghz (Intel </a:t>
            </a:r>
            <a:r>
              <a:rPr lang="en-US" dirty="0" err="1" smtClean="0"/>
              <a:t>Westmere</a:t>
            </a:r>
            <a:r>
              <a:rPr lang="en-US" dirty="0" smtClean="0"/>
              <a:t>) – 2011</a:t>
            </a:r>
            <a:endParaRPr lang="en-US" dirty="0" smtClean="0"/>
          </a:p>
          <a:p>
            <a:r>
              <a:rPr lang="en-US" dirty="0" smtClean="0"/>
              <a:t>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L0CHAOAgAQdA44HcAEgEyLlX21j80CILIMkqUkmag/uffUBkY5Bucms0IwTWIECDghIEET//wNFNQRIEEU1BAcCC2QDOAtlGDYUMggAjikBrQF+QzMIAOgZAV4JfkMgMgkAkJsDATfAHkUzCQCQggIB28UeRTgIAP4DAHuF0jQPEhJk9E1BCAFNQRJOwKQ/0wCkPx4EA4LmgAosAgxmRmQLfs/YITYQ5aOGTJnmcrcWPI5WtG7XEtwscjVa5c4sLPLiytHGPGAKLAIMZ7Z7C3pvTCE2EZmOHFlat3K3LixsVrRuxarXGVllWt8TlxlysWDljhcADQEaAQkBFwEKQAiC/t8b+3x3OgCH8hs3kNnT6fiHwJRYjJ6SgMYAITYRiaNWDJtkbrcrVm5WtGrbCtxZWGJawaYsebFlbssLFwA=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KwTHAOAgAQdBKgIiAUBEAHGwvwm5E9Opy7/YDDOc88DCEgQRP//A0U1BQM4C2QZIDIJAJCbAwE3wB5FMwkAkIICAdvFHkU4CAD+AwB7hdI0Ek7ApD/TAKQ/CowBPIP+M5z+M6Gs448OPDny78JqaupTUxBETBUwwBurWuZnXi+JcIT8d3X47y82fNp0Z82nRvxTTRhCMIQJk1UY1leMYQJTtGEKRpKOrk8ji6CD8SmbmZkmUiYkiQEE1dXCaupCZXvr7LzAITYQyyYcLRixwrczhxmWtG7BytwucuJa0Z42jHEwb4WrPIAKZR2D/jNg/jNf46O/bwdWleMpiYxfDXHghPxnhfjPPjkK0wSlSNJQJyjWFZcHZtCEt2OTOMZzRiRQjCcpwnGunmx5QCE2EYnDBw2yuMS1q0YMVrRwxYLXLXNiWs8zLI5aMWTBi0ZgCpwBRYP+NZj+NX3q6jrueM5hUcNa1iqqppNtuN3m7mZmIqscuvTWIpSRfDcAg/4zpP4zrWeh4DWq1OLXO7zOd3O52ubTCavEwiKR08XxPF4Siaims9M0hOByo9mqE4EZTlOCaMIwnKEYARQiRgjAEJyijKcEYxx8fO8BACE2EM8bBtmassy3I4yNlrTM5yrcORy5WuGrPFjY5MOPCwYACnsshPxuNfjcbaZY1U0JWlgwYLZFoTiuwxvOtUayji4fCZSD/jN4/jN5NNTrERiUbcc53x453u5uJrGNVjHK/A6+QIP0vI8frfObiYlIkRMImCYkTM3vze+AITYRhaY2ObCxyLWuFu4WtHDlitwtMrFblctmbbMwy5sORwAKhgE2gv8AESn+ACJUs7NaSTnv1mXxjJltrrrc2y53l3nR8ACD/jSa/jSbOSMTqeHPHOPB7d+uY4zd4VWqxjGo1UYheZvbqPJAhOlg6cYkCKMYRQjCMJyjEIwIRgjBERVjXg7Z+CAhNhDLLicuWbBitZOWTBa0ys8K1y0aNVrjM2YMXDPG5asGQAqaAUaD/jp+/jpv7x11xqzDQ8bONUxuLzO7u5uUQeBNarExubz4PTrV2iU43y66sIP+NIT+NIG/O76Ym5zfMeTTjERiq5YjGIJt38DwW7u5mIxGqifATikKz0zVgIOvgifX3GZuJBMExIRKJiYkCJIkRKEwkXN8fgF2ITYRlY5GrHGyyLWTJkzWtGuVqtc5szBawbMsmVu3xM3GbMAKekiD/lXA/lXDgAAAcubwPBOXM5c3geC6dXbudOoAAACC/wAXUf4ALtfgAAAHnw3ALG43G4d4AAAAg/O3Gbm5lFzFgRMJRMJgJARKJiYmJhEiZm878vwdACE2EMmzPI3cNnC1k1btFrRuyzLXGbFhWsGrRm0b5GDdzlcACpoBSoP+VUD+VS/w4q+HHhExVTiZxc3N7na8kVPTv2F14GYJnbM7m5uZTEKqo6Kwg/43Fv43Ic9uPDv28HhvF4mKioxGIjBcXeV75cxw49JIKuYoLNplK6eHIIP0GbzLK0pTExKJIkiRMEwmEwImJgmASiZu/J9OvEAhNhDbM0aYWzhotzZcbFa0ZZMy3FjasVrJrlZNmbVw3at8QAqRATqD/lci/lcj69PCi+V8Lq7Xd3d53ebuyKqq6eD4A8C6rERMTdb5c6yAg/43LP43LevTyeHWt0qNYrhquGNRiazc53O2d4yNZgTExeN+B3gAhOhm59ZTlWMYxiBCMIwiQjCJCIQEIkUYxjXg8WXQITYRlwsGTDC5yLWjNmwWtMmNutwsmuRbiZNWDVqyxt27FuAKgwE4g/5Z1v5ZyeozWZlmrxnwPF8Tjwzwip1CImJmZW2m63iauokAg/43iP43iQ7XEVFpZ48OJ3lmUTpisRHCdVU1Npz18DwenUCD8D3M+3MzMyExExMSJAAETEi4zPP1c0AhNhDls3ctWLfItaucjVa0wtMy1w4Z41uZu2zOW7HNizZsoAqlAUWD/lt4/lt1vnrMWmka48BE9LioTLr4Hg041MXUDwMxFXF9fC8Pp1ZTKeXHUoT8bsX43U8+CUcFcF4Tjl0aRlycXFGso0WwYcGKEIQRnl0aV4zjFCWLLk2QhbBGE64M88aE0dB2YxlWEU4AhGESIEIwjCMIgEIkIoITlOU0b7ejDMAhNhGTK4x4XOZytyY82Ra0bt2a3C0asFrdnhw5WTFlicsWYArsAvoBg/5X3P5X3XDjiOfDdbxmrqaJi0olU1apIJqYhE4TERMXEtxaZJmJqaiKhFwm7WzApETERExNWixImEETBIiYQBFzrcSqxjNWOnGJRlcy15PKZi4hhqqjUVCYmbmc3m7zc5qCsNVGIx18jrz8Lw+nXhxJM6XXgIP+M0z+M014vieT05xuMtxxri3jKZmWcrutxdZtlO05i5m5i5m8JiU4uSMTEIxUViNMNTFYqorDERicKoVJNZlJcAqIqMREAXR08PwuvR16OvTw/C69B5F6qC7vjHflz3eZtYRmLqIrGOWMVqquJueLM5u7bxKuXfpGt+B4Pjc4IjOPB8DwdIL18WtW1ZstWbKIsspuVLLgCWyi5qLLEsm5sKlllzQsJSVLLNyktyhKsAAAJUqUSrKlSwsWSiUFiwsLLASpQFSiLCUKvfn/Bb0AITYQ5bNWLRyxzLWbNg2WtGORwtw4WjNazc4nDdk4ytWLHGAK0APqAoP+CEr+CFflz5cufkc9IpERNKiKqIiiphKIVNXSMxF4rOJhRiKnCUSi4QQmF1MosyyRE6lUwjNZLSuMxmM2lcrubmUzRBM1dTUxOCriZJmYSTK4mKiNYiIiVxMxUsRFZRd3LKIUQTMJEplEwTVZxMImYgKiYiJi4uLiYmaQnFprdXNEImJtczKJYREzMzN3FzUMVUQMs3NyrHLt4XgdNYvfj+Lz8/xfJ8eC/wAPkf4AHufl+L4/Xv4t2XWu63Rs1ZLcS2bztLLZbKtlrbnm5slvNnma7OqoiTLl3kJnJsgYksEMRJcEslmhRZsLF2Ws3Ekm5eWLzYsvCYiWxUrF5uWal2XKGUS3l3lkpnZTed5uXc7zuVJuXLBKCt5sbzYsWUgRcsqXN5srNhvOyyxQyTjjNzs3z79gg/K8rv6M2IlEiJACLq6upQiYmLiQRdSJq6lW+G8XAmrgETF1YTE1M1dXUomJq4kEXUkSIkiUXUhF1IAABExMTExJEgAAJiJBEkSiUTEokmBdXReEozRdCJAIlEiJIkESRIIkAAAAAAAImImLrNce/wKj4QAhNhDTCza48zhmtbNMTla0xsGS1wzZ5luJuzyMGeHHhaOMIA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Dark 3410">
  <a:themeElements>
    <a:clrScheme name="Dark 3410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00"/>
      </a:accent1>
      <a:accent2>
        <a:srgbClr val="FF0000"/>
      </a:accent2>
      <a:accent3>
        <a:srgbClr val="7030A0"/>
      </a:accent3>
      <a:accent4>
        <a:srgbClr val="00B0F0"/>
      </a:accent4>
      <a:accent5>
        <a:srgbClr val="AAE2CA"/>
      </a:accent5>
      <a:accent6>
        <a:srgbClr val="FFC000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Dark 3410</Template>
  <TotalTime>1876</TotalTime>
  <Words>2467</Words>
  <Application>Microsoft Office PowerPoint</Application>
  <PresentationFormat>On-screen Show (4:3)</PresentationFormat>
  <Paragraphs>474</Paragraphs>
  <Slides>46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Dark 3410</vt:lpstr>
      <vt:lpstr>What does the Future Hold?</vt:lpstr>
      <vt:lpstr>Announcements</vt:lpstr>
      <vt:lpstr>Announcements</vt:lpstr>
      <vt:lpstr>Announcements</vt:lpstr>
      <vt:lpstr>Announcements</vt:lpstr>
      <vt:lpstr>PowerPoint Presentation</vt:lpstr>
      <vt:lpstr>Big Picture</vt:lpstr>
      <vt:lpstr>What’s next?</vt:lpstr>
      <vt:lpstr>Moore’s Law</vt:lpstr>
      <vt:lpstr>Processor Performance Increase</vt:lpstr>
      <vt:lpstr>Power Limits</vt:lpstr>
      <vt:lpstr>What to do with all these transistors?</vt:lpstr>
      <vt:lpstr>Multi-core</vt:lpstr>
      <vt:lpstr>What to do with all these transistors?</vt:lpstr>
      <vt:lpstr>Faster than Moore’s Law</vt:lpstr>
      <vt:lpstr>AMDs Hybrid CPU/GPU</vt:lpstr>
      <vt:lpstr>Cell</vt:lpstr>
      <vt:lpstr>Parallelism</vt:lpstr>
      <vt:lpstr>PowerPoint Presentation</vt:lpstr>
      <vt:lpstr>NVidia Tesla Architecture</vt:lpstr>
      <vt:lpstr>Why are GPUs so fast?</vt:lpstr>
      <vt:lpstr>PowerPoint Presentation</vt:lpstr>
      <vt:lpstr>General computing with GPUs</vt:lpstr>
      <vt:lpstr>What to do with all these transistors?</vt:lpstr>
      <vt:lpstr>Cloud Computing</vt:lpstr>
      <vt:lpstr>Cloud Computing = Network of Datacenters</vt:lpstr>
      <vt:lpstr>Cloud Computing</vt:lpstr>
      <vt:lpstr>Cloud Computing</vt:lpstr>
      <vt:lpstr>Example: Energy and Performance</vt:lpstr>
      <vt:lpstr>What to do with all these transistors?</vt:lpstr>
      <vt:lpstr>Where is the Market?</vt:lpstr>
      <vt:lpstr>Where is the Market?</vt:lpstr>
      <vt:lpstr>Where is the Market?</vt:lpstr>
      <vt:lpstr>Where is the Market?</vt:lpstr>
      <vt:lpstr>PowerPoint Presentation</vt:lpstr>
      <vt:lpstr>Where to?</vt:lpstr>
      <vt:lpstr>Security?</vt:lpstr>
      <vt:lpstr>Security?</vt:lpstr>
      <vt:lpstr>What to do with all these transistors?</vt:lpstr>
      <vt:lpstr>PowerPoint Presentation</vt:lpstr>
      <vt:lpstr>PowerPoint Presentation</vt:lpstr>
      <vt:lpstr>Survey Questions</vt:lpstr>
      <vt:lpstr>Why?</vt:lpstr>
      <vt:lpstr>Why?</vt:lpstr>
      <vt:lpstr>Where to?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are we going?</dc:title>
  <dc:creator>Hakim Weatherspoon</dc:creator>
  <cp:lastModifiedBy>Hakim Weatherspoon</cp:lastModifiedBy>
  <cp:revision>79</cp:revision>
  <dcterms:created xsi:type="dcterms:W3CDTF">2006-08-16T00:00:00Z</dcterms:created>
  <dcterms:modified xsi:type="dcterms:W3CDTF">2012-05-03T15:52:36Z</dcterms:modified>
</cp:coreProperties>
</file>