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heme/theme2.xml" ContentType="application/vnd.openxmlformats-officedocument.theme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notesSlides/notesSlide11.xml" ContentType="application/vnd.openxmlformats-officedocument.presentationml.notesSlide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notesSlides/notesSlide12.xml" ContentType="application/vnd.openxmlformats-officedocument.presentationml.notesSlide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notesSlides/notesSlide13.xml" ContentType="application/vnd.openxmlformats-officedocument.presentationml.notesSlide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notesSlides/notesSlide14.xml" ContentType="application/vnd.openxmlformats-officedocument.presentationml.notesSlide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notesSlides/notesSlide15.xml" ContentType="application/vnd.openxmlformats-officedocument.presentationml.notesSlide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notesSlides/notesSlide16.xml" ContentType="application/vnd.openxmlformats-officedocument.presentationml.notesSlide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notesSlides/notesSlide17.xml" ContentType="application/vnd.openxmlformats-officedocument.presentationml.notesSlide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notesSlides/notesSlide18.xml" ContentType="application/vnd.openxmlformats-officedocument.presentationml.notesSlide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notesSlides/notesSlide19.xml" ContentType="application/vnd.openxmlformats-officedocument.presentationml.notesSlide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notesSlides/notesSlide20.xml" ContentType="application/vnd.openxmlformats-officedocument.presentationml.notesSlide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notesSlides/notesSlide21.xml" ContentType="application/vnd.openxmlformats-officedocument.presentationml.notesSlide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notesSlides/notesSlide22.xml" ContentType="application/vnd.openxmlformats-officedocument.presentationml.notesSlide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notesSlides/notesSlide23.xml" ContentType="application/vnd.openxmlformats-officedocument.presentationml.notesSlide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notesSlides/notesSlide24.xml" ContentType="application/vnd.openxmlformats-officedocument.presentationml.notesSlide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notesSlides/notesSlide25.xml" ContentType="application/vnd.openxmlformats-officedocument.presentationml.notesSlide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notesSlides/notesSlide26.xml" ContentType="application/vnd.openxmlformats-officedocument.presentationml.notesSlide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notesSlides/notesSlide27.xml" ContentType="application/vnd.openxmlformats-officedocument.presentationml.notesSlide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notesSlides/notesSlide28.xml" ContentType="application/vnd.openxmlformats-officedocument.presentationml.notesSlide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notesSlides/notesSlide29.xml" ContentType="application/vnd.openxmlformats-officedocument.presentationml.notesSlide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notesSlides/notesSlide30.xml" ContentType="application/vnd.openxmlformats-officedocument.presentationml.notesSlide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notesSlides/notesSlide31.xml" ContentType="application/vnd.openxmlformats-officedocument.presentationml.notesSlide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notesSlides/notesSlide32.xml" ContentType="application/vnd.openxmlformats-officedocument.presentationml.notesSlide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notesSlides/notesSlide33.xml" ContentType="application/vnd.openxmlformats-officedocument.presentationml.notesSlide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notesSlides/notesSlide34.xml" ContentType="application/vnd.openxmlformats-officedocument.presentationml.notesSlide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44"/>
  </p:notesMasterIdLst>
  <p:sldIdLst>
    <p:sldId id="310" r:id="rId2"/>
    <p:sldId id="354" r:id="rId3"/>
    <p:sldId id="313" r:id="rId4"/>
    <p:sldId id="370" r:id="rId5"/>
    <p:sldId id="371" r:id="rId6"/>
    <p:sldId id="363" r:id="rId7"/>
    <p:sldId id="364" r:id="rId8"/>
    <p:sldId id="365" r:id="rId9"/>
    <p:sldId id="366" r:id="rId10"/>
    <p:sldId id="367" r:id="rId11"/>
    <p:sldId id="368" r:id="rId12"/>
    <p:sldId id="369" r:id="rId13"/>
    <p:sldId id="298" r:id="rId14"/>
    <p:sldId id="286" r:id="rId15"/>
    <p:sldId id="372" r:id="rId16"/>
    <p:sldId id="373" r:id="rId17"/>
    <p:sldId id="374" r:id="rId18"/>
    <p:sldId id="375" r:id="rId19"/>
    <p:sldId id="376" r:id="rId20"/>
    <p:sldId id="292" r:id="rId21"/>
    <p:sldId id="309" r:id="rId22"/>
    <p:sldId id="377" r:id="rId23"/>
    <p:sldId id="291" r:id="rId24"/>
    <p:sldId id="270" r:id="rId25"/>
    <p:sldId id="271" r:id="rId26"/>
    <p:sldId id="272" r:id="rId27"/>
    <p:sldId id="288" r:id="rId28"/>
    <p:sldId id="273" r:id="rId29"/>
    <p:sldId id="274" r:id="rId30"/>
    <p:sldId id="275" r:id="rId31"/>
    <p:sldId id="304" r:id="rId32"/>
    <p:sldId id="299" r:id="rId33"/>
    <p:sldId id="305" r:id="rId34"/>
    <p:sldId id="306" r:id="rId35"/>
    <p:sldId id="307" r:id="rId36"/>
    <p:sldId id="289" r:id="rId37"/>
    <p:sldId id="281" r:id="rId38"/>
    <p:sldId id="282" r:id="rId39"/>
    <p:sldId id="283" r:id="rId40"/>
    <p:sldId id="284" r:id="rId41"/>
    <p:sldId id="285" r:id="rId42"/>
    <p:sldId id="297" r:id="rId43"/>
  </p:sldIdLst>
  <p:sldSz cx="9144000" cy="6858000" type="screen4x3"/>
  <p:notesSz cx="6985000" cy="9283700"/>
  <p:custDataLst>
    <p:tags r:id="rId45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0318" autoAdjust="0"/>
  </p:normalViewPr>
  <p:slideViewPr>
    <p:cSldViewPr>
      <p:cViewPr varScale="1">
        <p:scale>
          <a:sx n="52" d="100"/>
          <a:sy n="52" d="100"/>
        </p:scale>
        <p:origin x="-1104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ags" Target="tags/tag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26833" cy="464185"/>
          </a:xfrm>
          <a:prstGeom prst="rect">
            <a:avLst/>
          </a:prstGeom>
        </p:spPr>
        <p:txBody>
          <a:bodyPr vert="horz" lIns="92958" tIns="46479" rIns="92958" bIns="4647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56550" y="0"/>
            <a:ext cx="3026833" cy="464185"/>
          </a:xfrm>
          <a:prstGeom prst="rect">
            <a:avLst/>
          </a:prstGeom>
        </p:spPr>
        <p:txBody>
          <a:bodyPr vert="horz" lIns="92958" tIns="46479" rIns="92958" bIns="46479" rtlCol="0"/>
          <a:lstStyle>
            <a:lvl1pPr algn="r">
              <a:defRPr sz="1200"/>
            </a:lvl1pPr>
          </a:lstStyle>
          <a:p>
            <a:fld id="{BC61C1A1-1FF6-4747-8F7E-8C7EE31D7FD3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7157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958" tIns="46479" rIns="92958" bIns="4647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98500" y="4409758"/>
            <a:ext cx="5588000" cy="4177665"/>
          </a:xfrm>
          <a:prstGeom prst="rect">
            <a:avLst/>
          </a:prstGeom>
        </p:spPr>
        <p:txBody>
          <a:bodyPr vert="horz" lIns="92958" tIns="46479" rIns="92958" bIns="46479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17904"/>
            <a:ext cx="3026833" cy="464185"/>
          </a:xfrm>
          <a:prstGeom prst="rect">
            <a:avLst/>
          </a:prstGeom>
        </p:spPr>
        <p:txBody>
          <a:bodyPr vert="horz" lIns="92958" tIns="46479" rIns="92958" bIns="4647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56550" y="8817904"/>
            <a:ext cx="3026833" cy="464185"/>
          </a:xfrm>
          <a:prstGeom prst="rect">
            <a:avLst/>
          </a:prstGeom>
        </p:spPr>
        <p:txBody>
          <a:bodyPr vert="horz" lIns="92958" tIns="46479" rIns="92958" bIns="46479" rtlCol="0" anchor="b"/>
          <a:lstStyle>
            <a:lvl1pPr algn="r">
              <a:defRPr sz="1200"/>
            </a:lvl1pPr>
          </a:lstStyle>
          <a:p>
            <a:fld id="{66567945-E7BC-4572-A0F0-E38AA3AAAEF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1896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62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48762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98818" y="4410075"/>
            <a:ext cx="5587366" cy="41767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hdr" sz="quarter"/>
          </p:nvPr>
        </p:nvSpPr>
        <p:spPr>
          <a:ln/>
        </p:spPr>
        <p:txBody>
          <a:bodyPr/>
          <a:lstStyle/>
          <a:p>
            <a:r>
              <a:rPr lang="en-US"/>
              <a:t>The University of Adelaide, School of Computer Science</a:t>
            </a:r>
          </a:p>
        </p:txBody>
      </p:sp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4115A427-8317-42A9-ACD8-FC3142F1FFA1}" type="datetime3">
              <a:rPr lang="en-US"/>
              <a:pPr/>
              <a:t>24 April 2012</a:t>
            </a:fld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4"/>
          </p:nvPr>
        </p:nvSpPr>
        <p:spPr>
          <a:ln/>
        </p:spPr>
        <p:txBody>
          <a:bodyPr/>
          <a:lstStyle/>
          <a:p>
            <a:r>
              <a:rPr lang="en-US"/>
              <a:t>Chapter 2 — Instructions: Language of the Computer</a:t>
            </a:r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291F72B-3CF7-48FA-AC00-3189B9898BE0}" type="slidenum">
              <a:rPr lang="en-US"/>
              <a:pPr/>
              <a:t>4</a:t>
            </a:fld>
            <a:endParaRPr lang="en-US"/>
          </a:p>
        </p:txBody>
      </p:sp>
      <p:sp>
        <p:nvSpPr>
          <p:cNvPr id="419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hdr" sz="quarter"/>
          </p:nvPr>
        </p:nvSpPr>
        <p:spPr>
          <a:ln/>
        </p:spPr>
        <p:txBody>
          <a:bodyPr/>
          <a:lstStyle/>
          <a:p>
            <a:r>
              <a:rPr lang="en-US"/>
              <a:t>The University of Adelaide, School of Computer Science</a:t>
            </a:r>
          </a:p>
        </p:txBody>
      </p:sp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EF22F6E-5211-4BB6-8D85-DA8CABF2D85A}" type="datetime3">
              <a:rPr lang="en-US"/>
              <a:pPr/>
              <a:t>24 April 2012</a:t>
            </a:fld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4"/>
          </p:nvPr>
        </p:nvSpPr>
        <p:spPr>
          <a:ln/>
        </p:spPr>
        <p:txBody>
          <a:bodyPr/>
          <a:lstStyle/>
          <a:p>
            <a:r>
              <a:rPr lang="en-US"/>
              <a:t>Chapter 2 — Instructions: Language of the Computer</a:t>
            </a:r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4AD3334-59F5-44F0-91AD-B62AA51B1015}" type="slidenum">
              <a:rPr lang="en-US"/>
              <a:pPr/>
              <a:t>5</a:t>
            </a:fld>
            <a:endParaRPr lang="en-US"/>
          </a:p>
        </p:txBody>
      </p:sp>
      <p:sp>
        <p:nvSpPr>
          <p:cNvPr id="451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1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0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2705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25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27257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4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746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30172" y="4410075"/>
            <a:ext cx="5124658" cy="4176713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939" tIns="46470" rIns="92939" bIns="46470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6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84213"/>
            <a:ext cx="4676775" cy="3508375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276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326" y="4421188"/>
            <a:ext cx="5105642" cy="418941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248" tIns="45625" rIns="91248" bIns="45625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87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0300" y="684213"/>
            <a:ext cx="4683125" cy="351313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27872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326" y="4425950"/>
            <a:ext cx="5105642" cy="419576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477" tIns="45738" rIns="91477" bIns="45738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07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8077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30172" y="4410075"/>
            <a:ext cx="5124658" cy="4176713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939" tIns="46470" rIns="92939" bIns="46470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23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52623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98818" y="4410075"/>
            <a:ext cx="5587366" cy="4176713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87924" tIns="43962" rIns="87924" bIns="43962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23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623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98818" y="4410075"/>
            <a:ext cx="5587366" cy="417671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7924" tIns="43962" rIns="87924" bIns="43962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hdr" sz="quarter"/>
          </p:nvPr>
        </p:nvSpPr>
        <p:spPr>
          <a:ln/>
        </p:spPr>
        <p:txBody>
          <a:bodyPr/>
          <a:lstStyle/>
          <a:p>
            <a:r>
              <a:rPr lang="en-US"/>
              <a:t>The University of Adelaide, School of Computer Science</a:t>
            </a:r>
          </a:p>
        </p:txBody>
      </p:sp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EF22F6E-5211-4BB6-8D85-DA8CABF2D85A}" type="datetime3">
              <a:rPr lang="en-US"/>
              <a:pPr/>
              <a:t>24 April 2012</a:t>
            </a:fld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4"/>
          </p:nvPr>
        </p:nvSpPr>
        <p:spPr>
          <a:ln/>
        </p:spPr>
        <p:txBody>
          <a:bodyPr/>
          <a:lstStyle/>
          <a:p>
            <a:r>
              <a:rPr lang="en-US"/>
              <a:t>Chapter 2 — Instructions: Language of the Computer</a:t>
            </a:r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4AD3334-59F5-44F0-91AD-B62AA51B1015}" type="slidenum">
              <a:rPr lang="en-US"/>
              <a:pPr/>
              <a:t>15</a:t>
            </a:fld>
            <a:endParaRPr lang="en-US"/>
          </a:p>
        </p:txBody>
      </p:sp>
      <p:sp>
        <p:nvSpPr>
          <p:cNvPr id="451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1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LL just like LW</a:t>
            </a:r>
          </a:p>
          <a:p>
            <a:r>
              <a:rPr lang="en-US" dirty="0" smtClean="0"/>
              <a:t>SC jus like SW, but overwrites</a:t>
            </a:r>
            <a:r>
              <a:rPr lang="en-US" baseline="0" dirty="0" smtClean="0"/>
              <a:t> </a:t>
            </a:r>
            <a:r>
              <a:rPr lang="en-US" baseline="0" dirty="0" err="1" smtClean="0"/>
              <a:t>src</a:t>
            </a:r>
            <a:r>
              <a:rPr lang="en-US" baseline="0" dirty="0" smtClean="0"/>
              <a:t> register with 1 “success” or 0 “fail”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LL just like LW</a:t>
            </a:r>
          </a:p>
          <a:p>
            <a:r>
              <a:rPr lang="en-US" dirty="0" smtClean="0"/>
              <a:t>SC jus like SW, but overwrites</a:t>
            </a:r>
            <a:r>
              <a:rPr lang="en-US" baseline="0" dirty="0" smtClean="0"/>
              <a:t> </a:t>
            </a:r>
            <a:r>
              <a:rPr lang="en-US" baseline="0" dirty="0" err="1" smtClean="0"/>
              <a:t>src</a:t>
            </a:r>
            <a:r>
              <a:rPr lang="en-US" baseline="0" dirty="0" smtClean="0"/>
              <a:t> register with 1 “success” or 0 “fail”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LL just like LW</a:t>
            </a:r>
          </a:p>
          <a:p>
            <a:r>
              <a:rPr lang="en-US" dirty="0" smtClean="0"/>
              <a:t>SC jus like SW, but overwrites</a:t>
            </a:r>
            <a:r>
              <a:rPr lang="en-US" baseline="0" dirty="0" smtClean="0"/>
              <a:t> </a:t>
            </a:r>
            <a:r>
              <a:rPr lang="en-US" baseline="0" dirty="0" err="1" smtClean="0"/>
              <a:t>src</a:t>
            </a:r>
            <a:r>
              <a:rPr lang="en-US" baseline="0" dirty="0" smtClean="0"/>
              <a:t> register with 1 “success” or 0 “fail”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LL just like LW</a:t>
            </a:r>
          </a:p>
          <a:p>
            <a:r>
              <a:rPr lang="en-US" dirty="0" smtClean="0"/>
              <a:t>SC jus like SW, but overwrites</a:t>
            </a:r>
            <a:r>
              <a:rPr lang="en-US" baseline="0" dirty="0" smtClean="0"/>
              <a:t> </a:t>
            </a:r>
            <a:r>
              <a:rPr lang="en-US" baseline="0" dirty="0" err="1" smtClean="0"/>
              <a:t>src</a:t>
            </a:r>
            <a:r>
              <a:rPr lang="en-US" baseline="0" dirty="0" smtClean="0"/>
              <a:t> register with 1 “success” or 0 “fail”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hardware implementation: lock bus while read-modify-write</a:t>
            </a:r>
            <a:r>
              <a:rPr lang="en-US" baseline="0" dirty="0" smtClean="0"/>
              <a:t> cycle happens, very expensive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hardware implementation: lock bus while read-modify-write</a:t>
            </a:r>
            <a:r>
              <a:rPr lang="en-US" baseline="0" dirty="0" smtClean="0"/>
              <a:t> cycle happens, very expensive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device drivers if interrupts always go to same core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3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30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4880584" cy="646244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r>
              <a:rPr lang="en-US" dirty="0" smtClean="0"/>
              <a:t>draw picture</a:t>
            </a:r>
          </a:p>
          <a:p>
            <a:r>
              <a:rPr lang="en-US" dirty="0" smtClean="0"/>
              <a:t>invariant broken</a:t>
            </a:r>
            <a:r>
              <a:rPr lang="en-US" baseline="0" dirty="0" smtClean="0"/>
              <a:t> just before last/first increments</a:t>
            </a:r>
          </a:p>
          <a:p>
            <a:r>
              <a:rPr lang="en-US" baseline="0" dirty="0" smtClean="0"/>
              <a:t>needs: make the list into a ring buffer, add code in writer to wait if list is full</a:t>
            </a:r>
            <a:endParaRPr lang="en-US" dirty="0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5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51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3538165" cy="276912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r>
              <a:rPr lang="en-US" dirty="0" smtClean="0"/>
              <a:t>bug:</a:t>
            </a:r>
            <a:r>
              <a:rPr lang="en-US" baseline="0" dirty="0" smtClean="0"/>
              <a:t> can’t do busy waiting inside </a:t>
            </a:r>
            <a:r>
              <a:rPr lang="en-US" baseline="0" dirty="0" err="1" smtClean="0"/>
              <a:t>mutex</a:t>
            </a:r>
            <a:r>
              <a:rPr lang="en-US" baseline="0" dirty="0" smtClean="0"/>
              <a:t>… what to do?</a:t>
            </a:r>
            <a:endParaRPr lang="en-US" dirty="0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7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715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667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1575" y="696913"/>
            <a:ext cx="4641850" cy="3481387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667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30172" y="4410075"/>
            <a:ext cx="5124658" cy="4176713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5804" tIns="42902" rIns="85804" bIns="42902"/>
          <a:lstStyle/>
          <a:p>
            <a:r>
              <a:rPr lang="en-US" dirty="0" smtClean="0"/>
              <a:t>Last condition: sequential </a:t>
            </a:r>
            <a:r>
              <a:rPr lang="en-US" dirty="0" err="1" smtClean="0"/>
              <a:t>consitency</a:t>
            </a:r>
            <a:endParaRPr lang="en-US" dirty="0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92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92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172133" cy="276912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r>
              <a:rPr lang="en-US" dirty="0" smtClean="0"/>
              <a:t>locks don’t help</a:t>
            </a:r>
            <a:endParaRPr lang="en-US" dirty="0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12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125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5515117" cy="461578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r>
              <a:rPr lang="en-US" dirty="0" smtClean="0"/>
              <a:t>require hardware support</a:t>
            </a:r>
          </a:p>
          <a:p>
            <a:r>
              <a:rPr lang="en-US" dirty="0" err="1" smtClean="0"/>
              <a:t>pthread_mutex</a:t>
            </a:r>
            <a:r>
              <a:rPr lang="en-US" baseline="0" dirty="0" smtClean="0"/>
              <a:t> has built-in memory barriers to implement acquire/release semantics</a:t>
            </a:r>
            <a:endParaRPr lang="en-US" dirty="0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94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94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14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14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35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35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5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55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7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0463" y="684213"/>
            <a:ext cx="4676775" cy="35067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7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2740" y="4419600"/>
            <a:ext cx="184904" cy="279613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91353" tIns="45677" rIns="91353" bIns="45677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Hakim</a:t>
            </a:r>
            <a:r>
              <a:rPr lang="en-US" sz="2700" b="1" baseline="0" dirty="0" smtClean="0">
                <a:solidFill>
                  <a:srgbClr val="898989"/>
                </a:solidFill>
              </a:rPr>
              <a:t> Weatherspoon</a:t>
            </a:r>
            <a:endParaRPr lang="en-US" sz="2700" b="1" dirty="0" smtClean="0">
              <a:solidFill>
                <a:srgbClr val="898989"/>
              </a:solidFill>
            </a:endParaRP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2011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Rectangle 3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2286000"/>
            <a:ext cx="7772400" cy="1143000"/>
          </a:xfrm>
        </p:spPr>
        <p:txBody>
          <a:bodyPr/>
          <a:lstStyle>
            <a:lvl1pPr>
              <a:defRPr sz="4400"/>
            </a:lvl1pPr>
          </a:lstStyle>
          <a:p>
            <a:pPr lvl="0"/>
            <a:r>
              <a:rPr lang="en-US" noProof="0" dirty="0" smtClean="0"/>
              <a:t>Click to edit Master title style</a:t>
            </a:r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subTitle" sz="quarter" idx="1" hasCustomPrompt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 baseline="0"/>
            </a:lvl1pPr>
          </a:lstStyle>
          <a:p>
            <a:pPr lvl="0"/>
            <a:r>
              <a:rPr lang="en-US" noProof="0" dirty="0" smtClean="0"/>
              <a:t>Spring 2012</a:t>
            </a:r>
          </a:p>
          <a:p>
            <a:pPr lvl="0"/>
            <a:r>
              <a:rPr lang="en-US" noProof="0" dirty="0" smtClean="0"/>
              <a:t>Computer Science</a:t>
            </a:r>
          </a:p>
          <a:p>
            <a:pPr lvl="0"/>
            <a:r>
              <a:rPr lang="en-US" noProof="0" dirty="0" smtClean="0"/>
              <a:t>Cornell University</a:t>
            </a:r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381000" y="6248400"/>
            <a:ext cx="19050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 dirty="0" smtClean="0">
                <a:solidFill>
                  <a:srgbClr val="FFFFFF"/>
                </a:solidFill>
                <a:latin typeface="Calibri"/>
              </a:rPr>
              <a:t>Copyright Hakim Weatherspoon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79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858000" y="6248400"/>
            <a:ext cx="19050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0CEF1BFF-0630-044F-A176-B68CCF226FFC}" type="slidenum">
              <a:rPr lang="en-US">
                <a:solidFill>
                  <a:srgbClr val="FFFFFF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37886766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52400" y="0"/>
            <a:ext cx="8763000" cy="4572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762000"/>
            <a:ext cx="8686800" cy="5715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4/24/2012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14"/>
          <a:stretch>
            <a:fillRect/>
          </a:stretch>
        </p:blipFill>
        <p:spPr>
          <a:xfrm>
            <a:off x="381000" y="508000"/>
            <a:ext cx="8394700" cy="2540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iming>
    <p:tnLst>
      <p:par>
        <p:cTn id="1" dur="indefinite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Helvetica"/>
          <a:ea typeface="+mj-ea"/>
          <a:cs typeface="Helvetica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tags" Target="../tags/tag17.xml"/><Relationship Id="rId2" Type="http://schemas.openxmlformats.org/officeDocument/2006/relationships/tags" Target="../tags/tag16.xml"/><Relationship Id="rId1" Type="http://schemas.openxmlformats.org/officeDocument/2006/relationships/tags" Target="../tags/tag15.xml"/><Relationship Id="rId6" Type="http://schemas.openxmlformats.org/officeDocument/2006/relationships/image" Target="../media/image2.emf"/><Relationship Id="rId5" Type="http://schemas.openxmlformats.org/officeDocument/2006/relationships/slideLayout" Target="../slideLayouts/slideLayout12.xml"/><Relationship Id="rId4" Type="http://schemas.openxmlformats.org/officeDocument/2006/relationships/tags" Target="../tags/tag18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tags" Target="../tags/tag21.xml"/><Relationship Id="rId2" Type="http://schemas.openxmlformats.org/officeDocument/2006/relationships/tags" Target="../tags/tag20.xml"/><Relationship Id="rId1" Type="http://schemas.openxmlformats.org/officeDocument/2006/relationships/tags" Target="../tags/tag19.xml"/><Relationship Id="rId5" Type="http://schemas.openxmlformats.org/officeDocument/2006/relationships/notesSlide" Target="../notesSlides/notesSlide11.xml"/><Relationship Id="rId4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3.xml"/><Relationship Id="rId1" Type="http://schemas.openxmlformats.org/officeDocument/2006/relationships/tags" Target="../tags/tag2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5.xml"/><Relationship Id="rId1" Type="http://schemas.openxmlformats.org/officeDocument/2006/relationships/tags" Target="../tags/tag24.xml"/><Relationship Id="rId4" Type="http://schemas.openxmlformats.org/officeDocument/2006/relationships/notesSlide" Target="../notesSlides/notesSlide1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7.xml"/><Relationship Id="rId1" Type="http://schemas.openxmlformats.org/officeDocument/2006/relationships/tags" Target="../tags/tag26.xml"/><Relationship Id="rId4" Type="http://schemas.openxmlformats.org/officeDocument/2006/relationships/notesSlide" Target="../notesSlides/notesSlide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9.xml"/><Relationship Id="rId1" Type="http://schemas.openxmlformats.org/officeDocument/2006/relationships/tags" Target="../tags/tag28.xml"/><Relationship Id="rId4" Type="http://schemas.openxmlformats.org/officeDocument/2006/relationships/notesSlide" Target="../notesSlides/notesSlide15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1.xml"/><Relationship Id="rId1" Type="http://schemas.openxmlformats.org/officeDocument/2006/relationships/tags" Target="../tags/tag30.xml"/><Relationship Id="rId4" Type="http://schemas.openxmlformats.org/officeDocument/2006/relationships/notesSlide" Target="../notesSlides/notesSlide16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3.xml"/><Relationship Id="rId1" Type="http://schemas.openxmlformats.org/officeDocument/2006/relationships/tags" Target="../tags/tag32.xml"/><Relationship Id="rId4" Type="http://schemas.openxmlformats.org/officeDocument/2006/relationships/notesSlide" Target="../notesSlides/notesSlide1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5.xml"/><Relationship Id="rId1" Type="http://schemas.openxmlformats.org/officeDocument/2006/relationships/tags" Target="../tags/tag34.xml"/><Relationship Id="rId4" Type="http://schemas.openxmlformats.org/officeDocument/2006/relationships/notesSlide" Target="../notesSlides/notesSlide18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7.xml"/><Relationship Id="rId1" Type="http://schemas.openxmlformats.org/officeDocument/2006/relationships/tags" Target="../tags/tag36.xml"/><Relationship Id="rId4" Type="http://schemas.openxmlformats.org/officeDocument/2006/relationships/notesSlide" Target="../notesSlides/notesSlide19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9.xml"/><Relationship Id="rId1" Type="http://schemas.openxmlformats.org/officeDocument/2006/relationships/tags" Target="../tags/tag3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tags" Target="../tags/tag42.xml"/><Relationship Id="rId2" Type="http://schemas.openxmlformats.org/officeDocument/2006/relationships/tags" Target="../tags/tag41.xml"/><Relationship Id="rId1" Type="http://schemas.openxmlformats.org/officeDocument/2006/relationships/tags" Target="../tags/tag40.xml"/><Relationship Id="rId6" Type="http://schemas.openxmlformats.org/officeDocument/2006/relationships/notesSlide" Target="../notesSlides/notesSlide20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43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tags" Target="../tags/tag46.xml"/><Relationship Id="rId2" Type="http://schemas.openxmlformats.org/officeDocument/2006/relationships/tags" Target="../tags/tag45.xml"/><Relationship Id="rId1" Type="http://schemas.openxmlformats.org/officeDocument/2006/relationships/tags" Target="../tags/tag44.xml"/><Relationship Id="rId6" Type="http://schemas.openxmlformats.org/officeDocument/2006/relationships/notesSlide" Target="../notesSlides/notesSlide21.xml"/><Relationship Id="rId5" Type="http://schemas.openxmlformats.org/officeDocument/2006/relationships/slideLayout" Target="../slideLayouts/slideLayout6.xml"/><Relationship Id="rId4" Type="http://schemas.openxmlformats.org/officeDocument/2006/relationships/tags" Target="../tags/tag4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tags" Target="../tags/tag50.xml"/><Relationship Id="rId2" Type="http://schemas.openxmlformats.org/officeDocument/2006/relationships/tags" Target="../tags/tag49.xml"/><Relationship Id="rId1" Type="http://schemas.openxmlformats.org/officeDocument/2006/relationships/tags" Target="../tags/tag48.xml"/><Relationship Id="rId6" Type="http://schemas.openxmlformats.org/officeDocument/2006/relationships/notesSlide" Target="../notesSlides/notesSlide22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5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3.xml"/><Relationship Id="rId1" Type="http://schemas.openxmlformats.org/officeDocument/2006/relationships/tags" Target="../tags/tag5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5.xml"/><Relationship Id="rId1" Type="http://schemas.openxmlformats.org/officeDocument/2006/relationships/tags" Target="../tags/tag54.xml"/><Relationship Id="rId4" Type="http://schemas.openxmlformats.org/officeDocument/2006/relationships/notesSlide" Target="../notesSlides/notesSlide2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7.xml"/><Relationship Id="rId1" Type="http://schemas.openxmlformats.org/officeDocument/2006/relationships/tags" Target="../tags/tag56.xml"/><Relationship Id="rId4" Type="http://schemas.openxmlformats.org/officeDocument/2006/relationships/notesSlide" Target="../notesSlides/notesSlide24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tags" Target="../tags/tag60.xml"/><Relationship Id="rId7" Type="http://schemas.openxmlformats.org/officeDocument/2006/relationships/notesSlide" Target="../notesSlides/notesSlide25.xml"/><Relationship Id="rId2" Type="http://schemas.openxmlformats.org/officeDocument/2006/relationships/tags" Target="../tags/tag59.xml"/><Relationship Id="rId1" Type="http://schemas.openxmlformats.org/officeDocument/2006/relationships/tags" Target="../tags/tag58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62.xml"/><Relationship Id="rId4" Type="http://schemas.openxmlformats.org/officeDocument/2006/relationships/tags" Target="../tags/tag6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4.xml"/><Relationship Id="rId1" Type="http://schemas.openxmlformats.org/officeDocument/2006/relationships/tags" Target="../tags/tag63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tags" Target="../tags/tag67.xml"/><Relationship Id="rId2" Type="http://schemas.openxmlformats.org/officeDocument/2006/relationships/tags" Target="../tags/tag66.xml"/><Relationship Id="rId1" Type="http://schemas.openxmlformats.org/officeDocument/2006/relationships/tags" Target="../tags/tag65.xml"/><Relationship Id="rId5" Type="http://schemas.openxmlformats.org/officeDocument/2006/relationships/notesSlide" Target="../notesSlides/notesSlide26.xml"/><Relationship Id="rId4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tags" Target="../tags/tag70.xml"/><Relationship Id="rId7" Type="http://schemas.openxmlformats.org/officeDocument/2006/relationships/notesSlide" Target="../notesSlides/notesSlide27.xml"/><Relationship Id="rId2" Type="http://schemas.openxmlformats.org/officeDocument/2006/relationships/tags" Target="../tags/tag69.xml"/><Relationship Id="rId1" Type="http://schemas.openxmlformats.org/officeDocument/2006/relationships/tags" Target="../tags/tag68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72.xml"/><Relationship Id="rId4" Type="http://schemas.openxmlformats.org/officeDocument/2006/relationships/tags" Target="../tags/tag71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tags" Target="../tags/tag75.xml"/><Relationship Id="rId2" Type="http://schemas.openxmlformats.org/officeDocument/2006/relationships/tags" Target="../tags/tag74.xml"/><Relationship Id="rId1" Type="http://schemas.openxmlformats.org/officeDocument/2006/relationships/tags" Target="../tags/tag73.xml"/><Relationship Id="rId6" Type="http://schemas.openxmlformats.org/officeDocument/2006/relationships/notesSlide" Target="../notesSlides/notesSlide28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76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tags" Target="../tags/tag79.xml"/><Relationship Id="rId2" Type="http://schemas.openxmlformats.org/officeDocument/2006/relationships/tags" Target="../tags/tag78.xml"/><Relationship Id="rId1" Type="http://schemas.openxmlformats.org/officeDocument/2006/relationships/tags" Target="../tags/tag77.xml"/><Relationship Id="rId5" Type="http://schemas.openxmlformats.org/officeDocument/2006/relationships/notesSlide" Target="../notesSlides/notesSlide29.xml"/><Relationship Id="rId4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81.xml"/><Relationship Id="rId1" Type="http://schemas.openxmlformats.org/officeDocument/2006/relationships/tags" Target="../tags/tag80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83.xml"/><Relationship Id="rId1" Type="http://schemas.openxmlformats.org/officeDocument/2006/relationships/tags" Target="../tags/tag82.xml"/><Relationship Id="rId4" Type="http://schemas.openxmlformats.org/officeDocument/2006/relationships/notesSlide" Target="../notesSlides/notesSlide30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tags" Target="../tags/tag86.xml"/><Relationship Id="rId2" Type="http://schemas.openxmlformats.org/officeDocument/2006/relationships/tags" Target="../tags/tag85.xml"/><Relationship Id="rId1" Type="http://schemas.openxmlformats.org/officeDocument/2006/relationships/tags" Target="../tags/tag84.xml"/><Relationship Id="rId6" Type="http://schemas.openxmlformats.org/officeDocument/2006/relationships/notesSlide" Target="../notesSlides/notesSlide31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87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89.xml"/><Relationship Id="rId1" Type="http://schemas.openxmlformats.org/officeDocument/2006/relationships/tags" Target="../tags/tag88.xml"/><Relationship Id="rId4" Type="http://schemas.openxmlformats.org/officeDocument/2006/relationships/notesSlide" Target="../notesSlides/notesSlide3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1.xml"/><Relationship Id="rId1" Type="http://schemas.openxmlformats.org/officeDocument/2006/relationships/tags" Target="../tags/tag90.xml"/><Relationship Id="rId4" Type="http://schemas.openxmlformats.org/officeDocument/2006/relationships/notesSlide" Target="../notesSlides/notesSlide33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3.xml"/><Relationship Id="rId1" Type="http://schemas.openxmlformats.org/officeDocument/2006/relationships/tags" Target="../tags/tag92.xml"/><Relationship Id="rId4" Type="http://schemas.openxmlformats.org/officeDocument/2006/relationships/notesSlide" Target="../notesSlides/notesSlide34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5.xml"/><Relationship Id="rId1" Type="http://schemas.openxmlformats.org/officeDocument/2006/relationships/tags" Target="../tags/tag9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sz="quarter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Synchronization II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subTitle" sz="quarter" idx="1"/>
            <p:custDataLst>
              <p:tags r:id="rId2"/>
            </p:custDataLst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b="1" dirty="0" smtClean="0"/>
              <a:t>Hakim Weatherspoon</a:t>
            </a:r>
          </a:p>
          <a:p>
            <a:r>
              <a:rPr lang="en-US" b="1" dirty="0" smtClean="0"/>
              <a:t>CS 3410, Spring 2012</a:t>
            </a:r>
          </a:p>
          <a:p>
            <a:r>
              <a:rPr lang="en-US" dirty="0" smtClean="0"/>
              <a:t>Computer Science</a:t>
            </a:r>
          </a:p>
          <a:p>
            <a:r>
              <a:rPr lang="en-US" dirty="0" smtClean="0"/>
              <a:t>Cornell University</a:t>
            </a:r>
          </a:p>
        </p:txBody>
      </p:sp>
      <p:sp>
        <p:nvSpPr>
          <p:cNvPr id="5" name="Rectangle 5"/>
          <p:cNvSpPr txBox="1">
            <a:spLocks noChangeArrowheads="1"/>
          </p:cNvSpPr>
          <p:nvPr>
            <p:custDataLst>
              <p:tags r:id="rId3"/>
            </p:custDataLst>
          </p:nvPr>
        </p:nvSpPr>
        <p:spPr>
          <a:xfrm>
            <a:off x="914400" y="6096000"/>
            <a:ext cx="2590800" cy="381000"/>
          </a:xfrm>
          <a:prstGeom prst="rect">
            <a:avLst/>
          </a:prstGeom>
        </p:spPr>
        <p:txBody>
          <a:bodyPr>
            <a:normAutofit fontScale="700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SzPct val="80000"/>
              <a:buFontTx/>
              <a:buNone/>
              <a:defRPr sz="3200" kern="1200">
                <a:solidFill>
                  <a:schemeClr val="bg1"/>
                </a:solidFill>
                <a:latin typeface="Calibri" pitchFamily="34" charset="0"/>
                <a:ea typeface="+mn-ea"/>
                <a:cs typeface="Arial" pitchFamily="34" charset="0"/>
              </a:defRPr>
            </a:lvl1pPr>
            <a:lvl2pPr marL="458788" indent="-28575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  <a:defRPr sz="2800" kern="1200">
                <a:solidFill>
                  <a:schemeClr val="bg1"/>
                </a:solidFill>
                <a:latin typeface="Calibri" pitchFamily="34" charset="0"/>
                <a:ea typeface="+mn-ea"/>
                <a:cs typeface="Arial" pitchFamily="34" charset="0"/>
              </a:defRPr>
            </a:lvl2pPr>
            <a:lvl3pPr marL="917575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Calibri" pitchFamily="34" charset="0"/>
              <a:buChar char="–"/>
              <a:defRPr sz="2400" kern="1200">
                <a:solidFill>
                  <a:schemeClr val="bg1"/>
                </a:solidFill>
                <a:latin typeface="Calibri" pitchFamily="34" charset="0"/>
                <a:ea typeface="+mn-ea"/>
                <a:cs typeface="Arial" pitchFamily="34" charset="0"/>
              </a:defRPr>
            </a:lvl3pPr>
            <a:lvl4pPr marL="1374775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  <a:defRPr sz="2000" kern="1200">
                <a:solidFill>
                  <a:schemeClr val="bg1"/>
                </a:solidFill>
                <a:latin typeface="Calibri" pitchFamily="34" charset="0"/>
                <a:ea typeface="+mn-ea"/>
                <a:cs typeface="Arial" pitchFamily="34" charset="0"/>
              </a:defRPr>
            </a:lvl4pPr>
            <a:lvl5pPr marL="1831975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»"/>
              <a:defRPr sz="2000" kern="1200">
                <a:solidFill>
                  <a:schemeClr val="bg1"/>
                </a:solidFill>
                <a:latin typeface="Calibri" pitchFamily="34" charset="0"/>
                <a:ea typeface="+mn-ea"/>
                <a:cs typeface="Arial" pitchFamily="34" charset="0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>
                <a:solidFill>
                  <a:srgbClr val="FFFF00"/>
                </a:solidFill>
              </a:rPr>
              <a:t>P&amp;H Chapter 2.11</a:t>
            </a:r>
          </a:p>
        </p:txBody>
      </p:sp>
      <p:pic>
        <p:nvPicPr>
          <p:cNvPr id="1026" name="CP3 Ink 8ed3e0ef-e21b-4c14-bfac-b88316bff19e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2370" y="5964780"/>
            <a:ext cx="5864700" cy="7952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659082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5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 err="1" smtClean="0"/>
              <a:t>Administrivia</a:t>
            </a:r>
            <a:endParaRPr lang="en-US" sz="3600" dirty="0"/>
          </a:p>
        </p:txBody>
      </p:sp>
      <p:sp>
        <p:nvSpPr>
          <p:cNvPr id="48752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283575" cy="5378450"/>
          </a:xfrm>
        </p:spPr>
        <p:txBody>
          <a:bodyPr>
            <a:normAutofit lnSpcReduction="10000"/>
          </a:bodyPr>
          <a:lstStyle/>
          <a:p>
            <a:pPr>
              <a:lnSpc>
                <a:spcPct val="90000"/>
              </a:lnSpc>
            </a:pPr>
            <a:r>
              <a:rPr lang="en-US" dirty="0"/>
              <a:t>Pizza </a:t>
            </a:r>
            <a:r>
              <a:rPr lang="en-US" dirty="0" smtClean="0"/>
              <a:t>party: PA3 Games Night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Friday, April 27</a:t>
            </a:r>
            <a:r>
              <a:rPr lang="en-US" baseline="30000" dirty="0" smtClean="0"/>
              <a:t>th</a:t>
            </a:r>
            <a:r>
              <a:rPr lang="en-US" dirty="0" smtClean="0"/>
              <a:t>, 5:00-7:00pm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Location: Upson </a:t>
            </a:r>
            <a:r>
              <a:rPr lang="en-US" dirty="0" smtClean="0"/>
              <a:t>B17</a:t>
            </a:r>
            <a:endParaRPr lang="en-US" dirty="0"/>
          </a:p>
          <a:p>
            <a:pPr>
              <a:lnSpc>
                <a:spcPct val="90000"/>
              </a:lnSpc>
            </a:pPr>
            <a:r>
              <a:rPr lang="en-US" dirty="0" smtClean="0"/>
              <a:t>Prelim3 Review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Today, Tuesday, </a:t>
            </a:r>
            <a:r>
              <a:rPr lang="en-US" dirty="0"/>
              <a:t>April </a:t>
            </a:r>
            <a:r>
              <a:rPr lang="en-US" dirty="0" smtClean="0"/>
              <a:t>24</a:t>
            </a:r>
            <a:r>
              <a:rPr lang="en-US" baseline="30000" dirty="0" smtClean="0"/>
              <a:t>th</a:t>
            </a:r>
            <a:r>
              <a:rPr lang="en-US" dirty="0" smtClean="0"/>
              <a:t>, 5:30-7:30pm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Location: </a:t>
            </a:r>
            <a:r>
              <a:rPr lang="en-US" dirty="0" smtClean="0"/>
              <a:t>Hollister 110</a:t>
            </a:r>
            <a:endParaRPr lang="en-US" dirty="0"/>
          </a:p>
          <a:p>
            <a:pPr>
              <a:lnSpc>
                <a:spcPct val="90000"/>
              </a:lnSpc>
            </a:pPr>
            <a:r>
              <a:rPr lang="en-US" dirty="0"/>
              <a:t>Prelim </a:t>
            </a:r>
            <a:r>
              <a:rPr lang="en-US" dirty="0" smtClean="0"/>
              <a:t>3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Thursday, April 26</a:t>
            </a:r>
            <a:r>
              <a:rPr lang="en-US" baseline="30000" dirty="0" smtClean="0"/>
              <a:t>th</a:t>
            </a:r>
            <a:r>
              <a:rPr lang="en-US" dirty="0" smtClean="0"/>
              <a:t>, 7:30pm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Location: Olin 155</a:t>
            </a:r>
            <a:endParaRPr lang="en-US" dirty="0"/>
          </a:p>
          <a:p>
            <a:pPr>
              <a:lnSpc>
                <a:spcPct val="90000"/>
              </a:lnSpc>
            </a:pPr>
            <a:r>
              <a:rPr lang="en-US" dirty="0" smtClean="0"/>
              <a:t>PA4: Final </a:t>
            </a:r>
            <a:r>
              <a:rPr lang="en-US" dirty="0"/>
              <a:t>project out </a:t>
            </a:r>
            <a:r>
              <a:rPr lang="en-US" dirty="0" smtClean="0"/>
              <a:t>next </a:t>
            </a:r>
            <a:r>
              <a:rPr lang="en-US" dirty="0"/>
              <a:t>week</a:t>
            </a:r>
          </a:p>
          <a:p>
            <a:pPr lvl="1">
              <a:lnSpc>
                <a:spcPct val="90000"/>
              </a:lnSpc>
            </a:pPr>
            <a:r>
              <a:rPr lang="en-US" dirty="0" smtClean="0">
                <a:solidFill>
                  <a:schemeClr val="accent1"/>
                </a:solidFill>
              </a:rPr>
              <a:t>Demos</a:t>
            </a:r>
            <a:r>
              <a:rPr lang="en-US" dirty="0"/>
              <a:t>: </a:t>
            </a:r>
            <a:r>
              <a:rPr lang="en-US" dirty="0" smtClean="0"/>
              <a:t>May 14-16</a:t>
            </a:r>
          </a:p>
          <a:p>
            <a:pPr lvl="1">
              <a:lnSpc>
                <a:spcPct val="90000"/>
              </a:lnSpc>
            </a:pPr>
            <a:r>
              <a:rPr lang="en-US" b="1" i="1" dirty="0" smtClean="0">
                <a:solidFill>
                  <a:schemeClr val="accent1"/>
                </a:solidFill>
              </a:rPr>
              <a:t>Will not be able to use slip days</a:t>
            </a:r>
            <a:endParaRPr lang="en-US" b="1" i="1" dirty="0">
              <a:solidFill>
                <a:schemeClr val="accent1"/>
              </a:solidFill>
            </a:endParaRPr>
          </a:p>
          <a:p>
            <a:pPr marL="173038" lvl="1" indent="0">
              <a:lnSpc>
                <a:spcPct val="90000"/>
              </a:lnSpc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6392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 for Today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Synchronization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Threads and processes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Critical sections, race conditions, and </a:t>
            </a:r>
            <a:r>
              <a:rPr lang="en-US" dirty="0" err="1" smtClean="0">
                <a:sym typeface="Wingdings" pitchFamily="2" charset="2"/>
              </a:rPr>
              <a:t>mutexes</a:t>
            </a:r>
            <a:endParaRPr lang="en-US" dirty="0" smtClean="0">
              <a:sym typeface="Wingdings" pitchFamily="2" charset="2"/>
            </a:endParaRPr>
          </a:p>
          <a:p>
            <a:pPr marL="573088" lvl="1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Atomic Instructions</a:t>
            </a:r>
            <a:endParaRPr lang="en-US" dirty="0">
              <a:sym typeface="Wingdings" pitchFamily="2" charset="2"/>
            </a:endParaRPr>
          </a:p>
          <a:p>
            <a:pPr marL="1031875" lvl="2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HW support for synchronization</a:t>
            </a:r>
          </a:p>
          <a:p>
            <a:pPr marL="1031875" lvl="2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Using sync primitives to build concurrency-safe data structures</a:t>
            </a:r>
          </a:p>
          <a:p>
            <a:pPr marL="1031875" lvl="2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Cache coherency causes problems</a:t>
            </a:r>
          </a:p>
          <a:p>
            <a:pPr marL="1031875" lvl="2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Locks + barriers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>
                <a:sym typeface="Wingdings" pitchFamily="2" charset="2"/>
              </a:rPr>
              <a:t>Language level synchronization</a:t>
            </a:r>
          </a:p>
          <a:p>
            <a:pPr marL="0" indent="0"/>
            <a:endParaRPr lang="en-US" dirty="0" smtClean="0">
              <a:sym typeface="Wingdings" pitchFamily="2" charset="2"/>
            </a:endParaRPr>
          </a:p>
          <a:p>
            <a:endParaRPr lang="en-US" dirty="0">
              <a:sym typeface="Wingdings" pitchFamily="2" charset="2"/>
            </a:endParaRP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141963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AU"/>
              <a:t>Synchronization</a:t>
            </a:r>
          </a:p>
        </p:txBody>
      </p:sp>
      <p:sp>
        <p:nvSpPr>
          <p:cNvPr id="4188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sz="2800" dirty="0"/>
              <a:t>Two processors sharing an area of memory</a:t>
            </a:r>
          </a:p>
          <a:p>
            <a:pPr lvl="1"/>
            <a:r>
              <a:rPr lang="en-AU" sz="2400" dirty="0"/>
              <a:t>P1 writes, then P2 reads</a:t>
            </a:r>
          </a:p>
          <a:p>
            <a:pPr lvl="1"/>
            <a:r>
              <a:rPr lang="en-AU" sz="2400" dirty="0">
                <a:solidFill>
                  <a:schemeClr val="accent1"/>
                </a:solidFill>
              </a:rPr>
              <a:t>Data race </a:t>
            </a:r>
            <a:r>
              <a:rPr lang="en-AU" sz="2400" dirty="0"/>
              <a:t>if P1 and P2 don’t </a:t>
            </a:r>
            <a:r>
              <a:rPr lang="en-AU" sz="2400" b="1" i="1" dirty="0">
                <a:solidFill>
                  <a:schemeClr val="accent1"/>
                </a:solidFill>
              </a:rPr>
              <a:t>synchronize</a:t>
            </a:r>
          </a:p>
          <a:p>
            <a:pPr lvl="2"/>
            <a:r>
              <a:rPr lang="en-AU" sz="2000" dirty="0"/>
              <a:t>Result depends of order of accesses</a:t>
            </a:r>
          </a:p>
          <a:p>
            <a:r>
              <a:rPr lang="en-AU" sz="2800" dirty="0"/>
              <a:t>Hardware support required</a:t>
            </a:r>
          </a:p>
          <a:p>
            <a:pPr lvl="1"/>
            <a:r>
              <a:rPr lang="en-AU" sz="2400" dirty="0"/>
              <a:t>Atomic read/write memory operation</a:t>
            </a:r>
          </a:p>
          <a:p>
            <a:pPr lvl="1"/>
            <a:r>
              <a:rPr lang="en-AU" sz="2400" dirty="0"/>
              <a:t>No other access to the location allowed between the read and write</a:t>
            </a:r>
          </a:p>
          <a:p>
            <a:r>
              <a:rPr lang="en-AU" sz="2800" dirty="0"/>
              <a:t>Could be a single instruction</a:t>
            </a:r>
          </a:p>
          <a:p>
            <a:pPr lvl="1"/>
            <a:r>
              <a:rPr lang="en-AU" sz="2400" dirty="0"/>
              <a:t>E.g., atomic swap of register </a:t>
            </a:r>
            <a:r>
              <a:rPr lang="en-AU" sz="2400" dirty="0">
                <a:cs typeface="Arial" charset="0"/>
              </a:rPr>
              <a:t>↔ </a:t>
            </a:r>
            <a:r>
              <a:rPr lang="en-AU" sz="2400" dirty="0" smtClean="0">
                <a:cs typeface="Arial" charset="0"/>
              </a:rPr>
              <a:t>memory (e.g. ATS, BTS; x86)</a:t>
            </a:r>
            <a:endParaRPr lang="en-AU" sz="2400" dirty="0">
              <a:cs typeface="Arial" charset="0"/>
            </a:endParaRPr>
          </a:p>
          <a:p>
            <a:pPr lvl="1"/>
            <a:r>
              <a:rPr lang="en-AU" sz="2400" dirty="0">
                <a:cs typeface="Arial" charset="0"/>
              </a:rPr>
              <a:t>Or an atomic pair of </a:t>
            </a:r>
            <a:r>
              <a:rPr lang="en-AU" sz="2400" dirty="0" smtClean="0">
                <a:cs typeface="Arial" charset="0"/>
              </a:rPr>
              <a:t>instructions (e.g. LL and SC; MIPS)</a:t>
            </a:r>
            <a:endParaRPr lang="en-AU" sz="2400" dirty="0"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051577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8819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AU"/>
              <a:t>Synchronization in MIPS </a:t>
            </a:r>
          </a:p>
        </p:txBody>
      </p:sp>
      <p:sp>
        <p:nvSpPr>
          <p:cNvPr id="450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AU" sz="2800" dirty="0"/>
              <a:t>Load linked: </a:t>
            </a:r>
            <a:r>
              <a:rPr lang="en-AU" sz="2800" dirty="0" smtClean="0"/>
              <a:t>		</a:t>
            </a:r>
            <a:r>
              <a:rPr lang="en-AU" sz="2800" dirty="0" smtClean="0">
                <a:solidFill>
                  <a:schemeClr val="accent1"/>
                </a:solidFill>
                <a:latin typeface="Lucida Console" pitchFamily="49" charset="0"/>
              </a:rPr>
              <a:t>LL 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rt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, offset(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rs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)</a:t>
            </a:r>
          </a:p>
          <a:p>
            <a:pPr>
              <a:lnSpc>
                <a:spcPct val="90000"/>
              </a:lnSpc>
            </a:pPr>
            <a:r>
              <a:rPr lang="en-AU" sz="2800" dirty="0"/>
              <a:t>Store </a:t>
            </a:r>
            <a:r>
              <a:rPr lang="en-AU" sz="2800" dirty="0" smtClean="0"/>
              <a:t>conditional:	</a:t>
            </a:r>
            <a:r>
              <a:rPr lang="en-AU" sz="2800" dirty="0" smtClean="0">
                <a:solidFill>
                  <a:schemeClr val="accent1"/>
                </a:solidFill>
                <a:latin typeface="Lucida Console" pitchFamily="49" charset="0"/>
              </a:rPr>
              <a:t>SC </a:t>
            </a:r>
            <a:r>
              <a:rPr lang="en-AU" sz="2800" dirty="0" err="1">
                <a:solidFill>
                  <a:schemeClr val="accent1"/>
                </a:solidFill>
                <a:latin typeface="Lucida Console" pitchFamily="49" charset="0"/>
              </a:rPr>
              <a:t>rt</a:t>
            </a:r>
            <a:r>
              <a:rPr lang="en-AU" sz="2800" dirty="0">
                <a:solidFill>
                  <a:schemeClr val="accent1"/>
                </a:solidFill>
                <a:latin typeface="Lucida Console" pitchFamily="49" charset="0"/>
              </a:rPr>
              <a:t>, 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offset(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rs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)</a:t>
            </a:r>
          </a:p>
          <a:p>
            <a:pPr lvl="1">
              <a:lnSpc>
                <a:spcPct val="90000"/>
              </a:lnSpc>
            </a:pPr>
            <a:r>
              <a:rPr lang="en-AU" sz="2400" dirty="0"/>
              <a:t>Succeeds if location not changed since the </a:t>
            </a:r>
            <a:r>
              <a:rPr lang="en-AU" sz="2400" dirty="0" smtClean="0">
                <a:latin typeface="Lucida Console" pitchFamily="49" charset="0"/>
              </a:rPr>
              <a:t>LL</a:t>
            </a:r>
            <a:endParaRPr lang="en-AU" sz="2400" dirty="0">
              <a:latin typeface="Lucida Console" pitchFamily="49" charset="0"/>
            </a:endParaRPr>
          </a:p>
          <a:p>
            <a:pPr lvl="2">
              <a:lnSpc>
                <a:spcPct val="90000"/>
              </a:lnSpc>
            </a:pPr>
            <a:r>
              <a:rPr lang="en-AU" sz="2000" dirty="0"/>
              <a:t>Returns 1 in </a:t>
            </a:r>
            <a:r>
              <a:rPr lang="en-AU" sz="2000" dirty="0" err="1"/>
              <a:t>rt</a:t>
            </a:r>
            <a:endParaRPr lang="en-AU" sz="2000" dirty="0"/>
          </a:p>
          <a:p>
            <a:pPr lvl="1">
              <a:lnSpc>
                <a:spcPct val="90000"/>
              </a:lnSpc>
            </a:pPr>
            <a:r>
              <a:rPr lang="en-AU" sz="2400" dirty="0"/>
              <a:t>Fails if location is changed</a:t>
            </a:r>
          </a:p>
          <a:p>
            <a:pPr lvl="2">
              <a:lnSpc>
                <a:spcPct val="90000"/>
              </a:lnSpc>
            </a:pPr>
            <a:r>
              <a:rPr lang="en-AU" sz="2000" dirty="0"/>
              <a:t>Returns 0 in </a:t>
            </a:r>
            <a:r>
              <a:rPr lang="en-AU" sz="2000" dirty="0" err="1"/>
              <a:t>rt</a:t>
            </a:r>
            <a:endParaRPr lang="en-AU" sz="2000" dirty="0"/>
          </a:p>
          <a:p>
            <a:pPr>
              <a:lnSpc>
                <a:spcPct val="90000"/>
              </a:lnSpc>
            </a:pPr>
            <a:r>
              <a:rPr lang="en-AU" sz="2800" dirty="0"/>
              <a:t>Example: atomic swap (to test/set lock variable</a:t>
            </a:r>
            <a:r>
              <a:rPr lang="en-AU" sz="2800" dirty="0" smtClean="0"/>
              <a:t>)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 smtClean="0">
                <a:latin typeface="Lucida Console" pitchFamily="49" charset="0"/>
              </a:rPr>
              <a:t>try</a:t>
            </a:r>
            <a:r>
              <a:rPr lang="en-AU" sz="2200" dirty="0">
                <a:latin typeface="Lucida Console" pitchFamily="49" charset="0"/>
              </a:rPr>
              <a:t>: </a:t>
            </a:r>
            <a:r>
              <a:rPr lang="en-AU" sz="2200" dirty="0" smtClean="0">
                <a:latin typeface="Lucida Console" pitchFamily="49" charset="0"/>
              </a:rPr>
              <a:t>MOVE </a:t>
            </a:r>
            <a:r>
              <a:rPr lang="en-AU" sz="2200" dirty="0">
                <a:latin typeface="Lucida Console" pitchFamily="49" charset="0"/>
              </a:rPr>
              <a:t>$</a:t>
            </a:r>
            <a:r>
              <a:rPr lang="en-AU" sz="2200" dirty="0" smtClean="0">
                <a:latin typeface="Lucida Console" pitchFamily="49" charset="0"/>
              </a:rPr>
              <a:t>t0,$s4	;copy </a:t>
            </a:r>
            <a:r>
              <a:rPr lang="en-AU" sz="2200" dirty="0">
                <a:latin typeface="Lucida Console" pitchFamily="49" charset="0"/>
              </a:rPr>
              <a:t>exchange value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LL  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$t1,0($s1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)	;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load linked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     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SC  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$t0,0($s1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)	;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store conditional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latin typeface="Lucida Console" pitchFamily="49" charset="0"/>
              </a:rPr>
              <a:t>BEQZ $t0,try	;branch </a:t>
            </a:r>
            <a:r>
              <a:rPr lang="en-AU" sz="2200" dirty="0">
                <a:latin typeface="Lucida Console" pitchFamily="49" charset="0"/>
              </a:rPr>
              <a:t>store fails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latin typeface="Lucida Console" pitchFamily="49" charset="0"/>
              </a:rPr>
              <a:t>MOVE </a:t>
            </a:r>
            <a:r>
              <a:rPr lang="en-AU" sz="2200" dirty="0">
                <a:latin typeface="Lucida Console" pitchFamily="49" charset="0"/>
              </a:rPr>
              <a:t>$</a:t>
            </a:r>
            <a:r>
              <a:rPr lang="en-AU" sz="2200" dirty="0" smtClean="0">
                <a:latin typeface="Lucida Console" pitchFamily="49" charset="0"/>
              </a:rPr>
              <a:t>s4,$t1	;put </a:t>
            </a:r>
            <a:r>
              <a:rPr lang="en-AU" sz="2200" dirty="0">
                <a:latin typeface="Lucida Console" pitchFamily="49" charset="0"/>
              </a:rPr>
              <a:t>load value in $</a:t>
            </a:r>
            <a:r>
              <a:rPr lang="en-AU" sz="2200" dirty="0" smtClean="0">
                <a:latin typeface="Lucida Console" pitchFamily="49" charset="0"/>
              </a:rPr>
              <a:t>s4</a:t>
            </a:r>
          </a:p>
        </p:txBody>
      </p:sp>
    </p:spTree>
    <p:extLst>
      <p:ext uri="{BB962C8B-B14F-4D97-AF65-F5344CB8AC3E}">
        <p14:creationId xmlns:p14="http://schemas.microsoft.com/office/powerpoint/2010/main" val="40977083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9506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486775" cy="5419725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dirty="0"/>
              <a:t>Need it to exploit multiple processing </a:t>
            </a:r>
            <a:r>
              <a:rPr lang="en-US" dirty="0" smtClean="0"/>
              <a:t>units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	…to provide interactive applications </a:t>
            </a:r>
          </a:p>
          <a:p>
            <a:pPr>
              <a:lnSpc>
                <a:spcPct val="90000"/>
              </a:lnSpc>
            </a:pPr>
            <a:r>
              <a:rPr lang="en-US" dirty="0"/>
              <a:t>	</a:t>
            </a:r>
            <a:r>
              <a:rPr lang="en-US" dirty="0" smtClean="0"/>
              <a:t>…to parallelize for </a:t>
            </a:r>
            <a:r>
              <a:rPr lang="en-US" dirty="0" smtClean="0">
                <a:solidFill>
                  <a:schemeClr val="accent1"/>
                </a:solidFill>
              </a:rPr>
              <a:t>multicore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dirty="0" smtClean="0"/>
              <a:t>	…</a:t>
            </a:r>
            <a:r>
              <a:rPr lang="en-US" dirty="0"/>
              <a:t>to write servers that handle many clients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accent1"/>
                </a:solidFill>
              </a:rPr>
              <a:t>Problem</a:t>
            </a:r>
            <a:r>
              <a:rPr lang="en-US" dirty="0"/>
              <a:t>: hard even for experienced programmers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Behavior can depend on subtle timing differences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Bugs may be impossible to reproduce</a:t>
            </a:r>
          </a:p>
          <a:p>
            <a:pPr>
              <a:lnSpc>
                <a:spcPct val="90000"/>
              </a:lnSpc>
            </a:pPr>
            <a:endParaRPr lang="en-US" dirty="0">
              <a:solidFill>
                <a:schemeClr val="accent1"/>
              </a:solidFill>
            </a:endParaRP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accent1"/>
                </a:solidFill>
              </a:rPr>
              <a:t>Needed: synchronization of threads</a:t>
            </a:r>
          </a:p>
        </p:txBody>
      </p:sp>
      <p:sp>
        <p:nvSpPr>
          <p:cNvPr id="5269507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Programming with </a:t>
            </a:r>
            <a:r>
              <a:rPr lang="en-US" dirty="0" smtClean="0"/>
              <a:t>Threads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72069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950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69506" grpId="0" uiExpand="1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1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Programming with Threads</a:t>
            </a:r>
            <a:endParaRPr lang="en-US" dirty="0"/>
          </a:p>
        </p:txBody>
      </p:sp>
      <p:sp>
        <p:nvSpPr>
          <p:cNvPr id="52715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Concurrency poses challenges for:</a:t>
            </a:r>
          </a:p>
          <a:p>
            <a:pPr>
              <a:lnSpc>
                <a:spcPct val="90000"/>
              </a:lnSpc>
            </a:pPr>
            <a:r>
              <a:rPr lang="en-US" sz="2800" dirty="0">
                <a:solidFill>
                  <a:schemeClr val="accent1"/>
                </a:solidFill>
              </a:rPr>
              <a:t>Correctness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Threads accessing shared memory should not interfere with each other</a:t>
            </a:r>
          </a:p>
          <a:p>
            <a:pPr>
              <a:lnSpc>
                <a:spcPct val="90000"/>
              </a:lnSpc>
            </a:pPr>
            <a:r>
              <a:rPr lang="en-US" sz="2800" dirty="0" err="1">
                <a:solidFill>
                  <a:schemeClr val="accent1"/>
                </a:solidFill>
              </a:rPr>
              <a:t>Liveness</a:t>
            </a:r>
            <a:endParaRPr lang="en-US" sz="2800" dirty="0">
              <a:solidFill>
                <a:schemeClr val="accent1"/>
              </a:solidFill>
            </a:endParaRPr>
          </a:p>
          <a:p>
            <a:pPr lvl="1">
              <a:lnSpc>
                <a:spcPct val="90000"/>
              </a:lnSpc>
            </a:pPr>
            <a:r>
              <a:rPr lang="en-US" sz="2400" dirty="0"/>
              <a:t>Threads should not get stuck, should make forward progress</a:t>
            </a:r>
          </a:p>
          <a:p>
            <a:pPr>
              <a:lnSpc>
                <a:spcPct val="90000"/>
              </a:lnSpc>
            </a:pPr>
            <a:r>
              <a:rPr lang="en-US" sz="2800" dirty="0">
                <a:solidFill>
                  <a:schemeClr val="accent1"/>
                </a:solidFill>
              </a:rPr>
              <a:t>Efficiency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Program should make good use of available computing resources (e.g., processors).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Fairness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Resources apportioned fairly between threads</a:t>
            </a:r>
          </a:p>
        </p:txBody>
      </p:sp>
    </p:spTree>
    <p:extLst>
      <p:ext uri="{BB962C8B-B14F-4D97-AF65-F5344CB8AC3E}">
        <p14:creationId xmlns:p14="http://schemas.microsoft.com/office/powerpoint/2010/main" val="27780050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3602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 dirty="0"/>
              <a:t>Two threads, one counter</a:t>
            </a:r>
          </a:p>
        </p:txBody>
      </p:sp>
      <p:sp>
        <p:nvSpPr>
          <p:cNvPr id="527360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>
              <a:lnSpc>
                <a:spcPct val="90000"/>
              </a:lnSpc>
              <a:buFontTx/>
              <a:buNone/>
            </a:pPr>
            <a:r>
              <a:rPr lang="en-US" sz="2800" dirty="0"/>
              <a:t>Example: Web servers use concurrency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Multiple threads handle client requests in parallel.  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Some shared state, e.g. hit counts: 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each thread increments a shared counter to track number of hits</a:t>
            </a:r>
          </a:p>
          <a:p>
            <a:pPr>
              <a:lnSpc>
                <a:spcPct val="90000"/>
              </a:lnSpc>
            </a:pPr>
            <a:endParaRPr lang="en-US" sz="2800" dirty="0"/>
          </a:p>
          <a:p>
            <a:pPr>
              <a:lnSpc>
                <a:spcPct val="90000"/>
              </a:lnSpc>
            </a:pPr>
            <a:endParaRPr lang="en-US" sz="2800" dirty="0"/>
          </a:p>
          <a:p>
            <a:pPr>
              <a:lnSpc>
                <a:spcPct val="90000"/>
              </a:lnSpc>
            </a:pPr>
            <a:endParaRPr lang="en-US" sz="2800" dirty="0"/>
          </a:p>
          <a:p>
            <a:pPr>
              <a:lnSpc>
                <a:spcPct val="90000"/>
              </a:lnSpc>
            </a:pPr>
            <a:endParaRPr lang="en-US" sz="2800" dirty="0"/>
          </a:p>
          <a:p>
            <a:pPr>
              <a:lnSpc>
                <a:spcPct val="90000"/>
              </a:lnSpc>
            </a:pPr>
            <a:r>
              <a:rPr lang="en-US" sz="2800" dirty="0"/>
              <a:t>What happens when two threads execute concurrently?</a:t>
            </a:r>
          </a:p>
        </p:txBody>
      </p:sp>
      <p:sp>
        <p:nvSpPr>
          <p:cNvPr id="5273604" name="Text Box 4"/>
          <p:cNvSpPr txBox="1">
            <a:spLocks noChangeArrowheads="1"/>
          </p:cNvSpPr>
          <p:nvPr/>
        </p:nvSpPr>
        <p:spPr bwMode="auto">
          <a:xfrm>
            <a:off x="76200" y="2676525"/>
            <a:ext cx="4502150" cy="1373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1" hangingPunct="1"/>
            <a:r>
              <a:rPr lang="en-US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</a:t>
            </a:r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…</a:t>
            </a: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hits = hits + 1;</a:t>
            </a: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…</a:t>
            </a:r>
          </a:p>
        </p:txBody>
      </p:sp>
      <p:sp>
        <p:nvSpPr>
          <p:cNvPr id="5273605" name="Text Box 5"/>
          <p:cNvSpPr txBox="1">
            <a:spLocks noChangeArrowheads="1"/>
          </p:cNvSpPr>
          <p:nvPr/>
        </p:nvSpPr>
        <p:spPr bwMode="auto">
          <a:xfrm>
            <a:off x="4743450" y="2438400"/>
            <a:ext cx="4076700" cy="22272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1" hangingPunct="1"/>
            <a:r>
              <a:rPr lang="en-US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</a:t>
            </a:r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…</a:t>
            </a: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</a:t>
            </a:r>
            <a:r>
              <a:rPr lang="en-US" sz="2800" b="1" dirty="0" smtClean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LW R0</a:t>
            </a:r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, </a:t>
            </a:r>
            <a:r>
              <a:rPr lang="en-US" sz="2800" b="1" dirty="0" err="1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hitsloc</a:t>
            </a:r>
            <a:endParaRPr lang="en-US" sz="2800" b="1" dirty="0">
              <a:solidFill>
                <a:schemeClr val="accent1"/>
              </a:solidFill>
              <a:latin typeface="Courier New" pitchFamily="-112" charset="0"/>
              <a:ea typeface="ＭＳ Ｐゴシック" pitchFamily="-112" charset="-128"/>
            </a:endParaRP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    </a:t>
            </a:r>
            <a:r>
              <a:rPr lang="en-US" sz="2800" b="1" dirty="0" smtClean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ADDI R0</a:t>
            </a:r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, r0, 1</a:t>
            </a: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    </a:t>
            </a:r>
            <a:r>
              <a:rPr lang="en-US" sz="2800" b="1" dirty="0" smtClean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SW R0</a:t>
            </a:r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, </a:t>
            </a:r>
            <a:r>
              <a:rPr lang="en-US" sz="2800" b="1" dirty="0" err="1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hitsloc</a:t>
            </a:r>
            <a:endParaRPr lang="en-US" sz="2800" b="1" dirty="0">
              <a:solidFill>
                <a:schemeClr val="accent1"/>
              </a:solidFill>
              <a:latin typeface="Courier New" pitchFamily="-112" charset="0"/>
              <a:ea typeface="ＭＳ Ｐゴシック" pitchFamily="-112" charset="-128"/>
            </a:endParaRPr>
          </a:p>
          <a:p>
            <a:pPr eaLnBrk="1" hangingPunct="1"/>
            <a:r>
              <a:rPr lang="en-US" sz="2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	…</a:t>
            </a:r>
          </a:p>
        </p:txBody>
      </p:sp>
    </p:spTree>
    <p:extLst>
      <p:ext uri="{BB962C8B-B14F-4D97-AF65-F5344CB8AC3E}">
        <p14:creationId xmlns:p14="http://schemas.microsoft.com/office/powerpoint/2010/main" val="29378393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7360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73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73605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5650" name="Rectangle 2"/>
          <p:cNvSpPr>
            <a:spLocks noGrp="1" noChangeArrowheads="1"/>
          </p:cNvSpPr>
          <p:nvPr>
            <p:ph type="title"/>
          </p:nvPr>
        </p:nvSpPr>
        <p:spPr>
          <a:xfrm>
            <a:off x="685800" y="-76200"/>
            <a:ext cx="7772400" cy="720725"/>
          </a:xfrm>
          <a:noFill/>
          <a:ln/>
        </p:spPr>
        <p:txBody>
          <a:bodyPr/>
          <a:lstStyle/>
          <a:p>
            <a:r>
              <a:rPr lang="en-US" dirty="0"/>
              <a:t>Shared counters</a:t>
            </a:r>
          </a:p>
        </p:txBody>
      </p:sp>
      <p:sp>
        <p:nvSpPr>
          <p:cNvPr id="52756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054100"/>
            <a:ext cx="7772400" cy="5499100"/>
          </a:xfrm>
          <a:noFill/>
          <a:ln/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Possible result: lost update!   </a:t>
            </a: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endParaRPr lang="en-US" sz="2800" b="1" dirty="0"/>
          </a:p>
          <a:p>
            <a:pPr>
              <a:lnSpc>
                <a:spcPct val="90000"/>
              </a:lnSpc>
            </a:pPr>
            <a:r>
              <a:rPr lang="en-US" sz="2800" dirty="0"/>
              <a:t>Timing-dependent failure </a:t>
            </a:r>
            <a:r>
              <a:rPr lang="en-US" sz="2800" dirty="0">
                <a:sym typeface="Symbol" pitchFamily="18" charset="2"/>
              </a:rPr>
              <a:t> race condition</a:t>
            </a:r>
          </a:p>
          <a:p>
            <a:pPr lvl="1">
              <a:lnSpc>
                <a:spcPct val="90000"/>
              </a:lnSpc>
            </a:pPr>
            <a:r>
              <a:rPr lang="en-US" sz="2400" dirty="0">
                <a:sym typeface="Symbol" pitchFamily="18" charset="2"/>
              </a:rPr>
              <a:t> hard to reproduce  Difficult to debug</a:t>
            </a:r>
          </a:p>
        </p:txBody>
      </p:sp>
      <p:sp>
        <p:nvSpPr>
          <p:cNvPr id="5275652" name="Text Box 4"/>
          <p:cNvSpPr txBox="1">
            <a:spLocks noChangeArrowheads="1"/>
          </p:cNvSpPr>
          <p:nvPr/>
        </p:nvSpPr>
        <p:spPr bwMode="auto">
          <a:xfrm>
            <a:off x="5375275" y="4162425"/>
            <a:ext cx="31623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>
                <a:solidFill>
                  <a:srgbClr val="31A2CF"/>
                </a:solidFill>
              </a:rPr>
              <a:t>addu/sw:</a:t>
            </a:r>
            <a:r>
              <a:rPr lang="en-US"/>
              <a:t> </a:t>
            </a:r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hits = 0 + 1</a:t>
            </a:r>
          </a:p>
        </p:txBody>
      </p:sp>
      <p:sp>
        <p:nvSpPr>
          <p:cNvPr id="5275653" name="Freeform 5"/>
          <p:cNvSpPr>
            <a:spLocks/>
          </p:cNvSpPr>
          <p:nvPr/>
        </p:nvSpPr>
        <p:spPr bwMode="auto">
          <a:xfrm>
            <a:off x="2805113" y="2481263"/>
            <a:ext cx="342900" cy="646112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rgbClr val="FFFC72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>
              <a:solidFill>
                <a:schemeClr val="bg1"/>
              </a:solidFill>
            </a:endParaRPr>
          </a:p>
        </p:txBody>
      </p:sp>
      <p:sp>
        <p:nvSpPr>
          <p:cNvPr id="5275654" name="Text Box 6"/>
          <p:cNvSpPr txBox="1">
            <a:spLocks noChangeArrowheads="1"/>
          </p:cNvSpPr>
          <p:nvPr/>
        </p:nvSpPr>
        <p:spPr bwMode="auto">
          <a:xfrm>
            <a:off x="2566988" y="3125788"/>
            <a:ext cx="1108075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FFFC72"/>
                </a:solidFill>
                <a:latin typeface="Comic Sans MS" pitchFamily="-112" charset="0"/>
                <a:ea typeface="ＭＳ Ｐゴシック" pitchFamily="-112" charset="-128"/>
              </a:rPr>
              <a:t>lw (0)</a:t>
            </a:r>
          </a:p>
        </p:txBody>
      </p:sp>
      <p:sp>
        <p:nvSpPr>
          <p:cNvPr id="5275655" name="Text Box 7"/>
          <p:cNvSpPr txBox="1">
            <a:spLocks noChangeArrowheads="1"/>
          </p:cNvSpPr>
          <p:nvPr/>
        </p:nvSpPr>
        <p:spPr bwMode="auto">
          <a:xfrm>
            <a:off x="1660525" y="3889375"/>
            <a:ext cx="3382963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>
                <a:solidFill>
                  <a:srgbClr val="FFFC72"/>
                </a:solidFill>
                <a:latin typeface="Comic Sans MS" pitchFamily="-112" charset="0"/>
                <a:ea typeface="ＭＳ Ｐゴシック" pitchFamily="-112" charset="-128"/>
              </a:rPr>
              <a:t>addu/sw</a:t>
            </a:r>
            <a:r>
              <a:rPr lang="en-US" sz="2800">
                <a:solidFill>
                  <a:srgbClr val="FFFC72"/>
                </a:solidFill>
                <a:latin typeface="Comic Sans MS" pitchFamily="-112" charset="0"/>
                <a:ea typeface="ＭＳ Ｐゴシック" pitchFamily="-112" charset="-128"/>
              </a:rPr>
              <a:t>: hits = 0 + 1</a:t>
            </a:r>
          </a:p>
        </p:txBody>
      </p:sp>
      <p:sp>
        <p:nvSpPr>
          <p:cNvPr id="5275656" name="Text Box 8"/>
          <p:cNvSpPr txBox="1">
            <a:spLocks noChangeArrowheads="1"/>
          </p:cNvSpPr>
          <p:nvPr/>
        </p:nvSpPr>
        <p:spPr bwMode="auto">
          <a:xfrm>
            <a:off x="5462588" y="3478213"/>
            <a:ext cx="1108075" cy="5191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lw (0)</a:t>
            </a:r>
          </a:p>
        </p:txBody>
      </p:sp>
      <p:sp>
        <p:nvSpPr>
          <p:cNvPr id="5275657" name="Text Box 9"/>
          <p:cNvSpPr txBox="1">
            <a:spLocks noChangeArrowheads="1"/>
          </p:cNvSpPr>
          <p:nvPr/>
        </p:nvSpPr>
        <p:spPr bwMode="auto">
          <a:xfrm>
            <a:off x="3276600" y="2422525"/>
            <a:ext cx="585788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FFFC72"/>
                </a:solidFill>
                <a:latin typeface="Comic Sans MS" pitchFamily="-112" charset="0"/>
                <a:ea typeface="ＭＳ Ｐゴシック" pitchFamily="-112" charset="-128"/>
              </a:rPr>
              <a:t>T1</a:t>
            </a:r>
          </a:p>
        </p:txBody>
      </p:sp>
      <p:sp>
        <p:nvSpPr>
          <p:cNvPr id="5275658" name="Freeform 10"/>
          <p:cNvSpPr>
            <a:spLocks/>
          </p:cNvSpPr>
          <p:nvPr/>
        </p:nvSpPr>
        <p:spPr bwMode="auto">
          <a:xfrm>
            <a:off x="6081713" y="2420938"/>
            <a:ext cx="342900" cy="647700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rgbClr val="76EFFF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75659" name="Text Box 11"/>
          <p:cNvSpPr txBox="1">
            <a:spLocks noChangeArrowheads="1"/>
          </p:cNvSpPr>
          <p:nvPr/>
        </p:nvSpPr>
        <p:spPr bwMode="auto">
          <a:xfrm>
            <a:off x="6372225" y="2362200"/>
            <a:ext cx="642938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T2</a:t>
            </a:r>
          </a:p>
        </p:txBody>
      </p:sp>
      <p:sp>
        <p:nvSpPr>
          <p:cNvPr id="5275660" name="Text Box 12"/>
          <p:cNvSpPr txBox="1">
            <a:spLocks noChangeArrowheads="1"/>
          </p:cNvSpPr>
          <p:nvPr/>
        </p:nvSpPr>
        <p:spPr bwMode="auto">
          <a:xfrm>
            <a:off x="990600" y="4572000"/>
            <a:ext cx="13843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bg1"/>
                </a:solidFill>
                <a:latin typeface="Comic Sans MS" pitchFamily="-112" charset="0"/>
                <a:ea typeface="ＭＳ Ｐゴシック" pitchFamily="-112" charset="-128"/>
              </a:rPr>
              <a:t>hits = 1</a:t>
            </a:r>
          </a:p>
        </p:txBody>
      </p:sp>
      <p:sp>
        <p:nvSpPr>
          <p:cNvPr id="5275661" name="Text Box 13"/>
          <p:cNvSpPr txBox="1">
            <a:spLocks noChangeArrowheads="1"/>
          </p:cNvSpPr>
          <p:nvPr/>
        </p:nvSpPr>
        <p:spPr bwMode="auto">
          <a:xfrm>
            <a:off x="990600" y="1981200"/>
            <a:ext cx="144145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bg1"/>
                </a:solidFill>
                <a:latin typeface="Comic Sans MS" pitchFamily="-112" charset="0"/>
                <a:ea typeface="ＭＳ Ｐゴシック" pitchFamily="-112" charset="-128"/>
              </a:rPr>
              <a:t>hits = 0</a:t>
            </a:r>
          </a:p>
        </p:txBody>
      </p:sp>
      <p:sp>
        <p:nvSpPr>
          <p:cNvPr id="5275662" name="Line 14"/>
          <p:cNvSpPr>
            <a:spLocks noChangeShapeType="1"/>
          </p:cNvSpPr>
          <p:nvPr/>
        </p:nvSpPr>
        <p:spPr bwMode="auto">
          <a:xfrm>
            <a:off x="1600200" y="2590800"/>
            <a:ext cx="0" cy="1828800"/>
          </a:xfrm>
          <a:prstGeom prst="line">
            <a:avLst/>
          </a:prstGeom>
          <a:noFill/>
          <a:ln w="57150">
            <a:solidFill>
              <a:schemeClr val="bg1"/>
            </a:solidFill>
            <a:round/>
            <a:headEnd type="none" w="sm" len="sm"/>
            <a:tailEnd type="triangl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>
              <a:solidFill>
                <a:schemeClr val="bg1"/>
              </a:solidFill>
            </a:endParaRPr>
          </a:p>
        </p:txBody>
      </p:sp>
      <p:sp>
        <p:nvSpPr>
          <p:cNvPr id="5275663" name="Text Box 15"/>
          <p:cNvSpPr txBox="1">
            <a:spLocks noChangeArrowheads="1"/>
          </p:cNvSpPr>
          <p:nvPr/>
        </p:nvSpPr>
        <p:spPr bwMode="auto">
          <a:xfrm>
            <a:off x="530324" y="2588747"/>
            <a:ext cx="931665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bg1"/>
                </a:solidFill>
                <a:latin typeface="Comic Sans MS" pitchFamily="-112" charset="0"/>
                <a:ea typeface="ＭＳ Ｐゴシック" pitchFamily="-112" charset="-128"/>
              </a:rPr>
              <a:t>time</a:t>
            </a:r>
          </a:p>
        </p:txBody>
      </p:sp>
    </p:spTree>
    <p:extLst>
      <p:ext uri="{BB962C8B-B14F-4D97-AF65-F5344CB8AC3E}">
        <p14:creationId xmlns:p14="http://schemas.microsoft.com/office/powerpoint/2010/main" val="7128541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7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Race conditions</a:t>
            </a:r>
          </a:p>
        </p:txBody>
      </p:sp>
      <p:sp>
        <p:nvSpPr>
          <p:cNvPr id="52776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 err="1"/>
              <a:t>Def</a:t>
            </a:r>
            <a:r>
              <a:rPr lang="en-US" sz="2800" dirty="0"/>
              <a:t>: timing-dependent error involving access to shared state </a:t>
            </a:r>
          </a:p>
          <a:p>
            <a:pPr lvl="1"/>
            <a:r>
              <a:rPr lang="en-US" sz="2400" dirty="0"/>
              <a:t>Whether it happens depends on how threads scheduled: who wins “races” to instruction that updates state vs. instruction that accesses state</a:t>
            </a:r>
          </a:p>
          <a:p>
            <a:pPr lvl="1"/>
            <a:r>
              <a:rPr lang="en-US" sz="2400" dirty="0"/>
              <a:t>Races are intermittent, may occur rarely</a:t>
            </a:r>
          </a:p>
          <a:p>
            <a:pPr lvl="2"/>
            <a:r>
              <a:rPr lang="en-US" sz="2000" dirty="0"/>
              <a:t>Timing dependent = small changes can hide bug</a:t>
            </a:r>
          </a:p>
          <a:p>
            <a:pPr lvl="1"/>
            <a:r>
              <a:rPr lang="en-US" sz="2400" dirty="0"/>
              <a:t>A program is correct </a:t>
            </a:r>
            <a:r>
              <a:rPr lang="en-US" sz="2400" i="1" dirty="0">
                <a:solidFill>
                  <a:schemeClr val="accent1"/>
                </a:solidFill>
              </a:rPr>
              <a:t>only</a:t>
            </a:r>
            <a:r>
              <a:rPr lang="en-US" sz="2400" dirty="0"/>
              <a:t> if </a:t>
            </a:r>
            <a:r>
              <a:rPr lang="en-US" sz="2400" i="1" dirty="0">
                <a:solidFill>
                  <a:schemeClr val="accent1"/>
                </a:solidFill>
              </a:rPr>
              <a:t>all possible</a:t>
            </a:r>
            <a:r>
              <a:rPr lang="en-US" sz="2400" dirty="0">
                <a:solidFill>
                  <a:schemeClr val="accent1"/>
                </a:solidFill>
              </a:rPr>
              <a:t> </a:t>
            </a:r>
            <a:r>
              <a:rPr lang="en-US" sz="2400" dirty="0"/>
              <a:t>schedules are safe  </a:t>
            </a:r>
          </a:p>
          <a:p>
            <a:pPr lvl="2"/>
            <a:r>
              <a:rPr lang="en-US" sz="2000" dirty="0"/>
              <a:t>Number of possible schedule permutations is huge</a:t>
            </a:r>
          </a:p>
          <a:p>
            <a:pPr lvl="2"/>
            <a:r>
              <a:rPr lang="en-US" sz="2000" dirty="0"/>
              <a:t>Need to imagine an adversary who switches contexts at the worst possible time</a:t>
            </a:r>
          </a:p>
          <a:p>
            <a:pPr lvl="1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1774645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9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FFFC72"/>
                </a:solidFill>
              </a:rPr>
              <a:t>Critical sections</a:t>
            </a:r>
            <a:endParaRPr lang="en-US">
              <a:solidFill>
                <a:srgbClr val="0000FF"/>
              </a:solidFill>
            </a:endParaRPr>
          </a:p>
        </p:txBody>
      </p:sp>
      <p:sp>
        <p:nvSpPr>
          <p:cNvPr id="527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eliminate races: use </a:t>
            </a:r>
            <a:r>
              <a:rPr lang="en-US" i="1" dirty="0">
                <a:solidFill>
                  <a:schemeClr val="accent1"/>
                </a:solidFill>
              </a:rPr>
              <a:t>critical sections</a:t>
            </a:r>
            <a:r>
              <a:rPr lang="en-US" dirty="0">
                <a:solidFill>
                  <a:schemeClr val="accent1"/>
                </a:solidFill>
              </a:rPr>
              <a:t> </a:t>
            </a:r>
            <a:r>
              <a:rPr lang="en-US" dirty="0"/>
              <a:t>that only one thread can be in</a:t>
            </a:r>
          </a:p>
          <a:p>
            <a:pPr lvl="1"/>
            <a:r>
              <a:rPr lang="en-US" dirty="0"/>
              <a:t>Contending threads must wait to enter</a:t>
            </a:r>
          </a:p>
        </p:txBody>
      </p:sp>
      <p:sp>
        <p:nvSpPr>
          <p:cNvPr id="5279748" name="Freeform 4"/>
          <p:cNvSpPr>
            <a:spLocks/>
          </p:cNvSpPr>
          <p:nvPr/>
        </p:nvSpPr>
        <p:spPr bwMode="auto">
          <a:xfrm>
            <a:off x="2805113" y="3087688"/>
            <a:ext cx="342900" cy="646112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chemeClr val="accent1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>
              <a:solidFill>
                <a:schemeClr val="accent1"/>
              </a:solidFill>
            </a:endParaRPr>
          </a:p>
        </p:txBody>
      </p:sp>
      <p:sp>
        <p:nvSpPr>
          <p:cNvPr id="5279749" name="Text Box 5"/>
          <p:cNvSpPr txBox="1">
            <a:spLocks noChangeArrowheads="1"/>
          </p:cNvSpPr>
          <p:nvPr/>
        </p:nvSpPr>
        <p:spPr bwMode="auto">
          <a:xfrm>
            <a:off x="1905000" y="3883025"/>
            <a:ext cx="3309938" cy="1373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eaLnBrk="1" hangingPunct="1"/>
            <a:r>
              <a:rPr lang="en-US" sz="2800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CSEnter();</a:t>
            </a:r>
          </a:p>
          <a:p>
            <a:pPr lvl="1" eaLnBrk="1" hangingPunct="1"/>
            <a:r>
              <a:rPr lang="en-US" sz="2800" i="1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Critical section</a:t>
            </a:r>
          </a:p>
          <a:p>
            <a:pPr eaLnBrk="1" hangingPunct="1"/>
            <a:r>
              <a:rPr lang="en-US" sz="2800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CSExit();</a:t>
            </a:r>
          </a:p>
        </p:txBody>
      </p:sp>
      <p:sp>
        <p:nvSpPr>
          <p:cNvPr id="5279750" name="Text Box 6"/>
          <p:cNvSpPr txBox="1">
            <a:spLocks noChangeArrowheads="1"/>
          </p:cNvSpPr>
          <p:nvPr/>
        </p:nvSpPr>
        <p:spPr bwMode="auto">
          <a:xfrm>
            <a:off x="3276600" y="3028950"/>
            <a:ext cx="585788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T1</a:t>
            </a:r>
          </a:p>
        </p:txBody>
      </p:sp>
      <p:sp>
        <p:nvSpPr>
          <p:cNvPr id="5279751" name="Freeform 7"/>
          <p:cNvSpPr>
            <a:spLocks/>
          </p:cNvSpPr>
          <p:nvPr/>
        </p:nvSpPr>
        <p:spPr bwMode="auto">
          <a:xfrm>
            <a:off x="6081713" y="3027363"/>
            <a:ext cx="342900" cy="647700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rgbClr val="76EFFF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79752" name="Text Box 8"/>
          <p:cNvSpPr txBox="1">
            <a:spLocks noChangeArrowheads="1"/>
          </p:cNvSpPr>
          <p:nvPr/>
        </p:nvSpPr>
        <p:spPr bwMode="auto">
          <a:xfrm>
            <a:off x="6372225" y="2968625"/>
            <a:ext cx="642938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T2</a:t>
            </a:r>
          </a:p>
        </p:txBody>
      </p:sp>
      <p:sp>
        <p:nvSpPr>
          <p:cNvPr id="5279753" name="Line 9"/>
          <p:cNvSpPr>
            <a:spLocks noChangeShapeType="1"/>
          </p:cNvSpPr>
          <p:nvPr/>
        </p:nvSpPr>
        <p:spPr bwMode="auto">
          <a:xfrm>
            <a:off x="1028700" y="3870325"/>
            <a:ext cx="0" cy="1828800"/>
          </a:xfrm>
          <a:prstGeom prst="line">
            <a:avLst/>
          </a:prstGeom>
          <a:noFill/>
          <a:ln w="57150">
            <a:solidFill>
              <a:schemeClr val="bg1"/>
            </a:solidFill>
            <a:round/>
            <a:headEnd type="none" w="sm" len="sm"/>
            <a:tailEnd type="triangl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79754" name="Text Box 10"/>
          <p:cNvSpPr txBox="1">
            <a:spLocks noChangeArrowheads="1"/>
          </p:cNvSpPr>
          <p:nvPr/>
        </p:nvSpPr>
        <p:spPr bwMode="auto">
          <a:xfrm>
            <a:off x="530324" y="3195172"/>
            <a:ext cx="931665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bg1"/>
                </a:solidFill>
                <a:latin typeface="Comic Sans MS" pitchFamily="-112" charset="0"/>
                <a:ea typeface="ＭＳ Ｐゴシック" pitchFamily="-112" charset="-128"/>
              </a:rPr>
              <a:t>time</a:t>
            </a:r>
          </a:p>
        </p:txBody>
      </p:sp>
      <p:sp>
        <p:nvSpPr>
          <p:cNvPr id="5279755" name="Text Box 11"/>
          <p:cNvSpPr txBox="1">
            <a:spLocks noChangeArrowheads="1"/>
          </p:cNvSpPr>
          <p:nvPr/>
        </p:nvSpPr>
        <p:spPr bwMode="auto">
          <a:xfrm>
            <a:off x="5681663" y="3883025"/>
            <a:ext cx="3309937" cy="1373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CSEnter();</a:t>
            </a:r>
          </a:p>
          <a:p>
            <a:pPr lvl="1" eaLnBrk="1" hangingPunct="1"/>
            <a:r>
              <a:rPr lang="en-US" sz="2800" i="1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Critical section</a:t>
            </a:r>
          </a:p>
          <a:p>
            <a:pPr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CSExit();</a:t>
            </a:r>
          </a:p>
        </p:txBody>
      </p:sp>
      <p:sp>
        <p:nvSpPr>
          <p:cNvPr id="5279756" name="Freeform 12"/>
          <p:cNvSpPr>
            <a:spLocks/>
          </p:cNvSpPr>
          <p:nvPr/>
        </p:nvSpPr>
        <p:spPr bwMode="auto">
          <a:xfrm>
            <a:off x="2819400" y="5449888"/>
            <a:ext cx="342900" cy="646112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chemeClr val="accent1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>
              <a:solidFill>
                <a:schemeClr val="accent1"/>
              </a:solidFill>
            </a:endParaRPr>
          </a:p>
        </p:txBody>
      </p:sp>
      <p:sp>
        <p:nvSpPr>
          <p:cNvPr id="5279757" name="Text Box 13"/>
          <p:cNvSpPr txBox="1">
            <a:spLocks noChangeArrowheads="1"/>
          </p:cNvSpPr>
          <p:nvPr/>
        </p:nvSpPr>
        <p:spPr bwMode="auto">
          <a:xfrm>
            <a:off x="3290888" y="5391150"/>
            <a:ext cx="585787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T1</a:t>
            </a:r>
          </a:p>
        </p:txBody>
      </p:sp>
      <p:sp>
        <p:nvSpPr>
          <p:cNvPr id="5279758" name="Freeform 14"/>
          <p:cNvSpPr>
            <a:spLocks/>
          </p:cNvSpPr>
          <p:nvPr/>
        </p:nvSpPr>
        <p:spPr bwMode="auto">
          <a:xfrm>
            <a:off x="6096000" y="5389563"/>
            <a:ext cx="342900" cy="647700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rgbClr val="76EFFF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79759" name="Text Box 15"/>
          <p:cNvSpPr txBox="1">
            <a:spLocks noChangeArrowheads="1"/>
          </p:cNvSpPr>
          <p:nvPr/>
        </p:nvSpPr>
        <p:spPr bwMode="auto">
          <a:xfrm>
            <a:off x="6386513" y="5330825"/>
            <a:ext cx="642937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T2</a:t>
            </a:r>
          </a:p>
        </p:txBody>
      </p:sp>
    </p:spTree>
    <p:extLst>
      <p:ext uri="{BB962C8B-B14F-4D97-AF65-F5344CB8AC3E}">
        <p14:creationId xmlns:p14="http://schemas.microsoft.com/office/powerpoint/2010/main" val="5051615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1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Mutexes</a:t>
            </a:r>
          </a:p>
        </p:txBody>
      </p:sp>
      <p:sp>
        <p:nvSpPr>
          <p:cNvPr id="52613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283575" cy="3111500"/>
          </a:xfrm>
        </p:spPr>
        <p:txBody>
          <a:bodyPr/>
          <a:lstStyle/>
          <a:p>
            <a:pPr>
              <a:lnSpc>
                <a:spcPct val="90000"/>
              </a:lnSpc>
              <a:tabLst>
                <a:tab pos="1663700" algn="l"/>
              </a:tabLst>
            </a:pPr>
            <a:r>
              <a:rPr lang="en-US" sz="2800" dirty="0"/>
              <a:t>Critical sections typically associated with mutual exclusion locks (</a:t>
            </a:r>
            <a:r>
              <a:rPr lang="en-US" sz="2800" i="1" dirty="0" err="1">
                <a:solidFill>
                  <a:schemeClr val="accent1"/>
                </a:solidFill>
              </a:rPr>
              <a:t>mutexes</a:t>
            </a:r>
            <a:r>
              <a:rPr lang="en-US" sz="2800" dirty="0"/>
              <a:t>)</a:t>
            </a:r>
          </a:p>
          <a:p>
            <a:pPr>
              <a:lnSpc>
                <a:spcPct val="90000"/>
              </a:lnSpc>
              <a:tabLst>
                <a:tab pos="1663700" algn="l"/>
              </a:tabLst>
            </a:pPr>
            <a:r>
              <a:rPr lang="en-US" sz="2800" dirty="0"/>
              <a:t>Only one thread can hold a given </a:t>
            </a:r>
            <a:r>
              <a:rPr lang="en-US" sz="2800" dirty="0" err="1"/>
              <a:t>mutex</a:t>
            </a:r>
            <a:r>
              <a:rPr lang="en-US" sz="2800" dirty="0"/>
              <a:t> at a time</a:t>
            </a:r>
          </a:p>
          <a:p>
            <a:pPr>
              <a:lnSpc>
                <a:spcPct val="90000"/>
              </a:lnSpc>
              <a:tabLst>
                <a:tab pos="1663700" algn="l"/>
              </a:tabLst>
            </a:pPr>
            <a:r>
              <a:rPr lang="en-US" sz="2800" dirty="0"/>
              <a:t>Acquire (lock) </a:t>
            </a:r>
            <a:r>
              <a:rPr lang="en-US" sz="2800" dirty="0" err="1"/>
              <a:t>mutex</a:t>
            </a:r>
            <a:r>
              <a:rPr lang="en-US" sz="2800" dirty="0"/>
              <a:t> on entry to critical section</a:t>
            </a:r>
          </a:p>
          <a:p>
            <a:pPr lvl="1">
              <a:lnSpc>
                <a:spcPct val="90000"/>
              </a:lnSpc>
              <a:tabLst>
                <a:tab pos="1663700" algn="l"/>
              </a:tabLst>
            </a:pPr>
            <a:r>
              <a:rPr lang="en-US" sz="2400" dirty="0"/>
              <a:t>Or block if another thread already holds it</a:t>
            </a:r>
          </a:p>
          <a:p>
            <a:pPr>
              <a:lnSpc>
                <a:spcPct val="90000"/>
              </a:lnSpc>
              <a:tabLst>
                <a:tab pos="1663700" algn="l"/>
              </a:tabLst>
            </a:pPr>
            <a:r>
              <a:rPr lang="en-US" sz="2800" dirty="0"/>
              <a:t>Release (unlock) </a:t>
            </a:r>
            <a:r>
              <a:rPr lang="en-US" sz="2800" dirty="0" err="1"/>
              <a:t>mutex</a:t>
            </a:r>
            <a:r>
              <a:rPr lang="en-US" sz="2800" dirty="0"/>
              <a:t> on exit</a:t>
            </a:r>
          </a:p>
          <a:p>
            <a:pPr lvl="1">
              <a:lnSpc>
                <a:spcPct val="90000"/>
              </a:lnSpc>
              <a:tabLst>
                <a:tab pos="1663700" algn="l"/>
              </a:tabLst>
            </a:pPr>
            <a:r>
              <a:rPr lang="en-US" sz="2400" dirty="0"/>
              <a:t>Allow one waiting thread (if any) to acquire &amp; proceed</a:t>
            </a:r>
          </a:p>
        </p:txBody>
      </p:sp>
      <p:sp>
        <p:nvSpPr>
          <p:cNvPr id="5261316" name="Text Box 4"/>
          <p:cNvSpPr txBox="1">
            <a:spLocks noChangeArrowheads="1"/>
          </p:cNvSpPr>
          <p:nvPr/>
        </p:nvSpPr>
        <p:spPr bwMode="auto">
          <a:xfrm>
            <a:off x="1371600" y="4819154"/>
            <a:ext cx="3729038" cy="92333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eaLnBrk="1" hangingPunct="1"/>
            <a:r>
              <a:rPr lang="en-US" sz="1800" b="1" dirty="0" err="1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pthread_mutex_lock</a:t>
            </a:r>
            <a:r>
              <a:rPr lang="en-US" sz="1800" b="1" dirty="0" smtClean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(&amp;m</a:t>
            </a:r>
            <a:r>
              <a:rPr lang="en-US" sz="1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);</a:t>
            </a:r>
          </a:p>
          <a:p>
            <a:pPr lvl="1" eaLnBrk="1" hangingPunct="1"/>
            <a:r>
              <a:rPr lang="en-US" sz="1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hits = hits+1;</a:t>
            </a:r>
          </a:p>
          <a:p>
            <a:pPr eaLnBrk="1" hangingPunct="1"/>
            <a:r>
              <a:rPr lang="en-US" sz="1800" b="1" dirty="0" err="1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pthread_mutex_unlock</a:t>
            </a:r>
            <a:r>
              <a:rPr lang="en-US" sz="1800" b="1" dirty="0" smtClean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(&amp;m</a:t>
            </a:r>
            <a:r>
              <a:rPr lang="en-US" sz="1800" b="1" dirty="0">
                <a:solidFill>
                  <a:schemeClr val="accent1"/>
                </a:solidFill>
                <a:latin typeface="Courier New" pitchFamily="-112" charset="0"/>
                <a:ea typeface="ＭＳ Ｐゴシック" pitchFamily="-112" charset="-128"/>
              </a:rPr>
              <a:t>);</a:t>
            </a:r>
          </a:p>
        </p:txBody>
      </p:sp>
      <p:sp>
        <p:nvSpPr>
          <p:cNvPr id="5261317" name="Freeform 5"/>
          <p:cNvSpPr>
            <a:spLocks/>
          </p:cNvSpPr>
          <p:nvPr/>
        </p:nvSpPr>
        <p:spPr bwMode="auto">
          <a:xfrm>
            <a:off x="2819400" y="5907088"/>
            <a:ext cx="342900" cy="646112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chemeClr val="accent1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61318" name="Text Box 6"/>
          <p:cNvSpPr txBox="1">
            <a:spLocks noChangeArrowheads="1"/>
          </p:cNvSpPr>
          <p:nvPr/>
        </p:nvSpPr>
        <p:spPr bwMode="auto">
          <a:xfrm>
            <a:off x="3290888" y="5848350"/>
            <a:ext cx="585787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 dirty="0">
                <a:solidFill>
                  <a:schemeClr val="accent1"/>
                </a:solidFill>
                <a:latin typeface="Comic Sans MS" pitchFamily="-112" charset="0"/>
                <a:ea typeface="ＭＳ Ｐゴシック" pitchFamily="-112" charset="-128"/>
              </a:rPr>
              <a:t>T1</a:t>
            </a:r>
          </a:p>
        </p:txBody>
      </p:sp>
      <p:sp>
        <p:nvSpPr>
          <p:cNvPr id="5261319" name="Freeform 7"/>
          <p:cNvSpPr>
            <a:spLocks/>
          </p:cNvSpPr>
          <p:nvPr/>
        </p:nvSpPr>
        <p:spPr bwMode="auto">
          <a:xfrm>
            <a:off x="6096000" y="5846763"/>
            <a:ext cx="342900" cy="647700"/>
          </a:xfrm>
          <a:custGeom>
            <a:avLst/>
            <a:gdLst>
              <a:gd name="T0" fmla="*/ 64 w 216"/>
              <a:gd name="T1" fmla="*/ 0 h 528"/>
              <a:gd name="T2" fmla="*/ 208 w 216"/>
              <a:gd name="T3" fmla="*/ 192 h 528"/>
              <a:gd name="T4" fmla="*/ 16 w 216"/>
              <a:gd name="T5" fmla="*/ 336 h 528"/>
              <a:gd name="T6" fmla="*/ 112 w 216"/>
              <a:gd name="T7" fmla="*/ 528 h 52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0" t="0" r="r" b="b"/>
            <a:pathLst>
              <a:path w="216" h="528">
                <a:moveTo>
                  <a:pt x="64" y="0"/>
                </a:moveTo>
                <a:cubicBezTo>
                  <a:pt x="140" y="68"/>
                  <a:pt x="216" y="136"/>
                  <a:pt x="208" y="192"/>
                </a:cubicBezTo>
                <a:cubicBezTo>
                  <a:pt x="200" y="248"/>
                  <a:pt x="32" y="280"/>
                  <a:pt x="16" y="336"/>
                </a:cubicBezTo>
                <a:cubicBezTo>
                  <a:pt x="0" y="392"/>
                  <a:pt x="96" y="488"/>
                  <a:pt x="112" y="528"/>
                </a:cubicBezTo>
              </a:path>
            </a:pathLst>
          </a:custGeom>
          <a:noFill/>
          <a:ln w="57150" cap="flat" cmpd="sng">
            <a:solidFill>
              <a:srgbClr val="76EFFF"/>
            </a:solidFill>
            <a:prstDash val="solid"/>
            <a:round/>
            <a:headEnd type="none" w="sm" len="sm"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261320" name="Text Box 8"/>
          <p:cNvSpPr txBox="1">
            <a:spLocks noChangeArrowheads="1"/>
          </p:cNvSpPr>
          <p:nvPr/>
        </p:nvSpPr>
        <p:spPr bwMode="auto">
          <a:xfrm>
            <a:off x="6386513" y="5788025"/>
            <a:ext cx="642937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 eaLnBrk="1" hangingPunct="1"/>
            <a:r>
              <a:rPr lang="en-US" sz="2800">
                <a:solidFill>
                  <a:srgbClr val="76EFFF"/>
                </a:solidFill>
                <a:latin typeface="Comic Sans MS" pitchFamily="-112" charset="0"/>
                <a:ea typeface="ＭＳ Ｐゴシック" pitchFamily="-112" charset="-128"/>
              </a:rPr>
              <a:t>T2</a:t>
            </a:r>
          </a:p>
        </p:txBody>
      </p:sp>
      <p:sp>
        <p:nvSpPr>
          <p:cNvPr id="5261321" name="Text Box 9"/>
          <p:cNvSpPr txBox="1">
            <a:spLocks noChangeArrowheads="1"/>
          </p:cNvSpPr>
          <p:nvPr/>
        </p:nvSpPr>
        <p:spPr bwMode="auto">
          <a:xfrm>
            <a:off x="5080000" y="4819154"/>
            <a:ext cx="3683000" cy="92333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eaLnBrk="1" hangingPunct="1"/>
            <a:r>
              <a:rPr lang="en-US" sz="1800" b="1" dirty="0" err="1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pthread_mutex_lock</a:t>
            </a:r>
            <a:r>
              <a:rPr lang="en-US" sz="1800" b="1" dirty="0" smtClean="0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(&amp;m</a:t>
            </a:r>
            <a:r>
              <a:rPr lang="en-US" sz="1800" b="1" dirty="0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);</a:t>
            </a:r>
          </a:p>
          <a:p>
            <a:pPr lvl="1" eaLnBrk="1" hangingPunct="1"/>
            <a:r>
              <a:rPr lang="en-US" sz="1800" b="1" dirty="0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hits = hits+1;</a:t>
            </a:r>
          </a:p>
          <a:p>
            <a:pPr eaLnBrk="1" hangingPunct="1"/>
            <a:r>
              <a:rPr lang="en-US" sz="1800" b="1" dirty="0" err="1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pthread_mutex_unlock</a:t>
            </a:r>
            <a:r>
              <a:rPr lang="en-US" sz="1800" b="1" dirty="0" smtClean="0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(&amp;m</a:t>
            </a:r>
            <a:r>
              <a:rPr lang="en-US" sz="1800" b="1" dirty="0">
                <a:solidFill>
                  <a:srgbClr val="76EFFF"/>
                </a:solidFill>
                <a:latin typeface="Courier New" pitchFamily="-112" charset="0"/>
                <a:ea typeface="ＭＳ Ｐゴシック" pitchFamily="-112" charset="-128"/>
              </a:rPr>
              <a:t>);</a:t>
            </a:r>
          </a:p>
        </p:txBody>
      </p:sp>
      <p:sp>
        <p:nvSpPr>
          <p:cNvPr id="5261322" name="Text Box 10"/>
          <p:cNvSpPr txBox="1">
            <a:spLocks noChangeArrowheads="1"/>
          </p:cNvSpPr>
          <p:nvPr/>
        </p:nvSpPr>
        <p:spPr bwMode="auto">
          <a:xfrm>
            <a:off x="3187700" y="4475163"/>
            <a:ext cx="3538538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57150">
                <a:solidFill>
                  <a:srgbClr val="0F0C19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eaLnBrk="1" hangingPunct="1"/>
            <a:r>
              <a:rPr lang="en-US" sz="1800" b="1" dirty="0" err="1">
                <a:solidFill>
                  <a:srgbClr val="B9B9B9"/>
                </a:solidFill>
                <a:latin typeface="Courier New" pitchFamily="-112" charset="0"/>
                <a:ea typeface="ＭＳ Ｐゴシック" pitchFamily="-112" charset="-128"/>
              </a:rPr>
              <a:t>pthread_mutex_init</a:t>
            </a:r>
            <a:r>
              <a:rPr lang="en-US" sz="1800" b="1" dirty="0" smtClean="0">
                <a:solidFill>
                  <a:srgbClr val="B9B9B9"/>
                </a:solidFill>
                <a:latin typeface="Courier New" pitchFamily="-112" charset="0"/>
                <a:ea typeface="ＭＳ Ｐゴシック" pitchFamily="-112" charset="-128"/>
              </a:rPr>
              <a:t>(&amp;m</a:t>
            </a:r>
            <a:r>
              <a:rPr lang="en-US" sz="1800" b="1" dirty="0">
                <a:solidFill>
                  <a:srgbClr val="B9B9B9"/>
                </a:solidFill>
                <a:latin typeface="Courier New" pitchFamily="-112" charset="0"/>
                <a:ea typeface="ＭＳ Ｐゴシック" pitchFamily="-112" charset="-128"/>
              </a:rPr>
              <a:t>);</a:t>
            </a:r>
          </a:p>
        </p:txBody>
      </p:sp>
    </p:spTree>
    <p:extLst>
      <p:ext uri="{BB962C8B-B14F-4D97-AF65-F5344CB8AC3E}">
        <p14:creationId xmlns:p14="http://schemas.microsoft.com/office/powerpoint/2010/main" val="159199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13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err="1" smtClean="0"/>
              <a:t>Mutexes</a:t>
            </a:r>
            <a:endParaRPr lang="en-US" dirty="0"/>
          </a:p>
        </p:txBody>
      </p:sp>
      <p:sp>
        <p:nvSpPr>
          <p:cNvPr id="526131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85800"/>
            <a:ext cx="8686800" cy="2971800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</a:pPr>
            <a:r>
              <a:rPr lang="en-US" dirty="0" smtClean="0"/>
              <a:t>Q: How to implement critical section in code?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A: Lots of approaches….</a:t>
            </a:r>
          </a:p>
          <a:p>
            <a:pPr>
              <a:spcBef>
                <a:spcPts val="0"/>
              </a:spcBef>
            </a:pPr>
            <a:r>
              <a:rPr lang="en-US" dirty="0" smtClean="0">
                <a:solidFill>
                  <a:schemeClr val="accent1"/>
                </a:solidFill>
              </a:rPr>
              <a:t>Mutual Exclusion Lock (</a:t>
            </a:r>
            <a:r>
              <a:rPr lang="en-US" dirty="0" err="1" smtClean="0">
                <a:solidFill>
                  <a:schemeClr val="accent1"/>
                </a:solidFill>
              </a:rPr>
              <a:t>mutex</a:t>
            </a:r>
            <a:r>
              <a:rPr lang="en-US" dirty="0" smtClean="0">
                <a:solidFill>
                  <a:schemeClr val="accent1"/>
                </a:solidFill>
              </a:rPr>
              <a:t>)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lock(m): wait till it becomes free, then lock it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unlock(m): unlock it</a:t>
            </a:r>
          </a:p>
          <a:p>
            <a:pPr>
              <a:spcBef>
                <a:spcPts val="0"/>
              </a:spcBef>
            </a:pPr>
            <a:endParaRPr lang="en-US" dirty="0" smtClean="0"/>
          </a:p>
        </p:txBody>
      </p:sp>
      <p:sp>
        <p:nvSpPr>
          <p:cNvPr id="5261322" name="Text Box 10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219200" y="3239631"/>
            <a:ext cx="6421438" cy="2246769"/>
          </a:xfrm>
          <a:prstGeom prst="rect">
            <a:avLst/>
          </a:prstGeom>
          <a:noFill/>
          <a:ln w="57150">
            <a:noFill/>
            <a:miter lim="800000"/>
            <a:headEnd type="none" w="sm" len="sm"/>
            <a:tailEnd type="none" w="sm" len="sm"/>
          </a:ln>
          <a:effectLst/>
        </p:spPr>
        <p:txBody>
          <a:bodyPr wrap="square" anchor="ctr">
            <a:spAutoFit/>
          </a:bodyPr>
          <a:lstStyle/>
          <a:p>
            <a:pPr eaLnBrk="1" hangingPunct="1"/>
            <a:r>
              <a:rPr lang="en-US" sz="2800" dirty="0" err="1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safe_increment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() {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</a:t>
            </a:r>
            <a:r>
              <a:rPr lang="en-US" sz="2800" dirty="0" err="1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pthread_mutex_lock</a:t>
            </a: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(&amp;m);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hits = hits + 1;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</a:t>
            </a:r>
            <a:r>
              <a:rPr lang="en-US" sz="2800" dirty="0" err="1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pthread_mutex_unlock</a:t>
            </a: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(&amp;m)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}</a:t>
            </a:r>
            <a:endParaRPr lang="en-US" sz="2800" dirty="0">
              <a:solidFill>
                <a:schemeClr val="bg1"/>
              </a:solidFill>
              <a:latin typeface="Consolas" pitchFamily="49" charset="0"/>
              <a:ea typeface="ＭＳ Ｐゴシック" pitchFamily="-112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6132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Hardware Support for Synchronization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AU"/>
              <a:t>Synchronization in MIPS </a:t>
            </a:r>
          </a:p>
        </p:txBody>
      </p:sp>
      <p:sp>
        <p:nvSpPr>
          <p:cNvPr id="450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AU" sz="2800" dirty="0"/>
              <a:t>Load linked: </a:t>
            </a:r>
            <a:r>
              <a:rPr lang="en-AU" sz="2800" dirty="0" smtClean="0"/>
              <a:t>		</a:t>
            </a:r>
            <a:r>
              <a:rPr lang="en-AU" sz="2800" dirty="0" smtClean="0">
                <a:solidFill>
                  <a:schemeClr val="accent1"/>
                </a:solidFill>
                <a:latin typeface="Lucida Console" pitchFamily="49" charset="0"/>
              </a:rPr>
              <a:t>LL 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rt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, offset(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rs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)</a:t>
            </a:r>
          </a:p>
          <a:p>
            <a:pPr>
              <a:lnSpc>
                <a:spcPct val="90000"/>
              </a:lnSpc>
            </a:pPr>
            <a:r>
              <a:rPr lang="en-AU" sz="2800" dirty="0"/>
              <a:t>Store </a:t>
            </a:r>
            <a:r>
              <a:rPr lang="en-AU" sz="2800" dirty="0" smtClean="0"/>
              <a:t>conditional:	</a:t>
            </a:r>
            <a:r>
              <a:rPr lang="en-AU" sz="2800" dirty="0" smtClean="0">
                <a:solidFill>
                  <a:schemeClr val="accent1"/>
                </a:solidFill>
                <a:latin typeface="Lucida Console" pitchFamily="49" charset="0"/>
              </a:rPr>
              <a:t>SC </a:t>
            </a:r>
            <a:r>
              <a:rPr lang="en-AU" sz="2800" dirty="0" err="1">
                <a:solidFill>
                  <a:schemeClr val="accent1"/>
                </a:solidFill>
                <a:latin typeface="Lucida Console" pitchFamily="49" charset="0"/>
              </a:rPr>
              <a:t>rt</a:t>
            </a:r>
            <a:r>
              <a:rPr lang="en-AU" sz="2800" dirty="0">
                <a:solidFill>
                  <a:schemeClr val="accent1"/>
                </a:solidFill>
                <a:latin typeface="Lucida Console" pitchFamily="49" charset="0"/>
              </a:rPr>
              <a:t>, 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offset(</a:t>
            </a:r>
            <a:r>
              <a:rPr lang="en-US" sz="2800" dirty="0" err="1">
                <a:solidFill>
                  <a:schemeClr val="accent1"/>
                </a:solidFill>
                <a:latin typeface="Lucida Console" pitchFamily="49" charset="0"/>
              </a:rPr>
              <a:t>rs</a:t>
            </a:r>
            <a:r>
              <a:rPr lang="en-US" sz="2800" dirty="0">
                <a:solidFill>
                  <a:schemeClr val="accent1"/>
                </a:solidFill>
                <a:latin typeface="Lucida Console" pitchFamily="49" charset="0"/>
              </a:rPr>
              <a:t>)</a:t>
            </a:r>
          </a:p>
          <a:p>
            <a:pPr lvl="1">
              <a:lnSpc>
                <a:spcPct val="90000"/>
              </a:lnSpc>
            </a:pPr>
            <a:r>
              <a:rPr lang="en-AU" sz="2400" dirty="0"/>
              <a:t>Succeeds if location not changed since the </a:t>
            </a:r>
            <a:r>
              <a:rPr lang="en-AU" sz="2400" dirty="0" smtClean="0">
                <a:latin typeface="Lucida Console" pitchFamily="49" charset="0"/>
              </a:rPr>
              <a:t>LL</a:t>
            </a:r>
            <a:endParaRPr lang="en-AU" sz="2400" dirty="0">
              <a:latin typeface="Lucida Console" pitchFamily="49" charset="0"/>
            </a:endParaRPr>
          </a:p>
          <a:p>
            <a:pPr lvl="2">
              <a:lnSpc>
                <a:spcPct val="90000"/>
              </a:lnSpc>
            </a:pPr>
            <a:r>
              <a:rPr lang="en-AU" sz="2000" dirty="0"/>
              <a:t>Returns 1 in </a:t>
            </a:r>
            <a:r>
              <a:rPr lang="en-AU" sz="2000" dirty="0" err="1"/>
              <a:t>rt</a:t>
            </a:r>
            <a:endParaRPr lang="en-AU" sz="2000" dirty="0"/>
          </a:p>
          <a:p>
            <a:pPr lvl="1">
              <a:lnSpc>
                <a:spcPct val="90000"/>
              </a:lnSpc>
            </a:pPr>
            <a:r>
              <a:rPr lang="en-AU" sz="2400" dirty="0"/>
              <a:t>Fails if location is changed</a:t>
            </a:r>
          </a:p>
          <a:p>
            <a:pPr lvl="2">
              <a:lnSpc>
                <a:spcPct val="90000"/>
              </a:lnSpc>
            </a:pPr>
            <a:r>
              <a:rPr lang="en-AU" sz="2000" dirty="0"/>
              <a:t>Returns 0 in </a:t>
            </a:r>
            <a:r>
              <a:rPr lang="en-AU" sz="2000" dirty="0" err="1"/>
              <a:t>rt</a:t>
            </a:r>
            <a:endParaRPr lang="en-AU" sz="2000" dirty="0"/>
          </a:p>
          <a:p>
            <a:pPr>
              <a:lnSpc>
                <a:spcPct val="90000"/>
              </a:lnSpc>
            </a:pPr>
            <a:r>
              <a:rPr lang="en-AU" sz="2800" dirty="0"/>
              <a:t>Example: atomic swap (to test/set lock variable</a:t>
            </a:r>
            <a:r>
              <a:rPr lang="en-AU" sz="2800" dirty="0" smtClean="0"/>
              <a:t>)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 smtClean="0">
                <a:latin typeface="Lucida Console" pitchFamily="49" charset="0"/>
              </a:rPr>
              <a:t>try</a:t>
            </a:r>
            <a:r>
              <a:rPr lang="en-AU" sz="2200" dirty="0">
                <a:latin typeface="Lucida Console" pitchFamily="49" charset="0"/>
              </a:rPr>
              <a:t>: </a:t>
            </a:r>
            <a:r>
              <a:rPr lang="en-AU" sz="2200" dirty="0" smtClean="0">
                <a:latin typeface="Lucida Console" pitchFamily="49" charset="0"/>
              </a:rPr>
              <a:t>MOVE </a:t>
            </a:r>
            <a:r>
              <a:rPr lang="en-AU" sz="2200" dirty="0">
                <a:latin typeface="Lucida Console" pitchFamily="49" charset="0"/>
              </a:rPr>
              <a:t>$</a:t>
            </a:r>
            <a:r>
              <a:rPr lang="en-AU" sz="2200" dirty="0" smtClean="0">
                <a:latin typeface="Lucida Console" pitchFamily="49" charset="0"/>
              </a:rPr>
              <a:t>t0,$s4	;copy </a:t>
            </a:r>
            <a:r>
              <a:rPr lang="en-AU" sz="2200" dirty="0">
                <a:latin typeface="Lucida Console" pitchFamily="49" charset="0"/>
              </a:rPr>
              <a:t>exchange value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LL  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$t1,0($s1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)	;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load linked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     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SC  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$t0,0($s1</a:t>
            </a:r>
            <a:r>
              <a:rPr lang="en-AU" sz="2200" dirty="0" smtClean="0">
                <a:solidFill>
                  <a:schemeClr val="accent1"/>
                </a:solidFill>
                <a:latin typeface="Lucida Console" pitchFamily="49" charset="0"/>
              </a:rPr>
              <a:t>)	;</a:t>
            </a:r>
            <a:r>
              <a:rPr lang="en-AU" sz="2200" dirty="0">
                <a:solidFill>
                  <a:schemeClr val="accent1"/>
                </a:solidFill>
                <a:latin typeface="Lucida Console" pitchFamily="49" charset="0"/>
              </a:rPr>
              <a:t>store conditional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latin typeface="Lucida Console" pitchFamily="49" charset="0"/>
              </a:rPr>
              <a:t>BEQZ $t0,try	;branch </a:t>
            </a:r>
            <a:r>
              <a:rPr lang="en-AU" sz="2200" dirty="0">
                <a:latin typeface="Lucida Console" pitchFamily="49" charset="0"/>
              </a:rPr>
              <a:t>store fails</a:t>
            </a:r>
          </a:p>
          <a:p>
            <a:pPr lvl="1">
              <a:lnSpc>
                <a:spcPct val="90000"/>
              </a:lnSpc>
              <a:buFont typeface="Wingdings" pitchFamily="2" charset="2"/>
              <a:buNone/>
            </a:pPr>
            <a:r>
              <a:rPr lang="en-AU" sz="2200" dirty="0">
                <a:latin typeface="Lucida Console" pitchFamily="49" charset="0"/>
              </a:rPr>
              <a:t>     </a:t>
            </a:r>
            <a:r>
              <a:rPr lang="en-AU" sz="2200" dirty="0" smtClean="0">
                <a:latin typeface="Lucida Console" pitchFamily="49" charset="0"/>
              </a:rPr>
              <a:t>MOVE </a:t>
            </a:r>
            <a:r>
              <a:rPr lang="en-AU" sz="2200" dirty="0">
                <a:latin typeface="Lucida Console" pitchFamily="49" charset="0"/>
              </a:rPr>
              <a:t>$</a:t>
            </a:r>
            <a:r>
              <a:rPr lang="en-AU" sz="2200" dirty="0" smtClean="0">
                <a:latin typeface="Lucida Console" pitchFamily="49" charset="0"/>
              </a:rPr>
              <a:t>s4,$t1	;put </a:t>
            </a:r>
            <a:r>
              <a:rPr lang="en-AU" sz="2200" dirty="0">
                <a:latin typeface="Lucida Console" pitchFamily="49" charset="0"/>
              </a:rPr>
              <a:t>load value in $</a:t>
            </a:r>
            <a:r>
              <a:rPr lang="en-AU" sz="2200" dirty="0" smtClean="0">
                <a:latin typeface="Lucida Console" pitchFamily="49" charset="0"/>
              </a:rPr>
              <a:t>s4</a:t>
            </a:r>
          </a:p>
        </p:txBody>
      </p:sp>
    </p:spTree>
    <p:extLst>
      <p:ext uri="{BB962C8B-B14F-4D97-AF65-F5344CB8AC3E}">
        <p14:creationId xmlns:p14="http://schemas.microsoft.com/office/powerpoint/2010/main" val="19445910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/>
              <a:t>M</a:t>
            </a:r>
            <a:r>
              <a:rPr lang="en-US" dirty="0" err="1" smtClean="0"/>
              <a:t>utex</a:t>
            </a:r>
            <a:r>
              <a:rPr lang="en-US" dirty="0" smtClean="0"/>
              <a:t> from LL and SC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Linked load / Store Conditional</a:t>
            </a:r>
          </a:p>
          <a:p>
            <a:endParaRPr lang="en-US" sz="2400" dirty="0" smtClean="0"/>
          </a:p>
          <a:p>
            <a:r>
              <a:rPr lang="en-US" sz="2400" dirty="0" err="1" smtClean="0">
                <a:latin typeface="Consolas" pitchFamily="49" charset="0"/>
              </a:rPr>
              <a:t>mutex_lock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 smtClean="0">
                <a:latin typeface="Consolas" pitchFamily="49" charset="0"/>
              </a:rPr>
              <a:t>   while(</a:t>
            </a:r>
            <a:r>
              <a:rPr lang="en-US" sz="2400" dirty="0" err="1" smtClean="0">
                <a:latin typeface="Consolas" pitchFamily="49" charset="0"/>
              </a:rPr>
              <a:t>test_and_test</a:t>
            </a:r>
            <a:r>
              <a:rPr lang="en-US" sz="2400" dirty="0" smtClean="0">
                <a:latin typeface="Consolas" pitchFamily="49" charset="0"/>
              </a:rPr>
              <a:t>(m)){}</a:t>
            </a:r>
          </a:p>
          <a:p>
            <a:r>
              <a:rPr lang="en-US" sz="2400" dirty="0" smtClean="0">
                <a:latin typeface="Consolas" pitchFamily="49" charset="0"/>
              </a:rPr>
              <a:t>}</a:t>
            </a:r>
          </a:p>
          <a:p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err="1">
                <a:latin typeface="Consolas" pitchFamily="49" charset="0"/>
              </a:rPr>
              <a:t>i</a:t>
            </a:r>
            <a:r>
              <a:rPr lang="en-US" sz="2400" dirty="0" err="1" smtClean="0">
                <a:latin typeface="Consolas" pitchFamily="49" charset="0"/>
              </a:rPr>
              <a:t>nt</a:t>
            </a:r>
            <a:r>
              <a:rPr lang="en-US" sz="2400" dirty="0" smtClean="0">
                <a:latin typeface="Consolas" pitchFamily="49" charset="0"/>
              </a:rPr>
              <a:t>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  <a:endParaRPr lang="en-US" sz="2400" dirty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	old = *m;</a:t>
            </a:r>
          </a:p>
          <a:p>
            <a:r>
              <a:rPr lang="en-US" sz="2400" dirty="0" smtClean="0">
                <a:latin typeface="Consolas" pitchFamily="49" charset="0"/>
              </a:rPr>
              <a:t>	*</a:t>
            </a:r>
            <a:r>
              <a:rPr lang="en-US" sz="2400" dirty="0">
                <a:latin typeface="Consolas" pitchFamily="49" charset="0"/>
              </a:rPr>
              <a:t>m = </a:t>
            </a:r>
            <a:r>
              <a:rPr lang="en-US" sz="2400" dirty="0" smtClean="0">
                <a:latin typeface="Consolas" pitchFamily="49" charset="0"/>
              </a:rPr>
              <a:t>1;</a:t>
            </a:r>
          </a:p>
          <a:p>
            <a:r>
              <a:rPr lang="en-US" sz="2400" dirty="0" smtClean="0">
                <a:latin typeface="Consolas" pitchFamily="49" charset="0"/>
              </a:rPr>
              <a:t>	return </a:t>
            </a:r>
            <a:r>
              <a:rPr lang="en-US" sz="2400" dirty="0">
                <a:latin typeface="Consolas" pitchFamily="49" charset="0"/>
              </a:rPr>
              <a:t>old</a:t>
            </a:r>
            <a:r>
              <a:rPr lang="en-US" sz="2400" dirty="0" smtClean="0">
                <a:latin typeface="Consolas" pitchFamily="49" charset="0"/>
              </a:rPr>
              <a:t>;</a:t>
            </a:r>
          </a:p>
          <a:p>
            <a:r>
              <a:rPr lang="en-US" sz="2400" dirty="0" smtClean="0">
                <a:latin typeface="Consolas" pitchFamily="49" charset="0"/>
              </a:rPr>
              <a:t>}</a:t>
            </a:r>
            <a:endParaRPr lang="en-US" sz="2400" dirty="0">
              <a:latin typeface="Consolas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293256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/>
              <a:t>M</a:t>
            </a:r>
            <a:r>
              <a:rPr lang="en-US" dirty="0" err="1" smtClean="0"/>
              <a:t>utex</a:t>
            </a:r>
            <a:r>
              <a:rPr lang="en-US" dirty="0" smtClean="0"/>
              <a:t> from LL and SC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Linked load / Store Conditional</a:t>
            </a:r>
          </a:p>
          <a:p>
            <a:endParaRPr lang="en-US" sz="2400" dirty="0" smtClean="0"/>
          </a:p>
          <a:p>
            <a:r>
              <a:rPr lang="en-US" sz="2400" dirty="0" err="1" smtClean="0">
                <a:latin typeface="Consolas" pitchFamily="49" charset="0"/>
              </a:rPr>
              <a:t>mutex_lock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 smtClean="0">
                <a:latin typeface="Consolas" pitchFamily="49" charset="0"/>
              </a:rPr>
              <a:t>   while(</a:t>
            </a:r>
            <a:r>
              <a:rPr lang="en-US" sz="2400" dirty="0" err="1" smtClean="0">
                <a:latin typeface="Consolas" pitchFamily="49" charset="0"/>
              </a:rPr>
              <a:t>test_and_test</a:t>
            </a:r>
            <a:r>
              <a:rPr lang="en-US" sz="2400" dirty="0" smtClean="0">
                <a:latin typeface="Consolas" pitchFamily="49" charset="0"/>
              </a:rPr>
              <a:t>(m)){}</a:t>
            </a:r>
          </a:p>
          <a:p>
            <a:r>
              <a:rPr lang="en-US" sz="2400" dirty="0" smtClean="0">
                <a:latin typeface="Consolas" pitchFamily="49" charset="0"/>
              </a:rPr>
              <a:t>}</a:t>
            </a:r>
          </a:p>
          <a:p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err="1">
                <a:latin typeface="Consolas" pitchFamily="49" charset="0"/>
              </a:rPr>
              <a:t>i</a:t>
            </a:r>
            <a:r>
              <a:rPr lang="en-US" sz="2400" dirty="0" err="1" smtClean="0">
                <a:latin typeface="Consolas" pitchFamily="49" charset="0"/>
              </a:rPr>
              <a:t>nt</a:t>
            </a:r>
            <a:r>
              <a:rPr lang="en-US" sz="2400" dirty="0" smtClean="0">
                <a:latin typeface="Consolas" pitchFamily="49" charset="0"/>
              </a:rPr>
              <a:t>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>
                <a:latin typeface="Consolas" pitchFamily="49" charset="0"/>
              </a:rPr>
              <a:t>	</a:t>
            </a:r>
            <a:r>
              <a:rPr lang="en-US" sz="2400" dirty="0" smtClean="0">
                <a:latin typeface="Consolas" pitchFamily="49" charset="0"/>
              </a:rPr>
              <a:t>LI $t0, 1</a:t>
            </a:r>
          </a:p>
          <a:p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LL $t1, 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0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($a0)</a:t>
            </a:r>
          </a:p>
          <a:p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SC $t0, 0($a0)</a:t>
            </a:r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	</a:t>
            </a:r>
            <a:r>
              <a:rPr lang="en-US" sz="2400" dirty="0">
                <a:latin typeface="Consolas" pitchFamily="49" charset="0"/>
              </a:rPr>
              <a:t>M</a:t>
            </a:r>
            <a:r>
              <a:rPr lang="en-US" sz="2400" dirty="0" smtClean="0">
                <a:latin typeface="Consolas" pitchFamily="49" charset="0"/>
              </a:rPr>
              <a:t>OVE $v0, $t1</a:t>
            </a:r>
          </a:p>
          <a:p>
            <a:r>
              <a:rPr lang="en-US" sz="2400" dirty="0" smtClean="0">
                <a:latin typeface="Consolas" pitchFamily="49" charset="0"/>
              </a:rPr>
              <a:t>}</a:t>
            </a:r>
            <a:endParaRPr lang="en-US" sz="2400" dirty="0">
              <a:latin typeface="Consolas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3755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/>
              <a:t>M</a:t>
            </a:r>
            <a:r>
              <a:rPr lang="en-US" dirty="0" err="1" smtClean="0"/>
              <a:t>utex</a:t>
            </a:r>
            <a:r>
              <a:rPr lang="en-US" dirty="0" smtClean="0"/>
              <a:t> from LL and SC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Linked load / Store Conditional</a:t>
            </a:r>
          </a:p>
          <a:p>
            <a:endParaRPr lang="en-US" sz="2400" dirty="0" smtClean="0"/>
          </a:p>
          <a:p>
            <a:r>
              <a:rPr lang="en-US" sz="2400" dirty="0" err="1" smtClean="0">
                <a:latin typeface="Consolas" pitchFamily="49" charset="0"/>
              </a:rPr>
              <a:t>mutex_lock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 smtClean="0">
                <a:latin typeface="Consolas" pitchFamily="49" charset="0"/>
              </a:rPr>
              <a:t>  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r>
              <a:rPr lang="en-US" sz="2400" dirty="0" smtClean="0">
                <a:latin typeface="Consolas" pitchFamily="49" charset="0"/>
              </a:rPr>
              <a:t>:</a:t>
            </a:r>
          </a:p>
          <a:p>
            <a:r>
              <a:rPr lang="en-US" sz="2400" dirty="0">
                <a:latin typeface="Consolas" pitchFamily="49" charset="0"/>
              </a:rPr>
              <a:t>	</a:t>
            </a:r>
            <a:r>
              <a:rPr lang="en-US" sz="2400" dirty="0" smtClean="0">
                <a:latin typeface="Consolas" pitchFamily="49" charset="0"/>
              </a:rPr>
              <a:t>	LI $t0, 1</a:t>
            </a:r>
          </a:p>
          <a:p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	LL $t1, 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0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($a0)</a:t>
            </a:r>
          </a:p>
          <a:p>
            <a:r>
              <a:rPr lang="en-US" sz="2400" dirty="0" smtClean="0">
                <a:latin typeface="Consolas" pitchFamily="49" charset="0"/>
              </a:rPr>
              <a:t>		BNEZ $t1</a:t>
            </a:r>
            <a:r>
              <a:rPr lang="en-US" sz="2400" dirty="0">
                <a:latin typeface="Consolas" pitchFamily="49" charset="0"/>
              </a:rPr>
              <a:t>,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endParaRPr lang="en-US" sz="2400" dirty="0" smtClean="0">
              <a:solidFill>
                <a:schemeClr val="accent1"/>
              </a:solidFill>
              <a:latin typeface="Consolas" pitchFamily="49" charset="0"/>
            </a:endParaRPr>
          </a:p>
          <a:p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SC $t0, 0($a0)</a:t>
            </a:r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		BEQZ $t0,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}</a:t>
            </a:r>
          </a:p>
          <a:p>
            <a:endParaRPr lang="en-US" sz="2400" dirty="0">
              <a:latin typeface="Consolas" pitchFamily="49" charset="0"/>
            </a:endParaRPr>
          </a:p>
          <a:p>
            <a:r>
              <a:rPr lang="en-US" sz="2400" dirty="0" err="1" smtClean="0">
                <a:latin typeface="Consolas" pitchFamily="49" charset="0"/>
              </a:rPr>
              <a:t>mutex_unlock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>
                <a:latin typeface="Consolas" pitchFamily="49" charset="0"/>
              </a:rPr>
              <a:t>	</a:t>
            </a:r>
            <a:r>
              <a:rPr lang="en-US" sz="2400" dirty="0" smtClean="0">
                <a:latin typeface="Consolas" pitchFamily="49" charset="0"/>
              </a:rPr>
              <a:t>*m = 0;</a:t>
            </a:r>
          </a:p>
          <a:p>
            <a:r>
              <a:rPr lang="en-US" sz="2400" dirty="0">
                <a:latin typeface="Consolas" pitchFamily="49" charset="0"/>
              </a:rPr>
              <a:t>}</a:t>
            </a:r>
          </a:p>
        </p:txBody>
      </p:sp>
    </p:spTree>
    <p:extLst>
      <p:ext uri="{BB962C8B-B14F-4D97-AF65-F5344CB8AC3E}">
        <p14:creationId xmlns:p14="http://schemas.microsoft.com/office/powerpoint/2010/main" val="852942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/>
              <a:t>M</a:t>
            </a:r>
            <a:r>
              <a:rPr lang="en-US" dirty="0" err="1" smtClean="0"/>
              <a:t>utex</a:t>
            </a:r>
            <a:r>
              <a:rPr lang="en-US" dirty="0" smtClean="0"/>
              <a:t> from LL and SC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Linked load / Store Conditional</a:t>
            </a:r>
          </a:p>
          <a:p>
            <a:endParaRPr lang="en-US" sz="2400" dirty="0" smtClean="0"/>
          </a:p>
          <a:p>
            <a:r>
              <a:rPr lang="en-US" sz="2400" dirty="0" err="1" smtClean="0">
                <a:latin typeface="Consolas" pitchFamily="49" charset="0"/>
              </a:rPr>
              <a:t>mutex_lock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 smtClean="0">
                <a:latin typeface="Consolas" pitchFamily="49" charset="0"/>
              </a:rPr>
              <a:t>  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r>
              <a:rPr lang="en-US" sz="2400" dirty="0" smtClean="0">
                <a:latin typeface="Consolas" pitchFamily="49" charset="0"/>
              </a:rPr>
              <a:t>:</a:t>
            </a:r>
          </a:p>
          <a:p>
            <a:r>
              <a:rPr lang="en-US" sz="2400" dirty="0">
                <a:latin typeface="Consolas" pitchFamily="49" charset="0"/>
              </a:rPr>
              <a:t>	</a:t>
            </a:r>
            <a:r>
              <a:rPr lang="en-US" sz="2400" dirty="0" smtClean="0">
                <a:latin typeface="Consolas" pitchFamily="49" charset="0"/>
              </a:rPr>
              <a:t>	LI $t0, 1</a:t>
            </a:r>
          </a:p>
          <a:p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	LL $t1, 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0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($a0)</a:t>
            </a:r>
          </a:p>
          <a:p>
            <a:r>
              <a:rPr lang="en-US" sz="2400" dirty="0" smtClean="0">
                <a:latin typeface="Consolas" pitchFamily="49" charset="0"/>
              </a:rPr>
              <a:t>		BNEZ </a:t>
            </a:r>
            <a:r>
              <a:rPr lang="en-US" sz="2400" dirty="0">
                <a:latin typeface="Consolas" pitchFamily="49" charset="0"/>
              </a:rPr>
              <a:t>$t1, </a:t>
            </a:r>
            <a:r>
              <a:rPr lang="en-US" sz="2400" dirty="0" err="1">
                <a:latin typeface="Consolas" pitchFamily="49" charset="0"/>
              </a:rPr>
              <a:t>test_and_set</a:t>
            </a:r>
            <a:endParaRPr lang="en-US" sz="2400" dirty="0" smtClean="0">
              <a:solidFill>
                <a:schemeClr val="accent1"/>
              </a:solidFill>
              <a:latin typeface="Consolas" pitchFamily="49" charset="0"/>
            </a:endParaRPr>
          </a:p>
          <a:p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SC $t0, 0($a0)</a:t>
            </a:r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		BEQZ $t0, </a:t>
            </a:r>
            <a:r>
              <a:rPr lang="en-US" sz="2400" dirty="0" err="1" smtClean="0">
                <a:latin typeface="Consolas" pitchFamily="49" charset="0"/>
              </a:rPr>
              <a:t>test_and_set</a:t>
            </a:r>
            <a:endParaRPr lang="en-US" sz="2400" dirty="0" smtClean="0">
              <a:latin typeface="Consolas" pitchFamily="49" charset="0"/>
            </a:endParaRPr>
          </a:p>
          <a:p>
            <a:r>
              <a:rPr lang="en-US" sz="2400" dirty="0" smtClean="0">
                <a:latin typeface="Consolas" pitchFamily="49" charset="0"/>
              </a:rPr>
              <a:t>}</a:t>
            </a:r>
          </a:p>
          <a:p>
            <a:endParaRPr lang="en-US" sz="2400" dirty="0">
              <a:latin typeface="Consolas" pitchFamily="49" charset="0"/>
            </a:endParaRPr>
          </a:p>
          <a:p>
            <a:r>
              <a:rPr lang="en-US" sz="2400" dirty="0" err="1" smtClean="0">
                <a:latin typeface="Consolas" pitchFamily="49" charset="0"/>
              </a:rPr>
              <a:t>mutex_unlock</a:t>
            </a:r>
            <a:r>
              <a:rPr lang="en-US" sz="2400" dirty="0" smtClean="0">
                <a:latin typeface="Consolas" pitchFamily="49" charset="0"/>
              </a:rPr>
              <a:t>(</a:t>
            </a:r>
            <a:r>
              <a:rPr lang="en-US" sz="2400" dirty="0" err="1" smtClean="0">
                <a:latin typeface="Consolas" pitchFamily="49" charset="0"/>
              </a:rPr>
              <a:t>int</a:t>
            </a:r>
            <a:r>
              <a:rPr lang="en-US" sz="2400" dirty="0" smtClean="0">
                <a:latin typeface="Consolas" pitchFamily="49" charset="0"/>
              </a:rPr>
              <a:t> *m) {</a:t>
            </a:r>
          </a:p>
          <a:p>
            <a:r>
              <a:rPr lang="en-US" sz="2400" dirty="0">
                <a:latin typeface="Consolas" pitchFamily="49" charset="0"/>
              </a:rPr>
              <a:t>	</a:t>
            </a:r>
            <a:r>
              <a:rPr lang="en-US" sz="2400" dirty="0" smtClean="0">
                <a:latin typeface="Consolas" pitchFamily="49" charset="0"/>
              </a:rPr>
              <a:t>SW $zero, 0($a0)</a:t>
            </a:r>
          </a:p>
          <a:p>
            <a:r>
              <a:rPr lang="en-US" sz="2400" dirty="0">
                <a:latin typeface="Consolas" pitchFamily="49" charset="0"/>
              </a:rPr>
              <a:t>}</a:t>
            </a:r>
          </a:p>
        </p:txBody>
      </p:sp>
    </p:spTree>
    <p:extLst>
      <p:ext uri="{BB962C8B-B14F-4D97-AF65-F5344CB8AC3E}">
        <p14:creationId xmlns:p14="http://schemas.microsoft.com/office/powerpoint/2010/main" val="21142521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Alternative Atomic Instructions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Other atomic hardware primitives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test and set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atomic increment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bus lock prefix </a:t>
            </a:r>
            <a:r>
              <a:rPr lang="en-US" dirty="0" smtClean="0"/>
              <a:t>(x86)</a:t>
            </a:r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Alternative Atomic Instructions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Other atomic hardware primitives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test and set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atomic increment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bus lock prefix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compare and exchange </a:t>
            </a:r>
            <a:r>
              <a:rPr lang="en-US" dirty="0" smtClean="0"/>
              <a:t>(x86, ARM deprecated)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linked load / store conditional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(MIPS, ARM, PowerPC, DEC Alpha, …)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Synchronization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Synchronization techniques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clever code </a:t>
            </a:r>
          </a:p>
          <a:p>
            <a:pPr lvl="1"/>
            <a:r>
              <a:rPr lang="en-US" dirty="0" smtClean="0"/>
              <a:t>must work despite adversarial scheduler/interrupts</a:t>
            </a:r>
          </a:p>
          <a:p>
            <a:pPr lvl="1"/>
            <a:r>
              <a:rPr lang="en-US" dirty="0" smtClean="0"/>
              <a:t>used by: hackers</a:t>
            </a:r>
          </a:p>
          <a:p>
            <a:pPr lvl="1"/>
            <a:r>
              <a:rPr lang="en-US" dirty="0" smtClean="0"/>
              <a:t>also: </a:t>
            </a:r>
            <a:r>
              <a:rPr lang="en-US" dirty="0" err="1" smtClean="0"/>
              <a:t>noobs</a:t>
            </a:r>
            <a:endParaRPr lang="en-US" dirty="0" smtClean="0"/>
          </a:p>
          <a:p>
            <a:r>
              <a:rPr lang="en-US" dirty="0" smtClean="0">
                <a:solidFill>
                  <a:schemeClr val="accent1"/>
                </a:solidFill>
              </a:rPr>
              <a:t>disable interrupts</a:t>
            </a:r>
            <a:endParaRPr lang="en-US" dirty="0" smtClean="0"/>
          </a:p>
          <a:p>
            <a:pPr lvl="1"/>
            <a:r>
              <a:rPr lang="en-US" dirty="0" smtClean="0"/>
              <a:t>used by: exception handler, scheduler, device drivers, …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disable preemption</a:t>
            </a:r>
            <a:endParaRPr lang="en-US" dirty="0" smtClean="0"/>
          </a:p>
          <a:p>
            <a:pPr lvl="1"/>
            <a:r>
              <a:rPr lang="en-US" dirty="0" smtClean="0"/>
              <a:t>dangerous for user code, but okay for some kernel code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mutual exclusion locks (</a:t>
            </a:r>
            <a:r>
              <a:rPr lang="en-US" dirty="0" err="1" smtClean="0">
                <a:solidFill>
                  <a:schemeClr val="accent1"/>
                </a:solidFill>
              </a:rPr>
              <a:t>mutex</a:t>
            </a:r>
            <a:r>
              <a:rPr lang="en-US" dirty="0" smtClean="0">
                <a:solidFill>
                  <a:schemeClr val="accent1"/>
                </a:solidFill>
              </a:rPr>
              <a:t>)</a:t>
            </a:r>
          </a:p>
          <a:p>
            <a:pPr lvl="1"/>
            <a:r>
              <a:rPr lang="en-US" dirty="0" smtClean="0"/>
              <a:t>general purpose, except for some interrupt-related cases</a:t>
            </a:r>
          </a:p>
        </p:txBody>
      </p:sp>
    </p:spTree>
    <p:extLst>
      <p:ext uri="{BB962C8B-B14F-4D97-AF65-F5344CB8AC3E}">
        <p14:creationId xmlns:p14="http://schemas.microsoft.com/office/powerpoint/2010/main" val="12657927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Using synchronization primitives to build</a:t>
            </a:r>
          </a:p>
          <a:p>
            <a:pPr algn="ctr"/>
            <a:r>
              <a:rPr lang="en-US" dirty="0" smtClean="0">
                <a:solidFill>
                  <a:schemeClr val="accent1"/>
                </a:solidFill>
              </a:rPr>
              <a:t>concurrency-safe </a:t>
            </a:r>
            <a:r>
              <a:rPr lang="en-US" dirty="0" err="1" smtClean="0">
                <a:solidFill>
                  <a:schemeClr val="accent1"/>
                </a:solidFill>
              </a:rPr>
              <a:t>datastructures</a:t>
            </a:r>
            <a:endParaRPr lang="en-US" dirty="0" smtClean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203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Broken invariants</a:t>
            </a:r>
            <a:endParaRPr lang="en-US" dirty="0"/>
          </a:p>
        </p:txBody>
      </p:sp>
      <p:sp>
        <p:nvSpPr>
          <p:cNvPr id="529203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5715000"/>
          </a:xfrm>
        </p:spPr>
        <p:txBody>
          <a:bodyPr/>
          <a:lstStyle/>
          <a:p>
            <a:r>
              <a:rPr lang="en-US" dirty="0" smtClean="0"/>
              <a:t>Access to </a:t>
            </a:r>
            <a:r>
              <a:rPr lang="en-US" dirty="0" smtClean="0">
                <a:solidFill>
                  <a:schemeClr val="accent1"/>
                </a:solidFill>
              </a:rPr>
              <a:t>shared data </a:t>
            </a:r>
            <a:r>
              <a:rPr lang="en-US" dirty="0" smtClean="0"/>
              <a:t>must be synchronized</a:t>
            </a:r>
          </a:p>
          <a:p>
            <a:pPr lvl="1"/>
            <a:r>
              <a:rPr lang="en-US" dirty="0" smtClean="0"/>
              <a:t>goal: enforce </a:t>
            </a:r>
            <a:r>
              <a:rPr lang="en-US" dirty="0" err="1" smtClean="0"/>
              <a:t>datastructure</a:t>
            </a:r>
            <a:r>
              <a:rPr lang="en-US" dirty="0" smtClean="0"/>
              <a:t> </a:t>
            </a:r>
            <a:r>
              <a:rPr lang="en-US" dirty="0" smtClean="0">
                <a:solidFill>
                  <a:schemeClr val="accent1"/>
                </a:solidFill>
              </a:rPr>
              <a:t>invariants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5292043" name="Rectangle 11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" y="1524000"/>
            <a:ext cx="4267200" cy="44735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// invariant: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/>
            </a:r>
            <a:b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</a:b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data </a:t>
            </a: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is in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A[h … t-1</a:t>
            </a: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]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A[100];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>
                <a:solidFill>
                  <a:srgbClr val="E1E1E1"/>
                </a:solidFill>
                <a:latin typeface="Consolas" pitchFamily="49" charset="0"/>
              </a:rPr>
              <a:t>int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 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h = 0, t = 0;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endParaRPr lang="en-US" sz="2000" dirty="0" smtClean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producer: add to list tail</a:t>
            </a:r>
            <a:endParaRPr lang="en-US" sz="2000" dirty="0" smtClean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void 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put(char c) 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A[t] 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=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t++;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20" name="Rectangle 19"/>
          <p:cNvSpPr/>
          <p:nvPr>
            <p:custDataLst>
              <p:tags r:id="rId4"/>
            </p:custDataLst>
          </p:nvPr>
        </p:nvSpPr>
        <p:spPr>
          <a:xfrm>
            <a:off x="4419600" y="3276600"/>
            <a:ext cx="4800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consumer: take from list head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while (h == t) { };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  <p:grpSp>
        <p:nvGrpSpPr>
          <p:cNvPr id="2" name="Group 1"/>
          <p:cNvGrpSpPr/>
          <p:nvPr/>
        </p:nvGrpSpPr>
        <p:grpSpPr>
          <a:xfrm>
            <a:off x="3698822" y="2069068"/>
            <a:ext cx="2844800" cy="987425"/>
            <a:chOff x="2119667" y="2069068"/>
            <a:chExt cx="2844800" cy="987425"/>
          </a:xfrm>
        </p:grpSpPr>
        <p:sp>
          <p:nvSpPr>
            <p:cNvPr id="11" name="Rectangle 4"/>
            <p:cNvSpPr>
              <a:spLocks noChangeArrowheads="1"/>
            </p:cNvSpPr>
            <p:nvPr/>
          </p:nvSpPr>
          <p:spPr bwMode="auto">
            <a:xfrm>
              <a:off x="2119667" y="2650093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2" name="Rectangle 5"/>
            <p:cNvSpPr>
              <a:spLocks noChangeArrowheads="1"/>
            </p:cNvSpPr>
            <p:nvPr/>
          </p:nvSpPr>
          <p:spPr bwMode="auto">
            <a:xfrm>
              <a:off x="2526067" y="2650093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3" name="Rectangle 6"/>
            <p:cNvSpPr>
              <a:spLocks noChangeArrowheads="1"/>
            </p:cNvSpPr>
            <p:nvPr/>
          </p:nvSpPr>
          <p:spPr bwMode="auto">
            <a:xfrm>
              <a:off x="2932467" y="2650093"/>
              <a:ext cx="406400" cy="406400"/>
            </a:xfrm>
            <a:prstGeom prst="rect">
              <a:avLst/>
            </a:prstGeom>
            <a:solidFill>
              <a:srgbClr val="4519E7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r>
                <a:rPr lang="en-US">
                  <a:solidFill>
                    <a:schemeClr val="bg1"/>
                  </a:solidFill>
                  <a:latin typeface="Comic Sans MS" pitchFamily="-112" charset="0"/>
                </a:rPr>
                <a:t>1</a:t>
              </a:r>
            </a:p>
          </p:txBody>
        </p:sp>
        <p:sp>
          <p:nvSpPr>
            <p:cNvPr id="14" name="Rectangle 7"/>
            <p:cNvSpPr>
              <a:spLocks noChangeArrowheads="1"/>
            </p:cNvSpPr>
            <p:nvPr/>
          </p:nvSpPr>
          <p:spPr bwMode="auto">
            <a:xfrm>
              <a:off x="3338867" y="2650093"/>
              <a:ext cx="406400" cy="406400"/>
            </a:xfrm>
            <a:prstGeom prst="rect">
              <a:avLst/>
            </a:prstGeom>
            <a:solidFill>
              <a:srgbClr val="4519E7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r>
                <a:rPr lang="en-US">
                  <a:solidFill>
                    <a:schemeClr val="bg1"/>
                  </a:solidFill>
                  <a:latin typeface="Comic Sans MS" pitchFamily="-112" charset="0"/>
                </a:rPr>
                <a:t>2</a:t>
              </a:r>
            </a:p>
          </p:txBody>
        </p:sp>
        <p:sp>
          <p:nvSpPr>
            <p:cNvPr id="15" name="Rectangle 8"/>
            <p:cNvSpPr>
              <a:spLocks noChangeArrowheads="1"/>
            </p:cNvSpPr>
            <p:nvPr/>
          </p:nvSpPr>
          <p:spPr bwMode="auto">
            <a:xfrm>
              <a:off x="3745267" y="2650093"/>
              <a:ext cx="406400" cy="406400"/>
            </a:xfrm>
            <a:prstGeom prst="rect">
              <a:avLst/>
            </a:prstGeom>
            <a:solidFill>
              <a:srgbClr val="4519E7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Comic Sans MS" pitchFamily="-112" charset="0"/>
                </a:rPr>
                <a:t>3</a:t>
              </a:r>
            </a:p>
          </p:txBody>
        </p:sp>
        <p:sp>
          <p:nvSpPr>
            <p:cNvPr id="16" name="Rectangle 9"/>
            <p:cNvSpPr>
              <a:spLocks noChangeArrowheads="1"/>
            </p:cNvSpPr>
            <p:nvPr/>
          </p:nvSpPr>
          <p:spPr bwMode="auto">
            <a:xfrm>
              <a:off x="4151667" y="2650093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7" name="Text Box 10"/>
            <p:cNvSpPr txBox="1">
              <a:spLocks noChangeArrowheads="1"/>
            </p:cNvSpPr>
            <p:nvPr/>
          </p:nvSpPr>
          <p:spPr bwMode="auto">
            <a:xfrm>
              <a:off x="2819400" y="2069068"/>
              <a:ext cx="699230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head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18" name="Line 11"/>
            <p:cNvSpPr>
              <a:spLocks noChangeShapeType="1"/>
            </p:cNvSpPr>
            <p:nvPr/>
          </p:nvSpPr>
          <p:spPr bwMode="auto">
            <a:xfrm flipH="1">
              <a:off x="3122967" y="2349261"/>
              <a:ext cx="12700" cy="300832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9" name="Text Box 12"/>
            <p:cNvSpPr txBox="1">
              <a:spLocks noChangeArrowheads="1"/>
            </p:cNvSpPr>
            <p:nvPr/>
          </p:nvSpPr>
          <p:spPr bwMode="auto">
            <a:xfrm>
              <a:off x="4038600" y="2145268"/>
              <a:ext cx="538930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tail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1" name="Line 13"/>
            <p:cNvSpPr>
              <a:spLocks noChangeShapeType="1"/>
            </p:cNvSpPr>
            <p:nvPr/>
          </p:nvSpPr>
          <p:spPr bwMode="auto">
            <a:xfrm>
              <a:off x="4359630" y="2438400"/>
              <a:ext cx="0" cy="211693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2" name="Rectangle 14"/>
            <p:cNvSpPr>
              <a:spLocks noChangeArrowheads="1"/>
            </p:cNvSpPr>
            <p:nvPr/>
          </p:nvSpPr>
          <p:spPr bwMode="auto">
            <a:xfrm>
              <a:off x="4558067" y="2650093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408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Protecting an invariant</a:t>
            </a:r>
            <a:endParaRPr lang="en-US"/>
          </a:p>
        </p:txBody>
      </p:sp>
      <p:sp>
        <p:nvSpPr>
          <p:cNvPr id="5294083" name="Rectangle 3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661988" y="5622925"/>
            <a:ext cx="8126412" cy="9302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Rule </a:t>
            </a:r>
            <a:r>
              <a:rPr lang="en-US" sz="2800" dirty="0">
                <a:solidFill>
                  <a:srgbClr val="E1E1E1"/>
                </a:solidFill>
                <a:latin typeface="Calibri"/>
              </a:rPr>
              <a:t>of thumb: all updates that can </a:t>
            </a: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affect</a:t>
            </a:r>
            <a:br>
              <a:rPr lang="en-US" sz="2800" dirty="0" smtClean="0">
                <a:solidFill>
                  <a:srgbClr val="E1E1E1"/>
                </a:solidFill>
                <a:latin typeface="Calibri"/>
              </a:rPr>
            </a:b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	invariant </a:t>
            </a:r>
            <a:r>
              <a:rPr lang="en-US" sz="2800" dirty="0">
                <a:solidFill>
                  <a:srgbClr val="E1E1E1"/>
                </a:solidFill>
                <a:latin typeface="Calibri"/>
              </a:rPr>
              <a:t>become critical sections</a:t>
            </a:r>
            <a:endParaRPr lang="en-US" sz="2000" dirty="0">
              <a:solidFill>
                <a:srgbClr val="E1E1E1"/>
              </a:solidFill>
              <a:latin typeface="Calibri"/>
            </a:endParaRPr>
          </a:p>
        </p:txBody>
      </p:sp>
      <p:sp>
        <p:nvSpPr>
          <p:cNvPr id="6" name="Rectangle 11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" y="555625"/>
            <a:ext cx="4343400" cy="53879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//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invariant: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(protected by m)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/>
            </a:r>
            <a:b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data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is in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A[h … t-1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]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pthread_mutex_t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 *m = 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pthread_mutex_create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char A[100];</a:t>
            </a:r>
            <a:endParaRPr lang="en-US" sz="2000" dirty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>
                <a:solidFill>
                  <a:schemeClr val="bg1"/>
                </a:solidFill>
                <a:latin typeface="Consolas" pitchFamily="49" charset="0"/>
              </a:rPr>
              <a:t>int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h = 0, t = 0;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endParaRPr lang="en-US" sz="2000" dirty="0" smtClean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producer: add to list tail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void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put(char c)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A[t]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=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t++;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pthread_mutex_unlock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  <a:endParaRPr lang="en-US" sz="2000" dirty="0">
              <a:solidFill>
                <a:schemeClr val="accent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chemeClr val="bg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4419600" y="2613025"/>
            <a:ext cx="4800600" cy="33547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consumer: take from list head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while(h == t) {}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 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 char c = A[h];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pthread_mutex_unlock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613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Guidelines for successful mutexing</a:t>
            </a:r>
            <a:endParaRPr lang="en-US"/>
          </a:p>
        </p:txBody>
      </p:sp>
      <p:sp>
        <p:nvSpPr>
          <p:cNvPr id="529613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Insufficient locking can cause </a:t>
            </a:r>
            <a:r>
              <a:rPr lang="en-US" dirty="0" smtClean="0">
                <a:solidFill>
                  <a:schemeClr val="accent1"/>
                </a:solidFill>
              </a:rPr>
              <a:t>races</a:t>
            </a:r>
          </a:p>
          <a:p>
            <a:pPr lvl="1"/>
            <a:r>
              <a:rPr lang="en-US" dirty="0" smtClean="0"/>
              <a:t>Skimping on </a:t>
            </a:r>
            <a:r>
              <a:rPr lang="en-US" dirty="0" err="1" smtClean="0"/>
              <a:t>mutexes</a:t>
            </a:r>
            <a:r>
              <a:rPr lang="en-US" dirty="0" smtClean="0"/>
              <a:t>? Just say no!</a:t>
            </a:r>
          </a:p>
          <a:p>
            <a:r>
              <a:rPr lang="en-US" dirty="0" smtClean="0"/>
              <a:t>Poorly designed locking can cause </a:t>
            </a:r>
            <a:r>
              <a:rPr lang="en-US" dirty="0" smtClean="0">
                <a:solidFill>
                  <a:schemeClr val="accent1"/>
                </a:solidFill>
              </a:rPr>
              <a:t>deadlock</a:t>
            </a:r>
          </a:p>
          <a:p>
            <a:pPr lvl="1"/>
            <a:endParaRPr lang="en-US" dirty="0" smtClean="0"/>
          </a:p>
          <a:p>
            <a:pPr lvl="1">
              <a:buNone/>
            </a:pPr>
            <a:endParaRPr lang="en-US" dirty="0" smtClean="0"/>
          </a:p>
          <a:p>
            <a:pPr lvl="1"/>
            <a:r>
              <a:rPr lang="en-US" dirty="0" smtClean="0"/>
              <a:t>know why you are using </a:t>
            </a:r>
            <a:r>
              <a:rPr lang="en-US" dirty="0" err="1" smtClean="0"/>
              <a:t>mutexes</a:t>
            </a:r>
            <a:r>
              <a:rPr lang="en-US" dirty="0" smtClean="0"/>
              <a:t>!</a:t>
            </a:r>
          </a:p>
          <a:p>
            <a:pPr lvl="1"/>
            <a:r>
              <a:rPr lang="en-US" dirty="0" smtClean="0"/>
              <a:t>acquire locks in a consistent order to avoid cycles</a:t>
            </a:r>
          </a:p>
          <a:p>
            <a:pPr lvl="1"/>
            <a:r>
              <a:rPr lang="en-US" dirty="0" smtClean="0"/>
              <a:t>use lock/unlock like braces (match them lexically)</a:t>
            </a:r>
          </a:p>
          <a:p>
            <a:pPr lvl="2"/>
            <a:r>
              <a:rPr lang="en-US" dirty="0" smtClean="0"/>
              <a:t>lock(&amp;m); …; unlock(&amp;m)</a:t>
            </a:r>
          </a:p>
          <a:p>
            <a:pPr lvl="2"/>
            <a:r>
              <a:rPr lang="en-US" dirty="0" smtClean="0"/>
              <a:t>watch out for return, </a:t>
            </a:r>
            <a:r>
              <a:rPr lang="en-US" dirty="0" err="1" smtClean="0"/>
              <a:t>goto</a:t>
            </a:r>
            <a:r>
              <a:rPr lang="en-US" dirty="0" smtClean="0"/>
              <a:t>, and function calls!</a:t>
            </a:r>
          </a:p>
          <a:p>
            <a:pPr lvl="2"/>
            <a:r>
              <a:rPr lang="en-US" dirty="0" smtClean="0"/>
              <a:t>watch out for exception/error conditions!</a:t>
            </a:r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990600" y="2474893"/>
            <a:ext cx="2709396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P1: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lock(m1);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lock(m2);</a:t>
            </a:r>
          </a:p>
        </p:txBody>
      </p:sp>
      <p:sp>
        <p:nvSpPr>
          <p:cNvPr id="5" name="Rectangle 4"/>
          <p:cNvSpPr/>
          <p:nvPr>
            <p:custDataLst>
              <p:tags r:id="rId4"/>
            </p:custDataLst>
          </p:nvPr>
        </p:nvSpPr>
        <p:spPr>
          <a:xfrm>
            <a:off x="3962400" y="2474893"/>
            <a:ext cx="2767104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80010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P2: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lock(m2);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lock(m1);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Cache Coherency</a:t>
            </a:r>
          </a:p>
          <a:p>
            <a:pPr algn="ctr"/>
            <a:r>
              <a:rPr lang="en-US" dirty="0" smtClean="0">
                <a:solidFill>
                  <a:schemeClr val="accent1"/>
                </a:solidFill>
              </a:rPr>
              <a:t>causes yet more trouble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657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AU" smtClean="0"/>
              <a:t>Remember: Cache Coherence</a:t>
            </a:r>
            <a:endParaRPr lang="en-AU"/>
          </a:p>
        </p:txBody>
      </p:sp>
      <p:sp>
        <p:nvSpPr>
          <p:cNvPr id="5365763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AU" dirty="0" smtClean="0"/>
              <a:t>Recall: </a:t>
            </a:r>
            <a:r>
              <a:rPr lang="en-AU" dirty="0" smtClean="0">
                <a:solidFill>
                  <a:schemeClr val="accent1"/>
                </a:solidFill>
              </a:rPr>
              <a:t>Cache coherence </a:t>
            </a:r>
            <a:r>
              <a:rPr lang="en-AU" dirty="0" smtClean="0"/>
              <a:t>defined...</a:t>
            </a:r>
          </a:p>
          <a:p>
            <a:r>
              <a:rPr lang="en-AU" dirty="0" smtClean="0"/>
              <a:t>Informal: Reads return most recently written value</a:t>
            </a:r>
          </a:p>
          <a:p>
            <a:r>
              <a:rPr lang="en-AU" dirty="0" smtClean="0"/>
              <a:t>Formal: For concurrent processes P</a:t>
            </a:r>
            <a:r>
              <a:rPr lang="en-AU" baseline="-25000" dirty="0" smtClean="0"/>
              <a:t>1</a:t>
            </a:r>
            <a:r>
              <a:rPr lang="en-AU" dirty="0" smtClean="0"/>
              <a:t> and P</a:t>
            </a:r>
            <a:r>
              <a:rPr lang="en-AU" baseline="-25000" dirty="0" smtClean="0"/>
              <a:t>2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</a:rPr>
              <a:t>P writes X </a:t>
            </a:r>
            <a:r>
              <a:rPr lang="en-AU" dirty="0" smtClean="0"/>
              <a:t>before </a:t>
            </a:r>
            <a:r>
              <a:rPr lang="en-AU" dirty="0" smtClean="0">
                <a:solidFill>
                  <a:schemeClr val="accent1"/>
                </a:solidFill>
              </a:rPr>
              <a:t>P reads X </a:t>
            </a:r>
            <a:r>
              <a:rPr lang="en-AU" dirty="0" smtClean="0"/>
              <a:t>(with no intervening writes)</a:t>
            </a:r>
            <a:br>
              <a:rPr lang="en-AU" dirty="0" smtClean="0"/>
            </a:br>
            <a:r>
              <a:rPr lang="en-AU" dirty="0" smtClean="0">
                <a:sym typeface="Symbol" pitchFamily="18" charset="2"/>
              </a:rPr>
              <a:t> read returns written value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1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 </a:t>
            </a:r>
            <a:r>
              <a:rPr lang="en-AU" dirty="0" smtClean="0">
                <a:sym typeface="Symbol" pitchFamily="18" charset="2"/>
              </a:rPr>
              <a:t>before 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2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reads X </a:t>
            </a:r>
            <a:r>
              <a:rPr lang="en-AU" dirty="0" smtClean="0">
                <a:sym typeface="Symbol" pitchFamily="18" charset="2"/>
              </a:rPr>
              <a:t/>
            </a:r>
            <a:br>
              <a:rPr lang="en-AU" dirty="0" smtClean="0">
                <a:sym typeface="Symbol" pitchFamily="18" charset="2"/>
              </a:rPr>
            </a:br>
            <a:r>
              <a:rPr lang="en-AU" dirty="0" smtClean="0">
                <a:sym typeface="Symbol" pitchFamily="18" charset="2"/>
              </a:rPr>
              <a:t> read returns written value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1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 </a:t>
            </a:r>
            <a:r>
              <a:rPr lang="en-AU" dirty="0" smtClean="0">
                <a:sym typeface="Symbol" pitchFamily="18" charset="2"/>
              </a:rPr>
              <a:t>and 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2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</a:t>
            </a:r>
            <a:r>
              <a:rPr lang="en-AU" dirty="0" smtClean="0">
                <a:sym typeface="Symbol" pitchFamily="18" charset="2"/>
              </a:rPr>
              <a:t/>
            </a:r>
            <a:br>
              <a:rPr lang="en-AU" dirty="0" smtClean="0">
                <a:sym typeface="Symbol" pitchFamily="18" charset="2"/>
              </a:rPr>
            </a:br>
            <a:r>
              <a:rPr lang="en-AU" dirty="0" smtClean="0">
                <a:sym typeface="Symbol" pitchFamily="18" charset="2"/>
              </a:rPr>
              <a:t> all processors see writes in the same order</a:t>
            </a:r>
          </a:p>
          <a:p>
            <a:pPr lvl="2"/>
            <a:r>
              <a:rPr lang="en-AU" dirty="0" smtClean="0">
                <a:sym typeface="Symbol" pitchFamily="18" charset="2"/>
              </a:rPr>
              <a:t>all see the same final value for X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817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Relaxed consistency implications</a:t>
            </a:r>
            <a:endParaRPr lang="en-US"/>
          </a:p>
        </p:txBody>
      </p:sp>
      <p:sp>
        <p:nvSpPr>
          <p:cNvPr id="529817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Ideal case: </a:t>
            </a:r>
            <a:r>
              <a:rPr lang="en-US" dirty="0" smtClean="0">
                <a:solidFill>
                  <a:schemeClr val="accent1"/>
                </a:solidFill>
              </a:rPr>
              <a:t>sequential consistency</a:t>
            </a:r>
          </a:p>
          <a:p>
            <a:pPr lvl="1"/>
            <a:r>
              <a:rPr lang="en-US" dirty="0" smtClean="0"/>
              <a:t>Globally: writes appear in interleaved order</a:t>
            </a:r>
          </a:p>
          <a:p>
            <a:pPr lvl="1"/>
            <a:r>
              <a:rPr lang="en-US" dirty="0" smtClean="0"/>
              <a:t>Locally: other core’s writes show up in program order</a:t>
            </a:r>
          </a:p>
          <a:p>
            <a:r>
              <a:rPr lang="en-US" dirty="0" smtClean="0"/>
              <a:t>In practice: not so much…</a:t>
            </a:r>
          </a:p>
          <a:p>
            <a:pPr lvl="1"/>
            <a:r>
              <a:rPr lang="en-US" dirty="0" smtClean="0"/>
              <a:t>write-back caches </a:t>
            </a:r>
            <a:r>
              <a:rPr lang="en-US" dirty="0" smtClean="0">
                <a:sym typeface="Wingdings" pitchFamily="2" charset="2"/>
              </a:rPr>
              <a:t> </a:t>
            </a:r>
            <a:r>
              <a:rPr lang="en-US" dirty="0" smtClean="0"/>
              <a:t>sequential consistency is tricky</a:t>
            </a:r>
          </a:p>
          <a:p>
            <a:pPr lvl="1"/>
            <a:r>
              <a:rPr lang="en-US" dirty="0" smtClean="0"/>
              <a:t>writes appear in semi-random order</a:t>
            </a:r>
          </a:p>
          <a:p>
            <a:pPr lvl="1"/>
            <a:r>
              <a:rPr lang="en-US" dirty="0" smtClean="0"/>
              <a:t>locks alone don’t help</a:t>
            </a:r>
          </a:p>
          <a:p>
            <a:endParaRPr lang="en-US" dirty="0" smtClean="0">
              <a:sym typeface="Symbol" pitchFamily="18" charset="2"/>
            </a:endParaRPr>
          </a:p>
          <a:p>
            <a:endParaRPr lang="en-US" dirty="0" smtClean="0">
              <a:sym typeface="Symbol" pitchFamily="18" charset="2"/>
            </a:endParaRPr>
          </a:p>
          <a:p>
            <a:endParaRPr lang="en-US" dirty="0" smtClean="0">
              <a:sym typeface="Symbol" pitchFamily="18" charset="2"/>
            </a:endParaRPr>
          </a:p>
          <a:p>
            <a:r>
              <a:rPr lang="en-AU" dirty="0" smtClean="0">
                <a:sym typeface="Symbol" pitchFamily="18" charset="2"/>
              </a:rPr>
              <a:t>* MIPS has sequential consistency; Intel does not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022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Acquire/release</a:t>
            </a:r>
            <a:endParaRPr lang="en-US"/>
          </a:p>
        </p:txBody>
      </p:sp>
      <p:sp>
        <p:nvSpPr>
          <p:cNvPr id="530022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533400"/>
            <a:ext cx="8686800" cy="220980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Memory Barriers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chemeClr val="accent1"/>
                </a:solidFill>
              </a:rPr>
              <a:t>Release Consistency </a:t>
            </a:r>
            <a:endParaRPr lang="en-US" dirty="0" smtClean="0"/>
          </a:p>
          <a:p>
            <a:pPr lvl="1"/>
            <a:r>
              <a:rPr lang="en-US" dirty="0" smtClean="0"/>
              <a:t>Less strict than sequential consistency; easier to build</a:t>
            </a:r>
          </a:p>
          <a:p>
            <a:r>
              <a:rPr lang="en-US" dirty="0" smtClean="0"/>
              <a:t>One protocol:</a:t>
            </a:r>
          </a:p>
          <a:p>
            <a:pPr lvl="1"/>
            <a:r>
              <a:rPr lang="en-US" dirty="0" smtClean="0"/>
              <a:t>Acquire: lock, and force subsequent accesses after</a:t>
            </a:r>
          </a:p>
          <a:p>
            <a:pPr lvl="1"/>
            <a:r>
              <a:rPr lang="en-US" dirty="0" smtClean="0"/>
              <a:t>Release: unlock, and force previous accesses before</a:t>
            </a:r>
          </a:p>
          <a:p>
            <a:endParaRPr lang="en-US" dirty="0" smtClean="0"/>
          </a:p>
          <a:p>
            <a:pPr lvl="1"/>
            <a:endParaRPr lang="en-US" dirty="0" smtClean="0"/>
          </a:p>
        </p:txBody>
      </p:sp>
      <p:sp>
        <p:nvSpPr>
          <p:cNvPr id="10" name="Rectangle 9"/>
          <p:cNvSpPr/>
          <p:nvPr>
            <p:custDataLst>
              <p:tags r:id="rId3"/>
            </p:custDataLst>
          </p:nvPr>
        </p:nvSpPr>
        <p:spPr>
          <a:xfrm>
            <a:off x="990600" y="2630031"/>
            <a:ext cx="3103735" cy="224676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P1: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...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acquire(m);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A[t] = c;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t++;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release(m);</a:t>
            </a:r>
          </a:p>
        </p:txBody>
      </p:sp>
      <p:sp>
        <p:nvSpPr>
          <p:cNvPr id="12" name="Rectangle 11"/>
          <p:cNvSpPr/>
          <p:nvPr>
            <p:custDataLst>
              <p:tags r:id="rId4"/>
            </p:custDataLst>
          </p:nvPr>
        </p:nvSpPr>
        <p:spPr>
          <a:xfrm>
            <a:off x="5029200" y="2630031"/>
            <a:ext cx="3103735" cy="224676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P2: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...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acquire(m);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A[t] = c;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t++;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unlock(m);</a:t>
            </a:r>
          </a:p>
        </p:txBody>
      </p:sp>
      <p:sp>
        <p:nvSpPr>
          <p:cNvPr id="14" name="Rectangle 13"/>
          <p:cNvSpPr/>
          <p:nvPr>
            <p:custDataLst>
              <p:tags r:id="rId5"/>
            </p:custDataLst>
          </p:nvPr>
        </p:nvSpPr>
        <p:spPr>
          <a:xfrm>
            <a:off x="1143000" y="5562600"/>
            <a:ext cx="6858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Moral: can’t rely on sequential consistency</a:t>
            </a:r>
            <a:br>
              <a:rPr lang="en-US" sz="2800" dirty="0" smtClean="0">
                <a:solidFill>
                  <a:schemeClr val="accent1"/>
                </a:solidFill>
              </a:rPr>
            </a:br>
            <a:r>
              <a:rPr lang="en-US" sz="2800" dirty="0" smtClean="0">
                <a:solidFill>
                  <a:schemeClr val="accent1"/>
                </a:solidFill>
              </a:rPr>
              <a:t>(so use synchronization libraries)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Are Locks + Barriers enough?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grpSp>
        <p:nvGrpSpPr>
          <p:cNvPr id="19" name="Group 18"/>
          <p:cNvGrpSpPr/>
          <p:nvPr/>
        </p:nvGrpSpPr>
        <p:grpSpPr>
          <a:xfrm>
            <a:off x="4874324" y="3584988"/>
            <a:ext cx="3598862" cy="1909763"/>
            <a:chOff x="4983163" y="2378075"/>
            <a:chExt cx="3598862" cy="1909763"/>
          </a:xfrm>
        </p:grpSpPr>
        <p:sp>
          <p:nvSpPr>
            <p:cNvPr id="20" name="Rectangle 28"/>
            <p:cNvSpPr>
              <a:spLocks noChangeArrowheads="1"/>
            </p:cNvSpPr>
            <p:nvPr/>
          </p:nvSpPr>
          <p:spPr bwMode="auto">
            <a:xfrm>
              <a:off x="57372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1" name="Rectangle 29"/>
            <p:cNvSpPr>
              <a:spLocks noChangeArrowheads="1"/>
            </p:cNvSpPr>
            <p:nvPr/>
          </p:nvSpPr>
          <p:spPr bwMode="auto">
            <a:xfrm>
              <a:off x="61436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2" name="Rectangle 30"/>
            <p:cNvSpPr>
              <a:spLocks noChangeArrowheads="1"/>
            </p:cNvSpPr>
            <p:nvPr/>
          </p:nvSpPr>
          <p:spPr bwMode="auto">
            <a:xfrm>
              <a:off x="65500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3" name="Rectangle 31"/>
            <p:cNvSpPr>
              <a:spLocks noChangeArrowheads="1"/>
            </p:cNvSpPr>
            <p:nvPr/>
          </p:nvSpPr>
          <p:spPr bwMode="auto">
            <a:xfrm>
              <a:off x="69564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4" name="Rectangle 32"/>
            <p:cNvSpPr>
              <a:spLocks noChangeArrowheads="1"/>
            </p:cNvSpPr>
            <p:nvPr/>
          </p:nvSpPr>
          <p:spPr bwMode="auto">
            <a:xfrm>
              <a:off x="73628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5" name="Rectangle 33"/>
            <p:cNvSpPr>
              <a:spLocks noChangeArrowheads="1"/>
            </p:cNvSpPr>
            <p:nvPr/>
          </p:nvSpPr>
          <p:spPr bwMode="auto">
            <a:xfrm>
              <a:off x="77692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6" name="Text Box 34"/>
            <p:cNvSpPr txBox="1">
              <a:spLocks noChangeArrowheads="1"/>
            </p:cNvSpPr>
            <p:nvPr/>
          </p:nvSpPr>
          <p:spPr bwMode="auto">
            <a:xfrm>
              <a:off x="6092825" y="2378075"/>
              <a:ext cx="699230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head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7" name="Line 35"/>
            <p:cNvSpPr>
              <a:spLocks noChangeShapeType="1"/>
            </p:cNvSpPr>
            <p:nvPr/>
          </p:nvSpPr>
          <p:spPr bwMode="auto">
            <a:xfrm>
              <a:off x="6740525" y="2835275"/>
              <a:ext cx="0" cy="1046163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8" name="Line 36"/>
            <p:cNvSpPr>
              <a:spLocks noChangeShapeType="1"/>
            </p:cNvSpPr>
            <p:nvPr/>
          </p:nvSpPr>
          <p:spPr bwMode="auto">
            <a:xfrm>
              <a:off x="6915150" y="3279775"/>
              <a:ext cx="0" cy="601663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9" name="Rectangle 37"/>
            <p:cNvSpPr>
              <a:spLocks noChangeArrowheads="1"/>
            </p:cNvSpPr>
            <p:nvPr/>
          </p:nvSpPr>
          <p:spPr bwMode="auto">
            <a:xfrm>
              <a:off x="81756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30" name="Text Box 38"/>
            <p:cNvSpPr txBox="1">
              <a:spLocks noChangeArrowheads="1"/>
            </p:cNvSpPr>
            <p:nvPr/>
          </p:nvSpPr>
          <p:spPr bwMode="auto">
            <a:xfrm>
              <a:off x="6775450" y="2835275"/>
              <a:ext cx="1335622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last==head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31" name="Text Box 50"/>
            <p:cNvSpPr txBox="1">
              <a:spLocks noChangeArrowheads="1"/>
            </p:cNvSpPr>
            <p:nvPr/>
          </p:nvSpPr>
          <p:spPr bwMode="auto">
            <a:xfrm>
              <a:off x="4983163" y="3910013"/>
              <a:ext cx="836612" cy="36671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r"/>
              <a:r>
                <a:rPr lang="en-US" sz="1800" i="1">
                  <a:solidFill>
                    <a:schemeClr val="bg1"/>
                  </a:solidFill>
                  <a:latin typeface="Comic Sans MS" pitchFamily="-112" charset="0"/>
                </a:rPr>
                <a:t>empty</a:t>
              </a:r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4033496" y="2398558"/>
            <a:ext cx="211012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accent1"/>
                </a:solidFill>
              </a:rPr>
              <a:t>w</a:t>
            </a:r>
            <a:r>
              <a:rPr lang="en-US" sz="2400" dirty="0" smtClean="0">
                <a:solidFill>
                  <a:schemeClr val="accent1"/>
                </a:solidFill>
              </a:rPr>
              <a:t>hile(empty) {}</a:t>
            </a:r>
          </a:p>
        </p:txBody>
      </p:sp>
      <p:cxnSp>
        <p:nvCxnSpPr>
          <p:cNvPr id="5" name="Straight Arrow Connector 4"/>
          <p:cNvCxnSpPr/>
          <p:nvPr/>
        </p:nvCxnSpPr>
        <p:spPr>
          <a:xfrm flipH="1">
            <a:off x="3581400" y="2860223"/>
            <a:ext cx="609600" cy="519937"/>
          </a:xfrm>
          <a:prstGeom prst="straightConnector1">
            <a:avLst/>
          </a:prstGeom>
          <a:ln w="28575">
            <a:solidFill>
              <a:schemeClr val="accent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while (h == 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t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8" name="Rectangle 7"/>
          <p:cNvSpPr/>
          <p:nvPr>
            <p:custDataLst>
              <p:tags r:id="rId5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while (h == t)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478983" y="5758190"/>
            <a:ext cx="6498702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Dilemma: Have to check while holding lock,</a:t>
            </a:r>
          </a:p>
          <a:p>
            <a:r>
              <a:rPr lang="en-US" sz="2800" dirty="0">
                <a:solidFill>
                  <a:schemeClr val="accent1"/>
                </a:solidFill>
              </a:rPr>
              <a:t>	</a:t>
            </a:r>
            <a:endParaRPr lang="en-US" sz="2800" dirty="0" smtClean="0">
              <a:solidFill>
                <a:schemeClr val="accent1"/>
              </a:solidFill>
            </a:endParaRPr>
          </a:p>
        </p:txBody>
      </p:sp>
      <p:grpSp>
        <p:nvGrpSpPr>
          <p:cNvPr id="9" name="Group 8"/>
          <p:cNvGrpSpPr/>
          <p:nvPr/>
        </p:nvGrpSpPr>
        <p:grpSpPr>
          <a:xfrm>
            <a:off x="4874324" y="3584988"/>
            <a:ext cx="3598862" cy="1909763"/>
            <a:chOff x="4983163" y="2378075"/>
            <a:chExt cx="3598862" cy="1909763"/>
          </a:xfrm>
        </p:grpSpPr>
        <p:sp>
          <p:nvSpPr>
            <p:cNvPr id="10" name="Rectangle 28"/>
            <p:cNvSpPr>
              <a:spLocks noChangeArrowheads="1"/>
            </p:cNvSpPr>
            <p:nvPr/>
          </p:nvSpPr>
          <p:spPr bwMode="auto">
            <a:xfrm>
              <a:off x="57372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1" name="Rectangle 29"/>
            <p:cNvSpPr>
              <a:spLocks noChangeArrowheads="1"/>
            </p:cNvSpPr>
            <p:nvPr/>
          </p:nvSpPr>
          <p:spPr bwMode="auto">
            <a:xfrm>
              <a:off x="61436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2" name="Rectangle 30"/>
            <p:cNvSpPr>
              <a:spLocks noChangeArrowheads="1"/>
            </p:cNvSpPr>
            <p:nvPr/>
          </p:nvSpPr>
          <p:spPr bwMode="auto">
            <a:xfrm>
              <a:off x="65500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13" name="Rectangle 31"/>
            <p:cNvSpPr>
              <a:spLocks noChangeArrowheads="1"/>
            </p:cNvSpPr>
            <p:nvPr/>
          </p:nvSpPr>
          <p:spPr bwMode="auto">
            <a:xfrm>
              <a:off x="69564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14" name="Rectangle 32"/>
            <p:cNvSpPr>
              <a:spLocks noChangeArrowheads="1"/>
            </p:cNvSpPr>
            <p:nvPr/>
          </p:nvSpPr>
          <p:spPr bwMode="auto">
            <a:xfrm>
              <a:off x="7362825" y="3881438"/>
              <a:ext cx="406400" cy="406400"/>
            </a:xfrm>
            <a:prstGeom prst="rect">
              <a:avLst/>
            </a:prstGeom>
            <a:noFill/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</p:spPr>
          <p:txBody>
            <a:bodyPr wrap="none" anchor="ctr"/>
            <a:lstStyle/>
            <a:p>
              <a:pPr algn="ctr"/>
              <a:endParaRPr lang="en-US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15" name="Rectangle 33"/>
            <p:cNvSpPr>
              <a:spLocks noChangeArrowheads="1"/>
            </p:cNvSpPr>
            <p:nvPr/>
          </p:nvSpPr>
          <p:spPr bwMode="auto">
            <a:xfrm>
              <a:off x="77692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6" name="Text Box 34"/>
            <p:cNvSpPr txBox="1">
              <a:spLocks noChangeArrowheads="1"/>
            </p:cNvSpPr>
            <p:nvPr/>
          </p:nvSpPr>
          <p:spPr bwMode="auto">
            <a:xfrm>
              <a:off x="6092825" y="2378075"/>
              <a:ext cx="699230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head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17" name="Line 35"/>
            <p:cNvSpPr>
              <a:spLocks noChangeShapeType="1"/>
            </p:cNvSpPr>
            <p:nvPr/>
          </p:nvSpPr>
          <p:spPr bwMode="auto">
            <a:xfrm>
              <a:off x="6740525" y="2835275"/>
              <a:ext cx="0" cy="1046163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8" name="Line 36"/>
            <p:cNvSpPr>
              <a:spLocks noChangeShapeType="1"/>
            </p:cNvSpPr>
            <p:nvPr/>
          </p:nvSpPr>
          <p:spPr bwMode="auto">
            <a:xfrm>
              <a:off x="6915150" y="3279775"/>
              <a:ext cx="0" cy="601663"/>
            </a:xfrm>
            <a:prstGeom prst="line">
              <a:avLst/>
            </a:prstGeom>
            <a:noFill/>
            <a:ln w="12700">
              <a:solidFill>
                <a:schemeClr val="accent1"/>
              </a:solidFill>
              <a:round/>
              <a:headEnd type="none" w="sm" len="sm"/>
              <a:tailEnd type="triangle" w="lg" len="lg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19" name="Rectangle 37"/>
            <p:cNvSpPr>
              <a:spLocks noChangeArrowheads="1"/>
            </p:cNvSpPr>
            <p:nvPr/>
          </p:nvSpPr>
          <p:spPr bwMode="auto">
            <a:xfrm>
              <a:off x="8175625" y="3881438"/>
              <a:ext cx="406400" cy="406400"/>
            </a:xfrm>
            <a:prstGeom prst="rect">
              <a:avLst/>
            </a:prstGeom>
            <a:solidFill>
              <a:srgbClr val="000000"/>
            </a:solidFill>
            <a:ln w="12700">
              <a:solidFill>
                <a:schemeClr val="accent1"/>
              </a:solidFill>
              <a:miter lim="800000"/>
              <a:headEnd type="none" w="sm" len="sm"/>
              <a:tailEnd type="none" w="lg" len="lg"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>
                <a:solidFill>
                  <a:schemeClr val="bg1"/>
                </a:solidFill>
              </a:endParaRPr>
            </a:p>
          </p:txBody>
        </p:sp>
        <p:sp>
          <p:nvSpPr>
            <p:cNvPr id="20" name="Text Box 38"/>
            <p:cNvSpPr txBox="1">
              <a:spLocks noChangeArrowheads="1"/>
            </p:cNvSpPr>
            <p:nvPr/>
          </p:nvSpPr>
          <p:spPr bwMode="auto">
            <a:xfrm>
              <a:off x="6775450" y="2835275"/>
              <a:ext cx="1335622" cy="36933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itchFamily="-112" charset="0"/>
                </a:rPr>
                <a:t>last==head</a:t>
              </a:r>
              <a:endParaRPr lang="en-US" dirty="0">
                <a:solidFill>
                  <a:schemeClr val="bg1"/>
                </a:solidFill>
                <a:latin typeface="Comic Sans MS" pitchFamily="-112" charset="0"/>
              </a:endParaRPr>
            </a:p>
          </p:txBody>
        </p:sp>
        <p:sp>
          <p:nvSpPr>
            <p:cNvPr id="21" name="Text Box 50"/>
            <p:cNvSpPr txBox="1">
              <a:spLocks noChangeArrowheads="1"/>
            </p:cNvSpPr>
            <p:nvPr/>
          </p:nvSpPr>
          <p:spPr bwMode="auto">
            <a:xfrm>
              <a:off x="4983163" y="3910013"/>
              <a:ext cx="836612" cy="366712"/>
            </a:xfrm>
            <a:prstGeom prst="rect">
              <a:avLst/>
            </a:prstGeom>
            <a:noFill/>
            <a:ln w="12700">
              <a:solidFill>
                <a:schemeClr val="tx2"/>
              </a:solidFill>
              <a:miter lim="800000"/>
              <a:headEnd type="none" w="sm" len="sm"/>
              <a:tailEnd type="none" w="lg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algn="r"/>
              <a:r>
                <a:rPr lang="en-US" sz="1800" i="1">
                  <a:solidFill>
                    <a:schemeClr val="bg1"/>
                  </a:solidFill>
                  <a:latin typeface="Comic Sans MS" pitchFamily="-112" charset="0"/>
                </a:rPr>
                <a:t>empty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2" grpId="0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while (h == t)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478983" y="5758190"/>
            <a:ext cx="6498702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Dilemma: Have to check while holding lock,</a:t>
            </a:r>
          </a:p>
          <a:p>
            <a:r>
              <a:rPr lang="en-US" sz="2800" dirty="0">
                <a:solidFill>
                  <a:schemeClr val="accent1"/>
                </a:solidFill>
              </a:rPr>
              <a:t>	</a:t>
            </a:r>
            <a:r>
              <a:rPr lang="en-US" sz="2800" dirty="0" smtClean="0">
                <a:solidFill>
                  <a:schemeClr val="accent1"/>
                </a:solidFill>
              </a:rPr>
              <a:t>but cannot wait while hold lock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10" name="Rectangle 9"/>
          <p:cNvSpPr/>
          <p:nvPr>
            <p:custDataLst>
              <p:tags r:id="rId3"/>
            </p:custDataLst>
          </p:nvPr>
        </p:nvSpPr>
        <p:spPr>
          <a:xfrm>
            <a:off x="1447800" y="2257485"/>
            <a:ext cx="5867400" cy="4524315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  <a:endParaRPr lang="en-US" sz="2400" dirty="0" smtClean="0">
              <a:solidFill>
                <a:schemeClr val="accent1"/>
              </a:solidFill>
              <a:latin typeface="Consolas" pitchFamily="49" charset="0"/>
            </a:endParaRP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do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empty = (h == t);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if (!empty) 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		</a:t>
            </a: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}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} while (empty);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Language-level Synchronization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841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Condition variables</a:t>
            </a:r>
            <a:endParaRPr lang="en-US"/>
          </a:p>
        </p:txBody>
      </p:sp>
      <p:sp>
        <p:nvSpPr>
          <p:cNvPr id="530841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Use [Hoare] a </a:t>
            </a:r>
            <a:r>
              <a:rPr lang="en-US" dirty="0" smtClean="0">
                <a:solidFill>
                  <a:schemeClr val="accent1"/>
                </a:solidFill>
              </a:rPr>
              <a:t>condition variable </a:t>
            </a:r>
            <a:r>
              <a:rPr lang="en-US" dirty="0" smtClean="0"/>
              <a:t>to wait for a condition to become true (without holding lock!)</a:t>
            </a:r>
          </a:p>
          <a:p>
            <a:endParaRPr lang="en-US" dirty="0" smtClean="0"/>
          </a:p>
          <a:p>
            <a:r>
              <a:rPr lang="en-US" dirty="0" smtClean="0">
                <a:solidFill>
                  <a:schemeClr val="accent1"/>
                </a:solidFill>
              </a:rPr>
              <a:t>wait(m, c) </a:t>
            </a:r>
            <a:r>
              <a:rPr lang="en-US" dirty="0" smtClean="0"/>
              <a:t>: </a:t>
            </a:r>
          </a:p>
          <a:p>
            <a:pPr lvl="1"/>
            <a:r>
              <a:rPr lang="en-US" dirty="0" smtClean="0"/>
              <a:t>atomically release m and sleep, waiting for condition c</a:t>
            </a:r>
          </a:p>
          <a:p>
            <a:pPr lvl="1"/>
            <a:r>
              <a:rPr lang="en-US" dirty="0" smtClean="0"/>
              <a:t>wake up holding m sometime after c was signaled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signal(c) </a:t>
            </a:r>
            <a:r>
              <a:rPr lang="en-US" dirty="0" smtClean="0"/>
              <a:t>: wake up one thread waiting on  c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broadcast(c) </a:t>
            </a:r>
            <a:r>
              <a:rPr lang="en-US" dirty="0" smtClean="0"/>
              <a:t>: wake up all threads waiting on  c</a:t>
            </a:r>
          </a:p>
          <a:p>
            <a:endParaRPr lang="en-US" dirty="0" smtClean="0"/>
          </a:p>
          <a:p>
            <a:r>
              <a:rPr lang="en-US" dirty="0" smtClean="0"/>
              <a:t>POSIX (e.g., Linux): </a:t>
            </a:r>
            <a:r>
              <a:rPr lang="en-US" dirty="0" err="1" smtClean="0"/>
              <a:t>pthread_cond_wait</a:t>
            </a:r>
            <a:r>
              <a:rPr lang="en-US" dirty="0" smtClean="0"/>
              <a:t>, </a:t>
            </a:r>
            <a:r>
              <a:rPr lang="en-US" dirty="0" err="1" smtClean="0"/>
              <a:t>pthread_cond_signal</a:t>
            </a:r>
            <a:r>
              <a:rPr lang="en-US" dirty="0" smtClean="0"/>
              <a:t>, </a:t>
            </a:r>
            <a:r>
              <a:rPr lang="en-US" dirty="0" err="1" smtClean="0"/>
              <a:t>pthread_cond_broadcast</a:t>
            </a:r>
            <a:endParaRPr lang="en-US" dirty="0" smtClean="0"/>
          </a:p>
          <a:p>
            <a:endParaRPr lang="en-US" dirty="0" smtClean="0"/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04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Using a condition variable</a:t>
            </a:r>
            <a:endParaRPr lang="en-US"/>
          </a:p>
        </p:txBody>
      </p:sp>
      <p:sp>
        <p:nvSpPr>
          <p:cNvPr id="531046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4478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wait(m, c) : release m, sleep until c, wake up holding m</a:t>
            </a:r>
          </a:p>
          <a:p>
            <a:r>
              <a:rPr lang="en-US" sz="2800" dirty="0" smtClean="0"/>
              <a:t>signal(c) : wake up one thread waiting on c</a:t>
            </a:r>
            <a:endParaRPr lang="en-US" sz="2800" dirty="0"/>
          </a:p>
        </p:txBody>
      </p:sp>
      <p:sp>
        <p:nvSpPr>
          <p:cNvPr id="5310468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049838" y="1676400"/>
            <a:ext cx="3941762" cy="4475162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 == h)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char c 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A[h];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h = (h+1)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return c;</a:t>
            </a:r>
            <a:endParaRPr lang="en-US" sz="2400" dirty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  <p:sp>
        <p:nvSpPr>
          <p:cNvPr id="5310469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76225" y="1600200"/>
            <a:ext cx="4475163" cy="44180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not_empty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mutex_t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*m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endParaRPr lang="en-US" sz="2400" dirty="0" smtClean="0">
              <a:solidFill>
                <a:srgbClr val="FFFFFF"/>
              </a:solidFill>
              <a:latin typeface="Consolas" pitchFamily="49" charset="0"/>
            </a:endParaRP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void put(char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c) {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((t-h) % n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== 1) 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A[t]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c;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t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25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Monitors</a:t>
            </a:r>
            <a:endParaRPr lang="en-US"/>
          </a:p>
        </p:txBody>
      </p:sp>
      <p:sp>
        <p:nvSpPr>
          <p:cNvPr id="531251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A </a:t>
            </a:r>
            <a:r>
              <a:rPr lang="en-US" dirty="0" smtClean="0">
                <a:solidFill>
                  <a:schemeClr val="accent1"/>
                </a:solidFill>
              </a:rPr>
              <a:t>Monitor </a:t>
            </a:r>
            <a:r>
              <a:rPr lang="en-US" dirty="0" smtClean="0"/>
              <a:t>is a concurrency-safe </a:t>
            </a:r>
            <a:r>
              <a:rPr lang="en-US" dirty="0" err="1" smtClean="0"/>
              <a:t>datastructure</a:t>
            </a:r>
            <a:r>
              <a:rPr lang="en-US" dirty="0" smtClean="0"/>
              <a:t>, with…</a:t>
            </a:r>
          </a:p>
          <a:p>
            <a:pPr lvl="1"/>
            <a:r>
              <a:rPr lang="en-US" dirty="0" smtClean="0"/>
              <a:t>one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some condition variables</a:t>
            </a:r>
          </a:p>
          <a:p>
            <a:pPr lvl="1"/>
            <a:r>
              <a:rPr lang="en-US" dirty="0" smtClean="0"/>
              <a:t>some operations</a:t>
            </a:r>
          </a:p>
          <a:p>
            <a:r>
              <a:rPr lang="en-US" dirty="0" smtClean="0"/>
              <a:t>All operations on monitor acquire/release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one thread in the monitor at a time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Ring buffer was a monitor</a:t>
            </a:r>
          </a:p>
          <a:p>
            <a:r>
              <a:rPr lang="en-US" dirty="0" smtClean="0"/>
              <a:t>Java, C#, etc., have built-in support for monitors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45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Java concurrency</a:t>
            </a:r>
            <a:endParaRPr lang="en-US"/>
          </a:p>
        </p:txBody>
      </p:sp>
      <p:sp>
        <p:nvSpPr>
          <p:cNvPr id="5314563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Java objects can be monitors</a:t>
            </a:r>
          </a:p>
          <a:p>
            <a:pPr lvl="1"/>
            <a:r>
              <a:rPr lang="en-US" dirty="0" smtClean="0"/>
              <a:t>“</a:t>
            </a:r>
            <a:r>
              <a:rPr lang="en-US" dirty="0" smtClean="0">
                <a:solidFill>
                  <a:schemeClr val="accent1"/>
                </a:solidFill>
              </a:rPr>
              <a:t>synchronized</a:t>
            </a:r>
            <a:r>
              <a:rPr lang="en-US" dirty="0" smtClean="0"/>
              <a:t>” keyword locks/releases the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Has one (!) </a:t>
            </a:r>
            <a:r>
              <a:rPr lang="en-US" dirty="0" err="1" smtClean="0"/>
              <a:t>builtin</a:t>
            </a:r>
            <a:r>
              <a:rPr lang="en-US" dirty="0" smtClean="0"/>
              <a:t> condition variable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o.wait</a:t>
            </a:r>
            <a:r>
              <a:rPr lang="en-US" dirty="0" smtClean="0">
                <a:solidFill>
                  <a:schemeClr val="accent1"/>
                </a:solidFill>
              </a:rPr>
              <a:t>() </a:t>
            </a:r>
            <a:r>
              <a:rPr lang="en-US" dirty="0" smtClean="0"/>
              <a:t>= wait(o, o)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o.notify</a:t>
            </a:r>
            <a:r>
              <a:rPr lang="en-US" dirty="0" smtClean="0">
                <a:solidFill>
                  <a:schemeClr val="accent1"/>
                </a:solidFill>
              </a:rPr>
              <a:t>() </a:t>
            </a:r>
            <a:r>
              <a:rPr lang="en-US" dirty="0" smtClean="0"/>
              <a:t>= signal(o)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o.notifyAll</a:t>
            </a:r>
            <a:r>
              <a:rPr lang="en-US" dirty="0" smtClean="0">
                <a:solidFill>
                  <a:schemeClr val="accent1"/>
                </a:solidFill>
              </a:rPr>
              <a:t>()</a:t>
            </a:r>
            <a:r>
              <a:rPr lang="en-US" dirty="0" smtClean="0"/>
              <a:t> = broadcast(o)</a:t>
            </a:r>
          </a:p>
          <a:p>
            <a:pPr lvl="2">
              <a:buNone/>
            </a:pPr>
            <a:endParaRPr lang="en-US" dirty="0" smtClean="0"/>
          </a:p>
          <a:p>
            <a:pPr lvl="2">
              <a:buNone/>
            </a:pPr>
            <a:endParaRPr lang="en-US" dirty="0" smtClean="0"/>
          </a:p>
          <a:p>
            <a:pPr lvl="1"/>
            <a:r>
              <a:rPr lang="en-US" dirty="0" smtClean="0"/>
              <a:t>Java wait() can be called even when </a:t>
            </a:r>
            <a:r>
              <a:rPr lang="en-US" dirty="0" err="1" smtClean="0"/>
              <a:t>mutex</a:t>
            </a:r>
            <a:r>
              <a:rPr lang="en-US" dirty="0" smtClean="0"/>
              <a:t> is not held. </a:t>
            </a:r>
            <a:r>
              <a:rPr lang="en-US" dirty="0" err="1" smtClean="0"/>
              <a:t>Mutex</a:t>
            </a:r>
            <a:r>
              <a:rPr lang="en-US" dirty="0" smtClean="0"/>
              <a:t> not held when awoken by signal(). Useful?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6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More synchronization mechanisms</a:t>
            </a:r>
            <a:endParaRPr lang="en-US"/>
          </a:p>
        </p:txBody>
      </p:sp>
      <p:sp>
        <p:nvSpPr>
          <p:cNvPr id="531661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Lots of synchronization variations…</a:t>
            </a:r>
            <a:br>
              <a:rPr lang="en-US" dirty="0" smtClean="0"/>
            </a:br>
            <a:r>
              <a:rPr lang="en-US" dirty="0" smtClean="0"/>
              <a:t>(can implement with </a:t>
            </a:r>
            <a:r>
              <a:rPr lang="en-US" dirty="0" err="1" smtClean="0"/>
              <a:t>mutex</a:t>
            </a:r>
            <a:r>
              <a:rPr lang="en-US" dirty="0" smtClean="0"/>
              <a:t> and condition vars.)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Reader/writer locks</a:t>
            </a:r>
          </a:p>
          <a:p>
            <a:pPr lvl="1"/>
            <a:r>
              <a:rPr lang="en-US" dirty="0" smtClean="0"/>
              <a:t>Any number of threads can hold a read lock</a:t>
            </a:r>
          </a:p>
          <a:p>
            <a:pPr lvl="1"/>
            <a:r>
              <a:rPr lang="en-US" dirty="0" smtClean="0"/>
              <a:t>Only one thread can hold the writer lock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Semaphores</a:t>
            </a:r>
          </a:p>
          <a:p>
            <a:pPr lvl="1"/>
            <a:r>
              <a:rPr lang="en-US" dirty="0" smtClean="0"/>
              <a:t>N threads can hold lock at the same time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Message-passing, sockets, queues, ring buffers, …</a:t>
            </a:r>
          </a:p>
          <a:p>
            <a:pPr lvl="1"/>
            <a:r>
              <a:rPr lang="en-US" dirty="0" smtClean="0"/>
              <a:t>transfer data and synchronize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Hardware Primitives:</a:t>
            </a:r>
            <a:r>
              <a:rPr lang="en-US" dirty="0" smtClean="0"/>
              <a:t> test-and-set, LL/SC, barrier, ...</a:t>
            </a:r>
            <a:endParaRPr lang="en-US" dirty="0" smtClean="0">
              <a:solidFill>
                <a:schemeClr val="accent1"/>
              </a:solidFill>
            </a:endParaRPr>
          </a:p>
          <a:p>
            <a:r>
              <a:rPr lang="en-US" dirty="0" smtClean="0">
                <a:sym typeface="Wingdings" pitchFamily="2" charset="2"/>
              </a:rPr>
              <a:t>… used to build …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olidFill>
                  <a:schemeClr val="accent1"/>
                </a:solidFill>
                <a:sym typeface="Wingdings" pitchFamily="2" charset="2"/>
              </a:rPr>
              <a:t>Synchronization primitives:</a:t>
            </a:r>
            <a:r>
              <a:rPr lang="en-US" dirty="0" smtClean="0">
                <a:sym typeface="Wingdings" pitchFamily="2" charset="2"/>
              </a:rPr>
              <a:t> </a:t>
            </a:r>
            <a:r>
              <a:rPr lang="en-US" dirty="0" err="1" smtClean="0">
                <a:sym typeface="Wingdings" pitchFamily="2" charset="2"/>
              </a:rPr>
              <a:t>mutex</a:t>
            </a:r>
            <a:r>
              <a:rPr lang="en-US" dirty="0" smtClean="0">
                <a:sym typeface="Wingdings" pitchFamily="2" charset="2"/>
              </a:rPr>
              <a:t>, semaphore, ...</a:t>
            </a:r>
          </a:p>
          <a:p>
            <a:r>
              <a:rPr lang="en-US" dirty="0" smtClean="0">
                <a:sym typeface="Wingdings" pitchFamily="2" charset="2"/>
              </a:rPr>
              <a:t>… used to build …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olidFill>
                  <a:schemeClr val="accent1"/>
                </a:solidFill>
                <a:sym typeface="Wingdings" pitchFamily="2" charset="2"/>
              </a:rPr>
              <a:t>Language Constructs: </a:t>
            </a:r>
            <a:r>
              <a:rPr lang="en-US" dirty="0" smtClean="0">
                <a:sym typeface="Wingdings" pitchFamily="2" charset="2"/>
              </a:rPr>
              <a:t>monitors, signals, ...</a:t>
            </a:r>
          </a:p>
          <a:p>
            <a:endParaRPr lang="en-US" dirty="0" smtClean="0">
              <a:sym typeface="Wingdings" pitchFamily="2" charset="2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0CHAOAgAQdA44HcAEgEyLlX21j80CILIMkqUkmag/uffUBkY5Bucms0IwTWIECDghIEET//wNFNQRIEEU1BAcCC2QDOAtlGDYUMggAjikBrQF+QzMIAOgZAV4JfkMgMgkAkJsDATfAHkUzCQCQggIB28UeRTgIAP4DAHuF0jQPEhJk9E1BCAFNQRJOwKQ/0wCkPx4EA4LmgAosAgxmRmQLfs/YITYQ5aOGTJnmcrcWPI5WtG7XEtwscjVa5c4sLPLiytHGPGAKLAIMZ7Z7C3pvTCE2EZmOHFlat3K3LixsVrRuxarXGVllWt8TlxlysWDljhcADQEaAQkBFwEKQAiC/t8b+3x3OgCH8hs3kNnT6fiHwJRYjJ6SgMYAITYRiaNWDJtkbrcrVm5WtGrbCtxZWGJawaYsebFlbssLFwA=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2204</TotalTime>
  <Words>1784</Words>
  <Application>Microsoft Office PowerPoint</Application>
  <PresentationFormat>On-screen Show (4:3)</PresentationFormat>
  <Paragraphs>550</Paragraphs>
  <Slides>42</Slides>
  <Notes>34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43" baseType="lpstr">
      <vt:lpstr>Dark 3410</vt:lpstr>
      <vt:lpstr>Synchronization II</vt:lpstr>
      <vt:lpstr>Administrivia</vt:lpstr>
      <vt:lpstr>Goals for Today</vt:lpstr>
      <vt:lpstr>Synchronization</vt:lpstr>
      <vt:lpstr>Synchronization in MIPS </vt:lpstr>
      <vt:lpstr>Programming with Threads</vt:lpstr>
      <vt:lpstr>Programming with Threads</vt:lpstr>
      <vt:lpstr>Two threads, one counter</vt:lpstr>
      <vt:lpstr>Shared counters</vt:lpstr>
      <vt:lpstr>Race conditions</vt:lpstr>
      <vt:lpstr>Critical sections</vt:lpstr>
      <vt:lpstr>Mutexes</vt:lpstr>
      <vt:lpstr>Mutexes</vt:lpstr>
      <vt:lpstr>PowerPoint Presentation</vt:lpstr>
      <vt:lpstr>Synchronization in MIPS </vt:lpstr>
      <vt:lpstr>Mutex from LL and SC</vt:lpstr>
      <vt:lpstr>Mutex from LL and SC</vt:lpstr>
      <vt:lpstr>Mutex from LL and SC</vt:lpstr>
      <vt:lpstr>Mutex from LL and SC</vt:lpstr>
      <vt:lpstr>Alternative Atomic Instructions</vt:lpstr>
      <vt:lpstr>Alternative Atomic Instructions</vt:lpstr>
      <vt:lpstr>Synchronization</vt:lpstr>
      <vt:lpstr>PowerPoint Presentation</vt:lpstr>
      <vt:lpstr>Broken invariants</vt:lpstr>
      <vt:lpstr>Protecting an invariant</vt:lpstr>
      <vt:lpstr>Guidelines for successful mutexing</vt:lpstr>
      <vt:lpstr>PowerPoint Presentation</vt:lpstr>
      <vt:lpstr>Remember: Cache Coherence</vt:lpstr>
      <vt:lpstr>Relaxed consistency implications</vt:lpstr>
      <vt:lpstr>Acquire/release</vt:lpstr>
      <vt:lpstr>PowerPoint Presentation</vt:lpstr>
      <vt:lpstr>Beyond mutexes</vt:lpstr>
      <vt:lpstr>Beyond mutexes</vt:lpstr>
      <vt:lpstr>Beyond mutexes</vt:lpstr>
      <vt:lpstr>Beyond mutexes</vt:lpstr>
      <vt:lpstr>PowerPoint Presentation</vt:lpstr>
      <vt:lpstr>Condition variables</vt:lpstr>
      <vt:lpstr>Using a condition variable</vt:lpstr>
      <vt:lpstr>Monitors</vt:lpstr>
      <vt:lpstr>Java concurrency</vt:lpstr>
      <vt:lpstr>More synchronization mechanisms</vt:lpstr>
      <vt:lpstr>Summary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 27: Synchronization II</dc:title>
  <dc:creator>Hakim Weatherspoon</dc:creator>
  <cp:lastModifiedBy>Hakim Weatherspoon</cp:lastModifiedBy>
  <cp:revision>155</cp:revision>
  <cp:lastPrinted>2012-04-24T17:03:38Z</cp:lastPrinted>
  <dcterms:created xsi:type="dcterms:W3CDTF">2006-08-16T00:00:00Z</dcterms:created>
  <dcterms:modified xsi:type="dcterms:W3CDTF">2012-04-24T17:07:28Z</dcterms:modified>
</cp:coreProperties>
</file>