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11" r:id="rId2"/>
    <p:sldId id="358" r:id="rId3"/>
    <p:sldId id="338" r:id="rId4"/>
    <p:sldId id="339" r:id="rId5"/>
    <p:sldId id="340" r:id="rId6"/>
    <p:sldId id="316" r:id="rId7"/>
    <p:sldId id="317" r:id="rId8"/>
    <p:sldId id="318" r:id="rId9"/>
    <p:sldId id="319" r:id="rId10"/>
    <p:sldId id="343" r:id="rId11"/>
    <p:sldId id="344" r:id="rId12"/>
    <p:sldId id="345" r:id="rId13"/>
    <p:sldId id="346" r:id="rId14"/>
    <p:sldId id="348" r:id="rId15"/>
    <p:sldId id="349" r:id="rId16"/>
    <p:sldId id="350" r:id="rId17"/>
    <p:sldId id="351" r:id="rId18"/>
    <p:sldId id="352" r:id="rId19"/>
    <p:sldId id="326" r:id="rId20"/>
    <p:sldId id="327" r:id="rId21"/>
    <p:sldId id="328" r:id="rId22"/>
    <p:sldId id="329" r:id="rId23"/>
    <p:sldId id="330" r:id="rId24"/>
    <p:sldId id="353" r:id="rId25"/>
    <p:sldId id="354" r:id="rId26"/>
    <p:sldId id="333" r:id="rId27"/>
    <p:sldId id="334" r:id="rId28"/>
    <p:sldId id="335" r:id="rId29"/>
    <p:sldId id="355" r:id="rId30"/>
    <p:sldId id="356" r:id="rId31"/>
    <p:sldId id="357" r:id="rId32"/>
    <p:sldId id="342" r:id="rId33"/>
  </p:sldIdLst>
  <p:sldSz cx="9144000" cy="6858000" type="screen4x3"/>
  <p:notesSz cx="6985000" cy="92837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8" autoAdjust="0"/>
  </p:normalViewPr>
  <p:slideViewPr>
    <p:cSldViewPr>
      <p:cViewPr varScale="1">
        <p:scale>
          <a:sx n="57" d="100"/>
          <a:sy n="57" d="100"/>
        </p:scale>
        <p:origin x="-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597E6F0-C747-4A61-8176-1596E3989A2D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0071DD4-8DA2-44CF-86EC-2FA073762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25" y="598488"/>
            <a:ext cx="4618038" cy="3465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1" tIns="46115" rIns="92231" bIns="46115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25" y="598488"/>
            <a:ext cx="4618038" cy="3465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1" tIns="46115" rIns="92231" bIns="46115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488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smtClean="0"/>
              <a:t>most state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598488"/>
            <a:ext cx="4622800" cy="3467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7" tIns="46118" rIns="92237" bIns="461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7450" y="598488"/>
            <a:ext cx="4624388" cy="3467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6095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9" tIns="46119" rIns="92239" bIns="461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33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dirty="0" smtClean="0"/>
              <a:t>user/kernel/hardware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dirty="0" smtClean="0"/>
              <a:t>boot sequence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97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2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Traps, Exceptions, System Calls, &amp; Privileged Mode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460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P&amp;H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4.9, pages 509–515, appendix B.7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8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Attempt #2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Drawbacks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program can muck with TLB, </a:t>
            </a:r>
            <a:r>
              <a:rPr lang="en-US" dirty="0" err="1" smtClean="0"/>
              <a:t>PageTables</a:t>
            </a:r>
            <a:r>
              <a:rPr lang="en-US" dirty="0" smtClean="0"/>
              <a:t>, OS code…</a:t>
            </a:r>
          </a:p>
          <a:p>
            <a:pPr lvl="1"/>
            <a:r>
              <a:rPr lang="en-US" dirty="0" smtClean="0"/>
              <a:t>A program can intercept exceptions of other programs</a:t>
            </a:r>
          </a:p>
          <a:p>
            <a:pPr lvl="1"/>
            <a:r>
              <a:rPr lang="en-US" dirty="0" smtClean="0"/>
              <a:t>OS can crash if program messes up $sp, $</a:t>
            </a:r>
            <a:r>
              <a:rPr lang="en-US" dirty="0" err="1" smtClean="0"/>
              <a:t>fp</a:t>
            </a:r>
            <a:r>
              <a:rPr lang="en-US" dirty="0" smtClean="0"/>
              <a:t>, $</a:t>
            </a:r>
            <a:r>
              <a:rPr lang="en-US" dirty="0" err="1" smtClean="0"/>
              <a:t>gp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r>
              <a:rPr lang="en-US" dirty="0" smtClean="0"/>
              <a:t>Wrong: Make these instructions and registers available only to “OS Code”</a:t>
            </a:r>
          </a:p>
          <a:p>
            <a:pPr lvl="1"/>
            <a:r>
              <a:rPr lang="en-US" dirty="0" smtClean="0"/>
              <a:t>“OS Code” == any code above 0x80000000</a:t>
            </a:r>
          </a:p>
          <a:p>
            <a:pPr lvl="1"/>
            <a:r>
              <a:rPr lang="en-US" dirty="0" smtClean="0"/>
              <a:t>Program can still JAL into middle of OS functions</a:t>
            </a:r>
          </a:p>
          <a:p>
            <a:pPr lvl="1"/>
            <a:r>
              <a:rPr lang="en-US" dirty="0" smtClean="0"/>
              <a:t>Program can still muck with OS memory, </a:t>
            </a:r>
            <a:r>
              <a:rPr lang="en-US" dirty="0" err="1" smtClean="0"/>
              <a:t>pagetables</a:t>
            </a:r>
            <a:r>
              <a:rPr lang="en-US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5885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Privileged Mode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aka Kernel Mode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Some things not available to untrusted programs:</a:t>
            </a:r>
          </a:p>
          <a:p>
            <a:pPr lvl="1"/>
            <a:r>
              <a:rPr lang="en-US" dirty="0" smtClean="0"/>
              <a:t>Exception registers, HALT instruction, MMU instructions, talk to I/O devices, OS memory, ...</a:t>
            </a:r>
          </a:p>
          <a:p>
            <a:r>
              <a:rPr lang="en-US" dirty="0" smtClean="0"/>
              <a:t>Need trusted mediator: </a:t>
            </a:r>
            <a:r>
              <a:rPr lang="en-US" dirty="0" smtClean="0">
                <a:solidFill>
                  <a:schemeClr val="accent1"/>
                </a:solidFill>
              </a:rPr>
              <a:t>Operating System (OS)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Safe control transfer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Data isolation</a:t>
            </a:r>
            <a:endParaRPr lang="en-US" i="1" dirty="0" smtClean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2484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71628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419600" y="4267200"/>
            <a:ext cx="34290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4495800" y="434340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VM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363859" y="4343400"/>
            <a:ext cx="16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filesystem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7102345" y="434340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net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4350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8066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5564456" y="563880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disk</a:t>
            </a: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7026145" y="564898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eth</a:t>
            </a:r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4419600" y="5638800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MMU</a:t>
            </a:r>
          </a:p>
        </p:txBody>
      </p:sp>
    </p:spTree>
    <p:extLst>
      <p:ext uri="{BB962C8B-B14F-4D97-AF65-F5344CB8AC3E}">
        <p14:creationId xmlns:p14="http://schemas.microsoft.com/office/powerpoint/2010/main" val="3803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Privilege Mode</a:t>
            </a:r>
            <a:endParaRPr lang="en-US"/>
          </a:p>
        </p:txBody>
      </p:sp>
      <p:sp>
        <p:nvSpPr>
          <p:cNvPr id="3809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579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CPU Mode Bit / Privilege Level Status Register</a:t>
            </a:r>
          </a:p>
          <a:p>
            <a:r>
              <a:rPr lang="en-US" sz="2800" dirty="0" smtClean="0"/>
              <a:t>Mode 0 = untrusted = </a:t>
            </a:r>
            <a:r>
              <a:rPr lang="en-US" sz="2800" dirty="0" smtClean="0">
                <a:solidFill>
                  <a:schemeClr val="accent1"/>
                </a:solidFill>
              </a:rPr>
              <a:t>user domain</a:t>
            </a:r>
          </a:p>
          <a:p>
            <a:pPr lvl="1"/>
            <a:r>
              <a:rPr lang="en-US" sz="2400" dirty="0" smtClean="0"/>
              <a:t>“Privileged” instructions and registers are disabled by CPU</a:t>
            </a:r>
          </a:p>
          <a:p>
            <a:r>
              <a:rPr lang="en-US" sz="2800" dirty="0" smtClean="0"/>
              <a:t>Mode 1 = trusted = </a:t>
            </a:r>
            <a:r>
              <a:rPr lang="en-US" sz="2800" dirty="0" smtClean="0">
                <a:solidFill>
                  <a:schemeClr val="accent1"/>
                </a:solidFill>
              </a:rPr>
              <a:t>kernel domain</a:t>
            </a:r>
          </a:p>
          <a:p>
            <a:pPr lvl="1"/>
            <a:r>
              <a:rPr lang="en-US" sz="2400" dirty="0" smtClean="0"/>
              <a:t>All instructions and registers are enabled</a:t>
            </a:r>
          </a:p>
          <a:p>
            <a:r>
              <a:rPr lang="en-US" sz="2800" dirty="0" smtClean="0"/>
              <a:t>Boot sequence: </a:t>
            </a:r>
          </a:p>
          <a:p>
            <a:pPr lvl="1"/>
            <a:r>
              <a:rPr lang="en-US" sz="2400" dirty="0" smtClean="0"/>
              <a:t>load first sector of disk (containing OS code) to well known address in memory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1;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well known address</a:t>
            </a:r>
          </a:p>
          <a:p>
            <a:r>
              <a:rPr lang="en-US" sz="2800" dirty="0" smtClean="0"/>
              <a:t>OS takes over…</a:t>
            </a:r>
          </a:p>
          <a:p>
            <a:pPr lvl="1"/>
            <a:r>
              <a:rPr lang="en-US" sz="2400" dirty="0" smtClean="0"/>
              <a:t>initialize devices, MMU, timers, etc.</a:t>
            </a:r>
          </a:p>
          <a:p>
            <a:pPr lvl="1"/>
            <a:r>
              <a:rPr lang="en-US" sz="2400" dirty="0" smtClean="0"/>
              <a:t>loads programs from disk, sets up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0;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program entry </a:t>
            </a:r>
            <a:r>
              <a:rPr lang="en-US" sz="2400" dirty="0" smtClean="0"/>
              <a:t>point</a:t>
            </a:r>
            <a:endParaRPr lang="en-US" sz="2400" dirty="0" smtClean="0"/>
          </a:p>
          <a:p>
            <a:r>
              <a:rPr lang="en-US" sz="1800" dirty="0" smtClean="0"/>
              <a:t>(note: x86 has 4 levels x 3 dimensions, but </a:t>
            </a:r>
            <a:r>
              <a:rPr lang="en-US" sz="1800" dirty="0" smtClean="0"/>
              <a:t>only virtual machines</a:t>
            </a:r>
            <a:r>
              <a:rPr lang="en-US" sz="1800" dirty="0" smtClean="0"/>
              <a:t> </a:t>
            </a:r>
            <a:r>
              <a:rPr lang="en-US" sz="1800" dirty="0" smtClean="0"/>
              <a:t>uses any </a:t>
            </a:r>
            <a:r>
              <a:rPr lang="en-US" sz="1800" dirty="0" smtClean="0"/>
              <a:t> the middle)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717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Trap: </a:t>
            </a:r>
            <a:r>
              <a:rPr lang="en-US" sz="2800" dirty="0" smtClean="0"/>
              <a:t>Any kind of a control transfer to the OS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 (planned), program-to-kernel transfer</a:t>
            </a:r>
          </a:p>
          <a:p>
            <a:pPr lvl="1"/>
            <a:r>
              <a:rPr lang="en-US" sz="2400" dirty="0" smtClean="0"/>
              <a:t>SYSCALL instruction in MIPS (various on x86)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</a:t>
            </a:r>
            <a:r>
              <a:rPr lang="en-US" sz="2800" dirty="0" smtClean="0"/>
              <a:t>, program-to-kernel transfer</a:t>
            </a:r>
          </a:p>
          <a:p>
            <a:pPr lvl="1"/>
            <a:r>
              <a:rPr lang="en-US" sz="2400" dirty="0" smtClean="0"/>
              <a:t>exceptional events: div by zero, page fault, page protection err, …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6334780"/>
            <a:ext cx="80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real mechanisms, but nobody agrees on these terms</a:t>
            </a:r>
          </a:p>
        </p:txBody>
      </p:sp>
    </p:spTree>
    <p:extLst>
      <p:ext uri="{BB962C8B-B14F-4D97-AF65-F5344CB8AC3E}">
        <p14:creationId xmlns:p14="http://schemas.microsoft.com/office/powerpoint/2010/main" val="30165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Sample System Calls</a:t>
            </a:r>
            <a:endParaRPr lang="en-US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programs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System Calls</a:t>
            </a:r>
            <a:endParaRPr lang="en-US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program jump just anywhere in OS code</a:t>
            </a:r>
          </a:p>
          <a:p>
            <a:pPr lvl="1"/>
            <a:r>
              <a:rPr lang="en-US" dirty="0" smtClean="0"/>
              <a:t>OS can’t trust program’s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SYSCALL instruction</a:t>
            </a:r>
            <a:r>
              <a:rPr lang="en-US" dirty="0" smtClean="0"/>
              <a:t>: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exception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user program mostly normal (save temps, save </a:t>
            </a:r>
            <a:r>
              <a:rPr lang="en-US" dirty="0" err="1" smtClean="0"/>
              <a:t>ra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but: $v0 = system call </a:t>
            </a:r>
            <a:r>
              <a:rPr lang="en-US" dirty="0" smtClean="0"/>
              <a:t>number,                                  </a:t>
            </a:r>
            <a:r>
              <a:rPr lang="en-US" dirty="0" smtClean="0"/>
              <a:t> </a:t>
            </a:r>
            <a:r>
              <a:rPr lang="en-US" dirty="0"/>
              <a:t>which 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$2,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795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Libraries and Wrappers</a:t>
            </a:r>
            <a:endParaRPr lang="en-US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40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19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655763"/>
            <a:ext cx="72390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8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Project3 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Design Doc due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Monday, April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Schedule a Design Doc review </a:t>
            </a:r>
            <a:r>
              <a:rPr lang="en-US" dirty="0" err="1" smtClean="0"/>
              <a:t>Mtg</a:t>
            </a:r>
            <a:r>
              <a:rPr lang="en-US" dirty="0" smtClean="0"/>
              <a:t> now for next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Whole project due Monday, April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Competition/Games night Friday, April 27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5-7pm</a:t>
            </a:r>
          </a:p>
          <a:p>
            <a:endParaRPr lang="en-US" dirty="0" smtClean="0"/>
          </a:p>
          <a:p>
            <a:r>
              <a:rPr lang="en-US" dirty="0" smtClean="0"/>
              <a:t>Prelim3 is in two and a half weeks, Thursday, April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Olin Hall room 155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8616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Where does OS live?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its own address 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then </a:t>
            </a:r>
            <a:r>
              <a:rPr lang="en-US" dirty="0" err="1"/>
              <a:t>syscall</a:t>
            </a:r>
            <a:r>
              <a:rPr lang="en-US" dirty="0"/>
              <a:t> would have to switch to a different address space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harder to deal with </a:t>
            </a:r>
            <a:r>
              <a:rPr lang="en-US" dirty="0" err="1"/>
              <a:t>syscall</a:t>
            </a:r>
            <a:r>
              <a:rPr lang="en-US" dirty="0"/>
              <a:t> arguments passed as pointers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in the same address space as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protection bits to prevent 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VM, lower part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30744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8" name="Rectangle 2"/>
          <p:cNvSpPr>
            <a:spLocks noChangeArrowheads="1"/>
          </p:cNvSpPr>
          <p:nvPr/>
        </p:nvSpPr>
        <p:spPr bwMode="auto">
          <a:xfrm>
            <a:off x="6934200" y="1143000"/>
            <a:ext cx="1676400" cy="4876800"/>
          </a:xfrm>
          <a:prstGeom prst="rect">
            <a:avLst/>
          </a:prstGeom>
          <a:noFill/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819459" cy="53038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Typically all kernel text, most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same VA in every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 kernel in contiguous physical memory when boot loader puts kernel into physical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OS is omnipresent and steps in where necessary to aid application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resides in high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When an application needs to perform a privileged operation, it needs to invoke the OS</a:t>
            </a:r>
          </a:p>
        </p:txBody>
      </p:sp>
      <p:sp>
        <p:nvSpPr>
          <p:cNvPr id="3823621" name="Text Box 5"/>
          <p:cNvSpPr txBox="1">
            <a:spLocks noChangeArrowheads="1"/>
          </p:cNvSpPr>
          <p:nvPr/>
        </p:nvSpPr>
        <p:spPr bwMode="auto">
          <a:xfrm>
            <a:off x="7010400" y="2514600"/>
            <a:ext cx="1183850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Text</a:t>
            </a:r>
          </a:p>
        </p:txBody>
      </p:sp>
      <p:sp>
        <p:nvSpPr>
          <p:cNvPr id="3823622" name="Text Box 6"/>
          <p:cNvSpPr txBox="1">
            <a:spLocks noChangeArrowheads="1"/>
          </p:cNvSpPr>
          <p:nvPr/>
        </p:nvSpPr>
        <p:spPr bwMode="auto">
          <a:xfrm>
            <a:off x="7010400" y="3276600"/>
            <a:ext cx="889987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Stack</a:t>
            </a:r>
          </a:p>
        </p:txBody>
      </p:sp>
      <p:sp>
        <p:nvSpPr>
          <p:cNvPr id="3823623" name="Text Box 7"/>
          <p:cNvSpPr txBox="1">
            <a:spLocks noChangeArrowheads="1"/>
          </p:cNvSpPr>
          <p:nvPr/>
        </p:nvSpPr>
        <p:spPr bwMode="auto">
          <a:xfrm>
            <a:off x="6996113" y="4038600"/>
            <a:ext cx="859531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Heap</a:t>
            </a:r>
          </a:p>
        </p:txBody>
      </p:sp>
      <p:sp>
        <p:nvSpPr>
          <p:cNvPr id="3823624" name="Text Box 8"/>
          <p:cNvSpPr txBox="1">
            <a:spLocks noChangeArrowheads="1"/>
          </p:cNvSpPr>
          <p:nvPr/>
        </p:nvSpPr>
        <p:spPr bwMode="auto">
          <a:xfrm>
            <a:off x="7010400" y="4572000"/>
            <a:ext cx="7747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23625" name="Text Box 9"/>
          <p:cNvSpPr txBox="1">
            <a:spLocks noChangeArrowheads="1"/>
          </p:cNvSpPr>
          <p:nvPr/>
        </p:nvSpPr>
        <p:spPr bwMode="auto">
          <a:xfrm>
            <a:off x="7010400" y="5029200"/>
            <a:ext cx="728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823626" name="Text Box 10"/>
          <p:cNvSpPr txBox="1">
            <a:spLocks noChangeArrowheads="1"/>
          </p:cNvSpPr>
          <p:nvPr/>
        </p:nvSpPr>
        <p:spPr bwMode="auto">
          <a:xfrm>
            <a:off x="7010400" y="2133600"/>
            <a:ext cx="125571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Data</a:t>
            </a:r>
          </a:p>
        </p:txBody>
      </p:sp>
      <p:sp>
        <p:nvSpPr>
          <p:cNvPr id="3823627" name="Text Box 11"/>
          <p:cNvSpPr txBox="1">
            <a:spLocks noChangeArrowheads="1"/>
          </p:cNvSpPr>
          <p:nvPr/>
        </p:nvSpPr>
        <p:spPr bwMode="auto">
          <a:xfrm>
            <a:off x="7010400" y="1752600"/>
            <a:ext cx="13335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Heap</a:t>
            </a:r>
          </a:p>
        </p:txBody>
      </p:sp>
      <p:sp>
        <p:nvSpPr>
          <p:cNvPr id="3823628" name="Text Box 12"/>
          <p:cNvSpPr txBox="1">
            <a:spLocks noChangeArrowheads="1"/>
          </p:cNvSpPr>
          <p:nvPr/>
        </p:nvSpPr>
        <p:spPr bwMode="auto">
          <a:xfrm>
            <a:off x="6934200" y="1066800"/>
            <a:ext cx="1363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55742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8060" y="3059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48060" y="1066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25908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0x800…0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23064" y="586740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179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SYSCALL 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SYSCALL instruction does an atomic jump to a controlled location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</p:spTree>
    <p:extLst>
      <p:ext uri="{BB962C8B-B14F-4D97-AF65-F5344CB8AC3E}">
        <p14:creationId xmlns:p14="http://schemas.microsoft.com/office/powerpoint/2010/main" val="38354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SYSCALL instruction</a:t>
            </a:r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</a:t>
            </a:r>
            <a:r>
              <a:rPr lang="en-US" dirty="0" err="1">
                <a:solidFill>
                  <a:schemeClr val="accent1"/>
                </a:solidFill>
              </a:rPr>
              <a:t>syscall</a:t>
            </a:r>
            <a:r>
              <a:rPr lang="en-US" dirty="0"/>
              <a:t>” instruction,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28157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Interrupts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Recap: Traps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Map kernel into every process using </a:t>
            </a:r>
            <a:r>
              <a:rPr lang="en-US" sz="2800" i="1" dirty="0" smtClean="0">
                <a:solidFill>
                  <a:schemeClr val="accent1"/>
                </a:solidFill>
              </a:rPr>
              <a:t>supervisor</a:t>
            </a:r>
            <a:r>
              <a:rPr lang="en-US" sz="2800" dirty="0" smtClean="0"/>
              <a:t> PTEs</a:t>
            </a:r>
          </a:p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Switch to </a:t>
            </a:r>
            <a:r>
              <a:rPr lang="en-US" sz="2800" dirty="0" smtClean="0">
                <a:solidFill>
                  <a:schemeClr val="accent1"/>
                </a:solidFill>
              </a:rPr>
              <a:t>kernel mode </a:t>
            </a:r>
            <a:r>
              <a:rPr lang="en-US" sz="2800" dirty="0" smtClean="0"/>
              <a:t>on trap, </a:t>
            </a:r>
            <a:r>
              <a:rPr lang="en-US" sz="2800" dirty="0" smtClean="0">
                <a:solidFill>
                  <a:schemeClr val="accent1"/>
                </a:solidFill>
              </a:rPr>
              <a:t>user mode </a:t>
            </a:r>
            <a:r>
              <a:rPr lang="en-US" sz="2800" dirty="0" smtClean="0"/>
              <a:t>on return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Synchronous, program-to-kernel transfer</a:t>
            </a:r>
          </a:p>
          <a:p>
            <a:pPr lvl="1"/>
            <a:r>
              <a:rPr lang="en-US" sz="2400" dirty="0" smtClean="0"/>
              <a:t>user does caller-saves, invokes kernel via </a:t>
            </a:r>
            <a:r>
              <a:rPr lang="en-US" sz="2400" dirty="0" err="1" smtClean="0"/>
              <a:t>syscall</a:t>
            </a:r>
            <a:endParaRPr lang="en-US" sz="2400" dirty="0" smtClean="0"/>
          </a:p>
          <a:p>
            <a:pPr lvl="1"/>
            <a:r>
              <a:rPr lang="en-US" sz="2400" dirty="0" smtClean="0"/>
              <a:t>kernel handles request, puts result in v0,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</a:t>
            </a:r>
            <a:r>
              <a:rPr lang="en-US" sz="2800" dirty="0" smtClean="0"/>
              <a:t>, program-to-kernel transfer</a:t>
            </a:r>
          </a:p>
          <a:p>
            <a:pPr lvl="1"/>
            <a:r>
              <a:rPr lang="en-US" sz="2400" dirty="0" smtClean="0"/>
              <a:t>user div/load/store/… faults, CPU invokes kernel</a:t>
            </a:r>
          </a:p>
          <a:p>
            <a:pPr lvl="1"/>
            <a:r>
              <a:rPr lang="en-US" sz="2400" dirty="0" smtClean="0"/>
              <a:t>kernel saves everything, handles fault, restores,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</a:p>
          <a:p>
            <a:pPr lvl="1"/>
            <a:r>
              <a:rPr lang="en-US" sz="2400" dirty="0" smtClean="0"/>
              <a:t>kernel saves everything, handles event, restores, and returns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932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38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4000"/>
              </a:lnSpc>
            </a:pPr>
            <a:r>
              <a:rPr lang="en-US" dirty="0"/>
              <a:t>System calls are control transfers to the OS, performed under the control of the user program</a:t>
            </a:r>
          </a:p>
          <a:p>
            <a:pPr>
              <a:lnSpc>
                <a:spcPct val="84000"/>
              </a:lnSpc>
            </a:pPr>
            <a:endParaRPr lang="en-US" dirty="0"/>
          </a:p>
          <a:p>
            <a:pPr>
              <a:lnSpc>
                <a:spcPct val="84000"/>
              </a:lnSpc>
            </a:pPr>
            <a:r>
              <a:rPr lang="en-US" dirty="0"/>
              <a:t>Sometimes, need to transfer control to the OS at a time when the user program least expects it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Division by zero,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power supply that electricity is going out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network device that a packet just arrived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Clock notifying the processor that clock just ticked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dirty="0"/>
              <a:t>Some of these causes for interruption of execution have nothing to do with the user application</a:t>
            </a:r>
          </a:p>
          <a:p>
            <a:pPr>
              <a:lnSpc>
                <a:spcPct val="84000"/>
              </a:lnSpc>
            </a:pPr>
            <a:r>
              <a:rPr lang="en-US" dirty="0"/>
              <a:t>Need a (slightly) different mechanism, that allows resuming the user application</a:t>
            </a:r>
          </a:p>
        </p:txBody>
      </p:sp>
    </p:spTree>
    <p:extLst>
      <p:ext uri="{BB962C8B-B14F-4D97-AF65-F5344CB8AC3E}">
        <p14:creationId xmlns:p14="http://schemas.microsoft.com/office/powerpoint/2010/main" val="54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Interrupts &amp; Exceptions</a:t>
            </a:r>
          </a:p>
        </p:txBody>
      </p:sp>
      <p:sp>
        <p:nvSpPr>
          <p:cNvPr id="38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283575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On an interrupt or 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cause of the interrupt/privilege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>
                <a:solidFill>
                  <a:schemeClr val="accent1"/>
                </a:solidFill>
              </a:rPr>
              <a:t>interrupt/exception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11673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Interrupts &amp; Exceptions</a:t>
            </a:r>
          </a:p>
        </p:txBody>
      </p:sp>
      <p:sp>
        <p:nvSpPr>
          <p:cNvPr id="38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199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Kernel interrupt/exception handler handles the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>
                <a:solidFill>
                  <a:schemeClr val="accent1"/>
                </a:solidFill>
              </a:rPr>
              <a:t>all</a:t>
            </a:r>
            <a:r>
              <a:rPr lang="en-US" dirty="0"/>
              <a:t>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>
                <a:solidFill>
                  <a:schemeClr val="accent1"/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 required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Restores all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interrupt</a:t>
            </a:r>
            <a:r>
              <a:rPr lang="en-US" dirty="0"/>
              <a:t>” instruction, which restores the privilege mode, SP and PC</a:t>
            </a:r>
          </a:p>
          <a:p>
            <a:pPr lvl="1">
              <a:lnSpc>
                <a:spcPct val="8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program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  <p:extLst>
      <p:ext uri="{BB962C8B-B14F-4D97-AF65-F5344CB8AC3E}">
        <p14:creationId xmlns:p14="http://schemas.microsoft.com/office/powerpoint/2010/main" val="397240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915400" cy="5943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Caches, Virtual Memory, &amp; </a:t>
            </a:r>
            <a:r>
              <a:rPr lang="en-US" sz="3000" dirty="0" smtClean="0">
                <a:solidFill>
                  <a:schemeClr val="accent1"/>
                </a:solidFill>
              </a:rPr>
              <a:t>TLBs: answer three questions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860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Syscall vs. Interrupt</a:t>
            </a:r>
            <a:endParaRPr lang="en-US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Exceptions vs. Interrupts</a:t>
            </a:r>
          </a:p>
          <a:p>
            <a:endParaRPr lang="en-US" dirty="0" smtClean="0"/>
          </a:p>
          <a:p>
            <a:r>
              <a:rPr lang="en-US" dirty="0" smtClean="0"/>
              <a:t>Same mechanisms, but…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Syscall</a:t>
            </a:r>
            <a:r>
              <a:rPr lang="en-US" dirty="0" smtClean="0"/>
              <a:t> saves and restores much less state</a:t>
            </a:r>
          </a:p>
          <a:p>
            <a:endParaRPr lang="en-US" dirty="0" smtClean="0"/>
          </a:p>
          <a:p>
            <a:r>
              <a:rPr lang="en-US" dirty="0" smtClean="0"/>
              <a:t>	Others save and restore full processor state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Interrupt</a:t>
            </a:r>
            <a:r>
              <a:rPr lang="en-US" dirty="0" smtClean="0"/>
              <a:t> arrival is unrelated to user code</a:t>
            </a:r>
          </a:p>
        </p:txBody>
      </p:sp>
    </p:spTree>
    <p:extLst>
      <p:ext uri="{BB962C8B-B14F-4D97-AF65-F5344CB8AC3E}">
        <p14:creationId xmlns:p14="http://schemas.microsoft.com/office/powerpoint/2010/main" val="39824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400800"/>
          </a:xfrm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en-US" dirty="0"/>
              <a:t>Trap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Any kind of a control transfer to the OS</a:t>
            </a:r>
          </a:p>
          <a:p>
            <a:pPr>
              <a:lnSpc>
                <a:spcPct val="84000"/>
              </a:lnSpc>
            </a:pPr>
            <a:r>
              <a:rPr lang="en-US" dirty="0" err="1"/>
              <a:t>Syscall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/>
              <a:t>Synchronous, </a:t>
            </a:r>
            <a:r>
              <a:rPr lang="en-US" dirty="0">
                <a:solidFill>
                  <a:schemeClr val="accent1"/>
                </a:solidFill>
              </a:rPr>
              <a:t>program-initiated</a:t>
            </a:r>
            <a:r>
              <a:rPr lang="en-US" dirty="0"/>
              <a:t> control transfer from user to the OS to obtain service from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SYSCALL</a:t>
            </a:r>
          </a:p>
          <a:p>
            <a:pPr>
              <a:lnSpc>
                <a:spcPct val="84000"/>
              </a:lnSpc>
            </a:pPr>
            <a:r>
              <a:rPr lang="en-US" dirty="0"/>
              <a:t>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</a:t>
            </a:r>
            <a:r>
              <a:rPr lang="en-US" dirty="0" smtClean="0"/>
              <a:t>ynchronous</a:t>
            </a:r>
            <a:r>
              <a:rPr lang="en-US" dirty="0"/>
              <a:t>, program-initiated control transfer from user to the OS in </a:t>
            </a:r>
            <a:r>
              <a:rPr lang="en-US" dirty="0">
                <a:solidFill>
                  <a:schemeClr val="accent1"/>
                </a:solidFill>
              </a:rPr>
              <a:t>response to an exceptional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Divide by zero, TLB miss, Page fault</a:t>
            </a:r>
          </a:p>
          <a:p>
            <a:pPr>
              <a:lnSpc>
                <a:spcPct val="84000"/>
              </a:lnSpc>
            </a:pPr>
            <a:r>
              <a:rPr lang="en-US" dirty="0"/>
              <a:t>Interrupt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Asynchronous, </a:t>
            </a:r>
            <a:r>
              <a:rPr lang="en-US" dirty="0">
                <a:solidFill>
                  <a:schemeClr val="accent1"/>
                </a:solidFill>
              </a:rPr>
              <a:t>device-initiated</a:t>
            </a:r>
            <a:r>
              <a:rPr lang="en-US" dirty="0"/>
              <a:t> control transfer from user to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Network packet, I/O complete</a:t>
            </a:r>
          </a:p>
        </p:txBody>
      </p:sp>
    </p:spTree>
    <p:extLst>
      <p:ext uri="{BB962C8B-B14F-4D97-AF65-F5344CB8AC3E}">
        <p14:creationId xmlns:p14="http://schemas.microsoft.com/office/powerpoint/2010/main" val="25813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9154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</a:t>
            </a:r>
            <a:r>
              <a:rPr lang="en-US" dirty="0" smtClean="0">
                <a:solidFill>
                  <a:schemeClr val="accent1"/>
                </a:solidFill>
              </a:rPr>
              <a:t>TLBs: answer three questions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2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/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193343"/>
              </p:ext>
            </p:extLst>
          </p:nvPr>
        </p:nvGraphicFramePr>
        <p:xfrm>
          <a:off x="381000" y="762000"/>
          <a:ext cx="7696199" cy="5801043"/>
        </p:xfrm>
        <a:graphic>
          <a:graphicData uri="http://schemas.openxmlformats.org/drawingml/2006/table">
            <a:tbl>
              <a:tblPr/>
              <a:tblGrid>
                <a:gridCol w="1552359"/>
                <a:gridCol w="1702284"/>
                <a:gridCol w="2220778"/>
                <a:gridCol w="2220778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3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7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76275"/>
            <a:ext cx="8077200" cy="4886325"/>
          </a:xfrm>
        </p:spPr>
        <p:txBody>
          <a:bodyPr/>
          <a:lstStyle/>
          <a:p>
            <a:r>
              <a:rPr lang="en-US" dirty="0"/>
              <a:t>Virtual to physical address translation is assisted by hardware</a:t>
            </a:r>
          </a:p>
          <a:p>
            <a:r>
              <a:rPr lang="en-US" dirty="0">
                <a:solidFill>
                  <a:schemeClr val="accent1"/>
                </a:solidFill>
              </a:rPr>
              <a:t>Need </a:t>
            </a:r>
            <a:r>
              <a:rPr lang="en-US" i="1" dirty="0" smtClean="0">
                <a:solidFill>
                  <a:schemeClr val="accent1"/>
                </a:solidFill>
              </a:rPr>
              <a:t>both </a:t>
            </a:r>
            <a:r>
              <a:rPr lang="en-US" dirty="0" smtClean="0">
                <a:solidFill>
                  <a:schemeClr val="accent1"/>
                </a:solidFill>
              </a:rPr>
              <a:t>hardware </a:t>
            </a:r>
            <a:r>
              <a:rPr lang="en-US" dirty="0">
                <a:solidFill>
                  <a:schemeClr val="accent1"/>
                </a:solidFill>
              </a:rPr>
              <a:t>and software support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Page table storage, fault detection and updating</a:t>
            </a:r>
          </a:p>
          <a:p>
            <a:pPr lvl="2"/>
            <a:r>
              <a:rPr lang="en-US" dirty="0"/>
              <a:t>Page faults result in interrupts that are then handled by the OS</a:t>
            </a:r>
          </a:p>
          <a:p>
            <a:pPr lvl="2"/>
            <a:r>
              <a:rPr lang="en-US" dirty="0"/>
              <a:t>Must update appropriately Dirty and Reference bits (e.g., ~LRU) in the Page Tables</a:t>
            </a:r>
          </a:p>
        </p:txBody>
      </p:sp>
    </p:spTree>
    <p:extLst>
      <p:ext uri="{BB962C8B-B14F-4D97-AF65-F5344CB8AC3E}">
        <p14:creationId xmlns:p14="http://schemas.microsoft.com/office/powerpoint/2010/main" val="321071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6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OS has to keep TLB valid</a:t>
            </a:r>
          </a:p>
          <a:p>
            <a:pPr>
              <a:lnSpc>
                <a:spcPct val="90000"/>
              </a:lnSpc>
            </a:pPr>
            <a:r>
              <a:rPr lang="en-US" dirty="0"/>
              <a:t>Keep TLB valid on context switch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Store process id (MIPs)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Also, store </a:t>
            </a:r>
            <a:r>
              <a:rPr lang="en-US" dirty="0" err="1"/>
              <a:t>pids</a:t>
            </a:r>
            <a:r>
              <a:rPr lang="en-US" dirty="0"/>
              <a:t> with cache to avoid flushing cache on context switches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Hardware support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Page table register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 id register</a:t>
            </a:r>
          </a:p>
        </p:txBody>
      </p:sp>
    </p:spTree>
    <p:extLst>
      <p:ext uri="{BB962C8B-B14F-4D97-AF65-F5344CB8AC3E}">
        <p14:creationId xmlns:p14="http://schemas.microsoft.com/office/powerpoint/2010/main" val="42282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support for </a:t>
            </a:r>
            <a:r>
              <a:rPr lang="en-US" dirty="0">
                <a:solidFill>
                  <a:schemeClr val="accent1"/>
                </a:solidFill>
              </a:rPr>
              <a:t>exceptions</a:t>
            </a:r>
          </a:p>
          <a:p>
            <a:pPr lvl="1"/>
            <a:r>
              <a:rPr lang="en-US" dirty="0"/>
              <a:t>Exception program counter</a:t>
            </a:r>
          </a:p>
          <a:p>
            <a:pPr lvl="1"/>
            <a:r>
              <a:rPr lang="en-US" dirty="0"/>
              <a:t>Cause register</a:t>
            </a:r>
          </a:p>
          <a:p>
            <a:pPr lvl="1"/>
            <a:r>
              <a:rPr lang="en-US" dirty="0"/>
              <a:t>Special instructions to load TLB </a:t>
            </a:r>
          </a:p>
          <a:p>
            <a:pPr lvl="2"/>
            <a:r>
              <a:rPr lang="en-US" dirty="0"/>
              <a:t>Only do-able by kernel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Precise</a:t>
            </a:r>
            <a:r>
              <a:rPr lang="en-US" dirty="0"/>
              <a:t> and imprecise exceptions</a:t>
            </a:r>
          </a:p>
          <a:p>
            <a:pPr lvl="1"/>
            <a:r>
              <a:rPr lang="en-US" dirty="0"/>
              <a:t>In pipelined architecture</a:t>
            </a:r>
          </a:p>
          <a:p>
            <a:pPr lvl="2"/>
            <a:r>
              <a:rPr lang="en-US" dirty="0"/>
              <a:t>Have to correctly identify PC of exception</a:t>
            </a:r>
          </a:p>
          <a:p>
            <a:pPr lvl="2"/>
            <a:r>
              <a:rPr lang="en-US" dirty="0"/>
              <a:t>MIPS and modern processors support this</a:t>
            </a:r>
          </a:p>
        </p:txBody>
      </p:sp>
    </p:spTree>
    <p:extLst>
      <p:ext uri="{BB962C8B-B14F-4D97-AF65-F5344CB8AC3E}">
        <p14:creationId xmlns:p14="http://schemas.microsoft.com/office/powerpoint/2010/main" val="7591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Precise exceptions</a:t>
            </a:r>
            <a:r>
              <a:rPr lang="en-US" dirty="0" smtClean="0"/>
              <a:t>: Hardware </a:t>
            </a:r>
            <a:r>
              <a:rPr lang="en-US" dirty="0"/>
              <a:t>guarantees</a:t>
            </a:r>
          </a:p>
          <a:p>
            <a:pPr lvl="1"/>
            <a:r>
              <a:rPr lang="en-US" dirty="0"/>
              <a:t>Previous 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1"/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</p:spTree>
    <p:extLst>
      <p:ext uri="{BB962C8B-B14F-4D97-AF65-F5344CB8AC3E}">
        <p14:creationId xmlns:p14="http://schemas.microsoft.com/office/powerpoint/2010/main" val="2444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812</TotalTime>
  <Words>1979</Words>
  <Application>Microsoft Office PowerPoint</Application>
  <PresentationFormat>On-screen Show (4:3)</PresentationFormat>
  <Paragraphs>362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Dark 3410</vt:lpstr>
      <vt:lpstr>Traps, Exceptions, System Calls, &amp; Privileged Mode</vt:lpstr>
      <vt:lpstr>Administrivia</vt:lpstr>
      <vt:lpstr>Summary of Caches/TLBs/VM</vt:lpstr>
      <vt:lpstr>Summary of Caches/TLBs/VM</vt:lpstr>
      <vt:lpstr>Summary of Cache Design Parameters</vt:lpstr>
      <vt:lpstr>Hardware/Software Boundary</vt:lpstr>
      <vt:lpstr>Hardware/Software Boundary</vt:lpstr>
      <vt:lpstr>Hardware/Software Boundary</vt:lpstr>
      <vt:lpstr>Hardware/Software Boundary</vt:lpstr>
      <vt:lpstr>Attempt #2 is broken</vt:lpstr>
      <vt:lpstr>PowerPoint Presentation</vt:lpstr>
      <vt:lpstr>Operating System</vt:lpstr>
      <vt:lpstr>Privilege Mode</vt:lpstr>
      <vt:lpstr>Terminology</vt:lpstr>
      <vt:lpstr>Sample System Calls</vt:lpstr>
      <vt:lpstr>System Calls</vt:lpstr>
      <vt:lpstr>Invoking System Calls</vt:lpstr>
      <vt:lpstr>Libraries and Wrappers</vt:lpstr>
      <vt:lpstr>PowerPoint Presentation</vt:lpstr>
      <vt:lpstr>Where does OS live?</vt:lpstr>
      <vt:lpstr>Full System Layout</vt:lpstr>
      <vt:lpstr>SYSCALL instruction</vt:lpstr>
      <vt:lpstr>SYSCALL instruction</vt:lpstr>
      <vt:lpstr>PowerPoint Presentation</vt:lpstr>
      <vt:lpstr>Recap: Traps</vt:lpstr>
      <vt:lpstr>Exceptions</vt:lpstr>
      <vt:lpstr>Interrupts &amp; Exceptions</vt:lpstr>
      <vt:lpstr>Interrupts &amp; Exceptions</vt:lpstr>
      <vt:lpstr>Example: Clock Interrupt</vt:lpstr>
      <vt:lpstr>Scheduler</vt:lpstr>
      <vt:lpstr>Syscall vs. Interrupt</vt:lpstr>
      <vt:lpstr>Summary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Traps, Exceptions,  &amp; System Calls</dc:title>
  <dc:creator>Hakim Weatherspoon</dc:creator>
  <cp:lastModifiedBy>Hakim Weatherspoon</cp:lastModifiedBy>
  <cp:revision>192</cp:revision>
  <cp:lastPrinted>2012-04-12T17:05:53Z</cp:lastPrinted>
  <dcterms:created xsi:type="dcterms:W3CDTF">2006-08-16T00:00:00Z</dcterms:created>
  <dcterms:modified xsi:type="dcterms:W3CDTF">2012-04-12T17:07:35Z</dcterms:modified>
</cp:coreProperties>
</file>