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9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5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11" r:id="rId2"/>
    <p:sldId id="338" r:id="rId3"/>
    <p:sldId id="339" r:id="rId4"/>
    <p:sldId id="340" r:id="rId5"/>
    <p:sldId id="316" r:id="rId6"/>
    <p:sldId id="317" r:id="rId7"/>
    <p:sldId id="318" r:id="rId8"/>
    <p:sldId id="319" r:id="rId9"/>
    <p:sldId id="343" r:id="rId10"/>
    <p:sldId id="344" r:id="rId11"/>
    <p:sldId id="345" r:id="rId12"/>
    <p:sldId id="346" r:id="rId13"/>
    <p:sldId id="348" r:id="rId14"/>
    <p:sldId id="349" r:id="rId15"/>
    <p:sldId id="350" r:id="rId16"/>
    <p:sldId id="351" r:id="rId17"/>
    <p:sldId id="352" r:id="rId18"/>
    <p:sldId id="326" r:id="rId19"/>
    <p:sldId id="327" r:id="rId20"/>
    <p:sldId id="328" r:id="rId21"/>
    <p:sldId id="329" r:id="rId22"/>
    <p:sldId id="330" r:id="rId23"/>
    <p:sldId id="353" r:id="rId24"/>
    <p:sldId id="354" r:id="rId25"/>
    <p:sldId id="333" r:id="rId26"/>
    <p:sldId id="334" r:id="rId27"/>
    <p:sldId id="335" r:id="rId28"/>
    <p:sldId id="355" r:id="rId29"/>
    <p:sldId id="356" r:id="rId30"/>
    <p:sldId id="357" r:id="rId31"/>
    <p:sldId id="342" r:id="rId32"/>
    <p:sldId id="358" r:id="rId33"/>
  </p:sldIdLst>
  <p:sldSz cx="9144000" cy="6858000" type="screen4x3"/>
  <p:notesSz cx="6985000" cy="92837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58" autoAdjust="0"/>
  </p:normalViewPr>
  <p:slideViewPr>
    <p:cSldViewPr>
      <p:cViewPr varScale="1">
        <p:scale>
          <a:sx n="57" d="100"/>
          <a:sy n="57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597E6F0-C747-4A61-8176-1596E3989A2D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0071DD4-8DA2-44CF-86EC-2FA073762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7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0625" y="598488"/>
            <a:ext cx="4618038" cy="3465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6096" y="4408489"/>
            <a:ext cx="6018382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31" tIns="46115" rIns="92231" bIns="46115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3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0625" y="598488"/>
            <a:ext cx="4618038" cy="3465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6096" y="4408489"/>
            <a:ext cx="6018382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31" tIns="46115" rIns="92231" bIns="46115"/>
          <a:lstStyle/>
          <a:p>
            <a:r>
              <a:rPr lang="en-US" dirty="0"/>
              <a:t>Where?</a:t>
            </a:r>
          </a:p>
          <a:p>
            <a:r>
              <a:rPr lang="en-US" dirty="0"/>
              <a:t>Caches: direct/n-way/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r>
              <a:rPr lang="en-US" dirty="0"/>
              <a:t>TLB: </a:t>
            </a:r>
            <a:r>
              <a:rPr lang="en-US" dirty="0" err="1"/>
              <a:t>fa</a:t>
            </a:r>
            <a:endParaRPr lang="en-US" dirty="0"/>
          </a:p>
          <a:p>
            <a:r>
              <a:rPr lang="en-US" dirty="0"/>
              <a:t>Replacement?</a:t>
            </a:r>
          </a:p>
          <a:p>
            <a:r>
              <a:rPr lang="en-US" dirty="0"/>
              <a:t>varied</a:t>
            </a:r>
          </a:p>
          <a:p>
            <a:r>
              <a:rPr lang="en-US" dirty="0"/>
              <a:t>Writes?</a:t>
            </a:r>
          </a:p>
          <a:p>
            <a:r>
              <a:rPr lang="en-US" dirty="0"/>
              <a:t>Caches: usually write-back, or maybe write-through, or maybe no-write w/ invalidation</a:t>
            </a:r>
          </a:p>
          <a:p>
            <a:r>
              <a:rPr lang="en-US" dirty="0"/>
              <a:t>VM: write-back </a:t>
            </a:r>
          </a:p>
          <a:p>
            <a:r>
              <a:rPr lang="en-US" dirty="0"/>
              <a:t>TLB: usually no-write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r>
              <a:rPr lang="en-US" smtClean="0"/>
              <a:t>most state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3" tIns="45677" rIns="91353" bIns="4567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9038" y="598488"/>
            <a:ext cx="4622800" cy="3467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6096" y="4408489"/>
            <a:ext cx="6018382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37" tIns="46118" rIns="92237" bIns="4611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7450" y="598488"/>
            <a:ext cx="4624388" cy="3467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6095" y="4408489"/>
            <a:ext cx="6018382" cy="4176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39" tIns="46119" rIns="92239" bIns="461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4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r>
              <a:rPr lang="en-US" dirty="0" smtClean="0"/>
              <a:t>user/kernel/hardware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0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818" y="4410075"/>
            <a:ext cx="5587366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53" tIns="45677" rIns="91353" bIns="45677"/>
          <a:lstStyle/>
          <a:p>
            <a:r>
              <a:rPr lang="en-US" dirty="0" smtClean="0"/>
              <a:t>boot sequence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297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5080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notesSlide" Target="../notesSlides/notesSlide8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image" Target="../media/image3.emf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Traps, Exceptions, System Calls, &amp; Privileged Mode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</a:t>
            </a:r>
            <a:r>
              <a:rPr lang="en-US" b="1" smtClean="0"/>
              <a:t>Spring 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4601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FF00"/>
                </a:solidFill>
                <a:cs typeface="Calibri"/>
              </a:rPr>
              <a:t>P&amp;H </a:t>
            </a:r>
            <a:r>
              <a:rPr lang="nl-NL" dirty="0" err="1">
                <a:solidFill>
                  <a:srgbClr val="FFFF00"/>
                </a:solidFill>
                <a:cs typeface="Calibri"/>
              </a:rPr>
              <a:t>Chapter</a:t>
            </a:r>
            <a:r>
              <a:rPr lang="nl-NL" dirty="0">
                <a:solidFill>
                  <a:srgbClr val="FFFF00"/>
                </a:solidFill>
                <a:cs typeface="Calibri"/>
              </a:rPr>
              <a:t> 4.9, pages 509–515, appendix B.7</a:t>
            </a: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8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Privileged Mode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aka Kernel Mode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Some things not available to untrusted programs:</a:t>
            </a:r>
          </a:p>
          <a:p>
            <a:pPr lvl="1"/>
            <a:r>
              <a:rPr lang="en-US" dirty="0" smtClean="0"/>
              <a:t>Exception registers, HALT instruction, MMU instructions, talk to I/O devices, OS memory, ...</a:t>
            </a:r>
          </a:p>
          <a:p>
            <a:r>
              <a:rPr lang="en-US" dirty="0" smtClean="0"/>
              <a:t>Need trusted mediator: </a:t>
            </a:r>
            <a:r>
              <a:rPr lang="en-US" dirty="0" smtClean="0">
                <a:solidFill>
                  <a:schemeClr val="accent1"/>
                </a:solidFill>
              </a:rPr>
              <a:t>Operating System (OS)</a:t>
            </a:r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Safe control transfer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accent1"/>
                </a:solidFill>
              </a:rPr>
              <a:t>Data isolation</a:t>
            </a:r>
            <a:endParaRPr lang="en-US" i="1" dirty="0" smtClean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3340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2484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7162800" y="3657600"/>
            <a:ext cx="685800" cy="457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4419600" y="4267200"/>
            <a:ext cx="3429000" cy="1295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4495800" y="4343400"/>
            <a:ext cx="696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VM</a:t>
            </a:r>
          </a:p>
        </p:txBody>
      </p:sp>
      <p:sp>
        <p:nvSpPr>
          <p:cNvPr id="12" name="TextBox 11"/>
          <p:cNvSpPr txBox="1"/>
          <p:nvPr>
            <p:custDataLst>
              <p:tags r:id="rId9"/>
            </p:custDataLst>
          </p:nvPr>
        </p:nvSpPr>
        <p:spPr>
          <a:xfrm>
            <a:off x="5363859" y="4343400"/>
            <a:ext cx="1646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filesystem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7102345" y="4343400"/>
            <a:ext cx="67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net</a:t>
            </a: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5435048" y="5029200"/>
            <a:ext cx="104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5" name="TextBox 14"/>
          <p:cNvSpPr txBox="1"/>
          <p:nvPr>
            <p:custDataLst>
              <p:tags r:id="rId12"/>
            </p:custDataLst>
          </p:nvPr>
        </p:nvSpPr>
        <p:spPr>
          <a:xfrm>
            <a:off x="6806648" y="5029200"/>
            <a:ext cx="104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driver</a:t>
            </a:r>
          </a:p>
        </p:txBody>
      </p:sp>
      <p:sp>
        <p:nvSpPr>
          <p:cNvPr id="16" name="TextBox 15"/>
          <p:cNvSpPr txBox="1"/>
          <p:nvPr>
            <p:custDataLst>
              <p:tags r:id="rId13"/>
            </p:custDataLst>
          </p:nvPr>
        </p:nvSpPr>
        <p:spPr>
          <a:xfrm>
            <a:off x="5564456" y="5638800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disk</a:t>
            </a:r>
          </a:p>
        </p:txBody>
      </p:sp>
      <p:sp>
        <p:nvSpPr>
          <p:cNvPr id="17" name="TextBox 16"/>
          <p:cNvSpPr txBox="1"/>
          <p:nvPr>
            <p:custDataLst>
              <p:tags r:id="rId14"/>
            </p:custDataLst>
          </p:nvPr>
        </p:nvSpPr>
        <p:spPr>
          <a:xfrm>
            <a:off x="7026145" y="5648980"/>
            <a:ext cx="670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eth</a:t>
            </a:r>
          </a:p>
        </p:txBody>
      </p:sp>
      <p:sp>
        <p:nvSpPr>
          <p:cNvPr id="18" name="TextBox 17"/>
          <p:cNvSpPr txBox="1"/>
          <p:nvPr>
            <p:custDataLst>
              <p:tags r:id="rId15"/>
            </p:custDataLst>
          </p:nvPr>
        </p:nvSpPr>
        <p:spPr>
          <a:xfrm>
            <a:off x="4419600" y="5638800"/>
            <a:ext cx="1031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MMU</a:t>
            </a:r>
          </a:p>
        </p:txBody>
      </p:sp>
      <p:pic>
        <p:nvPicPr>
          <p:cNvPr id="2" name="CP3 Ink 10a162b3-51c0-45df-8d6c-bf109bb89158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885" y="1976939"/>
            <a:ext cx="5169751" cy="431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Privilege Mode</a:t>
            </a:r>
            <a:endParaRPr lang="en-US"/>
          </a:p>
        </p:txBody>
      </p:sp>
      <p:sp>
        <p:nvSpPr>
          <p:cNvPr id="38092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5791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CPU Mode Bit / Privilege Level Status Register</a:t>
            </a:r>
          </a:p>
          <a:p>
            <a:r>
              <a:rPr lang="en-US" sz="2800" dirty="0" smtClean="0"/>
              <a:t>Mode 0 = untrusted = </a:t>
            </a:r>
            <a:r>
              <a:rPr lang="en-US" sz="2800" dirty="0" smtClean="0">
                <a:solidFill>
                  <a:schemeClr val="accent1"/>
                </a:solidFill>
              </a:rPr>
              <a:t>user domain</a:t>
            </a:r>
          </a:p>
          <a:p>
            <a:pPr lvl="1"/>
            <a:r>
              <a:rPr lang="en-US" sz="2400" dirty="0" smtClean="0"/>
              <a:t>“Privileged” instructions and registers are disabled by CPU</a:t>
            </a:r>
          </a:p>
          <a:p>
            <a:r>
              <a:rPr lang="en-US" sz="2800" dirty="0" smtClean="0"/>
              <a:t>Mode 1 = trusted = </a:t>
            </a:r>
            <a:r>
              <a:rPr lang="en-US" sz="2800" dirty="0" smtClean="0">
                <a:solidFill>
                  <a:schemeClr val="accent1"/>
                </a:solidFill>
              </a:rPr>
              <a:t>kernel domain</a:t>
            </a:r>
          </a:p>
          <a:p>
            <a:pPr lvl="1"/>
            <a:r>
              <a:rPr lang="en-US" sz="2400" dirty="0" smtClean="0"/>
              <a:t>All instructions and registers are enabled</a:t>
            </a:r>
          </a:p>
          <a:p>
            <a:r>
              <a:rPr lang="en-US" sz="2800" dirty="0" smtClean="0"/>
              <a:t>Boot sequence: </a:t>
            </a:r>
          </a:p>
          <a:p>
            <a:pPr lvl="1"/>
            <a:r>
              <a:rPr lang="en-US" sz="2400" dirty="0" smtClean="0"/>
              <a:t>load first sector of disk (containing OS code) to well known address in memory</a:t>
            </a:r>
          </a:p>
          <a:p>
            <a:pPr lvl="1"/>
            <a:r>
              <a:rPr lang="en-US" sz="2400" dirty="0" smtClean="0"/>
              <a:t>Mode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1; PC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well known address</a:t>
            </a:r>
          </a:p>
          <a:p>
            <a:r>
              <a:rPr lang="en-US" sz="2800" dirty="0" smtClean="0"/>
              <a:t>OS takes over…</a:t>
            </a:r>
          </a:p>
          <a:p>
            <a:pPr lvl="1"/>
            <a:r>
              <a:rPr lang="en-US" sz="2400" dirty="0" smtClean="0"/>
              <a:t>initialize devices, MMU, timers, etc.</a:t>
            </a:r>
          </a:p>
          <a:p>
            <a:pPr lvl="1"/>
            <a:r>
              <a:rPr lang="en-US" sz="2400" dirty="0" smtClean="0"/>
              <a:t>loads programs from disk, sets up </a:t>
            </a:r>
            <a:r>
              <a:rPr lang="en-US" sz="2400" dirty="0" err="1" smtClean="0"/>
              <a:t>pagetables</a:t>
            </a:r>
            <a:r>
              <a:rPr lang="en-US" sz="2400" dirty="0" smtClean="0"/>
              <a:t>, etc.</a:t>
            </a:r>
          </a:p>
          <a:p>
            <a:pPr lvl="1"/>
            <a:r>
              <a:rPr lang="en-US" sz="2400" dirty="0" smtClean="0"/>
              <a:t>Mode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0; PC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smtClean="0"/>
              <a:t>program entry point</a:t>
            </a:r>
          </a:p>
          <a:p>
            <a:r>
              <a:rPr lang="en-US" sz="1800" dirty="0" smtClean="0"/>
              <a:t>(note: x86 has 4 levels x 3 dimensions, but only virtual machines uses any  the middle)</a:t>
            </a:r>
          </a:p>
        </p:txBody>
      </p:sp>
    </p:spTree>
    <p:extLst>
      <p:ext uri="{BB962C8B-B14F-4D97-AF65-F5344CB8AC3E}">
        <p14:creationId xmlns:p14="http://schemas.microsoft.com/office/powerpoint/2010/main" val="34717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Trap: </a:t>
            </a:r>
            <a:r>
              <a:rPr lang="en-US" sz="2800" dirty="0" smtClean="0"/>
              <a:t>Any kind of a control transfer to the OS</a:t>
            </a:r>
          </a:p>
          <a:p>
            <a:endParaRPr lang="en-US" sz="2800" dirty="0" smtClean="0"/>
          </a:p>
          <a:p>
            <a:r>
              <a:rPr lang="en-US" sz="2800" dirty="0" err="1" smtClean="0">
                <a:solidFill>
                  <a:schemeClr val="accent1"/>
                </a:solidFill>
              </a:rPr>
              <a:t>Syscall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/>
              <a:t>Synchronous (planned), program-to-kernel transfer</a:t>
            </a:r>
          </a:p>
          <a:p>
            <a:pPr lvl="1"/>
            <a:r>
              <a:rPr lang="en-US" sz="2400" dirty="0" smtClean="0"/>
              <a:t>SYSCALL instruction in MIPS (various on x86)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Exception: </a:t>
            </a:r>
            <a:r>
              <a:rPr lang="en-US" sz="2800" dirty="0"/>
              <a:t>S</a:t>
            </a:r>
            <a:r>
              <a:rPr lang="en-US" sz="2800" dirty="0" smtClean="0"/>
              <a:t>ynchronous, program-to-kernel transfer</a:t>
            </a:r>
          </a:p>
          <a:p>
            <a:pPr lvl="1"/>
            <a:r>
              <a:rPr lang="en-US" sz="2400" dirty="0" smtClean="0"/>
              <a:t>exceptional events: div by zero, page fault, page protection err, …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Interrupt: </a:t>
            </a:r>
            <a:r>
              <a:rPr lang="en-US" sz="2800" dirty="0" err="1" smtClean="0"/>
              <a:t>Aysnchronous</a:t>
            </a:r>
            <a:r>
              <a:rPr lang="en-US" sz="2800" dirty="0" smtClean="0"/>
              <a:t>, device-initiated transfer</a:t>
            </a:r>
          </a:p>
          <a:p>
            <a:pPr lvl="1"/>
            <a:r>
              <a:rPr lang="en-US" sz="2400" dirty="0" smtClean="0"/>
              <a:t>e.g. Network packet arrived, keyboard event, timer ticks</a:t>
            </a:r>
            <a:endParaRPr lang="en-US" sz="24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0" y="6334780"/>
            <a:ext cx="8072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real mechanisms, but nobody agrees on these terms</a:t>
            </a:r>
          </a:p>
        </p:txBody>
      </p:sp>
    </p:spTree>
    <p:extLst>
      <p:ext uri="{BB962C8B-B14F-4D97-AF65-F5344CB8AC3E}">
        <p14:creationId xmlns:p14="http://schemas.microsoft.com/office/powerpoint/2010/main" val="30165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5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Sample System Calls</a:t>
            </a:r>
            <a:endParaRPr lang="en-US"/>
          </a:p>
        </p:txBody>
      </p:sp>
      <p:sp>
        <p:nvSpPr>
          <p:cNvPr id="3815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System call examples:</a:t>
            </a:r>
          </a:p>
          <a:p>
            <a:r>
              <a:rPr lang="en-US" dirty="0" err="1" smtClean="0">
                <a:latin typeface="Consolas" pitchFamily="49" charset="0"/>
              </a:rPr>
              <a:t>putc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Print character to screen</a:t>
            </a:r>
          </a:p>
          <a:p>
            <a:pPr lvl="1"/>
            <a:r>
              <a:rPr lang="en-US" dirty="0" smtClean="0"/>
              <a:t>Need to multiplex screen between competing programs</a:t>
            </a:r>
          </a:p>
          <a:p>
            <a:r>
              <a:rPr lang="en-US" dirty="0" smtClean="0">
                <a:latin typeface="Consolas" pitchFamily="49" charset="0"/>
              </a:rPr>
              <a:t>send(): </a:t>
            </a:r>
            <a:r>
              <a:rPr lang="en-US" dirty="0" smtClean="0"/>
              <a:t>Send a packet on the network</a:t>
            </a:r>
          </a:p>
          <a:p>
            <a:pPr lvl="1"/>
            <a:r>
              <a:rPr lang="en-US" dirty="0" smtClean="0"/>
              <a:t>Need to manipulate the internals of a device </a:t>
            </a:r>
          </a:p>
          <a:p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Allocate a page</a:t>
            </a:r>
          </a:p>
          <a:p>
            <a:pPr lvl="1"/>
            <a:r>
              <a:rPr lang="en-US" dirty="0" smtClean="0"/>
              <a:t>Needs to update page tables &amp; MMU</a:t>
            </a:r>
          </a:p>
          <a:p>
            <a:r>
              <a:rPr lang="en-US" dirty="0" smtClean="0">
                <a:latin typeface="Consolas" pitchFamily="49" charset="0"/>
              </a:rPr>
              <a:t>sleep(): </a:t>
            </a:r>
            <a:r>
              <a:rPr lang="en-US" dirty="0" smtClean="0"/>
              <a:t>put current </a:t>
            </a:r>
            <a:r>
              <a:rPr lang="en-US" dirty="0" err="1" smtClean="0"/>
              <a:t>prog</a:t>
            </a:r>
            <a:r>
              <a:rPr lang="en-US" dirty="0" smtClean="0"/>
              <a:t> to sleep, wake other</a:t>
            </a:r>
          </a:p>
          <a:p>
            <a:pPr lvl="1"/>
            <a:r>
              <a:rPr lang="en-US" dirty="0" smtClean="0"/>
              <a:t>Need to update page table base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3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7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System Calls</a:t>
            </a:r>
            <a:endParaRPr lang="en-US"/>
          </a:p>
        </p:txBody>
      </p:sp>
      <p:sp>
        <p:nvSpPr>
          <p:cNvPr id="3817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 call: Not just a function call</a:t>
            </a:r>
          </a:p>
          <a:p>
            <a:pPr lvl="1"/>
            <a:r>
              <a:rPr lang="en-US" dirty="0" smtClean="0"/>
              <a:t>Don’t let program jump just anywhere in OS code</a:t>
            </a:r>
          </a:p>
          <a:p>
            <a:pPr lvl="1"/>
            <a:r>
              <a:rPr lang="en-US" dirty="0" smtClean="0"/>
              <a:t>OS can’t trust program’s registers (sp, </a:t>
            </a:r>
            <a:r>
              <a:rPr lang="en-US" dirty="0" err="1" smtClean="0"/>
              <a:t>fp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, etc.)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SYSCALL instruction</a:t>
            </a:r>
            <a:r>
              <a:rPr lang="en-US" dirty="0" smtClean="0"/>
              <a:t>: safe transfer of control to OS</a:t>
            </a:r>
          </a:p>
          <a:p>
            <a:pPr lvl="1"/>
            <a:r>
              <a:rPr lang="en-US" dirty="0" smtClean="0"/>
              <a:t>Mode </a:t>
            </a:r>
            <a:r>
              <a:rPr lang="en-US" dirty="0" smtClean="0">
                <a:sym typeface="Wingdings" pitchFamily="2" charset="2"/>
              </a:rPr>
              <a:t> 0; Cause  </a:t>
            </a:r>
            <a:r>
              <a:rPr lang="en-US" dirty="0" err="1" smtClean="0">
                <a:sym typeface="Wingdings" pitchFamily="2" charset="2"/>
              </a:rPr>
              <a:t>syscall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exception vector</a:t>
            </a:r>
          </a:p>
          <a:p>
            <a:endParaRPr lang="en-US" dirty="0" smtClean="0"/>
          </a:p>
          <a:p>
            <a:r>
              <a:rPr lang="en-US" dirty="0" smtClean="0"/>
              <a:t>MIPS system call convention:</a:t>
            </a:r>
          </a:p>
          <a:p>
            <a:pPr lvl="1"/>
            <a:r>
              <a:rPr lang="en-US" dirty="0" smtClean="0"/>
              <a:t>user program mostly normal (save temps, save </a:t>
            </a:r>
            <a:r>
              <a:rPr lang="en-US" dirty="0" err="1" smtClean="0"/>
              <a:t>ra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but: $v0 = system call number,                                   </a:t>
            </a:r>
            <a:r>
              <a:rPr lang="en-US" dirty="0"/>
              <a:t>which specifies the operation the application is </a:t>
            </a:r>
            <a:r>
              <a:rPr lang="en-US" dirty="0" smtClean="0"/>
              <a:t>requesting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Invoking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1831975"/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addiu</a:t>
            </a:r>
            <a:r>
              <a:rPr lang="en-US" dirty="0" smtClean="0">
                <a:solidFill>
                  <a:schemeClr val="accent1"/>
                </a:solidFill>
                <a:latin typeface="Consolas" pitchFamily="49" charset="0"/>
              </a:rPr>
              <a:t> $2, $0, 4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1"/>
                </a:solidFill>
                <a:latin typeface="Consolas" pitchFamily="49" charset="0"/>
              </a:rPr>
              <a:t>syscall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  <a:p>
            <a:pPr marL="1831975"/>
            <a:endParaRPr lang="en-US" dirty="0" smtClean="0">
              <a:latin typeface="Consolas" pitchFamily="49" charset="0"/>
            </a:endParaRPr>
          </a:p>
          <a:p>
            <a:pPr marL="1831975"/>
            <a:r>
              <a:rPr lang="en-US" dirty="0" smtClean="0">
                <a:latin typeface="Consolas" pitchFamily="49" charset="0"/>
              </a:rPr>
              <a:t>char *gets(char *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while (...)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 =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}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795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Libraries and Wrappers</a:t>
            </a:r>
            <a:endParaRPr lang="en-US"/>
          </a:p>
        </p:txBody>
      </p:sp>
      <p:sp>
        <p:nvSpPr>
          <p:cNvPr id="3829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Compilers do not emit SYSCALL instructions</a:t>
            </a:r>
          </a:p>
          <a:p>
            <a:pPr lvl="1"/>
            <a:r>
              <a:rPr lang="en-US" dirty="0" smtClean="0"/>
              <a:t>Compiler doesn’t know OS interface</a:t>
            </a:r>
          </a:p>
          <a:p>
            <a:r>
              <a:rPr lang="en-US" dirty="0" smtClean="0"/>
              <a:t>Libraries implement standard API from system API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(standard C library):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write()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gets()  </a:t>
            </a:r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write()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40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195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655763"/>
            <a:ext cx="72390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86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Where does OS live?</a:t>
            </a:r>
          </a:p>
        </p:txBody>
      </p:sp>
      <p:sp>
        <p:nvSpPr>
          <p:cNvPr id="38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its own address 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then </a:t>
            </a:r>
            <a:r>
              <a:rPr lang="en-US" dirty="0" err="1"/>
              <a:t>syscall</a:t>
            </a:r>
            <a:r>
              <a:rPr lang="en-US" dirty="0"/>
              <a:t> would have to switch to a different address space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Also harder to deal with </a:t>
            </a:r>
            <a:r>
              <a:rPr lang="en-US" dirty="0" err="1"/>
              <a:t>syscall</a:t>
            </a:r>
            <a:r>
              <a:rPr lang="en-US" dirty="0"/>
              <a:t> arguments passed as pointers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in the same address space as 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protection bits to prevent user code from writing kernel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Higher part of VM, lower part of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307441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915400" cy="59436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accent1"/>
                </a:solidFill>
              </a:rPr>
              <a:t>Caches, Virtual Memory, &amp; TLBs: answer three questions</a:t>
            </a:r>
          </a:p>
          <a:p>
            <a:r>
              <a:rPr lang="en-US" sz="3000" dirty="0" smtClean="0"/>
              <a:t>Where can block be placed?</a:t>
            </a:r>
          </a:p>
          <a:p>
            <a:pPr lvl="1"/>
            <a:r>
              <a:rPr lang="en-US" sz="2600" dirty="0" smtClean="0"/>
              <a:t>Direct, n-way, fully associative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r>
              <a:rPr lang="en-US" sz="3000" dirty="0" smtClean="0"/>
              <a:t>What block is replaced on miss?</a:t>
            </a:r>
          </a:p>
          <a:p>
            <a:pPr lvl="1"/>
            <a:r>
              <a:rPr lang="en-US" sz="2600" dirty="0" smtClean="0"/>
              <a:t>LRU, Random, LFU, … </a:t>
            </a:r>
          </a:p>
          <a:p>
            <a:r>
              <a:rPr lang="en-US" sz="3000" dirty="0" smtClean="0"/>
              <a:t>How are writes handled?</a:t>
            </a:r>
          </a:p>
          <a:p>
            <a:pPr lvl="1"/>
            <a:r>
              <a:rPr lang="en-US" sz="2600" dirty="0" smtClean="0"/>
              <a:t>No-write (w/ or w/o automatic invalidation)</a:t>
            </a:r>
          </a:p>
          <a:p>
            <a:pPr lvl="1"/>
            <a:r>
              <a:rPr lang="en-US" sz="2600" dirty="0" smtClean="0"/>
              <a:t>Write-back (fast, block at time)</a:t>
            </a:r>
          </a:p>
          <a:p>
            <a:pPr lvl="1"/>
            <a:r>
              <a:rPr lang="en-US" sz="2600" dirty="0" smtClean="0"/>
              <a:t>Write-through (simple, reason about consistency)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860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3618" name="Rectangle 2"/>
          <p:cNvSpPr>
            <a:spLocks noChangeArrowheads="1"/>
          </p:cNvSpPr>
          <p:nvPr/>
        </p:nvSpPr>
        <p:spPr bwMode="auto">
          <a:xfrm>
            <a:off x="6934200" y="1143000"/>
            <a:ext cx="1676400" cy="4876800"/>
          </a:xfrm>
          <a:prstGeom prst="rect">
            <a:avLst/>
          </a:prstGeom>
          <a:noFill/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System Layout</a:t>
            </a:r>
          </a:p>
        </p:txBody>
      </p:sp>
      <p:sp>
        <p:nvSpPr>
          <p:cNvPr id="3823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5819459" cy="530383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Typically all kernel text, most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same VA in every address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Map kernel in contiguous physical memory when boot loader puts kernel into physical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The OS is omnipresent and steps in where necessary to aid application execution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Typically resides in high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When an application needs to perform a privileged operation, it needs to invoke the OS</a:t>
            </a:r>
          </a:p>
        </p:txBody>
      </p:sp>
      <p:sp>
        <p:nvSpPr>
          <p:cNvPr id="3823621" name="Text Box 5"/>
          <p:cNvSpPr txBox="1">
            <a:spLocks noChangeArrowheads="1"/>
          </p:cNvSpPr>
          <p:nvPr/>
        </p:nvSpPr>
        <p:spPr bwMode="auto">
          <a:xfrm>
            <a:off x="7010400" y="2514600"/>
            <a:ext cx="1183850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Text</a:t>
            </a:r>
          </a:p>
        </p:txBody>
      </p:sp>
      <p:sp>
        <p:nvSpPr>
          <p:cNvPr id="3823622" name="Text Box 6"/>
          <p:cNvSpPr txBox="1">
            <a:spLocks noChangeArrowheads="1"/>
          </p:cNvSpPr>
          <p:nvPr/>
        </p:nvSpPr>
        <p:spPr bwMode="auto">
          <a:xfrm>
            <a:off x="7010400" y="3276600"/>
            <a:ext cx="889987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Stack</a:t>
            </a:r>
          </a:p>
        </p:txBody>
      </p:sp>
      <p:sp>
        <p:nvSpPr>
          <p:cNvPr id="3823623" name="Text Box 7"/>
          <p:cNvSpPr txBox="1">
            <a:spLocks noChangeArrowheads="1"/>
          </p:cNvSpPr>
          <p:nvPr/>
        </p:nvSpPr>
        <p:spPr bwMode="auto">
          <a:xfrm>
            <a:off x="6996113" y="4038600"/>
            <a:ext cx="859531" cy="496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Heap</a:t>
            </a:r>
          </a:p>
        </p:txBody>
      </p:sp>
      <p:sp>
        <p:nvSpPr>
          <p:cNvPr id="3823624" name="Text Box 8"/>
          <p:cNvSpPr txBox="1">
            <a:spLocks noChangeArrowheads="1"/>
          </p:cNvSpPr>
          <p:nvPr/>
        </p:nvSpPr>
        <p:spPr bwMode="auto">
          <a:xfrm>
            <a:off x="7010400" y="4572000"/>
            <a:ext cx="7747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Data</a:t>
            </a:r>
          </a:p>
        </p:txBody>
      </p:sp>
      <p:sp>
        <p:nvSpPr>
          <p:cNvPr id="3823625" name="Text Box 9"/>
          <p:cNvSpPr txBox="1">
            <a:spLocks noChangeArrowheads="1"/>
          </p:cNvSpPr>
          <p:nvPr/>
        </p:nvSpPr>
        <p:spPr bwMode="auto">
          <a:xfrm>
            <a:off x="7010400" y="5029200"/>
            <a:ext cx="7286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Text</a:t>
            </a:r>
          </a:p>
        </p:txBody>
      </p:sp>
      <p:sp>
        <p:nvSpPr>
          <p:cNvPr id="3823626" name="Text Box 10"/>
          <p:cNvSpPr txBox="1">
            <a:spLocks noChangeArrowheads="1"/>
          </p:cNvSpPr>
          <p:nvPr/>
        </p:nvSpPr>
        <p:spPr bwMode="auto">
          <a:xfrm>
            <a:off x="7010400" y="2133600"/>
            <a:ext cx="125571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Data</a:t>
            </a:r>
          </a:p>
        </p:txBody>
      </p:sp>
      <p:sp>
        <p:nvSpPr>
          <p:cNvPr id="3823627" name="Text Box 11"/>
          <p:cNvSpPr txBox="1">
            <a:spLocks noChangeArrowheads="1"/>
          </p:cNvSpPr>
          <p:nvPr/>
        </p:nvSpPr>
        <p:spPr bwMode="auto">
          <a:xfrm>
            <a:off x="7010400" y="1752600"/>
            <a:ext cx="13335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Heap</a:t>
            </a:r>
          </a:p>
        </p:txBody>
      </p:sp>
      <p:sp>
        <p:nvSpPr>
          <p:cNvPr id="3823628" name="Text Box 12"/>
          <p:cNvSpPr txBox="1">
            <a:spLocks noChangeArrowheads="1"/>
          </p:cNvSpPr>
          <p:nvPr/>
        </p:nvSpPr>
        <p:spPr bwMode="auto">
          <a:xfrm>
            <a:off x="6934200" y="1066800"/>
            <a:ext cx="1363663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OS 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557426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0x000…0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8060" y="3059668"/>
            <a:ext cx="8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0x7ff…f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48060" y="1066800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0xfff…f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2590800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0x800…0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023064" y="5867400"/>
            <a:ext cx="1435136" cy="62017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9179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SYSCALL instruction</a:t>
            </a:r>
          </a:p>
        </p:txBody>
      </p:sp>
      <p:sp>
        <p:nvSpPr>
          <p:cNvPr id="38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SYSCALL instruction does an atomic jump to a controlled location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Switches 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 (= return address)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 err="1"/>
              <a:t>syscall</a:t>
            </a:r>
            <a:r>
              <a:rPr lang="en-US" dirty="0"/>
              <a:t> handler</a:t>
            </a:r>
          </a:p>
        </p:txBody>
      </p:sp>
    </p:spTree>
    <p:extLst>
      <p:ext uri="{BB962C8B-B14F-4D97-AF65-F5344CB8AC3E}">
        <p14:creationId xmlns:p14="http://schemas.microsoft.com/office/powerpoint/2010/main" val="383541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SYSCALL instruction</a:t>
            </a:r>
          </a:p>
        </p:txBody>
      </p:sp>
      <p:sp>
        <p:nvSpPr>
          <p:cNvPr id="38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Kernel system call handler carries out the desired system call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 err="1" smtClean="0"/>
              <a:t>callee</a:t>
            </a:r>
            <a:r>
              <a:rPr lang="en-US" dirty="0" smtClean="0"/>
              <a:t>-save </a:t>
            </a:r>
            <a:r>
              <a:rPr lang="en-US" dirty="0"/>
              <a:t>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 err="1"/>
              <a:t>syscall</a:t>
            </a:r>
            <a:r>
              <a:rPr lang="en-US" dirty="0"/>
              <a:t> number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Checks arguments for sanity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Stores result in v0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Restores </a:t>
            </a:r>
            <a:r>
              <a:rPr lang="en-US" dirty="0" err="1"/>
              <a:t>callee</a:t>
            </a:r>
            <a:r>
              <a:rPr lang="en-US" dirty="0"/>
              <a:t>-save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1"/>
                </a:solidFill>
              </a:rPr>
              <a:t>return from </a:t>
            </a:r>
            <a:r>
              <a:rPr lang="en-US" dirty="0" err="1">
                <a:solidFill>
                  <a:schemeClr val="accent1"/>
                </a:solidFill>
              </a:rPr>
              <a:t>syscall</a:t>
            </a:r>
            <a:r>
              <a:rPr lang="en-US" dirty="0"/>
              <a:t>” instruction, which restores the privilege mode, SP and PC</a:t>
            </a:r>
          </a:p>
        </p:txBody>
      </p:sp>
    </p:spTree>
    <p:extLst>
      <p:ext uri="{BB962C8B-B14F-4D97-AF65-F5344CB8AC3E}">
        <p14:creationId xmlns:p14="http://schemas.microsoft.com/office/powerpoint/2010/main" val="28157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Interrupts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3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Recap: Traps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Map kernel into every process using </a:t>
            </a:r>
            <a:r>
              <a:rPr lang="en-US" sz="2800" i="1" dirty="0" smtClean="0">
                <a:solidFill>
                  <a:schemeClr val="accent1"/>
                </a:solidFill>
              </a:rPr>
              <a:t>supervisor</a:t>
            </a:r>
            <a:r>
              <a:rPr lang="en-US" sz="2800" dirty="0" smtClean="0"/>
              <a:t> PTEs</a:t>
            </a:r>
          </a:p>
          <a:p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Switch to </a:t>
            </a:r>
            <a:r>
              <a:rPr lang="en-US" sz="2800" dirty="0" smtClean="0">
                <a:solidFill>
                  <a:schemeClr val="accent1"/>
                </a:solidFill>
              </a:rPr>
              <a:t>kernel mode </a:t>
            </a:r>
            <a:r>
              <a:rPr lang="en-US" sz="2800" dirty="0" smtClean="0"/>
              <a:t>on trap, </a:t>
            </a:r>
            <a:r>
              <a:rPr lang="en-US" sz="2800" dirty="0" smtClean="0">
                <a:solidFill>
                  <a:schemeClr val="accent1"/>
                </a:solidFill>
              </a:rPr>
              <a:t>user mode </a:t>
            </a:r>
            <a:r>
              <a:rPr lang="en-US" sz="2800" dirty="0" smtClean="0"/>
              <a:t>on return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n-US" sz="2800" dirty="0" err="1" smtClean="0">
                <a:solidFill>
                  <a:schemeClr val="accent1"/>
                </a:solidFill>
              </a:rPr>
              <a:t>Syscall</a:t>
            </a:r>
            <a:r>
              <a:rPr lang="en-US" sz="2800" dirty="0" smtClean="0">
                <a:solidFill>
                  <a:schemeClr val="accent1"/>
                </a:solidFill>
              </a:rPr>
              <a:t>: </a:t>
            </a:r>
            <a:r>
              <a:rPr lang="en-US" sz="2800" dirty="0" smtClean="0"/>
              <a:t>Synchronous, program-to-kernel transfer</a:t>
            </a:r>
          </a:p>
          <a:p>
            <a:pPr lvl="1"/>
            <a:r>
              <a:rPr lang="en-US" sz="2400" dirty="0" smtClean="0"/>
              <a:t>user does caller-saves, invokes kernel via </a:t>
            </a:r>
            <a:r>
              <a:rPr lang="en-US" sz="2400" dirty="0" err="1" smtClean="0"/>
              <a:t>syscall</a:t>
            </a:r>
            <a:endParaRPr lang="en-US" sz="2400" dirty="0" smtClean="0"/>
          </a:p>
          <a:p>
            <a:pPr lvl="1"/>
            <a:r>
              <a:rPr lang="en-US" sz="2400" dirty="0" smtClean="0"/>
              <a:t>kernel handles request, puts result in v0, and returns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Exception: </a:t>
            </a:r>
            <a:r>
              <a:rPr lang="en-US" sz="2800" dirty="0"/>
              <a:t>S</a:t>
            </a:r>
            <a:r>
              <a:rPr lang="en-US" sz="2800" dirty="0" smtClean="0"/>
              <a:t>ynchronous, program-to-kernel transfer</a:t>
            </a:r>
          </a:p>
          <a:p>
            <a:pPr lvl="1"/>
            <a:r>
              <a:rPr lang="en-US" sz="2400" dirty="0" smtClean="0"/>
              <a:t>user div/load/store/… faults, CPU invokes kernel</a:t>
            </a:r>
          </a:p>
          <a:p>
            <a:pPr lvl="1"/>
            <a:r>
              <a:rPr lang="en-US" sz="2400" dirty="0" smtClean="0"/>
              <a:t>kernel saves everything, handles fault, restores, and returns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Interrupt: </a:t>
            </a:r>
            <a:r>
              <a:rPr lang="en-US" sz="2800" dirty="0" err="1" smtClean="0"/>
              <a:t>Aysnchronous</a:t>
            </a:r>
            <a:r>
              <a:rPr lang="en-US" sz="2800" dirty="0" smtClean="0"/>
              <a:t>, device-initiated transfer</a:t>
            </a:r>
          </a:p>
          <a:p>
            <a:pPr lvl="1"/>
            <a:r>
              <a:rPr lang="en-US" sz="2400" dirty="0" smtClean="0"/>
              <a:t>e.g. Network packet arrived, keyboard event, timer ticks</a:t>
            </a:r>
          </a:p>
          <a:p>
            <a:pPr lvl="1"/>
            <a:r>
              <a:rPr lang="en-US" sz="2400" dirty="0" smtClean="0"/>
              <a:t>kernel saves everything, handles event, restores, and returns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932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Exceptions</a:t>
            </a:r>
          </a:p>
        </p:txBody>
      </p:sp>
      <p:sp>
        <p:nvSpPr>
          <p:cNvPr id="38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 lnSpcReduction="10000"/>
          </a:bodyPr>
          <a:lstStyle/>
          <a:p>
            <a:pPr>
              <a:lnSpc>
                <a:spcPct val="84000"/>
              </a:lnSpc>
            </a:pPr>
            <a:r>
              <a:rPr lang="en-US" dirty="0"/>
              <a:t>System calls are control transfers to the OS, performed under the control of the user program</a:t>
            </a:r>
          </a:p>
          <a:p>
            <a:pPr>
              <a:lnSpc>
                <a:spcPct val="84000"/>
              </a:lnSpc>
            </a:pPr>
            <a:endParaRPr lang="en-US" dirty="0"/>
          </a:p>
          <a:p>
            <a:pPr>
              <a:lnSpc>
                <a:spcPct val="84000"/>
              </a:lnSpc>
            </a:pPr>
            <a:r>
              <a:rPr lang="en-US" dirty="0"/>
              <a:t>Sometimes, need to transfer control to the OS at a time when the user program least expects it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Division by zero,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Alert from power supply that electricity is going out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Alert from network device that a packet just arrived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Clock notifying the processor that clock just ticked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dirty="0"/>
              <a:t>Some of these causes for interruption of execution have nothing to do with the user application</a:t>
            </a:r>
          </a:p>
          <a:p>
            <a:pPr>
              <a:lnSpc>
                <a:spcPct val="84000"/>
              </a:lnSpc>
            </a:pPr>
            <a:r>
              <a:rPr lang="en-US" dirty="0"/>
              <a:t>Need a (slightly) different mechanism, that allows resuming the user application</a:t>
            </a:r>
          </a:p>
        </p:txBody>
      </p:sp>
    </p:spTree>
    <p:extLst>
      <p:ext uri="{BB962C8B-B14F-4D97-AF65-F5344CB8AC3E}">
        <p14:creationId xmlns:p14="http://schemas.microsoft.com/office/powerpoint/2010/main" val="5497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Interrupts &amp; Exceptions</a:t>
            </a:r>
          </a:p>
        </p:txBody>
      </p:sp>
      <p:sp>
        <p:nvSpPr>
          <p:cNvPr id="38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283575" cy="5054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On an interrupt or exception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Switches 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Saves cause of the interrupt/privilege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>
                <a:solidFill>
                  <a:schemeClr val="accent1"/>
                </a:solidFill>
              </a:rPr>
              <a:t>interrupt/exception handler</a:t>
            </a:r>
          </a:p>
        </p:txBody>
      </p:sp>
    </p:spTree>
    <p:extLst>
      <p:ext uri="{BB962C8B-B14F-4D97-AF65-F5344CB8AC3E}">
        <p14:creationId xmlns:p14="http://schemas.microsoft.com/office/powerpoint/2010/main" val="11673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Interrupts &amp; Exceptions</a:t>
            </a:r>
          </a:p>
        </p:txBody>
      </p:sp>
      <p:sp>
        <p:nvSpPr>
          <p:cNvPr id="38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199" cy="5054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Kernel interrupt/exception handler handles the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>
                <a:solidFill>
                  <a:schemeClr val="accent1"/>
                </a:solidFill>
              </a:rPr>
              <a:t>all</a:t>
            </a:r>
            <a:r>
              <a:rPr lang="en-US" dirty="0"/>
              <a:t>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>
                <a:solidFill>
                  <a:schemeClr val="accent1"/>
                </a:solidFill>
              </a:rPr>
              <a:t>cause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 required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1"/>
                </a:solidFill>
              </a:rPr>
              <a:t>Restores all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1"/>
                </a:solidFill>
              </a:rPr>
              <a:t>return from interrupt</a:t>
            </a:r>
            <a:r>
              <a:rPr lang="en-US" dirty="0"/>
              <a:t>” instruction, which restores the privilege mode, SP and PC</a:t>
            </a:r>
          </a:p>
          <a:p>
            <a:pPr lvl="1">
              <a:lnSpc>
                <a:spcPct val="8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Clock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Example: Clock Interrupt*</a:t>
            </a:r>
          </a:p>
          <a:p>
            <a:pPr lvl="1"/>
            <a:r>
              <a:rPr lang="en-US" sz="2400" dirty="0" smtClean="0"/>
              <a:t>Every N cycles, CPU causes exception with Cause = CLOCK_TICK</a:t>
            </a:r>
          </a:p>
          <a:p>
            <a:pPr lvl="1"/>
            <a:r>
              <a:rPr lang="en-US" sz="2400" dirty="0" smtClean="0"/>
              <a:t>OS can select N to get e.g. 1000 TICKs per second</a:t>
            </a:r>
          </a:p>
          <a:p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0x80000180</a:t>
            </a:r>
          </a:p>
          <a:p>
            <a:r>
              <a:rPr lang="en-US" sz="2400" dirty="0" smtClean="0"/>
              <a:t># (step 1) save *everything* but $k0, $k1 to 0xB0000000</a:t>
            </a:r>
          </a:p>
          <a:p>
            <a:r>
              <a:rPr lang="en-US" sz="2400" dirty="0" smtClean="0"/>
              <a:t># (step 2) set up a usable OS context</a:t>
            </a:r>
          </a:p>
          <a:p>
            <a:r>
              <a:rPr lang="en-US" sz="2400" dirty="0" smtClean="0"/>
              <a:t># (step 3) examine Cause register, take action</a:t>
            </a:r>
          </a:p>
          <a:p>
            <a:r>
              <a:rPr lang="en-US" sz="2400" dirty="0" smtClean="0"/>
              <a:t>if (Cause == PAGE_FAULT) </a:t>
            </a:r>
            <a:r>
              <a:rPr lang="en-US" sz="2400" dirty="0" err="1" smtClean="0"/>
              <a:t>handle_pfault</a:t>
            </a:r>
            <a:r>
              <a:rPr lang="en-US" sz="2400" dirty="0" smtClean="0"/>
              <a:t>(</a:t>
            </a:r>
            <a:r>
              <a:rPr lang="en-US" sz="2400" dirty="0" err="1" smtClean="0"/>
              <a:t>BadVaddr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else if (Cause == SYSCALL) </a:t>
            </a:r>
            <a:r>
              <a:rPr lang="en-US" sz="2400" dirty="0" err="1" smtClean="0"/>
              <a:t>dispatch_syscall</a:t>
            </a:r>
            <a:r>
              <a:rPr lang="en-US" sz="2400" dirty="0" smtClean="0"/>
              <a:t>($v0)</a:t>
            </a:r>
          </a:p>
          <a:p>
            <a:r>
              <a:rPr lang="en-US" sz="2400" dirty="0" smtClean="0"/>
              <a:t>else if (Cause == CLOCK_TICK) schedule()</a:t>
            </a:r>
          </a:p>
          <a:p>
            <a:r>
              <a:rPr lang="en-US" sz="2400" dirty="0" smtClean="0"/>
              <a:t># (step 4) restore registers and return to where program left off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1190" y="6248400"/>
            <a:ext cx="787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not the CPU clock, but a programmable timer clock</a:t>
            </a:r>
          </a:p>
        </p:txBody>
      </p:sp>
    </p:spTree>
    <p:extLst>
      <p:ext uri="{BB962C8B-B14F-4D97-AF65-F5344CB8AC3E}">
        <p14:creationId xmlns:p14="http://schemas.microsoft.com/office/powerpoint/2010/main" val="397240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regs</a:t>
            </a:r>
            <a:r>
              <a:rPr lang="en-US" dirty="0" smtClean="0">
                <a:latin typeface="Consolas" pitchFamily="49" charset="0"/>
              </a:rPr>
              <a:t> context[]; </a:t>
            </a:r>
          </a:p>
          <a:p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[];</a:t>
            </a:r>
          </a:p>
          <a:p>
            <a:r>
              <a:rPr lang="en-US" dirty="0" smtClean="0">
                <a:latin typeface="Consolas" pitchFamily="49" charset="0"/>
              </a:rPr>
              <a:t>schedule() {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</a:rPr>
              <a:t>	j = </a:t>
            </a:r>
            <a:r>
              <a:rPr lang="en-US" dirty="0" err="1" smtClean="0">
                <a:latin typeface="Consolas" pitchFamily="49" charset="0"/>
              </a:rPr>
              <a:t>pick_some_process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if (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!= j) {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 = j;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(context[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], 0xB0000000);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(0xB0000000, context[j]);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(“mtc0 Context,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[j]”);</a:t>
            </a:r>
          </a:p>
          <a:p>
            <a:r>
              <a:rPr lang="en-US" dirty="0" smtClean="0">
                <a:latin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2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5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 of Caches/TLBs/VM</a:t>
            </a:r>
            <a:endParaRPr lang="en-US" dirty="0"/>
          </a:p>
        </p:txBody>
      </p:sp>
      <p:sp>
        <p:nvSpPr>
          <p:cNvPr id="37754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9154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Caches, Virtual Memory, &amp; TLBs: answer three questions</a:t>
            </a:r>
          </a:p>
          <a:p>
            <a:r>
              <a:rPr lang="en-US" dirty="0" smtClean="0"/>
              <a:t>Where can block be placed?</a:t>
            </a:r>
          </a:p>
          <a:p>
            <a:pPr lvl="1"/>
            <a:r>
              <a:rPr lang="en-US" dirty="0"/>
              <a:t>Caches: </a:t>
            </a:r>
            <a:r>
              <a:rPr lang="en-US" dirty="0" smtClean="0"/>
              <a:t>direct/n-way/fully associative (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VM: </a:t>
            </a:r>
            <a:r>
              <a:rPr lang="en-US" dirty="0" err="1"/>
              <a:t>fa</a:t>
            </a:r>
            <a:r>
              <a:rPr lang="en-US" dirty="0"/>
              <a:t>, but with a table of contents to eliminate searches</a:t>
            </a:r>
          </a:p>
          <a:p>
            <a:pPr lvl="1"/>
            <a:r>
              <a:rPr lang="en-US" dirty="0"/>
              <a:t>TLB: </a:t>
            </a:r>
            <a:r>
              <a:rPr lang="en-US" dirty="0" err="1" smtClean="0"/>
              <a:t>fa</a:t>
            </a:r>
            <a:endParaRPr lang="en-US" dirty="0"/>
          </a:p>
          <a:p>
            <a:r>
              <a:rPr lang="en-US" dirty="0" smtClean="0"/>
              <a:t>What block is replaced on miss?</a:t>
            </a:r>
          </a:p>
          <a:p>
            <a:pPr lvl="1"/>
            <a:r>
              <a:rPr lang="en-US" dirty="0" smtClean="0"/>
              <a:t>varied</a:t>
            </a:r>
          </a:p>
          <a:p>
            <a:r>
              <a:rPr lang="en-US" dirty="0" smtClean="0"/>
              <a:t>How are writes handled?</a:t>
            </a:r>
          </a:p>
          <a:p>
            <a:pPr lvl="1"/>
            <a:r>
              <a:rPr lang="en-US" dirty="0"/>
              <a:t>Caches: usually write-back, or maybe write-through, or maybe no-write w/ invalidation</a:t>
            </a:r>
          </a:p>
          <a:p>
            <a:pPr lvl="1"/>
            <a:r>
              <a:rPr lang="en-US" dirty="0"/>
              <a:t>VM: write-back </a:t>
            </a:r>
          </a:p>
          <a:p>
            <a:pPr lvl="1"/>
            <a:r>
              <a:rPr lang="en-US" dirty="0"/>
              <a:t>TLB: usually no-write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27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Syscall vs. Interrupt</a:t>
            </a:r>
            <a:endParaRPr lang="en-US"/>
          </a:p>
        </p:txBody>
      </p:sp>
      <p:sp>
        <p:nvSpPr>
          <p:cNvPr id="38400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r>
              <a:rPr lang="en-US" dirty="0" smtClean="0"/>
              <a:t> vs. Exceptions vs. Interrupts</a:t>
            </a:r>
          </a:p>
          <a:p>
            <a:endParaRPr lang="en-US" dirty="0" smtClean="0"/>
          </a:p>
          <a:p>
            <a:r>
              <a:rPr lang="en-US" dirty="0" smtClean="0"/>
              <a:t>Same mechanisms, but…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Syscall</a:t>
            </a:r>
            <a:r>
              <a:rPr lang="en-US" dirty="0" smtClean="0"/>
              <a:t> saves and restores much less state</a:t>
            </a:r>
          </a:p>
          <a:p>
            <a:endParaRPr lang="en-US" dirty="0" smtClean="0"/>
          </a:p>
          <a:p>
            <a:r>
              <a:rPr lang="en-US" dirty="0" smtClean="0"/>
              <a:t>	Others save and restore full processor state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	Interrupt</a:t>
            </a:r>
            <a:r>
              <a:rPr lang="en-US" dirty="0" smtClean="0"/>
              <a:t> arrival is unrelated to user code</a:t>
            </a:r>
          </a:p>
        </p:txBody>
      </p:sp>
    </p:spTree>
    <p:extLst>
      <p:ext uri="{BB962C8B-B14F-4D97-AF65-F5344CB8AC3E}">
        <p14:creationId xmlns:p14="http://schemas.microsoft.com/office/powerpoint/2010/main" val="39824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400800"/>
          </a:xfrm>
        </p:spPr>
        <p:txBody>
          <a:bodyPr>
            <a:noAutofit/>
          </a:bodyPr>
          <a:lstStyle/>
          <a:p>
            <a:pPr>
              <a:lnSpc>
                <a:spcPct val="84000"/>
              </a:lnSpc>
            </a:pPr>
            <a:r>
              <a:rPr lang="en-US" dirty="0"/>
              <a:t>Trap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Any kind of a control transfer to the OS</a:t>
            </a:r>
          </a:p>
          <a:p>
            <a:pPr>
              <a:lnSpc>
                <a:spcPct val="84000"/>
              </a:lnSpc>
            </a:pPr>
            <a:r>
              <a:rPr lang="en-US" dirty="0" err="1"/>
              <a:t>Syscall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/>
              <a:t>Synchronous, </a:t>
            </a:r>
            <a:r>
              <a:rPr lang="en-US" dirty="0">
                <a:solidFill>
                  <a:schemeClr val="accent1"/>
                </a:solidFill>
              </a:rPr>
              <a:t>program-initiated</a:t>
            </a:r>
            <a:r>
              <a:rPr lang="en-US" dirty="0"/>
              <a:t> control transfer from user to the OS to obtain service from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SYSCALL</a:t>
            </a:r>
          </a:p>
          <a:p>
            <a:pPr>
              <a:lnSpc>
                <a:spcPct val="84000"/>
              </a:lnSpc>
            </a:pPr>
            <a:r>
              <a:rPr lang="en-US" dirty="0"/>
              <a:t>Exception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</a:t>
            </a:r>
            <a:r>
              <a:rPr lang="en-US" dirty="0" smtClean="0"/>
              <a:t>ynchronous</a:t>
            </a:r>
            <a:r>
              <a:rPr lang="en-US" dirty="0"/>
              <a:t>, program-initiated control transfer from user to the OS in </a:t>
            </a:r>
            <a:r>
              <a:rPr lang="en-US" dirty="0">
                <a:solidFill>
                  <a:schemeClr val="accent1"/>
                </a:solidFill>
              </a:rPr>
              <a:t>response to an exceptional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Divide by zero, TLB miss, Page fault</a:t>
            </a:r>
          </a:p>
          <a:p>
            <a:pPr>
              <a:lnSpc>
                <a:spcPct val="84000"/>
              </a:lnSpc>
            </a:pPr>
            <a:r>
              <a:rPr lang="en-US" dirty="0"/>
              <a:t>Interrupt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Asynchronous, </a:t>
            </a:r>
            <a:r>
              <a:rPr lang="en-US" dirty="0">
                <a:solidFill>
                  <a:schemeClr val="accent1"/>
                </a:solidFill>
              </a:rPr>
              <a:t>device-initiated</a:t>
            </a:r>
            <a:r>
              <a:rPr lang="en-US" dirty="0"/>
              <a:t> control transfer from user to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Network packet, I/O complete</a:t>
            </a:r>
          </a:p>
        </p:txBody>
      </p:sp>
    </p:spTree>
    <p:extLst>
      <p:ext uri="{BB962C8B-B14F-4D97-AF65-F5344CB8AC3E}">
        <p14:creationId xmlns:p14="http://schemas.microsoft.com/office/powerpoint/2010/main" val="25813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533400"/>
            <a:ext cx="9296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Project3 available now</a:t>
            </a:r>
            <a:endParaRPr lang="en-US" i="1" dirty="0" smtClean="0">
              <a:solidFill>
                <a:schemeClr val="accent1"/>
              </a:solidFill>
            </a:endParaRP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Design Doc due </a:t>
            </a:r>
            <a:r>
              <a:rPr lang="en-US" i="1" dirty="0" smtClean="0">
                <a:solidFill>
                  <a:schemeClr val="accent1"/>
                </a:solidFill>
              </a:rPr>
              <a:t>next week</a:t>
            </a:r>
            <a:r>
              <a:rPr lang="en-US" dirty="0" smtClean="0"/>
              <a:t>, Monday, April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Schedule a Design Doc review </a:t>
            </a:r>
            <a:r>
              <a:rPr lang="en-US" dirty="0" err="1" smtClean="0"/>
              <a:t>Mtg</a:t>
            </a:r>
            <a:r>
              <a:rPr lang="en-US" dirty="0" smtClean="0"/>
              <a:t> now for next week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Whole project due Monday, April 23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Competition/Games night Friday, April 27</a:t>
            </a:r>
            <a:r>
              <a:rPr lang="en-US" baseline="30000" dirty="0" smtClean="0">
                <a:solidFill>
                  <a:schemeClr val="accent1"/>
                </a:solidFill>
              </a:rPr>
              <a:t>th</a:t>
            </a:r>
            <a:r>
              <a:rPr lang="en-US" dirty="0" smtClean="0">
                <a:solidFill>
                  <a:schemeClr val="accent1"/>
                </a:solidFill>
              </a:rPr>
              <a:t>, 5-7pm</a:t>
            </a:r>
          </a:p>
          <a:p>
            <a:endParaRPr lang="en-US" dirty="0" smtClean="0"/>
          </a:p>
          <a:p>
            <a:r>
              <a:rPr lang="en-US" dirty="0" smtClean="0"/>
              <a:t>Prelim3 is in two and a half weeks, Thursday, April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Time and Location: 7:30pm in Olin Hall room 155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Old prelims are online in CMS</a:t>
            </a:r>
          </a:p>
        </p:txBody>
      </p:sp>
    </p:spTree>
    <p:extLst>
      <p:ext uri="{BB962C8B-B14F-4D97-AF65-F5344CB8AC3E}">
        <p14:creationId xmlns:p14="http://schemas.microsoft.com/office/powerpoint/2010/main" val="30609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52400" y="0"/>
            <a:ext cx="9144000" cy="457200"/>
          </a:xfrm>
        </p:spPr>
        <p:txBody>
          <a:bodyPr/>
          <a:lstStyle/>
          <a:p>
            <a:r>
              <a:rPr lang="en-US" dirty="0" smtClean="0"/>
              <a:t>Summary of Cache Design Parameters</a:t>
            </a:r>
            <a:endParaRPr lang="en-US" dirty="0"/>
          </a:p>
        </p:txBody>
      </p:sp>
      <p:graphicFrame>
        <p:nvGraphicFramePr>
          <p:cNvPr id="3901543" name="Group 10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4193343"/>
              </p:ext>
            </p:extLst>
          </p:nvPr>
        </p:nvGraphicFramePr>
        <p:xfrm>
          <a:off x="381000" y="762000"/>
          <a:ext cx="7696199" cy="5801043"/>
        </p:xfrm>
        <a:graphic>
          <a:graphicData uri="http://schemas.openxmlformats.org/drawingml/2006/table">
            <a:tbl>
              <a:tblPr/>
              <a:tblGrid>
                <a:gridCol w="1552359"/>
                <a:gridCol w="1702284"/>
                <a:gridCol w="2220778"/>
                <a:gridCol w="2220778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L1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TLB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Paged Memory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(blocks)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1/4k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64 to 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16k to 1M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Size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kB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 to 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 to 16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1M to 4G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Block size (B)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16-64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4-32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4k to 64k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rates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2%-5%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0.01% to 2%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-4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to 10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-5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%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Helvetica" pitchFamily="34" charset="0"/>
                        </a:rPr>
                        <a:t>Miss penalty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10-25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100-1000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</a:rPr>
                        <a:t>10M-100M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34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7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76275"/>
            <a:ext cx="8077200" cy="4886325"/>
          </a:xfrm>
        </p:spPr>
        <p:txBody>
          <a:bodyPr/>
          <a:lstStyle/>
          <a:p>
            <a:r>
              <a:rPr lang="en-US" dirty="0"/>
              <a:t>Virtual to physical address translation is assisted by hardware</a:t>
            </a:r>
          </a:p>
          <a:p>
            <a:r>
              <a:rPr lang="en-US" dirty="0">
                <a:solidFill>
                  <a:schemeClr val="accent1"/>
                </a:solidFill>
              </a:rPr>
              <a:t>Need </a:t>
            </a:r>
            <a:r>
              <a:rPr lang="en-US" i="1" dirty="0" smtClean="0">
                <a:solidFill>
                  <a:schemeClr val="accent1"/>
                </a:solidFill>
              </a:rPr>
              <a:t>both </a:t>
            </a:r>
            <a:r>
              <a:rPr lang="en-US" dirty="0" smtClean="0">
                <a:solidFill>
                  <a:schemeClr val="accent1"/>
                </a:solidFill>
              </a:rPr>
              <a:t>hardware </a:t>
            </a:r>
            <a:r>
              <a:rPr lang="en-US" dirty="0">
                <a:solidFill>
                  <a:schemeClr val="accent1"/>
                </a:solidFill>
              </a:rPr>
              <a:t>and software support</a:t>
            </a:r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Page table storage, fault detection and updating</a:t>
            </a:r>
          </a:p>
          <a:p>
            <a:pPr lvl="2"/>
            <a:r>
              <a:rPr lang="en-US" dirty="0"/>
              <a:t>Page faults result in interrupts that are then handled by the OS</a:t>
            </a:r>
          </a:p>
          <a:p>
            <a:pPr lvl="2"/>
            <a:r>
              <a:rPr lang="en-US" dirty="0"/>
              <a:t>Must update appropriately Dirty and Reference bits (e.g., ~LRU) in the Page Tables</a:t>
            </a:r>
          </a:p>
        </p:txBody>
      </p:sp>
    </p:spTree>
    <p:extLst>
      <p:ext uri="{BB962C8B-B14F-4D97-AF65-F5344CB8AC3E}">
        <p14:creationId xmlns:p14="http://schemas.microsoft.com/office/powerpoint/2010/main" val="3210716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6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OS has to keep TLB valid</a:t>
            </a:r>
          </a:p>
          <a:p>
            <a:pPr>
              <a:lnSpc>
                <a:spcPct val="90000"/>
              </a:lnSpc>
            </a:pPr>
            <a:r>
              <a:rPr lang="en-US" dirty="0"/>
              <a:t>Keep TLB valid on context switch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Flush TLB when new process runs (x86)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Store process id (MIPs)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Also, store </a:t>
            </a:r>
            <a:r>
              <a:rPr lang="en-US" dirty="0" err="1"/>
              <a:t>pids</a:t>
            </a:r>
            <a:r>
              <a:rPr lang="en-US" dirty="0"/>
              <a:t> with cache to avoid flushing cache on context switches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Hardware support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Page table register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Process id register</a:t>
            </a:r>
          </a:p>
        </p:txBody>
      </p:sp>
    </p:spTree>
    <p:extLst>
      <p:ext uri="{BB962C8B-B14F-4D97-AF65-F5344CB8AC3E}">
        <p14:creationId xmlns:p14="http://schemas.microsoft.com/office/powerpoint/2010/main" val="422821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Hardware support for </a:t>
            </a:r>
            <a:r>
              <a:rPr lang="en-US" dirty="0">
                <a:solidFill>
                  <a:schemeClr val="accent1"/>
                </a:solidFill>
              </a:rPr>
              <a:t>exceptions</a:t>
            </a:r>
          </a:p>
          <a:p>
            <a:pPr lvl="1"/>
            <a:r>
              <a:rPr lang="en-US" dirty="0"/>
              <a:t>Exception program counter</a:t>
            </a:r>
          </a:p>
          <a:p>
            <a:pPr lvl="1"/>
            <a:r>
              <a:rPr lang="en-US" dirty="0"/>
              <a:t>Cause register</a:t>
            </a:r>
          </a:p>
          <a:p>
            <a:pPr lvl="1"/>
            <a:r>
              <a:rPr lang="en-US" dirty="0"/>
              <a:t>Special instructions to load TLB </a:t>
            </a:r>
          </a:p>
          <a:p>
            <a:pPr lvl="2"/>
            <a:r>
              <a:rPr lang="en-US" dirty="0"/>
              <a:t>Only do-able by kernel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Precise</a:t>
            </a:r>
            <a:r>
              <a:rPr lang="en-US" dirty="0"/>
              <a:t> and imprecise exceptions</a:t>
            </a:r>
          </a:p>
          <a:p>
            <a:pPr lvl="1"/>
            <a:r>
              <a:rPr lang="en-US" dirty="0"/>
              <a:t>In pipelined architecture</a:t>
            </a:r>
          </a:p>
          <a:p>
            <a:pPr lvl="2"/>
            <a:r>
              <a:rPr lang="en-US" dirty="0"/>
              <a:t>Have to correctly identify PC of exception</a:t>
            </a:r>
          </a:p>
          <a:p>
            <a:pPr lvl="2"/>
            <a:r>
              <a:rPr lang="en-US" dirty="0"/>
              <a:t>MIPS and modern processors support this</a:t>
            </a:r>
          </a:p>
        </p:txBody>
      </p:sp>
    </p:spTree>
    <p:extLst>
      <p:ext uri="{BB962C8B-B14F-4D97-AF65-F5344CB8AC3E}">
        <p14:creationId xmlns:p14="http://schemas.microsoft.com/office/powerpoint/2010/main" val="7591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Precise exceptions</a:t>
            </a:r>
            <a:r>
              <a:rPr lang="en-US" dirty="0" smtClean="0"/>
              <a:t>: Hardware </a:t>
            </a:r>
            <a:r>
              <a:rPr lang="en-US" dirty="0"/>
              <a:t>guarantees</a:t>
            </a:r>
          </a:p>
          <a:p>
            <a:pPr lvl="1"/>
            <a:r>
              <a:rPr lang="en-US" dirty="0"/>
              <a:t>Previous instructions complete</a:t>
            </a:r>
          </a:p>
          <a:p>
            <a:pPr lvl="1"/>
            <a:r>
              <a:rPr lang="en-US" dirty="0"/>
              <a:t>Later instructions are flushed</a:t>
            </a:r>
          </a:p>
          <a:p>
            <a:pPr lvl="1"/>
            <a:r>
              <a:rPr lang="en-US" dirty="0"/>
              <a:t>EPC and cause register are set</a:t>
            </a:r>
          </a:p>
          <a:p>
            <a:pPr lvl="1"/>
            <a:r>
              <a:rPr lang="en-US" dirty="0"/>
              <a:t>Jump to prearranged address in OS</a:t>
            </a:r>
          </a:p>
          <a:p>
            <a:pPr lvl="1"/>
            <a:r>
              <a:rPr lang="en-US" dirty="0"/>
              <a:t>When you come back, </a:t>
            </a:r>
            <a:r>
              <a:rPr lang="en-US" dirty="0">
                <a:solidFill>
                  <a:schemeClr val="accent1"/>
                </a:solidFill>
              </a:rPr>
              <a:t>restart</a:t>
            </a:r>
            <a:r>
              <a:rPr lang="en-US" dirty="0"/>
              <a:t> instruction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Disable exceptions while responding to one</a:t>
            </a:r>
          </a:p>
          <a:p>
            <a:pPr lvl="2"/>
            <a:r>
              <a:rPr lang="en-US" dirty="0"/>
              <a:t>Otherwise can overwrite EPC and cause</a:t>
            </a:r>
          </a:p>
        </p:txBody>
      </p:sp>
    </p:spTree>
    <p:extLst>
      <p:ext uri="{BB962C8B-B14F-4D97-AF65-F5344CB8AC3E}">
        <p14:creationId xmlns:p14="http://schemas.microsoft.com/office/powerpoint/2010/main" val="24442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Attempt #2 is broken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Drawbacks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program can muck with TLB, </a:t>
            </a:r>
            <a:r>
              <a:rPr lang="en-US" dirty="0" err="1" smtClean="0"/>
              <a:t>PageTables</a:t>
            </a:r>
            <a:r>
              <a:rPr lang="en-US" dirty="0" smtClean="0"/>
              <a:t>, OS code…</a:t>
            </a:r>
          </a:p>
          <a:p>
            <a:pPr lvl="1"/>
            <a:r>
              <a:rPr lang="en-US" dirty="0" smtClean="0"/>
              <a:t>A program can intercept exceptions of other programs</a:t>
            </a:r>
          </a:p>
          <a:p>
            <a:pPr lvl="1"/>
            <a:r>
              <a:rPr lang="en-US" dirty="0" smtClean="0"/>
              <a:t>OS can crash if program messes up $sp, $</a:t>
            </a:r>
            <a:r>
              <a:rPr lang="en-US" dirty="0" err="1" smtClean="0"/>
              <a:t>fp</a:t>
            </a:r>
            <a:r>
              <a:rPr lang="en-US" dirty="0" smtClean="0"/>
              <a:t>, $</a:t>
            </a:r>
            <a:r>
              <a:rPr lang="en-US" dirty="0" err="1" smtClean="0"/>
              <a:t>gp</a:t>
            </a:r>
            <a:r>
              <a:rPr lang="en-US" dirty="0" smtClean="0"/>
              <a:t>, …</a:t>
            </a:r>
          </a:p>
          <a:p>
            <a:endParaRPr lang="en-US" dirty="0" smtClean="0"/>
          </a:p>
          <a:p>
            <a:r>
              <a:rPr lang="en-US" dirty="0" smtClean="0"/>
              <a:t>Wrong: Make these instructions and registers available only to “OS Code”</a:t>
            </a:r>
          </a:p>
          <a:p>
            <a:pPr lvl="1"/>
            <a:r>
              <a:rPr lang="en-US" dirty="0" smtClean="0"/>
              <a:t>“OS Code” == any code above 0x80000000</a:t>
            </a:r>
          </a:p>
          <a:p>
            <a:pPr lvl="1"/>
            <a:r>
              <a:rPr lang="en-US" dirty="0" smtClean="0"/>
              <a:t>Program can still JAL into middle of OS functions</a:t>
            </a:r>
          </a:p>
          <a:p>
            <a:pPr lvl="1"/>
            <a:r>
              <a:rPr lang="en-US" dirty="0" smtClean="0"/>
              <a:t>Program can still muck with OS memory, </a:t>
            </a:r>
            <a:r>
              <a:rPr lang="en-US" dirty="0" err="1" smtClean="0"/>
              <a:t>pagetables</a:t>
            </a:r>
            <a:r>
              <a:rPr lang="en-US" dirty="0" smtClean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258851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kvHAOAgAQdBKIGmgUBEPUNeLTuUERDjbtlxNYtIWgDCEgQRP//A0U1BQM4C2QZIDIJAJCbAwE3wB5FMwkAkIICAdvFHkU4CAD+AwB7hdI0Ek7ApD/TAKQ/CqgBTIP+UMb+UNft4tVzbnituLhDhWMaYXCYVETBMoRGt6corGq4axWEb4z4d+Lrr5PAg/4U2P4U2Xa9KcL4XqeDBUXFyXGZzNszKYmM1dzz7d2OLMZvK7iavpvwOfgRx7CE61OvFCCEIJoxThOE5CJCKEYREIoRQRICEYEUYRinGKd+Xll2gCE2EM2mJlmcs2K1plZ5VrRqxcLcThgwWtG+bE1yY8Lhk5cgClEQg/5LrP5LreM6ki4rfbOAhPw3Sfhul5OKNSKcr2nchr6CgL+Bg0CgYOFiY2VAITYRhZMcbhniarXLDJlWtGGRqtcMWTdayyYm7DK3xMMrRuAKrAFTg/5QOP5QObrr08fhmd3xnnPPO743ecszKFRjGsa5Y4axWKxEYqcSJqauFxd1dI5eD4C98o0Ag/4VPv4VP+vTjw44vV4nUqiFMKpURFIVETUkrm5suEItLMpuJZrMdenV08fh5NCD+BO+c8c5hCSZSiQCJEXVxEiakRdXETACYExMTc55+T473iE2EM8LRjiYYWi1jmyMFrRzhbLcTXGyWtceRpkyZm2Zw3bgCq8BVoP+T67+T68eTy646uc8d8+PW95m5kmYIxCCK3iYYmKrFVVRVTU4iGorGIUmKadprwsgg/4Vgv4Vgxvh4fbvy66hOMGEEKmLolFThTE6Ti6mJiMVFQSsSqrq7XvnXh9Z8UCElilCVIzrWc4xRRlEARlEjAjBGBCcEIynAhOESAhGE4IoRhEvv6cp+CghNhDVoyzYmWPGty5sjRa0aYW61xhZMVuVg4zNW+TM1ZZWYAqtAVCD/k80/k9n7krzx3xz13xzd5m5nN2zNxMpqrqsMKiprGOGuXDpw5arVYqMYqsVGL6ZxfgAg/4Vtv4VueuZlNRWsTiauJkiIjCsRhVKTEqhEVWJiipmYUulssze8d+PhwCE8BSeByAhGCMBFGMCMEYIwigRhCtJynKcAIRQjKKCKEYwjGunpoeBgCE2ENm2bLjx5mK1nhx4VrRrjYLXDhu4WsWLNq5ws2zdlmbACpcBPoP+PQj+PQnwPB6XxrnFxmqqK1FVGEYKzG54315c03BERGIqKi+G+HPFAIP+ESz+ES2J5VPgT4E8M443ve953m95zNpxWMY6ceHDUYrFRlvd53fOO+vBm4PtaqmJmM3ckxKJgmJiYmAmCUTExIm1zfPwe/YhNhDHLkZZsbLGtbNMTNa0c4ca3C3c5lrHLlxYWDVm0YN8gAp/MIP+QUD+QVOmcNZ4TQ8K9RjCrnc7znLMZiJiocs+BvHAg/4RWP4RPcautztx6jxU5mGK1WtaxrEald73nrXk68HMgIPxPU5+bmNrETCYmYlMICEkpmb3vn3z6gAhNhDbK0Z4WDVmtyYmDZa0aNsy1y5w4lubI0ZsGbZg1cscQApFCYP+RLr+RMXhnF1UgIT8IhX4RGcmPFnza4CD7cM759dzwCE2EMmDDJicY8q1kwasVrTG2wrXDfI4WscbfCxY42ORw4bgCnotg/5FDv5E84gzOZ79u6Z511jjd1MVqtajFUpqdcdXkIP+EAL+ECtTGMYrWcOWHSuUaqlTMzebvOZ4vBjvc8yDrwpnjMWiImItJMxcSuBMJibnffz78YAhNhDZsxaM3ORutxMmuFa0cOMi1wyZNluFjkbNWGPM0ysWIApMEoP+Q/b+Q/fwMRqdSixdcYL+huv6G7lsqUsuc9iE6luDwwhGJGuXh6AhNhDJuzyZczVqtyY27Fa0buGq1zkcOVuFnhyN3GRjlcs8oApxKIP+RvT+RvPrESGK3oYqdTq9XAIieHWIkIT8I+34R14rXthhjlt2bRw7VvVNSFKUjgShggkAhaM1gcPDHFCRRwRwQoSFDBCAhR4HMmsAITYRkzOG+RrkzLWznKxWtHLXGtc4czNbicuMrNthzYnLDEAKhQExg/5JLv5JL/B4bqaajGKqKgutzd3nGbqZiKiNNU1x1jKD/hIu/hIv8TF8uPDjjjOb3vd3e4iMVXTr08JVVSb3PHO57zHEhOhm5d4kZpokEYEYRhGEYRgjAihOEYxvv3z4wCE2EMGOLCwxNGy1xhbtFrTI3zLcTDK0W5m7hnixs8LRzjxgCoABL4P+Tdb+Tdfw53JdXwqqrFa35G6nGbvc7zueN5uZiOkdu3KD/hHw/hHx4ZvheIxcJTPPxPF8brSFThEWtnMzvLwZnqCE7WB4BQiRIxQiQigIyjCMEZTgRVrwd8eUITYQxx4cjNo3wrcONi3WtMLRitxNmjJa1xtWbBjhcZMbXIAKbR2E/KL1+UX+uG86rwwomKWK2bRLNXJrxZcYhPwfmfg/ByQYIYpYoWjKM8N71rljplvljwiFymIi0ccZBHDBDBGQoY5Y6a45bdAAITYQ4atczXLhxrWDVlhWtGjdytcN2zlblZsGGNkycs22FmAKSwyE/Jy9+TkmGyGBkxmcg/4SNP4SHd2u44zGQIeFTAnsDgcNicPgc6AhNhDfNhYt8jNgtY5MuFa0ZMWC1w4y4lrDGwY5MrFxlb48oApwJIP+UYL+UXmK1OLq53fFx4eb0uJiKcKxwxwzw1uD/hNc/hNN3zjjG2YvGdT4Xi9sajGKiKlmOtuohNVJ1TiiQRiiiihEhGEY4eXpdQAhNhDDI0YMGjVktcYmbNa0bMci3EyYZFuNs3ZtGrfDkZsXAAqMATCD/lQ6/lRbxF8r4YrhjXDGNavUpnOd8ed8b8GOM3cVVdHhI0CE/CYh+EwWWKtIwnG7Hhvjvjw463mhDBkwZsmqmrBgxYLUnNlppw3AhPAEujNOsYowjCMIwRITQQEIThERjGdebnh0ACE2EY2uXG4auci1zkwtFrRy3arXORplWssTLHhaMW7LI1cgCokBN4P+WDr+WDXm1z4ceHj8srhSNVTFREQiMxuNze9d9IiKjF9PD8jIg/4UeP4UhZ44nV9ufadMVilSzN53nO3FM1GO3g+BwjUVC45x3myD9jl7ZCE3MpCUxMTAmJiYmEJiRK99+vg6ITYRmbtG7bHhZLWTJi3WtMbVitcNcLVazZsnLZi2bMMLZkAKnQE8g/5ZYv5ZZ9uvDvy58r4NMOV1fA1PCcTV1a5ud3nd8Z3G4uKcJ8LPTgCE/Cmh+FKumKeC9LssNMMuFvrW98M0YSpa1MFJSpTBDFClEUZxw1jjhpzcWUCElujOMYpxXhOk0IyrKsZThGUUCMIwjAIQIwjGM648uuvgACE2EY8zRm4YY8q1gyzMVrTDmzLcOJywWt3LZi5w5mrRvhxgCnwtg/5c6P5c/dzjjF0VVaxjGfGzV1ccW53nOYzhVR058rCD/hQY/hQPzq6ajF4tM28HxOsXE0hETCbrZxrOO4CEl4EjDwSCEUYRRgCEYwTlBBKMYzx4ce3gACE2EOW7Nm4aucK1kwytlrRk5aLXOPKyW4WjdyzaY2jNu2wgCrMBUIP+XA7+XBGNxy3GV3Ga3qYmFXiJ03wRSopFxCcMRWExtecp3N3xvjndzOM+FnwI4IP+FKz+FJ3v4V9L5RFKa3WUubN7vm6548ed883MRrHDWtRhWpxjUcKwqSZmbzPOO+vB1vaE70Hg1GUpQlCScqyvKaBGAjCE4RhGEYyiQjCcpwiQiQCEYRhFGtcM7sfSITYRjaY2bbFjZLcLJo0WtGjTGtcY8bVbictGbTMwb5GbhkAKZh2D/l9c/l9dPJbztOGNVjFVFXU868PwQIP+FEz+FE3t37bqrxeIqmppN3McdRKF0FUWthQIIYISOCNAhghhhry88AAhNhGbHlbZMORotasmGZa0asWy1y1zMlrBhmaZWONvkbuHIArAAXCD/iRK/iQ38MdOvTr4WdVWtYxw1UYxWGsU4UTMTWYupmM2IiUQml1KIi4hVomETKYIREYzMzmuNzzvu8fn18eC/tBD+0D6PXvnfHc3OyrcsFWrMvN5csssSw3DZavc3LN5sKWLzZIMSAXbV9+vne+gg/Q7e7lSIhElpTEwiYAImAmYlICJhMJiSJCJETVxMSi6kiYlEhM77/AKPgghNhGHM1x5cLVmtZN2WNa0assq1yxZOFrnDmY5MTDFkw5mQAqcAUiD/iTE/iTh4XeJlaUiIicRERSEVMREViscK4VikSicVpqZb58ee98YnnqD/iRC/iRRicszu87zed5vd3cZqahUxNRCJxMXM0qNYqsTi6Viq1pi4nvog/E9D0+slkTEwRJMXExMEEExKJmpmJRNSiYklMWz5Pkz7gAhNhDPNkwtWbJytxsMbZa0w5m61wywuFrJzkY4sbHJmaMcwAo7BYL+/kP7+nd6hPwRhfgjl0MAhoqWsUKAITYRhcsnObE3aLXOJxkWtGThwtxZmLZaybOG7FuwyYWTZwAKkgKLAYT8W2X4uG73uujGMYzhFLVTdg2aNWjBmwZMWDFiwZrYrZrYrYKUwQpC1KQpCNKXjFGV0UZ1nOt0U6RjKsb1y3rprnx1w6a58efLtz69+/ft08XPry4898da4Z575b489a1wSto2U4CD/giY/giJ4TwnhGMVXCKit1zjnGZiJics3d5vd3u74l3MFkTEREVNQxEYcJioVmV3d3N3eZvM3KSbiVoYmmEVwjtrly6dscOWtcI5co0Ag/U8WJu5lMxM0oJLuEETEWi4q4vF1YgkiSLq4EXAmJgmJRIRdTEQRcSE1MJi4ACYknfX3YfCACE2ENmGRoxaM8i1i0bY1rRpkxLXGZjjWucbjMyy4sbVw1ZACtsC9QGD/iq0/irXJXUoiYYqcRERMWjMCYi4XERNFTE0QhEInUoYvU4qqqowxE4jFUrUViqqFZnc3cZiGIuIReFajGOSMRCIYjGKqCrWjMbXO24nd553x553vN7znfHjvec7zmd3eeLju88eOb3njec53m9zdrTiVXKVyiCtX0dvE6CC/tsb+2wcOby83ECW5cIxRNl3O87iJCxZGRiOVYlZsbL2XVnbOzdnW53O8hZaKo8527nZbiVYbFVZ55ts8tebrt3uzborU3NkQxGYxxw44mTkjOb4u86qiESTHrvrU0CDrlc5ICbi4upiYACJIkiYmJRIiYAEgImLqUSmJq4ITEgESgmEwmJgTCQTACJImCJq4Eom6uCYi4iYkRdSmpRMJgSRdTNXUpq4RIiSJiUTEotd79HrPwYAITYQ5YMceFy4YrW7NozWtMbhqtwt2+JawYNMThk0yZMrlyAKfzCD/lmy/lml68OPDjE5qYi1TMRvTv28VM5usxNXU4rGnSCE/F2Z+LtOmvVw+Fw814TigglDJlyDZGkMEpQlBKMVZs8sOECD8b0PP3cyuVxcEJhIImExIExvPp96ITYRhbNGzVk0xrWmFxhWtMePItxYs2Fa1Z5Wbdw4aZcebKAKVRGE/K5B+Vw3XwpywSlGicsaQIP+L8j+L7/jy4xF4uIzicwAhcphK83DBDBDDCjrxteOITYRlc4nDNgxYLWbHKwWtG+FutcOWGNbkYMM2Vsww5mGbMAKVBKD/ln+/ln/zjcRdSiqnlNAhPxf7fi/3zZ91aSUnCsMKeOFwmUaGWGGBCRyy4HD4AAhNhDfCzatMubItYNW7Ja0ZtGK1xjxZVuVwwyNmGJthY4WYAqCATCD/lsk/ls5wzUxFTy48DwLqoiEzeXXpzu0ylU6jOCD/jCI/jBrYtM3m+vLmdZjMoio1Gs+NmMTURmL3jxfC8MAhOlsr3ZxgRhGESMJynCEYRghGCEYIxhNOuG99vKAITYQ4b5mjRtlcLcebC3WtGGHKtcN8eJbicMGObG5cMWWFoAKWBOD/lv+/lv/V35dcZRFYmO14IX4xlvjGXY62aOSOCWFgcRiZp5whbM5ib4Z0KNGllnweByQITYRlw5muHLmYLWjFziWtGWNitcs3LVaxbtMmNuyY5czVqAKWxaD/l9M/l9RuZzc5zi8VrWODSSD/jAI/i/vutaVU6zF3G471uyFxGQamGBBBFHBHFLDHHg8jDjAITYQzwucuLNiYrWjhlkWtMWVitwtGeFazx5MzZsyZY2LRuAKRgqD/lzi/lzRxjXKeDKD/jHs/jHTvnTdZkCHgE+KLBYbJ0cAITYQ2w4czhjlxrW7TI1WtGbNgtc48LFa5asMzfC2cZsrJmAKeiqD/l/g/l/hmOUTrNb4c8bjeZ4tpmL1Or1WKrhfDjiwg/4yfP4yffA8HwM7jeOdcVxc0w1jGq4T2mIiZu17sITgbumjBCEJwjKs0yEYQSjCIRjCrP14YCE2ENG7NxmyM3C1i3Yt1rRiyYrXLHLjW5m2NkxcM2TBqyZgCmwjg/5W4P5W8YZrjrPCeGC+VRFYViCdtxvIg/41rP41ma1Ncdda646nixnM3cKjGMVwntMAhM3E5qEEEUYxRRIwnKcpwjGdeblkITYQxcZG2Jo0zLW7ZnmWtMTRutwtsrda4YMMrNu3cN8LloAKeiuD/lgS/lf3yikRcTW4vd8b45zuLTEaxqu2uXKOU3KD/jae/jaL63FzmN44xM0nwPF8CMT0cIxNKtmW285AhcNiM7DBBCghIYQQEUAijhhQkKWXK3waoCE2ENMWbM5c4Wa1wxw5lrTFmYLcWRixW4mGLDlyNHGXG5bACoQCjwGD/iv0/ixB4zmruIVGI1jhjhrhwx0rtw4cuGOWOFY1rWuEajBUViIrGMYjVVmV3MouJjN3zz168+fXrvwePPj131znObvjO83u93nnfPO973nO+Od5u5nBjDhjwMeZw8CC/wANBf4AGbd+DvwXx3xuXx2VZ252LaqxzvHjz42XmuzZ3dvme5u22t227o0lms2alc743KmpudXFiRmPGZ4nExGZHjeeeWiD1qZSkLiUymJmJhEwiYkBMIqYBmJiYTExImJmrrOJiJqQTEJq4XWampiRKLgEwlACYmV8ffnoITYRjas8bXExcrXLJizWtG2TKtcMsWNa3Y4XDLE2ZYW7jGAKfTGD/lvU/lvV71y83wN1vG4maRFVy8HpUTiamrrMZnO83OUTNIP+Nxj+Nxm1ccZxvhvE1EVCOPhbRNJVcJonGanOuOSE3QzhCKMZxgjCJGESICUUEIIRrp47rCE2EMmLlw0zNXC1i3Z4lrRs5ZrcOFs2W42Thlha5HDdwzcgCnkrg/5bjv5bgervVrmcRpqqwxNVCpM5nc5uuvTnyIP+OED+ODfi5RfCogzq7jLN5zd5WqYYZ8Dw/C58gISHelzdsRCcpynCMIRlFCMEYwhOU5TVjt47pCE2ENcmNq1YNm63MxysFrRnharXOFqyW5m2Nk1ctsjVi0bACnAng/5dWP5dX2Y3jOmKiMcfI3URFzO46mbiWOPQg/444v44zWdThEpzG+vDrubzicNYPAzrF9PBxICE7UuvGIIxAjCJCEIEppxvl268gCE2EN2GJvjxuW61zlcuVrRpmzLcOXNjWuGLDMxY5mTVxhbgCloVhPy8ffl4/Ml8WHFWSMYQrg28DCCD/jse/jsfdeHfXeM0YaeBd4CFxkMcMKGGmGFDCjpryMOiITYQxzOMLbG1YrcbLC4WtMrnEtcMWLJbhxOGrljjysMuNiAKgQEuhPzAAfmABAZcmnRweBr1Y8THiZcmXJlpbPaUVEoSw7seS4CD/jqe/jqfAXV1V1ettbdOvTr4GefjblETKefieHrMgITB2I9mcYRhGMCKEUIhCMpwiCMJwnXDt09IITYQ0bY8bVliyLcrnDmWtGDdwtxM2rRa4YtmDZgwaMceLEAKcyOE/MCt+YEnLklGUYRleWnZtwYZy0oIwjKULRjLQIT8d1X47ldskYo1pWFNOjPmz5suCSEoQSy8jbj0AIWTPQakggQICGCEEcCEhT15WHMAITYRmZOWWVu0ZLXGHEzWtMuZotw5MuZa0zY2Dhzlx4sjHIAKcCSD/mIy/mIl69enNMiarh4PSqYzE843e88ed8eIg/48NP48KeecYtE8N1NcfCtUUSzGZueNzxCFuzkGhphhQwEMCGCGAgECGONHTm2uITYRhxuGzfFkcrc2TJhWtMrfMtwuWORa4xNG+NplatnDXKA=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812</TotalTime>
  <Words>1979</Words>
  <Application>Microsoft Office PowerPoint</Application>
  <PresentationFormat>On-screen Show (4:3)</PresentationFormat>
  <Paragraphs>362</Paragraphs>
  <Slides>32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Dark 3410</vt:lpstr>
      <vt:lpstr>Traps, Exceptions, System Calls, &amp; Privileged Mode</vt:lpstr>
      <vt:lpstr>Summary of Caches/TLBs/VM</vt:lpstr>
      <vt:lpstr>Summary of Caches/TLBs/VM</vt:lpstr>
      <vt:lpstr>Summary of Cache Design Parameters</vt:lpstr>
      <vt:lpstr>Hardware/Software Boundary</vt:lpstr>
      <vt:lpstr>Hardware/Software Boundary</vt:lpstr>
      <vt:lpstr>Hardware/Software Boundary</vt:lpstr>
      <vt:lpstr>Hardware/Software Boundary</vt:lpstr>
      <vt:lpstr>Attempt #2 is broken</vt:lpstr>
      <vt:lpstr>PowerPoint Presentation</vt:lpstr>
      <vt:lpstr>Operating System</vt:lpstr>
      <vt:lpstr>Privilege Mode</vt:lpstr>
      <vt:lpstr>Terminology</vt:lpstr>
      <vt:lpstr>Sample System Calls</vt:lpstr>
      <vt:lpstr>System Calls</vt:lpstr>
      <vt:lpstr>Invoking System Calls</vt:lpstr>
      <vt:lpstr>Libraries and Wrappers</vt:lpstr>
      <vt:lpstr>PowerPoint Presentation</vt:lpstr>
      <vt:lpstr>Where does OS live?</vt:lpstr>
      <vt:lpstr>Full System Layout</vt:lpstr>
      <vt:lpstr>SYSCALL instruction</vt:lpstr>
      <vt:lpstr>SYSCALL instruction</vt:lpstr>
      <vt:lpstr>PowerPoint Presentation</vt:lpstr>
      <vt:lpstr>Recap: Traps</vt:lpstr>
      <vt:lpstr>Exceptions</vt:lpstr>
      <vt:lpstr>Interrupts &amp; Exceptions</vt:lpstr>
      <vt:lpstr>Interrupts &amp; Exceptions</vt:lpstr>
      <vt:lpstr>Example: Clock Interrupt</vt:lpstr>
      <vt:lpstr>Scheduler</vt:lpstr>
      <vt:lpstr>Syscall vs. Interrupt</vt:lpstr>
      <vt:lpstr>Summary</vt:lpstr>
      <vt:lpstr>Administrivia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Traps, Exceptions,  &amp; System Calls</dc:title>
  <dc:creator>Hakim Weatherspoon</dc:creator>
  <cp:lastModifiedBy>Hakim Weatherspoon</cp:lastModifiedBy>
  <cp:revision>195</cp:revision>
  <cp:lastPrinted>2012-04-12T17:05:53Z</cp:lastPrinted>
  <dcterms:created xsi:type="dcterms:W3CDTF">2006-08-16T00:00:00Z</dcterms:created>
  <dcterms:modified xsi:type="dcterms:W3CDTF">2012-04-12T20:44:37Z</dcterms:modified>
</cp:coreProperties>
</file>