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4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8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9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3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4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15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6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8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9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20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54" r:id="rId2"/>
    <p:sldId id="384" r:id="rId3"/>
    <p:sldId id="383" r:id="rId4"/>
    <p:sldId id="258" r:id="rId5"/>
    <p:sldId id="385" r:id="rId6"/>
    <p:sldId id="386" r:id="rId7"/>
    <p:sldId id="257" r:id="rId8"/>
    <p:sldId id="259" r:id="rId9"/>
    <p:sldId id="387" r:id="rId10"/>
    <p:sldId id="260" r:id="rId11"/>
    <p:sldId id="353" r:id="rId12"/>
    <p:sldId id="261" r:id="rId13"/>
    <p:sldId id="262" r:id="rId14"/>
    <p:sldId id="264" r:id="rId15"/>
    <p:sldId id="265" r:id="rId16"/>
    <p:sldId id="323" r:id="rId17"/>
    <p:sldId id="390" r:id="rId18"/>
    <p:sldId id="391" r:id="rId19"/>
    <p:sldId id="392" r:id="rId20"/>
    <p:sldId id="393" r:id="rId21"/>
    <p:sldId id="395" r:id="rId22"/>
    <p:sldId id="394" r:id="rId23"/>
    <p:sldId id="396" r:id="rId24"/>
    <p:sldId id="432" r:id="rId25"/>
    <p:sldId id="397" r:id="rId26"/>
    <p:sldId id="398" r:id="rId27"/>
    <p:sldId id="399" r:id="rId28"/>
    <p:sldId id="400" r:id="rId29"/>
    <p:sldId id="401" r:id="rId30"/>
    <p:sldId id="434" r:id="rId31"/>
    <p:sldId id="433" r:id="rId32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77535" autoAdjust="0"/>
  </p:normalViewPr>
  <p:slideViewPr>
    <p:cSldViewPr>
      <p:cViewPr varScale="1"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986B46-D496-4E93-B7E3-D814E31E2BB1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word … too expensive: 4GB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arrray</a:t>
            </a:r>
            <a:endParaRPr lang="en-US" baseline="0" dirty="0" smtClean="0"/>
          </a:p>
          <a:p>
            <a:r>
              <a:rPr lang="en-US" baseline="0" dirty="0" smtClean="0"/>
              <a:t>per block… ?</a:t>
            </a:r>
          </a:p>
          <a:p>
            <a:r>
              <a:rPr lang="en-US" baseline="0" dirty="0" smtClean="0"/>
              <a:t>Variable … complicated hardware</a:t>
            </a:r>
          </a:p>
          <a:p>
            <a:r>
              <a:rPr lang="en-US" baseline="0" dirty="0" smtClean="0"/>
              <a:t>We will  stick to 4kb pages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VADDR</a:t>
            </a:r>
            <a:r>
              <a:rPr lang="en-US" baseline="0" dirty="0" smtClean="0"/>
              <a:t> = 0x00401538</a:t>
            </a:r>
          </a:p>
          <a:p>
            <a:r>
              <a:rPr lang="en-US" baseline="0" dirty="0" smtClean="0"/>
              <a:t>PFN = VADDR/4kb = VADDR&gt;&gt;12 = 0x401</a:t>
            </a:r>
          </a:p>
          <a:p>
            <a:r>
              <a:rPr lang="en-US" baseline="0" dirty="0" err="1" smtClean="0"/>
              <a:t>PageTableEntry</a:t>
            </a:r>
            <a:r>
              <a:rPr lang="en-US" baseline="0" dirty="0" smtClean="0"/>
              <a:t> at 0x90000804 contains 0x4123B000</a:t>
            </a:r>
          </a:p>
          <a:p>
            <a:r>
              <a:rPr lang="en-US" baseline="0" dirty="0" smtClean="0"/>
              <a:t>Data at 0x4123B538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</a:t>
            </a:r>
            <a:r>
              <a:rPr lang="en-US" baseline="0" dirty="0" smtClean="0"/>
              <a:t> now access to NULL will fail</a:t>
            </a:r>
          </a:p>
          <a:p>
            <a:r>
              <a:rPr lang="en-US" baseline="0" dirty="0" smtClean="0"/>
              <a:t>A: we might not have that much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2</a:t>
            </a:r>
            <a:r>
              <a:rPr lang="en-US" baseline="30000" dirty="0" smtClean="0"/>
              <a:t>20</a:t>
            </a:r>
            <a:r>
              <a:rPr lang="en-US" dirty="0" smtClean="0"/>
              <a:t> entries in </a:t>
            </a:r>
            <a:r>
              <a:rPr lang="en-US" dirty="0" err="1" smtClean="0"/>
              <a:t>pagetable</a:t>
            </a:r>
            <a:r>
              <a:rPr lang="en-US" dirty="0" smtClean="0"/>
              <a:t>, so 2</a:t>
            </a:r>
            <a:r>
              <a:rPr lang="en-US" baseline="30000" dirty="0" smtClean="0"/>
              <a:t>22</a:t>
            </a:r>
            <a:r>
              <a:rPr lang="en-US" dirty="0" smtClean="0"/>
              <a:t> bytes = 4MB (w/ 4byte entries), so 40MB (25% of total!)</a:t>
            </a:r>
          </a:p>
          <a:p>
            <a:r>
              <a:rPr lang="en-US" dirty="0" smtClean="0"/>
              <a:t>Q: Can we possibly</a:t>
            </a:r>
            <a:r>
              <a:rPr lang="en-US" baseline="0" dirty="0" smtClean="0"/>
              <a:t> have a “full”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A: Not enough physical memory pages – some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entries will be duplicates!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Longer lookups.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not executable;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4" tIns="48317" rIns="96634" bIns="4831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different views</a:t>
            </a:r>
            <a:r>
              <a:rPr lang="en-US" baseline="0" dirty="0" smtClean="0"/>
              <a:t> of same data </a:t>
            </a:r>
            <a:r>
              <a:rPr lang="en-US" dirty="0" smtClean="0"/>
              <a:t>with</a:t>
            </a:r>
            <a:r>
              <a:rPr lang="en-US" baseline="0" dirty="0" smtClean="0"/>
              <a:t> different permissions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</a:t>
            </a:r>
            <a:r>
              <a:rPr lang="en-US" baseline="0" smtClean="0"/>
              <a:t>not executable; etc.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10" Type="http://schemas.openxmlformats.org/officeDocument/2006/relationships/tags" Target="../tags/tag227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7.emf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image" Target="../media/image8.emf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image" Target="../media/image11.emf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10" Type="http://schemas.openxmlformats.org/officeDocument/2006/relationships/tags" Target="../tags/tag287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12.emf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" Type="http://schemas.openxmlformats.org/officeDocument/2006/relationships/tags" Target="../tags/tag318.xml"/><Relationship Id="rId21" Type="http://schemas.openxmlformats.org/officeDocument/2006/relationships/tags" Target="../tags/tag336.xml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tags" Target="../tags/tag335.xml"/><Relationship Id="rId29" Type="http://schemas.openxmlformats.org/officeDocument/2006/relationships/image" Target="../media/image13.emf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10" Type="http://schemas.openxmlformats.org/officeDocument/2006/relationships/tags" Target="../tags/tag352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notesSlide" Target="../notesSlides/notesSlide17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10" Type="http://schemas.openxmlformats.org/officeDocument/2006/relationships/tags" Target="../tags/tag403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10" Type="http://schemas.openxmlformats.org/officeDocument/2006/relationships/tags" Target="../tags/tag420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3" Type="http://schemas.openxmlformats.org/officeDocument/2006/relationships/tags" Target="../tags/tag434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5.xml"/><Relationship Id="rId117" Type="http://schemas.openxmlformats.org/officeDocument/2006/relationships/tags" Target="../tags/tag136.xml"/><Relationship Id="rId21" Type="http://schemas.openxmlformats.org/officeDocument/2006/relationships/tags" Target="../tags/tag40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63" Type="http://schemas.openxmlformats.org/officeDocument/2006/relationships/tags" Target="../tags/tag82.xml"/><Relationship Id="rId68" Type="http://schemas.openxmlformats.org/officeDocument/2006/relationships/tags" Target="../tags/tag87.xml"/><Relationship Id="rId84" Type="http://schemas.openxmlformats.org/officeDocument/2006/relationships/tags" Target="../tags/tag103.xml"/><Relationship Id="rId89" Type="http://schemas.openxmlformats.org/officeDocument/2006/relationships/tags" Target="../tags/tag108.xml"/><Relationship Id="rId112" Type="http://schemas.openxmlformats.org/officeDocument/2006/relationships/tags" Target="../tags/tag131.xml"/><Relationship Id="rId133" Type="http://schemas.openxmlformats.org/officeDocument/2006/relationships/tags" Target="../tags/tag152.xml"/><Relationship Id="rId138" Type="http://schemas.openxmlformats.org/officeDocument/2006/relationships/tags" Target="../tags/tag157.xml"/><Relationship Id="rId16" Type="http://schemas.openxmlformats.org/officeDocument/2006/relationships/tags" Target="../tags/tag35.xml"/><Relationship Id="rId107" Type="http://schemas.openxmlformats.org/officeDocument/2006/relationships/tags" Target="../tags/tag126.xml"/><Relationship Id="rId11" Type="http://schemas.openxmlformats.org/officeDocument/2006/relationships/tags" Target="../tags/tag30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74" Type="http://schemas.openxmlformats.org/officeDocument/2006/relationships/tags" Target="../tags/tag93.xml"/><Relationship Id="rId79" Type="http://schemas.openxmlformats.org/officeDocument/2006/relationships/tags" Target="../tags/tag98.xml"/><Relationship Id="rId102" Type="http://schemas.openxmlformats.org/officeDocument/2006/relationships/tags" Target="../tags/tag121.xml"/><Relationship Id="rId123" Type="http://schemas.openxmlformats.org/officeDocument/2006/relationships/tags" Target="../tags/tag142.xml"/><Relationship Id="rId128" Type="http://schemas.openxmlformats.org/officeDocument/2006/relationships/tags" Target="../tags/tag147.xml"/><Relationship Id="rId144" Type="http://schemas.openxmlformats.org/officeDocument/2006/relationships/tags" Target="../tags/tag163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90" Type="http://schemas.openxmlformats.org/officeDocument/2006/relationships/tags" Target="../tags/tag109.xml"/><Relationship Id="rId95" Type="http://schemas.openxmlformats.org/officeDocument/2006/relationships/tags" Target="../tags/tag114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64" Type="http://schemas.openxmlformats.org/officeDocument/2006/relationships/tags" Target="../tags/tag83.xml"/><Relationship Id="rId69" Type="http://schemas.openxmlformats.org/officeDocument/2006/relationships/tags" Target="../tags/tag88.xml"/><Relationship Id="rId113" Type="http://schemas.openxmlformats.org/officeDocument/2006/relationships/tags" Target="../tags/tag132.xml"/><Relationship Id="rId118" Type="http://schemas.openxmlformats.org/officeDocument/2006/relationships/tags" Target="../tags/tag137.xml"/><Relationship Id="rId134" Type="http://schemas.openxmlformats.org/officeDocument/2006/relationships/tags" Target="../tags/tag153.xml"/><Relationship Id="rId139" Type="http://schemas.openxmlformats.org/officeDocument/2006/relationships/tags" Target="../tags/tag158.xml"/><Relationship Id="rId80" Type="http://schemas.openxmlformats.org/officeDocument/2006/relationships/tags" Target="../tags/tag99.xml"/><Relationship Id="rId85" Type="http://schemas.openxmlformats.org/officeDocument/2006/relationships/tags" Target="../tags/tag104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Relationship Id="rId67" Type="http://schemas.openxmlformats.org/officeDocument/2006/relationships/tags" Target="../tags/tag86.xml"/><Relationship Id="rId103" Type="http://schemas.openxmlformats.org/officeDocument/2006/relationships/tags" Target="../tags/tag122.xml"/><Relationship Id="rId108" Type="http://schemas.openxmlformats.org/officeDocument/2006/relationships/tags" Target="../tags/tag127.xml"/><Relationship Id="rId116" Type="http://schemas.openxmlformats.org/officeDocument/2006/relationships/tags" Target="../tags/tag135.xml"/><Relationship Id="rId124" Type="http://schemas.openxmlformats.org/officeDocument/2006/relationships/tags" Target="../tags/tag143.xml"/><Relationship Id="rId129" Type="http://schemas.openxmlformats.org/officeDocument/2006/relationships/tags" Target="../tags/tag148.xml"/><Relationship Id="rId137" Type="http://schemas.openxmlformats.org/officeDocument/2006/relationships/tags" Target="../tags/tag156.xml"/><Relationship Id="rId20" Type="http://schemas.openxmlformats.org/officeDocument/2006/relationships/tags" Target="../tags/tag39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Relationship Id="rId70" Type="http://schemas.openxmlformats.org/officeDocument/2006/relationships/tags" Target="../tags/tag89.xml"/><Relationship Id="rId75" Type="http://schemas.openxmlformats.org/officeDocument/2006/relationships/tags" Target="../tags/tag94.xml"/><Relationship Id="rId83" Type="http://schemas.openxmlformats.org/officeDocument/2006/relationships/tags" Target="../tags/tag102.xml"/><Relationship Id="rId88" Type="http://schemas.openxmlformats.org/officeDocument/2006/relationships/tags" Target="../tags/tag107.xml"/><Relationship Id="rId91" Type="http://schemas.openxmlformats.org/officeDocument/2006/relationships/tags" Target="../tags/tag110.xml"/><Relationship Id="rId96" Type="http://schemas.openxmlformats.org/officeDocument/2006/relationships/tags" Target="../tags/tag115.xml"/><Relationship Id="rId111" Type="http://schemas.openxmlformats.org/officeDocument/2006/relationships/tags" Target="../tags/tag130.xml"/><Relationship Id="rId132" Type="http://schemas.openxmlformats.org/officeDocument/2006/relationships/tags" Target="../tags/tag151.xml"/><Relationship Id="rId140" Type="http://schemas.openxmlformats.org/officeDocument/2006/relationships/tags" Target="../tags/tag159.xml"/><Relationship Id="rId145" Type="http://schemas.openxmlformats.org/officeDocument/2006/relationships/tags" Target="../tags/tag164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106" Type="http://schemas.openxmlformats.org/officeDocument/2006/relationships/tags" Target="../tags/tag125.xml"/><Relationship Id="rId114" Type="http://schemas.openxmlformats.org/officeDocument/2006/relationships/tags" Target="../tags/tag133.xml"/><Relationship Id="rId119" Type="http://schemas.openxmlformats.org/officeDocument/2006/relationships/tags" Target="../tags/tag138.xml"/><Relationship Id="rId127" Type="http://schemas.openxmlformats.org/officeDocument/2006/relationships/tags" Target="../tags/tag146.xml"/><Relationship Id="rId10" Type="http://schemas.openxmlformats.org/officeDocument/2006/relationships/tags" Target="../tags/tag29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tags" Target="../tags/tag84.xml"/><Relationship Id="rId73" Type="http://schemas.openxmlformats.org/officeDocument/2006/relationships/tags" Target="../tags/tag92.xml"/><Relationship Id="rId78" Type="http://schemas.openxmlformats.org/officeDocument/2006/relationships/tags" Target="../tags/tag97.xml"/><Relationship Id="rId81" Type="http://schemas.openxmlformats.org/officeDocument/2006/relationships/tags" Target="../tags/tag100.xml"/><Relationship Id="rId86" Type="http://schemas.openxmlformats.org/officeDocument/2006/relationships/tags" Target="../tags/tag105.xml"/><Relationship Id="rId94" Type="http://schemas.openxmlformats.org/officeDocument/2006/relationships/tags" Target="../tags/tag113.xml"/><Relationship Id="rId99" Type="http://schemas.openxmlformats.org/officeDocument/2006/relationships/tags" Target="../tags/tag118.xml"/><Relationship Id="rId101" Type="http://schemas.openxmlformats.org/officeDocument/2006/relationships/tags" Target="../tags/tag120.xml"/><Relationship Id="rId122" Type="http://schemas.openxmlformats.org/officeDocument/2006/relationships/tags" Target="../tags/tag141.xml"/><Relationship Id="rId130" Type="http://schemas.openxmlformats.org/officeDocument/2006/relationships/tags" Target="../tags/tag149.xml"/><Relationship Id="rId135" Type="http://schemas.openxmlformats.org/officeDocument/2006/relationships/tags" Target="../tags/tag154.xml"/><Relationship Id="rId143" Type="http://schemas.openxmlformats.org/officeDocument/2006/relationships/tags" Target="../tags/tag162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9" Type="http://schemas.openxmlformats.org/officeDocument/2006/relationships/tags" Target="../tags/tag58.xml"/><Relationship Id="rId109" Type="http://schemas.openxmlformats.org/officeDocument/2006/relationships/tags" Target="../tags/tag128.xml"/><Relationship Id="rId34" Type="http://schemas.openxmlformats.org/officeDocument/2006/relationships/tags" Target="../tags/tag53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76" Type="http://schemas.openxmlformats.org/officeDocument/2006/relationships/tags" Target="../tags/tag95.xml"/><Relationship Id="rId97" Type="http://schemas.openxmlformats.org/officeDocument/2006/relationships/tags" Target="../tags/tag116.xml"/><Relationship Id="rId104" Type="http://schemas.openxmlformats.org/officeDocument/2006/relationships/tags" Target="../tags/tag123.xml"/><Relationship Id="rId120" Type="http://schemas.openxmlformats.org/officeDocument/2006/relationships/tags" Target="../tags/tag139.xml"/><Relationship Id="rId125" Type="http://schemas.openxmlformats.org/officeDocument/2006/relationships/tags" Target="../tags/tag144.xml"/><Relationship Id="rId141" Type="http://schemas.openxmlformats.org/officeDocument/2006/relationships/tags" Target="../tags/tag160.xml"/><Relationship Id="rId146" Type="http://schemas.openxmlformats.org/officeDocument/2006/relationships/tags" Target="../tags/tag165.xml"/><Relationship Id="rId7" Type="http://schemas.openxmlformats.org/officeDocument/2006/relationships/tags" Target="../tags/tag26.xml"/><Relationship Id="rId71" Type="http://schemas.openxmlformats.org/officeDocument/2006/relationships/tags" Target="../tags/tag90.xml"/><Relationship Id="rId92" Type="http://schemas.openxmlformats.org/officeDocument/2006/relationships/tags" Target="../tags/tag111.xml"/><Relationship Id="rId2" Type="http://schemas.openxmlformats.org/officeDocument/2006/relationships/tags" Target="../tags/tag21.xml"/><Relationship Id="rId29" Type="http://schemas.openxmlformats.org/officeDocument/2006/relationships/tags" Target="../tags/tag48.xml"/><Relationship Id="rId24" Type="http://schemas.openxmlformats.org/officeDocument/2006/relationships/tags" Target="../tags/tag43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66" Type="http://schemas.openxmlformats.org/officeDocument/2006/relationships/tags" Target="../tags/tag85.xml"/><Relationship Id="rId87" Type="http://schemas.openxmlformats.org/officeDocument/2006/relationships/tags" Target="../tags/tag106.xml"/><Relationship Id="rId110" Type="http://schemas.openxmlformats.org/officeDocument/2006/relationships/tags" Target="../tags/tag129.xml"/><Relationship Id="rId115" Type="http://schemas.openxmlformats.org/officeDocument/2006/relationships/tags" Target="../tags/tag134.xml"/><Relationship Id="rId131" Type="http://schemas.openxmlformats.org/officeDocument/2006/relationships/tags" Target="../tags/tag150.xml"/><Relationship Id="rId136" Type="http://schemas.openxmlformats.org/officeDocument/2006/relationships/tags" Target="../tags/tag155.xml"/><Relationship Id="rId61" Type="http://schemas.openxmlformats.org/officeDocument/2006/relationships/tags" Target="../tags/tag80.xml"/><Relationship Id="rId82" Type="http://schemas.openxmlformats.org/officeDocument/2006/relationships/tags" Target="../tags/tag101.xml"/><Relationship Id="rId19" Type="http://schemas.openxmlformats.org/officeDocument/2006/relationships/tags" Target="../tags/tag38.xml"/><Relationship Id="rId14" Type="http://schemas.openxmlformats.org/officeDocument/2006/relationships/tags" Target="../tags/tag33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56" Type="http://schemas.openxmlformats.org/officeDocument/2006/relationships/tags" Target="../tags/tag75.xml"/><Relationship Id="rId77" Type="http://schemas.openxmlformats.org/officeDocument/2006/relationships/tags" Target="../tags/tag96.xml"/><Relationship Id="rId100" Type="http://schemas.openxmlformats.org/officeDocument/2006/relationships/tags" Target="../tags/tag119.xml"/><Relationship Id="rId105" Type="http://schemas.openxmlformats.org/officeDocument/2006/relationships/tags" Target="../tags/tag124.xml"/><Relationship Id="rId126" Type="http://schemas.openxmlformats.org/officeDocument/2006/relationships/tags" Target="../tags/tag145.xml"/><Relationship Id="rId147" Type="http://schemas.openxmlformats.org/officeDocument/2006/relationships/tags" Target="../tags/tag166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72" Type="http://schemas.openxmlformats.org/officeDocument/2006/relationships/tags" Target="../tags/tag91.xml"/><Relationship Id="rId93" Type="http://schemas.openxmlformats.org/officeDocument/2006/relationships/tags" Target="../tags/tag112.xml"/><Relationship Id="rId98" Type="http://schemas.openxmlformats.org/officeDocument/2006/relationships/tags" Target="../tags/tag117.xml"/><Relationship Id="rId121" Type="http://schemas.openxmlformats.org/officeDocument/2006/relationships/tags" Target="../tags/tag140.xml"/><Relationship Id="rId142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image" Target="../media/image3.emf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01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5.4 (up to TLBs)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/>
          <a:lstStyle/>
          <a:p>
            <a:r>
              <a:rPr lang="en-US" dirty="0" smtClean="0"/>
              <a:t>Solution? Multiple processes/processors</a:t>
            </a:r>
            <a:endParaRPr lang="en-US" dirty="0"/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we relocate second program?</a:t>
            </a:r>
          </a:p>
          <a:p>
            <a:r>
              <a:rPr lang="en-US" dirty="0" smtClean="0"/>
              <a:t>A: Yes, </a:t>
            </a:r>
            <a:r>
              <a:rPr lang="en-US" dirty="0" smtClean="0">
                <a:solidFill>
                  <a:schemeClr val="accent1"/>
                </a:solidFill>
              </a:rPr>
              <a:t>but…</a:t>
            </a:r>
          </a:p>
          <a:p>
            <a:pPr lvl="1"/>
            <a:r>
              <a:rPr lang="en-US" dirty="0" smtClean="0"/>
              <a:t>What if they don’t fit?</a:t>
            </a:r>
          </a:p>
          <a:p>
            <a:pPr lvl="1"/>
            <a:r>
              <a:rPr lang="en-US" dirty="0" smtClean="0"/>
              <a:t>What if not contiguous?</a:t>
            </a:r>
          </a:p>
          <a:p>
            <a:pPr lvl="1"/>
            <a:r>
              <a:rPr lang="en-US" dirty="0" smtClean="0"/>
              <a:t>Need to recompile/</a:t>
            </a:r>
            <a:r>
              <a:rPr lang="en-US" dirty="0" err="1" smtClean="0"/>
              <a:t>relink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658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838200"/>
            <a:ext cx="1371600" cy="494243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136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278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37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851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51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152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044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00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5181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752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990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6600" y="29718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242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 problems in computer science can be solved by another level of indirection.</a:t>
            </a:r>
          </a:p>
          <a:p>
            <a:pPr algn="r"/>
            <a:r>
              <a:rPr lang="en-US" i="1" dirty="0" smtClean="0"/>
              <a:t> </a:t>
            </a:r>
          </a:p>
          <a:p>
            <a:pPr algn="r"/>
            <a:r>
              <a:rPr lang="en-US" i="1" dirty="0" smtClean="0"/>
              <a:t>–  David Wheeler</a:t>
            </a:r>
          </a:p>
          <a:p>
            <a:pPr algn="r"/>
            <a:r>
              <a:rPr lang="en-US" i="1" dirty="0" smtClean="0"/>
              <a:t>– or, Butler Lampson</a:t>
            </a:r>
          </a:p>
          <a:p>
            <a:pPr algn="r"/>
            <a:r>
              <a:rPr lang="en-US" i="1" dirty="0" smtClean="0"/>
              <a:t>–  or, Leslie </a:t>
            </a:r>
            <a:r>
              <a:rPr lang="en-US" i="1" dirty="0" err="1" smtClean="0"/>
              <a:t>Lamport</a:t>
            </a:r>
            <a:endParaRPr lang="en-US" i="1" dirty="0" smtClean="0"/>
          </a:p>
          <a:p>
            <a:pPr algn="r"/>
            <a:r>
              <a:rPr lang="en-US" i="1" dirty="0" smtClean="0"/>
              <a:t>–  or, Steve </a:t>
            </a:r>
            <a:r>
              <a:rPr lang="en-US" i="1" dirty="0" err="1" smtClean="0"/>
              <a:t>Bellovin</a:t>
            </a:r>
            <a:endParaRPr lang="en-US" i="1" dirty="0" smtClean="0"/>
          </a:p>
          <a:p>
            <a:pPr algn="r"/>
            <a:endParaRPr lang="en-US" dirty="0"/>
          </a:p>
        </p:txBody>
      </p:sp>
      <p:pic>
        <p:nvPicPr>
          <p:cNvPr id="3074" name="CP3 Ink 11b6dba9-eb41-42a7-96fc-df070470177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4" y="2084520"/>
            <a:ext cx="4762951" cy="39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</a:t>
            </a:r>
            <a:r>
              <a:rPr lang="en-US" dirty="0" smtClean="0"/>
              <a:t>: A Solution for All Problems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1"/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access is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1"/>
                </a:solidFill>
              </a:rPr>
              <a:t>virtual address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1"/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  <p:pic>
        <p:nvPicPr>
          <p:cNvPr id="4098" name="CP3 Ink 75c47fac-7bba-4941-83a5-566a200714d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0" y="1207079"/>
            <a:ext cx="8644500" cy="40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Address Space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7315200" y="63362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wikipedia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9" descr="f05-19-P3744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1066800"/>
            <a:ext cx="6859587" cy="46709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2" name="CP3 Ink dde4e474-ad9a-43c7-900f-3837e504915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45" y="4083120"/>
            <a:ext cx="6322351" cy="14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971800"/>
            <a:ext cx="8686800" cy="3962400"/>
          </a:xfrm>
        </p:spPr>
        <p:txBody>
          <a:bodyPr/>
          <a:lstStyle/>
          <a:p>
            <a:r>
              <a:rPr lang="en-US" dirty="0" smtClean="0"/>
              <a:t>Programs load/store to virtual addresses</a:t>
            </a:r>
          </a:p>
          <a:p>
            <a:r>
              <a:rPr lang="en-US" dirty="0" smtClean="0"/>
              <a:t>Actual memory uses physical addresses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6858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5334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9906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6002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533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1981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9906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1295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6858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6146" name="CP3 Ink 40bd15ed-d1b0-48e2-bd3f-fc0750220688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0" y="363119"/>
            <a:ext cx="8881800" cy="60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1"/>
                </a:solidFill>
              </a:rPr>
              <a:t>virtual mappings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And more to come…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Address Translation</a:t>
            </a:r>
          </a:p>
          <a:p>
            <a:pPr algn="ctr"/>
            <a:r>
              <a:rPr lang="en-US" dirty="0" smtClean="0"/>
              <a:t>Pages, Page Tables, and </a:t>
            </a:r>
          </a:p>
          <a:p>
            <a:pPr algn="ctr"/>
            <a:r>
              <a:rPr lang="en-US" dirty="0" smtClean="0"/>
              <a:t>the Memory Management Unit (MMU)</a:t>
            </a:r>
            <a:endParaRPr lang="en-US" dirty="0"/>
          </a:p>
        </p:txBody>
      </p:sp>
      <p:pic>
        <p:nvPicPr>
          <p:cNvPr id="7170" name="CP3 Ink 90b9528f-f234-4316-bf2d-1fd841ef693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24" y="3694680"/>
            <a:ext cx="2457751" cy="2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370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#1: How does MMU translate addresses?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  <a:p>
            <a:r>
              <a:rPr lang="en-US" dirty="0" smtClean="0"/>
              <a:t>Granularity?</a:t>
            </a:r>
          </a:p>
          <a:p>
            <a:pPr lvl="1"/>
            <a:r>
              <a:rPr lang="en-US" dirty="0" smtClean="0"/>
              <a:t>Per word…</a:t>
            </a:r>
          </a:p>
          <a:p>
            <a:pPr lvl="1"/>
            <a:r>
              <a:rPr lang="en-US" dirty="0" smtClean="0"/>
              <a:t>Per block…</a:t>
            </a:r>
          </a:p>
          <a:p>
            <a:pPr lvl="1"/>
            <a:r>
              <a:rPr lang="en-US" dirty="0" smtClean="0"/>
              <a:t>Variable..…</a:t>
            </a:r>
          </a:p>
          <a:p>
            <a:r>
              <a:rPr lang="en-US" dirty="0" smtClean="0"/>
              <a:t>Typical:</a:t>
            </a:r>
          </a:p>
          <a:p>
            <a:pPr lvl="1"/>
            <a:r>
              <a:rPr lang="en-US" dirty="0" smtClean="0"/>
              <a:t>4KB – 16KB </a:t>
            </a:r>
            <a:r>
              <a:rPr lang="en-US" dirty="0" smtClean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 smtClean="0"/>
              <a:t>4MB – 256MB</a:t>
            </a:r>
            <a:r>
              <a:rPr lang="en-US" dirty="0" smtClean="0">
                <a:solidFill>
                  <a:schemeClr val="accent1"/>
                </a:solidFill>
              </a:rPr>
              <a:t> jumbo pages</a:t>
            </a:r>
          </a:p>
          <a:p>
            <a:endParaRPr lang="en-US" dirty="0"/>
          </a:p>
        </p:txBody>
      </p:sp>
      <p:pic>
        <p:nvPicPr>
          <p:cNvPr id="8194" name="CP3 Ink 11cf9f31-5c0d-44d3-bc04-5f341fc9586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4" y="962639"/>
            <a:ext cx="8763151" cy="57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3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048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6096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6096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609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6096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6096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2859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2860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4493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2860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0668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0668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218" name="CP3 Ink aed91180-cecb-42ec-acb4-b521ca23f880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0" y="699900"/>
            <a:ext cx="8983500" cy="51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0"/>
            <a:ext cx="62484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Where to store page tables?</a:t>
            </a:r>
          </a:p>
          <a:p>
            <a:r>
              <a:rPr lang="en-US" sz="2800" dirty="0" smtClean="0"/>
              <a:t>A: In memory, of course…</a:t>
            </a:r>
            <a:br>
              <a:rPr lang="en-US" sz="2800" dirty="0" smtClean="0"/>
            </a:br>
            <a:r>
              <a:rPr lang="en-US" sz="2800" dirty="0" smtClean="0"/>
              <a:t>Special </a:t>
            </a:r>
            <a:r>
              <a:rPr lang="en-US" sz="2800" i="1" dirty="0" smtClean="0">
                <a:solidFill>
                  <a:schemeClr val="accent1"/>
                </a:solidFill>
              </a:rPr>
              <a:t>page table base register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/>
              <a:t>(CR3:PTBR on x86)</a:t>
            </a:r>
            <a:br>
              <a:rPr lang="en-US" sz="2800" dirty="0" smtClean="0"/>
            </a:br>
            <a:r>
              <a:rPr lang="en-US" sz="2800" dirty="0" smtClean="0"/>
              <a:t>(Cop0:ContextRegister on MIPS)</a:t>
            </a:r>
            <a:endParaRPr lang="en-US" sz="2800" i="1" dirty="0" smtClean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1430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334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7620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2192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29000" y="1447800"/>
            <a:ext cx="685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143000"/>
            <a:ext cx="1371600" cy="7619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838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3657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4648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2133600" y="533400"/>
            <a:ext cx="327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/>
              </a:rPr>
              <a:t>Read </a:t>
            </a:r>
            <a:r>
              <a:rPr lang="en-US" sz="2400" dirty="0" err="1" smtClean="0">
                <a:solidFill>
                  <a:schemeClr val="bg1"/>
                </a:solidFill>
                <a:sym typeface="Symbol"/>
              </a:rPr>
              <a:t>Mem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[0x4123B538]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5791200" y="6000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5775138" y="25908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6002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5791200" y="4933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5765520" y="39432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27" name="TextBox 26"/>
          <p:cNvSpPr txBox="1"/>
          <p:nvPr>
            <p:custDataLst>
              <p:tags r:id="rId18"/>
            </p:custDataLst>
          </p:nvPr>
        </p:nvSpPr>
        <p:spPr>
          <a:xfrm>
            <a:off x="5791200" y="10668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39000" y="5181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5791200" y="5467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  <p:pic>
        <p:nvPicPr>
          <p:cNvPr id="10242" name="CP3 Ink 73211106-5d74-4821-8d7d-03a5038e8e30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4" y="431399"/>
            <a:ext cx="8288551" cy="63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Translation </a:t>
            </a:r>
            <a:r>
              <a:rPr lang="en-US" dirty="0" err="1" smtClean="0">
                <a:sym typeface="Wingdings" pitchFamily="2" charset="2"/>
              </a:rPr>
              <a:t>lookaside</a:t>
            </a:r>
            <a:r>
              <a:rPr lang="en-US" dirty="0" smtClean="0"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Memory </a:t>
            </a:r>
            <a:r>
              <a:rPr lang="en-US" smtClean="0">
                <a:sym typeface="Wingdings" pitchFamily="2" charset="2"/>
              </a:rPr>
              <a:t>Meets Caching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cxnSp>
        <p:nvCxnSpPr>
          <p:cNvPr id="29" name="Straight Connector 28"/>
          <p:cNvCxnSpPr/>
          <p:nvPr>
            <p:custDataLst>
              <p:tags r:id="rId2"/>
            </p:custDataLst>
          </p:nvPr>
        </p:nvCxnSpPr>
        <p:spPr>
          <a:xfrm>
            <a:off x="3962400" y="1266855"/>
            <a:ext cx="3238500" cy="333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3"/>
            </p:custDataLst>
          </p:nvPr>
        </p:nvCxnSpPr>
        <p:spPr>
          <a:xfrm flipV="1">
            <a:off x="3962400" y="2895600"/>
            <a:ext cx="3258671" cy="1371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52" idx="3"/>
          </p:cNvCxnSpPr>
          <p:nvPr>
            <p:custDataLst>
              <p:tags r:id="rId4"/>
            </p:custDataLst>
          </p:nvPr>
        </p:nvCxnSpPr>
        <p:spPr>
          <a:xfrm>
            <a:off x="3733800" y="3657600"/>
            <a:ext cx="3521262" cy="2009745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>
          <a:xfrm>
            <a:off x="3733800" y="3293876"/>
            <a:ext cx="3546910" cy="849469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83732905"/>
              </p:ext>
            </p:extLst>
          </p:nvPr>
        </p:nvGraphicFramePr>
        <p:xfrm>
          <a:off x="457200" y="464820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vpn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pgoff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53128614"/>
              </p:ext>
            </p:extLst>
          </p:nvPr>
        </p:nvGraphicFramePr>
        <p:xfrm>
          <a:off x="1524000" y="527965"/>
          <a:ext cx="2438399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42"/>
                <a:gridCol w="1857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>
            <a:endCxn id="46" idx="3"/>
          </p:cNvCxnSpPr>
          <p:nvPr>
            <p:custDataLst>
              <p:tags r:id="rId8"/>
            </p:custDataLst>
          </p:nvPr>
        </p:nvCxnSpPr>
        <p:spPr>
          <a:xfrm>
            <a:off x="3733800" y="1447800"/>
            <a:ext cx="3521262" cy="3686145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>
          <a:xfrm flipV="1">
            <a:off x="3733800" y="1371600"/>
            <a:ext cx="3467100" cy="15240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>
            <p:custDataLst>
              <p:tags r:id="rId10"/>
            </p:custDataLst>
          </p:nvPr>
        </p:nvSpPr>
        <p:spPr>
          <a:xfrm>
            <a:off x="1193624" y="503938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4648200" y="62865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>
            <p:custDataLst>
              <p:tags r:id="rId12"/>
            </p:custDataLst>
          </p:nvPr>
        </p:nvCxnSpPr>
        <p:spPr>
          <a:xfrm rot="10800000">
            <a:off x="8610600" y="2900082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3"/>
            </p:custDataLst>
          </p:nvPr>
        </p:nvCxnSpPr>
        <p:spPr>
          <a:xfrm>
            <a:off x="8915400" y="2901670"/>
            <a:ext cx="0" cy="3575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7" idx="3"/>
          </p:cNvCxnSpPr>
          <p:nvPr>
            <p:custDataLst>
              <p:tags r:id="rId14"/>
            </p:custDataLst>
          </p:nvPr>
        </p:nvCxnSpPr>
        <p:spPr>
          <a:xfrm flipH="1">
            <a:off x="5486400" y="6477000"/>
            <a:ext cx="3429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7620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838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657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39000" y="4648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>
            <p:custDataLst>
              <p:tags r:id="rId19"/>
            </p:custDataLst>
          </p:nvPr>
        </p:nvSpPr>
        <p:spPr>
          <a:xfrm>
            <a:off x="5791200" y="6000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42" name="TextBox 41"/>
          <p:cNvSpPr txBox="1"/>
          <p:nvPr>
            <p:custDataLst>
              <p:tags r:id="rId20"/>
            </p:custDataLst>
          </p:nvPr>
        </p:nvSpPr>
        <p:spPr>
          <a:xfrm>
            <a:off x="5775138" y="25908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44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9000" y="16002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>
            <p:custDataLst>
              <p:tags r:id="rId22"/>
            </p:custDataLst>
          </p:nvPr>
        </p:nvSpPr>
        <p:spPr>
          <a:xfrm>
            <a:off x="5791200" y="4933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49" name="TextBox 48"/>
          <p:cNvSpPr txBox="1"/>
          <p:nvPr>
            <p:custDataLst>
              <p:tags r:id="rId23"/>
            </p:custDataLst>
          </p:nvPr>
        </p:nvSpPr>
        <p:spPr>
          <a:xfrm>
            <a:off x="5791200" y="10668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50" name="Rectangle 1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5181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>
            <p:custDataLst>
              <p:tags r:id="rId25"/>
            </p:custDataLst>
          </p:nvPr>
        </p:nvSpPr>
        <p:spPr>
          <a:xfrm>
            <a:off x="5791200" y="5467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  <p:sp>
        <p:nvSpPr>
          <p:cNvPr id="54" name="TextBox 53"/>
          <p:cNvSpPr txBox="1"/>
          <p:nvPr>
            <p:custDataLst>
              <p:tags r:id="rId26"/>
            </p:custDataLst>
          </p:nvPr>
        </p:nvSpPr>
        <p:spPr>
          <a:xfrm>
            <a:off x="5765520" y="39432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pic>
        <p:nvPicPr>
          <p:cNvPr id="11266" name="CP3 Ink 004674c6-4563-4e57-9969-963a6cfe8350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" y="1802760"/>
            <a:ext cx="8407200" cy="450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Invalid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Trick #1: Don’t map </a:t>
            </a:r>
            <a:r>
              <a:rPr lang="en-US" dirty="0" smtClean="0">
                <a:solidFill>
                  <a:schemeClr val="accent1"/>
                </a:solidFill>
              </a:rPr>
              <a:t>all</a:t>
            </a:r>
            <a:r>
              <a:rPr lang="en-US" dirty="0" smtClean="0"/>
              <a:t> pages </a:t>
            </a: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chemeClr val="accent1"/>
                </a:solidFill>
              </a:rPr>
              <a:t>valid bit</a:t>
            </a:r>
            <a:r>
              <a:rPr lang="en-US" dirty="0" smtClean="0"/>
              <a:t> for each </a:t>
            </a:r>
            <a:br>
              <a:rPr lang="en-US" dirty="0" smtClean="0"/>
            </a:br>
            <a:r>
              <a:rPr lang="en-US" dirty="0" smtClean="0"/>
              <a:t>page table entry</a:t>
            </a:r>
          </a:p>
          <a:p>
            <a:r>
              <a:rPr lang="en-US" dirty="0" smtClean="0"/>
              <a:t>Q: Why?</a:t>
            </a:r>
          </a:p>
          <a:p>
            <a:r>
              <a:rPr lang="en-US" dirty="0"/>
              <a:t>A: now access to NULL will fail</a:t>
            </a:r>
          </a:p>
          <a:p>
            <a:r>
              <a:rPr lang="en-US" dirty="0"/>
              <a:t>A: we might not have that much physical memory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3773886"/>
              </p:ext>
            </p:extLst>
          </p:nvPr>
        </p:nvGraphicFramePr>
        <p:xfrm>
          <a:off x="838200" y="4572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1143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72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6764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076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667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010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0194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cxnSp>
        <p:nvCxnSpPr>
          <p:cNvPr id="17" name="Straight Connector 16"/>
          <p:cNvCxnSpPr/>
          <p:nvPr>
            <p:custDataLst>
              <p:tags r:id="rId14"/>
            </p:custDataLst>
          </p:nvPr>
        </p:nvCxnSpPr>
        <p:spPr>
          <a:xfrm>
            <a:off x="4343400" y="12192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flipV="1">
            <a:off x="4343400" y="29718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5181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5791200" y="54672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</p:spTree>
    <p:extLst>
      <p:ext uri="{BB962C8B-B14F-4D97-AF65-F5344CB8AC3E}">
        <p14:creationId xmlns:p14="http://schemas.microsoft.com/office/powerpoint/2010/main" val="38106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Size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for VM Attempt #1 (example)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 address space (for each process):</a:t>
            </a:r>
          </a:p>
          <a:p>
            <a:pPr lvl="1"/>
            <a:r>
              <a:rPr lang="en-US" dirty="0" smtClean="0"/>
              <a:t>total memory: 2</a:t>
            </a:r>
            <a:r>
              <a:rPr lang="en-US" baseline="30000" dirty="0" smtClean="0"/>
              <a:t>32</a:t>
            </a:r>
            <a:r>
              <a:rPr lang="en-US" dirty="0" smtClean="0"/>
              <a:t> bytes = 4GB</a:t>
            </a:r>
          </a:p>
          <a:p>
            <a:pPr lvl="1"/>
            <a:r>
              <a:rPr lang="en-US" dirty="0" smtClean="0"/>
              <a:t>page size: 2</a:t>
            </a:r>
            <a:r>
              <a:rPr lang="en-US" baseline="30000" dirty="0" smtClean="0"/>
              <a:t>12</a:t>
            </a:r>
            <a:r>
              <a:rPr lang="en-US" dirty="0" smtClean="0"/>
              <a:t> bytes = 4KB</a:t>
            </a:r>
          </a:p>
          <a:p>
            <a:pPr lvl="1"/>
            <a:r>
              <a:rPr lang="en-US" dirty="0" smtClean="0"/>
              <a:t>entries in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size of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Physical address space:</a:t>
            </a:r>
          </a:p>
          <a:p>
            <a:pPr lvl="1"/>
            <a:r>
              <a:rPr lang="en-US" dirty="0" smtClean="0"/>
              <a:t>total memory: 2</a:t>
            </a:r>
            <a:r>
              <a:rPr lang="en-US" baseline="30000" dirty="0" smtClean="0"/>
              <a:t>29</a:t>
            </a:r>
            <a:r>
              <a:rPr lang="en-US" dirty="0" smtClean="0"/>
              <a:t> bytes = 512MB</a:t>
            </a:r>
          </a:p>
          <a:p>
            <a:pPr lvl="1"/>
            <a:r>
              <a:rPr lang="en-US" dirty="0" smtClean="0"/>
              <a:t>overhead for 10 processes?</a:t>
            </a:r>
          </a:p>
          <a:p>
            <a:endParaRPr lang="en-US" dirty="0"/>
          </a:p>
        </p:txBody>
      </p:sp>
      <p:pic>
        <p:nvPicPr>
          <p:cNvPr id="12290" name="CP3 Ink 89270504-0773-4da7-b94e-fb5a6179f66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4" y="1576260"/>
            <a:ext cx="6152851" cy="48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</p:spTree>
    <p:extLst>
      <p:ext uri="{BB962C8B-B14F-4D97-AF65-F5344CB8AC3E}">
        <p14:creationId xmlns:p14="http://schemas.microsoft.com/office/powerpoint/2010/main" val="12983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029980"/>
          </a:xfrm>
        </p:spPr>
        <p:txBody>
          <a:bodyPr>
            <a:normAutofit/>
          </a:bodyPr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  <a:r>
              <a:rPr lang="en-US" dirty="0"/>
              <a:t>Multi-level </a:t>
            </a:r>
            <a:r>
              <a:rPr lang="en-US" dirty="0" err="1" smtClean="0"/>
              <a:t>PageTable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Q: Benefits?</a:t>
            </a:r>
          </a:p>
          <a:p>
            <a:r>
              <a:rPr lang="en-US" dirty="0" smtClean="0"/>
              <a:t>A:  </a:t>
            </a:r>
            <a:r>
              <a:rPr lang="en-US" dirty="0"/>
              <a:t>Don’t need 4MB contiguous physical memory</a:t>
            </a:r>
          </a:p>
          <a:p>
            <a:r>
              <a:rPr lang="en-US" dirty="0" smtClean="0"/>
              <a:t>A: </a:t>
            </a:r>
            <a:r>
              <a:rPr lang="en-US" dirty="0"/>
              <a:t>Don’t need to allocate every </a:t>
            </a:r>
            <a:r>
              <a:rPr lang="en-US" dirty="0" err="1"/>
              <a:t>PageTable</a:t>
            </a:r>
            <a:r>
              <a:rPr lang="en-US" dirty="0"/>
              <a:t>, only those containing valid </a:t>
            </a:r>
            <a:r>
              <a:rPr lang="en-US" dirty="0" smtClean="0"/>
              <a:t>PTEs</a:t>
            </a:r>
          </a:p>
          <a:p>
            <a:endParaRPr lang="en-US" dirty="0"/>
          </a:p>
          <a:p>
            <a:r>
              <a:rPr lang="en-US" dirty="0" smtClean="0"/>
              <a:t>Q: Drawbacks</a:t>
            </a:r>
          </a:p>
          <a:p>
            <a:r>
              <a:rPr lang="en-US" dirty="0" smtClean="0"/>
              <a:t>A: Performance: Longer lookups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7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4419600"/>
            <a:ext cx="8686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Trick #2: Page permissions!</a:t>
            </a:r>
          </a:p>
          <a:p>
            <a:r>
              <a:rPr lang="en-US" dirty="0" smtClean="0"/>
              <a:t>Keep </a:t>
            </a:r>
            <a:r>
              <a:rPr lang="en-US" dirty="0" smtClean="0">
                <a:solidFill>
                  <a:schemeClr val="accent1"/>
                </a:solidFill>
              </a:rPr>
              <a:t>R, W, X permission bits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each page table entry</a:t>
            </a:r>
          </a:p>
          <a:p>
            <a:r>
              <a:rPr lang="en-US" dirty="0" smtClean="0"/>
              <a:t>Q: Why?</a:t>
            </a:r>
          </a:p>
          <a:p>
            <a:r>
              <a:rPr lang="en-US" dirty="0"/>
              <a:t>A: can make code read-only, executable;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make </a:t>
            </a:r>
            <a:r>
              <a:rPr lang="en-US" dirty="0"/>
              <a:t>data read-write but not executable; etc.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93705829"/>
              </p:ext>
            </p:extLst>
          </p:nvPr>
        </p:nvGraphicFramePr>
        <p:xfrm>
          <a:off x="838200" y="4572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72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6764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076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667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010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0194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4343400" y="12192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 flipV="1">
            <a:off x="4343400" y="29718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5257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5791200" y="55434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</p:spTree>
    <p:extLst>
      <p:ext uri="{BB962C8B-B14F-4D97-AF65-F5344CB8AC3E}">
        <p14:creationId xmlns:p14="http://schemas.microsoft.com/office/powerpoint/2010/main" val="20749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Cool Trick #3: </a:t>
            </a:r>
            <a:r>
              <a:rPr lang="en-US" dirty="0" smtClean="0">
                <a:solidFill>
                  <a:schemeClr val="accent1"/>
                </a:solidFill>
              </a:rPr>
              <a:t>Aliasing</a:t>
            </a:r>
          </a:p>
          <a:p>
            <a:r>
              <a:rPr lang="en-US" dirty="0" smtClean="0"/>
              <a:t>Map the same physical page</a:t>
            </a:r>
            <a:br>
              <a:rPr lang="en-US" dirty="0" smtClean="0"/>
            </a:br>
            <a:r>
              <a:rPr lang="en-US" dirty="0" smtClean="0"/>
              <a:t>at several virtual addresses</a:t>
            </a:r>
          </a:p>
          <a:p>
            <a:r>
              <a:rPr lang="en-US" dirty="0" smtClean="0"/>
              <a:t>Q: Why?</a:t>
            </a:r>
          </a:p>
          <a:p>
            <a:r>
              <a:rPr lang="en-US" dirty="0"/>
              <a:t>A: can make different views of same </a:t>
            </a:r>
            <a:endParaRPr lang="en-US" dirty="0" smtClean="0"/>
          </a:p>
          <a:p>
            <a:r>
              <a:rPr lang="en-US" dirty="0" smtClean="0"/>
              <a:t>	data with </a:t>
            </a:r>
            <a:r>
              <a:rPr lang="en-US" dirty="0"/>
              <a:t>different permissions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1626632"/>
              </p:ext>
            </p:extLst>
          </p:nvPr>
        </p:nvGraphicFramePr>
        <p:xfrm>
          <a:off x="838200" y="4572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0x10044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72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6764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076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667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010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0194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cxnSp>
        <p:nvCxnSpPr>
          <p:cNvPr id="16" name="Straight Connector 15"/>
          <p:cNvCxnSpPr/>
          <p:nvPr>
            <p:custDataLst>
              <p:tags r:id="rId14"/>
            </p:custDataLst>
          </p:nvPr>
        </p:nvCxnSpPr>
        <p:spPr>
          <a:xfrm>
            <a:off x="4343400" y="12192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 flipV="1">
            <a:off x="4343400" y="29718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5257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5791200" y="55434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0x10044000</a:t>
            </a:r>
          </a:p>
        </p:txBody>
      </p:sp>
    </p:spTree>
    <p:extLst>
      <p:ext uri="{BB962C8B-B14F-4D97-AF65-F5344CB8AC3E}">
        <p14:creationId xmlns:p14="http://schemas.microsoft.com/office/powerpoint/2010/main" val="15506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Paging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Can we run process larger than physical memory?</a:t>
            </a:r>
          </a:p>
          <a:p>
            <a:pPr lvl="1"/>
            <a:r>
              <a:rPr lang="en-US" dirty="0" smtClean="0"/>
              <a:t>The “virtual” in “virtual memory”</a:t>
            </a:r>
            <a:endParaRPr lang="en-US" i="1" dirty="0" smtClean="0"/>
          </a:p>
          <a:p>
            <a:r>
              <a:rPr lang="en-US" dirty="0" smtClean="0"/>
              <a:t>View memory as a “cache” for secondary storage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Swap</a:t>
            </a:r>
            <a:r>
              <a:rPr lang="en-US" dirty="0" smtClean="0"/>
              <a:t> memory pages out to disk when not in use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Page</a:t>
            </a:r>
            <a:r>
              <a:rPr lang="en-US" dirty="0" smtClean="0"/>
              <a:t> them back in when needed</a:t>
            </a:r>
          </a:p>
          <a:p>
            <a:endParaRPr lang="en-US" dirty="0" smtClean="0"/>
          </a:p>
          <a:p>
            <a:r>
              <a:rPr lang="en-US" dirty="0" smtClean="0"/>
              <a:t>Assumes Temporal/Spatial Locality</a:t>
            </a:r>
          </a:p>
          <a:p>
            <a:pPr lvl="1"/>
            <a:r>
              <a:rPr lang="en-US" dirty="0" smtClean="0"/>
              <a:t>Pages used recently most likely to be used again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5791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Cool Trick #4: </a:t>
            </a:r>
            <a:r>
              <a:rPr lang="en-US" dirty="0" smtClean="0">
                <a:solidFill>
                  <a:schemeClr val="accent1"/>
                </a:solidFill>
              </a:rPr>
              <a:t>Paging/Swapping</a:t>
            </a:r>
          </a:p>
          <a:p>
            <a:r>
              <a:rPr lang="en-US" dirty="0" smtClean="0"/>
              <a:t>Need more bits: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Dirty, </a:t>
            </a:r>
            <a:r>
              <a:rPr lang="en-US" dirty="0" err="1" smtClean="0">
                <a:solidFill>
                  <a:schemeClr val="accent1"/>
                </a:solidFill>
              </a:rPr>
              <a:t>RecentlyUsed</a:t>
            </a:r>
            <a:r>
              <a:rPr lang="en-US" dirty="0" smtClean="0">
                <a:solidFill>
                  <a:schemeClr val="accent1"/>
                </a:solidFill>
              </a:rPr>
              <a:t>, …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7838694"/>
              </p:ext>
            </p:extLst>
          </p:nvPr>
        </p:nvGraphicFramePr>
        <p:xfrm>
          <a:off x="838200" y="457200"/>
          <a:ext cx="35052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200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524000"/>
            <a:ext cx="1371600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791200" y="44958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775138" y="21336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5791200" y="3810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5765520" y="281940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5791200" y="9906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419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lowchart: Magnetic Disk 15"/>
          <p:cNvSpPr/>
          <p:nvPr>
            <p:custDataLst>
              <p:tags r:id="rId14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7432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25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4800" y="54864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200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8"/>
            </p:custDataLst>
          </p:nvPr>
        </p:nvCxnSpPr>
        <p:spPr>
          <a:xfrm>
            <a:off x="4343400" y="1219200"/>
            <a:ext cx="2895600" cy="304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9"/>
            </p:custDataLst>
          </p:nvPr>
        </p:nvCxnSpPr>
        <p:spPr>
          <a:xfrm flipV="1">
            <a:off x="4343400" y="2438400"/>
            <a:ext cx="2895600" cy="1752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763000" cy="381000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0" indent="0"/>
            <a:r>
              <a:rPr lang="en-US" dirty="0" smtClean="0">
                <a:sym typeface="Wingdings" pitchFamily="2" charset="2"/>
              </a:rPr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Translation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lookaside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Virtual Memory Meets Caching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/>
              <a:t>Lab3 is due next Monday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Extra Lab Help session</a:t>
            </a:r>
            <a:r>
              <a:rPr lang="en-US" dirty="0" smtClean="0"/>
              <a:t>: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Saturday,  April 7</a:t>
            </a:r>
            <a:r>
              <a:rPr lang="en-US" baseline="30000" dirty="0" smtClean="0"/>
              <a:t>th</a:t>
            </a:r>
            <a:r>
              <a:rPr lang="en-US" dirty="0" smtClean="0"/>
              <a:t>, 12:00-2:30pm in </a:t>
            </a:r>
            <a:r>
              <a:rPr lang="en-US" dirty="0" err="1" smtClean="0"/>
              <a:t>CSUGLab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HW5 is due </a:t>
            </a:r>
            <a:r>
              <a:rPr lang="en-US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Tuesday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Download updated version. </a:t>
            </a:r>
            <a:r>
              <a:rPr lang="en-US" dirty="0" smtClean="0">
                <a:solidFill>
                  <a:schemeClr val="accent1"/>
                </a:solidFill>
              </a:rPr>
              <a:t>Use updated version.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Online Survey available later this evening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115888" lvl="1" indent="0">
              <a:buNone/>
            </a:pPr>
            <a:endParaRPr lang="en-US" dirty="0"/>
          </a:p>
          <a:p>
            <a:pPr marL="173038" lvl="1" indent="0">
              <a:buNone/>
            </a:pPr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2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Big Picture: Multiple Processes</a:t>
            </a:r>
            <a:endParaRPr lang="en-US" dirty="0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Run multiple processes?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1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1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8" name="Oval 7"/>
          <p:cNvSpPr/>
          <p:nvPr/>
        </p:nvSpPr>
        <p:spPr>
          <a:xfrm>
            <a:off x="0" y="1962089"/>
            <a:ext cx="1607127" cy="16383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168736" y="3486089"/>
            <a:ext cx="1607127" cy="16383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75260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86600" y="464820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70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6600" y="409575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7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236220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352583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128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Processor &amp; Memory</a:t>
            </a:r>
            <a:endParaRPr lang="en-US"/>
          </a:p>
        </p:txBody>
      </p:sp>
      <p:sp>
        <p:nvSpPr>
          <p:cNvPr id="36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6096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CPU address/data bus...</a:t>
            </a:r>
          </a:p>
          <a:p>
            <a:r>
              <a:rPr lang="en-US" dirty="0" smtClean="0"/>
              <a:t>	… routed through caches</a:t>
            </a:r>
          </a:p>
          <a:p>
            <a:r>
              <a:rPr lang="en-US" dirty="0" smtClean="0"/>
              <a:t>	… to main memory</a:t>
            </a:r>
          </a:p>
          <a:p>
            <a:pPr lvl="1"/>
            <a:r>
              <a:rPr lang="en-US" dirty="0" smtClean="0"/>
              <a:t>Simple, fast, but…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Q: What happens for LW/SW </a:t>
            </a:r>
            <a:br>
              <a:rPr lang="en-US" dirty="0" smtClean="0"/>
            </a:br>
            <a:r>
              <a:rPr lang="en-US" dirty="0" smtClean="0"/>
              <a:t>to an invalid location?</a:t>
            </a:r>
          </a:p>
          <a:p>
            <a:pPr lvl="1"/>
            <a:r>
              <a:rPr lang="en-US" dirty="0" smtClean="0"/>
              <a:t>0x000000000 (NULL)</a:t>
            </a:r>
          </a:p>
          <a:p>
            <a:pPr lvl="1"/>
            <a:r>
              <a:rPr lang="en-US" dirty="0" smtClean="0"/>
              <a:t>uninitialized pointer</a:t>
            </a:r>
          </a:p>
          <a:p>
            <a:pPr lvl="1"/>
            <a:endParaRPr lang="en-US" dirty="0"/>
          </a:p>
          <a:p>
            <a:r>
              <a:rPr lang="en-US" dirty="0" smtClean="0"/>
              <a:t>A: Need a memory management unit (MMU)</a:t>
            </a:r>
          </a:p>
          <a:p>
            <a:pPr lvl="1"/>
            <a:r>
              <a:rPr lang="en-US" dirty="0" smtClean="0"/>
              <a:t>Throw (and/or handle) an exception</a:t>
            </a:r>
            <a:endParaRPr lang="en-US" dirty="0"/>
          </a:p>
          <a:p>
            <a:endParaRPr lang="en-US" dirty="0"/>
          </a:p>
        </p:txBody>
      </p:sp>
      <p:sp>
        <p:nvSpPr>
          <p:cNvPr id="360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658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014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420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1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136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278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37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60141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851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0141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51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0142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152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60142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044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</a:t>
            </a:r>
            <a:r>
              <a:rPr lang="en-US" dirty="0"/>
              <a:t>we relocate second program?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pic>
        <p:nvPicPr>
          <p:cNvPr id="2050" name="CP3 Ink 3c9293e7-bf6d-41c3-ade3-6ebbdec71bfa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5" y="1145460"/>
            <a:ext cx="3915451" cy="8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UHAOAgAQdA9oEdAEQMLDPVh3gyEKEYu5dQq8/1wMISBBE//8DRTUFAzgLZBkgMgkAkJsDATfAHkUzCQCQggIB28UeRTgIAP4DAHuF0jQSTsCkP9MApD8eBhKCgDNAAArQAWCD/iv2/iv34cTwPB6dXTq3GYTMUiouipqKqqiEzNrTd3c5TEYp0jGMYhbOb3eW03cRdNQ7VACD/dqfu1eXMxmYYz4mcYxGLXmePfwPBeDXOd5uYisVjhHLWOWOEYi83nnfdPfN5i8VjXCuGK1iKxcbm+deO8OOYITwhWLwWgglFAjMRhOkZRgjBGNryjCcE4RgBOU4TpORGURCMp0nCc6VlGFaQjGMcOPqzlqAITYQzyN8uFuxcLcObDmWtGGLKtc5MbBbkxtMLNyxYuczFuAKmAE+g/4xfP4xfRHGuM7vd3ecRjGuHDprXCIhc5nbc3Z1xaIjEYrn6Hj9M4CE++C++DGedrwWlitbBKEEJ1TrWuG9cc6wjKUrZjFTBRKFYzvr3c2WOeGE7GiU++jCqcIxTlOU5ThAIEYIoREIoRIynAnfDr4c4dYhNhGZi5wtcWNmtZN8bNa0bNXC3CxYN1rnHlbsW+ZlhwsXIAqcAUCD/jLO/jK7t35eDrjEyhSIKkpGGo0qKiExd7zPHd8c73nnfGOMTGCE+9C+8/porsrmWjKtZ4649Lizz4cs5rRxWlghSmC2LFizUsVnPCwxrW+OWOBQhOVxJ67zy3VIwnAQRhGEYEIwjKcUYCcEYIRghCMVdPXmeEghNhGJzmysG7HKtZMHOJa0YssS1w5aZFrbHmbtnDhy3wtnAAqnAUaD/gYG/gYHeD4G9c+XeuHHW8SQVFIiJ3279OvDjy59OvTNXhhEKSmtxuJ6+F4YAIP+AOr+AOt069u/bv43XE01epqYhMzOb7+F4dXddenPl3iJvi3F2nU4xUaqqugAhMnGh0YQkgjGacIowiTlOUYTlBCMIkUUIyrScEQhEinPHv3nWCE2ENGmRnjzYsq1u2yMlrRo0cLcWTK5W4mmJu0yMMmTJlwgCmIdg/4Iav4Iaw1z4c6ubreJxOJjFnTig/4Bfv4Bfw7X0vpeorNZnM5413PLwITlaocms5xIoicpyqnXHxcsNwAhNhGVm0a5m7RqtbtWeRa0ytXK1ziysVuJq1yNs2Nria5MIAqGAS+D/gn6/gn7xvfTfDc1clsVz5E1V0iqnV1NxMeD6HgkAIP+AaL+AZPUzyvV1lcW27+F4Z4d3tuL1EajUajpx8TMLIWzNItPBDAjRxSySxIYIEEMMkcEcEcUMIhQy04vCxQ6wCE2ENGTfGyZuGa1hkZNFrRzmxrXDdk3WtcblhkZMmzhk3cgCnMlg/4NfP4Nad13a488bnME6cMRyqsTFxPHHVewg/4AYP4Ab58K3gU5Ok6lKc5u5uc5vcdcc9sghOpbfONYppxjCcJwSrGE6VlWEY1w9WjmACE2EZcrNo1yZm61g3csVrRm1aLcLfMwW5cbNtjyMs2FuwcgClUTg/4L4P4L4XiXwxilTFbxHGiD/gHK/gHLeF3hK13XHUqAhcZioGdvgQQoYY58nPBkgCE2EZsuVw5zZmS1gzbtFrTI0brXDRqwWtW7BsycucWNqzxACpgBQYP+EE7+EGHwPBjtvhcTMyROKwxi8XVxmJiazKdovMTEU1TEYVHDeJCD/gC6/gDBxw4umHCtRFTE3e545489zzjjMxNRrGOzwMYxVIud3ec5vOOt7IP1PEevupubJSTEmLiFXVpq5RJEkXiyYmM1E34fs3jkITYRjytWmbGxYLW+Vg2WtMrditcNG+VbkatcTlhlzM3GRuAKjAE1hPwnkfhO9x6NLXq16uLgrFGEJRxLSlPZNSNJyjFOrKxZ4IMi1oCD/gIG/gILqJd+2cTWKxVRi5buevLvc5bmYiqrk6axwjGs8c8whNnQU7cyNUyKMozhGU4TlCCMpynCMERKpPT1U8whNhDdmxctMzZytbtHONa0Z5Ma3C2xsVrFziw43LBwxzOXAAqWATyD/hei/heH5xwljcvB14OOfLwdXFzMruTK6KjGOHDXKtcGE5Z11XiE/ADB+AG+tWFeMbT0YeVw+FSy1pSpCkKQghBOE4znVdeM51wxwzx2zxnMg/C8zPqkxUanCt3nMpixF1MQKu4mJi6iRMzvzfLnHjAhNhDVqxbYm+FwtzM2WNa0Y5si1w5YtVuXFjysWrTHkwtcQApxLoP+Gi7+Gi8AcufgWcMTqcTG1zlNTWZi+rp5cbmC/klT+SVQB8Xx/BtlzqqpLlmyzcOdywCD+Aorz+MpmZlKJJhJExMTEwmJmc+H6sXwITYQ1cs2GHLjwrWTFgyWtGLPEtxMcTNa5bM8zFq1wtcTNwAKaB6F+Gej4Z2b8BDfgMDhMLdfjqZoqo5kc8KeLBzVxIP+A1r+A1HimN63q6VCCUzO+HWOMoXTSQNXAgIIYYYRCIY478vLACE2ENMjhoxyOWi1m4bNVrRnlcLcTjIyWuczRw2a5MOPEwzACo0BQ4P+HLj+HLl16AAeBdVGJqYC7tvmRPVmc5ze7tmmMVyrpvxjxoP+Aeb+AednAAHTcRcXWYurhJEnTr426qsKVFRBM54x49dWwIP1PEi/ZtNpklEwEwEkXBExMTETdXExdRKYzO+vp7rxACE2EY22Rk1cuGS1wzyYlrRgyxLXDBg3Wsm7PI3bsGeRwzygCqEBSIP+Hmj+Hm3BNXEmM8OPLn254upFKjERUIuZlcpm7znfHeblGIxwdvD8I8Kwg/4EVP4EQ7TC66+R5PieL271fHjXOeM5iYqMRVRVTwnljFRiYtc5iZTNpi4mDjmDrzPLzCqpURGVxa7EkxFxMXjKJF1MImEJhMTa254+nOPeITYQ3zYW7Nk5zLcORyzWtGuRwtcYc2Ra1xtMLFtib5MLNwAKhQE0g/4iPP4iQ9zusxcxdI01wcMRioRNzdzczOY2tM4z4E3Qg/4Bwv4Bn6Rymkmczz3nq773OYYxrGsYrEaiqonLvjx+nUCE8BSS8DzlOU4VlCcIwBCJGAQjBCcpwRiw34e2UiE2EMWzlmxYtGa3C3cMFrTIxwrcOZiyWt82Jo5b5WeFq0agCpwBSoP+IoD+InXmmZROIrFMRCJRmbucriQM6uAtc3c2uJTSIvW+nHtGgIP+BCT+BCmvEnDSLRxc3Gec8Y3N6nFY6degHTDlWMJrc3d3Gatd3m+M8deDykCD9ztF/BOYgiYETEXBMXATFxJNSgImaurqUTEkzN5z38t4QCE2EZWzTK5wsMS1w2a4lrRpjxLXGJtkWtWuVk1xYXGbGxbACpIBOoP+Jgj+Jffwe3ceLc5iarVdOPADGfGziJbnq5udbZTSNR4SuHCE/Ait+BFOcYCEJSjJFHDq15MuTLgw6NOq6EUbaeJnpGEZwrOK9suBlpWEd6Eu2QRnGKKEU4RRhFCEIwJIEIkYhOM8uPlyj4GAITYQ1y4nLDM5ZLceVtmWtGbdmtwsGDlawy5mTjJmzY2DRmA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8HAOAgAQdBOAF4gQBEDCwz1Yd4MhChGLuXUKvP9cDCEgQRP//A0U1BQM4C2QZIDIJAJCbAwE3wB5FMwkAkIICAdvFHkU4CAD+AwB7hdI0Ek7ApD/TAKQ/CswBXYP+Ayj+AzWsMWxmrTvXflxjK4mop0L6MY1GqVN5zvO93uLpjV+UxjVRV3PHO874uMbmr01HDj418IT8HcX4O+ZQjBm4PAy5HCvklilSUrsccd76THjvhvhjWEsFLYMWTBkwWlSKuPDrhny3w1jCmCmLBmzYMWDBCEb1w4b8HhcPTGqDr2PVKTQi4TckpiYtEolF1KUJgESExEiJiYlEwiQlK2/B9e694CE2ENWuZy4ys2C3I4w5FrTG1ZLcOPG2W4seVjkZMmzbIzygCqUBPoT8FPn4KX5Ybxxxxxyzzwx1vG9pSzZM2bVkzWxSpGNcOPDXLlphvBKNpStHBXFhyZ6ShPweTfg85pG9sdq4I2tbFkwWxURnhrnx5ceeuXDGMoYpZqYs2SWCkIRnXDdlZ7Y7gIPt7EevdzmJgSLRcTExIiYmJqCYJTEpi7XfX058ICE2EZmrdw1YMWS1vhYN1rRrhyLcLNxhW5GbJxkcNm7lixYACrEBSoP+Dbr+Db/UdZjK7ImqjEVVcHLOpqYzhjFYpOJzu73fPO+O89Z3ec5i5hhyisCE/B81+D4HMtglmWITnny4c+PLyfAeLXfTOsOplpS1rUwSxSySyUwUsojQUrCqs6xrdjVvAITgcSHdlOUUZynKOWMJRRdDGjFBxcgIRRESCBBCMIwjCMJwjGdebrlxgCE2ENMzbE5zYnC3MxxZlrRk4zLXOXDlWs27DLiZNmGTG2xACpQBOoP9H5+jx58eA1uJi6IRUpjfDjjJ068M4uqRSIyzGcdfG8flz6CE/DVB+Gq/Jp0DgYbSpSFEJxreOGOfRpyZSU9sKzrWMUpSlS0IWlWkI6iE8AWh18M0QgjGEYVhGEK0nAghGCMIowjCIijOuPm5ZcwhNhGVgzbs2bFktw5mbda0bt2q3DmzNlrnGzx42jDK5zYcwApmGoT7Bz7B3Nnhgx0y2y0yww0jG09GXUZAhPw2LfhsXwYcUMvGy4mRijKrHjlwanDAhWqZOVHBDCRwoZYJ55a78LBqgCE2EY2zHKxcMmy3MzZ4VrRo0aLcTTC2W4XGJo4bYcWXI1xgCn8tg/2lH7RnrnhzxmJuLi6RpeNXwarVRqYucxxjny3xwIP+G47+G32K7X0mrxtve5z1eHl1vndNOWOWOUcnTn245gCEh4Cjxb4ZxiQIRQqRjAQnKcCJWOHDtzx8GCE2EM2DHC0aM2K1u1xs1rRthaLcLLNmW4szJhlZZGeFnkaACmoehPwESfgIl1a88MbDK9I2hSlMVMELTtlxYcqE/DGJ+GMXkIZKZmKFEq1vW+OetpbZ4csAhclimXpjEMKFGQwwo0McuPpa4CE2EYWLZw3yM2K1s2ws1rTG2brcTLGxW5m7HLkaOGLNkwZgClwShPwAmfgBNxY+RfBRgnTLm14qxIT8Nun4bdcmXJe1aK2x4tMq3IaukoC3g4OAhYGFg4OHh4mJVgAhNhDhlkwsGLhqtYNMLVa0Yucq1w2aM1rdkwb5WjVwzw4mIAqJATCD/gO6/gO7q/B5c6vTFViqxMVMTN5nn06xEqrFY1HLn4XFIIT8NoX4bQ+BijqYJwwseHHe+PLXDOKkrW0VpwI2hIndjlrhG8SE71a1w47wrCMSMYRSiigjCMEIkJyTjNp6c4eDgCE2EZmLfG5ctHK3Cyy4lrTNicLcOHCxW4cORtibuMbFnlxgCo4BN4P+CHj+CHl3mZuWVQ1WMY05RVQlm9s7eB1qcKmoimOvgZmD/hwm/hwnct4qtVGESzc8Z655543m4xjGsdHgRWMTE3Ob4vHvPhiE8AYIdvLEjCMIwRhOBFKcEJwhEIRhGCMIThNHDt5MeAAhNhDjGyaucOJytytGGNa0ytGS1yxwtlrdm1b5mLnFmxsMYApkGoT8GVH4Mmcd8eGeGN4xhK1MGDBmwaGyNIT8L+34X58GjJLJgpaiVV548c9cd873hZtZDFp64BChISGGOXB5mKQhNhGRmwwtcOZwtbZXLda0atMK3EyxY1rhuxa5mzPC3xZGAAp5KIP+ET7+ETnVTyvtx4ELq13ec9e3PK1xcRPTjQCE/Dvl+HgvBPTHPLSunCOCOSmCmbBg3YsWjFmtgnCGOm3LnITB2IdmMEYxThBEiiQRQRhEnXX0YSAhNhGNy1zMG7LCtatMjla0buWq3C4wt1rZw2bOG2JkwyOWQApXEIP+EiL+EiXk6VrGJxvl15UAg/4cxP4ct44zcXHHhx4bxQCGkrBAYFg4GBgYODhYmJjZQCE2EY2LZi3Z5Wa3DkbYlrTCwcLcORuyWtMTjE0ZNc2FgyZgCqQBQIP+Fqj+Fr/nZMxOGI5ajlrhVaiKQTFrzOZ4723mZuJjDE8p5T258MSAhPw5GfhyDw0lC0qMCUYxvG+PDhz4ceXDjveMVKYMmbBowZsmTNgzYMFpRjWtcN88Nd76QITtYpeBwQjCMJxhOBCMEYIpRRgIwiQiEYRlWEYxrj4+N4KAITYRhcucbXJiyrWmJszWtHGLMtcsHOJazbs2uNhlyOGzXEAKnQFAg/4acv4acw83W54swqNRy1w6Y6axVIlc3HO97zuZvHfECDE630zUAIT8OZn4czQgnSUqYJYEpxnPHe98eHHhw474axnFamLFkxZtlNmjNmxYMCc46Y4cuECE7WSHgWMBGMCEUYRRBFAIRgRhGEJwjBOUQivl7co9wCE2EYWeHLixtcK1qycOFrRzjzLcLbI0W5cTZsybYsONqxygCm8jg/4c6v4c7UzE0iUbqJpwjGsaqoTjwcTkhPw6Pfhzhow0nXLXLfHtrlz1zzmgtgtLJTY1ZJCEl4KQ6vBiSjIIoxhOEZTlWFZ9HfDEITYQ5YYWLLK4brcuPKwWtGbJutwuG7Na1ZsGbllmbOWrXMAKdDCD/gV8/gV9AB37eTWXGrODEYUhiMYxUavh15XQg/4hPP4hPQAZxqo4RqIqioYiZm7nOeMdY8et7IPHwN5e7XMzMriZJiRMAJq4Jmevi+jXgCE2EZW7DE1c48y3G0yYlrRu1aLXDbG1WtWOXI4YsWWPI5aACrIBUoP+B4T+B4Vy8Xh16eT03FxmpiqrhwqMVKLEF3M5mwuquIheLmZu7m7u93eZY34GNciD/iP8/iP9c56eD4Hh9HCsYrg1dZmbvc5nnPHO9pqtYjwA8JDVYxGowm88Z473ebvN3HPFxkCE4HOn06wTijFGKESExCKAAQjCMIowRhGEYIynKcokACMa5+rF4AAhNhGVxhzM2bZotbYWONa0xuWC3CzZtVuZs0w4WOHC4ZssIAqBAS+D/gny/gnl5XvWccdZxeMpvN7zc7i5lFRVcNRyrEa3jViD/iVu/iVviEzHHXHHXXGpi8XwzqMMYrFIqMptme7OwISnO5s0pJRhGF4iEUYRjCcIwRhFCKMJxrr57IAhNhDXLlaMmLXMtY5cbBa0xNca1zjYY1rFi0xYsjFvjbMcQAp9LYP+DND+DNO754yIxHJx8Kq1WCs5vN845zMzFXy59GiD/iTQ/iSvxqcGc8d76uu+Ob4xPByxy4ctcscIN3zrweLqhONyHJ2xmiIkIhGUUEIyiEU53y82rwEAITYQ5y5mLJhlYLceFw1WtMLZwtcMmOZayxZmmXEwzMmLjMAKeCiD/g46/g4Zu9Z4IvGY4xxve956zxlVRrhwxqOWeSiD/iW4/iWvceG43HNtmM4mK4RqNY1FRUSuufG9gIXOXY+uGWOEhgQRxRwQhDAhghCGGvSoNEAhNhDNrlY42uFktc48LFa0Y48q3E5ZZlrVnhxN8bTC5xOWQApuIoP+EWD+EWWM8eV0iIHTMTqYmiJ4b1U8AIP+JVr+JTfhjNWznN8eqvB31vjmVa1jhPSMQIWDXQT5+OWCMIEBBChRwQwRw4fMwNoAITYQ0ZZmjPG5ZrWmVkwWtHONktw5G7VbmcN2rFpka4srhyAKjwEzhPwpefhS9yZeDwOHCNYxjRbBDJLBSUrQQnG8a6cmWaMJMEsErXzRkIT8SnX4lO5y37tOSVsVMEKFa4b48d8s7xSpgtoy8KmCkoI4a5b773yghNXYQ8B4YxhGAQiIwCEYRQBCcIiccPL2w4whNhDNnjbscOZqtcM8bZa0asW61y4yYlrjC1cNW7jC3YMWgApoGoT8MUH4Ykc9655463lXFKmDJkpkjuz4lYT8RBH4iCckOBbJgzUpGdZ4c9c9dcOLPLjAhcZmIK8/LDCIUJDGnllxt7VAITYRmzOWbRs0xrWTRo0WtGmRgtcMcmFa4xsGeFiwYN2rFsAKTQyE/C0B+FovBPZLFadLVIT8San4kw9OrHGEcKEwhriEgLWHg0bPycBYACE2EMczHIzYtMK1kxzNFrTE3xrcTJnkWt8WbFjbuXLdljzACnkrg/4ZHv4ZCefHzOvCaYuJjM7znPHPFmDDGKjVYrtNUIP+JW7+JVvPXyPBxubnN5m4mpiuF4rGMY01dXbwa5sghMHac+s6kSMIiEUIwiAjCJXD08rnACE2EZGrhplcZGa3C2xOVrRq4YLXDBi5WsmrRriYt8rnFhZACpYBOIP+HRT+HQXvfhtzmYjFY1w1y1wxWpxmrmbm7vOb3fec3MVrHDHib1SE/Esl+JZ3BttZa1rWhKKda4cePLhx4646zrGcJZMWDVo1cDNmyYsUlY4558uMhNXYhDwDesYIwjCIjAAQihEEYQjCMIkV+rrhoCE2EZGDFzmZ4W61i0Y5lrTIzYrXGTDiWt8rTNmzOXORs2bACoMBNoP+I07+IznxQyzGZzFqVrWNYqJuszObjNxuLSXidceWAIP+I2j+I22g5YnGtYqMRCbze973z3nO5WqWoqsRjU8pzXWE43Kh15znGaJFCcEUEYRgRgEIoRQnBFFl7Z4CITYRibMmLRpiyLXDBqyWtGLhqtctWuJa1csMLBhmyOc2ZiAKmAFAg/4ksv4kszwdWmJ4NYxUaqYXM3czacmZi0Zi4zOYuLXFzDpeuQCD/iVU/iVV8DwfEliNXVzc8b65zz3naarWOGuTprGscMVCrbbc7vOeN9a75ITsYod2qBCKaIhGEUYRhOUZRCMpwEIoRhGEZThGE1+ftcghNhGNowbMMzZmtwsMzVa0yMca1xhat1rLLjwtmeZyzZYmoAp3KIP+K07+K094PgTKZznN5m8MVjGIw1UYxqtT4XFYg/4kPv4kP3k4uYnEaxrHCtYwnEouYu563x8HHh5khORyDwXOEIQjBCJGEYowjAEIxjj38eEAITYQyZ42LZtiarXDNw3WtMjBitcNGjlawzOGjJqyxY3LRwAKkgE4g/4shv4sjd9LozWs4vETjOpwqdTF1muccXHd8b4rTUY5T4nXp42Qg/4mOP4mIefPlzO914Ld3aIhiI01XSOzpOJiN4444xxZzjjjOKyAhN3Kh04VCcZxjCcIRhFFFEjFGSUFISijFO9Z1z8F4GAhNhGXE3bMs2JytcMnOJa0cNGy1y5ysluZw4c4mbTE2ZZMIAqKATuD/i6+/i7TthUUqKiKjEVFRatrbjLZjdxMThiKrGmJ7bgAg/4jsP4jl41ClFtznO89d73fPJWK1rlyPInhjVRWW83vfF4c562AhOJzDwHcIRhGAIwjFCMAhEhGEYQiESKNcvXjDvAhNhDHHmaMmOLItzYsLZa0aZMy3FicsluJrkcMXOFsxctWIAp0JYP+Maz+MbvOOnXpip4ZwrMRFozOd74zzmeOuN7Ag/4iPP4iN3GsZ7U6OEcMVVTWW8zu5uLvhu5AhO9TPyYwijGEYxhNBFGCEYRhFO/J4cMwITYQ0wtGDlk4xrXLVq5WtHDZktcNXDdbhZMmGRnmxZGGbMAKhAEthPq9vq5bRx217Nq+G88LHK9IyhSmCGDMySlCkYJY823RjwiD/ir8/isHiuONb08Ka4ODpPKYiZznMzO2Z43xda8fhnaE4nMnz86cIxlGCERGMpwRhGMYoTTlWEa4+fLYITYRlzMWTXMyxrW+bFiWtMTLKtw42bdaybscuLMzys8TBuAKYRuE+lO+lPM+ZStr6ryhCULTyZdGvRpohPxZbfiy3JTZMubPqqQlWV6Y8mvNjITwJZ3Z1hGJEiTjGtZ6Z3kAITYRiYucbLLjzLWbFvkWtGmTKtc4mmJbly48WTDiaOWDhqAKhAExg/2F37Bvw3Tr1Ruck1XDhw4csYqLnO54z3vmtE6jk5RrQIP+Lbr+Lb+mM4z0vVY1hMXPHe+Oc7zZNWQio6XyeFuohORwsOXHWc5xrCMJwiEIwIoQIJRRjOcZzw9OtO8AITYQ4Z5MjRhiarW7NphWtHLnMtxMmLZayxNm7BnizM8WJoAKkgE2g/4EkP4Emee+rrW4zFRyrwOXbt210wxmt5zx5z34o51KMVjWOGdRiYP+LkL+LlNreo5a1w6ViF54758evHrxzzI4Y5cPAcuXDFYiLnMeLje+IITwJaXL4s4wiRhGIhEAQghCMJwThOAirv6KHgIhNhDZhizNGTRwtyOWGFa0btWS1wyysFrBgwaY2rhs5yNmoAqTATuD/gwm/gwpzMWiYmow6+BGIrERBCCYuM1xjc3zcc73mcxDtGuAg/4wVv4wFdyneb3fF1bz13z49d7JxjWtctcO2uWNRGLrOs6ym75x4OcghNXWPBMYwEEIiEUZThGMBGEUSEYSjKKEYRRVr088OUAhNhDLI0aOXLdytzOGbFa0w5Ga3FjxNFrRmxa4XDBg4yYsoAqPAS+D/hEe/hEF58erjvO93xhjGtcvEz4WuFcLxc5243d3NZxnhOCE/Fbl+K2/JohkpktglKcb4ceXPnz58OWeGELUzUyZKYKWSY5aYTqAhOZwpcnhxjCcJyjCcpwjGE0YRlGEEIEYRJzrt5ssgCE2EY2bBvmwtsa1kxcOFrRpiwrXDnM2WuGmNvmyNGbls1xACp8BQ4P+Efr+EgPMXwaxrGMaVKZuczc3NuLW0xnG4TEpSzM7znN7TWp7a4CD/i9a/i87peF3c7znjvd5u7EVWNV258vAnWNdMcKqp3O+Oc7zM5nd3uvB1YCExdyEe3hjGMIoRghGEYRBGUYEYIwnKJCMYRlWlZQjAJzvt5cNgCE2EZWzPFmYt2q1i5xuFrRyywrXDjI3Wtm2PE3zZm7Fg0yACogBMoT8MXn4Yo8+fTfDhvEjghgwSyYMVsTROk08LKxxxtMMcazYc16Qg/4uOP4uL6piKYQi7nMc53WYurwimM8N8M1c5zPWNsiFu0CLWywQoIUMEKEQwgggRQQQQwEMJHDHboYYNEAhNhDLC4Z5XLdktcMs2Ra0aM8i1y1YZVrlq0wtM2Vk0ctHIAqpAU6D/iIa/iIhzy8HwO/bxdbjczNxMTWHCMaisTXCdNIkuZu8zzDHGYuKmKhFKaz2zViD/i9i/i9vnpz5b11xdKcI1rGlVMLzbjfHnfXO7zKlcI1rkHhMYhCbzNzc5nnWYyCE6WeqE43jGIjCKMJynCMEUIyjBBGEUQAEIkIgIwjGuXozh4IAITYQzcOWLbEywrW+Rq4WtGuRktct2uRa4atMrdy3bNW2XEAKnAE8g/4lUP4lUTwY4znMzcxhrlrwOXTljlFXUxvGc3njvPXfXO954xMYrlXlO2CE/GAd+MA8z0TlKmCmCloQhGtcNc9d99N9c74SFs2DJo1atmbVoyZLFcOltw5QhHgpDu44xRgEIgIQQBFGMIwjGEYIwjCME44e7V1AITYQyZuMLdq3yLceNo0WtGeVutc4cLBa2yOGDDCxcMGGVqAKqQFAg/4oZP4oZY573M3cZxGsdNdOHSOVU0YXM87633vjzznjvOZhquHDtrl2z5W6kIT8YaH4w0eHijC1MGS2CFi9a48OfPh048+HDe860pbJmyaM2LJqxZNWrNiwFcOHHpcGW+uUhMncQ8EzCMBEhOSEoyjCMSKMIwRgjCMJynAIozvl363gACE2EOWGXKxaZci1o3yN1rTI2cLXLNs2W5MjHLmZZnOLC4yACnYlg/4sNv4sI++4u0RSBwzU4rGK1qKi18ut8YT8YG34wJbQ0YLRjeuHDhzq58eHHpjhhSlsmTBkhqhgkITtZIdXLGcIooyhGCU5VhFEijGvVzw4ACE2EOWDDGzxZsK3FmcOFrTK4yrXLbHhWtmWTI2wt8zTC0YgClgWgv7AG/sAPzdzW5q25c48aIP+N+b+N9nGK1GsQiLZzzryePWFzmCg1M8EEKGCMI4cDm4MACE2ENcORvmbuMS1phY41rRthaLcLNg2Wt2mFgwc5HLNs1xgCkgJhfiAS+IBO69gsHVChfjVw+NXGmhhsPisCIdRoLAKHGZPBY4AITYQzy5GjdjlzLW2TG0WtHOFytcsGbhbhysMWbM0yOGbBiAKhgExg/4iBP4iA97ZxeLxw68oXVRTDE1NpuOvTLMStGfA48IAg/44rP44ZZzm75z4M987m83d3lxiNRwxjlqOWuFcoxDPPl47uITlcCffSRhGEYpyiQRgRhGBCMESMIwrG+3kuEAhNhDdowZ5MjVqtYtmbNa0yt8a1zjxYlrlwyzNWjJq0w4mAAqrAUOD/ihs/ihj55yzOYnFa4cenCOFYiIk4xxmbzaVZ8BhqJXmeNzd1dQ5cek4hPxw/fjhlYJWpKEb1x14OLi4ceO84qUxYM1MFqYqLrzxxx1yowlbFmyYsGC1pxrWPDZ6gITtYoeCYRhGURAjCKMJwjCMCMooTlOURCMpynCEUZTlOEYzx8Hjy6AhNhGXI3yYcbZktxY2Tha0bNW63C0bNVrBg3xtWzdywbYmAAqDASqD/izq/izPxccN8N443u+Od743mbIqIxjGOXKPCz4HXwOohPxzIfjmNjHLDHLHCc0oUhgaKUwWtgwIQneuO+eevBw8WcCEeAodXDBK8qyEZTgjFGEYRhGESca3x5dsACE2EY27PIzZscq3CxZ4VrTM1ZLcLlzjWt8uLK5yNcrByxxgCrcBSoP+MCD+MCHd7rOM1UsKwX0iMVVRdXmd9eXPOSajEPImuUYjUWvPGd8eMcbnPDvXEIT8cN344S5ZMOTDSsMMcNazxm2t8N6xSwWxYLYo8aeKFIzrhvpa8d645whSWLFi0ZtGTNktBpjw8fLAhNHUlz9M4RjCcJwihGEYREJynKKESE5RhFCIQjCcghGCKEU2HwLN0iE2EY8zZwxatGS1o5y5VrTFjcLXDdzjW4suHM5w5GGbE2xgCtgBYoT62j63GxgwsmXNhtO2HJjyXwRlGU02FOc2SsUEYTlKVKShGGGuG+OM4RopTLk06NerPmZ8zTo06M+YVoYsZq17AIT8IzH4RqcxhwNOjXKFZYZXjlZY4YRpDFgwYJaFs2rFgxUpO+XLjx6ceO+GNYpQtClmTPmw4K0jBjxMuS9q0GLGYMJjxcGD8LxbwqiKKmE3bNWiU1cSExeJRMTVxF1cTEomJmJQRMCYmExIkM8/gGHuACE2EMG7bDmb5mq1xhYtFrTE2wrcLFsxW5cjdiycsmDZrmwgCuYBdoP9Xd+rp4OV9M9Jicbm6743eY5zVjrySUYiJpMxedbdY23nczczGMVrXKuGtajVYihGZu7vje+Z147znM3dNVXZ20CD/hI0/hJLi44zxnjnjHOs4jlXLXSvE8PwhHbl0x21iV53vO88b8HwPBTub3M7JiYVFUqNViNVJm+M5uURFcDhitYxqoqZvnXfrzCD8riTNyzVwiYSRMImJlMkxMRdXV1cExEwIus1MXBFwmJiYlMJgiJCLgCLwmLcfB9ea+CAITYQ0bZmznG5brcbhxhWtGzZitxYmrBblwsmrXGwyZsTdmAK8AFdhfgBG+AEfDq4Z56Za5aZ5Y5Y4IpoKpsFRdZgLqsRVgMFhKsJdgKMEwEFE0lEkEE0caWWeem+vGz4/A4/B4vC4XD4m/D4HF4PE4vF4XF4fC4e/Ey5G2+E/BcR+C4nh6rwKQpa2K2LBgwYsGKmCUYxw1w464b4b3rOs0Z1nWt8NUIpp3vhnnhjphhWVYXlWEMEsmDNo0bNnI0dDdwtgITF2DwLCJCaEYEIkIokJwTpOhGArKcIRgThOU5RpBaaU4TIgjCcpowRjO/VwuYAITYQ3zZMbBriyLWjRg2WtGLditw5sjNa5YZGTfMyxOMrVwA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YYHAOAgAQdBMQK+AQBEDCwz1Yd4MhChGLuXUKvP9cDCEgQRP//A0U1BQM4C2QZIDIJAJCbAwE3wB5FMwkAkIICAdvFHkU4CAD+AwB7hdI0Ek7ApD/TAKQ/CrcF/wKE+7Q+7RAb8GNjnOdY1RnONZVrGcYRUhZalKQ7niPxF4R8Id3uc/ncPhY8UYUrmz8jk9zPmpmpohoQlghCUqYoVhSMk6SklCkYQhBCkYQhKUqWpSigqIRlCEkoQnCs4RnWUZCEZxXnO8ZxhOcaqzrOsaxnWsZxgiTjOsZ1nOs63nGsYk43jhrjred5zxxw48eXXlz59ePLlx3xzwzwywzjWcZxjOUZQotKUJYJUpaEpQIQlSC0pTpKMJyJQQlKkFrSpKUoShJCEClaIRgijCcJwnDDNWM4zhOMZ1nG6s6whWEZQlFRSMY4L2ngvSCG8Ui3ikXASsdCwULBQaCgIGCgEBAwUDAQMEgkBBICGgYKBhICEo8CYFwRgnBWC8DYHwBgHAWA8DYHwdg/B2D8GYNwdUwEHBwMDCoWAgUCgIFAwUHCQEBAwCAg4KFgICEh4aFgoeAhYCBEFAoSHAQCAg4CFQMDCoWAgYGAgYKAgYKBgEGIGAgYKFgIOBgIWAgUHCQ8BAQMCgIAgSBgYAISFgYCHhIeAg4AQcBAhAQUHAIIgIKAgIAQUPBQsBBoODRMFCwELAIBAQMBBIIgoaDhoOGQUBBIKCgYSBgEBACAgYCDgoFBwUDAwEDAwELCIOBgYSFgoWAQRAwQECgYCDQEDAIFAwMFCwUHCQMDAQEKgYKBgIGEQUDAQMJAwMJAwyAgoGEgYIQBBwCFQMHBwcCg4CJioeBAgvwR9X4H8zZdWtBCi3BYalxKi0ALLBolXCWWJRGxLCUUFliwCUJQlAAEqWULKlJULCwlJRctyrlBYEA3NlSiyyywSXLLKIlWVZZSWWUm5sLFJQlQJRKSkoWASpZZsqWWSkWWCyyypdLvfwT+Ac+oITYRmY4muZzlyLcjnLjWtHLFutcZsTFa3ZM8OZxlbNWrVqAKngFBhPxhAfjCX2ZcmuEsMcMLxvSMoUla0sEsFrWpSUoSnKcMMsd8c8+PHhyzxxRlLA1V1Q2Ag/4Biv4BjYurjEVGnKeDFYiZTuet9c74543c2us4nDGNY1jFYhDWakCD4fACvf2SJE3VxdZqBE1ITExV1MTWRIld9/Z3HIAhNhDduxZY8eVqtbMWGNa0ZNnK1w5bsVrDFjbss2JtiZYW4ApnGYT8Zqn4zXY4M+bDKlZTihOiUp5s/CzghfgLy+AudXisXiK4o5IZI4IY4sHgMDXVh5iFq0kMmjnIYYRCRxw4HMxxYQAhNhDnEyyNmWFwtb5MjRa0as2y1y2c41uNm0bsHObK5YtcgApXGIP+NbT+NbUDw8TcxMMRfbOAg/4DhP4DhQO2aiIJOeeXMIXTTRR6mUghghEMEceBysLLACE2ENGrFiyyZmi1s3YOVrRrmbrXORoyWuMTDC0aNcuVu2xgClQRhPxu1fjdlxxrVOFYWvkxbdiD/gNk/gNRtSEzeOsb5cyGrI6Ag7mBICBgYeLpYFVAITYRmyY27hi4aLWblhhWtGmXItxM2zZbiZOMOVrkYYWLbIAKSg2D/jim/jijzu5tvSuwg/4DlP4DfVTF11XxAIbAiBgcAwaFj6coACE2EYnOPE3x5WC1oycYVrRlmwrcLTI0WsGLFuyYtG7BvlagCpoBP4P+PKT+PLN049MNRWKrFTids73fPPHjnnnjeRw1rhrHYduGuXDhwqs513nYg/4CNv4CM+evH1tc43pieVVwxjWmKgm124znLjEyGDCJt1b48YTwEpXwGjKcowjCMIwiQihGEYyrSspyhGUYRhMEYIIxVw8+7MAhNhDLCywucOLMtbYsbda0ws3C3E2cN1rDNhYNmeTI3c5mQAqfAUKD/kBC/kBH48o58jo48t6vF4mKmYzfPwvDq7iSYUB0lwjFKTN3XOvF7IT8AyH4Be7suTKZaY5Yys4TkWUpmy5M0rUpKMJ1rWufRpa5XrlheSVKYIaMOBhAhLdCU+rKUEIwjOqMIokIiMEYRlEBGCCMEJwjCcIxny99ZcIhNhDlk5xN8rLKtcY8TNa0Z5Wi1zmbsFrDGwaYWjRoxyssIAp6LYP+T+7+T+fYb14MRxvcbuZVFcK5axrGNNVLW65xe4P925+7p5By59L5MaxXKsVEJm83c5m9zm7y7zmQhOtmnxZ1rNGMYzlOE5TkjKcZRITkCMcPZrDIITYQ0w42zZlharcjnCyWtMOJstctHDZawaYnLFzlbsHDhmAKmAE+g/5QUP5QUTlm+E6nFRVQTG85vry53U1M1EwhGKjV6nBCJrjw3GSD/gPC/gPDPJxxncXN3MTOI1jhjhryMctarDjd8d73ne+O+fHe8wxFcOPRUITkcSEPBMEIwinKcpgAjKcEYTpWU6RlGEIymRJxnp6cYZAhNhDZhhy5mWLItcY27la0ytmq3CxZuFuRvlY4cOZtjY5m4ApUFIP+VSD+VSEPEw1FDijnIIP+AhT+AhXwPBOvLjEwjXPlAIaYoEFbhAoODgYWZnUBXCE2EYXONu1xY2a1xkxtFrRuxcrcLPDjWt8eFs1YMsbFvixAClYUg/5VKv5VK+XPpjPJwjFRw48uK4P+As7+As/p1pdZi5vLri5AhcpgqJdKIyKdXPm42EAhNhGPHlbZs2Fqtx4Wjha0cuWa3E1ZuVrjFkYNHLhwycMGoAqZAUCD/lf2/lgD5denDFcI4RSczu+c8bzlOcK5dehdVKVxusrnNzNzUcN9scCD/gFA/gEx7+B4PLO8Zi6mpwioikxGWZ3rZ4Hg+AmoJi2am5i7jeOc3YCE43EhDuziIk4IwiITgjBGEUIwIRjBCMJ0IkUUZ4eTtlIhNhGZrlytGrdktYt8LNa0aY2K1w5ZOFuFu1ZMWuFy4cssYAqGAT2D/lsW/lsX6dQeBmIVc5mc5TlcxczEwViOng+A7ThoGa49NqCD/gFi/gFjiQbqIrVcmopMruMzMzllkDtuCVzG9eDrebCD+BOFeT5N7WEAnGbrOLi8BEwiSJEwmYlnn78vCCE2EYcznC5yOWK3DmaYlrRowyrcOZzjW5GbbIzZuGuVhiygCnoqg/5emv5em0wB4XHEVOrrN5nnnjvPHd5mL4d+zViD/gCQ/gCRdu4HhZ4RyjU4mJqaqtVETm+O/D31zxCE8CQhyc6sYxhFCMIkJ2vGE5TRSjCLD1c9ZdQhNhGNi4xOWrNwtx5ceJa0zOca3FhxOFuRnicNs2VzhwscQArqAYoBg/4SAv4SB68nllmMzutzcypFYVpjUaxiqqI4RXBWoiaRiYiFTcWmZiIiETu74xN1dS3fG+c8ZuLSzec8d8ZnLMzPNviyUqJ4Tqem/A5Ugv7MW/sw3348yefHn4N5vq5CWS4liyyyWyy9zc2WzrzdvZUklbt21L6sHbte+eedbLUbjjmckyck5MvN5uXmzeeefDk8gIP2te7ZFImE3KYkJiYlEkAACJRMSiQAAhCJJIImJSmJiZiYmATEolEwEpteevoz7wAhNhGRplxMszRktYN3LRa0ysnK1xkY5VrFm0xtGzly1bOMYAqyAVSD/hei/heP8NjI8HE7m5nU6eBz5aVEYpERMXuc3xvdrqq4OlYqNRBeZzm7ubSTwzy5+FmD/iAu/iA54OfJ06+h15OF1d7nj11vxY43cmowxjVY1jEVM5nfNPOczMxUYxjGtVVUyzbw+3ecgIPyGZlK4u01cSCJTCQi4JgRMTEouJq4AImJq4lK54+X4c+4ITYQxZ5XOZixaLWeNpiWtHDVqtc5MeZa1YZGzdxjZMHGRwAKgwEyg/4b2v4bxfFc7ri3cxeq1rXLGMRTFzGbvxfE8XOW6nER0z0Qg/4gCv4gFeDOqrDUYFt543nd7yidRrpx4eJfCMSu78Xhz6iD7e49Xe7kRK4klCIupi8EAm4zG3X17wAhNhDhm4aOGLditYMGjVa0atmS1wxaYVrRq0cucjFs5bN3IAqQATqD/h2o/h2t64zCIhTCcIhiIxFVEFxmbjMbXu93xvObmk1Ag/4grP4ge7iE5znOb6vFxxneZtMpiqrGOFdMR0cJwtbLecd+N7CFwGeQ61HBBDAgBCQwRxRwQxRoIYIUEIhgghggIIUeHz80eyAhNhGZwzw48bPMtcN22Za0zMWy3EybNFuPNly5GbVrjbNmwA=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QHAOAgAQdBNYH0gEBEDCwz1Yd4MhChGLuXUKvP9cDB0gQRP8BRTUFAzgLZBkgMgkAkJsDATfAHkUzCQCQggIB28UeRTgIAP4DAHuF0jQSTsCkP9MApD8KogFWg/2GX7CfmGtgESiREINXhEURKEMRMXM53N52511rd3MIqo1Xbx/G5+BljICD/jPC/jPBkOvQA79vBZzNzMReOOMylVRVYxisarhGIhMTczG0szK4Cdbxjm6dQIPxJmbBEStKZmUXUiLqUxKLqYkiUEJgTACRMXFpu/F8+PSAITYQ1b42rRozzLWzLCzWtMTJqtw4mbFa4aM82Vu0yNGWTGAKaiGD/fJfvl669C6us4MREIXHPxN04SuE/GXF+MtHTGBlyZ823BeFYXlCEpWolK+S8ACE4HKhz51TRjFFGEYRhFFGMb8Hjw2AITYQyYtmOTLhZLWjfNlWtMbZwtc4WGVa4b4mjlzkYsGLNyAKgwEzg/4CMP4CMR4cLtExERwrGtYrULjbd7c1p4eH4Xftz5ZdKIP+MfT+MfUTjWIxWITjKc8c563x5zK6jCsVHTnyOnXxutCEh4InLv4YhGU4BGUUIwEIkIwiRiinGeHm1zAhNhDVjiwuG7LKtctMTJa0ct3K1xlxtlrJnlbOMbTK4btcYAppIIT8CHX4EO93FpeGNOcYxgolalqYJWYMNgCD/jJs/jJt3z8Ly+ERWMVjUaRSI43OZ7iE8BU5c61rOKKEIwREUUZ4d/DcQCE2EMmrLM0ZMGa1w5xY1rRpmwrcOHK2Wt2TLLmw42bNkxcgCnwvg/4FYP4FTfD6VnSJicbxxjc7nN5WvF4iKioxUaiOmYmD/jNQ/jNJ2rMXPGuNbi8TEUxGsRqoqETE3GZnjy8NIIThcaPZiiQgCMYgjCKERGCMEYTrweXKgCE2EMMrJlmxuGK1s1aYlrRy3zLXGTNkWuGmJo2x5mLlvkYgCo4BN4P+CYD+CYHlz8PXG83M4xGq6Zx4E1OrTc3eZzObyi4uow8DwfA5Y1qD/jIQ/jIR48OPgZ1OoqZTPXxPF6ZlEpxOInF6uJZicrZiY3F5hJeBoO3hrFCKCKKEQhGAQjKMIwiRiRijWu/a7QAhNhDXK0xtmTDMtYNHDla0c42S1xmbZlrjDhctcrNwzbs8gAqQATOE/BbB+CzHHDPLgmuc6xjaUrZK0zZ+BltOcs+bPgw1vHDWsbxRtjwAhPxlRfjK3rqw5IGKOCMoyrOGfZtxY8FZRhLHky5MuCdIynCKNbZbTITrYOTOV5xmRiIxTjEhBSEkIRhFEiinHH3ZukAhNhGRq2bsWbRmtw5MbBa0b5sy3C5bYVrPC3ws8WFrlcOWIAqVAUWD/jgy/jg3nF0CrxN4kghhicNXEkze27vc7ZmZmIqoxHTv2OnXyIP+JtL+JrvffwvDBz5eXrjG5yTMyKVWscq5cOWOkYjM7cbZZna1458jv26gg/E87x+aUriZWmJSCJEwuCYuIKmIkSJLmd8+e+vuACE2EMW2RmyZsGq3M0ZMVrRpibLcLDFmW5czRwyZY8WZuyxACooBOYP+O7j+O6Xw+nXhx3HFmZXCo1XB2isVETE5m5vizNzaYidUMIP+I9j+I9PJ4l41XCeU1bPG+ee7nxncnBjXCuGMVVTCbueMeCPBhO9CXbuQQRhGEUYRjCMIgjABBGAiTjfHycMO4CE2ENGbBhixZcK1ljxs1rTG4yrcLhkxW5HDLE0cM8WHKxyACpcBQ4P+PMj+PLnvV3V6mKiKiKpFJRuOdcXE1uZi0XNsza4mlIq+XPwt60CD/iXg/iXV5+ZlqYLnccXHPHfHOcmK5Rw8A8DGNRjEIhlltxvc73nd7xzqAIPHwMr4H3ExMSlEkSSAhCYJiYmYmBBExaZzvv4/HwghNhDlqwYNGuTKtzOGrha0aMnC1yxytFrVgyxs3OFlka5GAAqOATWD/kCq/kCPzeOcdXguM3DFYjpx4RPDj4V0qZu73O4664tzM8LjQIT8TCH4mEctcGHFZl2RslGUYw07t+rXo06KwhCSCE4VphTjWbDirWCEwdhz5wnOcCMUYTTIkCUYCBCMpwiiinyeLHYAITYQyYN8zljlwrc2VvmWtMzNotcNWTlbixZsjRm4YOcrBqAKsQFMg/5DXv5DXzlz8LeeHPWdTURU4mbbZymLiYIInwrrVYi17ufB5cbmZuImIjHHtsCD/idY/idZJjweG6411rec3a6nljWuHR01iMVM3mePXXXre7zOKxrHTHThw1wqpu88Z8WL6oTRzo9WqUooRRjFGEyEUEYRhOU4IwIwIRITlFCMIwEYIwnCca4+uh3gITYQ1csG7bE3ZLcmLCxWtGTNgtwtMrBbiatGzFy5xMWbPKAKfS2D/kYQ/kYF6ZxynU4XbN8c87453e0zieEcMcMVwitc+2bAg/4nFP4nC4zlxjnOZulTjFVwrXCowvGYuTnXevDnOYTkcafL0iMYRIwjBERBCcoxhNOFWfnxwCE2EY8WTEwcMmi1njaNVrTK1crcTNq3W5GGTE2cMmjjIyZgCp8BQoP+SNz+SN1x3W8XhXDjwEaqsVipjM5vw+3dmYq9TyxWNKtxzzzxbg6cayCD/iZ4/iZh5J4Xd3u+/geCc15na5w1WuEeNelXOb78O97kjhrtw5VwhecdbyCEp4CQ8CxThOU5RgIynAjBOEIwQihGIhGMIRhEgIRRX5/DQCE2EZszLFjatca1y2ct1rRjjYrXDBw3WuG+NviZZMuXMwc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taHAOAgAQdBOoKqAcBEDCwz1Yd4MhChGLuXUKvP9cCEQdIEET/AUU1CEgQRP//A0U1BQM4C2QZIDIJAJCbAwE3wB5FMwkAkIICAdvFHkU4CAD+AwB7hdI0Ek7ApD/TAKQ/Cq0Ca4fwA/eAI2CwGAQeDQWAQmAQmEweCwmDoLA4FAIDBoHAIBAIHAYFAYFBSEQGBQCAQZAiBEDnFlslfr1TqVBoE3kUBikfj0TiUCgcWi8wmNMptolMGiEGgkMgMQhcQh8GgMCg6BwmCwuCw2CwGDwOCwCKoOCH8SB3iQTgMDhELg0DgMDQFA4AgEAQKAEAQSBwKAQBBoCgEAIJBYJAIBAYFAoEg0Bk9er9otNqtdotNomsAmtotNotNotNisdYrNOp8+ksDgMDgcBQdA0DgcBgMBQCAoBAIEgCAwiCwmFAg/gjs+B82skEomJXCUQgiQTSYkTNXExdSi4mrESgRKYRN4mJRcRMCJzz99QhNhDPFmct2ONotzZGzFa0b5sa1w1YuFrNxhzOMzHKxYNmgAr1A6wChfgDU+ANUApoYHAUyQQQQRo4ZY45Y5YY44K4JYZYYa4YZYY4SCIhklmhjhkgggkSURRabhHhDd7rQ6BhcIz2f2Gx4MyM011VU1yxMmgmmimRRQQQRSRRQRRo4Z4I4ZEkVSaSKGJKjllhjhnklghjhjRxwykaNLFLLFLHHHKjljRxo0cc88ts99OBprrvlvltrptptplrrnnjlhjghgQRoJ5I4IYoYoQjSkaKOJJBFDEEsCOCGGBFFDIiohgRQQI0MMc8csscMs19CACE/EpR+JRnOAvZr1b7TnNGE4IQhBRKUKIUUklAhBO0Y0nCcEZyrKEYRhDi+BPAvgDwD3u+8HeD3gjwTzuf0N8YwjAJRghCMpyhOEoxhWU4ThGCEYxjGdYVmRJ2nCCCEQjAThGNSaaU04zrOcZ1jGsqwjBCkISklOk5FlJUSlBSciUYJRlCKFYRhOMJoxThGE4ERFCZKKRCE4JwrKsoxjOEYlFpQpJa9piC/Cn1X8F/falliyypZZQgllUzcoqWbm5twuVLcssWLLc3NzcalNmUXFJYBFiyrLASkssWWKlAJSblsSkpKgAsouWWWKAsWFiwWFixYAFixYBYSpUqWFJtefwn9MwhNhDZw0ZuGzZytaOXGZa0YsW61y5a5FuHKxxs2bJi1btWAAkBCrEBUIP9bx+t5us4zjjw69O/bxeG6uM4zi8XU1mpilVXCowxGrqJXO5zuc5jcSjh4PgOfIc+SIP9iR+xJ58u/bw/C8Pwt63rPDdKvEQrhU6mocTN5uZubjK7vO9xMxEcMMRXLnyXTwvD8TjiwIPxune6kzEzaYmYmYkLq6uE1IiUTCYJgRKs1MgkzPX0ecX7ACE2ENMLbM2YtMq1zlxM1rTIwarXDHGyWtszJm0Z5MLlwyYgCm8fhPrfPreZ0jPFj3Z8l5RRhGcoyz8Lh7NuRhwAhfYcewhw+CltwWDxl9k80ohQxwX4bD4DA1yTwITtUhDr1QjCcYooRIxTjhz8WNOUITYQ5bOWzTLmaLcjhq5WtMjDItcscrJa3xZGTdvlZNmjdmAKYyCD/aBfs9+YVbw6ucxmZpWIxjpnlhiD/aAftD+gdOrwMxUavVG8bnbvPPcghdYijzd4ihgIYRDDBChjnzNMDLAhNhGRxlZsG2PEtxM82Va0cM2q1zkws1uLC2bMHONi2Zt2gApjHIT7lD7lEwYS88GOEZxgUhJqy5Mu4IT7BD7BEnIyQwRtCiV4wrLPi4uTLjCE62KUenGMysYwnCKEY1nw984cQCE2ENWeFpjbtMS1ixyY1rRm3arcOHG5Ws8OLLhYN8TNq3ZgCogBMoP9/B+/P8E4tzzjOJ1jHCuEYiomEXNzueN3lmN63y3hwIP9hN+wnHicY4NTi6iVzve89bztdTaIxGI5anxPB8S0ZIXYTwQ6WGGJBHFHBDDBChggAQoIUUcUMEcEcstuNrkj2QAhNhDPExcMHORktb5MOZa0x4sy1w5aNFrhjlytGjZnhyuGIAqQATeE/AL9+AXPG0yw0y2nJSVIUSph2VpCckIxjGa6dZxmhPNv3ad1YwoAg/2Cn7BmnCK4XpERmMpznny57m7uJmImU1aHCp5b08Lw+XPshPB2GVe3FWVZRTlGCMEIwIRCE4EIwnCMJxjGNdvFQ4ghNhGVhjZZW7VqtatsOVa0ZMWq3C4w5Frdwzxs82JrlbtMgApyKYP+A0D+A0EdZzaWo5RrDF1MImrrMzueuu+efMCD/YpfsUx0NNVPDNxm+PHO75tuMohi/GYigITxBthPwLFOUxAjBKMAijKKas+Lw4w0ACE2ENmGFm4aZHC1y1xNlrRwzcrXDdw3WsszNq2Y4mzNk4ygCoECiwGE/Ajt+BHfHDBrti16tOjPm27ODkrFKMoYtOgGjTo08DLJKMlCSCEYTJopIyiinGaccejTky4sdr4seDDgw2va9K0rKcIkYTlOUYTlWl7TkF7AEYYYAIT7Mr7MvFHDqy1te17XpW0UJynKsaVBa4nKaJERhGBAlAlGEIwIRhErix4seLHmz6tezbo05MubPky5s+bPq16tezbs27NurXs26NOjTixhixgGXJtgg48bz4qIqKmxATUyLi4mJgJiYmJEgAACJAAIupTARIiQiQETExMSiUznn6u4n4SAITYQzcsMTJvizLczVu4WtGmHCtcOWTNa3YZGuNtjx5mGVgAKmwE8h+Hu4e8AELhUCgcEgsGg8KhaKRUEkkoUajzKZz6f0ym1Kp0ym0CgqBQQAIfwaeeDT0AE+n80mtAoNCoc4nKiUUE0moS2WTWaUmkVOpVWqVOpUGgJ3OgAhORwODnvOMEEEYRiTCMEYBBCMIwjEEYThOF783bB4GAhNhGZjhZOWmVgtbZsONa0Z4ca3ExZMFuFy1bMG7ZswYtmoAplGYbkhuRjowpqdDQ8PDRsZExCHhhgYIfwaSeDOuchPJ6pFJoFBoVDn0/UikiFgIaOroGAtYWAQBAoNAoWFhY2jMBAITYRmassrVjkyrcLVmzWtGDdytwtmDVa0yMm2bG4ctsWPIAKfCyD/OGfnH7uo3rOL1Op5M8MQ1OrwisTGccWZ56u4IP+Dmz+Dk/tm8Zx1xtnLq4eHfF1ZmVTjGNY1wjpvkuQhIdxzbxSnFCMJyjCJFFGEYTlGMIoxrfk54coITYRhcNW+TLlcrXGJy4WtHLXGtw5WDdaza5GzLDlwtMOJiAKaR+D/UGfqC65pyzGYVrFYxVRG8c8eDjjsIP+DND+DMHhdcnJgTc5vec7nvHfXi6vIIWrRQNTDAhQxTxRoYISWCWGGO3Gw54hNhGJnmzMGzZqtx5muRa0xsWS3CwY5VuFwzyOG7Jxka4cgApTEYT6Jz6LPZlyMzAwMWPFWQCD/g5Q/g5d5VbtOajjrrWbhOFxL664ZxnDDjy65x5AITYQyyMWTNplZLWTTFkWtMjPItwsWzBa0yYszTJkwtW2FmAKfS+D/WyfreenPeLxeq5OTURNSmbnPHlzmUIxGK5Xy44Zg/4ONP4OLeGJ5Xy3G43u85vc3mJxOunft0ioqLXucz4OsyCE4HGh0Z1RIkYoRgEZRBCZCIjO+fmxgCE2EYc2Vw5xs261kxZ4VrRywzLcLbI2WsMubDmb48ORiwYgCooBM4T7fj7fG/H43L0YZThCEoShSVKUlCUoznOuPRpUmhGEaQhauq6ghPwdQfg6vya9U8EJUlKSVU5zreeGNZwQho06GycISmnW889MuOqE8AWl27xTThEIwjAQjCMIwiAjAI1vp5MMACE2EM2bJjmxZW63KwYtlrRm5zLcOZjhWt3DFlhY42uPM1cgCmMZg/4Afv4AcevPHWuK4rDhjhjhwdKyhPwYofgxPjyJQzWwQhWE71rOuHPeueqFz1kmhjhhRwQwoYSFHfnZYswAITYQ4aMmOLDlarWeVgwWtGbHEtxYnDFayc5XLXM1yZczJwAKmQE1h+Ry5HNL5cKPRlBoCi0RLZYJhMVSqc+n9Eos2m6bTcQmERuNRGIIRCSgSOFgh/CTd4Sb09ngEslqkUlRqOJpNUdjknk03m0zmSWywTqdzyez6fp9PyKR+BCD9jwYg43dzcSmEXV4tF1dXiakJTExbO/J82OAITYQ2y42uXJiYLcThw4WtGjhitc4XORbjbOMzdnhYY2WJwAKoAFAg/zfX5vHjx4eLjLK08s6quR4E0qKiem+Frm+N+D0685vN3SqxHDE8qrGAIP+Eor+EpnpdcERiKYuJyzPWueeOc53Npiq4arh248PCjXCuEIyuXXXPeeohPAlNeu9azmEZEYRgjGCMCMpyjCMIwhEhFOU4EZVlfDr5MHgwCE2EOMebIzysGC1xmwtVrRqzYrcTTE5WtWLdtjysm+Rk3cACpkBO4P9FR+ilrZ1jbcb0jDWNX418KiiqnMS3xzfNHWcyyrDlDgAhPwmRfhM3ti4PAz6o4JUlSEIxjWunFpvhrhvOs5wLUwYLbG62DBKxWGGVcs8IITgcqPJwzijGKME5VlOVZQnKMJynOk5RhGQjAIyinXX05V8ACE2EY8mZjibMcS1uxaNlrRq4yLcLBpkWt8WFoxyYWOHMwagCm0gg/1AH6gHhzqatratZ4XyYi8XWcb4dcCE/CbR+E2nkXw2wwz5MrTTKxzqhK0sUMk9UZ2AhM3Sjz8M6TghCcqwjGM6VgmnXPz4QCE2EOWDRqxxN8q1mzbNVrRi4ZLcObDjWt8mFm1YMmbBwzxACoABMIP9h5+xF4T4WWLqN6zret1xbl1JRExSoUqMVKrAg/4TRv4TJ/B69uMzNt1xrjjerxfDh16VjFRhEollPHHXeeaE6kOLhjOEYEIyjCsiIRBGk4RjCML2x5emh4AAITYQ3y5cePIzxLcbVi1WtG2bKtcuWzJazw5WLjK5bOHLHKAKfCuD/fQfvoR4NbvOburxjGuHCODV43WXPtxzMeDjdxuD/hJQ/hJRERiqjU4ytuefLcxdEM+Fvn4Xh+Fxma6ghOVsj2YxIynCEIwijGaMYQnRCCCE1b4duXQAITYQzw5G+HE4ZLcLJhhWtGDdotc5sTBbhwt2ORxjYt2mNiAKeCqD/gDA/gChrvfdfPOZm4xiMdOvQ8DwXTq5c0zccYvnAIP+Elz+EmnWb6O16URm5nn27mMol4Hg+RzicZhnAISHgZLv3nCKIIwiRRQIISijG+PPtdwhNhGViyxNWrjMtxM2LRa0zOWi1w3cNVuFqzaMGGRi3cNGIApwJIP9XR+rV8McYrdZi6nE8OfLjwzF4uKcrnUghPwrSfhWfqNmHFGiE1Y1x4sePFw816TongvGF4WLSMvHDBHDDDDBDBCgAI0Ke/NwQ6ohNhGVtkxYcrTMtyYXLBa0ZOMa3C0cOFrBu4xsmmJjiZMmoAqmAU2D/YqfsVQ3UzczmZmczNxCtVwxWqxVTqamFsrvn274znN3xze2+W9Rrtfid/MiOACD/hUm/hUnDqi6iIpjERVQBmLlMzMTExELiOfbv279rQVus44l4543E3mEt4AQ7sZziQiQiihOU4EUIoRQihGEYAQRlFCEQjCaUY4YZb9WEfBQITYRkas8ThvhZrXLTI5WtGuRwtc4cOZbhatGGNuxaOWDDGAKnwE/g/2T37JfG+td+Hg9N4nXDnyTwY1VUxMymMXjMZnjvfXfG+ccavlPLVeAPKCD/hYQ/hXz5dOPbMbnnPO/B8DwXixxz1zuYjGNaxWo4TyaiqzUxdbrjWbrjQyAg/E9bxeedxbKYsTExGYmJJqYTMgqIhCLiVzmd+H5s+YAITYQ1bsWLls0zLXLbIwWtMTNitwsWzRbka5mrlgzzYnLXCAKigE1g/4AUP4AUWeebMwiaqsa1PlTVRFxdznPXt3WIVEcO/nc1IT8Kt34Vb2/hXxTyTtKEEU5x05NccM6zilClM2XJmkolOM5y12nUITmcKHPvesIooogRgEYIwjKMIwihFGE43x8u7uAITYQ2bM2LZgxZLWLRuyWtMTlqtwtHLhazcYWuJoxbOWLXCAKbSSD/gLI/gLJ4cXXfDjW0pmKrDhVaisQ5d+UyIP+FQ7+FQ/wfATfK6VGlIhdZTa2XfV7kIXFZSfA0zzyxwiGCFAhQQkMCGOm/LmqITYRlZ42zZtmZLcblpjWtGbdutcOc2ZayZs8mVpkx48rXCAKQAiC/k9T+T1XnwCD/hVW/hVXcuYAhpiQqYeJh0oAITYQ1btHObK1xLcWLG2WtMzbKtc4WeFa5yssONk4ZuWDbKAKiQE2g/4DqP4DqSY7d/ElhVTETlc83G+OZzNZ1OJ1eLxjGuGunTfRsIP+FZj+FZk6ddbxdZXOY2tcXUQxXBwrGmKatExeeNb456iE0crbtjGEUUUIwjCKCMCMIhBCMEYThERnn69YcwAhNhGHC4YNWzhgtcM8uZa0cZWi1zhyZFuJplbsmTFzky42oAr/As0Cg/4HpP4Hp468K48OPC6a30THXzPBxIXz8Lw/A8HxOME2nNZqYVMTUriU4uImE1mLgmMwsQmpCUTi6QgiYABNSiYmJiUTG+mZzy58OOMgAAa2FWq+HHW+XPt36dfA8HwPB6dXTq5c3Tq7d3TqdOoOXMADlzAAOXMAAAAAAAAAAAADnyeLoIP9wV+396+Jvr5Hk+B4PLm5c+E5rOM1cTUxfLn4ni+JsTF0iCt6uJuplKokqUzF4mIipqamNpWIiaki5pM0ukouCUTBKrJEx18Tc8/C8Pt35cwAAOXMOXN068ufbv069u/Tr068ONWxlEqtEqsxkFWAAAAESAAAAAAAAAAAAB4fhPBwgvo993MkRNu2WKlFWCyyw3nebLFlhcosoShKSyiVc3NlQsAACwAACUnebLLllhZQAAAlAAAAABKAAJQAASkoASgALJQBNkoAAsLu+e/gH55+CCE2EMcWJi5xNGy3FhcuVrTK2ZrXLDNhWuMORrjZMGuNzhwgCtMC+gGD/grW/grXRPTr4ni+Rz1eJ1MUnUwi6uLWuJkmpTF4ylMTBFTF1MxmC6zCbqQiauJ5+RzmInF6zCLQnFxEFZqamamITFrTMxFxdSWLqUIRMLi5iYmF4tKZiZgiExNTKE1MxOenXp15c+3fwvD8TxfE8XxPF8bnz8Lw+XMBjJ16AOnUg/4G/P4G/XTr069OvTcCJQuMxawRExMIlExNJqUkpiSJgCJRIhMRaIzUomIupTEwlV1cTVgAECE1dTUxCcRNRNTKLVmIi4Xi5rNSIKBKJUmEyuYnn4ni+F4fgeD0663jMSTNXV0A58jjwACC+Le7cSSWWmwJQspQSkoGaEoAAASkssAsCwsWWKlSwlFlABYLJSUlASkoCUACUCUCVLKlllllRVBYvfl/Bez8LCE2EZseXK0bMm61q0aNlrRi5brXOZoyWtWbNnjzMmeFowygCo8CsgGD/h50/h518HHLy+W43HGLuZtdWuJmUajVcK4RioqqxWMRUIm8FRUYREGERUaKmInCKMRERdLjcpynM53njz48ee98c73nO8zaZhlmbza7m1xmLxMREamsVRErm3HHguPEgv5ua/m5u/D8XmLc2Jfg7zknEkuUszZLFiMSSl3a8zuVWx3VVzuVKUs61rZtrd22tTcrF9XJjkSS4ZcRhLlEVm227LMgzvxe7KCDx8CPV3GZmSJRZIiUATEkoBBMSRKE1MwTExdSEXAAExF1dXVqkRIIlExdSESiRMIupESESiUSiQEzff35eUAhNhGNriyZG+LGtyZs2Fa0as263FizMFrZi1xtWLjKyxYW4AqxAViD/lfs/lftzhz5Hh+E6413gtMXqRMXExUVWFRCFKiojAK4xd3njed5TMMTqeXfxMngAIP9lN+yn69Hg+Ac+TO+nXlNMTgUYVExKLVMJuNztubzeWZkqGkVBrNTU9ONT05nEIPXuR5e0Ta5lGYm0TdSgmCYmCaurqSJhEzBMSgiZhKJmIlfGefk+HFfAAAhNhDNxiw5WLVgtaZM2Va0y5XK3E4YZFrFi1ZNmLdrlyNMQApiG4P+WND+WNnU8N6vF8M8LpZfPwvDOXOD/amftNfH6Yz0vWdcavLMs3w4mcCFxWGiyMsKCGGGNChQkduLwJnAITYRjcYm7PI2xrWuVuwWtMbdstcMGDla4YsWjlkywtWjbCAKbB+E/LR9+Wj/Hizyxb8F4ZaYY1hGSkLWaBqAg/2sH7WHW+XNyq+EYiKuY51xlzkeLoCFkz0EGRtghijQwxwRwQwQieGvB4WGDRAhNhDNljyYsuXMtbtMbRa0y4cq1xkwuFuHJlZuWOXM3ZsswApuIoP+W4z+W40XU7xzrMXM0YitTHTr4nfhNQCE+yQ+yRzZ2rXyNOKNoWSjGLHO+nVrMdZRmIXMXINKgghghhQoSEQoYY5ZcHgZYtIAITYRjcNsjlvlzLcTFjiWtGmTEtxOWORbmaN8uZy4Y5WbJsAKgwE0g/5dRP5dRXio4xvWdZ5RGqrGq4anCZcXFznd8ZzN1i+3HwI1wIP9ol+0Tct6cJ1PCYTlmbzc8Wd7vMbqacmNaxWr8DvTMoTmZHHnNEmjGIIRghGBGARESMYxy7dqHQAhNhDPFiYYW2NstxNsTFa0ytsK1y3b41rjNicMGLZy2Y424AqOATaD/l8I/l757p8HHWudXV4isVpjFYrEYnGYu7zM7ZmUteH4V1MAg/2aX7NGXjeLyzyYqtRCW7zvOc54xu5mZJqVYVUdOPDlz5cwhOZsjLq1ThGE4oiE4IEIynCMJynAjCMIwjGM8fH0xhxgITYRmbZseNiwxLcjPGxWtGjDMtxOcrdayZNMLdi0ZuczVoAKgAEvg/5hDP5hG3W4443y3wjWo4VrWqYuONc4zeWZ3NrY45zsg/2pn7UfpvGGmr1mMze+Liy3rnjcS3WcXERifE69IITJyow6JKJOcYwjSckIRhGEYRhOEYoiceXwZpAhNhDhw3bMnLhwtc4sLZa0Zs8q3Djb5lrfJhxsmWbG4y4mAAqSAUWD/klw/klhzx8Lwzt3F4uLqZiYgAKvp18LKJhCIMZqJm43N46nTqCD/g44/g5F1UwXQ7HJwmJZyyLq3XwvD5c8ru5tMpiURNTwYnkMZIPl4FzczKZm4lFxKYmJiUTEwmphMCZhKJBZd8d+jmvggCE2EYmWJm3bM2S1rhyM1rTHhbLXGXG5WtGjXNmw5m2ZjjxgCmQbhPyYpfkxT0aTBnlhhWE4SkpKOLHmz6LghPwdWfg6tw4DZhzRwITTqwsubOZ6AITqYaxrCs5xjFFGEyM65+fSQCE2EY3DVnjy4mq3HlxOFrRljbrcTnKzWuWDdiyb5cONtmZACngthPybTfk2jw3xTlGk4ABkmolJSE0Ypr4NvG4+qYCD/g9Y/g89youZuefbuB4NZm4zCIiMU4T058OMAITdxJdmJKYnKIhGEYThOCJCJGMZ4b4cuHgAITYRicY82TC3bLczRizWtGbnItct82FazzM2LNm1xOMrDKAKciOD/lFo/lFp8Dw91mNsuet1TXKNajlOIq9bzOyD/g3q/g3r8bjHK+V6nFGOMbu8zmbvLnjnd8SFi00EGpIoUKEhgjghgjghghIY8HlYWiAhNhDHDmyuXDhmtY4mLBa0auHK1w0Z4luZrhZN2rHHiZOMYApXFYP+UCb+UCdV+FMaYmpTfDN2hPwfWfg+fy6teadZYaXhNGcl5IWTTINXDAIYYEMM+JxbACE2EZMWNoxaNMS1pmZNVrRhkxLXLdy0Wssbly3as3DfCzagCogBNYP+Um7+Um/N8LVSKiqUqITM5nebcUwhUVERvxvH87w+kzwAg/4Piv4Pc7rhvG8cY2tO07neZiGK6OWqVUzc3br27zzxuwCE5mqnTwwinCqKAEYTlOU4EJwjKMJyiRRrXHtxz7AhNhDBhkbYW+Zita4Wzla0YssK3FjcMFuJk4aY2OLLiZZGAAqEATeD/lW+/lWv7ni8O9cauGKxqtYxVUwlm7vqnaYnCsVU8s+BdQCD/hA8/hBF0Kzq+F6Ui4u5zd5nKrjTTtUYUm83vc+DjruQg/gB4Obuc3IsmExEoTCYTExIASvn5vix4gAhNhDhy2cY2DDCtzZGzVa0YNcq3Dkx4luJziasWLTE5csGQAphGYP+WdD+Wde+Oa54zi8McK4cunbtHTEgg/4N0P4Nw+HCeDlEVWY3M7vN9b47hdJNJn7SCEjIUEKGPM4WCQAhNhGLG0Z42rNitYY2WJa0buWq1zhaNVuVgwbOWDVy5yt8oAqDAqABg/5Tcv5Tn9cSbucxmMtrZSTMzc3aaRWI4VjUaYw4RrWOnfs58ufLvUzcbm93NrhCZZheKjCIVmJmInE4iISmZmYViNYjBElwhURE1MzbNXXHlKCD/awftaembpGcZq43rdTEwhSkIQREUhiy7ZmZuJHHh16ePwzK01NTCkREYnExKJqFVGImCdXiaVNJmG4uRFTUzeLqcMVCMXCaubx4uuue4IP0O0+3MImKsSSSTAImEwmCYmJiCJiQEXEpiQCLgBCQmJhMIkBNXBM1cTV0mEwmEXBOMoupXi99fXPUITYRlw42ORw5yLWLnNhWtMTLGtwsszBbmx5mDRnkYsnLJwAKigKWAYP+PHL+PHMd5cY6zzji3G8WZndTcYqoq6GI4a5Y1FVmpprhUahSIxiuGMcI1jVYjCJi4hMTud747vM3Ob3vjx3udzNytdpmeNZncZuc3aUxeu/DMyCD/gOK/gOLdemMxcZxvWanBilVEQilVEVhMJIiKmLq7lVIGbvNrmZmc53PHPG82zEReFxm5znMzFqiVRERU4iMRTTEwiajFVicTiem+mMAg/Qx19nXTSoldymSUpgiUSBeM1dXETE1cQTExJNXUzAi6mJESiYSTCJhIXiYmpRdZxmkxKEwExImLXz8Hz4fBQAhNhGNtjbtcONwtY5crFa0Z48S1zicsVrVy2bM22Nnia4WgAroBNYChvGR54yPRGxkfHTMZCwEHBQsFCwUOQMLBQMFAwEDAQSBgIGCgYCAEBAIKBgoGCg4KDIFAQcDBQqBQcEg4aAQkFAQUBBQEFAiBQsBBwEGgYBAwCCgoCAQBBwMFBkFAQQQcLBwsHCkCEDAwcCBAICBTFraWtpd3V7eX99e3mAcAYLwVhHCGF8LYXwthnDGG8NYlrIGFgYMgoNAQcBAwCAg4SAQUCg4CDgCBgoACCgRAQMBAwSAgEFAwEDAwUHCQEBCICEgIKAgoKCgoaGgoiCioSGhoaCgoaAQUDCQMIgkFAwkDAQMHBwKFhYKBhYJCwUHCwELBwMHBwsJBwCAgoGAg0HBwMHAQcFBQCEIWLg4uFjYeHhYOAgIWGQMDFiD/gg0/gg1HTrrfTO8bq0zMWuM1cE1cxOYzjaZmbu2ZldZqYm5qU4nSGJSCrnDE1GMXUtxlMFVcxFl8JmJpUKpqZxMIlF1Mym/E9f1vV9T0/S8/zvJ8j0fQ8fxvD8Lny3qY3rny78EQhExEoiYMZqYhMJq4zFTMTEJqYVcVcVEXiETEwmJibicSmV1tCpWmLjK4tF1NJuZmy1XF1NIpVsxtcoThEZTFzG8MrrfCoCD5UtKYCUZkmJqauriUkTE1cEXUxKLgmIupi6tF1dRMTF1MxdETEhdXATV1JExIq4mIlMTEkXAESRJMBMACYESCYIlEouATUxaEZqalMVcTExIAmEwmJiYTExcATAVKYJhMJiYTCYTAmAABEgAiYmBMExM339u4fAwITYQ4bYWzNu3YrcbRlhWtMrNgtxZczVaxZtXORuwcMmzZiAKjQFDg/4cnP4cnRw4pgJqYRCqVWDE1Mzm53vjc5uVwmJJRUV4Xj+M7IP+Fdz+Fd0Vbv25zm7zc3UkVFThWGMRjFUqAlNtpuZjOLqYdYOPg55veZm5m4mYlF1cJiYmEkXBBEwSIkJiZvPj+jXYITYRiwsXLfDiZrcmVvhWtHGPKtxMczNa2YY82Ng3cNWrFuAKiAE2g/4ezv4e06ncZcazhhVYOiIqrZmefbvibXEyTURV+BMag/4TRv4TN+ERq8Xjcbu8zzN5zMoqo1VX4BhFSZm+/ieLu+MghO9KHfhGUYIxjGKMAhGEYTgjBCKCMIwiijG9+TldgCE2EYcThk4bM8q1q4YtlrTNlYLXGXHjW5m7Zq1YZmeHK2wgCqUBSYP+IDD+IDFy582LhEYiMFTCLqauYtmN62hF1NXG64szttmJXWp6T4nPxuGAhPwo0fhRpZMvAvZKUJoxjO8bzvXGvWM6StKmjPmZFJUwQtGEYxnW6scK8cKM7Y9nJ0Rmg9fAk+Tz43NxJIIRKJlMxMEBMImJqSCLiYTJmNs+L5rzACE2EN8jlnhyNm61qyyOVrRuwbLXLfFlWsm2XLicOcrJwzbgCogBMoP+JEr+JEs6vDrnHHTFcOEcHScKmMxvj4HgngnFnEuDwuPKQIT8KE34UJyOC+BSMkZVGXRjlOBKcsezbs26sKsqxjOWHFjjkITV0odGqsZxJwmREYQjBBBKMIwiiijGuPl44dghNhDBywbZXLhwtZsnLBa0yYsS1w3cY1uFiyZ5GGFhixZXIApUEoP+Jab+JbFndXE4nGNTDgCE/CkR+FG/AlKcYxvOOvVrTIa8QVvBwECIGFhYmNo0oCE2EYsmZu5atmy1nmatFrRi2crXLHKxWsGLjM0yM2DFwzbgCkgJg/4l1v4l5+XHo3GAhfhNq+E2ey2q/BS2gIeFTCDqLBYXF4IAITYQ5cuc2FxmxLcOLMzWtMbDMtc5MLhazzZsTZw3b5GuPIAKfyuE/E9F+J4/XsvlG214XkISjCRaGClrWhbDgy4NODDCwIT8KPH4Ud48Pdl0cPhbc0cC0oQpG0aVSmnWsNOLfk05MuSscACD5fAT1bza5SklExcExMLu93dJpvoAITYQ2YNWTRu2aLXDNtkWtGjTCtxYcbJawyNWGPE4aNcLFuAKjgE6hPxS0filhua9XL0XlWEZRpSGCUMBGUQTYcWNSsEoSglStL5NeisAhPwpJfhSr3cPhY8ULRpRKUYwmvC8YznWM5yhO2DLkbEaQRVvDDHTbajhg/gLOb3e7uZkkmEoETBMJAmAlNznO/ZjxiE2EYczlw1ZtHC1u3aNlrRviyLXDly2WuWmZq1xYcjnCzxgCmwfhPxXSfiuR17NuDCveGNGcJSpalqWlgngjECD/hL+/hMBjny1vwIcK0wxuLmON8Y8e54yhctgosrgRDFHBHBDBGQkMKe3OmoAITYRkyuWjLE5ZrWeZi2WtGrdktwtmDlbjZtmGVxjyNcORyAKqQFag/4ukP4ukeXMAJm4uM6mMDegeBulYQTd9/A8HHGJCqvwFRqJu73zrdxcTFTqTsCD/hRO/hRP1sA6dfEyqIyy5jp1B3jM52RiNY5HldeCW3XwPBudswqNYnxriKjM3bqNgIPxPSn4BVCYlMySJiQJiUTABMITEwkmCYlCYIBJNzefD895wCE2EMsjhq0ZNWK1owY4VrTCzYrXLbEzWtsOFw1ytWDXG5aACoEBLYT8YlX4xK808ejTwstownGbDGctuDDCqZCFqUwUpHFhwYcmWQCD/hSQ/hSR49L3rrC11NRy8HwL1GmqiJiWZm+Nd+Xi8Odgg+XteH1vcriZImCAkSJi5m7u958eQCE2ENcrlvmaZsa3IxbtFrRjhxLcOHFmW42bHG0Zs2zJwwyACpgBQYP+Mtb+MtfHHizc1Onbr01FYioi13N8+nOUzNQ6RpirXvPPHWYzrBy4AIP+E97+E9/yMXymLvN7663zm83MQxjEYdJwiYy69Ou42hGoeNmEx4fieLusgIThcyHPwzrGMUQjAIRIRgjAEYRAAIwivHLycbwQITYRhcOGuNmyxrWjnE5WtMjnCtxNmmJa0ZtcWLC2aZmWRoAKeS6D/jXG/jWt3uvBp4eM3MFVisOERUIWvM5ZnXh+F4PgAIP+FIr+FJOd9ufRnGoqoqLRMznM53PO5jNK08Dw/CCEydxx9MZzjFFEAAhEQiIzjj5OuXQAITYQ2atcTPCycLWzRtmWtMbhstcsMjVblcMHLfMzZOGbjKAKaiCD/jaU/jaZ3iYwIuJiIqKxF8M4zw58JsCD/hSk/hR/mbzfh9u/gp4zKKYrFMTreMWAhatNDBrY4CCEgjQkEYhjhlty8GAAITYQwzM2bfHjZrWzVswWtGzNktwsMWRbhZsHLDCxZNsuRsAKjwFAg/44Mv44I+4OsVdIwxFYVENImJTnM5nijeZub2zu98d73134ed9wg/4UPv4URcA1FRWCpjOc5znc5uZlNRWMcnbGtaqoLublM654ZIP1PK8njxm5m5mLIuImJgJgJglEkwmEXV1N1mfV89QhNhGFnlxuMjNwtZ4muFa0bMMq1xlbtVrXJmYsGbllicMcIArRA7UCg/4H8v4H87reufLjw58ufLr08HwPB8Dr069OfLv28PwvF1cZld1a2WW6uriYguKupilVMEpzW4mauoWiSajEcMa4cMcNRrFcscK6axwaxpjFcsRWIVabki6REplG8WiJRMTNpJi9XFzEzK5nNzm87zvPPPGeO53m93u7vdznO87zveczvc8c3vNt1aYiJqIRaISmWbtaJhSFTFGrqrhExmC2bdc948ufD5iD/jd6/jd78nyPF8Tny58ufLjw58uPDnyzjOJjON63UQRUomazETCJqYmaslFwi4RdTCppNREVFaiqamtpibiYuLrMTdWtNTK5ibmYlAil1lLM446mpRMZjKbSzpMzibi6iLgmbTO8bm2SVIrEViYmLlc1cwmYiUYnClXUoLxmp1uIRMTUQTUomYTeMzFpTUoJi4lMKnlnwuPC6IPt4V3nNzNxMSiZJiUTExMTAmIkmJiQIJgJESgAmYTCYmpiYmJXSYlCYEpgTgE1YESiYlEokiQiQCYAESAESEZiYlE0iYTBMSJgmJhMBNXV1dSiQATAAIkRJMARKJRIi4mb7/AafgwhNhDRi5YMWLhotZt3LZa0cOW63CxxsFuJs1a5WOVu5YZW4AowAg9IFpAsD09InmQBACE2EM2bBi4a5cy1tkbMFrTLlbrXLHG5W5c2JoxYMMLLNmagCoICdYT8bkn43K42y5MeJewniUWpRKEE5KRlKKd53vOqsJpwiRhCE4a61y4cc6xhCmC2C2C2Y50MmrVm2YsEJTrfbp26du3X0cO3bv37c+HThll1QyCE/Hwt+Pfe9McMOFkyjXTDhw5c9cOFhjGMEqUzYNGLdo3aNWbNmtaMZ3y49OnDj4OLfjrXLO8UkMlpYrYjdWUIxx3y5b45zpLBgwUwWtbBgxYsmils1JVygIPzHg1UKu7u0zFzEpgxmpRJCRFwCakQmJiYmJq4lEpiYmJgIlExMShMTEkwlNb9ny45ACE2ENM2Rs1btGK1oyxuFrRywaLXDDHmW4nLFriyMcrVm1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BHAOAgAQdA/YCFgEQMLDPVh3gyEKEYu5dQq8/1wMISBBE//8DRTUFAzgLZBkgMgkAkJsDATfAHkUzCQCQggIB28UeRTgIAP4DAHuF0jQSTsCkP9MApD8KkgE7g/4cLv4cG6anWeG9RUaxjXKdYxjFVyrFVUcKxw1rpGKXXPO98eN+DHXv4YCD/h5e/h5RxnU4vhmJiYyy4xxbtMSqoResrZlKajTlWpqMwITBkqnCMYxRjKKEYwijGERCMowARIwRQnCMcPgGbtAhNhDhk3cZMOFwtyOGjRa0yuGS1y1yZVuHJhZOHObCxbM24A=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HFARwDgIAEHQTYCvwGARAwsM9WHeDIQoRi7l1Crz/XAwhIEET//wNFNQUDOAtkGSAyCQCQmwMBN8AeRTMJAJCCAgHbxR5FOAgA/gMAe4XSNBJOwKQ/0wCkPx4dwgGCgAAAAAGaAAAAAAASgAAAAAAAAAAAAAAAAAAKowXQAoX4BtvgHPpgorsrmpilTo4445YJYo4o4oYoYI4YoEkEUUksUMUsECiGCCCGAIYSVluA+AuBeBOAeANvttfrtLpM/nsrlMTiMDgK6oYIo6KcBgcFg8JhcZjcZjctl85ndFg4EkMks0aSGCJFDFDEIIJIpYiCCeCGCJDDBBHJLBBBBFAgghghgkgRQQJI5CIgEkMEEMCGCGCNDDEhijkgkgQQQQTRxQTJoZIooKIZIaJSWOGWeeOmWme2me+WueWWWWmC2O2ueueu2WeOmWeeWeuWueGeOOWGGeGdLBDFGghJZEkMkUEEKCFBBBARQwwSo4pyMIbr2OvThYeIiYaHhIWCQEHCQMFAwRBIGCgYCBgIGAgYKCg0DBQ8FBRsVEw0LCQcDAwUDAkDBQcJBwEFAwEBAw8tLzU3PT9JS11fbW99f4AwDgDAN1d3V3bW9xc3l7gDAOAsB4EwLgDAOAMA3l7gDAN1OwJBwEHAQMDAoFAwsAg4GAgYGBgIEgYCBgYCBgYKDQEDAEBAiBCAgUBAwEDAQMBAwEBAIFBEDBQMFBoBACEgYGAQUDBICAgEEgICBhIEgoFAQsChUDBoFBoWDg4GFhYWBg0OhYCFgoOCgYSFgIFAwMChYCBQYgAgYEgIBDQENBQUIgIKEgYKAgoyEgICCgiFIKBQEDBQaDg4KDIBAQSCQkHFQ8hDwUHAgIL8EfN+A7stu3QsVZYiyyrm5sJZRSwLFliDNLZZZZuUssuLlACas3LvEubixVJZcsaixcsWwWCs3NyyhKlllk2yyzZlJSUAFliyyyyyyUhUsAszvLNzbKIzSbZZUXFlzc2yzc2TcLLFglA1r6/wjufUITYRix5GjBk0xLWzTFmWtMLhktc5nOVa3wuHGRuwc4XOXCAKsQKmAYP+NTT+NSfq6dXXpz5eH4Xh+F16N6U1GMYxUTDN5nOZ59u7p1dOusyZEyQhUIrPTrw3md3xu9zaYzCmsY4V258qvtMVhiIqsNRETN5nnOcznr4Xhgb14tZvO7u6zWdceGelY4YAg/4Awv4ArfFeB4KJ1vGcZiXjxvO+O95nMTiuWO2tY1Gt6XSJ8yenTty4VwmZvO9758eu+PXW/FjeeM7TEVUViKiIiKjh16c+Xh8LhFKghEwmpRcSkAcufK8VGIpU1fDOuPTrmfBAg/W8yp+BdplJKSYJiphIuAESTCJQmJi5iYTCEkSiJhImJiYFXVxNXUzF1cTF0AAFWAiYTFxMTnExMWXFz19unuAhNhDRjiYZW+TEtZs2zVa0cYWq3DkyuVrhu5at2GXNiZNGAAqhAU2D/iDY/iDl5PB8AHjbxjCrmc5zO5u4zV1rr0F04XCJlMzbN5rnWcZ1dRFT279qkIP+Ccr+Cc2ADIiaiKiqqEQtmevgeCOnV4WY0iC64xMbrLLLK5rj4Xo8sbCD6dLm7m03FwSTrMTBMXAmJiUwQmCJgqYIkmVxlvfg+LPwECE2EMGuFkxasGK3C1zOFrTMzYLXLJm4WuGOJniasnDLHiYACqoBUoP+I/z+I/0AHic9MIomZzGbXm7vOb3G4nE4piKVy79pjhx8jOHBVImJtOcXzwCD/gnq/gnrAB1mriYxGorUYiJqSJVEZi7vOZuZuo48OfLny58IioqIVEJjNxzkhLdSPZqglJKMIwnGcIxQRlOU5TgQjCMIoyiCEYRgRhFCMAjBEI37p4GAITYQ3bNGjLKzbrWebJiWtMjJmtcssuVawb4sjFjmbtcWFoAKVhuD/ivo/ivpByYxWKrVRVIzxzx4gIL+bWv5tbBYVLWdLzzy0IP2u+b45khEiExOePPeaCE2ENcOJi2csWS1syy41rTJibLcThzjWsMTlqzbMG2HG0xACmkfhPxXKfiuh1XcC8oUYJ6GJgQnW+G+OOuMcICD/gye/gyb1zYyETjPDNXGZbm453GQhcJjmnQQSESGCGGGEjhI4Z8bgYc0ITYQ0cNW7LEzzLWGVi1WtHLdutxYWjNa3bOMzBnhbYm7lmAKjgE7g/4u0P4u0Q7d+XPyuvRwalF3eZzHFz8Lw9c525zmdkRGMRioq+QAg/4Kgv4Kgw7d4mL4bxNRM1cTWamuPTr4mzEanCqlczmc3PHhzIPzPC9vcYUgTcymJExEkTEwiYmJi4kklO+vg+H4ACE2EYsrFw3yOMy1jlzYlrTIxcLcTNu0W5MWFqyc4mrJrhcgCngqg/42kv42n+ecZi4nU8M8lYuulcK4VwxqU53zvvHfXGSD/glq/glNzXCtXVxxjm3Pg+N4/Djczc2hSrrfDvw65IOvgKPfuJgkkmCJRKSUzNzd8d+CITYQwZNGThjkyrW7hzhWtGWNwtcNceZa3wsWONw2bY2bZuAKXBeD/jhA/jhJmuddY4xmow4YdJcohPwTffgmvpsjsniQnO88c8N46UsohO1bnzjCcYoxijFW+ffj2CE2EY3GHMzysMS1w3aNlrTMyZLXGJzmW48uRthbNXDLHjwgCqUBRoP+PDr+PCXxXXp1Vxi24taZkqKjhVYYqq4OWKqrlxzed3mc48vU7mprlfgOwIP+Cub+Ct/bv28WKzU6jhHKuEcKiImYtMzNzeZze54zuN0nFO3ftjU6mHHXeXeE4XEh34QhERRRjCMYEYEYRhFCMIwjCMBCMEZRjCKE4CKt+Hvh1iE2EZc2LC4cMmq1m5ZMlrRtjYrcTNu5WtWDLM3x5m2Rg0zACrYBVYP+P7b+P7c71jrjjOW5uIcNa1rhwxWIhMzm87vO5mTp37MYqtIiLmM1xxxOOc7vjmdxvFMAg/4K9v4K9zws6qsajU6zU3O53d873ec5u5TClVTEaunbjUzG7m7cYy3E5qaiq6VyntCwhORs38GMoxQIxhEIoTlFAIoRhGCE4IwjFCKEYCEZRgEUJgjCcdPVQ8DAITYQywsG7nE3xLW7lu2WtGLdktctsLJblZ5mzjC1cNMeJiAKsgFVg/4dBv4dBZq8Z4cfA3PDNRidKlMZTcTKZy3e9zxneWZmZqq1quVdB21jhjWqxdSzE55ZvgCE/Bcl+C6HJv3cPhcPhcPNGSEYEEpSlgWpCUEkpoRhWFaxjWNV04k4QDLkrKslErQpKEJoZYCD8aZmbJTFkyJiUSRJEkTMTExMImJiYmBMXCUABKc+3xn4ACE2EZWOTMwbtWK3CyaNVrRq3brXDPNlWs8uNwxyMGmLHjxgCqwBYYP+ElT+EgGVZXG8cY3W5zc5ttM1KoamqqKpV4iJxZcbzjnW3Fu/B7dzny8HwPH5XGY3Mzm1zCs+BM8Agv6B8/oH8gJcYQypZJjHLKvW2AmutvZ5bLHM8+Dned9WGXEkypvPhm+6g41ZEwC4sJITCLgkiSJAiYQiEiRBJMpgExEpq4vPP18z8JAhNhGNo0ZZGzhutbYsORa0a5My3DkYMVrRi1cucTVg2c5WoApYGIP+HXr+HYno8BjU8JhN1uW649fEg/4RBP4Q++LpNacKwJze8zvYhHO31ighGMyIrXHry8whNhGZpkcuXLRmtZN8zZa0cZmy3FizOFrJvjwsczXI0YtHIApiG4P+I1b+I1feiJxnNZvdcaupxqeGLIP+EXr+EXvv2OjhjhWMSiMxeY58Z8WE5mzTy5xjCMIQQjKKMU56ea4AITYQxzZWTHKzaLW7RlkWtG2XGtcYnDRbhcsGrlq0xt8TNqAKsAFTg/4mvP4mr68EHfPHjPGJ1jlrpjWMRUMLXnN73m7iI6eD4B4F4jUcM1M7c45tzm7yzrPTj04Ag/4SJv4SL+Eg9Dn0jWKTN3ud3fHec8eN5zSMajhVYmgq7lttllNZxOEVHC+V9prUgITdyo9ucUIwIJRiJxEAgIkIwRQmBBBGAhCMAjGKKKM8PLxw7QAhNhGHMywtcbDKtyOWuRa0Y4sq1w3YZFrnE5buGrTM4b5GAApMEYP+KBL+KA/xaFXUwqdAg/4Tzv4TqeNETNZZnjxAhN3C4+2AiI1vp0AhNhDPE2xNcuXKtZMGWVa0Z4si1zmw4VrDJmZZcOTDjyYcoApcGIP+K3T+K3Wuu6ubtu6ziqxXaHKE/CO9+Ed/kabWktKUiEaxw56cNtCFayBr0MUMBAQoZ57b8DcAITYQya4sTdq0arWjhzkWtGTRmtxOHGZa2xsGWHEwcZXDlyAKZh2E/FqF+LUNlhjhVNMgwSyUyYpbsOjHquCE/CL9+EX9qpDBSzApWV5VnXDDXTfDTbWAhM3WcnPWohAEU5zrjy1jDgAhNhDFg1bNcWZotx48jha0csGC3C1YNVuZxkZt27lpkzMWIApUFIL+/Ov79DTLarLLyd57hPwoVfhQN04pSlSMJzqvPPs254WzOQ5u1BDBChQxo7cbhiE2EMmDZzkaNWa3G5bZVrRm5xLcTFzjWucjJtjytMebLkxgCkUJhPxexfi9jZs+SMMog/4S2P4S2UThjmCGiKyNqYWFj5WkITYQ4ZYszdgzyLWTJqwWtHLVutwt27NbkzMG2PExxtsmZgAKdyeD/jH4/jITc8zE6xjhyrVYpi8ZjN3mZyiG9dOog/4Txv4TucYxqMVcze8898975zuZhprEcOTr08LwwIXUSNjBCijghgEBBDBCIYAhjhlwOVgywCE2EZG2PFib5ma1m0xM1rRhhYLXDLM0W48mbEzyssORrixACokBNIP+M4r+M4vM1zrMcams8r8DwfAjFVWIxCrTOZvMXNxmE1npIIP+FFj+FFno4RwqojM7vj4OM+fGd5KrGNYxwrWq01USvMda49SD9bvxRM3MxcVZEyTF1cTExMTECEyuePPr4/gAITYQ1bM8uFuzxrcTTE1WtM2RwtxNG7BbmY43GbJlzZmLRyAKjgE5g/47Hv47RcJ4X0rhjtHDVTiZzed5vn03KIxGIpwzi4uN3O53XXQAg/4UZP4USeGKW3POee+s883Ksa1wrxp4VEbvjz59c954t4vWNarlPYCD87wvZzCalIFxKSJiJImCphEiS0zx6+jvwCE2EYWjHLkZssS1w4cMlrTG0crXDPMyW4nGVwwcYcjDNkagCnYpg/5A6v5A6/FzW7mKjWsY5ViIq6ymczxcYtE8jICD/hPu/hPv1MYxrUVUxm9898ePO+M7xnUVGsRieRyAhOtmj36iEYIxhGCBBCKMCIjHDp57YCE2EMMWFw0cNWa3FiysVrTE4YLcWNliWsWrdswy5cjVzkagCmshg/5CDv5CD73w3wvEuPTer1VRiohF1vU3AIT8KTn4UYccY55a6aWuGeWmV5KUtSlmDDmVsITkbunGMIpRRRTiiIwVTvv3z6whNhDfDkaMWGZwtZNmuJa0cYW63C0yN1rNtkas8WRmzZN8oAqdATyD/kW6/kW9nnXVzjM5q8Yxy4cOXTHCtUxDEJm98eO+d9d8c5sx05dO2O3KAIT8Kan4U52HBfBDFLJa1pQgnPDHHjx6cOWuWF4EIUtkliyYuNTFiwWpOauHfhy7QIP0PG3177uyUouJiUTBCauJiQIlEoTVxLn5fo10ITYRmbsmGNnkZLWLHFmWtMOHKtwtceZbja4sbNs0aNMmXGAKeCOE/KEx+UJlWmmGO+HPPTgviarZsmLBbBLBCk8GdPKAhPwkUfhIpaNOiTFKWKtr2wyvKJBWN7558HDPKIXUSQ43OwIlEkSCFDDHDChghIYZbcXbDqghNhDJm0xuGDVgtwuMbNa0cMMq3C5yMFrBpmb5MzNvia5sgApTEoT8mz35Nn9uzLkzSyWwWpSEq1CD/hOo/hOp5c+nXpxiVxKI4oTnOjCEARinh25wITYRhYN8zNi2wrWTJi5WtGjZytcOXLha5c48TNu5xMW7RuAKgwEyg/5Rsv5R044oRURqK4U8DDGIiau5u874nGCqjhUdOeqAg/4UAv4T9eFXGEJuby79OuczuckRieTg7RVREXmPD4eDx2CE72CXgHDCJCKIQjAihOU5RgjBGEQirhx8HHYhNhDls4bt2bbItxOcOFa0wuWa3E3xY1rXLiaMXOZmyyt8QAp/K4T8q3H5VuW+mvBnlVOUqUwUwWpKUoozjVhVnKeTbsnLUIT8JE34SJ92XZXBPFC0KQlNeuG+PHe+ON5zlWUqQlq16tWvIIPzvM8XjnnMplImYmJgISIlM3392aAhNhGZzhaMMbdqtYYcLVa0zN2q3FhbYVuNm5YMGbFxkcuGIApwIYP+WSj+WTXnzxmbzms4vEcMcOGtcKqpq9Zsg/4SJP4SH51jVVwanF1bM1c3GZ3PPHPjIIXWQRa2MQQQwII4IYYI4I4I4EMMuHysWAAhNhGFgyZNMTZotYZmmZa0as3K3EzxsVuTG2YsW7VozyOMwAqIAS+D/lmI/llrxeuPDjWYu+LnPG855zvrObqda6cO3Lhy4axwvtsAg/4Vrv4Vu8c63jjres8N6urxcRUVWnCOWtY1UVd5z3m/DyCEyVlJCCdZxSnKMYRRCEYRhOU4RhEjPH17w8FAITYQzxMWuLI4xrWTTI1WtG2Zutc5MuZa3xZmbFwxbZsrFgAKowFCg/4hZP4hb+HXo8DwfE48t8r4XyvV1N8XHO98d5zvLMTNQwxGo4Vrljly4Yxwvtz6Z2CD/hlO/hlB69Ort34XExccY4xxm5mLVKqarVcMcK4YqorNzm5u53PGeceDWbCD97Xs8UIKsmJTFokJiUxKJiYmCamYmEXEru536PHzACE2EOMuNm5xMGq1u0cYVrTMzyLcWRi0WsMzBvjw4XDfG3ZACpABOIP+Jwr+Jws69PF1nd3lmWJ4arXLXDGtVVTM3u+M9TrFKxXa/Emqg/4ZiP4ZiS68HETjGNaxrVXFzm+Oc8eO743MVjGuh5ExiIy71fUAhbNFDBtSCBAghQQkIhgIIYIYCFAQwBChglllzc7ZACE2EYnOLC5cNGS1xmYY1rTDiyrXGZtmWuGTbMxxM8bRu4bACm4hhPxSDfikH4HBQjnhhXVlGkKWtS2KkrSZq1oAhPw1JfhqTrXFr1cHJGVJSwUlCkYKqqzxy04whOlOs43jWcZoRIowRgIxvweW4QAhNhDJkxb4mzjMtx48Lla0wtXC3E4aNVuVniZsWrLJkaOcIAqEAS2D/iw0/iw378PDx1u5mqrhXTXLlrhjgZne+Od3udwmp6VghPwvtfhfLpuhmtRCd8OPHfHlnlveqNqWxZMGCmCUpK3ppnfKhPA0Obes5ownCMSIQjAjBCEYIRjCsMefprAhNhGTJkxZcjRotwtsuFa0YMsS1ziZ4luNozyuHORg0bMMgAqQAUKD/jVa/jVn5OfIuiauomqqIqoYmYNwnK5u7zmZ4xlabRUcI8I84IP+G+j+G9/HfWzwfA8XF3c5u2yYTjFcHCtRqdTphUZxuMplKZmJ4dWAg/E9aPZ5iLWSTCZRMTMTEkJgRMKmBImJTN9ffgAhNhGFi3aYmzRqtctMzla0ctMK3Cxb5luTNkZZHLBnkYM24AplHYP+OAT+OBPpdDpW+08K0VMTO+XhxnqAg/4Znv4ZnZ5cxDet1aYml1nhznFghcZjo9DLBJDBAQxwoUJCpnzcsOoAITYQ2zYmTNwzYLcLjM4WtMbHMtcNcrFa1y5MubM4bsGWPIAKYBmD/jlW/jlhz0NXWW53ExFcJ8C9UIP+GXz+GWvOkacJ5XyziWbvvXXnIIWDXINbDDAQII4pYpYZ58LkWIAhNhGXJmwtsOTCtyMHDZa0ZuMy1w2zOFrdy4YN8OVm5Z5WwAp6LIP+PlL+PlPpERwvUxc3O85nvG5u5zWdRjHDh04Vjhnhm4P+G9j+G9mu9ZzM5i6YnTt36RWqxjURBMszt4sceICE43GdXHOAIwQRIoxhGABGEazw83DAITYRmY5mLVu5bLceZwyWtMOLCtwsXLNa0ZtsjVhibMsLRqAKhQEzg/5BfP5BheMTaKuqrRrFNajURLec78Hp4KcrETyrOMaAhPw1xfhq3rK1aVjhnhjnMs51vWaEIWlkpinxp0tKEFazwt+TLrkAhIeBkPA4CMIkIkSMCMIwCEYRE5znh4OuwCE2EYWzJixYtWS1g4YMFrTC2YrXDZm2Wt2GNtkwt22Vi0cgCm8ehPyPwfke/x6ctcs8dcM6wQwUyYMmLJDNXFjhIIT8MFn4YJ8GJghghgjRSkUbzx3y558Gm2KF10kGrlijglEMEKGKNDDHDLHPbhcMITYRkw5G2Zq4xrWDTIxWtG7FutctcrFazx5crlw5aOWrJkAKWRKE/IpN+RSecsmXjY7Vsjgz4oxAhPw1jfhrHxY8mXJhVRnbDLBMhqiUXMBAwCBQcPBxMrMrwCE2EMmrHJlyuMi1xlZMVrRm3wrXLJnjWtnDDM3w4suRvmyACmMdg/5HbP5HaZnOE4nE6jEVFJcdc+HeuACE/DkF+HG2enNnaaZVa1leyFmRijqvDICE5WzqhGEZookSc05136eMITYRkYsMOVg0yLcrBm5WtG2VstcsmWJa0ZZsuJtlzNcmVyAKrAFRg/5Jbv5Jb+cUqcXicXUxFUYnVwGWW28ZbiJiJqpqVszMzlN3c3I1PicfKjh0g/4bpP4bj5vU0jNSlMcY3PFzrrNzlTGK4cuvR4E8I1iIqIxepjN3fHOd7vi523Geng+Fm8CE6GbfxyBCMZThGEYCEYwijCMIyjAiJwBGECMogARRmvO/Hyx8FCE2ENsbXFlwuGK1gwxOFrRvhaLcTljiW4crDM1xMWOTC2yAClQTg/5QNP5QPdzwnG9ZiYhjjwCD/hwa/hwJzer4MXrOM5xz6oWzPT5sgQwoYZY7c3HMITYRlY4WrLE5bLW7dy4WtMTTGtxMHDFazxZGGTG3cNWuRyAKQweE/KER+UHXXixrAIT8NOX4acY5s7EAh4JOILB7HFYcITYQ4aZm2VzjyrW+ZliWtGuPItwsMLdazaM2OJswcNcrJyAKfy6D/lMk/lMl653e7uGq5Rw1WscI4Kte982fD3HWLavws9uwg/4bTP4bTe2Z01OLqbjMXEpRdTE1cd/I8FczxjnjnmiE4HKh3awRgjCcYohBAIQghEjOM71z8GvYITYQ1y4mzHG0ZLWTZyxWtMuLGtxZWWFbmY5mmPE1ZZMbhwAKbyKD/lag/labnvc7ncbxdVrGsctcNcMYRjjrvFiD/hmm/hmZ6RPDPLfDeJiV5u9zueMzxjnw45mE6W509aEYIwjEjCMCMIoq3x9GeAAhNhDFlhcOGLNqtyuGTNa0c4sy3C0aYluFy2yY2uVrhcNMwApfFoP+V6r+V8uYTiKVWIrV8uvgXQCE/DUd+Gl1XFCU5XXjO8M+bk7tOMCF1FkGRycMEcUcEKCdPPj4bckAITYRjyNGmFljxLWDLKyWtG+Rqtw5nOJawyssjPMxyY3DXIAKuAFSg/5Z0P5ZxY66z1rq3OUxWNY4Y1wqqiLZzxzx3tmseB18TljhGGJStvO98873OauKrPTfLn4HPpKD/hq8/hq9xnpW+18qxVTV3O853vjzzne5vGaxGq1rEdoq6u93xvjc3YhFVqI4RrPDn278uM+Ag3wZXv5qU3cXExcSATFxMTCIEwlEoTAIlMRKYuJubmct8fJ84CE2EZmrJm0xsWy1s3ytVrTNibLcTjJiWs27PNkys8zBw2yACpwBQ4P+W/b+XAftxuriIjEVioxERIzLLLYjNxa2Y3XGri4urIqeU+JHAIP+HJL+HJevE46xWMZxccbvjxnfG5zN1VYxyHjXjVajTE1xrnHV3vfHfW+deDq8gIPh8AZ9+yImJRNolEozV1nF0FXUkTEIJiZTMpu535/fACE2EM8uXI2Zs8a3NkyYVrRxkbLXLNriWt2uXMzwt3OTG5yACmcehPy/zfl/n25NODPbDCKeCOJihay0MF8mWQCD/hoy/hoz4az0npfJpWYu7ze3GO+uu8CD9zwavO7uJAtK4mb318vPlCE2EY8TfGyxYXC1tkcOVrRzhcLXLhuzWt8WZqwZ42DnJkbAClISg/5d1v5d8eHYdGo1FYzeAIP+HF7+HGmNDOK3q71ucIXPVZmeWCFAghjlvxd+ACE2EZW7jNma4cK3G0xMlrRw0xrcWLMzWscrjExyOMeTFhcgCnMmg/5fsP5fsfKzwqdXFztznrHguLLdTUYjhwjtvWiD/hy0/hy1xc3lNzExnlvwPF8S9YjUcJQuufDnkITuU6+GKEIwQhKcIkZgIpxnWvNw7iE2EM2TbEybtsq1o5xtFrRhkcrXDBy3WuWWXDmzYmmRyzxgCnwog/5hdv5hjZmERcRTtz5HDjw462xk53e93fWqsIT8Okn4dC7oRhNGF4YdWvZt2bdGnNnZs+jTswkYQvGGUIXYItnHFDFDBDDDBDBDAgIAhgjghghU6eeLNCE2EM8LfJiy5G61kybNFrTE4yrXDdlhWtcrlowctWzluywgCmMjgv69s/r20B445mTxc12drebnc9wAg/4gVv4gVwHbcJiY3i4urqWN4zrbQIPyoznOZuYmiITEk1mJZjee/h8AITYRmcuGrPGwwrcbZphWtMTLKtcMHOFa4yMGblu0ZMnGFmAKXh2D/h+M/h+Z5CJ5c/CtqeF4nWYtO6vxQIP+IZz+IZuR16ELqavExNLrMVuD8C+MlIiETKZWi43vz+fAITYRkaZWuRw0ZLWWbK0WtG2Futc4muZbhY4WuRy1cNcrdsAKiwE5g/4Zwv4Zwx4G70KmESiEXSrqJrcZu95vOczlczEVPRHgAIP+Ijz+Ij0d645zvd5uYlVRqtRrFYxqMRUVcRSCWW3FfPkAhNnG6cxCacIRgRlGcESMJyihGEZRhGEYTlOEYRTrh25e0CE2EYmuJm4bOWS3IzcZlrRsxYrcLlpmW48LJqzxZm7RlicAClQXg/4c0v4c0/EzGpoiLCSHUIL+umP66Z3xZLGlu2brPYCE4nAv1YwRlFBFGEZ34+PAITYQ2atMrdxhxLcLFllWtGjFktcucrdbiysmLFu3zN8LVmAKWhSD/h2g/h2foncdWcpieUugg/4fQP4fM+GMcJ4OnPG2dznrIIawgLNCICAQMBBwEPAxMjNwNcAhNhGHDiysGmbItcMGLJa0cNcS3C3Ys1rFrkbMWDJwzw4cIApwJIP+Jj7+JjXjuMxmJq8REacI4VjGLpbOusVsg/4fYP4fQ+tanpeEzHGNxz1xi4ta8t11ueaFsymRlhQwQoUMUcAQwQwkMMMMdORpj2QhNhGHHiy4mDnKtascbFa0x5Wi1wycNVrdixw48zPNkbNMgApgGIP+KQr+KQ++vDnjjreMkxOHCccpg/4f+v4f3cZ4Z5Z4Xwmpiczxddx4IIWDRY2GGCNHHHDChIZa8XgWoCE2EZWjlhmbsMa3K3y41rTEwcLcLVqwW4WDRm4zOMmTE5xACp8BRoP+LMj+LL/j27nXp5et43VzUzM5qFajXDUYwpU1BS5nN7nLcY8XltEuG/ASg/4g7P4g+eXk+R4vieD4HHhdNTGNRjGKiCUztd5zeZzczdxmN0iGuXPWrxi9b5Z6gIPxtlTSczNpSlMTEomJTExMQVITEkEJEynN8/N44CE2EM2WFxkYscK3IyxMVrRk2cLXLBw4WtGDBu3aM8ePNjYACqoBUIP+LzL+LyWL5p55zxrjWcRVVWNRqMVqoiIiZzmeObzgRwxU1MTM1dREpzxvnvju8655AIP+IY7+IZnpmHgRHK+V4uLiybXe973vfHNk4jWNY5DwJTMc8cZud3M8dbiojUxrPKyD8rxo+BZiIqKi1rTJMTCYSAqYmJiQCEEJJJhIzn2fDjwAITYQ5aYcrhy0yrWjXHlWtMWRotxYXLNa2ctm7ZixZZcrNkAK9QGSAYP+Ixj+IxkOrp4vCcbqZlMzcXmLiRM3ayDTEYrGsViq4MaYRLObzvm8W73xtEVHDHCtVrFViIi05ue9X5M3xvd2WRERWKiIiZ0xrXCuW8Yyg/4Rgv4Rgw6c58LOeExEQoTVxjOpiIIXiYiSLTlmZ4lzJFxExMxl240qYVcTWUTE6zEFri658OPTeJrCmFRFI0qqqsMRUVueHOY6gIPhgmJlM2SkRJExFkXC9XAEwmLiYmLpEolMETAExJMSAQJgRMTABImJQTVxCYCZ34PqvOAhNhDlm5Zs8bXMtx5XGVa0ZtGK3Dma4VrBszxYczhk0cN2gAprKYP+HKL+HI+cXhi8EVnThPCMK2u9zMTC9cdcbIP+K0r+K1G8bq4vGcCM441uLxdUqIq6mazqLINwkITKYQoWtKSJJm+vg+PQITYQ2atcbDHlcLcTjI3WtMTVwtcNWuZbjysMbnDmZOGGJqAKaiOD/icm/icnGM63wvOM1cTMZmLTURTW3iCE/FD1+KHsZs+rXsrGk8EbUpCSCc1Ypzw6dwCD6cuebmEIiYmVgTExc3nwfJ6AITYQ5yZMzlwzxLW+ZxjWtMbNitwtsLRbiyMcbdowZOcLdgAKayOD/ik+/ik/bxuMxcXicRqeFRiNKjCrjd4Ag/4pFP4pFXZPCIVN3XPHh+BzZm7m2cZiZwCE1Z0IEIwRiRhOEYRhEJxw49OXqCE2EOcLLM2y5WS3Hlys1rRq5brcTHC0W5MrRjlYtceHM3cgClYVg/4rfv4rf+OrXbMxMKTyzACE/FFZ+KK3iVpKlpUghTDGtY4c4ISHW5uGMhARjGc8e+whNhDFpizNMmVytYN3Dla0zOXK3FkZt1rZthc5W2Vi1as2YAqGATWE/F19+Lr/ToywjGqMZIUhSEqRkvuxwy7s8KqqxRMWvVlyGXJa4IP+KR7+KR+J8LOIxiqqImLudzzeD273Xj4laJ1NMa48LoxnxPFAg+mpzmZkTBcEzCCiEJRcFkym1+D5ICE2EOGDNk4YMm63HmyYlrRm3bLXDdmxWtsmFoyZM3LLNkcAClgTg/4v3P4v3cZubXM1NVrnyIT8VYn4qxeJhlRaMJq4Zbc2fGCFxGQj0sMEMEMEMEKmfE144CE2EN3LVzjbsMS1hmyMlrRsyarXLhgxWtmLRi5cMWzRu5cgCmceg/4zeP4zedeDc7nc7rfCcVjpjWuU8IjcQIT8UWX4os+NWErWWjCEsMLwmw1hhZ6Z6wCEt2HVwwQjIimRRRRjOenfQCE2EMMLhs3bOGa1jkbNlrRm5xLcOVsyW5mzXNjasGbJs3bgClIUg/4xkP4xkQ1vwt1idVi9YyCD/ipo/ippDlzxcTAyrmCGkKRZkAgRBoWDkZ2DtiE2EY82HKwzZXC3FjbY1rRgyyrcWRnhW5mDljiY5GrZtiyACnQrg/42HP42MZjnjnjeIjTXTr0eNmlLq2Ztx3d5vMXzg/4qpv4qp6xepxNWZjny5uFxFTq6TC0zNzmHUIPt6Xn3KZMzNxIQQTVwmJmETny/D8YhNhGTG5cM8TlwtYYcmVa0yssy3E1ctlrXCwxMGjjM5Y5W4AqoAUuD/kBk/kBX6unXpNRieWeF4VMZZzu+O+N7u2GI8Lw/CDpdQibnOc3xnm2uFYeBnpwAg/4nqv4nvfAdenWhvW9TpitNMKmprdZzOZvNWdOviZ04Xi1s4443WWV5neOOcoPl4nHnOSERNTWZXFxKLqSExMXFwmJqYTV1MCImCYuW89/ZjwAhNhDFszZMcjVqtZtGTRa0wscK3EwYNVrlg0ZYmjZliaY8YAqSATyD/kQy/kQz8ibxWFZXXGMsubnfPO82uoxiOGK4VwjlHKeFUiN6568GAIP+J5z+J53njnU00rTUYwwqoQiZ3e+Od3ubmjGo4VEF31rwdyCE3cx25wjCaEYowRhGE5IwIiMCEYIRQnBEIzjXLyb5gCE2EZG+ZvkcNsq3IwZYVrTE5xLcWbJhW5W+XJkxNM2LE0agClwVhPyQrfkhXvYzZ+JjxThKcq5KzkCE/FIZ+KQ3RpM2fBjtGKMMuDDUhZMhPDDKjlhlhhRx043CtYAhNhDVq2xZGbZutbZcWZa0yMmi1ywxZVrjGybt8bhkyYsnAAqEATKD/kw2/kwl8FzTuuqyMVjhXCqqoiamby47zd3EMViOPgbAg/4npv4no7eBfK+jEYnVxuOd8c8743vK5YVjEdJrCK8Ho6iEp4Ar0cMIwjGEUYREYREIgjCMAQjGOPXxY9YhNhDdsxZtsrTItxsszJa0Y5Ma3Cxbt1rNg5YtcThozyNGgApeFYP+TW7+TW/OO+udXSqioPCkhPxTEfil3ZL4q4MMrp3prODK4Iayjp2Fi4WDg4GBgIWAgYWJhZWXgb4hNhDbDjy5GTXGtYtGDJa0yZMS1zkb5VrlriyYcjTFmYsnIAp1IoT8ohX5RC8mnHDDG87xnBTBbJixYqWlOWGmvFpjMIP+J3j+J3nlqdRyjhGms45ue973nc5zXflzuIXJYyTTywxhFHBHFGQwRkMMMMst+Rg1QCE2EMGDNhkyZsK3G0zMVrRu5bLXDNzmW5mzfJkxYWrFi1ZACmAVhPyeXfk9FhDQlPgVpCko4MOTDKCE/FHZ+KOGdc2nZt0XTinLPqywAIaYqFXEwsCgUDAwMDAxMLHzsDgAITYQ1YssLPLixLXGFhkWtMOZstc5m2Fa3Z5GGPLlct8ePIAKmgFBg/5W1v5W1+nWY58vH6ddbSzGJiqimmL8rNMSvM3PPlzPDwuIrEaqmuOIkIP+Kjr+Kjs69PB8DwemdTqdRWoqEpzOeuueZu5hVT058jwrjE0WtbnM7ITZ0J9mcEBGMYokUIwRgEUIwIyjCKERBGEYRRjPDv4bqCE2EZMeNq4c5Wa1m1zMlrRxjwrXLhi3W4sWFrjZucjJlhwgCp4BPoP+WCj+WEHxvJqLrOlViMYw4OE8HCJq7vOc7bzk8muc7XTWNdI6T4icAIT8VXX4qu17UnglKFIoTvHLXLPLXLXDWNUIYqYsGLBsOdDBgtglCsMc652emWtQhOBxOjdITRjFKMooRjCMSMBCMIynCIJThCKKMZ338OPaITYQ3x5G2Vg1YrXGZsyWtGuZktcscuRbiYZsbFlkatmjnCAKkAE5g/5a4v5a/eM8N6ajGMVisRVYnSpLytlm2duc3mZhSnTjwoCE/FV1+KsGVcEci0JQRjG9548OPDhvhrWaKlMmDFgxZmLNbFgyYKQnDTg146iD9rt6vFaLWlExExIkQukxNTFxITExN57+T35AITYQzbs2mbM4yrWbloxWtGjBmtcMcjJbixsmzBo1xMmeNgAKbiGD/lxq/lx348Jw1vS+meGanExUVOLrfLjcgIP+K4r+K1/nm7nv06vFx1vM3U8IxqOEaz0iJIXCZSLP2okUMEMEaEhEIjhp0ssWqCE2EMWjRg4b4mC1u3cOVrTI0ZrcTdk5W5XLJhmas2eTG0ZACmQhgv8AKNH+AFGHySlzss7Cy25XM7zIg/4s3v4s7eh16Hap1WpqZSjK7nw+3fnYhJZkYIpo1jERgIwnCs75+DXvACE2EM22Js4zN263E1YNVrTI0zLcTdyyW4WTFtha4W2Rs2ygCm4gg/5FUv5FYWM648M6zwzi6xntLowzw8Hh4OsghPxalfi03hgw2vS8Lo49GnBhtWsKxlhwY82XBECE6GbqowiTRjGAQRVvWc1cuYAhNhDNi4xNcjRstwt2bFa0xsGy1y2bM1rLCyaZG+VozZOXIApXFIP+RiL+Rie8ZjeudXVxU9M4wIP+LVD+LT9wcHDPDNW3uu/g9IXQTZmeBARpUccd+ThxACE2EY2LNnky5sq1nmxt1rRgyyLcTTJiW5mGJphcNsmFqzcAClQThPyNBfkZ7uyMuzbq17MMILRqg/4u1P4uyeadZidbq81vWciEwQhGUU04xjGM9u3cITYQwyuGLPI4arczBs4WtGTJitxMmmZbhzNszTCzas3LVsAKkgE7g/5J3v5J3wOMxmcxMoYqNRhjj4W+fjdata5uJVvR37OfJz5Yg/4tdv4tdw8Lw/EtirqNZxNXM8Wb543HgxG6zV6uodPB8A3pjLp16ITB0pdXHGMEEEoynKacroRQQgQjCMIwjCMEZwiE54+XXoAhNhDfI4YuGeNktbNG2Fa0YtXK1wxY41uRljyYcbRmwatcYApWFIP+Sfb+SennO7q6uoih23SE/F3l+LvPJl4GXRekYrxykcOEhLdzXnnOdZpxjNWvJvwAITYQxwtmjNo4cLcuRs0WtGTBwtcMszBa2xYsjDNhysm2XCAKbyKD/kzE/kzFRPh4Ny4441emIjDE1HLflc6ohPxa2fi1tbNuysKFIUnKdKynKKFZZY68mnGAhcliodDPGIEEUcUJHDDDDBDBCR35NlghNhDFk4YuWblqtwt2zZa0bY8a3DhaM1rBhicZsTZk2auHIApaFIP+SvT+SvXr0HSMYjWeHHh14SCD/i68/i693p278sxM1vHHW2CF1GPghhlphjRpZZYY48foACE2EZcWJu5wt2y1s4yZVrRphcrXOJkxWscOZvibZcOPK3ygCoQBL4P+TYb+TaXWRqYx069LrwLqKiYubd+nU8Ga41mKvhx6boCD/i8o/i8dhmgnj4Xh9u+plGalSb5c+3ftlF1ms8OvTcCE4nEdfDGEZRiRhOEEYCEYRpOECMEYzjeuHPt2ACE2EY3OHK2ytm61tkat1rRzmxrXGZu3Ws2rhq3ZsWmPFlYgCnA8g/5TEv5TE3g+Bx4XQAAXQFWAAFWHTqCD/i54/i55c+Xftz5AAB16Ac+QAAcuYdOog/M8r24SttcJhCYmImExMTKJAhKYSlM3vv5tACE2EMMeNsxbZcK1yyaZFrRy0YrcTBvjWsGbnMxbY2mHJlyACpsBP4P+UeD+UeHlzc+GWaurxGIrPjZwqoTm89/A8GZuJioifCzFTiSZTvh4PgeCg/4v0P4v0ZhwrhitRFzxvd9a63u9rrEcum9eJMKm8uvDju85m01HDPgVz5CE5HC5tYqxnGKEYIiESERGAIRhEgICMJwinPHw9cewITYRkatWLjMwarXGXM2WtMWFqtxZGmNbhwtMLXI3Y5mjNkAKfjGD/lUu/lUd8FxmONWVPBiowwVF4zFzO5zeau8XjfLn2kCD/i+y/i+vt069JjVRRcplNzPG+ec3YwxiI5T24+B14QCD9jyPD8njM2uJAmEXBEhEokXc5zO/J0AhNhDnG2zOG2XKtZNHLRa0bY8a1zjwtlrTFmZNWWZgxct2wApjH4T8rKn5WUcdq0AShCCEBKcM/K5e7KCE/GE9+MIeevZtAcGlYVKKUYIUrqqAhONs5t4JJTTjFGMJwiRTvl6bYCE2EMXDbJizOMy1m1YtlrRliZrXONw5WtcOFsxcY2TFo2YgCpUBO4P+WDb+WDd4MOMXNNYx01rGMYqaiLnLd854uLnF3N4vSsVinLjwkIP+MEj+MElvhXKq0id3vjvfPO85u5i4iuGsY6cHThWuGqi4m7znnrxb4oTwNCvgMgIThEQjCMpwjCJBGE6ThEQnAITlOFa5enDcITYQ0ZNWbLFjzLWbPK1WtHOZktcNmmNbkaYcLFg3yOWWTGAKkwE1hPy3Tflunre2GlaRotKuqcJSghCsrxvjzZ4zQhGkaVzZ9m3dhniwwoCD/jAm/jAb1vpEVW44zfft1u7zeYvCscs47TE4y6+F4etnfXPhu5CE62TTw7pwjEijCMIwRRjCMIRhKk4RCKBGNb8Hhx6gITYQ2aM2jjCwarXGbDjWtGWXEtxYWWFbhatGzJgzc4czViAKYx2D/l7S/l7Tq+bh1q5uN1dTpFUvlzxAhPxfMfi+Z2beBp0Y8k6KIRTRivbDivEAhOVlmhGEa1IoTgimqx4+W6whNhDLNibt2DdqtyMmWNa0yMca1w0ZZlrNi0cuMjVmxzZW4AqHATiD/l9E/l9FcuY44uZIKxnByliKpSJ22666txK6hrnqwIP+Maz+Ma1rY6VGIqW5vv4HgnObzeWdKxWtVPkXphE7rnw3mYTJ1JdHHEhOMYxgRhFGAQRgjCMpwSIRhFGMY3y9OG4hNhGFi3yNGOPKtY5G2Va0ZYm63C3cYluZkzysGbFjibucgAqGATaD/lUI/lUJVfDjwZhCFVURF4uSUxxjd5u+dc43jOKjpnwAg/41YP41YXXpx4eTw43u+MzcRrGNargxVVDCIvGcZTM5jjy8PXLmg3hb1ETc5biSQAkTCaqYmpi4m53xcfP8ICE2EZGrFu4Z5mK1izYOFrTMzbrXLFk1WuMTBowb4sbTCwbgCpABNoP+V4L+V3fnnHh65xmJqIxiNVnyNsSi2Z59u4urpFZ8DdVnUwCE/GhJ+NCVv3adFcUMEJUjGM5xy4sdVYxIQxZcgyZd2Ejj2YcNs8oxhJeAHNxqokSKMIwRlGCMIwihGEYRQjGBGK9dPDj3gCE2EZnDJkwZ5sS3Dhcs1rTM4YLXLRq0WtMeXLmwtGrRy0YgCpIBPYP+WTr+WUecymomqqqqqis6uriYlEzPPwvDcOcsrZrNXU0vV9swg/40HP40E6mKhUUlNznN5c54zkYxHDh16OFYjhUIm43d3nceHWdghOhoh35wjCEU4ThEggEIowjGCMCMAhGU5TlGKa+Hqw2AITYQzZuWrTDixLceZthWtGWLCtxYsORbkaNnDZoxYsWmNuAKfi+D/loE/loF8BnE0icTErjjG5u68GpnNTOIxHDHBrE9LgCD/jT4/jT5xGYuOONxmONSYvHLwfAmtOEYqgyu456khOxTrxQjCMEyMIkIwiRhEgRhGU4Tgnl7cJAhNhDls4cMGOVgta5nONa0wtWi1w5bOVrHMwZs8eHE0Y5sIAqtAVOD/jLk/jLtvl4PgDnyA4cfCzUQi4tOY3OZ2zM1OK5c+Tlz8TjUxLNbZjc5jcSurYnxPD8LmIP+NB7+NBWOdWJgDr076zBhjVVWGM4yZjc5jdWmNTEYYmFb1vG8ZrLM3cceHHh44IPt6m/ZtCESTIiYlEiBVwkSWlNTCoTU0i6TESJmbmc+f58eYCE2EYm7nKwcYmi1njw41rTJlYrXDnG5W5MTJk5w43LdswcgCpIBOYT8abn40yYYcmO18FaCMWGdazveM0ZLQpk06K0pXNGUpQghGMMduDwsoIP+NJr+NLPhvhvlvV4iMRrUaqsEXN7vjnc5x16d+3PGLoxOL1x8Dxe2wIP4A8e5SzNzYmBEhMTAE0ETEym2Z4+T4PlAITYRlZ5WjFk5YLWLLI5WtG2RgtwsM2Fa4zZHDZvkxOGzZoAKVRKD/jdS/jdF1wmqrMzM55c8QIP+NZr+NZfcZxeEUjeuNoaqkIS9g4BAkDAwcPFysjPAITYRjxtMzVplzLceNsxWtGblitwuczlbmatW2RhjbN8WXIAKbyOD/jqS/jqF6mZbWupqMMVV9rq0dfE8VjKE/Gih+NEm+rDaGCOCNJyuwzjXHky4pk4VyZWXIIXOXNPCRQhDChghQwEMCGGGnA5ODJAhNhDNi3bMW7ZwtyZcjRa0zMMi3C5xYlrbLhyMm7THlb48gAp5KoP+PHr+PHs5454444kXiI04XXS9VVRCZm648Oc5g/40PP40PezPDPS+E6urnN3nr06xMzJMxON8OvbqyITN0nPxwnCKE4TEUIoIwhGMIooxnfi6494hNhGJjkbsnLNwtYNGuNa0bM263Dmxtlrdw5xsceTDjzYmAAplGoP+PVj+PU+UccZZnMZXNQrlz6Ogg/40fP40bYmoxHC+V9Nic5668fKwhoC8gF3BwMFAwAgYCDgIOAg4eLl5OBvAITYRhYM2rhs5brcjZrlWtG+XGtctmzdazxsGWFmxc48WRkAKVxOD/j9y/j9z8CZ1OJhMXw56SIP+NXD+NXHhO8ZiSYzrniMghq6SgbeBgSDQMCg4elj4KwAhNhDBriY4meNwtzZXLBa0bOGq1w5aNVuZoxyOMjFi0ytGQApaFYP+PzL+PynWe18rqYqaVPLm4oP+NnD+NmPe8XrOEJXHPp1rIIXMYqDRzwo4YYYIUcM+TwcOUCE2EYmGVi2wtmC1qxxOVrRvmaLcTFs0WtXOJu4yZsLlhlyACmYfg/5Etv5Et+vQM4c4rccdbi0TieF9AIT8aon41RYwDFDLxMOCGCOBQnO9567ZwITsW590xGEYRhEjCcJynG+Hi57AITYQycucTXDlbrXDds4WtGbHCtcsWbNa2auG7PFmbNseVyAKpwFHg/5GxP5Go+uXXlz53ebzExWMVynhnwtwkuN1c5TNriJxeIxvUxwiMV0rFT0452CD/jZQ/jZZXqrrwnCtVSc3u6648XyPDxx23XNxi5uZmqnDg07eD4HXpzwTUVhyhACE62afbjEEUYRhFFFCMIwhGBFCIQhGEIwCMIhCKEYzr34z7wAhNhDdiwwsG7hityNm7Ja0bY8i1xjc5VrVvkwsmLRzkwtsQAqbAUyD/ksK/ksLdu4B06mZi5lExUUiriLKt4FzUzz8DwcZ5wzExHLv2degHTr4AIP+Nsj+NslrYBEnhZqqqITeGU5i/B8DwenVVylXPl37eTqJmodN6ZwBrdiD8bF3cza5ExMSmEouCYCYCJiUSTUwJhcSiSZz39V6ACE2EMceLNlbM8a1mxZMlrRjmyLXOTLjWsMznK3xZczZu0bAClwWg/5M6v5M58wmrWus4nW9JoCE/HBl+OB++PjYYTtW2GE5Yce7ezwAhbM1Bn54YBAjgjQ04HIwZ4AhNhGXG3aMcrBstaM8eRa0Y5G61wxbt1uXI2b48znDhyNGwApBBoP+TRT+TRWYjgCG8bfnjb9np+KhQIeUQqG0+JxYITYRjZuHLbNlarW7bG3WtMuLMtxMnDVazcYmmPM2aM2uJqAKcCKD/k8y/k8z8Dwa56645t43iYrUU1DFRHDfgbCE/Gzt+NnfVr4GXRfNO1bVRjONYRRhCNKyzyxzhOpg6M4whGU0UYk4RIwnKKscPZlkITYQza48TJsyYLXDPC1WtGLfMtxMXORayZtMuPEybNGmLIAKXByE/Jxh+TjHVrGLGzZ8mXJlxYwAgv8AD/3+AB//NHOud8eedlAAhNHKy8+cIQhGCJGM4Rggrn38QCE2EMnGZs1x5HC1qybtVrRtlbLXDRgzWt2zbGzYscTJuyxgCloWg/5N5P5Nz5vhz1vVxmkTfDrqtoP+OBb+OBlvhvW+G9TCcZ1z1WSF0EmVjhIYUcaFClw+LhzAITYQ3csmWNxiYLWbhzlWtGDDItxMMThbkYNWLhy4xs2bNsAKgwE2g/5Rpv5Rp+XN16eD4Hm8rmaiK6delX2uERYtdytubzc2XiiD/jgs/jgt1sYz0zCamZz068OPbMRNJqQlJNxLMV10yITJ0ubNGMVUYIkSIhCKMpkIoQjAhFCMU8/XhuAhNhGbE3ytW7jEtwt2mFa0Z4ma3E2bMlrBi3aOMLPG0b48YArvAYkBg/5Fcv5FZ+YB27+BdMTURFRTE4pSpqphEJjdbrc7kmaRc8W+PXGfHxud5zud3uSuEdtcuHgb14k4rV1O7zvjvne+MXVa1jpvWt8MxKJxxxMgg/46Av46AwOnV278txMXV1Mom4mauEwmIuIEREwTEzF1cTV4z06+BuEoIlVxFxknPLnwspNTSk6zw3VrlvPTr06+NuFMRNRkg/OnN3mZshCYmZiREhMAAgRJMJiSZRKEBMSRIQIlKYQQiwIICZTETE1dWnPk+fHmACE2EYsrllkZNMS1mxYZVrTI1crcLNllWsmzZplYM22Fg1YACqcBS4T8fnn4/PQUqAJTnKMRFS9q0XstcDud1yM8KTogTjFWOXNnZs9r2uCG8ez3j2fBFxQAkIOEgISAgoCAg4CjvL2+v2CMEri5Ai4pbzUGg4GBhIOChIKAgoKEho2MQUHGRsVFgIN7nn5ikJmbmSQQmJiYkiUETAShJMJJq4Su7vx/Jn3gITYRhcYWDJswyrWOPC4WtHOXCtwtm+Ja4cuHLXIzc4WTVgAKuQFGhvIdF5Dn4MRcVGxkvDQcBBwKAgUsvbyfnpWUQsIXV2wVgu2t7Cbg0GjYqLAQUGjYxCwhLS4Ah/H0Z4+f4bDYYicShMIhsEgkBgUCgEGgUCiqoVGeT2eT1SKSRiMpPJpTKJXFIJAYIhUPhwCbTdSqWpFJJ1Owg/c5ejzlVpmUzEkxMExJBMRMJVdXAmEwTEhmN+D6bgAhNhDVmzaYWLNytZsGjla0x5W61zhYNFrFjmzOGbDGxY5mIArTAUOH8ibXkTPhcJhkRhkTgkMTudKXSprNExmAT6fzyez6fz6NwGBQGBQNAYBA4LAYLBUJgKIwCBwOAwFAoBAoBCoHBolE40CH8fjHj8jhEVgUIg0JhUBSKRqZTZ1O1IpIR6PxeLSuVTeIQGDwWCwGCwOAQKCQqDQiEQaFIshEGgUIgggcBgE5p1PmwITmcLg3w3rGM4RjKIjGU4CEIwQiRIxhOUZIIRSnCcok43x82rwMITYRiY48LLFiarXGRhlWtGzlmtxZWrha2wtW2Jo2ZZcLFgAK1wFMhvI9F5HpYWGm4ogZBf3zAOAKWkl5ZCwgrq9bW7AmBbKbgIGAgYCCQCBgIeBhYOBiYaHQqBQcHAkFBIaAR0fQUMoAh/H4V4/F0Ki8MgUAg0DSiUqZTZxOZxOVEoomk1RWKKLRJ/GoLAYLA4DBUJgEAg0AhUGg0KiEPhyHINCIRCIRBoBAoPBYDB5rYLDRqPPgg/S854vq5SIkExMxNImBMxMImEpTV4mKkLgiSMpzvy/HnyghNhDZuwYMWDNwtbucLBa0c5GC1w0atFrdlicZmmTE3aNmIAqYATGG8kkHkjxr0NDhAwBCwgEZGyUnNRcFAwEBAwMBBwMAgICTYIwTZWbAgIfx+yePx2jp9P0+n6bTcm03An8+pNIrcqQGEQKCQaAQiCQSCQCFRVSKTQqGnACFx2Mh0McZCQQwQEEAIUaGGCGAIIYUMctuPph2wCE2EZMLFowbuWS1o2zYVrRs3YrcLVyzW42zRuxwuGWZowagCpcBQ4P+NY7+NY8APV9SpqIiIhBBERUXjNbnjd8a61uMzlMsXqo5Y3rsg/4/lv4/lwA9Xxr3PHObut1FVisMRwvtfTFa48N656zAiYzC11z6daCE7GTHzaoowjGJGUyExCJIRnGKEISlKBGaKUSE5TrO+3jw6AAhNhDljmcuWjVwty4WTNa0cY2S3C5yN1rRw4Yss2LNiyuMQApaGIT8cQn44dc4NWvdWUKI2jLDgvOC/wAZEf4AMhdBZyWxdT3zaIWDVM3XDDBAhghhQkseDxsueCE2EN8eLM3at2y1qyyYlrRvjxrcWPK3W5mDlpiZZceNi3wgCmYXg/45iv45mWeW9Z1mkJ1z5ceAh/Hj548X4BCYZBYRAINBIEgMATuwWGkUkIaGtoSnjYGDgIOAg4MgYGAhY2zgIG6AITYRiauMTTMxzLczJszWtMrFstcZsjZa5bsG7Boww5szfEAKex+G8o7HlHZiImKi5SViouAgUvLSclLy0vLS8tKyibmgh/H1x4+uYFA4jEIfDoXCopFVGo9IpNOp9IpNEos6nakUkIWTRQaGeCSBCQxSwwwQoYxHThcTHmghNhGbC1a5GmNytY5G7Ja0csWy1xmbtFuFtiyt8uVu3c4cYAo+BYX5RyvlHLw1NoCD/j10/j113GCHhkkjNLgwITYRmw5GrZrhcLXLJplWtMjlutwuGeZa5zZW2PNkxNcmJsAKhQErhflOA+U4HB4LH47G4xlcoAYbD5i+OCOGGOswmFIYJZIYAIfx9mePs2qVWgUGeT1OJyATmcTmLQSAQaAQaCQAn0/nU7oVDn0/nE5AhONxHdrCJEBBGEUYRlGCQijGuvpw1CE2EN2GFzjYsG61vlzM1rTKxxLcLRgwWtnLFy5assjJkxYgCr4BO4fyrMeVZlCYBBifz5SaRK5VH49BYIUCg0Si1KRoBAYNCYBAYHAYHBYPAYLDUEh8HQWBoBAoJBoDCIRCQIfx/EeP4lLYxEiLxZNJrPp/PJ7NJqSyWxeLUGJQuGwGBwGBwRBoNCoRCINFEWhkIhkIg0CgMFgsFhM1qVTAhOxkh4BwxkIQIxEYQjSMEUYTREYThBCMkCJO+3lx4AAhNhDlu1xM8jbGtyZcuZa0a5Gy1y4ZMVuPJmyt8WNy5y42YAqtATCH8r4XlfDnU7Uik0Kh0ql0iVwCDwGEwGEwGFwGCwGBkARiTyaLxaFwqFQuRSOcTmhUOfT9RIfx/neP8+FQtB4NDYZG41K4lBYBB4JA4JBYRAoBCIFBoJBIJFZxOaVS6VS6NR6BQZhMZZLY5HUAhPAFK99GCCdJiKEUIRhFCcpwnBGUUZzre9cswCE2EZcLfGwY5my1uxbtlrTIzcLXLhm0WuGGTI1wuGTDKyZACmkUh/LQp5aFUcjqmU2iUWlUuiUWfT+aTVPgh/H1N4+p08nqnU+dTudTueT2ZTOTSdCQhqyWgqmZgYGAg4KDgYNAw8rQwFYAITYQzY4sOVpjyLWrJu5WtGWPCtcMXOVblws82FkxcN2DVyAKXhCH8uA3lwbiUvl05nFBoFNpldkkAgcBh/H0B4+Y47OJzPJ7QKDSKTVJLCUJho62QGA4OBQUDAwsrWwQITYQ2YNWDRw3aLXLjCzWtG7TEtcNXGFa0x5WLFkxb4WrFqAKogFNg/4BQP4BQQeBmuFYqGJxuryzvN87znnnMrRVTE4isPA79uFVwxiNQpMRcZndcdyAg/43xv43xwdeGVs1NNOUcMYrVYVianM5znnfOc5jdNd+3g4JqcTpWIqMZxvHe+aD8ir3d3KYETWYlKYmJJQVIkiFQklIEiYTKc+H59+sITYQxcssznNhyLWjRphWtMWPGtct3DNa3ZN8bLK3ZsGeNmAKWhWD/geo/gexu6tuudXWeER23yCD/jVI/jUzTqODhOs1m76136iFymGlzsaGCCGCFGnlwOVgwgAhNhGRqxxt3LTKty5MLha0yY2a1xmctlrhpiyM8zBjlbNm4AqUAUWD/gno/gnZy485vM7iVY1jHDGIJjcssplMzMTETSKVPJVa1itGud3sg/41eP41d56dfAnVYxhC7vO8zu7bmZmbtaYIpBFEdu/KkRUpmN6ShOtmh35pwiCJCKMAhGCMEQRgRgEIwjCMBGE4RnwefDIAITYQ5bY2TdvjZrXDbHlWtMONqtxNGeRawZNmzbHia4czjCAKhwE1g/4OgP4OgeHGFs1cFMRjhOqamrq83m/B4ceuXGNwmK1nwt9ghPx1Zfjqz27OXkwwrKsJ0nKc5IQlHFGyEKJGbPwseCtJRiXpjtjug/Y8J7+UzCUrq4SJCJhEEQJSuZzx8/vQITYRjasW2TDjZrWjVg0WtG2VstctW2RaxysWTdwzy42OPIAKWxeE/CIZ+EQGOHgY6WgtCMkZww00ywiE/G5R+Nx+WXZrlGEYRIp0x4teLCCFg2BqZwQhHHLbhb5gITYRlYtnGJxlyrW2RwyWtM2HCtxMWmRa0xOWWFyzaZm2NmAKXRSE/CUJ+EpHHoz2vKMoShSU9WndhIX43mPjd3iwVeAlonipTzsPdjZsCIXUTYummWGFClRyz4XIxYohNhDRu5x5mDBwtbtWTFa0yuGi1wyzYluFw1Z5GzLDjzOWoAp+LYP+Fd7+FcNOIiYtbjG883G9znGYVEacK1WIxPTcAIP+OcD+Ob3jlx1uprOM42moiqxy1itVSkbmc3z4eDdghOZur30IwhGlaRhOU0USEYCMIwnCE1b8fXHrACE2ENmbdxhbsMy3K4bY1rRgxbrXGXM5Wt8OJxiY5mzVxjxACokBNIP+GFr+GFPjO4lMRNQwPCmsaqdTFsznO7vjM5uIqNGqhPxx8fjjjtiraNJp3vOuUcemOtZwhClsEsFsFqYoYIE7xrw+JxctQITd0Ic/TGKcIohGACMIynCMJVpOU5TgmrfHycPAITYQ2xM2eLG1xrXDbGwWtMjlutwtmGZa5wsczNplZN2TFgAKcSKD/h3K/h2/5l7znfOeKaxjXDhrhrVQ1z7dZyCD/jaq/jans7RjHKuTV1MrlN3u+ryY8PfUhdRNTnY4YSBBDAhRwQwRoIYYI458zTDtgCE2ENnGVviZtm63G2a4lrTM3cLXLXLjW5WeXE4asMjlxixgClgSg/4cRv4cP4xVYTFuNc+Hg+IAhPxxdfjitwaUY3grS+TTojmAhr6CibGBIFCoWDh5GZh8ACE2EZsTLEwaOMi3CycYVrRjibrXOZs0WtcubG1yZGTVlhwgCm0hhPw8+fh59xZ5SpWyiSSBCtMNs9te7TKcpoT8c834557a8W/FrhWMZQjSUlo5r6MObPxNMpwshORxOqQurWEYThFGMbhCSUJ6YCE2EYcLlrjyuGK1g0cOFrRq5arXDFhiWuW+HNjwtceJjjwgCl4ThPxAvfiBntl0Z8V6ThBKODDkuIT8cp345QdGfdlxVpeGGMdOLHtqhp6KhYeDh4OFgYNBoeHnZOBwECE2EYsbFqyaN2q1hmcNVrTNkxLXLls5WtGTHC5ZsnLPI5wgCkIGg/4g9P4g6efDjgCG8b3XjednZaXkAIeNR6D0eUwIITYRkYtcLFyxaLcmFoyWtGrFktxY27ha5YNGmFq1xMHDnIAKdymD/iII/iIJ8Kc6nF4urRMzd3mY8XS0iqxwnwGgg/46HP46Hbjnrvw3GazWURVO3g+AxHBrVMTLwWcghOlm6s5RQvFGMJyiQjAhElWlZRhWeftyoCE2EY2bRvmassq1hlZs1rRuxaLXGTFlWtWrhplZuGmPE2ZgCnQng/4mBP4mBfBjnWV4jEVwrEVCJde3XN7vO7vquYP+OJT+OJXxtZ4VULy4uNZq4zU8/G5wREy64zmFx2Sg0c8sUcEcKEEMUMCCEBGpw+Lh0wAhNhGPE5x4W7hotat82Ra0xt8i3C0cNVrTGwcOWDjDicN8wApGDYP+BKL+BKPOHPkDoIP+PRr+PRvnydegOICD4aStnO+vgwAhNhDZvkzZGWFwtZs8TJa0csGy3FhzYluNrkY4ceLNiZMcQAqNATeE/A8x+B4OufgcHVr4WWSUIQjCN1Z1nDbK8YzjCC0LQpakLSlSUGLPYIP+PVT+PV/UZxnEzNzmtkqnERy69qjg0wiYy2mZXE3GdyCD6eJzzm5zV1nFxEhExKYTE4tV1cXVxKEzff1c+AAhNhDRs3yMGbRqta43LRa0bMWC3EwYsFrRzixsmLls5btsQAqQATeD/guC/guDVZzjOZvNTiMYxir8TMYVMTlxjny5iJiNNX2sg/486P486XPlz5ddarlXDSJbze+vLru952mMYx4HPl5ExSpnN5rnnICE2dKHH2zrFOEYQjCMpwjFCMAiRlGUYSiJwjGM783LHtAhNhDRm3bY2jJutZtcbFa0aN8q1ywy4VubHlasW7nE2cYcoAp1J4P+DyT+DyU58t669PF4cYzKYNTioxjGtOV8uvKZg/49Iv49IzwfA69OvTnpwaxWKqIZZu7vM3GcsoTncLTw8NUUYRRQRlOUUUJwIo1vr4ceYCE2ENcjFo1zYmK1viYYlrRnjcLXDJgwW5suFqzzMMOHGyZgCokBK4P+EUD+EUGZzm7uM1GK1p4E8KqDLjHGdxzic9PL8RiG8eB3jv9hISCiISEgYKFRMTEwcikYODg4FAQkVCQkNFQ0FEQMBAKvCVnFyYCE62aPgGakZTlOE4xEZRgQQQIkZxw8XhuIITYQ5xMGbbNkxrWjnFiWtGrhstwt2TVa1YM8LjHhaNHLBgAKdyeE/Ck5+FIWM4SFUKo1rOta1qitG1LWlSWXqbYAhPx8dfj4zreMbiKcUEJUtgwYKUoRnWFZ7+lzaoXXQNiIIYIYEsEcUcUMESKOKGCMhRz4PGx44CE2EN2LRw1YM263M1w41rTE5ZrcWFsxW5GjRlmbOMeNqwbACnwrg/4XIP4XId9dSiGMb01OKjHBSVzxu85u5X0OgIX49jvj1lktoQ1w0x22WsDFPHHPHFBFFNRJRJRNFRChlyOez9qE62qnfx1giAQjCIjKMAhFGFa8fiw4ACE2EMcbTG3xZMq1k2x4lrTKzyLcTVmwW42OXK1ZtHOHE3agCnAYhvDU94ak4OXio+Ei4SHgIOEQkRAQkhI0VHZT4Ifx3yeO+OFQGFQKGQKDQSBQCAQFA4DO69X5xOYBF4XHZKLTywiGGCFGhhnnpxddQCE2EZGbnC3w5cS3JkbMlrTIwyLcTnCwW5WOZw1ctnOFxkZACk4NhPwzCfhmZpky5M0qUsiAg/4+Dv4+D96mOW6ykIa2iImphYGDQsXZwEQAITYQ4zNMmXJmYrceFmxWtGDJmtctsjRayyYmmbK4b4sjhyAKXBaE/DZx+Gz2TXqjZKFIQolPFryYQIP+Pz7+PzPm8ObzFzpg01MShcZmGJycsMEJDBHBHDTgcnDigCE2EZGWRwzxYci1w2ytlrRzhbLXONljWt3GVq5csGLjCwaACsgBPYfw4weHG+GRmMRmMQWCItF1MlcAQCAQOAQWAoHBYHA4XDofBoLAIHCIPAUDgcGj8el8uoNAo9GpdKpdKptMU2mIUIfx8MePeuW1yu06n0KhpxOUBhMLgcFgsFgkDgkCgkEg0GgkCgccgsKkdglMGgsCgs3rFZoVDmk1kUjjEZhEJgcCRGIKCITZ0HPzzRITEZTQRlGEYACEYkCEZCMUY1vt57iAITYRiaZWeXI3arXLfHkWtGjRktw48uNblzYWTTE5zM3DFiAKYxOH8QRXiB7h6AQmBQKLxaUyiZzKWyxGYwCH8fD3j4VhKFQKDRegUGtVuxWOoVFOJyCFs0UGbtIYI0MKnE5mLCAhNhGRszzZMLBgtysWDla0ZOHK3C5ZZluJu3ZscTFwyasXIApECYT8QmH4hNZGLG1Ag/49iv49e+5vTqCGjqqDtYWJk5mkITYQwc4mLdozcLWOVsyWtGeTGtxZWWFbkaMGuFwwYt22RyAKlAEthvEY14jG5OGh4CFgIeAg4ZCQkJGIyDjImIh4CFg0eEVFru6YNwYv76NAhvHt549vYKDhICChISCgoGBIWBhYOBgIOAhYKAgYSLC8vVZWpqbQEDOghPBUYeBZxgjKKaKcYzlCEISlCUITgTTRvr6qgCE2EMWGFpjYM3K3LhZ5lrRk0xLcLXNhWsMjRk1ZOXLFyzYgCmggg/4m6v4m9cZnGcb1vpnURiowqYW3271Yg/48Yv48S1XUautxm8zcTZlO146zkIWzQM7LLJHJHBHGhQwEIjQz4/Fw5YAhNhDDKxxZWrhqtxN2mNa0b4ci3C3xZlrRo5aMMWNg2c42YApnFoX4oRvihPhRwQxUyRwS4TI5DF4qupgAh/Hjl48WYDBIHCEAgUCQRM65XaNR5tNwho60gKWVg0CQKBgIGBi42ji4C+AhNhGVplwuMWNqtyucuJa0xsGq1yyYYVuRk5yOcWRtjcMXIAqiAS6G8VRXiqNg4eFgomChYCHgoBNU9NFxRdXd1d4An4GBgYeAi4OHgJeEgYGChZSLjI2H8eS3jyBg0IhMIgUGgkCIGnNarcymZIJDF4tLYlAYBAYBBoCgEQicOgSCQCCQeCwYhW2hvy88EMcEIIUcUEqBBBGiQxRwCGGOfQzw6gAhNhDdsyxMGrPGtbZWjJa0Ztsy1wzxZFrXE2xM2LHNjaZWIAq/AT2H8VfHir5IbDEViiFwpDoeTyeqJRZZE4LAIKgEDgcJiERhkNQqFkLhUbjUplE5nFJpFNplLpU5nCWyyGCH8fUnj6LjKiUVQqGolFT6fkSiaezyix6AIMg0EgUIgsEhULUik1Kp2Kx2Kx06nzicyaTw6HwKBxeLKfTq6ITwYh4DvOBGEyEYRSjGEQhGCEUBGEYQjCMokUVa8PluACE2EM8TjGyaM2K1tjYsFrRq0wrXDdnhWtsjNxmxNWLZi5YgCmMXhPxeRfi8jYcMMMbww2naFsGQ1ayH8ePnjx9RSDwiBQpDIBBEDgUDgM3rldolFIXNYbL1wToUEKFDCllvzsMQITYRjbYsLNs0brWjhliWtGjFqtxY2zNa5xssrTCyb5sjRyAKXxSG8WvXi2RhoWSi4pIICCgoKDm7idg4EIT8fgn4/DaY8mHAxXlGEIY+FwSGrJiCq5WDgyBIGBg4ujj1wCE2EYszFuzcMsa3Iwy5lrTK3arcThu4W5XGNw4yZmrNuwxgCoABJ4T8Xi34vF6VNF5QhEmqwqzmvCaTdx+NnzN28Ifx9lePruBwuJRODQeCwOBwGDwCBwFAIAg0EgkGgkIgkEgSR0KhzyeqFQyEeCkfAN4wjKMIwhEBARQqnOuXox4gITYQ5ZYmOZs2yLWzlzhWtGmHEtcY8eZa1wssLhm5ZN2jTCAKjwEqh/GHJ4w5YhEUNgMFQcjig0AECgaSSVJJLDIbAYBF4spNIpNIq9WAh/H0B4+gYPBkFhUCgUEgsEiaYTEE6nabTdSqXOJzOp3Op2o1HkEhgcCAhOZyocvg1inCITQjCMZRRhCMEIyThXn8mGIhNhDVq0c5XLJutcssTda0xs2S3Eya5FrnMxzZGmZrixYsgApkIYfpuOm5AAUql0ym1is16v1KpzyeptNwhfkAK+QAsABptPZbNPBDDBHEstCFbJPmZYYyCOCGFDBHAIYIVNOfjaIhNhGNqwYNczFitYsHOFa0YOXC3E5b5luNxhytWWJg5xOMoApkGYfpxOnFAn0/Tye0aj1Kp1is0ymzqdpkhvIM95BnwISFRETKSsxMyUnDQ8TEMFiFxGUgzNcpBDBCI0KWnI4eLEAhNhDNthcNcLBotZNmmVa0y4sy1wzxN1rFnhb4WDZrhc5MIAqrATmH66jrm4aikVi0Xh0Ph0PiEBhEBg0CgkAgEFgEFgsFgMVCDQdKZRL5dPZ5UahYZZAIDMq3Wp/PgIfx9EePn+EoLBITCILBCEQFBICgKBoBBYDAoFBwoFBVKp0ql1Kp16v26aoDN7BYaNRwAITicR15kIhURECKEYCMBCsoEZyhOcK1rydsuMAhNhDBvjxNGLZgtxtm7Ba0buMi3C5xNVrhhmbMG7nLicsGIAqvATyH8AnXgE7ACLxZCYRAYBBILDofJJLMovAoBAICgMEhMCg8XS6XwaDojEE3m09nlTqVZrFLpSbzYIfyDqeQdUAJzOFVqlNplZrFfr1jsVXlkBg0AgEKQSFQSDQtPp/NJqo1HTyex6PxiMw6Hw6HgIP4G6+LnKU1lEiITMSWTEpqYhUISWTEp4+D68YAITYQyxOWDJm0cLWLhsxWtGDVstxY8zJbhZsXLhi2ctWjTGAKZRmH8BuXgNzBQKCpVLpVLrVbsllrVbqVTm0dg4CE/H8x+P5kHI5KtIwrStMeLTozoIWjTRw6eEgQRwIUKGGnB5ODDCE2EM2LVlkZ48a1hhcYlrRmxbLcTdtjWuGeJgyxY82FwwbACmsWhvArl4FjZibmp+ekZCTkpGQkZCVlI2MAh/H+R4/ba3UqnRKLRqPSqXUKjUKjTKbQKCCGiLqBXMPAIFAQcBAwcDDxNHDwOBAhNhGJtjYucbPMtct2DVa0btWi3Dibt1uVoxy42eRpjaNcgApoGIfwNVeBqtOJynE5UajqBQVOp8+n8+n9IpKG8gvXkF7UNAu7pOziDgkREwEDAQMDAIWjSQZuOGOOCOFDDBBHHDXjcOzQITYQ0a42ONxhwrc2PFhWtM2Jotc5cbNa3bsGTnDlZuWjdyAKZRaH8EAXggDk8mBOJzMpnQKDRKLPJ7SKTQCG8g2nkG1uLkEREkTEQ8NBQcHBQ4CGjrZD2sHAwECIOBgYOFiauDgcECE2EY2WXI1bMMS1y1YuFrRs2xrXLfE0W42uZy2YZmbVlkcACq4BQIfwX5eC/MI/HhJJKT6fqZTZpNVCoaQSGCwSNxqWyyfz6ezyezxQaAAUaj1yRk5tVrp1PT6H8gMnkBlCczgTebEplCGwyCQVIpGplNpVLrldtFpsVjrFZoVDTyegECgcLgkDQiGwyBwJC4TqbOTW6NYzRijCMYgiIEkkYQjCE4IkSCKKc8eXqwh4SCE2EY2jZhjZYsS3IyatFrTLlyrXLVy2WtMzRzmxY8bRxjcACoUBN4fweReDyMnU7AS6XieT0SSSkTiRP58TWaACiUUnE5Joh/H9J4/pSTyYBNZoIJBRPp+UCglCoZJJKAJhMSOR0hKE6m6PTvWcUxGKEYIEoRiJTjCEYwjGUSE4TjfLy8cvBQAhNhGTLmyNnDBitzZWjNa0cs8q3Fhb5VuZkyc4suXE1yYnAAqRATeH8I43hHHJ5PRCISFFoiczhKZQg8GI1GyhUNPJ6mUzSCQoFAwns8CH8f8Xj/jJfLhNZoEej6YTFNpunE5JxOSFQtI5EodCUmkKHQglcqCD6et5fHBEznM3Fouri4i8WVaEJxMzCJtM8/P8mPCAITYQybMMbfKwYLWDVs0WtGTTCtc5mTBbmY42mFpibY3ORkAKahaH8KOHhRxUqlzab1Co1yu2Kx1is0ikqhUQhvIMR5BiUzMUtJQ0E3NSMhExEHBJSVCGtJCAtYOHQEHAQqBgIODh42tg4DAwITYQzZZWLli1yrWGJxlWtMrVytc5M2Jaxctmrdjjb4XLBkAKaRiH8KXnhTjkgqVTqlVsVjsVjqlVo1Hmk1KVS4X5CEvkHZ1IqrporqnmpohgjiMbjIaQtoJexKBgIOAg0CgYGDhY2RnYSuAhNhDDI3auXLNytbMMONa0aYma3CyZs1rZnly5W2NwzxM2IApmGobwzfeGb8CQkZeWpaStrK2soaCRkACH8gIHkBBAnU7mk1qVTsVjsllq1XnU7ACGirKEs0CQKFgocgSDgYOTsYCBtiE2EM8zNk0aY8S1nlcYlrTNiyrcLRuxW5MuHJhbscrPHmyACtwBT4fw2SeGyWDwYSCQppNZdL5hMZ5PaJRaVS6VS6BQU8nohULhcKhsMQWCAUqlzKZ0Si0ql0SiqJRSNRuEwiJxKNxqMxiJxKCwQIfyFreQtebTcT+fKjUJ3Op3OqDQKTSKXSqPRpvNkrlQn0/n0/nU7UikgQ6HyWSTWaTmcSuVIzGCjUelUuwWGxWOvV+nU+cTkITB4ES8B44wjBMQijBCcIyjBGEIiKEYoEIxkiAIIyiiRlGNcfbw05ghNhDJhhYtm7FqtZtMzVa0Ztcy3C0aZlrNq3YscrHEyYMMoArzAV2H8Q6XiHTBGo2mMwnc6oNAoNAmcyj8eQOBE+n80mtAoNGo9CocslqIREUWiE3mwJZLZlM6FQ6JRZ9P1Go6RSNAIChcKERiBQ6FTaZZZZAQh/IDN5AZwTicqZTapVbBYbJZaxWaFQ1Go5IJDD4dLZZP59RaJN5sn8+E3mxCYQCbTePR+GQ2EwiNxpQ6EpNIUejJ/PhN5sQ6Hx6PyqLwmEiE5nKlwenWACMJxknCKUZwgIxhEgjSMAhOEUUITlGEZTjJCcpyRRESIjHD4FlDwEAhNhDfEzZMHDjEtcMmzRa0xYWq3E4cuFrDIya4nLhq0zMmIA=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9HAOAgAQdBPoKpAYBEDCwz1Yd4MhChGLuXUKvP9cDCEgQRP//A0U1BQM4C2QZIDIJAJCbAwE3wB5FMwkAkIICAdvFHkU4CAD+AwB7hdI0Ek7ApD/TAKQ/CqUBNYfiqOKpEmk5AoGTGYKvVqLRKLRJ/PprHIBBEChECg0Jj0fn0/qVTq1XqFRoVDUSip9PwIfpSOlJFFohNZoTebILBIdD5VK55Pa5IYIgUAgcHgs1rldpFJmExj0fhMIj8eTebKbTAIP3MZ487sm0ymYXRMEymA1mM1aZnO/T8GHoACE2ENWWRuyx5sy1m3x5lrRs3zLcOPGwWt8WNm3buWLljhaACskBR4bkcORxRcVAQMBAkREgoKGKi4qBg4CAgoJAQEEgoCAQiBgUPAw8HBwsHBw8DDwsHAwcDA1GCcEYFwJb2yRoIoCH61LrU1QqM8ns2m5OJyCo1Co1C9zaDwGAQJCINBIJBIJAINAoFCoZAoJBIEgEBgqAwWAQGBwGAwWAweBQuFRGIRGIITCISIPt5njqJytKUkpSRZMwmE0TEwmABMibnj4/hzHqACE2EYsLDM2aMmK1gyyOVrRu2YLXLZy2W5mrLNmbs2DXNmcACqABR4P8/B+fhHOWZuIhjVa1WMRQuZXbM8+nUVuJi0ThVajERSrnt1veQIT6Jb6Jdo08jPqjkpKkY3nfXfDfDhve85lIYqWloy5BqhKVsUpJTjDHGt51rOeOE5zqhPASUezEmiinKcCAITlOEYRhGU4RgQiAiQrCMpwI4+6rLiAhNhDhkyzYmTfGtaZsLZa0xYca3FlcM1rVxiZNcLZrkaYcYApqKIP9TJ+pv4ZwmAHhXUVhV1cZZjML8Dd75oP9Lh+lR8/t3du4DVkLpaMxcJq6nLmAhLdaGut71TiRhGEYCMIhGEUcPbnGHIAhNhGHGyZZmTVitY4WWNa0YMmi3CyxMFrnK5xM2uLC4Z5sQArJAWmD/bTfts+Tv2AxnW8Z1vGcZ1EVqqoNzm7u9s2uInt37A7d/E3iYhczmcnPl4urXczNlMMRjl37HSyE+4m+4hqtcDXq06N+7fu4fC4PA34BCMpQpSFFChGE06suLGMWOU8k4QpCUYTTnHHq15MKcJwnAhKMJVlVKZrog/E8HYmKxrVREN5nKZlJMSAiSJIlKJJgRMTEwurqaugTExMSCUznPPy9x7AhNhDNqzas82Fqtyt8zJa0YssS3FlzYluRpiYN2bBw3ZtWAApkGoP+Aaz+AZffUeHrdzF4jDUR23VUhPtHvtI40OBfNTIyVtGd6zy4M98MwIXRTQZmGCOGOGGGCOCOGCVPflY5MUAhNhGZg4cMMmZkta5WuVa0bsci3C2csFrbG1xsWbhk0yt3IAqjAUmD/lNE/lM554F1kExdb116ePwmLipqK0xqqqIMxcbWuds3N5vd5zPXXGpAhPu2Pu48tIwhO19XD4W3Zp0ZcmHBWikLUlKUIwXTnOasZp1RnGacYRIQlJKODLirAIOvYn1ZwqIuMxKRKZmJiZq4mrJq6uompxcBMomRNzfP35gAITYQzZMGbHC2bLcjPM3WtGbZgtcZGeZbhaOGDLLhauWmVmAKciqC/wAYGf4AMFfFjvBm1nnmzZbLc3EZYOIAhPuQvuVdGfMz5hq18TXow4q2rJKcJxTjOOXVrGuVQIPl43kxUInF3K4tKYsM4zSS76+vmKAhNhDPFlcuGmPGtZuW7Ja0ysMS1y1bMVrnLjaMcWNhhcNsIAqaAUWD/jyM/jyNcufkccTiVLxcXGXFxc7tcIw6d+zr0AOFMRiqQvXWpm6Ag/3Kn7lVx4eHUZqcTpiNOEajDURmM3m9318DwWtgHS0RCJSdeHNx4oTgbJ8mMEYTRjCEYEIwjFCcURGRBCMoxgEIwIoxlOcK5+vGE/BQITYRhc4smNs4zLWrVxkWtMrDCtw4s2Ja1as2rRg1aZG2NkAKmAFQg/5P0v5P0wAGMwgiCJhEMVNRE1Kkzd3fXG87nM5XVZxdIiKxPTw/CziD/gTg/gThAAdenk9NzcZq6nCk1dFKiKVCpx18bnUwTNyyJqTGXDj4XhiD8DhO5ymCrRczJMSCJImJAEwETCYmJiRFwmLm98fRnAAhNhDRmwYN8LhytZZmjJa0Y4sS3C5YZVrLI5zNHOJrlbN3AAqQAT+D/lLI/lLd8Lw67eb244zVxVRWmM+FuoYmJmNuvbuRO4FTVMKhC8Ngg/4DxP4Dy8bjE4nhOkQjMZjv27zO2U1eI5deh06+JZEWjNXK7jqnYIP0vC9WRdzMyTExMTEARcJiUSCLhMJgmc9fTvQhNhDVhlZN8mHCtZZGLZa0YMWS1xizNVrlthzNmmJnhaNmgAqXAUCE/Kml+VNPj6scsMpwQlK0sE9k4UjCcqoxjPDkylroozhWKMJwTlGE9XD4RkCD/gO+/gO/cM8r5KiYubz16eDd5jjUqio5c+R2nUYqi4zd3mZ3G8eD4Hhqg/gz1TdzdpAICLhMSBExMTBMExIu878Pw3wIITYRkyM2eTG2brWTTG4WtGLbCtcNcjhayx4ceVuwcYmzFwAKiAE0g/5VfP5VaZq9Zq8XNzfHW848GMxmxEarWMaxVTgmcd+EgIT8CTX4EnY2x0w0w2rGNJ5uDwNeqdpUhaVIwjGK66qs006acE4zhMW69Y1jOMYyjCEZRIzhFGEUIkACJXDr5MHggCE2EMXDJm2yNmy3KzZMFrRw1arXGLDlW5mjbHkasGmPCxcACn41g/5a3P5a3Q8fW7yziHKNa1Wo1Krubzd5tu5uZKnlnxOPYIP+AzD+AzEJ0jV4gmLmLRcTMImIEXUymZceHi9vJoCD+DvHi+O93lKYJAQmBExMCYSSzx8Hz3gAITYQyyY8uNkwYLcrPK4WtMjJwtxYsbhaxyssLjNmZt8uJmAKlAE7hPy3nflvPxYxq18LDghKkIRvC9746Zb3re8ZoSlglgpaTgVhSEIVhhybaTqAg/4Dbv4Db4kVcXUomriLiL5RGGNKiYy3m5zx7c4uZnOOfTnVgITdxtukVijFEihFBCKESMIwAjCMIoIlY4cPRg8CACE2EMHDhw3YuGq3M0yZFrRphbrXLdy2Wt8zbM0ZtceHC3xgClQTg/5bcP5bcTtqeE1NTuu/DfeD/gS+/gS/K3nhvWYrPbvym4WDWItSQRo4ZZZ7cmkAITYQ3c4m+Rg1brWjBs0WtGmFmtxNGDFawxs27hmwZsHOVoAKWxmC/wA/4f4Af8Qs7eeeWxGHnxqE/A6N+B0cNGniY8UYRRnObKxY8oCExbJzrGKNU4TIzjG+nhuUITYQ5yMsbdw5ZLcjJmxWtMrRytxMmTlaycNW+TIxx5G7hqAKkAE/g/5RZv5RZwDr08PWUXjp4PgHKJiAmefbvy5ph37ePwm4us4U5Q5QhPwNlfgbLAJysQRpl2bdm3djQnSaVYY9m3FjaNLFjpGKMowghG2VoziD8jzvF4szcza0khEiJiYBExMJhMSEpZvv6scgITYQwyt2TBrmbrcWJs5WtMrBwtcY8bRaywtmWFk1yZWeJsAKjQE+g/5UsP5UsWMmYylKImoqaHLn06+B4Pbv279u/gXLFxBMERmLjnfTqIP+Byr+Byt4PgHSL5ThjMTtd8+3d274yZxnGcZiLiLqYoROcbxx4ceAg9eJLN2jMyklIEImJiZiQACJJnOe/oz2ITYQ3Yt3ONs1arcrLDhWtMjLMtxN2jha0cs2bdyyxMmjVqAKYB6C/wBMMf4AmDfhBtmtzqLmXMsAhPwOvfgdfA3VtK0aRhOKdYx27t5vhM3Uhy8sU4oxhGE4IkYznfPxY8ohNhDNrjZMWLdyty48zRa0a4sS1xlbuVrZtiYt2rFziaN8wApWFIP+VzD+VzG451mZi9TWL6TIg/4HIP4HIfAOWMRi07eGdwCGuIRZwMCgYGBQMCh42pL4ITYRiyYceXExcrcLHDkWtGjTMtxN82FbmZMMLhg2zOMbNkAKUhCD/lbI/la9c/IuqIzG7gCE/BCZ+CFOUOHiw0rJDAjYhpyegK2JIWDgYOFj51SAITYQ5ZuXDdgyZrcOLK1WtGLVutxYmbhbjyMGLNqyZNHOViAKUBGD/lc4/ldF6ccVerIxx8BYhPwQTfggRtG9hKsW/NHKhZNAzMcIhjhntyMuKCE2ENcOZw0Y42i1mxatVrRy0YrXDVvjW482RrmyY3DZtjxACrABVIP+WXb+WXfnlNzdXqMY1WoxRGYnMzu7ud1MVy79jsYi6zGZusrrKU1z5denh+F4fhdejw/K3MCD/gei/gej5ZiMaqoqYm73m+Od3dbpEXWdTSqxvQVmrmW6zFwTRHLwfA58pi6Dt37dwIPl7z0fBSlIlMJqYRMTFrTCFETARKJESJEwkJlOb34/jvSAITYQ1x4WDLM3yLXGXHjWtHGTMtxZGeRa1cM8WHGyaMmeNyAKUxOD/lo6/lo7HKKiolMc67+Ag/4ISv4ISzw+mYFRnt10oIXAaA1MpDChhlnweLhxQCE2ENGeRsxbt8K3I4btVrRyybLXDjE5W5GjjMycsnGFiwZgCk4Pg/5a0v5a0zlz7TOpcGSD/gjM/gjNOXPF5RxiOICFymErzMKBDHHXj6ZgITYRmaN3DLMzcLcLnFkWtHDBytcOWLda5aZGzHLmwt2jBsAKjAE7g/5dIv5dI+vR4nHU8JrNWnbc7zdzlN1mIjEY6deg8LMVSLi8c6CD/geS/geT48HNrji+V61WKrCisxNsuMbnMZBvETKLb6dczYCEdzTWtU4xjGcJwRACMEZRkQjCMJiMIopz09WU+4AhNhGJi0xtmDDMtZ48Tha0wuMy1y3x4lrhozZsGLFqzzYsgApWE4P+X1j+X1PjXWsbq4nExgCE/Azp+BmO+HkZ7QhGSsL0w5yFy2EjzcqCOCNDDHLflYIgITYQwzMsOHGwwrXDJxkWtM2TItwt2Tlbmxs2zRiyas2uLEAKkAE4g/5flP5fgfD6cM+BvpnFrztu93ecyzF1OMRjR4W+E1mLZ4+B4PDjVoP+Blz+Blm+/Dnw58N8prE1U6icQiExa1zz8TxenGEzJE4z4Xh+JeiD18Cb8+LjjOVxJAms4zVwmpIQRKLJtm99/PnQITYQ3ctGjTLmbrczFi2WtGjXGtcNWzVa4cYmeLC4wtMzZoAKhwE5hPy6lfl1LY8TPmMeIIwBSuDDky5s+bPs28LKSihCcqyqx5MrFjCD/gou/govZwuiJDnyO/Z37denftz5ceG9bxDEqmLWN6dOoIPhFIlJcxcpSmFTCBJMSTExMSiYmfB93MeoITYQ4aZsbNtlxrcrhi0WtGmJktcMMWNblw4ceVu0cNmGbGAKwQFsg/4K4v4K4xz5OvR37AeB4PTr4ni+JlFRFIiJxOo1EYxjF1iK1GsaxiNKqIq6iridSmisoLpV1URK7558Xj18cIP+I0r+I0scOLlzdOo5c3Lnw462JuriJiYQkiZIgBKJhE1cRM4ukKvGcTNWmYzi4klKa3VcQIPyNszcyRImJTUkTCYTEoTBMSAAiRExKCphEykSQIBJJbn5vi37ACE2ENcbTE4a4Wq1riY41rRy3arcWTDiWsGzTFlas8blk5YACooBN4T8bvn43i8jLkAZMvAvgUhihaVsGDBLBZSNJ0QpSWaGimCkrY4tYIP+JZr+JaXg58gHPluk4zSZjLMXMkXicOF6mLlutxyshMk4RhGcZwigQhGBFFCIhOCMCFJwjCMU41w6+HPwECE2EOWDVszYsHK1njcMFrTE4yrcOLE0W5crZjhYYmThu5zACvYBhAGD/jJ+/jKR8Dc63w8PwvN1l1ra7uMzeZtcVVa01UaiscMa4cuGOnDhy1qOTUaRrCFTi1TS185673zznN53z3334PHnz58+fPr349eO97nPG+N54xdMR4l9ugCD/iqQ/iql8Lw6ie3h+Fz5MUoxapVFMIwicRExF1MTIna8zNzLKczc5jJMp3FzllcTmLEIgzFohhiMYxw4a4cMYxXCsOkVYIOvgifX4zUpiy4JBMLqUxMJgBNXEkJgmESESE1IRMTAJiYEwZpMJgAAi09fgPMe4CE2EZm+LK0auGi1s3bt1rRxlZrcLdw3WuWLJoxc5m2ZizaACpwBP4P+LXr+LX2eON648uvheL4nPRVRWMViqqLRcSmtxxved7vbnjjdyzTlPTSD/jVy/jVZZq3HXgt68/h1nc5zKGHDGq4RwjEanleJxEzK5zlNzW+W0oTRxujWEoSgSvOFROU4RIwjCMIownCMIwgSIREYThOeHrw3ACE2EM3GZxlbNMa1k4x41rRplbLcLFuwW5XLnC1a5mmbKzcgCo4BMoP+MZr+MYvru+c974zvE9HbHLlXSOUaYlc53HWus5vMZVfCMIT8ZdH4y24SzUzSyLVljnlw58eXTPKuhSGKVsFMTBDBGUEatNMeMISncdecYRhGMIwnGIjGEYRglGEJRgjCcJwTYc/Lj0AhNhDfC1a4czNotyOG7Va0at8y1yxw5FrZq4bMHLVq2aZsIAqhAUKD/jIK/jITiWmKaRE4mLxmpWlNx18Lw/E71msxczllubnM7rcS1PiT5HWD/jX0/jXZiLq03N7u743xu7S1GMY1jGfMvhjUcIlM3ni25xzrjOZjPDfDw4TJ1nTyxiRQjBCEaVhGE0IowjFOCEEoyjBFKcIwhGEYwmnjy810gCE2EY2bDKyyMMq3Ewbt1rRu1ZrcWLCyWt8rXJiY5sbZg4bACpEBL4T8cA344C88NcMrDSMmLBDNDFHgXwRoldWsccNNstMMJ1pjwTgAhPxq3fjWHxYo5o4o4pyjGdYYZZ+BtwXwVkhCNKyw2x0wo3tptECFxmOzcKGNHCjghhRo4IUMEMSCCSCSCKFCljjnnjy8euAhNhDLE3wsGLnKtZtm7Va0xZMa1w3ZtVrjK3a4WGJvhctMoAqkAUKD/j6+/j6/zjjw8HwPL6ca23K7iMYxwxrUYVUVGBnN579u6ZlE1EVEa34GYsCE/Gxh+NjHfuz5tOjTijSMpUlKUIEU1U51jWsazTpCFsWXI4GGUkolUYY7Z53AhMnS351ZTjGKcJwihFCMYRhFAQihFGCEUIwRQiIwjGt+HteAACE2ENm7Zs2ZMci1uxYs1rTE2wrXGVq1Ws8rBuyy5mOXM3wgCqkBS4P+QOb+QOcOfLw8ZnNZhFYqtRWIxERhiKYUhGTjec8c7nwbzmdyKjFV2vtrAIP+Nlr+NlsKuMVVYvVzF2m4uZm+LnPPOeN72zcXitdMdOHLtfgcuHLwOVcJRvjuPHnfEITR0JdPOnCKBAjCKMYEIwBGAQjCMYRRhGABCMIiMIzx8/DHwAAhNhGRs3zY2LJotctmWZa0ZMsa3EzbNFrXKxbMGDdpjbZcIAqcAT6D/kRo/kRpeDF5nNziMY1XDhGKrUcJxFUSm+Od7vwXPnmdyitYjpPhXiyE/Gxl+NjNCMsFKWhQnec8Ncd9Ncdc953hOdFrWyYsGLUwasWTRgyWnCt8OVvrlITuYpd/KBCMIoyighOUYRAihOEIwjAIwREY318+OIAhNhGJpicYmWJstaMGeRa0wuci3C4csFrdg3x4sWNiwysMQAptIYP+R4z+R51M4zyz08Pwt6RWsVyjESTHHU7AhPxtvfja1uwwy0yzjDh0y1w3rOC1MGDBLNfNCgCFzGAaOOJAIUaEIRChT6OeHNAhNhDNy0cNMLfEtZuMWRa0ysMq3DjbtVrTC0bNWjXM1xNsgApqKYP+R3j+R43wuvQHhbxHKeE6nV1VMTV3d5uzN0CC/uPr+4+1gPW6m4zeMs85s85ssWeZwIPWJtcpUiCJXEzExMSmJDfl+TohNhGVhkZZGmHItxsseVa0b48S1zjbNVrPNhyNM2bKzy5mwAp3L4P+Sir+SivEm5zHPU4jhGsQiIQxERioUb3vOfDAg/4pzP4pzeUMMXw46urqYVMTM7jd523G6uopGACE60O6hBKUJRjGJUQiQjAgRhFEjOunmy6AITYQxZsnOFzkxrcTdziWtMTTGtcN2uRa5aOG7NxkyZGDRiAKey2D/k/W/k/J651dZxlmpQiol4GdMVWESmbZjnw78eiD/isQ/isJ32iOTo0led3vfVw8WeueN8UZ4NViNT4E8OqE5HA5uUCMYRBGBCInKcJwRhNhvj58OoAhNhDTM1bsGjdytxNGLha0ZMHK1w3y5FrFoxZNcmTFhzNGAApREIP+Upr+UqeZmRGM9N8gg/4r0P4rrYpFZi3Ou89Qhr6AgsAwZAQcHAw8XHyMoCE2EN8rRy3aMcS1zictVrTNlcLXOTCyWs8zNuxaYWePFjbgCoABKoP+U4z+U5HmqalUYc+Va49LxFVVREpbneO/Lv08HwiE/Fmt+LK3GhOatWNSueGGtYxhOlIWla2KmCurHTXg4MSFwmUamEhihkgRIYIYYYxDBHBCIYZ5ZYI58fqAITYQ3xtMbLCyyrcrNs1WtHOZutxZcuFbhyZcrNy0YtMOJqAKYhiE/K7t+V3e2HGqmnSNJSpLBHJt4FyE/FSp+KlXRSWKmSWKMpxnhjjjphwZaYXTWNTLHBDBDBCQwoY558jXcCE2ENHDjG1bMci3IwctVrRlmZrXGPIyWssbPI4Z48zZplbgCrkBTYP+Vab+VcHpynXDVY01NZrjjjGZ514vieLVu98O/DMMTwcKrGMImMxuc3srJEQ4Ty5+FsCE/FfB+K+e0ckI2nCcZ1jeWO1aXwTpAxSz8zTonirKMasMbzwzxzrOMZQlaGQ1KSUjOGfFvpjuhPBSXgmMYyinCMZpoRjGJKVrUpKEY1qnCMSMIwiEYCEUEYREZ3rl34+gITYRkxZmzFnhZrWjBi5WtM2XMtxNXDlbkyMHDDI5atczZiAKjAEzg/5aoP5av5jeJ1GNYxyrgxi4zHOb78udxMGIxVYnlvlz7eD4HPkAhPxalfi1BpgvZKKcZ3rOd5zJQlKkrWpSEoTjhnjvjntltxcPJrwAg/U857/WbRaazUXWakRCITdZq4uJXd5ZTUghNhDnLlaNWLhitc4Wjha0csWy1yyZs1rTE1xNWGZo1xtcgAptH4T8u2n5dobaaZ2fFjXljpekZWpiwYMGJmrW4IT8Vyn4rvdk9UGqFMFtU8UKJqxqrPPLg49YhOMjEnhnWEYRhFGMJynCafF58NAhNhDli0b4WbRstx5sTZa0ctcS3FkcZVrPHhaN8uFozZYWQAqKATiD/lHM/lHNGeXGqnEKqcTCGIxGL1zrq59Z7zxnm23BjHJ53fsAg/4ymv4ymx5fbu4zd2uKYxqNVVYntx7Xip1fDPDbM8XGZzjr0IPzOaEXc3cxMSkExNztEVFYwhKZSlc75+H4vAAhNhDNw5yuWTdytb4cbVa0bMWy3C5zNluJuya4m2HGyyY2YAqJAS+D/lVa/lVbc+cZWlGqqsY8CaqNZTe+vheHElQ5X048oIT8YoX4xQ2LPKlqWlacKxw3xwx3vOc5QwQ1YcHIx4o0inVplOqFg20cWxlQoYo4IYI4oYCGBCEUMEEMEMEcEaOfI4WDOCE2EOWmJmyxNWS3NjbMlrRxhyrXONw2WsMrds0wuHDRiwwgCpcBQYP+V4j+V2nx+Xk45zxm5RFcHKMZ8TOGErudtmNolczebu9xm0otwxSD/jI0/jI369uvTnwRiq1OJjMZ7+F4fG83cxUadDtXLXTHKpi+OePPPVzzub44mIP4K8e5ze5uZEkokCYmEBFxJEoCCJhLj392OgAhNhGbFhcYnDTGtyMGzha0bM8K3DjZZVrLNibsGuNjjys8wAp9MIP+WdL+WeNUVqeTU8M4RKZ3O98XFmGFRjFa1jHLeryAg/4yuv4yrYlUZrMca3ebu7i4pWo1HCtViKqYq9473uyF0zOxgEMMCFDBDBDFDBBDBCQiEIYbdKbIITYQ5ZsGeRm3aLWbhm2WtMOVytxZmzFbhb5MuRtkbM2WZgAKXhmD/lOM/lORncXGcb1cTV6vUVEuwIT8a8H410YytPFO1aVpOWG2GbbwOCqAhOJu6qARjCIirW98PDkAITYRkbtceJlkZrWjVi2WtMLHGtxNXDVa0y5cORhkYMWjVgAKYhiD/lai/lalzy7xlmbgwxOuPTqyg/42UP42Pc8N8p6TwmIbu+deDju5gIaukoS1iyBgYCBQcBAwKFg4ubk1sCE2EOHLllmauGK3K1Y5VrRhjbrcOZxhW5m2Ng4wuWGXG1aACmYZhflIG+UgePCYHKV4CCqqqCSCFHPaxam0hPxtOfjadz8DDKOCdoUnKM2GGXBpxTCF1UmXhljhjhhhQoSOGOfC4trAITYRlcMMjNrkYLWzjJjWtGmbGtcNWuRa4b4sOFphxuMTVuAKXRWE/KMt+UZfdbBizYNFNEsSM7x3wxiD/jgS/jgTXi8KEpjPgeDrYIa4hIS/gYCAgRBoGBg4OLs4KIAhNhGZhmZM3DNstysm7la0a5XC3EwaNFrjHmYNGTlgwy42AA=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KgARwDgIAEHQSOCuIHARAwsM9WHeDIQoRi7l1Crz/XAwhIEET//wNFNQUDOAtkGSAyCQCQmwMBN8AeRTMJAJCCAgHbxR5FOAgA/gMAe4XSNBJOwKQ/0wCkPx4YiAGCgD5vnAAAAA50AAAAAAAAAAAAAAAACpcBOIbk6uTrLm4JWUETEEPDIWEQUGALa3V1fYScDDQaFQcDBwELCQEDCIfwWSeCyUkklJ1OxQKCUqlqRSVAoIAhkNTWaTWMQBAIBAoFAIJA4RDYRAYDAoThcCPLwxgBAjCKcIkYIRSnKKMFRGEYyjGuXk5Zc4AhNhDPDhyN8jTEtaY2eZa0ysHK1y0YNlrBgzbs2rVi5zMGYApXF4P9BF+gljjwtcZxnEoYDsCD/gvG/gu18HtU4cMiczM9R46F1UEWllgEMKOCOCeWnC4VmiE2EOMeRpmcs8q3JlxslrRywaLcWHIxW5MjDJlw4meNoyZACnQog/0an6M3vpdZrOJUVCIiOCioteN8OvCbg/4L7v4L1ePDV6uNx3rwe3fnzjje7RiMVwrhXCem4rKE52aHbQIwiiQRhGFYTIwjCME549PBc4AhNhDLLjat8WNstZ5HDBa0YY2S1zhbZVuLFjbucOZs4ZOMYApgGoP9vJ+3l14u63OxVYjpjhrTp1vAg/4K0P4K0fGODgipTNzO854x14yAhOdwIcnhpwjKskU4RhWNcfNniCE2ENMeNtiY4WS1wxysFrRoxcrXDJrhWsGbdq1bsWGVswyAClQRg/1yn64/PaI1qdXrj058JIT8GHX4MJdvAzynDDDDLHLDQIVqoodTHBHHLLDHFLHGITYRhctWOTIzzLcTPNmWtMzdytxNGTla1x4WLnGzYsG2PCAKey+D/dcfuuecd+HOpqqxrGKxVUicuM9/C8NrNXWFYxU1q4P+C+j+C+nGp1UYqbZvOed53OZpqu3Xo8TNRCbZvjbYg/hzyee+vHMiYmAIkRMwiQE3fj+i8gAhNhGLKyYMsLjKtzM3DRa0ws8S3E0xsVrfIxbuHLRtiZtXIAqfAUiD/gKk/gKlOfLwYnOdxuOPDPKOUa4YvyLikJmZvcXvWwdOpaJmqqtRqpxz4VxAg/4MWv4MWyYtU1WK1FRWY3Ob58ud5m2ZhU1HTv2Bw4+FbU6zDLc8b4vFjeSD4e5Ht8YmESSTVpiZgImExMTEokmBCakSiUrnfi+e9QAhNhDJg4cY2+VutxZMmZa0zZWq3Cxw5lrbC2yt8WLE3atGwAprG4T8C1n4FrYZ8M7zwwraOKmLJi0bNGbgN1oghPwTsfgnZ5FbWwYGBTDLCux1vjnXLXCAhpiqgYK/gUBAkCgUCICBg4e9hYKYITYQyysWeJk0xLcbPMxWtMzPGtcM8TJbmcMG2TKxYt3OFwAKnQFUg/4gjv4gjx16DegETMSmEInBUXiBFTFQpFzO5zebzd5zczKoxiPC8nyDoIP+C7j+C7ka2OXMB37eHXGOM5kmEVCqVWGqrVVEBMSRMwuZmZWlEnGQg2M1SImoiJiJm8rSCYkTCauExMJQmE1KJiYmrQmJE3nv6917gCE2EMMbPE5zY261kxcsFrTLibLXOFm1WtsePDictMThuyZACmkhhPxF+fiMLyAGTLunSloQgRnOd4cHNnCD/gmQ/gmLyAa3LW4uIzVxON8rzgCFzU2XIIZIYUcMMKCOCOCGGCFHLfmYo9YAITYRiwuGDNziZrcmVqwWtGzJqtcN3GFbkZsGeRiwat3LByAKaiCD/iPg/iPf4XCYyzGYlJMImqzhy5+Mg/4JhP4Jb6uKiLxaYRK4tdz18TxXDj3AhcpioIdjDJLFDAIYIYIUMCFDDPjcPBhAITYRjw422NriZLcuFi1WtMWZytxYmDRazxNG7XIzxOHGPKAKqwFYg/4nJv4nJwO/Da26mpxGNY1HKMJZnd53ed3Y1PhdejwJxFUiZtm7vbc5i0R08HwBEvCAg/4KFP4KFQOVRVYiBGbmdzm7zmc3aJimoiMEa27cbZm5yuJxeJVKrqGt6HTq8YCD+CHn5bZibi4mJCYTBEwBMSiRMTExMEETCYmJCUxay3Hn6ePIITYRmZ5cjVuwYrWONg5WtG7dstxY2mNbkyM2zJu0ZuGjFoAKuQFRg/4ozv4o3ei3LryziaioxFMSiUrmZzbN3m5zExDHLwfA8HwPB8DweU4rEaRVTW6vbr08vp4uNoP+DIL+DHvbrx14OO9XMzMpRiqxrVY1XKOGIhNubjHGMxMZwdL1wjGEVxi3Gb3PHh4vLwYshOxg5dYRTmnFFCMYRhFGCKEQgSjCMpoRRhEEYRgICE4RJo4+Dw4w8GAhNhGPMwYsMLTGtaM8bFa0w48a1yzYYlrFmzy5m7hqwYtmgAqgAqQBg/4f6v4f6yL3rjw68udbZubiYqNVVaanPibmsVyrhXKcRSNVwqMI3V3Kza73vPG98bufB8Txem9ZhUE0iJqU3O85vd3NouETc7vOc73e9zubiJqFRDEcKxwxrHS/Izy5AIP+BwL+BwM7WxXDHCuWMRV4zG5zfPO9zxdfC6qzi8SiYIImEpSuExCZjKbrM4uouusZ3fXjxvrnjm7ia1quXThrljhwxjFVUSuWbmbrdGV5i4vDEKhEUqeG/C3iQIP3tR79zEExmLQCJmJiYlExMJhMSRcTVwmBEgJgiYlExKEImJLhMSAmpCYlExMARIAiQiSJBbM8/N8WuAAhNhGVwxcssmFytbt22Ja0btsi3E3btlrhlkbtmzTFmxZGAArGAtwBg/4rov4ro+vQDp18TOnKMVrEYxU4gi5m8zxnd3znd3dymYuKKitRXCMVEaKjDCIQhOIRNSuYmSYsjF0Td3K0TcXN3NrzMzuZSvn4ni+FxupVNQqUTKZ5+J4vjc3PwvD7d3LnEpRdTMJlVsceGcAc+W9b5ZmD/gs8/gs9xkCJxnE4mmJwpFReJiBEYmphdZiYGJjMJTcWtKZmJlMJuETdZQkIymVxFxEkXFkzKLiYmriMxNyQhDh4/jeP0sQmk4ki6Y79uumN6mHbv27+JzooiYzi5dfC8Pt3A3rxfE9PwruD9bwHwCQmJWAmJRcSIuCYEwiRExdSAJgmCYARIiUSiYSIkAEXESABEhEgiQiQAAiRFwACJiSJACYkmZu5nfp56CE2EYsrho2x5my3NjxslrTLiZLXLFvlWuHLhw5bt8rdxiZgCmUdhfkZe+Rl+mgXX4LB4quiCxZJVNVAkwNuFxKD/hP4/hP548AGYqamIRFscbvmhM3Irhvec4RIxIwnCcJzx9+tOIAhNhDjE4YM3DfItxMnDJa0xs2K1w4YsVrRq0xMMTHEwZ5mIArCAtsBg/4Plv4Pqe+cbxnF43i63FxuMzZK6mpJqJxNTESiYqo1XLVcqxrGI7RjWuGtaxwxrEanheL1NYRUJiZsuNxMri8TcTFrm15m5bnOb3vPHjfHed7zxzxvjnOc53e7znd5btuL3d5u73KYmOE1OkRMRCqisY4Y5cOHLh4EeZXgeMCC/qGz+oZ93Lm5s3O55zZVwkmZJzj1eM7xJYlzqaWzZVjaq7Wrdtu1bZss2SxhJcIshcMqytNttd1tzqztbq1Cc2ZJI4kiSSWIRZStZUszeXGXPPr38ny8gILn4a+38By5bEpZs1QEoCxcUlmoWWWFy3NzcolIsWLCyxZZZUoAAFhYAWASykpLKlFy2EpKASkssWWUsqrvb5/APz/AITYRjbuW7bM3ZrXLJliWtGOFutwt8zZbix5MTbFmaNMbLIAKvwFgg/4kwP4kwXXp4vA5eL4h16Yq8Ki02zMwMXw3iVxckzWYTFXRVsZeBaomF1ukYjEVCOMdceTw4oP+GQb+GQd37ZqC6LrwY45531u7uZhSp0iIEzi6iMYrGI1HTw/C79nXovAq4IqIxEVESy71z58gg/M7+DMUiqiEkzMpRcRImpiYkXUxMSrNXV1arhMJRKBMIlUxdWubXz8Xr5whNhGPLkyYc2NqtzNceRa0a5Mi1y2cZVrdi4c4W+bGwxt2wApiGIP+JAr+JAtMInnme8d661vM98xzg/4P8P4P8Xfs79usa3i8RGI6MYmGoJSCuYMgoCCgICBQMChYWJrYOBvgITYQxbZG+HFicLcbRoxWtGWZstc48bNbkbYmGXDkcuGjLGAKigK+AYP+LwL+LwMEwd+3g+B4OOXj8rq4mEzSYlFwShMWSiYIki5q4iYimpiiJgiYmE1MKQiIpCoREIYVMTE3MXNSTKrlMzO4uck3GW02tdVdQiMrmZvCKavwPF8REoL+GlP4aVB8HwhueeTziXG4LlZRixLy3EZsxbLAlGdyVWyiJeaZ55ssXPObbOy2lWrNs8y952VG47Z3lszE2JsqLiSIizDLebnePo+kgvxd+ETve1t2UQSyguUmxbJsE2SgS0lITYWLCblCVFlliyykoShLLKiyxYLEospFlgqUE2WWyr3fr/Au54AhNhGLG1y4WzjGtY43DNa0xYW61y5Zt1uNw4yN2Ddo1bY8QAp1KYT8YZn4w4dQMUs/Cx4K4I0lKdKyjNOMpzlWWPBWuXQAgv4hc/iGHAd48wz3zVmzcsuEvPPpcIXMSRZeOIgRoYYIRDBCQwQoYIYYYZbcvLNLsCE2EZWObG4ZMWa1q1xtFrRrmarXLbDiWuGmRpjzYsLdzlZgCqMBS4P+Na7+NcPwt6b0AcIzrOrqYUiYmCYXjNTWambZu8483hucxMxURwnlqOCD/PofnxefDi6dQDw+HNm7ZXU4xPCK0w0xVYiEzdzMdfA3aZuLqJxnlz8bnACE1bHRIIStCk5RjG8ZwnCMYRhECMIiEQQjCMIRgEYRRhWenk1g8DAhNhDnIyasceRotxscWZa0btMa1zixNFrFyxaNGrDLhcM8YAqTATqE/HIx+ORnNnx4tuzi4JkUaKQpSlMPCwySQIxjOuPRpnWE4RtC0MU7SnaD/PFfni9669O/bnwiMRVRME3PPpzu5mZkYjXHhyVEQm7rrU5khPAFJR7sYTjGKJOUSEYEBGCJCMJynCKEQjHLwdso84AhNhGFs1YNWLRotatmrJa0aMW61xjxs1rlrhw5WOJjjZsW4AqjAUeD/jso/jsZ3vp16rzOVxiOEctarhUavVrud3u91fNMzcpmYymZTRwvwM9scOCD/PPfnrY5d+3fhqcRhhEWmbznM5yuYuKw7denatRwrUTK5ze7znN83XHh6mYAhO9SUezNGKacIwiQEIwIwhOEYRgnAnKJCcowRgAnOuHXtQ7wITYRjcM8bDK3arWjRm5WtGLZytcY2eNayZtmWPI4atWmJwAKfjKD/jwI/jvr3CavVxYu5vN2zw8nhmLTdRya1jVVVYzhQIP9Bl+gb76lmZ765448OfDeM1dR08PxoxpUJmcTLMz4eut2g/G8iXukKQEpQkuJldTBEiZnj38/OMAhNhGZm1xuMbdytYMMmVa0c4mC1xkx4lrjKwc4m7BthzOcQAqEATaD/kEk/kElGcd+3k9OeMrmaVHCscsRioiLrM3uc8ZytV9t61CD/PYfnsR37ceHPE6YjGJ1mk5mczc2ymWUSiojSvA8HwuIg/I8xx8suZm0zF1IIupImEwTBFkznx/N3gAhNhGHNlaZMeRotzMmeFa0bN3C1w0YMlrRplzOXDlnhx4m4Ap7KIX5D/PkPxmrpmngU0G1z0aVDGnilkggikikigmloACF8ud5euKGCBhGl0hjcdVJNNBRHRDAjghhljjrowdd14CE2cSUunGUU4zVgIynKYiIl8PD0yj1gCE2EZWTNm2cN2C1wxZ5VrTK4cLXDdqwWtMrdliyYWmLG4wgClQRg/5A6v5A68cq8COGIb4dVZCD/OmfnTfC51XGN5bqTICGoJaBhLMgYWDh4OPm0DUAITYRizZGLHFmaLcuXHjWtGbFotcOGWJbjyZmDhziZNXGJsAKcyaD/kWi/kWftdM46xy8vpmZucxaqVOr1fDfCMcQhPlvvlz8zHiZcmWWDPkpS0MEKQpCUEV44WeU8+iE7FJQ69ZRhGaMSKMIwIkYTTvj5JwAITYQwa43OTLjbrXGJqxWtMzJwtw5cuZa1bs3GFvjw4cjRgAKVxWD/kK+/kLN6OvTlUcqxURNc6vIg/z2n58fwHftRKJRvFyyhcRipGdgjjgjhjSwS34+OC4hNhGFs3x5mbTEtx5G2Ra0zMnK3C2bsFrHC1a4nDbG3zNcQAp8MYP+RiD+RhfjN48Xh1q0oqGsYxWEJnM3ebnM5qYxPheP5V6Ag/zkH5zHt4OOXHSIwwUIJjIRMRUsxtlz4eHUZIPwvYvHt5XNpJTEzExJETAiZqSc7zxnOdghNhGbK4w4mznGtyOcWZa0Y5Gi3C1aNVrjEyaOWuPHmxNGQAqMATmD/kXU/kXDwuM8OvTnqasu+fDjnHi6taYKitVWqxFRV8Ovbn4Xg+BxwIP9BV+grpcXjdccZjMwdPH8bwfA44xGKioiSa3CeLjfGOeOtbZ2gvs+Tu7e223ZssQNmy2WLCyy2bb73zPPKCE2EM3LBtjc4mq1sxyYVrTE4zLcOXNhW4m2LI1ZNHDZowygCnEig/5JoP5Jk+uMnXp4uM3m5uMOUcsY4Xyz24xAhPmEvmJdG/cQjonSVMEpUjGV61vDHLTix1jjhOVqjhxzrWdYxhOERFCMYRnW+vfGXUAhNhDZlmxMsjlsty4mbJa0YN3K1xibNVuRo4YOGWNwww4mwApXE4P+R/z+SCXlVcr6T0jpy1yqosCD/Nvfm38RHC8XWVzLmyCFzGChizNcMEMKGOXJ4mOLCCE2EYsbRpkZNMS1lhyslrTEyxrcLFu0WucrBi1y5mjXE4xgCv8BnQGD/iDI/iDJADp11tE3Rx4F1uJIREIiYvhx5c+3fwPB8LcIqMFVGLwiKyiZiSUzc3V0mKmYjNSuFxIlKM3fPwvDOHFEuHHhNIvFiTc1fPl16dyD/UAfqAXXoc+Q69OtcPB8Dr0OvQ5c/AzwzUEpTcdfA8HwPB6ddb1ZNImJmriZTEhMWrMBEXQq1SQmBJMSkRdHXo58nXp3iZmbmEKiO3j+N37b1sCD+BvFjc85tMkTESiywmAEwARJEkSi4JhMRdSTVwAAAARIAmESgExMTEomJAJmZ6+T48R8ACE2ENHDFm1bZm63JmY4VrRlhbrXOPDhW5mmTM1a5GbTDjyACrABTYT8Q5X4hy4wBKdr2vky4seDDa7JlLwheU4ko0lHBGFcmXNhrqwxpGEJQhKEZQDDbj8LhsiE+za+zby5N+7i6MNsm/dp0b92vVr1Z8ytDQtKUpITjGNZxnp0aY4cXFyYYTgRkTIQYMPCneyQg8VzVExERCERIusySuYmJEEhBCJiZEkxErjbw/F8GHwMITYRmbZM2Rs0zLczNw3WtG+HMtwsceZazxY3OTE2csXLfCAKoAFPg/4lIv4lI+vTr048N6AA1up1LChKUTUEZrc3WbOvTxYZmbhOKio7eH4TkIP9q5+1J658jyfE8XwPBAA6zG25mLiMUxWJ1KKvoUS7+B4Pgc6lKbTJOOPBuIP2sV7tsETMTZNRExMpsIupi6uJEXWamJq6ABFxLOefk946ACE2ENG7JswxOcK1g5xN1rTHmbrcTPE0WsmmFq4zNGjTJlygCqEBSoP+Jwb+JxPkXSY4cei8TEwTS4S6+B4LXFMRKE1MIXw4u3fwOOpomZc9biZAhPtevtexixsuTTo4eTDKsozteUZQlBS2HA2TlSMksZGE4xZdGlKe2CqMJQlLFweBlyZQg/E8h6qqTM3FyEpQSVmJhdXUxKpAgoC0ic+b6MvAITYRjctHOLDmzLXDlg1WtMbRqtwsWTNbmYYmrXI3ZZGTDGAK4wP6AoP+Kv7+Kv8ugxnlNMTEQmM4uJiriLrN1OLREJhCLqCIikQqJiYpCFSXFzOZzlucxmVza5uEwiEzEzMzOMkSiYmLqLhNFXq4ml4zU4kiZiyLq4gJqUTUlJiJIBEEISq4QRCUTESxcRNLiJJqUxmrrIL4+B4PgeDw4unUDt37d/G4sZxEomEKmJi7tKQlJcXUzBfDjjJrYAHTrw49sxMQmCZJE54cWusgg/2Nn7G058g5c+1zWdWiKVFRSMTExMTUxEYzwmkEXCaRNSiUXBMTEouJiYuMxcWmLxuEkr1moCpnE0mYrKYmJkhZdXE1OpVEwkXMEyEzcMk1Ym8XBEQnExEXVpqyCotUyRaUpldExdTcXFlbTFrJnfheH278ubWwOfLv28XSbiYupiJTMSiaE1MxKpTRAjl4videh16AARPTr4RjCqEynM5m+vTq6rCC/AEve7t0ssLM2WbmyhLNLLmzNzYl1CbkspZc2E2SpZZSXLc3NlTc3KilzSE3KlgubKCbm5ubAXKAAAlhZQBNhLKSglgWULJSWUJQNyywCUSywWVKAJc7zU3NiUAAlAAALFiywEpNygNd79P4J59AITYQwbZsjHFlyLWOVk0WtGbJotxOGrVa2xsGuFq3xsW2NyAKaCqD/jhQ/jhROfIAADwM9HKcEzxzPh9Ou4P+JXT+JXUAAA6da3jeOOM1KGG9eGCE0UwxmjGEYRgihGBKMBGKaJGOHtxdQCE2ENMrhk0YN8a3HixMlrTJlcrcTLG0W5GWZxkxMsuTM0agCtgBZYfyW6eS3UABL5cITCAABPJ6lktSqVxiMxqNxyHwKBwAEBgRAYFAEAEFQeAwWBwGCwGDwCIKfTqLRKPRqDQE9ngAh/IGJ5AxQAE4nImk1AAELhSczhUahP59TaZW5ZA0AgiDQKCQSAwiBwKBQGAQCDQGBQCAQKBIAgECgMFiKjUeXS+TSeOR1GIyAIPyPO9PnMIiVrJExIiRAmBMTEkSExJExMTCYlMRMRNSJiYJRK7uevk99CE2ENMuRmzcY2i1s4bsVrRhkYrXORm0WuMrloyaZsjnK2cACqQBN4fydJeTpOFwpH49FYpIZBI5FG40icSBMJimk1l0vUymqJRSSSWAQGEwiEwhCYQQCAiH8fWXj6zolFT6fzabz6f0KhzicppNQT+fKXSpnMk5nCFwooFBmk1nE5m03USilAoIhORwndjOUBGE4xRhGEZCKERGEIwRQRIwrPHyc7wUITYQzcY2LBtlxrWTbKyWtGbBqtwt3Lhaxb5mTRuxytseFkAKqAFFhvKCJ5QRRGRqZmEbGENDi8vVlZqytkJGIiUJCgBCwkbGSclOzlDQUNAs7ItbQACH8f5Hj/JE2m6iUVQqGTqdiRSNH48p9OotEnc6T2eAFCodAoNOp9UqtYrNMps+n6hUMkklAIR4MPAsZxhOEIiMCABFCKEYwIoBGUJpRjCImjXHfnukITYQzzMWbHG5yLcTFgyWtGzJitxOWGJbla4WTPLmb4W7BoAKhwE1h/KcB5TgQBUahSaRS6VOZwAjUbTyekymYQmEFFoih0ITWaCH8fznj+dAE+n8mk8slsikYCbTdFouSiUhNJqSiUo5HRFouITwRJ28qMSEUEUSMUIwhCMIIRQRIwJwnPDr48OkITYQ5ct27ZyzZrWzNnmWtMzPEtcZmLZaycuGuHLiYNmDhiAKZBaH8qP3lR/mk1Q2GI/HozGI/HpDIEjkQIfyADeQAegUFNpuqlVoFBpFJnk9UajghmAoCAvYUICBQMGg42XnYCiAITYQ4w5s2Jq0xLWzNo5WtMuNktxMnDNa2c5MeTK0b5sbjCAKgQEjh/KxF5WI5tNwotEUulTWaTudTebJnMiAQFNpvNJrPJ7Op2CH8gSHkCRjscCVypFIrIpHLJbMJioFBKBQUikcajcWi8MhoISnghwd+GN0YyjCCMITKwnBNOeHTwYAITYRhYZWLbDmyrcOJy0WtHDZutcuG7Zayy4mDllmbtGWNkAKlgE+h/LAd5YDwJjMCl0pS6VK5UkskBQKColFT6fk8noAjkdRaLk6naiUVOiH8gUHkChKDQCazQkklVCozSaqJRQTCYobDEjkRP58AJ9P02m5IpGhsMVEhOlm5eWEIIpzTgihGKKCKEIiEQgigRRQnNNHTz3MITYRjaYmTNzhaLXDdq0WtGTVktxNGrha0bNnDPG2YZcTHEAKfh6H8taXlrThEJQOAQGBRGISWSS2JQGCQGDQKDQiDQ2iUWzSEIfx79ePfuMRmHQCBQCL0Si1ar2aWwAQGAwCBzWvV+iTeExEhdNY088cEMAQQQkMJLFDLo8HBhghNhDRuza4mrhmtcscbla0wuGq3CybtlrjJhYssmHJibt2oArsAdQBgv4uc/i50EpZblslyy8qJsd9ewAAAABuA8+AAAHnwAHw/AAAefAAD36DvAAAANx8Xx/R1MZHJY1d2u338nyh8Xx+OIP+K4D+K4EHbucufhb1VYqMIubvLczfPwvDAAAAAHXoDr0AAAc+QATAAB16AAOvQOfIc+QAADr0c+Xesry2mYmE1NViq7dega3ysIL4OZYa3baWFlmykoIslSyliyxYLFlBYAAJZZYWVKAJQAABZNk2AAAAWLAAlUlLgUt3vv4/wXn4CCE2ENWuHGyZ5my1wxY4lrRm0ZLXDhwxWs8bXK5aMGOPIxxgCpoBRoP991+/Bq8M4us4c+RU0QikVDCJqyJi441xvje93Oc1cUxPByz4EwCE/Fm9+LMONWvgcHdv1a1rm1WuGtU4TkhaFMEsFrUpSEkYVVhOMU5VIUngw5sNoIPwMcYtCJiS1pSSXAmEEwkmJhEKuriZiVszvn5e/QAhNhDVtiatsrbMtYsGLFa0x5Wy3FicZFuVkxa4seNpjZOMgAqWAUOD/gIW/gIXqw4W1nSlIwTGWctpTWaRKF1l03GGIqoqa3w6wkCD/iz+/iz/7dw6xxni4uNXCIxwrhjhw5Y4axERLeb3e+7nx3vrnc3GK6V4m/A4UITuYJdnGCEUUSKKMAhGCBGEYRjAIAJwnCKcb7+PDkAhNhDnCywtMeJktaMmLBa0ZNnC1xkZt1rhm4aM8zJi1aMswApeF4T8DbX4G2+AjmrghSEopxjhaYXygIP+K17+K1/NcdbxeBEq3y54qYXIY6HPxwQwwxkcEKGW/E4OPRAhNhGNw1wuWzfEtyYsTJa0yZsq1xixNVuJphbs2WbEzytMQApXFIP+B1L+B1OOmOVcqomWdbyAg/4sfP4sfenPMbxmrpLOJIa4iIK3h4OAQJBoGDi7WAgbwCE2EMcTBs4Ytsi1uwaMFrTDmbrcTlmzW4sLjGzatGDbLhbACoEBM4P+Dab+DadVg4bogiSrN+B4PgZjDVVERmOOcxz11cCE/FVJ+KqVr1A3VpS1qJRY43vXTgw645a663rO0LYsGSWRom0AhN1MMZwRRvCIjKaMAggCMSMSMJzw83TDsCE2EZGDho5xZGK3I3ZMFrTE5zLXGLLhWuXDBhjzYsLZxmxgCpIBPYT8I734R6ZYc2/dw+Fx8k5hJRZKkJ8KaUkFUbp3qM8owSpCGDHwsciE/FdJ+K7m1dGvVOVKTtCVEKIpxrPTmy4ZzrWMJrShTEOBFSE4www18beig+3gWu4zeblMSAmJgiYTAITEkpglnn4fnvGAITYQ5at8WFg1cLW7hthWtGjFutcYnDJbiy5GTPDhcMs2LEAKowFCg/4Trv4Tn+PPHh45s0YjGK4axjUYiJrMXc8bze55spjOJqJpGK1PTPgdfA40hPxYWfiw5V0ZckcC1KIoxneeOeW+HLXHG6GC2DFgyaJZsGDBbBaFZTwzvW888NODh4McQIPl8ET5fg7zMyCSJITEhMESiYkiYBMpXO85z4fP3iE2ENcTBm5yuWa1gzaNFrTHiZrcLVviWt3LdzkcsWmFpiYACnoog/4VxP4Vuc666565646jel4ImkTEJF3jhxrihPxZCfixzlow5MNscs8tubO4cJzjOUKQpKcoyhHJw92GGICE3crg1uvGMJwnCJEiRhGBGCM54+Htj1ghNhDFk3wtGGPGtbssONa0YtMy3FicMVrnE5a5c2Fo2Y424Aq5AVOD/heq/herc3LxfE8vhccYuJXCKrFVwxjUYiCLhi4lczKS5nqb5yyhUcKxrFanh31MgIT8V3n4rvWrh2jCclIUhaFISjBOM05pxwzx1x3w4azrGMZoShLBbFipuORTFkxYKSiw1rhw5Y75cOeWYIS3epydqcYxijCMCMIwiAIRgCE4IiMEYRghEgjBBERijCs8/PrDtCE2EZHOZmzb5mS3MycMFrTG5zLXDHFkWtMzRm1YNGjZuyxgCnspg/4ZDP4ZA558u/Trw68OeLqY0J1VaYjCMrjPDjFghPxXyfivLpj1Y9GPBWV4XnO+McmmfHe81pYLaGaeiciEh4C03nhjWcUYkYRQnAjCMRFGE79PPDlAITYQ3YYcrdg2xrcTBtiWtG7hktxMXDVblxsGGJgzYZcThuAKdyqD/h/q/h/r5c3PluMxmt1mJm5neZmUMYnUYcuPiLCD/ijQ/ijRB0mKiGLiKYjVVESt1m9u/DvbuIXDZjDz00xyoQghgQwQwEMEIjghQwy35tDsgCE2EYsWNq2cY2K3K2zNFrRk3ZLXLjMzWtHLJw0YZWLBiyZgCpoBQYP+Idz+IeO8XZN1vWYnE61x1URFIqKUqZq7rccZzvPHOZ2u6mnbPgdgg/4sJv4sD+MaqK0hKd5znrHfj148eud3Ea1jhrlrXDWuEcpqaXOVzcxnF3mD8L2Ht9bxMTExMxMSTVwkJiYmJRcSTUKmCZuJZ5+jx8AhNhGRllbsmrdytYNMbRa0ascK1zlwuVuVg2b4WzbG2xtsQAqkAUSD/iR4/iRn8HW+c5znN3EYxy4dNcODE1mdxxmb4uXNxpK6TLN3NpVERwz4WdCD/ir6/ir9jr0zqta1jUGd8d76545zcoxio4cnXo8SdVisVMpibzeb3ecx4PgeTQCE8AYJeBZxijCIIwIwjAjKKEYRhEjKIjKIhGEYBFOeHTry7iE2EM8LRtmzYXK3I3xYlrRhmZLcTfLhW42GRi4yN2rlm1bgCoYBNIP+J7j+J6XZz6dWcd+3i62yQxUdJjwripTM8Zzm97nN8O+q0IP+KyT+KzHV4iYdehSIxEIlfXwPB4XKYiGIqIhNy7s8QISUpwtKEIRhG85xhOMIxhGMAQRlFAEYTnj4e12AITYRmaMGTVjjwrW2Fs0WtMzRotw5Gblawb5XDZs5yYXLZwAKhwE4g/4orP4ohcxiMTMznO78Hh1zznd5uYmKjGsaxyjlGqwJZbrrrnmD/it0/itv53cyNXqprhVVVVFTjNRc3drzJtc2m2deHwzIhO5gh4DihOCIilOAQnCEQEYIwCKKMZzx9WNgITYRmxMceXC2zLWbjHkWtG2PGtcMGDBblZucWbC0c5cTJwAKWBCF+KMb4ox6KcdPZFRNPJhYbbyE/FkR+LInJllPBhhLLm20mIamnIKpkYNAwcLExsrLwNYAITYQxYs8jdq1aLcbBvkWtGGVotc4smRblasMLZqxy5GDbKAKZRuE/Arp+BY+2jbsZoZIWwWjSKN7Z8Wu2OKD/jCO/jCFzfDiqdRUE3u8u/bw+k0AhdJRg8LLKhhIYYRDHDLPLXbbqCE2EM8bXLlxYsa3JhZOFrTKwarXDHKxWuMzhi2YOXLhnhxACmYdg/4HIP4HJ8HDj5XXhNRV4iE1MXXXlYCD/jIE/jHxz1dOtSRcTEzErMbmbIaOsICBu4OAEBAoEgUBBwECg4uzgYCwITYRmZNnLfExxLXLJxkWtMmVstw5Wzla2a4szNi0y5G7LGAKiQEwg/4Ohv4Om6Z5b5XjOpiEQqanHXyOOL1NImccVsxvl4PibIP+MOD+MNfjrPLfCcY4RyjWa47vjz434ub6xzTGGNYrg6c/CzqghOBljKhOsZzlGVaTQQIRhFGMJwjCJNWeHl4YeCAhNhDZuxZ4cbnItyucjNa0aYsy1wwY5VrJrlxM2LJuzZ5soAqPAT+E/CPt+Efc06MuTXq4eScApGUoSspCSEUYyqRmrMTRQSkotp42MIP+Mhz+Mh079s4ukRiKrFKlO5zvOdzxZmUVGMdh5F8JqE5jjHi+F3CD9LG+O8rmYmJJi4JgEJgmJESRKJiQuePh+XftACE2EMsuLGwbsWq1myYNlrRnkbrXLJjhWsm7dq0a5WrjC4bACpcBN4P+FCD+FCfHn9OdWKjGq1rXBrURSYvN53nfF1vMZmlRrEdpqIT8ZXX4yy83J3RtLBLBSQnXDhw5cuHHhvhhWksGS2LJqxYs2DBgtJOdcscs8YCE7mDftrOKKMYRhOCERCKUYRhGCcIwjCJFCMJxx92EfAwhNhDdxkZs8zdytbZXDla0yNMy1y3bY1rZw2bY2blu2xt2gAqlAT+D/hb2/hcDzzrd3VqjWOWOXDpjhWr0ubnOeeeM8XeZtasVjhWqrExvwO+LhPxkyfjJ3wRyTxSwWtRCNb4dOHPly4cd6xjHBHFgtixZMmDNmyWxWjCeGd8ccs8MNuDHeYCE7Wh3bzThEhECMBCEYRIRjARhGEYwjAihGKNcOPmy5gAhNhDBy5y4mWXGtyNW7ha0bsGa1wxbslrfGyc48uNhibOMgApvJYP+GVj+GU/jcxJKamMM8lRURi8Zxms6zQCD/jKE/jJ5xWK0q73PGPBc+PPfHeYY4Y7V0eFcwITuYoeAbxhGBCJAiEYkYRhVr57gACE2ENMWRuwY5cK3DmZt1rRuxYrXObFmWucbBpkyZWLNg4ygCmYbg/4e2P4ey+vTx44uccZzO5i4iq4Z5MCE/GB1+MDefGx4IUhSNEo2EaYbZ8VYAIXJY5o5YIY0MEcEcUcCFDDXfmWCITYRkxZWWTK4xrXGHJjWtGTZotwtc2Jaxa42zbDiZ4m7bEAKfSuD/iKg/iKRvHgnbw63EzcTFKip7TWMRUQmXPh4PLxfAIP+Mfb+MgHFDyufJynCLcbzeeet3m4vMSnh4Pbry58AhMnYh16xjCaMUIiMEUIwEYIxTvj4MZU6ACE2EZXDNs5bOGa1gwxt1rTKxbrcLRs1WtGrdliwsWLFgwwgCmcahPxJxfiTVy5WDPix4K0rRCNELVyZcWOF+Mdj4x14cZg8JTgKbJZo5IYpY4J4bZMPgsGAhOAgnWMJqoxiijGM8vRjQCE2EOG7jFly48K3FictFrRzhbLcORgwW5MbJy1YMGLTDlZgClwWg/4nCP4nD558ufDdccTg4Z7ZqwCE/GJ1+MR+1dEck6RleGOtc9N+TKCEydaPLwxmiRjFedcM+TIhNhDZu2xZmePKtcMMzda0zYcK3C2YsVuNvkc482Nk2b48YApZFIT8TK34mQbV1LSTwsa8cdMuYIP+M4T+M5O+7ilVarhPDPCuIIXOYZoZ440cMEcUsU9edgqAITYQwY4nDRnhYrXLDK1WtHGHItc48bdayzN8WZo2cMWGFgAKXBaD/ibs/ibt6Z343PV4uJiZrfSwhPxmTfjMnzRy7J2hKEFY3Z7Y43CFwGagyOJggQoUaGOOe/ItICE2EOMzNs1ZYWS3M1x4lrRyybLXGPGxW4WznJhZZGOTDjZACq0BS4P+Ks7+Ks+J4rzmblEYxXKNYrFBzjd7jcMb06RWIiiJ1mJnc73ve854xmuvTYCD/jHe/jHf6YjWOVcIq5zx3vj4fTw953e7b1OI5TrHTnyYRcZ3O88bzjemNRGIqKquW/AmgITwVGXgWsUIynKIiEZRE4xhOkYQkCKEYCCAjCcoxhFGE4sPTzuQITYQwZ4cmZhmwrcrjE4WtHGJgtwt8uJbkyYceVpma5mLJwAKcyyD/iG4/iG5AM43FyTMREwikRUVEJrv6Ho+FYCD/jYY/jYZAO3fwrrDEKhDGVxubuV5jn4Xh3CD9TxvN8G6uLmxKExJF1IiYurrM55+b36AITYRix42mNlkxrWDVs1WtHDFmtcMWzRa0y5W2TLjxYmORyAKjgFNg/4jAv4jAwAAxk8DwfG46nE6uInLN9e3cA79vH5Wm5XN5iVYiuDoUIP+Nyj+NykAAOnU5c+FomAlMTcSAdOvbMRNVU1U0u2cx1Hcg3C4wqJXdyiUIuLiQTCREomJhMSAATVxMZnPH19+ICE2ENMmTFjwt2i3DibslrRliZLcLfIwWtnLPG3zZWuZs4ygCoYBNoP+JSr+JSvW3hbqKRSLmLlcTFzz8DwYnrLc7jaDEaw6QeIAg/43bv43b+nVEomJExMTUkTE4zy5+Nx1PBRMTnMzz1zOoITnbI+AZpEohGE4RQiIRhGAhOUYRIymjG977degITYQ3ytGzbM1ZLW7XDiWtGbjKtxMcblblY43LnG2Y5cuHMAKWheD/iku/ikvRJuYymZit8M8M9CE/G6J+N0VkymqeCGRJOdW+2OYhdNU1ccJDFDBDBCSz4PLscAhNhDXJjZtWTfMtx5G2Na0xYmK1yzxYlrTE3zN8jXNmyNcYAqAATCD/ioc/ioFFVdzPGb2zO5vKZiMRw6dejxt4wYleuNSg/43Ev43GeOOc4Y1yjXCaq1ZjEpm7nw+nVwzMSk48vBrmITwBieA8JEQQjAjCMIwiQijKJCMESd+HxYc4CE2EMW2bNmYOMy1kwbtVrRoyZrXDlnkWuMjdrhc5czJw4aACmkng/4tRP4tRTr0DGdKiImWUzeW7vOc56s7g/414v414wDlz8K8VEVKrVcqzE1dccVkhO1n0ppwnMmBCKMCMooIxrxeHHtAITYQxZMWjJjmbrWjdk4WtMmFgtc48zha1YscTRoyaYcrZuAK4gFLhuXM5c1ERKIiY1ByC5uGCcEMI4Qs7Knpo+OgIGYmaSltJeGQyCgYKAgoGCgYGBgYuHhYuHh4eHRcHAwsBAwUHAQUBCQSOhiH8d1HjupRWKIbDIbBIFAkGg6USlQqHPp/RqPUqnVKrWq3VqvTJTBYPCYHCYLC4PC4LCYPBYLAICgkGhEChUAhkChECg0EQqCwSBwSEwqCweAAg/M1O83nMSpJcXcTExETV1dbSiaulZiYJikXVxMri4mS+PwHECE2EM2bTIwwt8K3C5y5FrRswyrXDhxhWtcLRiyyM2bZk2wgClgYg/0RH6IkOlxpwq8EbrvrNoP+PMj+PMkPCzWMIVMzut7z1IXaINDXLDDJChQkccc+LxMWUCE2EMcuFwxbMm61liwuVrRw1xLcORnmWs82TEzbMmrdtlaACnkbh+qU6pVEYhDUFgMHgMFgMFgEDQCAy6n06by6DQeIAIfx4VePCtA4FBoBBIFBoJBoJAoNA4Mgs5r1fo03h8NhYIa6hoK5h4NAwCCQMEIGBg0TPz5eACE2EMsWJq3aZGC1iyx5lrRhkzLXDJg1Ws2rdjicNcLjE4wgCnw1g/2zH7ZnegGcZiZmWab1cVy8XxByhiKmqpFTHGt0g/47ev47e+/YB4U4xWKVLcbu+PXp1F1MxaMi5xzrcoN73fNzM5mUzJMKmImC4kmJiSGauLZ8X1Z6ACE2EYmmHKyc42q3K2YZlrTGxbrXGTHmWsWePE3ZtnLFjhcgCmEYg/37X792a61mMspTET04+JnQg/47YP47UcYYrg5Z1MRN7c7656iGvoKBu4GBgYCBgkAgYCBgYGHj6+AYACE2EM8WFw4zNMi1s4bYVrTHjbrXGLE4W5MbjKwxYsuFw3xgCo4BN4P+ATb+ATc4zy8XltlEojGI1Go1GHCYqYuN3nO+fHe7Z1nwpoCD/jxK/jxLOXN2VrGIqoWyzu+M8eN898ePHNr1jWOGMVieE+BnhACE8AQ59UYzRiQihGFYRIwjBBBCMIiKBEjOuvnw4gAhNhGbKwx4sLZstzZHLVa0yMci1xkxOVuXHmYM8WbC1xs2gApqJIP+BFT+BFUBEzMTFzdZJlGamM+N6fhWhfjtM+O00BdfhpaEySCSAQQwpYJZcjpsvKCEzc7lzTTSqRhGEYwRhEhGcKxz9VIhNhDNqzzMcmNytcuG7Va0YOWq1ziZOVrVo4bNsbHLiyM2AAr2ArcBhvBYB4LAQQaBQMBCwEGgRAQEBAQ0jISMhJyUnJJmYE3NAAC+v2DsH4CwHhLCeJKuCgoCAgEHAQMLBwNvhjDN9fry9Lq7C4uQRUXEQcDAQCAgBBwEDAwMBBwEDAQJAgAJGQmYaFh4eHh4OFgYODQkDCIKAgoSAgoKEhISEjpGQg4aDjo+QkSG8dY3jrHEdAoqBiISEgoiAioGCg4ODhYGDs8RYjwthfB2D7S1WlqLa3AAFdXpCRgoMh4GAgIOAgIFBQMDAQEFExEHBIKDJSVCQkQX99geYi4OFiYWDg4eEgEFDRUBFQkFEQkNAQkUjYwAQEDBwUHAEBBQMBBQMDAwMHBwECgYSAgICBgkHCQsYjZaLgo8g+3tT6/GZAIlNXEzExF0Iu6kESCYAiYmJRKalBJJNESiUM6mamUJiZglKBCauAEwmEwABMAAAEkznn7qgCE2EMGrJy4Ztcq3E1bMlrRhlYLXOZhlWuXDVvlb42WHC5cgCnYqg/4KzP4KzePDOLqYB4WarEcIxGGLms1cXHPXee6D/j5Q/j5R69PF8TwfA58gTEJupRmEzNEIiJWAhOByoc3LGMJoxiCEEYEUYRRhFGePo3j1gCE2EYXLRg2ZMmK3M0c5VrTM0ZLXDVnlWsG7Nk4YtmeTFlZgCmQehPwWufgtTwtm3Nn4VZStC0aTjWc7xrLXyNcQg/487P48/ezjwmLa3QuIuFwnHg4ghOJeEUZpxIxRTRRIsvVjYCE2EM2rHJmbN263M0Y5VrTI2arXDbExWuGbVxiy5cLRk5YACmEYg/4K7v4K2eHHwOfTnwupqERKeOOtAIT8dg347D4Zc2PJjyVxVtNFWNM+StiEh4A48YxjOcZoxIp1z9OEgCE2EMWGFhlwsMK3HiYs1rRw1YrXDVs0W5GmRjlYt8ONpiyACrsBRIfv4u/jRKJwqFwqFwaDohEYVC4hEYxGYdD4ZDYlE0mk6aTVVqvQqHQqGolFCGQ1LZYp9Onc6UejAACH8iJnkRNT2eTebTmcTebKfTprNJ3OqPRqLRKLRJzOE3myPx5DYZBYJAICgkFCaTVQqGolFlUrSaTgAITibuTOcSCJGZFEIxkRIkYRhCSBCKKAnJGM5zhj28OHgAAhNhGRo3cOMjditYOXDBa0Zs3C3DizY1uZjhaN2eNu0ZMWIAp2JIfwFmeAs0E9ngE4nKoVGiUWlUulUujUefT+dTtRKKCE/IRt+QjcGfMBkyr2z5tOjbs06NerLkY8QIVrmbhRxwxwwkEEKGCCGGCFBGhlny9MesAhNhGVxizN2zBwtwtmGJa0xZMa1y3yNluJk4btcjBm4xtsIApfGIbwJgeBMECdnJWUp5RBwcElKOiAh/IM55BnQJ9P6NR7VLYMQOCzusVkhdJdBpZ4Y4IYQQwQw05fBsIAITYQ5ZMXGNxlarWDBq3WtGLbMtcMmjla4YucrXK5cuGjLMAK6QFah/Avt4F902m4R2ORWKSWHQCAoJDovFgnU7nE5pVLp1PolFl0vikVg8Gi8WkMgJ3OiFwokUjE6naQSGPR+NRuMRlBIKTWaJzOBN5shULAh/INV5Bq0EgoUCg0Si2SUwKAoLN6lU5pNSLReEwiMxiWyyfz6p1Ky2Sv16s1ifz4kciJtNycTkR2OKLRJ7PJ3OprNE/nxRaIkskAnE5Ag/A+BEfCO4lFziLiZoTV1K4ImUolQmLhdFEIXMItOEzCYSTLd+D5++AhNhDJllY5GjFkta4crla0xOMS1wwZ5VrJu4ysGrTMyaOG4ArfAVKH8D/Hgf5AicSg8GgsEgcCIJBYFA4FA4RCYdD5BIVEos2m86naiUWMRmCQUgMAQeDIrFCZzIEHgyMRmLRePR+PR+OR1IpGS4CH8iPHkR5AnM4pNIrtcrdartcrdasNgrtcqdSptMnM4UOhReLQCApNJ5tN55PZ9P51O1KpacTknE5BNJqolFoVDqVTq1XpVLTyek1Ag/gzhr3fBm0tzFwmILgTELq5omERMTCUSiZoCJmBMSuJvn6/OfIAITYRlcNsrBhibLcrdlmWtGLlmtws8WVbiwuMzJuzyOXLhwAK7gGnAYbwMZeBjMAE9PkBAoKDQUGiIkSUmALi5W1utLUurswFgNgbA9pa21uwRglaWpbW4ursAWlqAAAAAAAABISKrqljYC1tAR8cAIbyCteQVsAFzcF/fLW0WtotbQXNwAI2MR8ci4og4IiIlBQcDAQ8MjYxDwxAwAgoMAQ0OAAAAAAAABbW62t1paiwsQXFyIL8Heet3vlc2y2wElWFAWC5blSyypU3LYlSypSF3AM0lVLBl3DZFWBmypsuW8rZZNZUstZ1q+ff4H9+gCE2EN2rRmyZYcS1q5zMlrRgwbLXDJs3W422bE2aZXGRyyYACnwrhfgls+CW2mhbYAAWW0U4CdBWyGRY7HsplWGw4Ifx9LePpeIxBEYgAAQCAwyGxKAwGAw1PJ6n0/T6fqRSQITJxp3wxwzjERgjGERCMIwRhGE41rPHPbh8DCE2EMGjdq4wt2q1rlZOFrTM4ZLXDZi4W5W+TG0bZHLbJkYgCrwCwAGE/Av1+BfsFKilSlaVtfBhxRjCdIymw6tebPmz6NObPmztGnFj0adGnVr2XQjKMpwjCEIwRlGMYxRx7NurXmzs2cYsbNn0adVSUUJwIwjSsIVhl2bbXGTKADFjYsbJlAYMIrTDKqKMJwTgjCDNweAYwIP+PUb+PUcHPkO/Y79uvTv28XxPJ5TExMxXLxfE79vD8LwfA8HwOvR37denHhz5ZwVMIkLgqZq6urTE1YBjLhxxmC4mLqQSzjLhx4degugAXSJZwA5c3Try5+FmLiZokkubqzmAg/A1zzZMRMTExKYkRMSRKpmJi4kRJEolEkTEoTATEokAIkESAIkACJRIBF1JEokJgBEiJETEwmJAkznn5/GPg4AhNhGZhkxt8jRstaM2rVa0c48y3C5btFrly5atsbRjlzNGAApiGoT8FiH4LEXB4GfNlyZ82uhFGMFMOCsghPx3BfjuDXtlyYcGfNvoJTtGGDTmw0CEt2teOatYziijCJGNc/TWITYRibMcTnGxYLWWRsxWtMjFitcMcLJa2cZszRrmYMXOLGAKkgFFg/1qn61UCJpU6mkTExMTK+PgeC6dR06h061OJoiUceHGFsZcuYCD/jdA/jdP6A5c/EziNXEITMXc5vn27uHEa2B3OLa4XwisVHLwfAYyg/MxOd7ymQTEomJiYupTABExEIus1lMTCauLnPP090AhNhDFlmbYcrBmtaMseJa0aZGK1yzxuVuJq2Yt2GJs5ws2oAqKATKE+6m+6fx5tebPbLasoylKFJUhCClaVlOM61jVphWKqldGfhZwg/45Tv45W/B4eDy78NxKpiJqq1rFdHDPDjja5jr43WhMZ4c89oP4EebGZzNyldXBKYmSJicXi6iSJmc749/B8AAhNhDLGwcM8mbItxNMOVa0YuMq3E5c5VrduzzNcLBy3y5HAAqUATyD/gCC/gCDBiN8MxVUwwlNzmLm4uM0RnwPB8TjV1NWi6zw56kAhPxxvfjjf1a2XJtphjeM04IwlSlpYsGS2aNoRvWt658mWGGd51rOMFJ6J2hYhONLbGUYJVjdGMIgRhERgRgQIQQIwjGJOOPm45doITYQwc4mWLJmzLWblq1WtGbFytcY8jBa0Z5s2Fw1xscuZkAKwwF9g/4RdP4RdR27gAABw4+BmIiaiYi6lV0VnFwSmpTVxMplcQRE1mYzz8LbEqhKrLl17dwHLnV669N9AIP+PDz+PD0YyAAAHLnETKkxNXVkiSBBBSamLqZhMZpM1dTepi4iYJpE3EceHEB27+B4Pld3PxiD8zOVpuIi0ylKJiUxKYRMTExIABNSAJgEShMTEgRKpi6urBEhMCZZ4+r4ePaAITYRjcMMLFhjxLcOXGxWtGLdotxZGrZa2a4cLdk0xMHOViAKmAE1g/4cjP4cmY79O+OdZ3m7wiu1dOGOWuGNRUMTCdzz3x58d74ufTrEAIT8d+H48A9GvNhyQwUzQxWslOFa1njw3w5cuHHjvjwxlWVrUyWwYKap8StoAITpbOrWMJxTjGEEIkYVhGEUEESCcIyjCKKNb7+K8AAhNhGNljbsW2TCtYOGGJa0zZsa3Ezy4lrPFiytmzZq2a5soApZE4P+G/b+G+HU8L7Z4Zqdxx14NZCD/jww/jwX1z6TwnEIusxx69SFm1kGNxqVHBDDDTPPkaccITYQ5YNcLBk2cLcTZqzWtMuZqtxZmTda0at22Fgzxt3OXMAKaRWH8PInh5hQdBYBAYIgMGgsioNAm82S+XCH8eUnjyPghAoJAECgMEgExrVbpVLTyeiGhMBQEDgOAg0DAwMGg4CDg4+jgKQhNhDdixcZGDJutbZcORa0xZXK1xja5lrjExYOWGZq0wsGgAp0KYP+ISz+IR/qVNzOZm2cXhqNVwxrWsaiGa78PJ11g/47lP47kbOxiqcs6QvLO854zzvimacHbjVghOlsh4DuhGAgSjCIiRhGMYVRVnh4+HMAITYQ0yt8bVg1yrXDhg2WtGGRutwtseNa4ctcjjFhYtGrdgAKXhWD/iNI/iNdxvG4EIpjWcCH8do3jsfhEAgkIgkGgEEgaDweCwma0ymghobAEBA38GgRAQqBhZOtgV8AITYRhb43OFnibLXDLFhWtGLNutcuHDlaxwt82LM1aMXOZgAKaBaF+I9b4j17K44YUsM6OGGGTEZXKMiAh/HhN48J4hAoFCoVCoRBoBBIDAYLB4TO7FY00IXRYSHQ1ywQiGGCOGOnB5VlACE2EYW+ZiwYsma3CycOVrRqzyrXLnMxWscjLHlyY2DZo1aACq8BOIfxIteJEGAwKBQSAQBBYBBUBgJA0Bg8DhcHhMHg8Dg8CgMso9GT2eAoVDqFRtEzgMDQ2Q0aTweG8ey3j2VjYWJg4NBQENCQkNBQ0BBQ0IhIRCQEAgYGDq8DYHW1uCsrYaHgYOBgIOBipGAiQITocKXT4sJwnBBCMIpRCCMEAjFCcCCcJwnGs+DzYZghNhDbNixNWTFutbMsuFa0aNci3E5yN1rlm4Z5GrLLkyOWoArMAUCH8UXnijBhUHjkDhEEgECgMHgcJgcLg8JhMHg8FgMBgEEg0EhEGhUGg0EgECgEBkM6ncolMSicBgCUyibzap1K1zCcWWyUejCG8ePHjxrgYtCwEBAwUFAQ0BFQCEgIMhULCwMFCwMEg4aAgICAmbCxuLm6u7S1YGwPRUcxMx0PDw0PERIAhMHgaEfCIhEIQjCMIwnCJGCIIRglOEZTQjBCcownFh39NmAhNhGbK4cMMbnItxZHDFa0ZYsK3Fic5FrLM3zNGeFljZN3AArBAnyG8Wmni0ljyNjEbBwMlc3GBZ6kt7aXloSFWVmwJgVfX9JSzkbBwELAoOBQMBAwBGRstEwkBAQEGgIVAwELAQMDCoWBhYGAgYNBwcLCwaFhkNBREdHxyJiAISFhCAg0DAwcHBwMZR0VHRU9MIfx7mePcWDkFgiKQWFRuoVGzS2c2i01qt0Khp5PUFgiezyfz6lx6AQMg0CgkEgUQhsMIFA4NAYAgMBQWBwGEwOBwGAwGAoEgkBQRAoBAoFBIFAIFAoDAoCgMLiERQiEgRCIxSDwKCQKAwJBIDAoDI6hUalU51OwhONzIdu8YoohGCMQighOCEYhGBKJCKERCKEYCMIwjOCEUIyjGCJBGU5RIRjKcp0nKMIwmAjGPB6aPhIhNhDDMwxsGLNmtZY27Na0zNWC1y0btFuVy1bucrFjhaZWgApsGobxoaeND2BiFzcVdVXy0DAkAgIJJS8sAIfx84ePmGARFSKTVKrZpXBIFAIFAoDAYLC5zVKqAIXFZaHM1xoo0KFLAIYaZ9DDACE2EZGGbC2cMWC3E2yNFrRy2yLcObMxWtW7ZziaMsjDDlaACmYVh/GNB4xoUViilUuyR2AQqCQCDQGAQ2BQ+FiG8gZ3kDPW1ukpOKgyBQMBDxcXKy6GvoKjhYeFgIFAwcGQMDF4BQFkITYQwYt8WVplyLWTDLkWtMTRutxNHLBbmytcuJq5zMGrZyAKSAqE/Hdd+O6/bohCUqYwhPtPPtPeLSdL1yZwhqiCgKuHgYOhgIYhNhGLC1YM8OZytytmDJa0asMq3E1YNVrHLiasWzHDjcZHAApmJoP+O6b+O7HhV4zy5gA58gHDib11uIT65T663dw+Fp0YcAAK0AYsZjxYZ0CEtyo159YISlCRAjFOcyEJIRjhz75agCE2EMszBviYMsa3I0xuFrRxlyrcOHKzWsGePG3yZmrXI3xgCqIBMYfx2PeOx8UGgJvNlTqVDoU/kyEQaCQqFyiU0Si1is2aXwWAwmCwWDw1A4jEJPJlDoSlgIfx/leP8sRSKo5HVOp9ardymsAgMFm9er88nsOh8bjVVj0NQdAoFAIRNqzWJvNkAgKoAITpbIeA6iMIhBOUQkIRiiEIoKzw8PfHuCE2EY8jDKzyNHC3E0yMFrTLhYrXGRvlWtm2Nxmw42rJu1YACmARh/HfN47q53Mpmp1PoFBplNoFBoFBAIfyCieQPWn0SiqtV6RSaZTaRSaNRwCGhsAIHAcGQCBgYuNpYWQAITYQwxNG2JplwrWDNmwWtMjHEtxYsWVaxaYsuFy1y5czJyAKbBWH8e0nj2lksklMomMwl8ums0nMagUYkcijscCH8gnnkE9nk9m03m03oVDq1XsUtgMzr1fm03CGlrAwTAwECQUCQMLG0cbA4EAhNhDRvmYZsrVytwsmDda0YOHK3DjYs1uZtjctnLBu1ZZW4AqoATSH8f8nj/li8Wl8uk8mkski8WQWCFGo9IpNYrNYrNCoaZTOAQGJxKSySYzBT6cpNIUWiFBoAIfyADeQAehUOeT2iUWiUWeT1OJyQKBxWKROJQ2GQKBp5PZxOaRSaNR5pNU0mqJRNAoGSGQAhM3cjDwbOEIyigRgjCMQgggBGMIoiNc/VWAhNhDFrkaNWTBgtcYceVa0zNMi3ExYYlrPEzcOcWLG1zZXAApaEIfyADeP8+bk2jMGg0EgMGnNWq9Khfj9U+PznFmLwUsEEU0OAwOGhoi6QV3EwKBhYWNl5GDugCE2EZGbZgycsMK1ozbYVrRk1brcTBllW4WjBjiYssTlwzxgCrABP4fyGdeQzsBNJrOp3QKDPJ7LJbGIyJbLFBoBNZoAjkdRqNwqFwGARWKSmUTmcUWiUulUWiJ+h/H8h4/kQEYjMSicgkMul86nc+n84nKhUNIJCQaDgJ5PU+n82m8+n86nc0mswmMgkMQiMEgqVoTd0pQ8E3hFKaCcooymlNCJERgSjKMIwIoQBFWuXswsITYRizYWeRljarXGJniWtGjnMtxZGuZbic48TjI1bMWOZoAKugFAhvI4Z5HDQIaHrazAM0gICGiIiEioteXrA2B6SlmJmUlYyJh0Si0KgoKCkpuSiISGiIyCiIiBko1EgIfyA5eQHMCbTekUm3SmBQJAYLBZ/WKymk1SuVTebU2mVmsWOUIPA0HgiAQSEQaWUOVIJAIDAYBAoEh0HgkAg+nwRPr8bu7TEzAEhEiJSSuImKRCYJiV54+L6MeAITYQ2y4mLJgzarcblw4WtMWJytxN8mVa4aZcOFwzZMWzliAKwAE/hvGGd4w5YqIRsYi4qVhoOBg4SFiIWSm5qVlI2MhYSEhVNTsCYFuLm2t7CZgYWDgYWDhYGHQcBAkDDQ8dDwiH8ex3j2DhsAQCAoVC4tA0EgMAgEAgMbnk9oVDoVDn0/nU7TicoZDYnEpTKJ7FoDA4CgSAQCDQCCIRAINAIRAYZACD9jl7tsgiIiEomZQSiRExMSXUomIkSm75+nxwITYRhzM22VnlyrcWPJjWtGrbGtws8eFawYM8uVq5cMGrZiAKmgEuhvGQB4x841GxknBQMHBzFbWVNRIyEFBltbri5pJWAIOCgYWBgIdAwsIhYQCH8e9Hj3bhog0Cg0EgkfqVTsFhrVboFBJRKUplE1jEHhELgiBQWCQKAwaBQCFIfDiF10EGvjAQAISGCCFDBDAhghihQx143Aw64CE2EOHOLI1bZGy3I4yZFrRvibrcLPJiW4W2RxjaMMOPDjzACpQBLIbxnMeM5mNjEbGSMhJwyBgkBDQcFFRawsWEMI3k/Aw6HgYmBhYOBgYCPhIMh/HrV49a4JBUBgBEEEhEAg0Cl9Wq9AoKeT1HI6hcNg8HgsJgUHQiAQaJINDAhOdul4BuiEIiMooyjAghGIRRjXL14cQhNhGVm3bN3LhmtaNsrFa0btWa1w5yuVrltkyY2uNo5yZcoAprF4fxfbeL32cptN5xOaFQ6ZTaxWa9X65XaxWaxWaQhfkEw+QQ/IsHgr7q6q6pZI4pZK6r7suAhdVJm6YEMaGGGCMjhjwediygITYRjbY2LLFixrcjLFlWtMeLItcN2zhayZOGeLDmbMsbdwAKlwKpAYP+MCr+MB/ny59L49u/bdKzCt8JphSZTM1nSpxVKiIGJCYTSCEXMplNInhaSU3UxMKlOJhE1NxLMlREYmM3vjnjPGE4iAmavFaaipnObvOY6+R5Pmeb4liD/jzk/jzldenh8OHj+N4/Cbm5zWXFe745zOM8EJzc3KIqKuC5lESosEQRKcXgqcTMF1NTSMIpVQwiKiMTSrReEVVRiYwTVxKZmLsm6mCpi6nOOPDr0IPxPM9fjIERCAmbq0TExOMxEwmJTEzCalEwmYiYmJRcTEwTVxExMTC4ImJiQmAE1dXESBMEwACJESRMwmJTa75+ffwMITYQ4bOWGZtkxrWbHM5WtGmRqtwuWOVa2cuG+XE1xsMuNsAKwwFug/5JdP5Jde3fwvD8TxfI8nyuupxOEMTEVerqKuUTKJpUxKayhFTSpJpCoxFptMzMIRNZic5zvM7mIVeOOPH8DwfJg/4glv4gl8Zq6uYuauriLhnFxeLhSIExJImJVapmpEJqSLiZImJhMRdKmpRGYmYInHHpz8DwfCCDxwmRME3FpQEEkkxIiUTEgRIiUTCYmJiREiYAAASXfGeN+j5AITYQ4ZZWDDNlwrWjjE5WtMTBwtcM82RaxbMMLVrjcM2jRsAKswFlg/5JuP5JufF8Qzhw4vA8Hlz8BfCdMRVRiqxGmEJ3G5uc1MiZm5mymIikTEXiaiIom953uN3q6zjwb6iC/sdL+x09w+P4nw/A7zcpctzc3O4m81GwubhYLCbLNlm4ZLLncq1ZbdhyyfBs8oPwsXc5ubBCCElWgi4uJmJESRIBEokRMwBEpgmAIuplPf28vhQhNhDdq4xY8OZitbMnDha0ZMca3C4asVrNy0aN2Tdrka5cwA==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xHAOAgAQdBKAKtgUBEDCwz1Yd4MhChGLuXUKvP9cDCEgQRP//A0U1BQM4C2QZIDIJAJCbAwE3wB5FMwkAkIICAdvFHkU4CAD+AwB7hdI0Ek7ApD/TAKQ/CtIBVIfjNuM3AAAAoNAlcqmsWgBBIBEonEiFQuPR+USmbTejUemU2mSeBwOAwOCwOBwWEwGCwyUyibzafz6k0il0qfz5N5sAh/HPl458wAAAJ5PaFQ65KYRA0BgczsVjsVjrVbplNnE5hkNh8OmMwqcag8JgaAwJAoJBoBNqvVp3Oo3GiDQeHQ9JJKCDjwLmZQImLXMkpiQJRKM4zETV1PK7xMTEqzQmLgJJTPPyfPr0gCE2EZW2VwxcuWi1s2xZVrRrhwrcThhmW48uLG3YMcLXC4xgCq0BOofkvOS9JfLgT+fJ3OpnMp3OpvNpjHIJBIBBCJRNPJ7OJzRqPTJPAYHH5RKYlE0LhROZwTWH8aM3jRnJvNgSGQJNJ55PadT7FY7dOYJBYBN61W59P0ajcfj1Ho1llECgM4sdiptMUOhEZjBPAITicLh4bozEUwRhGEQIRgQIRgEIwmrOuPTwYeCAITYQ4b4ceZg5yrW2FkxWtGjZmtwuWLNa1ZOGGNw2YZcThkAKVRWD/LCflhXaevacIQzV5R1Ag/416P416eV3fiZjEUq5dTqAhchioNHWEEJBChweVhxwITYQ1zZmDZm5crWebDiWtMWbGtxY8jdbhYZcTbExcuWTDIAKZhWH5rrmu4aQBBYDAYHAYCgMeodCm8qhQIbxrkeNcmYiYGCgoCAgoKDhIWCoby9rpuTAhcxhJNHTKhIUMMcUsuHwuGAhNhGFjjxtsTRqtZMGTla0yZsS1yxbsFrPE0xuc2bFkcM3IAp5LIP8+J+fDxdKvU1U1cXWbXvlzRcxKYQqanXHwIT8bhn43HU41jhhWNZRwRtHBDAyZcjZDJTRkpilG98ceLj30IPwsTdzcyZq4mhU0mYtGQLc/P8WPMAhNhDVyyzNsbDGtcY2zJa0aMW61w4a5VrFxlysmOZzkZuGQApXEoP9Eh+iR3pyiKaVnXHUAIT8bCH42EcmVSJCFcGfJpjEhoK6gIGziYFBQcLBxMPBxMvaACE2EM2mHLmaOMS1m3ZslrTMwZLcTho3Wt8WVq4wtmGVwyYgCq0BTYP9bN+tp5xe0xeGo1UYVEQpWWbzN2xvRdPAvERESzO3GM3c7TETqeW/E68Ag/40qP40lWuHDWqq7nm554zvfHjzzxzuVY1jlXhd+x06u3G7m05uNrjNXF4isVyjwM+FeACE5nAc3fCcIyjGU4ThElGECMIowBGE4RIRhCMEYRlEgRCKadb83G7gITYQxbZmTJjibrcbdowWtGOPEtcMszNa3Yt2uPGybt2LVsAKbyOD/cjfuN89+nh8u8bu7TFVwxy1qtIpU8Mpg/41tP41vb58N6zyvhwxrGo1K63M5cZzuO98QITF3nJx3VheCcJwjBGEYBGEa7+fCAAhNhGRllxsWDZotwtmTJa0YMcK3E4yOVrVxkYOGOPIxw48wAqeAUSD/gFS/gFTi7lec3fGc1Omsa4VwrGIjUwqcTBUzN8Z6uc827ynOL07T4Gwg/41Bv41B/IzWuWOWlW457568+fPe7zThrGsVq6uczu7uc43VzNZ1OHKo4Z7ZvoAhOlsdfPOBGEECCKMU4TggIynAQCBIIJopozY9/BlziE2EOcWNxiy42a1jix5FrRzlZLXDFs0WsmOZvhaYXOFs1ZACjACDVKywQAPREKHTARQITYQ4btMzZtiaLWDhhkWtGzdytxN2rJbhw5HGJo5wuHLZwAKnAFJhPwM/fgaPzZcmXIy5MeLPLFp0ZcmfNrwTmmjAgSjIlGkaQGiakJQlFCaqM8/A4OTPaaD/jVy/jV94XQLq88LqYPAzURi8KqFTFru7269OrW6mRcSE1HHj26pg/Uu85uckSJSkupRMACJIkiYmESJBa53x8Hrn4OAITYQ1cN2jdyzYrcLDEyWtMbRwtwuc2RblyY3ORszwtmjXEAKYB2E/As5+BZ1r1DJlZMuy8LRkknK+LLSYIP+NrT+NrVVjGRUcdWuF459uaSE1czblrOMYwEJkUZoznp58cghNhDlgwbYWjhmtYtW7Ja0aZcK3FmZuVrVzmbY27bNjYYmAAqQATWD/gwc/gwd58uuueuPDjwuohiY6KxiouV7zPFuc3tmYTnpvhOghPxrZfjWzwQvox6K4K2qYWnRplhTiShSFKUWjSNIozjdnlw5YbiElxMqEU4xnOKMYIwjCEYEYRQQjKcoxhGMJxnXDt2x8EAhNhDJw0cM2+FytYtWLZa0auG63E2x4lrRlhY4sTFtiw4WoApUEoT8F634L182fFj3XxRwQUrac4P+Ndz+Nd3GeXPhxu7zM50khOhhxpzrFEjXLxcPICE2EZWLDK5YM263C5Zs1rTM5xLXGLC2WtGuZq5cN3GJhkYgCo4BNYP+DtD+DtF2jHCquNznO53O53nOdouMVrUeBx4co01GFRnlzxKD/jWq/jWb79YzOdTWtY5RqtTiIRM5nd8bzc8eHk8pVGIiHLjOwIS3aj0azQThMnScIymhGEYRCKEYIyjBGEU8Ofjz4wAhNhGZu1bNMuLMty4m2Za0xM2S1wxyYVuRtmw4WTZgybM8QAqPATeD/hHw/hIF8LnydGsVwalS1yZnd769OvWd3vLMEcGMadpmAIT8aon41O8OrWtG9L0qjCKMJwiElDVPBKmCUqIRjeN54cHLzZyE2dB08NYRhCMIxjCcpwjCcBCMBGUSE4QnCcIxjPDweDHkACE2EMcjRswatsq3GyZZlrTM4ZLcTfDhW5cWZjkzMnLXLkagCmMYhPwlQfhKllhwNimKWJCNY4Y55Z64QIP+Nub+NtXwe3d045rM3KU43w51kIXUTRaWuGCGCCGFDDBDDDHgcywgITYQzYZmjPLjzLcOFs0WtGWJgtwt8TFa2YscuHLlY5WzHMAK4gS2AofiguKDBNZoENhiHw6EwiFwRBYAgZAIBCIfDoDAAo1HUKhzabz6f0ym1is2iWwSCQCCQODQVAoLAIIgUAhEFhUBgaDQCBwCCQCAQKAwKAQGAwOBQMQNAILAIHA4DAYBA4AgMEgMAgCAwBAoHAoBBYEQOAICQGBwGDwGAweAweBweAwmDwWAweBwGCoDAIHAYAIBAUAIHAIHASAoFBYIETg0DgsDgcDg8Bg8DhMDg8HgcFgMDgMBQBAoCgMAgKAoCgMBgcAgsDgMAgsBQKBoJAIFAIFAYEgEAgSAQaAIBBIHBoCgEEICQKAINAIDBIBAEBgMBgUBgCBIEgMAgMutMugkys9mrdao9Gnc6n8+o9GqNQpdKotEm82TcIX4zVvjNXBn88Go1LgbgfgLgPhbNxJo5I4KY9TwRwTptOGOx6WSOKGCCGKOyeKGBAhgRQQIICMjQwwwoo5IUUMEMMMEaGBFDEI4YZSWGFChjhQII4iKGGJDJCggjijQQoVMFMM8tM8s8M8MUEUkkVE0U00U1ltgWRwyIUMaGGFBBAiI4YYY4YoYkCJDBAgIYI4EZDBGQQhDBHBDAhihihSRwQwTzTxACOCFDBDBAgQRS3X4DA3X2W0U2W2W1V0UxRoAgvwN7Xd29VcpLKm5ubmbLLNLYs3MlQVLLN4uhZeasssssFkspLKJUoEoAAubAm5ZcsUWWWLFlJQWWWWLAsAEoBKALLLFhZUslllLiyxRZJQWyxZZeVKltFgL58/L+C5+ACE2EM8eZgzZN2y1xiysVrTMxxLXGLI4W5cmNo3aNHLhoyYgCpMBN4T8Es34JYUJzzZ8WPNn1a9WvNnlMx4KyggIxinGKKEIwlGk8GPBWgCE/Go9+NTedo7ODwMuS9s+bXq16suQxQUlLBKkrShKEIyhFGMb4WWm+V84hLWIymRjGpCMoyiIpoRCBCKE4RRhWccPF0w8ECE2EMcrZmzascy3G2aMFrRs3arXLlm1WtMrRo3xucrLM0aACp8EowOD/SofpUasui6mLomLqYLqUEwBMJjNGcWRdRcRcImEwmJqSFSiJVmLhdTAIlMXUgldXFxEwQmriJhKCGMxC0ZghEpqZipmJLlF1eLpMCYJpMSTEpoERcSSVNTETCYTV4jn4ni+N4/jeP068ufLn27+NxqYiIiMVVMZhN3FwuFRdTM5ZnME4zV1YREQq13PXlzHLn069Ovbu5cwAAcOI5c3budOp4FwiLnr4Xhjny69HftzqVpyzGcxmIjUO3PxO/KD/jQQ/jQR69DjwPB8Dv28HwO/bw/C79vF8Tw/C8XxPF0mYteLFpmZTMymYuITM3M3JSIi4iY3SEIpUXS0XUzCbrMXMrmbTKSYCoRAuJTNXEyWRMRExUzSLomJiETiamkTCrxcVCIUpSqIuJmpiavEymUTEwiKmo5d+3Plx4XRE63q4lNXSZxMTKF1dExJJIqxFxaJCZi5rNKVGcCrq8Zq0SAADp1GtsZAq7rMFceA48Il06+FtBSIYmImbtzrw+Hj4IL5uaO3tbLJRKpNgJQC5ZYTc7zQATYCwsLm5ubm4sSypc2LLKubFSywJSykqbllllmwlEXO5sKzcoXNk3NyiblJRNygAAJSUtllSVLFgJuUALLKQASglEpZZZcoAFiyyyxYWLJQFlgAKJYgUsCblLAlXd9/X976gCE2EY8OVtict2y1i4xZFrRmyYrXLBxkWuHGFw1ws2+bFkygCkwQhPwCGfgD9hOE4ZcmVky6NOaD/gmY/gmhmIvFceDeonSC+K72pQvd0CE2EZmGLM4wtmy1g4YslrRkwaLXLBgyWsGLZxhxYmDFjkwgCn0whPwDkfgG9x6K4+Bwdm3BhEYRhhwaaVjWEU5RkRIRQnaqM4P+CYr+CYXKJq5iYHXp37eH4Xm9MxlMpzVpMFRyzrMAg+2r3aIqYRN3JMSiSQmJiUom+/vzHiAhNhDhjmbYcLBmtaYmbNa0xs8y1xmauFrNpkbZcTHE2Z5sQAqeAUKE/Bp1+DTsYcE74tOjg8Dh5qwTVVhGVpYMmDBa0oQiihNG88M9LKqg0a9SKMiE/BMx+CZkZ82eGTfu27M+aNLLUhaSEYTnGs7xwzvWtcaca4I0WlSEJStezkZ5yIPxONwpExMxa5lImExKJiYETCEwiYkSmUzvw/VrkCE2EN2rhwyyMWa3Lkw41rRw1bLcLfMyWs8jFk5xMGrdphbAClcVg/4Pvv4Pxe2awqFRMXGYzXeD/goK/gn76ZwpFq3G5u8vBIXAZRp0MEBDBDBHBDLhcTcAITYRlb48jBk4YrXDPNiWtGrnItw5mbFa0wuW+Ju0Z48eLIAKXRiE/CEl+EJPDOad51RrKEoWpHdnzZiD/gqO/gqP8jKMRC4lcsznet8whOlmdvDBBCMIwnCcK3x5dOIhNhDDIxbuWDZwtbZHLFa0ytca1w1bt1rTKyZuc2Vq3yOcoApTFIP+Es7+Es+r4Z6Z5Tgi6uJ5gIP+CY7+CXu54Tq8JiUtzPhgg/K4olmZuUpzfXy5ITYRicYWzlvixrcLXC5WtGuXKtw4mzFawY4nGXG1bOcLfCAKZR2D/hVY/hVZncsxlbjG4majFdJ7HayE/BJd+CS/gY8FIWjaMoSlArG+GufGbaiEp4AjDwHOECEUJwnCKMY1rh155CE2EY2eFnhct2q1i0YuFrTIxZLXGFg4WuW7FtmZsMmRpixACmIZg/4WcP4WedNYisKmJXNz38TvFWCD/glq/glf1dYqoi5uc3vKee6cQIaapIGCwHAwCAQMBAiBg4GDiZOVgLAhNhDFixzYm2PMtaNsuFa0ZM8y3DixslrZmwZ5GrdiyaNmgAphGYP+GJL+GI935dY4zvO4zhWtcM+EdIT8E1n4Jn7YdEck8UcE4TVvHLTXc2iFz1WPlhlhjQiOCFHLLfkY2yAhNhGFu3ZsWeZgtbsG7Ba0yMcy1y0cNluLDiytGmFowZYm4ApnHoP+Gbb+GbO8ZxcRODFRWIQmOMc0ZIP+CMD+CLHv27+JvURSIiYuF3m9z124gIXEZSGDYwwIIoYEEcCOCEjhjpx9rRAhNhDhoxYtnLJstxtXLBa0y5GC3C3cOFuHKyYZMmFyzxtWwApfGYP+HDT+HDnHHnidxu72yvFY7X4HCIP+CWb+CU+rjFVGMQiYzO+bwc55gIXFZQ2McUMUMACOW3D4GHJAITYRkbMGDPLmZLWeRw5WtGmLItc4srNbibMWblq1wsWDTKAKgwOxAoP+H1r+H1scuYOvQ3py5+JvGlREYiMRisaqI0mJTCrqKurRmZlldzc3Oam5m25zM3KZRa0rq5VmpVEKRSERURSqmCiEUmEJXibRKN1MymVpjMJRnSlUJqamlCauMxEzJMMwlc3M2m5q0WSRMIiKhEpuUKjEROZ3d8xE9eni8LuMt3d2uqxjGq6d+3ftuIL+YwP5jB+f5lgPl+Q+P4nx/F7yUyzchIkRJjLyZMScshlEWWZ3Eq2KTLhl3DYvLLlkrpYGXZfM21ZsG55y6VNqdXaO8sSzOy5WJly0WymbLYvY7ltTpVom5Vi5uXLIObk2SqlkllW2bR8ny87y281LlklsnZ5m579fLIL1+DPwPrLLnW1SrYsAFgAAlhZYsLmktgubmybmxNi5sCUubm5RLNkoSiULBKllSbLCgAWCUlSglSyxZQABKAACwALmwJsAJQlSpQCwpe+fj+X38v2AITYQ0yNsORuwcrcePFlWtMLXItw48mVa4yNMLNpkasMzhqAKYRqD/kgm/kgnMXIZnN5u7zjwdTmQhPxELfiIXOLinXGvG8b0mhHFj0KAhpaugoO9iYKBgIFAQIgSDhZGxMEAITYRlYNHDRo5xLcWXK5WtMeRwtcYsuJa4y48LDFkb5WrJkAKgQLBAYL+oRv6hHA+bzmczJ4SSZlzJM7zcc76ZnN8XJJebi4ZRO1t7bastq3LObIU2bZYhZdjcUm4jkY2dmtQLXnbrRVXdVq03Zutvw/F8Z8HwmafDIL/AA3Z/gAbtA+f5Oy12zs3PPNmyzZc888jXcrWy11PObZc25qbm5smlyJly07ZYSEREy4mMiSMSRMcZzkkJQuS02y3Fi5bNWrN558Hw/AfD8AAgs8WkWtKJcsIqbKQllWUsLBYWTc2CxYWWKSxc3NlTcsssoBZZSCywsAAJuVYlAAAVQS9+H8J78AhNhDBgwx5mOTCtbMG2Va0atci3C5ZsFuJw4wtmrPC2aYmgArJAYcBg/5JbP5JbThxGcDlz8DdKQ1eGIhEIXUXCYReFXUJRF1IiJqSLm5mbuLmITBOauaulKiBG5uUhmLuevieL4nGp14uuYCC/sHD+wcQHw/AO884LMChSEb41JZcqSpZsW81KlUpZYsVc0udiWLk3LuXZUQYPHn4PfxfL82ggvo9NvbetVZQlABKJYlSllSgAABKRUssssqUJSVKlSiy0be/D+B/f0AhNhDPNmzM3Llotct2bda0auMS1zkwtlrRpmY4sTnI5wuHAAqvAXGD/koU/kormGM+J5Pkc+Thx8baExNTqNVGNMTiIIglJMxEiV3cXmV0mKiLTa0RKY3E2ERK7u+vbv4CPGsAgv7E+/sT1NzsBm5ay52JoGbllhFlE7youbNFlygs0G5qVcslRAS/JO/ByoPldxVKJnMZmJEASTEwTCQRIIkiQAAESCJgCYkExKV8fgdAITYRizMW7BmxyrWzHK1WtMmPGtc4WrFa3cs2TJniZtWzlmAKzgFZh+Hw4fEAATSazqd0Cg0Si0CgzSap1OyEQlP59RaJQaAotEAoVDU6np1OyTSdDYYmMwm82n8+o9GpNIo9GnM4JvNghvEyB4mQQABNzUbGRcVAwBERKenzA2B2BsD1lbPT6YmQIyNQkKkpMtLVcXK2t6ChnJ2am5CRjo+IiSCgwIP3uXm8c5iM1MrlUhMSiYmEwmJExKJiYmESiYRMTExMSiZiZEXeePg+fHIhNhDhxhat2jlqtzZG2Ra0bMmS1yxzYluPK4YMGWXFlYZMoAptIYbkxOTFF9fgJKTi4qLio+OlZSjoqOioaACH8S8niXlE5nACaTWdTumU2uV2xWOvV+mU2bTcAITqQ48YQlFGN0yERGIrHD34x4whNhDRtjx5cLHKtYNczda0at2a1y2w5lrZg2aZnOJhiYtXIAqMATqD/haE/haFdejqjjHG7u6VXCMaxEaRwjGIxEuM747zxbSq8eHrdoP+J4r+J4vrXBmoiFRVQgiLRNxlxbvM3Mpq8INDXPoAhOVxJdnDNOEUYQijCcpwjAIIRhGEQIRhOU4RjFj5fBhwACE2EMmGJu5xZGi1jjws1rRq5ZLXDZnjW5MTdo0csnLlzkz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lsHAOAgAQdBLwH6gUBEDCwz1Yd4MhChGLuXUKvP9cDCEgQRP//A0U1BQM4C2QZIDIJAJCbAwE3wB5FMwkAkIICAdvFHkU4CAD+AwB7hdI0Ek7ApD/TAKQ/CkoLg/40av40ocXGMd8VsIP+FsT+FsOd3eLzi4eET6AwKkwOEzlA6EAhNhDDJjYZGeJutcNGWZa0bOMS3Fmc5lrdi3buXGXK5ZZGgAqgAUOD/jPi/jPj4Z6Xwvlx6XSKqYtueO+Od8d73nOcyrGOHDly4dtdteFXIbvOdzvHFYCD/hMy/hMz8NrjrfLjhU4cKrGqxGrpBmkrm443c3z8LrjeMxmrhmN14vTw85CD5e15u5mGZlJJIRIJhMTEwTEIRExK0ylM8fB9OPEAITYRkxtGDhm1zLW2VxjWtGrNytc5MeNa3b5XDjE1zYc2JkAKggEzg/443P443Thx8C51fLfS9XFzec73fO5u6RWmsHhXWGuPCNiD/hEm/hEnM43KNwXpWMVjFYqYhKc3N318Txe2Zm8eDTaExdR1bxIEoxhGKMIoRgQiEQQihFO+nlx4ACE2EZG+Nphy5mS1mxYOFrRg5aLXGPG3WuMWZm3YtMePKybACoIBLYP+Pgb+Pgdx63spiMYxiNYrhVVozPHj359+fPLOs8NYg/4QkP4QkfGy1VVERLLed8d8+N9Z3M4moxjFY4Y7cfAiAITwJCHgGsUIowIwjBBGEBFCMIwjKsI1rp58cQAhNhDDJib5WeLKtyOG+Ra0yZnK3C0bM1rBvjzMGzVthcNMgAqQATiD/kSY/kSZ58rnWdb5Z1eKjERGImJiIXWW95574563u8zNTjtx8Lp0g/4WXv4WX848eI8Gu7vGZmo1GqqqxEcKxquUYvUzjdZrKbm8dUWAhOFxJd9KMowjGMUQiIoTgiRgQghARQnGePm5XeAhNhDjDjYuWbZqtbMGWZa0bZMq1y2zNFuVtkzZMmXK0ZOGIApjGYT8kR35Ij8ODJHZfZHJC1I0nG7O05cIg/4SRv4SO67658u/LjCVozEZYuiFszkeXgghghllhhQkMMNejhgzgCE2EYcONy5xMMq1pjZ41rTM0bLXLdvkWsnLls1Zs2jDJhcgClsWg/5KOP5KVcXUVE4mIRNXrMdAg/4SpP4Sf9XVajRF3nM9448Qhoi4gYDAMHAQECCBgIWDi6lIACE2EZGbZk4ZYWK3MxZuFrRtjbLXDTC2Ws2eFhkbNcjXKyagCo0BOoP+USr+US2Ot5txbm1yxWKxVIi4hUVWMcK1rhrpFQzufBvxY63kg/4Syv4S2enWIYco05XwRCYlKWcXM3EzGazi4yjMpzXg02CF10DVxwQIYEJDBCEIghghQQoIYBBDBChIUMafA5dBtiE2ENm+HLhc5WK3Hkc5FrRoxyrcLJu0W5XLRu1cYmGPM4ygClsVg/5Nbv5Nb/CvHSOU6zjLMOOmwIP+FKb+FKfpOamrkynOPBqcgIXKYiLK4mCCEhRwwRz43GxYYCE2EYXOZyyc5nC1q1aM1rTExaLcONpiW5HORi3bsWjjE5zACpYBRIP+OxD+OxE69A4cfEzjDEaC5ved5vO5zLcyuajFYxyuvCnUYouOOuc2g/4F2P4F2QC641MzUqq8GFViMRESRc4mZm5z18TxfC61uZmcufTvuYPzvKv24lKZmUTCZiSYmpiUXVxNXEBMJhMBKbnj5PlxgCE2EYcLhw4xZcS1gyy4VrRq2zLcLhlmWt8jZq1Y4szBgycACp4BSYP+Pkj+Plfp37Acoio1MSmczd23F2Ty8HwOfIOnXW9btdmWaupxTlz5duOAg/4D2v4D20SB35Zq4nF4iIqIpSYmZ6+B4PLmdu9X27+NnFMZi2623F8ceH4XjoCD8ZKLmdrTESkTMAiUSCYJgJqYRMCLiZmc8fH8ePCAITYQwa4cTTIxzLcLDM1WtGzNitxNsuJbkzZGTfNjw4czJuAKigE1hPyAjfkBHlNux0nSMEIRjHTq11vedSEmBSVGKmSGiUoVrlntw00ghPwHSfgOlxY10qyQjRCFMPEx4EpQjCMawwqsurTTHCN4XlXFl2Z8AIOPej19qmJImUgESmAVMCZu0znxfLjsITYRjZOcORxmbrWDnG1WtHDNotctGLha1bNGDBu3ZNmmTCAKkwE9hPx4efjw9Wu06NerToz5hhwEppTWvgw7L0hRSFowpBBOKqs15Z44bIT8ET34In2bOzZ8mXFjtcZMpo0s2dmz4sebCinCsq0rKcJwTRRlfJdi2oTF0I9OpCMCEUJwiIIwhEAITgiRQiTRjXD1UPAwITYQwYYWjlu0ZLcLnNmWtMeFwtcZsmFawZM8eTMxbuGTRmAKjAE8g/48LP48OeXPkDwPB8bdTBc3c2zMTEzw79ufI48HLn4lsMRNcdd4AIP+CuT+Ct/PLm5cwmF6RioqFLnNXfPwvD4cTp1cOPK5lGV5rqnIg/a4ze2blMTMkgBEhEomYBBMTM74+L48+cAhNhDJthaMmeTItbOW7Va0cMcK1xkYN1rNm0zYszNgww4moAplGYT8fp34/V7bdmvBeWOk4xopJiRhSwCD/gqm/gqZ663yxnpep1mbzHXLlz74hchhMjOgghhjjjgjQwxwxw05GPMAITYQ5zMGbnK5yLcuFu5WtMLXGtxOWmZbkYY3DNm5xtmjfKAKlAE2hPyAVfkArzRy5s+LHkysmVky0rK8rwvKcp5NOjDgDRp3YaQpOUaXxXgAhPwVEfgqJ05oTlOU5IwZs+qcEpyrK8o5dWvFjYsbFjpGcV1YZ5RuhNXE5MUU4ThOMIwRgjCMIwRhEjCMAQjFGMZ36s4dgCE2EYW7XKwcMmK1qyxslrTK5xLXDRo3WsGDfNkYtszbC5aAClwWg/5EKP5ELaeNnUcGrxFxuOsuoIP+CBD+CAPq1tvHFMIieHHFAIXMYCDRyxQwIYUMMMMtOFwsOgAhNhDNs3zOcbFqtxOXGRa0Z5sq3E0zOVrVuwwsGDnM4YZMIApbE4T8h+n5EE8kMjjTwWtC0cF7MICE/BHx+COGWPOxZ6zrWGPFnpTChoa0QF/AkBAwKDg4OJn4G6AhNhGJk4buWmRytZtGuZa0YN3K1ywZM1uFu4cZnLJq3YN8oAqMATKD/kjG/kij34Gmjd8b655555554554uo1jpXTXLXTWsVjdZrwdTICD/gZO/gZX42zi9VwjlXDHKNKmt1tud3ebrMZi7ni548WryITVwujGCEYRhGMEK0nCMIyihNEhGESEyat9PJhwACE2EN3LnDibNsS1s0cs1rTMzbrXLRq4WscLBq3bN2TTNkZgCqwBXIP+TK7+TK9MO3fwJVMRCazWb6+F4YAAcubwPB6dfG6xlnN5u5vFsKjt4fhDonEUVOuvbr4GcIP+BOj+BOlz5OvTvjExKCrrOEwAAGtunXp18LKoiERMXM3a5zjIqxK28dddUZCD97y7BebTSYmJQmAmYCYkJgESiREkTACUTExcXGWZ49fFz6QhNhGLNiZ427RwtyZsbha0ZNMa1w0yZlrPE4Z5nLZy3b42IAp+LYP+UKT+UKWO/TyeGWa3UxWK4cNaxjFVMRc5zvrx4+Dfg3eYg/4EWP4EWefCOGcVjDDEpnNznd7vc5mZi8IjhvpU8IXSSNKQkMEKEBBDBDFCgIYIUKNHgcybACE2ENmLjI5Ys2S3C5bsVrTG3crcWTDlWtMznK2YZGjDMwagCpkBQoP+Kez+Kd/d8oisNTVXUEzmd73vjfGd3cpjDhjFcs47VHLHKsVCc7eHN7CD/iCe/iCthVxKV0isRwjGqrSp1lM3WZmczmc77d/A2RNszcxvXdHMhN3Mh08qIIoiEUEYQnKKMEYRIRhGEYICESMYTVjj5OuHOCE2EZnDJm0bt8S3G2btlrRziwrXDHC4WsG+FrmxOWTBs2ZACocBOYP+Ly7+Ly8Bw49EViIpMzd53ed5vJEarWsa1Wopmt1z5bmD/h7o/h7pBz5denh4uJmpxGIxGKqtXwvG4yubi4ZtPGNx3i7AhOJzI9O8ZxTIgIwIwIRhBGCIjBGEYRimvl6caCE2EOWDBmzctm63Fjx5lrTJkarXLDNiWtMuJqzZMGubLmagCokBOoP+MwT+MwVV9OviZiIRJlN25xu9zmLi+DUdufJ2nWMY1ikud88gg/4eVP4eVXbvnHVWSmq1iNNTU4uCZzc5vj06uGUxaZX06liEeCIy8C1EIwARhGACESEUYRhGCEYIoxnr7J3AITYRhYZcjVhhZrcblllWtMOJutxM27Ja4ZNWzBy3y42GNsAKrwFNg/45av45a6vinbnXHF6jlWOVajDSVzu+s52lXJvXhTEIuJnMZzeczmZuJxOr8S64AIP+IGz+IG3t38i+GOUcprcbnnO853vPXPHN3aoxjWNY06dfE3c3e85nKblETGK1Gnbj0ACE71oeB40nJCMIxIoiCMCMJwjAjKKMBGEIwAIwjBEijGM783TLsCE2EMXDDNhZOGC3Fjb5lrRs2ZLcLbMzW5GrPHhbuXLBthZAClsUg/48Cv48AdRPTFREzu45478cAIP+IXL+IWHPObmZROGr6OfjAIaYrICDwDAoCBQKBgYGLn5VSCE2EMW7XE4zOWC3NhZN1rTK0crcTfI4Wt2GLK3Z42LTDkyAClcTg/47vv47t+XLlrpWKid1z5dZsIP+Ipz+IpHOataZm8eDy3aGoKZA4BgRBoGDgY2hk4KkITYQ3x5sWLMzxrczPGxWtHGXEtw5HLJawy4mmXDkZuWmRuAKdCSE/ISB+QkPDizp3ldO08kqYMWTBbBSgwsttuLDMIT8P3X4fpa5+RfBHFGU1WGd141nGc4xjDDk22VAhMnaZevOUEIwIxQjCJFOE4znhy81uCE2EN2mbGxa4mC3Nhat1rTHicLXLHFmWtHGZrlb42rHKwagClsUg/5ENP5ESZ4bqYtKI4X2VQCD/iAY/h/31qMVwmIy5u+OvHaGwFBQF3BwMDAkHAQMDFw8rOwFACE2EYWrjGzaucy3HmbtlrRnhYrXDdixWsHDJgyx4suVhibgCq8BSYP+Rt7+Rt9HByz0ng4Kiszvd9d8d3mEYxwrhWKqIiayuczxnjfGdxlNMI4Z8Tr4QIP+I/D+I/F1jrfee88ZusYx01y6cunDpiKtx3xzzzvd5tNYjlXDhw4VwxqKmJuc7zfg68W+IIP1PEj4DzERMSm4uLiYTCCYJiYlEphMJiJhEwLq0xbOfB9mOAAhNhDXFjcuWrXEtbMWDVa0Y5cq1xmwsVrfGyxuW2ZriYMsoAqxAVaD/lBi/lBjIkOuts53O5siOGK4cMY5Y1jFYuc53vjvc3HDwfAvpXDWKxUTOc3x48ePHjvO7u711uSD/iEQ/iEROfIOieE8o00xeLub3N7ne8888d3aMK4VjGrrwriZbvjnN3FxmpJVFYnsoIPwLhSC7uxMXExcJiRMTCJCUEJiUSEAiQmJi4SnPwL3rwghNhGZgzzZmuJktxuGrNa0YZWy3CxbOFrNi5cN2OPCzbMGgAqaAT2E/Fb1+K13LGmvhcPhZbVwKTpGad7zvWeGdYpwmlKUrUpgpLApKVoUnmy5stoAg/4agv4af9oiYjOONcWWazjOrwqKjFarVRwmokXM3nPHjffXi8vBrQCEdjokiUYRjGMYwnCMIwEUQRgRgCEUJp1rhnOvB8DAITYRkatW+RplzLXORlmWtMWLItcuGzJa1xs27lk1cY82NsAKjAE4g/4xDP4w/+rqjjnd8YzE8sVy1y1jhqsYlG7zxz1rwVyio4RqPC6+BACD/hlo/hlpJVOJ0xEUVcxm7zxvPNmlRjtz7Y5MRUzmOuvFxnKE5nCh34zRRACKMIwhGCKEZRQihMEU648/HdAhNhGTCwyN3LVitbZsrla0xYXK3E3Y4VrHGxwuWzRsyw5MgApoHoP+NFD+NE/ry8GZy3GYnSOGMa1rk6Z5YyCD/hlg/hlT43Cp0qqqphKbm+deHm+ohbtAxePjgCGAhhgjgIY45cPjYNAAITYRlaN8zds0zLWOPIzWtGrbMtc4suJbmcZW2XLixN2mbGAKeyqD/jaa/jaj8ObymmMaxyPOnGImM7zzzu9s1DlB2IP+F/z+F9O+HCIm+d8ed9TuuJrFa5a4ViK3OedeOQCE5nAj4DlOEYRhGMIJwEUIwgQiRnOuPLtw8oAhNhDVyxyZMbVmtat3ORa0yOGy3Czx5lrnG4cuGjPEwxOcgAp7KIP+Okz+OinnSJmeLd8c9Y4zlCqitYxyxrhfgde1gIP+GpD+GoPjubnjGYvGcVpyxwxwqkSzuOtd8eTGeICFyGMtzsCKWAQwRxQwQwwIRCIY0sNeBxLZACE2ENWOXJiZsGq1qzzMlrRy3yrXONo4Wssrls3ctW7BwzcgCnorg/48VP48Z0d9IrHLv2rFYxjUJm873u7uYmMXyz0AhPw0MfhnztDDbKvXTky47xvWqEKWpiyWtaUpRnVlltyZ7oTicyPXvFMRhEIgjCBGBGMYzrfh67AhNhDHC4yucrVgtYMsmJa0cM2K1xizMlrfMyZNWbbM5x5sQApjIoT8f/X4/+2PFlyadGnRlyZcgw4AAACD/hpY/hpZTHPl16ceHHhnAmAB06iE62Tr1QIxjEEYRhOCMJp4a8PL0CE2EMmTFmxzMHC3Izxs1rTG3cLcWLM5WtWmNi5c4nLNm4xgCngphPyC2fkFfy6NM8LCzyw1nAhKVlKSpTFTFbEwVtrppkCD/hgg/hgdur8LPC+lYiqxdSmcr22zu73fi8vH1zwAg/e57zlMptKUTEpRcSiSZzvj3T4AITYQwx43DHFmZrcbJniWtGLNutcsczNazy5nLfEzbuMuJqAKWxOE/H3Z+Pu3LkpXZOmCUpSYJ1wAhPw0ffho/xY8mXVjpeFZsOBewIaokpWXiUHAEGgYGDlaGDuAITYQ5yuGeVrkarWrjLiWtMuZstws2GRa2aYm+VsyZZsWPIAKZh2D/kIy/kI3645HXpVZ4MVGKjFy3jrEgIT8NwH4badKocHFjhVNKNI0jkw7KwsAhIeAIdtCEUU4xjCE4RRnW+nXfkAhNhGVq2wsMjBqtatsuVa0xNGq3DmcZVuLFjxsMuTHjzMGYAqWAT6D/kSG/kSLuOeLqdYxWoxFTjMZXm8rkJq4Wy3d3cyvExi+x0CD/hrE/hqxvpfLerjM7znPG+N7TLDUa6c+XLEcK1hERczNzxrjO73z1zsAhNHAvjwxjGKYjCESE4RhGCIRQjCMpyiQjCKUYThOeHg8N3ghNhDNk1zZcTfMtyNWuZa0YNWq3DlYMVrhg0aMmDZlixN2QApWFIP+SQL+SQF3xzjMzU6V0MCD/htm/htNb7Xy3i5zed8Tx7CE8BYObjrGNYTRjOcb7+DAITYQzct2rNq0yLXLjM0WtHGNitwsMrZazaMGeNi2a5mDhoAKRAeC/wAwrf4AYV813gCF+Guj4a6cHgmFwgCGiqyblZuhkiE2EZMbRg5cM8S1oxwsFrTHiZrcWFmwW4mrlnlYZHDho0wgCnkrg/5Lnv5Ln8+K53vao1rhw4cJ8jOqhMc443ueM5yzXGuAg/4a9P4a9em6rFRSWY3Lr24zJEKYvFxcZzG+cIThcjn1rUEZVThGEYIBBBKMYRVnn6bkACE2EM8zJtjcMWK1k4ys1rRplZrXLlgxWsGTfFixZmmLDlaACm4fhPydPfk6lvllptjlO0cClsGCfKna0JSrTHGIg/4Z0P4Zu/C49t8ufLilu7znnjnnOdznV74AhO9tvOMYxjGMU0YRCMYzrt5sOoAhNhGJw3x5MjJmtbs3OJa0ws8a1zjxZFrfDmyNcjVpjbY2AApaFIP+T67+T8ObqS5qdRPSe1QAg/4aOv4aD7joqYm5zfPHhr5ghsAQEBfwaBgICDgEDBomJrYGiCE2EZnLFswbNcq1g3cslrRnlyLcLJixW4cObGywtWjhq4cACogBM4T8qSH5UkWNi22wywsMoqQtDFLBSlFpwnGs71qng34kcmnNjyCD/hp+/hp/TDoacmoVOW7zvPHOd3NqqI05Zjhc9K8F4HgghORxHfjGCESMJoiMIwQjCKEYRghOCcJozvweG7whNhDTI4xNWeHGtaYnDBa0aOWS1ywx5VuFqwaM2eRw4zNWQAqUAUKD/lT+/lUFwTGVTEanWIxEJjM5zc7mufLrqJhMzMXGYmsxKYiKvpx5aIP+HAr+G/3qdu/mc8Qmbu3FxnObsjTHbr04YcIxATKZZZZucz1x4c0Ag/grxfFWmNxZIImJEwRMSJQCE1dXCYmJm8783w+wITYQyxZG7lm1ZrW+RtmWtMLHEtct8zFbjwtGrFswYZczVgAKZxqE/LPx+WeHfWt65444YbMGC2LBihmx7NMAhPw0IfhoDy6k8k8k7QpCUYTrXHXWz4yFuzjToIEMEcUMMMKNPDLTficEITYRmaZGuPIzarWjHKyWtGjdgtcNXLJawxNG2Rlkwt2zLKAKUhCE/K7d+V33I2RhinijCmOFgIP+G5T+G5U7TnW8Xnh4KIXUQZmWNBGhjnrxOFwQITYQzY5GWPHlYLcLbJlWtG7VgtcssuFbkZtGOPI4xMMmPMAKiAEvg/5bRP5bV68GWTV8K4Rw4VrHC6Znd847x3ji5rmJxz6aAIP+G5j+G5fhF0qJibXx8TuusxNQ4TTGdZqy3HXWZsCFo0kGhrQRoI4IUKCOCCOCCGKGSGCCBBDDBLBDHDLPrYo9sCE2EY8jFlhc5cK1xjYZlrTFiZLXLlo5Ws8ONyzZOcrdhjbgCmsihPydsfk7ZDLk12nKsoxhKNIRtCSCWPgZcfAAg/4d9P4d9Q1vhLCKiIheJmMsx4PTjfeFk0VeRlIEaCFDBCIYIRDBLPh8S1AhNhDJzhY43LfItY5mLFa0w4sa1zjyNluJhjxuHGRq3aZmQApaF4P+UF7+UF/rwnHHHGrxdNceAbCE/D0p+HpXRCeC+C9rxTZcmUOGhYNFl0AlgnQwwoZVOXj0wCE2ENGmNk5ZsmK1o5bM1rTDhyrcTfK1W42zlmyyOGbJoycgCoMBM4P+UbD+UbWePDdXjXg+Bz5AOU4YmIxc1mZ3N5ZiVXwnr0CD/h7Q/h67vfDetx18Txe3cB4eMrIaiNVqsYQibcceHy5gg+3tenxi0zaZiZgiYmJi6uAImCSc74+D4vnAITYQ4aYWzdg0ZLWONxlWtGbHItcZGWRa1b4WbLNmxNHLBwAKdCSE/Kel+U9MMeLPm32jGsIyUhKUJJTyZdWPNlwWg/4e9P4e9Q69N6xDBFRdTFxmvB8Dwa8Hh13Ahc5goNXLAQQwQwQoUEcCFCQwwp5cDg59QCE2EM8rVhjzOGi1jlwuFrRo2cLcWNtlWuWLRjjZsMeVg5yACmgdhPypzflTnMdMsrxmUSlLBC19m3Vr4WWIhPw8Yfh4xMGLDiWhBKMYzjeOngcHFjuuhORxOLhnGsYowmijGE4oznh177AhNhDLExaZWjfKtYN8rRa0bMci3E3bM1rLM4zOMeZq3bsmwAp/LoP+VSL+VSPeOOLTU0qMZ6dfE2wmIu749u6rVMHDq8qE/D6t+H1fjY1J2vCarLs24scr1VqRtDJp0NEY0ilhlnYAhOJyHZvFAjGE4ThGEYRhEEEIwjCIjPHw9cAhNhDdhjbY2eLCtc4szda0YtWq1zhwsFrXLjc4WbBw0btm4AqLATiD/ldq/ldxqPD8Lw9ZrOJqoxqq4XqIiZmNzc7ZmrZTa4VEa3wghPw/mfh/Znm06MOSFIShCCM41nW9b3qjOEYYGBq06HEvalISneWOWWMQg/gjXh+vIJJJgmAiSJhE0kSmJSu+vr7gITYRmb4sjVsyyrW2Zq2WtMbRutcZMmRaywt3GTK2ysMmLIAKVA+D/lk6/llHzU1Os63yceSE/D+5+H7OeG0Lxww0xbYAh6FAIFQYLAYDAYHA4TD46oQhNhDfM1auMWFqtzMcjRa0ZuG61y1cslrdrhcMcWZgyaZGgApwJoP+WfT+WgPGufI3yhiKqdTNrttuJjMYTHKD/iBI/iA9x4PTqcZnM5qaitVjVanhNSjN+L4HgwCE4mGCdZzRhEiEEZIREUZ328WfgIAhNhGZszx48jFktY4XOFa0x5cK1y5ws1rRphaYWbZqyZZXIAqsAVuD/lzA/lzB6dTjwOvR16DnyDnyd+zw/C8XFzN4VqscI1GLxBMSuctzdi5lZJnGVs668uNgg/4f5v4f596OPAumMirCYVbGeBQiU8/G7pm7u8zuZmIrFR0Haq4OURFstzxzHes7g+3vR8B7SiRMxIRKJiYlEgJiYlAIkAITBNXATEzFyzx9Pn0AITYRhct2OXCwwrXLdi3WtG7DItwucuFbiatHLFvhzYcTduAKcSiD/lq0/lq158ufLjPLcCYiagcufZGIqKjOOeM8QIP+IgL+IgPGe3fxt6uoiZluO/Tqzjw4tlM4vhnli4P1L8FEmZm4mYAASlc5z5fh4CE2EOMeNjky4mS1pjyMlrRy3YrcObE2WsWbFoyas27BtkxACqkBUIP+XC7+XCfcTretjlzAHHg6ou5iUUqI06dfI40XVxZ18DwXLnKYvExV8ufkeLw1YIP+InL+Imfn279OvLmOXMAdejeoq8VChMuvbvrnF3cl4jl4PgM48LMVErnr27vBXkCExdLl54wCSBCaKMBFGEYoRCIIwjBCKAEIwBGEYlY4+Drj4MAhNhDXEyaYWbVwtZssTNa0xtmK3FiZZlrTDlzMGbLM2xtnIAplHYP+Xl7+XmPjnGazWaJxNUxGs9u/ieD0kIP+Icr+IbeZwq9Z4Z1mJZm7deXNzgCE53Al4BqghOE0USKMZxvXTtoAITYQ2zZW2Ri0bLWORk4WtG+JstcMMWVblaYs2Ryzw5WTTIAKURGD/l7S/l7VvnwmJhreh2CE/EZJ+Iw1XBeU6suzaACFzmGg1csKGCVDPXh8HMAhNhDfGyaYWrVgtc5mzRa0Y5HK3E4ytVrJg1aOcTNi5ZNcQAqWATuD/l/g/l/hdenj9OOM4mpwxUYrEYYzVrSzWTM5bjNZxOEVfS9+QIP+I4L+I4N4fheD2nDgxCJTd3d7vd8Zy3WVYxjl4Tt4GNVRu761x8PohOJxt/BmjCMIoxREYIwjCMSMK0jKcoIISgThNONcfD1w8DAhNhDnHkbNG7ZytbYcjha0yuWa3Fjct1rNnkc5suFzlasWIApxJoT8wh35hD2zbmz6NOTDKMIyrSsKpoxnCc1WW2mswIP+IFj+IFl066327+RvTClTETilSqVxvhneQITZgywjCM04kxFGCMAiinPl8WHUITYRkasmDFxlcLcrLK2WtGzjItxMsrRawaZWWHCwbMnLhiAKXxmD/j9k/j9lJjnXGMrpDGL5dejAhPxQUfigpMGCOKVoYJyureeNpg4ohdBiYIYY45YYQhQwyxz4HCz6oCE2EMmzJtibtMq3KwxMlrRszYLcThuzWsHLFozxMcLPMxZgCkMHg/4/mP4/mb3yzgCF+JuL4m47sHFdeIeATqGwWnxmFCE2ENcLjK5ZMWC1uxY5FrRmzbLXDVtiWsmGHNkxuW+VxlwgCmQbg/5DIv5DG+sZ3ObncrSnhOMVyvXAg/4mYP4md+LEYxjXCOWOEcMaiqzw48ZAhN3MhxePGCMCEYRhMjGeXm1zACE2EM2TJkycYsy1tjYYVrRw4arXDXIzW5XDJs5ZNsLnDkZgClAQg/5ADv4/965arCY3HHU5g/4ovP4ore9TClRNpyCGrpCAvYMgYNAwcTQxM8AhNhGTMyaZWWNsty4W7Ba0wsmK3CyYZFrJi5YNcTVmxxM2oApZE4P+STT+STurjbnHON1bhV8gg/4n2v4ny08I8DPaeGcZ44z3yIaygq2DgEAgIWAg0LE0MmvgITYQ1b4WuLM4YrcrduyWtGbHMtws8LBbkYscTdq1xY8jBmAKggEug/5Ljv5LjzjvO+Lc3jHDHTprtjGNUqJmePHPXeXk8JxDAIP+KGz+KG01jHCtYxEbm7554748d8es5mYrFcMcPA49scl6hOloz9NFCMEIRJwjEQIwEZRgEY14vBj4ACE2EOcbjC4bsHC1jjaZlrTDlyLXLNzkWt8LdrjYYmjjNkZACowBOIP+UAb+UAPnFozi6nUG9UhFVUahV1dpuZ3Ocz1ZvMVnlFiD/ipu/ipB3iuOOOPBx3jqeXeeu87WrGOHDHLHLWNYxiFSubvLwbrmhJdLpxlCRBGMJopxhOBGEJwjCMIgJRghEnfD058wITYRhzOWzjG3brcOFnkWtGOHKtws8zFbhaYWbllkb5mLJsAKZRyD/lIO/lId6c+Eb1er05VqqhFzvl10g/4qpv4qoc14brHWNxvV6qtY4OF8pYCFwGUz6AighSwkMKGFDHHgcfPngCE2EN8jDI0yZGi3IxbOFrRxiwrXLhw3W4mDbI0yt8uVkzxgCnsrg/5VAP5VD64eXwiMouEVWOGqiidruZuU479uvgTIg/4pTv4pWax4PDWuHLGsIne+O+vHnvO7KYxjFdM44dNghOpql4HmIwjCIEYRgjBAhGE04znh079gITYRhctHLHNhxLcTDDiWtMzHItxMcWFbiyNWzFkxb5nDXMAKaiCD/lb6/lb7i7meHl8JmUIYNRWKw7ccQIP+KZr+KZvvF1fgeD4FcMcIxE0vMZcY7658QIXRYBrYYSGCECFBHAQww035mLJAITYQyxsXLTDjwrWLLG3WtHGZwtcucuFbmwssrlq5xs22JuAKeCaD/leI/ldvnPLfTrw41zjN7b4eXyymIiqqsOG+26CD/iqS/iqb5brvw5444zjOrxPTjwxjFViZiWdd02CEpqwwhGEYpzRijCcIwihFGU4RnXXzYcYhNhGLM4ZuWGJqtxt22Fa0zM2S1y0yuFuFq5cscOPFlbY8wApgGoT8tSH5akTLk32xrxnBRitkjDZt42eD/inS/inTInhDTE1tOa79OvLnWYThcqPbnOEYEYRJxjOeHDjlsCE2ENHOJm0btma1q1bYVrTE0arcTlg5W48jlu4ZMnLHFkbAClcSg/5Zmv5Zl73x1zi5uKnlPayF+Kt74qxcTkMPZTFGlhTxW1XghOBmrhw1nC8I1Vrp4PEAITYRlcM82bG4arcWRw0WtGePKtxMGrha2xt2rLFlcOGbbCAKhwEvg/5dfP5dfeu73K43SkarXbevAvhfC7XO44ngxNmdYyCD/imu/imv4TGowqJm2Ztz6denHF6lELqXXyvDi5bnFoXOYKHXxwQIIYCGCGGGCWJDDDJHERRRQwIIY4pYacHkYdYAITYRkxZHGPKxYrcjBplWtMbPItxMHORa0zNsTXFkaNsTlwAKkAE5g/5FJv5FJ3Xp4NVxrOM6ajhGsRiGEzN3c3c7OXO5hdFNb8C9AIP+LW7+LW906+RnGMcImMs73xvne+PGcpisVqNcjxI4Y1US3njfj1z5gITwFLi67iJFGE4RhGARknAEZRQRlWUSKMa8nW7gITYQ0csXDPI5crXLFuwWtMLHItcZGjhbmZM2LLI1Yuc2FgAKfSyD/km4/km5PBri3OZVVVrXDGfIzSJuc8+3fOPH1d3mOACE/FwF+LgMvZalJYIynNhadWvJhpOU4QjfRp1a8141lhjIg4+CJ9fNzC4uS4zAQoRMTBJefD8vgCE2EZcjjNjxYmy3Djxs1rRrizLXOFq5Wt2eZo0Y4cjLCyYACm4dhPycYfk43jjplwaaXphxRwQxYI8StoSjiyyghPxbIfi1zrXNXVhzVwVjeuGeHHTDOMMeTLQAhIdrnwhCELqxnCMUSMKxrp259AAhNhDBgwcsmrFytxMseVa0xucS3FjcYlrTE2bNnGJvkYt8IApREIP+T1j+T3mc5wrEVjpVaIP+Lub+Lq0vGYztxx3nYIaCvoCDvYEQMHCz8vA0gCE2EYmTnFiYsGa1kxZ5lrTDlwrcTLK5W4WbJkyxtseXJjaACnwrg/5Rov5Ro+7a14RUcK4Z8jdRdbcazZcSrjw8HwNwhPxd9fi77yWjklalC8cd8Ollx3wznGMoYJUlaEMmfNhwZpiE3cqXZwwjCMJwmRQECAREYxTrp4d+MCE2ENm+FniaYcy1vjx5FrTNiYrXLFriWsczZkyZZMWNgyaACqABRYP+U+b+U+/QRPhJ4VWMIjM5zvd8ZmUxBDwLiKqJmMrd/C63M3NzF9t6AIT8Yfn4w6dYZcnHphret4VoyWxZNGLFSyU6zrWecy1vO8J0hTBgwR4U80sUKJs9M+PahOpbqxhCCE4xiijCKE5REIwihFGEYIwAgAAjO/TzuwAhNhDlzlyuGmbKtYZnDZa0bZXK3C1cM1rlsxyY8OVw5yM2IAq4AU+D/lmg/lmh7xm5nMXhGK1inlZxGpq253fG83N1PTv0jlUaqKUrdcXF4OePHOc2us8O/SYAg/4veP4veeitTycs6m43PPPg8vB453nKZpiqxwnlOr6Tz8bvVznO5zfHWcTq+E4qNVqsT056uYTwJTH2yMCMEU5ThGEUpwjCJCMIwAhFGBGEEIwIRhERhMjGM8PRxvAgITYRhytGLnC1yrWGVw4WtGeRgtc4mOFa2xYcbTMzyt2DJsAKaiOC/wApUf4AUqfhc7Oruq2WIQpHpICD/jPk/jPl8UzGcKaacIxrHCtarERW+XW+YITkcKPZjGKMpyjCIjGE4EYRRnw+TDhAITYQ3a4m2Ng1aLWWFjjWtG7JotwtnDBbkyNm2bHhxtszBqAKVhKE/IGp+QNXgYcFKWQSrgx4r0CD/jT+/jT/picETjn268tghr5BXsGIOAg4GHh4eTi6gCE2EMsrloybNGC3HkZOVrRozZLXDdw5Ws27Jm1xMcmXNkZACncpg/5FyP5F1Y4eXwTESVemNa1Wpxlu93e1y4+J4PgAg/41bP41Z8oidYxrGohnO87573fGeMTEKqqvxufIhOdul35xjEjCKMpwIwRlOBGARjn6LAAhNhDNsycNWrfItZ5mmJa0ZuXC3E2ws1uZwwasGLJvlZ5sYApbF4P+Roz+Ro1264it6nVsRERnldCD/jbc/jbdZ7x1qyMRVYnXPpCFxWUZfAwwQoYSEhhlxOTkxAAhNhGXG4cYc2HItYZMzJa0bNXC1xhzYVuHJlzZWzLLhzNsIAqEAS+D/k2A/k2B4TOr1eE1NUiJrNca43nec75xu7hNR049NdiD/ja6/ja78nh3zudwiIjWKrHJ0xrGIjGWW2ZnM514PACE8CSl4DugnKcJyjGCKKMIoQlGkYRhNEjGvF3x5QAhNhGbFlZZmLnCtxtW7Ba0ZNmi3Cyy5VrfDhZNG7XNlaZGQApTE4P+UQj+UPFnhrEVhCeNeDewg/40wP40w5mCEwmuPLaAhrCMgr2DECIGFh42dgaoITYRlyNcTFo1wrW2Jy2WtGrLItc4srZazzOWjBsybN2rXKAKVBOD/lGy/lHDOE4mpq4i+G9Sg/41EP4074vU8J0Lnn08WeKGuoSAuYUIFAwMHCytCnAhNhDnGybMsbfKtaMcTZa0wt2i1wwcMFrFjjbuMzBk0x43IApzKIP+Vtr+Vtt49bXZmJiKrWNaYqIgTM8XWb2Ag/41uv41u2FVWNKG3Fbr4nOogpERmvB1niCF0ljVykMCCOBDBCgjghQQwIYoYSGOnD4OXXAhNhGNtjxtmjVytxs8zNa0aOGC1y0Z5Vrhrky5GmNticN3IApiFYT8qQX5UV63vW98t8uPLfDjjnjWYIP+NC7+NEetVyxw1rFQjfDwcbiGhryBgMAwMDAQMAgYCBgYOJpY+AtAITYQ4csMmNm5crWjhixWtHOVwtxNmLha0YY2zJo4xZMjdoAKfiyD/hXQ/hXRcOPDjjccY3NxnhOo4T0aqtVFQTdxx6dWwIP+NYr+NYvk5+NvTVajF45u7eefDaVjdTmLrry8FkCE43A4e2MCMIxSnKMJwmCEYRhFGE4q14fFcwAhNhDPC3bt2jbCtbM8rJa0c42a1w5xuVuHG5c4m7Royc4nIApbFIP+GJb+GJeL4xxrNceExThOqIP+NbL+NbPwOTtjVVdTd8dd87CFyWIg0MsMcUKGCOGGfB5GHLAhNhGNvkZMm7Ritxtmjha0buWi1zmYOFrjDiZtWjhy0a5WgAqMAS+D/hqY/hp534OTzcZzNRjHDhw4a1jETWWd3x3vfPPPd3vh1qSE/G1N+NsO092fNmwSxWtCCda4b4468OmeO874cU6UpkwZMWanAniAhOVxIeAYokYowihEhGEYQjCJCcIookb5erDhACE2EMsbLMwyZMa1u1ysFrRpicLcTVi3W4WmPFhxYs2No0ZgCmQbhPwqFfhT9ys2fgYcEcULQpSVEJyy030ug/463v461eK6mdXUJxusxd659u/KQIXGYyDToIQjghQISWOefC4eoCE2EMmWPKzw5cy1plaMVrRy0brcWLExW4mGNg4at2TVrjxgCpUBL4bwtreFsmHgIODg4GBhQhIGIIqAgICCg4CBQMTAQsHCwsLAyl7eYPpImMjYwIX48LPjwbgjqgqhiQzqY6aSS2BFDNBBNBEmhigZHSaXLYutPXOAhM3Uh1csowjCMJxThFCMAQjCEYRhGE5VhOufoxoAITYRmZuMbRpibrWbFvkWtGjZwtc42rda3YZm7Bs4wtWzNuAKWhqD/heq/herXQDtLhEQjNeDrICD/jzI/jzJdOoC6JlEzrMWhc9dlbYIZUMBBDBDDCjjlp0cVAAhNhDdllbOG7Jqty5G7Fa0xZsq3C2c4VrVk2wtWubK2cM8YApdFIT8M4n4ZxUpopxqizcfjTkAh/Hgp47/0Ag0EgkEQaAIHAZrXK7RJzCwhq6QXqBQCBgEGhYeZl4GsCE2EY2DVthzYci3MxctFrTEwarcLZxjWtmDdxjx5meVs5YgCpABO4P+Gxb+GxfpdRFRMXElxczubzm52mrrEa5d+2NYxycGFznHXl1jIIP+PTr+PTvj11mUxVVjGsVrGKEJjjjnW53vPDjy3iUxutxxxea3xyCE4nIh2cdYIAhOE5CMpyjFBACMBCInCaM57+ixACE2EZcuFkxx4Wa1vjYNFrTE4bLcWbGwW4WOJtkatcrHE1YACl8YhPxFCfiKbtHNp0GKOCGKGCVFbZ4YwIP+OsD+OrG73VlzVrjeMzw79ICFwWWamOGKGKBAhgRoZab8bAAhNhGTE1Zs2TbCty4mbRa0ZuWi1y0bYVuVxiYY27Fyxx5cgApXE4P+IUr+IVflWO0dGowjGeGZhPx4Ffjv126NMYyrSMJRZYTAhcVlGZwMcCCGFDDDfn48MCE2EZG2Zzjc4mi1u1zNFrRw5zLcOTE5WuWeZlhcNWjVwzygCqQBRoP+KTz+KTfPh+F37eTy4t3MzTpHDVcKrBEXOWc5zxbJjDHTwfAB4E4jhEK48uaD/jkq/jkd66306+BmsVquE6vW5nN8b573xvd3cxd1dRFY1GuXfsDjomJa59IohId6HVxwQnAjGk4TlGKMIwQjAjCIIwjAgIREYREIxjh18mHSITYRjyOWGFvmbrWzJi2WtG7BqtcZWzVbjbMM2NvjzY8WVkAKUA6E/FQx+KhnNSMKJYcWfJeD/jq4/jq51xtMVx7dekiGnKBbw8CgYWHh4mRpgCE2EZMrJk4ZY8q1m4aOFrRk4brcWRu1W5mTZuxxtmrhtlaACpgBQoP+LmD+LlXvcZWza5ThrGNVhohF4zjNWXNxxxlFylcsovG/EzqD/jl+/jmRXjfCcVrWtaxFXbOc3c3md3O5uyKqq7d+zo6VrWKrEzd5vrzAhKeAJ9eN5VhGCMpwnSsIRjBGCEYCMIoRIRSiIRRhEI1v258QITYQ0cs8TBtkaLWbjDjWtHGTCtcNXDZa2ys2TZy3ZNHDbKAKXhSD/jMy/jMz67rne43G1NZ8CtCE/HSN+OkfRfNPFHApGEbwy3x4QIa2U8DAwMBBwEDAwMGg4OllYO4AITYQ2cNmzBvjYLcOFw0WtGePKtcM3GNa5yM2DfLmcZnLhyAKgQErhPxkefjJJxb93ByRjOsUYJWhilgpSVoShGqt64cMttM9poP+ORb+ORddUxHDGMRcbnOdzvec853BWqqPA8Hwt9sAhMHgBx+LGcJwnKMEYRQiQEIpThGVZTnl178AITYQ0ysXLdu3YLWTDE0WtMLTKtw4WWZbmZt8WRxmYMmbliAKcSeD/jMG/jLx8UPF4XU1VYrClTEIzGW975z4McSD/jxQ/jxVoPGnGIg3e75563mcrqKqNV23ygCE5nC6c6wnNVAIymjGCEYRkTirXfw8gCE2EZmDhy1yMMa3K2cMFrRkwcrXLVq3WtGGZpkxtWuFk5x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5136</TotalTime>
  <Words>1442</Words>
  <Application>Microsoft Office PowerPoint</Application>
  <PresentationFormat>On-screen Show (4:3)</PresentationFormat>
  <Paragraphs>518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Dark 3410</vt:lpstr>
      <vt:lpstr>Virtual Memory</vt:lpstr>
      <vt:lpstr>Goals for Today</vt:lpstr>
      <vt:lpstr>Virtual Memory</vt:lpstr>
      <vt:lpstr>Big Picture: Multiple Processes</vt:lpstr>
      <vt:lpstr>Big Picture: (Virtual) Memory</vt:lpstr>
      <vt:lpstr>Big Picture: (Virtual) Memory</vt:lpstr>
      <vt:lpstr>Processor &amp; Memory</vt:lpstr>
      <vt:lpstr>Multiple Processes </vt:lpstr>
      <vt:lpstr>Multiple Processes </vt:lpstr>
      <vt:lpstr>Solution? Multiple processes/processors</vt:lpstr>
      <vt:lpstr>PowerPoint Presentation</vt:lpstr>
      <vt:lpstr>Virtual Memory</vt:lpstr>
      <vt:lpstr>Address Space</vt:lpstr>
      <vt:lpstr>Address Space</vt:lpstr>
      <vt:lpstr>Virtual Memory Advantages</vt:lpstr>
      <vt:lpstr>PowerPoint Presentation</vt:lpstr>
      <vt:lpstr>Address Translation</vt:lpstr>
      <vt:lpstr>Address Translation</vt:lpstr>
      <vt:lpstr>Simple PageTable</vt:lpstr>
      <vt:lpstr>Simple PageTable</vt:lpstr>
      <vt:lpstr>Invalid Pages</vt:lpstr>
      <vt:lpstr>Page Size Example</vt:lpstr>
      <vt:lpstr>Beyond Flat Page Tables</vt:lpstr>
      <vt:lpstr>Beyond Flat Page Tables</vt:lpstr>
      <vt:lpstr>Page Permissions</vt:lpstr>
      <vt:lpstr>Aliasing</vt:lpstr>
      <vt:lpstr>PowerPoint Presentation</vt:lpstr>
      <vt:lpstr>Paging</vt:lpstr>
      <vt:lpstr>Paging</vt:lpstr>
      <vt:lpstr>Summary</vt:lpstr>
      <vt:lpstr>Administrivia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366</cp:revision>
  <cp:lastPrinted>2012-04-05T12:16:42Z</cp:lastPrinted>
  <dcterms:created xsi:type="dcterms:W3CDTF">2006-08-16T00:00:00Z</dcterms:created>
  <dcterms:modified xsi:type="dcterms:W3CDTF">2012-04-06T20:02:05Z</dcterms:modified>
</cp:coreProperties>
</file>