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4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7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9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9.xml" ContentType="application/vnd.openxmlformats-officedocument.presentationml.notesSlide+xml"/>
  <Override PartName="/ppt/tags/tag79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52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53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handoutMasterIdLst>
    <p:handoutMasterId r:id="rId70"/>
  </p:handoutMasterIdLst>
  <p:sldIdLst>
    <p:sldId id="354" r:id="rId2"/>
    <p:sldId id="440" r:id="rId3"/>
    <p:sldId id="441" r:id="rId4"/>
    <p:sldId id="442" r:id="rId5"/>
    <p:sldId id="357" r:id="rId6"/>
    <p:sldId id="358" r:id="rId7"/>
    <p:sldId id="359" r:id="rId8"/>
    <p:sldId id="360" r:id="rId9"/>
    <p:sldId id="361" r:id="rId10"/>
    <p:sldId id="362" r:id="rId11"/>
    <p:sldId id="437" r:id="rId12"/>
    <p:sldId id="438" r:id="rId13"/>
    <p:sldId id="439" r:id="rId14"/>
    <p:sldId id="363" r:id="rId15"/>
    <p:sldId id="386" r:id="rId16"/>
    <p:sldId id="425" r:id="rId17"/>
    <p:sldId id="388" r:id="rId18"/>
    <p:sldId id="426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400" r:id="rId31"/>
    <p:sldId id="427" r:id="rId32"/>
    <p:sldId id="428" r:id="rId33"/>
    <p:sldId id="401" r:id="rId34"/>
    <p:sldId id="429" r:id="rId35"/>
    <p:sldId id="403" r:id="rId36"/>
    <p:sldId id="433" r:id="rId37"/>
    <p:sldId id="405" r:id="rId38"/>
    <p:sldId id="430" r:id="rId39"/>
    <p:sldId id="407" r:id="rId40"/>
    <p:sldId id="408" r:id="rId41"/>
    <p:sldId id="409" r:id="rId42"/>
    <p:sldId id="410" r:id="rId43"/>
    <p:sldId id="411" r:id="rId44"/>
    <p:sldId id="412" r:id="rId45"/>
    <p:sldId id="413" r:id="rId46"/>
    <p:sldId id="414" r:id="rId47"/>
    <p:sldId id="415" r:id="rId48"/>
    <p:sldId id="416" r:id="rId49"/>
    <p:sldId id="417" r:id="rId50"/>
    <p:sldId id="418" r:id="rId51"/>
    <p:sldId id="431" r:id="rId52"/>
    <p:sldId id="432" r:id="rId53"/>
    <p:sldId id="419" r:id="rId54"/>
    <p:sldId id="420" r:id="rId55"/>
    <p:sldId id="434" r:id="rId56"/>
    <p:sldId id="421" r:id="rId57"/>
    <p:sldId id="422" r:id="rId58"/>
    <p:sldId id="435" r:id="rId59"/>
    <p:sldId id="436" r:id="rId60"/>
    <p:sldId id="424" r:id="rId61"/>
    <p:sldId id="443" r:id="rId62"/>
    <p:sldId id="444" r:id="rId63"/>
    <p:sldId id="445" r:id="rId64"/>
    <p:sldId id="446" r:id="rId65"/>
    <p:sldId id="447" r:id="rId66"/>
    <p:sldId id="448" r:id="rId67"/>
    <p:sldId id="449" r:id="rId68"/>
  </p:sldIdLst>
  <p:sldSz cx="9144000" cy="6858000" type="screen4x3"/>
  <p:notesSz cx="6985000" cy="9283700"/>
  <p:custDataLst>
    <p:tags r:id="rId7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64" autoAdjust="0"/>
  </p:normalViewPr>
  <p:slideViewPr>
    <p:cSldViewPr>
      <p:cViewPr varScale="1">
        <p:scale>
          <a:sx n="58" d="100"/>
          <a:sy n="58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7CD2E-576E-40E0-9927-D6CE13FC1D99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35111-4EFF-4228-8A36-0CC5B62EB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67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840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756" y="4410076"/>
            <a:ext cx="511673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98" tIns="45948" rIns="91898" bIns="459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13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1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3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3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54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5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74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7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95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95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15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15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6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36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56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5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7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7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97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97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840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756" y="4410076"/>
            <a:ext cx="511673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98" tIns="45948" rIns="91898" bIns="459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1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1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55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5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55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5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55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5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76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7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8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8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58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58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840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756" y="4410076"/>
            <a:ext cx="511673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98" tIns="45948" rIns="91898" bIns="459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79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9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9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20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2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40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40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61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6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81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8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0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2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2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43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4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63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6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16" tIns="43958" rIns="87916" bIns="43958"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miss penalty (time to fetch block) is larger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84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84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04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90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96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96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25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92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21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2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21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2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16" tIns="43958" rIns="87916" bIns="43958"/>
          <a:lstStyle/>
          <a:p>
            <a:r>
              <a:rPr lang="en-US" dirty="0" smtClean="0"/>
              <a:t>Same</a:t>
            </a:r>
            <a:r>
              <a:rPr lang="en-US" baseline="0" dirty="0" smtClean="0"/>
              <a:t> for other parameters: experimental mostly</a:t>
            </a:r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direct, or associative? A: associative definitely (w/ LRU or LFU, etc.)</a:t>
            </a:r>
          </a:p>
          <a:p>
            <a:r>
              <a:rPr lang="en-US" dirty="0" smtClean="0"/>
              <a:t>A) reads:</a:t>
            </a:r>
            <a:r>
              <a:rPr lang="en-US" baseline="0" dirty="0" smtClean="0"/>
              <a:t>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A) writes: n for write-through, 1 eviction for write-back</a:t>
            </a:r>
          </a:p>
          <a:p>
            <a:r>
              <a:rPr lang="en-US" baseline="0" dirty="0" smtClean="0"/>
              <a:t>B) reads: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 or B[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B) writes: n for write-through, n for write-back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840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756" y="4410076"/>
            <a:ext cx="511673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907" tIns="45953" rIns="91907" bIns="4595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840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756" y="4410076"/>
            <a:ext cx="511673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907" tIns="45953" rIns="91907" bIns="4595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69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8400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69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1756" y="4410076"/>
            <a:ext cx="511673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98" tIns="45948" rIns="91898" bIns="459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2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9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916" tIns="43958" rIns="87916" bIns="4395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9628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notesSlide" Target="../notesSlides/notesSlide4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notesSlide" Target="../notesSlides/notesSlide5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notesSlide" Target="../notesSlides/notesSlide53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3" Type="http://schemas.openxmlformats.org/officeDocument/2006/relationships/tags" Target="../tags/tag9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image" Target="../media/image4.emf"/><Relationship Id="rId4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Caches (Writing)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</a:t>
            </a:r>
            <a:r>
              <a:rPr lang="en-US" b="1" dirty="0" smtClean="0"/>
              <a:t>2012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44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5.2-3, 5.5</a:t>
            </a:r>
            <a:endParaRPr lang="en-US" dirty="0">
              <a:solidFill>
                <a:srgbClr val="FFFF00"/>
              </a:solidFill>
              <a:cs typeface="Calibri"/>
            </a:endParaRPr>
          </a:p>
        </p:txBody>
      </p:sp>
      <p:pic>
        <p:nvPicPr>
          <p:cNvPr id="4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3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319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 also…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larger miss penalty (time to fetch block)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Conscious Programming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5181600"/>
            <a:ext cx="8226425" cy="1095375"/>
          </a:xfrm>
        </p:spPr>
        <p:txBody>
          <a:bodyPr>
            <a:noAutofit/>
          </a:bodyPr>
          <a:lstStyle/>
          <a:p>
            <a:r>
              <a:rPr lang="en-US" dirty="0"/>
              <a:t>Every access is a cache miss</a:t>
            </a:r>
            <a:r>
              <a:rPr lang="en-US" dirty="0" smtClean="0"/>
              <a:t>!</a:t>
            </a:r>
          </a:p>
          <a:p>
            <a:r>
              <a:rPr lang="en-US" dirty="0" smtClean="0"/>
              <a:t>(unless </a:t>
            </a:r>
            <a:r>
              <a:rPr lang="en-US" i="1" dirty="0" smtClean="0"/>
              <a:t>entire </a:t>
            </a:r>
            <a:r>
              <a:rPr lang="en-US" dirty="0" smtClean="0"/>
              <a:t>matrix can fit in cache)</a:t>
            </a:r>
            <a:endParaRPr lang="en-US" i="1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426720"/>
            <a:ext cx="4049827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for(x=0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x &lt; W; x++) 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461963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for(y=0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y &lt; H; y++)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+=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A[y][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x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02811951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000176827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29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4343400"/>
            <a:ext cx="8226425" cy="2085975"/>
          </a:xfrm>
        </p:spPr>
        <p:txBody>
          <a:bodyPr>
            <a:noAutofit/>
          </a:bodyPr>
          <a:lstStyle/>
          <a:p>
            <a:r>
              <a:rPr lang="en-US" sz="2400" dirty="0" smtClean="0"/>
              <a:t>Block size = 4 </a:t>
            </a:r>
            <a:r>
              <a:rPr lang="en-US" sz="2400" dirty="0" smtClean="0">
                <a:sym typeface="Wingdings" pitchFamily="2" charset="2"/>
              </a:rPr>
              <a:t> 75% hit rate</a:t>
            </a:r>
          </a:p>
          <a:p>
            <a:r>
              <a:rPr lang="en-US" sz="2400" dirty="0" smtClean="0">
                <a:sym typeface="Wingdings" pitchFamily="2" charset="2"/>
              </a:rPr>
              <a:t>Block size = 8  87.5% hit rate</a:t>
            </a:r>
          </a:p>
          <a:p>
            <a:r>
              <a:rPr lang="en-US" sz="2400" dirty="0" smtClean="0">
                <a:sym typeface="Wingdings" pitchFamily="2" charset="2"/>
              </a:rPr>
              <a:t>Block size = 16  </a:t>
            </a:r>
            <a:r>
              <a:rPr lang="en-US" sz="2400" dirty="0" smtClean="0"/>
              <a:t>93.75%  hit rate</a:t>
            </a:r>
          </a:p>
          <a:p>
            <a:r>
              <a:rPr lang="en-US" sz="2400" dirty="0" smtClean="0"/>
              <a:t>And you can easily </a:t>
            </a:r>
            <a:r>
              <a:rPr lang="en-US" sz="2400" dirty="0" err="1" smtClean="0"/>
              <a:t>prefetch</a:t>
            </a:r>
            <a:r>
              <a:rPr lang="en-US" sz="2400" dirty="0" smtClean="0"/>
              <a:t> to warm the cache.</a:t>
            </a:r>
            <a:endParaRPr lang="en-US" sz="2400" i="1" dirty="0"/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426720"/>
            <a:ext cx="4277453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for(y=0; y &lt; H; y++)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45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for(x=0; x &lt; W; x++) 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+= A[y][x];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86764700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06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Writing with Caches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Eviction</a:t>
            </a:r>
          </a:p>
        </p:txBody>
      </p:sp>
      <p:sp>
        <p:nvSpPr>
          <p:cNvPr id="33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4000"/>
              </a:lnSpc>
            </a:pPr>
            <a:r>
              <a:rPr lang="en-US"/>
              <a:t>Which cache line should be evicted from the cache to make room for a new line?</a:t>
            </a:r>
          </a:p>
          <a:p>
            <a:pPr lvl="1">
              <a:lnSpc>
                <a:spcPct val="94000"/>
              </a:lnSpc>
            </a:pPr>
            <a:r>
              <a:rPr lang="en-US"/>
              <a:t>Direct-mapped</a:t>
            </a:r>
          </a:p>
          <a:p>
            <a:pPr lvl="2">
              <a:lnSpc>
                <a:spcPct val="94000"/>
              </a:lnSpc>
            </a:pPr>
            <a:r>
              <a:rPr lang="en-US"/>
              <a:t>no choice, must evict line selected by index</a:t>
            </a:r>
          </a:p>
          <a:p>
            <a:pPr lvl="1">
              <a:lnSpc>
                <a:spcPct val="94000"/>
              </a:lnSpc>
            </a:pPr>
            <a:r>
              <a:rPr lang="en-US"/>
              <a:t>Associative caches</a:t>
            </a:r>
          </a:p>
          <a:p>
            <a:pPr lvl="2">
              <a:lnSpc>
                <a:spcPct val="94000"/>
              </a:lnSpc>
            </a:pPr>
            <a:r>
              <a:rPr lang="en-US"/>
              <a:t>random: select one of the lines at random</a:t>
            </a:r>
          </a:p>
          <a:p>
            <a:pPr lvl="2">
              <a:lnSpc>
                <a:spcPct val="94000"/>
              </a:lnSpc>
            </a:pPr>
            <a:r>
              <a:rPr lang="en-US"/>
              <a:t>round-robin: similar to random</a:t>
            </a:r>
          </a:p>
          <a:p>
            <a:pPr lvl="2">
              <a:lnSpc>
                <a:spcPct val="94000"/>
              </a:lnSpc>
            </a:pPr>
            <a:r>
              <a:rPr lang="en-US"/>
              <a:t>FIFO: replace oldest line</a:t>
            </a:r>
          </a:p>
          <a:p>
            <a:pPr lvl="2">
              <a:lnSpc>
                <a:spcPct val="94000"/>
              </a:lnSpc>
            </a:pPr>
            <a:r>
              <a:rPr lang="en-US"/>
              <a:t>LRU: replace line that has not been used in the longest time</a:t>
            </a:r>
          </a:p>
        </p:txBody>
      </p:sp>
    </p:spTree>
    <p:extLst>
      <p:ext uri="{BB962C8B-B14F-4D97-AF65-F5344CB8AC3E}">
        <p14:creationId xmlns:p14="http://schemas.microsoft.com/office/powerpoint/2010/main" val="6794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Cached Write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9858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0953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6858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0652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8240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743200"/>
            <a:ext cx="86868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already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invalidate the cache and go directly to memory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Write-Through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go to main memory and cache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Write-Back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CPU writes only to cache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cache writes to main memory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later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when block is evicted)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5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Stores?</a:t>
            </a:r>
          </a:p>
        </p:txBody>
      </p:sp>
      <p:sp>
        <p:nvSpPr>
          <p:cNvPr id="33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/>
              <a:t>Where should you write the result of a store?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that memory location is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Send </a:t>
            </a:r>
            <a:r>
              <a:rPr lang="en-US" dirty="0"/>
              <a:t>it to the </a:t>
            </a:r>
            <a:r>
              <a:rPr lang="en-US" dirty="0" smtClean="0"/>
              <a:t>cache</a:t>
            </a:r>
          </a:p>
          <a:p>
            <a:pPr lvl="2">
              <a:defRPr/>
            </a:pPr>
            <a:r>
              <a:rPr lang="en-US" dirty="0" smtClean="0"/>
              <a:t>Should </a:t>
            </a:r>
            <a:r>
              <a:rPr lang="en-US" dirty="0"/>
              <a:t>we also send it to memory right away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chemeClr val="accent1"/>
                </a:solidFill>
              </a:rPr>
              <a:t>write-through </a:t>
            </a:r>
            <a:r>
              <a:rPr lang="en-US" dirty="0" smtClean="0">
                <a:solidFill>
                  <a:schemeClr val="accent1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Wait </a:t>
            </a:r>
            <a:r>
              <a:rPr lang="en-US" dirty="0"/>
              <a:t>until we kick the block out (</a:t>
            </a:r>
            <a:r>
              <a:rPr lang="en-US" dirty="0">
                <a:solidFill>
                  <a:schemeClr val="accent1"/>
                </a:solidFill>
              </a:rPr>
              <a:t>write-back policy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it is not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Allocate </a:t>
            </a:r>
            <a:r>
              <a:rPr lang="en-US" dirty="0"/>
              <a:t>the line (put it in the cache</a:t>
            </a:r>
            <a:r>
              <a:rPr lang="en-US" dirty="0" smtClean="0"/>
              <a:t>)?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chemeClr val="accent1"/>
                </a:solidFill>
              </a:rPr>
              <a:t>write allocate </a:t>
            </a:r>
            <a:r>
              <a:rPr lang="en-US" dirty="0" smtClean="0">
                <a:solidFill>
                  <a:schemeClr val="accent1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Write </a:t>
            </a:r>
            <a:r>
              <a:rPr lang="en-US" dirty="0"/>
              <a:t>it directly to memory without allocation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>
                <a:solidFill>
                  <a:schemeClr val="accent1"/>
                </a:solidFill>
              </a:rPr>
              <a:t>no write allocate policy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788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4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9858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0953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6858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0652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8240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743200"/>
            <a:ext cx="8686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not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allocate a cache line for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new data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(and maybe write-through)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ignore cache, just go to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main memory</a:t>
            </a:r>
          </a:p>
        </p:txBody>
      </p:sp>
    </p:spTree>
    <p:extLst>
      <p:ext uri="{BB962C8B-B14F-4D97-AF65-F5344CB8AC3E}">
        <p14:creationId xmlns:p14="http://schemas.microsoft.com/office/powerpoint/2010/main" val="38767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0290" name="Rectangle 2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Handling Stores (Write-Through)</a:t>
            </a:r>
          </a:p>
        </p:txBody>
      </p:sp>
      <p:sp>
        <p:nvSpPr>
          <p:cNvPr id="334029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029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029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029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029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029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030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030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030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030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030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030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0306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307" name="Rectangle 19"/>
          <p:cNvSpPr>
            <a:spLocks noChangeArrowheads="1"/>
          </p:cNvSpPr>
          <p:nvPr/>
        </p:nvSpPr>
        <p:spPr bwMode="ltGray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8" name="Rectangle 20"/>
          <p:cNvSpPr>
            <a:spLocks noChangeArrowheads="1"/>
          </p:cNvSpPr>
          <p:nvPr/>
        </p:nvSpPr>
        <p:spPr bwMode="ltGray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9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V</a:t>
            </a:r>
            <a:r>
              <a:rPr lang="en-US" b="1" dirty="0"/>
              <a:t>  </a:t>
            </a:r>
            <a:r>
              <a:rPr lang="en-US" b="1" dirty="0">
                <a:solidFill>
                  <a:schemeClr val="bg1"/>
                </a:solidFill>
              </a:rPr>
              <a:t>tag   data</a:t>
            </a:r>
          </a:p>
        </p:txBody>
      </p:sp>
      <p:sp>
        <p:nvSpPr>
          <p:cNvPr id="334031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1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2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3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031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0316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7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8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032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032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032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032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032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032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032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032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0328" name="Rectangle 40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40329" name="Rectangle 41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40330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policy</a:t>
            </a:r>
          </a:p>
        </p:txBody>
      </p:sp>
      <p:sp>
        <p:nvSpPr>
          <p:cNvPr id="44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3733800" y="1219200"/>
            <a:ext cx="23797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Fully Associative Cache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5119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Lab3</a:t>
            </a:r>
            <a:r>
              <a:rPr lang="en-US" dirty="0" smtClean="0"/>
              <a:t> </a:t>
            </a:r>
            <a:r>
              <a:rPr lang="en-US" dirty="0"/>
              <a:t>due </a:t>
            </a:r>
            <a:r>
              <a:rPr lang="en-US" dirty="0">
                <a:solidFill>
                  <a:schemeClr val="accent1"/>
                </a:solidFill>
              </a:rPr>
              <a:t>next</a:t>
            </a:r>
            <a:r>
              <a:rPr lang="en-US" dirty="0"/>
              <a:t> Monday, April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HW5 due </a:t>
            </a:r>
            <a:r>
              <a:rPr lang="en-US" dirty="0">
                <a:solidFill>
                  <a:schemeClr val="accent1"/>
                </a:solidFill>
              </a:rPr>
              <a:t>next</a:t>
            </a:r>
            <a:r>
              <a:rPr lang="en-US" dirty="0"/>
              <a:t> Monday, April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endParaRPr lang="en-US" dirty="0"/>
          </a:p>
          <a:p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63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2338" name="Rectangle 2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3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4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1)</a:t>
            </a:r>
          </a:p>
        </p:txBody>
      </p:sp>
      <p:sp>
        <p:nvSpPr>
          <p:cNvPr id="334234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234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234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234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234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234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234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234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235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235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235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235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2354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55" name="Rectangle 19"/>
          <p:cNvSpPr>
            <a:spLocks noChangeArrowheads="1"/>
          </p:cNvSpPr>
          <p:nvPr/>
        </p:nvSpPr>
        <p:spPr bwMode="ltGray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6" name="Rectangle 20"/>
          <p:cNvSpPr>
            <a:spLocks noChangeArrowheads="1"/>
          </p:cNvSpPr>
          <p:nvPr/>
        </p:nvSpPr>
        <p:spPr bwMode="ltGray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7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2358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9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0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1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236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2364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5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6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236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236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237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237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237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237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237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2375" name="AutoShape 39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76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2377" name="Rectangle 41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42378" name="Rectangle 42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23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438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438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438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438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1)</a:t>
            </a:r>
          </a:p>
        </p:txBody>
      </p:sp>
      <p:sp>
        <p:nvSpPr>
          <p:cNvPr id="334439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439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439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439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439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439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439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439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439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439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440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440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4402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4440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4406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8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9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1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441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4412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13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14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1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441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441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441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441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442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442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442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4423" name="AutoShape 39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442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4425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44426" name="Rectangle 42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44427" name="Rectangle 43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44428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44429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44430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643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643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643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643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2)</a:t>
            </a:r>
          </a:p>
        </p:txBody>
      </p:sp>
      <p:sp>
        <p:nvSpPr>
          <p:cNvPr id="334643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643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644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644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644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644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644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644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644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644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334644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644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6450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4645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6454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6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7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645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6460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46461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62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6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646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646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646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646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646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646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647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6471" name="AutoShape 39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647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6473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46474" name="Rectangle 42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46475" name="Rectangle 43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46476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46477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46478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0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8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848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848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4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65138"/>
          </a:xfrm>
        </p:spPr>
        <p:txBody>
          <a:bodyPr/>
          <a:lstStyle/>
          <a:p>
            <a:r>
              <a:rPr lang="en-US" dirty="0"/>
              <a:t>Write-Through (REF 2)</a:t>
            </a:r>
          </a:p>
        </p:txBody>
      </p:sp>
      <p:sp>
        <p:nvSpPr>
          <p:cNvPr id="334848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848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848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848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849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849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849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849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849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849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849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849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8498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4849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1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8502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5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850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8508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4850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1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1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851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851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851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851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851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851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851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8519" name="AutoShape 39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20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8521" name="Text Box 41"/>
          <p:cNvSpPr txBox="1">
            <a:spLocks noChangeArrowheads="1"/>
          </p:cNvSpPr>
          <p:nvPr/>
        </p:nvSpPr>
        <p:spPr bwMode="auto">
          <a:xfrm>
            <a:off x="3581400" y="2971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48522" name="Rectangle 42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48523" name="Rectangle 43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48524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48525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48526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48527" name="Rectangle 47"/>
          <p:cNvSpPr>
            <a:spLocks noChangeArrowheads="1"/>
          </p:cNvSpPr>
          <p:nvPr/>
        </p:nvSpPr>
        <p:spPr bwMode="auto">
          <a:xfrm>
            <a:off x="4924425" y="37115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48528" name="Rectangle 48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48529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48530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5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053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053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053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053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3)</a:t>
            </a:r>
          </a:p>
        </p:txBody>
      </p:sp>
      <p:sp>
        <p:nvSpPr>
          <p:cNvPr id="335053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053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053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5053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053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053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054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054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054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054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054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054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0546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0547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48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49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055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3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055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0556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0557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8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5056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056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5056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056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056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056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056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0567" name="AutoShape 39"/>
          <p:cNvSpPr>
            <a:spLocks noChangeArrowheads="1"/>
          </p:cNvSpPr>
          <p:nvPr/>
        </p:nvSpPr>
        <p:spPr bwMode="auto">
          <a:xfrm>
            <a:off x="12954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0568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50569" name="Text Box 41"/>
          <p:cNvSpPr txBox="1">
            <a:spLocks noChangeArrowheads="1"/>
          </p:cNvSpPr>
          <p:nvPr/>
        </p:nvSpPr>
        <p:spPr bwMode="auto">
          <a:xfrm>
            <a:off x="3581400" y="2971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0570" name="Rectangle 42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0571" name="Rectangle 43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0572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0573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50574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0575" name="Rectangle 47"/>
          <p:cNvSpPr>
            <a:spLocks noChangeArrowheads="1"/>
          </p:cNvSpPr>
          <p:nvPr/>
        </p:nvSpPr>
        <p:spPr bwMode="auto">
          <a:xfrm>
            <a:off x="4924425" y="37115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50576" name="Rectangle 48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0577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0578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257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257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258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258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3)</a:t>
            </a:r>
          </a:p>
        </p:txBody>
      </p:sp>
      <p:sp>
        <p:nvSpPr>
          <p:cNvPr id="335258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258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258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5258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258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258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258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258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259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259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259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259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259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259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59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597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259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59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260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260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260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7" name="Rectangle 31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2608" name="Rectangle 32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52609" name="Rectangle 33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2610" name="Rectangle 34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2611" name="Rectangle 35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2612" name="Rectangle 36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2613" name="Rectangle 37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2614" name="AutoShape 38"/>
          <p:cNvSpPr>
            <a:spLocks noChangeArrowheads="1"/>
          </p:cNvSpPr>
          <p:nvPr/>
        </p:nvSpPr>
        <p:spPr bwMode="auto">
          <a:xfrm>
            <a:off x="12954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261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52616" name="Text Box 40"/>
          <p:cNvSpPr txBox="1">
            <a:spLocks noChangeArrowheads="1"/>
          </p:cNvSpPr>
          <p:nvPr/>
        </p:nvSpPr>
        <p:spPr bwMode="auto">
          <a:xfrm>
            <a:off x="3581400" y="35814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2617" name="Rectangle 41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2618" name="Rectangle 42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2619" name="Rectangle 43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2620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2621" name="Rectangle 45"/>
          <p:cNvSpPr>
            <a:spLocks noChangeArrowheads="1"/>
          </p:cNvSpPr>
          <p:nvPr/>
        </p:nvSpPr>
        <p:spPr bwMode="auto">
          <a:xfrm>
            <a:off x="4924425" y="37115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52622" name="Rectangle 46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2623" name="Rectangle 47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2625" name="Rectangle 49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173</a:t>
            </a:r>
          </a:p>
        </p:txBody>
      </p:sp>
      <p:sp>
        <p:nvSpPr>
          <p:cNvPr id="3352628" name="Rectangle 52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173</a:t>
            </a:r>
          </a:p>
        </p:txBody>
      </p:sp>
      <p:sp>
        <p:nvSpPr>
          <p:cNvPr id="3352629" name="Line 53"/>
          <p:cNvSpPr>
            <a:spLocks noChangeShapeType="1"/>
          </p:cNvSpPr>
          <p:nvPr/>
        </p:nvSpPr>
        <p:spPr bwMode="auto">
          <a:xfrm flipV="1">
            <a:off x="5867400" y="1676400"/>
            <a:ext cx="1295400" cy="1524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5263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 flipV="1">
            <a:off x="3276600" y="3276600"/>
            <a:ext cx="1828800" cy="2438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0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462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462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462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462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4)</a:t>
            </a:r>
          </a:p>
        </p:txBody>
      </p:sp>
      <p:sp>
        <p:nvSpPr>
          <p:cNvPr id="335463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463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463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5463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463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463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463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463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463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463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464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464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464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464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464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5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465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465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465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5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5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465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465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5465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465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466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466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466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4663" name="AutoShape 39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466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54665" name="Text Box 41"/>
          <p:cNvSpPr txBox="1">
            <a:spLocks noChangeArrowheads="1"/>
          </p:cNvSpPr>
          <p:nvPr/>
        </p:nvSpPr>
        <p:spPr bwMode="auto">
          <a:xfrm>
            <a:off x="3581400" y="35814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4666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4667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4668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4669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4670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4671" name="Rectangle 47"/>
          <p:cNvSpPr>
            <a:spLocks noChangeArrowheads="1"/>
          </p:cNvSpPr>
          <p:nvPr/>
        </p:nvSpPr>
        <p:spPr bwMode="auto">
          <a:xfrm>
            <a:off x="4924425" y="37115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54672" name="Rectangle 48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467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4674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667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667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667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667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4)</a:t>
            </a:r>
          </a:p>
        </p:txBody>
      </p:sp>
      <p:sp>
        <p:nvSpPr>
          <p:cNvPr id="335667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667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668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5668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668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668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668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668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668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668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668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668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669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669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669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669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670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670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70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70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670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670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5670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670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670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670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671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6711" name="AutoShape 39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671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56713" name="Text Box 41"/>
          <p:cNvSpPr txBox="1">
            <a:spLocks noChangeArrowheads="1"/>
          </p:cNvSpPr>
          <p:nvPr/>
        </p:nvSpPr>
        <p:spPr bwMode="auto">
          <a:xfrm>
            <a:off x="3581400" y="2971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6714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6715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6716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6717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6718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3356719" name="Rectangle 47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6720" name="Rectangle 48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356721" name="Rectangle 4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grpSp>
        <p:nvGrpSpPr>
          <p:cNvPr id="3356722" name="Group 50"/>
          <p:cNvGrpSpPr>
            <a:grpSpLocks/>
          </p:cNvGrpSpPr>
          <p:nvPr/>
        </p:nvGrpSpPr>
        <p:grpSpPr bwMode="auto">
          <a:xfrm>
            <a:off x="3200400" y="4016375"/>
            <a:ext cx="2790825" cy="1393825"/>
            <a:chOff x="2016" y="2530"/>
            <a:chExt cx="1758" cy="878"/>
          </a:xfrm>
        </p:grpSpPr>
        <p:sp>
          <p:nvSpPr>
            <p:cNvPr id="3356723" name="Rectangle 51"/>
            <p:cNvSpPr>
              <a:spLocks noChangeArrowheads="1"/>
            </p:cNvSpPr>
            <p:nvPr/>
          </p:nvSpPr>
          <p:spPr bwMode="auto">
            <a:xfrm>
              <a:off x="3102" y="2530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 dirty="0">
                  <a:solidFill>
                    <a:schemeClr val="accent1"/>
                  </a:solidFill>
                </a:rPr>
                <a:t>29</a:t>
              </a:r>
            </a:p>
          </p:txBody>
        </p:sp>
        <p:sp>
          <p:nvSpPr>
            <p:cNvPr id="3356724" name="Line 52"/>
            <p:cNvSpPr>
              <a:spLocks noChangeShapeType="1"/>
            </p:cNvSpPr>
            <p:nvPr/>
          </p:nvSpPr>
          <p:spPr bwMode="auto">
            <a:xfrm flipV="1">
              <a:off x="2016" y="2640"/>
              <a:ext cx="1248" cy="76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356725" name="Group 53"/>
          <p:cNvGrpSpPr>
            <a:grpSpLocks/>
          </p:cNvGrpSpPr>
          <p:nvPr/>
        </p:nvGrpSpPr>
        <p:grpSpPr bwMode="auto">
          <a:xfrm>
            <a:off x="5791200" y="3124200"/>
            <a:ext cx="2286000" cy="1066800"/>
            <a:chOff x="3648" y="1968"/>
            <a:chExt cx="1440" cy="672"/>
          </a:xfrm>
        </p:grpSpPr>
        <p:sp>
          <p:nvSpPr>
            <p:cNvPr id="3356726" name="Rectangle 54"/>
            <p:cNvSpPr>
              <a:spLocks noChangeArrowheads="1"/>
            </p:cNvSpPr>
            <p:nvPr/>
          </p:nvSpPr>
          <p:spPr bwMode="auto">
            <a:xfrm>
              <a:off x="4416" y="1968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 dirty="0">
                  <a:solidFill>
                    <a:schemeClr val="accent1"/>
                  </a:solidFill>
                </a:rPr>
                <a:t>29</a:t>
              </a:r>
            </a:p>
          </p:txBody>
        </p:sp>
        <p:sp>
          <p:nvSpPr>
            <p:cNvPr id="3356727" name="Line 55"/>
            <p:cNvSpPr>
              <a:spLocks noChangeShapeType="1"/>
            </p:cNvSpPr>
            <p:nvPr/>
          </p:nvSpPr>
          <p:spPr bwMode="auto">
            <a:xfrm flipV="1">
              <a:off x="3648" y="2064"/>
              <a:ext cx="864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356728" name="Group 56"/>
          <p:cNvGrpSpPr>
            <a:grpSpLocks/>
          </p:cNvGrpSpPr>
          <p:nvPr/>
        </p:nvGrpSpPr>
        <p:grpSpPr bwMode="auto">
          <a:xfrm>
            <a:off x="5867400" y="2971800"/>
            <a:ext cx="1143000" cy="1143000"/>
            <a:chOff x="3696" y="1872"/>
            <a:chExt cx="720" cy="720"/>
          </a:xfrm>
        </p:grpSpPr>
        <p:sp>
          <p:nvSpPr>
            <p:cNvPr id="3356729" name="Line 57"/>
            <p:cNvSpPr>
              <a:spLocks noChangeShapeType="1"/>
            </p:cNvSpPr>
            <p:nvPr/>
          </p:nvSpPr>
          <p:spPr bwMode="auto">
            <a:xfrm flipH="1">
              <a:off x="3696" y="1872"/>
              <a:ext cx="720" cy="52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56730" name="Line 58"/>
            <p:cNvSpPr>
              <a:spLocks noChangeShapeType="1"/>
            </p:cNvSpPr>
            <p:nvPr/>
          </p:nvSpPr>
          <p:spPr bwMode="auto">
            <a:xfrm flipH="1">
              <a:off x="3696" y="2064"/>
              <a:ext cx="720" cy="52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56731" name="Text Box 59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2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872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872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72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5)</a:t>
            </a:r>
          </a:p>
        </p:txBody>
      </p:sp>
      <p:sp>
        <p:nvSpPr>
          <p:cNvPr id="335872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872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872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872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873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873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873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873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873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873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873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873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873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873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1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874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874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874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874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5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5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875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875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5875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875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875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875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875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8759" name="AutoShape 39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760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58761" name="Text Box 41"/>
          <p:cNvSpPr txBox="1">
            <a:spLocks noChangeArrowheads="1"/>
          </p:cNvSpPr>
          <p:nvPr/>
        </p:nvSpPr>
        <p:spPr bwMode="auto">
          <a:xfrm>
            <a:off x="3581400" y="2971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8762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8763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8764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8765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8766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8767" name="Rectangle 47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8768" name="Rectangle 48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8769" name="Rectangle 4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58770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077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077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077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077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5)</a:t>
            </a:r>
          </a:p>
        </p:txBody>
      </p:sp>
      <p:sp>
        <p:nvSpPr>
          <p:cNvPr id="336077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077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077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077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077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077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078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078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078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078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078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078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0786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60787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88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89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60790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3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079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0796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60797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8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080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080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080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080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080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080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080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0807" name="AutoShape 39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0808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60809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60810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60811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60812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60813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60814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6081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360816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360817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360818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58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5358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Cache </a:t>
            </a:r>
            <a:r>
              <a:rPr lang="en-US" dirty="0" smtClean="0"/>
              <a:t>Parameter Tradeoffs</a:t>
            </a:r>
            <a:endParaRPr lang="en-US" dirty="0" smtClean="0"/>
          </a:p>
          <a:p>
            <a:r>
              <a:rPr lang="en-US" dirty="0" smtClean="0"/>
              <a:t>Cache Conscious Programming</a:t>
            </a:r>
          </a:p>
          <a:p>
            <a:r>
              <a:rPr lang="en-US" dirty="0" smtClean="0"/>
              <a:t>Writing to the Cache</a:t>
            </a:r>
          </a:p>
          <a:p>
            <a:pPr lvl="1"/>
            <a:r>
              <a:rPr lang="en-US" dirty="0" smtClean="0"/>
              <a:t>Write-through </a:t>
            </a:r>
            <a:r>
              <a:rPr lang="en-US" dirty="0" err="1" smtClean="0"/>
              <a:t>vs</a:t>
            </a:r>
            <a:r>
              <a:rPr lang="en-US" dirty="0" smtClean="0"/>
              <a:t> Write back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5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54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4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/>
              <a:t>Write-Through (REF 6)</a:t>
            </a:r>
          </a:p>
        </p:txBody>
      </p:sp>
      <p:sp>
        <p:nvSpPr>
          <p:cNvPr id="356455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455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455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455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455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455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455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455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456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456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456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6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6456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457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457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7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457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457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458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458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458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4583" name="AutoShape 39"/>
          <p:cNvSpPr>
            <a:spLocks noChangeArrowheads="1"/>
          </p:cNvSpPr>
          <p:nvPr/>
        </p:nvSpPr>
        <p:spPr bwMode="auto">
          <a:xfrm>
            <a:off x="1311275" y="40259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8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85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4586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7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8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89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0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459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2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459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4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3564596" name="Rectangle 52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9" name="Rectangle 55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29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2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54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4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/>
              <a:t>Write-Through (REF 6)</a:t>
            </a:r>
          </a:p>
        </p:txBody>
      </p:sp>
      <p:sp>
        <p:nvSpPr>
          <p:cNvPr id="356455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455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455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455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455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455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455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455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456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456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456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6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6456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457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457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7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457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457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458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458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458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4583" name="AutoShape 39"/>
          <p:cNvSpPr>
            <a:spLocks noChangeArrowheads="1"/>
          </p:cNvSpPr>
          <p:nvPr/>
        </p:nvSpPr>
        <p:spPr bwMode="auto">
          <a:xfrm>
            <a:off x="1311275" y="40259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8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564585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4586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7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8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89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0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459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2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459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4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grpSp>
        <p:nvGrpSpPr>
          <p:cNvPr id="3564595" name="Group 51"/>
          <p:cNvGrpSpPr>
            <a:grpSpLocks/>
          </p:cNvGrpSpPr>
          <p:nvPr/>
        </p:nvGrpSpPr>
        <p:grpSpPr bwMode="auto">
          <a:xfrm>
            <a:off x="3200400" y="4016375"/>
            <a:ext cx="2790825" cy="1393825"/>
            <a:chOff x="2016" y="2530"/>
            <a:chExt cx="1758" cy="878"/>
          </a:xfrm>
        </p:grpSpPr>
        <p:sp>
          <p:nvSpPr>
            <p:cNvPr id="3564596" name="Rectangle 52"/>
            <p:cNvSpPr>
              <a:spLocks noChangeArrowheads="1"/>
            </p:cNvSpPr>
            <p:nvPr/>
          </p:nvSpPr>
          <p:spPr bwMode="auto">
            <a:xfrm>
              <a:off x="3102" y="2530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>
                  <a:solidFill>
                    <a:schemeClr val="accent1"/>
                  </a:solidFill>
                </a:rPr>
                <a:t>29</a:t>
              </a:r>
            </a:p>
          </p:txBody>
        </p:sp>
        <p:sp>
          <p:nvSpPr>
            <p:cNvPr id="3564597" name="Line 53"/>
            <p:cNvSpPr>
              <a:spLocks noChangeShapeType="1"/>
            </p:cNvSpPr>
            <p:nvPr/>
          </p:nvSpPr>
          <p:spPr bwMode="auto">
            <a:xfrm flipV="1">
              <a:off x="2016" y="2640"/>
              <a:ext cx="1248" cy="76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64598" name="Group 54"/>
          <p:cNvGrpSpPr>
            <a:grpSpLocks/>
          </p:cNvGrpSpPr>
          <p:nvPr/>
        </p:nvGrpSpPr>
        <p:grpSpPr bwMode="auto">
          <a:xfrm>
            <a:off x="5791200" y="3124200"/>
            <a:ext cx="2286000" cy="1066800"/>
            <a:chOff x="3648" y="1968"/>
            <a:chExt cx="1440" cy="672"/>
          </a:xfrm>
        </p:grpSpPr>
        <p:sp>
          <p:nvSpPr>
            <p:cNvPr id="3564599" name="Rectangle 55"/>
            <p:cNvSpPr>
              <a:spLocks noChangeArrowheads="1"/>
            </p:cNvSpPr>
            <p:nvPr/>
          </p:nvSpPr>
          <p:spPr bwMode="auto">
            <a:xfrm>
              <a:off x="4416" y="1968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 dirty="0">
                  <a:solidFill>
                    <a:schemeClr val="accent1"/>
                  </a:solidFill>
                </a:rPr>
                <a:t>29</a:t>
              </a:r>
            </a:p>
          </p:txBody>
        </p:sp>
        <p:sp>
          <p:nvSpPr>
            <p:cNvPr id="3564600" name="Line 56"/>
            <p:cNvSpPr>
              <a:spLocks noChangeShapeType="1"/>
            </p:cNvSpPr>
            <p:nvPr/>
          </p:nvSpPr>
          <p:spPr bwMode="auto">
            <a:xfrm flipV="1">
              <a:off x="3648" y="2064"/>
              <a:ext cx="864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54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4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356455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455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455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455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455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455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455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455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456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456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456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6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6456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457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457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7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457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457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458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458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458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458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564585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4586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7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8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89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0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459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2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459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4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3564596" name="Rectangle 52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9" name="Rectangle 55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29</a:t>
            </a:r>
          </a:p>
        </p:txBody>
      </p:sp>
      <p:sp>
        <p:nvSpPr>
          <p:cNvPr id="53" name="AutoShape 39"/>
          <p:cNvSpPr>
            <a:spLocks noChangeArrowheads="1"/>
          </p:cNvSpPr>
          <p:nvPr/>
        </p:nvSpPr>
        <p:spPr bwMode="auto">
          <a:xfrm>
            <a:off x="1295400" y="42751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659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659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659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659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7)</a:t>
            </a:r>
          </a:p>
        </p:txBody>
      </p:sp>
      <p:sp>
        <p:nvSpPr>
          <p:cNvPr id="356659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659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660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660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660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660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356660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660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660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660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660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660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661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661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6661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661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662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662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2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2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662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662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662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662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662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662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663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6631" name="AutoShape 39"/>
          <p:cNvSpPr>
            <a:spLocks noChangeArrowheads="1"/>
          </p:cNvSpPr>
          <p:nvPr/>
        </p:nvSpPr>
        <p:spPr bwMode="auto">
          <a:xfrm>
            <a:off x="1295400" y="42751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663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66633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6634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6635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6636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6637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6638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663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3566640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6641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6642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3566644" name="Rectangle 52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6647" name="Rectangle 55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6648" name="Line 56"/>
          <p:cNvSpPr>
            <a:spLocks noChangeShapeType="1"/>
          </p:cNvSpPr>
          <p:nvPr/>
        </p:nvSpPr>
        <p:spPr bwMode="auto">
          <a:xfrm>
            <a:off x="5899150" y="3292475"/>
            <a:ext cx="984250" cy="14716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V="1">
            <a:off x="3200400" y="3322638"/>
            <a:ext cx="1997075" cy="20875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8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Each store writes an </a:t>
            </a:r>
            <a:r>
              <a:rPr lang="en-US" dirty="0" smtClean="0">
                <a:solidFill>
                  <a:schemeClr val="accent1"/>
                </a:solidFill>
              </a:rPr>
              <a:t>item</a:t>
            </a:r>
            <a:r>
              <a:rPr lang="en-US" dirty="0" smtClean="0"/>
              <a:t>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4 </a:t>
            </a:r>
            <a:r>
              <a:rPr lang="en-US" dirty="0" err="1" smtClean="0">
                <a:solidFill>
                  <a:schemeClr val="accent1"/>
                </a:solidFill>
              </a:rPr>
              <a:t>mem</a:t>
            </a:r>
            <a:r>
              <a:rPr lang="en-US" dirty="0" smtClean="0">
                <a:solidFill>
                  <a:schemeClr val="accent1"/>
                </a:solidFill>
              </a:rPr>
              <a:t> writes</a:t>
            </a:r>
          </a:p>
          <a:p>
            <a:r>
              <a:rPr lang="en-US" dirty="0" smtClean="0"/>
              <a:t>Evictions don’t need to write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no need for dirty bit</a:t>
            </a:r>
          </a:p>
        </p:txBody>
      </p:sp>
    </p:spTree>
    <p:extLst>
      <p:ext uri="{BB962C8B-B14F-4D97-AF65-F5344CB8AC3E}">
        <p14:creationId xmlns:p14="http://schemas.microsoft.com/office/powerpoint/2010/main" val="173418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07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8707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8707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07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</a:t>
            </a:r>
            <a:r>
              <a:rPr lang="en-US" dirty="0" smtClean="0"/>
              <a:t>8,9)</a:t>
            </a:r>
            <a:endParaRPr lang="en-US" dirty="0"/>
          </a:p>
        </p:txBody>
      </p:sp>
      <p:sp>
        <p:nvSpPr>
          <p:cNvPr id="358707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7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8708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8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8708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8708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8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8708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8708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8708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8708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8709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09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8709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8709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8710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10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10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10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8710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8710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8710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8710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8710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8710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8711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87111" name="AutoShape 39"/>
          <p:cNvSpPr>
            <a:spLocks noChangeArrowheads="1"/>
          </p:cNvSpPr>
          <p:nvPr/>
        </p:nvSpPr>
        <p:spPr bwMode="auto">
          <a:xfrm>
            <a:off x="1265238" y="425926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1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87113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87114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87115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87116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17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18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8711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20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87121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87122" name="Text Box 50"/>
          <p:cNvSpPr txBox="1">
            <a:spLocks noChangeArrowheads="1"/>
          </p:cNvSpPr>
          <p:nvPr/>
        </p:nvSpPr>
        <p:spPr bwMode="auto">
          <a:xfrm>
            <a:off x="1692275" y="2260600"/>
            <a:ext cx="17379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587123" name="Rectangle 51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25" name="Rectangle 53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126" name="Line 54"/>
          <p:cNvSpPr>
            <a:spLocks noChangeShapeType="1"/>
          </p:cNvSpPr>
          <p:nvPr/>
        </p:nvSpPr>
        <p:spPr bwMode="auto">
          <a:xfrm>
            <a:off x="5899150" y="3292475"/>
            <a:ext cx="984250" cy="14716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127" name="Group 55"/>
          <p:cNvGrpSpPr>
            <a:grpSpLocks/>
          </p:cNvGrpSpPr>
          <p:nvPr/>
        </p:nvGrpSpPr>
        <p:grpSpPr bwMode="auto">
          <a:xfrm>
            <a:off x="3200400" y="4016375"/>
            <a:ext cx="2790825" cy="1393825"/>
            <a:chOff x="2016" y="2530"/>
            <a:chExt cx="1758" cy="878"/>
          </a:xfrm>
        </p:grpSpPr>
        <p:sp>
          <p:nvSpPr>
            <p:cNvPr id="3587128" name="Rectangle 56"/>
            <p:cNvSpPr>
              <a:spLocks noChangeArrowheads="1"/>
            </p:cNvSpPr>
            <p:nvPr/>
          </p:nvSpPr>
          <p:spPr bwMode="auto">
            <a:xfrm>
              <a:off x="3102" y="2530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29</a:t>
              </a:r>
            </a:p>
          </p:txBody>
        </p:sp>
        <p:sp>
          <p:nvSpPr>
            <p:cNvPr id="3587129" name="Line 57"/>
            <p:cNvSpPr>
              <a:spLocks noChangeShapeType="1"/>
            </p:cNvSpPr>
            <p:nvPr/>
          </p:nvSpPr>
          <p:spPr bwMode="auto">
            <a:xfrm flipV="1">
              <a:off x="2016" y="2640"/>
              <a:ext cx="1248" cy="76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7130" name="Group 58"/>
          <p:cNvGrpSpPr>
            <a:grpSpLocks/>
          </p:cNvGrpSpPr>
          <p:nvPr/>
        </p:nvGrpSpPr>
        <p:grpSpPr bwMode="auto">
          <a:xfrm>
            <a:off x="5791200" y="3124200"/>
            <a:ext cx="2286000" cy="1066800"/>
            <a:chOff x="3648" y="1968"/>
            <a:chExt cx="1440" cy="672"/>
          </a:xfrm>
        </p:grpSpPr>
        <p:sp>
          <p:nvSpPr>
            <p:cNvPr id="3587131" name="Rectangle 59"/>
            <p:cNvSpPr>
              <a:spLocks noChangeArrowheads="1"/>
            </p:cNvSpPr>
            <p:nvPr/>
          </p:nvSpPr>
          <p:spPr bwMode="auto">
            <a:xfrm>
              <a:off x="4416" y="1968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29</a:t>
              </a:r>
            </a:p>
          </p:txBody>
        </p:sp>
        <p:sp>
          <p:nvSpPr>
            <p:cNvPr id="3587132" name="Line 60"/>
            <p:cNvSpPr>
              <a:spLocks noChangeShapeType="1"/>
            </p:cNvSpPr>
            <p:nvPr/>
          </p:nvSpPr>
          <p:spPr bwMode="auto">
            <a:xfrm flipV="1">
              <a:off x="3648" y="2064"/>
              <a:ext cx="864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" name="Line 52"/>
          <p:cNvSpPr>
            <a:spLocks noChangeShapeType="1"/>
          </p:cNvSpPr>
          <p:nvPr/>
        </p:nvSpPr>
        <p:spPr bwMode="auto">
          <a:xfrm flipV="1">
            <a:off x="3200400" y="3322638"/>
            <a:ext cx="1997075" cy="20875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3217133" y="2281297"/>
            <a:ext cx="36426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07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8707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8707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07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Write-Through (REF </a:t>
            </a:r>
            <a:r>
              <a:rPr lang="en-US" dirty="0" smtClean="0"/>
              <a:t>8,9)</a:t>
            </a:r>
            <a:endParaRPr lang="en-US" dirty="0"/>
          </a:p>
        </p:txBody>
      </p:sp>
      <p:sp>
        <p:nvSpPr>
          <p:cNvPr id="358707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7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8708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8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8708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8708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8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8708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8708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8708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8708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8709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09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8709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8709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8710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10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10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10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8710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8710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8710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8710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8710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8710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8711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87111" name="AutoShape 39"/>
          <p:cNvSpPr>
            <a:spLocks noChangeArrowheads="1"/>
          </p:cNvSpPr>
          <p:nvPr/>
        </p:nvSpPr>
        <p:spPr bwMode="auto">
          <a:xfrm>
            <a:off x="1265238" y="425926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1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113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87114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87115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87116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17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18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8711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20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87121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87122" name="Text Box 50"/>
          <p:cNvSpPr txBox="1">
            <a:spLocks noChangeArrowheads="1"/>
          </p:cNvSpPr>
          <p:nvPr/>
        </p:nvSpPr>
        <p:spPr bwMode="auto">
          <a:xfrm>
            <a:off x="1692275" y="2260600"/>
            <a:ext cx="17379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587123" name="Rectangle 51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25" name="Rectangle 53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126" name="Line 54"/>
          <p:cNvSpPr>
            <a:spLocks noChangeShapeType="1"/>
          </p:cNvSpPr>
          <p:nvPr/>
        </p:nvSpPr>
        <p:spPr bwMode="auto">
          <a:xfrm>
            <a:off x="5899150" y="3292475"/>
            <a:ext cx="984250" cy="14716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127" name="Group 55"/>
          <p:cNvGrpSpPr>
            <a:grpSpLocks/>
          </p:cNvGrpSpPr>
          <p:nvPr/>
        </p:nvGrpSpPr>
        <p:grpSpPr bwMode="auto">
          <a:xfrm>
            <a:off x="3200400" y="4016375"/>
            <a:ext cx="2790825" cy="1393825"/>
            <a:chOff x="2016" y="2530"/>
            <a:chExt cx="1758" cy="878"/>
          </a:xfrm>
        </p:grpSpPr>
        <p:sp>
          <p:nvSpPr>
            <p:cNvPr id="3587128" name="Rectangle 56"/>
            <p:cNvSpPr>
              <a:spLocks noChangeArrowheads="1"/>
            </p:cNvSpPr>
            <p:nvPr/>
          </p:nvSpPr>
          <p:spPr bwMode="auto">
            <a:xfrm>
              <a:off x="3102" y="2530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29</a:t>
              </a:r>
            </a:p>
          </p:txBody>
        </p:sp>
        <p:sp>
          <p:nvSpPr>
            <p:cNvPr id="3587129" name="Line 57"/>
            <p:cNvSpPr>
              <a:spLocks noChangeShapeType="1"/>
            </p:cNvSpPr>
            <p:nvPr/>
          </p:nvSpPr>
          <p:spPr bwMode="auto">
            <a:xfrm flipV="1">
              <a:off x="2016" y="2640"/>
              <a:ext cx="1248" cy="76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7130" name="Group 58"/>
          <p:cNvGrpSpPr>
            <a:grpSpLocks/>
          </p:cNvGrpSpPr>
          <p:nvPr/>
        </p:nvGrpSpPr>
        <p:grpSpPr bwMode="auto">
          <a:xfrm>
            <a:off x="5791200" y="3124200"/>
            <a:ext cx="2286000" cy="1066800"/>
            <a:chOff x="3648" y="1968"/>
            <a:chExt cx="1440" cy="672"/>
          </a:xfrm>
        </p:grpSpPr>
        <p:sp>
          <p:nvSpPr>
            <p:cNvPr id="3587131" name="Rectangle 59"/>
            <p:cNvSpPr>
              <a:spLocks noChangeArrowheads="1"/>
            </p:cNvSpPr>
            <p:nvPr/>
          </p:nvSpPr>
          <p:spPr bwMode="auto">
            <a:xfrm>
              <a:off x="4416" y="1968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29</a:t>
              </a:r>
            </a:p>
          </p:txBody>
        </p:sp>
        <p:sp>
          <p:nvSpPr>
            <p:cNvPr id="3587132" name="Line 60"/>
            <p:cNvSpPr>
              <a:spLocks noChangeShapeType="1"/>
            </p:cNvSpPr>
            <p:nvPr/>
          </p:nvSpPr>
          <p:spPr bwMode="auto">
            <a:xfrm flipV="1">
              <a:off x="3648" y="2064"/>
              <a:ext cx="864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" name="Line 52"/>
          <p:cNvSpPr>
            <a:spLocks noChangeShapeType="1"/>
          </p:cNvSpPr>
          <p:nvPr/>
        </p:nvSpPr>
        <p:spPr bwMode="auto">
          <a:xfrm flipV="1">
            <a:off x="3200400" y="3322638"/>
            <a:ext cx="1997075" cy="20875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3217133" y="2281297"/>
            <a:ext cx="36426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Write-Through vs. Write-Back</a:t>
            </a:r>
          </a:p>
        </p:txBody>
      </p:sp>
      <p:sp>
        <p:nvSpPr>
          <p:cNvPr id="33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63600"/>
            <a:ext cx="8305800" cy="51816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dirty="0"/>
              <a:t>Can we also design the cache </a:t>
            </a:r>
            <a:r>
              <a:rPr lang="en-US" dirty="0">
                <a:solidFill>
                  <a:schemeClr val="accent1"/>
                </a:solidFill>
              </a:rPr>
              <a:t>NOT</a:t>
            </a:r>
            <a:r>
              <a:rPr lang="en-US" dirty="0"/>
              <a:t> to write all stores immediately to memory?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Keep the most current copy in cache, and update memory when that data is evicted (</a:t>
            </a:r>
            <a:r>
              <a:rPr lang="en-US" dirty="0">
                <a:solidFill>
                  <a:schemeClr val="accent1"/>
                </a:solidFill>
              </a:rPr>
              <a:t>write-back policy</a:t>
            </a:r>
            <a:r>
              <a:rPr lang="en-US" dirty="0"/>
              <a:t>)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Do we need to write-back all evicted lines?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No, only blocks that have been stored into (written)</a:t>
            </a:r>
          </a:p>
        </p:txBody>
      </p:sp>
    </p:spTree>
    <p:extLst>
      <p:ext uri="{BB962C8B-B14F-4D97-AF65-F5344CB8AC3E}">
        <p14:creationId xmlns:p14="http://schemas.microsoft.com/office/powerpoint/2010/main" val="213833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4867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Write-Back Meta-Data</a:t>
            </a:r>
            <a:endParaRPr lang="en-US" dirty="0"/>
          </a:p>
        </p:txBody>
      </p:sp>
      <p:sp>
        <p:nvSpPr>
          <p:cNvPr id="3330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209800"/>
            <a:ext cx="86868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 = 1 means the line has valid data</a:t>
            </a:r>
          </a:p>
          <a:p>
            <a:r>
              <a:rPr lang="en-US" sz="2800" dirty="0" smtClean="0"/>
              <a:t>D = 1 means the bytes are newer than main memory</a:t>
            </a:r>
          </a:p>
          <a:p>
            <a:r>
              <a:rPr lang="en-US" sz="2800" dirty="0" smtClean="0"/>
              <a:t>When allocating line:</a:t>
            </a:r>
          </a:p>
          <a:p>
            <a:pPr lvl="1"/>
            <a:r>
              <a:rPr lang="en-US" sz="2400" dirty="0" smtClean="0"/>
              <a:t>Set V = 1, D = 0, fill in Tag and Data</a:t>
            </a:r>
          </a:p>
          <a:p>
            <a:r>
              <a:rPr lang="en-US" sz="2800" dirty="0" smtClean="0"/>
              <a:t>When writing line:</a:t>
            </a:r>
          </a:p>
          <a:p>
            <a:pPr lvl="1"/>
            <a:r>
              <a:rPr lang="en-US" sz="2400" dirty="0" smtClean="0"/>
              <a:t>Set D = 1</a:t>
            </a:r>
          </a:p>
          <a:p>
            <a:r>
              <a:rPr lang="en-US" sz="2800" dirty="0" smtClean="0"/>
              <a:t>When evicting line:</a:t>
            </a:r>
          </a:p>
          <a:p>
            <a:pPr lvl="1"/>
            <a:r>
              <a:rPr lang="en-US" sz="2400" dirty="0" smtClean="0"/>
              <a:t>If D = 0: just set V = 0</a:t>
            </a:r>
          </a:p>
          <a:p>
            <a:pPr lvl="1"/>
            <a:r>
              <a:rPr lang="en-US" sz="2400" dirty="0" smtClean="0"/>
              <a:t>If D = 1: write-back Data, then set D = 0, V = 0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72311134"/>
              </p:ext>
            </p:extLst>
          </p:nvPr>
        </p:nvGraphicFramePr>
        <p:xfrm>
          <a:off x="1219200" y="431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10668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… Byte 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39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691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Handling Stores (Write-Back)</a:t>
            </a:r>
          </a:p>
        </p:txBody>
      </p:sp>
      <p:sp>
        <p:nvSpPr>
          <p:cNvPr id="336691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691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692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692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692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692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692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692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692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692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692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692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693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3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3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/>
                </a:solidFill>
              </a:rPr>
              <a:t>d</a:t>
            </a:r>
            <a:r>
              <a:rPr lang="en-US" b="1" dirty="0"/>
              <a:t>  </a:t>
            </a:r>
            <a:r>
              <a:rPr lang="en-US" b="1" dirty="0">
                <a:solidFill>
                  <a:schemeClr val="bg1"/>
                </a:solidFill>
              </a:rPr>
              <a:t>tag   data</a:t>
            </a:r>
          </a:p>
        </p:txBody>
      </p:sp>
      <p:sp>
        <p:nvSpPr>
          <p:cNvPr id="336693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693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694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694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694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694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694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694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694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695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6951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6952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3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4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5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6" name="Text Box 4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45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</a:t>
            </a:r>
            <a:r>
              <a:rPr lang="en-US" sz="2400" dirty="0" smtClean="0">
                <a:solidFill>
                  <a:schemeClr val="bg1"/>
                </a:solidFill>
              </a:rPr>
              <a:t>4 </a:t>
            </a:r>
            <a:r>
              <a:rPr lang="en-US" sz="2400" dirty="0" smtClean="0">
                <a:solidFill>
                  <a:schemeClr val="bg1"/>
                </a:solidFill>
              </a:rPr>
              <a:t>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policy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3733800" y="1219200"/>
            <a:ext cx="23797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Fully Associative Cache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30154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Design Tradeoffs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6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896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1)</a:t>
            </a:r>
          </a:p>
        </p:txBody>
      </p:sp>
      <p:sp>
        <p:nvSpPr>
          <p:cNvPr id="336896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896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896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896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897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897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897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897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897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897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897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897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897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897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6898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898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898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899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899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899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899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899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899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899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899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900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4" name="AutoShape 44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005" name="Text Box 4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</p:spTree>
    <p:extLst>
      <p:ext uri="{BB962C8B-B14F-4D97-AF65-F5344CB8AC3E}">
        <p14:creationId xmlns:p14="http://schemas.microsoft.com/office/powerpoint/2010/main" val="37786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101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101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101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101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1)</a:t>
            </a:r>
          </a:p>
        </p:txBody>
      </p:sp>
      <p:sp>
        <p:nvSpPr>
          <p:cNvPr id="337101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101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101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101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101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101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102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102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102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102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sz="1600" b="1" dirty="0">
                <a:sym typeface="Symbol" pitchFamily="18" charset="2"/>
              </a:rPr>
              <a:t>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</a:t>
            </a:r>
            <a:r>
              <a:rPr lang="en-US" sz="1600" b="1" dirty="0">
                <a:sym typeface="Symbol" pitchFamily="18" charset="2"/>
              </a:rPr>
              <a:t>  ]</a:t>
            </a:r>
            <a:endParaRPr lang="en-US" sz="1600" b="1" dirty="0"/>
          </a:p>
        </p:txBody>
      </p:sp>
      <p:sp>
        <p:nvSpPr>
          <p:cNvPr id="337102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102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1026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1027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28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29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1030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3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103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1036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7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8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104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104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104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104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104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104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104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104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71048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1049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71050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1051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1052" name="AutoShape 44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1053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1054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105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71056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1057" name="Text Box 49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71058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305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305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306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306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2)</a:t>
            </a:r>
          </a:p>
        </p:txBody>
      </p:sp>
      <p:sp>
        <p:nvSpPr>
          <p:cNvPr id="337306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306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306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306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306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306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306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306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307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307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7307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307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307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307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7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7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307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7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308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308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7308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308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308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309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309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309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309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309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309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7309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309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37309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309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3100" name="AutoShape 44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3101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3102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3103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73104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3105" name="Text Box 49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  ]</a:t>
            </a:r>
          </a:p>
          <a:p>
            <a:pPr eaLnBrk="1" hangingPunct="1"/>
            <a:r>
              <a:rPr lang="en-US" sz="1600" b="1" dirty="0" smtClean="0">
                <a:solidFill>
                  <a:schemeClr val="bg2"/>
                </a:solidFill>
              </a:rPr>
              <a:t>SB  $1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 M[   5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  ]</a:t>
            </a:r>
          </a:p>
        </p:txBody>
      </p:sp>
      <p:sp>
        <p:nvSpPr>
          <p:cNvPr id="3373106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510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510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510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510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2)</a:t>
            </a:r>
          </a:p>
        </p:txBody>
      </p:sp>
      <p:sp>
        <p:nvSpPr>
          <p:cNvPr id="337511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511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511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511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511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511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511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511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511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511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7512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512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512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512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5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512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3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513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513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513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3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3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513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513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513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513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514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514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514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5143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75144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5145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5146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5147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5148" name="AutoShape 44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5149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5150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515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75152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5153" name="Rectangle 49"/>
          <p:cNvSpPr>
            <a:spLocks noChangeArrowheads="1"/>
          </p:cNvSpPr>
          <p:nvPr/>
        </p:nvSpPr>
        <p:spPr bwMode="auto">
          <a:xfrm>
            <a:off x="4927600" y="37147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75154" name="Rectangle 50"/>
          <p:cNvSpPr>
            <a:spLocks noChangeArrowheads="1"/>
          </p:cNvSpPr>
          <p:nvPr/>
        </p:nvSpPr>
        <p:spPr bwMode="auto">
          <a:xfrm>
            <a:off x="4927600" y="40195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5155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5156" name="Text Box 52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75157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715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715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715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715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3)</a:t>
            </a:r>
          </a:p>
        </p:txBody>
      </p:sp>
      <p:sp>
        <p:nvSpPr>
          <p:cNvPr id="337715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715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716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716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716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716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716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716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716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716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0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7716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716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717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717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3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717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717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718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718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8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8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718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718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718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718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718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718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719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7191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77192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7193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7194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7195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7196" name="AutoShape 44"/>
          <p:cNvSpPr>
            <a:spLocks noChangeArrowheads="1"/>
          </p:cNvSpPr>
          <p:nvPr/>
        </p:nvSpPr>
        <p:spPr bwMode="auto">
          <a:xfrm>
            <a:off x="13716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7197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7198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719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77201" name="Rectangle 49"/>
          <p:cNvSpPr>
            <a:spLocks noChangeArrowheads="1"/>
          </p:cNvSpPr>
          <p:nvPr/>
        </p:nvSpPr>
        <p:spPr bwMode="auto">
          <a:xfrm>
            <a:off x="4927600" y="37147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77202" name="Rectangle 50"/>
          <p:cNvSpPr>
            <a:spLocks noChangeArrowheads="1"/>
          </p:cNvSpPr>
          <p:nvPr/>
        </p:nvSpPr>
        <p:spPr bwMode="auto">
          <a:xfrm>
            <a:off x="4927600" y="40195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7204" name="Text Box 52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 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77205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Rectangle 46"/>
          <p:cNvSpPr>
            <a:spLocks noChangeArrowheads="1"/>
          </p:cNvSpPr>
          <p:nvPr/>
        </p:nvSpPr>
        <p:spPr bwMode="auto">
          <a:xfrm>
            <a:off x="236378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55" name="Rectangle 50"/>
          <p:cNvSpPr>
            <a:spLocks noChangeArrowheads="1"/>
          </p:cNvSpPr>
          <p:nvPr/>
        </p:nvSpPr>
        <p:spPr bwMode="auto">
          <a:xfrm>
            <a:off x="2363780" y="5565117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0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920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920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20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3)</a:t>
            </a:r>
          </a:p>
        </p:txBody>
      </p:sp>
      <p:sp>
        <p:nvSpPr>
          <p:cNvPr id="337920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920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920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920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921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921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921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921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921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921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0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7921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921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921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921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922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922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922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922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3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3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923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923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923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923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923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923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923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923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7924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37924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924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924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9244" name="AutoShape 44"/>
          <p:cNvSpPr>
            <a:spLocks noChangeArrowheads="1"/>
          </p:cNvSpPr>
          <p:nvPr/>
        </p:nvSpPr>
        <p:spPr bwMode="auto">
          <a:xfrm>
            <a:off x="13716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245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9246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9247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173</a:t>
            </a:r>
          </a:p>
        </p:txBody>
      </p:sp>
      <p:sp>
        <p:nvSpPr>
          <p:cNvPr id="3379248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9249" name="Rectangle 49"/>
          <p:cNvSpPr>
            <a:spLocks noChangeArrowheads="1"/>
          </p:cNvSpPr>
          <p:nvPr/>
        </p:nvSpPr>
        <p:spPr bwMode="auto">
          <a:xfrm>
            <a:off x="4927600" y="37147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79250" name="Rectangle 50"/>
          <p:cNvSpPr>
            <a:spLocks noChangeArrowheads="1"/>
          </p:cNvSpPr>
          <p:nvPr/>
        </p:nvSpPr>
        <p:spPr bwMode="auto">
          <a:xfrm>
            <a:off x="4927600" y="40195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9251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9253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79254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 flipV="1">
            <a:off x="3276600" y="3276600"/>
            <a:ext cx="1828800" cy="2438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25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8125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125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25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4)</a:t>
            </a:r>
          </a:p>
        </p:txBody>
      </p:sp>
      <p:sp>
        <p:nvSpPr>
          <p:cNvPr id="338125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125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125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125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125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125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126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126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126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126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5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8126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126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1266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1267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68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69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1270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3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127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1276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1277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8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8128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128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128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128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128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128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128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128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81288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1289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81290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1291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1292" name="AutoShape 44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293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1294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129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1296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1297" name="Rectangle 49"/>
          <p:cNvSpPr>
            <a:spLocks noChangeArrowheads="1"/>
          </p:cNvSpPr>
          <p:nvPr/>
        </p:nvSpPr>
        <p:spPr bwMode="auto">
          <a:xfrm>
            <a:off x="4927600" y="37147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81298" name="Rectangle 50"/>
          <p:cNvSpPr>
            <a:spLocks noChangeArrowheads="1"/>
          </p:cNvSpPr>
          <p:nvPr/>
        </p:nvSpPr>
        <p:spPr bwMode="auto">
          <a:xfrm>
            <a:off x="4927600" y="40195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1299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1300" name="Text Box 52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1301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29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8329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330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30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4)</a:t>
            </a:r>
          </a:p>
        </p:txBody>
      </p:sp>
      <p:sp>
        <p:nvSpPr>
          <p:cNvPr id="338330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330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330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330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330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330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330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330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331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331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5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8331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331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331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331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1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1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331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1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332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332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332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8332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332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333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333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333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333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333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333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333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333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38333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333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3340" name="AutoShape 44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341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3342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3343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3344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3345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3346" name="Rectangle 50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3347" name="Rectangle 51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83348" name="Line 52"/>
          <p:cNvSpPr>
            <a:spLocks noChangeShapeType="1"/>
          </p:cNvSpPr>
          <p:nvPr/>
        </p:nvSpPr>
        <p:spPr bwMode="auto">
          <a:xfrm flipV="1">
            <a:off x="3200400" y="4191000"/>
            <a:ext cx="1905000" cy="1219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3349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335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534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534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534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4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5)</a:t>
            </a:r>
          </a:p>
        </p:txBody>
      </p:sp>
      <p:sp>
        <p:nvSpPr>
          <p:cNvPr id="338535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535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535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535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535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535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535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535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535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535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536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536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536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536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5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536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7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537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537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537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7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7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8537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537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537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537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538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538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538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5383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5384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5385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5386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5387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5388" name="AutoShape 44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89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5390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539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5392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539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5394" name="Rectangle 50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5395" name="Rectangle 51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85396" name="Text Box 52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739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739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739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39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/>
              <a:t>Write-Back (REF 5)</a:t>
            </a:r>
          </a:p>
        </p:txBody>
      </p:sp>
      <p:sp>
        <p:nvSpPr>
          <p:cNvPr id="338739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739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740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740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740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740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740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740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740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740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8740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740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741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741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3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741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741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742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742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2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2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8742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742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742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742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742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742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743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7431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7432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7433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7434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7435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7436" name="AutoShape 44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37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7438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743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7440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7441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7442" name="Rectangle 50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7443" name="Rectangle 51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87444" name="Rectangle 52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accent1"/>
                </a:solidFill>
              </a:rPr>
              <a:t>173</a:t>
            </a:r>
          </a:p>
        </p:txBody>
      </p:sp>
      <p:grpSp>
        <p:nvGrpSpPr>
          <p:cNvPr id="3387445" name="Group 53"/>
          <p:cNvGrpSpPr>
            <a:grpSpLocks/>
          </p:cNvGrpSpPr>
          <p:nvPr/>
        </p:nvGrpSpPr>
        <p:grpSpPr bwMode="auto">
          <a:xfrm>
            <a:off x="5791200" y="1752600"/>
            <a:ext cx="1371600" cy="1828800"/>
            <a:chOff x="3648" y="1104"/>
            <a:chExt cx="864" cy="1152"/>
          </a:xfrm>
        </p:grpSpPr>
        <p:sp>
          <p:nvSpPr>
            <p:cNvPr id="3387446" name="Line 54"/>
            <p:cNvSpPr>
              <a:spLocks noChangeShapeType="1"/>
            </p:cNvSpPr>
            <p:nvPr/>
          </p:nvSpPr>
          <p:spPr bwMode="auto">
            <a:xfrm flipV="1">
              <a:off x="3648" y="1104"/>
              <a:ext cx="864" cy="9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7447" name="Line 55"/>
            <p:cNvSpPr>
              <a:spLocks noChangeShapeType="1"/>
            </p:cNvSpPr>
            <p:nvPr/>
          </p:nvSpPr>
          <p:spPr bwMode="auto">
            <a:xfrm flipV="1">
              <a:off x="3648" y="1296"/>
              <a:ext cx="864" cy="9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87448" name="Text Box 56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7449" name="Text Box 57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58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Design</a:t>
            </a:r>
            <a:endParaRPr lang="en-US"/>
          </a:p>
        </p:txBody>
      </p:sp>
      <p:sp>
        <p:nvSpPr>
          <p:cNvPr id="35358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Need to determine parameters:</a:t>
            </a:r>
          </a:p>
          <a:p>
            <a:pPr lvl="1"/>
            <a:r>
              <a:rPr lang="en-US" dirty="0" smtClean="0"/>
              <a:t>Cache size</a:t>
            </a:r>
          </a:p>
          <a:p>
            <a:pPr lvl="1"/>
            <a:r>
              <a:rPr lang="en-US" dirty="0" smtClean="0"/>
              <a:t>Block size (aka line size)</a:t>
            </a:r>
          </a:p>
          <a:p>
            <a:pPr lvl="1"/>
            <a:r>
              <a:rPr lang="en-US" dirty="0" smtClean="0"/>
              <a:t>Number of ways of set-</a:t>
            </a:r>
            <a:r>
              <a:rPr lang="en-US" dirty="0" err="1" smtClean="0"/>
              <a:t>associativity</a:t>
            </a:r>
            <a:r>
              <a:rPr lang="en-US" dirty="0" smtClean="0"/>
              <a:t> (1, N, </a:t>
            </a:r>
            <a:r>
              <a:rPr lang="en-US" dirty="0" smtClean="0">
                <a:sym typeface="Symbol"/>
              </a:rPr>
              <a:t>)</a:t>
            </a:r>
            <a:endParaRPr lang="en-US" dirty="0" smtClean="0"/>
          </a:p>
          <a:p>
            <a:pPr lvl="1"/>
            <a:r>
              <a:rPr lang="en-US" smtClean="0"/>
              <a:t>Eviction policy </a:t>
            </a:r>
            <a:endParaRPr lang="en-US" dirty="0" smtClean="0"/>
          </a:p>
          <a:p>
            <a:pPr lvl="1"/>
            <a:r>
              <a:rPr lang="en-US" dirty="0" smtClean="0"/>
              <a:t>Number of levels of caching, parameters for each</a:t>
            </a:r>
          </a:p>
          <a:p>
            <a:pPr lvl="1"/>
            <a:r>
              <a:rPr lang="en-US" dirty="0" smtClean="0"/>
              <a:t>Separate I-cache from D-cache, or Unified cache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 policies / instructions</a:t>
            </a:r>
          </a:p>
          <a:p>
            <a:pPr lvl="1"/>
            <a:r>
              <a:rPr lang="en-US" dirty="0" smtClean="0"/>
              <a:t>Write policy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4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944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944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44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/>
              <a:t>Write-Back (REF 5)</a:t>
            </a:r>
          </a:p>
        </p:txBody>
      </p:sp>
      <p:sp>
        <p:nvSpPr>
          <p:cNvPr id="338944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944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944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944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945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945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945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945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945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945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8945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945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945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945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946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946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946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946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7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7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8947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947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947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947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947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947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947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947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948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8948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948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948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9484" name="AutoShape 44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485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9486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9487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9488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89489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389490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389491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389492" name="Line 52"/>
          <p:cNvSpPr>
            <a:spLocks noChangeShapeType="1"/>
          </p:cNvSpPr>
          <p:nvPr/>
        </p:nvSpPr>
        <p:spPr bwMode="auto">
          <a:xfrm flipH="1" flipV="1">
            <a:off x="5867400" y="3276600"/>
            <a:ext cx="1295400" cy="1447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9493" name="Line 53"/>
          <p:cNvSpPr>
            <a:spLocks noChangeShapeType="1"/>
          </p:cNvSpPr>
          <p:nvPr/>
        </p:nvSpPr>
        <p:spPr bwMode="auto">
          <a:xfrm flipH="1" flipV="1">
            <a:off x="5867400" y="3657600"/>
            <a:ext cx="1295400" cy="1447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9494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9495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249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49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50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0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6)</a:t>
            </a:r>
          </a:p>
        </p:txBody>
      </p:sp>
      <p:sp>
        <p:nvSpPr>
          <p:cNvPr id="356250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250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250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6250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250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250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250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250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251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251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251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251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251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1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6251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252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252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2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6252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252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253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253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253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253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253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253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3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6253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40" name="AutoShape 44"/>
          <p:cNvSpPr>
            <a:spLocks noChangeArrowheads="1"/>
          </p:cNvSpPr>
          <p:nvPr/>
        </p:nvSpPr>
        <p:spPr bwMode="auto">
          <a:xfrm>
            <a:off x="1295400" y="403225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41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 err="1">
                <a:solidFill>
                  <a:schemeClr val="bg1"/>
                </a:solidFill>
              </a:rPr>
              <a:t>lru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562542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3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4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2545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46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2547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5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562551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249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49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50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0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6)</a:t>
            </a:r>
          </a:p>
        </p:txBody>
      </p:sp>
      <p:sp>
        <p:nvSpPr>
          <p:cNvPr id="356250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250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250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6250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250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250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250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250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251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251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251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251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251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1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6251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252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252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2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6252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252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253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253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253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253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253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253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56253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6253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40" name="AutoShape 44"/>
          <p:cNvSpPr>
            <a:spLocks noChangeArrowheads="1"/>
          </p:cNvSpPr>
          <p:nvPr/>
        </p:nvSpPr>
        <p:spPr bwMode="auto">
          <a:xfrm>
            <a:off x="1295400" y="403225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41" name="Text Box 45"/>
          <p:cNvSpPr txBox="1">
            <a:spLocks noChangeArrowheads="1"/>
          </p:cNvSpPr>
          <p:nvPr/>
        </p:nvSpPr>
        <p:spPr bwMode="auto">
          <a:xfrm rot="-5400000">
            <a:off x="3450432" y="30837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 err="1">
                <a:solidFill>
                  <a:schemeClr val="bg1"/>
                </a:solidFill>
              </a:rPr>
              <a:t>lru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562542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3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4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2545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46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2547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5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562551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V="1">
            <a:off x="3276600" y="4191000"/>
            <a:ext cx="1828800" cy="1219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5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249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49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50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0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356250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250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250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6250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250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250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250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250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251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251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251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251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251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1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6251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252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252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2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6252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252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253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253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253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253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253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253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56253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6253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40" name="AutoShape 44"/>
          <p:cNvSpPr>
            <a:spLocks noChangeArrowheads="1"/>
          </p:cNvSpPr>
          <p:nvPr/>
        </p:nvSpPr>
        <p:spPr bwMode="auto">
          <a:xfrm>
            <a:off x="1295400" y="403225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41" name="Text Box 45"/>
          <p:cNvSpPr txBox="1">
            <a:spLocks noChangeArrowheads="1"/>
          </p:cNvSpPr>
          <p:nvPr/>
        </p:nvSpPr>
        <p:spPr bwMode="auto">
          <a:xfrm rot="-5400000">
            <a:off x="3450432" y="3026569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 err="1">
                <a:solidFill>
                  <a:schemeClr val="bg1"/>
                </a:solidFill>
              </a:rPr>
              <a:t>lru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562542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3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4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2545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46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2547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5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562551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864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864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864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864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/>
              <a:t>Write-Back (REF 7)</a:t>
            </a:r>
          </a:p>
        </p:txBody>
      </p:sp>
      <p:sp>
        <p:nvSpPr>
          <p:cNvPr id="356864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864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864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6864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865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865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865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865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865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865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865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865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865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6866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866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866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866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7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7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6867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867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867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867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867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867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867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867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6868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56868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868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868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8685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8686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8687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8688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8689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3568690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8691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51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2" name="AutoShape 44"/>
          <p:cNvSpPr>
            <a:spLocks noChangeArrowheads="1"/>
          </p:cNvSpPr>
          <p:nvPr/>
        </p:nvSpPr>
        <p:spPr bwMode="auto">
          <a:xfrm>
            <a:off x="1295400" y="42672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3276600" y="3276600"/>
            <a:ext cx="1828800" cy="2133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Write-back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block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8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i="1" dirty="0" smtClean="0"/>
              <a:t>Some</a:t>
            </a:r>
            <a:r>
              <a:rPr lang="en-US" dirty="0" smtClean="0"/>
              <a:t> evictions write a block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1 dirty eviction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2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(+ </a:t>
            </a:r>
            <a:r>
              <a:rPr lang="en-US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dirty evictions later 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+4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011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memory references?</a:t>
            </a:r>
          </a:p>
        </p:txBody>
      </p:sp>
      <p:sp>
        <p:nvSpPr>
          <p:cNvPr id="33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Each miss reads a block 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/>
              <a:t>Two words in this cache</a:t>
            </a:r>
          </a:p>
          <a:p>
            <a:pPr>
              <a:buClr>
                <a:schemeClr val="tx1"/>
              </a:buClr>
            </a:pPr>
            <a:r>
              <a:rPr lang="en-US"/>
              <a:t>Each evicted dirty cache line writes a block</a:t>
            </a:r>
          </a:p>
          <a:p>
            <a:pPr>
              <a:buClr>
                <a:schemeClr val="tx1"/>
              </a:buClr>
            </a:pPr>
            <a:r>
              <a:rPr lang="en-US"/>
              <a:t>Total reads: six words</a:t>
            </a:r>
          </a:p>
          <a:p>
            <a:pPr>
              <a:buClr>
                <a:schemeClr val="tx1"/>
              </a:buClr>
            </a:pPr>
            <a:r>
              <a:rPr lang="en-US"/>
              <a:t>Total writes: 4/6 words (after final eviction)</a:t>
            </a:r>
          </a:p>
        </p:txBody>
      </p:sp>
    </p:spTree>
    <p:extLst>
      <p:ext uri="{BB962C8B-B14F-4D97-AF65-F5344CB8AC3E}">
        <p14:creationId xmlns:p14="http://schemas.microsoft.com/office/powerpoint/2010/main" val="33032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117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9117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9117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117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8,9)</a:t>
            </a:r>
          </a:p>
        </p:txBody>
      </p:sp>
      <p:sp>
        <p:nvSpPr>
          <p:cNvPr id="359117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9117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9117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9117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9117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9117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9118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9118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9118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91183" name="Text Box 15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91184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91185" name="Rectangle 17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186" name="Rectangle 18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87" name="Rectangle 19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88" name="Text Box 20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91189" name="Rectangle 21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0" name="Rectangle 2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1" name="Rectangle 23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2" name="Rectangle 24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3" name="Text Box 25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91194" name="Text Box 26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91195" name="Rectangle 27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196" name="Rectangle 28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7" name="Rectangle 29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8" name="Rectangle 30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91199" name="Rectangle 31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91200" name="Rectangle 32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91201" name="Rectangle 33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91202" name="Rectangle 34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91203" name="Rectangle 35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91204" name="Rectangle 36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91205" name="Rectangle 37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91206" name="Text Box 38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91207" name="Rectangle 39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08" name="Rectangle 40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09" name="Rectangle 41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10" name="Rectangle 42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11" name="Text Box 43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91212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3" name="Rectangle 45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4" name="Rectangle 46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9121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6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91217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91218" name="Text Box 50"/>
          <p:cNvSpPr txBox="1">
            <a:spLocks noChangeArrowheads="1"/>
          </p:cNvSpPr>
          <p:nvPr/>
        </p:nvSpPr>
        <p:spPr bwMode="auto">
          <a:xfrm>
            <a:off x="1600200" y="2351088"/>
            <a:ext cx="17379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98" y="2362200"/>
            <a:ext cx="36420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117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9117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9117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117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Write-Back (REF 8,9)</a:t>
            </a:r>
          </a:p>
        </p:txBody>
      </p:sp>
      <p:sp>
        <p:nvSpPr>
          <p:cNvPr id="359117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9117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9117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9117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9117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9117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9118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9118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9118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91183" name="Text Box 15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91184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91185" name="Rectangle 17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186" name="Rectangle 18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87" name="Rectangle 19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88" name="Text Box 20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91189" name="Rectangle 21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0" name="Rectangle 2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1" name="Rectangle 23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2" name="Rectangle 24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3" name="Text Box 25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91194" name="Text Box 26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91195" name="Rectangle 27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196" name="Rectangle 28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7" name="Rectangle 29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8" name="Rectangle 30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91199" name="Rectangle 31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91200" name="Rectangle 32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91201" name="Rectangle 33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91202" name="Rectangle 34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91203" name="Rectangle 35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91204" name="Rectangle 36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91205" name="Rectangle 37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91206" name="Text Box 38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207" name="Rectangle 39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08" name="Rectangle 40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09" name="Rectangle 41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10" name="Rectangle 42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11" name="Text Box 43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91212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3" name="Rectangle 45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4" name="Rectangle 46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9121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6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91217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91218" name="Text Box 50"/>
          <p:cNvSpPr txBox="1">
            <a:spLocks noChangeArrowheads="1"/>
          </p:cNvSpPr>
          <p:nvPr/>
        </p:nvSpPr>
        <p:spPr bwMode="auto">
          <a:xfrm>
            <a:off x="1600200" y="2351088"/>
            <a:ext cx="17379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98" y="2362200"/>
            <a:ext cx="36420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Write-back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block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8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i="1" dirty="0" smtClean="0"/>
              <a:t>Some</a:t>
            </a:r>
            <a:r>
              <a:rPr lang="en-US" dirty="0" smtClean="0"/>
              <a:t> evictions write a block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1 dirty eviction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2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(+ </a:t>
            </a:r>
            <a:r>
              <a:rPr lang="en-US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dirty evictions later 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+4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>
                <a:sym typeface="Wingdings" pitchFamily="2" charset="2"/>
              </a:rPr>
              <a:t>By comparison write-through was </a:t>
            </a:r>
          </a:p>
          <a:p>
            <a:pPr lvl="1"/>
            <a:r>
              <a:rPr lang="en-US" dirty="0">
                <a:sym typeface="Wingdings" pitchFamily="2" charset="2"/>
              </a:rPr>
              <a:t>Reads: eight words</a:t>
            </a:r>
          </a:p>
          <a:p>
            <a:pPr lvl="1"/>
            <a:r>
              <a:rPr lang="en-US" dirty="0">
                <a:sym typeface="Wingdings" pitchFamily="2" charset="2"/>
              </a:rPr>
              <a:t>Writes: </a:t>
            </a:r>
            <a:r>
              <a:rPr lang="en-US" dirty="0" smtClean="0">
                <a:sym typeface="Wingdings" pitchFamily="2" charset="2"/>
              </a:rPr>
              <a:t>4/6/8 </a:t>
            </a:r>
            <a:r>
              <a:rPr lang="en-US" dirty="0" err="1">
                <a:sym typeface="Wingdings" pitchFamily="2" charset="2"/>
              </a:rPr>
              <a:t>etc</a:t>
            </a:r>
            <a:r>
              <a:rPr lang="en-US" dirty="0">
                <a:sym typeface="Wingdings" pitchFamily="2" charset="2"/>
              </a:rPr>
              <a:t> words</a:t>
            </a:r>
          </a:p>
          <a:p>
            <a:pPr lvl="1"/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Write-through or Write-back?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38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8686800" cy="6705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dmidecode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-t cache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Write Back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128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None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Varies With Memory Address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6144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Single-bit ECC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cd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/sys/devices/system/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cpu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/cpu0;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grep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cache/*/*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</a:t>
            </a:r>
            <a:r>
              <a:rPr lang="en-US" sz="1400" dirty="0" err="1" smtClean="0">
                <a:latin typeface="Consolas" pitchFamily="49" charset="0"/>
              </a:rPr>
              <a:t>type:Data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</a:t>
            </a:r>
            <a:r>
              <a:rPr lang="en-US" sz="1400" dirty="0" err="1" smtClean="0">
                <a:latin typeface="Consolas" pitchFamily="49" charset="0"/>
              </a:rPr>
              <a:t>type:Instruction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cache/index2/level:2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</a:t>
            </a:r>
            <a:r>
              <a:rPr lang="en-US" sz="1400" dirty="0" err="1" smtClean="0">
                <a:latin typeface="Consolas" pitchFamily="49" charset="0"/>
              </a:rPr>
              <a:t>type:Unified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cache/index2/shared_cpu_list:0-1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cache/index2/ways_of_associativity:24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cache/index2/number_of_sets:4096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cache/index2/size:6144K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</a:t>
            </a:r>
            <a:r>
              <a:rPr lang="en-US" sz="2400" dirty="0" smtClean="0">
                <a:solidFill>
                  <a:schemeClr val="accent1"/>
                </a:solidFill>
              </a:rPr>
              <a:t>2011)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7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Write-through vs. Write-back</a:t>
            </a:r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Write-through is slower</a:t>
            </a:r>
          </a:p>
          <a:p>
            <a:pPr lvl="1"/>
            <a:r>
              <a:rPr lang="en-US"/>
              <a:t>But cleaner (memory always consistent)</a:t>
            </a:r>
          </a:p>
          <a:p>
            <a:pPr lvl="1"/>
            <a:endParaRPr lang="en-US"/>
          </a:p>
          <a:p>
            <a:r>
              <a:rPr lang="en-US"/>
              <a:t>Write-back is faster</a:t>
            </a:r>
          </a:p>
          <a:p>
            <a:pPr lvl="1"/>
            <a:r>
              <a:rPr lang="en-US"/>
              <a:t>But complicated when multi cores sharing memory</a:t>
            </a:r>
          </a:p>
        </p:txBody>
      </p:sp>
    </p:spTree>
    <p:extLst>
      <p:ext uri="{BB962C8B-B14F-4D97-AF65-F5344CB8AC3E}">
        <p14:creationId xmlns:p14="http://schemas.microsoft.com/office/powerpoint/2010/main" val="22171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Write-back versus Write-through</a:t>
            </a:r>
          </a:p>
          <a:p>
            <a:r>
              <a:rPr lang="en-US" dirty="0" smtClean="0"/>
              <a:t>Assume: large associative cache, 16-byte lines</a:t>
            </a: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=1;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A[0] +=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B[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 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5921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Hit time: write-through vs. write-back?</a:t>
            </a:r>
          </a:p>
          <a:p>
            <a:r>
              <a:rPr lang="en-US" dirty="0" smtClean="0"/>
              <a:t>A: Write-through slower on writes.</a:t>
            </a:r>
          </a:p>
          <a:p>
            <a:r>
              <a:rPr lang="en-US" dirty="0" smtClean="0"/>
              <a:t>Q: Miss penalty: write-through vs. write-back?</a:t>
            </a:r>
          </a:p>
          <a:p>
            <a:r>
              <a:rPr lang="en-US" dirty="0" smtClean="0"/>
              <a:t>A: Write-back slower on evictions.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624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Writes to main memory are </a:t>
            </a:r>
            <a:r>
              <a:rPr lang="en-US" b="1" dirty="0" smtClean="0"/>
              <a:t>slow!</a:t>
            </a:r>
            <a:endParaRPr lang="en-US" dirty="0" smtClean="0"/>
          </a:p>
          <a:p>
            <a:r>
              <a:rPr lang="en-US" dirty="0" smtClean="0"/>
              <a:t>A: Use a </a:t>
            </a:r>
            <a:r>
              <a:rPr lang="en-US" dirty="0" smtClean="0">
                <a:solidFill>
                  <a:schemeClr val="accent1"/>
                </a:solidFill>
              </a:rPr>
              <a:t>write-back buffer</a:t>
            </a:r>
          </a:p>
          <a:p>
            <a:pPr lvl="1"/>
            <a:r>
              <a:rPr lang="en-US" dirty="0" smtClean="0"/>
              <a:t>A small queue holding dirty lines</a:t>
            </a:r>
          </a:p>
          <a:p>
            <a:pPr lvl="1"/>
            <a:r>
              <a:rPr lang="en-US" dirty="0" smtClean="0"/>
              <a:t>Add to end upon eviction</a:t>
            </a:r>
          </a:p>
          <a:p>
            <a:pPr lvl="1"/>
            <a:r>
              <a:rPr lang="en-US" dirty="0" smtClean="0"/>
              <a:t>Remove from front upon completion</a:t>
            </a:r>
          </a:p>
          <a:p>
            <a:r>
              <a:rPr lang="en-US" dirty="0" smtClean="0"/>
              <a:t>Q: What does it help?</a:t>
            </a:r>
          </a:p>
          <a:p>
            <a:r>
              <a:rPr lang="en-US" dirty="0" smtClean="0"/>
              <a:t>A: short bursts of writes (but not sustained writes)</a:t>
            </a:r>
          </a:p>
          <a:p>
            <a:r>
              <a:rPr lang="en-US" dirty="0" smtClean="0"/>
              <a:t>A: fast eviction reduces miss penalty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2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Write-through vs. Write-back</a:t>
            </a:r>
            <a:endParaRPr lang="en-US"/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is slower</a:t>
            </a:r>
          </a:p>
          <a:p>
            <a:pPr lvl="1"/>
            <a:r>
              <a:rPr lang="en-US" dirty="0" smtClean="0"/>
              <a:t>But simpler (memory always consistent)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Write-back is almost always faster</a:t>
            </a:r>
          </a:p>
          <a:p>
            <a:pPr lvl="1"/>
            <a:r>
              <a:rPr lang="en-US" dirty="0" smtClean="0"/>
              <a:t>write-back buffer hides large eviction cost</a:t>
            </a:r>
          </a:p>
          <a:p>
            <a:pPr lvl="1"/>
            <a:r>
              <a:rPr lang="en-US" dirty="0" smtClean="0"/>
              <a:t>But what about multiple cores with separate caches but sharing memory?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Write-back requires a cache coherency protocol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Need to “snoop” in each other’s caches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Cache-coherency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Multiple readers and writers?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dirty="0" smtClean="0">
                <a:sym typeface="Wingdings" pitchFamily="2" charset="2"/>
              </a:rPr>
              <a:t>A: Potentially inconsistent views of memory</a:t>
            </a: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514600" y="2971800"/>
            <a:ext cx="4419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514600" y="2438400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2514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3048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" y="3810000"/>
            <a:ext cx="8610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sym typeface="Wingdings" pitchFamily="2" charset="2"/>
              </a:rPr>
              <a:t>Cache coherency protocol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May need to </a:t>
            </a: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snoop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on other CPU’s cache activity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Invalidate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cache line when other CPU writes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Flush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write-back caches before other CPU reads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Or the reverse: Before writing/reading…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Extremely complex protocols, very hard to get right</a:t>
            </a: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2514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657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191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657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800600" y="2438400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4800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>
          <a:xfrm>
            <a:off x="5334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>
            <a:off x="4800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5943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7"/>
            </p:custDataLst>
          </p:nvPr>
        </p:nvSpPr>
        <p:spPr>
          <a:xfrm>
            <a:off x="6477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8"/>
            </p:custDataLst>
          </p:nvPr>
        </p:nvSpPr>
        <p:spPr>
          <a:xfrm>
            <a:off x="5943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3" name="Flowchart: Magnetic Disk 22"/>
          <p:cNvSpPr/>
          <p:nvPr>
            <p:custDataLst>
              <p:tags r:id="rId19"/>
            </p:custDataLst>
          </p:nvPr>
        </p:nvSpPr>
        <p:spPr>
          <a:xfrm>
            <a:off x="7315200" y="2819400"/>
            <a:ext cx="1143000" cy="609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24" name="Rectangle 23"/>
          <p:cNvSpPr/>
          <p:nvPr>
            <p:custDataLst>
              <p:tags r:id="rId20"/>
            </p:custDataLst>
          </p:nvPr>
        </p:nvSpPr>
        <p:spPr>
          <a:xfrm>
            <a:off x="1219200" y="2971800"/>
            <a:ext cx="838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43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(big &amp; fast)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associativity, line size, hit cost, miss penalty, hit rate</a:t>
            </a:r>
            <a:endParaRPr lang="en-US" dirty="0" smtClean="0"/>
          </a:p>
        </p:txBody>
      </p:sp>
      <p:pic>
        <p:nvPicPr>
          <p:cNvPr id="17410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2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performance matters!</a:t>
            </a:r>
          </a:p>
          <a:p>
            <a:pPr lvl="1"/>
            <a:r>
              <a:rPr lang="en-US" dirty="0" smtClean="0"/>
              <a:t>often more than CPU performance</a:t>
            </a:r>
          </a:p>
          <a:p>
            <a:pPr lvl="1"/>
            <a:r>
              <a:rPr lang="en-US" dirty="0" smtClean="0"/>
              <a:t>… because it is the bottleneck, and not improving much</a:t>
            </a:r>
          </a:p>
          <a:p>
            <a:pPr lvl="1"/>
            <a:r>
              <a:rPr lang="en-US" dirty="0" smtClean="0"/>
              <a:t>… because most programs move a LOT of data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Design space is huge</a:t>
            </a:r>
          </a:p>
          <a:p>
            <a:pPr lvl="1"/>
            <a:r>
              <a:rPr lang="en-US" dirty="0" smtClean="0"/>
              <a:t>Gambling against program behavior</a:t>
            </a:r>
          </a:p>
          <a:p>
            <a:pPr lvl="1"/>
            <a:r>
              <a:rPr lang="en-US" dirty="0" smtClean="0"/>
              <a:t>Cuts across all layers: </a:t>
            </a:r>
            <a:br>
              <a:rPr lang="en-US" dirty="0" smtClean="0"/>
            </a:br>
            <a:r>
              <a:rPr lang="en-US" dirty="0" smtClean="0"/>
              <a:t>users </a:t>
            </a:r>
            <a:r>
              <a:rPr lang="en-US" dirty="0" smtClean="0">
                <a:sym typeface="Wingdings" pitchFamily="2" charset="2"/>
              </a:rPr>
              <a:t> programs  </a:t>
            </a:r>
            <a:r>
              <a:rPr lang="en-US" dirty="0" err="1" smtClean="0">
                <a:sym typeface="Wingdings" pitchFamily="2" charset="2"/>
              </a:rPr>
              <a:t>os</a:t>
            </a:r>
            <a:r>
              <a:rPr lang="en-US" dirty="0" smtClean="0">
                <a:sym typeface="Wingdings" pitchFamily="2" charset="2"/>
              </a:rPr>
              <a:t>  hardware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Multi-core / Multi-Processor is complicated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16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Dual 32K L1 Instruction caches</a:t>
            </a:r>
          </a:p>
          <a:p>
            <a:pPr lvl="1"/>
            <a:r>
              <a:rPr lang="en-US" dirty="0" smtClean="0"/>
              <a:t>8-way set associative</a:t>
            </a:r>
          </a:p>
          <a:p>
            <a:pPr lvl="1"/>
            <a:r>
              <a:rPr lang="en-US" dirty="0" smtClean="0"/>
              <a:t>64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Dual 32K L1 Data caches</a:t>
            </a:r>
          </a:p>
          <a:p>
            <a:pPr lvl="1"/>
            <a:r>
              <a:rPr lang="en-US" dirty="0" smtClean="0"/>
              <a:t>Same as above</a:t>
            </a:r>
          </a:p>
          <a:p>
            <a:r>
              <a:rPr lang="en-US" dirty="0" smtClean="0"/>
              <a:t>Single 6M L2 Unified cache</a:t>
            </a:r>
          </a:p>
          <a:p>
            <a:pPr lvl="1"/>
            <a:r>
              <a:rPr lang="en-US" dirty="0" smtClean="0"/>
              <a:t>24-way set associative (!!!)</a:t>
            </a:r>
          </a:p>
          <a:p>
            <a:pPr lvl="1"/>
            <a:r>
              <a:rPr lang="en-US" dirty="0" smtClean="0"/>
              <a:t>4096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4GB Main memory</a:t>
            </a:r>
          </a:p>
          <a:p>
            <a:r>
              <a:rPr lang="en-US" dirty="0" smtClean="0"/>
              <a:t>1TB Disk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2009)</a:t>
            </a:r>
          </a:p>
        </p:txBody>
      </p:sp>
    </p:spTree>
    <p:extLst>
      <p:ext uri="{BB962C8B-B14F-4D97-AF65-F5344CB8AC3E}">
        <p14:creationId xmlns:p14="http://schemas.microsoft.com/office/powerpoint/2010/main" val="15361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5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Basic Cache Organization</a:t>
            </a:r>
            <a:endParaRPr lang="en-US"/>
          </a:p>
        </p:txBody>
      </p:sp>
      <p:sp>
        <p:nvSpPr>
          <p:cNvPr id="3315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decide block size?</a:t>
            </a:r>
          </a:p>
          <a:p>
            <a:r>
              <a:rPr lang="en-US" dirty="0" smtClean="0"/>
              <a:t>A: Try it and see</a:t>
            </a:r>
          </a:p>
          <a:p>
            <a:r>
              <a:rPr lang="en-US" dirty="0" smtClean="0"/>
              <a:t>But: depends on cache size, workload, </a:t>
            </a:r>
            <a:br>
              <a:rPr lang="en-US" dirty="0" smtClean="0"/>
            </a:br>
            <a:r>
              <a:rPr lang="en-US" dirty="0" smtClean="0"/>
              <a:t>associativity, …</a:t>
            </a:r>
          </a:p>
          <a:p>
            <a:endParaRPr lang="en-US" dirty="0" smtClean="0"/>
          </a:p>
          <a:p>
            <a:r>
              <a:rPr lang="en-US" dirty="0" smtClean="0"/>
              <a:t>Experimental approach!</a:t>
            </a:r>
          </a:p>
        </p:txBody>
      </p:sp>
    </p:spTree>
    <p:extLst>
      <p:ext uri="{BB962C8B-B14F-4D97-AF65-F5344CB8AC3E}">
        <p14:creationId xmlns:p14="http://schemas.microsoft.com/office/powerpoint/2010/main" val="94392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3317764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l="24883" t="24959" r="22852" b="27417"/>
          <a:stretch>
            <a:fillRect/>
          </a:stretch>
        </p:blipFill>
        <p:spPr bwMode="auto">
          <a:xfrm>
            <a:off x="0" y="533400"/>
            <a:ext cx="9098184" cy="518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39450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4914</TotalTime>
  <Words>7796</Words>
  <Application>Microsoft Office PowerPoint</Application>
  <PresentationFormat>On-screen Show (4:3)</PresentationFormat>
  <Paragraphs>2864</Paragraphs>
  <Slides>67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Dark 3410</vt:lpstr>
      <vt:lpstr>Caches (Writing)</vt:lpstr>
      <vt:lpstr>Administrivia</vt:lpstr>
      <vt:lpstr>Goals for Today</vt:lpstr>
      <vt:lpstr>PowerPoint Presentation</vt:lpstr>
      <vt:lpstr>Cache Design</vt:lpstr>
      <vt:lpstr>A Real Example</vt:lpstr>
      <vt:lpstr>A Real Example</vt:lpstr>
      <vt:lpstr>Basic Cache Organization</vt:lpstr>
      <vt:lpstr>Experimental Results</vt:lpstr>
      <vt:lpstr>Tradeoffs</vt:lpstr>
      <vt:lpstr>PowerPoint Presentation</vt:lpstr>
      <vt:lpstr>Cache Conscious Programming</vt:lpstr>
      <vt:lpstr>Cache Conscious Programming</vt:lpstr>
      <vt:lpstr>PowerPoint Presentation</vt:lpstr>
      <vt:lpstr>Eviction</vt:lpstr>
      <vt:lpstr>Cached Write Policies</vt:lpstr>
      <vt:lpstr>What about Stores?</vt:lpstr>
      <vt:lpstr>Write Allocation Policies</vt:lpstr>
      <vt:lpstr>Handling Stores (Write-Through)</vt:lpstr>
      <vt:lpstr>Write-Through (REF 1)</vt:lpstr>
      <vt:lpstr>Write-Through (REF 1)</vt:lpstr>
      <vt:lpstr>Write-Through (REF 2)</vt:lpstr>
      <vt:lpstr>Write-Through (REF 2)</vt:lpstr>
      <vt:lpstr>Write-Through (REF 3)</vt:lpstr>
      <vt:lpstr>Write-Through (REF 3)</vt:lpstr>
      <vt:lpstr>Write-Through (REF 4)</vt:lpstr>
      <vt:lpstr>Write-Through (REF 4)</vt:lpstr>
      <vt:lpstr>Write-Through (REF 5)</vt:lpstr>
      <vt:lpstr>Write-Through (REF 5)</vt:lpstr>
      <vt:lpstr>Write-Through (REF 6)</vt:lpstr>
      <vt:lpstr>Write-Through (REF 6)</vt:lpstr>
      <vt:lpstr>Write-Through (REF 7)</vt:lpstr>
      <vt:lpstr>Write-Through (REF 7)</vt:lpstr>
      <vt:lpstr>How Many Memory References?</vt:lpstr>
      <vt:lpstr>Write-Through (REF 8,9)</vt:lpstr>
      <vt:lpstr>Write-Through (REF 8,9)</vt:lpstr>
      <vt:lpstr>Write-Through vs. Write-Back</vt:lpstr>
      <vt:lpstr>Write-Back Meta-Data</vt:lpstr>
      <vt:lpstr>Handling Stores (Write-Back)</vt:lpstr>
      <vt:lpstr>Write-Back (REF 1)</vt:lpstr>
      <vt:lpstr>Write-Back (REF 1)</vt:lpstr>
      <vt:lpstr>Write-Back (REF 2)</vt:lpstr>
      <vt:lpstr>Write-Back (REF 2)</vt:lpstr>
      <vt:lpstr>Write-Back (REF 3)</vt:lpstr>
      <vt:lpstr>Write-Back (REF 3)</vt:lpstr>
      <vt:lpstr>Write-Back (REF 4)</vt:lpstr>
      <vt:lpstr>Write-Back (REF 4)</vt:lpstr>
      <vt:lpstr>Write-Back (REF 5)</vt:lpstr>
      <vt:lpstr>Write-Back (REF 5)</vt:lpstr>
      <vt:lpstr>Write-Back (REF 5)</vt:lpstr>
      <vt:lpstr>Write-Back (REF 6)</vt:lpstr>
      <vt:lpstr>Write-Back (REF 6)</vt:lpstr>
      <vt:lpstr>Write-Back (REF 7)</vt:lpstr>
      <vt:lpstr>Write-Back (REF 7)</vt:lpstr>
      <vt:lpstr>How Many Memory References?</vt:lpstr>
      <vt:lpstr>How many memory references?</vt:lpstr>
      <vt:lpstr>Write-Back (REF 8,9)</vt:lpstr>
      <vt:lpstr>Write-Back (REF 8,9)</vt:lpstr>
      <vt:lpstr>How Many Memory References?</vt:lpstr>
      <vt:lpstr>Write-through vs. Write-back</vt:lpstr>
      <vt:lpstr>Performance: An Example</vt:lpstr>
      <vt:lpstr>Performance Tradeoffs</vt:lpstr>
      <vt:lpstr>Write Buffering</vt:lpstr>
      <vt:lpstr>Write-through vs. Write-back</vt:lpstr>
      <vt:lpstr>Cache-coherency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Hakim Weatherspoon</dc:creator>
  <cp:lastModifiedBy>Hakim Weatherspoon</cp:lastModifiedBy>
  <cp:revision>365</cp:revision>
  <cp:lastPrinted>2012-04-03T17:13:59Z</cp:lastPrinted>
  <dcterms:created xsi:type="dcterms:W3CDTF">2006-08-16T00:00:00Z</dcterms:created>
  <dcterms:modified xsi:type="dcterms:W3CDTF">2012-04-03T17:15:27Z</dcterms:modified>
</cp:coreProperties>
</file>