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9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0.xml" ContentType="application/vnd.openxmlformats-officedocument.presentationml.notesSlide+xml"/>
  <Override PartName="/ppt/tags/tag8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8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9.xml" ContentType="application/vnd.openxmlformats-officedocument.presentationml.notesSlide+xml"/>
  <Override PartName="/ppt/tags/tag93.xml" ContentType="application/vnd.openxmlformats-officedocument.presentationml.tags+xml"/>
  <Override PartName="/ppt/notesSlides/notesSlide30.xml" ContentType="application/vnd.openxmlformats-officedocument.presentationml.notesSlide+xml"/>
  <Override PartName="/ppt/tags/tag94.xml" ContentType="application/vnd.openxmlformats-officedocument.presentationml.tags+xml"/>
  <Override PartName="/ppt/notesSlides/notesSlide31.xml" ContentType="application/vnd.openxmlformats-officedocument.presentationml.notesSlide+xml"/>
  <Override PartName="/ppt/tags/tag95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96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97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98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52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53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354" r:id="rId2"/>
    <p:sldId id="441" r:id="rId3"/>
    <p:sldId id="442" r:id="rId4"/>
    <p:sldId id="357" r:id="rId5"/>
    <p:sldId id="358" r:id="rId6"/>
    <p:sldId id="359" r:id="rId7"/>
    <p:sldId id="360" r:id="rId8"/>
    <p:sldId id="361" r:id="rId9"/>
    <p:sldId id="362" r:id="rId10"/>
    <p:sldId id="437" r:id="rId11"/>
    <p:sldId id="438" r:id="rId12"/>
    <p:sldId id="439" r:id="rId13"/>
    <p:sldId id="363" r:id="rId14"/>
    <p:sldId id="386" r:id="rId15"/>
    <p:sldId id="425" r:id="rId16"/>
    <p:sldId id="388" r:id="rId17"/>
    <p:sldId id="426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27" r:id="rId31"/>
    <p:sldId id="428" r:id="rId32"/>
    <p:sldId id="401" r:id="rId33"/>
    <p:sldId id="429" r:id="rId34"/>
    <p:sldId id="403" r:id="rId35"/>
    <p:sldId id="433" r:id="rId36"/>
    <p:sldId id="405" r:id="rId37"/>
    <p:sldId id="430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18" r:id="rId50"/>
    <p:sldId id="431" r:id="rId51"/>
    <p:sldId id="432" r:id="rId52"/>
    <p:sldId id="419" r:id="rId53"/>
    <p:sldId id="420" r:id="rId54"/>
    <p:sldId id="434" r:id="rId55"/>
    <p:sldId id="421" r:id="rId56"/>
    <p:sldId id="422" r:id="rId57"/>
    <p:sldId id="435" r:id="rId58"/>
    <p:sldId id="436" r:id="rId59"/>
    <p:sldId id="424" r:id="rId60"/>
    <p:sldId id="443" r:id="rId61"/>
    <p:sldId id="444" r:id="rId62"/>
    <p:sldId id="445" r:id="rId63"/>
    <p:sldId id="446" r:id="rId64"/>
    <p:sldId id="447" r:id="rId65"/>
    <p:sldId id="452" r:id="rId66"/>
    <p:sldId id="450" r:id="rId67"/>
    <p:sldId id="448" r:id="rId68"/>
    <p:sldId id="449" r:id="rId69"/>
  </p:sldIdLst>
  <p:sldSz cx="9144000" cy="6858000" type="screen4x3"/>
  <p:notesSz cx="6985000" cy="9283700"/>
  <p:custDataLst>
    <p:tags r:id="rId7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00"/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64" autoAdjust="0"/>
  </p:normalViewPr>
  <p:slideViewPr>
    <p:cSldViewPr>
      <p:cViewPr varScale="1">
        <p:scale>
          <a:sx n="58" d="100"/>
          <a:sy n="58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7CD2E-576E-40E0-9927-D6CE13FC1D99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35111-4EFF-4228-8A36-0CC5B62E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6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5986B46-D496-4E93-B7E3-D814E31E2BB1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D67762F-F553-4D61-B576-BE80FD6C5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6735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98" tIns="45948" rIns="91898" bIns="4594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6735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98" tIns="45948" rIns="91898" bIns="4594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6735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98" tIns="45948" rIns="91898" bIns="4594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916" tIns="43958" rIns="87916" bIns="43958"/>
          <a:lstStyle/>
          <a:p>
            <a:r>
              <a:rPr lang="en-US" dirty="0" smtClean="0"/>
              <a:t>For a given total cache size,</a:t>
            </a:r>
          </a:p>
          <a:p>
            <a:r>
              <a:rPr lang="en-US" dirty="0" smtClean="0"/>
              <a:t>larger block sizes mean…. </a:t>
            </a:r>
          </a:p>
          <a:p>
            <a:pPr lvl="1"/>
            <a:r>
              <a:rPr lang="en-US" dirty="0" smtClean="0"/>
              <a:t>fewer lines</a:t>
            </a:r>
          </a:p>
          <a:p>
            <a:pPr lvl="1"/>
            <a:r>
              <a:rPr lang="en-US" dirty="0" smtClean="0"/>
              <a:t>so fewer tags (and smaller tags for associative caches)</a:t>
            </a:r>
          </a:p>
          <a:p>
            <a:pPr lvl="1"/>
            <a:r>
              <a:rPr lang="en-US" dirty="0" smtClean="0"/>
              <a:t>so less overhead</a:t>
            </a:r>
          </a:p>
          <a:p>
            <a:pPr lvl="1"/>
            <a:r>
              <a:rPr lang="en-US" dirty="0" smtClean="0"/>
              <a:t>and fewer cold misses (within-block “</a:t>
            </a:r>
            <a:r>
              <a:rPr lang="en-US" dirty="0" err="1" smtClean="0"/>
              <a:t>prefetching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fewer blocks available (for scattered accesses!)</a:t>
            </a:r>
          </a:p>
          <a:p>
            <a:pPr lvl="1"/>
            <a:r>
              <a:rPr lang="en-US" dirty="0" smtClean="0"/>
              <a:t>so more conflicts</a:t>
            </a:r>
          </a:p>
          <a:p>
            <a:pPr lvl="1"/>
            <a:r>
              <a:rPr lang="en-US" dirty="0" smtClean="0"/>
              <a:t>and miss penalty (time to fetch block) is larger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916" tIns="43958" rIns="87916" bIns="43958"/>
          <a:lstStyle/>
          <a:p>
            <a:r>
              <a:rPr lang="en-US" dirty="0" smtClean="0"/>
              <a:t>Same</a:t>
            </a:r>
            <a:r>
              <a:rPr lang="en-US" baseline="0" dirty="0" smtClean="0"/>
              <a:t> for other parameters: experimental mostly</a:t>
            </a:r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9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</a:t>
            </a:r>
            <a:r>
              <a:rPr lang="en-US" baseline="0" dirty="0" smtClean="0"/>
              <a:t> direct, or associative? A: associative definitely (w/ LRU or LFU, etc.)</a:t>
            </a:r>
          </a:p>
          <a:p>
            <a:r>
              <a:rPr lang="en-US" dirty="0" smtClean="0"/>
              <a:t>A) reads:</a:t>
            </a:r>
            <a:r>
              <a:rPr lang="en-US" baseline="0" dirty="0" smtClean="0"/>
              <a:t> miss every </a:t>
            </a:r>
            <a:r>
              <a:rPr lang="en-US" baseline="0" dirty="0" err="1" smtClean="0"/>
              <a:t>W’th</a:t>
            </a:r>
            <a:r>
              <a:rPr lang="en-US" baseline="0" dirty="0" smtClean="0"/>
              <a:t> A[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</a:t>
            </a:r>
          </a:p>
          <a:p>
            <a:r>
              <a:rPr lang="en-US" baseline="0" dirty="0" smtClean="0"/>
              <a:t>A) writes: n for write-through, 1 eviction for write-back</a:t>
            </a:r>
          </a:p>
          <a:p>
            <a:r>
              <a:rPr lang="en-US" baseline="0" dirty="0" smtClean="0"/>
              <a:t>B) reads: miss every </a:t>
            </a:r>
            <a:r>
              <a:rPr lang="en-US" baseline="0" dirty="0" err="1" smtClean="0"/>
              <a:t>W’th</a:t>
            </a:r>
            <a:r>
              <a:rPr lang="en-US" baseline="0" dirty="0" smtClean="0"/>
              <a:t> A[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 or B[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</a:t>
            </a:r>
          </a:p>
          <a:p>
            <a:r>
              <a:rPr lang="en-US" baseline="0" dirty="0" smtClean="0"/>
              <a:t>B) writes: n for write-through, n for write-back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6735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7" tIns="45953" rIns="91907" bIns="4595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6735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7" tIns="45953" rIns="91907" bIns="4595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6735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98" tIns="45948" rIns="91898" bIns="4594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16" tIns="43958" rIns="87916" bIns="4395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62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8686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49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image" Target="../media/image9.emf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10.emf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image" Target="../media/image19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image" Target="../media/image21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image" Target="../media/image22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23.emf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image" Target="../media/image24.emf"/><Relationship Id="rId4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notesSlide" Target="../notesSlides/notesSlide5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3" Type="http://schemas.openxmlformats.org/officeDocument/2006/relationships/tags" Target="../tags/tag115.xml"/><Relationship Id="rId21" Type="http://schemas.openxmlformats.org/officeDocument/2006/relationships/tags" Target="../tags/tag133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image" Target="../media/image25.emf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27.emf"/><Relationship Id="rId4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5.emf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6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Caches (Writing)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2012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244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Calibri"/>
              </a:rPr>
              <a:t>P &amp; H Chapter </a:t>
            </a:r>
            <a:r>
              <a:rPr lang="en-US" dirty="0" smtClean="0">
                <a:solidFill>
                  <a:srgbClr val="FFFF00"/>
                </a:solidFill>
                <a:cs typeface="Calibri"/>
              </a:rPr>
              <a:t>5.2-3, 5.5</a:t>
            </a:r>
            <a:endParaRPr lang="en-US" dirty="0">
              <a:solidFill>
                <a:srgbClr val="FFFF00"/>
              </a:solidFill>
              <a:cs typeface="Calibri"/>
            </a:endParaRPr>
          </a:p>
        </p:txBody>
      </p:sp>
      <p:pic>
        <p:nvPicPr>
          <p:cNvPr id="1026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34" y="5967900"/>
            <a:ext cx="254251" cy="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3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Cache Conscious Programming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5181600"/>
            <a:ext cx="8226425" cy="1095375"/>
          </a:xfrm>
        </p:spPr>
        <p:txBody>
          <a:bodyPr>
            <a:noAutofit/>
          </a:bodyPr>
          <a:lstStyle/>
          <a:p>
            <a:r>
              <a:rPr lang="en-US" dirty="0"/>
              <a:t>Every access is a cache miss</a:t>
            </a:r>
            <a:r>
              <a:rPr lang="en-US" dirty="0" smtClean="0"/>
              <a:t>!</a:t>
            </a:r>
          </a:p>
          <a:p>
            <a:r>
              <a:rPr lang="en-US" dirty="0" smtClean="0"/>
              <a:t>(unless </a:t>
            </a:r>
            <a:r>
              <a:rPr lang="en-US" i="1" dirty="0" smtClean="0"/>
              <a:t>entire </a:t>
            </a:r>
            <a:r>
              <a:rPr lang="en-US" dirty="0" smtClean="0"/>
              <a:t>matrix can fit in cache)</a:t>
            </a:r>
            <a:endParaRPr lang="en-US" i="1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426720"/>
            <a:ext cx="4049827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H = 12, W = 10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A[H][W];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for(x=0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x &lt; W; x++) 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for(y=0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y &lt; H; y++)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+=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A[y][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x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02811951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5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00176827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2" name="CP3 Ink 58d07078-e05c-432d-808b-97a5fc11e7a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0" y="217499"/>
            <a:ext cx="8610600" cy="641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69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29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4343400"/>
            <a:ext cx="8226425" cy="2085975"/>
          </a:xfrm>
        </p:spPr>
        <p:txBody>
          <a:bodyPr>
            <a:noAutofit/>
          </a:bodyPr>
          <a:lstStyle/>
          <a:p>
            <a:r>
              <a:rPr lang="en-US" sz="2400" dirty="0" smtClean="0"/>
              <a:t>Block size = 4 </a:t>
            </a:r>
            <a:r>
              <a:rPr lang="en-US" sz="2400" dirty="0" smtClean="0">
                <a:sym typeface="Wingdings" pitchFamily="2" charset="2"/>
              </a:rPr>
              <a:t> 75%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8  87.5%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16  </a:t>
            </a:r>
            <a:r>
              <a:rPr lang="en-US" sz="2400" dirty="0" smtClean="0"/>
              <a:t>93.75%  hit rate</a:t>
            </a:r>
          </a:p>
          <a:p>
            <a:r>
              <a:rPr lang="en-US" sz="2400" dirty="0" smtClean="0"/>
              <a:t>And you can easily </a:t>
            </a:r>
            <a:r>
              <a:rPr lang="en-US" sz="2400" dirty="0" err="1" smtClean="0"/>
              <a:t>prefetch</a:t>
            </a:r>
            <a:r>
              <a:rPr lang="en-US" sz="2400" dirty="0" smtClean="0"/>
              <a:t> to warm the cache.</a:t>
            </a:r>
            <a:endParaRPr lang="en-US" sz="2400" i="1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426720"/>
            <a:ext cx="4277453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H = 12, W = 10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A[H][W];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for(y=0; y &lt; H; y++)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4572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for(x=0; x &lt; W; x++) 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+= A[y][x];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86764700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6" name="CP3 Ink 30d4fd52-6465-4640-9db2-f04ab6fd553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5" y="1481280"/>
            <a:ext cx="4423951" cy="257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0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Writing with Caches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Eviction</a:t>
            </a:r>
          </a:p>
        </p:txBody>
      </p:sp>
      <p:sp>
        <p:nvSpPr>
          <p:cNvPr id="33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en-US"/>
              <a:t>Which cache line should be evicted from the cache to make room for a new line?</a:t>
            </a:r>
          </a:p>
          <a:p>
            <a:pPr lvl="1">
              <a:lnSpc>
                <a:spcPct val="94000"/>
              </a:lnSpc>
            </a:pPr>
            <a:r>
              <a:rPr lang="en-US"/>
              <a:t>Direct-mapped</a:t>
            </a:r>
          </a:p>
          <a:p>
            <a:pPr lvl="2">
              <a:lnSpc>
                <a:spcPct val="94000"/>
              </a:lnSpc>
            </a:pPr>
            <a:r>
              <a:rPr lang="en-US"/>
              <a:t>no choice, must evict line selected by index</a:t>
            </a:r>
          </a:p>
          <a:p>
            <a:pPr lvl="1">
              <a:lnSpc>
                <a:spcPct val="94000"/>
              </a:lnSpc>
            </a:pPr>
            <a:r>
              <a:rPr lang="en-US"/>
              <a:t>Associative caches</a:t>
            </a:r>
          </a:p>
          <a:p>
            <a:pPr lvl="2">
              <a:lnSpc>
                <a:spcPct val="94000"/>
              </a:lnSpc>
            </a:pPr>
            <a:r>
              <a:rPr lang="en-US"/>
              <a:t>random: select one of the lines at random</a:t>
            </a:r>
          </a:p>
          <a:p>
            <a:pPr lvl="2">
              <a:lnSpc>
                <a:spcPct val="94000"/>
              </a:lnSpc>
            </a:pPr>
            <a:r>
              <a:rPr lang="en-US"/>
              <a:t>round-robin: similar to random</a:t>
            </a:r>
          </a:p>
          <a:p>
            <a:pPr lvl="2">
              <a:lnSpc>
                <a:spcPct val="94000"/>
              </a:lnSpc>
            </a:pPr>
            <a:r>
              <a:rPr lang="en-US"/>
              <a:t>FIFO: replace oldest line</a:t>
            </a:r>
          </a:p>
          <a:p>
            <a:pPr lvl="2">
              <a:lnSpc>
                <a:spcPct val="94000"/>
              </a:lnSpc>
            </a:pPr>
            <a:r>
              <a:rPr lang="en-US"/>
              <a:t>LRU: replace line that has not been used in the longest time</a:t>
            </a:r>
          </a:p>
        </p:txBody>
      </p:sp>
    </p:spTree>
    <p:extLst>
      <p:ext uri="{BB962C8B-B14F-4D97-AF65-F5344CB8AC3E}">
        <p14:creationId xmlns:p14="http://schemas.microsoft.com/office/powerpoint/2010/main" val="6794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Cached Write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dirty="0" smtClean="0"/>
              <a:t>Q: How to write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985837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095375"/>
            <a:ext cx="1676400" cy="1019175"/>
          </a:xfrm>
          <a:prstGeom prst="rect">
            <a:avLst/>
          </a:prstGeom>
          <a:solidFill>
            <a:srgbClr val="0033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685800"/>
            <a:ext cx="1676400" cy="191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9530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9530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44540" y="1065212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1655" y="1824037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228600" y="2743200"/>
            <a:ext cx="86868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If data is already in the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cache…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No-Write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writes invalidate the cache and go directly to memory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Write-Through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writes go to main memory and cache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Write-Back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CPU writes only to cache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cache writes to main memory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later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when block is evicted)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7170" name="CP3 Ink f46b1bf1-7fec-4a97-8ba1-8b4b95523fbc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0" y="3914700"/>
            <a:ext cx="8136000" cy="241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9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Stores?</a:t>
            </a:r>
          </a:p>
        </p:txBody>
      </p:sp>
      <p:sp>
        <p:nvSpPr>
          <p:cNvPr id="33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Where should you write the result of a store?</a:t>
            </a:r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that memory location is in the </a:t>
            </a:r>
            <a:r>
              <a:rPr lang="en-US" dirty="0" smtClean="0"/>
              <a:t>cache?</a:t>
            </a:r>
          </a:p>
          <a:p>
            <a:pPr lvl="2">
              <a:defRPr/>
            </a:pPr>
            <a:r>
              <a:rPr lang="en-US" dirty="0" smtClean="0"/>
              <a:t>Send </a:t>
            </a:r>
            <a:r>
              <a:rPr lang="en-US" dirty="0"/>
              <a:t>it to the </a:t>
            </a:r>
            <a:r>
              <a:rPr lang="en-US" dirty="0" smtClean="0"/>
              <a:t>cache</a:t>
            </a:r>
          </a:p>
          <a:p>
            <a:pPr lvl="2">
              <a:defRPr/>
            </a:pPr>
            <a:r>
              <a:rPr lang="en-US" dirty="0" smtClean="0"/>
              <a:t>Should </a:t>
            </a:r>
            <a:r>
              <a:rPr lang="en-US" dirty="0"/>
              <a:t>we also send it to memory right away</a:t>
            </a:r>
            <a:r>
              <a:rPr lang="en-US" dirty="0" smtClean="0"/>
              <a:t>?</a:t>
            </a:r>
          </a:p>
          <a:p>
            <a:pPr marL="688975" lvl="2" indent="0">
              <a:buNone/>
              <a:defRPr/>
            </a:pPr>
            <a:r>
              <a:rPr lang="en-US" dirty="0" smtClean="0"/>
              <a:t>	(</a:t>
            </a:r>
            <a:r>
              <a:rPr lang="en-US" dirty="0">
                <a:solidFill>
                  <a:schemeClr val="accent1"/>
                </a:solidFill>
              </a:rPr>
              <a:t>write-through </a:t>
            </a:r>
            <a:r>
              <a:rPr lang="en-US" dirty="0" smtClean="0">
                <a:solidFill>
                  <a:schemeClr val="accent1"/>
                </a:solidFill>
              </a:rPr>
              <a:t>policy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Wait </a:t>
            </a:r>
            <a:r>
              <a:rPr lang="en-US" dirty="0"/>
              <a:t>until we kick the block out (</a:t>
            </a:r>
            <a:r>
              <a:rPr lang="en-US" dirty="0">
                <a:solidFill>
                  <a:schemeClr val="accent1"/>
                </a:solidFill>
              </a:rPr>
              <a:t>write-back policy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it is not in the </a:t>
            </a:r>
            <a:r>
              <a:rPr lang="en-US" dirty="0" smtClean="0"/>
              <a:t>cache?</a:t>
            </a:r>
          </a:p>
          <a:p>
            <a:pPr lvl="2">
              <a:defRPr/>
            </a:pPr>
            <a:r>
              <a:rPr lang="en-US" dirty="0" smtClean="0"/>
              <a:t>Allocate </a:t>
            </a:r>
            <a:r>
              <a:rPr lang="en-US" dirty="0"/>
              <a:t>the line (put it in the cache</a:t>
            </a:r>
            <a:r>
              <a:rPr lang="en-US" dirty="0" smtClean="0"/>
              <a:t>)?</a:t>
            </a:r>
          </a:p>
          <a:p>
            <a:pPr marL="688975" lvl="2" indent="0">
              <a:buNone/>
              <a:defRPr/>
            </a:pPr>
            <a:r>
              <a:rPr lang="en-US" dirty="0" smtClean="0"/>
              <a:t>	(</a:t>
            </a:r>
            <a:r>
              <a:rPr lang="en-US" dirty="0">
                <a:solidFill>
                  <a:schemeClr val="accent1"/>
                </a:solidFill>
              </a:rPr>
              <a:t>write allocate </a:t>
            </a:r>
            <a:r>
              <a:rPr lang="en-US" dirty="0" smtClean="0">
                <a:solidFill>
                  <a:schemeClr val="accent1"/>
                </a:solidFill>
              </a:rPr>
              <a:t>policy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Write </a:t>
            </a:r>
            <a:r>
              <a:rPr lang="en-US" dirty="0"/>
              <a:t>it directly to memory without allocation</a:t>
            </a:r>
            <a:r>
              <a:rPr lang="en-US" dirty="0" smtClean="0"/>
              <a:t>?</a:t>
            </a:r>
          </a:p>
          <a:p>
            <a:pPr marL="688975" lvl="2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>
                <a:solidFill>
                  <a:schemeClr val="accent1"/>
                </a:solidFill>
              </a:rPr>
              <a:t>no write allocate policy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788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4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 Allocation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dirty="0" smtClean="0"/>
              <a:t>Q: How to write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985837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095375"/>
            <a:ext cx="1676400" cy="1019175"/>
          </a:xfrm>
          <a:prstGeom prst="rect">
            <a:avLst/>
          </a:prstGeom>
          <a:solidFill>
            <a:srgbClr val="0033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685800"/>
            <a:ext cx="1676400" cy="191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9530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9530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44540" y="1065212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1655" y="1824037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228600" y="2743200"/>
            <a:ext cx="8686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If data is not in the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cache…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Write-Allocate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allocate a cache line for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new data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(and maybe write-through)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No-Write-Allocate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ignore cache, just go to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main memory</a:t>
            </a:r>
          </a:p>
        </p:txBody>
      </p:sp>
    </p:spTree>
    <p:extLst>
      <p:ext uri="{BB962C8B-B14F-4D97-AF65-F5344CB8AC3E}">
        <p14:creationId xmlns:p14="http://schemas.microsoft.com/office/powerpoint/2010/main" val="3876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0290" name="Rectangle 2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029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029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029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Handling Stores (Write-Through)</a:t>
            </a:r>
          </a:p>
        </p:txBody>
      </p:sp>
      <p:sp>
        <p:nvSpPr>
          <p:cNvPr id="334029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029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029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029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029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029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030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030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030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030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0271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SB  $1 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4030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030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0306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0307" name="Rectangle 19"/>
          <p:cNvSpPr>
            <a:spLocks noChangeArrowheads="1"/>
          </p:cNvSpPr>
          <p:nvPr/>
        </p:nvSpPr>
        <p:spPr bwMode="ltGray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08" name="Rectangle 20"/>
          <p:cNvSpPr>
            <a:spLocks noChangeArrowheads="1"/>
          </p:cNvSpPr>
          <p:nvPr/>
        </p:nvSpPr>
        <p:spPr bwMode="ltGray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09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V</a:t>
            </a:r>
            <a:r>
              <a:rPr lang="en-US" b="1" dirty="0"/>
              <a:t>  </a:t>
            </a:r>
            <a:r>
              <a:rPr lang="en-US" b="1" dirty="0">
                <a:solidFill>
                  <a:schemeClr val="bg1"/>
                </a:solidFill>
              </a:rPr>
              <a:t>tag   data</a:t>
            </a:r>
          </a:p>
        </p:txBody>
      </p:sp>
      <p:sp>
        <p:nvSpPr>
          <p:cNvPr id="3340310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1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2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3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031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0316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7" name="Rectangle 29"/>
          <p:cNvSpPr>
            <a:spLocks noChangeArrowheads="1"/>
          </p:cNvSpPr>
          <p:nvPr/>
        </p:nvSpPr>
        <p:spPr bwMode="ltGray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8" name="Rectangle 30"/>
          <p:cNvSpPr>
            <a:spLocks noChangeArrowheads="1"/>
          </p:cNvSpPr>
          <p:nvPr/>
        </p:nvSpPr>
        <p:spPr bwMode="ltGray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031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032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032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032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032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032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032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032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0327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0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0328" name="Rectangle 40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340329" name="Rectangle 41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340330" name="Text Box 42"/>
          <p:cNvSpPr txBox="1">
            <a:spLocks noChangeArrowheads="1"/>
          </p:cNvSpPr>
          <p:nvPr/>
        </p:nvSpPr>
        <p:spPr bwMode="auto">
          <a:xfrm>
            <a:off x="1066800" y="1600200"/>
            <a:ext cx="2571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accent1"/>
                </a:solidFill>
              </a:rPr>
              <a:t>Assume write-allocate</a:t>
            </a:r>
          </a:p>
          <a:p>
            <a:pPr eaLnBrk="1" hangingPunct="1"/>
            <a:r>
              <a:rPr lang="en-US" sz="2000" b="1" dirty="0">
                <a:solidFill>
                  <a:schemeClr val="accent1"/>
                </a:solidFill>
              </a:rPr>
              <a:t>policy</a:t>
            </a:r>
          </a:p>
        </p:txBody>
      </p:sp>
      <p:sp>
        <p:nvSpPr>
          <p:cNvPr id="44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45" name="Text Box 60"/>
          <p:cNvSpPr txBox="1">
            <a:spLocks noChangeArrowheads="1"/>
          </p:cNvSpPr>
          <p:nvPr/>
        </p:nvSpPr>
        <p:spPr bwMode="auto">
          <a:xfrm>
            <a:off x="3733800" y="1219200"/>
            <a:ext cx="237975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smtClean="0">
                <a:solidFill>
                  <a:schemeClr val="accent1"/>
                </a:solidFill>
              </a:rPr>
              <a:t>Fully Associative Cache</a:t>
            </a:r>
          </a:p>
          <a:p>
            <a:pPr eaLnBrk="1" hangingPunct="1"/>
            <a:r>
              <a:rPr lang="en-US" b="1" dirty="0" smtClean="0">
                <a:solidFill>
                  <a:schemeClr val="accent1"/>
                </a:solidFill>
              </a:rPr>
              <a:t>2 </a:t>
            </a:r>
            <a:r>
              <a:rPr lang="en-US" b="1" dirty="0">
                <a:solidFill>
                  <a:schemeClr val="accent1"/>
                </a:solidFill>
              </a:rPr>
              <a:t>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3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</a:p>
        </p:txBody>
      </p:sp>
      <p:pic>
        <p:nvPicPr>
          <p:cNvPr id="8194" name="CP3 Ink 81bdc890-98c7-468c-8021-48340fd7a35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30" y="444900"/>
            <a:ext cx="508500" cy="62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9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338" name="Rectangle 2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233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234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4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Write-Through (REF 1)</a:t>
            </a:r>
          </a:p>
        </p:txBody>
      </p:sp>
      <p:sp>
        <p:nvSpPr>
          <p:cNvPr id="334234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234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234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234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234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234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234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234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235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235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0271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SB  $1 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4235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235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2354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2355" name="Rectangle 19"/>
          <p:cNvSpPr>
            <a:spLocks noChangeArrowheads="1"/>
          </p:cNvSpPr>
          <p:nvPr/>
        </p:nvSpPr>
        <p:spPr bwMode="ltGray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56" name="Rectangle 20"/>
          <p:cNvSpPr>
            <a:spLocks noChangeArrowheads="1"/>
          </p:cNvSpPr>
          <p:nvPr/>
        </p:nvSpPr>
        <p:spPr bwMode="ltGray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57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42358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59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0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1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236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2364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5" name="Rectangle 29"/>
          <p:cNvSpPr>
            <a:spLocks noChangeArrowheads="1"/>
          </p:cNvSpPr>
          <p:nvPr/>
        </p:nvSpPr>
        <p:spPr bwMode="ltGray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6" name="Rectangle 30"/>
          <p:cNvSpPr>
            <a:spLocks noChangeArrowheads="1"/>
          </p:cNvSpPr>
          <p:nvPr/>
        </p:nvSpPr>
        <p:spPr bwMode="ltGray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6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236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236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237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237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237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237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237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2375" name="AutoShape 39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2376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0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2377" name="Rectangle 41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42378" name="Rectangle 42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9218" name="CP3 Ink 5b12afa1-cf2c-42e7-afdb-45012d9779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50" y="1614720"/>
            <a:ext cx="3288300" cy="406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5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535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Cache Parameter Tradeoffs</a:t>
            </a:r>
          </a:p>
          <a:p>
            <a:r>
              <a:rPr lang="en-US" dirty="0" smtClean="0"/>
              <a:t>Cache Conscious Programming</a:t>
            </a:r>
          </a:p>
          <a:p>
            <a:r>
              <a:rPr lang="en-US" dirty="0" smtClean="0"/>
              <a:t>Writing to the Cache</a:t>
            </a:r>
          </a:p>
          <a:p>
            <a:pPr lvl="1"/>
            <a:r>
              <a:rPr lang="en-US" dirty="0" smtClean="0"/>
              <a:t>Write-through </a:t>
            </a:r>
            <a:r>
              <a:rPr lang="en-US" dirty="0" err="1" smtClean="0"/>
              <a:t>vs</a:t>
            </a:r>
            <a:r>
              <a:rPr lang="en-US" dirty="0" smtClean="0"/>
              <a:t> Write back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38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438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438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438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Write-Through (REF 1)</a:t>
            </a:r>
          </a:p>
        </p:txBody>
      </p:sp>
      <p:sp>
        <p:nvSpPr>
          <p:cNvPr id="334439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439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439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439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439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439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439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439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439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439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0271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SB  $1 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4440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440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4402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4440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44406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8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09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1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441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4412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13" name="Rectangle 29"/>
          <p:cNvSpPr>
            <a:spLocks noChangeArrowheads="1"/>
          </p:cNvSpPr>
          <p:nvPr/>
        </p:nvSpPr>
        <p:spPr bwMode="ltGray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14" name="Rectangle 30"/>
          <p:cNvSpPr>
            <a:spLocks noChangeArrowheads="1"/>
          </p:cNvSpPr>
          <p:nvPr/>
        </p:nvSpPr>
        <p:spPr bwMode="ltGray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441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441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441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441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441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442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442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442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4423" name="AutoShape 39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442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4425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44426" name="Rectangle 42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44427" name="Rectangle 43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44428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44429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44430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43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643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643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643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Write-Through (REF 2)</a:t>
            </a:r>
          </a:p>
        </p:txBody>
      </p:sp>
      <p:sp>
        <p:nvSpPr>
          <p:cNvPr id="334643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643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644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644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644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644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644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644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644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644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334644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644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6450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4645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46454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6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7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5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645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6460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46461" name="Rectangle 29"/>
          <p:cNvSpPr>
            <a:spLocks noChangeArrowheads="1"/>
          </p:cNvSpPr>
          <p:nvPr/>
        </p:nvSpPr>
        <p:spPr bwMode="ltGray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62" name="Rectangle 30"/>
          <p:cNvSpPr>
            <a:spLocks noChangeArrowheads="1"/>
          </p:cNvSpPr>
          <p:nvPr/>
        </p:nvSpPr>
        <p:spPr bwMode="ltGray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646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646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646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646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646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646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646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647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6471" name="AutoShape 39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647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6473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46474" name="Rectangle 42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46475" name="Rectangle 43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46476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46477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46478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10242" name="CP3 Ink e2f4f314-4af8-4ffe-9d4d-5794259e34e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10" y="1821000"/>
            <a:ext cx="3423900" cy="409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9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8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848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4848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48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65138"/>
          </a:xfrm>
        </p:spPr>
        <p:txBody>
          <a:bodyPr/>
          <a:lstStyle/>
          <a:p>
            <a:r>
              <a:rPr lang="en-US" dirty="0"/>
              <a:t>Write-Through (REF 2)</a:t>
            </a:r>
          </a:p>
        </p:txBody>
      </p:sp>
      <p:sp>
        <p:nvSpPr>
          <p:cNvPr id="334848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4848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4848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4848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4849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4849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4849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4849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4849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48495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4849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4849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48498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4849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1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48502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5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0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4850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48508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4850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1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4851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4851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4851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4851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4851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4851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4851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4851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48519" name="AutoShape 39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520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48521" name="Text Box 41"/>
          <p:cNvSpPr txBox="1">
            <a:spLocks noChangeArrowheads="1"/>
          </p:cNvSpPr>
          <p:nvPr/>
        </p:nvSpPr>
        <p:spPr bwMode="auto">
          <a:xfrm>
            <a:off x="3581400" y="2971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48522" name="Rectangle 42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48523" name="Rectangle 43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48524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48525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48526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48527" name="Rectangle 47"/>
          <p:cNvSpPr>
            <a:spLocks noChangeArrowheads="1"/>
          </p:cNvSpPr>
          <p:nvPr/>
        </p:nvSpPr>
        <p:spPr bwMode="auto">
          <a:xfrm>
            <a:off x="4924425" y="37115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48528" name="Rectangle 48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48529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48530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53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053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053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3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Write-Through (REF 3)</a:t>
            </a:r>
          </a:p>
        </p:txBody>
      </p:sp>
      <p:sp>
        <p:nvSpPr>
          <p:cNvPr id="335053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053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053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5053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053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053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054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054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054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054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054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054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0546" name="Rectangle 18"/>
          <p:cNvSpPr>
            <a:spLocks noChangeArrowheads="1"/>
          </p:cNvSpPr>
          <p:nvPr/>
        </p:nvSpPr>
        <p:spPr bwMode="blackWhite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0547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48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49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0550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3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055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0556" name="Rectangle 28"/>
          <p:cNvSpPr>
            <a:spLocks noChangeArrowheads="1"/>
          </p:cNvSpPr>
          <p:nvPr/>
        </p:nvSpPr>
        <p:spPr bwMode="blackWhite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0557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8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055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5056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056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5056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056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056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056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056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0567" name="AutoShape 39"/>
          <p:cNvSpPr>
            <a:spLocks noChangeArrowheads="1"/>
          </p:cNvSpPr>
          <p:nvPr/>
        </p:nvSpPr>
        <p:spPr bwMode="auto">
          <a:xfrm>
            <a:off x="12954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68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50569" name="Text Box 41"/>
          <p:cNvSpPr txBox="1">
            <a:spLocks noChangeArrowheads="1"/>
          </p:cNvSpPr>
          <p:nvPr/>
        </p:nvSpPr>
        <p:spPr bwMode="auto">
          <a:xfrm>
            <a:off x="3581400" y="2971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0570" name="Rectangle 42"/>
          <p:cNvSpPr>
            <a:spLocks noChangeArrowheads="1"/>
          </p:cNvSpPr>
          <p:nvPr/>
        </p:nvSpPr>
        <p:spPr bwMode="blackWhite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0571" name="Rectangle 43"/>
          <p:cNvSpPr>
            <a:spLocks noChangeArrowheads="1"/>
          </p:cNvSpPr>
          <p:nvPr/>
        </p:nvSpPr>
        <p:spPr bwMode="blackWhite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0572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0573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50574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0575" name="Rectangle 47"/>
          <p:cNvSpPr>
            <a:spLocks noChangeArrowheads="1"/>
          </p:cNvSpPr>
          <p:nvPr/>
        </p:nvSpPr>
        <p:spPr bwMode="auto">
          <a:xfrm>
            <a:off x="4924425" y="37115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50576" name="Rectangle 48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0577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0578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11266" name="CP3 Ink 6c6cc5ba-2338-4ec8-bc2e-5bb61e95ce4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90" y="9959"/>
            <a:ext cx="7085100" cy="612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2578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257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258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258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Write-Through (REF 3)</a:t>
            </a:r>
          </a:p>
        </p:txBody>
      </p:sp>
      <p:sp>
        <p:nvSpPr>
          <p:cNvPr id="335258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258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258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5258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258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258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258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258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259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259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259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259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2594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2595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596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597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2598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59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260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2604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2605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6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2607" name="Rectangle 31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2608" name="Rectangle 32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52609" name="Rectangle 33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2610" name="Rectangle 34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2611" name="Rectangle 35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2612" name="Rectangle 36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2613" name="Rectangle 37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2614" name="AutoShape 38"/>
          <p:cNvSpPr>
            <a:spLocks noChangeArrowheads="1"/>
          </p:cNvSpPr>
          <p:nvPr/>
        </p:nvSpPr>
        <p:spPr bwMode="auto">
          <a:xfrm>
            <a:off x="12954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2615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52616" name="Text Box 40"/>
          <p:cNvSpPr txBox="1">
            <a:spLocks noChangeArrowheads="1"/>
          </p:cNvSpPr>
          <p:nvPr/>
        </p:nvSpPr>
        <p:spPr bwMode="auto">
          <a:xfrm>
            <a:off x="3581400" y="35814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2617" name="Rectangle 41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2618" name="Rectangle 42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2619" name="Rectangle 43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2620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2621" name="Rectangle 45"/>
          <p:cNvSpPr>
            <a:spLocks noChangeArrowheads="1"/>
          </p:cNvSpPr>
          <p:nvPr/>
        </p:nvSpPr>
        <p:spPr bwMode="auto">
          <a:xfrm>
            <a:off x="4924425" y="37115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52622" name="Rectangle 46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2623" name="Rectangle 47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2625" name="Rectangle 49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173</a:t>
            </a:r>
          </a:p>
        </p:txBody>
      </p:sp>
      <p:sp>
        <p:nvSpPr>
          <p:cNvPr id="3352628" name="Rectangle 52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173</a:t>
            </a:r>
          </a:p>
        </p:txBody>
      </p:sp>
      <p:sp>
        <p:nvSpPr>
          <p:cNvPr id="3352629" name="Line 53"/>
          <p:cNvSpPr>
            <a:spLocks noChangeShapeType="1"/>
          </p:cNvSpPr>
          <p:nvPr/>
        </p:nvSpPr>
        <p:spPr bwMode="auto">
          <a:xfrm flipV="1">
            <a:off x="5867400" y="1676400"/>
            <a:ext cx="1295400" cy="1524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52630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6" name="Line 50"/>
          <p:cNvSpPr>
            <a:spLocks noChangeShapeType="1"/>
          </p:cNvSpPr>
          <p:nvPr/>
        </p:nvSpPr>
        <p:spPr bwMode="auto">
          <a:xfrm flipV="1">
            <a:off x="3276600" y="3276600"/>
            <a:ext cx="1828800" cy="2438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62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462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462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462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Write-Through (REF 4)</a:t>
            </a:r>
          </a:p>
        </p:txBody>
      </p:sp>
      <p:sp>
        <p:nvSpPr>
          <p:cNvPr id="335463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463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463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5463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463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463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463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463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463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463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464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464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464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464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464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4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5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465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465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465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5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465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465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465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5465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465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466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466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466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4663" name="AutoShape 39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466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54665" name="Text Box 41"/>
          <p:cNvSpPr txBox="1">
            <a:spLocks noChangeArrowheads="1"/>
          </p:cNvSpPr>
          <p:nvPr/>
        </p:nvSpPr>
        <p:spPr bwMode="auto">
          <a:xfrm>
            <a:off x="3581400" y="35814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4666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4667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4668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4669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4670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4671" name="Rectangle 47"/>
          <p:cNvSpPr>
            <a:spLocks noChangeArrowheads="1"/>
          </p:cNvSpPr>
          <p:nvPr/>
        </p:nvSpPr>
        <p:spPr bwMode="auto">
          <a:xfrm>
            <a:off x="4924425" y="37115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54672" name="Rectangle 48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4673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4674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12290" name="CP3 Ink 5333851e-25ef-4de1-87b0-357ee41bbea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20" y="1826339"/>
            <a:ext cx="5288400" cy="387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3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667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667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667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667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Write-Through (REF 4)</a:t>
            </a:r>
          </a:p>
        </p:txBody>
      </p:sp>
      <p:sp>
        <p:nvSpPr>
          <p:cNvPr id="335667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667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668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5668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668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668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668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668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668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668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668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668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669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669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669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69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669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670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670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70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670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670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670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5670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670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670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670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671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6711" name="AutoShape 39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671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56713" name="Text Box 41"/>
          <p:cNvSpPr txBox="1">
            <a:spLocks noChangeArrowheads="1"/>
          </p:cNvSpPr>
          <p:nvPr/>
        </p:nvSpPr>
        <p:spPr bwMode="auto">
          <a:xfrm>
            <a:off x="3581400" y="2971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6714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6715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6716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6717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6718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29</a:t>
            </a:r>
          </a:p>
        </p:txBody>
      </p:sp>
      <p:sp>
        <p:nvSpPr>
          <p:cNvPr id="3356719" name="Rectangle 47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6720" name="Rectangle 48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356721" name="Rectangle 4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grpSp>
        <p:nvGrpSpPr>
          <p:cNvPr id="3356722" name="Group 50"/>
          <p:cNvGrpSpPr>
            <a:grpSpLocks/>
          </p:cNvGrpSpPr>
          <p:nvPr/>
        </p:nvGrpSpPr>
        <p:grpSpPr bwMode="auto">
          <a:xfrm>
            <a:off x="3200400" y="4016375"/>
            <a:ext cx="2790825" cy="1393825"/>
            <a:chOff x="2016" y="2530"/>
            <a:chExt cx="1758" cy="878"/>
          </a:xfrm>
        </p:grpSpPr>
        <p:sp>
          <p:nvSpPr>
            <p:cNvPr id="3356723" name="Rectangle 51"/>
            <p:cNvSpPr>
              <a:spLocks noChangeArrowheads="1"/>
            </p:cNvSpPr>
            <p:nvPr/>
          </p:nvSpPr>
          <p:spPr bwMode="auto">
            <a:xfrm>
              <a:off x="3102" y="2530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 dirty="0">
                  <a:solidFill>
                    <a:schemeClr val="accent1"/>
                  </a:solidFill>
                </a:rPr>
                <a:t>29</a:t>
              </a:r>
            </a:p>
          </p:txBody>
        </p:sp>
        <p:sp>
          <p:nvSpPr>
            <p:cNvPr id="3356724" name="Line 52"/>
            <p:cNvSpPr>
              <a:spLocks noChangeShapeType="1"/>
            </p:cNvSpPr>
            <p:nvPr/>
          </p:nvSpPr>
          <p:spPr bwMode="auto">
            <a:xfrm flipV="1">
              <a:off x="2016" y="2640"/>
              <a:ext cx="1248" cy="7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356725" name="Group 53"/>
          <p:cNvGrpSpPr>
            <a:grpSpLocks/>
          </p:cNvGrpSpPr>
          <p:nvPr/>
        </p:nvGrpSpPr>
        <p:grpSpPr bwMode="auto">
          <a:xfrm>
            <a:off x="5791200" y="3124200"/>
            <a:ext cx="2286000" cy="1066800"/>
            <a:chOff x="3648" y="1968"/>
            <a:chExt cx="1440" cy="672"/>
          </a:xfrm>
        </p:grpSpPr>
        <p:sp>
          <p:nvSpPr>
            <p:cNvPr id="3356726" name="Rectangle 54"/>
            <p:cNvSpPr>
              <a:spLocks noChangeArrowheads="1"/>
            </p:cNvSpPr>
            <p:nvPr/>
          </p:nvSpPr>
          <p:spPr bwMode="auto">
            <a:xfrm>
              <a:off x="4416" y="1968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 dirty="0">
                  <a:solidFill>
                    <a:schemeClr val="accent1"/>
                  </a:solidFill>
                </a:rPr>
                <a:t>29</a:t>
              </a:r>
            </a:p>
          </p:txBody>
        </p:sp>
        <p:sp>
          <p:nvSpPr>
            <p:cNvPr id="3356727" name="Line 55"/>
            <p:cNvSpPr>
              <a:spLocks noChangeShapeType="1"/>
            </p:cNvSpPr>
            <p:nvPr/>
          </p:nvSpPr>
          <p:spPr bwMode="auto">
            <a:xfrm flipV="1">
              <a:off x="3648" y="2064"/>
              <a:ext cx="864" cy="57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356728" name="Group 56"/>
          <p:cNvGrpSpPr>
            <a:grpSpLocks/>
          </p:cNvGrpSpPr>
          <p:nvPr/>
        </p:nvGrpSpPr>
        <p:grpSpPr bwMode="auto">
          <a:xfrm>
            <a:off x="5867400" y="2971800"/>
            <a:ext cx="1143000" cy="1143000"/>
            <a:chOff x="3696" y="1872"/>
            <a:chExt cx="720" cy="720"/>
          </a:xfrm>
        </p:grpSpPr>
        <p:sp>
          <p:nvSpPr>
            <p:cNvPr id="3356729" name="Line 57"/>
            <p:cNvSpPr>
              <a:spLocks noChangeShapeType="1"/>
            </p:cNvSpPr>
            <p:nvPr/>
          </p:nvSpPr>
          <p:spPr bwMode="auto">
            <a:xfrm flipH="1">
              <a:off x="3696" y="1872"/>
              <a:ext cx="720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56730" name="Line 58"/>
            <p:cNvSpPr>
              <a:spLocks noChangeShapeType="1"/>
            </p:cNvSpPr>
            <p:nvPr/>
          </p:nvSpPr>
          <p:spPr bwMode="auto">
            <a:xfrm flipH="1">
              <a:off x="3696" y="2064"/>
              <a:ext cx="720" cy="5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356731" name="Text Box 59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2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872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5872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72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Write-Through (REF 5)</a:t>
            </a:r>
          </a:p>
        </p:txBody>
      </p:sp>
      <p:sp>
        <p:nvSpPr>
          <p:cNvPr id="335872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872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5872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5872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5873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5873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5873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5873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5873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58735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5873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5873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58738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873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1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58742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5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4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5874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58748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5874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5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5875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875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5875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5875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5875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5875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5875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5875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58759" name="AutoShape 39"/>
          <p:cNvSpPr>
            <a:spLocks noChangeArrowheads="1"/>
          </p:cNvSpPr>
          <p:nvPr/>
        </p:nvSpPr>
        <p:spPr bwMode="auto">
          <a:xfrm>
            <a:off x="1295400" y="3810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760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58761" name="Text Box 41"/>
          <p:cNvSpPr txBox="1">
            <a:spLocks noChangeArrowheads="1"/>
          </p:cNvSpPr>
          <p:nvPr/>
        </p:nvSpPr>
        <p:spPr bwMode="auto">
          <a:xfrm>
            <a:off x="3581400" y="2971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58762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8763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58764" name="Rectangle 44"/>
          <p:cNvSpPr>
            <a:spLocks noChangeArrowheads="1"/>
          </p:cNvSpPr>
          <p:nvPr/>
        </p:nvSpPr>
        <p:spPr bwMode="auto">
          <a:xfrm>
            <a:off x="4927600" y="34004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8765" name="Rectangle 45"/>
          <p:cNvSpPr>
            <a:spLocks noChangeArrowheads="1"/>
          </p:cNvSpPr>
          <p:nvPr/>
        </p:nvSpPr>
        <p:spPr bwMode="auto">
          <a:xfrm>
            <a:off x="4927600" y="3095625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8766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8767" name="Rectangle 47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58768" name="Rectangle 48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58769" name="Rectangle 4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58770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13314" name="CP3 Ink 46fb2e3e-b0e0-4ed2-943c-1c6696c9440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15" y="1926779"/>
            <a:ext cx="5881651" cy="397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2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077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077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077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077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Write-Through (REF 5)</a:t>
            </a:r>
          </a:p>
        </p:txBody>
      </p:sp>
      <p:sp>
        <p:nvSpPr>
          <p:cNvPr id="336077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6077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6077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6077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6077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6077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6078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6078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6078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6078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6078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6078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60786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60787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88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89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360790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3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6079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60796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60797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8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079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6080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6080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6080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6080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6080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6080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6080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60807" name="AutoShape 39"/>
          <p:cNvSpPr>
            <a:spLocks noChangeArrowheads="1"/>
          </p:cNvSpPr>
          <p:nvPr/>
        </p:nvSpPr>
        <p:spPr bwMode="auto">
          <a:xfrm>
            <a:off x="1295400" y="3810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0808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60809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60810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60811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60812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60813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60814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60815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360816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360817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360818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54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4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/>
              <a:t>Write-Through (REF 6)</a:t>
            </a:r>
          </a:p>
        </p:txBody>
      </p:sp>
      <p:sp>
        <p:nvSpPr>
          <p:cNvPr id="356455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455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455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455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455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455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455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455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456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456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456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6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6456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457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457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7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457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457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458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458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458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4583" name="AutoShape 39"/>
          <p:cNvSpPr>
            <a:spLocks noChangeArrowheads="1"/>
          </p:cNvSpPr>
          <p:nvPr/>
        </p:nvSpPr>
        <p:spPr bwMode="auto">
          <a:xfrm>
            <a:off x="1311275" y="40259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8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85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64586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7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8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89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0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4591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2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4593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4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3564596" name="Rectangle 52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9" name="Rectangle 55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29</a:t>
            </a: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14338" name="CP3 Ink 756f2a57-7210-42c7-930a-cc5d806c137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40" y="1652880"/>
            <a:ext cx="5356200" cy="439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2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Cache Design Tradeoffs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54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4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/>
              <a:t>Write-Through (REF 6)</a:t>
            </a:r>
          </a:p>
        </p:txBody>
      </p:sp>
      <p:sp>
        <p:nvSpPr>
          <p:cNvPr id="356455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455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455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455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455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455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455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455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456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456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456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6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6456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457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457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7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457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457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458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458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458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4583" name="AutoShape 39"/>
          <p:cNvSpPr>
            <a:spLocks noChangeArrowheads="1"/>
          </p:cNvSpPr>
          <p:nvPr/>
        </p:nvSpPr>
        <p:spPr bwMode="auto">
          <a:xfrm>
            <a:off x="1311275" y="40259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8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564585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64586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7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8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89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0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4591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2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4593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4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grpSp>
        <p:nvGrpSpPr>
          <p:cNvPr id="3564595" name="Group 51"/>
          <p:cNvGrpSpPr>
            <a:grpSpLocks/>
          </p:cNvGrpSpPr>
          <p:nvPr/>
        </p:nvGrpSpPr>
        <p:grpSpPr bwMode="auto">
          <a:xfrm>
            <a:off x="3200400" y="4016375"/>
            <a:ext cx="2790825" cy="1393825"/>
            <a:chOff x="2016" y="2530"/>
            <a:chExt cx="1758" cy="878"/>
          </a:xfrm>
        </p:grpSpPr>
        <p:sp>
          <p:nvSpPr>
            <p:cNvPr id="3564596" name="Rectangle 52"/>
            <p:cNvSpPr>
              <a:spLocks noChangeArrowheads="1"/>
            </p:cNvSpPr>
            <p:nvPr/>
          </p:nvSpPr>
          <p:spPr bwMode="auto">
            <a:xfrm>
              <a:off x="3102" y="2530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chemeClr val="accent1"/>
                  </a:solidFill>
                </a:rPr>
                <a:t>29</a:t>
              </a:r>
            </a:p>
          </p:txBody>
        </p:sp>
        <p:sp>
          <p:nvSpPr>
            <p:cNvPr id="3564597" name="Line 53"/>
            <p:cNvSpPr>
              <a:spLocks noChangeShapeType="1"/>
            </p:cNvSpPr>
            <p:nvPr/>
          </p:nvSpPr>
          <p:spPr bwMode="auto">
            <a:xfrm flipV="1">
              <a:off x="2016" y="2640"/>
              <a:ext cx="1248" cy="7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564598" name="Group 54"/>
          <p:cNvGrpSpPr>
            <a:grpSpLocks/>
          </p:cNvGrpSpPr>
          <p:nvPr/>
        </p:nvGrpSpPr>
        <p:grpSpPr bwMode="auto">
          <a:xfrm>
            <a:off x="5791200" y="3124200"/>
            <a:ext cx="2286000" cy="1066800"/>
            <a:chOff x="3648" y="1968"/>
            <a:chExt cx="1440" cy="672"/>
          </a:xfrm>
        </p:grpSpPr>
        <p:sp>
          <p:nvSpPr>
            <p:cNvPr id="3564599" name="Rectangle 55"/>
            <p:cNvSpPr>
              <a:spLocks noChangeArrowheads="1"/>
            </p:cNvSpPr>
            <p:nvPr/>
          </p:nvSpPr>
          <p:spPr bwMode="auto">
            <a:xfrm>
              <a:off x="4416" y="1968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 dirty="0">
                  <a:solidFill>
                    <a:schemeClr val="accent1"/>
                  </a:solidFill>
                </a:rPr>
                <a:t>29</a:t>
              </a:r>
            </a:p>
          </p:txBody>
        </p:sp>
        <p:sp>
          <p:nvSpPr>
            <p:cNvPr id="3564600" name="Line 56"/>
            <p:cNvSpPr>
              <a:spLocks noChangeShapeType="1"/>
            </p:cNvSpPr>
            <p:nvPr/>
          </p:nvSpPr>
          <p:spPr bwMode="auto">
            <a:xfrm flipV="1">
              <a:off x="3648" y="2064"/>
              <a:ext cx="864" cy="57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54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454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454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Write-Through (REF </a:t>
            </a:r>
            <a:r>
              <a:rPr lang="en-US" dirty="0" smtClean="0"/>
              <a:t>7)</a:t>
            </a:r>
            <a:endParaRPr lang="en-US" dirty="0"/>
          </a:p>
        </p:txBody>
      </p:sp>
      <p:sp>
        <p:nvSpPr>
          <p:cNvPr id="356455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455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455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455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455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455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455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455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455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456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456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456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6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5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6456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6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457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457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457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457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457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457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457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458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458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458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4584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564585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64586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7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4588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89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0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4591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2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4593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4594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3564596" name="Rectangle 52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4599" name="Rectangle 55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/>
              <a:t>29</a:t>
            </a:r>
          </a:p>
        </p:txBody>
      </p:sp>
      <p:sp>
        <p:nvSpPr>
          <p:cNvPr id="53" name="AutoShape 39"/>
          <p:cNvSpPr>
            <a:spLocks noChangeArrowheads="1"/>
          </p:cNvSpPr>
          <p:nvPr/>
        </p:nvSpPr>
        <p:spPr bwMode="auto">
          <a:xfrm>
            <a:off x="1295400" y="42751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15362" name="CP3 Ink b89b6180-b33b-43b9-8552-d627be3e663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94" y="1956360"/>
            <a:ext cx="5271451" cy="3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3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659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659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659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659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Write-Through (REF 7)</a:t>
            </a:r>
          </a:p>
        </p:txBody>
      </p:sp>
      <p:sp>
        <p:nvSpPr>
          <p:cNvPr id="356659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659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660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660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660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660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29</a:t>
            </a:r>
          </a:p>
        </p:txBody>
      </p:sp>
      <p:sp>
        <p:nvSpPr>
          <p:cNvPr id="356660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660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660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660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660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660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661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661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6661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1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661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662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662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2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662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662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662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662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662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662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662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663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6631" name="AutoShape 39"/>
          <p:cNvSpPr>
            <a:spLocks noChangeArrowheads="1"/>
          </p:cNvSpPr>
          <p:nvPr/>
        </p:nvSpPr>
        <p:spPr bwMode="auto">
          <a:xfrm>
            <a:off x="1295400" y="42751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663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66633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66634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6635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6636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6637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6638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6639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29</a:t>
            </a:r>
          </a:p>
        </p:txBody>
      </p:sp>
      <p:sp>
        <p:nvSpPr>
          <p:cNvPr id="3566640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6641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6642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3566644" name="Rectangle 52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6647" name="Rectangle 55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6648" name="Line 56"/>
          <p:cNvSpPr>
            <a:spLocks noChangeShapeType="1"/>
          </p:cNvSpPr>
          <p:nvPr/>
        </p:nvSpPr>
        <p:spPr bwMode="auto">
          <a:xfrm>
            <a:off x="5899150" y="3292475"/>
            <a:ext cx="984250" cy="14716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V="1">
            <a:off x="3200400" y="3322638"/>
            <a:ext cx="1997075" cy="20875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How Many Memory References?</a:t>
            </a:r>
            <a:endParaRPr lang="en-US"/>
          </a:p>
        </p:txBody>
      </p:sp>
      <p:sp>
        <p:nvSpPr>
          <p:cNvPr id="3362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Write-through performance</a:t>
            </a:r>
          </a:p>
          <a:p>
            <a:endParaRPr lang="en-US" dirty="0" smtClean="0"/>
          </a:p>
          <a:p>
            <a:r>
              <a:rPr lang="en-US" dirty="0" smtClean="0"/>
              <a:t>Each miss (read or write) reads a </a:t>
            </a:r>
            <a:r>
              <a:rPr lang="en-US" dirty="0" smtClean="0">
                <a:solidFill>
                  <a:schemeClr val="accent1"/>
                </a:solidFill>
              </a:rPr>
              <a:t>block</a:t>
            </a:r>
            <a:r>
              <a:rPr lang="en-US" dirty="0" smtClean="0"/>
              <a:t> from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/>
              <a:t>4</a:t>
            </a:r>
            <a:r>
              <a:rPr lang="en-US" dirty="0" smtClean="0"/>
              <a:t> misses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8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reads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Each store writes an </a:t>
            </a:r>
            <a:r>
              <a:rPr lang="en-US" dirty="0" smtClean="0">
                <a:solidFill>
                  <a:schemeClr val="accent1"/>
                </a:solidFill>
              </a:rPr>
              <a:t>item</a:t>
            </a:r>
            <a:r>
              <a:rPr lang="en-US" dirty="0" smtClean="0"/>
              <a:t>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4 </a:t>
            </a:r>
            <a:r>
              <a:rPr lang="en-US" dirty="0" err="1" smtClean="0">
                <a:solidFill>
                  <a:schemeClr val="accent1"/>
                </a:solidFill>
              </a:rPr>
              <a:t>mem</a:t>
            </a:r>
            <a:r>
              <a:rPr lang="en-US" dirty="0" smtClean="0">
                <a:solidFill>
                  <a:schemeClr val="accent1"/>
                </a:solidFill>
              </a:rPr>
              <a:t> writes</a:t>
            </a:r>
          </a:p>
          <a:p>
            <a:r>
              <a:rPr lang="en-US" dirty="0" smtClean="0"/>
              <a:t>Evictions don’t need to write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no need for dirty bit</a:t>
            </a:r>
          </a:p>
        </p:txBody>
      </p:sp>
    </p:spTree>
    <p:extLst>
      <p:ext uri="{BB962C8B-B14F-4D97-AF65-F5344CB8AC3E}">
        <p14:creationId xmlns:p14="http://schemas.microsoft.com/office/powerpoint/2010/main" val="173418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07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8707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8707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07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Write-Through (REF </a:t>
            </a:r>
            <a:r>
              <a:rPr lang="en-US" dirty="0" smtClean="0"/>
              <a:t>8,9)</a:t>
            </a:r>
            <a:endParaRPr lang="en-US" dirty="0"/>
          </a:p>
        </p:txBody>
      </p:sp>
      <p:sp>
        <p:nvSpPr>
          <p:cNvPr id="358707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7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8708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8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8708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8708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8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8708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8708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8708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8708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8709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09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8709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8709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8710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10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10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10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8710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8710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8710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8710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8710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8710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8711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87111" name="AutoShape 39"/>
          <p:cNvSpPr>
            <a:spLocks noChangeArrowheads="1"/>
          </p:cNvSpPr>
          <p:nvPr/>
        </p:nvSpPr>
        <p:spPr bwMode="auto">
          <a:xfrm>
            <a:off x="1265238" y="425926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1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87113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87114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7115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7116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17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18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87119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20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87121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87122" name="Text Box 50"/>
          <p:cNvSpPr txBox="1">
            <a:spLocks noChangeArrowheads="1"/>
          </p:cNvSpPr>
          <p:nvPr/>
        </p:nvSpPr>
        <p:spPr bwMode="auto">
          <a:xfrm>
            <a:off x="1692275" y="2260600"/>
            <a:ext cx="17379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587123" name="Rectangle 51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25" name="Rectangle 53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126" name="Line 54"/>
          <p:cNvSpPr>
            <a:spLocks noChangeShapeType="1"/>
          </p:cNvSpPr>
          <p:nvPr/>
        </p:nvSpPr>
        <p:spPr bwMode="auto">
          <a:xfrm>
            <a:off x="5899150" y="3292475"/>
            <a:ext cx="984250" cy="14716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587127" name="Group 55"/>
          <p:cNvGrpSpPr>
            <a:grpSpLocks/>
          </p:cNvGrpSpPr>
          <p:nvPr/>
        </p:nvGrpSpPr>
        <p:grpSpPr bwMode="auto">
          <a:xfrm>
            <a:off x="3200400" y="4016375"/>
            <a:ext cx="2790825" cy="1393825"/>
            <a:chOff x="2016" y="2530"/>
            <a:chExt cx="1758" cy="878"/>
          </a:xfrm>
        </p:grpSpPr>
        <p:sp>
          <p:nvSpPr>
            <p:cNvPr id="3587128" name="Rectangle 56"/>
            <p:cNvSpPr>
              <a:spLocks noChangeArrowheads="1"/>
            </p:cNvSpPr>
            <p:nvPr/>
          </p:nvSpPr>
          <p:spPr bwMode="auto">
            <a:xfrm>
              <a:off x="3102" y="2530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chemeClr val="bg1"/>
                  </a:solidFill>
                </a:rPr>
                <a:t>29</a:t>
              </a:r>
            </a:p>
          </p:txBody>
        </p:sp>
        <p:sp>
          <p:nvSpPr>
            <p:cNvPr id="3587129" name="Line 57"/>
            <p:cNvSpPr>
              <a:spLocks noChangeShapeType="1"/>
            </p:cNvSpPr>
            <p:nvPr/>
          </p:nvSpPr>
          <p:spPr bwMode="auto">
            <a:xfrm flipV="1">
              <a:off x="2016" y="2640"/>
              <a:ext cx="1248" cy="7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587130" name="Group 58"/>
          <p:cNvGrpSpPr>
            <a:grpSpLocks/>
          </p:cNvGrpSpPr>
          <p:nvPr/>
        </p:nvGrpSpPr>
        <p:grpSpPr bwMode="auto">
          <a:xfrm>
            <a:off x="5791200" y="3124200"/>
            <a:ext cx="2286000" cy="1066800"/>
            <a:chOff x="3648" y="1968"/>
            <a:chExt cx="1440" cy="672"/>
          </a:xfrm>
        </p:grpSpPr>
        <p:sp>
          <p:nvSpPr>
            <p:cNvPr id="3587131" name="Rectangle 59"/>
            <p:cNvSpPr>
              <a:spLocks noChangeArrowheads="1"/>
            </p:cNvSpPr>
            <p:nvPr/>
          </p:nvSpPr>
          <p:spPr bwMode="auto">
            <a:xfrm>
              <a:off x="4416" y="1968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29</a:t>
              </a:r>
            </a:p>
          </p:txBody>
        </p:sp>
        <p:sp>
          <p:nvSpPr>
            <p:cNvPr id="3587132" name="Line 60"/>
            <p:cNvSpPr>
              <a:spLocks noChangeShapeType="1"/>
            </p:cNvSpPr>
            <p:nvPr/>
          </p:nvSpPr>
          <p:spPr bwMode="auto">
            <a:xfrm flipV="1">
              <a:off x="3648" y="2064"/>
              <a:ext cx="864" cy="57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" name="Line 52"/>
          <p:cNvSpPr>
            <a:spLocks noChangeShapeType="1"/>
          </p:cNvSpPr>
          <p:nvPr/>
        </p:nvSpPr>
        <p:spPr bwMode="auto">
          <a:xfrm flipV="1">
            <a:off x="3200400" y="3322638"/>
            <a:ext cx="1997075" cy="20875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217133" y="2281297"/>
            <a:ext cx="36426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07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8707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8707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07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Write-Through (REF </a:t>
            </a:r>
            <a:r>
              <a:rPr lang="en-US" dirty="0" smtClean="0"/>
              <a:t>8,9)</a:t>
            </a:r>
            <a:endParaRPr lang="en-US" dirty="0"/>
          </a:p>
        </p:txBody>
      </p:sp>
      <p:sp>
        <p:nvSpPr>
          <p:cNvPr id="358707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7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8708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8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8708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8708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08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8708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8708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8708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8708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8709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09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3" name="Text Box 21"/>
          <p:cNvSpPr txBox="1">
            <a:spLocks noChangeArrowheads="1"/>
          </p:cNvSpPr>
          <p:nvPr/>
        </p:nvSpPr>
        <p:spPr bwMode="auto">
          <a:xfrm>
            <a:off x="3962400" y="26416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 tag   data</a:t>
            </a:r>
          </a:p>
        </p:txBody>
      </p:sp>
      <p:sp>
        <p:nvSpPr>
          <p:cNvPr id="358709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09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8709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8710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10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10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710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8710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8710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8710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8710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8710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8710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8711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87111" name="AutoShape 39"/>
          <p:cNvSpPr>
            <a:spLocks noChangeArrowheads="1"/>
          </p:cNvSpPr>
          <p:nvPr/>
        </p:nvSpPr>
        <p:spPr bwMode="auto">
          <a:xfrm>
            <a:off x="1265238" y="425926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12" name="Text Box 40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113" name="Text Box 41"/>
          <p:cNvSpPr txBox="1">
            <a:spLocks noChangeArrowheads="1"/>
          </p:cNvSpPr>
          <p:nvPr/>
        </p:nvSpPr>
        <p:spPr bwMode="auto">
          <a:xfrm>
            <a:off x="3581400" y="36576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87114" name="Rectangle 42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7115" name="Rectangle 43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7116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17" name="Rectangle 45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18" name="Rectangle 46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87119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20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87121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87122" name="Text Box 50"/>
          <p:cNvSpPr txBox="1">
            <a:spLocks noChangeArrowheads="1"/>
          </p:cNvSpPr>
          <p:nvPr/>
        </p:nvSpPr>
        <p:spPr bwMode="auto">
          <a:xfrm>
            <a:off x="1692275" y="2260600"/>
            <a:ext cx="17379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587123" name="Rectangle 51"/>
          <p:cNvSpPr>
            <a:spLocks noChangeArrowheads="1"/>
          </p:cNvSpPr>
          <p:nvPr/>
        </p:nvSpPr>
        <p:spPr bwMode="auto">
          <a:xfrm>
            <a:off x="4924425" y="4016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87125" name="Rectangle 53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87126" name="Line 54"/>
          <p:cNvSpPr>
            <a:spLocks noChangeShapeType="1"/>
          </p:cNvSpPr>
          <p:nvPr/>
        </p:nvSpPr>
        <p:spPr bwMode="auto">
          <a:xfrm>
            <a:off x="5899150" y="3292475"/>
            <a:ext cx="984250" cy="14716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587127" name="Group 55"/>
          <p:cNvGrpSpPr>
            <a:grpSpLocks/>
          </p:cNvGrpSpPr>
          <p:nvPr/>
        </p:nvGrpSpPr>
        <p:grpSpPr bwMode="auto">
          <a:xfrm>
            <a:off x="3200400" y="4016375"/>
            <a:ext cx="2790825" cy="1393825"/>
            <a:chOff x="2016" y="2530"/>
            <a:chExt cx="1758" cy="878"/>
          </a:xfrm>
        </p:grpSpPr>
        <p:sp>
          <p:nvSpPr>
            <p:cNvPr id="3587128" name="Rectangle 56"/>
            <p:cNvSpPr>
              <a:spLocks noChangeArrowheads="1"/>
            </p:cNvSpPr>
            <p:nvPr/>
          </p:nvSpPr>
          <p:spPr bwMode="auto">
            <a:xfrm>
              <a:off x="3102" y="2530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chemeClr val="bg1"/>
                  </a:solidFill>
                </a:rPr>
                <a:t>29</a:t>
              </a:r>
            </a:p>
          </p:txBody>
        </p:sp>
        <p:sp>
          <p:nvSpPr>
            <p:cNvPr id="3587129" name="Line 57"/>
            <p:cNvSpPr>
              <a:spLocks noChangeShapeType="1"/>
            </p:cNvSpPr>
            <p:nvPr/>
          </p:nvSpPr>
          <p:spPr bwMode="auto">
            <a:xfrm flipV="1">
              <a:off x="2016" y="2640"/>
              <a:ext cx="1248" cy="7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587130" name="Group 58"/>
          <p:cNvGrpSpPr>
            <a:grpSpLocks/>
          </p:cNvGrpSpPr>
          <p:nvPr/>
        </p:nvGrpSpPr>
        <p:grpSpPr bwMode="auto">
          <a:xfrm>
            <a:off x="5791200" y="3124200"/>
            <a:ext cx="2286000" cy="1066800"/>
            <a:chOff x="3648" y="1968"/>
            <a:chExt cx="1440" cy="672"/>
          </a:xfrm>
        </p:grpSpPr>
        <p:sp>
          <p:nvSpPr>
            <p:cNvPr id="3587131" name="Rectangle 59"/>
            <p:cNvSpPr>
              <a:spLocks noChangeArrowheads="1"/>
            </p:cNvSpPr>
            <p:nvPr/>
          </p:nvSpPr>
          <p:spPr bwMode="auto">
            <a:xfrm>
              <a:off x="4416" y="1968"/>
              <a:ext cx="672" cy="192"/>
            </a:xfrm>
            <a:prstGeom prst="rect">
              <a:avLst/>
            </a:prstGeom>
            <a:solidFill>
              <a:srgbClr val="66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29</a:t>
              </a:r>
            </a:p>
          </p:txBody>
        </p:sp>
        <p:sp>
          <p:nvSpPr>
            <p:cNvPr id="3587132" name="Line 60"/>
            <p:cNvSpPr>
              <a:spLocks noChangeShapeType="1"/>
            </p:cNvSpPr>
            <p:nvPr/>
          </p:nvSpPr>
          <p:spPr bwMode="auto">
            <a:xfrm flipV="1">
              <a:off x="3648" y="2064"/>
              <a:ext cx="864" cy="57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" name="Line 52"/>
          <p:cNvSpPr>
            <a:spLocks noChangeShapeType="1"/>
          </p:cNvSpPr>
          <p:nvPr/>
        </p:nvSpPr>
        <p:spPr bwMode="auto">
          <a:xfrm flipV="1">
            <a:off x="3200400" y="3322638"/>
            <a:ext cx="1997075" cy="20875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217133" y="2281297"/>
            <a:ext cx="36426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Write-Through vs. Write-Back</a:t>
            </a:r>
          </a:p>
        </p:txBody>
      </p:sp>
      <p:sp>
        <p:nvSpPr>
          <p:cNvPr id="33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63600"/>
            <a:ext cx="8305800" cy="51816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dirty="0"/>
              <a:t>Can we also design the cache </a:t>
            </a:r>
            <a:r>
              <a:rPr lang="en-US" dirty="0">
                <a:solidFill>
                  <a:schemeClr val="accent1"/>
                </a:solidFill>
              </a:rPr>
              <a:t>NOT</a:t>
            </a:r>
            <a:r>
              <a:rPr lang="en-US" dirty="0"/>
              <a:t> to write all stores immediately to memory?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Keep the most current copy in cache, and update memory when that data is evicted (</a:t>
            </a:r>
            <a:r>
              <a:rPr lang="en-US" dirty="0">
                <a:solidFill>
                  <a:schemeClr val="accent1"/>
                </a:solidFill>
              </a:rPr>
              <a:t>write-back policy</a:t>
            </a:r>
            <a:r>
              <a:rPr lang="en-US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Do we need to write-back all evicted lines?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No, only blocks that have been stored into (written)</a:t>
            </a:r>
          </a:p>
        </p:txBody>
      </p:sp>
    </p:spTree>
    <p:extLst>
      <p:ext uri="{BB962C8B-B14F-4D97-AF65-F5344CB8AC3E}">
        <p14:creationId xmlns:p14="http://schemas.microsoft.com/office/powerpoint/2010/main" val="213833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4867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Write-Back Meta-Data</a:t>
            </a:r>
            <a:endParaRPr lang="en-US" dirty="0"/>
          </a:p>
        </p:txBody>
      </p:sp>
      <p:sp>
        <p:nvSpPr>
          <p:cNvPr id="33300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209800"/>
            <a:ext cx="8686800" cy="426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V = 1 means the line has valid data</a:t>
            </a:r>
          </a:p>
          <a:p>
            <a:r>
              <a:rPr lang="en-US" sz="2800" dirty="0" smtClean="0"/>
              <a:t>D = 1 means the bytes are newer than main memory</a:t>
            </a:r>
          </a:p>
          <a:p>
            <a:r>
              <a:rPr lang="en-US" sz="2800" dirty="0" smtClean="0"/>
              <a:t>When allocating line:</a:t>
            </a:r>
          </a:p>
          <a:p>
            <a:pPr lvl="1"/>
            <a:r>
              <a:rPr lang="en-US" sz="2400" dirty="0" smtClean="0"/>
              <a:t>Set V = 1, D = 0, fill in Tag and Data</a:t>
            </a:r>
          </a:p>
          <a:p>
            <a:r>
              <a:rPr lang="en-US" sz="2800" dirty="0" smtClean="0"/>
              <a:t>When writing line:</a:t>
            </a:r>
          </a:p>
          <a:p>
            <a:pPr lvl="1"/>
            <a:r>
              <a:rPr lang="en-US" sz="2400" dirty="0" smtClean="0"/>
              <a:t>Set D = 1</a:t>
            </a:r>
          </a:p>
          <a:p>
            <a:r>
              <a:rPr lang="en-US" sz="2800" dirty="0" smtClean="0"/>
              <a:t>When evicting line:</a:t>
            </a:r>
          </a:p>
          <a:p>
            <a:pPr lvl="1"/>
            <a:r>
              <a:rPr lang="en-US" sz="2400" dirty="0" smtClean="0"/>
              <a:t>If D = 0: just set V = 0</a:t>
            </a:r>
          </a:p>
          <a:p>
            <a:pPr lvl="1"/>
            <a:r>
              <a:rPr lang="en-US" sz="2400" dirty="0" smtClean="0"/>
              <a:t>If D = 1: write-back Data, then set D = 0, V = 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72311134"/>
              </p:ext>
            </p:extLst>
          </p:nvPr>
        </p:nvGraphicFramePr>
        <p:xfrm>
          <a:off x="1219200" y="431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1066800"/>
                <a:gridCol w="1422400"/>
                <a:gridCol w="1422400"/>
                <a:gridCol w="142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Tag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Byte 1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Byte 2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… Byte N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39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91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691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691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691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Handling Stores (Write-Back)</a:t>
            </a:r>
          </a:p>
        </p:txBody>
      </p:sp>
      <p:sp>
        <p:nvSpPr>
          <p:cNvPr id="336691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6691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6692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6692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6692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6692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6692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6692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6692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6692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6692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6692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6693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6693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3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33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1"/>
                </a:solidFill>
              </a:rPr>
              <a:t>d</a:t>
            </a:r>
            <a:r>
              <a:rPr lang="en-US" b="1" dirty="0"/>
              <a:t>  </a:t>
            </a:r>
            <a:r>
              <a:rPr lang="en-US" b="1" dirty="0">
                <a:solidFill>
                  <a:schemeClr val="bg1"/>
                </a:solidFill>
              </a:rPr>
              <a:t>tag   data</a:t>
            </a:r>
          </a:p>
        </p:txBody>
      </p:sp>
      <p:sp>
        <p:nvSpPr>
          <p:cNvPr id="336693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3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3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3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3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6693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6694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4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4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694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6694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6694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6694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6694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6694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6694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6695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66951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0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66952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66953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66954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66955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66956" name="Text Box 4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45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4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1066800" y="1600200"/>
            <a:ext cx="2571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accent1"/>
                </a:solidFill>
              </a:rPr>
              <a:t>Assume write-allocate</a:t>
            </a:r>
          </a:p>
          <a:p>
            <a:pPr eaLnBrk="1" hangingPunct="1"/>
            <a:r>
              <a:rPr lang="en-US" sz="2000" b="1" dirty="0">
                <a:solidFill>
                  <a:schemeClr val="accent1"/>
                </a:solidFill>
              </a:rPr>
              <a:t>policy</a:t>
            </a:r>
          </a:p>
        </p:txBody>
      </p:sp>
      <p:sp>
        <p:nvSpPr>
          <p:cNvPr id="48" name="Text Box 60"/>
          <p:cNvSpPr txBox="1">
            <a:spLocks noChangeArrowheads="1"/>
          </p:cNvSpPr>
          <p:nvPr/>
        </p:nvSpPr>
        <p:spPr bwMode="auto">
          <a:xfrm>
            <a:off x="3733800" y="1219200"/>
            <a:ext cx="237975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smtClean="0">
                <a:solidFill>
                  <a:schemeClr val="accent1"/>
                </a:solidFill>
              </a:rPr>
              <a:t>Fully Associative Cache</a:t>
            </a:r>
          </a:p>
          <a:p>
            <a:pPr eaLnBrk="1" hangingPunct="1"/>
            <a:r>
              <a:rPr lang="en-US" b="1" dirty="0" smtClean="0">
                <a:solidFill>
                  <a:schemeClr val="accent1"/>
                </a:solidFill>
              </a:rPr>
              <a:t>2 </a:t>
            </a:r>
            <a:r>
              <a:rPr lang="en-US" b="1" dirty="0">
                <a:solidFill>
                  <a:schemeClr val="accent1"/>
                </a:solidFill>
              </a:rPr>
              <a:t>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3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</a:p>
        </p:txBody>
      </p:sp>
    </p:spTree>
    <p:extLst>
      <p:ext uri="{BB962C8B-B14F-4D97-AF65-F5344CB8AC3E}">
        <p14:creationId xmlns:p14="http://schemas.microsoft.com/office/powerpoint/2010/main" val="30154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6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896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6896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896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Write-Back (REF 1)</a:t>
            </a:r>
          </a:p>
        </p:txBody>
      </p:sp>
      <p:sp>
        <p:nvSpPr>
          <p:cNvPr id="336896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6896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6896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6896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6897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6897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6897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6897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6897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68975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6897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6897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68978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6897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1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68982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5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6898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68988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8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9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6899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6899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6899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6899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6899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6899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6899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6899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68999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0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69000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69001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69002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69003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69004" name="AutoShape 44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05" name="Text Box 4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pic>
        <p:nvPicPr>
          <p:cNvPr id="16386" name="CP3 Ink f5b3da29-91ae-421c-8c0c-4f6afab8fbe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10" y="1867679"/>
            <a:ext cx="3152700" cy="379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6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5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Design</a:t>
            </a:r>
            <a:endParaRPr lang="en-US"/>
          </a:p>
        </p:txBody>
      </p:sp>
      <p:sp>
        <p:nvSpPr>
          <p:cNvPr id="3535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Need to determine parameters:</a:t>
            </a:r>
          </a:p>
          <a:p>
            <a:pPr lvl="1"/>
            <a:r>
              <a:rPr lang="en-US" dirty="0" smtClean="0"/>
              <a:t>Cache size</a:t>
            </a:r>
          </a:p>
          <a:p>
            <a:pPr lvl="1"/>
            <a:r>
              <a:rPr lang="en-US" dirty="0" smtClean="0"/>
              <a:t>Block size (aka line size)</a:t>
            </a:r>
          </a:p>
          <a:p>
            <a:pPr lvl="1"/>
            <a:r>
              <a:rPr lang="en-US" dirty="0" smtClean="0"/>
              <a:t>Number of ways of set-</a:t>
            </a:r>
            <a:r>
              <a:rPr lang="en-US" dirty="0" err="1" smtClean="0"/>
              <a:t>associativity</a:t>
            </a:r>
            <a:r>
              <a:rPr lang="en-US" dirty="0" smtClean="0"/>
              <a:t> (1, N, </a:t>
            </a:r>
            <a:r>
              <a:rPr lang="en-US" dirty="0" smtClean="0">
                <a:sym typeface="Symbol"/>
              </a:rPr>
              <a:t>)</a:t>
            </a:r>
            <a:endParaRPr lang="en-US" dirty="0" smtClean="0"/>
          </a:p>
          <a:p>
            <a:pPr lvl="1"/>
            <a:r>
              <a:rPr lang="en-US" smtClean="0"/>
              <a:t>Eviction policy </a:t>
            </a:r>
            <a:endParaRPr lang="en-US" dirty="0" smtClean="0"/>
          </a:p>
          <a:p>
            <a:pPr lvl="1"/>
            <a:r>
              <a:rPr lang="en-US" dirty="0" smtClean="0"/>
              <a:t>Number of levels of caching, parameters for each</a:t>
            </a:r>
          </a:p>
          <a:p>
            <a:pPr lvl="1"/>
            <a:r>
              <a:rPr lang="en-US" dirty="0" smtClean="0"/>
              <a:t>Separate I-cache from D-cache, or Unified cache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 policies / instructions</a:t>
            </a:r>
          </a:p>
          <a:p>
            <a:pPr lvl="1"/>
            <a:r>
              <a:rPr lang="en-US" dirty="0" smtClean="0"/>
              <a:t>Write policy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01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101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101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101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Write-Back (REF 1)</a:t>
            </a:r>
          </a:p>
        </p:txBody>
      </p:sp>
      <p:sp>
        <p:nvSpPr>
          <p:cNvPr id="337101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7101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7101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7101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7101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7101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7102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7102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7102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7102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1600" b="1" dirty="0">
                <a:sym typeface="Symbol" pitchFamily="18" charset="2"/>
              </a:rPr>
              <a:t>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</a:t>
            </a:r>
            <a:r>
              <a:rPr lang="en-US" sz="1600" b="1" dirty="0">
                <a:sym typeface="Symbol" pitchFamily="18" charset="2"/>
              </a:rPr>
              <a:t>  ]</a:t>
            </a:r>
            <a:endParaRPr lang="en-US" sz="1600" b="1" dirty="0"/>
          </a:p>
        </p:txBody>
      </p:sp>
      <p:sp>
        <p:nvSpPr>
          <p:cNvPr id="337102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7102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71026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1027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28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29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71030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3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7103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71036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7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8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103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7104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7104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7104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7104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7104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7104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7104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71047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71048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1049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71050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1051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1052" name="AutoShape 44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1053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71054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1055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71056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1057" name="Text Box 49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71058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17410" name="CP3 Ink 78c4377b-19b9-4dac-8175-365c278dc33b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00" y="1935419"/>
            <a:ext cx="5966400" cy="397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5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3058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305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306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306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Write-Back (REF 2)</a:t>
            </a:r>
          </a:p>
        </p:txBody>
      </p:sp>
      <p:sp>
        <p:nvSpPr>
          <p:cNvPr id="337306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7306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7306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7306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7306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7306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7306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7306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7307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7307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7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7307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7307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73074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3075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76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77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73078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7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8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8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8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7308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73084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73085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86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308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7308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7308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7309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7309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7309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7309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7309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73095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73096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3097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73098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3099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3100" name="AutoShape 44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3101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73102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3103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73104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3105" name="Text Box 49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  ]</a:t>
            </a:r>
          </a:p>
          <a:p>
            <a:pPr eaLnBrk="1" hangingPunct="1"/>
            <a:r>
              <a:rPr lang="en-US" sz="1600" b="1" dirty="0" smtClean="0">
                <a:solidFill>
                  <a:schemeClr val="bg2"/>
                </a:solidFill>
              </a:rPr>
              <a:t>SB  $1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 M[   5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   ]</a:t>
            </a:r>
          </a:p>
        </p:txBody>
      </p:sp>
      <p:sp>
        <p:nvSpPr>
          <p:cNvPr id="3373106" name="Text Box 50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10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510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510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510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Write-Back (REF 2)</a:t>
            </a:r>
          </a:p>
        </p:txBody>
      </p:sp>
      <p:sp>
        <p:nvSpPr>
          <p:cNvPr id="337511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7511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7511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7511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7511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7511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7511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7511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7511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7511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7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7512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7512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7512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512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2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25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7512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2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2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2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3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7513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7513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513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3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513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7513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7513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7513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7513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7514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7514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7514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75143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75144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5145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5146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5147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5148" name="AutoShape 44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5149" name="Text Box 45"/>
          <p:cNvSpPr txBox="1">
            <a:spLocks noChangeArrowheads="1"/>
          </p:cNvSpPr>
          <p:nvPr/>
        </p:nvSpPr>
        <p:spPr bwMode="auto">
          <a:xfrm rot="-5400000">
            <a:off x="3450432" y="300751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75150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5151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75152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5153" name="Rectangle 49"/>
          <p:cNvSpPr>
            <a:spLocks noChangeArrowheads="1"/>
          </p:cNvSpPr>
          <p:nvPr/>
        </p:nvSpPr>
        <p:spPr bwMode="auto">
          <a:xfrm>
            <a:off x="4927600" y="37147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75154" name="Rectangle 50"/>
          <p:cNvSpPr>
            <a:spLocks noChangeArrowheads="1"/>
          </p:cNvSpPr>
          <p:nvPr/>
        </p:nvSpPr>
        <p:spPr bwMode="auto">
          <a:xfrm>
            <a:off x="4927600" y="40195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75155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75156" name="Text Box 52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75157" name="Text Box 53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715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715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715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715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Write-Back (REF 3)</a:t>
            </a:r>
          </a:p>
        </p:txBody>
      </p:sp>
      <p:sp>
        <p:nvSpPr>
          <p:cNvPr id="337715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7715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7716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7716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7716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7716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7716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7716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7716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7716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7716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7716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7717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717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7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73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7717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7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7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7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7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7717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7718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718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8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718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7718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7718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7718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7718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7718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7718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7719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77191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377192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7193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7194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7195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7196" name="AutoShape 44"/>
          <p:cNvSpPr>
            <a:spLocks noChangeArrowheads="1"/>
          </p:cNvSpPr>
          <p:nvPr/>
        </p:nvSpPr>
        <p:spPr bwMode="auto">
          <a:xfrm>
            <a:off x="13716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7197" name="Text Box 45"/>
          <p:cNvSpPr txBox="1">
            <a:spLocks noChangeArrowheads="1"/>
          </p:cNvSpPr>
          <p:nvPr/>
        </p:nvSpPr>
        <p:spPr bwMode="auto">
          <a:xfrm rot="-5400000">
            <a:off x="3450432" y="300751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77198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7199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77201" name="Rectangle 49"/>
          <p:cNvSpPr>
            <a:spLocks noChangeArrowheads="1"/>
          </p:cNvSpPr>
          <p:nvPr/>
        </p:nvSpPr>
        <p:spPr bwMode="auto">
          <a:xfrm>
            <a:off x="4927600" y="37147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77202" name="Rectangle 50"/>
          <p:cNvSpPr>
            <a:spLocks noChangeArrowheads="1"/>
          </p:cNvSpPr>
          <p:nvPr/>
        </p:nvSpPr>
        <p:spPr bwMode="auto">
          <a:xfrm>
            <a:off x="4927600" y="40195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77204" name="Text Box 52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 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77205" name="Text Box 53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236378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55" name="Rectangle 50"/>
          <p:cNvSpPr>
            <a:spLocks noChangeArrowheads="1"/>
          </p:cNvSpPr>
          <p:nvPr/>
        </p:nvSpPr>
        <p:spPr bwMode="auto">
          <a:xfrm>
            <a:off x="2363780" y="5565117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18434" name="CP3 Ink 28e7ab6f-5a35-47e4-b923-3f34aa6cca2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20" y="2838000"/>
            <a:ext cx="4271400" cy="33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7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0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920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7920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20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Write-Back (REF 3)</a:t>
            </a:r>
          </a:p>
        </p:txBody>
      </p:sp>
      <p:sp>
        <p:nvSpPr>
          <p:cNvPr id="337920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7920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7920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7920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7921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7921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7921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7921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7921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79215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7921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7921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79218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921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2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21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79222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2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2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25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2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7922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79228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7922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3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23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7923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7923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7923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7923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7923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7923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7923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79239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79240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379241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79242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9243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79244" name="AutoShape 44"/>
          <p:cNvSpPr>
            <a:spLocks noChangeArrowheads="1"/>
          </p:cNvSpPr>
          <p:nvPr/>
        </p:nvSpPr>
        <p:spPr bwMode="auto">
          <a:xfrm>
            <a:off x="13716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245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79246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9247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173</a:t>
            </a:r>
          </a:p>
        </p:txBody>
      </p:sp>
      <p:sp>
        <p:nvSpPr>
          <p:cNvPr id="3379248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79249" name="Rectangle 49"/>
          <p:cNvSpPr>
            <a:spLocks noChangeArrowheads="1"/>
          </p:cNvSpPr>
          <p:nvPr/>
        </p:nvSpPr>
        <p:spPr bwMode="auto">
          <a:xfrm>
            <a:off x="4927600" y="37147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79250" name="Rectangle 50"/>
          <p:cNvSpPr>
            <a:spLocks noChangeArrowheads="1"/>
          </p:cNvSpPr>
          <p:nvPr/>
        </p:nvSpPr>
        <p:spPr bwMode="auto">
          <a:xfrm>
            <a:off x="4927600" y="40195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79251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79253" name="Text Box 53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79254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5" name="Line 52"/>
          <p:cNvSpPr>
            <a:spLocks noChangeShapeType="1"/>
          </p:cNvSpPr>
          <p:nvPr/>
        </p:nvSpPr>
        <p:spPr bwMode="auto">
          <a:xfrm flipV="1">
            <a:off x="3276600" y="3276600"/>
            <a:ext cx="1828800" cy="2438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25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8125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125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25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Write-Back (REF 4)</a:t>
            </a:r>
          </a:p>
        </p:txBody>
      </p:sp>
      <p:sp>
        <p:nvSpPr>
          <p:cNvPr id="338125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8125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8125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8125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8125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8125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8126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8126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8126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81263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5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8126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8126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81266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1267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68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69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81270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7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7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73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7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8127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81276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1277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78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7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8128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8128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8128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8128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8128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8128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8128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81287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381288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1289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81290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1291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1292" name="AutoShape 44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293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81294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1295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1296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1297" name="Rectangle 49"/>
          <p:cNvSpPr>
            <a:spLocks noChangeArrowheads="1"/>
          </p:cNvSpPr>
          <p:nvPr/>
        </p:nvSpPr>
        <p:spPr bwMode="auto">
          <a:xfrm>
            <a:off x="4927600" y="37147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3381298" name="Rectangle 50"/>
          <p:cNvSpPr>
            <a:spLocks noChangeArrowheads="1"/>
          </p:cNvSpPr>
          <p:nvPr/>
        </p:nvSpPr>
        <p:spPr bwMode="auto">
          <a:xfrm>
            <a:off x="4927600" y="401955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1299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1300" name="Text Box 52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81301" name="Text Box 53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19458" name="CP3 Ink 8a33e1a6-92ca-44ac-b262-29b21fd599ab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74" y="1910580"/>
            <a:ext cx="3915451" cy="380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9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298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38329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330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30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Write-Back (REF 4)</a:t>
            </a:r>
          </a:p>
        </p:txBody>
      </p:sp>
      <p:sp>
        <p:nvSpPr>
          <p:cNvPr id="338330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8330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8330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8330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8330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8330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8330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8330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8331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8331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5</a:t>
            </a:r>
            <a:r>
              <a:rPr lang="en-US" sz="1600" b="1" dirty="0">
                <a:sym typeface="Symbol" pitchFamily="18" charset="2"/>
              </a:rPr>
              <a:t> 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8331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8331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83314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3315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16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17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83318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1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2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2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2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8332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83324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3325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26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2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8332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8332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8333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8333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8333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8333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8333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83335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3336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3337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383338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3339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3340" name="AutoShape 44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341" name="Text Box 45"/>
          <p:cNvSpPr txBox="1">
            <a:spLocks noChangeArrowheads="1"/>
          </p:cNvSpPr>
          <p:nvPr/>
        </p:nvSpPr>
        <p:spPr bwMode="auto">
          <a:xfrm rot="-5400000">
            <a:off x="3450432" y="300751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83342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3343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3344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3345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3346" name="Rectangle 50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3347" name="Rectangle 51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83348" name="Line 52"/>
          <p:cNvSpPr>
            <a:spLocks noChangeShapeType="1"/>
          </p:cNvSpPr>
          <p:nvPr/>
        </p:nvSpPr>
        <p:spPr bwMode="auto">
          <a:xfrm flipV="1">
            <a:off x="3200400" y="4191000"/>
            <a:ext cx="1905000" cy="1219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3349" name="Text Box 53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83350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34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5347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534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4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Write-Back (REF 5)</a:t>
            </a:r>
          </a:p>
        </p:txBody>
      </p:sp>
      <p:sp>
        <p:nvSpPr>
          <p:cNvPr id="338535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8535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8535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8535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8535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8535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8535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8535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8535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85359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8536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8536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85362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5363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64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65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85366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6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6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6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7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8537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85372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5373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74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537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8537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8537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8537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8537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8538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8538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8538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85383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5384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5385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5386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5387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5388" name="AutoShape 44"/>
          <p:cNvSpPr>
            <a:spLocks noChangeArrowheads="1"/>
          </p:cNvSpPr>
          <p:nvPr/>
        </p:nvSpPr>
        <p:spPr bwMode="auto">
          <a:xfrm>
            <a:off x="1295400" y="3810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89" name="Text Box 45"/>
          <p:cNvSpPr txBox="1">
            <a:spLocks noChangeArrowheads="1"/>
          </p:cNvSpPr>
          <p:nvPr/>
        </p:nvSpPr>
        <p:spPr bwMode="auto">
          <a:xfrm rot="-5400000">
            <a:off x="3450432" y="300751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85390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5391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5392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5393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5394" name="Rectangle 50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5395" name="Rectangle 51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85396" name="Text Box 52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20482" name="CP3 Ink 7aac1338-3f66-4860-83d9-065593f0efa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15" y="1507139"/>
            <a:ext cx="6152851" cy="441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739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739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739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39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/>
              <a:t>Write-Back (REF 5)</a:t>
            </a:r>
          </a:p>
        </p:txBody>
      </p:sp>
      <p:sp>
        <p:nvSpPr>
          <p:cNvPr id="338739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8739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8740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8740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8740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8740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8740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8740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8740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87407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8740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8740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87410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7411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12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13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87414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1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1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1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1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8741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87420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7421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22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742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338742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8742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8742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8742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8742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8742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8743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87431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7432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7433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7434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7435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7436" name="AutoShape 44"/>
          <p:cNvSpPr>
            <a:spLocks noChangeArrowheads="1"/>
          </p:cNvSpPr>
          <p:nvPr/>
        </p:nvSpPr>
        <p:spPr bwMode="auto">
          <a:xfrm>
            <a:off x="1295400" y="3810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37" name="Text Box 45"/>
          <p:cNvSpPr txBox="1">
            <a:spLocks noChangeArrowheads="1"/>
          </p:cNvSpPr>
          <p:nvPr/>
        </p:nvSpPr>
        <p:spPr bwMode="auto">
          <a:xfrm rot="-5400000">
            <a:off x="3450432" y="300751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87438" name="Rectangle 46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7439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7440" name="Rectangle 4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7441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3387442" name="Rectangle 50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7443" name="Rectangle 51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87444" name="Rectangle 52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accent1"/>
                </a:solidFill>
              </a:rPr>
              <a:t>173</a:t>
            </a:r>
          </a:p>
        </p:txBody>
      </p:sp>
      <p:grpSp>
        <p:nvGrpSpPr>
          <p:cNvPr id="3387445" name="Group 53"/>
          <p:cNvGrpSpPr>
            <a:grpSpLocks/>
          </p:cNvGrpSpPr>
          <p:nvPr/>
        </p:nvGrpSpPr>
        <p:grpSpPr bwMode="auto">
          <a:xfrm>
            <a:off x="5791200" y="1752600"/>
            <a:ext cx="1371600" cy="1828800"/>
            <a:chOff x="3648" y="1104"/>
            <a:chExt cx="864" cy="1152"/>
          </a:xfrm>
        </p:grpSpPr>
        <p:sp>
          <p:nvSpPr>
            <p:cNvPr id="3387446" name="Line 54"/>
            <p:cNvSpPr>
              <a:spLocks noChangeShapeType="1"/>
            </p:cNvSpPr>
            <p:nvPr/>
          </p:nvSpPr>
          <p:spPr bwMode="auto">
            <a:xfrm flipV="1">
              <a:off x="3648" y="1104"/>
              <a:ext cx="864" cy="91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7447" name="Line 55"/>
            <p:cNvSpPr>
              <a:spLocks noChangeShapeType="1"/>
            </p:cNvSpPr>
            <p:nvPr/>
          </p:nvSpPr>
          <p:spPr bwMode="auto">
            <a:xfrm flipV="1">
              <a:off x="3648" y="1296"/>
              <a:ext cx="864" cy="9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387448" name="Text Box 56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87449" name="Text Box 57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4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944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38944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44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/>
              <a:t>Write-Back (REF 5)</a:t>
            </a:r>
          </a:p>
        </p:txBody>
      </p:sp>
      <p:sp>
        <p:nvSpPr>
          <p:cNvPr id="338944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38944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38944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38944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38945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38945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38945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38945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38945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389455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8945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38945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389458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945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6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61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389462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6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6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65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6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8946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389468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946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7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947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38947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38947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38947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38947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38947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38947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38947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389479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89480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89481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9482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9483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9484" name="AutoShape 44"/>
          <p:cNvSpPr>
            <a:spLocks noChangeArrowheads="1"/>
          </p:cNvSpPr>
          <p:nvPr/>
        </p:nvSpPr>
        <p:spPr bwMode="auto">
          <a:xfrm>
            <a:off x="1295400" y="3810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485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389486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9487" name="Rectangle 47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389488" name="Rectangle 48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389489" name="Rectangle 4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389490" name="Rectangle 5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389491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389492" name="Line 52"/>
          <p:cNvSpPr>
            <a:spLocks noChangeShapeType="1"/>
          </p:cNvSpPr>
          <p:nvPr/>
        </p:nvSpPr>
        <p:spPr bwMode="auto">
          <a:xfrm flipH="1" flipV="1">
            <a:off x="5867400" y="3276600"/>
            <a:ext cx="1295400" cy="1447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9493" name="Line 53"/>
          <p:cNvSpPr>
            <a:spLocks noChangeShapeType="1"/>
          </p:cNvSpPr>
          <p:nvPr/>
        </p:nvSpPr>
        <p:spPr bwMode="auto">
          <a:xfrm flipH="1" flipV="1">
            <a:off x="5867400" y="3657600"/>
            <a:ext cx="1295400" cy="1447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9494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389495" name="Text Box 5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Real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28600"/>
            <a:ext cx="8686800" cy="6705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&gt; </a:t>
            </a:r>
            <a:r>
              <a:rPr lang="en-US" sz="1400" dirty="0" err="1" smtClean="0">
                <a:solidFill>
                  <a:schemeClr val="accent1"/>
                </a:solidFill>
                <a:latin typeface="Consolas" pitchFamily="49" charset="0"/>
              </a:rPr>
              <a:t>dmidecode</a:t>
            </a: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 -t cache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 Information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Configuration: Enabled, Not </a:t>
            </a:r>
            <a:r>
              <a:rPr lang="en-US" sz="1400" dirty="0" err="1" smtClean="0">
                <a:latin typeface="Consolas" pitchFamily="49" charset="0"/>
              </a:rPr>
              <a:t>Socketed</a:t>
            </a:r>
            <a:r>
              <a:rPr lang="en-US" sz="1400" dirty="0" smtClean="0">
                <a:latin typeface="Consolas" pitchFamily="49" charset="0"/>
              </a:rPr>
              <a:t>, Level 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Operational Mode: Write Back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Installed Size: 128 KB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Error Correction Type: None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 Information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Configuration: Enabled, Not </a:t>
            </a:r>
            <a:r>
              <a:rPr lang="en-US" sz="1400" dirty="0" err="1" smtClean="0">
                <a:latin typeface="Consolas" pitchFamily="49" charset="0"/>
              </a:rPr>
              <a:t>Socketed</a:t>
            </a:r>
            <a:r>
              <a:rPr lang="en-US" sz="1400" dirty="0" smtClean="0">
                <a:latin typeface="Consolas" pitchFamily="49" charset="0"/>
              </a:rPr>
              <a:t>, Level 2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Operational Mode: Varies With Memory Address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Installed Size: 6144 KB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Error Correction Type: Single-bit ECC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&gt; </a:t>
            </a:r>
            <a:r>
              <a:rPr lang="en-US" sz="1400" dirty="0" err="1" smtClean="0">
                <a:solidFill>
                  <a:schemeClr val="accent1"/>
                </a:solidFill>
                <a:latin typeface="Consolas" pitchFamily="49" charset="0"/>
              </a:rPr>
              <a:t>cd</a:t>
            </a: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 /sys/devices/system/</a:t>
            </a:r>
            <a:r>
              <a:rPr lang="en-US" sz="1400" dirty="0" err="1" smtClean="0">
                <a:solidFill>
                  <a:schemeClr val="accent1"/>
                </a:solidFill>
                <a:latin typeface="Consolas" pitchFamily="49" charset="0"/>
              </a:rPr>
              <a:t>cpu</a:t>
            </a: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/cpu0; </a:t>
            </a:r>
            <a:r>
              <a:rPr lang="en-US" sz="1400" dirty="0" err="1" smtClean="0">
                <a:solidFill>
                  <a:schemeClr val="accent1"/>
                </a:solidFill>
                <a:latin typeface="Consolas" pitchFamily="49" charset="0"/>
              </a:rPr>
              <a:t>grep</a:t>
            </a: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 cache/*/*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cache/index0/level:1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</a:t>
            </a:r>
            <a:r>
              <a:rPr lang="en-US" sz="1400" dirty="0" err="1" smtClean="0">
                <a:latin typeface="Consolas" pitchFamily="49" charset="0"/>
              </a:rPr>
              <a:t>type:Data</a:t>
            </a:r>
            <a:endParaRPr lang="en-US" sz="14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cache/index0/ways_of_associativity:8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cache/index0/number_of_sets:64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cache/index0/coherency_line_size:64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cache/index0/size:32K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cache/index1/level:1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</a:t>
            </a:r>
            <a:r>
              <a:rPr lang="en-US" sz="1400" dirty="0" err="1" smtClean="0">
                <a:latin typeface="Consolas" pitchFamily="49" charset="0"/>
              </a:rPr>
              <a:t>type:Instruction</a:t>
            </a:r>
            <a:endParaRPr lang="en-US" sz="14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cache/index1/ways_of_associativity:8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cache/index1/number_of_sets:64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cache/index1/coherency_line_size:64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cache/index1/size:32K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cache/index2/level:2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</a:t>
            </a:r>
            <a:r>
              <a:rPr lang="en-US" sz="1400" dirty="0" err="1" smtClean="0">
                <a:latin typeface="Consolas" pitchFamily="49" charset="0"/>
              </a:rPr>
              <a:t>type:Unified</a:t>
            </a:r>
            <a:endParaRPr lang="en-US" sz="14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cache/index2/shared_cpu_list:0-1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cache/index2/ways_of_associativity:24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cache/index2/number_of_sets:4096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cache/index2/coherency_line_size:64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cache/index2/size:6144K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5791200" y="304800"/>
            <a:ext cx="3212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Dual-core 3.16GHz Intel 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(purchased in 2011)</a:t>
            </a:r>
          </a:p>
        </p:txBody>
      </p:sp>
      <p:pic>
        <p:nvPicPr>
          <p:cNvPr id="2050" name="CP3 Ink 8d86bd30-69c1-4301-bd5b-fd4fd8472c0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4" y="2953380"/>
            <a:ext cx="4254451" cy="333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0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498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249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250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250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Write-Back (REF 6)</a:t>
            </a:r>
          </a:p>
        </p:txBody>
      </p:sp>
      <p:sp>
        <p:nvSpPr>
          <p:cNvPr id="356250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250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250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6250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250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250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250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250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251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251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251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251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2514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15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6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7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562518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252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2524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25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6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56252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252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253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253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253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253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253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2535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36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62537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38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39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40" name="AutoShape 44"/>
          <p:cNvSpPr>
            <a:spLocks noChangeArrowheads="1"/>
          </p:cNvSpPr>
          <p:nvPr/>
        </p:nvSpPr>
        <p:spPr bwMode="auto">
          <a:xfrm>
            <a:off x="1295400" y="403225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2541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err="1">
                <a:solidFill>
                  <a:schemeClr val="bg1"/>
                </a:solidFill>
              </a:rPr>
              <a:t>lru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562542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2543" name="Rectangle 47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2544" name="Rectangle 48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2545" name="Rectangle 4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2546" name="Rectangle 5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2547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2550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562551" name="Text Box 5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498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249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250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250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Write-Back (REF 6)</a:t>
            </a:r>
          </a:p>
        </p:txBody>
      </p:sp>
      <p:sp>
        <p:nvSpPr>
          <p:cNvPr id="356250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250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250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6250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250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250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250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250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251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251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251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251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2514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15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6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7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562518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252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2524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25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6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56252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252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253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253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253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253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253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2535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562536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62537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38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39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40" name="AutoShape 44"/>
          <p:cNvSpPr>
            <a:spLocks noChangeArrowheads="1"/>
          </p:cNvSpPr>
          <p:nvPr/>
        </p:nvSpPr>
        <p:spPr bwMode="auto">
          <a:xfrm>
            <a:off x="1295400" y="403225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2541" name="Text Box 45"/>
          <p:cNvSpPr txBox="1">
            <a:spLocks noChangeArrowheads="1"/>
          </p:cNvSpPr>
          <p:nvPr/>
        </p:nvSpPr>
        <p:spPr bwMode="auto">
          <a:xfrm rot="-5400000">
            <a:off x="3450432" y="308371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err="1">
                <a:solidFill>
                  <a:schemeClr val="bg1"/>
                </a:solidFill>
              </a:rPr>
              <a:t>lru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562542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2543" name="Rectangle 47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2544" name="Rectangle 48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2545" name="Rectangle 4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2546" name="Rectangle 5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2547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2550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562551" name="Text Box 5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V="1">
            <a:off x="3276600" y="4191000"/>
            <a:ext cx="1828800" cy="1219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498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2499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250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250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Write-Back (REF </a:t>
            </a:r>
            <a:r>
              <a:rPr lang="en-US" dirty="0" smtClean="0"/>
              <a:t>7)</a:t>
            </a:r>
            <a:endParaRPr lang="en-US" dirty="0"/>
          </a:p>
        </p:txBody>
      </p:sp>
      <p:sp>
        <p:nvSpPr>
          <p:cNvPr id="356250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250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250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6250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250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250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250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250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251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2511" name="Text Box 1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6251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251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2514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15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6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7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562518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1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252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2524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2525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6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252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56252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252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253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253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253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253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253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2535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562536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62537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38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39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2540" name="AutoShape 44"/>
          <p:cNvSpPr>
            <a:spLocks noChangeArrowheads="1"/>
          </p:cNvSpPr>
          <p:nvPr/>
        </p:nvSpPr>
        <p:spPr bwMode="auto">
          <a:xfrm>
            <a:off x="1295400" y="403225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2541" name="Text Box 45"/>
          <p:cNvSpPr txBox="1">
            <a:spLocks noChangeArrowheads="1"/>
          </p:cNvSpPr>
          <p:nvPr/>
        </p:nvSpPr>
        <p:spPr bwMode="auto">
          <a:xfrm rot="-5400000">
            <a:off x="3450432" y="302656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err="1">
                <a:solidFill>
                  <a:schemeClr val="bg1"/>
                </a:solidFill>
              </a:rPr>
              <a:t>lru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562542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2543" name="Rectangle 47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2544" name="Rectangle 48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2545" name="Rectangle 4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2546" name="Rectangle 5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2547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62550" name="Text Box 54"/>
          <p:cNvSpPr txBox="1">
            <a:spLocks noChangeArrowheads="1"/>
          </p:cNvSpPr>
          <p:nvPr/>
        </p:nvSpPr>
        <p:spPr bwMode="auto">
          <a:xfrm>
            <a:off x="1676400" y="2771775"/>
            <a:ext cx="1737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</a:t>
            </a:r>
            <a:r>
              <a:rPr lang="en-US" sz="1600" b="1" dirty="0"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2"/>
                </a:solidFill>
                <a:sym typeface="Symbol" pitchFamily="18" charset="2"/>
              </a:rPr>
              <a:t> 10</a:t>
            </a:r>
            <a:r>
              <a:rPr lang="en-US" sz="1600" b="1" dirty="0">
                <a:sym typeface="Symbol" pitchFamily="18" charset="2"/>
              </a:rPr>
              <a:t>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</p:txBody>
      </p:sp>
      <p:sp>
        <p:nvSpPr>
          <p:cNvPr id="3562551" name="Text Box 5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8642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8643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6864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864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/>
              <a:t>Write-Back (REF 7)</a:t>
            </a:r>
          </a:p>
        </p:txBody>
      </p:sp>
      <p:sp>
        <p:nvSpPr>
          <p:cNvPr id="356864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6864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6864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6864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6865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6865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6865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6865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6865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6865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6865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68658" name="Rectangle 18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8659" name="Rectangle 1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60" name="Rectangle 2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61" name="Text Box 21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568662" name="Rectangle 22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6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6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65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6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6866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68668" name="Rectangle 28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68669" name="Rectangle 29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70" name="Rectangle 30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6867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56867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6867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6867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6867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6867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6867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6867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68679" name="Text Box 39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68680" name="Rectangle 40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568681" name="Rectangle 41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8682" name="Rectangle 42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8683" name="Rectangle 43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68685" name="Text Box 45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68686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8687" name="Rectangle 47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68688" name="Rectangle 48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68689" name="Rectangle 49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29</a:t>
            </a:r>
          </a:p>
        </p:txBody>
      </p:sp>
      <p:sp>
        <p:nvSpPr>
          <p:cNvPr id="3568690" name="Rectangle 50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68691" name="Rectangle 51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51" name="Text Box 55"/>
          <p:cNvSpPr txBox="1">
            <a:spLocks noChangeArrowheads="1"/>
          </p:cNvSpPr>
          <p:nvPr/>
        </p:nvSpPr>
        <p:spPr bwMode="auto">
          <a:xfrm>
            <a:off x="1676400" y="2771775"/>
            <a:ext cx="1737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</p:txBody>
      </p:sp>
      <p:sp>
        <p:nvSpPr>
          <p:cNvPr id="52" name="AutoShape 44"/>
          <p:cNvSpPr>
            <a:spLocks noChangeArrowheads="1"/>
          </p:cNvSpPr>
          <p:nvPr/>
        </p:nvSpPr>
        <p:spPr bwMode="auto">
          <a:xfrm>
            <a:off x="1295400" y="4267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 flipV="1">
            <a:off x="3276600" y="3276600"/>
            <a:ext cx="1828800" cy="2133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217133" y="2814697"/>
            <a:ext cx="364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How Many Memory References?</a:t>
            </a:r>
            <a:endParaRPr lang="en-US"/>
          </a:p>
        </p:txBody>
      </p:sp>
      <p:sp>
        <p:nvSpPr>
          <p:cNvPr id="3362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Write-back performance</a:t>
            </a:r>
          </a:p>
          <a:p>
            <a:endParaRPr lang="en-US" dirty="0" smtClean="0"/>
          </a:p>
          <a:p>
            <a:r>
              <a:rPr lang="en-US" dirty="0" smtClean="0"/>
              <a:t>Each miss (read or write) reads a block from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/>
              <a:t>4</a:t>
            </a:r>
            <a:r>
              <a:rPr lang="en-US" dirty="0" smtClean="0"/>
              <a:t> misses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8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reads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i="1" dirty="0" smtClean="0"/>
              <a:t>Some</a:t>
            </a:r>
            <a:r>
              <a:rPr lang="en-US" dirty="0" smtClean="0"/>
              <a:t> evictions write a block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/>
              <a:t>1 dirty eviction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2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writes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(+ </a:t>
            </a:r>
            <a:r>
              <a:rPr lang="en-US" dirty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dirty evictions later 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+4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writes</a:t>
            </a:r>
            <a:r>
              <a:rPr lang="en-US" dirty="0" smtClean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011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memory references?</a:t>
            </a:r>
          </a:p>
        </p:txBody>
      </p:sp>
      <p:sp>
        <p:nvSpPr>
          <p:cNvPr id="33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/>
              <a:t>Each miss reads a block 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/>
              <a:t>Two words in this cache</a:t>
            </a:r>
          </a:p>
          <a:p>
            <a:pPr>
              <a:buClr>
                <a:schemeClr val="tx1"/>
              </a:buClr>
            </a:pPr>
            <a:r>
              <a:rPr lang="en-US"/>
              <a:t>Each evicted dirty cache line writes a block</a:t>
            </a:r>
          </a:p>
          <a:p>
            <a:pPr>
              <a:buClr>
                <a:schemeClr val="tx1"/>
              </a:buClr>
            </a:pPr>
            <a:r>
              <a:rPr lang="en-US"/>
              <a:t>Total reads: six words</a:t>
            </a:r>
          </a:p>
          <a:p>
            <a:pPr>
              <a:buClr>
                <a:schemeClr val="tx1"/>
              </a:buClr>
            </a:pPr>
            <a:r>
              <a:rPr lang="en-US"/>
              <a:t>Total writes: 4/6 words (after final eviction)</a:t>
            </a:r>
          </a:p>
        </p:txBody>
      </p:sp>
    </p:spTree>
    <p:extLst>
      <p:ext uri="{BB962C8B-B14F-4D97-AF65-F5344CB8AC3E}">
        <p14:creationId xmlns:p14="http://schemas.microsoft.com/office/powerpoint/2010/main" val="33032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9117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9117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1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Write-Back (REF 8,9)</a:t>
            </a:r>
          </a:p>
        </p:txBody>
      </p:sp>
      <p:sp>
        <p:nvSpPr>
          <p:cNvPr id="359117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9117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9117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9117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9117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9117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9118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9118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9118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91183" name="Text Box 15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91184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91185" name="Rectangle 17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91186" name="Rectangle 18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87" name="Rectangle 19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88" name="Text Box 20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591189" name="Rectangle 21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0" name="Rectangle 2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1" name="Rectangle 23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2" name="Rectangle 24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3" name="Text Box 25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1194" name="Text Box 26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91195" name="Rectangle 27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91196" name="Rectangle 28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7" name="Rectangle 29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8" name="Rectangle 30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591199" name="Rectangle 31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91200" name="Rectangle 32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91201" name="Rectangle 33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91202" name="Rectangle 34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91203" name="Rectangle 35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91204" name="Rectangle 36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91205" name="Rectangle 37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91206" name="Text Box 38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91207" name="Rectangle 39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08" name="Rectangle 40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09" name="Rectangle 41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10" name="Rectangle 42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11" name="Text Box 43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91212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91213" name="Rectangle 45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91214" name="Rectangle 46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91215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91216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91217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91218" name="Text Box 50"/>
          <p:cNvSpPr txBox="1">
            <a:spLocks noChangeArrowheads="1"/>
          </p:cNvSpPr>
          <p:nvPr/>
        </p:nvSpPr>
        <p:spPr bwMode="auto">
          <a:xfrm>
            <a:off x="1600200" y="2351088"/>
            <a:ext cx="17379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198" y="2362200"/>
            <a:ext cx="36420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9117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9117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1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/>
          <a:lstStyle/>
          <a:p>
            <a:r>
              <a:rPr lang="en-US" dirty="0"/>
              <a:t>Write-Back (REF 8,9)</a:t>
            </a:r>
          </a:p>
        </p:txBody>
      </p:sp>
      <p:sp>
        <p:nvSpPr>
          <p:cNvPr id="359117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29</a:t>
            </a:r>
          </a:p>
        </p:txBody>
      </p:sp>
      <p:sp>
        <p:nvSpPr>
          <p:cNvPr id="359117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123</a:t>
            </a:r>
          </a:p>
        </p:txBody>
      </p:sp>
      <p:sp>
        <p:nvSpPr>
          <p:cNvPr id="359117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9117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162</a:t>
            </a:r>
          </a:p>
        </p:txBody>
      </p:sp>
      <p:sp>
        <p:nvSpPr>
          <p:cNvPr id="359117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</a:t>
            </a:r>
          </a:p>
        </p:txBody>
      </p:sp>
      <p:sp>
        <p:nvSpPr>
          <p:cNvPr id="359117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33</a:t>
            </a:r>
          </a:p>
        </p:txBody>
      </p:sp>
      <p:sp>
        <p:nvSpPr>
          <p:cNvPr id="359118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</a:t>
            </a:r>
          </a:p>
        </p:txBody>
      </p:sp>
      <p:sp>
        <p:nvSpPr>
          <p:cNvPr id="359118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9118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91183" name="Text Box 15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91184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91185" name="Rectangle 17"/>
          <p:cNvSpPr>
            <a:spLocks noChangeArrowheads="1"/>
          </p:cNvSpPr>
          <p:nvPr/>
        </p:nvSpPr>
        <p:spPr bwMode="auto">
          <a:xfrm>
            <a:off x="4394200" y="30988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91186" name="Rectangle 18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87" name="Rectangle 19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88" name="Text Box 20"/>
          <p:cNvSpPr txBox="1">
            <a:spLocks noChangeArrowheads="1"/>
          </p:cNvSpPr>
          <p:nvPr/>
        </p:nvSpPr>
        <p:spPr bwMode="auto">
          <a:xfrm>
            <a:off x="3641725" y="2682875"/>
            <a:ext cx="220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 d  tag   data</a:t>
            </a:r>
          </a:p>
        </p:txBody>
      </p:sp>
      <p:sp>
        <p:nvSpPr>
          <p:cNvPr id="3591189" name="Rectangle 21"/>
          <p:cNvSpPr>
            <a:spLocks noChangeArrowheads="1"/>
          </p:cNvSpPr>
          <p:nvPr/>
        </p:nvSpPr>
        <p:spPr bwMode="auto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0" name="Rectangle 2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1" name="Rectangle 23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2" name="Rectangle 24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3" name="Text Box 25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1194" name="Text Box 26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91195" name="Rectangle 27"/>
          <p:cNvSpPr>
            <a:spLocks noChangeArrowheads="1"/>
          </p:cNvSpPr>
          <p:nvPr/>
        </p:nvSpPr>
        <p:spPr bwMode="auto">
          <a:xfrm>
            <a:off x="4394200" y="37084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91196" name="Rectangle 28"/>
          <p:cNvSpPr>
            <a:spLocks noChangeArrowheads="1"/>
          </p:cNvSpPr>
          <p:nvPr/>
        </p:nvSpPr>
        <p:spPr bwMode="auto">
          <a:xfrm>
            <a:off x="4927600" y="3708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7" name="Rectangle 29"/>
          <p:cNvSpPr>
            <a:spLocks noChangeArrowheads="1"/>
          </p:cNvSpPr>
          <p:nvPr/>
        </p:nvSpPr>
        <p:spPr bwMode="auto">
          <a:xfrm>
            <a:off x="4927600" y="40132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91198" name="Rectangle 30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78</a:t>
            </a:r>
          </a:p>
        </p:txBody>
      </p:sp>
      <p:sp>
        <p:nvSpPr>
          <p:cNvPr id="3591199" name="Rectangle 31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91200" name="Rectangle 32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71</a:t>
            </a:r>
          </a:p>
        </p:txBody>
      </p:sp>
      <p:sp>
        <p:nvSpPr>
          <p:cNvPr id="3591201" name="Rectangle 33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173</a:t>
            </a:r>
          </a:p>
        </p:txBody>
      </p:sp>
      <p:sp>
        <p:nvSpPr>
          <p:cNvPr id="3591202" name="Rectangle 34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</a:t>
            </a:r>
          </a:p>
        </p:txBody>
      </p:sp>
      <p:sp>
        <p:nvSpPr>
          <p:cNvPr id="3591203" name="Rectangle 35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28</a:t>
            </a:r>
          </a:p>
        </p:txBody>
      </p:sp>
      <p:sp>
        <p:nvSpPr>
          <p:cNvPr id="3591204" name="Rectangle 36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91205" name="Rectangle 37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225</a:t>
            </a:r>
          </a:p>
        </p:txBody>
      </p:sp>
      <p:sp>
        <p:nvSpPr>
          <p:cNvPr id="3591206" name="Text Box 38"/>
          <p:cNvSpPr txBox="1">
            <a:spLocks noChangeArrowheads="1"/>
          </p:cNvSpPr>
          <p:nvPr/>
        </p:nvSpPr>
        <p:spPr bwMode="auto">
          <a:xfrm>
            <a:off x="4038600" y="5334000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91207" name="Rectangle 39"/>
          <p:cNvSpPr>
            <a:spLocks noChangeArrowheads="1"/>
          </p:cNvSpPr>
          <p:nvPr/>
        </p:nvSpPr>
        <p:spPr bwMode="auto">
          <a:xfrm>
            <a:off x="4114800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08" name="Rectangle 40"/>
          <p:cNvSpPr>
            <a:spLocks noChangeArrowheads="1"/>
          </p:cNvSpPr>
          <p:nvPr/>
        </p:nvSpPr>
        <p:spPr bwMode="auto">
          <a:xfrm>
            <a:off x="411797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09" name="Rectangle 41"/>
          <p:cNvSpPr>
            <a:spLocks noChangeArrowheads="1"/>
          </p:cNvSpPr>
          <p:nvPr/>
        </p:nvSpPr>
        <p:spPr bwMode="auto">
          <a:xfrm>
            <a:off x="3844925" y="30988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10" name="Rectangle 42"/>
          <p:cNvSpPr>
            <a:spLocks noChangeArrowheads="1"/>
          </p:cNvSpPr>
          <p:nvPr/>
        </p:nvSpPr>
        <p:spPr bwMode="auto">
          <a:xfrm>
            <a:off x="3844925" y="3708400"/>
            <a:ext cx="27305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91211" name="Text Box 43"/>
          <p:cNvSpPr txBox="1">
            <a:spLocks noChangeArrowheads="1"/>
          </p:cNvSpPr>
          <p:nvPr/>
        </p:nvSpPr>
        <p:spPr bwMode="auto">
          <a:xfrm rot="-5400000">
            <a:off x="3450432" y="363616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591212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91213" name="Rectangle 45"/>
          <p:cNvSpPr>
            <a:spLocks noChangeArrowheads="1"/>
          </p:cNvSpPr>
          <p:nvPr/>
        </p:nvSpPr>
        <p:spPr bwMode="auto">
          <a:xfrm>
            <a:off x="4924425" y="4013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91214" name="Rectangle 46"/>
          <p:cNvSpPr>
            <a:spLocks noChangeArrowheads="1"/>
          </p:cNvSpPr>
          <p:nvPr/>
        </p:nvSpPr>
        <p:spPr bwMode="auto">
          <a:xfrm>
            <a:off x="4924425" y="3708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591215" name="Rectangle 47"/>
          <p:cNvSpPr>
            <a:spLocks noChangeArrowheads="1"/>
          </p:cNvSpPr>
          <p:nvPr/>
        </p:nvSpPr>
        <p:spPr bwMode="auto">
          <a:xfrm>
            <a:off x="4927600" y="30988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591216" name="Rectangle 48"/>
          <p:cNvSpPr>
            <a:spLocks noChangeArrowheads="1"/>
          </p:cNvSpPr>
          <p:nvPr/>
        </p:nvSpPr>
        <p:spPr bwMode="auto">
          <a:xfrm>
            <a:off x="4927600" y="3403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591217" name="Rectangle 4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3591218" name="Text Box 50"/>
          <p:cNvSpPr txBox="1">
            <a:spLocks noChangeArrowheads="1"/>
          </p:cNvSpPr>
          <p:nvPr/>
        </p:nvSpPr>
        <p:spPr bwMode="auto">
          <a:xfrm>
            <a:off x="1600200" y="2351088"/>
            <a:ext cx="17379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7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0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10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 5   ]</a:t>
            </a:r>
          </a:p>
          <a:p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SB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 M[  10  ]</a:t>
            </a:r>
          </a:p>
          <a:p>
            <a:pPr eaLnBrk="1" hangingPunct="1"/>
            <a:endParaRPr lang="en-US" sz="16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217198" y="2362200"/>
            <a:ext cx="36420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5099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How Many Memory References?</a:t>
            </a:r>
            <a:endParaRPr lang="en-US"/>
          </a:p>
        </p:txBody>
      </p:sp>
      <p:sp>
        <p:nvSpPr>
          <p:cNvPr id="3362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Write-back performance</a:t>
            </a:r>
          </a:p>
          <a:p>
            <a:endParaRPr lang="en-US" dirty="0" smtClean="0"/>
          </a:p>
          <a:p>
            <a:r>
              <a:rPr lang="en-US" dirty="0" smtClean="0"/>
              <a:t>Each miss (read or write) reads a block from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/>
              <a:t>4</a:t>
            </a:r>
            <a:r>
              <a:rPr lang="en-US" dirty="0" smtClean="0"/>
              <a:t> misses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8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reads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i="1" dirty="0" smtClean="0"/>
              <a:t>Some</a:t>
            </a:r>
            <a:r>
              <a:rPr lang="en-US" dirty="0" smtClean="0"/>
              <a:t> evictions write a block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/>
              <a:t>1 dirty eviction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2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writes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(+ </a:t>
            </a:r>
            <a:r>
              <a:rPr lang="en-US" dirty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dirty evictions later 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+4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writes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>
                <a:sym typeface="Wingdings" pitchFamily="2" charset="2"/>
              </a:rPr>
              <a:t>By comparison write-through was </a:t>
            </a:r>
          </a:p>
          <a:p>
            <a:pPr lvl="1"/>
            <a:r>
              <a:rPr lang="en-US" dirty="0">
                <a:sym typeface="Wingdings" pitchFamily="2" charset="2"/>
              </a:rPr>
              <a:t>Reads: eight words</a:t>
            </a:r>
          </a:p>
          <a:p>
            <a:pPr lvl="1"/>
            <a:r>
              <a:rPr lang="en-US" dirty="0">
                <a:sym typeface="Wingdings" pitchFamily="2" charset="2"/>
              </a:rPr>
              <a:t>Writes: </a:t>
            </a:r>
            <a:r>
              <a:rPr lang="en-US" dirty="0" smtClean="0">
                <a:sym typeface="Wingdings" pitchFamily="2" charset="2"/>
              </a:rPr>
              <a:t>4/6/8 </a:t>
            </a:r>
            <a:r>
              <a:rPr lang="en-US" dirty="0" err="1">
                <a:sym typeface="Wingdings" pitchFamily="2" charset="2"/>
              </a:rPr>
              <a:t>etc</a:t>
            </a:r>
            <a:r>
              <a:rPr lang="en-US" dirty="0">
                <a:sym typeface="Wingdings" pitchFamily="2" charset="2"/>
              </a:rPr>
              <a:t> words</a:t>
            </a:r>
          </a:p>
          <a:p>
            <a:pPr lvl="1"/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Write-through or Write-back?</a:t>
            </a:r>
          </a:p>
          <a:p>
            <a:pPr lvl="1"/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238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Write-through vs. Write-back</a:t>
            </a:r>
          </a:p>
        </p:txBody>
      </p:sp>
      <p:sp>
        <p:nvSpPr>
          <p:cNvPr id="35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Write-through is slower</a:t>
            </a:r>
          </a:p>
          <a:p>
            <a:pPr lvl="1"/>
            <a:r>
              <a:rPr lang="en-US"/>
              <a:t>But cleaner (memory always consistent)</a:t>
            </a:r>
          </a:p>
          <a:p>
            <a:pPr lvl="1"/>
            <a:endParaRPr lang="en-US"/>
          </a:p>
          <a:p>
            <a:r>
              <a:rPr lang="en-US"/>
              <a:t>Write-back is faster</a:t>
            </a:r>
          </a:p>
          <a:p>
            <a:pPr lvl="1"/>
            <a:r>
              <a:rPr lang="en-US"/>
              <a:t>But complicated when multi cores sharing memory</a:t>
            </a:r>
          </a:p>
        </p:txBody>
      </p:sp>
    </p:spTree>
    <p:extLst>
      <p:ext uri="{BB962C8B-B14F-4D97-AF65-F5344CB8AC3E}">
        <p14:creationId xmlns:p14="http://schemas.microsoft.com/office/powerpoint/2010/main" val="22171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Real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Dual 32K L1 Instruction caches</a:t>
            </a:r>
          </a:p>
          <a:p>
            <a:pPr lvl="1"/>
            <a:r>
              <a:rPr lang="en-US" dirty="0" smtClean="0"/>
              <a:t>8-way set associative</a:t>
            </a:r>
          </a:p>
          <a:p>
            <a:pPr lvl="1"/>
            <a:r>
              <a:rPr lang="en-US" dirty="0" smtClean="0"/>
              <a:t>64 sets</a:t>
            </a:r>
          </a:p>
          <a:p>
            <a:pPr lvl="1"/>
            <a:r>
              <a:rPr lang="en-US" dirty="0" smtClean="0"/>
              <a:t>64 byte line size</a:t>
            </a:r>
          </a:p>
          <a:p>
            <a:r>
              <a:rPr lang="en-US" dirty="0" smtClean="0"/>
              <a:t>Dual 32K L1 Data caches</a:t>
            </a:r>
          </a:p>
          <a:p>
            <a:pPr lvl="1"/>
            <a:r>
              <a:rPr lang="en-US" dirty="0" smtClean="0"/>
              <a:t>Same as above</a:t>
            </a:r>
          </a:p>
          <a:p>
            <a:r>
              <a:rPr lang="en-US" dirty="0" smtClean="0"/>
              <a:t>Single 6M L2 Unified cache</a:t>
            </a:r>
          </a:p>
          <a:p>
            <a:pPr lvl="1"/>
            <a:r>
              <a:rPr lang="en-US" dirty="0" smtClean="0"/>
              <a:t>24-way set associative (!!!)</a:t>
            </a:r>
          </a:p>
          <a:p>
            <a:pPr lvl="1"/>
            <a:r>
              <a:rPr lang="en-US" dirty="0" smtClean="0"/>
              <a:t>4096 sets</a:t>
            </a:r>
          </a:p>
          <a:p>
            <a:pPr lvl="1"/>
            <a:r>
              <a:rPr lang="en-US" dirty="0" smtClean="0"/>
              <a:t>64 byte line size</a:t>
            </a:r>
          </a:p>
          <a:p>
            <a:r>
              <a:rPr lang="en-US" dirty="0" smtClean="0"/>
              <a:t>4GB Main memory</a:t>
            </a:r>
          </a:p>
          <a:p>
            <a:r>
              <a:rPr lang="en-US" dirty="0" smtClean="0"/>
              <a:t>1TB Disk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5791200" y="304800"/>
            <a:ext cx="3212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Dual-core 3.16GHz Intel 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(purchased in 2009)</a:t>
            </a:r>
          </a:p>
        </p:txBody>
      </p:sp>
    </p:spTree>
    <p:extLst>
      <p:ext uri="{BB962C8B-B14F-4D97-AF65-F5344CB8AC3E}">
        <p14:creationId xmlns:p14="http://schemas.microsoft.com/office/powerpoint/2010/main" val="15361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Performance: Write-back versus Write-through</a:t>
            </a:r>
          </a:p>
          <a:p>
            <a:r>
              <a:rPr lang="en-US" dirty="0" smtClean="0"/>
              <a:t>Assume: large associative cache, 16-byte lines</a:t>
            </a:r>
          </a:p>
          <a:p>
            <a:r>
              <a:rPr lang="en-US" sz="2400" dirty="0" smtClean="0">
                <a:latin typeface="Consolas" pitchFamily="49" charset="0"/>
              </a:rPr>
              <a:t>for (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=1;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&lt;n;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++)</a:t>
            </a:r>
          </a:p>
          <a:p>
            <a:r>
              <a:rPr lang="en-US" sz="2400" dirty="0" smtClean="0">
                <a:latin typeface="Consolas" pitchFamily="49" charset="0"/>
              </a:rPr>
              <a:t>		A[0] += A[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];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endParaRPr lang="en-US" sz="2400" dirty="0" smtClean="0">
              <a:latin typeface="Consolas" pitchFamily="49" charset="0"/>
            </a:endParaRP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for (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=0;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&lt;n;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++)</a:t>
            </a:r>
          </a:p>
          <a:p>
            <a:r>
              <a:rPr lang="en-US" sz="2400" dirty="0" smtClean="0">
                <a:latin typeface="Consolas" pitchFamily="49" charset="0"/>
              </a:rPr>
              <a:t>		B[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 = A[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</a:t>
            </a:r>
          </a:p>
        </p:txBody>
      </p:sp>
      <p:pic>
        <p:nvPicPr>
          <p:cNvPr id="21506" name="CP3 Ink 21db4047-6c19-4ad0-87ec-09bd2787dc3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10" y="885179"/>
            <a:ext cx="4508700" cy="546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2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Hit time: write-through vs. write-back?</a:t>
            </a:r>
          </a:p>
          <a:p>
            <a:r>
              <a:rPr lang="en-US" dirty="0" smtClean="0"/>
              <a:t>A: Write-through slower on writes.</a:t>
            </a:r>
          </a:p>
          <a:p>
            <a:r>
              <a:rPr lang="en-US" dirty="0" smtClean="0"/>
              <a:t>Q: Miss penalty: write-through vs. write-back?</a:t>
            </a:r>
          </a:p>
          <a:p>
            <a:r>
              <a:rPr lang="en-US" dirty="0" smtClean="0"/>
              <a:t>A: Write-back slower on evictions.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62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 Buffering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Writes to main memory are </a:t>
            </a:r>
            <a:r>
              <a:rPr lang="en-US" b="1" dirty="0" smtClean="0"/>
              <a:t>slow!</a:t>
            </a:r>
            <a:endParaRPr lang="en-US" dirty="0" smtClean="0"/>
          </a:p>
          <a:p>
            <a:r>
              <a:rPr lang="en-US" dirty="0" smtClean="0"/>
              <a:t>A: Use a </a:t>
            </a:r>
            <a:r>
              <a:rPr lang="en-US" dirty="0" smtClean="0">
                <a:solidFill>
                  <a:schemeClr val="accent1"/>
                </a:solidFill>
              </a:rPr>
              <a:t>write-back buffer</a:t>
            </a:r>
          </a:p>
          <a:p>
            <a:pPr lvl="1"/>
            <a:r>
              <a:rPr lang="en-US" dirty="0" smtClean="0"/>
              <a:t>A small queue holding dirty lines</a:t>
            </a:r>
          </a:p>
          <a:p>
            <a:pPr lvl="1"/>
            <a:r>
              <a:rPr lang="en-US" dirty="0" smtClean="0"/>
              <a:t>Add to end upon eviction</a:t>
            </a:r>
          </a:p>
          <a:p>
            <a:pPr lvl="1"/>
            <a:r>
              <a:rPr lang="en-US" dirty="0" smtClean="0"/>
              <a:t>Remove from front upon completion</a:t>
            </a:r>
          </a:p>
          <a:p>
            <a:r>
              <a:rPr lang="en-US" dirty="0" smtClean="0"/>
              <a:t>Q: What does it help?</a:t>
            </a:r>
          </a:p>
          <a:p>
            <a:r>
              <a:rPr lang="en-US" dirty="0" smtClean="0"/>
              <a:t>A: short bursts of writes (but not sustained writes)</a:t>
            </a:r>
          </a:p>
          <a:p>
            <a:r>
              <a:rPr lang="en-US" dirty="0" smtClean="0"/>
              <a:t>A: fast eviction reduces miss penalty</a:t>
            </a:r>
            <a:endParaRPr lang="en-US" dirty="0"/>
          </a:p>
        </p:txBody>
      </p:sp>
      <p:pic>
        <p:nvPicPr>
          <p:cNvPr id="22530" name="CP3 Ink a10f0e55-a3da-48ef-91fe-50595987688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935" y="538140"/>
            <a:ext cx="1813651" cy="357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52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Write-through vs. Write-back</a:t>
            </a:r>
            <a:endParaRPr lang="en-US"/>
          </a:p>
        </p:txBody>
      </p:sp>
      <p:sp>
        <p:nvSpPr>
          <p:cNvPr id="3595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Write-through is slower</a:t>
            </a:r>
          </a:p>
          <a:p>
            <a:pPr lvl="1"/>
            <a:r>
              <a:rPr lang="en-US" dirty="0" smtClean="0"/>
              <a:t>But simpler (memory always consistent)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Write-back is almost always faster</a:t>
            </a:r>
          </a:p>
          <a:p>
            <a:pPr lvl="1"/>
            <a:r>
              <a:rPr lang="en-US" dirty="0" smtClean="0"/>
              <a:t>write-back buffer hides large eviction cost</a:t>
            </a:r>
          </a:p>
          <a:p>
            <a:pPr lvl="1"/>
            <a:r>
              <a:rPr lang="en-US" dirty="0" smtClean="0"/>
              <a:t>But what about multiple cores with separate caches but sharing memory?</a:t>
            </a:r>
          </a:p>
          <a:p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Write-back requires a cache coherency protocol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Inconsistent views of memory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Need to “snoop” in each other’s caches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Extremely complex protocols, very hard to get right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Cache-coherency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Q: Multiple readers and writers?</a:t>
            </a:r>
          </a:p>
          <a:p>
            <a:pPr marL="342900" lvl="1" indent="-342900">
              <a:buClrTx/>
              <a:buSzPct val="80000"/>
              <a:buNone/>
            </a:pPr>
            <a:r>
              <a:rPr lang="en-US" dirty="0" smtClean="0">
                <a:sym typeface="Wingdings" pitchFamily="2" charset="2"/>
              </a:rPr>
              <a:t>A: Potentially inconsistent views of memory</a:t>
            </a:r>
            <a:endParaRPr lang="en-US" dirty="0" smtClean="0"/>
          </a:p>
          <a:p>
            <a:endParaRPr lang="en-US" sz="2400" dirty="0" smtClean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514600" y="2971800"/>
            <a:ext cx="4419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 smtClean="0"/>
              <a:t>Mem</a:t>
            </a:r>
            <a:endParaRPr lang="en-US" sz="2400" dirty="0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2514600" y="2438400"/>
            <a:ext cx="2133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L2</a:t>
            </a:r>
            <a:endParaRPr lang="en-US" sz="2400" dirty="0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25146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30480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304800" y="3810000"/>
            <a:ext cx="8610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sym typeface="Wingdings" pitchFamily="2" charset="2"/>
              </a:rPr>
              <a:t>Cache coherency protocol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May need to </a:t>
            </a:r>
            <a:r>
              <a:rPr lang="en-US" sz="2800" dirty="0" smtClean="0">
                <a:solidFill>
                  <a:schemeClr val="accent1"/>
                </a:solidFill>
                <a:sym typeface="Wingdings" pitchFamily="2" charset="2"/>
              </a:rPr>
              <a:t>snoop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on other CPU’s cache activity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sym typeface="Wingdings" pitchFamily="2" charset="2"/>
              </a:rPr>
              <a:t>Invalidate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cache line when other CPU writes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sym typeface="Wingdings" pitchFamily="2" charset="2"/>
              </a:rPr>
              <a:t>Flush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write-back caches before other CPU reads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Or the reverse: Before writing/reading…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Extremely complex protocols, very hard to get right</a:t>
            </a: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2514600" y="1371600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36576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41910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3657600" y="1371600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4800600" y="2438400"/>
            <a:ext cx="2133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L2</a:t>
            </a:r>
            <a:endParaRPr lang="en-US" sz="2400" dirty="0"/>
          </a:p>
        </p:txBody>
      </p:sp>
      <p:sp>
        <p:nvSpPr>
          <p:cNvPr id="17" name="Rectangle 16"/>
          <p:cNvSpPr/>
          <p:nvPr>
            <p:custDataLst>
              <p:tags r:id="rId13"/>
            </p:custDataLst>
          </p:nvPr>
        </p:nvSpPr>
        <p:spPr>
          <a:xfrm>
            <a:off x="48006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8" name="Rectangle 17"/>
          <p:cNvSpPr/>
          <p:nvPr>
            <p:custDataLst>
              <p:tags r:id="rId14"/>
            </p:custDataLst>
          </p:nvPr>
        </p:nvSpPr>
        <p:spPr>
          <a:xfrm>
            <a:off x="53340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4800600" y="1371600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59436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64770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5943600" y="1371600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23" name="Flowchart: Magnetic Disk 22"/>
          <p:cNvSpPr/>
          <p:nvPr>
            <p:custDataLst>
              <p:tags r:id="rId19"/>
            </p:custDataLst>
          </p:nvPr>
        </p:nvSpPr>
        <p:spPr>
          <a:xfrm>
            <a:off x="7315200" y="2819400"/>
            <a:ext cx="1143000" cy="6096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20"/>
            </p:custDataLst>
          </p:nvPr>
        </p:nvSpPr>
        <p:spPr>
          <a:xfrm>
            <a:off x="1219200" y="2971800"/>
            <a:ext cx="838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net</a:t>
            </a:r>
            <a:endParaRPr lang="en-US" sz="2800" dirty="0"/>
          </a:p>
        </p:txBody>
      </p:sp>
      <p:pic>
        <p:nvPicPr>
          <p:cNvPr id="23554" name="CP3 Ink 54947d6d-58b1-42ed-acd8-af4305413eaa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85" y="1172100"/>
            <a:ext cx="6186751" cy="225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Prelim2 </a:t>
            </a:r>
            <a:r>
              <a:rPr lang="en-US" sz="2800" dirty="0" smtClean="0">
                <a:solidFill>
                  <a:schemeClr val="accent1"/>
                </a:solidFill>
              </a:rPr>
              <a:t>results</a:t>
            </a:r>
            <a:endParaRPr lang="en-US" sz="2800" dirty="0">
              <a:solidFill>
                <a:srgbClr val="FFFF00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400" smtClean="0"/>
              <a:t>Mean </a:t>
            </a:r>
            <a:r>
              <a:rPr lang="en-US" sz="2400" smtClean="0"/>
              <a:t>68.9</a:t>
            </a:r>
            <a:r>
              <a:rPr lang="en-US" sz="2400" smtClean="0"/>
              <a:t> </a:t>
            </a:r>
            <a:r>
              <a:rPr lang="en-US" sz="2400" dirty="0" smtClean="0"/>
              <a:t>(</a:t>
            </a:r>
            <a:r>
              <a:rPr lang="en-US" sz="2400" dirty="0" smtClean="0"/>
              <a:t>median </a:t>
            </a:r>
            <a:r>
              <a:rPr lang="en-US" sz="2400" dirty="0" smtClean="0"/>
              <a:t>71), </a:t>
            </a:r>
            <a:r>
              <a:rPr lang="en-US" sz="2400" dirty="0" smtClean="0"/>
              <a:t>standard </a:t>
            </a:r>
            <a:r>
              <a:rPr lang="en-US" sz="2400" smtClean="0"/>
              <a:t>deviation </a:t>
            </a:r>
            <a:r>
              <a:rPr lang="en-US" sz="2400" smtClean="0"/>
              <a:t>13.0</a:t>
            </a:r>
            <a:endParaRPr lang="en-US" sz="2400" dirty="0" smtClean="0"/>
          </a:p>
          <a:p>
            <a:pPr marL="573088" lvl="1" indent="-457200">
              <a:buFont typeface="Arial"/>
              <a:buChar char="•"/>
            </a:pPr>
            <a:endParaRPr lang="en-US" sz="2400" dirty="0"/>
          </a:p>
          <a:p>
            <a:pPr marL="573088" lvl="1" indent="-457200">
              <a:buFont typeface="Arial"/>
              <a:buChar char="•"/>
            </a:pPr>
            <a:endParaRPr lang="en-US" sz="2400" dirty="0" smtClean="0"/>
          </a:p>
          <a:p>
            <a:pPr marL="573088" lvl="1" indent="-457200">
              <a:buFont typeface="Arial"/>
              <a:buChar char="•"/>
            </a:pPr>
            <a:endParaRPr lang="en-US" sz="2400" dirty="0"/>
          </a:p>
          <a:p>
            <a:pPr marL="573088" lvl="1" indent="-457200">
              <a:buFont typeface="Arial"/>
              <a:buChar char="•"/>
            </a:pPr>
            <a:endParaRPr lang="en-US" sz="2400" dirty="0" smtClean="0"/>
          </a:p>
          <a:p>
            <a:pPr marL="573088" lvl="1" indent="-457200">
              <a:buFont typeface="Arial"/>
              <a:buChar char="•"/>
            </a:pPr>
            <a:endParaRPr lang="en-US" sz="2400" dirty="0"/>
          </a:p>
          <a:p>
            <a:pPr marL="573088" lvl="1" indent="-457200">
              <a:buFont typeface="Arial"/>
              <a:buChar char="•"/>
            </a:pPr>
            <a:endParaRPr lang="en-US" sz="2400" dirty="0" smtClean="0"/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Prelims available in Upson 360 after today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err="1" smtClean="0"/>
              <a:t>Regrade</a:t>
            </a:r>
            <a:r>
              <a:rPr lang="en-US" dirty="0" smtClean="0"/>
              <a:t> requires written request</a:t>
            </a:r>
          </a:p>
          <a:p>
            <a:pPr marL="1031875" lvl="2" indent="-457200">
              <a:buFont typeface="Arial"/>
              <a:buChar char="•"/>
            </a:pPr>
            <a:r>
              <a:rPr lang="en-US" sz="2800" b="1" i="1" dirty="0" smtClean="0">
                <a:solidFill>
                  <a:schemeClr val="accent1"/>
                </a:solidFill>
              </a:rPr>
              <a:t>Whole test is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regraded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52563"/>
            <a:ext cx="6805613" cy="357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1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Lab3 </a:t>
            </a:r>
            <a:r>
              <a:rPr lang="en-US" dirty="0"/>
              <a:t>due </a:t>
            </a:r>
            <a:r>
              <a:rPr lang="en-US" dirty="0">
                <a:solidFill>
                  <a:schemeClr val="accent1"/>
                </a:solidFill>
              </a:rPr>
              <a:t>next</a:t>
            </a:r>
            <a:r>
              <a:rPr lang="en-US" dirty="0"/>
              <a:t> Monday, April </a:t>
            </a: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HW5 due </a:t>
            </a:r>
            <a:r>
              <a:rPr lang="en-US" dirty="0">
                <a:solidFill>
                  <a:schemeClr val="accent1"/>
                </a:solidFill>
              </a:rPr>
              <a:t>next</a:t>
            </a:r>
            <a:r>
              <a:rPr lang="en-US" dirty="0"/>
              <a:t> </a:t>
            </a:r>
            <a:r>
              <a:rPr lang="en-US" dirty="0" smtClean="0"/>
              <a:t>Tuesday, </a:t>
            </a:r>
            <a:r>
              <a:rPr lang="en-US" dirty="0"/>
              <a:t>April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endParaRPr lang="en-US" dirty="0"/>
          </a:p>
          <a:p>
            <a:endParaRPr lang="en-US" dirty="0" smtClean="0"/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77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Caching assumptions</a:t>
            </a:r>
          </a:p>
          <a:p>
            <a:pPr lvl="1"/>
            <a:r>
              <a:rPr lang="en-US" dirty="0" smtClean="0"/>
              <a:t>small working set: 90/10 rule</a:t>
            </a:r>
          </a:p>
          <a:p>
            <a:pPr lvl="1"/>
            <a:r>
              <a:rPr lang="en-US" dirty="0" smtClean="0"/>
              <a:t>can predict future: spatial &amp; temporal locality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Benefits</a:t>
            </a:r>
          </a:p>
          <a:p>
            <a:pPr lvl="1"/>
            <a:r>
              <a:rPr lang="en-US" dirty="0" smtClean="0"/>
              <a:t>(big &amp; fast) built from (big &amp; slow) + (small &amp; fast)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Tradeoffs: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associativity, line size, hit cost, miss penalty, hit rate</a:t>
            </a:r>
            <a:endParaRPr lang="en-US" dirty="0" smtClean="0"/>
          </a:p>
        </p:txBody>
      </p:sp>
      <p:pic>
        <p:nvPicPr>
          <p:cNvPr id="24578" name="CP3 Ink 5b73f79e-63eb-4b4f-ac36-804d6c38860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90" y="1521900"/>
            <a:ext cx="101700" cy="11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2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40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Memory performance matters!</a:t>
            </a:r>
          </a:p>
          <a:p>
            <a:pPr lvl="1"/>
            <a:r>
              <a:rPr lang="en-US" dirty="0" smtClean="0"/>
              <a:t>often more than CPU performance</a:t>
            </a:r>
          </a:p>
          <a:p>
            <a:pPr lvl="1"/>
            <a:r>
              <a:rPr lang="en-US" dirty="0" smtClean="0"/>
              <a:t>… because it is the bottleneck, and not improving much</a:t>
            </a:r>
          </a:p>
          <a:p>
            <a:pPr lvl="1"/>
            <a:r>
              <a:rPr lang="en-US" dirty="0" smtClean="0"/>
              <a:t>… because most programs move a LOT of data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Design space is huge</a:t>
            </a:r>
          </a:p>
          <a:p>
            <a:pPr lvl="1"/>
            <a:r>
              <a:rPr lang="en-US" dirty="0" smtClean="0"/>
              <a:t>Gambling against program behavior</a:t>
            </a:r>
          </a:p>
          <a:p>
            <a:pPr lvl="1"/>
            <a:r>
              <a:rPr lang="en-US" dirty="0" smtClean="0"/>
              <a:t>Cuts across all layers: </a:t>
            </a:r>
            <a:br>
              <a:rPr lang="en-US" dirty="0" smtClean="0"/>
            </a:br>
            <a:r>
              <a:rPr lang="en-US" dirty="0" smtClean="0"/>
              <a:t>users </a:t>
            </a:r>
            <a:r>
              <a:rPr lang="en-US" dirty="0" smtClean="0">
                <a:sym typeface="Wingdings" pitchFamily="2" charset="2"/>
              </a:rPr>
              <a:t> programs  </a:t>
            </a:r>
            <a:r>
              <a:rPr lang="en-US" dirty="0" err="1" smtClean="0">
                <a:sym typeface="Wingdings" pitchFamily="2" charset="2"/>
              </a:rPr>
              <a:t>os</a:t>
            </a:r>
            <a:r>
              <a:rPr lang="en-US" dirty="0" smtClean="0">
                <a:sym typeface="Wingdings" pitchFamily="2" charset="2"/>
              </a:rPr>
              <a:t>  hardware</a:t>
            </a:r>
          </a:p>
          <a:p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Multi-core / Multi-Processor is complicated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Inconsistent views of memory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Extremely complex protocols, very hard to get right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16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Basic Cache Organization</a:t>
            </a:r>
            <a:endParaRPr lang="en-US"/>
          </a:p>
        </p:txBody>
      </p:sp>
      <p:sp>
        <p:nvSpPr>
          <p:cNvPr id="33157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How to decide block size?</a:t>
            </a:r>
          </a:p>
          <a:p>
            <a:r>
              <a:rPr lang="en-US" dirty="0" smtClean="0"/>
              <a:t>A: Try it and see</a:t>
            </a:r>
          </a:p>
          <a:p>
            <a:r>
              <a:rPr lang="en-US" dirty="0" smtClean="0"/>
              <a:t>But: depends on cache size, workload, </a:t>
            </a:r>
            <a:br>
              <a:rPr lang="en-US" dirty="0" smtClean="0"/>
            </a:br>
            <a:r>
              <a:rPr lang="en-US" dirty="0" smtClean="0"/>
              <a:t>associativity, …</a:t>
            </a:r>
          </a:p>
          <a:p>
            <a:endParaRPr lang="en-US" dirty="0" smtClean="0"/>
          </a:p>
          <a:p>
            <a:r>
              <a:rPr lang="en-US" dirty="0" smtClean="0"/>
              <a:t>Experimental approach!</a:t>
            </a:r>
          </a:p>
        </p:txBody>
      </p:sp>
    </p:spTree>
    <p:extLst>
      <p:ext uri="{BB962C8B-B14F-4D97-AF65-F5344CB8AC3E}">
        <p14:creationId xmlns:p14="http://schemas.microsoft.com/office/powerpoint/2010/main" val="9439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331776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l="24883" t="24959" r="22852" b="27417"/>
          <a:stretch>
            <a:fillRect/>
          </a:stretch>
        </p:blipFill>
        <p:spPr bwMode="auto">
          <a:xfrm>
            <a:off x="0" y="533400"/>
            <a:ext cx="9098184" cy="518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pic>
        <p:nvPicPr>
          <p:cNvPr id="3074" name="CP3 Ink ffa2868f-6ee3-4d73-bbce-addd36e7ae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" y="1034880"/>
            <a:ext cx="1339051" cy="351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0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33198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For a given total cache size,</a:t>
            </a:r>
          </a:p>
          <a:p>
            <a:r>
              <a:rPr lang="en-US" dirty="0" smtClean="0"/>
              <a:t>larger block sizes mean…. </a:t>
            </a:r>
          </a:p>
          <a:p>
            <a:pPr lvl="1"/>
            <a:r>
              <a:rPr lang="en-US" dirty="0" smtClean="0"/>
              <a:t>fewer lines</a:t>
            </a:r>
          </a:p>
          <a:p>
            <a:pPr lvl="1"/>
            <a:r>
              <a:rPr lang="en-US" dirty="0" smtClean="0"/>
              <a:t>so fewer tags (and smaller tags for associative caches)</a:t>
            </a:r>
          </a:p>
          <a:p>
            <a:pPr lvl="1"/>
            <a:r>
              <a:rPr lang="en-US" dirty="0" smtClean="0"/>
              <a:t>so less overhead</a:t>
            </a:r>
          </a:p>
          <a:p>
            <a:pPr lvl="1"/>
            <a:r>
              <a:rPr lang="en-US" dirty="0" smtClean="0"/>
              <a:t>and fewer cold misses (within-block “</a:t>
            </a:r>
            <a:r>
              <a:rPr lang="en-US" dirty="0" err="1" smtClean="0"/>
              <a:t>prefetching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But also…</a:t>
            </a:r>
          </a:p>
          <a:p>
            <a:pPr lvl="1"/>
            <a:r>
              <a:rPr lang="en-US" dirty="0" smtClean="0"/>
              <a:t>fewer blocks available (for scattered accesses!)</a:t>
            </a:r>
          </a:p>
          <a:p>
            <a:pPr lvl="1"/>
            <a:r>
              <a:rPr lang="en-US" dirty="0" smtClean="0"/>
              <a:t>so more conflicts</a:t>
            </a:r>
          </a:p>
          <a:p>
            <a:pPr lvl="1"/>
            <a:r>
              <a:rPr lang="en-US" dirty="0" smtClean="0"/>
              <a:t>and larger miss penalty (time to fetch block)</a:t>
            </a:r>
            <a:endParaRPr lang="en-US" dirty="0"/>
          </a:p>
        </p:txBody>
      </p:sp>
      <p:pic>
        <p:nvPicPr>
          <p:cNvPr id="4098" name="CP3 Ink a8f7bb1c-b47a-4c03-af0b-cc4e52fa5c4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0" y="5321640"/>
            <a:ext cx="7288500" cy="71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9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ZUHAOAgAQdBLgF0AYBEDCwz1Yd4MhChGLuXUKvP9cDB0gQRP8BRTUFAzgLZBkgMgkAkJsDATfAHkUzCQCQggIB28UeRTgIAP4DAHuF0jQSTsCkP9MApD8eD0uCgDnQAAAAHjyAAAAAAAq+AU2D/i7U/i7r8QHPt35deWYmJ01PSeGOEcIhc757z4fbjmKRqsNZ4XrOs1M7zm85i+HWuXPwvDCF+AQT4A/ZwYyOKySyTCT0QI6768DLi767a454IqLJMJNdgJppIoJ45b4MHHfPbTfDLKigimRRWX57K5S2wITrX5aCUYQjCKZGMIhBGESKERCMIoIoEECMIxhOEUSMZ3y9FDvAITYQyyNGuHG3zLWbLK0WtMLJgtxMc2RbmytmeXI4yNGrdwAKdR6G8a1XjWVlU1DwyKg5CDkIGIg4aDg4mHiYmAo6ipjYynCE/AIN+AQOalcWPFltjwY6VhFFKdJYcG3ZUIXBZSDPxpIUMMEMKGEhQo48Dia484AhNhDPM4aN2jBitZN3DNa0Y5Mi1xhxMlrRxmat2bXC2Y5WwApsHYT8b7n4379DBjwYcWOWOmOF05I2ng27M6KE/AHh+ANnfwLV1VzRzXxSpRGscMNduPojMIXIYyDG4kIYSOCFDBGhlhweXji2ACE2EZHDBoyzMWK1ljbt1rRjlZLXOHM1Wt27Bg0bZmjDIybACrgBSIT8Ws34tc8WvUvG1VZXlW08imCWCkqIwjhnXbs25LyglKEIRkpGl7VgrOKsL4Mu7i8iYIX4NDvgz3w8krIX4CaiapNPFgYbZb5b6ba6Z0M01WKtszEsFEMEscc8ctsGFYeG+WuCBMwkeIvyUGHwkYCE52qfdjCEESEYRhFCaMIwiQnKcAIEZRgEIkSKKMYzrj5dXg4hNhDNnlcsWTJgtZs2rda0bN3C3CzxsFrHHhyM8WTLjYN2IArCAVWE/Gn1+NPtx+Ny9WOWGmWicJQlamCUsFJSlGE4zrOs8MKwwa9RqYIYpQhFeOGN53ZYY0Yo0zcXiadDl86fFwCE/BkB+DIEcSNdUMEdE8E4TnWtb1rWt64b455V5RpgpbZweAKJxVY4Y5XVRhOcISjSUuBw+FjxGzbmmIP0vKn37JTEykLq4IkRMSiYmJTCUTAiYImExImJiQlnPt+G7CE2ENcLXI1bZcS3M5c5lrTE1zLcLhhjWtsbHC5bOMLVg0ZACrABRoT8fCX4+D5gTllya8l6XhXV0dV4TjGsYKQpK1KSNELSwSwRhWN55b4Z56xvLLs4e4CF+AYb4BccKBjcZjcZmcJPJLNDhMXgoJIopIJoJoUEMaXC4rF4DBwzzwzywxoIpIoMNibqI6J8Jh8JJCCDfAz1+cRUEzcXMBJJEolNXEwQmBMTCYkTK549/RngITYRkbuG7RpiYLWeVi4WtMWbEtw5WzJa1w43LdnhbYWeZmAKhAEthPx3wfjv9s04tOC+CeSGDBgwWpJSMpqqzre9Y1vo37tcdgCE/As9+BZeejHkrkriQkRmyzw3w3wzY4RjSC0LaN+7HPMAg+nudfLmLmbjdXFxE1MTCYXV1nGYTM78H07oITYQxYNWWJq3zLcbFozWtMuPGtwuc2NbiwsnGNlhyt27DIAKnwE/g/5Buv5Bz+e/C69ueufKcTpy48DWJ5McL6RE3M726t3cc6yxdYjODwuE1wCE/AdJ+A5mctk80pRlhllrXfu3mmd63jONoSxSpgtgtgpKkpRjNescOvhcMxxjWYCEwdqHRnWM0YTEYIRgIogRgjAQRlEjCJFGcdPTjLwYITYRmaNcmNkxyrWTRyyWtHOZotw4nLVa5xMcrlywyZGbFuAKmAE8hPyCCfkDty4Up1oyzlWmW1ZRpJkNFrUwWlSsK3veedhhdEI4q6tfOpSF+CUr4JW468dm81hcIxC6CiSGFbPLXeZtfTPCmqowVWAssksgmI408M62bEzwYMCE3cDmpEIVrGKKEQjCJCcogEAEUUU4308uHMAhNhDJq2bsmLNktytGbRa0Zs2y1xjxtlrBvhct3GJnlcZsIAqhAT2E/JOB+ScHhxzb9WfBXJHBKVKWhitKRG+HHp1a7XhSC0KUoxEZ1vHPLLF0NMcQhPwRAfgiByYeFj4E8U7VTvjjlvnw4cM50hiwajoY6RleONpjnnhndCOCGSe5aE8QhMHMnhvHDGcU0QhEJynBAgRghGBCKMSMYo1w8Ha8BCE2EZXLBpmx42q1u0xN1rRs1bLcLTK0Wt2zlqzwtW+bE1wgCoUBKIX5Pcvk9hpvqxN2DonilmhwWFwldVEEFEE0EUSCNPFfgMvosnIAhfgoA+Cd2C26/BYWquKuCmWSXB4LP3U1ywwxQTVTTSXS4jB4iWCD8bwL43d5JkmJkmJTVwlNzm+Pg9whNhDhjhYtsmHMtcZsLFa0xNXK1y1YtFrnCwc4cWJrmYZMQAqaAUKD/lZ0/lZ18DOYnLNddc+Hh+B3131mrhilVicRUYisMTN8c8+vPjz57vnu93d9uciD/gtK/gtL8/lPGNxLOL5cfA4+Nz8SeUawirqM1MkRicSmOMzcXcZXczF64IPtlKZQiCphcymUkxMTEoESTVwQAmLb+C4oITYQ3y5cbTLhaLceJm1WtM2Rwtws3OVbjytmDfKyb4sbhoAKugFFhfjmM+OY0BbZbZg8Fi8VhcJi8ViZoY4IlUlk00iSeGNDHDg8ZjcBgY4sHgsngJ4oIcJi8Vg8EpoU0IX4Njvg2PMDgGDwWDwWHw2BwFdUcUUeKngijgghlQwxxywwxo4VmHw2JxGNxmFwmHqgiJJZIIWGw7FYsIP4S9uJnOZkiZSSmJgmJiYTBEkCalMTEphKVznn7deYITYQ4xMGjXFhaLWWJs3WtGGbGtxNcONaycYmjVvjxNGrDIAKkQEzhfjiM+OI0xuMwsEM8MscMcUUlU1lkl000U0sEcFrAwXzyyzZOqGSHCZHIU0AhPwkQfhIhMOBKFKUpKSU0azw1xz1xyxvCeKNIYFNXH0UhRwuH0tohIeAHRumjEIwiQihGAQjARgjGESbH07uwCE2EN2+Fuzbtm61hmy41rRtharcWLI4Wt2LNzmxs8uZyxbgCpMBPoP+Puz+Pu0PF8DeuvDrwziYqMNYxGHKMXqtWzm+N8b643W62zNb1vxJAIT8Iin4RFQzZr5I4I0vONcLW11x1rlKRswYMFMGDJgxYo2QvLDFecWfJwyD9DqlcrhaS4CLhMhNXQQhExKSS734Ppx5ACE2ENmWJo5zMMi3KzcN1rRhjarXDBywWucLhg5aZsWRiwYgCm0ig/5GXP5GYVZw8XxBiMNOCmBEb14OryCE/CaF+Ey9r4nFZMo2obZY4oLUhiZp6M+TBECE62nWhKMITjGMUScIwijCcZ4d/Bh1ACE2EOWeLCzYZWa1wwys1rRw2YrXDNo1WtWGXDlxNcOJizaACqQBOIX5KtvkqvnlkwuEyeAwMUsUs0U101V1VU1SiKCCCmOmfB04O2WTM1TwEUVUOKweOlmAhfhLo+EwPEZvNY/HU4CG6GxIjgnnprrwNd89MMcKaKxgIslh8NhJLqoqJIZsDdi7sDOAg/S57gmYzMySSiUJQuJiYhCJExK558ePi8eQITYRjbMmLPE2xLWzNnhWtGzdstcOcuFawc4mmXC5bscbFgAKeiWF+UU75RJcLg8HDmV8ZNRRRZNRNgIbo5JYaa5b5ZcHFbhwhPwkgfhJhjyOHyq5pUlKEE5VpGSEaRhGsK3ptjDGg/C9zvz3x3czIlKYmCamrhm/B9W+gCE2ENGjTNjxN2q3DibuFrRpkYLcOVo2WucbRphcOWDJq3yACmQXhPx+wfj9hY8WOubXmw2rCUZYcWHJGACF+Fv74W/2KxeWpwUtiSGOWNbNg5o8SITZyOelGU5znGcIxrO+XPl4gCE2EMG7DKxxYsK3CzxZlrRlmcrcLDI3WtWLXLmYs8LFrmbACqcBP4T8h1H5Dn8M43XhekbUwWxUxSlCSs74W/ZtpdGk6Qkll5mvBWkUpwrbDm08DXawhPwxnfhi717oskcyVZTvXHfLjwzyyraOaGjHi4Vc0cEZTvjjthwa42Oqdp5q8C/Ix6LAhJeAoPANYRgRhOMIRIwiBAghGERCMIRhOCaKas6349dAITYQ1aZnDZriyrWmJy1WtG7JgtxM2GNbkcYWGFwzzN3LByAKcB+F+SIj5In6YsVicQngwEdUF0WAiwEkk0CWO+bG02iE/DhJ+HAvXeA3xlrpjljpOVISwWwaocSFrISXeh04kYTThGKJGMJwjG/T2woAITYQzY5sLRuybrWTRxiWtGrhqtxMmTdawx42DFm1aNmGTIAKqQFIg/4qmP4qmfDjh11zxccdTWKxqtYcKVCM3nLnWUUqMXhisY4VSrzfHO73medW8ICE/EtN+JafZj1Ydk9VdUbSnWOW+OuW+Ot6zjCUsGC1sUMU0Y44Z44Z566a6WOZa1rZKZo7NuxQg/M5i5JjMWmLImJiYkBExMTExE1MJJJi6uEpnfX22CE2ENG7RsxasmS3G2zMFrRhlzLXLJlhW5MuLIxZYsWJnmwgCmMYhvGOF4xwykpbCVlIOSg4aBgImDhYeFj4CVCF+JVj4lWTIZHDYWq2SdHDDCgowMlQhOJWCM5pxjNFGE1dfRpiITYRhx4cOXFmZrcuNi1WtMWTEtxZWrRa1aNs2bLhb5cLZoAKXRiD/jPM/jPNmouJcXOucXGo5Z8zIIP+JlD+JjW4rhWuVcI4cdZceM+LW+KFz10GjtIIBBCRo47c6oAhNhDVqzb5sblmtatMbRa0bNWi1wyaM1rHG3ZsnLHK4xs8wAqtAUaE/FWh+KtEEc+DPg14suKeBglJwryhSEYKzT18Ti7McJI2jKNp4q0SinemWWGmPVhohPxg1fjBrM2fkXtkhmZr2xwz1yz4+7fjreqcLSlbBKfMxylKrGy10301x3rOUrQzQ0T4FcCExUxxhIhEIoyqjFCJCKE5TghFCMAQQihFOE4RRRnfl5XgoCE2ENGrJu2YNWy3G3x5FrRhmYrXGTJkWscOFk3zM22PK1cgCrUBUoT8Zen4y/8Orh6M+LTiy4M+K8o4IWtTFKmCMqTsRhOd63rOcYDjZcC00LwvDKvGtbziqShKld17AIP+MKj+MI/xb8i54RynlPLPLnjd73fHed54553e2dNVrHieL4gmIzN5u7zEpq4iprFVURrdeJ4og/OnjczcXE1ZJKYlMESC4EIlEgRNTAJiQTEpu/b8N7AhNhDNkxb5nDDGtyOW7Na0ZY8y3EwcuFrJq0cMMLDNjZN2gAp6KIT8kAH5IAduwvY00qqw0vKasIxhKFqbN+4bNvKAhPwGrfgNX4vEODwDZGeSUpWjaCcr1vG9cOHRpGHBxYToaObWMqxjGMUIwIwnBGEUIwjGKeHfxZcoITYRlZ4m7ls0yrcWXKzWtHORotcssONa3x5m7jDic5WTJsAKZx6E/JbB+S2ENebPbLTTiz2rJDBGFMVL2IT8BIH4CQQzQpSWCNoYq2vCM8da8XlcsISHYry5oyjCEJwnCMYxE61y59OoITYQwwtm+VzmarcebM4WtGzLKtxMMeVayzYcuLHhYMHGHKAKkQE2hPycDfk4Hz4aZ4Y15MFMWC2K1oSUTpdGt43nnzcvFCskoShSOSufMIT8BGX4CM+BhxSwM0bShGk8Na5cOOuOuGs43slLgb91sFJUojCsMtuLq1iE0dCfVjGEIxTIiEYAEYRhEEYBGE44+Lnn3CE2EOcWNvjYMmy3DmZM1rTLlcrcLlo2W4W+Nu0aMGLbC4wgCoQBK4T8pWn5So9IZs9r0rgw4MNr6sMqIYIJRlKMb0y24/O5+SiG8C9HgX1igl5aRkJeWl5adnJ2cp46FgYOAgYKAgoCGgISARULGRs9PzUGg/E1OczcquUkgJiQSTM769+/hCE2EYmrbEzysca3NlZNVrRi1zLXDFjjW5MObEwas8TZgycACskBbIP+V0T+V0U58gOHEAAHTqHgeCBdeD4Hi+J5/K8ridY5V01w4a1qeERFyZveeeeO9z4rObvE1wxWuF+NmOCE/AmV+BMs16gNuwAAGfMGnQBp0ZcmvVn2MDEhCEUbxvXLjw5cd7zinaC2DFgwQ1ZMlqYpWThOGWmvZrzgg+mmZsJTMZiZheriYkJiJghCJSXEpiYlAETCYTBJCYSJiSJhMSznyfLecCE2EYszhxmcsmS1ixy5lrTNjYrXLjI5WsMmJm1btG2RnkygCoIBLoT8ulH5dKdWttws9Y0na2CmyMONO0kKss8NceHLHXW8aqRjkIT8B+34D99uxC+aMkkYwnh0ad2WUpIIQjCEZwnGauHJfHSEt3OXVGOGMYRESMCEYRQjAQjCJFPL2YAhNhDLHmxY2LBgtytWjFa0zZWa3E2yNlrnG3YMGzVwycssQAqFATCF+QyL5DI4YAAwWDqruplxlsEkFCCCKOCWGCeCeLE5LJ47H5KeUIX3M3uZ8NhwAnmweCxc2CzeEpglglgRRSJoopEkdluKxeOnpIPxvE9eYiESTEglKYuJBExcrm536c8gITYQ3yt2OZwzyrWDRy1WtHLNitxY2jFa0Z5sOTDkYZMTDMAKngFBhPyRZfkizQiJxjWFZRtSGDDysMkSNdfC4Y0acEbRpCiiEUZxvOeHFjAAhfXQeuhYLBsZjctbUkjmljjlnwdl9MNKKOTAYfDDBYPGVwQwzw0xzwywSxRwQMNlcpj8cITB2IPAKMIynKYRBCKESEQAEAjCKU0YXvt48MghNhDBk5cOWLnEtyN8TVa0YZsa3Flxt1uPDhZ5GbByxxssYAqNATGE/JsV+TYvhcMcW1b3IylbBgwYMGCiUU7xxsMaxtr1bdm/dt2XsIT68r68sHGw2pC0aJxjOOW+HLPDW8q0hKCFNHD4WvVGGbPxOKCEh4ES7uGKFZTlOU4IwjCMAhGEYEYQinKsMPB4sNQhNhDRywZtGWFytcuWGNa0cs8a3C1ZOFrbM3cN8bhzkbZmAApvIYT8nIn5ONc+DDOQIztOUIIWQlGODPmvr5iF9qB7RXN47H4bD4LBi+mKmKOJJDBEihorwEkuAIWDVINXAgEMEZChgjgQoYY7czDDpCE2EZMTfI4cNMy1u2aZVrRpibrXLlsyWsGeXK5c5WeJuwagCqABN4X5RTvlFPJJcjkNHgK5KYooqosFJgKrKLJpIoUsst89NM+BYFTFDRddgsBkKMJZKIX2VHsqTH47C4Sm6KySxJFPBfLgbb76cDLTBHIooukswjBYS6yqaJHTDha57YTZzJc3GjGMYxhMjCMEYIRQjCIQgjAThOU0c/ZnDnAhNhDdq4YM2zFstYt8rRa0zNsK1yyct1rFtiZuMmPLlZucIAqNAS6E/HS1+Ok3Lq1nLjHHHHkx4JUtTBgxR5EcFIE8McNb1mMt7QCF+JWL4lgcZi8Vh8NHVZDdPZLZbNPDHHLg6MHTTTTLDBBNBZJhsPhmATTAhLdaPbghSMZRRTRijCKEYRlOURCKKs9fHcYhNhGTC1zOMbXEtauMOFa0x5HC1xiytVrVtlw5cuRlmaZG4AqDASuE/G/5+OA/HgwYLUyMDBGWG15Thhjhw47543RpZu4PAc7fwMCE/FJ1+KQ/PCE4SnJGcY6Yb565454Z0hDBLBbBZkHS32gAhO1aXgOYBKMkZThGMYRQiQjGKM46eTHjACE2EYXGbLjzZMa3I3c41rRpjarXLdvlWtcrFu1cOGjVnhZACpIBNoP+Qhr+Qhvhxbx15eHrnjOL1XQeAxwjFTEzxmd5Zu1k4vtz8JSF+Jvr4m+8Vi8pgbobJbK6K4LZY8GYWumWmeKGiySqqyqyaiSSBLHHLLXJi8FgaYP4Ex79xMRciRcSIupTVwiUEwkld54+P30AITYQzYNGOLHhbLcWZjkWtGbjEtctMjBazaOWuPI5bZGeLKAKZR2E/JXx+Svlr1cO0sc51vOMY2riozV1Y+JchPxLBfiWDGqeBghkjaFIIww1aZb8G8CD9rxy5zJNWmEpld73x8PwACE2EM3DNnlb5ci1zma5VrRw5ZLcOTLlWtWONjlzNszVuybgCm0chPyaxfk1jG/dvtnhed53lekKYLZmjRSF+JSr4lKxgcBVdJZRgJMFDRHBHfLh58vTfiSFymIh0KOKOGGCOKMgjghgjhnyeDhwQCE2EN8rfC4bY2q3Exb5lrTE1zLXDRy4W5GORllY4WeRjlyACp8BOoT8oiX5Q/9ccOuuGtbzlO1sFsmTJmwYrZKStNG+PDly548lhw4ZxhKGaWqW7HwLWIT8SL34kS9fMw4KNEKWtCkJxw48+PXnz6cN8qa0MFLU4G/iYrZMFsSUa1wy4dNIhNHWg8DzQjCKEYRBGBCcohABGEYBFOePg748YCE2EYsrZu4aZMa1myy4lrRu0brXDTEyW5WDRy2wtWeHLkYgCnUlhPywqfliFsrgrkniUyZ8xmjZggpGVYRjPFn2Y6CE/E+d+J6nBCdsdssMrfu3nFTw3vGUqUwYLUzY8UKAhOZudecSKMYIwEYThERhGM55+ikAITYQwx4XLlyxxrWrRniWtGTdgtcYW7ZbkZZMeTCxb4nONiAKqAE8hPy2KflsVjDfkw6ufknGKNJWtkpkxZJWxLRSJznjrlx31uKrWqEMkMUd16WAhfihW+KFfB4LK4CXEY/HVUWVTRRRxx204GvE04enBy0wRxwSRXWVWYbCM9JVVNUjitixdmDnpIPl8AT5/gzMiSYmJiYE1dXBcRMTEwIlMSm74+T5MeoAITYRjaNGTRuzYLWGXMzWtHGHCtc42zNayytWrBs5Z5WrXCAKmQFNhPy/bfl+R14b6dHX1ZZVwRpS0rWlfhYaEIlYyrGa9KymnIAKVAAAAIT8TmX4nT7x5nD4WTNLBC0Yxnjhhnr1a6zwxnNOUJQS0cXia9TXqADToAAAAIN8GPT4rmZmYuJTCYARIRJCYmExKJRMCQmBLO/N8d5wITYQ3cOWORs0yrWObIyWtGuFktcMMzda4bM8uXKzatWmJmAKrwE+hvMBp5gNYuKmZiZmKWkp5KFQcBAwEFBQkRDQdJFwUDAQcDByc5OykbAwqJhYeDiYOHgYWGg4hDQkBNU9NVy0KIT8Tjn4nHeHwteqcpT2VhKEIxpOV4beRthcK7t/EwzlCMJynS9LxineWG2XIlKD8TyHPPO82mLiQTExJEomBExMRMTASmbZzx9O8CE2EZMTdzlb4nK1jjYM1rRw0arXGFniWsMOFvhytWLPHkwgCpYBNIT8evX49e7yhOWW14ZcWHBHRv3IWpK0MUKIThWsazwzvON4Tro05o4ghPxlbfjKXupHNjyYcWnFhjXfu3tN44b3nGa0sksWLRbFbBRKcMuTj4scwITVxOfholGBFOCcIkIwiCMEYRQjCMIoxvh26a+BgCE2EMWTNjiZt2S1gxzZlrTNjYLXLFuzW5cTls1ZYXDBvjxACm0chPyLkfkWx36tfDhHHhxr1RhijbFDRPiK0IX4wevjB9gmnxlNkVUFEUiKOGOWWtgasniMSIW7PQ5+WCFGhgQoI4I4IY4Z7ciygCE2ENWGJwxxYm61gxyMlrTLmxrcLdgyW4WDZvjZNmbVpjxACmUWhfkl++SX+fG3Yma+KmKOCKaiLBS4qfKAhfjFS+MVPKYHHQ4CG6eSGCmeHC0ZWjBxgIXNI566YYUKGFGlnwuJaQAhNhDTG1yZWTditbM8WVa0bsXK1ywZsluXLibYm+Zk4b43AAqbATWE/Jb9+S3+ePTLGrLDijLFLBkxWwWhaUIyrVhwz1wjy5LxhKVMDVPVDUCF+Mgj4yCcZNTgIJoKp4IU8MdMc9M89Nds8dKCiKzFYHAZKOSaSWKOeCujK4zCwoTdynRrOMJwimTlEhGBCMIwjBGAQjGEYxjO+niukCE2EY2rFswa5WS3E5yZlrTK3yrXDnLlW5MLbE2bNMebFlzACnAghvKV95S0ZAn54iYyAgoZCICAhULHzk7QUNhOxUAAhPxqIfjUNmWuc3RjnOaVFqYMFaYsfA0yjECF0mFpQpY44UKGCGCEBHHbkZYdcCE2ENcTFlkysma1szcY1rRi2xLcLDFkWssrFzmytMLXNkyACswBYIT8rVn5Wz7QjfJjpO18EYSlCVFIIYeBweVjhG0UJwnVOLLky6s9K0hGSRKMkSE5xy7Nq+NhndGMpUlghmpovslYhPxnwfjPbzpTpPAwLRwTpBCaqevRpredVYRhG0IyNHJ5HLyIwqnGEZzRIJWtLRv3NkcVsGK0rTleOHDHLLXKcIOPgSvR8GULiZJJq4uphCYCYmBMTExIBEgiUTATAmJiRMXfH1er3iE2EZW2RlmxYmi3JmyZVrRi4cLXGFg5W5G+Nw2xY8jPE0ZgCowBMoP+WuT+Ws3xzwfB5eGzW8YxjWK4TESRMZTO54zvfHjni5+B31uD/jOi/jOx6G8do1GiM3GYvheJxE1MSnc5zub64y8HwOPLYIVsGRpjjjjhhBDDFLFDBDBBHFCQQwQwEMEKGGG/QmwAITYQ1x43OXNlZrcLBmxWtMzNutcY2uZa0aY2bRvhZtHGNiAKywFahPxUpfipTpVr1NcNHHxTrGM4IUlKlKSpS1LUlJLDGt6444azro4vE27DcpKEJXlhTYV54a1vHCktSGpPBYCE/HMd+OY/ZtZcgaoYpStfZe0JSjNjrjvhx4cOHDfHG9o2pK1JatuzHiLXTnhjhVx3leEYrQlClJWpkpwOL3teQIPt6no80CZJmrq4mLJgmAiYmLhF1KEkwmCBF1MSiYmJJJuePq93wEAhNhDLKxx42DDMtxt8bda0w48a1wxYM1rHG1cOGuNjkZuGQAqJATCF+Ltj4u78Jm8JbBLJLBRDRJZJRFRIkjirkrVqU8MMKCjA4AZTK56F+O4b47qchl8pThIcBNRJIRyy1y00w2xzxzq5pYoIoJJIMJicQIYJQIL8JfX2Xb21RYEgCyrLTbfO/H8+ACE2EYcbVk4wtWS1xhxZFrRyxaLXObDjW42uHE1wtmzNxmygCm8ghPxomfjQvlyRy6Y744zhG1sGTNgwYKYI4NOjaIT8cZ3446+EHAlkpa0qQVjBWsb1zy4tNdSE6zbeMZxjNGEIwnKcJwjCMY1w9OPKITYQ5aOXGNlibrcuLKxWtGuFgtcZcjFbiZs8blg0bZm2NkAKVRCF+MUD4xT7MNh89XRBRFBFTQCF+OtT46u8TisXgJ4JYpY4sLDKhYNNBo4wRw04fD4AITYQxZMMmPMzYrcLVkzWtHDbCtxZWjVawYuHOLC2xuWGFmAKfiqE/Gwx+NjW+fFOk5UtKWZqwYsGCiq955WOmWVYzhKuzbSE/HK9+OQuUcEYbb4cePHrcWs7wWwaMmbBgxQpFGccMc9uLwCE5XEj3bkJwRQiCMAQQjCJGM69m+IhNhDHNkxY2WRytY4nOVa0yt263Ezb5lrlyxZt2DBvjb48QAqSATmE/IKN+QUfj8ZllKcYyw4IytlyGCdEJQhCUZECMLsKsa1lMwYdWfQAhPx4qfjxVvZyMNLYI0uyx4fE4ptjG9ZzhGkJUswYMFMGKWCkIVhedcGvJrqAgvwV8N73u1Lm5SANlABLm5sstt978fw/KCE2EN3LZy4ys2C1qxZNFrRzkbLcTfI1W5cbdlmysMmRm3cACqYBPoT8kXH5IrcsIRZayvCeBglgvzMMoQjGa88+jSwYbRwQhSGSNp4LyvOt54YY9WtxAIX48tvjzZixmFwjMV4aOiGCeOuvD4jGx0xyo4pGEweCYTC5CmOCeOuXBy4OO+GWCiSyTBMVGuCD7ep6fGJRMZlEokmAmJACBEwkTFzN53183sAhNhDdqzaOGzhmtbMMeVa0aNGq3C4bOVrZu3YZc2bI2ZYmIAqFASeF+TkL5OT4o4IpJZCOIRR1QwTTSIEsEsccGD0Ghz2BkIbx6uePT+AgYeBk5iZJCREzMVsRFw8CgISIiIiIiIKIjaqrqI2ChZNE0MpBAQQQkcEMcUcEcUMMBDBDLTjcHBqgITYRicscbnJlarXLHLkWtGzVwtcOWWJa0ZOW+PJibtW7hiAKqwFDhfjuY+O5nETwSR0SwSw4PHYWCOCGSeCeGmG2OdPJLVDNJDFJLFgMXisDgIYMEgoQSRwSwJ5MfnM7kIT8S934l78uC9pyShgx8zTiWrKaFaEo0vStYzjGcJy08Lh6tezbswynKMJxgjW2OMJgg/AzExa5ShMEgETUxIkETExMSiSYkXnv684AITYQxbOGDlsyaLcWZu0WtGTLGtcM8eNbhYsc2ZixcMMeXIAKYhqE/Hyd+Pk+Uy0a4K4I2rSMJVhr4nFAhfie2+J7fA4AxEsd0tUskaOCWGHC5LJghO06c4IIRlOcIoopz08tqCE2ENseRw3Yt8a1lkbNFrRhiYLXDJhmW5MzTJhatMePG4yACmIZhPx/Gfj+Ljs2pY18ccd60wyLVzQihPxPefier02u4mGVoYlJ2qnPFpxIgIXPWQauOCGKGCAQwRo4Z78uwgAhNhDbI3ZNG+Fmtb4seZa0Z4WC3DkyNFuJs2bs8LfG4ZsmgAqUATyE/G5x+NzmlbX0aeFOOKFIwvDHPHPDWtb4b1nGMGKmC0tg0WlinaRPFt3cHZjAhPxjPfjGf4vE16tuzLkvaMo2lKlI2lRRCEKp1rPDDKuMl6icJXzbeBwdF4L8Ab7apVUWATZZSWVLLEss1d73u988ITYQ4wtGjJrlYrcTnMzWtMLJktw5szJbkcNWePLlaMXOZsAKWhOE/HPB+Od2fCvilKMa1hhjlyZQhfjMi+MwnE5C+RRHFHBBXJi8FgyFszjM2xwIYISGHA5GPMAhNhDlo2yZWbhstaYXDla0wtHC1y3YtluTI3zOW2ZqxwtMIAphFoT8dwX47oeJx9V04xw1TilaOa2YhPxmefjMj4OS17LQlaSEYxyxw6SGjq6BoZOBgUDAwECQMBBwdXFwOAAhNhDfK1bNmrNitaOcjVa0yOGi1wyY41rZi5zNsLJo5yMMIAqvATqG8bmnjdTiJGSi5ytrKemo6KjoqGgl5aNjCMjZKTmpuam5yLgkJAwMBBwsHFwkLExEzCQsCgYSLkIWAIX4wjPjCbolijonmjiijstw2Hw2HxWLxGJxGJwWDstijpSwwo5J6I8Fj8dhcJg7IE0NEdkUgIPzJzczaZiySRMAiYTCUTEwiUxMpjPf2Y8QITYRjYs3LJs3yLXObHjWtMbJmtxN2jFbkasWTlvmZZGjFsAKgwEthPxp8fjT5QjxeJydEQlCVpyyZd2/jZ5VF4XFZQx4mWiF+M8r4zy2AwOCweKjgggRwRwYnGY3CYWKPExJ40KBBAmYTC4RkLSE6VOjNGAjCKKCMIRgIRRhGMESK+flw4ghNhDTKyY42rdutbuMmFa0cZHC3C5asFrZgwYNGGFm0ysmoAqVATOF+Ogb46BwYvFYnEZe6eKGGKCRVJFFNbipcLksnlMHJFBDFGljplhpow+GyICE/HJN+OScFaTlCmKOCUIRjOWFHXuz3w4OXKuFOCVrYo6tOjNn5ACEzdR3aowRgEZTTteRKcIyjGU4IkIownO+Xg37wCE2EOXGZy0yYWS3G2YMVrRlhbLcLVrmWsmuVw2wtGjBplygCokBLIX45tPjm1RxMLhMTiMLhMXZNDNDFDVXdfgsGwVc8kqOCGBHNThJ7oX488PjzxYfDK6pp8Fg8pfBDBHBhcZjcJhaq2NknjpgjIJo8Jh8VPUAhOVs6N0REjGEQEowCKMJwirPTyXYITYRlcOGrHHjcLWzfKwWtMeTEtcNnLJa1xsGjLEyysWzDKAKoAE8hfjye+PJ/Aw4LC4SuqafESzQSI5KYJ455ZY6Z455YIIYposNh8MGEhTQQQwo2Hz2fySE/HV9+Or/HfVt2a9W/drwIQtLAwQtC0oSjKF43rOt9OzaGjLJCsownK8I3ITicbXyU04CEQIwnScIoRhFCJCMYCEUESKM79mPGCE2EN2LVq3a5si1k5zNVrRi4YrcWRi2Wt8bXK4b5WGFtlcgClcUg/4/BP4/BSrcOPgccUis8ruF+PIT48hTAYFiMTjqYIoYYaY04IaMroW1CAQJAoeJqYG0ITYQyyMszXC5wrcThw5WtGjdqtcOMblbmcuG7Vvlw5WWNkAKWhOD/kC6/kDRZxmJzuN3mXPUgIT8d5347zcWPVS1MUcCVWLPPCCGoKCAt4eBQKBgIGAg0XcwUgAhNhDTNmys2mJmtbt2WVa0atGa3ExzYVrnE2c5mrdy1bYswA==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UTHAOAgAQdBJACpgQBEDCwz1Yd4MhChGLuXUKvP9cDB0gQRP8BRTUFAzgLZBkgMgkAkJsDATfAHkUzCQCQggIB28UeRTgIAP4DAHuF0jQSTsCkP9MApD8KnAOCAoP+SaL+SaPWzye3PExfDjg3jaZicZqSJpfDNTUxCoYhrfieL7HHWq4cq1pjEcKRCW7ztu5zned748fF8rywHLmicZipauq6Ripq27ZZiMpmZuYmYmImYceHh+F5um7cZu7vLLjEwjVUqMRTGKnCamZnKZM1ip1jxPF8QO/ZvXg+B4+G4m1VCo1aMs43rfhQ8UCE/Aix+BFni8QxYK6mZihonqvojatIzjOa8ryxwrCsawuxsMZ1jt43H4nF3XjCMk0JzRnCMkIyiVpGMIwnKaEwA2yzz15c+XTPPWOGVYVpRgtixUspZa1sVMUt3D4XF4nD4XF4m3Y16pyQhFJGMIkUYQjAEUSIjGU4TiRRhGCUZRklCtA0aWzbo07pypS0M0bQhNHDO9Y3nW23RtWAgvgkUvaqSy4WrKLlFzcpKssm5uUssolAmwJuUJSUllkWLSyolJU2Sk3KJQlAJsAAACwSgAmwCUFiyywACwsCzZU3ff4J+nPwMCE2EY2ONg3Ztsy3I1w4VrRmxarXDTE3W4srNw0zZmbdgwcgCn4thPyR4fkjx27ANEmS+aOCmKGSmKWK2CllJz0zz5c+2fN0uOCD/gS8/gS98nyAJ1nW+mdTjMZjilvW6mEROOPgczwghNkoxqnWKEIIoxRQijKIERGNcfNvHwEAITYQ2aNMLBhhcLWjNi4WtGWHCtxZc2JblzNmDBjkZt3LjGAKdSWE/JLx+SYfDu16hwJsEMl9kdzVLJCE06rw24tu/GCE/A4h+Bv/g2lMYo3zYc2O07Vte2GU5zrOttezHCiEl2o9mJBBCNIowRRjEiijW+3jugAhNhDVkxb4c2FitY4mbVa0YMXK3E4xMFubI3Y42jbC0c5mwApqHIX5G8Pkbxz0tWCsw0mCgskiQyp4JZacHBk68CCD/gp8/gp9q1Z1vhx4ZqampTeOfbu4AIXEZKHToIoSFChghQkMcduRpoAhNhDZi1ZtnDXItwtW+Ja0b4cK3DiYOVrFgxZNWDRzmxuXIApzIYT8jW35Gf88NWHZj0VyXyRyWyRpSF18Ncsd+Tl3xoP+DUb+DUGOfLfTjy4+Bx1MZxMpq0xxjr4XG4CE43C6M4E4oxIwjGE4RRhNe/B3uoAhNhGZk3zN8bNytYOG+Ja0xscq3C5yZFuVw0aMGOFg0xM8QAp6JYX5RDvlEJgwNWHwmXy2hxVMU5DDEgoimkmqokokilqntIXz+XoE6K7q8Zmcxi8MqgmogqiohQSxx1yyx0wYGiGuQITmZYoRjOcYziiCKCMAjPDzbz7QITYQwYNXLHI1zLcLfC5WtGDVitxMczNa5wtW+LK4x5HOVuAKlAE6g/5Swv5Sx83yi6a5b7b4TUxU1NKnKuNZnN3d7tr2em5tap6dfCgAhPqEvp6ctYb+BwWuXBlprlrKspywWpglqtotqtkhCE8OG9dvC1znOdSeLPmTg/I8j1bQREyuZuExcExIRJCalExMSLnjz8neACE2EZsWJs5zOGK1zhZNFrTK0xLcTTE5WtWjbG1at8LJiwYACpsBOIT8r8H5X4Qy5OHkjOCFqWpa0rTpCE5VhhhjZ62vlwVhSFMVoZJ5NuDHw4XzuXnc2FwjCYXLRyURRQSxyy2y2y3y3x0y0pJILoshhcJmpaqJJIJ5Z48HRh4IbYThLxRjOsYoRCEZCMCcooQRlNCsIooRTnn26Y94ITYQwY4szfHmbrXOVu2WtGOFutwuGbda0ZM2DfCwyNMrRgAKrAFRg/5RfP5RZfHHieLe8brnGYus4mrqIRKpqJqWFxjem9AAPA8HwrpwiqrDXfwvHmSE+tG+tJgNm3oZaQwLRxVtBKNK1leN41rWML0wyRjp4HBaNINWsDDg4dF5zjFSeTLxK0oAg/K8x8B3BVwms1dZhdXV1dXUphEk1cACYQRBMSuEpXfXwfLjyCE2EOGrJlkaYci1ljbNFrRpkyLcLBlmW5mLdg5x4szbIwaAClwUg/5PCP5PBZz2566znO08ddZjmIP+Ahz+Ajm8zmM8ufKdJ7TeMoainIC3gYGAgYEgUDCx9jAQNsAhNhDJnlw4mjZqtZMWTJa0x4mC3FjYN1rhoyb5mThw4btMQArCAVmE/JWF+SsPAlCUYwrCtK2iwzxYxgwwjScqwhOqeGNZxIShSUKQpWgA3b+RhpKFkpRpOmG2nFydXL2AhPwnrfhPX5OKssNFL4L0vKeCvA4vEHIyylaGKWCkoQRvTDC9Lww3TvPfwuGAJy4cLzrOdUpzph3Z+Rr42LCAg+EymVREwTNxUETGbImAkESRcSCCJiYmYAi4mYuLnd8ePh8/MCE2EYXLXI5b4W61rja5VrRw3zLXDlo5WtGLJgwwt22RvkagCnMehfknQ+SenDMPhrasDVfJalhlSoo5J8BbjL6sMIX4YQPhg5nZXKaPCYGK2SVHJHJNBJRRDZbiI5JwhNHS4OGFZznFFGMJynCcY1nhz8WHQCE2EN8zFi1Y4mi1plcY1rTKycrXLDHhW4sTJm5aZGOZq4xACrABSIT8iin5FJ9ACU9kI6I5oUzVpOta5b4d+zTOciUK7owxYoYJQhhx1x1x1nHDK68oVzJ4AIX4gbviB9sAYvFZ3AYeDDrUaSa6i6bAVQ5qeCGieG2HB2YOuW2WGmCKiaiyy6ayiiiSSOOLCxU00oTqW68yEJEiasJohGAgjBFCcCEQAhGAIwjHDh7MI+DAITYRhZ4W2ZwzyrXDLG0WtMWXKtxMW7dbhbsGGFhiw5M2LGAKlQEzhPyY5fkxz5FYZq5serHgz4NMssM8cd8OHDWtYypSlrYMEpUhCMpV0adCwIT8P5n4fzaSqvDXbbmz2y2w0uhgjktixYqUslgrKSEa1rO+unJlhyiEtzunGiUIQjK6MYxIxEIwjAjCJGEYRhGN8Ovhw6ghNhDbGwwsWLBgtZZMjJa0ZZMi3EzwsFrLExaYczBw3yMXIAqyAUOE/KMZ+UZHXk4OTTbDirSOCmaejFbBS0IVTwxrOc5zVlO/EnLJiwQwSnPDHLXHhrXPWO2kcYCE/D1Z+HnufA07Ndss8bPO9dtb5WFKWKmDBTBgpKyKtc+TbW+HCnLBiybs2jNklRGFd98ohO1TPhy3jOFZRBFCMJynKMYAQjGEYBCKE4QjARhFOvgWcuoAITYQ2a5HDNs3crcrZlkWtHLVgtxZXGNa1zNGeVrkw5W+ZgA=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ksHAOAgAQdBMAH1gIBEDCwz1Yd4MhChGLuXUKvP9cCEQdIEET/AUU1CEgQRP//A0U1BQM4C2QZIDIJAJCbAwE3wB5FMwkAkIICAdvFHkU4CAD+AwB7hdI0Ek7ApD/TAKQ/CqIBSIP+D/b+D/dVgNb5TNTUVOEUrMTc76+B4JjN6tComFXMVMwjn06iJ7iF+GQL4ZA2AwIMTiMTiMrgJ08lqWGGWGKOZJNNRhMbjDDTyVRSRRQTEUpDHHLPHLicdjxgcBjwg+WpXEpSm4uJiYkTC6urqYEwi4mJBEgJld77+Pn1ACE2ENXLHE5cZMS1g2b4VrTFkYLcLbExWtcLNs4cMnDLM1agCmMZhfhCC+EKHGMPhjDYfFTxQzRRxQSyW4TD0IT8L234XuYNeo06MOCMowRhhltxZbiD4fAXk7zO7STMl3e98/FwITYQ4xYWWVu3ZrWDdriWtGzXItcM2uJazcYczXDhyMG7NiAKkgE6g/4Q/v4Q/zny3qdXSIidccExMy3w4jlaqwhCZlmOPDv06vDAhfhLO+Es8x+OxOIyN1sEs86WGWSGSRVFFRgsTiBhIqJJqIooUsFMNM6+TC4LBqyD8aVyuZTMXEzBMShMJqUSBMTExJNznx/Ln2AhNhGFuybsWjHMtxtGTla0xZGC3Dlb5lrRjlxY2LRplbtG4ApVEoT8IN34Qb3Mw5LZI0nHDllrjACD/hEm/hEndOrMc0pVzrSF0VGhjhgJYq4o4Z7cXUAhNhDLDkzN2bfCtZtmrha0YuMa1xhzNFrhwwyuMbZwxaYXIAqEATiD/g6E/g6FGtOmem+W4tdozNzPENcSYupi4FIrJw4ghPwXAfguBHFzaaa5ZUV7RwTwLUwR2BwKYLZIUpWMaxwq1nHPncDggIPHCYuUSsSmJImEkSmJiQiSJmMrznv4fhAhNhDHLmbuG7HCtZM8rBa0YscS1wxZNVuVm2bZHLhnjcZmYApTEIX4PEvg73lwucxOApkRwSyVzoT8FAH4KDcEMcMWPBODDafBhOBOZGcZxjW+fhyAITYQwaN8OPFjcLcTFszWtHOPItwsMmRbjZNmWFg5a5WrFsAKkQE9g/4O4P4O4Rw49OvjTfLPKIhE5m2Zu+vjeOGZmrpBTF6mE1z5cwCE/Ait+BFcbdmvVyc2VeNU7XKKQpK2rg8AcjDgtSVJVlNHDTDC9NNOHxOKAIPlrNkTEzMyTEwJiQQiatMSmAIuMzd57+H7ACE2EMsLFy4bMsq1zjzYVrTM1aLcLhg2W5WrlziaMsOXC2ygClgRhvB654PXZKTSkrLS9ZJxxAxUaIP+Azb+AzfekTjPC9TO8dSGgpCFQMEgYCDg4GPoZOAuACE2EMMrXM1YZHK1k0wtVrRo4xrcONniWtsbhhjy5mWZwzbgCoIBKYX4Oivg55QRwWx2WjBYO6/FYvMYWqO6KiKyGiBDWwMWPpgw4IT8CKn4EX62x4MezbsG3ZjxadHBwQuqvKcI0nCVdWGeC4CE4GusqQghGKsZwgSjCKEyJEnHLx9MvAQhNhDZwyY5sjhgtc5GDVa0YYca1y4xt1rlowat2DXIyYNGYAkBCpIBPIP+CZD+CZEHiTnhFMTUrmc5nr27jGSYujGcRmKzUlb5c9bghPwIRfgQjHB4HFxYY42OOOFZKYLWybNuwbI4pYMErSpWEawvhnO88MdOrXr1ckCD1qBGZnKUxKt6uJQBEzVxMTCSJEzc75+Xv4GAITYQ5zYXDNviZrcThw2WtGbFutxNGzlbka5crBlkyNWbBuAKWBeE/BTZ+Cn/QDhL5q2hGEZYcFcYg/4CtP4CuaB4vibxmMwVx1HUhM3Q5d4zRIowimvhz78wITYQ4yNmzXJkYrcuPDiWtMbNqtc5GzJa1yZcTZw2bMnGTCAKUxCD/g4y/g5Jnh3xxxzrN1vEAIT7qr7p3BiZq5q5IztnhQCFyGEy6FHBPDDPXXi4ACE2EY8Tdi5zM8q1oyYs1rRq3arXLlqxWs3LVzmbNsuNu2yACrMBSoT8TWn4mtS17VjknOk6VpOUEbRtOCE4XjPHwODq18Dg6tbVrte0YRsJRlFOE0cOTLkyq0CF+BO74E7zB4LCsJncRXJbNLFOjjhlQSwTQQWKIsFicRgcBTRPMhgwGBy1dklCQQ1wyxzwy4XMZnIZFhMKg+FShCUpuUiYmEkXSSExJAgSiZhMXBJc5z4Pk37gITYQ5yOczhzlcrWORuyWtMjhgtxMsTFbhxuWDBk0bs2+RqAKXRWG8TrXidbExMz0/USslDyCIRMHATaD/gL+/gL/GMzE77c+G6qOuu6GlJing4CAgkEgINBwcDG25bAhNhGFhkw4WWVgtcZHLFa0aMMy1xicuFrRw1aZmONywzZMgApuJoT8WeH4tA9DbsGnQ37uLarDKc1JMDFgy5L2nLbshPv5Pv6ZMOADJl3VhadI0vCcaoad2/Vr1a4wg+WskkrmQgmlwlMyvPHxevnAITYRiy48TDCybrXLlowWtGOVstcs2LJa5YMXObKyZZmjlyAKaiaE/Fzp+LnVr1ABa/ETzQxTxVTjdOcMMMGcg/4DQv4DQ3buAHj+NmsxmbjOLnEw4daqwISCUpQgTjMQiIkSKMIxnh5emXMAITYRkbNGLlm4ZLW+JrkWtHDVotcOMONblbMcTJjhc42uVqAKiwEshfjYa+NhsYfDY/HZXKZ/CUo445I6KJprKpLFCSOKeS3CYvCX3U2AhfgDw+APFmcxmcxi8VhcJHNNFNRJNBAhghllhjUwWxWzYWzF1XxR4ECD8zwvTuIhWZuZXEXAkExcznOZicL6ACE2EYmjTLlZYW61hhYslrTMyYrXLTG5WtmbhzkytszRsyZACqMBPYT8cz345ncNtuzo5LxrAhLBDBDE4CFpFY1vO8Z1ow4JSpZaVKTtlyacm/AygIT8Adn4BBY8DXqYoYMFpQnKs71jt1a7zx4Y3LQpbVp0OhhpSEJzrnhljlZ8W+FsIITsZt+PLOaZOCKE4RgjAhOScokIxlOBGCMIxTiVrh4sO8AhNhDJgzyMsLbEtYOGeVa0y42S1wyYslrFrixNcWXCzYtW4AqZATWF+PN748+YcVjcZgaJ5I0aCCJRPNYqjmSQxqWDwl8qWBCikVX5zF4ieQCF+AD74AQaaoIcZHRRJRHBHLfDj8RicLPXXHPLRJJgJsNDhqsBFREphltnxuQy9Fs4g/gby7mc3NpRcSiYAmJJqYJglJm99efg+MAhNhDFvmbYmTTEtaYsbBa0YNsa1y2aNlrRhkZsWOFi5btHAAprHoT8jd35HBc62O2FhpeNbRxUwYs2i2aGbDsjMIT76777PbKV8UcksUs0sU6RpNOq8dN56YXRURauGAQiGCOCGCNCjhpwOJZYITYQ4zZm+Zw2YLcLFq4WtMrbKtwt2bdbixM8zdk3Z48LhgAKkgE0hPyQnfkhLnnzdPNlhjpOkMVsmDFixUhCVWGd53xkscJQtaGa/A07M+TDcIT7/j8ACO7PmtSGKVJQleE7zw4cN8t7xjSOKXANWTBSEo5ZcGHHtxWfKIPztTmeeZtMpSICJiUSiYkmJmd5upu+vjAhNhGJizcZszDItZtcLJa0zZnC3DkYN1uJrhasMjJi4zOHIAqHAS+E/Jad+S13Diz4K4I4GKFFNfMywjCEU15YbmzPSUpWtPFfBaKE+8u+8bjqhkjgiTw3nn0y4N8bHGELWpbYZM1IShXDlhw6xziE7k9uOcYoxmRlGBCMIooRgjCMESMYzvv2uoAhNhGNqxbuWjbEtYsmLRa0Z5mq3E2ZZVrjE1xM2GTJiYNGoAqDATCE/KRp+UjnLXHWacaQlgpLVp0WvyLwtVGt55b4Z5YzjBaGaO6EgIT7kD7ivDRCSBNOOGuzbq18LHRS9JiU4RgvLTbbbbZrhN3QPBIhFCIiQihGEYCEUIoRTnGN64+DwiE2EZmmRk5yZcy1s4wsVrRkzcLcTVmyWsGTfK3ZMGuHM1YACoYBJ4X5SkvlJnnqlqlolklXsDHgYsjJgY5YpqMJdhsBgqrI5MDbg8eAhPwAYfgAtrLLLKxznC9o4nE4PKliwZqUwRqrXDnpv0w3gIXRYWmOONCQRwECGAhhQwRwRwQwo8LmYo9sITYRlcs2bPLlxrWrRy0WtHOHKtcscOJbiaN2DbK3bMGzRyAKmwE7hPxoVfjRDtm27EI8KeC2CEpywwzzx1wsuLk4rwvGtIylSlMEqUwTxY82PFhtjsCE/Aol+BQetcWNu37NeDGxxwznFBKOBq36MFrWtSWCMlYTYZ4Z54bbb8mmEYiD6YmcyiSJSSmpiQlMSiYlEkxcZXNZjfHceYAhNhGJoycZWjJqtZOG7Fa0btm63CwbuFuRu3YNcmZq4asm4Ap5JIT8bU342l544TlOUJIJZeRnwMEpUmjeccdMuPkckIX4FRPgVFuv0GDoiklgnjnjwrCz3w3x0ySSSRXQYanAX3CE3WjWN6qyrAgpOEYTTIwmvPfwXUAhNhDRriyOWTRotw42uVa0ZuG63Cyc5lrhw5ysG2FljcN3AApeFoP+Oib+Ojnt17denHWcTEqHDHGF+BMr4EqY68NLZBZPDHHTTDiTL1Ychc1dkaYUqNHBHFOjlrx8ekAhNhGZm0wsmmXEtxtszVa0a5Gy3E3b5luNo0ytHLjE2w4WQApECIbx1MeOoOVSEjPRoIP+BGD+BGnTr0oAhoqig7uHhYOgITYRkyYsuHFiarWrhzmWtGmRmtcN2bJaxzZmuNhmyMGmRwAKeieE/HuB+PcEjDh4s6acJyhZTBLNLBTJC0JZc2/Rwc2/cIX4FePgV5M3mtDhp4oJpKJJqqIJooiKWOWPAw4WLH1Yma0Agvu+Tzu3veqWWiyxZVvnvey2gCE2EOG7fFkcuca3LkzOFrRwyyLcWVswWtmuLIzzOHGbK0ZgCm0bhfkEk+QQnF32YGitXJTZHZJZRRdLhsThMfdhQIX4C3vgLlkwk09lVUFktk9E6WlhYMjRm5Kwg/C9rj5udzMXExaMxmdzmb8XICE2EMGTRvkct2y1s2auFrRwwYLXONhkWsWDlm2bMXLJi3bgCpEBMIX4/cPj93kTYCqSiaeq+a2SmCFDHBbFicVi1s2BsrmhikimlstxGJzGDIX4FGPgUHwLCWwo4rYp5q6J5JYIYkEUVluavwktUcE8q+LF4TCwwYmLBoPt7Ee7u5TdkxERQhVQqaubtuNxu6tnjAAhNhDPJhc5G7NwtZNWuJa0buMi3CwctVrNu3ZsHDlyyZuWgAqDASmF+RQ75FD0kuLqghgiiikgiggtxGJx2BRxVwUpxZfcwmFxwIX4E6vgTrY7H562aCKCCGeGWlhzKxQ1wxwQySTSRYbE4gQgg/K9S/V53d1K6us1MRON4us4zAub3148wCE2EMGrTM1buGC1ywc4lrRvmzLcWPG2WsczFu0wssbbJkxACokBLIX5HFPkcJljtovmrukw+GR2IpIIJp4pYcHjsLDLBHBCmpwF+KxeajCF+BRT4E91ldVs2BgwuGw7CwTx1kE0VE1VUlkFUM0lMF82ZyWTwNCDryJvMzJOZi4mJhJAImLZcWc8fJ9YITYQxYYWbNlhyrXLBi0WtHLLMtcNWjJa2xsXGLJjaMGGZiAKggEhhfk+s+T62a+bA4DG4zJ5LO4SuKNHDDJLBHBFBUxEUeEAhvAcR4DiZuElKWkpaSpqKOYgYyGjIiQiIqIhEHBwqVgpGnnAhcNiM/BFBBBDBCjhQwwQoUEcCGGnE4mDOCE2EZGDbFlaN8y1k0c41rTFmYLXDdi1W5cOFviZtsTFnjaAClkUhfktq+S4PDYLB5aOaaZBBDBDJFfYg/4Fsv4FtY1vNJItW8a8HsCGopiBu4GAEBAkCg5WfXQhNhDVticMmWHItcMWDJa0yZMa1y0c4lrluyZssTZxhzY8wAqBASiD/lAe/lAr8XpucTjHCuFaxGFTcc45x1Ta8IPG8cCE/AmJ+BLHTTQwQwShCFZ5Z7ce2+WeNXBHBCmKequwpUCFuy0WjlQQwII4Yo4IYIIYIYo4oYYCGGGGWfG4NsAhNhDhviYsMrhqtyscjFa0Z4261y4YtFrHG5Z4WrBtmcNm4Ap3IoT8pJn5SS8ebPmrKc55MeS9pSwMFJWhJfBtzcPLlIT8DHX4F+c8N9uXu367yxxyzqrBGWS1MGDE0WhihcxhYUMCGCOOCFLBLFDCQQoUsNuVnh1wITYQ2aucrnI2ZrWbNxmWtGGRktcN8bda0aZM2Vm0YYcbdiAKlgEwhPxrkfjW114JQXvo02vFhxbdnH43PxEYQShKC0JUpgpijix6MtSG8E8ngnlTsRDw0LMVNRT01HJQclS0kjIQkRCREJCQkFBQEFAQMBDoOHhYOFjYSbgIGNCD8bzPJ8dREkyRMTMTKYBExKJi176+jfiAITYQ2c5nGZvhbrWjXE3WtMrVstwt8TBa4xNW+Jo0cMMjdqAKmQE3hPxvXfjernt2NGnZnwYYRlGiVJQlWk4TVRwwwzrWdZ4ZxrWlcVnK4fCAhPwYLfgv34+bOhHhxnnhlvWcYYGDFgxaKYsVsEIQjNjlOMZxjGdZ2z2jAIThcifbrBCk4RijCsIynBFCMIoEZIwRhEhFFe+HPr4gITYRhZMW7bJkxrcLbMxWtGTFitcZWjlbmZZcjFthYsc2FgAKlQE2g/46+v46+/DmuOM6jGOUcJ5XwuqnFxm83nqa4zemnLHCMYnXXpvihPwSpfgkl24s081cWOWGOmGmefHjvhrW8IWzQxbjda2CGCF1azrhrHbOGkCE3cp24pTIk0JyhOCMIoyjCMCEUYRhFCcpxXx9WGQhNhDJllaM82JgtyOcbNa0cYWS1zjat1uPI0YtsTJtmZZGAArZAXqE/IPp+QfUBWl7XjKKdK0pjxFJ0QlPBWVIyjCsI6+Fw2zXCcEUQCdIwrQadHHxXjOBgbODwAAHCvDFSVJCs6Z8WNSE/BMN+CYcBwuHs28bHZCtLx18LhnBlPDNUQgpKkLZs+ZitSWK1LYIypGtcM8tce3gcEZs5CKKCMIwAAVkhFCMJyjOWHJhuIPlUxKJTM3FxImJialExcJAABEokiUSiSJRMTExIBKJgESCJRMSSvfg+q9AITYRhYMmzdw4xrWjZpmWtMmRotxMGuJa4Y4meRq4aN8zFuAKiQEuhPyWufktd0zzZ6Y54WWV6XwQxStbRnzONWmC1KSJTrDHk4erHjCE/BEB+CIHhb809jVDJG0ZZYZ54b4duzahNNOMpownDHm4OKWMhOxg6cYzhMRgRhMihFCKCMIkYRTnXHz48YAhNhDJljZMWTVgtcNseZa0cMmi3C5bYlrJzmcs8jNu3w5WYApeFYX5OAPk3pw7GY+TA0YGKdHEVX2TAIX4I1PgjrwjES4qDER3QUUxSxzR3oXNS4uCBBAlhjhQwx16GOIhNhGPG4a5XLfItbNMLBa0bYXK3FhbYVrJw3c5mjTIxZs2QA==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AYBEIJmvJ2lzthNt6obIFBnD4oDC0gQRP///wdFKEYoBQILZBkUMggA8BUCfLjiQTMIALQQAusG40ERq6rTQQoxA4L+EBv4QHCC/bn7boAhNhGJhmY4sWVutct8Tla0xOGq3E0bZlrVhmatmLBlhaNswA==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BHAOAgAQdAhomARATIuVfbWPzQIgsgySpSSZqAwhIEET//wNFNQUCC2QZFDIIAI4pAa0BfkMzCADoGQFeCX5DEmT0TUEIAU1BHgMCBDQKLAIMZkZkC37P2CE2EOWjhkyZ5nK3FjyOVrRu1xLcLHI1WuXOLCzy4srRxjxgCiwCDGe2ewt6b0whNhGZjhxZWrdyty4sbFa0bsWq1xlZZVrfE5cZcrFg5Y4XAA=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4UHAOAgAQdBJIFgAQBEDCwz1Yd4MhChGLuXUKvP9cCDgRIEEU1CEgQRP//A0U1BQM4C2QZIDIJAJCbAwE3wB5FMwkAkIICAdvFHkU4CAD+AwB7hdI0Ek7ApD/TAKQ/CpMCrwGD/hqQ/hqRAAPJ8jw/C8vyvR7SlN5lOYzVxNwzdzMTFMRcIVKkWJuZubziwxEtTUQLi4K1WGIiIvTwPL8o8HwHgeD6U67duHbhypq6mpK3HG8zxvObmcuLOeN3N8ONZkCD/hdC/hdDAADON63i4iJmpus4mIQRScTQjMXi4lCYmZRmJnGYiZq7iS4mJSlUwqCIuJreJhMEwxnlc1KZ2m7jOrq8ZTYpqMYqqrCMTjfbwevHxYPxu+YikErJgRZIETCYlMSmCYJgiSJIkiSJCJRMTExMTEkSESESgRcLCYIImAQTCRKJAIkCZnw/duPWITYRmyMmWTM3YrWjnM2WtHDdwtcM2eZayaZWThy3bMc2PIAJAQrqA/gCg/4U8P4U8RdTHgz4Xr+F31zrM7vMymmKicKszMXGavUl4g1lEbq7gkqUkEpZ3XFmkRKpxNY1UYhS6mpTM5243vMyu9GE1UwiK1iuVa8ry/K8vyvJ8jzekXikYIkmM4mIiaRiOFY1jEanDHDGsdMUtmLtioRLPGbkqMRq0ZQu6TLNzOVovCZiaYqMYiqTqYuZzM3YRMpvN54zxmN444u5zlmbm43O53tluYzd5njGcyvM815hcYtvOc3tZUa4cfEagIP+F7L+F7MeF4fjeP4Xgz4V9eV1dGJouJ3O8cdcdRNLqN1uspWSlEICNwmCALophCJikxCS5ZqYTUoFTVSiVZJgYup4ZJTeeXPwPB8Lw/U74upqVxBMIzRFolxq9xmMgFxKYURSCpiZqyZmVrgmIgghBSCJJtGc1aZmaIqapOLklZNsmWazEZoTF4m+FwouLxETURMTKLhCiJRMRURSphMJnHi8M7yAgvwh8H3/fTJIptpYFllypRQCUCUAAEqUShc2EpLKAAEssWbAXFliiwFgsWWLFgBZYWLAE1FgCwsTYLCUCwAAACUACUsSgABLLLCglJZZUpKAAsAWAFiu/P+E9fhYITYQzyY8LjMzYrXLLFiWtHLlqtcNcjlbjaMMmVnjZY8uPIAKpAFOhPwGdfgNbnesEpUpDgcXiA5FZWpLFOkFJRhKtJTjVeE6wQlCMZxjhpWUMTBSxOOO9dt47YP+FVD+FUuNbqc1z4ddTABmbjMXU6ulQKTSrxMEXMTVxMKymYmVdcR4oIPxuPHKaqMVNW2uZmIImESCQQQkJiUCJiYuJiSb8n0Z8oAhNhDZlhaZcOLKtaOW7Na0cY2S3C3bOFuNq3bscTXFjaY8oAq9Bd0DhPxBcfiC527DHiM+bXq37uTmaObzOjqJwrBNFOFLwijCcKynKMZwjKacJxvOFYxE5wjG6cZkZSUinCdYxiSlFaEpKQwTUghWKsK1IwrSKMZwjGikKSshKFYIwjCTAjgqmrGc7yRhHAtBZBgYIbuHwq0nJWmPFnza9W21JwwbckYIIRjCciEKQhfhcPicXicXlZ5SpKUKSlCkKISiQjCKMpwnKEUYRRjFRZLBCSSEYEIxRinGMYVjGE4pxlOFaThTDRCsJxijSMEkIzhCcYzihGcowhUlWkJwjNGNYVhOEZwknIEYwlNOmGkUkIIwRmVhVVGMJ5+Vy+Vy+Nx+Nx92/FjlMIRjGdZ3nOcJwlGrDfDprnjllrwTAIT8XN34ub8eI16jg8DTo4PA35IWz5q0IwnKsqwirKKEEIRhCsowjKKCCsq0jCcoylGNJyVlVCciUYIoRjGNL0rSdpxpe1ZRhFCMEQRgjKMJyjCMZEZTlOEREgjKEkkZIxlGMYwjCMECScIwjh1a9WvRpcDg7Nu7fxuPytKE8/KzxgnKMqyRITlGGvlcvjcfhcPdhUmlNC8U4xIyjCMIoIxlEIIwQmJynJFGFZVihGFaIwjIhGEZREppThCMIwjKMEEYTgijBGESIQjKMIRESEYIwgjGEATlFOl6RhGCMZIwRkCsoowjCMRbh8Lj8bl8rh8Lbs06N+7j8bj8bj8bj4pywwRjCFIypGkJQkpPBhphmIL6Pu/BtkSTVnVFhZYABNiyoWLKASgAEolACUACUlAWSkoWCUlAAsSyyyiwsLlllTYuUSgSi53LLALAAWWWWCUlFixZKCbBYJQWABYAALACwAAAAAWAAACWwAAAAAGbLCyyypQCUBYsp3v4dX8MACE2EY2+XNkb4cK1w4aN1rRpkxrcTZk4W5mWPDhxMm7LDkagCsoC1AGD/htu/htveb5jjw48FXret1ZFTV42ndzcyziamYu53eZu4XSxCZq4zc5jOM1ScTMrJmILibmUXSanGampvE3SNGIis1dXa0VeEVdTKJZqSJETUXWbmakxWJ1jVa14nl+V4uri4VWIxQvHj6nmg/4tjv4tj3l+U8PwvB8B5fleP43i+J4vieT5Hk0u5QpSkIJiYzEIpFRFxEiMxMyi6ziKTqUTjeJWXRV4uriZmYmLqYRnEzF4lNKuE1NXVomLiYis0i0yIImrCLuEzE1NEJ4cfGNViMVOIxUavxOPK5CD9bt6tpllJCExMpTCJggmJJIkRKJRJEkwTESiREgAAARIAiRMACJJhMEwRJEkwCYRMSiSYmCYRMTEiYlE1cTCatN9fZzHuCE2ENWeVszyYW63G5yY1rRy2cLXDhkwW5MzJs4zMXLFvmZACvUD7AKD/geg/gehPC8MB4/jeD4Hi+J4/jejq3GsrjObzc5TULwUjRU1a4ZiYzEzvczdK1w1ikTGaziqiKmavK5uZqojUQ4zu5Vw1y8jxfERJrar8SeHDWujEYjXLVdukcqgu5m7Vasxa5m4zE51bMxcZlOpieGJ6ZpXGZudkImMxeZ44RUSrc7uy8ImN5434N9b5sym5zd7bmZmaudzxznweO98W41eoqcZuIqMVw0hUzKLxMUNExMTWWJ0VjiZvNs1upnMc9d6g/47gP47gTr0Ac+WcZxz5d8WJjPCahiIxJUymJyM1c1C8bxMWiYuF4mYmJhnE4RDhnF0RRUwzVkKYyTa+fTq8DwTwvDeN4/lc6yta4RM2ubupqYjWcRG4uWaKqaq4q8TiamroizMZi4mdIVJGZjMSmrqZuLssTGYmbmricXrNRd1MZLxKqVEKUqiJVcyiZTF1JEwRFIiJJiZImpmMxNXUKulzNzc5ikVfLr4GwCC/BHr8K14kxJW2rShFlllssCUACwCLKFlgSypRYAuWwWSwsbLKJYABZZUAAASgAAAWAWBYLAsCwssWJQublQJZZsLKFzZc2AEpKEpKJQSks3N52ACUCwsJRTvx/hWACE2EM8rVvlcZmS1wyy41rRs5brXOHIzW5c2NrlbMmDdvia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ATHAOAgAQdBMYBnAQBEDCwz1Yd4MhChGLuXUKvP9cDCEgQRICAAkU1BQM4C2QZIDIJAJCbAwE3wB5FMwkAkIICAdvFHkU4CAD+AwB7hdI0Ek7ApD/TAKQ/CsMBW4T4nr4p/lbdgANUY2jCMa1rPLDDHLDGEsEMFLMUcWPkVpLBgYEUbznXGywx3xzwzqqlCEMU90MvCgCE+zs+zriAA4WGlsEMGCkoywwxsc8NZ5a5b1jOEMGrfurklJRCs61vhvhwxxsM1I4JWtamBSEtGfiXwIPh8CI+B7mauJkmYgmpQiamJiUlwkESglEomImBExJEpiYlNx39PwY6ACE2EZcmPE4cMWy1nkb5lrRmyarcTNkyWssbBhhyMGWFrkygCrEBRoT5hT5gvCnKVMNGCdLQlCEazjt4XBjKNIylKFIWpCUZsrh8Dg3jOsYRpCksEKWT4F4QhfgEE+APPAsrlM7grabYa44JaIrJrLJrGAmRIpZ6Z6aZ74ZYFEFmEtsyEN1lllUEiGWWmeWmCeOsg/gTw8l53dxMXBKYTBExM1cIlBKETCasJiYmJmevwLMeACE2EN8rfIzxYm63GxctFrTNmwrXDfHkW5GjNuwctGzXJjbACqsBQoT4FL4F3BjxTlky9bHkWlS8sMbxvHDO7PXHHXLXgy2vS+KeSGTBohwqYpWRwYc2vVr0ZcEwhfhWY+Fa3BYfDYPBY/HZOqEgmgmkqioUR0QzQ0U0SyVyTwQxTyUwUxUx34zBwwyq6sHgMXhsXZfBIIL6HW22rApCXEsZolopSVY2983dqXvyACE2EOWjZy3zMGC3K1bsFrTEwbLcWJgzW5sjRliYNszDGzxgClgVhfHhePDDPYPFS4KOSGGe2q+shPwurfhdXDdxdGOlUYxw4MN4gITqXwzmmjOM4pxw7+KyACE2ENGuRq0Zs2K1qzZuVrTE0bLXDRxjWt2DRu4ZM8eJhkcACqMBPoT52j53vNOMIqwrRSlrZI5I4IyijNhnOe3ha4RSSpKOCeCtqyjGGW3BycGghPwqrfhVBwSpiha1LyvfDXbjy5dNc84zwUxYMVNE+BFQuwzyxyzyzxxrXNh42flYdgCE6WiHfjOU5VhGAIRhNEhNCEYRhCMBAQiijCq88eWcY9ghNhDbDhb4WzHCtZtmjBa0cuci3C5yNlrBrmwuW7Bq1at2AArWAVaF9kJ7IVjcZkchncFTJXJHJDRFVJFVFJJBFHBHDGwuKxeEwtVcUYwGBststqrijhgBbRDHDDHKRQzTRUT5K3DYWqCMhfhWI+FYlDBDAkUSTQTQRQwUwxzyyzxxywRlmHw2Px2LxWJxGDwS+7C4TD4bD4bF4rC4Rg8EYSGCiKKQiljjjhpweEws2HiplIP3O83ebmUxIWEShKJRKJiU2urpVVCIlMriyJAmriYzPXx/LrxgITYRmbM8eNo4crWOVsxWtGTBytxZc2RbhxtGbhqycs27NgAKlwE5g/26H7dFjLrHLjyvgxw1GKiccbuetc12Bc3x3fXfHOd33rr4OYX4WRPhZFYaHC6TD4KeJBTDbbfPgZ555YUU01ElGCMpLZVdddJEjgjrnriwKS2EhNmjPWcSMJxjGEUIwihGIEZRCMowihOSMJxz9c8EACE2EZsjnJmyN3K3G4aOVrRjibLcWXK0W42jVsyxsGzZo2zACp8BRIP8eJ+PFDx0eDPOuNTqOHLXDWsYqYt4fmeLNxupu7zMorWNYrSoxerzrvrnYIP+HiD+HiEPKzyjpfRw3jdbvnxnOd3e4x4sRuM5mUxOMXS6vG6RUYrHbPbtAIPxPKz4PHa6ukxK1xKJiYRMAmJJiYmJRMEExKZ34PpzyCE2EN2zDNhYOHK3C4Z4VrTK0xrcWJs4W42zNgybMMrDE2bgClgVhPjJvjJ27e4lZUtZScp0z3sAg/4gHv4gH3bu6bQiSbxvnACFk1UcWtjjkjgQRxQpb8rHYCE2EY2mRkwZs2i3C4Z5VrRi0brXGRkxWsMrLJmwt8eNszxACpQBOIP82p+bfvU5XF4YxrPmXVMRlnc+H4XhzFxFRpqcREKmL4eKjqCE/D2J+HpXfTBKy15Y61rwcGXDXHOsoQpbVhwatfOywQYZVreeG+Os74LxpQCE5myHN1pwJynKMCMEYRhGE5IiMAgIRQVjp6qHgAAhNhDPG4YZGLHGtyMmjha0xNmy1xiaZluZi0zMMbVo3btGAAr7AXeE+ry+rzByc2GqN7JRxRpilavMvaSlbzjnxjh2vSFIZI8Ti+AOPuz5rowvVruXjlkpKULYMvEnOUJTlW2m2PHkykxFHHGta4b48s9suXLChPw+afh81BSFaQswQWTTvXPm03vO8ILNA5GGkbXnHbu348+TfDHCKkdleEaNV8ClV6117t9446xqlHE2a9RzMeq2LBSkJVTjhjDfo3xig8fAj25jMzZEwlKYuhBF1eM1JcTErvO8wiq4YxOMVEoieNrrNZq4iYmJImExJMSiamJVa3HeePk8ACE2EYXDNzlZZMq1rlZZVrTCwZLXDZvlWsWLJviY5sbXGybACmYfhPihvih+DwALynTHbHa9LygpfREygIT8Sd34k74wA4EZZIYo4r0vDGvltxzngIXPUZtDCQhDFHFLBGQo5b8zDBoAITYQ2xOc2LHmyLWORjlWtGGVktw4WrJazYMWmRy4Ys8ubEAKXxeG4oriiyKi7CVikEQEHBQ8NKx1PKSohPxI5fiRzNm3BVEjGEZ4NOqtaIXYRyauGGGCEQoI44568XLhACE2ENs2Zszwsmi1oyxN1rTHkcLXDZi2WuHDFnjcZsLXK5aACloThfEfeI/weCwGB0FNEUkKS+zCwwCE/Ewx+JhngcGEU0Ywniy7rrCF0lUGjnRoYJUcceDxsOMAITYQ4w5mzBy4crczfLkWtGuPKtc5suFa2xMXGHLmaM8zfCAKlwE1hfJ1eTrQwGMxuUweCrslihipkjjhjhjgnpxGJupSpYI4I5I5Jo6rcdj8Fg8AhficO+Jw9gsGFtc162OVKkhkmoiogwV91kVE1U1EUUaOOu1k8lk55smAhHac+6iEoxTjGEyIjCMIwEEoxlMhVGN8vJu8CCE2EZczRtiaN8a1y3aOFrRi3xLXDbG4WtcrNk5ZZm+LK2cgClwWhPmrPmt8HApLJG06XphjC9MuLHOE/EtJ+JYnh2nhthpdGlIyni16I1CF0FjQyiGFDChQ035eDAAhNhDdm3zYWzlwtwscjRa0ZtG61y1bY1rTNjbYWDhowcZG4ApODYX1BHqDYpMdNgprrEUwhPxMBfiXn4eyuGE8OLHXAIamlIGph4NAwsfVgCE2EYW2LLkxZHC3NjyuFrRtjcLXLJwxW48uJq5xN8LZvmY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sDHAOAgAQdA/AIYgEQMLDPVh3gyEKEYu5dQq8/1wMISBBEgIACRTUFAzgLZBkgMgkAkJsDATfAHkUzCQCQggIB28UeRTgIAP4DAHuF0jQSTsCkP9MApD8KkgP0AYT8Bzn4DscE5XpfVz9GOVao1RjON6zndeM1Y4YzghCVEowjKFqYMGDFLFTBDBgtbBa2aWjBitmyYM2CmTFDJCkrSwSpK1IwlKiWKlpUpSCSd07p1thjMre7PPLlx4Z4YkU5xrW9cLPfDOeeuPDpvtvrrnx48OW+nHn06c+nTjzx1q1vhz3x48eGNYSilC0IYpUpGc6474cOFONrKSlGUZwjSOTDmlkAg/40qP40xdcdb1Pjez5V4vhcXreJXSJxNTiWlXTE1DE1WdQVNVMRFTSJiZlvHGNrzPPHFmM1cbqUxmIVMTSY3ExE2njF7RE8L1cF0QVEpyja4zWU3F63y44zUxaqioimCKioRi4hNTEIJrjMzlKcTEREITVrqcRVU5eL42ZAgvwd9/nYMKVbKJsAWUWCUlTZc2VLFiwAsCWWAsWks3LFgAXKSkssLFFlllTYIiIUpSpbCyVKCEsoEsCbFSpSWEpt8/T+C58QITYQxzOcLFwzarcbhk3WtGznKtw5GWVbmwtsmRg2w5sLVqA=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YWHAOAgAQdBL4K5gcBEDCwz1Yd4MhChGLuXUKvP9cCEghIEESAgAJFNQhIEET//wNFNQUDOAtkGSAyCQCQmwMBN8AeRTMJAJCCAgHbxR5FOAgA/gMAe4XSNBJOwKQ/0wCkPx4GE4KGaABKCkAIhfjMS+MxNhMLdfcAhfGgeNBYTC4LB4KC8dqduCE2EZM2bG5ZNMS3DkcMFrRkywrcTnLhW5mLXE5xYsrnM5xACjkGgv8AByH+AA5EAIL+Dyv4PLCDpU95ITYQxyNsuJjkcrcuXC1WtGjZotws2LZa2xMcjbI3YtGWNgAJAQqwAUaF+MoD4yb8LETzYnEaHCYOiuaFDEgghqogqmqmqiimiQQQxQkcc8t9Nd9ddsMaGiabJZXKQYq26oCE+Ne+Ntvs5PI4/G37suquCEKShCyGCKkU4xwrsMZznG8cMcMcMJo4JUpSkqRlgw6MWOkgg/M5wJmMl3EzFxJMJhMCJRMCYRMJhMXCZXMznr6rgCE2EZWWbIwwssi1o4x5lrRw4cLcOLC0W5MbHLicOG7Bk2YACjwIhPxZtfizbBxAgv4i8/iL0GiE0TnWt8+gITYRjZMmTDE4wrWTXExWtMjhytxYWuVawb4WrFkwyt2zjMAKyAFZhPy8bfl43cS8cV8mfBtxbUI4cHD4XLzKznGqKkqUhihKUIQvu38rGkpVWMIznKbGZs8YRRjONaowSnxKt4CE+NG+NHa8lWPBpzYcmfhbdmvVhwYbJKQtKFKYIYr0TnfDffu33vhhhjGYRwSpTQcKlsGK1GBFdjvXXDkqgIPh4TnxuMVFSmOLMXEpiUTF1cSiYTARMJgmJRITARMTExMSTO/gu6khNhDFrizOGDDGtzN22Za0cMMa1y2xt1rVhhw4czDIzxZnIAqpAUCE/Fpl+LTPbsz5terbs4+CM6ynKMowlBS1MUskMUqJQnBOcbzvXDG9cN898OGeW1KQhPo0vo0+LxN+7fuz5seCNr2nSEMDApCU4VhOcJzrO+HHnnjwsOCOKVslM2LJLNPRKMSE3cbjxhCsZzjGMYTgiCMIkIoRgEAQjCKE4RRRvweTKPcAITYQ5aOHDFhiYrcmbKzWtGbhwtxZsLda5y5GDFu5x4m2LIAKbSGD/ito/itpHPk3rrON6uomImEzWESAhvF454vHRJSaio6qVjIeMg4aHjIOAgoOFg4OJhJ+mpyE5WTnxmhJCNKwqmERFXDt2x5wITYQ0Ztm+ZrlcLcbPDlWtGmbEtxOcTJbkYMm7ls5Zt22LGAKXxaE/F4d+LvnaZcnBtLDaZJDFjZQhfi7w+Lvugx2Py1NkNCaGaCDBSySgIXNYDHxwzxyo4o4I4IUebwrBCE2ENWDFo5aZMK1rjy4VrRi4zLcOFs0W4W7NpkaZGrZziZACokBNYT8IiH4RLeE4PAFK6tfC4e7eAGrXa+DDK84zRghKEaQw4MeIIX4asPhq3kTzDC4Smi2yeYAMBgcNh8pg7oYIIoyeGOKebE5jM4aPBiD8T0PRzlkmUoioqYlMkwmFxcSSFp3z9uKITYQ0Z5HDFtmZrWjBnhWtGebMtw48LFbhy5m2Vywat8rnIAKggEthPwYhfgxLhRjxXsDLmmgUUWSRgjIhGmPBxeVn1iF+IOL4gyY5sbksnisWDF0Vp4YYo4opoIpIKIYoooYo6rcFh7oMCCE3YSEkEZxjOKM0IwjCcpwRgIo1jPDt0w8BCE2EOGWXC0YtHK3E3ZuVrRuwZLcTNhmWsGblrkzMseTDmZACoYBMYT8Hqn4PVQ16t+7k6ElJUpghRC9LwvCacbxwzjOMN3H4kMeLgCE/EC1+IFsLXyZeNWMoQnCcZzVrG8css8rxlGkpWpC1sGnVr4wg/gDOd7zebi4SEwImATExKJiUzx8H1XQITYQyZZnLjNjZrcWJk3WtG7HCtc4sONbiassrfKxYZmWHGAKmQE5hPwiJfhETjDTgqlRamHjYaUQjFnhp1a7TUninRBSMloSjONYbdHD4E8ghPxAnfiBP5k74p0qnhjp0bcN53jPJXRkOVOFJ0rOsbxyx0xysM5Ydmfka8EQhOxil27zgRjCKEYTRIoQhIgjCJAEScYznXDzZvBQITYRhY4cLdtiYrcjlg4WtG+Jutw48jFazYNcTPE4ZuWLXGAKbR2F+Gbj4Zp5oI4sXmMzhsPFbgq6I4oYoIZJ7sHgp4SF+Gpj4apxRFDBgsHmMDiJ7oZIUca+jC0RgIOOV3WKRETebyuLiWc9fVngITYQ5x48OTHhbLWbVkyWtGrFktw42eVaybuG2JyxYZMjnCAKkwEzhvDxJ4eJUvLTMxHx0zMTs5NzU/PTc1MzE/PUcRAwMDCQcRBQEBDIJBQUBEQ0NDQ0HIRcCIP+IEj+IEl4viXXHhx4c+W9ZxdXRwcI0jhnVxMxNzeZy8Plz4wAg/Occ3MkRMSlaYmYkEwAAvPh+vGAITYQxcsHLTJjbLW+JgxWtG2NstctmbRblbuMzFtjcZmbZoAKigEyhfiCK+IJu7Aw4LH4Cui2imZMoikqkikihghjVyXwVp4544YsJlcpgcBikACD/iEc/iEr6SjwIzyzyaVmHVnnPHN3zLTOFNRjl4Pgc+Uc5IPt4E5zm0WkmSSJRMEJhIlMXN319mfGITYRmY5nOJw2bLWWPMzWtGOZotwtWrNbicsG7DI5YYWmRqAKeyaE/ErZ+JW1s25cnDhLLHLHDKuCWC1sGCNJSpTBXdr4XByRhfh02+HTdRTgsHmqapLIpIIJ4K06WMjK4KbMThsfIITwBaHgGMUIowiRRhEIwIxnWta5d+4hNhGNo4Y5HLnEtws2DBa0aOci1xlYYVrNy1cscWZk5zM24AqiAUqD/jJq/jJrAAuomLxurrOJRdZwHg+BZExE3iJq4kRcJtzx4PheDESAhfRQeihAAxWLw2HyWBsjggQRwz4PKZXBYMLbMTJLHHLDGighmoiwQxUEk1EVEcFOAvrptITBgnOcIwhGEUyCKJEjCMiQRTIkJwARhEhGEYThWennngYhNhDZwxZt8zFgtZsm7Fa0cNsi3Dhbt1rFsyYMceNwxZuWQAq0AVGF+Owr47CwJJTBYMYLB4jE4rF5CuCSGSEljljhhjjjjhnjljjSyIIoJMJjcYweCYKCbAXYCiqCGHBy5WHJoYP9np+z1A7dzGR16b1nHHFTETiMOEKq8E4qYTdzxnPXwPBcOKa3SYurrfbxex5Yg/Y8GV5mVTEkpmSUXABExMJgJiYlAmJiYETEl3OfV8dHwYAhNhGJq3yt8uRutatWrJa0bNsK3E4bY1rhvlZNc2FuxbM8wAqiA/ABhPwGhfgNNwa9XD4XP2Y6YUY46VYYXjhrOtaxjGEYwghGMYRioxZKZMGLBaVLQlgkwJUhRaUMksWLFozYsmDBTFihixWwSlDFGEqShaUpYJqQnKcpxVjGN0EELJThGdcNb46455b1vXLlw6dOXbwcuvXl148+nHly7b5cOPHe+HDhvjw3z48uPDhjNGdKwvOs7xjCEMGLFbBiwZMDJKlJQpSFKQWQjbXorgCD/jk8/jlb8zy/K9X1PgHxMt8OPLPK+WdFTUwTCqjThUYjEVV4mKvhCMIZxKMynMzOYm7meMXmYzGZsJiJxEwxqaYVc5xxbgi6MzmLzlMxM8WZzeZjiuLzGandxmpreIhFzyiGK1hisUxUcsYxqI1mprNbjc3ecxczWcIq2M1mJ0z4Xi+NdIL8MfL791bqWAuzZbFgAWJuUssspncuWwubAssssuUlixZUthZmwuaAAlACxVllkSywom5sFgFgBNy7mwuLBKllixYWLKNvn8A/gOfYITYQyxsGOTNiwrc2NwzWtGzNwtctseZa2c4W2ZoxzNGGNuA=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0QHAOAgAQdBKwFiAMBEDCwz1Yd4MhChGLuXUKvP9cDCEgQRP//A0U1BQM4C2QZIDIJAJCbAwE3wB5FMwkAkIICAdvFHkU4CAD+AwB7hdI0Ek7ApD/TAKQ/CnsqhfhKk+EqXE4hg8EDH47G4zM4CuaOCORJAighSo0FeSzOCIP+Gqz+Gq26a2DwfA48Ofgb4TphpMRZO6vrON5AhIdLXO8UU5TgQjGEyMYESE4RhOOfrngQITYQ4a48jDKxZLWObIyWtGDfCtw42eFazZZcLJowbtXGVwAKdyKF+CHz4Ie4Y4pZMHgsfjs3gp4I4YUqGeCCSSqzARY6QIX4edPh6LwmVymJxF9080MUEkU0k0lUUUyOGWmHAyy0gIP2uOedyRM2JIkmLq4u+vtxACE2EYWeNvlYNGq3GwcZlrRk3arcLFo4W4sLlo2xM8zBzkaACowBMIT8Fqn4LP9rl2reasJQtilk0UyStCV4TreeGeWeWtY2rknwENiE/D49+HyOSeS0qYKUpGE41vhvhx48OW+OdSkKUxWlkpkjs4fKrjCE52qHVxxIwjCIjCMIBBGEYRlWCKMU44de+PcAITYQ4yOczVozxLc2Jq1WtMuVgtcY2TNbjbs2uVgyctmeZgAKbh6F+D8b4Pq8XgsHXHfPgVqWaK6i7AYS67BUXU2IAIT8OQH4cgV7bpUxQ0QtKmGWGda463xuDGuchOdun0c6CEZTgRRJwnC89vLlwiE2ENGeHE3cs2C1w4YZVrRq1aLXLjJhWtsTnHhxZmuZm1wgCmkchPww5fhiDzN0ME6YZ108jTijijaK2XJhuIT8NQH4ag4L0jJKVs/OvC1K0mnjphvIhl9AwV7BwMAQEACBgIVBwsPOx6+AITYRlcM3OZs4crWmVyxWtMWPCtcNGLFa5aZMWXGzwtcOLCAKgQEpg/4brv4bp9pmLi6zSrqBqZxdVrHDWOE632584IX4fIvh8ByOKjogmgighhjhrlw+IxLN3YGWudHEoisgwEeEihoAhc1ZBo50c0cEcUMCGKBBCQo4I4CGCGFXk7WiITYQwat2WRoycrW7Nu1WtHDJktc5G7ha1btWbBu0ZtWbjCAKggEqhfiCI+IJWO7N0RUwzoE0F0l1FVEk0UEECOGWWeuuemrL5bE4gIT8Pgn4e5+DPBJKVLUlKEV45a1y1w5cOGs5lMGKXG4vEITwFCXgOsYBCcIyrKMAhGBGEZTIsvVnkCE2EMczVjixuWy1y2xMlrTLhxLcOHC4WuMrhlmat8bhs4aACqIBPIT8RkX4jE63yaUJwmpGFIWz8rLRCMZznlyZTJWkpQkhGk6TxTlMzy4dMuGE/Dv1+Hd+E5UtIjLHKdZz37uHXLHDCMrbuHwjlY5UpNeGuGnDlvjvfPDHm4eJAITlciE/BcYAjCMIwnARlOUZThCMIwrScowSQiRjOM2HbyYcQCE2EZsrhs3yZca1y4ys1rRvixLcLdoxW43LXGywsHLBrixgCl4ahPuYPuYQVpshPJTJHNXBlnfbHaCE/BIt+CRcG/dx8mVlnWNcFIaq5syE4WusoShEJwnSM4VjfHz55iE2EM8OJgzaNca1o3wuFrRo5bLXGZuxWucTJs2aZcTFmxxgCoIBMIT8CrX4FWw16tOjg8Di8Tl5JxQvSaMoztWUKSlalKYLMFdGWkiE/AgR+BAkNuzPm27Nuzh6IwhBSkGKdoShCU4RQnOOGWWWHDSDxFKldTJcXGYAmJEXBMJlvfHvx9ohNhDLI0YtmzLEtbOWrBa0xMWi3DjY5VrnJiYt8zVwybYWwAqCATWE/A0V+BosHJ5HJyRISlSVKUlCUaXpeFWO2GMZkaQvYGqIg/4EOP4EOQdOvmdeUxi4vW4nN3m+sca6651aWIxPid+wN0CC/C3x/H8e2WWLKsqWXEsClFLd3z3ffn4AITYRiYtcLVgwcLceVyxWtGDJqtc5MTNa4bYmLdjiY42zfKAKiAEuhvBUR4KiUXFCXlpmYn4iCg4KBIKFgIGBgIOEgIKEgoiEi6KRjqGys66vrJEAhPwEmfgJNbdgtfFj0VpGUIWhCyUpzjDDOddfE4trl7YZZYPwPYn4BIuZESEokRKYTE5vNyRU8iE2EMHDlo0auHK3LiYtlrTDkbrcOPK5W48WTJiZs2TFi1cgCnokhfgKC+ApfBMPhsTiMLhMbZDGhpQqYaYa5ZYZZIJKEeEAhfg86+D0Whg8FhcJi8VmcFOjghoRKIIpoZoIEUdUFtiEtSMpxRhGEYxERGESEYRhfLy58wAhNhGZk2ZuHGZmtasczZa0y4WS3E2w5VuTG0asWjTNhc4cQAptIYXwRngjcTiMbjMLhGJxCaOqOaKKKKCaJBDDPHOAhfhAS+EBPJZPFYvDYdZawMqmGWdDBDMmgokojqsAgvi5btqippQVdvnvx9AhNhDFvhaZczHEtwtcTNa0bsnC1zjxtFrDI3yNG7Zg3ZZXIAqEATGE+Oy+OzGfNvlTDijaGKkrQlAnTDC7DWdb1jC9J01cPhI4KoT8HWn4OtRs29DPmraMMsMdcNca86pooJUngUhSNIWybd1MIISmrDOJCaMJoxQEBCMYEYREYRTVrp4ce0AhNhGZqwxNG7dqtxNWWFa0xY2y3Dma41rNgzzN8WTIwascoAqOATWE+UK+UVhLDivSNDBh2SrmriRnO89ezbStJ4mLBilaVMLDhw3jpnPOhPwdtfg7BZq2jDKx6dm2d7sMpqQtS1r87GkjPDhw31zy4YzjC1dGyYCDr0M75zlMXSAWSRMATVwRcTVxc+T68eEAITYQyZZsONm1Yrc2RrmWtGLbMtxNHLlbha4m2LDlauWTdqA=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MzHAOAgAQdBPYJ7gIBEDCwz1Yd4MhChGLuXUKvP9cDCEgQRP//A0U1BQM4C2QZIDIJAJCbAwE3wB5FMwkAkIICAdvFHkU4CAD+AwB7hdI0Ek7ApD/TAKQ/Cngphfg02+DSXA00RxTzABkopMRNgKJooJY47ZcLHiYsuyKE/Egt+JBGu/dr1adAAYFZY1ZxujCdJ6MfAqwAhLdKPXmpCiEozThEjCMSKIjGM8fJ1uUAITYQycOWeJmwcrWjNi1WtMLFmtc4cLha2wsWDFzkxZMmVwAKgAEshPwv7fhf3Z8xweA24o1hdVGkaQwRxIStCWKWSPC18jXs06CE/EdJ+I6Vr1F7OHKE4QYJQtaWK1qZEIVrHHPPTi6OXm4uQIP3oznnnc3MkokiQmARczvfPnMR7AAhNhDnI3zYmrFstzNsbha0aZWa1yyx5VrjI0cYcrPC3xMswAqOATKE/Dh9+HCFtvSvFlhVlSmC2KWK0pWlNWda4Z4b1xzvOimafEw6sGCF+JBT4kMasHksvlrcJBYmQIYIyeGWmWW2CuGdOQSURTUUWR4jJ5a+EITkZr453rGcYTEQgQnAjCMIwRAjOOfj64dgITYRlZY3GTK0YrcrBk0WtGjXItxMmGVa5aMWzTHlxsGONyAKkgEzhPxAlfiBJ03pjwZ6RpGzBgJ6rYJZqQpWN5553rWs5zlWVJ5L8KdoAIT8Run4jRdNMUJRlWGWOGe04OXLfPDDkhkyaM1NFsVLKTlec8ceDo346oTtYngGMZAjCaMIk4IwjKMiEYCJGE08PD48uIAhNhDDDiy5sjBktcYWbBa0zN2S1w2bZlrLLkxZHLbFkZZmIAqSATSF+JNj4kxcGYuq+KeOGSSSqaqfPW2QzSxVyy4vFYuWuC2KuGOOGEohw1eOAIT8RwX4jgYmhHFPBWCsLtO7XCqsiUcmXhYaTxXlVWF7wz7NeACF0lUmtlgIUMMEcEIhCCGCJAiCGGFCQwq7cbW2QCE2EOGTLMzw4cS1szcYlrRpharXLXE3WssLJjlbs3DfI0bgClgShPxNZfia3vdWCEGLDwLuZUCE/EmN+JKNSFIRuyw24tbjwIaWrICBwGgYCDQsDCwsrLsAACE2EMWuVswZNGS1y2zOVrTM3crXDdi4WtMbBjiYtsLFk1wgCpgBMYX4rMvisjvxcFMs9MsKSSaiqLCLLc9h6CCuDE4zGxR4WGK2COWae6nBUXCF+I8b4jscLgp4IpkgUwxVxX4LB2UwQQTR0YfMYejF5rEyTyUwy1xZOauchNnWi8GoRglOBGcYoRhGkIQQggnCKMYpxx6ebDYAITYRmxYszdu4yLW+XIzWtM2Vstws2TNbmwscrdnkyN2rdiAKaBeF+MWb4xXcLhb5664p5ILJsBddiGQpglCE/EMV+IV+GCWKlIRhjpljhvHg4uDfSIaSsjAMGgYKBgoOAgYFCwMXQysFUCE2ENcOXLkxYsi1wwZt1rRy1yrXDTE2WsmLDEyzY8ONhkwgCksKhvFp14tUZSoho6ShIaOAg/4kkP4kl8Yjet58AIaQpoO1gUHKysMAITYQ2cM2mJg2zLW7NpmWtGTVwtcYmzha4aMMuPMwY48rRoAK+AFphfjI0+MhXH4bD4bD4ynB5jE1YvMY2S2KtbDPBOhigqgiqisjwWDw1+CweErulqjR0yY2zEw4O6+qOKCKIYDA4SOKaGSBBDKljweKwcc8MaFBBJBZbmr7pIT8SgX4k/a5MuLHaNZktaVYVkpPEyMUsUKUnTTk22324uDfTTGNdWHdj5FeFhzRtGM51npaNOeONeNJ0wYIWg0LUpKU5xvXbq15dd8Ig+Hjcc7CUJXBMExMWi4lbc7XEUxHCMVWkTN3m0zMTBEoTEiYIImYTMWmePf13gAhNhGVszxMGeVmtcMG7la0a5sq1w1cN1uVo0a4mrfLjw43AApyGIbx3OeO52ImY+Di4eFQMNCREVGR0RJT+AKGAhyG8QkniElqIeKiIyOhoaDgoVFxsLJwFbQUsHHghp6mgIHAMGgIGAgYCBQMChYWNp4VfCE2ENnOLG0ZuXK1y0zNlrRtkbLcLRo4Wt2jlq2cZG+JkzbACk0NhfjkE+OSezBGUowUeCmihPxJEfiSPhI3acWukMKGuIhSzpBxcbRwM0AhNhGRhmaYWTLGty5sOJa0yY2S3C0xZFrhy4yNs2Nu0atnAAqYATKE/H+x+P8Pbw8mW2GULLYMEqWpgSqwzw69WuEaQpSVMlMVsEYW4uDHcIT8R634j058DJhzTwRhhhjnhnpz1xr4I4MGicuNfBGlV66b5ct9MODGEYXKYibSxpUMMKOCEghISJBDFBBDGhihgjgghhhlt0ZpgCE2ENHLDIzyOcq3JmZM1rRrkYrcLXC0Wt82Fg2YM8bJsyyACnEZhfkfa+SAOPDzxyzzwwwUUUWXYCTFT5KfBRCG8Q2niFzgpGQhERBwkJBwcDCwcLDxsJZ11fEyYIbAEUi8AiCg4CBgIFAwaDhYeVnYCkAhNhDPE5bYWjDGtZMsWZa0c5si1zkxNFrLJlZNmeVo1w5WoArGAUmF+Snz5Kd6Ya6ZbVdUtzKYHAZiXBVUTTQyzy31243DY+OmKWSHBX3YiSiiiSNPTXTfHbDWhQRTRWS5jB4SIIX4j3viOznmjuklorivjvwuEwuPlprllSVVVWVUS5KeCCCGGnB4TCzz0wxk00001kkGAgkjmnR4GLI47IzzgITN2IQ8FoSiJwmRRhEhGCEEIwESMIxEIoRhCMIBEmrG/J3w4wAhNhDli4a5WebEta5GDda0YZMq1yxzY1uNiycN2LbE1Ys8gAqFASuE/KN5+UbFj2MSE2O98c8rLCsa0jZipilgtCk7Tyb9ywCE/EpJ+JQ+OvNpnHHGtZ0jgYGaWDBKmKFJyqvVnlntybZbgIXPYaCHbywQwQQwIoBBDBDDAQoUEsEMJHPgcrBcITYRlb5MOLJmxrXOXE5WtG2LKtxOGrRawYsMTZgwbucbZmAKggEshPypiflTTvDDKhGGrg8A2UwYsWSWCUZ4ceXHp149d61pXdjshPxJSfiRpRYYzysefZtN8K6Z1IWxYsWTFuxZMGIvrjvz8ECFzGSha2+CGCCEQQhDAQwBAAjn18cGACE2EOW7BtlYMMa1w0ZN1rRmyYLXDVrhWsMjXIxx48TVi0ZACpABN4P+Vsr+VsvwfADxvHdOviRepxcJqcGa4xeXPE1mriZu72z4W+CE/E0l+JpPBhC9m3ZwaXnhjGcYMC0oYKYsFsWDBTBJCScZwwx1ww8UhONuy6b4SEYRIxRhGE5TlFGBCMECJCMSEU7+Aaw5wCE2EMc2RvkaMGS1oxw4lrRzkyLcLZzlWsmWJo2xNMjTKxagCv0C6AGE/APF+AePbs37uDwODwOboTlPdz+dz9U5znOd4zneF7TnCEYzvFOUIYoYIYFqUlDdyeRv3a8koSlJijaFJQolalqWolaEJQpC1Z0irOhEhERtWCEaRQlGOCcJRlNGcrznWtceWeGuGNY4WGtcda4Z1QqjC874cc73VTlGM4xTjFCSEoopzgQpKFIk74cOXPHLDg5MsYP+MO7+MO+r3ret656m8Ti6vVoXGY3cJUiKVFVTUqRcTaXfyvL8zzfS8GJqaTiFTBG6uZjMTdXjMVc4bxcxcSm4uJIuLupuCJSzc5luSS8ZqbRMRKkYRiqnEF0Qmpq8Zq6uIuozVVnExFXSZSuUzWEYeB4PhACD+BOUfBO5WlSIiElkAiQJiRMARKJiYkmCYmJiYmJgQTBMSBNXE1cAAJgATABF1MTFxExKJiUTEokATCYmJgIkAAiQCJCJEzx8vzY8ICE2EY2rlgwyY8y1njbs1rTC3cLcOZnmW48OJrhcZmTXDmcgCrkBXoX4gDPiANweCDB4IABhMKwmFYLB4TC4yeSCSGKFFDFARQQoUskcEqGOWPC4rFjDYfEQxSQQQyxz4HFYvCYXFT4PMZnGY0CC/wAWXf4ALL7A3AAG43Fh1m5sW82M3GbLLmzZuLBZM3J3GzZZcnfk+XnQg/O3G5ylchEphIiUTExMSEARcAmrglExIRKYF0mJJm/H8+/WITYRhb4mzdliaLWGHDlWtMjVutcNszZa0bYW2JhjaOWWVqAKrAFVhPyE0fkJ/vDHXHfLPPbHiw2yyreuOtYowSpKiSNJ2jKmKVqSlgjKVqSpSWzfu37tuzm6MMKwjGMVI24XP5wAgv8AFb3+ACt/vLEvPPwe/i+P4u8UmtGeeWUFtHc2Lm5YuFhuamsqJ3lgg9cM3NqVBMZZi6kiYAiyJgBMSRIImBEhIJXvPo8eACE2EMmLnMzaNWK3NiytFrTI2xLXLVs5Ws8TFy1ZZG2bI4bACo8BNYT8Tp34nT8eLNLFTFDM3R2X2RzQwRtDFGzFDFDUxLYWWuGsZ2WhLfbjgIT8ey349l8+bg5KoTtPJjyXzY8VaTpeV14YaVwRpCUIpwjOk4Qhm05pgIPxN8ZmYiKiEJmZSCYCJSTEkSL4/A80ITYQ5asWTbHkbLWrZzlWtGbNwtwsGLlaxzMcOJjmcM27DEAKrwFOg/4lSv4lSw69OscvP4bnNrKiKpwjhGuHDWqxErnN8Zy3nWwa3MJxEcJ5OGeHflaE/F5t+LzcNerg20c3ZGkaQopKVlpUkhGaeWOGuHDONZwhKNtHB4AOReFJTle8axux232rUITqZKd3GQhGARCMIowJyjCcowQjAIRIRhOEQjAjKcCKMZ4eLpeAACE2ENszhq3zZma1iwx41rRpmcrcORrlW48zhg4csmLJmzyACnsmhPxQAfigNwZ9GHFjxThOQlMbKxwQtAnXDi4PA4fChfi9E+Lxme3BYHAU1SxQyxw4vJZMWz1zy0k0VEmAtw0EoITF0uXGcKoxjEQghCJGMYoThNjw9GNAITYQxZNmjhljYrcTlk4WtMubKtwtmWFa2Z48uFq4bMczJoAKiwE0hPxXsfiu74sI793RyVneVaSpLJS1rWlDBhwXY6Y51jel4QjStBs25IT8YFH4wI67dmfNnzStLItGiEU41aWVjrWqs4SLMWbg8AcLh8CD6e5Pu8UShCYuJiUwITCYmYmJEkzvn5fOACE2EY2zlhkxtMa1u5Z5VrRo4bLXOLCwWsHLVy1zNseNwxaAClwXg/4tzv4tzxm7nJCqjFa28ICF+MJ74wnxiJZJJIII4Y55YMHhMKzIhdVRDqYY0JCghIZZcPj4MkAhNhGZgwYNGjdytasmTla0bZWi1xjbYlrTE1ZsGrVhlcZcgApCCIbxckeLjeRJiZmghPxeCfi8VzFK6IaUnoCxjZ2TliE2EZMzNzlzMmy1k3zOFrTMzcrcOJowWsW2RszbMGDbE3bACrMBQ4T8Y934x73HhW8JxvCcIUtgtgzWyYrUpSGCc8U4TheM8d634fA4OPDXHO82K2bRqzbNDhKAhPxh5fjDzcOllsUslMVIyRnPDdrw48efHjrjrOsy2LJkxZuRp0ci2jJi0YIRwxyx15YcNlwghIeBoPAd4JwEIkIghGEYRhFCMIwjCIhFCMIynBGESMa5+rCQITYQ0cMGbXCxwrWTVtiWtMubMtcN2jla2aYcrPM3yOXLLEAKwgFShPx2gfjtB27F7a2DXiyyjJDJgC2KOBSVEpRnG98Nc8ZzEsA4l8mClEI4a4+Lu4Na1lWkckpT4EyF+MDD4wMcLhGGw+OpuhulopjjnpwYYeWmOeWGKaKaSiiaqiaaKGCOOeXAiHCx0wwwRTUVVS5iuiKKCNTJmc9n8Bhwg8eQ3O5TUzM3EyEE1MolMCYRKJRcEwJgmAImJTO9+b3n4GAhNhGZmwwsW2ZmtYsmWNa0cMWy1y5bsluFg2xNMuHIycOMYAqXATWE/IHR+QM3h4senR0dGfBlwTlCUsFKYKYqYEoSmreeFrSyzRSZI5s/GxiF+MBb4wLcJmcxjcZPdLhJ7oZo5CNLHXHgWBjrRxLF1TGQURRQTww5fLZeXBiEydTg5YxnGKcESMQjAEIhCJBGEYTjXHy8LwEAITYQ3cNHLZzkZLWWNkxWtHGHItxM8jFa1cZmDZs1y48jfGAKjwE1hPyGxfkNRx6cG2WFWEKQtmEtFIYJUEJzrWddvA31rWN5RlKfEwtQhPxgZfjAfwR4F8l7XhljhrtHRpPHGMJQwQwWlSlJ8jDilJBO8cuTjrCD7e89XjdpmLExMSmJmJhBEwTCYSmM78P0XhAhNhGPG5wtcrJsta5sTha0Y5sa3E0YtlrfHjaNGDPE4ysXAAqjAT+D/kZ4/kZ748+Vpi8NRwjljGK0q66xu+N9/C8Pp1Lc5vOb41nG6vhaHTwfEwCE/GER+MHGEqSpXBVeGGs6464cuOs8MK4rWli2YcGxgxYMWaWCUY3a4473rhw1101xuITqZngGIgRhGESIinKcowQgIwjBGEYRlFCcoowmnh7IITYQ1c4sjjK1YrW7Nw3WtGLRitcuGeVblyOGLJkwaNcbVkAKqgE+hPyaofk1R4HB1a9GO8axnKuBaleRjyQwVwVXjj38Ti0wwvaMkpX4E1IWQhWWnVx8F4T8YY34wx8mWlclGSeSdrp3w6dG+tcN05QwQ2ZcnEw5qyhGqu3dtyxy4cdZ1wY+FfRghOtij4BJRhCMpwRjGESMIxRhGEIQQEUJyiQIwmjWOHDx68IhNhDXM0xuG7DCtyOcLZa0Zt261zlxNVrhxlZN3DXI0ZNWwAp1JoT8pRn5Sk8KcIopVwT0bdiUc1bUhaEYSvDHLh9DbrCE/GL1+MUfLSKac4YYY8eTK4McNa3ilS1JaL7opTCE6mSPgWBBJKKBGJFERRTnHDp12CE2ENsLfMzyZmK1owasVrRqzbLXGPJmWuXGPK1Z5WjlgwbgCmgZhPyodflQ7ZMsIwnCMUpylHBj4nF5mOSF+MUz4xTclXh85g5IYoCCWCWmDB4LB4mKkIa0iFvCwECCBgECg0HEzsfA4AAhNhDLK2b4szNitYsGeJa0yN3C1wwZt1rFq0yM2mVtjc5soAprHIX5YaPlhpL4YJY5Y51cUckVE1lE2AwuoxdQhfi6w+LrHCYXDRzSTRUQ1KK5JUs8+DsydGBhhbNEh16AgQQkMEKGGOGe3KrAITYQwzMGrRuyYLXLDJiWtGDDCtcYmGVa1yNcrPHjxt8bjGAKXRKE/Ktd+Va/DgbIUpglKeTbox3AhfjE6+MTvEYlgq5Yo4Yr8NiaoYCGiLaBgr+BgEDAoWDhY+fgaIAhNhDTM4YMMTjItZNszla0ZtGy1xiYZFrPFhbuWDFqwaZWQAqEASyE/LEl+WIu+TLyryhaF8GOGGGeOG9cNZzrCMaLMUMFoaNfKvgAhPxj2fjHV38Lh8TbWN2WGOmO1ZJUlbAyWpSU6RTjOduPwsqE4nEc3TOAhCMCKKKEUEIwiE4Tjfby4aghNhGRk2YuGGZmtxMWGZa0zMWS1y5y5VuVyxyOMLVqxaNGoAp8JIT8uMn5cT9rXq48rxrOto2tLFm16oRxJ0XlhyZ7xIbxjaeMbuEQsJCISCg4iFhIOAg4GGlZ6fnp+mlYSBgIGEm7KbgYAIXAZ6Br4wgBCjEMCCARy4/CwZYhNhDVsyc4nDhstY5sLZa0bZXC1zlzYlrjDmxZm7PJic5sQAp6I4X5NhPk1Ppswc2DmyOEwuHnithpgRyJJpIrKKprJcVfEIX42fPjaHxOKwuGvw0MkuStuhsjggijhQpYYYsDVkcFiYiD8LhG83U5TMMwTFwlMLZ6+3fAITYQ5ZucblwwcLcuVk3WtMjRotc5MbNbictWGFuxYZGORgAKXxGF+S8D5Lw4MdJVVNVTgL7MHgLZQIX44HvjgNwOMwsEMcltmDwGDwU84IaskoC7g4GBg4ODg4CBgYmboCE2EN22XLlcssa3DmZYlrRvlcrcLJy5W42LJuzZ5mzTI0ygCoIBKYT8oYX5Q345ODTCSlS1sGC1MUJWSmnWeGeGd6b93H43BxCF+OD744R4cNbckgkhiigjjhljrwsM8NMcM0McSaHHZXKTzYyEhO9bTvxzjFCIijAQRgRhEinXDp4Me0AhNhDbKwwtGGRytxOMzVa0ZuMi3E4zNFuLM1a48LNw3cN8IAqqAUaE/J6h+T1WVYxrKcEJQocDDSlFJyrVfXo0qwhA0QtPBOl4308LgxwwqFqXs5XH4ESE/Hdl+O6PP0NOCVL0ywvPSbY1rjlG0LZJYo7JwI6dGm9a3gjgpghwo4oShFe99fA4Km/FlITwMp4JmhCMEYRjCJCJGEYCEYESEUYIRCABFGKc8fVYACE2EOMrlrkYYsS1s4ZNlrTM5brcLnNkWsWWTMwcsmDZpjbgCo8BN4T8pfn5TB8DQtKUqRlW2WWNjXrWs83RzRqIRhKVIWStKkKYK7NOKoCE/HmR+PK/gtGOcVYVVhWMVU6VwT4XD3StDBPEtG05TKqww4NujbDGhOBxI9ucICEIwRhERhGMoiEYAiRCMV67eK5gITYQwyNsbRuwxrWbhk3WtGrZitw4WrNbkcM2jZq2cNXGPGAKtwFHhPytMflajwyhWEqwRpk4PAHGw0hSSF4Xrt3b4TnStFK8DDgjgqjDCrHCjNGKFcjg8DeAhfjwk+O/2WKFFDHNXDTgcVixj4p544ZIorIqpLr8hgZMLkMiwGBnlhjhTSyRYCiqKqKSCOeOWvBZvJZOMITF3ow8ExQQRhETgEYIwIRgIwiAQjAQjCMIowinHf15R8DAITYQ2ctsjhnhYLczJszWtHDVqtcY2bJa0zZWzRxlxs8rBmA=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gDHAOAgAQdAkJUARAwsM9WHeDIQoRi7l1Crz/XAwhIEET//wNFNQUDOAtkGSAyCQCQmwMBN8AeRTMJAJCCAgHbxR5FOAgA/gMAe4XSNBJOwKQ/0wCkPwqFATKF+P0T4/RQxWLyGRy2XyWTMFgwKoYpoJJpqKJpoYZZ67b4cXMY2gCE+hw+hxCtMeLXqvYvYNerj0YV5q0mhKmBglKugjKEzcjnzQQQjKAjGMYxJwEYRgihFCaM76+XCPYAITYQ0bt3ORxjcrWmZs3WtHLDKtxMc2Ra4zNczNtlyMXLRsAKhQE2hPx+yfj9lANOjg0hWU4SSlgrRwODyMdJQslCFYwvCscNODwOHBSE+k0+k1AOFw+Fe0aQmjOevdvYscYxRThOUYTongw4mG+hyYL8NfD573vbbQspKEWBZZSbG3vv4fc8+CE2ENnLjNlYt8a1s0aYVrRhlcrcLbEyWtcjBk5b5MuJgzaACmEcg/5BZv5BZ2tg58vJqOeOdXhjlnhwkIX0eXo819wMlk85bZHRLISy0YWaGkCEyZLxCEZzmRhGJOOPj7YbgCE2EOWOPHkas2K1vlYYVrTGyyrXDXE3WucuTFicMG7Rowz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4XHAOAgAQdBPgD8AQBEDCwz1Yd4MhChGLuXUKvP9cDCEgQRP//A0U1BQM4C2QZIDIJAJCbAwE3wB5FMwkAkIICAdvFHkU4CAD+AwB7hdI0Ek7ApD/TAKQ/CqABSIP+IkL+IkMAPDnxPZ5ZjeJjEacmtOSo1OL0i4zO+M73PF1XKarF9t+AcuaE/Atp+BbUAME68Kc8UaUhCkIoxrXDPHhrnjjvWdZVokwQwMSlJQghiviw7OPyMO+D14E3NwLmZTMTF1mrq0TCYhNSBNXV4zUhJMyuePPz58IhNhDhswbs3DXEtzN2DFa0ysMi3Djc4VrDMyZtmTnJkYYmAAqiATiF+JQj4k66cHhMKyuAwMV8kEMkVlFFU1EEkcUsUsMccqWdPHDDLBDhMjkMLhI8FfVNAIT8C734F35yy5GnjVySwWtSk4Vnlw3w4644Z5ZY3TjKVLYqYJUlPBh2U4fGjcCD8TyvF2mZlabmJi4mImETEgmri6mYlJd78Xx584AhNhDZm1Z4cTZotzZGWRa0xNGS3DjYNFrNo5Yt8bhzkyNmYAqXATWE/FLN+KWfo7o488KzVtPFTFbNgxYLQpKEKJTjOuW+G+O96omDLwL5qoT8Cz34Fn9fArknklgwQwKRhhYcbHPDjrlZ2FOMYSlK1MFKWjmx7r6ecITZzkfA8YShCMIwjCsooRIRgIwjBGEZThEinPDn04cwITYQ3bMHLNi5yLceRsyWtMuXCtxOcLVa3yZmzVszassbDMAK7wF7g/4upP4uyZLjOL1ntfbGsI34XhjxPFESmCIq+EonEwqbrN3nhxHOJm4uouEkxU60TwcLpMERVSuN+CPF3LONV4GYwIT8ClX4FIc07VxTwTxVpW2GN5128DgilRp0Nerbs4+SdU5zTjWUZKUpbVv3DmYcDFSUJIQjGeGt8OHSceOfLe8Z2hSkpypHRHBxDwBHBktCGHDi16Zgg/Q5zN3ImJXFomETATMSiREqurq4SQmExKJTAvFxMTUokESImJi6XBMTCYRJMb8X2aAhNhGXNixt8bRutzYmTda0asmC1xlaM1uHI4yMWbfJlZ5WgAptOIT8VyX4rkwAAAAAGrXxMMpYISpiUyr9UIL+aEv5oTAAAAAAZvLLHRzO/N9YhMnI59YwhBIlGEYooxRRhGEUJwEYCEQGHwDCfcAhNhDNqxZtcbVitaYsWNa0Z4mS3C4cNlrFi3bsMrdy2zNMoAqlAU6E/GQF+MgMAYMPIzyhIghWFY6+JxcGG9Z3nO8ZJWps4vEANGnkY6SlKE4YVVdPK5fCrMCE/DYd+Gw8Ab92nBOEaIRoUV0adWvlZ7TwVlemGM448mUA2bcF5VlGIBOW/FWD1yZubQiYlK4kRMIhCYtKYEwmJImAiYkTEzEzO/D9FyAhNhDLG2w5cOJytZucLZa0aNWi1y0zNFrXLmytmeRxizZMgAqpAUqD/jbK/jbLPDTlxxxrjwzjGK1yjFU1MQxeN1KZue/jeO8LwxduNZjOFRioBFiE/DWR+GsnXqx2kktOlclZRSghWlU7xneN4XrKskmzg8BhwGyUMUsElVa3rfSOfKtwhO9CndxwQggQnCaIjBGEIiEQhGEUIwnCEYRggRhGE4Riivh4ulxgITYQxyNm7PIwarWGVywWtMrlktcMcTBbmaZHGZhla48zFmAKmQFHhPxl5fjLzNepw+Fp0AZMvEupO0aCl4ywqtejSE5cPJjllhedUYQlihk0Z8w4AIT8LqX4XUzTobdlaAbNuScycVURCNIyRgGbPyLwxRpaiKc63w106NLTo4aC+ad7LiLbVtkpYsVLKBCWFlFllVu98+/fz/MAITYRhYtGrBmzbLceZk0WtGzdutxMnDha2x4sTBpjZ42mVgAKaSKF+MtT4y68Iw+GAYDA5K+iOhBDInilUzY3IYGD/hkC/hj9y58gAvG8ZlEpY5+BPfgAhOJwOLeMVYzhGEAjEiIxnfTx2wAhNhDBhmy5sTJwtasGuZa0c5WC1xkcZVrlxlbZGmZzmw5G4AqvAUeF+N7z43vVtmFuxNmDuwdUskUUFEM0ESKKnBYPFYvGXo4YYYY4JSCEigCafCYXIV0QTIpMDdfkcUCE/C5p+FzVwuHsjfJjyTtWUaRlVCatc+jTWnHwXhOMIoIJ0jCUKTho5PI4fC36EIFMOitbAIPzPA9lUURc3MykARMExMSRIAJgmCYJznxfNnygITYQwYN8TbNiYrWLbHjWtGubEtxMsbhblbOcLdjkx5nDlgAKqAFAhfifa+J9vB4LB4LF4rI5DK4aeSAighohggoiimgogIJ0sNMM6eGOFBJg8Fh8Nk7kcWCy+QnsxYCE/C4F+FwOcowhHFj1QrSUbTklOUY1njnXKyyrCMIyiracpS0cPhZciEZRjmlPPyCD9T1d1iKqoXmbmJEwIEAiRMSEiYkm+fg+LPwQITYRkcZWjZm0aLWePCxWtMmLMtc5Mjha3xNsmHKycs2TNsAKnQE7hPxTZfimtqDbs4cMGW1aQlKFJUhKkLKTthphleN15VnKtGfM27NeqtLghPwukfhcz2gy5MlcU8kYRlO2GKMZ1wxnnhjlhtWiUJauLxNOhv3M+aMOFw+AhMXInzd8qYKUlCM5ziiCMIRQhGEoowiJwRhEije+3XPwACE2EN8OFi2wtMS3I4ZM1rRg1yLcONozWuXDPJhcs82VuxxgCooBNYT8V4H4rwTfu16uPgnGMlIWlSljBG0aTwYZIThON2G+G9axrSuOIIP+F27+F286de3fzOOGIvExmMrTltxZ3nO5ubi9QrUY8JWghOtij4BiIQJTRhFGAgIRgjAIwjCcIwjGu/lxzCE2EZmmZywc5sK1q2bZFrRs4xrcTVmyW5G2Jrjy48zNwzZACrABVoT8IL34QX82cAatfCqwLQlW00ZxnOs2OeGt8K84xhGEYQswS2b9xq18yqyiUYpRrSssubh6s8iD/jKC/jKD1sAb11xvWV1ERVVU8Jxio4UiZtxjc7nLImCr4ZJSlNzM5x38byfE3wCD8TDc2ykTExKRKJJgRKJiYmJiYTATExMJhEzCYkSmeO/B8t6QITYQ0yNmuLGwarXLDC5WtGjlstcNWrRa5Y5meNzlzMMOVuAKuQFWhPwtXfhavKVnK9r216uHgmnFGEKwnBKVpYpT3BJKNJQghGN4zrt4HBaNJlhGdYzRjCdoIRzZWECE/GVx+Mrk16uHwtuzbs16suKspUhSkLQlGk0Zzjv4Wus5zrOcapxRhKzBm37mPEao4IYIYpyiThWWHRltUIN8CR7JNXMylMTEpESAAAi4ACJRKJiakEmY34vrxAAhNhDJpmYOM2TKtcsszVa0YYWa3FjzMlrFllzOcuTFmYZGAAptJoT8WZ34sz2rWAGzbwo2wYsFKUmirGOnFvvxQIP+NaT+NaVw4gB16eLjdtsxM6uKq/I69NCE2dCHP0xnCMAIwnKIIwiJ4ePwYbghNhDDKxauWjbItwtGGVa0cMMS1y2YZVuHFiZ5M2JiwxM2oAplGYP+M+D+M+FV3WZjeOOsxNRfTwfK4wCF+MsD4ywWEwuAwOOtuhsjoikjgjhkwdVsIIXEZBk8OiQEEKGOCFHLbm2CITYQ4ZtnLjNkxrXGZpkWtGTRgtxNGzJazZ4c2Vq5yM2GFoAKxwFkhPwxRfhi3NXH43B4AVoAEp4seaslIUhSMYThWF4Vz6tamNESjRo08zDSOJFG6c4ikYzjeuGuOMWQyIT8KxX4Vd6surXKYbdgAbdm3Zy8k61rhjGsoShalIYNXB4DjTlSUJxvXfwODpYb3mlSEsFLWtamLBTJS0qXhHHbXr5Yg0TpiIxaZi7TK4kJi6mJRMSAJhMATCJIkiQiQIJq6uGfZ8s+ECE2EMsubFja48K3I5bsFrRq0yrXOXC3WsGjdq3ZtM2XIzY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geHAOAgAQdBIwE+AQBEDCwz1Yd4MhChGLuXUKvP9cDCEgQRP//A0U1BQM4C2QZIDIJAJCbAwE3wB5FMwkAkIICAdvFHkU4CAD+AwB7hdI0Ek7ApD/TAKQ/Cp8BQ4T8SQ34kcdoG3ZweB0dWOaZQpaGKksGLBKkoWVnON63vWtZ3RmQhq4fAhCkpIT8Dun4He6G3YbdmPFOkoUtDBKUpQCc7zxzz46453rOcYUUwQwLSjKFKZtvY2ogg3wN5exE5m5lImJi4mEwmAImJgJiYkiZiWefi+a6ACE2EMGWLIzyt8i3IxwtFrRzhZrcOFi3Ws2jlq1Zt8TTM2wgCnYmhPxPUfiepODwDj8bTkrCcqqynStoShCANm3NIIT8Du34HdyETBh4EZ5JWhaNIwrWdcM9+rWMeLn6AIThZ4QkhOFZxjCcIynBGKJGKs63063gYCE2EMsbPK5xtma3HkYsVrRi5brXDTFjW482Ru3wtMbPDjZACn4lhPxUmfipN0aWjTSsseDHTDStIwhKMIEIrXUrwKiG8DqHgdRmptHR8pK1EjIQsdAxEHCQ6HgYeDhYWTmptKSqXlqOGIXRSSasigQQoUKNDBCCGCOGWOnA4llgITYRkbtGWXFhcLcbDJhWtMjlytwt8OVa4ZNMOHI1xMWDXEAKeCSD/i2a/i2bYzE1a+Gdc+Xflus4vVgxl06ghfgZy+BnNhsPgMDisXmMHdHdHgK7J6KZK0cNM8Fc2JYTCoXGYSHRxyRRzQwIo4oUJCjISOGefI2waYAhNhDds1x5szlmtb5muVa0Y4XC1y3YuVrduwZ42rZw5Ys2QApuKIT8WJX4sSwNWsBujt6GvRXBKEpQjJC8s88fDIP+C67+C68DGQHTeZ3wzjOrqYmY4+FxmACE0cTk5VKQEYTmQQThGMYTBGefso9YITYQ0YOcuVo3zLczho4WtHOFqtxZW+Ja3xsMLhoyaZc2FuAKdyOF+MWb4xZ8fjsHgsLhMTiMbgp6KbI5IYISGBBBDAVV1IT8RNn4ibb2vaEcmXNTDgjiWkhCscMcOnhcM27OGITByMd6znGMooIpokUIxRnGuXmuMCE2ENmzBpjbYWq1tly5VrRvjarcOZriWsXGTNkYt2WLM1yACp0BRIT8ZgH4zAdm3VraNIDZt4VYyhCkYwnFXXwuGaNLh8Li0uvCNJ2jSEpQpatDZtbAhPxE6fiJ1yZZTUqAwYScITRlOUZ0hewN2/lZcFI0QjGKdWGGvVrJybSE4m6PfnDBCEFJozRRRhEEIkIwjAQiARhEimnOt9euHgghNhDZjmbMGTnCtasGuFa0atca3C2ZZVuRu2y422NyzY4nAApnHYX4yevjJ7DCYXKZXNYWqm6e6WCYhhnqwMaD/iO8/iO9Detb4Z5ceHPhxja9459uqITsXx4b1jGUYIRgimijOefowwAhNhGRxmytWrjItyuM2Va0Y4mS1w4btVrNi3cMGGZszcNmYArZAVmF+N0j43SQBjK6pIIkdLF4bDxR2rMngGAxeKrqVVsJhcJhcJhcRicJKRq8BgYo08zG4zC4TF4rI1SyywwwEUE091+SydyF+Iij4iKQBPHNDDBBBBJLdfhMLjKcHlMDLbhsPgMCwGBVVxRzT4LB5K+KGCPB4rF4DAsFg2Ewt19Vc0MckKOKOOCuq/AYnDSgg/e794Li0rmUyiYmESiRMTFxMBABEwRMTBMSTEwmJTd3vj4Pi+AAITYQ4x4nGJw1xLc2HI2WtGeZktcOcrNa3y42TZgywsm+FgAKbySE/GMJ+MYUtdu3nA4KssMpwnKdJyhGwN28hPw9Qfh6hNOhjxF7OAYGBKEJxwxvw+JxTfuAhcpFPPXDHCAIY4EMEsUcUsEsM+Nvh2QhNhGFnmYuWbbCty5G+Fa0bs3C1zma4lrRjkyucOZvlc5G4AqjAUKD/jRG/jRHGcPF8TzdMmGK1Wo0qEXFxlG05mbxx4Hk+Rz5dcJrOJxF0IX4ekvh6TF17HY/HYO6eaGBBFBBBDDDLPPHPDLDTBGjhQ0S4jI5ApoxGJy1sUEUccLE4zGgg/exfwOjEVEStMpjNSJqYETEiJqamJmLjNXExdTvPn9QITYQ0YNcuXE1ZLWGVq1WtGDBktcZGWNbjyMWDfJjYMGDVoAKmQE4hPxtTfjallWlWbPxMeKMpywturHeqaqdJyilSkI8COpmjZWeWuGXF0aQhfh7i+HvuTAYfDMTiMXURJIKp8ZPJBJJDBCiljQzsPkMjisTRXEjjRSyW4KXC4SDfAni7u8zFymJiREouJiUXV1NTQkuS5z19uMAITYRjzZmWJhkzLWLNjiWtMTVwtw5nDZbiY5muJuwaNGzJsAKlgFIhPxQlfihLBt2cHFhleE6TlOkZQwSwUwUpCEEF6IxjWt64bznOKUs3B4DToAYsYCD/h6m/h6nB06+JM6amsXwszO27y3N3bcZu5kidTrOpqunh+E3oB43joL7OxNW9toNlllhAKllks3LKFFlLbvfPx/SITYQwYMMWHIycrcubLlWtMThutwtcrFazw42mbEzx5XLbEAKayGE/FSZ+Kk0DTsnGdL0jBCEEYTtc4XD1IX4e1vh7XAwTB5rB1IIIoUMFaPE5DIkEOBAhM3I59ZQhCInGMYThFGCKsb4eDfsACE2EYmDBiyYN263MxZM1rRi4YrXDhg3W48OHMycOWuJziZACmYfg/4sBv4sBwa2bY3icXSt0us9NyCE/D0d+Ho8Gzbq18zXmnilGVI0nKaOGbGAhcthJdHDDBEhgQQoUKGCOCElpz6IITYRixuGTls3bLcTDC1WtGjVitxM2WVa1cMcebHkyZWrVyAKeyiD/hBs/hCB8J16G9AzjaM1nhmIq4iVceC6AIX42qPjajlYPBGFwgMdj8hbZDdHRHBHHHHPHHg8dj2AwICFyUWZhggiiggghhgjQRoIUKGCMQwQo58vW0whNhDXLmct8jlitwsc2Na0Y4XK1w1xMlrBs0aM8LjC4as2wAqQATeE/CO1+EdsN2/hcPmZck8UMCFZ3vfg7NojDSnWs5qiVEqZI5mzaIT8bTn42nQxY5yrXFlpWUZVpCUE5DicXlVlKVkITTnGuG8tZGCEh2MfLjCEIRlGE4xThEIEZTgihGEYRhGEYThGdZ6eO7AhNhGZy4xNcjLMtcYWOJa0ZM8a3C0ytlrdnjzNWmRnhxOcQApoG4X4SjPhKNF15ksnkLcFDNEIKZsPVLOAhPxvyfjflGTKbNtsOC5eF6Ycm/JhgIaekq1AQUEgICBhUKg0DAoOBia+DgL4ITYQ0y4mWHI0ZLcjhpiWtMLfKtc4mrBazas8jRmxyOWGJsAKxwFPhfhau+FqWlFHhMLmr6o5oUquHC4jGwxyxxxGCwOAMRichewOOx+GwMUcEaNBDTRbZg8FjbI4Yp4JYqYIoZpcNICF+Nir42E8OwOAweCw8FEsSSKKKKfHV0TzQwxxw34TCmEwskc1OAwOStigghhhjYPGY3EYnCYXBWxSzUyRwQEUcdmBAIN8FX7OSZqZSmJQmCYlKJEwBAiUCJgIkSkXnv7tciE2EZWONu4YMHC3GyYMlrTExzLXLJs2WuMLFkxzYW7PFicgCm8ghfi+s+L60klYdhs/iMHZXDPXHDTBHRFNNJhKccCE/GhZ+NC0z5lrtUL4lp4q0rSqGGmXNvxghOhTqzWWQjGaM5ThGU4TTVx9OfAAITYQwzNcbVtiZLWLdo5WtGrhktxMcrdbjaYmzLG1zZmrDKAKqgFBhPxlqfjL142fNlyTlgw8TDgladkUrxjhYY5azwxrK9oyk0b92XIyWpkzYMmKyGGfDnx8oIT8aJ340Y9W3Zv3cPha9W3BCMEI2SowJQhGSdJyrKpHXwODq1t2G9E4xjONcm2GeoCEt2I9WaMIwRARRiIwQIBGEYRlGEZIwjCcIxJzx92MPCAhNhGRoxaMWGVmtYZmWZa0c4mi3FmbZFrPG2ctWWXM2yMMoArKAWOE/DIF+GQPbs37tOht2GvUAYMLNn0XpGUaVSnCMWXicXdvbNs51IyhKi1+JjlCEZThGFCFYx38DbGcV4xqhiVyAIT8MP34Yf9GnFjpUFKgGvU4fC5eCl4xhGEZSghq5PI16mHBqjSUoynha9m2tZzjOE5IIQpSUHCrglglaVowjGGmAIPFIEkyuBExKJTCYSTEgTBMARIRMTEgCYJgmpIurz7vN8BAITYQzZucWJk1xrWGVq3WtMjPGtc4XOFbjyZmDZjjaNcjLCAKlwE2hvDct4bq5KfnhKStNT10vDQUEiCEgICAg4KBgoWAgYCHgIWDg4CLhYGVmJlJSctBTdRKyYCD/iDE/iDFcuY6dTrTMZrMXjOOfDMQavUE0nW9N66+JvvwwITiZScZiEIicIoTlOU5RQiRIgQjFGOnrwj4KCE2EOcLdkxaucS3JkyMFrRm2brcWHNjWt2bnG2cMmmVxlyACosBQIT8OtH4daQAbNqMKyrKMI2nCVYRhjxXsAOBGmCUkZ4b7+Fwy9iE/C01+FpsAG7e1a+NhhKRCKc5y38Ti6tYAnFGUYVsghE4vECD8Dpx43kiCETNWmYmYmJhEwBEkXEpiRKc79HxY9AhNhGRtlYN2rRktx4sWRa0ZZci1xkZZVrNw0zOHLjNmZNmQArGAVqE/D6p+H1UwYQLXJyQhJBJCE4KRshGE57d2/BdCacJqZ83D4XF4nJ5HF4gw4JTrCtK0lC0cGnhcPZtlMCE/DEB+GIE16gNOg37uXgjWc4pzjKUaLWWlCVjiTpCVLq328bj2uTlew2beJekKRpGE7zhweFw4R4vEIPwvO8/rcxURSri7m0gTUzVxNZqUTCYiYmJiYmEokmJRMETEiZyu89fH6AhNhDJpiYMmDFmtwtMLha0Z4Wq1xjatluPGzbNGeXM4cMmIArbAWaE/EQ1+IhsRhe0YVplycO2DDRROyMEq0FKtm1wuHo06tfCvCk5Rm28Dg4saUwAFK4ppVjCco0hRCEbVxIghfhV6+FY/BGCweIxOOx+QyOWy+Yxd09EcRFXBHHgcNhxgMCjiYHAYfDYvFZG6GJCiWYnEYPBMHggAGKxeUvkjonkhghijQywTxVo64CDj4C4+bmblFTUxVrTMSARKJgExMSmJiYICYuExExMEwmJiUSiUXCZ6/AZ8DAhNhDNxkzZWjVutbY3OJa0aMsS3E2aN1rnG0bZGTBoycMGAA==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EfHAOAgAQdBM4IuAcBEDCwz1Yd4MhChGLuXUKvP9cDCEgQRP//A0U1BQM4C2QZIDIJAJCbAwE3wB5FMwkAkIICAdvFHkU4CAD+AwB7hdI0Ek7ApD/TAKQ/CqQBQYX4jcPiNdwZfcYvFYvFZXKZ3ETzUxQxRTTTQXIqEFEEkE08VMdM89Ncdcc88qCGpZLiLbIgg/4Hdv4HZ+5Vng+BdZx0jHCsRVUubnfWfD49d7u7mp4MMVVVjE6muXPyOvCAg/E9LyfNQIRMJSmUSBCJgmJmJgiSYkJne/B8Pj4gITYQyzNszHC3xLWbZnlWtGrhwtcsG7ha3Z5mWPK3YZMmZqAKlQE1hPxO5fidz4fC5uKac4ThKFKYsGDJDFHFOEhNhnnvhw3w1lO0oatPEy5MAIP+B57+B5/jwnU4rHDFNRNz3nPHjnd5zc5pcanUanFVjGfM1usAhMXenDwSjAghOEYRQjCMAIwjCMIwjCKE4RjO+fg48QAhNhDnCwyNm+bCtyN2Dda0yMmK1zkysFuFqwyuWeLE5bM2wAqTATaE/FdR+K6m63P1VhWE0YKMUMVLWha06IXhW8Z4Y41ZxrDDbHmy6kCE/A/1+B/vg20XwQoxWlSkoI1hdjhljpvfHjYZxQpaWC2C2CGKurXujjCEzdJ1caCMpwRhOUQIRhGCMJwjCcCMEUVY1z49PEAhNhDhjmYsWbdwtZM27la0YN8y3EyyMFrBljaOWrVy1ws8wAqJATOE/GJ5+MW3Reai0aRwSpSWaOqey+SNK0wsrLeuW954WNW2HVp1WmCE/A51+BzvdeS0cBaCEMNMMMstMNLHPLDHCsqwRlLBTFbRXgZ8mS6Et1Jd2YECBBARhEREUYRRRijPDn4btCE2EOGLZo4aM2i3Dkx5lrRpkxrcTHCxW4mbZqxbN3Ldy4cACmQVhfi9K+LzOXAYHDV4KnDR1KFMWFnnyoCE/BXp+Cu/Ts16suLDasI0nHNhrSqGmoKAhYOFQMKgYGBgYGDi7OBXQCE2EYWjZq4ZOXC3E5ysVrTFmbLcOTKzW5m2bHjasWLhq2xACvsBigGD/hVM/hVNzjjw8F4Hn+d7/kbjcb1zrjG44441Op1E8FVVYjFYiqidZwYjDERiYFRfCMIiJuYKxNTC85TnM85453nO8ZZrMTuN5Z3M7pWI1PgdfI46g/413P413fB8Dw/C8nXgeb5nl+JxqJQmDEYnFYYuqhERrNQmpQE3Mzeput0zlNxuW4zMymNtzmWZmlzmNzE4jUVWsxMxMThqsYaaT08PxM8Ag/C3xpSphclwkki6mFxMSmAE1cAIkAEExMSE1cSQmCYARMACYmJiYmEi134Pqz5AITYQ4cuWDHE5zLcTjCwWtGrLItxMHOFbkzMMeVkzxOXOLCAKjgPrAYT8Nen4a9cWPVONowrix4sNo0UhSCVEIyjGaMZIwvSMbwrGMoRlKEkEYzVjGcIrThBArGMIwlOkoSlNFWcZkKRhCCqtYw28Lh8Ti8rTp43H2bdm1q17qwtGUsNKxRopKUiN4VqRohSMpzVnHTyOTxuPyOTu37NrRpAGbPStrqyx0nFGMYIyzcfjZ8zLkEI5KZcEboT8a/X41++Pxujox0ywvLHTLLPbDOaqKEZRhKYkpOUowjONK0rCKEUqVpCEIo0jCUoSlGCkZRWjFCcJyhBaMoEIpIwhCNIsmvVt2bclterToy5HB4HFzTJ2hGCEYowrCdIyjSMIyJ0rCAjKmPFjxY8WHBWitABwuHs28LCopGEJyrNGFc/A4OjS0aRxeJz+BtySuIL8CfPLWzcsTVWrKlhZUsssFgspNiyyyblAIsssoAAlXKJZZZRKSkpKlAAABcolAAACwLCUSpUspZWzWu3t75+P8OAhNhDli5c42eLItxt8rda0YOXK3FjcYVrBpjbtm+Zm2aN24Ap2KYbxe7eL3enpp2ck5IJGQAkJGgi4aEQCBhYKLgYKXpKWam5ohPwyXfhkv1a8mW1wANOiqidp0nSNaVpXg8DhgIPyLlaUpmJWSmBMJiSZvPf1XYAhNhGJw1ctMLfCtzNmjBa0y4mC1zkbt1rBhhbOcWNtlyYcgAqvAVGE/Grt+NXdy8WWVVYTlWEaUpTgcPhBuiwKQIL2wxneccdroRDfJhnedZpwhKFLQtgvqz6soIT8LgH4XAWakbUtG1YVXrO874sYTRrGM5wjNKskINnF4jbsCloUwTyIRJyuhVGuC+/hAIP4G9OYvmmJq4VZEzMSAJgi6lCakmJiQIlCYmJEze+/nz6AITYRjxuMjZo1ZrW+Vy5WtMTVitws8bNa3a5MuJs3bYmeHEAKax+E/G9B+N6EOHswxinSMpQnCEYTZNbVpsCE/C0F+FoMOFGVpYFozlHCjjnOunRwbaZghcVLBDCljjgjEIhgjijgjjrwuBj1wCE2EM8zXI4buGS3FkbM1rTHmbLXDHFlWtGWPFic48WFjmzACpABQoT8cWX44ndoz5gbt/Mz4IUogvO8eDq1gMeLg0hhnAQvZKKUtHB4Bp0AhPwuOfhcdABOV4wnAjCCEJVoA4HB52W1LIUjCM7zXrXTs2kI8ECD97x7TdzdTMTAmUxJEwmEokiUSi6kBMTM57+nNCE2EM2DDC3aNMy1tjYYlrRu5brcWXC1WssOFnmYNM2XEwyACmQahfjho+OGkqrZLJ4DA4rF46uJNJDNDRSghPwxNfhibNOhhwZcl7YcF4Vhhwa82eFAg/Wjje5u5smJmJTe+fm88CE2ENcrZwzzNGK1m4xs1rRliZLcTZq3Wsm7fEyyt22HI0aACroBToT8d1347r9uwNWvkZ8UcDBGM55Y64w5+IlDZw+FWiU9GnnZbJTjhYa4ZqozhVWd53hVSeycIQCE/C0p+FpWlQteVZXhW1ZQhCl+BweVlinHLwuHq1tGnNnyTWjK0aQhOmGEWOl5XpWV5TinovGWEISXgKcvA8YwQhAQjFEIRgRhGE4IwRgAhFBGCESBGBFGMZ7+nSfgwCE2EM8jLIxZNGK1y0YNVrRm5xrXLLHlWsmDRvlYOWeTJkwgCv8BhgGE/AyZ+BpGV8U5XthpPFXNLNLFghTApiwYsmjFizVzJSxQwWwSwThWCEVpYqKJKZZXhOF4pIzhScq3x4cuXTpvva63x573w5456454a1yzveuPPXLj35denbt0443w6sOjQIP8Rd+IdxnWfA34G+0REZmZkVJN241uLiYvG6zFxOJRFxeY3OZutlxlNyjMXKbTmblLMIvMzmLhep0qKqODhjpw4cNcuGMY8DnyoIL8De91ssbq6Bc1Cy5UCWUssqWVKlBKAFJuEuWbBZZYsKCxc2JUq34fr/Ar0CE2EM8zhq3Zs263I1yZlrRlkyLcLhgyWssTdtixNsuRyzbgCpsBToT8l+35L92vUAAADgcHNn42WSlcmHJfBPBfAlemGVYZaTjGc9OzaNm1wuHxOK1awIP+Bhz+Bh1x4AAAA8HwM444mYzW8bi1yXU43q+W9TqeHPkOPBz5TDjwg6wuUzRATMSCYmJRMIIBEymJgCYuJiQF8fR8OPSAITYQ4Zs8TliyyrcWLIzWtMrbItcN8mNaxbMWbRlha5seZsAKfCqE/Kht+VDcNuzbs4uC9LwijCsq0nSELQwKRg1b+BlpqIT8Bi34DFwjCldSuRa0KUtGUIzjO9749vC4bPhzZ8dAhMHWh15xIJwEYwiiQRhOU5VRjGs8u+fcITYQ3YYWzNg2xrWeTG0WtMWFotcsmLVazbt2OFrkcZmbfMAKjAE3hPyp7flT3AOVlxTwSnSUZRhjhhrwdWvPWeGdZpzlCzBSmS2PENSE/Aap+A1UA0ZaYbXRnEnKEbLX4V8FMUpWhCU5xrjvHk8zmjGAhOVm68YoSIEU4RCE4EIwEUYREIwmjGca4ePHwAAhNhDRrjatmGJytcsWTFa0xtWi3EyYZlrDK2y5nOVuxxNmoAprHoX5UsPlSxYDAmCwZhsPmq5qpJkEMNctcF6Yg/4Fkv4Fk2cHHgdenXWSJInHPpfPQIXLWZ2GCBBDDFPCQwQwQoYI4Z78XDmAITYRhZtXLVg3YLcbHCwWtGDTEtwuc2Vayx5XLVxly5m7NkAKrgFLhPyw3flhvONjtPNj0YcF5XrOunJrhhhdOU4UzcHgHCraNJxnOsZ3ZaYV5XpeE43XleEJZrykg/4DeP4DeTjis458uMZ1emL8jNU1lLc+D43j+J4vTKpiMVGFLm2YTDcTPGuuIz4FzoCD5WoiJTNkkxMwi4mJiUxMTCYlExMETETETCLxumVz4/sqITYQybtWDJiwcLWmNhjWtMWNstc5GrNa3c5s2XIzzYWrRgAKdiiE/GBp+MFHhAGXDi3yw1nC66dJ2tgxMzFCtMuQhfji++OLG0AwmFwVNkVEMUMkKVDFDDCT0ZHPZ/EYkIR3p9mMISkSnCqYiilOU5VRjNO/Jx4gITYRmxtczVxlbrWGLLmWtMblutxYsOVa0ZuMuNlmauHORmAKaB+D/jL4/jLh8fwvDDnFZrcZrMIqano3oIX44fvjiBwOIlDET4CSaCSOKNbGjV3ZPMZkg+nhRO93NlymJRMXFznPHr4vQCE2EOXDLK0ZZsq3JkxNlrRnhxLcLds2Wt2LJk4xOWLNiwZgCnEfg/412P414ddeng9KzGd5uZmp1EYnWuPHwgCF+N+j43xcniMTiqYKIpLIaI4o4J4aY07F5LO0AIWLYQwbUhggEEKCGCWKWKOGOe3AzxAhNhDPLmyNcbFktZMWzFa0yOMq1xlwt1uLLiyt3DHFkbY2IAptHIX4y7vjLvyNmCw+GBlsLgJ6pZkEUEV92BjAhPx0wfjphxZYQiDVrtW16XpeNteLHACGhrSAqZFAQJAICAgSDgIGBgIWDv4OBrghNhGNrlYY8eHKtcNHDda0xt2K1w4a5lrfLiYNcbRg3zOcoApzIIT8MkH4ZIXA4ObPky2w4scKxreca2raEqYeJcCG8MfHhj5SEjJSdRU2k3KQ8IgkLCQcBAwMHDoOPhpMhOBO6EEUKqxiRhGEYTRrPh749oAhNhDdnmZYmThwtaNGzNa0zNsy3C1btVrZg4ctGDTHlyNnIApqHIX4buvhvTqnkrqvuweCwtls0cMiiC7B4IwmFIX4Y3Phi/hjwFeGweEweElurmnUx2y4XDYcijCD6MIJrM3czMkpvPPz+OAhNhGLKxbZHOVutYsnLZa0b5si3Fjc5FrVqxc5GTlrmxMswAplGoX4Y5PhjlBhMLiMTkrbIZkUNEypXgSD/huC/huDAZxzjlz4cdSnvE8eIIaOqoChk4WCgIBAIOAg4CFgINB1M2YIITYRjxMsjXK0YLXDRziWtGrFqtxMmzJbkatWzhyxyuMWPKA=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ImHAOAgAQdBLQG1gQBEDCwz1Yd4MhChGLuXUKvP9cCEghIEET//wNFNQhIEESAgAJFNQUDOAtkGSAyCQCQmwMBN8AeRTMJAJCCAgHbxR5FOAgA/gMAe4XSNBJOwKQ/0wCkPwqjAT+E/Eg1+JBeZeuTi4s7PDHKcFrWpitbBa2CVoyQhGMUccc89MceHDWaGC0eNOXIuIT8D+34IEeBr1bWzg6r5I5I5IYoWvSU4VmVvPGvhvOs8M6zjSMoYLUtRaU4bNuLCITVxObOUIRQrGcIowjCcJwIwAgBCMEYRCJGs9PNnLwIITYQ5x5WzNi4YLWmJg5WtHLnEtcMsOVbic5Mrllmat2mZoAKaBqE/E0B+JmHjrZ7acGWF5TrGUaSlog0WIX4GoPgablY63ES4SPATzQRk9LByZdZk4XHYqLQyyRxRwwwoUKGCWOnG4GHNCE2ENGLFlla4sK1yxcZlrTI5ZLXLdu4W5crNo4xY2TVxkxACo4BNIT8UzX4pfeLq1nRya544pYsmbNqyYoWQnFNetb5b4a1rRinqVo4FYT8EBH4ICXB4BLRLFbFCSNb1vfDhrfDhred4zKQxUpgpSEnK5bga4TjcZx98UEYkURGEYRgQjCKEIhCaKcZ308mXCAhNhDJk5YsWzbMtx5suJa0xOMa3C5zMlrPLkatWDNo0Y4sgApoGIT8W634t12jTettdscMMkMFskeRjwCG8DSHgaRTU3fS80loOQhYaFgYeLg5mAj4eNCF1E2Hw6OCWCMjRwQyxz5+mDJAITYQwZMmLbG4cLcTnI4WtMWLMtxMszFawZMG2bLmcuWbLGAKcSiF+K874r68UYXCBicQAYLB4pJdRhIrIoY748vPPgyD/g1k/g1ngAiQA4RnhvHFe8c+3HMZhYLoEsJBBHHBDDCQQwQwIIQjRxz152FtgCE2EZGLPC0xZGq1o4y4lrTJhZrXLJxiWucjJyyzMXOTNjbgCs0C7gGD/k+G/k+jbjrjdcY5ut8bzN4jFRUXNyq8RwqqrCpmIaY6VwxiKiLqeGcYiqGLhCKqUwXUUiamJpNNUaRFkTOouoQmCZpxqbVuJZcbb3PG7zxSuONbx1jjF2SmJnOZzlmopOpXla8QrBjjNlwrCJjbjeec53y4zVCC/ouD+i75vxe/Xc3O+NyS+LLDI8TkMhN8U5fXc8z3nvas3NyzFjLYbLZ0Wec2ptCtlattsWSxNuLLIrrdu3WeeWbLbbLl3JLM34Nly2WVZHMnEzcm5q5tm5tlMuTFwFYjjPHn7Plk9oP0O8LubSkCrBIiYATEirhF1aLgBEgiREiJRJEkSESAiQiQAACYi6upBEomEwJImJRFxJF1IACJIkAAiUTEolMBK78H3YfBQCE2ENMWTJmxsGy1llcYVrRk2crXOXKzWt2+Ji3xMHDRwyxgCogBQIT8YRX4wiwAatezbysrFGEKVtGCiClZVwThGkaEJyrO98s9+jS6fS4NAIL+1Jv7UnAB3neec2tZuefGiqrYs7hy+LOZc3B68oPwIJLu5iZiYmLiYIlCYkIlEoklEhdzmevrvYAhNhGJjibOWDbKty42+Ra0zY2y3FkasFrLGyxsG2LCzatGAApuIoP+PGL+PE/wzwPBOOLjMcdXc1MKhwjek8iE/ERV+IimJSpsMULStOUZVjWdcduLs2uPiIWLXGtlhggQCAjghgjijgjhjpjytcOwITYRmxMMbdm3wrcONm5WtMuZmtc42jRblYMXLFswYY8LDIAKigExhPx9Lfj6B2qaY66ZaVxTyQ0TlsnSkkpQujhrHDWeWWVWN44qpIT8RPn4ifTgYc09FcWWFZ326tadYRQlS0JUpCU5VhGOGs8dM+uQhOpLuwlKiUUZzTRQRgAhGUYIRhGKMb7ebLQAITYQ4Z5GzjG4YrcbZjlWtGLJwtcuMbdbhcNWTbI5yMWDbGAKWBKG8fZHj61hoWBgoCAg4KHQUvWVtJEgg/4iEP4iDa5qShNTMeHwhWwgh1csEMEKGOW3Gz4IITYRjaYczTFhwrcLNnlWtG2Fwtcs2GNayzNWjJq3ZOcrBmAKhwExhPyFifkLZqvFGF5XtOErUwYsGKmSEKQlGl4YY58ufPry68d8uTKwAIP+IbT+IYvy9KhVaYmlZc5zz48efHjvnPGBiOGI1jhvti6AhOlqdXTCMAIoREYICUYRiIxgRRx9PC7gITYQ1atcbNg1brWTnC3WtMjFitcNsjlayYOXGFwzZ4sjPGAKXhiE/GPt+McOGqOK+i+TLTHCtcNV6bUQg/4gzP4g2+NcdceXPWeV4mrqc9L3yITFgjFCKaqcSJfD1YZAITYQ5cMM2TEwaLWePG1WtHDXKtcZGrBayb5mbbE3wsMrLKAKdSSE/GA9+MB8MmXYw6GS1sGCGStoyjFOM47cW3PchPxDcfiG5OHwuDwOLsy4MNKoxhCtK2vSskaXzRnYhJJUhBCKc04wjCJCcIwnCMcOHj43gAAhNhDho1cuWDJytZYmmFa0aZnC3FjxuVuXLmZuWeZniZMcIAqOAUSF+PEz48TcLhGJxAADBYPDYfMXwRQyRRQQQTp468DhMKDEYnCYXFYvBYMAK6SC/rZT+tlbHeAAOdzebDZs2ajlAc6bneAB83zghN0r3mQCKM0YEIwiIwjCMEYRQihECMCEUYIxnfm4Y+AgITYQwY5cLTCzarXGbExWtG2VutcMMWVazassuXEzbtmrHIAKbiSE/H4l+PxMAjDPDHbTS9I4J0hCCMJYterbsIX4dovh2jAMJhcVTJNLRPNPNPFAhQRsblMrdeCE4VMOGsZwnKMEAhNEiIzje/Hr2CE2EN2zfKyyNsq3JlY5FrTG1yrXGXE4Wt2eJy2xNmmLDmygCmIXhPx5Ffjxnz6JwhO2XBfFGyUZ2w57AIP+H7T+H8XLU4vlnlvWazMc+XHeAIWTPQZ+eCJBBDBCjhhjnw+JZgAhNhDbNhbs2jFitY5sbla0YMnK3C4cMFrPM1Z4cWLM1YNcoAp8MIT8hC35CF9uzbs4erDgrKcI0jJKE5AIEEoURtNPFvhMhPw67fh13w4MmXiVYloyivO89e7eA4uK9Z3RrKkJR1RagIOsRETMzJMSEwKkmJlKYmJRd8fdjsAhNhGNiywuGbdytaNMTha0cMMS3EwatluFswx5WzFu1xsnIAkBCnYthPximfjFNbdjPmANV7QwRxSwQxTpCUVV51vfLi5IhPxFAfiKBa9SMAM2flZcUcUcF8WGl04VVhWFzLm2gIPyvA8tKbZlMEQBImEwuJXPHxfRYCE2EOXOLC5bN261q4ctVrRq4crcLPC0W4sbFzjysGLNjjcACqcBQYT8YYn4wxd7dv3adGPFa/CrKFCMLwvGdaxreM4ziRlGktHD4VaYrSyUwMC9tubauIT8UZn4oza5dWvVnza9W3Zx9F6LLQlakrSlC1YoznCs0Zxz7t+zbwsqGGVYxjDXqzrgg+HsePmbTMrmZiYkIlEomJiYmJiSJTCJialKb4+n4M+kITYQ0cN3OVpiyLWzfNkWtGONstxNWrdblxs2TnCya4WbBiAKsQFJhPxrlfjXL0Z4XlemPJz82FWU6QtSkKSlRh4nF5WmkaJSShWMKxrt4nFtljWcYxnCcopwy4pghPxR2fijt4uCsU8UdmnZDBKUrQSIxvOuvVrjhnWtZooQpKlKWnLUxUySwWtGk4SrTXoxyxiE4XEhz8sYARiIwRIwBCMIwRQiAEEYCEYwjCKc8/XhHwAAITYRhcuGbLC1xLWeZtlWtGjZstw42WRa5ZNMObNhYs2ePMAK+QGPAYP+GnD+GofxHl+UHh+EeR5PnZmqTw48s6vlOr1NIuLjMRMwmG6lLUVi8VdLi8ROJxdXObzc3OYm0pTaczfg+N454XhmcTExK05zbMTGoitVvj4Ag/4zUP4zWdO/YM4N68HXGss43W63VrxYtKaiEImJRcRMyhKpq7TNpVMk0ioiKmIilQio6eL4hx4HheH5F4jVajHDE1a87453j0/W9mCD8LXHMklylEwggCUxZEomrq6tF1JExKJESCJImJRdSBEgAImJiQESCLqRMTN54+fzn4IAITYQzyOcOHC5crXGNg3WtMjZgtcYcbRbjaOGrBszYssubCAKcByG8Wq3i1XkZCPjpeWt5STSaPjIeKgYSIgIqNmpGQgQhPxNXfiav4fCz5suS9q2nCMJwilhyac1YxCFzVWXIIUcMMIhQwoY56cvHDpgITYQ0ZZGDVniZrcjfDlWtGeVytcNMLJbhwscWNu3bM2DByAKmwSvA4P+Ofj+OflhGJ1PDPKcHC8YiIqcWJxerxnlkSnMjKW2c7jKbiN4zrnrMImphiV1KZTdWldbRMwF1KMxW9b1vWcXWcc+XPlx4b1zxLXl9JIuI3C7uUzAi2UzCIoJiMxGJxNQmJiamo8Dy/K8HwDr0HHgZwN6DnyAAAAAAAAAAAAAAADt3eN47xvHeN4/keT6ng6uiSLxMCYzVrmPD8zzfM5+D6Xp+V5fieKADwPBAq4mZu5zmLVOIxWufIeB4PieL5XUhPxNvfibL18TDKkaThNC8CMmG1YVlOVZTXYYYU5oxlVFGcozpOFIxsjBCcoyjCcozIzlWU0qwlOCdoztCMJRhCKCMNHN0CDRxeJx+NxeJweBxeJw+FxeJt2cvlcvlcvJKOrl5oRiVhOCJCMkq0rSMIxlGUUUYRjKdLpRJTonKMIyQlk4fCz5jXqGvUadA16g16gAAAAAAAAAAAAAAA06GHAy5GPFlyZ7RhGCE5QCCMYRlOEIpXteUsOCtIwABSoG7fq18TDJKCUZVRnNr3b9Glo07dnBoIL5nnWyyywsqyyxAkoWiyykolCWVKhBKqlglSpZYLFSglSgSkoSmbmwqblAABYAABKSpsAAAAAAFgACxYLlACUAAsAAAASiwAAAAAAAAAJbBYAEolALFG35fwmn4OAhNhGFrjbY2LXCtc5GjRa0aZHK3E3YNluVm0aNczVxkbssYAprGoT8hzX5Dv+VtwYs+C8roynKdKXzV4VcWACF+GJD4Yha478FkbL4aYoYEkE0jCYfGRQVAIaMsEFewECIEgUCgYODhYWjiVoAITYQ3ZZGDRlmYrWThy3WtHGFstwtGLha4cZsmVq4csGWNuAKcyaE/JLh+SYfYONhlaua+iuzLshkjiUvPHjw4c9b4aawhPwzqfhnVDJhx2vC8suDPTDS+LLIKTtCUc0t+4CE4HAdskkSihGE0UUwEZ14vFlQITYQzZOGLFgyzLXGbMzWtG7TGtxOGzNawYMG2Jw4x5GjFuAKuQFHhflQC+VAPD4bI5DF4rB4LB4JgcAxUckkEEMcVcMMsMNccstMM8aKZVdhcIw2Hy2FwEtSaCCOWS2q+q/HXyUAhPwvkfhfJrStCML2cHgODihekZStaWCGAlKcownC+GFdOjS1a9GOlYwnOcstMK+LXszwkIN6Hu1jGsRhN3dzNxMTAJiYmJiYJhNSgiRMpla53x9XHgAhNhDFmwbOHLfMtYOWLBa0btWa3C5YNlrjKwZOGLJllcOGAAqjAT2E/LQ1+WhnLlzcHJnljhWFUcTFbJgyZKWpSE4Vje876d28llnWNZ1lNCOLLmQAhPwuLfhczpn0YdV8jFLIwQoQnedZ5cNa3nOUaSho06DgUzYsWLBCc7zxz0r5cICEydbPlnhrGKMUYRhOEYRIwQnKIQjAjAhOEYRhNFXL2TsAITYQ2cM8uLFlaLWzfE1WtHGRutxMMzNa4zYmObG4ZMmzLGAJAAq9AViE/DDZ+GG3icXVrNWtx+MAI4IUQpGE4RVVvgwhkvAC+jTwqwhCU5RnG+fgZ53jWUSNJWy6qyCE/D6N+H0eEQyZQANsGGtY3TtG2CGDVt2BxsMoUTjh06NOW+PDOJTFDJmbMWbJixWorLLLXXHjhN2DrxlaUsWCkZxrGsZogjCMIwRhGEYRAAAhEQnKcCEYRhGEYRhOOHs44cwhNhDnNkYOMmZmtw5G7Za0bYsy1y1cNlrNvjy5GWLC5aM3IAppIYX4wcvjCJwmBwBg8EGFwmJkpjnjtlrhlgkgwkOOiIT8Zvn4zfQAatfGvS0c08UaRTy02y1gg/I5iRIuYuJhM1Yzx9ndACE2EY3LDE5c5Wy1jlYtVrRk4wrXGXGyWsW+bFkYMmuFsxagCtUBpwGD/jJE/jJF8Pwnl+UAAAAAAAAAAAAAADt38i8a1hSZ3d7zvje7zKaeF4fhDyt1qKxcXe73zjc48WG524xea49OfSyD/jPA/jPBiV0AAAAAAAAAAAAAADx/G8nUyRiqrFVioxBFt3fXwvDHTnDDFVUKtc34fmeTjjW0xmKvwOPTYIL1lVLpZVFlEAstksllzbLAWUJZZZQABLJUqgAWASpQLKlixY3LLCWJVilvy/hO+iE2EOcLXI1ysWi3KzZ4VrRk5crXGXDhW43Llw1aMmjlm3a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wWHAOAgAQdBJIH5gQBEDCwz1Yd4MhChGLuXUKvP9cDCEgQRP//A0U1BQM4C2QZIDIJAJCbAwE3wB5FMwkAkIICAdvFHkU4CAD+AwB7hdI0Ek7ApD/TAKQ/HgUSgoEoAApkGIT8R5n4j164M9s9sdsOKMoQyYdVTiXAhfge6+B5unBR4CDBV4C2CGW2eW+LDmTuhOtrjO6cJopwrCNb4b5cvaAhNhDFizZ4cbjCtc4cWNa0zMGa1w4x5FrJhkzM2bRljaOMoAqnATuF+JuL4mzcKqrYPBZnCYGa2aeSGiaaiKaCiCGSOqmqOSeaNDLHLPLSlsxuMvuMBgchOIT8EGn4IL6tuxGHAhfVPNPFOyKt64Z464Z44Z4Z61rOCVMFMVNW3ZORky5pAITJxu7KlIShBVOVSaMZTlGEZIwiQnKcCMIwjGEZpxvt3z8EACE2EMGONlkyMsy1i1xuVrTLhwrXGbCxWtWjdnkytmbjLkcgCmIXg/4q2P4q17jcMxxxuL1DGt6eIIX4HvPgePwdUFU0kUUccM88dsWRxmNXgIaMtkBgeBgICBCBgINDxcnKrwAhNhGVg0ZN2WRstY4nGNa0xY2a3ExYtFrjCzbMcjlwyZN2gAqTATOE/F8Z+L41w7RqxxvWcJ0pitoyaMmLBbBCFLyvLHDXPLl13248eGWnNCiE/BBN+CCdKkbSlonipivgnExr1x105dM9M89axjRipmxZNFtWHVgmhNHOj18cISQQJpyiThGEIwSjCJGERFGMcOnny5QhNhGFzjxMWThmtZ5cLla0aOXK3ExzYVrjNkaNcbNgzZ5mgApmH4T8V/34sFdgCEeZh2N1MksCdcd9NOLMhPwa5fg1zANm3RlwXhhljhWEVJ5q48yE5GuEYznFJKMoymjGKMYzjl6rgCE2EY8jVszzM2S1ljYuVrRy4ZrcWJg4WtcrNnkcsWrjDkxgCpABN4X4xFPjEVYPBMPhmDwQrqJJWCweOrmRQ2R0LFkFkUlMVtNeDpx+KxaOKy2E/DL9+GX9CLBhUqN+406GHBeU54MdsMKyx0y0va9IUlKmDLkcPha9QIOuWUomJmJJCYlNFSiYkSJSWvfg+rHkACE2ENMzNhkbM8K3IxaNlrTJjbrcLFq3WsczFszysmORrizACr0BV4T8dYX463+Fp0NeoDBhbNvGxyhKVlpxTnXDrza8ta3rVDFC0tl7cScKQjONbscY1rG8bsMr2StTZxehGgCE/C2t+FuvVezDgA06GvVnhCMYRgtfBJaGHjVnirCE05xTy7t+qaVI2jKRCNUbxvDHC6N5Y9nX0LiDrxLubITE3MymAJTCYRNWhKJEwmEwARKE1MJiUzM77+u4ACE2EN8zNmyYYXC3NjbYlrTEwyLcWRtmW5WjjKwyMcuTC5ZgCqQBQYT8fKX4+ceJz+cvbdGUqWpJKLHPDjy3y3wxmtDFHYGrXq1tGnDPHDTHLHHGamPBKACD/hXS/hXTcubxPF8Tdt1nW8XUVPCdTiEtzm+IVY8rNcq1GMl7vPh1fECEeCEPBMYRgjCCKEUSEYRgjCJCcEYRhGCEYRhCMpwIoxvx+LGQITYQ3ZOWmXG1bLWWLG0WtGDBqtwuHLda0ZMMePK1w4W7jEAKqgKfAYT8kfn5JGc1cmC1aTMOTLxsKkKy4fG4612tCqs50qvGs5rxjNHHSMYwvCCUsGDJgxYsGClrUwQyWxWyUwWktC1JWpa1o2jCsr4VcM73rXTe+O+HDhvHDWqsZzhjnPPXLlz5b5Z5U0YSwYNziYtAg/4sSP4sa+V9bpFYx4nm+Z4+omL4a79ni+I66q6tKURSCFIxpjWKKLg00oi9s5nNp3jjE3MzcWVYm5zmZzO2Z3PHOc5ZmqisRioxhiNVUYYipxnwOdc5g+XtT7+SamphNXExUTCJWlKJJglEokiYTF1cTEoTCYmAExNZqYiSJRJEiJESQmJiQAiYurq4TAJiZT1+A7r1gCE2EMMbFmzcYma1jhbuFrRhjYrXDBhhWtmDVrkbZW+XI0wgCqcBS4T8dPn46fQHD4Qy5HCrGkJRSrAThWOGd61w1rOeGGGNJSwYLbK04SUrSSRrg07s8JCD/htK/htLAeP4w8PwmcTeBi+F6zoxnF6XEwISuczz8Lw9bxcXdZrnjxeHGbCE42rlzQITTjEnCJCMYEYRgjBBGARhGCMCJCIhGERON8fPm8EAITYRhYscmZixYLXGZk1WtGeHCtwucmJbkZY2+Rw0wsmrVqAKxwFdhPx/sfj/Z6WGtLy4vG47XLPLCmjZSlIYFKQtK1YQrHSZMuGRCNZ1XmlKFIUwZciMGLHgw5MvEvTBSkJVpOme0MKE/DWF+GsPXmnadIwi0QvilRSCEU1YTLwrHDDDAcPhcnJesU5TYKySgtPZw+E4fCb92vVt2Z8CMIRpGU82GUrgg/ar10TERCycrhImCYTAQAkSEShExMTExICYCZE8fby9gCE2EYc2bHjzOG61oxysVrTKzxrcONmyWucjbCxyOcjBnkzACmkehPxgofjBR27BqlDM1M1MzFGVY3vHPhnng/4cvP4cvboeT2uOeuNbZSQxyidZhcJJKjlhhjggghghhgjgjQwRw35+KPZAITYQxxYXOZk1cLWzTIyWtMuHCtxMXLdbibN8jPGxxNWzjEAKfCmE/CAF+EBfU37laK0Wu3VhbFitixapZJShCeGeWemPDxiE/HIJ+OQUz5m3Y4fCadDforCcMdssIpwlGEZSpl1TkITrW594xhGUYRRjCKAhFGEUQRnj7sogITYQybtmmHGycLWDFozWtG+PEtcNcbla4aNWDNvmY4m7fCAKswFUhPw39fhwLza9W3Zr1AzShkjaaN7682es4TkSkNWvhXjacIo6+FlxwndOFZYuPglhVjWEaQtwOPxjNQCE/Gzl+NovdhwXtWgNuRGRRSF+FjtCEJwq28Lht2+04yjSMIY+VlhBBOF5beBtphleEU5EowMmMIP0MlzO5taQmCYABICJgEwImBAASmbvfi+i9gAhNhGVw5ZMWzhitZs8LBa0wt2S3ExcOVuTC4w4WWRqzzYsQAqpAUSE/D9R+H6kpXZt5WG2CUpQvXHPh224cMbxpC1N3D4Ra/EnBasZzxsdazwzw0z0wwjDJn4UgIT8bFn42LTg8Dg8Di6I2jRRRTPzM6UqwnGdcODCbNuqcVkYJ4L4MebLgrLDgxwjfFpljIPzOnfebtJcJiUEAmUpSiYQgQgiYmLhJOefwHHAITYQ0yNGmJg2ZrczBriWtGbHEtwsG+NbmbssTjCwwuc2ZwAKeyiF+KsD4qwcRicBgTBYMMJhchfhmEmusmiilnrrtpjvkw9FOBCD/jZs/jZtzgKsOfLxYnrvizN6jlitT034nftnAISlqySIC8YwjCMYRRhOESJOeHl4494hNhDhs0yYWONstcts2Fa0Ytca1w1cZFrho0YNWTJthYsGYAp6J4T8aGn40NRw6QwxxywwniYoZsFacqOS2C1ISjO2/RnqhPxkjfjJHHEx5o5J4sODPTPLLDXu34sMqrwnFO2vFhkAhOVq6cYoVgSijCKMQRgjCJO/L2uYITYQ3aMGzVg1zLcTZuzWtGmVgtc5cORbkzY2OXI2YsmDhwAKWxGE/G/l+OAm+DTDTDK1zrv1XoCE/GSR+Mh+mTFstojglPBjZ5iHoEATmBoDAYBAYDAYTPYFA6IAITYRicNsbnMyaLWWZmwWtGDjMtwt2jRa2xZHDhgwxsG7lmA=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AaHAOAgAQdBL4GqAUBEDCwz1Yd4MhChGLuXUKvP9cDCEgQRP//A0U1BQM4C2QZIDIJAJCbAwE3wB5FMwkAkIICAdvFHkU4CAD+AwB7hdI0Ek7ApD/TAKQ/Cp0BOoT8SNn4kbWXJnzbdnHyYWGM5oUpkwU0UtaVGC8IXje+GueumOGs4UtSW6GHdICE/A+5+B91xeJr1adGfNDFS2SlqQlGMcMa1vjw466b66443owUpkwZJWpkno4fMuCD87zvF7zu5tMkgTExMAiYIkhMSmLTO/J9GMAhNhDFywbOcrHCtyMHDla0cucS3E5xMVubNjcYXDXLlaZswApmG4P+JrL+JrPlzM3W4zNxaGnZXaOQhfgcs+By3A4AylNkVUFUCKOWeO2PK4Cu+ECFwGijxuBjhlhhgIRDCjjtzsMGqCE2EY3LnLjxYmK3I0ZM1rTM3YLXOZu1WssrFjkbM2WbE0ygCpABNIT8VAX4qA8GFry0yzrFSGS2DNi1SxQlC6NSsa48c9Ma1lCzRt42FoCE/A+5+B93m8xSmyeRaUkIxnXHjy3x4cMcdaxnOEJWwWtgpK02TFweFMCD+APDmV5zckpExMETATVwiSYm05zz8/fgACE2EYWOVtjzN2i1i2cMVrRm0bLcWVjkW5MLTC5ysW7ZqxxgCmcahfi+U+L3fGmPw2BkpkhQxIoIZo7sLiq4gIT8DY34G3dhukzU0UySlGF8cN8uHSeMhO1my8e8LxrCMIRRhGM2HHzZ4CE2EMseFswcM2C1nmcs1rRw4ZrXOTIxW4WuTDjw5cjRnhZACmcahvFsd4tjyOj5KTnp+smZKLlIeMgIiBQEPCQs2IP+DG7+DG8zjGdbxvXHXPHHGZxxrluE4GdGMUoQhCMJxnFVPH047iE2EYsbjE2asGK3FmcZFrRtkzLcLFzkWt2mJsyc48LfI0bgCmYghPxIzfiShx1jWShS8ZkMWC3AxZsmSmKmKWSD/gRm/gRf5Rydo5YxyjhdZnOc5hiOERWeYIL7PcXbp2Fliyyt3dlAITYQ0cs8ubGwYrWuFy3WtG+VktcuMjhayzOczJy4bMXDJiAKdSKE/FAJ+J3287Z2GeWu3Lwa8OfDab3w11zvGeCerBWE/BpN+DWuGOWOkZylW2G2W2PBO0LYsGiGiWyFN0yE1XhGVUZwjJAlWFU4TjCKdcfHn0AhNhDlxkysWuFqta5WTRa0Z5WC1yzzN1uLE3Zt8rRq3aNHAAqVApgBhPxFcfiKbw6+BwdGkadHL0Y4XRgphwTgnKc6QUohIkhSVIQhGE5xQhKUoSlWk5RtDBaWK0pTnWd4wjaC04Y8atazrCe3jbYTjGFSMK0AAOFWELSQvDHLDTXq4+DVrIP+DVj+DW3hw8PwufIVfgTHBwiMKxFRqeGYlbaomplOZiJSXa1xETONxcztmVzEzVbrMXMZjETEKR4fpdazU2jw/I8nwPBAAPP4Xm5uIq+G/E7+N38TOIPxN2RCUplaYmJEwQmCYmLq4Ai6mLgiSLqQiSJiSJiYTCYkiZiYCEwmJhJEoiYiSSUSImZXN3vn36+4ITYRhYM27ByzarXLbExWtMjFktctGmFa0yssTZi3zNMWLCAKXhWE/FMR+KaPgNeri4MM8MqwnG2HNCSE/DgZ+HA+C9uLbHLDScsEtGHFkmCFwWWg0MoQQwRo5Z8LjYMkITYQ2c5nDBwyxrW+XNkWtMjRmtxYnLNa0aZcTFjiysGjLMAKzgFbhPxSsfilZcPhb93NxThlheVZEZRvBOlJYIYpUjSFpWpTFK1JMEIWhSOCdZ3ndhnW9a4ceHDOs54YYa461zx22zxkg/4dHP4dHXn+d4videXHgxFViOSqRUZxKImIymbjJmUZjNx1d53fGc3HGy1b5TiIcIajVcM+RV6AhO1LrxjCEUIwnCZFGCMACcownSshGUQhGEUIoRgjCMITghGUYwiRIpxvzccfAwAhNhDLM1zMGjButy4nGRa0buGi1wwZ41uNw5zYmmTFkasMQAq9AUiF+Nt7429cIxuMweCw+GweCMHghZbhMLkMDfksniMTVTGhhhRxUoYo2CwOAghwmFyGBojkgmhQSxI46qZYAIX4jSPiNhwzF4q+6+6mgrqYPBYnEYvFYW6SOKSXESwQSQIUMKOCeDA47H4rF4DA4KuCNChgjgQxT2UzgIPwG5pEEzNpmJRMxMSmESESRIJgRMRImJSz5/mx5AAhNhDDCzcuWDLCtbY2Lla0YtMy3EwyuVrFy3aNGDRs0y4mYAqeAUSE/HX5+Ow/Q5PI4vE4+CaqKFIUtJQQhCuTLxIrQSTvGu3gcEEbxvC8SUc2nRaE/EXF+IvfU4PAz5stoSSlRaEqIVlGqcdfE4tsOGdY1Rohu4fCB0MOCVoynFW18YCDj4Gn3ZkiYmZJBMABEomJRMTBKJiYmIlLfP3WACE2ENmeTC2ZMcy3IwcM1rRi0YrcLhgwWtHLLK1aOMrTG2xACuEBeYT8M9X4Z69OgzZ+BGORilSlqWlkYISlOc4znDDKqsZsKcY2nK0IQhdedSKSEJzJ1EqyjWs68HdvGrWNm0vOMbxvC8JoLR0Z+Nt2AIP+M87+M8/ejyfI8flud3LnWY3WYVJBCSJMTVZRe1ikRC4ucTU1WIYIiYjGJ6deg58hdPAjXLXDhyjBnPHPi48nwfC8MIOtTEC1iQVaYkJq4JhMSESRdJiYmJmpAAARMSiUwIlExMTEkXVxc8/X5x8DACE2EMWeLKxyYcq1mwzZVrRvlwrcLFnhWsWjFjic4mbLLkagCmIYhPxe8fi95Xxsd9t9Mc8rzpTFDhM2YIT8TS34mr93BpScqynauCdKKZZRrACGrJBcwaAgEAEGg4GDj69A4AAhNhGTC0zMMbHCtc5crha0bMnK3ExaZluJm2xNnOPIwy5cYAr2AXOD/j6U/j6p8IJh4nPj4l7xOM8t6mr1vU6jEVwRNzN2mbhtmbuOMceXPhx4ceHHwLuErzrfTr069u/TqDMs4iFGau4nUb14PgCF+JHD4kd5AwuEYubBZnAUwUzVyUwRxwxwwzwII4Yo4IpYIIoIJIIoooIJIJIaJZMBj8di8VicRicRk8BLJHAYLG4zH47G4zF4q+4GEgkqmoikhhljlnjlnixeSydFIIPwlzNiUqmISmZExMRdSJRJF1IImCYTEwTCQRIJhEkSiQmEwmFs8e/ovIAhNhDVu3atGjhktzMseFa0YYcq3E2zZlrZg2at8jDG1cOcIApYFoX5ELPkQtMHgsXIwMGBUo4LGCyAg/4ZDv4ZDw4KqlZqbdVghWugh08aGCGAhgjhnw+TguAhNhDZvkaNWLhkta42Dla0c5si3Ewx5FuPHlbt8mFmwb4WoAqYATiE/Kfd+U+/Dgy0tDRXNHUxIGPHPHtxb44Z44YaRtS1MFqYJZKQpCUsOLg2tcCE/C/Z+F+3bs1w0cXRhlhRkhKkoYKX52PBKklZXjOGGEsKs7xrG8tOjXGFQIPlFJqbmZmptKYkiYmImpiRMolEiZzz8/q94CE2EN8mPNmxY8y3Jkb41rRlicrcTbJjW4sTFk2aN8TJi5aACp0BN4T8tVH5aq6uDk24M8YzrCMGC2LFm0YsmLBSsK1XrOtZ69XBvlw1yzrDJCdqgIT8LYn4W5ZWw4q4JYoZIYLYI0jVWuO+HDfDWsYQjaGCWSmjRowbMFoRzaceHOCEydjHtvec0UYRREYIwCEYRIREIwQiQrHi82MPBwAhNhGNmybNm7hqtc4XLRa0btca3E5wuFuRhmbZGGZrka424ApxIoT8MkH4ZOdzl8oNepa8ppzuvSNKSyYeJhlMhPxFBfiKNwNOgNOhmz8i+SWJCEbzrllxbYa4QIWLUYPAwwxxxwwoQghgQhHDLfm4YNgAITYRmcM8WHG4YrcbhrjWtGOHKtxZWTda2y4mrVixyNXOFyAKaReE/Dh5+HE3Nw+FryRw1vDDadoWxUw4MICG8Q7HiHThZydnoWEhopEQsFDwUTFwlPSUssCF0FkWnnjgIoYISGOOmfNw4QAhNhDLDiYMGGFwtysWuJa0ZZWa1w4xNVrhphxt2DFwza4mIApbE4T8MY34Yr2DHyMfAjkjaMMGPFgshPxH/fiQNtmz5M+a+K+BDFr2RIXFZSHNxwoYY4UsM+DzKwAhNhGHMwxtMeFktbs2GVa0wtGK1y3YYluJiwcY27hu1xs8QApgGYT8V1n4ru8gG5LNgyWxUhK+Li4tIIT8dT346i9YGvFWF0bkr8Di6ACFwmWk0Ms8EcUMMBDBChjlrydMACE2EYcrJg0btGy1iwbt1rRljarcThkxWsGjHK3cMcrnK5ZACo0BM4T8ZFH4yReENhkhgUSrG974cNcNcMMcqyjilqz5uFLFg0WwWxX0TgCE/HGt+OMnKNubDK9K4FpWpakp2wQmjFHPG+Xdv0Y5yrOcZ5cV7IToaHgOcIKQjCKKKIhFAITlOU5TgITL8How0CE2EMsObM1YtMq1lmZN1rRwycLXLfDiWssbduyc5WTBtlc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oXHAOAgAQdBLAGogQBEDCwz1Yd4MhChGLuXUKvP9cDCEgQRP//A0U1BQM4C2QZIDIJAJCbAwE3wB5FMwkAkIICAdvFHkU4CAD+AwB7hdI0Ek7ApD/TAKQ/Cm0chPxMtfiZb0adkMuDLLPDOwwjWEoSyYDhQIX4IOvgg7nmuqlxDDQ3S2VxXyUzz3wZPIZHDwCEzdDXjunGcIwnCMYk4Xhhy9GOYCE2EMG7Vo2ZMHC1g3YM1rTKwcLXDFo3WtmThg0bs8TBm0ZACpEBMoT8Va34q1+DFfDHDZS1slsGC1JShCEVK2x0x1w1z3xr0Spqhgx9AIT8Ea34I1+JijbBSlsMsca3vO+GuHHXDjnhrOMWRbBgwSpCjFj3T18YhPAkHgkSjScpxIoTkgjKcIwTkhGCE4RjGddPPbghNhDhszxtGLdwtaN8rZa0bMMy3Fhw5lrnExyY8jXNhwtWYApoGYT8WzX4tm9280qaZY4TUjgZsF7NAIbwRQeCKGCg5CRsImQgIyEgoeCjYeFjYOhoqNCghOFyuLWN6zVhGEyMZxw4denYITYQ4zZGjfI5bLXObDkWtG+PItwuWmNbkytm7XCyaOcTFoAKjQEuhPxmgfjNbQyy04teLPgjilgwZMVsmDFLRKkrwwz23z48uPLjw56ZY5CE/BGx+COXBoy7r7p6p5JWjCtY4b48ufXh049M8NYo4pZMWDdTiWhqg+3HHCJXdzMlxcXExCpgExcTGW/B9OfOITYQwy5sLVyyZrWGJxjWtMuVutxN2DNa5xYXLlqxzMmrdiAKZBmG8YEnjAlFBQy0vQUNRJyiKhJKAiIaFhoSRIP+DnD+DnEHftz5c3TeMxMx1uOIhcVbOiggIIUEcMMaGOfN3waQITYRlyt8rNpmYrWjFzmWtGbZotxYm+ZbhZZsTTNkYOGTXIAKjAKKAYP+KL7+KL8Hi+JvG8b1xxcb4c8ZxmoUxFJxkTCKmK48ufDjEzF1dAXUxUTVwyzjet6zgAJgBMEwHTr5GWIipiFb4eH06+KAhfgzm+DOcFluKpgmjmQQTSzQQop4qZJyOWPB46vB5LAzJE8ksOFxmNw2HwWDwmFw2HxWLwmFwGBMRicJhctfFGhhhwOIxOCweGw+Gw+Gw+EwuCwbCYVisXhMLjrYIcDjsfisXgsGGBwGRsljEBHNLdg7pKiC5zdsyCaqpsWyyyyiWWJaSkqLLKBKABLKAuUAXNzc3LiAtqUNb5+H8E78wCE2EZWzVphbtWK1rmbN1rTM5crcWFi1W5MzhriZ4m7HDmcACnEfhfie4+J7nF4oMHgsXRbJTBLJOhiQWV5K/DQTAIT8Kln4VLa0DDg14Ma7DC8krM2njcvBWICFxmKzaCCBDLDDDDBDBHBChRyz34umHcAhNhDLC2YYnDDGtcsMbda0bMWi3Dly4lrFgyascmHFizZGgAp8LYT8USn4om5QhGMK0vYDXqEp7r4FISTjWO/icUCG8HBng4nhJKjoqOimZiTkgI2MEhI0kfEQUIgIODQ8HLzU2FCAhOAvVGRGFUZowIRQijAijBEjPDt3x6whNhDBrixY8mJstxtcuRa0x5Gq1xhcZFuRs2cOcrRthy42IApeFYbxP+eJ/1IyCXgZi1mpWEg4OBgYqJho4IP+Dj7+Dj9z5OHOOUTwzi2N8YCE6Ge84oRhCsU065efWQAhNhGPEwctGGFstZMWLJa0bMsS1y2xtVrdoxbM2TZtlYs2AAqWA9MBhfhmm+Gb3CBgsHjpUkEESGaeiGSGqOaGZIoRSQQwoJYYIUCWCGeGWGFCkII5YZYZYUiCSCBBLBGQQxwxwzzw034LB4TC4LB4rF4jE4TC2WsFg2EwuCwbBYNhsPhMLjMbisXhsOAYTC4LB4rF5DI4jE4jE4ae/GY3GY3CYUwGBEEN1+CweKxeCwbAYEwGBsjRRoYY4UqCFETSzTjCAIX40BvjQJgCebE0SyxwSpYrZJVMU8cEsqWOeONGQooYYyGCOGSSGAgijojokSJoUEcUUsEkM0UUEEkEEEEUUEjAY/HYfDYvFZPJYvFYXCYHAMLhGHw1ti2xXVDBPNLJHEAU0YXCYfDZHIZHIZPJZG7AY/HYXCX3FNAwWDwWDwWDwmFqrUUmIxOQtkggQRxQpZIEEcEMNcWDGbCC8cllu7bLiJYstBNzQuVKFlAsASyyy2JQAS5ubKAJbAEoJYCkoEpKsFgsWWWASlgAAFV17+H8C+fgITYQ2yM82NjmcLcTdljWtMjbGtctsLda2aYmWZljb4sObCAKahmG8YjXjEbjYyVlFHRS8tWxUnBxcLDwqFloWKjghPwzOfhmd4HBxY2HBlyZbJKIUy4L1iCFgzmLlggggRyxwwwkMM9eRragITYRkxOcWPK3yLWLfFjWtMeRktwuWbNbiasm7lvjxY2uZwAKdSSF+MJj4wmWNxgymVzmDsmgkohkSRo0scs89NGJpyV4hPw0QfhohAz5ttcGVjhhjchSOCWCVK6t/G4ugITVzIdO8CBGMUYwRQnCKJOuPfw5cgAhNhGJkxzY2LRgtc4mzRa0cs8q1xhxM1uFywx4ceJkzwsGwAqaATqE/G9d+N6/HixYFpWw5LwvLHGePDhvlrC9GKXA4fCN0YYLSlKMU71hjyZ92PNghPwuSfhcl27OTowynCdIQpTBipiYp4Jzuxq6eBwdm3VO6cKqkYzpjtp0aYwAg/Sid73m4mEomUSiYVIJiUBMTJKZnPPv5cecITYRibMcuNrmyrW7bJkWtMLZwtxOcjFa2bZsTBy5aMGuHMAKpwFAhPx9rfj7XhG9uDbLHLe8YyjgxYMWC2CWKVqShCk4RnCdcLh8Lhl6qxnFKNJV3TlghPwr4fhXx27ODwNeauC1IYo4IUjCM43rXDWscsqqwnKOCdNGfMcquLFitihaMI5c2vDng/I9S/X41mUygmLq0xExMBKJRdTF1KJTUokZz6fjz4QhNhDdtiyNcbJktyts2Na0aZsy3E2cM1rNrjas8mRgwxYsQAp7KYT8lZH5KyRGBSsp7NvOw0xUwWyU0QxIThfHhy3zy0zmhfi1a+LVsYPBGPx2JxGJxGTsSxwTySzSxQSxIIEkUeKwMUKD8x1uJImJysiYQmJmLgSvPj+vQCE2EZWmXHmbNMy3NhZY1rTIybrXGTC0WtWWHM1yOXDjNjxACqUBPoT8q1n5Vx+BGUdhghgjijKNsNMMcM8t8+XLhz3ywhCmDBqlwOLxDkTjkpSUaYbacm21QIT8Vdn4q9bcGmrk5oyjKJLDkrajBDJDFghRSM7rxvWuvhcMyXrCcEYpadm2FYS3Wh2ZwmjKMEkRGKKBOk5TlOEIwjGEUCMBFGMZ3z8lwCE2EM8bdkxYtsa3DmaMFrRvhyLcLBw4WtWbNw4yY3ONxhcgCq0BPoT8tRX5ai81547ZcnH43T0ZZY5RlKlpYrYqYLUtGlYzrWN46dWsyZ41redb1U4ObLeF+Kmj4qacfDdHhMzmMbjMLgoKoZopIoJIEqmee2meWeCCGKSKDAYPBGEososqmoolgqrivjCE1cp1U6REyJGCKcpynCMEEYRhOlYQihGCciMIo4/AMXMAITYQ4xNnLlo3brWTfK0WtGuJitcN8mRazx4sThk3xNGLTCAK6AF+g/5AsP5AsQ1vwvD8TxfE8XxvH8zweW+GahMSVKFszmRFTq5LKmIhSLiNpmYmJibZzjNIQqM0ueXNrZ064yXZleJxfTfSJIT8M1X4Zqw06M+bDgMmXjXpDBKFoQwQhG2Gk4wnEjGlYySRSjK8YzTmiqhjpNGEUIhFOMqxSjKEZw28TitWs16ubivhnljXGnKeS+jHktCD+AMe3dhMERcSTKJiUTVwTExMxMXUwESBExITEwBExJEzABMAiYJIkJWzz9t6ACE2EYnDVhjx5WK1phaN1rRuxcLcWFhhWtGrRvhxMcTluyzAClsYg/5CZv5CZ0S8rOOTlerrc2Ngg/4mpP4mpXheG6XvThGqrVZhz52AhcRjGlhREEMUYhgR4PNrgCE2EN27Vgzasmi1i0ZMVrRy1crcTHC5W5czdhmyYmbLE5b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8ZHAOAgAQdBOIDyAQBEDCwz1Yd4MhChGLuXUKvP9cDCEgQRP//A0U1BQM4C2QZIDIJAJCbAwE3wB5FMwkAkIICAdvFHkU4CAD+AwB7hdI0Ek7ApD/TAKQ/CpYBNIT8SgH4lH9OKuGF6Y8U8VLYNFMmLJgxMDBWGVhx48efLprhwzStilwr7rUAhPwOdfgcn04MWHNPFDIwQkVnfDjw5cOW+euGeFWkbUtTJa2BqvxNeKEQhMXYj1ZxhMhNGJGEYQEEYIgIwjCMU55eXjh4ECE2EM2Tls0cN8q1s4w5FrRziZLXDPE5WtMTRg0zN2DDDkygCpIBMYT8UD34n7eHtyZXRxb5Z7MFtGDJmlgUlGkUZ4548OWtZwjinscC+LMAhfggO+CBGuzB4JichBVJdBZRDBHHLTTfXg5baZ555YoFlEVVFkGCwectRITJ1pdeM0YxjEihOEYRlGAAjCIjGccevhukITYQyY5s2FzjzLXOVyyWtGrJwtw5MbBa2ysMWbHlasmmFwAKjQEzhPxWZfisRx04bTPgyyqwtiwWxYsUrWhBKMKsat8N5xjHFbLkcKUAhPwREfgiZjqi28jHoaIZpUhBGeGt8+PLj21x4cMbyYJYMmDJq16lLUmAg/C9byd5m5XMpSSggBMTExIlM3nv68eMITYQwyt2TRs1YrWzBjmWtMLFitw5GTJawZZGzDIxxsMWZyAKYheD/jA8/jA9O3e98utbnJUa8CK6AIX4HbPgdtMJhc1XgIcFFNBJBBHPBPfChYtIy88MkcEcEsEaGCGvK4GHNCE2EY8TXC0cZsi3E0yuVrRnlYLcLRg5WscuNtjZ42DFsyxACmIghPxc+fi6BlGAAOhl1W1MVK0nLbSOsIT8G1n4NyeFr1AAw0pOBCssOLfa2MCE0QFYiM0IoRhFOMZozz9OXGAhNhGPGxbMsTBmtaNszla0xZsi1w1zOVuJi5yM3DJmxwtnIAqeAT6E/FAh+KBHh8LPm4PA4dpsdp2rRSVJWpilSwrC8Lq3uyssJwQo1b9ytNGnRgCE/C6F+F0Ph8LTo16tOBSdFo2WQtGE4TjWsMcq3qqxyrSMKQpSEJDRp3b90YTkaOrNGEYIQhGBGKYhElOBAhEjCKMIowiimnXLxY+BgCE2ENWDZswZM8a1swbZFrRu3arXLDG4WtcmHIzyuWuJu3ZgCnwwg/4pwv4pycPR6bTdZinDGscqxiJZrjXHG03FxIAAhPwuSfhdD4jPsWWUQQnbDKsMMMtcc8atYThKFIU2cPhAhNHO4Oe8ZowQRhEhOEYIARRERONdPBv2ACE2EZsuFw5xZGC1gywtFrRs5brXLdw5W5MrZm1auW+Zi2cACokBM4P+K5j+K5kie/bx9JiaqIqtNVitb1LjXWOMcZvOU8XOO/fihPwt0fhbpNWvgcHiXlOEpoRlOE5QrWOGemOWWWEUIRlaNpYnAQwAhOFwuXliQQnCJGE4RhGBCMIwEERGKJOO3ntgITYQww4W7JsyxLWWXK2WtHGNytc5mmRa1aMGDbGxZM2rVsAKgwEnhvEbR4jaaWkoaCZmEjIS8FJV8pGwUXCRMFEwcLAQsFCQkJERyQhJGQCE/CzZ+Fm3Pmx4r2Qja7Ux4o0hCUoUhCZWGXBy928AhIYoRggnOKMoxgijGEUIiKscO/gx6QAhNhGVplxZHDjEtc4muFa0w48S1zlZMVrRm4bY2jDHjauMIApdHYP+HeL+HeMB4PgePqibjNxmpeMkhPwqKfhUVAcDg9C8LShZCZe2XNW4g+GLiEF5ibi4uJJjefR70CE2EZWjVxkzMWK1nka5FrRk0yrXLJw1W5ceFxmy5MrJs0ZgCp4BY4T8SR34kjwBw+E06Bp0A16mvVpwRTRTg0cfjb92XIvYFKgBo0gAGrWDNnDlAIT8LvH4XeQBp0K0EYAzZ2zbxstJRtVOM9PI5OzbwOC0aQatYAWuAAZs4MmUNYCDcGERK5uMkpiYBMSmARIBMCYAImJBMESAAJc/X4yAITYQ3Z5mrDC2Yrcbhi2WtGGRqtwt8rBaxy5cLNlkbMmTZmAK3AFrhPxJYfiSxMGFWmeOjfu4dICcowjOVZQUjSSEI0MmXNn5WeyCVYKotvM10nJBGMdfC4eTKnJWjDgbdm3ZxcUZxiQlDVewhPwvpfhfTNOhp0a6ZMOCdpwlCFEJIQhWEYRhNKevjcfhcPZtzYawmmiRixc3IrCcp4I4MnD4WnQ06GvU27G/dhwXlBBOSV5atYCD6V1YiKFzlMkwkiUTEokAIlEolEomEwCYmECJmLiYlEgBLPh+/E/BwCE2EZmDTC4asca1hmy5lrTHjxrXLPI1WsGLZvmzY2+PHkYACpQBP4T8Yd34xA9WvU16mHATk4U4Wpaigmys7g6NLfKtcMawjGkaSpCi2bPmNICE/C0F+FoeWTK3b2zaatbRecIyjFOKMZ0nQMhKVpQhKCUYzXjxeZzTGIPwvK9uaRBEyWTEpiYBNEwJi4mJASm8+D6c+MAhNhGbFmYN2TVgtcYcrJa0atGy1zkcOVrXM3btceVq0cMMgAppHobxiAeMRWSASkrKStBIxEHCQcFBkvYVMhDQIIP+GJT+GJOQHTry58t1aVzEcdzjmIXGQTxywkKGFCghhghhQwx34m9rgCE2EMGeRizcOHK3FkaYlrTFiYLXDRzhW48bhg0Z4czLEyygCtEBUIX428PjbxuvweCx808tc9M09ElFV1E0lOKxeQrJIYYJ4JZZ5YZYZ4oZoZoZoBBCstYbD4TC4LB4bD46+KKGanBVzoX4Wvvha/wmFwGBx1cEySGSmSWGNDDJiclk8Rg5Z1cCeKGCGCGOKGGJAIMFjcZg8EwOAYXCYfDYXCYHAUyJIaKcFDHQhKeAIPBcZIEIRIkYwigIRQihGEYEYIoRBCIhEIRjCMIxRrfg659wITYRly5smNthZLcrVkzWtMrhgtcYnONbmcYmDDK4btGTPMAKkAE4hPxg9fjB7zZ9UI4GBSEYxre97x00zwvLDSEpbODwA0IWSlGV6ZdWVICE/DZ1+Gzvh8Lg5plCEoWUhinkvS9stKpxnjyZQ0Z5oRIVxa9GOcCE5DDWsawiijAQlWRGEUIowmAhGCJGMZ4d+92gITYRlYZG7Ng5arXORzlWtGTlktxNWbVbhb5sOZiyb5WzZsAKlAE+g/42GP42GR4fhenyu52mMVXDpXDWMYxhFUld53xvw3GdzNymLhHS6IP+Grj+GrkeP43h61WqxGOBMzmd7znd7m7KrGHDDyFdHBiqlrjV9ciE43GcvfFCIEYRRhGEUEIwjAiQjKMIwE4IwiJz8B1h0iE2EM2WFtlxuWK3EyaYVrRyyarcWFi5Ws3DZg4auGmJpjwgCpsBRIT8ImH4RMduzbsM+Y3ThZgjKsYqqwvOdb1vW8KyhKVNW3YHC4fQx0wUUlGGHBnlUIP+Mmb+MmcDGTw+W0xF6jUNRVcI4RUYtvN54vB6dQ4cccYnMZjNb7d4yIPxom5nMri6zEokBEomCauAEwRMTEkpXN+H6+POITYRkw5XLFg1brXLZg3WtGuVstc5nDJaxZ5MLRjkwuXLbMAKmgE7hPwt8fhb5NOjh0vO860w5JSwYMVM1sEsiEJ1jXLHDn1a0MKsscEaUtLVh4UrAIT8ZBn4yDTg8DTipaOaGKMpTRred74b1vcjSVqZsuRspgxYLYKQvHDntxY5wITmcJ36xBCMIkQRgCESCESAIwjFGNb9PHDvACE2ENWWPE1cY8a1qxbZVrRjixLcTFqxWsMbVo0yuWzFy1bgCmUYhPxZRfiyLz5tujfLVNihgxWjJhzbYYSF+Ndr414cfjMXiMHjMnYRwRwwQST4KWSMhONKEa46zmjCcIop14vBdAAhNhDPJicsnLPMtzOMrda0auW61wzZ5FrZo2ZN8jBi5zOWQApcGIP+NBL+NBnDwvDHXlc3JbW8RgCE/Gch+M6XUjAcKNqYKSlOLbg2zITwJyYRljrWM0SMpoz19OWoITYRmbs8LXFjarWjXMwWtGbfKtcYW7laxbNGDZu3ZtsLnKAKvwFag/4YGP4YGQ8TxfA8HwPBPI8kcufLMYqMYii6zO2+o3m4VERg8rjqNahd1ubu4uczu8zmLnXg8rmE/CmJ+FMXZtNm3Vr0aTZtadGnRzcl6r3hWMYSWpa1NQ6GGlJTvG9daWmtZ3jCNJQwUwQwSxSySwYlIJwzrZSDcIlMpiIhUwytMXEpiYurqREkSmrgAIkiQiRExMSmd+X57yghNhDXNkbMGWFmtZuWGJa0wt8a3C5wuVrDG5aMmrFuwbMswA==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eHAOAgAQdBJ4H5gQBEDCwz1Yd4MhChGLuXUKvP9cDCEgQRP//A0U1BQM4C2QZIDIJAJCbAwE3wB5FMwkAkIICAdvFHkU4CAD+AwB7hdI0Ek7ApD/TAKQ/HgccgoABKAAACpoBQIT8Sj34lHxGGXJw7Qwyx0rGEkoStS1MGK2C0pQtUvPDHTfHfHe95zhKzkc/rXCD/gkg/gkhHh+F4fheHqmJ04Y1WojExld7zx3ve9zc5SVeo1HDEazVdPBAg/M9J8C7qYkSmJEpIkiUJgiYmpiYkSJm98+t88AhNhGZm1ZNGuFgtZMWrNa0yM3C3E3cuFrFgxcNWDBm5asXAApoHIT8UtH4padnBhGccNZxqopK0rQhFuvihPwP5fgfz5GOGLBgwQhKs8Mb1rhjr2bWPLSFyWMiy+NIoYBCQwRoY0uDx7KAITYRic5mDRu2yrWbPM5WtMjHKtc5GzRazZYsOPExyYW7dwAKZRqE/FX9+Kv/RtSvS8Msp2vaNqIasl2AhPwR9fgj7zYp5miOBCa88M74dauPTECFm00GdnjIYI4EcEcEcMMM+TvaoCE2ENWrRhly4cy3KyZOVrRzkaLXGJo3W5WjVvmYM8OHLjZgCnAfhPxdQfi6hFr1nLLTHC8L0nRghgpHRl4XD4SF+CKT4IpRgsHiqapcAojulkkhjhjnjriyuSydgITgciHfrCCkSEYwnCM4RTjedeLnyCE2ENGTNnizNWC3LlcZFrTJkxLXDDJkWuGTBzic5mDlxmaAClUchPxJefiS9NGlo0g16gBt2IP+Hp7+Hp88XxG9A58gBw4ghMU8JS0IIIzrGKITvxdO4CE2EN2WVs5Zsmi1njcNFrRw4wrXLNgzW4XDlrmaMmjNkxYgCjsFhPxB4fiDxOCAhPxBafiC1NaD8Tvz3gAhNhGRthat2mFktxMmOVa0xMHK3FlxN1uNlmYYsrLKxatmoAp6MoT8QA34gHdnD4QNm1q1jVrBq18S60pQkRVheVYW14p3g/4gpP4gpUSDGUSOnUHj+N5ervLiVdRUKvh15VSD1yzlMTKYiIRKMpmBF1dXEkxcSnPk+m84ITYQ0aZMuFtiaLcTHG0WtMrZstxZWGVblbs8LjM3w5GObCAKZR2D/h6s/h6tA48OvDjjes4upxM649mQhPxEvfiJfA2beJOeaOSdp4MNL1lpph3ghIaJzjGMEIwnAijKsYVrj5NecCE2EMWrXHiYZsy3JkytFrRoxZrXLdlkW4WjHG4auMbHNkcgCr0BU4X4lMviUzYLBgMjkMjkMrlMnchjRxoYYoIopKJJJq8pXAIoYEEaGGdSpgnhQwxQQJJZGJxGPqrowOERgIT8Pc34e50IgMWOlcGHVeUoUjSNpynCqsKtfAz1hGMUZwqvG8byxyihCEpQtq27Fr7o49GnFHKAg69j2esRiKqKlNzMkwImJTEzABExNXBAq4urSCYmU3nOfB8H3CE2EOc2PFjzOGC1i1cYVrRo3yLcLRm4WuGjNi1yMGGbDlygCq4BQIX4oOvig7YODAYvFZHIY/HZGyCJBJFBIipw2HxGJxGJwGBYjE4aOOKGVLLDDHDBNfcYPBL7rVkohfh8S+HxNWqlkLLcJHDJBDBBBHBPgcZjcFg4oxjcZjaI4IY4SGCJFhMPhieZgMDhIcHigIPF1yqpnM5mZBKYmLqaIgXWasiYTEkzMpb36sfAACE2ENWuNg4as2a1vmYZFrRtmwrcTTC4WuGrVuwY4WOFwyygCmQchPxULfioB2mjSy5GWVL0nGcIxpHFAIX4ekvh6JpMFg2AiwucwdkE0EUKdbHDiQCEtWFIQgQnOM04REVb6eHwgCE2EM8zHI1YY8a1rhxMlrRzkZrXOVq1WsHGVthcNMObHlxACmAZg/4rcP4rcRvW9c9bxcJrOOfTqwCE/D2h+HtEbt/IrDBDNe04TTvix3kAhbsw08MESCAlgjQwwpcLkWgAITYQ2zM82RoxYLcWJtkWtMuVutcOHLRaxYOcTnKzxNnDJuAKWhiE/Fhd+LEfcb9wbItVtGDVCEpZQIP+Ddj+Dd/BnATG9ccXDm4eCITiYU05zRgkQjGN+DyY8wAhNhDNq4btsmHMtaNWTZa0yZmy3DhY4luJy3ysXDZy2ZOHAAqAAoYBhPyYvfkxfcXicnkdHZllOE6YbYZ4VZzTpGaKYiklKlLYJYJYJWtbBbFglghSNsGDFbFbJKiELJQtWKs63w3vlvXLXDlnhrjnlvhnjz3vjz49ufPv369eXPlunmcSm7Zmg/4a+v4a+3h+FdXw54mN1xiYKwwqFKjURpWIujKJiJRdZlKmYm7bVcZxdxxmbuU2zd753uec7zDKaIxiOGMdMa6RquHCKq/G5xmQg/S8h7+5hNSiRJISiQmEwmrq4EwARMxMTEwESAIkCJVdSExJEomJIkAm7831YfCQITYQxb48eFkywrXOJg1WtGmRgtcuXDJbhcYnLTM5xNMbnKAKkgFCg/4wtv4w0fIAAVFwiKqFTnr4niozMrJiYQi6khVTDxPF6SCE/D9Z+H6eoAOHwuTmvGM4qpUhbZweA2RlaFEkZwijQnCOFh06tatOXYCE0c6PZmShJCMJozThERgIwCEUIkIgRhGEYRirh08ePKAhNhDfDjxssrFotxYXDla0buGi3Eww5VuTE3yt2Ddvmw5sYAqpAUKE/GgR+NAng4MtsMpyvaMlkrYIZIWjirKs6xnnyZS9s+bTo4fC5ORKdFKRwXxYcWM4FYT8O6X4d08WC+aeCOC9owmThhYYYZ1XrK8sO7n6o7OTyN+7LkNU5QtCEYzlhht4HBI1g/e8uIzdkzMxJnFxMTETCEXV1MgTEous1K4ynN58Xv7QITYRkcuXOHJhxLWzhg1WtMjdutcuWGFazcOcuNribsMTliAKoAE9hPxqdfjU7atezbxMdIylCEIKo1wst8dccbxniWpizVpyp2wZIYpI1vljphyWjSCE/D5R+Hylhwb93HwQmjBCVJWpa2SFJSrbHS8axrHbwuHm00wziqklCmHZhY8QhNnMn08aEZRggiiRQjAQEYRRRlFBAIwmirHDydMOwCE2EOWLRy4ws8y3FixZVrRplyrXGTEwWtMmFq0bYWmNhlcACmgihPxhlfjDj3a9QZ815XthhCMaRnKcFKZcgIT8RGX4iS92fMHAhPQspVNOF4znHfyOSITucVONaoRQRhOExERL4d+uvaAhNhGPC1bZXOTKtatG2Ra0YZMy1zhaZVrhvlcZGLVswaZmwAqTATWF+MkL4yM72GlgighilklgggIo0+Dx2PQzzwRyxo4I0EMUkkuIyOQxeKxdVwCD/iKC/iJ726c6uJi4mMozKIxvTyMxyioqF3d5ze99OuM650CE7GKHgcgjBGEYRhGEYRQECEUYRIoThVOcb4ds+oAhNhDlxixsmOTMtzYWbda0YNWS3Dhw4VrnHkYN8bZm1YNcwApgF4X4xwPjHBGOx+evsloijghgnswdkM6E/Eft+I/cYMObHKsLzhWGHFvwQqCF00WTjjnghhRkJLHLgcbHnCE2EMXLnLhatMy3DkYOVrTK1ZLcWJq0Ws2DTHjcN8mJqyxACrIBToT8a2H41sTToatfKwrUZI2rG89eu23XLLGEqUtqz5jhVrghAnGGOVarxlw4SvONZxnhnWGXZnlMhPxF2fiLtNOhOVVMMkUEoWjXhXpCUYqznl0aQglSGCEKCcZx28bfKsL1QvGlcmXcpQCE71OLvRmjBBCKE4TgjAEQjCKEYAjKJAQQjCIiThOFY37MZ9whNhDNw1cuMOLItaZs2Za0ZMci3FkzZFuZziaZm7FuyZNcoApvIIT8IL34QX8eIGnRpwTJwvScJQpHFPBhcICF+Nkr42S8PhgYbD5SuyGaCJBHDDPDbBh8JhVohcZhsrGQwwJYIUMCGCEjQxy014lrACE2EMMrfLlbOWS1g2w41rTJicrcTZvjWtnLRi3c5WGXMxcgCokBM4T8I+H4R48uyOvjcfpZ8UcjBCl1Z4b5de7fhYY1nOqJCFoUpgtOQIT8bgH43FdWnVHLkyzxYZYaThGkaLTpSu6MrUpKE5RhWM5xwx28TiiD8CUJTMzFykkIiYCSYmJJLm+fm8+QITYQzYtmOVixcLcrhs2WtG+RmtcYsuRbib5szhnlzNs2TIAKYheG8JR3hKPnIeVrpOIgYJAELAQMPCUNdMwIg/44Ev44E6rbfDdXV1eGeWeuIIXEZKHSwEMKGCOCGFHLbk4coCE2EOWTPNmYs2y3K2YOVrRpjZrcThpiW5WLBxlyNHGZtlxACrkBToT8LH34WO5hwODxscKQpCVIzjWt8d8OGeFGkKbOHwg1a9m3ZtyZZXhhlVWlZTThepVGGLTujwCE/G2l+NrPjhky3heFYVlGkqSpa0JKVlWNY582cNGnFj2beFw+VllGE7Y6XlVOEZxnOM75M9I5gITlcCfgGJBCMEIowiJTQCEUYThGMAhGBAhGEIwCMIxIka4e2j4IITYQ5b42jHC0arczhk5WtGzRgtwtmjJazcZWjNuxxucWNgAKZR+E/Fkt+LJcDVPPztOKeauJgnRCNWWmHKCD/jYC/jYDAxN8bx314Nc6zi6xWr5YoITqcm5FBJAginCsJoxnn5c+QCE2EN2rfCwytGq1lmytVrRi2cLXLJu5WuXDPHmY5cjlq5xgCpYBNoT8ZMn4yZWHAZckI8KFKYkI1rXDXXi0443vGMlsFMGLBizW2YsmSGLbk34whPxogfjRBcnkHB4GnRvsmQhKkpYMfMwypPBWF1YVVpWV1ZsNuHsuhOBgXrVeMYxnAQjKJBGCESEYwjCcEIwihOt+Prj4ECE2EYcOFk1Z4cK3NlYtFrTCxxrXDlsxWuW2ZljxYs2NlmyACr8BVIT8MuX4Zc+BwcWO14RnJlyBlyCUIShCUIIIt/E4pmzxhElCFeRWkLQjNjrt4XDphhCdo0lBix6pgIT8MEn4YJderbs16t+7ToadAb9zbs4uCc5xvGUaQpTZt2HIx0pGE43jpyZZzxwrKdGjHi4VcDAgjKNtOCEwg/K1nOc2qyZJJAmCamYmJEIurq4TEXUokETEwJiYu89/XeMAITYQ0b5GLNmwxLWDjHlWtMTLCtxYsThbkYN82Nm5w5XGbMA=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EVHAOAgAQdBJQF/AMBEDCwz1Yd4MhChGLuXUKvP9cDCEgQRP//A0U1BQM4C2QZIDIJAJCbAwE3wB5FMwkAkIICAdvFHkU4CAD+AwB7hdI0Ek7ApD/TAKQ/HgURgoASgArvAYQBg/4Viv4Vix5flejw3W8ceXGpxutrm7mN1ImakRFTGMVjWuGtVrUcI1jHBqOkTE4hGrqpnOd3Pgtzxve73xvnc8c5vMilTu778+/Hrwvk9Dt2g/42qP42qQTW+XPHHXPW8ZqUSxnFXhTEVVaViIpMWm7JvhMpk61N1K5uZ5st5bubuZ3q6lEKidZiJiGmKVwrGNYw4eL4G4CD9LwZi2ZICUphICYSESACYmJiYJgiYupi4CJIupiYmIkEwmJRIRM1dXEwurjM9/frQCE2ENcbNxkYt2K1q4ZZVrRllbrcTBg4Ws8WFkwcZGzfDicACtUD/wKD/hm+/hmt8EDlz6TU6nheGFMMTwQql4zMTmOM7u3OrqydbqcTTExUSuLXQRN5ra+/jeP5Hk9u/bu6dQ5cwAADWwAAAAAAAAAAAAAAYzret9JvfheH43j+R1RE0mirmrnF4uoqIlF1dTE1UTiZhmJLRN1mri6mZt4fkeT4Xhu3fwvD8rnjE4OGYm5zfh+F4YAADt3PC8NmbmedZqaiMRwgPS9N5neE/G6B+N0WQGvVvguwwwpxvC8ZxvCcYQngmhKMpSlaEIQlGNK0jS4jciSQhCCcooRkolKUmrj8bj8bh8LbsbdgbdgAABr1AAAAAAAAAAAAAAGvU06ODwOLxOTkauPxuTyOXkhWE4zmrCMYoESMpxQinCEpxhGECEkJRgpGSlYSihGkIySxa9WvU37t+7j4IVJ0jCEISUtewAADNnNm3gVhKkgThdNt3bxr1cnEgvERLNuliUssubLc2XKM2VctzYFlASyygAABKslCUABNykqUAAlAAAEoAAASgLABKABKsUQAJuUAXG87llLlAAm5sIqWUSyyk2ACVKAJQAublJSVYFl2dvnv2/PfxEAhNhDhm3csWuJgtw4ceNa0bMWi1y0aZVuFs5bsmGRnkYYnAAp9IYX4wYvjBjntwldVdWBwGTutgrijkSRTYLD4YssxeUnAhvDJp4ZNZOEjJOSlZSfnqOWiYSHhoWEQcJAx03NE3SRMBBCFoz0GfjIoUEJHCQoUMMKGWfB4mHRAITYQxxM3DHC1zLXLPK1WtHDLItwuHLBa0bYWjXJhY4WWZqAKciiE/GNh+MbHfu37teoIR1XzRxYKWtKUIwXje9cseHMAhPwzdfhm7IwA16uHZWcZTjWMUZTwQlmvoy6Ag/Qnnm7KmklpmYlAItOc77+Dx9IhNhDFnmct8bdmtY5mOJa0yOWK1xixY1uJvma5GbJq3x4sgApwHYT8cbn443WrXky2yyxyx0nJBCEJRxVcC4CF+FbD4VsUUeAwOSvwFOKlwUsk0cU8tseBYtg7QIW7IYPIyQSIIEU6NHBGQwwz4fEw5wAhNhGLFkyMsLFgtx5HDVa0btWy3FjbtlrZk4zZMTBrhZMnIAqLAS+E/HUN+Oofi8QbpsU8UcUbRVnPHPfgy5WOOOM0ISwQlix7MebWhPws3fhZvpUThVVGcIoLRtGmqlMWDFipO1Y1w1z232w79gCFzlzVwwQxIIYIYUMEcAQII4oYI4oxBHBLDTHbjYNMITYQ2b4mrfE2brXDZzkWtG7FktwuGLNbkxtGTTC1Y4mTnMAKXRaE/HQ1+OhtkwY9k9U8kaJJ4teS9YT8MiH4ZEXD3bdGvFWk6J4MODPaFYTnaOHeNyMYxnCMY4cfPWAhNhGFnka5HDVstbZszla0y42i1w2cNFrBkzxtWOFmwxZWIAqzAUmE/H9d+P69Srdv4UY2QjXDXDlrrlhpCWLZt2GzbysuJaMo1XjhZZVrThwveemumuXPlrTDwseDIIT8LEn4WJW/cw4L0lK0cjJG1ZVjOt6wy5Mpix4I0hKUpQlCMYVjVv3a43jVOMUmLDqlQIP2N5ZvjMzEomJRMCZi4mYIlCYmJiYiYhExMJTEpTfP4DzXrCE2EMsTViwzM3K1rjwsVrTC4bLXObNkWtmDFnkYNszHMyYgCrcBdIT8Rc34i5yMDDgAAz5gAAAAAAAhFSrJl2YZM/E4vG4/Cz4+NnlKWCdkpk5oxinjyb8NgIT8M9n4Z7TbsNeoACMAAAAAAA16g27GnQ4vE4dpV2cvlcXicGmrk5roxhEgIRjKal9mNsCD4dM53MohCSQhKRCJiYkhCYmSYTCUSBExMTExJMAIuphEwkSiQi2/H9WPACE2EZcjVjlZOMy1hmxt1rTEyxrXORq0WscuJhhzOMTRjiYACtwBb4P+JSj+JT/xDeiJAM4b03pz5G9PC8PxPF8TvjcETETd8OJczFym4tXbyfIBfCJQImJnPDiTabqWN+F4/SCF+FPD4VB8IYPBGDwQBhMKxGJYDAsFgzBYNg8Fi8Vk7I4oY4pYYEUmCxuMMIigkkRwwSwy4XGY0GTsjjjghgQIpGCw+GMIqkkginowOEwaUIPxOebiqiIgmcplYQmJiYBCUxIImJiUTMESIlNSRMJiYkAEwTErvPP23hAhNhDjDjbN8rfItbY3Lha0xOGC1y1xsFrdziyMWzBk0bN2AAqKATKE/FjJ+LGXJlyZdWvJlpUADNn5WGWKNp5I4K5oyVXjnpwcWECF+O3r47e8DgMTiMXisbjMDgAAMPhr4J4J4KVMU8ksUEkUkkOCvulAg/O59d3DEVSJm0xIiYleJgmEpkmc8fgOOwAhNhDXM5bOczBmtYtseFa0aZca3FmY5luZziYN8WVzlZtHIAppHYT8aU340p7XGDDeSac0awnCE92nkZdghfjfk+N+XA4AYbD5quq6aKaOCGGWNgasnNjQhO1fDWt5zTIwnKJGE075+bLpACE2EMGWZywZtcy1k2ws1rRnlzLXDDE4WtMOHIxcMMmLNiZgCmEVhPxvJfjeTpXh2jGM5xhGNJ4r4tSG8b7njfdoqO0h4iMiIKCgEFEwcjAUcFPghdBgINPWQwISGOCWXD4uACE2ENGLXCyaOMq1y3xNVrRjjxrcTVlhWtcrlw2ysmGZnkYACloRhvGnd4070dERExKUU5ORkRGS8LSghPxz4fjnxYJVtOWOufLLkw4IhoS+gIHAJAwBAw8nYwUIITYQ5y5sblphyLWrBoxWtGONotcZs2NbibNcLho1aNc2ZuAKhQE1g/4ZDP4ZDfA8FnDW29b0eL4gOvSCUzNTEQhMgPGyhfhoG+GgfB4JhcIxOIYvFYPBGHwwMFg8dTBFNLIigQQpZKZZcHhMKLYwg+2Ku5zMyRQTMymYEJgXVxMTErnfj+Tn3CE2ENcLZs3bZsS1vhY41rRxhzLcTRk0W4suVplxZW2VljygCmYchPw3FfhuL02QrCtMeDHinCkcWfMadBwwhPwzCfhmF5mGeauLDSEU4znPfwOCQiawhOlqr2awSiRhNOEUU548d76AITYQ5YMWrli4brW2bKyWtGTLItcM8LRa1x48mJrhcM2rBmAKXxiE/DK9+GV8FaOFw+NfBK0qYI1ltIT8Nm34bNwb9zRp42ORhMdb6YauhJuHQMHAwELAQcCIGAg4u3QNwCE2EZcOZhkYsGi3KwaZVrTFlzLcWLM0Ws2LNvjYs82Nlmx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IcHAOAgAQdBNoEygQBEDCwz1Yd4MhChGLuXUKvP9cDCEgQRP//A0U1BQM4C2QZIDIJAJCbAwE3wB5FMwkAkIICAdvFHkU4CAD+AwB7hdI0Ek7ApD/TAKQ/CrkBSIT8RPn4imeFHHkx4sODXq4vE5OJGMUIKSpK1pUtKFKIKQRrGc8s8t8t44ZxhPBKFrYIw4GnRYCF+CK74Ir2BjwmPx2TyWVymVymPwyaSSSaSZNFBBBDDDHHPHPbHPTHXLDTLLDDDEkmomgqmgmgqwOWy+ewMsiDx8Dc/Hbu5SlJMSAiU1cEShMEwTEwkEkzd57+fPjAITYQ3ysMeLG3arcLZqyWtHGVmtw4W7la3xtGWZrjxuWrnCAKZx2E/E2V+JssXw5NNryvScokKTtfZM3AhPwPpfgfTHGw6q5oYJ0rCMZ1hhhvzckmhM3Ow454axnFGMIoowjGNcOPkz4wITYQ4yMHGHLjcrWmVoxWtGrXMtcYsjFbmwt2bPC4w4sTfCAKlwE2hPxSefik1jWtNuzo5sLDSMrUxYMVMVIWI1iwpxvG7CjPNw+ErTVr40iE/BI9+CTVs27JyzLStBRTDCc53vWeHDPHWdZznCUKWtbZt2OBweVy+BGE7WJ30YRjCcIwjCcEYwjBCMIwhOU4IwiIk051w8PDsCE2EMWmNuwyOMq3C5Yt1rRy0xLXDPNhWtczVk1ZNGLjG1agCmkahPxdpfi7TZ82PBlthwY5RtFJgrmz4LXAhPwPjfgfHbdmi1dU80sEMEzDTbm3zhnAhatJDk7UaOCGGCOCNDDHHTkb4NYAITYQ5wt2bBo5crWGJthWtGrnItxOWWVa3xNmbdnlZMWbZiAKZh2E/FgB+LAEHA4PGw6I5oYoSQhWOem+2PGAg/4M/v4M/wZxV4zWYm8Zidceng1EgITlaOilGEJximiIxTjW+nkw5gAhNhGRzkY4W7XKtxYseNa0bOWa1zkat1ubCxYMWeRtmw4sgAqEAVGD/idq/idrAPA8EAAAAC6cOLt3eF4bxPFeJ4rxPFAAB4Mgg/4hQv4hQwAAAAAA8HwHh+E8XxHfs69HXo48AAAeBkCD8LMym5mIhAmZQiamSZiQiREkwAESAAmc+D6c+0AhNhGXGxwtMWXGtyYXOZa0Z5my1yyyOVrJywyN2DTKzbt2wArWAVyE/EbJ+I2UXsUq4XD5mnFOk5VYWk2bWvVtwVQzcXiZ80p8a9KSVTw69nDneaqFJLSlSurXs27sdYXhWE4TvCeshfiJq+ImsYLBmAwLGY3AUwIYUMEaEqrYbD5DApJb8dj8Nh8Fg8BWhhgjkjilxk8kEyKGVLDHDg8Vi8JhcNh8VLNVNRZJRFRXZdaAg9JhMkIlFxcTMFTESRcpiSYlEwARMTUiYtEzAiamImJiW/R8l8AAITYRlatsLBw3zLWeLI4WtMWNotwsm7ZblcM3GRu2zMcbRsAKhgE7hfia0+JrUAAYrF4iVBDFCihuhqgoisUTxUy00224XGY0MXitLkMHEIL+xiv7GLAAHx/Fdy1Na2Xed3N5uTkeO8Dz4y7og/GSmbm4ylKJiSJQiYTEiJiYurImLnN779/B9YAhNhGHK4YOWTTCtbt8rRa0as8q1xhZYVrRmyZsHLjDjxs24AqxAU+E/FCx+KGG2XJx+NyeRzdF5BCcIoJQlCkowlCMcWPVr4XD42eCECKrLmz0rGCtAZcgrQCF+G/74cEcBhcJfdg8Fg6EEMySCSCZAigRIp5J0uFxWLklpox9UsEscUEEEEGCxeKxOIwuEYXCAvuGPxwAgvs8L5860qlALLCxZYEsqUQlSllWVZt35fj+34AhNhGVpkzZMuZwtxYmbBa0aZWa1w5YsFrnHhxNGTHC1w5MYApzIoT8U1n4prdWs4XDyZbXjhlWEYIJUw4MOBCJgIbw2ZeGzOUlSMjZCRoqOwmYqHgoWAhYCFgJOcnZaXSUmS6EdrpkIQiRhOKJEiJp1x8PHyAhNhGRribtMTFutbZsjla0yMmS1zkxslrLIya5mjHFjy5swAqFATKE/Fgh+LBE27OTkvS8oSpSkMFmCtIicJozqnG8KzjOGHhc+0iD/hrY/hrZN68rLpnlmrTM3Oc3vMzxjdbXeYipxquHHwtsAITN0ObeKcSE4RIhCMIIwQiIwiIoxjXl7ZdwITYQ3ascuFrjcrWuTM4WtG7lytc5GWNbixtGTljjzOWjVqAKxgFRhfhSS+FKnCYvFZXKZvDW1WzUwRpYIYYUMKCBNARSSSUWWXYDASWSWRVQ1R1Uq5778Tfg8DhZ8DLPXLDLHNDgmMlwmACD/jDQ/jDZ1x4ceG9c+WeG9UxqsaiGpimqrE5rN8c8ePHfffh78GvDx4MWiIxiscI5RrhWnS+W/I48AIPljMhExcyuJESIkCJmrq4IQxmpTFkwiYkXFxcTN+D6M+cAITYQyzMWzhliYLWbnDlWtHDRutcMXDBbkZNmeRk4ytm2VoAKsAKoAYT8MIH4YQQGzbshSGJiYI5K4EoUlGUISUnRGMro1hON4pqxirGacJwnaEI0nRVCKcpyjOMV6wuqwwa+Fw9m3NnxY8WPJlyZdU4TkhGbLwODmzsmUJTlGkVIyKRghGKdYYbXjr2cOACE/GRh+MjEBgw0rCcKpkZzhMw4MdIxFYyTjBBOSKE5TgrAhOCCE0IRjGAighCMJIyhCCkaaOPxterTo16t+7h8Ll8rk4owrKMEtXH43B4DToDgcHnZbQhKIhCNJyjOt3D5nN2c3NXHEIP2Onu2kRcETViUSAiRKJrOLiUXUgRIEXV1KJiYkAESRIIlExMTEkSiYkTEqkBCYmJmEwASteb5+XnwACE2EOG7Rszbucq1m1xZFrRthxrcOTC3W5GznG2yMWrXM2yACmgahfjEK+MRmxh8MweCydEtcEcMEUDCYPFYPGYEhPxKofiVl1M+Ze0pyhKEzBn1b9W2WoCFu0EDXxoIYCCEhhjnprR04AAhNhDjFkzNWjbGtxt8jVa0YZWq1xhaZVrNhjcY2zLI0ZtsgAp2J4X4xDvjEPBhIcHnsLYshshsjmhhQxwRwxyz2w5HFYvDxoP+Jar+JasHPhHg3rMd8c1xmMTEanUansmPC4iFxmMvx4hghRkIQiGCEIUctOdlawAhNhDVm2zMGrLItzZXDla0Ys8S3CwyYlrPEzasWTRk0x5MIAq1AUmE/HTB+On/iY8U5MOArQwYdWvjTx4EIThVt4Wu97zyyw1nStoUpizVpqhkYISohGcZZ8nB3aaAhfiRU+JGOzC4S+5h8MYfDGLxV92BohgihigiggnyFcUEkMCOSGOSNDHBi8plcRgYqYUMcKNLJfgMXdPKg/Uj2xUVSpFylMSJAQIRMxMXEwETEkpmbnfPw+/QITYQ1cZM2Nu1brcbDG4WtGGTCtctmDNa0YNcWJgxxMWrZiAKqgFFhPx+Tfj8hrlvs6PQ7PAxpxiUwQxUtamKOCEIIRtNNWdd+zathrNWsr0rKMi0cWPRCYCE/Ec1+I7vjbY7t+7DghSlMEJUQXXrPHHHHDWNZwrSEKU1Z8ziRlopipingirCsa44cGmvaITobodu8SKJGEYRQiQAIoRRgEYBCARIxQnOvN2x4AAhNhDbMzatMWXGtZtnOZa0yt2S1y0yZlrTKzysMLRg3cNWgAqTATqF+Iqb4ipwBhMLhMLgMDgMDiMThsPkMjisXkMHVLNHVHFBAjkjhgjhjjjweEwoAIP+IQz+IQ0Dw/CceG9b1x4ceHXp37d+3j4rMSVeLq8IzpDF0ACD8TcTNpTMolAREwRMZrNXExKBMSkuZ5+D4/YhNhDJs3Y4mLFwtcsGjRa0YMHC3C5yt1rTK0aMcbVq4cN24Ar8AYQBg/4h8P4h8TwPB8Lw/M83xvH8TxTwvDBy5nDiROM4zjOtgAAZqLi6lKcTes4AMLiU1upiZpVxINXOJvExKJjfLn4Hgs4AhfhxK+HGfFMHgsDgL7p5q6i+4GFwhg8FhcJhcJhcJh8Nh8NgcAAABgooaIJIZI40MsceDxGJYLBjB4LJ2RxwwxQkUcE0cjBYXCAy1sUkUMU8EM8UcOHy2XyGRYzGgIPhhdyuYmImIRCUlyVcCExcFwiUSiQJgmAiQEImCSUSRKCYmJmC6mJiVXVwmb4+X4s/BAAhNhGXKzasGOTEtzOXONa0YY8K1w3ZN1rXHhzZnLFvmZNsgAp9KYX4tXPi17xmLkwmLxWHwxhcIAxGJzVdUkkkkccNMGDwGDwV+ACD/jXU/jXJ5wnW6siQGceHE53cTRy34Hh+R4PAhOZo6tYpEowjCMyMIkEIownCqdb3vvoAITYQ4aZWDPC0brcTFllWtGzDEtxMGrRbhaYWuRsxxt2+VwAKrAFIhPxpafjS14PAbdgWxSwWwStC2OccdcuXLjx1vNDBThb92C1oWtKEoq3vhvrx68O2+uuFPg6soIT8Zq34zV8mVlyBwc1V04LRpS0skrSpCF08LbxOLws8oWYKSkJ4WOWGV4XlhjLHbDgAhO1Tn4YkIRRiRCIAhGEQRgAnKMIwjKMEATY/AcXgoCE2ENM2VrmZtmS3Lhbs1rRuxwrcLfLjWsmzhg5ZMmrVjhYgCrYBWIT8Mfn4Y/dGkcHgG3YAbt/CrCEKRjG8Y52TKtNCSU5SUjKEIRilWV6VijWVZRhOUyFUsOaFwIT8PIH4eQYRG/cTkAcPhc3BWOGEZRxUpqadDkYaRlCtY463rjhdVCFIWhTBixWxWlQmnVGdNeiNQIPlFMIudsrlMCJiYmJIkiUTCUSJgRKJAgCLiYlNXOe/wDGgITYRhYZmORgyaLXDlhkWtGDnItcZcbdbmZYWTJrhx5nORmA=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wsHAOAgAQdBLwHqgUBEDCwz1Yd4MhChGLuXUKvP9cCGghIEET//wNFNQhIEESAgAJFNQdIEET/AUU1BQM4C2QZIDIJAJCbAwE3wB5FMwkAkIICAdvFHkU4CAD+AwB7hdI0Ek7ApD/TAKQ/CmobhPxGufiNfthnkx0y2wyx4qwjRK092vhQkIT8DZn4Gu8ka5o5J5L6o2jSsr4a6XPjj0iFo0yHUxyEEKNChgjglhrweRhwwCE2EZcLhsyyNMa1q3YOVrTFiwrXOPNjWs3DJy3ZsWjbK4bACpgBM4X4mwvibDZnEYOalPJBFJVNZVVRFNBBJLHDLTDbLXXHLPLJDEowGDwV1+aphPwPTfgenZ+VXUyQyRlGk5zrXDlvly5b48OGN04SpipiwZmKGTLs26sIhOVxodfDCcZkU4EYRgQjCMpynAjCMIkUYxryd7hAITYQzx4cTRvmyLW+Jw3WtMuFmtxZsLBawxMG2RjmaYsjhgAKcx6E/Fed+K8/PSRC6qYjKUISpDFj4HB5WcCF+BkD4GQcxh5ooLIKoJoLI6p4YK5Y665cjhMLNSCGnqRB3sLBQMFAwAgYCDgIEQMDDxNrAQVwITYQ5yMMbLM3xrcLnI3WtHOLCtc4nLlawYNGrfG4ass2VwAKlgEyhPxhifjDFwXjWm3Z08mGMFIUyWtijklS1IUpCKeOu3Dpvwb48dNOSwCF+BxL4HE8TFhMLhJ5sZDBdNVBVAgT0121220304GPCw1pYJprqsFFlJJMBACE6G6ngGMYVjCsIowARgQigQiQhWE5Vnj6eF1AITYRkcY2WVjiYrXDTMzWtGLlstc5Wbha0xZGbdq0csG2JoAKaR+F+Lvb4u98HggGOx+UpuiuououjkhphyMEeDCD/gys/gyt8PwgHLnW8bxxjMIRy441kITjY4VnOCBCMYkYkU4xw8fgy6AhNhGVyxa5mLhutYuM2Fa0YNca1ywYY1uVszcs22XE5wtmIArWAXeD/jsY/jsZAAADhxO3fW+XPt36JIQmpiJhReLi0TJGXXxPF5cyrDGWtsZDGREonGcZ1vGYmYCF+F8T4XxQAAAw+GMPhsHgsLhMbjMnZHBDHBHBHHARxSzIUUMRCRJEWAwuEwuEMHggweCYfDMLhAweCGFwjC4TC4TC4TC4TD4bF4rC4QCDjwGYLi5tcTSBEySImJiUXExMSiYmJgmJIlEgIkiRMJgmCYCJiUSiUxd34fswITYQ1xtcjdy1xrWzhyzWtMrHCtxOW7VaxYtMjVkyzZXDlkAKvwFahPx1lfjrLMOAAHC4fKushCat41yzx5a1uUpgpbJe2TLyscoRhGcZ1jWq8IxjWNVbxEJSxX4UcViE/Ckx+FJk16gAcDg7rwjSMklI4I0hITrG85z18jk7NvAxwlC0oSlKMpkJyrBFeMV445aZcOVa4YTZzOPhRhOMJpzIwihEEIoAhOCKEUYRhGEYAEIoRQihGEYBFGM75erCPgwhNhGRu5w4sLVitZsHLVa0xt8q1wwyslrXI1aZm2Fi3yMMQAqNArYBg/47Mv47MwBy5+NM8lTV0xnUVMXmd3m1xMVExY3SAiRMouBUTCJheJVKZSSiSAmE1NXiUQuJeH5Hk9Orp1AAHheHwyLuMrkmDV8N6B43m+FmQIP+GVT+GVUAeD4HXXGMx1i5544rTGaRN1czJjOI1nW8XERvFJrMTVRMMSJoQuqvF4nC4XF1cZwmL1eN6mozVTFX28PwvB8B4fhAADp18a9KxiNTE3Gc5u78PxPFBfl8L5iC8fBtsJaWlWxKKWWWLLKSkolXFllJQJuVc2Tc2ABNzYJQBYAAShYssAlSgCy01d8/H9/n7CE2EMmrXM4xOMS1thxs1rRlkarXDXM3WsmbliwcYXLNmzYACmYZhfkSE+RJfAYG+rCzYOK+KuGNFFRNhK8VRUCE/A+R+B+Hdtju05seC8kVYE82mcLghbtEydccMMaFChQwo7c7TBkAITYRibMWjZgxyrcjXNlWtGWRmtw5XDlbjy42LXI4YN8jDIAKfieG8lI3kpHJiZlpegoayXkIuUgYyAkIOMgoCBg4eHh4uHj4ObnJ0SaD/gbE/gbFMZLrrfTw+XfXOuMcWbpqOGtdufIdQIRKkKQhCKNUUYoowmRQnBGdcfPxy6whNhGVjmZZcLZmtbsmWJa0at8y3C0YMVubGwws8Tly5zMMoApvH4P+Uuz+Uu08HwN68Hl34camlTiGGMngTYCF+Aqr4CqySXESR4SDDR1RwQz3y03sPisWY+q0hYtFk4yCFDGhhhQoYI0EcMtOLtl1gCE2EZG+ZplzM8K1mzysVrRjizLXGHEzW5nDPHmy5nLhg2YgCoMBM4T8qHn5UPdeoDhcPnY5WlCUZp3rXXm03vlneuEnC2CGCmDNWjCAhPwFvfgLfjAC9iU04QjBBS+yNsEs1sFIJ1vfPHXbh6tbaITjcR20SEYxIhECEYRgEYRBNPDw+C5AITYQ5xZGzbG4ZLWGNy5WtGubMtxZGrhazYZmGZi0w43DDIAKYhiE/Kct+U5dnzGq1LWxSpGEL4NsoXCE/ArZ+BW1xeIY7VXhOsq4MebbamOFzWAx8sc8cMZBHBChhjnwuJhzgCE2EZM2PMxY5mS1gxZMlrRswxLXLZk0WsWOJgxZtWWPCzYACsgBVYX5YAPlgBAC6/JTwSIoVKfB4TCywzy1oYYJk2CpoYzG4zG5DI4rF2TyoIYYI4JYJ5JsXNgszgIY0cSJiMnksPhghPwF2fgLtADXqvCKEYJQtfhVlSOCaE41jHbwuG0aaVpW1+NeFoyjC9MNMNODyNuPVlnOMZwjfRa+TKCEzRw0pCCKq6IRgjBCJCJGESMEYRgAEIwjKMIwQihFEiijXP2aV8DAITYQ2ZuMjXM2yrWjBi5WtMOLEtw5GmFazw5mjNpiyYcTJoAKiQE6hPymkflNJ37gHGw0WrKs8csc64cMbscIYJWbAcrLSEqCV92OeACD/ggu/ggv3oB16KapisRUQi2643md5Bw5zFpXHg+Bx3SE0SJzjFGMJxhOEUIwQiQjBGERGACMIxTrj4+eXgghNhGVqxZYcbNytZ4mbVa0ysWa1y1atVrhwwxYmrNmzYtmwAqbATqE/K8l+V5mNsuTl5tMs+DLRglgxWyUtalIQTjHDW+fVrDHNhjGMaTtPZjhIIX4IdPgiNjxWTyWNw0+AhogkkkhkSwqZZa5Y5Y4UEEGEx+OGEmsookmijUq6MDTGITqYunFGCKacJwREZRIIwACMBGCcpp309GGgCE2EY2rRgwwsGC1g2YOFrRqzYrXGTM2WtGDRi2xsseHFkwgCksMg/5NZP5NS2o6OETPAIT8EwX4JkcuDLgwyhPLqIXCToYYYZabcTngITYRlbOcLHLhYLcWHCxWtMuNqtwsW7JbicZMbVniYYczlqAJAQqFAoABhPyS5fkmN4HR4Gm2GWGWOc4zmRhGaMIkJSglGkKYJYrZMWKVqWhSEIWpa1MGC0qQUpDBihitOEp3heU0b4Z5758emufDlw6b68enbpy68ufHeuWt5qxlCW6/CtqAg/4phv4pl+3HhvhvW+G+F1FMTVXwvERqcVTFxErlMXjMRNXMTHOLjdXacsuMTvhmKmZjjnrfXjz59Z3fGN0hqq4avFYa1jWtY04b8bw+yoPzu6ZkTFpi0xKJgvGaurgATAJiamJiJJiUJgJiSJRMTCYTBMAi6uJiUTExJKb34vpx5AAhNhGFphytGTdotZsmzBa0YZHK3FmyuVrNg2xZWOFjhzY3AArQArcBhPyEdfkI7rS8Y3xZ8F7ZcmfBhwYcEYSgkIxTSRlKFBGE4TiIwnCEYL0nCcoTpOUJzijMnGlaThGUJ0ijCEY7OHwt+7Xqy5G/dp0Z82vVr1bdmvVnzZ82fNjxZ8zPmNOgAtfgXpSEYRE4QTnCbXyOTwuHxOLwODgwgIT8WPn4sfeHwuPijWmXFppltVWE5TnOM4xhCUIJSRlOUZQhKcCk5QQwVhBAgjAjCqMUEaRkjISjKKQlGGDXq16tOjXqbdmnRt2cPhb93B4GvVt2cPhbdm3Zr1ODwDToANm3jVrKE0alYznGE4rZ82vVr1Y8WnQAg8fAE+r4MRUQiUlxMWTEkShNTMSBEomJRKJIkAIlVxNXEiJAAARIABNXAiQAmJiUTEwAAkJC78P145AhNhDhoyb4WTdutZMcTVa0zNmq3C1ZtlrhpiZZWzdjiYOMYApcF4P+Osj+Osk58szq9XDFjTcAhfh0G+HQcxWLyU+CjsTQQTxo6J74gIXMYSfNykMARwRwRx4HPwUAITYQ2Ys8mFk4wrcbPGzWtG7ZgtcOHLBayaMcjZozy5MbZsAKcB+E/GHl+MNGeC+rDonmrijKdrwvCrHhvncfFvwghPwyafhk9rkz5s+LDStK0vKcLyjFKWHZv4GeAIP4E82Y3MxcyXExMTEyznjx8XNAITYQzyuWDXCwZLWGbK4WtGblitxNHLBa2ctszBoxyN8rJgAJAgqMAnyE/JbB+S2Hi5Kw1cOkMc8tcdb4cc43nO6E4QtbNoyaNWbJoxWxYJYpUlkwQ0UzSzLYLUpC1oQTjO+HLhy5dd8uO+O+fHlx5dOPHnnprnvlvlw4a455cMcdcN60jglwp8bJqIP+Jv7+Jv/MZcOeEVFY1HSK6YxjExiV3E1nF6XWdbLTVgXnOd888d7zxvfHfHfPPG8zE1aZi9ZjwL1io0xURjWcKjEVrg8icYwAhN3WjDwXFEAhFCMIkIwnKcpwihGEYRhGMowjCMIRAhEhFCJCKERCIhOUUIwihGEZThFCIhECMb5eqeCAITYQ4Y5WObDjyrWOJyxWtGzNqtc4XDRbhcMGTZu5YsmTRkAK8AGJAYP+Q5z+Q7vXXFuHPhnhx1x5b1vheIvEMTBE71ckrubgiM1LKwVOJqaTE4lSIiOHXpx4Zw58jOAAB4Va5cq4TF7nM5Nz5/qer4t7g/4r5v4r9UrvhzrePBrc5rrF5u7TM0hUyghqtUwwq8IiomrhMZi6i6mprNKqfE83zPD8Lw/CeL4h4PgAADv4EXEWXEZqBrfgeD0Ag/I8yPgWWFSlGYmLqyYmJhMCYkiYmJiYTV1cJiSJIlEiJAACLqZgAExMAmpJgmZne/H8uPMAITYQ4Ytm2HE2crWDJs5WtMrPCtcZXGVa3aN2DLJmwtGmHCAKax2D/jui/jujeB4Jre8ZiSJhiYjfjeDEgIT8OBH4cCVrmakMmCWKUpp1jjvLbTfs2oaGuoGEvYNAwEDAoCDgIGAgRAoeJr4FYCE2EOcbVzhctci1gyxZlrRhjyrXDlmxW5WDdjmbtWbXIzbACswBYYT8ak341N821s4fC37jXqA2beFeykpyqhGMZxneccMcKsVI7ODwAQjwJkIrxnHDLPm4eC8Y1quhOkMEuJx+NmoAhPwtIfhZ/05sc82fFjJTArStJwghCiSiNJyjCKCcKyx3yZQbNvGRpGkYzrNt3b92ecZwxwrGEZTxY9GXJvoAg/Yjyc2IiRMySExKJAESiYJiYlMJiYJq6upITAiYmJJSnjx8/wXnACE2EMnDdk0YtHC1zia5FrRm5ZLXGFk0W48uLI0Z5mbLMyzACscBU4X43lvje5yGHgwmHwwYSqaiaaOa2HAy14Oy2eGOeWGmCNIsgwV9zFYvGUx34zBwwRwRSwQxwwwYHAZOqmOeGcgojwU2CIT8Lcn4W5VIztcIww0rCcoSWV4mGEpJRhNHDCrLs2uJxeBntp5GOEoIxTjr4XD1a8VawnOMJxxa8ySD9bp39OhESkSSTEwmExMTEiYmJRMTBMRIRMETCUXEp35/nxAhNhGNm4xY8TNgtwuM2Ra0ZsMa3E0xNFrfJjyssjhuxYM24AqvAUSF+NPr40+wpoGOx+QtkhmhihijSw4fCYWGmGdTJPJHBDBNDhsTiDBYPLYGiOOKOPB5TK5DI47H5LAghPw2kfhtJDToGPFjlatKISJS18zm87KRTgrS4y5Mpmz5MZCYlOct+7bQhOdpjCdYzmQjSspynGE5RlGBCMIxhEEYRhGBGEJwRIxjOePnzh4KITYQxzZXLRw3crWWTNmWtHLPEtcMMmRa5cMmzXK5cNWThwAKtQFRhPxyCfjjx1mrWFb42Gs4xhKlpYM2fNmz9DHSNp1XvOtY3hWM2GM4RhKkNmvUHCjamCEowx2z54CE/DbB+G1m5hwBqVwQkteVYwm38zm8Lh6s9Y3jOFSEUYowrCMJRspS2PEGPAjCEJK4JSiAhN3Kj1bpIoRgjFGESIAEIkIwihFCIQRhGEYRRgEZRRTx92U+sCE2ENHOPE3bZWq3LmyNVrRpjzLcOZliWt2zHM1YMmLZvmygCnUphPwfCfg+Fw4ANGlxKs1sEsksjFCEF6zx5ct9MuOAg/443v443/A8EDW0Y68uut3ObzebRFVitT42wITdxuThihGU4okIxhFEjCMIhFGuHuwAITYQ0Z5sjBu0wrWWPIxWtG7PGtcN2WJaycMGbfLmZM8bTCAKzwFehfhiG+GIdTRg8Fi8Vi8VhcIDBYPMV1IoI44Z4544444YZ445YDCYvFBdfiMTjMDFLDBLGhhlgmxOIxskVMcaGSCTEY3GGBwBiMSAhPxs3fjZva9WXJjxTlGAIRnGEEEKKUnSMJTRhGs4Y8GEMmXJl4l4SoGGFZ592/FjVlOMIwhLHiN+7Xqy5IPyvD3qKpC21pIkmJEwIkAmJAiYARMIlCSJExNptnPHv39QITYQ1bZG7RxlZrc2LLiWtGmXMtw4W7haxYNHOXJkYMszTCAKrQFOhPw4afhxRlua9Q1RtK1JJzjeu/VtnXGvKNI4M2vUcKq0aTheN1Y1rO8rwywrONYxhWFcm2Nwg/42NP42NefJjIzjeN4vSmI5+l1ilZjjXGOutnid1RCIqKhSLnbeOa5mbVz8TjwkhO5To1jGEyMEYwmCMAQiCMIwigjCMEYAgEEYIkUY35+2HaAhNhGNjjxtM2Fotc4WjRa0yNsq3DkaY1rjM0ytHOTE0cN24ApyI4T8WZn4szWDDixtm0pVwpwxUhSEIxjGDDovGICE/Gwt+NhdxeJr1MuQ06G3BOGGFaVojKFMerTS4IRuRjCcU5pxIwhOUYTlWEVa8XfDtCE2ENczfC0bsm63DlYtlrRi2arXOZw0W42uRvjbNGORvmZgCoIBKIT8ZUH4yoTVrpHLO8suC+CFMEZZs/Gw5FpJVXpn3Z8EwIX4ytvjK3MNh8hCqhqpklhnljjweMxuAwMEM6WKOKmivAYOSkCE5XAn34wQgQijCZGBGUSMIxTnXg8OXQAhNhGZi2YsHGJutatGzBa0xMnC3CyaOFrVm2ZN2eNpkytWQApeFoT8bL342Xy2HPbTDSxpo14Wm1SE/GW5+Mt01WnqhqpijRCWXRwabYaWplTEwcBAkDAwKBgUXXxMDcAhNhDFgyyNWubMtzOXLZa0bZsi3CzxM1rBtkZZsbFlhx42QA==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4918</TotalTime>
  <Words>7823</Words>
  <Application>Microsoft Office PowerPoint</Application>
  <PresentationFormat>On-screen Show (4:3)</PresentationFormat>
  <Paragraphs>2878</Paragraphs>
  <Slides>68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Dark 3410</vt:lpstr>
      <vt:lpstr>Caches (Writing)</vt:lpstr>
      <vt:lpstr>Goals for Today</vt:lpstr>
      <vt:lpstr>PowerPoint Presentation</vt:lpstr>
      <vt:lpstr>Cache Design</vt:lpstr>
      <vt:lpstr>A Real Example</vt:lpstr>
      <vt:lpstr>A Real Example</vt:lpstr>
      <vt:lpstr>Basic Cache Organization</vt:lpstr>
      <vt:lpstr>Experimental Results</vt:lpstr>
      <vt:lpstr>Tradeoffs</vt:lpstr>
      <vt:lpstr>PowerPoint Presentation</vt:lpstr>
      <vt:lpstr>Cache Conscious Programming</vt:lpstr>
      <vt:lpstr>Cache Conscious Programming</vt:lpstr>
      <vt:lpstr>PowerPoint Presentation</vt:lpstr>
      <vt:lpstr>Eviction</vt:lpstr>
      <vt:lpstr>Cached Write Policies</vt:lpstr>
      <vt:lpstr>What about Stores?</vt:lpstr>
      <vt:lpstr>Write Allocation Policies</vt:lpstr>
      <vt:lpstr>Handling Stores (Write-Through)</vt:lpstr>
      <vt:lpstr>Write-Through (REF 1)</vt:lpstr>
      <vt:lpstr>Write-Through (REF 1)</vt:lpstr>
      <vt:lpstr>Write-Through (REF 2)</vt:lpstr>
      <vt:lpstr>Write-Through (REF 2)</vt:lpstr>
      <vt:lpstr>Write-Through (REF 3)</vt:lpstr>
      <vt:lpstr>Write-Through (REF 3)</vt:lpstr>
      <vt:lpstr>Write-Through (REF 4)</vt:lpstr>
      <vt:lpstr>Write-Through (REF 4)</vt:lpstr>
      <vt:lpstr>Write-Through (REF 5)</vt:lpstr>
      <vt:lpstr>Write-Through (REF 5)</vt:lpstr>
      <vt:lpstr>Write-Through (REF 6)</vt:lpstr>
      <vt:lpstr>Write-Through (REF 6)</vt:lpstr>
      <vt:lpstr>Write-Through (REF 7)</vt:lpstr>
      <vt:lpstr>Write-Through (REF 7)</vt:lpstr>
      <vt:lpstr>How Many Memory References?</vt:lpstr>
      <vt:lpstr>Write-Through (REF 8,9)</vt:lpstr>
      <vt:lpstr>Write-Through (REF 8,9)</vt:lpstr>
      <vt:lpstr>Write-Through vs. Write-Back</vt:lpstr>
      <vt:lpstr>Write-Back Meta-Data</vt:lpstr>
      <vt:lpstr>Handling Stores (Write-Back)</vt:lpstr>
      <vt:lpstr>Write-Back (REF 1)</vt:lpstr>
      <vt:lpstr>Write-Back (REF 1)</vt:lpstr>
      <vt:lpstr>Write-Back (REF 2)</vt:lpstr>
      <vt:lpstr>Write-Back (REF 2)</vt:lpstr>
      <vt:lpstr>Write-Back (REF 3)</vt:lpstr>
      <vt:lpstr>Write-Back (REF 3)</vt:lpstr>
      <vt:lpstr>Write-Back (REF 4)</vt:lpstr>
      <vt:lpstr>Write-Back (REF 4)</vt:lpstr>
      <vt:lpstr>Write-Back (REF 5)</vt:lpstr>
      <vt:lpstr>Write-Back (REF 5)</vt:lpstr>
      <vt:lpstr>Write-Back (REF 5)</vt:lpstr>
      <vt:lpstr>Write-Back (REF 6)</vt:lpstr>
      <vt:lpstr>Write-Back (REF 6)</vt:lpstr>
      <vt:lpstr>Write-Back (REF 7)</vt:lpstr>
      <vt:lpstr>Write-Back (REF 7)</vt:lpstr>
      <vt:lpstr>How Many Memory References?</vt:lpstr>
      <vt:lpstr>How many memory references?</vt:lpstr>
      <vt:lpstr>Write-Back (REF 8,9)</vt:lpstr>
      <vt:lpstr>Write-Back (REF 8,9)</vt:lpstr>
      <vt:lpstr>How Many Memory References?</vt:lpstr>
      <vt:lpstr>Write-through vs. Write-back</vt:lpstr>
      <vt:lpstr>Performance: An Example</vt:lpstr>
      <vt:lpstr>Performance Tradeoffs</vt:lpstr>
      <vt:lpstr>Write Buffering</vt:lpstr>
      <vt:lpstr>Write-through vs. Write-back</vt:lpstr>
      <vt:lpstr>Cache-coherency</vt:lpstr>
      <vt:lpstr>Administrivia</vt:lpstr>
      <vt:lpstr>Administrivia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</dc:title>
  <dc:creator>Hakim Weatherspoon</dc:creator>
  <cp:lastModifiedBy>Hakim Weatherspoon</cp:lastModifiedBy>
  <cp:revision>369</cp:revision>
  <cp:lastPrinted>2012-04-03T17:13:59Z</cp:lastPrinted>
  <dcterms:created xsi:type="dcterms:W3CDTF">2006-08-16T00:00:00Z</dcterms:created>
  <dcterms:modified xsi:type="dcterms:W3CDTF">2012-04-03T19:50:27Z</dcterms:modified>
</cp:coreProperties>
</file>