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notesMasters/notesMaster1.xml" ContentType="application/vnd.openxmlformats-officedocument.presentationml.notesMaster+xml"/>
  <Override PartName="/ppt/tags/tag1.xml" ContentType="application/vnd.openxmlformats-officedocument.presentationml.tag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ppt/tags/tag7.xml" ContentType="application/vnd.openxmlformats-officedocument.presentationml.tags+xml"/>
  <Override PartName="/ppt/tags/tag8.xml" ContentType="application/vnd.openxmlformats-officedocument.presentationml.tags+xml"/>
  <Override PartName="/ppt/tags/tag9.xml" ContentType="application/vnd.openxmlformats-officedocument.presentationml.tags+xml"/>
  <Override PartName="/ppt/tags/tag10.xml" ContentType="application/vnd.openxmlformats-officedocument.presentationml.tags+xml"/>
  <Override PartName="/ppt/tags/tag11.xml" ContentType="application/vnd.openxmlformats-officedocument.presentationml.tags+xml"/>
  <Override PartName="/ppt/tags/tag12.xml" ContentType="application/vnd.openxmlformats-officedocument.presentationml.tags+xml"/>
  <Override PartName="/ppt/tags/tag13.xml" ContentType="application/vnd.openxmlformats-officedocument.presentationml.tags+xml"/>
  <Override PartName="/ppt/tags/tag14.xml" ContentType="application/vnd.openxmlformats-officedocument.presentationml.tags+xml"/>
  <Override PartName="/ppt/theme/theme2.xml" ContentType="application/vnd.openxmlformats-officedocument.theme+xml"/>
  <Override PartName="/ppt/tags/tag15.xml" ContentType="application/vnd.openxmlformats-officedocument.presentationml.tags+xml"/>
  <Override PartName="/ppt/tags/tag16.xml" ContentType="application/vnd.openxmlformats-officedocument.presentationml.tags+xml"/>
  <Override PartName="/ppt/tags/tag17.xml" ContentType="application/vnd.openxmlformats-officedocument.presentationml.tags+xml"/>
  <Override PartName="/ppt/tags/tag18.xml" ContentType="application/vnd.openxmlformats-officedocument.presentationml.tags+xml"/>
  <Override PartName="/ppt/tags/tag19.xml" ContentType="application/vnd.openxmlformats-officedocument.presentationml.tags+xml"/>
  <Override PartName="/ppt/tags/tag20.xml" ContentType="application/vnd.openxmlformats-officedocument.presentationml.tags+xml"/>
  <Override PartName="/ppt/tags/tag21.xml" ContentType="application/vnd.openxmlformats-officedocument.presentationml.tags+xml"/>
  <Override PartName="/ppt/tags/tag22.xml" ContentType="application/vnd.openxmlformats-officedocument.presentationml.tags+xml"/>
  <Override PartName="/ppt/tags/tag23.xml" ContentType="application/vnd.openxmlformats-officedocument.presentationml.tags+xml"/>
  <Override PartName="/ppt/tags/tag24.xml" ContentType="application/vnd.openxmlformats-officedocument.presentationml.tags+xml"/>
  <Override PartName="/ppt/tags/tag25.xml" ContentType="application/vnd.openxmlformats-officedocument.presentationml.tags+xml"/>
  <Override PartName="/ppt/tags/tag26.xml" ContentType="application/vnd.openxmlformats-officedocument.presentationml.tags+xml"/>
  <Override PartName="/ppt/tags/tag27.xml" ContentType="application/vnd.openxmlformats-officedocument.presentationml.tags+xml"/>
  <Override PartName="/ppt/tags/tag28.xml" ContentType="application/vnd.openxmlformats-officedocument.presentationml.tags+xml"/>
  <Override PartName="/ppt/tags/tag29.xml" ContentType="application/vnd.openxmlformats-officedocument.presentationml.tags+xml"/>
  <Override PartName="/ppt/notesSlides/notesSlide1.xml" ContentType="application/vnd.openxmlformats-officedocument.presentationml.notesSlide+xml"/>
  <Override PartName="/ppt/tags/tag30.xml" ContentType="application/vnd.openxmlformats-officedocument.presentationml.tags+xml"/>
  <Override PartName="/ppt/tags/tag31.xml" ContentType="application/vnd.openxmlformats-officedocument.presentationml.tags+xml"/>
  <Override PartName="/ppt/tags/tag32.xml" ContentType="application/vnd.openxmlformats-officedocument.presentationml.tags+xml"/>
  <Override PartName="/ppt/notesSlides/notesSlide2.xml" ContentType="application/vnd.openxmlformats-officedocument.presentationml.notesSlide+xml"/>
  <Override PartName="/ppt/tags/tag33.xml" ContentType="application/vnd.openxmlformats-officedocument.presentationml.tags+xml"/>
  <Override PartName="/ppt/tags/tag34.xml" ContentType="application/vnd.openxmlformats-officedocument.presentationml.tags+xml"/>
  <Override PartName="/ppt/notesSlides/notesSlide3.xml" ContentType="application/vnd.openxmlformats-officedocument.presentationml.notesSlide+xml"/>
  <Override PartName="/ppt/tags/tag35.xml" ContentType="application/vnd.openxmlformats-officedocument.presentationml.tags+xml"/>
  <Override PartName="/ppt/tags/tag36.xml" ContentType="application/vnd.openxmlformats-officedocument.presentationml.tags+xml"/>
  <Override PartName="/ppt/tags/tag37.xml" ContentType="application/vnd.openxmlformats-officedocument.presentationml.tags+xml"/>
  <Override PartName="/ppt/tags/tag38.xml" ContentType="application/vnd.openxmlformats-officedocument.presentationml.tags+xml"/>
  <Override PartName="/ppt/tags/tag39.xml" ContentType="application/vnd.openxmlformats-officedocument.presentationml.tags+xml"/>
  <Override PartName="/ppt/tags/tag40.xml" ContentType="application/vnd.openxmlformats-officedocument.presentationml.tags+xml"/>
  <Override PartName="/ppt/tags/tag41.xml" ContentType="application/vnd.openxmlformats-officedocument.presentationml.tags+xml"/>
  <Override PartName="/ppt/tags/tag42.xml" ContentType="application/vnd.openxmlformats-officedocument.presentationml.tags+xml"/>
  <Override PartName="/ppt/tags/tag43.xml" ContentType="application/vnd.openxmlformats-officedocument.presentationml.tags+xml"/>
  <Override PartName="/ppt/tags/tag44.xml" ContentType="application/vnd.openxmlformats-officedocument.presentationml.tags+xml"/>
  <Override PartName="/ppt/tags/tag45.xml" ContentType="application/vnd.openxmlformats-officedocument.presentationml.tags+xml"/>
  <Override PartName="/ppt/tags/tag46.xml" ContentType="application/vnd.openxmlformats-officedocument.presentationml.tags+xml"/>
  <Override PartName="/ppt/tags/tag47.xml" ContentType="application/vnd.openxmlformats-officedocument.presentationml.tags+xml"/>
  <Override PartName="/ppt/tags/tag48.xml" ContentType="application/vnd.openxmlformats-officedocument.presentationml.tags+xml"/>
  <Override PartName="/ppt/tags/tag49.xml" ContentType="application/vnd.openxmlformats-officedocument.presentationml.tags+xml"/>
  <Override PartName="/ppt/tags/tag50.xml" ContentType="application/vnd.openxmlformats-officedocument.presentationml.tags+xml"/>
  <Override PartName="/ppt/tags/tag51.xml" ContentType="application/vnd.openxmlformats-officedocument.presentationml.tags+xml"/>
  <Override PartName="/ppt/tags/tag52.xml" ContentType="application/vnd.openxmlformats-officedocument.presentationml.tags+xml"/>
  <Override PartName="/ppt/tags/tag53.xml" ContentType="application/vnd.openxmlformats-officedocument.presentationml.tags+xml"/>
  <Override PartName="/ppt/tags/tag54.xml" ContentType="application/vnd.openxmlformats-officedocument.presentationml.tags+xml"/>
  <Override PartName="/ppt/tags/tag55.xml" ContentType="application/vnd.openxmlformats-officedocument.presentationml.tags+xml"/>
  <Override PartName="/ppt/notesSlides/notesSlide4.xml" ContentType="application/vnd.openxmlformats-officedocument.presentationml.notesSlide+xml"/>
  <Override PartName="/ppt/tags/tag56.xml" ContentType="application/vnd.openxmlformats-officedocument.presentationml.tags+xml"/>
  <Override PartName="/ppt/tags/tag57.xml" ContentType="application/vnd.openxmlformats-officedocument.presentationml.tags+xml"/>
  <Override PartName="/ppt/tags/tag58.xml" ContentType="application/vnd.openxmlformats-officedocument.presentationml.tags+xml"/>
  <Override PartName="/ppt/tags/tag59.xml" ContentType="application/vnd.openxmlformats-officedocument.presentationml.tags+xml"/>
  <Override PartName="/ppt/tags/tag60.xml" ContentType="application/vnd.openxmlformats-officedocument.presentationml.tags+xml"/>
  <Override PartName="/ppt/tags/tag61.xml" ContentType="application/vnd.openxmlformats-officedocument.presentationml.tags+xml"/>
  <Override PartName="/ppt/tags/tag62.xml" ContentType="application/vnd.openxmlformats-officedocument.presentationml.tags+xml"/>
  <Override PartName="/ppt/tags/tag63.xml" ContentType="application/vnd.openxmlformats-officedocument.presentationml.tags+xml"/>
  <Override PartName="/ppt/tags/tag64.xml" ContentType="application/vnd.openxmlformats-officedocument.presentationml.tags+xml"/>
  <Override PartName="/ppt/tags/tag65.xml" ContentType="application/vnd.openxmlformats-officedocument.presentationml.tags+xml"/>
  <Override PartName="/ppt/tags/tag66.xml" ContentType="application/vnd.openxmlformats-officedocument.presentationml.tags+xml"/>
  <Override PartName="/ppt/tags/tag67.xml" ContentType="application/vnd.openxmlformats-officedocument.presentationml.tags+xml"/>
  <Override PartName="/ppt/tags/tag68.xml" ContentType="application/vnd.openxmlformats-officedocument.presentationml.tags+xml"/>
  <Override PartName="/ppt/tags/tag69.xml" ContentType="application/vnd.openxmlformats-officedocument.presentationml.tags+xml"/>
  <Override PartName="/ppt/tags/tag70.xml" ContentType="application/vnd.openxmlformats-officedocument.presentationml.tags+xml"/>
  <Override PartName="/ppt/tags/tag71.xml" ContentType="application/vnd.openxmlformats-officedocument.presentationml.tags+xml"/>
  <Override PartName="/ppt/tags/tag72.xml" ContentType="application/vnd.openxmlformats-officedocument.presentationml.tags+xml"/>
  <Override PartName="/ppt/tags/tag73.xml" ContentType="application/vnd.openxmlformats-officedocument.presentationml.tags+xml"/>
  <Override PartName="/ppt/tags/tag74.xml" ContentType="application/vnd.openxmlformats-officedocument.presentationml.tags+xml"/>
  <Override PartName="/ppt/tags/tag75.xml" ContentType="application/vnd.openxmlformats-officedocument.presentationml.tags+xml"/>
  <Override PartName="/ppt/tags/tag76.xml" ContentType="application/vnd.openxmlformats-officedocument.presentationml.tags+xml"/>
  <Override PartName="/ppt/tags/tag77.xml" ContentType="application/vnd.openxmlformats-officedocument.presentationml.tags+xml"/>
  <Override PartName="/ppt/tags/tag78.xml" ContentType="application/vnd.openxmlformats-officedocument.presentationml.tags+xml"/>
  <Override PartName="/ppt/tags/tag79.xml" ContentType="application/vnd.openxmlformats-officedocument.presentationml.tags+xml"/>
  <Override PartName="/ppt/tags/tag80.xml" ContentType="application/vnd.openxmlformats-officedocument.presentationml.tags+xml"/>
  <Override PartName="/ppt/tags/tag81.xml" ContentType="application/vnd.openxmlformats-officedocument.presentationml.tags+xml"/>
  <Override PartName="/ppt/tags/tag82.xml" ContentType="application/vnd.openxmlformats-officedocument.presentationml.tags+xml"/>
  <Override PartName="/ppt/tags/tag83.xml" ContentType="application/vnd.openxmlformats-officedocument.presentationml.tags+xml"/>
  <Override PartName="/ppt/tags/tag84.xml" ContentType="application/vnd.openxmlformats-officedocument.presentationml.tags+xml"/>
  <Override PartName="/ppt/tags/tag85.xml" ContentType="application/vnd.openxmlformats-officedocument.presentationml.tags+xml"/>
  <Override PartName="/ppt/tags/tag86.xml" ContentType="application/vnd.openxmlformats-officedocument.presentationml.tags+xml"/>
  <Override PartName="/ppt/tags/tag87.xml" ContentType="application/vnd.openxmlformats-officedocument.presentationml.tags+xml"/>
  <Override PartName="/ppt/tags/tag88.xml" ContentType="application/vnd.openxmlformats-officedocument.presentationml.tags+xml"/>
  <Override PartName="/ppt/tags/tag89.xml" ContentType="application/vnd.openxmlformats-officedocument.presentationml.tags+xml"/>
  <Override PartName="/ppt/tags/tag90.xml" ContentType="application/vnd.openxmlformats-officedocument.presentationml.tags+xml"/>
  <Override PartName="/ppt/tags/tag91.xml" ContentType="application/vnd.openxmlformats-officedocument.presentationml.tags+xml"/>
  <Override PartName="/ppt/tags/tag92.xml" ContentType="application/vnd.openxmlformats-officedocument.presentationml.tags+xml"/>
  <Override PartName="/ppt/tags/tag93.xml" ContentType="application/vnd.openxmlformats-officedocument.presentationml.tags+xml"/>
  <Override PartName="/ppt/tags/tag94.xml" ContentType="application/vnd.openxmlformats-officedocument.presentationml.tags+xml"/>
  <Override PartName="/ppt/tags/tag95.xml" ContentType="application/vnd.openxmlformats-officedocument.presentationml.tags+xml"/>
  <Override PartName="/ppt/tags/tag96.xml" ContentType="application/vnd.openxmlformats-officedocument.presentationml.tags+xml"/>
  <Override PartName="/ppt/tags/tag97.xml" ContentType="application/vnd.openxmlformats-officedocument.presentationml.tags+xml"/>
  <Override PartName="/ppt/tags/tag98.xml" ContentType="application/vnd.openxmlformats-officedocument.presentationml.tags+xml"/>
  <Override PartName="/ppt/tags/tag99.xml" ContentType="application/vnd.openxmlformats-officedocument.presentationml.tags+xml"/>
  <Override PartName="/ppt/tags/tag100.xml" ContentType="application/vnd.openxmlformats-officedocument.presentationml.tags+xml"/>
  <Override PartName="/ppt/tags/tag101.xml" ContentType="application/vnd.openxmlformats-officedocument.presentationml.tags+xml"/>
  <Override PartName="/ppt/notesSlides/notesSlide5.xml" ContentType="application/vnd.openxmlformats-officedocument.presentationml.notesSlide+xml"/>
  <Override PartName="/ppt/tags/tag102.xml" ContentType="application/vnd.openxmlformats-officedocument.presentationml.tags+xml"/>
  <Override PartName="/ppt/tags/tag103.xml" ContentType="application/vnd.openxmlformats-officedocument.presentationml.tags+xml"/>
  <Override PartName="/ppt/tags/tag104.xml" ContentType="application/vnd.openxmlformats-officedocument.presentationml.tags+xml"/>
  <Override PartName="/ppt/tags/tag105.xml" ContentType="application/vnd.openxmlformats-officedocument.presentationml.tags+xml"/>
  <Override PartName="/ppt/tags/tag106.xml" ContentType="application/vnd.openxmlformats-officedocument.presentationml.tags+xml"/>
  <Override PartName="/ppt/tags/tag107.xml" ContentType="application/vnd.openxmlformats-officedocument.presentationml.tags+xml"/>
  <Override PartName="/ppt/tags/tag108.xml" ContentType="application/vnd.openxmlformats-officedocument.presentationml.tags+xml"/>
  <Override PartName="/ppt/tags/tag109.xml" ContentType="application/vnd.openxmlformats-officedocument.presentationml.tags+xml"/>
  <Override PartName="/ppt/tags/tag110.xml" ContentType="application/vnd.openxmlformats-officedocument.presentationml.tags+xml"/>
  <Override PartName="/ppt/tags/tag111.xml" ContentType="application/vnd.openxmlformats-officedocument.presentationml.tags+xml"/>
  <Override PartName="/ppt/tags/tag112.xml" ContentType="application/vnd.openxmlformats-officedocument.presentationml.tags+xml"/>
  <Override PartName="/ppt/notesSlides/notesSlide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3" r:id="rId1"/>
  </p:sldMasterIdLst>
  <p:notesMasterIdLst>
    <p:notesMasterId r:id="rId21"/>
  </p:notesMasterIdLst>
  <p:sldIdLst>
    <p:sldId id="340" r:id="rId2"/>
    <p:sldId id="401" r:id="rId3"/>
    <p:sldId id="402" r:id="rId4"/>
    <p:sldId id="378" r:id="rId5"/>
    <p:sldId id="377" r:id="rId6"/>
    <p:sldId id="398" r:id="rId7"/>
    <p:sldId id="392" r:id="rId8"/>
    <p:sldId id="393" r:id="rId9"/>
    <p:sldId id="394" r:id="rId10"/>
    <p:sldId id="395" r:id="rId11"/>
    <p:sldId id="396" r:id="rId12"/>
    <p:sldId id="388" r:id="rId13"/>
    <p:sldId id="391" r:id="rId14"/>
    <p:sldId id="385" r:id="rId15"/>
    <p:sldId id="386" r:id="rId16"/>
    <p:sldId id="397" r:id="rId17"/>
    <p:sldId id="381" r:id="rId18"/>
    <p:sldId id="403" r:id="rId19"/>
    <p:sldId id="404" r:id="rId20"/>
  </p:sldIdLst>
  <p:sldSz cx="9144000" cy="6858000" type="screen4x3"/>
  <p:notesSz cx="6858000" cy="9144000"/>
  <p:custDataLst>
    <p:tags r:id="rId22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clrMode="bw" hiddenSlides="1"/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4317" autoAdjust="0"/>
    <p:restoredTop sz="91451" autoAdjust="0"/>
  </p:normalViewPr>
  <p:slideViewPr>
    <p:cSldViewPr>
      <p:cViewPr>
        <p:scale>
          <a:sx n="50" d="100"/>
          <a:sy n="50" d="100"/>
        </p:scale>
        <p:origin x="-522" y="-30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gs" Target="tags/tag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D32A9E9-BD0C-4D20-AA02-9B036352FB8F}" type="datetimeFigureOut">
              <a:rPr lang="en-US" smtClean="0"/>
              <a:pPr/>
              <a:t>3/7/2012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A968023-2F2A-4EC4-99A5-752A5F9716EC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0082563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lvl="0"/>
            <a:r>
              <a:rPr lang="en-US" dirty="0" smtClean="0"/>
              <a:t>Q: Minimum</a:t>
            </a:r>
            <a:r>
              <a:rPr lang="en-US" baseline="0" dirty="0" smtClean="0"/>
              <a:t> frame size?</a:t>
            </a:r>
          </a:p>
          <a:p>
            <a:pPr lvl="0"/>
            <a:r>
              <a:rPr lang="en-US" baseline="0" dirty="0" smtClean="0"/>
              <a:t>A: 24 bytes (ra+fp+4args)</a:t>
            </a:r>
          </a:p>
          <a:p>
            <a:pPr lvl="0"/>
            <a:r>
              <a:rPr lang="en-US" baseline="0" dirty="0" smtClean="0"/>
              <a:t>Q: What if this function makes no sub-calls?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A968023-2F2A-4EC4-99A5-752A5F9716EC}" type="slidenum">
              <a:rPr lang="en-US" smtClean="0"/>
              <a:pPr/>
              <a:t>4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AB66FAF-A707-43A3-A455-F65A3AD02816}" type="slidenum">
              <a:rPr lang="en-US" smtClean="0"/>
              <a:pPr/>
              <a:t>5</a:t>
            </a:fld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60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4588" y="685800"/>
            <a:ext cx="4570412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07609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098" y="4343704"/>
            <a:ext cx="5485805" cy="411389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89866" tIns="44933" rIns="89866" bIns="44933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lvl="0"/>
            <a:r>
              <a:rPr lang="en-US" dirty="0" smtClean="0"/>
              <a:t>Q: Minimum</a:t>
            </a:r>
            <a:r>
              <a:rPr lang="en-US" baseline="0" dirty="0" smtClean="0"/>
              <a:t> frame size?</a:t>
            </a:r>
          </a:p>
          <a:p>
            <a:pPr lvl="0"/>
            <a:r>
              <a:rPr lang="en-US" baseline="0" dirty="0" smtClean="0"/>
              <a:t>A: 24 bytes (ra+fp+4args)</a:t>
            </a:r>
          </a:p>
          <a:p>
            <a:pPr lvl="0"/>
            <a:r>
              <a:rPr lang="en-US" baseline="0" dirty="0" smtClean="0"/>
              <a:t>Q: What if this function makes no sub-calls?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A968023-2F2A-4EC4-99A5-752A5F9716EC}" type="slidenum">
              <a:rPr lang="en-US" smtClean="0"/>
              <a:pPr/>
              <a:t>14</a:t>
            </a:fld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pc </a:t>
            </a:r>
            <a:r>
              <a:rPr lang="en-US" dirty="0" smtClean="0">
                <a:sym typeface="Wingdings" pitchFamily="2" charset="2"/>
              </a:rPr>
              <a:t> in</a:t>
            </a:r>
            <a:r>
              <a:rPr lang="en-US" baseline="0" dirty="0" smtClean="0">
                <a:sym typeface="Wingdings" pitchFamily="2" charset="2"/>
              </a:rPr>
              <a:t> </a:t>
            </a:r>
            <a:r>
              <a:rPr lang="en-US" baseline="0" dirty="0" err="1" smtClean="0">
                <a:sym typeface="Wingdings" pitchFamily="2" charset="2"/>
              </a:rPr>
              <a:t>printf</a:t>
            </a:r>
            <a:endParaRPr lang="en-US" baseline="0" dirty="0" smtClean="0">
              <a:sym typeface="Wingdings" pitchFamily="2" charset="2"/>
            </a:endParaRPr>
          </a:p>
          <a:p>
            <a:r>
              <a:rPr lang="en-US" baseline="0" dirty="0" err="1" smtClean="0">
                <a:sym typeface="Wingdings" pitchFamily="2" charset="2"/>
              </a:rPr>
              <a:t>ra</a:t>
            </a:r>
            <a:r>
              <a:rPr lang="en-US" baseline="0" dirty="0" smtClean="0">
                <a:sym typeface="Wingdings" pitchFamily="2" charset="2"/>
              </a:rPr>
              <a:t>  called from </a:t>
            </a:r>
            <a:r>
              <a:rPr lang="en-US" baseline="0" dirty="0" err="1" smtClean="0">
                <a:sym typeface="Wingdings" pitchFamily="2" charset="2"/>
              </a:rPr>
              <a:t>vnorm</a:t>
            </a:r>
            <a:r>
              <a:rPr lang="en-US" baseline="0" dirty="0" smtClean="0">
                <a:sym typeface="Wingdings" pitchFamily="2" charset="2"/>
              </a:rPr>
              <a:t>? or called </a:t>
            </a:r>
            <a:r>
              <a:rPr lang="en-US" baseline="0" dirty="0" err="1" smtClean="0">
                <a:sym typeface="Wingdings" pitchFamily="2" charset="2"/>
              </a:rPr>
              <a:t>vnorm</a:t>
            </a:r>
            <a:r>
              <a:rPr lang="en-US" baseline="0" dirty="0" smtClean="0">
                <a:sym typeface="Wingdings" pitchFamily="2" charset="2"/>
              </a:rPr>
              <a:t>?</a:t>
            </a:r>
          </a:p>
          <a:p>
            <a:r>
              <a:rPr lang="en-US" baseline="0" dirty="0" smtClean="0">
                <a:sym typeface="Wingdings" pitchFamily="2" charset="2"/>
              </a:rPr>
              <a:t>0(sp)  looks like in </a:t>
            </a:r>
            <a:r>
              <a:rPr lang="en-US" baseline="0" dirty="0" err="1" smtClean="0">
                <a:sym typeface="Wingdings" pitchFamily="2" charset="2"/>
              </a:rPr>
              <a:t>printf</a:t>
            </a:r>
            <a:r>
              <a:rPr lang="en-US" baseline="0" dirty="0" smtClean="0">
                <a:sym typeface="Wingdings" pitchFamily="2" charset="2"/>
              </a:rPr>
              <a:t>, called by </a:t>
            </a:r>
            <a:r>
              <a:rPr lang="en-US" baseline="0" dirty="0" err="1" smtClean="0">
                <a:sym typeface="Wingdings" pitchFamily="2" charset="2"/>
              </a:rPr>
              <a:t>vnorm</a:t>
            </a:r>
            <a:r>
              <a:rPr lang="en-US" baseline="0" dirty="0" smtClean="0">
                <a:sym typeface="Wingdings" pitchFamily="2" charset="2"/>
              </a:rPr>
              <a:t>, and not going to call anything else</a:t>
            </a:r>
          </a:p>
          <a:p>
            <a:pPr>
              <a:buFont typeface="Arial" charset="0"/>
              <a:buNone/>
            </a:pPr>
            <a:r>
              <a:rPr lang="en-US" baseline="0" dirty="0" smtClean="0">
                <a:sym typeface="Wingdings" pitchFamily="2" charset="2"/>
              </a:rPr>
              <a:t>4,8(sp)  looks like </a:t>
            </a:r>
            <a:r>
              <a:rPr lang="en-US" baseline="0" dirty="0" err="1" smtClean="0">
                <a:sym typeface="Wingdings" pitchFamily="2" charset="2"/>
              </a:rPr>
              <a:t>args</a:t>
            </a:r>
            <a:r>
              <a:rPr lang="en-US" baseline="0" dirty="0" smtClean="0">
                <a:sym typeface="Wingdings" pitchFamily="2" charset="2"/>
              </a:rPr>
              <a:t> are str1 and 0x15</a:t>
            </a:r>
          </a:p>
          <a:p>
            <a:pPr>
              <a:buFont typeface="Arial" charset="0"/>
              <a:buNone/>
            </a:pPr>
            <a:r>
              <a:rPr lang="en-US" baseline="0" dirty="0" smtClean="0">
                <a:sym typeface="Wingdings" pitchFamily="2" charset="2"/>
              </a:rPr>
              <a:t>20(sp)  looks like a return address, probably main called </a:t>
            </a:r>
            <a:r>
              <a:rPr lang="en-US" baseline="0" dirty="0" err="1" smtClean="0">
                <a:sym typeface="Wingdings" pitchFamily="2" charset="2"/>
              </a:rPr>
              <a:t>vnorm</a:t>
            </a:r>
            <a:r>
              <a:rPr lang="en-US" baseline="0" dirty="0" smtClean="0">
                <a:sym typeface="Wingdings" pitchFamily="2" charset="2"/>
              </a:rPr>
              <a:t> with less than 4 </a:t>
            </a:r>
            <a:r>
              <a:rPr lang="en-US" baseline="0" dirty="0" err="1" smtClean="0">
                <a:sym typeface="Wingdings" pitchFamily="2" charset="2"/>
              </a:rPr>
              <a:t>args</a:t>
            </a:r>
            <a:endParaRPr lang="en-US" baseline="0" dirty="0" smtClean="0">
              <a:sym typeface="Wingdings" pitchFamily="2" charset="2"/>
            </a:endParaRPr>
          </a:p>
          <a:p>
            <a:pPr>
              <a:buFont typeface="Arial" charset="0"/>
              <a:buNone/>
            </a:pPr>
            <a:r>
              <a:rPr lang="en-US" baseline="0" dirty="0" smtClean="0">
                <a:sym typeface="Wingdings" pitchFamily="2" charset="2"/>
              </a:rPr>
              <a:t>44(sp)  looks like a return address, probably init called main</a:t>
            </a:r>
          </a:p>
          <a:p>
            <a:pPr>
              <a:buFont typeface="Arial" charset="0"/>
              <a:buNone/>
            </a:pPr>
            <a:r>
              <a:rPr lang="en-US" baseline="0" dirty="0" smtClean="0">
                <a:sym typeface="Wingdings" pitchFamily="2" charset="2"/>
              </a:rPr>
              <a:t>how large is </a:t>
            </a:r>
            <a:r>
              <a:rPr lang="en-US" baseline="0" dirty="0" err="1" smtClean="0">
                <a:sym typeface="Wingdings" pitchFamily="2" charset="2"/>
              </a:rPr>
              <a:t>init’s</a:t>
            </a:r>
            <a:r>
              <a:rPr lang="en-US" baseline="0" dirty="0" smtClean="0">
                <a:sym typeface="Wingdings" pitchFamily="2" charset="2"/>
              </a:rPr>
              <a:t> stack frame?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A968023-2F2A-4EC4-99A5-752A5F9716EC}" type="slidenum">
              <a:rPr lang="en-US" smtClean="0"/>
              <a:pPr/>
              <a:t>17</a:t>
            </a:fld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lvl="0"/>
            <a:r>
              <a:rPr lang="en-US" dirty="0" smtClean="0"/>
              <a:t>Q: Minimum</a:t>
            </a:r>
            <a:r>
              <a:rPr lang="en-US" baseline="0" dirty="0" smtClean="0"/>
              <a:t> frame size?</a:t>
            </a:r>
          </a:p>
          <a:p>
            <a:pPr lvl="0"/>
            <a:r>
              <a:rPr lang="en-US" baseline="0" dirty="0" smtClean="0"/>
              <a:t>A: 24 bytes (ra+fp+4args)</a:t>
            </a:r>
          </a:p>
          <a:p>
            <a:pPr lvl="0"/>
            <a:r>
              <a:rPr lang="en-US" baseline="0" dirty="0" smtClean="0"/>
              <a:t>Q: What if this function makes no sub-calls?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A968023-2F2A-4EC4-99A5-752A5F9716EC}" type="slidenum">
              <a:rPr lang="en-US" smtClean="0"/>
              <a:pPr/>
              <a:t>19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tags" Target="../tags/tag4.xml"/><Relationship Id="rId2" Type="http://schemas.openxmlformats.org/officeDocument/2006/relationships/tags" Target="../tags/tag3.xml"/><Relationship Id="rId1" Type="http://schemas.openxmlformats.org/officeDocument/2006/relationships/tags" Target="../tags/tag2.xml"/><Relationship Id="rId4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5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6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7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8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9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0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2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3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4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2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5" name="Rectangle 3"/>
          <p:cNvSpPr>
            <a:spLocks noGrp="1" noChangeArrowheads="1"/>
          </p:cNvSpPr>
          <p:nvPr>
            <p:ph type="ctrTitle" sz="quarter"/>
          </p:nvPr>
        </p:nvSpPr>
        <p:spPr>
          <a:xfrm>
            <a:off x="685800" y="2286000"/>
            <a:ext cx="7772400" cy="1143000"/>
          </a:xfrm>
        </p:spPr>
        <p:txBody>
          <a:bodyPr/>
          <a:lstStyle>
            <a:lvl1pPr>
              <a:defRPr sz="4400"/>
            </a:lvl1pPr>
          </a:lstStyle>
          <a:p>
            <a:pPr lvl="0"/>
            <a:r>
              <a:rPr lang="en-US" noProof="0" dirty="0" smtClean="0"/>
              <a:t>Click to edit Master title style</a:t>
            </a:r>
          </a:p>
        </p:txBody>
      </p:sp>
      <p:sp>
        <p:nvSpPr>
          <p:cNvPr id="3076" name="Rectangle 4"/>
          <p:cNvSpPr>
            <a:spLocks noGrp="1" noChangeArrowheads="1"/>
          </p:cNvSpPr>
          <p:nvPr>
            <p:ph type="subTitle" sz="quarter" idx="1" hasCustomPrompt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FontTx/>
              <a:buNone/>
              <a:defRPr baseline="0"/>
            </a:lvl1pPr>
          </a:lstStyle>
          <a:p>
            <a:pPr lvl="0"/>
            <a:r>
              <a:rPr lang="en-US" noProof="0" dirty="0" smtClean="0"/>
              <a:t>Spring 2011</a:t>
            </a:r>
          </a:p>
          <a:p>
            <a:pPr lvl="0"/>
            <a:r>
              <a:rPr lang="en-US" noProof="0" dirty="0" smtClean="0"/>
              <a:t>Computer Science</a:t>
            </a:r>
          </a:p>
          <a:p>
            <a:pPr lvl="0"/>
            <a:r>
              <a:rPr lang="en-US" noProof="0" dirty="0" smtClean="0"/>
              <a:t>Cornell University</a:t>
            </a:r>
          </a:p>
        </p:txBody>
      </p:sp>
      <p:sp>
        <p:nvSpPr>
          <p:cNvPr id="3077" name="Rectangle 5"/>
          <p:cNvSpPr>
            <a:spLocks noGrp="1" noChangeArrowheads="1"/>
          </p:cNvSpPr>
          <p:nvPr>
            <p:ph type="dt" sz="quarter" idx="2"/>
          </p:nvPr>
        </p:nvSpPr>
        <p:spPr bwMode="auto">
          <a:xfrm>
            <a:off x="381000" y="6248400"/>
            <a:ext cx="1905000" cy="457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3078" name="Rectangle 6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r>
              <a:rPr lang="en-US" dirty="0" smtClean="0">
                <a:solidFill>
                  <a:srgbClr val="FFFFFF"/>
                </a:solidFill>
                <a:latin typeface="Calibri"/>
              </a:rPr>
              <a:t>Copyright Hakim Weatherspoon</a:t>
            </a:r>
            <a:endParaRPr lang="en-US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3079" name="Rectangle 7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858000" y="6248400"/>
            <a:ext cx="1905000" cy="457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chemeClr val="bg2">
                      <a:alpha val="74998"/>
                    </a:schemeClr>
                  </a:outerShdw>
                </a:effectLst>
              </a14:hiddenEffects>
            </a:ext>
            <a:ext uri="{FAA26D3D-D897-4be2-8F04-BA451C77F1D7}">
              <ma14:placeholderFlag xmlns:ma14="http://schemas.microsoft.com/office/mac/drawingml/2011/main" xmlns="" val="1"/>
            </a:ext>
          </a:extLst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0CEF1BFF-0630-044F-A176-B68CCF226FFC}" type="slidenum">
              <a:rPr lang="en-US">
                <a:solidFill>
                  <a:srgbClr val="FFFFFF"/>
                </a:solidFill>
                <a:latin typeface="Calibri"/>
              </a:rPr>
              <a:pPr/>
              <a:t>‹#›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318502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5800" y="2130425"/>
            <a:ext cx="7772400" cy="1470025"/>
          </a:xfrm>
        </p:spPr>
        <p:txBody>
          <a:bodyPr>
            <a:normAutofit/>
          </a:bodyPr>
          <a:lstStyle>
            <a:lvl1pPr algn="ctr">
              <a:defRPr sz="4400" baseline="0">
                <a:solidFill>
                  <a:schemeClr val="accent1"/>
                </a:solidFill>
              </a:defRPr>
            </a:lvl1pPr>
          </a:lstStyle>
          <a:p>
            <a:r>
              <a:rPr lang="en-US" dirty="0" err="1" smtClean="0"/>
              <a:t>Lec</a:t>
            </a:r>
            <a:r>
              <a:rPr lang="en-US" dirty="0" smtClean="0"/>
              <a:t> 0: Topic</a:t>
            </a:r>
            <a:endParaRPr lang="en-US" dirty="0"/>
          </a:p>
        </p:txBody>
      </p:sp>
      <p:sp>
        <p:nvSpPr>
          <p:cNvPr id="11" name="Rectangle 10"/>
          <p:cNvSpPr/>
          <p:nvPr>
            <p:custDataLst>
              <p:tags r:id="rId1"/>
            </p:custDataLst>
          </p:nvPr>
        </p:nvSpPr>
        <p:spPr>
          <a:xfrm>
            <a:off x="1371600" y="3884474"/>
            <a:ext cx="6400800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  <a:latin typeface="Calibri"/>
              </a:rPr>
              <a:t>Hakim Weatherspoon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  <a:latin typeface="Calibri"/>
              </a:rPr>
              <a:t>CS 3410, Spring 2011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  <a:latin typeface="Calibri"/>
              </a:rPr>
              <a:t>Computer Science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  <a:latin typeface="Calibri"/>
              </a:rPr>
              <a:t>Cornell University</a:t>
            </a:r>
            <a:endParaRPr lang="en-US" sz="2700" dirty="0">
              <a:solidFill>
                <a:srgbClr val="898989"/>
              </a:solidFill>
              <a:latin typeface="Calibri"/>
            </a:endParaRPr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10"/>
            <p:custDataLst>
              <p:tags r:id="rId2"/>
            </p:custDataLst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FFFFFF"/>
                </a:solidFill>
                <a:latin typeface="Calibri"/>
              </a:rPr>
              <a:pPr/>
              <a:t>3/7/2012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6" name="Footer Placeholder 15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3" hasCustomPrompt="1"/>
            <p:custDataLst>
              <p:tags r:id="rId3"/>
            </p:custDataLst>
          </p:nvPr>
        </p:nvSpPr>
        <p:spPr>
          <a:xfrm>
            <a:off x="228600" y="6096000"/>
            <a:ext cx="3886200" cy="381000"/>
          </a:xfrm>
        </p:spPr>
        <p:txBody>
          <a:bodyPr>
            <a:normAutofit/>
          </a:bodyPr>
          <a:lstStyle>
            <a:lvl1pPr algn="r">
              <a:defRPr lang="en-US" sz="1800" dirty="0">
                <a:solidFill>
                  <a:srgbClr val="FFFF66"/>
                </a:solidFill>
              </a:defRPr>
            </a:lvl1pPr>
          </a:lstStyle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dirty="0" smtClean="0">
                <a:solidFill>
                  <a:srgbClr val="FFFF66"/>
                </a:solidFill>
                <a:latin typeface="+mn-lt"/>
              </a:rPr>
              <a:t>See: P&amp;H Appendix C.0, C.1,</a:t>
            </a:r>
            <a:r>
              <a:rPr lang="en-US" baseline="0" dirty="0" smtClean="0">
                <a:solidFill>
                  <a:srgbClr val="FFFF66"/>
                </a:solidFill>
                <a:latin typeface="+mn-lt"/>
              </a:rPr>
              <a:t> C.2</a:t>
            </a:r>
            <a:endParaRPr lang="en-US" dirty="0">
              <a:solidFill>
                <a:srgbClr val="FFFF66"/>
              </a:solidFill>
              <a:latin typeface="+mn-lt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FFFFFF"/>
                </a:solidFill>
                <a:latin typeface="Calibri"/>
              </a:rPr>
              <a:pPr/>
              <a:t>3/7/2012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algn="r">
              <a:defRPr/>
            </a:pPr>
            <a:fld id="{BDEA6CC7-8620-4377-8649-ADC80D5E0768}" type="slidenum">
              <a:rPr lang="en-US" sz="1200" smtClean="0">
                <a:solidFill>
                  <a:srgbClr val="FFFFFF"/>
                </a:solidFill>
                <a:latin typeface="Calibri"/>
              </a:rPr>
              <a:pPr algn="r">
                <a:defRPr/>
              </a:pPr>
              <a:t>‹#›</a:t>
            </a:fld>
            <a:endParaRPr lang="en-US" sz="1200" dirty="0">
              <a:solidFill>
                <a:srgbClr val="FFFFFF"/>
              </a:solidFill>
              <a:latin typeface="Calibri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FFFFFF"/>
                </a:solidFill>
                <a:latin typeface="Calibri"/>
              </a:rPr>
              <a:pPr/>
              <a:t>3/7/2012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algn="r">
              <a:defRPr/>
            </a:pPr>
            <a:fld id="{BDEA6CC7-8620-4377-8649-ADC80D5E0768}" type="slidenum">
              <a:rPr lang="en-US" sz="1200" smtClean="0">
                <a:solidFill>
                  <a:srgbClr val="FFFFFF"/>
                </a:solidFill>
                <a:latin typeface="Calibri"/>
              </a:rPr>
              <a:pPr algn="r">
                <a:defRPr/>
              </a:pPr>
              <a:t>‹#›</a:t>
            </a:fld>
            <a:endParaRPr lang="en-US" sz="1200" dirty="0">
              <a:solidFill>
                <a:srgbClr val="FFFFFF"/>
              </a:solidFill>
              <a:latin typeface="Calibri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FFFFFF"/>
                </a:solidFill>
                <a:latin typeface="Calibri"/>
              </a:rPr>
              <a:pPr/>
              <a:t>3/7/2012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algn="r">
              <a:defRPr/>
            </a:pPr>
            <a:fld id="{BDEA6CC7-8620-4377-8649-ADC80D5E0768}" type="slidenum">
              <a:rPr lang="en-US" sz="1200" smtClean="0">
                <a:solidFill>
                  <a:srgbClr val="FFFFFF"/>
                </a:solidFill>
                <a:latin typeface="Calibri"/>
              </a:rPr>
              <a:pPr algn="r">
                <a:defRPr/>
              </a:pPr>
              <a:t>‹#›</a:t>
            </a:fld>
            <a:endParaRPr lang="en-US" sz="1200" dirty="0">
              <a:solidFill>
                <a:srgbClr val="FFFFFF"/>
              </a:solidFill>
              <a:latin typeface="Calibri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427196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28600" y="914400"/>
            <a:ext cx="4268788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304800"/>
            <a:ext cx="434340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914400"/>
            <a:ext cx="4346575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FFFFFF"/>
                </a:solidFill>
                <a:latin typeface="Calibri"/>
              </a:rPr>
              <a:pPr/>
              <a:t>3/7/2012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0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algn="r">
              <a:defRPr/>
            </a:pPr>
            <a:fld id="{BDEA6CC7-8620-4377-8649-ADC80D5E0768}" type="slidenum">
              <a:rPr lang="en-US" sz="1200" smtClean="0">
                <a:solidFill>
                  <a:srgbClr val="FFFFFF"/>
                </a:solidFill>
                <a:latin typeface="Calibri"/>
              </a:rPr>
              <a:pPr algn="r">
                <a:defRPr/>
              </a:pPr>
              <a:t>‹#›</a:t>
            </a:fld>
            <a:endParaRPr lang="en-US" sz="1200" dirty="0">
              <a:solidFill>
                <a:srgbClr val="FFFFFF"/>
              </a:solidFill>
              <a:latin typeface="Calibri"/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FFFFFF"/>
                </a:solidFill>
                <a:latin typeface="Calibri"/>
              </a:rPr>
              <a:pPr/>
              <a:t>3/7/2012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6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algn="r">
              <a:defRPr/>
            </a:pPr>
            <a:fld id="{BDEA6CC7-8620-4377-8649-ADC80D5E0768}" type="slidenum">
              <a:rPr lang="en-US" sz="1200" smtClean="0">
                <a:solidFill>
                  <a:srgbClr val="FFFFFF"/>
                </a:solidFill>
                <a:latin typeface="Calibri"/>
              </a:rPr>
              <a:pPr algn="r">
                <a:defRPr/>
              </a:pPr>
              <a:t>‹#›</a:t>
            </a:fld>
            <a:endParaRPr lang="en-US" sz="1200" dirty="0">
              <a:solidFill>
                <a:srgbClr val="FFFFFF"/>
              </a:solidFill>
              <a:latin typeface="Calibri"/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FFFFFF"/>
                </a:solidFill>
                <a:latin typeface="Calibri"/>
              </a:rPr>
              <a:pPr/>
              <a:t>3/7/2012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5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algn="r">
              <a:defRPr/>
            </a:pPr>
            <a:fld id="{BDEA6CC7-8620-4377-8649-ADC80D5E0768}" type="slidenum">
              <a:rPr lang="en-US" sz="1200" smtClean="0">
                <a:solidFill>
                  <a:srgbClr val="FFFFFF"/>
                </a:solidFill>
                <a:latin typeface="Calibri"/>
              </a:rPr>
              <a:pPr algn="r">
                <a:defRPr/>
              </a:pPr>
              <a:t>‹#›</a:t>
            </a:fld>
            <a:endParaRPr lang="en-US" sz="1200" dirty="0">
              <a:solidFill>
                <a:srgbClr val="FFFFFF"/>
              </a:solidFill>
              <a:latin typeface="Calibri"/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273050"/>
            <a:ext cx="32369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340350" cy="620395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28600" y="1435100"/>
            <a:ext cx="3236913" cy="504190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FFFFFF"/>
                </a:solidFill>
                <a:latin typeface="Calibri"/>
              </a:rPr>
              <a:pPr/>
              <a:t>3/7/2012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algn="r">
              <a:defRPr/>
            </a:pPr>
            <a:fld id="{BDEA6CC7-8620-4377-8649-ADC80D5E0768}" type="slidenum">
              <a:rPr lang="en-US" sz="1200" smtClean="0">
                <a:solidFill>
                  <a:srgbClr val="FFFFFF"/>
                </a:solidFill>
                <a:latin typeface="Calibri"/>
              </a:rPr>
              <a:pPr algn="r">
                <a:defRPr/>
              </a:pPr>
              <a:t>‹#›</a:t>
            </a:fld>
            <a:endParaRPr lang="en-US" sz="1200" dirty="0">
              <a:solidFill>
                <a:srgbClr val="FFFFFF"/>
              </a:solidFill>
              <a:latin typeface="Calibri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FFFFFF"/>
                </a:solidFill>
                <a:latin typeface="Calibri"/>
              </a:rPr>
              <a:pPr/>
              <a:t>3/7/2012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algn="r">
              <a:defRPr/>
            </a:pPr>
            <a:fld id="{BDEA6CC7-8620-4377-8649-ADC80D5E0768}" type="slidenum">
              <a:rPr lang="en-US" sz="1200" smtClean="0">
                <a:solidFill>
                  <a:srgbClr val="FFFFFF"/>
                </a:solidFill>
                <a:latin typeface="Calibri"/>
              </a:rPr>
              <a:pPr algn="r">
                <a:defRPr/>
              </a:pPr>
              <a:t>‹#›</a:t>
            </a:fld>
            <a:endParaRPr lang="en-US" sz="1200" dirty="0">
              <a:solidFill>
                <a:srgbClr val="FFFFFF"/>
              </a:solidFill>
              <a:latin typeface="Calibri"/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FFFFFF"/>
                </a:solidFill>
                <a:latin typeface="Calibri"/>
              </a:rPr>
              <a:pPr/>
              <a:t>3/7/2012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algn="r">
              <a:defRPr/>
            </a:pPr>
            <a:fld id="{BDEA6CC7-8620-4377-8649-ADC80D5E0768}" type="slidenum">
              <a:rPr lang="en-US" sz="1200" smtClean="0">
                <a:solidFill>
                  <a:srgbClr val="FFFFFF"/>
                </a:solidFill>
                <a:latin typeface="Calibri"/>
              </a:rPr>
              <a:pPr algn="r">
                <a:defRPr/>
              </a:pPr>
              <a:t>‹#›</a:t>
            </a:fld>
            <a:endParaRPr lang="en-US" sz="1200" dirty="0">
              <a:solidFill>
                <a:srgbClr val="FFFFFF"/>
              </a:solidFill>
              <a:latin typeface="Calibri"/>
            </a:endParaRP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FFFFFF"/>
                </a:solidFill>
                <a:latin typeface="Calibri"/>
              </a:rPr>
              <a:pPr/>
              <a:t>3/7/2012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algn="r">
              <a:defRPr/>
            </a:pPr>
            <a:fld id="{BDEA6CC7-8620-4377-8649-ADC80D5E0768}" type="slidenum">
              <a:rPr lang="en-US" sz="1200" smtClean="0">
                <a:solidFill>
                  <a:srgbClr val="FFFFFF"/>
                </a:solidFill>
                <a:latin typeface="Calibri"/>
              </a:rPr>
              <a:pPr algn="r">
                <a:defRPr/>
              </a:pPr>
              <a:t>‹#›</a:t>
            </a:fld>
            <a:endParaRPr lang="en-US" sz="1200" dirty="0">
              <a:solidFill>
                <a:srgbClr val="FFFFFF"/>
              </a:solidFill>
              <a:latin typeface="Calibri"/>
            </a:endParaRPr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srgbClr val="FFFFFF"/>
                </a:solidFill>
                <a:latin typeface="Calibri"/>
              </a:rPr>
              <a:pPr/>
              <a:t>3/7/2012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srgbClr val="FFFFFF"/>
                </a:solidFill>
                <a:latin typeface="Calibri"/>
              </a:rPr>
              <a:pPr/>
              <a:t>‹#›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1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28600" y="0"/>
            <a:ext cx="8686800" cy="5334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685800"/>
            <a:ext cx="8686800" cy="5791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286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1D8BD707-D9CF-40AE-B4C6-C98DA3205C09}" type="datetimeFigureOut">
              <a:rPr lang="en-US" smtClean="0">
                <a:solidFill>
                  <a:srgbClr val="FFFFFF"/>
                </a:solidFill>
                <a:latin typeface="Calibri"/>
              </a:rPr>
              <a:pPr/>
              <a:t>3/7/2012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40080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bg1"/>
                </a:solidFill>
              </a:defRPr>
            </a:lvl1pPr>
          </a:lstStyle>
          <a:p>
            <a:endParaRPr lang="en-US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7818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B6F15528-21DE-4FAA-801E-634DDDAF4B2B}" type="slidenum">
              <a:rPr lang="en-US" smtClean="0">
                <a:solidFill>
                  <a:srgbClr val="FFFFFF"/>
                </a:solidFill>
                <a:latin typeface="Calibri"/>
              </a:rPr>
              <a:pPr/>
              <a:t>‹#›</a:t>
            </a:fld>
            <a:endParaRPr lang="en-US">
              <a:solidFill>
                <a:srgbClr val="FFFFFF"/>
              </a:solidFill>
              <a:latin typeface="Calibri"/>
            </a:endParaRPr>
          </a:p>
        </p:txBody>
      </p:sp>
      <p:pic>
        <p:nvPicPr>
          <p:cNvPr id="7" name="Picture 6"/>
          <p:cNvPicPr>
            <a:picLocks noChangeAspect="1"/>
          </p:cNvPicPr>
          <p:nvPr userDrawn="1"/>
        </p:nvPicPr>
        <p:blipFill>
          <a:blip r:embed="rId15"/>
          <a:stretch>
            <a:fillRect/>
          </a:stretch>
        </p:blipFill>
        <p:spPr>
          <a:xfrm>
            <a:off x="381000" y="584200"/>
            <a:ext cx="8394700" cy="25400"/>
          </a:xfrm>
          <a:prstGeom prst="rect">
            <a:avLst/>
          </a:prstGeom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674" r:id="rId1"/>
    <p:sldLayoutId id="2147483675" r:id="rId2"/>
    <p:sldLayoutId id="2147483676" r:id="rId3"/>
    <p:sldLayoutId id="2147483677" r:id="rId4"/>
    <p:sldLayoutId id="2147483678" r:id="rId5"/>
    <p:sldLayoutId id="2147483679" r:id="rId6"/>
    <p:sldLayoutId id="2147483680" r:id="rId7"/>
    <p:sldLayoutId id="2147483681" r:id="rId8"/>
    <p:sldLayoutId id="2147483682" r:id="rId9"/>
    <p:sldLayoutId id="2147483683" r:id="rId10"/>
    <p:sldLayoutId id="2147483684" r:id="rId11"/>
    <p:sldLayoutId id="2147483685" r:id="rId12"/>
    <p:sldLayoutId id="2147483686" r:id="rId13"/>
  </p:sldLayoutIdLst>
  <p:timing>
    <p:tnLst>
      <p:par>
        <p:cTn id="1" dur="indefinite" restart="never" nodeType="tmRoot"/>
      </p:par>
    </p:tnLst>
  </p:timing>
  <p:txStyles>
    <p:titleStyle>
      <a:lvl1pPr algn="ctr" defTabSz="914400" rtl="0" eaLnBrk="1" latinLnBrk="0" hangingPunct="1">
        <a:spcBef>
          <a:spcPct val="0"/>
        </a:spcBef>
        <a:buNone/>
        <a:defRPr sz="4000" kern="1200">
          <a:solidFill>
            <a:schemeClr val="accent1"/>
          </a:solidFill>
          <a:latin typeface="Helvetica"/>
          <a:ea typeface="+mj-ea"/>
          <a:cs typeface="Helvetica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SzPct val="80000"/>
        <a:buFontTx/>
        <a:buNone/>
        <a:defRPr sz="32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1pPr>
      <a:lvl2pPr marL="458788" indent="-28575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8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2pPr>
      <a:lvl3pPr marL="917575" indent="-228600" algn="l" defTabSz="914400" rtl="0" eaLnBrk="1" latinLnBrk="0" hangingPunct="1">
        <a:spcBef>
          <a:spcPct val="20000"/>
        </a:spcBef>
        <a:buClr>
          <a:schemeClr val="accent1"/>
        </a:buClr>
        <a:buFont typeface="Calibri" pitchFamily="34" charset="0"/>
        <a:buChar char="–"/>
        <a:defRPr sz="24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3pPr>
      <a:lvl4pPr marL="13747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4pPr>
      <a:lvl5pPr marL="18319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»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tags" Target="../tags/tag17.xml"/><Relationship Id="rId2" Type="http://schemas.openxmlformats.org/officeDocument/2006/relationships/tags" Target="../tags/tag16.xml"/><Relationship Id="rId1" Type="http://schemas.openxmlformats.org/officeDocument/2006/relationships/tags" Target="../tags/tag15.xml"/><Relationship Id="rId5" Type="http://schemas.openxmlformats.org/officeDocument/2006/relationships/image" Target="../media/image2.emf"/><Relationship Id="rId4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3.xml"/><Relationship Id="rId1" Type="http://schemas.openxmlformats.org/officeDocument/2006/relationships/tags" Target="../tags/tag18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tags" Target="../tags/tag26.xml"/><Relationship Id="rId13" Type="http://schemas.openxmlformats.org/officeDocument/2006/relationships/notesSlide" Target="../notesSlides/notesSlide1.xml"/><Relationship Id="rId3" Type="http://schemas.openxmlformats.org/officeDocument/2006/relationships/tags" Target="../tags/tag21.xml"/><Relationship Id="rId7" Type="http://schemas.openxmlformats.org/officeDocument/2006/relationships/tags" Target="../tags/tag25.xml"/><Relationship Id="rId12" Type="http://schemas.openxmlformats.org/officeDocument/2006/relationships/slideLayout" Target="../slideLayouts/slideLayout3.xml"/><Relationship Id="rId2" Type="http://schemas.openxmlformats.org/officeDocument/2006/relationships/tags" Target="../tags/tag20.xml"/><Relationship Id="rId1" Type="http://schemas.openxmlformats.org/officeDocument/2006/relationships/tags" Target="../tags/tag19.xml"/><Relationship Id="rId6" Type="http://schemas.openxmlformats.org/officeDocument/2006/relationships/tags" Target="../tags/tag24.xml"/><Relationship Id="rId11" Type="http://schemas.openxmlformats.org/officeDocument/2006/relationships/tags" Target="../tags/tag29.xml"/><Relationship Id="rId5" Type="http://schemas.openxmlformats.org/officeDocument/2006/relationships/tags" Target="../tags/tag23.xml"/><Relationship Id="rId10" Type="http://schemas.openxmlformats.org/officeDocument/2006/relationships/tags" Target="../tags/tag28.xml"/><Relationship Id="rId4" Type="http://schemas.openxmlformats.org/officeDocument/2006/relationships/tags" Target="../tags/tag22.xml"/><Relationship Id="rId9" Type="http://schemas.openxmlformats.org/officeDocument/2006/relationships/tags" Target="../tags/tag2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tags" Target="../tags/tag32.xml"/><Relationship Id="rId2" Type="http://schemas.openxmlformats.org/officeDocument/2006/relationships/tags" Target="../tags/tag31.xml"/><Relationship Id="rId1" Type="http://schemas.openxmlformats.org/officeDocument/2006/relationships/tags" Target="../tags/tag30.xml"/><Relationship Id="rId5" Type="http://schemas.openxmlformats.org/officeDocument/2006/relationships/notesSlide" Target="../notesSlides/notesSlide2.xml"/><Relationship Id="rId4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tags" Target="../tags/tag34.xml"/><Relationship Id="rId1" Type="http://schemas.openxmlformats.org/officeDocument/2006/relationships/tags" Target="../tags/tag33.xml"/><Relationship Id="rId4" Type="http://schemas.openxmlformats.org/officeDocument/2006/relationships/notesSlide" Target="../notesSlides/notesSlide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tags" Target="../tags/tag37.xml"/><Relationship Id="rId2" Type="http://schemas.openxmlformats.org/officeDocument/2006/relationships/tags" Target="../tags/tag36.xml"/><Relationship Id="rId1" Type="http://schemas.openxmlformats.org/officeDocument/2006/relationships/tags" Target="../tags/tag35.xml"/><Relationship Id="rId4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tags" Target="../tags/tag40.xml"/><Relationship Id="rId2" Type="http://schemas.openxmlformats.org/officeDocument/2006/relationships/tags" Target="../tags/tag39.xml"/><Relationship Id="rId1" Type="http://schemas.openxmlformats.org/officeDocument/2006/relationships/tags" Target="../tags/tag38.xml"/><Relationship Id="rId4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tags" Target="../tags/tag43.xml"/><Relationship Id="rId2" Type="http://schemas.openxmlformats.org/officeDocument/2006/relationships/tags" Target="../tags/tag42.xml"/><Relationship Id="rId1" Type="http://schemas.openxmlformats.org/officeDocument/2006/relationships/tags" Target="../tags/tag41.xml"/><Relationship Id="rId4" Type="http://schemas.openxmlformats.org/officeDocument/2006/relationships/slideLayout" Target="../slideLayouts/slideLayout3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tags" Target="../tags/tag46.xml"/><Relationship Id="rId2" Type="http://schemas.openxmlformats.org/officeDocument/2006/relationships/tags" Target="../tags/tag45.xml"/><Relationship Id="rId1" Type="http://schemas.openxmlformats.org/officeDocument/2006/relationships/tags" Target="../tags/tag44.xml"/><Relationship Id="rId4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tags" Target="../tags/tag49.xml"/><Relationship Id="rId2" Type="http://schemas.openxmlformats.org/officeDocument/2006/relationships/tags" Target="../tags/tag48.xml"/><Relationship Id="rId1" Type="http://schemas.openxmlformats.org/officeDocument/2006/relationships/tags" Target="../tags/tag47.xml"/><Relationship Id="rId4" Type="http://schemas.openxmlformats.org/officeDocument/2006/relationships/slideLayout" Target="../slideLayouts/slideLayout3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tags" Target="../tags/tag52.xml"/><Relationship Id="rId2" Type="http://schemas.openxmlformats.org/officeDocument/2006/relationships/tags" Target="../tags/tag51.xml"/><Relationship Id="rId1" Type="http://schemas.openxmlformats.org/officeDocument/2006/relationships/tags" Target="../tags/tag50.xml"/><Relationship Id="rId4" Type="http://schemas.openxmlformats.org/officeDocument/2006/relationships/slideLayout" Target="../slideLayouts/slideLayout3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tags" Target="../tags/tag54.xml"/><Relationship Id="rId1" Type="http://schemas.openxmlformats.org/officeDocument/2006/relationships/tags" Target="../tags/tag53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4.xml"/><Relationship Id="rId2" Type="http://schemas.openxmlformats.org/officeDocument/2006/relationships/slideLayout" Target="../slideLayouts/slideLayout3.xml"/><Relationship Id="rId1" Type="http://schemas.openxmlformats.org/officeDocument/2006/relationships/tags" Target="../tags/tag55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tags" Target="../tags/tag57.xml"/><Relationship Id="rId1" Type="http://schemas.openxmlformats.org/officeDocument/2006/relationships/tags" Target="../tags/tag56.xml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tags" Target="../tags/tag65.xml"/><Relationship Id="rId13" Type="http://schemas.openxmlformats.org/officeDocument/2006/relationships/tags" Target="../tags/tag70.xml"/><Relationship Id="rId18" Type="http://schemas.openxmlformats.org/officeDocument/2006/relationships/tags" Target="../tags/tag75.xml"/><Relationship Id="rId26" Type="http://schemas.openxmlformats.org/officeDocument/2006/relationships/slideLayout" Target="../slideLayouts/slideLayout3.xml"/><Relationship Id="rId3" Type="http://schemas.openxmlformats.org/officeDocument/2006/relationships/tags" Target="../tags/tag60.xml"/><Relationship Id="rId21" Type="http://schemas.openxmlformats.org/officeDocument/2006/relationships/tags" Target="../tags/tag78.xml"/><Relationship Id="rId7" Type="http://schemas.openxmlformats.org/officeDocument/2006/relationships/tags" Target="../tags/tag64.xml"/><Relationship Id="rId12" Type="http://schemas.openxmlformats.org/officeDocument/2006/relationships/tags" Target="../tags/tag69.xml"/><Relationship Id="rId17" Type="http://schemas.openxmlformats.org/officeDocument/2006/relationships/tags" Target="../tags/tag74.xml"/><Relationship Id="rId25" Type="http://schemas.openxmlformats.org/officeDocument/2006/relationships/tags" Target="../tags/tag82.xml"/><Relationship Id="rId2" Type="http://schemas.openxmlformats.org/officeDocument/2006/relationships/tags" Target="../tags/tag59.xml"/><Relationship Id="rId16" Type="http://schemas.openxmlformats.org/officeDocument/2006/relationships/tags" Target="../tags/tag73.xml"/><Relationship Id="rId20" Type="http://schemas.openxmlformats.org/officeDocument/2006/relationships/tags" Target="../tags/tag77.xml"/><Relationship Id="rId1" Type="http://schemas.openxmlformats.org/officeDocument/2006/relationships/tags" Target="../tags/tag58.xml"/><Relationship Id="rId6" Type="http://schemas.openxmlformats.org/officeDocument/2006/relationships/tags" Target="../tags/tag63.xml"/><Relationship Id="rId11" Type="http://schemas.openxmlformats.org/officeDocument/2006/relationships/tags" Target="../tags/tag68.xml"/><Relationship Id="rId24" Type="http://schemas.openxmlformats.org/officeDocument/2006/relationships/tags" Target="../tags/tag81.xml"/><Relationship Id="rId5" Type="http://schemas.openxmlformats.org/officeDocument/2006/relationships/tags" Target="../tags/tag62.xml"/><Relationship Id="rId15" Type="http://schemas.openxmlformats.org/officeDocument/2006/relationships/tags" Target="../tags/tag72.xml"/><Relationship Id="rId23" Type="http://schemas.openxmlformats.org/officeDocument/2006/relationships/tags" Target="../tags/tag80.xml"/><Relationship Id="rId10" Type="http://schemas.openxmlformats.org/officeDocument/2006/relationships/tags" Target="../tags/tag67.xml"/><Relationship Id="rId19" Type="http://schemas.openxmlformats.org/officeDocument/2006/relationships/tags" Target="../tags/tag76.xml"/><Relationship Id="rId4" Type="http://schemas.openxmlformats.org/officeDocument/2006/relationships/tags" Target="../tags/tag61.xml"/><Relationship Id="rId9" Type="http://schemas.openxmlformats.org/officeDocument/2006/relationships/tags" Target="../tags/tag66.xml"/><Relationship Id="rId14" Type="http://schemas.openxmlformats.org/officeDocument/2006/relationships/tags" Target="../tags/tag71.xml"/><Relationship Id="rId22" Type="http://schemas.openxmlformats.org/officeDocument/2006/relationships/tags" Target="../tags/tag79.xml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tags" Target="../tags/tag90.xml"/><Relationship Id="rId13" Type="http://schemas.openxmlformats.org/officeDocument/2006/relationships/tags" Target="../tags/tag95.xml"/><Relationship Id="rId18" Type="http://schemas.openxmlformats.org/officeDocument/2006/relationships/tags" Target="../tags/tag100.xml"/><Relationship Id="rId3" Type="http://schemas.openxmlformats.org/officeDocument/2006/relationships/tags" Target="../tags/tag85.xml"/><Relationship Id="rId21" Type="http://schemas.openxmlformats.org/officeDocument/2006/relationships/notesSlide" Target="../notesSlides/notesSlide5.xml"/><Relationship Id="rId7" Type="http://schemas.openxmlformats.org/officeDocument/2006/relationships/tags" Target="../tags/tag89.xml"/><Relationship Id="rId12" Type="http://schemas.openxmlformats.org/officeDocument/2006/relationships/tags" Target="../tags/tag94.xml"/><Relationship Id="rId17" Type="http://schemas.openxmlformats.org/officeDocument/2006/relationships/tags" Target="../tags/tag99.xml"/><Relationship Id="rId2" Type="http://schemas.openxmlformats.org/officeDocument/2006/relationships/tags" Target="../tags/tag84.xml"/><Relationship Id="rId16" Type="http://schemas.openxmlformats.org/officeDocument/2006/relationships/tags" Target="../tags/tag98.xml"/><Relationship Id="rId20" Type="http://schemas.openxmlformats.org/officeDocument/2006/relationships/slideLayout" Target="../slideLayouts/slideLayout7.xml"/><Relationship Id="rId1" Type="http://schemas.openxmlformats.org/officeDocument/2006/relationships/tags" Target="../tags/tag83.xml"/><Relationship Id="rId6" Type="http://schemas.openxmlformats.org/officeDocument/2006/relationships/tags" Target="../tags/tag88.xml"/><Relationship Id="rId11" Type="http://schemas.openxmlformats.org/officeDocument/2006/relationships/tags" Target="../tags/tag93.xml"/><Relationship Id="rId5" Type="http://schemas.openxmlformats.org/officeDocument/2006/relationships/tags" Target="../tags/tag87.xml"/><Relationship Id="rId15" Type="http://schemas.openxmlformats.org/officeDocument/2006/relationships/tags" Target="../tags/tag97.xml"/><Relationship Id="rId10" Type="http://schemas.openxmlformats.org/officeDocument/2006/relationships/tags" Target="../tags/tag92.xml"/><Relationship Id="rId19" Type="http://schemas.openxmlformats.org/officeDocument/2006/relationships/tags" Target="../tags/tag101.xml"/><Relationship Id="rId4" Type="http://schemas.openxmlformats.org/officeDocument/2006/relationships/tags" Target="../tags/tag86.xml"/><Relationship Id="rId9" Type="http://schemas.openxmlformats.org/officeDocument/2006/relationships/tags" Target="../tags/tag91.xml"/><Relationship Id="rId14" Type="http://schemas.openxmlformats.org/officeDocument/2006/relationships/tags" Target="../tags/tag96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tags" Target="../tags/tag109.xml"/><Relationship Id="rId13" Type="http://schemas.openxmlformats.org/officeDocument/2006/relationships/notesSlide" Target="../notesSlides/notesSlide6.xml"/><Relationship Id="rId3" Type="http://schemas.openxmlformats.org/officeDocument/2006/relationships/tags" Target="../tags/tag104.xml"/><Relationship Id="rId7" Type="http://schemas.openxmlformats.org/officeDocument/2006/relationships/tags" Target="../tags/tag108.xml"/><Relationship Id="rId12" Type="http://schemas.openxmlformats.org/officeDocument/2006/relationships/slideLayout" Target="../slideLayouts/slideLayout3.xml"/><Relationship Id="rId2" Type="http://schemas.openxmlformats.org/officeDocument/2006/relationships/tags" Target="../tags/tag103.xml"/><Relationship Id="rId1" Type="http://schemas.openxmlformats.org/officeDocument/2006/relationships/tags" Target="../tags/tag102.xml"/><Relationship Id="rId6" Type="http://schemas.openxmlformats.org/officeDocument/2006/relationships/tags" Target="../tags/tag107.xml"/><Relationship Id="rId11" Type="http://schemas.openxmlformats.org/officeDocument/2006/relationships/tags" Target="../tags/tag112.xml"/><Relationship Id="rId5" Type="http://schemas.openxmlformats.org/officeDocument/2006/relationships/tags" Target="../tags/tag106.xml"/><Relationship Id="rId10" Type="http://schemas.openxmlformats.org/officeDocument/2006/relationships/tags" Target="../tags/tag111.xml"/><Relationship Id="rId4" Type="http://schemas.openxmlformats.org/officeDocument/2006/relationships/tags" Target="../tags/tag105.xml"/><Relationship Id="rId9" Type="http://schemas.openxmlformats.org/officeDocument/2006/relationships/tags" Target="../tags/tag110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sz="quarter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Calling Conventions</a:t>
            </a:r>
            <a:endParaRPr lang="en-US" dirty="0"/>
          </a:p>
        </p:txBody>
      </p:sp>
      <p:sp>
        <p:nvSpPr>
          <p:cNvPr id="6" name="Text Placeholder 5"/>
          <p:cNvSpPr>
            <a:spLocks noGrp="1"/>
          </p:cNvSpPr>
          <p:nvPr>
            <p:ph type="subTitle" sz="quarter" idx="1"/>
            <p:custDataLst>
              <p:tags r:id="rId2"/>
            </p:custDataLst>
          </p:nvPr>
        </p:nvSpPr>
        <p:spPr/>
        <p:txBody>
          <a:bodyPr>
            <a:normAutofit fontScale="85000" lnSpcReduction="20000"/>
          </a:bodyPr>
          <a:lstStyle/>
          <a:p>
            <a:r>
              <a:rPr lang="en-US" b="1" dirty="0" smtClean="0"/>
              <a:t>Hakim Weatherspoon</a:t>
            </a:r>
          </a:p>
          <a:p>
            <a:r>
              <a:rPr lang="en-US" b="1" dirty="0" smtClean="0"/>
              <a:t>CS 3410, Spring </a:t>
            </a:r>
            <a:r>
              <a:rPr lang="en-US" b="1" dirty="0" smtClean="0"/>
              <a:t>2012</a:t>
            </a:r>
            <a:endParaRPr lang="en-US" b="1" dirty="0" smtClean="0"/>
          </a:p>
          <a:p>
            <a:r>
              <a:rPr lang="en-US" dirty="0" smtClean="0"/>
              <a:t>Computer Science</a:t>
            </a:r>
          </a:p>
          <a:p>
            <a:r>
              <a:rPr lang="en-US" dirty="0" smtClean="0"/>
              <a:t>Cornell University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685800" y="6096000"/>
            <a:ext cx="225652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>
                <a:solidFill>
                  <a:srgbClr val="FFFF00"/>
                </a:solidFill>
                <a:latin typeface="Calibri"/>
                <a:cs typeface="Calibri"/>
              </a:rPr>
              <a:t>See P&amp;H 2.8 and </a:t>
            </a:r>
            <a:r>
              <a:rPr lang="en-US" dirty="0">
                <a:solidFill>
                  <a:srgbClr val="FFFF00"/>
                </a:solidFill>
                <a:latin typeface="Calibri"/>
                <a:cs typeface="Calibri"/>
              </a:rPr>
              <a:t>2.12 </a:t>
            </a:r>
          </a:p>
        </p:txBody>
      </p:sp>
      <p:pic>
        <p:nvPicPr>
          <p:cNvPr id="1026" name="CP3 Ink 8ed3e0ef-e21b-4c14-bfac-b88316bff19e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052234" y="5967900"/>
            <a:ext cx="254251" cy="32148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2390025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Goals for Today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609600"/>
            <a:ext cx="8686800" cy="6172200"/>
          </a:xfrm>
        </p:spPr>
        <p:txBody>
          <a:bodyPr>
            <a:normAutofit/>
          </a:bodyPr>
          <a:lstStyle/>
          <a:p>
            <a:r>
              <a:rPr lang="en-US" sz="2800" dirty="0" smtClean="0"/>
              <a:t>Review: Calling Conventions </a:t>
            </a:r>
            <a:endParaRPr lang="en-US" sz="2800" dirty="0" smtClean="0"/>
          </a:p>
          <a:p>
            <a:pPr marL="573088" lvl="1" indent="-457200">
              <a:buFont typeface="Arial"/>
              <a:buChar char="•"/>
            </a:pPr>
            <a:r>
              <a:rPr lang="en-US" sz="2400" dirty="0"/>
              <a:t>call a</a:t>
            </a:r>
            <a:r>
              <a:rPr lang="en-US" sz="2400" dirty="0" smtClean="0"/>
              <a:t> </a:t>
            </a:r>
            <a:r>
              <a:rPr lang="en-US" sz="2400" dirty="0"/>
              <a:t>routine (i.e. transfer control to procedure)</a:t>
            </a:r>
          </a:p>
          <a:p>
            <a:pPr marL="573088" lvl="1" indent="-457200">
              <a:buFont typeface="Arial"/>
              <a:buChar char="•"/>
            </a:pPr>
            <a:r>
              <a:rPr lang="en-US" sz="2400" dirty="0"/>
              <a:t>pass arguments</a:t>
            </a:r>
          </a:p>
          <a:p>
            <a:pPr marL="1031875" lvl="2" indent="-457200">
              <a:buFont typeface="Arial"/>
              <a:buChar char="•"/>
            </a:pPr>
            <a:r>
              <a:rPr lang="en-US" sz="2000" dirty="0"/>
              <a:t>fixed length, variable length, </a:t>
            </a:r>
            <a:r>
              <a:rPr lang="en-US" sz="2000" dirty="0" smtClean="0"/>
              <a:t>recursively</a:t>
            </a:r>
            <a:endParaRPr lang="en-US" sz="2000" dirty="0"/>
          </a:p>
          <a:p>
            <a:pPr marL="573088" lvl="1" indent="-457200">
              <a:buFont typeface="Arial"/>
              <a:buChar char="•"/>
            </a:pPr>
            <a:r>
              <a:rPr lang="en-US" sz="2400" dirty="0"/>
              <a:t>return to the caller</a:t>
            </a:r>
          </a:p>
          <a:p>
            <a:pPr marL="1031875" lvl="2" indent="-457200">
              <a:buFont typeface="Arial"/>
              <a:buChar char="•"/>
            </a:pPr>
            <a:r>
              <a:rPr lang="en-US" sz="2000" dirty="0"/>
              <a:t>Putting results in a place where caller can find them</a:t>
            </a:r>
          </a:p>
          <a:p>
            <a:pPr marL="573088" lvl="1" indent="-457200">
              <a:buFont typeface="Arial"/>
              <a:buChar char="•"/>
            </a:pPr>
            <a:r>
              <a:rPr lang="en-US" sz="2400" dirty="0"/>
              <a:t>Manage register</a:t>
            </a:r>
          </a:p>
          <a:p>
            <a:pPr marL="115888" lvl="1" indent="0">
              <a:buNone/>
            </a:pPr>
            <a:r>
              <a:rPr lang="en-US" dirty="0" smtClean="0"/>
              <a:t>Today </a:t>
            </a:r>
            <a:endParaRPr lang="en-US" dirty="0" smtClean="0"/>
          </a:p>
          <a:p>
            <a:pPr marL="573088" lvl="1" indent="-457200"/>
            <a:r>
              <a:rPr lang="en-US" sz="2400" dirty="0" smtClean="0"/>
              <a:t>More on </a:t>
            </a:r>
            <a:r>
              <a:rPr lang="en-US" sz="2400" dirty="0" smtClean="0"/>
              <a:t>Calling Conventions</a:t>
            </a:r>
            <a:endParaRPr lang="en-US" sz="2400" dirty="0"/>
          </a:p>
          <a:p>
            <a:pPr marL="573088" lvl="1" indent="-457200"/>
            <a:r>
              <a:rPr lang="en-US" sz="2400" dirty="0" err="1" smtClean="0"/>
              <a:t>globals</a:t>
            </a:r>
            <a:r>
              <a:rPr lang="en-US" sz="2400" dirty="0" smtClean="0"/>
              <a:t> </a:t>
            </a:r>
            <a:r>
              <a:rPr lang="en-US" sz="2400" dirty="0" err="1" smtClean="0"/>
              <a:t>vs</a:t>
            </a:r>
            <a:r>
              <a:rPr lang="en-US" sz="2400" dirty="0" smtClean="0"/>
              <a:t> local accessible data</a:t>
            </a:r>
          </a:p>
          <a:p>
            <a:pPr marL="573088" lvl="1" indent="-457200"/>
            <a:r>
              <a:rPr lang="en-US" sz="2400" dirty="0" err="1" smtClean="0"/>
              <a:t>callee</a:t>
            </a:r>
            <a:r>
              <a:rPr lang="en-US" sz="2400" dirty="0" smtClean="0"/>
              <a:t> </a:t>
            </a:r>
            <a:r>
              <a:rPr lang="en-US" sz="2400" dirty="0" err="1" smtClean="0"/>
              <a:t>vs</a:t>
            </a:r>
            <a:r>
              <a:rPr lang="en-US" sz="2400" dirty="0" smtClean="0"/>
              <a:t> </a:t>
            </a:r>
            <a:r>
              <a:rPr lang="en-US" sz="2400" dirty="0" err="1" smtClean="0"/>
              <a:t>callrer</a:t>
            </a:r>
            <a:r>
              <a:rPr lang="en-US" sz="2400" dirty="0" smtClean="0"/>
              <a:t> saved </a:t>
            </a:r>
            <a:r>
              <a:rPr lang="en-US" sz="2400" dirty="0" smtClean="0"/>
              <a:t>registers</a:t>
            </a:r>
            <a:endParaRPr lang="en-US" sz="2400" dirty="0"/>
          </a:p>
          <a:p>
            <a:pPr marL="573088" lvl="1" indent="-457200"/>
            <a:r>
              <a:rPr lang="en-US" sz="2400" dirty="0" smtClean="0"/>
              <a:t>Calling Convention examples and debugging</a:t>
            </a:r>
            <a:endParaRPr lang="en-US" sz="2400" dirty="0" smtClean="0"/>
          </a:p>
        </p:txBody>
      </p:sp>
    </p:spTree>
    <p:extLst>
      <p:ext uri="{BB962C8B-B14F-4D97-AF65-F5344CB8AC3E}">
        <p14:creationId xmlns:p14="http://schemas.microsoft.com/office/powerpoint/2010/main" val="35881468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Goals for Today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28600" y="609600"/>
            <a:ext cx="8686800" cy="6172200"/>
          </a:xfrm>
        </p:spPr>
        <p:txBody>
          <a:bodyPr>
            <a:normAutofit/>
          </a:bodyPr>
          <a:lstStyle/>
          <a:p>
            <a:r>
              <a:rPr lang="en-US" sz="2800" dirty="0" smtClean="0"/>
              <a:t>Review: Calling Conventions</a:t>
            </a:r>
            <a:endParaRPr lang="en-US" sz="2800" dirty="0" smtClean="0"/>
          </a:p>
          <a:p>
            <a:pPr marL="573088" lvl="1" indent="-457200">
              <a:buFont typeface="Arial"/>
              <a:buChar char="•"/>
            </a:pPr>
            <a:r>
              <a:rPr lang="en-US" sz="2400" dirty="0"/>
              <a:t>call a</a:t>
            </a:r>
            <a:r>
              <a:rPr lang="en-US" sz="2400" dirty="0" smtClean="0"/>
              <a:t> </a:t>
            </a:r>
            <a:r>
              <a:rPr lang="en-US" sz="2400" dirty="0"/>
              <a:t>routine (i.e. transfer control to procedure)</a:t>
            </a:r>
          </a:p>
          <a:p>
            <a:pPr marL="573088" lvl="1" indent="-457200">
              <a:buFont typeface="Arial"/>
              <a:buChar char="•"/>
            </a:pPr>
            <a:r>
              <a:rPr lang="en-US" sz="2400" dirty="0"/>
              <a:t>pass arguments</a:t>
            </a:r>
          </a:p>
          <a:p>
            <a:pPr marL="1031875" lvl="2" indent="-457200">
              <a:buFont typeface="Arial"/>
              <a:buChar char="•"/>
            </a:pPr>
            <a:r>
              <a:rPr lang="en-US" sz="2000" dirty="0"/>
              <a:t>fixed length, variable length, </a:t>
            </a:r>
            <a:r>
              <a:rPr lang="en-US" sz="2000" dirty="0" smtClean="0"/>
              <a:t>recursively</a:t>
            </a:r>
            <a:endParaRPr lang="en-US" sz="2000" dirty="0"/>
          </a:p>
          <a:p>
            <a:pPr marL="573088" lvl="1" indent="-457200">
              <a:buFont typeface="Arial"/>
              <a:buChar char="•"/>
            </a:pPr>
            <a:r>
              <a:rPr lang="en-US" sz="2400" dirty="0"/>
              <a:t>return to the caller</a:t>
            </a:r>
          </a:p>
          <a:p>
            <a:pPr marL="1031875" lvl="2" indent="-457200">
              <a:buFont typeface="Arial"/>
              <a:buChar char="•"/>
            </a:pPr>
            <a:r>
              <a:rPr lang="en-US" sz="2000" dirty="0"/>
              <a:t>Putting results in a place where caller can find them</a:t>
            </a:r>
          </a:p>
          <a:p>
            <a:pPr marL="573088" lvl="1" indent="-457200">
              <a:buFont typeface="Arial"/>
              <a:buChar char="•"/>
            </a:pPr>
            <a:r>
              <a:rPr lang="en-US" sz="2400" dirty="0"/>
              <a:t>Manage register</a:t>
            </a:r>
          </a:p>
          <a:p>
            <a:pPr marL="115888" lvl="1" indent="0">
              <a:buNone/>
            </a:pPr>
            <a:r>
              <a:rPr lang="en-US" dirty="0" smtClean="0"/>
              <a:t>Today </a:t>
            </a:r>
            <a:endParaRPr lang="en-US" dirty="0" smtClean="0"/>
          </a:p>
          <a:p>
            <a:pPr marL="573088" lvl="1" indent="-457200"/>
            <a:r>
              <a:rPr lang="en-US" sz="2400" dirty="0" smtClean="0"/>
              <a:t>More on </a:t>
            </a:r>
            <a:r>
              <a:rPr lang="en-US" sz="2400" dirty="0" smtClean="0"/>
              <a:t>Calling Conventions</a:t>
            </a:r>
            <a:endParaRPr lang="en-US" sz="2400" dirty="0"/>
          </a:p>
          <a:p>
            <a:pPr marL="573088" lvl="1" indent="-457200"/>
            <a:r>
              <a:rPr lang="en-US" sz="2400" dirty="0" err="1" smtClean="0"/>
              <a:t>globals</a:t>
            </a:r>
            <a:r>
              <a:rPr lang="en-US" sz="2400" dirty="0" smtClean="0"/>
              <a:t> </a:t>
            </a:r>
            <a:r>
              <a:rPr lang="en-US" sz="2400" dirty="0" err="1" smtClean="0"/>
              <a:t>vs</a:t>
            </a:r>
            <a:r>
              <a:rPr lang="en-US" sz="2400" dirty="0" smtClean="0"/>
              <a:t> local accessible data</a:t>
            </a:r>
          </a:p>
          <a:p>
            <a:pPr marL="573088" lvl="1" indent="-457200"/>
            <a:r>
              <a:rPr lang="en-US" sz="2400" dirty="0" err="1" smtClean="0"/>
              <a:t>callee</a:t>
            </a:r>
            <a:r>
              <a:rPr lang="en-US" sz="2400" dirty="0" smtClean="0"/>
              <a:t> </a:t>
            </a:r>
            <a:r>
              <a:rPr lang="en-US" sz="2400" dirty="0" err="1" smtClean="0"/>
              <a:t>vs</a:t>
            </a:r>
            <a:r>
              <a:rPr lang="en-US" sz="2400" dirty="0" smtClean="0"/>
              <a:t> </a:t>
            </a:r>
            <a:r>
              <a:rPr lang="en-US" sz="2400" dirty="0" err="1" smtClean="0"/>
              <a:t>callrer</a:t>
            </a:r>
            <a:r>
              <a:rPr lang="en-US" sz="2400" dirty="0" smtClean="0"/>
              <a:t> saved </a:t>
            </a:r>
            <a:r>
              <a:rPr lang="en-US" sz="2400" dirty="0" smtClean="0"/>
              <a:t>registers</a:t>
            </a:r>
            <a:endParaRPr lang="en-US" sz="2400" dirty="0"/>
          </a:p>
          <a:p>
            <a:pPr marL="573088" lvl="1" indent="-457200"/>
            <a:r>
              <a:rPr lang="en-US" sz="2400" dirty="0" smtClean="0"/>
              <a:t>Calling Convention examples and debugging</a:t>
            </a:r>
            <a:endParaRPr lang="en-US" sz="2400" dirty="0" smtClean="0"/>
          </a:p>
        </p:txBody>
      </p:sp>
      <p:sp>
        <p:nvSpPr>
          <p:cNvPr id="4" name="TextBox 3"/>
          <p:cNvSpPr txBox="1"/>
          <p:nvPr>
            <p:custDataLst>
              <p:tags r:id="rId1"/>
            </p:custDataLst>
          </p:nvPr>
        </p:nvSpPr>
        <p:spPr>
          <a:xfrm>
            <a:off x="381000" y="5867400"/>
            <a:ext cx="8229600" cy="838200"/>
          </a:xfrm>
          <a:prstGeom prst="rect">
            <a:avLst/>
          </a:prstGeom>
          <a:noFill/>
          <a:ln w="19050">
            <a:solidFill>
              <a:schemeClr val="accent1"/>
            </a:solidFill>
          </a:ln>
        </p:spPr>
        <p:txBody>
          <a:bodyPr wrap="none" rtlCol="0" anchor="ctr">
            <a:noAutofit/>
          </a:bodyPr>
          <a:lstStyle/>
          <a:p>
            <a:pPr algn="ctr"/>
            <a:r>
              <a:rPr lang="en-US" sz="2800" dirty="0" smtClean="0">
                <a:solidFill>
                  <a:srgbClr val="FF0000"/>
                </a:solidFill>
              </a:rPr>
              <a:t>Warning:</a:t>
            </a:r>
            <a:r>
              <a:rPr lang="en-US" sz="2800" dirty="0" smtClean="0">
                <a:solidFill>
                  <a:schemeClr val="bg1"/>
                </a:solidFill>
              </a:rPr>
              <a:t> There is no one true MIPS calling convention.</a:t>
            </a:r>
          </a:p>
          <a:p>
            <a:pPr algn="ctr"/>
            <a:r>
              <a:rPr lang="en-US" sz="2800" dirty="0" smtClean="0">
                <a:solidFill>
                  <a:schemeClr val="bg1"/>
                </a:solidFill>
              </a:rPr>
              <a:t>lecture != book != </a:t>
            </a:r>
            <a:r>
              <a:rPr lang="en-US" sz="2800" dirty="0" err="1" smtClean="0">
                <a:solidFill>
                  <a:schemeClr val="bg1"/>
                </a:solidFill>
              </a:rPr>
              <a:t>gcc</a:t>
            </a:r>
            <a:r>
              <a:rPr lang="en-US" sz="2800" dirty="0" smtClean="0">
                <a:solidFill>
                  <a:schemeClr val="bg1"/>
                </a:solidFill>
              </a:rPr>
              <a:t> != </a:t>
            </a:r>
            <a:r>
              <a:rPr lang="en-US" sz="2800" dirty="0" err="1" smtClean="0">
                <a:solidFill>
                  <a:schemeClr val="bg1"/>
                </a:solidFill>
              </a:rPr>
              <a:t>spim</a:t>
            </a:r>
            <a:r>
              <a:rPr lang="en-US" sz="2800" dirty="0" smtClean="0">
                <a:solidFill>
                  <a:schemeClr val="bg1"/>
                </a:solidFill>
              </a:rPr>
              <a:t> != web</a:t>
            </a:r>
          </a:p>
        </p:txBody>
      </p:sp>
    </p:spTree>
    <p:extLst>
      <p:ext uri="{BB962C8B-B14F-4D97-AF65-F5344CB8AC3E}">
        <p14:creationId xmlns:p14="http://schemas.microsoft.com/office/powerpoint/2010/main" val="41196327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Recap: Conventions so far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609600"/>
            <a:ext cx="8686800" cy="6400800"/>
          </a:xfrm>
        </p:spPr>
        <p:txBody>
          <a:bodyPr>
            <a:normAutofit fontScale="92500" lnSpcReduction="10000"/>
          </a:bodyPr>
          <a:lstStyle/>
          <a:p>
            <a:pPr lvl="1"/>
            <a:r>
              <a:rPr lang="en-US" dirty="0" smtClean="0">
                <a:solidFill>
                  <a:schemeClr val="accent1"/>
                </a:solidFill>
              </a:rPr>
              <a:t>first four </a:t>
            </a:r>
            <a:r>
              <a:rPr lang="en-US" dirty="0" err="1" smtClean="0"/>
              <a:t>arg</a:t>
            </a:r>
            <a:r>
              <a:rPr lang="en-US" dirty="0" smtClean="0"/>
              <a:t> words passed in $a0, $a1, $a2, $a3</a:t>
            </a:r>
          </a:p>
          <a:p>
            <a:pPr lvl="1"/>
            <a:r>
              <a:rPr lang="en-US" dirty="0" smtClean="0"/>
              <a:t>remaining </a:t>
            </a:r>
            <a:r>
              <a:rPr lang="en-US" dirty="0" err="1" smtClean="0"/>
              <a:t>arg</a:t>
            </a:r>
            <a:r>
              <a:rPr lang="en-US" dirty="0" smtClean="0"/>
              <a:t> words passed </a:t>
            </a:r>
            <a:r>
              <a:rPr lang="en-US" dirty="0" smtClean="0">
                <a:solidFill>
                  <a:schemeClr val="accent1"/>
                </a:solidFill>
              </a:rPr>
              <a:t>in parent’s stack frame</a:t>
            </a:r>
          </a:p>
          <a:p>
            <a:pPr lvl="1"/>
            <a:r>
              <a:rPr lang="en-US" dirty="0" smtClean="0"/>
              <a:t>return value (if any) in $v0, $v1</a:t>
            </a:r>
          </a:p>
          <a:p>
            <a:pPr lvl="1"/>
            <a:r>
              <a:rPr lang="en-US" dirty="0"/>
              <a:t>stack frame at $</a:t>
            </a:r>
            <a:r>
              <a:rPr lang="en-US" dirty="0" err="1"/>
              <a:t>sp</a:t>
            </a:r>
            <a:endParaRPr lang="en-US" dirty="0"/>
          </a:p>
          <a:p>
            <a:pPr lvl="2"/>
            <a:r>
              <a:rPr lang="en-US" dirty="0"/>
              <a:t>contains </a:t>
            </a:r>
            <a:r>
              <a:rPr lang="en-US" dirty="0">
                <a:solidFill>
                  <a:schemeClr val="accent1"/>
                </a:solidFill>
              </a:rPr>
              <a:t>$</a:t>
            </a:r>
            <a:r>
              <a:rPr lang="en-US" dirty="0" err="1">
                <a:solidFill>
                  <a:schemeClr val="accent1"/>
                </a:solidFill>
              </a:rPr>
              <a:t>ra</a:t>
            </a:r>
            <a:r>
              <a:rPr lang="en-US" dirty="0">
                <a:solidFill>
                  <a:schemeClr val="accent1"/>
                </a:solidFill>
              </a:rPr>
              <a:t> </a:t>
            </a:r>
            <a:r>
              <a:rPr lang="en-US" dirty="0"/>
              <a:t>(clobbered on JAL </a:t>
            </a:r>
            <a:r>
              <a:rPr lang="en-US" dirty="0"/>
              <a:t> </a:t>
            </a:r>
            <a:r>
              <a:rPr lang="en-US" dirty="0" smtClean="0"/>
              <a:t>to </a:t>
            </a:r>
            <a:r>
              <a:rPr lang="en-US" dirty="0"/>
              <a:t>sub-functions</a:t>
            </a:r>
            <a:r>
              <a:rPr lang="en-US" dirty="0" smtClean="0"/>
              <a:t>)</a:t>
            </a:r>
          </a:p>
          <a:p>
            <a:pPr lvl="2"/>
            <a:r>
              <a:rPr lang="en-US" dirty="0" smtClean="0"/>
              <a:t> </a:t>
            </a:r>
            <a:r>
              <a:rPr lang="en-US" dirty="0" smtClean="0"/>
              <a:t>contains </a:t>
            </a:r>
            <a:r>
              <a:rPr lang="en-US" dirty="0" smtClean="0">
                <a:solidFill>
                  <a:schemeClr val="accent1"/>
                </a:solidFill>
              </a:rPr>
              <a:t>$</a:t>
            </a:r>
            <a:r>
              <a:rPr lang="en-US" dirty="0" err="1" smtClean="0">
                <a:solidFill>
                  <a:schemeClr val="accent1"/>
                </a:solidFill>
              </a:rPr>
              <a:t>fp</a:t>
            </a:r>
            <a:endParaRPr lang="en-US" dirty="0">
              <a:solidFill>
                <a:schemeClr val="accent1"/>
              </a:solidFill>
            </a:endParaRPr>
          </a:p>
          <a:p>
            <a:pPr lvl="2"/>
            <a:r>
              <a:rPr lang="en-US" dirty="0"/>
              <a:t>contains </a:t>
            </a:r>
            <a:r>
              <a:rPr lang="en-US" dirty="0">
                <a:solidFill>
                  <a:schemeClr val="accent1"/>
                </a:solidFill>
              </a:rPr>
              <a:t>local </a:t>
            </a:r>
            <a:r>
              <a:rPr lang="en-US" dirty="0" err="1">
                <a:solidFill>
                  <a:schemeClr val="accent1"/>
                </a:solidFill>
              </a:rPr>
              <a:t>vars</a:t>
            </a:r>
            <a:r>
              <a:rPr lang="en-US" dirty="0">
                <a:solidFill>
                  <a:schemeClr val="accent1"/>
                </a:solidFill>
              </a:rPr>
              <a:t> </a:t>
            </a:r>
            <a:r>
              <a:rPr lang="en-US" dirty="0"/>
              <a:t>(possibly </a:t>
            </a:r>
            <a:endParaRPr lang="en-US" dirty="0" smtClean="0"/>
          </a:p>
          <a:p>
            <a:pPr marL="688975" lvl="2" indent="0">
              <a:buNone/>
            </a:pPr>
            <a:r>
              <a:rPr lang="en-US" dirty="0"/>
              <a:t>	</a:t>
            </a:r>
            <a:r>
              <a:rPr lang="en-US" dirty="0" smtClean="0"/>
              <a:t>clobbered by </a:t>
            </a:r>
            <a:r>
              <a:rPr lang="en-US" dirty="0"/>
              <a:t>sub-functions)</a:t>
            </a:r>
          </a:p>
          <a:p>
            <a:pPr lvl="2"/>
            <a:r>
              <a:rPr lang="en-US" dirty="0">
                <a:solidFill>
                  <a:schemeClr val="accent1"/>
                </a:solidFill>
              </a:rPr>
              <a:t>contains extra arguments to </a:t>
            </a:r>
            <a:r>
              <a:rPr lang="en-US" dirty="0" smtClean="0">
                <a:solidFill>
                  <a:schemeClr val="accent1"/>
                </a:solidFill>
              </a:rPr>
              <a:t>sub-functions</a:t>
            </a:r>
          </a:p>
          <a:p>
            <a:pPr marL="688975" lvl="2" indent="0">
              <a:buNone/>
            </a:pPr>
            <a:r>
              <a:rPr lang="en-US" dirty="0" smtClean="0">
                <a:solidFill>
                  <a:schemeClr val="accent1"/>
                </a:solidFill>
              </a:rPr>
              <a:t>	(i.e. argument “spilling)</a:t>
            </a:r>
            <a:endParaRPr lang="en-US" dirty="0">
              <a:solidFill>
                <a:schemeClr val="accent1"/>
              </a:solidFill>
            </a:endParaRPr>
          </a:p>
          <a:p>
            <a:pPr lvl="2"/>
            <a:r>
              <a:rPr lang="en-US" dirty="0">
                <a:solidFill>
                  <a:schemeClr val="accent1"/>
                </a:solidFill>
              </a:rPr>
              <a:t>contains space for first 4 arguments </a:t>
            </a:r>
            <a:endParaRPr lang="en-US" dirty="0" smtClean="0">
              <a:solidFill>
                <a:schemeClr val="accent1"/>
              </a:solidFill>
            </a:endParaRPr>
          </a:p>
          <a:p>
            <a:pPr marL="688975" lvl="2" indent="0">
              <a:buNone/>
            </a:pPr>
            <a:r>
              <a:rPr lang="en-US" dirty="0">
                <a:solidFill>
                  <a:schemeClr val="accent1"/>
                </a:solidFill>
              </a:rPr>
              <a:t>	</a:t>
            </a:r>
            <a:r>
              <a:rPr lang="en-US" dirty="0" smtClean="0">
                <a:solidFill>
                  <a:schemeClr val="accent1"/>
                </a:solidFill>
              </a:rPr>
              <a:t>to sub-functions</a:t>
            </a:r>
          </a:p>
          <a:p>
            <a:pPr lvl="1"/>
            <a:r>
              <a:rPr lang="en-US" dirty="0" err="1" smtClean="0">
                <a:solidFill>
                  <a:schemeClr val="accent1"/>
                </a:solidFill>
              </a:rPr>
              <a:t>callee</a:t>
            </a:r>
            <a:r>
              <a:rPr lang="en-US" dirty="0" smtClean="0">
                <a:solidFill>
                  <a:schemeClr val="accent1"/>
                </a:solidFill>
              </a:rPr>
              <a:t> </a:t>
            </a:r>
            <a:r>
              <a:rPr lang="en-US" dirty="0" smtClean="0"/>
              <a:t>save </a:t>
            </a:r>
            <a:r>
              <a:rPr lang="en-US" dirty="0" err="1" smtClean="0"/>
              <a:t>regs</a:t>
            </a:r>
            <a:r>
              <a:rPr lang="en-US" dirty="0" smtClean="0"/>
              <a:t> </a:t>
            </a:r>
            <a:r>
              <a:rPr lang="en-US" dirty="0" smtClean="0"/>
              <a:t>are </a:t>
            </a:r>
            <a:r>
              <a:rPr lang="en-US" dirty="0" smtClean="0">
                <a:solidFill>
                  <a:schemeClr val="accent1"/>
                </a:solidFill>
              </a:rPr>
              <a:t>preserved</a:t>
            </a:r>
          </a:p>
          <a:p>
            <a:pPr lvl="1"/>
            <a:r>
              <a:rPr lang="en-US" dirty="0" smtClean="0">
                <a:solidFill>
                  <a:schemeClr val="accent1"/>
                </a:solidFill>
              </a:rPr>
              <a:t>caller </a:t>
            </a:r>
            <a:r>
              <a:rPr lang="en-US" dirty="0" smtClean="0"/>
              <a:t>save </a:t>
            </a:r>
            <a:r>
              <a:rPr lang="en-US" dirty="0" err="1" smtClean="0"/>
              <a:t>regs</a:t>
            </a:r>
            <a:r>
              <a:rPr lang="en-US" dirty="0" smtClean="0"/>
              <a:t> </a:t>
            </a:r>
            <a:r>
              <a:rPr lang="en-US" dirty="0" smtClean="0"/>
              <a:t> are </a:t>
            </a:r>
            <a:r>
              <a:rPr lang="en-US" dirty="0" smtClean="0">
                <a:solidFill>
                  <a:schemeClr val="accent1"/>
                </a:solidFill>
              </a:rPr>
              <a:t>not </a:t>
            </a:r>
          </a:p>
          <a:p>
            <a:pPr lvl="1"/>
            <a:r>
              <a:rPr lang="en-US" dirty="0"/>
              <a:t>Global data accessed via $</a:t>
            </a:r>
            <a:r>
              <a:rPr lang="en-US" dirty="0" err="1" smtClean="0"/>
              <a:t>gp</a:t>
            </a:r>
            <a:endParaRPr lang="en-US" dirty="0"/>
          </a:p>
        </p:txBody>
      </p:sp>
      <p:cxnSp>
        <p:nvCxnSpPr>
          <p:cNvPr id="5" name="Straight Connector 4"/>
          <p:cNvCxnSpPr/>
          <p:nvPr>
            <p:custDataLst>
              <p:tags r:id="rId3"/>
            </p:custDataLst>
          </p:nvPr>
        </p:nvCxnSpPr>
        <p:spPr>
          <a:xfrm rot="5400000">
            <a:off x="4379160" y="4495800"/>
            <a:ext cx="4114800" cy="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Straight Connector 5"/>
          <p:cNvCxnSpPr/>
          <p:nvPr>
            <p:custDataLst>
              <p:tags r:id="rId4"/>
            </p:custDataLst>
          </p:nvPr>
        </p:nvCxnSpPr>
        <p:spPr>
          <a:xfrm rot="5400000">
            <a:off x="6741360" y="4495800"/>
            <a:ext cx="4114800" cy="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Rectangle 6"/>
          <p:cNvSpPr/>
          <p:nvPr>
            <p:custDataLst>
              <p:tags r:id="rId5"/>
            </p:custDataLst>
          </p:nvPr>
        </p:nvSpPr>
        <p:spPr>
          <a:xfrm>
            <a:off x="6436560" y="2667000"/>
            <a:ext cx="2362200" cy="381000"/>
          </a:xfrm>
          <a:prstGeom prst="rect">
            <a:avLst/>
          </a:prstGeom>
          <a:noFill/>
          <a:ln w="12700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saved </a:t>
            </a:r>
            <a:r>
              <a:rPr lang="en-US" sz="2400" dirty="0" err="1" smtClean="0"/>
              <a:t>ra</a:t>
            </a:r>
            <a:endParaRPr lang="en-US" sz="2400" dirty="0"/>
          </a:p>
        </p:txBody>
      </p:sp>
      <p:sp>
        <p:nvSpPr>
          <p:cNvPr id="8" name="Rectangle 7"/>
          <p:cNvSpPr/>
          <p:nvPr>
            <p:custDataLst>
              <p:tags r:id="rId6"/>
            </p:custDataLst>
          </p:nvPr>
        </p:nvSpPr>
        <p:spPr>
          <a:xfrm>
            <a:off x="6436560" y="3048000"/>
            <a:ext cx="2362200" cy="381000"/>
          </a:xfrm>
          <a:prstGeom prst="rect">
            <a:avLst/>
          </a:prstGeom>
          <a:noFill/>
          <a:ln w="12700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saved </a:t>
            </a:r>
            <a:r>
              <a:rPr lang="en-US" sz="2400" dirty="0" err="1" smtClean="0"/>
              <a:t>fp</a:t>
            </a:r>
            <a:endParaRPr lang="en-US" sz="2400" dirty="0"/>
          </a:p>
        </p:txBody>
      </p:sp>
      <p:sp>
        <p:nvSpPr>
          <p:cNvPr id="9" name="Rectangle 8"/>
          <p:cNvSpPr/>
          <p:nvPr>
            <p:custDataLst>
              <p:tags r:id="rId7"/>
            </p:custDataLst>
          </p:nvPr>
        </p:nvSpPr>
        <p:spPr>
          <a:xfrm>
            <a:off x="6436560" y="3429000"/>
            <a:ext cx="2362200" cy="762000"/>
          </a:xfrm>
          <a:prstGeom prst="rect">
            <a:avLst/>
          </a:prstGeom>
          <a:noFill/>
          <a:ln w="12700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saved </a:t>
            </a:r>
            <a:r>
              <a:rPr lang="en-US" sz="2400" dirty="0" err="1" smtClean="0"/>
              <a:t>regs</a:t>
            </a:r>
            <a:r>
              <a:rPr lang="en-US" sz="2400" dirty="0" smtClean="0"/>
              <a:t/>
            </a:r>
            <a:br>
              <a:rPr lang="en-US" sz="2400" dirty="0" smtClean="0"/>
            </a:br>
            <a:r>
              <a:rPr lang="en-US" sz="2400" dirty="0" smtClean="0"/>
              <a:t>($s0  ... $s7)</a:t>
            </a:r>
            <a:endParaRPr lang="en-US" sz="2400" dirty="0"/>
          </a:p>
        </p:txBody>
      </p:sp>
      <p:sp>
        <p:nvSpPr>
          <p:cNvPr id="10" name="Rectangle 9"/>
          <p:cNvSpPr/>
          <p:nvPr>
            <p:custDataLst>
              <p:tags r:id="rId8"/>
            </p:custDataLst>
          </p:nvPr>
        </p:nvSpPr>
        <p:spPr>
          <a:xfrm>
            <a:off x="6436560" y="4191000"/>
            <a:ext cx="2362200" cy="1143000"/>
          </a:xfrm>
          <a:prstGeom prst="rect">
            <a:avLst/>
          </a:prstGeom>
          <a:noFill/>
          <a:ln w="12700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locals</a:t>
            </a:r>
            <a:endParaRPr lang="en-US" sz="2400" dirty="0"/>
          </a:p>
        </p:txBody>
      </p:sp>
      <p:sp>
        <p:nvSpPr>
          <p:cNvPr id="11" name="Rectangle 10"/>
          <p:cNvSpPr/>
          <p:nvPr>
            <p:custDataLst>
              <p:tags r:id="rId9"/>
            </p:custDataLst>
          </p:nvPr>
        </p:nvSpPr>
        <p:spPr>
          <a:xfrm>
            <a:off x="6436560" y="5334000"/>
            <a:ext cx="2362200" cy="1066800"/>
          </a:xfrm>
          <a:prstGeom prst="rect">
            <a:avLst/>
          </a:prstGeom>
          <a:noFill/>
          <a:ln w="12700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outgoing</a:t>
            </a:r>
            <a:br>
              <a:rPr lang="en-US" sz="2400" dirty="0" smtClean="0"/>
            </a:br>
            <a:r>
              <a:rPr lang="en-US" sz="2400" dirty="0" err="1" smtClean="0"/>
              <a:t>args</a:t>
            </a:r>
            <a:endParaRPr lang="en-US" sz="2400" dirty="0"/>
          </a:p>
        </p:txBody>
      </p:sp>
      <p:sp>
        <p:nvSpPr>
          <p:cNvPr id="14" name="TextBox 13"/>
          <p:cNvSpPr txBox="1"/>
          <p:nvPr>
            <p:custDataLst>
              <p:tags r:id="rId10"/>
            </p:custDataLst>
          </p:nvPr>
        </p:nvSpPr>
        <p:spPr>
          <a:xfrm>
            <a:off x="5369760" y="2590800"/>
            <a:ext cx="109837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$</a:t>
            </a:r>
            <a:r>
              <a:rPr lang="en-US" sz="2800" dirty="0" err="1" smtClean="0">
                <a:solidFill>
                  <a:schemeClr val="bg1"/>
                </a:solidFill>
              </a:rPr>
              <a:t>fp</a:t>
            </a:r>
            <a:r>
              <a:rPr lang="en-US" sz="2800" dirty="0" smtClean="0">
                <a:solidFill>
                  <a:schemeClr val="bg1"/>
                </a:solidFill>
              </a:rPr>
              <a:t> </a:t>
            </a:r>
            <a:r>
              <a:rPr lang="en-US" sz="2800" dirty="0" smtClean="0">
                <a:solidFill>
                  <a:schemeClr val="bg1"/>
                </a:solidFill>
                <a:sym typeface="Wingdings" pitchFamily="2" charset="2"/>
              </a:rPr>
              <a:t></a:t>
            </a:r>
            <a:endParaRPr lang="en-US" sz="2800" dirty="0" smtClean="0">
              <a:solidFill>
                <a:schemeClr val="bg1"/>
              </a:solidFill>
            </a:endParaRPr>
          </a:p>
        </p:txBody>
      </p:sp>
      <p:sp>
        <p:nvSpPr>
          <p:cNvPr id="15" name="TextBox 14"/>
          <p:cNvSpPr txBox="1"/>
          <p:nvPr>
            <p:custDataLst>
              <p:tags r:id="rId11"/>
            </p:custDataLst>
          </p:nvPr>
        </p:nvSpPr>
        <p:spPr>
          <a:xfrm>
            <a:off x="5369760" y="5953780"/>
            <a:ext cx="113043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$sp </a:t>
            </a:r>
            <a:r>
              <a:rPr lang="en-US" sz="2800" dirty="0" smtClean="0">
                <a:solidFill>
                  <a:schemeClr val="bg1"/>
                </a:solidFill>
                <a:sym typeface="Wingdings" pitchFamily="2" charset="2"/>
              </a:rPr>
              <a:t></a:t>
            </a:r>
            <a:endParaRPr lang="en-US" sz="2800" dirty="0" smtClean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734761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MIPS Register Conventions</a:t>
            </a:r>
            <a:endParaRPr lang="en-US" dirty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2388138943"/>
              </p:ext>
            </p:extLst>
          </p:nvPr>
        </p:nvGraphicFramePr>
        <p:xfrm>
          <a:off x="228600" y="511654"/>
          <a:ext cx="3733800" cy="6273548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543098"/>
                <a:gridCol w="828502"/>
                <a:gridCol w="2362200"/>
              </a:tblGrid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r0</a:t>
                      </a:r>
                      <a:endParaRPr lang="en-US" sz="2400" b="0" dirty="0">
                        <a:solidFill>
                          <a:schemeClr val="accent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$zero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zero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494186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r1</a:t>
                      </a:r>
                      <a:endParaRPr lang="en-US" sz="2400" b="0" dirty="0">
                        <a:solidFill>
                          <a:schemeClr val="accent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$at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assembler temp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41458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r2</a:t>
                      </a:r>
                      <a:endParaRPr lang="en-US" sz="2400" b="0" dirty="0">
                        <a:solidFill>
                          <a:schemeClr val="accent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$v0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rowSpan="2"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function</a:t>
                      </a:r>
                      <a:b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</a:br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return values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41458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r3</a:t>
                      </a:r>
                      <a:endParaRPr lang="en-US" sz="2400" b="0" dirty="0">
                        <a:solidFill>
                          <a:schemeClr val="accent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$v1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41458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r4</a:t>
                      </a:r>
                      <a:endParaRPr lang="en-US" sz="2400" b="0" dirty="0">
                        <a:solidFill>
                          <a:schemeClr val="accent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$a0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rowSpan="4"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function</a:t>
                      </a:r>
                      <a:b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</a:br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arguments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41458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r5</a:t>
                      </a:r>
                      <a:endParaRPr lang="en-US" sz="2400" b="0" dirty="0">
                        <a:solidFill>
                          <a:schemeClr val="accent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$a1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41458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r6</a:t>
                      </a:r>
                      <a:endParaRPr lang="en-US" sz="2400" b="0" dirty="0">
                        <a:solidFill>
                          <a:schemeClr val="accent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$a2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41458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r7</a:t>
                      </a:r>
                    </a:p>
                  </a:txBody>
                  <a:tcPr marL="0" marR="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$a3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accent1"/>
                          </a:solidFill>
                        </a:rPr>
                        <a:t>r8</a:t>
                      </a:r>
                      <a:endParaRPr lang="en-US" sz="2400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$t0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rowSpan="8">
                  <a:txBody>
                    <a:bodyPr/>
                    <a:lstStyle/>
                    <a:p>
                      <a:pPr algn="ctr"/>
                      <a:r>
                        <a:rPr lang="en-US" sz="2400" b="1" dirty="0" smtClean="0">
                          <a:solidFill>
                            <a:schemeClr val="bg1"/>
                          </a:solidFill>
                          <a:latin typeface="+mj-lt"/>
                        </a:rPr>
                        <a:t>temps</a:t>
                      </a:r>
                      <a:br>
                        <a:rPr lang="en-US" sz="2400" b="1" dirty="0" smtClean="0">
                          <a:solidFill>
                            <a:schemeClr val="bg1"/>
                          </a:solidFill>
                          <a:latin typeface="+mj-lt"/>
                        </a:rPr>
                      </a:br>
                      <a:r>
                        <a:rPr lang="en-US" sz="2400" b="1" dirty="0" smtClean="0">
                          <a:solidFill>
                            <a:schemeClr val="bg1"/>
                          </a:solidFill>
                          <a:latin typeface="+mj-lt"/>
                        </a:rPr>
                        <a:t>(caller save)</a:t>
                      </a:r>
                      <a:endParaRPr lang="en-US" sz="2400" b="1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r9</a:t>
                      </a:r>
                    </a:p>
                  </a:txBody>
                  <a:tcPr marL="0" marR="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$t1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r10</a:t>
                      </a:r>
                    </a:p>
                  </a:txBody>
                  <a:tcPr marL="0" marR="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$t2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r11</a:t>
                      </a:r>
                    </a:p>
                  </a:txBody>
                  <a:tcPr marL="0" marR="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$t3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r12</a:t>
                      </a:r>
                    </a:p>
                  </a:txBody>
                  <a:tcPr marL="0" marR="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$t4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r13</a:t>
                      </a:r>
                    </a:p>
                  </a:txBody>
                  <a:tcPr marL="0" marR="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$t5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r14</a:t>
                      </a:r>
                    </a:p>
                  </a:txBody>
                  <a:tcPr marL="0" marR="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$t6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r15</a:t>
                      </a:r>
                      <a:endParaRPr lang="en-US" sz="2400" b="0" dirty="0">
                        <a:solidFill>
                          <a:schemeClr val="accent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dirty="0" smtClean="0">
                          <a:solidFill>
                            <a:schemeClr val="bg1"/>
                          </a:solidFill>
                        </a:rPr>
                        <a:t>$t7</a:t>
                      </a:r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</a:tbl>
          </a:graphicData>
        </a:graphic>
      </p:graphicFrame>
      <p:graphicFrame>
        <p:nvGraphicFramePr>
          <p:cNvPr id="7" name="Table 6"/>
          <p:cNvGraphicFramePr>
            <a:graphicFrameLocks noGrp="1"/>
          </p:cNvGraphicFramePr>
          <p:nvPr>
            <p:custDataLst>
              <p:tags r:id="rId3"/>
            </p:custDataLst>
            <p:extLst>
              <p:ext uri="{D42A27DB-BD31-4B8C-83A1-F6EECF244321}">
                <p14:modId xmlns:p14="http://schemas.microsoft.com/office/powerpoint/2010/main" val="3326401847"/>
              </p:ext>
            </p:extLst>
          </p:nvPr>
        </p:nvGraphicFramePr>
        <p:xfrm>
          <a:off x="4038600" y="511653"/>
          <a:ext cx="4114800" cy="619394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609600"/>
                <a:gridCol w="838200"/>
                <a:gridCol w="2667000"/>
              </a:tblGrid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r16</a:t>
                      </a:r>
                      <a:endParaRPr lang="en-US" sz="2400" b="0" dirty="0">
                        <a:solidFill>
                          <a:schemeClr val="accent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$s0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rowSpan="8">
                  <a:txBody>
                    <a:bodyPr/>
                    <a:lstStyle/>
                    <a:p>
                      <a:pPr algn="ctr"/>
                      <a:r>
                        <a:rPr lang="en-US" sz="2400" b="1" dirty="0" smtClean="0">
                          <a:solidFill>
                            <a:schemeClr val="bg1"/>
                          </a:solidFill>
                          <a:latin typeface="+mj-lt"/>
                        </a:rPr>
                        <a:t>saved</a:t>
                      </a:r>
                      <a:br>
                        <a:rPr lang="en-US" sz="2400" b="1" dirty="0" smtClean="0">
                          <a:solidFill>
                            <a:schemeClr val="bg1"/>
                          </a:solidFill>
                          <a:latin typeface="+mj-lt"/>
                        </a:rPr>
                      </a:br>
                      <a:r>
                        <a:rPr lang="en-US" sz="2400" b="1" dirty="0" smtClean="0">
                          <a:solidFill>
                            <a:schemeClr val="bg1"/>
                          </a:solidFill>
                          <a:latin typeface="+mj-lt"/>
                        </a:rPr>
                        <a:t>(</a:t>
                      </a:r>
                      <a:r>
                        <a:rPr lang="en-US" sz="2400" b="1" dirty="0" err="1" smtClean="0">
                          <a:solidFill>
                            <a:schemeClr val="bg1"/>
                          </a:solidFill>
                          <a:latin typeface="+mj-lt"/>
                        </a:rPr>
                        <a:t>callee</a:t>
                      </a:r>
                      <a:r>
                        <a:rPr lang="en-US" sz="2400" b="1" baseline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 save)</a:t>
                      </a:r>
                      <a:endParaRPr lang="en-US" sz="2400" b="1" dirty="0" smtClean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41458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r17</a:t>
                      </a:r>
                      <a:endParaRPr lang="en-US" sz="2400" b="0" dirty="0">
                        <a:solidFill>
                          <a:schemeClr val="accent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$s1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41458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r18</a:t>
                      </a:r>
                      <a:endParaRPr lang="en-US" sz="2400" b="0" dirty="0">
                        <a:solidFill>
                          <a:schemeClr val="accent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$s2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41458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r19</a:t>
                      </a:r>
                      <a:endParaRPr lang="en-US" sz="2400" b="0" dirty="0">
                        <a:solidFill>
                          <a:schemeClr val="accent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$s3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41458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r20</a:t>
                      </a:r>
                      <a:endParaRPr lang="en-US" sz="2400" b="0" dirty="0">
                        <a:solidFill>
                          <a:schemeClr val="accent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$s4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41458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r21</a:t>
                      </a:r>
                      <a:endParaRPr lang="en-US" sz="2400" b="0" dirty="0">
                        <a:solidFill>
                          <a:schemeClr val="accent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$s5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41458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r22</a:t>
                      </a:r>
                      <a:endParaRPr lang="en-US" sz="2400" b="0" dirty="0">
                        <a:solidFill>
                          <a:schemeClr val="accent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$s6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41458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r23</a:t>
                      </a: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$s7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</a:rPr>
                        <a:t>r24</a:t>
                      </a:r>
                      <a:endParaRPr lang="en-US" sz="2400" b="0" dirty="0">
                        <a:solidFill>
                          <a:schemeClr val="accent1"/>
                        </a:solidFill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</a:rPr>
                        <a:t>$t8</a:t>
                      </a:r>
                      <a:endParaRPr lang="en-US" sz="2400" b="0" dirty="0">
                        <a:solidFill>
                          <a:schemeClr val="bg1"/>
                        </a:solidFill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rowSpan="2">
                  <a:txBody>
                    <a:bodyPr/>
                    <a:lstStyle/>
                    <a:p>
                      <a:pPr algn="ctr"/>
                      <a:r>
                        <a:rPr lang="en-US" sz="2400" b="1" dirty="0" smtClean="0">
                          <a:solidFill>
                            <a:schemeClr val="bg1"/>
                          </a:solidFill>
                          <a:latin typeface="+mj-lt"/>
                        </a:rPr>
                        <a:t>more temps</a:t>
                      </a:r>
                      <a:br>
                        <a:rPr lang="en-US" sz="2400" b="1" dirty="0" smtClean="0">
                          <a:solidFill>
                            <a:schemeClr val="bg1"/>
                          </a:solidFill>
                          <a:latin typeface="+mj-lt"/>
                        </a:rPr>
                      </a:br>
                      <a:r>
                        <a:rPr lang="en-US" sz="2400" b="1" dirty="0" smtClean="0">
                          <a:solidFill>
                            <a:schemeClr val="bg1"/>
                          </a:solidFill>
                          <a:latin typeface="+mj-lt"/>
                        </a:rPr>
                        <a:t>(caller</a:t>
                      </a:r>
                      <a:r>
                        <a:rPr lang="en-US" sz="2400" b="1" baseline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 save)</a:t>
                      </a:r>
                      <a:endParaRPr lang="en-US" sz="2400" b="1" dirty="0" smtClean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r25</a:t>
                      </a: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$t9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r26</a:t>
                      </a: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$k0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rowSpan="2"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reserved for</a:t>
                      </a:r>
                      <a:b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</a:br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kernel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r27</a:t>
                      </a: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$k1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vMerge="1">
                  <a:txBody>
                    <a:bodyPr/>
                    <a:lstStyle/>
                    <a:p>
                      <a:pPr algn="ctr"/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r28</a:t>
                      </a: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</a:t>
                      </a:r>
                      <a:r>
                        <a:rPr lang="en-US" sz="2400" b="0" dirty="0" err="1" smtClean="0">
                          <a:solidFill>
                            <a:schemeClr val="bg1"/>
                          </a:solidFill>
                          <a:latin typeface="+mj-lt"/>
                        </a:rPr>
                        <a:t>gp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global data pointer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r29</a:t>
                      </a: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$sp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stack pointer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r30</a:t>
                      </a: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</a:t>
                      </a:r>
                      <a:r>
                        <a:rPr lang="en-US" sz="2400" b="0" dirty="0" err="1" smtClean="0">
                          <a:solidFill>
                            <a:schemeClr val="bg1"/>
                          </a:solidFill>
                          <a:latin typeface="+mj-lt"/>
                        </a:rPr>
                        <a:t>fp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frame pointer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354877"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accent1"/>
                          </a:solidFill>
                          <a:latin typeface="+mj-lt"/>
                        </a:rPr>
                        <a:t>r31</a:t>
                      </a:r>
                      <a:endParaRPr lang="en-US" sz="2400" b="0" dirty="0">
                        <a:solidFill>
                          <a:schemeClr val="accent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$</a:t>
                      </a:r>
                      <a:r>
                        <a:rPr lang="en-US" sz="2400" b="0" dirty="0" err="1" smtClean="0">
                          <a:solidFill>
                            <a:schemeClr val="bg1"/>
                          </a:solidFill>
                          <a:latin typeface="+mj-lt"/>
                        </a:rPr>
                        <a:t>ra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400" b="0" dirty="0" smtClean="0">
                          <a:solidFill>
                            <a:schemeClr val="bg1"/>
                          </a:solidFill>
                          <a:latin typeface="+mj-lt"/>
                        </a:rPr>
                        <a:t>return address</a:t>
                      </a:r>
                      <a:endParaRPr lang="en-US" sz="2400" b="0" dirty="0">
                        <a:solidFill>
                          <a:schemeClr val="bg1"/>
                        </a:solidFill>
                        <a:latin typeface="+mj-lt"/>
                      </a:endParaRPr>
                    </a:p>
                  </a:txBody>
                  <a:tcPr marL="0" marR="0" marT="0" marB="0" anchor="ctr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noFill/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3154828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507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Globals and Locals</a:t>
            </a:r>
            <a:endParaRPr lang="en-US"/>
          </a:p>
        </p:txBody>
      </p:sp>
      <p:sp>
        <p:nvSpPr>
          <p:cNvPr id="3075075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Global variables in data segment</a:t>
            </a:r>
          </a:p>
          <a:p>
            <a:pPr lvl="1"/>
            <a:r>
              <a:rPr lang="en-US" dirty="0" smtClean="0"/>
              <a:t>Exist for all time, accessible to all routines</a:t>
            </a:r>
          </a:p>
          <a:p>
            <a:r>
              <a:rPr lang="en-US" dirty="0" smtClean="0"/>
              <a:t>Dynamic variables in heap segment</a:t>
            </a:r>
          </a:p>
          <a:p>
            <a:pPr lvl="1"/>
            <a:r>
              <a:rPr lang="en-US" dirty="0" smtClean="0"/>
              <a:t>Exist between </a:t>
            </a:r>
            <a:r>
              <a:rPr lang="en-US" dirty="0" err="1" smtClean="0">
                <a:solidFill>
                  <a:schemeClr val="accent1"/>
                </a:solidFill>
              </a:rPr>
              <a:t>malloc</a:t>
            </a:r>
            <a:r>
              <a:rPr lang="en-US" dirty="0" smtClean="0">
                <a:solidFill>
                  <a:schemeClr val="accent1"/>
                </a:solidFill>
              </a:rPr>
              <a:t>() </a:t>
            </a:r>
            <a:r>
              <a:rPr lang="en-US" dirty="0" smtClean="0"/>
              <a:t>and </a:t>
            </a:r>
            <a:r>
              <a:rPr lang="en-US" dirty="0" smtClean="0">
                <a:solidFill>
                  <a:schemeClr val="accent1"/>
                </a:solidFill>
              </a:rPr>
              <a:t>free()</a:t>
            </a:r>
          </a:p>
          <a:p>
            <a:r>
              <a:rPr lang="en-US" dirty="0" smtClean="0"/>
              <a:t>Local variables in stack frame</a:t>
            </a:r>
          </a:p>
          <a:p>
            <a:pPr lvl="1"/>
            <a:r>
              <a:rPr lang="en-US" dirty="0" smtClean="0"/>
              <a:t>Exist solely for the duration of the stack frame</a:t>
            </a:r>
          </a:p>
          <a:p>
            <a:pPr lvl="1"/>
            <a:endParaRPr lang="en-US" dirty="0" smtClean="0"/>
          </a:p>
          <a:p>
            <a:r>
              <a:rPr lang="en-US" dirty="0" smtClean="0"/>
              <a:t>Dangling pointers into freed heap </a:t>
            </a:r>
            <a:r>
              <a:rPr lang="en-US" dirty="0" err="1" smtClean="0"/>
              <a:t>mem</a:t>
            </a:r>
            <a:r>
              <a:rPr lang="en-US" dirty="0" smtClean="0"/>
              <a:t> are bad</a:t>
            </a:r>
          </a:p>
          <a:p>
            <a:r>
              <a:rPr lang="en-US" dirty="0" smtClean="0"/>
              <a:t>Dangling pointers into old stack frames are bad</a:t>
            </a:r>
          </a:p>
          <a:p>
            <a:pPr lvl="1"/>
            <a:r>
              <a:rPr lang="en-US" dirty="0" smtClean="0"/>
              <a:t>C lets you create these, Java does not</a:t>
            </a:r>
          </a:p>
          <a:p>
            <a:pPr lvl="1"/>
            <a:r>
              <a:rPr lang="en-US" dirty="0" err="1" smtClean="0"/>
              <a:t>int</a:t>
            </a:r>
            <a:r>
              <a:rPr lang="en-US" dirty="0" smtClean="0"/>
              <a:t> *</a:t>
            </a:r>
            <a:r>
              <a:rPr lang="en-US" dirty="0" err="1" smtClean="0"/>
              <a:t>foo</a:t>
            </a:r>
            <a:r>
              <a:rPr lang="en-US" dirty="0" smtClean="0"/>
              <a:t>() { </a:t>
            </a:r>
            <a:r>
              <a:rPr lang="en-US" dirty="0" err="1" smtClean="0"/>
              <a:t>int</a:t>
            </a:r>
            <a:r>
              <a:rPr lang="en-US" dirty="0" smtClean="0"/>
              <a:t> a; return &amp;a; }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8995575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07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07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07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07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07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07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07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07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075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075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75075" grpId="0" build="p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Caller-saved vs. </a:t>
            </a:r>
            <a:r>
              <a:rPr lang="en-US" dirty="0" err="1" smtClean="0"/>
              <a:t>Callee</a:t>
            </a:r>
            <a:r>
              <a:rPr lang="en-US" dirty="0" smtClean="0"/>
              <a:t>-saved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609600"/>
            <a:ext cx="8686800" cy="1600200"/>
          </a:xfrm>
          <a:ln>
            <a:solidFill>
              <a:schemeClr val="accent1"/>
            </a:solidFill>
          </a:ln>
        </p:spPr>
        <p:txBody>
          <a:bodyPr>
            <a:normAutofit fontScale="85000" lnSpcReduction="20000"/>
          </a:bodyPr>
          <a:lstStyle/>
          <a:p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Caller-save: If necessary… ($t0 .. $t9)</a:t>
            </a:r>
          </a:p>
          <a:p>
            <a:pPr lvl="1"/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save before calling anything; restore after it returns</a:t>
            </a:r>
          </a:p>
          <a:p>
            <a:r>
              <a:rPr lang="en-US" dirty="0" err="1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Callee</a:t>
            </a:r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-save: Always… ($s0 .. $s7)</a:t>
            </a:r>
          </a:p>
          <a:p>
            <a:pPr lvl="1"/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save before modifying; restore before returning</a:t>
            </a:r>
          </a:p>
        </p:txBody>
      </p:sp>
      <p:sp>
        <p:nvSpPr>
          <p:cNvPr id="5" name="Content Placeholder 2"/>
          <p:cNvSpPr txBox="1">
            <a:spLocks/>
          </p:cNvSpPr>
          <p:nvPr>
            <p:custDataLst>
              <p:tags r:id="rId3"/>
            </p:custDataLst>
          </p:nvPr>
        </p:nvSpPr>
        <p:spPr>
          <a:xfrm>
            <a:off x="228600" y="2286000"/>
            <a:ext cx="8686800" cy="1981200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lIns="91440" tIns="45720" rIns="91440" bIns="45720" rtlCol="0">
            <a:normAutofit fontScale="70000" lnSpcReduction="20000"/>
          </a:bodyPr>
          <a:lstStyle/>
          <a:p>
            <a:pPr marL="342900" lvl="0" indent="-342900">
              <a:spcBef>
                <a:spcPct val="20000"/>
              </a:spcBef>
              <a:buSzPct val="80000"/>
            </a:pPr>
            <a:r>
              <a:rPr lang="en-US" sz="3200" dirty="0" smtClean="0">
                <a:solidFill>
                  <a:schemeClr val="accent4">
                    <a:lumMod val="40000"/>
                    <a:lumOff val="60000"/>
                  </a:schemeClr>
                </a:solidFill>
                <a:latin typeface="Calibri" pitchFamily="34" charset="0"/>
                <a:cs typeface="Arial" pitchFamily="34" charset="0"/>
              </a:rPr>
              <a:t>Caller-save registers are responsibility of the caller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800" dirty="0" smtClean="0">
                <a:solidFill>
                  <a:schemeClr val="accent4">
                    <a:lumMod val="40000"/>
                    <a:lumOff val="60000"/>
                  </a:schemeClr>
                </a:solidFill>
                <a:latin typeface="Calibri" pitchFamily="34" charset="0"/>
                <a:cs typeface="Arial" pitchFamily="34" charset="0"/>
              </a:rPr>
              <a:t>Caller-save register values saved only if used after call/return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800" dirty="0" smtClean="0">
                <a:solidFill>
                  <a:schemeClr val="accent4">
                    <a:lumMod val="40000"/>
                    <a:lumOff val="60000"/>
                  </a:schemeClr>
                </a:solidFill>
                <a:latin typeface="Calibri" pitchFamily="34" charset="0"/>
                <a:cs typeface="Arial" pitchFamily="34" charset="0"/>
              </a:rPr>
              <a:t>The </a:t>
            </a:r>
            <a:r>
              <a:rPr lang="en-US" sz="2800" dirty="0" err="1" smtClean="0">
                <a:solidFill>
                  <a:schemeClr val="accent4">
                    <a:lumMod val="40000"/>
                    <a:lumOff val="60000"/>
                  </a:schemeClr>
                </a:solidFill>
                <a:latin typeface="Calibri" pitchFamily="34" charset="0"/>
                <a:cs typeface="Arial" pitchFamily="34" charset="0"/>
              </a:rPr>
              <a:t>callee</a:t>
            </a:r>
            <a:r>
              <a:rPr lang="en-US" sz="2800" dirty="0" smtClean="0">
                <a:solidFill>
                  <a:schemeClr val="accent4">
                    <a:lumMod val="40000"/>
                    <a:lumOff val="60000"/>
                  </a:schemeClr>
                </a:solidFill>
                <a:latin typeface="Calibri" pitchFamily="34" charset="0"/>
                <a:cs typeface="Arial" pitchFamily="34" charset="0"/>
              </a:rPr>
              <a:t> function can use caller-saved registers </a:t>
            </a:r>
          </a:p>
          <a:p>
            <a:pPr marL="342900" lvl="0" indent="-342900">
              <a:spcBef>
                <a:spcPct val="20000"/>
              </a:spcBef>
              <a:buSzPct val="80000"/>
            </a:pPr>
            <a:r>
              <a:rPr lang="en-US" sz="3200" dirty="0" err="1" smtClean="0">
                <a:solidFill>
                  <a:schemeClr val="accent1">
                    <a:lumMod val="60000"/>
                    <a:lumOff val="40000"/>
                  </a:schemeClr>
                </a:solidFill>
                <a:latin typeface="Calibri" pitchFamily="34" charset="0"/>
                <a:cs typeface="Arial" pitchFamily="34" charset="0"/>
              </a:rPr>
              <a:t>Callee</a:t>
            </a:r>
            <a:r>
              <a:rPr lang="en-US" sz="3200" dirty="0" smtClean="0">
                <a:solidFill>
                  <a:schemeClr val="accent1">
                    <a:lumMod val="60000"/>
                    <a:lumOff val="40000"/>
                  </a:schemeClr>
                </a:solidFill>
                <a:latin typeface="Calibri" pitchFamily="34" charset="0"/>
                <a:cs typeface="Arial" pitchFamily="34" charset="0"/>
              </a:rPr>
              <a:t>-save register are the responsibility of the </a:t>
            </a:r>
            <a:r>
              <a:rPr lang="en-US" sz="3200" dirty="0" err="1" smtClean="0">
                <a:solidFill>
                  <a:schemeClr val="accent1">
                    <a:lumMod val="60000"/>
                    <a:lumOff val="40000"/>
                  </a:schemeClr>
                </a:solidFill>
                <a:latin typeface="Calibri" pitchFamily="34" charset="0"/>
                <a:cs typeface="Arial" pitchFamily="34" charset="0"/>
              </a:rPr>
              <a:t>callee</a:t>
            </a:r>
            <a:endParaRPr lang="en-US" sz="3200" dirty="0">
              <a:solidFill>
                <a:schemeClr val="accent1">
                  <a:lumMod val="60000"/>
                  <a:lumOff val="40000"/>
                </a:schemeClr>
              </a:solidFill>
              <a:latin typeface="Calibri" pitchFamily="34" charset="0"/>
              <a:cs typeface="Arial" pitchFamily="34" charset="0"/>
            </a:endParaRP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800" dirty="0" smtClean="0">
                <a:solidFill>
                  <a:schemeClr val="accent1">
                    <a:lumMod val="60000"/>
                    <a:lumOff val="40000"/>
                  </a:schemeClr>
                </a:solidFill>
                <a:latin typeface="Calibri" pitchFamily="34" charset="0"/>
                <a:cs typeface="Arial" pitchFamily="34" charset="0"/>
              </a:rPr>
              <a:t>Values must be saved by </a:t>
            </a:r>
            <a:r>
              <a:rPr lang="en-US" sz="2800" dirty="0" err="1" smtClean="0">
                <a:solidFill>
                  <a:schemeClr val="accent1">
                    <a:lumMod val="60000"/>
                    <a:lumOff val="40000"/>
                  </a:schemeClr>
                </a:solidFill>
                <a:latin typeface="Calibri" pitchFamily="34" charset="0"/>
                <a:cs typeface="Arial" pitchFamily="34" charset="0"/>
              </a:rPr>
              <a:t>callee</a:t>
            </a:r>
            <a:r>
              <a:rPr lang="en-US" sz="2800" dirty="0" smtClean="0">
                <a:solidFill>
                  <a:schemeClr val="accent1">
                    <a:lumMod val="60000"/>
                    <a:lumOff val="40000"/>
                  </a:schemeClr>
                </a:solidFill>
                <a:latin typeface="Calibri" pitchFamily="34" charset="0"/>
                <a:cs typeface="Arial" pitchFamily="34" charset="0"/>
              </a:rPr>
              <a:t> before they can be used 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900" dirty="0" smtClean="0">
                <a:solidFill>
                  <a:schemeClr val="accent1">
                    <a:lumMod val="60000"/>
                    <a:lumOff val="40000"/>
                  </a:schemeClr>
                </a:solidFill>
                <a:latin typeface="Calibri" pitchFamily="34" charset="0"/>
                <a:cs typeface="Arial" pitchFamily="34" charset="0"/>
              </a:rPr>
              <a:t>Caller can assume that these registers will be restored</a:t>
            </a:r>
            <a:endParaRPr kumimoji="0" lang="en-US" sz="2800" b="0" i="0" u="none" strike="noStrike" kern="1200" cap="none" spc="0" normalizeH="0" baseline="0" noProof="0" dirty="0" smtClean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Calibri" pitchFamily="34" charset="0"/>
              <a:ea typeface="+mn-ea"/>
              <a:cs typeface="Arial" pitchFamily="34" charset="0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endParaRPr kumimoji="0" lang="en-US" sz="3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Calibri" pitchFamily="34" charset="0"/>
              <a:ea typeface="+mn-ea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520856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Caller-saved vs. </a:t>
            </a:r>
            <a:r>
              <a:rPr lang="en-US" dirty="0" err="1" smtClean="0"/>
              <a:t>Callee</a:t>
            </a:r>
            <a:r>
              <a:rPr lang="en-US" dirty="0" smtClean="0"/>
              <a:t>-saved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609600"/>
            <a:ext cx="8686800" cy="1600200"/>
          </a:xfrm>
          <a:ln>
            <a:solidFill>
              <a:schemeClr val="accent1"/>
            </a:solidFill>
          </a:ln>
        </p:spPr>
        <p:txBody>
          <a:bodyPr>
            <a:normAutofit fontScale="85000" lnSpcReduction="20000"/>
          </a:bodyPr>
          <a:lstStyle/>
          <a:p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Caller-save: If necessary… ($t0 .. $t9)</a:t>
            </a:r>
          </a:p>
          <a:p>
            <a:pPr lvl="1"/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save before calling anything; restore after it returns</a:t>
            </a:r>
          </a:p>
          <a:p>
            <a:r>
              <a:rPr lang="en-US" dirty="0" err="1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Callee</a:t>
            </a:r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-save: Always… ($s0 .. $s7)</a:t>
            </a:r>
          </a:p>
          <a:p>
            <a:pPr lvl="1"/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save before modifying; restore before returning</a:t>
            </a:r>
          </a:p>
        </p:txBody>
      </p:sp>
      <p:sp>
        <p:nvSpPr>
          <p:cNvPr id="6" name="Content Placeholder 2"/>
          <p:cNvSpPr txBox="1">
            <a:spLocks/>
          </p:cNvSpPr>
          <p:nvPr>
            <p:custDataLst>
              <p:tags r:id="rId3"/>
            </p:custDataLst>
          </p:nvPr>
        </p:nvSpPr>
        <p:spPr>
          <a:xfrm>
            <a:off x="228600" y="2286000"/>
            <a:ext cx="8686800" cy="3124200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lIns="91440" tIns="45720" rIns="91440" bIns="45720" rtlCol="0">
            <a:normAutofit fontScale="92500" lnSpcReduction="20000"/>
          </a:bodyPr>
          <a:lstStyle/>
          <a:p>
            <a:pPr marL="342900" lvl="0" indent="-342900">
              <a:spcBef>
                <a:spcPct val="20000"/>
              </a:spcBef>
              <a:buSzPct val="80000"/>
            </a:pPr>
            <a:r>
              <a:rPr lang="en-US" sz="26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MIPS ($t0-$t0), x86 (</a:t>
            </a:r>
            <a:r>
              <a:rPr lang="en-US" sz="2600" dirty="0" err="1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eax</a:t>
            </a:r>
            <a:r>
              <a:rPr lang="en-US" sz="26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, </a:t>
            </a:r>
            <a:r>
              <a:rPr lang="en-US" sz="2600" dirty="0" err="1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ecx</a:t>
            </a:r>
            <a:r>
              <a:rPr lang="en-US" sz="26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, and </a:t>
            </a:r>
            <a:r>
              <a:rPr lang="en-US" sz="2600" dirty="0" err="1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edx</a:t>
            </a:r>
            <a:r>
              <a:rPr lang="en-US" sz="26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) are </a:t>
            </a:r>
            <a:r>
              <a:rPr lang="en-US" sz="26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caller-save…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…  a function can freely modify these registers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… but must assume that their contents have been destroyed if it in turns calls a function. </a:t>
            </a:r>
          </a:p>
          <a:p>
            <a:pPr marL="342900" lvl="0" indent="-342900">
              <a:spcBef>
                <a:spcPct val="20000"/>
              </a:spcBef>
              <a:buSzPct val="80000"/>
            </a:pPr>
            <a:r>
              <a:rPr lang="en-US" sz="2600" dirty="0" smtClean="0">
                <a:solidFill>
                  <a:schemeClr val="accent1"/>
                </a:solidFill>
              </a:rPr>
              <a:t>MIPS $s0 - $s7), x86 (</a:t>
            </a:r>
            <a:r>
              <a:rPr lang="en-US" sz="2600" dirty="0" err="1" smtClean="0">
                <a:solidFill>
                  <a:schemeClr val="accent1"/>
                </a:solidFill>
              </a:rPr>
              <a:t>ebx</a:t>
            </a:r>
            <a:r>
              <a:rPr lang="en-US" sz="2600" dirty="0" smtClean="0">
                <a:solidFill>
                  <a:schemeClr val="accent1"/>
                </a:solidFill>
              </a:rPr>
              <a:t>, </a:t>
            </a:r>
            <a:r>
              <a:rPr lang="en-US" sz="2600" dirty="0" err="1" smtClean="0">
                <a:solidFill>
                  <a:schemeClr val="accent1"/>
                </a:solidFill>
              </a:rPr>
              <a:t>esi</a:t>
            </a:r>
            <a:r>
              <a:rPr lang="en-US" sz="2600" dirty="0" smtClean="0">
                <a:solidFill>
                  <a:schemeClr val="accent1"/>
                </a:solidFill>
              </a:rPr>
              <a:t>, </a:t>
            </a:r>
            <a:r>
              <a:rPr lang="en-US" sz="2600" dirty="0" err="1" smtClean="0">
                <a:solidFill>
                  <a:schemeClr val="accent1"/>
                </a:solidFill>
              </a:rPr>
              <a:t>edi</a:t>
            </a:r>
            <a:r>
              <a:rPr lang="en-US" sz="2600" dirty="0" smtClean="0">
                <a:solidFill>
                  <a:schemeClr val="accent1"/>
                </a:solidFill>
              </a:rPr>
              <a:t>, </a:t>
            </a:r>
            <a:r>
              <a:rPr lang="en-US" sz="2600" dirty="0" err="1" smtClean="0">
                <a:solidFill>
                  <a:schemeClr val="accent1"/>
                </a:solidFill>
              </a:rPr>
              <a:t>ebp</a:t>
            </a:r>
            <a:r>
              <a:rPr lang="en-US" sz="2600" dirty="0" smtClean="0">
                <a:solidFill>
                  <a:schemeClr val="accent1"/>
                </a:solidFill>
              </a:rPr>
              <a:t>, </a:t>
            </a:r>
            <a:r>
              <a:rPr lang="en-US" sz="2600" dirty="0" err="1" smtClean="0">
                <a:solidFill>
                  <a:schemeClr val="accent1"/>
                </a:solidFill>
              </a:rPr>
              <a:t>esp</a:t>
            </a:r>
            <a:r>
              <a:rPr lang="en-US" sz="2600" dirty="0" smtClean="0">
                <a:solidFill>
                  <a:schemeClr val="accent1"/>
                </a:solidFill>
              </a:rPr>
              <a:t>) </a:t>
            </a:r>
            <a:r>
              <a:rPr lang="en-US" sz="2600" dirty="0" smtClean="0">
                <a:solidFill>
                  <a:schemeClr val="accent1"/>
                </a:solidFill>
              </a:rPr>
              <a:t>are </a:t>
            </a:r>
            <a:r>
              <a:rPr lang="en-US" sz="2600" dirty="0" err="1" smtClean="0">
                <a:solidFill>
                  <a:schemeClr val="accent1"/>
                </a:solidFill>
              </a:rPr>
              <a:t>callee</a:t>
            </a:r>
            <a:r>
              <a:rPr lang="en-US" sz="2600" dirty="0" smtClean="0">
                <a:solidFill>
                  <a:schemeClr val="accent1"/>
                </a:solidFill>
              </a:rPr>
              <a:t>-save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1"/>
                </a:solidFill>
              </a:rPr>
              <a:t>A function may call another function and know that the </a:t>
            </a:r>
            <a:r>
              <a:rPr lang="en-US" sz="2400" dirty="0" err="1" smtClean="0">
                <a:solidFill>
                  <a:schemeClr val="accent1"/>
                </a:solidFill>
              </a:rPr>
              <a:t>callee</a:t>
            </a:r>
            <a:r>
              <a:rPr lang="en-US" sz="2400" dirty="0" smtClean="0">
                <a:solidFill>
                  <a:schemeClr val="accent1"/>
                </a:solidFill>
              </a:rPr>
              <a:t>-save registers have not been modified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1"/>
                </a:solidFill>
              </a:rPr>
              <a:t>However, if it modifies these registers itself, it must restore them to their original values before returning.</a:t>
            </a:r>
            <a:endParaRPr lang="en-US" sz="2400" dirty="0" smtClean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972238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Caller-saved vs. </a:t>
            </a:r>
            <a:r>
              <a:rPr lang="en-US" dirty="0" err="1" smtClean="0"/>
              <a:t>Callee</a:t>
            </a:r>
            <a:r>
              <a:rPr lang="en-US" dirty="0" smtClean="0"/>
              <a:t>-saved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609600"/>
            <a:ext cx="8686800" cy="1600200"/>
          </a:xfrm>
          <a:ln>
            <a:solidFill>
              <a:schemeClr val="accent1"/>
            </a:solidFill>
          </a:ln>
        </p:spPr>
        <p:txBody>
          <a:bodyPr>
            <a:normAutofit fontScale="85000" lnSpcReduction="20000"/>
          </a:bodyPr>
          <a:lstStyle/>
          <a:p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Caller-save: If necessary… ($t0 .. $t9)</a:t>
            </a:r>
          </a:p>
          <a:p>
            <a:pPr lvl="1"/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save before calling anything; restore after it returns</a:t>
            </a:r>
          </a:p>
          <a:p>
            <a:r>
              <a:rPr lang="en-US" dirty="0" err="1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Callee</a:t>
            </a:r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-save: Always… ($s0 .. $s7)</a:t>
            </a:r>
          </a:p>
          <a:p>
            <a:pPr lvl="1"/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save before modifying; restore before returning</a:t>
            </a:r>
          </a:p>
        </p:txBody>
      </p:sp>
      <p:sp>
        <p:nvSpPr>
          <p:cNvPr id="6" name="Content Placeholder 2"/>
          <p:cNvSpPr txBox="1">
            <a:spLocks/>
          </p:cNvSpPr>
          <p:nvPr>
            <p:custDataLst>
              <p:tags r:id="rId3"/>
            </p:custDataLst>
          </p:nvPr>
        </p:nvSpPr>
        <p:spPr>
          <a:xfrm>
            <a:off x="228600" y="2286000"/>
            <a:ext cx="8686800" cy="2362200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lIns="91440" tIns="45720" rIns="91440" bIns="45720" rtlCol="0">
            <a:normAutofit/>
          </a:bodyPr>
          <a:lstStyle/>
          <a:p>
            <a:r>
              <a:rPr lang="en-US" sz="28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A caller-save register must be saved and restored around any call to a subprogram. </a:t>
            </a:r>
          </a:p>
          <a:p>
            <a:r>
              <a:rPr lang="en-US" sz="2800" dirty="0" smtClean="0">
                <a:solidFill>
                  <a:schemeClr val="accent1"/>
                </a:solidFill>
              </a:rPr>
              <a:t>In contrast, for a </a:t>
            </a:r>
            <a:r>
              <a:rPr lang="en-US" sz="2800" dirty="0" err="1" smtClean="0">
                <a:solidFill>
                  <a:schemeClr val="accent1"/>
                </a:solidFill>
              </a:rPr>
              <a:t>callee</a:t>
            </a:r>
            <a:r>
              <a:rPr lang="en-US" sz="2800" dirty="0" smtClean="0">
                <a:solidFill>
                  <a:schemeClr val="accent1"/>
                </a:solidFill>
              </a:rPr>
              <a:t>-save register, a caller need do no extra work at a call site (the </a:t>
            </a:r>
            <a:r>
              <a:rPr lang="en-US" sz="2800" dirty="0" err="1" smtClean="0">
                <a:solidFill>
                  <a:schemeClr val="accent1"/>
                </a:solidFill>
              </a:rPr>
              <a:t>callee</a:t>
            </a:r>
            <a:r>
              <a:rPr lang="en-US" sz="2800" dirty="0" smtClean="0">
                <a:solidFill>
                  <a:schemeClr val="accent1"/>
                </a:solidFill>
              </a:rPr>
              <a:t> saves and restores the register if it is used).</a:t>
            </a:r>
            <a:endParaRPr lang="en-US" sz="2800" dirty="0">
              <a:solidFill>
                <a:schemeClr val="accent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341162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Caller-saved vs. </a:t>
            </a:r>
            <a:r>
              <a:rPr lang="en-US" dirty="0" err="1" smtClean="0"/>
              <a:t>Callee</a:t>
            </a:r>
            <a:r>
              <a:rPr lang="en-US" dirty="0" smtClean="0"/>
              <a:t>-saved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609600"/>
            <a:ext cx="8686800" cy="1600200"/>
          </a:xfrm>
          <a:ln>
            <a:solidFill>
              <a:schemeClr val="accent1"/>
            </a:solidFill>
          </a:ln>
        </p:spPr>
        <p:txBody>
          <a:bodyPr>
            <a:normAutofit fontScale="85000" lnSpcReduction="20000"/>
          </a:bodyPr>
          <a:lstStyle/>
          <a:p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Caller-save: If necessary… ($t0 .. $t9)</a:t>
            </a:r>
          </a:p>
          <a:p>
            <a:pPr lvl="1"/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save before calling anything; restore after it returns</a:t>
            </a:r>
          </a:p>
          <a:p>
            <a:r>
              <a:rPr lang="en-US" dirty="0" err="1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Callee</a:t>
            </a:r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-save: Always… ($s0 .. $s7)</a:t>
            </a:r>
          </a:p>
          <a:p>
            <a:pPr lvl="1"/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save before modifying; restore before returning</a:t>
            </a:r>
          </a:p>
        </p:txBody>
      </p:sp>
      <p:sp>
        <p:nvSpPr>
          <p:cNvPr id="6" name="Content Placeholder 2"/>
          <p:cNvSpPr txBox="1">
            <a:spLocks/>
          </p:cNvSpPr>
          <p:nvPr>
            <p:custDataLst>
              <p:tags r:id="rId3"/>
            </p:custDataLst>
          </p:nvPr>
        </p:nvSpPr>
        <p:spPr>
          <a:xfrm>
            <a:off x="228600" y="2286000"/>
            <a:ext cx="8686800" cy="4419600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lIns="91440" tIns="45720" rIns="91440" bIns="45720" rtlCol="0">
            <a:normAutofit/>
          </a:bodyPr>
          <a:lstStyle/>
          <a:p>
            <a:pPr marL="342900" indent="-342900">
              <a:spcBef>
                <a:spcPct val="20000"/>
              </a:spcBef>
              <a:buSzPct val="80000"/>
            </a:pPr>
            <a:r>
              <a:rPr lang="en-US" sz="26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CALLER SAVED: </a:t>
            </a:r>
            <a:r>
              <a:rPr lang="en-US" sz="28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MIPS calls these temporary registers, $t0-t9</a:t>
            </a:r>
            <a:endParaRPr lang="en-US" sz="2600" dirty="0" smtClean="0">
              <a:solidFill>
                <a:schemeClr val="accent4">
                  <a:lumMod val="40000"/>
                  <a:lumOff val="60000"/>
                </a:schemeClr>
              </a:solidFill>
            </a:endParaRP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the calling program saves the registers that it does not want a called procedure to overwrite 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register values are NOT preserved across procedure calls </a:t>
            </a:r>
          </a:p>
          <a:p>
            <a:pPr marL="342900" indent="-342900">
              <a:spcBef>
                <a:spcPct val="20000"/>
              </a:spcBef>
              <a:buSzPct val="80000"/>
            </a:pPr>
            <a:r>
              <a:rPr lang="en-US" sz="2600" dirty="0" smtClean="0">
                <a:solidFill>
                  <a:schemeClr val="accent1"/>
                </a:solidFill>
              </a:rPr>
              <a:t>CALLEE SAVED: </a:t>
            </a:r>
            <a:r>
              <a:rPr lang="en-US" sz="2800" dirty="0" smtClean="0">
                <a:solidFill>
                  <a:schemeClr val="accent1"/>
                </a:solidFill>
              </a:rPr>
              <a:t>MIPS calls these saved registers, $s0-s8 </a:t>
            </a:r>
            <a:endParaRPr lang="en-US" sz="2600" dirty="0" smtClean="0">
              <a:solidFill>
                <a:schemeClr val="accent1"/>
              </a:solidFill>
            </a:endParaRP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1"/>
                </a:solidFill>
              </a:rPr>
              <a:t>register values are preserved across procedure calls 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1"/>
                </a:solidFill>
              </a:rPr>
              <a:t>the called procedure saves register values in its AR, uses the registers for local variables, restores register values before it returns. </a:t>
            </a:r>
          </a:p>
        </p:txBody>
      </p:sp>
    </p:spTree>
    <p:extLst>
      <p:ext uri="{BB962C8B-B14F-4D97-AF65-F5344CB8AC3E}">
        <p14:creationId xmlns:p14="http://schemas.microsoft.com/office/powerpoint/2010/main" val="27345376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Caller-saved vs. </a:t>
            </a:r>
            <a:r>
              <a:rPr lang="en-US" dirty="0" err="1" smtClean="0"/>
              <a:t>Callee</a:t>
            </a:r>
            <a:r>
              <a:rPr lang="en-US" dirty="0" smtClean="0"/>
              <a:t>-saved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568086"/>
            <a:ext cx="8686800" cy="1600200"/>
          </a:xfrm>
          <a:ln>
            <a:solidFill>
              <a:schemeClr val="accent1"/>
            </a:solidFill>
          </a:ln>
        </p:spPr>
        <p:txBody>
          <a:bodyPr>
            <a:normAutofit fontScale="85000" lnSpcReduction="20000"/>
          </a:bodyPr>
          <a:lstStyle/>
          <a:p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Caller-save: If necessary… ($t0 .. $t9)</a:t>
            </a:r>
          </a:p>
          <a:p>
            <a:pPr lvl="1"/>
            <a:r>
              <a:rPr lang="en-US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save before calling anything; restore after it returns</a:t>
            </a:r>
          </a:p>
          <a:p>
            <a:r>
              <a:rPr lang="en-US" dirty="0" err="1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Callee</a:t>
            </a:r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-save: Always… ($s0 .. $s7)</a:t>
            </a:r>
          </a:p>
          <a:p>
            <a:pPr lvl="1"/>
            <a:r>
              <a:rPr lang="en-US" dirty="0" smtClean="0">
                <a:solidFill>
                  <a:schemeClr val="accent1">
                    <a:lumMod val="60000"/>
                    <a:lumOff val="40000"/>
                  </a:schemeClr>
                </a:solidFill>
              </a:rPr>
              <a:t>save before modifying; restore before returning</a:t>
            </a:r>
          </a:p>
        </p:txBody>
      </p:sp>
      <p:sp>
        <p:nvSpPr>
          <p:cNvPr id="6" name="Content Placeholder 2"/>
          <p:cNvSpPr txBox="1">
            <a:spLocks/>
          </p:cNvSpPr>
          <p:nvPr>
            <p:custDataLst>
              <p:tags r:id="rId3"/>
            </p:custDataLst>
          </p:nvPr>
        </p:nvSpPr>
        <p:spPr>
          <a:xfrm>
            <a:off x="228600" y="2244486"/>
            <a:ext cx="8686800" cy="2362200"/>
          </a:xfrm>
          <a:prstGeom prst="rect">
            <a:avLst/>
          </a:prstGeom>
          <a:ln>
            <a:solidFill>
              <a:schemeClr val="accent1"/>
            </a:solidFill>
          </a:ln>
        </p:spPr>
        <p:txBody>
          <a:bodyPr vert="horz" lIns="91440" tIns="45720" rIns="91440" bIns="45720" rtlCol="0">
            <a:normAutofit fontScale="92500" lnSpcReduction="10000"/>
          </a:bodyPr>
          <a:lstStyle/>
          <a:p>
            <a:pPr marL="342900" indent="-342900">
              <a:spcBef>
                <a:spcPct val="20000"/>
              </a:spcBef>
              <a:buSzPct val="80000"/>
            </a:pPr>
            <a:r>
              <a:rPr lang="en-US" sz="26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Registers</a:t>
            </a:r>
            <a:r>
              <a:rPr lang="en-US" sz="28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 $t0-$t9 are caller-saved registers</a:t>
            </a:r>
            <a:endParaRPr lang="en-US" sz="2600" dirty="0" smtClean="0">
              <a:solidFill>
                <a:schemeClr val="accent4">
                  <a:lumMod val="40000"/>
                  <a:lumOff val="60000"/>
                </a:schemeClr>
              </a:solidFill>
            </a:endParaRP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… that are used to hold temporary quantities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4">
                    <a:lumMod val="40000"/>
                    <a:lumOff val="60000"/>
                  </a:schemeClr>
                </a:solidFill>
              </a:rPr>
              <a:t>… that need not be preserved across calls</a:t>
            </a:r>
          </a:p>
          <a:p>
            <a:pPr marL="342900" indent="-342900">
              <a:spcBef>
                <a:spcPct val="20000"/>
              </a:spcBef>
              <a:buSzPct val="80000"/>
            </a:pPr>
            <a:r>
              <a:rPr lang="en-US" sz="2600" dirty="0" smtClean="0">
                <a:solidFill>
                  <a:schemeClr val="accent1"/>
                </a:solidFill>
              </a:rPr>
              <a:t>Registers</a:t>
            </a:r>
            <a:r>
              <a:rPr lang="en-US" sz="2800" dirty="0" smtClean="0">
                <a:solidFill>
                  <a:schemeClr val="accent1"/>
                </a:solidFill>
              </a:rPr>
              <a:t> $s0-s8 are </a:t>
            </a:r>
            <a:r>
              <a:rPr lang="en-US" sz="2800" dirty="0" err="1" smtClean="0">
                <a:solidFill>
                  <a:schemeClr val="accent1"/>
                </a:solidFill>
              </a:rPr>
              <a:t>callee</a:t>
            </a:r>
            <a:r>
              <a:rPr lang="en-US" sz="2800" dirty="0" smtClean="0">
                <a:solidFill>
                  <a:schemeClr val="accent1"/>
                </a:solidFill>
              </a:rPr>
              <a:t>-saved registers</a:t>
            </a:r>
            <a:endParaRPr lang="en-US" sz="2600" dirty="0" smtClean="0">
              <a:solidFill>
                <a:schemeClr val="accent1"/>
              </a:solidFill>
            </a:endParaRP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1"/>
                </a:solidFill>
              </a:rPr>
              <a:t>… that hold long-lived values</a:t>
            </a:r>
          </a:p>
          <a:p>
            <a:pPr marL="458788" lvl="1" indent="-285750">
              <a:spcBef>
                <a:spcPct val="20000"/>
              </a:spcBef>
              <a:buClr>
                <a:schemeClr val="accent1"/>
              </a:buClr>
              <a:buFont typeface="Arial" pitchFamily="34" charset="0"/>
              <a:buChar char="•"/>
            </a:pPr>
            <a:r>
              <a:rPr lang="en-US" sz="2400" dirty="0" smtClean="0">
                <a:solidFill>
                  <a:schemeClr val="accent1"/>
                </a:solidFill>
              </a:rPr>
              <a:t>… that should be preserved across calls</a:t>
            </a:r>
          </a:p>
        </p:txBody>
      </p:sp>
    </p:spTree>
    <p:extLst>
      <p:ext uri="{BB962C8B-B14F-4D97-AF65-F5344CB8AC3E}">
        <p14:creationId xmlns:p14="http://schemas.microsoft.com/office/powerpoint/2010/main" val="15244866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Calling Convention Example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715267"/>
            <a:ext cx="8686800" cy="2514600"/>
          </a:xfrm>
        </p:spPr>
        <p:txBody>
          <a:bodyPr>
            <a:normAutofit/>
          </a:bodyPr>
          <a:lstStyle/>
          <a:p>
            <a:pPr>
              <a:lnSpc>
                <a:spcPct val="90000"/>
              </a:lnSpc>
            </a:pPr>
            <a:r>
              <a:rPr lang="en-US" sz="1600" dirty="0" err="1" smtClean="0">
                <a:latin typeface="Consolas" pitchFamily="49" charset="0"/>
              </a:rPr>
              <a:t>int</a:t>
            </a:r>
            <a:r>
              <a:rPr lang="en-US" sz="1600" dirty="0" smtClean="0">
                <a:latin typeface="Consolas" pitchFamily="49" charset="0"/>
              </a:rPr>
              <a:t> test(</a:t>
            </a:r>
            <a:r>
              <a:rPr lang="en-US" sz="1600" dirty="0" err="1" smtClean="0">
                <a:latin typeface="Consolas" pitchFamily="49" charset="0"/>
              </a:rPr>
              <a:t>int</a:t>
            </a:r>
            <a:r>
              <a:rPr lang="en-US" sz="1600" dirty="0" smtClean="0">
                <a:latin typeface="Consolas" pitchFamily="49" charset="0"/>
              </a:rPr>
              <a:t> a, </a:t>
            </a:r>
            <a:r>
              <a:rPr lang="en-US" sz="1600" dirty="0" err="1" smtClean="0">
                <a:latin typeface="Consolas" pitchFamily="49" charset="0"/>
              </a:rPr>
              <a:t>int</a:t>
            </a:r>
            <a:r>
              <a:rPr lang="en-US" sz="1600" dirty="0" smtClean="0">
                <a:latin typeface="Consolas" pitchFamily="49" charset="0"/>
              </a:rPr>
              <a:t> b) {</a:t>
            </a:r>
          </a:p>
          <a:p>
            <a:pPr>
              <a:lnSpc>
                <a:spcPct val="90000"/>
              </a:lnSpc>
            </a:pPr>
            <a:r>
              <a:rPr lang="en-US" sz="1600" dirty="0" smtClean="0">
                <a:latin typeface="Consolas" pitchFamily="49" charset="0"/>
              </a:rPr>
              <a:t>	</a:t>
            </a:r>
            <a:r>
              <a:rPr lang="en-US" sz="1600" dirty="0" err="1" smtClean="0">
                <a:latin typeface="Consolas" pitchFamily="49" charset="0"/>
              </a:rPr>
              <a:t>int</a:t>
            </a:r>
            <a:r>
              <a:rPr lang="en-US" sz="1600" dirty="0" smtClean="0">
                <a:latin typeface="Consolas" pitchFamily="49" charset="0"/>
              </a:rPr>
              <a:t> </a:t>
            </a:r>
            <a:r>
              <a:rPr lang="en-US" sz="1600" dirty="0" err="1" smtClean="0">
                <a:latin typeface="Consolas" pitchFamily="49" charset="0"/>
              </a:rPr>
              <a:t>tmp</a:t>
            </a:r>
            <a:r>
              <a:rPr lang="en-US" sz="1600" dirty="0" smtClean="0">
                <a:latin typeface="Consolas" pitchFamily="49" charset="0"/>
              </a:rPr>
              <a:t> = (</a:t>
            </a:r>
            <a:r>
              <a:rPr lang="en-US" sz="1600" dirty="0" err="1" smtClean="0">
                <a:latin typeface="Consolas" pitchFamily="49" charset="0"/>
              </a:rPr>
              <a:t>a&amp;b</a:t>
            </a:r>
            <a:r>
              <a:rPr lang="en-US" sz="1600" dirty="0" smtClean="0">
                <a:latin typeface="Consolas" pitchFamily="49" charset="0"/>
              </a:rPr>
              <a:t>)+(</a:t>
            </a:r>
            <a:r>
              <a:rPr lang="en-US" sz="1600" dirty="0" err="1" smtClean="0">
                <a:latin typeface="Consolas" pitchFamily="49" charset="0"/>
              </a:rPr>
              <a:t>a|b</a:t>
            </a:r>
            <a:r>
              <a:rPr lang="en-US" sz="1600" dirty="0" smtClean="0">
                <a:latin typeface="Consolas" pitchFamily="49" charset="0"/>
              </a:rPr>
              <a:t>);</a:t>
            </a:r>
          </a:p>
          <a:p>
            <a:pPr>
              <a:lnSpc>
                <a:spcPct val="90000"/>
              </a:lnSpc>
            </a:pPr>
            <a:r>
              <a:rPr lang="en-US" sz="1600" dirty="0" smtClean="0">
                <a:latin typeface="Consolas" pitchFamily="49" charset="0"/>
              </a:rPr>
              <a:t>	</a:t>
            </a:r>
            <a:r>
              <a:rPr lang="en-US" sz="1600" dirty="0" err="1" smtClean="0">
                <a:latin typeface="Consolas" pitchFamily="49" charset="0"/>
              </a:rPr>
              <a:t>int</a:t>
            </a:r>
            <a:r>
              <a:rPr lang="en-US" sz="1600" dirty="0" smtClean="0">
                <a:latin typeface="Consolas" pitchFamily="49" charset="0"/>
              </a:rPr>
              <a:t> s = sum(tmp,1,2,3,4,5);</a:t>
            </a:r>
          </a:p>
          <a:p>
            <a:pPr>
              <a:lnSpc>
                <a:spcPct val="90000"/>
              </a:lnSpc>
            </a:pPr>
            <a:r>
              <a:rPr lang="en-US" sz="1600" dirty="0" smtClean="0">
                <a:latin typeface="Consolas" pitchFamily="49" charset="0"/>
              </a:rPr>
              <a:t>	</a:t>
            </a:r>
            <a:r>
              <a:rPr lang="en-US" sz="1600" dirty="0" err="1" smtClean="0">
                <a:latin typeface="Consolas" pitchFamily="49" charset="0"/>
              </a:rPr>
              <a:t>int</a:t>
            </a:r>
            <a:r>
              <a:rPr lang="en-US" sz="1600" dirty="0" smtClean="0">
                <a:latin typeface="Consolas" pitchFamily="49" charset="0"/>
              </a:rPr>
              <a:t> u = sum(</a:t>
            </a:r>
            <a:r>
              <a:rPr lang="en-US" sz="1600" dirty="0" err="1" smtClean="0">
                <a:latin typeface="Consolas" pitchFamily="49" charset="0"/>
              </a:rPr>
              <a:t>s,tmp,b,a,b,a</a:t>
            </a:r>
            <a:r>
              <a:rPr lang="en-US" sz="1600" dirty="0" smtClean="0">
                <a:latin typeface="Consolas" pitchFamily="49" charset="0"/>
              </a:rPr>
              <a:t>);</a:t>
            </a:r>
          </a:p>
          <a:p>
            <a:pPr>
              <a:lnSpc>
                <a:spcPct val="90000"/>
              </a:lnSpc>
            </a:pPr>
            <a:r>
              <a:rPr lang="en-US" sz="1600" dirty="0" smtClean="0">
                <a:latin typeface="Consolas" pitchFamily="49" charset="0"/>
              </a:rPr>
              <a:t>	return u + a + b;</a:t>
            </a:r>
          </a:p>
          <a:p>
            <a:pPr>
              <a:lnSpc>
                <a:spcPct val="90000"/>
              </a:lnSpc>
            </a:pPr>
            <a:r>
              <a:rPr lang="en-US" sz="1600" dirty="0" smtClean="0">
                <a:latin typeface="Consolas" pitchFamily="49" charset="0"/>
              </a:rPr>
              <a:t>}</a:t>
            </a:r>
          </a:p>
          <a:p>
            <a:pPr>
              <a:lnSpc>
                <a:spcPct val="90000"/>
              </a:lnSpc>
            </a:pPr>
            <a:endParaRPr lang="en-US" sz="1600" dirty="0">
              <a:latin typeface="Consolas" pitchFamily="49" charset="0"/>
            </a:endParaRPr>
          </a:p>
        </p:txBody>
      </p:sp>
      <p:sp>
        <p:nvSpPr>
          <p:cNvPr id="4" name="Content Placeholder 2" hidden="1"/>
          <p:cNvSpPr txBox="1">
            <a:spLocks/>
          </p:cNvSpPr>
          <p:nvPr>
            <p:custDataLst>
              <p:tags r:id="rId3"/>
            </p:custDataLst>
          </p:nvPr>
        </p:nvSpPr>
        <p:spPr>
          <a:xfrm>
            <a:off x="152400" y="2819400"/>
            <a:ext cx="8763000" cy="3886200"/>
          </a:xfrm>
          <a:prstGeom prst="rect">
            <a:avLst/>
          </a:prstGeom>
        </p:spPr>
        <p:txBody>
          <a:bodyPr vert="horz" lIns="91440" tIns="45720" rIns="91440" bIns="45720" rtlCol="0">
            <a:normAutofit fontScale="47500" lnSpcReduction="20000"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s0 = a0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onsolas" pitchFamily="49" charset="0"/>
                <a:ea typeface="+mn-ea"/>
                <a:cs typeface="Arial" pitchFamily="34" charset="0"/>
              </a:rPr>
              <a:t>s1</a:t>
            </a:r>
            <a:r>
              <a:rPr kumimoji="0" lang="en-US" sz="2400" b="0" i="0" u="none" strike="noStrike" kern="1200" cap="none" spc="0" normalizeH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onsolas" pitchFamily="49" charset="0"/>
                <a:ea typeface="+mn-ea"/>
                <a:cs typeface="Arial" pitchFamily="34" charset="0"/>
              </a:rPr>
              <a:t> = a1</a:t>
            </a:r>
            <a:endParaRPr kumimoji="0" lang="en-US" sz="2400" b="0" i="0" u="none" strike="noStrike" kern="1200" cap="none" spc="0" normalizeH="0" baseline="0" noProof="0" dirty="0" smtClean="0">
              <a:ln>
                <a:noFill/>
              </a:ln>
              <a:solidFill>
                <a:schemeClr val="accent4"/>
              </a:solidFill>
              <a:effectLst/>
              <a:uLnTx/>
              <a:uFillTx/>
              <a:latin typeface="Consolas" pitchFamily="49" charset="0"/>
              <a:ea typeface="+mn-ea"/>
              <a:cs typeface="Arial" pitchFamily="34" charset="0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onsolas" pitchFamily="49" charset="0"/>
                <a:ea typeface="+mn-ea"/>
                <a:cs typeface="Arial" pitchFamily="34" charset="0"/>
              </a:rPr>
              <a:t>t0</a:t>
            </a:r>
            <a:r>
              <a:rPr kumimoji="0" lang="en-US" sz="2400" b="0" i="0" u="none" strike="noStrike" kern="1200" cap="none" spc="0" normalizeH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onsolas" pitchFamily="49" charset="0"/>
                <a:ea typeface="+mn-ea"/>
                <a:cs typeface="Arial" pitchFamily="34" charset="0"/>
              </a:rPr>
              <a:t> = a &amp; b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baseline="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t1</a:t>
            </a: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 = a | b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24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onsolas" pitchFamily="49" charset="0"/>
                <a:ea typeface="+mn-ea"/>
                <a:cs typeface="Arial" pitchFamily="34" charset="0"/>
              </a:rPr>
              <a:t>t</a:t>
            </a: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0 = t0 + t1 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SW t0, 24(sp) # </a:t>
            </a:r>
            <a:r>
              <a:rPr lang="en-US" sz="2400" dirty="0" err="1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tmp</a:t>
            </a:r>
            <a:endParaRPr lang="en-US" sz="2400" dirty="0" smtClean="0">
              <a:solidFill>
                <a:schemeClr val="accent4"/>
              </a:solidFill>
              <a:latin typeface="Consolas" pitchFamily="49" charset="0"/>
              <a:cs typeface="Arial" pitchFamily="34" charset="0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a0 = t0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a1 = 1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a2 = 2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a3 = 3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SW 4, 0(sp)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SW 5, 4(sp)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JAL sum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NOP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LW t0, 24(sp)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a0 = v0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a1 = t0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a2 = s1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a3 = s0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SW s1, 0(sp)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SW s0, 4(sp)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JAL sum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NOP</a:t>
            </a:r>
          </a:p>
          <a:p>
            <a:pPr marL="342900" marR="0" lvl="0" indent="-342900" algn="l" defTabSz="914400" rtl="0" eaLnBrk="1" fontAlgn="auto" latinLnBrk="0" hangingPunct="1">
              <a:lnSpc>
                <a:spcPct val="9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2400" dirty="0" smtClean="0">
                <a:solidFill>
                  <a:schemeClr val="accent4"/>
                </a:solidFill>
                <a:latin typeface="Consolas" pitchFamily="49" charset="0"/>
                <a:cs typeface="Arial" pitchFamily="34" charset="0"/>
              </a:rPr>
              <a:t>v0 = v0 + s0 + s1</a:t>
            </a:r>
          </a:p>
        </p:txBody>
      </p:sp>
    </p:spTree>
    <p:extLst>
      <p:ext uri="{BB962C8B-B14F-4D97-AF65-F5344CB8AC3E}">
        <p14:creationId xmlns:p14="http://schemas.microsoft.com/office/powerpoint/2010/main" val="4755048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2" hidden="1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76200" y="381000"/>
            <a:ext cx="2057400" cy="6172200"/>
          </a:xfrm>
          <a:prstGeom prst="rect">
            <a:avLst/>
          </a:prstGeom>
        </p:spPr>
        <p:txBody>
          <a:bodyPr vert="horz" lIns="91440" tIns="45720" rIns="91440" bIns="45720" rtlCol="0">
            <a:normAutofit fontScale="85000" lnSpcReduction="10000"/>
          </a:bodyPr>
          <a:lstStyle/>
          <a:p>
            <a:pPr marR="0" lvl="0" algn="l" defTabSz="914400" rtl="0" eaLnBrk="1" fontAlgn="auto" latinLnBrk="0" hangingPunct="1">
              <a:lnSpc>
                <a:spcPct val="17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ADDIU $sp, $sp, -40</a:t>
            </a:r>
          </a:p>
          <a:p>
            <a:pPr marR="0" lvl="0" algn="l" defTabSz="914400" rtl="0" eaLnBrk="1" fontAlgn="auto" latinLnBrk="0" hangingPunct="1">
              <a:lnSpc>
                <a:spcPct val="17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SW $</a:t>
            </a:r>
            <a:r>
              <a:rPr kumimoji="0" lang="en-US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ra</a:t>
            </a: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, 36($sp)</a:t>
            </a:r>
          </a:p>
          <a:p>
            <a:pPr marR="0" lvl="0" algn="l" defTabSz="914400" rtl="0" eaLnBrk="1" fontAlgn="auto" latinLnBrk="0" hangingPunct="1">
              <a:lnSpc>
                <a:spcPct val="17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SW $</a:t>
            </a:r>
            <a:r>
              <a:rPr kumimoji="0" lang="en-US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fp</a:t>
            </a: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, 32($sp)</a:t>
            </a:r>
          </a:p>
          <a:p>
            <a:pPr marR="0" lvl="0" algn="l" defTabSz="914400" rtl="0" eaLnBrk="1" fontAlgn="auto" latinLnBrk="0" hangingPunct="1">
              <a:lnSpc>
                <a:spcPct val="17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SW $s0, 28($sp)</a:t>
            </a:r>
          </a:p>
          <a:p>
            <a:pPr marR="0" lvl="0" algn="l" defTabSz="914400" rtl="0" eaLnBrk="1" fontAlgn="auto" latinLnBrk="0" hangingPunct="1">
              <a:lnSpc>
                <a:spcPct val="17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SW $s5, 24($sp)</a:t>
            </a:r>
          </a:p>
          <a:p>
            <a:pPr marR="0" lvl="0" algn="l" defTabSz="914400" rtl="0" eaLnBrk="1" fontAlgn="auto" latinLnBrk="0" hangingPunct="1">
              <a:lnSpc>
                <a:spcPct val="17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ADDIU $</a:t>
            </a:r>
            <a:r>
              <a:rPr kumimoji="0" lang="en-US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fp</a:t>
            </a: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, $sp, 40</a:t>
            </a:r>
          </a:p>
          <a:p>
            <a:pPr marR="0" lvl="0" algn="l" defTabSz="914400" rtl="0" eaLnBrk="1" fontAlgn="auto" latinLnBrk="0" hangingPunct="1">
              <a:lnSpc>
                <a:spcPct val="17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...</a:t>
            </a:r>
          </a:p>
          <a:p>
            <a:pPr marR="0" lvl="0" algn="l" defTabSz="914400" rtl="0" eaLnBrk="1" fontAlgn="auto" latinLnBrk="0" hangingPunct="1">
              <a:lnSpc>
                <a:spcPct val="17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...</a:t>
            </a:r>
          </a:p>
          <a:p>
            <a:pPr marR="0" lvl="0" algn="l" defTabSz="914400" rtl="0" eaLnBrk="1" fontAlgn="auto" latinLnBrk="0" hangingPunct="1">
              <a:lnSpc>
                <a:spcPct val="17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LW $s5, 24($sp)</a:t>
            </a:r>
          </a:p>
          <a:p>
            <a:pPr marR="0" lvl="0" algn="l" defTabSz="914400" rtl="0" eaLnBrk="1" fontAlgn="auto" latinLnBrk="0" hangingPunct="1">
              <a:lnSpc>
                <a:spcPct val="17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LW $s0, 28($sp)</a:t>
            </a:r>
          </a:p>
          <a:p>
            <a:pPr marR="0" lvl="0" algn="l" defTabSz="914400" rtl="0" eaLnBrk="1" fontAlgn="auto" latinLnBrk="0" hangingPunct="1">
              <a:lnSpc>
                <a:spcPct val="17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LW $</a:t>
            </a:r>
            <a:r>
              <a:rPr kumimoji="0" lang="en-US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fp</a:t>
            </a: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, 32($sp)</a:t>
            </a:r>
          </a:p>
          <a:p>
            <a:pPr marR="0" lvl="0" algn="l" defTabSz="914400" rtl="0" eaLnBrk="1" fontAlgn="auto" latinLnBrk="0" hangingPunct="1">
              <a:lnSpc>
                <a:spcPct val="17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LW $</a:t>
            </a:r>
            <a:r>
              <a:rPr kumimoji="0" lang="en-US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ra</a:t>
            </a: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, 36($sp)</a:t>
            </a:r>
          </a:p>
          <a:p>
            <a:pPr marR="0" lvl="0" algn="l" defTabSz="914400" rtl="0" eaLnBrk="1" fontAlgn="auto" latinLnBrk="0" hangingPunct="1">
              <a:lnSpc>
                <a:spcPct val="17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ADDIU $sp, $sp, 40</a:t>
            </a:r>
          </a:p>
          <a:p>
            <a:pPr marR="0" lvl="0" algn="l" defTabSz="914400" rtl="0" eaLnBrk="1" fontAlgn="auto" latinLnBrk="0" hangingPunct="1">
              <a:lnSpc>
                <a:spcPct val="17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b="0" i="0" u="none" strike="noStrike" kern="1200" cap="none" spc="0" normalizeH="0" baseline="0" noProof="0" dirty="0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JR $</a:t>
            </a:r>
            <a:r>
              <a:rPr kumimoji="0" lang="en-US" b="0" i="0" u="none" strike="noStrike" kern="1200" cap="none" spc="0" normalizeH="0" baseline="0" noProof="0" dirty="0" err="1" smtClean="0">
                <a:ln>
                  <a:noFill/>
                </a:ln>
                <a:solidFill>
                  <a:schemeClr val="accent4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ra</a:t>
            </a:r>
            <a:endParaRPr kumimoji="0" lang="en-US" b="0" i="0" u="none" strike="noStrike" kern="1200" cap="none" spc="0" normalizeH="0" baseline="0" noProof="0" dirty="0">
              <a:ln>
                <a:noFill/>
              </a:ln>
              <a:solidFill>
                <a:schemeClr val="accent4"/>
              </a:solidFill>
              <a:effectLst/>
              <a:uLnTx/>
              <a:uFillTx/>
              <a:latin typeface="Calibri" pitchFamily="34" charset="0"/>
              <a:ea typeface="+mn-ea"/>
              <a:cs typeface="Arial" pitchFamily="34" charset="0"/>
            </a:endParaRPr>
          </a:p>
        </p:txBody>
      </p:sp>
      <p:sp>
        <p:nvSpPr>
          <p:cNvPr id="8" name="Title 1"/>
          <p:cNvSpPr>
            <a:spLocks noGrp="1"/>
          </p:cNvSpPr>
          <p:nvPr>
            <p:ph type="title"/>
            <p:custDataLst>
              <p:tags r:id="rId2"/>
            </p:custDataLst>
          </p:nvPr>
        </p:nvSpPr>
        <p:spPr>
          <a:xfrm>
            <a:off x="304800" y="304800"/>
            <a:ext cx="8686800" cy="533400"/>
          </a:xfrm>
        </p:spPr>
        <p:txBody>
          <a:bodyPr/>
          <a:lstStyle/>
          <a:p>
            <a:r>
              <a:rPr lang="en-US" dirty="0" smtClean="0"/>
              <a:t>Calling Convention Example: </a:t>
            </a:r>
            <a:br>
              <a:rPr lang="en-US" dirty="0" smtClean="0"/>
            </a:br>
            <a:r>
              <a:rPr lang="en-US" dirty="0" smtClean="0"/>
              <a:t>Prolog</a:t>
            </a:r>
            <a:r>
              <a:rPr lang="en-US" dirty="0" smtClean="0"/>
              <a:t>, Epilog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7457278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>
          <a:xfrm>
            <a:off x="0" y="0"/>
            <a:ext cx="9144000" cy="533400"/>
          </a:xfrm>
        </p:spPr>
        <p:txBody>
          <a:bodyPr/>
          <a:lstStyle/>
          <a:p>
            <a:r>
              <a:rPr lang="en-US" sz="3600" dirty="0"/>
              <a:t>Minimum stack size for a standard function?</a:t>
            </a:r>
          </a:p>
        </p:txBody>
      </p:sp>
    </p:spTree>
    <p:extLst>
      <p:ext uri="{BB962C8B-B14F-4D97-AF65-F5344CB8AC3E}">
        <p14:creationId xmlns:p14="http://schemas.microsoft.com/office/powerpoint/2010/main" val="40149903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Leaf Functions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i="1" dirty="0" smtClean="0">
                <a:solidFill>
                  <a:schemeClr val="accent1"/>
                </a:solidFill>
              </a:rPr>
              <a:t>Leaf function</a:t>
            </a:r>
            <a:r>
              <a:rPr lang="en-US" i="1" dirty="0" smtClean="0"/>
              <a:t> </a:t>
            </a:r>
            <a:r>
              <a:rPr lang="en-US" dirty="0" smtClean="0"/>
              <a:t>does not invoke any other functions</a:t>
            </a:r>
          </a:p>
          <a:p>
            <a:r>
              <a:rPr lang="en-US" dirty="0" err="1" smtClean="0"/>
              <a:t>int</a:t>
            </a:r>
            <a:r>
              <a:rPr lang="en-US" dirty="0" smtClean="0"/>
              <a:t> f(</a:t>
            </a:r>
            <a:r>
              <a:rPr lang="en-US" dirty="0" err="1" smtClean="0"/>
              <a:t>int</a:t>
            </a:r>
            <a:r>
              <a:rPr lang="en-US" dirty="0" smtClean="0"/>
              <a:t> x, </a:t>
            </a:r>
            <a:r>
              <a:rPr lang="en-US" dirty="0" err="1" smtClean="0"/>
              <a:t>int</a:t>
            </a:r>
            <a:r>
              <a:rPr lang="en-US" dirty="0" smtClean="0"/>
              <a:t> y) { return (</a:t>
            </a:r>
            <a:r>
              <a:rPr lang="en-US" dirty="0" err="1" smtClean="0"/>
              <a:t>x+y</a:t>
            </a:r>
            <a:r>
              <a:rPr lang="en-US" dirty="0" smtClean="0"/>
              <a:t>); }</a:t>
            </a:r>
          </a:p>
          <a:p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77106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Anatomy of an executing program</a:t>
            </a:r>
            <a:endParaRPr lang="en-US" dirty="0"/>
          </a:p>
        </p:txBody>
      </p:sp>
      <p:sp>
        <p:nvSpPr>
          <p:cNvPr id="4" name="Rectangle 3"/>
          <p:cNvSpPr/>
          <p:nvPr>
            <p:custDataLst>
              <p:tags r:id="rId2"/>
            </p:custDataLst>
          </p:nvPr>
        </p:nvSpPr>
        <p:spPr>
          <a:xfrm>
            <a:off x="2819400" y="609600"/>
            <a:ext cx="3505200" cy="6248400"/>
          </a:xfrm>
          <a:prstGeom prst="rect">
            <a:avLst/>
          </a:prstGeom>
          <a:ln w="28575">
            <a:solidFill>
              <a:schemeClr val="accent1"/>
            </a:solidFill>
          </a:ln>
        </p:spPr>
        <p:txBody>
          <a:bodyPr wrap="none" lIns="0" tIns="0" rIns="0" bIns="0" rtlCol="0" anchor="ctr">
            <a:noAutofit/>
          </a:bodyPr>
          <a:lstStyle/>
          <a:p>
            <a:pPr algn="ctr"/>
            <a:endParaRPr lang="en-US" sz="2800" dirty="0" err="1" smtClean="0">
              <a:solidFill>
                <a:schemeClr val="bg1"/>
              </a:solidFill>
            </a:endParaRPr>
          </a:p>
        </p:txBody>
      </p:sp>
      <p:sp>
        <p:nvSpPr>
          <p:cNvPr id="5" name="TextBox 4"/>
          <p:cNvSpPr txBox="1"/>
          <p:nvPr>
            <p:custDataLst>
              <p:tags r:id="rId3"/>
            </p:custDataLst>
          </p:nvPr>
        </p:nvSpPr>
        <p:spPr>
          <a:xfrm>
            <a:off x="685800" y="533400"/>
            <a:ext cx="215636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0xfffffffc</a:t>
            </a:r>
          </a:p>
        </p:txBody>
      </p:sp>
      <p:sp>
        <p:nvSpPr>
          <p:cNvPr id="6" name="TextBox 5"/>
          <p:cNvSpPr txBox="1"/>
          <p:nvPr>
            <p:custDataLst>
              <p:tags r:id="rId4"/>
            </p:custDataLst>
          </p:nvPr>
        </p:nvSpPr>
        <p:spPr>
          <a:xfrm>
            <a:off x="685800" y="6410980"/>
            <a:ext cx="215636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0x00000000</a:t>
            </a:r>
          </a:p>
        </p:txBody>
      </p:sp>
      <p:sp>
        <p:nvSpPr>
          <p:cNvPr id="7" name="TextBox 6"/>
          <p:cNvSpPr txBox="1"/>
          <p:nvPr>
            <p:custDataLst>
              <p:tags r:id="rId5"/>
            </p:custDataLst>
          </p:nvPr>
        </p:nvSpPr>
        <p:spPr>
          <a:xfrm>
            <a:off x="6324600" y="609600"/>
            <a:ext cx="776175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top</a:t>
            </a:r>
          </a:p>
        </p:txBody>
      </p:sp>
      <p:sp>
        <p:nvSpPr>
          <p:cNvPr id="8" name="TextBox 7"/>
          <p:cNvSpPr txBox="1"/>
          <p:nvPr>
            <p:custDataLst>
              <p:tags r:id="rId6"/>
            </p:custDataLst>
          </p:nvPr>
        </p:nvSpPr>
        <p:spPr>
          <a:xfrm>
            <a:off x="6400800" y="6324600"/>
            <a:ext cx="1367682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bottom</a:t>
            </a:r>
          </a:p>
        </p:txBody>
      </p:sp>
      <p:sp>
        <p:nvSpPr>
          <p:cNvPr id="9" name="TextBox 8"/>
          <p:cNvSpPr txBox="1"/>
          <p:nvPr>
            <p:custDataLst>
              <p:tags r:id="rId7"/>
            </p:custDataLst>
          </p:nvPr>
        </p:nvSpPr>
        <p:spPr>
          <a:xfrm>
            <a:off x="685800" y="2143780"/>
            <a:ext cx="215636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0x7ffffffc</a:t>
            </a:r>
          </a:p>
        </p:txBody>
      </p:sp>
      <p:sp>
        <p:nvSpPr>
          <p:cNvPr id="10" name="TextBox 9"/>
          <p:cNvSpPr txBox="1"/>
          <p:nvPr>
            <p:custDataLst>
              <p:tags r:id="rId8"/>
            </p:custDataLst>
          </p:nvPr>
        </p:nvSpPr>
        <p:spPr>
          <a:xfrm>
            <a:off x="685800" y="1752600"/>
            <a:ext cx="215636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0x80000000</a:t>
            </a:r>
          </a:p>
        </p:txBody>
      </p:sp>
      <p:sp>
        <p:nvSpPr>
          <p:cNvPr id="11" name="TextBox 10"/>
          <p:cNvSpPr txBox="1"/>
          <p:nvPr>
            <p:custDataLst>
              <p:tags r:id="rId9"/>
            </p:custDataLst>
          </p:nvPr>
        </p:nvSpPr>
        <p:spPr>
          <a:xfrm>
            <a:off x="685800" y="5039380"/>
            <a:ext cx="215636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0x10000000</a:t>
            </a:r>
          </a:p>
        </p:txBody>
      </p:sp>
      <p:sp>
        <p:nvSpPr>
          <p:cNvPr id="12" name="TextBox 11"/>
          <p:cNvSpPr txBox="1"/>
          <p:nvPr>
            <p:custDataLst>
              <p:tags r:id="rId10"/>
            </p:custDataLst>
          </p:nvPr>
        </p:nvSpPr>
        <p:spPr>
          <a:xfrm>
            <a:off x="663040" y="5963960"/>
            <a:ext cx="215636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0x00400000</a:t>
            </a:r>
          </a:p>
        </p:txBody>
      </p:sp>
      <p:sp>
        <p:nvSpPr>
          <p:cNvPr id="13" name="TextBox 12" hidden="1"/>
          <p:cNvSpPr txBox="1"/>
          <p:nvPr>
            <p:custDataLst>
              <p:tags r:id="rId11"/>
            </p:custDataLst>
          </p:nvPr>
        </p:nvSpPr>
        <p:spPr>
          <a:xfrm>
            <a:off x="3242297" y="1219200"/>
            <a:ext cx="2548903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accent4"/>
                </a:solidFill>
              </a:rPr>
              <a:t>system reserved</a:t>
            </a:r>
          </a:p>
        </p:txBody>
      </p:sp>
      <p:sp>
        <p:nvSpPr>
          <p:cNvPr id="14" name="TextBox 13" hidden="1"/>
          <p:cNvSpPr txBox="1"/>
          <p:nvPr>
            <p:custDataLst>
              <p:tags r:id="rId12"/>
            </p:custDataLst>
          </p:nvPr>
        </p:nvSpPr>
        <p:spPr>
          <a:xfrm>
            <a:off x="3200400" y="2819400"/>
            <a:ext cx="2998641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accent4"/>
                </a:solidFill>
              </a:rPr>
              <a:t>(stack grows down)</a:t>
            </a:r>
          </a:p>
        </p:txBody>
      </p:sp>
      <p:sp>
        <p:nvSpPr>
          <p:cNvPr id="15" name="TextBox 14" hidden="1"/>
          <p:cNvSpPr txBox="1"/>
          <p:nvPr>
            <p:custDataLst>
              <p:tags r:id="rId13"/>
            </p:custDataLst>
          </p:nvPr>
        </p:nvSpPr>
        <p:spPr>
          <a:xfrm>
            <a:off x="3391030" y="3820180"/>
            <a:ext cx="254197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accent4"/>
                </a:solidFill>
              </a:rPr>
              <a:t>(heap grows up)</a:t>
            </a:r>
          </a:p>
        </p:txBody>
      </p:sp>
      <p:sp>
        <p:nvSpPr>
          <p:cNvPr id="16" name="TextBox 15" hidden="1"/>
          <p:cNvSpPr txBox="1"/>
          <p:nvPr>
            <p:custDataLst>
              <p:tags r:id="rId14"/>
            </p:custDataLst>
          </p:nvPr>
        </p:nvSpPr>
        <p:spPr>
          <a:xfrm>
            <a:off x="4114800" y="4876800"/>
            <a:ext cx="75027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accent4"/>
                </a:solidFill>
              </a:rPr>
              <a:t>text</a:t>
            </a:r>
          </a:p>
        </p:txBody>
      </p:sp>
      <p:sp>
        <p:nvSpPr>
          <p:cNvPr id="17" name="TextBox 16" hidden="1"/>
          <p:cNvSpPr txBox="1"/>
          <p:nvPr>
            <p:custDataLst>
              <p:tags r:id="rId15"/>
            </p:custDataLst>
          </p:nvPr>
        </p:nvSpPr>
        <p:spPr>
          <a:xfrm>
            <a:off x="3802080" y="5867400"/>
            <a:ext cx="145572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accent4"/>
                </a:solidFill>
              </a:rPr>
              <a:t>reserved</a:t>
            </a:r>
          </a:p>
        </p:txBody>
      </p:sp>
      <p:sp>
        <p:nvSpPr>
          <p:cNvPr id="18" name="TextBox 17" hidden="1"/>
          <p:cNvSpPr txBox="1"/>
          <p:nvPr>
            <p:custDataLst>
              <p:tags r:id="rId16"/>
            </p:custDataLst>
          </p:nvPr>
        </p:nvSpPr>
        <p:spPr>
          <a:xfrm>
            <a:off x="3657600" y="4201180"/>
            <a:ext cx="190449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accent4"/>
                </a:solidFill>
              </a:rPr>
              <a:t>(static) data</a:t>
            </a:r>
          </a:p>
        </p:txBody>
      </p:sp>
      <p:sp>
        <p:nvSpPr>
          <p:cNvPr id="19" name="TextBox 18" hidden="1"/>
          <p:cNvSpPr txBox="1"/>
          <p:nvPr>
            <p:custDataLst>
              <p:tags r:id="rId17"/>
            </p:custDataLst>
          </p:nvPr>
        </p:nvSpPr>
        <p:spPr>
          <a:xfrm>
            <a:off x="6553200" y="2819400"/>
            <a:ext cx="123424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accent4"/>
                </a:solidFill>
              </a:rPr>
              <a:t>(.stack)</a:t>
            </a:r>
          </a:p>
        </p:txBody>
      </p:sp>
      <p:sp>
        <p:nvSpPr>
          <p:cNvPr id="20" name="TextBox 19" hidden="1"/>
          <p:cNvSpPr txBox="1"/>
          <p:nvPr>
            <p:custDataLst>
              <p:tags r:id="rId18"/>
            </p:custDataLst>
          </p:nvPr>
        </p:nvSpPr>
        <p:spPr>
          <a:xfrm>
            <a:off x="6623035" y="4201180"/>
            <a:ext cx="920765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accent4"/>
                </a:solidFill>
              </a:rPr>
              <a:t>.data</a:t>
            </a:r>
          </a:p>
        </p:txBody>
      </p:sp>
      <p:sp>
        <p:nvSpPr>
          <p:cNvPr id="21" name="TextBox 20" hidden="1"/>
          <p:cNvSpPr txBox="1"/>
          <p:nvPr>
            <p:custDataLst>
              <p:tags r:id="rId19"/>
            </p:custDataLst>
          </p:nvPr>
        </p:nvSpPr>
        <p:spPr>
          <a:xfrm>
            <a:off x="6705600" y="4953000"/>
            <a:ext cx="833946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accent4"/>
                </a:solidFill>
              </a:rPr>
              <a:t>.text</a:t>
            </a:r>
          </a:p>
        </p:txBody>
      </p:sp>
      <p:sp>
        <p:nvSpPr>
          <p:cNvPr id="23" name="Rectangle 7"/>
          <p:cNvSpPr>
            <a:spLocks noChangeArrowheads="1"/>
          </p:cNvSpPr>
          <p:nvPr>
            <p:custDataLst>
              <p:tags r:id="rId20"/>
            </p:custDataLst>
          </p:nvPr>
        </p:nvSpPr>
        <p:spPr bwMode="auto">
          <a:xfrm>
            <a:off x="2819400" y="533400"/>
            <a:ext cx="3505200" cy="16764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system reserved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26" name="Rectangle 7"/>
          <p:cNvSpPr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2819400" y="2209800"/>
            <a:ext cx="3505200" cy="795010"/>
          </a:xfrm>
          <a:prstGeom prst="rect">
            <a:avLst/>
          </a:prstGeom>
          <a:solidFill>
            <a:schemeClr val="accent5">
              <a:lumMod val="50000"/>
            </a:schemeClr>
          </a:solidFill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b="1" dirty="0" smtClean="0">
                <a:solidFill>
                  <a:schemeClr val="bg1"/>
                </a:solidFill>
              </a:rPr>
              <a:t>stack</a:t>
            </a:r>
            <a:endParaRPr lang="en-US" sz="2400" b="1" dirty="0">
              <a:solidFill>
                <a:schemeClr val="bg1"/>
              </a:solidFill>
            </a:endParaRPr>
          </a:p>
        </p:txBody>
      </p:sp>
      <p:sp>
        <p:nvSpPr>
          <p:cNvPr id="29" name="Rectangle 7"/>
          <p:cNvSpPr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2819400" y="6477000"/>
            <a:ext cx="3505200" cy="381000"/>
          </a:xfrm>
          <a:prstGeom prst="rect">
            <a:avLst/>
          </a:prstGeom>
          <a:solidFill>
            <a:schemeClr val="accent2">
              <a:lumMod val="50000"/>
            </a:schemeClr>
          </a:solidFill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system reserved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30" name="Rectangle 7"/>
          <p:cNvSpPr>
            <a:spLocks noChangeArrowheads="1"/>
          </p:cNvSpPr>
          <p:nvPr>
            <p:custDataLst>
              <p:tags r:id="rId23"/>
            </p:custDataLst>
          </p:nvPr>
        </p:nvSpPr>
        <p:spPr bwMode="auto">
          <a:xfrm>
            <a:off x="2819400" y="5562600"/>
            <a:ext cx="3505200" cy="914400"/>
          </a:xfrm>
          <a:prstGeom prst="rect">
            <a:avLst/>
          </a:prstGeom>
          <a:solidFill>
            <a:schemeClr val="accent5">
              <a:lumMod val="50000"/>
            </a:schemeClr>
          </a:solidFill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code (text)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31" name="Rectangle 7"/>
          <p:cNvSpPr>
            <a:spLocks noChangeArrowheads="1"/>
          </p:cNvSpPr>
          <p:nvPr>
            <p:custDataLst>
              <p:tags r:id="rId24"/>
            </p:custDataLst>
          </p:nvPr>
        </p:nvSpPr>
        <p:spPr bwMode="auto">
          <a:xfrm>
            <a:off x="2819400" y="5105400"/>
            <a:ext cx="3505200" cy="457200"/>
          </a:xfrm>
          <a:prstGeom prst="rect">
            <a:avLst/>
          </a:prstGeom>
          <a:solidFill>
            <a:schemeClr val="accent5">
              <a:lumMod val="50000"/>
            </a:schemeClr>
          </a:solidFill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static data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32" name="Rectangle 7"/>
          <p:cNvSpPr>
            <a:spLocks noChangeArrowheads="1"/>
          </p:cNvSpPr>
          <p:nvPr>
            <p:custDataLst>
              <p:tags r:id="rId25"/>
            </p:custDataLst>
          </p:nvPr>
        </p:nvSpPr>
        <p:spPr bwMode="auto">
          <a:xfrm>
            <a:off x="2819400" y="4343400"/>
            <a:ext cx="3505200" cy="762000"/>
          </a:xfrm>
          <a:prstGeom prst="rect">
            <a:avLst/>
          </a:prstGeom>
          <a:solidFill>
            <a:schemeClr val="accent5">
              <a:lumMod val="50000"/>
            </a:schemeClr>
          </a:solidFill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dynamic data (heap)</a:t>
            </a:r>
            <a:endParaRPr lang="en-US" sz="24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477541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Debugging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4294967295"/>
            <p:custDataLst>
              <p:tags r:id="rId2"/>
            </p:custDataLst>
          </p:nvPr>
        </p:nvSpPr>
        <p:spPr>
          <a:xfrm>
            <a:off x="1295400" y="533400"/>
            <a:ext cx="3124200" cy="1905000"/>
          </a:xfrm>
        </p:spPr>
        <p:txBody>
          <a:bodyPr>
            <a:noAutofit/>
          </a:bodyPr>
          <a:lstStyle/>
          <a:p>
            <a:pPr marL="0" indent="0">
              <a:lnSpc>
                <a:spcPct val="80000"/>
              </a:lnSpc>
              <a:spcBef>
                <a:spcPts val="0"/>
              </a:spcBef>
              <a:tabLst>
                <a:tab pos="1662113" algn="l"/>
              </a:tabLst>
            </a:pPr>
            <a:r>
              <a:rPr lang="en-US" sz="2400" dirty="0" smtClean="0"/>
              <a:t>init(): 	0x400000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tabLst>
                <a:tab pos="1662113" algn="l"/>
              </a:tabLst>
            </a:pPr>
            <a:r>
              <a:rPr lang="en-US" sz="2400" dirty="0" err="1" smtClean="0"/>
              <a:t>printf</a:t>
            </a:r>
            <a:r>
              <a:rPr lang="en-US" sz="2400" dirty="0" smtClean="0"/>
              <a:t>(s, …): 	0x4002B4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tabLst>
                <a:tab pos="1662113" algn="l"/>
              </a:tabLst>
            </a:pPr>
            <a:r>
              <a:rPr lang="en-US" sz="2400" dirty="0" err="1" smtClean="0"/>
              <a:t>vnorm</a:t>
            </a:r>
            <a:r>
              <a:rPr lang="en-US" sz="2400" dirty="0" smtClean="0"/>
              <a:t>(</a:t>
            </a:r>
            <a:r>
              <a:rPr lang="en-US" sz="2400" dirty="0" err="1" smtClean="0"/>
              <a:t>a,b</a:t>
            </a:r>
            <a:r>
              <a:rPr lang="en-US" sz="2400" dirty="0" smtClean="0"/>
              <a:t>): 	0x40107C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tabLst>
                <a:tab pos="1662113" algn="l"/>
              </a:tabLst>
            </a:pPr>
            <a:r>
              <a:rPr lang="en-US" sz="2400" dirty="0" smtClean="0"/>
              <a:t>main(</a:t>
            </a:r>
            <a:r>
              <a:rPr lang="en-US" sz="2400" dirty="0" err="1" smtClean="0"/>
              <a:t>a,b</a:t>
            </a:r>
            <a:r>
              <a:rPr lang="en-US" sz="2400" dirty="0" smtClean="0"/>
              <a:t>):	0x4010A0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tabLst>
                <a:tab pos="1371600" algn="l"/>
              </a:tabLst>
            </a:pPr>
            <a:r>
              <a:rPr lang="en-US" sz="2400" dirty="0" smtClean="0"/>
              <a:t>pi:	0x10000000</a:t>
            </a:r>
          </a:p>
          <a:p>
            <a:pPr marL="0" indent="0">
              <a:lnSpc>
                <a:spcPct val="80000"/>
              </a:lnSpc>
              <a:spcBef>
                <a:spcPts val="0"/>
              </a:spcBef>
              <a:tabLst>
                <a:tab pos="1371600" algn="l"/>
              </a:tabLst>
            </a:pPr>
            <a:r>
              <a:rPr lang="en-US" sz="2400" dirty="0" smtClean="0"/>
              <a:t>str1:	0x10000004</a:t>
            </a:r>
          </a:p>
        </p:txBody>
      </p:sp>
      <p:sp>
        <p:nvSpPr>
          <p:cNvPr id="4" name="Rectangle 7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7162800" y="685800"/>
            <a:ext cx="1752600" cy="6172200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" name="Rectangle 7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7162800" y="3657600"/>
            <a:ext cx="1752600" cy="381000"/>
          </a:xfrm>
          <a:prstGeom prst="rect">
            <a:avLst/>
          </a:prstGeom>
          <a:noFill/>
          <a:ln w="12700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0x00000000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7" name="Rectangle 7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7162800" y="4038600"/>
            <a:ext cx="1752600" cy="381000"/>
          </a:xfrm>
          <a:prstGeom prst="rect">
            <a:avLst/>
          </a:prstGeom>
          <a:noFill/>
          <a:ln w="12700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0x004010c4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8" name="Rectangle 7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7162800" y="4419600"/>
            <a:ext cx="1752600" cy="381000"/>
          </a:xfrm>
          <a:prstGeom prst="rect">
            <a:avLst/>
          </a:prstGeom>
          <a:noFill/>
          <a:ln w="12700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0x00000000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9" name="Rectangle 7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7162800" y="3276600"/>
            <a:ext cx="1752600" cy="381000"/>
          </a:xfrm>
          <a:prstGeom prst="rect">
            <a:avLst/>
          </a:prstGeom>
          <a:noFill/>
          <a:ln w="12700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0x00000000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10" name="Rectangle 7"/>
          <p:cNvSpPr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7162800" y="2133600"/>
            <a:ext cx="1752600" cy="381000"/>
          </a:xfrm>
          <a:prstGeom prst="rect">
            <a:avLst/>
          </a:prstGeom>
          <a:noFill/>
          <a:ln w="12700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0x0040010a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11" name="Rectangle 7"/>
          <p:cNvSpPr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7162800" y="2514600"/>
            <a:ext cx="1752600" cy="381000"/>
          </a:xfrm>
          <a:prstGeom prst="rect">
            <a:avLst/>
          </a:prstGeom>
          <a:noFill/>
          <a:ln w="12700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0x00000000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12" name="Rectangle 11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7162800" y="2895600"/>
            <a:ext cx="1752600" cy="381000"/>
          </a:xfrm>
          <a:prstGeom prst="rect">
            <a:avLst/>
          </a:prstGeom>
          <a:noFill/>
          <a:ln w="12700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0x00000000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13" name="Rectangle 7"/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7162800" y="1752600"/>
            <a:ext cx="1752600" cy="381000"/>
          </a:xfrm>
          <a:prstGeom prst="rect">
            <a:avLst/>
          </a:prstGeom>
          <a:noFill/>
          <a:ln w="12700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0x0040010c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14" name="Rectangle 7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7162800" y="5181600"/>
            <a:ext cx="1752600" cy="381000"/>
          </a:xfrm>
          <a:prstGeom prst="rect">
            <a:avLst/>
          </a:prstGeom>
          <a:noFill/>
          <a:ln w="12700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0x00000015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15" name="Rectangle 7"/>
          <p:cNvSpPr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7162800" y="5562600"/>
            <a:ext cx="1752600" cy="381000"/>
          </a:xfrm>
          <a:prstGeom prst="rect">
            <a:avLst/>
          </a:prstGeom>
          <a:noFill/>
          <a:ln w="12700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0x10000004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16" name="Rectangle 15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7162800" y="5943600"/>
            <a:ext cx="1752600" cy="381000"/>
          </a:xfrm>
          <a:prstGeom prst="rect">
            <a:avLst/>
          </a:prstGeom>
          <a:noFill/>
          <a:ln w="12700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0x00401090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17" name="Rectangle 7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7162800" y="4800600"/>
            <a:ext cx="1752600" cy="381000"/>
          </a:xfrm>
          <a:prstGeom prst="rect">
            <a:avLst/>
          </a:prstGeom>
          <a:noFill/>
          <a:ln w="12700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0x00000000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23" name="Rectangle 7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7162800" y="1371600"/>
            <a:ext cx="1752600" cy="381000"/>
          </a:xfrm>
          <a:prstGeom prst="rect">
            <a:avLst/>
          </a:prstGeom>
          <a:noFill/>
          <a:ln w="12700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r>
              <a:rPr lang="en-US" sz="2400" dirty="0" smtClean="0">
                <a:solidFill>
                  <a:schemeClr val="bg1"/>
                </a:solidFill>
              </a:rPr>
              <a:t>0x00000000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24" name="Rectangle 23"/>
          <p:cNvSpPr/>
          <p:nvPr>
            <p:custDataLst>
              <p:tags r:id="rId17"/>
            </p:custDataLst>
          </p:nvPr>
        </p:nvSpPr>
        <p:spPr>
          <a:xfrm>
            <a:off x="4648200" y="685800"/>
            <a:ext cx="2286000" cy="1600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rIns="0" rtlCol="0" anchor="ctr"/>
          <a:lstStyle/>
          <a:p>
            <a:r>
              <a:rPr lang="en-US" sz="2400" dirty="0" smtClean="0"/>
              <a:t>CPU:</a:t>
            </a:r>
          </a:p>
          <a:p>
            <a:r>
              <a:rPr lang="en-US" sz="2400" dirty="0" smtClean="0"/>
              <a:t>$pc=0x004003C0</a:t>
            </a:r>
          </a:p>
          <a:p>
            <a:r>
              <a:rPr lang="en-US" sz="2400" dirty="0" smtClean="0"/>
              <a:t>$sp=0x7FFFFFAC</a:t>
            </a:r>
          </a:p>
          <a:p>
            <a:r>
              <a:rPr lang="en-US" sz="2400" dirty="0" smtClean="0"/>
              <a:t>$</a:t>
            </a:r>
            <a:r>
              <a:rPr lang="en-US" sz="2400" dirty="0" err="1" smtClean="0"/>
              <a:t>ra</a:t>
            </a:r>
            <a:r>
              <a:rPr lang="en-US" sz="2400" dirty="0" smtClean="0"/>
              <a:t>=0x00401090</a:t>
            </a:r>
            <a:endParaRPr lang="en-US" sz="2400" dirty="0"/>
          </a:p>
        </p:txBody>
      </p:sp>
      <p:sp>
        <p:nvSpPr>
          <p:cNvPr id="33" name="TextBox 32"/>
          <p:cNvSpPr txBox="1"/>
          <p:nvPr>
            <p:custDataLst>
              <p:tags r:id="rId18"/>
            </p:custDataLst>
          </p:nvPr>
        </p:nvSpPr>
        <p:spPr>
          <a:xfrm>
            <a:off x="5791200" y="5562600"/>
            <a:ext cx="1371600" cy="381000"/>
          </a:xfrm>
          <a:prstGeom prst="rect">
            <a:avLst/>
          </a:prstGeom>
          <a:noFill/>
        </p:spPr>
        <p:txBody>
          <a:bodyPr wrap="none" lIns="0" tIns="0" rIns="0" bIns="0" rtlCol="0" anchor="ctr">
            <a:noAutofit/>
          </a:bodyPr>
          <a:lstStyle/>
          <a:p>
            <a:pPr algn="ctr"/>
            <a:r>
              <a:rPr lang="en-US" sz="2000" dirty="0" smtClean="0">
                <a:solidFill>
                  <a:schemeClr val="bg1"/>
                </a:solidFill>
              </a:rPr>
              <a:t>0x7FFFFFB0</a:t>
            </a:r>
          </a:p>
        </p:txBody>
      </p:sp>
      <p:sp>
        <p:nvSpPr>
          <p:cNvPr id="34" name="TextBox 33"/>
          <p:cNvSpPr txBox="1"/>
          <p:nvPr>
            <p:custDataLst>
              <p:tags r:id="rId19"/>
            </p:custDataLst>
          </p:nvPr>
        </p:nvSpPr>
        <p:spPr>
          <a:xfrm>
            <a:off x="228600" y="2514600"/>
            <a:ext cx="3352800" cy="4419600"/>
          </a:xfrm>
          <a:prstGeom prst="rect">
            <a:avLst/>
          </a:prstGeom>
          <a:noFill/>
        </p:spPr>
        <p:txBody>
          <a:bodyPr wrap="none" lIns="0" tIns="0" rIns="0" bIns="0" rtlCol="0">
            <a:noAutofit/>
          </a:bodyPr>
          <a:lstStyle/>
          <a:p>
            <a:pPr>
              <a:lnSpc>
                <a:spcPct val="130000"/>
              </a:lnSpc>
            </a:pPr>
            <a:r>
              <a:rPr lang="en-US" sz="2800" dirty="0" smtClean="0">
                <a:solidFill>
                  <a:schemeClr val="bg1"/>
                </a:solidFill>
              </a:rPr>
              <a:t>What </a:t>
            </a:r>
            <a:r>
              <a:rPr lang="en-US" sz="2800" dirty="0" err="1" smtClean="0">
                <a:solidFill>
                  <a:schemeClr val="bg1"/>
                </a:solidFill>
              </a:rPr>
              <a:t>func</a:t>
            </a:r>
            <a:r>
              <a:rPr lang="en-US" sz="2800" dirty="0" smtClean="0">
                <a:solidFill>
                  <a:schemeClr val="bg1"/>
                </a:solidFill>
              </a:rPr>
              <a:t> is running?</a:t>
            </a:r>
          </a:p>
          <a:p>
            <a:pPr>
              <a:lnSpc>
                <a:spcPct val="130000"/>
              </a:lnSpc>
            </a:pPr>
            <a:r>
              <a:rPr lang="en-US" sz="2800" dirty="0" smtClean="0">
                <a:solidFill>
                  <a:schemeClr val="bg1"/>
                </a:solidFill>
              </a:rPr>
              <a:t>Who called it?</a:t>
            </a:r>
          </a:p>
          <a:p>
            <a:pPr>
              <a:lnSpc>
                <a:spcPct val="130000"/>
              </a:lnSpc>
            </a:pPr>
            <a:r>
              <a:rPr lang="en-US" sz="2800" dirty="0" smtClean="0">
                <a:solidFill>
                  <a:schemeClr val="bg1"/>
                </a:solidFill>
              </a:rPr>
              <a:t>Has it called anything?</a:t>
            </a:r>
          </a:p>
          <a:p>
            <a:pPr>
              <a:lnSpc>
                <a:spcPct val="130000"/>
              </a:lnSpc>
            </a:pPr>
            <a:r>
              <a:rPr lang="en-US" sz="2800" dirty="0" smtClean="0">
                <a:solidFill>
                  <a:schemeClr val="bg1"/>
                </a:solidFill>
              </a:rPr>
              <a:t>Will it?</a:t>
            </a:r>
          </a:p>
          <a:p>
            <a:pPr>
              <a:lnSpc>
                <a:spcPct val="130000"/>
              </a:lnSpc>
            </a:pPr>
            <a:r>
              <a:rPr lang="en-US" sz="2800" dirty="0" err="1" smtClean="0">
                <a:solidFill>
                  <a:schemeClr val="bg1"/>
                </a:solidFill>
              </a:rPr>
              <a:t>Args</a:t>
            </a:r>
            <a:r>
              <a:rPr lang="en-US" sz="2800" dirty="0" smtClean="0">
                <a:solidFill>
                  <a:schemeClr val="bg1"/>
                </a:solidFill>
              </a:rPr>
              <a:t>?</a:t>
            </a:r>
          </a:p>
          <a:p>
            <a:pPr>
              <a:lnSpc>
                <a:spcPct val="130000"/>
              </a:lnSpc>
            </a:pPr>
            <a:r>
              <a:rPr lang="en-US" sz="2800" dirty="0" smtClean="0">
                <a:solidFill>
                  <a:schemeClr val="bg1"/>
                </a:solidFill>
              </a:rPr>
              <a:t>Stack depth?</a:t>
            </a:r>
          </a:p>
          <a:p>
            <a:pPr>
              <a:lnSpc>
                <a:spcPct val="130000"/>
              </a:lnSpc>
            </a:pPr>
            <a:r>
              <a:rPr lang="en-US" sz="2800" dirty="0" smtClean="0">
                <a:solidFill>
                  <a:schemeClr val="bg1"/>
                </a:solidFill>
              </a:rPr>
              <a:t>Call trace?</a:t>
            </a:r>
          </a:p>
        </p:txBody>
      </p:sp>
    </p:spTree>
    <p:extLst>
      <p:ext uri="{BB962C8B-B14F-4D97-AF65-F5344CB8AC3E}">
        <p14:creationId xmlns:p14="http://schemas.microsoft.com/office/powerpoint/2010/main" val="36091658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err="1" smtClean="0"/>
              <a:t>Administrivia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152400" y="609600"/>
            <a:ext cx="9067800" cy="6324600"/>
          </a:xfrm>
        </p:spPr>
        <p:txBody>
          <a:bodyPr>
            <a:normAutofit/>
          </a:bodyPr>
          <a:lstStyle/>
          <a:p>
            <a:pPr marL="0" indent="0"/>
            <a:r>
              <a:rPr lang="en-US" dirty="0" smtClean="0"/>
              <a:t>Upcoming agenda</a:t>
            </a:r>
          </a:p>
          <a:p>
            <a:pPr marL="573088" lvl="1" indent="-457200">
              <a:buFont typeface="Arial"/>
              <a:buChar char="•"/>
            </a:pPr>
            <a:r>
              <a:rPr lang="en-US" dirty="0" smtClean="0"/>
              <a:t>Schedule </a:t>
            </a:r>
            <a:r>
              <a:rPr lang="en-US" dirty="0"/>
              <a:t>PA2 Design Doc </a:t>
            </a:r>
            <a:r>
              <a:rPr lang="en-US" dirty="0" err="1"/>
              <a:t>Mtg</a:t>
            </a:r>
            <a:r>
              <a:rPr lang="en-US" dirty="0"/>
              <a:t> </a:t>
            </a:r>
            <a:r>
              <a:rPr lang="en-US" dirty="0" smtClean="0"/>
              <a:t>for </a:t>
            </a:r>
            <a:r>
              <a:rPr lang="en-US" b="1" i="1" dirty="0" smtClean="0">
                <a:solidFill>
                  <a:schemeClr val="accent1"/>
                </a:solidFill>
              </a:rPr>
              <a:t>this</a:t>
            </a:r>
            <a:r>
              <a:rPr lang="en-US" dirty="0" smtClean="0"/>
              <a:t> </a:t>
            </a:r>
            <a:r>
              <a:rPr lang="en-US" dirty="0"/>
              <a:t>Sunday or Monday</a:t>
            </a:r>
          </a:p>
          <a:p>
            <a:pPr marL="573088" lvl="1" indent="-457200">
              <a:buFont typeface="Arial"/>
              <a:buChar char="•"/>
            </a:pPr>
            <a:r>
              <a:rPr lang="en-US" dirty="0"/>
              <a:t>HW3 due next </a:t>
            </a:r>
            <a:r>
              <a:rPr lang="en-US" dirty="0" smtClean="0"/>
              <a:t>Tuesday, March 13</a:t>
            </a:r>
            <a:r>
              <a:rPr lang="en-US" baseline="30000" dirty="0" smtClean="0"/>
              <a:t>th</a:t>
            </a:r>
            <a:endParaRPr lang="en-US" dirty="0" smtClean="0"/>
          </a:p>
          <a:p>
            <a:pPr marL="573088" lvl="1" indent="-457200">
              <a:buFont typeface="Arial"/>
              <a:buChar char="•"/>
            </a:pPr>
            <a:r>
              <a:rPr lang="en-US" dirty="0" smtClean="0"/>
              <a:t>PA2 Work-in-Progress circuit due before spring break</a:t>
            </a:r>
          </a:p>
          <a:p>
            <a:pPr marL="573088" lvl="1" indent="-457200">
              <a:buFont typeface="Arial"/>
              <a:buChar char="•"/>
            </a:pPr>
            <a:r>
              <a:rPr lang="en-US" dirty="0" smtClean="0">
                <a:solidFill>
                  <a:schemeClr val="accent1"/>
                </a:solidFill>
              </a:rPr>
              <a:t>Spring break: Saturday, March 17</a:t>
            </a:r>
            <a:r>
              <a:rPr lang="en-US" baseline="30000" dirty="0" smtClean="0">
                <a:solidFill>
                  <a:schemeClr val="accent1"/>
                </a:solidFill>
              </a:rPr>
              <a:t>th</a:t>
            </a:r>
            <a:r>
              <a:rPr lang="en-US" dirty="0" smtClean="0">
                <a:solidFill>
                  <a:schemeClr val="accent1"/>
                </a:solidFill>
              </a:rPr>
              <a:t> to Sunday, March 25</a:t>
            </a:r>
            <a:r>
              <a:rPr lang="en-US" baseline="30000" dirty="0" smtClean="0">
                <a:solidFill>
                  <a:schemeClr val="accent1"/>
                </a:solidFill>
              </a:rPr>
              <a:t>th</a:t>
            </a:r>
            <a:r>
              <a:rPr lang="en-US" dirty="0" smtClean="0">
                <a:solidFill>
                  <a:schemeClr val="accent1"/>
                </a:solidFill>
              </a:rPr>
              <a:t> </a:t>
            </a:r>
          </a:p>
          <a:p>
            <a:pPr marL="573088" lvl="1" indent="-457200">
              <a:buFont typeface="Arial"/>
              <a:buChar char="•"/>
            </a:pPr>
            <a:r>
              <a:rPr lang="en-US" dirty="0" smtClean="0"/>
              <a:t>HW4 due after spring break, before Prelim2</a:t>
            </a:r>
            <a:endParaRPr lang="en-US" dirty="0"/>
          </a:p>
          <a:p>
            <a:pPr marL="573088" lvl="1" indent="-457200">
              <a:buFont typeface="Arial"/>
              <a:buChar char="•"/>
            </a:pPr>
            <a:r>
              <a:rPr lang="en-US" dirty="0">
                <a:solidFill>
                  <a:schemeClr val="accent1"/>
                </a:solidFill>
              </a:rPr>
              <a:t>Prelim2 </a:t>
            </a:r>
            <a:r>
              <a:rPr lang="en-US" dirty="0" smtClean="0">
                <a:solidFill>
                  <a:schemeClr val="accent1"/>
                </a:solidFill>
              </a:rPr>
              <a:t>Thursday, March 29</a:t>
            </a:r>
            <a:r>
              <a:rPr lang="en-US" baseline="30000" dirty="0" smtClean="0">
                <a:solidFill>
                  <a:schemeClr val="accent1"/>
                </a:solidFill>
              </a:rPr>
              <a:t>th</a:t>
            </a:r>
            <a:r>
              <a:rPr lang="en-US" dirty="0" smtClean="0">
                <a:solidFill>
                  <a:schemeClr val="accent1"/>
                </a:solidFill>
              </a:rPr>
              <a:t>, right </a:t>
            </a:r>
            <a:r>
              <a:rPr lang="en-US" dirty="0">
                <a:solidFill>
                  <a:schemeClr val="accent1"/>
                </a:solidFill>
              </a:rPr>
              <a:t>after spring </a:t>
            </a:r>
            <a:r>
              <a:rPr lang="en-US" dirty="0" smtClean="0">
                <a:solidFill>
                  <a:schemeClr val="accent1"/>
                </a:solidFill>
              </a:rPr>
              <a:t>break</a:t>
            </a:r>
          </a:p>
          <a:p>
            <a:pPr marL="573088" lvl="1" indent="-457200">
              <a:buFont typeface="Arial"/>
              <a:buChar char="•"/>
            </a:pPr>
            <a:r>
              <a:rPr lang="en-US" dirty="0" smtClean="0"/>
              <a:t>PA2 due Monday, April 2</a:t>
            </a:r>
            <a:r>
              <a:rPr lang="en-US" baseline="30000" dirty="0" smtClean="0"/>
              <a:t>nd</a:t>
            </a:r>
            <a:r>
              <a:rPr lang="en-US" dirty="0" smtClean="0"/>
              <a:t>, after Prelim2</a:t>
            </a:r>
            <a:endParaRPr lang="en-US" dirty="0"/>
          </a:p>
          <a:p>
            <a:pPr marL="173038" lvl="1" indent="0">
              <a:buNone/>
            </a:pP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38809154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Recap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609600"/>
            <a:ext cx="8686800" cy="6400800"/>
          </a:xfrm>
        </p:spPr>
        <p:txBody>
          <a:bodyPr>
            <a:normAutofit fontScale="92500" lnSpcReduction="20000"/>
          </a:bodyPr>
          <a:lstStyle/>
          <a:p>
            <a:pPr lvl="1"/>
            <a:r>
              <a:rPr lang="en-US" dirty="0" smtClean="0"/>
              <a:t>How to write and Debug a MIPS program using calling convention</a:t>
            </a:r>
          </a:p>
          <a:p>
            <a:pPr lvl="1"/>
            <a:r>
              <a:rPr lang="en-US" dirty="0" smtClean="0">
                <a:solidFill>
                  <a:schemeClr val="accent1"/>
                </a:solidFill>
              </a:rPr>
              <a:t>first </a:t>
            </a:r>
            <a:r>
              <a:rPr lang="en-US" dirty="0" smtClean="0">
                <a:solidFill>
                  <a:schemeClr val="accent1"/>
                </a:solidFill>
              </a:rPr>
              <a:t>four </a:t>
            </a:r>
            <a:r>
              <a:rPr lang="en-US" dirty="0" err="1" smtClean="0"/>
              <a:t>arg</a:t>
            </a:r>
            <a:r>
              <a:rPr lang="en-US" dirty="0" smtClean="0"/>
              <a:t> words passed in $a0, $a1, $a2, $a3</a:t>
            </a:r>
          </a:p>
          <a:p>
            <a:pPr lvl="1"/>
            <a:r>
              <a:rPr lang="en-US" dirty="0" smtClean="0"/>
              <a:t>remaining </a:t>
            </a:r>
            <a:r>
              <a:rPr lang="en-US" dirty="0" err="1" smtClean="0"/>
              <a:t>arg</a:t>
            </a:r>
            <a:r>
              <a:rPr lang="en-US" dirty="0" smtClean="0"/>
              <a:t> words passed </a:t>
            </a:r>
            <a:r>
              <a:rPr lang="en-US" dirty="0" smtClean="0">
                <a:solidFill>
                  <a:schemeClr val="accent1"/>
                </a:solidFill>
              </a:rPr>
              <a:t>in parent’s stack frame</a:t>
            </a:r>
          </a:p>
          <a:p>
            <a:pPr lvl="1"/>
            <a:r>
              <a:rPr lang="en-US" dirty="0" smtClean="0"/>
              <a:t>return value (if any) in $v0, $v1</a:t>
            </a:r>
          </a:p>
          <a:p>
            <a:pPr lvl="1"/>
            <a:r>
              <a:rPr lang="en-US" dirty="0"/>
              <a:t>stack frame at $</a:t>
            </a:r>
            <a:r>
              <a:rPr lang="en-US" dirty="0" err="1"/>
              <a:t>sp</a:t>
            </a:r>
            <a:endParaRPr lang="en-US" dirty="0"/>
          </a:p>
          <a:p>
            <a:pPr lvl="2"/>
            <a:r>
              <a:rPr lang="en-US" dirty="0"/>
              <a:t>contains </a:t>
            </a:r>
            <a:r>
              <a:rPr lang="en-US" dirty="0">
                <a:solidFill>
                  <a:schemeClr val="accent1"/>
                </a:solidFill>
              </a:rPr>
              <a:t>$</a:t>
            </a:r>
            <a:r>
              <a:rPr lang="en-US" dirty="0" err="1">
                <a:solidFill>
                  <a:schemeClr val="accent1"/>
                </a:solidFill>
              </a:rPr>
              <a:t>ra</a:t>
            </a:r>
            <a:r>
              <a:rPr lang="en-US" dirty="0">
                <a:solidFill>
                  <a:schemeClr val="accent1"/>
                </a:solidFill>
              </a:rPr>
              <a:t> </a:t>
            </a:r>
            <a:r>
              <a:rPr lang="en-US" dirty="0"/>
              <a:t>(clobbered on JAL </a:t>
            </a:r>
            <a:r>
              <a:rPr lang="en-US" dirty="0"/>
              <a:t> </a:t>
            </a:r>
            <a:r>
              <a:rPr lang="en-US" dirty="0" smtClean="0"/>
              <a:t>to </a:t>
            </a:r>
            <a:r>
              <a:rPr lang="en-US" dirty="0"/>
              <a:t>sub-functions</a:t>
            </a:r>
            <a:r>
              <a:rPr lang="en-US" dirty="0" smtClean="0"/>
              <a:t>)</a:t>
            </a:r>
          </a:p>
          <a:p>
            <a:pPr lvl="2"/>
            <a:r>
              <a:rPr lang="en-US" dirty="0" smtClean="0"/>
              <a:t> </a:t>
            </a:r>
            <a:r>
              <a:rPr lang="en-US" dirty="0" smtClean="0"/>
              <a:t>contains </a:t>
            </a:r>
            <a:r>
              <a:rPr lang="en-US" dirty="0" smtClean="0">
                <a:solidFill>
                  <a:schemeClr val="accent1"/>
                </a:solidFill>
              </a:rPr>
              <a:t>$</a:t>
            </a:r>
            <a:r>
              <a:rPr lang="en-US" dirty="0" err="1" smtClean="0">
                <a:solidFill>
                  <a:schemeClr val="accent1"/>
                </a:solidFill>
              </a:rPr>
              <a:t>fp</a:t>
            </a:r>
            <a:endParaRPr lang="en-US" dirty="0">
              <a:solidFill>
                <a:schemeClr val="accent1"/>
              </a:solidFill>
            </a:endParaRPr>
          </a:p>
          <a:p>
            <a:pPr lvl="2"/>
            <a:r>
              <a:rPr lang="en-US" dirty="0"/>
              <a:t>contains </a:t>
            </a:r>
            <a:r>
              <a:rPr lang="en-US" dirty="0">
                <a:solidFill>
                  <a:schemeClr val="accent1"/>
                </a:solidFill>
              </a:rPr>
              <a:t>local </a:t>
            </a:r>
            <a:r>
              <a:rPr lang="en-US" dirty="0" err="1">
                <a:solidFill>
                  <a:schemeClr val="accent1"/>
                </a:solidFill>
              </a:rPr>
              <a:t>vars</a:t>
            </a:r>
            <a:r>
              <a:rPr lang="en-US" dirty="0">
                <a:solidFill>
                  <a:schemeClr val="accent1"/>
                </a:solidFill>
              </a:rPr>
              <a:t> </a:t>
            </a:r>
            <a:r>
              <a:rPr lang="en-US" dirty="0"/>
              <a:t>(possibly </a:t>
            </a:r>
            <a:endParaRPr lang="en-US" dirty="0" smtClean="0"/>
          </a:p>
          <a:p>
            <a:pPr marL="688975" lvl="2" indent="0">
              <a:buNone/>
            </a:pPr>
            <a:r>
              <a:rPr lang="en-US" dirty="0"/>
              <a:t>	</a:t>
            </a:r>
            <a:r>
              <a:rPr lang="en-US" dirty="0" smtClean="0"/>
              <a:t>clobbered by </a:t>
            </a:r>
            <a:r>
              <a:rPr lang="en-US" dirty="0"/>
              <a:t>sub-functions)</a:t>
            </a:r>
          </a:p>
          <a:p>
            <a:pPr lvl="2"/>
            <a:r>
              <a:rPr lang="en-US" dirty="0">
                <a:solidFill>
                  <a:schemeClr val="accent1"/>
                </a:solidFill>
              </a:rPr>
              <a:t>contains extra arguments to </a:t>
            </a:r>
            <a:r>
              <a:rPr lang="en-US" dirty="0" smtClean="0">
                <a:solidFill>
                  <a:schemeClr val="accent1"/>
                </a:solidFill>
              </a:rPr>
              <a:t>sub-functions</a:t>
            </a:r>
          </a:p>
          <a:p>
            <a:pPr marL="688975" lvl="2" indent="0">
              <a:buNone/>
            </a:pPr>
            <a:r>
              <a:rPr lang="en-US" dirty="0" smtClean="0">
                <a:solidFill>
                  <a:schemeClr val="accent1"/>
                </a:solidFill>
              </a:rPr>
              <a:t>	(i.e. argument “spilling)</a:t>
            </a:r>
            <a:endParaRPr lang="en-US" dirty="0">
              <a:solidFill>
                <a:schemeClr val="accent1"/>
              </a:solidFill>
            </a:endParaRPr>
          </a:p>
          <a:p>
            <a:pPr lvl="2"/>
            <a:r>
              <a:rPr lang="en-US" dirty="0">
                <a:solidFill>
                  <a:schemeClr val="accent1"/>
                </a:solidFill>
              </a:rPr>
              <a:t>contains space for first 4 arguments </a:t>
            </a:r>
            <a:endParaRPr lang="en-US" dirty="0" smtClean="0">
              <a:solidFill>
                <a:schemeClr val="accent1"/>
              </a:solidFill>
            </a:endParaRPr>
          </a:p>
          <a:p>
            <a:pPr marL="688975" lvl="2" indent="0">
              <a:buNone/>
            </a:pPr>
            <a:r>
              <a:rPr lang="en-US" dirty="0">
                <a:solidFill>
                  <a:schemeClr val="accent1"/>
                </a:solidFill>
              </a:rPr>
              <a:t>	</a:t>
            </a:r>
            <a:r>
              <a:rPr lang="en-US" dirty="0" smtClean="0">
                <a:solidFill>
                  <a:schemeClr val="accent1"/>
                </a:solidFill>
              </a:rPr>
              <a:t>to sub-functions</a:t>
            </a:r>
          </a:p>
          <a:p>
            <a:pPr lvl="1"/>
            <a:r>
              <a:rPr lang="en-US" dirty="0" err="1" smtClean="0">
                <a:solidFill>
                  <a:schemeClr val="accent1"/>
                </a:solidFill>
              </a:rPr>
              <a:t>callee</a:t>
            </a:r>
            <a:r>
              <a:rPr lang="en-US" dirty="0" smtClean="0">
                <a:solidFill>
                  <a:schemeClr val="accent1"/>
                </a:solidFill>
              </a:rPr>
              <a:t> </a:t>
            </a:r>
            <a:r>
              <a:rPr lang="en-US" dirty="0" smtClean="0"/>
              <a:t>save </a:t>
            </a:r>
            <a:r>
              <a:rPr lang="en-US" dirty="0" err="1" smtClean="0"/>
              <a:t>regs</a:t>
            </a:r>
            <a:r>
              <a:rPr lang="en-US" dirty="0" smtClean="0"/>
              <a:t> </a:t>
            </a:r>
            <a:r>
              <a:rPr lang="en-US" dirty="0" smtClean="0"/>
              <a:t>are </a:t>
            </a:r>
            <a:r>
              <a:rPr lang="en-US" dirty="0" smtClean="0">
                <a:solidFill>
                  <a:schemeClr val="accent1"/>
                </a:solidFill>
              </a:rPr>
              <a:t>preserved</a:t>
            </a:r>
          </a:p>
          <a:p>
            <a:pPr lvl="1"/>
            <a:r>
              <a:rPr lang="en-US" dirty="0" smtClean="0">
                <a:solidFill>
                  <a:schemeClr val="accent1"/>
                </a:solidFill>
              </a:rPr>
              <a:t>caller </a:t>
            </a:r>
            <a:r>
              <a:rPr lang="en-US" dirty="0" smtClean="0"/>
              <a:t>save </a:t>
            </a:r>
            <a:r>
              <a:rPr lang="en-US" dirty="0" err="1" smtClean="0"/>
              <a:t>regs</a:t>
            </a:r>
            <a:r>
              <a:rPr lang="en-US" dirty="0" smtClean="0"/>
              <a:t> </a:t>
            </a:r>
            <a:r>
              <a:rPr lang="en-US" dirty="0" smtClean="0"/>
              <a:t> are </a:t>
            </a:r>
            <a:r>
              <a:rPr lang="en-US" dirty="0" smtClean="0">
                <a:solidFill>
                  <a:schemeClr val="accent1"/>
                </a:solidFill>
              </a:rPr>
              <a:t>not </a:t>
            </a:r>
          </a:p>
          <a:p>
            <a:pPr lvl="1"/>
            <a:r>
              <a:rPr lang="en-US" dirty="0"/>
              <a:t>Global data accessed via $</a:t>
            </a:r>
            <a:r>
              <a:rPr lang="en-US" dirty="0" err="1" smtClean="0"/>
              <a:t>gp</a:t>
            </a:r>
            <a:endParaRPr lang="en-US" dirty="0"/>
          </a:p>
        </p:txBody>
      </p:sp>
      <p:cxnSp>
        <p:nvCxnSpPr>
          <p:cNvPr id="5" name="Straight Connector 4"/>
          <p:cNvCxnSpPr/>
          <p:nvPr>
            <p:custDataLst>
              <p:tags r:id="rId3"/>
            </p:custDataLst>
          </p:nvPr>
        </p:nvCxnSpPr>
        <p:spPr>
          <a:xfrm rot="5400000">
            <a:off x="4724400" y="4191000"/>
            <a:ext cx="4114800" cy="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Straight Connector 5"/>
          <p:cNvCxnSpPr/>
          <p:nvPr>
            <p:custDataLst>
              <p:tags r:id="rId4"/>
            </p:custDataLst>
          </p:nvPr>
        </p:nvCxnSpPr>
        <p:spPr>
          <a:xfrm rot="5400000">
            <a:off x="7086600" y="4191000"/>
            <a:ext cx="4114800" cy="0"/>
          </a:xfrm>
          <a:prstGeom prst="line">
            <a:avLst/>
          </a:prstGeom>
          <a:ln w="28575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Rectangle 6"/>
          <p:cNvSpPr/>
          <p:nvPr>
            <p:custDataLst>
              <p:tags r:id="rId5"/>
            </p:custDataLst>
          </p:nvPr>
        </p:nvSpPr>
        <p:spPr>
          <a:xfrm>
            <a:off x="6781800" y="2362200"/>
            <a:ext cx="2362200" cy="381000"/>
          </a:xfrm>
          <a:prstGeom prst="rect">
            <a:avLst/>
          </a:prstGeom>
          <a:noFill/>
          <a:ln w="12700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saved </a:t>
            </a:r>
            <a:r>
              <a:rPr lang="en-US" sz="2400" dirty="0" err="1" smtClean="0"/>
              <a:t>ra</a:t>
            </a:r>
            <a:endParaRPr lang="en-US" sz="2400" dirty="0"/>
          </a:p>
        </p:txBody>
      </p:sp>
      <p:sp>
        <p:nvSpPr>
          <p:cNvPr id="8" name="Rectangle 7"/>
          <p:cNvSpPr/>
          <p:nvPr>
            <p:custDataLst>
              <p:tags r:id="rId6"/>
            </p:custDataLst>
          </p:nvPr>
        </p:nvSpPr>
        <p:spPr>
          <a:xfrm>
            <a:off x="6781800" y="2743200"/>
            <a:ext cx="2362200" cy="381000"/>
          </a:xfrm>
          <a:prstGeom prst="rect">
            <a:avLst/>
          </a:prstGeom>
          <a:noFill/>
          <a:ln w="12700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saved </a:t>
            </a:r>
            <a:r>
              <a:rPr lang="en-US" sz="2400" dirty="0" err="1" smtClean="0"/>
              <a:t>fp</a:t>
            </a:r>
            <a:endParaRPr lang="en-US" sz="2400" dirty="0"/>
          </a:p>
        </p:txBody>
      </p:sp>
      <p:sp>
        <p:nvSpPr>
          <p:cNvPr id="9" name="Rectangle 8"/>
          <p:cNvSpPr/>
          <p:nvPr>
            <p:custDataLst>
              <p:tags r:id="rId7"/>
            </p:custDataLst>
          </p:nvPr>
        </p:nvSpPr>
        <p:spPr>
          <a:xfrm>
            <a:off x="6781800" y="3124200"/>
            <a:ext cx="2362200" cy="762000"/>
          </a:xfrm>
          <a:prstGeom prst="rect">
            <a:avLst/>
          </a:prstGeom>
          <a:noFill/>
          <a:ln w="12700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saved </a:t>
            </a:r>
            <a:r>
              <a:rPr lang="en-US" sz="2400" dirty="0" err="1" smtClean="0"/>
              <a:t>regs</a:t>
            </a:r>
            <a:r>
              <a:rPr lang="en-US" sz="2400" dirty="0" smtClean="0"/>
              <a:t/>
            </a:r>
            <a:br>
              <a:rPr lang="en-US" sz="2400" dirty="0" smtClean="0"/>
            </a:br>
            <a:r>
              <a:rPr lang="en-US" sz="2400" dirty="0" smtClean="0"/>
              <a:t>($s0  ... $s7)</a:t>
            </a:r>
            <a:endParaRPr lang="en-US" sz="2400" dirty="0"/>
          </a:p>
        </p:txBody>
      </p:sp>
      <p:sp>
        <p:nvSpPr>
          <p:cNvPr id="10" name="Rectangle 9"/>
          <p:cNvSpPr/>
          <p:nvPr>
            <p:custDataLst>
              <p:tags r:id="rId8"/>
            </p:custDataLst>
          </p:nvPr>
        </p:nvSpPr>
        <p:spPr>
          <a:xfrm>
            <a:off x="6781800" y="3886200"/>
            <a:ext cx="2362200" cy="1143000"/>
          </a:xfrm>
          <a:prstGeom prst="rect">
            <a:avLst/>
          </a:prstGeom>
          <a:noFill/>
          <a:ln w="12700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locals</a:t>
            </a:r>
            <a:endParaRPr lang="en-US" sz="2400" dirty="0"/>
          </a:p>
        </p:txBody>
      </p:sp>
      <p:sp>
        <p:nvSpPr>
          <p:cNvPr id="11" name="Rectangle 10"/>
          <p:cNvSpPr/>
          <p:nvPr>
            <p:custDataLst>
              <p:tags r:id="rId9"/>
            </p:custDataLst>
          </p:nvPr>
        </p:nvSpPr>
        <p:spPr>
          <a:xfrm>
            <a:off x="6781800" y="5029200"/>
            <a:ext cx="2362200" cy="1066800"/>
          </a:xfrm>
          <a:prstGeom prst="rect">
            <a:avLst/>
          </a:prstGeom>
          <a:noFill/>
          <a:ln w="12700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outgoing</a:t>
            </a:r>
            <a:br>
              <a:rPr lang="en-US" sz="2400" dirty="0" smtClean="0"/>
            </a:br>
            <a:r>
              <a:rPr lang="en-US" sz="2400" dirty="0" err="1" smtClean="0"/>
              <a:t>args</a:t>
            </a:r>
            <a:endParaRPr lang="en-US" sz="2400" dirty="0"/>
          </a:p>
        </p:txBody>
      </p:sp>
      <p:sp>
        <p:nvSpPr>
          <p:cNvPr id="14" name="TextBox 13"/>
          <p:cNvSpPr txBox="1"/>
          <p:nvPr>
            <p:custDataLst>
              <p:tags r:id="rId10"/>
            </p:custDataLst>
          </p:nvPr>
        </p:nvSpPr>
        <p:spPr>
          <a:xfrm>
            <a:off x="5715000" y="2286000"/>
            <a:ext cx="109837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$</a:t>
            </a:r>
            <a:r>
              <a:rPr lang="en-US" sz="2800" dirty="0" err="1" smtClean="0">
                <a:solidFill>
                  <a:schemeClr val="bg1"/>
                </a:solidFill>
              </a:rPr>
              <a:t>fp</a:t>
            </a:r>
            <a:r>
              <a:rPr lang="en-US" sz="2800" dirty="0" smtClean="0">
                <a:solidFill>
                  <a:schemeClr val="bg1"/>
                </a:solidFill>
              </a:rPr>
              <a:t> </a:t>
            </a:r>
            <a:r>
              <a:rPr lang="en-US" sz="2800" dirty="0" smtClean="0">
                <a:solidFill>
                  <a:schemeClr val="bg1"/>
                </a:solidFill>
                <a:sym typeface="Wingdings" pitchFamily="2" charset="2"/>
              </a:rPr>
              <a:t></a:t>
            </a:r>
            <a:endParaRPr lang="en-US" sz="2800" dirty="0" smtClean="0">
              <a:solidFill>
                <a:schemeClr val="bg1"/>
              </a:solidFill>
            </a:endParaRPr>
          </a:p>
        </p:txBody>
      </p:sp>
      <p:sp>
        <p:nvSpPr>
          <p:cNvPr id="15" name="TextBox 14"/>
          <p:cNvSpPr txBox="1"/>
          <p:nvPr>
            <p:custDataLst>
              <p:tags r:id="rId11"/>
            </p:custDataLst>
          </p:nvPr>
        </p:nvSpPr>
        <p:spPr>
          <a:xfrm>
            <a:off x="5715000" y="5648980"/>
            <a:ext cx="113043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$sp </a:t>
            </a:r>
            <a:r>
              <a:rPr lang="en-US" sz="2800" dirty="0" smtClean="0">
                <a:solidFill>
                  <a:schemeClr val="bg1"/>
                </a:solidFill>
                <a:sym typeface="Wingdings" pitchFamily="2" charset="2"/>
              </a:rPr>
              <a:t></a:t>
            </a:r>
            <a:endParaRPr lang="en-US" sz="2800" dirty="0" smtClean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8322369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 animBg="1"/>
      <p:bldP spid="9" grpId="0" animBg="1"/>
      <p:bldP spid="10" grpId="0" animBg="1"/>
      <p:bldP spid="11" grpId="0" animBg="1"/>
      <p:bldP spid="14" grpId="0"/>
      <p:bldP spid="15" grpId="0"/>
    </p:bld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KkBHAOAgAQdAhomARATIuVfbWPzQIgsgySpSSZqAwhIEET//wNFNQUCC2QZFDIIAI4pAa0BfkMzCADoGQFeCX5DEmT0TUEIAU1BHgMCBDQKLAIMZkZkC37P2CE2EOWjhkyZ5nK3FjyOVrRu1xLcLHI1WuXOLCzy4srRxjxgCiwCDGe2ewt6b0whNhGZjhxZWrdyty4sbFa0bsWq1xlZZVrfE5cZcrFg5Y4XAA==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heme/theme1.xml><?xml version="1.0" encoding="utf-8"?>
<a:theme xmlns:a="http://schemas.openxmlformats.org/drawingml/2006/main" name="1_Dark 3410">
  <a:themeElements>
    <a:clrScheme name="Dark 3410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FFFF00"/>
      </a:accent1>
      <a:accent2>
        <a:srgbClr val="FF0000"/>
      </a:accent2>
      <a:accent3>
        <a:srgbClr val="7030A0"/>
      </a:accent3>
      <a:accent4>
        <a:srgbClr val="00B0F0"/>
      </a:accent4>
      <a:accent5>
        <a:srgbClr val="AAE2CA"/>
      </a:accent5>
      <a:accent6>
        <a:srgbClr val="FFC000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noFill/>
        <a:ln w="28575">
          <a:solidFill>
            <a:schemeClr val="bg1"/>
          </a:solidFill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 w="28575">
          <a:solidFill>
            <a:schemeClr val="bg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rtlCol="0">
        <a:spAutoFit/>
      </a:bodyPr>
      <a:lstStyle>
        <a:defPPr>
          <a:defRPr sz="2800" dirty="0" err="1" smtClean="0">
            <a:solidFill>
              <a:schemeClr val="bg1"/>
            </a:solidFill>
          </a:defRPr>
        </a:defPPr>
      </a:lstStyle>
    </a:tx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Dark 3410</Template>
  <TotalTime>2750</TotalTime>
  <Words>1609</Words>
  <Application>Microsoft Office PowerPoint</Application>
  <PresentationFormat>On-screen Show (4:3)</PresentationFormat>
  <Paragraphs>357</Paragraphs>
  <Slides>19</Slides>
  <Notes>6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0" baseType="lpstr">
      <vt:lpstr>1_Dark 3410</vt:lpstr>
      <vt:lpstr>Calling Conventions</vt:lpstr>
      <vt:lpstr>Goals for Today</vt:lpstr>
      <vt:lpstr>Goals for Today</vt:lpstr>
      <vt:lpstr>Recap: Conventions so far</vt:lpstr>
      <vt:lpstr>MIPS Register Conventions</vt:lpstr>
      <vt:lpstr>Globals and Locals</vt:lpstr>
      <vt:lpstr>Caller-saved vs. Callee-saved</vt:lpstr>
      <vt:lpstr>Caller-saved vs. Callee-saved</vt:lpstr>
      <vt:lpstr>Caller-saved vs. Callee-saved</vt:lpstr>
      <vt:lpstr>Caller-saved vs. Callee-saved</vt:lpstr>
      <vt:lpstr>Caller-saved vs. Callee-saved</vt:lpstr>
      <vt:lpstr>Calling Convention Example</vt:lpstr>
      <vt:lpstr>Calling Convention Example:  Prolog, Epilog</vt:lpstr>
      <vt:lpstr>Minimum stack size for a standard function?</vt:lpstr>
      <vt:lpstr>Leaf Functions</vt:lpstr>
      <vt:lpstr>Anatomy of an executing program</vt:lpstr>
      <vt:lpstr>Debugging</vt:lpstr>
      <vt:lpstr>Administrivia</vt:lpstr>
      <vt:lpstr>Recap</vt:lpstr>
    </vt:vector>
  </TitlesOfParts>
  <Company>Cornell University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Assembly</dc:title>
  <dc:creator>Hakim Weatherspoon</dc:creator>
  <cp:lastModifiedBy>Hakim Weatherspoon</cp:lastModifiedBy>
  <cp:revision>303</cp:revision>
  <cp:lastPrinted>2011-03-08T14:52:53Z</cp:lastPrinted>
  <dcterms:created xsi:type="dcterms:W3CDTF">2010-02-19T22:50:05Z</dcterms:created>
  <dcterms:modified xsi:type="dcterms:W3CDTF">2012-03-08T16:44:31Z</dcterms:modified>
</cp:coreProperties>
</file>