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3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8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9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0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1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3"/>
  </p:notesMasterIdLst>
  <p:sldIdLst>
    <p:sldId id="340" r:id="rId3"/>
    <p:sldId id="345" r:id="rId4"/>
    <p:sldId id="351" r:id="rId5"/>
    <p:sldId id="352" r:id="rId6"/>
    <p:sldId id="354" r:id="rId7"/>
    <p:sldId id="355" r:id="rId8"/>
    <p:sldId id="356" r:id="rId9"/>
    <p:sldId id="357" r:id="rId10"/>
    <p:sldId id="386" r:id="rId11"/>
    <p:sldId id="358" r:id="rId12"/>
    <p:sldId id="375" r:id="rId13"/>
    <p:sldId id="359" r:id="rId14"/>
    <p:sldId id="360" r:id="rId15"/>
    <p:sldId id="383" r:id="rId16"/>
    <p:sldId id="361" r:id="rId17"/>
    <p:sldId id="362" r:id="rId18"/>
    <p:sldId id="363" r:id="rId19"/>
    <p:sldId id="364" r:id="rId20"/>
    <p:sldId id="384" r:id="rId21"/>
    <p:sldId id="365" r:id="rId22"/>
    <p:sldId id="382" r:id="rId23"/>
    <p:sldId id="385" r:id="rId24"/>
    <p:sldId id="366" r:id="rId25"/>
    <p:sldId id="367" r:id="rId26"/>
    <p:sldId id="389" r:id="rId27"/>
    <p:sldId id="376" r:id="rId28"/>
    <p:sldId id="368" r:id="rId29"/>
    <p:sldId id="369" r:id="rId30"/>
    <p:sldId id="370" r:id="rId31"/>
    <p:sldId id="390" r:id="rId32"/>
    <p:sldId id="371" r:id="rId33"/>
    <p:sldId id="391" r:id="rId34"/>
    <p:sldId id="388" r:id="rId35"/>
    <p:sldId id="372" r:id="rId36"/>
    <p:sldId id="377" r:id="rId37"/>
    <p:sldId id="378" r:id="rId38"/>
    <p:sldId id="379" r:id="rId39"/>
    <p:sldId id="374" r:id="rId40"/>
    <p:sldId id="387" r:id="rId41"/>
    <p:sldId id="392" r:id="rId42"/>
  </p:sldIdLst>
  <p:sldSz cx="9144000" cy="6858000" type="screen4x3"/>
  <p:notesSz cx="7315200" cy="96012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7" autoAdjust="0"/>
    <p:restoredTop sz="78330" autoAdjust="0"/>
  </p:normalViewPr>
  <p:slideViewPr>
    <p:cSldViewPr>
      <p:cViewPr>
        <p:scale>
          <a:sx n="50" d="100"/>
          <a:sy n="5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CD32A9E9-BD0C-4D20-AA02-9B036352FB8F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8" tIns="48329" rIns="96658" bIns="483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2A968023-2F2A-4EC4-99A5-752A5F971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F8037D-6923-4746-81A4-E0AE6E13D84D}" type="slidenum">
              <a:rPr lang="en-GB"/>
              <a:pPr/>
              <a:t>2</a:t>
            </a:fld>
            <a:endParaRPr lang="en-GB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2313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031" y="4560447"/>
            <a:ext cx="5359800" cy="43178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0000</a:t>
            </a:r>
          </a:p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FFFF</a:t>
            </a:r>
          </a:p>
          <a:p>
            <a:r>
              <a:rPr lang="en-US" dirty="0" smtClean="0"/>
              <a:t>(64KB range)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C67D-B6F2-4BA1-BA06-23BD433EFAB9}" type="slidenum">
              <a:rPr lang="en-GB"/>
              <a:pPr/>
              <a:t>3</a:t>
            </a:fld>
            <a:endParaRPr lang="en-GB"/>
          </a:p>
        </p:txBody>
      </p:sp>
      <p:sp>
        <p:nvSpPr>
          <p:cNvPr id="337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2313"/>
            <a:ext cx="4800600" cy="3600450"/>
          </a:xfrm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76031" y="4560447"/>
            <a:ext cx="5359800" cy="431781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9B830-A992-4305-A8A4-B747D9028ED9}" type="slidenum">
              <a:rPr lang="en-GB"/>
              <a:pPr/>
              <a:t>4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2313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031" y="4560447"/>
            <a:ext cx="5359800" cy="43178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129B-54EC-4126-B6FC-A77BA95DBFAF}" type="slidenum">
              <a:rPr lang="en-GB"/>
              <a:pPr/>
              <a:t>5</a:t>
            </a:fld>
            <a:endParaRPr lang="en-GB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2313"/>
            <a:ext cx="4800600" cy="3600450"/>
          </a:xfrm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76031" y="4560447"/>
            <a:ext cx="5359800" cy="431781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998C2-1705-414A-B0D8-635D6E35C227}" type="slidenum">
              <a:rPr lang="en-GB"/>
              <a:pPr/>
              <a:t>6</a:t>
            </a:fld>
            <a:endParaRPr lang="en-GB"/>
          </a:p>
        </p:txBody>
      </p:sp>
      <p:sp>
        <p:nvSpPr>
          <p:cNvPr id="501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2313"/>
            <a:ext cx="4800600" cy="3600450"/>
          </a:xfrm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76031" y="4560447"/>
            <a:ext cx="5359800" cy="431781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10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2313"/>
            <a:ext cx="4800600" cy="360045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76031" y="4560447"/>
            <a:ext cx="5359800" cy="431781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11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2313"/>
            <a:ext cx="4800600" cy="360045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76031" y="4560447"/>
            <a:ext cx="5359800" cy="431781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arguments</a:t>
            </a:r>
            <a:r>
              <a:rPr lang="en-US" baseline="0" dirty="0" smtClean="0"/>
              <a:t> are in caller’s frame, not </a:t>
            </a:r>
            <a:r>
              <a:rPr lang="en-US" baseline="0" dirty="0" err="1" smtClean="0"/>
              <a:t>callee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$at? BLT </a:t>
            </a:r>
            <a:r>
              <a:rPr lang="en-US" dirty="0" err="1" smtClean="0"/>
              <a:t>psuedo</a:t>
            </a:r>
            <a:r>
              <a:rPr lang="en-US" dirty="0" smtClean="0"/>
              <a:t>-instruction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</a:t>
            </a:r>
            <a:r>
              <a:rPr lang="en-US" sz="2700" b="1" baseline="0" dirty="0" smtClean="0">
                <a:solidFill>
                  <a:srgbClr val="898989"/>
                </a:solidFill>
              </a:rPr>
              <a:t> </a:t>
            </a:r>
            <a:r>
              <a:rPr lang="en-US" sz="2700" b="1" baseline="0" dirty="0" err="1" smtClean="0">
                <a:solidFill>
                  <a:srgbClr val="898989"/>
                </a:solidFill>
              </a:rPr>
              <a:t>Weatherspoon</a:t>
            </a:r>
            <a:endParaRPr lang="en-US" sz="2700" b="1" dirty="0" smtClean="0">
              <a:solidFill>
                <a:srgbClr val="898989"/>
              </a:solidFill>
            </a:endParaRP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2012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Cornell University</a:t>
            </a:r>
            <a:endParaRPr lang="en-US" sz="2700" dirty="0">
              <a:solidFill>
                <a:srgbClr val="898989"/>
              </a:solidFill>
              <a:latin typeface="Calibri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DAD8180-0208-4416-817E-A92D59F702ED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3/7/2012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81000" y="584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6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9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notesSlide" Target="../notesSlides/notesSlide12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0" Type="http://schemas.openxmlformats.org/officeDocument/2006/relationships/tags" Target="../tags/tag111.xml"/><Relationship Id="rId4" Type="http://schemas.openxmlformats.org/officeDocument/2006/relationships/tags" Target="../tags/tag105.xml"/><Relationship Id="rId9" Type="http://schemas.openxmlformats.org/officeDocument/2006/relationships/tags" Target="../tags/tag1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</a:t>
            </a:r>
            <a:r>
              <a:rPr lang="en-US" b="1" smtClean="0"/>
              <a:t>Spring 2012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225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2.8 and </a:t>
            </a:r>
            <a:r>
              <a:rPr lang="en-US" dirty="0">
                <a:solidFill>
                  <a:srgbClr val="FFFF00"/>
                </a:solidFill>
                <a:latin typeface="Calibri"/>
                <a:cs typeface="Calibri"/>
              </a:rPr>
              <a:t>2.12 </a:t>
            </a:r>
          </a:p>
        </p:txBody>
      </p:sp>
      <p:pic>
        <p:nvPicPr>
          <p:cNvPr id="1026" name="CP3 Ink dacc3d7d-56cf-40e7-8132-52ee77b718b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995" y="411420"/>
            <a:ext cx="8797051" cy="194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0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560388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/>
              <a:t>Take 3: JAL/JR with Activation Records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40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  <a:endParaRPr lang="en-GB" sz="28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939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560388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/>
              <a:t>Take 3: JAL/JR with Activation Records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98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1"/>
                </a:solidFill>
                <a:latin typeface="Tahoma" pitchFamily="34" charset="0"/>
              </a:rPr>
              <a:t>How about arguments?</a:t>
            </a:r>
            <a:endParaRPr lang="en-GB" sz="2800" dirty="0">
              <a:solidFill>
                <a:schemeClr val="accent1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23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Arguments &amp; Return Values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Need consistent way of passing arguments and getting the result of a subroutine invocation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Given a procedure signature, need to know where arguments should be placed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min(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subf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c,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e);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isalpha</a:t>
            </a:r>
            <a:r>
              <a:rPr lang="en-US" sz="2400" dirty="0">
                <a:latin typeface="Courier New" pitchFamily="49" charset="0"/>
              </a:rPr>
              <a:t>(char c);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treesort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Tree *root);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*</a:t>
            </a:r>
            <a:r>
              <a:rPr lang="en-US" sz="2400" dirty="0" err="1">
                <a:latin typeface="Courier New" pitchFamily="49" charset="0"/>
              </a:rPr>
              <a:t>createNode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</a:t>
            </a:r>
            <a:r>
              <a:rPr lang="en-US" sz="2400" dirty="0" err="1">
                <a:latin typeface="Courier New" pitchFamily="49" charset="0"/>
              </a:rPr>
              <a:t>mynode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84000"/>
              </a:lnSpc>
            </a:pPr>
            <a:r>
              <a:rPr lang="en-US" sz="2800" dirty="0"/>
              <a:t>Too many combinations of char, short, </a:t>
            </a:r>
            <a:r>
              <a:rPr lang="en-US" sz="2800" dirty="0" err="1"/>
              <a:t>int</a:t>
            </a:r>
            <a:r>
              <a:rPr lang="en-US" sz="2800" dirty="0"/>
              <a:t>, void *, </a:t>
            </a:r>
            <a:r>
              <a:rPr lang="en-US" sz="2800" dirty="0" err="1"/>
              <a:t>struct</a:t>
            </a:r>
            <a:r>
              <a:rPr lang="en-US" sz="2800" dirty="0"/>
              <a:t>, etc.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MIPS treats char, short, </a:t>
            </a:r>
            <a:r>
              <a:rPr lang="en-US" sz="2400" dirty="0" err="1"/>
              <a:t>int</a:t>
            </a:r>
            <a:r>
              <a:rPr lang="en-US" sz="2400" dirty="0"/>
              <a:t> and void * identically</a:t>
            </a:r>
          </a:p>
        </p:txBody>
      </p:sp>
    </p:spTree>
    <p:extLst>
      <p:ext uri="{BB962C8B-B14F-4D97-AF65-F5344CB8AC3E}">
        <p14:creationId xmlns:p14="http://schemas.microsoft.com/office/powerpoint/2010/main" val="413467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Argument Passing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371600"/>
            <a:ext cx="5254625" cy="4111625"/>
          </a:xfrm>
        </p:spPr>
        <p:txBody>
          <a:bodyPr/>
          <a:lstStyle/>
          <a:p>
            <a:r>
              <a:rPr lang="en-US" dirty="0"/>
              <a:t>First four arguments are passed in registers</a:t>
            </a:r>
          </a:p>
          <a:p>
            <a:pPr lvl="1"/>
            <a:r>
              <a:rPr lang="en-US" dirty="0"/>
              <a:t>Specifically, $4, $5, $6 and $7, aka </a:t>
            </a:r>
            <a:r>
              <a:rPr lang="en-US" dirty="0" smtClean="0"/>
              <a:t>$a0</a:t>
            </a:r>
            <a:r>
              <a:rPr lang="en-US" dirty="0"/>
              <a:t>, </a:t>
            </a:r>
            <a:r>
              <a:rPr lang="en-US" dirty="0" smtClean="0"/>
              <a:t>$a1</a:t>
            </a:r>
            <a:r>
              <a:rPr lang="en-US" dirty="0"/>
              <a:t>, </a:t>
            </a:r>
            <a:r>
              <a:rPr lang="en-US" dirty="0" smtClean="0"/>
              <a:t>$a2</a:t>
            </a:r>
            <a:r>
              <a:rPr lang="en-US" dirty="0"/>
              <a:t>, </a:t>
            </a:r>
            <a:r>
              <a:rPr lang="en-US" dirty="0" smtClean="0"/>
              <a:t>$a3</a:t>
            </a:r>
            <a:endParaRPr lang="en-US" dirty="0"/>
          </a:p>
          <a:p>
            <a:r>
              <a:rPr lang="en-US" dirty="0"/>
              <a:t>The returned result is passed back in a register</a:t>
            </a:r>
          </a:p>
          <a:p>
            <a:pPr lvl="1"/>
            <a:r>
              <a:rPr lang="en-US" dirty="0"/>
              <a:t>Specifically, $2, aka </a:t>
            </a:r>
            <a:r>
              <a:rPr lang="en-US" dirty="0" smtClean="0"/>
              <a:t>$v0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58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 6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 7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min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endParaRPr lang="en-US" sz="1800" dirty="0">
              <a:solidFill>
                <a:srgbClr val="BC101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err="1" smtClean="0"/>
              <a:t>args</a:t>
            </a:r>
            <a:r>
              <a:rPr lang="en-US" dirty="0" smtClean="0"/>
              <a:t> passed in $a0, $a1, $a2, $a3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smtClean="0"/>
              <a:t>stack frame at $sp</a:t>
            </a:r>
          </a:p>
          <a:p>
            <a:pPr lvl="2"/>
            <a:r>
              <a:rPr lang="en-US" dirty="0" smtClean="0"/>
              <a:t>contains $</a:t>
            </a:r>
            <a:r>
              <a:rPr lang="en-US" dirty="0" err="1" smtClean="0"/>
              <a:t>ra</a:t>
            </a:r>
            <a:r>
              <a:rPr lang="en-US" dirty="0" smtClean="0"/>
              <a:t> (clobbered on JAL to sub-functions)</a:t>
            </a:r>
          </a:p>
          <a:p>
            <a:r>
              <a:rPr lang="en-US" dirty="0" smtClean="0"/>
              <a:t>Q: What about argument lists?</a:t>
            </a:r>
          </a:p>
        </p:txBody>
      </p:sp>
    </p:spTree>
    <p:extLst>
      <p:ext uri="{BB962C8B-B14F-4D97-AF65-F5344CB8AC3E}">
        <p14:creationId xmlns:p14="http://schemas.microsoft.com/office/powerpoint/2010/main" val="197623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 Arguments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/>
              <a:t>What if there are more than 4 arguments?</a:t>
            </a:r>
          </a:p>
          <a:p>
            <a:endParaRPr lang="en-US"/>
          </a:p>
          <a:p>
            <a:r>
              <a:rPr lang="en-US"/>
              <a:t>Use the stack for the additional arguments</a:t>
            </a:r>
          </a:p>
          <a:p>
            <a:pPr lvl="1"/>
            <a:r>
              <a:rPr lang="en-US"/>
              <a:t>“spill”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3352800" y="3124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276600" y="31242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447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 Arguments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  <a:p>
            <a:r>
              <a:rPr lang="en-US" dirty="0"/>
              <a:t>Use the stack for the additional arguments</a:t>
            </a:r>
          </a:p>
          <a:p>
            <a:pPr lvl="1"/>
            <a:r>
              <a:rPr lang="en-US" dirty="0"/>
              <a:t>“spill”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main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,-8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4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3352800" y="363849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276600" y="363849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3810000" y="3276600"/>
            <a:ext cx="14478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506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Length Arguments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448800" cy="6324600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(“Coordinates are: %d %d %d\n”, 1, 2, 3);</a:t>
            </a:r>
          </a:p>
          <a:p>
            <a:pPr>
              <a:lnSpc>
                <a:spcPct val="9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2800" dirty="0"/>
              <a:t>Could just use the regular calling convention, placing first four arguments in registers, spilling the rest onto the stack</a:t>
            </a:r>
          </a:p>
          <a:p>
            <a:pPr lvl="1">
              <a:lnSpc>
                <a:spcPct val="94000"/>
              </a:lnSpc>
            </a:pPr>
            <a:r>
              <a:rPr lang="en-US" sz="2400" dirty="0" err="1"/>
              <a:t>Callee</a:t>
            </a:r>
            <a:r>
              <a:rPr lang="en-US" sz="2400" dirty="0"/>
              <a:t> requires special-case code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if(</a:t>
            </a:r>
            <a:r>
              <a:rPr lang="en-US" sz="2400" dirty="0" err="1"/>
              <a:t>argno</a:t>
            </a:r>
            <a:r>
              <a:rPr lang="en-US" sz="2400" dirty="0"/>
              <a:t> == 1) use a0, … else if (</a:t>
            </a:r>
            <a:r>
              <a:rPr lang="en-US" sz="2400" dirty="0" err="1"/>
              <a:t>argno</a:t>
            </a:r>
            <a:r>
              <a:rPr lang="en-US" sz="2400" dirty="0"/>
              <a:t> == 4) use a3, else use stack offset</a:t>
            </a:r>
          </a:p>
          <a:p>
            <a:pPr lvl="1">
              <a:lnSpc>
                <a:spcPct val="94000"/>
              </a:lnSpc>
            </a:pPr>
            <a:endParaRPr lang="en-US" sz="2400" dirty="0"/>
          </a:p>
          <a:p>
            <a:pPr>
              <a:lnSpc>
                <a:spcPct val="94000"/>
              </a:lnSpc>
            </a:pPr>
            <a:r>
              <a:rPr lang="en-US" sz="2800" dirty="0"/>
              <a:t>Best to use an (initially confusing but ultimately simpler) approach: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first four arguments in registers, as usual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rest on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Reserve space on the stack for all arguments, including the first four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Simplifies functions that use variable-length arguments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Store a0-a3 on the slots allocated on the stack, refer to all arguments through the stack</a:t>
            </a:r>
          </a:p>
        </p:txBody>
      </p:sp>
    </p:spTree>
    <p:extLst>
      <p:ext uri="{BB962C8B-B14F-4D97-AF65-F5344CB8AC3E}">
        <p14:creationId xmlns:p14="http://schemas.microsoft.com/office/powerpoint/2010/main" val="323797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Layout on Stack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3810000"/>
          </a:xfrm>
        </p:spPr>
        <p:txBody>
          <a:bodyPr>
            <a:noAutofit/>
          </a:bodyPr>
          <a:lstStyle/>
          <a:p>
            <a:r>
              <a:rPr lang="en-US" sz="2800" dirty="0"/>
              <a:t>First four arguments are in registers</a:t>
            </a:r>
          </a:p>
          <a:p>
            <a:r>
              <a:rPr lang="en-US" sz="2800" dirty="0"/>
              <a:t>The rest are on the stack</a:t>
            </a:r>
          </a:p>
          <a:p>
            <a:r>
              <a:rPr lang="en-US" sz="2800" dirty="0"/>
              <a:t>There is room on the stack for the first four arguments, just in case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$sp,s$p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,-24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16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20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in$ 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v0</a:t>
            </a: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3352800" y="3505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810000" y="1752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3810000" y="2133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810000" y="2514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3810000" y="2895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3810000" y="3276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810000" y="1371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045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38862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28570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114300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3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4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0813" cy="6826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Goals for Today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637584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Calling Convention for Procedure Calls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Enable </a:t>
            </a:r>
            <a:r>
              <a:rPr lang="en-GB" dirty="0"/>
              <a:t>code to be reused by allowing code snippets to be invoked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Will need a way to</a:t>
            </a:r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call the </a:t>
            </a:r>
            <a:r>
              <a:rPr lang="en-GB" dirty="0" smtClean="0"/>
              <a:t>routine (i.e. transfer control to procedure)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pass </a:t>
            </a:r>
            <a:r>
              <a:rPr lang="en-GB" dirty="0"/>
              <a:t>arguments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fixed </a:t>
            </a:r>
            <a:r>
              <a:rPr lang="en-GB" dirty="0"/>
              <a:t>length, variable </a:t>
            </a:r>
            <a:r>
              <a:rPr lang="en-GB" dirty="0" smtClean="0"/>
              <a:t>length, recursively</a:t>
            </a:r>
          </a:p>
          <a:p>
            <a:pPr marL="173038" lvl="1" indent="0">
              <a:lnSpc>
                <a:spcPct val="9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return </a:t>
            </a:r>
            <a:r>
              <a:rPr lang="en-GB" dirty="0"/>
              <a:t>to the </a:t>
            </a:r>
            <a:r>
              <a:rPr lang="en-GB" dirty="0" smtClean="0"/>
              <a:t>caller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Putting results in a place where caller can find them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Manage register</a:t>
            </a: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8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43434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 address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579402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…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386709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remaining </a:t>
            </a:r>
            <a:r>
              <a:rPr lang="en-US" dirty="0" err="1" smtClean="0">
                <a:solidFill>
                  <a:schemeClr val="accent1"/>
                </a:solidFill>
              </a:rPr>
              <a:t>arg</a:t>
            </a:r>
            <a:r>
              <a:rPr lang="en-US" dirty="0" smtClean="0">
                <a:solidFill>
                  <a:schemeClr val="accent1"/>
                </a:solidFill>
              </a:rPr>
              <a:t> words passed on the stack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smtClean="0"/>
              <a:t>stack frame at $sp</a:t>
            </a:r>
          </a:p>
          <a:p>
            <a:pPr lvl="2"/>
            <a:r>
              <a:rPr lang="en-US" dirty="0" smtClean="0"/>
              <a:t>contains $</a:t>
            </a:r>
            <a:r>
              <a:rPr lang="en-US" dirty="0" err="1" smtClean="0"/>
              <a:t>ra</a:t>
            </a:r>
            <a:r>
              <a:rPr lang="en-US" dirty="0" smtClean="0"/>
              <a:t> (clobbered on JAL to sub-functions)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contains extra arguments to sub-functions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contains </a:t>
            </a:r>
            <a:r>
              <a:rPr lang="en-US" b="1" dirty="0" smtClean="0">
                <a:solidFill>
                  <a:schemeClr val="accent1"/>
                </a:solidFill>
              </a:rPr>
              <a:t>space</a:t>
            </a:r>
            <a:r>
              <a:rPr lang="en-US" dirty="0" smtClean="0">
                <a:solidFill>
                  <a:schemeClr val="accent1"/>
                </a:solidFill>
              </a:rPr>
              <a:t> for first 4 arguments to sub-functions</a:t>
            </a:r>
          </a:p>
        </p:txBody>
      </p:sp>
    </p:spTree>
    <p:extLst>
      <p:ext uri="{BB962C8B-B14F-4D97-AF65-F5344CB8AC3E}">
        <p14:creationId xmlns:p14="http://schemas.microsoft.com/office/powerpoint/2010/main" val="36783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MIPS Register Conventions so far: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0079834"/>
              </p:ext>
            </p:extLst>
          </p:nvPr>
        </p:nvGraphicFramePr>
        <p:xfrm>
          <a:off x="228600" y="547935"/>
          <a:ext cx="3733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81999807"/>
              </p:ext>
            </p:extLst>
          </p:nvPr>
        </p:nvGraphicFramePr>
        <p:xfrm>
          <a:off x="4038600" y="547934"/>
          <a:ext cx="4114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OS 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57112769"/>
              </p:ext>
            </p:extLst>
          </p:nvPr>
        </p:nvGraphicFramePr>
        <p:xfrm>
          <a:off x="228600" y="1327150"/>
          <a:ext cx="3733800" cy="245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95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vs</a:t>
            </a:r>
            <a:r>
              <a:rPr lang="en-US" dirty="0" smtClean="0"/>
              <a:t> C: Pointers </a:t>
            </a:r>
            <a:r>
              <a:rPr lang="en-US" dirty="0"/>
              <a:t>and Structures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372600" cy="5791200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2800" dirty="0"/>
              <a:t>Pointers are 32-bits, treat just like </a:t>
            </a:r>
            <a:r>
              <a:rPr lang="en-US" sz="2800" dirty="0" err="1"/>
              <a:t>ints</a:t>
            </a: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Pointers to </a:t>
            </a:r>
            <a:r>
              <a:rPr lang="en-US" sz="2800" dirty="0" err="1"/>
              <a:t>structs</a:t>
            </a:r>
            <a:r>
              <a:rPr lang="en-US" sz="2800" dirty="0"/>
              <a:t> are pointers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C allows passing whole </a:t>
            </a:r>
            <a:r>
              <a:rPr lang="en-US" sz="2800" dirty="0" err="1"/>
              <a:t>structs</a:t>
            </a:r>
            <a:endParaRPr lang="en-US" sz="2800" dirty="0"/>
          </a:p>
          <a:p>
            <a:pPr lvl="1"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distance(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p1, 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p2);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Treat like a collection of consecutive 32-bit arguments, use registers for first 4 words, stack for rest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Inefficient and to be avoided, better to use</a:t>
            </a:r>
            <a:br>
              <a:rPr lang="en-US" dirty="0"/>
            </a:b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distance(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*p1, 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*p2);</a:t>
            </a:r>
            <a:r>
              <a:rPr lang="en-US" sz="1800" dirty="0">
                <a:latin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</a:rPr>
            </a:br>
            <a:r>
              <a:rPr lang="en-US" dirty="0"/>
              <a:t>in all cases</a:t>
            </a:r>
          </a:p>
          <a:p>
            <a:pPr>
              <a:lnSpc>
                <a:spcPct val="94000"/>
              </a:lnSpc>
              <a:buFont typeface="StarSymbo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7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Globals and Locals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Global variables are allocated in the “data” region of the program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for all time, accessible to all routines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/>
              <a:t>Local variables are allocated within the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solely for the duration of the stack frame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/>
              <a:t>Dangling pointers are pointers into a destroyed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C lets you create these, Java does not</a:t>
            </a:r>
          </a:p>
          <a:p>
            <a:pPr lvl="1">
              <a:lnSpc>
                <a:spcPct val="84000"/>
              </a:lnSpc>
            </a:pPr>
            <a:r>
              <a:rPr lang="en-US" sz="2400" dirty="0" err="1"/>
              <a:t>int</a:t>
            </a:r>
            <a:r>
              <a:rPr lang="en-US" sz="2400" dirty="0"/>
              <a:t> *foo() { </a:t>
            </a:r>
            <a:r>
              <a:rPr lang="en-US" sz="2400" dirty="0" err="1"/>
              <a:t>int</a:t>
            </a:r>
            <a:r>
              <a:rPr lang="en-US" sz="2400" dirty="0"/>
              <a:t> a; return &amp;a; }</a:t>
            </a:r>
          </a:p>
        </p:txBody>
      </p:sp>
    </p:spTree>
    <p:extLst>
      <p:ext uri="{BB962C8B-B14F-4D97-AF65-F5344CB8AC3E}">
        <p14:creationId xmlns:p14="http://schemas.microsoft.com/office/powerpoint/2010/main" val="25527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Global and Locals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does a function load global data?</a:t>
            </a:r>
          </a:p>
          <a:p>
            <a:pPr lvl="1"/>
            <a:r>
              <a:rPr lang="en-US" dirty="0" smtClean="0"/>
              <a:t>global variables are just above 0x10000000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Convention: </a:t>
            </a:r>
            <a:r>
              <a:rPr lang="en-US" i="1" dirty="0" smtClean="0">
                <a:solidFill>
                  <a:schemeClr val="accent1"/>
                </a:solidFill>
              </a:rPr>
              <a:t>global pointer</a:t>
            </a:r>
          </a:p>
          <a:p>
            <a:pPr lvl="1"/>
            <a:r>
              <a:rPr lang="en-US" dirty="0" smtClean="0"/>
              <a:t>r28 is $</a:t>
            </a:r>
            <a:r>
              <a:rPr lang="en-US" dirty="0" err="1" smtClean="0"/>
              <a:t>gp</a:t>
            </a:r>
            <a:r>
              <a:rPr lang="en-US" dirty="0" smtClean="0"/>
              <a:t> (pointer into </a:t>
            </a:r>
            <a:r>
              <a:rPr lang="en-US" i="1" dirty="0" smtClean="0">
                <a:solidFill>
                  <a:schemeClr val="accent1"/>
                </a:solidFill>
              </a:rPr>
              <a:t>middle</a:t>
            </a:r>
            <a:r>
              <a:rPr lang="en-US" dirty="0" smtClean="0"/>
              <a:t> of global data section)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gp</a:t>
            </a:r>
            <a:r>
              <a:rPr lang="en-US" dirty="0" smtClean="0"/>
              <a:t> = 0x10008000</a:t>
            </a:r>
          </a:p>
          <a:p>
            <a:pPr lvl="1"/>
            <a:r>
              <a:rPr lang="en-US" dirty="0" smtClean="0"/>
              <a:t>Access most global data using LW at $</a:t>
            </a:r>
            <a:r>
              <a:rPr lang="en-US" dirty="0" err="1" smtClean="0"/>
              <a:t>gp</a:t>
            </a:r>
            <a:r>
              <a:rPr lang="en-US" dirty="0" smtClean="0"/>
              <a:t> +/- offset</a:t>
            </a:r>
            <a:br>
              <a:rPr lang="en-US" dirty="0" smtClean="0"/>
            </a:br>
            <a:r>
              <a:rPr lang="en-US" dirty="0" smtClean="0"/>
              <a:t>LW $v0, 0x8000($</a:t>
            </a:r>
            <a:r>
              <a:rPr lang="en-US" dirty="0" err="1" smtClean="0"/>
              <a:t>gp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LW $v1, 0x7FFF($</a:t>
            </a:r>
            <a:r>
              <a:rPr lang="en-US" dirty="0" err="1" smtClean="0"/>
              <a:t>gp</a:t>
            </a:r>
            <a:r>
              <a:rPr lang="en-US" dirty="0" smtClean="0"/>
              <a:t>) 	</a:t>
            </a:r>
            <a:br>
              <a:rPr lang="en-US" dirty="0" smtClean="0"/>
            </a:b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7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Pointer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02625" cy="6096000"/>
          </a:xfrm>
        </p:spPr>
        <p:txBody>
          <a:bodyPr>
            <a:normAutofit/>
          </a:bodyPr>
          <a:lstStyle/>
          <a:p>
            <a:r>
              <a:rPr lang="en-US" sz="2800" dirty="0"/>
              <a:t>It is often cumbersome to keep track of location of data on the stack</a:t>
            </a:r>
          </a:p>
          <a:p>
            <a:pPr lvl="1"/>
            <a:r>
              <a:rPr lang="en-US" sz="2400" dirty="0"/>
              <a:t>The offsets change as new values are pushed onto and popped off of the stack</a:t>
            </a:r>
          </a:p>
          <a:p>
            <a:endParaRPr lang="en-US" sz="2400" dirty="0"/>
          </a:p>
          <a:p>
            <a:r>
              <a:rPr lang="en-US" sz="2800" dirty="0"/>
              <a:t>Keep a pointer to the top of the stack frame</a:t>
            </a:r>
          </a:p>
          <a:p>
            <a:pPr lvl="1"/>
            <a:r>
              <a:rPr lang="en-US" sz="2400" dirty="0"/>
              <a:t>Simplifies the task of referring to items on the stack</a:t>
            </a:r>
          </a:p>
          <a:p>
            <a:pPr lvl="1"/>
            <a:endParaRPr lang="en-US" sz="2400" dirty="0"/>
          </a:p>
          <a:p>
            <a:r>
              <a:rPr lang="en-US" sz="2800" dirty="0"/>
              <a:t>A frame pointer, $30, aka </a:t>
            </a:r>
            <a:r>
              <a:rPr lang="en-US" sz="2800" dirty="0" smtClean="0"/>
              <a:t>$</a:t>
            </a:r>
            <a:r>
              <a:rPr lang="en-US" sz="2800" dirty="0" err="1" smtClean="0"/>
              <a:t>fp</a:t>
            </a:r>
            <a:endParaRPr lang="en-US" sz="2800" dirty="0"/>
          </a:p>
          <a:p>
            <a:pPr lvl="1"/>
            <a:r>
              <a:rPr lang="en-US" sz="2400" dirty="0"/>
              <a:t>Value of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upon procedure entry</a:t>
            </a:r>
          </a:p>
          <a:p>
            <a:pPr lvl="1"/>
            <a:r>
              <a:rPr lang="en-US" sz="2400" dirty="0"/>
              <a:t>Can be used to restore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on exit</a:t>
            </a:r>
          </a:p>
        </p:txBody>
      </p:sp>
    </p:spTree>
    <p:extLst>
      <p:ext uri="{BB962C8B-B14F-4D97-AF65-F5344CB8AC3E}">
        <p14:creationId xmlns:p14="http://schemas.microsoft.com/office/powerpoint/2010/main" val="4656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Usage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Suppose a routine would like to store a value in a register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Two options: </a:t>
            </a:r>
            <a:r>
              <a:rPr lang="en-US" sz="2800" dirty="0" err="1" smtClean="0"/>
              <a:t>callee</a:t>
            </a:r>
            <a:r>
              <a:rPr lang="en-US" sz="2800" dirty="0" smtClean="0"/>
              <a:t>-save </a:t>
            </a:r>
            <a:r>
              <a:rPr lang="en-US" sz="2800" dirty="0"/>
              <a:t>and </a:t>
            </a:r>
            <a:r>
              <a:rPr lang="en-US" sz="2800" dirty="0" smtClean="0"/>
              <a:t>caller-save</a:t>
            </a: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 err="1">
                <a:solidFill>
                  <a:schemeClr val="accent1"/>
                </a:solidFill>
              </a:rPr>
              <a:t>Callee</a:t>
            </a:r>
            <a:r>
              <a:rPr lang="en-US" sz="2800" dirty="0">
                <a:solidFill>
                  <a:schemeClr val="accent1"/>
                </a:solidFill>
              </a:rPr>
              <a:t>-save: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one of the callers is already using that register to hold a value of interest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Save the previous contents of the register on procedure entry, restore just before procedure return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E.g. $31</a:t>
            </a:r>
          </a:p>
          <a:p>
            <a:pPr>
              <a:lnSpc>
                <a:spcPct val="84000"/>
              </a:lnSpc>
            </a:pPr>
            <a:r>
              <a:rPr lang="en-US" sz="2800" dirty="0">
                <a:solidFill>
                  <a:schemeClr val="accent1"/>
                </a:solidFill>
              </a:rPr>
              <a:t>Caller-save: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a caller can clobber any one of the registers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Save the previous contents of the register before </a:t>
            </a:r>
            <a:r>
              <a:rPr lang="en-US" sz="2400" dirty="0" err="1"/>
              <a:t>proc</a:t>
            </a:r>
            <a:r>
              <a:rPr lang="en-US" sz="2400" dirty="0"/>
              <a:t> call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Restore after the call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MIPS calling convention supports both</a:t>
            </a:r>
          </a:p>
          <a:p>
            <a:pPr lvl="1">
              <a:lnSpc>
                <a:spcPct val="84000"/>
              </a:lnSpc>
            </a:pPr>
            <a:endParaRPr lang="en-US" sz="1800" dirty="0"/>
          </a:p>
          <a:p>
            <a:pPr>
              <a:lnSpc>
                <a:spcPct val="84000"/>
              </a:lnSpc>
            </a:pPr>
            <a:endParaRPr lang="en-US" sz="2000" dirty="0"/>
          </a:p>
          <a:p>
            <a:pPr lvl="1">
              <a:lnSpc>
                <a:spcPct val="84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925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$30,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17, 20($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16, 16($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$30,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$</a:t>
            </a:r>
            <a:r>
              <a:rPr lang="en-US" sz="1800" dirty="0" smtClean="0">
                <a:solidFill>
                  <a:schemeClr val="bg1"/>
                </a:solidFill>
              </a:rPr>
              <a:t>16 </a:t>
            </a:r>
            <a:r>
              <a:rPr lang="en-US" sz="1800" dirty="0">
                <a:solidFill>
                  <a:schemeClr val="bg1"/>
                </a:solidFill>
              </a:rPr>
              <a:t>and $</a:t>
            </a:r>
            <a:r>
              <a:rPr lang="en-US" sz="1800" dirty="0" smtClean="0">
                <a:solidFill>
                  <a:schemeClr val="bg1"/>
                </a:solidFill>
              </a:rPr>
              <a:t>17]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$</a:t>
            </a:r>
            <a:r>
              <a:rPr lang="en-US" dirty="0" smtClean="0">
                <a:solidFill>
                  <a:schemeClr val="bg1"/>
                </a:solidFill>
              </a:rPr>
              <a:t>30,24($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17, </a:t>
            </a:r>
            <a:r>
              <a:rPr lang="en-US" dirty="0" smtClean="0">
                <a:solidFill>
                  <a:schemeClr val="bg1"/>
                </a:solidFill>
              </a:rPr>
              <a:t>20</a:t>
            </a:r>
            <a:r>
              <a:rPr lang="en-US" sz="1800" dirty="0" smtClean="0">
                <a:solidFill>
                  <a:schemeClr val="bg1"/>
                </a:solidFill>
              </a:rPr>
              <a:t>$sp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16, 16($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6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91811"/>
            <a:ext cx="84582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Call Take </a:t>
            </a:r>
            <a:r>
              <a:rPr lang="en-GB" dirty="0"/>
              <a:t>1: Use Jumps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Laftercall1</a:t>
            </a: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597025" y="1893888"/>
            <a:ext cx="2395538" cy="476250"/>
          </a:xfrm>
          <a:custGeom>
            <a:avLst/>
            <a:gdLst>
              <a:gd name="T0" fmla="*/ 0 w 1509"/>
              <a:gd name="T1" fmla="*/ 300 h 300"/>
              <a:gd name="T2" fmla="*/ 860 w 1509"/>
              <a:gd name="T3" fmla="*/ 243 h 300"/>
              <a:gd name="T4" fmla="*/ 1184 w 1509"/>
              <a:gd name="T5" fmla="*/ 32 h 300"/>
              <a:gd name="T6" fmla="*/ 1509 w 1509"/>
              <a:gd name="T7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300">
                <a:moveTo>
                  <a:pt x="0" y="300"/>
                </a:moveTo>
                <a:cubicBezTo>
                  <a:pt x="143" y="291"/>
                  <a:pt x="663" y="288"/>
                  <a:pt x="860" y="243"/>
                </a:cubicBezTo>
                <a:cubicBezTo>
                  <a:pt x="1057" y="198"/>
                  <a:pt x="1076" y="64"/>
                  <a:pt x="1184" y="32"/>
                </a:cubicBezTo>
                <a:cubicBezTo>
                  <a:pt x="1292" y="0"/>
                  <a:pt x="1441" y="45"/>
                  <a:pt x="150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098675" y="2768600"/>
            <a:ext cx="1997075" cy="1725613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1597025" y="1889125"/>
            <a:ext cx="2382838" cy="2073275"/>
          </a:xfrm>
          <a:custGeom>
            <a:avLst/>
            <a:gdLst>
              <a:gd name="T0" fmla="*/ 0 w 1501"/>
              <a:gd name="T1" fmla="*/ 1228 h 1306"/>
              <a:gd name="T2" fmla="*/ 1136 w 1501"/>
              <a:gd name="T3" fmla="*/ 1130 h 1306"/>
              <a:gd name="T4" fmla="*/ 1241 w 1501"/>
              <a:gd name="T5" fmla="*/ 173 h 1306"/>
              <a:gd name="T6" fmla="*/ 1501 w 1501"/>
              <a:gd name="T7" fmla="*/ 92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306">
                <a:moveTo>
                  <a:pt x="0" y="1228"/>
                </a:moveTo>
                <a:cubicBezTo>
                  <a:pt x="189" y="1212"/>
                  <a:pt x="929" y="1306"/>
                  <a:pt x="1136" y="1130"/>
                </a:cubicBezTo>
                <a:cubicBezTo>
                  <a:pt x="1343" y="954"/>
                  <a:pt x="1180" y="346"/>
                  <a:pt x="1241" y="173"/>
                </a:cubicBezTo>
                <a:cubicBezTo>
                  <a:pt x="1302" y="0"/>
                  <a:pt x="1447" y="109"/>
                  <a:pt x="1501" y="9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4878217"/>
            <a:ext cx="9220200" cy="1370183"/>
          </a:xfrm>
          <a:prstGeom prst="rect">
            <a:avLst/>
          </a:prstGeom>
          <a:ln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to the </a:t>
            </a:r>
            <a:r>
              <a:rPr lang="en-GB" sz="2400" dirty="0" err="1" smtClean="0"/>
              <a:t>callee</a:t>
            </a:r>
            <a:r>
              <a:rPr lang="en-GB" sz="2400" dirty="0" smtClean="0"/>
              <a:t> (called procedure)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back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olidFill>
                  <a:schemeClr val="accent1"/>
                </a:solidFill>
              </a:rPr>
              <a:t>What happens when there are multiple calls from different call sites?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24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2" grpId="0" animBg="1"/>
      <p:bldP spid="32773" grpId="0" animBg="1"/>
      <p:bldP spid="32774" grpId="0" animBg="1"/>
      <p:bldP spid="32775" grpId="0" animBg="1"/>
      <p:bldP spid="3277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s1</a:t>
            </a:r>
            <a:r>
              <a:rPr lang="en-US" sz="1800" dirty="0" smtClean="0">
                <a:solidFill>
                  <a:schemeClr val="bg1"/>
                </a:solidFill>
              </a:rPr>
              <a:t>, 20($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s0</a:t>
            </a:r>
            <a:r>
              <a:rPr lang="en-US" sz="1800" dirty="0" smtClean="0">
                <a:solidFill>
                  <a:schemeClr val="bg1"/>
                </a:solidFill>
              </a:rPr>
              <a:t>, 16($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s0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and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s1</a:t>
            </a:r>
            <a:r>
              <a:rPr lang="en-US" sz="1800" dirty="0" smtClean="0">
                <a:solidFill>
                  <a:schemeClr val="bg1"/>
                </a:solidFill>
              </a:rPr>
              <a:t>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$fp,24($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s1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</a:t>
            </a:r>
            <a:r>
              <a:rPr lang="en-US" sz="1800" dirty="0" smtClean="0">
                <a:solidFill>
                  <a:schemeClr val="bg1"/>
                </a:solidFill>
              </a:rPr>
              <a:t>$sp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s0</a:t>
            </a:r>
            <a:r>
              <a:rPr lang="en-US" sz="1800" dirty="0" smtClean="0">
                <a:solidFill>
                  <a:schemeClr val="bg1"/>
                </a:solidFill>
              </a:rPr>
              <a:t>, 16($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&amp; $9]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</a:t>
            </a:r>
            <a:r>
              <a:rPr lang="en-US" sz="1800" dirty="0">
                <a:solidFill>
                  <a:schemeClr val="bg1"/>
                </a:solidFill>
              </a:rPr>
              <a:t>,-8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$9, </a:t>
            </a:r>
            <a:r>
              <a:rPr lang="en-US" sz="1800" dirty="0">
                <a:solidFill>
                  <a:schemeClr val="bg1"/>
                </a:solidFill>
              </a:rPr>
              <a:t>4</a:t>
            </a:r>
            <a:r>
              <a:rPr lang="en-US" sz="1800" dirty="0" smtClean="0">
                <a:solidFill>
                  <a:schemeClr val="bg1"/>
                </a:solidFill>
              </a:rPr>
              <a:t>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$8, </a:t>
            </a:r>
            <a:r>
              <a:rPr lang="en-US" sz="1800" dirty="0">
                <a:solidFill>
                  <a:schemeClr val="bg1"/>
                </a:solidFill>
              </a:rPr>
              <a:t>0</a:t>
            </a:r>
            <a:r>
              <a:rPr lang="en-US" sz="1800" dirty="0" smtClean="0">
                <a:solidFill>
                  <a:schemeClr val="bg1"/>
                </a:solidFill>
              </a:rPr>
              <a:t>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$9, </a:t>
            </a:r>
            <a:r>
              <a:rPr lang="en-US" sz="1800" dirty="0">
                <a:solidFill>
                  <a:schemeClr val="bg1"/>
                </a:solidFill>
              </a:rPr>
              <a:t>4</a:t>
            </a:r>
            <a:r>
              <a:rPr lang="en-US" sz="1800" dirty="0" smtClean="0">
                <a:solidFill>
                  <a:schemeClr val="bg1"/>
                </a:solidFill>
              </a:rPr>
              <a:t>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$8, </a:t>
            </a:r>
            <a:r>
              <a:rPr lang="en-US" sz="1800" dirty="0">
                <a:solidFill>
                  <a:schemeClr val="bg1"/>
                </a:solidFill>
              </a:rPr>
              <a:t>0</a:t>
            </a:r>
            <a:r>
              <a:rPr lang="en-US" sz="1800" dirty="0" smtClean="0">
                <a:solidFill>
                  <a:schemeClr val="bg1"/>
                </a:solidFill>
              </a:rPr>
              <a:t>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$8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$9]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t0 </a:t>
            </a:r>
            <a:r>
              <a:rPr lang="en-US" sz="1800" dirty="0" smtClean="0">
                <a:solidFill>
                  <a:schemeClr val="bg1"/>
                </a:solidFill>
              </a:rPr>
              <a:t>&amp; $t1]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</a:t>
            </a:r>
            <a:r>
              <a:rPr lang="en-US" sz="1800" dirty="0">
                <a:solidFill>
                  <a:schemeClr val="bg1"/>
                </a:solidFill>
              </a:rPr>
              <a:t>,-8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$t1, </a:t>
            </a:r>
            <a:r>
              <a:rPr lang="en-US" sz="1800" dirty="0">
                <a:solidFill>
                  <a:schemeClr val="bg1"/>
                </a:solidFill>
              </a:rPr>
              <a:t>4</a:t>
            </a:r>
            <a:r>
              <a:rPr lang="en-US" sz="1800" dirty="0" smtClean="0">
                <a:solidFill>
                  <a:schemeClr val="bg1"/>
                </a:solidFill>
              </a:rPr>
              <a:t>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$t0, </a:t>
            </a:r>
            <a:r>
              <a:rPr lang="en-US" sz="1800" dirty="0">
                <a:solidFill>
                  <a:schemeClr val="bg1"/>
                </a:solidFill>
              </a:rPr>
              <a:t>0</a:t>
            </a:r>
            <a:r>
              <a:rPr lang="en-US" sz="1800" dirty="0" smtClean="0">
                <a:solidFill>
                  <a:schemeClr val="bg1"/>
                </a:solidFill>
              </a:rPr>
              <a:t>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$t1, </a:t>
            </a:r>
            <a:r>
              <a:rPr lang="en-US" sz="1800" dirty="0">
                <a:solidFill>
                  <a:schemeClr val="bg1"/>
                </a:solidFill>
              </a:rPr>
              <a:t>4</a:t>
            </a:r>
            <a:r>
              <a:rPr lang="en-US" sz="1800" dirty="0" smtClean="0">
                <a:solidFill>
                  <a:schemeClr val="bg1"/>
                </a:solidFill>
              </a:rPr>
              <a:t>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$t0, </a:t>
            </a:r>
            <a:r>
              <a:rPr lang="en-US" sz="1800" dirty="0">
                <a:solidFill>
                  <a:schemeClr val="bg1"/>
                </a:solidFill>
              </a:rPr>
              <a:t>0</a:t>
            </a:r>
            <a:r>
              <a:rPr lang="en-US" sz="1800" dirty="0" smtClean="0">
                <a:solidFill>
                  <a:schemeClr val="bg1"/>
                </a:solidFill>
              </a:rPr>
              <a:t>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$t0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$t1]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cxnSp>
        <p:nvCxnSpPr>
          <p:cNvPr id="31" name="Straight Connector 30"/>
          <p:cNvCxnSpPr/>
          <p:nvPr>
            <p:custDataLst>
              <p:tags r:id="rId1"/>
            </p:custDataLst>
          </p:nvPr>
        </p:nvCxnSpPr>
        <p:spPr>
          <a:xfrm rot="5400000">
            <a:off x="-1219200" y="2590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"/>
            </p:custDataLst>
          </p:nvPr>
        </p:nvCxnSpPr>
        <p:spPr>
          <a:xfrm rot="5400000">
            <a:off x="1143000" y="2590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38200" y="762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34" name="Rectangle 33"/>
          <p:cNvSpPr/>
          <p:nvPr>
            <p:custDataLst>
              <p:tags r:id="rId4"/>
            </p:custDataLst>
          </p:nvPr>
        </p:nvSpPr>
        <p:spPr>
          <a:xfrm>
            <a:off x="838200" y="1143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5"/>
            </p:custDataLst>
          </p:nvPr>
        </p:nvSpPr>
        <p:spPr>
          <a:xfrm>
            <a:off x="838200" y="1524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6"/>
            </p:custDataLst>
          </p:nvPr>
        </p:nvSpPr>
        <p:spPr>
          <a:xfrm>
            <a:off x="838200" y="2286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7"/>
            </p:custDataLst>
          </p:nvPr>
        </p:nvSpPr>
        <p:spPr>
          <a:xfrm>
            <a:off x="838200" y="3429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28600" y="685800"/>
            <a:ext cx="609600" cy="400110"/>
            <a:chOff x="228600" y="4572000"/>
            <a:chExt cx="609600" cy="400110"/>
          </a:xfrm>
        </p:grpSpPr>
        <p:sp>
          <p:nvSpPr>
            <p:cNvPr id="4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44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46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5638800" y="609600"/>
            <a:ext cx="3886200" cy="6172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# allocate frame</a:t>
            </a:r>
          </a:p>
          <a:p>
            <a:r>
              <a:rPr lang="en-US" sz="2800" dirty="0" smtClean="0"/>
              <a:t># save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/>
              <a:t># save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/>
              <a:t># save ...</a:t>
            </a:r>
          </a:p>
          <a:p>
            <a:r>
              <a:rPr lang="en-US" sz="2800" dirty="0" smtClean="0"/>
              <a:t># save ...</a:t>
            </a:r>
          </a:p>
          <a:p>
            <a:r>
              <a:rPr lang="en-US" sz="2800" dirty="0" smtClean="0"/>
              <a:t># set new frame pointer</a:t>
            </a:r>
          </a:p>
          <a:p>
            <a:r>
              <a:rPr lang="en-US" sz="2800" dirty="0" smtClean="0"/>
              <a:t>	...</a:t>
            </a:r>
          </a:p>
          <a:p>
            <a:r>
              <a:rPr lang="en-US" sz="2800" dirty="0" smtClean="0"/>
              <a:t>	...</a:t>
            </a:r>
          </a:p>
          <a:p>
            <a:r>
              <a:rPr lang="en-US" sz="2800" dirty="0" smtClean="0"/>
              <a:t># restore …</a:t>
            </a:r>
          </a:p>
          <a:p>
            <a:r>
              <a:rPr lang="en-US" sz="2800" dirty="0" smtClean="0"/>
              <a:t># restore …</a:t>
            </a:r>
          </a:p>
          <a:p>
            <a:r>
              <a:rPr lang="en-US" sz="2800" dirty="0" smtClean="0"/>
              <a:t># restore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/>
              <a:t># restore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/>
              <a:t># </a:t>
            </a:r>
            <a:r>
              <a:rPr lang="en-US" sz="2800" dirty="0" err="1" smtClean="0"/>
              <a:t>dealloc</a:t>
            </a:r>
            <a:r>
              <a:rPr lang="en-US" sz="2800" dirty="0" smtClean="0"/>
              <a:t> frame</a:t>
            </a:r>
          </a:p>
        </p:txBody>
      </p:sp>
    </p:spTree>
    <p:extLst>
      <p:ext uri="{BB962C8B-B14F-4D97-AF65-F5344CB8AC3E}">
        <p14:creationId xmlns:p14="http://schemas.microsoft.com/office/powerpoint/2010/main" val="14105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2266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914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2438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14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14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9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Register Recap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56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8436164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81657402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8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-76200"/>
            <a:ext cx="7770813" cy="682625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Jump And Link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10600" cy="3805529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JAL (Jump And Link) instruction moves a new value into the PC, and simultaneously saves the old value in register $31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Thus, can get back from the subroutine to the instruction immediately following the jump by transferring control back to PC in register $31</a:t>
            </a:r>
          </a:p>
        </p:txBody>
      </p:sp>
    </p:spTree>
    <p:extLst>
      <p:ext uri="{BB962C8B-B14F-4D97-AF65-F5344CB8AC3E}">
        <p14:creationId xmlns:p14="http://schemas.microsoft.com/office/powerpoint/2010/main" val="2828835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/>
              <a:t>contains local </a:t>
            </a:r>
            <a:r>
              <a:rPr lang="en-US" dirty="0" err="1"/>
              <a:t>vars</a:t>
            </a:r>
            <a:r>
              <a:rPr lang="en-US" dirty="0"/>
              <a:t> 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/>
              <a:t>contains 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caller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not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Global data accessed via $</a:t>
            </a:r>
            <a:r>
              <a:rPr lang="en-US" dirty="0" err="1">
                <a:solidFill>
                  <a:schemeClr val="accent1"/>
                </a:solidFill>
              </a:rPr>
              <a:t>gp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4885"/>
            <a:ext cx="7770813" cy="67999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Call Take </a:t>
            </a:r>
            <a:r>
              <a:rPr lang="en-GB" dirty="0"/>
              <a:t>2: JAL/JR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rgbClr val="BC101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803400" y="2051050"/>
            <a:ext cx="2189163" cy="463550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2098675" y="2768601"/>
            <a:ext cx="1997075" cy="1497806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1816100" y="2125663"/>
            <a:ext cx="2163763" cy="1684337"/>
          </a:xfrm>
          <a:custGeom>
            <a:avLst/>
            <a:gdLst>
              <a:gd name="T0" fmla="*/ 0 w 1363"/>
              <a:gd name="T1" fmla="*/ 1236 h 1307"/>
              <a:gd name="T2" fmla="*/ 998 w 1363"/>
              <a:gd name="T3" fmla="*/ 1130 h 1307"/>
              <a:gd name="T4" fmla="*/ 1103 w 1363"/>
              <a:gd name="T5" fmla="*/ 173 h 1307"/>
              <a:gd name="T6" fmla="*/ 1363 w 1363"/>
              <a:gd name="T7" fmla="*/ 92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3" h="1307">
                <a:moveTo>
                  <a:pt x="0" y="1236"/>
                </a:moveTo>
                <a:cubicBezTo>
                  <a:pt x="166" y="1220"/>
                  <a:pt x="814" y="1307"/>
                  <a:pt x="998" y="1130"/>
                </a:cubicBezTo>
                <a:cubicBezTo>
                  <a:pt x="1182" y="953"/>
                  <a:pt x="1042" y="346"/>
                  <a:pt x="1103" y="173"/>
                </a:cubicBezTo>
                <a:cubicBezTo>
                  <a:pt x="1164" y="0"/>
                  <a:pt x="1309" y="109"/>
                  <a:pt x="1363" y="9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2035175" y="3810000"/>
            <a:ext cx="2060575" cy="456407"/>
          </a:xfrm>
          <a:custGeom>
            <a:avLst/>
            <a:gdLst>
              <a:gd name="T0" fmla="*/ 1298 w 1298"/>
              <a:gd name="T1" fmla="*/ 271 h 271"/>
              <a:gd name="T2" fmla="*/ 641 w 1298"/>
              <a:gd name="T3" fmla="*/ 133 h 271"/>
              <a:gd name="T4" fmla="*/ 235 w 1298"/>
              <a:gd name="T5" fmla="*/ 12 h 271"/>
              <a:gd name="T6" fmla="*/ 0 w 1298"/>
              <a:gd name="T7" fmla="*/ 6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71">
                <a:moveTo>
                  <a:pt x="1298" y="271"/>
                </a:moveTo>
                <a:cubicBezTo>
                  <a:pt x="1189" y="247"/>
                  <a:pt x="818" y="176"/>
                  <a:pt x="641" y="133"/>
                </a:cubicBezTo>
                <a:cubicBezTo>
                  <a:pt x="464" y="90"/>
                  <a:pt x="342" y="24"/>
                  <a:pt x="235" y="12"/>
                </a:cubicBezTo>
                <a:cubicBezTo>
                  <a:pt x="128" y="0"/>
                  <a:pt x="49" y="50"/>
                  <a:pt x="0" y="6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57200" y="49530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JAL </a:t>
            </a:r>
            <a:r>
              <a:rPr lang="en-GB" sz="2800" dirty="0">
                <a:solidFill>
                  <a:schemeClr val="bg1"/>
                </a:solidFill>
              </a:rPr>
              <a:t>saves the PC in register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Subroutine returns by jumping to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1"/>
                </a:solidFill>
              </a:rPr>
              <a:t>What happens for recursive invocations?</a:t>
            </a:r>
          </a:p>
        </p:txBody>
      </p:sp>
    </p:spTree>
    <p:extLst>
      <p:ext uri="{BB962C8B-B14F-4D97-AF65-F5344CB8AC3E}">
        <p14:creationId xmlns:p14="http://schemas.microsoft.com/office/powerpoint/2010/main" val="449063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1" grpId="0" animBg="1"/>
      <p:bldP spid="47112" grpId="0" animBg="1"/>
      <p:bldP spid="471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4885"/>
            <a:ext cx="7770813" cy="67999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Call Take </a:t>
            </a:r>
            <a:r>
              <a:rPr lang="en-GB" dirty="0"/>
              <a:t>2: JAL/JR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962400" y="1600200"/>
            <a:ext cx="2057400" cy="3429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</a:t>
            </a:r>
          </a:p>
        </p:txBody>
      </p:sp>
      <p:sp>
        <p:nvSpPr>
          <p:cNvPr id="49157" name="Freeform 5"/>
          <p:cNvSpPr>
            <a:spLocks/>
          </p:cNvSpPr>
          <p:nvPr/>
        </p:nvSpPr>
        <p:spPr bwMode="auto">
          <a:xfrm>
            <a:off x="1803400" y="2125662"/>
            <a:ext cx="2189163" cy="388938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4572000" y="2125662"/>
            <a:ext cx="1827213" cy="1304926"/>
          </a:xfrm>
          <a:custGeom>
            <a:avLst/>
            <a:gdLst>
              <a:gd name="T0" fmla="*/ 227 w 1151"/>
              <a:gd name="T1" fmla="*/ 974 h 1009"/>
              <a:gd name="T2" fmla="*/ 1022 w 1151"/>
              <a:gd name="T3" fmla="*/ 869 h 1009"/>
              <a:gd name="T4" fmla="*/ 981 w 1151"/>
              <a:gd name="T5" fmla="*/ 131 h 1009"/>
              <a:gd name="T6" fmla="*/ 0 w 1151"/>
              <a:gd name="T7" fmla="*/ 82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1" h="1009">
                <a:moveTo>
                  <a:pt x="227" y="974"/>
                </a:moveTo>
                <a:cubicBezTo>
                  <a:pt x="359" y="957"/>
                  <a:pt x="896" y="1009"/>
                  <a:pt x="1022" y="869"/>
                </a:cubicBezTo>
                <a:cubicBezTo>
                  <a:pt x="1148" y="729"/>
                  <a:pt x="1151" y="262"/>
                  <a:pt x="981" y="131"/>
                </a:cubicBezTo>
                <a:cubicBezTo>
                  <a:pt x="811" y="0"/>
                  <a:pt x="204" y="92"/>
                  <a:pt x="0" y="8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57200" y="5105400"/>
            <a:ext cx="8077200" cy="98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Recursion overwrites contents of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Need to save and restore the register contents</a:t>
            </a:r>
          </a:p>
        </p:txBody>
      </p:sp>
    </p:spTree>
    <p:extLst>
      <p:ext uri="{BB962C8B-B14F-4D97-AF65-F5344CB8AC3E}">
        <p14:creationId xmlns:p14="http://schemas.microsoft.com/office/powerpoint/2010/main" val="28476075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 animBg="1"/>
      <p:bldP spid="491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 Stacks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stack pointer </a:t>
            </a:r>
            <a:r>
              <a:rPr lang="en-US" sz="2800" dirty="0" smtClean="0"/>
              <a:t>(</a:t>
            </a:r>
            <a:r>
              <a:rPr lang="en-US" sz="2800" dirty="0" err="1" smtClean="0"/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($29)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push/pop operations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push: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pop: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72200" y="36576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19800" y="38100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629400" y="1676400"/>
            <a:ext cx="21336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9400" y="2819400"/>
            <a:ext cx="21336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29400" y="3352800"/>
            <a:ext cx="21336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7624" y="128428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89589" y="6260068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96200" y="3886200"/>
            <a:ext cx="0" cy="6096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8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Growth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Stacks start at a high address in memory</a:t>
            </a:r>
          </a:p>
          <a:p>
            <a:endParaRPr lang="en-US"/>
          </a:p>
          <a:p>
            <a:r>
              <a:rPr lang="en-US"/>
              <a:t>Stacks grow down as frames are pushed on</a:t>
            </a:r>
          </a:p>
          <a:p>
            <a:pPr lvl="1"/>
            <a:r>
              <a:rPr lang="en-US"/>
              <a:t>Recall that the data region starts at a low address and grows up</a:t>
            </a:r>
          </a:p>
          <a:p>
            <a:pPr lvl="1"/>
            <a:r>
              <a:rPr lang="en-US"/>
              <a:t>The growth potential of stacks and data region are not artificially limited</a:t>
            </a:r>
          </a:p>
        </p:txBody>
      </p:sp>
    </p:spTree>
    <p:extLst>
      <p:ext uri="{BB962C8B-B14F-4D97-AF65-F5344CB8AC3E}">
        <p14:creationId xmlns:p14="http://schemas.microsoft.com/office/powerpoint/2010/main" val="403744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IUCHAOAgAQdBNoKpAIBEBj+uhwHq2lJodSC8QpMX9MDBEgQRTUEBwILZAM4C2QYNhQyCACAFAJ2jOJBMwgAwAwCSvPiQSAyCQCQmwMBN8AeRTMJAJCCAgHbxR5FOAgA/gMAe4XSNA8SEquq00GpqtNBEk7ApD/TAKQ/CiwCC2YMwAlarUAhNhDXM5yMWuFgtw48jBa0wt2S3Fhy5VrJvjaYmrRm2b4WIA0BGgEXAQpXFofwIteBFsE1mgJ3OhM5kIT5NT5NUGnQC1xwuGCGuIOEhbeChICBgIFBwcPCwsfOw0HVACE2EMcmPJiyN8y3K1ZNFrTI3ZrXLRy2W5nDVy5zY2rFlic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5138</TotalTime>
  <Words>3076</Words>
  <Application>Microsoft Office PowerPoint</Application>
  <PresentationFormat>On-screen Show (4:3)</PresentationFormat>
  <Paragraphs>763</Paragraphs>
  <Slides>40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Dark 3410</vt:lpstr>
      <vt:lpstr>1_Dark 3410</vt:lpstr>
      <vt:lpstr>Calling Conventions</vt:lpstr>
      <vt:lpstr>Goals for Today</vt:lpstr>
      <vt:lpstr>Procedure Call Take 1: Use Jumps</vt:lpstr>
      <vt:lpstr>Jump And Link</vt:lpstr>
      <vt:lpstr>Procedure Call Take 2: JAL/JR</vt:lpstr>
      <vt:lpstr>Procedure Call Take 2: JAL/JR</vt:lpstr>
      <vt:lpstr>Call Stacks</vt:lpstr>
      <vt:lpstr>Stack Growth</vt:lpstr>
      <vt:lpstr>Anatomy of an executing program</vt:lpstr>
      <vt:lpstr>Take 3: JAL/JR with Activation Records</vt:lpstr>
      <vt:lpstr>Take 3: JAL/JR with Activation Records</vt:lpstr>
      <vt:lpstr>Arguments &amp; Return Values</vt:lpstr>
      <vt:lpstr>Simple Argument Passing</vt:lpstr>
      <vt:lpstr>Conventions so far:</vt:lpstr>
      <vt:lpstr>Many Arguments</vt:lpstr>
      <vt:lpstr>Many Arguments</vt:lpstr>
      <vt:lpstr>Variable Length Arguments</vt:lpstr>
      <vt:lpstr>Register Layout on Stack</vt:lpstr>
      <vt:lpstr>Frame Layout on Stack</vt:lpstr>
      <vt:lpstr>Frame Layout on Stack</vt:lpstr>
      <vt:lpstr>Conventions so far:</vt:lpstr>
      <vt:lpstr>MIPS Register Conventions so far:</vt:lpstr>
      <vt:lpstr>Java vs C: Pointers and Structures</vt:lpstr>
      <vt:lpstr>Globals and Locals</vt:lpstr>
      <vt:lpstr>Global and Locals</vt:lpstr>
      <vt:lpstr>Anatomy of an executing program</vt:lpstr>
      <vt:lpstr>Frame Pointer</vt:lpstr>
      <vt:lpstr>Register Usage</vt:lpstr>
      <vt:lpstr>Callee-Save</vt:lpstr>
      <vt:lpstr>Callee-Save</vt:lpstr>
      <vt:lpstr>Caller-Save</vt:lpstr>
      <vt:lpstr>Caller-Save</vt:lpstr>
      <vt:lpstr>Frame Layout on Stack</vt:lpstr>
      <vt:lpstr>Frame Layout on Stack</vt:lpstr>
      <vt:lpstr>Frame Layout on Stack</vt:lpstr>
      <vt:lpstr>Frame Layout on Stack</vt:lpstr>
      <vt:lpstr>Buffer Overflow</vt:lpstr>
      <vt:lpstr>MIPS Register Recap</vt:lpstr>
      <vt:lpstr>MIPS Register Conventions</vt:lpstr>
      <vt:lpstr>Recap: Conventions so far</vt:lpstr>
    </vt:vector>
  </TitlesOfParts>
  <Company>Cornell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Lec12: Calling Conventions</dc:title>
  <dc:creator>Hakim weatherspoon</dc:creator>
  <cp:lastModifiedBy>Hakim Weatherspoon</cp:lastModifiedBy>
  <cp:revision>329</cp:revision>
  <cp:lastPrinted>2012-03-06T17:24:34Z</cp:lastPrinted>
  <dcterms:created xsi:type="dcterms:W3CDTF">2010-02-19T22:50:05Z</dcterms:created>
  <dcterms:modified xsi:type="dcterms:W3CDTF">2012-03-07T15:31:32Z</dcterms:modified>
</cp:coreProperties>
</file>