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0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32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50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1004" r:id="rId3"/>
    <p:sldId id="1005" r:id="rId4"/>
    <p:sldId id="1008" r:id="rId5"/>
    <p:sldId id="1009" r:id="rId6"/>
    <p:sldId id="1010" r:id="rId7"/>
    <p:sldId id="1012" r:id="rId8"/>
    <p:sldId id="1013" r:id="rId9"/>
    <p:sldId id="1014" r:id="rId10"/>
    <p:sldId id="1015" r:id="rId11"/>
    <p:sldId id="1016" r:id="rId12"/>
    <p:sldId id="1027" r:id="rId13"/>
    <p:sldId id="891" r:id="rId14"/>
    <p:sldId id="1018" r:id="rId15"/>
    <p:sldId id="984" r:id="rId16"/>
    <p:sldId id="988" r:id="rId17"/>
    <p:sldId id="985" r:id="rId18"/>
    <p:sldId id="1028" r:id="rId19"/>
    <p:sldId id="986" r:id="rId20"/>
    <p:sldId id="1022" r:id="rId21"/>
    <p:sldId id="566" r:id="rId22"/>
    <p:sldId id="999" r:id="rId23"/>
    <p:sldId id="568" r:id="rId24"/>
    <p:sldId id="1026" r:id="rId25"/>
    <p:sldId id="852" r:id="rId26"/>
    <p:sldId id="855" r:id="rId27"/>
    <p:sldId id="856" r:id="rId28"/>
    <p:sldId id="1020" r:id="rId29"/>
    <p:sldId id="1024" r:id="rId30"/>
    <p:sldId id="1025" r:id="rId31"/>
    <p:sldId id="998" r:id="rId32"/>
    <p:sldId id="1021" r:id="rId33"/>
    <p:sldId id="992" r:id="rId34"/>
    <p:sldId id="996" r:id="rId35"/>
    <p:sldId id="920" r:id="rId36"/>
    <p:sldId id="929" r:id="rId37"/>
    <p:sldId id="997" r:id="rId38"/>
    <p:sldId id="973" r:id="rId39"/>
    <p:sldId id="972" r:id="rId40"/>
    <p:sldId id="893" r:id="rId41"/>
    <p:sldId id="991" r:id="rId42"/>
    <p:sldId id="954" r:id="rId43"/>
    <p:sldId id="989" r:id="rId4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19E7"/>
    <a:srgbClr val="000000"/>
    <a:srgbClr val="000066"/>
    <a:srgbClr val="3366FF"/>
    <a:srgbClr val="31A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647" autoAdjust="0"/>
  </p:normalViewPr>
  <p:slideViewPr>
    <p:cSldViewPr snapToGrid="0">
      <p:cViewPr varScale="1">
        <p:scale>
          <a:sx n="57" d="100"/>
          <a:sy n="57" d="100"/>
        </p:scale>
        <p:origin x="-5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046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defTabSz="966764">
              <a:defRPr sz="1400"/>
            </a:lvl1pPr>
          </a:lstStyle>
          <a:p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1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59" tIns="48330" rIns="96659" bIns="48330" numCol="1" anchor="t" anchorCtr="0" compatLnSpc="1">
            <a:prstTxWarp prst="textNoShape">
              <a:avLst/>
            </a:prstTxWarp>
          </a:bodyPr>
          <a:lstStyle>
            <a:lvl1pPr algn="r" defTabSz="966764">
              <a:defRPr sz="1400"/>
            </a:lvl1pPr>
          </a:lstStyle>
          <a:p>
            <a:endParaRPr lang="en-US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1776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defTabSz="966764">
              <a:defRPr sz="1400"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6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59" tIns="48330" rIns="96659" bIns="48330" numCol="1" anchor="b" anchorCtr="0" compatLnSpc="1">
            <a:prstTxWarp prst="textNoShape">
              <a:avLst/>
            </a:prstTxWarp>
          </a:bodyPr>
          <a:lstStyle>
            <a:lvl1pPr algn="r" defTabSz="966764">
              <a:defRPr sz="1400"/>
            </a:lvl1pPr>
          </a:lstStyle>
          <a:p>
            <a:fld id="{A11B2DD3-6AE1-554D-A51E-B97F75CC0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86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623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9" tIns="48330" rIns="96659" bIns="483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r>
              <a:rPr lang="en-US" dirty="0" smtClean="0"/>
              <a:t>Flash Drives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7" tIns="43374" rIns="86747" bIns="43374"/>
          <a:lstStyle/>
          <a:p>
            <a:fld id="{3478C424-B978-42C3-9D17-DCF20D143D1D}" type="slidenum">
              <a:rPr lang="en-US"/>
              <a:pPr/>
              <a:t>12</a:t>
            </a:fld>
            <a:endParaRPr lang="en-US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3"/>
            <a:ext cx="5852460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7" tIns="43374" rIns="86747" bIns="43374" anchor="ctr"/>
          <a:lstStyle/>
          <a:p>
            <a:r>
              <a:rPr lang="en-US" dirty="0" smtClean="0"/>
              <a:t>Complexity is *the*</a:t>
            </a:r>
            <a:r>
              <a:rPr lang="en-US" baseline="0" dirty="0" smtClean="0"/>
              <a:t> issue.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598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4163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5576" tIns="47788" rIns="95576" bIns="47788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9" tIns="48330" rIns="96659" bIns="483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ln/>
        </p:spPr>
        <p:txBody>
          <a:bodyPr lIns="96659" tIns="48330" rIns="96659" bIns="48330"/>
          <a:lstStyle/>
          <a:p>
            <a:fld id="{B02D34D3-366B-5F4D-9394-10C04B3A4FA7}" type="slidenum">
              <a:rPr lang="en-US"/>
              <a:pPr/>
              <a:t>15</a:t>
            </a:fld>
            <a:endParaRPr lang="en-US"/>
          </a:p>
        </p:txBody>
      </p:sp>
      <p:sp>
        <p:nvSpPr>
          <p:cNvPr id="99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ln/>
        </p:spPr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lIns="96659" tIns="48330" rIns="96659" bIns="483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6" y="9120189"/>
            <a:ext cx="3170238" cy="479425"/>
          </a:xfrm>
          <a:prstGeom prst="rect">
            <a:avLst/>
          </a:prstGeom>
          <a:noFill/>
        </p:spPr>
        <p:txBody>
          <a:bodyPr lIns="91438" tIns="45719" rIns="91438" bIns="45719"/>
          <a:lstStyle/>
          <a:p>
            <a:fld id="{53A5CDB9-2B4D-5F4D-88AF-F665B07A3A98}" type="slidenum">
              <a:rPr lang="en-US"/>
              <a:pPr/>
              <a:t>16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8"/>
            <a:ext cx="5851525" cy="4319588"/>
          </a:xfrm>
          <a:prstGeom prst="rect">
            <a:avLst/>
          </a:prstGeom>
          <a:noFill/>
          <a:ln/>
        </p:spPr>
        <p:txBody>
          <a:bodyPr lIns="91438" tIns="45719" rIns="91438" bIns="45719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8"/>
            <a:ext cx="5365750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3" tIns="48327" rIns="96653" bIns="4832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8"/>
            <a:ext cx="5365750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3" tIns="48327" rIns="96653" bIns="4832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8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3" tIns="48327" rIns="96653" bIns="4832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88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3" tIns="48327" rIns="96653" bIns="4832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9" tIns="48330" rIns="96659" bIns="483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9" tIns="48330" rIns="96659" bIns="483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9" tIns="48330" rIns="96659" bIns="483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9" tIns="48330" rIns="96659" bIns="483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r>
              <a:rPr lang="en-US" dirty="0" smtClean="0"/>
              <a:t>We will pair you up if you don’t have a preferred partner</a:t>
            </a:r>
          </a:p>
          <a:p>
            <a:r>
              <a:rPr lang="en-US" dirty="0" smtClean="0"/>
              <a:t>Design document due one week after handout</a:t>
            </a:r>
          </a:p>
          <a:p>
            <a:r>
              <a:rPr lang="en-US" dirty="0" smtClean="0"/>
              <a:t>Start early, time management is key</a:t>
            </a:r>
          </a:p>
          <a:p>
            <a:r>
              <a:rPr lang="en-US" dirty="0" smtClean="0"/>
              <a:t>Manage the team effort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r>
              <a:rPr lang="en-US" dirty="0" smtClean="0"/>
              <a:t>Take a break</a:t>
            </a:r>
          </a:p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r>
              <a:rPr lang="en-US" dirty="0" smtClean="0"/>
              <a:t>Speed and size of a</a:t>
            </a:r>
            <a:r>
              <a:rPr lang="en-US" baseline="0" dirty="0" smtClean="0"/>
              <a:t> mechanical switch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r>
              <a:rPr lang="en-US" dirty="0" smtClean="0"/>
              <a:t>Think-Pair-Share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2" y="1"/>
            <a:ext cx="3170137" cy="479539"/>
          </a:xfrm>
          <a:prstGeom prst="rect">
            <a:avLst/>
          </a:prstGeom>
          <a:ln/>
        </p:spPr>
        <p:txBody>
          <a:bodyPr lIns="91438" tIns="45719" rIns="91438" bIns="45719"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8" y="1"/>
            <a:ext cx="3170137" cy="479539"/>
          </a:xfrm>
          <a:prstGeom prst="rect">
            <a:avLst/>
          </a:prstGeom>
          <a:ln/>
        </p:spPr>
        <p:txBody>
          <a:bodyPr lIns="91438" tIns="45719" rIns="91438" bIns="45719"/>
          <a:lstStyle/>
          <a:p>
            <a:fld id="{6883A6B7-55D5-5B45-8AB0-008715B6AC3C}" type="datetime4">
              <a:rPr lang="en-US"/>
              <a:pPr/>
              <a:t>January 24, 2012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2" y="9120173"/>
            <a:ext cx="3170137" cy="479539"/>
          </a:xfrm>
          <a:prstGeom prst="rect">
            <a:avLst/>
          </a:prstGeom>
          <a:ln/>
        </p:spPr>
        <p:txBody>
          <a:bodyPr lIns="91438" tIns="45719" rIns="91438" bIns="45719"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8" y="9120173"/>
            <a:ext cx="3170137" cy="479539"/>
          </a:xfrm>
          <a:prstGeom prst="rect">
            <a:avLst/>
          </a:prstGeom>
          <a:ln/>
        </p:spPr>
        <p:txBody>
          <a:bodyPr lIns="91438" tIns="45719" rIns="91438" bIns="45719"/>
          <a:lstStyle/>
          <a:p>
            <a:fld id="{525A2A78-0270-5B46-9540-16549D384457}" type="slidenum">
              <a:rPr lang="en-US"/>
              <a:pPr/>
              <a:t>31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5" y="4560087"/>
            <a:ext cx="5852813" cy="4320317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520" y="4560398"/>
            <a:ext cx="5851821" cy="278106"/>
          </a:xfrm>
          <a:prstGeom prst="rect">
            <a:avLst/>
          </a:prstGeom>
        </p:spPr>
        <p:txBody>
          <a:bodyPr lIns="86747" tIns="43374" rIns="86747" bIns="43374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19" y="4561178"/>
            <a:ext cx="5850965" cy="4320237"/>
          </a:xfrm>
          <a:prstGeom prst="rect">
            <a:avLst/>
          </a:prstGeom>
        </p:spPr>
        <p:txBody>
          <a:bodyPr lIns="86747" tIns="43374" rIns="86747" bIns="43374">
            <a:normAutofit/>
          </a:bodyPr>
          <a:lstStyle/>
          <a:p>
            <a:r>
              <a:rPr lang="en-US" dirty="0" smtClean="0"/>
              <a:t>32 bits, 4 bytes</a:t>
            </a:r>
          </a:p>
          <a:p>
            <a:endParaRPr lang="en-US" dirty="0" smtClean="0"/>
          </a:p>
          <a:p>
            <a:r>
              <a:rPr lang="en-US" dirty="0" smtClean="0"/>
              <a:t>What time is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</p:spPr>
        <p:txBody>
          <a:bodyPr lIns="86747" tIns="43374" rIns="86747" bIns="43374"/>
          <a:lstStyle/>
          <a:p>
            <a:fld id="{BA1FEE03-8B24-4057-90F5-A280633F14D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8375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59300"/>
            <a:ext cx="6303962" cy="4319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0" tIns="45715" rIns="91430" bIns="4571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2" y="1"/>
            <a:ext cx="3170137" cy="479539"/>
          </a:xfrm>
          <a:prstGeom prst="rect">
            <a:avLst/>
          </a:prstGeom>
          <a:ln/>
        </p:spPr>
        <p:txBody>
          <a:bodyPr lIns="91438" tIns="45719" rIns="91438" bIns="45719"/>
          <a:lstStyle/>
          <a:p>
            <a:r>
              <a:rPr lang="en-US"/>
              <a:t>Morgan Kaufmann Publishers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4143428" y="1"/>
            <a:ext cx="3170137" cy="479539"/>
          </a:xfrm>
          <a:prstGeom prst="rect">
            <a:avLst/>
          </a:prstGeom>
          <a:ln/>
        </p:spPr>
        <p:txBody>
          <a:bodyPr lIns="91438" tIns="45719" rIns="91438" bIns="45719"/>
          <a:lstStyle/>
          <a:p>
            <a:fld id="{D2D99BDB-3F77-0743-A2DE-9CC94C3E237C}" type="datetime4">
              <a:rPr lang="en-US"/>
              <a:pPr/>
              <a:t>January 24, 2012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2" y="9120173"/>
            <a:ext cx="3170137" cy="479539"/>
          </a:xfrm>
          <a:prstGeom prst="rect">
            <a:avLst/>
          </a:prstGeom>
          <a:ln/>
        </p:spPr>
        <p:txBody>
          <a:bodyPr lIns="91438" tIns="45719" rIns="91438" bIns="45719"/>
          <a:lstStyle/>
          <a:p>
            <a:r>
              <a:rPr lang="en-US"/>
              <a:t>Chapter 1 — Computer Abstractions and Technology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428" y="9120173"/>
            <a:ext cx="3170137" cy="479539"/>
          </a:xfrm>
          <a:prstGeom prst="rect">
            <a:avLst/>
          </a:prstGeom>
          <a:ln/>
        </p:spPr>
        <p:txBody>
          <a:bodyPr lIns="91438" tIns="45719" rIns="91438" bIns="45719"/>
          <a:lstStyle/>
          <a:p>
            <a:fld id="{566BD5C4-21DB-E943-9014-065AE708A806}" type="slidenum">
              <a:rPr lang="en-US"/>
              <a:pPr/>
              <a:t>37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95" y="4560087"/>
            <a:ext cx="5852813" cy="4320317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644" tIns="46983" rIns="95644" bIns="46983"/>
          <a:lstStyle/>
          <a:p>
            <a:endParaRPr lang="en-US"/>
          </a:p>
        </p:txBody>
      </p:sp>
      <p:sp>
        <p:nvSpPr>
          <p:cNvPr id="1238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4763" y="615950"/>
            <a:ext cx="4783137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397" tIns="46861" rIns="95397" bIns="46861"/>
          <a:lstStyle/>
          <a:p>
            <a:r>
              <a:rPr lang="en-US"/>
              <a:t>For class handout</a:t>
            </a:r>
          </a:p>
        </p:txBody>
      </p:sp>
      <p:sp>
        <p:nvSpPr>
          <p:cNvPr id="12359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5950"/>
            <a:ext cx="4783138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5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8"/>
            <a:ext cx="5851525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59" tIns="48330" rIns="96659" bIns="4833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7" tIns="43374" rIns="86747" bIns="43374"/>
          <a:lstStyle/>
          <a:p>
            <a:fld id="{AE8DDB6F-8009-4FBF-A8EC-A38F2E7DE7FF}" type="slidenum">
              <a:rPr lang="en-US"/>
              <a:pPr/>
              <a:t>41</a:t>
            </a:fld>
            <a:endParaRPr 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3"/>
            <a:ext cx="5852460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7" tIns="43374" rIns="86747" bIns="4337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4560888"/>
            <a:ext cx="6303962" cy="431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5397" tIns="46861" rIns="95397" bIns="46861"/>
          <a:lstStyle/>
          <a:p>
            <a:r>
              <a:rPr lang="en-US"/>
              <a:t>For class handout</a:t>
            </a:r>
          </a:p>
        </p:txBody>
      </p:sp>
      <p:sp>
        <p:nvSpPr>
          <p:cNvPr id="11991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5950"/>
            <a:ext cx="4783138" cy="3587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/>
          </p:nvPr>
        </p:nvSpPr>
        <p:spPr>
          <a:xfrm>
            <a:off x="4143189" y="9119321"/>
            <a:ext cx="3170518" cy="480364"/>
          </a:xfrm>
          <a:prstGeom prst="rect">
            <a:avLst/>
          </a:prstGeom>
          <a:ln/>
        </p:spPr>
        <p:txBody>
          <a:bodyPr lIns="86747" tIns="43374" rIns="86747" bIns="43374"/>
          <a:lstStyle/>
          <a:p>
            <a:fld id="{ED113CD8-4CF6-420E-9664-BF5825243A64}" type="slidenum">
              <a:rPr lang="en-US"/>
              <a:pPr/>
              <a:t>43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3"/>
            <a:ext cx="5852460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6747" tIns="43374" rIns="86747" bIns="4337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7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576" tIns="47788" rIns="95576" bIns="47788"/>
          <a:lstStyle/>
          <a:p>
            <a:r>
              <a:rPr lang="en-US"/>
              <a:t>Silicon doped with impurity makes it n-type or p-type (holes)</a:t>
            </a:r>
          </a:p>
          <a:p>
            <a:endParaRPr lang="en-US"/>
          </a:p>
          <a:p>
            <a:r>
              <a:rPr lang="en-US"/>
              <a:t>NPN is most common, since electrons move freely.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9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3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5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6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6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6" tIns="47788" rIns="95576" bIns="47788"/>
          <a:lstStyle/>
          <a:p>
            <a:r>
              <a:rPr lang="en-US" dirty="0" smtClean="0"/>
              <a:t>Example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Spring 2011</a:t>
            </a:r>
          </a:p>
          <a:p>
            <a:pPr lvl="0"/>
            <a:r>
              <a:rPr lang="en-US" noProof="0" dirty="0" smtClean="0"/>
              <a:t>Computer Science</a:t>
            </a:r>
          </a:p>
          <a:p>
            <a:pPr lvl="0"/>
            <a:r>
              <a:rPr lang="en-US" noProof="0" dirty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dirty="0" smtClean="0"/>
              <a:t>Copyright Hakim Weatherspoon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2342874-DE8D-744E-B38C-79BC6650D3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2900" y="123825"/>
            <a:ext cx="2070100" cy="594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123825"/>
            <a:ext cx="6061075" cy="594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21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1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79425" y="1011238"/>
            <a:ext cx="4065588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011238"/>
            <a:ext cx="4065587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2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5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41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011238"/>
            <a:ext cx="4065588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011238"/>
            <a:ext cx="4065587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9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2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16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95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382588" y="881063"/>
            <a:ext cx="83756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61988" y="123825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011238"/>
            <a:ext cx="82835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2713038" y="6481763"/>
            <a:ext cx="44678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Helvetica" charset="0"/>
                <a:cs typeface="Times New Roman" charset="0"/>
              </a:rPr>
              <a:t>© </a:t>
            </a:r>
            <a:r>
              <a:rPr lang="en-US" sz="1200" dirty="0" smtClean="0">
                <a:solidFill>
                  <a:schemeClr val="tx2"/>
                </a:solidFill>
                <a:latin typeface="Helvetica" charset="0"/>
                <a:cs typeface="+mn-cs"/>
              </a:rPr>
              <a:t>Hakim</a:t>
            </a:r>
            <a:r>
              <a:rPr lang="en-US" sz="1200" baseline="0" dirty="0" smtClean="0">
                <a:solidFill>
                  <a:schemeClr val="tx2"/>
                </a:solidFill>
                <a:latin typeface="Helvetica" charset="0"/>
                <a:cs typeface="+mn-cs"/>
              </a:rPr>
              <a:t> Weatherspoon</a:t>
            </a:r>
            <a:r>
              <a:rPr lang="en-US" sz="1200" dirty="0" smtClean="0">
                <a:solidFill>
                  <a:schemeClr val="tx2"/>
                </a:solidFill>
                <a:latin typeface="Helvetica" charset="0"/>
              </a:rPr>
              <a:t>, </a:t>
            </a:r>
            <a:r>
              <a:rPr lang="en-US" sz="1200" dirty="0">
                <a:solidFill>
                  <a:schemeClr val="tx2"/>
                </a:solidFill>
                <a:latin typeface="Helvetica" charset="0"/>
              </a:rPr>
              <a:t>Computer Science, Cornell University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18" Type="http://schemas.openxmlformats.org/officeDocument/2006/relationships/tags" Target="../tags/tag126.xml"/><Relationship Id="rId26" Type="http://schemas.openxmlformats.org/officeDocument/2006/relationships/tags" Target="../tags/tag134.xml"/><Relationship Id="rId3" Type="http://schemas.openxmlformats.org/officeDocument/2006/relationships/tags" Target="../tags/tag111.xml"/><Relationship Id="rId21" Type="http://schemas.openxmlformats.org/officeDocument/2006/relationships/tags" Target="../tags/tag129.xml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25" Type="http://schemas.openxmlformats.org/officeDocument/2006/relationships/tags" Target="../tags/tag133.xml"/><Relationship Id="rId2" Type="http://schemas.openxmlformats.org/officeDocument/2006/relationships/tags" Target="../tags/tag110.xml"/><Relationship Id="rId16" Type="http://schemas.openxmlformats.org/officeDocument/2006/relationships/tags" Target="../tags/tag124.xml"/><Relationship Id="rId20" Type="http://schemas.openxmlformats.org/officeDocument/2006/relationships/tags" Target="../tags/tag128.xml"/><Relationship Id="rId29" Type="http://schemas.openxmlformats.org/officeDocument/2006/relationships/tags" Target="../tags/tag137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24" Type="http://schemas.openxmlformats.org/officeDocument/2006/relationships/tags" Target="../tags/tag132.xml"/><Relationship Id="rId5" Type="http://schemas.openxmlformats.org/officeDocument/2006/relationships/tags" Target="../tags/tag113.xml"/><Relationship Id="rId15" Type="http://schemas.openxmlformats.org/officeDocument/2006/relationships/tags" Target="../tags/tag123.xml"/><Relationship Id="rId23" Type="http://schemas.openxmlformats.org/officeDocument/2006/relationships/tags" Target="../tags/tag131.xml"/><Relationship Id="rId28" Type="http://schemas.openxmlformats.org/officeDocument/2006/relationships/tags" Target="../tags/tag136.xml"/><Relationship Id="rId10" Type="http://schemas.openxmlformats.org/officeDocument/2006/relationships/tags" Target="../tags/tag118.xml"/><Relationship Id="rId19" Type="http://schemas.openxmlformats.org/officeDocument/2006/relationships/tags" Target="../tags/tag127.xml"/><Relationship Id="rId31" Type="http://schemas.openxmlformats.org/officeDocument/2006/relationships/notesSlide" Target="../notesSlides/notesSlide32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tags" Target="../tags/tag130.xml"/><Relationship Id="rId27" Type="http://schemas.openxmlformats.org/officeDocument/2006/relationships/tags" Target="../tags/tag135.xml"/><Relationship Id="rId30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oleObject" Target="../embeddings/oleObject1.bin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notesSlide" Target="../notesSlides/notesSlide41.xml"/><Relationship Id="rId17" Type="http://schemas.openxmlformats.org/officeDocument/2006/relationships/image" Target="../media/image22.png"/><Relationship Id="rId2" Type="http://schemas.openxmlformats.org/officeDocument/2006/relationships/tags" Target="../tags/tag151.xml"/><Relationship Id="rId16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tags" Target="../tags/tag155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54.xml"/><Relationship Id="rId15" Type="http://schemas.openxmlformats.org/officeDocument/2006/relationships/image" Target="../media/image20.png"/><Relationship Id="rId10" Type="http://schemas.openxmlformats.org/officeDocument/2006/relationships/tags" Target="../tags/tag159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image" Target="../media/image19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4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notesSlide" Target="../notesSlides/notesSlide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tags" Target="../tags/tag49.xml"/><Relationship Id="rId39" Type="http://schemas.openxmlformats.org/officeDocument/2006/relationships/tags" Target="../tags/tag62.xml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34" Type="http://schemas.openxmlformats.org/officeDocument/2006/relationships/tags" Target="../tags/tag57.xml"/><Relationship Id="rId42" Type="http://schemas.openxmlformats.org/officeDocument/2006/relationships/slideLayout" Target="../slideLayouts/slideLayout13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38" Type="http://schemas.openxmlformats.org/officeDocument/2006/relationships/tags" Target="../tags/tag61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29" Type="http://schemas.openxmlformats.org/officeDocument/2006/relationships/tags" Target="../tags/tag52.xml"/><Relationship Id="rId41" Type="http://schemas.openxmlformats.org/officeDocument/2006/relationships/tags" Target="../tags/tag64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37" Type="http://schemas.openxmlformats.org/officeDocument/2006/relationships/tags" Target="../tags/tag60.xml"/><Relationship Id="rId40" Type="http://schemas.openxmlformats.org/officeDocument/2006/relationships/tags" Target="../tags/tag63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36" Type="http://schemas.openxmlformats.org/officeDocument/2006/relationships/tags" Target="../tags/tag59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31" Type="http://schemas.openxmlformats.org/officeDocument/2006/relationships/tags" Target="../tags/tag54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tags" Target="../tags/tag58.xml"/><Relationship Id="rId4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9" Type="http://schemas.openxmlformats.org/officeDocument/2006/relationships/tags" Target="../tags/tag103.xml"/><Relationship Id="rId3" Type="http://schemas.openxmlformats.org/officeDocument/2006/relationships/tags" Target="../tags/tag67.xml"/><Relationship Id="rId21" Type="http://schemas.openxmlformats.org/officeDocument/2006/relationships/tags" Target="../tags/tag85.xml"/><Relationship Id="rId34" Type="http://schemas.openxmlformats.org/officeDocument/2006/relationships/tags" Target="../tags/tag98.xml"/><Relationship Id="rId42" Type="http://schemas.openxmlformats.org/officeDocument/2006/relationships/slideLayout" Target="../slideLayouts/slideLayout14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tags" Target="../tags/tag97.xml"/><Relationship Id="rId38" Type="http://schemas.openxmlformats.org/officeDocument/2006/relationships/tags" Target="../tags/tag102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29" Type="http://schemas.openxmlformats.org/officeDocument/2006/relationships/tags" Target="../tags/tag93.xml"/><Relationship Id="rId41" Type="http://schemas.openxmlformats.org/officeDocument/2006/relationships/tags" Target="../tags/tag105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tags" Target="../tags/tag96.xml"/><Relationship Id="rId37" Type="http://schemas.openxmlformats.org/officeDocument/2006/relationships/tags" Target="../tags/tag101.xml"/><Relationship Id="rId40" Type="http://schemas.openxmlformats.org/officeDocument/2006/relationships/tags" Target="../tags/tag104.xml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36" Type="http://schemas.openxmlformats.org/officeDocument/2006/relationships/tags" Target="../tags/tag100.xml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tags" Target="../tags/tag95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35" Type="http://schemas.openxmlformats.org/officeDocument/2006/relationships/tags" Target="../tags/tag99.xml"/><Relationship Id="rId4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35088" y="4010025"/>
            <a:ext cx="6400800" cy="1752600"/>
          </a:xfrm>
        </p:spPr>
        <p:txBody>
          <a:bodyPr/>
          <a:lstStyle/>
          <a:p>
            <a:r>
              <a:rPr lang="en-US" b="1" dirty="0" smtClean="0"/>
              <a:t>Hakim Weatherspoon</a:t>
            </a:r>
            <a:endParaRPr lang="en-US" b="1" dirty="0"/>
          </a:p>
          <a:p>
            <a:r>
              <a:rPr lang="en-US" b="1" dirty="0" smtClean="0"/>
              <a:t>Spring 2012</a:t>
            </a:r>
            <a:endParaRPr lang="en-US" b="1" dirty="0"/>
          </a:p>
          <a:p>
            <a:r>
              <a:rPr lang="en-US" dirty="0"/>
              <a:t>Computer Science</a:t>
            </a:r>
          </a:p>
          <a:p>
            <a:r>
              <a:rPr lang="en-US" dirty="0"/>
              <a:t>Cornell University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5505" y="1511272"/>
            <a:ext cx="8988495" cy="1143000"/>
          </a:xfrm>
        </p:spPr>
        <p:txBody>
          <a:bodyPr/>
          <a:lstStyle/>
          <a:p>
            <a:r>
              <a:rPr lang="en-US" sz="4400" dirty="0"/>
              <a:t>CS 3410: </a:t>
            </a:r>
            <a:r>
              <a:rPr lang="en-US" sz="4400" dirty="0" smtClean="0"/>
              <a:t>Computer </a:t>
            </a:r>
            <a:r>
              <a:rPr lang="en-US" sz="4400" dirty="0"/>
              <a:t>System </a:t>
            </a:r>
            <a:r>
              <a:rPr lang="en-US" sz="4400" dirty="0" smtClean="0"/>
              <a:t>Organization and </a:t>
            </a:r>
            <a:r>
              <a:rPr lang="en-US" sz="4400" dirty="0"/>
              <a:t>Programming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Functions</a:t>
            </a:r>
          </a:p>
        </p:txBody>
      </p:sp>
      <p:sp>
        <p:nvSpPr>
          <p:cNvPr id="1257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985838"/>
            <a:ext cx="7770813" cy="4343400"/>
          </a:xfrm>
        </p:spPr>
        <p:txBody>
          <a:bodyPr/>
          <a:lstStyle/>
          <a:p>
            <a:pPr>
              <a:lnSpc>
                <a:spcPct val="82000"/>
              </a:lnSpc>
            </a:pPr>
            <a:r>
              <a:rPr lang="en-US" sz="2800" dirty="0"/>
              <a:t>NOT:</a:t>
            </a:r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r>
              <a:rPr lang="en-US" sz="2800" dirty="0"/>
              <a:t>AND:</a:t>
            </a:r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r>
              <a:rPr lang="en-US" sz="2800" dirty="0"/>
              <a:t>OR:</a:t>
            </a:r>
          </a:p>
          <a:p>
            <a:pPr>
              <a:lnSpc>
                <a:spcPct val="82000"/>
              </a:lnSpc>
            </a:pPr>
            <a:endParaRPr lang="en-US" sz="2800" dirty="0"/>
          </a:p>
          <a:p>
            <a:pPr>
              <a:lnSpc>
                <a:spcPct val="82000"/>
              </a:lnSpc>
            </a:pPr>
            <a:r>
              <a:rPr lang="en-US" sz="2800" dirty="0"/>
              <a:t>NAND and NOR are universal</a:t>
            </a:r>
          </a:p>
          <a:p>
            <a:pPr lvl="1">
              <a:lnSpc>
                <a:spcPct val="82000"/>
              </a:lnSpc>
            </a:pPr>
            <a:r>
              <a:rPr lang="en-US" sz="2400" dirty="0"/>
              <a:t>Can implement any function with NAND or just NOR gates</a:t>
            </a:r>
          </a:p>
          <a:p>
            <a:pPr lvl="1">
              <a:lnSpc>
                <a:spcPct val="82000"/>
              </a:lnSpc>
            </a:pPr>
            <a:r>
              <a:rPr lang="en-US" sz="2400" dirty="0"/>
              <a:t>useful for manufacturing</a:t>
            </a:r>
          </a:p>
        </p:txBody>
      </p:sp>
      <p:grpSp>
        <p:nvGrpSpPr>
          <p:cNvPr id="1257476" name="Group 4"/>
          <p:cNvGrpSpPr>
            <a:grpSpLocks/>
          </p:cNvGrpSpPr>
          <p:nvPr/>
        </p:nvGrpSpPr>
        <p:grpSpPr bwMode="auto">
          <a:xfrm>
            <a:off x="2336800" y="2095500"/>
            <a:ext cx="1446213" cy="685800"/>
            <a:chOff x="1056" y="1584"/>
            <a:chExt cx="911" cy="432"/>
          </a:xfrm>
        </p:grpSpPr>
        <p:sp>
          <p:nvSpPr>
            <p:cNvPr id="1257477" name="AutoShape 5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57478" name="Line 6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79" name="Line 7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80" name="Line 8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257481" name="Group 9"/>
          <p:cNvGrpSpPr>
            <a:grpSpLocks/>
          </p:cNvGrpSpPr>
          <p:nvPr/>
        </p:nvGrpSpPr>
        <p:grpSpPr bwMode="auto">
          <a:xfrm>
            <a:off x="2184400" y="1104900"/>
            <a:ext cx="1482725" cy="533400"/>
            <a:chOff x="3654" y="1680"/>
            <a:chExt cx="934" cy="336"/>
          </a:xfrm>
        </p:grpSpPr>
        <p:sp>
          <p:nvSpPr>
            <p:cNvPr id="1257482" name="AutoShape 10"/>
            <p:cNvSpPr>
              <a:spLocks noChangeArrowheads="1"/>
            </p:cNvSpPr>
            <p:nvPr/>
          </p:nvSpPr>
          <p:spPr bwMode="auto">
            <a:xfrm rot="5400000">
              <a:off x="3960" y="1656"/>
              <a:ext cx="336" cy="384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3" name="Oval 11"/>
            <p:cNvSpPr>
              <a:spLocks noChangeArrowheads="1"/>
            </p:cNvSpPr>
            <p:nvPr/>
          </p:nvSpPr>
          <p:spPr bwMode="auto">
            <a:xfrm>
              <a:off x="4326" y="1799"/>
              <a:ext cx="96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4" name="Line 12"/>
            <p:cNvSpPr>
              <a:spLocks noChangeShapeType="1"/>
            </p:cNvSpPr>
            <p:nvPr/>
          </p:nvSpPr>
          <p:spPr bwMode="auto">
            <a:xfrm flipH="1">
              <a:off x="3654" y="1847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57485" name="Line 13"/>
            <p:cNvSpPr>
              <a:spLocks noChangeShapeType="1"/>
            </p:cNvSpPr>
            <p:nvPr/>
          </p:nvSpPr>
          <p:spPr bwMode="auto">
            <a:xfrm flipH="1" flipV="1">
              <a:off x="4422" y="1847"/>
              <a:ext cx="16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57486" name="Group 14"/>
          <p:cNvGrpSpPr>
            <a:grpSpLocks/>
          </p:cNvGrpSpPr>
          <p:nvPr/>
        </p:nvGrpSpPr>
        <p:grpSpPr bwMode="auto">
          <a:xfrm>
            <a:off x="2416175" y="3348038"/>
            <a:ext cx="1295400" cy="812800"/>
            <a:chOff x="4685" y="3035"/>
            <a:chExt cx="816" cy="512"/>
          </a:xfrm>
        </p:grpSpPr>
        <p:sp>
          <p:nvSpPr>
            <p:cNvPr id="1257487" name="AutoShape 15"/>
            <p:cNvSpPr>
              <a:spLocks noChangeArrowheads="1"/>
            </p:cNvSpPr>
            <p:nvPr/>
          </p:nvSpPr>
          <p:spPr bwMode="auto">
            <a:xfrm flipH="1">
              <a:off x="4732" y="3035"/>
              <a:ext cx="588" cy="512"/>
            </a:xfrm>
            <a:prstGeom prst="moon">
              <a:avLst>
                <a:gd name="adj" fmla="val 7169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57488" name="Line 16"/>
            <p:cNvSpPr>
              <a:spLocks noChangeShapeType="1"/>
            </p:cNvSpPr>
            <p:nvPr/>
          </p:nvSpPr>
          <p:spPr bwMode="auto">
            <a:xfrm flipH="1">
              <a:off x="4685" y="3190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89" name="Line 17"/>
            <p:cNvSpPr>
              <a:spLocks noChangeShapeType="1"/>
            </p:cNvSpPr>
            <p:nvPr/>
          </p:nvSpPr>
          <p:spPr bwMode="auto">
            <a:xfrm flipH="1">
              <a:off x="4685" y="3410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7490" name="Line 18"/>
            <p:cNvSpPr>
              <a:spLocks noChangeShapeType="1"/>
            </p:cNvSpPr>
            <p:nvPr/>
          </p:nvSpPr>
          <p:spPr bwMode="auto">
            <a:xfrm flipH="1">
              <a:off x="5325" y="3295"/>
              <a:ext cx="1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5524349" y="2164557"/>
            <a:ext cx="838200" cy="685800"/>
          </a:xfrm>
          <a:prstGeom prst="flowChartDelay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H="1">
            <a:off x="5219549" y="2316957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>
            <a:off x="5219549" y="2697957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4838549" y="2393157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b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4838549" y="2012157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a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6362549" y="242014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H="1">
            <a:off x="6516537" y="2497932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6" name="Group 32"/>
          <p:cNvGrpSpPr>
            <a:grpSpLocks/>
          </p:cNvGrpSpPr>
          <p:nvPr/>
        </p:nvGrpSpPr>
        <p:grpSpPr bwMode="auto">
          <a:xfrm>
            <a:off x="6581624" y="2231232"/>
            <a:ext cx="1482725" cy="533400"/>
            <a:chOff x="3654" y="1680"/>
            <a:chExt cx="934" cy="336"/>
          </a:xfrm>
        </p:grpSpPr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 rot="5400000">
              <a:off x="3960" y="1656"/>
              <a:ext cx="336" cy="384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4326" y="1799"/>
              <a:ext cx="96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H="1">
              <a:off x="3654" y="1847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H="1" flipV="1">
              <a:off x="4422" y="1847"/>
              <a:ext cx="16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2" name="Group 34"/>
          <p:cNvGrpSpPr>
            <a:grpSpLocks/>
          </p:cNvGrpSpPr>
          <p:nvPr/>
        </p:nvGrpSpPr>
        <p:grpSpPr bwMode="auto">
          <a:xfrm>
            <a:off x="6438749" y="3459957"/>
            <a:ext cx="1482725" cy="533400"/>
            <a:chOff x="3654" y="1680"/>
            <a:chExt cx="934" cy="336"/>
          </a:xfrm>
        </p:grpSpPr>
        <p:sp>
          <p:nvSpPr>
            <p:cNvPr id="33" name="AutoShape 35"/>
            <p:cNvSpPr>
              <a:spLocks noChangeArrowheads="1"/>
            </p:cNvSpPr>
            <p:nvPr/>
          </p:nvSpPr>
          <p:spPr bwMode="auto">
            <a:xfrm rot="5400000">
              <a:off x="3960" y="1656"/>
              <a:ext cx="336" cy="384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auto">
            <a:xfrm>
              <a:off x="4326" y="1799"/>
              <a:ext cx="96" cy="9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H="1">
              <a:off x="3654" y="1847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 flipH="1" flipV="1">
              <a:off x="4422" y="1847"/>
              <a:ext cx="166" cy="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4914749" y="3612357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b</a:t>
            </a: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4914749" y="3231357"/>
            <a:ext cx="3540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a</a:t>
            </a:r>
          </a:p>
        </p:txBody>
      </p:sp>
      <p:sp>
        <p:nvSpPr>
          <p:cNvPr id="39" name="AutoShape 49"/>
          <p:cNvSpPr>
            <a:spLocks noChangeArrowheads="1"/>
          </p:cNvSpPr>
          <p:nvPr/>
        </p:nvSpPr>
        <p:spPr bwMode="auto">
          <a:xfrm>
            <a:off x="5524349" y="1097757"/>
            <a:ext cx="838200" cy="685800"/>
          </a:xfrm>
          <a:prstGeom prst="flowChartDelay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0" name="Line 50"/>
          <p:cNvSpPr>
            <a:spLocks noChangeShapeType="1"/>
          </p:cNvSpPr>
          <p:nvPr/>
        </p:nvSpPr>
        <p:spPr bwMode="auto">
          <a:xfrm flipH="1">
            <a:off x="5219549" y="1250157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" name="Line 51"/>
          <p:cNvSpPr>
            <a:spLocks noChangeShapeType="1"/>
          </p:cNvSpPr>
          <p:nvPr/>
        </p:nvSpPr>
        <p:spPr bwMode="auto">
          <a:xfrm flipH="1">
            <a:off x="5219549" y="1631157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" name="Oval 53"/>
          <p:cNvSpPr>
            <a:spLocks noChangeArrowheads="1"/>
          </p:cNvSpPr>
          <p:nvPr/>
        </p:nvSpPr>
        <p:spPr bwMode="auto">
          <a:xfrm>
            <a:off x="6362549" y="135334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Line 54"/>
          <p:cNvSpPr>
            <a:spLocks noChangeShapeType="1"/>
          </p:cNvSpPr>
          <p:nvPr/>
        </p:nvSpPr>
        <p:spPr bwMode="auto">
          <a:xfrm flipH="1">
            <a:off x="6516537" y="1431132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60"/>
          <p:cNvSpPr>
            <a:spLocks noChangeShapeType="1"/>
          </p:cNvSpPr>
          <p:nvPr/>
        </p:nvSpPr>
        <p:spPr bwMode="auto">
          <a:xfrm>
            <a:off x="5219549" y="1250157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Line 61"/>
          <p:cNvSpPr>
            <a:spLocks noChangeShapeType="1"/>
          </p:cNvSpPr>
          <p:nvPr/>
        </p:nvSpPr>
        <p:spPr bwMode="auto">
          <a:xfrm flipH="1">
            <a:off x="5067149" y="1402557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AutoShape 15"/>
          <p:cNvSpPr>
            <a:spLocks noChangeArrowheads="1"/>
          </p:cNvSpPr>
          <p:nvPr/>
        </p:nvSpPr>
        <p:spPr bwMode="auto">
          <a:xfrm flipH="1">
            <a:off x="5439291" y="3319000"/>
            <a:ext cx="833511" cy="812199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H="1">
            <a:off x="5372667" y="3564881"/>
            <a:ext cx="24948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Line 17"/>
          <p:cNvSpPr>
            <a:spLocks noChangeShapeType="1"/>
          </p:cNvSpPr>
          <p:nvPr/>
        </p:nvSpPr>
        <p:spPr bwMode="auto">
          <a:xfrm flipH="1">
            <a:off x="5372667" y="3913872"/>
            <a:ext cx="24948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Oval 24"/>
          <p:cNvSpPr>
            <a:spLocks noChangeArrowheads="1"/>
          </p:cNvSpPr>
          <p:nvPr/>
        </p:nvSpPr>
        <p:spPr bwMode="auto">
          <a:xfrm>
            <a:off x="6291669" y="364721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8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Then and Now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53504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err="1" smtClean="0">
                <a:latin typeface="Helvetica" charset="0"/>
              </a:rPr>
              <a:t>Westmere</a:t>
            </a:r>
            <a:endParaRPr lang="en-US" sz="28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1.17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240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Six processing cores</a:t>
            </a:r>
            <a:endParaRPr lang="en-US" dirty="0"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738" y="3796237"/>
            <a:ext cx="37897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www.theregister.co.uk</a:t>
            </a:r>
            <a:r>
              <a:rPr lang="en-US" sz="1000" dirty="0"/>
              <a:t>/2010/02/03/</a:t>
            </a:r>
            <a:r>
              <a:rPr lang="en-US" sz="1000" dirty="0" err="1"/>
              <a:t>intel_westmere_ep_preview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030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Moore's Law</a:t>
            </a:r>
            <a:endParaRPr lang="en-US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ln/>
        </p:spPr>
        <p:txBody>
          <a:bodyPr tIns="11199"/>
          <a:lstStyle/>
          <a:p>
            <a:pPr marL="0" indent="0"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sz="1300" dirty="0"/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The number of transistors integrated on a single die will double every 24 months...</a:t>
            </a:r>
            <a:br>
              <a:rPr lang="en-US" dirty="0">
                <a:solidFill>
                  <a:srgbClr val="FFFF66"/>
                </a:solidFill>
              </a:rPr>
            </a:br>
            <a:r>
              <a:rPr lang="en-US" dirty="0">
                <a:solidFill>
                  <a:srgbClr val="FFFF66"/>
                </a:solidFill>
              </a:rPr>
              <a:t>	– Gordon Moore, Intel co-founder, </a:t>
            </a:r>
            <a:r>
              <a:rPr lang="en-US" dirty="0" smtClean="0">
                <a:solidFill>
                  <a:srgbClr val="FFFF66"/>
                </a:solidFill>
              </a:rPr>
              <a:t>1965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endParaRPr lang="en-US" dirty="0" smtClean="0">
              <a:solidFill>
                <a:srgbClr val="FFFF66"/>
              </a:solidFill>
            </a:endParaRP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>
                <a:solidFill>
                  <a:srgbClr val="FFFF66"/>
                </a:solidFill>
              </a:rPr>
              <a:t>Amazingly Visionary</a:t>
            </a:r>
            <a:endParaRPr lang="en-US" dirty="0"/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1971 </a:t>
            </a:r>
            <a:r>
              <a:rPr lang="en-US" sz="2400" dirty="0"/>
              <a:t>– 2300 transistors – 1MHz – 4004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1990 </a:t>
            </a:r>
            <a:r>
              <a:rPr lang="en-US" sz="2400" dirty="0"/>
              <a:t>– 1M transistors – 50MHz – i486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2001 </a:t>
            </a:r>
            <a:r>
              <a:rPr lang="en-US" sz="2400" dirty="0"/>
              <a:t>– 42M transistors – 2GHz – Xeon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2004 </a:t>
            </a:r>
            <a:r>
              <a:rPr lang="en-US" sz="2400" dirty="0"/>
              <a:t>– 55M transistors – 3GHz – P4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2007 </a:t>
            </a:r>
            <a:r>
              <a:rPr lang="en-US" sz="2400" dirty="0"/>
              <a:t>– 290M transistors – 3GHz – Core 2 Duo</a:t>
            </a:r>
          </a:p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sz="2400" dirty="0" smtClean="0"/>
              <a:t>	2009 </a:t>
            </a:r>
            <a:r>
              <a:rPr lang="en-US" sz="2400" dirty="0"/>
              <a:t>– 731M transistors – 2GHz – Nehalem</a:t>
            </a:r>
          </a:p>
        </p:txBody>
      </p:sp>
    </p:spTree>
    <p:extLst>
      <p:ext uri="{BB962C8B-B14F-4D97-AF65-F5344CB8AC3E}">
        <p14:creationId xmlns:p14="http://schemas.microsoft.com/office/powerpoint/2010/main" val="2411149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276225"/>
            <a:ext cx="7773987" cy="5476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Course Objective</a:t>
            </a:r>
          </a:p>
        </p:txBody>
      </p:sp>
      <p:sp>
        <p:nvSpPr>
          <p:cNvPr id="106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147763"/>
            <a:ext cx="8166100" cy="431958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Bridge the gap between hardware and software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a processor works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a computer is organized</a:t>
            </a:r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/>
          </a:p>
          <a:p>
            <a:pPr marL="341313" indent="-34131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Establish a foundation for building higher-level applications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to understand program performance</a:t>
            </a:r>
          </a:p>
          <a:p>
            <a:pPr marL="741363" lvl="1" indent="-284163" defTabSz="449263">
              <a:lnSpc>
                <a:spcPct val="91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How to understand where the world is going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825"/>
            <a:ext cx="9144000" cy="698500"/>
          </a:xfrm>
        </p:spPr>
        <p:txBody>
          <a:bodyPr/>
          <a:lstStyle/>
          <a:p>
            <a:r>
              <a:rPr lang="en-US" dirty="0" smtClean="0"/>
              <a:t>Announcements: How class organized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123950"/>
            <a:ext cx="8461375" cy="5308600"/>
          </a:xfrm>
        </p:spPr>
        <p:txBody>
          <a:bodyPr/>
          <a:lstStyle/>
          <a:p>
            <a:r>
              <a:rPr lang="en-US" dirty="0"/>
              <a:t>Instructor: </a:t>
            </a:r>
            <a:r>
              <a:rPr lang="en-US" dirty="0" smtClean="0"/>
              <a:t>Hakim Weatherspoon</a:t>
            </a:r>
          </a:p>
          <a:p>
            <a:pPr marL="0" indent="0">
              <a:buNone/>
            </a:pPr>
            <a:r>
              <a:rPr lang="en-US" sz="3600" dirty="0" smtClean="0"/>
              <a:t> 		   (</a:t>
            </a:r>
            <a:r>
              <a:rPr lang="en-US" sz="2800" dirty="0" err="1" smtClean="0"/>
              <a:t>hweather@</a:t>
            </a:r>
            <a:r>
              <a:rPr lang="en-US" sz="2800" dirty="0" err="1"/>
              <a:t>cs.cornell.edu</a:t>
            </a:r>
            <a:r>
              <a:rPr lang="en-US" sz="2800" dirty="0"/>
              <a:t>)</a:t>
            </a:r>
          </a:p>
          <a:p>
            <a:pPr lvl="3"/>
            <a:endParaRPr lang="en-US" sz="2400" dirty="0"/>
          </a:p>
          <a:p>
            <a:r>
              <a:rPr lang="en-US" sz="2800" dirty="0" smtClean="0"/>
              <a:t>Lecture:</a:t>
            </a:r>
          </a:p>
          <a:p>
            <a:pPr lvl="1"/>
            <a:r>
              <a:rPr lang="en-US" sz="2400" dirty="0" err="1" smtClean="0"/>
              <a:t>Tu</a:t>
            </a:r>
            <a:r>
              <a:rPr lang="en-US" sz="2400" dirty="0"/>
              <a:t>/</a:t>
            </a:r>
            <a:r>
              <a:rPr lang="en-US" sz="2400" dirty="0" err="1"/>
              <a:t>Th</a:t>
            </a:r>
            <a:r>
              <a:rPr lang="en-US" sz="2400" dirty="0"/>
              <a:t>  1:25-2:</a:t>
            </a:r>
            <a:r>
              <a:rPr lang="en-US" sz="2400" dirty="0" smtClean="0"/>
              <a:t>40</a:t>
            </a:r>
            <a:endParaRPr lang="en-US" dirty="0"/>
          </a:p>
          <a:p>
            <a:pPr lvl="1"/>
            <a:r>
              <a:rPr lang="en-US" sz="2400" dirty="0" smtClean="0"/>
              <a:t>Hollister B14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Lab Sections:</a:t>
            </a:r>
          </a:p>
          <a:p>
            <a:pPr lvl="1"/>
            <a:r>
              <a:rPr lang="en-US" sz="2400" dirty="0" smtClean="0"/>
              <a:t>Carpenter 235 (Red Room)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31" y="2662255"/>
            <a:ext cx="2897003" cy="35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am I?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86978"/>
            <a:ext cx="8305800" cy="4724400"/>
          </a:xfrm>
        </p:spPr>
        <p:txBody>
          <a:bodyPr/>
          <a:lstStyle/>
          <a:p>
            <a:pPr marL="285750" indent="-285750">
              <a:lnSpc>
                <a:spcPct val="80000"/>
              </a:lnSpc>
            </a:pPr>
            <a:r>
              <a:rPr lang="en-US" sz="2800" dirty="0" smtClean="0"/>
              <a:t>Prof. </a:t>
            </a:r>
            <a:r>
              <a:rPr lang="en-US" sz="2800" dirty="0"/>
              <a:t>Hakim Weatherspoon 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(Hakim means </a:t>
            </a:r>
            <a:r>
              <a:rPr lang="en-US" sz="2400" dirty="0" smtClean="0"/>
              <a:t>Doctor, wise, or </a:t>
            </a:r>
            <a:r>
              <a:rPr lang="en-US" sz="2400" dirty="0" err="1" smtClean="0"/>
              <a:t>prof</a:t>
            </a:r>
            <a:r>
              <a:rPr lang="en-US" sz="2400" dirty="0" smtClean="0"/>
              <a:t>. </a:t>
            </a:r>
            <a:r>
              <a:rPr lang="en-US" sz="2400" dirty="0"/>
              <a:t>in Arabic)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Background in Education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Undergraduate University of</a:t>
            </a:r>
            <a:r>
              <a:rPr lang="en-US" sz="2000" dirty="0" smtClean="0"/>
              <a:t> Washington</a:t>
            </a:r>
            <a:endParaRPr lang="en-US" sz="2000" dirty="0"/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Played Varsity Football</a:t>
            </a:r>
          </a:p>
          <a:p>
            <a:pPr marL="2000250" lvl="4" indent="-171450">
              <a:lnSpc>
                <a:spcPct val="80000"/>
              </a:lnSpc>
            </a:pPr>
            <a:r>
              <a:rPr lang="en-US" sz="1800" dirty="0"/>
              <a:t>Some teammates collectively make $100’s of millions</a:t>
            </a:r>
          </a:p>
          <a:p>
            <a:pPr marL="2000250" lvl="4" indent="-171450">
              <a:lnSpc>
                <a:spcPct val="80000"/>
              </a:lnSpc>
            </a:pPr>
            <a:r>
              <a:rPr lang="en-US" sz="1800" dirty="0"/>
              <a:t>I teach!!!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Graduate University of California, Berkeley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Some class mates collectively make $100’s of millions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I teach!!!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400" dirty="0"/>
              <a:t>Background in Operating Systems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Peer-to-Peer Storage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Antiquity project - Secure wide-area distributed system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 err="1"/>
              <a:t>OceanStore</a:t>
            </a:r>
            <a:r>
              <a:rPr lang="en-US" sz="1800" dirty="0"/>
              <a:t> project – Store your data for 1000 years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Network overlays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Bamboo and Tapestry – Find your data around globe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Tiny OS</a:t>
            </a:r>
          </a:p>
          <a:p>
            <a:pPr marL="1543050" lvl="3" indent="-171450">
              <a:lnSpc>
                <a:spcPct val="80000"/>
              </a:lnSpc>
            </a:pPr>
            <a:r>
              <a:rPr lang="en-US" sz="1800" dirty="0"/>
              <a:t>Early adopter in 1999, but ultimately chose P2P direction</a:t>
            </a:r>
          </a:p>
        </p:txBody>
      </p:sp>
      <p:pic>
        <p:nvPicPr>
          <p:cNvPr id="98309" name="Picture 5" descr="ocean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600200" cy="2343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207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global_datacent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150" y="4267200"/>
            <a:ext cx="33718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9" descr="cornell_nlr_lo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815" y="1397762"/>
            <a:ext cx="27432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/>
              <a:t>Who am I?</a:t>
            </a:r>
            <a:endParaRPr lang="en-US" sz="3800" dirty="0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780" y="1068277"/>
            <a:ext cx="6324600" cy="4530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Cloud computing/storage</a:t>
            </a:r>
          </a:p>
          <a:p>
            <a:pPr lvl="1" eaLnBrk="1" hangingPunct="1"/>
            <a:r>
              <a:rPr lang="en-US" sz="2400" dirty="0" smtClean="0"/>
              <a:t>Optimizing a global network of data centers</a:t>
            </a:r>
          </a:p>
          <a:p>
            <a:pPr lvl="1" eaLnBrk="1" hangingPunct="1"/>
            <a:r>
              <a:rPr lang="en-US" sz="2400" dirty="0" smtClean="0"/>
              <a:t>Cornell </a:t>
            </a:r>
            <a:r>
              <a:rPr lang="en-US" sz="2400" dirty="0" err="1" smtClean="0"/>
              <a:t>Ntional</a:t>
            </a:r>
            <a:r>
              <a:rPr lang="en-US" sz="2400" dirty="0" smtClean="0"/>
              <a:t> </a:t>
            </a:r>
            <a:r>
              <a:rPr lang="en-US" sz="2400" dirty="0" err="1" smtClean="0"/>
              <a:t>λ</a:t>
            </a:r>
            <a:r>
              <a:rPr lang="en-US" sz="2400" dirty="0" smtClean="0"/>
              <a:t>-Rail Rings </a:t>
            </a:r>
            <a:r>
              <a:rPr lang="en-US" sz="2400" dirty="0" err="1" smtClean="0"/>
              <a:t>testbed</a:t>
            </a:r>
            <a:endParaRPr lang="en-US" sz="2400" dirty="0" smtClean="0"/>
          </a:p>
          <a:p>
            <a:pPr lvl="1" eaLnBrk="1" hangingPunct="1"/>
            <a:r>
              <a:rPr lang="en-US" sz="2400" dirty="0" smtClean="0"/>
              <a:t>Software Defined Network Adapter</a:t>
            </a:r>
          </a:p>
          <a:p>
            <a:pPr lvl="1" eaLnBrk="1" hangingPunct="1"/>
            <a:r>
              <a:rPr lang="en-US" sz="2400" dirty="0" smtClean="0"/>
              <a:t>Energy: </a:t>
            </a:r>
            <a:r>
              <a:rPr lang="en-US" sz="2400" dirty="0" err="1" smtClean="0"/>
              <a:t>KyotoFS</a:t>
            </a:r>
            <a:r>
              <a:rPr lang="en-US" sz="2400" dirty="0" smtClean="0"/>
              <a:t>/SMFS</a:t>
            </a:r>
          </a:p>
          <a:p>
            <a:pPr eaLnBrk="1" hangingPunct="1"/>
            <a:r>
              <a:rPr lang="en-US" sz="2800" dirty="0" smtClean="0"/>
              <a:t>Antiquity: built a global-scale storage system</a:t>
            </a:r>
          </a:p>
        </p:txBody>
      </p:sp>
      <p:pic>
        <p:nvPicPr>
          <p:cNvPr id="7" name="Picture 6" descr="SDONA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17" y="4797258"/>
            <a:ext cx="2979029" cy="160752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702524" y="5254090"/>
            <a:ext cx="574355" cy="78919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342" y="5380256"/>
            <a:ext cx="1277750" cy="5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1058863"/>
            <a:ext cx="8461375" cy="557053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cs3410-staff-l@</a:t>
            </a:r>
            <a:r>
              <a:rPr lang="en-US" sz="2800" dirty="0" smtClean="0"/>
              <a:t>cs.cornell.edu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Lecture/</a:t>
            </a:r>
            <a:r>
              <a:rPr lang="en-US" sz="2800" dirty="0" err="1" smtClean="0"/>
              <a:t>Homwork</a:t>
            </a:r>
            <a:r>
              <a:rPr lang="en-US" sz="2800" dirty="0" smtClean="0"/>
              <a:t> TA’s</a:t>
            </a:r>
          </a:p>
          <a:p>
            <a:pPr lvl="1">
              <a:lnSpc>
                <a:spcPct val="80000"/>
              </a:lnSpc>
            </a:pPr>
            <a:r>
              <a:rPr lang="en-US" sz="2400" b="1" i="1" dirty="0"/>
              <a:t>Colin Ponce </a:t>
            </a:r>
            <a:r>
              <a:rPr lang="en-US" sz="2400" b="1" i="1" dirty="0" smtClean="0"/>
              <a:t>	(cponce@cs.cornell.edu) 	(lead)</a:t>
            </a:r>
          </a:p>
          <a:p>
            <a:pPr lvl="1">
              <a:lnSpc>
                <a:spcPct val="80000"/>
              </a:lnSpc>
            </a:pPr>
            <a:r>
              <a:rPr lang="en-US" sz="2400" dirty="0" err="1"/>
              <a:t>Anish</a:t>
            </a:r>
            <a:r>
              <a:rPr lang="en-US" sz="2400" dirty="0"/>
              <a:t> </a:t>
            </a:r>
            <a:r>
              <a:rPr lang="en-US" sz="2400" dirty="0" err="1" smtClean="0"/>
              <a:t>Ghulati</a:t>
            </a:r>
            <a:r>
              <a:rPr lang="en-US" sz="2400" dirty="0"/>
              <a:t>	</a:t>
            </a:r>
            <a:r>
              <a:rPr lang="en-US" sz="2400" dirty="0" smtClean="0"/>
              <a:t>(ag795@cornell.edu)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Ming Pan		(mp492@cornell.edu)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Lab TAs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b="1" i="1" dirty="0" smtClean="0"/>
              <a:t>Han Wang	(hwang@</a:t>
            </a:r>
            <a:r>
              <a:rPr lang="en-US" sz="2400" b="1" i="1" dirty="0"/>
              <a:t>cs.cornell.edu</a:t>
            </a:r>
            <a:r>
              <a:rPr lang="en-US" sz="2400" b="1" i="1" dirty="0" smtClean="0"/>
              <a:t>)	(lead)</a:t>
            </a:r>
            <a:endParaRPr lang="en-US" sz="2400" b="1" i="1" dirty="0"/>
          </a:p>
          <a:p>
            <a:pPr lvl="1">
              <a:lnSpc>
                <a:spcPct val="80000"/>
              </a:lnSpc>
            </a:pPr>
            <a:r>
              <a:rPr lang="en-US" sz="2400" dirty="0" err="1" smtClean="0"/>
              <a:t>Zhefu</a:t>
            </a:r>
            <a:r>
              <a:rPr lang="en-US" sz="2400" dirty="0" smtClean="0"/>
              <a:t> Jiang</a:t>
            </a:r>
            <a:r>
              <a:rPr lang="en-US" sz="2400" dirty="0"/>
              <a:t>	</a:t>
            </a:r>
            <a:r>
              <a:rPr lang="en-US" sz="2400" dirty="0" smtClean="0"/>
              <a:t>(zj46@cs.cornell.edu)</a:t>
            </a:r>
            <a:endParaRPr lang="en-US" sz="2400" dirty="0"/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 smtClean="0"/>
              <a:t>Lab Undergraduate </a:t>
            </a:r>
            <a:r>
              <a:rPr lang="en-US" sz="2800" dirty="0"/>
              <a:t>consultants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Doo </a:t>
            </a:r>
            <a:r>
              <a:rPr lang="en-US" sz="2400" dirty="0"/>
              <a:t>San </a:t>
            </a:r>
            <a:r>
              <a:rPr lang="en-US" sz="2400" dirty="0" err="1" smtClean="0"/>
              <a:t>Baik</a:t>
            </a:r>
            <a:r>
              <a:rPr lang="en-US" sz="2400" dirty="0" smtClean="0"/>
              <a:t>	(db478@cornell.edu)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err="1" smtClean="0"/>
              <a:t>Erluo</a:t>
            </a:r>
            <a:r>
              <a:rPr lang="en-US" sz="2400" dirty="0" smtClean="0"/>
              <a:t> </a:t>
            </a:r>
            <a:r>
              <a:rPr lang="en-US" sz="2400" dirty="0"/>
              <a:t>Li </a:t>
            </a:r>
            <a:r>
              <a:rPr lang="en-US" sz="2400" dirty="0" smtClean="0"/>
              <a:t>		(el378@cornell.edu)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Jason </a:t>
            </a:r>
            <a:r>
              <a:rPr lang="en-US" sz="2400" dirty="0"/>
              <a:t>Zhao </a:t>
            </a:r>
            <a:r>
              <a:rPr lang="en-US" sz="2400" dirty="0" smtClean="0"/>
              <a:t>	(jlz27@cornell.edu)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b="1" i="1" dirty="0" smtClean="0"/>
              <a:t>Peter </a:t>
            </a:r>
            <a:r>
              <a:rPr lang="en-US" sz="2400" b="1" i="1" dirty="0"/>
              <a:t>Tseng </a:t>
            </a:r>
            <a:r>
              <a:rPr lang="en-US" sz="2400" b="1" i="1" dirty="0" smtClean="0"/>
              <a:t>	(pht24@cornell.edu)		(lead)</a:t>
            </a:r>
            <a:endParaRPr lang="en-US" sz="2400" b="1" i="1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Roman </a:t>
            </a:r>
            <a:r>
              <a:rPr lang="en-US" sz="2400" dirty="0" err="1" smtClean="0"/>
              <a:t>Averbukh</a:t>
            </a:r>
            <a:r>
              <a:rPr lang="en-US" sz="2400" dirty="0" smtClean="0"/>
              <a:t>	(raa89@cornell.edu)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Scott Franklin	(sdf47@cornell.edu</a:t>
            </a:r>
            <a:r>
              <a:rPr lang="en-US" sz="2400" dirty="0"/>
              <a:t>)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800" dirty="0" smtClean="0"/>
          </a:p>
          <a:p>
            <a:pPr marL="173002" lvl="1" indent="0">
              <a:lnSpc>
                <a:spcPct val="80000"/>
              </a:lnSpc>
              <a:buNone/>
            </a:pPr>
            <a:r>
              <a:rPr lang="en-US" sz="2800" dirty="0" smtClean="0"/>
              <a:t>Administrative Assistant: 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Randy Hess (rbhess@cs.cornell.edu)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13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weather\AppData\Local\Microsoft\Windows\Temporary Internet Files\Content.IE5\8XFYNR2H\db4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79" y="1655157"/>
            <a:ext cx="1297227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weather\AppData\Local\Microsoft\Windows\Temporary Internet Files\Content.IE5\ML9ZRBKO\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6285" y="1882603"/>
            <a:ext cx="1819563" cy="136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weather\AppData\Local\Microsoft\Windows\Temporary Internet Files\Content.IE5\G59VQIRK\peter100x1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91" y="1655157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8241" y="3761200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Doo San </a:t>
            </a:r>
            <a:r>
              <a:rPr lang="en-US" dirty="0" err="1" smtClean="0"/>
              <a:t>Baik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83336" y="3761200"/>
            <a:ext cx="2340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Roman </a:t>
            </a:r>
            <a:r>
              <a:rPr lang="en-US" dirty="0" err="1" smtClean="0"/>
              <a:t>Averbukh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99748" y="3761200"/>
            <a:ext cx="161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 Tseng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Book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39152"/>
            <a:ext cx="5159375" cy="5054600"/>
          </a:xfrm>
        </p:spPr>
        <p:txBody>
          <a:bodyPr/>
          <a:lstStyle/>
          <a:p>
            <a:r>
              <a:rPr lang="en-US" dirty="0"/>
              <a:t>Computer Organization and Design</a:t>
            </a:r>
          </a:p>
          <a:p>
            <a:pPr lvl="1"/>
            <a:r>
              <a:rPr lang="en-US" dirty="0"/>
              <a:t>The Hardware/Software Interface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David Patterson, John Hennessy</a:t>
            </a:r>
          </a:p>
          <a:p>
            <a:pPr lvl="1"/>
            <a:r>
              <a:rPr lang="en-US" dirty="0"/>
              <a:t>Get </a:t>
            </a:r>
            <a:r>
              <a:rPr lang="en-US" dirty="0" smtClean="0"/>
              <a:t>the 4</a:t>
            </a:r>
            <a:r>
              <a:rPr lang="en-US" baseline="30000" dirty="0" smtClean="0"/>
              <a:t>th</a:t>
            </a:r>
            <a:r>
              <a:rPr lang="en-US" dirty="0" smtClean="0"/>
              <a:t> Edition Revised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473" y="994503"/>
            <a:ext cx="3592468" cy="44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Building Blocks: A </a:t>
            </a:r>
            <a:r>
              <a:rPr lang="en-US" dirty="0"/>
              <a:t>switch</a:t>
            </a:r>
          </a:p>
        </p:txBody>
      </p:sp>
      <p:sp>
        <p:nvSpPr>
          <p:cNvPr id="121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447800"/>
            <a:ext cx="3808413" cy="4570413"/>
          </a:xfrm>
        </p:spPr>
        <p:txBody>
          <a:bodyPr/>
          <a:lstStyle/>
          <a:p>
            <a:r>
              <a:rPr lang="en-US" dirty="0"/>
              <a:t>A switch is a simple device that can act as a conductor or isolator</a:t>
            </a:r>
          </a:p>
          <a:p>
            <a:endParaRPr lang="en-US" dirty="0"/>
          </a:p>
          <a:p>
            <a:r>
              <a:rPr lang="en-US" dirty="0"/>
              <a:t>Can be used for amazing things…</a:t>
            </a:r>
          </a:p>
        </p:txBody>
      </p:sp>
      <p:pic>
        <p:nvPicPr>
          <p:cNvPr id="1210372" name="Picture 4" descr="on-off-s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96240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0373" name="Line 5"/>
          <p:cNvSpPr>
            <a:spLocks noChangeShapeType="1"/>
          </p:cNvSpPr>
          <p:nvPr/>
        </p:nvSpPr>
        <p:spPr bwMode="auto">
          <a:xfrm>
            <a:off x="381000" y="598011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0374" name="Oval 6"/>
          <p:cNvSpPr>
            <a:spLocks noChangeArrowheads="1"/>
          </p:cNvSpPr>
          <p:nvPr/>
        </p:nvSpPr>
        <p:spPr bwMode="auto">
          <a:xfrm>
            <a:off x="1143000" y="5791200"/>
            <a:ext cx="381000" cy="381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75" name="Line 7"/>
          <p:cNvSpPr>
            <a:spLocks noChangeShapeType="1"/>
          </p:cNvSpPr>
          <p:nvPr/>
        </p:nvSpPr>
        <p:spPr bwMode="auto">
          <a:xfrm>
            <a:off x="2667000" y="598011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0376" name="Oval 8"/>
          <p:cNvSpPr>
            <a:spLocks noChangeArrowheads="1"/>
          </p:cNvSpPr>
          <p:nvPr/>
        </p:nvSpPr>
        <p:spPr bwMode="auto">
          <a:xfrm>
            <a:off x="2286000" y="5791200"/>
            <a:ext cx="381000" cy="381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0377" name="Line 9"/>
          <p:cNvSpPr>
            <a:spLocks noChangeShapeType="1"/>
          </p:cNvSpPr>
          <p:nvPr/>
        </p:nvSpPr>
        <p:spPr bwMode="auto">
          <a:xfrm flipV="1">
            <a:off x="1533525" y="5360988"/>
            <a:ext cx="885825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5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Pre-requisites and scheduling</a:t>
            </a:r>
            <a:endParaRPr lang="en-US" dirty="0"/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39152"/>
            <a:ext cx="8413852" cy="5054600"/>
          </a:xfrm>
        </p:spPr>
        <p:txBody>
          <a:bodyPr/>
          <a:lstStyle/>
          <a:p>
            <a:r>
              <a:rPr lang="en-US" sz="2800" dirty="0" smtClean="0"/>
              <a:t>CS 2110 is required</a:t>
            </a:r>
          </a:p>
          <a:p>
            <a:pPr lvl="1"/>
            <a:r>
              <a:rPr lang="en-US" sz="2400" dirty="0" smtClean="0"/>
              <a:t>Must have satisfactorily completed CS 2110</a:t>
            </a:r>
          </a:p>
          <a:p>
            <a:pPr lvl="1"/>
            <a:r>
              <a:rPr lang="en-US" sz="2400" i="1" dirty="0" smtClean="0"/>
              <a:t>Cannot take CS 2110 concurrently with CS 3410</a:t>
            </a:r>
            <a:endParaRPr lang="en-US" sz="2400" i="1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CS 3420 (ECE 3140)</a:t>
            </a:r>
          </a:p>
          <a:p>
            <a:pPr lvl="1"/>
            <a:r>
              <a:rPr lang="en-US" sz="2400" dirty="0" smtClean="0"/>
              <a:t>Take either CS 3410 </a:t>
            </a:r>
            <a:r>
              <a:rPr lang="en-US" sz="2400" b="1" i="1" dirty="0" smtClean="0"/>
              <a:t>or</a:t>
            </a:r>
            <a:r>
              <a:rPr lang="en-US" sz="2400" dirty="0" smtClean="0"/>
              <a:t> CS 3420 </a:t>
            </a:r>
          </a:p>
          <a:p>
            <a:pPr lvl="2"/>
            <a:r>
              <a:rPr lang="en-US" sz="2000" dirty="0" smtClean="0"/>
              <a:t>both satisfy CS and ECE requirements</a:t>
            </a:r>
          </a:p>
          <a:p>
            <a:pPr lvl="1"/>
            <a:r>
              <a:rPr lang="en-US" sz="2400" i="1" dirty="0" smtClean="0"/>
              <a:t>However, Need ENGRD 2300 to take CS 3420</a:t>
            </a:r>
          </a:p>
          <a:p>
            <a:pPr lvl="1"/>
            <a:endParaRPr lang="en-US" dirty="0" smtClean="0"/>
          </a:p>
          <a:p>
            <a:r>
              <a:rPr lang="en-US" sz="2800" dirty="0" smtClean="0"/>
              <a:t>CS 3110</a:t>
            </a:r>
          </a:p>
          <a:p>
            <a:pPr lvl="1"/>
            <a:r>
              <a:rPr lang="en-US" sz="2400" dirty="0" smtClean="0"/>
              <a:t>Not advised to take CS 3110 and 3410 together</a:t>
            </a:r>
          </a:p>
        </p:txBody>
      </p:sp>
    </p:spTree>
    <p:extLst>
      <p:ext uri="{BB962C8B-B14F-4D97-AF65-F5344CB8AC3E}">
        <p14:creationId xmlns:p14="http://schemas.microsoft.com/office/powerpoint/2010/main" val="10963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Lab						(45-50%)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4-5 </a:t>
            </a:r>
            <a:r>
              <a:rPr lang="en-US" dirty="0"/>
              <a:t>Individual </a:t>
            </a:r>
            <a:r>
              <a:rPr lang="en-US" dirty="0" smtClean="0"/>
              <a:t>Labs	(15-20%)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4 Group Projects	</a:t>
            </a:r>
            <a:r>
              <a:rPr lang="en-US" dirty="0"/>
              <a:t>	</a:t>
            </a:r>
            <a:r>
              <a:rPr lang="en-US" dirty="0" smtClean="0"/>
              <a:t>(30-</a:t>
            </a:r>
            <a:r>
              <a:rPr lang="en-US" dirty="0"/>
              <a:t>3</a:t>
            </a:r>
            <a:r>
              <a:rPr lang="en-US" dirty="0" smtClean="0"/>
              <a:t>5%)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Lecture						(45-50%)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3 Prelims 			(35-40%)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Homework			(10%)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Participation/Discretionary		(5%)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7"/>
            <a:ext cx="8283575" cy="541905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err="1" smtClean="0"/>
              <a:t>Regrade</a:t>
            </a:r>
            <a:r>
              <a:rPr lang="en-US" sz="2800" dirty="0" smtClean="0"/>
              <a:t> policy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dirty="0"/>
              <a:t>written request to lead </a:t>
            </a:r>
            <a:r>
              <a:rPr lang="en-US" sz="2400" dirty="0" smtClean="0"/>
              <a:t>TA,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and lead TA </a:t>
            </a:r>
            <a:r>
              <a:rPr lang="en-US" sz="2400" dirty="0"/>
              <a:t>will pick a different grader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dirty="0"/>
              <a:t>another written request, </a:t>
            </a:r>
            <a:endParaRPr lang="en-US" sz="24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lead </a:t>
            </a:r>
            <a:r>
              <a:rPr lang="en-US" sz="2400" dirty="0"/>
              <a:t>TA will </a:t>
            </a:r>
            <a:r>
              <a:rPr lang="en-US" sz="2400" dirty="0" err="1"/>
              <a:t>regrade</a:t>
            </a:r>
            <a:r>
              <a:rPr lang="en-US" sz="2400" dirty="0"/>
              <a:t> </a:t>
            </a:r>
            <a:r>
              <a:rPr lang="en-US" sz="2400" dirty="0" smtClean="0"/>
              <a:t>directly 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Submit </a:t>
            </a:r>
            <a:r>
              <a:rPr lang="en-US" sz="2400" i="1" dirty="0" smtClean="0"/>
              <a:t>yet</a:t>
            </a:r>
            <a:r>
              <a:rPr lang="en-US" sz="2400" dirty="0" smtClean="0"/>
              <a:t> another </a:t>
            </a:r>
            <a:r>
              <a:rPr lang="en-US" sz="2400" dirty="0"/>
              <a:t>written request for professor to </a:t>
            </a:r>
            <a:r>
              <a:rPr lang="en-US" sz="2400" dirty="0" err="1"/>
              <a:t>regrade</a:t>
            </a:r>
            <a:r>
              <a:rPr lang="en-US" sz="2400" dirty="0" smtClean="0"/>
              <a:t>.</a:t>
            </a:r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800" dirty="0"/>
              <a:t>Late </a:t>
            </a:r>
            <a:r>
              <a:rPr lang="en-US" sz="2800" dirty="0" smtClean="0"/>
              <a:t>Policy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Each </a:t>
            </a:r>
            <a:r>
              <a:rPr lang="en-US" sz="2400" dirty="0"/>
              <a:t>person has a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total of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four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“slip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days”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ax of 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two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slip days</a:t>
            </a:r>
            <a:r>
              <a:rPr lang="en-US" sz="2400" dirty="0" smtClean="0"/>
              <a:t> for any individual assignment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For </a:t>
            </a:r>
            <a:r>
              <a:rPr lang="en-US" sz="2400" dirty="0"/>
              <a:t>projects, slip days are deducted from all partners </a:t>
            </a: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400" dirty="0"/>
              <a:t>2</a:t>
            </a:r>
            <a:r>
              <a:rPr lang="en-US" sz="2400" dirty="0" smtClean="0"/>
              <a:t>0</a:t>
            </a:r>
            <a:r>
              <a:rPr lang="en-US" sz="2400" dirty="0"/>
              <a:t>% deducted per day late after slip days are exhausted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Administrivia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846762"/>
          </a:xfrm>
        </p:spPr>
        <p:txBody>
          <a:bodyPr/>
          <a:lstStyle/>
          <a:p>
            <a:r>
              <a:rPr lang="en-US" sz="2800" dirty="0">
                <a:solidFill>
                  <a:srgbClr val="FFFF66"/>
                </a:solidFill>
              </a:rPr>
              <a:t>http://</a:t>
            </a:r>
            <a:r>
              <a:rPr lang="en-US" sz="2800" dirty="0" err="1">
                <a:solidFill>
                  <a:srgbClr val="FFFF66"/>
                </a:solidFill>
              </a:rPr>
              <a:t>www.cs.cornell.edu</a:t>
            </a:r>
            <a:r>
              <a:rPr lang="en-US" sz="2800" dirty="0">
                <a:solidFill>
                  <a:srgbClr val="FFFF66"/>
                </a:solidFill>
              </a:rPr>
              <a:t>/courses/cs3410/</a:t>
            </a:r>
            <a:r>
              <a:rPr lang="en-US" sz="2800" dirty="0" smtClean="0">
                <a:solidFill>
                  <a:srgbClr val="FFFF66"/>
                </a:solidFill>
              </a:rPr>
              <a:t>2012sp</a:t>
            </a:r>
            <a:endParaRPr lang="en-US" sz="2800" dirty="0">
              <a:solidFill>
                <a:srgbClr val="FFFF66"/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Lecture slides &amp; schedule</a:t>
            </a:r>
          </a:p>
          <a:p>
            <a:pPr lvl="1">
              <a:spcBef>
                <a:spcPts val="72"/>
              </a:spcBef>
            </a:pPr>
            <a:r>
              <a:rPr lang="en-US" sz="2400" dirty="0" err="1" smtClean="0"/>
              <a:t>Logisim</a:t>
            </a:r>
            <a:endParaRPr lang="en-US" sz="2400" dirty="0" smtClean="0"/>
          </a:p>
          <a:p>
            <a:pPr lvl="1">
              <a:spcBef>
                <a:spcPts val="72"/>
              </a:spcBef>
            </a:pPr>
            <a:r>
              <a:rPr lang="en-US" sz="2400" dirty="0" smtClean="0"/>
              <a:t>CSUG lab access (esp. second half of course)</a:t>
            </a:r>
          </a:p>
          <a:p>
            <a:pPr lvl="1">
              <a:spcBef>
                <a:spcPts val="72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66"/>
                </a:solidFill>
              </a:rPr>
              <a:t>Lab Sections (start </a:t>
            </a:r>
            <a:r>
              <a:rPr lang="en-US" b="1" i="1" dirty="0" smtClean="0">
                <a:solidFill>
                  <a:srgbClr val="FFFF66"/>
                </a:solidFill>
              </a:rPr>
              <a:t>today</a:t>
            </a:r>
            <a:r>
              <a:rPr lang="en-US" dirty="0" smtClean="0">
                <a:solidFill>
                  <a:srgbClr val="FFFF66"/>
                </a:solidFill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Labs are separate than lecture and homework</a:t>
            </a:r>
          </a:p>
          <a:p>
            <a:pPr lvl="1">
              <a:spcBef>
                <a:spcPts val="0"/>
              </a:spcBef>
            </a:pPr>
            <a:endParaRPr lang="en-US" sz="2400" dirty="0" smtClean="0"/>
          </a:p>
          <a:p>
            <a:pPr lvl="1">
              <a:spcBef>
                <a:spcPts val="0"/>
              </a:spcBef>
            </a:pPr>
            <a:r>
              <a:rPr lang="en-US" sz="2400" dirty="0" smtClean="0"/>
              <a:t>Bring laptop to Labs (optional)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Administrivia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846762"/>
          </a:xfrm>
        </p:spPr>
        <p:txBody>
          <a:bodyPr/>
          <a:lstStyle/>
          <a:p>
            <a:r>
              <a:rPr lang="en-US" sz="2800" dirty="0">
                <a:solidFill>
                  <a:srgbClr val="FFFF66"/>
                </a:solidFill>
              </a:rPr>
              <a:t>http://</a:t>
            </a:r>
            <a:r>
              <a:rPr lang="en-US" sz="2800" dirty="0" err="1">
                <a:solidFill>
                  <a:srgbClr val="FFFF66"/>
                </a:solidFill>
              </a:rPr>
              <a:t>www.cs.cornell.edu</a:t>
            </a:r>
            <a:r>
              <a:rPr lang="en-US" sz="2800" dirty="0">
                <a:solidFill>
                  <a:srgbClr val="FFFF66"/>
                </a:solidFill>
              </a:rPr>
              <a:t>/courses/cs3410/</a:t>
            </a:r>
            <a:r>
              <a:rPr lang="en-US" sz="2800" dirty="0" smtClean="0">
                <a:solidFill>
                  <a:srgbClr val="FFFF66"/>
                </a:solidFill>
              </a:rPr>
              <a:t>2012sp</a:t>
            </a:r>
            <a:endParaRPr lang="en-US" sz="2800" dirty="0">
              <a:solidFill>
                <a:srgbClr val="FFFF66"/>
              </a:solidFill>
            </a:endParaRPr>
          </a:p>
          <a:p>
            <a:pPr lvl="1">
              <a:spcBef>
                <a:spcPts val="72"/>
              </a:spcBef>
            </a:pPr>
            <a:r>
              <a:rPr lang="en-US" sz="2400" dirty="0" smtClean="0"/>
              <a:t>Office Hours / Consulting Hours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Lecture slides &amp; schedule</a:t>
            </a:r>
          </a:p>
          <a:p>
            <a:pPr lvl="1">
              <a:spcBef>
                <a:spcPts val="72"/>
              </a:spcBef>
            </a:pPr>
            <a:r>
              <a:rPr lang="en-US" sz="2400" dirty="0" err="1" smtClean="0"/>
              <a:t>Logisim</a:t>
            </a:r>
            <a:endParaRPr lang="en-US" sz="2400" dirty="0" smtClean="0"/>
          </a:p>
          <a:p>
            <a:pPr lvl="1">
              <a:spcBef>
                <a:spcPts val="72"/>
              </a:spcBef>
            </a:pPr>
            <a:r>
              <a:rPr lang="en-US" sz="2400" dirty="0" smtClean="0"/>
              <a:t>CSUG lab access (esp. second half of course)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66"/>
                </a:solidFill>
              </a:rPr>
              <a:t>Lab Sections (start </a:t>
            </a:r>
            <a:r>
              <a:rPr lang="en-US" b="1" i="1" dirty="0" smtClean="0">
                <a:solidFill>
                  <a:srgbClr val="FFFF66"/>
                </a:solidFill>
              </a:rPr>
              <a:t>today</a:t>
            </a:r>
            <a:r>
              <a:rPr lang="en-US" dirty="0" smtClean="0">
                <a:solidFill>
                  <a:srgbClr val="FFFF66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sz="2000" dirty="0" smtClean="0"/>
              <a:t>T	2:55 – 4:10pm		Carpenter Hall 235 (Red Room)</a:t>
            </a:r>
            <a:br>
              <a:rPr lang="en-US" sz="2000" dirty="0" smtClean="0"/>
            </a:br>
            <a:r>
              <a:rPr lang="en-US" sz="2000" dirty="0" smtClean="0"/>
              <a:t>	W	3:35 – 4:50pm		</a:t>
            </a:r>
            <a:r>
              <a:rPr lang="en-US" sz="2000" dirty="0"/>
              <a:t>Carpenter Hall 235 (Red Room)</a:t>
            </a:r>
            <a:br>
              <a:rPr lang="en-US" sz="2000" dirty="0"/>
            </a:br>
            <a:r>
              <a:rPr lang="en-US" sz="2000" dirty="0" smtClean="0"/>
              <a:t>	W</a:t>
            </a:r>
            <a:r>
              <a:rPr lang="en-US" sz="2000" dirty="0"/>
              <a:t>	7:30—8:45pm		Carpenter Hall 235 (Red Room)</a:t>
            </a:r>
            <a:r>
              <a:rPr lang="en-US" sz="2000" dirty="0" smtClean="0"/>
              <a:t>	R	11:40 – 12:55pm	</a:t>
            </a:r>
            <a:r>
              <a:rPr lang="en-US" sz="2000" dirty="0"/>
              <a:t>Carpenter Hall 235 (Red Room)</a:t>
            </a:r>
            <a:br>
              <a:rPr lang="en-US" sz="2000" dirty="0"/>
            </a:br>
            <a:r>
              <a:rPr lang="en-US" sz="2000" dirty="0" smtClean="0"/>
              <a:t>	R	2:55 – 4:10pm		</a:t>
            </a:r>
            <a:r>
              <a:rPr lang="en-US" sz="2000" dirty="0"/>
              <a:t>Carpenter Hall 235 (Red Room)</a:t>
            </a:r>
            <a:br>
              <a:rPr lang="en-US" sz="2000" dirty="0"/>
            </a:br>
            <a:r>
              <a:rPr lang="en-US" sz="2000" dirty="0" smtClean="0"/>
              <a:t>	F	2:55 – 4:10pm		</a:t>
            </a:r>
            <a:r>
              <a:rPr lang="en-US" sz="2000" dirty="0"/>
              <a:t>Carpenter Hall 235 (Red Room</a:t>
            </a:r>
            <a:r>
              <a:rPr lang="en-US" sz="2000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Labs are separate than lecture and homework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Bring laptop to Labs</a:t>
            </a:r>
          </a:p>
          <a:p>
            <a:pPr lvl="1">
              <a:spcBef>
                <a:spcPts val="0"/>
              </a:spcBef>
            </a:pP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This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week: intro to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logisim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and building an adder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</a:t>
            </a:r>
          </a:p>
        </p:txBody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54" y="886351"/>
            <a:ext cx="8977746" cy="5281694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sz="2800" dirty="0"/>
              <a:t>Email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cs3410</a:t>
            </a:r>
            <a:r>
              <a:rPr lang="en-US" sz="2400" dirty="0"/>
              <a:t>-staff-l@cs.cornell.edu</a:t>
            </a:r>
          </a:p>
          <a:p>
            <a:pPr lvl="1">
              <a:spcBef>
                <a:spcPts val="168"/>
              </a:spcBef>
            </a:pPr>
            <a:r>
              <a:rPr lang="en-US" sz="2400" dirty="0"/>
              <a:t>The email alias goes to me and the TAs, not to whole </a:t>
            </a:r>
            <a:r>
              <a:rPr lang="en-US" sz="2400" dirty="0" smtClean="0"/>
              <a:t>class</a:t>
            </a:r>
          </a:p>
          <a:p>
            <a:pPr lvl="1">
              <a:spcBef>
                <a:spcPts val="168"/>
              </a:spcBef>
            </a:pPr>
            <a:endParaRPr lang="en-US" dirty="0" smtClean="0"/>
          </a:p>
          <a:p>
            <a:pPr>
              <a:spcBef>
                <a:spcPts val="168"/>
              </a:spcBef>
            </a:pPr>
            <a:r>
              <a:rPr lang="en-US" sz="2800" dirty="0" smtClean="0"/>
              <a:t>Assignments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CMS: http://</a:t>
            </a:r>
            <a:r>
              <a:rPr lang="en-US" sz="2400" dirty="0" err="1" smtClean="0"/>
              <a:t>cms.csuglab.cornell.edu</a:t>
            </a:r>
            <a:endParaRPr lang="en-US" sz="2400" dirty="0"/>
          </a:p>
          <a:p>
            <a:pPr lvl="1">
              <a:spcBef>
                <a:spcPts val="168"/>
              </a:spcBef>
            </a:pPr>
            <a:endParaRPr lang="en-US" dirty="0"/>
          </a:p>
          <a:p>
            <a:pPr>
              <a:spcBef>
                <a:spcPts val="168"/>
              </a:spcBef>
            </a:pPr>
            <a:r>
              <a:rPr lang="en-US" sz="2800" dirty="0" smtClean="0"/>
              <a:t>Newsgroup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http://www.piazza.com/cornell/spring2012/cs3410</a:t>
            </a:r>
          </a:p>
          <a:p>
            <a:pPr lvl="1">
              <a:spcBef>
                <a:spcPts val="168"/>
              </a:spcBef>
            </a:pPr>
            <a:r>
              <a:rPr lang="en-US" sz="2400" dirty="0" smtClean="0"/>
              <a:t>For students</a:t>
            </a:r>
          </a:p>
          <a:p>
            <a:pPr lvl="1">
              <a:spcBef>
                <a:spcPts val="168"/>
              </a:spcBef>
            </a:pPr>
            <a:endParaRPr lang="en-US" sz="2400" dirty="0" smtClean="0"/>
          </a:p>
          <a:p>
            <a:pPr>
              <a:spcBef>
                <a:spcPts val="168"/>
              </a:spcBef>
            </a:pPr>
            <a:r>
              <a:rPr lang="en-US" dirty="0" err="1" smtClean="0"/>
              <a:t>iClicker</a:t>
            </a:r>
            <a:endParaRPr lang="en-US" dirty="0" smtClean="0"/>
          </a:p>
          <a:p>
            <a:pPr lvl="1">
              <a:spcBef>
                <a:spcPts val="168"/>
              </a:spcBef>
            </a:pPr>
            <a:r>
              <a:rPr lang="en-US" dirty="0"/>
              <a:t>http://atcsupport.cit.cornell.edu/pollsrvc/</a:t>
            </a: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Sections </a:t>
            </a:r>
            <a:r>
              <a:rPr lang="en-US" dirty="0"/>
              <a:t>&amp; Projects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5389562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Lab Sections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start 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</a:rPr>
              <a:t>this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 week</a:t>
            </a:r>
          </a:p>
          <a:p>
            <a:pPr lvl="1"/>
            <a:r>
              <a:rPr lang="en-US" sz="2400" dirty="0" smtClean="0"/>
              <a:t>Intro to </a:t>
            </a:r>
            <a:r>
              <a:rPr lang="en-US" sz="2400" dirty="0" err="1" smtClean="0"/>
              <a:t>logisim</a:t>
            </a:r>
            <a:r>
              <a:rPr lang="en-US" sz="2400" dirty="0" smtClean="0"/>
              <a:t> and building an adder</a:t>
            </a:r>
          </a:p>
          <a:p>
            <a:pPr lvl="1"/>
            <a:endParaRPr lang="en-US" sz="2400" dirty="0"/>
          </a:p>
          <a:p>
            <a:r>
              <a:rPr lang="en-US" sz="2800" dirty="0" smtClean="0"/>
              <a:t>Labs Assignments</a:t>
            </a:r>
          </a:p>
          <a:p>
            <a:pPr lvl="1"/>
            <a:r>
              <a:rPr lang="en-US" sz="2400" dirty="0" smtClean="0"/>
              <a:t>Individual</a:t>
            </a:r>
          </a:p>
          <a:p>
            <a:pPr lvl="1"/>
            <a:r>
              <a:rPr lang="en-US" sz="2400" dirty="0" smtClean="0"/>
              <a:t>One week to finish (usually Monday to Monday)</a:t>
            </a:r>
          </a:p>
          <a:p>
            <a:r>
              <a:rPr lang="en-US" sz="2800" dirty="0" smtClean="0"/>
              <a:t>Projects </a:t>
            </a:r>
          </a:p>
          <a:p>
            <a:pPr lvl="1"/>
            <a:r>
              <a:rPr lang="en-US" sz="2400" dirty="0" smtClean="0"/>
              <a:t>two-person </a:t>
            </a:r>
            <a:r>
              <a:rPr lang="en-US" sz="2400" dirty="0"/>
              <a:t>teams</a:t>
            </a:r>
          </a:p>
          <a:p>
            <a:pPr lvl="1"/>
            <a:r>
              <a:rPr lang="en-US" sz="2400" dirty="0" smtClean="0"/>
              <a:t>Find partner in same section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Integrity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5846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All submitted work must be your own</a:t>
            </a:r>
          </a:p>
          <a:p>
            <a:pPr lvl="1">
              <a:spcBef>
                <a:spcPts val="0"/>
              </a:spcBef>
            </a:pPr>
            <a:r>
              <a:rPr lang="en-US" dirty="0"/>
              <a:t>OK to study </a:t>
            </a:r>
            <a:r>
              <a:rPr lang="en-US" dirty="0" smtClean="0"/>
              <a:t>together, but do not share </a:t>
            </a:r>
            <a:r>
              <a:rPr lang="en-US" dirty="0" err="1" smtClean="0"/>
              <a:t>soln’s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FFFF66"/>
                </a:solidFill>
              </a:rPr>
              <a:t>Cite your sources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Project </a:t>
            </a:r>
            <a:r>
              <a:rPr lang="en-US" dirty="0"/>
              <a:t>groups submit joint work</a:t>
            </a:r>
          </a:p>
          <a:p>
            <a:pPr lvl="1">
              <a:spcBef>
                <a:spcPts val="0"/>
              </a:spcBef>
            </a:pPr>
            <a:r>
              <a:rPr lang="en-US" dirty="0"/>
              <a:t>Same </a:t>
            </a:r>
            <a:r>
              <a:rPr lang="en-US" dirty="0" smtClean="0"/>
              <a:t>rules </a:t>
            </a:r>
            <a:r>
              <a:rPr lang="en-US" dirty="0"/>
              <a:t>apply to projects at the group level</a:t>
            </a:r>
          </a:p>
          <a:p>
            <a:pPr lvl="1">
              <a:spcBef>
                <a:spcPts val="0"/>
              </a:spcBef>
            </a:pPr>
            <a:r>
              <a:rPr lang="en-US" dirty="0"/>
              <a:t>Cannot </a:t>
            </a:r>
            <a:r>
              <a:rPr lang="en-US" dirty="0" smtClean="0"/>
              <a:t>use </a:t>
            </a:r>
            <a:r>
              <a:rPr lang="en-US" dirty="0"/>
              <a:t>of someone else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</a:t>
            </a:r>
            <a:r>
              <a:rPr lang="en-US" dirty="0" err="1" smtClean="0"/>
              <a:t>soln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Closed-book exams, no </a:t>
            </a:r>
            <a:r>
              <a:rPr lang="en-US" dirty="0" smtClean="0"/>
              <a:t>calculators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 marL="342900" lvl="1" indent="-342900">
              <a:spcBef>
                <a:spcPts val="0"/>
              </a:spcBef>
              <a:buFontTx/>
              <a:buChar char="•"/>
            </a:pPr>
            <a:r>
              <a:rPr lang="en-US" sz="3200" dirty="0" smtClean="0">
                <a:solidFill>
                  <a:schemeClr val="tx2"/>
                </a:solidFill>
              </a:rPr>
              <a:t>Stressed? Tempted? Lost?</a:t>
            </a:r>
          </a:p>
          <a:p>
            <a:pPr marL="742950" lvl="2" indent="-342900">
              <a:spcBef>
                <a:spcPts val="0"/>
              </a:spcBef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Come see me </a:t>
            </a:r>
            <a:r>
              <a:rPr lang="en-US" dirty="0">
                <a:solidFill>
                  <a:srgbClr val="FFFF66"/>
                </a:solidFill>
              </a:rPr>
              <a:t>before </a:t>
            </a:r>
            <a:r>
              <a:rPr lang="en-US" dirty="0"/>
              <a:t>due date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775877"/>
            <a:ext cx="7168320" cy="635284"/>
          </a:xfrm>
          <a:prstGeom prst="rect">
            <a:avLst/>
          </a:prstGeom>
          <a:noFill/>
          <a:ln w="36720">
            <a:solidFill>
              <a:srgbClr val="FFFF00"/>
            </a:solidFill>
            <a:round/>
            <a:headEnd/>
            <a:tailEnd/>
          </a:ln>
          <a:effectLst/>
        </p:spPr>
        <p:txBody>
          <a:bodyPr lIns="16326" tIns="41925" rIns="16326" bIns="16326" anchor="ctr"/>
          <a:lstStyle/>
          <a:p>
            <a:pPr algn="ctr">
              <a:spcAft>
                <a:spcPts val="1293"/>
              </a:spcAft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</a:tabLst>
            </a:pPr>
            <a:r>
              <a:rPr lang="en-US" sz="2900" dirty="0">
                <a:solidFill>
                  <a:srgbClr val="FFFF66"/>
                </a:solidFill>
                <a:latin typeface="Calibri" pitchFamily="34" charset="0"/>
              </a:rPr>
              <a:t>Plagiarism in any form will not be tolerated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123825"/>
            <a:ext cx="9261987" cy="698500"/>
          </a:xfrm>
        </p:spPr>
        <p:txBody>
          <a:bodyPr/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endParaRPr lang="en-US" sz="2800" dirty="0" smtClean="0"/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123825"/>
            <a:ext cx="9261987" cy="698500"/>
          </a:xfrm>
        </p:spPr>
        <p:txBody>
          <a:bodyPr/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endParaRPr lang="en-US" b="1" i="1" dirty="0" smtClean="0">
              <a:solidFill>
                <a:schemeClr val="accent1"/>
              </a:solidFill>
            </a:endParaRPr>
          </a:p>
          <a:p>
            <a:r>
              <a:rPr lang="en-US" b="1" i="1" dirty="0" smtClean="0">
                <a:solidFill>
                  <a:schemeClr val="accent1"/>
                </a:solidFill>
              </a:rPr>
              <a:t>Functionality and Performance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Building Blocks: Switches</a:t>
            </a:r>
          </a:p>
        </p:txBody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34013" y="1011238"/>
            <a:ext cx="3328987" cy="5054600"/>
          </a:xfrm>
        </p:spPr>
        <p:txBody>
          <a:bodyPr/>
          <a:lstStyle/>
          <a:p>
            <a:r>
              <a:rPr lang="en-US" dirty="0"/>
              <a:t>Either (OR)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Both (AND)</a:t>
            </a:r>
          </a:p>
          <a:p>
            <a:endParaRPr lang="en-US" dirty="0"/>
          </a:p>
        </p:txBody>
      </p:sp>
      <p:grpSp>
        <p:nvGrpSpPr>
          <p:cNvPr id="1212420" name="Group 4"/>
          <p:cNvGrpSpPr>
            <a:grpSpLocks/>
          </p:cNvGrpSpPr>
          <p:nvPr/>
        </p:nvGrpSpPr>
        <p:grpSpPr bwMode="auto">
          <a:xfrm>
            <a:off x="762000" y="2743200"/>
            <a:ext cx="3048000" cy="811213"/>
            <a:chOff x="384" y="1745"/>
            <a:chExt cx="1920" cy="511"/>
          </a:xfrm>
        </p:grpSpPr>
        <p:sp>
          <p:nvSpPr>
            <p:cNvPr id="1212421" name="Line 5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2" name="Oval 6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3" name="Line 7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4" name="Oval 8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5" name="Line 9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26" name="Group 10"/>
          <p:cNvGrpSpPr>
            <a:grpSpLocks/>
          </p:cNvGrpSpPr>
          <p:nvPr/>
        </p:nvGrpSpPr>
        <p:grpSpPr bwMode="auto">
          <a:xfrm>
            <a:off x="762000" y="1600200"/>
            <a:ext cx="3048000" cy="811213"/>
            <a:chOff x="384" y="1745"/>
            <a:chExt cx="1920" cy="511"/>
          </a:xfrm>
        </p:grpSpPr>
        <p:sp>
          <p:nvSpPr>
            <p:cNvPr id="1212427" name="Line 11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28" name="Oval 12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29" name="Line 13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0" name="Oval 14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1" name="Line 15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32" name="Group 16"/>
          <p:cNvGrpSpPr>
            <a:grpSpLocks/>
          </p:cNvGrpSpPr>
          <p:nvPr/>
        </p:nvGrpSpPr>
        <p:grpSpPr bwMode="auto">
          <a:xfrm>
            <a:off x="533400" y="5486400"/>
            <a:ext cx="3048000" cy="811213"/>
            <a:chOff x="384" y="1745"/>
            <a:chExt cx="1920" cy="511"/>
          </a:xfrm>
        </p:grpSpPr>
        <p:sp>
          <p:nvSpPr>
            <p:cNvPr id="1212433" name="Line 17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4" name="Oval 18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5" name="Line 19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36" name="Oval 20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37" name="Line 21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12438" name="Group 22"/>
          <p:cNvGrpSpPr>
            <a:grpSpLocks/>
          </p:cNvGrpSpPr>
          <p:nvPr/>
        </p:nvGrpSpPr>
        <p:grpSpPr bwMode="auto">
          <a:xfrm>
            <a:off x="533400" y="4419600"/>
            <a:ext cx="3048000" cy="811213"/>
            <a:chOff x="384" y="1745"/>
            <a:chExt cx="1920" cy="511"/>
          </a:xfrm>
        </p:grpSpPr>
        <p:sp>
          <p:nvSpPr>
            <p:cNvPr id="1212439" name="Line 23"/>
            <p:cNvSpPr>
              <a:spLocks noChangeShapeType="1"/>
            </p:cNvSpPr>
            <p:nvPr/>
          </p:nvSpPr>
          <p:spPr bwMode="auto">
            <a:xfrm>
              <a:off x="38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40" name="Oval 24"/>
            <p:cNvSpPr>
              <a:spLocks noChangeArrowheads="1"/>
            </p:cNvSpPr>
            <p:nvPr/>
          </p:nvSpPr>
          <p:spPr bwMode="auto">
            <a:xfrm>
              <a:off x="86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41" name="Line 25"/>
            <p:cNvSpPr>
              <a:spLocks noChangeShapeType="1"/>
            </p:cNvSpPr>
            <p:nvPr/>
          </p:nvSpPr>
          <p:spPr bwMode="auto">
            <a:xfrm>
              <a:off x="1824" y="213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2442" name="Oval 26"/>
            <p:cNvSpPr>
              <a:spLocks noChangeArrowheads="1"/>
            </p:cNvSpPr>
            <p:nvPr/>
          </p:nvSpPr>
          <p:spPr bwMode="auto">
            <a:xfrm>
              <a:off x="1584" y="2016"/>
              <a:ext cx="240" cy="24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2443" name="Line 27"/>
            <p:cNvSpPr>
              <a:spLocks noChangeShapeType="1"/>
            </p:cNvSpPr>
            <p:nvPr/>
          </p:nvSpPr>
          <p:spPr bwMode="auto">
            <a:xfrm flipV="1">
              <a:off x="1110" y="1745"/>
              <a:ext cx="576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2444" name="Line 28"/>
          <p:cNvSpPr>
            <a:spLocks noChangeShapeType="1"/>
          </p:cNvSpPr>
          <p:nvPr/>
        </p:nvSpPr>
        <p:spPr bwMode="auto">
          <a:xfrm flipV="1">
            <a:off x="762000" y="1828800"/>
            <a:ext cx="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5" name="Text Box 29"/>
          <p:cNvSpPr txBox="1">
            <a:spLocks noChangeArrowheads="1"/>
          </p:cNvSpPr>
          <p:nvPr/>
        </p:nvSpPr>
        <p:spPr bwMode="auto">
          <a:xfrm>
            <a:off x="609600" y="12954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+</a:t>
            </a:r>
          </a:p>
        </p:txBody>
      </p:sp>
      <p:sp>
        <p:nvSpPr>
          <p:cNvPr id="1212446" name="Litebulb"/>
          <p:cNvSpPr>
            <a:spLocks noEditPoints="1" noChangeArrowheads="1"/>
          </p:cNvSpPr>
          <p:nvPr/>
        </p:nvSpPr>
        <p:spPr bwMode="auto">
          <a:xfrm>
            <a:off x="4038600" y="1219200"/>
            <a:ext cx="1004888" cy="14716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2447" name="Line 31"/>
          <p:cNvSpPr>
            <a:spLocks noChangeShapeType="1"/>
          </p:cNvSpPr>
          <p:nvPr/>
        </p:nvSpPr>
        <p:spPr bwMode="auto">
          <a:xfrm>
            <a:off x="3810000" y="22098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8" name="Line 32"/>
          <p:cNvSpPr>
            <a:spLocks noChangeShapeType="1"/>
          </p:cNvSpPr>
          <p:nvPr/>
        </p:nvSpPr>
        <p:spPr bwMode="auto">
          <a:xfrm>
            <a:off x="3810000" y="3581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49" name="Line 33"/>
          <p:cNvSpPr>
            <a:spLocks noChangeShapeType="1"/>
          </p:cNvSpPr>
          <p:nvPr/>
        </p:nvSpPr>
        <p:spPr bwMode="auto">
          <a:xfrm flipV="1">
            <a:off x="4572000" y="27432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0" name="Line 34"/>
          <p:cNvSpPr>
            <a:spLocks noChangeShapeType="1"/>
          </p:cNvSpPr>
          <p:nvPr/>
        </p:nvSpPr>
        <p:spPr bwMode="auto">
          <a:xfrm flipH="1" flipV="1">
            <a:off x="47244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1" name="Text Box 35"/>
          <p:cNvSpPr txBox="1">
            <a:spLocks noChangeArrowheads="1"/>
          </p:cNvSpPr>
          <p:nvPr/>
        </p:nvSpPr>
        <p:spPr bwMode="auto">
          <a:xfrm>
            <a:off x="4953000" y="21336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-</a:t>
            </a:r>
          </a:p>
        </p:txBody>
      </p:sp>
      <p:sp>
        <p:nvSpPr>
          <p:cNvPr id="1212452" name="Line 36"/>
          <p:cNvSpPr>
            <a:spLocks noChangeShapeType="1"/>
          </p:cNvSpPr>
          <p:nvPr/>
        </p:nvSpPr>
        <p:spPr bwMode="auto">
          <a:xfrm>
            <a:off x="3581400" y="5029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3" name="Line 37"/>
          <p:cNvSpPr>
            <a:spLocks noChangeShapeType="1"/>
          </p:cNvSpPr>
          <p:nvPr/>
        </p:nvSpPr>
        <p:spPr bwMode="auto">
          <a:xfrm>
            <a:off x="3581400" y="6105525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4" name="Line 38"/>
          <p:cNvSpPr>
            <a:spLocks noChangeShapeType="1"/>
          </p:cNvSpPr>
          <p:nvPr/>
        </p:nvSpPr>
        <p:spPr bwMode="auto">
          <a:xfrm flipV="1">
            <a:off x="4343400" y="52578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5" name="Line 39"/>
          <p:cNvSpPr>
            <a:spLocks noChangeShapeType="1"/>
          </p:cNvSpPr>
          <p:nvPr/>
        </p:nvSpPr>
        <p:spPr bwMode="auto">
          <a:xfrm flipH="1">
            <a:off x="533400" y="5334000"/>
            <a:ext cx="304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6" name="Line 40"/>
          <p:cNvSpPr>
            <a:spLocks noChangeShapeType="1"/>
          </p:cNvSpPr>
          <p:nvPr/>
        </p:nvSpPr>
        <p:spPr bwMode="auto">
          <a:xfrm flipH="1" flipV="1">
            <a:off x="533400" y="53340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7" name="Litebulb"/>
          <p:cNvSpPr>
            <a:spLocks noEditPoints="1" noChangeArrowheads="1"/>
          </p:cNvSpPr>
          <p:nvPr/>
        </p:nvSpPr>
        <p:spPr bwMode="auto">
          <a:xfrm>
            <a:off x="3810000" y="3810000"/>
            <a:ext cx="1004888" cy="14716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2458" name="Line 42"/>
          <p:cNvSpPr>
            <a:spLocks noChangeShapeType="1"/>
          </p:cNvSpPr>
          <p:nvPr/>
        </p:nvSpPr>
        <p:spPr bwMode="auto">
          <a:xfrm flipH="1" flipV="1">
            <a:off x="4495800" y="5029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2459" name="Text Box 43"/>
          <p:cNvSpPr txBox="1">
            <a:spLocks noChangeArrowheads="1"/>
          </p:cNvSpPr>
          <p:nvPr/>
        </p:nvSpPr>
        <p:spPr bwMode="auto">
          <a:xfrm>
            <a:off x="4724400" y="4724400"/>
            <a:ext cx="38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b="1"/>
              <a:t>-</a:t>
            </a:r>
          </a:p>
        </p:txBody>
      </p:sp>
      <p:sp>
        <p:nvSpPr>
          <p:cNvPr id="1212460" name="Rectangle 44"/>
          <p:cNvSpPr>
            <a:spLocks noChangeArrowheads="1"/>
          </p:cNvSpPr>
          <p:nvPr/>
        </p:nvSpPr>
        <p:spPr bwMode="auto">
          <a:xfrm>
            <a:off x="5413375" y="5494338"/>
            <a:ext cx="396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But requires mechanical force</a:t>
            </a:r>
          </a:p>
        </p:txBody>
      </p:sp>
    </p:spTree>
    <p:extLst>
      <p:ext uri="{BB962C8B-B14F-4D97-AF65-F5344CB8AC3E}">
        <p14:creationId xmlns:p14="http://schemas.microsoft.com/office/powerpoint/2010/main" val="25118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19" grpId="0" build="p"/>
      <p:bldP spid="12124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17987" y="123825"/>
            <a:ext cx="9261987" cy="698500"/>
          </a:xfrm>
        </p:spPr>
        <p:txBody>
          <a:bodyPr/>
          <a:lstStyle/>
          <a:p>
            <a:r>
              <a:rPr lang="en-US" dirty="0" smtClean="0"/>
              <a:t>Why do CS Students Need Transistors?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4272467"/>
            <a:ext cx="9040761" cy="2055813"/>
          </a:xfrm>
        </p:spPr>
        <p:txBody>
          <a:bodyPr/>
          <a:lstStyle/>
          <a:p>
            <a:r>
              <a:rPr lang="en-US" sz="2800" dirty="0" smtClean="0"/>
              <a:t>To be better Computer Scientists and Engineers</a:t>
            </a:r>
          </a:p>
          <a:p>
            <a:pPr lvl="1"/>
            <a:r>
              <a:rPr lang="en-US" sz="2400" dirty="0" smtClean="0"/>
              <a:t>Abstraction: simplifying complexity</a:t>
            </a:r>
          </a:p>
          <a:p>
            <a:pPr lvl="1"/>
            <a:r>
              <a:rPr lang="en-US" sz="2400" dirty="0" smtClean="0"/>
              <a:t>How is a computer system organized? How do I build it?</a:t>
            </a:r>
          </a:p>
          <a:p>
            <a:pPr lvl="1"/>
            <a:r>
              <a:rPr lang="en-US" sz="2400" dirty="0" smtClean="0"/>
              <a:t>How do I program it? How do I change it?</a:t>
            </a:r>
          </a:p>
          <a:p>
            <a:pPr lvl="1"/>
            <a:r>
              <a:rPr lang="en-US" sz="2400" dirty="0" smtClean="0"/>
              <a:t>How does its design/organization effect performance?</a:t>
            </a:r>
            <a:endParaRPr lang="en-US" sz="2000" dirty="0"/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9" y="1053505"/>
            <a:ext cx="3156206" cy="31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12~Figur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5" b="62109"/>
          <a:stretch>
            <a:fillRect/>
          </a:stretch>
        </p:blipFill>
        <p:spPr bwMode="auto">
          <a:xfrm>
            <a:off x="4965822" y="960856"/>
            <a:ext cx="23701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System Organization</a:t>
            </a:r>
            <a:endParaRPr lang="en-AU" dirty="0"/>
          </a:p>
        </p:txBody>
      </p:sp>
      <p:pic>
        <p:nvPicPr>
          <p:cNvPr id="202769" name="Picture 17" descr="f01-07-P3744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6" y="1341438"/>
            <a:ext cx="4425950" cy="47910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02770" name="Picture 18" descr="f01-08-P3744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9"/>
          <a:stretch>
            <a:fillRect/>
          </a:stretch>
        </p:blipFill>
        <p:spPr bwMode="auto">
          <a:xfrm>
            <a:off x="6945492" y="3589355"/>
            <a:ext cx="2047519" cy="27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9760" y="226191"/>
            <a:ext cx="8422640" cy="708528"/>
          </a:xfrm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Computer System Organization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7960" y="853440"/>
            <a:ext cx="3733800" cy="533400"/>
          </a:xfrm>
        </p:spPr>
        <p:txBody>
          <a:bodyPr>
            <a:normAutofit lnSpcReduction="10000"/>
          </a:bodyPr>
          <a:lstStyle>
            <a:def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lvl="0">
              <a:spcBef>
                <a:spcPts val="0"/>
              </a:spcBef>
              <a:spcAft>
                <a:spcPts val="1417"/>
              </a:spcAft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32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•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60804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•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85608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117612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•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US" dirty="0">
                <a:latin typeface="Calibri" pitchFamily="34" charset="0"/>
              </a:rPr>
              <a:t>Computer System </a:t>
            </a:r>
            <a:r>
              <a:rPr lang="en-US" dirty="0" smtClean="0">
                <a:latin typeface="Calibri" pitchFamily="34" charset="0"/>
              </a:rPr>
              <a:t>=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>
            <p:custDataLst>
              <p:tags r:id="rId3"/>
            </p:custDataLst>
          </p:nvPr>
        </p:nvSpPr>
        <p:spPr>
          <a:xfrm>
            <a:off x="3591560" y="873760"/>
            <a:ext cx="76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+mj-lt"/>
              </a:rPr>
              <a:t>?</a:t>
            </a:r>
            <a:endParaRPr lang="en-US" sz="3200" dirty="0">
              <a:solidFill>
                <a:srgbClr val="FFFF66"/>
              </a:solidFill>
              <a:latin typeface="+mj-lt"/>
            </a:endParaRPr>
          </a:p>
        </p:txBody>
      </p:sp>
      <p:sp>
        <p:nvSpPr>
          <p:cNvPr id="84" name="Rectangle 83"/>
          <p:cNvSpPr/>
          <p:nvPr>
            <p:custDataLst>
              <p:tags r:id="rId4"/>
            </p:custDataLst>
          </p:nvPr>
        </p:nvSpPr>
        <p:spPr>
          <a:xfrm>
            <a:off x="264160" y="13106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Input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Output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Memory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Datapath +</a:t>
            </a:r>
            <a:b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rgbClr val="FFFF66"/>
                </a:solidFill>
                <a:latin typeface="Calibri" pitchFamily="34" charset="0"/>
              </a:rPr>
              <a:t>Control</a:t>
            </a:r>
            <a:endParaRPr lang="en-US" sz="3200" dirty="0">
              <a:solidFill>
                <a:srgbClr val="FFFF66"/>
              </a:solidFill>
              <a:latin typeface="Calibri" pitchFamily="34" charset="0"/>
            </a:endParaRPr>
          </a:p>
        </p:txBody>
      </p:sp>
      <p:grpSp>
        <p:nvGrpSpPr>
          <p:cNvPr id="307" name="Group 306"/>
          <p:cNvGrpSpPr/>
          <p:nvPr>
            <p:custDataLst>
              <p:tags r:id="rId5"/>
            </p:custDataLst>
          </p:nvPr>
        </p:nvGrpSpPr>
        <p:grpSpPr>
          <a:xfrm>
            <a:off x="468680" y="1711960"/>
            <a:ext cx="8380680" cy="4572000"/>
            <a:chOff x="457200" y="1828800"/>
            <a:chExt cx="8380680" cy="4572000"/>
          </a:xfrm>
        </p:grpSpPr>
        <p:sp>
          <p:nvSpPr>
            <p:cNvPr id="308" name="Rectangle 307"/>
            <p:cNvSpPr/>
            <p:nvPr>
              <p:custDataLst>
                <p:tags r:id="rId6"/>
              </p:custDataLst>
            </p:nvPr>
          </p:nvSpPr>
          <p:spPr>
            <a:xfrm>
              <a:off x="457200" y="4038600"/>
              <a:ext cx="1866240" cy="14516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CPU</a:t>
              </a:r>
            </a:p>
          </p:txBody>
        </p:sp>
        <p:sp>
          <p:nvSpPr>
            <p:cNvPr id="309" name="Rectangle 308"/>
            <p:cNvSpPr/>
            <p:nvPr>
              <p:custDataLst>
                <p:tags r:id="rId7"/>
              </p:custDataLst>
            </p:nvPr>
          </p:nvSpPr>
          <p:spPr>
            <a:xfrm>
              <a:off x="625802" y="4245981"/>
              <a:ext cx="1333758" cy="414764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Registers</a:t>
              </a:r>
            </a:p>
          </p:txBody>
        </p:sp>
        <p:sp>
          <p:nvSpPr>
            <p:cNvPr id="310" name="Straight Connector 309"/>
            <p:cNvSpPr/>
            <p:nvPr>
              <p:custDataLst>
                <p:tags r:id="rId8"/>
              </p:custDataLst>
            </p:nvPr>
          </p:nvSpPr>
          <p:spPr>
            <a:xfrm>
              <a:off x="2292960" y="4800600"/>
              <a:ext cx="6858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1" name="Rectangle 310"/>
            <p:cNvSpPr/>
            <p:nvPr>
              <p:custDataLst>
                <p:tags r:id="rId9"/>
              </p:custDataLst>
            </p:nvPr>
          </p:nvSpPr>
          <p:spPr>
            <a:xfrm>
              <a:off x="468564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Network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2" name="Rectangle 311"/>
            <p:cNvSpPr/>
            <p:nvPr>
              <p:custDataLst>
                <p:tags r:id="rId10"/>
              </p:custDataLst>
            </p:nvPr>
          </p:nvSpPr>
          <p:spPr>
            <a:xfrm>
              <a:off x="2475840" y="3196528"/>
              <a:ext cx="175260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Video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3" name="Straight Connector 312"/>
            <p:cNvSpPr/>
            <p:nvPr>
              <p:custDataLst>
                <p:tags r:id="rId11"/>
              </p:custDataLst>
            </p:nvPr>
          </p:nvSpPr>
          <p:spPr>
            <a:xfrm>
              <a:off x="3359760" y="38100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4" name="TextBox 313"/>
            <p:cNvSpPr txBox="1"/>
            <p:nvPr>
              <p:custDataLst>
                <p:tags r:id="rId12"/>
              </p:custDataLst>
            </p:nvPr>
          </p:nvSpPr>
          <p:spPr>
            <a:xfrm>
              <a:off x="3085440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5" name="Rectangle 314"/>
            <p:cNvSpPr/>
            <p:nvPr>
              <p:custDataLst>
                <p:tags r:id="rId13"/>
              </p:custDataLst>
            </p:nvPr>
          </p:nvSpPr>
          <p:spPr>
            <a:xfrm>
              <a:off x="2475840" y="5791200"/>
              <a:ext cx="1752600" cy="6096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Memory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6" name="Straight Connector 315"/>
            <p:cNvSpPr/>
            <p:nvPr>
              <p:custDataLst>
                <p:tags r:id="rId14"/>
              </p:custDataLst>
            </p:nvPr>
          </p:nvSpPr>
          <p:spPr>
            <a:xfrm>
              <a:off x="3359760" y="5029200"/>
              <a:ext cx="0" cy="76200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7" name="Straight Connector 316"/>
            <p:cNvSpPr/>
            <p:nvPr>
              <p:custDataLst>
                <p:tags r:id="rId15"/>
              </p:custDataLst>
            </p:nvPr>
          </p:nvSpPr>
          <p:spPr>
            <a:xfrm>
              <a:off x="3664560" y="4800600"/>
              <a:ext cx="2286000" cy="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8" name="TextBox 317"/>
            <p:cNvSpPr txBox="1"/>
            <p:nvPr>
              <p:custDataLst>
                <p:tags r:id="rId16"/>
              </p:custDataLst>
            </p:nvPr>
          </p:nvSpPr>
          <p:spPr>
            <a:xfrm>
              <a:off x="5981041" y="4572000"/>
              <a:ext cx="609599" cy="426819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wrap="square" lIns="81631" tIns="40816" rIns="81631" bIns="40816" compatLnSpc="0">
              <a:spAutoFit/>
            </a:bodyPr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bus</a:t>
              </a:r>
            </a:p>
          </p:txBody>
        </p:sp>
        <p:sp>
          <p:nvSpPr>
            <p:cNvPr id="319" name="Rectangle 318"/>
            <p:cNvSpPr/>
            <p:nvPr>
              <p:custDataLst>
                <p:tags r:id="rId17"/>
              </p:custDataLst>
            </p:nvPr>
          </p:nvSpPr>
          <p:spPr>
            <a:xfrm>
              <a:off x="468564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Disk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0" name="Rectangle 319"/>
            <p:cNvSpPr/>
            <p:nvPr>
              <p:custDataLst>
                <p:tags r:id="rId18"/>
              </p:custDataLst>
            </p:nvPr>
          </p:nvSpPr>
          <p:spPr>
            <a:xfrm>
              <a:off x="6477000" y="32004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USB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1" name="Rectangle 320"/>
            <p:cNvSpPr/>
            <p:nvPr>
              <p:custDataLst>
                <p:tags r:id="rId19"/>
              </p:custDataLst>
            </p:nvPr>
          </p:nvSpPr>
          <p:spPr>
            <a:xfrm>
              <a:off x="6477000" y="5787328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Audio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2" name="Rectangle 321"/>
            <p:cNvSpPr/>
            <p:nvPr>
              <p:custDataLst>
                <p:tags r:id="rId20"/>
              </p:custDataLst>
            </p:nvPr>
          </p:nvSpPr>
          <p:spPr>
            <a:xfrm>
              <a:off x="56762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Keyboard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3" name="Rectangle 322"/>
            <p:cNvSpPr/>
            <p:nvPr>
              <p:custDataLst>
                <p:tags r:id="rId21"/>
              </p:custDataLst>
            </p:nvPr>
          </p:nvSpPr>
          <p:spPr>
            <a:xfrm>
              <a:off x="7352640" y="1828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Mouse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24" name="Straight Connector 323"/>
            <p:cNvCxnSpPr>
              <a:stCxn id="311" idx="2"/>
            </p:cNvCxnSpPr>
            <p:nvPr>
              <p:custDataLst>
                <p:tags r:id="rId22"/>
              </p:custDataLst>
            </p:nvPr>
          </p:nvCxnSpPr>
          <p:spPr>
            <a:xfrm rot="16200000" flipH="1">
              <a:off x="5363686" y="3878446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>
              <p:custDataLst>
                <p:tags r:id="rId23"/>
              </p:custDataLst>
            </p:nvPr>
          </p:nvCxnSpPr>
          <p:spPr>
            <a:xfrm rot="5400000">
              <a:off x="6457486" y="3840346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>
              <p:custDataLst>
                <p:tags r:id="rId24"/>
              </p:custDataLst>
            </p:nvPr>
          </p:nvCxnSpPr>
          <p:spPr>
            <a:xfrm rot="5400000">
              <a:off x="5238286" y="50556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>
              <p:custDataLst>
                <p:tags r:id="rId25"/>
              </p:custDataLst>
            </p:nvPr>
          </p:nvCxnSpPr>
          <p:spPr>
            <a:xfrm rot="16200000" flipH="1">
              <a:off x="6495586" y="50937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>
              <p:custDataLst>
                <p:tags r:id="rId26"/>
              </p:custDataLst>
            </p:nvPr>
          </p:nvCxnSpPr>
          <p:spPr>
            <a:xfrm rot="16200000" flipH="1">
              <a:off x="6297466" y="2502974"/>
              <a:ext cx="758128" cy="6289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>
              <p:custDataLst>
                <p:tags r:id="rId27"/>
              </p:custDataLst>
            </p:nvPr>
          </p:nvCxnSpPr>
          <p:spPr>
            <a:xfrm rot="5400000">
              <a:off x="7421746" y="2464874"/>
              <a:ext cx="758128" cy="70518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29"/>
            <p:cNvSpPr/>
            <p:nvPr>
              <p:custDataLst>
                <p:tags r:id="rId28"/>
              </p:custDataLst>
            </p:nvPr>
          </p:nvSpPr>
          <p:spPr>
            <a:xfrm>
              <a:off x="7352640" y="4495800"/>
              <a:ext cx="1485240" cy="61347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prstDash val="solid"/>
            </a:ln>
          </p:spPr>
          <p:txBody>
            <a:bodyPr vert="horz" lIns="89794" tIns="48978" rIns="89794" bIns="48978" anchor="ctr" anchorCtr="1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dirty="0" smtClean="0">
                  <a:solidFill>
                    <a:srgbClr val="FFFF66"/>
                  </a:solidFill>
                  <a:latin typeface="Calibri" pitchFamily="34" charset="0"/>
                  <a:ea typeface="DejaVu Sans" pitchFamily="2"/>
                  <a:cs typeface="DejaVu Sans" pitchFamily="2"/>
                </a:rPr>
                <a:t>Serial</a:t>
              </a:r>
              <a:endParaRPr lang="en-US" sz="2500" dirty="0">
                <a:solidFill>
                  <a:srgbClr val="FFFF66"/>
                </a:solidFill>
                <a:latin typeface="Calibri" pitchFamily="34" charset="0"/>
                <a:ea typeface="DejaVu Sans" pitchFamily="2"/>
                <a:cs typeface="DejaVu Sans" pitchFamily="2"/>
              </a:endParaRPr>
            </a:p>
          </p:txBody>
        </p:sp>
        <p:cxnSp>
          <p:nvCxnSpPr>
            <p:cNvPr id="331" name="Straight Connector 330"/>
            <p:cNvCxnSpPr/>
            <p:nvPr>
              <p:custDataLst>
                <p:tags r:id="rId29"/>
              </p:custDataLst>
            </p:nvPr>
          </p:nvCxnSpPr>
          <p:spPr>
            <a:xfrm>
              <a:off x="6636360" y="4800600"/>
              <a:ext cx="685800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1455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Compilers &amp; Assemblers</a:t>
            </a:r>
            <a:endParaRPr lang="en-US" dirty="0"/>
          </a:p>
        </p:txBody>
      </p:sp>
      <p:grpSp>
        <p:nvGrpSpPr>
          <p:cNvPr id="6" name="Group 5"/>
          <p:cNvGrpSpPr/>
          <p:nvPr>
            <p:custDataLst>
              <p:tags r:id="rId2"/>
            </p:custDataLst>
          </p:nvPr>
        </p:nvGrpSpPr>
        <p:grpSpPr>
          <a:xfrm>
            <a:off x="1175360" y="1079345"/>
            <a:ext cx="4256640" cy="829527"/>
            <a:chOff x="1250950" y="685800"/>
            <a:chExt cx="4692650" cy="914400"/>
          </a:xfrm>
        </p:grpSpPr>
        <p:sp>
          <p:nvSpPr>
            <p:cNvPr id="7" name="Text Box 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514600" y="685800"/>
              <a:ext cx="3429000" cy="9144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int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 x = 10;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x = 2 * x +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15;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250950" y="825500"/>
              <a:ext cx="474663" cy="546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C</a:t>
              </a:r>
            </a:p>
          </p:txBody>
        </p:sp>
      </p:grpSp>
      <p:grpSp>
        <p:nvGrpSpPr>
          <p:cNvPr id="9" name="Group 8"/>
          <p:cNvGrpSpPr/>
          <p:nvPr>
            <p:custDataLst>
              <p:tags r:id="rId3"/>
            </p:custDataLst>
          </p:nvPr>
        </p:nvGrpSpPr>
        <p:grpSpPr>
          <a:xfrm>
            <a:off x="248001" y="1908872"/>
            <a:ext cx="5055840" cy="2073818"/>
            <a:chOff x="228600" y="1600200"/>
            <a:chExt cx="5573712" cy="2286000"/>
          </a:xfrm>
        </p:grpSpPr>
        <p:sp>
          <p:nvSpPr>
            <p:cNvPr id="10" name="AutoShap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28600" y="16002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compiler</a:t>
              </a:r>
            </a:p>
          </p:txBody>
        </p:sp>
        <p:sp>
          <p:nvSpPr>
            <p:cNvPr id="11" name="Text Box 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514600" y="2514600"/>
              <a:ext cx="32877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r0,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10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muli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2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  <a:p>
              <a:pPr>
                <a:lnSpc>
                  <a:spcPct val="89000"/>
                </a:lnSpc>
                <a:tabLst>
                  <a:tab pos="829366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</a:tabLst>
              </a:pPr>
              <a:r>
                <a:rPr lang="en-US" sz="2500" dirty="0" err="1">
                  <a:solidFill>
                    <a:srgbClr val="FFFFFF"/>
                  </a:solidFill>
                  <a:latin typeface="Consolas" pitchFamily="49" charset="0"/>
                </a:rPr>
                <a:t>addi</a:t>
              </a: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	r5, r5, </a:t>
              </a: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15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57200" y="2428875"/>
              <a:ext cx="1898650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assembly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</p:grpSp>
      <p:grpSp>
        <p:nvGrpSpPr>
          <p:cNvPr id="13" name="Group 12"/>
          <p:cNvGrpSpPr/>
          <p:nvPr>
            <p:custDataLst>
              <p:tags r:id="rId4"/>
            </p:custDataLst>
          </p:nvPr>
        </p:nvGrpSpPr>
        <p:grpSpPr>
          <a:xfrm>
            <a:off x="248001" y="4190072"/>
            <a:ext cx="7958880" cy="2151586"/>
            <a:chOff x="228600" y="4114800"/>
            <a:chExt cx="8774112" cy="2371725"/>
          </a:xfrm>
        </p:grpSpPr>
        <p:sp>
          <p:nvSpPr>
            <p:cNvPr id="14" name="Text Box 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14600" y="5029200"/>
              <a:ext cx="6488112" cy="1371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83808" rIns="90000" bIns="45000"/>
            <a:lstStyle/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00100000000001010000000000001010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onsolas" pitchFamily="49" charset="0"/>
                </a:rPr>
                <a:t>00000000000001010010100001000000</a:t>
              </a:r>
            </a:p>
            <a:p>
              <a:pPr>
                <a:lnSpc>
                  <a:spcPct val="89000"/>
                </a:lnSpc>
                <a:tabLst>
                  <a:tab pos="656582" algn="l"/>
                  <a:tab pos="1313162" algn="l"/>
                  <a:tab pos="1969745" algn="l"/>
                  <a:tab pos="2626327" algn="l"/>
                  <a:tab pos="3282907" algn="l"/>
                  <a:tab pos="3939490" algn="l"/>
                  <a:tab pos="4596072" algn="l"/>
                  <a:tab pos="5252653" algn="l"/>
                  <a:tab pos="5909234" algn="l"/>
                </a:tabLst>
              </a:pPr>
              <a:r>
                <a:rPr lang="en-US" sz="2500" dirty="0" smtClean="0">
                  <a:solidFill>
                    <a:srgbClr val="FFFFFF"/>
                  </a:solidFill>
                  <a:latin typeface="Consolas" pitchFamily="49" charset="0"/>
                </a:rPr>
                <a:t>00100000101001010000000000001111</a:t>
              </a:r>
              <a:endParaRPr lang="en-US" sz="25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36563" y="5029200"/>
              <a:ext cx="1849437" cy="1457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73224" rIns="90000" bIns="45000"/>
            <a:lstStyle/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MIPS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machine</a:t>
              </a:r>
            </a:p>
            <a:p>
              <a:pPr algn="ctr">
                <a:tabLst>
                  <a:tab pos="656582" algn="l"/>
                  <a:tab pos="1313162" algn="l"/>
                </a:tabLst>
              </a:pPr>
              <a:r>
                <a:rPr lang="en-US" sz="2900" dirty="0">
                  <a:solidFill>
                    <a:srgbClr val="FFFF66"/>
                  </a:solidFill>
                  <a:latin typeface="Calibri" pitchFamily="34" charset="0"/>
                </a:rPr>
                <a:t>language</a:t>
              </a:r>
            </a:p>
          </p:txBody>
        </p:sp>
        <p:sp>
          <p:nvSpPr>
            <p:cNvPr id="16" name="AutoShape 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28600" y="4114800"/>
              <a:ext cx="2514600" cy="685800"/>
            </a:xfrm>
            <a:prstGeom prst="downArrow">
              <a:avLst>
                <a:gd name="adj1" fmla="val 70028"/>
                <a:gd name="adj2" fmla="val 2361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0000" tIns="69695" rIns="90000" bIns="45000" anchor="ctr"/>
            <a:lstStyle/>
            <a:p>
              <a:pPr algn="ctr">
                <a:tabLst>
                  <a:tab pos="656582" algn="l"/>
                  <a:tab pos="1313162" algn="l"/>
                  <a:tab pos="1969745" algn="l"/>
                </a:tabLst>
              </a:pPr>
              <a:r>
                <a:rPr lang="en-US" sz="2500" dirty="0">
                  <a:solidFill>
                    <a:srgbClr val="FFFFFF"/>
                  </a:solidFill>
                  <a:latin typeface="Calibri" pitchFamily="34" charset="0"/>
                </a:rPr>
                <a:t>assembler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1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Instruction Set Architecture</a:t>
            </a:r>
          </a:p>
        </p:txBody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153400" cy="53022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ISA</a:t>
            </a:r>
          </a:p>
          <a:p>
            <a:pPr lvl="1"/>
            <a:r>
              <a:rPr lang="en-US"/>
              <a:t>abstract interface between hardware and the lowest level software </a:t>
            </a:r>
          </a:p>
          <a:p>
            <a:endParaRPr lang="en-US"/>
          </a:p>
          <a:p>
            <a:pPr lvl="1"/>
            <a:r>
              <a:rPr lang="en-US"/>
              <a:t>user portion of the instruction set plus the operating system interfaces used by application programmers</a:t>
            </a:r>
          </a:p>
        </p:txBody>
      </p:sp>
    </p:spTree>
    <p:extLst>
      <p:ext uri="{BB962C8B-B14F-4D97-AF65-F5344CB8AC3E}">
        <p14:creationId xmlns:p14="http://schemas.microsoft.com/office/powerpoint/2010/main" val="9881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89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Computer System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3838575"/>
          </a:xfrm>
        </p:spPr>
        <p:txBody>
          <a:bodyPr/>
          <a:lstStyle/>
          <a:p>
            <a:pPr>
              <a:lnSpc>
                <a:spcPct val="92000"/>
              </a:lnSpc>
            </a:pPr>
            <a:r>
              <a:rPr lang="en-US"/>
              <a:t>A processor executes instructions</a:t>
            </a:r>
          </a:p>
          <a:p>
            <a:pPr lvl="1">
              <a:lnSpc>
                <a:spcPct val="92000"/>
              </a:lnSpc>
            </a:pPr>
            <a:r>
              <a:rPr lang="en-US"/>
              <a:t>Processor has some internal state in storage elements (registers)</a:t>
            </a:r>
          </a:p>
          <a:p>
            <a:pPr>
              <a:lnSpc>
                <a:spcPct val="92000"/>
              </a:lnSpc>
            </a:pPr>
            <a:r>
              <a:rPr lang="en-US"/>
              <a:t>A memory holds instructions and data</a:t>
            </a:r>
          </a:p>
          <a:p>
            <a:pPr lvl="1">
              <a:lnSpc>
                <a:spcPct val="92000"/>
              </a:lnSpc>
            </a:pPr>
            <a:r>
              <a:rPr lang="en-US"/>
              <a:t>von Neumann architecture: combined inst and data</a:t>
            </a:r>
          </a:p>
          <a:p>
            <a:pPr>
              <a:lnSpc>
                <a:spcPct val="92000"/>
              </a:lnSpc>
            </a:pPr>
            <a:r>
              <a:rPr lang="en-US"/>
              <a:t>A bus connects the two</a:t>
            </a:r>
          </a:p>
        </p:txBody>
      </p:sp>
      <p:sp>
        <p:nvSpPr>
          <p:cNvPr id="1124356" name="Rectangle 4"/>
          <p:cNvSpPr>
            <a:spLocks noChangeArrowheads="1"/>
          </p:cNvSpPr>
          <p:nvPr/>
        </p:nvSpPr>
        <p:spPr bwMode="auto">
          <a:xfrm>
            <a:off x="5287963" y="4727575"/>
            <a:ext cx="3352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7" name="Line 5"/>
          <p:cNvSpPr>
            <a:spLocks noChangeShapeType="1"/>
          </p:cNvSpPr>
          <p:nvPr/>
        </p:nvSpPr>
        <p:spPr bwMode="auto">
          <a:xfrm>
            <a:off x="2925763" y="5489575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4358" name="Rectangle 6"/>
          <p:cNvSpPr>
            <a:spLocks noChangeArrowheads="1"/>
          </p:cNvSpPr>
          <p:nvPr/>
        </p:nvSpPr>
        <p:spPr bwMode="auto">
          <a:xfrm>
            <a:off x="1249363" y="4956175"/>
            <a:ext cx="1676400" cy="1447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4359" name="Text Box 7"/>
          <p:cNvSpPr txBox="1">
            <a:spLocks noChangeArrowheads="1"/>
          </p:cNvSpPr>
          <p:nvPr/>
        </p:nvSpPr>
        <p:spPr bwMode="auto">
          <a:xfrm>
            <a:off x="1401763" y="5108575"/>
            <a:ext cx="803275" cy="5413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regs</a:t>
            </a:r>
          </a:p>
        </p:txBody>
      </p:sp>
      <p:sp>
        <p:nvSpPr>
          <p:cNvPr id="1124360" name="Text Box 8"/>
          <p:cNvSpPr txBox="1">
            <a:spLocks noChangeArrowheads="1"/>
          </p:cNvSpPr>
          <p:nvPr/>
        </p:nvSpPr>
        <p:spPr bwMode="auto">
          <a:xfrm>
            <a:off x="3427413" y="4948238"/>
            <a:ext cx="6762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bus</a:t>
            </a:r>
          </a:p>
        </p:txBody>
      </p:sp>
      <p:sp>
        <p:nvSpPr>
          <p:cNvPr id="1124361" name="Text Box 9"/>
          <p:cNvSpPr txBox="1">
            <a:spLocks noChangeArrowheads="1"/>
          </p:cNvSpPr>
          <p:nvPr/>
        </p:nvSpPr>
        <p:spPr bwMode="auto">
          <a:xfrm>
            <a:off x="1325563" y="579437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processor</a:t>
            </a:r>
          </a:p>
        </p:txBody>
      </p:sp>
      <p:sp>
        <p:nvSpPr>
          <p:cNvPr id="1124362" name="Text Box 10"/>
          <p:cNvSpPr txBox="1">
            <a:spLocks noChangeArrowheads="1"/>
          </p:cNvSpPr>
          <p:nvPr/>
        </p:nvSpPr>
        <p:spPr bwMode="auto">
          <a:xfrm>
            <a:off x="5364163" y="5794375"/>
            <a:ext cx="1285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memory</a:t>
            </a:r>
          </a:p>
        </p:txBody>
      </p:sp>
      <p:sp>
        <p:nvSpPr>
          <p:cNvPr id="1124363" name="Text Box 11"/>
          <p:cNvSpPr txBox="1">
            <a:spLocks noChangeArrowheads="1"/>
          </p:cNvSpPr>
          <p:nvPr/>
        </p:nvSpPr>
        <p:spPr bwMode="auto">
          <a:xfrm>
            <a:off x="6599238" y="4803775"/>
            <a:ext cx="1543050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01010000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10010100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…</a:t>
            </a:r>
          </a:p>
        </p:txBody>
      </p:sp>
      <p:sp>
        <p:nvSpPr>
          <p:cNvPr id="1124364" name="Text Box 12"/>
          <p:cNvSpPr txBox="1">
            <a:spLocks noChangeArrowheads="1"/>
          </p:cNvSpPr>
          <p:nvPr/>
        </p:nvSpPr>
        <p:spPr bwMode="auto">
          <a:xfrm>
            <a:off x="3486150" y="5602288"/>
            <a:ext cx="12144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addr, data, 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r/w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3" y="123825"/>
            <a:ext cx="8042275" cy="698500"/>
          </a:xfrm>
        </p:spPr>
        <p:txBody>
          <a:bodyPr/>
          <a:lstStyle/>
          <a:p>
            <a:r>
              <a:rPr lang="en-US" dirty="0" smtClean="0"/>
              <a:t>How to Design a Simple </a:t>
            </a:r>
            <a:r>
              <a:rPr lang="en-US" dirty="0"/>
              <a:t>Processor</a:t>
            </a:r>
          </a:p>
        </p:txBody>
      </p:sp>
      <p:sp>
        <p:nvSpPr>
          <p:cNvPr id="1142788" name="Rectangle 4"/>
          <p:cNvSpPr>
            <a:spLocks noChangeArrowheads="1"/>
          </p:cNvSpPr>
          <p:nvPr/>
        </p:nvSpPr>
        <p:spPr bwMode="auto">
          <a:xfrm>
            <a:off x="3048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89" name="Text Box 5"/>
          <p:cNvSpPr txBox="1">
            <a:spLocks noChangeArrowheads="1"/>
          </p:cNvSpPr>
          <p:nvPr/>
        </p:nvSpPr>
        <p:spPr bwMode="auto">
          <a:xfrm>
            <a:off x="706438" y="2593975"/>
            <a:ext cx="1009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memory</a:t>
            </a:r>
          </a:p>
        </p:txBody>
      </p:sp>
      <p:sp>
        <p:nvSpPr>
          <p:cNvPr id="1142790" name="Line 6"/>
          <p:cNvSpPr>
            <a:spLocks noChangeShapeType="1"/>
          </p:cNvSpPr>
          <p:nvPr/>
        </p:nvSpPr>
        <p:spPr bwMode="auto">
          <a:xfrm flipV="1">
            <a:off x="2133600" y="2590800"/>
            <a:ext cx="1371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1" name="Text Box 7"/>
          <p:cNvSpPr txBox="1">
            <a:spLocks noChangeArrowheads="1"/>
          </p:cNvSpPr>
          <p:nvPr/>
        </p:nvSpPr>
        <p:spPr bwMode="auto">
          <a:xfrm>
            <a:off x="2262188" y="2173288"/>
            <a:ext cx="6032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 inst</a:t>
            </a:r>
          </a:p>
        </p:txBody>
      </p:sp>
      <p:sp>
        <p:nvSpPr>
          <p:cNvPr id="1142792" name="Line 8"/>
          <p:cNvSpPr>
            <a:spLocks noChangeShapeType="1"/>
          </p:cNvSpPr>
          <p:nvPr/>
        </p:nvSpPr>
        <p:spPr bwMode="auto">
          <a:xfrm>
            <a:off x="842963" y="3116263"/>
            <a:ext cx="0" cy="958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793" name="Line 9"/>
          <p:cNvSpPr>
            <a:spLocks noChangeShapeType="1"/>
          </p:cNvSpPr>
          <p:nvPr/>
        </p:nvSpPr>
        <p:spPr bwMode="auto">
          <a:xfrm flipV="1">
            <a:off x="776288" y="3176588"/>
            <a:ext cx="136525" cy="58737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4" name="Text Box 10"/>
          <p:cNvSpPr txBox="1">
            <a:spLocks noChangeArrowheads="1"/>
          </p:cNvSpPr>
          <p:nvPr/>
        </p:nvSpPr>
        <p:spPr bwMode="auto">
          <a:xfrm>
            <a:off x="889000" y="3116263"/>
            <a:ext cx="409575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32</a:t>
            </a:r>
          </a:p>
        </p:txBody>
      </p:sp>
      <p:sp>
        <p:nvSpPr>
          <p:cNvPr id="1142795" name="Text Box 11"/>
          <p:cNvSpPr txBox="1">
            <a:spLocks noChangeArrowheads="1"/>
          </p:cNvSpPr>
          <p:nvPr/>
        </p:nvSpPr>
        <p:spPr bwMode="auto">
          <a:xfrm>
            <a:off x="392113" y="4075113"/>
            <a:ext cx="927100" cy="436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pc</a:t>
            </a:r>
          </a:p>
        </p:txBody>
      </p:sp>
      <p:sp>
        <p:nvSpPr>
          <p:cNvPr id="1142796" name="Line 12"/>
          <p:cNvSpPr>
            <a:spLocks noChangeShapeType="1"/>
          </p:cNvSpPr>
          <p:nvPr/>
        </p:nvSpPr>
        <p:spPr bwMode="auto">
          <a:xfrm>
            <a:off x="1758950" y="3070225"/>
            <a:ext cx="0" cy="35877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7" name="Line 13"/>
          <p:cNvSpPr>
            <a:spLocks noChangeShapeType="1"/>
          </p:cNvSpPr>
          <p:nvPr/>
        </p:nvSpPr>
        <p:spPr bwMode="auto">
          <a:xfrm flipV="1">
            <a:off x="1692275" y="3189288"/>
            <a:ext cx="133350" cy="6032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798" name="Text Box 14"/>
          <p:cNvSpPr txBox="1">
            <a:spLocks noChangeArrowheads="1"/>
          </p:cNvSpPr>
          <p:nvPr/>
        </p:nvSpPr>
        <p:spPr bwMode="auto">
          <a:xfrm>
            <a:off x="1743075" y="3128963"/>
            <a:ext cx="29686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2</a:t>
            </a:r>
          </a:p>
        </p:txBody>
      </p:sp>
      <p:sp>
        <p:nvSpPr>
          <p:cNvPr id="1142799" name="Text Box 15"/>
          <p:cNvSpPr txBox="1">
            <a:spLocks noChangeArrowheads="1"/>
          </p:cNvSpPr>
          <p:nvPr/>
        </p:nvSpPr>
        <p:spPr bwMode="auto">
          <a:xfrm>
            <a:off x="1517650" y="3402013"/>
            <a:ext cx="54133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00</a:t>
            </a:r>
          </a:p>
        </p:txBody>
      </p:sp>
      <p:sp>
        <p:nvSpPr>
          <p:cNvPr id="1142800" name="Line 16"/>
          <p:cNvSpPr>
            <a:spLocks noChangeShapeType="1"/>
          </p:cNvSpPr>
          <p:nvPr/>
        </p:nvSpPr>
        <p:spPr bwMode="auto">
          <a:xfrm>
            <a:off x="842963" y="3833813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1" name="Oval 17"/>
          <p:cNvSpPr>
            <a:spLocks noChangeArrowheads="1"/>
          </p:cNvSpPr>
          <p:nvPr/>
        </p:nvSpPr>
        <p:spPr bwMode="auto">
          <a:xfrm>
            <a:off x="1633538" y="4076700"/>
            <a:ext cx="1736725" cy="10191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new pc</a:t>
            </a:r>
          </a:p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calculation</a:t>
            </a:r>
          </a:p>
        </p:txBody>
      </p:sp>
      <p:sp>
        <p:nvSpPr>
          <p:cNvPr id="1142802" name="Line 18"/>
          <p:cNvSpPr>
            <a:spLocks noChangeShapeType="1"/>
          </p:cNvSpPr>
          <p:nvPr/>
        </p:nvSpPr>
        <p:spPr bwMode="auto">
          <a:xfrm>
            <a:off x="2463800" y="3833813"/>
            <a:ext cx="0" cy="24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3" name="Line 19"/>
          <p:cNvSpPr>
            <a:spLocks noChangeShapeType="1"/>
          </p:cNvSpPr>
          <p:nvPr/>
        </p:nvSpPr>
        <p:spPr bwMode="auto">
          <a:xfrm>
            <a:off x="2463800" y="5094288"/>
            <a:ext cx="0" cy="239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4" name="Line 20"/>
          <p:cNvSpPr>
            <a:spLocks noChangeShapeType="1"/>
          </p:cNvSpPr>
          <p:nvPr/>
        </p:nvSpPr>
        <p:spPr bwMode="auto">
          <a:xfrm>
            <a:off x="842963" y="5334000"/>
            <a:ext cx="1620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5" name="Line 21"/>
          <p:cNvSpPr>
            <a:spLocks noChangeShapeType="1"/>
          </p:cNvSpPr>
          <p:nvPr/>
        </p:nvSpPr>
        <p:spPr bwMode="auto">
          <a:xfrm>
            <a:off x="842963" y="4494213"/>
            <a:ext cx="0" cy="8397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6" name="Rectangle 22"/>
          <p:cNvSpPr>
            <a:spLocks noChangeArrowheads="1"/>
          </p:cNvSpPr>
          <p:nvPr/>
        </p:nvSpPr>
        <p:spPr bwMode="auto">
          <a:xfrm>
            <a:off x="3810000" y="1676400"/>
            <a:ext cx="1889125" cy="14398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07" name="Text Box 23"/>
          <p:cNvSpPr txBox="1">
            <a:spLocks noChangeArrowheads="1"/>
          </p:cNvSpPr>
          <p:nvPr/>
        </p:nvSpPr>
        <p:spPr bwMode="auto">
          <a:xfrm>
            <a:off x="4065588" y="2593975"/>
            <a:ext cx="13017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register file</a:t>
            </a:r>
          </a:p>
        </p:txBody>
      </p:sp>
      <p:sp>
        <p:nvSpPr>
          <p:cNvPr id="1142808" name="Oval 24"/>
          <p:cNvSpPr>
            <a:spLocks noChangeArrowheads="1"/>
          </p:cNvSpPr>
          <p:nvPr/>
        </p:nvSpPr>
        <p:spPr bwMode="auto">
          <a:xfrm>
            <a:off x="4164013" y="4262438"/>
            <a:ext cx="1179512" cy="568325"/>
          </a:xfrm>
          <a:prstGeom prst="ellips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control</a:t>
            </a:r>
          </a:p>
        </p:txBody>
      </p:sp>
      <p:sp>
        <p:nvSpPr>
          <p:cNvPr id="1142809" name="Line 25"/>
          <p:cNvSpPr>
            <a:spLocks noChangeShapeType="1"/>
          </p:cNvSpPr>
          <p:nvPr/>
        </p:nvSpPr>
        <p:spPr bwMode="auto">
          <a:xfrm flipV="1">
            <a:off x="43434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0" name="Line 26"/>
          <p:cNvSpPr>
            <a:spLocks noChangeShapeType="1"/>
          </p:cNvSpPr>
          <p:nvPr/>
        </p:nvSpPr>
        <p:spPr bwMode="auto">
          <a:xfrm flipV="1">
            <a:off x="47244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1" name="Line 27"/>
          <p:cNvSpPr>
            <a:spLocks noChangeShapeType="1"/>
          </p:cNvSpPr>
          <p:nvPr/>
        </p:nvSpPr>
        <p:spPr bwMode="auto">
          <a:xfrm flipV="1">
            <a:off x="4953000" y="3124200"/>
            <a:ext cx="0" cy="11430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2" name="Line 28"/>
          <p:cNvSpPr>
            <a:spLocks noChangeShapeType="1"/>
          </p:cNvSpPr>
          <p:nvPr/>
        </p:nvSpPr>
        <p:spPr bwMode="auto">
          <a:xfrm flipV="1">
            <a:off x="5181600" y="3124200"/>
            <a:ext cx="0" cy="1219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3" name="Text Box 29"/>
          <p:cNvSpPr txBox="1">
            <a:spLocks noChangeArrowheads="1"/>
          </p:cNvSpPr>
          <p:nvPr/>
        </p:nvSpPr>
        <p:spPr bwMode="auto">
          <a:xfrm>
            <a:off x="4419600" y="3352800"/>
            <a:ext cx="8080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5  5   5</a:t>
            </a:r>
          </a:p>
        </p:txBody>
      </p:sp>
      <p:sp>
        <p:nvSpPr>
          <p:cNvPr id="1142814" name="Line 30"/>
          <p:cNvSpPr>
            <a:spLocks noChangeShapeType="1"/>
          </p:cNvSpPr>
          <p:nvPr/>
        </p:nvSpPr>
        <p:spPr bwMode="auto">
          <a:xfrm>
            <a:off x="46482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5" name="Line 31"/>
          <p:cNvSpPr>
            <a:spLocks noChangeShapeType="1"/>
          </p:cNvSpPr>
          <p:nvPr/>
        </p:nvSpPr>
        <p:spPr bwMode="auto">
          <a:xfrm>
            <a:off x="48768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6" name="Line 32"/>
          <p:cNvSpPr>
            <a:spLocks noChangeShapeType="1"/>
          </p:cNvSpPr>
          <p:nvPr/>
        </p:nvSpPr>
        <p:spPr bwMode="auto">
          <a:xfrm>
            <a:off x="5105400" y="3352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17" name="Line 33"/>
          <p:cNvSpPr>
            <a:spLocks noChangeShapeType="1"/>
          </p:cNvSpPr>
          <p:nvPr/>
        </p:nvSpPr>
        <p:spPr bwMode="auto">
          <a:xfrm>
            <a:off x="3505200" y="2590800"/>
            <a:ext cx="0" cy="19812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18" name="Line 34"/>
          <p:cNvSpPr>
            <a:spLocks noChangeShapeType="1"/>
          </p:cNvSpPr>
          <p:nvPr/>
        </p:nvSpPr>
        <p:spPr bwMode="auto">
          <a:xfrm flipH="1">
            <a:off x="3505200" y="4572000"/>
            <a:ext cx="6096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1142819" name="Group 35"/>
          <p:cNvGrpSpPr>
            <a:grpSpLocks/>
          </p:cNvGrpSpPr>
          <p:nvPr/>
        </p:nvGrpSpPr>
        <p:grpSpPr bwMode="auto">
          <a:xfrm>
            <a:off x="6705600" y="1600200"/>
            <a:ext cx="1295400" cy="1600200"/>
            <a:chOff x="4416" y="1056"/>
            <a:chExt cx="816" cy="1008"/>
          </a:xfrm>
        </p:grpSpPr>
        <p:sp>
          <p:nvSpPr>
            <p:cNvPr id="1142820" name="Line 36"/>
            <p:cNvSpPr>
              <a:spLocks noChangeShapeType="1"/>
            </p:cNvSpPr>
            <p:nvPr/>
          </p:nvSpPr>
          <p:spPr bwMode="auto">
            <a:xfrm>
              <a:off x="4416" y="1056"/>
              <a:ext cx="816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1" name="Line 37"/>
            <p:cNvSpPr>
              <a:spLocks noChangeShapeType="1"/>
            </p:cNvSpPr>
            <p:nvPr/>
          </p:nvSpPr>
          <p:spPr bwMode="auto">
            <a:xfrm flipV="1">
              <a:off x="4416" y="1680"/>
              <a:ext cx="816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2" name="Line 38"/>
            <p:cNvSpPr>
              <a:spLocks noChangeShapeType="1"/>
            </p:cNvSpPr>
            <p:nvPr/>
          </p:nvSpPr>
          <p:spPr bwMode="auto">
            <a:xfrm flipV="1">
              <a:off x="5232" y="1392"/>
              <a:ext cx="0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3" name="Line 39"/>
            <p:cNvSpPr>
              <a:spLocks noChangeShapeType="1"/>
            </p:cNvSpPr>
            <p:nvPr/>
          </p:nvSpPr>
          <p:spPr bwMode="auto">
            <a:xfrm flipV="1">
              <a:off x="4416" y="1536"/>
              <a:ext cx="38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4" name="Line 40"/>
            <p:cNvSpPr>
              <a:spLocks noChangeShapeType="1"/>
            </p:cNvSpPr>
            <p:nvPr/>
          </p:nvSpPr>
          <p:spPr bwMode="auto">
            <a:xfrm>
              <a:off x="4416" y="1392"/>
              <a:ext cx="384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5" name="Line 41"/>
            <p:cNvSpPr>
              <a:spLocks noChangeShapeType="1"/>
            </p:cNvSpPr>
            <p:nvPr/>
          </p:nvSpPr>
          <p:spPr bwMode="auto">
            <a:xfrm>
              <a:off x="4416" y="1728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142826" name="Line 42"/>
            <p:cNvSpPr>
              <a:spLocks noChangeShapeType="1"/>
            </p:cNvSpPr>
            <p:nvPr/>
          </p:nvSpPr>
          <p:spPr bwMode="auto">
            <a:xfrm>
              <a:off x="4416" y="1056"/>
              <a:ext cx="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42827" name="Line 43"/>
          <p:cNvSpPr>
            <a:spLocks noChangeShapeType="1"/>
          </p:cNvSpPr>
          <p:nvPr/>
        </p:nvSpPr>
        <p:spPr bwMode="auto">
          <a:xfrm>
            <a:off x="5715000" y="19050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8" name="Line 44"/>
          <p:cNvSpPr>
            <a:spLocks noChangeShapeType="1"/>
          </p:cNvSpPr>
          <p:nvPr/>
        </p:nvSpPr>
        <p:spPr bwMode="auto">
          <a:xfrm>
            <a:off x="5715000" y="2819400"/>
            <a:ext cx="9144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2829" name="Line 45"/>
          <p:cNvSpPr>
            <a:spLocks noChangeShapeType="1"/>
          </p:cNvSpPr>
          <p:nvPr/>
        </p:nvSpPr>
        <p:spPr bwMode="auto">
          <a:xfrm flipV="1">
            <a:off x="7543800" y="2819400"/>
            <a:ext cx="0" cy="17526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0" name="Line 46"/>
          <p:cNvSpPr>
            <a:spLocks noChangeShapeType="1"/>
          </p:cNvSpPr>
          <p:nvPr/>
        </p:nvSpPr>
        <p:spPr bwMode="auto">
          <a:xfrm flipH="1">
            <a:off x="5334000" y="4572000"/>
            <a:ext cx="2209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1" name="Line 47"/>
          <p:cNvSpPr>
            <a:spLocks noChangeShapeType="1"/>
          </p:cNvSpPr>
          <p:nvPr/>
        </p:nvSpPr>
        <p:spPr bwMode="auto">
          <a:xfrm flipV="1">
            <a:off x="8458200" y="1447800"/>
            <a:ext cx="0" cy="9144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2" name="Line 48"/>
          <p:cNvSpPr>
            <a:spLocks noChangeShapeType="1"/>
          </p:cNvSpPr>
          <p:nvPr/>
        </p:nvSpPr>
        <p:spPr bwMode="auto">
          <a:xfrm flipH="1">
            <a:off x="8001000" y="2362200"/>
            <a:ext cx="4572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3" name="Line 49"/>
          <p:cNvSpPr>
            <a:spLocks noChangeShapeType="1"/>
          </p:cNvSpPr>
          <p:nvPr/>
        </p:nvSpPr>
        <p:spPr bwMode="auto">
          <a:xfrm flipV="1">
            <a:off x="3505200" y="1447800"/>
            <a:ext cx="49530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4" name="Line 50"/>
          <p:cNvSpPr>
            <a:spLocks noChangeShapeType="1"/>
          </p:cNvSpPr>
          <p:nvPr/>
        </p:nvSpPr>
        <p:spPr bwMode="auto">
          <a:xfrm flipV="1">
            <a:off x="3505200" y="1447800"/>
            <a:ext cx="0" cy="6858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5" name="Line 51"/>
          <p:cNvSpPr>
            <a:spLocks noChangeShapeType="1"/>
          </p:cNvSpPr>
          <p:nvPr/>
        </p:nvSpPr>
        <p:spPr bwMode="auto">
          <a:xfrm>
            <a:off x="3505200" y="2133600"/>
            <a:ext cx="304800" cy="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2836" name="Text Box 52"/>
          <p:cNvSpPr txBox="1">
            <a:spLocks noChangeArrowheads="1"/>
          </p:cNvSpPr>
          <p:nvPr/>
        </p:nvSpPr>
        <p:spPr bwMode="auto">
          <a:xfrm>
            <a:off x="7067550" y="2362200"/>
            <a:ext cx="4889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alu</a:t>
            </a:r>
          </a:p>
        </p:txBody>
      </p:sp>
      <p:sp>
        <p:nvSpPr>
          <p:cNvPr id="5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10277" y="4878130"/>
            <a:ext cx="4266055" cy="1185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1" tIns="76014" rIns="81631" bIns="40816"/>
          <a:lstStyle/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00: </a:t>
            </a:r>
            <a:r>
              <a:rPr lang="en-US" sz="2500" dirty="0" err="1" smtClean="0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r0, 10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04: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muli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2</a:t>
            </a:r>
          </a:p>
          <a:p>
            <a:pPr>
              <a:lnSpc>
                <a:spcPct val="89000"/>
              </a:lnSpc>
              <a:tabLst>
                <a:tab pos="879762" algn="l"/>
                <a:tab pos="1313162" algn="l"/>
                <a:tab pos="1969745" algn="l"/>
                <a:tab pos="2626327" algn="l"/>
              </a:tabLst>
            </a:pP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08: </a:t>
            </a:r>
            <a:r>
              <a:rPr lang="en-US" sz="2500" dirty="0" err="1">
                <a:solidFill>
                  <a:srgbClr val="FFFFFF"/>
                </a:solidFill>
                <a:latin typeface="Consolas" pitchFamily="49" charset="0"/>
              </a:rPr>
              <a:t>addi</a:t>
            </a:r>
            <a:r>
              <a:rPr lang="en-US" sz="2500" dirty="0">
                <a:solidFill>
                  <a:srgbClr val="FFFFFF"/>
                </a:solidFill>
                <a:latin typeface="Consolas" pitchFamily="49" charset="0"/>
              </a:rPr>
              <a:t>	r5, r5, </a:t>
            </a:r>
            <a:r>
              <a:rPr lang="en-US" sz="2500" dirty="0" smtClean="0">
                <a:solidFill>
                  <a:srgbClr val="FFFFFF"/>
                </a:solidFill>
                <a:latin typeface="Consolas" pitchFamily="49" charset="0"/>
              </a:rPr>
              <a:t>15</a:t>
            </a:r>
            <a:endParaRPr lang="en-US" sz="2500" dirty="0">
              <a:solidFill>
                <a:srgbClr val="FFFFFF"/>
              </a:solidFill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Processor</a:t>
            </a:r>
            <a:endParaRPr lang="en-AU" dirty="0"/>
          </a:p>
        </p:txBody>
      </p:sp>
      <p:sp>
        <p:nvSpPr>
          <p:cNvPr id="205843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8270875" cy="719137"/>
          </a:xfrm>
        </p:spPr>
        <p:txBody>
          <a:bodyPr/>
          <a:lstStyle/>
          <a:p>
            <a:r>
              <a:rPr lang="en-US"/>
              <a:t>AMD Barcelona: 4 processor cores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3" y="1956652"/>
            <a:ext cx="7704137" cy="3680060"/>
            <a:chOff x="900113" y="1956652"/>
            <a:chExt cx="7704137" cy="3680060"/>
          </a:xfrm>
        </p:grpSpPr>
        <p:pic>
          <p:nvPicPr>
            <p:cNvPr id="205844" name="Picture 20" descr="f01-09-P3744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060575"/>
              <a:ext cx="7704137" cy="34893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3" name="Rectangle 2"/>
            <p:cNvSpPr/>
            <p:nvPr/>
          </p:nvSpPr>
          <p:spPr bwMode="auto">
            <a:xfrm>
              <a:off x="4561471" y="1956652"/>
              <a:ext cx="388762" cy="3680060"/>
            </a:xfrm>
            <a:prstGeom prst="rect">
              <a:avLst/>
            </a:prstGeom>
            <a:solidFill>
              <a:schemeClr val="bg2"/>
            </a:solidFill>
            <a:ln>
              <a:headEnd type="none" w="sm" len="sm"/>
              <a:tailEnd type="triangle" w="lg" len="lg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43351" y="5844040"/>
            <a:ext cx="537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from Patterson &amp; </a:t>
            </a:r>
            <a:r>
              <a:rPr lang="en-US" sz="1200" dirty="0" err="1" smtClean="0"/>
              <a:t>Hennesssy</a:t>
            </a:r>
            <a:r>
              <a:rPr lang="en-US" sz="1200" dirty="0" smtClean="0"/>
              <a:t>, Computer Organization and Design, 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Edition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98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0143" y="-120525"/>
            <a:ext cx="6565901" cy="1159292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 sz="3600" dirty="0" smtClean="0"/>
              <a:t>How to </a:t>
            </a:r>
            <a:r>
              <a:rPr lang="en-US" sz="3600" dirty="0"/>
              <a:t>P</a:t>
            </a:r>
            <a:r>
              <a:rPr lang="en-US" sz="3600" dirty="0" smtClean="0"/>
              <a:t>rogram the Processor:</a:t>
            </a:r>
            <a:br>
              <a:rPr lang="en-US" sz="3600" dirty="0" smtClean="0"/>
            </a:br>
            <a:r>
              <a:rPr lang="en-US" sz="3600" dirty="0" smtClean="0"/>
              <a:t>MIPS </a:t>
            </a:r>
            <a:r>
              <a:rPr lang="en-US" sz="3600" dirty="0"/>
              <a:t>R3000 ISA</a:t>
            </a:r>
          </a:p>
        </p:txBody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4700" y="1028700"/>
            <a:ext cx="5448300" cy="34718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>
              <a:lnSpc>
                <a:spcPct val="86000"/>
              </a:lnSpc>
            </a:pPr>
            <a:r>
              <a:rPr lang="en-US" dirty="0"/>
              <a:t>Instruction Categories</a:t>
            </a:r>
          </a:p>
          <a:p>
            <a:pPr marL="800100" lvl="1" indent="-342900"/>
            <a:r>
              <a:rPr lang="en-US" dirty="0"/>
              <a:t>Load/Store</a:t>
            </a:r>
          </a:p>
          <a:p>
            <a:pPr marL="800100" lvl="1" indent="-342900"/>
            <a:r>
              <a:rPr lang="en-US" dirty="0"/>
              <a:t>Computational</a:t>
            </a:r>
          </a:p>
          <a:p>
            <a:pPr marL="800100" lvl="1" indent="-342900"/>
            <a:r>
              <a:rPr lang="en-US" dirty="0"/>
              <a:t>Jump and Branch</a:t>
            </a:r>
          </a:p>
          <a:p>
            <a:pPr marL="800100" lvl="1" indent="-342900"/>
            <a:r>
              <a:rPr lang="en-US" dirty="0"/>
              <a:t>Floating Point</a:t>
            </a:r>
          </a:p>
          <a:p>
            <a:pPr marL="1257300" lvl="2" indent="-342900"/>
            <a:r>
              <a:rPr lang="en-US" dirty="0"/>
              <a:t>coprocessor</a:t>
            </a:r>
          </a:p>
          <a:p>
            <a:pPr marL="800100" lvl="1" indent="-342900"/>
            <a:r>
              <a:rPr lang="en-US" dirty="0"/>
              <a:t>Memory Management</a:t>
            </a:r>
          </a:p>
        </p:txBody>
      </p:sp>
      <p:sp>
        <p:nvSpPr>
          <p:cNvPr id="1236996" name="Rectangle 4"/>
          <p:cNvSpPr>
            <a:spLocks noChangeArrowheads="1"/>
          </p:cNvSpPr>
          <p:nvPr/>
        </p:nvSpPr>
        <p:spPr bwMode="auto">
          <a:xfrm>
            <a:off x="5518150" y="1301750"/>
            <a:ext cx="1993900" cy="1638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7" name="Rectangle 5"/>
          <p:cNvSpPr>
            <a:spLocks noChangeArrowheads="1"/>
          </p:cNvSpPr>
          <p:nvPr/>
        </p:nvSpPr>
        <p:spPr bwMode="auto">
          <a:xfrm>
            <a:off x="5746750" y="1670050"/>
            <a:ext cx="10541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R0 - R31</a:t>
            </a:r>
          </a:p>
        </p:txBody>
      </p:sp>
      <p:sp>
        <p:nvSpPr>
          <p:cNvPr id="1236998" name="Rectangle 6"/>
          <p:cNvSpPr>
            <a:spLocks noChangeArrowheads="1"/>
          </p:cNvSpPr>
          <p:nvPr/>
        </p:nvSpPr>
        <p:spPr bwMode="auto">
          <a:xfrm>
            <a:off x="5518150" y="3028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6999" name="Rectangle 7"/>
          <p:cNvSpPr>
            <a:spLocks noChangeArrowheads="1"/>
          </p:cNvSpPr>
          <p:nvPr/>
        </p:nvSpPr>
        <p:spPr bwMode="auto">
          <a:xfrm>
            <a:off x="5518150" y="33337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0" name="Rectangle 8"/>
          <p:cNvSpPr>
            <a:spLocks noChangeArrowheads="1"/>
          </p:cNvSpPr>
          <p:nvPr/>
        </p:nvSpPr>
        <p:spPr bwMode="auto">
          <a:xfrm>
            <a:off x="5518150" y="3663950"/>
            <a:ext cx="1993900" cy="241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1" name="Rectangle 9"/>
          <p:cNvSpPr>
            <a:spLocks noChangeArrowheads="1"/>
          </p:cNvSpPr>
          <p:nvPr/>
        </p:nvSpPr>
        <p:spPr bwMode="auto">
          <a:xfrm>
            <a:off x="6229350" y="30162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PC</a:t>
            </a:r>
          </a:p>
        </p:txBody>
      </p:sp>
      <p:sp>
        <p:nvSpPr>
          <p:cNvPr id="1237002" name="Rectangle 10"/>
          <p:cNvSpPr>
            <a:spLocks noChangeArrowheads="1"/>
          </p:cNvSpPr>
          <p:nvPr/>
        </p:nvSpPr>
        <p:spPr bwMode="auto">
          <a:xfrm>
            <a:off x="6229350" y="33210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HI</a:t>
            </a:r>
          </a:p>
        </p:txBody>
      </p:sp>
      <p:sp>
        <p:nvSpPr>
          <p:cNvPr id="1237003" name="Rectangle 11"/>
          <p:cNvSpPr>
            <a:spLocks noChangeArrowheads="1"/>
          </p:cNvSpPr>
          <p:nvPr/>
        </p:nvSpPr>
        <p:spPr bwMode="auto">
          <a:xfrm>
            <a:off x="6229350" y="3676650"/>
            <a:ext cx="4572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LO</a:t>
            </a:r>
          </a:p>
        </p:txBody>
      </p:sp>
      <p:sp>
        <p:nvSpPr>
          <p:cNvPr id="1237004" name="Rectangle 12"/>
          <p:cNvSpPr>
            <a:spLocks noChangeArrowheads="1"/>
          </p:cNvSpPr>
          <p:nvPr/>
        </p:nvSpPr>
        <p:spPr bwMode="auto">
          <a:xfrm>
            <a:off x="1403350" y="47307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5" name="Rectangle 13"/>
          <p:cNvSpPr>
            <a:spLocks noChangeArrowheads="1"/>
          </p:cNvSpPr>
          <p:nvPr/>
        </p:nvSpPr>
        <p:spPr bwMode="auto">
          <a:xfrm>
            <a:off x="1708150" y="47688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06" name="Rectangle 14"/>
          <p:cNvSpPr>
            <a:spLocks noChangeArrowheads="1"/>
          </p:cNvSpPr>
          <p:nvPr/>
        </p:nvSpPr>
        <p:spPr bwMode="auto">
          <a:xfrm>
            <a:off x="26733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7" name="Rectangle 15"/>
          <p:cNvSpPr>
            <a:spLocks noChangeArrowheads="1"/>
          </p:cNvSpPr>
          <p:nvPr/>
        </p:nvSpPr>
        <p:spPr bwMode="auto">
          <a:xfrm>
            <a:off x="36385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8" name="Rectangle 16"/>
          <p:cNvSpPr>
            <a:spLocks noChangeArrowheads="1"/>
          </p:cNvSpPr>
          <p:nvPr/>
        </p:nvSpPr>
        <p:spPr bwMode="auto">
          <a:xfrm>
            <a:off x="1403350" y="5213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09" name="Rectangle 17"/>
          <p:cNvSpPr>
            <a:spLocks noChangeArrowheads="1"/>
          </p:cNvSpPr>
          <p:nvPr/>
        </p:nvSpPr>
        <p:spPr bwMode="auto">
          <a:xfrm>
            <a:off x="1708150" y="5251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0" name="Rectangle 18"/>
          <p:cNvSpPr>
            <a:spLocks noChangeArrowheads="1"/>
          </p:cNvSpPr>
          <p:nvPr/>
        </p:nvSpPr>
        <p:spPr bwMode="auto">
          <a:xfrm>
            <a:off x="26733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1" name="Rectangle 19"/>
          <p:cNvSpPr>
            <a:spLocks noChangeArrowheads="1"/>
          </p:cNvSpPr>
          <p:nvPr/>
        </p:nvSpPr>
        <p:spPr bwMode="auto">
          <a:xfrm>
            <a:off x="3638550" y="52133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2" name="Rectangle 20"/>
          <p:cNvSpPr>
            <a:spLocks noChangeArrowheads="1"/>
          </p:cNvSpPr>
          <p:nvPr/>
        </p:nvSpPr>
        <p:spPr bwMode="auto">
          <a:xfrm>
            <a:off x="4603750" y="5213350"/>
            <a:ext cx="2984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3" name="Rectangle 21"/>
          <p:cNvSpPr>
            <a:spLocks noChangeArrowheads="1"/>
          </p:cNvSpPr>
          <p:nvPr/>
        </p:nvSpPr>
        <p:spPr bwMode="auto">
          <a:xfrm>
            <a:off x="1403350" y="5721350"/>
            <a:ext cx="1257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4" name="Rectangle 22"/>
          <p:cNvSpPr>
            <a:spLocks noChangeArrowheads="1"/>
          </p:cNvSpPr>
          <p:nvPr/>
        </p:nvSpPr>
        <p:spPr bwMode="auto">
          <a:xfrm>
            <a:off x="1708150" y="5759450"/>
            <a:ext cx="4699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OP</a:t>
            </a:r>
          </a:p>
        </p:txBody>
      </p:sp>
      <p:sp>
        <p:nvSpPr>
          <p:cNvPr id="1237015" name="Rectangle 23"/>
          <p:cNvSpPr>
            <a:spLocks noChangeArrowheads="1"/>
          </p:cNvSpPr>
          <p:nvPr/>
        </p:nvSpPr>
        <p:spPr bwMode="auto">
          <a:xfrm>
            <a:off x="2673350" y="5721350"/>
            <a:ext cx="49149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6" name="Rectangle 24"/>
          <p:cNvSpPr>
            <a:spLocks noChangeArrowheads="1"/>
          </p:cNvSpPr>
          <p:nvPr/>
        </p:nvSpPr>
        <p:spPr bwMode="auto">
          <a:xfrm>
            <a:off x="46037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7" name="Rectangle 25"/>
          <p:cNvSpPr>
            <a:spLocks noChangeArrowheads="1"/>
          </p:cNvSpPr>
          <p:nvPr/>
        </p:nvSpPr>
        <p:spPr bwMode="auto">
          <a:xfrm>
            <a:off x="5568950" y="4730750"/>
            <a:ext cx="9525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8" name="Rectangle 26"/>
          <p:cNvSpPr>
            <a:spLocks noChangeArrowheads="1"/>
          </p:cNvSpPr>
          <p:nvPr/>
        </p:nvSpPr>
        <p:spPr bwMode="auto">
          <a:xfrm>
            <a:off x="6534150" y="4730750"/>
            <a:ext cx="10541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7019" name="Rectangle 27"/>
          <p:cNvSpPr>
            <a:spLocks noChangeArrowheads="1"/>
          </p:cNvSpPr>
          <p:nvPr/>
        </p:nvSpPr>
        <p:spPr bwMode="auto">
          <a:xfrm>
            <a:off x="2800350" y="47688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0" name="Rectangle 28"/>
          <p:cNvSpPr>
            <a:spLocks noChangeArrowheads="1"/>
          </p:cNvSpPr>
          <p:nvPr/>
        </p:nvSpPr>
        <p:spPr bwMode="auto">
          <a:xfrm>
            <a:off x="3841750" y="47942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1" name="Rectangle 29"/>
          <p:cNvSpPr>
            <a:spLocks noChangeArrowheads="1"/>
          </p:cNvSpPr>
          <p:nvPr/>
        </p:nvSpPr>
        <p:spPr bwMode="auto">
          <a:xfrm>
            <a:off x="4832350" y="4768850"/>
            <a:ext cx="3683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rd</a:t>
            </a:r>
          </a:p>
        </p:txBody>
      </p:sp>
      <p:sp>
        <p:nvSpPr>
          <p:cNvPr id="1237022" name="Rectangle 30"/>
          <p:cNvSpPr>
            <a:spLocks noChangeArrowheads="1"/>
          </p:cNvSpPr>
          <p:nvPr/>
        </p:nvSpPr>
        <p:spPr bwMode="auto">
          <a:xfrm>
            <a:off x="5746750" y="4768850"/>
            <a:ext cx="3937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sa</a:t>
            </a:r>
          </a:p>
        </p:txBody>
      </p:sp>
      <p:sp>
        <p:nvSpPr>
          <p:cNvPr id="1237023" name="Rectangle 31"/>
          <p:cNvSpPr>
            <a:spLocks noChangeArrowheads="1"/>
          </p:cNvSpPr>
          <p:nvPr/>
        </p:nvSpPr>
        <p:spPr bwMode="auto">
          <a:xfrm>
            <a:off x="6661150" y="4768850"/>
            <a:ext cx="6985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funct</a:t>
            </a:r>
          </a:p>
        </p:txBody>
      </p:sp>
      <p:sp>
        <p:nvSpPr>
          <p:cNvPr id="1237024" name="Rectangle 32"/>
          <p:cNvSpPr>
            <a:spLocks noChangeArrowheads="1"/>
          </p:cNvSpPr>
          <p:nvPr/>
        </p:nvSpPr>
        <p:spPr bwMode="auto">
          <a:xfrm>
            <a:off x="2825750" y="5251450"/>
            <a:ext cx="3556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rs</a:t>
            </a:r>
          </a:p>
        </p:txBody>
      </p:sp>
      <p:sp>
        <p:nvSpPr>
          <p:cNvPr id="1237025" name="Rectangle 33"/>
          <p:cNvSpPr>
            <a:spLocks noChangeArrowheads="1"/>
          </p:cNvSpPr>
          <p:nvPr/>
        </p:nvSpPr>
        <p:spPr bwMode="auto">
          <a:xfrm>
            <a:off x="3867150" y="5276850"/>
            <a:ext cx="3048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rt</a:t>
            </a:r>
          </a:p>
        </p:txBody>
      </p:sp>
      <p:sp>
        <p:nvSpPr>
          <p:cNvPr id="1237026" name="Rectangle 34"/>
          <p:cNvSpPr>
            <a:spLocks noChangeArrowheads="1"/>
          </p:cNvSpPr>
          <p:nvPr/>
        </p:nvSpPr>
        <p:spPr bwMode="auto">
          <a:xfrm>
            <a:off x="4984750" y="5302250"/>
            <a:ext cx="1270000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immediate</a:t>
            </a:r>
          </a:p>
        </p:txBody>
      </p:sp>
      <p:sp>
        <p:nvSpPr>
          <p:cNvPr id="1237027" name="Rectangle 35"/>
          <p:cNvSpPr>
            <a:spLocks noChangeArrowheads="1"/>
          </p:cNvSpPr>
          <p:nvPr/>
        </p:nvSpPr>
        <p:spPr bwMode="auto">
          <a:xfrm>
            <a:off x="3968750" y="5749925"/>
            <a:ext cx="1371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latin typeface="Arial" charset="0"/>
              </a:rPr>
              <a:t>jump target</a:t>
            </a:r>
          </a:p>
        </p:txBody>
      </p:sp>
      <p:sp>
        <p:nvSpPr>
          <p:cNvPr id="1237028" name="Rectangle 36"/>
          <p:cNvSpPr>
            <a:spLocks noChangeArrowheads="1"/>
          </p:cNvSpPr>
          <p:nvPr/>
        </p:nvSpPr>
        <p:spPr bwMode="auto">
          <a:xfrm>
            <a:off x="5465763" y="957263"/>
            <a:ext cx="1157695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  <a:latin typeface="Arial" charset="0"/>
              </a:rPr>
              <a:t>Registers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67063" y="0"/>
            <a:ext cx="2386012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 Overview</a:t>
            </a:r>
          </a:p>
        </p:txBody>
      </p:sp>
      <p:sp>
        <p:nvSpPr>
          <p:cNvPr id="1234947" name="Rectangle 3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234948" name="Rectangle 4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49" name="Rectangle 5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234950" name="Rectangle 6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1" name="Line 7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2" name="Rectangle 8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234953" name="Rectangle 9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4" name="Rectangle 10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234955" name="Rectangle 11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56" name="Line 12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7" name="Line 13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8" name="Line 14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59" name="Rectangle 15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234960" name="Line 16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1" name="Line 17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2" name="Rectangle 18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234963" name="Rectangle 19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4" name="Rectangle 20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234965" name="Rectangle 21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6" name="Rectangle 22" descr="50%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67" name="Rectangle 23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Architecture</a:t>
            </a:r>
          </a:p>
        </p:txBody>
      </p:sp>
      <p:sp>
        <p:nvSpPr>
          <p:cNvPr id="1234968" name="Rectangle 24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234969" name="Rectangle 25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0" name="Line 26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1" name="Rectangle 27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4972" name="Line 28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4973" name="Rectangle 29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234974" name="Rectangle 30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7" y="123825"/>
            <a:ext cx="8216541" cy="698500"/>
          </a:xfrm>
        </p:spPr>
        <p:txBody>
          <a:bodyPr/>
          <a:lstStyle/>
          <a:p>
            <a:r>
              <a:rPr lang="en-US" dirty="0"/>
              <a:t>Basic Building Blocks: Transistors</a:t>
            </a:r>
          </a:p>
        </p:txBody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4413" y="1206500"/>
            <a:ext cx="5181600" cy="4113213"/>
          </a:xfrm>
        </p:spPr>
        <p:txBody>
          <a:bodyPr/>
          <a:lstStyle/>
          <a:p>
            <a:r>
              <a:rPr lang="en-US"/>
              <a:t>Solid-state switch</a:t>
            </a:r>
          </a:p>
          <a:p>
            <a:pPr lvl="1"/>
            <a:r>
              <a:rPr lang="en-US"/>
              <a:t>The most amazing invention of the 1900s</a:t>
            </a:r>
          </a:p>
          <a:p>
            <a:pPr lvl="1"/>
            <a:endParaRPr lang="en-US"/>
          </a:p>
          <a:p>
            <a:r>
              <a:rPr lang="en-US"/>
              <a:t>PNP and NPN</a:t>
            </a:r>
          </a:p>
        </p:txBody>
      </p:sp>
      <p:pic>
        <p:nvPicPr>
          <p:cNvPr id="1214468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2466975" cy="2667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4469" name="Group 5"/>
          <p:cNvGrpSpPr>
            <a:grpSpLocks/>
          </p:cNvGrpSpPr>
          <p:nvPr/>
        </p:nvGrpSpPr>
        <p:grpSpPr bwMode="auto">
          <a:xfrm>
            <a:off x="701675" y="4792663"/>
            <a:ext cx="1522413" cy="1371600"/>
            <a:chOff x="529" y="2976"/>
            <a:chExt cx="1151" cy="1152"/>
          </a:xfrm>
        </p:grpSpPr>
        <p:sp>
          <p:nvSpPr>
            <p:cNvPr id="1214470" name="Oval 6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471" name="Line 7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2" name="Line 8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3" name="Line 9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4" name="Line 10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5" name="Line 11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6" name="Line 12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77" name="Line 13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4478" name="Text Box 14"/>
          <p:cNvSpPr txBox="1">
            <a:spLocks noChangeArrowheads="1"/>
          </p:cNvSpPr>
          <p:nvPr/>
        </p:nvSpPr>
        <p:spPr bwMode="auto">
          <a:xfrm>
            <a:off x="0" y="517525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4479" name="Text Box 15"/>
          <p:cNvSpPr txBox="1">
            <a:spLocks noChangeArrowheads="1"/>
          </p:cNvSpPr>
          <p:nvPr/>
        </p:nvSpPr>
        <p:spPr bwMode="auto">
          <a:xfrm>
            <a:off x="1235075" y="4343400"/>
            <a:ext cx="10350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4480" name="Text Box 16"/>
          <p:cNvSpPr txBox="1">
            <a:spLocks noChangeArrowheads="1"/>
          </p:cNvSpPr>
          <p:nvPr/>
        </p:nvSpPr>
        <p:spPr bwMode="auto">
          <a:xfrm>
            <a:off x="1235075" y="6248400"/>
            <a:ext cx="8826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emitter</a:t>
            </a:r>
          </a:p>
        </p:txBody>
      </p:sp>
      <p:sp>
        <p:nvSpPr>
          <p:cNvPr id="1214481" name="Rectangle 17"/>
          <p:cNvSpPr>
            <a:spLocks noChangeArrowheads="1"/>
          </p:cNvSpPr>
          <p:nvPr/>
        </p:nvSpPr>
        <p:spPr bwMode="auto">
          <a:xfrm>
            <a:off x="1006475" y="3421063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482" name="Line 18"/>
          <p:cNvSpPr>
            <a:spLocks noChangeShapeType="1"/>
          </p:cNvSpPr>
          <p:nvPr/>
        </p:nvSpPr>
        <p:spPr bwMode="auto">
          <a:xfrm>
            <a:off x="1539875" y="34210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483" name="Line 19"/>
          <p:cNvSpPr>
            <a:spLocks noChangeShapeType="1"/>
          </p:cNvSpPr>
          <p:nvPr/>
        </p:nvSpPr>
        <p:spPr bwMode="auto">
          <a:xfrm>
            <a:off x="2073275" y="34210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484" name="Text Box 20"/>
          <p:cNvSpPr txBox="1">
            <a:spLocks noChangeArrowheads="1"/>
          </p:cNvSpPr>
          <p:nvPr/>
        </p:nvSpPr>
        <p:spPr bwMode="auto">
          <a:xfrm>
            <a:off x="1082675" y="3344863"/>
            <a:ext cx="3540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485" name="Text Box 21"/>
          <p:cNvSpPr txBox="1">
            <a:spLocks noChangeArrowheads="1"/>
          </p:cNvSpPr>
          <p:nvPr/>
        </p:nvSpPr>
        <p:spPr bwMode="auto">
          <a:xfrm>
            <a:off x="2073275" y="3344863"/>
            <a:ext cx="3540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486" name="Text Box 22"/>
          <p:cNvSpPr txBox="1">
            <a:spLocks noChangeArrowheads="1"/>
          </p:cNvSpPr>
          <p:nvPr/>
        </p:nvSpPr>
        <p:spPr bwMode="auto">
          <a:xfrm>
            <a:off x="15875" y="3497263"/>
            <a:ext cx="93980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collector</a:t>
            </a:r>
          </a:p>
        </p:txBody>
      </p:sp>
      <p:sp>
        <p:nvSpPr>
          <p:cNvPr id="1214487" name="Text Box 23"/>
          <p:cNvSpPr txBox="1">
            <a:spLocks noChangeArrowheads="1"/>
          </p:cNvSpPr>
          <p:nvPr/>
        </p:nvSpPr>
        <p:spPr bwMode="auto">
          <a:xfrm>
            <a:off x="2530475" y="3497263"/>
            <a:ext cx="8064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4488" name="Text Box 24"/>
          <p:cNvSpPr txBox="1">
            <a:spLocks noChangeArrowheads="1"/>
          </p:cNvSpPr>
          <p:nvPr/>
        </p:nvSpPr>
        <p:spPr bwMode="auto">
          <a:xfrm>
            <a:off x="777875" y="3268663"/>
            <a:ext cx="2524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4489" name="Text Box 25"/>
          <p:cNvSpPr txBox="1">
            <a:spLocks noChangeArrowheads="1"/>
          </p:cNvSpPr>
          <p:nvPr/>
        </p:nvSpPr>
        <p:spPr bwMode="auto">
          <a:xfrm>
            <a:off x="2530475" y="3268663"/>
            <a:ext cx="3032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4490" name="Text Box 26"/>
          <p:cNvSpPr txBox="1">
            <a:spLocks noChangeArrowheads="1"/>
          </p:cNvSpPr>
          <p:nvPr/>
        </p:nvSpPr>
        <p:spPr bwMode="auto">
          <a:xfrm>
            <a:off x="2378075" y="6011863"/>
            <a:ext cx="8112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PNP</a:t>
            </a:r>
          </a:p>
        </p:txBody>
      </p:sp>
      <p:sp>
        <p:nvSpPr>
          <p:cNvPr id="1214491" name="AutoShape 27"/>
          <p:cNvSpPr>
            <a:spLocks noChangeArrowheads="1"/>
          </p:cNvSpPr>
          <p:nvPr/>
        </p:nvSpPr>
        <p:spPr bwMode="auto">
          <a:xfrm>
            <a:off x="15875" y="3040063"/>
            <a:ext cx="3429000" cy="35814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492" name="Rectangle 28"/>
          <p:cNvSpPr>
            <a:spLocks noChangeArrowheads="1"/>
          </p:cNvSpPr>
          <p:nvPr/>
        </p:nvSpPr>
        <p:spPr bwMode="auto">
          <a:xfrm>
            <a:off x="1539875" y="3878263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493" name="Text Box 29"/>
          <p:cNvSpPr txBox="1">
            <a:spLocks noChangeArrowheads="1"/>
          </p:cNvSpPr>
          <p:nvPr/>
        </p:nvSpPr>
        <p:spPr bwMode="auto">
          <a:xfrm>
            <a:off x="1470025" y="384175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grpSp>
        <p:nvGrpSpPr>
          <p:cNvPr id="1214494" name="Group 30"/>
          <p:cNvGrpSpPr>
            <a:grpSpLocks/>
          </p:cNvGrpSpPr>
          <p:nvPr/>
        </p:nvGrpSpPr>
        <p:grpSpPr bwMode="auto">
          <a:xfrm>
            <a:off x="5889625" y="5097463"/>
            <a:ext cx="1143000" cy="1219200"/>
            <a:chOff x="529" y="2976"/>
            <a:chExt cx="1151" cy="1152"/>
          </a:xfrm>
        </p:grpSpPr>
        <p:sp>
          <p:nvSpPr>
            <p:cNvPr id="1214495" name="Oval 31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4496" name="Line 32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7" name="Line 33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8" name="Line 34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499" name="Line 35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0" name="Line 36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1" name="Line 37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502" name="Line 38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4503" name="Text Box 39"/>
          <p:cNvSpPr txBox="1">
            <a:spLocks noChangeArrowheads="1"/>
          </p:cNvSpPr>
          <p:nvPr/>
        </p:nvSpPr>
        <p:spPr bwMode="auto">
          <a:xfrm>
            <a:off x="5432425" y="5707063"/>
            <a:ext cx="6794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4504" name="Text Box 40"/>
          <p:cNvSpPr txBox="1">
            <a:spLocks noChangeArrowheads="1"/>
          </p:cNvSpPr>
          <p:nvPr/>
        </p:nvSpPr>
        <p:spPr bwMode="auto">
          <a:xfrm>
            <a:off x="6194425" y="4716463"/>
            <a:ext cx="10350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4505" name="Rectangle 41"/>
          <p:cNvSpPr>
            <a:spLocks noChangeArrowheads="1"/>
          </p:cNvSpPr>
          <p:nvPr/>
        </p:nvSpPr>
        <p:spPr bwMode="auto">
          <a:xfrm>
            <a:off x="3984625" y="5097463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4506" name="Line 42"/>
          <p:cNvSpPr>
            <a:spLocks noChangeShapeType="1"/>
          </p:cNvSpPr>
          <p:nvPr/>
        </p:nvSpPr>
        <p:spPr bwMode="auto">
          <a:xfrm>
            <a:off x="4518025" y="50974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507" name="Line 43"/>
          <p:cNvSpPr>
            <a:spLocks noChangeShapeType="1"/>
          </p:cNvSpPr>
          <p:nvPr/>
        </p:nvSpPr>
        <p:spPr bwMode="auto">
          <a:xfrm>
            <a:off x="5051425" y="50974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4508" name="Text Box 44"/>
          <p:cNvSpPr txBox="1">
            <a:spLocks noChangeArrowheads="1"/>
          </p:cNvSpPr>
          <p:nvPr/>
        </p:nvSpPr>
        <p:spPr bwMode="auto">
          <a:xfrm>
            <a:off x="4060825" y="50212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509" name="Text Box 45"/>
          <p:cNvSpPr txBox="1">
            <a:spLocks noChangeArrowheads="1"/>
          </p:cNvSpPr>
          <p:nvPr/>
        </p:nvSpPr>
        <p:spPr bwMode="auto">
          <a:xfrm>
            <a:off x="5051425" y="50212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4510" name="Text Box 46"/>
          <p:cNvSpPr txBox="1">
            <a:spLocks noChangeArrowheads="1"/>
          </p:cNvSpPr>
          <p:nvPr/>
        </p:nvSpPr>
        <p:spPr bwMode="auto">
          <a:xfrm>
            <a:off x="5737225" y="6092825"/>
            <a:ext cx="8064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4511" name="Text Box 47"/>
          <p:cNvSpPr txBox="1">
            <a:spLocks noChangeArrowheads="1"/>
          </p:cNvSpPr>
          <p:nvPr/>
        </p:nvSpPr>
        <p:spPr bwMode="auto">
          <a:xfrm>
            <a:off x="3756025" y="4945063"/>
            <a:ext cx="3032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4512" name="Text Box 48"/>
          <p:cNvSpPr txBox="1">
            <a:spLocks noChangeArrowheads="1"/>
          </p:cNvSpPr>
          <p:nvPr/>
        </p:nvSpPr>
        <p:spPr bwMode="auto">
          <a:xfrm>
            <a:off x="5584825" y="5021263"/>
            <a:ext cx="252413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4513" name="Text Box 49"/>
          <p:cNvSpPr txBox="1">
            <a:spLocks noChangeArrowheads="1"/>
          </p:cNvSpPr>
          <p:nvPr/>
        </p:nvSpPr>
        <p:spPr bwMode="auto">
          <a:xfrm>
            <a:off x="7718425" y="4945063"/>
            <a:ext cx="828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NPN</a:t>
            </a:r>
          </a:p>
        </p:txBody>
      </p:sp>
      <p:sp>
        <p:nvSpPr>
          <p:cNvPr id="1214514" name="AutoShape 50"/>
          <p:cNvSpPr>
            <a:spLocks noChangeArrowheads="1"/>
          </p:cNvSpPr>
          <p:nvPr/>
        </p:nvSpPr>
        <p:spPr bwMode="auto">
          <a:xfrm>
            <a:off x="3679825" y="4716463"/>
            <a:ext cx="5029200" cy="17526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4515" name="Rectangle 51"/>
          <p:cNvSpPr>
            <a:spLocks noChangeArrowheads="1"/>
          </p:cNvSpPr>
          <p:nvPr/>
        </p:nvSpPr>
        <p:spPr bwMode="auto">
          <a:xfrm>
            <a:off x="4518025" y="5554663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Applications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478520" cy="5054600"/>
          </a:xfrm>
        </p:spPr>
        <p:txBody>
          <a:bodyPr/>
          <a:lstStyle/>
          <a:p>
            <a:r>
              <a:rPr lang="en-US" dirty="0" smtClean="0"/>
              <a:t>Everything these days!</a:t>
            </a:r>
          </a:p>
          <a:p>
            <a:pPr lvl="1"/>
            <a:r>
              <a:rPr lang="en-US" dirty="0" smtClean="0"/>
              <a:t>Phones, cars, televisions, games, computers,…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Example 3: New  Devices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6781800" y="6400802"/>
            <a:ext cx="2133600" cy="365125"/>
          </a:xfrm>
          <a:prstGeom prst="rect">
            <a:avLst/>
          </a:prstGeom>
        </p:spPr>
        <p:txBody>
          <a:bodyPr/>
          <a:lstStyle/>
          <a:p>
            <a:fld id="{E0000CE2-C82A-43FE-8B38-6C5ABD482D90}" type="slidenum">
              <a:rPr lang="en-US"/>
              <a:pPr/>
              <a:t>41</a:t>
            </a:fld>
            <a:endParaRPr lang="en-US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61574332"/>
              </p:ext>
            </p:extLst>
          </p:nvPr>
        </p:nvGraphicFramePr>
        <p:xfrm>
          <a:off x="4146550" y="957263"/>
          <a:ext cx="4562475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13" imgW="5838480" imgH="3981240" progId="">
                  <p:embed/>
                </p:oleObj>
              </mc:Choice>
              <mc:Fallback>
                <p:oleObj r:id="rId13" imgW="5838480" imgH="3981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550" y="957263"/>
                        <a:ext cx="4562475" cy="311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06080" y="4562401"/>
            <a:ext cx="1520640" cy="699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98720" y="5391928"/>
            <a:ext cx="19310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Berkeley mote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9440" y="3814962"/>
            <a:ext cx="3317760" cy="21227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2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79200" y="5831173"/>
            <a:ext cx="164592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 err="1">
                <a:solidFill>
                  <a:srgbClr val="FFFFFF"/>
                </a:solidFill>
                <a:latin typeface="Calibri" pitchFamily="34" charset="0"/>
              </a:rPr>
              <a:t>NVidia</a:t>
            </a: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 GPU</a:t>
            </a:r>
          </a:p>
        </p:txBody>
      </p:sp>
      <p:pic>
        <p:nvPicPr>
          <p:cNvPr id="24583" name="Picture 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44160" y="1244291"/>
            <a:ext cx="1658880" cy="16014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4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52800" y="2927829"/>
            <a:ext cx="165024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>
              <a:tabLst>
                <a:tab pos="656582" algn="l"/>
                <a:tab pos="1313162" algn="l"/>
              </a:tabLst>
            </a:pPr>
            <a:r>
              <a:rPr lang="en-US" sz="2200" dirty="0">
                <a:solidFill>
                  <a:srgbClr val="FFFFFF"/>
                </a:solidFill>
                <a:latin typeface="Calibri" pitchFamily="34" charset="0"/>
              </a:rPr>
              <a:t>Xilinx FPGA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3628388" y="2116456"/>
            <a:ext cx="94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millions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5646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2" grpId="0"/>
      <p:bldP spid="2458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0" name="Rectangle 10"/>
          <p:cNvSpPr>
            <a:spLocks noChangeArrowheads="1"/>
          </p:cNvSpPr>
          <p:nvPr/>
        </p:nvSpPr>
        <p:spPr bwMode="auto">
          <a:xfrm>
            <a:off x="30718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6" name="Rectangle 26"/>
          <p:cNvSpPr>
            <a:spLocks noChangeArrowheads="1"/>
          </p:cNvSpPr>
          <p:nvPr/>
        </p:nvSpPr>
        <p:spPr bwMode="auto">
          <a:xfrm>
            <a:off x="4443413" y="3303588"/>
            <a:ext cx="1130300" cy="3302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7" name="Rectangle 7"/>
          <p:cNvSpPr>
            <a:spLocks noChangeArrowheads="1"/>
          </p:cNvSpPr>
          <p:nvPr/>
        </p:nvSpPr>
        <p:spPr bwMode="auto">
          <a:xfrm>
            <a:off x="1947863" y="3830638"/>
            <a:ext cx="4800600" cy="6858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771650" y="0"/>
            <a:ext cx="5183188" cy="660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 anchor="t">
            <a:spAutoFit/>
          </a:bodyPr>
          <a:lstStyle/>
          <a:p>
            <a:r>
              <a:rPr lang="en-US"/>
              <a:t>Covered in this course</a:t>
            </a:r>
          </a:p>
        </p:txBody>
      </p:sp>
      <p:sp>
        <p:nvSpPr>
          <p:cNvPr id="1198084" name="Rectangle 4"/>
          <p:cNvSpPr>
            <a:spLocks noChangeArrowheads="1"/>
          </p:cNvSpPr>
          <p:nvPr/>
        </p:nvSpPr>
        <p:spPr bwMode="auto">
          <a:xfrm>
            <a:off x="5453063" y="3830638"/>
            <a:ext cx="1282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I/O system</a:t>
            </a:r>
          </a:p>
        </p:txBody>
      </p:sp>
      <p:sp>
        <p:nvSpPr>
          <p:cNvPr id="1198085" name="Rectangle 5"/>
          <p:cNvSpPr>
            <a:spLocks noChangeArrowheads="1"/>
          </p:cNvSpPr>
          <p:nvPr/>
        </p:nvSpPr>
        <p:spPr bwMode="auto">
          <a:xfrm>
            <a:off x="3103563" y="5557838"/>
            <a:ext cx="2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6" name="Rectangle 6"/>
          <p:cNvSpPr>
            <a:spLocks noChangeArrowheads="1"/>
          </p:cNvSpPr>
          <p:nvPr/>
        </p:nvSpPr>
        <p:spPr bwMode="auto">
          <a:xfrm>
            <a:off x="3395663" y="3830638"/>
            <a:ext cx="1739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Instr. Set Proc.</a:t>
            </a:r>
          </a:p>
        </p:txBody>
      </p:sp>
      <p:sp>
        <p:nvSpPr>
          <p:cNvPr id="1198088" name="Line 8"/>
          <p:cNvSpPr>
            <a:spLocks noChangeShapeType="1"/>
          </p:cNvSpPr>
          <p:nvPr/>
        </p:nvSpPr>
        <p:spPr bwMode="auto">
          <a:xfrm>
            <a:off x="54530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89" name="Rectangle 9"/>
          <p:cNvSpPr>
            <a:spLocks noChangeArrowheads="1"/>
          </p:cNvSpPr>
          <p:nvPr/>
        </p:nvSpPr>
        <p:spPr bwMode="auto">
          <a:xfrm>
            <a:off x="3109913" y="3278188"/>
            <a:ext cx="11176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Compiler</a:t>
            </a:r>
          </a:p>
        </p:txBody>
      </p:sp>
      <p:sp>
        <p:nvSpPr>
          <p:cNvPr id="1198091" name="Rectangle 11"/>
          <p:cNvSpPr>
            <a:spLocks noChangeArrowheads="1"/>
          </p:cNvSpPr>
          <p:nvPr/>
        </p:nvSpPr>
        <p:spPr bwMode="auto">
          <a:xfrm>
            <a:off x="4214813" y="2592388"/>
            <a:ext cx="1206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Operating</a:t>
            </a:r>
          </a:p>
        </p:txBody>
      </p:sp>
      <p:sp>
        <p:nvSpPr>
          <p:cNvPr id="1198092" name="Rectangle 12"/>
          <p:cNvSpPr>
            <a:spLocks noChangeArrowheads="1"/>
          </p:cNvSpPr>
          <p:nvPr/>
        </p:nvSpPr>
        <p:spPr bwMode="auto">
          <a:xfrm>
            <a:off x="4494213" y="2846388"/>
            <a:ext cx="9398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093" name="Line 13"/>
          <p:cNvSpPr>
            <a:spLocks noChangeShapeType="1"/>
          </p:cNvSpPr>
          <p:nvPr/>
        </p:nvSpPr>
        <p:spPr bwMode="auto">
          <a:xfrm flipV="1">
            <a:off x="3700463" y="2605088"/>
            <a:ext cx="0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4" name="Line 14"/>
          <p:cNvSpPr>
            <a:spLocks noChangeShapeType="1"/>
          </p:cNvSpPr>
          <p:nvPr/>
        </p:nvSpPr>
        <p:spPr bwMode="auto">
          <a:xfrm>
            <a:off x="3706813" y="2611438"/>
            <a:ext cx="1968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5" name="Line 15"/>
          <p:cNvSpPr>
            <a:spLocks noChangeShapeType="1"/>
          </p:cNvSpPr>
          <p:nvPr/>
        </p:nvSpPr>
        <p:spPr bwMode="auto">
          <a:xfrm>
            <a:off x="5681663" y="2617788"/>
            <a:ext cx="0" cy="1054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6" name="Rectangle 16"/>
          <p:cNvSpPr>
            <a:spLocks noChangeArrowheads="1"/>
          </p:cNvSpPr>
          <p:nvPr/>
        </p:nvSpPr>
        <p:spPr bwMode="auto">
          <a:xfrm>
            <a:off x="2855913" y="2249488"/>
            <a:ext cx="13716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Application</a:t>
            </a:r>
          </a:p>
        </p:txBody>
      </p:sp>
      <p:sp>
        <p:nvSpPr>
          <p:cNvPr id="1198097" name="Line 17"/>
          <p:cNvSpPr>
            <a:spLocks noChangeShapeType="1"/>
          </p:cNvSpPr>
          <p:nvPr/>
        </p:nvSpPr>
        <p:spPr bwMode="auto">
          <a:xfrm flipV="1">
            <a:off x="2633663" y="2147888"/>
            <a:ext cx="0" cy="153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8" name="Line 18"/>
          <p:cNvSpPr>
            <a:spLocks noChangeShapeType="1"/>
          </p:cNvSpPr>
          <p:nvPr/>
        </p:nvSpPr>
        <p:spPr bwMode="auto">
          <a:xfrm>
            <a:off x="5453063" y="2160588"/>
            <a:ext cx="0" cy="444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099" name="Rectangle 19"/>
          <p:cNvSpPr>
            <a:spLocks noChangeArrowheads="1"/>
          </p:cNvSpPr>
          <p:nvPr/>
        </p:nvSpPr>
        <p:spPr bwMode="auto">
          <a:xfrm>
            <a:off x="3376613" y="5030788"/>
            <a:ext cx="16510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Digital Design</a:t>
            </a:r>
          </a:p>
        </p:txBody>
      </p:sp>
      <p:sp>
        <p:nvSpPr>
          <p:cNvPr id="1198100" name="Rectangle 20"/>
          <p:cNvSpPr>
            <a:spLocks noChangeArrowheads="1"/>
          </p:cNvSpPr>
          <p:nvPr/>
        </p:nvSpPr>
        <p:spPr bwMode="auto">
          <a:xfrm>
            <a:off x="2919413" y="5005388"/>
            <a:ext cx="2654300" cy="342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1" name="Rectangle 21"/>
          <p:cNvSpPr>
            <a:spLocks noChangeArrowheads="1"/>
          </p:cNvSpPr>
          <p:nvPr/>
        </p:nvSpPr>
        <p:spPr bwMode="auto">
          <a:xfrm>
            <a:off x="3319463" y="5354638"/>
            <a:ext cx="1676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Circuit Design</a:t>
            </a:r>
          </a:p>
        </p:txBody>
      </p:sp>
      <p:sp>
        <p:nvSpPr>
          <p:cNvPr id="1198102" name="Rectangle 22"/>
          <p:cNvSpPr>
            <a:spLocks noChangeArrowheads="1"/>
          </p:cNvSpPr>
          <p:nvPr/>
        </p:nvSpPr>
        <p:spPr bwMode="auto">
          <a:xfrm>
            <a:off x="3071813" y="5360988"/>
            <a:ext cx="2381250" cy="374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3" name="Rectangle 23"/>
          <p:cNvSpPr>
            <a:spLocks noChangeArrowheads="1"/>
          </p:cNvSpPr>
          <p:nvPr/>
        </p:nvSpPr>
        <p:spPr bwMode="auto">
          <a:xfrm>
            <a:off x="1947863" y="3678238"/>
            <a:ext cx="4800600" cy="12065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4" name="Rectangle 24"/>
          <p:cNvSpPr>
            <a:spLocks noChangeArrowheads="1"/>
          </p:cNvSpPr>
          <p:nvPr/>
        </p:nvSpPr>
        <p:spPr bwMode="auto">
          <a:xfrm>
            <a:off x="6824663" y="3525838"/>
            <a:ext cx="1727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Instruction Set</a:t>
            </a:r>
          </a:p>
          <a:p>
            <a:pPr algn="ctr">
              <a:lnSpc>
                <a:spcPct val="85000"/>
              </a:lnSpc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Architecture</a:t>
            </a:r>
          </a:p>
        </p:txBody>
      </p:sp>
      <p:sp>
        <p:nvSpPr>
          <p:cNvPr id="1198105" name="Rectangle 25"/>
          <p:cNvSpPr>
            <a:spLocks noChangeArrowheads="1"/>
          </p:cNvSpPr>
          <p:nvPr/>
        </p:nvSpPr>
        <p:spPr bwMode="auto">
          <a:xfrm>
            <a:off x="4481513" y="3278188"/>
            <a:ext cx="1143000" cy="3302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Firmware</a:t>
            </a:r>
          </a:p>
        </p:txBody>
      </p:sp>
      <p:sp>
        <p:nvSpPr>
          <p:cNvPr id="1198107" name="Line 27"/>
          <p:cNvSpPr>
            <a:spLocks noChangeShapeType="1"/>
          </p:cNvSpPr>
          <p:nvPr/>
        </p:nvSpPr>
        <p:spPr bwMode="auto">
          <a:xfrm>
            <a:off x="2640013" y="2154238"/>
            <a:ext cx="280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8" name="Rectangle 28"/>
          <p:cNvSpPr>
            <a:spLocks noChangeArrowheads="1"/>
          </p:cNvSpPr>
          <p:nvPr/>
        </p:nvSpPr>
        <p:spPr bwMode="auto">
          <a:xfrm>
            <a:off x="2862263" y="4522788"/>
            <a:ext cx="2743200" cy="444500"/>
          </a:xfrm>
          <a:prstGeom prst="rect">
            <a:avLst/>
          </a:prstGeom>
          <a:solidFill>
            <a:srgbClr val="33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9" name="Line 29"/>
          <p:cNvSpPr>
            <a:spLocks noChangeShapeType="1"/>
          </p:cNvSpPr>
          <p:nvPr/>
        </p:nvSpPr>
        <p:spPr bwMode="auto">
          <a:xfrm>
            <a:off x="3014663" y="3830638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0" name="Rectangle 30"/>
          <p:cNvSpPr>
            <a:spLocks noChangeArrowheads="1"/>
          </p:cNvSpPr>
          <p:nvPr/>
        </p:nvSpPr>
        <p:spPr bwMode="auto">
          <a:xfrm>
            <a:off x="1947863" y="3830638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Memory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Arial" charset="0"/>
              </a:rPr>
              <a:t>system</a:t>
            </a:r>
          </a:p>
        </p:txBody>
      </p:sp>
      <p:sp>
        <p:nvSpPr>
          <p:cNvPr id="1198111" name="Rectangle 31"/>
          <p:cNvSpPr>
            <a:spLocks noChangeArrowheads="1"/>
          </p:cNvSpPr>
          <p:nvPr/>
        </p:nvSpPr>
        <p:spPr bwMode="auto">
          <a:xfrm>
            <a:off x="3070225" y="4564063"/>
            <a:ext cx="23272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latin typeface="Arial" charset="0"/>
              </a:rPr>
              <a:t>Datapath &amp; Control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Reflect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4294967295"/>
            <p:custDataLst>
              <p:tags r:id="rId2"/>
            </p:custDataLst>
          </p:nvPr>
        </p:nvSpPr>
        <p:spPr>
          <a:xfrm>
            <a:off x="565365" y="1065671"/>
            <a:ext cx="8502650" cy="5264009"/>
          </a:xfrm>
          <a:ln/>
        </p:spPr>
        <p:txBody>
          <a:bodyPr/>
          <a:lstStyle/>
          <a:p>
            <a:pPr marL="0" indent="0"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Why take this course?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Basic knowledge needed for </a:t>
            </a:r>
            <a:r>
              <a:rPr lang="en-US" i="1" dirty="0">
                <a:solidFill>
                  <a:srgbClr val="FFFF66"/>
                </a:solidFill>
              </a:rPr>
              <a:t>all</a:t>
            </a:r>
            <a:r>
              <a:rPr lang="en-US" dirty="0">
                <a:solidFill>
                  <a:srgbClr val="FFFF66"/>
                </a:solidFill>
              </a:rPr>
              <a:t> other areas of CS: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 smtClean="0"/>
              <a:t>operating </a:t>
            </a:r>
            <a:r>
              <a:rPr lang="en-US" dirty="0"/>
              <a:t>systems, compilers, </a:t>
            </a:r>
            <a:r>
              <a:rPr lang="en-US" dirty="0" smtClean="0"/>
              <a:t>...</a:t>
            </a:r>
            <a:endParaRPr lang="en-US" dirty="0"/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Levels are not independent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hardware design ↔ software design ↔ performance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Crossing boundaries is hard but important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device drivers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Good design techniques</a:t>
            </a:r>
          </a:p>
          <a:p>
            <a:pPr marL="551471" lvl="2" indent="-260617">
              <a:buClr>
                <a:srgbClr val="FFFFFF"/>
              </a:buClr>
              <a:buSzPct val="45000"/>
              <a:buNone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/>
              <a:t>abstraction, layering, pipelining, parallel vs. serial, ...</a:t>
            </a:r>
          </a:p>
          <a:p>
            <a:pPr marL="293733" lvl="1" indent="-293733">
              <a:buClr>
                <a:srgbClr val="FFFFFF"/>
              </a:buClr>
              <a:buSzPct val="45000"/>
              <a:buFont typeface="Symbol" pitchFamily="18" charset="2"/>
              <a:buChar char="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dirty="0">
                <a:solidFill>
                  <a:srgbClr val="FFFF66"/>
                </a:solidFill>
              </a:rPr>
              <a:t>Understand where the world is going</a:t>
            </a:r>
          </a:p>
        </p:txBody>
      </p:sp>
    </p:spTree>
    <p:extLst>
      <p:ext uri="{BB962C8B-B14F-4D97-AF65-F5344CB8AC3E}">
        <p14:creationId xmlns:p14="http://schemas.microsoft.com/office/powerpoint/2010/main" val="3459816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3825"/>
            <a:ext cx="9144000" cy="698500"/>
          </a:xfrm>
        </p:spPr>
        <p:txBody>
          <a:bodyPr/>
          <a:lstStyle/>
          <a:p>
            <a:r>
              <a:rPr lang="en-US" dirty="0"/>
              <a:t>Basic Building Blocks: NPN Transistors</a:t>
            </a:r>
          </a:p>
        </p:txBody>
      </p:sp>
      <p:pic>
        <p:nvPicPr>
          <p:cNvPr id="1216515" name="Picture 3" descr="Npn_BJT_cross_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081213"/>
            <a:ext cx="43338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6516" name="Group 4"/>
          <p:cNvGrpSpPr>
            <a:grpSpLocks/>
          </p:cNvGrpSpPr>
          <p:nvPr/>
        </p:nvGrpSpPr>
        <p:grpSpPr bwMode="auto">
          <a:xfrm>
            <a:off x="2344738" y="4533900"/>
            <a:ext cx="1143000" cy="1219200"/>
            <a:chOff x="529" y="2976"/>
            <a:chExt cx="1151" cy="1152"/>
          </a:xfrm>
        </p:grpSpPr>
        <p:sp>
          <p:nvSpPr>
            <p:cNvPr id="1216517" name="Oval 5"/>
            <p:cNvSpPr>
              <a:spLocks noChangeArrowheads="1"/>
            </p:cNvSpPr>
            <p:nvPr/>
          </p:nvSpPr>
          <p:spPr bwMode="auto">
            <a:xfrm>
              <a:off x="816" y="3072"/>
              <a:ext cx="864" cy="86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518" name="Line 6"/>
            <p:cNvSpPr>
              <a:spLocks noChangeShapeType="1"/>
            </p:cNvSpPr>
            <p:nvPr/>
          </p:nvSpPr>
          <p:spPr bwMode="auto">
            <a:xfrm>
              <a:off x="529" y="3506"/>
              <a:ext cx="5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19" name="Line 7"/>
            <p:cNvSpPr>
              <a:spLocks noChangeShapeType="1"/>
            </p:cNvSpPr>
            <p:nvPr/>
          </p:nvSpPr>
          <p:spPr bwMode="auto">
            <a:xfrm>
              <a:off x="1104" y="3312"/>
              <a:ext cx="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0" name="Line 8"/>
            <p:cNvSpPr>
              <a:spLocks noChangeShapeType="1"/>
            </p:cNvSpPr>
            <p:nvPr/>
          </p:nvSpPr>
          <p:spPr bwMode="auto">
            <a:xfrm flipH="1">
              <a:off x="1104" y="312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1" name="Line 9"/>
            <p:cNvSpPr>
              <a:spLocks noChangeShapeType="1"/>
            </p:cNvSpPr>
            <p:nvPr/>
          </p:nvSpPr>
          <p:spPr bwMode="auto">
            <a:xfrm>
              <a:off x="1392" y="2976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2" name="Line 10"/>
            <p:cNvSpPr>
              <a:spLocks noChangeShapeType="1"/>
            </p:cNvSpPr>
            <p:nvPr/>
          </p:nvSpPr>
          <p:spPr bwMode="auto">
            <a:xfrm>
              <a:off x="1104" y="3600"/>
              <a:ext cx="288" cy="2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3" name="Line 11"/>
            <p:cNvSpPr>
              <a:spLocks noChangeShapeType="1"/>
            </p:cNvSpPr>
            <p:nvPr/>
          </p:nvSpPr>
          <p:spPr bwMode="auto">
            <a:xfrm>
              <a:off x="1392" y="388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6524" name="Line 12"/>
            <p:cNvSpPr>
              <a:spLocks noChangeShapeType="1"/>
            </p:cNvSpPr>
            <p:nvPr/>
          </p:nvSpPr>
          <p:spPr bwMode="auto">
            <a:xfrm>
              <a:off x="1200" y="3696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6525" name="Text Box 13"/>
          <p:cNvSpPr txBox="1">
            <a:spLocks noChangeArrowheads="1"/>
          </p:cNvSpPr>
          <p:nvPr/>
        </p:nvSpPr>
        <p:spPr bwMode="auto">
          <a:xfrm>
            <a:off x="1887538" y="5143500"/>
            <a:ext cx="6794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base</a:t>
            </a:r>
          </a:p>
        </p:txBody>
      </p:sp>
      <p:sp>
        <p:nvSpPr>
          <p:cNvPr id="1216526" name="Text Box 14"/>
          <p:cNvSpPr txBox="1">
            <a:spLocks noChangeArrowheads="1"/>
          </p:cNvSpPr>
          <p:nvPr/>
        </p:nvSpPr>
        <p:spPr bwMode="auto">
          <a:xfrm>
            <a:off x="2649538" y="4152900"/>
            <a:ext cx="10350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800">
                <a:latin typeface="Arial" charset="0"/>
              </a:rPr>
              <a:t>collector</a:t>
            </a:r>
          </a:p>
        </p:txBody>
      </p:sp>
      <p:sp>
        <p:nvSpPr>
          <p:cNvPr id="1216527" name="Rectangle 15"/>
          <p:cNvSpPr>
            <a:spLocks noChangeArrowheads="1"/>
          </p:cNvSpPr>
          <p:nvPr/>
        </p:nvSpPr>
        <p:spPr bwMode="auto">
          <a:xfrm>
            <a:off x="439738" y="4533900"/>
            <a:ext cx="1524000" cy="457200"/>
          </a:xfrm>
          <a:prstGeom prst="rect">
            <a:avLst/>
          </a:prstGeom>
          <a:solidFill>
            <a:srgbClr val="00B8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P</a:t>
            </a:r>
          </a:p>
        </p:txBody>
      </p:sp>
      <p:sp>
        <p:nvSpPr>
          <p:cNvPr id="1216528" name="Line 16"/>
          <p:cNvSpPr>
            <a:spLocks noChangeShapeType="1"/>
          </p:cNvSpPr>
          <p:nvPr/>
        </p:nvSpPr>
        <p:spPr bwMode="auto">
          <a:xfrm>
            <a:off x="973138" y="45339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29" name="Line 17"/>
          <p:cNvSpPr>
            <a:spLocks noChangeShapeType="1"/>
          </p:cNvSpPr>
          <p:nvPr/>
        </p:nvSpPr>
        <p:spPr bwMode="auto">
          <a:xfrm>
            <a:off x="1506538" y="45339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30" name="Text Box 18"/>
          <p:cNvSpPr txBox="1">
            <a:spLocks noChangeArrowheads="1"/>
          </p:cNvSpPr>
          <p:nvPr/>
        </p:nvSpPr>
        <p:spPr bwMode="auto">
          <a:xfrm>
            <a:off x="515938" y="4457700"/>
            <a:ext cx="4048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6531" name="Text Box 19"/>
          <p:cNvSpPr txBox="1">
            <a:spLocks noChangeArrowheads="1"/>
          </p:cNvSpPr>
          <p:nvPr/>
        </p:nvSpPr>
        <p:spPr bwMode="auto">
          <a:xfrm>
            <a:off x="1506538" y="4457700"/>
            <a:ext cx="4048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/>
              <a:t>N</a:t>
            </a:r>
          </a:p>
        </p:txBody>
      </p:sp>
      <p:sp>
        <p:nvSpPr>
          <p:cNvPr id="1216532" name="Text Box 20"/>
          <p:cNvSpPr txBox="1">
            <a:spLocks noChangeArrowheads="1"/>
          </p:cNvSpPr>
          <p:nvPr/>
        </p:nvSpPr>
        <p:spPr bwMode="auto">
          <a:xfrm>
            <a:off x="2192338" y="5529263"/>
            <a:ext cx="8064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emitter</a:t>
            </a:r>
          </a:p>
        </p:txBody>
      </p:sp>
      <p:sp>
        <p:nvSpPr>
          <p:cNvPr id="1216533" name="Text Box 21"/>
          <p:cNvSpPr txBox="1">
            <a:spLocks noChangeArrowheads="1"/>
          </p:cNvSpPr>
          <p:nvPr/>
        </p:nvSpPr>
        <p:spPr bwMode="auto">
          <a:xfrm>
            <a:off x="211138" y="4381500"/>
            <a:ext cx="30321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+</a:t>
            </a:r>
          </a:p>
        </p:txBody>
      </p:sp>
      <p:sp>
        <p:nvSpPr>
          <p:cNvPr id="1216534" name="Text Box 22"/>
          <p:cNvSpPr txBox="1">
            <a:spLocks noChangeArrowheads="1"/>
          </p:cNvSpPr>
          <p:nvPr/>
        </p:nvSpPr>
        <p:spPr bwMode="auto">
          <a:xfrm>
            <a:off x="2039938" y="4457700"/>
            <a:ext cx="252412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600">
                <a:latin typeface="Arial" charset="0"/>
              </a:rPr>
              <a:t>-</a:t>
            </a:r>
          </a:p>
        </p:txBody>
      </p:sp>
      <p:sp>
        <p:nvSpPr>
          <p:cNvPr id="1216535" name="Text Box 23"/>
          <p:cNvSpPr txBox="1">
            <a:spLocks noChangeArrowheads="1"/>
          </p:cNvSpPr>
          <p:nvPr/>
        </p:nvSpPr>
        <p:spPr bwMode="auto">
          <a:xfrm>
            <a:off x="4173538" y="4381500"/>
            <a:ext cx="8286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NPN</a:t>
            </a:r>
          </a:p>
        </p:txBody>
      </p:sp>
      <p:sp>
        <p:nvSpPr>
          <p:cNvPr id="1216536" name="AutoShape 24"/>
          <p:cNvSpPr>
            <a:spLocks noChangeArrowheads="1"/>
          </p:cNvSpPr>
          <p:nvPr/>
        </p:nvSpPr>
        <p:spPr bwMode="auto">
          <a:xfrm>
            <a:off x="92075" y="4167188"/>
            <a:ext cx="5029200" cy="1752600"/>
          </a:xfrm>
          <a:prstGeom prst="roundRect">
            <a:avLst>
              <a:gd name="adj" fmla="val 8287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6537" name="Rectangle 25"/>
          <p:cNvSpPr>
            <a:spLocks noChangeArrowheads="1"/>
          </p:cNvSpPr>
          <p:nvPr/>
        </p:nvSpPr>
        <p:spPr bwMode="auto">
          <a:xfrm>
            <a:off x="973138" y="4991100"/>
            <a:ext cx="533400" cy="76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16538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438150" y="1179513"/>
            <a:ext cx="8147050" cy="4113212"/>
          </a:xfrm>
          <a:noFill/>
          <a:ln/>
        </p:spPr>
        <p:txBody>
          <a:bodyPr/>
          <a:lstStyle/>
          <a:p>
            <a:r>
              <a:rPr lang="en-US"/>
              <a:t>Semi-conductor</a:t>
            </a:r>
          </a:p>
        </p:txBody>
      </p:sp>
      <p:sp>
        <p:nvSpPr>
          <p:cNvPr id="1216550" name="Rectangle 38"/>
          <p:cNvSpPr>
            <a:spLocks noChangeArrowheads="1"/>
          </p:cNvSpPr>
          <p:nvPr/>
        </p:nvSpPr>
        <p:spPr bwMode="auto">
          <a:xfrm>
            <a:off x="5418138" y="1746250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Connect E to C when</a:t>
            </a:r>
            <a:br>
              <a:rPr lang="en-US" sz="2800" dirty="0">
                <a:latin typeface="Helvetica" charset="0"/>
              </a:rPr>
            </a:br>
            <a:r>
              <a:rPr lang="en-US" sz="2800" dirty="0">
                <a:latin typeface="Helvetica" charset="0"/>
              </a:rPr>
              <a:t>base = 1</a:t>
            </a:r>
          </a:p>
        </p:txBody>
      </p:sp>
      <p:sp>
        <p:nvSpPr>
          <p:cNvPr id="1216551" name="Line 39"/>
          <p:cNvSpPr>
            <a:spLocks noChangeShapeType="1"/>
          </p:cNvSpPr>
          <p:nvPr/>
        </p:nvSpPr>
        <p:spPr bwMode="auto">
          <a:xfrm>
            <a:off x="6962775" y="3281363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2" name="Line 40"/>
          <p:cNvSpPr>
            <a:spLocks noChangeShapeType="1"/>
          </p:cNvSpPr>
          <p:nvPr/>
        </p:nvSpPr>
        <p:spPr bwMode="auto">
          <a:xfrm>
            <a:off x="8029575" y="23669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3" name="Line 41"/>
          <p:cNvSpPr>
            <a:spLocks noChangeShapeType="1"/>
          </p:cNvSpPr>
          <p:nvPr/>
        </p:nvSpPr>
        <p:spPr bwMode="auto">
          <a:xfrm>
            <a:off x="8029575" y="37385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4" name="Line 42"/>
          <p:cNvSpPr>
            <a:spLocks noChangeShapeType="1"/>
          </p:cNvSpPr>
          <p:nvPr/>
        </p:nvSpPr>
        <p:spPr bwMode="auto">
          <a:xfrm>
            <a:off x="7724775" y="2824163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5" name="Line 43"/>
          <p:cNvSpPr>
            <a:spLocks noChangeShapeType="1"/>
          </p:cNvSpPr>
          <p:nvPr/>
        </p:nvSpPr>
        <p:spPr bwMode="auto">
          <a:xfrm>
            <a:off x="7724775" y="37385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6" name="Line 44"/>
          <p:cNvSpPr>
            <a:spLocks noChangeShapeType="1"/>
          </p:cNvSpPr>
          <p:nvPr/>
        </p:nvSpPr>
        <p:spPr bwMode="auto">
          <a:xfrm>
            <a:off x="7724775" y="2824163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7" name="Line 45"/>
          <p:cNvSpPr>
            <a:spLocks noChangeShapeType="1"/>
          </p:cNvSpPr>
          <p:nvPr/>
        </p:nvSpPr>
        <p:spPr bwMode="auto">
          <a:xfrm>
            <a:off x="7572375" y="2824163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6558" name="Text Box 46"/>
          <p:cNvSpPr txBox="1">
            <a:spLocks noChangeArrowheads="1"/>
          </p:cNvSpPr>
          <p:nvPr/>
        </p:nvSpPr>
        <p:spPr bwMode="auto">
          <a:xfrm>
            <a:off x="8181975" y="2290763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6559" name="Text Box 47"/>
          <p:cNvSpPr txBox="1">
            <a:spLocks noChangeArrowheads="1"/>
          </p:cNvSpPr>
          <p:nvPr/>
        </p:nvSpPr>
        <p:spPr bwMode="auto">
          <a:xfrm>
            <a:off x="8181975" y="3890963"/>
            <a:ext cx="4048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6560" name="Text Box 48"/>
          <p:cNvSpPr txBox="1">
            <a:spLocks noChangeArrowheads="1"/>
          </p:cNvSpPr>
          <p:nvPr/>
        </p:nvSpPr>
        <p:spPr bwMode="auto">
          <a:xfrm>
            <a:off x="6581775" y="2747963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2" name="Freeform 1"/>
          <p:cNvSpPr/>
          <p:nvPr/>
        </p:nvSpPr>
        <p:spPr bwMode="auto">
          <a:xfrm>
            <a:off x="8595359" y="2537460"/>
            <a:ext cx="2259" cy="1"/>
          </a:xfrm>
          <a:custGeom>
            <a:avLst/>
            <a:gdLst/>
            <a:ahLst/>
            <a:cxnLst/>
            <a:rect l="0" t="0" r="0" b="0"/>
            <a:pathLst>
              <a:path w="2259" h="1">
                <a:moveTo>
                  <a:pt x="0" y="0"/>
                </a:moveTo>
                <a:lnTo>
                  <a:pt x="2258" y="0"/>
                </a:lnTo>
                <a:close/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2"/>
          <p:cNvSpPr>
            <a:spLocks noChangeArrowheads="1"/>
          </p:cNvSpPr>
          <p:nvPr/>
        </p:nvSpPr>
        <p:spPr bwMode="auto">
          <a:xfrm>
            <a:off x="4689475" y="1089025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NPN Transistor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Connect E to C when</a:t>
            </a:r>
            <a:br>
              <a:rPr lang="en-US" sz="2800">
                <a:latin typeface="Helvetica" charset="0"/>
              </a:rPr>
            </a:br>
            <a:r>
              <a:rPr lang="en-US" sz="2800">
                <a:latin typeface="Helvetica" charset="0"/>
              </a:rPr>
              <a:t>base = 1</a:t>
            </a:r>
          </a:p>
        </p:txBody>
      </p:sp>
      <p:sp>
        <p:nvSpPr>
          <p:cNvPr id="1218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 and N Transistors</a:t>
            </a:r>
          </a:p>
        </p:txBody>
      </p:sp>
      <p:sp>
        <p:nvSpPr>
          <p:cNvPr id="1218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4386263" cy="5054600"/>
          </a:xfrm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r>
              <a:rPr lang="en-US" sz="2800" dirty="0"/>
              <a:t>PNP Transistor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r>
              <a:rPr lang="en-US" sz="2800" dirty="0"/>
              <a:t>Connect E to C when</a:t>
            </a:r>
            <a:br>
              <a:rPr lang="en-US" sz="2800" dirty="0"/>
            </a:br>
            <a:r>
              <a:rPr lang="en-US" sz="2800" dirty="0"/>
              <a:t>base = 0</a:t>
            </a:r>
          </a:p>
        </p:txBody>
      </p:sp>
      <p:sp>
        <p:nvSpPr>
          <p:cNvPr id="1218565" name="Line 5"/>
          <p:cNvSpPr>
            <a:spLocks noChangeShapeType="1"/>
          </p:cNvSpPr>
          <p:nvPr/>
        </p:nvSpPr>
        <p:spPr bwMode="auto">
          <a:xfrm>
            <a:off x="1509713" y="262413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6" name="Line 6"/>
          <p:cNvSpPr>
            <a:spLocks noChangeShapeType="1"/>
          </p:cNvSpPr>
          <p:nvPr/>
        </p:nvSpPr>
        <p:spPr bwMode="auto">
          <a:xfrm>
            <a:off x="2805113" y="17097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7" name="Line 7"/>
          <p:cNvSpPr>
            <a:spLocks noChangeShapeType="1"/>
          </p:cNvSpPr>
          <p:nvPr/>
        </p:nvSpPr>
        <p:spPr bwMode="auto">
          <a:xfrm>
            <a:off x="2805113" y="30813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8" name="Line 8"/>
          <p:cNvSpPr>
            <a:spLocks noChangeShapeType="1"/>
          </p:cNvSpPr>
          <p:nvPr/>
        </p:nvSpPr>
        <p:spPr bwMode="auto">
          <a:xfrm>
            <a:off x="25003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69" name="Line 9"/>
          <p:cNvSpPr>
            <a:spLocks noChangeShapeType="1"/>
          </p:cNvSpPr>
          <p:nvPr/>
        </p:nvSpPr>
        <p:spPr bwMode="auto">
          <a:xfrm>
            <a:off x="2500313" y="30813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0" name="Line 10"/>
          <p:cNvSpPr>
            <a:spLocks noChangeShapeType="1"/>
          </p:cNvSpPr>
          <p:nvPr/>
        </p:nvSpPr>
        <p:spPr bwMode="auto">
          <a:xfrm>
            <a:off x="2500313" y="21669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1" name="Line 11"/>
          <p:cNvSpPr>
            <a:spLocks noChangeShapeType="1"/>
          </p:cNvSpPr>
          <p:nvPr/>
        </p:nvSpPr>
        <p:spPr bwMode="auto">
          <a:xfrm>
            <a:off x="23479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2" name="Oval 12"/>
          <p:cNvSpPr>
            <a:spLocks noChangeArrowheads="1"/>
          </p:cNvSpPr>
          <p:nvPr/>
        </p:nvSpPr>
        <p:spPr bwMode="auto">
          <a:xfrm>
            <a:off x="2117725" y="2549525"/>
            <a:ext cx="155575" cy="15557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573" name="Line 13"/>
          <p:cNvSpPr>
            <a:spLocks noChangeShapeType="1"/>
          </p:cNvSpPr>
          <p:nvPr/>
        </p:nvSpPr>
        <p:spPr bwMode="auto">
          <a:xfrm>
            <a:off x="6234113" y="262413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4" name="Line 14"/>
          <p:cNvSpPr>
            <a:spLocks noChangeShapeType="1"/>
          </p:cNvSpPr>
          <p:nvPr/>
        </p:nvSpPr>
        <p:spPr bwMode="auto">
          <a:xfrm>
            <a:off x="7300913" y="17097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5" name="Line 15"/>
          <p:cNvSpPr>
            <a:spLocks noChangeShapeType="1"/>
          </p:cNvSpPr>
          <p:nvPr/>
        </p:nvSpPr>
        <p:spPr bwMode="auto">
          <a:xfrm>
            <a:off x="7300913" y="3081338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6" name="Line 16"/>
          <p:cNvSpPr>
            <a:spLocks noChangeShapeType="1"/>
          </p:cNvSpPr>
          <p:nvPr/>
        </p:nvSpPr>
        <p:spPr bwMode="auto">
          <a:xfrm>
            <a:off x="69961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7" name="Line 17"/>
          <p:cNvSpPr>
            <a:spLocks noChangeShapeType="1"/>
          </p:cNvSpPr>
          <p:nvPr/>
        </p:nvSpPr>
        <p:spPr bwMode="auto">
          <a:xfrm>
            <a:off x="6996113" y="30813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8" name="Line 18"/>
          <p:cNvSpPr>
            <a:spLocks noChangeShapeType="1"/>
          </p:cNvSpPr>
          <p:nvPr/>
        </p:nvSpPr>
        <p:spPr bwMode="auto">
          <a:xfrm>
            <a:off x="6996113" y="2166938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79" name="Line 19"/>
          <p:cNvSpPr>
            <a:spLocks noChangeShapeType="1"/>
          </p:cNvSpPr>
          <p:nvPr/>
        </p:nvSpPr>
        <p:spPr bwMode="auto">
          <a:xfrm>
            <a:off x="6843713" y="2166938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80" name="Text Box 20"/>
          <p:cNvSpPr txBox="1">
            <a:spLocks noChangeArrowheads="1"/>
          </p:cNvSpPr>
          <p:nvPr/>
        </p:nvSpPr>
        <p:spPr bwMode="auto">
          <a:xfrm>
            <a:off x="2881313" y="16335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8581" name="Text Box 21"/>
          <p:cNvSpPr txBox="1">
            <a:spLocks noChangeArrowheads="1"/>
          </p:cNvSpPr>
          <p:nvPr/>
        </p:nvSpPr>
        <p:spPr bwMode="auto">
          <a:xfrm>
            <a:off x="2881313" y="3233738"/>
            <a:ext cx="4048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8582" name="Text Box 22"/>
          <p:cNvSpPr txBox="1">
            <a:spLocks noChangeArrowheads="1"/>
          </p:cNvSpPr>
          <p:nvPr/>
        </p:nvSpPr>
        <p:spPr bwMode="auto">
          <a:xfrm>
            <a:off x="7453313" y="16335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E</a:t>
            </a:r>
          </a:p>
        </p:txBody>
      </p:sp>
      <p:sp>
        <p:nvSpPr>
          <p:cNvPr id="1218583" name="Text Box 23"/>
          <p:cNvSpPr txBox="1">
            <a:spLocks noChangeArrowheads="1"/>
          </p:cNvSpPr>
          <p:nvPr/>
        </p:nvSpPr>
        <p:spPr bwMode="auto">
          <a:xfrm>
            <a:off x="7453313" y="3233738"/>
            <a:ext cx="4048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C</a:t>
            </a:r>
          </a:p>
        </p:txBody>
      </p:sp>
      <p:sp>
        <p:nvSpPr>
          <p:cNvPr id="1218584" name="Text Box 24"/>
          <p:cNvSpPr txBox="1">
            <a:spLocks noChangeArrowheads="1"/>
          </p:cNvSpPr>
          <p:nvPr/>
        </p:nvSpPr>
        <p:spPr bwMode="auto">
          <a:xfrm>
            <a:off x="1052513" y="21669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18585" name="Text Box 25"/>
          <p:cNvSpPr txBox="1">
            <a:spLocks noChangeArrowheads="1"/>
          </p:cNvSpPr>
          <p:nvPr/>
        </p:nvSpPr>
        <p:spPr bwMode="auto">
          <a:xfrm>
            <a:off x="5853113" y="2090738"/>
            <a:ext cx="3873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699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Inverter</a:t>
            </a:r>
          </a:p>
        </p:txBody>
      </p:sp>
      <p:graphicFrame>
        <p:nvGraphicFramePr>
          <p:cNvPr id="1222659" name="Group 3"/>
          <p:cNvGraphicFramePr>
            <a:graphicFrameLocks noGrp="1"/>
          </p:cNvGraphicFramePr>
          <p:nvPr>
            <p:ph idx="1"/>
          </p:nvPr>
        </p:nvGraphicFramePr>
        <p:xfrm>
          <a:off x="762000" y="4267200"/>
          <a:ext cx="1524000" cy="155448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2673" name="Rectangle 17"/>
          <p:cNvSpPr>
            <a:spLocks noChangeArrowheads="1"/>
          </p:cNvSpPr>
          <p:nvPr/>
        </p:nvSpPr>
        <p:spPr bwMode="auto">
          <a:xfrm>
            <a:off x="4364038" y="1381125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NOT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Called an inverter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Useful for taking the inverse of an input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12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200">
                <a:latin typeface="Helvetica" charset="0"/>
              </a:rPr>
              <a:t>CMOS: complementary-symmetry metal</a:t>
            </a:r>
            <a:r>
              <a:rPr lang="en-US" sz="1200" b="1">
                <a:latin typeface="Helvetica" charset="0"/>
              </a:rPr>
              <a:t>–oxide–semiconductor</a:t>
            </a:r>
            <a:endParaRPr lang="en-US" sz="1200">
              <a:latin typeface="Helvetica" charset="0"/>
            </a:endParaRPr>
          </a:p>
        </p:txBody>
      </p:sp>
      <p:sp>
        <p:nvSpPr>
          <p:cNvPr id="1222674" name="AutoShape 18"/>
          <p:cNvSpPr>
            <a:spLocks noChangeArrowheads="1"/>
          </p:cNvSpPr>
          <p:nvPr/>
        </p:nvSpPr>
        <p:spPr bwMode="auto">
          <a:xfrm rot="5400000">
            <a:off x="5545138" y="2867025"/>
            <a:ext cx="533400" cy="609600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5" name="Oval 19"/>
          <p:cNvSpPr>
            <a:spLocks noChangeArrowheads="1"/>
          </p:cNvSpPr>
          <p:nvPr/>
        </p:nvSpPr>
        <p:spPr bwMode="auto">
          <a:xfrm>
            <a:off x="6126163" y="3094038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6" name="Line 20"/>
          <p:cNvSpPr>
            <a:spLocks noChangeShapeType="1"/>
          </p:cNvSpPr>
          <p:nvPr/>
        </p:nvSpPr>
        <p:spPr bwMode="auto">
          <a:xfrm flipH="1">
            <a:off x="5059363" y="3170238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2677" name="Line 21"/>
          <p:cNvSpPr>
            <a:spLocks noChangeShapeType="1"/>
          </p:cNvSpPr>
          <p:nvPr/>
        </p:nvSpPr>
        <p:spPr bwMode="auto">
          <a:xfrm flipH="1" flipV="1">
            <a:off x="6278563" y="3170238"/>
            <a:ext cx="263525" cy="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2678" name="Text Box 22"/>
          <p:cNvSpPr txBox="1">
            <a:spLocks noChangeArrowheads="1"/>
          </p:cNvSpPr>
          <p:nvPr/>
        </p:nvSpPr>
        <p:spPr bwMode="auto">
          <a:xfrm>
            <a:off x="4513263" y="2940050"/>
            <a:ext cx="4222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in</a:t>
            </a:r>
          </a:p>
        </p:txBody>
      </p:sp>
      <p:sp>
        <p:nvSpPr>
          <p:cNvPr id="1222679" name="Text Box 23"/>
          <p:cNvSpPr txBox="1">
            <a:spLocks noChangeArrowheads="1"/>
          </p:cNvSpPr>
          <p:nvPr/>
        </p:nvSpPr>
        <p:spPr bwMode="auto">
          <a:xfrm>
            <a:off x="6650038" y="2905125"/>
            <a:ext cx="6080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1222680" name="Text Box 24"/>
          <p:cNvSpPr txBox="1">
            <a:spLocks noChangeArrowheads="1"/>
          </p:cNvSpPr>
          <p:nvPr/>
        </p:nvSpPr>
        <p:spPr bwMode="auto">
          <a:xfrm>
            <a:off x="685800" y="5791200"/>
            <a:ext cx="1641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Truth table</a:t>
            </a:r>
          </a:p>
        </p:txBody>
      </p:sp>
      <p:sp>
        <p:nvSpPr>
          <p:cNvPr id="20" name="Line 1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987633" y="2560085"/>
            <a:ext cx="486954" cy="5511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1" name="Line 1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740087" y="2777223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oval"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2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562679" y="2341844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3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562680" y="2777223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4" name="Line 2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562680" y="2341845"/>
            <a:ext cx="177408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5" name="Line 2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474587" y="2341844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6" name="Line 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992999" y="1754087"/>
            <a:ext cx="35359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7" name="Line 5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745453" y="1319811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8" name="Line 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743568" y="1971224"/>
            <a:ext cx="1885" cy="3846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9" name="Line 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569269" y="1536949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0" name="Line 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569269" y="1971224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1" name="Line 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569269" y="1536948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2" name="Line 1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79954" y="1536949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3" name="Oval 1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346592" y="1718815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4" name="Line 1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541793" y="3009902"/>
            <a:ext cx="2057399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5" name="Line 15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533979" y="1319811"/>
            <a:ext cx="2057399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6" name="Text Box 3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39224" y="1858796"/>
            <a:ext cx="414176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>
                <a:solidFill>
                  <a:srgbClr val="FFFFFF"/>
                </a:solidFill>
                <a:latin typeface="+mj-lt"/>
              </a:rPr>
              <a:t>in</a:t>
            </a:r>
          </a:p>
        </p:txBody>
      </p:sp>
      <p:sp>
        <p:nvSpPr>
          <p:cNvPr id="37" name="Text Box 3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287309" y="1858796"/>
            <a:ext cx="60813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out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8" name="Text Box 3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86206" y="1039833"/>
            <a:ext cx="667194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Vdd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9" name="Text Box 3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70012" y="2749324"/>
            <a:ext cx="58338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Vss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40" name="Straight Connector 39"/>
          <p:cNvCxnSpPr/>
          <p:nvPr>
            <p:custDataLst>
              <p:tags r:id="rId21"/>
            </p:custDataLst>
          </p:nvPr>
        </p:nvCxnSpPr>
        <p:spPr>
          <a:xfrm rot="5400000">
            <a:off x="1585113" y="2157709"/>
            <a:ext cx="810407" cy="53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>
            <p:custDataLst>
              <p:tags r:id="rId22"/>
            </p:custDataLst>
          </p:nvPr>
        </p:nvCxnSpPr>
        <p:spPr>
          <a:xfrm rot="10800000">
            <a:off x="1533980" y="2127253"/>
            <a:ext cx="451945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>
            <p:custDataLst>
              <p:tags r:id="rId23"/>
            </p:custDataLst>
          </p:nvPr>
        </p:nvCxnSpPr>
        <p:spPr>
          <a:xfrm>
            <a:off x="2740088" y="2127253"/>
            <a:ext cx="459021" cy="0"/>
          </a:xfrm>
          <a:prstGeom prst="line">
            <a:avLst/>
          </a:prstGeom>
          <a:ln w="28575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6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NAND Gate</a:t>
            </a:r>
          </a:p>
        </p:txBody>
      </p:sp>
      <p:graphicFrame>
        <p:nvGraphicFramePr>
          <p:cNvPr id="122470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222326"/>
              </p:ext>
            </p:extLst>
          </p:nvPr>
        </p:nvGraphicFramePr>
        <p:xfrm>
          <a:off x="304825" y="4067700"/>
          <a:ext cx="1600200" cy="2590800"/>
        </p:xfrm>
        <a:graphic>
          <a:graphicData uri="http://schemas.openxmlformats.org/drawingml/2006/table">
            <a:tbl>
              <a:tblPr/>
              <a:tblGrid>
                <a:gridCol w="457200"/>
                <a:gridCol w="457200"/>
                <a:gridCol w="6858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4733" name="Rectangle 29"/>
          <p:cNvSpPr>
            <a:spLocks noChangeArrowheads="1"/>
          </p:cNvSpPr>
          <p:nvPr/>
        </p:nvSpPr>
        <p:spPr bwMode="auto">
          <a:xfrm>
            <a:off x="3983038" y="1017588"/>
            <a:ext cx="411480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NAND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</p:txBody>
      </p:sp>
      <p:sp>
        <p:nvSpPr>
          <p:cNvPr id="1224734" name="AutoShape 30"/>
          <p:cNvSpPr>
            <a:spLocks noChangeArrowheads="1"/>
          </p:cNvSpPr>
          <p:nvPr/>
        </p:nvSpPr>
        <p:spPr bwMode="auto">
          <a:xfrm>
            <a:off x="4973638" y="2160588"/>
            <a:ext cx="838200" cy="685800"/>
          </a:xfrm>
          <a:prstGeom prst="flowChartDelay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4735" name="Line 31"/>
          <p:cNvSpPr>
            <a:spLocks noChangeShapeType="1"/>
          </p:cNvSpPr>
          <p:nvPr/>
        </p:nvSpPr>
        <p:spPr bwMode="auto">
          <a:xfrm flipH="1">
            <a:off x="4668838" y="231298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36" name="Line 32"/>
          <p:cNvSpPr>
            <a:spLocks noChangeShapeType="1"/>
          </p:cNvSpPr>
          <p:nvPr/>
        </p:nvSpPr>
        <p:spPr bwMode="auto">
          <a:xfrm flipH="1">
            <a:off x="4668838" y="269398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37" name="Text Box 33"/>
          <p:cNvSpPr txBox="1">
            <a:spLocks noChangeArrowheads="1"/>
          </p:cNvSpPr>
          <p:nvPr/>
        </p:nvSpPr>
        <p:spPr bwMode="auto">
          <a:xfrm>
            <a:off x="4287838" y="238918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24738" name="Text Box 34"/>
          <p:cNvSpPr txBox="1">
            <a:spLocks noChangeArrowheads="1"/>
          </p:cNvSpPr>
          <p:nvPr/>
        </p:nvSpPr>
        <p:spPr bwMode="auto">
          <a:xfrm>
            <a:off x="4287838" y="200818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1224739" name="Oval 35"/>
          <p:cNvSpPr>
            <a:spLocks noChangeArrowheads="1"/>
          </p:cNvSpPr>
          <p:nvPr/>
        </p:nvSpPr>
        <p:spPr bwMode="auto">
          <a:xfrm>
            <a:off x="5811838" y="241617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4740" name="Line 36"/>
          <p:cNvSpPr>
            <a:spLocks noChangeShapeType="1"/>
          </p:cNvSpPr>
          <p:nvPr/>
        </p:nvSpPr>
        <p:spPr bwMode="auto">
          <a:xfrm flipH="1">
            <a:off x="5965825" y="2493963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4741" name="Text Box 37"/>
          <p:cNvSpPr txBox="1">
            <a:spLocks noChangeArrowheads="1"/>
          </p:cNvSpPr>
          <p:nvPr/>
        </p:nvSpPr>
        <p:spPr bwMode="auto">
          <a:xfrm>
            <a:off x="6345238" y="2160588"/>
            <a:ext cx="608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28" name="Line 1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450756" y="3542291"/>
            <a:ext cx="486954" cy="5511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29" name="Line 1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203210" y="3759429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oval"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0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025802" y="3324050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1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025803" y="3759429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2" name="Line 2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025803" y="3324051"/>
            <a:ext cx="177408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3" name="Line 2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937710" y="3324050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4" name="Line 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456122" y="2736293"/>
            <a:ext cx="47146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5" name="Line 5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726788" y="1295140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6" name="Line 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206691" y="2953430"/>
            <a:ext cx="1885" cy="3846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7" name="Line 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032392" y="2519155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8" name="Line 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032392" y="2953430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39" name="Line 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032392" y="2519154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0" name="Line 1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943077" y="2519155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1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900254" y="3992108"/>
            <a:ext cx="514735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2" name="Line 1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261613" y="1293554"/>
            <a:ext cx="548102" cy="158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3" name="Text Box 3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84650" y="3293733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4" name="Text Box 3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973262" y="2109188"/>
            <a:ext cx="60813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out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5" name="Text Box 3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219200" y="798025"/>
            <a:ext cx="667194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Vdd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6" name="Text Box 3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50127" y="3913587"/>
            <a:ext cx="58338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Vss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7" name="Text Box 3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091083" y="2452463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8" name="Line 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2137077" y="1728313"/>
            <a:ext cx="18737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49" name="Line 7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2547127" y="1511175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0" name="Line 8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2547127" y="1945450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1" name="Line 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2547127" y="1511174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2" name="Line 10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2457812" y="1511175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3" name="Oval 1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324450" y="1693041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4" name="Text Box 3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850127" y="1444482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5" name="Line 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V="1">
            <a:off x="2721422" y="1956528"/>
            <a:ext cx="3113" cy="3333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6" name="Line 15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1527113" y="2288315"/>
            <a:ext cx="1444687" cy="15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7" name="Line 5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1529366" y="1293553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8" name="Line 4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939655" y="1726726"/>
            <a:ext cx="18737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59" name="Line 7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1349705" y="1509588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0" name="Line 8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349705" y="1943863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1" name="Line 9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1349705" y="1509587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2" name="Line 10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260390" y="1509588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3" name="Oval 11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1127028" y="1691454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4" name="Text Box 30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52705" y="1442895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5" name="Line 5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1524000" y="1954941"/>
            <a:ext cx="3113" cy="3333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none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6" name="Line 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2209800" y="2302016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7" name="Line 1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2447371" y="1291967"/>
            <a:ext cx="548102" cy="158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8" name="Text Box 30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2433515" y="798025"/>
            <a:ext cx="667194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Vdd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32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 Gate</a:t>
            </a:r>
          </a:p>
        </p:txBody>
      </p:sp>
      <p:graphicFrame>
        <p:nvGraphicFramePr>
          <p:cNvPr id="1255477" name="Group 5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66756660"/>
              </p:ext>
            </p:extLst>
          </p:nvPr>
        </p:nvGraphicFramePr>
        <p:xfrm>
          <a:off x="365775" y="4114800"/>
          <a:ext cx="1371600" cy="2639060"/>
        </p:xfrm>
        <a:graphic>
          <a:graphicData uri="http://schemas.openxmlformats.org/drawingml/2006/table">
            <a:tbl>
              <a:tblPr/>
              <a:tblGrid>
                <a:gridCol w="360363"/>
                <a:gridCol w="325437"/>
                <a:gridCol w="6858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5503" name="Rectangle 79"/>
          <p:cNvSpPr>
            <a:spLocks noChangeArrowheads="1"/>
          </p:cNvSpPr>
          <p:nvPr/>
        </p:nvSpPr>
        <p:spPr bwMode="auto">
          <a:xfrm>
            <a:off x="4800600" y="1905000"/>
            <a:ext cx="4114800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Function: NOR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>
                <a:latin typeface="Helvetica" charset="0"/>
              </a:rPr>
              <a:t>Symbol: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sz="2800">
              <a:latin typeface="Helvetica" charset="0"/>
            </a:endParaRPr>
          </a:p>
        </p:txBody>
      </p:sp>
      <p:sp>
        <p:nvSpPr>
          <p:cNvPr id="1255504" name="AutoShape 80"/>
          <p:cNvSpPr>
            <a:spLocks noChangeArrowheads="1"/>
          </p:cNvSpPr>
          <p:nvPr/>
        </p:nvSpPr>
        <p:spPr bwMode="auto">
          <a:xfrm flipH="1">
            <a:off x="5432425" y="4398963"/>
            <a:ext cx="1022350" cy="889000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55505" name="Line 81"/>
          <p:cNvSpPr>
            <a:spLocks noChangeShapeType="1"/>
          </p:cNvSpPr>
          <p:nvPr/>
        </p:nvSpPr>
        <p:spPr bwMode="auto">
          <a:xfrm flipH="1">
            <a:off x="5351463" y="466883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06" name="Line 82"/>
          <p:cNvSpPr>
            <a:spLocks noChangeShapeType="1"/>
          </p:cNvSpPr>
          <p:nvPr/>
        </p:nvSpPr>
        <p:spPr bwMode="auto">
          <a:xfrm flipH="1">
            <a:off x="5351463" y="5049838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07" name="Text Box 83"/>
          <p:cNvSpPr txBox="1">
            <a:spLocks noChangeArrowheads="1"/>
          </p:cNvSpPr>
          <p:nvPr/>
        </p:nvSpPr>
        <p:spPr bwMode="auto">
          <a:xfrm>
            <a:off x="4970463" y="474503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b</a:t>
            </a:r>
          </a:p>
        </p:txBody>
      </p:sp>
      <p:sp>
        <p:nvSpPr>
          <p:cNvPr id="1255508" name="Text Box 84"/>
          <p:cNvSpPr txBox="1">
            <a:spLocks noChangeArrowheads="1"/>
          </p:cNvSpPr>
          <p:nvPr/>
        </p:nvSpPr>
        <p:spPr bwMode="auto">
          <a:xfrm>
            <a:off x="4970463" y="4364038"/>
            <a:ext cx="354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a</a:t>
            </a:r>
          </a:p>
        </p:txBody>
      </p:sp>
      <p:sp>
        <p:nvSpPr>
          <p:cNvPr id="1255509" name="Oval 85"/>
          <p:cNvSpPr>
            <a:spLocks noChangeArrowheads="1"/>
          </p:cNvSpPr>
          <p:nvPr/>
        </p:nvSpPr>
        <p:spPr bwMode="auto">
          <a:xfrm>
            <a:off x="6465888" y="4772025"/>
            <a:ext cx="152400" cy="152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5510" name="Line 86"/>
          <p:cNvSpPr>
            <a:spLocks noChangeShapeType="1"/>
          </p:cNvSpPr>
          <p:nvPr/>
        </p:nvSpPr>
        <p:spPr bwMode="auto">
          <a:xfrm flipH="1">
            <a:off x="6619875" y="4849813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5511" name="Text Box 87"/>
          <p:cNvSpPr txBox="1">
            <a:spLocks noChangeArrowheads="1"/>
          </p:cNvSpPr>
          <p:nvPr/>
        </p:nvSpPr>
        <p:spPr bwMode="auto">
          <a:xfrm>
            <a:off x="6999288" y="4516438"/>
            <a:ext cx="608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>
                <a:latin typeface="Arial" charset="0"/>
              </a:rPr>
              <a:t>out</a:t>
            </a:r>
          </a:p>
        </p:txBody>
      </p:sp>
      <p:sp>
        <p:nvSpPr>
          <p:cNvPr id="63" name="Line 15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059448" y="1727665"/>
            <a:ext cx="405804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4" name="Line 1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818335" y="1298901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oval"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5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640927" y="1516040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6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640928" y="1514936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7" name="Line 2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640928" y="1950315"/>
            <a:ext cx="177408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8" name="Line 2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552835" y="1516040"/>
            <a:ext cx="1223" cy="43537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69" name="Line 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071247" y="2538073"/>
            <a:ext cx="353592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0" name="Line 5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3341913" y="3763190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1" name="Line 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 flipV="1">
            <a:off x="2821816" y="1937351"/>
            <a:ext cx="1885" cy="3846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2" name="Line 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647517" y="2320934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3" name="Line 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647517" y="2320935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4" name="Line 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647517" y="2755211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5" name="Line 1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58202" y="2320934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6" name="Oval 1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V="1">
            <a:off x="2424840" y="2500598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7" name="Line 1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515379" y="1283360"/>
            <a:ext cx="514735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8" name="Line 15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1876738" y="3980328"/>
            <a:ext cx="548102" cy="158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79" name="Text Box 3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699775" y="1484620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0" name="Text Box 3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38512" y="2736275"/>
            <a:ext cx="60813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out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1" name="Text Box 3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75515" y="3980328"/>
            <a:ext cx="58338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Vss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2" name="Text Box 3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465252" y="798266"/>
            <a:ext cx="667194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Vdd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3" name="Text Box 3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706208" y="2265485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4" name="Line 4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2752202" y="3546053"/>
            <a:ext cx="310294" cy="1102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5" name="Line 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3162252" y="3328914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6" name="Line 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3162252" y="3328915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7" name="Line 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3162252" y="3763191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8" name="Line 1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072937" y="3328914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465252" y="3296000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0" name="Line 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3336547" y="2985565"/>
            <a:ext cx="3113" cy="3333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1" name="Line 15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V="1">
            <a:off x="2142238" y="2985566"/>
            <a:ext cx="1444687" cy="1587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2" name="Line 5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V="1">
            <a:off x="2144491" y="3764777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3" name="Line 4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flipV="1">
            <a:off x="1554779" y="3548742"/>
            <a:ext cx="320735" cy="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4" name="Line 7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flipV="1">
            <a:off x="1964830" y="3330501"/>
            <a:ext cx="1224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5" name="Line 8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V="1">
            <a:off x="1964830" y="3330502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6" name="Line 9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V="1">
            <a:off x="1964830" y="3764778"/>
            <a:ext cx="177408" cy="1103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7" name="Line 10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flipV="1">
            <a:off x="1875515" y="3330501"/>
            <a:ext cx="1223" cy="435379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98" name="Text Box 30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1267830" y="3297587"/>
            <a:ext cx="359673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9" name="Line 5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2139125" y="2987152"/>
            <a:ext cx="3113" cy="3333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none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100" name="Line 5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2824925" y="2756314"/>
            <a:ext cx="1224" cy="21713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 type="oval"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101" name="Line 1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3062496" y="3981915"/>
            <a:ext cx="548102" cy="1586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  <p:sp>
        <p:nvSpPr>
          <p:cNvPr id="102" name="Text Box 30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048640" y="3980328"/>
            <a:ext cx="583388" cy="4971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eaLnBrk="1" hangingPunct="1">
              <a:lnSpc>
                <a:spcPct val="116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Vss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3" name="Oval 11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 flipV="1">
            <a:off x="2443925" y="1698151"/>
            <a:ext cx="90539" cy="73849"/>
          </a:xfrm>
          <a:prstGeom prst="ellipse">
            <a:avLst/>
          </a:prstGeom>
          <a:noFill/>
          <a:ln w="255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endParaRPr lang="en-US">
              <a:ln w="28575">
                <a:solidFill>
                  <a:schemeClr val="tx1"/>
                </a:solidFill>
              </a:ln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2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de Bar">
  <a:themeElements>
    <a:clrScheme name="Side Bar 4">
      <a:dk1>
        <a:srgbClr val="000000"/>
      </a:dk1>
      <a:lt1>
        <a:srgbClr val="FFFFFF"/>
      </a:lt1>
      <a:dk2>
        <a:srgbClr val="660033"/>
      </a:dk2>
      <a:lt2>
        <a:srgbClr val="FFFF66"/>
      </a:lt2>
      <a:accent1>
        <a:srgbClr val="FF0033"/>
      </a:accent1>
      <a:accent2>
        <a:srgbClr val="CC6600"/>
      </a:accent2>
      <a:accent3>
        <a:srgbClr val="B8AAAD"/>
      </a:accent3>
      <a:accent4>
        <a:srgbClr val="DADADA"/>
      </a:accent4>
      <a:accent5>
        <a:srgbClr val="FFAAAD"/>
      </a:accent5>
      <a:accent6>
        <a:srgbClr val="B95C00"/>
      </a:accent6>
      <a:hlink>
        <a:srgbClr val="999933"/>
      </a:hlink>
      <a:folHlink>
        <a:srgbClr val="A50021"/>
      </a:folHlink>
    </a:clrScheme>
    <a:fontScheme name="Side Bar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C:\MSOffice\Templates\Presentation Designs\Side Bar.pot</Template>
  <TotalTime>9195</TotalTime>
  <Words>1388</Words>
  <Application>Microsoft Office PowerPoint</Application>
  <PresentationFormat>On-screen Show (4:3)</PresentationFormat>
  <Paragraphs>580</Paragraphs>
  <Slides>43</Slides>
  <Notes>43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Side Bar</vt:lpstr>
      <vt:lpstr>CS 3410: Computer System Organization and Programming</vt:lpstr>
      <vt:lpstr>Basic Building Blocks: A switch</vt:lpstr>
      <vt:lpstr>Basic Building Blocks: Switches</vt:lpstr>
      <vt:lpstr>Basic Building Blocks: Transistors</vt:lpstr>
      <vt:lpstr>Basic Building Blocks: NPN Transistors</vt:lpstr>
      <vt:lpstr>P and N Transistors</vt:lpstr>
      <vt:lpstr>Inverter</vt:lpstr>
      <vt:lpstr>NAND Gate</vt:lpstr>
      <vt:lpstr>NOR Gate</vt:lpstr>
      <vt:lpstr>Building Functions</vt:lpstr>
      <vt:lpstr>Then and Now</vt:lpstr>
      <vt:lpstr>Moore's Law</vt:lpstr>
      <vt:lpstr>Course Objective</vt:lpstr>
      <vt:lpstr>Announcements: How class organized</vt:lpstr>
      <vt:lpstr>Who am I?</vt:lpstr>
      <vt:lpstr>Who am I?</vt:lpstr>
      <vt:lpstr>Course Staff</vt:lpstr>
      <vt:lpstr>Course Staff</vt:lpstr>
      <vt:lpstr>Book</vt:lpstr>
      <vt:lpstr>Pre-requisites and scheduling</vt:lpstr>
      <vt:lpstr>Grading</vt:lpstr>
      <vt:lpstr>Grading</vt:lpstr>
      <vt:lpstr>Administrivia</vt:lpstr>
      <vt:lpstr>Administrivia</vt:lpstr>
      <vt:lpstr>Communication</vt:lpstr>
      <vt:lpstr>Lab Sections &amp; Projects</vt:lpstr>
      <vt:lpstr>Academic Integrity</vt:lpstr>
      <vt:lpstr>Why do CS Students Need Transistors?</vt:lpstr>
      <vt:lpstr>Why do CS Students Need Transistors?</vt:lpstr>
      <vt:lpstr>Why do CS Students Need Transistors?</vt:lpstr>
      <vt:lpstr>Computer System Organization</vt:lpstr>
      <vt:lpstr>Computer System Organization</vt:lpstr>
      <vt:lpstr>Compilers &amp; Assemblers</vt:lpstr>
      <vt:lpstr>Instruction Set Architecture</vt:lpstr>
      <vt:lpstr>Basic Computer System</vt:lpstr>
      <vt:lpstr>How to Design a Simple Processor</vt:lpstr>
      <vt:lpstr>Inside the Processor</vt:lpstr>
      <vt:lpstr>How to Program the Processor: MIPS R3000 ISA</vt:lpstr>
      <vt:lpstr> Overview</vt:lpstr>
      <vt:lpstr>Applications</vt:lpstr>
      <vt:lpstr>Example 3: New  Devices</vt:lpstr>
      <vt:lpstr>Covered in this course</vt:lpstr>
      <vt:lpstr>Reflect</vt:lpstr>
    </vt:vector>
  </TitlesOfParts>
  <Company>Computer Science, Cornell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3410: Computer System Organization and Design</dc:title>
  <dc:creator>Hakim Weatherspoon</dc:creator>
  <cp:lastModifiedBy>Hakim Weatherspoon</cp:lastModifiedBy>
  <cp:revision>1120</cp:revision>
  <cp:lastPrinted>2012-01-24T17:43:33Z</cp:lastPrinted>
  <dcterms:created xsi:type="dcterms:W3CDTF">1999-11-21T22:40:57Z</dcterms:created>
  <dcterms:modified xsi:type="dcterms:W3CDTF">2012-01-24T17:47:31Z</dcterms:modified>
</cp:coreProperties>
</file>