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85" r:id="rId2"/>
    <p:sldId id="286" r:id="rId3"/>
    <p:sldId id="273" r:id="rId4"/>
    <p:sldId id="258" r:id="rId5"/>
    <p:sldId id="278" r:id="rId6"/>
    <p:sldId id="260" r:id="rId7"/>
    <p:sldId id="261" r:id="rId8"/>
    <p:sldId id="262" r:id="rId9"/>
    <p:sldId id="264" r:id="rId10"/>
    <p:sldId id="259" r:id="rId11"/>
    <p:sldId id="263" r:id="rId12"/>
    <p:sldId id="280" r:id="rId13"/>
    <p:sldId id="282" r:id="rId14"/>
    <p:sldId id="279" r:id="rId15"/>
    <p:sldId id="281" r:id="rId16"/>
    <p:sldId id="276" r:id="rId17"/>
    <p:sldId id="268" r:id="rId18"/>
    <p:sldId id="269" r:id="rId19"/>
    <p:sldId id="267" r:id="rId20"/>
    <p:sldId id="271" r:id="rId21"/>
    <p:sldId id="270" r:id="rId22"/>
    <p:sldId id="266" r:id="rId23"/>
    <p:sldId id="275" r:id="rId24"/>
    <p:sldId id="272" r:id="rId25"/>
    <p:sldId id="265" r:id="rId26"/>
    <p:sldId id="277" r:id="rId2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815" autoAdjust="0"/>
  </p:normalViewPr>
  <p:slideViewPr>
    <p:cSldViewPr>
      <p:cViewPr varScale="1">
        <p:scale>
          <a:sx n="60" d="100"/>
          <a:sy n="60" d="100"/>
        </p:scale>
        <p:origin x="-14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447DB461-9746-F946-A28E-76C918FC2A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422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B722F3-4802-8043-97BF-407F280BEDD1}" type="datetimeFigureOut">
              <a:rPr lang="en-US"/>
              <a:pPr/>
              <a:t>3/16/11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28FBD5E-B163-7440-8105-A16ADBD852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584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Calibri" charset="0"/>
              </a:rPr>
              <a:t>Exercise 2.20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3AC4685-0BFD-BF42-953B-8F1DAB9F085E}" type="slidenum">
              <a:rPr lang="en-US"/>
              <a:pPr eaLnBrk="1" hangingPunct="1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474973-ADC1-A342-8B39-FC8F5BA143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180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439590-E978-0945-B878-99FA5EF379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49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705927-18B3-244F-B385-A3F205BA8F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94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357BC2-2155-2F4E-906D-0CD72021CA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23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441DEE-3A03-4A48-9C97-C35D9831B7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627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065AE9-1035-AF44-B444-A0AF3B7335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946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1CB828-AAC1-9242-A823-79C95F9B4C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994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C13CC8-5DDA-7B40-B272-E4FFE1B05D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780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3A5B40-C63A-BC41-ADBB-3C17A4027D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44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E8311D-6FA9-6E49-AE94-A3F1AD9F78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57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AAA6A1-21A7-404C-B2C3-577A2D3695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28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AE3078-6162-F040-A281-5A78A5F6CD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9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5EFF9F9-B272-6A47-81F0-B5DAC830185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inscp.net/" TargetMode="Externa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roquest.safaribooksonline.com/" TargetMode="External"/><Relationship Id="rId3" Type="http://schemas.openxmlformats.org/officeDocument/2006/relationships/hyperlink" Target="http://www.englib.cornell.edu/erg/shortlist.php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hiark.greenend.org.uk/~sgtatham/putty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Question 1.C, 1.D</a:t>
            </a:r>
          </a:p>
          <a:p>
            <a:pPr eaLnBrk="1" hangingPunct="1"/>
            <a:r>
              <a:rPr lang="en-US">
                <a:latin typeface="Arial" charset="0"/>
              </a:rPr>
              <a:t>Question 5</a:t>
            </a:r>
          </a:p>
          <a:p>
            <a:pPr eaLnBrk="1" hangingPunct="1"/>
            <a:r>
              <a:rPr lang="en-US">
                <a:latin typeface="Arial" charset="0"/>
              </a:rPr>
              <a:t>Quiz</a:t>
            </a:r>
          </a:p>
          <a:p>
            <a:pPr eaLnBrk="1" hangingPunct="1"/>
            <a:r>
              <a:rPr lang="en-US">
                <a:latin typeface="Arial" charset="0"/>
              </a:rPr>
              <a:t>Preview of HW3</a:t>
            </a:r>
          </a:p>
          <a:p>
            <a:pPr eaLnBrk="1" hangingPunct="1"/>
            <a:r>
              <a:rPr lang="en-US">
                <a:latin typeface="Arial" charset="0"/>
              </a:rPr>
              <a:t>Introduction to Unix</a:t>
            </a:r>
          </a:p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File System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4267200" y="1981200"/>
            <a:ext cx="22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/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838200" y="2971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bin</a:t>
            </a:r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1981200" y="2971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etc</a:t>
            </a:r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3048000" y="2971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lib</a:t>
            </a:r>
          </a:p>
        </p:txBody>
      </p:sp>
      <p:sp>
        <p:nvSpPr>
          <p:cNvPr id="11271" name="Text Box 8"/>
          <p:cNvSpPr txBox="1">
            <a:spLocks noChangeArrowheads="1"/>
          </p:cNvSpPr>
          <p:nvPr/>
        </p:nvSpPr>
        <p:spPr bwMode="auto">
          <a:xfrm>
            <a:off x="4114800" y="2971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usr</a:t>
            </a:r>
          </a:p>
        </p:txBody>
      </p:sp>
      <p:sp>
        <p:nvSpPr>
          <p:cNvPr id="11272" name="Text Box 9"/>
          <p:cNvSpPr txBox="1">
            <a:spLocks noChangeArrowheads="1"/>
          </p:cNvSpPr>
          <p:nvPr/>
        </p:nvSpPr>
        <p:spPr bwMode="auto">
          <a:xfrm>
            <a:off x="5334000" y="2971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dev</a:t>
            </a:r>
          </a:p>
        </p:txBody>
      </p:sp>
      <p:sp>
        <p:nvSpPr>
          <p:cNvPr id="11273" name="Text Box 10"/>
          <p:cNvSpPr txBox="1">
            <a:spLocks noChangeArrowheads="1"/>
          </p:cNvSpPr>
          <p:nvPr/>
        </p:nvSpPr>
        <p:spPr bwMode="auto">
          <a:xfrm>
            <a:off x="6477000" y="2971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tmp</a:t>
            </a:r>
          </a:p>
        </p:txBody>
      </p:sp>
      <p:sp>
        <p:nvSpPr>
          <p:cNvPr id="11274" name="Text Box 11"/>
          <p:cNvSpPr txBox="1">
            <a:spLocks noChangeArrowheads="1"/>
          </p:cNvSpPr>
          <p:nvPr/>
        </p:nvSpPr>
        <p:spPr bwMode="auto">
          <a:xfrm>
            <a:off x="7620000" y="2971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home</a:t>
            </a:r>
          </a:p>
        </p:txBody>
      </p:sp>
      <p:sp>
        <p:nvSpPr>
          <p:cNvPr id="11275" name="Line 12"/>
          <p:cNvSpPr>
            <a:spLocks noChangeShapeType="1"/>
          </p:cNvSpPr>
          <p:nvPr/>
        </p:nvSpPr>
        <p:spPr bwMode="auto">
          <a:xfrm flipV="1">
            <a:off x="1143000" y="2209800"/>
            <a:ext cx="3048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3"/>
          <p:cNvSpPr>
            <a:spLocks noChangeShapeType="1"/>
          </p:cNvSpPr>
          <p:nvPr/>
        </p:nvSpPr>
        <p:spPr bwMode="auto">
          <a:xfrm flipV="1">
            <a:off x="2362200" y="2286000"/>
            <a:ext cx="1828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14"/>
          <p:cNvSpPr>
            <a:spLocks noChangeShapeType="1"/>
          </p:cNvSpPr>
          <p:nvPr/>
        </p:nvSpPr>
        <p:spPr bwMode="auto">
          <a:xfrm flipH="1">
            <a:off x="3276600" y="2362200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5"/>
          <p:cNvSpPr>
            <a:spLocks noChangeShapeType="1"/>
          </p:cNvSpPr>
          <p:nvPr/>
        </p:nvSpPr>
        <p:spPr bwMode="auto">
          <a:xfrm>
            <a:off x="4343400" y="2438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6"/>
          <p:cNvSpPr>
            <a:spLocks noChangeShapeType="1"/>
          </p:cNvSpPr>
          <p:nvPr/>
        </p:nvSpPr>
        <p:spPr bwMode="auto">
          <a:xfrm>
            <a:off x="4419600" y="2362200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17"/>
          <p:cNvSpPr>
            <a:spLocks noChangeShapeType="1"/>
          </p:cNvSpPr>
          <p:nvPr/>
        </p:nvSpPr>
        <p:spPr bwMode="auto">
          <a:xfrm>
            <a:off x="4495800" y="2286000"/>
            <a:ext cx="2133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18"/>
          <p:cNvSpPr>
            <a:spLocks noChangeShapeType="1"/>
          </p:cNvSpPr>
          <p:nvPr/>
        </p:nvSpPr>
        <p:spPr bwMode="auto">
          <a:xfrm flipH="1" flipV="1">
            <a:off x="4572000" y="2209800"/>
            <a:ext cx="3352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Text Box 19"/>
          <p:cNvSpPr txBox="1">
            <a:spLocks noChangeArrowheads="1"/>
          </p:cNvSpPr>
          <p:nvPr/>
        </p:nvSpPr>
        <p:spPr bwMode="auto">
          <a:xfrm>
            <a:off x="152400" y="3733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sh</a:t>
            </a:r>
          </a:p>
        </p:txBody>
      </p:sp>
      <p:sp>
        <p:nvSpPr>
          <p:cNvPr id="11283" name="Text Box 20"/>
          <p:cNvSpPr txBox="1">
            <a:spLocks noChangeArrowheads="1"/>
          </p:cNvSpPr>
          <p:nvPr/>
        </p:nvSpPr>
        <p:spPr bwMode="auto">
          <a:xfrm>
            <a:off x="838200" y="3733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ls</a:t>
            </a:r>
          </a:p>
        </p:txBody>
      </p:sp>
      <p:sp>
        <p:nvSpPr>
          <p:cNvPr id="11284" name="Text Box 21"/>
          <p:cNvSpPr txBox="1">
            <a:spLocks noChangeArrowheads="1"/>
          </p:cNvSpPr>
          <p:nvPr/>
        </p:nvSpPr>
        <p:spPr bwMode="auto">
          <a:xfrm>
            <a:off x="1295400" y="3733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cat</a:t>
            </a:r>
          </a:p>
        </p:txBody>
      </p:sp>
      <p:sp>
        <p:nvSpPr>
          <p:cNvPr id="11285" name="Line 22"/>
          <p:cNvSpPr>
            <a:spLocks noChangeShapeType="1"/>
          </p:cNvSpPr>
          <p:nvPr/>
        </p:nvSpPr>
        <p:spPr bwMode="auto">
          <a:xfrm flipH="1">
            <a:off x="457200" y="3352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Line 23"/>
          <p:cNvSpPr>
            <a:spLocks noChangeShapeType="1"/>
          </p:cNvSpPr>
          <p:nvPr/>
        </p:nvSpPr>
        <p:spPr bwMode="auto">
          <a:xfrm>
            <a:off x="10668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7" name="Line 24"/>
          <p:cNvSpPr>
            <a:spLocks noChangeShapeType="1"/>
          </p:cNvSpPr>
          <p:nvPr/>
        </p:nvSpPr>
        <p:spPr bwMode="auto">
          <a:xfrm>
            <a:off x="1219200" y="33528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8" name="Text Box 25"/>
          <p:cNvSpPr txBox="1">
            <a:spLocks noChangeArrowheads="1"/>
          </p:cNvSpPr>
          <p:nvPr/>
        </p:nvSpPr>
        <p:spPr bwMode="auto">
          <a:xfrm>
            <a:off x="990600" y="44958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passwd</a:t>
            </a:r>
          </a:p>
        </p:txBody>
      </p:sp>
      <p:sp>
        <p:nvSpPr>
          <p:cNvPr id="11289" name="Text Box 26"/>
          <p:cNvSpPr txBox="1">
            <a:spLocks noChangeArrowheads="1"/>
          </p:cNvSpPr>
          <p:nvPr/>
        </p:nvSpPr>
        <p:spPr bwMode="auto">
          <a:xfrm>
            <a:off x="1981200" y="44958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group</a:t>
            </a:r>
          </a:p>
        </p:txBody>
      </p:sp>
      <p:sp>
        <p:nvSpPr>
          <p:cNvPr id="11290" name="Line 27"/>
          <p:cNvSpPr>
            <a:spLocks noChangeShapeType="1"/>
          </p:cNvSpPr>
          <p:nvPr/>
        </p:nvSpPr>
        <p:spPr bwMode="auto">
          <a:xfrm flipH="1">
            <a:off x="1600200" y="3352800"/>
            <a:ext cx="609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1" name="Line 28"/>
          <p:cNvSpPr>
            <a:spLocks noChangeShapeType="1"/>
          </p:cNvSpPr>
          <p:nvPr/>
        </p:nvSpPr>
        <p:spPr bwMode="auto">
          <a:xfrm>
            <a:off x="2286000" y="3352800"/>
            <a:ext cx="228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2" name="Text Box 29"/>
          <p:cNvSpPr txBox="1">
            <a:spLocks noChangeArrowheads="1"/>
          </p:cNvSpPr>
          <p:nvPr/>
        </p:nvSpPr>
        <p:spPr bwMode="auto">
          <a:xfrm>
            <a:off x="2819400" y="37338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libc.so</a:t>
            </a:r>
          </a:p>
        </p:txBody>
      </p:sp>
      <p:sp>
        <p:nvSpPr>
          <p:cNvPr id="11293" name="Line 30"/>
          <p:cNvSpPr>
            <a:spLocks noChangeShapeType="1"/>
          </p:cNvSpPr>
          <p:nvPr/>
        </p:nvSpPr>
        <p:spPr bwMode="auto">
          <a:xfrm>
            <a:off x="3200400" y="3352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4" name="Text Box 31"/>
          <p:cNvSpPr txBox="1">
            <a:spLocks noChangeArrowheads="1"/>
          </p:cNvSpPr>
          <p:nvPr/>
        </p:nvSpPr>
        <p:spPr bwMode="auto">
          <a:xfrm>
            <a:off x="3352800" y="4495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bin</a:t>
            </a:r>
          </a:p>
        </p:txBody>
      </p:sp>
      <p:sp>
        <p:nvSpPr>
          <p:cNvPr id="11295" name="Text Box 32"/>
          <p:cNvSpPr txBox="1">
            <a:spLocks noChangeArrowheads="1"/>
          </p:cNvSpPr>
          <p:nvPr/>
        </p:nvSpPr>
        <p:spPr bwMode="auto">
          <a:xfrm>
            <a:off x="3962400" y="4495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man</a:t>
            </a:r>
          </a:p>
        </p:txBody>
      </p:sp>
      <p:sp>
        <p:nvSpPr>
          <p:cNvPr id="11296" name="Text Box 33"/>
          <p:cNvSpPr txBox="1">
            <a:spLocks noChangeArrowheads="1"/>
          </p:cNvSpPr>
          <p:nvPr/>
        </p:nvSpPr>
        <p:spPr bwMode="auto">
          <a:xfrm>
            <a:off x="4648200" y="4495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local</a:t>
            </a:r>
          </a:p>
        </p:txBody>
      </p:sp>
      <p:sp>
        <p:nvSpPr>
          <p:cNvPr id="11297" name="Text Box 34"/>
          <p:cNvSpPr txBox="1">
            <a:spLocks noChangeArrowheads="1"/>
          </p:cNvSpPr>
          <p:nvPr/>
        </p:nvSpPr>
        <p:spPr bwMode="auto">
          <a:xfrm>
            <a:off x="4572000" y="5257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cs316</a:t>
            </a:r>
          </a:p>
        </p:txBody>
      </p:sp>
      <p:sp>
        <p:nvSpPr>
          <p:cNvPr id="11298" name="Text Box 35"/>
          <p:cNvSpPr txBox="1">
            <a:spLocks noChangeArrowheads="1"/>
          </p:cNvSpPr>
          <p:nvPr/>
        </p:nvSpPr>
        <p:spPr bwMode="auto">
          <a:xfrm>
            <a:off x="5029200" y="3733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ttya</a:t>
            </a:r>
          </a:p>
        </p:txBody>
      </p:sp>
      <p:sp>
        <p:nvSpPr>
          <p:cNvPr id="11299" name="Text Box 36"/>
          <p:cNvSpPr txBox="1">
            <a:spLocks noChangeArrowheads="1"/>
          </p:cNvSpPr>
          <p:nvPr/>
        </p:nvSpPr>
        <p:spPr bwMode="auto">
          <a:xfrm>
            <a:off x="5715000" y="3733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null</a:t>
            </a:r>
          </a:p>
        </p:txBody>
      </p:sp>
      <p:sp>
        <p:nvSpPr>
          <p:cNvPr id="11300" name="Text Box 37"/>
          <p:cNvSpPr txBox="1">
            <a:spLocks noChangeArrowheads="1"/>
          </p:cNvSpPr>
          <p:nvPr/>
        </p:nvSpPr>
        <p:spPr bwMode="auto">
          <a:xfrm>
            <a:off x="7086600" y="4495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egs</a:t>
            </a:r>
          </a:p>
        </p:txBody>
      </p:sp>
      <p:sp>
        <p:nvSpPr>
          <p:cNvPr id="11301" name="Text Box 38"/>
          <p:cNvSpPr txBox="1">
            <a:spLocks noChangeArrowheads="1"/>
          </p:cNvSpPr>
          <p:nvPr/>
        </p:nvSpPr>
        <p:spPr bwMode="auto">
          <a:xfrm>
            <a:off x="7848600" y="44958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msiegen</a:t>
            </a:r>
          </a:p>
        </p:txBody>
      </p:sp>
      <p:sp>
        <p:nvSpPr>
          <p:cNvPr id="11302" name="Text Box 39"/>
          <p:cNvSpPr txBox="1">
            <a:spLocks noChangeArrowheads="1"/>
          </p:cNvSpPr>
          <p:nvPr/>
        </p:nvSpPr>
        <p:spPr bwMode="auto">
          <a:xfrm>
            <a:off x="6019800" y="44958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kwalsh</a:t>
            </a:r>
          </a:p>
        </p:txBody>
      </p:sp>
      <p:sp>
        <p:nvSpPr>
          <p:cNvPr id="11303" name="Line 40"/>
          <p:cNvSpPr>
            <a:spLocks noChangeShapeType="1"/>
          </p:cNvSpPr>
          <p:nvPr/>
        </p:nvSpPr>
        <p:spPr bwMode="auto">
          <a:xfrm flipH="1">
            <a:off x="6629400" y="3352800"/>
            <a:ext cx="1295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4" name="Line 41"/>
          <p:cNvSpPr>
            <a:spLocks noChangeShapeType="1"/>
          </p:cNvSpPr>
          <p:nvPr/>
        </p:nvSpPr>
        <p:spPr bwMode="auto">
          <a:xfrm flipH="1">
            <a:off x="7391400" y="34290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5" name="Line 42"/>
          <p:cNvSpPr>
            <a:spLocks noChangeShapeType="1"/>
          </p:cNvSpPr>
          <p:nvPr/>
        </p:nvSpPr>
        <p:spPr bwMode="auto">
          <a:xfrm>
            <a:off x="8001000" y="3352800"/>
            <a:ext cx="381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6" name="Line 43"/>
          <p:cNvSpPr>
            <a:spLocks noChangeShapeType="1"/>
          </p:cNvSpPr>
          <p:nvPr/>
        </p:nvSpPr>
        <p:spPr bwMode="auto">
          <a:xfrm flipH="1">
            <a:off x="3581400" y="3429000"/>
            <a:ext cx="762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7" name="Line 44"/>
          <p:cNvSpPr>
            <a:spLocks noChangeShapeType="1"/>
          </p:cNvSpPr>
          <p:nvPr/>
        </p:nvSpPr>
        <p:spPr bwMode="auto">
          <a:xfrm>
            <a:off x="4343400" y="3505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8" name="Line 45"/>
          <p:cNvSpPr>
            <a:spLocks noChangeShapeType="1"/>
          </p:cNvSpPr>
          <p:nvPr/>
        </p:nvSpPr>
        <p:spPr bwMode="auto">
          <a:xfrm>
            <a:off x="4419600" y="34290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9" name="Line 46"/>
          <p:cNvSpPr>
            <a:spLocks noChangeShapeType="1"/>
          </p:cNvSpPr>
          <p:nvPr/>
        </p:nvSpPr>
        <p:spPr bwMode="auto">
          <a:xfrm flipH="1">
            <a:off x="5334000" y="3352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0" name="Line 47"/>
          <p:cNvSpPr>
            <a:spLocks noChangeShapeType="1"/>
          </p:cNvSpPr>
          <p:nvPr/>
        </p:nvSpPr>
        <p:spPr bwMode="auto">
          <a:xfrm>
            <a:off x="5638800" y="33528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1" name="Line 48"/>
          <p:cNvSpPr>
            <a:spLocks noChangeShapeType="1"/>
          </p:cNvSpPr>
          <p:nvPr/>
        </p:nvSpPr>
        <p:spPr bwMode="auto">
          <a:xfrm>
            <a:off x="4953000" y="4876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2" name="Text Box 49"/>
          <p:cNvSpPr txBox="1">
            <a:spLocks noChangeArrowheads="1"/>
          </p:cNvSpPr>
          <p:nvPr/>
        </p:nvSpPr>
        <p:spPr bwMode="auto">
          <a:xfrm>
            <a:off x="7086600" y="5257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bin</a:t>
            </a:r>
          </a:p>
        </p:txBody>
      </p:sp>
      <p:sp>
        <p:nvSpPr>
          <p:cNvPr id="11313" name="Text Box 50"/>
          <p:cNvSpPr txBox="1">
            <a:spLocks noChangeArrowheads="1"/>
          </p:cNvSpPr>
          <p:nvPr/>
        </p:nvSpPr>
        <p:spPr bwMode="auto">
          <a:xfrm>
            <a:off x="6248400" y="5257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mail</a:t>
            </a:r>
          </a:p>
        </p:txBody>
      </p:sp>
      <p:sp>
        <p:nvSpPr>
          <p:cNvPr id="11314" name="Text Box 51"/>
          <p:cNvSpPr txBox="1">
            <a:spLocks noChangeArrowheads="1"/>
          </p:cNvSpPr>
          <p:nvPr/>
        </p:nvSpPr>
        <p:spPr bwMode="auto">
          <a:xfrm>
            <a:off x="7848600" y="5257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stuff</a:t>
            </a:r>
          </a:p>
        </p:txBody>
      </p:sp>
      <p:sp>
        <p:nvSpPr>
          <p:cNvPr id="11315" name="Line 52"/>
          <p:cNvSpPr>
            <a:spLocks noChangeShapeType="1"/>
          </p:cNvSpPr>
          <p:nvPr/>
        </p:nvSpPr>
        <p:spPr bwMode="auto">
          <a:xfrm flipH="1">
            <a:off x="6553200" y="48768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6" name="Line 53"/>
          <p:cNvSpPr>
            <a:spLocks noChangeShapeType="1"/>
          </p:cNvSpPr>
          <p:nvPr/>
        </p:nvSpPr>
        <p:spPr bwMode="auto">
          <a:xfrm>
            <a:off x="7391400" y="4953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7" name="Line 54"/>
          <p:cNvSpPr>
            <a:spLocks noChangeShapeType="1"/>
          </p:cNvSpPr>
          <p:nvPr/>
        </p:nvSpPr>
        <p:spPr bwMode="auto">
          <a:xfrm>
            <a:off x="7467600" y="4876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File System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</a:rPr>
              <a:t>Case sensitive!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</a:rPr>
              <a:t>Moving around, working with directories</a:t>
            </a:r>
            <a:endParaRPr lang="en-US" sz="2800" b="1">
              <a:latin typeface="Courier New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charset="0"/>
              </a:rPr>
              <a:t>		cd</a:t>
            </a:r>
            <a:r>
              <a:rPr lang="en-US" sz="2000">
                <a:latin typeface="Arial" charset="0"/>
              </a:rPr>
              <a:t>		Change working directory</a:t>
            </a:r>
            <a:endParaRPr lang="en-US" sz="2800">
              <a:latin typeface="Arial" charset="0"/>
            </a:endParaRP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charset="0"/>
              </a:rPr>
              <a:t>pwd</a:t>
            </a:r>
            <a:r>
              <a:rPr lang="en-US" sz="2000">
                <a:latin typeface="Arial" charset="0"/>
              </a:rPr>
              <a:t>		Print working directory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charset="0"/>
              </a:rPr>
              <a:t>ls -la</a:t>
            </a:r>
            <a:r>
              <a:rPr lang="en-US" sz="2000">
                <a:latin typeface="Arial" charset="0"/>
              </a:rPr>
              <a:t>	List all files in working directory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charset="0"/>
              </a:rPr>
              <a:t>mkdir</a:t>
            </a:r>
            <a:r>
              <a:rPr lang="en-US" sz="2000">
                <a:latin typeface="Arial" charset="0"/>
              </a:rPr>
              <a:t>		Make directory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charset="0"/>
              </a:rPr>
              <a:t>rmdir</a:t>
            </a:r>
            <a:r>
              <a:rPr lang="en-US" sz="2000">
                <a:latin typeface="Arial" charset="0"/>
              </a:rPr>
              <a:t>		Remove directory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charset="0"/>
              </a:rPr>
              <a:t>cp</a:t>
            </a:r>
            <a:r>
              <a:rPr lang="en-US" sz="2000">
                <a:latin typeface="Arial" charset="0"/>
              </a:rPr>
              <a:t>		Copy file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charset="0"/>
              </a:rPr>
              <a:t>mv</a:t>
            </a:r>
            <a:r>
              <a:rPr lang="en-US" sz="2000">
                <a:latin typeface="Arial" charset="0"/>
              </a:rPr>
              <a:t>		Move or rename file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charset="0"/>
              </a:rPr>
              <a:t>rm</a:t>
            </a:r>
            <a:r>
              <a:rPr lang="en-US" sz="2000">
                <a:latin typeface="Arial" charset="0"/>
              </a:rPr>
              <a:t>		Delete a file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</a:rPr>
              <a:t>Searching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Arial" charset="0"/>
              </a:rPr>
              <a:t>e.g.</a:t>
            </a:r>
            <a:r>
              <a:rPr lang="en-US" sz="2000" b="1">
                <a:latin typeface="Courier New" charset="0"/>
              </a:rPr>
              <a:t> find -name Makefile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Setting Up for HW1</a:t>
            </a:r>
            <a:endParaRPr lang="en-CA">
              <a:latin typeface="Arial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Copy the HW1 files into your home directory:</a:t>
            </a:r>
          </a:p>
          <a:p>
            <a:pPr lvl="1" eaLnBrk="1" hangingPunct="1">
              <a:buFontTx/>
              <a:buNone/>
            </a:pPr>
            <a:r>
              <a:rPr lang="en-US" sz="2000" b="1">
                <a:latin typeface="Courier New" charset="0"/>
              </a:rPr>
              <a:t>cp –R /usr/local/cs316/hw1_codeExamples ~</a:t>
            </a:r>
          </a:p>
          <a:p>
            <a:pPr eaLnBrk="1" hangingPunct="1"/>
            <a:endParaRPr lang="en-US" sz="2800">
              <a:latin typeface="Arial" charset="0"/>
            </a:endParaRPr>
          </a:p>
          <a:p>
            <a:pPr eaLnBrk="1" hangingPunct="1"/>
            <a:r>
              <a:rPr lang="en-US" sz="2800">
                <a:latin typeface="Arial" charset="0"/>
              </a:rPr>
              <a:t>Fix your path:</a:t>
            </a:r>
          </a:p>
          <a:p>
            <a:pPr lvl="1" eaLnBrk="1" hangingPunct="1">
              <a:buFontTx/>
              <a:buNone/>
            </a:pPr>
            <a:r>
              <a:rPr lang="en-US" sz="2000" b="1">
                <a:latin typeface="Courier New" charset="0"/>
              </a:rPr>
              <a:t>export PATH=\</a:t>
            </a:r>
          </a:p>
          <a:p>
            <a:pPr lvl="1" eaLnBrk="1" hangingPunct="1">
              <a:buFontTx/>
              <a:buNone/>
            </a:pPr>
            <a:r>
              <a:rPr lang="en-US" sz="2000" b="1">
                <a:latin typeface="Courier New" charset="0"/>
              </a:rPr>
              <a:t>$PATH:/usr/local/cs316/mipsel-linux/bin</a:t>
            </a:r>
          </a:p>
          <a:p>
            <a:pPr eaLnBrk="1" hangingPunct="1"/>
            <a:endParaRPr lang="en-US" sz="2800" b="1">
              <a:latin typeface="Arial" charset="0"/>
            </a:endParaRPr>
          </a:p>
          <a:p>
            <a:pPr eaLnBrk="1" hangingPunct="1"/>
            <a:r>
              <a:rPr lang="en-US" sz="2800">
                <a:latin typeface="Arial" charset="0"/>
              </a:rPr>
              <a:t>Demo compiling </a:t>
            </a:r>
            <a:r>
              <a:rPr lang="en-US" sz="2800" b="1">
                <a:latin typeface="Courier New" charset="0"/>
              </a:rPr>
              <a:t>hw1.s</a:t>
            </a:r>
            <a:r>
              <a:rPr lang="en-US" sz="2800">
                <a:latin typeface="Arial" charset="0"/>
              </a:rPr>
              <a:t> and </a:t>
            </a:r>
            <a:r>
              <a:rPr lang="en-US" sz="2800" b="1">
                <a:latin typeface="Courier New" charset="0"/>
              </a:rPr>
              <a:t>hw2.s</a:t>
            </a:r>
            <a:endParaRPr lang="en-CA" sz="2800" b="1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>
                <a:latin typeface="Arial" charset="0"/>
              </a:rPr>
              <a:t>Viewing File Contents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>
                <a:latin typeface="Arial" charset="0"/>
              </a:rPr>
              <a:t>Use </a:t>
            </a:r>
            <a:r>
              <a:rPr lang="en-CA" b="1">
                <a:latin typeface="Courier New" charset="0"/>
              </a:rPr>
              <a:t>cat</a:t>
            </a:r>
            <a:r>
              <a:rPr lang="en-CA">
                <a:latin typeface="Arial" charset="0"/>
              </a:rPr>
              <a:t> or </a:t>
            </a:r>
            <a:r>
              <a:rPr lang="en-CA" b="1">
                <a:latin typeface="Courier New" charset="0"/>
              </a:rPr>
              <a:t>less</a:t>
            </a:r>
            <a:r>
              <a:rPr lang="en-CA">
                <a:latin typeface="Arial" charset="0"/>
              </a:rPr>
              <a:t>:</a:t>
            </a:r>
          </a:p>
          <a:p>
            <a:pPr lvl="1" eaLnBrk="1" hangingPunct="1">
              <a:buFontTx/>
              <a:buNone/>
            </a:pPr>
            <a:r>
              <a:rPr lang="en-CA" sz="2400" b="1">
                <a:latin typeface="Courier New" charset="0"/>
              </a:rPr>
              <a:t>$ cat hw1.c  </a:t>
            </a:r>
            <a:r>
              <a:rPr lang="en-CA" sz="2400" b="1">
                <a:solidFill>
                  <a:schemeClr val="hlink"/>
                </a:solidFill>
                <a:latin typeface="Courier New" charset="0"/>
              </a:rPr>
              <a:t># use cat for short files</a:t>
            </a:r>
          </a:p>
          <a:p>
            <a:pPr lvl="1" eaLnBrk="1" hangingPunct="1">
              <a:buFontTx/>
              <a:buNone/>
            </a:pPr>
            <a:r>
              <a:rPr lang="en-CA" sz="2400" b="1">
                <a:latin typeface="Courier New" charset="0"/>
              </a:rPr>
              <a:t>#include “test-include.h”</a:t>
            </a:r>
          </a:p>
          <a:p>
            <a:pPr lvl="1" eaLnBrk="1" hangingPunct="1">
              <a:buFontTx/>
              <a:buNone/>
            </a:pPr>
            <a:endParaRPr lang="en-CA" sz="2400" b="1">
              <a:latin typeface="Courier New" charset="0"/>
            </a:endParaRPr>
          </a:p>
          <a:p>
            <a:pPr lvl="1" eaLnBrk="1" hangingPunct="1">
              <a:buFontTx/>
              <a:buNone/>
            </a:pPr>
            <a:r>
              <a:rPr lang="en-CA" sz="2400" b="1">
                <a:latin typeface="Courier New" charset="0"/>
              </a:rPr>
              <a:t>_start() {</a:t>
            </a:r>
          </a:p>
          <a:p>
            <a:pPr lvl="1" eaLnBrk="1" hangingPunct="1">
              <a:buFontTx/>
              <a:buNone/>
            </a:pPr>
            <a:r>
              <a:rPr lang="en-CA" sz="2400" b="1">
                <a:latin typeface="Courier New" charset="0"/>
              </a:rPr>
              <a:t>}</a:t>
            </a:r>
          </a:p>
          <a:p>
            <a:pPr lvl="1" eaLnBrk="1" hangingPunct="1">
              <a:buFontTx/>
              <a:buNone/>
            </a:pPr>
            <a:endParaRPr lang="en-CA" sz="2400" b="1">
              <a:latin typeface="Courier New" charset="0"/>
            </a:endParaRPr>
          </a:p>
          <a:p>
            <a:pPr lvl="1" eaLnBrk="1" hangingPunct="1">
              <a:buFontTx/>
              <a:buNone/>
            </a:pPr>
            <a:r>
              <a:rPr lang="en-CA" sz="2400" b="1">
                <a:latin typeface="Courier New" charset="0"/>
              </a:rPr>
              <a:t>$ less hw1.s  </a:t>
            </a:r>
            <a:r>
              <a:rPr lang="en-CA" sz="2400" b="1">
                <a:solidFill>
                  <a:schemeClr val="hlink"/>
                </a:solidFill>
                <a:latin typeface="Courier New" charset="0"/>
              </a:rPr>
              <a:t># use less for long files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Comparing Files</a:t>
            </a:r>
            <a:endParaRPr lang="en-CA">
              <a:latin typeface="Arial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</a:rPr>
              <a:t>Use </a:t>
            </a:r>
            <a:r>
              <a:rPr lang="en-US" sz="2400" b="1">
                <a:latin typeface="Courier New" charset="0"/>
              </a:rPr>
              <a:t>diff</a:t>
            </a:r>
            <a:r>
              <a:rPr lang="en-US" sz="2400">
                <a:latin typeface="Arial" charset="0"/>
              </a:rPr>
              <a:t>:</a:t>
            </a:r>
            <a:endParaRPr lang="en-US" sz="2400" b="1">
              <a:latin typeface="Courier New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400" b="1">
                <a:latin typeface="Courier New" charset="0"/>
              </a:rPr>
              <a:t>$ cat file1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400" b="1">
                <a:latin typeface="Courier New" charset="0"/>
              </a:rPr>
              <a:t>Hello!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400" b="1">
                <a:latin typeface="Courier New" charset="0"/>
              </a:rPr>
              <a:t>This is the contents of file1.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400" b="1">
                <a:latin typeface="Courier New" charset="0"/>
              </a:rPr>
              <a:t>Goodbye.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400" b="1">
                <a:latin typeface="Courier New" charset="0"/>
              </a:rPr>
              <a:t>$ cat file2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400" b="1">
                <a:latin typeface="Courier New" charset="0"/>
              </a:rPr>
              <a:t>Hello!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400" b="1">
                <a:latin typeface="Courier New" charset="0"/>
              </a:rPr>
              <a:t>This is the contents of file2.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400" b="1">
                <a:latin typeface="Courier New" charset="0"/>
              </a:rPr>
              <a:t>Goodbye.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400" b="1">
                <a:latin typeface="Courier New" charset="0"/>
              </a:rPr>
              <a:t>$ diff –u file1 file2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400" b="1">
                <a:latin typeface="Courier New" charset="0"/>
              </a:rPr>
              <a:t>--- file1       2007-10-11 04:25:28.000000000 -0400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400" b="1">
                <a:latin typeface="Courier New" charset="0"/>
              </a:rPr>
              <a:t>+++ file2       2007-10-11 04:25:45.000000000 -0400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400" b="1">
                <a:latin typeface="Courier New" charset="0"/>
              </a:rPr>
              <a:t>@@ -1,3 +1,3 @@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400" b="1">
                <a:latin typeface="Courier New" charset="0"/>
              </a:rPr>
              <a:t>Hello!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400" b="1">
                <a:latin typeface="Courier New" charset="0"/>
              </a:rPr>
              <a:t>-This is the contents of file1.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400" b="1">
                <a:latin typeface="Courier New" charset="0"/>
              </a:rPr>
              <a:t>+This is the contents of file2.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400" b="1">
                <a:latin typeface="Courier New" charset="0"/>
              </a:rPr>
              <a:t>Goodbye.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400" b="1">
              <a:latin typeface="Courier New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</a:rPr>
              <a:t>Demo: </a:t>
            </a:r>
            <a:r>
              <a:rPr lang="en-US" sz="2400" b="1">
                <a:latin typeface="Courier New" charset="0"/>
              </a:rPr>
              <a:t>diff –u hw1.s hw2.s</a:t>
            </a:r>
            <a:endParaRPr lang="en-CA" sz="2400" b="1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Transferring Files</a:t>
            </a:r>
            <a:endParaRPr lang="en-CA">
              <a:latin typeface="Arial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Arial" charset="0"/>
              </a:rPr>
              <a:t>Use WinSCP</a:t>
            </a:r>
          </a:p>
          <a:p>
            <a:pPr lvl="1" eaLnBrk="1" hangingPunct="1">
              <a:buFontTx/>
              <a:buNone/>
            </a:pPr>
            <a:r>
              <a:rPr lang="en-US" sz="2400">
                <a:latin typeface="Arial" charset="0"/>
                <a:hlinkClick r:id="rId3"/>
              </a:rPr>
              <a:t>http://winscp.net/</a:t>
            </a:r>
            <a:endParaRPr lang="en-US" sz="2400">
              <a:latin typeface="Arial" charset="0"/>
            </a:endParaRPr>
          </a:p>
          <a:p>
            <a:pPr lvl="1" eaLnBrk="1" hangingPunct="1"/>
            <a:endParaRPr lang="en-CA" sz="2400">
              <a:latin typeface="Arial" charset="0"/>
            </a:endParaRPr>
          </a:p>
        </p:txBody>
      </p:sp>
      <p:graphicFrame>
        <p:nvGraphicFramePr>
          <p:cNvPr id="16388" name="Object 11"/>
          <p:cNvGraphicFramePr>
            <a:graphicFrameLocks noChangeAspect="1"/>
          </p:cNvGraphicFramePr>
          <p:nvPr>
            <p:ph sz="half" idx="2"/>
          </p:nvPr>
        </p:nvGraphicFramePr>
        <p:xfrm>
          <a:off x="4648200" y="2246313"/>
          <a:ext cx="4038600" cy="323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Bitmap Image" r:id="rId4" imgW="7152381" imgH="5723810" progId="Paint.Picture">
                  <p:embed/>
                </p:oleObj>
              </mc:Choice>
              <mc:Fallback>
                <p:oleObj name="Bitmap Image" r:id="rId4" imgW="7152381" imgH="5723810" progId="Paint.Picture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246313"/>
                        <a:ext cx="4038600" cy="323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Further Reading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Manual (man) pages</a:t>
            </a:r>
          </a:p>
          <a:p>
            <a:pPr eaLnBrk="1" hangingPunct="1"/>
            <a:r>
              <a:rPr lang="en-US">
                <a:latin typeface="Arial" charset="0"/>
              </a:rPr>
              <a:t>O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Reilly Books</a:t>
            </a:r>
          </a:p>
          <a:p>
            <a:pPr lvl="1" eaLnBrk="1" hangingPunct="1"/>
            <a:r>
              <a:rPr lang="en-US">
                <a:latin typeface="Arial" charset="0"/>
              </a:rPr>
              <a:t>Free access on campus:</a:t>
            </a:r>
          </a:p>
          <a:p>
            <a:pPr lvl="1" eaLnBrk="1" hangingPunct="1">
              <a:buFontTx/>
              <a:buNone/>
            </a:pPr>
            <a:r>
              <a:rPr lang="en-US">
                <a:latin typeface="Arial" charset="0"/>
                <a:hlinkClick r:id="rId2"/>
              </a:rPr>
              <a:t>http://proquest.safaribooksonline.com/</a:t>
            </a:r>
            <a:endParaRPr lang="en-US">
              <a:latin typeface="Arial" charset="0"/>
            </a:endParaRPr>
          </a:p>
          <a:p>
            <a:pPr lvl="1" eaLnBrk="1" hangingPunct="1"/>
            <a:r>
              <a:rPr lang="en-US">
                <a:latin typeface="Arial" charset="0"/>
              </a:rPr>
              <a:t>Or from home through the Safari Tech Books link at:</a:t>
            </a:r>
          </a:p>
          <a:p>
            <a:pPr lvl="1" eaLnBrk="1" hangingPunct="1">
              <a:buFontTx/>
              <a:buNone/>
            </a:pPr>
            <a:r>
              <a:rPr lang="en-US">
                <a:latin typeface="Arial" charset="0"/>
                <a:hlinkClick r:id="rId3"/>
              </a:rPr>
              <a:t>http://www.englib.cornell.edu/erg/shortlist.php</a:t>
            </a:r>
            <a:endParaRPr lang="en-US">
              <a:latin typeface="Arial" charset="0"/>
            </a:endParaRPr>
          </a:p>
          <a:p>
            <a:pPr lvl="1" eaLnBrk="1" hangingPunct="1">
              <a:buFontTx/>
              <a:buNone/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Plumbing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Running multiple commands in sequence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Use semicolon (;) to run commands unconditionally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Use double ampersand (&amp;&amp;) to run commands only until the first error occurs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Use parentheses to group a sequence and redirect output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</a:rPr>
              <a:t>e.g.</a:t>
            </a:r>
            <a:r>
              <a:rPr lang="en-US" b="1">
                <a:latin typeface="Courier New" charset="0"/>
              </a:rPr>
              <a:t> (date &amp;&amp; ls) &gt; logfile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</a:rPr>
              <a:t>Not the same as:</a:t>
            </a:r>
            <a:r>
              <a:rPr lang="en-US" b="1">
                <a:latin typeface="Courier New" charset="0"/>
              </a:rPr>
              <a:t> date &amp;&amp; ls &gt; logfile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Wildcards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Shorthand for referencing multiple existing files on the command line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*		any number of characters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?	exactly one character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[abc]	any one of a, b, or c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[!abc]	any character except a, b, or c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Examples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b="1">
                <a:latin typeface="Courier New" charset="0"/>
              </a:rPr>
              <a:t>ls -l *.c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b="1">
                <a:latin typeface="Courier New" charset="0"/>
              </a:rPr>
              <a:t>lpr [Mm]akefile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File System Permissions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</a:rPr>
              <a:t>Permissions can be specified for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</a:rPr>
              <a:t>Owner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</a:rPr>
              <a:t>Group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</a:rPr>
              <a:t>All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</a:rPr>
              <a:t>Permissions are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</a:rPr>
              <a:t>Read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</a:rPr>
              <a:t>Write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</a:rPr>
              <a:t>Execute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</a:rPr>
              <a:t>Example: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400" b="1">
                <a:latin typeface="Courier New" charset="0"/>
              </a:rPr>
              <a:t>-rwxr-xr-x  1 msiegen ta   10152 Sep 21 17:04 disassemble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400" b="1">
                <a:latin typeface="Courier New" charset="0"/>
              </a:rPr>
              <a:t>-rw-r-----  1 msiegen ta     329 Sep 21 17:04 main.c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>
                <a:latin typeface="Arial" charset="0"/>
              </a:rPr>
              <a:t>The disassembler may be executed by anyone on the system, but the source file may only be read by people in the </a:t>
            </a:r>
            <a:r>
              <a:rPr lang="en-US" sz="2000" b="1">
                <a:latin typeface="Courier New" charset="0"/>
              </a:rPr>
              <a:t>ta</a:t>
            </a:r>
            <a:r>
              <a:rPr lang="en-US" sz="2000">
                <a:latin typeface="Arial" charset="0"/>
              </a:rPr>
              <a:t> group.  Both files may only be edited by the user </a:t>
            </a:r>
            <a:r>
              <a:rPr lang="en-US" sz="2000" b="1">
                <a:latin typeface="Courier New" charset="0"/>
              </a:rPr>
              <a:t>msiegen</a:t>
            </a:r>
            <a:r>
              <a:rPr lang="en-US" sz="2000">
                <a:latin typeface="Arial" charset="0"/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Quiz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Write an MIPS assembly program that computes the factorial of a given input. The integer input is passed through register $a0, and the result is returned in register $v0. </a:t>
            </a:r>
          </a:p>
          <a:p>
            <a:pPr eaLnBrk="1" hangingPunct="1"/>
            <a:r>
              <a:rPr lang="en-US">
                <a:latin typeface="Arial" charset="0"/>
              </a:rPr>
              <a:t>Show the contents of the stack after each function calls, assuming that the input is 4.</a:t>
            </a:r>
          </a:p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File System Permissions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</a:rPr>
              <a:t>For a directory, </a:t>
            </a:r>
            <a:r>
              <a:rPr lang="ja-JP" altLang="en-US" sz="2800">
                <a:latin typeface="Arial" charset="0"/>
              </a:rPr>
              <a:t>“</a:t>
            </a:r>
            <a:r>
              <a:rPr lang="en-US" sz="2800">
                <a:latin typeface="Arial" charset="0"/>
              </a:rPr>
              <a:t>read</a:t>
            </a:r>
            <a:r>
              <a:rPr lang="ja-JP" altLang="en-US" sz="2800">
                <a:latin typeface="Arial" charset="0"/>
              </a:rPr>
              <a:t>”</a:t>
            </a:r>
            <a:r>
              <a:rPr lang="en-US" sz="2800">
                <a:latin typeface="Arial" charset="0"/>
              </a:rPr>
              <a:t> means being able to list its contents, </a:t>
            </a:r>
            <a:r>
              <a:rPr lang="ja-JP" altLang="en-US" sz="2800">
                <a:latin typeface="Arial" charset="0"/>
              </a:rPr>
              <a:t>“</a:t>
            </a:r>
            <a:r>
              <a:rPr lang="en-US" sz="2800">
                <a:latin typeface="Arial" charset="0"/>
              </a:rPr>
              <a:t>execute</a:t>
            </a:r>
            <a:r>
              <a:rPr lang="ja-JP" altLang="en-US" sz="2800">
                <a:latin typeface="Arial" charset="0"/>
              </a:rPr>
              <a:t>”</a:t>
            </a:r>
            <a:r>
              <a:rPr lang="en-US" sz="2800">
                <a:latin typeface="Arial" charset="0"/>
              </a:rPr>
              <a:t> means being able to access files within the directory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Arial" charset="0"/>
              </a:rPr>
              <a:t>Unless the files have more restrictive permissions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</a:rPr>
              <a:t>Use chmod to add or remove permissions (rwx) for user, group, and others (ugo):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b="1">
                <a:latin typeface="Courier New" charset="0"/>
              </a:rPr>
              <a:t>chmod ugo+x</a:t>
            </a:r>
            <a:r>
              <a:rPr lang="en-US" sz="2400">
                <a:latin typeface="Arial" charset="0"/>
              </a:rPr>
              <a:t>	Let anyone execute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b="1">
                <a:latin typeface="Courier New" charset="0"/>
              </a:rPr>
              <a:t>chmod go-w</a:t>
            </a:r>
            <a:r>
              <a:rPr lang="en-US" sz="2400">
                <a:latin typeface="Arial" charset="0"/>
              </a:rPr>
              <a:t>	Prevent non-owner form writing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</a:rPr>
              <a:t>Or, specify absolute permissions in octal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Arial" charset="0"/>
              </a:rPr>
              <a:t>4=r, 2=w, 1=x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Arial" charset="0"/>
              </a:rPr>
              <a:t>e.g. 755=rwxr-xr-x, 640=rw-r-----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2000">
                <a:latin typeface="Arial" charset="0"/>
              </a:rPr>
              <a:t>e.g.</a:t>
            </a:r>
            <a:r>
              <a:rPr lang="en-US" sz="2000" b="1">
                <a:latin typeface="Courier New" charset="0"/>
              </a:rPr>
              <a:t> chmod 755 filename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Job Control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Arial" charset="0"/>
              </a:rPr>
              <a:t>Use &amp; after a command to place job in background</a:t>
            </a:r>
          </a:p>
          <a:p>
            <a:pPr eaLnBrk="1" hangingPunct="1"/>
            <a:r>
              <a:rPr lang="en-US" sz="2800">
                <a:latin typeface="Arial" charset="0"/>
              </a:rPr>
              <a:t>Manage jobs:</a:t>
            </a:r>
          </a:p>
          <a:p>
            <a:pPr lvl="1" eaLnBrk="1" hangingPunct="1"/>
            <a:r>
              <a:rPr lang="en-US" sz="2400">
                <a:latin typeface="Arial" charset="0"/>
              </a:rPr>
              <a:t>jobs		List jobs</a:t>
            </a:r>
          </a:p>
          <a:p>
            <a:pPr lvl="1" eaLnBrk="1" hangingPunct="1"/>
            <a:r>
              <a:rPr lang="en-US" sz="2400">
                <a:latin typeface="Arial" charset="0"/>
              </a:rPr>
              <a:t>fg %1		Bring job 1 to foreground</a:t>
            </a:r>
          </a:p>
          <a:p>
            <a:pPr lvl="1" eaLnBrk="1" hangingPunct="1"/>
            <a:r>
              <a:rPr lang="en-US" sz="2400">
                <a:latin typeface="Arial" charset="0"/>
              </a:rPr>
              <a:t>bg %2		Run job 2 in background</a:t>
            </a:r>
          </a:p>
          <a:p>
            <a:pPr lvl="1" eaLnBrk="1" hangingPunct="1"/>
            <a:r>
              <a:rPr lang="en-US" sz="2400">
                <a:latin typeface="Arial" charset="0"/>
              </a:rPr>
              <a:t>kill %3		Terminate job 3</a:t>
            </a:r>
          </a:p>
          <a:p>
            <a:pPr lvl="1" eaLnBrk="1" hangingPunct="1"/>
            <a:r>
              <a:rPr lang="en-US" sz="2400">
                <a:latin typeface="Arial" charset="0"/>
              </a:rPr>
              <a:t>^Z		(control+Z) suspend foreground job</a:t>
            </a:r>
          </a:p>
          <a:p>
            <a:pPr lvl="1" eaLnBrk="1" hangingPunct="1"/>
            <a:r>
              <a:rPr lang="en-US" sz="2400">
                <a:latin typeface="Arial" charset="0"/>
              </a:rPr>
              <a:t>^C		(control+C) terminate foreground job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Job Control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>
                <a:latin typeface="Arial" charset="0"/>
              </a:rPr>
              <a:t>Example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charset="0"/>
              </a:rPr>
              <a:t>[msiegen@tiger ~]$ sleep 800 &amp;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charset="0"/>
              </a:rPr>
              <a:t>[1] 16139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charset="0"/>
              </a:rPr>
              <a:t>[msiegen@tiger ~]$ sleep 400 &amp;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charset="0"/>
              </a:rPr>
              <a:t>[2] 16141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charset="0"/>
              </a:rPr>
              <a:t>[msiegen@tiger ~]$ jobs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charset="0"/>
              </a:rPr>
              <a:t>[1]-  Running                 sleep 800 &amp;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charset="0"/>
              </a:rPr>
              <a:t>[2]+  Running                 sleep 400 &amp;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charset="0"/>
              </a:rPr>
              <a:t>[msiegen@tiger ~]$ kill %1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charset="0"/>
              </a:rPr>
              <a:t>[msiegen@tiger ~]$ jobs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charset="0"/>
              </a:rPr>
              <a:t>[1]-  Terminated              sleep 800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charset="0"/>
              </a:rPr>
              <a:t>[2]+  Running                 sleep 400 &amp;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charset="0"/>
              </a:rPr>
              <a:t>[msiegen@tiger ~]$ fg %2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charset="0"/>
              </a:rPr>
              <a:t>sleep 400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charset="0"/>
              </a:rPr>
              <a:t> ^Z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charset="0"/>
              </a:rPr>
              <a:t>[2]+  Stopped                 sleep 400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charset="0"/>
              </a:rPr>
              <a:t>[msiegen@tiger ~]$ bg %2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charset="0"/>
              </a:rPr>
              <a:t>[2]+ sleep 400 &amp;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Environment Variables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Display all variables by typing</a:t>
            </a:r>
            <a:r>
              <a:rPr lang="en-US" sz="2400" b="1">
                <a:latin typeface="Courier New" charset="0"/>
              </a:rPr>
              <a:t> env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Set a variable, example: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charset="0"/>
              </a:rPr>
              <a:t>NETID=abc123; export NETID</a:t>
            </a:r>
            <a:r>
              <a:rPr lang="en-US" sz="2000">
                <a:latin typeface="Arial" charset="0"/>
              </a:rPr>
              <a:t>	(bourne shell)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charset="0"/>
              </a:rPr>
              <a:t>setenv NETID abc123</a:t>
            </a:r>
            <a:r>
              <a:rPr lang="en-US" sz="2000">
                <a:latin typeface="Arial" charset="0"/>
              </a:rPr>
              <a:t>		(c-shell)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Use a variable in a command, example: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charset="0"/>
              </a:rPr>
              <a:t>echo $NETID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Environment variables are used to control various behaviours of the shell, as well as pass global information to other programs that are started from within the shell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The variable $PATH is used to locate programs that are run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Beyond a Single User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>
                <a:latin typeface="Courier New" charset="0"/>
              </a:rPr>
              <a:t>ps aux</a:t>
            </a:r>
            <a:r>
              <a:rPr lang="en-US">
                <a:latin typeface="Arial" charset="0"/>
              </a:rPr>
              <a:t>	List all running processes</a:t>
            </a:r>
          </a:p>
          <a:p>
            <a:pPr eaLnBrk="1" hangingPunct="1">
              <a:buFontTx/>
              <a:buNone/>
            </a:pPr>
            <a:r>
              <a:rPr lang="en-US" b="1">
                <a:latin typeface="Courier New" charset="0"/>
              </a:rPr>
              <a:t>who</a:t>
            </a:r>
            <a:r>
              <a:rPr lang="en-US">
                <a:latin typeface="Arial" charset="0"/>
              </a:rPr>
              <a:t>; </a:t>
            </a:r>
            <a:r>
              <a:rPr lang="en-US" b="1">
                <a:latin typeface="Courier New" charset="0"/>
              </a:rPr>
              <a:t>w</a:t>
            </a:r>
            <a:r>
              <a:rPr lang="en-US">
                <a:latin typeface="Arial" charset="0"/>
              </a:rPr>
              <a:t>	Show who else is logged in</a:t>
            </a:r>
          </a:p>
          <a:p>
            <a:pPr eaLnBrk="1" hangingPunct="1">
              <a:buFontTx/>
              <a:buNone/>
            </a:pPr>
            <a:r>
              <a:rPr lang="en-US" b="1">
                <a:latin typeface="Courier New" charset="0"/>
              </a:rPr>
              <a:t>top</a:t>
            </a:r>
            <a:r>
              <a:rPr lang="en-US">
                <a:latin typeface="Arial" charset="0"/>
              </a:rPr>
              <a:t>		Show CPU, memory usage (useful for finding out why a system is </a:t>
            </a:r>
            <a:r>
              <a:rPr lang="en-US" i="1">
                <a:latin typeface="Arial" charset="0"/>
              </a:rPr>
              <a:t>soooo</a:t>
            </a:r>
            <a:r>
              <a:rPr lang="en-US">
                <a:latin typeface="Arial" charset="0"/>
              </a:rPr>
              <a:t> slow, and who to blame)</a:t>
            </a:r>
          </a:p>
          <a:p>
            <a:pPr eaLnBrk="1" hangingPunct="1">
              <a:buFontTx/>
              <a:buNone/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Some Useful Commands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file		Determine the type of a file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sort	Sort lines in a text stream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uniq	Eliminate duplicate lines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wc		Count bytes, words, or lines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cal		Display a calendar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grep	Filter a text stream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sed	Search and replace on text stream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awk	(Slightly) more advanced scripting</a:t>
            </a:r>
          </a:p>
          <a:p>
            <a:pPr eaLnBrk="1" hangingPunct="1">
              <a:lnSpc>
                <a:spcPct val="90000"/>
              </a:lnSpc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Advanced Topics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Shell scripting</a:t>
            </a:r>
          </a:p>
          <a:p>
            <a:pPr lvl="1" eaLnBrk="1" hangingPunct="1"/>
            <a:r>
              <a:rPr lang="en-US">
                <a:latin typeface="Arial" charset="0"/>
              </a:rPr>
              <a:t>Anything which can be done from the command line, can be scripted</a:t>
            </a:r>
          </a:p>
          <a:p>
            <a:pPr eaLnBrk="1" hangingPunct="1"/>
            <a:r>
              <a:rPr lang="en-US">
                <a:latin typeface="Arial" charset="0"/>
              </a:rPr>
              <a:t>Regular expressions</a:t>
            </a:r>
          </a:p>
          <a:p>
            <a:pPr lvl="1" eaLnBrk="1" hangingPunct="1"/>
            <a:r>
              <a:rPr lang="en-US">
                <a:latin typeface="Arial" charset="0"/>
              </a:rPr>
              <a:t>Fancier version of wildcards</a:t>
            </a:r>
          </a:p>
          <a:p>
            <a:pPr lvl="1" eaLnBrk="1" hangingPunct="1"/>
            <a:r>
              <a:rPr lang="en-US">
                <a:latin typeface="Arial" charset="0"/>
              </a:rPr>
              <a:t>Allows complex matching and search and replace operations on text</a:t>
            </a:r>
          </a:p>
          <a:p>
            <a:pPr lvl="1" eaLnBrk="1" hangingPunct="1"/>
            <a:r>
              <a:rPr lang="en-US">
                <a:latin typeface="Arial" charset="0"/>
              </a:rPr>
              <a:t>Suppored by grep, awk, and many scripting/programming languages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Why Bother?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Most programmers who learn UNIX end up finding it useful</a:t>
            </a:r>
          </a:p>
          <a:p>
            <a:pPr eaLnBrk="1" hangingPunct="1"/>
            <a:r>
              <a:rPr lang="en-US">
                <a:latin typeface="Arial" charset="0"/>
              </a:rPr>
              <a:t>Provides powerful command-line interface</a:t>
            </a:r>
          </a:p>
          <a:p>
            <a:pPr lvl="1" eaLnBrk="1" hangingPunct="1"/>
            <a:r>
              <a:rPr lang="en-US">
                <a:latin typeface="Arial" charset="0"/>
              </a:rPr>
              <a:t>Many simple tasks are </a:t>
            </a:r>
            <a:r>
              <a:rPr lang="en-US" i="1">
                <a:latin typeface="Arial" charset="0"/>
              </a:rPr>
              <a:t>easier</a:t>
            </a:r>
            <a:r>
              <a:rPr lang="en-US">
                <a:latin typeface="Arial" charset="0"/>
              </a:rPr>
              <a:t> to accomplish</a:t>
            </a:r>
          </a:p>
          <a:p>
            <a:pPr lvl="1" eaLnBrk="1" hangingPunct="1"/>
            <a:r>
              <a:rPr lang="en-US">
                <a:latin typeface="Arial" charset="0"/>
              </a:rPr>
              <a:t>Possible to script repetitive operations</a:t>
            </a:r>
          </a:p>
          <a:p>
            <a:pPr eaLnBrk="1" hangingPunct="1"/>
            <a:r>
              <a:rPr lang="en-US">
                <a:latin typeface="Arial" charset="0"/>
              </a:rPr>
              <a:t>Widely used in research and industry, and runs most of the servers on the Internet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UNIX Philosophy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Multiuser / multitasking</a:t>
            </a:r>
          </a:p>
          <a:p>
            <a:pPr eaLnBrk="1" hangingPunct="1"/>
            <a:r>
              <a:rPr lang="en-US">
                <a:latin typeface="Arial" charset="0"/>
              </a:rPr>
              <a:t>Toolbox approach</a:t>
            </a:r>
          </a:p>
          <a:p>
            <a:pPr lvl="1" eaLnBrk="1" hangingPunct="1"/>
            <a:r>
              <a:rPr lang="en-US">
                <a:latin typeface="Arial" charset="0"/>
              </a:rPr>
              <a:t>Combine multiple simple commands instead of using a single complex application</a:t>
            </a:r>
          </a:p>
          <a:p>
            <a:pPr eaLnBrk="1" hangingPunct="1"/>
            <a:r>
              <a:rPr lang="en-US">
                <a:latin typeface="Arial" charset="0"/>
              </a:rPr>
              <a:t>Designed by programmers for programmers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Shelling into CSUG</a:t>
            </a:r>
            <a:endParaRPr lang="en-CA">
              <a:latin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From Windows, use PuTTY</a:t>
            </a:r>
          </a:p>
          <a:p>
            <a:pPr lvl="1" eaLnBrk="1" hangingPunct="1">
              <a:buFontTx/>
              <a:buNone/>
            </a:pPr>
            <a:r>
              <a:rPr lang="en-CA" sz="2400">
                <a:latin typeface="Arial" charset="0"/>
                <a:hlinkClick r:id="rId2"/>
              </a:rPr>
              <a:t>http://www.chiark.greenend.org.uk/~sgtatham/putty/</a:t>
            </a:r>
            <a:endParaRPr lang="en-CA" sz="2400">
              <a:latin typeface="Arial" charset="0"/>
            </a:endParaRPr>
          </a:p>
          <a:p>
            <a:pPr lvl="1" eaLnBrk="1" hangingPunct="1">
              <a:buFontTx/>
              <a:buNone/>
            </a:pPr>
            <a:r>
              <a:rPr lang="en-US">
                <a:latin typeface="Arial" charset="0"/>
              </a:rPr>
              <a:t>(Google can give you this URL)</a:t>
            </a:r>
          </a:p>
          <a:p>
            <a:pPr lvl="1" eaLnBrk="1" hangingPunct="1"/>
            <a:r>
              <a:rPr lang="en-US">
                <a:latin typeface="Arial" charset="0"/>
              </a:rPr>
              <a:t>Demo</a:t>
            </a:r>
          </a:p>
          <a:p>
            <a:pPr lvl="1" eaLnBrk="1" hangingPunct="1"/>
            <a:endParaRPr lang="en-US">
              <a:latin typeface="Arial" charset="0"/>
            </a:endParaRPr>
          </a:p>
          <a:p>
            <a:pPr eaLnBrk="1" hangingPunct="1"/>
            <a:r>
              <a:rPr lang="en-US">
                <a:latin typeface="Arial" charset="0"/>
              </a:rPr>
              <a:t>From MacOS, open a terminal and type</a:t>
            </a:r>
          </a:p>
          <a:p>
            <a:pPr lvl="1" eaLnBrk="1" hangingPunct="1"/>
            <a:r>
              <a:rPr lang="en-US" sz="2400" b="1">
                <a:latin typeface="Courier New" charset="0"/>
              </a:rPr>
              <a:t>ssh netid@csug01.csuglab.cornell.edu</a:t>
            </a:r>
            <a:endParaRPr lang="en-CA" sz="2400" b="1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Command Line Environment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Shell is the command line interpreter</a:t>
            </a:r>
          </a:p>
          <a:p>
            <a:pPr lvl="1" eaLnBrk="1" hangingPunct="1"/>
            <a:r>
              <a:rPr lang="en-US">
                <a:latin typeface="Arial" charset="0"/>
              </a:rPr>
              <a:t>Just another program</a:t>
            </a:r>
          </a:p>
          <a:p>
            <a:pPr lvl="1" eaLnBrk="1" hangingPunct="1"/>
            <a:r>
              <a:rPr lang="en-US">
                <a:latin typeface="Arial" charset="0"/>
              </a:rPr>
              <a:t>Bourne shell (</a:t>
            </a:r>
            <a:r>
              <a:rPr lang="en-US" b="1">
                <a:latin typeface="Courier New" charset="0"/>
              </a:rPr>
              <a:t>bash</a:t>
            </a:r>
            <a:r>
              <a:rPr lang="en-US">
                <a:latin typeface="Arial" charset="0"/>
              </a:rPr>
              <a:t>)</a:t>
            </a:r>
          </a:p>
          <a:p>
            <a:pPr lvl="1" eaLnBrk="1" hangingPunct="1"/>
            <a:r>
              <a:rPr lang="en-US">
                <a:latin typeface="Arial" charset="0"/>
              </a:rPr>
              <a:t>C Shell (</a:t>
            </a:r>
            <a:r>
              <a:rPr lang="en-US" b="1">
                <a:latin typeface="Courier New" charset="0"/>
              </a:rPr>
              <a:t>csh</a:t>
            </a:r>
            <a:r>
              <a:rPr lang="en-US">
                <a:latin typeface="Arial" charset="0"/>
              </a:rPr>
              <a:t>)</a:t>
            </a:r>
          </a:p>
          <a:p>
            <a:pPr eaLnBrk="1" hangingPunct="1"/>
            <a:r>
              <a:rPr lang="en-US">
                <a:latin typeface="Arial" charset="0"/>
              </a:rPr>
              <a:t>Default shell in CSUG is </a:t>
            </a:r>
            <a:r>
              <a:rPr lang="en-US" b="1">
                <a:latin typeface="Courier New" charset="0"/>
              </a:rPr>
              <a:t>tcsh</a:t>
            </a:r>
          </a:p>
          <a:p>
            <a:pPr eaLnBrk="1" hangingPunct="1"/>
            <a:r>
              <a:rPr lang="en-US">
                <a:latin typeface="Arial" charset="0"/>
              </a:rPr>
              <a:t>This talk uses bash</a:t>
            </a:r>
          </a:p>
          <a:p>
            <a:pPr lvl="1" eaLnBrk="1" hangingPunct="1"/>
            <a:r>
              <a:rPr lang="en-US">
                <a:latin typeface="Arial" charset="0"/>
              </a:rPr>
              <a:t>Switch to bash: </a:t>
            </a:r>
            <a:r>
              <a:rPr lang="en-US" b="1">
                <a:latin typeface="Courier New" charset="0"/>
              </a:rPr>
              <a:t>exec bash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Running Commands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</a:rPr>
              <a:t>Commands follow the form: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>
                <a:latin typeface="Courier New" charset="0"/>
              </a:rPr>
              <a:t>command &lt;options&gt; &lt;arguments&gt;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Arial" charset="0"/>
              </a:rPr>
              <a:t>Options modify the command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Arial" charset="0"/>
              </a:rPr>
              <a:t>Arguments indicate what file to operate 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</a:rPr>
              <a:t>Get help by typing   </a:t>
            </a:r>
            <a:r>
              <a:rPr lang="en-US" sz="2800" b="1">
                <a:latin typeface="Courier New" charset="0"/>
              </a:rPr>
              <a:t>man command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</a:rPr>
              <a:t>Example: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>
                <a:latin typeface="Courier New" charset="0"/>
              </a:rPr>
              <a:t>[msiegen@tiger ~]$ ls -l /usr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>
                <a:latin typeface="Courier New" charset="0"/>
              </a:rPr>
              <a:t>total 301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>
                <a:latin typeface="Courier New" charset="0"/>
              </a:rPr>
              <a:t>drwxr-xr-x    2 root root 69632 Oct 18 08:43 bin/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>
                <a:latin typeface="Courier New" charset="0"/>
              </a:rPr>
              <a:t>drwxr-xr-x    2 root root  4096 Aug 12  2004 etc/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>
                <a:latin typeface="Courier New" charset="0"/>
              </a:rPr>
              <a:t>drwxr-xr-x    2 root root  4096 Aug 12  2004 games/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>
                <a:latin typeface="Courier New" charset="0"/>
              </a:rPr>
              <a:t>drwxr-xr-x  117 root root 20480 Sep 12 20:40 include/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>
                <a:latin typeface="Courier New" charset="0"/>
              </a:rPr>
              <a:t>...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Plumbing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I/O Redirection</a:t>
            </a:r>
          </a:p>
          <a:p>
            <a:pPr lvl="1" eaLnBrk="1" hangingPunct="1">
              <a:buFontTx/>
              <a:buNone/>
            </a:pPr>
            <a:r>
              <a:rPr lang="en-US">
                <a:latin typeface="Arial" charset="0"/>
              </a:rPr>
              <a:t>&gt;		Redirect standard output to file</a:t>
            </a:r>
          </a:p>
          <a:p>
            <a:pPr lvl="1" eaLnBrk="1" hangingPunct="1">
              <a:buFontTx/>
              <a:buNone/>
            </a:pPr>
            <a:r>
              <a:rPr lang="en-US">
                <a:latin typeface="Arial" charset="0"/>
              </a:rPr>
              <a:t>&gt;&gt;	Append standard output to file</a:t>
            </a:r>
          </a:p>
          <a:p>
            <a:pPr lvl="1" eaLnBrk="1" hangingPunct="1">
              <a:buFontTx/>
              <a:buNone/>
            </a:pPr>
            <a:r>
              <a:rPr lang="en-US">
                <a:latin typeface="Arial" charset="0"/>
              </a:rPr>
              <a:t>&lt;		Get input from file</a:t>
            </a:r>
          </a:p>
          <a:p>
            <a:pPr eaLnBrk="1" hangingPunct="1"/>
            <a:r>
              <a:rPr lang="en-US">
                <a:latin typeface="Arial" charset="0"/>
              </a:rPr>
              <a:t>Pipes (|) are used to take the output of one program and use it as input to another</a:t>
            </a:r>
          </a:p>
          <a:p>
            <a:pPr lvl="1" eaLnBrk="1" hangingPunct="1">
              <a:buFontTx/>
              <a:buNone/>
            </a:pPr>
            <a:r>
              <a:rPr lang="en-US" sz="2400">
                <a:latin typeface="Arial" charset="0"/>
              </a:rPr>
              <a:t>e.g.</a:t>
            </a:r>
            <a:r>
              <a:rPr lang="en-US" sz="2400" b="1">
                <a:latin typeface="Courier New" charset="0"/>
              </a:rPr>
              <a:t> du -sk /home/* | sort -nr | head -10 &gt; disk_hogs.txt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Practical Tips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Arial" charset="0"/>
              </a:rPr>
              <a:t>Use </a:t>
            </a:r>
            <a:r>
              <a:rPr lang="en-US" sz="2800" b="1">
                <a:latin typeface="Courier New" charset="0"/>
              </a:rPr>
              <a:t>less</a:t>
            </a:r>
            <a:r>
              <a:rPr lang="en-US" sz="2800">
                <a:latin typeface="Arial" charset="0"/>
              </a:rPr>
              <a:t> to view output that will not fit on your screen</a:t>
            </a:r>
          </a:p>
          <a:p>
            <a:pPr lvl="1" eaLnBrk="1" hangingPunct="1">
              <a:buFontTx/>
              <a:buNone/>
            </a:pPr>
            <a:r>
              <a:rPr lang="en-US" sz="2400">
                <a:latin typeface="Arial" charset="0"/>
              </a:rPr>
              <a:t>e.g.</a:t>
            </a:r>
            <a:r>
              <a:rPr lang="en-US" sz="2400" b="1">
                <a:latin typeface="Courier New" charset="0"/>
              </a:rPr>
              <a:t> ls -lR | less</a:t>
            </a:r>
          </a:p>
          <a:p>
            <a:pPr eaLnBrk="1" hangingPunct="1"/>
            <a:r>
              <a:rPr lang="en-US" sz="2800">
                <a:latin typeface="Arial" charset="0"/>
              </a:rPr>
              <a:t>Use grep to filter output, and wc to count lines</a:t>
            </a:r>
          </a:p>
          <a:p>
            <a:pPr lvl="1" eaLnBrk="1" hangingPunct="1">
              <a:buFontTx/>
              <a:buNone/>
            </a:pPr>
            <a:r>
              <a:rPr lang="en-US" sz="2400">
                <a:latin typeface="Arial" charset="0"/>
              </a:rPr>
              <a:t>e.g.</a:t>
            </a:r>
            <a:r>
              <a:rPr lang="en-US" sz="2400" b="1">
                <a:latin typeface="Courier New" charset="0"/>
              </a:rPr>
              <a:t> ps aux | grep </a:t>
            </a:r>
            <a:r>
              <a:rPr lang="ja-JP" altLang="en-US" sz="2400" b="1">
                <a:latin typeface="Courier New" charset="0"/>
              </a:rPr>
              <a:t>“</a:t>
            </a:r>
            <a:r>
              <a:rPr lang="en-US" sz="2400" b="1">
                <a:latin typeface="Courier New" charset="0"/>
              </a:rPr>
              <a:t>vim</a:t>
            </a:r>
            <a:r>
              <a:rPr lang="ja-JP" altLang="en-US" sz="2400" b="1">
                <a:latin typeface="Courier New" charset="0"/>
              </a:rPr>
              <a:t>”</a:t>
            </a:r>
            <a:r>
              <a:rPr lang="en-US" sz="2400" b="1">
                <a:latin typeface="Courier New" charset="0"/>
              </a:rPr>
              <a:t> | wc -l</a:t>
            </a:r>
          </a:p>
          <a:p>
            <a:pPr eaLnBrk="1" hangingPunct="1"/>
            <a:r>
              <a:rPr lang="en-US" sz="2800">
                <a:latin typeface="Arial" charset="0"/>
              </a:rPr>
              <a:t>Use </a:t>
            </a:r>
            <a:r>
              <a:rPr lang="en-US" sz="2800" b="1">
                <a:latin typeface="Courier New" charset="0"/>
              </a:rPr>
              <a:t>&amp;&amp;</a:t>
            </a:r>
            <a:r>
              <a:rPr lang="en-US" sz="2800">
                <a:latin typeface="Arial" charset="0"/>
              </a:rPr>
              <a:t> to run multiple commands in sequence</a:t>
            </a:r>
          </a:p>
          <a:p>
            <a:pPr lvl="1" eaLnBrk="1" hangingPunct="1">
              <a:buFontTx/>
              <a:buNone/>
            </a:pPr>
            <a:r>
              <a:rPr lang="en-US" sz="2400">
                <a:latin typeface="Arial" charset="0"/>
              </a:rPr>
              <a:t>e.g.</a:t>
            </a:r>
            <a:r>
              <a:rPr lang="en-US" sz="2400" b="1">
                <a:latin typeface="Courier New" charset="0"/>
              </a:rPr>
              <a:t> ./configure &amp;&amp; make &amp;&amp; make install</a:t>
            </a:r>
          </a:p>
          <a:p>
            <a:pPr eaLnBrk="1" hangingPunct="1"/>
            <a:r>
              <a:rPr lang="en-US" sz="2800">
                <a:latin typeface="Arial" charset="0"/>
              </a:rPr>
              <a:t>Many more possibilities!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1150</Words>
  <Application>Microsoft Macintosh PowerPoint</Application>
  <PresentationFormat>On-screen Show (4:3)</PresentationFormat>
  <Paragraphs>250</Paragraphs>
  <Slides>26</Slides>
  <Notes>1</Notes>
  <HiddenSlides>10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Courier New</vt:lpstr>
      <vt:lpstr>Default Design</vt:lpstr>
      <vt:lpstr>Bitmap Image</vt:lpstr>
      <vt:lpstr>PowerPoint Presentation</vt:lpstr>
      <vt:lpstr>Quiz</vt:lpstr>
      <vt:lpstr>Why Bother?</vt:lpstr>
      <vt:lpstr>UNIX Philosophy</vt:lpstr>
      <vt:lpstr>Shelling into CSUG</vt:lpstr>
      <vt:lpstr>Command Line Environment</vt:lpstr>
      <vt:lpstr>Running Commands</vt:lpstr>
      <vt:lpstr>Plumbing</vt:lpstr>
      <vt:lpstr>Practical Tips</vt:lpstr>
      <vt:lpstr>File System</vt:lpstr>
      <vt:lpstr>File System</vt:lpstr>
      <vt:lpstr>Setting Up for HW1</vt:lpstr>
      <vt:lpstr>Viewing File Contents</vt:lpstr>
      <vt:lpstr>Comparing Files</vt:lpstr>
      <vt:lpstr>Transferring Files</vt:lpstr>
      <vt:lpstr>Further Reading</vt:lpstr>
      <vt:lpstr>Plumbing</vt:lpstr>
      <vt:lpstr>Wildcards</vt:lpstr>
      <vt:lpstr>File System Permissions</vt:lpstr>
      <vt:lpstr>File System Permissions</vt:lpstr>
      <vt:lpstr>Job Control</vt:lpstr>
      <vt:lpstr>Job Control</vt:lpstr>
      <vt:lpstr>Environment Variables</vt:lpstr>
      <vt:lpstr>Beyond a Single User</vt:lpstr>
      <vt:lpstr>Some Useful Commands</vt:lpstr>
      <vt:lpstr>Advanced Topics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</dc:creator>
  <cp:lastModifiedBy>Hakim Weatherspoon</cp:lastModifiedBy>
  <cp:revision>70</cp:revision>
  <dcterms:created xsi:type="dcterms:W3CDTF">2006-10-23T22:49:48Z</dcterms:created>
  <dcterms:modified xsi:type="dcterms:W3CDTF">2011-03-16T21:15:25Z</dcterms:modified>
</cp:coreProperties>
</file>