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87" r:id="rId2"/>
    <p:sldId id="258" r:id="rId3"/>
    <p:sldId id="272" r:id="rId4"/>
    <p:sldId id="273" r:id="rId5"/>
    <p:sldId id="260" r:id="rId6"/>
    <p:sldId id="261" r:id="rId7"/>
    <p:sldId id="262" r:id="rId8"/>
    <p:sldId id="263" r:id="rId9"/>
    <p:sldId id="266" r:id="rId10"/>
    <p:sldId id="288" r:id="rId11"/>
    <p:sldId id="267" r:id="rId12"/>
    <p:sldId id="268" r:id="rId13"/>
    <p:sldId id="269" r:id="rId14"/>
    <p:sldId id="264" r:id="rId15"/>
    <p:sldId id="265" r:id="rId16"/>
    <p:sldId id="270" r:id="rId17"/>
    <p:sldId id="274" r:id="rId18"/>
    <p:sldId id="275" r:id="rId19"/>
    <p:sldId id="276" r:id="rId20"/>
    <p:sldId id="289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601200" cy="7315200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9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9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9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9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440" y="-112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7D5343-152E-034F-A67F-2FB7000998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3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725" y="2271713"/>
            <a:ext cx="8159750" cy="1568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863" y="4144963"/>
            <a:ext cx="6721475" cy="18700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DE8A1-98E6-DD46-A711-8535493442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7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AFB63-1778-254B-8A40-CD07F5528F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4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1188" y="293688"/>
            <a:ext cx="2160587" cy="6240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293688"/>
            <a:ext cx="6329363" cy="6240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9216F-7E3A-774E-BC0F-796EB0C8C7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6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34829-27CE-3147-8616-4987E87B3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D16E6-27B6-D74D-A4C5-4E3AB926D1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7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425" y="1706563"/>
            <a:ext cx="4244975" cy="4827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706563"/>
            <a:ext cx="4244975" cy="4827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B40220-BF80-6847-B01C-8BAA639FA2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5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BB43F6-AF19-BB4B-8376-DE8C9B3154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1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83CB3A-5E55-5A42-891C-F9D2EB9C79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4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04D628-4B34-354E-A269-CA1E9BC056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6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30D4DD-DD93-5A4D-8786-0C90A22EF7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5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A6B9D8-E2C1-D14A-B0E5-5287E63FC4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2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9425" y="293688"/>
            <a:ext cx="86423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" y="1706563"/>
            <a:ext cx="8642350" cy="482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9425" y="6661150"/>
            <a:ext cx="22415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1150"/>
            <a:ext cx="30416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0225" y="6661150"/>
            <a:ext cx="22415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fld id="{11DC0979-31BC-3645-8D93-AA6B24CADD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charset="0"/>
        </a:defRPr>
      </a:lvl2pPr>
      <a:lvl3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charset="0"/>
        </a:defRPr>
      </a:lvl3pPr>
      <a:lvl4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charset="0"/>
        </a:defRPr>
      </a:lvl4pPr>
      <a:lvl5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6pPr>
      <a:lvl7pPr marL="9144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7pPr>
      <a:lvl8pPr marL="13716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8pPr>
      <a:lvl9pPr marL="18288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9pPr>
    </p:titleStyle>
    <p:bodyStyle>
      <a:lvl1pPr marL="361950" indent="-361950" algn="l" defTabSz="966788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85813" indent="-303213" algn="l" defTabSz="966788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  <a:ea typeface="ＭＳ Ｐゴシック" charset="0"/>
        </a:defRPr>
      </a:lvl2pPr>
      <a:lvl3pPr marL="1208088" indent="-241300" algn="l" defTabSz="966788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ＭＳ Ｐゴシック" charset="0"/>
        </a:defRPr>
      </a:lvl3pPr>
      <a:lvl4pPr marL="1692275" indent="-242888" algn="l" defTabSz="966788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ＭＳ Ｐゴシック" charset="0"/>
        </a:defRPr>
      </a:lvl4pPr>
      <a:lvl5pPr marL="2174875" indent="-241300" algn="l" defTabSz="966788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charset="0"/>
        </a:defRPr>
      </a:lvl5pPr>
      <a:lvl6pPr marL="2632075" indent="-241300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89275" indent="-241300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6475" indent="-241300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3675" indent="-241300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0100" y="650875"/>
            <a:ext cx="8161338" cy="1566863"/>
          </a:xfrm>
        </p:spPr>
        <p:txBody>
          <a:bodyPr/>
          <a:lstStyle/>
          <a:p>
            <a:pPr eaLnBrk="1" hangingPunct="1"/>
            <a:r>
              <a:rPr lang="en-US" sz="4300">
                <a:latin typeface="Arial" charset="0"/>
              </a:rPr>
              <a:t>Introduction to 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439863" y="1219200"/>
            <a:ext cx="2239962" cy="571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1439863" y="6015038"/>
            <a:ext cx="2239962" cy="242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algn="ctr" defTabSz="966788"/>
            <a:r>
              <a:rPr lang="en-US"/>
              <a:t>1054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1439863" y="6502400"/>
            <a:ext cx="2239962" cy="244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algn="ctr" defTabSz="966788"/>
            <a:r>
              <a:rPr lang="en-US"/>
              <a:t>6346</a:t>
            </a:r>
          </a:p>
        </p:txBody>
      </p:sp>
      <p:sp>
        <p:nvSpPr>
          <p:cNvPr id="36920" name="Rectangle 56"/>
          <p:cNvSpPr>
            <a:spLocks noChangeArrowheads="1"/>
          </p:cNvSpPr>
          <p:nvPr/>
        </p:nvSpPr>
        <p:spPr bwMode="auto">
          <a:xfrm>
            <a:off x="1439863" y="5770563"/>
            <a:ext cx="560387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77" name="Rectangle 113"/>
          <p:cNvSpPr>
            <a:spLocks noChangeArrowheads="1"/>
          </p:cNvSpPr>
          <p:nvPr/>
        </p:nvSpPr>
        <p:spPr bwMode="auto">
          <a:xfrm>
            <a:off x="2000250" y="3819525"/>
            <a:ext cx="560388" cy="244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algn="ctr" defTabSz="966788"/>
            <a:r>
              <a:rPr lang="en-US"/>
              <a:t>'s'</a:t>
            </a:r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title"/>
          </p:nvPr>
        </p:nvSpPr>
        <p:spPr>
          <a:xfrm>
            <a:off x="960438" y="161925"/>
            <a:ext cx="3200400" cy="12192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Memory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342900" y="919163"/>
            <a:ext cx="1177925" cy="49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661" tIns="48331" rIns="96661" bIns="48331">
            <a:spAutoFit/>
          </a:bodyPr>
          <a:lstStyle>
            <a:lvl1pPr defTabSz="966788" eaLnBrk="0" hangingPunct="0">
              <a:tabLst>
                <a:tab pos="363538" algn="l"/>
              </a:tabLs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6788" eaLnBrk="0" hangingPunct="0">
              <a:tabLst>
                <a:tab pos="363538" algn="l"/>
              </a:tabLs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tabLst>
                <a:tab pos="363538" algn="l"/>
              </a:tabLs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tabLst>
                <a:tab pos="363538" algn="l"/>
              </a:tabLs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tabLst>
                <a:tab pos="363538" algn="l"/>
              </a:tabLs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700"/>
              <a:t>addresses</a:t>
            </a:r>
            <a:br>
              <a:rPr lang="en-US" sz="1700"/>
            </a:br>
            <a:r>
              <a:rPr lang="en-US" sz="1700"/>
              <a:t>	0000</a:t>
            </a:r>
            <a:br>
              <a:rPr lang="en-US" sz="1700"/>
            </a:br>
            <a:r>
              <a:rPr lang="en-US" sz="1700"/>
              <a:t>	0004</a:t>
            </a:r>
            <a:br>
              <a:rPr lang="en-US" sz="1700"/>
            </a:br>
            <a:r>
              <a:rPr lang="en-US" sz="1700"/>
              <a:t>	0008</a:t>
            </a:r>
            <a:br>
              <a:rPr lang="en-US" sz="1700"/>
            </a:br>
            <a:r>
              <a:rPr lang="en-US" sz="1700"/>
              <a:t>	…</a:t>
            </a:r>
          </a:p>
          <a:p>
            <a:pPr eaLnBrk="1" hangingPunct="1"/>
            <a:endParaRPr lang="en-US" sz="1700"/>
          </a:p>
          <a:p>
            <a:pPr eaLnBrk="1" hangingPunct="1"/>
            <a:r>
              <a:rPr lang="en-US" sz="1700"/>
              <a:t>	1054</a:t>
            </a:r>
          </a:p>
          <a:p>
            <a:pPr eaLnBrk="1" hangingPunct="1"/>
            <a:r>
              <a:rPr lang="en-US" sz="1700"/>
              <a:t>	…</a:t>
            </a:r>
          </a:p>
          <a:p>
            <a:pPr eaLnBrk="1" hangingPunct="1"/>
            <a:endParaRPr lang="en-US" sz="1700"/>
          </a:p>
          <a:p>
            <a:pPr eaLnBrk="1" hangingPunct="1"/>
            <a:r>
              <a:rPr lang="en-US" sz="1700"/>
              <a:t>	1820</a:t>
            </a:r>
          </a:p>
          <a:p>
            <a:pPr eaLnBrk="1" hangingPunct="1"/>
            <a:r>
              <a:rPr lang="en-US" sz="1700"/>
              <a:t>	1824</a:t>
            </a:r>
          </a:p>
          <a:p>
            <a:pPr eaLnBrk="1" hangingPunct="1"/>
            <a:r>
              <a:rPr lang="en-US" sz="1700"/>
              <a:t>	1828</a:t>
            </a:r>
          </a:p>
          <a:p>
            <a:pPr eaLnBrk="1" hangingPunct="1"/>
            <a:r>
              <a:rPr lang="en-US" sz="1700"/>
              <a:t>	…</a:t>
            </a:r>
          </a:p>
          <a:p>
            <a:pPr eaLnBrk="1" hangingPunct="1"/>
            <a:endParaRPr lang="en-US" sz="1300"/>
          </a:p>
          <a:p>
            <a:pPr eaLnBrk="1" hangingPunct="1"/>
            <a:endParaRPr lang="en-US" sz="1300"/>
          </a:p>
          <a:p>
            <a:pPr eaLnBrk="1" hangingPunct="1"/>
            <a:endParaRPr lang="en-US" sz="1700"/>
          </a:p>
          <a:p>
            <a:pPr eaLnBrk="1" hangingPunct="1"/>
            <a:r>
              <a:rPr lang="en-US" sz="1700"/>
              <a:t>	6344</a:t>
            </a:r>
          </a:p>
          <a:p>
            <a:pPr eaLnBrk="1" hangingPunct="1"/>
            <a:r>
              <a:rPr lang="en-US" sz="1700"/>
              <a:t>	6348</a:t>
            </a:r>
          </a:p>
          <a:p>
            <a:pPr eaLnBrk="1" hangingPunct="1"/>
            <a:r>
              <a:rPr lang="en-US" sz="1700"/>
              <a:t>	…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600450" y="974725"/>
            <a:ext cx="1820863" cy="578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661" tIns="48331" rIns="96661" bIns="48331">
            <a:spAutoFit/>
          </a:bodyPr>
          <a:lstStyle>
            <a:lvl1pPr defTabSz="966788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6788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variable names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 sz="2100"/>
          </a:p>
          <a:p>
            <a:pPr eaLnBrk="1" hangingPunct="1"/>
            <a:endParaRPr lang="en-US" sz="2100"/>
          </a:p>
          <a:p>
            <a:pPr eaLnBrk="1" hangingPunct="1"/>
            <a:r>
              <a:rPr lang="en-US"/>
              <a:t> i</a:t>
            </a:r>
          </a:p>
          <a:p>
            <a:pPr eaLnBrk="1" hangingPunct="1"/>
            <a:endParaRPr lang="en-US" sz="1500"/>
          </a:p>
          <a:p>
            <a:pPr eaLnBrk="1" hangingPunct="1"/>
            <a:endParaRPr lang="en-US" sz="1500"/>
          </a:p>
          <a:p>
            <a:pPr eaLnBrk="1" hangingPunct="1"/>
            <a:r>
              <a:rPr lang="en-US"/>
              <a:t> name</a:t>
            </a:r>
          </a:p>
          <a:p>
            <a:pPr eaLnBrk="1" hangingPunct="1"/>
            <a:endParaRPr lang="en-US" sz="1300"/>
          </a:p>
          <a:p>
            <a:pPr eaLnBrk="1" hangingPunct="1"/>
            <a:r>
              <a:rPr lang="en-US"/>
              <a:t> c</a:t>
            </a:r>
          </a:p>
          <a:p>
            <a:pPr eaLnBrk="1" hangingPunct="1"/>
            <a:endParaRPr lang="en-US"/>
          </a:p>
          <a:p>
            <a:pPr eaLnBrk="1" hangingPunct="1"/>
            <a:endParaRPr lang="en-US" sz="3000"/>
          </a:p>
          <a:p>
            <a:pPr eaLnBrk="1" hangingPunct="1"/>
            <a:endParaRPr lang="en-US" sz="1500"/>
          </a:p>
          <a:p>
            <a:pPr eaLnBrk="1" hangingPunct="1"/>
            <a:r>
              <a:rPr lang="en-US"/>
              <a:t> A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 p</a:t>
            </a:r>
          </a:p>
          <a:p>
            <a:pPr eaLnBrk="1" hangingPunct="1"/>
            <a:endParaRPr lang="en-US" sz="1300"/>
          </a:p>
          <a:p>
            <a:pPr eaLnBrk="1" hangingPunct="1"/>
            <a:r>
              <a:rPr lang="en-US"/>
              <a:t> ps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5424488" y="1200150"/>
            <a:ext cx="401637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>
            <a:spAutoFit/>
          </a:bodyPr>
          <a:lstStyle>
            <a:lvl1pPr defTabSz="966788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6788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latin typeface="Courier New" charset="0"/>
              </a:rPr>
              <a:t>int i = 6;</a:t>
            </a:r>
          </a:p>
          <a:p>
            <a:pPr eaLnBrk="1" hangingPunct="1"/>
            <a:r>
              <a:rPr lang="en-US" b="1">
                <a:latin typeface="Courier New" charset="0"/>
              </a:rPr>
              <a:t>...</a:t>
            </a:r>
          </a:p>
          <a:p>
            <a:pPr eaLnBrk="1" hangingPunct="1"/>
            <a:r>
              <a:rPr lang="en-US" b="1">
                <a:latin typeface="Courier New" charset="0"/>
              </a:rPr>
              <a:t>char name[] = "cs316";</a:t>
            </a:r>
          </a:p>
          <a:p>
            <a:pPr eaLnBrk="1" hangingPunct="1"/>
            <a:r>
              <a:rPr lang="en-US" b="1">
                <a:latin typeface="Courier New" charset="0"/>
              </a:rPr>
              <a:t>...</a:t>
            </a:r>
          </a:p>
          <a:p>
            <a:pPr eaLnBrk="1" hangingPunct="1"/>
            <a:r>
              <a:rPr lang="en-US" b="1">
                <a:latin typeface="Courier New" charset="0"/>
              </a:rPr>
              <a:t>char c = name[1];</a:t>
            </a:r>
          </a:p>
          <a:p>
            <a:pPr eaLnBrk="1" hangingPunct="1"/>
            <a:r>
              <a:rPr lang="en-US" b="1">
                <a:latin typeface="Courier New" charset="0"/>
              </a:rPr>
              <a:t>...</a:t>
            </a:r>
          </a:p>
          <a:p>
            <a:pPr eaLnBrk="1" hangingPunct="1"/>
            <a:r>
              <a:rPr lang="en-US" b="1">
                <a:latin typeface="Courier New" charset="0"/>
              </a:rPr>
              <a:t>short A[6];</a:t>
            </a:r>
          </a:p>
          <a:p>
            <a:pPr eaLnBrk="1" hangingPunct="1"/>
            <a:r>
              <a:rPr lang="en-US" b="1">
                <a:latin typeface="Courier New" charset="0"/>
              </a:rPr>
              <a:t>for (i = 0; i &lt; 6; i++)</a:t>
            </a:r>
          </a:p>
          <a:p>
            <a:pPr eaLnBrk="1" hangingPunct="1"/>
            <a:r>
              <a:rPr lang="en-US" b="1">
                <a:latin typeface="Courier New" charset="0"/>
              </a:rPr>
              <a:t>  A[i] = i*i;</a:t>
            </a:r>
          </a:p>
          <a:p>
            <a:pPr eaLnBrk="1" hangingPunct="1"/>
            <a:endParaRPr lang="en-US" b="1">
              <a:latin typeface="Courier New" charset="0"/>
            </a:endParaRPr>
          </a:p>
          <a:p>
            <a:pPr eaLnBrk="1" hangingPunct="1"/>
            <a:r>
              <a:rPr lang="en-US" b="1">
                <a:latin typeface="Courier New" charset="0"/>
              </a:rPr>
              <a:t>int *p;</a:t>
            </a:r>
          </a:p>
          <a:p>
            <a:pPr eaLnBrk="1" hangingPunct="1"/>
            <a:r>
              <a:rPr lang="en-US" b="1">
                <a:latin typeface="Courier New" charset="0"/>
              </a:rPr>
              <a:t>p = &amp;i;</a:t>
            </a:r>
          </a:p>
          <a:p>
            <a:pPr eaLnBrk="1" hangingPunct="1"/>
            <a:endParaRPr lang="en-US" b="1">
              <a:latin typeface="Courier New" charset="0"/>
            </a:endParaRPr>
          </a:p>
          <a:p>
            <a:pPr eaLnBrk="1" hangingPunct="1"/>
            <a:r>
              <a:rPr lang="en-US" b="1">
                <a:latin typeface="Courier New" charset="0"/>
              </a:rPr>
              <a:t>short *ps;</a:t>
            </a:r>
          </a:p>
          <a:p>
            <a:pPr eaLnBrk="1" hangingPunct="1"/>
            <a:r>
              <a:rPr lang="en-US" b="1">
                <a:latin typeface="Courier New" charset="0"/>
              </a:rPr>
              <a:t>ps = &amp;A[1];</a:t>
            </a:r>
          </a:p>
        </p:txBody>
      </p:sp>
      <p:sp>
        <p:nvSpPr>
          <p:cNvPr id="11275" name="Rectangle 8"/>
          <p:cNvSpPr>
            <a:spLocks noChangeArrowheads="1"/>
          </p:cNvSpPr>
          <p:nvPr/>
        </p:nvSpPr>
        <p:spPr bwMode="auto">
          <a:xfrm>
            <a:off x="1439863" y="2600325"/>
            <a:ext cx="2239962" cy="244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algn="ctr" defTabSz="966788"/>
            <a:r>
              <a:rPr lang="en-US"/>
              <a:t>6</a:t>
            </a: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1439863" y="5038725"/>
            <a:ext cx="1120775" cy="244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algn="ctr" defTabSz="966788"/>
            <a:r>
              <a:rPr lang="en-US"/>
              <a:t>0</a:t>
            </a:r>
          </a:p>
        </p:txBody>
      </p:sp>
      <p:sp>
        <p:nvSpPr>
          <p:cNvPr id="11277" name="Rectangle 19"/>
          <p:cNvSpPr>
            <a:spLocks noChangeArrowheads="1"/>
          </p:cNvSpPr>
          <p:nvPr/>
        </p:nvSpPr>
        <p:spPr bwMode="auto">
          <a:xfrm>
            <a:off x="2000250" y="1219200"/>
            <a:ext cx="560388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20"/>
          <p:cNvSpPr>
            <a:spLocks noChangeArrowheads="1"/>
          </p:cNvSpPr>
          <p:nvPr/>
        </p:nvSpPr>
        <p:spPr bwMode="auto">
          <a:xfrm>
            <a:off x="1439863" y="1219200"/>
            <a:ext cx="560387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21"/>
          <p:cNvSpPr>
            <a:spLocks noChangeArrowheads="1"/>
          </p:cNvSpPr>
          <p:nvPr/>
        </p:nvSpPr>
        <p:spPr bwMode="auto">
          <a:xfrm>
            <a:off x="3121025" y="1219200"/>
            <a:ext cx="558800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22"/>
          <p:cNvSpPr>
            <a:spLocks noChangeArrowheads="1"/>
          </p:cNvSpPr>
          <p:nvPr/>
        </p:nvSpPr>
        <p:spPr bwMode="auto">
          <a:xfrm>
            <a:off x="2560638" y="1219200"/>
            <a:ext cx="560387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23"/>
          <p:cNvSpPr>
            <a:spLocks noChangeArrowheads="1"/>
          </p:cNvSpPr>
          <p:nvPr/>
        </p:nvSpPr>
        <p:spPr bwMode="auto">
          <a:xfrm>
            <a:off x="2000250" y="1463675"/>
            <a:ext cx="560388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24"/>
          <p:cNvSpPr>
            <a:spLocks noChangeArrowheads="1"/>
          </p:cNvSpPr>
          <p:nvPr/>
        </p:nvSpPr>
        <p:spPr bwMode="auto">
          <a:xfrm>
            <a:off x="1439863" y="1463675"/>
            <a:ext cx="560387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25"/>
          <p:cNvSpPr>
            <a:spLocks noChangeArrowheads="1"/>
          </p:cNvSpPr>
          <p:nvPr/>
        </p:nvSpPr>
        <p:spPr bwMode="auto">
          <a:xfrm>
            <a:off x="3121025" y="1463675"/>
            <a:ext cx="558800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26"/>
          <p:cNvSpPr>
            <a:spLocks noChangeArrowheads="1"/>
          </p:cNvSpPr>
          <p:nvPr/>
        </p:nvSpPr>
        <p:spPr bwMode="auto">
          <a:xfrm>
            <a:off x="2560638" y="1463675"/>
            <a:ext cx="560387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1439863" y="5283200"/>
            <a:ext cx="1120775" cy="244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algn="ctr" defTabSz="966788"/>
            <a:r>
              <a:rPr lang="en-US"/>
              <a:t>4</a:t>
            </a:r>
          </a:p>
        </p:txBody>
      </p:sp>
      <p:sp>
        <p:nvSpPr>
          <p:cNvPr id="11286" name="Rectangle 31"/>
          <p:cNvSpPr>
            <a:spLocks noChangeArrowheads="1"/>
          </p:cNvSpPr>
          <p:nvPr/>
        </p:nvSpPr>
        <p:spPr bwMode="auto">
          <a:xfrm>
            <a:off x="2000250" y="1787525"/>
            <a:ext cx="560388" cy="325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Rectangle 32"/>
          <p:cNvSpPr>
            <a:spLocks noChangeArrowheads="1"/>
          </p:cNvSpPr>
          <p:nvPr/>
        </p:nvSpPr>
        <p:spPr bwMode="auto">
          <a:xfrm>
            <a:off x="1439863" y="1787525"/>
            <a:ext cx="560387" cy="325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Rectangle 33"/>
          <p:cNvSpPr>
            <a:spLocks noChangeArrowheads="1"/>
          </p:cNvSpPr>
          <p:nvPr/>
        </p:nvSpPr>
        <p:spPr bwMode="auto">
          <a:xfrm>
            <a:off x="3121025" y="1787525"/>
            <a:ext cx="558800" cy="325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Rectangle 34"/>
          <p:cNvSpPr>
            <a:spLocks noChangeArrowheads="1"/>
          </p:cNvSpPr>
          <p:nvPr/>
        </p:nvSpPr>
        <p:spPr bwMode="auto">
          <a:xfrm>
            <a:off x="2560638" y="1787525"/>
            <a:ext cx="560387" cy="325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Rectangle 35"/>
          <p:cNvSpPr>
            <a:spLocks noChangeArrowheads="1"/>
          </p:cNvSpPr>
          <p:nvPr/>
        </p:nvSpPr>
        <p:spPr bwMode="auto">
          <a:xfrm>
            <a:off x="2000250" y="2112963"/>
            <a:ext cx="560388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Rectangle 36"/>
          <p:cNvSpPr>
            <a:spLocks noChangeArrowheads="1"/>
          </p:cNvSpPr>
          <p:nvPr/>
        </p:nvSpPr>
        <p:spPr bwMode="auto">
          <a:xfrm>
            <a:off x="1439863" y="2112963"/>
            <a:ext cx="560387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Rectangle 37"/>
          <p:cNvSpPr>
            <a:spLocks noChangeArrowheads="1"/>
          </p:cNvSpPr>
          <p:nvPr/>
        </p:nvSpPr>
        <p:spPr bwMode="auto">
          <a:xfrm>
            <a:off x="3121025" y="2112963"/>
            <a:ext cx="558800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Rectangle 38"/>
          <p:cNvSpPr>
            <a:spLocks noChangeArrowheads="1"/>
          </p:cNvSpPr>
          <p:nvPr/>
        </p:nvSpPr>
        <p:spPr bwMode="auto">
          <a:xfrm>
            <a:off x="2560638" y="2112963"/>
            <a:ext cx="560387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2" name="Rectangle 48"/>
          <p:cNvSpPr>
            <a:spLocks noChangeArrowheads="1"/>
          </p:cNvSpPr>
          <p:nvPr/>
        </p:nvSpPr>
        <p:spPr bwMode="auto">
          <a:xfrm>
            <a:off x="1439863" y="3819525"/>
            <a:ext cx="560387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3" name="Rectangle 49"/>
          <p:cNvSpPr>
            <a:spLocks noChangeArrowheads="1"/>
          </p:cNvSpPr>
          <p:nvPr/>
        </p:nvSpPr>
        <p:spPr bwMode="auto">
          <a:xfrm>
            <a:off x="3121025" y="3819525"/>
            <a:ext cx="558800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4" name="Rectangle 50"/>
          <p:cNvSpPr>
            <a:spLocks noChangeArrowheads="1"/>
          </p:cNvSpPr>
          <p:nvPr/>
        </p:nvSpPr>
        <p:spPr bwMode="auto">
          <a:xfrm>
            <a:off x="2560638" y="3819525"/>
            <a:ext cx="560387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5" name="Rectangle 51"/>
          <p:cNvSpPr>
            <a:spLocks noChangeArrowheads="1"/>
          </p:cNvSpPr>
          <p:nvPr/>
        </p:nvSpPr>
        <p:spPr bwMode="auto">
          <a:xfrm>
            <a:off x="2000250" y="4064000"/>
            <a:ext cx="560388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6" name="Rectangle 52"/>
          <p:cNvSpPr>
            <a:spLocks noChangeArrowheads="1"/>
          </p:cNvSpPr>
          <p:nvPr/>
        </p:nvSpPr>
        <p:spPr bwMode="auto">
          <a:xfrm>
            <a:off x="1439863" y="4064000"/>
            <a:ext cx="560387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7" name="Rectangle 53"/>
          <p:cNvSpPr>
            <a:spLocks noChangeArrowheads="1"/>
          </p:cNvSpPr>
          <p:nvPr/>
        </p:nvSpPr>
        <p:spPr bwMode="auto">
          <a:xfrm>
            <a:off x="3121025" y="4064000"/>
            <a:ext cx="558800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8" name="Rectangle 54"/>
          <p:cNvSpPr>
            <a:spLocks noChangeArrowheads="1"/>
          </p:cNvSpPr>
          <p:nvPr/>
        </p:nvSpPr>
        <p:spPr bwMode="auto">
          <a:xfrm>
            <a:off x="2560638" y="4064000"/>
            <a:ext cx="560387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9" name="Rectangle 55"/>
          <p:cNvSpPr>
            <a:spLocks noChangeArrowheads="1"/>
          </p:cNvSpPr>
          <p:nvPr/>
        </p:nvSpPr>
        <p:spPr bwMode="auto">
          <a:xfrm>
            <a:off x="2000250" y="5770563"/>
            <a:ext cx="560388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1" name="Rectangle 57"/>
          <p:cNvSpPr>
            <a:spLocks noChangeArrowheads="1"/>
          </p:cNvSpPr>
          <p:nvPr/>
        </p:nvSpPr>
        <p:spPr bwMode="auto">
          <a:xfrm>
            <a:off x="3121025" y="5770563"/>
            <a:ext cx="558800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2" name="Rectangle 58"/>
          <p:cNvSpPr>
            <a:spLocks noChangeArrowheads="1"/>
          </p:cNvSpPr>
          <p:nvPr/>
        </p:nvSpPr>
        <p:spPr bwMode="auto">
          <a:xfrm>
            <a:off x="2560638" y="5770563"/>
            <a:ext cx="560387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7" name="Rectangle 63"/>
          <p:cNvSpPr>
            <a:spLocks noChangeArrowheads="1"/>
          </p:cNvSpPr>
          <p:nvPr/>
        </p:nvSpPr>
        <p:spPr bwMode="auto">
          <a:xfrm>
            <a:off x="2000250" y="3332163"/>
            <a:ext cx="560388" cy="244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algn="ctr" defTabSz="966788"/>
            <a:r>
              <a:rPr lang="en-US"/>
              <a:t>'s'</a:t>
            </a:r>
          </a:p>
        </p:txBody>
      </p: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1439863" y="3332163"/>
            <a:ext cx="560387" cy="244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algn="ctr" defTabSz="966788"/>
            <a:r>
              <a:rPr lang="en-US"/>
              <a:t>'c'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3121025" y="3332163"/>
            <a:ext cx="558800" cy="244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algn="ctr" defTabSz="966788"/>
            <a:r>
              <a:rPr lang="en-US"/>
              <a:t>'1'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2560638" y="3332163"/>
            <a:ext cx="560387" cy="244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algn="ctr" defTabSz="966788"/>
            <a:r>
              <a:rPr lang="en-US"/>
              <a:t>'3'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2000250" y="3576638"/>
            <a:ext cx="560388" cy="242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algn="ctr" defTabSz="966788"/>
            <a:r>
              <a:rPr lang="en-US"/>
              <a:t>\0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1439863" y="3576638"/>
            <a:ext cx="560387" cy="242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algn="ctr" defTabSz="966788"/>
            <a:r>
              <a:rPr lang="en-US"/>
              <a:t>'6'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3121025" y="3576638"/>
            <a:ext cx="558800" cy="242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2560638" y="3576638"/>
            <a:ext cx="560387" cy="242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35" name="Rectangle 71"/>
          <p:cNvSpPr>
            <a:spLocks noChangeArrowheads="1"/>
          </p:cNvSpPr>
          <p:nvPr/>
        </p:nvSpPr>
        <p:spPr bwMode="auto">
          <a:xfrm>
            <a:off x="2000250" y="4795838"/>
            <a:ext cx="560388" cy="242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36" name="Rectangle 72"/>
          <p:cNvSpPr>
            <a:spLocks noChangeArrowheads="1"/>
          </p:cNvSpPr>
          <p:nvPr/>
        </p:nvSpPr>
        <p:spPr bwMode="auto">
          <a:xfrm>
            <a:off x="1439863" y="4795838"/>
            <a:ext cx="560387" cy="242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37" name="Rectangle 73"/>
          <p:cNvSpPr>
            <a:spLocks noChangeArrowheads="1"/>
          </p:cNvSpPr>
          <p:nvPr/>
        </p:nvSpPr>
        <p:spPr bwMode="auto">
          <a:xfrm>
            <a:off x="3121025" y="4795838"/>
            <a:ext cx="558800" cy="242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38" name="Rectangle 74"/>
          <p:cNvSpPr>
            <a:spLocks noChangeArrowheads="1"/>
          </p:cNvSpPr>
          <p:nvPr/>
        </p:nvSpPr>
        <p:spPr bwMode="auto">
          <a:xfrm>
            <a:off x="2560638" y="4795838"/>
            <a:ext cx="560387" cy="242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39" name="Rectangle 75"/>
          <p:cNvSpPr>
            <a:spLocks noChangeArrowheads="1"/>
          </p:cNvSpPr>
          <p:nvPr/>
        </p:nvSpPr>
        <p:spPr bwMode="auto">
          <a:xfrm>
            <a:off x="2000250" y="3089275"/>
            <a:ext cx="560388" cy="24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40" name="Rectangle 76"/>
          <p:cNvSpPr>
            <a:spLocks noChangeArrowheads="1"/>
          </p:cNvSpPr>
          <p:nvPr/>
        </p:nvSpPr>
        <p:spPr bwMode="auto">
          <a:xfrm>
            <a:off x="1439863" y="3089275"/>
            <a:ext cx="560387" cy="24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41" name="Rectangle 77"/>
          <p:cNvSpPr>
            <a:spLocks noChangeArrowheads="1"/>
          </p:cNvSpPr>
          <p:nvPr/>
        </p:nvSpPr>
        <p:spPr bwMode="auto">
          <a:xfrm>
            <a:off x="3121025" y="3089275"/>
            <a:ext cx="558800" cy="24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2560638" y="3089275"/>
            <a:ext cx="560387" cy="24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2000250" y="2844800"/>
            <a:ext cx="560388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1439863" y="2844800"/>
            <a:ext cx="560387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3121025" y="2844800"/>
            <a:ext cx="558800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2560638" y="2844800"/>
            <a:ext cx="560387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2000250" y="4551363"/>
            <a:ext cx="560388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439863" y="4551363"/>
            <a:ext cx="560387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49" name="Rectangle 85"/>
          <p:cNvSpPr>
            <a:spLocks noChangeArrowheads="1"/>
          </p:cNvSpPr>
          <p:nvPr/>
        </p:nvSpPr>
        <p:spPr bwMode="auto">
          <a:xfrm>
            <a:off x="3121025" y="4551363"/>
            <a:ext cx="558800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50" name="Rectangle 86"/>
          <p:cNvSpPr>
            <a:spLocks noChangeArrowheads="1"/>
          </p:cNvSpPr>
          <p:nvPr/>
        </p:nvSpPr>
        <p:spPr bwMode="auto">
          <a:xfrm>
            <a:off x="2560638" y="4551363"/>
            <a:ext cx="560387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51" name="Rectangle 87"/>
          <p:cNvSpPr>
            <a:spLocks noChangeArrowheads="1"/>
          </p:cNvSpPr>
          <p:nvPr/>
        </p:nvSpPr>
        <p:spPr bwMode="auto">
          <a:xfrm>
            <a:off x="2000250" y="4308475"/>
            <a:ext cx="560388" cy="24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52" name="Rectangle 88"/>
          <p:cNvSpPr>
            <a:spLocks noChangeArrowheads="1"/>
          </p:cNvSpPr>
          <p:nvPr/>
        </p:nvSpPr>
        <p:spPr bwMode="auto">
          <a:xfrm>
            <a:off x="1439863" y="4308475"/>
            <a:ext cx="560387" cy="24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53" name="Rectangle 89"/>
          <p:cNvSpPr>
            <a:spLocks noChangeArrowheads="1"/>
          </p:cNvSpPr>
          <p:nvPr/>
        </p:nvSpPr>
        <p:spPr bwMode="auto">
          <a:xfrm>
            <a:off x="3121025" y="4308475"/>
            <a:ext cx="558800" cy="24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54" name="Rectangle 90"/>
          <p:cNvSpPr>
            <a:spLocks noChangeArrowheads="1"/>
          </p:cNvSpPr>
          <p:nvPr/>
        </p:nvSpPr>
        <p:spPr bwMode="auto">
          <a:xfrm>
            <a:off x="2560638" y="4308475"/>
            <a:ext cx="560387" cy="24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2" name="Rectangle 91"/>
          <p:cNvSpPr>
            <a:spLocks noChangeArrowheads="1"/>
          </p:cNvSpPr>
          <p:nvPr/>
        </p:nvSpPr>
        <p:spPr bwMode="auto">
          <a:xfrm>
            <a:off x="2000250" y="2357438"/>
            <a:ext cx="560388" cy="242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3" name="Rectangle 92"/>
          <p:cNvSpPr>
            <a:spLocks noChangeArrowheads="1"/>
          </p:cNvSpPr>
          <p:nvPr/>
        </p:nvSpPr>
        <p:spPr bwMode="auto">
          <a:xfrm>
            <a:off x="1439863" y="2357438"/>
            <a:ext cx="560387" cy="242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4" name="Rectangle 93"/>
          <p:cNvSpPr>
            <a:spLocks noChangeArrowheads="1"/>
          </p:cNvSpPr>
          <p:nvPr/>
        </p:nvSpPr>
        <p:spPr bwMode="auto">
          <a:xfrm>
            <a:off x="3121025" y="2357438"/>
            <a:ext cx="558800" cy="242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5" name="Rectangle 94"/>
          <p:cNvSpPr>
            <a:spLocks noChangeArrowheads="1"/>
          </p:cNvSpPr>
          <p:nvPr/>
        </p:nvSpPr>
        <p:spPr bwMode="auto">
          <a:xfrm>
            <a:off x="2560638" y="2357438"/>
            <a:ext cx="560387" cy="242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2560638" y="5038725"/>
            <a:ext cx="1119187" cy="244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algn="ctr" defTabSz="966788"/>
            <a:r>
              <a:rPr lang="en-US"/>
              <a:t>1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2560638" y="5283200"/>
            <a:ext cx="1119187" cy="244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algn="ctr" defTabSz="966788"/>
            <a:r>
              <a:rPr lang="en-US"/>
              <a:t>9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1439863" y="5527675"/>
            <a:ext cx="1120775" cy="242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algn="ctr" defTabSz="966788"/>
            <a:r>
              <a:rPr lang="en-US"/>
              <a:t>16</a:t>
            </a:r>
          </a:p>
        </p:txBody>
      </p:sp>
      <p:sp>
        <p:nvSpPr>
          <p:cNvPr id="36963" name="Rectangle 99"/>
          <p:cNvSpPr>
            <a:spLocks noChangeArrowheads="1"/>
          </p:cNvSpPr>
          <p:nvPr/>
        </p:nvSpPr>
        <p:spPr bwMode="auto">
          <a:xfrm>
            <a:off x="2560638" y="5527675"/>
            <a:ext cx="1119187" cy="242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algn="ctr" defTabSz="966788"/>
            <a:r>
              <a:rPr lang="en-US"/>
              <a:t>25</a:t>
            </a:r>
          </a:p>
        </p:txBody>
      </p:sp>
      <p:sp>
        <p:nvSpPr>
          <p:cNvPr id="36965" name="Rectangle 101"/>
          <p:cNvSpPr>
            <a:spLocks noChangeArrowheads="1"/>
          </p:cNvSpPr>
          <p:nvPr/>
        </p:nvSpPr>
        <p:spPr bwMode="auto">
          <a:xfrm>
            <a:off x="2000250" y="6257925"/>
            <a:ext cx="560388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66" name="Rectangle 102"/>
          <p:cNvSpPr>
            <a:spLocks noChangeArrowheads="1"/>
          </p:cNvSpPr>
          <p:nvPr/>
        </p:nvSpPr>
        <p:spPr bwMode="auto">
          <a:xfrm>
            <a:off x="1439863" y="6257925"/>
            <a:ext cx="560387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67" name="Rectangle 103"/>
          <p:cNvSpPr>
            <a:spLocks noChangeArrowheads="1"/>
          </p:cNvSpPr>
          <p:nvPr/>
        </p:nvSpPr>
        <p:spPr bwMode="auto">
          <a:xfrm>
            <a:off x="3121025" y="6257925"/>
            <a:ext cx="558800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68" name="Rectangle 104"/>
          <p:cNvSpPr>
            <a:spLocks noChangeArrowheads="1"/>
          </p:cNvSpPr>
          <p:nvPr/>
        </p:nvSpPr>
        <p:spPr bwMode="auto">
          <a:xfrm>
            <a:off x="2560638" y="6257925"/>
            <a:ext cx="560387" cy="244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73" grpId="0" animBg="1"/>
      <p:bldP spid="36974" grpId="0" animBg="1"/>
      <p:bldP spid="36920" grpId="0" animBg="1"/>
      <p:bldP spid="36977" grpId="0" animBg="1"/>
      <p:bldP spid="36880" grpId="0" animBg="1"/>
      <p:bldP spid="36892" grpId="0" animBg="1"/>
      <p:bldP spid="36912" grpId="0" animBg="1"/>
      <p:bldP spid="36913" grpId="0" animBg="1"/>
      <p:bldP spid="36914" grpId="0" animBg="1"/>
      <p:bldP spid="36915" grpId="0" animBg="1"/>
      <p:bldP spid="36916" grpId="0" animBg="1"/>
      <p:bldP spid="36917" grpId="0" animBg="1"/>
      <p:bldP spid="36918" grpId="0" animBg="1"/>
      <p:bldP spid="36919" grpId="0" animBg="1"/>
      <p:bldP spid="36921" grpId="0" animBg="1"/>
      <p:bldP spid="36922" grpId="0" animBg="1"/>
      <p:bldP spid="36927" grpId="0" animBg="1"/>
      <p:bldP spid="36928" grpId="0" animBg="1"/>
      <p:bldP spid="36929" grpId="0" animBg="1"/>
      <p:bldP spid="36930" grpId="0" animBg="1"/>
      <p:bldP spid="36931" grpId="0" animBg="1"/>
      <p:bldP spid="36932" grpId="0" animBg="1"/>
      <p:bldP spid="36933" grpId="0" animBg="1"/>
      <p:bldP spid="36934" grpId="0" animBg="1"/>
      <p:bldP spid="36935" grpId="0" animBg="1"/>
      <p:bldP spid="36936" grpId="0" animBg="1"/>
      <p:bldP spid="36937" grpId="0" animBg="1"/>
      <p:bldP spid="36938" grpId="0" animBg="1"/>
      <p:bldP spid="36939" grpId="0" animBg="1"/>
      <p:bldP spid="36940" grpId="0" animBg="1"/>
      <p:bldP spid="36941" grpId="0" animBg="1"/>
      <p:bldP spid="36942" grpId="0" animBg="1"/>
      <p:bldP spid="36943" grpId="0" animBg="1"/>
      <p:bldP spid="36944" grpId="0" animBg="1"/>
      <p:bldP spid="36945" grpId="0" animBg="1"/>
      <p:bldP spid="36946" grpId="0" animBg="1"/>
      <p:bldP spid="36947" grpId="0" animBg="1"/>
      <p:bldP spid="36948" grpId="0" animBg="1"/>
      <p:bldP spid="36949" grpId="0" animBg="1"/>
      <p:bldP spid="36950" grpId="0" animBg="1"/>
      <p:bldP spid="36951" grpId="0" animBg="1"/>
      <p:bldP spid="36952" grpId="0" animBg="1"/>
      <p:bldP spid="36953" grpId="0" animBg="1"/>
      <p:bldP spid="36954" grpId="0" animBg="1"/>
      <p:bldP spid="36959" grpId="0" animBg="1"/>
      <p:bldP spid="36960" grpId="0" animBg="1"/>
      <p:bldP spid="36961" grpId="0" animBg="1"/>
      <p:bldP spid="36963" grpId="0" animBg="1"/>
      <p:bldP spid="36965" grpId="0" animBg="1"/>
      <p:bldP spid="36966" grpId="0" animBg="1"/>
      <p:bldP spid="36967" grpId="0" animBg="1"/>
      <p:bldP spid="369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Pointers (cont.)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è"/>
            </a:pPr>
            <a:r>
              <a:rPr lang="en-US" sz="2500" b="1">
                <a:solidFill>
                  <a:srgbClr val="FF0000"/>
                </a:solidFill>
                <a:latin typeface="Arial" charset="0"/>
              </a:rPr>
              <a:t>Attention:</a:t>
            </a:r>
            <a:r>
              <a:rPr lang="en-US" sz="2500">
                <a:latin typeface="Arial" charset="0"/>
              </a:rPr>
              <a:t> dereferencing an uninitialized pointer can have arbitrary effects (bad!) (including program crash).</a:t>
            </a:r>
          </a:p>
          <a:p>
            <a:pPr eaLnBrk="1" hangingPunct="1">
              <a:buFont typeface="Wingdings" charset="0"/>
              <a:buChar char="è"/>
            </a:pPr>
            <a:r>
              <a:rPr lang="en-US" sz="2500">
                <a:latin typeface="Arial" charset="0"/>
              </a:rPr>
              <a:t>Dereferencing a NULL pointer will crash the program (better!)</a:t>
            </a:r>
          </a:p>
          <a:p>
            <a:pPr eaLnBrk="1" hangingPunct="1"/>
            <a:r>
              <a:rPr lang="en-US" sz="2500">
                <a:latin typeface="Arial" charset="0"/>
              </a:rPr>
              <a:t>Advice:</a:t>
            </a:r>
          </a:p>
          <a:p>
            <a:pPr lvl="1" eaLnBrk="1" hangingPunct="1"/>
            <a:r>
              <a:rPr lang="en-US" sz="2100">
                <a:latin typeface="Arial" charset="0"/>
              </a:rPr>
              <a:t>initialize with NULL, or some other value</a:t>
            </a:r>
          </a:p>
          <a:p>
            <a:pPr lvl="1" eaLnBrk="1" hangingPunct="1"/>
            <a:r>
              <a:rPr lang="en-US" sz="2100">
                <a:latin typeface="Arial" charset="0"/>
              </a:rPr>
              <a:t>if not sure of value, check it before dereferencing</a:t>
            </a:r>
          </a:p>
          <a:p>
            <a:pPr lvl="2" eaLnBrk="1" hangingPunct="1">
              <a:buFontTx/>
              <a:buNone/>
            </a:pPr>
            <a:r>
              <a:rPr lang="en-US" sz="1900" b="1">
                <a:latin typeface="Courier New" charset="0"/>
              </a:rPr>
              <a:t>if (p == NULL) {</a:t>
            </a:r>
            <a:br>
              <a:rPr lang="en-US" sz="1900" b="1">
                <a:latin typeface="Courier New" charset="0"/>
              </a:rPr>
            </a:br>
            <a:r>
              <a:rPr lang="en-US" sz="1900" b="1">
                <a:latin typeface="Courier New" charset="0"/>
              </a:rPr>
              <a:t>printf("ack! where's my pointer!\n"); exit(1);</a:t>
            </a:r>
          </a:p>
          <a:p>
            <a:pPr lvl="2" eaLnBrk="1" hangingPunct="1">
              <a:buFontTx/>
              <a:buNone/>
            </a:pPr>
            <a:r>
              <a:rPr lang="en-US" sz="1900" b="1">
                <a:latin typeface="Courier New" charset="0"/>
              </a:rPr>
              <a:t>}</a:t>
            </a:r>
            <a:endParaRPr lang="en-US" sz="1900"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Structures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100">
                <a:latin typeface="Arial" charset="0"/>
              </a:rPr>
              <a:t>Like Java classes, but only member variables</a:t>
            </a:r>
          </a:p>
          <a:p>
            <a:pPr lvl="1" eaLnBrk="1" hangingPunct="1"/>
            <a:r>
              <a:rPr lang="en-US" sz="1900">
                <a:latin typeface="Arial" charset="0"/>
              </a:rPr>
              <a:t>no static variables</a:t>
            </a:r>
          </a:p>
          <a:p>
            <a:pPr lvl="1" eaLnBrk="1" hangingPunct="1"/>
            <a:r>
              <a:rPr lang="en-US" sz="1900">
                <a:latin typeface="Arial" charset="0"/>
              </a:rPr>
              <a:t>no functions</a:t>
            </a:r>
          </a:p>
          <a:p>
            <a:pPr eaLnBrk="1" hangingPunct="1">
              <a:buFontTx/>
              <a:buNone/>
            </a:pPr>
            <a:r>
              <a:rPr lang="en-US" sz="1700" b="1">
                <a:latin typeface="Courier New" charset="0"/>
              </a:rPr>
              <a:t>struct birthday {</a:t>
            </a:r>
          </a:p>
          <a:p>
            <a:pPr eaLnBrk="1" hangingPunct="1">
              <a:buFontTx/>
              <a:buNone/>
            </a:pPr>
            <a:r>
              <a:rPr lang="en-US" sz="1700" b="1">
                <a:latin typeface="Courier New" charset="0"/>
              </a:rPr>
              <a:t>     char* name;</a:t>
            </a:r>
          </a:p>
          <a:p>
            <a:pPr eaLnBrk="1" hangingPunct="1">
              <a:buFontTx/>
              <a:buNone/>
            </a:pPr>
            <a:r>
              <a:rPr lang="en-US" sz="1700" b="1">
                <a:latin typeface="Courier New" charset="0"/>
              </a:rPr>
              <a:t>     char month;</a:t>
            </a:r>
          </a:p>
          <a:p>
            <a:pPr eaLnBrk="1" hangingPunct="1">
              <a:buFontTx/>
              <a:buNone/>
            </a:pPr>
            <a:r>
              <a:rPr lang="en-US" sz="1700" b="1">
                <a:latin typeface="Courier New" charset="0"/>
              </a:rPr>
              <a:t>     short day;</a:t>
            </a:r>
          </a:p>
          <a:p>
            <a:pPr eaLnBrk="1" hangingPunct="1">
              <a:buFontTx/>
              <a:buNone/>
            </a:pPr>
            <a:r>
              <a:rPr lang="en-US" sz="1700" b="1">
                <a:latin typeface="Courier New" charset="0"/>
              </a:rPr>
              <a:t>     int year;</a:t>
            </a:r>
          </a:p>
          <a:p>
            <a:pPr eaLnBrk="1" hangingPunct="1">
              <a:buFontTx/>
              <a:buNone/>
            </a:pPr>
            <a:r>
              <a:rPr lang="en-US" sz="1700" b="1">
                <a:latin typeface="Courier New" charset="0"/>
              </a:rPr>
              <a:t>};</a:t>
            </a:r>
          </a:p>
          <a:p>
            <a:pPr eaLnBrk="1" hangingPunct="1">
              <a:buFontTx/>
              <a:buNone/>
            </a:pPr>
            <a:endParaRPr lang="en-US" sz="1700">
              <a:latin typeface="Courier New" charset="0"/>
            </a:endParaRPr>
          </a:p>
          <a:p>
            <a:pPr eaLnBrk="1" hangingPunct="1">
              <a:buFontTx/>
              <a:buNone/>
            </a:pPr>
            <a:r>
              <a:rPr lang="en-US" sz="1700" b="1">
                <a:latin typeface="Courier New" charset="0"/>
              </a:rPr>
              <a:t>struct birthday mybirthday = {"elliot",8,21,2002};</a:t>
            </a:r>
          </a:p>
          <a:p>
            <a:pPr eaLnBrk="1" hangingPunct="1">
              <a:buFontTx/>
              <a:buNone/>
            </a:pPr>
            <a:r>
              <a:rPr lang="en-US" sz="1700" b="1">
                <a:latin typeface="Courier New" charset="0"/>
              </a:rPr>
              <a:t>mybirthday.name[0] = 'E';</a:t>
            </a:r>
          </a:p>
          <a:p>
            <a:pPr eaLnBrk="1" hangingPunct="1">
              <a:buFontTx/>
              <a:buNone/>
            </a:pPr>
            <a:r>
              <a:rPr lang="en-US" sz="1700" b="1">
                <a:latin typeface="Courier New" charset="0"/>
              </a:rPr>
              <a:t>if (mybirthday.month == 6)</a:t>
            </a:r>
          </a:p>
          <a:p>
            <a:pPr eaLnBrk="1" hangingPunct="1">
              <a:buFontTx/>
              <a:buNone/>
            </a:pPr>
            <a:r>
              <a:rPr lang="en-US" sz="1700" b="1">
                <a:latin typeface="Courier New" charset="0"/>
              </a:rPr>
              <a:t>	printf("%s is a Cancer\n", mybirthday.name);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334000" y="3429000"/>
            <a:ext cx="2743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algn="ctr" defTabSz="966788"/>
            <a:r>
              <a:rPr lang="en-US"/>
              <a:t>2002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5943600" y="31242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28"/>
          <p:cNvSpPr>
            <a:spLocks noChangeArrowheads="1"/>
          </p:cNvSpPr>
          <p:nvPr/>
        </p:nvSpPr>
        <p:spPr bwMode="auto">
          <a:xfrm>
            <a:off x="5334000" y="3124200"/>
            <a:ext cx="609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algn="ctr" defTabSz="966788"/>
            <a:r>
              <a:rPr lang="en-US" sz="1800"/>
              <a:t>8</a:t>
            </a:r>
          </a:p>
        </p:txBody>
      </p:sp>
      <p:sp>
        <p:nvSpPr>
          <p:cNvPr id="13319" name="Rectangle 29"/>
          <p:cNvSpPr>
            <a:spLocks noChangeArrowheads="1"/>
          </p:cNvSpPr>
          <p:nvPr/>
        </p:nvSpPr>
        <p:spPr bwMode="auto">
          <a:xfrm>
            <a:off x="6705600" y="3124200"/>
            <a:ext cx="1371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algn="ctr" defTabSz="966788"/>
            <a:r>
              <a:rPr lang="en-US" sz="1800"/>
              <a:t>21</a:t>
            </a:r>
          </a:p>
        </p:txBody>
      </p:sp>
      <p:sp>
        <p:nvSpPr>
          <p:cNvPr id="13320" name="Rectangle 30"/>
          <p:cNvSpPr>
            <a:spLocks noChangeArrowheads="1"/>
          </p:cNvSpPr>
          <p:nvPr/>
        </p:nvSpPr>
        <p:spPr bwMode="auto">
          <a:xfrm>
            <a:off x="5334000" y="2819400"/>
            <a:ext cx="2743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algn="ctr" defTabSz="966788"/>
            <a:r>
              <a:rPr lang="en-US"/>
              <a:t>0xdeadbeef</a:t>
            </a:r>
          </a:p>
        </p:txBody>
      </p:sp>
      <p:sp>
        <p:nvSpPr>
          <p:cNvPr id="13321" name="Text Box 31"/>
          <p:cNvSpPr txBox="1">
            <a:spLocks noChangeArrowheads="1"/>
          </p:cNvSpPr>
          <p:nvPr/>
        </p:nvSpPr>
        <p:spPr bwMode="auto">
          <a:xfrm>
            <a:off x="3581400" y="2667000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66788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6788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/>
              <a:t>mybirthday</a:t>
            </a:r>
          </a:p>
        </p:txBody>
      </p:sp>
      <p:sp>
        <p:nvSpPr>
          <p:cNvPr id="13322" name="Line 32"/>
          <p:cNvSpPr>
            <a:spLocks noChangeShapeType="1"/>
          </p:cNvSpPr>
          <p:nvPr/>
        </p:nvSpPr>
        <p:spPr bwMode="auto">
          <a:xfrm>
            <a:off x="4953000" y="2819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Structures (cont.)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>
                <a:latin typeface="Arial" charset="0"/>
              </a:rPr>
              <a:t>Members of a struct can be of any type that is already defined.</a:t>
            </a:r>
          </a:p>
          <a:p>
            <a:pPr eaLnBrk="1" hangingPunct="1">
              <a:lnSpc>
                <a:spcPct val="90000"/>
              </a:lnSpc>
            </a:pPr>
            <a:r>
              <a:rPr lang="en-US" sz="2500">
                <a:latin typeface="Arial" charset="0"/>
              </a:rPr>
              <a:t>Trick: 'struct X' can contain a pointer to 'struct X'</a:t>
            </a:r>
            <a:br>
              <a:rPr lang="en-US" sz="2500">
                <a:latin typeface="Arial" charset="0"/>
              </a:rPr>
            </a:br>
            <a:r>
              <a:rPr lang="en-US" sz="1700" b="1">
                <a:latin typeface="Courier New" charset="0"/>
              </a:rPr>
              <a:t>struct intlist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700" b="1">
                <a:latin typeface="Courier New" charset="0"/>
              </a:rPr>
              <a:t>     int data;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700" b="1">
                <a:latin typeface="Courier New" charset="0"/>
              </a:rPr>
              <a:t>     struct intlist* next;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700" b="1">
                <a:latin typeface="Courier New" charset="0"/>
              </a:rPr>
              <a:t>	 };</a:t>
            </a:r>
            <a:endParaRPr lang="en-US" sz="1700">
              <a:latin typeface="Courier New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500" b="1">
                <a:latin typeface="Courier New" charset="0"/>
              </a:rPr>
              <a:t>-&gt;</a:t>
            </a:r>
            <a:r>
              <a:rPr lang="en-US" sz="2500">
                <a:latin typeface="Arial" charset="0"/>
              </a:rPr>
              <a:t> is syntax sugaring for dereference and take element:</a:t>
            </a:r>
          </a:p>
          <a:p>
            <a:pPr eaLnBrk="1" hangingPunct="1">
              <a:lnSpc>
                <a:spcPct val="90000"/>
              </a:lnSpc>
            </a:pPr>
            <a:endParaRPr lang="en-US" sz="250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900" b="1">
                <a:latin typeface="Courier New" charset="0"/>
              </a:rPr>
              <a:t> struct intlist one = {10, NULL};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900" b="1">
                <a:latin typeface="Courier New" charset="0"/>
              </a:rPr>
              <a:t> struct intlist two = {20, NULL};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900" b="1">
                <a:latin typeface="Courier New" charset="0"/>
              </a:rPr>
              <a:t> struct intlist *head = &amp;one;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900" b="1">
                <a:latin typeface="Courier New" charset="0"/>
              </a:rPr>
              <a:t> one-&gt;next = &amp;two;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900" b="1">
                <a:latin typeface="Courier New" charset="0"/>
              </a:rPr>
              <a:t> (*one).next = &amp;two; </a:t>
            </a:r>
            <a:r>
              <a:rPr lang="en-US" sz="1900" b="1">
                <a:solidFill>
                  <a:srgbClr val="FF0000"/>
                </a:solidFill>
                <a:latin typeface="Courier New" charset="0"/>
              </a:rPr>
              <a:t>// Does same thing as previous line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printf function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100" b="1">
                <a:latin typeface="Courier New" charset="0"/>
              </a:rPr>
              <a:t>printf(formating_string, param1, ...)</a:t>
            </a:r>
          </a:p>
          <a:p>
            <a:pPr eaLnBrk="1" hangingPunct="1"/>
            <a:r>
              <a:rPr lang="en-US" sz="2100">
                <a:latin typeface="Arial" charset="0"/>
              </a:rPr>
              <a:t>Formating string: text to be displayed containing special markers where values of parameters will be filled:</a:t>
            </a:r>
          </a:p>
          <a:p>
            <a:pPr lvl="1" eaLnBrk="1" hangingPunct="1"/>
            <a:r>
              <a:rPr lang="en-US" sz="1900">
                <a:latin typeface="Arial" charset="0"/>
              </a:rPr>
              <a:t>%d for </a:t>
            </a:r>
            <a:r>
              <a:rPr lang="en-US" sz="1900" b="1">
                <a:latin typeface="Courier New" charset="0"/>
              </a:rPr>
              <a:t>int</a:t>
            </a:r>
            <a:endParaRPr lang="en-US" sz="1900">
              <a:latin typeface="Courier New" charset="0"/>
            </a:endParaRPr>
          </a:p>
          <a:p>
            <a:pPr lvl="1" eaLnBrk="1" hangingPunct="1"/>
            <a:r>
              <a:rPr lang="en-US" sz="1900">
                <a:latin typeface="Arial" charset="0"/>
              </a:rPr>
              <a:t>%c for </a:t>
            </a:r>
            <a:r>
              <a:rPr lang="en-US" sz="1900" b="1">
                <a:latin typeface="Courier New" charset="0"/>
              </a:rPr>
              <a:t>char</a:t>
            </a:r>
            <a:endParaRPr lang="en-US" sz="1900">
              <a:latin typeface="Courier New" charset="0"/>
            </a:endParaRPr>
          </a:p>
          <a:p>
            <a:pPr lvl="1" eaLnBrk="1" hangingPunct="1"/>
            <a:r>
              <a:rPr lang="en-US" sz="1900">
                <a:latin typeface="Arial" charset="0"/>
              </a:rPr>
              <a:t>%f for </a:t>
            </a:r>
            <a:r>
              <a:rPr lang="en-US" sz="1900" b="1">
                <a:latin typeface="Courier New" charset="0"/>
              </a:rPr>
              <a:t>float</a:t>
            </a:r>
            <a:endParaRPr lang="en-US" sz="1900">
              <a:latin typeface="Courier New" charset="0"/>
            </a:endParaRPr>
          </a:p>
          <a:p>
            <a:pPr lvl="1" eaLnBrk="1" hangingPunct="1"/>
            <a:r>
              <a:rPr lang="en-US" sz="1900">
                <a:latin typeface="Arial" charset="0"/>
              </a:rPr>
              <a:t>%g for </a:t>
            </a:r>
            <a:r>
              <a:rPr lang="en-US" sz="1900" b="1">
                <a:latin typeface="Courier New" charset="0"/>
              </a:rPr>
              <a:t>double</a:t>
            </a:r>
          </a:p>
          <a:p>
            <a:pPr lvl="1" eaLnBrk="1" hangingPunct="1"/>
            <a:r>
              <a:rPr lang="en-US" sz="1900">
                <a:latin typeface="Arial" charset="0"/>
              </a:rPr>
              <a:t>%s for null-terminated strings</a:t>
            </a:r>
          </a:p>
          <a:p>
            <a:pPr eaLnBrk="1" hangingPunct="1"/>
            <a:r>
              <a:rPr lang="en-US" sz="2100">
                <a:latin typeface="Arial" charset="0"/>
              </a:rPr>
              <a:t>Example:</a:t>
            </a:r>
          </a:p>
          <a:p>
            <a:pPr lvl="1" eaLnBrk="1" hangingPunct="1">
              <a:buFontTx/>
              <a:buNone/>
            </a:pPr>
            <a:r>
              <a:rPr lang="en-US" sz="1900" b="1">
                <a:latin typeface="Courier New" charset="0"/>
              </a:rPr>
              <a:t>int numstudents = 39;</a:t>
            </a:r>
          </a:p>
          <a:p>
            <a:pPr lvl="1" eaLnBrk="1" hangingPunct="1">
              <a:buFontTx/>
              <a:buNone/>
            </a:pPr>
            <a:r>
              <a:rPr lang="en-US" sz="1900" b="1">
                <a:latin typeface="Courier New" charset="0"/>
              </a:rPr>
              <a:t>printf("The number of students in %s is %d.", name, numstudents);</a:t>
            </a:r>
          </a:p>
          <a:p>
            <a:pPr lvl="1" eaLnBrk="1" hangingPunct="1">
              <a:buFontTx/>
              <a:buNone/>
            </a:pPr>
            <a:r>
              <a:rPr lang="en-US" sz="1900" b="1">
                <a:latin typeface="Courier New" charset="0"/>
                <a:sym typeface="Wingdings" charset="0"/>
              </a:rPr>
              <a:t> </a:t>
            </a:r>
            <a:r>
              <a:rPr lang="en-US" sz="1900">
                <a:latin typeface="Arial" charset="0"/>
                <a:sym typeface="Wingdings" charset="0"/>
              </a:rPr>
              <a:t>printf will not complain about wrong types, number of params, etc.</a:t>
            </a:r>
            <a:endParaRPr lang="en-US" sz="1900" b="1"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enum: enumerated data-types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enum months {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   JANUARY,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   FEBRUARY,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   MARCH,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	 ...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};</a:t>
            </a:r>
            <a:endParaRPr lang="en-US" sz="1900">
              <a:latin typeface="Courier New" charset="0"/>
            </a:endParaRPr>
          </a:p>
          <a:p>
            <a:pPr eaLnBrk="1" hangingPunct="1"/>
            <a:r>
              <a:rPr lang="en-US" sz="2100">
                <a:latin typeface="Arial" charset="0"/>
              </a:rPr>
              <a:t>Each element of enum gets an integer value and can be used as an integer.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enum signs {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   CANCER = 6,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   ARIES = 1,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	 ...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};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Data-type Synonyms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100">
                <a:latin typeface="Arial" charset="0"/>
              </a:rPr>
              <a:t>Syntax: </a:t>
            </a:r>
            <a:r>
              <a:rPr lang="en-US" sz="2100" b="1">
                <a:latin typeface="Courier New" charset="0"/>
              </a:rPr>
              <a:t>typedef X Y; </a:t>
            </a:r>
            <a:r>
              <a:rPr lang="en-US" sz="2100" b="1">
                <a:solidFill>
                  <a:srgbClr val="FF0000"/>
                </a:solidFill>
                <a:latin typeface="Courier New" charset="0"/>
              </a:rPr>
              <a:t>// Y is a synonym for X</a:t>
            </a:r>
          </a:p>
          <a:p>
            <a:pPr eaLnBrk="1" hangingPunct="1">
              <a:buFontTx/>
              <a:buNone/>
            </a:pPr>
            <a:endParaRPr lang="en-US" sz="1700" b="1">
              <a:latin typeface="Courier New" charset="0"/>
            </a:endParaRPr>
          </a:p>
          <a:p>
            <a:pPr eaLnBrk="1" hangingPunct="1">
              <a:buFontTx/>
              <a:buNone/>
            </a:pPr>
            <a:r>
              <a:rPr lang="en-US" sz="1700" b="1">
                <a:latin typeface="Courier New" charset="0"/>
              </a:rPr>
              <a:t>typedef int CornellID;</a:t>
            </a:r>
          </a:p>
          <a:p>
            <a:pPr eaLnBrk="1" hangingPunct="1">
              <a:buFontTx/>
              <a:buNone/>
            </a:pPr>
            <a:r>
              <a:rPr lang="en-US" sz="1700" b="1">
                <a:latin typeface="Courier New" charset="0"/>
              </a:rPr>
              <a:t>CornellID me = 373333;</a:t>
            </a:r>
          </a:p>
          <a:p>
            <a:pPr eaLnBrk="1" hangingPunct="1">
              <a:buFontTx/>
              <a:buNone/>
            </a:pPr>
            <a:endParaRPr lang="en-US" sz="1700" b="1">
              <a:latin typeface="Courier New" charset="0"/>
            </a:endParaRPr>
          </a:p>
          <a:p>
            <a:pPr eaLnBrk="1" hangingPunct="1">
              <a:buFontTx/>
              <a:buNone/>
            </a:pPr>
            <a:r>
              <a:rPr lang="en-US" sz="1700" b="1">
                <a:latin typeface="Courier New" charset="0"/>
              </a:rPr>
              <a:t>typedef struct elt* classlist; </a:t>
            </a:r>
            <a:r>
              <a:rPr lang="en-US" sz="1700" b="1">
                <a:solidFill>
                  <a:srgbClr val="FF0000"/>
                </a:solidFill>
                <a:latin typeface="Courier New" charset="0"/>
              </a:rPr>
              <a:t>// bizarre but legal</a:t>
            </a:r>
          </a:p>
          <a:p>
            <a:pPr eaLnBrk="1" hangingPunct="1">
              <a:buFontTx/>
              <a:buNone/>
            </a:pPr>
            <a:r>
              <a:rPr lang="en-US" sz="1700" b="1">
                <a:latin typeface="Courier New" charset="0"/>
              </a:rPr>
              <a:t>struct elt {</a:t>
            </a:r>
          </a:p>
          <a:p>
            <a:pPr eaLnBrk="1" hangingPunct="1">
              <a:buFontTx/>
              <a:buNone/>
            </a:pPr>
            <a:r>
              <a:rPr lang="en-US" sz="1700" b="1">
                <a:latin typeface="Courier New" charset="0"/>
              </a:rPr>
              <a:t>	CornellID id;</a:t>
            </a:r>
          </a:p>
          <a:p>
            <a:pPr eaLnBrk="1" hangingPunct="1">
              <a:buFontTx/>
              <a:buNone/>
            </a:pPr>
            <a:r>
              <a:rPr lang="en-US" sz="1700" b="1">
                <a:latin typeface="Courier New" charset="0"/>
              </a:rPr>
              <a:t>	char *name;</a:t>
            </a:r>
          </a:p>
          <a:p>
            <a:pPr eaLnBrk="1" hangingPunct="1">
              <a:buFontTx/>
              <a:buNone/>
            </a:pPr>
            <a:r>
              <a:rPr lang="en-US" sz="1700" b="1">
                <a:latin typeface="Courier New" charset="0"/>
              </a:rPr>
              <a:t>	classlist next; </a:t>
            </a:r>
            <a:r>
              <a:rPr lang="en-US" sz="1700" b="1">
                <a:solidFill>
                  <a:srgbClr val="FF0000"/>
                </a:solidFill>
                <a:latin typeface="Courier New" charset="0"/>
              </a:rPr>
              <a:t>// this is legal</a:t>
            </a:r>
          </a:p>
          <a:p>
            <a:pPr eaLnBrk="1" hangingPunct="1">
              <a:buFontTx/>
              <a:buNone/>
            </a:pPr>
            <a:r>
              <a:rPr lang="en-US" sz="1700" b="1">
                <a:latin typeface="Courier New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sz="1700" b="1"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Arial" charset="0"/>
              </a:rPr>
              <a:t>Memory Allocation and Deallocation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000" b="1">
                <a:latin typeface="Arial" charset="0"/>
              </a:rPr>
              <a:t>Global variables:</a:t>
            </a:r>
            <a:r>
              <a:rPr lang="en-US" sz="3000">
                <a:latin typeface="Arial" charset="0"/>
              </a:rPr>
              <a:t> declared outside any function.</a:t>
            </a:r>
          </a:p>
          <a:p>
            <a:pPr eaLnBrk="1" hangingPunct="1"/>
            <a:r>
              <a:rPr lang="en-US" sz="3000">
                <a:latin typeface="Arial" charset="0"/>
              </a:rPr>
              <a:t>Space allocated statically before program execution.</a:t>
            </a:r>
          </a:p>
          <a:p>
            <a:pPr eaLnBrk="1" hangingPunct="1"/>
            <a:r>
              <a:rPr lang="en-US" sz="3000">
                <a:latin typeface="Arial" charset="0"/>
              </a:rPr>
              <a:t>Initialization statements (if any) done before main() starts.</a:t>
            </a:r>
          </a:p>
          <a:p>
            <a:pPr eaLnBrk="1" hangingPunct="1"/>
            <a:r>
              <a:rPr lang="en-US" sz="3000">
                <a:latin typeface="Arial" charset="0"/>
              </a:rPr>
              <a:t>Space is deallocated when program finishes.</a:t>
            </a:r>
          </a:p>
          <a:p>
            <a:pPr eaLnBrk="1" hangingPunct="1"/>
            <a:r>
              <a:rPr lang="en-US" sz="3000">
                <a:latin typeface="Arial" charset="0"/>
              </a:rPr>
              <a:t>Name has to be unique for the whole program.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Arial" charset="0"/>
              </a:rPr>
              <a:t>Memory Allocation and Deallocation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642350" cy="4827588"/>
          </a:xfrm>
        </p:spPr>
        <p:txBody>
          <a:bodyPr/>
          <a:lstStyle/>
          <a:p>
            <a:pPr eaLnBrk="1" hangingPunct="1"/>
            <a:r>
              <a:rPr lang="en-US" sz="3000" b="1">
                <a:latin typeface="Arial" charset="0"/>
              </a:rPr>
              <a:t>Local variables:</a:t>
            </a:r>
            <a:r>
              <a:rPr lang="en-US" sz="3000">
                <a:latin typeface="Arial" charset="0"/>
              </a:rPr>
              <a:t>  declared in the body of a function or inside a '{ }' block.</a:t>
            </a:r>
          </a:p>
          <a:p>
            <a:pPr eaLnBrk="1" hangingPunct="1"/>
            <a:r>
              <a:rPr lang="en-US" sz="3000">
                <a:latin typeface="Arial" charset="0"/>
              </a:rPr>
              <a:t>Space allocated when entering the function/block.</a:t>
            </a:r>
          </a:p>
          <a:p>
            <a:pPr eaLnBrk="1" hangingPunct="1"/>
            <a:r>
              <a:rPr lang="en-US" sz="3000">
                <a:latin typeface="Arial" charset="0"/>
              </a:rPr>
              <a:t>Initialization (if any) before function/block starts.</a:t>
            </a:r>
          </a:p>
          <a:p>
            <a:pPr eaLnBrk="1" hangingPunct="1"/>
            <a:r>
              <a:rPr lang="en-US" sz="3000">
                <a:latin typeface="Arial" charset="0"/>
              </a:rPr>
              <a:t>Space automatically deallocated when function returns or when block finishes</a:t>
            </a:r>
          </a:p>
          <a:p>
            <a:pPr lvl="1" eaLnBrk="1" hangingPunct="1">
              <a:buFontTx/>
              <a:buNone/>
            </a:pPr>
            <a:r>
              <a:rPr lang="en-US" sz="2500">
                <a:latin typeface="Arial" charset="0"/>
                <a:sym typeface="Wingdings" charset="0"/>
              </a:rPr>
              <a:t> </a:t>
            </a:r>
            <a:r>
              <a:rPr lang="en-US" sz="2500">
                <a:latin typeface="Arial" charset="0"/>
              </a:rPr>
              <a:t>Attention: referring to a local variable (by means of a pointer for example) after the function returned will cause unexpected behavior.</a:t>
            </a:r>
          </a:p>
          <a:p>
            <a:pPr eaLnBrk="1" hangingPunct="1"/>
            <a:r>
              <a:rPr lang="en-US" sz="3000">
                <a:latin typeface="Arial" charset="0"/>
              </a:rPr>
              <a:t>Names are visible only within the function/block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Arial" charset="0"/>
              </a:rPr>
              <a:t>Memory Allocation and Deallocation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a typeface="+mn-ea"/>
              </a:rPr>
              <a:t>H</a:t>
            </a:r>
            <a:r>
              <a:rPr lang="en-US" sz="3000" b="1" dirty="0" smtClean="0">
                <a:ea typeface="+mn-ea"/>
              </a:rPr>
              <a:t>eap variables</a:t>
            </a:r>
            <a:r>
              <a:rPr lang="en-US" sz="3000" dirty="0" smtClean="0">
                <a:ea typeface="+mn-ea"/>
              </a:rPr>
              <a:t>: </a:t>
            </a:r>
            <a:r>
              <a:rPr lang="en-US" sz="2400" dirty="0" smtClean="0">
                <a:ea typeface="+mn-ea"/>
              </a:rPr>
              <a:t>memory has to be explicitly</a:t>
            </a:r>
          </a:p>
          <a:p>
            <a:pPr lvl="1" eaLnBrk="1" hangingPunct="1">
              <a:defRPr/>
            </a:pPr>
            <a:r>
              <a:rPr lang="en-US" sz="2400" dirty="0" smtClean="0"/>
              <a:t>allocated:</a:t>
            </a:r>
            <a:r>
              <a:rPr lang="en-US" sz="2100" b="1" dirty="0" smtClean="0">
                <a:latin typeface="Courier New" pitchFamily="49" charset="0"/>
              </a:rPr>
              <a:t> void* </a:t>
            </a:r>
            <a:r>
              <a:rPr lang="en-US" sz="2100" b="1" dirty="0" err="1" smtClean="0">
                <a:latin typeface="Courier New" pitchFamily="49" charset="0"/>
              </a:rPr>
              <a:t>malloc</a:t>
            </a:r>
            <a:r>
              <a:rPr lang="en-US" sz="2100" b="1" dirty="0" smtClean="0">
                <a:latin typeface="Courier New" pitchFamily="49" charset="0"/>
              </a:rPr>
              <a:t>(</a:t>
            </a:r>
            <a:r>
              <a:rPr lang="en-US" sz="2100" b="1" dirty="0" err="1" smtClean="0">
                <a:latin typeface="Courier New" pitchFamily="49" charset="0"/>
              </a:rPr>
              <a:t>int</a:t>
            </a:r>
            <a:r>
              <a:rPr lang="en-US" sz="2100" b="1" dirty="0" smtClean="0">
                <a:latin typeface="Courier New" pitchFamily="49" charset="0"/>
              </a:rPr>
              <a:t>) </a:t>
            </a:r>
            <a:r>
              <a:rPr lang="en-US" sz="2100" dirty="0" smtClean="0"/>
              <a:t>(similar to new in Java)</a:t>
            </a:r>
          </a:p>
          <a:p>
            <a:pPr marL="1097280" eaLnBrk="1" hangingPunct="1">
              <a:buFontTx/>
              <a:buNone/>
              <a:defRPr/>
            </a:pPr>
            <a:r>
              <a:rPr lang="en-US" sz="1900" dirty="0" smtClean="0">
                <a:latin typeface="Courier New" pitchFamily="49" charset="0"/>
                <a:ea typeface="+mn-ea"/>
              </a:rPr>
              <a:t>char *message = (char *)</a:t>
            </a:r>
            <a:r>
              <a:rPr lang="en-US" sz="1900" dirty="0" err="1" smtClean="0">
                <a:latin typeface="Courier New" pitchFamily="49" charset="0"/>
                <a:ea typeface="+mn-ea"/>
              </a:rPr>
              <a:t>malloc</a:t>
            </a:r>
            <a:r>
              <a:rPr lang="en-US" sz="1900" dirty="0" smtClean="0">
                <a:latin typeface="Courier New" pitchFamily="49" charset="0"/>
                <a:ea typeface="+mn-ea"/>
              </a:rPr>
              <a:t>(100);</a:t>
            </a:r>
          </a:p>
          <a:p>
            <a:pPr marL="1097280" eaLnBrk="1" hangingPunct="1">
              <a:buFontTx/>
              <a:buNone/>
              <a:defRPr/>
            </a:pPr>
            <a:r>
              <a:rPr lang="en-US" sz="1900" dirty="0" err="1" smtClean="0">
                <a:latin typeface="Courier New" pitchFamily="49" charset="0"/>
                <a:ea typeface="+mn-ea"/>
              </a:rPr>
              <a:t>intlist</a:t>
            </a:r>
            <a:r>
              <a:rPr lang="en-US" sz="1900" dirty="0" smtClean="0">
                <a:latin typeface="Courier New" pitchFamily="49" charset="0"/>
                <a:ea typeface="+mn-ea"/>
              </a:rPr>
              <a:t> *</a:t>
            </a:r>
            <a:r>
              <a:rPr lang="en-US" sz="1900" dirty="0" err="1" smtClean="0">
                <a:latin typeface="Courier New" pitchFamily="49" charset="0"/>
                <a:ea typeface="+mn-ea"/>
              </a:rPr>
              <a:t>mylist</a:t>
            </a:r>
            <a:r>
              <a:rPr lang="en-US" sz="1900" dirty="0" smtClean="0">
                <a:latin typeface="Courier New" pitchFamily="49" charset="0"/>
                <a:ea typeface="+mn-ea"/>
              </a:rPr>
              <a:t> = (</a:t>
            </a:r>
            <a:r>
              <a:rPr lang="en-US" sz="1900" dirty="0" err="1" smtClean="0">
                <a:latin typeface="Courier New" pitchFamily="49" charset="0"/>
                <a:ea typeface="+mn-ea"/>
              </a:rPr>
              <a:t>intlist</a:t>
            </a:r>
            <a:r>
              <a:rPr lang="en-US" sz="1900" dirty="0" smtClean="0">
                <a:latin typeface="Courier New" pitchFamily="49" charset="0"/>
                <a:ea typeface="+mn-ea"/>
              </a:rPr>
              <a:t> *)</a:t>
            </a:r>
            <a:r>
              <a:rPr lang="en-US" sz="1900" dirty="0" err="1" smtClean="0">
                <a:latin typeface="Courier New" pitchFamily="49" charset="0"/>
                <a:ea typeface="+mn-ea"/>
              </a:rPr>
              <a:t>malloc</a:t>
            </a:r>
            <a:r>
              <a:rPr lang="en-US" sz="1900" dirty="0" smtClean="0">
                <a:latin typeface="Courier New" pitchFamily="49" charset="0"/>
                <a:ea typeface="+mn-ea"/>
              </a:rPr>
              <a:t>(</a:t>
            </a:r>
            <a:r>
              <a:rPr lang="en-US" sz="1900" dirty="0" err="1" smtClean="0">
                <a:latin typeface="Courier New" pitchFamily="49" charset="0"/>
                <a:ea typeface="+mn-ea"/>
              </a:rPr>
              <a:t>sizeof</a:t>
            </a:r>
            <a:r>
              <a:rPr lang="en-US" sz="1900" dirty="0" smtClean="0">
                <a:latin typeface="Courier New" pitchFamily="49" charset="0"/>
                <a:ea typeface="+mn-ea"/>
              </a:rPr>
              <a:t>(</a:t>
            </a:r>
            <a:r>
              <a:rPr lang="en-US" sz="1900" dirty="0" err="1" smtClean="0">
                <a:latin typeface="Courier New" pitchFamily="49" charset="0"/>
                <a:ea typeface="+mn-ea"/>
              </a:rPr>
              <a:t>intlist</a:t>
            </a:r>
            <a:r>
              <a:rPr lang="en-US" sz="1900" dirty="0" smtClean="0">
                <a:latin typeface="Courier New" pitchFamily="49" charset="0"/>
                <a:ea typeface="+mn-ea"/>
              </a:rPr>
              <a:t>));</a:t>
            </a:r>
          </a:p>
          <a:p>
            <a:pPr marL="1097280" eaLnBrk="1" hangingPunct="1">
              <a:buFontTx/>
              <a:buNone/>
              <a:defRPr/>
            </a:pPr>
            <a:r>
              <a:rPr lang="en-US" sz="1900" dirty="0" err="1" smtClean="0">
                <a:latin typeface="Courier New" pitchFamily="49" charset="0"/>
                <a:ea typeface="+mn-ea"/>
              </a:rPr>
              <a:t>mylist</a:t>
            </a:r>
            <a:r>
              <a:rPr lang="en-US" sz="1900" dirty="0" smtClean="0">
                <a:latin typeface="Courier New" pitchFamily="49" charset="0"/>
                <a:ea typeface="+mn-ea"/>
              </a:rPr>
              <a:t>-&gt;data = 1;</a:t>
            </a:r>
          </a:p>
          <a:p>
            <a:pPr marL="1097280" eaLnBrk="1" hangingPunct="1">
              <a:buFontTx/>
              <a:buNone/>
              <a:defRPr/>
            </a:pPr>
            <a:r>
              <a:rPr lang="en-US" sz="1900" dirty="0" err="1" smtClean="0">
                <a:latin typeface="Courier New" pitchFamily="49" charset="0"/>
                <a:ea typeface="+mn-ea"/>
              </a:rPr>
              <a:t>mylist</a:t>
            </a:r>
            <a:r>
              <a:rPr lang="en-US" sz="1900" dirty="0" smtClean="0">
                <a:latin typeface="Courier New" pitchFamily="49" charset="0"/>
                <a:ea typeface="+mn-ea"/>
              </a:rPr>
              <a:t>-&gt;next = (</a:t>
            </a:r>
            <a:r>
              <a:rPr lang="en-US" sz="1900" dirty="0" err="1" smtClean="0">
                <a:latin typeface="Courier New" pitchFamily="49" charset="0"/>
                <a:ea typeface="+mn-ea"/>
              </a:rPr>
              <a:t>intlist</a:t>
            </a:r>
            <a:r>
              <a:rPr lang="en-US" sz="1900" dirty="0" smtClean="0">
                <a:latin typeface="Courier New" pitchFamily="49" charset="0"/>
                <a:ea typeface="+mn-ea"/>
              </a:rPr>
              <a:t> *)</a:t>
            </a:r>
            <a:r>
              <a:rPr lang="en-US" sz="1900" dirty="0" err="1" smtClean="0">
                <a:latin typeface="Courier New" pitchFamily="49" charset="0"/>
                <a:ea typeface="+mn-ea"/>
              </a:rPr>
              <a:t>malloc</a:t>
            </a:r>
            <a:r>
              <a:rPr lang="en-US" sz="1900" dirty="0" smtClean="0">
                <a:latin typeface="Courier New" pitchFamily="49" charset="0"/>
                <a:ea typeface="+mn-ea"/>
              </a:rPr>
              <a:t>(</a:t>
            </a:r>
            <a:r>
              <a:rPr lang="en-US" sz="1900" dirty="0" err="1" smtClean="0">
                <a:latin typeface="Courier New" pitchFamily="49" charset="0"/>
                <a:ea typeface="+mn-ea"/>
              </a:rPr>
              <a:t>sizeof</a:t>
            </a:r>
            <a:r>
              <a:rPr lang="en-US" sz="1900" dirty="0" smtClean="0">
                <a:latin typeface="Courier New" pitchFamily="49" charset="0"/>
                <a:ea typeface="+mn-ea"/>
              </a:rPr>
              <a:t>(</a:t>
            </a:r>
            <a:r>
              <a:rPr lang="en-US" sz="1900" dirty="0" err="1" smtClean="0">
                <a:latin typeface="Courier New" pitchFamily="49" charset="0"/>
                <a:ea typeface="+mn-ea"/>
              </a:rPr>
              <a:t>intlist</a:t>
            </a:r>
            <a:r>
              <a:rPr lang="en-US" sz="1900" dirty="0" smtClean="0">
                <a:latin typeface="Courier New" pitchFamily="49" charset="0"/>
                <a:ea typeface="+mn-ea"/>
              </a:rPr>
              <a:t>));</a:t>
            </a:r>
          </a:p>
          <a:p>
            <a:pPr marL="1097280" eaLnBrk="1" hangingPunct="1">
              <a:buFontTx/>
              <a:buNone/>
              <a:defRPr/>
            </a:pPr>
            <a:r>
              <a:rPr lang="en-US" sz="1900" dirty="0" err="1" smtClean="0">
                <a:latin typeface="Courier New" pitchFamily="49" charset="0"/>
                <a:ea typeface="+mn-ea"/>
              </a:rPr>
              <a:t>mylist</a:t>
            </a:r>
            <a:r>
              <a:rPr lang="en-US" sz="1900" dirty="0" smtClean="0">
                <a:latin typeface="Courier New" pitchFamily="49" charset="0"/>
                <a:ea typeface="+mn-ea"/>
              </a:rPr>
              <a:t>-&gt;next-&gt;data = 2;</a:t>
            </a:r>
          </a:p>
          <a:p>
            <a:pPr marL="1097280" eaLnBrk="1" hangingPunct="1">
              <a:buFontTx/>
              <a:buNone/>
              <a:defRPr/>
            </a:pPr>
            <a:r>
              <a:rPr lang="en-US" sz="1900" dirty="0" err="1" smtClean="0">
                <a:latin typeface="Courier New" pitchFamily="49" charset="0"/>
                <a:ea typeface="+mn-ea"/>
              </a:rPr>
              <a:t>mylist</a:t>
            </a:r>
            <a:r>
              <a:rPr lang="en-US" sz="1900" dirty="0" smtClean="0">
                <a:latin typeface="Courier New" pitchFamily="49" charset="0"/>
                <a:ea typeface="+mn-ea"/>
              </a:rPr>
              <a:t>-&gt;next-&gt;next = NULL;</a:t>
            </a:r>
          </a:p>
          <a:p>
            <a:pPr lvl="1" eaLnBrk="1" hangingPunct="1">
              <a:defRPr/>
            </a:pPr>
            <a:r>
              <a:rPr lang="en-US" sz="2500" dirty="0" err="1" smtClean="0"/>
              <a:t>deallocated</a:t>
            </a:r>
            <a:r>
              <a:rPr lang="en-US" sz="2500" dirty="0" smtClean="0"/>
              <a:t>: </a:t>
            </a:r>
            <a:r>
              <a:rPr lang="en-US" sz="2100" b="1" dirty="0" smtClean="0">
                <a:latin typeface="Courier New" pitchFamily="49" charset="0"/>
              </a:rPr>
              <a:t>void free(void*)</a:t>
            </a:r>
          </a:p>
          <a:p>
            <a:pPr marL="1097280" eaLnBrk="1" hangingPunct="1">
              <a:buFontTx/>
              <a:buNone/>
              <a:defRPr/>
            </a:pPr>
            <a:r>
              <a:rPr lang="en-US" sz="1900" dirty="0" smtClean="0">
                <a:latin typeface="Courier New" pitchFamily="49" charset="0"/>
                <a:ea typeface="+mn-ea"/>
              </a:rPr>
              <a:t>free(</a:t>
            </a:r>
            <a:r>
              <a:rPr lang="en-US" sz="1900" dirty="0" err="1" smtClean="0">
                <a:latin typeface="Courier New" pitchFamily="49" charset="0"/>
                <a:ea typeface="+mn-ea"/>
              </a:rPr>
              <a:t>msg</a:t>
            </a:r>
            <a:r>
              <a:rPr lang="en-US" sz="1900" dirty="0" smtClean="0">
                <a:latin typeface="Courier New" pitchFamily="49" charset="0"/>
                <a:ea typeface="+mn-ea"/>
              </a:rPr>
              <a:t>); </a:t>
            </a:r>
            <a:r>
              <a:rPr lang="en-US" sz="1900" dirty="0" err="1" smtClean="0">
                <a:latin typeface="Courier New" pitchFamily="49" charset="0"/>
                <a:ea typeface="+mn-ea"/>
              </a:rPr>
              <a:t>msg</a:t>
            </a:r>
            <a:r>
              <a:rPr lang="en-US" sz="1900" dirty="0" smtClean="0">
                <a:latin typeface="Courier New" pitchFamily="49" charset="0"/>
                <a:ea typeface="+mn-ea"/>
              </a:rPr>
              <a:t> = NULL;</a:t>
            </a:r>
          </a:p>
          <a:p>
            <a:pPr marL="1097280" eaLnBrk="1" hangingPunct="1">
              <a:buFontTx/>
              <a:buNone/>
              <a:defRPr/>
            </a:pPr>
            <a:r>
              <a:rPr lang="en-US" sz="1900" dirty="0" smtClean="0">
                <a:latin typeface="Courier New" pitchFamily="49" charset="0"/>
                <a:ea typeface="+mn-ea"/>
              </a:rPr>
              <a:t>free(</a:t>
            </a:r>
            <a:r>
              <a:rPr lang="en-US" sz="1900" dirty="0" err="1" smtClean="0">
                <a:latin typeface="Courier New" pitchFamily="49" charset="0"/>
                <a:ea typeface="+mn-ea"/>
              </a:rPr>
              <a:t>mylist</a:t>
            </a:r>
            <a:r>
              <a:rPr lang="en-US" sz="1900" dirty="0" smtClean="0">
                <a:latin typeface="Courier New" pitchFamily="49" charset="0"/>
                <a:ea typeface="+mn-ea"/>
              </a:rPr>
              <a:t>-&gt;next); </a:t>
            </a:r>
          </a:p>
          <a:p>
            <a:pPr marL="1097280" eaLnBrk="1" hangingPunct="1">
              <a:buFontTx/>
              <a:buNone/>
              <a:defRPr/>
            </a:pPr>
            <a:r>
              <a:rPr lang="en-US" sz="1900" dirty="0" smtClean="0">
                <a:latin typeface="Courier New" pitchFamily="49" charset="0"/>
                <a:ea typeface="+mn-ea"/>
              </a:rPr>
              <a:t>free(</a:t>
            </a:r>
            <a:r>
              <a:rPr lang="en-US" sz="1900" dirty="0" err="1" smtClean="0">
                <a:latin typeface="Courier New" pitchFamily="49" charset="0"/>
                <a:ea typeface="+mn-ea"/>
              </a:rPr>
              <a:t>mylist</a:t>
            </a:r>
            <a:r>
              <a:rPr lang="en-US" sz="1900" dirty="0" smtClean="0">
                <a:latin typeface="Courier New" pitchFamily="49" charset="0"/>
                <a:ea typeface="+mn-ea"/>
              </a:rPr>
              <a:t>); </a:t>
            </a:r>
          </a:p>
          <a:p>
            <a:pPr marL="1097280" eaLnBrk="1" hangingPunct="1">
              <a:buFontTx/>
              <a:buNone/>
              <a:defRPr/>
            </a:pPr>
            <a:r>
              <a:rPr lang="en-US" sz="1900" dirty="0" err="1" smtClean="0">
                <a:latin typeface="Courier New" pitchFamily="49" charset="0"/>
                <a:ea typeface="+mn-ea"/>
              </a:rPr>
              <a:t>mylist</a:t>
            </a:r>
            <a:r>
              <a:rPr lang="en-US" sz="1900" dirty="0" smtClean="0">
                <a:latin typeface="Courier New" pitchFamily="49" charset="0"/>
                <a:ea typeface="+mn-ea"/>
              </a:rPr>
              <a:t> = NULL;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Why use C instead of Java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000">
                <a:latin typeface="Arial" charset="0"/>
              </a:rPr>
              <a:t>Intermediate-level language:</a:t>
            </a:r>
          </a:p>
          <a:p>
            <a:pPr lvl="1" eaLnBrk="1" hangingPunct="1"/>
            <a:r>
              <a:rPr lang="en-US" sz="2500">
                <a:latin typeface="Arial" charset="0"/>
              </a:rPr>
              <a:t>Low-level features like raw memory tweaking</a:t>
            </a:r>
          </a:p>
          <a:p>
            <a:pPr lvl="1" eaLnBrk="1" hangingPunct="1"/>
            <a:r>
              <a:rPr lang="en-US" sz="2500">
                <a:latin typeface="Arial" charset="0"/>
              </a:rPr>
              <a:t>High-level features like complex data-structures</a:t>
            </a:r>
          </a:p>
          <a:p>
            <a:pPr eaLnBrk="1" hangingPunct="1"/>
            <a:r>
              <a:rPr lang="en-US" sz="3000">
                <a:latin typeface="Arial" charset="0"/>
              </a:rPr>
              <a:t>Access to all the details of the implementation</a:t>
            </a:r>
          </a:p>
          <a:p>
            <a:pPr lvl="1" eaLnBrk="1" hangingPunct="1"/>
            <a:r>
              <a:rPr lang="en-US" sz="2500">
                <a:latin typeface="Arial" charset="0"/>
              </a:rPr>
              <a:t>Explicit memory management</a:t>
            </a:r>
          </a:p>
          <a:p>
            <a:pPr lvl="1" eaLnBrk="1" hangingPunct="1"/>
            <a:r>
              <a:rPr lang="en-US" sz="2500">
                <a:latin typeface="Arial" charset="0"/>
              </a:rPr>
              <a:t>Explicit error detection</a:t>
            </a:r>
          </a:p>
          <a:p>
            <a:pPr eaLnBrk="1" hangingPunct="1"/>
            <a:r>
              <a:rPr lang="en-US" sz="3000">
                <a:latin typeface="Arial" charset="0"/>
              </a:rPr>
              <a:t>More power than Java (so may be made faster)</a:t>
            </a:r>
          </a:p>
          <a:p>
            <a:pPr eaLnBrk="1" hangingPunct="1"/>
            <a:r>
              <a:rPr lang="en-US" sz="3000">
                <a:latin typeface="Arial" charset="0"/>
              </a:rPr>
              <a:t>All this make C a far better choice for system programming.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Malloc/Free and pointers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500">
                <a:latin typeface="Courier New" charset="0"/>
                <a:sym typeface="Wingdings" charset="0"/>
              </a:rPr>
              <a:t></a:t>
            </a:r>
            <a:r>
              <a:rPr lang="en-US" sz="2500">
                <a:latin typeface="Arial" charset="0"/>
                <a:sym typeface="Wingdings" charset="0"/>
              </a:rPr>
              <a:t>You must malloc()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500">
                <a:latin typeface="Arial" charset="0"/>
                <a:sym typeface="Wingdings" charset="0"/>
              </a:rPr>
              <a:t>	reading/writing from random addresses is bad.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è"/>
            </a:pPr>
            <a:r>
              <a:rPr lang="en-US" sz="2500">
                <a:latin typeface="Arial" charset="0"/>
                <a:sym typeface="Wingdings" charset="0"/>
              </a:rPr>
              <a:t>You must malloc() the right amount: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500">
                <a:latin typeface="Arial" charset="0"/>
              </a:rPr>
              <a:t>	reading/writing over the end of the space is bad 	</a:t>
            </a:r>
            <a:r>
              <a:rPr lang="en-US" sz="2500" b="1">
                <a:latin typeface="Courier New" charset="0"/>
              </a:rPr>
              <a:t>sizeof(struct birthday)</a:t>
            </a:r>
            <a:br>
              <a:rPr lang="en-US" sz="2500" b="1">
                <a:latin typeface="Courier New" charset="0"/>
              </a:rPr>
            </a:br>
            <a:r>
              <a:rPr lang="en-US" sz="2500" b="1">
                <a:latin typeface="Courier New" charset="0"/>
              </a:rPr>
              <a:t>	strlen(name)+1; </a:t>
            </a:r>
            <a:r>
              <a:rPr lang="en-US" sz="2500" b="1">
                <a:solidFill>
                  <a:srgbClr val="FF0000"/>
                </a:solidFill>
                <a:latin typeface="Courier New" charset="0"/>
              </a:rPr>
              <a:t>// +1 is for the '\0'</a:t>
            </a:r>
            <a:endParaRPr lang="en-US" sz="25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è"/>
            </a:pPr>
            <a:r>
              <a:rPr lang="en-US" sz="2500">
                <a:latin typeface="Arial" charset="0"/>
                <a:sym typeface="Wingdings" charset="0"/>
              </a:rPr>
              <a:t>You must free()</a:t>
            </a:r>
            <a:br>
              <a:rPr lang="en-US" sz="2500">
                <a:latin typeface="Arial" charset="0"/>
                <a:sym typeface="Wingdings" charset="0"/>
              </a:rPr>
            </a:br>
            <a:r>
              <a:rPr lang="en-US" sz="2500">
                <a:latin typeface="Arial" charset="0"/>
                <a:sym typeface="Wingdings" charset="0"/>
              </a:rPr>
              <a:t>No garbage collector; if you don't have a free() for every malloc(), you will eventually run out of memory.</a:t>
            </a:r>
            <a:r>
              <a:rPr lang="en-US" sz="250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è"/>
            </a:pPr>
            <a:r>
              <a:rPr lang="en-US" sz="2500">
                <a:latin typeface="Arial" charset="0"/>
              </a:rPr>
              <a:t>… but not too much</a:t>
            </a:r>
            <a:br>
              <a:rPr lang="en-US" sz="2500">
                <a:latin typeface="Arial" charset="0"/>
              </a:rPr>
            </a:br>
            <a:r>
              <a:rPr lang="en-US" sz="2500">
                <a:latin typeface="Arial" charset="0"/>
              </a:rPr>
              <a:t>Freeing same memory twice is bad ("double free").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è"/>
            </a:pPr>
            <a:r>
              <a:rPr lang="en-US" sz="2500">
                <a:latin typeface="Arial" charset="0"/>
              </a:rPr>
              <a:t>…and don't use the memory after it is freed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500">
                <a:latin typeface="Arial" charset="0"/>
              </a:rPr>
              <a:t>	set pointers to NULL after free.</a:t>
            </a:r>
          </a:p>
          <a:p>
            <a:pPr eaLnBrk="1" hangingPunct="1">
              <a:lnSpc>
                <a:spcPct val="80000"/>
              </a:lnSpc>
            </a:pPr>
            <a:endParaRPr lang="en-US" sz="3000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Arial" charset="0"/>
              </a:rPr>
              <a:t>Memory Allocation and Deallocation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1706563"/>
            <a:ext cx="8961437" cy="495776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1500" b="1">
              <a:latin typeface="Courier New" charset="0"/>
            </a:endParaRPr>
          </a:p>
          <a:p>
            <a:pPr eaLnBrk="1" hangingPunct="1">
              <a:buFontTx/>
              <a:buNone/>
            </a:pPr>
            <a:r>
              <a:rPr lang="en-US" sz="1500" b="1">
                <a:latin typeface="Courier New" charset="0"/>
              </a:rPr>
              <a:t>struct birthday *clone_student(struct birthday *b) {</a:t>
            </a:r>
          </a:p>
          <a:p>
            <a:pPr eaLnBrk="1" hangingPunct="1">
              <a:buFontTx/>
              <a:buNone/>
            </a:pPr>
            <a:r>
              <a:rPr lang="en-US" sz="1500" b="1">
                <a:latin typeface="Courier New" charset="0"/>
              </a:rPr>
              <a:t>	struct birthday *b2 = (struct birthday *)malloc(sizeof(struct birthday));</a:t>
            </a:r>
          </a:p>
          <a:p>
            <a:pPr eaLnBrk="1" hangingPunct="1">
              <a:buFontTx/>
              <a:buNone/>
            </a:pPr>
            <a:r>
              <a:rPr lang="en-US" sz="1500" b="1">
                <a:latin typeface="Courier New" charset="0"/>
              </a:rPr>
              <a:t>	b2-&gt;name = (char *)malloc(strlen(b-&gt;name)+1); // or use strdup()</a:t>
            </a:r>
          </a:p>
          <a:p>
            <a:pPr eaLnBrk="1" hangingPunct="1">
              <a:buFontTx/>
              <a:buNone/>
            </a:pPr>
            <a:r>
              <a:rPr lang="en-US" sz="1500" b="1">
                <a:latin typeface="Courier New" charset="0"/>
              </a:rPr>
              <a:t>	memcpy(b2-&gt;name, b-&gt;name, strlen(b-&gt;name)+1);</a:t>
            </a:r>
          </a:p>
          <a:p>
            <a:pPr eaLnBrk="1" hangingPunct="1">
              <a:buFontTx/>
              <a:buNone/>
            </a:pPr>
            <a:r>
              <a:rPr lang="en-US" sz="1500" b="1">
                <a:latin typeface="Courier New" charset="0"/>
              </a:rPr>
              <a:t>	b2-&gt;day = b-&gt;day;</a:t>
            </a:r>
          </a:p>
          <a:p>
            <a:pPr eaLnBrk="1" hangingPunct="1">
              <a:buFontTx/>
              <a:buNone/>
            </a:pPr>
            <a:r>
              <a:rPr lang="en-US" sz="1500" b="1">
                <a:latin typeface="Courier New" charset="0"/>
              </a:rPr>
              <a:t>	b2-&gt;year = b-&gt;year;</a:t>
            </a:r>
          </a:p>
          <a:p>
            <a:pPr eaLnBrk="1" hangingPunct="1">
              <a:buFontTx/>
              <a:buNone/>
            </a:pPr>
            <a:r>
              <a:rPr lang="en-US" sz="1500" b="1">
                <a:latin typeface="Courier New" charset="0"/>
              </a:rPr>
              <a:t>	b2-&gt;month = b-&gt;month;</a:t>
            </a:r>
          </a:p>
          <a:p>
            <a:pPr eaLnBrk="1" hangingPunct="1">
              <a:buFontTx/>
              <a:buNone/>
            </a:pPr>
            <a:r>
              <a:rPr lang="en-US" sz="1500" b="1">
                <a:latin typeface="Courier New" charset="0"/>
              </a:rPr>
              <a:t>	return b2;</a:t>
            </a:r>
          </a:p>
          <a:p>
            <a:pPr eaLnBrk="1" hangingPunct="1">
              <a:buFontTx/>
              <a:buNone/>
            </a:pPr>
            <a:r>
              <a:rPr lang="en-US" sz="1500" b="1">
                <a:latin typeface="Courier New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sz="1500" b="1">
              <a:latin typeface="Courier New" charset="0"/>
            </a:endParaRPr>
          </a:p>
          <a:p>
            <a:pPr eaLnBrk="1" hangingPunct="1">
              <a:buFontTx/>
              <a:buNone/>
            </a:pPr>
            <a:r>
              <a:rPr lang="en-US" sz="1500" b="1">
                <a:latin typeface="Courier New" charset="0"/>
              </a:rPr>
              <a:t>void rename(struct birthday *b, char *new_name) {</a:t>
            </a:r>
          </a:p>
          <a:p>
            <a:pPr eaLnBrk="1" hangingPunct="1">
              <a:buFontTx/>
              <a:buNone/>
            </a:pPr>
            <a:r>
              <a:rPr lang="en-US" sz="1500" b="1">
                <a:latin typeface="Courier New" charset="0"/>
              </a:rPr>
              <a:t>	free(b-&gt;name); // danger: b-&gt;name must be a heap variable</a:t>
            </a:r>
          </a:p>
          <a:p>
            <a:pPr eaLnBrk="1" hangingPunct="1">
              <a:buFontTx/>
              <a:buNone/>
            </a:pPr>
            <a:r>
              <a:rPr lang="en-US" sz="1500" b="1">
                <a:latin typeface="Courier New" charset="0"/>
              </a:rPr>
              <a:t>	b-&gt;name = strdup(new_name); // same as malloc(...) then memcpy(...)</a:t>
            </a:r>
          </a:p>
          <a:p>
            <a:pPr eaLnBrk="1" hangingPunct="1">
              <a:buFontTx/>
              <a:buNone/>
            </a:pPr>
            <a:r>
              <a:rPr lang="en-US" sz="1500" b="1">
                <a:latin typeface="Courier New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sz="1500" b="1">
                <a:latin typeface="Courier New" charset="0"/>
              </a:rPr>
              <a:t>	</a:t>
            </a:r>
          </a:p>
          <a:p>
            <a:pPr eaLnBrk="1" hangingPunct="1">
              <a:buFontTx/>
              <a:buNone/>
            </a:pPr>
            <a:endParaRPr lang="en-US" sz="1500" b="1"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Functions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Can declare using a prototype, then define the body of the function later</a:t>
            </a:r>
          </a:p>
          <a:p>
            <a:pPr lvl="1" eaLnBrk="1" hangingPunct="1"/>
            <a:r>
              <a:rPr lang="en-US">
                <a:latin typeface="Arial" charset="0"/>
              </a:rPr>
              <a:t>lets function be used before it is defined.</a:t>
            </a:r>
          </a:p>
          <a:p>
            <a:pPr eaLnBrk="1" hangingPunct="1"/>
            <a:r>
              <a:rPr lang="en-US">
                <a:latin typeface="Arial" charset="0"/>
              </a:rPr>
              <a:t>Arguments passed by value</a:t>
            </a:r>
          </a:p>
          <a:p>
            <a:pPr lvl="1" eaLnBrk="1" hangingPunct="1"/>
            <a:r>
              <a:rPr lang="en-US">
                <a:latin typeface="Arial" charset="0"/>
              </a:rPr>
              <a:t>Use pointers to pass by reference</a:t>
            </a:r>
          </a:p>
          <a:p>
            <a:pPr eaLnBrk="1" hangingPunct="1"/>
            <a:r>
              <a:rPr lang="en-US">
                <a:latin typeface="Arial" charset="0"/>
              </a:rPr>
              <a:t>Return value passed by value</a:t>
            </a:r>
          </a:p>
          <a:p>
            <a:pPr lvl="1" eaLnBrk="1" hangingPunct="1"/>
            <a:r>
              <a:rPr lang="en-US">
                <a:latin typeface="Arial" charset="0"/>
              </a:rPr>
              <a:t>Use malloc()'ed pointer to return by reference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Functions ­ Basic Example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512888"/>
            <a:ext cx="8642350" cy="53149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#include &lt;stdio.h&gt;</a:t>
            </a:r>
          </a:p>
          <a:p>
            <a:pPr eaLnBrk="1" hangingPunct="1">
              <a:buFontTx/>
              <a:buNone/>
            </a:pPr>
            <a:endParaRPr lang="en-US" sz="1900" b="1">
              <a:latin typeface="Courier New" charset="0"/>
            </a:endParaRP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int sum(int a, int b); </a:t>
            </a:r>
            <a:r>
              <a:rPr lang="en-US" sz="1900" b="1">
                <a:solidFill>
                  <a:srgbClr val="FF0000"/>
                </a:solidFill>
                <a:latin typeface="Courier New" charset="0"/>
              </a:rPr>
              <a:t>// function declaration or prototype</a:t>
            </a:r>
          </a:p>
          <a:p>
            <a:pPr eaLnBrk="1" hangingPunct="1">
              <a:buFontTx/>
              <a:buNone/>
            </a:pPr>
            <a:endParaRPr lang="en-US" sz="1900" b="1">
              <a:latin typeface="Courier New" charset="0"/>
            </a:endParaRP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int main(int ac, char **av){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   int total = sum(2+2,5); </a:t>
            </a:r>
            <a:r>
              <a:rPr lang="en-US" sz="1900" b="1">
                <a:solidFill>
                  <a:srgbClr val="FF0000"/>
                </a:solidFill>
                <a:latin typeface="Courier New" charset="0"/>
              </a:rPr>
              <a:t>// call function sum with parameters 4 and 5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   printf("The total is %d\n", total);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sz="1900" b="1">
              <a:latin typeface="Courier New" charset="0"/>
            </a:endParaRP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/* definition of sum; has to match prototype */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int sum(int a, int b) {</a:t>
            </a:r>
            <a:r>
              <a:rPr lang="en-US" sz="1900" b="1">
                <a:solidFill>
                  <a:srgbClr val="FF0000"/>
                </a:solidFill>
                <a:latin typeface="Courier New" charset="0"/>
              </a:rPr>
              <a:t>// arguments passed by value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   return (a+b); </a:t>
            </a:r>
            <a:r>
              <a:rPr lang="en-US" sz="1900" b="1">
                <a:solidFill>
                  <a:srgbClr val="FF0000"/>
                </a:solidFill>
                <a:latin typeface="Courier New" charset="0"/>
              </a:rPr>
              <a:t>// return by value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sz="1900" b="1"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Why pass via pointers?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void swap(int, int);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int main(int ac, char **av) {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   int five = 5, ten = 10;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   swap(five, ten);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   printf("five = %d and ten = %d", five, ten);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void swap(int n1, int n2) /* pass by value */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   int temp = n1;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   n1 = n2;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   n2 = temp;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sz="1900" b="1">
              <a:latin typeface="Courier New" charset="0"/>
            </a:endParaRP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$ ./swaptest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five = 5 and ten = 10                     </a:t>
            </a:r>
            <a:r>
              <a:rPr lang="en-US" sz="1900" b="1">
                <a:solidFill>
                  <a:srgbClr val="FF0000"/>
                </a:solidFill>
                <a:latin typeface="Courier New" charset="0"/>
              </a:rPr>
              <a:t>NOTHING HAPPENED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Why pass by reference?(cont.)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void swap(int *, int *);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int main(int ac, char **av) {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   int five = 5, ten = 10;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   swap(&amp;five, &amp;ten);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   printf("five = %d and ten = %d", five, ten);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void swap(int *p1, int *p2) /* pass by value */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   int temp = *p1;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   *p1 = *p2;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   *p2 = temp;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sz="1900" b="1">
              <a:latin typeface="Courier New" charset="0"/>
            </a:endParaRP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$ ./swaptest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five = 10 and ten = 5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Pointer to Function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void kill(int d) { </a:t>
            </a:r>
            <a:r>
              <a:rPr lang="en-US" sz="1900" b="1">
                <a:solidFill>
                  <a:srgbClr val="FF0000"/>
                </a:solidFill>
                <a:latin typeface="Courier New" charset="0"/>
              </a:rPr>
              <a:t>/* do something */</a:t>
            </a:r>
            <a:r>
              <a:rPr lang="en-US" sz="1900" b="1">
                <a:latin typeface="Courier New" charset="0"/>
              </a:rPr>
              <a:t> ... }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void eat(int d) { </a:t>
            </a:r>
            <a:r>
              <a:rPr lang="en-US" sz="1900" b="1">
                <a:solidFill>
                  <a:srgbClr val="FF0000"/>
                </a:solidFill>
                <a:latin typeface="Courier New" charset="0"/>
              </a:rPr>
              <a:t>/* do something else */</a:t>
            </a:r>
            <a:r>
              <a:rPr lang="en-US" sz="1900" b="1">
                <a:latin typeface="Courier New" charset="0"/>
              </a:rPr>
              <a:t> ... }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typedef void (*simple_function)(int);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		</a:t>
            </a:r>
            <a:r>
              <a:rPr lang="en-US" sz="1900" b="1">
                <a:solidFill>
                  <a:srgbClr val="FF0000"/>
                </a:solidFill>
                <a:latin typeface="Courier New" charset="0"/>
              </a:rPr>
              <a:t>// simple_function is synonym for a pointer to</a:t>
            </a:r>
          </a:p>
          <a:p>
            <a:pPr eaLnBrk="1" hangingPunct="1">
              <a:buFontTx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</a:rPr>
              <a:t>		// a function returning void and taking an int</a:t>
            </a:r>
          </a:p>
          <a:p>
            <a:pPr eaLnBrk="1" hangingPunct="1">
              <a:buFontTx/>
              <a:buNone/>
            </a:pPr>
            <a:endParaRPr lang="en-US" sz="1900" b="1">
              <a:solidFill>
                <a:srgbClr val="FF0000"/>
              </a:solidFill>
              <a:latin typeface="Courier New" charset="0"/>
            </a:endParaRP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void do_stuff(simple_function f, int param) {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    f(param); </a:t>
            </a:r>
            <a:r>
              <a:rPr lang="en-US" sz="1900" b="1">
                <a:solidFill>
                  <a:srgbClr val="FF0000"/>
                </a:solidFill>
                <a:latin typeface="Courier New" charset="0"/>
              </a:rPr>
              <a:t>/* call function f with param */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int main(int ac, char **av) {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	kill(3);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	simple_function g = (ac == 1 ? eat : kill);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	do_stuff(g, 8);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The Preprocessor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500">
                <a:latin typeface="Arial" charset="0"/>
              </a:rPr>
              <a:t>File copy-and-paste</a:t>
            </a:r>
            <a:endParaRPr lang="en-US" sz="1900">
              <a:solidFill>
                <a:srgbClr val="FF0000"/>
              </a:solidFill>
              <a:latin typeface="Courier New" charset="0"/>
            </a:endParaRPr>
          </a:p>
          <a:p>
            <a:pPr eaLnBrk="1" hangingPunct="1">
              <a:buFontTx/>
              <a:buNone/>
            </a:pPr>
            <a:r>
              <a:rPr lang="en-US" sz="1700" b="1">
                <a:solidFill>
                  <a:srgbClr val="FF0000"/>
                </a:solidFill>
                <a:latin typeface="Courier New" charset="0"/>
              </a:rPr>
              <a:t>/* include standard library declaration */</a:t>
            </a:r>
          </a:p>
          <a:p>
            <a:pPr eaLnBrk="1" hangingPunct="1">
              <a:buFontTx/>
              <a:buNone/>
            </a:pPr>
            <a:r>
              <a:rPr lang="en-US" sz="1700" b="1">
                <a:latin typeface="Courier New" charset="0"/>
              </a:rPr>
              <a:t> #include &lt;stdio.h&gt;</a:t>
            </a:r>
          </a:p>
          <a:p>
            <a:pPr eaLnBrk="1" hangingPunct="1">
              <a:buFontTx/>
              <a:buNone/>
            </a:pPr>
            <a:r>
              <a:rPr lang="en-US" sz="1700" b="1">
                <a:solidFill>
                  <a:srgbClr val="FF0000"/>
                </a:solidFill>
                <a:latin typeface="Courier New" charset="0"/>
              </a:rPr>
              <a:t>/* include custom declarations */</a:t>
            </a:r>
          </a:p>
          <a:p>
            <a:pPr eaLnBrk="1" hangingPunct="1">
              <a:buFontTx/>
              <a:buNone/>
            </a:pPr>
            <a:r>
              <a:rPr lang="en-US" sz="1700" b="1">
                <a:latin typeface="Courier New" charset="0"/>
              </a:rPr>
              <a:t> #include "myheader.h"</a:t>
            </a:r>
            <a:endParaRPr lang="en-US" sz="1700">
              <a:latin typeface="Courier New" charset="0"/>
            </a:endParaRPr>
          </a:p>
          <a:p>
            <a:pPr eaLnBrk="1" hangingPunct="1"/>
            <a:r>
              <a:rPr lang="en-US" sz="2500">
                <a:latin typeface="Arial" charset="0"/>
              </a:rPr>
              <a:t>Text substitution</a:t>
            </a:r>
          </a:p>
          <a:p>
            <a:pPr eaLnBrk="1" hangingPunct="1">
              <a:buFontTx/>
              <a:buNone/>
            </a:pPr>
            <a:r>
              <a:rPr lang="en-US" sz="2100">
                <a:latin typeface="Arial" charset="0"/>
              </a:rPr>
              <a:t>  </a:t>
            </a:r>
            <a:r>
              <a:rPr lang="en-US" sz="1900" b="1">
                <a:latin typeface="Courier New" charset="0"/>
              </a:rPr>
              <a:t>#define DEBUG 0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#define MAX_LIST_LENGTH 100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if (DEBUG)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    printf("Max length of list is %d.", MAX_LIST_LENGTH);</a:t>
            </a:r>
            <a:endParaRPr lang="en-US" sz="2100">
              <a:latin typeface="Arial" charset="0"/>
            </a:endParaRPr>
          </a:p>
          <a:p>
            <a:pPr eaLnBrk="1" hangingPunct="1"/>
            <a:r>
              <a:rPr lang="en-US" sz="2500">
                <a:latin typeface="Arial" charset="0"/>
              </a:rPr>
              <a:t>Conditional compilation</a:t>
            </a:r>
          </a:p>
          <a:p>
            <a:pPr eaLnBrk="1" hangingPunct="1">
              <a:buFontTx/>
              <a:buNone/>
            </a:pPr>
            <a:r>
              <a:rPr lang="en-US" sz="2500">
                <a:latin typeface="Arial" charset="0"/>
              </a:rPr>
              <a:t> </a:t>
            </a:r>
            <a:r>
              <a:rPr lang="en-US" sz="1900" b="1">
                <a:latin typeface="Courier New" charset="0"/>
              </a:rPr>
              <a:t>#ifdef DEBUG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    printf("DEBUG: line " _LINE_ " has been reached.");</a:t>
            </a:r>
          </a:p>
          <a:p>
            <a:pPr eaLnBrk="1" hangingPunct="1">
              <a:buFontTx/>
              <a:buNone/>
            </a:pPr>
            <a:r>
              <a:rPr lang="en-US" sz="1900" b="1">
                <a:latin typeface="Courier New" charset="0"/>
              </a:rPr>
              <a:t> #endif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Programs with Multiple Files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>
                <a:latin typeface="Arial" charset="0"/>
              </a:rPr>
              <a:t>Header file: my_program.h: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>
                <a:latin typeface="Arial" charset="0"/>
              </a:rPr>
              <a:t>function prototypes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>
                <a:latin typeface="Arial" charset="0"/>
              </a:rPr>
              <a:t>global variable prototypes: extern int x;</a:t>
            </a:r>
          </a:p>
          <a:p>
            <a:pPr eaLnBrk="1" hangingPunct="1">
              <a:lnSpc>
                <a:spcPct val="90000"/>
              </a:lnSpc>
            </a:pPr>
            <a:r>
              <a:rPr lang="en-US" sz="3000">
                <a:latin typeface="Arial" charset="0"/>
              </a:rPr>
              <a:t>Program files: one.c, two.c,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>
                <a:latin typeface="Arial" charset="0"/>
              </a:rPr>
              <a:t>each file uses </a:t>
            </a:r>
            <a:r>
              <a:rPr lang="en-US" sz="2500" b="1">
                <a:latin typeface="Courier New" charset="0"/>
              </a:rPr>
              <a:t>#include "my_program.h"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>
                <a:latin typeface="Arial" charset="0"/>
              </a:rPr>
              <a:t>one of them defines main()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>
                <a:latin typeface="Arial" charset="0"/>
              </a:rPr>
              <a:t>each prototype defined in exactly one of the files</a:t>
            </a:r>
          </a:p>
          <a:p>
            <a:pPr eaLnBrk="1" hangingPunct="1">
              <a:lnSpc>
                <a:spcPct val="90000"/>
              </a:lnSpc>
            </a:pPr>
            <a:r>
              <a:rPr lang="en-US" sz="3000">
                <a:latin typeface="Arial" charset="0"/>
              </a:rPr>
              <a:t>compiler produces one.o, two.o, …</a:t>
            </a:r>
            <a:br>
              <a:rPr lang="en-US" sz="3000">
                <a:latin typeface="Arial" charset="0"/>
              </a:rPr>
            </a:br>
            <a:r>
              <a:rPr lang="en-US" sz="3000">
                <a:latin typeface="Arial" charset="0"/>
              </a:rPr>
              <a:t>(or one.obj, two.obj on windows)</a:t>
            </a:r>
          </a:p>
          <a:p>
            <a:pPr eaLnBrk="1" hangingPunct="1">
              <a:lnSpc>
                <a:spcPct val="90000"/>
              </a:lnSpc>
            </a:pPr>
            <a:r>
              <a:rPr lang="en-US" sz="3000">
                <a:latin typeface="Arial" charset="0"/>
              </a:rPr>
              <a:t>compiler then links together to form program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Common Syntax with Java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>
                <a:latin typeface="Arial" charset="0"/>
              </a:rPr>
              <a:t>Basic types are similar (</a:t>
            </a:r>
            <a:r>
              <a:rPr lang="en-US" sz="3000" b="1">
                <a:latin typeface="Courier New" charset="0"/>
              </a:rPr>
              <a:t>int, short, double</a:t>
            </a:r>
            <a:r>
              <a:rPr lang="en-US" sz="3000">
                <a:latin typeface="Arial" charset="0"/>
              </a:rPr>
              <a:t>…)</a:t>
            </a:r>
          </a:p>
          <a:p>
            <a:pPr eaLnBrk="1" hangingPunct="1">
              <a:lnSpc>
                <a:spcPct val="90000"/>
              </a:lnSpc>
            </a:pPr>
            <a:r>
              <a:rPr lang="en-US" sz="3000">
                <a:latin typeface="Arial" charset="0"/>
              </a:rPr>
              <a:t>Operators: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>
                <a:latin typeface="Arial" charset="0"/>
              </a:rPr>
              <a:t>Arithmetic: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000">
                <a:latin typeface="Arial" charset="0"/>
              </a:rPr>
              <a:t>       </a:t>
            </a:r>
            <a:r>
              <a:rPr lang="en-US" sz="3000" b="1">
                <a:latin typeface="Courier New" charset="0"/>
              </a:rPr>
              <a:t>+ - * / 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000" b="1">
                <a:latin typeface="Courier New" charset="0"/>
              </a:rPr>
              <a:t>   ++ -- *= += ...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>
                <a:latin typeface="Arial" charset="0"/>
              </a:rPr>
              <a:t>Relational: </a:t>
            </a:r>
            <a:r>
              <a:rPr lang="en-US" sz="2500" b="1">
                <a:latin typeface="Courier New" charset="0"/>
              </a:rPr>
              <a:t>&lt;,&gt;,&lt;=,&gt;=,==,!=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>
                <a:latin typeface="Arial" charset="0"/>
              </a:rPr>
              <a:t>Logical:</a:t>
            </a:r>
            <a:r>
              <a:rPr lang="en-US" sz="2500" b="1">
                <a:latin typeface="Courier New" charset="0"/>
              </a:rPr>
              <a:t> &amp;&amp;, ||, !, ? :</a:t>
            </a:r>
            <a:endParaRPr lang="en-US" sz="2500">
              <a:latin typeface="Courier New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500">
                <a:latin typeface="Arial" charset="0"/>
              </a:rPr>
              <a:t>Bit: </a:t>
            </a:r>
            <a:r>
              <a:rPr lang="en-US" sz="2500" b="1">
                <a:latin typeface="Courier New" charset="0"/>
              </a:rPr>
              <a:t>&amp;,|,^,!,&lt;&lt;,&gt;&gt;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Common Syntax with Java (cont.)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>
                <a:latin typeface="Arial" charset="0"/>
              </a:rPr>
              <a:t>Language constructs: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500" b="1">
                <a:latin typeface="Courier New" charset="0"/>
              </a:rPr>
              <a:t>if( ) {...} else {...}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500" b="1">
                <a:latin typeface="Courier New" charset="0"/>
              </a:rPr>
              <a:t>while( ) {...}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500" b="1">
                <a:latin typeface="Courier New" charset="0"/>
              </a:rPr>
              <a:t>do {...} while( 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500" b="1">
                <a:latin typeface="Courier New" charset="0"/>
              </a:rPr>
              <a:t>for (i=0; i&lt;100; i++) {...}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500" b="1">
                <a:latin typeface="Courier New" charset="0"/>
              </a:rPr>
              <a:t>switch( ) { case 0: ... break; ... 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500" b="1">
                <a:latin typeface="Courier New" charset="0"/>
              </a:rPr>
              <a:t>break, continue, return</a:t>
            </a:r>
          </a:p>
          <a:p>
            <a:pPr eaLnBrk="1" hangingPunct="1">
              <a:lnSpc>
                <a:spcPct val="90000"/>
              </a:lnSpc>
            </a:pPr>
            <a:r>
              <a:rPr lang="en-US" sz="3000">
                <a:latin typeface="Arial" charset="0"/>
              </a:rPr>
              <a:t>No exception handling statements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000">
                <a:latin typeface="Arial" charset="0"/>
                <a:sym typeface="Wingdings" charset="0"/>
              </a:rPr>
              <a:t> most functions return errors as special values (e.g., a negative number). Check for these!</a:t>
            </a:r>
            <a:endParaRPr lang="en-US" sz="3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Hello World Example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1279525" y="2043113"/>
            <a:ext cx="6321425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>
            <a:spAutoFit/>
          </a:bodyPr>
          <a:lstStyle/>
          <a:p>
            <a:pPr defTabSz="966788"/>
            <a:r>
              <a:rPr lang="en-US" b="1">
                <a:solidFill>
                  <a:srgbClr val="FF0000"/>
                </a:solidFill>
                <a:latin typeface="Courier New" charset="0"/>
              </a:rPr>
              <a:t>/* Hello World program */</a:t>
            </a:r>
          </a:p>
          <a:p>
            <a:pPr defTabSz="966788"/>
            <a:r>
              <a:rPr lang="en-US" b="1">
                <a:latin typeface="Courier New" charset="0"/>
              </a:rPr>
              <a:t>#include &lt;stdio.h&gt;</a:t>
            </a:r>
          </a:p>
          <a:p>
            <a:pPr defTabSz="966788"/>
            <a:r>
              <a:rPr lang="en-US" b="1">
                <a:latin typeface="Courier New" charset="0"/>
              </a:rPr>
              <a:t>#include &lt;stdlib.h&gt;</a:t>
            </a:r>
          </a:p>
          <a:p>
            <a:pPr defTabSz="966788"/>
            <a:endParaRPr lang="en-US" b="1">
              <a:latin typeface="Courier New" charset="0"/>
            </a:endParaRPr>
          </a:p>
          <a:p>
            <a:pPr defTabSz="966788"/>
            <a:r>
              <a:rPr lang="en-US" b="1">
                <a:latin typeface="Courier New" charset="0"/>
              </a:rPr>
              <a:t>int main(int ac, char **av) {</a:t>
            </a:r>
          </a:p>
          <a:p>
            <a:pPr defTabSz="966788"/>
            <a:r>
              <a:rPr lang="en-US" b="1">
                <a:latin typeface="Courier New" charset="0"/>
              </a:rPr>
              <a:t>    printf("Hello World.");</a:t>
            </a:r>
          </a:p>
          <a:p>
            <a:pPr defTabSz="966788"/>
            <a:r>
              <a:rPr lang="en-US" b="1">
                <a:latin typeface="Courier New" charset="0"/>
              </a:rPr>
              <a:t>}</a:t>
            </a:r>
          </a:p>
          <a:p>
            <a:pPr defTabSz="966788"/>
            <a:endParaRPr lang="en-US" b="1">
              <a:latin typeface="Courier New" charset="0"/>
            </a:endParaRPr>
          </a:p>
          <a:p>
            <a:pPr defTabSz="966788"/>
            <a:endParaRPr lang="en-US" b="1">
              <a:latin typeface="Courier New" charset="0"/>
            </a:endParaRPr>
          </a:p>
          <a:p>
            <a:pPr defTabSz="966788"/>
            <a:endParaRPr lang="en-US" b="1">
              <a:latin typeface="Courier New" charset="0"/>
            </a:endParaRPr>
          </a:p>
          <a:p>
            <a:pPr defTabSz="966788"/>
            <a:r>
              <a:rPr lang="en-US" b="1">
                <a:solidFill>
                  <a:schemeClr val="accent2"/>
                </a:solidFill>
                <a:latin typeface="Courier New" charset="0"/>
              </a:rPr>
              <a:t>$ ./hello</a:t>
            </a:r>
          </a:p>
          <a:p>
            <a:pPr defTabSz="966788"/>
            <a:r>
              <a:rPr lang="en-US" b="1">
                <a:solidFill>
                  <a:schemeClr val="accent2"/>
                </a:solidFill>
                <a:latin typeface="Courier New" charset="0"/>
              </a:rPr>
              <a:t>Hello World.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239713" y="2032000"/>
            <a:ext cx="89376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661" tIns="48331" rIns="96661" bIns="48331">
            <a:spAutoFit/>
          </a:bodyPr>
          <a:lstStyle>
            <a:lvl1pPr defTabSz="966788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6788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hello.c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160338" y="4957763"/>
            <a:ext cx="127952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>
            <a:spAutoFit/>
          </a:bodyPr>
          <a:lstStyle>
            <a:lvl1pPr defTabSz="966788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6788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bash or</a:t>
            </a:r>
            <a:br>
              <a:rPr lang="en-US"/>
            </a:br>
            <a:r>
              <a:rPr lang="en-US"/>
              <a:t>cmd.exe</a:t>
            </a:r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>
            <a:off x="1200150" y="2112963"/>
            <a:ext cx="0" cy="2112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1200150" y="5038725"/>
            <a:ext cx="0" cy="569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Primitive Types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500">
                <a:latin typeface="Arial" charset="0"/>
              </a:rPr>
              <a:t>Integer types:</a:t>
            </a:r>
          </a:p>
          <a:p>
            <a:pPr lvl="1" eaLnBrk="1" hangingPunct="1"/>
            <a:r>
              <a:rPr lang="en-US" sz="2100" b="1">
                <a:latin typeface="Courier New" charset="0"/>
              </a:rPr>
              <a:t>char</a:t>
            </a:r>
            <a:r>
              <a:rPr lang="en-US" sz="2100">
                <a:latin typeface="Arial" charset="0"/>
              </a:rPr>
              <a:t> : used to represent ASCII characters or one byte of data (not 16 bit like in Java)</a:t>
            </a:r>
          </a:p>
          <a:p>
            <a:pPr lvl="1" eaLnBrk="1" hangingPunct="1"/>
            <a:r>
              <a:rPr lang="en-US" sz="2100" b="1">
                <a:latin typeface="Courier New" charset="0"/>
              </a:rPr>
              <a:t>int</a:t>
            </a:r>
            <a:r>
              <a:rPr lang="en-US" sz="2100">
                <a:latin typeface="Arial" charset="0"/>
              </a:rPr>
              <a:t>, </a:t>
            </a:r>
            <a:r>
              <a:rPr lang="en-US" sz="2100" b="1">
                <a:latin typeface="Courier New" charset="0"/>
              </a:rPr>
              <a:t>short</a:t>
            </a:r>
            <a:r>
              <a:rPr lang="en-US" sz="2100">
                <a:latin typeface="Arial" charset="0"/>
              </a:rPr>
              <a:t> and </a:t>
            </a:r>
            <a:r>
              <a:rPr lang="en-US" sz="2100" b="1">
                <a:latin typeface="Courier New" charset="0"/>
              </a:rPr>
              <a:t>long</a:t>
            </a:r>
            <a:r>
              <a:rPr lang="en-US" sz="2100">
                <a:latin typeface="Arial" charset="0"/>
              </a:rPr>
              <a:t> : versions of integer (architecture dependent, usually 4, 2, and 4 bytes)</a:t>
            </a:r>
          </a:p>
          <a:p>
            <a:pPr lvl="1" eaLnBrk="1" hangingPunct="1"/>
            <a:r>
              <a:rPr lang="en-US" sz="2100" b="1">
                <a:latin typeface="Courier New" charset="0"/>
              </a:rPr>
              <a:t>signed char/short/int/long</a:t>
            </a:r>
          </a:p>
          <a:p>
            <a:pPr lvl="1" eaLnBrk="1" hangingPunct="1"/>
            <a:r>
              <a:rPr lang="en-US" sz="2100" b="1">
                <a:latin typeface="Courier New" charset="0"/>
              </a:rPr>
              <a:t>unsigned char/short/int/long</a:t>
            </a:r>
          </a:p>
          <a:p>
            <a:pPr lvl="1" eaLnBrk="1" hangingPunct="1">
              <a:buFontTx/>
              <a:buNone/>
            </a:pPr>
            <a:r>
              <a:rPr lang="en-US" sz="2100" b="1">
                <a:latin typeface="Arial" charset="0"/>
                <a:sym typeface="Wingdings" charset="0"/>
              </a:rPr>
              <a:t> </a:t>
            </a:r>
            <a:r>
              <a:rPr lang="en-US" sz="2100">
                <a:latin typeface="Arial" charset="0"/>
                <a:sym typeface="Wingdings" charset="0"/>
              </a:rPr>
              <a:t>conversion between signed/unsigned often does unexpected things</a:t>
            </a:r>
            <a:r>
              <a:rPr lang="en-US" sz="2100" b="1">
                <a:latin typeface="Arial" charset="0"/>
                <a:sym typeface="Wingdings" charset="0"/>
              </a:rPr>
              <a:t> </a:t>
            </a:r>
            <a:endParaRPr lang="en-US" sz="2100" b="1">
              <a:latin typeface="Arial" charset="0"/>
            </a:endParaRPr>
          </a:p>
          <a:p>
            <a:pPr eaLnBrk="1" hangingPunct="1"/>
            <a:r>
              <a:rPr lang="en-US" sz="2500">
                <a:latin typeface="Arial" charset="0"/>
              </a:rPr>
              <a:t>Floating point types: </a:t>
            </a:r>
            <a:r>
              <a:rPr lang="en-US" sz="2500" b="1">
                <a:latin typeface="Courier New" charset="0"/>
              </a:rPr>
              <a:t>float</a:t>
            </a:r>
            <a:r>
              <a:rPr lang="en-US" sz="2500">
                <a:latin typeface="Arial" charset="0"/>
              </a:rPr>
              <a:t> and </a:t>
            </a:r>
            <a:r>
              <a:rPr lang="en-US" sz="2500" b="1">
                <a:latin typeface="Courier New" charset="0"/>
              </a:rPr>
              <a:t>double</a:t>
            </a:r>
            <a:r>
              <a:rPr lang="en-US" sz="2500">
                <a:latin typeface="Arial" charset="0"/>
              </a:rPr>
              <a:t> like in Java.</a:t>
            </a:r>
          </a:p>
          <a:p>
            <a:pPr eaLnBrk="1" hangingPunct="1"/>
            <a:r>
              <a:rPr lang="en-US" sz="2500">
                <a:latin typeface="Arial" charset="0"/>
              </a:rPr>
              <a:t>No boolean type, int usually used instead.</a:t>
            </a:r>
          </a:p>
          <a:p>
            <a:pPr lvl="1" eaLnBrk="1" hangingPunct="1"/>
            <a:r>
              <a:rPr lang="en-US" sz="2100">
                <a:latin typeface="Arial" charset="0"/>
              </a:rPr>
              <a:t>0 == false</a:t>
            </a:r>
          </a:p>
          <a:p>
            <a:pPr lvl="1" eaLnBrk="1" hangingPunct="1"/>
            <a:r>
              <a:rPr lang="en-US" sz="2100">
                <a:latin typeface="Arial" charset="0"/>
              </a:rPr>
              <a:t>everything else ==  true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Primitive Types Examples</a:t>
            </a: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1200150" y="2320925"/>
            <a:ext cx="6561138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>
            <a:spAutoFit/>
          </a:bodyPr>
          <a:lstStyle/>
          <a:p>
            <a:pPr defTabSz="966788"/>
            <a:r>
              <a:rPr lang="en-US" b="1">
                <a:latin typeface="Courier New" charset="0"/>
              </a:rPr>
              <a:t>char c='A';</a:t>
            </a:r>
          </a:p>
          <a:p>
            <a:pPr defTabSz="966788"/>
            <a:r>
              <a:rPr lang="en-US" b="1">
                <a:latin typeface="Courier New" charset="0"/>
              </a:rPr>
              <a:t>char c=65;</a:t>
            </a:r>
          </a:p>
          <a:p>
            <a:pPr defTabSz="966788"/>
            <a:r>
              <a:rPr lang="en-US" b="1">
                <a:latin typeface="Courier New" charset="0"/>
              </a:rPr>
              <a:t>int i=-2343234;</a:t>
            </a:r>
          </a:p>
          <a:p>
            <a:pPr defTabSz="966788"/>
            <a:r>
              <a:rPr lang="en-US" b="1">
                <a:latin typeface="Courier New" charset="0"/>
              </a:rPr>
              <a:t>unsigned int ui=100000000;</a:t>
            </a:r>
          </a:p>
          <a:p>
            <a:pPr defTabSz="966788"/>
            <a:endParaRPr lang="en-US" b="1">
              <a:latin typeface="Courier New" charset="0"/>
            </a:endParaRPr>
          </a:p>
          <a:p>
            <a:pPr defTabSz="966788"/>
            <a:r>
              <a:rPr lang="en-US" b="1">
                <a:latin typeface="Courier New" charset="0"/>
              </a:rPr>
              <a:t>float pi=3.14;</a:t>
            </a:r>
          </a:p>
          <a:p>
            <a:pPr defTabSz="966788"/>
            <a:r>
              <a:rPr lang="en-US" b="1">
                <a:latin typeface="Courier New" charset="0"/>
              </a:rPr>
              <a:t>double long_pi=0.31415e+1;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Arrays and Strings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100">
                <a:latin typeface="Arial" charset="0"/>
              </a:rPr>
              <a:t>Arrays:</a:t>
            </a:r>
            <a:endParaRPr lang="en-US" sz="2100" b="1">
              <a:solidFill>
                <a:srgbClr val="FF0000"/>
              </a:solidFill>
              <a:latin typeface="Courier New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charset="0"/>
              </a:rPr>
              <a:t>int A[10]; </a:t>
            </a:r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// declare and allocate space for array</a:t>
            </a:r>
            <a:endParaRPr lang="en-US" sz="1800" b="1">
              <a:latin typeface="Courier New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charset="0"/>
              </a:rPr>
              <a:t>for (int i=0; i&lt;10; i++) </a:t>
            </a:r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// initialize the elements</a:t>
            </a:r>
            <a:endParaRPr lang="en-US" sz="1800" b="1">
              <a:latin typeface="Courier New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charset="0"/>
              </a:rPr>
              <a:t>     A[i]=0;</a:t>
            </a:r>
          </a:p>
          <a:p>
            <a:pPr eaLnBrk="1" hangingPunct="1">
              <a:lnSpc>
                <a:spcPct val="90000"/>
              </a:lnSpc>
            </a:pPr>
            <a:r>
              <a:rPr lang="en-US" sz="3100">
                <a:latin typeface="Arial" charset="0"/>
              </a:rPr>
              <a:t>Strings: arrays of char terminated by </a:t>
            </a:r>
            <a:r>
              <a:rPr lang="ja-JP" altLang="en-US" sz="3100">
                <a:latin typeface="Arial" charset="0"/>
              </a:rPr>
              <a:t>‘</a:t>
            </a:r>
            <a:r>
              <a:rPr lang="en-US" sz="3100">
                <a:latin typeface="Arial" charset="0"/>
              </a:rPr>
              <a:t>\0</a:t>
            </a:r>
            <a:r>
              <a:rPr lang="ja-JP" altLang="en-US" sz="3100">
                <a:latin typeface="Arial" charset="0"/>
              </a:rPr>
              <a:t>’</a:t>
            </a:r>
            <a:r>
              <a:rPr lang="en-US" sz="3100">
                <a:latin typeface="Arial" charset="0"/>
              </a:rPr>
              <a:t> char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100" b="1">
                <a:latin typeface="Courier New" charset="0"/>
              </a:rPr>
              <a:t>	</a:t>
            </a:r>
            <a:r>
              <a:rPr lang="en-US" sz="2100" b="1">
                <a:latin typeface="Courier New" charset="0"/>
              </a:rPr>
              <a:t>char name[] ="CS316"; </a:t>
            </a:r>
            <a:r>
              <a:rPr lang="en-US" sz="2100" b="1">
                <a:solidFill>
                  <a:srgbClr val="FF0000"/>
                </a:solidFill>
                <a:latin typeface="Courier New" charset="0"/>
              </a:rPr>
              <a:t>//{'C','S',</a:t>
            </a:r>
            <a:r>
              <a:rPr lang="ja-JP" altLang="en-US" sz="2100" b="1">
                <a:solidFill>
                  <a:srgbClr val="FF0000"/>
                </a:solidFill>
                <a:latin typeface="Courier New" charset="0"/>
              </a:rPr>
              <a:t>‘</a:t>
            </a:r>
            <a:r>
              <a:rPr lang="en-US" sz="2100" b="1">
                <a:solidFill>
                  <a:srgbClr val="FF0000"/>
                </a:solidFill>
                <a:latin typeface="Courier New" charset="0"/>
              </a:rPr>
              <a:t>3','1',</a:t>
            </a:r>
            <a:r>
              <a:rPr lang="ja-JP" altLang="en-US" sz="2100" b="1">
                <a:solidFill>
                  <a:srgbClr val="FF0000"/>
                </a:solidFill>
                <a:latin typeface="Courier New" charset="0"/>
              </a:rPr>
              <a:t>‘</a:t>
            </a:r>
            <a:r>
              <a:rPr lang="en-US" sz="2100" b="1">
                <a:solidFill>
                  <a:srgbClr val="FF0000"/>
                </a:solidFill>
                <a:latin typeface="Courier New" charset="0"/>
              </a:rPr>
              <a:t>6','\0'} </a:t>
            </a:r>
            <a:br>
              <a:rPr lang="en-US" sz="2100" b="1">
                <a:solidFill>
                  <a:srgbClr val="FF0000"/>
                </a:solidFill>
                <a:latin typeface="Courier New" charset="0"/>
              </a:rPr>
            </a:br>
            <a:r>
              <a:rPr lang="en-US" sz="2100" b="1">
                <a:latin typeface="Courier New" charset="0"/>
              </a:rPr>
              <a:t>name[2] = '3'; </a:t>
            </a:r>
            <a:br>
              <a:rPr lang="en-US" sz="2100" b="1">
                <a:latin typeface="Courier New" charset="0"/>
              </a:rPr>
            </a:br>
            <a:r>
              <a:rPr lang="en-US" sz="2100" b="1">
                <a:latin typeface="Courier New" charset="0"/>
              </a:rPr>
              <a:t>name[4]++;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Strings are mutable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Common functions strcpy, strcmp, strcat, strstr, strchr, strdup.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Use </a:t>
            </a:r>
            <a:r>
              <a:rPr lang="en-US" sz="2400" b="1">
                <a:latin typeface="Courier New" charset="0"/>
              </a:rPr>
              <a:t>#include &lt;string.h&gt;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Pointers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100">
                <a:latin typeface="Arial" charset="0"/>
              </a:rPr>
              <a:t>An 'address' is an index to a memory location (where some variable is stored).</a:t>
            </a:r>
            <a:endParaRPr lang="en-US" sz="1300">
              <a:latin typeface="Arial" charset="0"/>
            </a:endParaRPr>
          </a:p>
          <a:p>
            <a:pPr eaLnBrk="1" hangingPunct="1"/>
            <a:r>
              <a:rPr lang="en-US" sz="2100">
                <a:latin typeface="Arial" charset="0"/>
              </a:rPr>
              <a:t>A 'pointer'  is a variable containing an address to data of a certain type. </a:t>
            </a:r>
          </a:p>
          <a:p>
            <a:pPr eaLnBrk="1" hangingPunct="1">
              <a:buFontTx/>
              <a:buNone/>
            </a:pPr>
            <a:r>
              <a:rPr lang="en-US" sz="2100">
                <a:latin typeface="Arial" charset="0"/>
              </a:rPr>
              <a:t>Declaring pointer variables:</a:t>
            </a:r>
          </a:p>
          <a:p>
            <a:pPr eaLnBrk="1" hangingPunct="1">
              <a:buFontTx/>
              <a:buNone/>
            </a:pPr>
            <a:r>
              <a:rPr lang="en-US" sz="2100">
                <a:latin typeface="Arial" charset="0"/>
              </a:rPr>
              <a:t>	</a:t>
            </a:r>
            <a:r>
              <a:rPr lang="en-US" sz="1700" b="1">
                <a:latin typeface="Courier New" charset="0"/>
              </a:rPr>
              <a:t>int i;</a:t>
            </a:r>
          </a:p>
          <a:p>
            <a:pPr eaLnBrk="1" hangingPunct="1">
              <a:buFontTx/>
              <a:buNone/>
            </a:pPr>
            <a:r>
              <a:rPr lang="en-US" sz="1700" b="1">
                <a:latin typeface="Courier New" charset="0"/>
              </a:rPr>
              <a:t> 	int* p; </a:t>
            </a:r>
            <a:r>
              <a:rPr lang="en-US" sz="1700" b="1">
                <a:solidFill>
                  <a:srgbClr val="FF0000"/>
                </a:solidFill>
                <a:latin typeface="Courier New" charset="0"/>
              </a:rPr>
              <a:t>// p points to some random location – null pointer</a:t>
            </a:r>
          </a:p>
          <a:p>
            <a:pPr eaLnBrk="1" hangingPunct="1">
              <a:buFontTx/>
              <a:buNone/>
            </a:pPr>
            <a:r>
              <a:rPr lang="en-US" sz="1900">
                <a:latin typeface="Arial" charset="0"/>
              </a:rPr>
              <a:t>Creating and using pointer values</a:t>
            </a:r>
          </a:p>
          <a:p>
            <a:pPr eaLnBrk="1" hangingPunct="1">
              <a:buFontTx/>
              <a:buNone/>
            </a:pP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Courier New" charset="0"/>
              </a:rPr>
              <a:t>p = &amp;i; </a:t>
            </a:r>
            <a:r>
              <a:rPr lang="en-US" sz="1700" b="1">
                <a:solidFill>
                  <a:srgbClr val="FF0000"/>
                </a:solidFill>
                <a:latin typeface="Courier New" charset="0"/>
              </a:rPr>
              <a:t>// p points to integer i – p stores the address of i</a:t>
            </a:r>
          </a:p>
          <a:p>
            <a:pPr eaLnBrk="1" hangingPunct="1">
              <a:buFontTx/>
              <a:buNone/>
            </a:pPr>
            <a:r>
              <a:rPr lang="en-US" sz="1700" b="1">
                <a:latin typeface="Courier New" charset="0"/>
              </a:rPr>
              <a:t>	(*p) = 3; </a:t>
            </a:r>
            <a:r>
              <a:rPr lang="en-US" sz="1700" b="1">
                <a:solidFill>
                  <a:srgbClr val="FF0000"/>
                </a:solidFill>
                <a:latin typeface="Courier New" charset="0"/>
              </a:rPr>
              <a:t>// variable pointed by p takes value 3</a:t>
            </a:r>
          </a:p>
          <a:p>
            <a:pPr eaLnBrk="1" hangingPunct="1"/>
            <a:r>
              <a:rPr lang="en-US" sz="2100">
                <a:latin typeface="Arial" charset="0"/>
              </a:rPr>
              <a:t>&amp; is the address-of operator, * is the dereference operator.</a:t>
            </a:r>
          </a:p>
          <a:p>
            <a:pPr eaLnBrk="1" hangingPunct="1"/>
            <a:r>
              <a:rPr lang="en-US" sz="2100">
                <a:latin typeface="Arial" charset="0"/>
              </a:rPr>
              <a:t>Similar to references in Java.</a:t>
            </a:r>
          </a:p>
          <a:p>
            <a:pPr eaLnBrk="1" hangingPunct="1"/>
            <a:r>
              <a:rPr lang="en-US" sz="2100">
                <a:latin typeface="Arial" charset="0"/>
              </a:rPr>
              <a:t>Pointers are nearly identical to arrays in C</a:t>
            </a:r>
          </a:p>
          <a:p>
            <a:pPr lvl="1" eaLnBrk="1" hangingPunct="1"/>
            <a:r>
              <a:rPr lang="en-US" sz="1300">
                <a:latin typeface="Arial" charset="0"/>
              </a:rPr>
              <a:t>array variables can not be changed (only the contents can change)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6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6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1899</Words>
  <Application>Microsoft Macintosh PowerPoint</Application>
  <PresentationFormat>Custom</PresentationFormat>
  <Paragraphs>376</Paragraphs>
  <Slides>28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Courier New</vt:lpstr>
      <vt:lpstr>Wingdings</vt:lpstr>
      <vt:lpstr>Default Design</vt:lpstr>
      <vt:lpstr>Introduction to C</vt:lpstr>
      <vt:lpstr>Why use C instead of Java</vt:lpstr>
      <vt:lpstr>Common Syntax with Java</vt:lpstr>
      <vt:lpstr>Common Syntax with Java (cont.)</vt:lpstr>
      <vt:lpstr>Hello World Example</vt:lpstr>
      <vt:lpstr>Primitive Types</vt:lpstr>
      <vt:lpstr>Primitive Types Examples</vt:lpstr>
      <vt:lpstr>Arrays and Strings</vt:lpstr>
      <vt:lpstr>Pointers</vt:lpstr>
      <vt:lpstr>Memory</vt:lpstr>
      <vt:lpstr>Pointers (cont.)</vt:lpstr>
      <vt:lpstr>Structures</vt:lpstr>
      <vt:lpstr>Structures (cont.)</vt:lpstr>
      <vt:lpstr>printf function</vt:lpstr>
      <vt:lpstr>enum: enumerated data-types</vt:lpstr>
      <vt:lpstr>Data-type Synonyms</vt:lpstr>
      <vt:lpstr>Memory Allocation and Deallocation</vt:lpstr>
      <vt:lpstr>Memory Allocation and Deallocation</vt:lpstr>
      <vt:lpstr>Memory Allocation and Deallocation</vt:lpstr>
      <vt:lpstr>Malloc/Free and pointers</vt:lpstr>
      <vt:lpstr>Memory Allocation and Deallocation</vt:lpstr>
      <vt:lpstr>Functions</vt:lpstr>
      <vt:lpstr>Functions ­ Basic Example</vt:lpstr>
      <vt:lpstr>Why pass via pointers?</vt:lpstr>
      <vt:lpstr>Why pass by reference?(cont.)</vt:lpstr>
      <vt:lpstr>Pointer to Function</vt:lpstr>
      <vt:lpstr>The Preprocessor</vt:lpstr>
      <vt:lpstr>Programs with Multiple Files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Foo</dc:title>
  <dc:creator>Kevin Walsh</dc:creator>
  <cp:lastModifiedBy>Hakim Weatherspoon</cp:lastModifiedBy>
  <cp:revision>93</cp:revision>
  <dcterms:created xsi:type="dcterms:W3CDTF">2006-08-29T14:28:54Z</dcterms:created>
  <dcterms:modified xsi:type="dcterms:W3CDTF">2011-02-26T06:07:25Z</dcterms:modified>
</cp:coreProperties>
</file>