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61" r:id="rId2"/>
    <p:sldId id="262" r:id="rId3"/>
    <p:sldId id="256" r:id="rId4"/>
    <p:sldId id="258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5" r:id="rId23"/>
    <p:sldId id="286" r:id="rId24"/>
    <p:sldId id="278" r:id="rId25"/>
    <p:sldId id="280" r:id="rId26"/>
    <p:sldId id="283" r:id="rId27"/>
    <p:sldId id="28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588" autoAdjust="0"/>
  </p:normalViewPr>
  <p:slideViewPr>
    <p:cSldViewPr>
      <p:cViewPr varScale="1">
        <p:scale>
          <a:sx n="70" d="100"/>
          <a:sy n="70" d="100"/>
        </p:scale>
        <p:origin x="-11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8882F-2303-4DFB-BEC8-C0538199F7C3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FBCFBE-3C1C-48A8-BC10-25E2DB0D2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89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Deterministic</a:t>
            </a:r>
            <a:r>
              <a:rPr lang="en-US" baseline="0" dirty="0" smtClean="0"/>
              <a:t> FSM is what we design for this course. Non-deterministic needs a random element in the circuit to decide which state transition to take. In circuit, the random element is called an arbiter.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FBCFBE-3C1C-48A8-BC10-25E2DB0D2F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25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0F65-3758-4B0C-9FAB-06141551503B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F5F2-7726-4A08-AE52-712EC8BB1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93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0F65-3758-4B0C-9FAB-06141551503B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F5F2-7726-4A08-AE52-712EC8BB1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42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0F65-3758-4B0C-9FAB-06141551503B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F5F2-7726-4A08-AE52-712EC8BB1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62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0F65-3758-4B0C-9FAB-06141551503B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F5F2-7726-4A08-AE52-712EC8BB1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9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0F65-3758-4B0C-9FAB-06141551503B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F5F2-7726-4A08-AE52-712EC8BB1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42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0F65-3758-4B0C-9FAB-06141551503B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F5F2-7726-4A08-AE52-712EC8BB1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83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0F65-3758-4B0C-9FAB-06141551503B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F5F2-7726-4A08-AE52-712EC8BB1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171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0F65-3758-4B0C-9FAB-06141551503B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F5F2-7726-4A08-AE52-712EC8BB1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3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0F65-3758-4B0C-9FAB-06141551503B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F5F2-7726-4A08-AE52-712EC8BB1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86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0F65-3758-4B0C-9FAB-06141551503B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F5F2-7726-4A08-AE52-712EC8BB1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F0F65-3758-4B0C-9FAB-06141551503B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8F5F2-7726-4A08-AE52-712EC8BB1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1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F0F65-3758-4B0C-9FAB-06141551503B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8F5F2-7726-4A08-AE52-712EC8BB1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1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Section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FSM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Combinational logic that computes next state</a:t>
            </a:r>
          </a:p>
          <a:p>
            <a:r>
              <a:rPr lang="en-US" dirty="0" smtClean="0"/>
              <a:t>Memory element that remembers the current state</a:t>
            </a:r>
          </a:p>
          <a:p>
            <a:r>
              <a:rPr lang="en-US" dirty="0" smtClean="0"/>
              <a:t>Input and output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23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</a:t>
            </a:r>
            <a:r>
              <a:rPr lang="en-US" dirty="0"/>
              <a:t>D</a:t>
            </a:r>
            <a:r>
              <a:rPr lang="en-US" dirty="0" smtClean="0"/>
              <a:t>esign </a:t>
            </a:r>
            <a:r>
              <a:rPr lang="en-US" dirty="0"/>
              <a:t>P</a:t>
            </a:r>
            <a:r>
              <a:rPr lang="en-US" dirty="0" smtClean="0"/>
              <a:t>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Determine the inputs and outputs</a:t>
            </a:r>
          </a:p>
          <a:p>
            <a:r>
              <a:rPr lang="en-US" dirty="0" err="1"/>
              <a:t>s</a:t>
            </a:r>
            <a:r>
              <a:rPr lang="en-US" dirty="0" err="1" smtClean="0"/>
              <a:t>ync_fsm</a:t>
            </a:r>
            <a:endParaRPr lang="en-US" dirty="0"/>
          </a:p>
          <a:p>
            <a:pPr lvl="1"/>
            <a:r>
              <a:rPr lang="en-US" dirty="0" smtClean="0"/>
              <a:t>Input: </a:t>
            </a:r>
            <a:r>
              <a:rPr lang="en-US" dirty="0" err="1" smtClean="0"/>
              <a:t>bit_in</a:t>
            </a:r>
            <a:r>
              <a:rPr lang="en-US" dirty="0"/>
              <a:t> </a:t>
            </a:r>
            <a:r>
              <a:rPr lang="en-US" dirty="0" smtClean="0"/>
              <a:t>, 1-bit</a:t>
            </a:r>
          </a:p>
          <a:p>
            <a:pPr lvl="1"/>
            <a:r>
              <a:rPr lang="en-US" dirty="0" smtClean="0"/>
              <a:t>Output: </a:t>
            </a:r>
            <a:r>
              <a:rPr lang="en-US" dirty="0" err="1" smtClean="0"/>
              <a:t>comma_detect</a:t>
            </a:r>
            <a:r>
              <a:rPr lang="en-US" dirty="0" smtClean="0"/>
              <a:t>, 1-bit</a:t>
            </a:r>
          </a:p>
        </p:txBody>
      </p:sp>
    </p:spTree>
    <p:extLst>
      <p:ext uri="{BB962C8B-B14F-4D97-AF65-F5344CB8AC3E}">
        <p14:creationId xmlns:p14="http://schemas.microsoft.com/office/powerpoint/2010/main" val="141059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Design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Determine the machine states</a:t>
            </a:r>
          </a:p>
          <a:p>
            <a:r>
              <a:rPr lang="en-US" dirty="0" err="1" smtClean="0"/>
              <a:t>sync_fsm</a:t>
            </a:r>
            <a:r>
              <a:rPr lang="en-US" dirty="0" smtClean="0"/>
              <a:t>, 0011111xxx</a:t>
            </a:r>
          </a:p>
          <a:p>
            <a:pPr lvl="1"/>
            <a:r>
              <a:rPr lang="en-US" dirty="0" smtClean="0"/>
              <a:t>S0, initial state</a:t>
            </a:r>
          </a:p>
          <a:p>
            <a:pPr lvl="1"/>
            <a:r>
              <a:rPr lang="en-US" dirty="0" smtClean="0"/>
              <a:t>S1, received first 0</a:t>
            </a:r>
          </a:p>
          <a:p>
            <a:pPr lvl="1"/>
            <a:r>
              <a:rPr lang="en-US" dirty="0" smtClean="0"/>
              <a:t>S2, received second 0</a:t>
            </a:r>
          </a:p>
          <a:p>
            <a:pPr lvl="1"/>
            <a:r>
              <a:rPr lang="en-US" dirty="0" smtClean="0"/>
              <a:t>S3 ~ S7, received 1s</a:t>
            </a:r>
          </a:p>
          <a:p>
            <a:pPr lvl="1"/>
            <a:r>
              <a:rPr lang="en-US" dirty="0" smtClean="0"/>
              <a:t>S8 ~ S10, received either 0 or 1.</a:t>
            </a:r>
          </a:p>
          <a:p>
            <a:pPr lvl="1"/>
            <a:r>
              <a:rPr lang="en-US" dirty="0" smtClean="0"/>
              <a:t>In S10, signal </a:t>
            </a:r>
            <a:r>
              <a:rPr lang="en-US" dirty="0" err="1" smtClean="0"/>
              <a:t>comma_detect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21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Design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 Create state/bubble diagram – Mealy or Moore?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02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Design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4. State assignment – give each state a particular value.</a:t>
            </a:r>
          </a:p>
          <a:p>
            <a:pPr lvl="1"/>
            <a:r>
              <a:rPr lang="en-US" dirty="0" smtClean="0"/>
              <a:t>We have 11 states</a:t>
            </a:r>
          </a:p>
          <a:p>
            <a:pPr lvl="2"/>
            <a:r>
              <a:rPr lang="en-US" dirty="0" smtClean="0"/>
              <a:t>Needs at least 4 bits to encode (compact)</a:t>
            </a:r>
          </a:p>
          <a:p>
            <a:pPr lvl="2"/>
            <a:r>
              <a:rPr lang="en-US" dirty="0" smtClean="0"/>
              <a:t>One hot encoding (minimize decoding logic)</a:t>
            </a:r>
          </a:p>
          <a:p>
            <a:pPr lvl="1"/>
            <a:r>
              <a:rPr lang="en-US" dirty="0" smtClean="0"/>
              <a:t>We use the 4 bit encode.</a:t>
            </a:r>
          </a:p>
        </p:txBody>
      </p:sp>
    </p:spTree>
    <p:extLst>
      <p:ext uri="{BB962C8B-B14F-4D97-AF65-F5344CB8AC3E}">
        <p14:creationId xmlns:p14="http://schemas.microsoft.com/office/powerpoint/2010/main" val="340908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Design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r>
              <a:rPr lang="en-US" dirty="0" smtClean="0"/>
              <a:t>5. Create Transition/Output Table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357242"/>
              </p:ext>
            </p:extLst>
          </p:nvPr>
        </p:nvGraphicFramePr>
        <p:xfrm>
          <a:off x="304800" y="2209800"/>
          <a:ext cx="4114800" cy="4419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1219200"/>
                <a:gridCol w="1219200"/>
                <a:gridCol w="838200"/>
              </a:tblGrid>
              <a:tr h="8742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Current</a:t>
                      </a:r>
                      <a:r>
                        <a:rPr lang="en-US" sz="1600" baseline="0" dirty="0" smtClean="0"/>
                        <a:t> State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Next</a:t>
                      </a:r>
                      <a:r>
                        <a:rPr lang="en-US" sz="1600" baseline="0" dirty="0" smtClean="0"/>
                        <a:t> State (</a:t>
                      </a:r>
                      <a:r>
                        <a:rPr lang="en-US" sz="1600" dirty="0" smtClean="0"/>
                        <a:t>Input == 0 )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Next State (Input == 1)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Output</a:t>
                      </a:r>
                      <a:endParaRPr lang="en-US" sz="1600" dirty="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0001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0010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0011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0100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0101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0110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386033"/>
              </p:ext>
            </p:extLst>
          </p:nvPr>
        </p:nvGraphicFramePr>
        <p:xfrm>
          <a:off x="4724400" y="2209800"/>
          <a:ext cx="4114800" cy="4419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1219200"/>
                <a:gridCol w="1219200"/>
                <a:gridCol w="838200"/>
              </a:tblGrid>
              <a:tr h="87420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Current</a:t>
                      </a:r>
                      <a:r>
                        <a:rPr lang="en-US" sz="1600" baseline="0" dirty="0" smtClean="0"/>
                        <a:t> State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Next</a:t>
                      </a:r>
                      <a:r>
                        <a:rPr lang="en-US" sz="1600" baseline="0" dirty="0" smtClean="0"/>
                        <a:t> State (</a:t>
                      </a:r>
                      <a:r>
                        <a:rPr lang="en-US" sz="1600" dirty="0" smtClean="0"/>
                        <a:t>Input == 0 )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Next State (Input == 1)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Output</a:t>
                      </a:r>
                      <a:endParaRPr lang="en-US" sz="1600" dirty="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0111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1001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5064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69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Design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6. Derive Next State Logic for each state element.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78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Design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 Output Logic</a:t>
            </a:r>
          </a:p>
          <a:p>
            <a:r>
              <a:rPr lang="en-US" dirty="0" err="1" smtClean="0"/>
              <a:t>Ouput</a:t>
            </a:r>
            <a:r>
              <a:rPr lang="en-US" dirty="0" smtClean="0"/>
              <a:t> = S[3] &amp; ~S[2] &amp; S[1] &amp; ~S[0]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48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Design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8. Implement in </a:t>
            </a:r>
            <a:r>
              <a:rPr lang="en-US" dirty="0" err="1" smtClean="0"/>
              <a:t>Logisim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9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2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tunnel</a:t>
            </a:r>
          </a:p>
          <a:p>
            <a:r>
              <a:rPr lang="en-US" dirty="0" smtClean="0"/>
              <a:t>Demo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9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Finite state machine</a:t>
            </a:r>
          </a:p>
          <a:p>
            <a:r>
              <a:rPr lang="en-US" dirty="0" smtClean="0"/>
              <a:t>Homework 2 preparation</a:t>
            </a:r>
          </a:p>
          <a:p>
            <a:r>
              <a:rPr lang="en-US" dirty="0" smtClean="0"/>
              <a:t>Q&amp;A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18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3099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8-bit input =&gt; 10-bit output</a:t>
            </a:r>
          </a:p>
          <a:p>
            <a:r>
              <a:rPr lang="en-US" dirty="0" smtClean="0"/>
              <a:t>8-bit input divided into</a:t>
            </a:r>
          </a:p>
          <a:p>
            <a:pPr lvl="1"/>
            <a:r>
              <a:rPr lang="en-US" dirty="0" smtClean="0"/>
              <a:t>3-bit blocks (HGF)</a:t>
            </a:r>
          </a:p>
          <a:p>
            <a:pPr lvl="1"/>
            <a:r>
              <a:rPr lang="en-US" dirty="0" smtClean="0"/>
              <a:t>5-bit blocks (EDCBA)</a:t>
            </a:r>
          </a:p>
          <a:p>
            <a:r>
              <a:rPr lang="en-US" dirty="0" smtClean="0"/>
              <a:t>10-bit output divided into</a:t>
            </a:r>
          </a:p>
          <a:p>
            <a:pPr lvl="1"/>
            <a:r>
              <a:rPr lang="en-US" dirty="0" smtClean="0"/>
              <a:t>4-bit blocks (</a:t>
            </a:r>
            <a:r>
              <a:rPr lang="en-US" dirty="0" err="1" smtClean="0"/>
              <a:t>fghj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6-bit blocks (</a:t>
            </a:r>
            <a:r>
              <a:rPr lang="en-US" dirty="0" err="1" smtClean="0"/>
              <a:t>abcdei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03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8b10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1752600"/>
            <a:ext cx="7316222" cy="430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45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Disparity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The difference between the number of 1s transmitted and the number of 0s transmitted is always limited to ±2, and at the end of each state, it is either +1 or −1. This difference is known as the </a:t>
            </a:r>
            <a:r>
              <a:rPr lang="en-US" i="1" dirty="0">
                <a:latin typeface="Calibri" pitchFamily="34" charset="0"/>
              </a:rPr>
              <a:t>running disparity</a:t>
            </a:r>
            <a:r>
              <a:rPr lang="en-US" dirty="0">
                <a:latin typeface="Calibri" pitchFamily="34" charset="0"/>
              </a:rPr>
              <a:t> (RD).</a:t>
            </a:r>
          </a:p>
          <a:p>
            <a:pPr>
              <a:lnSpc>
                <a:spcPct val="90000"/>
              </a:lnSpc>
            </a:pPr>
            <a:endParaRPr lang="en-US" dirty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This scheme only needs two states for running disparity of +1 and −1. It starts at −1.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22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2514600"/>
            <a:ext cx="8195399" cy="2643867"/>
          </a:xfrm>
        </p:spPr>
      </p:pic>
    </p:spTree>
    <p:extLst>
      <p:ext uri="{BB962C8B-B14F-4D97-AF65-F5344CB8AC3E}">
        <p14:creationId xmlns:p14="http://schemas.microsoft.com/office/powerpoint/2010/main" val="290099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Difference between RD- and RD+ for an encoding is XOR.</a:t>
            </a:r>
          </a:p>
          <a:p>
            <a:r>
              <a:rPr lang="en-US" dirty="0" smtClean="0"/>
              <a:t>Can minimize to figure out when to XOR and when not.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87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Split the circuit into smaller components</a:t>
            </a:r>
          </a:p>
          <a:p>
            <a:pPr lvl="1"/>
            <a:r>
              <a:rPr lang="en-US" dirty="0" smtClean="0"/>
              <a:t>Cleaner design and easier for testing</a:t>
            </a:r>
          </a:p>
          <a:p>
            <a:pPr lvl="1"/>
            <a:r>
              <a:rPr lang="en-US" dirty="0" smtClean="0"/>
              <a:t>5b/6b encoder, 3b/4b encoder, circuit to figure out more 1 or zero, </a:t>
            </a:r>
            <a:r>
              <a:rPr lang="en-US" dirty="0" err="1" smtClean="0"/>
              <a:t>fsm</a:t>
            </a:r>
            <a:endParaRPr lang="en-US" dirty="0" smtClean="0"/>
          </a:p>
          <a:p>
            <a:r>
              <a:rPr lang="en-US" dirty="0" smtClean="0"/>
              <a:t>Find resource (or ask for help) to understand how the encoding works</a:t>
            </a:r>
          </a:p>
          <a:p>
            <a:pPr lvl="1"/>
            <a:r>
              <a:rPr lang="en-US" dirty="0" smtClean="0"/>
              <a:t>Make sure any resource you find is the same as what we have on the appendix (Wikipedia isn’t always right)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73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5625" t="10000" r="27500" b="8000"/>
          <a:stretch>
            <a:fillRect/>
          </a:stretch>
        </p:blipFill>
        <p:spPr bwMode="auto">
          <a:xfrm>
            <a:off x="1905000" y="228600"/>
            <a:ext cx="5715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300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Split the circuit into smaller components</a:t>
            </a:r>
          </a:p>
          <a:p>
            <a:pPr lvl="1"/>
            <a:r>
              <a:rPr lang="en-US" dirty="0" smtClean="0"/>
              <a:t>Cleaner design and easier for testing</a:t>
            </a:r>
          </a:p>
          <a:p>
            <a:pPr lvl="1"/>
            <a:r>
              <a:rPr lang="en-US" dirty="0" smtClean="0"/>
              <a:t>5b/6b encoder, 3b/4b encoder, circuit to figure out more 1 or zero, </a:t>
            </a:r>
            <a:r>
              <a:rPr lang="en-US" dirty="0" err="1" smtClean="0"/>
              <a:t>fsm</a:t>
            </a:r>
            <a:endParaRPr lang="en-US" dirty="0" smtClean="0"/>
          </a:p>
          <a:p>
            <a:r>
              <a:rPr lang="en-US" dirty="0" smtClean="0"/>
              <a:t>Find resource (or ask for help) to understand how the encoding works</a:t>
            </a:r>
          </a:p>
          <a:p>
            <a:pPr lvl="1"/>
            <a:r>
              <a:rPr lang="en-US" dirty="0" smtClean="0"/>
              <a:t>Make sure any resource you find is the same as what we have on the appendix (Wikipedia isn’t always right)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57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Finite State Machine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88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Finite automata / State </a:t>
            </a:r>
            <a:r>
              <a:rPr lang="en-US" dirty="0" smtClean="0"/>
              <a:t>machines</a:t>
            </a:r>
          </a:p>
          <a:p>
            <a:r>
              <a:rPr lang="en-US" dirty="0" smtClean="0"/>
              <a:t>Mathematical abstraction</a:t>
            </a:r>
          </a:p>
          <a:p>
            <a:r>
              <a:rPr lang="en-US" dirty="0" smtClean="0"/>
              <a:t>Wide application</a:t>
            </a:r>
          </a:p>
          <a:p>
            <a:pPr lvl="1"/>
            <a:r>
              <a:rPr lang="en-US" dirty="0" smtClean="0"/>
              <a:t>Digital design</a:t>
            </a:r>
          </a:p>
          <a:p>
            <a:pPr lvl="1"/>
            <a:r>
              <a:rPr lang="en-US" dirty="0" smtClean="0"/>
              <a:t>Communication protocol</a:t>
            </a:r>
          </a:p>
          <a:p>
            <a:pPr lvl="1"/>
            <a:r>
              <a:rPr lang="en-US" dirty="0" smtClean="0"/>
              <a:t>Language parsing</a:t>
            </a:r>
            <a:endParaRPr lang="en-US" dirty="0"/>
          </a:p>
          <a:p>
            <a:pPr lvl="1"/>
            <a:r>
              <a:rPr lang="en-US" dirty="0" smtClean="0"/>
              <a:t>Neural System modeling</a:t>
            </a:r>
          </a:p>
          <a:p>
            <a:pPr lvl="1"/>
            <a:r>
              <a:rPr lang="en-US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899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DFA and NFA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172878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Deterministic and Non-deterministic</a:t>
            </a:r>
          </a:p>
          <a:p>
            <a:r>
              <a:rPr lang="en-US" sz="2400" dirty="0" smtClean="0"/>
              <a:t>Deterministic means there is only one outcome for each state transition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19994"/>
            <a:ext cx="3622431" cy="2149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908934"/>
            <a:ext cx="3033713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30244" y="5718775"/>
            <a:ext cx="1438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Deterministic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29469" y="5718775"/>
            <a:ext cx="1880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Non-deterministic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5800" y="3048000"/>
            <a:ext cx="3962400" cy="2514600"/>
          </a:xfrm>
          <a:prstGeom prst="rect">
            <a:avLst/>
          </a:prstGeom>
          <a:noFill/>
          <a:ln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2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an FSM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design a synchronization circuitry that is used in Gigabit Ethernet.</a:t>
            </a:r>
          </a:p>
          <a:p>
            <a:endParaRPr lang="en-US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667000"/>
            <a:ext cx="5260999" cy="3576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4132085"/>
            <a:ext cx="2042547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Connection running</a:t>
            </a:r>
          </a:p>
          <a:p>
            <a:r>
              <a:rPr lang="en-US" dirty="0" smtClean="0"/>
              <a:t>at 1 </a:t>
            </a:r>
            <a:r>
              <a:rPr lang="en-US" dirty="0" err="1" smtClean="0"/>
              <a:t>Gbit</a:t>
            </a:r>
            <a:r>
              <a:rPr lang="en-US" dirty="0" smtClean="0"/>
              <a:t>/s 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11873" y="4778416"/>
            <a:ext cx="807527" cy="3269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5562600" y="4622745"/>
            <a:ext cx="2664512" cy="635055"/>
            <a:chOff x="5562600" y="4622745"/>
            <a:chExt cx="2664512" cy="635055"/>
          </a:xfrm>
        </p:grpSpPr>
        <p:sp>
          <p:nvSpPr>
            <p:cNvPr id="7" name="TextBox 6"/>
            <p:cNvSpPr txBox="1"/>
            <p:nvPr/>
          </p:nvSpPr>
          <p:spPr>
            <a:xfrm>
              <a:off x="5562600" y="4622745"/>
              <a:ext cx="2664512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…..10011001011110011….</a:t>
              </a:r>
              <a:endParaRPr lang="en-US" dirty="0"/>
            </a:p>
          </p:txBody>
        </p:sp>
        <p:cxnSp>
          <p:nvCxnSpPr>
            <p:cNvPr id="9" name="Straight Arrow Connector 8"/>
            <p:cNvCxnSpPr>
              <a:stCxn id="7" idx="2"/>
            </p:cNvCxnSpPr>
            <p:nvPr/>
          </p:nvCxnSpPr>
          <p:spPr>
            <a:xfrm flipH="1">
              <a:off x="6172200" y="4992077"/>
              <a:ext cx="722656" cy="26572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7941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example: </a:t>
            </a:r>
            <a:r>
              <a:rPr lang="en-US" dirty="0" err="1" smtClean="0"/>
              <a:t>sync_fsm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FSM that looks for a specific sequence of bits, called </a:t>
            </a:r>
            <a:r>
              <a:rPr lang="en-US" i="1" dirty="0" smtClean="0"/>
              <a:t>comma character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Gigabit Ethernet standard specifies a few comma characters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0011111001</a:t>
            </a:r>
          </a:p>
          <a:p>
            <a:pPr lvl="1"/>
            <a:r>
              <a:rPr lang="en-US" dirty="0" smtClean="0"/>
              <a:t>0011111010</a:t>
            </a:r>
          </a:p>
          <a:p>
            <a:pPr lvl="1"/>
            <a:r>
              <a:rPr lang="en-US" dirty="0" smtClean="0"/>
              <a:t>0011111000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in this example, we will design for this pattern: 0011111xxx.</a:t>
            </a:r>
          </a:p>
          <a:p>
            <a:r>
              <a:rPr lang="en-US" dirty="0" smtClean="0"/>
              <a:t>The leading zero is the first bit received.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Bit 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example, if the incoming bit streams is 00011001110001001110001110011100011100110011100</a:t>
            </a:r>
            <a:r>
              <a:rPr lang="en-US" dirty="0" smtClean="0">
                <a:solidFill>
                  <a:srgbClr val="FF0000"/>
                </a:solidFill>
              </a:rPr>
              <a:t>0011111000</a:t>
            </a:r>
            <a:r>
              <a:rPr lang="en-US" dirty="0" smtClean="0"/>
              <a:t>01100111000111000……</a:t>
            </a:r>
          </a:p>
          <a:p>
            <a:r>
              <a:rPr lang="en-US" dirty="0" smtClean="0"/>
              <a:t>The synchronization circuitry will catch the patterns in red, and flags the output sync bit to 1, (0 for not-in-sync).</a:t>
            </a:r>
          </a:p>
        </p:txBody>
      </p:sp>
    </p:spTree>
    <p:extLst>
      <p:ext uri="{BB962C8B-B14F-4D97-AF65-F5344CB8AC3E}">
        <p14:creationId xmlns:p14="http://schemas.microsoft.com/office/powerpoint/2010/main" val="288372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 to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Remember when you learn about regular expression?</a:t>
            </a:r>
          </a:p>
          <a:p>
            <a:r>
              <a:rPr lang="en-US" dirty="0" err="1" smtClean="0"/>
              <a:t>ab</a:t>
            </a:r>
            <a:r>
              <a:rPr lang="en-US" dirty="0" smtClean="0"/>
              <a:t>*(</a:t>
            </a:r>
            <a:r>
              <a:rPr lang="en-US" dirty="0" err="1" smtClean="0"/>
              <a:t>c|ε</a:t>
            </a:r>
            <a:r>
              <a:rPr lang="en-US" dirty="0" smtClean="0"/>
              <a:t>) denotes the set of strings starting with </a:t>
            </a:r>
            <a:r>
              <a:rPr lang="en-US" i="1" dirty="0" smtClean="0"/>
              <a:t>a</a:t>
            </a:r>
            <a:r>
              <a:rPr lang="en-US" dirty="0" smtClean="0"/>
              <a:t>, then zero or more </a:t>
            </a:r>
            <a:r>
              <a:rPr lang="en-US" i="1" dirty="0" err="1" smtClean="0"/>
              <a:t>b</a:t>
            </a:r>
            <a:r>
              <a:rPr lang="en-US" dirty="0" err="1" smtClean="0"/>
              <a:t>s</a:t>
            </a:r>
            <a:r>
              <a:rPr lang="en-US" dirty="0" smtClean="0"/>
              <a:t> and finally optionally a </a:t>
            </a:r>
            <a:r>
              <a:rPr lang="en-US" i="1" dirty="0" smtClean="0"/>
              <a:t>c</a:t>
            </a:r>
            <a:r>
              <a:rPr lang="en-US" dirty="0" smtClean="0"/>
              <a:t>: {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ac</a:t>
            </a:r>
            <a:r>
              <a:rPr lang="en-US" dirty="0" smtClean="0"/>
              <a:t>, </a:t>
            </a:r>
            <a:r>
              <a:rPr lang="en-US" i="1" dirty="0" err="1" smtClean="0"/>
              <a:t>ab</a:t>
            </a:r>
            <a:r>
              <a:rPr lang="en-US" dirty="0" smtClean="0"/>
              <a:t>, </a:t>
            </a:r>
            <a:r>
              <a:rPr lang="en-US" i="1" dirty="0" err="1" smtClean="0"/>
              <a:t>abc</a:t>
            </a:r>
            <a:r>
              <a:rPr lang="en-US" dirty="0" smtClean="0"/>
              <a:t>, </a:t>
            </a:r>
            <a:r>
              <a:rPr lang="en-US" i="1" dirty="0" err="1" smtClean="0"/>
              <a:t>abb</a:t>
            </a:r>
            <a:r>
              <a:rPr lang="en-US" dirty="0" smtClean="0"/>
              <a:t>, </a:t>
            </a:r>
            <a:r>
              <a:rPr lang="en-US" i="1" dirty="0" err="1" smtClean="0"/>
              <a:t>abbc</a:t>
            </a:r>
            <a:r>
              <a:rPr lang="en-US" dirty="0" smtClean="0"/>
              <a:t>, ...}</a:t>
            </a:r>
          </a:p>
          <a:p>
            <a:r>
              <a:rPr lang="en-US" dirty="0" smtClean="0"/>
              <a:t>The circuit we design operates on 0 or 1 instead of a, b, c…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98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769</Words>
  <Application>Microsoft Office PowerPoint</Application>
  <PresentationFormat>On-screen Show (4:3)</PresentationFormat>
  <Paragraphs>134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Section 2</vt:lpstr>
      <vt:lpstr>Overview</vt:lpstr>
      <vt:lpstr>Finite State Machine</vt:lpstr>
      <vt:lpstr>FSM</vt:lpstr>
      <vt:lpstr>DFA and NFA</vt:lpstr>
      <vt:lpstr>Design an FSM</vt:lpstr>
      <vt:lpstr>FSM example: sync_fsm</vt:lpstr>
      <vt:lpstr>Example Bit Stream</vt:lpstr>
      <vt:lpstr>Similar to …</vt:lpstr>
      <vt:lpstr>Elements of FSM</vt:lpstr>
      <vt:lpstr>State Machine Design Process</vt:lpstr>
      <vt:lpstr>State Machine Design Process</vt:lpstr>
      <vt:lpstr>State Machine Design Process</vt:lpstr>
      <vt:lpstr>State Machine Design Process</vt:lpstr>
      <vt:lpstr>State Machine Design Process</vt:lpstr>
      <vt:lpstr>State Machine Design Process</vt:lpstr>
      <vt:lpstr>State Machine Design Process</vt:lpstr>
      <vt:lpstr>State Machine Design Process</vt:lpstr>
      <vt:lpstr>Homework 2 preparation</vt:lpstr>
      <vt:lpstr>PowerPoint Presentation</vt:lpstr>
      <vt:lpstr>PowerPoint Presentation</vt:lpstr>
      <vt:lpstr>Running Disparity</vt:lpstr>
      <vt:lpstr>PowerPoint Presentation</vt:lpstr>
      <vt:lpstr>PowerPoint Presentation</vt:lpstr>
      <vt:lpstr>PowerPoint Presentation</vt:lpstr>
      <vt:lpstr>PowerPoint Presentation</vt:lpstr>
      <vt:lpstr>Hints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Finite State Machine</dc:title>
  <dc:creator>cs3410</dc:creator>
  <cp:lastModifiedBy>cs3410</cp:lastModifiedBy>
  <cp:revision>100</cp:revision>
  <dcterms:created xsi:type="dcterms:W3CDTF">2011-02-07T16:02:41Z</dcterms:created>
  <dcterms:modified xsi:type="dcterms:W3CDTF">2011-02-08T16:04:51Z</dcterms:modified>
</cp:coreProperties>
</file>