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3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01F9-3AE7-4A75-A560-34AF4DA81237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9E82-8043-4EAB-A59A-CB3B8563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s3410-staff-l@cs.corne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Logisim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0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and Test Vectors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727" y="2713760"/>
            <a:ext cx="4093616" cy="20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299" y="2101334"/>
            <a:ext cx="2788644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69743" y="200346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File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4943" y="1534596"/>
            <a:ext cx="252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Vector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Logisim</a:t>
            </a:r>
            <a:r>
              <a:rPr lang="en-US" dirty="0" smtClean="0"/>
              <a:t>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Leave wires floating</a:t>
            </a:r>
          </a:p>
          <a:p>
            <a:pPr lvl="1"/>
            <a:r>
              <a:rPr lang="en-US" dirty="0" smtClean="0"/>
              <a:t>Works in </a:t>
            </a:r>
            <a:r>
              <a:rPr lang="en-US" dirty="0" err="1" smtClean="0"/>
              <a:t>logisim</a:t>
            </a:r>
            <a:endParaRPr lang="en-US" dirty="0" smtClean="0"/>
          </a:p>
          <a:p>
            <a:pPr lvl="1"/>
            <a:r>
              <a:rPr lang="en-US" dirty="0" smtClean="0"/>
              <a:t>Breaks in real life</a:t>
            </a:r>
          </a:p>
          <a:p>
            <a:pPr lvl="1"/>
            <a:endParaRPr lang="en-US" dirty="0"/>
          </a:p>
          <a:p>
            <a:r>
              <a:rPr lang="en-US" dirty="0" smtClean="0"/>
              <a:t>Use a multiplexor instead of controlled buffer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l="48470" t="56441"/>
          <a:stretch/>
        </p:blipFill>
        <p:spPr bwMode="auto">
          <a:xfrm>
            <a:off x="4949687" y="3810000"/>
            <a:ext cx="3843130" cy="15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43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Logisim</a:t>
            </a:r>
            <a:r>
              <a:rPr lang="en-US" dirty="0"/>
              <a:t> </a:t>
            </a:r>
            <a:r>
              <a:rPr lang="en-US" dirty="0" smtClean="0"/>
              <a:t>Don’ts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Don’t reinvent the wheel</a:t>
            </a:r>
          </a:p>
          <a:p>
            <a:pPr lvl="1"/>
            <a:r>
              <a:rPr lang="en-US" dirty="0" smtClean="0"/>
              <a:t>Waste time</a:t>
            </a:r>
          </a:p>
          <a:p>
            <a:pPr lvl="1"/>
            <a:r>
              <a:rPr lang="en-US" dirty="0" smtClean="0"/>
              <a:t>Confusing to grade</a:t>
            </a:r>
          </a:p>
          <a:p>
            <a:r>
              <a:rPr lang="en-US" dirty="0" smtClean="0"/>
              <a:t>Almost every component is customizable</a:t>
            </a:r>
          </a:p>
          <a:p>
            <a:pPr lvl="1"/>
            <a:r>
              <a:rPr lang="en-US" dirty="0" smtClean="0"/>
              <a:t>Number of inputs</a:t>
            </a:r>
          </a:p>
          <a:p>
            <a:pPr lvl="1"/>
            <a:r>
              <a:rPr lang="en-US" dirty="0" smtClean="0"/>
              <a:t>Input bit width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l="52308" t="27195"/>
          <a:stretch/>
        </p:blipFill>
        <p:spPr bwMode="auto">
          <a:xfrm>
            <a:off x="5334000" y="2743200"/>
            <a:ext cx="3525078" cy="394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52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Logisim</a:t>
            </a:r>
            <a:r>
              <a:rPr lang="en-US" dirty="0"/>
              <a:t> Don’ts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Avoid Constant input</a:t>
            </a:r>
          </a:p>
          <a:p>
            <a:pPr lvl="1"/>
            <a:r>
              <a:rPr lang="en-US" dirty="0" smtClean="0"/>
              <a:t>Constants are almost never necessary</a:t>
            </a:r>
          </a:p>
          <a:p>
            <a:pPr lvl="1"/>
            <a:r>
              <a:rPr lang="en-US" dirty="0" smtClean="0"/>
              <a:t>Exception is supplying value to extra input</a:t>
            </a:r>
          </a:p>
          <a:p>
            <a:r>
              <a:rPr lang="en-US" dirty="0" smtClean="0"/>
              <a:t>Try to optimize away before using</a:t>
            </a:r>
          </a:p>
          <a:p>
            <a:pPr lvl="1"/>
            <a:r>
              <a:rPr lang="en-US" dirty="0" smtClean="0"/>
              <a:t>Truth table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l="60608" t="32083"/>
          <a:stretch/>
        </p:blipFill>
        <p:spPr bwMode="auto">
          <a:xfrm>
            <a:off x="5638800" y="3048000"/>
            <a:ext cx="2739059" cy="32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8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Logisim</a:t>
            </a:r>
            <a:r>
              <a:rPr lang="en-US" dirty="0"/>
              <a:t> Don’ts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Don’t make trivial </a:t>
            </a:r>
            <a:r>
              <a:rPr lang="en-US" dirty="0" err="1" smtClean="0"/>
              <a:t>subcircuits</a:t>
            </a:r>
            <a:endParaRPr lang="en-US" dirty="0" smtClean="0"/>
          </a:p>
          <a:p>
            <a:pPr lvl="1"/>
            <a:r>
              <a:rPr lang="en-US" dirty="0" smtClean="0"/>
              <a:t>Sub-circuit needs to perform some meaningful logic functions</a:t>
            </a:r>
          </a:p>
          <a:p>
            <a:pPr lvl="1"/>
            <a:r>
              <a:rPr lang="en-US" dirty="0" smtClean="0"/>
              <a:t>You will never have a C function just to add two numbers up, do you?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Wasting time specifying inputs and outputs of small circuits</a:t>
            </a:r>
          </a:p>
          <a:p>
            <a:pPr lvl="1"/>
            <a:r>
              <a:rPr lang="en-US" dirty="0" smtClean="0"/>
              <a:t>Big hierarchy hard to understand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l="50000" t="21394"/>
          <a:stretch/>
        </p:blipFill>
        <p:spPr bwMode="auto">
          <a:xfrm>
            <a:off x="5105400" y="2286000"/>
            <a:ext cx="3649579" cy="377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56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Logisim</a:t>
            </a:r>
            <a:r>
              <a:rPr lang="en-US" dirty="0"/>
              <a:t> Don’ts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Don’t use invisible splitters</a:t>
            </a:r>
          </a:p>
          <a:p>
            <a:pPr lvl="1"/>
            <a:r>
              <a:rPr lang="en-US" dirty="0" smtClean="0"/>
              <a:t>All you really need is just a wire</a:t>
            </a:r>
          </a:p>
          <a:p>
            <a:pPr lvl="1"/>
            <a:r>
              <a:rPr lang="en-US" dirty="0" smtClean="0"/>
              <a:t>It is really hard to see them when we grade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l="49708" t="27231"/>
          <a:stretch/>
        </p:blipFill>
        <p:spPr bwMode="auto">
          <a:xfrm>
            <a:off x="5257800" y="2438399"/>
            <a:ext cx="3423259" cy="329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46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Logisim</a:t>
            </a:r>
            <a:r>
              <a:rPr lang="en-US" dirty="0"/>
              <a:t> Don’ts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Don’t work from Right to Left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l="974" t="19738"/>
          <a:stretch/>
        </p:blipFill>
        <p:spPr bwMode="auto">
          <a:xfrm>
            <a:off x="990600" y="2395330"/>
            <a:ext cx="7069780" cy="38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82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MIPS assignment:</a:t>
            </a:r>
          </a:p>
          <a:p>
            <a:pPr lvl="1"/>
            <a:r>
              <a:rPr lang="en-US" dirty="0" smtClean="0"/>
              <a:t>32-bit ALU</a:t>
            </a:r>
          </a:p>
          <a:p>
            <a:pPr lvl="1"/>
            <a:r>
              <a:rPr lang="en-US" dirty="0" smtClean="0"/>
              <a:t>32-bit pipelined processor</a:t>
            </a:r>
          </a:p>
          <a:p>
            <a:r>
              <a:rPr lang="en-US" dirty="0" smtClean="0"/>
              <a:t>Looking for help?</a:t>
            </a:r>
          </a:p>
          <a:p>
            <a:pPr lvl="1"/>
            <a:r>
              <a:rPr lang="en-US" dirty="0"/>
              <a:t>Course </a:t>
            </a:r>
            <a:r>
              <a:rPr lang="en-US" dirty="0" smtClean="0"/>
              <a:t>webpage </a:t>
            </a:r>
            <a:r>
              <a:rPr lang="en-US" sz="2000" dirty="0" smtClean="0"/>
              <a:t>http</a:t>
            </a:r>
            <a:r>
              <a:rPr lang="en-US" sz="2000" dirty="0"/>
              <a:t>://www.cs.cornell.edu/courses/cs3410/2011sp/</a:t>
            </a:r>
            <a:endParaRPr lang="en-US" sz="2000" dirty="0" smtClean="0"/>
          </a:p>
          <a:p>
            <a:pPr lvl="1"/>
            <a:r>
              <a:rPr lang="en-US" dirty="0" smtClean="0"/>
              <a:t>Newsgroup</a:t>
            </a:r>
            <a:r>
              <a:rPr lang="en-US" dirty="0"/>
              <a:t>: </a:t>
            </a:r>
            <a:r>
              <a:rPr lang="en-US" dirty="0" smtClean="0"/>
              <a:t>cornell.class.cs3410</a:t>
            </a:r>
          </a:p>
          <a:p>
            <a:pPr lvl="1"/>
            <a:r>
              <a:rPr lang="en-US" dirty="0" smtClean="0"/>
              <a:t>Staff email list: </a:t>
            </a:r>
            <a:r>
              <a:rPr lang="en-US" dirty="0">
                <a:hlinkClick r:id="rId2"/>
              </a:rPr>
              <a:t>cs3410-staff-l@cs.cornell.edu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8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 language and </a:t>
            </a:r>
            <a:r>
              <a:rPr lang="en-US" dirty="0" err="1" smtClean="0"/>
              <a:t>Logisim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real-world hardware design is done using a text-based hardware description language – VHDL, Verilog, etc.</a:t>
            </a:r>
          </a:p>
          <a:p>
            <a:pPr lvl="1"/>
            <a:r>
              <a:rPr lang="en-US" dirty="0" smtClean="0"/>
              <a:t>Schematics can be compiled into a text </a:t>
            </a:r>
            <a:r>
              <a:rPr lang="en-US" dirty="0" err="1" smtClean="0"/>
              <a:t>decription</a:t>
            </a:r>
            <a:endParaRPr lang="en-US" dirty="0" smtClean="0"/>
          </a:p>
          <a:p>
            <a:pPr lvl="1"/>
            <a:r>
              <a:rPr lang="en-US" dirty="0" smtClean="0"/>
              <a:t>Can use a simulator to test the circuit</a:t>
            </a:r>
          </a:p>
          <a:p>
            <a:pPr lvl="1"/>
            <a:r>
              <a:rPr lang="en-US" dirty="0" smtClean="0"/>
              <a:t>Other back-end tools optimize, perform layout and wire routing, </a:t>
            </a:r>
            <a:r>
              <a:rPr lang="en-US" dirty="0" err="1" smtClean="0"/>
              <a:t>floorplan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Final spec is either downloaded onto  a programmable device, or etched into silicon.</a:t>
            </a:r>
            <a:endParaRPr lang="en-US" dirty="0"/>
          </a:p>
          <a:p>
            <a:r>
              <a:rPr lang="en-US" dirty="0" smtClean="0"/>
              <a:t>We will use </a:t>
            </a:r>
            <a:r>
              <a:rPr lang="en-US" dirty="0" err="1" smtClean="0"/>
              <a:t>Logisim</a:t>
            </a:r>
            <a:r>
              <a:rPr lang="en-US" dirty="0" smtClean="0"/>
              <a:t> for all hardware design</a:t>
            </a:r>
          </a:p>
          <a:p>
            <a:pPr lvl="1"/>
            <a:r>
              <a:rPr lang="en-US" dirty="0" smtClean="0"/>
              <a:t>Interactive, graphical schematic editor</a:t>
            </a:r>
          </a:p>
          <a:p>
            <a:pPr lvl="1"/>
            <a:r>
              <a:rPr lang="en-US" dirty="0" smtClean="0"/>
              <a:t>Educational use, user-friendly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6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Example: Decoder </a:t>
            </a:r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12939" r="67906" b="25895"/>
          <a:stretch/>
        </p:blipFill>
        <p:spPr bwMode="auto">
          <a:xfrm>
            <a:off x="3048000" y="1676400"/>
            <a:ext cx="3778196" cy="46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CAD tools in 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level tool vendors</a:t>
            </a:r>
          </a:p>
          <a:p>
            <a:pPr lvl="1"/>
            <a:r>
              <a:rPr lang="en-US" dirty="0" smtClean="0"/>
              <a:t>Cadence, Synopsys, etc.</a:t>
            </a:r>
          </a:p>
          <a:p>
            <a:pPr lvl="1"/>
            <a:r>
              <a:rPr lang="en-US" dirty="0" smtClean="0"/>
              <a:t>other smaller players</a:t>
            </a:r>
            <a:endParaRPr lang="en-US" dirty="0" smtClean="0"/>
          </a:p>
          <a:p>
            <a:r>
              <a:rPr lang="en-US" dirty="0" smtClean="0"/>
              <a:t>Board level tool vendors</a:t>
            </a:r>
          </a:p>
          <a:p>
            <a:pPr lvl="1"/>
            <a:r>
              <a:rPr lang="en-US" dirty="0" err="1" smtClean="0"/>
              <a:t>Altium</a:t>
            </a:r>
            <a:r>
              <a:rPr lang="en-US" dirty="0" smtClean="0"/>
              <a:t>, Eagle and many more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1752600"/>
            <a:ext cx="1239398" cy="1875180"/>
            <a:chOff x="5714999" y="2093440"/>
            <a:chExt cx="1239398" cy="18751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93440"/>
              <a:ext cx="1239397" cy="39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2689041"/>
              <a:ext cx="1239397" cy="722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910" y="3581400"/>
              <a:ext cx="1171574" cy="387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08" y="3962400"/>
            <a:ext cx="1398579" cy="65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21" y="4800600"/>
            <a:ext cx="971552" cy="9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20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 language and </a:t>
            </a:r>
            <a:r>
              <a:rPr lang="en-US" dirty="0" err="1" smtClean="0"/>
              <a:t>Logisim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real-world hardware design is done using a text-based hardware description language – VHDL, Verilog, etc.</a:t>
            </a:r>
          </a:p>
          <a:p>
            <a:pPr lvl="1"/>
            <a:r>
              <a:rPr lang="en-US" dirty="0" smtClean="0"/>
              <a:t>Schematics can be compiled into a text </a:t>
            </a:r>
            <a:r>
              <a:rPr lang="en-US" dirty="0" err="1" smtClean="0"/>
              <a:t>decription</a:t>
            </a:r>
            <a:endParaRPr lang="en-US" dirty="0" smtClean="0"/>
          </a:p>
          <a:p>
            <a:pPr lvl="1"/>
            <a:r>
              <a:rPr lang="en-US" dirty="0" smtClean="0"/>
              <a:t>Can use a simulator to test the circuit</a:t>
            </a:r>
          </a:p>
          <a:p>
            <a:pPr lvl="1"/>
            <a:r>
              <a:rPr lang="en-US" dirty="0" smtClean="0"/>
              <a:t>Other back-end tools optimize, perform layout and wire routing, </a:t>
            </a:r>
            <a:r>
              <a:rPr lang="en-US" dirty="0" err="1" smtClean="0"/>
              <a:t>floorplan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Final spec is either downloaded onto  a programmable device, or etched into silicon.</a:t>
            </a:r>
            <a:endParaRPr lang="en-US" dirty="0"/>
          </a:p>
          <a:p>
            <a:r>
              <a:rPr lang="en-US" dirty="0" smtClean="0"/>
              <a:t>We will use </a:t>
            </a:r>
            <a:r>
              <a:rPr lang="en-US" dirty="0" err="1" smtClean="0"/>
              <a:t>Logisim</a:t>
            </a:r>
            <a:r>
              <a:rPr lang="en-US" dirty="0" smtClean="0"/>
              <a:t> for all hardware design</a:t>
            </a:r>
          </a:p>
          <a:p>
            <a:pPr lvl="1"/>
            <a:r>
              <a:rPr lang="en-US" dirty="0" smtClean="0"/>
              <a:t>Interactive, graphical schematic editor</a:t>
            </a:r>
          </a:p>
          <a:p>
            <a:pPr lvl="1"/>
            <a:r>
              <a:rPr lang="en-US" dirty="0" smtClean="0"/>
              <a:t>Educational use, user-friendly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covered…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Pins and </a:t>
            </a:r>
            <a:r>
              <a:rPr lang="en-US" dirty="0" err="1" smtClean="0"/>
              <a:t>subcircuits</a:t>
            </a:r>
            <a:endParaRPr lang="en-US" dirty="0" smtClean="0"/>
          </a:p>
          <a:p>
            <a:r>
              <a:rPr lang="en-US" dirty="0" smtClean="0"/>
              <a:t>Probes for debugging</a:t>
            </a:r>
          </a:p>
          <a:p>
            <a:r>
              <a:rPr lang="en-US" dirty="0" smtClean="0"/>
              <a:t>Bundles/splitters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Test vectors</a:t>
            </a:r>
          </a:p>
          <a:p>
            <a:r>
              <a:rPr lang="en-US" dirty="0" smtClean="0"/>
              <a:t>S-R latch, D latch, D flip-flop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8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Circuit: 1 bit 2:1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 = P if R == 0</a:t>
            </a:r>
          </a:p>
          <a:p>
            <a:r>
              <a:rPr lang="en-US" sz="1600" dirty="0" smtClean="0"/>
              <a:t>S = Q if R == 1</a:t>
            </a:r>
            <a:endParaRPr lang="en-US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82559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71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Circuit: 32-bit 2:1 Mux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6758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41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Subcircuits</a:t>
            </a:r>
            <a:r>
              <a:rPr lang="en-US" dirty="0" smtClean="0"/>
              <a:t>: 2:1 Mux and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 = Q if R == 010</a:t>
            </a:r>
          </a:p>
          <a:p>
            <a:r>
              <a:rPr lang="en-US" sz="1800" dirty="0" smtClean="0"/>
              <a:t>S = P otherwise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45922"/>
            <a:ext cx="6172201" cy="37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315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471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Logisim</vt:lpstr>
      <vt:lpstr>HDL language and Logisim</vt:lpstr>
      <vt:lpstr>Verilog Example: Decoder </vt:lpstr>
      <vt:lpstr>Other CAD tools in circuit design</vt:lpstr>
      <vt:lpstr>HDL language and Logisim</vt:lpstr>
      <vt:lpstr>To be covered…</vt:lpstr>
      <vt:lpstr>Example Circuit: 1 bit 2:1 Mux</vt:lpstr>
      <vt:lpstr>Example Circuit: 32-bit 2:1 Mux</vt:lpstr>
      <vt:lpstr>Subcircuits: 2:1 Mux and Controller</vt:lpstr>
      <vt:lpstr>Logging and Test Vectors</vt:lpstr>
      <vt:lpstr>Logisim Don’ts</vt:lpstr>
      <vt:lpstr>Logisim Don’ts (cont.)</vt:lpstr>
      <vt:lpstr>Logisim Don’ts (cont.)</vt:lpstr>
      <vt:lpstr>Logisim Don’ts (cont.)</vt:lpstr>
      <vt:lpstr>Logisim Don’ts (cont.)</vt:lpstr>
      <vt:lpstr>Logisim Don’ts (cont.)</vt:lpstr>
      <vt:lpstr>Some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Logisim Demo</dc:title>
  <dc:creator>cs3410</dc:creator>
  <cp:lastModifiedBy>cs3410</cp:lastModifiedBy>
  <cp:revision>53</cp:revision>
  <dcterms:created xsi:type="dcterms:W3CDTF">2011-01-20T17:02:24Z</dcterms:created>
  <dcterms:modified xsi:type="dcterms:W3CDTF">2011-01-31T16:45:50Z</dcterms:modified>
</cp:coreProperties>
</file>