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63.xml" ContentType="application/vnd.openxmlformats-officedocument.presentationml.tags+xml"/>
  <Override PartName="/ppt/tags/tag65.xml" ContentType="application/vnd.openxmlformats-officedocument.presentationml.tags+xml"/>
  <Override PartName="/ppt/tags/tag74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tags/tag7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6E753-C715-4096-AD4E-C2ABA64D9317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BE4D6-B0BD-477F-8B92-59C661FFA6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0" tIns="45715" rIns="91430" bIns="45715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 smtClean="0"/>
              <a:t>Lec</a:t>
            </a:r>
            <a:r>
              <a:rPr lang="en-US" dirty="0" smtClean="0"/>
              <a:t> 0: Topic</a:t>
            </a:r>
            <a:endParaRPr lang="en-US" dirty="0"/>
          </a:p>
        </p:txBody>
      </p:sp>
      <p:sp>
        <p:nvSpPr>
          <p:cNvPr id="11" name="Rectangle 10"/>
          <p:cNvSpPr/>
          <p:nvPr>
            <p:custDataLst>
              <p:tags r:id="rId1"/>
            </p:custDataLst>
          </p:nvPr>
        </p:nvSpPr>
        <p:spPr>
          <a:xfrm>
            <a:off x="1371600" y="3884474"/>
            <a:ext cx="64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Kevin Walsh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CS 3410, Spring 2010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Computer Science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Cornell University</a:t>
            </a:r>
            <a:endParaRPr lang="en-US" sz="2700" dirty="0">
              <a:solidFill>
                <a:srgbClr val="898989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28600" y="6096000"/>
            <a:ext cx="3886200" cy="381000"/>
          </a:xfrm>
        </p:spPr>
        <p:txBody>
          <a:bodyPr>
            <a:normAutofit/>
          </a:bodyPr>
          <a:lstStyle>
            <a:lvl1pPr algn="r">
              <a:defRPr lang="en-US" sz="1800" dirty="0">
                <a:solidFill>
                  <a:srgbClr val="FFFF66"/>
                </a:solidFill>
              </a:defRPr>
            </a:lvl1pPr>
          </a:lstStyle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dirty="0" smtClean="0">
                <a:solidFill>
                  <a:srgbClr val="FFFF66"/>
                </a:solidFill>
                <a:latin typeface="+mn-lt"/>
              </a:rPr>
              <a:t>See: P&amp;H Appendix C.0, C.1,</a:t>
            </a:r>
            <a:r>
              <a:rPr lang="en-US" baseline="0" dirty="0" smtClean="0">
                <a:solidFill>
                  <a:srgbClr val="FFFF66"/>
                </a:solidFill>
                <a:latin typeface="+mn-lt"/>
              </a:rPr>
              <a:t> C.2</a:t>
            </a:r>
            <a:endParaRPr lang="en-US" dirty="0">
              <a:solidFill>
                <a:srgbClr val="FFFF66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42719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914400"/>
            <a:ext cx="4268788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304800"/>
            <a:ext cx="4343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914400"/>
            <a:ext cx="4346575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32369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2039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0"/>
            <a:ext cx="3236913" cy="5041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38800" y="0"/>
            <a:ext cx="35052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8686800" cy="617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r" defTabSz="914400" rtl="0" eaLnBrk="1" latinLnBrk="0" hangingPunct="1">
        <a:spcBef>
          <a:spcPct val="0"/>
        </a:spcBef>
        <a:buNone/>
        <a:defRPr sz="900" kern="1200">
          <a:solidFill>
            <a:schemeClr val="bg1"/>
          </a:solidFill>
          <a:latin typeface="Calibri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None/>
        <a:defRPr sz="32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1pPr>
      <a:lvl2pPr marL="458788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2pPr>
      <a:lvl3pPr marL="917575" indent="-228600" algn="l" defTabSz="914400" rtl="0" eaLnBrk="1" latinLnBrk="0" hangingPunct="1">
        <a:spcBef>
          <a:spcPct val="20000"/>
        </a:spcBef>
        <a:buClr>
          <a:schemeClr val="accent1"/>
        </a:buClr>
        <a:buFont typeface="Calibri" pitchFamily="34" charset="0"/>
        <a:buChar char="–"/>
        <a:defRPr sz="24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3pPr>
      <a:lvl4pPr marL="13747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4pPr>
      <a:lvl5pPr marL="18319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30.xml"/><Relationship Id="rId18" Type="http://schemas.openxmlformats.org/officeDocument/2006/relationships/tags" Target="../tags/tag35.xml"/><Relationship Id="rId26" Type="http://schemas.openxmlformats.org/officeDocument/2006/relationships/tags" Target="../tags/tag43.xml"/><Relationship Id="rId39" Type="http://schemas.openxmlformats.org/officeDocument/2006/relationships/tags" Target="../tags/tag56.xml"/><Relationship Id="rId21" Type="http://schemas.openxmlformats.org/officeDocument/2006/relationships/tags" Target="../tags/tag38.xml"/><Relationship Id="rId34" Type="http://schemas.openxmlformats.org/officeDocument/2006/relationships/tags" Target="../tags/tag51.xml"/><Relationship Id="rId42" Type="http://schemas.openxmlformats.org/officeDocument/2006/relationships/tags" Target="../tags/tag59.xml"/><Relationship Id="rId47" Type="http://schemas.openxmlformats.org/officeDocument/2006/relationships/tags" Target="../tags/tag64.xml"/><Relationship Id="rId50" Type="http://schemas.openxmlformats.org/officeDocument/2006/relationships/tags" Target="../tags/tag67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5" Type="http://schemas.openxmlformats.org/officeDocument/2006/relationships/tags" Target="../tags/tag42.xml"/><Relationship Id="rId33" Type="http://schemas.openxmlformats.org/officeDocument/2006/relationships/tags" Target="../tags/tag50.xml"/><Relationship Id="rId38" Type="http://schemas.openxmlformats.org/officeDocument/2006/relationships/tags" Target="../tags/tag55.xml"/><Relationship Id="rId46" Type="http://schemas.openxmlformats.org/officeDocument/2006/relationships/tags" Target="../tags/tag63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20" Type="http://schemas.openxmlformats.org/officeDocument/2006/relationships/tags" Target="../tags/tag37.xml"/><Relationship Id="rId29" Type="http://schemas.openxmlformats.org/officeDocument/2006/relationships/tags" Target="../tags/tag46.xml"/><Relationship Id="rId41" Type="http://schemas.openxmlformats.org/officeDocument/2006/relationships/tags" Target="../tags/tag58.xml"/><Relationship Id="rId54" Type="http://schemas.openxmlformats.org/officeDocument/2006/relationships/tags" Target="../tags/tag71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24" Type="http://schemas.openxmlformats.org/officeDocument/2006/relationships/tags" Target="../tags/tag41.xml"/><Relationship Id="rId32" Type="http://schemas.openxmlformats.org/officeDocument/2006/relationships/tags" Target="../tags/tag49.xml"/><Relationship Id="rId37" Type="http://schemas.openxmlformats.org/officeDocument/2006/relationships/tags" Target="../tags/tag54.xml"/><Relationship Id="rId40" Type="http://schemas.openxmlformats.org/officeDocument/2006/relationships/tags" Target="../tags/tag57.xml"/><Relationship Id="rId45" Type="http://schemas.openxmlformats.org/officeDocument/2006/relationships/tags" Target="../tags/tag62.xml"/><Relationship Id="rId53" Type="http://schemas.openxmlformats.org/officeDocument/2006/relationships/tags" Target="../tags/tag70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23" Type="http://schemas.openxmlformats.org/officeDocument/2006/relationships/tags" Target="../tags/tag40.xml"/><Relationship Id="rId28" Type="http://schemas.openxmlformats.org/officeDocument/2006/relationships/tags" Target="../tags/tag45.xml"/><Relationship Id="rId36" Type="http://schemas.openxmlformats.org/officeDocument/2006/relationships/tags" Target="../tags/tag53.xml"/><Relationship Id="rId49" Type="http://schemas.openxmlformats.org/officeDocument/2006/relationships/tags" Target="../tags/tag66.xml"/><Relationship Id="rId10" Type="http://schemas.openxmlformats.org/officeDocument/2006/relationships/tags" Target="../tags/tag27.xml"/><Relationship Id="rId19" Type="http://schemas.openxmlformats.org/officeDocument/2006/relationships/tags" Target="../tags/tag36.xml"/><Relationship Id="rId31" Type="http://schemas.openxmlformats.org/officeDocument/2006/relationships/tags" Target="../tags/tag48.xml"/><Relationship Id="rId44" Type="http://schemas.openxmlformats.org/officeDocument/2006/relationships/tags" Target="../tags/tag61.xml"/><Relationship Id="rId52" Type="http://schemas.openxmlformats.org/officeDocument/2006/relationships/tags" Target="../tags/tag69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Relationship Id="rId22" Type="http://schemas.openxmlformats.org/officeDocument/2006/relationships/tags" Target="../tags/tag39.xml"/><Relationship Id="rId27" Type="http://schemas.openxmlformats.org/officeDocument/2006/relationships/tags" Target="../tags/tag44.xml"/><Relationship Id="rId30" Type="http://schemas.openxmlformats.org/officeDocument/2006/relationships/tags" Target="../tags/tag47.xml"/><Relationship Id="rId35" Type="http://schemas.openxmlformats.org/officeDocument/2006/relationships/tags" Target="../tags/tag52.xml"/><Relationship Id="rId43" Type="http://schemas.openxmlformats.org/officeDocument/2006/relationships/tags" Target="../tags/tag60.xml"/><Relationship Id="rId48" Type="http://schemas.openxmlformats.org/officeDocument/2006/relationships/tags" Target="../tags/tag65.xml"/><Relationship Id="rId56" Type="http://schemas.openxmlformats.org/officeDocument/2006/relationships/notesSlide" Target="../notesSlides/notesSlide1.xml"/><Relationship Id="rId8" Type="http://schemas.openxmlformats.org/officeDocument/2006/relationships/tags" Target="../tags/tag25.xml"/><Relationship Id="rId51" Type="http://schemas.openxmlformats.org/officeDocument/2006/relationships/tags" Target="../tags/tag68.xml"/><Relationship Id="rId3" Type="http://schemas.openxmlformats.org/officeDocument/2006/relationships/tags" Target="../tags/tag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  <p:custDataLst>
              <p:tags r:id="rId1"/>
            </p:custDataLst>
          </p:nvPr>
        </p:nvSpPr>
        <p:spPr>
          <a:xfrm>
            <a:off x="762000" y="685800"/>
            <a:ext cx="7924800" cy="5791200"/>
          </a:xfrm>
        </p:spPr>
        <p:txBody>
          <a:bodyPr anchor="ctr"/>
          <a:lstStyle/>
          <a:p>
            <a:pPr algn="ctr"/>
            <a:r>
              <a:rPr lang="en-US" dirty="0" smtClean="0"/>
              <a:t>ALUs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Topics:</a:t>
            </a:r>
          </a:p>
          <a:p>
            <a:endParaRPr lang="en-US" dirty="0" smtClean="0"/>
          </a:p>
          <a:p>
            <a:r>
              <a:rPr lang="en-US" dirty="0" smtClean="0"/>
              <a:t>ALU Overview</a:t>
            </a:r>
          </a:p>
          <a:p>
            <a:r>
              <a:rPr lang="en-US" dirty="0" smtClean="0"/>
              <a:t>	- core of the integer </a:t>
            </a:r>
            <a:r>
              <a:rPr lang="en-US" dirty="0" err="1" smtClean="0"/>
              <a:t>datapath</a:t>
            </a:r>
            <a:endParaRPr lang="en-US" dirty="0" smtClean="0"/>
          </a:p>
          <a:p>
            <a:r>
              <a:rPr lang="en-US" dirty="0" smtClean="0"/>
              <a:t>	- 2 operands, 32-bits wide, plus control signals</a:t>
            </a:r>
          </a:p>
          <a:p>
            <a:endParaRPr lang="en-US" dirty="0" smtClean="0"/>
          </a:p>
          <a:p>
            <a:r>
              <a:rPr lang="en-US" dirty="0" smtClean="0"/>
              <a:t>Exercise: A simple multiplier</a:t>
            </a:r>
          </a:p>
          <a:p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0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Arithmetic Logic Unit</a:t>
            </a:r>
          </a:p>
        </p:txBody>
      </p:sp>
      <p:sp>
        <p:nvSpPr>
          <p:cNvPr id="205107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228600" y="304800"/>
            <a:ext cx="8686800" cy="1981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Arithmetic Logic Unit (ALU)</a:t>
            </a:r>
          </a:p>
          <a:p>
            <a:pPr lvl="1"/>
            <a:r>
              <a:rPr lang="en-US" sz="2400" dirty="0" smtClean="0"/>
              <a:t>Implements </a:t>
            </a:r>
            <a:r>
              <a:rPr lang="en-US" sz="2400" dirty="0"/>
              <a:t>add, sub, or, and, shift-left</a:t>
            </a:r>
            <a:r>
              <a:rPr lang="en-US" sz="2400" dirty="0" smtClean="0"/>
              <a:t>, right-shift </a:t>
            </a:r>
            <a:r>
              <a:rPr lang="en-US" sz="2400" dirty="0"/>
              <a:t>…</a:t>
            </a:r>
          </a:p>
          <a:p>
            <a:pPr lvl="1"/>
            <a:r>
              <a:rPr lang="en-US" sz="2400" dirty="0" smtClean="0"/>
              <a:t>Computes many results in </a:t>
            </a:r>
            <a:r>
              <a:rPr lang="en-US" sz="2400" b="1" i="1" dirty="0"/>
              <a:t>parallel</a:t>
            </a:r>
          </a:p>
          <a:p>
            <a:pPr lvl="1"/>
            <a:r>
              <a:rPr lang="en-US" sz="2400" dirty="0"/>
              <a:t>Control </a:t>
            </a:r>
            <a:r>
              <a:rPr lang="en-US" sz="2400" dirty="0" err="1"/>
              <a:t>mux</a:t>
            </a:r>
            <a:r>
              <a:rPr lang="en-US" sz="2400" dirty="0"/>
              <a:t> selects desired </a:t>
            </a:r>
            <a:r>
              <a:rPr lang="en-US" sz="2400" dirty="0" smtClean="0"/>
              <a:t>output from among all potential results</a:t>
            </a:r>
            <a:endParaRPr lang="en-US" sz="2400" dirty="0"/>
          </a:p>
        </p:txBody>
      </p:sp>
      <p:sp>
        <p:nvSpPr>
          <p:cNvPr id="2051076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29200" y="2667000"/>
            <a:ext cx="914400" cy="693738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16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3200" dirty="0" smtClean="0">
                <a:solidFill>
                  <a:srgbClr val="FFFFFF"/>
                </a:solidFill>
                <a:latin typeface="Calibri"/>
              </a:rPr>
              <a:t>+/–</a:t>
            </a:r>
            <a:endParaRPr lang="en-US" sz="32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051078" name="Line 6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>
            <a:off x="1600200" y="4114800"/>
            <a:ext cx="3810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079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066800" y="3733800"/>
            <a:ext cx="609600" cy="5620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pPr algn="ctr" eaLnBrk="1" hangingPunct="1">
              <a:lnSpc>
                <a:spcPct val="116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800" dirty="0">
                <a:solidFill>
                  <a:srgbClr val="FFFFFF"/>
                </a:solidFill>
                <a:latin typeface="Calibri"/>
              </a:rPr>
              <a:t>A</a:t>
            </a:r>
            <a:endParaRPr lang="en-US" sz="2800" baseline="-250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051080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14400" y="4238587"/>
            <a:ext cx="914400" cy="5620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pPr algn="ctr" eaLnBrk="1" hangingPunct="1">
              <a:lnSpc>
                <a:spcPct val="116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800" dirty="0">
                <a:solidFill>
                  <a:srgbClr val="FFFFFF"/>
                </a:solidFill>
                <a:latin typeface="Calibri"/>
              </a:rPr>
              <a:t>B</a:t>
            </a:r>
            <a:endParaRPr lang="en-US" sz="2800" baseline="-250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051088" name="Rectangle 1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514600" y="3124200"/>
            <a:ext cx="838200" cy="6858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093" name="Line 2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286000" y="3200400"/>
            <a:ext cx="27432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095" name="Line 2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943600" y="2971800"/>
            <a:ext cx="4572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096" name="Line 24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6400800" y="2971800"/>
            <a:ext cx="0" cy="914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098" name="Line 26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257800" y="3352800"/>
            <a:ext cx="0" cy="2286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arrow" w="med" len="med"/>
            <a:tailEnd type="none" w="med" len="med"/>
          </a:ln>
          <a:effectLst/>
        </p:spPr>
        <p:txBody>
          <a:bodyPr wrap="none" anchor="ctr">
            <a:noAutofit/>
          </a:bodyPr>
          <a:lstStyle/>
          <a:p>
            <a:endParaRPr lang="en-US"/>
          </a:p>
        </p:txBody>
      </p:sp>
      <p:sp>
        <p:nvSpPr>
          <p:cNvPr id="2051100" name="Line 2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6400800" y="3886200"/>
            <a:ext cx="2286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102" name="Line 30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 flipV="1">
            <a:off x="1981200" y="2743200"/>
            <a:ext cx="0" cy="30480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103" name="Line 31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1981200" y="4114800"/>
            <a:ext cx="30480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104" name="Line 32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286000" y="4448175"/>
            <a:ext cx="27432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05" name="Line 33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2286000" y="3200400"/>
            <a:ext cx="0" cy="28956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108" name="Oval 3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944256" y="4068620"/>
            <a:ext cx="76200" cy="76200"/>
          </a:xfrm>
          <a:prstGeom prst="ellipse">
            <a:avLst/>
          </a:prstGeom>
          <a:solidFill>
            <a:srgbClr val="FFFFFF"/>
          </a:solidFill>
          <a:ln w="25400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09" name="Line 37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5943600" y="5181600"/>
            <a:ext cx="3048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10" name="Line 38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5943600" y="4114800"/>
            <a:ext cx="6858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111" name="Line 39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H="1">
            <a:off x="6248400" y="4267200"/>
            <a:ext cx="0" cy="914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18" name="Line 46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286000" y="5257800"/>
            <a:ext cx="27432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19" name="Line 47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1981200" y="4953000"/>
            <a:ext cx="30480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120" name="Oval 48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953492" y="4916056"/>
            <a:ext cx="76200" cy="76200"/>
          </a:xfrm>
          <a:prstGeom prst="ellipse">
            <a:avLst/>
          </a:prstGeom>
          <a:solidFill>
            <a:srgbClr val="FFFFFF"/>
          </a:solidFill>
          <a:ln w="25400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21" name="Oval 49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257425" y="4419600"/>
            <a:ext cx="76200" cy="76200"/>
          </a:xfrm>
          <a:prstGeom prst="ellipse">
            <a:avLst/>
          </a:prstGeom>
          <a:solidFill>
            <a:srgbClr val="FFFFFF"/>
          </a:solidFill>
          <a:ln w="25400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22" name="Oval 50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247900" y="5214938"/>
            <a:ext cx="76200" cy="76200"/>
          </a:xfrm>
          <a:prstGeom prst="ellipse">
            <a:avLst/>
          </a:prstGeom>
          <a:solidFill>
            <a:srgbClr val="FFFFFF"/>
          </a:solidFill>
          <a:ln w="25400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24" name="Line 52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81200" y="5791200"/>
            <a:ext cx="30480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125" name="Line 53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2286000" y="6096000"/>
            <a:ext cx="27432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28" name="Line 56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5943600" y="6019800"/>
            <a:ext cx="4572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29" name="Line 57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6248400" y="4267200"/>
            <a:ext cx="3810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051130" name="Line 58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H="1">
            <a:off x="6400800" y="4495800"/>
            <a:ext cx="0" cy="15240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051132" name="Line 60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6400800" y="4495800"/>
            <a:ext cx="2286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grpSp>
        <p:nvGrpSpPr>
          <p:cNvPr id="3" name="Group 13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5181600" y="4114800"/>
            <a:ext cx="593724" cy="381000"/>
            <a:chOff x="1502" y="1721"/>
            <a:chExt cx="902" cy="512"/>
          </a:xfrm>
        </p:grpSpPr>
        <p:sp>
          <p:nvSpPr>
            <p:cNvPr id="63" name="AutoShape 14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 flipH="1">
              <a:off x="1632" y="1721"/>
              <a:ext cx="588" cy="512"/>
            </a:xfrm>
            <a:prstGeom prst="moon">
              <a:avLst>
                <a:gd name="adj" fmla="val 87500"/>
              </a:avLst>
            </a:prstGeom>
            <a:noFill/>
            <a:ln w="2556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4" name="Line 15"/>
            <p:cNvSpPr>
              <a:spLocks noChangeShapeType="1"/>
            </p:cNvSpPr>
            <p:nvPr>
              <p:custDataLst>
                <p:tags r:id="rId52"/>
              </p:custDataLst>
            </p:nvPr>
          </p:nvSpPr>
          <p:spPr bwMode="auto">
            <a:xfrm flipH="1">
              <a:off x="1502" y="1878"/>
              <a:ext cx="178" cy="1"/>
            </a:xfrm>
            <a:prstGeom prst="line">
              <a:avLst/>
            </a:prstGeom>
            <a:noFill/>
            <a:ln w="2844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>
              <a:no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5" name="Line 16"/>
            <p:cNvSpPr>
              <a:spLocks noChangeShapeType="1"/>
            </p:cNvSpPr>
            <p:nvPr>
              <p:custDataLst>
                <p:tags r:id="rId53"/>
              </p:custDataLst>
            </p:nvPr>
          </p:nvSpPr>
          <p:spPr bwMode="auto">
            <a:xfrm flipH="1">
              <a:off x="1502" y="2096"/>
              <a:ext cx="178" cy="1"/>
            </a:xfrm>
            <a:prstGeom prst="line">
              <a:avLst/>
            </a:prstGeom>
            <a:noFill/>
            <a:ln w="2844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>
              <a:no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" name="Line 17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 flipH="1">
              <a:off x="2226" y="1981"/>
              <a:ext cx="178" cy="1"/>
            </a:xfrm>
            <a:prstGeom prst="line">
              <a:avLst/>
            </a:prstGeom>
            <a:noFill/>
            <a:ln w="2844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>
              <a:no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2" name="Rectangle 4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029200" y="3962400"/>
            <a:ext cx="914400" cy="685800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16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2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Rectangle 4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029200" y="4800600"/>
            <a:ext cx="914400" cy="685800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16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2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4" name="Rectangle 4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029200" y="5638800"/>
            <a:ext cx="914400" cy="685800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16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2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Line 6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1597888" y="4466647"/>
            <a:ext cx="68811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80" name="Line 21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1981200" y="2743200"/>
            <a:ext cx="30480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82" name="Line 26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6781800" y="4648200"/>
            <a:ext cx="0" cy="2286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arrow" w="med" len="med"/>
            <a:tailEnd type="none" w="med" len="med"/>
          </a:ln>
          <a:effectLst/>
        </p:spPr>
        <p:txBody>
          <a:bodyPr wrap="none" anchor="ctr">
            <a:noAutofit/>
          </a:bodyPr>
          <a:lstStyle/>
          <a:p>
            <a:endParaRPr lang="en-US"/>
          </a:p>
        </p:txBody>
      </p:sp>
      <p:sp>
        <p:nvSpPr>
          <p:cNvPr id="83" name="Rectangle 19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6629400" y="3581400"/>
            <a:ext cx="304800" cy="1143000"/>
          </a:xfrm>
          <a:custGeom>
            <a:avLst/>
            <a:gdLst>
              <a:gd name="connsiteX0" fmla="*/ 0 w 609600"/>
              <a:gd name="connsiteY0" fmla="*/ 0 h 1143000"/>
              <a:gd name="connsiteX1" fmla="*/ 609600 w 609600"/>
              <a:gd name="connsiteY1" fmla="*/ 0 h 1143000"/>
              <a:gd name="connsiteX2" fmla="*/ 609600 w 609600"/>
              <a:gd name="connsiteY2" fmla="*/ 1143000 h 1143000"/>
              <a:gd name="connsiteX3" fmla="*/ 0 w 609600"/>
              <a:gd name="connsiteY3" fmla="*/ 1143000 h 1143000"/>
              <a:gd name="connsiteX4" fmla="*/ 0 w 609600"/>
              <a:gd name="connsiteY4" fmla="*/ 0 h 1143000"/>
              <a:gd name="connsiteX0" fmla="*/ 0 w 609600"/>
              <a:gd name="connsiteY0" fmla="*/ 0 h 1143000"/>
              <a:gd name="connsiteX1" fmla="*/ 609600 w 609600"/>
              <a:gd name="connsiteY1" fmla="*/ 152400 h 1143000"/>
              <a:gd name="connsiteX2" fmla="*/ 609600 w 609600"/>
              <a:gd name="connsiteY2" fmla="*/ 1143000 h 1143000"/>
              <a:gd name="connsiteX3" fmla="*/ 0 w 609600"/>
              <a:gd name="connsiteY3" fmla="*/ 1143000 h 1143000"/>
              <a:gd name="connsiteX4" fmla="*/ 0 w 609600"/>
              <a:gd name="connsiteY4" fmla="*/ 0 h 1143000"/>
              <a:gd name="connsiteX0" fmla="*/ 0 w 609600"/>
              <a:gd name="connsiteY0" fmla="*/ 0 h 1143000"/>
              <a:gd name="connsiteX1" fmla="*/ 609600 w 609600"/>
              <a:gd name="connsiteY1" fmla="*/ 152400 h 1143000"/>
              <a:gd name="connsiteX2" fmla="*/ 609600 w 609600"/>
              <a:gd name="connsiteY2" fmla="*/ 990600 h 1143000"/>
              <a:gd name="connsiteX3" fmla="*/ 0 w 609600"/>
              <a:gd name="connsiteY3" fmla="*/ 1143000 h 1143000"/>
              <a:gd name="connsiteX4" fmla="*/ 0 w 609600"/>
              <a:gd name="connsiteY4" fmla="*/ 0 h 1143000"/>
              <a:gd name="connsiteX0" fmla="*/ 304800 w 609600"/>
              <a:gd name="connsiteY0" fmla="*/ 0 h 1143000"/>
              <a:gd name="connsiteX1" fmla="*/ 609600 w 609600"/>
              <a:gd name="connsiteY1" fmla="*/ 152400 h 1143000"/>
              <a:gd name="connsiteX2" fmla="*/ 609600 w 609600"/>
              <a:gd name="connsiteY2" fmla="*/ 990600 h 1143000"/>
              <a:gd name="connsiteX3" fmla="*/ 0 w 609600"/>
              <a:gd name="connsiteY3" fmla="*/ 1143000 h 1143000"/>
              <a:gd name="connsiteX4" fmla="*/ 304800 w 609600"/>
              <a:gd name="connsiteY4" fmla="*/ 0 h 1143000"/>
              <a:gd name="connsiteX0" fmla="*/ 0 w 304800"/>
              <a:gd name="connsiteY0" fmla="*/ 0 h 1143000"/>
              <a:gd name="connsiteX1" fmla="*/ 304800 w 304800"/>
              <a:gd name="connsiteY1" fmla="*/ 152400 h 1143000"/>
              <a:gd name="connsiteX2" fmla="*/ 304800 w 304800"/>
              <a:gd name="connsiteY2" fmla="*/ 990600 h 1143000"/>
              <a:gd name="connsiteX3" fmla="*/ 0 w 304800"/>
              <a:gd name="connsiteY3" fmla="*/ 1143000 h 1143000"/>
              <a:gd name="connsiteX4" fmla="*/ 0 w 304800"/>
              <a:gd name="connsiteY4" fmla="*/ 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1143000">
                <a:moveTo>
                  <a:pt x="0" y="0"/>
                </a:moveTo>
                <a:lnTo>
                  <a:pt x="304800" y="152400"/>
                </a:lnTo>
                <a:lnTo>
                  <a:pt x="304800" y="990600"/>
                </a:lnTo>
                <a:lnTo>
                  <a:pt x="0" y="1143000"/>
                </a:lnTo>
                <a:lnTo>
                  <a:pt x="0" y="0"/>
                </a:lnTo>
                <a:close/>
              </a:path>
            </a:pathLst>
          </a:custGeom>
          <a:noFill/>
          <a:ln w="254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79" name="AutoShape 14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 flipH="1">
            <a:off x="5334000" y="4953000"/>
            <a:ext cx="387040" cy="381000"/>
          </a:xfrm>
          <a:prstGeom prst="moon">
            <a:avLst>
              <a:gd name="adj" fmla="val 87500"/>
            </a:avLst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5" name="Line 15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5181600" y="5069830"/>
            <a:ext cx="117165" cy="744"/>
          </a:xfrm>
          <a:prstGeom prst="line">
            <a:avLst/>
          </a:prstGeom>
          <a:noFill/>
          <a:ln w="284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6" name="Line 16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5181600" y="5232053"/>
            <a:ext cx="117165" cy="744"/>
          </a:xfrm>
          <a:prstGeom prst="line">
            <a:avLst/>
          </a:prstGeom>
          <a:noFill/>
          <a:ln w="284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7" name="Line 17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H="1">
            <a:off x="5724989" y="5146477"/>
            <a:ext cx="117165" cy="744"/>
          </a:xfrm>
          <a:prstGeom prst="line">
            <a:avLst/>
          </a:prstGeom>
          <a:noFill/>
          <a:ln w="284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9" name="AutoShape 14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 flipH="1">
            <a:off x="5267170" y="5791200"/>
            <a:ext cx="387040" cy="381000"/>
          </a:xfrm>
          <a:prstGeom prst="moon">
            <a:avLst>
              <a:gd name="adj" fmla="val 87500"/>
            </a:avLst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0" name="Line 15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H="1">
            <a:off x="5181600" y="5908030"/>
            <a:ext cx="117165" cy="744"/>
          </a:xfrm>
          <a:prstGeom prst="line">
            <a:avLst/>
          </a:prstGeom>
          <a:noFill/>
          <a:ln w="284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1" name="Line 16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H="1">
            <a:off x="5181600" y="6070253"/>
            <a:ext cx="117165" cy="744"/>
          </a:xfrm>
          <a:prstGeom prst="line">
            <a:avLst/>
          </a:prstGeom>
          <a:noFill/>
          <a:ln w="284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2" name="Line 17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H="1">
            <a:off x="5750235" y="5984677"/>
            <a:ext cx="117165" cy="744"/>
          </a:xfrm>
          <a:prstGeom prst="line">
            <a:avLst/>
          </a:prstGeom>
          <a:noFill/>
          <a:ln w="284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" name="Arc 92"/>
          <p:cNvSpPr/>
          <p:nvPr>
            <p:custDataLst>
              <p:tags r:id="rId48"/>
            </p:custDataLst>
          </p:nvPr>
        </p:nvSpPr>
        <p:spPr>
          <a:xfrm>
            <a:off x="5088691" y="4927733"/>
            <a:ext cx="228600" cy="441681"/>
          </a:xfrm>
          <a:prstGeom prst="arc">
            <a:avLst>
              <a:gd name="adj1" fmla="val 17069143"/>
              <a:gd name="adj2" fmla="val 4437656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>
            <p:custDataLst>
              <p:tags r:id="rId49"/>
            </p:custDataLst>
          </p:nvPr>
        </p:nvSpPr>
        <p:spPr>
          <a:xfrm>
            <a:off x="5674035" y="5943600"/>
            <a:ext cx="76200" cy="76200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Line 60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934200" y="4191000"/>
            <a:ext cx="2286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	add/sub : see lecture</a:t>
            </a:r>
          </a:p>
          <a:p>
            <a:r>
              <a:rPr lang="en-US" dirty="0" smtClean="0"/>
              <a:t>	and, or, </a:t>
            </a:r>
            <a:r>
              <a:rPr lang="en-US" dirty="0" err="1" smtClean="0"/>
              <a:t>xor</a:t>
            </a:r>
            <a:r>
              <a:rPr lang="en-US" dirty="0" smtClean="0"/>
              <a:t>, … : trivial</a:t>
            </a:r>
          </a:p>
          <a:p>
            <a:r>
              <a:rPr lang="en-US" dirty="0" smtClean="0"/>
              <a:t>	comparisons : left for students</a:t>
            </a:r>
          </a:p>
          <a:p>
            <a:r>
              <a:rPr lang="en-US" dirty="0" smtClean="0"/>
              <a:t>	putting it all together (e.g. mapping </a:t>
            </a:r>
            <a:r>
              <a:rPr lang="en-US" dirty="0" err="1" smtClean="0"/>
              <a:t>alu</a:t>
            </a:r>
            <a:r>
              <a:rPr lang="en-US" dirty="0" smtClean="0"/>
              <a:t> OP input to needed control signals): </a:t>
            </a:r>
            <a:r>
              <a:rPr lang="en-US" dirty="0" err="1" smtClean="0"/>
              <a:t>kmaps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>
                <a:sym typeface="Wingdings" pitchFamily="2" charset="2"/>
              </a:rPr>
              <a:t> book is helpful  (Appendix C)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 Binary Multiplication </a:t>
            </a:r>
          </a:p>
          <a:p>
            <a:r>
              <a:rPr lang="en-US" dirty="0" smtClean="0"/>
              <a:t>	via shifting for powers of 2</a:t>
            </a:r>
          </a:p>
          <a:p>
            <a:r>
              <a:rPr lang="en-US" dirty="0" smtClean="0"/>
              <a:t>	with an expensive simplistic circuit</a:t>
            </a:r>
          </a:p>
          <a:p>
            <a:endParaRPr lang="en-US" dirty="0" smtClean="0"/>
          </a:p>
          <a:p>
            <a:r>
              <a:rPr lang="en-US" dirty="0" smtClean="0"/>
              <a:t>see hint.doc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ark 3410">
  <a:themeElements>
    <a:clrScheme name="Dark 34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FF0000"/>
      </a:accent2>
      <a:accent3>
        <a:srgbClr val="7030A0"/>
      </a:accent3>
      <a:accent4>
        <a:srgbClr val="00B0F0"/>
      </a:accent4>
      <a:accent5>
        <a:srgbClr val="AAE2CA"/>
      </a:accent5>
      <a:accent6>
        <a:srgbClr val="FFC000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Dark 3410</Template>
  <TotalTime>52</TotalTime>
  <Words>48</Words>
  <Application>Microsoft Office PowerPoint</Application>
  <PresentationFormat>On-screen Show (4:3)</PresentationFormat>
  <Paragraphs>28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Dark 3410</vt:lpstr>
      <vt:lpstr>Slide 1</vt:lpstr>
      <vt:lpstr>Slide 2</vt:lpstr>
      <vt:lpstr>Arithmetic Logic Unit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Walsh</dc:creator>
  <cp:lastModifiedBy>Kevin Walsh</cp:lastModifiedBy>
  <cp:revision>17</cp:revision>
  <dcterms:created xsi:type="dcterms:W3CDTF">2006-08-16T00:00:00Z</dcterms:created>
  <dcterms:modified xsi:type="dcterms:W3CDTF">2010-02-01T16:06:08Z</dcterms:modified>
</cp:coreProperties>
</file>