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8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9.xml" ContentType="application/vnd.openxmlformats-officedocument.presentationml.notesSlide+xml"/>
  <Override PartName="/ppt/tags/tag65.xml" ContentType="application/vnd.openxmlformats-officedocument.presentationml.tags+xml"/>
  <Override PartName="/ppt/notesSlides/notesSlide10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1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2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13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4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5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6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7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8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22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23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24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9"/>
  </p:notesMasterIdLst>
  <p:sldIdLst>
    <p:sldId id="289" r:id="rId2"/>
    <p:sldId id="285" r:id="rId3"/>
    <p:sldId id="290" r:id="rId4"/>
    <p:sldId id="262" r:id="rId5"/>
    <p:sldId id="263" r:id="rId6"/>
    <p:sldId id="295" r:id="rId7"/>
    <p:sldId id="291" r:id="rId8"/>
    <p:sldId id="292" r:id="rId9"/>
    <p:sldId id="293" r:id="rId10"/>
    <p:sldId id="294" r:id="rId11"/>
    <p:sldId id="297" r:id="rId12"/>
    <p:sldId id="296" r:id="rId13"/>
    <p:sldId id="257" r:id="rId14"/>
    <p:sldId id="259" r:id="rId15"/>
    <p:sldId id="260" r:id="rId16"/>
    <p:sldId id="261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2" r:id="rId25"/>
    <p:sldId id="298" r:id="rId26"/>
    <p:sldId id="274" r:id="rId27"/>
    <p:sldId id="287" r:id="rId28"/>
    <p:sldId id="288" r:id="rId29"/>
    <p:sldId id="275" r:id="rId30"/>
    <p:sldId id="276" r:id="rId31"/>
    <p:sldId id="279" r:id="rId32"/>
    <p:sldId id="280" r:id="rId33"/>
    <p:sldId id="281" r:id="rId34"/>
    <p:sldId id="283" r:id="rId35"/>
    <p:sldId id="284" r:id="rId36"/>
    <p:sldId id="277" r:id="rId37"/>
    <p:sldId id="278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34" autoAdjust="0"/>
  </p:normalViewPr>
  <p:slideViewPr>
    <p:cSldViewPr>
      <p:cViewPr varScale="1">
        <p:scale>
          <a:sx n="57" d="100"/>
          <a:sy n="57" d="100"/>
        </p:scale>
        <p:origin x="-1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tags" Target="tags/tag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859791425261"/>
          <c:y val="0.0636182902584494"/>
          <c:w val="0.79837775202781"/>
          <c:h val="0.75347912524850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diamond"/>
            <c:size val="12"/>
          </c:marker>
          <c:xVal>
            <c:numRef>
              <c:f>Sheet1!$B$1:$T$1</c:f>
              <c:numCache>
                <c:formatCode>General</c:formatCode>
                <c:ptCount val="19"/>
                <c:pt idx="0">
                  <c:v>1987.0</c:v>
                </c:pt>
                <c:pt idx="1">
                  <c:v>1988.0</c:v>
                </c:pt>
                <c:pt idx="2">
                  <c:v>1989.0</c:v>
                </c:pt>
                <c:pt idx="3">
                  <c:v>1990.0</c:v>
                </c:pt>
                <c:pt idx="4">
                  <c:v>1991.0</c:v>
                </c:pt>
                <c:pt idx="5">
                  <c:v>1992.0</c:v>
                </c:pt>
                <c:pt idx="6">
                  <c:v>1993.0</c:v>
                </c:pt>
                <c:pt idx="7">
                  <c:v>1994.0</c:v>
                </c:pt>
                <c:pt idx="8">
                  <c:v>1995.0</c:v>
                </c:pt>
                <c:pt idx="9">
                  <c:v>1996.0</c:v>
                </c:pt>
                <c:pt idx="10">
                  <c:v>1997.0</c:v>
                </c:pt>
                <c:pt idx="11">
                  <c:v>1999.0</c:v>
                </c:pt>
                <c:pt idx="12">
                  <c:v>2001.0</c:v>
                </c:pt>
                <c:pt idx="13">
                  <c:v>2003.0</c:v>
                </c:pt>
              </c:numCache>
            </c:numRef>
          </c:xVal>
          <c:yVal>
            <c:numRef>
              <c:f>Sheet1!$B$2:$T$2</c:f>
              <c:numCache>
                <c:formatCode>General</c:formatCode>
                <c:ptCount val="19"/>
                <c:pt idx="0">
                  <c:v>1.2</c:v>
                </c:pt>
                <c:pt idx="1">
                  <c:v>2.0</c:v>
                </c:pt>
                <c:pt idx="2">
                  <c:v>3.5</c:v>
                </c:pt>
                <c:pt idx="3">
                  <c:v>7.5</c:v>
                </c:pt>
                <c:pt idx="4">
                  <c:v>22.5</c:v>
                </c:pt>
                <c:pt idx="5">
                  <c:v>62.5</c:v>
                </c:pt>
                <c:pt idx="6">
                  <c:v>100.0</c:v>
                </c:pt>
                <c:pt idx="7">
                  <c:v>150.0</c:v>
                </c:pt>
                <c:pt idx="8">
                  <c:v>250.0</c:v>
                </c:pt>
                <c:pt idx="9">
                  <c:v>450.0</c:v>
                </c:pt>
                <c:pt idx="10">
                  <c:v>1100.0</c:v>
                </c:pt>
                <c:pt idx="11">
                  <c:v>1600.0</c:v>
                </c:pt>
                <c:pt idx="12">
                  <c:v>2000.0</c:v>
                </c:pt>
                <c:pt idx="13">
                  <c:v>3000.0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212184"/>
        <c:axId val="125374552"/>
      </c:scatterChart>
      <c:valAx>
        <c:axId val="663212184"/>
        <c:scaling>
          <c:orientation val="minMax"/>
          <c:max val="2003.0"/>
          <c:min val="1987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24574232743713"/>
              <c:y val="0.921343649566898"/>
            </c:manualLayout>
          </c:layout>
          <c:overlay val="0"/>
          <c:spPr>
            <a:noFill/>
            <a:ln w="2530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8575">
            <a:solidFill>
              <a:schemeClr val="accent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25374552"/>
        <c:crossesAt val="1.0"/>
        <c:crossBetween val="midCat"/>
        <c:majorUnit val="2.0"/>
      </c:valAx>
      <c:valAx>
        <c:axId val="125374552"/>
        <c:scaling>
          <c:logBase val="10.0"/>
          <c:orientation val="minMax"/>
          <c:max val="10000.0"/>
          <c:min val="1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Performance (SPEC Int)</a:t>
                </a:r>
              </a:p>
            </c:rich>
          </c:tx>
          <c:layout>
            <c:manualLayout>
              <c:xMode val="edge"/>
              <c:yMode val="edge"/>
              <c:x val="0.0127462340672074"/>
              <c:y val="0.1610337972167"/>
            </c:manualLayout>
          </c:layout>
          <c:overlay val="0"/>
          <c:spPr>
            <a:noFill/>
            <a:ln w="2530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8575">
            <a:solidFill>
              <a:schemeClr val="accent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663212184"/>
        <c:crossesAt val="1987.0"/>
        <c:crossBetween val="midCat"/>
      </c:valAx>
      <c:spPr>
        <a:noFill/>
        <a:ln w="12651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8" b="1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892586989409986"/>
          <c:y val="0.131105398457584"/>
          <c:w val="0.824508320726172"/>
          <c:h val="0.7455012853470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Embedded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chemeClr val="bg1">
                  <a:lumMod val="85000"/>
                </a:schemeClr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101886770732606"/>
                  <c:y val="-0.0095069829234309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51550628539854"/>
                  <c:y val="-0.0032532970415735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409045908735098"/>
                  <c:y val="-0.0081424775606752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0335796841184326"/>
                  <c:y val="-0.010418813389067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32085463001336"/>
                  <c:y val="-0.0076998477042221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2700000" vert="horz"/>
              <a:lstStyle/>
              <a:p>
                <a:pPr algn="ctr">
                  <a:defRPr sz="2400" b="1" i="0" u="none" strike="noStrike" baseline="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290.0</c:v>
                </c:pt>
                <c:pt idx="1">
                  <c:v>488.0</c:v>
                </c:pt>
                <c:pt idx="2">
                  <c:v>892.0</c:v>
                </c:pt>
                <c:pt idx="3">
                  <c:v>862.0</c:v>
                </c:pt>
                <c:pt idx="4">
                  <c:v>1122.0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Desktop</c:v>
                </c:pt>
              </c:strCache>
            </c:strRef>
          </c:tx>
          <c:spPr>
            <a:noFill/>
            <a:ln w="12700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93.0</c:v>
                </c:pt>
                <c:pt idx="1">
                  <c:v>114.0</c:v>
                </c:pt>
                <c:pt idx="2">
                  <c:v>135.0</c:v>
                </c:pt>
                <c:pt idx="3">
                  <c:v>129.0</c:v>
                </c:pt>
                <c:pt idx="4">
                  <c:v>131.0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Servers</c:v>
                </c:pt>
              </c:strCache>
            </c:strRef>
          </c:tx>
          <c:spPr>
            <a:noFill/>
            <a:ln w="12700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3.0</c:v>
                </c:pt>
                <c:pt idx="1">
                  <c:v>3.0</c:v>
                </c:pt>
                <c:pt idx="2">
                  <c:v>4.0</c:v>
                </c:pt>
                <c:pt idx="3">
                  <c:v>4.0</c:v>
                </c:pt>
                <c:pt idx="4">
                  <c:v>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640082088"/>
        <c:axId val="640451064"/>
        <c:axId val="0"/>
      </c:bar3DChart>
      <c:catAx>
        <c:axId val="640082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0451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0451064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85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00820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0956750471980476"/>
          <c:y val="0.17436295000162"/>
          <c:w val="0.323813832481466"/>
          <c:h val="0.210796915167095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2800" b="0" i="0" u="none" strike="noStrike" baseline="0">
              <a:solidFill>
                <a:schemeClr val="bg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892586989409986"/>
          <c:y val="0.131105398457584"/>
          <c:w val="0.824508320726172"/>
          <c:h val="0.7455012853470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Embedded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chemeClr val="bg1">
                  <a:lumMod val="85000"/>
                </a:schemeClr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101886770732606"/>
                  <c:y val="-0.0095069829234309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51550628539854"/>
                  <c:y val="-0.0032532970415735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409045908735098"/>
                  <c:y val="-0.0081424775606752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0335796841184326"/>
                  <c:y val="-0.010418813389067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32085463001336"/>
                  <c:y val="-0.007699847704222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2700000" vert="horz"/>
              <a:lstStyle/>
              <a:p>
                <a:pPr algn="ctr">
                  <a:defRPr sz="2400" b="1" i="0" u="none" strike="noStrike" baseline="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290.0</c:v>
                </c:pt>
                <c:pt idx="1">
                  <c:v>488.0</c:v>
                </c:pt>
                <c:pt idx="2">
                  <c:v>892.0</c:v>
                </c:pt>
                <c:pt idx="3">
                  <c:v>862.0</c:v>
                </c:pt>
                <c:pt idx="4">
                  <c:v>1122.0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Desktop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bg1">
                  <a:lumMod val="85000"/>
                </a:schemeClr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204678362573099"/>
                  <c:y val="-0.0123456790123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48538011695906"/>
                  <c:y val="-0.0123456790123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19298245614035"/>
                  <c:y val="-0.014403292181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292397660818714"/>
                  <c:y val="-0.0164609053497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263157894736843"/>
                  <c:y val="-0.0164609053497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93.0</c:v>
                </c:pt>
                <c:pt idx="1">
                  <c:v>114.0</c:v>
                </c:pt>
                <c:pt idx="2">
                  <c:v>135.0</c:v>
                </c:pt>
                <c:pt idx="3">
                  <c:v>129.0</c:v>
                </c:pt>
                <c:pt idx="4">
                  <c:v>131.0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Servers</c:v>
                </c:pt>
              </c:strCache>
            </c:strRef>
          </c:tx>
          <c:spPr>
            <a:noFill/>
            <a:ln w="12700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3.0</c:v>
                </c:pt>
                <c:pt idx="1">
                  <c:v>3.0</c:v>
                </c:pt>
                <c:pt idx="2">
                  <c:v>4.0</c:v>
                </c:pt>
                <c:pt idx="3">
                  <c:v>4.0</c:v>
                </c:pt>
                <c:pt idx="4">
                  <c:v>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640440856"/>
        <c:axId val="535519240"/>
        <c:axId val="0"/>
      </c:bar3DChart>
      <c:catAx>
        <c:axId val="640440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5519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5519240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85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04408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0956750471980477"/>
          <c:y val="0.17436295000162"/>
          <c:w val="0.323813832481466"/>
          <c:h val="0.210796915167096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2800" b="0" i="0" u="none" strike="noStrike" baseline="0">
              <a:solidFill>
                <a:schemeClr val="bg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892586989409986"/>
          <c:y val="0.131105398457584"/>
          <c:w val="0.824508320726172"/>
          <c:h val="0.7455012853470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Embedded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chemeClr val="bg1">
                  <a:lumMod val="85000"/>
                </a:schemeClr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101886770732606"/>
                  <c:y val="-0.0095069829234309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51550628539854"/>
                  <c:y val="-0.0032532970415735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409045908735098"/>
                  <c:y val="-0.0081424775606752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0335796841184326"/>
                  <c:y val="-0.010418813389067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32085463001336"/>
                  <c:y val="-0.0076998477042221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2700000" vert="horz"/>
              <a:lstStyle/>
              <a:p>
                <a:pPr algn="ctr">
                  <a:defRPr sz="2400" b="1" i="0" u="none" strike="noStrike" baseline="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290.0</c:v>
                </c:pt>
                <c:pt idx="1">
                  <c:v>488.0</c:v>
                </c:pt>
                <c:pt idx="2">
                  <c:v>892.0</c:v>
                </c:pt>
                <c:pt idx="3">
                  <c:v>862.0</c:v>
                </c:pt>
                <c:pt idx="4">
                  <c:v>1122.0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Desktop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bg1">
                  <a:lumMod val="85000"/>
                </a:schemeClr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2046783625731"/>
                  <c:y val="-0.0123456790123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48538011695906"/>
                  <c:y val="-0.0123456790123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19298245614035"/>
                  <c:y val="-0.014403292181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292397660818714"/>
                  <c:y val="-0.0164609053497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263157894736843"/>
                  <c:y val="-0.0164609053497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93.0</c:v>
                </c:pt>
                <c:pt idx="1">
                  <c:v>114.0</c:v>
                </c:pt>
                <c:pt idx="2">
                  <c:v>135.0</c:v>
                </c:pt>
                <c:pt idx="3">
                  <c:v>129.0</c:v>
                </c:pt>
                <c:pt idx="4">
                  <c:v>131.0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Servers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bg1">
                  <a:lumMod val="85000"/>
                </a:schemeClr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146198830409357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0233918128655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730994152046784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584795321637427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02339181286549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3.0</c:v>
                </c:pt>
                <c:pt idx="1">
                  <c:v>3.0</c:v>
                </c:pt>
                <c:pt idx="2">
                  <c:v>4.0</c:v>
                </c:pt>
                <c:pt idx="3">
                  <c:v>4.0</c:v>
                </c:pt>
                <c:pt idx="4">
                  <c:v>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640160920"/>
        <c:axId val="640164264"/>
        <c:axId val="0"/>
      </c:bar3DChart>
      <c:catAx>
        <c:axId val="640160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0164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0164264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85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01609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0956750471980477"/>
          <c:y val="0.17436295000162"/>
          <c:w val="0.323813832481466"/>
          <c:h val="0.210796915167096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2800" b="0" i="0" u="none" strike="noStrike" baseline="0">
              <a:solidFill>
                <a:schemeClr val="bg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1C3BE-8236-4EBB-BE54-FB203C6BA768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480E8-8A6F-406A-930D-1704689C6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58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3638" y="588963"/>
            <a:ext cx="4548187" cy="3413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6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8" y="4342150"/>
            <a:ext cx="5910514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1" tIns="43240" rIns="86481" bIns="43240"/>
          <a:lstStyle/>
          <a:p>
            <a:r>
              <a:rPr lang="en-US"/>
              <a:t>Tbyte = 2^40 bytes (or 10^12 bytes)</a:t>
            </a:r>
          </a:p>
          <a:p>
            <a:endParaRPr lang="en-US"/>
          </a:p>
          <a:p>
            <a:r>
              <a:rPr lang="en-US"/>
              <a:t>Note that Moore’s law is not about speed predictions but about chip complexity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9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70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0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9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7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3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7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8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9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4" tIns="43242" rIns="86484" bIns="43242"/>
          <a:lstStyle/>
          <a:p>
            <a:r>
              <a:rPr lang="en-US" dirty="0"/>
              <a:t>For “definitions” of desktop, servers, supercomputers (100’s to 1000’s of processors, </a:t>
            </a:r>
            <a:r>
              <a:rPr lang="en-US" dirty="0" err="1"/>
              <a:t>Gbytes</a:t>
            </a:r>
            <a:r>
              <a:rPr lang="en-US" dirty="0"/>
              <a:t> to </a:t>
            </a:r>
            <a:r>
              <a:rPr lang="en-US" dirty="0" err="1"/>
              <a:t>Tbytes</a:t>
            </a:r>
            <a:r>
              <a:rPr lang="en-US" dirty="0"/>
              <a:t> of main memory, </a:t>
            </a:r>
            <a:r>
              <a:rPr lang="en-US" dirty="0" err="1"/>
              <a:t>Tbytes</a:t>
            </a:r>
            <a:r>
              <a:rPr lang="en-US" dirty="0"/>
              <a:t> to </a:t>
            </a:r>
            <a:r>
              <a:rPr lang="en-US" dirty="0" err="1"/>
              <a:t>Pbytes</a:t>
            </a:r>
            <a:r>
              <a:rPr lang="en-US" dirty="0"/>
              <a:t> of secondary storage), and embedded systems (cell phones, automobile control, video games, entertainment systems (digital TVs), PDAs, etc.).</a:t>
            </a:r>
          </a:p>
          <a:p>
            <a:r>
              <a:rPr lang="en-US" dirty="0"/>
              <a:t>The computer (IT) industry is responsible for almost 10% of the GNP of the US.</a:t>
            </a:r>
          </a:p>
          <a:p>
            <a:r>
              <a:rPr lang="en-US" dirty="0"/>
              <a:t>The embedded market has shown the strongest growth (40% compounded annual growth compared to only 9% for desktops – where do laptops fit?).  This chart/number does not include the low-end 8-bit and 16-bit embedded processors that are everywhere!</a:t>
            </a:r>
          </a:p>
          <a:p>
            <a:r>
              <a:rPr lang="en-US" dirty="0"/>
              <a:t>This is a good slide to talk about the other performance metrics in addition to speed (or see if the students can come up with them) including</a:t>
            </a:r>
          </a:p>
          <a:p>
            <a:r>
              <a:rPr lang="en-US" dirty="0"/>
              <a:t>Power, space/volume, memory space, cost, reliability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3638" y="588963"/>
            <a:ext cx="4548187" cy="3413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6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8" y="4342150"/>
            <a:ext cx="5910514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1" tIns="43240" rIns="86481" bIns="43240"/>
          <a:lstStyle/>
          <a:p>
            <a:r>
              <a:rPr lang="en-US"/>
              <a:t>Another powerpoint “comic” – note that the y axis is log !</a:t>
            </a:r>
          </a:p>
          <a:p>
            <a:r>
              <a:rPr lang="en-US"/>
              <a:t>x/y where x is the model number and y is the speed in MHz</a:t>
            </a:r>
          </a:p>
          <a:p>
            <a:r>
              <a:rPr lang="en-US"/>
              <a:t>Rate of performance improvement has been between 1.5 and 1.6 times per year – how much longer will Moore’s Law hold?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9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4" tIns="43242" rIns="86484" bIns="43242"/>
          <a:lstStyle/>
          <a:p>
            <a:r>
              <a:rPr lang="en-US" dirty="0"/>
              <a:t>For “definitions” of desktop, servers, supercomputers (100’s to 1000’s of processors, </a:t>
            </a:r>
            <a:r>
              <a:rPr lang="en-US" dirty="0" err="1"/>
              <a:t>Gbytes</a:t>
            </a:r>
            <a:r>
              <a:rPr lang="en-US" dirty="0"/>
              <a:t> to </a:t>
            </a:r>
            <a:r>
              <a:rPr lang="en-US" dirty="0" err="1"/>
              <a:t>Tbytes</a:t>
            </a:r>
            <a:r>
              <a:rPr lang="en-US" dirty="0"/>
              <a:t> of main memory, </a:t>
            </a:r>
            <a:r>
              <a:rPr lang="en-US" dirty="0" err="1"/>
              <a:t>Tbytes</a:t>
            </a:r>
            <a:r>
              <a:rPr lang="en-US" dirty="0"/>
              <a:t> to </a:t>
            </a:r>
            <a:r>
              <a:rPr lang="en-US" dirty="0" err="1"/>
              <a:t>Pbytes</a:t>
            </a:r>
            <a:r>
              <a:rPr lang="en-US" dirty="0"/>
              <a:t> of secondary storage), and embedded systems (cell phones, automobile control, video games, entertainment systems (digital TVs), PDAs, etc.).</a:t>
            </a:r>
          </a:p>
          <a:p>
            <a:r>
              <a:rPr lang="en-US" dirty="0"/>
              <a:t>The computer (IT) industry is responsible for almost 10% of the GNP of the US.</a:t>
            </a:r>
          </a:p>
          <a:p>
            <a:r>
              <a:rPr lang="en-US" dirty="0"/>
              <a:t>The embedded market has shown the strongest growth (40% compounded annual growth compared to only 9% for desktops – where do laptops fit?).  This chart/number does not include the low-end 8-bit and 16-bit embedded processors that are everywhere!</a:t>
            </a:r>
          </a:p>
          <a:p>
            <a:r>
              <a:rPr lang="en-US" dirty="0"/>
              <a:t>This is a good slide to talk about the other performance metrics in addition to speed (or see if the students can come up with them) including</a:t>
            </a:r>
          </a:p>
          <a:p>
            <a:r>
              <a:rPr lang="en-US" dirty="0"/>
              <a:t>Power, space/volume, memory space, cost, reliability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9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4" tIns="43242" rIns="86484" bIns="43242"/>
          <a:lstStyle/>
          <a:p>
            <a:r>
              <a:rPr lang="en-US" dirty="0"/>
              <a:t>For “definitions” of desktop, servers, supercomputers (100’s to 1000’s of processors, </a:t>
            </a:r>
            <a:r>
              <a:rPr lang="en-US" dirty="0" err="1"/>
              <a:t>Gbytes</a:t>
            </a:r>
            <a:r>
              <a:rPr lang="en-US" dirty="0"/>
              <a:t> to </a:t>
            </a:r>
            <a:r>
              <a:rPr lang="en-US" dirty="0" err="1"/>
              <a:t>Tbytes</a:t>
            </a:r>
            <a:r>
              <a:rPr lang="en-US" dirty="0"/>
              <a:t> of main memory, </a:t>
            </a:r>
            <a:r>
              <a:rPr lang="en-US" dirty="0" err="1"/>
              <a:t>Tbytes</a:t>
            </a:r>
            <a:r>
              <a:rPr lang="en-US" dirty="0"/>
              <a:t> to </a:t>
            </a:r>
            <a:r>
              <a:rPr lang="en-US" dirty="0" err="1"/>
              <a:t>Pbytes</a:t>
            </a:r>
            <a:r>
              <a:rPr lang="en-US" dirty="0"/>
              <a:t> of secondary storage), and embedded systems (cell phones, automobile control, video games, entertainment systems (digital TVs), PDAs, etc.).</a:t>
            </a:r>
          </a:p>
          <a:p>
            <a:r>
              <a:rPr lang="en-US" dirty="0"/>
              <a:t>The computer (IT) industry is responsible for almost 10% of the GNP of the US.</a:t>
            </a:r>
          </a:p>
          <a:p>
            <a:r>
              <a:rPr lang="en-US" dirty="0"/>
              <a:t>The embedded market has shown the strongest growth (40% compounded annual growth compared to only 9% for desktops – where do laptops fit?).  This chart/number does not include the low-end 8-bit and 16-bit embedded processors that are everywhere!</a:t>
            </a:r>
          </a:p>
          <a:p>
            <a:r>
              <a:rPr lang="en-US" dirty="0"/>
              <a:t>This is a good slide to talk about the other performance metrics in addition to speed (or see if the students can come up with them) including</a:t>
            </a:r>
          </a:p>
          <a:p>
            <a:r>
              <a:rPr lang="en-US" dirty="0"/>
              <a:t>Power, space/volume, memory space, cost, reliability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9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9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0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0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en-US" sz="1400">
                <a:ea typeface="ＭＳ Ｐゴシック" charset="0"/>
                <a:cs typeface="ＭＳ Ｐゴシック" charset="0"/>
              </a:rPr>
              <a:t>datacenters built from commodity components are becoming a commodity themselves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1400">
                <a:ea typeface="ＭＳ Ｐゴシック" charset="0"/>
                <a:cs typeface="ＭＳ Ｐゴシック" charset="0"/>
              </a:rPr>
              <a:t>it</a:t>
            </a:r>
            <a:r>
              <a:rPr lang="ja-JP" altLang="en-US" sz="1400">
                <a:ea typeface="ＭＳ Ｐゴシック" charset="0"/>
                <a:cs typeface="ＭＳ Ｐゴシック" charset="0"/>
              </a:rPr>
              <a:t>’</a:t>
            </a:r>
            <a:r>
              <a:rPr lang="en-US" sz="1400">
                <a:ea typeface="ＭＳ Ｐゴシック" charset="0"/>
                <a:cs typeface="ＭＳ Ｐゴシック" charset="0"/>
              </a:rPr>
              <a:t>s as easy as ordering it online and have it shipped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1400">
                <a:ea typeface="ＭＳ Ｐゴシック" charset="0"/>
                <a:cs typeface="ＭＳ Ｐゴシック" charset="0"/>
              </a:rPr>
              <a:t>comes with commodity hardware &amp; software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1400">
                <a:ea typeface="ＭＳ Ｐゴシック" charset="0"/>
                <a:cs typeface="ＭＳ Ｐゴシック" charset="0"/>
              </a:rPr>
              <a:t>simply plug power, data and potentially cooling &amp; flip the switch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en-US" sz="1400">
                <a:ea typeface="ＭＳ Ｐゴシック" charset="0"/>
                <a:cs typeface="ＭＳ Ｐゴシック" charset="0"/>
              </a:rPr>
              <a:t>may have a bunch of these datacenters, typically connected over fiber residing at distant geographical location</a:t>
            </a:r>
          </a:p>
          <a:p>
            <a:pPr>
              <a:lnSpc>
                <a:spcPct val="80000"/>
              </a:lnSpc>
            </a:pPr>
            <a:endParaRPr lang="en-US" sz="140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Datacenters of commodity components have emerged as the computing platform of choice for a wide variety of applications, ranging from blunt content delivery to more advanced complete in-browser document &amp; spreadsheet processing. In fact this paradigm has been so successful that it has driven datacenters to becoming a commodity themselves. It</a:t>
            </a:r>
            <a:r>
              <a:rPr lang="ja-JP" altLang="en-US" sz="14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s as easy as ordering one online and having it shipped to any location. These datacenters in a box typically come already set up with commodity hardware and software; all you need to do is plug the power, data and potentially cooling and flip the switch. This great ease is ushering in the global network of datacenters paradigm.</a:t>
            </a:r>
          </a:p>
          <a:p>
            <a:pPr>
              <a:lnSpc>
                <a:spcPct val="80000"/>
              </a:lnSpc>
            </a:pPr>
            <a:endParaRPr lang="en-US" sz="140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1400">
              <a:ea typeface="ＭＳ Ｐゴシック" charset="0"/>
              <a:cs typeface="ＭＳ Ｐゴシック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70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296863" indent="-36847316" defTabSz="91470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49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990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486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98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CB87FDD-2DD3-3B4C-BA2E-A64C1E852295}" type="slidenum">
              <a:rPr lang="en-US" sz="1100"/>
              <a:pPr/>
              <a:t>7</a:t>
            </a:fld>
            <a:endParaRPr lang="en-US"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400">
                <a:ea typeface="ＭＳ Ｐゴシック" charset="0"/>
                <a:cs typeface="ＭＳ Ｐゴシック" charset="0"/>
              </a:rPr>
              <a:t>%Naturally, having multiple datacenters at various distant geographical locations raises the next challenge – coordinating them as part of a single global distributed system. </a:t>
            </a:r>
          </a:p>
          <a:p>
            <a:pPr>
              <a:lnSpc>
                <a:spcPct val="80000"/>
              </a:lnSpc>
            </a:pPr>
            <a:r>
              <a:rPr lang="en-US" sz="1400">
                <a:ea typeface="ＭＳ Ｐゴシック" charset="0"/>
                <a:cs typeface="ＭＳ Ｐゴシック" charset="0"/>
              </a:rPr>
              <a:t>%Interconnecting the datacenters via high bandwidth, large latency links like optical fiber networks is a viable option today.</a:t>
            </a:r>
          </a:p>
          <a:p>
            <a:pPr>
              <a:lnSpc>
                <a:spcPct val="80000"/>
              </a:lnSpc>
            </a:pPr>
            <a:endParaRPr lang="en-US" sz="140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400">
                <a:ea typeface="ＭＳ Ｐゴシック" charset="0"/>
                <a:cs typeface="ＭＳ Ｐゴシック" charset="0"/>
              </a:rPr>
              <a:t>Interconnecting datacenters over distant geographical locations can be usually done via high bandwidth, optical fiber networks. Already laid down dark fiber is cheap and can be acquired in bulk – making private lambda networks a reality.</a:t>
            </a:r>
          </a:p>
          <a:p>
            <a:pPr>
              <a:lnSpc>
                <a:spcPct val="80000"/>
              </a:lnSpc>
            </a:pPr>
            <a:endParaRPr lang="en-US" sz="140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400">
                <a:ea typeface="ＭＳ Ｐゴシック" charset="0"/>
                <a:cs typeface="ＭＳ Ｐゴシック" charset="0"/>
              </a:rPr>
              <a:t>Although the raw bandwidth is cheap, these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 networks experience some level of packet loss due to cabling, equipment, dirty or degraded fiber and other glitches. </a:t>
            </a:r>
            <a:r>
              <a:rPr lang="en-US" sz="1400">
                <a:ea typeface="ＭＳ Ｐゴシック" charset="0"/>
                <a:cs typeface="ＭＳ Ｐゴシック" charset="0"/>
              </a:rPr>
              <a:t>Eliminating the packet loss altogether on such links is not an option – 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the general belief is that non congestion packet loss is unavoidable. For example, on managed links, t</a:t>
            </a:r>
            <a:r>
              <a:rPr lang="en-US" sz="1400">
                <a:ea typeface="ＭＳ Ｐゴシック" charset="0"/>
                <a:cs typeface="ＭＳ Ｐゴシック" charset="0"/>
              </a:rPr>
              <a:t>ier 1 ISP service level agreements cite packet loss rates in the range of 0.1% - 0.3%-0.7%.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40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% for various reasons like transient malfunctions, poorly configured equipment and dirty or degraded optical fiber. </a:t>
            </a:r>
            <a:endParaRPr lang="en-US" sz="140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140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140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1400"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70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296863" indent="-36847316" defTabSz="91470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49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990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486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98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AC22B5C-C98E-CA42-94E9-B73A5BF97ADB}" type="slidenum">
              <a:rPr lang="en-US" sz="1100"/>
              <a:pPr/>
              <a:t>8</a:t>
            </a:fld>
            <a:endParaRPr lang="en-US" sz="11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70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296863" indent="-36847316" defTabSz="91470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49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990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486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98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CEB7AE-1AFB-3441-92F3-25F382F782F1}" type="slidenum">
              <a:rPr lang="en-US" sz="1100"/>
              <a:pPr/>
              <a:t>9</a:t>
            </a:fld>
            <a:endParaRPr lang="en-US" sz="11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A Research and Development Agenda to Improve the Resiliency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of the Financial and Banking Sector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U.S. Department of Treasury - Office of Critical Infrastructure Protection and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Compliance Policy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Financial and Banking Information Infrastructure Committee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Financial Services Sector Coordinating Council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Design eloquent in its simplicity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	Secure log promotes integrity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	A hash asserts the data and order integrity of log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	Byzantine quorums maintain consistency despite failure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	Self-organizing via DHT technology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	Narrow interface made it possible to implement and deploy system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Need to somehow summarize </a:t>
            </a:r>
            <a:r>
              <a:rPr lang="ja-JP" altLang="en-US"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ea typeface="ＭＳ Ｐゴシック" charset="0"/>
                <a:cs typeface="ＭＳ Ｐゴシック" charset="0"/>
              </a:rPr>
              <a:t>Antiquity Design Summary</a:t>
            </a:r>
            <a:r>
              <a:rPr lang="ja-JP" altLang="en-US"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ea typeface="ＭＳ Ｐゴシック" charset="0"/>
                <a:cs typeface="ＭＳ Ｐゴシック" charset="0"/>
              </a:rPr>
              <a:t> and </a:t>
            </a:r>
            <a:r>
              <a:rPr lang="ja-JP" altLang="en-US"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ea typeface="ＭＳ Ｐゴシック" charset="0"/>
                <a:cs typeface="ＭＳ Ｐゴシック" charset="0"/>
              </a:rPr>
              <a:t>My Contributions</a:t>
            </a:r>
            <a:r>
              <a:rPr lang="ja-JP" altLang="en-US"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ea typeface="ＭＳ Ｐゴシック" charset="0"/>
                <a:cs typeface="ＭＳ Ｐゴシック" charset="0"/>
              </a:rPr>
              <a:t> slides and somehow transition to SMFS and KyotoFS!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What one point should the audience take away from here?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This is also where we may discuss our research approach, or we can do it at the end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cloud completes the commoditization process</a:t>
            </a:r>
            <a:r>
              <a:rPr lang="en-US" baseline="0" dirty="0" smtClean="0"/>
              <a:t> and makes storage and computation a commodity.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1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6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9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Kevin Walsh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79425" y="1011238"/>
            <a:ext cx="8283575" cy="5054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89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8534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657600"/>
            <a:ext cx="8534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819BBA-F2D4-F446-9337-623897A2BC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5495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81000" y="5080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76" r:id="rId13"/>
    <p:sldLayoutId id="2147483677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slideLayout" Target="../slideLayouts/slideLayout13.xml"/><Relationship Id="rId5" Type="http://schemas.openxmlformats.org/officeDocument/2006/relationships/image" Target="../media/image2.emf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1" Type="http://schemas.openxmlformats.org/officeDocument/2006/relationships/tags" Target="../tags/tag46.xml"/><Relationship Id="rId2" Type="http://schemas.openxmlformats.org/officeDocument/2006/relationships/tags" Target="../tags/tag47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tags" Target="../tags/tag58.xml"/><Relationship Id="rId12" Type="http://schemas.openxmlformats.org/officeDocument/2006/relationships/tags" Target="../tags/tag59.xml"/><Relationship Id="rId13" Type="http://schemas.openxmlformats.org/officeDocument/2006/relationships/tags" Target="../tags/tag60.xml"/><Relationship Id="rId14" Type="http://schemas.openxmlformats.org/officeDocument/2006/relationships/tags" Target="../tags/tag61.xml"/><Relationship Id="rId15" Type="http://schemas.openxmlformats.org/officeDocument/2006/relationships/tags" Target="../tags/tag62.xml"/><Relationship Id="rId16" Type="http://schemas.openxmlformats.org/officeDocument/2006/relationships/slideLayout" Target="../slideLayouts/slideLayout7.xml"/><Relationship Id="rId17" Type="http://schemas.openxmlformats.org/officeDocument/2006/relationships/notesSlide" Target="../notesSlides/notesSlide8.xml"/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tags" Target="../tags/tag50.xml"/><Relationship Id="rId4" Type="http://schemas.openxmlformats.org/officeDocument/2006/relationships/tags" Target="../tags/tag51.xml"/><Relationship Id="rId5" Type="http://schemas.openxmlformats.org/officeDocument/2006/relationships/tags" Target="../tags/tag52.xml"/><Relationship Id="rId6" Type="http://schemas.openxmlformats.org/officeDocument/2006/relationships/tags" Target="../tags/tag53.xml"/><Relationship Id="rId7" Type="http://schemas.openxmlformats.org/officeDocument/2006/relationships/tags" Target="../tags/tag54.xml"/><Relationship Id="rId8" Type="http://schemas.openxmlformats.org/officeDocument/2006/relationships/tags" Target="../tags/tag55.xml"/><Relationship Id="rId9" Type="http://schemas.openxmlformats.org/officeDocument/2006/relationships/tags" Target="../tags/tag56.xml"/><Relationship Id="rId10" Type="http://schemas.openxmlformats.org/officeDocument/2006/relationships/tags" Target="../tags/tag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8.jpeg"/><Relationship Id="rId1" Type="http://schemas.openxmlformats.org/officeDocument/2006/relationships/tags" Target="../tags/tag63.xml"/><Relationship Id="rId2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9.jpeg"/><Relationship Id="rId1" Type="http://schemas.openxmlformats.org/officeDocument/2006/relationships/tags" Target="../tags/tag65.x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0" Type="http://schemas.openxmlformats.org/officeDocument/2006/relationships/tags" Target="../tags/tag75.xml"/><Relationship Id="rId11" Type="http://schemas.openxmlformats.org/officeDocument/2006/relationships/tags" Target="../tags/tag76.xml"/><Relationship Id="rId12" Type="http://schemas.openxmlformats.org/officeDocument/2006/relationships/tags" Target="../tags/tag77.xml"/><Relationship Id="rId13" Type="http://schemas.openxmlformats.org/officeDocument/2006/relationships/tags" Target="../tags/tag78.xml"/><Relationship Id="rId14" Type="http://schemas.openxmlformats.org/officeDocument/2006/relationships/tags" Target="../tags/tag79.xml"/><Relationship Id="rId15" Type="http://schemas.openxmlformats.org/officeDocument/2006/relationships/tags" Target="../tags/tag80.xml"/><Relationship Id="rId16" Type="http://schemas.openxmlformats.org/officeDocument/2006/relationships/tags" Target="../tags/tag81.xml"/><Relationship Id="rId17" Type="http://schemas.openxmlformats.org/officeDocument/2006/relationships/tags" Target="../tags/tag82.xml"/><Relationship Id="rId18" Type="http://schemas.openxmlformats.org/officeDocument/2006/relationships/tags" Target="../tags/tag83.xml"/><Relationship Id="rId19" Type="http://schemas.openxmlformats.org/officeDocument/2006/relationships/tags" Target="../tags/tag84.xml"/><Relationship Id="rId60" Type="http://schemas.openxmlformats.org/officeDocument/2006/relationships/tags" Target="../tags/tag125.xml"/><Relationship Id="rId61" Type="http://schemas.openxmlformats.org/officeDocument/2006/relationships/tags" Target="../tags/tag126.xml"/><Relationship Id="rId62" Type="http://schemas.openxmlformats.org/officeDocument/2006/relationships/tags" Target="../tags/tag127.xml"/><Relationship Id="rId63" Type="http://schemas.openxmlformats.org/officeDocument/2006/relationships/tags" Target="../tags/tag128.xml"/><Relationship Id="rId64" Type="http://schemas.openxmlformats.org/officeDocument/2006/relationships/tags" Target="../tags/tag129.xml"/><Relationship Id="rId65" Type="http://schemas.openxmlformats.org/officeDocument/2006/relationships/tags" Target="../tags/tag130.xml"/><Relationship Id="rId66" Type="http://schemas.openxmlformats.org/officeDocument/2006/relationships/tags" Target="../tags/tag131.xml"/><Relationship Id="rId67" Type="http://schemas.openxmlformats.org/officeDocument/2006/relationships/tags" Target="../tags/tag132.xml"/><Relationship Id="rId68" Type="http://schemas.openxmlformats.org/officeDocument/2006/relationships/tags" Target="../tags/tag133.xml"/><Relationship Id="rId69" Type="http://schemas.openxmlformats.org/officeDocument/2006/relationships/tags" Target="../tags/tag134.xml"/><Relationship Id="rId120" Type="http://schemas.openxmlformats.org/officeDocument/2006/relationships/tags" Target="../tags/tag185.xml"/><Relationship Id="rId121" Type="http://schemas.openxmlformats.org/officeDocument/2006/relationships/tags" Target="../tags/tag186.xml"/><Relationship Id="rId122" Type="http://schemas.openxmlformats.org/officeDocument/2006/relationships/tags" Target="../tags/tag187.xml"/><Relationship Id="rId123" Type="http://schemas.openxmlformats.org/officeDocument/2006/relationships/tags" Target="../tags/tag188.xml"/><Relationship Id="rId124" Type="http://schemas.openxmlformats.org/officeDocument/2006/relationships/tags" Target="../tags/tag189.xml"/><Relationship Id="rId125" Type="http://schemas.openxmlformats.org/officeDocument/2006/relationships/tags" Target="../tags/tag190.xml"/><Relationship Id="rId126" Type="http://schemas.openxmlformats.org/officeDocument/2006/relationships/tags" Target="../tags/tag191.xml"/><Relationship Id="rId127" Type="http://schemas.openxmlformats.org/officeDocument/2006/relationships/slideLayout" Target="../slideLayouts/slideLayout6.xml"/><Relationship Id="rId128" Type="http://schemas.openxmlformats.org/officeDocument/2006/relationships/notesSlide" Target="../notesSlides/notesSlide11.xml"/><Relationship Id="rId40" Type="http://schemas.openxmlformats.org/officeDocument/2006/relationships/tags" Target="../tags/tag105.xml"/><Relationship Id="rId41" Type="http://schemas.openxmlformats.org/officeDocument/2006/relationships/tags" Target="../tags/tag106.xml"/><Relationship Id="rId42" Type="http://schemas.openxmlformats.org/officeDocument/2006/relationships/tags" Target="../tags/tag107.xml"/><Relationship Id="rId90" Type="http://schemas.openxmlformats.org/officeDocument/2006/relationships/tags" Target="../tags/tag155.xml"/><Relationship Id="rId91" Type="http://schemas.openxmlformats.org/officeDocument/2006/relationships/tags" Target="../tags/tag156.xml"/><Relationship Id="rId92" Type="http://schemas.openxmlformats.org/officeDocument/2006/relationships/tags" Target="../tags/tag157.xml"/><Relationship Id="rId93" Type="http://schemas.openxmlformats.org/officeDocument/2006/relationships/tags" Target="../tags/tag158.xml"/><Relationship Id="rId94" Type="http://schemas.openxmlformats.org/officeDocument/2006/relationships/tags" Target="../tags/tag159.xml"/><Relationship Id="rId95" Type="http://schemas.openxmlformats.org/officeDocument/2006/relationships/tags" Target="../tags/tag160.xml"/><Relationship Id="rId96" Type="http://schemas.openxmlformats.org/officeDocument/2006/relationships/tags" Target="../tags/tag161.xml"/><Relationship Id="rId101" Type="http://schemas.openxmlformats.org/officeDocument/2006/relationships/tags" Target="../tags/tag166.xml"/><Relationship Id="rId102" Type="http://schemas.openxmlformats.org/officeDocument/2006/relationships/tags" Target="../tags/tag167.xml"/><Relationship Id="rId103" Type="http://schemas.openxmlformats.org/officeDocument/2006/relationships/tags" Target="../tags/tag168.xml"/><Relationship Id="rId104" Type="http://schemas.openxmlformats.org/officeDocument/2006/relationships/tags" Target="../tags/tag169.xml"/><Relationship Id="rId105" Type="http://schemas.openxmlformats.org/officeDocument/2006/relationships/tags" Target="../tags/tag170.xml"/><Relationship Id="rId106" Type="http://schemas.openxmlformats.org/officeDocument/2006/relationships/tags" Target="../tags/tag171.xml"/><Relationship Id="rId107" Type="http://schemas.openxmlformats.org/officeDocument/2006/relationships/tags" Target="../tags/tag172.xml"/><Relationship Id="rId108" Type="http://schemas.openxmlformats.org/officeDocument/2006/relationships/tags" Target="../tags/tag173.xml"/><Relationship Id="rId109" Type="http://schemas.openxmlformats.org/officeDocument/2006/relationships/tags" Target="../tags/tag174.xml"/><Relationship Id="rId97" Type="http://schemas.openxmlformats.org/officeDocument/2006/relationships/tags" Target="../tags/tag162.xml"/><Relationship Id="rId98" Type="http://schemas.openxmlformats.org/officeDocument/2006/relationships/tags" Target="../tags/tag163.xml"/><Relationship Id="rId99" Type="http://schemas.openxmlformats.org/officeDocument/2006/relationships/tags" Target="../tags/tag164.xml"/><Relationship Id="rId43" Type="http://schemas.openxmlformats.org/officeDocument/2006/relationships/tags" Target="../tags/tag108.xml"/><Relationship Id="rId44" Type="http://schemas.openxmlformats.org/officeDocument/2006/relationships/tags" Target="../tags/tag109.xml"/><Relationship Id="rId45" Type="http://schemas.openxmlformats.org/officeDocument/2006/relationships/tags" Target="../tags/tag110.xml"/><Relationship Id="rId46" Type="http://schemas.openxmlformats.org/officeDocument/2006/relationships/tags" Target="../tags/tag111.xml"/><Relationship Id="rId47" Type="http://schemas.openxmlformats.org/officeDocument/2006/relationships/tags" Target="../tags/tag112.xml"/><Relationship Id="rId48" Type="http://schemas.openxmlformats.org/officeDocument/2006/relationships/tags" Target="../tags/tag113.xml"/><Relationship Id="rId49" Type="http://schemas.openxmlformats.org/officeDocument/2006/relationships/tags" Target="../tags/tag114.xml"/><Relationship Id="rId100" Type="http://schemas.openxmlformats.org/officeDocument/2006/relationships/tags" Target="../tags/tag165.xml"/><Relationship Id="rId20" Type="http://schemas.openxmlformats.org/officeDocument/2006/relationships/tags" Target="../tags/tag85.xml"/><Relationship Id="rId21" Type="http://schemas.openxmlformats.org/officeDocument/2006/relationships/tags" Target="../tags/tag86.xml"/><Relationship Id="rId22" Type="http://schemas.openxmlformats.org/officeDocument/2006/relationships/tags" Target="../tags/tag87.xml"/><Relationship Id="rId70" Type="http://schemas.openxmlformats.org/officeDocument/2006/relationships/tags" Target="../tags/tag135.xml"/><Relationship Id="rId71" Type="http://schemas.openxmlformats.org/officeDocument/2006/relationships/tags" Target="../tags/tag136.xml"/><Relationship Id="rId72" Type="http://schemas.openxmlformats.org/officeDocument/2006/relationships/tags" Target="../tags/tag137.xml"/><Relationship Id="rId73" Type="http://schemas.openxmlformats.org/officeDocument/2006/relationships/tags" Target="../tags/tag138.xml"/><Relationship Id="rId74" Type="http://schemas.openxmlformats.org/officeDocument/2006/relationships/tags" Target="../tags/tag139.xml"/><Relationship Id="rId75" Type="http://schemas.openxmlformats.org/officeDocument/2006/relationships/tags" Target="../tags/tag140.xml"/><Relationship Id="rId76" Type="http://schemas.openxmlformats.org/officeDocument/2006/relationships/tags" Target="../tags/tag141.xml"/><Relationship Id="rId77" Type="http://schemas.openxmlformats.org/officeDocument/2006/relationships/tags" Target="../tags/tag142.xml"/><Relationship Id="rId78" Type="http://schemas.openxmlformats.org/officeDocument/2006/relationships/tags" Target="../tags/tag143.xml"/><Relationship Id="rId79" Type="http://schemas.openxmlformats.org/officeDocument/2006/relationships/tags" Target="../tags/tag144.xml"/><Relationship Id="rId23" Type="http://schemas.openxmlformats.org/officeDocument/2006/relationships/tags" Target="../tags/tag88.xml"/><Relationship Id="rId24" Type="http://schemas.openxmlformats.org/officeDocument/2006/relationships/tags" Target="../tags/tag89.xml"/><Relationship Id="rId25" Type="http://schemas.openxmlformats.org/officeDocument/2006/relationships/tags" Target="../tags/tag90.xml"/><Relationship Id="rId26" Type="http://schemas.openxmlformats.org/officeDocument/2006/relationships/tags" Target="../tags/tag91.xml"/><Relationship Id="rId27" Type="http://schemas.openxmlformats.org/officeDocument/2006/relationships/tags" Target="../tags/tag92.xml"/><Relationship Id="rId28" Type="http://schemas.openxmlformats.org/officeDocument/2006/relationships/tags" Target="../tags/tag93.xml"/><Relationship Id="rId29" Type="http://schemas.openxmlformats.org/officeDocument/2006/relationships/tags" Target="../tags/tag94.xml"/><Relationship Id="rId1" Type="http://schemas.openxmlformats.org/officeDocument/2006/relationships/tags" Target="../tags/tag66.xml"/><Relationship Id="rId2" Type="http://schemas.openxmlformats.org/officeDocument/2006/relationships/tags" Target="../tags/tag67.xml"/><Relationship Id="rId3" Type="http://schemas.openxmlformats.org/officeDocument/2006/relationships/tags" Target="../tags/tag68.xml"/><Relationship Id="rId4" Type="http://schemas.openxmlformats.org/officeDocument/2006/relationships/tags" Target="../tags/tag69.xml"/><Relationship Id="rId5" Type="http://schemas.openxmlformats.org/officeDocument/2006/relationships/tags" Target="../tags/tag70.xml"/><Relationship Id="rId6" Type="http://schemas.openxmlformats.org/officeDocument/2006/relationships/tags" Target="../tags/tag71.xml"/><Relationship Id="rId7" Type="http://schemas.openxmlformats.org/officeDocument/2006/relationships/tags" Target="../tags/tag72.xml"/><Relationship Id="rId8" Type="http://schemas.openxmlformats.org/officeDocument/2006/relationships/tags" Target="../tags/tag73.xml"/><Relationship Id="rId9" Type="http://schemas.openxmlformats.org/officeDocument/2006/relationships/tags" Target="../tags/tag74.xml"/><Relationship Id="rId50" Type="http://schemas.openxmlformats.org/officeDocument/2006/relationships/tags" Target="../tags/tag115.xml"/><Relationship Id="rId51" Type="http://schemas.openxmlformats.org/officeDocument/2006/relationships/tags" Target="../tags/tag116.xml"/><Relationship Id="rId52" Type="http://schemas.openxmlformats.org/officeDocument/2006/relationships/tags" Target="../tags/tag117.xml"/><Relationship Id="rId53" Type="http://schemas.openxmlformats.org/officeDocument/2006/relationships/tags" Target="../tags/tag118.xml"/><Relationship Id="rId54" Type="http://schemas.openxmlformats.org/officeDocument/2006/relationships/tags" Target="../tags/tag119.xml"/><Relationship Id="rId55" Type="http://schemas.openxmlformats.org/officeDocument/2006/relationships/tags" Target="../tags/tag120.xml"/><Relationship Id="rId56" Type="http://schemas.openxmlformats.org/officeDocument/2006/relationships/tags" Target="../tags/tag121.xml"/><Relationship Id="rId57" Type="http://schemas.openxmlformats.org/officeDocument/2006/relationships/tags" Target="../tags/tag122.xml"/><Relationship Id="rId58" Type="http://schemas.openxmlformats.org/officeDocument/2006/relationships/tags" Target="../tags/tag123.xml"/><Relationship Id="rId59" Type="http://schemas.openxmlformats.org/officeDocument/2006/relationships/tags" Target="../tags/tag124.xml"/><Relationship Id="rId110" Type="http://schemas.openxmlformats.org/officeDocument/2006/relationships/tags" Target="../tags/tag175.xml"/><Relationship Id="rId111" Type="http://schemas.openxmlformats.org/officeDocument/2006/relationships/tags" Target="../tags/tag176.xml"/><Relationship Id="rId112" Type="http://schemas.openxmlformats.org/officeDocument/2006/relationships/tags" Target="../tags/tag177.xml"/><Relationship Id="rId113" Type="http://schemas.openxmlformats.org/officeDocument/2006/relationships/tags" Target="../tags/tag178.xml"/><Relationship Id="rId114" Type="http://schemas.openxmlformats.org/officeDocument/2006/relationships/tags" Target="../tags/tag179.xml"/><Relationship Id="rId115" Type="http://schemas.openxmlformats.org/officeDocument/2006/relationships/tags" Target="../tags/tag180.xml"/><Relationship Id="rId116" Type="http://schemas.openxmlformats.org/officeDocument/2006/relationships/tags" Target="../tags/tag181.xml"/><Relationship Id="rId117" Type="http://schemas.openxmlformats.org/officeDocument/2006/relationships/tags" Target="../tags/tag182.xml"/><Relationship Id="rId118" Type="http://schemas.openxmlformats.org/officeDocument/2006/relationships/tags" Target="../tags/tag183.xml"/><Relationship Id="rId119" Type="http://schemas.openxmlformats.org/officeDocument/2006/relationships/tags" Target="../tags/tag184.xml"/><Relationship Id="rId30" Type="http://schemas.openxmlformats.org/officeDocument/2006/relationships/tags" Target="../tags/tag95.xml"/><Relationship Id="rId31" Type="http://schemas.openxmlformats.org/officeDocument/2006/relationships/tags" Target="../tags/tag96.xml"/><Relationship Id="rId32" Type="http://schemas.openxmlformats.org/officeDocument/2006/relationships/tags" Target="../tags/tag97.xml"/><Relationship Id="rId33" Type="http://schemas.openxmlformats.org/officeDocument/2006/relationships/tags" Target="../tags/tag98.xml"/><Relationship Id="rId34" Type="http://schemas.openxmlformats.org/officeDocument/2006/relationships/tags" Target="../tags/tag99.xml"/><Relationship Id="rId35" Type="http://schemas.openxmlformats.org/officeDocument/2006/relationships/tags" Target="../tags/tag100.xml"/><Relationship Id="rId36" Type="http://schemas.openxmlformats.org/officeDocument/2006/relationships/tags" Target="../tags/tag101.xml"/><Relationship Id="rId37" Type="http://schemas.openxmlformats.org/officeDocument/2006/relationships/tags" Target="../tags/tag102.xml"/><Relationship Id="rId38" Type="http://schemas.openxmlformats.org/officeDocument/2006/relationships/tags" Target="../tags/tag103.xml"/><Relationship Id="rId39" Type="http://schemas.openxmlformats.org/officeDocument/2006/relationships/tags" Target="../tags/tag104.xml"/><Relationship Id="rId80" Type="http://schemas.openxmlformats.org/officeDocument/2006/relationships/tags" Target="../tags/tag145.xml"/><Relationship Id="rId81" Type="http://schemas.openxmlformats.org/officeDocument/2006/relationships/tags" Target="../tags/tag146.xml"/><Relationship Id="rId82" Type="http://schemas.openxmlformats.org/officeDocument/2006/relationships/tags" Target="../tags/tag147.xml"/><Relationship Id="rId83" Type="http://schemas.openxmlformats.org/officeDocument/2006/relationships/tags" Target="../tags/tag148.xml"/><Relationship Id="rId84" Type="http://schemas.openxmlformats.org/officeDocument/2006/relationships/tags" Target="../tags/tag149.xml"/><Relationship Id="rId85" Type="http://schemas.openxmlformats.org/officeDocument/2006/relationships/tags" Target="../tags/tag150.xml"/><Relationship Id="rId86" Type="http://schemas.openxmlformats.org/officeDocument/2006/relationships/tags" Target="../tags/tag151.xml"/><Relationship Id="rId87" Type="http://schemas.openxmlformats.org/officeDocument/2006/relationships/tags" Target="../tags/tag152.xml"/><Relationship Id="rId88" Type="http://schemas.openxmlformats.org/officeDocument/2006/relationships/tags" Target="../tags/tag153.xml"/><Relationship Id="rId89" Type="http://schemas.openxmlformats.org/officeDocument/2006/relationships/tags" Target="../tags/tag1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0.jpeg"/><Relationship Id="rId1" Type="http://schemas.openxmlformats.org/officeDocument/2006/relationships/tags" Target="../tags/tag192.xml"/><Relationship Id="rId2" Type="http://schemas.openxmlformats.org/officeDocument/2006/relationships/tags" Target="../tags/tag19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4" Type="http://schemas.openxmlformats.org/officeDocument/2006/relationships/tags" Target="../tags/tag19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3.xml"/><Relationship Id="rId7" Type="http://schemas.openxmlformats.org/officeDocument/2006/relationships/image" Target="../media/image21.jpeg"/><Relationship Id="rId1" Type="http://schemas.openxmlformats.org/officeDocument/2006/relationships/tags" Target="../tags/tag194.xml"/><Relationship Id="rId2" Type="http://schemas.openxmlformats.org/officeDocument/2006/relationships/tags" Target="../tags/tag1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tags" Target="../tags/tag19.xml"/><Relationship Id="rId3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14.xml"/><Relationship Id="rId6" Type="http://schemas.openxmlformats.org/officeDocument/2006/relationships/image" Target="../media/image22.jpeg"/><Relationship Id="rId1" Type="http://schemas.openxmlformats.org/officeDocument/2006/relationships/tags" Target="../tags/tag198.xml"/><Relationship Id="rId2" Type="http://schemas.openxmlformats.org/officeDocument/2006/relationships/tags" Target="../tags/tag19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1" Type="http://schemas.openxmlformats.org/officeDocument/2006/relationships/tags" Target="../tags/tag201.xml"/><Relationship Id="rId2" Type="http://schemas.openxmlformats.org/officeDocument/2006/relationships/tags" Target="../tags/tag20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.xml"/><Relationship Id="rId6" Type="http://schemas.openxmlformats.org/officeDocument/2006/relationships/image" Target="../media/image23.jpeg"/><Relationship Id="rId1" Type="http://schemas.openxmlformats.org/officeDocument/2006/relationships/tags" Target="../tags/tag203.xml"/><Relationship Id="rId2" Type="http://schemas.openxmlformats.org/officeDocument/2006/relationships/tags" Target="../tags/tag20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.xml"/><Relationship Id="rId6" Type="http://schemas.openxmlformats.org/officeDocument/2006/relationships/image" Target="../media/image24.jpeg"/><Relationship Id="rId1" Type="http://schemas.openxmlformats.org/officeDocument/2006/relationships/tags" Target="../tags/tag206.xml"/><Relationship Id="rId2" Type="http://schemas.openxmlformats.org/officeDocument/2006/relationships/tags" Target="../tags/tag20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1" Type="http://schemas.openxmlformats.org/officeDocument/2006/relationships/tags" Target="../tags/tag209.xml"/><Relationship Id="rId2" Type="http://schemas.openxmlformats.org/officeDocument/2006/relationships/tags" Target="../tags/tag2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211.xml"/><Relationship Id="rId2" Type="http://schemas.openxmlformats.org/officeDocument/2006/relationships/tags" Target="../tags/tag212.xml"/><Relationship Id="rId3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.xml"/><Relationship Id="rId6" Type="http://schemas.openxmlformats.org/officeDocument/2006/relationships/chart" Target="../charts/chart2.xml"/><Relationship Id="rId1" Type="http://schemas.openxmlformats.org/officeDocument/2006/relationships/tags" Target="../tags/tag213.xml"/><Relationship Id="rId2" Type="http://schemas.openxmlformats.org/officeDocument/2006/relationships/tags" Target="../tags/tag2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0.xml"/><Relationship Id="rId6" Type="http://schemas.openxmlformats.org/officeDocument/2006/relationships/chart" Target="../charts/chart3.xml"/><Relationship Id="rId1" Type="http://schemas.openxmlformats.org/officeDocument/2006/relationships/tags" Target="../tags/tag216.xml"/><Relationship Id="rId2" Type="http://schemas.openxmlformats.org/officeDocument/2006/relationships/tags" Target="../tags/tag2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1.xml"/><Relationship Id="rId6" Type="http://schemas.openxmlformats.org/officeDocument/2006/relationships/chart" Target="../charts/chart4.xml"/><Relationship Id="rId1" Type="http://schemas.openxmlformats.org/officeDocument/2006/relationships/tags" Target="../tags/tag219.xml"/><Relationship Id="rId2" Type="http://schemas.openxmlformats.org/officeDocument/2006/relationships/tags" Target="../tags/tag2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2.xml"/><Relationship Id="rId6" Type="http://schemas.openxmlformats.org/officeDocument/2006/relationships/image" Target="../media/image25.pn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1" Type="http://schemas.openxmlformats.org/officeDocument/2006/relationships/tags" Target="../tags/tag222.xml"/><Relationship Id="rId2" Type="http://schemas.openxmlformats.org/officeDocument/2006/relationships/tags" Target="../tags/tag2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tags" Target="../tags/tag21.xml"/><Relationship Id="rId3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jpe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" Type="http://schemas.openxmlformats.org/officeDocument/2006/relationships/tags" Target="../tags/tag225.xml"/><Relationship Id="rId2" Type="http://schemas.openxmlformats.org/officeDocument/2006/relationships/tags" Target="../tags/tag226.xml"/><Relationship Id="rId3" Type="http://schemas.openxmlformats.org/officeDocument/2006/relationships/tags" Target="../tags/tag227.xml"/><Relationship Id="rId4" Type="http://schemas.openxmlformats.org/officeDocument/2006/relationships/tags" Target="../tags/tag228.xml"/><Relationship Id="rId5" Type="http://schemas.openxmlformats.org/officeDocument/2006/relationships/tags" Target="../tags/tag229.xml"/><Relationship Id="rId6" Type="http://schemas.openxmlformats.org/officeDocument/2006/relationships/tags" Target="../tags/tag230.xml"/><Relationship Id="rId7" Type="http://schemas.openxmlformats.org/officeDocument/2006/relationships/tags" Target="../tags/tag231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23.xml"/><Relationship Id="rId10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4" Type="http://schemas.openxmlformats.org/officeDocument/2006/relationships/tags" Target="../tags/tag23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tags" Target="../tags/tag232.xml"/><Relationship Id="rId2" Type="http://schemas.openxmlformats.org/officeDocument/2006/relationships/tags" Target="../tags/tag2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38.xml"/><Relationship Id="rId4" Type="http://schemas.openxmlformats.org/officeDocument/2006/relationships/tags" Target="../tags/tag239.xml"/><Relationship Id="rId5" Type="http://schemas.openxmlformats.org/officeDocument/2006/relationships/tags" Target="../tags/tag240.xml"/><Relationship Id="rId6" Type="http://schemas.openxmlformats.org/officeDocument/2006/relationships/tags" Target="../tags/tag241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" Type="http://schemas.openxmlformats.org/officeDocument/2006/relationships/tags" Target="../tags/tag236.xml"/><Relationship Id="rId2" Type="http://schemas.openxmlformats.org/officeDocument/2006/relationships/tags" Target="../tags/tag237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20" Type="http://schemas.openxmlformats.org/officeDocument/2006/relationships/tags" Target="../tags/tag261.xml"/><Relationship Id="rId21" Type="http://schemas.openxmlformats.org/officeDocument/2006/relationships/tags" Target="../tags/tag262.xml"/><Relationship Id="rId22" Type="http://schemas.openxmlformats.org/officeDocument/2006/relationships/tags" Target="../tags/tag263.xml"/><Relationship Id="rId23" Type="http://schemas.openxmlformats.org/officeDocument/2006/relationships/tags" Target="../tags/tag264.xml"/><Relationship Id="rId24" Type="http://schemas.openxmlformats.org/officeDocument/2006/relationships/slideLayout" Target="../slideLayouts/slideLayout7.xml"/><Relationship Id="rId10" Type="http://schemas.openxmlformats.org/officeDocument/2006/relationships/tags" Target="../tags/tag251.xml"/><Relationship Id="rId11" Type="http://schemas.openxmlformats.org/officeDocument/2006/relationships/tags" Target="../tags/tag252.xml"/><Relationship Id="rId12" Type="http://schemas.openxmlformats.org/officeDocument/2006/relationships/tags" Target="../tags/tag253.xml"/><Relationship Id="rId13" Type="http://schemas.openxmlformats.org/officeDocument/2006/relationships/tags" Target="../tags/tag254.xml"/><Relationship Id="rId14" Type="http://schemas.openxmlformats.org/officeDocument/2006/relationships/tags" Target="../tags/tag255.xml"/><Relationship Id="rId15" Type="http://schemas.openxmlformats.org/officeDocument/2006/relationships/tags" Target="../tags/tag256.xml"/><Relationship Id="rId16" Type="http://schemas.openxmlformats.org/officeDocument/2006/relationships/tags" Target="../tags/tag257.xml"/><Relationship Id="rId17" Type="http://schemas.openxmlformats.org/officeDocument/2006/relationships/tags" Target="../tags/tag258.xml"/><Relationship Id="rId18" Type="http://schemas.openxmlformats.org/officeDocument/2006/relationships/tags" Target="../tags/tag259.xml"/><Relationship Id="rId19" Type="http://schemas.openxmlformats.org/officeDocument/2006/relationships/tags" Target="../tags/tag260.xml"/><Relationship Id="rId1" Type="http://schemas.openxmlformats.org/officeDocument/2006/relationships/tags" Target="../tags/tag242.xml"/><Relationship Id="rId2" Type="http://schemas.openxmlformats.org/officeDocument/2006/relationships/tags" Target="../tags/tag243.xml"/><Relationship Id="rId3" Type="http://schemas.openxmlformats.org/officeDocument/2006/relationships/tags" Target="../tags/tag244.xml"/><Relationship Id="rId4" Type="http://schemas.openxmlformats.org/officeDocument/2006/relationships/tags" Target="../tags/tag245.xml"/><Relationship Id="rId5" Type="http://schemas.openxmlformats.org/officeDocument/2006/relationships/tags" Target="../tags/tag246.xml"/><Relationship Id="rId6" Type="http://schemas.openxmlformats.org/officeDocument/2006/relationships/tags" Target="../tags/tag247.xml"/><Relationship Id="rId7" Type="http://schemas.openxmlformats.org/officeDocument/2006/relationships/tags" Target="../tags/tag248.xml"/><Relationship Id="rId8" Type="http://schemas.openxmlformats.org/officeDocument/2006/relationships/tags" Target="../tags/tag24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265.xml"/><Relationship Id="rId2" Type="http://schemas.openxmlformats.org/officeDocument/2006/relationships/tags" Target="../tags/tag266.xml"/><Relationship Id="rId3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267.xml"/><Relationship Id="rId2" Type="http://schemas.openxmlformats.org/officeDocument/2006/relationships/tags" Target="../tags/tag268.xml"/><Relationship Id="rId3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4.xml"/><Relationship Id="rId1" Type="http://schemas.openxmlformats.org/officeDocument/2006/relationships/tags" Target="../tags/tag269.xml"/><Relationship Id="rId2" Type="http://schemas.openxmlformats.org/officeDocument/2006/relationships/tags" Target="../tags/tag27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5.xml"/><Relationship Id="rId1" Type="http://schemas.openxmlformats.org/officeDocument/2006/relationships/tags" Target="../tags/tag271.xml"/><Relationship Id="rId2" Type="http://schemas.openxmlformats.org/officeDocument/2006/relationships/tags" Target="../tags/tag2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20" Type="http://schemas.openxmlformats.org/officeDocument/2006/relationships/notesSlide" Target="../notesSlides/notesSlide2.xml"/><Relationship Id="rId21" Type="http://schemas.openxmlformats.org/officeDocument/2006/relationships/chart" Target="../charts/chart1.xml"/><Relationship Id="rId10" Type="http://schemas.openxmlformats.org/officeDocument/2006/relationships/tags" Target="../tags/tag33.xml"/><Relationship Id="rId11" Type="http://schemas.openxmlformats.org/officeDocument/2006/relationships/tags" Target="../tags/tag34.xml"/><Relationship Id="rId12" Type="http://schemas.openxmlformats.org/officeDocument/2006/relationships/tags" Target="../tags/tag35.xml"/><Relationship Id="rId13" Type="http://schemas.openxmlformats.org/officeDocument/2006/relationships/tags" Target="../tags/tag36.xml"/><Relationship Id="rId14" Type="http://schemas.openxmlformats.org/officeDocument/2006/relationships/tags" Target="../tags/tag37.xml"/><Relationship Id="rId15" Type="http://schemas.openxmlformats.org/officeDocument/2006/relationships/tags" Target="../tags/tag38.xml"/><Relationship Id="rId16" Type="http://schemas.openxmlformats.org/officeDocument/2006/relationships/tags" Target="../tags/tag39.xml"/><Relationship Id="rId17" Type="http://schemas.openxmlformats.org/officeDocument/2006/relationships/tags" Target="../tags/tag40.xml"/><Relationship Id="rId18" Type="http://schemas.openxmlformats.org/officeDocument/2006/relationships/tags" Target="../tags/tag41.xml"/><Relationship Id="rId19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2" Type="http://schemas.openxmlformats.org/officeDocument/2006/relationships/tags" Target="../tags/tag25.xml"/><Relationship Id="rId3" Type="http://schemas.openxmlformats.org/officeDocument/2006/relationships/tags" Target="../tags/tag26.xml"/><Relationship Id="rId4" Type="http://schemas.openxmlformats.org/officeDocument/2006/relationships/tags" Target="../tags/tag27.xml"/><Relationship Id="rId5" Type="http://schemas.openxmlformats.org/officeDocument/2006/relationships/tags" Target="../tags/tag28.xml"/><Relationship Id="rId6" Type="http://schemas.openxmlformats.org/officeDocument/2006/relationships/tags" Target="../tags/tag29.xml"/><Relationship Id="rId7" Type="http://schemas.openxmlformats.org/officeDocument/2006/relationships/tags" Target="../tags/tag30.xml"/><Relationship Id="rId8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does the </a:t>
            </a:r>
            <a:r>
              <a:rPr lang="en-US" dirty="0"/>
              <a:t>F</a:t>
            </a:r>
            <a:r>
              <a:rPr lang="en-US" dirty="0" smtClean="0"/>
              <a:t>uture Hold?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2011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pic>
        <p:nvPicPr>
          <p:cNvPr id="1026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70" y="5964780"/>
            <a:ext cx="5864700" cy="79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30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98751"/>
            <a:ext cx="9433560" cy="5273449"/>
          </a:xfrm>
        </p:spPr>
        <p:txBody>
          <a:bodyPr>
            <a:normAutofit/>
          </a:bodyPr>
          <a:lstStyle/>
          <a:p>
            <a:r>
              <a:rPr lang="en-US" dirty="0" smtClean="0"/>
              <a:t>The promise of the Cloud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computer </a:t>
            </a:r>
            <a:r>
              <a:rPr lang="en-US" dirty="0" smtClean="0"/>
              <a:t>utility; a commodity</a:t>
            </a:r>
          </a:p>
          <a:p>
            <a:pPr lvl="1"/>
            <a:r>
              <a:rPr lang="en-US" dirty="0" smtClean="0"/>
              <a:t>Catalyst for technology economy</a:t>
            </a:r>
          </a:p>
          <a:p>
            <a:pPr lvl="1"/>
            <a:r>
              <a:rPr lang="en-US" dirty="0" smtClean="0"/>
              <a:t>Revolutionizing for health care, financial systems,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scientific research, and society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However, cloud </a:t>
            </a:r>
            <a:r>
              <a:rPr lang="en-US" dirty="0"/>
              <a:t>platforms today 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ntail significant risk: </a:t>
            </a:r>
            <a:r>
              <a:rPr lang="en-US" dirty="0" smtClean="0">
                <a:solidFill>
                  <a:srgbClr val="FFFF00"/>
                </a:solidFill>
              </a:rPr>
              <a:t>vendor lock-in </a:t>
            </a:r>
            <a:r>
              <a:rPr lang="en-US" dirty="0" err="1" smtClean="0">
                <a:solidFill>
                  <a:srgbClr val="FFFF00"/>
                </a:solidFill>
              </a:rPr>
              <a:t>vs</a:t>
            </a:r>
            <a:r>
              <a:rPr lang="en-US" dirty="0" smtClean="0">
                <a:solidFill>
                  <a:srgbClr val="FFFF00"/>
                </a:solidFill>
              </a:rPr>
              <a:t> control</a:t>
            </a:r>
          </a:p>
          <a:p>
            <a:pPr lvl="1"/>
            <a:r>
              <a:rPr lang="en-US" dirty="0" smtClean="0"/>
              <a:t>Entail inefficient processes: </a:t>
            </a:r>
            <a:r>
              <a:rPr lang="en-US" dirty="0" smtClean="0">
                <a:solidFill>
                  <a:srgbClr val="FFFF00"/>
                </a:solidFill>
              </a:rPr>
              <a:t>energy </a:t>
            </a:r>
            <a:r>
              <a:rPr lang="en-US" dirty="0" err="1" smtClean="0">
                <a:solidFill>
                  <a:srgbClr val="FFFF00"/>
                </a:solidFill>
              </a:rPr>
              <a:t>vs</a:t>
            </a:r>
            <a:r>
              <a:rPr lang="en-US" dirty="0" smtClean="0">
                <a:solidFill>
                  <a:srgbClr val="FFFF00"/>
                </a:solidFill>
              </a:rPr>
              <a:t> performance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Entail poor communication: </a:t>
            </a:r>
            <a:r>
              <a:rPr lang="en-US" dirty="0" smtClean="0">
                <a:solidFill>
                  <a:srgbClr val="FFFF00"/>
                </a:solidFill>
              </a:rPr>
              <a:t>fiber optics </a:t>
            </a:r>
            <a:r>
              <a:rPr lang="en-US" dirty="0" err="1" smtClean="0">
                <a:solidFill>
                  <a:srgbClr val="FFFF00"/>
                </a:solidFill>
              </a:rPr>
              <a:t>vs</a:t>
            </a:r>
            <a:r>
              <a:rPr lang="en-US" dirty="0" smtClean="0">
                <a:solidFill>
                  <a:srgbClr val="FFFF00"/>
                </a:solidFill>
              </a:rPr>
              <a:t> COTS endpoints</a:t>
            </a:r>
          </a:p>
          <a:p>
            <a:pPr lvl="1"/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 Unicode MS" pitchFamily="34" charset="-128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 Unicode MS" pitchFamily="34" charset="-128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 Unicode MS" pitchFamily="34" charset="-128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 Unicode MS" pitchFamily="34" charset="-128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r>
              <a:rPr lang="en-US" smtClean="0">
                <a:latin typeface="Times New Roman" charset="0"/>
                <a:ea typeface="ＭＳ Ｐゴシック" charset="0"/>
                <a:cs typeface="ＭＳ Ｐゴシック" charset="0"/>
              </a:rPr>
              <a:t>Vision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20000" cy="381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Cloud Computing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5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285" y="852715"/>
            <a:ext cx="8980715" cy="507308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Why don’t we save more energy in the cloud?</a:t>
            </a:r>
          </a:p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one deletes data anymore</a:t>
            </a:r>
            <a:r>
              <a:rPr lang="en-US" dirty="0" smtClean="0"/>
              <a:t>!</a:t>
            </a:r>
          </a:p>
          <a:p>
            <a:pPr lvl="1"/>
            <a:r>
              <a:rPr lang="en-US" dirty="0"/>
              <a:t>Huge amounts of seldom-accessed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Data deluge</a:t>
            </a:r>
          </a:p>
          <a:p>
            <a:pPr lvl="1"/>
            <a:r>
              <a:rPr lang="en-US" dirty="0"/>
              <a:t>Google (YouTube, Picasa, Gmail, </a:t>
            </a:r>
            <a:r>
              <a:rPr lang="en-US" dirty="0" smtClean="0"/>
              <a:t>Docs)</a:t>
            </a:r>
            <a:r>
              <a:rPr lang="en-US" dirty="0"/>
              <a:t>, Facebook, </a:t>
            </a:r>
            <a:r>
              <a:rPr lang="en-US" dirty="0" smtClean="0"/>
              <a:t>Flickr</a:t>
            </a:r>
            <a:endParaRPr lang="en-US" dirty="0"/>
          </a:p>
          <a:p>
            <a:pPr lvl="1"/>
            <a:r>
              <a:rPr lang="en-US" dirty="0"/>
              <a:t>100 GB per second </a:t>
            </a:r>
            <a:r>
              <a:rPr lang="en-US" dirty="0" smtClean="0"/>
              <a:t>is faster </a:t>
            </a:r>
            <a:r>
              <a:rPr lang="en-US" dirty="0"/>
              <a:t>than hard disk capacity growth!</a:t>
            </a:r>
          </a:p>
          <a:p>
            <a:pPr lvl="1"/>
            <a:r>
              <a:rPr lang="en-US" dirty="0"/>
              <a:t>Max amount of data accessible at one time &lt;&lt; Total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New </a:t>
            </a:r>
            <a:r>
              <a:rPr lang="en-US" dirty="0"/>
              <a:t>scalable approach needed to store this </a:t>
            </a:r>
            <a:r>
              <a:rPr lang="en-US" dirty="0" smtClean="0"/>
              <a:t>data</a:t>
            </a:r>
          </a:p>
          <a:p>
            <a:pPr lvl="1"/>
            <a:r>
              <a:rPr lang="en-US" dirty="0"/>
              <a:t>Energy footprint proportional to number of HDDs </a:t>
            </a:r>
            <a:r>
              <a:rPr lang="en-US" dirty="0" smtClean="0"/>
              <a:t>is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</a:t>
            </a:r>
            <a:r>
              <a:rPr lang="en-US" i="1" dirty="0" smtClean="0"/>
              <a:t>not</a:t>
            </a:r>
            <a:r>
              <a:rPr lang="en-US" dirty="0" smtClean="0"/>
              <a:t> </a:t>
            </a:r>
            <a:r>
              <a:rPr lang="en-US" dirty="0"/>
              <a:t>sustainable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Energy and Performance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762" y="5387452"/>
            <a:ext cx="2541019" cy="1470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208" y="5472579"/>
            <a:ext cx="1931554" cy="130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2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Graphics Processing Units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4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0627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963824" cy="3214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250629" name="Picture 5" descr="G80_Wallpaper_1024x76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l="25781"/>
          <a:stretch>
            <a:fillRect/>
          </a:stretch>
        </p:blipFill>
        <p:spPr bwMode="auto">
          <a:xfrm>
            <a:off x="4745037" y="2413000"/>
            <a:ext cx="4398963" cy="444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2920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14650" y="381000"/>
            <a:ext cx="51212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</a:rPr>
              <a:t>The dark ages (early-mid 1990’s), when there were only frame buffers for normal PC’s.</a:t>
            </a:r>
          </a:p>
        </p:txBody>
      </p:sp>
      <p:sp>
        <p:nvSpPr>
          <p:cNvPr id="4262921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14650" y="3048000"/>
            <a:ext cx="51212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</a:rPr>
              <a:t>This is where pipelines start for PC commodity graphics, prior to Fall of 1999.</a:t>
            </a:r>
          </a:p>
        </p:txBody>
      </p:sp>
      <p:sp>
        <p:nvSpPr>
          <p:cNvPr id="4262922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14650" y="4242137"/>
            <a:ext cx="5121275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</a:rPr>
              <a:t>This part of the pipeline reaches the consumer level with the introduction of the NVIDIA GeForce256.</a:t>
            </a:r>
          </a:p>
        </p:txBody>
      </p:sp>
      <p:sp>
        <p:nvSpPr>
          <p:cNvPr id="4262923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14650" y="5613737"/>
            <a:ext cx="5121275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</a:rPr>
              <a:t>Hardware today is moving traditional application processing (surface generation, occlusion culling) into the graphics accelerator.</a:t>
            </a:r>
          </a:p>
        </p:txBody>
      </p:sp>
      <p:sp>
        <p:nvSpPr>
          <p:cNvPr id="4262924" name="Line 1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600200" y="3886200"/>
            <a:ext cx="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62926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06713" y="1600200"/>
            <a:ext cx="5121275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</a:rPr>
              <a:t>Some accelerators were no more than a simple chip that sped up linear interpolation along a single span, so increasing fill rate.</a:t>
            </a:r>
          </a:p>
        </p:txBody>
      </p:sp>
      <p:sp>
        <p:nvSpPr>
          <p:cNvPr id="4262927" name="Rectangle 15"/>
          <p:cNvSpPr>
            <a:spLocks noGrp="1" noChangeArrowheads="1"/>
          </p:cNvSpPr>
          <p:nvPr>
            <p:ph type="title" idx="4294967295"/>
            <p:custDataLst>
              <p:tags r:id="rId7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Brief History</a:t>
            </a:r>
          </a:p>
        </p:txBody>
      </p:sp>
      <p:sp>
        <p:nvSpPr>
          <p:cNvPr id="17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00200" y="2532706"/>
            <a:ext cx="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600200" y="1219200"/>
            <a:ext cx="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600200" y="5217812"/>
            <a:ext cx="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" y="304800"/>
            <a:ext cx="2211388" cy="896937"/>
          </a:xfrm>
          <a:prstGeom prst="rect">
            <a:avLst/>
          </a:prstGeom>
          <a:solidFill>
            <a:srgbClr val="7030A0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Display</a:t>
            </a:r>
          </a:p>
        </p:txBody>
      </p:sp>
      <p:sp>
        <p:nvSpPr>
          <p:cNvPr id="26" name="Rectangle 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1" y="1642665"/>
            <a:ext cx="2211388" cy="896937"/>
          </a:xfrm>
          <a:prstGeom prst="rect">
            <a:avLst/>
          </a:prstGeom>
          <a:solidFill>
            <a:srgbClr val="7030A0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sz="2800" dirty="0" err="1">
                <a:solidFill>
                  <a:schemeClr val="accent1"/>
                </a:solidFill>
              </a:rPr>
              <a:t>Rasterization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8313" y="2980530"/>
            <a:ext cx="2211387" cy="896937"/>
          </a:xfrm>
          <a:prstGeom prst="rect">
            <a:avLst/>
          </a:prstGeom>
          <a:solidFill>
            <a:srgbClr val="7030A0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Projection </a:t>
            </a:r>
            <a:r>
              <a:rPr lang="en-US" sz="2800" dirty="0" smtClean="0">
                <a:solidFill>
                  <a:schemeClr val="accent1"/>
                </a:solidFill>
              </a:rPr>
              <a:t/>
            </a:r>
            <a:br>
              <a:rPr lang="en-US" sz="2800" dirty="0" smtClean="0">
                <a:solidFill>
                  <a:schemeClr val="accent1"/>
                </a:solidFill>
              </a:rPr>
            </a:br>
            <a:r>
              <a:rPr lang="en-US" sz="2800" dirty="0" smtClean="0">
                <a:solidFill>
                  <a:schemeClr val="accent1"/>
                </a:solidFill>
              </a:rPr>
              <a:t>&amp; </a:t>
            </a:r>
            <a:r>
              <a:rPr lang="en-US" sz="2800" dirty="0">
                <a:solidFill>
                  <a:schemeClr val="accent1"/>
                </a:solidFill>
              </a:rPr>
              <a:t>Clipping</a:t>
            </a:r>
          </a:p>
        </p:txBody>
      </p:sp>
      <p:sp>
        <p:nvSpPr>
          <p:cNvPr id="28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8313" y="4318395"/>
            <a:ext cx="2211387" cy="896937"/>
          </a:xfrm>
          <a:prstGeom prst="rect">
            <a:avLst/>
          </a:prstGeom>
          <a:solidFill>
            <a:srgbClr val="7030A0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Transform </a:t>
            </a:r>
            <a:r>
              <a:rPr lang="en-US" sz="2800" dirty="0" smtClean="0">
                <a:solidFill>
                  <a:schemeClr val="accent1"/>
                </a:solidFill>
              </a:rPr>
              <a:t/>
            </a:r>
            <a:br>
              <a:rPr lang="en-US" sz="2800" dirty="0" smtClean="0">
                <a:solidFill>
                  <a:schemeClr val="accent1"/>
                </a:solidFill>
              </a:rPr>
            </a:br>
            <a:r>
              <a:rPr lang="en-US" sz="2800" dirty="0" smtClean="0">
                <a:solidFill>
                  <a:schemeClr val="accent1"/>
                </a:solidFill>
              </a:rPr>
              <a:t>&amp; </a:t>
            </a:r>
            <a:r>
              <a:rPr lang="en-US" sz="2800" dirty="0">
                <a:solidFill>
                  <a:schemeClr val="accent1"/>
                </a:solidFill>
              </a:rPr>
              <a:t>Lighting </a:t>
            </a:r>
          </a:p>
        </p:txBody>
      </p:sp>
      <p:sp>
        <p:nvSpPr>
          <p:cNvPr id="29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" y="5656262"/>
            <a:ext cx="2211387" cy="896937"/>
          </a:xfrm>
          <a:prstGeom prst="rect">
            <a:avLst/>
          </a:prstGeom>
          <a:solidFill>
            <a:srgbClr val="7030A0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sz="2800">
                <a:solidFill>
                  <a:schemeClr val="accent1"/>
                </a:solidFill>
              </a:rPr>
              <a:t>Application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2920" grpId="0"/>
      <p:bldP spid="4262921" grpId="0"/>
      <p:bldP spid="4262922" grpId="0"/>
      <p:bldP spid="4262923" grpId="0"/>
      <p:bldP spid="42629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069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5288" y="5199063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alibri"/>
              </a:rPr>
              <a:t>FIGURE A.2.1 Historical PC.</a:t>
            </a:r>
            <a:r>
              <a:rPr lang="en-US" sz="1200" dirty="0">
                <a:solidFill>
                  <a:srgbClr val="FFFFFF"/>
                </a:solidFill>
                <a:latin typeface="Calibri"/>
              </a:rPr>
              <a:t> VGA controller drives graphics display from </a:t>
            </a:r>
            <a:r>
              <a:rPr lang="en-US" sz="1200" dirty="0" err="1">
                <a:solidFill>
                  <a:srgbClr val="FFFFFF"/>
                </a:solidFill>
                <a:latin typeface="Calibri"/>
              </a:rPr>
              <a:t>framebuffer</a:t>
            </a:r>
            <a:r>
              <a:rPr lang="en-US" sz="1200" dirty="0">
                <a:solidFill>
                  <a:srgbClr val="FFFFFF"/>
                </a:solidFill>
                <a:latin typeface="Calibri"/>
              </a:rPr>
              <a:t> memory. Copyright © 2009 Elsevier, Inc. All rights reserved.</a:t>
            </a:r>
          </a:p>
        </p:txBody>
      </p:sp>
      <p:pic>
        <p:nvPicPr>
          <p:cNvPr id="5490691" name="Picture 3" descr="App-a-02-01-P37449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525463"/>
            <a:ext cx="5256213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2739" name="Picture 3" descr="App-a-02-02-P37449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500" y="189144"/>
            <a:ext cx="4152900" cy="6273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9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Faster than Moore’s Law</a:t>
            </a:r>
            <a:endParaRPr lang="en-US" dirty="0"/>
          </a:p>
        </p:txBody>
      </p:sp>
      <p:sp>
        <p:nvSpPr>
          <p:cNvPr id="42690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0800" y="1447800"/>
            <a:ext cx="2667000" cy="885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269061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522913" y="2525713"/>
            <a:ext cx="3362325" cy="20193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325938" y="3681413"/>
            <a:ext cx="74612" cy="757237"/>
            <a:chOff x="2835" y="2256"/>
            <a:chExt cx="49" cy="504"/>
          </a:xfrm>
        </p:grpSpPr>
        <p:sp>
          <p:nvSpPr>
            <p:cNvPr id="4269064" name="Rectangle 8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2835" y="2256"/>
              <a:ext cx="49" cy="7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9065" name="Rectangle 9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2835" y="2400"/>
              <a:ext cx="49" cy="7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9066" name="Rectangle 10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2835" y="2544"/>
              <a:ext cx="49" cy="7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9067" name="Rectangle 11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2835" y="2688"/>
              <a:ext cx="49" cy="7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69068" name="Line 1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735138" y="3670300"/>
            <a:ext cx="2614612" cy="1512888"/>
          </a:xfrm>
          <a:prstGeom prst="line">
            <a:avLst/>
          </a:prstGeom>
          <a:noFill/>
          <a:ln w="1016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9073" name="Line 1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4349750" y="2635250"/>
            <a:ext cx="3271838" cy="1898650"/>
          </a:xfrm>
          <a:prstGeom prst="line">
            <a:avLst/>
          </a:prstGeom>
          <a:noFill/>
          <a:ln w="1016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9075" name="Rectangle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-46037" y="3856037"/>
            <a:ext cx="1066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Peak Performance 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076" name="Rectangle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531019" y="3507581"/>
            <a:ext cx="6746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(</a:t>
            </a:r>
            <a:r>
              <a:rPr lang="en-US" sz="2400" dirty="0">
                <a:solidFill>
                  <a:srgbClr val="FFFFFF"/>
                </a:solidFill>
                <a:latin typeface="Calibri"/>
                <a:sym typeface="Symbol" pitchFamily="18" charset="2"/>
              </a:rPr>
              <a:t>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's/sec)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077" name="Rectangle 2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60888" y="5591175"/>
            <a:ext cx="3714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Year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078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03325" y="4978400"/>
            <a:ext cx="4810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HP CRX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079" name="Rectangle 2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70075" y="5133975"/>
            <a:ext cx="422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SGI Iris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080" name="Rectangle 2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62213" y="4833938"/>
            <a:ext cx="4302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SGI GT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081" name="Rectangle 2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86038" y="4305300"/>
            <a:ext cx="473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HP VRX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082" name="Rectangle 2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90863" y="4630738"/>
            <a:ext cx="8556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Stellar GS1000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083" name="Rectangle 2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57500" y="4040188"/>
            <a:ext cx="520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SGI VGX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084" name="Rectangle 2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49638" y="4256088"/>
            <a:ext cx="552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HP TVRX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085" name="Rectangle 2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90863" y="3802063"/>
            <a:ext cx="806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SGI SkyWriter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086" name="Rectangle 3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5588" y="4041775"/>
            <a:ext cx="252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SGI 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087" name="Rectangle 3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62463" y="4533900"/>
            <a:ext cx="252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E&amp;S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088" name="Rectangle 3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62463" y="4665663"/>
            <a:ext cx="2873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F300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090" name="Rectangle 3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9600" y="381001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alibri"/>
              </a:rPr>
              <a:t>One-pixel polygons (~10M polygons @ 30Hz) </a:t>
            </a:r>
            <a:endParaRPr lang="en-US" sz="4000" b="1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4269091" name="Rectangle 3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856163" y="4256088"/>
            <a:ext cx="246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SGI</a:t>
            </a:r>
          </a:p>
          <a:p>
            <a:r>
              <a:rPr lang="en-US" sz="1000">
                <a:solidFill>
                  <a:srgbClr val="FFFFFF"/>
                </a:solidFill>
                <a:latin typeface="Calibri"/>
              </a:rPr>
              <a:t>RE2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092" name="Line 3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4503738" y="3933825"/>
            <a:ext cx="1587" cy="49212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9093" name="Rectangle 3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5588" y="4173538"/>
            <a:ext cx="2460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RE1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094" name="Line 3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4787900" y="3943350"/>
            <a:ext cx="1588" cy="27622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9095" name="Rectangle 3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02250" y="3994150"/>
            <a:ext cx="484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Megatek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096" name="Line 4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697038" y="5351463"/>
            <a:ext cx="6648450" cy="158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4269097" name="Line 4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586038" y="5351463"/>
            <a:ext cx="1587" cy="1079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4269098" name="Line 4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473450" y="5351463"/>
            <a:ext cx="1588" cy="1079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4269099" name="Line 4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362450" y="5351463"/>
            <a:ext cx="1588" cy="1079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4269100" name="Line 4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253038" y="5351463"/>
            <a:ext cx="1587" cy="1079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4269101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140450" y="5351463"/>
            <a:ext cx="1588" cy="1079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4269102" name="Line 4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7029450" y="5351463"/>
            <a:ext cx="1588" cy="1079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4269103" name="Rectangle 4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598613" y="5446713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2000">
                <a:solidFill>
                  <a:srgbClr val="FFFFFF"/>
                </a:solidFill>
                <a:latin typeface="Calibri"/>
              </a:rPr>
              <a:t>86</a:t>
            </a:r>
            <a:endParaRPr lang="en-US" sz="2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04" name="Rectangle 4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487613" y="5446713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2000">
                <a:solidFill>
                  <a:srgbClr val="FFFFFF"/>
                </a:solidFill>
                <a:latin typeface="Calibri"/>
              </a:rPr>
              <a:t>88</a:t>
            </a:r>
            <a:endParaRPr lang="en-US" sz="2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05" name="Rectangle 4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375025" y="5446713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2000">
                <a:solidFill>
                  <a:srgbClr val="FFFFFF"/>
                </a:solidFill>
                <a:latin typeface="Calibri"/>
              </a:rPr>
              <a:t>90</a:t>
            </a:r>
            <a:endParaRPr lang="en-US" sz="2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06" name="Rectangle 5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264025" y="5446713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2000">
                <a:solidFill>
                  <a:srgbClr val="FFFFFF"/>
                </a:solidFill>
                <a:latin typeface="Calibri"/>
              </a:rPr>
              <a:t>92</a:t>
            </a:r>
            <a:endParaRPr lang="en-US" sz="2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07" name="Rectangle 5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153025" y="5446713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2000">
                <a:solidFill>
                  <a:srgbClr val="FFFFFF"/>
                </a:solidFill>
                <a:latin typeface="Calibri"/>
              </a:rPr>
              <a:t>94</a:t>
            </a:r>
            <a:endParaRPr lang="en-US" sz="2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08" name="Rectangle 5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042025" y="5446713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2000">
                <a:solidFill>
                  <a:srgbClr val="FFFFFF"/>
                </a:solidFill>
                <a:latin typeface="Calibri"/>
              </a:rPr>
              <a:t>96</a:t>
            </a:r>
            <a:endParaRPr lang="en-US" sz="2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09" name="Rectangle 5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931025" y="5446713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2000">
                <a:solidFill>
                  <a:srgbClr val="FFFFFF"/>
                </a:solidFill>
                <a:latin typeface="Calibri"/>
              </a:rPr>
              <a:t>98</a:t>
            </a:r>
            <a:endParaRPr lang="en-US" sz="2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10" name="Rectangle 5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818438" y="5446713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2000">
                <a:solidFill>
                  <a:srgbClr val="FFFFFF"/>
                </a:solidFill>
                <a:latin typeface="Calibri"/>
              </a:rPr>
              <a:t>00</a:t>
            </a:r>
            <a:endParaRPr lang="en-US" sz="2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11" name="Line 5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1585913" y="5351463"/>
            <a:ext cx="111125" cy="158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4269112" name="Line 56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1585913" y="4702175"/>
            <a:ext cx="111125" cy="1588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9113" name="Line 57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1585913" y="4054475"/>
            <a:ext cx="111125" cy="1588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9114" name="Line 58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1585913" y="3403600"/>
            <a:ext cx="111125" cy="1588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9115" name="Line 5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1585913" y="2754313"/>
            <a:ext cx="111125" cy="158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9116" name="Rectangle 60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290638" y="5230813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Calibri"/>
              </a:rPr>
              <a:t>10</a:t>
            </a: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17" name="Rectangle 61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525116" y="511891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600">
                <a:solidFill>
                  <a:srgbClr val="FFFFFF"/>
                </a:solidFill>
                <a:latin typeface="Calibri"/>
              </a:rPr>
              <a:t>4</a:t>
            </a: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18" name="Rectangle 62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290638" y="4581525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Calibri"/>
              </a:rPr>
              <a:t>10</a:t>
            </a: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19" name="Rectangle 63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525116" y="447121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Calibri"/>
              </a:rPr>
              <a:t>5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20" name="Rectangle 64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290638" y="3933825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Calibri"/>
              </a:rPr>
              <a:t>10</a:t>
            </a: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21" name="Rectangle 65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525116" y="3821928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600">
                <a:solidFill>
                  <a:srgbClr val="FFFFFF"/>
                </a:solidFill>
                <a:latin typeface="Calibri"/>
              </a:rPr>
              <a:t>6</a:t>
            </a: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22" name="Rectangle 66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290638" y="3282950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Calibri"/>
              </a:rPr>
              <a:t>10</a:t>
            </a: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23" name="Rectangle 67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525116" y="3172640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600">
                <a:solidFill>
                  <a:srgbClr val="FFFFFF"/>
                </a:solidFill>
                <a:latin typeface="Calibri"/>
              </a:rPr>
              <a:t>7</a:t>
            </a: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24" name="Rectangle 68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290638" y="2635250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Calibri"/>
              </a:rPr>
              <a:t>10</a:t>
            </a: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25" name="Rectangle 69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1525116" y="2523353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Calibri"/>
              </a:rPr>
              <a:t>8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26" name="Rectangle 70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290638" y="1985963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Calibri"/>
              </a:rPr>
              <a:t>10</a:t>
            </a: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27" name="Rectangle 71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525116" y="187406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600">
                <a:solidFill>
                  <a:srgbClr val="FFFFFF"/>
                </a:solidFill>
                <a:latin typeface="Calibri"/>
              </a:rPr>
              <a:t>9</a:t>
            </a: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29" name="Line 7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1697038" y="1878013"/>
            <a:ext cx="1587" cy="3581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9130" name="Rectangle 74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1079500" y="4810125"/>
            <a:ext cx="7493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Calibri"/>
              </a:rPr>
              <a:t>UNC Pxpl4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34" name="Rectangle 78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213100" y="3560763"/>
            <a:ext cx="7493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Calibri"/>
              </a:rPr>
              <a:t>UNC Pxpl5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38" name="Rectangle 82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359400" y="2803525"/>
            <a:ext cx="12700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Calibri"/>
              </a:rPr>
              <a:t>UNC/HP </a:t>
            </a:r>
            <a:r>
              <a:rPr lang="en-US" sz="1200" dirty="0" err="1">
                <a:solidFill>
                  <a:srgbClr val="FFFFFF"/>
                </a:solidFill>
                <a:latin typeface="Calibri"/>
              </a:rPr>
              <a:t>PixelFlow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39" name="Rectangle 83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1820863" y="4329113"/>
            <a:ext cx="7270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Calibri"/>
              </a:rPr>
              <a:t>Flat </a:t>
            </a:r>
          </a:p>
          <a:p>
            <a:r>
              <a:rPr lang="en-US" sz="1400" b="1">
                <a:solidFill>
                  <a:srgbClr val="FFFFFF"/>
                </a:solidFill>
                <a:latin typeface="Calibri"/>
              </a:rPr>
              <a:t>shading </a:t>
            </a:r>
            <a:endParaRPr lang="en-US" sz="2800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40" name="Rectangle 84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3152775" y="4905375"/>
            <a:ext cx="7762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400" b="1" dirty="0" err="1">
                <a:solidFill>
                  <a:srgbClr val="FFFFFF"/>
                </a:solidFill>
                <a:latin typeface="Calibri"/>
              </a:rPr>
              <a:t>Gouraud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  <a:p>
            <a:r>
              <a:rPr lang="en-US" sz="1400" b="1" dirty="0">
                <a:solidFill>
                  <a:srgbClr val="FFFFFF"/>
                </a:solidFill>
                <a:latin typeface="Calibri"/>
              </a:rPr>
              <a:t>shading  </a:t>
            </a:r>
            <a:endParaRPr lang="en-US" sz="2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41" name="Rectangle 85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4313238" y="4870450"/>
            <a:ext cx="996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Calibri"/>
              </a:rPr>
              <a:t>Antialiasing</a:t>
            </a:r>
            <a:endParaRPr lang="en-US" sz="2800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42" name="Rectangle 86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667000" y="1447800"/>
            <a:ext cx="1779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2400" dirty="0">
                <a:latin typeface="Calibri"/>
              </a:rPr>
              <a:t>Slope ~2.4x/year </a:t>
            </a:r>
          </a:p>
        </p:txBody>
      </p:sp>
      <p:sp>
        <p:nvSpPr>
          <p:cNvPr id="4269143" name="Rectangle 87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667000" y="1997075"/>
            <a:ext cx="20399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dirty="0">
                <a:latin typeface="Calibri"/>
              </a:rPr>
              <a:t>(Moore's Law ~ 1.7x/year)</a:t>
            </a:r>
            <a:endParaRPr lang="en-US" sz="2400" dirty="0">
              <a:latin typeface="Calibri"/>
            </a:endParaRPr>
          </a:p>
        </p:txBody>
      </p:sp>
      <p:sp>
        <p:nvSpPr>
          <p:cNvPr id="4269144" name="Rectangle 88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5845175" y="3127375"/>
            <a:ext cx="2524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SGI 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45" name="Rectangle 89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5905500" y="3259138"/>
            <a:ext cx="127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IR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46" name="Rectangle 90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6300788" y="3343275"/>
            <a:ext cx="252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E&amp;S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47" name="Rectangle 91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6300788" y="3476625"/>
            <a:ext cx="512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Harmony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48" name="Rectangle 92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299325" y="2887663"/>
            <a:ext cx="2524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SGI 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49" name="Rectangle 93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7177088" y="2982913"/>
            <a:ext cx="592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R-Monster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50" name="Rectangle 94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807075" y="4486275"/>
            <a:ext cx="7350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Division VPX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51" name="Rectangle 95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5757863" y="4162425"/>
            <a:ext cx="793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E&amp;S Freedom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52" name="Rectangle 96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5868988" y="3729038"/>
            <a:ext cx="631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Accel/VSIS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53" name="Rectangle 97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6646863" y="3836988"/>
            <a:ext cx="4333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Voodoo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54" name="Rectangle 98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7115175" y="3644900"/>
            <a:ext cx="260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Glint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55" name="Line 9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4571999" y="2438400"/>
            <a:ext cx="792163" cy="1398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69156" name="Rectangle 100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5226050" y="3390900"/>
            <a:ext cx="446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Division</a:t>
            </a:r>
          </a:p>
          <a:p>
            <a:r>
              <a:rPr lang="en-US" sz="1000">
                <a:solidFill>
                  <a:srgbClr val="FFFFFF"/>
                </a:solidFill>
                <a:latin typeface="Calibri"/>
              </a:rPr>
              <a:t>Pxpl6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57" name="Rectangle 101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6780213" y="4184650"/>
            <a:ext cx="1065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alibri"/>
              </a:rPr>
              <a:t>PC </a:t>
            </a: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Graphics</a:t>
            </a:r>
            <a:endParaRPr lang="en-US" sz="2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58" name="Rectangle 102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4930775" y="4594225"/>
            <a:ext cx="739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Calibri"/>
              </a:rPr>
              <a:t>Textures</a:t>
            </a:r>
            <a:endParaRPr lang="en-US" sz="2800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59" name="Rectangle 103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594600" y="3463925"/>
            <a:ext cx="365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SGI</a:t>
            </a:r>
          </a:p>
          <a:p>
            <a:r>
              <a:rPr lang="en-US" sz="1000">
                <a:solidFill>
                  <a:srgbClr val="FFFFFF"/>
                </a:solidFill>
                <a:latin typeface="Calibri"/>
              </a:rPr>
              <a:t>Cobalt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60" name="Rectangle 104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065963" y="3282950"/>
            <a:ext cx="639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Nvidia TNT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61" name="Rectangle 105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6843713" y="3390900"/>
            <a:ext cx="434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3DLabs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62" name="Rectangle 106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1570038" y="5942013"/>
            <a:ext cx="5973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alibri"/>
              </a:rPr>
              <a:t>Graph courtesy of Professor John </a:t>
            </a:r>
            <a:r>
              <a:rPr lang="en-US" sz="1600" b="1" dirty="0" err="1">
                <a:solidFill>
                  <a:schemeClr val="accent2"/>
                </a:solidFill>
                <a:latin typeface="Calibri"/>
              </a:rPr>
              <a:t>Poulton</a:t>
            </a:r>
            <a:r>
              <a:rPr lang="en-US" sz="1600" b="1" dirty="0">
                <a:solidFill>
                  <a:schemeClr val="accent2"/>
                </a:solidFill>
                <a:latin typeface="Calibri"/>
              </a:rPr>
              <a:t>  (from Eric Haines)</a:t>
            </a:r>
            <a:endParaRPr lang="en-US" sz="2800" b="1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269163" name="Oval 107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1690688" y="5040313"/>
            <a:ext cx="93662" cy="90487"/>
          </a:xfrm>
          <a:prstGeom prst="ellipse">
            <a:avLst/>
          </a:prstGeom>
          <a:solidFill>
            <a:srgbClr val="FFFF00"/>
          </a:solidFill>
          <a:ln w="127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64" name="Oval 108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1704975" y="5186363"/>
            <a:ext cx="92075" cy="90487"/>
          </a:xfrm>
          <a:prstGeom prst="ellipse">
            <a:avLst/>
          </a:prstGeom>
          <a:solidFill>
            <a:srgbClr val="FFFF00"/>
          </a:solidFill>
          <a:ln w="127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65" name="Oval 10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2532063" y="4710113"/>
            <a:ext cx="92075" cy="90487"/>
          </a:xfrm>
          <a:prstGeom prst="ellipse">
            <a:avLst/>
          </a:prstGeom>
          <a:solidFill>
            <a:srgbClr val="FFFF00"/>
          </a:solidFill>
          <a:ln w="127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66" name="Oval 110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2921000" y="4448175"/>
            <a:ext cx="92075" cy="88900"/>
          </a:xfrm>
          <a:prstGeom prst="ellipse">
            <a:avLst/>
          </a:prstGeom>
          <a:solidFill>
            <a:srgbClr val="FFFF00"/>
          </a:solidFill>
          <a:ln w="127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67" name="Oval 111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2897188" y="4568825"/>
            <a:ext cx="92075" cy="90488"/>
          </a:xfrm>
          <a:prstGeom prst="ellipse">
            <a:avLst/>
          </a:prstGeom>
          <a:solidFill>
            <a:srgbClr val="FFFF00"/>
          </a:solidFill>
          <a:ln w="127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68" name="Oval 112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3394075" y="3998913"/>
            <a:ext cx="92075" cy="88900"/>
          </a:xfrm>
          <a:prstGeom prst="ellipse">
            <a:avLst/>
          </a:prstGeom>
          <a:solidFill>
            <a:srgbClr val="FFFF00"/>
          </a:solidFill>
          <a:ln w="127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69" name="Oval 113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3454400" y="4102100"/>
            <a:ext cx="92075" cy="90488"/>
          </a:xfrm>
          <a:prstGeom prst="ellipse">
            <a:avLst/>
          </a:prstGeom>
          <a:solidFill>
            <a:srgbClr val="FFFF00"/>
          </a:solidFill>
          <a:ln w="127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70" name="Oval 114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3851275" y="3854450"/>
            <a:ext cx="93663" cy="904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71" name="Oval 115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4265613" y="4052888"/>
            <a:ext cx="92075" cy="90487"/>
          </a:xfrm>
          <a:prstGeom prst="ellipse">
            <a:avLst/>
          </a:prstGeom>
          <a:solidFill>
            <a:srgbClr val="FFFF00"/>
          </a:solidFill>
          <a:ln w="127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72" name="Oval 116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4459288" y="3863975"/>
            <a:ext cx="93662" cy="88900"/>
          </a:xfrm>
          <a:prstGeom prst="ellipse">
            <a:avLst/>
          </a:prstGeom>
          <a:solidFill>
            <a:srgbClr val="FFFF00"/>
          </a:solidFill>
          <a:ln w="127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73" name="Oval 117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4737100" y="3876675"/>
            <a:ext cx="92075" cy="904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74" name="Oval 118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4746625" y="4183063"/>
            <a:ext cx="92075" cy="9048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75" name="Oval 119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4460875" y="4381500"/>
            <a:ext cx="93663" cy="90488"/>
          </a:xfrm>
          <a:prstGeom prst="ellipse">
            <a:avLst/>
          </a:prstGeom>
          <a:solidFill>
            <a:srgbClr val="FFFF00"/>
          </a:solidFill>
          <a:ln w="127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76" name="Oval 120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5164138" y="3956050"/>
            <a:ext cx="93662" cy="904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77" name="Oval 121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5634038" y="3686175"/>
            <a:ext cx="92075" cy="904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78" name="Oval 122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5565775" y="4311650"/>
            <a:ext cx="92075" cy="904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79" name="Oval 123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5634038" y="4460875"/>
            <a:ext cx="92075" cy="904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80" name="Oval 124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6137275" y="3392488"/>
            <a:ext cx="93663" cy="9048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81" name="Oval 125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067425" y="3392488"/>
            <a:ext cx="92075" cy="889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82" name="Oval 126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6521450" y="3738563"/>
            <a:ext cx="92075" cy="9048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83" name="Oval 127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507163" y="3859213"/>
            <a:ext cx="93662" cy="889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84" name="Oval 128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977063" y="3633788"/>
            <a:ext cx="92075" cy="9048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85" name="Oval 129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7221538" y="3465513"/>
            <a:ext cx="93662" cy="9048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86" name="Oval 130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7278688" y="3468688"/>
            <a:ext cx="93662" cy="90487"/>
          </a:xfrm>
          <a:prstGeom prst="ellipse">
            <a:avLst/>
          </a:prstGeom>
          <a:solidFill>
            <a:srgbClr val="FFFF00"/>
          </a:solidFill>
          <a:ln w="127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87" name="Oval 131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7454900" y="3517900"/>
            <a:ext cx="92075" cy="904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88" name="Oval 132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7048500" y="2863850"/>
            <a:ext cx="93663" cy="904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89" name="Rectangle 133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7812088" y="3249613"/>
            <a:ext cx="492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000">
                <a:solidFill>
                  <a:srgbClr val="FFFFFF"/>
                </a:solidFill>
                <a:latin typeface="Calibri"/>
              </a:rPr>
              <a:t>GeForce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190" name="Line 134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 flipH="1">
            <a:off x="1585913" y="2106613"/>
            <a:ext cx="111125" cy="158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9191" name="Oval 135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7735888" y="3173413"/>
            <a:ext cx="92075" cy="9048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192" name="Line 136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7888288" y="5351463"/>
            <a:ext cx="1587" cy="1079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4269213" name="Rectangle 157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7812088" y="2716213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/>
              </a:rPr>
              <a:t>ATI </a:t>
            </a:r>
          </a:p>
          <a:p>
            <a:pPr algn="ctr"/>
            <a:r>
              <a:rPr lang="en-US" sz="1000">
                <a:solidFill>
                  <a:srgbClr val="FFFFFF"/>
                </a:solidFill>
                <a:latin typeface="Calibri"/>
              </a:rPr>
              <a:t>Radeon 256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9214" name="Oval 158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8859838" y="2019300"/>
            <a:ext cx="92075" cy="904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69215" name="Rectangle 159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8626475" y="1636713"/>
            <a:ext cx="350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/>
              </a:rPr>
              <a:t>nVidia</a:t>
            </a:r>
          </a:p>
          <a:p>
            <a:pPr algn="ctr"/>
            <a:r>
              <a:rPr lang="en-US" sz="1000">
                <a:solidFill>
                  <a:srgbClr val="FFFFFF"/>
                </a:solidFill>
                <a:latin typeface="Calibri"/>
              </a:rPr>
              <a:t>G70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2" name="Oval 114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3868737" y="3644771"/>
            <a:ext cx="93663" cy="904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" name="Oval 114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6544147" y="2886547"/>
            <a:ext cx="93663" cy="904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" name="Oval 107"/>
          <p:cNvSpPr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1734494" y="4876800"/>
            <a:ext cx="93662" cy="90487"/>
          </a:xfrm>
          <a:prstGeom prst="ellipse">
            <a:avLst/>
          </a:prstGeom>
          <a:solidFill>
            <a:srgbClr val="FFFF00"/>
          </a:solidFill>
          <a:ln w="127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9060" grpId="0" animBg="1"/>
      <p:bldP spid="4269142" grpId="0"/>
      <p:bldP spid="4269143" grpId="0"/>
      <p:bldP spid="42691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2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NVidia Tesla Architecture</a:t>
            </a:r>
            <a:endParaRPr lang="en-US"/>
          </a:p>
        </p:txBody>
      </p:sp>
      <p:pic>
        <p:nvPicPr>
          <p:cNvPr id="4252678" name="Picture 6" descr="NvidiaTesl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864" r="1172" b="11662"/>
          <a:stretch>
            <a:fillRect/>
          </a:stretch>
        </p:blipFill>
        <p:spPr bwMode="auto">
          <a:xfrm>
            <a:off x="304800" y="762000"/>
            <a:ext cx="8654632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297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688" y="3932238"/>
            <a:ext cx="8353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Calibri"/>
              </a:rPr>
              <a:t>FIGURE A.3.1 Direct3D 10 graphics pipeline.</a:t>
            </a:r>
            <a:r>
              <a:rPr lang="en-US" sz="1200">
                <a:solidFill>
                  <a:srgbClr val="FFFFFF"/>
                </a:solidFill>
                <a:latin typeface="Calibri"/>
              </a:rPr>
              <a:t> Each logical pipeline stage maps to GPU hardware or to a GPU processor. Programmable shader stages are blue, fixed-function blocks are white, and memory objects are grey. Each stage processes a vertex, geometric primitive, or pixel in a streaming dataflow fashion. Copyright © 2009 Elsevier, Inc. All rights reserved.</a:t>
            </a:r>
          </a:p>
        </p:txBody>
      </p:sp>
      <p:pic>
        <p:nvPicPr>
          <p:cNvPr id="5502979" name="Picture 3" descr="App-a-03-01-P37449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4050" y="1223963"/>
            <a:ext cx="7734300" cy="2484437"/>
          </a:xfrm>
          <a:prstGeom prst="rect">
            <a:avLst/>
          </a:prstGeom>
          <a:noFill/>
        </p:spPr>
      </p:pic>
      <p:sp>
        <p:nvSpPr>
          <p:cNvPr id="5502980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Why are GPUs so fast?</a:t>
            </a:r>
            <a:endParaRPr lang="en-US" dirty="0"/>
          </a:p>
        </p:txBody>
      </p:sp>
      <p:sp>
        <p:nvSpPr>
          <p:cNvPr id="5502981" name="Rectangle 5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228600" y="5181600"/>
            <a:ext cx="8686800" cy="1295400"/>
          </a:xfrm>
        </p:spPr>
        <p:txBody>
          <a:bodyPr>
            <a:noAutofit/>
          </a:bodyPr>
          <a:lstStyle/>
          <a:p>
            <a:r>
              <a:rPr lang="en-US" dirty="0" smtClean="0"/>
              <a:t>Pipelined and parallel</a:t>
            </a:r>
          </a:p>
          <a:p>
            <a:r>
              <a:rPr lang="en-US" dirty="0" smtClean="0"/>
              <a:t>Very, very parallel: 128 to 1000 cores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2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2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Final Project</a:t>
            </a:r>
          </a:p>
          <a:p>
            <a:r>
              <a:rPr lang="en-US" sz="3600" dirty="0" smtClean="0"/>
              <a:t>Demo Sign-Up: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Signup sheet in front of room now.</a:t>
            </a:r>
          </a:p>
          <a:p>
            <a:pPr lvl="1"/>
            <a:r>
              <a:rPr lang="en-US" dirty="0" smtClean="0"/>
              <a:t>On desk in front of my office later today.</a:t>
            </a:r>
            <a:endParaRPr lang="en-US" dirty="0" smtClean="0"/>
          </a:p>
          <a:p>
            <a:r>
              <a:rPr lang="en-US" dirty="0" smtClean="0"/>
              <a:t>		</a:t>
            </a:r>
            <a:r>
              <a:rPr lang="en-US" sz="3600" dirty="0" smtClean="0"/>
              <a:t>sign up </a:t>
            </a:r>
            <a:r>
              <a:rPr lang="en-US" sz="3600" dirty="0" smtClean="0">
                <a:solidFill>
                  <a:schemeClr val="accent1"/>
                </a:solidFill>
              </a:rPr>
              <a:t>Monday, </a:t>
            </a:r>
            <a:r>
              <a:rPr lang="en-US" sz="3600" dirty="0" smtClean="0">
                <a:solidFill>
                  <a:schemeClr val="accent1"/>
                </a:solidFill>
              </a:rPr>
              <a:t>May </a:t>
            </a:r>
            <a:r>
              <a:rPr lang="en-US" sz="3600" dirty="0" smtClean="0">
                <a:solidFill>
                  <a:schemeClr val="accent1"/>
                </a:solidFill>
              </a:rPr>
              <a:t>16</a:t>
            </a:r>
            <a:r>
              <a:rPr lang="en-US" sz="3600" baseline="30000" dirty="0" smtClean="0">
                <a:solidFill>
                  <a:schemeClr val="accent1"/>
                </a:solidFill>
              </a:rPr>
              <a:t>th</a:t>
            </a:r>
            <a:r>
              <a:rPr lang="en-US" sz="3600" dirty="0" smtClean="0">
                <a:solidFill>
                  <a:schemeClr val="accent1"/>
                </a:solidFill>
              </a:rPr>
              <a:t>  </a:t>
            </a:r>
            <a:endParaRPr lang="en-US" sz="3600" dirty="0" smtClean="0">
              <a:solidFill>
                <a:schemeClr val="accent1"/>
              </a:solidFill>
            </a:endParaRPr>
          </a:p>
          <a:p>
            <a:r>
              <a:rPr lang="en-US" sz="3600" dirty="0" smtClean="0"/>
              <a:t>		</a:t>
            </a:r>
            <a:r>
              <a:rPr lang="en-US" sz="3600" dirty="0" smtClean="0"/>
              <a:t>or </a:t>
            </a:r>
            <a:r>
              <a:rPr lang="en-US" sz="3600" dirty="0" smtClean="0">
                <a:solidFill>
                  <a:schemeClr val="accent1"/>
                </a:solidFill>
              </a:rPr>
              <a:t>Tuesday, </a:t>
            </a:r>
            <a:r>
              <a:rPr lang="en-US" sz="3600" dirty="0" smtClean="0">
                <a:solidFill>
                  <a:schemeClr val="accent1"/>
                </a:solidFill>
              </a:rPr>
              <a:t>May </a:t>
            </a:r>
            <a:r>
              <a:rPr lang="en-US" sz="3600" dirty="0" smtClean="0">
                <a:solidFill>
                  <a:schemeClr val="accent1"/>
                </a:solidFill>
              </a:rPr>
              <a:t>17</a:t>
            </a:r>
            <a:r>
              <a:rPr lang="en-US" sz="3600" baseline="30000" dirty="0" smtClean="0">
                <a:solidFill>
                  <a:schemeClr val="accent1"/>
                </a:solidFill>
              </a:rPr>
              <a:t>th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endParaRPr lang="en-US" sz="3600" dirty="0" smtClean="0">
              <a:solidFill>
                <a:schemeClr val="accent1"/>
              </a:solidFill>
            </a:endParaRPr>
          </a:p>
          <a:p>
            <a:r>
              <a:rPr lang="en-US" sz="3600" dirty="0" smtClean="0"/>
              <a:t>		</a:t>
            </a:r>
            <a:r>
              <a:rPr lang="en-US" sz="3600" dirty="0" smtClean="0"/>
              <a:t>or </a:t>
            </a:r>
            <a:r>
              <a:rPr lang="en-US" sz="3600" dirty="0" smtClean="0">
                <a:solidFill>
                  <a:schemeClr val="accent1"/>
                </a:solidFill>
              </a:rPr>
              <a:t>Wednesday</a:t>
            </a:r>
            <a:r>
              <a:rPr lang="en-US" sz="3600" dirty="0" smtClean="0">
                <a:solidFill>
                  <a:schemeClr val="accent1"/>
                </a:solidFill>
              </a:rPr>
              <a:t>, </a:t>
            </a:r>
            <a:r>
              <a:rPr lang="en-US" sz="3600" dirty="0" smtClean="0">
                <a:solidFill>
                  <a:schemeClr val="accent1"/>
                </a:solidFill>
              </a:rPr>
              <a:t>May </a:t>
            </a:r>
            <a:r>
              <a:rPr lang="en-US" sz="3600" dirty="0" smtClean="0">
                <a:solidFill>
                  <a:schemeClr val="accent1"/>
                </a:solidFill>
              </a:rPr>
              <a:t>18</a:t>
            </a:r>
            <a:r>
              <a:rPr lang="en-US" sz="3600" baseline="30000" dirty="0" smtClean="0">
                <a:solidFill>
                  <a:schemeClr val="accent1"/>
                </a:solidFill>
              </a:rPr>
              <a:t>th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endParaRPr lang="en-US" sz="3600" dirty="0" smtClean="0"/>
          </a:p>
          <a:p>
            <a:r>
              <a:rPr lang="en-US" sz="3600" dirty="0" smtClean="0"/>
              <a:t>CMS submission due:</a:t>
            </a:r>
          </a:p>
          <a:p>
            <a:pPr lvl="1"/>
            <a:r>
              <a:rPr lang="en-US" sz="3600" dirty="0" smtClean="0">
                <a:solidFill>
                  <a:schemeClr val="accent1"/>
                </a:solidFill>
              </a:rPr>
              <a:t>Due 11:59pm </a:t>
            </a:r>
            <a:r>
              <a:rPr lang="en-US" sz="3600" dirty="0" smtClean="0">
                <a:solidFill>
                  <a:schemeClr val="accent1"/>
                </a:solidFill>
              </a:rPr>
              <a:t>Wednesday</a:t>
            </a:r>
            <a:r>
              <a:rPr lang="en-US" sz="3600" dirty="0" smtClean="0">
                <a:solidFill>
                  <a:schemeClr val="accent1"/>
                </a:solidFill>
              </a:rPr>
              <a:t>, </a:t>
            </a:r>
            <a:r>
              <a:rPr lang="en-US" sz="3600" dirty="0" smtClean="0">
                <a:solidFill>
                  <a:schemeClr val="accent1"/>
                </a:solidFill>
              </a:rPr>
              <a:t>May </a:t>
            </a:r>
            <a:r>
              <a:rPr lang="en-US" sz="3600" dirty="0" smtClean="0">
                <a:solidFill>
                  <a:schemeClr val="accent1"/>
                </a:solidFill>
              </a:rPr>
              <a:t>18</a:t>
            </a:r>
            <a:r>
              <a:rPr lang="en-US" sz="3600" baseline="30000" dirty="0" smtClean="0">
                <a:solidFill>
                  <a:schemeClr val="accent1"/>
                </a:solidFill>
              </a:rPr>
              <a:t>th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sz="3600" dirty="0">
                <a:solidFill>
                  <a:schemeClr val="accent1"/>
                </a:solidFill>
              </a:rPr>
              <a:t>G</a:t>
            </a:r>
            <a:r>
              <a:rPr lang="en-US" sz="3600" dirty="0" smtClean="0">
                <a:solidFill>
                  <a:schemeClr val="accent1"/>
                </a:solidFill>
              </a:rPr>
              <a:t>race period until 4:59pm, May 19</a:t>
            </a:r>
            <a:r>
              <a:rPr lang="en-US" sz="3600" baseline="30000" dirty="0" smtClean="0">
                <a:solidFill>
                  <a:schemeClr val="accent1"/>
                </a:solidFill>
              </a:rPr>
              <a:t>th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endParaRPr lang="en-US" sz="36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88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5288" y="5199063"/>
            <a:ext cx="83534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alibri"/>
              </a:rPr>
              <a:t>FIGURE A.2.5 Basic unified GPU architecture.</a:t>
            </a:r>
            <a:r>
              <a:rPr lang="en-US" sz="1200" dirty="0">
                <a:solidFill>
                  <a:srgbClr val="FFFFFF"/>
                </a:solidFill>
                <a:latin typeface="Calibri"/>
              </a:rPr>
              <a:t> Example GPU with 112 streaming processor (SP) cores organized in 14 streaming multiprocessors (SMs); the cores are highly multithreaded. It has the basic Tesla architecture of an NVIDIA </a:t>
            </a:r>
            <a:r>
              <a:rPr lang="en-US" sz="1200" dirty="0" err="1">
                <a:solidFill>
                  <a:srgbClr val="FFFFFF"/>
                </a:solidFill>
                <a:latin typeface="Calibri"/>
              </a:rPr>
              <a:t>GeForce</a:t>
            </a:r>
            <a:r>
              <a:rPr lang="en-US" sz="1200" dirty="0">
                <a:solidFill>
                  <a:srgbClr val="FFFFFF"/>
                </a:solidFill>
                <a:latin typeface="Calibri"/>
              </a:rPr>
              <a:t> 8800. The processors connect with four 64-bit-wide DRAM partitions via an interconnection network. Each SM has eight SP cores, two special function units (SFUs), instruction and constant caches, a multithreaded instruction unit, and a shared memory. Copyright © 2009 Elsevier, Inc. All rights reserved.</a:t>
            </a:r>
          </a:p>
        </p:txBody>
      </p:sp>
      <p:pic>
        <p:nvPicPr>
          <p:cNvPr id="5498883" name="Picture 3" descr="App-a-02-05-P37449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8263" y="620713"/>
            <a:ext cx="6689725" cy="4283075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General computing with GPUs</a:t>
            </a:r>
            <a:endParaRPr lang="en-US"/>
          </a:p>
        </p:txBody>
      </p:sp>
      <p:sp>
        <p:nvSpPr>
          <p:cNvPr id="43776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Can we use these for general computation?</a:t>
            </a:r>
          </a:p>
          <a:p>
            <a:r>
              <a:rPr lang="en-US" dirty="0" smtClean="0"/>
              <a:t>Scientific Computing</a:t>
            </a:r>
          </a:p>
          <a:p>
            <a:pPr lvl="1"/>
            <a:r>
              <a:rPr lang="en-US" dirty="0" smtClean="0"/>
              <a:t>MATLAB codes</a:t>
            </a:r>
          </a:p>
          <a:p>
            <a:r>
              <a:rPr lang="en-US" dirty="0" smtClean="0"/>
              <a:t>Convex hulls</a:t>
            </a:r>
          </a:p>
          <a:p>
            <a:r>
              <a:rPr lang="en-US" dirty="0" smtClean="0"/>
              <a:t>Molecular Dynamics</a:t>
            </a:r>
          </a:p>
          <a:p>
            <a:r>
              <a:rPr lang="en-US" dirty="0" smtClean="0"/>
              <a:t>Etc.</a:t>
            </a:r>
          </a:p>
          <a:p>
            <a:endParaRPr lang="en-US" dirty="0" smtClean="0"/>
          </a:p>
          <a:p>
            <a:r>
              <a:rPr lang="en-US" dirty="0" smtClean="0"/>
              <a:t>NVIDIA’s answer:</a:t>
            </a:r>
            <a:br>
              <a:rPr lang="en-US" dirty="0" smtClean="0"/>
            </a:br>
            <a:r>
              <a:rPr lang="en-US" dirty="0" smtClean="0"/>
              <a:t>Compute Unified Device Architecture (CUDA)</a:t>
            </a:r>
            <a:endParaRPr lang="en-US" dirty="0"/>
          </a:p>
          <a:p>
            <a:pPr lvl="1"/>
            <a:r>
              <a:rPr lang="en-US" dirty="0" smtClean="0"/>
              <a:t>MATLAB/Fortran/etc.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“C for CUDA” </a:t>
            </a:r>
            <a:r>
              <a:rPr lang="en-US" dirty="0" smtClean="0">
                <a:sym typeface="Wingdings" pitchFamily="2" charset="2"/>
              </a:rPr>
              <a:t> GPU Codes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7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7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2260" name="Picture 4" descr="amd_nuGriffi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760623"/>
            <a:ext cx="5676900" cy="5944977"/>
          </a:xfrm>
          <a:prstGeom prst="rect">
            <a:avLst/>
          </a:prstGeom>
          <a:noFill/>
        </p:spPr>
      </p:pic>
      <p:sp>
        <p:nvSpPr>
          <p:cNvPr id="54722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AMDs Hybrid CPU/GPU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AMD’s Answer: Hybrid CPU/GPU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6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Cell</a:t>
            </a:r>
            <a:endParaRPr lang="en-US"/>
          </a:p>
        </p:txBody>
      </p:sp>
      <p:sp>
        <p:nvSpPr>
          <p:cNvPr id="54763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IBM/Sony/Toshiba</a:t>
            </a:r>
          </a:p>
          <a:p>
            <a:endParaRPr lang="en-US" dirty="0" smtClean="0"/>
          </a:p>
          <a:p>
            <a:r>
              <a:rPr lang="en-US" dirty="0" smtClean="0"/>
              <a:t>Sony </a:t>
            </a:r>
            <a:r>
              <a:rPr lang="en-US" dirty="0" err="1" smtClean="0"/>
              <a:t>Playstation</a:t>
            </a:r>
            <a:r>
              <a:rPr lang="en-US" dirty="0" smtClean="0"/>
              <a:t> 3</a:t>
            </a:r>
          </a:p>
          <a:p>
            <a:endParaRPr lang="en-US" dirty="0" smtClean="0"/>
          </a:p>
          <a:p>
            <a:r>
              <a:rPr lang="en-US" dirty="0" smtClean="0"/>
              <a:t>PPE</a:t>
            </a:r>
          </a:p>
          <a:p>
            <a:r>
              <a:rPr lang="en-US" dirty="0" smtClean="0"/>
              <a:t>SPEs (</a:t>
            </a:r>
            <a:r>
              <a:rPr lang="en-US" dirty="0" err="1" smtClean="0"/>
              <a:t>synergestic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476356" name="Picture 4" descr="Cell_Broadband_Engine_Processor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3875" y="28575"/>
            <a:ext cx="47625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3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Parallelism</a:t>
            </a:r>
            <a:endParaRPr lang="en-CA"/>
          </a:p>
        </p:txBody>
      </p:sp>
      <p:sp>
        <p:nvSpPr>
          <p:cNvPr id="428339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Must exploit parallelism for performance</a:t>
            </a:r>
          </a:p>
          <a:p>
            <a:pPr lvl="1"/>
            <a:r>
              <a:rPr lang="en-US" dirty="0" smtClean="0"/>
              <a:t>Lots of parallelism in graphics applications</a:t>
            </a:r>
          </a:p>
          <a:p>
            <a:pPr lvl="1"/>
            <a:r>
              <a:rPr lang="en-US" dirty="0" smtClean="0"/>
              <a:t>Lots of parallelism in scientific computing</a:t>
            </a:r>
          </a:p>
          <a:p>
            <a:r>
              <a:rPr lang="en-US" dirty="0" smtClean="0"/>
              <a:t>SIMD: single instruction, multiple data</a:t>
            </a:r>
          </a:p>
          <a:p>
            <a:pPr lvl="1"/>
            <a:r>
              <a:rPr lang="en-US" dirty="0" smtClean="0"/>
              <a:t>Perform same operation in parallel on many data items</a:t>
            </a:r>
          </a:p>
          <a:p>
            <a:pPr lvl="1"/>
            <a:r>
              <a:rPr lang="en-US" dirty="0" smtClean="0"/>
              <a:t>Data parallelism</a:t>
            </a:r>
          </a:p>
          <a:p>
            <a:r>
              <a:rPr lang="en-US" dirty="0" smtClean="0"/>
              <a:t>MIMD: multiple instruction, multiple data</a:t>
            </a:r>
          </a:p>
          <a:p>
            <a:pPr lvl="1"/>
            <a:r>
              <a:rPr lang="en-US" dirty="0" smtClean="0"/>
              <a:t>Run separate programs in parallel (on different data)</a:t>
            </a:r>
          </a:p>
          <a:p>
            <a:pPr lvl="1"/>
            <a:r>
              <a:rPr lang="en-US" dirty="0" smtClean="0"/>
              <a:t>Task parallelism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Embedded Processors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92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24000" y="152400"/>
            <a:ext cx="5562600" cy="838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Where is the Market?</a:t>
            </a:r>
            <a:endParaRPr lang="en-US" sz="3200" dirty="0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  <p:custDataLst>
              <p:tags r:id="rId2"/>
            </p:custDataLst>
          </p:nvPr>
        </p:nvGraphicFramePr>
        <p:xfrm>
          <a:off x="228600" y="304800"/>
          <a:ext cx="86868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79379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-5400000">
            <a:off x="-1752600" y="2819400"/>
            <a:ext cx="3886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Calibri"/>
              </a:rPr>
              <a:t>Millions of Computers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24000" y="152400"/>
            <a:ext cx="5562600" cy="838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Where is the Market?</a:t>
            </a:r>
            <a:endParaRPr lang="en-US" sz="3200" dirty="0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  <p:custDataLst>
              <p:tags r:id="rId2"/>
            </p:custDataLst>
          </p:nvPr>
        </p:nvGraphicFramePr>
        <p:xfrm>
          <a:off x="228600" y="304800"/>
          <a:ext cx="86868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79379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-5400000">
            <a:off x="-1828800" y="2743200"/>
            <a:ext cx="4038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Calibri"/>
              </a:rPr>
              <a:t>Millions of Computers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24000" y="152400"/>
            <a:ext cx="5562600" cy="838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Where is the Market?</a:t>
            </a:r>
            <a:endParaRPr lang="en-US" sz="3200" dirty="0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  <p:custDataLst>
              <p:tags r:id="rId2"/>
            </p:custDataLst>
          </p:nvPr>
        </p:nvGraphicFramePr>
        <p:xfrm>
          <a:off x="228600" y="304800"/>
          <a:ext cx="86868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79379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-5400000">
            <a:off x="-1866900" y="2672090"/>
            <a:ext cx="4191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Calibri"/>
              </a:rPr>
              <a:t>Millions of Computers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44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 l="25574" t="11270" r="49570" b="58000"/>
          <a:stretch>
            <a:fillRect/>
          </a:stretch>
        </p:blipFill>
        <p:spPr bwMode="auto">
          <a:xfrm>
            <a:off x="1066800" y="533400"/>
            <a:ext cx="3030538" cy="2341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  <p:pic>
        <p:nvPicPr>
          <p:cNvPr id="5795845" name="Picture 5" descr="h105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 l="20514" r="21071"/>
          <a:stretch>
            <a:fillRect/>
          </a:stretch>
        </p:blipFill>
        <p:spPr bwMode="auto">
          <a:xfrm>
            <a:off x="5662613" y="1257300"/>
            <a:ext cx="2997200" cy="5257800"/>
          </a:xfrm>
          <a:prstGeom prst="rect">
            <a:avLst/>
          </a:prstGeom>
          <a:noFill/>
        </p:spPr>
      </p:pic>
      <p:pic>
        <p:nvPicPr>
          <p:cNvPr id="5795847" name="Picture 7" descr="image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429000"/>
            <a:ext cx="3256762" cy="288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More of Moore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Where to?</a:t>
            </a:r>
            <a:endParaRPr lang="en-US"/>
          </a:p>
        </p:txBody>
      </p:sp>
      <p:sp>
        <p:nvSpPr>
          <p:cNvPr id="57978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Smart Dust….</a:t>
            </a:r>
            <a:endParaRPr lang="en-US"/>
          </a:p>
        </p:txBody>
      </p:sp>
      <p:pic>
        <p:nvPicPr>
          <p:cNvPr id="5797892" name="Picture 4" descr="wasp_uav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990600"/>
            <a:ext cx="2082800" cy="1789113"/>
          </a:xfrm>
          <a:prstGeom prst="rect">
            <a:avLst/>
          </a:prstGeom>
          <a:noFill/>
        </p:spPr>
      </p:pic>
      <p:pic>
        <p:nvPicPr>
          <p:cNvPr id="5797893" name="Picture 5" descr="deplo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0400" y="533400"/>
            <a:ext cx="5653088" cy="4346575"/>
          </a:xfrm>
          <a:prstGeom prst="rect">
            <a:avLst/>
          </a:prstGeom>
          <a:noFill/>
        </p:spPr>
      </p:pic>
      <p:pic>
        <p:nvPicPr>
          <p:cNvPr id="58370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" y="3276600"/>
            <a:ext cx="38766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 l="4432" t="20741" r="13573" b="25926"/>
          <a:stretch>
            <a:fillRect/>
          </a:stretch>
        </p:blipFill>
        <p:spPr bwMode="auto">
          <a:xfrm>
            <a:off x="5257800" y="4953000"/>
            <a:ext cx="2819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21212" y="457200"/>
            <a:ext cx="465985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Security?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Smart Cards…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143000"/>
            <a:ext cx="32146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581400"/>
            <a:ext cx="37719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Cryptography and security…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r="1887" b="9459"/>
          <a:stretch>
            <a:fillRect/>
          </a:stretch>
        </p:blipFill>
        <p:spPr bwMode="auto">
          <a:xfrm>
            <a:off x="228600" y="1371600"/>
            <a:ext cx="396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 l="3125" t="12500" r="7813" b="16667"/>
          <a:stretch>
            <a:fillRect/>
          </a:stretch>
        </p:blipFill>
        <p:spPr bwMode="auto">
          <a:xfrm>
            <a:off x="4343400" y="35814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4343400" y="1219200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TPM 1.2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685800" y="5218093"/>
            <a:ext cx="3646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IBM 4758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Secure </a:t>
            </a:r>
            <a:r>
              <a:rPr lang="en-US" sz="2800" dirty="0" err="1" smtClean="0">
                <a:solidFill>
                  <a:schemeClr val="bg1"/>
                </a:solidFill>
              </a:rPr>
              <a:t>Cryptoprocessor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457200" y="2514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Graphics</a:t>
            </a: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152400" y="33528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Scientific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Computing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3962400" y="10668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Embedded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Computing</a:t>
            </a: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5867400" y="2286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Smart Dust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&amp; Sensor Networks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172200" y="2895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Security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2743200" y="5334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Cryptography</a:t>
            </a:r>
          </a:p>
        </p:txBody>
      </p:sp>
      <p:cxnSp>
        <p:nvCxnSpPr>
          <p:cNvPr id="11" name="Straight Arrow Connector 10"/>
          <p:cNvCxnSpPr/>
          <p:nvPr>
            <p:custDataLst>
              <p:tags r:id="rId7"/>
            </p:custDataLst>
          </p:nvPr>
        </p:nvCxnSpPr>
        <p:spPr>
          <a:xfrm rot="10800000">
            <a:off x="1905000" y="2819400"/>
            <a:ext cx="2514600" cy="685800"/>
          </a:xfrm>
          <a:prstGeom prst="straightConnector1">
            <a:avLst/>
          </a:prstGeom>
          <a:ln w="444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>
            <p:custDataLst>
              <p:tags r:id="rId8"/>
            </p:custDataLst>
          </p:nvPr>
        </p:nvCxnSpPr>
        <p:spPr>
          <a:xfrm rot="10800000" flipV="1">
            <a:off x="1905000" y="3048000"/>
            <a:ext cx="914400" cy="533400"/>
          </a:xfrm>
          <a:prstGeom prst="straightConnector1">
            <a:avLst/>
          </a:prstGeom>
          <a:ln w="444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>
            <p:custDataLst>
              <p:tags r:id="rId9"/>
            </p:custDataLst>
          </p:nvPr>
        </p:nvCxnSpPr>
        <p:spPr>
          <a:xfrm rot="5400000">
            <a:off x="3314700" y="4152900"/>
            <a:ext cx="1447800" cy="914400"/>
          </a:xfrm>
          <a:prstGeom prst="straightConnector1">
            <a:avLst/>
          </a:prstGeom>
          <a:ln w="444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6" idx="2"/>
          </p:cNvCxnSpPr>
          <p:nvPr>
            <p:custDataLst>
              <p:tags r:id="rId10"/>
            </p:custDataLst>
          </p:nvPr>
        </p:nvCxnSpPr>
        <p:spPr>
          <a:xfrm rot="5400000" flipH="1" flipV="1">
            <a:off x="3771910" y="2744004"/>
            <a:ext cx="1866087" cy="419894"/>
          </a:xfrm>
          <a:prstGeom prst="straightConnector1">
            <a:avLst/>
          </a:prstGeom>
          <a:ln w="444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>
            <p:custDataLst>
              <p:tags r:id="rId11"/>
            </p:custDataLst>
          </p:nvPr>
        </p:nvCxnSpPr>
        <p:spPr>
          <a:xfrm flipV="1">
            <a:off x="4191000" y="3429000"/>
            <a:ext cx="2438400" cy="990600"/>
          </a:xfrm>
          <a:prstGeom prst="straightConnector1">
            <a:avLst/>
          </a:prstGeom>
          <a:ln w="444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>
            <p:custDataLst>
              <p:tags r:id="rId12"/>
            </p:custDataLst>
          </p:nvPr>
        </p:nvCxnSpPr>
        <p:spPr>
          <a:xfrm flipV="1">
            <a:off x="4800600" y="1219200"/>
            <a:ext cx="3124200" cy="1219200"/>
          </a:xfrm>
          <a:prstGeom prst="straightConnector1">
            <a:avLst/>
          </a:prstGeom>
          <a:ln w="444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>
            <p:custDataLst>
              <p:tags r:id="rId13"/>
            </p:custDataLst>
          </p:nvPr>
        </p:nvCxnSpPr>
        <p:spPr>
          <a:xfrm rot="16200000" flipV="1">
            <a:off x="1143000" y="1600200"/>
            <a:ext cx="1447800" cy="1295400"/>
          </a:xfrm>
          <a:prstGeom prst="straightConnector1">
            <a:avLst/>
          </a:prstGeom>
          <a:ln w="444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14"/>
            </p:custDataLst>
          </p:nvPr>
        </p:nvSpPr>
        <p:spPr>
          <a:xfrm>
            <a:off x="152400" y="1066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Games</a:t>
            </a:r>
          </a:p>
        </p:txBody>
      </p:sp>
      <p:sp>
        <p:nvSpPr>
          <p:cNvPr id="37" name="Oval 36"/>
          <p:cNvSpPr/>
          <p:nvPr>
            <p:custDataLst>
              <p:tags r:id="rId15"/>
            </p:custDataLst>
          </p:nvPr>
        </p:nvSpPr>
        <p:spPr>
          <a:xfrm>
            <a:off x="3886200" y="2743200"/>
            <a:ext cx="1371600" cy="1371600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>
            <p:custDataLst>
              <p:tags r:id="rId16"/>
            </p:custDataLst>
          </p:nvPr>
        </p:nvSpPr>
        <p:spPr>
          <a:xfrm>
            <a:off x="4267200" y="2971800"/>
            <a:ext cx="152400" cy="381000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>
            <p:custDataLst>
              <p:tags r:id="rId17"/>
            </p:custDataLst>
          </p:nvPr>
        </p:nvSpPr>
        <p:spPr>
          <a:xfrm>
            <a:off x="4724400" y="2971800"/>
            <a:ext cx="152400" cy="381000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>
            <p:custDataLst>
              <p:tags r:id="rId18"/>
            </p:custDataLst>
          </p:nvPr>
        </p:nvSpPr>
        <p:spPr>
          <a:xfrm flipV="1">
            <a:off x="4114800" y="3200400"/>
            <a:ext cx="914400" cy="685800"/>
          </a:xfrm>
          <a:prstGeom prst="arc">
            <a:avLst>
              <a:gd name="adj1" fmla="val 11192200"/>
              <a:gd name="adj2" fmla="val 2085606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>
            <p:custDataLst>
              <p:tags r:id="rId19"/>
            </p:custDataLst>
          </p:nvPr>
        </p:nvCxnSpPr>
        <p:spPr>
          <a:xfrm>
            <a:off x="5257800" y="2286000"/>
            <a:ext cx="1066800" cy="685800"/>
          </a:xfrm>
          <a:prstGeom prst="straightConnector1">
            <a:avLst/>
          </a:prstGeom>
          <a:ln w="444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>
            <p:custDataLst>
              <p:tags r:id="rId20"/>
            </p:custDataLst>
          </p:nvPr>
        </p:nvSpPr>
        <p:spPr>
          <a:xfrm>
            <a:off x="5791200" y="44958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Quantum </a:t>
            </a:r>
          </a:p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Computing?</a:t>
            </a:r>
          </a:p>
        </p:txBody>
      </p:sp>
      <p:cxnSp>
        <p:nvCxnSpPr>
          <p:cNvPr id="23" name="Straight Arrow Connector 22"/>
          <p:cNvCxnSpPr/>
          <p:nvPr>
            <p:custDataLst>
              <p:tags r:id="rId21"/>
            </p:custDataLst>
          </p:nvPr>
        </p:nvCxnSpPr>
        <p:spPr>
          <a:xfrm rot="10800000" flipV="1">
            <a:off x="7696200" y="3657600"/>
            <a:ext cx="1447800" cy="914400"/>
          </a:xfrm>
          <a:prstGeom prst="straightConnector1">
            <a:avLst/>
          </a:prstGeom>
          <a:ln w="444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22"/>
            </p:custDataLst>
          </p:nvPr>
        </p:nvCxnSpPr>
        <p:spPr>
          <a:xfrm>
            <a:off x="5029200" y="3886200"/>
            <a:ext cx="1066800" cy="685800"/>
          </a:xfrm>
          <a:prstGeom prst="straightConnector1">
            <a:avLst/>
          </a:prstGeom>
          <a:ln w="444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>
            <p:custDataLst>
              <p:tags r:id="rId23"/>
            </p:custDataLst>
          </p:nvPr>
        </p:nvSpPr>
        <p:spPr>
          <a:xfrm>
            <a:off x="4953000" y="43434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Cloud Computing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34" grpId="0"/>
      <p:bldP spid="21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Survey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How useful is this class, in all seriousness, for a computer scientist going into software engineering, meaning not low-level stuff?</a:t>
            </a:r>
          </a:p>
          <a:p>
            <a:endParaRPr lang="en-US" dirty="0" smtClean="0"/>
          </a:p>
          <a:p>
            <a:r>
              <a:rPr lang="en-US" dirty="0" smtClean="0"/>
              <a:t>How much of computer architecture do software engineers actually have to deal with?</a:t>
            </a:r>
          </a:p>
          <a:p>
            <a:endParaRPr lang="en-US" dirty="0" smtClean="0"/>
          </a:p>
          <a:p>
            <a:r>
              <a:rPr lang="en-US" dirty="0" smtClean="0"/>
              <a:t>What are the most important aspects of computer architecture that a software engineer should keep in mind while programming?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57200"/>
            <a:ext cx="8686800" cy="640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These days, programs run on hardware...</a:t>
            </a:r>
          </a:p>
          <a:p>
            <a:r>
              <a:rPr lang="en-US" dirty="0" smtClean="0"/>
              <a:t>	… more than ever before</a:t>
            </a:r>
          </a:p>
          <a:p>
            <a:endParaRPr lang="en-US" dirty="0" smtClean="0"/>
          </a:p>
          <a:p>
            <a:r>
              <a:rPr lang="en-US" dirty="0" smtClean="0"/>
              <a:t>Google Chrome</a:t>
            </a:r>
          </a:p>
          <a:p>
            <a:r>
              <a:rPr lang="en-US" dirty="0" smtClean="0">
                <a:sym typeface="Wingdings" pitchFamily="2" charset="2"/>
              </a:rPr>
              <a:t> Operating Systems</a:t>
            </a:r>
          </a:p>
          <a:p>
            <a:r>
              <a:rPr lang="en-US" dirty="0" smtClean="0">
                <a:sym typeface="Wingdings" pitchFamily="2" charset="2"/>
              </a:rPr>
              <a:t> Multi-Core &amp; Hyper-Threading</a:t>
            </a:r>
          </a:p>
          <a:p>
            <a:r>
              <a:rPr lang="en-US" dirty="0" smtClean="0">
                <a:sym typeface="Wingdings" pitchFamily="2" charset="2"/>
              </a:rPr>
              <a:t> Datapath Pipelines, Caches, MMUs, I/O &amp; DMA</a:t>
            </a:r>
          </a:p>
          <a:p>
            <a:r>
              <a:rPr lang="en-US" dirty="0" smtClean="0">
                <a:sym typeface="Wingdings" pitchFamily="2" charset="2"/>
              </a:rPr>
              <a:t> Busses, Logic, &amp; State machines</a:t>
            </a:r>
          </a:p>
          <a:p>
            <a:r>
              <a:rPr lang="en-US" dirty="0" smtClean="0">
                <a:sym typeface="Wingdings" pitchFamily="2" charset="2"/>
              </a:rPr>
              <a:t> Gates</a:t>
            </a:r>
          </a:p>
          <a:p>
            <a:r>
              <a:rPr lang="en-US" dirty="0" smtClean="0">
                <a:sym typeface="Wingdings" pitchFamily="2" charset="2"/>
              </a:rPr>
              <a:t> Transistors</a:t>
            </a:r>
          </a:p>
          <a:p>
            <a:r>
              <a:rPr lang="en-US" dirty="0" smtClean="0">
                <a:sym typeface="Wingdings" pitchFamily="2" charset="2"/>
              </a:rPr>
              <a:t> Silicon</a:t>
            </a:r>
          </a:p>
          <a:p>
            <a:r>
              <a:rPr lang="en-US" dirty="0" smtClean="0">
                <a:sym typeface="Wingdings" pitchFamily="2" charset="2"/>
              </a:rPr>
              <a:t> Electrons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Where to?</a:t>
            </a:r>
            <a:endParaRPr lang="en-US"/>
          </a:p>
        </p:txBody>
      </p:sp>
      <p:sp>
        <p:nvSpPr>
          <p:cNvPr id="57999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57200"/>
            <a:ext cx="8686800" cy="6400800"/>
          </a:xfrm>
        </p:spPr>
        <p:txBody>
          <a:bodyPr>
            <a:noAutofit/>
          </a:bodyPr>
          <a:lstStyle/>
          <a:p>
            <a:r>
              <a:rPr lang="en-US" dirty="0" smtClean="0"/>
              <a:t>CS 3110: Better concurrent </a:t>
            </a:r>
            <a:r>
              <a:rPr lang="en-US" dirty="0" smtClean="0"/>
              <a:t>programming</a:t>
            </a:r>
          </a:p>
          <a:p>
            <a:endParaRPr lang="en-US" sz="800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CS </a:t>
            </a:r>
            <a:r>
              <a:rPr lang="en-US" dirty="0" smtClean="0">
                <a:solidFill>
                  <a:srgbClr val="FFFF00"/>
                </a:solidFill>
              </a:rPr>
              <a:t>4410: The Operating System!</a:t>
            </a:r>
          </a:p>
          <a:p>
            <a:endParaRPr lang="en-US" sz="800" dirty="0" smtClean="0"/>
          </a:p>
          <a:p>
            <a:r>
              <a:rPr lang="en-US" dirty="0" smtClean="0"/>
              <a:t>CS 4450: Networking</a:t>
            </a:r>
          </a:p>
          <a:p>
            <a:endParaRPr lang="en-US" sz="800" dirty="0" smtClean="0"/>
          </a:p>
          <a:p>
            <a:r>
              <a:rPr lang="en-US" dirty="0" smtClean="0"/>
              <a:t>CS 4620: Graphics</a:t>
            </a:r>
          </a:p>
          <a:p>
            <a:endParaRPr lang="en-US" sz="800" dirty="0" smtClean="0"/>
          </a:p>
          <a:p>
            <a:r>
              <a:rPr lang="en-US" strike="sngStrike" dirty="0" smtClean="0"/>
              <a:t>CS 4821: Quantum Computing </a:t>
            </a:r>
          </a:p>
          <a:p>
            <a:endParaRPr lang="en-US" sz="1000" dirty="0" smtClean="0"/>
          </a:p>
          <a:p>
            <a:r>
              <a:rPr lang="en-US" sz="2800" dirty="0" err="1" smtClean="0"/>
              <a:t>Meng</a:t>
            </a:r>
            <a:endParaRPr lang="en-US" sz="2800" dirty="0" smtClean="0"/>
          </a:p>
          <a:p>
            <a:r>
              <a:rPr lang="en-US" sz="2800" dirty="0" smtClean="0"/>
              <a:t>5412—Cloud Computing,  5414—</a:t>
            </a:r>
            <a:r>
              <a:rPr lang="en-US" sz="2800" dirty="0" err="1" smtClean="0"/>
              <a:t>Distr</a:t>
            </a:r>
            <a:r>
              <a:rPr lang="en-US" sz="2800" dirty="0" smtClean="0"/>
              <a:t> Computing,</a:t>
            </a:r>
          </a:p>
          <a:p>
            <a:r>
              <a:rPr lang="en-US" sz="2800" dirty="0" smtClean="0"/>
              <a:t>5430—Systems </a:t>
            </a:r>
            <a:r>
              <a:rPr lang="en-US" sz="2800" dirty="0" err="1" smtClean="0"/>
              <a:t>Secuirty</a:t>
            </a:r>
            <a:r>
              <a:rPr lang="en-US" sz="2800" dirty="0" smtClean="0"/>
              <a:t>, </a:t>
            </a:r>
          </a:p>
          <a:p>
            <a:r>
              <a:rPr lang="en-US" sz="2800" dirty="0" smtClean="0"/>
              <a:t>5300—Arch of </a:t>
            </a:r>
            <a:r>
              <a:rPr lang="en-US" sz="2800" dirty="0" err="1" smtClean="0"/>
              <a:t>Larg</a:t>
            </a:r>
            <a:r>
              <a:rPr lang="en-US" sz="2800" dirty="0" smtClean="0"/>
              <a:t> scale Info Systems</a:t>
            </a:r>
          </a:p>
          <a:p>
            <a:r>
              <a:rPr lang="en-US" dirty="0"/>
              <a:t>And many more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019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609600" y="1828800"/>
            <a:ext cx="8001000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If you want to make an apple pie from scratch, you must first create the universe.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– Carl Sagan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4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Moore’s Law</a:t>
            </a:r>
            <a:endParaRPr lang="en-US"/>
          </a:p>
        </p:txBody>
      </p:sp>
      <p:sp>
        <p:nvSpPr>
          <p:cNvPr id="42649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Moore’s Law </a:t>
            </a:r>
            <a:r>
              <a:rPr lang="en-US" dirty="0" smtClean="0"/>
              <a:t>introduced in 1965</a:t>
            </a:r>
          </a:p>
          <a:p>
            <a:pPr lvl="1"/>
            <a:r>
              <a:rPr lang="en-US" dirty="0" smtClean="0"/>
              <a:t>Number of transistors that can be integrated on a single die would double every 18 to 24 months (i.e., grow exponentially with time).</a:t>
            </a:r>
          </a:p>
          <a:p>
            <a:r>
              <a:rPr lang="en-US" dirty="0" smtClean="0"/>
              <a:t>Amazingly visionary </a:t>
            </a:r>
          </a:p>
          <a:p>
            <a:pPr lvl="1"/>
            <a:r>
              <a:rPr lang="en-US" dirty="0" smtClean="0"/>
              <a:t>2300 transistors, 1 MHz clock (Intel 4004) - 1971</a:t>
            </a:r>
          </a:p>
          <a:p>
            <a:pPr lvl="1"/>
            <a:r>
              <a:rPr lang="en-US" dirty="0" smtClean="0"/>
              <a:t>16 Million transistors (Ultra </a:t>
            </a:r>
            <a:r>
              <a:rPr lang="en-US" dirty="0" err="1" smtClean="0"/>
              <a:t>Sparc</a:t>
            </a:r>
            <a:r>
              <a:rPr lang="en-US" dirty="0" smtClean="0"/>
              <a:t> III)</a:t>
            </a:r>
          </a:p>
          <a:p>
            <a:pPr lvl="1"/>
            <a:r>
              <a:rPr lang="en-US" dirty="0" smtClean="0"/>
              <a:t>42 Million transistors, 2 GHz clock (Intel Xeon) – 2001</a:t>
            </a:r>
          </a:p>
          <a:p>
            <a:pPr lvl="1"/>
            <a:r>
              <a:rPr lang="en-US" dirty="0" smtClean="0"/>
              <a:t>55 Million transistors, 3 GHz, 130nm technology, 250mm2 die (Intel Pentium 4) – 2004</a:t>
            </a:r>
          </a:p>
          <a:p>
            <a:pPr lvl="1"/>
            <a:r>
              <a:rPr lang="en-US" dirty="0" smtClean="0"/>
              <a:t>290+ Million transistors, 3 GHz (Intel Core 2 Duo) – </a:t>
            </a:r>
            <a:r>
              <a:rPr lang="en-US" dirty="0" smtClean="0"/>
              <a:t>2007</a:t>
            </a:r>
          </a:p>
          <a:p>
            <a:pPr lvl="1"/>
            <a:r>
              <a:rPr lang="en-US" dirty="0" smtClean="0"/>
              <a:t>731 Million </a:t>
            </a:r>
            <a:r>
              <a:rPr lang="en-US" dirty="0" err="1" smtClean="0"/>
              <a:t>transisters</a:t>
            </a:r>
            <a:r>
              <a:rPr lang="en-US" dirty="0" smtClean="0"/>
              <a:t>, 2-3Ghz (Intel Nehalem) - 2009</a:t>
            </a:r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7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Processor Performance Increase</a:t>
            </a:r>
            <a:endParaRPr lang="en-US" dirty="0"/>
          </a:p>
        </p:txBody>
      </p:sp>
      <p:graphicFrame>
        <p:nvGraphicFramePr>
          <p:cNvPr id="19" name="Object 2"/>
          <p:cNvGraphicFramePr>
            <a:graphicFrameLocks noGrp="1" noChangeAspect="1"/>
          </p:cNvGraphicFramePr>
          <p:nvPr>
            <p:ph idx="1"/>
            <p:custDataLst>
              <p:tags r:id="rId2"/>
            </p:custDataLst>
          </p:nvPr>
        </p:nvGraphicFramePr>
        <p:xfrm>
          <a:off x="228600" y="304800"/>
          <a:ext cx="86868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42670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2600" y="5062537"/>
            <a:ext cx="14478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>
                <a:solidFill>
                  <a:srgbClr val="FFFFFF"/>
                </a:solidFill>
                <a:latin typeface="Calibri"/>
              </a:rPr>
              <a:t>SUN-4/260</a:t>
            </a:r>
          </a:p>
        </p:txBody>
      </p:sp>
      <p:sp>
        <p:nvSpPr>
          <p:cNvPr id="426701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800" y="4833937"/>
            <a:ext cx="14478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>
                <a:solidFill>
                  <a:srgbClr val="FFFFFF"/>
                </a:solidFill>
                <a:latin typeface="Calibri"/>
              </a:rPr>
              <a:t>MIPS M/120</a:t>
            </a:r>
          </a:p>
        </p:txBody>
      </p:sp>
      <p:sp>
        <p:nvSpPr>
          <p:cNvPr id="4267014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4572000"/>
            <a:ext cx="19050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>
                <a:solidFill>
                  <a:srgbClr val="FFFFFF"/>
                </a:solidFill>
                <a:latin typeface="Calibri"/>
              </a:rPr>
              <a:t>MIPS M2000</a:t>
            </a:r>
          </a:p>
        </p:txBody>
      </p:sp>
      <p:sp>
        <p:nvSpPr>
          <p:cNvPr id="426701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4191000"/>
            <a:ext cx="14478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>
                <a:solidFill>
                  <a:srgbClr val="FFFFFF"/>
                </a:solidFill>
                <a:latin typeface="Calibri"/>
              </a:rPr>
              <a:t>IBM RS6000</a:t>
            </a:r>
          </a:p>
        </p:txBody>
      </p:sp>
      <p:sp>
        <p:nvSpPr>
          <p:cNvPr id="426701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05200" y="3657600"/>
            <a:ext cx="15240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HP 9000/750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701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09800" y="3048000"/>
            <a:ext cx="19812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DEC AXP/500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701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67200" y="2971800"/>
            <a:ext cx="19812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>
                <a:solidFill>
                  <a:srgbClr val="FFFFFF"/>
                </a:solidFill>
                <a:latin typeface="Calibri"/>
              </a:rPr>
              <a:t>IBM POWER 100</a:t>
            </a:r>
          </a:p>
        </p:txBody>
      </p:sp>
      <p:sp>
        <p:nvSpPr>
          <p:cNvPr id="4267019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590800"/>
            <a:ext cx="25146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>
                <a:solidFill>
                  <a:srgbClr val="FFFFFF"/>
                </a:solidFill>
                <a:latin typeface="Calibri"/>
              </a:rPr>
              <a:t>DEC Alpha 4/266</a:t>
            </a:r>
          </a:p>
        </p:txBody>
      </p:sp>
      <p:sp>
        <p:nvSpPr>
          <p:cNvPr id="4267020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57600" y="1981200"/>
            <a:ext cx="20574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>
                <a:solidFill>
                  <a:srgbClr val="FFFFFF"/>
                </a:solidFill>
                <a:latin typeface="Calibri"/>
              </a:rPr>
              <a:t>DEC </a:t>
            </a:r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Alpha 5/500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7021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05200" y="1676400"/>
            <a:ext cx="25908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>
                <a:solidFill>
                  <a:srgbClr val="FFFFFF"/>
                </a:solidFill>
                <a:latin typeface="Calibri"/>
              </a:rPr>
              <a:t>DEC Alpha 21264/600</a:t>
            </a:r>
          </a:p>
        </p:txBody>
      </p:sp>
      <p:sp>
        <p:nvSpPr>
          <p:cNvPr id="4267022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00400" y="2286000"/>
            <a:ext cx="23622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>
                <a:solidFill>
                  <a:srgbClr val="FFFFFF"/>
                </a:solidFill>
                <a:latin typeface="Calibri"/>
              </a:rPr>
              <a:t>DEC Alpha 5/300</a:t>
            </a:r>
          </a:p>
        </p:txBody>
      </p:sp>
      <p:sp>
        <p:nvSpPr>
          <p:cNvPr id="4267023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1371600"/>
            <a:ext cx="25908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>
                <a:solidFill>
                  <a:srgbClr val="FFFFFF"/>
                </a:solidFill>
                <a:latin typeface="Calibri"/>
              </a:rPr>
              <a:t>DEC Alpha 21264A/667</a:t>
            </a:r>
          </a:p>
        </p:txBody>
      </p:sp>
      <p:sp>
        <p:nvSpPr>
          <p:cNvPr id="4267024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0" y="1066800"/>
            <a:ext cx="18288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>
                <a:solidFill>
                  <a:srgbClr val="FFFFFF"/>
                </a:solidFill>
                <a:latin typeface="Calibri"/>
              </a:rPr>
              <a:t>Intel Xeon/2000</a:t>
            </a:r>
          </a:p>
        </p:txBody>
      </p:sp>
      <p:sp>
        <p:nvSpPr>
          <p:cNvPr id="4267025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77000" y="871537"/>
            <a:ext cx="23622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>
                <a:solidFill>
                  <a:srgbClr val="FFFFFF"/>
                </a:solidFill>
                <a:latin typeface="Calibri"/>
              </a:rPr>
              <a:t>Intel </a:t>
            </a:r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Pentium 4/3000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981200" y="457200"/>
            <a:ext cx="2667000" cy="885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Rectangle 8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82812" y="685800"/>
            <a:ext cx="1779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2400" dirty="0">
                <a:latin typeface="Calibri"/>
              </a:rPr>
              <a:t>Slope </a:t>
            </a:r>
            <a:r>
              <a:rPr lang="en-US" sz="2400" dirty="0" smtClean="0">
                <a:latin typeface="Calibri"/>
              </a:rPr>
              <a:t>~1.7x/year </a:t>
            </a:r>
            <a:endParaRPr lang="en-US" sz="2400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Cloud Computing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8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5334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Cloud Computing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229600" cy="4724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Datacenters are becoming a commodity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Order online and have it delivered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Datacenter in a box: already set up with commodity hardware &amp; software (Intel, Linux, petabyte of storage)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Plug data, power &amp; cooling and turn on</a:t>
            </a:r>
          </a:p>
          <a:p>
            <a:pPr lvl="2"/>
            <a:r>
              <a:rPr lang="en-US" dirty="0">
                <a:latin typeface="Arial" charset="0"/>
                <a:ea typeface="ＭＳ Ｐゴシック" charset="0"/>
              </a:rPr>
              <a:t>typically connected via optical fiber</a:t>
            </a:r>
          </a:p>
          <a:p>
            <a:pPr lvl="2"/>
            <a:r>
              <a:rPr lang="en-US" dirty="0">
                <a:latin typeface="Arial" charset="0"/>
                <a:ea typeface="ＭＳ Ｐゴシック" charset="0"/>
              </a:rPr>
              <a:t>may have network of such datacenters</a:t>
            </a:r>
          </a:p>
        </p:txBody>
      </p:sp>
      <p:pic>
        <p:nvPicPr>
          <p:cNvPr id="4" name="Content Placeholder 3" descr="Cntanr_34open-2.1024x76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0"/>
            <a:ext cx="327660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5250"/>
            <a:ext cx="17526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3657600"/>
            <a:ext cx="20351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46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2600" cy="4572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Cloud Computing =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Network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of Datacenters</a:t>
            </a: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3733800"/>
            <a:ext cx="34544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34290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1847850"/>
            <a:ext cx="286226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3368675"/>
            <a:ext cx="229076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31369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048000"/>
            <a:ext cx="2387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14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20000" cy="381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Cloud Computing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5603" name="Group 66"/>
          <p:cNvGrpSpPr>
            <a:grpSpLocks/>
          </p:cNvGrpSpPr>
          <p:nvPr/>
        </p:nvGrpSpPr>
        <p:grpSpPr bwMode="auto">
          <a:xfrm>
            <a:off x="609600" y="3581400"/>
            <a:ext cx="8458200" cy="3886200"/>
            <a:chOff x="381000" y="2133602"/>
            <a:chExt cx="8229600" cy="4511677"/>
          </a:xfrm>
        </p:grpSpPr>
        <p:pic>
          <p:nvPicPr>
            <p:cNvPr id="25605" name="Picture 4" descr="MP00158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133602"/>
              <a:ext cx="8229600" cy="4511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29" descr="contain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733" y="2424855"/>
              <a:ext cx="1192615" cy="79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30" descr="contain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389" y="3348072"/>
              <a:ext cx="1192615" cy="79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8" name="Picture 31" descr="contain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185" y="3200402"/>
              <a:ext cx="1192615" cy="79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Picture 32" descr="contain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921" y="3084296"/>
              <a:ext cx="1192615" cy="79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33" descr="contain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108" y="4930732"/>
              <a:ext cx="1192615" cy="79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34" descr="contain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609" y="4930731"/>
              <a:ext cx="1192615" cy="79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35" descr="contain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108" y="4139400"/>
              <a:ext cx="1192615" cy="79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Text Placeholder 45"/>
          <p:cNvSpPr>
            <a:spLocks noGrp="1"/>
          </p:cNvSpPr>
          <p:nvPr>
            <p:ph type="body" sz="half" idx="1"/>
          </p:nvPr>
        </p:nvSpPr>
        <p:spPr>
          <a:xfrm>
            <a:off x="533400" y="838200"/>
            <a:ext cx="7848600" cy="2286000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Clr>
                <a:schemeClr val="accent1"/>
              </a:buClr>
              <a:buSzPct val="70000"/>
              <a:buFont typeface="Monotype Sorts" charset="0"/>
              <a:buChar char="n"/>
            </a:pPr>
            <a:r>
              <a:rPr lang="en-US" sz="2800" dirty="0">
                <a:latin typeface="Arial" charset="0"/>
                <a:ea typeface="ＭＳ Ｐゴシック" charset="0"/>
              </a:rPr>
              <a:t>Enable datacenters to coordinate over vast </a:t>
            </a:r>
          </a:p>
          <a:p>
            <a:pPr marL="342900" lvl="1" indent="-342900">
              <a:buClr>
                <a:schemeClr val="accent1"/>
              </a:buClr>
              <a:buSzPct val="70000"/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</a:rPr>
              <a:t>	distances</a:t>
            </a:r>
          </a:p>
          <a:p>
            <a:pPr marL="342900" lvl="1" indent="-342900"/>
            <a:r>
              <a:rPr lang="en-US" dirty="0">
                <a:latin typeface="Arial" charset="0"/>
                <a:ea typeface="ＭＳ Ｐゴシック" charset="0"/>
              </a:rPr>
              <a:t>Optimize availability, disaster tolerance, energy</a:t>
            </a:r>
          </a:p>
          <a:p>
            <a:pPr marL="342900" lvl="1" indent="-342900"/>
            <a:r>
              <a:rPr lang="en-US" dirty="0">
                <a:latin typeface="Arial" charset="0"/>
                <a:ea typeface="ＭＳ Ｐゴシック" charset="0"/>
              </a:rPr>
              <a:t>Without sacrificing performance</a:t>
            </a:r>
          </a:p>
          <a:p>
            <a:pPr marL="342900" lvl="1" indent="-342900"/>
            <a:r>
              <a:rPr lang="ja-JP" altLang="en-US" dirty="0">
                <a:latin typeface="Arial" charset="0"/>
                <a:ea typeface="ＭＳ Ｐゴシック" charset="0"/>
              </a:rPr>
              <a:t>“</a:t>
            </a:r>
            <a:r>
              <a:rPr lang="en-US" dirty="0">
                <a:latin typeface="Arial" charset="0"/>
                <a:ea typeface="ＭＳ Ｐゴシック" charset="0"/>
              </a:rPr>
              <a:t>cloud computing</a:t>
            </a:r>
            <a:r>
              <a:rPr lang="ja-JP" altLang="en-US" dirty="0">
                <a:latin typeface="Arial" charset="0"/>
                <a:ea typeface="ＭＳ Ｐゴシック" charset="0"/>
              </a:rPr>
              <a:t>”</a:t>
            </a:r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Drive underlying technological innovations.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0CHAOAgAQdA44HcAEgEyLlX21j80CILIMkqUkmag/uffUBkY5Bucms0IwTWIECDghIEET//wNFNQRIEEU1BAcCC2QDOAtlGDYUMggAjikBrQF+QzMIAOgZAV4JfkMgMgkAkJsDATfAHkUzCQCQggIB28UeRTgIAP4DAHuF0jQPEhJk9E1BCAFNQRJOwKQ/0wCkPx4EA4LmgAosAgxmRmQLfs/YITYQ5aOGTJnmcrcWPI5WtG7XEtwscjVa5c4sLPLiytHGPGAKLAIMZ7Z7C3pvTCE2EZmOHFlat3K3LixsVrRuxarXGVllWt8TlxlysWDljhcADQEaAQkBFwEKQAiC/t8b+3x3OgCH8hs3kNnT6fiHwJRYjJ6SgMYAITYRiaNWDJtkbrcrVm5WtGrbCtxZWGJawaYsebFlbssLFwA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203</TotalTime>
  <Words>2316</Words>
  <Application>Microsoft Macintosh PowerPoint</Application>
  <PresentationFormat>On-screen Show (4:3)</PresentationFormat>
  <Paragraphs>366</Paragraphs>
  <Slides>37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Dark 3410</vt:lpstr>
      <vt:lpstr>What does the Future Hold?</vt:lpstr>
      <vt:lpstr>Announcements</vt:lpstr>
      <vt:lpstr>PowerPoint Presentation</vt:lpstr>
      <vt:lpstr>Moore’s Law</vt:lpstr>
      <vt:lpstr>Processor Performance Increase</vt:lpstr>
      <vt:lpstr>What’s next</vt:lpstr>
      <vt:lpstr>Cloud Computing</vt:lpstr>
      <vt:lpstr>Cloud Computing = Network of Datacenters</vt:lpstr>
      <vt:lpstr>Cloud Computing</vt:lpstr>
      <vt:lpstr>Cloud Computing</vt:lpstr>
      <vt:lpstr>Example: Energy and Performance</vt:lpstr>
      <vt:lpstr>What’s next</vt:lpstr>
      <vt:lpstr>PowerPoint Presentation</vt:lpstr>
      <vt:lpstr>Brief History</vt:lpstr>
      <vt:lpstr>PowerPoint Presentation</vt:lpstr>
      <vt:lpstr>PowerPoint Presentation</vt:lpstr>
      <vt:lpstr>Faster than Moore’s Law</vt:lpstr>
      <vt:lpstr>NVidia Tesla Architecture</vt:lpstr>
      <vt:lpstr>Why are GPUs so fast?</vt:lpstr>
      <vt:lpstr>PowerPoint Presentation</vt:lpstr>
      <vt:lpstr>General computing with GPUs</vt:lpstr>
      <vt:lpstr>AMDs Hybrid CPU/GPU</vt:lpstr>
      <vt:lpstr>Cell</vt:lpstr>
      <vt:lpstr>Parallelism</vt:lpstr>
      <vt:lpstr>What’s next</vt:lpstr>
      <vt:lpstr>Where is the Market?</vt:lpstr>
      <vt:lpstr>Where is the Market?</vt:lpstr>
      <vt:lpstr>Where is the Market?</vt:lpstr>
      <vt:lpstr>PowerPoint Presentation</vt:lpstr>
      <vt:lpstr>Where to?</vt:lpstr>
      <vt:lpstr>Security?</vt:lpstr>
      <vt:lpstr>PowerPoint Presentation</vt:lpstr>
      <vt:lpstr>PowerPoint Presentation</vt:lpstr>
      <vt:lpstr>Survey Questions</vt:lpstr>
      <vt:lpstr>Why?</vt:lpstr>
      <vt:lpstr>Where to?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are we going?</dc:title>
  <dc:subject/>
  <dc:creator>Hakim Weatherspoon</dc:creator>
  <cp:keywords/>
  <dc:description/>
  <cp:lastModifiedBy>Hakim Weatherspoon</cp:lastModifiedBy>
  <cp:revision>57</cp:revision>
  <dcterms:created xsi:type="dcterms:W3CDTF">2006-08-16T00:00:00Z</dcterms:created>
  <dcterms:modified xsi:type="dcterms:W3CDTF">2011-05-05T15:42:46Z</dcterms:modified>
  <cp:category/>
</cp:coreProperties>
</file>