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2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3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4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5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6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7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8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9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10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1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12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13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4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15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16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17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18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19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20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21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22.xml" ContentType="application/vnd.openxmlformats-officedocument.presentationml.notesSlide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23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24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310" r:id="rId2"/>
    <p:sldId id="312" r:id="rId3"/>
    <p:sldId id="314" r:id="rId4"/>
    <p:sldId id="313" r:id="rId5"/>
    <p:sldId id="298" r:id="rId6"/>
    <p:sldId id="296" r:id="rId7"/>
    <p:sldId id="286" r:id="rId8"/>
    <p:sldId id="294" r:id="rId9"/>
    <p:sldId id="268" r:id="rId10"/>
    <p:sldId id="269" r:id="rId11"/>
    <p:sldId id="292" r:id="rId12"/>
    <p:sldId id="309" r:id="rId13"/>
    <p:sldId id="293" r:id="rId14"/>
    <p:sldId id="291" r:id="rId15"/>
    <p:sldId id="270" r:id="rId16"/>
    <p:sldId id="271" r:id="rId17"/>
    <p:sldId id="272" r:id="rId18"/>
    <p:sldId id="288" r:id="rId19"/>
    <p:sldId id="273" r:id="rId20"/>
    <p:sldId id="274" r:id="rId21"/>
    <p:sldId id="275" r:id="rId22"/>
    <p:sldId id="304" r:id="rId23"/>
    <p:sldId id="299" r:id="rId24"/>
    <p:sldId id="305" r:id="rId25"/>
    <p:sldId id="306" r:id="rId26"/>
    <p:sldId id="307" r:id="rId27"/>
    <p:sldId id="289" r:id="rId28"/>
    <p:sldId id="281" r:id="rId29"/>
    <p:sldId id="282" r:id="rId30"/>
    <p:sldId id="308" r:id="rId31"/>
    <p:sldId id="283" r:id="rId32"/>
    <p:sldId id="284" r:id="rId33"/>
    <p:sldId id="285" r:id="rId34"/>
    <p:sldId id="297" r:id="rId35"/>
  </p:sldIdLst>
  <p:sldSz cx="9144000" cy="6858000" type="screen4x3"/>
  <p:notesSz cx="6858000" cy="9144000"/>
  <p:custDataLst>
    <p:tags r:id="rId3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82" autoAdjust="0"/>
  </p:normalViewPr>
  <p:slideViewPr>
    <p:cSldViewPr>
      <p:cViewPr varScale="1">
        <p:scale>
          <a:sx n="56" d="100"/>
          <a:sy n="56" d="100"/>
        </p:scale>
        <p:origin x="-1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tags" Target="tags/tag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1C1A1-1FF6-4747-8F7E-8C7EE31D7FD3}" type="datetimeFigureOut">
              <a:rPr lang="en-US" smtClean="0"/>
              <a:pPr/>
              <a:t>5/5/11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67945-E7BC-4572-A0F0-E38AA3AAAE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9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6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8" tIns="43244" rIns="86488" bIns="4324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5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4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61" tIns="44931" rIns="89861" bIns="44931">
            <a:spAutoFit/>
          </a:bodyPr>
          <a:lstStyle/>
          <a:p>
            <a:r>
              <a:rPr lang="en-US" dirty="0" smtClean="0"/>
              <a:t>bug:</a:t>
            </a:r>
            <a:r>
              <a:rPr lang="en-US" baseline="0" dirty="0" smtClean="0"/>
              <a:t> can’t do busy waiting inside </a:t>
            </a:r>
            <a:r>
              <a:rPr lang="en-US" baseline="0" dirty="0" err="1" smtClean="0"/>
              <a:t>mutex</a:t>
            </a:r>
            <a:r>
              <a:rPr lang="en-US" baseline="0" dirty="0" smtClean="0"/>
              <a:t>… what to do?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7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4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61" tIns="44931" rIns="89861" bIns="44931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66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Last condition: sequential </a:t>
            </a:r>
            <a:r>
              <a:rPr lang="en-US" dirty="0" err="1" smtClean="0"/>
              <a:t>consitency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9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4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61" tIns="44931" rIns="89861" bIns="44931">
            <a:spAutoFit/>
          </a:bodyPr>
          <a:lstStyle/>
          <a:p>
            <a:r>
              <a:rPr lang="en-US" dirty="0" smtClean="0"/>
              <a:t>locks don’t help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01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4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61" tIns="44931" rIns="89861" bIns="44931">
            <a:spAutoFit/>
          </a:bodyPr>
          <a:lstStyle/>
          <a:p>
            <a:r>
              <a:rPr lang="en-US" dirty="0" smtClean="0"/>
              <a:t>require hardware support</a:t>
            </a:r>
          </a:p>
          <a:p>
            <a:r>
              <a:rPr lang="en-US" dirty="0" err="1" smtClean="0"/>
              <a:t>pthread_mutex</a:t>
            </a:r>
            <a:r>
              <a:rPr lang="en-US" baseline="0" dirty="0" smtClean="0"/>
              <a:t> has built-in memory barriers to implement acquire/release semantics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0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4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61" tIns="44931" rIns="89861" bIns="44931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0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4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61" tIns="44931" rIns="89861" bIns="44931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0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4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61" tIns="44931" rIns="89861" bIns="44931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0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4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61" tIns="44931" rIns="89861" bIns="44931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09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4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61" tIns="44931" rIns="89861" bIns="44931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device drivers if interrupts always go to same 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11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4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61" tIns="44931" rIns="89861" bIns="44931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11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4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61" tIns="44931" rIns="89861" bIns="44931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1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4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61" tIns="44931" rIns="89861" bIns="44931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15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4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61" tIns="44931" rIns="89861" bIns="44931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17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4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61" tIns="44931" rIns="89861" bIns="44931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84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1" tIns="45711" rIns="91421" bIns="45711"/>
          <a:lstStyle/>
          <a:p>
            <a:r>
              <a:rPr lang="en-US" dirty="0" err="1" smtClean="0"/>
              <a:t>test_and_set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baseline="0" dirty="0" smtClean="0"/>
              <a:t> *</a:t>
            </a:r>
            <a:endParaRPr lang="en-US" dirty="0" smtClean="0"/>
          </a:p>
          <a:p>
            <a:r>
              <a:rPr lang="en-US" dirty="0" err="1" smtClean="0"/>
              <a:t>Mutex</a:t>
            </a:r>
            <a:r>
              <a:rPr lang="en-US" dirty="0" smtClean="0"/>
              <a:t> init: </a:t>
            </a:r>
          </a:p>
          <a:p>
            <a:r>
              <a:rPr lang="en-US" dirty="0" smtClean="0"/>
              <a:t>  *lock = 0;</a:t>
            </a:r>
          </a:p>
          <a:p>
            <a:r>
              <a:rPr lang="en-US" dirty="0" smtClean="0"/>
              <a:t>   sw $0,</a:t>
            </a:r>
            <a:r>
              <a:rPr lang="en-US" baseline="0" dirty="0" smtClean="0"/>
              <a:t> 0($a0)</a:t>
            </a:r>
            <a:endParaRPr lang="en-US" dirty="0" smtClean="0"/>
          </a:p>
          <a:p>
            <a:r>
              <a:rPr lang="en-US" dirty="0" err="1" smtClean="0"/>
              <a:t>Mutex</a:t>
            </a:r>
            <a:r>
              <a:rPr lang="en-US" dirty="0" smtClean="0"/>
              <a:t> lock: </a:t>
            </a:r>
          </a:p>
          <a:p>
            <a:r>
              <a:rPr lang="en-US" dirty="0" smtClean="0"/>
              <a:t>   while (</a:t>
            </a:r>
            <a:r>
              <a:rPr lang="en-US" dirty="0" err="1" smtClean="0"/>
              <a:t>ats</a:t>
            </a:r>
            <a:r>
              <a:rPr lang="en-US" dirty="0" smtClean="0"/>
              <a:t>(lock, 1));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again: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ats</a:t>
            </a:r>
            <a:r>
              <a:rPr lang="en-US" baseline="0" dirty="0" smtClean="0"/>
              <a:t> $t0, 0($a0)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        </a:t>
            </a:r>
            <a:r>
              <a:rPr lang="en-US" baseline="0" dirty="0" err="1" smtClean="0"/>
              <a:t>bne</a:t>
            </a:r>
            <a:r>
              <a:rPr lang="en-US" baseline="0" dirty="0" smtClean="0"/>
              <a:t> $t0, $0, again</a:t>
            </a:r>
            <a:endParaRPr lang="en-US" dirty="0" smtClean="0"/>
          </a:p>
          <a:p>
            <a:r>
              <a:rPr lang="en-US" dirty="0" err="1" smtClean="0"/>
              <a:t>Mutex</a:t>
            </a:r>
            <a:r>
              <a:rPr lang="en-US" baseline="0" dirty="0" smtClean="0"/>
              <a:t> unlock:</a:t>
            </a:r>
          </a:p>
          <a:p>
            <a:r>
              <a:rPr lang="en-US" baseline="0" dirty="0" smtClean="0"/>
              <a:t>  *lock = 0;</a:t>
            </a:r>
          </a:p>
          <a:p>
            <a:r>
              <a:rPr lang="en-US" baseline="0" dirty="0" smtClean="0"/>
              <a:t>   sw $0, 0($a0)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88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2" tIns="43241" rIns="86482" bIns="43241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Consolas" pitchFamily="49" charset="0"/>
              </a:rPr>
              <a:t>spin until lock is acquired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Consolas" pitchFamily="49" charset="0"/>
              </a:rPr>
              <a:t>note:</a:t>
            </a:r>
            <a:r>
              <a:rPr lang="en-US" sz="1200" baseline="0" dirty="0" smtClean="0">
                <a:latin typeface="Consolas" pitchFamily="49" charset="0"/>
              </a:rPr>
              <a:t> lock can’t be in a register (some compiler trickery required to ensure lock variable is in memory)</a:t>
            </a:r>
            <a:endParaRPr lang="en-US" sz="1200" dirty="0" smtClean="0">
              <a:latin typeface="Consolas" pitchFamily="49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1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2" tIns="43241" rIns="86482" bIns="4324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implementation: lock bus while read-modify-write</a:t>
            </a:r>
            <a:r>
              <a:rPr lang="en-US" baseline="0" dirty="0" smtClean="0"/>
              <a:t> cycle happens, very expensive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implementation: lock bus while read-modify-write</a:t>
            </a:r>
            <a:r>
              <a:rPr lang="en-US" baseline="0" dirty="0" smtClean="0"/>
              <a:t> cycle happens, very expensive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3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4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61" tIns="44931" rIns="89861" bIns="44931">
            <a:spAutoFit/>
          </a:bodyPr>
          <a:lstStyle/>
          <a:p>
            <a:r>
              <a:rPr lang="en-US" dirty="0" smtClean="0"/>
              <a:t>draw picture</a:t>
            </a:r>
          </a:p>
          <a:p>
            <a:r>
              <a:rPr lang="en-US" dirty="0" smtClean="0"/>
              <a:t>invariant broken</a:t>
            </a:r>
            <a:r>
              <a:rPr lang="en-US" baseline="0" dirty="0" smtClean="0"/>
              <a:t> just before last/first increments</a:t>
            </a:r>
          </a:p>
          <a:p>
            <a:r>
              <a:rPr lang="en-US" baseline="0" dirty="0" smtClean="0"/>
              <a:t>needs: make the list into a ring buffer, add code in writer to wait if list is full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Hakim</a:t>
            </a:r>
            <a:r>
              <a:rPr lang="en-US" sz="2700" b="1" baseline="0" dirty="0" smtClean="0">
                <a:solidFill>
                  <a:srgbClr val="898989"/>
                </a:solidFill>
              </a:rPr>
              <a:t> Weatherspoon</a:t>
            </a:r>
            <a:endParaRPr lang="en-US" sz="2700" b="1" dirty="0" smtClean="0">
              <a:solidFill>
                <a:srgbClr val="898989"/>
              </a:solidFill>
            </a:endParaRP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2011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5/5/11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Spring 2011</a:t>
            </a:r>
          </a:p>
          <a:p>
            <a:pPr lvl="0"/>
            <a:r>
              <a:rPr lang="en-US" noProof="0" dirty="0" smtClean="0"/>
              <a:t>Computer Science</a:t>
            </a:r>
          </a:p>
          <a:p>
            <a:pPr lvl="0"/>
            <a:r>
              <a:rPr lang="en-US" noProof="0" dirty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Copyright Hakim Weatherspoon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F1BFF-0630-044F-A176-B68CCF226FFC}" type="slidenum">
              <a:rPr lang="en-US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8867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762000"/>
            <a:ext cx="86868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81000" y="508000"/>
            <a:ext cx="8394700" cy="25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4" Type="http://schemas.openxmlformats.org/officeDocument/2006/relationships/tags" Target="../tags/tag18.xml"/><Relationship Id="rId5" Type="http://schemas.openxmlformats.org/officeDocument/2006/relationships/slideLayout" Target="../slideLayouts/slideLayout12.xml"/><Relationship Id="rId6" Type="http://schemas.openxmlformats.org/officeDocument/2006/relationships/image" Target="../media/image2.emf"/><Relationship Id="rId1" Type="http://schemas.openxmlformats.org/officeDocument/2006/relationships/tags" Target="../tags/tag15.xml"/><Relationship Id="rId2" Type="http://schemas.openxmlformats.org/officeDocument/2006/relationships/tags" Target="../tags/tag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.xml"/><Relationship Id="rId1" Type="http://schemas.openxmlformats.org/officeDocument/2006/relationships/tags" Target="../tags/tag30.xml"/><Relationship Id="rId2" Type="http://schemas.openxmlformats.org/officeDocument/2006/relationships/tags" Target="../tags/tag3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6.xml"/><Relationship Id="rId1" Type="http://schemas.openxmlformats.org/officeDocument/2006/relationships/tags" Target="../tags/tag32.xml"/><Relationship Id="rId2" Type="http://schemas.openxmlformats.org/officeDocument/2006/relationships/tags" Target="../tags/tag3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7.xml"/><Relationship Id="rId1" Type="http://schemas.openxmlformats.org/officeDocument/2006/relationships/tags" Target="../tags/tag34.xml"/><Relationship Id="rId2" Type="http://schemas.openxmlformats.org/officeDocument/2006/relationships/tags" Target="../tags/tag3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8.xml"/><Relationship Id="rId1" Type="http://schemas.openxmlformats.org/officeDocument/2006/relationships/tags" Target="../tags/tag36.xml"/><Relationship Id="rId2" Type="http://schemas.openxmlformats.org/officeDocument/2006/relationships/tags" Target="../tags/tag3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38.xml"/><Relationship Id="rId2" Type="http://schemas.openxmlformats.org/officeDocument/2006/relationships/tags" Target="../tags/tag39.xml"/><Relationship Id="rId3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4" Type="http://schemas.openxmlformats.org/officeDocument/2006/relationships/tags" Target="../tags/tag43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9.xml"/><Relationship Id="rId1" Type="http://schemas.openxmlformats.org/officeDocument/2006/relationships/tags" Target="../tags/tag40.xml"/><Relationship Id="rId2" Type="http://schemas.openxmlformats.org/officeDocument/2006/relationships/tags" Target="../tags/tag4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4" Type="http://schemas.openxmlformats.org/officeDocument/2006/relationships/tags" Target="../tags/tag47.xml"/><Relationship Id="rId5" Type="http://schemas.openxmlformats.org/officeDocument/2006/relationships/slideLayout" Target="../slideLayouts/slideLayout6.xml"/><Relationship Id="rId6" Type="http://schemas.openxmlformats.org/officeDocument/2006/relationships/notesSlide" Target="../notesSlides/notesSlide10.xml"/><Relationship Id="rId1" Type="http://schemas.openxmlformats.org/officeDocument/2006/relationships/tags" Target="../tags/tag44.xml"/><Relationship Id="rId2" Type="http://schemas.openxmlformats.org/officeDocument/2006/relationships/tags" Target="../tags/tag4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4" Type="http://schemas.openxmlformats.org/officeDocument/2006/relationships/tags" Target="../tags/tag51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1.xml"/><Relationship Id="rId1" Type="http://schemas.openxmlformats.org/officeDocument/2006/relationships/tags" Target="../tags/tag48.xml"/><Relationship Id="rId2" Type="http://schemas.openxmlformats.org/officeDocument/2006/relationships/tags" Target="../tags/tag4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52.xml"/><Relationship Id="rId2" Type="http://schemas.openxmlformats.org/officeDocument/2006/relationships/tags" Target="../tags/tag53.xml"/><Relationship Id="rId3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2.xml"/><Relationship Id="rId1" Type="http://schemas.openxmlformats.org/officeDocument/2006/relationships/tags" Target="../tags/tag54.xml"/><Relationship Id="rId2" Type="http://schemas.openxmlformats.org/officeDocument/2006/relationships/tags" Target="../tags/tag5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3.xml"/><Relationship Id="rId1" Type="http://schemas.openxmlformats.org/officeDocument/2006/relationships/tags" Target="../tags/tag56.xml"/><Relationship Id="rId2" Type="http://schemas.openxmlformats.org/officeDocument/2006/relationships/tags" Target="../tags/tag5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4" Type="http://schemas.openxmlformats.org/officeDocument/2006/relationships/tags" Target="../tags/tag61.xml"/><Relationship Id="rId5" Type="http://schemas.openxmlformats.org/officeDocument/2006/relationships/tags" Target="../tags/tag62.xml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14.xml"/><Relationship Id="rId1" Type="http://schemas.openxmlformats.org/officeDocument/2006/relationships/tags" Target="../tags/tag58.xml"/><Relationship Id="rId2" Type="http://schemas.openxmlformats.org/officeDocument/2006/relationships/tags" Target="../tags/tag5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63.xml"/><Relationship Id="rId2" Type="http://schemas.openxmlformats.org/officeDocument/2006/relationships/tags" Target="../tags/tag64.xml"/><Relationship Id="rId3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5.xml"/><Relationship Id="rId1" Type="http://schemas.openxmlformats.org/officeDocument/2006/relationships/tags" Target="../tags/tag65.xml"/><Relationship Id="rId2" Type="http://schemas.openxmlformats.org/officeDocument/2006/relationships/tags" Target="../tags/tag6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4" Type="http://schemas.openxmlformats.org/officeDocument/2006/relationships/tags" Target="../tags/tag71.xml"/><Relationship Id="rId5" Type="http://schemas.openxmlformats.org/officeDocument/2006/relationships/tags" Target="../tags/tag72.xml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16.xml"/><Relationship Id="rId1" Type="http://schemas.openxmlformats.org/officeDocument/2006/relationships/tags" Target="../tags/tag68.xml"/><Relationship Id="rId2" Type="http://schemas.openxmlformats.org/officeDocument/2006/relationships/tags" Target="../tags/tag6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4" Type="http://schemas.openxmlformats.org/officeDocument/2006/relationships/tags" Target="../tags/tag76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7.xml"/><Relationship Id="rId1" Type="http://schemas.openxmlformats.org/officeDocument/2006/relationships/tags" Target="../tags/tag73.xml"/><Relationship Id="rId2" Type="http://schemas.openxmlformats.org/officeDocument/2006/relationships/tags" Target="../tags/tag7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4" Type="http://schemas.openxmlformats.org/officeDocument/2006/relationships/tags" Target="../tags/tag80.xml"/><Relationship Id="rId5" Type="http://schemas.openxmlformats.org/officeDocument/2006/relationships/tags" Target="../tags/tag81.xml"/><Relationship Id="rId6" Type="http://schemas.openxmlformats.org/officeDocument/2006/relationships/tags" Target="../tags/tag82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18.xml"/><Relationship Id="rId1" Type="http://schemas.openxmlformats.org/officeDocument/2006/relationships/tags" Target="../tags/tag77.xml"/><Relationship Id="rId2" Type="http://schemas.openxmlformats.org/officeDocument/2006/relationships/tags" Target="../tags/tag7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83.xml"/><Relationship Id="rId2" Type="http://schemas.openxmlformats.org/officeDocument/2006/relationships/tags" Target="../tags/tag84.xml"/><Relationship Id="rId3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9.xml"/><Relationship Id="rId1" Type="http://schemas.openxmlformats.org/officeDocument/2006/relationships/tags" Target="../tags/tag85.xml"/><Relationship Id="rId2" Type="http://schemas.openxmlformats.org/officeDocument/2006/relationships/tags" Target="../tags/tag8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4" Type="http://schemas.openxmlformats.org/officeDocument/2006/relationships/tags" Target="../tags/tag90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0.xml"/><Relationship Id="rId1" Type="http://schemas.openxmlformats.org/officeDocument/2006/relationships/tags" Target="../tags/tag87.xml"/><Relationship Id="rId2" Type="http://schemas.openxmlformats.org/officeDocument/2006/relationships/tags" Target="../tags/tag8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4" Type="http://schemas.openxmlformats.org/officeDocument/2006/relationships/tags" Target="../tags/tag94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1.xml"/><Relationship Id="rId1" Type="http://schemas.openxmlformats.org/officeDocument/2006/relationships/tags" Target="../tags/tag91.xml"/><Relationship Id="rId2" Type="http://schemas.openxmlformats.org/officeDocument/2006/relationships/tags" Target="../tags/tag9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2.xml"/><Relationship Id="rId1" Type="http://schemas.openxmlformats.org/officeDocument/2006/relationships/tags" Target="../tags/tag95.xml"/><Relationship Id="rId2" Type="http://schemas.openxmlformats.org/officeDocument/2006/relationships/tags" Target="../tags/tag9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3.xml"/><Relationship Id="rId1" Type="http://schemas.openxmlformats.org/officeDocument/2006/relationships/tags" Target="../tags/tag97.xml"/><Relationship Id="rId2" Type="http://schemas.openxmlformats.org/officeDocument/2006/relationships/tags" Target="../tags/tag9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4.xml"/><Relationship Id="rId1" Type="http://schemas.openxmlformats.org/officeDocument/2006/relationships/tags" Target="../tags/tag99.xml"/><Relationship Id="rId2" Type="http://schemas.openxmlformats.org/officeDocument/2006/relationships/tags" Target="../tags/tag10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tags" Target="../tags/tag101.xml"/><Relationship Id="rId2" Type="http://schemas.openxmlformats.org/officeDocument/2006/relationships/tags" Target="../tags/tag102.xml"/><Relationship Id="rId3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.xml"/><Relationship Id="rId1" Type="http://schemas.openxmlformats.org/officeDocument/2006/relationships/tags" Target="../tags/tag19.xml"/><Relationship Id="rId2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Relationship Id="rId1" Type="http://schemas.openxmlformats.org/officeDocument/2006/relationships/tags" Target="../tags/tag22.xml"/><Relationship Id="rId2" Type="http://schemas.openxmlformats.org/officeDocument/2006/relationships/tags" Target="../tags/tag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tags" Target="../tags/tag25.xml"/><Relationship Id="rId3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.xml"/><Relationship Id="rId1" Type="http://schemas.openxmlformats.org/officeDocument/2006/relationships/tags" Target="../tags/tag26.xml"/><Relationship Id="rId2" Type="http://schemas.openxmlformats.org/officeDocument/2006/relationships/tags" Target="../tags/tag2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.xml"/><Relationship Id="rId1" Type="http://schemas.openxmlformats.org/officeDocument/2006/relationships/tags" Target="../tags/tag28.xml"/><Relationship Id="rId2" Type="http://schemas.openxmlformats.org/officeDocument/2006/relationships/tags" Target="../tags/tag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Atomic Instructions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sz="quarter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2011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</a:p>
        </p:txBody>
      </p:sp>
      <p:sp>
        <p:nvSpPr>
          <p:cNvPr id="5" name="Rectangle 5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914400" y="6096000"/>
            <a:ext cx="2590800" cy="38100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80000"/>
              <a:buFontTx/>
              <a:buNone/>
              <a:defRPr sz="32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8788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75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47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319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</a:rPr>
              <a:t>P&amp;H Chapter 2.11</a:t>
            </a:r>
          </a:p>
        </p:txBody>
      </p:sp>
      <p:pic>
        <p:nvPicPr>
          <p:cNvPr id="1026" name="CP3 Ink 8ed3e0ef-e21b-4c14-bfac-b88316bff19e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370" y="5964780"/>
            <a:ext cx="5864700" cy="795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908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99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Spin waiting</a:t>
            </a:r>
            <a:endParaRPr lang="en-US"/>
          </a:p>
        </p:txBody>
      </p:sp>
      <p:sp>
        <p:nvSpPr>
          <p:cNvPr id="528998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Also called: </a:t>
            </a:r>
            <a:r>
              <a:rPr lang="en-US" dirty="0" smtClean="0">
                <a:solidFill>
                  <a:schemeClr val="accent1"/>
                </a:solidFill>
              </a:rPr>
              <a:t>spinlock, busy waiting, spin waiting, …</a:t>
            </a:r>
          </a:p>
          <a:p>
            <a:pPr lvl="1"/>
            <a:r>
              <a:rPr lang="en-US" dirty="0" smtClean="0"/>
              <a:t>Efficient if wait is short</a:t>
            </a:r>
          </a:p>
          <a:p>
            <a:pPr lvl="1"/>
            <a:r>
              <a:rPr lang="en-US" dirty="0" smtClean="0"/>
              <a:t>Wasteful if wait is long</a:t>
            </a:r>
          </a:p>
          <a:p>
            <a:endParaRPr lang="en-US" dirty="0" smtClean="0"/>
          </a:p>
          <a:p>
            <a:r>
              <a:rPr lang="en-US" dirty="0" smtClean="0"/>
              <a:t>Possible heuristic:</a:t>
            </a:r>
          </a:p>
          <a:p>
            <a:pPr lvl="1"/>
            <a:r>
              <a:rPr lang="en-US" dirty="0" smtClean="0"/>
              <a:t>spin for time proportional to expected wait time</a:t>
            </a:r>
          </a:p>
          <a:p>
            <a:pPr lvl="1"/>
            <a:r>
              <a:rPr lang="en-US" dirty="0" smtClean="0"/>
              <a:t>If time runs out, context-switch to some other thread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Alternative Atomic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Other atomic hardware primitives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test and set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atomic increment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bus lock prefix </a:t>
            </a:r>
            <a:r>
              <a:rPr lang="en-US" dirty="0" smtClean="0"/>
              <a:t>(x86)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Alternative Atomic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Other atomic hardware primitives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test and set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atomic increment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bus lock prefix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compare and exchange </a:t>
            </a:r>
            <a:r>
              <a:rPr lang="en-US" dirty="0" smtClean="0"/>
              <a:t>(x86, ARM deprecated)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linked load / store conditional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(MIPS, ARM, PowerPC, DEC Alpha, …)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mutex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Linked load / Store Conditional</a:t>
            </a:r>
          </a:p>
          <a:p>
            <a:endParaRPr lang="en-US" dirty="0" smtClean="0"/>
          </a:p>
          <a:p>
            <a:r>
              <a:rPr lang="en-US" dirty="0" err="1" smtClean="0">
                <a:latin typeface="Consolas" pitchFamily="49" charset="0"/>
              </a:rPr>
              <a:t>mutex_lock</a:t>
            </a:r>
            <a:r>
              <a:rPr lang="en-US" dirty="0" smtClean="0">
                <a:latin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*m) {</a:t>
            </a:r>
          </a:p>
          <a:p>
            <a:r>
              <a:rPr lang="en-US" dirty="0" smtClean="0">
                <a:latin typeface="Consolas" pitchFamily="49" charset="0"/>
              </a:rPr>
              <a:t>again:</a:t>
            </a:r>
          </a:p>
          <a:p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LL t0, 0(a0)</a:t>
            </a:r>
          </a:p>
          <a:p>
            <a:r>
              <a:rPr lang="en-US" dirty="0" smtClean="0">
                <a:latin typeface="Consolas" pitchFamily="49" charset="0"/>
              </a:rPr>
              <a:t>	BNE t0, zero, again</a:t>
            </a:r>
          </a:p>
          <a:p>
            <a:r>
              <a:rPr lang="en-US" dirty="0" smtClean="0">
                <a:latin typeface="Consolas" pitchFamily="49" charset="0"/>
              </a:rPr>
              <a:t>	ADDI t0, t0, 1</a:t>
            </a:r>
          </a:p>
          <a:p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SC t0, 0(a0)</a:t>
            </a:r>
          </a:p>
          <a:p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</a:rPr>
              <a:t>BEQ t0, zero, again</a:t>
            </a:r>
          </a:p>
          <a:p>
            <a:r>
              <a:rPr lang="en-US" dirty="0" smtClean="0">
                <a:latin typeface="Consolas" pitchFamily="49" charset="0"/>
              </a:rPr>
              <a:t>}</a:t>
            </a:r>
            <a:endParaRPr lang="en-US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Using synchronization primitives to build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concurrency-safe </a:t>
            </a:r>
            <a:r>
              <a:rPr lang="en-US" dirty="0" err="1" smtClean="0">
                <a:solidFill>
                  <a:schemeClr val="accent1"/>
                </a:solidFill>
              </a:rPr>
              <a:t>datastructures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20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Broken invariants</a:t>
            </a:r>
            <a:endParaRPr lang="en-US" dirty="0"/>
          </a:p>
        </p:txBody>
      </p:sp>
      <p:sp>
        <p:nvSpPr>
          <p:cNvPr id="52920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5715000"/>
          </a:xfrm>
        </p:spPr>
        <p:txBody>
          <a:bodyPr/>
          <a:lstStyle/>
          <a:p>
            <a:r>
              <a:rPr lang="en-US" dirty="0" smtClean="0"/>
              <a:t>Access to </a:t>
            </a:r>
            <a:r>
              <a:rPr lang="en-US" dirty="0" smtClean="0">
                <a:solidFill>
                  <a:schemeClr val="accent1"/>
                </a:solidFill>
              </a:rPr>
              <a:t>shared data </a:t>
            </a:r>
            <a:r>
              <a:rPr lang="en-US" dirty="0" smtClean="0"/>
              <a:t>must be synchronized</a:t>
            </a:r>
          </a:p>
          <a:p>
            <a:pPr lvl="1"/>
            <a:r>
              <a:rPr lang="en-US" dirty="0" smtClean="0"/>
              <a:t>goal: enforce </a:t>
            </a:r>
            <a:r>
              <a:rPr lang="en-US" dirty="0" err="1" smtClean="0"/>
              <a:t>datastructure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invariants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292043" name="Rectangle 1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1524000"/>
            <a:ext cx="4267200" cy="4473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no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chemeClr val="accent1"/>
                </a:solidFill>
                <a:latin typeface="Consolas" pitchFamily="49" charset="0"/>
              </a:rPr>
              <a:t>// invariant: 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/>
            </a:r>
            <a:b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// data </a:t>
            </a:r>
            <a:r>
              <a:rPr lang="en-US" sz="2000" dirty="0">
                <a:solidFill>
                  <a:schemeClr val="accent1"/>
                </a:solidFill>
                <a:latin typeface="Consolas" pitchFamily="49" charset="0"/>
              </a:rPr>
              <a:t>is in 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A[h … t-1</a:t>
            </a:r>
            <a:r>
              <a:rPr lang="en-US" sz="2000" dirty="0">
                <a:solidFill>
                  <a:schemeClr val="accent1"/>
                </a:solidFill>
                <a:latin typeface="Consolas" pitchFamily="49" charset="0"/>
              </a:rPr>
              <a:t>]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char A[100];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err="1">
                <a:solidFill>
                  <a:srgbClr val="E1E1E1"/>
                </a:solidFill>
                <a:latin typeface="Consolas" pitchFamily="49" charset="0"/>
              </a:rPr>
              <a:t>int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h = 0, t = 0;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endParaRPr lang="en-US" sz="2000" dirty="0" smtClean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// writer: add to list tail</a:t>
            </a:r>
            <a:endParaRPr lang="en-US" sz="2000" dirty="0" smtClean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void 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put(char c)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A[t] 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= c;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t++;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</p:txBody>
      </p:sp>
      <p:sp>
        <p:nvSpPr>
          <p:cNvPr id="20" name="Rectangle 19"/>
          <p:cNvSpPr/>
          <p:nvPr>
            <p:custDataLst>
              <p:tags r:id="rId4"/>
            </p:custDataLst>
          </p:nvPr>
        </p:nvSpPr>
        <p:spPr>
          <a:xfrm>
            <a:off x="4419600" y="3276600"/>
            <a:ext cx="48006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// reader: take from list head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while (h == t) { };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char c = A[h];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h++;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2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2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2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2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2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0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Protecting an invariant</a:t>
            </a:r>
            <a:endParaRPr lang="en-US"/>
          </a:p>
        </p:txBody>
      </p:sp>
      <p:sp>
        <p:nvSpPr>
          <p:cNvPr id="529408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61988" y="5622925"/>
            <a:ext cx="8126412" cy="930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no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800" dirty="0" smtClean="0">
                <a:solidFill>
                  <a:srgbClr val="E1E1E1"/>
                </a:solidFill>
                <a:latin typeface="Calibri"/>
              </a:rPr>
              <a:t>Rule </a:t>
            </a:r>
            <a:r>
              <a:rPr lang="en-US" sz="2800" dirty="0">
                <a:solidFill>
                  <a:srgbClr val="E1E1E1"/>
                </a:solidFill>
                <a:latin typeface="Calibri"/>
              </a:rPr>
              <a:t>of thumb: all updates that can </a:t>
            </a:r>
            <a:r>
              <a:rPr lang="en-US" sz="2800" dirty="0" smtClean="0">
                <a:solidFill>
                  <a:srgbClr val="E1E1E1"/>
                </a:solidFill>
                <a:latin typeface="Calibri"/>
              </a:rPr>
              <a:t>affect</a:t>
            </a:r>
            <a:br>
              <a:rPr lang="en-US" sz="2800" dirty="0" smtClean="0">
                <a:solidFill>
                  <a:srgbClr val="E1E1E1"/>
                </a:solidFill>
                <a:latin typeface="Calibri"/>
              </a:rPr>
            </a:br>
            <a:r>
              <a:rPr lang="en-US" sz="2800" dirty="0" smtClean="0">
                <a:solidFill>
                  <a:srgbClr val="E1E1E1"/>
                </a:solidFill>
                <a:latin typeface="Calibri"/>
              </a:rPr>
              <a:t>	invariant </a:t>
            </a:r>
            <a:r>
              <a:rPr lang="en-US" sz="2800" dirty="0">
                <a:solidFill>
                  <a:srgbClr val="E1E1E1"/>
                </a:solidFill>
                <a:latin typeface="Calibri"/>
              </a:rPr>
              <a:t>become critical sections</a:t>
            </a:r>
            <a:endParaRPr lang="en-US" sz="2000" dirty="0">
              <a:solidFill>
                <a:srgbClr val="E1E1E1"/>
              </a:solidFill>
              <a:latin typeface="Calibri"/>
            </a:endParaRPr>
          </a:p>
        </p:txBody>
      </p:sp>
      <p:sp>
        <p:nvSpPr>
          <p:cNvPr id="6" name="Rectangle 1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555625"/>
            <a:ext cx="4343400" cy="5387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no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// 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invariant: 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(protected by m)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// data 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is in 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A[h … t-1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]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pthread_mutex_t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 *m = 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pthread_mutex_create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();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char A[100];</a:t>
            </a:r>
            <a:endParaRPr lang="en-US" sz="2000" dirty="0">
              <a:solidFill>
                <a:schemeClr val="bg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err="1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h = 0, t = 0;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// writer: add to list tail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void 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put(char c) 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pthread_mutex_lock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(m);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A[t] 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= c;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t++;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pthread_mutex_unlock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(m);</a:t>
            </a:r>
            <a:endParaRPr lang="en-US" sz="2000" dirty="0">
              <a:solidFill>
                <a:schemeClr val="accent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  <a:endParaRPr lang="en-US" sz="2000" dirty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4419600" y="2613025"/>
            <a:ext cx="48006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// reader: take from list head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pthread_mutex_lock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(m);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char c = A[h];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h++;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pthread_mutex_unlock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(m);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6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Guidelines for successful mutexing</a:t>
            </a:r>
            <a:endParaRPr lang="en-US"/>
          </a:p>
        </p:txBody>
      </p:sp>
      <p:sp>
        <p:nvSpPr>
          <p:cNvPr id="529613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Insufficient locking can cause </a:t>
            </a:r>
            <a:r>
              <a:rPr lang="en-US" dirty="0" smtClean="0">
                <a:solidFill>
                  <a:schemeClr val="accent1"/>
                </a:solidFill>
              </a:rPr>
              <a:t>races</a:t>
            </a:r>
          </a:p>
          <a:p>
            <a:pPr lvl="1"/>
            <a:r>
              <a:rPr lang="en-US" dirty="0" smtClean="0"/>
              <a:t>Skimping on </a:t>
            </a:r>
            <a:r>
              <a:rPr lang="en-US" dirty="0" err="1" smtClean="0"/>
              <a:t>mutexes</a:t>
            </a:r>
            <a:r>
              <a:rPr lang="en-US" dirty="0" smtClean="0"/>
              <a:t>? Just say no!</a:t>
            </a:r>
          </a:p>
          <a:p>
            <a:r>
              <a:rPr lang="en-US" dirty="0" smtClean="0"/>
              <a:t>Poorly designed locking can cause </a:t>
            </a:r>
            <a:r>
              <a:rPr lang="en-US" dirty="0" smtClean="0">
                <a:solidFill>
                  <a:schemeClr val="accent1"/>
                </a:solidFill>
              </a:rPr>
              <a:t>deadlock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know why you are using </a:t>
            </a:r>
            <a:r>
              <a:rPr lang="en-US" dirty="0" err="1" smtClean="0"/>
              <a:t>mutexes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acquire locks in a consistent order to avoid cycles</a:t>
            </a:r>
          </a:p>
          <a:p>
            <a:pPr lvl="1"/>
            <a:r>
              <a:rPr lang="en-US" dirty="0" smtClean="0"/>
              <a:t>use lock/unlock like braces (match them lexically)</a:t>
            </a:r>
          </a:p>
          <a:p>
            <a:pPr lvl="2"/>
            <a:r>
              <a:rPr lang="en-US" dirty="0" smtClean="0"/>
              <a:t>lock(&amp;m); …; unlock(&amp;m)</a:t>
            </a:r>
          </a:p>
          <a:p>
            <a:pPr lvl="2"/>
            <a:r>
              <a:rPr lang="en-US" dirty="0" smtClean="0"/>
              <a:t>watch out for return, </a:t>
            </a:r>
            <a:r>
              <a:rPr lang="en-US" dirty="0" err="1" smtClean="0"/>
              <a:t>goto</a:t>
            </a:r>
            <a:r>
              <a:rPr lang="en-US" dirty="0" smtClean="0"/>
              <a:t>, and function calls!</a:t>
            </a:r>
          </a:p>
          <a:p>
            <a:pPr lvl="2"/>
            <a:r>
              <a:rPr lang="en-US" dirty="0" smtClean="0"/>
              <a:t>watch out for exception/error conditions!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990600" y="2474893"/>
            <a:ext cx="270939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tabLst>
                <a:tab pos="742950" algn="l"/>
              </a:tabLst>
            </a:pP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P1: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lock(m1);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lock(m2);</a:t>
            </a:r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3962400" y="2474893"/>
            <a:ext cx="276710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tabLst>
                <a:tab pos="800100" algn="l"/>
              </a:tabLst>
            </a:pP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P2: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lock(m2);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lock(m1);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Cache Coherency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causes yet more trouble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AU" smtClean="0"/>
              <a:t>Remember: Cache Coherence</a:t>
            </a:r>
            <a:endParaRPr lang="en-AU"/>
          </a:p>
        </p:txBody>
      </p:sp>
      <p:sp>
        <p:nvSpPr>
          <p:cNvPr id="53657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AU" dirty="0" smtClean="0"/>
              <a:t>Recall: </a:t>
            </a:r>
            <a:r>
              <a:rPr lang="en-AU" dirty="0" smtClean="0">
                <a:solidFill>
                  <a:schemeClr val="accent1"/>
                </a:solidFill>
              </a:rPr>
              <a:t>Cache coherence </a:t>
            </a:r>
            <a:r>
              <a:rPr lang="en-AU" dirty="0" smtClean="0"/>
              <a:t>defined...</a:t>
            </a:r>
          </a:p>
          <a:p>
            <a:r>
              <a:rPr lang="en-AU" dirty="0" smtClean="0"/>
              <a:t>Informal: Reads return most recently written value</a:t>
            </a:r>
          </a:p>
          <a:p>
            <a:r>
              <a:rPr lang="en-AU" dirty="0" smtClean="0"/>
              <a:t>Formal: For concurrent processes P</a:t>
            </a:r>
            <a:r>
              <a:rPr lang="en-AU" baseline="-25000" dirty="0" smtClean="0"/>
              <a:t>1</a:t>
            </a:r>
            <a:r>
              <a:rPr lang="en-AU" dirty="0" smtClean="0"/>
              <a:t> and P</a:t>
            </a:r>
            <a:r>
              <a:rPr lang="en-AU" baseline="-25000" dirty="0" smtClean="0"/>
              <a:t>2</a:t>
            </a:r>
          </a:p>
          <a:p>
            <a:pPr lvl="1"/>
            <a:r>
              <a:rPr lang="en-AU" dirty="0" smtClean="0">
                <a:solidFill>
                  <a:schemeClr val="accent1"/>
                </a:solidFill>
              </a:rPr>
              <a:t>P writes X </a:t>
            </a:r>
            <a:r>
              <a:rPr lang="en-AU" dirty="0" smtClean="0"/>
              <a:t>before </a:t>
            </a:r>
            <a:r>
              <a:rPr lang="en-AU" dirty="0" smtClean="0">
                <a:solidFill>
                  <a:schemeClr val="accent1"/>
                </a:solidFill>
              </a:rPr>
              <a:t>P reads X </a:t>
            </a:r>
            <a:r>
              <a:rPr lang="en-AU" dirty="0" smtClean="0"/>
              <a:t>(with no intervening writes)</a:t>
            </a:r>
            <a:br>
              <a:rPr lang="en-AU" dirty="0" smtClean="0"/>
            </a:br>
            <a:r>
              <a:rPr lang="en-AU" dirty="0" smtClean="0">
                <a:sym typeface="Symbol" pitchFamily="18" charset="2"/>
              </a:rPr>
              <a:t> read returns written value</a:t>
            </a:r>
          </a:p>
          <a:p>
            <a:pPr lvl="1"/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1"/>
                </a:solidFill>
                <a:sym typeface="Symbol" pitchFamily="18" charset="2"/>
              </a:rPr>
              <a:t>1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writes X </a:t>
            </a:r>
            <a:r>
              <a:rPr lang="en-AU" dirty="0" smtClean="0">
                <a:sym typeface="Symbol" pitchFamily="18" charset="2"/>
              </a:rPr>
              <a:t>before 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1"/>
                </a:solidFill>
                <a:sym typeface="Symbol" pitchFamily="18" charset="2"/>
              </a:rPr>
              <a:t>2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reads X </a:t>
            </a:r>
            <a:r>
              <a:rPr lang="en-AU" dirty="0" smtClean="0">
                <a:sym typeface="Symbol" pitchFamily="18" charset="2"/>
              </a:rPr>
              <a:t/>
            </a:r>
            <a:br>
              <a:rPr lang="en-AU" dirty="0" smtClean="0">
                <a:sym typeface="Symbol" pitchFamily="18" charset="2"/>
              </a:rPr>
            </a:br>
            <a:r>
              <a:rPr lang="en-AU" dirty="0" smtClean="0">
                <a:sym typeface="Symbol" pitchFamily="18" charset="2"/>
              </a:rPr>
              <a:t> read returns written value</a:t>
            </a:r>
          </a:p>
          <a:p>
            <a:pPr lvl="1"/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1"/>
                </a:solidFill>
                <a:sym typeface="Symbol" pitchFamily="18" charset="2"/>
              </a:rPr>
              <a:t>1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writes X </a:t>
            </a:r>
            <a:r>
              <a:rPr lang="en-AU" dirty="0" smtClean="0">
                <a:sym typeface="Symbol" pitchFamily="18" charset="2"/>
              </a:rPr>
              <a:t>and 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1"/>
                </a:solidFill>
                <a:sym typeface="Symbol" pitchFamily="18" charset="2"/>
              </a:rPr>
              <a:t>2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writes X</a:t>
            </a:r>
            <a:r>
              <a:rPr lang="en-AU" dirty="0" smtClean="0">
                <a:sym typeface="Symbol" pitchFamily="18" charset="2"/>
              </a:rPr>
              <a:t/>
            </a:r>
            <a:br>
              <a:rPr lang="en-AU" dirty="0" smtClean="0">
                <a:sym typeface="Symbol" pitchFamily="18" charset="2"/>
              </a:rPr>
            </a:br>
            <a:r>
              <a:rPr lang="en-AU" dirty="0" smtClean="0">
                <a:sym typeface="Symbol" pitchFamily="18" charset="2"/>
              </a:rPr>
              <a:t> all processors see writes in the same order</a:t>
            </a:r>
          </a:p>
          <a:p>
            <a:pPr lvl="2"/>
            <a:r>
              <a:rPr lang="en-AU" dirty="0" smtClean="0">
                <a:sym typeface="Symbol" pitchFamily="18" charset="2"/>
              </a:rPr>
              <a:t>all see the same final value for 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533400"/>
            <a:ext cx="92964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PA4 due </a:t>
            </a:r>
            <a:r>
              <a:rPr lang="en-US" i="1" dirty="0" smtClean="0">
                <a:solidFill>
                  <a:schemeClr val="accent1"/>
                </a:solidFill>
              </a:rPr>
              <a:t>next</a:t>
            </a:r>
            <a:r>
              <a:rPr lang="en-US" dirty="0" smtClean="0">
                <a:solidFill>
                  <a:schemeClr val="accent1"/>
                </a:solidFill>
              </a:rPr>
              <a:t>, Friday, May 13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endParaRPr lang="en-US" dirty="0">
              <a:solidFill>
                <a:schemeClr val="accent1"/>
              </a:solidFill>
            </a:endParaRP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Work in </a:t>
            </a:r>
            <a:r>
              <a:rPr lang="en-US" dirty="0" smtClean="0">
                <a:solidFill>
                  <a:schemeClr val="accent1"/>
                </a:solidFill>
              </a:rPr>
              <a:t>pairs</a:t>
            </a:r>
          </a:p>
          <a:p>
            <a:pPr marL="573088" lvl="1" indent="-457200">
              <a:buFont typeface="Arial"/>
              <a:buChar char="•"/>
            </a:pPr>
            <a:r>
              <a:rPr lang="en-US" b="1" i="1" dirty="0">
                <a:solidFill>
                  <a:schemeClr val="accent1"/>
                </a:solidFill>
              </a:rPr>
              <a:t>Will not be able to use slip </a:t>
            </a:r>
            <a:r>
              <a:rPr lang="en-US" b="1" i="1" dirty="0" smtClean="0">
                <a:solidFill>
                  <a:schemeClr val="accent1"/>
                </a:solidFill>
              </a:rPr>
              <a:t>days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Need </a:t>
            </a:r>
            <a:r>
              <a:rPr lang="en-US" dirty="0"/>
              <a:t>to schedule time for presentation May 16, 17, or </a:t>
            </a:r>
            <a:r>
              <a:rPr lang="en-US" dirty="0" smtClean="0"/>
              <a:t>18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Signup </a:t>
            </a:r>
            <a:r>
              <a:rPr lang="en-US" i="1" dirty="0" smtClean="0">
                <a:solidFill>
                  <a:schemeClr val="accent1"/>
                </a:solidFill>
              </a:rPr>
              <a:t>today after class (in front)</a:t>
            </a:r>
            <a:endParaRPr lang="en-US" i="1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6181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81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Relaxed consistency implications</a:t>
            </a:r>
            <a:endParaRPr lang="en-US"/>
          </a:p>
        </p:txBody>
      </p:sp>
      <p:sp>
        <p:nvSpPr>
          <p:cNvPr id="52981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Ideal case: </a:t>
            </a:r>
            <a:r>
              <a:rPr lang="en-US" dirty="0" smtClean="0">
                <a:solidFill>
                  <a:schemeClr val="accent1"/>
                </a:solidFill>
              </a:rPr>
              <a:t>sequential consistency</a:t>
            </a:r>
          </a:p>
          <a:p>
            <a:pPr lvl="1"/>
            <a:r>
              <a:rPr lang="en-US" dirty="0" smtClean="0"/>
              <a:t>Globally: writes appear in interleaved order</a:t>
            </a:r>
          </a:p>
          <a:p>
            <a:pPr lvl="1"/>
            <a:r>
              <a:rPr lang="en-US" dirty="0" smtClean="0"/>
              <a:t>Locally: other core’s writes show up in program order</a:t>
            </a:r>
          </a:p>
          <a:p>
            <a:r>
              <a:rPr lang="en-US" dirty="0" smtClean="0"/>
              <a:t>In practice: not so much…</a:t>
            </a:r>
          </a:p>
          <a:p>
            <a:pPr lvl="1"/>
            <a:r>
              <a:rPr lang="en-US" dirty="0" smtClean="0"/>
              <a:t>write-back caches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sequential consistency is tricky</a:t>
            </a:r>
          </a:p>
          <a:p>
            <a:pPr lvl="1"/>
            <a:r>
              <a:rPr lang="en-US" dirty="0" smtClean="0"/>
              <a:t>writes appear in semi-random order</a:t>
            </a:r>
          </a:p>
          <a:p>
            <a:pPr lvl="1"/>
            <a:r>
              <a:rPr lang="en-US" dirty="0" smtClean="0"/>
              <a:t>locks alone don’t help</a:t>
            </a:r>
          </a:p>
          <a:p>
            <a:endParaRPr lang="en-US" dirty="0" smtClean="0">
              <a:sym typeface="Symbol" pitchFamily="18" charset="2"/>
            </a:endParaRPr>
          </a:p>
          <a:p>
            <a:endParaRPr lang="en-US" dirty="0" smtClean="0">
              <a:sym typeface="Symbol" pitchFamily="18" charset="2"/>
            </a:endParaRPr>
          </a:p>
          <a:p>
            <a:endParaRPr lang="en-US" dirty="0" smtClean="0">
              <a:sym typeface="Symbol" pitchFamily="18" charset="2"/>
            </a:endParaRPr>
          </a:p>
          <a:p>
            <a:r>
              <a:rPr lang="en-AU" dirty="0" smtClean="0">
                <a:sym typeface="Symbol" pitchFamily="18" charset="2"/>
              </a:rPr>
              <a:t>* MIPS has sequential consistency; Intel does not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8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0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Acquire/release</a:t>
            </a:r>
            <a:endParaRPr lang="en-US"/>
          </a:p>
        </p:txBody>
      </p:sp>
      <p:sp>
        <p:nvSpPr>
          <p:cNvPr id="53002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86800" cy="220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Memory Barriers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1"/>
                </a:solidFill>
              </a:rPr>
              <a:t>Release Consistency </a:t>
            </a:r>
            <a:endParaRPr lang="en-US" dirty="0" smtClean="0"/>
          </a:p>
          <a:p>
            <a:pPr lvl="1"/>
            <a:r>
              <a:rPr lang="en-US" dirty="0" smtClean="0"/>
              <a:t>Less strict than sequential consistency; easier to build</a:t>
            </a:r>
          </a:p>
          <a:p>
            <a:r>
              <a:rPr lang="en-US" dirty="0" smtClean="0"/>
              <a:t>One protocol:</a:t>
            </a:r>
          </a:p>
          <a:p>
            <a:pPr lvl="1"/>
            <a:r>
              <a:rPr lang="en-US" dirty="0" smtClean="0"/>
              <a:t>Acquire: lock, and force subsequent accesses after</a:t>
            </a:r>
          </a:p>
          <a:p>
            <a:pPr lvl="1"/>
            <a:r>
              <a:rPr lang="en-US" dirty="0" smtClean="0"/>
              <a:t>Release: unlock, and force previous accesses before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0" name="Rectangle 9"/>
          <p:cNvSpPr/>
          <p:nvPr>
            <p:custDataLst>
              <p:tags r:id="rId3"/>
            </p:custDataLst>
          </p:nvPr>
        </p:nvSpPr>
        <p:spPr>
          <a:xfrm>
            <a:off x="990600" y="2630031"/>
            <a:ext cx="3103735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tabLst>
                <a:tab pos="742950" algn="l"/>
              </a:tabLst>
            </a:pP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P1: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...</a:t>
            </a:r>
          </a:p>
          <a:p>
            <a:pPr marL="0" lvl="1">
              <a:tabLst>
                <a:tab pos="742950" algn="l"/>
              </a:tabLst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acquire(m);</a:t>
            </a:r>
          </a:p>
          <a:p>
            <a:pPr marL="0" lvl="1">
              <a:tabLst>
                <a:tab pos="742950" algn="l"/>
              </a:tabLst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A[t] = c;</a:t>
            </a:r>
          </a:p>
          <a:p>
            <a:pPr marL="0" lvl="1">
              <a:tabLst>
                <a:tab pos="742950" algn="l"/>
              </a:tabLst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t++;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release(m);</a:t>
            </a:r>
          </a:p>
        </p:txBody>
      </p:sp>
      <p:sp>
        <p:nvSpPr>
          <p:cNvPr id="12" name="Rectangle 11"/>
          <p:cNvSpPr/>
          <p:nvPr>
            <p:custDataLst>
              <p:tags r:id="rId4"/>
            </p:custDataLst>
          </p:nvPr>
        </p:nvSpPr>
        <p:spPr>
          <a:xfrm>
            <a:off x="5029200" y="2630031"/>
            <a:ext cx="3103735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tabLst>
                <a:tab pos="742950" algn="l"/>
              </a:tabLst>
            </a:pP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P2: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...</a:t>
            </a:r>
          </a:p>
          <a:p>
            <a:pPr marL="0" lvl="1">
              <a:tabLst>
                <a:tab pos="742950" algn="l"/>
              </a:tabLst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acquire(m);</a:t>
            </a:r>
          </a:p>
          <a:p>
            <a:pPr marL="0" lvl="1">
              <a:tabLst>
                <a:tab pos="742950" algn="l"/>
              </a:tabLst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A[t] = c;</a:t>
            </a:r>
          </a:p>
          <a:p>
            <a:pPr marL="0" lvl="1">
              <a:tabLst>
                <a:tab pos="742950" algn="l"/>
              </a:tabLst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t++;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unlock(m);</a:t>
            </a:r>
          </a:p>
        </p:txBody>
      </p:sp>
      <p:sp>
        <p:nvSpPr>
          <p:cNvPr id="14" name="Rectangle 13"/>
          <p:cNvSpPr/>
          <p:nvPr>
            <p:custDataLst>
              <p:tags r:id="rId5"/>
            </p:custDataLst>
          </p:nvPr>
        </p:nvSpPr>
        <p:spPr>
          <a:xfrm>
            <a:off x="1143000" y="5562600"/>
            <a:ext cx="6858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Moral: can’t rely on sequential consistency</a:t>
            </a:r>
            <a:br>
              <a:rPr lang="en-US" sz="2800" dirty="0" smtClean="0">
                <a:solidFill>
                  <a:schemeClr val="accent1"/>
                </a:solidFill>
              </a:rPr>
            </a:br>
            <a:r>
              <a:rPr lang="en-US" sz="2800" dirty="0" smtClean="0">
                <a:solidFill>
                  <a:schemeClr val="accent1"/>
                </a:solidFill>
              </a:rPr>
              <a:t>(so use synchronization libraries)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Are Locks + Barriers enough?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2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Beyond mutexes</a:t>
            </a:r>
            <a:endParaRPr lang="en-US"/>
          </a:p>
        </p:txBody>
      </p:sp>
      <p:sp>
        <p:nvSpPr>
          <p:cNvPr id="53022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Writers must check for full buffer</a:t>
            </a:r>
            <a:br>
              <a:rPr lang="en-US" dirty="0" smtClean="0"/>
            </a:br>
            <a:r>
              <a:rPr lang="en-US" dirty="0" smtClean="0"/>
              <a:t>&amp; Readers must check if for empty buffer</a:t>
            </a:r>
          </a:p>
          <a:p>
            <a:pPr lvl="1"/>
            <a:r>
              <a:rPr lang="en-US" dirty="0" smtClean="0"/>
              <a:t>ideal: don’t busy wait… go to sleep instead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1447800" y="2515612"/>
            <a:ext cx="5867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acquire(L);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char c = A[h];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h++;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release(L);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400" dirty="0">
              <a:solidFill>
                <a:srgbClr val="E1E1E1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2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Beyond mutexes</a:t>
            </a:r>
            <a:endParaRPr lang="en-US"/>
          </a:p>
        </p:txBody>
      </p:sp>
      <p:sp>
        <p:nvSpPr>
          <p:cNvPr id="53022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Writers must check for full buffer</a:t>
            </a:r>
            <a:br>
              <a:rPr lang="en-US" dirty="0" smtClean="0"/>
            </a:br>
            <a:r>
              <a:rPr lang="en-US" dirty="0" smtClean="0"/>
              <a:t>&amp; Readers must check if for empty buffer</a:t>
            </a:r>
          </a:p>
          <a:p>
            <a:pPr lvl="1"/>
            <a:r>
              <a:rPr lang="en-US" dirty="0" smtClean="0"/>
              <a:t>ideal: don’t busy wait… go to sleep instead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1447800" y="2515612"/>
            <a:ext cx="5867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acquire(L);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char c = A[h];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h++;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release(L);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400" dirty="0">
              <a:solidFill>
                <a:srgbClr val="E1E1E1"/>
              </a:solidFill>
              <a:latin typeface="Consolas" pitchFamily="49" charset="0"/>
            </a:endParaRP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447800" y="2286000"/>
            <a:ext cx="5867400" cy="304698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acquire(L);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while (h == f) { };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char c = A[h];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h++;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release(L);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400" dirty="0">
              <a:solidFill>
                <a:srgbClr val="E1E1E1"/>
              </a:solidFill>
              <a:latin typeface="Consolas" pitchFamily="49" charset="0"/>
            </a:endParaRPr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1447800" y="2286000"/>
            <a:ext cx="5867400" cy="304698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while (h == t) { };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acquire(L);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c = A[h];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h++;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release(L);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400" dirty="0">
              <a:solidFill>
                <a:srgbClr val="E1E1E1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2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Beyond mutexes</a:t>
            </a:r>
            <a:endParaRPr lang="en-US"/>
          </a:p>
        </p:txBody>
      </p:sp>
      <p:sp>
        <p:nvSpPr>
          <p:cNvPr id="53022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Writers must check for full buffer</a:t>
            </a:r>
            <a:br>
              <a:rPr lang="en-US" dirty="0" smtClean="0"/>
            </a:br>
            <a:r>
              <a:rPr lang="en-US" dirty="0" smtClean="0"/>
              <a:t>&amp; Readers must check if for empty buffer</a:t>
            </a:r>
          </a:p>
          <a:p>
            <a:pPr lvl="1"/>
            <a:r>
              <a:rPr lang="en-US" dirty="0" smtClean="0"/>
              <a:t>ideal: don’t busy wait… go to sleep instead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1447800" y="2515612"/>
            <a:ext cx="5867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acquire(L);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char c = A[h];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h++;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release(L);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400" dirty="0">
              <a:solidFill>
                <a:srgbClr val="E1E1E1"/>
              </a:solidFill>
              <a:latin typeface="Consolas" pitchFamily="49" charset="0"/>
            </a:endParaRP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447800" y="2286000"/>
            <a:ext cx="5867400" cy="304698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acquire(L);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while (h == t) { };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char c = A[h];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h++;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release(L);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400" dirty="0">
              <a:solidFill>
                <a:srgbClr val="E1E1E1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2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Beyond mutexes</a:t>
            </a:r>
            <a:endParaRPr lang="en-US"/>
          </a:p>
        </p:txBody>
      </p:sp>
      <p:sp>
        <p:nvSpPr>
          <p:cNvPr id="53022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Writers must check for full buffer</a:t>
            </a:r>
            <a:br>
              <a:rPr lang="en-US" dirty="0" smtClean="0"/>
            </a:br>
            <a:r>
              <a:rPr lang="en-US" dirty="0" smtClean="0"/>
              <a:t>&amp; Readers must check if for empty buffer</a:t>
            </a:r>
          </a:p>
          <a:p>
            <a:pPr lvl="1"/>
            <a:r>
              <a:rPr lang="en-US" dirty="0" smtClean="0"/>
              <a:t>ideal: don’t busy wait… go to sleep instead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1447800" y="2515612"/>
            <a:ext cx="5867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acquire(L);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char c = A[h];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h++;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release(L);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400" dirty="0">
              <a:solidFill>
                <a:srgbClr val="E1E1E1"/>
              </a:solidFill>
              <a:latin typeface="Consolas" pitchFamily="49" charset="0"/>
            </a:endParaRP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447800" y="2286000"/>
            <a:ext cx="5867400" cy="304698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acquire(L);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while (h == f) { };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char c = A[h];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h++;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release(L);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400" dirty="0">
              <a:solidFill>
                <a:srgbClr val="E1E1E1"/>
              </a:solidFill>
              <a:latin typeface="Consolas" pitchFamily="49" charset="0"/>
            </a:endParaRPr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1447800" y="2286000"/>
            <a:ext cx="5867400" cy="304698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while (h == f) { };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acquire(L);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c = A[h];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h++;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release(L);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400" dirty="0">
              <a:solidFill>
                <a:srgbClr val="E1E1E1"/>
              </a:solidFill>
              <a:latin typeface="Consolas" pitchFamily="49" charset="0"/>
            </a:endParaRP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1447800" y="1828800"/>
            <a:ext cx="5867400" cy="452431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  <a:endParaRPr lang="en-US" sz="2400" dirty="0" smtClean="0">
              <a:solidFill>
                <a:schemeClr val="accent1"/>
              </a:solidFill>
              <a:latin typeface="Consolas" pitchFamily="49" charset="0"/>
            </a:endParaRP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do 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acquire(L);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empty = (h == t);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if (!empty) 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		</a:t>
            </a: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 = A[h];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		h++;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	}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	release(L);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} while (empty);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400" dirty="0">
              <a:solidFill>
                <a:srgbClr val="E1E1E1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Language-level Synchronization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8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Condition variables</a:t>
            </a:r>
            <a:endParaRPr lang="en-US"/>
          </a:p>
        </p:txBody>
      </p:sp>
      <p:sp>
        <p:nvSpPr>
          <p:cNvPr id="53084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[Hoare] a </a:t>
            </a:r>
            <a:r>
              <a:rPr lang="en-US" dirty="0" smtClean="0">
                <a:solidFill>
                  <a:schemeClr val="accent1"/>
                </a:solidFill>
              </a:rPr>
              <a:t>condition variable </a:t>
            </a:r>
            <a:r>
              <a:rPr lang="en-US" dirty="0" smtClean="0"/>
              <a:t>to wait for a condition to become true (without holding lock!)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wait(m, c) 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atomically release m and sleep, waiting for condition c</a:t>
            </a:r>
          </a:p>
          <a:p>
            <a:pPr lvl="1"/>
            <a:r>
              <a:rPr lang="en-US" dirty="0" smtClean="0"/>
              <a:t>wake up holding m sometime after c was signaled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signal(c) </a:t>
            </a:r>
            <a:r>
              <a:rPr lang="en-US" dirty="0" smtClean="0"/>
              <a:t>: wake up one thread waiting on  c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broadcast(c) </a:t>
            </a:r>
            <a:r>
              <a:rPr lang="en-US" dirty="0" smtClean="0"/>
              <a:t>: wake up all threads waiting on  c</a:t>
            </a:r>
          </a:p>
          <a:p>
            <a:endParaRPr lang="en-US" dirty="0" smtClean="0"/>
          </a:p>
          <a:p>
            <a:r>
              <a:rPr lang="en-US" dirty="0" smtClean="0"/>
              <a:t>POSIX (e.g., Linux): </a:t>
            </a:r>
            <a:r>
              <a:rPr lang="en-US" dirty="0" err="1" smtClean="0"/>
              <a:t>pthread_cond_wait</a:t>
            </a:r>
            <a:r>
              <a:rPr lang="en-US" dirty="0" smtClean="0"/>
              <a:t>, </a:t>
            </a:r>
            <a:r>
              <a:rPr lang="en-US" dirty="0" err="1" smtClean="0"/>
              <a:t>pthread_cond_signal</a:t>
            </a:r>
            <a:r>
              <a:rPr lang="en-US" dirty="0" smtClean="0"/>
              <a:t>, </a:t>
            </a:r>
            <a:r>
              <a:rPr lang="en-US" dirty="0" err="1" smtClean="0"/>
              <a:t>pthread_cond_broadcast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0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Using a condition variable</a:t>
            </a:r>
            <a:endParaRPr lang="en-US"/>
          </a:p>
        </p:txBody>
      </p:sp>
      <p:sp>
        <p:nvSpPr>
          <p:cNvPr id="53104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144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wait(m, c) : release m, sleep until c, wake up holding m</a:t>
            </a:r>
          </a:p>
          <a:p>
            <a:r>
              <a:rPr lang="en-US" sz="2800" dirty="0" smtClean="0"/>
              <a:t>signal(c) : wake up one thread waiting on c</a:t>
            </a:r>
            <a:endParaRPr lang="en-US" sz="2800" dirty="0"/>
          </a:p>
        </p:txBody>
      </p:sp>
      <p:sp>
        <p:nvSpPr>
          <p:cNvPr id="531046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49838" y="1676400"/>
            <a:ext cx="3941762" cy="4475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no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char 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get() {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lock(m);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while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(t == h)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	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wait(m, </a:t>
            </a:r>
            <a:r>
              <a:rPr lang="en-US" sz="2400" dirty="0" err="1">
                <a:solidFill>
                  <a:schemeClr val="accent1"/>
                </a:solidFill>
                <a:latin typeface="Consolas" pitchFamily="49" charset="0"/>
              </a:rPr>
              <a:t>not_empty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char c =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A[h];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h = (h+1) % n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unlock(m);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signal(</a:t>
            </a:r>
            <a:r>
              <a:rPr lang="en-US" sz="2400" dirty="0" err="1">
                <a:solidFill>
                  <a:schemeClr val="accent1"/>
                </a:solidFill>
                <a:latin typeface="Consolas" pitchFamily="49" charset="0"/>
              </a:rPr>
              <a:t>not_full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return c;</a:t>
            </a:r>
            <a:endParaRPr lang="en-US" sz="2400" dirty="0">
              <a:solidFill>
                <a:schemeClr val="bg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531046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6225" y="1600200"/>
            <a:ext cx="4475163" cy="4418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noAutofit/>
          </a:bodyPr>
          <a:lstStyle/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cond_t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*</a:t>
            </a: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not_full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= ...;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cond_t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*</a:t>
            </a: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not_empty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= ...;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mutex_t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*m = ...;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endParaRPr lang="en-US" sz="2400" dirty="0" smtClean="0">
              <a:solidFill>
                <a:srgbClr val="FFFFFF"/>
              </a:solidFill>
              <a:latin typeface="Consolas" pitchFamily="49" charset="0"/>
            </a:endParaRP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void put(char 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c) {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lock(m);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while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((t-h) % n 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== 1) 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	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wait(m, </a:t>
            </a:r>
            <a:r>
              <a:rPr lang="en-US" sz="2400" dirty="0" err="1">
                <a:solidFill>
                  <a:schemeClr val="accent1"/>
                </a:solidFill>
                <a:latin typeface="Consolas" pitchFamily="49" charset="0"/>
              </a:rPr>
              <a:t>not_full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);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A[t] 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= c;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t 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=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(t+1) % n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unlock(m);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signal(</a:t>
            </a:r>
            <a:r>
              <a:rPr lang="en-US" sz="2400" dirty="0" err="1">
                <a:solidFill>
                  <a:schemeClr val="accent1"/>
                </a:solidFill>
                <a:latin typeface="Consolas" pitchFamily="49" charset="0"/>
              </a:rPr>
              <a:t>not_empty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);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Prelim2 results</a:t>
            </a:r>
          </a:p>
          <a:p>
            <a:pPr lvl="1"/>
            <a:r>
              <a:rPr lang="en-US" dirty="0" smtClean="0"/>
              <a:t>Mean 56.4 ± 16.3 (median 57.8), Max 95.5</a:t>
            </a:r>
          </a:p>
          <a:p>
            <a:pPr lvl="1"/>
            <a:r>
              <a:rPr lang="en-US" dirty="0" smtClean="0"/>
              <a:t>Pickup in Homework pass back room (Upson 360)</a:t>
            </a:r>
          </a:p>
          <a:p>
            <a:pPr marL="173038" lvl="1" indent="0">
              <a:buNone/>
            </a:pPr>
            <a:endParaRPr lang="en-US" dirty="0" smtClean="0"/>
          </a:p>
        </p:txBody>
      </p:sp>
      <p:pic>
        <p:nvPicPr>
          <p:cNvPr id="2" name="Picture 1" descr="prelim2_histogram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8342"/>
            <a:ext cx="7772400" cy="440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108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0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Using a condition variable</a:t>
            </a:r>
            <a:endParaRPr lang="en-US"/>
          </a:p>
        </p:txBody>
      </p:sp>
      <p:sp>
        <p:nvSpPr>
          <p:cNvPr id="53104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144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wait(m, c) : release m, sleep until c, wake up holding m</a:t>
            </a:r>
          </a:p>
          <a:p>
            <a:r>
              <a:rPr lang="en-US" sz="2800" dirty="0" smtClean="0"/>
              <a:t>signal(c) : wake up one thread waiting on c</a:t>
            </a:r>
            <a:endParaRPr lang="en-US" sz="2800" dirty="0"/>
          </a:p>
        </p:txBody>
      </p:sp>
      <p:sp>
        <p:nvSpPr>
          <p:cNvPr id="531046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49838" y="1676400"/>
            <a:ext cx="3941762" cy="4475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no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char 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get() {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lock(m);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while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(t == h)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	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wait(m, </a:t>
            </a:r>
            <a:r>
              <a:rPr lang="en-US" sz="2400" dirty="0" err="1">
                <a:solidFill>
                  <a:schemeClr val="accent1"/>
                </a:solidFill>
                <a:latin typeface="Consolas" pitchFamily="49" charset="0"/>
              </a:rPr>
              <a:t>not_empty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char c =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A[h];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h = (h+1) % n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unlock(m);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signal(</a:t>
            </a:r>
            <a:r>
              <a:rPr lang="en-US" sz="2400" dirty="0" err="1">
                <a:solidFill>
                  <a:schemeClr val="accent1"/>
                </a:solidFill>
                <a:latin typeface="Consolas" pitchFamily="49" charset="0"/>
              </a:rPr>
              <a:t>not_full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return c;</a:t>
            </a:r>
            <a:endParaRPr lang="en-US" sz="2400" dirty="0">
              <a:solidFill>
                <a:schemeClr val="bg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531046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6225" y="1600200"/>
            <a:ext cx="4475163" cy="4418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noAutofit/>
          </a:bodyPr>
          <a:lstStyle/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cond_t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*</a:t>
            </a: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not_full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= ...;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cond_t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*</a:t>
            </a: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not_empty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= ...;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mutex_t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*m = ...;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endParaRPr lang="en-US" sz="2400" dirty="0" smtClean="0">
              <a:solidFill>
                <a:srgbClr val="FFFFFF"/>
              </a:solidFill>
              <a:latin typeface="Consolas" pitchFamily="49" charset="0"/>
            </a:endParaRP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void put(char 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c) {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lock(m);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while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((t-h) % n 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== 1) 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	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wait(m, </a:t>
            </a:r>
            <a:r>
              <a:rPr lang="en-US" sz="2400" dirty="0" err="1">
                <a:solidFill>
                  <a:schemeClr val="accent1"/>
                </a:solidFill>
                <a:latin typeface="Consolas" pitchFamily="49" charset="0"/>
              </a:rPr>
              <a:t>not_full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);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A[t] 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= c;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t 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=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(t+1) % n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unlock(m);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signal(</a:t>
            </a:r>
            <a:r>
              <a:rPr lang="en-US" sz="2400" dirty="0" err="1">
                <a:solidFill>
                  <a:schemeClr val="accent1"/>
                </a:solidFill>
                <a:latin typeface="Consolas" pitchFamily="49" charset="0"/>
              </a:rPr>
              <a:t>not_empty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);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Monitors</a:t>
            </a:r>
            <a:endParaRPr lang="en-US"/>
          </a:p>
        </p:txBody>
      </p:sp>
      <p:sp>
        <p:nvSpPr>
          <p:cNvPr id="53125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Monitor </a:t>
            </a:r>
            <a:r>
              <a:rPr lang="en-US" dirty="0" smtClean="0"/>
              <a:t>is a concurrency-safe </a:t>
            </a:r>
            <a:r>
              <a:rPr lang="en-US" dirty="0" err="1" smtClean="0"/>
              <a:t>datastructure</a:t>
            </a:r>
            <a:r>
              <a:rPr lang="en-US" dirty="0" smtClean="0"/>
              <a:t>, with…</a:t>
            </a:r>
          </a:p>
          <a:p>
            <a:pPr lvl="1"/>
            <a:r>
              <a:rPr lang="en-US" dirty="0" smtClean="0"/>
              <a:t>one </a:t>
            </a:r>
            <a:r>
              <a:rPr lang="en-US" dirty="0" err="1" smtClean="0"/>
              <a:t>mutex</a:t>
            </a:r>
            <a:endParaRPr lang="en-US" dirty="0" smtClean="0"/>
          </a:p>
          <a:p>
            <a:pPr lvl="1"/>
            <a:r>
              <a:rPr lang="en-US" dirty="0" smtClean="0"/>
              <a:t>some condition variables</a:t>
            </a:r>
          </a:p>
          <a:p>
            <a:pPr lvl="1"/>
            <a:r>
              <a:rPr lang="en-US" dirty="0" smtClean="0"/>
              <a:t>some operations</a:t>
            </a:r>
          </a:p>
          <a:p>
            <a:r>
              <a:rPr lang="en-US" dirty="0" smtClean="0"/>
              <a:t>All operations on monitor acquire/release </a:t>
            </a:r>
            <a:r>
              <a:rPr lang="en-US" dirty="0" err="1" smtClean="0"/>
              <a:t>mutex</a:t>
            </a:r>
            <a:endParaRPr lang="en-US" dirty="0" smtClean="0"/>
          </a:p>
          <a:p>
            <a:pPr lvl="1"/>
            <a:r>
              <a:rPr lang="en-US" dirty="0" smtClean="0"/>
              <a:t>one thread in the monitor at a time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Ring buffer was a monitor</a:t>
            </a:r>
          </a:p>
          <a:p>
            <a:r>
              <a:rPr lang="en-US" dirty="0" smtClean="0"/>
              <a:t>Java, C#, etc., have built-in support for monitors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Java concurrency</a:t>
            </a:r>
            <a:endParaRPr lang="en-US"/>
          </a:p>
        </p:txBody>
      </p:sp>
      <p:sp>
        <p:nvSpPr>
          <p:cNvPr id="53145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objects can be monitors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chemeClr val="accent1"/>
                </a:solidFill>
              </a:rPr>
              <a:t>synchronized</a:t>
            </a:r>
            <a:r>
              <a:rPr lang="en-US" dirty="0" smtClean="0"/>
              <a:t>” keyword locks/releases the </a:t>
            </a:r>
            <a:r>
              <a:rPr lang="en-US" dirty="0" err="1" smtClean="0"/>
              <a:t>mutex</a:t>
            </a:r>
            <a:endParaRPr lang="en-US" dirty="0" smtClean="0"/>
          </a:p>
          <a:p>
            <a:pPr lvl="1"/>
            <a:r>
              <a:rPr lang="en-US" dirty="0" smtClean="0"/>
              <a:t>Has one (!) </a:t>
            </a:r>
            <a:r>
              <a:rPr lang="en-US" dirty="0" err="1" smtClean="0"/>
              <a:t>builtin</a:t>
            </a:r>
            <a:r>
              <a:rPr lang="en-US" dirty="0" smtClean="0"/>
              <a:t> condition variable</a:t>
            </a:r>
          </a:p>
          <a:p>
            <a:pPr lvl="2"/>
            <a:r>
              <a:rPr lang="en-US" dirty="0" err="1" smtClean="0">
                <a:solidFill>
                  <a:schemeClr val="accent1"/>
                </a:solidFill>
              </a:rPr>
              <a:t>o.wait</a:t>
            </a:r>
            <a:r>
              <a:rPr lang="en-US" dirty="0" smtClean="0">
                <a:solidFill>
                  <a:schemeClr val="accent1"/>
                </a:solidFill>
              </a:rPr>
              <a:t>() </a:t>
            </a:r>
            <a:r>
              <a:rPr lang="en-US" dirty="0" smtClean="0"/>
              <a:t>= wait(o, o)</a:t>
            </a:r>
          </a:p>
          <a:p>
            <a:pPr lvl="2"/>
            <a:r>
              <a:rPr lang="en-US" dirty="0" err="1" smtClean="0">
                <a:solidFill>
                  <a:schemeClr val="accent1"/>
                </a:solidFill>
              </a:rPr>
              <a:t>o.notify</a:t>
            </a:r>
            <a:r>
              <a:rPr lang="en-US" dirty="0" smtClean="0">
                <a:solidFill>
                  <a:schemeClr val="accent1"/>
                </a:solidFill>
              </a:rPr>
              <a:t>() </a:t>
            </a:r>
            <a:r>
              <a:rPr lang="en-US" dirty="0" smtClean="0"/>
              <a:t>= signal(o)</a:t>
            </a:r>
          </a:p>
          <a:p>
            <a:pPr lvl="2"/>
            <a:r>
              <a:rPr lang="en-US" dirty="0" err="1" smtClean="0">
                <a:solidFill>
                  <a:schemeClr val="accent1"/>
                </a:solidFill>
              </a:rPr>
              <a:t>o.notifyAll</a:t>
            </a:r>
            <a:r>
              <a:rPr lang="en-US" dirty="0" smtClean="0">
                <a:solidFill>
                  <a:schemeClr val="accent1"/>
                </a:solidFill>
              </a:rPr>
              <a:t>()</a:t>
            </a:r>
            <a:r>
              <a:rPr lang="en-US" dirty="0" smtClean="0"/>
              <a:t> = broadcast(o)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Java wait() can be called even when </a:t>
            </a:r>
            <a:r>
              <a:rPr lang="en-US" dirty="0" err="1" smtClean="0"/>
              <a:t>mutex</a:t>
            </a:r>
            <a:r>
              <a:rPr lang="en-US" dirty="0" smtClean="0"/>
              <a:t> is not held. </a:t>
            </a:r>
            <a:r>
              <a:rPr lang="en-US" dirty="0" err="1" smtClean="0"/>
              <a:t>Mutex</a:t>
            </a:r>
            <a:r>
              <a:rPr lang="en-US" dirty="0" smtClean="0"/>
              <a:t> not held when awoken by signal(). Useful?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66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More synchronization mechanisms</a:t>
            </a:r>
            <a:endParaRPr lang="en-US"/>
          </a:p>
        </p:txBody>
      </p:sp>
      <p:sp>
        <p:nvSpPr>
          <p:cNvPr id="53166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Lots of synchronization variations…</a:t>
            </a:r>
            <a:br>
              <a:rPr lang="en-US" dirty="0" smtClean="0"/>
            </a:br>
            <a:r>
              <a:rPr lang="en-US" dirty="0" smtClean="0"/>
              <a:t>(can implement with </a:t>
            </a:r>
            <a:r>
              <a:rPr lang="en-US" dirty="0" err="1" smtClean="0"/>
              <a:t>mutex</a:t>
            </a:r>
            <a:r>
              <a:rPr lang="en-US" dirty="0" smtClean="0"/>
              <a:t> and condition vars.)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Reader/writer locks</a:t>
            </a:r>
          </a:p>
          <a:p>
            <a:pPr lvl="1"/>
            <a:r>
              <a:rPr lang="en-US" dirty="0" smtClean="0"/>
              <a:t>Any number of threads can hold a read lock</a:t>
            </a:r>
          </a:p>
          <a:p>
            <a:pPr lvl="1"/>
            <a:r>
              <a:rPr lang="en-US" dirty="0" smtClean="0"/>
              <a:t>Only one thread can hold the writer lock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Semaphores</a:t>
            </a:r>
          </a:p>
          <a:p>
            <a:pPr lvl="1"/>
            <a:r>
              <a:rPr lang="en-US" dirty="0" smtClean="0"/>
              <a:t>N threads can hold lock at the same time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Message-passing, sockets, queues, ring buffers, …</a:t>
            </a:r>
          </a:p>
          <a:p>
            <a:pPr lvl="1"/>
            <a:r>
              <a:rPr lang="en-US" dirty="0" smtClean="0"/>
              <a:t>transfer data and synchronize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Hardware Primitives:</a:t>
            </a:r>
            <a:r>
              <a:rPr lang="en-US" dirty="0" smtClean="0"/>
              <a:t> test-and-set, LL/SC, barrier, ...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ym typeface="Wingdings" pitchFamily="2" charset="2"/>
              </a:rPr>
              <a:t>… used to build …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Synchronization primitives: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mutex</a:t>
            </a:r>
            <a:r>
              <a:rPr lang="en-US" dirty="0" smtClean="0">
                <a:sym typeface="Wingdings" pitchFamily="2" charset="2"/>
              </a:rPr>
              <a:t>, semaphore, ...</a:t>
            </a:r>
          </a:p>
          <a:p>
            <a:r>
              <a:rPr lang="en-US" dirty="0" smtClean="0">
                <a:sym typeface="Wingdings" pitchFamily="2" charset="2"/>
              </a:rPr>
              <a:t>… used to build …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Language Constructs: </a:t>
            </a:r>
            <a:r>
              <a:rPr lang="en-US" dirty="0" smtClean="0">
                <a:sym typeface="Wingdings" pitchFamily="2" charset="2"/>
              </a:rPr>
              <a:t>monitors, signals, ...</a:t>
            </a:r>
          </a:p>
          <a:p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Finish Synchronization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Threads and processes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Critical sections, race conditions, and </a:t>
            </a:r>
            <a:r>
              <a:rPr lang="en-US" dirty="0" err="1" smtClean="0">
                <a:sym typeface="Wingdings" pitchFamily="2" charset="2"/>
              </a:rPr>
              <a:t>mutexes</a:t>
            </a:r>
            <a:endParaRPr lang="en-US" dirty="0" smtClean="0">
              <a:sym typeface="Wingdings" pitchFamily="2" charset="2"/>
            </a:endParaRP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Atomic Instructions</a:t>
            </a:r>
            <a:endParaRPr lang="en-US" dirty="0">
              <a:sym typeface="Wingdings" pitchFamily="2" charset="2"/>
            </a:endParaRP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HW support for synchronization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Using sync primitives to build concurrency-safe data structures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Cache coherency causes problems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Locks + barriers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Language </a:t>
            </a:r>
            <a:r>
              <a:rPr lang="en-US" smtClean="0">
                <a:sym typeface="Wingdings" pitchFamily="2" charset="2"/>
              </a:rPr>
              <a:t>level synchronization</a:t>
            </a:r>
            <a:endParaRPr lang="en-US" dirty="0" smtClean="0">
              <a:sym typeface="Wingdings" pitchFamily="2" charset="2"/>
            </a:endParaRPr>
          </a:p>
          <a:p>
            <a:pPr marL="0" indent="0"/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196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1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5261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8686800" cy="2971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Q: How to implement critical section in code?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A: Lots of approaches….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Mutual Exclusion Lock (</a:t>
            </a:r>
            <a:r>
              <a:rPr lang="en-US" dirty="0" err="1" smtClean="0">
                <a:solidFill>
                  <a:schemeClr val="accent1"/>
                </a:solidFill>
              </a:rPr>
              <a:t>mutex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lock(m): wait till it becomes free, then lock it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unlock(m): unlock it</a:t>
            </a:r>
          </a:p>
          <a:p>
            <a:pPr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5261322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3239631"/>
            <a:ext cx="6421438" cy="2246769"/>
          </a:xfrm>
          <a:prstGeom prst="rect">
            <a:avLst/>
          </a:prstGeom>
          <a:noFill/>
          <a:ln w="5715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safe_increment</a:t>
            </a:r>
            <a:r>
              <a:rPr lang="en-US" sz="280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() {</a:t>
            </a:r>
            <a:endParaRPr lang="en-US" sz="2800" dirty="0" smtClean="0">
              <a:solidFill>
                <a:schemeClr val="bg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</a:t>
            </a:r>
            <a:r>
              <a:rPr lang="en-US" sz="2800" dirty="0" err="1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pthread_mutex_lock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(m);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hits = hits + 1;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</a:t>
            </a:r>
            <a:r>
              <a:rPr lang="en-US" sz="2800" dirty="0" err="1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pthread_mutex_unlock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(m)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}</a:t>
            </a:r>
            <a:endParaRPr lang="en-US" sz="2800" dirty="0">
              <a:solidFill>
                <a:schemeClr val="bg1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13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Synchronization techniques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clever code </a:t>
            </a:r>
          </a:p>
          <a:p>
            <a:pPr lvl="1"/>
            <a:r>
              <a:rPr lang="en-US" dirty="0" smtClean="0"/>
              <a:t>must work despite adversarial scheduler/interrupts</a:t>
            </a:r>
          </a:p>
          <a:p>
            <a:pPr lvl="1"/>
            <a:r>
              <a:rPr lang="en-US" dirty="0" smtClean="0"/>
              <a:t>used by: hackers</a:t>
            </a:r>
          </a:p>
          <a:p>
            <a:pPr lvl="1"/>
            <a:r>
              <a:rPr lang="en-US" dirty="0" smtClean="0"/>
              <a:t>also: </a:t>
            </a:r>
            <a:r>
              <a:rPr lang="en-US" dirty="0" err="1" smtClean="0"/>
              <a:t>noobs</a:t>
            </a: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disable interrupts</a:t>
            </a:r>
            <a:endParaRPr lang="en-US" dirty="0" smtClean="0"/>
          </a:p>
          <a:p>
            <a:pPr lvl="1"/>
            <a:r>
              <a:rPr lang="en-US" dirty="0" smtClean="0"/>
              <a:t>used by: exception handler, scheduler, device drivers, …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disable preemption</a:t>
            </a:r>
            <a:endParaRPr lang="en-US" dirty="0" smtClean="0"/>
          </a:p>
          <a:p>
            <a:pPr lvl="1"/>
            <a:r>
              <a:rPr lang="en-US" dirty="0" smtClean="0"/>
              <a:t>dangerous for user code, but okay for some kernel code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mutual exclusion locks (</a:t>
            </a:r>
            <a:r>
              <a:rPr lang="en-US" dirty="0" err="1" smtClean="0">
                <a:solidFill>
                  <a:schemeClr val="accent1"/>
                </a:solidFill>
              </a:rPr>
              <a:t>mutex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pPr lvl="1"/>
            <a:r>
              <a:rPr lang="en-US" dirty="0" smtClean="0"/>
              <a:t>general purpose, except for some interrupt-related cases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Hardware Support for Synchronization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44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Atomic Test and Set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 smtClean="0"/>
              <a:t>Mutex</a:t>
            </a:r>
            <a:r>
              <a:rPr lang="en-US" dirty="0" smtClean="0"/>
              <a:t> implementation</a:t>
            </a:r>
          </a:p>
          <a:p>
            <a:pPr lvl="1"/>
            <a:r>
              <a:rPr lang="en-US" dirty="0" smtClean="0"/>
              <a:t>Suppose hardware has </a:t>
            </a:r>
            <a:r>
              <a:rPr lang="en-US" dirty="0" smtClean="0">
                <a:solidFill>
                  <a:schemeClr val="accent1"/>
                </a:solidFill>
              </a:rPr>
              <a:t>atomic test-and-set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Hardware atomic equivalent of…</a:t>
            </a:r>
          </a:p>
          <a:p>
            <a:pPr marL="1371600">
              <a:spcBef>
                <a:spcPts val="0"/>
              </a:spcBef>
            </a:pP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test_and_set</a:t>
            </a:r>
            <a:r>
              <a:rPr lang="en-US" dirty="0" smtClean="0">
                <a:latin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*m) {</a:t>
            </a:r>
          </a:p>
          <a:p>
            <a:pPr marL="1371600">
              <a:spcBef>
                <a:spcPts val="0"/>
              </a:spcBef>
            </a:pPr>
            <a:r>
              <a:rPr lang="en-US" dirty="0" smtClean="0">
                <a:latin typeface="Consolas" pitchFamily="49" charset="0"/>
              </a:rPr>
              <a:t>	old = *m;</a:t>
            </a:r>
          </a:p>
          <a:p>
            <a:pPr marL="1371600">
              <a:spcBef>
                <a:spcPts val="0"/>
              </a:spcBef>
            </a:pPr>
            <a:r>
              <a:rPr lang="en-US" dirty="0" smtClean="0">
                <a:latin typeface="Consolas" pitchFamily="49" charset="0"/>
              </a:rPr>
              <a:t>	*m = 1;</a:t>
            </a:r>
          </a:p>
          <a:p>
            <a:pPr marL="1371600">
              <a:spcBef>
                <a:spcPts val="0"/>
              </a:spcBef>
            </a:pPr>
            <a:r>
              <a:rPr lang="en-US" dirty="0" smtClean="0">
                <a:latin typeface="Consolas" pitchFamily="49" charset="0"/>
              </a:rPr>
              <a:t>	return old;</a:t>
            </a:r>
          </a:p>
          <a:p>
            <a:pPr marL="1371600">
              <a:spcBef>
                <a:spcPts val="0"/>
              </a:spcBef>
            </a:pPr>
            <a:r>
              <a:rPr lang="en-US" dirty="0" smtClean="0"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7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296400" cy="457200"/>
          </a:xfrm>
        </p:spPr>
        <p:txBody>
          <a:bodyPr/>
          <a:lstStyle/>
          <a:p>
            <a:r>
              <a:rPr lang="en-US" dirty="0" smtClean="0"/>
              <a:t>Using test-and-set for mutual exclusion</a:t>
            </a:r>
            <a:endParaRPr lang="en-US" dirty="0"/>
          </a:p>
        </p:txBody>
      </p:sp>
      <p:sp>
        <p:nvSpPr>
          <p:cNvPr id="52879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990600"/>
            <a:ext cx="8686800" cy="5715000"/>
          </a:xfrm>
        </p:spPr>
        <p:txBody>
          <a:bodyPr>
            <a:noAutofit/>
          </a:bodyPr>
          <a:lstStyle/>
          <a:p>
            <a:r>
              <a:rPr lang="en-US" sz="2600" dirty="0" smtClean="0"/>
              <a:t>Use </a:t>
            </a:r>
            <a:r>
              <a:rPr lang="en-US" sz="2600" dirty="0" smtClean="0">
                <a:solidFill>
                  <a:schemeClr val="accent1"/>
                </a:solidFill>
              </a:rPr>
              <a:t>test-and-set </a:t>
            </a:r>
            <a:r>
              <a:rPr lang="en-US" sz="2600" dirty="0" smtClean="0"/>
              <a:t>to implement </a:t>
            </a:r>
            <a:r>
              <a:rPr lang="en-US" sz="2600" dirty="0" err="1" smtClean="0">
                <a:solidFill>
                  <a:schemeClr val="accent1"/>
                </a:solidFill>
              </a:rPr>
              <a:t>mutex</a:t>
            </a:r>
            <a:r>
              <a:rPr lang="en-US" sz="2600" dirty="0" smtClean="0"/>
              <a:t> / </a:t>
            </a:r>
            <a:r>
              <a:rPr lang="en-US" sz="2600" dirty="0" smtClean="0">
                <a:solidFill>
                  <a:schemeClr val="accent1"/>
                </a:solidFill>
              </a:rPr>
              <a:t>spinlock </a:t>
            </a:r>
            <a:r>
              <a:rPr lang="en-US" sz="2600" dirty="0" smtClean="0"/>
              <a:t>/ </a:t>
            </a:r>
            <a:r>
              <a:rPr lang="en-US" sz="2600" dirty="0" smtClean="0">
                <a:solidFill>
                  <a:schemeClr val="accent1"/>
                </a:solidFill>
              </a:rPr>
              <a:t>crit. sec.</a:t>
            </a:r>
          </a:p>
          <a:p>
            <a:endParaRPr lang="en-US" sz="2600" dirty="0" smtClean="0">
              <a:latin typeface="Consolas" pitchFamily="49" charset="0"/>
            </a:endParaRPr>
          </a:p>
          <a:p>
            <a:r>
              <a:rPr lang="en-US" sz="2600" dirty="0" err="1" smtClean="0">
                <a:latin typeface="Consolas" pitchFamily="49" charset="0"/>
              </a:rPr>
              <a:t>int</a:t>
            </a:r>
            <a:r>
              <a:rPr lang="en-US" sz="2600" dirty="0" smtClean="0">
                <a:latin typeface="Consolas" pitchFamily="49" charset="0"/>
              </a:rPr>
              <a:t> m = 0;</a:t>
            </a:r>
          </a:p>
          <a:p>
            <a:r>
              <a:rPr lang="en-US" sz="2600" dirty="0" smtClean="0">
                <a:latin typeface="Consolas" pitchFamily="49" charset="0"/>
              </a:rPr>
              <a:t>...</a:t>
            </a:r>
          </a:p>
          <a:p>
            <a:endParaRPr lang="en-US" sz="2600" dirty="0" smtClean="0">
              <a:latin typeface="Consolas" pitchFamily="49" charset="0"/>
            </a:endParaRPr>
          </a:p>
          <a:p>
            <a:r>
              <a:rPr lang="en-US" sz="2600" dirty="0" smtClean="0">
                <a:latin typeface="Consolas" pitchFamily="49" charset="0"/>
              </a:rPr>
              <a:t>while (</a:t>
            </a:r>
            <a:r>
              <a:rPr lang="en-US" sz="2600" dirty="0" err="1" smtClean="0">
                <a:latin typeface="Consolas" pitchFamily="49" charset="0"/>
              </a:rPr>
              <a:t>test_and_set</a:t>
            </a:r>
            <a:r>
              <a:rPr lang="en-US" sz="2600" dirty="0" smtClean="0">
                <a:latin typeface="Consolas" pitchFamily="49" charset="0"/>
              </a:rPr>
              <a:t>(&amp;m)) { /* skip */ };</a:t>
            </a:r>
          </a:p>
          <a:p>
            <a:endParaRPr lang="en-US" sz="2600" dirty="0" smtClean="0">
              <a:latin typeface="Consolas" pitchFamily="49" charset="0"/>
            </a:endParaRPr>
          </a:p>
          <a:p>
            <a:endParaRPr lang="en-US" sz="2600" dirty="0" smtClean="0">
              <a:latin typeface="Consolas" pitchFamily="49" charset="0"/>
            </a:endParaRPr>
          </a:p>
          <a:p>
            <a:r>
              <a:rPr lang="en-US" sz="2600" dirty="0" smtClean="0">
                <a:latin typeface="Consolas" pitchFamily="49" charset="0"/>
              </a:rPr>
              <a:t>m = 0;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L0CHAOAgAQdA44HcAEgEyLlX21j80CILIMkqUkmag/uffUBkY5Bucms0IwTWIECDghIEET//wNFNQRIEEU1BAcCC2QDOAtlGDYUMggAjikBrQF+QzMIAOgZAV4JfkMgMgkAkJsDATfAHkUzCQCQggIB28UeRTgIAP4DAHuF0jQPEhJk9E1BCAFNQRJOwKQ/0wCkPx4EA4LmgAosAgxmRmQLfs/YITYQ5aOGTJnmcrcWPI5WtG7XEtwscjVa5c4sLPLiytHGPGAKLAIMZ7Z7C3pvTCE2EZmOHFlat3K3LixsVrRuxarXGVllWt8TlxlysWDljhcADQEaAQkBFwEKQAiC/t8b+3x3OgCH8hs3kNnT6fiHwJRYjJ6SgMYAITYRiaNWDJtkbrcrVm5WtGrbCtxZWGJawaYsebFlbssLFwA=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665</TotalTime>
  <Words>1526</Words>
  <Application>Microsoft Macintosh PowerPoint</Application>
  <PresentationFormat>On-screen Show (4:3)</PresentationFormat>
  <Paragraphs>423</Paragraphs>
  <Slides>34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Dark 3410</vt:lpstr>
      <vt:lpstr>Atomic Instructions</vt:lpstr>
      <vt:lpstr>Announcements</vt:lpstr>
      <vt:lpstr>Announcements</vt:lpstr>
      <vt:lpstr>Goals for Today</vt:lpstr>
      <vt:lpstr>Mutexes</vt:lpstr>
      <vt:lpstr>Synchronization</vt:lpstr>
      <vt:lpstr>PowerPoint Presentation</vt:lpstr>
      <vt:lpstr>Atomic Test and Set</vt:lpstr>
      <vt:lpstr>Using test-and-set for mutual exclusion</vt:lpstr>
      <vt:lpstr>Spin waiting</vt:lpstr>
      <vt:lpstr>Alternative Atomic Instructions</vt:lpstr>
      <vt:lpstr>Alternative Atomic Instructions</vt:lpstr>
      <vt:lpstr>mutex from LL and SC</vt:lpstr>
      <vt:lpstr>PowerPoint Presentation</vt:lpstr>
      <vt:lpstr>Broken invariants</vt:lpstr>
      <vt:lpstr>Protecting an invariant</vt:lpstr>
      <vt:lpstr>Guidelines for successful mutexing</vt:lpstr>
      <vt:lpstr>PowerPoint Presentation</vt:lpstr>
      <vt:lpstr>Remember: Cache Coherence</vt:lpstr>
      <vt:lpstr>Relaxed consistency implications</vt:lpstr>
      <vt:lpstr>Acquire/release</vt:lpstr>
      <vt:lpstr>PowerPoint Presentation</vt:lpstr>
      <vt:lpstr>Beyond mutexes</vt:lpstr>
      <vt:lpstr>Beyond mutexes</vt:lpstr>
      <vt:lpstr>Beyond mutexes</vt:lpstr>
      <vt:lpstr>Beyond mutexes</vt:lpstr>
      <vt:lpstr>PowerPoint Presentation</vt:lpstr>
      <vt:lpstr>Condition variables</vt:lpstr>
      <vt:lpstr>Using a condition variable</vt:lpstr>
      <vt:lpstr>Using a condition variable</vt:lpstr>
      <vt:lpstr>Monitors</vt:lpstr>
      <vt:lpstr>Java concurrency</vt:lpstr>
      <vt:lpstr>More synchronization mechanisms</vt:lpstr>
      <vt:lpstr>Summary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 27: Synchronization II</dc:title>
  <dc:subject/>
  <dc:creator>Hakim Weatherspoon</dc:creator>
  <cp:keywords/>
  <dc:description/>
  <cp:lastModifiedBy>Hakim Weatherspoon</cp:lastModifiedBy>
  <cp:revision>133</cp:revision>
  <cp:lastPrinted>2011-05-05T14:59:37Z</cp:lastPrinted>
  <dcterms:created xsi:type="dcterms:W3CDTF">2006-08-16T00:00:00Z</dcterms:created>
  <dcterms:modified xsi:type="dcterms:W3CDTF">2011-05-05T15:01:15Z</dcterms:modified>
  <cp:category/>
</cp:coreProperties>
</file>