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2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3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4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5.xml" ContentType="application/vnd.openxmlformats-officedocument.presentationml.notesSlide+xml"/>
  <Override PartName="/ppt/tags/tag36.xml" ContentType="application/vnd.openxmlformats-officedocument.presentationml.tags+xml"/>
  <Override PartName="/ppt/notesSlides/notesSlide6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7.xml" ContentType="application/vnd.openxmlformats-officedocument.presentationml.notesSlid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8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9.xml" ContentType="application/vnd.openxmlformats-officedocument.presentationml.notesSlid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10.xml" ContentType="application/vnd.openxmlformats-officedocument.presentationml.notesSlid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11.xml" ContentType="application/vnd.openxmlformats-officedocument.presentationml.notesSlid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12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13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notesSlides/notesSlide14.xml" ContentType="application/vnd.openxmlformats-officedocument.presentationml.notesSlide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15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80.xml" ContentType="application/vnd.openxmlformats-officedocument.presentationml.tags+xml"/>
  <Override PartName="/ppt/notesSlides/notesSlide19.xml" ContentType="application/vnd.openxmlformats-officedocument.presentationml.notesSlide+xml"/>
  <Override PartName="/ppt/tags/tag81.xml" ContentType="application/vnd.openxmlformats-officedocument.presentationml.tags+xml"/>
  <Override PartName="/ppt/notesSlides/notesSlide20.xml" ContentType="application/vnd.openxmlformats-officedocument.presentationml.notesSlide+xml"/>
  <Override PartName="/ppt/tags/tag82.xml" ContentType="application/vnd.openxmlformats-officedocument.presentationml.tags+xml"/>
  <Override PartName="/ppt/notesSlides/notesSlide21.xml" ContentType="application/vnd.openxmlformats-officedocument.presentationml.notesSlide+xml"/>
  <Override PartName="/ppt/tags/tag83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84.xml" ContentType="application/vnd.openxmlformats-officedocument.presentationml.tags+xml"/>
  <Override PartName="/ppt/notesSlides/notesSlide24.xml" ContentType="application/vnd.openxmlformats-officedocument.presentationml.notesSlide+xml"/>
  <Override PartName="/ppt/tags/tag85.xml" ContentType="application/vnd.openxmlformats-officedocument.presentationml.tags+xml"/>
  <Override PartName="/ppt/notesSlides/notesSlide25.xml" ContentType="application/vnd.openxmlformats-officedocument.presentationml.notesSlide+xml"/>
  <Override PartName="/ppt/tags/tag86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87.xml" ContentType="application/vnd.openxmlformats-officedocument.presentationml.tags+xml"/>
  <Override PartName="/ppt/notesSlides/notesSlide29.xml" ContentType="application/vnd.openxmlformats-officedocument.presentationml.notesSlide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90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ags/tag91.xml" ContentType="application/vnd.openxmlformats-officedocument.presentationml.tags+xml"/>
  <Override PartName="/ppt/notesSlides/notesSlide38.xml" ContentType="application/vnd.openxmlformats-officedocument.presentationml.notesSlide+xml"/>
  <Override PartName="/ppt/tags/tag92.xml" ContentType="application/vnd.openxmlformats-officedocument.presentationml.tag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81"/>
  </p:notesMasterIdLst>
  <p:sldIdLst>
    <p:sldId id="326" r:id="rId3"/>
    <p:sldId id="334" r:id="rId4"/>
    <p:sldId id="333" r:id="rId5"/>
    <p:sldId id="335" r:id="rId6"/>
    <p:sldId id="308" r:id="rId7"/>
    <p:sldId id="313" r:id="rId8"/>
    <p:sldId id="283" r:id="rId9"/>
    <p:sldId id="314" r:id="rId10"/>
    <p:sldId id="285" r:id="rId11"/>
    <p:sldId id="286" r:id="rId12"/>
    <p:sldId id="287" r:id="rId13"/>
    <p:sldId id="324" r:id="rId14"/>
    <p:sldId id="306" r:id="rId15"/>
    <p:sldId id="288" r:id="rId16"/>
    <p:sldId id="305" r:id="rId17"/>
    <p:sldId id="289" r:id="rId18"/>
    <p:sldId id="292" r:id="rId19"/>
    <p:sldId id="293" r:id="rId20"/>
    <p:sldId id="316" r:id="rId21"/>
    <p:sldId id="294" r:id="rId22"/>
    <p:sldId id="315" r:id="rId23"/>
    <p:sldId id="317" r:id="rId24"/>
    <p:sldId id="327" r:id="rId25"/>
    <p:sldId id="329" r:id="rId26"/>
    <p:sldId id="336" r:id="rId27"/>
    <p:sldId id="337" r:id="rId28"/>
    <p:sldId id="338" r:id="rId29"/>
    <p:sldId id="339" r:id="rId30"/>
    <p:sldId id="340" r:id="rId31"/>
    <p:sldId id="341" r:id="rId32"/>
    <p:sldId id="342" r:id="rId33"/>
    <p:sldId id="343" r:id="rId34"/>
    <p:sldId id="345" r:id="rId35"/>
    <p:sldId id="346" r:id="rId36"/>
    <p:sldId id="347" r:id="rId37"/>
    <p:sldId id="348" r:id="rId38"/>
    <p:sldId id="349" r:id="rId39"/>
    <p:sldId id="350" r:id="rId40"/>
    <p:sldId id="396" r:id="rId41"/>
    <p:sldId id="351" r:id="rId42"/>
    <p:sldId id="352" r:id="rId43"/>
    <p:sldId id="353" r:id="rId44"/>
    <p:sldId id="354" r:id="rId45"/>
    <p:sldId id="355" r:id="rId46"/>
    <p:sldId id="356" r:id="rId47"/>
    <p:sldId id="357" r:id="rId48"/>
    <p:sldId id="358" r:id="rId49"/>
    <p:sldId id="359" r:id="rId50"/>
    <p:sldId id="360" r:id="rId51"/>
    <p:sldId id="361" r:id="rId52"/>
    <p:sldId id="362" r:id="rId53"/>
    <p:sldId id="363" r:id="rId54"/>
    <p:sldId id="364" r:id="rId55"/>
    <p:sldId id="365" r:id="rId56"/>
    <p:sldId id="397" r:id="rId57"/>
    <p:sldId id="366" r:id="rId58"/>
    <p:sldId id="367" r:id="rId59"/>
    <p:sldId id="368" r:id="rId60"/>
    <p:sldId id="398" r:id="rId61"/>
    <p:sldId id="369" r:id="rId62"/>
    <p:sldId id="370" r:id="rId63"/>
    <p:sldId id="399" r:id="rId64"/>
    <p:sldId id="375" r:id="rId65"/>
    <p:sldId id="376" r:id="rId66"/>
    <p:sldId id="377" r:id="rId67"/>
    <p:sldId id="378" r:id="rId68"/>
    <p:sldId id="379" r:id="rId69"/>
    <p:sldId id="380" r:id="rId70"/>
    <p:sldId id="381" r:id="rId71"/>
    <p:sldId id="382" r:id="rId72"/>
    <p:sldId id="383" r:id="rId73"/>
    <p:sldId id="384" r:id="rId74"/>
    <p:sldId id="385" r:id="rId75"/>
    <p:sldId id="386" r:id="rId76"/>
    <p:sldId id="387" r:id="rId77"/>
    <p:sldId id="388" r:id="rId78"/>
    <p:sldId id="389" r:id="rId79"/>
    <p:sldId id="395" r:id="rId80"/>
  </p:sldIdLst>
  <p:sldSz cx="9144000" cy="6858000" type="screen4x3"/>
  <p:notesSz cx="6858000" cy="9144000"/>
  <p:custDataLst>
    <p:tags r:id="rId8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732" autoAdjust="0"/>
  </p:normalViewPr>
  <p:slideViewPr>
    <p:cSldViewPr>
      <p:cViewPr varScale="1">
        <p:scale>
          <a:sx n="53" d="100"/>
          <a:sy n="53" d="100"/>
        </p:scale>
        <p:origin x="-39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ags" Target="tags/tag1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94C00E-26A8-4A67-B109-0EE1C0A80BC7}" type="datetimeFigureOut">
              <a:rPr lang="en-US" smtClean="0"/>
              <a:pPr/>
              <a:t>4/26/2011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8C1DDE-30F1-4D19-B098-6374BDF20A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019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48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260" y="4343713"/>
            <a:ext cx="5031482" cy="4113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7" tIns="45714" rIns="91427" bIns="45714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pstree</a:t>
            </a:r>
            <a:r>
              <a:rPr lang="en-US" baseline="0" dirty="0" smtClean="0"/>
              <a:t> e</a:t>
            </a:r>
            <a:r>
              <a:rPr lang="en-US" dirty="0" smtClean="0"/>
              <a:t>xample: Firefox</a:t>
            </a:r>
            <a:r>
              <a:rPr lang="en-US" baseline="0" dirty="0" smtClean="0"/>
              <a:t> downloader, renderer, toolbar, etc.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Idea: multiple execution contexts sharing a single address space!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03313" y="674688"/>
            <a:ext cx="4610100" cy="3459162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78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7702" y="4359349"/>
            <a:ext cx="5012812" cy="413262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9983" tIns="44991" rIns="89983" bIns="4499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80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260" y="4343713"/>
            <a:ext cx="5031482" cy="4113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1" tIns="45711" rIns="91421" bIns="45711"/>
          <a:lstStyle/>
          <a:p>
            <a:r>
              <a:rPr lang="en-US" dirty="0" smtClean="0"/>
              <a:t>Show picture</a:t>
            </a: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62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6488" tIns="43244" rIns="86488" bIns="43244"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but only within a single core: why?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(important events are delayed… forever?)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62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6488" tIns="43244" rIns="86488" bIns="43244"/>
          <a:lstStyle/>
          <a:p>
            <a:r>
              <a:rPr lang="en-US" dirty="0" smtClean="0"/>
              <a:t>(e.g. won’t work for many kernel </a:t>
            </a:r>
            <a:r>
              <a:rPr lang="en-US" dirty="0" err="1" smtClean="0"/>
              <a:t>datastructures</a:t>
            </a:r>
            <a:r>
              <a:rPr lang="en-US" dirty="0" smtClean="0"/>
              <a:t>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(caller forgets to </a:t>
            </a:r>
            <a:r>
              <a:rPr lang="en-US" dirty="0" err="1" smtClean="0"/>
              <a:t>CSExit</a:t>
            </a:r>
            <a:r>
              <a:rPr lang="en-US" dirty="0" smtClean="0"/>
              <a:t>? Or waits a long time?)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62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6488" tIns="43244" rIns="86488" bIns="43244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A: next time…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C1DDE-30F1-4D19-B098-6374BDF20A3B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5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665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86488" tIns="43244" rIns="86488" bIns="43244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7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667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15" y="4343713"/>
            <a:ext cx="5023703" cy="410917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0406" tIns="45203" rIns="90406" bIns="4520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9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669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15" y="4343713"/>
            <a:ext cx="5023703" cy="410917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0406" tIns="45203" rIns="90406" bIns="4520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1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671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15" y="4343713"/>
            <a:ext cx="5023703" cy="410917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0406" tIns="45203" rIns="90406" bIns="4520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3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260" y="4343713"/>
            <a:ext cx="5031482" cy="4113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7" tIns="45714" rIns="91427" bIns="45714"/>
          <a:lstStyle/>
          <a:p>
            <a:r>
              <a:rPr lang="en-US" dirty="0" smtClean="0"/>
              <a:t>d/Unit of scheduling/</a:t>
            </a:r>
          </a:p>
          <a:p>
            <a:r>
              <a:rPr lang="en-US" baseline="0" dirty="0" smtClean="0"/>
              <a:t>s/execution state/one or more threads/</a:t>
            </a:r>
          </a:p>
          <a:p>
            <a:r>
              <a:rPr lang="en-US" baseline="0" dirty="0" smtClean="0"/>
              <a:t>s/virtual CPU/virtual multi-core machine/</a:t>
            </a:r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3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673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15" y="4343713"/>
            <a:ext cx="5023703" cy="410917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0406" tIns="45203" rIns="90406" bIns="4520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6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676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15" y="4343713"/>
            <a:ext cx="5023703" cy="410917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0406" tIns="45203" rIns="90406" bIns="4520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8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678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15" y="4343713"/>
            <a:ext cx="5023703" cy="410917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0406" tIns="45203" rIns="90406" bIns="4520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2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682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15" y="4343713"/>
            <a:ext cx="5023703" cy="410917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0406" tIns="45203" rIns="90406" bIns="4520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6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686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86488" tIns="43244" rIns="86488" bIns="43244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8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688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86488" tIns="43244" rIns="86488" bIns="43244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0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690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86488" tIns="43244" rIns="86488" bIns="43244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2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692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15" y="4343713"/>
            <a:ext cx="5023703" cy="410917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0406" tIns="45203" rIns="90406" bIns="4520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4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6944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15" y="4343713"/>
            <a:ext cx="5023703" cy="410917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0406" tIns="45203" rIns="90406" bIns="4520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852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431" tIns="45716" rIns="91431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52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260" y="4343713"/>
            <a:ext cx="5031482" cy="4113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7" tIns="45714" rIns="91427" bIns="45714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6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696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15" y="4343713"/>
            <a:ext cx="5023703" cy="410917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0407" tIns="45203" rIns="90407" bIns="4520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8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698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15" y="4343713"/>
            <a:ext cx="5023703" cy="410917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0407" tIns="45203" rIns="90407" bIns="4520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0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7006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2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7026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4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7047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6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8875" y="588963"/>
            <a:ext cx="4552950" cy="3414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706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6529" y="4342150"/>
            <a:ext cx="5908957" cy="411386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0739" tIns="45369" rIns="90739" bIns="45369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8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8875" y="588963"/>
            <a:ext cx="4552950" cy="3414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708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6529" y="4342150"/>
            <a:ext cx="5908957" cy="411386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0739" tIns="45369" rIns="90739" bIns="45369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0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8875" y="588963"/>
            <a:ext cx="4552950" cy="3414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7108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6529" y="4342150"/>
            <a:ext cx="5908957" cy="411386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0739" tIns="45369" rIns="90739" bIns="45369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4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8875" y="588963"/>
            <a:ext cx="4552950" cy="3414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714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6529" y="4342150"/>
            <a:ext cx="5908957" cy="411386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0739" tIns="45369" rIns="90739" bIns="45369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6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716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815" y="4343713"/>
            <a:ext cx="5023703" cy="410917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0406" tIns="45203" rIns="90406" bIns="4520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524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9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8875" y="588963"/>
            <a:ext cx="4552950" cy="3414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719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6529" y="4342150"/>
            <a:ext cx="5908957" cy="411386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0739" tIns="45369" rIns="90739" bIns="45369"/>
          <a:lstStyle/>
          <a:p>
            <a:r>
              <a:rPr lang="en-US"/>
              <a:t>The page size is 2</a:t>
            </a:r>
            <a:r>
              <a:rPr lang="en-US" baseline="30000"/>
              <a:t>12</a:t>
            </a:r>
            <a:r>
              <a:rPr lang="en-US"/>
              <a:t> = 4KB, the number of physical pages allowed in memory is 2</a:t>
            </a:r>
            <a:r>
              <a:rPr lang="en-US" baseline="30000"/>
              <a:t>18</a:t>
            </a:r>
            <a:r>
              <a:rPr lang="en-US"/>
              <a:t>, the physical address space is 1GB and the virtual address space is 4GB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1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8875" y="588963"/>
            <a:ext cx="4552950" cy="3414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721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6529" y="4342150"/>
            <a:ext cx="5908957" cy="411386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0739" tIns="45369" rIns="90739" bIns="45369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3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8875" y="588963"/>
            <a:ext cx="4552950" cy="3414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723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6529" y="4342150"/>
            <a:ext cx="5908957" cy="411386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0739" tIns="45369" rIns="90739" bIns="45369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5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7251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89861" tIns="44931" rIns="89861" bIns="449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7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727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89861" tIns="44931" rIns="89861" bIns="449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9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729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89861" tIns="44931" rIns="89861" bIns="449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1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731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89861" tIns="44931" rIns="89861" bIns="449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9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739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89861" tIns="44931" rIns="89861" bIns="449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1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741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260" y="4343713"/>
            <a:ext cx="5031482" cy="4113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86482" tIns="43241" rIns="86482" bIns="4324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3618" name="Text Box 2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5800"/>
            <a:ext cx="4573588" cy="3430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743619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815" y="4343713"/>
            <a:ext cx="5023703" cy="411073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90406" tIns="45203" rIns="90406" bIns="45203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54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8275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86482" tIns="43241" rIns="86482" bIns="4324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829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86482" tIns="43241" rIns="86482" bIns="4324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831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260" y="4343713"/>
            <a:ext cx="5031482" cy="4113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84403" tIns="42201" rIns="84403" bIns="42201"/>
          <a:lstStyle/>
          <a:p>
            <a:endParaRPr lang="en-AU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8378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260" y="4343713"/>
            <a:ext cx="5031482" cy="4113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84403" tIns="42201" rIns="84403" bIns="42201"/>
          <a:lstStyle/>
          <a:p>
            <a:endParaRPr lang="en-AU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8357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86482" tIns="43241" rIns="86482" bIns="4324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841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86482" tIns="43241" rIns="86482" bIns="4324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850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86482" tIns="43241" rIns="86482" bIns="4324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3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7538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427" tIns="45714" rIns="91427" bIns="45714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5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755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7" tIns="45714" rIns="91427" bIns="45714"/>
          <a:lstStyle/>
          <a:p>
            <a:r>
              <a:rPr lang="en-US"/>
              <a:t>F = 0.5, S = 2</a:t>
            </a:r>
          </a:p>
          <a:p>
            <a:r>
              <a:rPr lang="en-US"/>
              <a:t>1/(0.5 + 0.25) = 1/0.75 = 1.333</a:t>
            </a:r>
          </a:p>
          <a:p>
            <a:endParaRPr lang="en-US"/>
          </a:p>
          <a:p>
            <a:r>
              <a:rPr lang="en-US"/>
              <a:t>F = 0.9, S =  2</a:t>
            </a:r>
          </a:p>
          <a:p>
            <a:r>
              <a:rPr lang="en-US"/>
              <a:t>1/(0.1 + 0.9/2) = 1/(0.1 + 0.45) = 1/0.55 = 1.8</a:t>
            </a:r>
          </a:p>
          <a:p>
            <a:endParaRPr lang="en-US"/>
          </a:p>
          <a:p>
            <a:r>
              <a:rPr lang="en-US"/>
              <a:t>F = 0.99, S = 2</a:t>
            </a:r>
          </a:p>
          <a:p>
            <a:r>
              <a:rPr lang="en-US"/>
              <a:t>1/(0.01+0.99/2) = 1/(0.01+0.495) = 1.98</a:t>
            </a:r>
          </a:p>
          <a:p>
            <a:endParaRPr lang="en-US"/>
          </a:p>
          <a:p>
            <a:r>
              <a:rPr lang="en-US"/>
              <a:t>F = 0.5, S = 8</a:t>
            </a:r>
          </a:p>
          <a:p>
            <a:r>
              <a:rPr lang="en-US"/>
              <a:t>1/(0.5+0.5/8) -&gt; 2</a:t>
            </a: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0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760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260" y="4343713"/>
            <a:ext cx="5031482" cy="4113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427" tIns="45714" rIns="91427" bIns="45714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</a:t>
            </a:r>
            <a:r>
              <a:rPr lang="en-US" baseline="0" dirty="0" smtClean="0"/>
              <a:t> fork</a:t>
            </a:r>
          </a:p>
          <a:p>
            <a:r>
              <a:rPr lang="en-US" baseline="0" dirty="0" smtClean="0"/>
              <a:t>Use threads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C1DDE-30F1-4D19-B098-6374BDF20A3B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2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06488" y="674688"/>
            <a:ext cx="4603750" cy="34544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76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7702" y="4354659"/>
            <a:ext cx="5012812" cy="412637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89764" tIns="44883" rIns="89764" bIns="4488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03313" y="674688"/>
            <a:ext cx="4610100" cy="3459162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76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7702" y="4359349"/>
            <a:ext cx="5012812" cy="413262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89989" tIns="44995" rIns="89989" bIns="4499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76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260" y="4343713"/>
            <a:ext cx="5031482" cy="4113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1427" tIns="45714" rIns="91427" bIns="45714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76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86488" tIns="43244" rIns="86488" bIns="43244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3475" y="674688"/>
            <a:ext cx="4603750" cy="3452812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77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145" y="4353094"/>
            <a:ext cx="181477" cy="27540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lIns="89861" tIns="44931" rIns="89861" bIns="44931"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80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74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260" y="4343713"/>
            <a:ext cx="5031482" cy="41138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1" tIns="45711" rIns="91421" bIns="45711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What happens when two threads execute concurrently?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sequential with threads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between threads is unsynchronized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3475" y="674688"/>
            <a:ext cx="4603750" cy="3452812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70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145" y="4353094"/>
            <a:ext cx="181542" cy="275405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wrap="none" lIns="89861" tIns="44931" rIns="89861" bIns="44931"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3475" y="674688"/>
            <a:ext cx="4603750" cy="3452812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72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145" y="4353094"/>
            <a:ext cx="181542" cy="275405"/>
          </a:xfrm>
          <a:prstGeom prst="rect">
            <a:avLst/>
          </a:prstGeom>
          <a:noFill/>
          <a:ln w="12700">
            <a:miter lim="800000"/>
            <a:headEnd/>
            <a:tailEnd/>
          </a:ln>
        </p:spPr>
        <p:txBody>
          <a:bodyPr wrap="none" lIns="89861" tIns="44931" rIns="89861" bIns="44931"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 algn="ctr">
              <a:defRPr sz="4400" baseline="0">
                <a:solidFill>
                  <a:schemeClr val="accent1"/>
                </a:solidFill>
              </a:defRPr>
            </a:lvl1pPr>
          </a:lstStyle>
          <a:p>
            <a:r>
              <a:rPr lang="en-US" dirty="0" err="1" smtClean="0"/>
              <a:t>Lec</a:t>
            </a:r>
            <a:r>
              <a:rPr lang="en-US" dirty="0" smtClean="0"/>
              <a:t> 0: Topic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4/26/2011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228600" y="6096000"/>
            <a:ext cx="3886200" cy="381000"/>
          </a:xfrm>
        </p:spPr>
        <p:txBody>
          <a:bodyPr>
            <a:normAutofit/>
          </a:bodyPr>
          <a:lstStyle>
            <a:lvl1pPr algn="r">
              <a:defRPr lang="en-US" sz="1800" dirty="0">
                <a:solidFill>
                  <a:srgbClr val="FFFF66"/>
                </a:solidFill>
              </a:defRPr>
            </a:lvl1pPr>
          </a:lstStyle>
          <a:p>
            <a:pPr algn="ctr">
              <a:tabLst>
                <a:tab pos="0" algn="l"/>
                <a:tab pos="914305" algn="l"/>
                <a:tab pos="1828610" algn="l"/>
                <a:tab pos="2742915" algn="l"/>
                <a:tab pos="3657220" algn="l"/>
                <a:tab pos="4571526" algn="l"/>
                <a:tab pos="5485831" algn="l"/>
                <a:tab pos="6400137" algn="l"/>
                <a:tab pos="7314442" algn="l"/>
                <a:tab pos="8228747" algn="l"/>
                <a:tab pos="9143052" algn="l"/>
                <a:tab pos="10057357" algn="l"/>
              </a:tabLst>
            </a:pPr>
            <a:r>
              <a:rPr lang="en-US" dirty="0" smtClean="0">
                <a:solidFill>
                  <a:srgbClr val="FFFF66"/>
                </a:solidFill>
                <a:latin typeface="+mn-lt"/>
              </a:rPr>
              <a:t>See: P&amp;H Appendix C.0, C.1,</a:t>
            </a:r>
            <a:r>
              <a:rPr lang="en-US" baseline="0" dirty="0" smtClean="0">
                <a:solidFill>
                  <a:srgbClr val="FFFF66"/>
                </a:solidFill>
                <a:latin typeface="+mn-lt"/>
              </a:rPr>
              <a:t> C.2</a:t>
            </a:r>
            <a:endParaRPr lang="en-US" dirty="0">
              <a:solidFill>
                <a:srgbClr val="FFFF66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7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8153400" y="640080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A6CC7-8620-4377-8649-ADC80D5E07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7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8153400" y="640080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A6CC7-8620-4377-8649-ADC80D5E07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baseline="0"/>
            </a:lvl1pPr>
          </a:lstStyle>
          <a:p>
            <a:pPr lvl="0"/>
            <a:r>
              <a:rPr lang="en-US" noProof="0" dirty="0" smtClean="0"/>
              <a:t>Spring 2011</a:t>
            </a:r>
          </a:p>
          <a:p>
            <a:pPr lvl="0"/>
            <a:r>
              <a:rPr lang="en-US" noProof="0" dirty="0" smtClean="0"/>
              <a:t>Computer Science</a:t>
            </a:r>
          </a:p>
          <a:p>
            <a:pPr lvl="0"/>
            <a:r>
              <a:rPr lang="en-US" noProof="0" dirty="0" smtClean="0"/>
              <a:t>Cornell University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3810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en-US" dirty="0" smtClean="0">
                <a:solidFill>
                  <a:srgbClr val="FFFFFF"/>
                </a:solidFill>
                <a:latin typeface="Calibri"/>
              </a:rPr>
              <a:t>Copyright Hakim Weatherspoon</a:t>
            </a: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CEF1BFF-0630-044F-A176-B68CCF226FFC}" type="slidenum">
              <a:rPr lang="en-US">
                <a:solidFill>
                  <a:srgbClr val="FFFFFF"/>
                </a:solidFill>
                <a:latin typeface="Calibri"/>
              </a:rPr>
              <a:pPr/>
              <a:t>‹#›</a:t>
            </a:fld>
            <a:endParaRPr lang="en-US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9044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Fall 2002</a:t>
            </a:r>
          </a:p>
          <a:p>
            <a:pPr lvl="0"/>
            <a:r>
              <a:rPr lang="en-US" noProof="0" smtClean="0"/>
              <a:t>Computer Science</a:t>
            </a:r>
          </a:p>
          <a:p>
            <a:pPr lvl="0"/>
            <a:r>
              <a:rPr lang="en-US" noProof="0" smtClean="0"/>
              <a:t>Cornell University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3810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Copyright Kavita Bala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ED3075C-9B68-2945-BAB6-07C79F974922}" type="slidenum">
              <a:rPr lang="en-US" smtClean="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399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9929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9425" y="1011238"/>
            <a:ext cx="4065588" cy="5054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7413" y="1011238"/>
            <a:ext cx="4065587" cy="5054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020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324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349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5415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7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8153400" y="640080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A6CC7-8620-4377-8649-ADC80D5E07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8295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4545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30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2900" y="123825"/>
            <a:ext cx="2070100" cy="59420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9425" y="123825"/>
            <a:ext cx="6061075" cy="59420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988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988" y="123825"/>
            <a:ext cx="7772400" cy="698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79425" y="1011238"/>
            <a:ext cx="8283575" cy="5054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419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988" y="123825"/>
            <a:ext cx="7772400" cy="698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79425" y="1011238"/>
            <a:ext cx="8283575" cy="5054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51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7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8153400" y="640080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A6CC7-8620-4377-8649-ADC80D5E07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304800"/>
            <a:ext cx="4267200" cy="6172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304800"/>
            <a:ext cx="4267200" cy="6172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8153400" y="640080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A6CC7-8620-4377-8649-ADC80D5E07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304800"/>
            <a:ext cx="427196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914400"/>
            <a:ext cx="4268788" cy="55626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304800"/>
            <a:ext cx="43434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914400"/>
            <a:ext cx="4346575" cy="55626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7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8153400" y="640080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A6CC7-8620-4377-8649-ADC80D5E07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7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8153400" y="640080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A6CC7-8620-4377-8649-ADC80D5E07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7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8153400" y="640080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A6CC7-8620-4377-8649-ADC80D5E07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3050"/>
            <a:ext cx="32369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340350" cy="62039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435100"/>
            <a:ext cx="3236913" cy="5041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8153400" y="640080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A6CC7-8620-4377-8649-ADC80D5E07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8153400" y="640080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EA6CC7-8620-4377-8649-ADC80D5E07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0"/>
            <a:ext cx="87630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609600"/>
            <a:ext cx="8686800" cy="5867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00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18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81000" y="508000"/>
            <a:ext cx="8394700" cy="25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80000"/>
        <a:buFontTx/>
        <a:buNone/>
        <a:defRPr sz="3200" kern="1200">
          <a:solidFill>
            <a:schemeClr val="bg1"/>
          </a:solidFill>
          <a:latin typeface="Calibri" pitchFamily="34" charset="0"/>
          <a:ea typeface="+mn-ea"/>
          <a:cs typeface="Arial" pitchFamily="34" charset="0"/>
        </a:defRPr>
      </a:lvl1pPr>
      <a:lvl2pPr marL="458788" indent="-28575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800" kern="1200">
          <a:solidFill>
            <a:schemeClr val="bg1"/>
          </a:solidFill>
          <a:latin typeface="Calibri" pitchFamily="34" charset="0"/>
          <a:ea typeface="+mn-ea"/>
          <a:cs typeface="Arial" pitchFamily="34" charset="0"/>
        </a:defRPr>
      </a:lvl2pPr>
      <a:lvl3pPr marL="917575" indent="-228600" algn="l" defTabSz="914400" rtl="0" eaLnBrk="1" latinLnBrk="0" hangingPunct="1">
        <a:spcBef>
          <a:spcPct val="20000"/>
        </a:spcBef>
        <a:buClr>
          <a:schemeClr val="accent1"/>
        </a:buClr>
        <a:buFont typeface="Calibri" pitchFamily="34" charset="0"/>
        <a:buChar char="–"/>
        <a:defRPr sz="2400" kern="1200">
          <a:solidFill>
            <a:schemeClr val="bg1"/>
          </a:solidFill>
          <a:latin typeface="Calibri" pitchFamily="34" charset="0"/>
          <a:ea typeface="+mn-ea"/>
          <a:cs typeface="Arial" pitchFamily="34" charset="0"/>
        </a:defRPr>
      </a:lvl3pPr>
      <a:lvl4pPr marL="1374775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bg1"/>
          </a:solidFill>
          <a:latin typeface="Calibri" pitchFamily="34" charset="0"/>
          <a:ea typeface="+mn-ea"/>
          <a:cs typeface="Arial" pitchFamily="34" charset="0"/>
        </a:defRPr>
      </a:lvl4pPr>
      <a:lvl5pPr marL="1831975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»"/>
        <a:defRPr sz="2000" kern="1200">
          <a:solidFill>
            <a:schemeClr val="bg1"/>
          </a:solidFill>
          <a:latin typeface="Calibri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"/>
          <p:cNvSpPr>
            <a:spLocks noChangeShapeType="1"/>
          </p:cNvSpPr>
          <p:nvPr/>
        </p:nvSpPr>
        <p:spPr bwMode="auto">
          <a:xfrm>
            <a:off x="382588" y="881063"/>
            <a:ext cx="837565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61988" y="123825"/>
            <a:ext cx="7772400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9425" y="1011238"/>
            <a:ext cx="8283575" cy="505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Helvetica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Helvetica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Helvetica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Helvetica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Helvetica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Helvetica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Helvetica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Helvetica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charset="0"/>
        <a:buChar char="§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5" Type="http://schemas.openxmlformats.org/officeDocument/2006/relationships/image" Target="../media/image2.emf"/><Relationship Id="rId4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10.emf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11.emf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4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39.xml"/><Relationship Id="rId7" Type="http://schemas.openxmlformats.org/officeDocument/2006/relationships/tags" Target="../tags/tag43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10" Type="http://schemas.openxmlformats.org/officeDocument/2006/relationships/image" Target="../media/image13.emf"/><Relationship Id="rId4" Type="http://schemas.openxmlformats.org/officeDocument/2006/relationships/tags" Target="../tags/tag40.xml"/><Relationship Id="rId9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image" Target="../media/image14.emf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5" Type="http://schemas.openxmlformats.org/officeDocument/2006/relationships/image" Target="../media/image15.emf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image" Target="../media/image16.emf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tags" Target="../tags/tag57.xml"/><Relationship Id="rId7" Type="http://schemas.openxmlformats.org/officeDocument/2006/relationships/notesSlide" Target="../notesSlides/notesSlide11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59.xml"/><Relationship Id="rId4" Type="http://schemas.openxmlformats.org/officeDocument/2006/relationships/tags" Target="../tags/tag5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7" Type="http://schemas.openxmlformats.org/officeDocument/2006/relationships/image" Target="../media/image18.emf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6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7" Type="http://schemas.openxmlformats.org/officeDocument/2006/relationships/image" Target="../media/image19.emf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6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7" Type="http://schemas.openxmlformats.org/officeDocument/2006/relationships/image" Target="../media/image20.emf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image" Target="../media/image21.emf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4" Type="http://schemas.openxmlformats.org/officeDocument/2006/relationships/image" Target="../media/image2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8.xml"/><Relationship Id="rId1" Type="http://schemas.openxmlformats.org/officeDocument/2006/relationships/tags" Target="../tags/tag7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9.xml"/><Relationship Id="rId4" Type="http://schemas.openxmlformats.org/officeDocument/2006/relationships/image" Target="../media/image23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0.xml"/><Relationship Id="rId4" Type="http://schemas.openxmlformats.org/officeDocument/2006/relationships/image" Target="../media/image2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1.xml"/><Relationship Id="rId4" Type="http://schemas.openxmlformats.org/officeDocument/2006/relationships/image" Target="../media/image2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2.xml"/><Relationship Id="rId4" Type="http://schemas.openxmlformats.org/officeDocument/2006/relationships/image" Target="../media/image26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3.xml"/><Relationship Id="rId4" Type="http://schemas.openxmlformats.org/officeDocument/2006/relationships/image" Target="../media/image27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4.xml"/><Relationship Id="rId4" Type="http://schemas.openxmlformats.org/officeDocument/2006/relationships/image" Target="../media/image28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5.xml"/><Relationship Id="rId4" Type="http://schemas.openxmlformats.org/officeDocument/2006/relationships/image" Target="../media/image29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6.xml"/><Relationship Id="rId4" Type="http://schemas.openxmlformats.org/officeDocument/2006/relationships/image" Target="../media/image30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7.xml"/><Relationship Id="rId4" Type="http://schemas.openxmlformats.org/officeDocument/2006/relationships/image" Target="../media/image31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89.xml"/><Relationship Id="rId1" Type="http://schemas.openxmlformats.org/officeDocument/2006/relationships/tags" Target="../tags/tag8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90.xml"/><Relationship Id="rId4" Type="http://schemas.openxmlformats.org/officeDocument/2006/relationships/image" Target="../media/image35.e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91.xml"/><Relationship Id="rId4" Type="http://schemas.openxmlformats.org/officeDocument/2006/relationships/image" Target="../media/image36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92.xml"/><Relationship Id="rId4" Type="http://schemas.openxmlformats.org/officeDocument/2006/relationships/image" Target="../media/image3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.xml"/><Relationship Id="rId1" Type="http://schemas.openxmlformats.org/officeDocument/2006/relationships/tags" Target="../tags/tag1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94.xml"/><Relationship Id="rId1" Type="http://schemas.openxmlformats.org/officeDocument/2006/relationships/tags" Target="../tags/tag9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5" Type="http://schemas.openxmlformats.org/officeDocument/2006/relationships/image" Target="../media/image42.emf"/><Relationship Id="rId4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.xml"/><Relationship Id="rId1" Type="http://schemas.openxmlformats.org/officeDocument/2006/relationships/tags" Target="../tags/tag1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99.xml"/><Relationship Id="rId1" Type="http://schemas.openxmlformats.org/officeDocument/2006/relationships/tags" Target="../tags/tag9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7.png"/><Relationship Id="rId5" Type="http://schemas.openxmlformats.org/officeDocument/2006/relationships/image" Target="../media/image46.wmf"/><Relationship Id="rId4" Type="http://schemas.openxmlformats.org/officeDocument/2006/relationships/oleObject" Target="../embeddings/oleObject1.bin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7.emf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7" Type="http://schemas.openxmlformats.org/officeDocument/2006/relationships/image" Target="../media/image8.emf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Synchronization and </a:t>
            </a:r>
            <a:br>
              <a:rPr lang="en-US" dirty="0" smtClean="0"/>
            </a:br>
            <a:r>
              <a:rPr lang="en-US" dirty="0" smtClean="0"/>
              <a:t>Prelim 2 Review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subTitle" sz="quarter" idx="1"/>
            <p:custDataLst>
              <p:tags r:id="rId2"/>
            </p:custDataLst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 smtClean="0"/>
              <a:t>Hakim Weatherspoon</a:t>
            </a:r>
          </a:p>
          <a:p>
            <a:r>
              <a:rPr lang="en-US" b="1" dirty="0" smtClean="0"/>
              <a:t>CS 3410, Spring 2011</a:t>
            </a:r>
          </a:p>
          <a:p>
            <a:r>
              <a:rPr lang="en-US" dirty="0" smtClean="0"/>
              <a:t>Computer Science</a:t>
            </a:r>
          </a:p>
          <a:p>
            <a:r>
              <a:rPr lang="en-US" dirty="0" smtClean="0"/>
              <a:t>Cornell University</a:t>
            </a:r>
          </a:p>
        </p:txBody>
      </p:sp>
      <p:pic>
        <p:nvPicPr>
          <p:cNvPr id="90114" name="CP3 Ink 8ed3e0ef-e21b-4c14-bfac-b88316bff19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370" y="5964780"/>
            <a:ext cx="5864700" cy="795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440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142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r>
              <a:rPr lang="en-US" smtClean="0"/>
              <a:t>Threads</a:t>
            </a:r>
            <a:endParaRPr lang="en-US"/>
          </a:p>
        </p:txBody>
      </p:sp>
      <p:sp>
        <p:nvSpPr>
          <p:cNvPr id="5351428" name="Rectangle 4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Autofit/>
          </a:bodyPr>
          <a:lstStyle/>
          <a:p>
            <a:r>
              <a:rPr lang="en-US" sz="2000" dirty="0" smtClean="0">
                <a:latin typeface="Consolas" pitchFamily="49" charset="0"/>
              </a:rPr>
              <a:t>#include &lt;</a:t>
            </a:r>
            <a:r>
              <a:rPr lang="en-US" sz="2000" dirty="0" err="1" smtClean="0">
                <a:latin typeface="Consolas" pitchFamily="49" charset="0"/>
              </a:rPr>
              <a:t>pthread.h</a:t>
            </a:r>
            <a:r>
              <a:rPr lang="en-US" sz="2000" dirty="0" smtClean="0">
                <a:latin typeface="Consolas" pitchFamily="49" charset="0"/>
              </a:rPr>
              <a:t>&gt; </a:t>
            </a:r>
          </a:p>
          <a:p>
            <a:r>
              <a:rPr lang="en-US" sz="2000" dirty="0" err="1" smtClean="0">
                <a:latin typeface="Consolas" pitchFamily="49" charset="0"/>
              </a:rPr>
              <a:t>int</a:t>
            </a:r>
            <a:r>
              <a:rPr lang="en-US" sz="2000" dirty="0" smtClean="0">
                <a:latin typeface="Consolas" pitchFamily="49" charset="0"/>
              </a:rPr>
              <a:t> counter = 0;</a:t>
            </a:r>
          </a:p>
          <a:p>
            <a:endParaRPr lang="en-US" sz="2000" dirty="0" smtClean="0">
              <a:latin typeface="Consolas" pitchFamily="49" charset="0"/>
            </a:endParaRPr>
          </a:p>
          <a:p>
            <a:r>
              <a:rPr lang="en-US" sz="2000" dirty="0" smtClean="0">
                <a:latin typeface="Consolas" pitchFamily="49" charset="0"/>
              </a:rPr>
              <a:t>void </a:t>
            </a:r>
            <a:r>
              <a:rPr lang="en-US" sz="2000" dirty="0" err="1" smtClean="0">
                <a:latin typeface="Consolas" pitchFamily="49" charset="0"/>
              </a:rPr>
              <a:t>PrintHello</a:t>
            </a:r>
            <a:r>
              <a:rPr lang="en-US" sz="2000" dirty="0" smtClean="0">
                <a:latin typeface="Consolas" pitchFamily="49" charset="0"/>
              </a:rPr>
              <a:t>(</a:t>
            </a:r>
            <a:r>
              <a:rPr lang="en-US" sz="2000" dirty="0" err="1" smtClean="0">
                <a:latin typeface="Consolas" pitchFamily="49" charset="0"/>
              </a:rPr>
              <a:t>int</a:t>
            </a:r>
            <a:r>
              <a:rPr lang="en-US" sz="2000" dirty="0" smtClean="0">
                <a:latin typeface="Consolas" pitchFamily="49" charset="0"/>
              </a:rPr>
              <a:t> </a:t>
            </a:r>
            <a:r>
              <a:rPr lang="en-US" sz="2000" dirty="0" err="1" smtClean="0">
                <a:latin typeface="Consolas" pitchFamily="49" charset="0"/>
              </a:rPr>
              <a:t>arg</a:t>
            </a:r>
            <a:r>
              <a:rPr lang="en-US" sz="2000" dirty="0" smtClean="0">
                <a:latin typeface="Consolas" pitchFamily="49" charset="0"/>
              </a:rPr>
              <a:t>) {</a:t>
            </a:r>
          </a:p>
          <a:p>
            <a:r>
              <a:rPr lang="en-US" sz="2000" dirty="0" smtClean="0">
                <a:latin typeface="Consolas" pitchFamily="49" charset="0"/>
              </a:rPr>
              <a:t>	</a:t>
            </a:r>
            <a:r>
              <a:rPr lang="en-US" sz="2000" dirty="0" err="1" smtClean="0">
                <a:latin typeface="Consolas" pitchFamily="49" charset="0"/>
              </a:rPr>
              <a:t>printf</a:t>
            </a:r>
            <a:r>
              <a:rPr lang="en-US" sz="2000" dirty="0" smtClean="0">
                <a:latin typeface="Consolas" pitchFamily="49" charset="0"/>
              </a:rPr>
              <a:t>(</a:t>
            </a:r>
            <a:r>
              <a:rPr lang="en-US" sz="20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nsolas" pitchFamily="49" charset="0"/>
              </a:rPr>
              <a:t>“I’m thread %d, counter is %d\n”</a:t>
            </a:r>
            <a:r>
              <a:rPr lang="en-US" sz="2000" dirty="0" smtClean="0">
                <a:latin typeface="Consolas" pitchFamily="49" charset="0"/>
              </a:rPr>
              <a:t>, </a:t>
            </a:r>
            <a:r>
              <a:rPr lang="en-US" sz="2000" dirty="0" err="1" smtClean="0">
                <a:latin typeface="Consolas" pitchFamily="49" charset="0"/>
              </a:rPr>
              <a:t>arg</a:t>
            </a:r>
            <a:r>
              <a:rPr lang="en-US" sz="2000" dirty="0" smtClean="0">
                <a:latin typeface="Consolas" pitchFamily="49" charset="0"/>
              </a:rPr>
              <a:t>, counter++);</a:t>
            </a:r>
          </a:p>
          <a:p>
            <a:r>
              <a:rPr lang="en-US" sz="2000" dirty="0" smtClean="0">
                <a:latin typeface="Consolas" pitchFamily="49" charset="0"/>
              </a:rPr>
              <a:t>	... do some work ...</a:t>
            </a:r>
          </a:p>
          <a:p>
            <a:r>
              <a:rPr lang="en-US" sz="2000" dirty="0" smtClean="0">
                <a:solidFill>
                  <a:schemeClr val="accent1"/>
                </a:solidFill>
                <a:latin typeface="Consolas" pitchFamily="49" charset="0"/>
              </a:rPr>
              <a:t>	</a:t>
            </a:r>
            <a:r>
              <a:rPr lang="en-US" sz="2000" dirty="0" err="1" smtClean="0">
                <a:solidFill>
                  <a:schemeClr val="accent1"/>
                </a:solidFill>
                <a:latin typeface="Consolas" pitchFamily="49" charset="0"/>
              </a:rPr>
              <a:t>pthread_exit</a:t>
            </a:r>
            <a:r>
              <a:rPr lang="en-US" sz="2000" dirty="0" smtClean="0">
                <a:solidFill>
                  <a:schemeClr val="accent1"/>
                </a:solidFill>
                <a:latin typeface="Consolas" pitchFamily="49" charset="0"/>
              </a:rPr>
              <a:t>(NULL); </a:t>
            </a:r>
          </a:p>
          <a:p>
            <a:r>
              <a:rPr lang="en-US" sz="2000" dirty="0" smtClean="0">
                <a:latin typeface="Consolas" pitchFamily="49" charset="0"/>
              </a:rPr>
              <a:t>}</a:t>
            </a:r>
          </a:p>
          <a:p>
            <a:endParaRPr lang="en-US" sz="2000" dirty="0" smtClean="0">
              <a:latin typeface="Consolas" pitchFamily="49" charset="0"/>
            </a:endParaRPr>
          </a:p>
          <a:p>
            <a:r>
              <a:rPr lang="en-US" sz="2000" dirty="0" err="1" smtClean="0">
                <a:latin typeface="Consolas" pitchFamily="49" charset="0"/>
              </a:rPr>
              <a:t>int</a:t>
            </a:r>
            <a:r>
              <a:rPr lang="en-US" sz="2000" dirty="0" smtClean="0">
                <a:latin typeface="Consolas" pitchFamily="49" charset="0"/>
              </a:rPr>
              <a:t> main () { </a:t>
            </a:r>
          </a:p>
          <a:p>
            <a:r>
              <a:rPr lang="en-US" sz="2000" dirty="0" smtClean="0">
                <a:latin typeface="Consolas" pitchFamily="49" charset="0"/>
              </a:rPr>
              <a:t>	for (t = 0; t &lt; 4; t++) {</a:t>
            </a:r>
          </a:p>
          <a:p>
            <a:r>
              <a:rPr lang="en-US" sz="2000" dirty="0" smtClean="0">
                <a:latin typeface="Consolas" pitchFamily="49" charset="0"/>
              </a:rPr>
              <a:t>    	</a:t>
            </a:r>
            <a:r>
              <a:rPr lang="en-US" sz="2000" dirty="0" err="1" smtClean="0">
                <a:latin typeface="Consolas" pitchFamily="49" charset="0"/>
              </a:rPr>
              <a:t>printf</a:t>
            </a:r>
            <a:r>
              <a:rPr lang="en-US" sz="2000" dirty="0" smtClean="0">
                <a:latin typeface="Consolas" pitchFamily="49" charset="0"/>
              </a:rPr>
              <a:t>(</a:t>
            </a:r>
            <a:r>
              <a:rPr lang="en-US" sz="20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nsolas" pitchFamily="49" charset="0"/>
              </a:rPr>
              <a:t>“in main: creating thread %d\n"</a:t>
            </a:r>
            <a:r>
              <a:rPr lang="en-US" sz="2000" dirty="0" smtClean="0">
                <a:latin typeface="Consolas" pitchFamily="49" charset="0"/>
              </a:rPr>
              <a:t>, t); </a:t>
            </a:r>
          </a:p>
          <a:p>
            <a:r>
              <a:rPr lang="en-US" sz="2000" dirty="0" smtClean="0">
                <a:latin typeface="Consolas" pitchFamily="49" charset="0"/>
              </a:rPr>
              <a:t>    	</a:t>
            </a:r>
            <a:r>
              <a:rPr lang="en-US" sz="2000" dirty="0" err="1" smtClean="0">
                <a:solidFill>
                  <a:schemeClr val="accent1"/>
                </a:solidFill>
                <a:latin typeface="Consolas" pitchFamily="49" charset="0"/>
              </a:rPr>
              <a:t>pthread_create</a:t>
            </a:r>
            <a:r>
              <a:rPr lang="en-US" sz="2000" dirty="0" smtClean="0">
                <a:solidFill>
                  <a:schemeClr val="accent1"/>
                </a:solidFill>
                <a:latin typeface="Consolas" pitchFamily="49" charset="0"/>
              </a:rPr>
              <a:t>(NULL, NULL, </a:t>
            </a:r>
            <a:r>
              <a:rPr lang="en-US" sz="2000" dirty="0" err="1" smtClean="0">
                <a:solidFill>
                  <a:schemeClr val="accent1"/>
                </a:solidFill>
                <a:latin typeface="Consolas" pitchFamily="49" charset="0"/>
              </a:rPr>
              <a:t>PrintHello</a:t>
            </a:r>
            <a:r>
              <a:rPr lang="en-US" sz="2000" dirty="0" smtClean="0">
                <a:solidFill>
                  <a:schemeClr val="accent1"/>
                </a:solidFill>
                <a:latin typeface="Consolas" pitchFamily="49" charset="0"/>
              </a:rPr>
              <a:t>, t)</a:t>
            </a:r>
            <a:r>
              <a:rPr lang="en-US" sz="2000" dirty="0" smtClean="0">
                <a:latin typeface="Consolas" pitchFamily="49" charset="0"/>
              </a:rPr>
              <a:t>;</a:t>
            </a:r>
          </a:p>
          <a:p>
            <a:r>
              <a:rPr lang="en-US" sz="2000" dirty="0" smtClean="0">
                <a:latin typeface="Consolas" pitchFamily="49" charset="0"/>
              </a:rPr>
              <a:t>   } </a:t>
            </a:r>
          </a:p>
          <a:p>
            <a:r>
              <a:rPr lang="en-US" sz="2000" dirty="0" smtClean="0">
                <a:latin typeface="Consolas" pitchFamily="49" charset="0"/>
              </a:rPr>
              <a:t>   </a:t>
            </a:r>
            <a:r>
              <a:rPr lang="en-US" sz="2000" dirty="0" err="1" smtClean="0">
                <a:solidFill>
                  <a:schemeClr val="accent1"/>
                </a:solidFill>
                <a:latin typeface="Consolas" pitchFamily="49" charset="0"/>
              </a:rPr>
              <a:t>pthread_exit</a:t>
            </a:r>
            <a:r>
              <a:rPr lang="en-US" sz="2000" dirty="0" smtClean="0">
                <a:solidFill>
                  <a:schemeClr val="accent1"/>
                </a:solidFill>
                <a:latin typeface="Consolas" pitchFamily="49" charset="0"/>
              </a:rPr>
              <a:t>(NULL);</a:t>
            </a:r>
            <a:r>
              <a:rPr lang="en-US" sz="2000" dirty="0" smtClean="0">
                <a:latin typeface="Consolas" pitchFamily="49" charset="0"/>
              </a:rPr>
              <a:t> </a:t>
            </a:r>
          </a:p>
          <a:p>
            <a:r>
              <a:rPr lang="en-US" sz="2000" dirty="0" smtClean="0">
                <a:latin typeface="Consolas" pitchFamily="49" charset="0"/>
              </a:rPr>
              <a:t>} </a:t>
            </a:r>
            <a:endParaRPr lang="en-US" sz="2000" dirty="0">
              <a:latin typeface="Consolas" pitchFamily="49" charset="0"/>
            </a:endParaRPr>
          </a:p>
        </p:txBody>
      </p:sp>
      <p:pic>
        <p:nvPicPr>
          <p:cNvPr id="93186" name="CP3 Ink ef997371-88c6-4665-8454-18d39db800b7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" y="870300"/>
            <a:ext cx="3339151" cy="465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142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14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142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142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142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142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142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Threads versus Fork</a:t>
            </a:r>
            <a:endParaRPr lang="en-US" dirty="0"/>
          </a:p>
        </p:txBody>
      </p:sp>
      <p:sp>
        <p:nvSpPr>
          <p:cNvPr id="5353475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Autofit/>
          </a:bodyPr>
          <a:lstStyle/>
          <a:p>
            <a:pPr marL="0" indent="0"/>
            <a:r>
              <a:rPr lang="en-US" sz="2800" dirty="0" smtClean="0">
                <a:latin typeface="Consolas" pitchFamily="49" charset="0"/>
              </a:rPr>
              <a:t>in main: creating thread 0</a:t>
            </a:r>
          </a:p>
          <a:p>
            <a:pPr marL="0" indent="0"/>
            <a:r>
              <a:rPr lang="en-US" sz="2800" dirty="0" smtClean="0">
                <a:latin typeface="Consolas" pitchFamily="49" charset="0"/>
              </a:rPr>
              <a:t>I’m thread 0, </a:t>
            </a:r>
            <a:r>
              <a:rPr lang="en-US" sz="2800" dirty="0" smtClean="0">
                <a:solidFill>
                  <a:schemeClr val="accent1"/>
                </a:solidFill>
                <a:latin typeface="Consolas" pitchFamily="49" charset="0"/>
              </a:rPr>
              <a:t>counter is 0</a:t>
            </a:r>
          </a:p>
          <a:p>
            <a:pPr marL="0" indent="0"/>
            <a:r>
              <a:rPr lang="en-US" sz="2800" dirty="0" smtClean="0">
                <a:latin typeface="Consolas" pitchFamily="49" charset="0"/>
              </a:rPr>
              <a:t>in main: creating thread 1</a:t>
            </a:r>
          </a:p>
          <a:p>
            <a:pPr marL="0" indent="0"/>
            <a:r>
              <a:rPr lang="en-US" sz="2800" dirty="0" smtClean="0">
                <a:latin typeface="Consolas" pitchFamily="49" charset="0"/>
              </a:rPr>
              <a:t>I’m thread 1, </a:t>
            </a:r>
            <a:r>
              <a:rPr lang="en-US" sz="2800" dirty="0" smtClean="0">
                <a:solidFill>
                  <a:schemeClr val="accent1"/>
                </a:solidFill>
                <a:latin typeface="Consolas" pitchFamily="49" charset="0"/>
              </a:rPr>
              <a:t>counter is 1</a:t>
            </a:r>
          </a:p>
          <a:p>
            <a:pPr marL="0" indent="0"/>
            <a:r>
              <a:rPr lang="en-US" sz="2800" dirty="0" smtClean="0">
                <a:latin typeface="Consolas" pitchFamily="49" charset="0"/>
              </a:rPr>
              <a:t>in main: creating thread 2</a:t>
            </a:r>
            <a:endParaRPr lang="en-US" sz="2800" dirty="0" smtClean="0"/>
          </a:p>
          <a:p>
            <a:pPr marL="0" indent="0"/>
            <a:r>
              <a:rPr lang="en-US" sz="2800" dirty="0" smtClean="0">
                <a:latin typeface="Consolas" pitchFamily="49" charset="0"/>
              </a:rPr>
              <a:t>in main: creating thread 3</a:t>
            </a:r>
            <a:endParaRPr lang="en-US" sz="2800" dirty="0" smtClean="0"/>
          </a:p>
          <a:p>
            <a:pPr marL="0" indent="0"/>
            <a:r>
              <a:rPr lang="en-US" sz="2800" dirty="0" smtClean="0">
                <a:latin typeface="Consolas" pitchFamily="49" charset="0"/>
              </a:rPr>
              <a:t>I’m thread 3, </a:t>
            </a:r>
            <a:r>
              <a:rPr lang="en-US" sz="2800" dirty="0" smtClean="0">
                <a:solidFill>
                  <a:schemeClr val="accent1"/>
                </a:solidFill>
                <a:latin typeface="Consolas" pitchFamily="49" charset="0"/>
              </a:rPr>
              <a:t>counter is 2</a:t>
            </a:r>
          </a:p>
          <a:p>
            <a:pPr marL="0" indent="0"/>
            <a:r>
              <a:rPr lang="en-US" sz="2800" dirty="0" smtClean="0">
                <a:latin typeface="Consolas" pitchFamily="49" charset="0"/>
              </a:rPr>
              <a:t>I’m thread 2, </a:t>
            </a:r>
            <a:r>
              <a:rPr lang="en-US" sz="2800" dirty="0" smtClean="0">
                <a:solidFill>
                  <a:schemeClr val="accent1"/>
                </a:solidFill>
                <a:latin typeface="Consolas" pitchFamily="49" charset="0"/>
              </a:rPr>
              <a:t>counter is 3</a:t>
            </a:r>
            <a:endParaRPr lang="en-US" dirty="0" smtClean="0">
              <a:solidFill>
                <a:schemeClr val="accent1"/>
              </a:solidFill>
            </a:endParaRPr>
          </a:p>
          <a:p>
            <a:pPr marL="0" indent="0"/>
            <a:endParaRPr lang="en-US" dirty="0" smtClean="0"/>
          </a:p>
          <a:p>
            <a:pPr marL="0" indent="0"/>
            <a:r>
              <a:rPr lang="en-US" dirty="0" smtClean="0"/>
              <a:t>If processes?</a:t>
            </a:r>
          </a:p>
        </p:txBody>
      </p:sp>
      <p:pic>
        <p:nvPicPr>
          <p:cNvPr id="94210" name="CP3 Ink eaddd44a-6ea1-4391-b4e5-05d429925065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200" y="4076280"/>
            <a:ext cx="678000" cy="642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3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3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3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3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34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34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34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34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34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Multi-Threaded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Example: </a:t>
            </a:r>
            <a:r>
              <a:rPr lang="en-US" dirty="0" smtClean="0">
                <a:solidFill>
                  <a:schemeClr val="accent1"/>
                </a:solidFill>
              </a:rPr>
              <a:t>Apache web server</a:t>
            </a:r>
          </a:p>
          <a:p>
            <a:r>
              <a:rPr lang="en-US" sz="2400" dirty="0" smtClean="0">
                <a:latin typeface="Consolas" pitchFamily="49" charset="0"/>
              </a:rPr>
              <a:t>void main() {</a:t>
            </a:r>
            <a:br>
              <a:rPr lang="en-US" sz="2400" dirty="0" smtClean="0">
                <a:latin typeface="Consolas" pitchFamily="49" charset="0"/>
              </a:rPr>
            </a:br>
            <a:r>
              <a:rPr lang="en-US" sz="2400" dirty="0" smtClean="0">
                <a:latin typeface="Consolas" pitchFamily="49" charset="0"/>
              </a:rPr>
              <a:t>setup();</a:t>
            </a:r>
          </a:p>
          <a:p>
            <a:r>
              <a:rPr lang="en-US" sz="2400" dirty="0" smtClean="0">
                <a:latin typeface="Consolas" pitchFamily="49" charset="0"/>
              </a:rPr>
              <a:t>	while (c = </a:t>
            </a:r>
            <a:r>
              <a:rPr lang="en-US" sz="2400" dirty="0" err="1" smtClean="0">
                <a:latin typeface="Consolas" pitchFamily="49" charset="0"/>
              </a:rPr>
              <a:t>accept_connection</a:t>
            </a:r>
            <a:r>
              <a:rPr lang="en-US" sz="2400" dirty="0" smtClean="0">
                <a:latin typeface="Consolas" pitchFamily="49" charset="0"/>
              </a:rPr>
              <a:t>()) {</a:t>
            </a:r>
          </a:p>
          <a:p>
            <a:r>
              <a:rPr lang="en-US" sz="2400" dirty="0" smtClean="0">
                <a:latin typeface="Consolas" pitchFamily="49" charset="0"/>
              </a:rPr>
              <a:t/>
            </a:r>
            <a:br>
              <a:rPr lang="en-US" sz="2400" dirty="0" smtClean="0">
                <a:latin typeface="Consolas" pitchFamily="49" charset="0"/>
              </a:rPr>
            </a:br>
            <a:r>
              <a:rPr lang="en-US" sz="2400" dirty="0" smtClean="0">
                <a:latin typeface="Consolas" pitchFamily="49" charset="0"/>
              </a:rPr>
              <a:t>	</a:t>
            </a:r>
            <a:r>
              <a:rPr lang="en-US" sz="2400" dirty="0" err="1" smtClean="0">
                <a:latin typeface="Consolas" pitchFamily="49" charset="0"/>
              </a:rPr>
              <a:t>req</a:t>
            </a:r>
            <a:r>
              <a:rPr lang="en-US" sz="2400" dirty="0" smtClean="0">
                <a:latin typeface="Consolas" pitchFamily="49" charset="0"/>
              </a:rPr>
              <a:t> = </a:t>
            </a:r>
            <a:r>
              <a:rPr lang="en-US" sz="2400" dirty="0" err="1" smtClean="0">
                <a:latin typeface="Consolas" pitchFamily="49" charset="0"/>
              </a:rPr>
              <a:t>read_request</a:t>
            </a:r>
            <a:r>
              <a:rPr lang="en-US" sz="2400" dirty="0" smtClean="0">
                <a:latin typeface="Consolas" pitchFamily="49" charset="0"/>
              </a:rPr>
              <a:t>(c);</a:t>
            </a:r>
          </a:p>
          <a:p>
            <a:r>
              <a:rPr lang="en-US" sz="2400" dirty="0" smtClean="0">
                <a:latin typeface="Consolas" pitchFamily="49" charset="0"/>
              </a:rPr>
              <a:t>		hits[</a:t>
            </a:r>
            <a:r>
              <a:rPr lang="en-US" sz="2400" dirty="0" err="1" smtClean="0">
                <a:latin typeface="Consolas" pitchFamily="49" charset="0"/>
              </a:rPr>
              <a:t>req</a:t>
            </a:r>
            <a:r>
              <a:rPr lang="en-US" sz="2400" dirty="0" smtClean="0">
                <a:latin typeface="Consolas" pitchFamily="49" charset="0"/>
              </a:rPr>
              <a:t>]++;</a:t>
            </a:r>
            <a:br>
              <a:rPr lang="en-US" sz="2400" dirty="0" smtClean="0">
                <a:latin typeface="Consolas" pitchFamily="49" charset="0"/>
              </a:rPr>
            </a:br>
            <a:r>
              <a:rPr lang="en-US" sz="2400" dirty="0" smtClean="0">
                <a:latin typeface="Consolas" pitchFamily="49" charset="0"/>
              </a:rPr>
              <a:t>	</a:t>
            </a:r>
            <a:r>
              <a:rPr lang="en-US" sz="2400" dirty="0" err="1" smtClean="0">
                <a:latin typeface="Consolas" pitchFamily="49" charset="0"/>
              </a:rPr>
              <a:t>send_response</a:t>
            </a:r>
            <a:r>
              <a:rPr lang="en-US" sz="2400" dirty="0" smtClean="0">
                <a:latin typeface="Consolas" pitchFamily="49" charset="0"/>
              </a:rPr>
              <a:t>(c, </a:t>
            </a:r>
            <a:r>
              <a:rPr lang="en-US" sz="2400" dirty="0" err="1" smtClean="0">
                <a:latin typeface="Consolas" pitchFamily="49" charset="0"/>
              </a:rPr>
              <a:t>req</a:t>
            </a:r>
            <a:r>
              <a:rPr lang="en-US" sz="2400" dirty="0" smtClean="0">
                <a:latin typeface="Consolas" pitchFamily="49" charset="0"/>
              </a:rPr>
              <a:t>);</a:t>
            </a:r>
          </a:p>
          <a:p>
            <a:r>
              <a:rPr lang="en-US" sz="2400" dirty="0" smtClean="0">
                <a:latin typeface="Consolas" pitchFamily="49" charset="0"/>
              </a:rPr>
              <a:t>	</a:t>
            </a:r>
          </a:p>
          <a:p>
            <a:r>
              <a:rPr lang="en-US" sz="2400" dirty="0" smtClean="0">
                <a:latin typeface="Consolas" pitchFamily="49" charset="0"/>
              </a:rPr>
              <a:t>	}</a:t>
            </a:r>
          </a:p>
          <a:p>
            <a:r>
              <a:rPr lang="en-US" sz="2400" dirty="0" smtClean="0">
                <a:latin typeface="Consolas" pitchFamily="49" charset="0"/>
              </a:rPr>
              <a:t>	cleanup();</a:t>
            </a:r>
          </a:p>
          <a:p>
            <a:r>
              <a:rPr lang="en-US" sz="2400" dirty="0" smtClean="0">
                <a:latin typeface="Consolas" pitchFamily="49" charset="0"/>
              </a:rPr>
              <a:t>}</a:t>
            </a:r>
            <a:endParaRPr lang="en-US" dirty="0" smtClean="0">
              <a:latin typeface="Consolas" pitchFamily="49" charset="0"/>
            </a:endParaRPr>
          </a:p>
        </p:txBody>
      </p:sp>
      <p:pic>
        <p:nvPicPr>
          <p:cNvPr id="95234" name="CP3 Ink f3a537b6-a9b7-4fb2-b36e-c6616d3a9cf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710" y="3095460"/>
            <a:ext cx="6203700" cy="626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0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Race Conditions</a:t>
            </a:r>
            <a:endParaRPr lang="en-US" dirty="0"/>
          </a:p>
        </p:txBody>
      </p:sp>
      <p:sp>
        <p:nvSpPr>
          <p:cNvPr id="5273603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Example: Apache web server</a:t>
            </a:r>
          </a:p>
          <a:p>
            <a:r>
              <a:rPr lang="en-US" dirty="0" smtClean="0"/>
              <a:t>Each client request handled by a separate thread (in parallel)</a:t>
            </a:r>
          </a:p>
          <a:p>
            <a:pPr lvl="1"/>
            <a:r>
              <a:rPr lang="en-US" dirty="0" smtClean="0"/>
              <a:t>Some shared state: hit counter, ...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(look familiar?)</a:t>
            </a:r>
          </a:p>
          <a:p>
            <a:r>
              <a:rPr lang="en-US" dirty="0" smtClean="0"/>
              <a:t>Timing-dependent failure </a:t>
            </a:r>
            <a:r>
              <a:rPr lang="en-US" dirty="0" smtClean="0">
                <a:sym typeface="Symbol" pitchFamily="18" charset="2"/>
              </a:rPr>
              <a:t> </a:t>
            </a:r>
            <a:r>
              <a:rPr lang="en-US" dirty="0" smtClean="0">
                <a:solidFill>
                  <a:schemeClr val="accent1"/>
                </a:solidFill>
                <a:sym typeface="Symbol" pitchFamily="18" charset="2"/>
              </a:rPr>
              <a:t>race condition</a:t>
            </a:r>
          </a:p>
          <a:p>
            <a:pPr lvl="1"/>
            <a:r>
              <a:rPr lang="en-US" dirty="0" smtClean="0">
                <a:sym typeface="Symbol" pitchFamily="18" charset="2"/>
              </a:rPr>
              <a:t> hard to reproduce  hard to debug</a:t>
            </a:r>
          </a:p>
        </p:txBody>
      </p:sp>
      <p:sp>
        <p:nvSpPr>
          <p:cNvPr id="5273604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81000" y="2527518"/>
            <a:ext cx="3339376" cy="181588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2800" b="1" dirty="0" smtClean="0">
                <a:solidFill>
                  <a:schemeClr val="accent1"/>
                </a:solidFill>
                <a:latin typeface="Consolas" pitchFamily="49" charset="0"/>
                <a:ea typeface="ＭＳ Ｐゴシック" pitchFamily="-112" charset="-128"/>
              </a:rPr>
              <a:t>Thread 52</a:t>
            </a:r>
          </a:p>
          <a:p>
            <a:pPr eaLnBrk="1" hangingPunct="1"/>
            <a:r>
              <a:rPr lang="en-US" sz="2800" b="1" dirty="0" smtClean="0">
                <a:solidFill>
                  <a:srgbClr val="FFFFFF"/>
                </a:solidFill>
                <a:latin typeface="Consolas" pitchFamily="49" charset="0"/>
                <a:ea typeface="ＭＳ Ｐゴシック" pitchFamily="-112" charset="-128"/>
              </a:rPr>
              <a:t>...</a:t>
            </a:r>
            <a:endParaRPr lang="en-US" sz="2800" b="1" dirty="0">
              <a:solidFill>
                <a:srgbClr val="FFFFFF"/>
              </a:solidFill>
              <a:latin typeface="Consolas" pitchFamily="49" charset="0"/>
              <a:ea typeface="ＭＳ Ｐゴシック" pitchFamily="-112" charset="-128"/>
            </a:endParaRPr>
          </a:p>
          <a:p>
            <a:pPr eaLnBrk="1" hangingPunct="1"/>
            <a:r>
              <a:rPr lang="en-US" sz="2800" b="1" dirty="0" smtClean="0">
                <a:solidFill>
                  <a:srgbClr val="FFFFFF"/>
                </a:solidFill>
                <a:latin typeface="Consolas" pitchFamily="49" charset="0"/>
                <a:ea typeface="ＭＳ Ｐゴシック" pitchFamily="-112" charset="-128"/>
              </a:rPr>
              <a:t>hits </a:t>
            </a:r>
            <a:r>
              <a:rPr lang="en-US" sz="2800" b="1" dirty="0">
                <a:solidFill>
                  <a:srgbClr val="FFFFFF"/>
                </a:solidFill>
                <a:latin typeface="Consolas" pitchFamily="49" charset="0"/>
                <a:ea typeface="ＭＳ Ｐゴシック" pitchFamily="-112" charset="-128"/>
              </a:rPr>
              <a:t>= hits + 1;</a:t>
            </a:r>
          </a:p>
          <a:p>
            <a:pPr eaLnBrk="1" hangingPunct="1"/>
            <a:r>
              <a:rPr lang="en-US" sz="2800" b="1" dirty="0" smtClean="0">
                <a:solidFill>
                  <a:srgbClr val="FFFFFF"/>
                </a:solidFill>
                <a:latin typeface="Consolas" pitchFamily="49" charset="0"/>
                <a:ea typeface="ＭＳ Ｐゴシック" pitchFamily="-112" charset="-128"/>
              </a:rPr>
              <a:t>...</a:t>
            </a:r>
            <a:endParaRPr lang="en-US" sz="2800" b="1" dirty="0">
              <a:solidFill>
                <a:srgbClr val="FFFFFF"/>
              </a:solidFill>
              <a:latin typeface="Consolas" pitchFamily="49" charset="0"/>
              <a:ea typeface="ＭＳ Ｐゴシック" pitchFamily="-112" charset="-128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410200" y="2527518"/>
            <a:ext cx="3339376" cy="181588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2800" b="1" dirty="0" smtClean="0">
                <a:solidFill>
                  <a:schemeClr val="accent1"/>
                </a:solidFill>
                <a:latin typeface="Consolas" pitchFamily="49" charset="0"/>
                <a:ea typeface="ＭＳ Ｐゴシック" pitchFamily="-112" charset="-128"/>
              </a:rPr>
              <a:t>Thread 205</a:t>
            </a:r>
          </a:p>
          <a:p>
            <a:pPr eaLnBrk="1" hangingPunct="1"/>
            <a:r>
              <a:rPr lang="en-US" sz="2800" b="1" dirty="0" smtClean="0">
                <a:solidFill>
                  <a:srgbClr val="FFFFFF"/>
                </a:solidFill>
                <a:latin typeface="Consolas" pitchFamily="49" charset="0"/>
                <a:ea typeface="ＭＳ Ｐゴシック" pitchFamily="-112" charset="-128"/>
              </a:rPr>
              <a:t>...</a:t>
            </a:r>
            <a:endParaRPr lang="en-US" sz="2800" b="1" dirty="0">
              <a:solidFill>
                <a:srgbClr val="FFFFFF"/>
              </a:solidFill>
              <a:latin typeface="Consolas" pitchFamily="49" charset="0"/>
              <a:ea typeface="ＭＳ Ｐゴシック" pitchFamily="-112" charset="-128"/>
            </a:endParaRPr>
          </a:p>
          <a:p>
            <a:pPr eaLnBrk="1" hangingPunct="1"/>
            <a:r>
              <a:rPr lang="en-US" sz="2800" b="1" dirty="0" smtClean="0">
                <a:solidFill>
                  <a:srgbClr val="FFFFFF"/>
                </a:solidFill>
                <a:latin typeface="Consolas" pitchFamily="49" charset="0"/>
                <a:ea typeface="ＭＳ Ｐゴシック" pitchFamily="-112" charset="-128"/>
              </a:rPr>
              <a:t>hits </a:t>
            </a:r>
            <a:r>
              <a:rPr lang="en-US" sz="2800" b="1" dirty="0">
                <a:solidFill>
                  <a:srgbClr val="FFFFFF"/>
                </a:solidFill>
                <a:latin typeface="Consolas" pitchFamily="49" charset="0"/>
                <a:ea typeface="ＭＳ Ｐゴシック" pitchFamily="-112" charset="-128"/>
              </a:rPr>
              <a:t>= hits + 1;</a:t>
            </a:r>
          </a:p>
          <a:p>
            <a:pPr eaLnBrk="1" hangingPunct="1"/>
            <a:r>
              <a:rPr lang="en-US" sz="2800" b="1" dirty="0" smtClean="0">
                <a:solidFill>
                  <a:srgbClr val="FFFFFF"/>
                </a:solidFill>
                <a:latin typeface="Consolas" pitchFamily="49" charset="0"/>
                <a:ea typeface="ＭＳ Ｐゴシック" pitchFamily="-112" charset="-128"/>
              </a:rPr>
              <a:t>...</a:t>
            </a:r>
            <a:endParaRPr lang="en-US" sz="2800" b="1" dirty="0">
              <a:solidFill>
                <a:srgbClr val="FFFFFF"/>
              </a:solidFill>
              <a:latin typeface="Consolas" pitchFamily="49" charset="0"/>
              <a:ea typeface="ＭＳ Ｐゴシック" pitchFamily="-112" charset="-128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81000" y="2514600"/>
            <a:ext cx="3581400" cy="1815882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sz="2800" b="1" dirty="0" smtClean="0">
                <a:solidFill>
                  <a:schemeClr val="accent1"/>
                </a:solidFill>
                <a:latin typeface="Consolas" pitchFamily="49" charset="0"/>
                <a:ea typeface="ＭＳ Ｐゴシック" pitchFamily="-112" charset="-128"/>
              </a:rPr>
              <a:t>Thread 52</a:t>
            </a:r>
          </a:p>
          <a:p>
            <a:pPr eaLnBrk="1" hangingPunct="1"/>
            <a:r>
              <a:rPr lang="en-US" sz="2800" b="1" dirty="0" smtClean="0">
                <a:solidFill>
                  <a:srgbClr val="FFFFFF"/>
                </a:solidFill>
                <a:latin typeface="Consolas" pitchFamily="49" charset="0"/>
                <a:ea typeface="ＭＳ Ｐゴシック" pitchFamily="-112" charset="-128"/>
              </a:rPr>
              <a:t>read hits</a:t>
            </a:r>
          </a:p>
          <a:p>
            <a:pPr eaLnBrk="1" hangingPunct="1"/>
            <a:r>
              <a:rPr lang="en-US" sz="2800" b="1" dirty="0" err="1" smtClean="0">
                <a:solidFill>
                  <a:srgbClr val="FFFFFF"/>
                </a:solidFill>
                <a:latin typeface="Consolas" pitchFamily="49" charset="0"/>
                <a:ea typeface="ＭＳ Ｐゴシック" pitchFamily="-112" charset="-128"/>
              </a:rPr>
              <a:t>addi</a:t>
            </a:r>
            <a:endParaRPr lang="en-US" sz="2800" b="1" dirty="0" smtClean="0">
              <a:solidFill>
                <a:srgbClr val="FFFFFF"/>
              </a:solidFill>
              <a:latin typeface="Consolas" pitchFamily="49" charset="0"/>
              <a:ea typeface="ＭＳ Ｐゴシック" pitchFamily="-112" charset="-128"/>
            </a:endParaRPr>
          </a:p>
          <a:p>
            <a:pPr eaLnBrk="1" hangingPunct="1"/>
            <a:r>
              <a:rPr lang="en-US" sz="2800" b="1" dirty="0" smtClean="0">
                <a:solidFill>
                  <a:srgbClr val="FFFFFF"/>
                </a:solidFill>
                <a:latin typeface="Consolas" pitchFamily="49" charset="0"/>
                <a:ea typeface="ＭＳ Ｐゴシック" pitchFamily="-112" charset="-128"/>
              </a:rPr>
              <a:t>write hits</a:t>
            </a:r>
            <a:endParaRPr lang="en-US" sz="2800" b="1" dirty="0">
              <a:solidFill>
                <a:srgbClr val="FFFFFF"/>
              </a:solidFill>
              <a:latin typeface="Consolas" pitchFamily="49" charset="0"/>
              <a:ea typeface="ＭＳ Ｐゴシック" pitchFamily="-112" charset="-128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410200" y="2514600"/>
            <a:ext cx="3352800" cy="1815882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sz="2800" b="1" dirty="0" smtClean="0">
                <a:solidFill>
                  <a:schemeClr val="accent1"/>
                </a:solidFill>
                <a:latin typeface="Consolas" pitchFamily="49" charset="0"/>
                <a:ea typeface="ＭＳ Ｐゴシック" pitchFamily="-112" charset="-128"/>
              </a:rPr>
              <a:t>Thread 205</a:t>
            </a:r>
          </a:p>
          <a:p>
            <a:pPr eaLnBrk="1" hangingPunct="1"/>
            <a:r>
              <a:rPr lang="en-US" sz="2800" b="1" dirty="0" smtClean="0">
                <a:solidFill>
                  <a:srgbClr val="FFFFFF"/>
                </a:solidFill>
                <a:latin typeface="Consolas" pitchFamily="49" charset="0"/>
                <a:ea typeface="ＭＳ Ｐゴシック" pitchFamily="-112" charset="-128"/>
              </a:rPr>
              <a:t>read hits</a:t>
            </a:r>
          </a:p>
          <a:p>
            <a:pPr eaLnBrk="1" hangingPunct="1"/>
            <a:r>
              <a:rPr lang="en-US" sz="2800" b="1" dirty="0" err="1" smtClean="0">
                <a:solidFill>
                  <a:srgbClr val="FFFFFF"/>
                </a:solidFill>
                <a:latin typeface="Consolas" pitchFamily="49" charset="0"/>
                <a:ea typeface="ＭＳ Ｐゴシック" pitchFamily="-112" charset="-128"/>
              </a:rPr>
              <a:t>addi</a:t>
            </a:r>
            <a:endParaRPr lang="en-US" sz="2800" b="1" dirty="0" smtClean="0">
              <a:solidFill>
                <a:srgbClr val="FFFFFF"/>
              </a:solidFill>
              <a:latin typeface="Consolas" pitchFamily="49" charset="0"/>
              <a:ea typeface="ＭＳ Ｐゴシック" pitchFamily="-112" charset="-128"/>
            </a:endParaRPr>
          </a:p>
          <a:p>
            <a:pPr eaLnBrk="1" hangingPunct="1"/>
            <a:r>
              <a:rPr lang="en-US" sz="2800" b="1" dirty="0" smtClean="0">
                <a:solidFill>
                  <a:srgbClr val="FFFFFF"/>
                </a:solidFill>
                <a:latin typeface="Consolas" pitchFamily="49" charset="0"/>
                <a:ea typeface="ＭＳ Ｐゴシック" pitchFamily="-112" charset="-128"/>
              </a:rPr>
              <a:t>write hits</a:t>
            </a:r>
            <a:endParaRPr lang="en-US" sz="2800" b="1" dirty="0">
              <a:solidFill>
                <a:srgbClr val="FFFFFF"/>
              </a:solidFill>
              <a:latin typeface="Consolas" pitchFamily="49" charset="0"/>
              <a:ea typeface="ＭＳ Ｐゴシック" pitchFamily="-112" charset="-128"/>
            </a:endParaRPr>
          </a:p>
        </p:txBody>
      </p:sp>
      <p:pic>
        <p:nvPicPr>
          <p:cNvPr id="96258" name="CP3 Ink 48ede0af-024e-4bd9-9bc6-fb7986bdd851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535" y="1695000"/>
            <a:ext cx="6830851" cy="4703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60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73604" grpId="0"/>
      <p:bldP spid="7" grpId="0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9507" name="Rectangle 3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r>
              <a:rPr lang="en-US" smtClean="0"/>
              <a:t>Programming with threads</a:t>
            </a:r>
            <a:endParaRPr lang="en-US"/>
          </a:p>
        </p:txBody>
      </p:sp>
      <p:sp>
        <p:nvSpPr>
          <p:cNvPr id="5269506" name="Rectangle 2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Within a thread: execution is sequential</a:t>
            </a:r>
          </a:p>
          <a:p>
            <a:r>
              <a:rPr lang="en-US" dirty="0" smtClean="0"/>
              <a:t>Between threads?</a:t>
            </a:r>
          </a:p>
          <a:p>
            <a:pPr lvl="1"/>
            <a:r>
              <a:rPr lang="en-US" dirty="0" smtClean="0"/>
              <a:t>No ordering or timing guarantees</a:t>
            </a:r>
          </a:p>
          <a:p>
            <a:pPr lvl="1"/>
            <a:r>
              <a:rPr lang="en-US" dirty="0" smtClean="0"/>
              <a:t>Might even run on different cores at the same time</a:t>
            </a:r>
          </a:p>
          <a:p>
            <a:r>
              <a:rPr lang="en-US" dirty="0" smtClean="0"/>
              <a:t>Problem: hard to program, hard to reason about</a:t>
            </a:r>
          </a:p>
          <a:p>
            <a:pPr lvl="1"/>
            <a:r>
              <a:rPr lang="en-US" dirty="0" smtClean="0"/>
              <a:t>Behavior can depend on subtle timing differences</a:t>
            </a:r>
          </a:p>
          <a:p>
            <a:pPr lvl="1"/>
            <a:r>
              <a:rPr lang="en-US" dirty="0" smtClean="0"/>
              <a:t>Bugs may be impossible to reproduce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Cache coherency isn’t sufficient…</a:t>
            </a:r>
          </a:p>
          <a:p>
            <a:r>
              <a:rPr lang="en-US" dirty="0" smtClean="0"/>
              <a:t>Need explicit synchronization to </a:t>
            </a:r>
            <a:br>
              <a:rPr lang="en-US" dirty="0" smtClean="0"/>
            </a:br>
            <a:r>
              <a:rPr lang="en-US" dirty="0" smtClean="0"/>
              <a:t>make sense of concurrency!</a:t>
            </a:r>
          </a:p>
        </p:txBody>
      </p:sp>
      <p:pic>
        <p:nvPicPr>
          <p:cNvPr id="97282" name="CP3 Ink 4d97698f-4748-4b8b-8c66-1be8b40ff637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30" y="1065240"/>
            <a:ext cx="4779900" cy="5109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95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9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9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9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95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95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95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Managing Concurrency</a:t>
            </a:r>
          </a:p>
          <a:p>
            <a:pPr algn="ctr"/>
            <a:r>
              <a:rPr lang="en-US" dirty="0" smtClean="0">
                <a:solidFill>
                  <a:schemeClr val="accent1"/>
                </a:solidFill>
              </a:rPr>
              <a:t>Races, Critical Sections, and </a:t>
            </a:r>
            <a:r>
              <a:rPr lang="en-US" dirty="0" err="1" smtClean="0">
                <a:solidFill>
                  <a:schemeClr val="accent1"/>
                </a:solidFill>
              </a:rPr>
              <a:t>Mutexes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98306" name="CP3 Ink 65df107d-aa7e-4e7e-8643-cf97e8c37306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410" y="4078260"/>
            <a:ext cx="2745900" cy="152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155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r>
              <a:rPr lang="en-US" smtClean="0"/>
              <a:t>Goals</a:t>
            </a:r>
            <a:endParaRPr lang="en-US"/>
          </a:p>
        </p:txBody>
      </p:sp>
      <p:sp>
        <p:nvSpPr>
          <p:cNvPr id="5271555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Concurrency Goals</a:t>
            </a:r>
          </a:p>
          <a:p>
            <a:r>
              <a:rPr lang="en-US" dirty="0" err="1" smtClean="0">
                <a:solidFill>
                  <a:schemeClr val="accent1"/>
                </a:solidFill>
              </a:rPr>
              <a:t>Liveness</a:t>
            </a:r>
            <a:endParaRPr lang="en-US" dirty="0" smtClean="0">
              <a:solidFill>
                <a:schemeClr val="accent1"/>
              </a:solidFill>
            </a:endParaRPr>
          </a:p>
          <a:p>
            <a:pPr lvl="1"/>
            <a:r>
              <a:rPr lang="en-US" dirty="0" smtClean="0"/>
              <a:t>Make forward progress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Efficiency</a:t>
            </a:r>
          </a:p>
          <a:p>
            <a:pPr lvl="1"/>
            <a:r>
              <a:rPr lang="en-US" dirty="0" smtClean="0"/>
              <a:t>Make good use of resources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Fairness</a:t>
            </a:r>
          </a:p>
          <a:p>
            <a:pPr lvl="1"/>
            <a:r>
              <a:rPr lang="en-US" dirty="0" smtClean="0"/>
              <a:t>Fair allocation of resources between threads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Correctness</a:t>
            </a:r>
          </a:p>
          <a:p>
            <a:pPr lvl="1"/>
            <a:r>
              <a:rPr lang="en-US" dirty="0" smtClean="0"/>
              <a:t>Threads are isolated (except when they aren’t)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1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1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1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1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1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769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r>
              <a:rPr lang="en-US" smtClean="0"/>
              <a:t>Race conditions</a:t>
            </a:r>
            <a:endParaRPr lang="en-US"/>
          </a:p>
        </p:txBody>
      </p:sp>
      <p:sp>
        <p:nvSpPr>
          <p:cNvPr id="5277699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Race Condition</a:t>
            </a:r>
          </a:p>
          <a:p>
            <a:r>
              <a:rPr lang="en-US" dirty="0" smtClean="0"/>
              <a:t>Timing-dependent error when </a:t>
            </a:r>
            <a:br>
              <a:rPr lang="en-US" dirty="0" smtClean="0"/>
            </a:br>
            <a:r>
              <a:rPr lang="en-US" dirty="0" smtClean="0"/>
              <a:t>accessing  shared state </a:t>
            </a:r>
          </a:p>
          <a:p>
            <a:pPr lvl="1"/>
            <a:r>
              <a:rPr lang="en-US" dirty="0" smtClean="0"/>
              <a:t>Depends on scheduling happenstance</a:t>
            </a:r>
            <a:br>
              <a:rPr lang="en-US" dirty="0" smtClean="0"/>
            </a:br>
            <a:r>
              <a:rPr lang="en-US" dirty="0" smtClean="0"/>
              <a:t>… e.g. who wins “race” to the store instruction?</a:t>
            </a:r>
          </a:p>
          <a:p>
            <a:r>
              <a:rPr lang="en-US" dirty="0" smtClean="0">
                <a:solidFill>
                  <a:schemeClr val="accent1"/>
                </a:solidFill>
              </a:rPr>
              <a:t>Concurrent Program Correctness =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all possible schedules are safe  </a:t>
            </a:r>
          </a:p>
          <a:p>
            <a:pPr lvl="1"/>
            <a:r>
              <a:rPr lang="en-US" dirty="0" smtClean="0"/>
              <a:t>Must consider </a:t>
            </a:r>
            <a:r>
              <a:rPr lang="en-US" i="1" dirty="0" smtClean="0"/>
              <a:t>every possible </a:t>
            </a:r>
            <a:r>
              <a:rPr lang="en-US" dirty="0" smtClean="0"/>
              <a:t>permutation</a:t>
            </a:r>
          </a:p>
          <a:p>
            <a:pPr lvl="1"/>
            <a:r>
              <a:rPr lang="en-US" dirty="0" smtClean="0"/>
              <a:t>In other words…</a:t>
            </a:r>
          </a:p>
          <a:p>
            <a:r>
              <a:rPr lang="en-US" dirty="0" smtClean="0"/>
              <a:t>		… the scheduler is your adversary</a:t>
            </a:r>
          </a:p>
          <a:p>
            <a:pPr lvl="1"/>
            <a:endParaRPr lang="en-US" dirty="0"/>
          </a:p>
        </p:txBody>
      </p:sp>
      <p:pic>
        <p:nvPicPr>
          <p:cNvPr id="99330" name="CP3 Ink 681697b8-48d1-4ecf-a7a9-817f8507d1c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210" y="2209860"/>
            <a:ext cx="1932300" cy="626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7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7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7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7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974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r>
              <a:rPr lang="en-US" smtClean="0"/>
              <a:t>Critical sections</a:t>
            </a:r>
            <a:endParaRPr lang="en-US"/>
          </a:p>
        </p:txBody>
      </p:sp>
      <p:sp>
        <p:nvSpPr>
          <p:cNvPr id="5279747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What if we can designate parts of the execution as </a:t>
            </a:r>
            <a:r>
              <a:rPr lang="en-US" dirty="0" smtClean="0">
                <a:solidFill>
                  <a:schemeClr val="accent1"/>
                </a:solidFill>
              </a:rPr>
              <a:t>critical sections</a:t>
            </a:r>
          </a:p>
          <a:p>
            <a:pPr lvl="1"/>
            <a:r>
              <a:rPr lang="en-US" dirty="0" smtClean="0"/>
              <a:t>Rule: only one thread can be “inside”</a:t>
            </a:r>
            <a:endParaRPr lang="en-US" dirty="0"/>
          </a:p>
        </p:txBody>
      </p:sp>
      <p:sp>
        <p:nvSpPr>
          <p:cNvPr id="16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81000" y="2133600"/>
            <a:ext cx="3581400" cy="3970318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sz="2800" b="1" dirty="0" smtClean="0">
                <a:solidFill>
                  <a:schemeClr val="accent1"/>
                </a:solidFill>
                <a:latin typeface="Consolas" pitchFamily="49" charset="0"/>
                <a:ea typeface="ＭＳ Ｐゴシック" pitchFamily="-112" charset="-128"/>
              </a:rPr>
              <a:t>Thread 52</a:t>
            </a:r>
          </a:p>
          <a:p>
            <a:pPr eaLnBrk="1" hangingPunct="1"/>
            <a:endParaRPr lang="en-US" sz="2800" b="1" dirty="0" smtClean="0">
              <a:solidFill>
                <a:schemeClr val="accent1"/>
              </a:solidFill>
              <a:latin typeface="Consolas" pitchFamily="49" charset="0"/>
              <a:ea typeface="ＭＳ Ｐゴシック" pitchFamily="-112" charset="-128"/>
            </a:endParaRPr>
          </a:p>
          <a:p>
            <a:pPr eaLnBrk="1" hangingPunct="1"/>
            <a:endParaRPr lang="en-US" sz="2800" b="1" dirty="0" smtClean="0">
              <a:solidFill>
                <a:schemeClr val="accent1"/>
              </a:solidFill>
              <a:latin typeface="Consolas" pitchFamily="49" charset="0"/>
              <a:ea typeface="ＭＳ Ｐゴシック" pitchFamily="-112" charset="-128"/>
            </a:endParaRPr>
          </a:p>
          <a:p>
            <a:pPr eaLnBrk="1" hangingPunct="1"/>
            <a:r>
              <a:rPr lang="en-US" sz="2800" b="1" dirty="0" smtClean="0">
                <a:solidFill>
                  <a:srgbClr val="FFFFFF"/>
                </a:solidFill>
                <a:latin typeface="Consolas" pitchFamily="49" charset="0"/>
                <a:ea typeface="ＭＳ Ｐゴシック" pitchFamily="-112" charset="-128"/>
              </a:rPr>
              <a:t>read hits</a:t>
            </a:r>
          </a:p>
          <a:p>
            <a:pPr eaLnBrk="1" hangingPunct="1"/>
            <a:r>
              <a:rPr lang="en-US" sz="2800" b="1" dirty="0" err="1" smtClean="0">
                <a:solidFill>
                  <a:srgbClr val="FFFFFF"/>
                </a:solidFill>
                <a:latin typeface="Consolas" pitchFamily="49" charset="0"/>
                <a:ea typeface="ＭＳ Ｐゴシック" pitchFamily="-112" charset="-128"/>
              </a:rPr>
              <a:t>addi</a:t>
            </a:r>
            <a:endParaRPr lang="en-US" sz="2800" b="1" dirty="0" smtClean="0">
              <a:solidFill>
                <a:srgbClr val="FFFFFF"/>
              </a:solidFill>
              <a:latin typeface="Consolas" pitchFamily="49" charset="0"/>
              <a:ea typeface="ＭＳ Ｐゴシック" pitchFamily="-112" charset="-128"/>
            </a:endParaRPr>
          </a:p>
          <a:p>
            <a:pPr eaLnBrk="1" hangingPunct="1"/>
            <a:r>
              <a:rPr lang="en-US" sz="2800" b="1" dirty="0" smtClean="0">
                <a:solidFill>
                  <a:srgbClr val="FFFFFF"/>
                </a:solidFill>
                <a:latin typeface="Consolas" pitchFamily="49" charset="0"/>
                <a:ea typeface="ＭＳ Ｐゴシック" pitchFamily="-112" charset="-128"/>
              </a:rPr>
              <a:t>write hits</a:t>
            </a:r>
          </a:p>
          <a:p>
            <a:pPr eaLnBrk="1" hangingPunct="1"/>
            <a:endParaRPr lang="en-US" sz="2800" b="1" dirty="0" smtClean="0">
              <a:solidFill>
                <a:srgbClr val="FFFFFF"/>
              </a:solidFill>
              <a:latin typeface="Consolas" pitchFamily="49" charset="0"/>
              <a:ea typeface="ＭＳ Ｐゴシック" pitchFamily="-112" charset="-128"/>
            </a:endParaRPr>
          </a:p>
          <a:p>
            <a:pPr eaLnBrk="1" hangingPunct="1"/>
            <a:endParaRPr lang="en-US" sz="2800" b="1" dirty="0" smtClean="0">
              <a:solidFill>
                <a:srgbClr val="FFFFFF"/>
              </a:solidFill>
              <a:latin typeface="Consolas" pitchFamily="49" charset="0"/>
              <a:ea typeface="ＭＳ Ｐゴシック" pitchFamily="-112" charset="-128"/>
            </a:endParaRPr>
          </a:p>
          <a:p>
            <a:pPr eaLnBrk="1" hangingPunct="1"/>
            <a:endParaRPr lang="en-US" sz="2800" b="1" dirty="0">
              <a:solidFill>
                <a:srgbClr val="FFFFFF"/>
              </a:solidFill>
              <a:latin typeface="Consolas" pitchFamily="49" charset="0"/>
              <a:ea typeface="ＭＳ Ｐゴシック" pitchFamily="-112" charset="-128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410200" y="2133600"/>
            <a:ext cx="3352800" cy="3970318"/>
          </a:xfrm>
          <a:prstGeom prst="rect">
            <a:avLst/>
          </a:prstGeom>
          <a:solidFill>
            <a:schemeClr val="tx1"/>
          </a:solidFill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sz="2800" b="1" dirty="0" smtClean="0">
                <a:solidFill>
                  <a:schemeClr val="accent1"/>
                </a:solidFill>
                <a:latin typeface="Consolas" pitchFamily="49" charset="0"/>
                <a:ea typeface="ＭＳ Ｐゴシック" pitchFamily="-112" charset="-128"/>
              </a:rPr>
              <a:t>Thread 205</a:t>
            </a:r>
          </a:p>
          <a:p>
            <a:pPr eaLnBrk="1" hangingPunct="1"/>
            <a:endParaRPr lang="en-US" sz="2800" b="1" dirty="0" smtClean="0">
              <a:solidFill>
                <a:schemeClr val="accent1"/>
              </a:solidFill>
              <a:latin typeface="Consolas" pitchFamily="49" charset="0"/>
              <a:ea typeface="ＭＳ Ｐゴシック" pitchFamily="-112" charset="-128"/>
            </a:endParaRPr>
          </a:p>
          <a:p>
            <a:pPr eaLnBrk="1" hangingPunct="1"/>
            <a:endParaRPr lang="en-US" sz="2800" b="1" dirty="0" smtClean="0">
              <a:solidFill>
                <a:schemeClr val="accent1"/>
              </a:solidFill>
              <a:latin typeface="Consolas" pitchFamily="49" charset="0"/>
              <a:ea typeface="ＭＳ Ｐゴシック" pitchFamily="-112" charset="-128"/>
            </a:endParaRPr>
          </a:p>
          <a:p>
            <a:pPr eaLnBrk="1" hangingPunct="1"/>
            <a:r>
              <a:rPr lang="en-US" sz="2800" b="1" dirty="0" smtClean="0">
                <a:solidFill>
                  <a:srgbClr val="FFFFFF"/>
                </a:solidFill>
                <a:latin typeface="Consolas" pitchFamily="49" charset="0"/>
                <a:ea typeface="ＭＳ Ｐゴシック" pitchFamily="-112" charset="-128"/>
              </a:rPr>
              <a:t>read hits</a:t>
            </a:r>
          </a:p>
          <a:p>
            <a:pPr eaLnBrk="1" hangingPunct="1"/>
            <a:r>
              <a:rPr lang="en-US" sz="2800" b="1" dirty="0" err="1" smtClean="0">
                <a:solidFill>
                  <a:srgbClr val="FFFFFF"/>
                </a:solidFill>
                <a:latin typeface="Consolas" pitchFamily="49" charset="0"/>
                <a:ea typeface="ＭＳ Ｐゴシック" pitchFamily="-112" charset="-128"/>
              </a:rPr>
              <a:t>addi</a:t>
            </a:r>
            <a:endParaRPr lang="en-US" sz="2800" b="1" dirty="0" smtClean="0">
              <a:solidFill>
                <a:srgbClr val="FFFFFF"/>
              </a:solidFill>
              <a:latin typeface="Consolas" pitchFamily="49" charset="0"/>
              <a:ea typeface="ＭＳ Ｐゴシック" pitchFamily="-112" charset="-128"/>
            </a:endParaRPr>
          </a:p>
          <a:p>
            <a:pPr eaLnBrk="1" hangingPunct="1"/>
            <a:r>
              <a:rPr lang="en-US" sz="2800" b="1" dirty="0" smtClean="0">
                <a:solidFill>
                  <a:srgbClr val="FFFFFF"/>
                </a:solidFill>
                <a:latin typeface="Consolas" pitchFamily="49" charset="0"/>
                <a:ea typeface="ＭＳ Ｐゴシック" pitchFamily="-112" charset="-128"/>
              </a:rPr>
              <a:t>write hits</a:t>
            </a:r>
          </a:p>
          <a:p>
            <a:pPr eaLnBrk="1" hangingPunct="1"/>
            <a:endParaRPr lang="en-US" sz="2800" b="1" dirty="0" smtClean="0">
              <a:solidFill>
                <a:srgbClr val="FFFFFF"/>
              </a:solidFill>
              <a:latin typeface="Consolas" pitchFamily="49" charset="0"/>
              <a:ea typeface="ＭＳ Ｐゴシック" pitchFamily="-112" charset="-128"/>
            </a:endParaRPr>
          </a:p>
          <a:p>
            <a:pPr eaLnBrk="1" hangingPunct="1"/>
            <a:endParaRPr lang="en-US" sz="2800" b="1" dirty="0" smtClean="0">
              <a:solidFill>
                <a:srgbClr val="FFFFFF"/>
              </a:solidFill>
              <a:latin typeface="Consolas" pitchFamily="49" charset="0"/>
              <a:ea typeface="ＭＳ Ｐゴシック" pitchFamily="-112" charset="-128"/>
            </a:endParaRPr>
          </a:p>
          <a:p>
            <a:pPr eaLnBrk="1" hangingPunct="1"/>
            <a:endParaRPr lang="en-US" sz="2800" b="1" dirty="0">
              <a:solidFill>
                <a:srgbClr val="FFFFFF"/>
              </a:solidFill>
              <a:latin typeface="Consolas" pitchFamily="49" charset="0"/>
              <a:ea typeface="ＭＳ Ｐゴシック" pitchFamily="-112" charset="-128"/>
            </a:endParaRPr>
          </a:p>
        </p:txBody>
      </p:sp>
      <p:pic>
        <p:nvPicPr>
          <p:cNvPr id="100354" name="CP3 Ink a0eee639-68b6-4249-af19-84fe21d4200c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04" y="997199"/>
            <a:ext cx="8017351" cy="453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131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Interrupt Disable</a:t>
            </a:r>
            <a:endParaRPr lang="en-US" dirty="0"/>
          </a:p>
        </p:txBody>
      </p:sp>
      <p:sp>
        <p:nvSpPr>
          <p:cNvPr id="5261315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228600" y="304800"/>
            <a:ext cx="8686800" cy="62484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 smtClean="0"/>
              <a:t>Q: How to implement critical section in code?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A: Lots of approaches….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accent1"/>
                </a:solidFill>
              </a:rPr>
              <a:t>Disable interrupts?</a:t>
            </a:r>
          </a:p>
          <a:p>
            <a:pPr>
              <a:spcBef>
                <a:spcPts val="0"/>
              </a:spcBef>
            </a:pPr>
            <a:r>
              <a:rPr lang="en-US" dirty="0" err="1" smtClean="0"/>
              <a:t>CSEnter</a:t>
            </a:r>
            <a:r>
              <a:rPr lang="en-US" dirty="0" smtClean="0"/>
              <a:t>() = disable interrupts (including clock)</a:t>
            </a:r>
          </a:p>
          <a:p>
            <a:pPr>
              <a:spcBef>
                <a:spcPts val="0"/>
              </a:spcBef>
            </a:pPr>
            <a:r>
              <a:rPr lang="en-US" dirty="0" err="1" smtClean="0"/>
              <a:t>CSExit</a:t>
            </a:r>
            <a:r>
              <a:rPr lang="en-US" dirty="0" smtClean="0"/>
              <a:t>() = re-enable interrupts</a:t>
            </a:r>
          </a:p>
          <a:p>
            <a:pPr>
              <a:spcBef>
                <a:spcPts val="0"/>
              </a:spcBef>
            </a:pPr>
            <a:endParaRPr lang="en-US" dirty="0" smtClean="0"/>
          </a:p>
          <a:p>
            <a:pPr>
              <a:spcBef>
                <a:spcPts val="0"/>
              </a:spcBef>
            </a:pPr>
            <a:endParaRPr lang="en-US" dirty="0" smtClean="0"/>
          </a:p>
          <a:p>
            <a:pPr>
              <a:spcBef>
                <a:spcPts val="0"/>
              </a:spcBef>
            </a:pPr>
            <a:endParaRPr lang="en-US" dirty="0" smtClean="0"/>
          </a:p>
          <a:p>
            <a:pPr>
              <a:spcBef>
                <a:spcPts val="0"/>
              </a:spcBef>
            </a:pPr>
            <a:endParaRPr lang="en-US" dirty="0" smtClean="0"/>
          </a:p>
          <a:p>
            <a:pPr>
              <a:spcBef>
                <a:spcPts val="0"/>
              </a:spcBef>
            </a:pPr>
            <a:endParaRPr lang="en-US" dirty="0" smtClean="0"/>
          </a:p>
          <a:p>
            <a:pPr>
              <a:spcBef>
                <a:spcPts val="0"/>
              </a:spcBef>
            </a:pPr>
            <a:endParaRPr lang="en-US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Works for some kernel data-structures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Very bad idea for user code</a:t>
            </a:r>
          </a:p>
        </p:txBody>
      </p:sp>
      <p:sp>
        <p:nvSpPr>
          <p:cNvPr id="4" name="Rectangle 3"/>
          <p:cNvSpPr/>
          <p:nvPr>
            <p:custDataLst>
              <p:tags r:id="rId3"/>
            </p:custDataLst>
          </p:nvPr>
        </p:nvSpPr>
        <p:spPr>
          <a:xfrm>
            <a:off x="2286000" y="337167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Consolas" pitchFamily="49" charset="0"/>
                <a:ea typeface="ＭＳ Ｐゴシック" pitchFamily="-112" charset="-128"/>
              </a:rPr>
              <a:t>read hits</a:t>
            </a:r>
          </a:p>
          <a:p>
            <a:r>
              <a:rPr lang="en-US" sz="2400" dirty="0" err="1" smtClean="0">
                <a:solidFill>
                  <a:srgbClr val="FFFFFF"/>
                </a:solidFill>
                <a:latin typeface="Consolas" pitchFamily="49" charset="0"/>
                <a:ea typeface="ＭＳ Ｐゴシック" pitchFamily="-112" charset="-128"/>
              </a:rPr>
              <a:t>addi</a:t>
            </a:r>
            <a:endParaRPr lang="en-US" sz="2400" dirty="0" smtClean="0">
              <a:solidFill>
                <a:srgbClr val="FFFFFF"/>
              </a:solidFill>
              <a:latin typeface="Consolas" pitchFamily="49" charset="0"/>
              <a:ea typeface="ＭＳ Ｐゴシック" pitchFamily="-112" charset="-128"/>
            </a:endParaRPr>
          </a:p>
          <a:p>
            <a:r>
              <a:rPr lang="en-US" sz="2400" dirty="0" smtClean="0">
                <a:solidFill>
                  <a:srgbClr val="FFFFFF"/>
                </a:solidFill>
                <a:latin typeface="Consolas" pitchFamily="49" charset="0"/>
                <a:ea typeface="ＭＳ Ｐゴシック" pitchFamily="-112" charset="-128"/>
              </a:rPr>
              <a:t>write hits</a:t>
            </a:r>
          </a:p>
        </p:txBody>
      </p:sp>
      <p:pic>
        <p:nvPicPr>
          <p:cNvPr id="101378" name="CP3 Ink 0f4f1850-1988-4a11-b6f0-f20476e41d3f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45" y="1747679"/>
            <a:ext cx="8695351" cy="4060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1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1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1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1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13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13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533400"/>
            <a:ext cx="9067800" cy="1981200"/>
          </a:xfrm>
        </p:spPr>
        <p:txBody>
          <a:bodyPr>
            <a:normAutofit/>
          </a:bodyPr>
          <a:lstStyle/>
          <a:p>
            <a:r>
              <a:rPr lang="en-US" dirty="0" err="1" smtClean="0"/>
              <a:t>FarmVille</a:t>
            </a:r>
            <a:r>
              <a:rPr lang="en-US" dirty="0" smtClean="0"/>
              <a:t> pizza Party was fun!</a:t>
            </a:r>
            <a:endParaRPr lang="en-US" dirty="0" smtClean="0">
              <a:solidFill>
                <a:schemeClr val="accent1"/>
              </a:solidFill>
            </a:endParaRPr>
          </a:p>
          <a:p>
            <a:pPr marL="573088" lvl="1" indent="-457200">
              <a:buFont typeface="Arial"/>
              <a:buChar char="•"/>
            </a:pPr>
            <a:r>
              <a:rPr lang="en-US" dirty="0" smtClean="0"/>
              <a:t>Winner: Team </a:t>
            </a:r>
            <a:r>
              <a:rPr lang="en-US" dirty="0" err="1" smtClean="0"/>
              <a:t>HakimPeterSpoon</a:t>
            </a:r>
            <a:endParaRPr lang="en-US" dirty="0" smtClean="0"/>
          </a:p>
          <a:p>
            <a:pPr marL="115888" lvl="1" indent="0">
              <a:buNone/>
            </a:pPr>
            <a:r>
              <a:rPr lang="en-US" dirty="0"/>
              <a:t>	</a:t>
            </a:r>
            <a:r>
              <a:rPr lang="en-US" dirty="0" smtClean="0">
                <a:solidFill>
                  <a:srgbClr val="FFFF00"/>
                </a:solidFill>
              </a:rPr>
              <a:t>Joseph </a:t>
            </a:r>
            <a:r>
              <a:rPr lang="en-US" dirty="0" err="1" smtClean="0">
                <a:solidFill>
                  <a:srgbClr val="FFFF00"/>
                </a:solidFill>
              </a:rPr>
              <a:t>Mongeluzzi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FFFF00"/>
                </a:solidFill>
              </a:rPr>
              <a:t>Jason Zhao</a:t>
            </a:r>
            <a:endParaRPr lang="en-US" dirty="0" smtClean="0"/>
          </a:p>
          <a:p>
            <a:pPr marL="173038" lvl="1" indent="0">
              <a:buNone/>
            </a:pP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9800"/>
            <a:ext cx="9144000" cy="341365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7-Point Star 5"/>
          <p:cNvSpPr/>
          <p:nvPr/>
        </p:nvSpPr>
        <p:spPr>
          <a:xfrm>
            <a:off x="3962400" y="3352800"/>
            <a:ext cx="1219200" cy="1143000"/>
          </a:xfrm>
          <a:prstGeom prst="star7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3856" y="0"/>
            <a:ext cx="2320144" cy="2133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3" y="5418392"/>
            <a:ext cx="3505200" cy="14396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5562600"/>
            <a:ext cx="3657600" cy="97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80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131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Preemption Disable</a:t>
            </a:r>
            <a:endParaRPr lang="en-US" dirty="0"/>
          </a:p>
        </p:txBody>
      </p:sp>
      <p:sp>
        <p:nvSpPr>
          <p:cNvPr id="5261315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228600" y="304800"/>
            <a:ext cx="8686800" cy="65532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 smtClean="0"/>
              <a:t>Q: How to implement critical section in code?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A: Lots of approaches….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accent1"/>
                </a:solidFill>
              </a:rPr>
              <a:t>Modify OS scheduler?</a:t>
            </a:r>
          </a:p>
          <a:p>
            <a:pPr>
              <a:spcBef>
                <a:spcPts val="0"/>
              </a:spcBef>
            </a:pPr>
            <a:r>
              <a:rPr lang="en-US" dirty="0" err="1" smtClean="0"/>
              <a:t>CSEnter</a:t>
            </a:r>
            <a:r>
              <a:rPr lang="en-US" dirty="0" smtClean="0"/>
              <a:t>() = </a:t>
            </a:r>
            <a:r>
              <a:rPr lang="en-US" dirty="0" err="1" smtClean="0"/>
              <a:t>syscall</a:t>
            </a:r>
            <a:r>
              <a:rPr lang="en-US" dirty="0" smtClean="0"/>
              <a:t> to disable context switches</a:t>
            </a:r>
          </a:p>
          <a:p>
            <a:pPr>
              <a:spcBef>
                <a:spcPts val="0"/>
              </a:spcBef>
            </a:pPr>
            <a:r>
              <a:rPr lang="en-US" dirty="0" err="1" smtClean="0"/>
              <a:t>CSExit</a:t>
            </a:r>
            <a:r>
              <a:rPr lang="en-US" dirty="0" smtClean="0"/>
              <a:t>() = </a:t>
            </a:r>
            <a:r>
              <a:rPr lang="en-US" dirty="0" err="1" smtClean="0"/>
              <a:t>syscall</a:t>
            </a:r>
            <a:r>
              <a:rPr lang="en-US" dirty="0" smtClean="0"/>
              <a:t> to re-enable context switches</a:t>
            </a:r>
          </a:p>
          <a:p>
            <a:pPr>
              <a:spcBef>
                <a:spcPts val="0"/>
              </a:spcBef>
            </a:pPr>
            <a:endParaRPr lang="en-US" dirty="0" smtClean="0"/>
          </a:p>
          <a:p>
            <a:pPr>
              <a:spcBef>
                <a:spcPts val="0"/>
              </a:spcBef>
            </a:pPr>
            <a:endParaRPr lang="en-US" dirty="0" smtClean="0"/>
          </a:p>
          <a:p>
            <a:pPr>
              <a:spcBef>
                <a:spcPts val="0"/>
              </a:spcBef>
            </a:pPr>
            <a:endParaRPr lang="en-US" dirty="0" smtClean="0"/>
          </a:p>
          <a:p>
            <a:pPr>
              <a:spcBef>
                <a:spcPts val="0"/>
              </a:spcBef>
            </a:pPr>
            <a:endParaRPr lang="en-US" dirty="0" smtClean="0"/>
          </a:p>
          <a:p>
            <a:pPr>
              <a:spcBef>
                <a:spcPts val="0"/>
              </a:spcBef>
            </a:pPr>
            <a:endParaRPr lang="en-US" dirty="0" smtClean="0"/>
          </a:p>
          <a:p>
            <a:pPr>
              <a:spcBef>
                <a:spcPts val="0"/>
              </a:spcBef>
            </a:pPr>
            <a:endParaRPr lang="en-US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Doesn’t work if interrupts are part of the problem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Usually a bad idea anyway</a:t>
            </a:r>
          </a:p>
        </p:txBody>
      </p:sp>
      <p:sp>
        <p:nvSpPr>
          <p:cNvPr id="4" name="Rectangle 3"/>
          <p:cNvSpPr/>
          <p:nvPr>
            <p:custDataLst>
              <p:tags r:id="rId3"/>
            </p:custDataLst>
          </p:nvPr>
        </p:nvSpPr>
        <p:spPr>
          <a:xfrm>
            <a:off x="2286000" y="337167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  <a:latin typeface="Consolas" pitchFamily="49" charset="0"/>
                <a:ea typeface="ＭＳ Ｐゴシック" pitchFamily="-112" charset="-128"/>
              </a:rPr>
              <a:t>read hits</a:t>
            </a:r>
          </a:p>
          <a:p>
            <a:r>
              <a:rPr lang="en-US" sz="2400" dirty="0" err="1" smtClean="0">
                <a:solidFill>
                  <a:srgbClr val="FFFFFF"/>
                </a:solidFill>
                <a:latin typeface="Consolas" pitchFamily="49" charset="0"/>
                <a:ea typeface="ＭＳ Ｐゴシック" pitchFamily="-112" charset="-128"/>
              </a:rPr>
              <a:t>addi</a:t>
            </a:r>
            <a:endParaRPr lang="en-US" sz="2400" dirty="0" smtClean="0">
              <a:solidFill>
                <a:srgbClr val="FFFFFF"/>
              </a:solidFill>
              <a:latin typeface="Consolas" pitchFamily="49" charset="0"/>
              <a:ea typeface="ＭＳ Ｐゴシック" pitchFamily="-112" charset="-128"/>
            </a:endParaRPr>
          </a:p>
          <a:p>
            <a:r>
              <a:rPr lang="en-US" sz="2400" dirty="0" smtClean="0">
                <a:solidFill>
                  <a:srgbClr val="FFFFFF"/>
                </a:solidFill>
                <a:latin typeface="Consolas" pitchFamily="49" charset="0"/>
                <a:ea typeface="ＭＳ Ｐゴシック" pitchFamily="-112" charset="-128"/>
              </a:rPr>
              <a:t>write hits</a:t>
            </a:r>
          </a:p>
        </p:txBody>
      </p:sp>
      <p:pic>
        <p:nvPicPr>
          <p:cNvPr id="102402" name="CP3 Ink 397a20eb-1740-4da6-9790-221c23735f66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0" y="6523080"/>
            <a:ext cx="4440900" cy="304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1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1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13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13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131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r>
              <a:rPr lang="en-US" smtClean="0"/>
              <a:t>Mutexes</a:t>
            </a:r>
            <a:endParaRPr lang="en-US"/>
          </a:p>
        </p:txBody>
      </p:sp>
      <p:sp>
        <p:nvSpPr>
          <p:cNvPr id="5261315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228600" y="304800"/>
            <a:ext cx="8686800" cy="29718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 smtClean="0"/>
              <a:t>Q: How to implement critical section in code?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A: Lots of approaches….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solidFill>
                  <a:schemeClr val="accent1"/>
                </a:solidFill>
              </a:rPr>
              <a:t>Mutual Exclusion Lock (</a:t>
            </a:r>
            <a:r>
              <a:rPr lang="en-US" dirty="0" err="1" smtClean="0">
                <a:solidFill>
                  <a:schemeClr val="accent1"/>
                </a:solidFill>
              </a:rPr>
              <a:t>mutex</a:t>
            </a:r>
            <a:r>
              <a:rPr lang="en-US" dirty="0" smtClean="0">
                <a:solidFill>
                  <a:schemeClr val="accent1"/>
                </a:solidFill>
              </a:rPr>
              <a:t>)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acquire(m): wait till it becomes free, then lock it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release(m): unlock it</a:t>
            </a:r>
          </a:p>
          <a:p>
            <a:pPr>
              <a:spcBef>
                <a:spcPts val="0"/>
              </a:spcBef>
            </a:pPr>
            <a:endParaRPr lang="en-US" dirty="0" smtClean="0"/>
          </a:p>
        </p:txBody>
      </p:sp>
      <p:sp>
        <p:nvSpPr>
          <p:cNvPr id="5261322" name="Text Box 10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655762" y="3622119"/>
            <a:ext cx="6421438" cy="2246769"/>
          </a:xfrm>
          <a:prstGeom prst="rect">
            <a:avLst/>
          </a:prstGeom>
          <a:noFill/>
          <a:ln w="5715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anchor="ctr">
            <a:spAutoFit/>
          </a:bodyPr>
          <a:lstStyle/>
          <a:p>
            <a:pPr eaLnBrk="1" hangingPunct="1"/>
            <a:r>
              <a:rPr lang="en-US" sz="2800" dirty="0" err="1" smtClean="0">
                <a:solidFill>
                  <a:schemeClr val="bg1"/>
                </a:solidFill>
                <a:latin typeface="Consolas" pitchFamily="49" charset="0"/>
                <a:ea typeface="ＭＳ Ｐゴシック" pitchFamily="-112" charset="-128"/>
              </a:rPr>
              <a:t>apache_got_hit</a:t>
            </a:r>
            <a:r>
              <a:rPr lang="en-US" sz="2800" dirty="0" smtClean="0">
                <a:solidFill>
                  <a:schemeClr val="bg1"/>
                </a:solidFill>
                <a:latin typeface="Consolas" pitchFamily="49" charset="0"/>
                <a:ea typeface="ＭＳ Ｐゴシック" pitchFamily="-112" charset="-128"/>
              </a:rPr>
              <a:t>() {</a:t>
            </a:r>
          </a:p>
          <a:p>
            <a:pPr eaLnBrk="1" hangingPunct="1"/>
            <a:r>
              <a:rPr lang="en-US" sz="2800" dirty="0" smtClean="0">
                <a:solidFill>
                  <a:schemeClr val="bg1"/>
                </a:solidFill>
                <a:latin typeface="Consolas" pitchFamily="49" charset="0"/>
                <a:ea typeface="ＭＳ Ｐゴシック" pitchFamily="-112" charset="-128"/>
              </a:rPr>
              <a:t>	</a:t>
            </a:r>
            <a:r>
              <a:rPr lang="en-US" sz="2800" dirty="0" err="1" smtClean="0">
                <a:solidFill>
                  <a:schemeClr val="accent1"/>
                </a:solidFill>
                <a:latin typeface="Consolas" pitchFamily="49" charset="0"/>
                <a:ea typeface="ＭＳ Ｐゴシック" pitchFamily="-112" charset="-128"/>
              </a:rPr>
              <a:t>pthread_mutex_lock</a:t>
            </a:r>
            <a:r>
              <a:rPr lang="en-US" sz="2800" dirty="0" smtClean="0">
                <a:solidFill>
                  <a:schemeClr val="accent1"/>
                </a:solidFill>
                <a:latin typeface="Consolas" pitchFamily="49" charset="0"/>
                <a:ea typeface="ＭＳ Ｐゴシック" pitchFamily="-112" charset="-128"/>
              </a:rPr>
              <a:t>(m);</a:t>
            </a:r>
          </a:p>
          <a:p>
            <a:pPr eaLnBrk="1" hangingPunct="1"/>
            <a:r>
              <a:rPr lang="en-US" sz="2800" dirty="0" smtClean="0">
                <a:solidFill>
                  <a:schemeClr val="bg1"/>
                </a:solidFill>
                <a:latin typeface="Consolas" pitchFamily="49" charset="0"/>
                <a:ea typeface="ＭＳ Ｐゴシック" pitchFamily="-112" charset="-128"/>
              </a:rPr>
              <a:t>	hits = hits + 1;</a:t>
            </a:r>
          </a:p>
          <a:p>
            <a:pPr eaLnBrk="1" hangingPunct="1"/>
            <a:r>
              <a:rPr lang="en-US" sz="2800" dirty="0" smtClean="0">
                <a:solidFill>
                  <a:schemeClr val="bg1"/>
                </a:solidFill>
                <a:latin typeface="Consolas" pitchFamily="49" charset="0"/>
                <a:ea typeface="ＭＳ Ｐゴシック" pitchFamily="-112" charset="-128"/>
              </a:rPr>
              <a:t>	</a:t>
            </a:r>
            <a:r>
              <a:rPr lang="en-US" sz="2800" dirty="0" err="1" smtClean="0">
                <a:solidFill>
                  <a:schemeClr val="accent1"/>
                </a:solidFill>
                <a:latin typeface="Consolas" pitchFamily="49" charset="0"/>
                <a:ea typeface="ＭＳ Ｐゴシック" pitchFamily="-112" charset="-128"/>
              </a:rPr>
              <a:t>pthread_mutex_unlock</a:t>
            </a:r>
            <a:r>
              <a:rPr lang="en-US" sz="2800" dirty="0" smtClean="0">
                <a:solidFill>
                  <a:schemeClr val="accent1"/>
                </a:solidFill>
                <a:latin typeface="Consolas" pitchFamily="49" charset="0"/>
                <a:ea typeface="ＭＳ Ｐゴシック" pitchFamily="-112" charset="-128"/>
              </a:rPr>
              <a:t>(m)</a:t>
            </a:r>
          </a:p>
          <a:p>
            <a:pPr eaLnBrk="1" hangingPunct="1"/>
            <a:r>
              <a:rPr lang="en-US" sz="2800" dirty="0" smtClean="0">
                <a:solidFill>
                  <a:schemeClr val="bg1"/>
                </a:solidFill>
                <a:latin typeface="Consolas" pitchFamily="49" charset="0"/>
                <a:ea typeface="ＭＳ Ｐゴシック" pitchFamily="-112" charset="-128"/>
              </a:rPr>
              <a:t>}</a:t>
            </a:r>
            <a:endParaRPr lang="en-US" sz="2800" dirty="0">
              <a:solidFill>
                <a:schemeClr val="bg1"/>
              </a:solidFill>
              <a:latin typeface="Consolas" pitchFamily="49" charset="0"/>
              <a:ea typeface="ＭＳ Ｐゴシック" pitchFamily="-112" charset="-128"/>
            </a:endParaRPr>
          </a:p>
        </p:txBody>
      </p:sp>
      <p:pic>
        <p:nvPicPr>
          <p:cNvPr id="103426" name="CP3 Ink 75d5efe3-c0b3-4ae5-bdbd-a02fe71bc920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185" y="4405740"/>
            <a:ext cx="6593551" cy="65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1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1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613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smtClean="0"/>
              <a:t>Q: How to implement </a:t>
            </a:r>
            <a:r>
              <a:rPr lang="en-US" dirty="0" err="1" smtClean="0"/>
              <a:t>mutexes</a:t>
            </a:r>
            <a:r>
              <a:rPr lang="en-US" dirty="0" smtClean="0"/>
              <a:t>?</a:t>
            </a:r>
          </a:p>
        </p:txBody>
      </p:sp>
      <p:pic>
        <p:nvPicPr>
          <p:cNvPr id="104450" name="CP3 Ink cd51b277-d245-4586-b492-6d8ffa7e3106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344" y="2412240"/>
            <a:ext cx="3745951" cy="10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smtClean="0"/>
              <a:t>Prelim 2 Review</a:t>
            </a:r>
            <a:endParaRPr lang="en-US" dirty="0"/>
          </a:p>
        </p:txBody>
      </p:sp>
      <p:pic>
        <p:nvPicPr>
          <p:cNvPr id="105474" name="CP3 Ink 8ed3e0ef-e21b-4c14-bfac-b88316bff19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2234" y="5967900"/>
            <a:ext cx="254251" cy="321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260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Caches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3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4770" name="AutoShape 2"/>
          <p:cNvSpPr>
            <a:spLocks noChangeArrowheads="1"/>
          </p:cNvSpPr>
          <p:nvPr/>
        </p:nvSpPr>
        <p:spPr bwMode="auto">
          <a:xfrm>
            <a:off x="1905000" y="1285875"/>
            <a:ext cx="5486400" cy="4267200"/>
          </a:xfrm>
          <a:prstGeom prst="triangle">
            <a:avLst>
              <a:gd name="adj" fmla="val 50000"/>
            </a:avLst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  <a:latin typeface="Arial Narrow" charset="0"/>
                <a:ea typeface="ＭＳ Ｐゴシック" charset="0"/>
              </a:rPr>
              <a:t>Memory pyramid</a:t>
            </a:r>
          </a:p>
        </p:txBody>
      </p:sp>
      <p:grpSp>
        <p:nvGrpSpPr>
          <p:cNvPr id="5664771" name="Group 3"/>
          <p:cNvGrpSpPr>
            <a:grpSpLocks/>
          </p:cNvGrpSpPr>
          <p:nvPr/>
        </p:nvGrpSpPr>
        <p:grpSpPr bwMode="auto">
          <a:xfrm>
            <a:off x="1905000" y="4714875"/>
            <a:ext cx="5486400" cy="838200"/>
            <a:chOff x="1200" y="3168"/>
            <a:chExt cx="3456" cy="528"/>
          </a:xfrm>
        </p:grpSpPr>
        <p:sp>
          <p:nvSpPr>
            <p:cNvPr id="5664772" name="AutoShape 4"/>
            <p:cNvSpPr>
              <a:spLocks noChangeArrowheads="1"/>
            </p:cNvSpPr>
            <p:nvPr/>
          </p:nvSpPr>
          <p:spPr bwMode="blackGray">
            <a:xfrm>
              <a:off x="1200" y="3168"/>
              <a:ext cx="672" cy="528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664773" name="AutoShape 5"/>
            <p:cNvSpPr>
              <a:spLocks noChangeArrowheads="1"/>
            </p:cNvSpPr>
            <p:nvPr/>
          </p:nvSpPr>
          <p:spPr bwMode="blackGray">
            <a:xfrm>
              <a:off x="3984" y="3168"/>
              <a:ext cx="672" cy="528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664774" name="Rectangle 6"/>
            <p:cNvSpPr>
              <a:spLocks noChangeArrowheads="1"/>
            </p:cNvSpPr>
            <p:nvPr/>
          </p:nvSpPr>
          <p:spPr bwMode="blackGray">
            <a:xfrm>
              <a:off x="1536" y="3168"/>
              <a:ext cx="2784" cy="52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660033"/>
                  </a:solidFill>
                  <a:latin typeface="Arial Narrow" charset="0"/>
                  <a:ea typeface="ＭＳ Ｐゴシック" charset="0"/>
                </a:rPr>
                <a:t>Disk (Many GB)</a:t>
              </a:r>
            </a:p>
          </p:txBody>
        </p:sp>
      </p:grpSp>
      <p:grpSp>
        <p:nvGrpSpPr>
          <p:cNvPr id="5664775" name="Group 7"/>
          <p:cNvGrpSpPr>
            <a:grpSpLocks/>
          </p:cNvGrpSpPr>
          <p:nvPr/>
        </p:nvGrpSpPr>
        <p:grpSpPr bwMode="auto">
          <a:xfrm>
            <a:off x="2438400" y="3876675"/>
            <a:ext cx="4419600" cy="838200"/>
            <a:chOff x="1536" y="2640"/>
            <a:chExt cx="2784" cy="528"/>
          </a:xfrm>
        </p:grpSpPr>
        <p:sp>
          <p:nvSpPr>
            <p:cNvPr id="5664776" name="AutoShape 8"/>
            <p:cNvSpPr>
              <a:spLocks noChangeArrowheads="1"/>
            </p:cNvSpPr>
            <p:nvPr/>
          </p:nvSpPr>
          <p:spPr bwMode="auto">
            <a:xfrm>
              <a:off x="1536" y="2640"/>
              <a:ext cx="672" cy="528"/>
            </a:xfrm>
            <a:prstGeom prst="triangle">
              <a:avLst>
                <a:gd name="adj" fmla="val 50000"/>
              </a:avLst>
            </a:prstGeom>
            <a:solidFill>
              <a:srgbClr val="99FF33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664777" name="AutoShape 9"/>
            <p:cNvSpPr>
              <a:spLocks noChangeArrowheads="1"/>
            </p:cNvSpPr>
            <p:nvPr/>
          </p:nvSpPr>
          <p:spPr bwMode="auto">
            <a:xfrm>
              <a:off x="3648" y="2640"/>
              <a:ext cx="672" cy="528"/>
            </a:xfrm>
            <a:prstGeom prst="triangle">
              <a:avLst>
                <a:gd name="adj" fmla="val 50000"/>
              </a:avLst>
            </a:prstGeom>
            <a:solidFill>
              <a:srgbClr val="99FF33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664778" name="Rectangle 10"/>
            <p:cNvSpPr>
              <a:spLocks noChangeArrowheads="1"/>
            </p:cNvSpPr>
            <p:nvPr/>
          </p:nvSpPr>
          <p:spPr bwMode="auto">
            <a:xfrm>
              <a:off x="1872" y="2640"/>
              <a:ext cx="2112" cy="528"/>
            </a:xfrm>
            <a:prstGeom prst="rect">
              <a:avLst/>
            </a:prstGeom>
            <a:solidFill>
              <a:srgbClr val="99FF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660033"/>
                  </a:solidFill>
                  <a:latin typeface="Arial Narrow" charset="0"/>
                  <a:ea typeface="ＭＳ Ｐゴシック" charset="0"/>
                </a:rPr>
                <a:t>Memory (128MB – few GB)</a:t>
              </a:r>
            </a:p>
          </p:txBody>
        </p:sp>
      </p:grpSp>
      <p:grpSp>
        <p:nvGrpSpPr>
          <p:cNvPr id="5664779" name="Group 11"/>
          <p:cNvGrpSpPr>
            <a:grpSpLocks/>
          </p:cNvGrpSpPr>
          <p:nvPr/>
        </p:nvGrpSpPr>
        <p:grpSpPr bwMode="auto">
          <a:xfrm>
            <a:off x="2971800" y="3038475"/>
            <a:ext cx="3352800" cy="838200"/>
            <a:chOff x="1872" y="2112"/>
            <a:chExt cx="2112" cy="528"/>
          </a:xfrm>
        </p:grpSpPr>
        <p:sp>
          <p:nvSpPr>
            <p:cNvPr id="5664780" name="AutoShape 12"/>
            <p:cNvSpPr>
              <a:spLocks noChangeArrowheads="1"/>
            </p:cNvSpPr>
            <p:nvPr/>
          </p:nvSpPr>
          <p:spPr bwMode="ltGray">
            <a:xfrm>
              <a:off x="1872" y="2112"/>
              <a:ext cx="672" cy="528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664781" name="AutoShape 13"/>
            <p:cNvSpPr>
              <a:spLocks noChangeArrowheads="1"/>
            </p:cNvSpPr>
            <p:nvPr/>
          </p:nvSpPr>
          <p:spPr bwMode="ltGray">
            <a:xfrm>
              <a:off x="3312" y="2112"/>
              <a:ext cx="672" cy="528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664782" name="Rectangle 14"/>
            <p:cNvSpPr>
              <a:spLocks noChangeArrowheads="1"/>
            </p:cNvSpPr>
            <p:nvPr/>
          </p:nvSpPr>
          <p:spPr bwMode="ltGray">
            <a:xfrm>
              <a:off x="2208" y="2112"/>
              <a:ext cx="1440" cy="52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FFFFFF"/>
                  </a:solidFill>
                  <a:latin typeface="Arial Narrow" charset="0"/>
                  <a:ea typeface="ＭＳ Ｐゴシック" charset="0"/>
                </a:rPr>
                <a:t>L2 Cache  (½-32MB)</a:t>
              </a:r>
            </a:p>
          </p:txBody>
        </p:sp>
      </p:grpSp>
      <p:grpSp>
        <p:nvGrpSpPr>
          <p:cNvPr id="5664783" name="Group 15"/>
          <p:cNvGrpSpPr>
            <a:grpSpLocks/>
          </p:cNvGrpSpPr>
          <p:nvPr/>
        </p:nvGrpSpPr>
        <p:grpSpPr bwMode="auto">
          <a:xfrm>
            <a:off x="3505200" y="2200275"/>
            <a:ext cx="2286000" cy="838200"/>
            <a:chOff x="2208" y="1584"/>
            <a:chExt cx="1440" cy="528"/>
          </a:xfrm>
        </p:grpSpPr>
        <p:sp>
          <p:nvSpPr>
            <p:cNvPr id="5664784" name="AutoShape 16"/>
            <p:cNvSpPr>
              <a:spLocks noChangeArrowheads="1"/>
            </p:cNvSpPr>
            <p:nvPr/>
          </p:nvSpPr>
          <p:spPr bwMode="auto">
            <a:xfrm>
              <a:off x="2208" y="1584"/>
              <a:ext cx="672" cy="528"/>
            </a:xfrm>
            <a:prstGeom prst="triangle">
              <a:avLst>
                <a:gd name="adj" fmla="val 50000"/>
              </a:avLst>
            </a:prstGeom>
            <a:solidFill>
              <a:srgbClr val="6699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664785" name="AutoShape 17"/>
            <p:cNvSpPr>
              <a:spLocks noChangeArrowheads="1"/>
            </p:cNvSpPr>
            <p:nvPr/>
          </p:nvSpPr>
          <p:spPr bwMode="auto">
            <a:xfrm>
              <a:off x="2976" y="1584"/>
              <a:ext cx="672" cy="528"/>
            </a:xfrm>
            <a:prstGeom prst="triangle">
              <a:avLst>
                <a:gd name="adj" fmla="val 50000"/>
              </a:avLst>
            </a:prstGeom>
            <a:solidFill>
              <a:srgbClr val="6699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664786" name="Rectangle 18"/>
            <p:cNvSpPr>
              <a:spLocks noChangeArrowheads="1"/>
            </p:cNvSpPr>
            <p:nvPr/>
          </p:nvSpPr>
          <p:spPr bwMode="auto">
            <a:xfrm>
              <a:off x="2544" y="1584"/>
              <a:ext cx="768" cy="528"/>
            </a:xfrm>
            <a:prstGeom prst="rect">
              <a:avLst/>
            </a:prstGeom>
            <a:solidFill>
              <a:srgbClr val="66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FFFFFF"/>
                  </a:solidFill>
                  <a:latin typeface="Arial Narrow" charset="0"/>
                  <a:ea typeface="ＭＳ Ｐゴシック" charset="0"/>
                </a:rPr>
                <a:t>L1 Cache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FFFFFF"/>
                  </a:solidFill>
                  <a:latin typeface="Arial Narrow" charset="0"/>
                  <a:ea typeface="ＭＳ Ｐゴシック" charset="0"/>
                </a:rPr>
                <a:t>(several KB)</a:t>
              </a:r>
            </a:p>
          </p:txBody>
        </p:sp>
      </p:grpSp>
      <p:sp>
        <p:nvSpPr>
          <p:cNvPr id="5664787" name="AutoShape 19"/>
          <p:cNvSpPr>
            <a:spLocks noChangeArrowheads="1"/>
          </p:cNvSpPr>
          <p:nvPr/>
        </p:nvSpPr>
        <p:spPr bwMode="auto">
          <a:xfrm>
            <a:off x="4038600" y="1285875"/>
            <a:ext cx="1219200" cy="914400"/>
          </a:xfrm>
          <a:prstGeom prst="triangle">
            <a:avLst>
              <a:gd name="adj" fmla="val 50000"/>
            </a:avLst>
          </a:prstGeom>
          <a:solidFill>
            <a:srgbClr val="FF7C80"/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FFFFFF"/>
                </a:solidFill>
                <a:latin typeface="Arial Narrow" charset="0"/>
                <a:ea typeface="ＭＳ Ｐゴシック" charset="0"/>
              </a:rPr>
              <a:t>Reg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FFFFFF"/>
                </a:solidFill>
                <a:latin typeface="Arial Narrow" charset="0"/>
                <a:ea typeface="ＭＳ Ｐゴシック" charset="0"/>
              </a:rPr>
              <a:t>100s bytes</a:t>
            </a:r>
          </a:p>
        </p:txBody>
      </p:sp>
      <p:sp>
        <p:nvSpPr>
          <p:cNvPr id="5664788" name="Rectangle 2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Cache Design 101</a:t>
            </a:r>
          </a:p>
        </p:txBody>
      </p:sp>
      <p:sp>
        <p:nvSpPr>
          <p:cNvPr id="5664789" name="Text Box 21"/>
          <p:cNvSpPr txBox="1">
            <a:spLocks noChangeArrowheads="1"/>
          </p:cNvSpPr>
          <p:nvPr/>
        </p:nvSpPr>
        <p:spPr bwMode="auto">
          <a:xfrm>
            <a:off x="5189538" y="1549400"/>
            <a:ext cx="30908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  <a:latin typeface="Arial Narrow" charset="0"/>
                <a:ea typeface="ＭＳ Ｐゴシック" charset="0"/>
              </a:rPr>
              <a:t>1 cycle access (early in pipeline)</a:t>
            </a:r>
          </a:p>
        </p:txBody>
      </p:sp>
      <p:sp>
        <p:nvSpPr>
          <p:cNvPr id="5664790" name="Text Box 22"/>
          <p:cNvSpPr txBox="1">
            <a:spLocks noChangeArrowheads="1"/>
          </p:cNvSpPr>
          <p:nvPr/>
        </p:nvSpPr>
        <p:spPr bwMode="auto">
          <a:xfrm>
            <a:off x="5562600" y="2352675"/>
            <a:ext cx="1660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  <a:latin typeface="Arial Narrow" charset="0"/>
                <a:ea typeface="ＭＳ Ｐゴシック" charset="0"/>
              </a:rPr>
              <a:t>1-3 cycle access</a:t>
            </a:r>
          </a:p>
        </p:txBody>
      </p:sp>
      <p:sp>
        <p:nvSpPr>
          <p:cNvPr id="5664791" name="Text Box 23"/>
          <p:cNvSpPr txBox="1">
            <a:spLocks noChangeArrowheads="1"/>
          </p:cNvSpPr>
          <p:nvPr/>
        </p:nvSpPr>
        <p:spPr bwMode="auto">
          <a:xfrm>
            <a:off x="6172200" y="3190875"/>
            <a:ext cx="1765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  <a:latin typeface="Arial Narrow" charset="0"/>
                <a:ea typeface="ＭＳ Ｐゴシック" charset="0"/>
              </a:rPr>
              <a:t>5-15 cycle access</a:t>
            </a:r>
          </a:p>
        </p:txBody>
      </p:sp>
      <p:sp>
        <p:nvSpPr>
          <p:cNvPr id="5664792" name="Text Box 24"/>
          <p:cNvSpPr txBox="1">
            <a:spLocks noChangeArrowheads="1"/>
          </p:cNvSpPr>
          <p:nvPr/>
        </p:nvSpPr>
        <p:spPr bwMode="auto">
          <a:xfrm>
            <a:off x="6553200" y="4029075"/>
            <a:ext cx="1974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  <a:latin typeface="Arial Narrow" charset="0"/>
                <a:ea typeface="ＭＳ Ｐゴシック" charset="0"/>
              </a:rPr>
              <a:t>50-300 cycle access</a:t>
            </a:r>
          </a:p>
        </p:txBody>
      </p:sp>
      <p:sp>
        <p:nvSpPr>
          <p:cNvPr id="5664793" name="Text Box 25"/>
          <p:cNvSpPr txBox="1">
            <a:spLocks noChangeArrowheads="1"/>
          </p:cNvSpPr>
          <p:nvPr/>
        </p:nvSpPr>
        <p:spPr bwMode="auto">
          <a:xfrm>
            <a:off x="228600" y="2886075"/>
            <a:ext cx="24384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  <a:latin typeface="Arial Narrow" charset="0"/>
                <a:ea typeface="ＭＳ Ｐゴシック" charset="0"/>
              </a:rPr>
              <a:t>L3 becoming more common</a:t>
            </a:r>
            <a:br>
              <a:rPr lang="en-US" b="1" smtClean="0">
                <a:solidFill>
                  <a:srgbClr val="FFFFFF"/>
                </a:solidFill>
                <a:latin typeface="Arial Narrow" charset="0"/>
                <a:ea typeface="ＭＳ Ｐゴシック" charset="0"/>
              </a:rPr>
            </a:br>
            <a:r>
              <a:rPr lang="en-US" b="1" smtClean="0">
                <a:solidFill>
                  <a:srgbClr val="FFFFFF"/>
                </a:solidFill>
                <a:latin typeface="Arial Narrow" charset="0"/>
                <a:ea typeface="ＭＳ Ｐゴシック" charset="0"/>
              </a:rPr>
              <a:t>(sometimes VERY</a:t>
            </a:r>
            <a:br>
              <a:rPr lang="en-US" b="1" smtClean="0">
                <a:solidFill>
                  <a:srgbClr val="FFFFFF"/>
                </a:solidFill>
                <a:latin typeface="Arial Narrow" charset="0"/>
                <a:ea typeface="ＭＳ Ｐゴシック" charset="0"/>
              </a:rPr>
            </a:br>
            <a:r>
              <a:rPr lang="en-US" b="1" smtClean="0">
                <a:solidFill>
                  <a:srgbClr val="FFFFFF"/>
                </a:solidFill>
                <a:latin typeface="Arial Narrow" charset="0"/>
                <a:ea typeface="ＭＳ Ｐゴシック" charset="0"/>
              </a:rPr>
              <a:t>LARGE)</a:t>
            </a:r>
          </a:p>
        </p:txBody>
      </p:sp>
      <p:sp>
        <p:nvSpPr>
          <p:cNvPr id="5664794" name="Line 26"/>
          <p:cNvSpPr>
            <a:spLocks noChangeShapeType="1"/>
          </p:cNvSpPr>
          <p:nvPr/>
        </p:nvSpPr>
        <p:spPr bwMode="auto">
          <a:xfrm>
            <a:off x="1219200" y="3343275"/>
            <a:ext cx="16764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64795" name="Text Box 27"/>
          <p:cNvSpPr txBox="1">
            <a:spLocks noChangeArrowheads="1"/>
          </p:cNvSpPr>
          <p:nvPr/>
        </p:nvSpPr>
        <p:spPr bwMode="auto">
          <a:xfrm>
            <a:off x="533400" y="5553075"/>
            <a:ext cx="8382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ＭＳ Ｐゴシック" charset="0"/>
              </a:rPr>
              <a:t>These are rough numbers: mileage may vary for latest/greatest</a:t>
            </a:r>
            <a:br>
              <a:rPr lang="en-US" sz="24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ＭＳ Ｐゴシック" charset="0"/>
              </a:rPr>
            </a:br>
            <a:r>
              <a:rPr lang="en-US" sz="24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charset="0"/>
                <a:ea typeface="ＭＳ Ｐゴシック" charset="0"/>
              </a:rPr>
              <a:t>Caches USUALLY made of SRAM</a:t>
            </a:r>
          </a:p>
        </p:txBody>
      </p:sp>
      <p:grpSp>
        <p:nvGrpSpPr>
          <p:cNvPr id="5664796" name="Group 28"/>
          <p:cNvGrpSpPr>
            <a:grpSpLocks/>
          </p:cNvGrpSpPr>
          <p:nvPr/>
        </p:nvGrpSpPr>
        <p:grpSpPr bwMode="auto">
          <a:xfrm>
            <a:off x="0" y="4714875"/>
            <a:ext cx="9144000" cy="838200"/>
            <a:chOff x="0" y="3168"/>
            <a:chExt cx="5760" cy="528"/>
          </a:xfrm>
        </p:grpSpPr>
        <p:sp>
          <p:nvSpPr>
            <p:cNvPr id="5664797" name="Rectangle 29"/>
            <p:cNvSpPr>
              <a:spLocks noChangeArrowheads="1"/>
            </p:cNvSpPr>
            <p:nvPr/>
          </p:nvSpPr>
          <p:spPr bwMode="gray">
            <a:xfrm>
              <a:off x="0" y="3168"/>
              <a:ext cx="1536" cy="52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664798" name="Rectangle 30"/>
            <p:cNvSpPr>
              <a:spLocks noChangeArrowheads="1"/>
            </p:cNvSpPr>
            <p:nvPr/>
          </p:nvSpPr>
          <p:spPr bwMode="gray">
            <a:xfrm>
              <a:off x="4320" y="3168"/>
              <a:ext cx="1440" cy="52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660033"/>
                  </a:solidFill>
                  <a:latin typeface="Arial Narrow" charset="0"/>
                  <a:ea typeface="ＭＳ Ｐゴシック" charset="0"/>
                </a:rPr>
                <a:t>Millions cycle access!</a:t>
              </a:r>
            </a:p>
          </p:txBody>
        </p:sp>
      </p:grpSp>
      <p:pic>
        <p:nvPicPr>
          <p:cNvPr id="106498" name="CP3 Ink 031d9538-bbbc-4fcc-a4f5-c0b30a0de30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54" y="1193460"/>
            <a:ext cx="2830651" cy="123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6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Cache </a:t>
            </a:r>
            <a:r>
              <a:rPr lang="en-US" i="1" dirty="0" smtClean="0"/>
              <a:t>Misses</a:t>
            </a:r>
            <a:endParaRPr lang="en-US" i="1" dirty="0"/>
          </a:p>
        </p:txBody>
      </p:sp>
      <p:sp>
        <p:nvSpPr>
          <p:cNvPr id="5666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Three types of misses</a:t>
            </a:r>
          </a:p>
          <a:p>
            <a:pPr lvl="1"/>
            <a:r>
              <a:rPr lang="en-US" dirty="0"/>
              <a:t>Cold</a:t>
            </a:r>
          </a:p>
          <a:p>
            <a:pPr lvl="2"/>
            <a:r>
              <a:rPr lang="en-US" dirty="0"/>
              <a:t>The line is being referenced for the first time</a:t>
            </a:r>
          </a:p>
          <a:p>
            <a:pPr lvl="1"/>
            <a:r>
              <a:rPr lang="en-US" dirty="0"/>
              <a:t>Capacity</a:t>
            </a:r>
          </a:p>
          <a:p>
            <a:pPr lvl="2"/>
            <a:r>
              <a:rPr lang="en-US" dirty="0"/>
              <a:t>The line was evicted because the cache was not large enough</a:t>
            </a:r>
          </a:p>
          <a:p>
            <a:pPr lvl="1"/>
            <a:r>
              <a:rPr lang="en-US" dirty="0"/>
              <a:t>Conflict</a:t>
            </a:r>
          </a:p>
          <a:p>
            <a:pPr lvl="2"/>
            <a:r>
              <a:rPr lang="en-US" dirty="0"/>
              <a:t>The line was evicted because of another access whose index conflicted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8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Direct Mapped Cache</a:t>
            </a:r>
          </a:p>
        </p:txBody>
      </p:sp>
      <p:sp>
        <p:nvSpPr>
          <p:cNvPr id="5668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600"/>
              <a:t>Simplest</a:t>
            </a:r>
          </a:p>
          <a:p>
            <a:pPr>
              <a:lnSpc>
                <a:spcPct val="90000"/>
              </a:lnSpc>
            </a:pPr>
            <a:r>
              <a:rPr lang="en-US" sz="3600"/>
              <a:t>Block can only be in one line in the cache</a:t>
            </a:r>
          </a:p>
          <a:p>
            <a:pPr>
              <a:lnSpc>
                <a:spcPct val="90000"/>
              </a:lnSpc>
            </a:pPr>
            <a:endParaRPr lang="en-US" sz="3600"/>
          </a:p>
          <a:p>
            <a:pPr>
              <a:lnSpc>
                <a:spcPct val="90000"/>
              </a:lnSpc>
            </a:pPr>
            <a:r>
              <a:rPr lang="en-US" sz="3600"/>
              <a:t>How to determine this location?</a:t>
            </a:r>
          </a:p>
          <a:p>
            <a:pPr lvl="1">
              <a:lnSpc>
                <a:spcPct val="90000"/>
              </a:lnSpc>
            </a:pPr>
            <a:r>
              <a:rPr lang="en-US" sz="3200"/>
              <a:t>Use modulo arithmetic</a:t>
            </a:r>
          </a:p>
          <a:p>
            <a:pPr lvl="1">
              <a:lnSpc>
                <a:spcPct val="90000"/>
              </a:lnSpc>
            </a:pPr>
            <a:r>
              <a:rPr lang="en-US" sz="3200"/>
              <a:t>(Block address) modulo (# cache blocks)</a:t>
            </a:r>
          </a:p>
          <a:p>
            <a:pPr lvl="1">
              <a:lnSpc>
                <a:spcPct val="90000"/>
              </a:lnSpc>
            </a:pPr>
            <a:r>
              <a:rPr lang="en-US" sz="3200"/>
              <a:t>For power of 2, use log (cache size in blocks)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0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61988" y="85725"/>
            <a:ext cx="7772400" cy="698500"/>
          </a:xfrm>
        </p:spPr>
        <p:txBody>
          <a:bodyPr/>
          <a:lstStyle/>
          <a:p>
            <a:r>
              <a:rPr lang="en-US"/>
              <a:t>Fully Associative Cache</a:t>
            </a:r>
          </a:p>
        </p:txBody>
      </p:sp>
      <p:sp>
        <p:nvSpPr>
          <p:cNvPr id="5670915" name="Rectangle 3"/>
          <p:cNvSpPr>
            <a:spLocks noChangeArrowheads="1"/>
          </p:cNvSpPr>
          <p:nvPr/>
        </p:nvSpPr>
        <p:spPr bwMode="auto">
          <a:xfrm rot="16200000">
            <a:off x="-1800225" y="3828315"/>
            <a:ext cx="4764087" cy="545983"/>
          </a:xfrm>
          <a:prstGeom prst="rect">
            <a:avLst/>
          </a:prstGeom>
          <a:solidFill>
            <a:srgbClr val="CC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Tag                             Offset 	                             </a:t>
            </a:r>
          </a:p>
        </p:txBody>
      </p:sp>
      <p:sp>
        <p:nvSpPr>
          <p:cNvPr id="5670916" name="Rectangle 4"/>
          <p:cNvSpPr>
            <a:spLocks noChangeArrowheads="1"/>
          </p:cNvSpPr>
          <p:nvPr/>
        </p:nvSpPr>
        <p:spPr bwMode="auto">
          <a:xfrm>
            <a:off x="1524000" y="1343025"/>
            <a:ext cx="1524000" cy="457200"/>
          </a:xfrm>
          <a:prstGeom prst="rect">
            <a:avLst/>
          </a:prstGeom>
          <a:solidFill>
            <a:srgbClr val="FF99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17" name="Text Box 5"/>
          <p:cNvSpPr txBox="1">
            <a:spLocks noChangeArrowheads="1"/>
          </p:cNvSpPr>
          <p:nvPr/>
        </p:nvSpPr>
        <p:spPr bwMode="auto">
          <a:xfrm>
            <a:off x="2133600" y="814388"/>
            <a:ext cx="666750" cy="54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Tag</a:t>
            </a:r>
          </a:p>
        </p:txBody>
      </p:sp>
      <p:sp>
        <p:nvSpPr>
          <p:cNvPr id="5670918" name="Text Box 6"/>
          <p:cNvSpPr txBox="1">
            <a:spLocks noChangeArrowheads="1"/>
          </p:cNvSpPr>
          <p:nvPr/>
        </p:nvSpPr>
        <p:spPr bwMode="auto">
          <a:xfrm>
            <a:off x="4700588" y="814388"/>
            <a:ext cx="866775" cy="54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Block</a:t>
            </a:r>
          </a:p>
        </p:txBody>
      </p:sp>
      <p:sp>
        <p:nvSpPr>
          <p:cNvPr id="5670919" name="Rectangle 7"/>
          <p:cNvSpPr>
            <a:spLocks noChangeArrowheads="1"/>
          </p:cNvSpPr>
          <p:nvPr/>
        </p:nvSpPr>
        <p:spPr bwMode="auto">
          <a:xfrm>
            <a:off x="3048000" y="1343025"/>
            <a:ext cx="3810000" cy="457200"/>
          </a:xfrm>
          <a:prstGeom prst="rect">
            <a:avLst/>
          </a:prstGeom>
          <a:solidFill>
            <a:srgbClr val="CC99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20" name="Line 8"/>
          <p:cNvSpPr>
            <a:spLocks noChangeShapeType="1"/>
          </p:cNvSpPr>
          <p:nvPr/>
        </p:nvSpPr>
        <p:spPr bwMode="auto">
          <a:xfrm flipV="1">
            <a:off x="1219200" y="2257425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21" name="Line 9"/>
          <p:cNvSpPr>
            <a:spLocks noChangeShapeType="1"/>
          </p:cNvSpPr>
          <p:nvPr/>
        </p:nvSpPr>
        <p:spPr bwMode="auto">
          <a:xfrm flipH="1" flipV="1">
            <a:off x="1219200" y="2257425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22" name="Oval 10"/>
          <p:cNvSpPr>
            <a:spLocks noChangeArrowheads="1"/>
          </p:cNvSpPr>
          <p:nvPr/>
        </p:nvSpPr>
        <p:spPr bwMode="auto">
          <a:xfrm>
            <a:off x="2286000" y="2028825"/>
            <a:ext cx="609600" cy="75565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=</a:t>
            </a:r>
          </a:p>
        </p:txBody>
      </p:sp>
      <p:sp>
        <p:nvSpPr>
          <p:cNvPr id="5670923" name="Rectangle 11"/>
          <p:cNvSpPr>
            <a:spLocks noChangeArrowheads="1"/>
          </p:cNvSpPr>
          <p:nvPr/>
        </p:nvSpPr>
        <p:spPr bwMode="auto">
          <a:xfrm>
            <a:off x="1447800" y="3781425"/>
            <a:ext cx="1524000" cy="457200"/>
          </a:xfrm>
          <a:prstGeom prst="rect">
            <a:avLst/>
          </a:prstGeom>
          <a:solidFill>
            <a:srgbClr val="FF99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24" name="Oval 12"/>
          <p:cNvSpPr>
            <a:spLocks noChangeArrowheads="1"/>
          </p:cNvSpPr>
          <p:nvPr/>
        </p:nvSpPr>
        <p:spPr bwMode="auto">
          <a:xfrm>
            <a:off x="2209800" y="4467225"/>
            <a:ext cx="609600" cy="75565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=</a:t>
            </a:r>
          </a:p>
        </p:txBody>
      </p:sp>
      <p:sp>
        <p:nvSpPr>
          <p:cNvPr id="5670925" name="Line 13"/>
          <p:cNvSpPr>
            <a:spLocks noChangeShapeType="1"/>
          </p:cNvSpPr>
          <p:nvPr/>
        </p:nvSpPr>
        <p:spPr bwMode="auto">
          <a:xfrm>
            <a:off x="2057400" y="1384300"/>
            <a:ext cx="0" cy="415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grpSp>
        <p:nvGrpSpPr>
          <p:cNvPr id="5670926" name="Group 14"/>
          <p:cNvGrpSpPr>
            <a:grpSpLocks/>
          </p:cNvGrpSpPr>
          <p:nvPr/>
        </p:nvGrpSpPr>
        <p:grpSpPr bwMode="auto">
          <a:xfrm>
            <a:off x="7772400" y="3629025"/>
            <a:ext cx="381000" cy="1676400"/>
            <a:chOff x="4848" y="2112"/>
            <a:chExt cx="240" cy="1056"/>
          </a:xfrm>
        </p:grpSpPr>
        <p:sp>
          <p:nvSpPr>
            <p:cNvPr id="5670927" name="Line 15"/>
            <p:cNvSpPr>
              <a:spLocks noChangeShapeType="1"/>
            </p:cNvSpPr>
            <p:nvPr/>
          </p:nvSpPr>
          <p:spPr bwMode="auto">
            <a:xfrm>
              <a:off x="4848" y="2112"/>
              <a:ext cx="0" cy="10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670928" name="Line 16"/>
            <p:cNvSpPr>
              <a:spLocks noChangeShapeType="1"/>
            </p:cNvSpPr>
            <p:nvPr/>
          </p:nvSpPr>
          <p:spPr bwMode="auto">
            <a:xfrm>
              <a:off x="5088" y="2256"/>
              <a:ext cx="0" cy="76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670929" name="Line 17"/>
            <p:cNvSpPr>
              <a:spLocks noChangeShapeType="1"/>
            </p:cNvSpPr>
            <p:nvPr/>
          </p:nvSpPr>
          <p:spPr bwMode="auto">
            <a:xfrm>
              <a:off x="4848" y="2112"/>
              <a:ext cx="24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670930" name="Line 18"/>
            <p:cNvSpPr>
              <a:spLocks noChangeShapeType="1"/>
            </p:cNvSpPr>
            <p:nvPr/>
          </p:nvSpPr>
          <p:spPr bwMode="auto">
            <a:xfrm flipV="1">
              <a:off x="4848" y="3024"/>
              <a:ext cx="24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5670931" name="Line 19"/>
          <p:cNvSpPr>
            <a:spLocks noChangeShapeType="1"/>
          </p:cNvSpPr>
          <p:nvPr/>
        </p:nvSpPr>
        <p:spPr bwMode="auto">
          <a:xfrm flipV="1">
            <a:off x="1219200" y="3400425"/>
            <a:ext cx="0" cy="137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32" name="Line 20"/>
          <p:cNvSpPr>
            <a:spLocks noChangeShapeType="1"/>
          </p:cNvSpPr>
          <p:nvPr/>
        </p:nvSpPr>
        <p:spPr bwMode="auto">
          <a:xfrm flipH="1" flipV="1">
            <a:off x="1219200" y="4772025"/>
            <a:ext cx="990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grpSp>
        <p:nvGrpSpPr>
          <p:cNvPr id="5670933" name="Group 21"/>
          <p:cNvGrpSpPr>
            <a:grpSpLocks/>
          </p:cNvGrpSpPr>
          <p:nvPr/>
        </p:nvGrpSpPr>
        <p:grpSpPr bwMode="auto">
          <a:xfrm>
            <a:off x="3810000" y="2181225"/>
            <a:ext cx="990600" cy="457200"/>
            <a:chOff x="1056" y="1584"/>
            <a:chExt cx="911" cy="432"/>
          </a:xfrm>
        </p:grpSpPr>
        <p:sp>
          <p:nvSpPr>
            <p:cNvPr id="5670934" name="AutoShape 22"/>
            <p:cNvSpPr>
              <a:spLocks noChangeArrowheads="1"/>
            </p:cNvSpPr>
            <p:nvPr/>
          </p:nvSpPr>
          <p:spPr bwMode="auto">
            <a:xfrm>
              <a:off x="1248" y="1584"/>
              <a:ext cx="528" cy="432"/>
            </a:xfrm>
            <a:prstGeom prst="flowChartDelay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670935" name="Line 23"/>
            <p:cNvSpPr>
              <a:spLocks noChangeShapeType="1"/>
            </p:cNvSpPr>
            <p:nvPr/>
          </p:nvSpPr>
          <p:spPr bwMode="auto">
            <a:xfrm flipH="1">
              <a:off x="1056" y="1680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670936" name="Line 24"/>
            <p:cNvSpPr>
              <a:spLocks noChangeShapeType="1"/>
            </p:cNvSpPr>
            <p:nvPr/>
          </p:nvSpPr>
          <p:spPr bwMode="auto">
            <a:xfrm flipH="1">
              <a:off x="1056" y="1920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670937" name="Line 25"/>
            <p:cNvSpPr>
              <a:spLocks noChangeShapeType="1"/>
            </p:cNvSpPr>
            <p:nvPr/>
          </p:nvSpPr>
          <p:spPr bwMode="auto">
            <a:xfrm flipH="1">
              <a:off x="1775" y="1796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5670938" name="Line 26"/>
          <p:cNvSpPr>
            <a:spLocks noChangeShapeType="1"/>
          </p:cNvSpPr>
          <p:nvPr/>
        </p:nvSpPr>
        <p:spPr bwMode="auto">
          <a:xfrm flipH="1" flipV="1">
            <a:off x="2819400" y="2257425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39" name="Line 27"/>
          <p:cNvSpPr>
            <a:spLocks noChangeShapeType="1"/>
          </p:cNvSpPr>
          <p:nvPr/>
        </p:nvSpPr>
        <p:spPr bwMode="auto">
          <a:xfrm flipH="1" flipV="1">
            <a:off x="1676400" y="1800225"/>
            <a:ext cx="0" cy="1066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40" name="Line 28"/>
          <p:cNvSpPr>
            <a:spLocks noChangeShapeType="1"/>
          </p:cNvSpPr>
          <p:nvPr/>
        </p:nvSpPr>
        <p:spPr bwMode="auto">
          <a:xfrm flipH="1" flipV="1">
            <a:off x="1676400" y="2867025"/>
            <a:ext cx="2133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41" name="Line 29"/>
          <p:cNvSpPr>
            <a:spLocks noChangeShapeType="1"/>
          </p:cNvSpPr>
          <p:nvPr/>
        </p:nvSpPr>
        <p:spPr bwMode="auto">
          <a:xfrm flipH="1">
            <a:off x="3810000" y="2562225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42" name="Line 30"/>
          <p:cNvSpPr>
            <a:spLocks noChangeShapeType="1"/>
          </p:cNvSpPr>
          <p:nvPr/>
        </p:nvSpPr>
        <p:spPr bwMode="auto">
          <a:xfrm>
            <a:off x="4724400" y="2409825"/>
            <a:ext cx="29654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grpSp>
        <p:nvGrpSpPr>
          <p:cNvPr id="5670943" name="Group 31"/>
          <p:cNvGrpSpPr>
            <a:grpSpLocks/>
          </p:cNvGrpSpPr>
          <p:nvPr/>
        </p:nvGrpSpPr>
        <p:grpSpPr bwMode="auto">
          <a:xfrm>
            <a:off x="3810000" y="4600575"/>
            <a:ext cx="990600" cy="457200"/>
            <a:chOff x="1056" y="1584"/>
            <a:chExt cx="911" cy="432"/>
          </a:xfrm>
        </p:grpSpPr>
        <p:sp>
          <p:nvSpPr>
            <p:cNvPr id="5670944" name="AutoShape 32"/>
            <p:cNvSpPr>
              <a:spLocks noChangeArrowheads="1"/>
            </p:cNvSpPr>
            <p:nvPr/>
          </p:nvSpPr>
          <p:spPr bwMode="auto">
            <a:xfrm>
              <a:off x="1248" y="1584"/>
              <a:ext cx="528" cy="432"/>
            </a:xfrm>
            <a:prstGeom prst="flowChartDelay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670945" name="Line 33"/>
            <p:cNvSpPr>
              <a:spLocks noChangeShapeType="1"/>
            </p:cNvSpPr>
            <p:nvPr/>
          </p:nvSpPr>
          <p:spPr bwMode="auto">
            <a:xfrm flipH="1">
              <a:off x="1056" y="1680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670946" name="Line 34"/>
            <p:cNvSpPr>
              <a:spLocks noChangeShapeType="1"/>
            </p:cNvSpPr>
            <p:nvPr/>
          </p:nvSpPr>
          <p:spPr bwMode="auto">
            <a:xfrm flipH="1">
              <a:off x="1056" y="1920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670947" name="Line 35"/>
            <p:cNvSpPr>
              <a:spLocks noChangeShapeType="1"/>
            </p:cNvSpPr>
            <p:nvPr/>
          </p:nvSpPr>
          <p:spPr bwMode="auto">
            <a:xfrm flipH="1">
              <a:off x="1775" y="1796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5670948" name="Line 36"/>
          <p:cNvSpPr>
            <a:spLocks noChangeShapeType="1"/>
          </p:cNvSpPr>
          <p:nvPr/>
        </p:nvSpPr>
        <p:spPr bwMode="auto">
          <a:xfrm flipH="1" flipV="1">
            <a:off x="1676400" y="4219575"/>
            <a:ext cx="0" cy="1066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49" name="Line 37"/>
          <p:cNvSpPr>
            <a:spLocks noChangeShapeType="1"/>
          </p:cNvSpPr>
          <p:nvPr/>
        </p:nvSpPr>
        <p:spPr bwMode="auto">
          <a:xfrm flipH="1" flipV="1">
            <a:off x="1676400" y="5286375"/>
            <a:ext cx="2133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50" name="Line 38"/>
          <p:cNvSpPr>
            <a:spLocks noChangeShapeType="1"/>
          </p:cNvSpPr>
          <p:nvPr/>
        </p:nvSpPr>
        <p:spPr bwMode="auto">
          <a:xfrm flipH="1">
            <a:off x="3810000" y="4924425"/>
            <a:ext cx="0" cy="3619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51" name="Line 39"/>
          <p:cNvSpPr>
            <a:spLocks noChangeShapeType="1"/>
          </p:cNvSpPr>
          <p:nvPr/>
        </p:nvSpPr>
        <p:spPr bwMode="auto">
          <a:xfrm>
            <a:off x="4724400" y="4829175"/>
            <a:ext cx="2667000" cy="190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52" name="Line 40"/>
          <p:cNvSpPr>
            <a:spLocks noChangeShapeType="1"/>
          </p:cNvSpPr>
          <p:nvPr/>
        </p:nvSpPr>
        <p:spPr bwMode="auto">
          <a:xfrm flipH="1" flipV="1">
            <a:off x="2819400" y="4695825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53" name="Line 41"/>
          <p:cNvSpPr>
            <a:spLocks noChangeShapeType="1"/>
          </p:cNvSpPr>
          <p:nvPr/>
        </p:nvSpPr>
        <p:spPr bwMode="auto">
          <a:xfrm>
            <a:off x="7391400" y="2790825"/>
            <a:ext cx="0" cy="2057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54" name="Line 42"/>
          <p:cNvSpPr>
            <a:spLocks noChangeShapeType="1"/>
          </p:cNvSpPr>
          <p:nvPr/>
        </p:nvSpPr>
        <p:spPr bwMode="auto">
          <a:xfrm flipH="1" flipV="1">
            <a:off x="6096000" y="1800225"/>
            <a:ext cx="0" cy="1066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55" name="Line 43"/>
          <p:cNvSpPr>
            <a:spLocks noChangeShapeType="1"/>
          </p:cNvSpPr>
          <p:nvPr/>
        </p:nvSpPr>
        <p:spPr bwMode="auto">
          <a:xfrm flipH="1" flipV="1">
            <a:off x="6096000" y="2867025"/>
            <a:ext cx="167640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56" name="Line 44"/>
          <p:cNvSpPr>
            <a:spLocks noChangeShapeType="1"/>
          </p:cNvSpPr>
          <p:nvPr/>
        </p:nvSpPr>
        <p:spPr bwMode="auto">
          <a:xfrm flipH="1" flipV="1">
            <a:off x="6096000" y="4238625"/>
            <a:ext cx="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57" name="Line 45"/>
          <p:cNvSpPr>
            <a:spLocks noChangeShapeType="1"/>
          </p:cNvSpPr>
          <p:nvPr/>
        </p:nvSpPr>
        <p:spPr bwMode="auto">
          <a:xfrm flipH="1">
            <a:off x="6096000" y="5000625"/>
            <a:ext cx="1676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58" name="Line 46"/>
          <p:cNvSpPr>
            <a:spLocks noChangeShapeType="1"/>
          </p:cNvSpPr>
          <p:nvPr/>
        </p:nvSpPr>
        <p:spPr bwMode="auto">
          <a:xfrm flipH="1" flipV="1">
            <a:off x="2667000" y="1800225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59" name="Line 47"/>
          <p:cNvSpPr>
            <a:spLocks noChangeShapeType="1"/>
          </p:cNvSpPr>
          <p:nvPr/>
        </p:nvSpPr>
        <p:spPr bwMode="auto">
          <a:xfrm flipH="1" flipV="1">
            <a:off x="2514600" y="4238625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60" name="Oval 48"/>
          <p:cNvSpPr>
            <a:spLocks noChangeArrowheads="1"/>
          </p:cNvSpPr>
          <p:nvPr/>
        </p:nvSpPr>
        <p:spPr bwMode="auto">
          <a:xfrm>
            <a:off x="1181100" y="3375025"/>
            <a:ext cx="76200" cy="76200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61" name="Oval 49"/>
          <p:cNvSpPr>
            <a:spLocks noChangeArrowheads="1"/>
          </p:cNvSpPr>
          <p:nvPr/>
        </p:nvSpPr>
        <p:spPr bwMode="auto">
          <a:xfrm>
            <a:off x="5143500" y="4784725"/>
            <a:ext cx="76200" cy="76200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62" name="Line 50"/>
          <p:cNvSpPr>
            <a:spLocks noChangeShapeType="1"/>
          </p:cNvSpPr>
          <p:nvPr/>
        </p:nvSpPr>
        <p:spPr bwMode="auto">
          <a:xfrm flipH="1" flipV="1">
            <a:off x="5181600" y="4848225"/>
            <a:ext cx="0" cy="1066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63" name="Oval 51"/>
          <p:cNvSpPr>
            <a:spLocks noChangeArrowheads="1"/>
          </p:cNvSpPr>
          <p:nvPr/>
        </p:nvSpPr>
        <p:spPr bwMode="auto">
          <a:xfrm>
            <a:off x="5448300" y="2371725"/>
            <a:ext cx="76200" cy="76200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64" name="Line 52"/>
          <p:cNvSpPr>
            <a:spLocks noChangeShapeType="1"/>
          </p:cNvSpPr>
          <p:nvPr/>
        </p:nvSpPr>
        <p:spPr bwMode="auto">
          <a:xfrm flipH="1" flipV="1">
            <a:off x="5486400" y="2435225"/>
            <a:ext cx="0" cy="3175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65" name="Line 53"/>
          <p:cNvSpPr>
            <a:spLocks noChangeShapeType="1"/>
          </p:cNvSpPr>
          <p:nvPr/>
        </p:nvSpPr>
        <p:spPr bwMode="auto">
          <a:xfrm>
            <a:off x="5486400" y="5610225"/>
            <a:ext cx="1219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66" name="Line 54"/>
          <p:cNvSpPr>
            <a:spLocks noChangeShapeType="1"/>
          </p:cNvSpPr>
          <p:nvPr/>
        </p:nvSpPr>
        <p:spPr bwMode="auto">
          <a:xfrm>
            <a:off x="5181600" y="5915025"/>
            <a:ext cx="152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67" name="Rectangle 55"/>
          <p:cNvSpPr>
            <a:spLocks noChangeArrowheads="1"/>
          </p:cNvSpPr>
          <p:nvPr/>
        </p:nvSpPr>
        <p:spPr bwMode="auto">
          <a:xfrm>
            <a:off x="6705600" y="5305425"/>
            <a:ext cx="381000" cy="91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68" name="Line 56"/>
          <p:cNvSpPr>
            <a:spLocks noChangeShapeType="1"/>
          </p:cNvSpPr>
          <p:nvPr/>
        </p:nvSpPr>
        <p:spPr bwMode="auto">
          <a:xfrm>
            <a:off x="7086600" y="5762625"/>
            <a:ext cx="91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69" name="Line 57"/>
          <p:cNvSpPr>
            <a:spLocks noChangeShapeType="1"/>
          </p:cNvSpPr>
          <p:nvPr/>
        </p:nvSpPr>
        <p:spPr bwMode="auto">
          <a:xfrm flipV="1">
            <a:off x="8001000" y="5153025"/>
            <a:ext cx="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70" name="Line 58"/>
          <p:cNvSpPr>
            <a:spLocks noChangeShapeType="1"/>
          </p:cNvSpPr>
          <p:nvPr/>
        </p:nvSpPr>
        <p:spPr bwMode="auto">
          <a:xfrm flipV="1">
            <a:off x="8153400" y="4543425"/>
            <a:ext cx="22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71" name="Line 59"/>
          <p:cNvSpPr>
            <a:spLocks noChangeShapeType="1"/>
          </p:cNvSpPr>
          <p:nvPr/>
        </p:nvSpPr>
        <p:spPr bwMode="auto">
          <a:xfrm flipH="1">
            <a:off x="8229600" y="4467225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72" name="Line 60"/>
          <p:cNvSpPr>
            <a:spLocks noChangeShapeType="1"/>
          </p:cNvSpPr>
          <p:nvPr/>
        </p:nvSpPr>
        <p:spPr bwMode="auto">
          <a:xfrm flipH="1">
            <a:off x="7315200" y="4924425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73" name="Line 61"/>
          <p:cNvSpPr>
            <a:spLocks noChangeShapeType="1"/>
          </p:cNvSpPr>
          <p:nvPr/>
        </p:nvSpPr>
        <p:spPr bwMode="auto">
          <a:xfrm flipH="1">
            <a:off x="6400800" y="3019425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grpSp>
        <p:nvGrpSpPr>
          <p:cNvPr id="5670974" name="Group 62"/>
          <p:cNvGrpSpPr>
            <a:grpSpLocks/>
          </p:cNvGrpSpPr>
          <p:nvPr/>
        </p:nvGrpSpPr>
        <p:grpSpPr bwMode="auto">
          <a:xfrm>
            <a:off x="8382000" y="3629025"/>
            <a:ext cx="304800" cy="1676400"/>
            <a:chOff x="4848" y="2112"/>
            <a:chExt cx="240" cy="1056"/>
          </a:xfrm>
        </p:grpSpPr>
        <p:sp>
          <p:nvSpPr>
            <p:cNvPr id="5670975" name="Line 63"/>
            <p:cNvSpPr>
              <a:spLocks noChangeShapeType="1"/>
            </p:cNvSpPr>
            <p:nvPr/>
          </p:nvSpPr>
          <p:spPr bwMode="auto">
            <a:xfrm>
              <a:off x="4848" y="2112"/>
              <a:ext cx="0" cy="10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670976" name="Line 64"/>
            <p:cNvSpPr>
              <a:spLocks noChangeShapeType="1"/>
            </p:cNvSpPr>
            <p:nvPr/>
          </p:nvSpPr>
          <p:spPr bwMode="auto">
            <a:xfrm>
              <a:off x="5088" y="2256"/>
              <a:ext cx="0" cy="76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670977" name="Line 65"/>
            <p:cNvSpPr>
              <a:spLocks noChangeShapeType="1"/>
            </p:cNvSpPr>
            <p:nvPr/>
          </p:nvSpPr>
          <p:spPr bwMode="auto">
            <a:xfrm>
              <a:off x="4848" y="2112"/>
              <a:ext cx="24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670978" name="Line 66"/>
            <p:cNvSpPr>
              <a:spLocks noChangeShapeType="1"/>
            </p:cNvSpPr>
            <p:nvPr/>
          </p:nvSpPr>
          <p:spPr bwMode="auto">
            <a:xfrm flipV="1">
              <a:off x="4848" y="3024"/>
              <a:ext cx="24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5670979" name="Line 67"/>
          <p:cNvSpPr>
            <a:spLocks noChangeShapeType="1"/>
          </p:cNvSpPr>
          <p:nvPr/>
        </p:nvSpPr>
        <p:spPr bwMode="auto">
          <a:xfrm flipV="1">
            <a:off x="8686800" y="4543425"/>
            <a:ext cx="22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80" name="Line 68"/>
          <p:cNvSpPr>
            <a:spLocks noChangeShapeType="1"/>
          </p:cNvSpPr>
          <p:nvPr/>
        </p:nvSpPr>
        <p:spPr bwMode="auto">
          <a:xfrm flipH="1">
            <a:off x="8763000" y="4467225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82" name="Line 70"/>
          <p:cNvSpPr>
            <a:spLocks noChangeShapeType="1"/>
          </p:cNvSpPr>
          <p:nvPr/>
        </p:nvSpPr>
        <p:spPr bwMode="auto">
          <a:xfrm flipH="1" flipV="1">
            <a:off x="1081881" y="6372225"/>
            <a:ext cx="7528719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83" name="Line 71"/>
          <p:cNvSpPr>
            <a:spLocks noChangeShapeType="1"/>
          </p:cNvSpPr>
          <p:nvPr/>
        </p:nvSpPr>
        <p:spPr bwMode="auto">
          <a:xfrm flipH="1">
            <a:off x="8610600" y="5153025"/>
            <a:ext cx="0" cy="1219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85" name="Text Box 73"/>
          <p:cNvSpPr txBox="1">
            <a:spLocks noChangeArrowheads="1"/>
          </p:cNvSpPr>
          <p:nvPr/>
        </p:nvSpPr>
        <p:spPr bwMode="auto">
          <a:xfrm>
            <a:off x="7620000" y="3171825"/>
            <a:ext cx="5143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0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line</a:t>
            </a:r>
          </a:p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0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select</a:t>
            </a:r>
          </a:p>
        </p:txBody>
      </p:sp>
      <p:sp>
        <p:nvSpPr>
          <p:cNvPr id="5670986" name="Text Box 74"/>
          <p:cNvSpPr txBox="1">
            <a:spLocks noChangeArrowheads="1"/>
          </p:cNvSpPr>
          <p:nvPr/>
        </p:nvSpPr>
        <p:spPr bwMode="auto">
          <a:xfrm>
            <a:off x="8197850" y="3095625"/>
            <a:ext cx="731838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0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word/byte</a:t>
            </a:r>
          </a:p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0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select</a:t>
            </a:r>
          </a:p>
        </p:txBody>
      </p:sp>
      <p:sp>
        <p:nvSpPr>
          <p:cNvPr id="5670987" name="Text Box 75"/>
          <p:cNvSpPr txBox="1">
            <a:spLocks noChangeArrowheads="1"/>
          </p:cNvSpPr>
          <p:nvPr/>
        </p:nvSpPr>
        <p:spPr bwMode="auto">
          <a:xfrm>
            <a:off x="7162800" y="5838825"/>
            <a:ext cx="765175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0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hit encode</a:t>
            </a:r>
          </a:p>
        </p:txBody>
      </p:sp>
      <p:sp>
        <p:nvSpPr>
          <p:cNvPr id="5670988" name="Rectangle 76"/>
          <p:cNvSpPr>
            <a:spLocks noChangeArrowheads="1"/>
          </p:cNvSpPr>
          <p:nvPr/>
        </p:nvSpPr>
        <p:spPr bwMode="auto">
          <a:xfrm>
            <a:off x="2971800" y="3781425"/>
            <a:ext cx="3810000" cy="457200"/>
          </a:xfrm>
          <a:prstGeom prst="rect">
            <a:avLst/>
          </a:prstGeom>
          <a:solidFill>
            <a:srgbClr val="CC99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89" name="AutoShape 77"/>
          <p:cNvSpPr>
            <a:spLocks noChangeArrowheads="1"/>
          </p:cNvSpPr>
          <p:nvPr/>
        </p:nvSpPr>
        <p:spPr bwMode="auto">
          <a:xfrm flipH="1">
            <a:off x="7450138" y="2081213"/>
            <a:ext cx="1022350" cy="889000"/>
          </a:xfrm>
          <a:prstGeom prst="moon">
            <a:avLst>
              <a:gd name="adj" fmla="val 71690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90" name="Line 78"/>
          <p:cNvSpPr>
            <a:spLocks noChangeShapeType="1"/>
          </p:cNvSpPr>
          <p:nvPr/>
        </p:nvSpPr>
        <p:spPr bwMode="auto">
          <a:xfrm>
            <a:off x="8491538" y="2514600"/>
            <a:ext cx="6238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91" name="Line 79"/>
          <p:cNvSpPr>
            <a:spLocks noChangeShapeType="1"/>
          </p:cNvSpPr>
          <p:nvPr/>
        </p:nvSpPr>
        <p:spPr bwMode="auto">
          <a:xfrm>
            <a:off x="7394575" y="2782888"/>
            <a:ext cx="2174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92" name="Line 80"/>
          <p:cNvSpPr>
            <a:spLocks noChangeShapeType="1"/>
          </p:cNvSpPr>
          <p:nvPr/>
        </p:nvSpPr>
        <p:spPr bwMode="auto">
          <a:xfrm flipH="1">
            <a:off x="906462" y="5562600"/>
            <a:ext cx="3508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0993" name="Text Box 81"/>
          <p:cNvSpPr txBox="1">
            <a:spLocks noChangeArrowheads="1"/>
          </p:cNvSpPr>
          <p:nvPr/>
        </p:nvSpPr>
        <p:spPr bwMode="auto">
          <a:xfrm>
            <a:off x="1676400" y="814388"/>
            <a:ext cx="369888" cy="54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V</a:t>
            </a:r>
          </a:p>
        </p:txBody>
      </p:sp>
      <p:sp>
        <p:nvSpPr>
          <p:cNvPr id="5670994" name="Line 82"/>
          <p:cNvSpPr>
            <a:spLocks noChangeShapeType="1"/>
          </p:cNvSpPr>
          <p:nvPr/>
        </p:nvSpPr>
        <p:spPr bwMode="auto">
          <a:xfrm>
            <a:off x="2006600" y="3800475"/>
            <a:ext cx="0" cy="415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83" name="Line 72"/>
          <p:cNvSpPr>
            <a:spLocks noChangeShapeType="1"/>
          </p:cNvSpPr>
          <p:nvPr/>
        </p:nvSpPr>
        <p:spPr bwMode="auto">
          <a:xfrm flipH="1">
            <a:off x="1257300" y="4724400"/>
            <a:ext cx="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85" name="Line 8"/>
          <p:cNvSpPr>
            <a:spLocks noChangeShapeType="1"/>
          </p:cNvSpPr>
          <p:nvPr/>
        </p:nvSpPr>
        <p:spPr bwMode="auto">
          <a:xfrm flipV="1">
            <a:off x="1066800" y="3810000"/>
            <a:ext cx="0" cy="1143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86" name="Line 19"/>
          <p:cNvSpPr>
            <a:spLocks noChangeShapeType="1"/>
          </p:cNvSpPr>
          <p:nvPr/>
        </p:nvSpPr>
        <p:spPr bwMode="auto">
          <a:xfrm flipV="1">
            <a:off x="1066800" y="4953000"/>
            <a:ext cx="0" cy="137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88" name="Line 19"/>
          <p:cNvSpPr>
            <a:spLocks noChangeShapeType="1"/>
          </p:cNvSpPr>
          <p:nvPr/>
        </p:nvSpPr>
        <p:spPr bwMode="auto">
          <a:xfrm flipV="1">
            <a:off x="1066800" y="2514600"/>
            <a:ext cx="0" cy="137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89" name="Line 80"/>
          <p:cNvSpPr>
            <a:spLocks noChangeShapeType="1"/>
          </p:cNvSpPr>
          <p:nvPr/>
        </p:nvSpPr>
        <p:spPr bwMode="auto">
          <a:xfrm flipH="1" flipV="1">
            <a:off x="854810" y="2514599"/>
            <a:ext cx="227071" cy="111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pic>
        <p:nvPicPr>
          <p:cNvPr id="107522" name="CP3 Ink 57b4ad73-4e66-48f8-a562-84ff1d39d65a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15" y="2787000"/>
            <a:ext cx="6898651" cy="307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61988" y="66675"/>
            <a:ext cx="7772400" cy="698500"/>
          </a:xfrm>
        </p:spPr>
        <p:txBody>
          <a:bodyPr/>
          <a:lstStyle/>
          <a:p>
            <a:r>
              <a:rPr lang="en-US"/>
              <a:t>2-Way Set-Associative Cache</a:t>
            </a:r>
          </a:p>
        </p:txBody>
      </p:sp>
      <p:sp>
        <p:nvSpPr>
          <p:cNvPr id="5672963" name="Rectangle 3"/>
          <p:cNvSpPr>
            <a:spLocks noChangeArrowheads="1"/>
          </p:cNvSpPr>
          <p:nvPr/>
        </p:nvSpPr>
        <p:spPr bwMode="auto">
          <a:xfrm rot="16200000">
            <a:off x="-1788318" y="3384608"/>
            <a:ext cx="4648200" cy="545983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Ta</a:t>
            </a:r>
            <a:r>
              <a:rPr lang="en-US" sz="22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g</a:t>
            </a:r>
            <a:r>
              <a:rPr lang="en-US" sz="2200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       Index             Offset	                             </a:t>
            </a:r>
          </a:p>
        </p:txBody>
      </p:sp>
      <p:sp>
        <p:nvSpPr>
          <p:cNvPr id="5672964" name="Line 4"/>
          <p:cNvSpPr>
            <a:spLocks noChangeShapeType="1"/>
          </p:cNvSpPr>
          <p:nvPr/>
        </p:nvSpPr>
        <p:spPr bwMode="auto">
          <a:xfrm>
            <a:off x="257175" y="4525963"/>
            <a:ext cx="5508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2965" name="Line 5"/>
          <p:cNvSpPr>
            <a:spLocks noChangeShapeType="1"/>
          </p:cNvSpPr>
          <p:nvPr/>
        </p:nvSpPr>
        <p:spPr bwMode="auto">
          <a:xfrm>
            <a:off x="856129" y="5262282"/>
            <a:ext cx="152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2967" name="Line 7"/>
          <p:cNvSpPr>
            <a:spLocks noChangeShapeType="1"/>
          </p:cNvSpPr>
          <p:nvPr/>
        </p:nvSpPr>
        <p:spPr bwMode="auto">
          <a:xfrm>
            <a:off x="258763" y="3181350"/>
            <a:ext cx="5365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2968" name="Line 8"/>
          <p:cNvSpPr>
            <a:spLocks noChangeShapeType="1"/>
          </p:cNvSpPr>
          <p:nvPr/>
        </p:nvSpPr>
        <p:spPr bwMode="auto">
          <a:xfrm>
            <a:off x="838200" y="4152900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2969" name="Line 9"/>
          <p:cNvSpPr>
            <a:spLocks noChangeShapeType="1"/>
          </p:cNvSpPr>
          <p:nvPr/>
        </p:nvSpPr>
        <p:spPr bwMode="auto">
          <a:xfrm>
            <a:off x="1219200" y="1943100"/>
            <a:ext cx="30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2970" name="Line 10"/>
          <p:cNvSpPr>
            <a:spLocks noChangeShapeType="1"/>
          </p:cNvSpPr>
          <p:nvPr/>
        </p:nvSpPr>
        <p:spPr bwMode="auto">
          <a:xfrm>
            <a:off x="1219200" y="1943100"/>
            <a:ext cx="0" cy="2209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2972" name="Line 12"/>
          <p:cNvSpPr>
            <a:spLocks noChangeShapeType="1"/>
          </p:cNvSpPr>
          <p:nvPr/>
        </p:nvSpPr>
        <p:spPr bwMode="auto">
          <a:xfrm>
            <a:off x="990600" y="3771900"/>
            <a:ext cx="4800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2973" name="Rectangle 13"/>
          <p:cNvSpPr>
            <a:spLocks noChangeArrowheads="1"/>
          </p:cNvSpPr>
          <p:nvPr/>
        </p:nvSpPr>
        <p:spPr bwMode="auto">
          <a:xfrm>
            <a:off x="1524000" y="1257300"/>
            <a:ext cx="957263" cy="457200"/>
          </a:xfrm>
          <a:prstGeom prst="rect">
            <a:avLst/>
          </a:prstGeom>
          <a:solidFill>
            <a:srgbClr val="FF99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2974" name="Text Box 14"/>
          <p:cNvSpPr txBox="1">
            <a:spLocks noChangeArrowheads="1"/>
          </p:cNvSpPr>
          <p:nvPr/>
        </p:nvSpPr>
        <p:spPr bwMode="auto">
          <a:xfrm>
            <a:off x="1550988" y="800100"/>
            <a:ext cx="369887" cy="54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V</a:t>
            </a:r>
          </a:p>
        </p:txBody>
      </p:sp>
      <p:sp>
        <p:nvSpPr>
          <p:cNvPr id="5672975" name="Text Box 15"/>
          <p:cNvSpPr txBox="1">
            <a:spLocks noChangeArrowheads="1"/>
          </p:cNvSpPr>
          <p:nvPr/>
        </p:nvSpPr>
        <p:spPr bwMode="auto">
          <a:xfrm>
            <a:off x="1782763" y="800100"/>
            <a:ext cx="666750" cy="54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Tag</a:t>
            </a:r>
          </a:p>
        </p:txBody>
      </p:sp>
      <p:sp>
        <p:nvSpPr>
          <p:cNvPr id="5672976" name="Text Box 16"/>
          <p:cNvSpPr txBox="1">
            <a:spLocks noChangeArrowheads="1"/>
          </p:cNvSpPr>
          <p:nvPr/>
        </p:nvSpPr>
        <p:spPr bwMode="auto">
          <a:xfrm>
            <a:off x="3360738" y="800100"/>
            <a:ext cx="866775" cy="54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Block</a:t>
            </a:r>
          </a:p>
        </p:txBody>
      </p:sp>
      <p:sp>
        <p:nvSpPr>
          <p:cNvPr id="5672977" name="Rectangle 17"/>
          <p:cNvSpPr>
            <a:spLocks noChangeArrowheads="1"/>
          </p:cNvSpPr>
          <p:nvPr/>
        </p:nvSpPr>
        <p:spPr bwMode="auto">
          <a:xfrm>
            <a:off x="2481263" y="1257300"/>
            <a:ext cx="2395537" cy="457200"/>
          </a:xfrm>
          <a:prstGeom prst="rect">
            <a:avLst/>
          </a:prstGeom>
          <a:solidFill>
            <a:srgbClr val="CC99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2978" name="Rectangle 18" descr="Wide downward diagonal"/>
          <p:cNvSpPr>
            <a:spLocks noChangeArrowheads="1"/>
          </p:cNvSpPr>
          <p:nvPr/>
        </p:nvSpPr>
        <p:spPr bwMode="auto">
          <a:xfrm>
            <a:off x="1524000" y="1714500"/>
            <a:ext cx="957263" cy="457200"/>
          </a:xfrm>
          <a:prstGeom prst="rect">
            <a:avLst/>
          </a:prstGeom>
          <a:pattFill prst="wdDnDiag">
            <a:fgClr>
              <a:srgbClr val="FF99CC"/>
            </a:fgClr>
            <a:bgClr>
              <a:schemeClr val="bg1"/>
            </a:bgClr>
          </a:patt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2979" name="Rectangle 19" descr="Wide downward diagonal"/>
          <p:cNvSpPr>
            <a:spLocks noChangeArrowheads="1"/>
          </p:cNvSpPr>
          <p:nvPr/>
        </p:nvSpPr>
        <p:spPr bwMode="auto">
          <a:xfrm>
            <a:off x="2481263" y="1714500"/>
            <a:ext cx="2395537" cy="457200"/>
          </a:xfrm>
          <a:prstGeom prst="rect">
            <a:avLst/>
          </a:prstGeom>
          <a:pattFill prst="wdDnDiag">
            <a:fgClr>
              <a:srgbClr val="CC99FF"/>
            </a:fgClr>
            <a:bgClr>
              <a:schemeClr val="bg1"/>
            </a:bgClr>
          </a:patt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2980" name="Rectangle 20"/>
          <p:cNvSpPr>
            <a:spLocks noChangeArrowheads="1"/>
          </p:cNvSpPr>
          <p:nvPr/>
        </p:nvSpPr>
        <p:spPr bwMode="auto">
          <a:xfrm>
            <a:off x="1524000" y="2171700"/>
            <a:ext cx="957263" cy="457200"/>
          </a:xfrm>
          <a:prstGeom prst="rect">
            <a:avLst/>
          </a:prstGeom>
          <a:solidFill>
            <a:srgbClr val="FF99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2981" name="Rectangle 21"/>
          <p:cNvSpPr>
            <a:spLocks noChangeArrowheads="1"/>
          </p:cNvSpPr>
          <p:nvPr/>
        </p:nvSpPr>
        <p:spPr bwMode="auto">
          <a:xfrm>
            <a:off x="2481263" y="2171700"/>
            <a:ext cx="2395537" cy="457200"/>
          </a:xfrm>
          <a:prstGeom prst="rect">
            <a:avLst/>
          </a:prstGeom>
          <a:solidFill>
            <a:srgbClr val="CC99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2982" name="Rectangle 22"/>
          <p:cNvSpPr>
            <a:spLocks noChangeArrowheads="1"/>
          </p:cNvSpPr>
          <p:nvPr/>
        </p:nvSpPr>
        <p:spPr bwMode="auto">
          <a:xfrm>
            <a:off x="1524000" y="2628900"/>
            <a:ext cx="957263" cy="457200"/>
          </a:xfrm>
          <a:prstGeom prst="rect">
            <a:avLst/>
          </a:prstGeom>
          <a:solidFill>
            <a:srgbClr val="FF99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2983" name="Rectangle 23"/>
          <p:cNvSpPr>
            <a:spLocks noChangeArrowheads="1"/>
          </p:cNvSpPr>
          <p:nvPr/>
        </p:nvSpPr>
        <p:spPr bwMode="auto">
          <a:xfrm>
            <a:off x="2481263" y="2628900"/>
            <a:ext cx="2395537" cy="457200"/>
          </a:xfrm>
          <a:prstGeom prst="rect">
            <a:avLst/>
          </a:prstGeom>
          <a:solidFill>
            <a:srgbClr val="CC99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2984" name="Line 24"/>
          <p:cNvSpPr>
            <a:spLocks noChangeShapeType="1"/>
          </p:cNvSpPr>
          <p:nvPr/>
        </p:nvSpPr>
        <p:spPr bwMode="auto">
          <a:xfrm>
            <a:off x="1858963" y="1225550"/>
            <a:ext cx="0" cy="18605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2985" name="Line 25"/>
          <p:cNvSpPr>
            <a:spLocks noChangeShapeType="1"/>
          </p:cNvSpPr>
          <p:nvPr/>
        </p:nvSpPr>
        <p:spPr bwMode="auto">
          <a:xfrm flipH="1" flipV="1">
            <a:off x="4637088" y="1943100"/>
            <a:ext cx="0" cy="2590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2986" name="Line 26"/>
          <p:cNvSpPr>
            <a:spLocks noChangeShapeType="1"/>
          </p:cNvSpPr>
          <p:nvPr/>
        </p:nvSpPr>
        <p:spPr bwMode="auto">
          <a:xfrm flipH="1" flipV="1">
            <a:off x="4014788" y="1943100"/>
            <a:ext cx="0" cy="2209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2987" name="Line 27"/>
          <p:cNvSpPr>
            <a:spLocks noChangeShapeType="1"/>
          </p:cNvSpPr>
          <p:nvPr/>
        </p:nvSpPr>
        <p:spPr bwMode="auto">
          <a:xfrm flipH="1" flipV="1">
            <a:off x="3344863" y="1943100"/>
            <a:ext cx="0" cy="2209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2988" name="Line 28"/>
          <p:cNvSpPr>
            <a:spLocks noChangeShapeType="1"/>
          </p:cNvSpPr>
          <p:nvPr/>
        </p:nvSpPr>
        <p:spPr bwMode="auto">
          <a:xfrm flipH="1" flipV="1">
            <a:off x="2673350" y="1943100"/>
            <a:ext cx="0" cy="2590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2989" name="Line 29"/>
          <p:cNvSpPr>
            <a:spLocks noChangeShapeType="1"/>
          </p:cNvSpPr>
          <p:nvPr/>
        </p:nvSpPr>
        <p:spPr bwMode="auto">
          <a:xfrm flipH="1" flipV="1">
            <a:off x="2673350" y="4533900"/>
            <a:ext cx="6223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2990" name="Line 30"/>
          <p:cNvSpPr>
            <a:spLocks noChangeShapeType="1"/>
          </p:cNvSpPr>
          <p:nvPr/>
        </p:nvSpPr>
        <p:spPr bwMode="auto">
          <a:xfrm flipH="1" flipV="1">
            <a:off x="4062413" y="4533900"/>
            <a:ext cx="5746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2991" name="Line 31"/>
          <p:cNvSpPr>
            <a:spLocks noChangeShapeType="1"/>
          </p:cNvSpPr>
          <p:nvPr/>
        </p:nvSpPr>
        <p:spPr bwMode="auto">
          <a:xfrm flipH="1" flipV="1">
            <a:off x="3344863" y="4152900"/>
            <a:ext cx="1905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2992" name="Line 32"/>
          <p:cNvSpPr>
            <a:spLocks noChangeShapeType="1"/>
          </p:cNvSpPr>
          <p:nvPr/>
        </p:nvSpPr>
        <p:spPr bwMode="auto">
          <a:xfrm flipH="1" flipV="1">
            <a:off x="3822700" y="4152900"/>
            <a:ext cx="1920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2993" name="Line 33"/>
          <p:cNvSpPr>
            <a:spLocks noChangeShapeType="1"/>
          </p:cNvSpPr>
          <p:nvPr/>
        </p:nvSpPr>
        <p:spPr bwMode="auto">
          <a:xfrm flipH="1" flipV="1">
            <a:off x="3535363" y="4152900"/>
            <a:ext cx="0" cy="1066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2994" name="Line 34"/>
          <p:cNvSpPr>
            <a:spLocks noChangeShapeType="1"/>
          </p:cNvSpPr>
          <p:nvPr/>
        </p:nvSpPr>
        <p:spPr bwMode="auto">
          <a:xfrm flipH="1" flipV="1">
            <a:off x="3822700" y="4152900"/>
            <a:ext cx="0" cy="1066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2995" name="Line 35"/>
          <p:cNvSpPr>
            <a:spLocks noChangeShapeType="1"/>
          </p:cNvSpPr>
          <p:nvPr/>
        </p:nvSpPr>
        <p:spPr bwMode="auto">
          <a:xfrm flipH="1" flipV="1">
            <a:off x="4062413" y="4533900"/>
            <a:ext cx="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grpSp>
        <p:nvGrpSpPr>
          <p:cNvPr id="5672996" name="Group 36"/>
          <p:cNvGrpSpPr>
            <a:grpSpLocks/>
          </p:cNvGrpSpPr>
          <p:nvPr/>
        </p:nvGrpSpPr>
        <p:grpSpPr bwMode="auto">
          <a:xfrm rot="5400000">
            <a:off x="3489325" y="4883150"/>
            <a:ext cx="381000" cy="1054100"/>
            <a:chOff x="4848" y="2112"/>
            <a:chExt cx="240" cy="1056"/>
          </a:xfrm>
        </p:grpSpPr>
        <p:sp>
          <p:nvSpPr>
            <p:cNvPr id="5672997" name="Line 37"/>
            <p:cNvSpPr>
              <a:spLocks noChangeShapeType="1"/>
            </p:cNvSpPr>
            <p:nvPr/>
          </p:nvSpPr>
          <p:spPr bwMode="auto">
            <a:xfrm>
              <a:off x="4848" y="2112"/>
              <a:ext cx="0" cy="10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672998" name="Line 38"/>
            <p:cNvSpPr>
              <a:spLocks noChangeShapeType="1"/>
            </p:cNvSpPr>
            <p:nvPr/>
          </p:nvSpPr>
          <p:spPr bwMode="auto">
            <a:xfrm>
              <a:off x="5088" y="2256"/>
              <a:ext cx="0" cy="76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672999" name="Line 39"/>
            <p:cNvSpPr>
              <a:spLocks noChangeShapeType="1"/>
            </p:cNvSpPr>
            <p:nvPr/>
          </p:nvSpPr>
          <p:spPr bwMode="auto">
            <a:xfrm>
              <a:off x="4848" y="2112"/>
              <a:ext cx="24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673000" name="Line 40"/>
            <p:cNvSpPr>
              <a:spLocks noChangeShapeType="1"/>
            </p:cNvSpPr>
            <p:nvPr/>
          </p:nvSpPr>
          <p:spPr bwMode="auto">
            <a:xfrm flipV="1">
              <a:off x="4848" y="3024"/>
              <a:ext cx="24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5673001" name="Line 41"/>
          <p:cNvSpPr>
            <a:spLocks noChangeShapeType="1"/>
          </p:cNvSpPr>
          <p:nvPr/>
        </p:nvSpPr>
        <p:spPr bwMode="auto">
          <a:xfrm flipH="1" flipV="1">
            <a:off x="3295650" y="4533900"/>
            <a:ext cx="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02" name="Line 42"/>
          <p:cNvSpPr>
            <a:spLocks noChangeShapeType="1"/>
          </p:cNvSpPr>
          <p:nvPr/>
        </p:nvSpPr>
        <p:spPr bwMode="auto">
          <a:xfrm flipV="1">
            <a:off x="3657600" y="56007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03" name="Line 43"/>
          <p:cNvSpPr>
            <a:spLocks noChangeShapeType="1"/>
          </p:cNvSpPr>
          <p:nvPr/>
        </p:nvSpPr>
        <p:spPr bwMode="auto">
          <a:xfrm>
            <a:off x="2146300" y="1943100"/>
            <a:ext cx="0" cy="1447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04" name="Oval 44"/>
          <p:cNvSpPr>
            <a:spLocks noChangeArrowheads="1"/>
          </p:cNvSpPr>
          <p:nvPr/>
        </p:nvSpPr>
        <p:spPr bwMode="auto">
          <a:xfrm>
            <a:off x="1955800" y="3390900"/>
            <a:ext cx="382588" cy="75565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=</a:t>
            </a:r>
          </a:p>
        </p:txBody>
      </p:sp>
      <p:grpSp>
        <p:nvGrpSpPr>
          <p:cNvPr id="5673005" name="Group 45"/>
          <p:cNvGrpSpPr>
            <a:grpSpLocks/>
          </p:cNvGrpSpPr>
          <p:nvPr/>
        </p:nvGrpSpPr>
        <p:grpSpPr bwMode="auto">
          <a:xfrm rot="5400000">
            <a:off x="1555751" y="4608512"/>
            <a:ext cx="990600" cy="384175"/>
            <a:chOff x="1056" y="1584"/>
            <a:chExt cx="911" cy="432"/>
          </a:xfrm>
        </p:grpSpPr>
        <p:sp>
          <p:nvSpPr>
            <p:cNvPr id="5673006" name="AutoShape 46"/>
            <p:cNvSpPr>
              <a:spLocks noChangeArrowheads="1"/>
            </p:cNvSpPr>
            <p:nvPr/>
          </p:nvSpPr>
          <p:spPr bwMode="auto">
            <a:xfrm>
              <a:off x="1248" y="1584"/>
              <a:ext cx="528" cy="432"/>
            </a:xfrm>
            <a:prstGeom prst="flowChartDelay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673007" name="Line 47"/>
            <p:cNvSpPr>
              <a:spLocks noChangeShapeType="1"/>
            </p:cNvSpPr>
            <p:nvPr/>
          </p:nvSpPr>
          <p:spPr bwMode="auto">
            <a:xfrm flipH="1">
              <a:off x="1056" y="1680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673008" name="Line 48"/>
            <p:cNvSpPr>
              <a:spLocks noChangeShapeType="1"/>
            </p:cNvSpPr>
            <p:nvPr/>
          </p:nvSpPr>
          <p:spPr bwMode="auto">
            <a:xfrm flipH="1">
              <a:off x="1056" y="1920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673009" name="Line 49"/>
            <p:cNvSpPr>
              <a:spLocks noChangeShapeType="1"/>
            </p:cNvSpPr>
            <p:nvPr/>
          </p:nvSpPr>
          <p:spPr bwMode="auto">
            <a:xfrm flipH="1">
              <a:off x="1775" y="1796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5673010" name="Line 50"/>
          <p:cNvSpPr>
            <a:spLocks noChangeShapeType="1"/>
          </p:cNvSpPr>
          <p:nvPr/>
        </p:nvSpPr>
        <p:spPr bwMode="auto">
          <a:xfrm flipH="1">
            <a:off x="2146300" y="41529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11" name="Line 51"/>
          <p:cNvSpPr>
            <a:spLocks noChangeShapeType="1"/>
          </p:cNvSpPr>
          <p:nvPr/>
        </p:nvSpPr>
        <p:spPr bwMode="auto">
          <a:xfrm>
            <a:off x="1668463" y="1943100"/>
            <a:ext cx="0" cy="2362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12" name="Line 52"/>
          <p:cNvSpPr>
            <a:spLocks noChangeShapeType="1"/>
          </p:cNvSpPr>
          <p:nvPr/>
        </p:nvSpPr>
        <p:spPr bwMode="auto">
          <a:xfrm flipH="1">
            <a:off x="1668463" y="4305300"/>
            <a:ext cx="2873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13" name="Line 53"/>
          <p:cNvSpPr>
            <a:spLocks noChangeShapeType="1"/>
          </p:cNvSpPr>
          <p:nvPr/>
        </p:nvSpPr>
        <p:spPr bwMode="auto">
          <a:xfrm flipH="1" flipV="1">
            <a:off x="2051050" y="5295900"/>
            <a:ext cx="6350" cy="990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14" name="Rectangle 54"/>
          <p:cNvSpPr>
            <a:spLocks noChangeArrowheads="1"/>
          </p:cNvSpPr>
          <p:nvPr/>
        </p:nvSpPr>
        <p:spPr bwMode="auto">
          <a:xfrm>
            <a:off x="5334000" y="1257300"/>
            <a:ext cx="957263" cy="457200"/>
          </a:xfrm>
          <a:prstGeom prst="rect">
            <a:avLst/>
          </a:prstGeom>
          <a:solidFill>
            <a:srgbClr val="FF99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15" name="Text Box 55"/>
          <p:cNvSpPr txBox="1">
            <a:spLocks noChangeArrowheads="1"/>
          </p:cNvSpPr>
          <p:nvPr/>
        </p:nvSpPr>
        <p:spPr bwMode="auto">
          <a:xfrm>
            <a:off x="5360988" y="800100"/>
            <a:ext cx="369887" cy="54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V</a:t>
            </a:r>
          </a:p>
        </p:txBody>
      </p:sp>
      <p:sp>
        <p:nvSpPr>
          <p:cNvPr id="5673016" name="Text Box 56"/>
          <p:cNvSpPr txBox="1">
            <a:spLocks noChangeArrowheads="1"/>
          </p:cNvSpPr>
          <p:nvPr/>
        </p:nvSpPr>
        <p:spPr bwMode="auto">
          <a:xfrm>
            <a:off x="5592763" y="800100"/>
            <a:ext cx="666750" cy="54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Tag</a:t>
            </a:r>
          </a:p>
        </p:txBody>
      </p:sp>
      <p:sp>
        <p:nvSpPr>
          <p:cNvPr id="5673017" name="Text Box 57"/>
          <p:cNvSpPr txBox="1">
            <a:spLocks noChangeArrowheads="1"/>
          </p:cNvSpPr>
          <p:nvPr/>
        </p:nvSpPr>
        <p:spPr bwMode="auto">
          <a:xfrm>
            <a:off x="7170738" y="800100"/>
            <a:ext cx="866775" cy="54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Block</a:t>
            </a:r>
          </a:p>
        </p:txBody>
      </p:sp>
      <p:sp>
        <p:nvSpPr>
          <p:cNvPr id="5673018" name="Rectangle 58"/>
          <p:cNvSpPr>
            <a:spLocks noChangeArrowheads="1"/>
          </p:cNvSpPr>
          <p:nvPr/>
        </p:nvSpPr>
        <p:spPr bwMode="auto">
          <a:xfrm>
            <a:off x="6291263" y="1257300"/>
            <a:ext cx="2395537" cy="457200"/>
          </a:xfrm>
          <a:prstGeom prst="rect">
            <a:avLst/>
          </a:prstGeom>
          <a:solidFill>
            <a:srgbClr val="CC99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19" name="Rectangle 59" descr="Wide downward diagonal"/>
          <p:cNvSpPr>
            <a:spLocks noChangeArrowheads="1"/>
          </p:cNvSpPr>
          <p:nvPr/>
        </p:nvSpPr>
        <p:spPr bwMode="auto">
          <a:xfrm>
            <a:off x="5334000" y="1714500"/>
            <a:ext cx="957263" cy="457200"/>
          </a:xfrm>
          <a:prstGeom prst="rect">
            <a:avLst/>
          </a:prstGeom>
          <a:pattFill prst="wdDnDiag">
            <a:fgClr>
              <a:srgbClr val="FF99CC"/>
            </a:fgClr>
            <a:bgClr>
              <a:schemeClr val="bg1"/>
            </a:bgClr>
          </a:patt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20" name="Rectangle 60" descr="Wide downward diagonal"/>
          <p:cNvSpPr>
            <a:spLocks noChangeArrowheads="1"/>
          </p:cNvSpPr>
          <p:nvPr/>
        </p:nvSpPr>
        <p:spPr bwMode="auto">
          <a:xfrm>
            <a:off x="6291263" y="1714500"/>
            <a:ext cx="2395537" cy="457200"/>
          </a:xfrm>
          <a:prstGeom prst="rect">
            <a:avLst/>
          </a:prstGeom>
          <a:pattFill prst="wdDnDiag">
            <a:fgClr>
              <a:srgbClr val="CC99FF"/>
            </a:fgClr>
            <a:bgClr>
              <a:schemeClr val="bg1"/>
            </a:bgClr>
          </a:patt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21" name="Rectangle 61"/>
          <p:cNvSpPr>
            <a:spLocks noChangeArrowheads="1"/>
          </p:cNvSpPr>
          <p:nvPr/>
        </p:nvSpPr>
        <p:spPr bwMode="auto">
          <a:xfrm>
            <a:off x="5334000" y="2171700"/>
            <a:ext cx="957263" cy="457200"/>
          </a:xfrm>
          <a:prstGeom prst="rect">
            <a:avLst/>
          </a:prstGeom>
          <a:solidFill>
            <a:srgbClr val="FF99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22" name="Rectangle 62"/>
          <p:cNvSpPr>
            <a:spLocks noChangeArrowheads="1"/>
          </p:cNvSpPr>
          <p:nvPr/>
        </p:nvSpPr>
        <p:spPr bwMode="auto">
          <a:xfrm>
            <a:off x="6291263" y="2171700"/>
            <a:ext cx="2395537" cy="457200"/>
          </a:xfrm>
          <a:prstGeom prst="rect">
            <a:avLst/>
          </a:prstGeom>
          <a:solidFill>
            <a:srgbClr val="CC99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23" name="Rectangle 63"/>
          <p:cNvSpPr>
            <a:spLocks noChangeArrowheads="1"/>
          </p:cNvSpPr>
          <p:nvPr/>
        </p:nvSpPr>
        <p:spPr bwMode="auto">
          <a:xfrm>
            <a:off x="5334000" y="2628900"/>
            <a:ext cx="957263" cy="457200"/>
          </a:xfrm>
          <a:prstGeom prst="rect">
            <a:avLst/>
          </a:prstGeom>
          <a:solidFill>
            <a:srgbClr val="FF99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24" name="Rectangle 64"/>
          <p:cNvSpPr>
            <a:spLocks noChangeArrowheads="1"/>
          </p:cNvSpPr>
          <p:nvPr/>
        </p:nvSpPr>
        <p:spPr bwMode="auto">
          <a:xfrm>
            <a:off x="6291263" y="2628900"/>
            <a:ext cx="2395537" cy="457200"/>
          </a:xfrm>
          <a:prstGeom prst="rect">
            <a:avLst/>
          </a:prstGeom>
          <a:solidFill>
            <a:srgbClr val="CC99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25" name="Line 65"/>
          <p:cNvSpPr>
            <a:spLocks noChangeShapeType="1"/>
          </p:cNvSpPr>
          <p:nvPr/>
        </p:nvSpPr>
        <p:spPr bwMode="auto">
          <a:xfrm>
            <a:off x="5668963" y="1254125"/>
            <a:ext cx="0" cy="18319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26" name="Line 66"/>
          <p:cNvSpPr>
            <a:spLocks noChangeShapeType="1"/>
          </p:cNvSpPr>
          <p:nvPr/>
        </p:nvSpPr>
        <p:spPr bwMode="auto">
          <a:xfrm flipH="1" flipV="1">
            <a:off x="8447088" y="1943100"/>
            <a:ext cx="0" cy="2590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27" name="Line 67"/>
          <p:cNvSpPr>
            <a:spLocks noChangeShapeType="1"/>
          </p:cNvSpPr>
          <p:nvPr/>
        </p:nvSpPr>
        <p:spPr bwMode="auto">
          <a:xfrm flipH="1" flipV="1">
            <a:off x="7824788" y="1943100"/>
            <a:ext cx="0" cy="2209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28" name="Line 68"/>
          <p:cNvSpPr>
            <a:spLocks noChangeShapeType="1"/>
          </p:cNvSpPr>
          <p:nvPr/>
        </p:nvSpPr>
        <p:spPr bwMode="auto">
          <a:xfrm flipH="1" flipV="1">
            <a:off x="7154863" y="1943100"/>
            <a:ext cx="0" cy="2209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29" name="Line 69"/>
          <p:cNvSpPr>
            <a:spLocks noChangeShapeType="1"/>
          </p:cNvSpPr>
          <p:nvPr/>
        </p:nvSpPr>
        <p:spPr bwMode="auto">
          <a:xfrm flipH="1" flipV="1">
            <a:off x="6483350" y="1943100"/>
            <a:ext cx="0" cy="2590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30" name="Line 70"/>
          <p:cNvSpPr>
            <a:spLocks noChangeShapeType="1"/>
          </p:cNvSpPr>
          <p:nvPr/>
        </p:nvSpPr>
        <p:spPr bwMode="auto">
          <a:xfrm flipH="1" flipV="1">
            <a:off x="6483350" y="4533900"/>
            <a:ext cx="6223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31" name="Line 71"/>
          <p:cNvSpPr>
            <a:spLocks noChangeShapeType="1"/>
          </p:cNvSpPr>
          <p:nvPr/>
        </p:nvSpPr>
        <p:spPr bwMode="auto">
          <a:xfrm flipH="1" flipV="1">
            <a:off x="7872413" y="4533900"/>
            <a:ext cx="5746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32" name="Line 72"/>
          <p:cNvSpPr>
            <a:spLocks noChangeShapeType="1"/>
          </p:cNvSpPr>
          <p:nvPr/>
        </p:nvSpPr>
        <p:spPr bwMode="auto">
          <a:xfrm flipH="1" flipV="1">
            <a:off x="7154863" y="4152900"/>
            <a:ext cx="1905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33" name="Line 73"/>
          <p:cNvSpPr>
            <a:spLocks noChangeShapeType="1"/>
          </p:cNvSpPr>
          <p:nvPr/>
        </p:nvSpPr>
        <p:spPr bwMode="auto">
          <a:xfrm flipH="1" flipV="1">
            <a:off x="7632700" y="4152900"/>
            <a:ext cx="1920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34" name="Line 74"/>
          <p:cNvSpPr>
            <a:spLocks noChangeShapeType="1"/>
          </p:cNvSpPr>
          <p:nvPr/>
        </p:nvSpPr>
        <p:spPr bwMode="auto">
          <a:xfrm flipH="1" flipV="1">
            <a:off x="7345363" y="4152900"/>
            <a:ext cx="0" cy="1066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35" name="Line 75"/>
          <p:cNvSpPr>
            <a:spLocks noChangeShapeType="1"/>
          </p:cNvSpPr>
          <p:nvPr/>
        </p:nvSpPr>
        <p:spPr bwMode="auto">
          <a:xfrm flipH="1" flipV="1">
            <a:off x="7632700" y="4152900"/>
            <a:ext cx="0" cy="1066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36" name="Line 76"/>
          <p:cNvSpPr>
            <a:spLocks noChangeShapeType="1"/>
          </p:cNvSpPr>
          <p:nvPr/>
        </p:nvSpPr>
        <p:spPr bwMode="auto">
          <a:xfrm flipH="1" flipV="1">
            <a:off x="7872413" y="4533900"/>
            <a:ext cx="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grpSp>
        <p:nvGrpSpPr>
          <p:cNvPr id="5673037" name="Group 77"/>
          <p:cNvGrpSpPr>
            <a:grpSpLocks/>
          </p:cNvGrpSpPr>
          <p:nvPr/>
        </p:nvGrpSpPr>
        <p:grpSpPr bwMode="auto">
          <a:xfrm rot="5400000">
            <a:off x="7299325" y="4883150"/>
            <a:ext cx="381000" cy="1054100"/>
            <a:chOff x="4848" y="2112"/>
            <a:chExt cx="240" cy="1056"/>
          </a:xfrm>
        </p:grpSpPr>
        <p:sp>
          <p:nvSpPr>
            <p:cNvPr id="5673038" name="Line 78"/>
            <p:cNvSpPr>
              <a:spLocks noChangeShapeType="1"/>
            </p:cNvSpPr>
            <p:nvPr/>
          </p:nvSpPr>
          <p:spPr bwMode="auto">
            <a:xfrm>
              <a:off x="4848" y="2112"/>
              <a:ext cx="0" cy="105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673039" name="Line 79"/>
            <p:cNvSpPr>
              <a:spLocks noChangeShapeType="1"/>
            </p:cNvSpPr>
            <p:nvPr/>
          </p:nvSpPr>
          <p:spPr bwMode="auto">
            <a:xfrm>
              <a:off x="5088" y="2256"/>
              <a:ext cx="0" cy="76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673040" name="Line 80"/>
            <p:cNvSpPr>
              <a:spLocks noChangeShapeType="1"/>
            </p:cNvSpPr>
            <p:nvPr/>
          </p:nvSpPr>
          <p:spPr bwMode="auto">
            <a:xfrm>
              <a:off x="4848" y="2112"/>
              <a:ext cx="24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673041" name="Line 81"/>
            <p:cNvSpPr>
              <a:spLocks noChangeShapeType="1"/>
            </p:cNvSpPr>
            <p:nvPr/>
          </p:nvSpPr>
          <p:spPr bwMode="auto">
            <a:xfrm flipV="1">
              <a:off x="4848" y="3024"/>
              <a:ext cx="240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5673042" name="Line 82"/>
          <p:cNvSpPr>
            <a:spLocks noChangeShapeType="1"/>
          </p:cNvSpPr>
          <p:nvPr/>
        </p:nvSpPr>
        <p:spPr bwMode="auto">
          <a:xfrm flipH="1" flipV="1">
            <a:off x="7105650" y="4533900"/>
            <a:ext cx="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43" name="Line 83"/>
          <p:cNvSpPr>
            <a:spLocks noChangeShapeType="1"/>
          </p:cNvSpPr>
          <p:nvPr/>
        </p:nvSpPr>
        <p:spPr bwMode="auto">
          <a:xfrm>
            <a:off x="5956300" y="1943100"/>
            <a:ext cx="0" cy="1447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44" name="Oval 84"/>
          <p:cNvSpPr>
            <a:spLocks noChangeArrowheads="1"/>
          </p:cNvSpPr>
          <p:nvPr/>
        </p:nvSpPr>
        <p:spPr bwMode="auto">
          <a:xfrm>
            <a:off x="5765800" y="3390900"/>
            <a:ext cx="382588" cy="75565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=</a:t>
            </a:r>
          </a:p>
        </p:txBody>
      </p:sp>
      <p:grpSp>
        <p:nvGrpSpPr>
          <p:cNvPr id="5673045" name="Group 85"/>
          <p:cNvGrpSpPr>
            <a:grpSpLocks/>
          </p:cNvGrpSpPr>
          <p:nvPr/>
        </p:nvGrpSpPr>
        <p:grpSpPr bwMode="auto">
          <a:xfrm rot="5400000">
            <a:off x="5365751" y="4608512"/>
            <a:ext cx="990600" cy="384175"/>
            <a:chOff x="1056" y="1584"/>
            <a:chExt cx="911" cy="432"/>
          </a:xfrm>
        </p:grpSpPr>
        <p:sp>
          <p:nvSpPr>
            <p:cNvPr id="5673046" name="AutoShape 86"/>
            <p:cNvSpPr>
              <a:spLocks noChangeArrowheads="1"/>
            </p:cNvSpPr>
            <p:nvPr/>
          </p:nvSpPr>
          <p:spPr bwMode="auto">
            <a:xfrm>
              <a:off x="1248" y="1584"/>
              <a:ext cx="528" cy="432"/>
            </a:xfrm>
            <a:prstGeom prst="flowChartDelay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673047" name="Line 87"/>
            <p:cNvSpPr>
              <a:spLocks noChangeShapeType="1"/>
            </p:cNvSpPr>
            <p:nvPr/>
          </p:nvSpPr>
          <p:spPr bwMode="auto">
            <a:xfrm flipH="1">
              <a:off x="1056" y="1680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673048" name="Line 88"/>
            <p:cNvSpPr>
              <a:spLocks noChangeShapeType="1"/>
            </p:cNvSpPr>
            <p:nvPr/>
          </p:nvSpPr>
          <p:spPr bwMode="auto">
            <a:xfrm flipH="1">
              <a:off x="1056" y="1920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673049" name="Line 89"/>
            <p:cNvSpPr>
              <a:spLocks noChangeShapeType="1"/>
            </p:cNvSpPr>
            <p:nvPr/>
          </p:nvSpPr>
          <p:spPr bwMode="auto">
            <a:xfrm flipH="1">
              <a:off x="1775" y="1796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5673050" name="Line 90"/>
          <p:cNvSpPr>
            <a:spLocks noChangeShapeType="1"/>
          </p:cNvSpPr>
          <p:nvPr/>
        </p:nvSpPr>
        <p:spPr bwMode="auto">
          <a:xfrm flipH="1">
            <a:off x="5956300" y="41529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51" name="Line 91"/>
          <p:cNvSpPr>
            <a:spLocks noChangeShapeType="1"/>
          </p:cNvSpPr>
          <p:nvPr/>
        </p:nvSpPr>
        <p:spPr bwMode="auto">
          <a:xfrm>
            <a:off x="5478463" y="1943100"/>
            <a:ext cx="0" cy="2362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52" name="Line 92"/>
          <p:cNvSpPr>
            <a:spLocks noChangeShapeType="1"/>
          </p:cNvSpPr>
          <p:nvPr/>
        </p:nvSpPr>
        <p:spPr bwMode="auto">
          <a:xfrm flipH="1">
            <a:off x="5478463" y="4305300"/>
            <a:ext cx="2873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53" name="Line 93"/>
          <p:cNvSpPr>
            <a:spLocks noChangeShapeType="1"/>
          </p:cNvSpPr>
          <p:nvPr/>
        </p:nvSpPr>
        <p:spPr bwMode="auto">
          <a:xfrm flipH="1" flipV="1">
            <a:off x="5861050" y="5295900"/>
            <a:ext cx="635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54" name="AutoShape 94"/>
          <p:cNvSpPr>
            <a:spLocks noChangeArrowheads="1"/>
          </p:cNvSpPr>
          <p:nvPr/>
        </p:nvSpPr>
        <p:spPr bwMode="auto">
          <a:xfrm rot="10800000">
            <a:off x="3505200" y="5829300"/>
            <a:ext cx="304800" cy="228600"/>
          </a:xfrm>
          <a:prstGeom prst="triangle">
            <a:avLst>
              <a:gd name="adj" fmla="val 50000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55" name="Line 95"/>
          <p:cNvSpPr>
            <a:spLocks noChangeShapeType="1"/>
          </p:cNvSpPr>
          <p:nvPr/>
        </p:nvSpPr>
        <p:spPr bwMode="auto">
          <a:xfrm flipV="1">
            <a:off x="3657600" y="6057900"/>
            <a:ext cx="0" cy="5794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56" name="Line 96"/>
          <p:cNvSpPr>
            <a:spLocks noChangeShapeType="1"/>
          </p:cNvSpPr>
          <p:nvPr/>
        </p:nvSpPr>
        <p:spPr bwMode="auto">
          <a:xfrm flipH="1" flipV="1">
            <a:off x="2057400" y="5905500"/>
            <a:ext cx="152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57" name="Line 97"/>
          <p:cNvSpPr>
            <a:spLocks noChangeShapeType="1"/>
          </p:cNvSpPr>
          <p:nvPr/>
        </p:nvSpPr>
        <p:spPr bwMode="auto">
          <a:xfrm flipH="1" flipV="1">
            <a:off x="5867400" y="5905500"/>
            <a:ext cx="152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58" name="Line 98"/>
          <p:cNvSpPr>
            <a:spLocks noChangeShapeType="1"/>
          </p:cNvSpPr>
          <p:nvPr/>
        </p:nvSpPr>
        <p:spPr bwMode="auto">
          <a:xfrm flipV="1">
            <a:off x="7467600" y="5600700"/>
            <a:ext cx="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59" name="AutoShape 99"/>
          <p:cNvSpPr>
            <a:spLocks noChangeArrowheads="1"/>
          </p:cNvSpPr>
          <p:nvPr/>
        </p:nvSpPr>
        <p:spPr bwMode="auto">
          <a:xfrm rot="10800000">
            <a:off x="7315200" y="5829300"/>
            <a:ext cx="304800" cy="228600"/>
          </a:xfrm>
          <a:prstGeom prst="triangle">
            <a:avLst>
              <a:gd name="adj" fmla="val 50000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60" name="Line 100"/>
          <p:cNvSpPr>
            <a:spLocks noChangeShapeType="1"/>
          </p:cNvSpPr>
          <p:nvPr/>
        </p:nvSpPr>
        <p:spPr bwMode="auto">
          <a:xfrm flipV="1">
            <a:off x="7467600" y="6057900"/>
            <a:ext cx="0" cy="5794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61" name="Line 101"/>
          <p:cNvSpPr>
            <a:spLocks noChangeShapeType="1"/>
          </p:cNvSpPr>
          <p:nvPr/>
        </p:nvSpPr>
        <p:spPr bwMode="auto">
          <a:xfrm flipH="1" flipV="1">
            <a:off x="5867400" y="6070600"/>
            <a:ext cx="30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62" name="Line 102"/>
          <p:cNvSpPr>
            <a:spLocks noChangeShapeType="1"/>
          </p:cNvSpPr>
          <p:nvPr/>
        </p:nvSpPr>
        <p:spPr bwMode="auto">
          <a:xfrm flipH="1">
            <a:off x="2070100" y="6261100"/>
            <a:ext cx="41592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63" name="Oval 103"/>
          <p:cNvSpPr>
            <a:spLocks noChangeArrowheads="1"/>
          </p:cNvSpPr>
          <p:nvPr/>
        </p:nvSpPr>
        <p:spPr bwMode="auto">
          <a:xfrm>
            <a:off x="2019300" y="5867400"/>
            <a:ext cx="76200" cy="76200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64" name="Oval 104"/>
          <p:cNvSpPr>
            <a:spLocks noChangeArrowheads="1"/>
          </p:cNvSpPr>
          <p:nvPr/>
        </p:nvSpPr>
        <p:spPr bwMode="auto">
          <a:xfrm>
            <a:off x="5829300" y="5867400"/>
            <a:ext cx="76200" cy="76200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65" name="Line 105"/>
          <p:cNvSpPr>
            <a:spLocks noChangeShapeType="1"/>
          </p:cNvSpPr>
          <p:nvPr/>
        </p:nvSpPr>
        <p:spPr bwMode="auto">
          <a:xfrm flipH="1">
            <a:off x="6691313" y="6218238"/>
            <a:ext cx="200977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66" name="Line 106"/>
          <p:cNvSpPr>
            <a:spLocks noChangeShapeType="1"/>
          </p:cNvSpPr>
          <p:nvPr/>
        </p:nvSpPr>
        <p:spPr bwMode="auto">
          <a:xfrm>
            <a:off x="4876800" y="1943100"/>
            <a:ext cx="457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67" name="AutoShape 107"/>
          <p:cNvSpPr>
            <a:spLocks noChangeArrowheads="1"/>
          </p:cNvSpPr>
          <p:nvPr/>
        </p:nvSpPr>
        <p:spPr bwMode="auto">
          <a:xfrm flipH="1">
            <a:off x="6083300" y="5959475"/>
            <a:ext cx="622300" cy="541338"/>
          </a:xfrm>
          <a:prstGeom prst="moon">
            <a:avLst>
              <a:gd name="adj" fmla="val 71690"/>
            </a:avLst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68" name="Line 108"/>
          <p:cNvSpPr>
            <a:spLocks noChangeShapeType="1"/>
          </p:cNvSpPr>
          <p:nvPr/>
        </p:nvSpPr>
        <p:spPr bwMode="auto">
          <a:xfrm>
            <a:off x="3671888" y="6646863"/>
            <a:ext cx="35702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69" name="Rectangle 109"/>
          <p:cNvSpPr>
            <a:spLocks noChangeArrowheads="1"/>
          </p:cNvSpPr>
          <p:nvPr/>
        </p:nvSpPr>
        <p:spPr bwMode="auto">
          <a:xfrm>
            <a:off x="7215188" y="6589713"/>
            <a:ext cx="479425" cy="2540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2"/>
            </a:solidFill>
            <a:miter lim="800000"/>
            <a:headEnd type="none" w="sm" len="sm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3070" name="Line 110"/>
          <p:cNvSpPr>
            <a:spLocks noChangeShapeType="1"/>
          </p:cNvSpPr>
          <p:nvPr/>
        </p:nvSpPr>
        <p:spPr bwMode="auto">
          <a:xfrm flipH="1">
            <a:off x="7699375" y="6704013"/>
            <a:ext cx="12541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11" name="Line 11"/>
          <p:cNvSpPr>
            <a:spLocks noChangeShapeType="1"/>
          </p:cNvSpPr>
          <p:nvPr/>
        </p:nvSpPr>
        <p:spPr bwMode="auto">
          <a:xfrm>
            <a:off x="990600" y="3695699"/>
            <a:ext cx="17929" cy="156210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12" name="Line 10"/>
          <p:cNvSpPr>
            <a:spLocks noChangeShapeType="1"/>
          </p:cNvSpPr>
          <p:nvPr/>
        </p:nvSpPr>
        <p:spPr bwMode="auto">
          <a:xfrm>
            <a:off x="1066800" y="2171700"/>
            <a:ext cx="6724" cy="3238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13" name="Line 5"/>
          <p:cNvSpPr>
            <a:spLocks noChangeShapeType="1"/>
          </p:cNvSpPr>
          <p:nvPr/>
        </p:nvSpPr>
        <p:spPr bwMode="auto">
          <a:xfrm flipV="1">
            <a:off x="1073523" y="5410200"/>
            <a:ext cx="2151121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15" name="Line 52"/>
          <p:cNvSpPr>
            <a:spLocks noChangeShapeType="1"/>
          </p:cNvSpPr>
          <p:nvPr/>
        </p:nvSpPr>
        <p:spPr bwMode="auto">
          <a:xfrm flipH="1">
            <a:off x="779463" y="2171700"/>
            <a:ext cx="2873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pic>
        <p:nvPicPr>
          <p:cNvPr id="108546" name="CP3 Ink b8713fa7-0e34-45df-88b7-49656838a5bb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40" y="3444000"/>
            <a:ext cx="745800" cy="1082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533400"/>
            <a:ext cx="9067800" cy="6324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HW4 due </a:t>
            </a:r>
            <a:r>
              <a:rPr lang="en-US" i="1" dirty="0" smtClean="0">
                <a:solidFill>
                  <a:schemeClr val="accent1"/>
                </a:solidFill>
              </a:rPr>
              <a:t>today</a:t>
            </a:r>
            <a:r>
              <a:rPr lang="en-US" dirty="0" smtClean="0">
                <a:solidFill>
                  <a:schemeClr val="accent1"/>
                </a:solidFill>
              </a:rPr>
              <a:t>, Tuesday, April 26</a:t>
            </a:r>
            <a:r>
              <a:rPr lang="en-US" baseline="30000" dirty="0" smtClean="0">
                <a:solidFill>
                  <a:schemeClr val="accent1"/>
                </a:solidFill>
              </a:rPr>
              <a:t>th</a:t>
            </a:r>
            <a:endParaRPr lang="en-US" dirty="0">
              <a:solidFill>
                <a:schemeClr val="accent1"/>
              </a:solidFill>
            </a:endParaRPr>
          </a:p>
          <a:p>
            <a:pPr marL="573088" lvl="1" indent="-457200">
              <a:buFont typeface="Arial"/>
              <a:buChar char="•"/>
            </a:pPr>
            <a:r>
              <a:rPr lang="en-US" dirty="0" smtClean="0"/>
              <a:t>Work </a:t>
            </a:r>
            <a:r>
              <a:rPr lang="en-US" dirty="0" smtClean="0">
                <a:solidFill>
                  <a:schemeClr val="accent1"/>
                </a:solidFill>
              </a:rPr>
              <a:t>alone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Next two weeks</a:t>
            </a:r>
          </a:p>
          <a:p>
            <a:pPr lvl="1"/>
            <a:r>
              <a:rPr lang="en-US" dirty="0" smtClean="0"/>
              <a:t>Prelim2 will </a:t>
            </a:r>
            <a:r>
              <a:rPr lang="en-US" b="1" i="1" dirty="0" smtClean="0">
                <a:solidFill>
                  <a:srgbClr val="FFFF00"/>
                </a:solidFill>
              </a:rPr>
              <a:t>in-class</a:t>
            </a:r>
            <a:r>
              <a:rPr lang="en-US" b="1" i="1" dirty="0" smtClean="0"/>
              <a:t> </a:t>
            </a:r>
            <a:r>
              <a:rPr lang="en-US" i="1" dirty="0" smtClean="0">
                <a:solidFill>
                  <a:srgbClr val="FFFF00"/>
                </a:solidFill>
              </a:rPr>
              <a:t>this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FF00"/>
                </a:solidFill>
              </a:rPr>
              <a:t>Thursday, April 28</a:t>
            </a:r>
            <a:r>
              <a:rPr lang="en-US" baseline="30000" dirty="0" smtClean="0">
                <a:solidFill>
                  <a:srgbClr val="FFFF00"/>
                </a:solidFill>
              </a:rPr>
              <a:t>th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90 minutes in class: 1:25pm – 2:55pm</a:t>
            </a:r>
          </a:p>
          <a:p>
            <a:pPr lvl="2"/>
            <a:r>
              <a:rPr lang="en-US" dirty="0" smtClean="0"/>
              <a:t>Topics: Caching, Virtual Memory, Paging, TLBs, I/O, Traps, Exceptions, multicore, and synchronization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PA4 will be final project (no final exam)</a:t>
            </a:r>
          </a:p>
          <a:p>
            <a:pPr lvl="2"/>
            <a:r>
              <a:rPr lang="en-US" dirty="0" smtClean="0"/>
              <a:t>Available this Friday, April 29</a:t>
            </a:r>
            <a:r>
              <a:rPr lang="en-US" baseline="30000" dirty="0" smtClean="0"/>
              <a:t>th</a:t>
            </a:r>
            <a:r>
              <a:rPr lang="en-US" dirty="0" smtClean="0"/>
              <a:t> and due Friday, May 13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Need to schedule time for presentation May 16, 17, or 18.</a:t>
            </a:r>
          </a:p>
          <a:p>
            <a:pPr lvl="2"/>
            <a:r>
              <a:rPr lang="en-US" b="1" i="1" dirty="0" smtClean="0">
                <a:solidFill>
                  <a:schemeClr val="accent1"/>
                </a:solidFill>
              </a:rPr>
              <a:t>Will not be able to use slip days</a:t>
            </a:r>
          </a:p>
          <a:p>
            <a:pPr lvl="1"/>
            <a:endParaRPr lang="en-US" dirty="0" smtClean="0"/>
          </a:p>
          <a:p>
            <a:pPr marL="173038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2338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5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61988" y="47625"/>
            <a:ext cx="7772400" cy="698500"/>
          </a:xfrm>
        </p:spPr>
        <p:txBody>
          <a:bodyPr/>
          <a:lstStyle/>
          <a:p>
            <a:r>
              <a:rPr lang="en-US"/>
              <a:t>Eviction</a:t>
            </a:r>
          </a:p>
        </p:txBody>
      </p:sp>
      <p:sp>
        <p:nvSpPr>
          <p:cNvPr id="5675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4000"/>
              </a:lnSpc>
            </a:pPr>
            <a:r>
              <a:rPr lang="en-US"/>
              <a:t>Which cache line should be evicted from the cache to make room for a new line?</a:t>
            </a:r>
          </a:p>
          <a:p>
            <a:pPr lvl="1">
              <a:lnSpc>
                <a:spcPct val="94000"/>
              </a:lnSpc>
            </a:pPr>
            <a:r>
              <a:rPr lang="en-US"/>
              <a:t>Direct-mapped</a:t>
            </a:r>
          </a:p>
          <a:p>
            <a:pPr lvl="2">
              <a:lnSpc>
                <a:spcPct val="94000"/>
              </a:lnSpc>
            </a:pPr>
            <a:r>
              <a:rPr lang="en-US"/>
              <a:t>no choice, must evict line selected by index</a:t>
            </a:r>
          </a:p>
          <a:p>
            <a:pPr lvl="1">
              <a:lnSpc>
                <a:spcPct val="94000"/>
              </a:lnSpc>
            </a:pPr>
            <a:r>
              <a:rPr lang="en-US"/>
              <a:t>Associative caches</a:t>
            </a:r>
          </a:p>
          <a:p>
            <a:pPr lvl="2">
              <a:lnSpc>
                <a:spcPct val="94000"/>
              </a:lnSpc>
            </a:pPr>
            <a:r>
              <a:rPr lang="en-US"/>
              <a:t>random: select one of the lines at random</a:t>
            </a:r>
          </a:p>
          <a:p>
            <a:pPr lvl="2">
              <a:lnSpc>
                <a:spcPct val="94000"/>
              </a:lnSpc>
            </a:pPr>
            <a:r>
              <a:rPr lang="en-US"/>
              <a:t>round-robin: similar to random</a:t>
            </a:r>
          </a:p>
          <a:p>
            <a:pPr lvl="2">
              <a:lnSpc>
                <a:spcPct val="94000"/>
              </a:lnSpc>
            </a:pPr>
            <a:r>
              <a:rPr lang="en-US"/>
              <a:t>FIFO: replace oldest line</a:t>
            </a:r>
          </a:p>
          <a:p>
            <a:pPr lvl="2">
              <a:lnSpc>
                <a:spcPct val="94000"/>
              </a:lnSpc>
            </a:pPr>
            <a:r>
              <a:rPr lang="en-US"/>
              <a:t>LRU: replace line that has not been used in the longest time</a:t>
            </a:r>
          </a:p>
        </p:txBody>
      </p:sp>
      <p:pic>
        <p:nvPicPr>
          <p:cNvPr id="109570" name="CP3 Ink 26d58ea7-82c6-4417-b672-2ff60ca2752d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264" y="5411160"/>
            <a:ext cx="1033951" cy="778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7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Cache Writes</a:t>
            </a:r>
          </a:p>
        </p:txBody>
      </p:sp>
      <p:sp>
        <p:nvSpPr>
          <p:cNvPr id="5677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3657600"/>
            <a:ext cx="8226425" cy="2743200"/>
          </a:xfrm>
        </p:spPr>
        <p:txBody>
          <a:bodyPr/>
          <a:lstStyle/>
          <a:p>
            <a:pPr>
              <a:lnSpc>
                <a:spcPct val="94000"/>
              </a:lnSpc>
            </a:pPr>
            <a:r>
              <a:rPr lang="en-US" sz="2400"/>
              <a:t>No-Write</a:t>
            </a:r>
          </a:p>
          <a:p>
            <a:pPr lvl="1">
              <a:lnSpc>
                <a:spcPct val="94000"/>
              </a:lnSpc>
            </a:pPr>
            <a:r>
              <a:rPr lang="en-US" sz="2000"/>
              <a:t>writes invalidate the cache and go to memory</a:t>
            </a:r>
          </a:p>
          <a:p>
            <a:pPr>
              <a:lnSpc>
                <a:spcPct val="94000"/>
              </a:lnSpc>
            </a:pPr>
            <a:r>
              <a:rPr lang="en-US" sz="2400"/>
              <a:t>Write-Through</a:t>
            </a:r>
          </a:p>
          <a:p>
            <a:pPr lvl="1">
              <a:lnSpc>
                <a:spcPct val="94000"/>
              </a:lnSpc>
            </a:pPr>
            <a:r>
              <a:rPr lang="en-US" sz="2000"/>
              <a:t>writes go to cache and to main memory</a:t>
            </a:r>
          </a:p>
          <a:p>
            <a:pPr>
              <a:lnSpc>
                <a:spcPct val="94000"/>
              </a:lnSpc>
            </a:pPr>
            <a:r>
              <a:rPr lang="en-US" sz="2400"/>
              <a:t>Write-Back</a:t>
            </a:r>
          </a:p>
          <a:p>
            <a:pPr lvl="1">
              <a:lnSpc>
                <a:spcPct val="94000"/>
              </a:lnSpc>
            </a:pPr>
            <a:r>
              <a:rPr lang="en-US" sz="2000"/>
              <a:t>write cache, write main memory only when block is evicted </a:t>
            </a:r>
          </a:p>
        </p:txBody>
      </p:sp>
      <p:sp>
        <p:nvSpPr>
          <p:cNvPr id="5677060" name="Rectangle 4"/>
          <p:cNvSpPr>
            <a:spLocks noChangeArrowheads="1"/>
          </p:cNvSpPr>
          <p:nvPr/>
        </p:nvSpPr>
        <p:spPr bwMode="auto">
          <a:xfrm>
            <a:off x="685800" y="1600200"/>
            <a:ext cx="1676400" cy="1468438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endParaRPr lang="en-US" sz="22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CPU</a:t>
            </a:r>
          </a:p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endParaRPr lang="en-US" sz="22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5677061" name="Rectangle 5"/>
          <p:cNvSpPr>
            <a:spLocks noChangeArrowheads="1"/>
          </p:cNvSpPr>
          <p:nvPr/>
        </p:nvSpPr>
        <p:spPr bwMode="auto">
          <a:xfrm>
            <a:off x="3200400" y="1709738"/>
            <a:ext cx="1676400" cy="1019175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Cache</a:t>
            </a:r>
          </a:p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SRAM</a:t>
            </a:r>
          </a:p>
        </p:txBody>
      </p:sp>
      <p:sp>
        <p:nvSpPr>
          <p:cNvPr id="5677062" name="Rectangle 6"/>
          <p:cNvSpPr>
            <a:spLocks noChangeArrowheads="1"/>
          </p:cNvSpPr>
          <p:nvPr/>
        </p:nvSpPr>
        <p:spPr bwMode="auto">
          <a:xfrm>
            <a:off x="5715000" y="1452563"/>
            <a:ext cx="1676400" cy="1917700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endParaRPr lang="en-US" sz="22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Memory</a:t>
            </a:r>
          </a:p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DRAM</a:t>
            </a:r>
          </a:p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endParaRPr lang="en-US" sz="22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5677063" name="Line 7"/>
          <p:cNvSpPr>
            <a:spLocks noChangeShapeType="1"/>
          </p:cNvSpPr>
          <p:nvPr/>
        </p:nvSpPr>
        <p:spPr bwMode="auto">
          <a:xfrm>
            <a:off x="2514600" y="2209800"/>
            <a:ext cx="609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7064" name="Line 8"/>
          <p:cNvSpPr>
            <a:spLocks noChangeShapeType="1"/>
          </p:cNvSpPr>
          <p:nvPr/>
        </p:nvSpPr>
        <p:spPr bwMode="auto">
          <a:xfrm>
            <a:off x="4953000" y="2209800"/>
            <a:ext cx="609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7065" name="Line 9"/>
          <p:cNvSpPr>
            <a:spLocks noChangeShapeType="1"/>
          </p:cNvSpPr>
          <p:nvPr/>
        </p:nvSpPr>
        <p:spPr bwMode="auto">
          <a:xfrm>
            <a:off x="2514600" y="2514600"/>
            <a:ext cx="609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7066" name="Line 10"/>
          <p:cNvSpPr>
            <a:spLocks noChangeShapeType="1"/>
          </p:cNvSpPr>
          <p:nvPr/>
        </p:nvSpPr>
        <p:spPr bwMode="auto">
          <a:xfrm>
            <a:off x="4953000" y="2514600"/>
            <a:ext cx="609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77067" name="Text Box 11"/>
          <p:cNvSpPr txBox="1">
            <a:spLocks noChangeArrowheads="1"/>
          </p:cNvSpPr>
          <p:nvPr/>
        </p:nvSpPr>
        <p:spPr bwMode="auto">
          <a:xfrm>
            <a:off x="2432050" y="1679575"/>
            <a:ext cx="692150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0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addr</a:t>
            </a:r>
          </a:p>
        </p:txBody>
      </p:sp>
      <p:sp>
        <p:nvSpPr>
          <p:cNvPr id="5677068" name="Text Box 12"/>
          <p:cNvSpPr txBox="1">
            <a:spLocks noChangeArrowheads="1"/>
          </p:cNvSpPr>
          <p:nvPr/>
        </p:nvSpPr>
        <p:spPr bwMode="auto">
          <a:xfrm>
            <a:off x="2446338" y="2438400"/>
            <a:ext cx="677862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0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data</a:t>
            </a:r>
          </a:p>
        </p:txBody>
      </p:sp>
      <p:pic>
        <p:nvPicPr>
          <p:cNvPr id="110594" name="CP3 Ink 9ffeaf2b-bd9f-4a43-948c-7ebdd21cc7bb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90" y="5946900"/>
            <a:ext cx="2067900" cy="42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1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Tags and Offsets </a:t>
            </a:r>
          </a:p>
        </p:txBody>
      </p:sp>
      <p:sp>
        <p:nvSpPr>
          <p:cNvPr id="5681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Tag: matching</a:t>
            </a:r>
          </a:p>
          <a:p>
            <a:r>
              <a:rPr lang="en-US"/>
              <a:t>Offset: within block</a:t>
            </a:r>
          </a:p>
          <a:p>
            <a:r>
              <a:rPr lang="en-US"/>
              <a:t>Valid bit: is the data valid?  </a:t>
            </a:r>
          </a:p>
        </p:txBody>
      </p:sp>
      <p:sp>
        <p:nvSpPr>
          <p:cNvPr id="5681156" name="Rectangle 4"/>
          <p:cNvSpPr>
            <a:spLocks noChangeArrowheads="1"/>
          </p:cNvSpPr>
          <p:nvPr/>
        </p:nvSpPr>
        <p:spPr bwMode="auto">
          <a:xfrm>
            <a:off x="1881188" y="3409950"/>
            <a:ext cx="5738812" cy="569913"/>
          </a:xfrm>
          <a:prstGeom prst="rect">
            <a:avLst/>
          </a:prstGeom>
          <a:solidFill>
            <a:srgbClr val="99CC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31                Memory Address                   0</a:t>
            </a:r>
          </a:p>
        </p:txBody>
      </p:sp>
      <p:sp>
        <p:nvSpPr>
          <p:cNvPr id="5681157" name="Rectangle 5"/>
          <p:cNvSpPr>
            <a:spLocks noChangeArrowheads="1"/>
          </p:cNvSpPr>
          <p:nvPr/>
        </p:nvSpPr>
        <p:spPr bwMode="auto">
          <a:xfrm>
            <a:off x="1828800" y="4495800"/>
            <a:ext cx="2317750" cy="569913"/>
          </a:xfrm>
          <a:prstGeom prst="rect">
            <a:avLst/>
          </a:prstGeom>
          <a:solidFill>
            <a:srgbClr val="99CC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31     Tag       10</a:t>
            </a:r>
          </a:p>
        </p:txBody>
      </p:sp>
      <p:sp>
        <p:nvSpPr>
          <p:cNvPr id="5681158" name="Rectangle 6"/>
          <p:cNvSpPr>
            <a:spLocks noChangeArrowheads="1"/>
          </p:cNvSpPr>
          <p:nvPr/>
        </p:nvSpPr>
        <p:spPr bwMode="auto">
          <a:xfrm>
            <a:off x="6019800" y="4495800"/>
            <a:ext cx="1600200" cy="569913"/>
          </a:xfrm>
          <a:prstGeom prst="rect">
            <a:avLst/>
          </a:prstGeom>
          <a:solidFill>
            <a:srgbClr val="99CC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4 Offset 0</a:t>
            </a:r>
          </a:p>
        </p:txBody>
      </p:sp>
      <p:sp>
        <p:nvSpPr>
          <p:cNvPr id="5681159" name="Rectangle 7"/>
          <p:cNvSpPr>
            <a:spLocks noChangeArrowheads="1"/>
          </p:cNvSpPr>
          <p:nvPr/>
        </p:nvSpPr>
        <p:spPr bwMode="auto">
          <a:xfrm>
            <a:off x="381000" y="5581650"/>
            <a:ext cx="8153400" cy="56991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Block</a:t>
            </a:r>
          </a:p>
        </p:txBody>
      </p:sp>
      <p:sp>
        <p:nvSpPr>
          <p:cNvPr id="5681160" name="Line 8"/>
          <p:cNvSpPr>
            <a:spLocks noChangeShapeType="1"/>
          </p:cNvSpPr>
          <p:nvPr/>
        </p:nvSpPr>
        <p:spPr bwMode="auto">
          <a:xfrm flipV="1">
            <a:off x="3962400" y="5029200"/>
            <a:ext cx="20574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81161" name="Line 9"/>
          <p:cNvSpPr>
            <a:spLocks noChangeShapeType="1"/>
          </p:cNvSpPr>
          <p:nvPr/>
        </p:nvSpPr>
        <p:spPr bwMode="auto">
          <a:xfrm flipV="1">
            <a:off x="6096000" y="5029200"/>
            <a:ext cx="1524000" cy="533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81162" name="Rectangle 10"/>
          <p:cNvSpPr>
            <a:spLocks noChangeArrowheads="1"/>
          </p:cNvSpPr>
          <p:nvPr/>
        </p:nvSpPr>
        <p:spPr bwMode="auto">
          <a:xfrm>
            <a:off x="4144963" y="4489450"/>
            <a:ext cx="1882775" cy="569913"/>
          </a:xfrm>
          <a:prstGeom prst="rect">
            <a:avLst/>
          </a:prstGeom>
          <a:solidFill>
            <a:srgbClr val="99CC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9   Index   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5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Cache Performance</a:t>
            </a:r>
          </a:p>
        </p:txBody>
      </p:sp>
      <p:sp>
        <p:nvSpPr>
          <p:cNvPr id="5685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Consider hit (H) and miss ratio (M)</a:t>
            </a:r>
          </a:p>
          <a:p>
            <a:pPr>
              <a:lnSpc>
                <a:spcPct val="90000"/>
              </a:lnSpc>
            </a:pPr>
            <a:r>
              <a:rPr lang="en-US" sz="2800"/>
              <a:t>H x AT</a:t>
            </a:r>
            <a:r>
              <a:rPr lang="en-US" sz="2800" baseline="-25000"/>
              <a:t>cache</a:t>
            </a:r>
            <a:r>
              <a:rPr lang="en-US" sz="2800"/>
              <a:t> + M x AT</a:t>
            </a:r>
            <a:r>
              <a:rPr lang="en-US" sz="2800" baseline="-25000"/>
              <a:t>memory</a:t>
            </a:r>
          </a:p>
          <a:p>
            <a:pPr>
              <a:lnSpc>
                <a:spcPct val="90000"/>
              </a:lnSpc>
            </a:pPr>
            <a:r>
              <a:rPr lang="en-US" sz="2800"/>
              <a:t>Hit rate = 1 – Miss rate</a:t>
            </a:r>
          </a:p>
          <a:p>
            <a:pPr>
              <a:lnSpc>
                <a:spcPct val="90000"/>
              </a:lnSpc>
            </a:pPr>
            <a:r>
              <a:rPr lang="en-US" sz="2800"/>
              <a:t>Access Time is given in cycles</a:t>
            </a:r>
          </a:p>
          <a:p>
            <a:pPr>
              <a:lnSpc>
                <a:spcPct val="90000"/>
              </a:lnSpc>
            </a:pPr>
            <a:r>
              <a:rPr lang="en-US" sz="2800"/>
              <a:t>Ratio of Access times, 1:50</a:t>
            </a:r>
          </a:p>
          <a:p>
            <a:pPr>
              <a:lnSpc>
                <a:spcPct val="90000"/>
              </a:lnSpc>
            </a:pPr>
            <a:endParaRPr lang="en-US" sz="2800"/>
          </a:p>
          <a:p>
            <a:pPr>
              <a:lnSpc>
                <a:spcPct val="90000"/>
              </a:lnSpc>
            </a:pPr>
            <a:r>
              <a:rPr lang="en-US" sz="2800"/>
              <a:t>90%   : .90   + .1 x 50     = 5.9</a:t>
            </a:r>
          </a:p>
          <a:p>
            <a:pPr>
              <a:lnSpc>
                <a:spcPct val="90000"/>
              </a:lnSpc>
            </a:pPr>
            <a:r>
              <a:rPr lang="en-US" sz="2800"/>
              <a:t>95%   : .95   + .05 x 50   = .95+2.5=3.45</a:t>
            </a:r>
          </a:p>
          <a:p>
            <a:pPr>
              <a:lnSpc>
                <a:spcPct val="90000"/>
              </a:lnSpc>
            </a:pPr>
            <a:r>
              <a:rPr lang="en-US" sz="2800"/>
              <a:t>99%   : .99   + .01 x 50   = 1.49</a:t>
            </a:r>
          </a:p>
          <a:p>
            <a:pPr>
              <a:lnSpc>
                <a:spcPct val="90000"/>
              </a:lnSpc>
            </a:pPr>
            <a:r>
              <a:rPr lang="en-US" sz="2800"/>
              <a:t>99.9%: .999 + .001 x 50 = 0.999 + 0.05 = 1.049</a:t>
            </a:r>
          </a:p>
        </p:txBody>
      </p:sp>
      <p:pic>
        <p:nvPicPr>
          <p:cNvPr id="111618" name="CP3 Ink 43fb2d2a-8171-4770-a29b-a98b8aeafa66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070" y="2898240"/>
            <a:ext cx="6474900" cy="2842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7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Cache Hit/Miss Rate</a:t>
            </a:r>
          </a:p>
        </p:txBody>
      </p:sp>
      <p:sp>
        <p:nvSpPr>
          <p:cNvPr id="5687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Consider processor that is 2x times faster</a:t>
            </a:r>
          </a:p>
          <a:p>
            <a:pPr lvl="1"/>
            <a:r>
              <a:rPr lang="en-US"/>
              <a:t>But memory is same speed</a:t>
            </a:r>
          </a:p>
          <a:p>
            <a:pPr lvl="1"/>
            <a:endParaRPr lang="en-US"/>
          </a:p>
          <a:p>
            <a:r>
              <a:rPr lang="en-US"/>
              <a:t>Since AT is access time in terms of cycle time: it doubles 2x</a:t>
            </a:r>
          </a:p>
          <a:p>
            <a:r>
              <a:rPr lang="en-US"/>
              <a:t>H x AT</a:t>
            </a:r>
            <a:r>
              <a:rPr lang="en-US" baseline="-25000"/>
              <a:t>cache</a:t>
            </a:r>
            <a:r>
              <a:rPr lang="en-US"/>
              <a:t> + M x AT</a:t>
            </a:r>
            <a:r>
              <a:rPr lang="en-US" baseline="-25000"/>
              <a:t>memory</a:t>
            </a:r>
          </a:p>
          <a:p>
            <a:r>
              <a:rPr lang="en-US"/>
              <a:t>Ratio of Access times, 1:100</a:t>
            </a:r>
          </a:p>
          <a:p>
            <a:r>
              <a:rPr lang="en-US"/>
              <a:t>99%   : .99   + .01 x 100   = 1.99</a:t>
            </a:r>
          </a:p>
        </p:txBody>
      </p:sp>
      <p:pic>
        <p:nvPicPr>
          <p:cNvPr id="112642" name="CP3 Ink 96c02866-863f-4f54-b5c5-8a14d5240d2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74" y="1436939"/>
            <a:ext cx="6152851" cy="3908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9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Cache Hit/Miss Rate</a:t>
            </a:r>
          </a:p>
        </p:txBody>
      </p:sp>
      <p:sp>
        <p:nvSpPr>
          <p:cNvPr id="5689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Original is 1GHz, 1ns is cycle time</a:t>
            </a:r>
          </a:p>
          <a:p>
            <a:pPr>
              <a:lnSpc>
                <a:spcPct val="90000"/>
              </a:lnSpc>
            </a:pPr>
            <a:r>
              <a:rPr lang="en-US" sz="2800"/>
              <a:t>CPI (cycles per instruction): 1.49</a:t>
            </a:r>
          </a:p>
          <a:p>
            <a:pPr>
              <a:lnSpc>
                <a:spcPct val="90000"/>
              </a:lnSpc>
            </a:pPr>
            <a:r>
              <a:rPr lang="en-US" sz="2800"/>
              <a:t>Therefore, 1.49 ns for each instruction</a:t>
            </a:r>
          </a:p>
          <a:p>
            <a:pPr>
              <a:lnSpc>
                <a:spcPct val="90000"/>
              </a:lnSpc>
            </a:pPr>
            <a:endParaRPr lang="en-US" sz="2800"/>
          </a:p>
          <a:p>
            <a:pPr>
              <a:lnSpc>
                <a:spcPct val="90000"/>
              </a:lnSpc>
            </a:pPr>
            <a:endParaRPr lang="en-US" sz="2800"/>
          </a:p>
          <a:p>
            <a:pPr>
              <a:lnSpc>
                <a:spcPct val="90000"/>
              </a:lnSpc>
            </a:pPr>
            <a:r>
              <a:rPr lang="en-US" sz="2800"/>
              <a:t>New is 2GHz, 0.5 ns is cycle time.</a:t>
            </a:r>
          </a:p>
          <a:p>
            <a:pPr>
              <a:lnSpc>
                <a:spcPct val="90000"/>
              </a:lnSpc>
            </a:pPr>
            <a:r>
              <a:rPr lang="en-US" sz="2800"/>
              <a:t>CPI: 1.99, 0.5ns.  0.995 ns for each instruction.</a:t>
            </a:r>
          </a:p>
          <a:p>
            <a:pPr>
              <a:lnSpc>
                <a:spcPct val="90000"/>
              </a:lnSpc>
            </a:pPr>
            <a:endParaRPr lang="en-US" sz="2800"/>
          </a:p>
          <a:p>
            <a:pPr>
              <a:lnSpc>
                <a:spcPct val="90000"/>
              </a:lnSpc>
            </a:pPr>
            <a:r>
              <a:rPr lang="en-US" sz="2800"/>
              <a:t>So it doesn</a:t>
            </a:r>
            <a:r>
              <a:rPr lang="ja-JP" altLang="en-US" sz="2800">
                <a:latin typeface="Arial"/>
              </a:rPr>
              <a:t>’</a:t>
            </a:r>
            <a:r>
              <a:rPr lang="en-US" sz="2800"/>
              <a:t>t go to 0.745 ns for each instruction. </a:t>
            </a:r>
          </a:p>
          <a:p>
            <a:pPr>
              <a:lnSpc>
                <a:spcPct val="90000"/>
              </a:lnSpc>
            </a:pPr>
            <a:r>
              <a:rPr lang="en-US" sz="2800"/>
              <a:t>Speedup is 1.5x (not 2x)</a:t>
            </a:r>
          </a:p>
        </p:txBody>
      </p:sp>
      <p:pic>
        <p:nvPicPr>
          <p:cNvPr id="113666" name="CP3 Ink 11bffa39-292e-4e8b-b687-c477aea0b5fe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60" y="1311299"/>
            <a:ext cx="8203800" cy="549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1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Cache Conscious Programming</a:t>
            </a:r>
          </a:p>
        </p:txBody>
      </p:sp>
      <p:sp>
        <p:nvSpPr>
          <p:cNvPr id="5691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5334000"/>
            <a:ext cx="8226425" cy="1095375"/>
          </a:xfrm>
        </p:spPr>
        <p:txBody>
          <a:bodyPr/>
          <a:lstStyle/>
          <a:p>
            <a:r>
              <a:rPr lang="en-US"/>
              <a:t>Every access is a cache miss!</a:t>
            </a:r>
          </a:p>
          <a:p>
            <a:pPr>
              <a:buFontTx/>
              <a:buNone/>
            </a:pPr>
            <a:endParaRPr lang="en-US"/>
          </a:p>
        </p:txBody>
      </p:sp>
      <p:sp>
        <p:nvSpPr>
          <p:cNvPr id="5691396" name="Text Box 4"/>
          <p:cNvSpPr txBox="1">
            <a:spLocks noChangeArrowheads="1"/>
          </p:cNvSpPr>
          <p:nvPr/>
        </p:nvSpPr>
        <p:spPr bwMode="auto">
          <a:xfrm>
            <a:off x="609600" y="1524000"/>
            <a:ext cx="3657600" cy="323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int a[NCOL][NROW];</a:t>
            </a:r>
          </a:p>
          <a:p>
            <a:pPr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int sum = 0;</a:t>
            </a:r>
          </a:p>
          <a:p>
            <a:pPr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endParaRPr lang="en-US" sz="22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  <a:p>
            <a:pPr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for(j = 0; j &lt; NCOL; ++j) </a:t>
            </a:r>
          </a:p>
          <a:p>
            <a:pPr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	for(i = 0; i &lt; NROW; ++i)</a:t>
            </a:r>
          </a:p>
          <a:p>
            <a:pPr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		sum += a[j][i];</a:t>
            </a:r>
          </a:p>
          <a:p>
            <a:pPr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endParaRPr lang="en-US" sz="22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graphicFrame>
        <p:nvGraphicFramePr>
          <p:cNvPr id="5691397" name="Group 5"/>
          <p:cNvGraphicFramePr>
            <a:graphicFrameLocks noGrp="1"/>
          </p:cNvGraphicFramePr>
          <p:nvPr/>
        </p:nvGraphicFramePr>
        <p:xfrm>
          <a:off x="5029200" y="1143000"/>
          <a:ext cx="3733800" cy="3814447"/>
        </p:xfrm>
        <a:graphic>
          <a:graphicData uri="http://schemas.openxmlformats.org/drawingml/2006/table">
            <a:tbl>
              <a:tblPr/>
              <a:tblGrid>
                <a:gridCol w="373063"/>
                <a:gridCol w="373062"/>
                <a:gridCol w="374650"/>
                <a:gridCol w="373063"/>
                <a:gridCol w="373062"/>
                <a:gridCol w="373063"/>
                <a:gridCol w="373062"/>
                <a:gridCol w="374650"/>
                <a:gridCol w="373063"/>
                <a:gridCol w="373062"/>
              </a:tblGrid>
              <a:tr h="388938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88938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2275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938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938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9875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Cache Conscious Programming</a:t>
            </a:r>
          </a:p>
        </p:txBody>
      </p:sp>
      <p:sp>
        <p:nvSpPr>
          <p:cNvPr id="5693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334000"/>
            <a:ext cx="8226425" cy="1095375"/>
          </a:xfrm>
        </p:spPr>
        <p:txBody>
          <a:bodyPr/>
          <a:lstStyle/>
          <a:p>
            <a:r>
              <a:rPr lang="en-US"/>
              <a:t>Same program, trivial transformation, 3 out of four accesses hit in the cache</a:t>
            </a:r>
          </a:p>
        </p:txBody>
      </p:sp>
      <p:sp>
        <p:nvSpPr>
          <p:cNvPr id="5693444" name="Text Box 4"/>
          <p:cNvSpPr txBox="1">
            <a:spLocks noChangeArrowheads="1"/>
          </p:cNvSpPr>
          <p:nvPr/>
        </p:nvSpPr>
        <p:spPr bwMode="auto">
          <a:xfrm>
            <a:off x="609600" y="1524000"/>
            <a:ext cx="3549650" cy="323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int a[NCOL][NROW];</a:t>
            </a:r>
          </a:p>
          <a:p>
            <a:pPr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int sum = 0;</a:t>
            </a:r>
          </a:p>
          <a:p>
            <a:pPr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endParaRPr lang="en-US" sz="22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  <a:p>
            <a:pPr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for(i = 0; i &lt; NROW; ++i) </a:t>
            </a:r>
          </a:p>
          <a:p>
            <a:pPr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	for(j = 0; j &lt; NCOL; ++j)</a:t>
            </a:r>
          </a:p>
          <a:p>
            <a:pPr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		sum += a[j][i];</a:t>
            </a:r>
          </a:p>
          <a:p>
            <a:pPr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endParaRPr lang="en-US" sz="22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graphicFrame>
        <p:nvGraphicFramePr>
          <p:cNvPr id="5693445" name="Group 5"/>
          <p:cNvGraphicFramePr>
            <a:graphicFrameLocks noGrp="1"/>
          </p:cNvGraphicFramePr>
          <p:nvPr/>
        </p:nvGraphicFramePr>
        <p:xfrm>
          <a:off x="5029200" y="1143000"/>
          <a:ext cx="3733800" cy="3962402"/>
        </p:xfrm>
        <a:graphic>
          <a:graphicData uri="http://schemas.openxmlformats.org/drawingml/2006/table">
            <a:tbl>
              <a:tblPr/>
              <a:tblGrid>
                <a:gridCol w="373063"/>
                <a:gridCol w="373062"/>
                <a:gridCol w="374650"/>
                <a:gridCol w="373063"/>
                <a:gridCol w="373062"/>
                <a:gridCol w="373063"/>
                <a:gridCol w="373062"/>
                <a:gridCol w="374650"/>
                <a:gridCol w="373063"/>
                <a:gridCol w="373062"/>
              </a:tblGrid>
              <a:tr h="388938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FF"/>
                    </a:solidFill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charset="0"/>
                          <a:ea typeface="ＭＳ Ｐゴシック" charset="0"/>
                        </a:rPr>
                        <a:t>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</a:tr>
              <a:tr h="388938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2275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938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8938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2275"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Can answer the question…..</a:t>
            </a:r>
          </a:p>
        </p:txBody>
      </p:sp>
      <p:sp>
        <p:nvSpPr>
          <p:cNvPr id="585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A: for i = 0 to 99</a:t>
            </a:r>
          </a:p>
          <a:p>
            <a:pPr lvl="1"/>
            <a:r>
              <a:rPr lang="en-US"/>
              <a:t>for j = 0 to 999</a:t>
            </a:r>
          </a:p>
          <a:p>
            <a:pPr lvl="2"/>
            <a:r>
              <a:rPr lang="en-US"/>
              <a:t>A[i][j] = complexComputation ()</a:t>
            </a:r>
          </a:p>
          <a:p>
            <a:pPr lvl="2"/>
            <a:endParaRPr lang="en-US"/>
          </a:p>
          <a:p>
            <a:r>
              <a:rPr lang="en-US"/>
              <a:t>B: for j = 0 to 999</a:t>
            </a:r>
          </a:p>
          <a:p>
            <a:pPr lvl="1"/>
            <a:r>
              <a:rPr lang="en-US"/>
              <a:t>for i = 0 to 99</a:t>
            </a:r>
          </a:p>
          <a:p>
            <a:pPr lvl="2"/>
            <a:r>
              <a:rPr lang="en-US"/>
              <a:t>A[i][j] = complexComputation ()</a:t>
            </a:r>
          </a:p>
          <a:p>
            <a:endParaRPr lang="en-US"/>
          </a:p>
          <a:p>
            <a:r>
              <a:rPr lang="en-US"/>
              <a:t>Why is B 15 times slower than A?</a:t>
            </a:r>
          </a:p>
        </p:txBody>
      </p:sp>
      <p:pic>
        <p:nvPicPr>
          <p:cNvPr id="114690" name="CP3 Ink f61d950a-088f-440d-8def-c8129a76e9f6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74" y="5655300"/>
            <a:ext cx="5610451" cy="219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MMU, Virtual Memory, Paging, and TLB’s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57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for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Finish Synchronization</a:t>
            </a:r>
          </a:p>
          <a:p>
            <a:pPr marL="573088" lvl="1" indent="-457200">
              <a:buFont typeface="Arial"/>
              <a:buChar char="•"/>
            </a:pPr>
            <a:r>
              <a:rPr lang="en-US" dirty="0" smtClean="0">
                <a:sym typeface="Wingdings" pitchFamily="2" charset="2"/>
              </a:rPr>
              <a:t>Threads and processes</a:t>
            </a:r>
          </a:p>
          <a:p>
            <a:pPr marL="573088" lvl="1" indent="-457200">
              <a:buFont typeface="Arial"/>
              <a:buChar char="•"/>
            </a:pPr>
            <a:r>
              <a:rPr lang="en-US" dirty="0" smtClean="0">
                <a:sym typeface="Wingdings" pitchFamily="2" charset="2"/>
              </a:rPr>
              <a:t>Critical sections, race conditions, and </a:t>
            </a:r>
            <a:r>
              <a:rPr lang="en-US" dirty="0" err="1" smtClean="0">
                <a:sym typeface="Wingdings" pitchFamily="2" charset="2"/>
              </a:rPr>
              <a:t>mutexes</a:t>
            </a:r>
            <a:endParaRPr lang="en-US" dirty="0" smtClean="0">
              <a:sym typeface="Wingdings" pitchFamily="2" charset="2"/>
            </a:endParaRPr>
          </a:p>
          <a:p>
            <a:pPr marL="0" indent="0"/>
            <a:endParaRPr lang="en-US" dirty="0" smtClean="0">
              <a:sym typeface="Wingdings" pitchFamily="2" charset="2"/>
            </a:endParaRPr>
          </a:p>
          <a:p>
            <a:r>
              <a:rPr lang="en-US" dirty="0" smtClean="0">
                <a:sym typeface="Wingdings" pitchFamily="2" charset="2"/>
              </a:rPr>
              <a:t>Prelim 2 review</a:t>
            </a:r>
          </a:p>
          <a:p>
            <a:pPr marL="573088" lvl="1" indent="-457200">
              <a:buFont typeface="Arial"/>
              <a:buChar char="•"/>
            </a:pPr>
            <a:r>
              <a:rPr lang="en-US" dirty="0" smtClean="0">
                <a:sym typeface="Wingdings" pitchFamily="2" charset="2"/>
              </a:rPr>
              <a:t>Caching,</a:t>
            </a:r>
          </a:p>
          <a:p>
            <a:pPr marL="573088" lvl="1" indent="-457200">
              <a:buFont typeface="Arial"/>
              <a:buChar char="•"/>
            </a:pPr>
            <a:r>
              <a:rPr lang="en-US" dirty="0" smtClean="0">
                <a:sym typeface="Wingdings" pitchFamily="2" charset="2"/>
              </a:rPr>
              <a:t>Virtual </a:t>
            </a:r>
            <a:r>
              <a:rPr lang="en-US" dirty="0">
                <a:sym typeface="Wingdings" pitchFamily="2" charset="2"/>
              </a:rPr>
              <a:t>Memory, Paging, </a:t>
            </a:r>
            <a:r>
              <a:rPr lang="en-US" dirty="0" smtClean="0">
                <a:sym typeface="Wingdings" pitchFamily="2" charset="2"/>
              </a:rPr>
              <a:t>TLBs</a:t>
            </a:r>
          </a:p>
          <a:p>
            <a:pPr marL="573088" lvl="1" indent="-457200">
              <a:buFont typeface="Arial"/>
              <a:buChar char="•"/>
            </a:pPr>
            <a:r>
              <a:rPr lang="en-US" dirty="0" smtClean="0">
                <a:sym typeface="Wingdings" pitchFamily="2" charset="2"/>
              </a:rPr>
              <a:t>I/O and DMA </a:t>
            </a:r>
          </a:p>
          <a:p>
            <a:pPr marL="573088" lvl="1" indent="-457200">
              <a:buFont typeface="Arial"/>
              <a:buChar char="•"/>
            </a:pPr>
            <a:r>
              <a:rPr lang="en-US" dirty="0" smtClean="0">
                <a:sym typeface="Wingdings" pitchFamily="2" charset="2"/>
              </a:rPr>
              <a:t>Operating System, Traps</a:t>
            </a:r>
            <a:r>
              <a:rPr lang="en-US" dirty="0">
                <a:sym typeface="Wingdings" pitchFamily="2" charset="2"/>
              </a:rPr>
              <a:t>, </a:t>
            </a:r>
            <a:r>
              <a:rPr lang="en-US" dirty="0" smtClean="0">
                <a:sym typeface="Wingdings" pitchFamily="2" charset="2"/>
              </a:rPr>
              <a:t>Exceptions,</a:t>
            </a:r>
          </a:p>
          <a:p>
            <a:pPr marL="573088" lvl="1" indent="-457200">
              <a:buFont typeface="Arial"/>
              <a:buChar char="•"/>
            </a:pPr>
            <a:r>
              <a:rPr lang="en-US" dirty="0" smtClean="0">
                <a:sym typeface="Wingdings" pitchFamily="2" charset="2"/>
              </a:rPr>
              <a:t>Multicore and </a:t>
            </a:r>
            <a:r>
              <a:rPr lang="en-US" dirty="0">
                <a:sym typeface="Wingdings" pitchFamily="2" charset="2"/>
              </a:rPr>
              <a:t>synchronization</a:t>
            </a:r>
          </a:p>
          <a:p>
            <a:endParaRPr lang="en-US" dirty="0">
              <a:sym typeface="Wingdings" pitchFamily="2" charset="2"/>
            </a:endParaRP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2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5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Processor &amp; Memory</a:t>
            </a:r>
          </a:p>
        </p:txBody>
      </p:sp>
      <p:sp>
        <p:nvSpPr>
          <p:cNvPr id="5695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2900" y="1200150"/>
            <a:ext cx="4038600" cy="4953000"/>
          </a:xfrm>
        </p:spPr>
        <p:txBody>
          <a:bodyPr/>
          <a:lstStyle/>
          <a:p>
            <a:pPr>
              <a:lnSpc>
                <a:spcPct val="84000"/>
              </a:lnSpc>
            </a:pPr>
            <a:r>
              <a:rPr lang="en-US" sz="2800"/>
              <a:t>Currently, the processor</a:t>
            </a:r>
            <a:r>
              <a:rPr lang="ja-JP" altLang="en-US" sz="2800">
                <a:latin typeface="Arial"/>
              </a:rPr>
              <a:t>’</a:t>
            </a:r>
            <a:r>
              <a:rPr lang="en-US" sz="2800"/>
              <a:t>s address lines are directly routed via the system bus to the memory banks</a:t>
            </a:r>
          </a:p>
          <a:p>
            <a:pPr lvl="1">
              <a:lnSpc>
                <a:spcPct val="84000"/>
              </a:lnSpc>
            </a:pPr>
            <a:r>
              <a:rPr lang="en-US" sz="2400"/>
              <a:t>Simple, fast</a:t>
            </a:r>
          </a:p>
          <a:p>
            <a:pPr>
              <a:lnSpc>
                <a:spcPct val="84000"/>
              </a:lnSpc>
            </a:pPr>
            <a:r>
              <a:rPr lang="en-US" sz="2800"/>
              <a:t>What happens when the program issues a load or store to an invalid location?</a:t>
            </a:r>
          </a:p>
          <a:p>
            <a:pPr lvl="1">
              <a:lnSpc>
                <a:spcPct val="84000"/>
              </a:lnSpc>
            </a:pPr>
            <a:r>
              <a:rPr lang="en-US" sz="2400"/>
              <a:t>e.g. 0x000000000 ? </a:t>
            </a:r>
          </a:p>
          <a:p>
            <a:pPr lvl="1">
              <a:lnSpc>
                <a:spcPct val="84000"/>
              </a:lnSpc>
            </a:pPr>
            <a:r>
              <a:rPr lang="en-US" sz="2400"/>
              <a:t>uninitialized pointer</a:t>
            </a:r>
          </a:p>
        </p:txBody>
      </p:sp>
      <p:sp>
        <p:nvSpPr>
          <p:cNvPr id="5695492" name="Rectangle 4"/>
          <p:cNvSpPr>
            <a:spLocks noChangeArrowheads="1"/>
          </p:cNvSpPr>
          <p:nvPr/>
        </p:nvSpPr>
        <p:spPr bwMode="auto">
          <a:xfrm>
            <a:off x="4800600" y="1409700"/>
            <a:ext cx="1371600" cy="838200"/>
          </a:xfrm>
          <a:prstGeom prst="rect">
            <a:avLst/>
          </a:prstGeom>
          <a:solidFill>
            <a:srgbClr val="00CC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95493" name="Rectangle 5"/>
          <p:cNvSpPr>
            <a:spLocks noChangeArrowheads="1"/>
          </p:cNvSpPr>
          <p:nvPr/>
        </p:nvSpPr>
        <p:spPr bwMode="auto">
          <a:xfrm>
            <a:off x="7162800" y="1409700"/>
            <a:ext cx="1371600" cy="4038600"/>
          </a:xfrm>
          <a:prstGeom prst="rect">
            <a:avLst/>
          </a:prstGeom>
          <a:solidFill>
            <a:srgbClr val="99CC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95494" name="Line 6"/>
          <p:cNvSpPr>
            <a:spLocks noChangeShapeType="1"/>
          </p:cNvSpPr>
          <p:nvPr/>
        </p:nvSpPr>
        <p:spPr bwMode="auto">
          <a:xfrm>
            <a:off x="5257800" y="2705100"/>
            <a:ext cx="1752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95495" name="Line 7"/>
          <p:cNvSpPr>
            <a:spLocks noChangeShapeType="1"/>
          </p:cNvSpPr>
          <p:nvPr/>
        </p:nvSpPr>
        <p:spPr bwMode="auto">
          <a:xfrm flipV="1">
            <a:off x="5257800" y="2324100"/>
            <a:ext cx="0" cy="381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95496" name="Text Box 8"/>
          <p:cNvSpPr txBox="1">
            <a:spLocks noChangeArrowheads="1"/>
          </p:cNvSpPr>
          <p:nvPr/>
        </p:nvSpPr>
        <p:spPr bwMode="auto">
          <a:xfrm>
            <a:off x="4800600" y="2857500"/>
            <a:ext cx="1443038" cy="54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Processor</a:t>
            </a:r>
          </a:p>
        </p:txBody>
      </p:sp>
      <p:sp>
        <p:nvSpPr>
          <p:cNvPr id="5695497" name="Rectangle 9"/>
          <p:cNvSpPr>
            <a:spLocks noChangeArrowheads="1"/>
          </p:cNvSpPr>
          <p:nvPr/>
        </p:nvSpPr>
        <p:spPr bwMode="auto">
          <a:xfrm>
            <a:off x="7162800" y="4248150"/>
            <a:ext cx="1371600" cy="569913"/>
          </a:xfrm>
          <a:prstGeom prst="rect">
            <a:avLst/>
          </a:prstGeom>
          <a:solidFill>
            <a:srgbClr val="00CC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Text</a:t>
            </a:r>
          </a:p>
        </p:txBody>
      </p:sp>
      <p:sp>
        <p:nvSpPr>
          <p:cNvPr id="5695498" name="Rectangle 10"/>
          <p:cNvSpPr>
            <a:spLocks noChangeArrowheads="1"/>
          </p:cNvSpPr>
          <p:nvPr/>
        </p:nvSpPr>
        <p:spPr bwMode="auto">
          <a:xfrm>
            <a:off x="7162800" y="3695700"/>
            <a:ext cx="1371600" cy="569913"/>
          </a:xfrm>
          <a:prstGeom prst="rect">
            <a:avLst/>
          </a:prstGeom>
          <a:solidFill>
            <a:srgbClr val="00CC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Data</a:t>
            </a:r>
          </a:p>
        </p:txBody>
      </p:sp>
      <p:sp>
        <p:nvSpPr>
          <p:cNvPr id="5695499" name="Rectangle 11"/>
          <p:cNvSpPr>
            <a:spLocks noChangeArrowheads="1"/>
          </p:cNvSpPr>
          <p:nvPr/>
        </p:nvSpPr>
        <p:spPr bwMode="auto">
          <a:xfrm>
            <a:off x="7162800" y="1962150"/>
            <a:ext cx="1371600" cy="569913"/>
          </a:xfrm>
          <a:prstGeom prst="rect">
            <a:avLst/>
          </a:prstGeom>
          <a:solidFill>
            <a:srgbClr val="00CC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Stack</a:t>
            </a:r>
          </a:p>
        </p:txBody>
      </p:sp>
      <p:sp>
        <p:nvSpPr>
          <p:cNvPr id="5695500" name="Rectangle 12"/>
          <p:cNvSpPr>
            <a:spLocks noChangeArrowheads="1"/>
          </p:cNvSpPr>
          <p:nvPr/>
        </p:nvSpPr>
        <p:spPr bwMode="auto">
          <a:xfrm>
            <a:off x="7162800" y="3125788"/>
            <a:ext cx="1371600" cy="569912"/>
          </a:xfrm>
          <a:prstGeom prst="rect">
            <a:avLst/>
          </a:prstGeom>
          <a:solidFill>
            <a:srgbClr val="00CC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Heap</a:t>
            </a:r>
          </a:p>
        </p:txBody>
      </p:sp>
      <p:sp>
        <p:nvSpPr>
          <p:cNvPr id="5695501" name="Text Box 13"/>
          <p:cNvSpPr txBox="1">
            <a:spLocks noChangeArrowheads="1"/>
          </p:cNvSpPr>
          <p:nvPr/>
        </p:nvSpPr>
        <p:spPr bwMode="auto">
          <a:xfrm>
            <a:off x="7135813" y="5676900"/>
            <a:ext cx="1195387" cy="54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Memory</a:t>
            </a:r>
          </a:p>
        </p:txBody>
      </p:sp>
      <p:sp>
        <p:nvSpPr>
          <p:cNvPr id="5695502" name="Text Box 14"/>
          <p:cNvSpPr txBox="1">
            <a:spLocks noChangeArrowheads="1"/>
          </p:cNvSpPr>
          <p:nvPr/>
        </p:nvSpPr>
        <p:spPr bwMode="auto">
          <a:xfrm>
            <a:off x="6481763" y="4578350"/>
            <a:ext cx="6810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0x1000</a:t>
            </a:r>
          </a:p>
        </p:txBody>
      </p:sp>
      <p:sp>
        <p:nvSpPr>
          <p:cNvPr id="5695503" name="Text Box 15"/>
          <p:cNvSpPr txBox="1">
            <a:spLocks noChangeArrowheads="1"/>
          </p:cNvSpPr>
          <p:nvPr/>
        </p:nvSpPr>
        <p:spPr bwMode="auto">
          <a:xfrm>
            <a:off x="6383338" y="1790700"/>
            <a:ext cx="7286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0x7fffffff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7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Physical Addressing Problems</a:t>
            </a:r>
          </a:p>
        </p:txBody>
      </p:sp>
      <p:sp>
        <p:nvSpPr>
          <p:cNvPr id="5697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123950"/>
            <a:ext cx="4038600" cy="4953000"/>
          </a:xfrm>
        </p:spPr>
        <p:txBody>
          <a:bodyPr/>
          <a:lstStyle/>
          <a:p>
            <a:r>
              <a:rPr lang="en-US" sz="2400"/>
              <a:t>What happens when another program is executed concurrently on another processor?</a:t>
            </a:r>
          </a:p>
          <a:p>
            <a:pPr lvl="1"/>
            <a:r>
              <a:rPr lang="en-US" sz="2000"/>
              <a:t>The addresses will conflict</a:t>
            </a:r>
          </a:p>
          <a:p>
            <a:pPr lvl="1"/>
            <a:endParaRPr lang="en-US" sz="2000"/>
          </a:p>
          <a:p>
            <a:r>
              <a:rPr lang="en-US" sz="2400"/>
              <a:t>We could try to relocate the second program to another location</a:t>
            </a:r>
          </a:p>
          <a:p>
            <a:pPr lvl="1"/>
            <a:r>
              <a:rPr lang="en-US" sz="2000"/>
              <a:t>Assuming there is one</a:t>
            </a:r>
          </a:p>
          <a:p>
            <a:pPr lvl="1"/>
            <a:r>
              <a:rPr lang="en-US" sz="2000"/>
              <a:t>Introduces more problems!</a:t>
            </a:r>
          </a:p>
        </p:txBody>
      </p:sp>
      <p:sp>
        <p:nvSpPr>
          <p:cNvPr id="5697540" name="Rectangle 4"/>
          <p:cNvSpPr>
            <a:spLocks noChangeArrowheads="1"/>
          </p:cNvSpPr>
          <p:nvPr/>
        </p:nvSpPr>
        <p:spPr bwMode="auto">
          <a:xfrm>
            <a:off x="4800600" y="1676400"/>
            <a:ext cx="1371600" cy="838200"/>
          </a:xfrm>
          <a:prstGeom prst="rect">
            <a:avLst/>
          </a:prstGeom>
          <a:solidFill>
            <a:srgbClr val="00CC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97541" name="Rectangle 5"/>
          <p:cNvSpPr>
            <a:spLocks noChangeArrowheads="1"/>
          </p:cNvSpPr>
          <p:nvPr/>
        </p:nvSpPr>
        <p:spPr bwMode="auto">
          <a:xfrm>
            <a:off x="7162800" y="1676400"/>
            <a:ext cx="1371600" cy="4953000"/>
          </a:xfrm>
          <a:prstGeom prst="rect">
            <a:avLst/>
          </a:prstGeom>
          <a:solidFill>
            <a:srgbClr val="99CC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97542" name="Line 6"/>
          <p:cNvSpPr>
            <a:spLocks noChangeShapeType="1"/>
          </p:cNvSpPr>
          <p:nvPr/>
        </p:nvSpPr>
        <p:spPr bwMode="auto">
          <a:xfrm>
            <a:off x="5257800" y="2971800"/>
            <a:ext cx="1752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97543" name="Line 7"/>
          <p:cNvSpPr>
            <a:spLocks noChangeShapeType="1"/>
          </p:cNvSpPr>
          <p:nvPr/>
        </p:nvSpPr>
        <p:spPr bwMode="auto">
          <a:xfrm flipV="1">
            <a:off x="5257800" y="2590800"/>
            <a:ext cx="0" cy="381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97544" name="Text Box 8"/>
          <p:cNvSpPr txBox="1">
            <a:spLocks noChangeArrowheads="1"/>
          </p:cNvSpPr>
          <p:nvPr/>
        </p:nvSpPr>
        <p:spPr bwMode="auto">
          <a:xfrm>
            <a:off x="4654550" y="4724400"/>
            <a:ext cx="1582738" cy="54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Processors</a:t>
            </a:r>
          </a:p>
        </p:txBody>
      </p:sp>
      <p:sp>
        <p:nvSpPr>
          <p:cNvPr id="5697545" name="Rectangle 9"/>
          <p:cNvSpPr>
            <a:spLocks noChangeArrowheads="1"/>
          </p:cNvSpPr>
          <p:nvPr/>
        </p:nvSpPr>
        <p:spPr bwMode="auto">
          <a:xfrm>
            <a:off x="7162800" y="5562600"/>
            <a:ext cx="1371600" cy="569913"/>
          </a:xfrm>
          <a:prstGeom prst="rect">
            <a:avLst/>
          </a:prstGeom>
          <a:solidFill>
            <a:srgbClr val="00CC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Text</a:t>
            </a:r>
          </a:p>
        </p:txBody>
      </p:sp>
      <p:sp>
        <p:nvSpPr>
          <p:cNvPr id="5697546" name="Rectangle 10"/>
          <p:cNvSpPr>
            <a:spLocks noChangeArrowheads="1"/>
          </p:cNvSpPr>
          <p:nvPr/>
        </p:nvSpPr>
        <p:spPr bwMode="auto">
          <a:xfrm>
            <a:off x="7162800" y="5029200"/>
            <a:ext cx="1371600" cy="569913"/>
          </a:xfrm>
          <a:prstGeom prst="rect">
            <a:avLst/>
          </a:prstGeom>
          <a:solidFill>
            <a:srgbClr val="00CC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Data</a:t>
            </a:r>
          </a:p>
        </p:txBody>
      </p:sp>
      <p:sp>
        <p:nvSpPr>
          <p:cNvPr id="5697547" name="Rectangle 11"/>
          <p:cNvSpPr>
            <a:spLocks noChangeArrowheads="1"/>
          </p:cNvSpPr>
          <p:nvPr/>
        </p:nvSpPr>
        <p:spPr bwMode="auto">
          <a:xfrm>
            <a:off x="7162800" y="2228850"/>
            <a:ext cx="1371600" cy="569913"/>
          </a:xfrm>
          <a:prstGeom prst="rect">
            <a:avLst/>
          </a:prstGeom>
          <a:solidFill>
            <a:srgbClr val="00CC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Stack</a:t>
            </a:r>
          </a:p>
        </p:txBody>
      </p:sp>
      <p:sp>
        <p:nvSpPr>
          <p:cNvPr id="5697548" name="Rectangle 12"/>
          <p:cNvSpPr>
            <a:spLocks noChangeArrowheads="1"/>
          </p:cNvSpPr>
          <p:nvPr/>
        </p:nvSpPr>
        <p:spPr bwMode="auto">
          <a:xfrm>
            <a:off x="7162800" y="4495800"/>
            <a:ext cx="1371600" cy="569913"/>
          </a:xfrm>
          <a:prstGeom prst="rect">
            <a:avLst/>
          </a:prstGeom>
          <a:solidFill>
            <a:srgbClr val="00CC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Heap</a:t>
            </a:r>
          </a:p>
        </p:txBody>
      </p:sp>
      <p:sp>
        <p:nvSpPr>
          <p:cNvPr id="5697549" name="Text Box 13"/>
          <p:cNvSpPr txBox="1">
            <a:spLocks noChangeArrowheads="1"/>
          </p:cNvSpPr>
          <p:nvPr/>
        </p:nvSpPr>
        <p:spPr bwMode="auto">
          <a:xfrm>
            <a:off x="7135813" y="5943600"/>
            <a:ext cx="1195387" cy="54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Memory</a:t>
            </a:r>
          </a:p>
        </p:txBody>
      </p:sp>
      <p:sp>
        <p:nvSpPr>
          <p:cNvPr id="5697550" name="Text Box 14"/>
          <p:cNvSpPr txBox="1">
            <a:spLocks noChangeArrowheads="1"/>
          </p:cNvSpPr>
          <p:nvPr/>
        </p:nvSpPr>
        <p:spPr bwMode="auto">
          <a:xfrm>
            <a:off x="6400800" y="5867400"/>
            <a:ext cx="6810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0x1000</a:t>
            </a:r>
          </a:p>
        </p:txBody>
      </p:sp>
      <p:sp>
        <p:nvSpPr>
          <p:cNvPr id="5697551" name="Text Box 15"/>
          <p:cNvSpPr txBox="1">
            <a:spLocks noChangeArrowheads="1"/>
          </p:cNvSpPr>
          <p:nvPr/>
        </p:nvSpPr>
        <p:spPr bwMode="auto">
          <a:xfrm>
            <a:off x="6383338" y="2057400"/>
            <a:ext cx="7286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0x7fffffff</a:t>
            </a:r>
          </a:p>
        </p:txBody>
      </p:sp>
      <p:sp>
        <p:nvSpPr>
          <p:cNvPr id="5697552" name="Rectangle 16"/>
          <p:cNvSpPr>
            <a:spLocks noChangeArrowheads="1"/>
          </p:cNvSpPr>
          <p:nvPr/>
        </p:nvSpPr>
        <p:spPr bwMode="auto">
          <a:xfrm>
            <a:off x="4800600" y="3505200"/>
            <a:ext cx="1371600" cy="83820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97553" name="Line 17"/>
          <p:cNvSpPr>
            <a:spLocks noChangeShapeType="1"/>
          </p:cNvSpPr>
          <p:nvPr/>
        </p:nvSpPr>
        <p:spPr bwMode="auto">
          <a:xfrm flipH="1">
            <a:off x="5257800" y="2971800"/>
            <a:ext cx="0" cy="457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97554" name="Rectangle 18"/>
          <p:cNvSpPr>
            <a:spLocks noChangeArrowheads="1"/>
          </p:cNvSpPr>
          <p:nvPr/>
        </p:nvSpPr>
        <p:spPr bwMode="auto">
          <a:xfrm>
            <a:off x="7162800" y="3810000"/>
            <a:ext cx="1371600" cy="569913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Text</a:t>
            </a:r>
          </a:p>
        </p:txBody>
      </p:sp>
      <p:sp>
        <p:nvSpPr>
          <p:cNvPr id="5697555" name="Rectangle 19"/>
          <p:cNvSpPr>
            <a:spLocks noChangeArrowheads="1"/>
          </p:cNvSpPr>
          <p:nvPr/>
        </p:nvSpPr>
        <p:spPr bwMode="auto">
          <a:xfrm>
            <a:off x="7162800" y="3352800"/>
            <a:ext cx="1371600" cy="569913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Data</a:t>
            </a:r>
          </a:p>
        </p:txBody>
      </p:sp>
      <p:sp>
        <p:nvSpPr>
          <p:cNvPr id="5697556" name="Rectangle 20"/>
          <p:cNvSpPr>
            <a:spLocks noChangeArrowheads="1"/>
          </p:cNvSpPr>
          <p:nvPr/>
        </p:nvSpPr>
        <p:spPr bwMode="auto">
          <a:xfrm>
            <a:off x="7162800" y="1600200"/>
            <a:ext cx="1371600" cy="569913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Stack</a:t>
            </a:r>
          </a:p>
        </p:txBody>
      </p:sp>
      <p:sp>
        <p:nvSpPr>
          <p:cNvPr id="5697557" name="Rectangle 21"/>
          <p:cNvSpPr>
            <a:spLocks noChangeArrowheads="1"/>
          </p:cNvSpPr>
          <p:nvPr/>
        </p:nvSpPr>
        <p:spPr bwMode="auto">
          <a:xfrm>
            <a:off x="7162800" y="2895600"/>
            <a:ext cx="1371600" cy="569913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Heap</a:t>
            </a:r>
          </a:p>
        </p:txBody>
      </p:sp>
      <p:sp>
        <p:nvSpPr>
          <p:cNvPr id="5697558" name="Text Box 22"/>
          <p:cNvSpPr txBox="1">
            <a:spLocks noChangeArrowheads="1"/>
          </p:cNvSpPr>
          <p:nvPr/>
        </p:nvSpPr>
        <p:spPr bwMode="auto">
          <a:xfrm>
            <a:off x="6400800" y="4114800"/>
            <a:ext cx="6810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1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0x4000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9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Address Space</a:t>
            </a:r>
          </a:p>
        </p:txBody>
      </p:sp>
      <p:sp>
        <p:nvSpPr>
          <p:cNvPr id="5699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Memory Management Unit (MMU)</a:t>
            </a:r>
          </a:p>
          <a:p>
            <a:pPr lvl="1"/>
            <a:r>
              <a:rPr lang="en-US"/>
              <a:t>Combination of hardware and software</a:t>
            </a:r>
          </a:p>
        </p:txBody>
      </p:sp>
      <p:pic>
        <p:nvPicPr>
          <p:cNvPr id="56995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3" t="32500" r="26250" b="17000"/>
          <a:stretch>
            <a:fillRect/>
          </a:stretch>
        </p:blipFill>
        <p:spPr bwMode="auto">
          <a:xfrm>
            <a:off x="1866900" y="2419350"/>
            <a:ext cx="5353050" cy="384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1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Virtual Memory Advantages</a:t>
            </a:r>
          </a:p>
        </p:txBody>
      </p:sp>
      <p:sp>
        <p:nvSpPr>
          <p:cNvPr id="5701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Can relocate program while running</a:t>
            </a:r>
          </a:p>
          <a:p>
            <a:r>
              <a:rPr lang="en-US"/>
              <a:t>Virtualization</a:t>
            </a:r>
          </a:p>
          <a:p>
            <a:pPr lvl="1"/>
            <a:r>
              <a:rPr lang="en-US"/>
              <a:t>In CPU: if process is not doing anything, switch</a:t>
            </a:r>
          </a:p>
          <a:p>
            <a:pPr lvl="1"/>
            <a:r>
              <a:rPr lang="en-US"/>
              <a:t>In memory: when not using it, somebody else can use it</a:t>
            </a:r>
          </a:p>
        </p:txBody>
      </p:sp>
      <p:pic>
        <p:nvPicPr>
          <p:cNvPr id="57016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7" t="42429" r="23593" b="40120"/>
          <a:stretch>
            <a:fillRect/>
          </a:stretch>
        </p:blipFill>
        <p:spPr bwMode="auto">
          <a:xfrm>
            <a:off x="609600" y="4454525"/>
            <a:ext cx="7677150" cy="171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 make it work?</a:t>
            </a:r>
          </a:p>
        </p:txBody>
      </p:sp>
      <p:sp>
        <p:nvSpPr>
          <p:cNvPr id="5703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2725" y="1087438"/>
            <a:ext cx="8778875" cy="5054600"/>
          </a:xfrm>
        </p:spPr>
        <p:txBody>
          <a:bodyPr/>
          <a:lstStyle/>
          <a:p>
            <a:r>
              <a:rPr lang="en-US" sz="2800" dirty="0"/>
              <a:t>Challenge: Virtual Memory can be slow!</a:t>
            </a:r>
          </a:p>
          <a:p>
            <a:r>
              <a:rPr lang="en-US" sz="2800" dirty="0"/>
              <a:t>At run-time: </a:t>
            </a:r>
            <a:r>
              <a:rPr lang="en-US" sz="2800" dirty="0">
                <a:solidFill>
                  <a:schemeClr val="tx2"/>
                </a:solidFill>
              </a:rPr>
              <a:t>virtual</a:t>
            </a:r>
            <a:r>
              <a:rPr lang="en-US" sz="2800" dirty="0"/>
              <a:t> address must be </a:t>
            </a:r>
            <a:r>
              <a:rPr lang="en-US" sz="2800" i="1" dirty="0">
                <a:solidFill>
                  <a:schemeClr val="tx2"/>
                </a:solidFill>
              </a:rPr>
              <a:t>translated</a:t>
            </a:r>
            <a:r>
              <a:rPr lang="en-US" sz="2800" dirty="0"/>
              <a:t> to a </a:t>
            </a:r>
            <a:r>
              <a:rPr lang="en-US" sz="2800" dirty="0">
                <a:solidFill>
                  <a:schemeClr val="tx2"/>
                </a:solidFill>
              </a:rPr>
              <a:t>physical</a:t>
            </a:r>
            <a:r>
              <a:rPr lang="en-US" sz="2800" dirty="0"/>
              <a:t> address</a:t>
            </a:r>
          </a:p>
          <a:p>
            <a:r>
              <a:rPr lang="en-US" sz="2800" dirty="0"/>
              <a:t>MMU (combination of hardware and software)</a:t>
            </a:r>
          </a:p>
        </p:txBody>
      </p:sp>
      <p:pic>
        <p:nvPicPr>
          <p:cNvPr id="57036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4" t="46750" r="32813" b="34250"/>
          <a:stretch>
            <a:fillRect/>
          </a:stretch>
        </p:blipFill>
        <p:spPr bwMode="auto">
          <a:xfrm>
            <a:off x="893763" y="3619500"/>
            <a:ext cx="743267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5730" name="Rectangle 2"/>
          <p:cNvSpPr>
            <a:spLocks noGrp="1" noChangeArrowheads="1"/>
          </p:cNvSpPr>
          <p:nvPr>
            <p:ph type="title"/>
          </p:nvPr>
        </p:nvSpPr>
        <p:spPr>
          <a:xfrm>
            <a:off x="300038" y="123825"/>
            <a:ext cx="8843962" cy="698500"/>
          </a:xfrm>
        </p:spPr>
        <p:txBody>
          <a:bodyPr/>
          <a:lstStyle/>
          <a:p>
            <a:r>
              <a:rPr lang="en-US" sz="3600"/>
              <a:t>Two Programs Sharing Physical Memory</a:t>
            </a:r>
          </a:p>
        </p:txBody>
      </p:sp>
      <p:sp>
        <p:nvSpPr>
          <p:cNvPr id="5705731" name="Rectangle 3"/>
          <p:cNvSpPr>
            <a:spLocks noChangeArrowheads="1"/>
          </p:cNvSpPr>
          <p:nvPr/>
        </p:nvSpPr>
        <p:spPr bwMode="auto">
          <a:xfrm>
            <a:off x="3314700" y="2914650"/>
            <a:ext cx="1752600" cy="1371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5732" name="Line 4"/>
          <p:cNvSpPr>
            <a:spLocks noChangeShapeType="1"/>
          </p:cNvSpPr>
          <p:nvPr/>
        </p:nvSpPr>
        <p:spPr bwMode="auto">
          <a:xfrm>
            <a:off x="3314700" y="3143250"/>
            <a:ext cx="1752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5733" name="Line 5"/>
          <p:cNvSpPr>
            <a:spLocks noChangeShapeType="1"/>
          </p:cNvSpPr>
          <p:nvPr/>
        </p:nvSpPr>
        <p:spPr bwMode="auto">
          <a:xfrm>
            <a:off x="3314700" y="3371850"/>
            <a:ext cx="1752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5734" name="Line 6"/>
          <p:cNvSpPr>
            <a:spLocks noChangeShapeType="1"/>
          </p:cNvSpPr>
          <p:nvPr/>
        </p:nvSpPr>
        <p:spPr bwMode="auto">
          <a:xfrm>
            <a:off x="3314700" y="3600450"/>
            <a:ext cx="1752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5735" name="Line 7"/>
          <p:cNvSpPr>
            <a:spLocks noChangeShapeType="1"/>
          </p:cNvSpPr>
          <p:nvPr/>
        </p:nvSpPr>
        <p:spPr bwMode="auto">
          <a:xfrm>
            <a:off x="3314700" y="3829050"/>
            <a:ext cx="1752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5736" name="Line 8"/>
          <p:cNvSpPr>
            <a:spLocks noChangeShapeType="1"/>
          </p:cNvSpPr>
          <p:nvPr/>
        </p:nvSpPr>
        <p:spPr bwMode="auto">
          <a:xfrm>
            <a:off x="3314700" y="4057650"/>
            <a:ext cx="1752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5737" name="Rectangle 9"/>
          <p:cNvSpPr>
            <a:spLocks noChangeArrowheads="1"/>
          </p:cNvSpPr>
          <p:nvPr/>
        </p:nvSpPr>
        <p:spPr bwMode="auto">
          <a:xfrm>
            <a:off x="6267450" y="3524250"/>
            <a:ext cx="1752600" cy="1828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5738" name="Line 10"/>
          <p:cNvSpPr>
            <a:spLocks noChangeShapeType="1"/>
          </p:cNvSpPr>
          <p:nvPr/>
        </p:nvSpPr>
        <p:spPr bwMode="auto">
          <a:xfrm>
            <a:off x="6267450" y="3752850"/>
            <a:ext cx="1752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5739" name="Line 11"/>
          <p:cNvSpPr>
            <a:spLocks noChangeShapeType="1"/>
          </p:cNvSpPr>
          <p:nvPr/>
        </p:nvSpPr>
        <p:spPr bwMode="auto">
          <a:xfrm>
            <a:off x="6267450" y="3981450"/>
            <a:ext cx="1752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5740" name="Line 12"/>
          <p:cNvSpPr>
            <a:spLocks noChangeShapeType="1"/>
          </p:cNvSpPr>
          <p:nvPr/>
        </p:nvSpPr>
        <p:spPr bwMode="auto">
          <a:xfrm>
            <a:off x="6267450" y="4210050"/>
            <a:ext cx="1752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5741" name="Line 13"/>
          <p:cNvSpPr>
            <a:spLocks noChangeShapeType="1"/>
          </p:cNvSpPr>
          <p:nvPr/>
        </p:nvSpPr>
        <p:spPr bwMode="auto">
          <a:xfrm>
            <a:off x="6267450" y="4438650"/>
            <a:ext cx="1752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5742" name="Line 14"/>
          <p:cNvSpPr>
            <a:spLocks noChangeShapeType="1"/>
          </p:cNvSpPr>
          <p:nvPr/>
        </p:nvSpPr>
        <p:spPr bwMode="auto">
          <a:xfrm>
            <a:off x="6267450" y="4667250"/>
            <a:ext cx="1752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5743" name="Line 15"/>
          <p:cNvSpPr>
            <a:spLocks noChangeShapeType="1"/>
          </p:cNvSpPr>
          <p:nvPr/>
        </p:nvSpPr>
        <p:spPr bwMode="auto">
          <a:xfrm>
            <a:off x="6267450" y="4895850"/>
            <a:ext cx="1752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5744" name="Line 16"/>
          <p:cNvSpPr>
            <a:spLocks noChangeShapeType="1"/>
          </p:cNvSpPr>
          <p:nvPr/>
        </p:nvSpPr>
        <p:spPr bwMode="auto">
          <a:xfrm>
            <a:off x="6267450" y="5124450"/>
            <a:ext cx="1752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5745" name="AutoShape 17"/>
          <p:cNvSpPr>
            <a:spLocks noChangeArrowheads="1"/>
          </p:cNvSpPr>
          <p:nvPr/>
        </p:nvSpPr>
        <p:spPr bwMode="auto">
          <a:xfrm>
            <a:off x="704850" y="4133850"/>
            <a:ext cx="1905000" cy="685800"/>
          </a:xfrm>
          <a:prstGeom prst="can">
            <a:avLst>
              <a:gd name="adj" fmla="val 46065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5746" name="Text Box 18"/>
          <p:cNvSpPr txBox="1">
            <a:spLocks noChangeArrowheads="1"/>
          </p:cNvSpPr>
          <p:nvPr/>
        </p:nvSpPr>
        <p:spPr bwMode="auto">
          <a:xfrm>
            <a:off x="3073400" y="2305050"/>
            <a:ext cx="2343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Program 1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virtual address space</a:t>
            </a:r>
          </a:p>
        </p:txBody>
      </p:sp>
      <p:sp>
        <p:nvSpPr>
          <p:cNvPr id="5705747" name="Text Box 19"/>
          <p:cNvSpPr txBox="1">
            <a:spLocks noChangeArrowheads="1"/>
          </p:cNvSpPr>
          <p:nvPr/>
        </p:nvSpPr>
        <p:spPr bwMode="auto">
          <a:xfrm>
            <a:off x="6400800" y="3143250"/>
            <a:ext cx="1568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main memory</a:t>
            </a:r>
          </a:p>
        </p:txBody>
      </p:sp>
      <p:sp>
        <p:nvSpPr>
          <p:cNvPr id="5705748" name="Line 20"/>
          <p:cNvSpPr>
            <a:spLocks noChangeShapeType="1"/>
          </p:cNvSpPr>
          <p:nvPr/>
        </p:nvSpPr>
        <p:spPr bwMode="auto">
          <a:xfrm>
            <a:off x="4133850" y="2990850"/>
            <a:ext cx="2133600" cy="2286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5749" name="Line 21"/>
          <p:cNvSpPr>
            <a:spLocks noChangeShapeType="1"/>
          </p:cNvSpPr>
          <p:nvPr/>
        </p:nvSpPr>
        <p:spPr bwMode="auto">
          <a:xfrm flipH="1">
            <a:off x="1695450" y="3295650"/>
            <a:ext cx="2438400" cy="990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5750" name="Line 22"/>
          <p:cNvSpPr>
            <a:spLocks noChangeShapeType="1"/>
          </p:cNvSpPr>
          <p:nvPr/>
        </p:nvSpPr>
        <p:spPr bwMode="auto">
          <a:xfrm flipH="1">
            <a:off x="2133600" y="3524250"/>
            <a:ext cx="2000250" cy="762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5751" name="Line 23"/>
          <p:cNvSpPr>
            <a:spLocks noChangeShapeType="1"/>
          </p:cNvSpPr>
          <p:nvPr/>
        </p:nvSpPr>
        <p:spPr bwMode="auto">
          <a:xfrm flipH="1" flipV="1">
            <a:off x="1924050" y="4514850"/>
            <a:ext cx="2209800" cy="10668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5752" name="Line 24"/>
          <p:cNvSpPr>
            <a:spLocks noChangeShapeType="1"/>
          </p:cNvSpPr>
          <p:nvPr/>
        </p:nvSpPr>
        <p:spPr bwMode="auto">
          <a:xfrm>
            <a:off x="4133850" y="3981450"/>
            <a:ext cx="213360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5753" name="Line 25"/>
          <p:cNvSpPr>
            <a:spLocks noChangeShapeType="1"/>
          </p:cNvSpPr>
          <p:nvPr/>
        </p:nvSpPr>
        <p:spPr bwMode="auto">
          <a:xfrm flipV="1">
            <a:off x="4133850" y="3676650"/>
            <a:ext cx="211455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5754" name="Line 26"/>
          <p:cNvSpPr>
            <a:spLocks noChangeShapeType="1"/>
          </p:cNvSpPr>
          <p:nvPr/>
        </p:nvSpPr>
        <p:spPr bwMode="auto">
          <a:xfrm flipH="1">
            <a:off x="1924050" y="4210050"/>
            <a:ext cx="22098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5755" name="Line 27"/>
          <p:cNvSpPr>
            <a:spLocks noChangeShapeType="1"/>
          </p:cNvSpPr>
          <p:nvPr/>
        </p:nvSpPr>
        <p:spPr bwMode="auto">
          <a:xfrm flipV="1">
            <a:off x="4133850" y="5048250"/>
            <a:ext cx="2133600" cy="3048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5756" name="Line 28"/>
          <p:cNvSpPr>
            <a:spLocks noChangeShapeType="1"/>
          </p:cNvSpPr>
          <p:nvPr/>
        </p:nvSpPr>
        <p:spPr bwMode="auto">
          <a:xfrm flipV="1">
            <a:off x="4133850" y="4591050"/>
            <a:ext cx="2133600" cy="14478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5757" name="Line 29"/>
          <p:cNvSpPr>
            <a:spLocks noChangeShapeType="1"/>
          </p:cNvSpPr>
          <p:nvPr/>
        </p:nvSpPr>
        <p:spPr bwMode="auto">
          <a:xfrm flipV="1">
            <a:off x="4133850" y="4286250"/>
            <a:ext cx="2133600" cy="15240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5758" name="Line 30"/>
          <p:cNvSpPr>
            <a:spLocks noChangeShapeType="1"/>
          </p:cNvSpPr>
          <p:nvPr/>
        </p:nvSpPr>
        <p:spPr bwMode="auto">
          <a:xfrm flipH="1" flipV="1">
            <a:off x="1771650" y="4591050"/>
            <a:ext cx="2362200" cy="16764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5759" name="Rectangle 31"/>
          <p:cNvSpPr>
            <a:spLocks noChangeArrowheads="1"/>
          </p:cNvSpPr>
          <p:nvPr/>
        </p:nvSpPr>
        <p:spPr bwMode="auto">
          <a:xfrm>
            <a:off x="457200" y="1009650"/>
            <a:ext cx="8153400" cy="1331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3500" tIns="25400" rIns="63500" bIns="25400">
            <a:spAutoFit/>
          </a:bodyPr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Tx/>
              <a:buChar char="•"/>
            </a:pPr>
            <a:r>
              <a:rPr lang="en-US" sz="2800" dirty="0" smtClean="0">
                <a:solidFill>
                  <a:srgbClr val="FFFFFF"/>
                </a:solidFill>
                <a:latin typeface="Helvetica" charset="0"/>
                <a:ea typeface="ＭＳ Ｐゴシック" charset="0"/>
              </a:rPr>
              <a:t>The starting location of each page (either in main memory or in secondary memory) is contained in the program</a:t>
            </a:r>
            <a:r>
              <a:rPr lang="ja-JP" altLang="en-US" sz="2800" dirty="0" smtClean="0">
                <a:solidFill>
                  <a:srgbClr val="FFFFFF"/>
                </a:solidFill>
                <a:latin typeface="Arial"/>
                <a:ea typeface="ＭＳ Ｐゴシック" charset="0"/>
              </a:rPr>
              <a:t>’</a:t>
            </a:r>
            <a:r>
              <a:rPr lang="en-US" sz="2800" dirty="0" smtClean="0">
                <a:solidFill>
                  <a:srgbClr val="FFFFFF"/>
                </a:solidFill>
                <a:latin typeface="Helvetica" charset="0"/>
                <a:ea typeface="ＭＳ Ｐゴシック" charset="0"/>
              </a:rPr>
              <a:t>s </a:t>
            </a:r>
            <a:r>
              <a:rPr lang="en-US" sz="2800" dirty="0" smtClean="0">
                <a:solidFill>
                  <a:schemeClr val="tx2"/>
                </a:solidFill>
                <a:latin typeface="Helvetica" charset="0"/>
                <a:ea typeface="ＭＳ Ｐゴシック" charset="0"/>
              </a:rPr>
              <a:t>page table</a:t>
            </a:r>
          </a:p>
        </p:txBody>
      </p:sp>
      <p:sp>
        <p:nvSpPr>
          <p:cNvPr id="5705760" name="Rectangle 32"/>
          <p:cNvSpPr>
            <a:spLocks noChangeArrowheads="1"/>
          </p:cNvSpPr>
          <p:nvPr/>
        </p:nvSpPr>
        <p:spPr bwMode="auto">
          <a:xfrm>
            <a:off x="3314700" y="5200650"/>
            <a:ext cx="1752600" cy="1143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5761" name="Line 33"/>
          <p:cNvSpPr>
            <a:spLocks noChangeShapeType="1"/>
          </p:cNvSpPr>
          <p:nvPr/>
        </p:nvSpPr>
        <p:spPr bwMode="auto">
          <a:xfrm>
            <a:off x="3314700" y="5429250"/>
            <a:ext cx="1752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5762" name="Line 34"/>
          <p:cNvSpPr>
            <a:spLocks noChangeShapeType="1"/>
          </p:cNvSpPr>
          <p:nvPr/>
        </p:nvSpPr>
        <p:spPr bwMode="auto">
          <a:xfrm>
            <a:off x="3314700" y="5657850"/>
            <a:ext cx="1752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5763" name="Line 35"/>
          <p:cNvSpPr>
            <a:spLocks noChangeShapeType="1"/>
          </p:cNvSpPr>
          <p:nvPr/>
        </p:nvSpPr>
        <p:spPr bwMode="auto">
          <a:xfrm>
            <a:off x="3314700" y="5886450"/>
            <a:ext cx="1752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5764" name="Line 36"/>
          <p:cNvSpPr>
            <a:spLocks noChangeShapeType="1"/>
          </p:cNvSpPr>
          <p:nvPr/>
        </p:nvSpPr>
        <p:spPr bwMode="auto">
          <a:xfrm>
            <a:off x="3314700" y="6115050"/>
            <a:ext cx="1752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5765" name="Text Box 37"/>
          <p:cNvSpPr txBox="1">
            <a:spLocks noChangeArrowheads="1"/>
          </p:cNvSpPr>
          <p:nvPr/>
        </p:nvSpPr>
        <p:spPr bwMode="auto">
          <a:xfrm>
            <a:off x="3073400" y="4591050"/>
            <a:ext cx="2343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CC6600"/>
                </a:solidFill>
                <a:latin typeface="Arial" charset="0"/>
                <a:ea typeface="ＭＳ Ｐゴシック" charset="0"/>
              </a:rPr>
              <a:t>Program 2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CC6600"/>
                </a:solidFill>
                <a:latin typeface="Arial" charset="0"/>
                <a:ea typeface="ＭＳ Ｐゴシック" charset="0"/>
              </a:rPr>
              <a:t>virtual address space</a:t>
            </a:r>
          </a:p>
        </p:txBody>
      </p:sp>
      <p:sp>
        <p:nvSpPr>
          <p:cNvPr id="5705766" name="Text Box 38"/>
          <p:cNvSpPr txBox="1">
            <a:spLocks noChangeArrowheads="1"/>
          </p:cNvSpPr>
          <p:nvPr/>
        </p:nvSpPr>
        <p:spPr bwMode="auto">
          <a:xfrm>
            <a:off x="874713" y="5032375"/>
            <a:ext cx="8969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swap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space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7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Page Table for Translation</a:t>
            </a:r>
          </a:p>
        </p:txBody>
      </p:sp>
      <p:sp>
        <p:nvSpPr>
          <p:cNvPr id="5707779" name="Rectangle 3"/>
          <p:cNvSpPr>
            <a:spLocks noChangeArrowheads="1"/>
          </p:cNvSpPr>
          <p:nvPr/>
        </p:nvSpPr>
        <p:spPr bwMode="auto">
          <a:xfrm>
            <a:off x="1974850" y="3228975"/>
            <a:ext cx="1752600" cy="2514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780" name="Line 4"/>
          <p:cNvSpPr>
            <a:spLocks noChangeShapeType="1"/>
          </p:cNvSpPr>
          <p:nvPr/>
        </p:nvSpPr>
        <p:spPr bwMode="auto">
          <a:xfrm>
            <a:off x="1974850" y="3457575"/>
            <a:ext cx="1752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781" name="Line 5"/>
          <p:cNvSpPr>
            <a:spLocks noChangeShapeType="1"/>
          </p:cNvSpPr>
          <p:nvPr/>
        </p:nvSpPr>
        <p:spPr bwMode="auto">
          <a:xfrm>
            <a:off x="1974850" y="3686175"/>
            <a:ext cx="1752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782" name="Line 6"/>
          <p:cNvSpPr>
            <a:spLocks noChangeShapeType="1"/>
          </p:cNvSpPr>
          <p:nvPr/>
        </p:nvSpPr>
        <p:spPr bwMode="auto">
          <a:xfrm>
            <a:off x="1974850" y="3914775"/>
            <a:ext cx="1752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783" name="Line 7"/>
          <p:cNvSpPr>
            <a:spLocks noChangeShapeType="1"/>
          </p:cNvSpPr>
          <p:nvPr/>
        </p:nvSpPr>
        <p:spPr bwMode="auto">
          <a:xfrm>
            <a:off x="1974850" y="4143375"/>
            <a:ext cx="1752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784" name="Line 8"/>
          <p:cNvSpPr>
            <a:spLocks noChangeShapeType="1"/>
          </p:cNvSpPr>
          <p:nvPr/>
        </p:nvSpPr>
        <p:spPr bwMode="auto">
          <a:xfrm>
            <a:off x="1974850" y="4371975"/>
            <a:ext cx="1752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785" name="Line 9"/>
          <p:cNvSpPr>
            <a:spLocks noChangeShapeType="1"/>
          </p:cNvSpPr>
          <p:nvPr/>
        </p:nvSpPr>
        <p:spPr bwMode="auto">
          <a:xfrm>
            <a:off x="1974850" y="4600575"/>
            <a:ext cx="1752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786" name="Line 10"/>
          <p:cNvSpPr>
            <a:spLocks noChangeShapeType="1"/>
          </p:cNvSpPr>
          <p:nvPr/>
        </p:nvSpPr>
        <p:spPr bwMode="auto">
          <a:xfrm>
            <a:off x="1974850" y="4829175"/>
            <a:ext cx="1752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787" name="Line 11"/>
          <p:cNvSpPr>
            <a:spLocks noChangeShapeType="1"/>
          </p:cNvSpPr>
          <p:nvPr/>
        </p:nvSpPr>
        <p:spPr bwMode="auto">
          <a:xfrm>
            <a:off x="1974850" y="5057775"/>
            <a:ext cx="1752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788" name="Line 12"/>
          <p:cNvSpPr>
            <a:spLocks noChangeShapeType="1"/>
          </p:cNvSpPr>
          <p:nvPr/>
        </p:nvSpPr>
        <p:spPr bwMode="auto">
          <a:xfrm>
            <a:off x="1974850" y="5286375"/>
            <a:ext cx="1752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789" name="Line 13"/>
          <p:cNvSpPr>
            <a:spLocks noChangeShapeType="1"/>
          </p:cNvSpPr>
          <p:nvPr/>
        </p:nvSpPr>
        <p:spPr bwMode="auto">
          <a:xfrm>
            <a:off x="1974850" y="5514975"/>
            <a:ext cx="1752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790" name="Rectangle 14"/>
          <p:cNvSpPr>
            <a:spLocks noChangeArrowheads="1"/>
          </p:cNvSpPr>
          <p:nvPr/>
        </p:nvSpPr>
        <p:spPr bwMode="auto">
          <a:xfrm>
            <a:off x="6242050" y="2986088"/>
            <a:ext cx="1524000" cy="1828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791" name="Line 15"/>
          <p:cNvSpPr>
            <a:spLocks noChangeShapeType="1"/>
          </p:cNvSpPr>
          <p:nvPr/>
        </p:nvSpPr>
        <p:spPr bwMode="auto">
          <a:xfrm>
            <a:off x="6242050" y="3214688"/>
            <a:ext cx="152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792" name="Line 16"/>
          <p:cNvSpPr>
            <a:spLocks noChangeShapeType="1"/>
          </p:cNvSpPr>
          <p:nvPr/>
        </p:nvSpPr>
        <p:spPr bwMode="auto">
          <a:xfrm>
            <a:off x="6242050" y="3443288"/>
            <a:ext cx="152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793" name="Line 17"/>
          <p:cNvSpPr>
            <a:spLocks noChangeShapeType="1"/>
          </p:cNvSpPr>
          <p:nvPr/>
        </p:nvSpPr>
        <p:spPr bwMode="auto">
          <a:xfrm>
            <a:off x="6242050" y="3671888"/>
            <a:ext cx="152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794" name="Line 18"/>
          <p:cNvSpPr>
            <a:spLocks noChangeShapeType="1"/>
          </p:cNvSpPr>
          <p:nvPr/>
        </p:nvSpPr>
        <p:spPr bwMode="auto">
          <a:xfrm>
            <a:off x="6242050" y="3900488"/>
            <a:ext cx="152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795" name="Line 19"/>
          <p:cNvSpPr>
            <a:spLocks noChangeShapeType="1"/>
          </p:cNvSpPr>
          <p:nvPr/>
        </p:nvSpPr>
        <p:spPr bwMode="auto">
          <a:xfrm>
            <a:off x="6242050" y="4129088"/>
            <a:ext cx="152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796" name="Line 20"/>
          <p:cNvSpPr>
            <a:spLocks noChangeShapeType="1"/>
          </p:cNvSpPr>
          <p:nvPr/>
        </p:nvSpPr>
        <p:spPr bwMode="auto">
          <a:xfrm>
            <a:off x="6242050" y="4357688"/>
            <a:ext cx="152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797" name="Line 21"/>
          <p:cNvSpPr>
            <a:spLocks noChangeShapeType="1"/>
          </p:cNvSpPr>
          <p:nvPr/>
        </p:nvSpPr>
        <p:spPr bwMode="auto">
          <a:xfrm>
            <a:off x="6242050" y="4586288"/>
            <a:ext cx="1524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798" name="AutoShape 22"/>
          <p:cNvSpPr>
            <a:spLocks noChangeArrowheads="1"/>
          </p:cNvSpPr>
          <p:nvPr/>
        </p:nvSpPr>
        <p:spPr bwMode="auto">
          <a:xfrm>
            <a:off x="6165850" y="5119688"/>
            <a:ext cx="1828800" cy="1371600"/>
          </a:xfrm>
          <a:prstGeom prst="can">
            <a:avLst>
              <a:gd name="adj" fmla="val 16574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799" name="Text Box 23"/>
          <p:cNvSpPr txBox="1">
            <a:spLocks noChangeArrowheads="1"/>
          </p:cNvSpPr>
          <p:nvPr/>
        </p:nvSpPr>
        <p:spPr bwMode="auto">
          <a:xfrm>
            <a:off x="2211388" y="2705100"/>
            <a:ext cx="144621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Physical page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base addr</a:t>
            </a:r>
          </a:p>
        </p:txBody>
      </p:sp>
      <p:sp>
        <p:nvSpPr>
          <p:cNvPr id="5707800" name="Text Box 24"/>
          <p:cNvSpPr txBox="1">
            <a:spLocks noChangeArrowheads="1"/>
          </p:cNvSpPr>
          <p:nvPr/>
        </p:nvSpPr>
        <p:spPr bwMode="auto">
          <a:xfrm>
            <a:off x="6115050" y="4752975"/>
            <a:ext cx="1657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Main memory</a:t>
            </a:r>
          </a:p>
        </p:txBody>
      </p:sp>
      <p:sp>
        <p:nvSpPr>
          <p:cNvPr id="5707801" name="Line 25"/>
          <p:cNvSpPr>
            <a:spLocks noChangeShapeType="1"/>
          </p:cNvSpPr>
          <p:nvPr/>
        </p:nvSpPr>
        <p:spPr bwMode="auto">
          <a:xfrm>
            <a:off x="2736850" y="3367088"/>
            <a:ext cx="3511550" cy="10144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802" name="Line 26"/>
          <p:cNvSpPr>
            <a:spLocks noChangeShapeType="1"/>
          </p:cNvSpPr>
          <p:nvPr/>
        </p:nvSpPr>
        <p:spPr bwMode="auto">
          <a:xfrm flipV="1">
            <a:off x="2736850" y="3009900"/>
            <a:ext cx="3511550" cy="5857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803" name="Line 27"/>
          <p:cNvSpPr>
            <a:spLocks noChangeShapeType="1"/>
          </p:cNvSpPr>
          <p:nvPr/>
        </p:nvSpPr>
        <p:spPr bwMode="auto">
          <a:xfrm flipV="1">
            <a:off x="2736850" y="3695700"/>
            <a:ext cx="3511550" cy="523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804" name="Line 28"/>
          <p:cNvSpPr>
            <a:spLocks noChangeShapeType="1"/>
          </p:cNvSpPr>
          <p:nvPr/>
        </p:nvSpPr>
        <p:spPr bwMode="auto">
          <a:xfrm>
            <a:off x="2736850" y="4662488"/>
            <a:ext cx="3657600" cy="914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805" name="Line 29"/>
          <p:cNvSpPr>
            <a:spLocks noChangeShapeType="1"/>
          </p:cNvSpPr>
          <p:nvPr/>
        </p:nvSpPr>
        <p:spPr bwMode="auto">
          <a:xfrm>
            <a:off x="2736850" y="3976688"/>
            <a:ext cx="3511550" cy="6334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806" name="Line 30"/>
          <p:cNvSpPr>
            <a:spLocks noChangeShapeType="1"/>
          </p:cNvSpPr>
          <p:nvPr/>
        </p:nvSpPr>
        <p:spPr bwMode="auto">
          <a:xfrm flipV="1">
            <a:off x="2736850" y="3238500"/>
            <a:ext cx="3511550" cy="9667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807" name="Line 31"/>
          <p:cNvSpPr>
            <a:spLocks noChangeShapeType="1"/>
          </p:cNvSpPr>
          <p:nvPr/>
        </p:nvSpPr>
        <p:spPr bwMode="auto">
          <a:xfrm flipV="1">
            <a:off x="2736850" y="3924300"/>
            <a:ext cx="3511550" cy="509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808" name="Line 32"/>
          <p:cNvSpPr>
            <a:spLocks noChangeShapeType="1"/>
          </p:cNvSpPr>
          <p:nvPr/>
        </p:nvSpPr>
        <p:spPr bwMode="auto">
          <a:xfrm flipV="1">
            <a:off x="2736850" y="4152900"/>
            <a:ext cx="3511550" cy="8143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809" name="Line 33"/>
          <p:cNvSpPr>
            <a:spLocks noChangeShapeType="1"/>
          </p:cNvSpPr>
          <p:nvPr/>
        </p:nvSpPr>
        <p:spPr bwMode="auto">
          <a:xfrm>
            <a:off x="2736850" y="5195888"/>
            <a:ext cx="365760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810" name="Line 34"/>
          <p:cNvSpPr>
            <a:spLocks noChangeShapeType="1"/>
          </p:cNvSpPr>
          <p:nvPr/>
        </p:nvSpPr>
        <p:spPr bwMode="auto">
          <a:xfrm flipV="1">
            <a:off x="2736850" y="3467100"/>
            <a:ext cx="3511550" cy="19573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811" name="Line 35"/>
          <p:cNvSpPr>
            <a:spLocks noChangeShapeType="1"/>
          </p:cNvSpPr>
          <p:nvPr/>
        </p:nvSpPr>
        <p:spPr bwMode="auto">
          <a:xfrm>
            <a:off x="2736850" y="5576888"/>
            <a:ext cx="3657600" cy="685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812" name="Rectangle 36"/>
          <p:cNvSpPr>
            <a:spLocks noChangeArrowheads="1"/>
          </p:cNvSpPr>
          <p:nvPr/>
        </p:nvSpPr>
        <p:spPr bwMode="auto">
          <a:xfrm>
            <a:off x="6318250" y="5500688"/>
            <a:ext cx="1524000" cy="228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813" name="Rectangle 37"/>
          <p:cNvSpPr>
            <a:spLocks noChangeArrowheads="1"/>
          </p:cNvSpPr>
          <p:nvPr/>
        </p:nvSpPr>
        <p:spPr bwMode="auto">
          <a:xfrm>
            <a:off x="6318250" y="5805488"/>
            <a:ext cx="1524000" cy="228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814" name="Rectangle 38"/>
          <p:cNvSpPr>
            <a:spLocks noChangeArrowheads="1"/>
          </p:cNvSpPr>
          <p:nvPr/>
        </p:nvSpPr>
        <p:spPr bwMode="auto">
          <a:xfrm>
            <a:off x="6318250" y="6110288"/>
            <a:ext cx="1524000" cy="228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815" name="Line 39"/>
          <p:cNvSpPr>
            <a:spLocks noChangeShapeType="1"/>
          </p:cNvSpPr>
          <p:nvPr/>
        </p:nvSpPr>
        <p:spPr bwMode="auto">
          <a:xfrm>
            <a:off x="2203450" y="3228975"/>
            <a:ext cx="0" cy="2514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816" name="Text Box 40"/>
          <p:cNvSpPr txBox="1">
            <a:spLocks noChangeArrowheads="1"/>
          </p:cNvSpPr>
          <p:nvPr/>
        </p:nvSpPr>
        <p:spPr bwMode="auto">
          <a:xfrm>
            <a:off x="6318250" y="6415088"/>
            <a:ext cx="1555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Disk storage</a:t>
            </a:r>
          </a:p>
        </p:txBody>
      </p:sp>
      <p:sp>
        <p:nvSpPr>
          <p:cNvPr id="5707817" name="Rectangle 41"/>
          <p:cNvSpPr>
            <a:spLocks noChangeArrowheads="1"/>
          </p:cNvSpPr>
          <p:nvPr/>
        </p:nvSpPr>
        <p:spPr bwMode="auto">
          <a:xfrm>
            <a:off x="679450" y="1181100"/>
            <a:ext cx="1295400" cy="228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818" name="Text Box 42"/>
          <p:cNvSpPr txBox="1">
            <a:spLocks noChangeArrowheads="1"/>
          </p:cNvSpPr>
          <p:nvPr/>
        </p:nvSpPr>
        <p:spPr bwMode="auto">
          <a:xfrm>
            <a:off x="457200" y="876300"/>
            <a:ext cx="159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Virtual page #</a:t>
            </a:r>
          </a:p>
        </p:txBody>
      </p:sp>
      <p:sp>
        <p:nvSpPr>
          <p:cNvPr id="5707819" name="Text Box 43"/>
          <p:cNvSpPr txBox="1">
            <a:spLocks noChangeArrowheads="1"/>
          </p:cNvSpPr>
          <p:nvPr/>
        </p:nvSpPr>
        <p:spPr bwMode="auto">
          <a:xfrm>
            <a:off x="1943100" y="2947988"/>
            <a:ext cx="3190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V</a:t>
            </a:r>
          </a:p>
        </p:txBody>
      </p:sp>
      <p:sp>
        <p:nvSpPr>
          <p:cNvPr id="5707820" name="Text Box 44"/>
          <p:cNvSpPr txBox="1">
            <a:spLocks noChangeArrowheads="1"/>
          </p:cNvSpPr>
          <p:nvPr/>
        </p:nvSpPr>
        <p:spPr bwMode="auto">
          <a:xfrm>
            <a:off x="1989138" y="3189288"/>
            <a:ext cx="290512" cy="260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1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1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1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1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1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1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0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1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0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1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5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0</a:t>
            </a:r>
          </a:p>
        </p:txBody>
      </p:sp>
      <p:sp>
        <p:nvSpPr>
          <p:cNvPr id="5707821" name="Text Box 45"/>
          <p:cNvSpPr txBox="1">
            <a:spLocks noChangeArrowheads="1"/>
          </p:cNvSpPr>
          <p:nvPr/>
        </p:nvSpPr>
        <p:spPr bwMode="auto">
          <a:xfrm>
            <a:off x="2000250" y="5805488"/>
            <a:ext cx="1962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Page Table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(in main memory)</a:t>
            </a:r>
          </a:p>
        </p:txBody>
      </p:sp>
      <p:grpSp>
        <p:nvGrpSpPr>
          <p:cNvPr id="5707822" name="Group 46"/>
          <p:cNvGrpSpPr>
            <a:grpSpLocks/>
          </p:cNvGrpSpPr>
          <p:nvPr/>
        </p:nvGrpSpPr>
        <p:grpSpPr bwMode="auto">
          <a:xfrm>
            <a:off x="1212850" y="1409700"/>
            <a:ext cx="762000" cy="2590800"/>
            <a:chOff x="764" y="816"/>
            <a:chExt cx="480" cy="1632"/>
          </a:xfrm>
        </p:grpSpPr>
        <p:sp>
          <p:nvSpPr>
            <p:cNvPr id="5707823" name="Line 47"/>
            <p:cNvSpPr>
              <a:spLocks noChangeShapeType="1"/>
            </p:cNvSpPr>
            <p:nvPr/>
          </p:nvSpPr>
          <p:spPr bwMode="auto">
            <a:xfrm>
              <a:off x="764" y="2448"/>
              <a:ext cx="48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707824" name="Line 48"/>
            <p:cNvSpPr>
              <a:spLocks noChangeShapeType="1"/>
            </p:cNvSpPr>
            <p:nvPr/>
          </p:nvSpPr>
          <p:spPr bwMode="auto">
            <a:xfrm>
              <a:off x="768" y="816"/>
              <a:ext cx="0" cy="16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5707825" name="Rectangle 49"/>
          <p:cNvSpPr>
            <a:spLocks noChangeArrowheads="1"/>
          </p:cNvSpPr>
          <p:nvPr/>
        </p:nvSpPr>
        <p:spPr bwMode="auto">
          <a:xfrm>
            <a:off x="1981200" y="1181100"/>
            <a:ext cx="1295400" cy="228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826" name="Text Box 50"/>
          <p:cNvSpPr txBox="1">
            <a:spLocks noChangeArrowheads="1"/>
          </p:cNvSpPr>
          <p:nvPr/>
        </p:nvSpPr>
        <p:spPr bwMode="auto">
          <a:xfrm>
            <a:off x="2101850" y="876300"/>
            <a:ext cx="793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Offset</a:t>
            </a:r>
          </a:p>
        </p:txBody>
      </p:sp>
      <p:sp>
        <p:nvSpPr>
          <p:cNvPr id="5707827" name="Line 51"/>
          <p:cNvSpPr>
            <a:spLocks noChangeShapeType="1"/>
          </p:cNvSpPr>
          <p:nvPr/>
        </p:nvSpPr>
        <p:spPr bwMode="auto">
          <a:xfrm flipV="1">
            <a:off x="3048000" y="2400300"/>
            <a:ext cx="0" cy="160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828" name="Rectangle 52"/>
          <p:cNvSpPr>
            <a:spLocks noChangeArrowheads="1"/>
          </p:cNvSpPr>
          <p:nvPr/>
        </p:nvSpPr>
        <p:spPr bwMode="auto">
          <a:xfrm>
            <a:off x="2438400" y="2185988"/>
            <a:ext cx="1295400" cy="228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829" name="Text Box 53"/>
          <p:cNvSpPr txBox="1">
            <a:spLocks noChangeArrowheads="1"/>
          </p:cNvSpPr>
          <p:nvPr/>
        </p:nvSpPr>
        <p:spPr bwMode="auto">
          <a:xfrm>
            <a:off x="2286000" y="1881188"/>
            <a:ext cx="1797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Physical page #</a:t>
            </a:r>
          </a:p>
        </p:txBody>
      </p:sp>
      <p:sp>
        <p:nvSpPr>
          <p:cNvPr id="5707830" name="Rectangle 54"/>
          <p:cNvSpPr>
            <a:spLocks noChangeArrowheads="1"/>
          </p:cNvSpPr>
          <p:nvPr/>
        </p:nvSpPr>
        <p:spPr bwMode="auto">
          <a:xfrm>
            <a:off x="3733800" y="2185988"/>
            <a:ext cx="1295400" cy="228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07831" name="Text Box 55"/>
          <p:cNvSpPr txBox="1">
            <a:spLocks noChangeArrowheads="1"/>
          </p:cNvSpPr>
          <p:nvPr/>
        </p:nvSpPr>
        <p:spPr bwMode="auto">
          <a:xfrm>
            <a:off x="4267200" y="2324100"/>
            <a:ext cx="793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Offset</a:t>
            </a:r>
          </a:p>
        </p:txBody>
      </p:sp>
      <p:grpSp>
        <p:nvGrpSpPr>
          <p:cNvPr id="5707832" name="Group 56"/>
          <p:cNvGrpSpPr>
            <a:grpSpLocks/>
          </p:cNvGrpSpPr>
          <p:nvPr/>
        </p:nvGrpSpPr>
        <p:grpSpPr bwMode="auto">
          <a:xfrm>
            <a:off x="2590800" y="1409700"/>
            <a:ext cx="1676400" cy="776288"/>
            <a:chOff x="1632" y="816"/>
            <a:chExt cx="1056" cy="489"/>
          </a:xfrm>
        </p:grpSpPr>
        <p:sp>
          <p:nvSpPr>
            <p:cNvPr id="5707833" name="Line 57"/>
            <p:cNvSpPr>
              <a:spLocks noChangeShapeType="1"/>
            </p:cNvSpPr>
            <p:nvPr/>
          </p:nvSpPr>
          <p:spPr bwMode="auto">
            <a:xfrm>
              <a:off x="1632" y="816"/>
              <a:ext cx="0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707834" name="Line 58"/>
            <p:cNvSpPr>
              <a:spLocks noChangeShapeType="1"/>
            </p:cNvSpPr>
            <p:nvPr/>
          </p:nvSpPr>
          <p:spPr bwMode="auto">
            <a:xfrm>
              <a:off x="1632" y="1065"/>
              <a:ext cx="105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707835" name="Line 59"/>
            <p:cNvSpPr>
              <a:spLocks noChangeShapeType="1"/>
            </p:cNvSpPr>
            <p:nvPr/>
          </p:nvSpPr>
          <p:spPr bwMode="auto">
            <a:xfrm>
              <a:off x="2688" y="1065"/>
              <a:ext cx="0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grpSp>
        <p:nvGrpSpPr>
          <p:cNvPr id="5707836" name="Group 60"/>
          <p:cNvGrpSpPr>
            <a:grpSpLocks/>
          </p:cNvGrpSpPr>
          <p:nvPr/>
        </p:nvGrpSpPr>
        <p:grpSpPr bwMode="auto">
          <a:xfrm>
            <a:off x="3733800" y="2400300"/>
            <a:ext cx="2743200" cy="2286000"/>
            <a:chOff x="2352" y="1440"/>
            <a:chExt cx="1728" cy="1440"/>
          </a:xfrm>
        </p:grpSpPr>
        <p:sp>
          <p:nvSpPr>
            <p:cNvPr id="5707837" name="Line 61"/>
            <p:cNvSpPr>
              <a:spLocks noChangeShapeType="1"/>
            </p:cNvSpPr>
            <p:nvPr/>
          </p:nvSpPr>
          <p:spPr bwMode="auto">
            <a:xfrm>
              <a:off x="2352" y="1440"/>
              <a:ext cx="0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707838" name="Line 62"/>
            <p:cNvSpPr>
              <a:spLocks noChangeShapeType="1"/>
            </p:cNvSpPr>
            <p:nvPr/>
          </p:nvSpPr>
          <p:spPr bwMode="auto">
            <a:xfrm>
              <a:off x="2352" y="1680"/>
              <a:ext cx="8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707839" name="Line 63"/>
            <p:cNvSpPr>
              <a:spLocks noChangeShapeType="1"/>
            </p:cNvSpPr>
            <p:nvPr/>
          </p:nvSpPr>
          <p:spPr bwMode="auto">
            <a:xfrm>
              <a:off x="3168" y="1680"/>
              <a:ext cx="0" cy="1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707840" name="Line 64"/>
            <p:cNvSpPr>
              <a:spLocks noChangeShapeType="1"/>
            </p:cNvSpPr>
            <p:nvPr/>
          </p:nvSpPr>
          <p:spPr bwMode="auto">
            <a:xfrm>
              <a:off x="3168" y="2880"/>
              <a:ext cx="91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5707841" name="Text Box 65"/>
          <p:cNvSpPr txBox="1">
            <a:spLocks noChangeArrowheads="1"/>
          </p:cNvSpPr>
          <p:nvPr/>
        </p:nvSpPr>
        <p:spPr bwMode="auto">
          <a:xfrm>
            <a:off x="8170863" y="5375275"/>
            <a:ext cx="8969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swap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FFFFFF"/>
                </a:solidFill>
                <a:latin typeface="Times New Roman" charset="0"/>
                <a:ea typeface="ＭＳ Ｐゴシック" charset="0"/>
              </a:rPr>
              <a:t>space</a:t>
            </a:r>
          </a:p>
        </p:txBody>
      </p:sp>
      <p:pic>
        <p:nvPicPr>
          <p:cNvPr id="115714" name="CP3 Ink 38208276-277c-4013-a5d7-52510d72696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4" y="2001180"/>
            <a:ext cx="5576551" cy="4246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9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Virtual Addressing with a Cache</a:t>
            </a:r>
          </a:p>
        </p:txBody>
      </p:sp>
      <p:sp>
        <p:nvSpPr>
          <p:cNvPr id="5709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9425" y="1011238"/>
            <a:ext cx="8283575" cy="1646237"/>
          </a:xfrm>
        </p:spPr>
        <p:txBody>
          <a:bodyPr/>
          <a:lstStyle/>
          <a:p>
            <a:r>
              <a:rPr lang="en-US" dirty="0"/>
              <a:t>Thus it takes an </a:t>
            </a:r>
            <a:r>
              <a:rPr lang="en-US" i="1" dirty="0">
                <a:solidFill>
                  <a:schemeClr val="tx2"/>
                </a:solidFill>
              </a:rPr>
              <a:t>extra</a:t>
            </a:r>
            <a:r>
              <a:rPr lang="en-US" dirty="0"/>
              <a:t> memory access to translate a VA to a PA</a:t>
            </a:r>
          </a:p>
        </p:txBody>
      </p:sp>
      <p:grpSp>
        <p:nvGrpSpPr>
          <p:cNvPr id="5709828" name="Group 4"/>
          <p:cNvGrpSpPr>
            <a:grpSpLocks/>
          </p:cNvGrpSpPr>
          <p:nvPr/>
        </p:nvGrpSpPr>
        <p:grpSpPr bwMode="auto">
          <a:xfrm>
            <a:off x="1282700" y="2057400"/>
            <a:ext cx="6565900" cy="1554163"/>
            <a:chOff x="600" y="464"/>
            <a:chExt cx="4136" cy="979"/>
          </a:xfrm>
        </p:grpSpPr>
        <p:sp>
          <p:nvSpPr>
            <p:cNvPr id="5709829" name="Line 5"/>
            <p:cNvSpPr>
              <a:spLocks noChangeShapeType="1"/>
            </p:cNvSpPr>
            <p:nvPr/>
          </p:nvSpPr>
          <p:spPr bwMode="auto">
            <a:xfrm>
              <a:off x="632" y="536"/>
              <a:ext cx="61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709830" name="Line 6"/>
            <p:cNvSpPr>
              <a:spLocks noChangeShapeType="1"/>
            </p:cNvSpPr>
            <p:nvPr/>
          </p:nvSpPr>
          <p:spPr bwMode="auto">
            <a:xfrm>
              <a:off x="1256" y="544"/>
              <a:ext cx="0" cy="5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709831" name="Line 7"/>
            <p:cNvSpPr>
              <a:spLocks noChangeShapeType="1"/>
            </p:cNvSpPr>
            <p:nvPr/>
          </p:nvSpPr>
          <p:spPr bwMode="auto">
            <a:xfrm flipH="1">
              <a:off x="600" y="1152"/>
              <a:ext cx="66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709832" name="Rectangle 8"/>
            <p:cNvSpPr>
              <a:spLocks noChangeArrowheads="1"/>
            </p:cNvSpPr>
            <p:nvPr/>
          </p:nvSpPr>
          <p:spPr bwMode="auto">
            <a:xfrm>
              <a:off x="664" y="768"/>
              <a:ext cx="384" cy="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63500" tIns="25400" rIns="63500" bIns="25400">
              <a:spAutoFit/>
            </a:bodyPr>
            <a:lstStyle/>
            <a:p>
              <a:pPr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FFFFFF"/>
                  </a:solidFill>
                  <a:latin typeface="Arial" charset="0"/>
                  <a:ea typeface="ＭＳ Ｐゴシック" charset="0"/>
                </a:rPr>
                <a:t>CPU</a:t>
              </a:r>
            </a:p>
          </p:txBody>
        </p:sp>
        <p:sp>
          <p:nvSpPr>
            <p:cNvPr id="5709833" name="Rectangle 9"/>
            <p:cNvSpPr>
              <a:spLocks noChangeArrowheads="1"/>
            </p:cNvSpPr>
            <p:nvPr/>
          </p:nvSpPr>
          <p:spPr bwMode="auto">
            <a:xfrm>
              <a:off x="1672" y="560"/>
              <a:ext cx="672" cy="568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FFFFFF"/>
                  </a:solidFill>
                  <a:latin typeface="Arial" charset="0"/>
                  <a:ea typeface="ＭＳ Ｐゴシック" charset="0"/>
                </a:rPr>
                <a:t>Trans-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FFFFFF"/>
                  </a:solidFill>
                  <a:latin typeface="Arial" charset="0"/>
                  <a:ea typeface="ＭＳ Ｐゴシック" charset="0"/>
                </a:rPr>
                <a:t>lation</a:t>
              </a:r>
            </a:p>
          </p:txBody>
        </p:sp>
        <p:sp>
          <p:nvSpPr>
            <p:cNvPr id="5709834" name="Rectangle 10"/>
            <p:cNvSpPr>
              <a:spLocks noChangeArrowheads="1"/>
            </p:cNvSpPr>
            <p:nvPr/>
          </p:nvSpPr>
          <p:spPr bwMode="auto">
            <a:xfrm>
              <a:off x="2824" y="560"/>
              <a:ext cx="672" cy="568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FFFFFF"/>
                  </a:solidFill>
                  <a:latin typeface="Arial" charset="0"/>
                  <a:ea typeface="ＭＳ Ｐゴシック" charset="0"/>
                </a:rPr>
                <a:t>Cache</a:t>
              </a:r>
            </a:p>
          </p:txBody>
        </p:sp>
        <p:sp>
          <p:nvSpPr>
            <p:cNvPr id="5709835" name="Rectangle 11"/>
            <p:cNvSpPr>
              <a:spLocks noChangeArrowheads="1"/>
            </p:cNvSpPr>
            <p:nvPr/>
          </p:nvSpPr>
          <p:spPr bwMode="auto">
            <a:xfrm>
              <a:off x="4064" y="568"/>
              <a:ext cx="672" cy="568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FFFFFF"/>
                  </a:solidFill>
                  <a:latin typeface="Arial" charset="0"/>
                  <a:ea typeface="ＭＳ Ｐゴシック" charset="0"/>
                </a:rPr>
                <a:t>Main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FFFFFF"/>
                  </a:solidFill>
                  <a:latin typeface="Arial" charset="0"/>
                  <a:ea typeface="ＭＳ Ｐゴシック" charset="0"/>
                </a:rPr>
                <a:t>Memory</a:t>
              </a:r>
            </a:p>
          </p:txBody>
        </p:sp>
        <p:sp>
          <p:nvSpPr>
            <p:cNvPr id="5709836" name="Line 12"/>
            <p:cNvSpPr>
              <a:spLocks noChangeShapeType="1"/>
            </p:cNvSpPr>
            <p:nvPr/>
          </p:nvSpPr>
          <p:spPr bwMode="auto">
            <a:xfrm>
              <a:off x="1264" y="648"/>
              <a:ext cx="392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709837" name="Line 13"/>
            <p:cNvSpPr>
              <a:spLocks noChangeShapeType="1"/>
            </p:cNvSpPr>
            <p:nvPr/>
          </p:nvSpPr>
          <p:spPr bwMode="auto">
            <a:xfrm>
              <a:off x="2344" y="648"/>
              <a:ext cx="46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709838" name="Line 14"/>
            <p:cNvSpPr>
              <a:spLocks noChangeShapeType="1"/>
            </p:cNvSpPr>
            <p:nvPr/>
          </p:nvSpPr>
          <p:spPr bwMode="auto">
            <a:xfrm>
              <a:off x="3504" y="632"/>
              <a:ext cx="54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709839" name="Line 15"/>
            <p:cNvSpPr>
              <a:spLocks noChangeShapeType="1"/>
            </p:cNvSpPr>
            <p:nvPr/>
          </p:nvSpPr>
          <p:spPr bwMode="auto">
            <a:xfrm flipH="1">
              <a:off x="3920" y="1040"/>
              <a:ext cx="144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709840" name="Line 16"/>
            <p:cNvSpPr>
              <a:spLocks noChangeShapeType="1"/>
            </p:cNvSpPr>
            <p:nvPr/>
          </p:nvSpPr>
          <p:spPr bwMode="auto">
            <a:xfrm>
              <a:off x="3928" y="1048"/>
              <a:ext cx="0" cy="36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709841" name="Line 17"/>
            <p:cNvSpPr>
              <a:spLocks noChangeShapeType="1"/>
            </p:cNvSpPr>
            <p:nvPr/>
          </p:nvSpPr>
          <p:spPr bwMode="auto">
            <a:xfrm flipH="1">
              <a:off x="1408" y="1416"/>
              <a:ext cx="252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709842" name="Line 18"/>
            <p:cNvSpPr>
              <a:spLocks noChangeShapeType="1"/>
            </p:cNvSpPr>
            <p:nvPr/>
          </p:nvSpPr>
          <p:spPr bwMode="auto">
            <a:xfrm flipV="1">
              <a:off x="1416" y="1072"/>
              <a:ext cx="0" cy="35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709843" name="Line 19"/>
            <p:cNvSpPr>
              <a:spLocks noChangeShapeType="1"/>
            </p:cNvSpPr>
            <p:nvPr/>
          </p:nvSpPr>
          <p:spPr bwMode="auto">
            <a:xfrm flipH="1">
              <a:off x="1248" y="1080"/>
              <a:ext cx="17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709844" name="Line 20"/>
            <p:cNvSpPr>
              <a:spLocks noChangeShapeType="1"/>
            </p:cNvSpPr>
            <p:nvPr/>
          </p:nvSpPr>
          <p:spPr bwMode="auto">
            <a:xfrm flipV="1">
              <a:off x="3664" y="1048"/>
              <a:ext cx="0" cy="37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709845" name="Line 21"/>
            <p:cNvSpPr>
              <a:spLocks noChangeShapeType="1"/>
            </p:cNvSpPr>
            <p:nvPr/>
          </p:nvSpPr>
          <p:spPr bwMode="auto">
            <a:xfrm flipH="1">
              <a:off x="3496" y="1056"/>
              <a:ext cx="17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709846" name="Line 22"/>
            <p:cNvSpPr>
              <a:spLocks noChangeShapeType="1"/>
            </p:cNvSpPr>
            <p:nvPr/>
          </p:nvSpPr>
          <p:spPr bwMode="auto">
            <a:xfrm flipH="1">
              <a:off x="2656" y="1040"/>
              <a:ext cx="16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709847" name="Line 23"/>
            <p:cNvSpPr>
              <a:spLocks noChangeShapeType="1"/>
            </p:cNvSpPr>
            <p:nvPr/>
          </p:nvSpPr>
          <p:spPr bwMode="auto">
            <a:xfrm>
              <a:off x="2664" y="1048"/>
              <a:ext cx="0" cy="36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709848" name="Oval 24"/>
            <p:cNvSpPr>
              <a:spLocks noChangeArrowheads="1"/>
            </p:cNvSpPr>
            <p:nvPr/>
          </p:nvSpPr>
          <p:spPr bwMode="auto">
            <a:xfrm>
              <a:off x="3664" y="1392"/>
              <a:ext cx="16" cy="24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FFFFFF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5709849" name="Rectangle 25"/>
            <p:cNvSpPr>
              <a:spLocks noChangeArrowheads="1"/>
            </p:cNvSpPr>
            <p:nvPr/>
          </p:nvSpPr>
          <p:spPr bwMode="auto">
            <a:xfrm>
              <a:off x="1280" y="480"/>
              <a:ext cx="280" cy="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63500" tIns="25400" rIns="63500" bIns="25400">
              <a:spAutoFit/>
            </a:bodyPr>
            <a:lstStyle/>
            <a:p>
              <a:pPr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FFFFFF"/>
                  </a:solidFill>
                  <a:latin typeface="Arial" charset="0"/>
                  <a:ea typeface="ＭＳ Ｐゴシック" charset="0"/>
                </a:rPr>
                <a:t>VA</a:t>
              </a:r>
            </a:p>
          </p:txBody>
        </p:sp>
        <p:sp>
          <p:nvSpPr>
            <p:cNvPr id="5709850" name="Rectangle 26"/>
            <p:cNvSpPr>
              <a:spLocks noChangeArrowheads="1"/>
            </p:cNvSpPr>
            <p:nvPr/>
          </p:nvSpPr>
          <p:spPr bwMode="auto">
            <a:xfrm>
              <a:off x="2360" y="480"/>
              <a:ext cx="280" cy="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63500" tIns="25400" rIns="63500" bIns="25400">
              <a:spAutoFit/>
            </a:bodyPr>
            <a:lstStyle/>
            <a:p>
              <a:pPr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FFFFFF"/>
                  </a:solidFill>
                  <a:latin typeface="Arial" charset="0"/>
                  <a:ea typeface="ＭＳ Ｐゴシック" charset="0"/>
                </a:rPr>
                <a:t>PA</a:t>
              </a:r>
            </a:p>
          </p:txBody>
        </p:sp>
        <p:sp>
          <p:nvSpPr>
            <p:cNvPr id="5709851" name="Rectangle 27"/>
            <p:cNvSpPr>
              <a:spLocks noChangeArrowheads="1"/>
            </p:cNvSpPr>
            <p:nvPr/>
          </p:nvSpPr>
          <p:spPr bwMode="auto">
            <a:xfrm>
              <a:off x="3536" y="464"/>
              <a:ext cx="408" cy="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63500" tIns="25400" rIns="63500" bIns="25400">
              <a:spAutoFit/>
            </a:bodyPr>
            <a:lstStyle/>
            <a:p>
              <a:pPr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FFFFFF"/>
                  </a:solidFill>
                  <a:latin typeface="Arial" charset="0"/>
                  <a:ea typeface="ＭＳ Ｐゴシック" charset="0"/>
                </a:rPr>
                <a:t>miss</a:t>
              </a:r>
            </a:p>
          </p:txBody>
        </p:sp>
        <p:sp>
          <p:nvSpPr>
            <p:cNvPr id="5709852" name="Rectangle 28"/>
            <p:cNvSpPr>
              <a:spLocks noChangeArrowheads="1"/>
            </p:cNvSpPr>
            <p:nvPr/>
          </p:nvSpPr>
          <p:spPr bwMode="auto">
            <a:xfrm>
              <a:off x="2408" y="1088"/>
              <a:ext cx="256" cy="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63500" tIns="25400" rIns="63500" bIns="25400">
              <a:spAutoFit/>
            </a:bodyPr>
            <a:lstStyle/>
            <a:p>
              <a:pPr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FFFFFF"/>
                  </a:solidFill>
                  <a:latin typeface="Arial" charset="0"/>
                  <a:ea typeface="ＭＳ Ｐゴシック" charset="0"/>
                </a:rPr>
                <a:t>hit</a:t>
              </a:r>
            </a:p>
          </p:txBody>
        </p:sp>
        <p:sp>
          <p:nvSpPr>
            <p:cNvPr id="5709853" name="Rectangle 29"/>
            <p:cNvSpPr>
              <a:spLocks noChangeArrowheads="1"/>
            </p:cNvSpPr>
            <p:nvPr/>
          </p:nvSpPr>
          <p:spPr bwMode="auto">
            <a:xfrm>
              <a:off x="1816" y="1264"/>
              <a:ext cx="376" cy="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63500" tIns="25400" rIns="63500" bIns="25400">
              <a:spAutoFit/>
            </a:bodyPr>
            <a:lstStyle/>
            <a:p>
              <a:pPr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FFFFFF"/>
                  </a:solidFill>
                  <a:latin typeface="Arial" charset="0"/>
                  <a:ea typeface="ＭＳ Ｐゴシック" charset="0"/>
                </a:rPr>
                <a:t>data</a:t>
              </a:r>
            </a:p>
          </p:txBody>
        </p:sp>
      </p:grpSp>
      <p:sp>
        <p:nvSpPr>
          <p:cNvPr id="5709854" name="Rectangle 30"/>
          <p:cNvSpPr>
            <a:spLocks noChangeArrowheads="1"/>
          </p:cNvSpPr>
          <p:nvPr/>
        </p:nvSpPr>
        <p:spPr bwMode="auto">
          <a:xfrm>
            <a:off x="457200" y="3886200"/>
            <a:ext cx="8153400" cy="1528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3500" tIns="25400" rIns="63500" bIns="25400">
            <a:spAutoFit/>
          </a:bodyPr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Tx/>
              <a:buChar char="•"/>
            </a:pPr>
            <a:r>
              <a:rPr lang="en-US" sz="3200" dirty="0" smtClean="0">
                <a:solidFill>
                  <a:srgbClr val="FFFFFF"/>
                </a:solidFill>
                <a:latin typeface="Helvetica" charset="0"/>
                <a:ea typeface="ＭＳ Ｐゴシック" charset="0"/>
              </a:rPr>
              <a:t>This makes memory (cache) accesses </a:t>
            </a:r>
            <a:r>
              <a:rPr lang="en-US" sz="3200" dirty="0" smtClean="0">
                <a:solidFill>
                  <a:schemeClr val="tx2"/>
                </a:solidFill>
                <a:latin typeface="Helvetica" charset="0"/>
                <a:ea typeface="ＭＳ Ｐゴシック" charset="0"/>
              </a:rPr>
              <a:t>very expensive </a:t>
            </a:r>
            <a:r>
              <a:rPr lang="en-US" sz="3200" dirty="0" smtClean="0">
                <a:solidFill>
                  <a:srgbClr val="FFFFFF"/>
                </a:solidFill>
                <a:latin typeface="Helvetica" charset="0"/>
                <a:ea typeface="ＭＳ Ｐゴシック" charset="0"/>
              </a:rPr>
              <a:t>(if every access was really </a:t>
            </a:r>
            <a:r>
              <a:rPr lang="en-US" sz="3200" i="1" dirty="0" smtClean="0">
                <a:solidFill>
                  <a:srgbClr val="FFFFFF"/>
                </a:solidFill>
                <a:latin typeface="Helvetica" charset="0"/>
                <a:ea typeface="ＭＳ Ｐゴシック" charset="0"/>
              </a:rPr>
              <a:t>two</a:t>
            </a:r>
            <a:r>
              <a:rPr lang="en-US" sz="3200" dirty="0" smtClean="0">
                <a:solidFill>
                  <a:srgbClr val="FFFFFF"/>
                </a:solidFill>
                <a:latin typeface="Helvetica" charset="0"/>
                <a:ea typeface="ＭＳ Ｐゴシック" charset="0"/>
              </a:rPr>
              <a:t> accesses)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3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TLB in the Memory Hierarchy</a:t>
            </a:r>
          </a:p>
        </p:txBody>
      </p:sp>
      <p:sp>
        <p:nvSpPr>
          <p:cNvPr id="5713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3695700"/>
            <a:ext cx="8305800" cy="1547813"/>
          </a:xfrm>
        </p:spPr>
        <p:txBody>
          <a:bodyPr/>
          <a:lstStyle/>
          <a:p>
            <a:pPr>
              <a:lnSpc>
                <a:spcPct val="95000"/>
              </a:lnSpc>
            </a:pPr>
            <a:r>
              <a:rPr lang="en-US"/>
              <a:t>A TLB miss: </a:t>
            </a:r>
          </a:p>
          <a:p>
            <a:pPr lvl="1">
              <a:lnSpc>
                <a:spcPct val="95000"/>
              </a:lnSpc>
            </a:pPr>
            <a:r>
              <a:rPr lang="en-US"/>
              <a:t>If the page is not in main memory, then it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a true page fault</a:t>
            </a:r>
          </a:p>
          <a:p>
            <a:pPr lvl="2">
              <a:lnSpc>
                <a:spcPct val="95000"/>
              </a:lnSpc>
            </a:pPr>
            <a:r>
              <a:rPr lang="en-US"/>
              <a:t>Takes 1,000,000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of cycles to service a page fault</a:t>
            </a:r>
          </a:p>
          <a:p>
            <a:pPr>
              <a:lnSpc>
                <a:spcPct val="95000"/>
              </a:lnSpc>
            </a:pPr>
            <a:r>
              <a:rPr lang="en-US"/>
              <a:t>TLB misses are much more frequent than true page faults</a:t>
            </a:r>
          </a:p>
        </p:txBody>
      </p:sp>
      <p:sp>
        <p:nvSpPr>
          <p:cNvPr id="5713924" name="Line 4"/>
          <p:cNvSpPr>
            <a:spLocks noChangeShapeType="1"/>
          </p:cNvSpPr>
          <p:nvPr/>
        </p:nvSpPr>
        <p:spPr bwMode="auto">
          <a:xfrm>
            <a:off x="1193800" y="1060450"/>
            <a:ext cx="9779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13925" name="Line 5"/>
          <p:cNvSpPr>
            <a:spLocks noChangeShapeType="1"/>
          </p:cNvSpPr>
          <p:nvPr/>
        </p:nvSpPr>
        <p:spPr bwMode="auto">
          <a:xfrm>
            <a:off x="2184400" y="1073150"/>
            <a:ext cx="0" cy="9271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13926" name="Line 6"/>
          <p:cNvSpPr>
            <a:spLocks noChangeShapeType="1"/>
          </p:cNvSpPr>
          <p:nvPr/>
        </p:nvSpPr>
        <p:spPr bwMode="auto">
          <a:xfrm flipH="1">
            <a:off x="1143000" y="2038350"/>
            <a:ext cx="10541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13927" name="Rectangle 7"/>
          <p:cNvSpPr>
            <a:spLocks noChangeArrowheads="1"/>
          </p:cNvSpPr>
          <p:nvPr/>
        </p:nvSpPr>
        <p:spPr bwMode="auto">
          <a:xfrm>
            <a:off x="1244600" y="1428750"/>
            <a:ext cx="609600" cy="28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CPU</a:t>
            </a:r>
          </a:p>
        </p:txBody>
      </p:sp>
      <p:sp>
        <p:nvSpPr>
          <p:cNvPr id="5713928" name="Rectangle 8"/>
          <p:cNvSpPr>
            <a:spLocks noChangeArrowheads="1"/>
          </p:cNvSpPr>
          <p:nvPr/>
        </p:nvSpPr>
        <p:spPr bwMode="auto">
          <a:xfrm>
            <a:off x="2844800" y="1098550"/>
            <a:ext cx="1066800" cy="9017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TLB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Lookup</a:t>
            </a:r>
          </a:p>
        </p:txBody>
      </p:sp>
      <p:sp>
        <p:nvSpPr>
          <p:cNvPr id="5713929" name="Rectangle 9"/>
          <p:cNvSpPr>
            <a:spLocks noChangeArrowheads="1"/>
          </p:cNvSpPr>
          <p:nvPr/>
        </p:nvSpPr>
        <p:spPr bwMode="auto">
          <a:xfrm>
            <a:off x="4673600" y="1098550"/>
            <a:ext cx="1066800" cy="9017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Cache</a:t>
            </a:r>
          </a:p>
        </p:txBody>
      </p:sp>
      <p:sp>
        <p:nvSpPr>
          <p:cNvPr id="5713930" name="Rectangle 10"/>
          <p:cNvSpPr>
            <a:spLocks noChangeArrowheads="1"/>
          </p:cNvSpPr>
          <p:nvPr/>
        </p:nvSpPr>
        <p:spPr bwMode="auto">
          <a:xfrm>
            <a:off x="6642100" y="1111250"/>
            <a:ext cx="1066800" cy="9017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Main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Memory</a:t>
            </a:r>
          </a:p>
        </p:txBody>
      </p:sp>
      <p:sp>
        <p:nvSpPr>
          <p:cNvPr id="5713931" name="Line 11"/>
          <p:cNvSpPr>
            <a:spLocks noChangeShapeType="1"/>
          </p:cNvSpPr>
          <p:nvPr/>
        </p:nvSpPr>
        <p:spPr bwMode="auto">
          <a:xfrm>
            <a:off x="2197100" y="1238250"/>
            <a:ext cx="6223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13932" name="Line 12"/>
          <p:cNvSpPr>
            <a:spLocks noChangeShapeType="1"/>
          </p:cNvSpPr>
          <p:nvPr/>
        </p:nvSpPr>
        <p:spPr bwMode="auto">
          <a:xfrm>
            <a:off x="3911600" y="1238250"/>
            <a:ext cx="736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13933" name="Line 13"/>
          <p:cNvSpPr>
            <a:spLocks noChangeShapeType="1"/>
          </p:cNvSpPr>
          <p:nvPr/>
        </p:nvSpPr>
        <p:spPr bwMode="auto">
          <a:xfrm>
            <a:off x="5753100" y="1212850"/>
            <a:ext cx="863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13934" name="Line 14"/>
          <p:cNvSpPr>
            <a:spLocks noChangeShapeType="1"/>
          </p:cNvSpPr>
          <p:nvPr/>
        </p:nvSpPr>
        <p:spPr bwMode="auto">
          <a:xfrm flipH="1">
            <a:off x="6413500" y="1860550"/>
            <a:ext cx="228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13935" name="Line 15"/>
          <p:cNvSpPr>
            <a:spLocks noChangeShapeType="1"/>
          </p:cNvSpPr>
          <p:nvPr/>
        </p:nvSpPr>
        <p:spPr bwMode="auto">
          <a:xfrm>
            <a:off x="6438900" y="1873250"/>
            <a:ext cx="12700" cy="17653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13936" name="Line 16"/>
          <p:cNvSpPr>
            <a:spLocks noChangeShapeType="1"/>
          </p:cNvSpPr>
          <p:nvPr/>
        </p:nvSpPr>
        <p:spPr bwMode="auto">
          <a:xfrm flipH="1" flipV="1">
            <a:off x="2489200" y="3638550"/>
            <a:ext cx="1930400" cy="127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13937" name="Line 17"/>
          <p:cNvSpPr>
            <a:spLocks noChangeShapeType="1"/>
          </p:cNvSpPr>
          <p:nvPr/>
        </p:nvSpPr>
        <p:spPr bwMode="auto">
          <a:xfrm flipH="1" flipV="1">
            <a:off x="2489200" y="1885950"/>
            <a:ext cx="0" cy="1752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13938" name="Line 18"/>
          <p:cNvSpPr>
            <a:spLocks noChangeShapeType="1"/>
          </p:cNvSpPr>
          <p:nvPr/>
        </p:nvSpPr>
        <p:spPr bwMode="auto">
          <a:xfrm flipH="1" flipV="1">
            <a:off x="2184400" y="1962150"/>
            <a:ext cx="304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13939" name="Line 19"/>
          <p:cNvSpPr>
            <a:spLocks noChangeShapeType="1"/>
          </p:cNvSpPr>
          <p:nvPr/>
        </p:nvSpPr>
        <p:spPr bwMode="auto">
          <a:xfrm flipH="1">
            <a:off x="5740400" y="1885950"/>
            <a:ext cx="279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13940" name="Line 20"/>
          <p:cNvSpPr>
            <a:spLocks noChangeShapeType="1"/>
          </p:cNvSpPr>
          <p:nvPr/>
        </p:nvSpPr>
        <p:spPr bwMode="auto">
          <a:xfrm>
            <a:off x="4470400" y="1885950"/>
            <a:ext cx="0" cy="1752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13941" name="Rectangle 21"/>
          <p:cNvSpPr>
            <a:spLocks noChangeArrowheads="1"/>
          </p:cNvSpPr>
          <p:nvPr/>
        </p:nvSpPr>
        <p:spPr bwMode="auto">
          <a:xfrm>
            <a:off x="2222500" y="971550"/>
            <a:ext cx="444500" cy="28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VA</a:t>
            </a:r>
          </a:p>
        </p:txBody>
      </p:sp>
      <p:sp>
        <p:nvSpPr>
          <p:cNvPr id="5713942" name="Rectangle 22"/>
          <p:cNvSpPr>
            <a:spLocks noChangeArrowheads="1"/>
          </p:cNvSpPr>
          <p:nvPr/>
        </p:nvSpPr>
        <p:spPr bwMode="auto">
          <a:xfrm>
            <a:off x="3937000" y="971550"/>
            <a:ext cx="444500" cy="28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PA</a:t>
            </a:r>
          </a:p>
        </p:txBody>
      </p:sp>
      <p:sp>
        <p:nvSpPr>
          <p:cNvPr id="5713943" name="Rectangle 23"/>
          <p:cNvSpPr>
            <a:spLocks noChangeArrowheads="1"/>
          </p:cNvSpPr>
          <p:nvPr/>
        </p:nvSpPr>
        <p:spPr bwMode="auto">
          <a:xfrm>
            <a:off x="5803900" y="946150"/>
            <a:ext cx="647700" cy="28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miss</a:t>
            </a:r>
          </a:p>
        </p:txBody>
      </p:sp>
      <p:sp>
        <p:nvSpPr>
          <p:cNvPr id="5713944" name="Rectangle 24"/>
          <p:cNvSpPr>
            <a:spLocks noChangeArrowheads="1"/>
          </p:cNvSpPr>
          <p:nvPr/>
        </p:nvSpPr>
        <p:spPr bwMode="auto">
          <a:xfrm>
            <a:off x="4572000" y="2076450"/>
            <a:ext cx="406400" cy="28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hit</a:t>
            </a:r>
          </a:p>
        </p:txBody>
      </p:sp>
      <p:sp>
        <p:nvSpPr>
          <p:cNvPr id="5713945" name="Rectangle 25"/>
          <p:cNvSpPr>
            <a:spLocks noChangeArrowheads="1"/>
          </p:cNvSpPr>
          <p:nvPr/>
        </p:nvSpPr>
        <p:spPr bwMode="auto">
          <a:xfrm>
            <a:off x="4953000" y="3359150"/>
            <a:ext cx="596900" cy="28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data</a:t>
            </a:r>
          </a:p>
        </p:txBody>
      </p:sp>
      <p:sp>
        <p:nvSpPr>
          <p:cNvPr id="5713946" name="Rectangle 26"/>
          <p:cNvSpPr>
            <a:spLocks noChangeArrowheads="1"/>
          </p:cNvSpPr>
          <p:nvPr/>
        </p:nvSpPr>
        <p:spPr bwMode="auto">
          <a:xfrm>
            <a:off x="2844800" y="2470150"/>
            <a:ext cx="1066800" cy="9017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Trans-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lation</a:t>
            </a:r>
          </a:p>
        </p:txBody>
      </p:sp>
      <p:sp>
        <p:nvSpPr>
          <p:cNvPr id="5713947" name="Rectangle 27"/>
          <p:cNvSpPr>
            <a:spLocks noChangeArrowheads="1"/>
          </p:cNvSpPr>
          <p:nvPr/>
        </p:nvSpPr>
        <p:spPr bwMode="auto">
          <a:xfrm>
            <a:off x="3937000" y="742950"/>
            <a:ext cx="406400" cy="28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hit</a:t>
            </a:r>
          </a:p>
        </p:txBody>
      </p:sp>
      <p:sp>
        <p:nvSpPr>
          <p:cNvPr id="5713948" name="Line 28"/>
          <p:cNvSpPr>
            <a:spLocks noChangeShapeType="1"/>
          </p:cNvSpPr>
          <p:nvPr/>
        </p:nvSpPr>
        <p:spPr bwMode="auto">
          <a:xfrm>
            <a:off x="3365500" y="2025650"/>
            <a:ext cx="0" cy="4191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13949" name="Rectangle 29"/>
          <p:cNvSpPr>
            <a:spLocks noChangeArrowheads="1"/>
          </p:cNvSpPr>
          <p:nvPr/>
        </p:nvSpPr>
        <p:spPr bwMode="auto">
          <a:xfrm>
            <a:off x="2705100" y="2076450"/>
            <a:ext cx="647700" cy="28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63500" tIns="25400" rIns="63500" bIns="25400">
            <a:spAutoFit/>
          </a:bodyPr>
          <a:lstStyle/>
          <a:p>
            <a:pPr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miss</a:t>
            </a:r>
          </a:p>
        </p:txBody>
      </p:sp>
      <p:sp>
        <p:nvSpPr>
          <p:cNvPr id="5713950" name="Line 30"/>
          <p:cNvSpPr>
            <a:spLocks noChangeShapeType="1"/>
          </p:cNvSpPr>
          <p:nvPr/>
        </p:nvSpPr>
        <p:spPr bwMode="auto">
          <a:xfrm>
            <a:off x="3378200" y="3422650"/>
            <a:ext cx="0" cy="889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13951" name="Line 31"/>
          <p:cNvSpPr>
            <a:spLocks noChangeShapeType="1"/>
          </p:cNvSpPr>
          <p:nvPr/>
        </p:nvSpPr>
        <p:spPr bwMode="auto">
          <a:xfrm>
            <a:off x="3390900" y="3524250"/>
            <a:ext cx="660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13952" name="Line 32"/>
          <p:cNvSpPr>
            <a:spLocks noChangeShapeType="1"/>
          </p:cNvSpPr>
          <p:nvPr/>
        </p:nvSpPr>
        <p:spPr bwMode="auto">
          <a:xfrm flipV="1">
            <a:off x="4064000" y="1225550"/>
            <a:ext cx="0" cy="2311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13953" name="Line 33"/>
          <p:cNvSpPr>
            <a:spLocks noChangeShapeType="1"/>
          </p:cNvSpPr>
          <p:nvPr/>
        </p:nvSpPr>
        <p:spPr bwMode="auto">
          <a:xfrm flipH="1">
            <a:off x="4394200" y="3651250"/>
            <a:ext cx="2032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13954" name="Line 34"/>
          <p:cNvSpPr>
            <a:spLocks noChangeShapeType="1"/>
          </p:cNvSpPr>
          <p:nvPr/>
        </p:nvSpPr>
        <p:spPr bwMode="auto">
          <a:xfrm>
            <a:off x="6019800" y="1885950"/>
            <a:ext cx="0" cy="1752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13955" name="Line 35"/>
          <p:cNvSpPr>
            <a:spLocks noChangeShapeType="1"/>
          </p:cNvSpPr>
          <p:nvPr/>
        </p:nvSpPr>
        <p:spPr bwMode="auto">
          <a:xfrm>
            <a:off x="4419600" y="1885950"/>
            <a:ext cx="228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pic>
        <p:nvPicPr>
          <p:cNvPr id="116738" name="CP3 Ink d2cb453d-174d-4b7c-bfb0-aeb5bdd2018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790" y="923400"/>
            <a:ext cx="2135700" cy="1252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5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Virtual vs. Physical Caches</a:t>
            </a:r>
          </a:p>
        </p:txBody>
      </p:sp>
      <p:sp>
        <p:nvSpPr>
          <p:cNvPr id="5715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5334000"/>
            <a:ext cx="8226425" cy="1219200"/>
          </a:xfrm>
        </p:spPr>
        <p:txBody>
          <a:bodyPr/>
          <a:lstStyle/>
          <a:p>
            <a:r>
              <a:rPr lang="en-US"/>
              <a:t>L1 (on-chip) caches are typically virtual</a:t>
            </a:r>
          </a:p>
          <a:p>
            <a:r>
              <a:rPr lang="en-US"/>
              <a:t>L2 (off-chip) caches are typically physical</a:t>
            </a:r>
          </a:p>
          <a:p>
            <a:pPr lvl="1"/>
            <a:endParaRPr lang="en-US"/>
          </a:p>
        </p:txBody>
      </p:sp>
      <p:sp>
        <p:nvSpPr>
          <p:cNvPr id="5715972" name="Rectangle 4"/>
          <p:cNvSpPr>
            <a:spLocks noChangeArrowheads="1"/>
          </p:cNvSpPr>
          <p:nvPr/>
        </p:nvSpPr>
        <p:spPr bwMode="auto">
          <a:xfrm>
            <a:off x="152400" y="1524000"/>
            <a:ext cx="1676400" cy="1468438"/>
          </a:xfrm>
          <a:prstGeom prst="rect">
            <a:avLst/>
          </a:prstGeom>
          <a:solidFill>
            <a:srgbClr val="CC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endParaRPr lang="en-US" sz="22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CPU</a:t>
            </a:r>
          </a:p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endParaRPr lang="en-US" sz="22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5715973" name="Rectangle 5"/>
          <p:cNvSpPr>
            <a:spLocks noChangeArrowheads="1"/>
          </p:cNvSpPr>
          <p:nvPr/>
        </p:nvSpPr>
        <p:spPr bwMode="auto">
          <a:xfrm>
            <a:off x="4876800" y="1676400"/>
            <a:ext cx="1676400" cy="1019175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Cache</a:t>
            </a:r>
          </a:p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SRAM</a:t>
            </a:r>
          </a:p>
        </p:txBody>
      </p:sp>
      <p:sp>
        <p:nvSpPr>
          <p:cNvPr id="5715974" name="Rectangle 6"/>
          <p:cNvSpPr>
            <a:spLocks noChangeArrowheads="1"/>
          </p:cNvSpPr>
          <p:nvPr/>
        </p:nvSpPr>
        <p:spPr bwMode="auto">
          <a:xfrm>
            <a:off x="7239000" y="1143000"/>
            <a:ext cx="1676400" cy="1917700"/>
          </a:xfrm>
          <a:prstGeom prst="rect">
            <a:avLst/>
          </a:prstGeom>
          <a:solidFill>
            <a:srgbClr val="CCFF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endParaRPr lang="en-US" sz="22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Memory</a:t>
            </a:r>
          </a:p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DRAM</a:t>
            </a:r>
          </a:p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endParaRPr lang="en-US" sz="22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5715975" name="Line 7"/>
          <p:cNvSpPr>
            <a:spLocks noChangeShapeType="1"/>
          </p:cNvSpPr>
          <p:nvPr/>
        </p:nvSpPr>
        <p:spPr bwMode="auto">
          <a:xfrm>
            <a:off x="1835150" y="2206625"/>
            <a:ext cx="755650" cy="31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15976" name="Line 8"/>
          <p:cNvSpPr>
            <a:spLocks noChangeShapeType="1"/>
          </p:cNvSpPr>
          <p:nvPr/>
        </p:nvSpPr>
        <p:spPr bwMode="auto">
          <a:xfrm>
            <a:off x="6629400" y="2176463"/>
            <a:ext cx="609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15977" name="Line 9"/>
          <p:cNvSpPr>
            <a:spLocks noChangeShapeType="1"/>
          </p:cNvSpPr>
          <p:nvPr/>
        </p:nvSpPr>
        <p:spPr bwMode="auto">
          <a:xfrm>
            <a:off x="1835150" y="2511425"/>
            <a:ext cx="755650" cy="31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15978" name="Line 10"/>
          <p:cNvSpPr>
            <a:spLocks noChangeShapeType="1"/>
          </p:cNvSpPr>
          <p:nvPr/>
        </p:nvSpPr>
        <p:spPr bwMode="auto">
          <a:xfrm>
            <a:off x="6629400" y="2481263"/>
            <a:ext cx="609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15979" name="Text Box 11"/>
          <p:cNvSpPr txBox="1">
            <a:spLocks noChangeArrowheads="1"/>
          </p:cNvSpPr>
          <p:nvPr/>
        </p:nvSpPr>
        <p:spPr bwMode="auto">
          <a:xfrm>
            <a:off x="1752600" y="1676400"/>
            <a:ext cx="692150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0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addr</a:t>
            </a:r>
          </a:p>
        </p:txBody>
      </p:sp>
      <p:sp>
        <p:nvSpPr>
          <p:cNvPr id="5715980" name="Text Box 12"/>
          <p:cNvSpPr txBox="1">
            <a:spLocks noChangeArrowheads="1"/>
          </p:cNvSpPr>
          <p:nvPr/>
        </p:nvSpPr>
        <p:spPr bwMode="auto">
          <a:xfrm>
            <a:off x="1766888" y="2435225"/>
            <a:ext cx="677862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0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data</a:t>
            </a:r>
          </a:p>
        </p:txBody>
      </p:sp>
      <p:sp>
        <p:nvSpPr>
          <p:cNvPr id="5715981" name="Rectangle 13"/>
          <p:cNvSpPr>
            <a:spLocks noChangeArrowheads="1"/>
          </p:cNvSpPr>
          <p:nvPr/>
        </p:nvSpPr>
        <p:spPr bwMode="auto">
          <a:xfrm>
            <a:off x="2590800" y="1981200"/>
            <a:ext cx="1676400" cy="569913"/>
          </a:xfrm>
          <a:prstGeom prst="rect">
            <a:avLst/>
          </a:prstGeom>
          <a:solidFill>
            <a:srgbClr val="CC99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MMU</a:t>
            </a:r>
          </a:p>
        </p:txBody>
      </p:sp>
      <p:sp>
        <p:nvSpPr>
          <p:cNvPr id="5715982" name="Line 14"/>
          <p:cNvSpPr>
            <a:spLocks noChangeShapeType="1"/>
          </p:cNvSpPr>
          <p:nvPr/>
        </p:nvSpPr>
        <p:spPr bwMode="auto">
          <a:xfrm>
            <a:off x="4267200" y="2176463"/>
            <a:ext cx="609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15983" name="Line 15"/>
          <p:cNvSpPr>
            <a:spLocks noChangeShapeType="1"/>
          </p:cNvSpPr>
          <p:nvPr/>
        </p:nvSpPr>
        <p:spPr bwMode="auto">
          <a:xfrm>
            <a:off x="4267200" y="2481263"/>
            <a:ext cx="609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15984" name="Rectangle 16"/>
          <p:cNvSpPr>
            <a:spLocks noChangeArrowheads="1"/>
          </p:cNvSpPr>
          <p:nvPr/>
        </p:nvSpPr>
        <p:spPr bwMode="auto">
          <a:xfrm>
            <a:off x="2590800" y="3810000"/>
            <a:ext cx="1676400" cy="1019175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Cache</a:t>
            </a:r>
          </a:p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SRAM</a:t>
            </a:r>
          </a:p>
        </p:txBody>
      </p:sp>
      <p:sp>
        <p:nvSpPr>
          <p:cNvPr id="5715985" name="Rectangle 17"/>
          <p:cNvSpPr>
            <a:spLocks noChangeArrowheads="1"/>
          </p:cNvSpPr>
          <p:nvPr/>
        </p:nvSpPr>
        <p:spPr bwMode="auto">
          <a:xfrm>
            <a:off x="4876800" y="3962400"/>
            <a:ext cx="1676400" cy="569913"/>
          </a:xfrm>
          <a:prstGeom prst="rect">
            <a:avLst/>
          </a:prstGeom>
          <a:solidFill>
            <a:srgbClr val="CC99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MMU</a:t>
            </a:r>
          </a:p>
        </p:txBody>
      </p:sp>
      <p:sp>
        <p:nvSpPr>
          <p:cNvPr id="5715986" name="Line 18"/>
          <p:cNvSpPr>
            <a:spLocks noChangeShapeType="1"/>
          </p:cNvSpPr>
          <p:nvPr/>
        </p:nvSpPr>
        <p:spPr bwMode="auto">
          <a:xfrm>
            <a:off x="4267200" y="4114800"/>
            <a:ext cx="609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15987" name="Line 19"/>
          <p:cNvSpPr>
            <a:spLocks noChangeShapeType="1"/>
          </p:cNvSpPr>
          <p:nvPr/>
        </p:nvSpPr>
        <p:spPr bwMode="auto">
          <a:xfrm>
            <a:off x="4267200" y="4419600"/>
            <a:ext cx="609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15988" name="Rectangle 20"/>
          <p:cNvSpPr>
            <a:spLocks noChangeArrowheads="1"/>
          </p:cNvSpPr>
          <p:nvPr/>
        </p:nvSpPr>
        <p:spPr bwMode="auto">
          <a:xfrm>
            <a:off x="152400" y="3429000"/>
            <a:ext cx="1676400" cy="1468438"/>
          </a:xfrm>
          <a:prstGeom prst="rect">
            <a:avLst/>
          </a:prstGeom>
          <a:solidFill>
            <a:srgbClr val="CC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endParaRPr lang="en-US" sz="22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CPU</a:t>
            </a:r>
          </a:p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endParaRPr lang="en-US" sz="22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5715989" name="Rectangle 21"/>
          <p:cNvSpPr>
            <a:spLocks noChangeArrowheads="1"/>
          </p:cNvSpPr>
          <p:nvPr/>
        </p:nvSpPr>
        <p:spPr bwMode="auto">
          <a:xfrm>
            <a:off x="7239000" y="3276600"/>
            <a:ext cx="1676400" cy="1917700"/>
          </a:xfrm>
          <a:prstGeom prst="rect">
            <a:avLst/>
          </a:prstGeom>
          <a:solidFill>
            <a:srgbClr val="CCFFCC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endParaRPr lang="en-US" sz="22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Memory</a:t>
            </a:r>
          </a:p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DRAM</a:t>
            </a:r>
          </a:p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endParaRPr lang="en-US" sz="22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5715990" name="Line 22"/>
          <p:cNvSpPr>
            <a:spLocks noChangeShapeType="1"/>
          </p:cNvSpPr>
          <p:nvPr/>
        </p:nvSpPr>
        <p:spPr bwMode="auto">
          <a:xfrm>
            <a:off x="1835150" y="4111625"/>
            <a:ext cx="755650" cy="31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15991" name="Line 23"/>
          <p:cNvSpPr>
            <a:spLocks noChangeShapeType="1"/>
          </p:cNvSpPr>
          <p:nvPr/>
        </p:nvSpPr>
        <p:spPr bwMode="auto">
          <a:xfrm>
            <a:off x="6629400" y="4081463"/>
            <a:ext cx="609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15992" name="Line 24"/>
          <p:cNvSpPr>
            <a:spLocks noChangeShapeType="1"/>
          </p:cNvSpPr>
          <p:nvPr/>
        </p:nvSpPr>
        <p:spPr bwMode="auto">
          <a:xfrm>
            <a:off x="1835150" y="4416425"/>
            <a:ext cx="755650" cy="31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15993" name="Line 25"/>
          <p:cNvSpPr>
            <a:spLocks noChangeShapeType="1"/>
          </p:cNvSpPr>
          <p:nvPr/>
        </p:nvSpPr>
        <p:spPr bwMode="auto">
          <a:xfrm>
            <a:off x="6629400" y="4386263"/>
            <a:ext cx="609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15994" name="Text Box 26"/>
          <p:cNvSpPr txBox="1">
            <a:spLocks noChangeArrowheads="1"/>
          </p:cNvSpPr>
          <p:nvPr/>
        </p:nvSpPr>
        <p:spPr bwMode="auto">
          <a:xfrm>
            <a:off x="1752600" y="3581400"/>
            <a:ext cx="692150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0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addr</a:t>
            </a:r>
          </a:p>
        </p:txBody>
      </p:sp>
      <p:sp>
        <p:nvSpPr>
          <p:cNvPr id="5715995" name="Text Box 27"/>
          <p:cNvSpPr txBox="1">
            <a:spLocks noChangeArrowheads="1"/>
          </p:cNvSpPr>
          <p:nvPr/>
        </p:nvSpPr>
        <p:spPr bwMode="auto">
          <a:xfrm>
            <a:off x="1766888" y="4340225"/>
            <a:ext cx="677862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0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data</a:t>
            </a:r>
          </a:p>
        </p:txBody>
      </p:sp>
      <p:sp>
        <p:nvSpPr>
          <p:cNvPr id="5715996" name="Text Box 28"/>
          <p:cNvSpPr txBox="1">
            <a:spLocks noChangeArrowheads="1"/>
          </p:cNvSpPr>
          <p:nvPr/>
        </p:nvSpPr>
        <p:spPr bwMode="auto">
          <a:xfrm>
            <a:off x="2057400" y="2743200"/>
            <a:ext cx="4645025" cy="54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Cache works on physical addresses</a:t>
            </a:r>
          </a:p>
        </p:txBody>
      </p:sp>
      <p:sp>
        <p:nvSpPr>
          <p:cNvPr id="5715997" name="Text Box 29"/>
          <p:cNvSpPr txBox="1">
            <a:spLocks noChangeArrowheads="1"/>
          </p:cNvSpPr>
          <p:nvPr/>
        </p:nvSpPr>
        <p:spPr bwMode="auto">
          <a:xfrm>
            <a:off x="2116138" y="4800600"/>
            <a:ext cx="4381500" cy="54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</a:pPr>
            <a:r>
              <a:rPr lang="en-US" sz="22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Cache works on virtual addresses</a:t>
            </a:r>
          </a:p>
        </p:txBody>
      </p:sp>
      <p:pic>
        <p:nvPicPr>
          <p:cNvPr id="117762" name="CP3 Ink 3782531c-b6cf-4c82-9e1b-6fc003cff720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820" y="5349840"/>
            <a:ext cx="1695000" cy="879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 anchor="ctr"/>
          <a:lstStyle/>
          <a:p>
            <a:r>
              <a:rPr lang="en-US" dirty="0" smtClean="0"/>
              <a:t>Multi-core is a reality…</a:t>
            </a:r>
          </a:p>
          <a:p>
            <a:endParaRPr lang="en-US" dirty="0" smtClean="0"/>
          </a:p>
          <a:p>
            <a:r>
              <a:rPr lang="en-US" dirty="0" smtClean="0"/>
              <a:t>… but how do we write multi-core safe code?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8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785938" y="123825"/>
            <a:ext cx="6029325" cy="698500"/>
          </a:xfrm>
        </p:spPr>
        <p:txBody>
          <a:bodyPr/>
          <a:lstStyle/>
          <a:p>
            <a:r>
              <a:rPr lang="en-US"/>
              <a:t>Address Translation</a:t>
            </a:r>
          </a:p>
        </p:txBody>
      </p:sp>
      <p:sp>
        <p:nvSpPr>
          <p:cNvPr id="5718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8150" y="971550"/>
            <a:ext cx="8153400" cy="1477963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63500" tIns="25400" rIns="63500" bIns="25400">
            <a:spAutoFit/>
          </a:bodyPr>
          <a:lstStyle/>
          <a:p>
            <a:r>
              <a:rPr lang="en-US" dirty="0"/>
              <a:t>Translation is done through the page table</a:t>
            </a:r>
          </a:p>
          <a:p>
            <a:pPr lvl="1"/>
            <a:r>
              <a:rPr lang="en-US" dirty="0"/>
              <a:t>A virtual memory miss (i.e., when the page is not in physical memory) is called a </a:t>
            </a:r>
            <a:r>
              <a:rPr lang="en-US" dirty="0">
                <a:solidFill>
                  <a:schemeClr val="tx2"/>
                </a:solidFill>
              </a:rPr>
              <a:t>page fault</a:t>
            </a:r>
          </a:p>
        </p:txBody>
      </p:sp>
      <p:pic>
        <p:nvPicPr>
          <p:cNvPr id="57180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6" t="24750" r="21719" b="46500"/>
          <a:stretch>
            <a:fillRect/>
          </a:stretch>
        </p:blipFill>
        <p:spPr bwMode="auto">
          <a:xfrm>
            <a:off x="685800" y="3352800"/>
            <a:ext cx="8166100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8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8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18019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0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Hardware/Software Boundary</a:t>
            </a:r>
          </a:p>
        </p:txBody>
      </p:sp>
      <p:sp>
        <p:nvSpPr>
          <p:cNvPr id="5720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14400"/>
            <a:ext cx="8077200" cy="4886325"/>
          </a:xfrm>
        </p:spPr>
        <p:txBody>
          <a:bodyPr/>
          <a:lstStyle/>
          <a:p>
            <a:r>
              <a:rPr lang="en-US"/>
              <a:t>Virtual to physical address translation is assisted by hardware?</a:t>
            </a:r>
          </a:p>
          <a:p>
            <a:pPr lvl="1"/>
            <a:r>
              <a:rPr lang="en-US"/>
              <a:t>Translation Lookaside Buffer (TLB) that caches the recent translations</a:t>
            </a:r>
          </a:p>
          <a:p>
            <a:pPr lvl="2"/>
            <a:r>
              <a:rPr lang="en-US"/>
              <a:t>TLB access time is part of the cache hit time</a:t>
            </a:r>
          </a:p>
          <a:p>
            <a:pPr lvl="2"/>
            <a:r>
              <a:rPr lang="en-US"/>
              <a:t>May allot an extra stage in the pipeline for TLB access</a:t>
            </a:r>
          </a:p>
          <a:p>
            <a:pPr lvl="1"/>
            <a:r>
              <a:rPr lang="en-US"/>
              <a:t>TLB miss</a:t>
            </a:r>
          </a:p>
          <a:p>
            <a:pPr lvl="2"/>
            <a:r>
              <a:rPr lang="en-US"/>
              <a:t>Can be in software (kernel handler) or hardware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2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Hardware/Software Boundary</a:t>
            </a:r>
          </a:p>
        </p:txBody>
      </p:sp>
      <p:sp>
        <p:nvSpPr>
          <p:cNvPr id="5722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14400"/>
            <a:ext cx="8077200" cy="4886325"/>
          </a:xfrm>
        </p:spPr>
        <p:txBody>
          <a:bodyPr/>
          <a:lstStyle/>
          <a:p>
            <a:r>
              <a:rPr lang="en-US" dirty="0"/>
              <a:t>Virtual to physical address translation is assisted by hardware?</a:t>
            </a:r>
          </a:p>
          <a:p>
            <a:pPr lvl="1"/>
            <a:r>
              <a:rPr lang="en-US" dirty="0"/>
              <a:t>Page table storage, fault detection and updating</a:t>
            </a:r>
          </a:p>
          <a:p>
            <a:pPr lvl="2"/>
            <a:r>
              <a:rPr lang="en-US" dirty="0"/>
              <a:t>Page faults result in interrupts (precise) that are then handled by the </a:t>
            </a:r>
            <a:r>
              <a:rPr lang="en-US" dirty="0">
                <a:solidFill>
                  <a:schemeClr val="tx2"/>
                </a:solidFill>
              </a:rPr>
              <a:t>OS</a:t>
            </a:r>
          </a:p>
          <a:p>
            <a:pPr lvl="2"/>
            <a:r>
              <a:rPr lang="en-US" dirty="0">
                <a:solidFill>
                  <a:schemeClr val="tx2"/>
                </a:solidFill>
              </a:rPr>
              <a:t>Hardware</a:t>
            </a:r>
            <a:r>
              <a:rPr lang="en-US" dirty="0"/>
              <a:t> must support (i.e., update appropriately) Dirty and Reference bits (e.g., ~LRU) in the Page Tables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4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724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7241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8" t="12000" r="20625" b="5000"/>
          <a:stretch>
            <a:fillRect/>
          </a:stretch>
        </p:blipFill>
        <p:spPr bwMode="auto">
          <a:xfrm>
            <a:off x="990600" y="228600"/>
            <a:ext cx="7181850" cy="651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6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Paging</a:t>
            </a:r>
          </a:p>
        </p:txBody>
      </p:sp>
      <p:sp>
        <p:nvSpPr>
          <p:cNvPr id="5726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7262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"/>
          <a:stretch>
            <a:fillRect/>
          </a:stretch>
        </p:blipFill>
        <p:spPr bwMode="auto">
          <a:xfrm>
            <a:off x="1122363" y="1108075"/>
            <a:ext cx="6870700" cy="560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Traps, exceptions,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and operating system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66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8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728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7282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655763"/>
            <a:ext cx="7239000" cy="442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0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Exceptions</a:t>
            </a:r>
          </a:p>
        </p:txBody>
      </p:sp>
      <p:sp>
        <p:nvSpPr>
          <p:cNvPr id="5730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4000"/>
              </a:lnSpc>
            </a:pPr>
            <a:r>
              <a:rPr lang="en-US" sz="2400"/>
              <a:t>System calls are control transfers to the OS, performed under the control of the user program</a:t>
            </a:r>
          </a:p>
          <a:p>
            <a:pPr>
              <a:lnSpc>
                <a:spcPct val="84000"/>
              </a:lnSpc>
            </a:pPr>
            <a:endParaRPr lang="en-US" sz="2800"/>
          </a:p>
          <a:p>
            <a:pPr>
              <a:lnSpc>
                <a:spcPct val="84000"/>
              </a:lnSpc>
            </a:pPr>
            <a:r>
              <a:rPr lang="en-US" sz="2400"/>
              <a:t>Sometimes, need to transfer control to the OS at a time when the user program least expects it</a:t>
            </a:r>
          </a:p>
          <a:p>
            <a:pPr lvl="1">
              <a:lnSpc>
                <a:spcPct val="84000"/>
              </a:lnSpc>
            </a:pPr>
            <a:r>
              <a:rPr lang="en-US" sz="2400"/>
              <a:t>Division by zero,</a:t>
            </a:r>
          </a:p>
          <a:p>
            <a:pPr lvl="1">
              <a:lnSpc>
                <a:spcPct val="84000"/>
              </a:lnSpc>
            </a:pPr>
            <a:r>
              <a:rPr lang="en-US" sz="2400"/>
              <a:t>Alert from power supply that electricity is going out, </a:t>
            </a:r>
          </a:p>
          <a:p>
            <a:pPr lvl="1">
              <a:lnSpc>
                <a:spcPct val="84000"/>
              </a:lnSpc>
            </a:pPr>
            <a:r>
              <a:rPr lang="en-US" sz="2400"/>
              <a:t>Alert from network device that a packet just arrived,</a:t>
            </a:r>
          </a:p>
          <a:p>
            <a:pPr lvl="1">
              <a:lnSpc>
                <a:spcPct val="84000"/>
              </a:lnSpc>
            </a:pPr>
            <a:r>
              <a:rPr lang="en-US" sz="2400"/>
              <a:t>Clock notifying the processor that clock just ticked</a:t>
            </a:r>
          </a:p>
          <a:p>
            <a:pPr lvl="1">
              <a:lnSpc>
                <a:spcPct val="84000"/>
              </a:lnSpc>
            </a:pPr>
            <a:endParaRPr lang="en-US" sz="2400"/>
          </a:p>
          <a:p>
            <a:pPr>
              <a:lnSpc>
                <a:spcPct val="84000"/>
              </a:lnSpc>
            </a:pPr>
            <a:r>
              <a:rPr lang="en-US" sz="2400"/>
              <a:t>Some of these causes for interruption of execution have nothing to do with the user application</a:t>
            </a:r>
            <a:endParaRPr lang="en-US" sz="2800"/>
          </a:p>
          <a:p>
            <a:pPr>
              <a:lnSpc>
                <a:spcPct val="84000"/>
              </a:lnSpc>
            </a:pPr>
            <a:r>
              <a:rPr lang="en-US" sz="2400"/>
              <a:t>Need a (slightly) different mechanism, that allows resuming the user application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8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Terminology</a:t>
            </a:r>
          </a:p>
        </p:txBody>
      </p:sp>
      <p:sp>
        <p:nvSpPr>
          <p:cNvPr id="57384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58800" y="1019175"/>
            <a:ext cx="8226425" cy="5105400"/>
          </a:xfrm>
        </p:spPr>
        <p:txBody>
          <a:bodyPr/>
          <a:lstStyle/>
          <a:p>
            <a:pPr>
              <a:lnSpc>
                <a:spcPct val="84000"/>
              </a:lnSpc>
            </a:pPr>
            <a:r>
              <a:rPr lang="en-US" sz="2800" dirty="0"/>
              <a:t>Trap</a:t>
            </a:r>
          </a:p>
          <a:p>
            <a:pPr lvl="1">
              <a:lnSpc>
                <a:spcPct val="84000"/>
              </a:lnSpc>
            </a:pPr>
            <a:r>
              <a:rPr lang="en-US" sz="2400" dirty="0"/>
              <a:t>Any kind of a control transfer to the OS</a:t>
            </a:r>
          </a:p>
          <a:p>
            <a:pPr>
              <a:lnSpc>
                <a:spcPct val="84000"/>
              </a:lnSpc>
            </a:pPr>
            <a:r>
              <a:rPr lang="en-US" sz="2800" dirty="0" err="1"/>
              <a:t>Syscall</a:t>
            </a:r>
            <a:endParaRPr lang="en-US" sz="2800" dirty="0"/>
          </a:p>
          <a:p>
            <a:pPr lvl="1">
              <a:lnSpc>
                <a:spcPct val="84000"/>
              </a:lnSpc>
            </a:pPr>
            <a:r>
              <a:rPr lang="en-US" sz="2400" dirty="0"/>
              <a:t>Synchronous, program-initiated control transfer from user to the OS to obtain service from the OS</a:t>
            </a:r>
          </a:p>
          <a:p>
            <a:pPr lvl="1">
              <a:lnSpc>
                <a:spcPct val="84000"/>
              </a:lnSpc>
            </a:pPr>
            <a:r>
              <a:rPr lang="en-US" sz="2400" dirty="0"/>
              <a:t>e.g. SYSCALL</a:t>
            </a:r>
          </a:p>
          <a:p>
            <a:pPr>
              <a:lnSpc>
                <a:spcPct val="84000"/>
              </a:lnSpc>
            </a:pPr>
            <a:r>
              <a:rPr lang="en-US" sz="2800" dirty="0"/>
              <a:t>Exception</a:t>
            </a:r>
          </a:p>
          <a:p>
            <a:pPr lvl="1">
              <a:lnSpc>
                <a:spcPct val="84000"/>
              </a:lnSpc>
            </a:pPr>
            <a:r>
              <a:rPr lang="en-US" sz="2400" dirty="0"/>
              <a:t>S</a:t>
            </a:r>
            <a:r>
              <a:rPr lang="en-US" sz="2400" dirty="0" smtClean="0"/>
              <a:t>ynchronous</a:t>
            </a:r>
            <a:r>
              <a:rPr lang="en-US" sz="2400" dirty="0"/>
              <a:t>, program-initiated control transfer from user to the OS in response to an exceptional event</a:t>
            </a:r>
          </a:p>
          <a:p>
            <a:pPr lvl="1">
              <a:lnSpc>
                <a:spcPct val="84000"/>
              </a:lnSpc>
            </a:pPr>
            <a:r>
              <a:rPr lang="en-US" sz="2400" dirty="0"/>
              <a:t>e.g. Divide by zero</a:t>
            </a:r>
          </a:p>
          <a:p>
            <a:pPr>
              <a:lnSpc>
                <a:spcPct val="84000"/>
              </a:lnSpc>
            </a:pPr>
            <a:r>
              <a:rPr lang="en-US" sz="2800" dirty="0"/>
              <a:t>Interrupt</a:t>
            </a:r>
          </a:p>
          <a:p>
            <a:pPr lvl="1">
              <a:lnSpc>
                <a:spcPct val="84000"/>
              </a:lnSpc>
            </a:pPr>
            <a:r>
              <a:rPr lang="en-US" sz="2400" dirty="0"/>
              <a:t>Asynchronous, device-initiated control transfer from user to the OS</a:t>
            </a:r>
          </a:p>
          <a:p>
            <a:pPr lvl="1">
              <a:lnSpc>
                <a:spcPct val="84000"/>
              </a:lnSpc>
            </a:pPr>
            <a:r>
              <a:rPr lang="en-US" sz="2400" dirty="0"/>
              <a:t>e.g. Clock tick, network packet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I/O and DMA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18786" name="CP3 Ink 09cc17ee-d3d4-48bb-aa30-cdcd71d1e007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1241" y="6150900"/>
            <a:ext cx="135600" cy="287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767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Processes </a:t>
            </a:r>
            <a:r>
              <a:rPr lang="en-US" smtClean="0">
                <a:solidFill>
                  <a:schemeClr val="accent1"/>
                </a:solidFill>
              </a:rPr>
              <a:t>and  Threads</a:t>
            </a:r>
            <a:endParaRPr lang="en-US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0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Memory-Mapped I/O</a:t>
            </a:r>
          </a:p>
        </p:txBody>
      </p:sp>
      <p:sp>
        <p:nvSpPr>
          <p:cNvPr id="5740547" name="Rectangle 3"/>
          <p:cNvSpPr>
            <a:spLocks noChangeArrowheads="1"/>
          </p:cNvSpPr>
          <p:nvPr/>
        </p:nvSpPr>
        <p:spPr bwMode="auto">
          <a:xfrm>
            <a:off x="914400" y="1143000"/>
            <a:ext cx="2133600" cy="4800600"/>
          </a:xfrm>
          <a:prstGeom prst="rect">
            <a:avLst/>
          </a:prstGeom>
          <a:solidFill>
            <a:schemeClr val="bg2"/>
          </a:solidFill>
          <a:ln w="28575">
            <a:solidFill>
              <a:srgbClr val="33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Processor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Address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Space</a:t>
            </a:r>
          </a:p>
        </p:txBody>
      </p:sp>
      <p:sp>
        <p:nvSpPr>
          <p:cNvPr id="5740548" name="Rectangle 4"/>
          <p:cNvSpPr>
            <a:spLocks noChangeArrowheads="1"/>
          </p:cNvSpPr>
          <p:nvPr/>
        </p:nvSpPr>
        <p:spPr bwMode="auto">
          <a:xfrm>
            <a:off x="5638800" y="1447800"/>
            <a:ext cx="2057400" cy="2209800"/>
          </a:xfrm>
          <a:prstGeom prst="rect">
            <a:avLst/>
          </a:prstGeom>
          <a:solidFill>
            <a:srgbClr val="FF3300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I/O Device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Memory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and Control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Registers</a:t>
            </a:r>
          </a:p>
        </p:txBody>
      </p:sp>
      <p:sp>
        <p:nvSpPr>
          <p:cNvPr id="5740549" name="Line 5"/>
          <p:cNvSpPr>
            <a:spLocks noChangeShapeType="1"/>
          </p:cNvSpPr>
          <p:nvPr/>
        </p:nvSpPr>
        <p:spPr bwMode="auto">
          <a:xfrm flipH="1">
            <a:off x="3048000" y="1447800"/>
            <a:ext cx="2590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40550" name="Line 6"/>
          <p:cNvSpPr>
            <a:spLocks noChangeShapeType="1"/>
          </p:cNvSpPr>
          <p:nvPr/>
        </p:nvSpPr>
        <p:spPr bwMode="auto">
          <a:xfrm flipH="1" flipV="1">
            <a:off x="3048000" y="2209800"/>
            <a:ext cx="25908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40551" name="Rectangle 7"/>
          <p:cNvSpPr>
            <a:spLocks noChangeArrowheads="1"/>
          </p:cNvSpPr>
          <p:nvPr/>
        </p:nvSpPr>
        <p:spPr bwMode="auto">
          <a:xfrm>
            <a:off x="914400" y="1905000"/>
            <a:ext cx="2133600" cy="3048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2594" name="Rectangle 2"/>
          <p:cNvSpPr>
            <a:spLocks noGrp="1" noChangeArrowheads="1"/>
          </p:cNvSpPr>
          <p:nvPr>
            <p:ph type="title"/>
          </p:nvPr>
        </p:nvSpPr>
        <p:spPr>
          <a:xfrm>
            <a:off x="661988" y="155575"/>
            <a:ext cx="7773987" cy="633413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pPr defTabSz="457200">
              <a:lnSpc>
                <a:spcPct val="104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/>
              <a:t>DMA: Direct Memory Access</a:t>
            </a:r>
          </a:p>
        </p:txBody>
      </p:sp>
      <p:sp>
        <p:nvSpPr>
          <p:cNvPr id="57425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9425" y="1011238"/>
            <a:ext cx="8285163" cy="4818062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338138" indent="-338138" defTabSz="457200">
              <a:lnSpc>
                <a:spcPct val="104000"/>
              </a:lnSpc>
              <a:buSzPct val="147000"/>
              <a:buFontTx/>
              <a:buBlip>
                <a:blip r:embed="rId3"/>
              </a:buBlip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2800"/>
              <a:t>Non-DMA transfer:  I/O device </a:t>
            </a:r>
            <a:r>
              <a:rPr lang="en-GB" sz="2800">
                <a:latin typeface="Wingdings" charset="0"/>
              </a:rPr>
              <a:t></a:t>
            </a:r>
            <a:r>
              <a:rPr lang="en-GB" sz="2800"/>
              <a:t> CPU </a:t>
            </a:r>
            <a:r>
              <a:rPr lang="en-GB" sz="2800">
                <a:latin typeface="Wingdings" charset="0"/>
              </a:rPr>
              <a:t></a:t>
            </a:r>
            <a:r>
              <a:rPr lang="en-GB" sz="2800"/>
              <a:t> RAM</a:t>
            </a:r>
          </a:p>
          <a:p>
            <a:pPr marL="738188" lvl="1" indent="-280988" defTabSz="457200">
              <a:lnSpc>
                <a:spcPct val="104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2400" b="1"/>
              <a:t>for (i = 1 .. n)</a:t>
            </a:r>
          </a:p>
          <a:p>
            <a:pPr lvl="2" defTabSz="457200">
              <a:lnSpc>
                <a:spcPct val="104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2000"/>
              <a:t>CPU sends transfer request to device</a:t>
            </a:r>
          </a:p>
          <a:p>
            <a:pPr lvl="2" defTabSz="457200">
              <a:lnSpc>
                <a:spcPct val="104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2000"/>
              <a:t>I/O writes data to bus, CPU reads into registers</a:t>
            </a:r>
          </a:p>
          <a:p>
            <a:pPr lvl="2" defTabSz="457200">
              <a:lnSpc>
                <a:spcPct val="104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2000"/>
              <a:t>CPU writes data to registers to memory</a:t>
            </a:r>
          </a:p>
          <a:p>
            <a:pPr marL="338138" indent="-338138" defTabSz="457200">
              <a:lnSpc>
                <a:spcPct val="104000"/>
              </a:lnSpc>
              <a:buSzPct val="147000"/>
              <a:buFontTx/>
              <a:buNone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GB" sz="2800"/>
          </a:p>
          <a:p>
            <a:pPr marL="338138" indent="-338138" defTabSz="457200">
              <a:lnSpc>
                <a:spcPct val="104000"/>
              </a:lnSpc>
              <a:buSzPct val="147000"/>
              <a:buFontTx/>
              <a:buBlip>
                <a:blip r:embed="rId3"/>
              </a:buBlip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2800"/>
              <a:t>DMA transfer:  I/O device </a:t>
            </a:r>
            <a:r>
              <a:rPr lang="en-GB" sz="2800">
                <a:latin typeface="Wingdings" charset="0"/>
              </a:rPr>
              <a:t></a:t>
            </a:r>
            <a:r>
              <a:rPr lang="en-GB" sz="2800"/>
              <a:t> RAM</a:t>
            </a:r>
          </a:p>
          <a:p>
            <a:pPr marL="738188" lvl="1" indent="-280988" defTabSz="457200">
              <a:lnSpc>
                <a:spcPct val="104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2400"/>
              <a:t>CPU sets up DMA request on device</a:t>
            </a:r>
          </a:p>
          <a:p>
            <a:pPr marL="738188" lvl="1" indent="-280988" defTabSz="457200">
              <a:lnSpc>
                <a:spcPct val="104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2400"/>
              <a:t>for (i = 1 .. n)</a:t>
            </a:r>
          </a:p>
          <a:p>
            <a:pPr lvl="2" defTabSz="457200">
              <a:lnSpc>
                <a:spcPct val="104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sz="2000"/>
              <a:t>I/O device writes data to bus, RAM reads data</a:t>
            </a:r>
          </a:p>
        </p:txBody>
      </p:sp>
      <p:sp>
        <p:nvSpPr>
          <p:cNvPr id="5742596" name="Rectangle 4"/>
          <p:cNvSpPr>
            <a:spLocks noChangeArrowheads="1"/>
          </p:cNvSpPr>
          <p:nvPr/>
        </p:nvSpPr>
        <p:spPr bwMode="auto">
          <a:xfrm>
            <a:off x="6416675" y="2222500"/>
            <a:ext cx="769938" cy="542925"/>
          </a:xfrm>
          <a:prstGeom prst="rect">
            <a:avLst/>
          </a:prstGeom>
          <a:solidFill>
            <a:srgbClr val="CCFF99"/>
          </a:solidFill>
          <a:ln w="2844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algn="ctr" defTabSz="457200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20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CPU</a:t>
            </a:r>
          </a:p>
        </p:txBody>
      </p:sp>
      <p:sp>
        <p:nvSpPr>
          <p:cNvPr id="5742597" name="Rectangle 5"/>
          <p:cNvSpPr>
            <a:spLocks noChangeArrowheads="1"/>
          </p:cNvSpPr>
          <p:nvPr/>
        </p:nvSpPr>
        <p:spPr bwMode="auto">
          <a:xfrm>
            <a:off x="7942263" y="2222500"/>
            <a:ext cx="800100" cy="542925"/>
          </a:xfrm>
          <a:prstGeom prst="rect">
            <a:avLst/>
          </a:prstGeom>
          <a:solidFill>
            <a:srgbClr val="CCFF99"/>
          </a:solidFill>
          <a:ln w="2844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algn="ctr" defTabSz="457200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20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RAM</a:t>
            </a:r>
          </a:p>
        </p:txBody>
      </p:sp>
      <p:sp>
        <p:nvSpPr>
          <p:cNvPr id="5742598" name="AutoShape 6"/>
          <p:cNvSpPr>
            <a:spLocks noChangeArrowheads="1"/>
          </p:cNvSpPr>
          <p:nvPr/>
        </p:nvSpPr>
        <p:spPr bwMode="auto">
          <a:xfrm>
            <a:off x="7102475" y="2943225"/>
            <a:ext cx="831850" cy="1028700"/>
          </a:xfrm>
          <a:prstGeom prst="flowChartMagneticDisk">
            <a:avLst/>
          </a:prstGeom>
          <a:solidFill>
            <a:srgbClr val="CCFF99"/>
          </a:solidFill>
          <a:ln w="2844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algn="ctr" defTabSz="457200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20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DISK</a:t>
            </a:r>
          </a:p>
        </p:txBody>
      </p:sp>
      <p:sp>
        <p:nvSpPr>
          <p:cNvPr id="5742599" name="Freeform 7"/>
          <p:cNvSpPr>
            <a:spLocks/>
          </p:cNvSpPr>
          <p:nvPr/>
        </p:nvSpPr>
        <p:spPr bwMode="auto">
          <a:xfrm>
            <a:off x="7086600" y="2667000"/>
            <a:ext cx="228600" cy="457200"/>
          </a:xfrm>
          <a:custGeom>
            <a:avLst/>
            <a:gdLst>
              <a:gd name="T0" fmla="*/ 0 w 144"/>
              <a:gd name="T1" fmla="*/ 0 h 288"/>
              <a:gd name="T2" fmla="*/ 144 w 144"/>
              <a:gd name="T3" fmla="*/ 0 h 288"/>
              <a:gd name="T4" fmla="*/ 144 w 144"/>
              <a:gd name="T5" fmla="*/ 28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4" h="288">
                <a:moveTo>
                  <a:pt x="0" y="0"/>
                </a:moveTo>
                <a:lnTo>
                  <a:pt x="144" y="0"/>
                </a:lnTo>
                <a:lnTo>
                  <a:pt x="144" y="288"/>
                </a:lnTo>
              </a:path>
            </a:pathLst>
          </a:custGeom>
          <a:noFill/>
          <a:ln w="28440">
            <a:solidFill>
              <a:srgbClr val="33CC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42600" name="Freeform 8"/>
          <p:cNvSpPr>
            <a:spLocks/>
          </p:cNvSpPr>
          <p:nvPr/>
        </p:nvSpPr>
        <p:spPr bwMode="auto">
          <a:xfrm>
            <a:off x="7086600" y="2514600"/>
            <a:ext cx="457200" cy="609600"/>
          </a:xfrm>
          <a:custGeom>
            <a:avLst/>
            <a:gdLst>
              <a:gd name="T0" fmla="*/ 192 w 192"/>
              <a:gd name="T1" fmla="*/ 288 h 288"/>
              <a:gd name="T2" fmla="*/ 192 w 192"/>
              <a:gd name="T3" fmla="*/ 0 h 288"/>
              <a:gd name="T4" fmla="*/ 0 w 192"/>
              <a:gd name="T5" fmla="*/ 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2" h="288">
                <a:moveTo>
                  <a:pt x="192" y="288"/>
                </a:moveTo>
                <a:lnTo>
                  <a:pt x="192" y="0"/>
                </a:lnTo>
                <a:lnTo>
                  <a:pt x="0" y="0"/>
                </a:lnTo>
              </a:path>
            </a:pathLst>
          </a:custGeom>
          <a:noFill/>
          <a:ln w="28440">
            <a:solidFill>
              <a:srgbClr val="33CC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42601" name="Line 9"/>
          <p:cNvSpPr>
            <a:spLocks noChangeShapeType="1"/>
          </p:cNvSpPr>
          <p:nvPr/>
        </p:nvSpPr>
        <p:spPr bwMode="auto">
          <a:xfrm>
            <a:off x="7162800" y="2362200"/>
            <a:ext cx="914400" cy="1588"/>
          </a:xfrm>
          <a:prstGeom prst="line">
            <a:avLst/>
          </a:prstGeom>
          <a:noFill/>
          <a:ln w="28440">
            <a:solidFill>
              <a:srgbClr val="33CC33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42602" name="Rectangle 10"/>
          <p:cNvSpPr>
            <a:spLocks noChangeArrowheads="1"/>
          </p:cNvSpPr>
          <p:nvPr/>
        </p:nvSpPr>
        <p:spPr bwMode="auto">
          <a:xfrm>
            <a:off x="6340475" y="4737100"/>
            <a:ext cx="769938" cy="542925"/>
          </a:xfrm>
          <a:prstGeom prst="rect">
            <a:avLst/>
          </a:prstGeom>
          <a:solidFill>
            <a:srgbClr val="CCFF99"/>
          </a:solidFill>
          <a:ln w="2844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algn="ctr" defTabSz="457200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20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CPU</a:t>
            </a:r>
          </a:p>
        </p:txBody>
      </p:sp>
      <p:sp>
        <p:nvSpPr>
          <p:cNvPr id="5742603" name="Rectangle 11"/>
          <p:cNvSpPr>
            <a:spLocks noChangeArrowheads="1"/>
          </p:cNvSpPr>
          <p:nvPr/>
        </p:nvSpPr>
        <p:spPr bwMode="auto">
          <a:xfrm>
            <a:off x="7866063" y="4737100"/>
            <a:ext cx="800100" cy="542925"/>
          </a:xfrm>
          <a:prstGeom prst="rect">
            <a:avLst/>
          </a:prstGeom>
          <a:solidFill>
            <a:srgbClr val="CCFF99"/>
          </a:solidFill>
          <a:ln w="2844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algn="ctr" defTabSz="457200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20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RAM</a:t>
            </a:r>
          </a:p>
        </p:txBody>
      </p:sp>
      <p:sp>
        <p:nvSpPr>
          <p:cNvPr id="5742604" name="AutoShape 12"/>
          <p:cNvSpPr>
            <a:spLocks noChangeArrowheads="1"/>
          </p:cNvSpPr>
          <p:nvPr/>
        </p:nvSpPr>
        <p:spPr bwMode="auto">
          <a:xfrm>
            <a:off x="7026275" y="5457825"/>
            <a:ext cx="831850" cy="1028700"/>
          </a:xfrm>
          <a:prstGeom prst="flowChartMagneticDisk">
            <a:avLst/>
          </a:prstGeom>
          <a:solidFill>
            <a:srgbClr val="CCFF99"/>
          </a:solidFill>
          <a:ln w="2844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pPr algn="ctr" defTabSz="457200" fontAlgn="base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40458C"/>
              </a:buClr>
              <a:buSzPct val="100000"/>
              <a:buFont typeface="Times New Roman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GB" sz="220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DISK</a:t>
            </a:r>
          </a:p>
        </p:txBody>
      </p:sp>
      <p:sp>
        <p:nvSpPr>
          <p:cNvPr id="5742605" name="Freeform 13"/>
          <p:cNvSpPr>
            <a:spLocks/>
          </p:cNvSpPr>
          <p:nvPr/>
        </p:nvSpPr>
        <p:spPr bwMode="auto">
          <a:xfrm>
            <a:off x="7010400" y="5181600"/>
            <a:ext cx="228600" cy="457200"/>
          </a:xfrm>
          <a:custGeom>
            <a:avLst/>
            <a:gdLst>
              <a:gd name="T0" fmla="*/ 0 w 144"/>
              <a:gd name="T1" fmla="*/ 0 h 288"/>
              <a:gd name="T2" fmla="*/ 144 w 144"/>
              <a:gd name="T3" fmla="*/ 0 h 288"/>
              <a:gd name="T4" fmla="*/ 144 w 144"/>
              <a:gd name="T5" fmla="*/ 28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4" h="288">
                <a:moveTo>
                  <a:pt x="0" y="0"/>
                </a:moveTo>
                <a:lnTo>
                  <a:pt x="144" y="0"/>
                </a:lnTo>
                <a:lnTo>
                  <a:pt x="144" y="288"/>
                </a:lnTo>
              </a:path>
            </a:pathLst>
          </a:custGeom>
          <a:noFill/>
          <a:ln w="28440">
            <a:solidFill>
              <a:srgbClr val="33CC33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42606" name="Freeform 14"/>
          <p:cNvSpPr>
            <a:spLocks/>
          </p:cNvSpPr>
          <p:nvPr/>
        </p:nvSpPr>
        <p:spPr bwMode="auto">
          <a:xfrm flipH="1">
            <a:off x="7543800" y="4876800"/>
            <a:ext cx="457200" cy="762000"/>
          </a:xfrm>
          <a:custGeom>
            <a:avLst/>
            <a:gdLst>
              <a:gd name="T0" fmla="*/ 192 w 192"/>
              <a:gd name="T1" fmla="*/ 288 h 288"/>
              <a:gd name="T2" fmla="*/ 192 w 192"/>
              <a:gd name="T3" fmla="*/ 0 h 288"/>
              <a:gd name="T4" fmla="*/ 0 w 192"/>
              <a:gd name="T5" fmla="*/ 0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2" h="288">
                <a:moveTo>
                  <a:pt x="192" y="288"/>
                </a:moveTo>
                <a:lnTo>
                  <a:pt x="192" y="0"/>
                </a:lnTo>
                <a:lnTo>
                  <a:pt x="0" y="0"/>
                </a:lnTo>
              </a:path>
            </a:pathLst>
          </a:custGeom>
          <a:noFill/>
          <a:ln w="28440">
            <a:solidFill>
              <a:srgbClr val="33CC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42607" name="Oval 15"/>
          <p:cNvSpPr>
            <a:spLocks noChangeArrowheads="1"/>
          </p:cNvSpPr>
          <p:nvPr/>
        </p:nvSpPr>
        <p:spPr bwMode="auto">
          <a:xfrm>
            <a:off x="7467600" y="4953000"/>
            <a:ext cx="152400" cy="76200"/>
          </a:xfrm>
          <a:prstGeom prst="ellipse">
            <a:avLst/>
          </a:prstGeom>
          <a:solidFill>
            <a:srgbClr val="CC3300"/>
          </a:solidFill>
          <a:ln w="28440">
            <a:solidFill>
              <a:srgbClr val="CA100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42608" name="Oval 16"/>
          <p:cNvSpPr>
            <a:spLocks noChangeArrowheads="1"/>
          </p:cNvSpPr>
          <p:nvPr/>
        </p:nvSpPr>
        <p:spPr bwMode="auto">
          <a:xfrm>
            <a:off x="7467600" y="5105400"/>
            <a:ext cx="152400" cy="76200"/>
          </a:xfrm>
          <a:prstGeom prst="ellipse">
            <a:avLst/>
          </a:prstGeom>
          <a:solidFill>
            <a:srgbClr val="CC3300"/>
          </a:solidFill>
          <a:ln w="28440">
            <a:solidFill>
              <a:srgbClr val="CA100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42609" name="Oval 17"/>
          <p:cNvSpPr>
            <a:spLocks noChangeArrowheads="1"/>
          </p:cNvSpPr>
          <p:nvPr/>
        </p:nvSpPr>
        <p:spPr bwMode="auto">
          <a:xfrm>
            <a:off x="7696200" y="4800600"/>
            <a:ext cx="76200" cy="152400"/>
          </a:xfrm>
          <a:prstGeom prst="ellipse">
            <a:avLst/>
          </a:prstGeom>
          <a:solidFill>
            <a:srgbClr val="CC3300"/>
          </a:solidFill>
          <a:ln w="28440">
            <a:solidFill>
              <a:srgbClr val="CA100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42610" name="Oval 18"/>
          <p:cNvSpPr>
            <a:spLocks noChangeArrowheads="1"/>
          </p:cNvSpPr>
          <p:nvPr/>
        </p:nvSpPr>
        <p:spPr bwMode="auto">
          <a:xfrm>
            <a:off x="7467600" y="2667000"/>
            <a:ext cx="152400" cy="76200"/>
          </a:xfrm>
          <a:prstGeom prst="ellipse">
            <a:avLst/>
          </a:prstGeom>
          <a:solidFill>
            <a:srgbClr val="CC3300"/>
          </a:solidFill>
          <a:ln w="28440">
            <a:solidFill>
              <a:srgbClr val="CA100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42611" name="Oval 19"/>
          <p:cNvSpPr>
            <a:spLocks noChangeArrowheads="1"/>
          </p:cNvSpPr>
          <p:nvPr/>
        </p:nvSpPr>
        <p:spPr bwMode="auto">
          <a:xfrm>
            <a:off x="7620000" y="2286000"/>
            <a:ext cx="76200" cy="152400"/>
          </a:xfrm>
          <a:prstGeom prst="ellipse">
            <a:avLst/>
          </a:prstGeom>
          <a:solidFill>
            <a:srgbClr val="CC3300"/>
          </a:solidFill>
          <a:ln w="28440">
            <a:solidFill>
              <a:srgbClr val="CA100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42612" name="Oval 20"/>
          <p:cNvSpPr>
            <a:spLocks noChangeArrowheads="1"/>
          </p:cNvSpPr>
          <p:nvPr/>
        </p:nvSpPr>
        <p:spPr bwMode="auto">
          <a:xfrm>
            <a:off x="7467600" y="5257800"/>
            <a:ext cx="152400" cy="76200"/>
          </a:xfrm>
          <a:prstGeom prst="ellipse">
            <a:avLst/>
          </a:prstGeom>
          <a:solidFill>
            <a:srgbClr val="CC3300"/>
          </a:solidFill>
          <a:ln w="28440">
            <a:solidFill>
              <a:srgbClr val="CA100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42613" name="Oval 21"/>
          <p:cNvSpPr>
            <a:spLocks noChangeArrowheads="1"/>
          </p:cNvSpPr>
          <p:nvPr/>
        </p:nvSpPr>
        <p:spPr bwMode="auto">
          <a:xfrm>
            <a:off x="7467600" y="5410200"/>
            <a:ext cx="152400" cy="76200"/>
          </a:xfrm>
          <a:prstGeom prst="ellipse">
            <a:avLst/>
          </a:prstGeom>
          <a:solidFill>
            <a:srgbClr val="CC3300"/>
          </a:solidFill>
          <a:ln w="28440">
            <a:solidFill>
              <a:srgbClr val="CA100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Multicore and Synchronization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67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Why Multicore?</a:t>
            </a:r>
          </a:p>
        </p:txBody>
      </p:sp>
      <p:sp>
        <p:nvSpPr>
          <p:cNvPr id="582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Moore</a:t>
            </a:r>
            <a:r>
              <a:rPr lang="ja-JP" altLang="en-US" dirty="0">
                <a:latin typeface="Arial"/>
              </a:rPr>
              <a:t>’</a:t>
            </a:r>
            <a:r>
              <a:rPr lang="en-US" dirty="0"/>
              <a:t>s law</a:t>
            </a:r>
          </a:p>
          <a:p>
            <a:pPr lvl="1"/>
            <a:r>
              <a:rPr lang="en-US" dirty="0"/>
              <a:t>A law about </a:t>
            </a:r>
            <a:r>
              <a:rPr lang="en-US" dirty="0" smtClean="0"/>
              <a:t>transistors</a:t>
            </a:r>
          </a:p>
          <a:p>
            <a:pPr marL="914400" lvl="2" indent="0">
              <a:buNone/>
            </a:pPr>
            <a:r>
              <a:rPr lang="en-US" dirty="0" smtClean="0"/>
              <a:t>(Not speed)</a:t>
            </a:r>
            <a:endParaRPr lang="en-US" dirty="0"/>
          </a:p>
          <a:p>
            <a:pPr lvl="1"/>
            <a:r>
              <a:rPr lang="en-US" dirty="0"/>
              <a:t>Smaller means </a:t>
            </a:r>
            <a:r>
              <a:rPr lang="en-US" dirty="0" smtClean="0"/>
              <a:t>faster</a:t>
            </a:r>
          </a:p>
          <a:p>
            <a:pPr marL="457200" lvl="1" indent="0">
              <a:buNone/>
            </a:pPr>
            <a:r>
              <a:rPr lang="en-US" dirty="0" smtClean="0"/>
              <a:t>    transistors</a:t>
            </a:r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Power </a:t>
            </a:r>
            <a:r>
              <a:rPr lang="en-US" dirty="0"/>
              <a:t>consumption growing with transistors</a:t>
            </a:r>
          </a:p>
          <a:p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8" t="20500" r="32813" b="12000"/>
          <a:stretch>
            <a:fillRect/>
          </a:stretch>
        </p:blipFill>
        <p:spPr bwMode="auto">
          <a:xfrm>
            <a:off x="5952075" y="914400"/>
            <a:ext cx="3162300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82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8286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9" r="8931" b="11635"/>
          <a:stretch>
            <a:fillRect/>
          </a:stretch>
        </p:blipFill>
        <p:spPr bwMode="auto">
          <a:xfrm>
            <a:off x="255588" y="831850"/>
            <a:ext cx="8812212" cy="549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Power Trends</a:t>
            </a:r>
          </a:p>
        </p:txBody>
      </p:sp>
      <p:sp>
        <p:nvSpPr>
          <p:cNvPr id="583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9425" y="4002088"/>
            <a:ext cx="8283575" cy="639762"/>
          </a:xfrm>
        </p:spPr>
        <p:txBody>
          <a:bodyPr/>
          <a:lstStyle/>
          <a:p>
            <a:r>
              <a:rPr lang="en-US"/>
              <a:t>In CMOS IC technology</a:t>
            </a:r>
          </a:p>
        </p:txBody>
      </p:sp>
      <p:graphicFrame>
        <p:nvGraphicFramePr>
          <p:cNvPr id="5830660" name="Object 4"/>
          <p:cNvGraphicFramePr>
            <a:graphicFrameLocks noChangeAspect="1"/>
          </p:cNvGraphicFramePr>
          <p:nvPr/>
        </p:nvGraphicFramePr>
        <p:xfrm>
          <a:off x="1331913" y="4941888"/>
          <a:ext cx="7081837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08" name="Equation" r:id="rId4" imgW="3213000" imgH="228600" progId="Equation.3">
                  <p:embed/>
                </p:oleObj>
              </mc:Choice>
              <mc:Fallback>
                <p:oleObj name="Equation" r:id="rId4" imgW="32130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4941888"/>
                        <a:ext cx="7081837" cy="503237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0661" name="AutoShape 5"/>
          <p:cNvSpPr>
            <a:spLocks/>
          </p:cNvSpPr>
          <p:nvPr/>
        </p:nvSpPr>
        <p:spPr bwMode="auto">
          <a:xfrm>
            <a:off x="7740650" y="5805488"/>
            <a:ext cx="1003300" cy="403225"/>
          </a:xfrm>
          <a:prstGeom prst="borderCallout1">
            <a:avLst>
              <a:gd name="adj1" fmla="val 28347"/>
              <a:gd name="adj2" fmla="val -7597"/>
              <a:gd name="adj3" fmla="val -83463"/>
              <a:gd name="adj4" fmla="val -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×</a:t>
            </a:r>
            <a:r>
              <a:rPr lang="en-AU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1000</a:t>
            </a:r>
          </a:p>
        </p:txBody>
      </p:sp>
      <p:sp>
        <p:nvSpPr>
          <p:cNvPr id="5830662" name="AutoShape 6"/>
          <p:cNvSpPr>
            <a:spLocks/>
          </p:cNvSpPr>
          <p:nvPr/>
        </p:nvSpPr>
        <p:spPr bwMode="auto">
          <a:xfrm>
            <a:off x="2051050" y="5805488"/>
            <a:ext cx="1003300" cy="403225"/>
          </a:xfrm>
          <a:prstGeom prst="borderCallout1">
            <a:avLst>
              <a:gd name="adj1" fmla="val 28347"/>
              <a:gd name="adj2" fmla="val -7597"/>
              <a:gd name="adj3" fmla="val -84250"/>
              <a:gd name="adj4" fmla="val -2927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×</a:t>
            </a:r>
            <a:r>
              <a:rPr lang="en-AU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30</a:t>
            </a:r>
          </a:p>
        </p:txBody>
      </p:sp>
      <p:sp>
        <p:nvSpPr>
          <p:cNvPr id="5830663" name="AutoShape 7"/>
          <p:cNvSpPr>
            <a:spLocks/>
          </p:cNvSpPr>
          <p:nvPr/>
        </p:nvSpPr>
        <p:spPr bwMode="auto">
          <a:xfrm>
            <a:off x="5867400" y="5805488"/>
            <a:ext cx="1223963" cy="403225"/>
          </a:xfrm>
          <a:prstGeom prst="borderCallout1">
            <a:avLst>
              <a:gd name="adj1" fmla="val 28347"/>
              <a:gd name="adj2" fmla="val -6227"/>
              <a:gd name="adj3" fmla="val -81495"/>
              <a:gd name="adj4" fmla="val -2775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5V → 1V</a:t>
            </a:r>
            <a:endParaRPr lang="en-AU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5830664" name="Picture 8" descr="f01-15-P37449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557338"/>
            <a:ext cx="5118100" cy="2487612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Uniprocessor Performance</a:t>
            </a:r>
          </a:p>
        </p:txBody>
      </p:sp>
      <p:pic>
        <p:nvPicPr>
          <p:cNvPr id="5836803" name="Picture 3" descr="f01-16-P37449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268413"/>
            <a:ext cx="6831012" cy="402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6804" name="AutoShape 4"/>
          <p:cNvSpPr>
            <a:spLocks/>
          </p:cNvSpPr>
          <p:nvPr/>
        </p:nvSpPr>
        <p:spPr bwMode="auto">
          <a:xfrm>
            <a:off x="1116013" y="5516563"/>
            <a:ext cx="5400675" cy="649287"/>
          </a:xfrm>
          <a:prstGeom prst="borderCallout1">
            <a:avLst>
              <a:gd name="adj1" fmla="val 17602"/>
              <a:gd name="adj2" fmla="val 101412"/>
              <a:gd name="adj3" fmla="val -147431"/>
              <a:gd name="adj4" fmla="val 10743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AU" sz="160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Constrained by power, instruction-level parallelism, memory latency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Why Multicore?</a:t>
            </a:r>
          </a:p>
        </p:txBody>
      </p:sp>
      <p:sp>
        <p:nvSpPr>
          <p:cNvPr id="583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/>
              <a:t>Moore</a:t>
            </a:r>
            <a:r>
              <a:rPr lang="ja-JP" altLang="en-US" sz="2800">
                <a:latin typeface="Arial"/>
              </a:rPr>
              <a:t>’</a:t>
            </a:r>
            <a:r>
              <a:rPr lang="en-US" sz="2800"/>
              <a:t>s law</a:t>
            </a:r>
          </a:p>
          <a:p>
            <a:pPr lvl="1"/>
            <a:r>
              <a:rPr lang="en-US" sz="2400"/>
              <a:t>A law about transistors</a:t>
            </a:r>
          </a:p>
          <a:p>
            <a:pPr lvl="1"/>
            <a:r>
              <a:rPr lang="en-US" sz="2400"/>
              <a:t>Smaller means faster transistors</a:t>
            </a:r>
          </a:p>
          <a:p>
            <a:pPr lvl="1"/>
            <a:endParaRPr lang="en-US" sz="2400"/>
          </a:p>
          <a:p>
            <a:r>
              <a:rPr lang="en-US" sz="2800"/>
              <a:t>Power consumption growing with transistors</a:t>
            </a:r>
          </a:p>
          <a:p>
            <a:endParaRPr lang="en-US" sz="2800"/>
          </a:p>
          <a:p>
            <a:r>
              <a:rPr lang="en-AU" sz="2800"/>
              <a:t>The power wall</a:t>
            </a:r>
          </a:p>
          <a:p>
            <a:pPr lvl="1"/>
            <a:r>
              <a:rPr lang="en-AU" sz="2400"/>
              <a:t>We can’t reduce voltage further</a:t>
            </a:r>
          </a:p>
          <a:p>
            <a:pPr lvl="1"/>
            <a:r>
              <a:rPr lang="en-AU" sz="2400"/>
              <a:t>We can’t remove more heat</a:t>
            </a:r>
          </a:p>
          <a:p>
            <a:r>
              <a:rPr lang="en-AU" sz="2800"/>
              <a:t>How else can we improve performance?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Intel</a:t>
            </a:r>
            <a:r>
              <a:rPr lang="ja-JP" altLang="en-US" sz="3600">
                <a:latin typeface="Arial"/>
              </a:rPr>
              <a:t>’</a:t>
            </a:r>
            <a:r>
              <a:rPr lang="en-US" sz="3600"/>
              <a:t>s argument</a:t>
            </a:r>
          </a:p>
        </p:txBody>
      </p:sp>
      <p:sp>
        <p:nvSpPr>
          <p:cNvPr id="584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8409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87450"/>
            <a:ext cx="7542213" cy="494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84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8490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838" y="1084263"/>
            <a:ext cx="6156325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849093" name="Rectangle 5"/>
          <p:cNvSpPr>
            <a:spLocks noChangeArrowheads="1"/>
          </p:cNvSpPr>
          <p:nvPr/>
        </p:nvSpPr>
        <p:spPr bwMode="auto">
          <a:xfrm>
            <a:off x="2609850" y="3105150"/>
            <a:ext cx="492125" cy="20955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 type="none" w="sm" len="sm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1.2x</a:t>
            </a:r>
          </a:p>
        </p:txBody>
      </p:sp>
      <p:sp>
        <p:nvSpPr>
          <p:cNvPr id="5849094" name="Rectangle 6"/>
          <p:cNvSpPr>
            <a:spLocks noChangeArrowheads="1"/>
          </p:cNvSpPr>
          <p:nvPr/>
        </p:nvSpPr>
        <p:spPr bwMode="auto">
          <a:xfrm>
            <a:off x="5543550" y="2457450"/>
            <a:ext cx="492125" cy="20955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 type="none" w="sm" len="sm"/>
            <a:tailEnd type="non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  <a:latin typeface="Times New Roman" charset="0"/>
                <a:ea typeface="ＭＳ Ｐゴシック" charset="0"/>
              </a:rPr>
              <a:t>1.6x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697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r>
              <a:rPr lang="en-US" smtClean="0"/>
              <a:t>Processes are heavyweight</a:t>
            </a:r>
            <a:endParaRPr lang="en-US"/>
          </a:p>
        </p:txBody>
      </p:sp>
      <p:sp>
        <p:nvSpPr>
          <p:cNvPr id="5246979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Parallel programming with processes:</a:t>
            </a:r>
          </a:p>
          <a:p>
            <a:pPr lvl="1"/>
            <a:r>
              <a:rPr lang="en-US" dirty="0" smtClean="0"/>
              <a:t>They share almost everything </a:t>
            </a:r>
            <a:br>
              <a:rPr lang="en-US" dirty="0" smtClean="0"/>
            </a:br>
            <a:r>
              <a:rPr lang="en-US" dirty="0" smtClean="0"/>
              <a:t>code, shared </a:t>
            </a:r>
            <a:r>
              <a:rPr lang="en-US" dirty="0" err="1" smtClean="0"/>
              <a:t>mem</a:t>
            </a:r>
            <a:r>
              <a:rPr lang="en-US" dirty="0" smtClean="0"/>
              <a:t>, open files, </a:t>
            </a:r>
            <a:r>
              <a:rPr lang="en-US" dirty="0" err="1" smtClean="0"/>
              <a:t>filesystem</a:t>
            </a:r>
            <a:r>
              <a:rPr lang="en-US" dirty="0" smtClean="0"/>
              <a:t> privileges, …</a:t>
            </a:r>
          </a:p>
          <a:p>
            <a:pPr lvl="1"/>
            <a:r>
              <a:rPr lang="en-US" dirty="0" err="1" smtClean="0"/>
              <a:t>Pagetables</a:t>
            </a:r>
            <a:r>
              <a:rPr lang="en-US" dirty="0" smtClean="0"/>
              <a:t> will be </a:t>
            </a:r>
            <a:r>
              <a:rPr lang="en-US" i="1" dirty="0" smtClean="0"/>
              <a:t>almost</a:t>
            </a:r>
            <a:r>
              <a:rPr lang="en-US" dirty="0" smtClean="0"/>
              <a:t> identical</a:t>
            </a:r>
          </a:p>
          <a:p>
            <a:pPr lvl="1"/>
            <a:r>
              <a:rPr lang="en-US" dirty="0" smtClean="0"/>
              <a:t>Differences: PC, registers, stack</a:t>
            </a:r>
          </a:p>
          <a:p>
            <a:r>
              <a:rPr lang="en-US" dirty="0" smtClean="0"/>
              <a:t>Recall: process = </a:t>
            </a:r>
            <a:r>
              <a:rPr lang="en-US" dirty="0" smtClean="0">
                <a:solidFill>
                  <a:schemeClr val="accent1"/>
                </a:solidFill>
              </a:rPr>
              <a:t>execution context </a:t>
            </a:r>
            <a:r>
              <a:rPr lang="en-US" dirty="0" smtClean="0"/>
              <a:t>+ </a:t>
            </a:r>
            <a:r>
              <a:rPr lang="en-US" dirty="0" smtClean="0">
                <a:solidFill>
                  <a:schemeClr val="accent1"/>
                </a:solidFill>
              </a:rPr>
              <a:t>address space</a:t>
            </a:r>
          </a:p>
        </p:txBody>
      </p:sp>
      <p:pic>
        <p:nvPicPr>
          <p:cNvPr id="91138" name="CP3 Ink ce144c03-d224-4fb8-a7b9-873f8a230a66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0" y="2544299"/>
            <a:ext cx="8881800" cy="4314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2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Amdahl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Law</a:t>
            </a:r>
            <a:endParaRPr lang="en-CA"/>
          </a:p>
        </p:txBody>
      </p:sp>
      <p:sp>
        <p:nvSpPr>
          <p:cNvPr id="5752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Task: serial part, parallel part</a:t>
            </a:r>
          </a:p>
          <a:p>
            <a:r>
              <a:rPr lang="en-US"/>
              <a:t>As number of processors increases, </a:t>
            </a:r>
          </a:p>
          <a:p>
            <a:pPr lvl="1"/>
            <a:r>
              <a:rPr lang="en-US"/>
              <a:t>time to execute parallel part goes to zero</a:t>
            </a:r>
          </a:p>
          <a:p>
            <a:pPr lvl="1"/>
            <a:r>
              <a:rPr lang="en-US"/>
              <a:t>time to execute serial part remains the same</a:t>
            </a:r>
          </a:p>
          <a:p>
            <a:r>
              <a:rPr lang="en-US" i="1"/>
              <a:t>Serial part eventually dominates</a:t>
            </a:r>
          </a:p>
          <a:p>
            <a:r>
              <a:rPr lang="en-US"/>
              <a:t>Must parallelize ALL parts of task</a:t>
            </a:r>
            <a:endParaRPr lang="en-CA"/>
          </a:p>
        </p:txBody>
      </p:sp>
      <p:pic>
        <p:nvPicPr>
          <p:cNvPr id="57528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663" y="5027613"/>
            <a:ext cx="5805487" cy="114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4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Amdahl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s Law</a:t>
            </a:r>
            <a:endParaRPr lang="en-CA"/>
          </a:p>
        </p:txBody>
      </p:sp>
      <p:sp>
        <p:nvSpPr>
          <p:cNvPr id="5754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Consider an improvement E</a:t>
            </a:r>
          </a:p>
          <a:p>
            <a:r>
              <a:rPr lang="en-US"/>
              <a:t>F of the execution time is affected</a:t>
            </a:r>
          </a:p>
          <a:p>
            <a:r>
              <a:rPr lang="en-US"/>
              <a:t>S is the speedup</a:t>
            </a:r>
            <a:endParaRPr lang="en-CA"/>
          </a:p>
        </p:txBody>
      </p:sp>
      <p:pic>
        <p:nvPicPr>
          <p:cNvPr id="57548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3336925"/>
            <a:ext cx="8475662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8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C72"/>
                </a:solidFill>
              </a:rPr>
              <a:t>Multithreaded</a:t>
            </a:r>
            <a:r>
              <a:rPr lang="en-US">
                <a:solidFill>
                  <a:srgbClr val="0000FF"/>
                </a:solidFill>
              </a:rPr>
              <a:t> </a:t>
            </a:r>
            <a:r>
              <a:rPr lang="en-US">
                <a:solidFill>
                  <a:srgbClr val="FFFC72"/>
                </a:solidFill>
              </a:rPr>
              <a:t>Processes</a:t>
            </a:r>
            <a:endParaRPr lang="en-US">
              <a:solidFill>
                <a:srgbClr val="0000FF"/>
              </a:solidFill>
            </a:endParaRPr>
          </a:p>
        </p:txBody>
      </p:sp>
      <p:pic>
        <p:nvPicPr>
          <p:cNvPr id="57589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" t="11751" r="375" b="11751"/>
          <a:stretch>
            <a:fillRect/>
          </a:stretch>
        </p:blipFill>
        <p:spPr bwMode="auto">
          <a:xfrm>
            <a:off x="1114425" y="1817688"/>
            <a:ext cx="7135813" cy="412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CC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10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90500"/>
            <a:ext cx="7772400" cy="1143000"/>
          </a:xfrm>
          <a:noFill/>
          <a:ln/>
        </p:spPr>
        <p:txBody>
          <a:bodyPr/>
          <a:lstStyle/>
          <a:p>
            <a:r>
              <a:rPr lang="en-US">
                <a:solidFill>
                  <a:srgbClr val="FFFC72"/>
                </a:solidFill>
              </a:rPr>
              <a:t>Shared counters</a:t>
            </a:r>
            <a:endParaRPr lang="en-US">
              <a:solidFill>
                <a:srgbClr val="0000FF"/>
              </a:solidFill>
            </a:endParaRPr>
          </a:p>
        </p:txBody>
      </p:sp>
      <p:sp>
        <p:nvSpPr>
          <p:cNvPr id="5761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054100"/>
            <a:ext cx="7772400" cy="5499100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/>
              <a:t>Usual result: works fine.</a:t>
            </a:r>
          </a:p>
          <a:p>
            <a:pPr>
              <a:lnSpc>
                <a:spcPct val="90000"/>
              </a:lnSpc>
            </a:pPr>
            <a:r>
              <a:rPr lang="en-US" sz="2000"/>
              <a:t>Possible result: lost update!   </a:t>
            </a:r>
            <a:endParaRPr lang="en-US" sz="2000" b="1"/>
          </a:p>
          <a:p>
            <a:pPr>
              <a:lnSpc>
                <a:spcPct val="90000"/>
              </a:lnSpc>
            </a:pPr>
            <a:endParaRPr lang="en-US" sz="2000" b="1"/>
          </a:p>
          <a:p>
            <a:pPr>
              <a:lnSpc>
                <a:spcPct val="90000"/>
              </a:lnSpc>
            </a:pPr>
            <a:endParaRPr lang="en-US" sz="2000" b="1"/>
          </a:p>
          <a:p>
            <a:pPr>
              <a:lnSpc>
                <a:spcPct val="90000"/>
              </a:lnSpc>
            </a:pPr>
            <a:endParaRPr lang="en-US" sz="2000" b="1"/>
          </a:p>
          <a:p>
            <a:pPr>
              <a:lnSpc>
                <a:spcPct val="90000"/>
              </a:lnSpc>
            </a:pPr>
            <a:endParaRPr lang="en-US" sz="2000" b="1"/>
          </a:p>
          <a:p>
            <a:pPr>
              <a:lnSpc>
                <a:spcPct val="90000"/>
              </a:lnSpc>
            </a:pPr>
            <a:endParaRPr lang="en-US" sz="2000" b="1"/>
          </a:p>
          <a:p>
            <a:pPr>
              <a:lnSpc>
                <a:spcPct val="90000"/>
              </a:lnSpc>
            </a:pPr>
            <a:endParaRPr lang="en-US" sz="2000" b="1"/>
          </a:p>
          <a:p>
            <a:pPr>
              <a:lnSpc>
                <a:spcPct val="90000"/>
              </a:lnSpc>
            </a:pPr>
            <a:endParaRPr lang="en-US" sz="2000" b="1"/>
          </a:p>
          <a:p>
            <a:pPr>
              <a:lnSpc>
                <a:spcPct val="90000"/>
              </a:lnSpc>
            </a:pPr>
            <a:endParaRPr lang="en-US" sz="2000" b="1"/>
          </a:p>
          <a:p>
            <a:pPr>
              <a:lnSpc>
                <a:spcPct val="90000"/>
              </a:lnSpc>
            </a:pPr>
            <a:endParaRPr lang="en-US" sz="2000"/>
          </a:p>
          <a:p>
            <a:pPr>
              <a:lnSpc>
                <a:spcPct val="90000"/>
              </a:lnSpc>
            </a:pPr>
            <a:endParaRPr lang="en-US" sz="2000"/>
          </a:p>
          <a:p>
            <a:pPr>
              <a:lnSpc>
                <a:spcPct val="90000"/>
              </a:lnSpc>
            </a:pPr>
            <a:endParaRPr lang="en-US" sz="2000"/>
          </a:p>
          <a:p>
            <a:pPr>
              <a:lnSpc>
                <a:spcPct val="90000"/>
              </a:lnSpc>
            </a:pPr>
            <a:r>
              <a:rPr lang="en-US" sz="2000"/>
              <a:t>Occasional timing-dependent failure </a:t>
            </a:r>
            <a:r>
              <a:rPr lang="en-US" sz="2000">
                <a:sym typeface="Symbol" charset="0"/>
              </a:rPr>
              <a:t> Difficult to debug</a:t>
            </a:r>
          </a:p>
          <a:p>
            <a:pPr>
              <a:lnSpc>
                <a:spcPct val="90000"/>
              </a:lnSpc>
            </a:pPr>
            <a:r>
              <a:rPr lang="en-US" sz="2000"/>
              <a:t>Called a </a:t>
            </a:r>
            <a:r>
              <a:rPr lang="en-US" sz="2000" i="1">
                <a:solidFill>
                  <a:srgbClr val="FFFC72"/>
                </a:solidFill>
              </a:rPr>
              <a:t>race condition</a:t>
            </a:r>
            <a:endParaRPr lang="en-US" sz="2000"/>
          </a:p>
        </p:txBody>
      </p:sp>
      <p:sp>
        <p:nvSpPr>
          <p:cNvPr id="5761028" name="Text Box 4"/>
          <p:cNvSpPr txBox="1">
            <a:spLocks noChangeArrowheads="1"/>
          </p:cNvSpPr>
          <p:nvPr/>
        </p:nvSpPr>
        <p:spPr bwMode="auto">
          <a:xfrm>
            <a:off x="4878388" y="4191000"/>
            <a:ext cx="1984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F0C19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rgbClr val="76EF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hits = 0 + 1</a:t>
            </a:r>
          </a:p>
        </p:txBody>
      </p:sp>
      <p:sp>
        <p:nvSpPr>
          <p:cNvPr id="5761029" name="Freeform 5"/>
          <p:cNvSpPr>
            <a:spLocks/>
          </p:cNvSpPr>
          <p:nvPr/>
        </p:nvSpPr>
        <p:spPr bwMode="auto">
          <a:xfrm>
            <a:off x="2805113" y="2481263"/>
            <a:ext cx="342900" cy="646112"/>
          </a:xfrm>
          <a:custGeom>
            <a:avLst/>
            <a:gdLst>
              <a:gd name="T0" fmla="*/ 64 w 216"/>
              <a:gd name="T1" fmla="*/ 0 h 528"/>
              <a:gd name="T2" fmla="*/ 208 w 216"/>
              <a:gd name="T3" fmla="*/ 192 h 528"/>
              <a:gd name="T4" fmla="*/ 16 w 216"/>
              <a:gd name="T5" fmla="*/ 336 h 528"/>
              <a:gd name="T6" fmla="*/ 112 w 216"/>
              <a:gd name="T7" fmla="*/ 528 h 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" h="528">
                <a:moveTo>
                  <a:pt x="64" y="0"/>
                </a:moveTo>
                <a:cubicBezTo>
                  <a:pt x="140" y="68"/>
                  <a:pt x="216" y="136"/>
                  <a:pt x="208" y="192"/>
                </a:cubicBezTo>
                <a:cubicBezTo>
                  <a:pt x="200" y="248"/>
                  <a:pt x="32" y="280"/>
                  <a:pt x="16" y="336"/>
                </a:cubicBezTo>
                <a:cubicBezTo>
                  <a:pt x="0" y="392"/>
                  <a:pt x="96" y="488"/>
                  <a:pt x="112" y="528"/>
                </a:cubicBezTo>
              </a:path>
            </a:pathLst>
          </a:custGeom>
          <a:noFill/>
          <a:ln w="57150" cap="flat" cmpd="sng">
            <a:solidFill>
              <a:srgbClr val="FFFC72"/>
            </a:solidFill>
            <a:prstDash val="solid"/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61030" name="Text Box 6"/>
          <p:cNvSpPr txBox="1">
            <a:spLocks noChangeArrowheads="1"/>
          </p:cNvSpPr>
          <p:nvPr/>
        </p:nvSpPr>
        <p:spPr bwMode="auto">
          <a:xfrm>
            <a:off x="1982788" y="3125788"/>
            <a:ext cx="22764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F0C19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rgbClr val="FFFC72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read hits (0)</a:t>
            </a:r>
          </a:p>
        </p:txBody>
      </p:sp>
      <p:sp>
        <p:nvSpPr>
          <p:cNvPr id="5761031" name="Text Box 7"/>
          <p:cNvSpPr txBox="1">
            <a:spLocks noChangeArrowheads="1"/>
          </p:cNvSpPr>
          <p:nvPr/>
        </p:nvSpPr>
        <p:spPr bwMode="auto">
          <a:xfrm>
            <a:off x="2354263" y="3889375"/>
            <a:ext cx="1984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F0C19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rgbClr val="FFFC72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hits = 0 + 1</a:t>
            </a:r>
          </a:p>
        </p:txBody>
      </p:sp>
      <p:sp>
        <p:nvSpPr>
          <p:cNvPr id="5761032" name="Text Box 8"/>
          <p:cNvSpPr txBox="1">
            <a:spLocks noChangeArrowheads="1"/>
          </p:cNvSpPr>
          <p:nvPr/>
        </p:nvSpPr>
        <p:spPr bwMode="auto">
          <a:xfrm>
            <a:off x="4878388" y="3478213"/>
            <a:ext cx="22764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F0C19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rgbClr val="76EF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read hits (0)</a:t>
            </a:r>
          </a:p>
        </p:txBody>
      </p:sp>
      <p:sp>
        <p:nvSpPr>
          <p:cNvPr id="5761033" name="Text Box 9"/>
          <p:cNvSpPr txBox="1">
            <a:spLocks noChangeArrowheads="1"/>
          </p:cNvSpPr>
          <p:nvPr/>
        </p:nvSpPr>
        <p:spPr bwMode="auto">
          <a:xfrm>
            <a:off x="3276600" y="2422525"/>
            <a:ext cx="5857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F0C19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rgbClr val="FFFC72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T1</a:t>
            </a:r>
          </a:p>
        </p:txBody>
      </p:sp>
      <p:sp>
        <p:nvSpPr>
          <p:cNvPr id="5761034" name="Freeform 10"/>
          <p:cNvSpPr>
            <a:spLocks/>
          </p:cNvSpPr>
          <p:nvPr/>
        </p:nvSpPr>
        <p:spPr bwMode="auto">
          <a:xfrm>
            <a:off x="6081713" y="2420938"/>
            <a:ext cx="342900" cy="647700"/>
          </a:xfrm>
          <a:custGeom>
            <a:avLst/>
            <a:gdLst>
              <a:gd name="T0" fmla="*/ 64 w 216"/>
              <a:gd name="T1" fmla="*/ 0 h 528"/>
              <a:gd name="T2" fmla="*/ 208 w 216"/>
              <a:gd name="T3" fmla="*/ 192 h 528"/>
              <a:gd name="T4" fmla="*/ 16 w 216"/>
              <a:gd name="T5" fmla="*/ 336 h 528"/>
              <a:gd name="T6" fmla="*/ 112 w 216"/>
              <a:gd name="T7" fmla="*/ 528 h 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" h="528">
                <a:moveTo>
                  <a:pt x="64" y="0"/>
                </a:moveTo>
                <a:cubicBezTo>
                  <a:pt x="140" y="68"/>
                  <a:pt x="216" y="136"/>
                  <a:pt x="208" y="192"/>
                </a:cubicBezTo>
                <a:cubicBezTo>
                  <a:pt x="200" y="248"/>
                  <a:pt x="32" y="280"/>
                  <a:pt x="16" y="336"/>
                </a:cubicBezTo>
                <a:cubicBezTo>
                  <a:pt x="0" y="392"/>
                  <a:pt x="96" y="488"/>
                  <a:pt x="112" y="528"/>
                </a:cubicBezTo>
              </a:path>
            </a:pathLst>
          </a:custGeom>
          <a:noFill/>
          <a:ln w="57150" cap="flat" cmpd="sng">
            <a:solidFill>
              <a:srgbClr val="76EFFF"/>
            </a:solidFill>
            <a:prstDash val="solid"/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61035" name="Text Box 11"/>
          <p:cNvSpPr txBox="1">
            <a:spLocks noChangeArrowheads="1"/>
          </p:cNvSpPr>
          <p:nvPr/>
        </p:nvSpPr>
        <p:spPr bwMode="auto">
          <a:xfrm>
            <a:off x="6372225" y="2362200"/>
            <a:ext cx="6429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F0C19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rgbClr val="76EF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T2</a:t>
            </a:r>
          </a:p>
        </p:txBody>
      </p:sp>
      <p:sp>
        <p:nvSpPr>
          <p:cNvPr id="5761036" name="Text Box 12"/>
          <p:cNvSpPr txBox="1">
            <a:spLocks noChangeArrowheads="1"/>
          </p:cNvSpPr>
          <p:nvPr/>
        </p:nvSpPr>
        <p:spPr bwMode="auto">
          <a:xfrm>
            <a:off x="990600" y="4572000"/>
            <a:ext cx="13843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F0C19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rgbClr val="FFFF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hits = 1</a:t>
            </a:r>
          </a:p>
        </p:txBody>
      </p:sp>
      <p:sp>
        <p:nvSpPr>
          <p:cNvPr id="5761037" name="Text Box 13"/>
          <p:cNvSpPr txBox="1">
            <a:spLocks noChangeArrowheads="1"/>
          </p:cNvSpPr>
          <p:nvPr/>
        </p:nvSpPr>
        <p:spPr bwMode="auto">
          <a:xfrm>
            <a:off x="990600" y="1981200"/>
            <a:ext cx="14414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F0C19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rgbClr val="FFFF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hits = 0</a:t>
            </a:r>
          </a:p>
        </p:txBody>
      </p:sp>
      <p:sp>
        <p:nvSpPr>
          <p:cNvPr id="5761038" name="Line 14"/>
          <p:cNvSpPr>
            <a:spLocks noChangeShapeType="1"/>
          </p:cNvSpPr>
          <p:nvPr/>
        </p:nvSpPr>
        <p:spPr bwMode="auto">
          <a:xfrm>
            <a:off x="1600200" y="2590800"/>
            <a:ext cx="0" cy="1828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61039" name="Text Box 15"/>
          <p:cNvSpPr txBox="1">
            <a:spLocks noChangeArrowheads="1"/>
          </p:cNvSpPr>
          <p:nvPr/>
        </p:nvSpPr>
        <p:spPr bwMode="auto">
          <a:xfrm>
            <a:off x="534988" y="2590800"/>
            <a:ext cx="9223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F0C19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rgbClr val="FFFF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time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102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102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Race conditions</a:t>
            </a:r>
          </a:p>
        </p:txBody>
      </p:sp>
      <p:sp>
        <p:nvSpPr>
          <p:cNvPr id="576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Def: a timing dependent error involving shared state 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Whether it happens depends on how threads scheduled: who wins </a:t>
            </a:r>
            <a:r>
              <a:rPr lang="ja-JP" altLang="en-US" sz="2400">
                <a:latin typeface="Arial"/>
              </a:rPr>
              <a:t>“</a:t>
            </a:r>
            <a:r>
              <a:rPr lang="en-US" sz="2400"/>
              <a:t>races</a:t>
            </a:r>
            <a:r>
              <a:rPr lang="ja-JP" altLang="en-US" sz="2400">
                <a:latin typeface="Arial"/>
              </a:rPr>
              <a:t>”</a:t>
            </a:r>
            <a:r>
              <a:rPr lang="en-US" sz="2400"/>
              <a:t> to instructions that update state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Races are intermittent, may occur rarely</a:t>
            </a:r>
          </a:p>
          <a:p>
            <a:pPr lvl="2">
              <a:lnSpc>
                <a:spcPct val="90000"/>
              </a:lnSpc>
            </a:pPr>
            <a:r>
              <a:rPr lang="en-US" sz="2000"/>
              <a:t>Timing dependent = small changes can hide bug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A program is correct </a:t>
            </a:r>
            <a:r>
              <a:rPr lang="en-US" sz="2400" i="1">
                <a:solidFill>
                  <a:srgbClr val="FFFC72"/>
                </a:solidFill>
              </a:rPr>
              <a:t>only</a:t>
            </a:r>
            <a:r>
              <a:rPr lang="en-US" sz="2400"/>
              <a:t> if </a:t>
            </a:r>
            <a:r>
              <a:rPr lang="en-US" sz="2400" i="1">
                <a:solidFill>
                  <a:srgbClr val="FFFC72"/>
                </a:solidFill>
              </a:rPr>
              <a:t>all possible</a:t>
            </a:r>
            <a:r>
              <a:rPr lang="en-US" sz="2400"/>
              <a:t> schedules are safe  </a:t>
            </a:r>
          </a:p>
          <a:p>
            <a:pPr lvl="2">
              <a:lnSpc>
                <a:spcPct val="90000"/>
              </a:lnSpc>
            </a:pPr>
            <a:r>
              <a:rPr lang="en-US" sz="2000"/>
              <a:t>Number of possible schedule permutations is huge</a:t>
            </a:r>
          </a:p>
          <a:p>
            <a:pPr lvl="2">
              <a:lnSpc>
                <a:spcPct val="90000"/>
              </a:lnSpc>
            </a:pPr>
            <a:r>
              <a:rPr lang="en-US" sz="2000"/>
              <a:t>Need to imagine an adversary who switches contexts at the worst possible time</a:t>
            </a:r>
          </a:p>
          <a:p>
            <a:pPr lvl="1">
              <a:lnSpc>
                <a:spcPct val="90000"/>
              </a:lnSpc>
            </a:pP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C72"/>
                </a:solidFill>
              </a:rPr>
              <a:t>Critical Sections</a:t>
            </a:r>
            <a:endParaRPr lang="en-US">
              <a:solidFill>
                <a:srgbClr val="0000FF"/>
              </a:solidFill>
            </a:endParaRPr>
          </a:p>
        </p:txBody>
      </p:sp>
      <p:sp>
        <p:nvSpPr>
          <p:cNvPr id="576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Basic way to eliminate races: use </a:t>
            </a:r>
            <a:r>
              <a:rPr lang="en-US" i="1"/>
              <a:t>critical sections</a:t>
            </a:r>
            <a:r>
              <a:rPr lang="en-US"/>
              <a:t> that only one thread can be in</a:t>
            </a:r>
          </a:p>
          <a:p>
            <a:pPr lvl="1"/>
            <a:r>
              <a:rPr lang="en-US"/>
              <a:t>Contending threads must wait to enter</a:t>
            </a:r>
          </a:p>
        </p:txBody>
      </p:sp>
      <p:sp>
        <p:nvSpPr>
          <p:cNvPr id="5765124" name="Freeform 4"/>
          <p:cNvSpPr>
            <a:spLocks/>
          </p:cNvSpPr>
          <p:nvPr/>
        </p:nvSpPr>
        <p:spPr bwMode="auto">
          <a:xfrm>
            <a:off x="2805113" y="3087688"/>
            <a:ext cx="342900" cy="646112"/>
          </a:xfrm>
          <a:custGeom>
            <a:avLst/>
            <a:gdLst>
              <a:gd name="T0" fmla="*/ 64 w 216"/>
              <a:gd name="T1" fmla="*/ 0 h 528"/>
              <a:gd name="T2" fmla="*/ 208 w 216"/>
              <a:gd name="T3" fmla="*/ 192 h 528"/>
              <a:gd name="T4" fmla="*/ 16 w 216"/>
              <a:gd name="T5" fmla="*/ 336 h 528"/>
              <a:gd name="T6" fmla="*/ 112 w 216"/>
              <a:gd name="T7" fmla="*/ 528 h 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" h="528">
                <a:moveTo>
                  <a:pt x="64" y="0"/>
                </a:moveTo>
                <a:cubicBezTo>
                  <a:pt x="140" y="68"/>
                  <a:pt x="216" y="136"/>
                  <a:pt x="208" y="192"/>
                </a:cubicBezTo>
                <a:cubicBezTo>
                  <a:pt x="200" y="248"/>
                  <a:pt x="32" y="280"/>
                  <a:pt x="16" y="336"/>
                </a:cubicBezTo>
                <a:cubicBezTo>
                  <a:pt x="0" y="392"/>
                  <a:pt x="96" y="488"/>
                  <a:pt x="112" y="528"/>
                </a:cubicBezTo>
              </a:path>
            </a:pathLst>
          </a:custGeom>
          <a:noFill/>
          <a:ln w="57150" cap="flat" cmpd="sng">
            <a:solidFill>
              <a:schemeClr val="tx2"/>
            </a:solidFill>
            <a:prstDash val="solid"/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65125" name="Text Box 5"/>
          <p:cNvSpPr txBox="1">
            <a:spLocks noChangeArrowheads="1"/>
          </p:cNvSpPr>
          <p:nvPr/>
        </p:nvSpPr>
        <p:spPr bwMode="auto">
          <a:xfrm>
            <a:off x="1905000" y="3883025"/>
            <a:ext cx="3309938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F0C19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rgbClr val="FFFF66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CSEnter();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smtClean="0">
                <a:solidFill>
                  <a:srgbClr val="FFFF66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Critical section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rgbClr val="FFFF66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CSExit();</a:t>
            </a:r>
          </a:p>
        </p:txBody>
      </p:sp>
      <p:sp>
        <p:nvSpPr>
          <p:cNvPr id="5765126" name="Text Box 6"/>
          <p:cNvSpPr txBox="1">
            <a:spLocks noChangeArrowheads="1"/>
          </p:cNvSpPr>
          <p:nvPr/>
        </p:nvSpPr>
        <p:spPr bwMode="auto">
          <a:xfrm>
            <a:off x="3276600" y="3028950"/>
            <a:ext cx="5857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F0C19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rgbClr val="FFFF66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T1</a:t>
            </a:r>
          </a:p>
        </p:txBody>
      </p:sp>
      <p:sp>
        <p:nvSpPr>
          <p:cNvPr id="5765127" name="Freeform 7"/>
          <p:cNvSpPr>
            <a:spLocks/>
          </p:cNvSpPr>
          <p:nvPr/>
        </p:nvSpPr>
        <p:spPr bwMode="auto">
          <a:xfrm>
            <a:off x="6081713" y="3027363"/>
            <a:ext cx="342900" cy="647700"/>
          </a:xfrm>
          <a:custGeom>
            <a:avLst/>
            <a:gdLst>
              <a:gd name="T0" fmla="*/ 64 w 216"/>
              <a:gd name="T1" fmla="*/ 0 h 528"/>
              <a:gd name="T2" fmla="*/ 208 w 216"/>
              <a:gd name="T3" fmla="*/ 192 h 528"/>
              <a:gd name="T4" fmla="*/ 16 w 216"/>
              <a:gd name="T5" fmla="*/ 336 h 528"/>
              <a:gd name="T6" fmla="*/ 112 w 216"/>
              <a:gd name="T7" fmla="*/ 528 h 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" h="528">
                <a:moveTo>
                  <a:pt x="64" y="0"/>
                </a:moveTo>
                <a:cubicBezTo>
                  <a:pt x="140" y="68"/>
                  <a:pt x="216" y="136"/>
                  <a:pt x="208" y="192"/>
                </a:cubicBezTo>
                <a:cubicBezTo>
                  <a:pt x="200" y="248"/>
                  <a:pt x="32" y="280"/>
                  <a:pt x="16" y="336"/>
                </a:cubicBezTo>
                <a:cubicBezTo>
                  <a:pt x="0" y="392"/>
                  <a:pt x="96" y="488"/>
                  <a:pt x="112" y="528"/>
                </a:cubicBezTo>
              </a:path>
            </a:pathLst>
          </a:custGeom>
          <a:noFill/>
          <a:ln w="57150" cap="flat" cmpd="sng">
            <a:solidFill>
              <a:srgbClr val="76EFFF"/>
            </a:solidFill>
            <a:prstDash val="solid"/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65128" name="Text Box 8"/>
          <p:cNvSpPr txBox="1">
            <a:spLocks noChangeArrowheads="1"/>
          </p:cNvSpPr>
          <p:nvPr/>
        </p:nvSpPr>
        <p:spPr bwMode="auto">
          <a:xfrm>
            <a:off x="6372225" y="2968625"/>
            <a:ext cx="6429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F0C19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rgbClr val="76EF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T2</a:t>
            </a:r>
          </a:p>
        </p:txBody>
      </p:sp>
      <p:sp>
        <p:nvSpPr>
          <p:cNvPr id="5765129" name="Line 9"/>
          <p:cNvSpPr>
            <a:spLocks noChangeShapeType="1"/>
          </p:cNvSpPr>
          <p:nvPr/>
        </p:nvSpPr>
        <p:spPr bwMode="auto">
          <a:xfrm>
            <a:off x="1028700" y="3870325"/>
            <a:ext cx="0" cy="1828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65130" name="Text Box 10"/>
          <p:cNvSpPr txBox="1">
            <a:spLocks noChangeArrowheads="1"/>
          </p:cNvSpPr>
          <p:nvPr/>
        </p:nvSpPr>
        <p:spPr bwMode="auto">
          <a:xfrm>
            <a:off x="534988" y="3197225"/>
            <a:ext cx="9223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F0C19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rgbClr val="FFFF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time</a:t>
            </a:r>
          </a:p>
        </p:txBody>
      </p:sp>
      <p:sp>
        <p:nvSpPr>
          <p:cNvPr id="5765131" name="Text Box 11"/>
          <p:cNvSpPr txBox="1">
            <a:spLocks noChangeArrowheads="1"/>
          </p:cNvSpPr>
          <p:nvPr/>
        </p:nvSpPr>
        <p:spPr bwMode="auto">
          <a:xfrm>
            <a:off x="5681663" y="3883025"/>
            <a:ext cx="3309937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F0C19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rgbClr val="76EF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CSEnter();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smtClean="0">
                <a:solidFill>
                  <a:srgbClr val="76EF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Critical section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rgbClr val="76EF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CSExit();</a:t>
            </a:r>
          </a:p>
        </p:txBody>
      </p:sp>
      <p:sp>
        <p:nvSpPr>
          <p:cNvPr id="5765132" name="Freeform 12"/>
          <p:cNvSpPr>
            <a:spLocks/>
          </p:cNvSpPr>
          <p:nvPr/>
        </p:nvSpPr>
        <p:spPr bwMode="auto">
          <a:xfrm>
            <a:off x="2819400" y="5449888"/>
            <a:ext cx="342900" cy="646112"/>
          </a:xfrm>
          <a:custGeom>
            <a:avLst/>
            <a:gdLst>
              <a:gd name="T0" fmla="*/ 64 w 216"/>
              <a:gd name="T1" fmla="*/ 0 h 528"/>
              <a:gd name="T2" fmla="*/ 208 w 216"/>
              <a:gd name="T3" fmla="*/ 192 h 528"/>
              <a:gd name="T4" fmla="*/ 16 w 216"/>
              <a:gd name="T5" fmla="*/ 336 h 528"/>
              <a:gd name="T6" fmla="*/ 112 w 216"/>
              <a:gd name="T7" fmla="*/ 528 h 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" h="528">
                <a:moveTo>
                  <a:pt x="64" y="0"/>
                </a:moveTo>
                <a:cubicBezTo>
                  <a:pt x="140" y="68"/>
                  <a:pt x="216" y="136"/>
                  <a:pt x="208" y="192"/>
                </a:cubicBezTo>
                <a:cubicBezTo>
                  <a:pt x="200" y="248"/>
                  <a:pt x="32" y="280"/>
                  <a:pt x="16" y="336"/>
                </a:cubicBezTo>
                <a:cubicBezTo>
                  <a:pt x="0" y="392"/>
                  <a:pt x="96" y="488"/>
                  <a:pt x="112" y="528"/>
                </a:cubicBezTo>
              </a:path>
            </a:pathLst>
          </a:custGeom>
          <a:noFill/>
          <a:ln w="57150" cap="flat" cmpd="sng">
            <a:solidFill>
              <a:schemeClr val="tx2"/>
            </a:solidFill>
            <a:prstDash val="solid"/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65133" name="Text Box 13"/>
          <p:cNvSpPr txBox="1">
            <a:spLocks noChangeArrowheads="1"/>
          </p:cNvSpPr>
          <p:nvPr/>
        </p:nvSpPr>
        <p:spPr bwMode="auto">
          <a:xfrm>
            <a:off x="3290888" y="5391150"/>
            <a:ext cx="5857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F0C19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rgbClr val="FFFF66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T1</a:t>
            </a:r>
          </a:p>
        </p:txBody>
      </p:sp>
      <p:sp>
        <p:nvSpPr>
          <p:cNvPr id="5765134" name="Freeform 14"/>
          <p:cNvSpPr>
            <a:spLocks/>
          </p:cNvSpPr>
          <p:nvPr/>
        </p:nvSpPr>
        <p:spPr bwMode="auto">
          <a:xfrm>
            <a:off x="6096000" y="5389563"/>
            <a:ext cx="342900" cy="647700"/>
          </a:xfrm>
          <a:custGeom>
            <a:avLst/>
            <a:gdLst>
              <a:gd name="T0" fmla="*/ 64 w 216"/>
              <a:gd name="T1" fmla="*/ 0 h 528"/>
              <a:gd name="T2" fmla="*/ 208 w 216"/>
              <a:gd name="T3" fmla="*/ 192 h 528"/>
              <a:gd name="T4" fmla="*/ 16 w 216"/>
              <a:gd name="T5" fmla="*/ 336 h 528"/>
              <a:gd name="T6" fmla="*/ 112 w 216"/>
              <a:gd name="T7" fmla="*/ 528 h 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" h="528">
                <a:moveTo>
                  <a:pt x="64" y="0"/>
                </a:moveTo>
                <a:cubicBezTo>
                  <a:pt x="140" y="68"/>
                  <a:pt x="216" y="136"/>
                  <a:pt x="208" y="192"/>
                </a:cubicBezTo>
                <a:cubicBezTo>
                  <a:pt x="200" y="248"/>
                  <a:pt x="32" y="280"/>
                  <a:pt x="16" y="336"/>
                </a:cubicBezTo>
                <a:cubicBezTo>
                  <a:pt x="0" y="392"/>
                  <a:pt x="96" y="488"/>
                  <a:pt x="112" y="528"/>
                </a:cubicBezTo>
              </a:path>
            </a:pathLst>
          </a:custGeom>
          <a:noFill/>
          <a:ln w="57150" cap="flat" cmpd="sng">
            <a:solidFill>
              <a:srgbClr val="76EFFF"/>
            </a:solidFill>
            <a:prstDash val="solid"/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65135" name="Text Box 15"/>
          <p:cNvSpPr txBox="1">
            <a:spLocks noChangeArrowheads="1"/>
          </p:cNvSpPr>
          <p:nvPr/>
        </p:nvSpPr>
        <p:spPr bwMode="auto">
          <a:xfrm>
            <a:off x="6386513" y="5330825"/>
            <a:ext cx="6429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F0C19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rgbClr val="76EF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T2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Mutexes</a:t>
            </a:r>
          </a:p>
        </p:txBody>
      </p:sp>
      <p:sp>
        <p:nvSpPr>
          <p:cNvPr id="576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9425" y="1011238"/>
            <a:ext cx="8283575" cy="3111500"/>
          </a:xfrm>
        </p:spPr>
        <p:txBody>
          <a:bodyPr/>
          <a:lstStyle/>
          <a:p>
            <a:pPr>
              <a:lnSpc>
                <a:spcPct val="90000"/>
              </a:lnSpc>
              <a:tabLst>
                <a:tab pos="1663700" algn="l"/>
              </a:tabLst>
            </a:pPr>
            <a:r>
              <a:rPr lang="en-US" sz="2800"/>
              <a:t>Critical sections typically associated with mutual exclusion locks (</a:t>
            </a:r>
            <a:r>
              <a:rPr lang="en-US" sz="2800" i="1">
                <a:solidFill>
                  <a:schemeClr val="tx2"/>
                </a:solidFill>
              </a:rPr>
              <a:t>mutexes</a:t>
            </a:r>
            <a:r>
              <a:rPr lang="en-US" sz="2800"/>
              <a:t>)</a:t>
            </a:r>
          </a:p>
          <a:p>
            <a:pPr>
              <a:lnSpc>
                <a:spcPct val="90000"/>
              </a:lnSpc>
              <a:tabLst>
                <a:tab pos="1663700" algn="l"/>
              </a:tabLst>
            </a:pPr>
            <a:r>
              <a:rPr lang="en-US" sz="2800"/>
              <a:t>Only one thread can hold a given mutex at a time</a:t>
            </a:r>
          </a:p>
          <a:p>
            <a:pPr>
              <a:lnSpc>
                <a:spcPct val="90000"/>
              </a:lnSpc>
              <a:tabLst>
                <a:tab pos="1663700" algn="l"/>
              </a:tabLst>
            </a:pPr>
            <a:r>
              <a:rPr lang="en-US" sz="2800"/>
              <a:t>Acquire (lock) mutex on entry to critical section</a:t>
            </a:r>
          </a:p>
          <a:p>
            <a:pPr lvl="1">
              <a:lnSpc>
                <a:spcPct val="90000"/>
              </a:lnSpc>
              <a:tabLst>
                <a:tab pos="1663700" algn="l"/>
              </a:tabLst>
            </a:pPr>
            <a:r>
              <a:rPr lang="en-US" sz="2400"/>
              <a:t>Or block if another thread already holds it</a:t>
            </a:r>
          </a:p>
          <a:p>
            <a:pPr>
              <a:lnSpc>
                <a:spcPct val="90000"/>
              </a:lnSpc>
              <a:tabLst>
                <a:tab pos="1663700" algn="l"/>
              </a:tabLst>
            </a:pPr>
            <a:r>
              <a:rPr lang="en-US" sz="2800"/>
              <a:t>Release (unlock) mutex on exit</a:t>
            </a:r>
          </a:p>
          <a:p>
            <a:pPr lvl="1">
              <a:lnSpc>
                <a:spcPct val="90000"/>
              </a:lnSpc>
              <a:tabLst>
                <a:tab pos="1663700" algn="l"/>
              </a:tabLst>
            </a:pPr>
            <a:r>
              <a:rPr lang="en-US" sz="2400"/>
              <a:t>Allow one waiting thread (if any) to acquire &amp; proceed</a:t>
            </a:r>
          </a:p>
        </p:txBody>
      </p:sp>
      <p:sp>
        <p:nvSpPr>
          <p:cNvPr id="5767172" name="Text Box 4"/>
          <p:cNvSpPr txBox="1">
            <a:spLocks noChangeArrowheads="1"/>
          </p:cNvSpPr>
          <p:nvPr/>
        </p:nvSpPr>
        <p:spPr bwMode="auto">
          <a:xfrm>
            <a:off x="1562100" y="4822825"/>
            <a:ext cx="3538538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F0C19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66"/>
                </a:solidFill>
                <a:latin typeface="Courier New" charset="0"/>
                <a:ea typeface="ＭＳ Ｐゴシック" charset="0"/>
                <a:cs typeface="ＭＳ Ｐゴシック" charset="0"/>
              </a:rPr>
              <a:t>pthread_mutex_lock(m);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66"/>
                </a:solidFill>
                <a:latin typeface="Courier New" charset="0"/>
                <a:ea typeface="ＭＳ Ｐゴシック" charset="0"/>
                <a:cs typeface="ＭＳ Ｐゴシック" charset="0"/>
              </a:rPr>
              <a:t>hits = hits+1;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FF66"/>
                </a:solidFill>
                <a:latin typeface="Courier New" charset="0"/>
                <a:ea typeface="ＭＳ Ｐゴシック" charset="0"/>
                <a:cs typeface="ＭＳ Ｐゴシック" charset="0"/>
              </a:rPr>
              <a:t>pthread_mutex_unlock(m);</a:t>
            </a:r>
          </a:p>
        </p:txBody>
      </p:sp>
      <p:sp>
        <p:nvSpPr>
          <p:cNvPr id="5767173" name="Freeform 5"/>
          <p:cNvSpPr>
            <a:spLocks/>
          </p:cNvSpPr>
          <p:nvPr/>
        </p:nvSpPr>
        <p:spPr bwMode="auto">
          <a:xfrm>
            <a:off x="2819400" y="5907088"/>
            <a:ext cx="342900" cy="646112"/>
          </a:xfrm>
          <a:custGeom>
            <a:avLst/>
            <a:gdLst>
              <a:gd name="T0" fmla="*/ 64 w 216"/>
              <a:gd name="T1" fmla="*/ 0 h 528"/>
              <a:gd name="T2" fmla="*/ 208 w 216"/>
              <a:gd name="T3" fmla="*/ 192 h 528"/>
              <a:gd name="T4" fmla="*/ 16 w 216"/>
              <a:gd name="T5" fmla="*/ 336 h 528"/>
              <a:gd name="T6" fmla="*/ 112 w 216"/>
              <a:gd name="T7" fmla="*/ 528 h 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" h="528">
                <a:moveTo>
                  <a:pt x="64" y="0"/>
                </a:moveTo>
                <a:cubicBezTo>
                  <a:pt x="140" y="68"/>
                  <a:pt x="216" y="136"/>
                  <a:pt x="208" y="192"/>
                </a:cubicBezTo>
                <a:cubicBezTo>
                  <a:pt x="200" y="248"/>
                  <a:pt x="32" y="280"/>
                  <a:pt x="16" y="336"/>
                </a:cubicBezTo>
                <a:cubicBezTo>
                  <a:pt x="0" y="392"/>
                  <a:pt x="96" y="488"/>
                  <a:pt x="112" y="528"/>
                </a:cubicBezTo>
              </a:path>
            </a:pathLst>
          </a:custGeom>
          <a:noFill/>
          <a:ln w="57150" cap="flat" cmpd="sng">
            <a:solidFill>
              <a:schemeClr val="tx2"/>
            </a:solidFill>
            <a:prstDash val="solid"/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67174" name="Text Box 6"/>
          <p:cNvSpPr txBox="1">
            <a:spLocks noChangeArrowheads="1"/>
          </p:cNvSpPr>
          <p:nvPr/>
        </p:nvSpPr>
        <p:spPr bwMode="auto">
          <a:xfrm>
            <a:off x="3290888" y="5848350"/>
            <a:ext cx="5857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F0C19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rgbClr val="FFFF66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T1</a:t>
            </a:r>
          </a:p>
        </p:txBody>
      </p:sp>
      <p:sp>
        <p:nvSpPr>
          <p:cNvPr id="5767175" name="Freeform 7"/>
          <p:cNvSpPr>
            <a:spLocks/>
          </p:cNvSpPr>
          <p:nvPr/>
        </p:nvSpPr>
        <p:spPr bwMode="auto">
          <a:xfrm>
            <a:off x="6096000" y="5846763"/>
            <a:ext cx="342900" cy="647700"/>
          </a:xfrm>
          <a:custGeom>
            <a:avLst/>
            <a:gdLst>
              <a:gd name="T0" fmla="*/ 64 w 216"/>
              <a:gd name="T1" fmla="*/ 0 h 528"/>
              <a:gd name="T2" fmla="*/ 208 w 216"/>
              <a:gd name="T3" fmla="*/ 192 h 528"/>
              <a:gd name="T4" fmla="*/ 16 w 216"/>
              <a:gd name="T5" fmla="*/ 336 h 528"/>
              <a:gd name="T6" fmla="*/ 112 w 216"/>
              <a:gd name="T7" fmla="*/ 528 h 5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" h="528">
                <a:moveTo>
                  <a:pt x="64" y="0"/>
                </a:moveTo>
                <a:cubicBezTo>
                  <a:pt x="140" y="68"/>
                  <a:pt x="216" y="136"/>
                  <a:pt x="208" y="192"/>
                </a:cubicBezTo>
                <a:cubicBezTo>
                  <a:pt x="200" y="248"/>
                  <a:pt x="32" y="280"/>
                  <a:pt x="16" y="336"/>
                </a:cubicBezTo>
                <a:cubicBezTo>
                  <a:pt x="0" y="392"/>
                  <a:pt x="96" y="488"/>
                  <a:pt x="112" y="528"/>
                </a:cubicBezTo>
              </a:path>
            </a:pathLst>
          </a:custGeom>
          <a:noFill/>
          <a:ln w="57150" cap="flat" cmpd="sng">
            <a:solidFill>
              <a:srgbClr val="76EFFF"/>
            </a:solidFill>
            <a:prstDash val="solid"/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FF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67176" name="Text Box 8"/>
          <p:cNvSpPr txBox="1">
            <a:spLocks noChangeArrowheads="1"/>
          </p:cNvSpPr>
          <p:nvPr/>
        </p:nvSpPr>
        <p:spPr bwMode="auto">
          <a:xfrm>
            <a:off x="6386513" y="5788025"/>
            <a:ext cx="6429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F0C19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rgbClr val="76EFFF"/>
                </a:solidFill>
                <a:latin typeface="Comic Sans MS" charset="0"/>
                <a:ea typeface="ＭＳ Ｐゴシック" charset="0"/>
                <a:cs typeface="ＭＳ Ｐゴシック" charset="0"/>
              </a:rPr>
              <a:t>T2</a:t>
            </a:r>
          </a:p>
        </p:txBody>
      </p:sp>
      <p:sp>
        <p:nvSpPr>
          <p:cNvPr id="5767177" name="Text Box 9"/>
          <p:cNvSpPr txBox="1">
            <a:spLocks noChangeArrowheads="1"/>
          </p:cNvSpPr>
          <p:nvPr/>
        </p:nvSpPr>
        <p:spPr bwMode="auto">
          <a:xfrm>
            <a:off x="5080000" y="4822825"/>
            <a:ext cx="3538538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F0C19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76EFFF"/>
                </a:solidFill>
                <a:latin typeface="Courier New" charset="0"/>
                <a:ea typeface="ＭＳ Ｐゴシック" charset="0"/>
                <a:cs typeface="ＭＳ Ｐゴシック" charset="0"/>
              </a:rPr>
              <a:t>pthread_mutex_lock(m);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76EFFF"/>
                </a:solidFill>
                <a:latin typeface="Courier New" charset="0"/>
                <a:ea typeface="ＭＳ Ｐゴシック" charset="0"/>
                <a:cs typeface="ＭＳ Ｐゴシック" charset="0"/>
              </a:rPr>
              <a:t>hits = hits+1;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76EFFF"/>
                </a:solidFill>
                <a:latin typeface="Courier New" charset="0"/>
                <a:ea typeface="ＭＳ Ｐゴシック" charset="0"/>
                <a:cs typeface="ＭＳ Ｐゴシック" charset="0"/>
              </a:rPr>
              <a:t>pthread_mutex_unlock(m);</a:t>
            </a:r>
          </a:p>
        </p:txBody>
      </p:sp>
      <p:sp>
        <p:nvSpPr>
          <p:cNvPr id="5767178" name="Text Box 10"/>
          <p:cNvSpPr txBox="1">
            <a:spLocks noChangeArrowheads="1"/>
          </p:cNvSpPr>
          <p:nvPr/>
        </p:nvSpPr>
        <p:spPr bwMode="auto">
          <a:xfrm>
            <a:off x="3187700" y="4475163"/>
            <a:ext cx="35385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F0C19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B9B9B9"/>
                </a:solidFill>
                <a:latin typeface="Courier New" charset="0"/>
                <a:ea typeface="ＭＳ Ｐゴシック" charset="0"/>
                <a:cs typeface="ＭＳ Ｐゴシック" charset="0"/>
              </a:rPr>
              <a:t>pthread_mutex_init(m);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Protecting an invariant</a:t>
            </a:r>
          </a:p>
        </p:txBody>
      </p:sp>
      <p:sp>
        <p:nvSpPr>
          <p:cNvPr id="5769219" name="Rectangle 3"/>
          <p:cNvSpPr>
            <a:spLocks noChangeArrowheads="1"/>
          </p:cNvSpPr>
          <p:nvPr/>
        </p:nvSpPr>
        <p:spPr bwMode="auto">
          <a:xfrm>
            <a:off x="661988" y="1063625"/>
            <a:ext cx="8126412" cy="535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tabLst>
                <a:tab pos="292100" algn="l"/>
              </a:tabLst>
            </a:pPr>
            <a:r>
              <a:rPr lang="en-US" sz="2000" smtClean="0">
                <a:solidFill>
                  <a:srgbClr val="0EF4FF"/>
                </a:solidFill>
                <a:latin typeface="Comic Sans MS" charset="0"/>
                <a:ea typeface="ＭＳ Ｐゴシック" charset="0"/>
              </a:rPr>
              <a:t>// invariant: data is in buffer[first..last-1]. Protected by m.</a:t>
            </a:r>
            <a:endParaRPr lang="en-US" sz="2000" smtClean="0">
              <a:solidFill>
                <a:srgbClr val="E1E1E1"/>
              </a:solidFill>
              <a:latin typeface="Comic Sans MS" charset="0"/>
              <a:ea typeface="ＭＳ Ｐゴシック" charset="0"/>
            </a:endParaRP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tabLst>
                <a:tab pos="292100" algn="l"/>
              </a:tabLst>
            </a:pPr>
            <a:r>
              <a:rPr lang="en-US" sz="2000" smtClean="0">
                <a:solidFill>
                  <a:srgbClr val="85FF64"/>
                </a:solidFill>
                <a:latin typeface="Comic Sans MS" charset="0"/>
                <a:ea typeface="ＭＳ Ｐゴシック" charset="0"/>
              </a:rPr>
              <a:t>pthread_mutex_t *m;</a:t>
            </a:r>
            <a:endParaRPr lang="en-US" sz="2000" smtClean="0">
              <a:solidFill>
                <a:srgbClr val="E1E1E1"/>
              </a:solidFill>
              <a:latin typeface="Comic Sans MS" charset="0"/>
              <a:ea typeface="ＭＳ Ｐゴシック" charset="0"/>
            </a:endParaRP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tabLst>
                <a:tab pos="292100" algn="l"/>
              </a:tabLst>
            </a:pPr>
            <a:r>
              <a:rPr lang="en-US" sz="2000" smtClean="0">
                <a:solidFill>
                  <a:srgbClr val="E1E1E1"/>
                </a:solidFill>
                <a:latin typeface="Comic Sans MS" charset="0"/>
                <a:ea typeface="ＭＳ Ｐゴシック" charset="0"/>
              </a:rPr>
              <a:t>char buffer[1000];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tabLst>
                <a:tab pos="292100" algn="l"/>
              </a:tabLst>
            </a:pPr>
            <a:r>
              <a:rPr lang="en-US" sz="2000" smtClean="0">
                <a:solidFill>
                  <a:srgbClr val="E1E1E1"/>
                </a:solidFill>
                <a:latin typeface="Comic Sans MS" charset="0"/>
                <a:ea typeface="ＭＳ Ｐゴシック" charset="0"/>
              </a:rPr>
              <a:t>int first = 0, last = 0;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tabLst>
                <a:tab pos="292100" algn="l"/>
              </a:tabLst>
            </a:pPr>
            <a:endParaRPr lang="en-US" sz="2000" smtClean="0">
              <a:solidFill>
                <a:srgbClr val="E1E1E1"/>
              </a:solidFill>
              <a:latin typeface="Comic Sans MS" charset="0"/>
              <a:ea typeface="ＭＳ Ｐゴシック" charset="0"/>
            </a:endParaRP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tabLst>
                <a:tab pos="292100" algn="l"/>
              </a:tabLst>
            </a:pPr>
            <a:r>
              <a:rPr lang="en-US" sz="2000" smtClean="0">
                <a:solidFill>
                  <a:srgbClr val="E1E1E1"/>
                </a:solidFill>
                <a:latin typeface="Comic Sans MS" charset="0"/>
                <a:ea typeface="ＭＳ Ｐゴシック" charset="0"/>
              </a:rPr>
              <a:t>void put(char c) {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tabLst>
                <a:tab pos="292100" algn="l"/>
              </a:tabLst>
            </a:pPr>
            <a:r>
              <a:rPr lang="en-US" sz="2000" smtClean="0">
                <a:solidFill>
                  <a:srgbClr val="E1E1E1"/>
                </a:solidFill>
                <a:latin typeface="Comic Sans MS" charset="0"/>
                <a:ea typeface="ＭＳ Ｐゴシック" charset="0"/>
              </a:rPr>
              <a:t>	</a:t>
            </a:r>
            <a:r>
              <a:rPr lang="en-US" sz="2000" smtClean="0">
                <a:solidFill>
                  <a:srgbClr val="85FF64"/>
                </a:solidFill>
                <a:latin typeface="Comic Sans MS" charset="0"/>
                <a:ea typeface="ＭＳ Ｐゴシック" charset="0"/>
              </a:rPr>
              <a:t>pthread_mutex_lock(m);</a:t>
            </a:r>
            <a:endParaRPr lang="en-US" sz="2000" smtClean="0">
              <a:solidFill>
                <a:srgbClr val="E1E1E1"/>
              </a:solidFill>
              <a:latin typeface="Comic Sans MS" charset="0"/>
              <a:ea typeface="ＭＳ Ｐゴシック" charset="0"/>
            </a:endParaRP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tabLst>
                <a:tab pos="292100" algn="l"/>
              </a:tabLst>
            </a:pPr>
            <a:r>
              <a:rPr lang="en-US" sz="2000" smtClean="0">
                <a:solidFill>
                  <a:srgbClr val="E1E1E1"/>
                </a:solidFill>
                <a:latin typeface="Comic Sans MS" charset="0"/>
                <a:ea typeface="ＭＳ Ｐゴシック" charset="0"/>
              </a:rPr>
              <a:t>	buffer[last] = c;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tabLst>
                <a:tab pos="292100" algn="l"/>
              </a:tabLst>
            </a:pPr>
            <a:r>
              <a:rPr lang="en-US" sz="2000" smtClean="0">
                <a:solidFill>
                  <a:srgbClr val="E1E1E1"/>
                </a:solidFill>
                <a:latin typeface="Comic Sans MS" charset="0"/>
                <a:ea typeface="ＭＳ Ｐゴシック" charset="0"/>
              </a:rPr>
              <a:t>	last++;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tabLst>
                <a:tab pos="292100" algn="l"/>
              </a:tabLst>
            </a:pPr>
            <a:r>
              <a:rPr lang="en-US" sz="2000" smtClean="0">
                <a:solidFill>
                  <a:srgbClr val="E1E1E1"/>
                </a:solidFill>
                <a:latin typeface="Comic Sans MS" charset="0"/>
                <a:ea typeface="ＭＳ Ｐゴシック" charset="0"/>
              </a:rPr>
              <a:t>	</a:t>
            </a:r>
            <a:r>
              <a:rPr lang="en-US" sz="2000" smtClean="0">
                <a:solidFill>
                  <a:srgbClr val="85FF64"/>
                </a:solidFill>
                <a:latin typeface="Comic Sans MS" charset="0"/>
                <a:ea typeface="ＭＳ Ｐゴシック" charset="0"/>
              </a:rPr>
              <a:t>pthread_mutex_unlock(m);</a:t>
            </a:r>
            <a:endParaRPr lang="en-US" sz="2000" smtClean="0">
              <a:solidFill>
                <a:srgbClr val="E1E1E1"/>
              </a:solidFill>
              <a:latin typeface="Comic Sans MS" charset="0"/>
              <a:ea typeface="ＭＳ Ｐゴシック" charset="0"/>
            </a:endParaRP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tabLst>
                <a:tab pos="292100" algn="l"/>
              </a:tabLst>
            </a:pPr>
            <a:r>
              <a:rPr lang="en-US" sz="2000" smtClean="0">
                <a:solidFill>
                  <a:srgbClr val="E1E1E1"/>
                </a:solidFill>
                <a:latin typeface="Comic Sans MS" charset="0"/>
                <a:ea typeface="ＭＳ Ｐゴシック" charset="0"/>
              </a:rPr>
              <a:t>}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tabLst>
                <a:tab pos="292100" algn="l"/>
              </a:tabLst>
            </a:pPr>
            <a:endParaRPr lang="en-US" sz="2000" smtClean="0">
              <a:solidFill>
                <a:srgbClr val="E1E1E1"/>
              </a:solidFill>
              <a:latin typeface="Comic Sans MS" charset="0"/>
              <a:ea typeface="ＭＳ Ｐゴシック" charset="0"/>
            </a:endParaRP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FontTx/>
              <a:buChar char="•"/>
              <a:tabLst>
                <a:tab pos="292100" algn="l"/>
              </a:tabLst>
            </a:pPr>
            <a:r>
              <a:rPr lang="en-US" sz="2800" smtClean="0">
                <a:solidFill>
                  <a:srgbClr val="E1E1E1"/>
                </a:solidFill>
                <a:latin typeface="Arial" charset="0"/>
                <a:ea typeface="ＭＳ Ｐゴシック" charset="0"/>
              </a:rPr>
              <a:t> Rule of thumb: all updates that can affect</a:t>
            </a:r>
            <a:br>
              <a:rPr lang="en-US" sz="2800" smtClean="0">
                <a:solidFill>
                  <a:srgbClr val="E1E1E1"/>
                </a:solidFill>
                <a:latin typeface="Arial" charset="0"/>
                <a:ea typeface="ＭＳ Ｐゴシック" charset="0"/>
              </a:rPr>
            </a:br>
            <a:r>
              <a:rPr lang="en-US" sz="2800" smtClean="0">
                <a:solidFill>
                  <a:srgbClr val="E1E1E1"/>
                </a:solidFill>
                <a:latin typeface="Arial" charset="0"/>
                <a:ea typeface="ＭＳ Ｐゴシック" charset="0"/>
              </a:rPr>
              <a:t>  invariant become critical sections.</a:t>
            </a:r>
            <a:endParaRPr lang="en-US" sz="2000" smtClean="0">
              <a:solidFill>
                <a:srgbClr val="E1E1E1"/>
              </a:solidFill>
              <a:latin typeface="Comic Sans MS" charset="0"/>
              <a:ea typeface="ＭＳ Ｐゴシック" charset="0"/>
            </a:endParaRPr>
          </a:p>
        </p:txBody>
      </p:sp>
      <p:sp>
        <p:nvSpPr>
          <p:cNvPr id="5769220" name="Rectangle 4"/>
          <p:cNvSpPr>
            <a:spLocks noChangeArrowheads="1"/>
          </p:cNvSpPr>
          <p:nvPr/>
        </p:nvSpPr>
        <p:spPr bwMode="auto">
          <a:xfrm>
            <a:off x="4343400" y="1590675"/>
            <a:ext cx="3841750" cy="222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tabLst>
                <a:tab pos="228600" algn="l"/>
              </a:tabLst>
            </a:pPr>
            <a:r>
              <a:rPr lang="en-US" sz="2000" smtClean="0">
                <a:solidFill>
                  <a:srgbClr val="E1E1E1"/>
                </a:solidFill>
                <a:latin typeface="Comic Sans MS" charset="0"/>
                <a:ea typeface="ＭＳ Ｐゴシック" charset="0"/>
              </a:rPr>
              <a:t>char get() {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tabLst>
                <a:tab pos="228600" algn="l"/>
              </a:tabLst>
            </a:pPr>
            <a:r>
              <a:rPr lang="en-US" sz="2000" smtClean="0">
                <a:solidFill>
                  <a:srgbClr val="85FF64"/>
                </a:solidFill>
                <a:latin typeface="Comic Sans MS" charset="0"/>
                <a:ea typeface="ＭＳ Ｐゴシック" charset="0"/>
              </a:rPr>
              <a:t>	pthread_mutex_lock(m);</a:t>
            </a:r>
            <a:r>
              <a:rPr lang="en-US" sz="2000" smtClean="0">
                <a:solidFill>
                  <a:srgbClr val="E1E1E1"/>
                </a:solidFill>
                <a:latin typeface="Comic Sans MS" charset="0"/>
                <a:ea typeface="ＭＳ Ｐゴシック" charset="0"/>
              </a:rPr>
              <a:t>	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tabLst>
                <a:tab pos="228600" algn="l"/>
              </a:tabLst>
            </a:pPr>
            <a:r>
              <a:rPr lang="en-US" sz="2000" smtClean="0">
                <a:solidFill>
                  <a:srgbClr val="E1E1E1"/>
                </a:solidFill>
                <a:latin typeface="Comic Sans MS" charset="0"/>
                <a:ea typeface="ＭＳ Ｐゴシック" charset="0"/>
              </a:rPr>
              <a:t>	char c = buffer[first];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tabLst>
                <a:tab pos="228600" algn="l"/>
              </a:tabLst>
            </a:pPr>
            <a:r>
              <a:rPr lang="en-US" sz="2000" smtClean="0">
                <a:solidFill>
                  <a:srgbClr val="E1E1E1"/>
                </a:solidFill>
                <a:latin typeface="Comic Sans MS" charset="0"/>
                <a:ea typeface="ＭＳ Ｐゴシック" charset="0"/>
              </a:rPr>
              <a:t>	first++;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tabLst>
                <a:tab pos="228600" algn="l"/>
              </a:tabLst>
            </a:pPr>
            <a:r>
              <a:rPr lang="en-US" sz="2000" smtClean="0">
                <a:solidFill>
                  <a:srgbClr val="E1E1E1"/>
                </a:solidFill>
                <a:latin typeface="Comic Sans MS" charset="0"/>
                <a:ea typeface="ＭＳ Ｐゴシック" charset="0"/>
              </a:rPr>
              <a:t>	</a:t>
            </a:r>
            <a:r>
              <a:rPr lang="en-US" sz="2000" smtClean="0">
                <a:solidFill>
                  <a:srgbClr val="85FF64"/>
                </a:solidFill>
                <a:latin typeface="Comic Sans MS" charset="0"/>
                <a:ea typeface="ＭＳ Ｐゴシック" charset="0"/>
              </a:rPr>
              <a:t>pthread_mutex_unlock(m);</a:t>
            </a:r>
            <a:endParaRPr lang="en-US" sz="2000" smtClean="0">
              <a:solidFill>
                <a:srgbClr val="E1E1E1"/>
              </a:solidFill>
              <a:latin typeface="Comic Sans MS" charset="0"/>
              <a:ea typeface="ＭＳ Ｐゴシック" charset="0"/>
            </a:endParaRP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tabLst>
                <a:tab pos="228600" algn="l"/>
              </a:tabLst>
            </a:pPr>
            <a:r>
              <a:rPr lang="en-US" sz="2000" smtClean="0">
                <a:solidFill>
                  <a:srgbClr val="E1E1E1"/>
                </a:solidFill>
                <a:latin typeface="Comic Sans MS" charset="0"/>
                <a:ea typeface="ＭＳ Ｐゴシック" charset="0"/>
              </a:rPr>
              <a:t>}</a:t>
            </a:r>
          </a:p>
        </p:txBody>
      </p:sp>
      <p:sp>
        <p:nvSpPr>
          <p:cNvPr id="5769221" name="Text Box 5"/>
          <p:cNvSpPr txBox="1">
            <a:spLocks noChangeArrowheads="1"/>
          </p:cNvSpPr>
          <p:nvPr/>
        </p:nvSpPr>
        <p:spPr bwMode="auto">
          <a:xfrm>
            <a:off x="6019800" y="2708275"/>
            <a:ext cx="29400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 type="none" w="sm" len="sm"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smtClean="0">
                <a:solidFill>
                  <a:srgbClr val="FF0033"/>
                </a:solidFill>
                <a:latin typeface="Comic Sans MS" charset="0"/>
                <a:ea typeface="ＭＳ Ｐゴシック" charset="0"/>
              </a:rPr>
              <a:t>X what if first==last?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80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9425" y="2927350"/>
            <a:ext cx="8283575" cy="860425"/>
          </a:xfrm>
        </p:spPr>
        <p:txBody>
          <a:bodyPr/>
          <a:lstStyle/>
          <a:p>
            <a:pPr marL="609600" indent="-609600" algn="ctr">
              <a:buFontTx/>
              <a:buNone/>
            </a:pPr>
            <a:r>
              <a:rPr lang="en-US" dirty="0" smtClean="0"/>
              <a:t>See you on Thursday</a:t>
            </a:r>
          </a:p>
          <a:p>
            <a:pPr marL="609600" indent="-609600" algn="ctr">
              <a:buFontTx/>
              <a:buNone/>
            </a:pPr>
            <a:r>
              <a:rPr lang="en-US" dirty="0" smtClean="0"/>
              <a:t>Good Luck!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0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Processes and Threads</a:t>
            </a:r>
            <a:endParaRPr lang="en-US" dirty="0"/>
          </a:p>
        </p:txBody>
      </p:sp>
      <p:sp>
        <p:nvSpPr>
          <p:cNvPr id="5222403" name="Rectangle 3"/>
          <p:cNvSpPr>
            <a:spLocks noGrp="1" noChangeArrowheads="1"/>
          </p:cNvSpPr>
          <p:nvPr>
            <p:ph sz="half" idx="1"/>
            <p:custDataLst>
              <p:tags r:id="rId2"/>
            </p:custDataLst>
          </p:nvPr>
        </p:nvSpPr>
        <p:spPr>
          <a:xfrm>
            <a:off x="228600" y="533400"/>
            <a:ext cx="4267200" cy="61722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Process</a:t>
            </a:r>
          </a:p>
          <a:p>
            <a:r>
              <a:rPr lang="en-US" dirty="0" smtClean="0"/>
              <a:t>OS abstraction of a running computation</a:t>
            </a:r>
          </a:p>
          <a:p>
            <a:pPr lvl="1"/>
            <a:r>
              <a:rPr lang="en-US" dirty="0" smtClean="0"/>
              <a:t>The unit of execution</a:t>
            </a:r>
          </a:p>
          <a:p>
            <a:pPr lvl="1"/>
            <a:r>
              <a:rPr lang="en-US" dirty="0" smtClean="0"/>
              <a:t>The unit of scheduling</a:t>
            </a:r>
          </a:p>
          <a:p>
            <a:pPr lvl="1"/>
            <a:r>
              <a:rPr lang="en-US" dirty="0" smtClean="0"/>
              <a:t>Execution state</a:t>
            </a:r>
            <a:br>
              <a:rPr lang="en-US" dirty="0" smtClean="0"/>
            </a:br>
            <a:r>
              <a:rPr lang="en-US" dirty="0" smtClean="0"/>
              <a:t>+ address space</a:t>
            </a:r>
          </a:p>
          <a:p>
            <a:r>
              <a:rPr lang="en-US" dirty="0" smtClean="0"/>
              <a:t>From process perspective</a:t>
            </a:r>
          </a:p>
          <a:p>
            <a:pPr lvl="1"/>
            <a:r>
              <a:rPr lang="en-US" dirty="0" smtClean="0"/>
              <a:t>a virtual CPU</a:t>
            </a:r>
          </a:p>
          <a:p>
            <a:pPr lvl="1"/>
            <a:r>
              <a:rPr lang="en-US" dirty="0" smtClean="0"/>
              <a:t>some virtual memory</a:t>
            </a:r>
          </a:p>
          <a:p>
            <a:pPr lvl="1"/>
            <a:r>
              <a:rPr lang="en-US" dirty="0" smtClean="0"/>
              <a:t>a virtual keyboard, screen, …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533400"/>
            <a:ext cx="4267200" cy="61722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Thread</a:t>
            </a:r>
          </a:p>
          <a:p>
            <a:r>
              <a:rPr lang="en-US" dirty="0" smtClean="0">
                <a:solidFill>
                  <a:srgbClr val="FFFFFF"/>
                </a:solidFill>
                <a:latin typeface="Calibri"/>
              </a:rPr>
              <a:t>OS abstraction of a single thread of control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  <a:latin typeface="Calibri"/>
              </a:rPr>
              <a:t>The unit of scheduling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  <a:latin typeface="Calibri"/>
              </a:rPr>
              <a:t>Lives in one single process</a:t>
            </a:r>
          </a:p>
          <a:p>
            <a:r>
              <a:rPr lang="en-US" dirty="0" smtClean="0">
                <a:solidFill>
                  <a:srgbClr val="FFFFFF"/>
                </a:solidFill>
                <a:latin typeface="Calibri"/>
              </a:rPr>
              <a:t>From thread perspective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  <a:latin typeface="Calibri"/>
              </a:rPr>
              <a:t>one virtual CPU core on a virtual multi-core machine</a:t>
            </a:r>
          </a:p>
        </p:txBody>
      </p:sp>
      <p:pic>
        <p:nvPicPr>
          <p:cNvPr id="92162" name="CP3 Ink 01a1a16a-1efc-4944-b742-cf1fdbcfd43e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50" y="2534640"/>
            <a:ext cx="3220500" cy="203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107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r>
              <a:rPr lang="en-US" smtClean="0"/>
              <a:t>Multithreaded Processes</a:t>
            </a:r>
            <a:endParaRPr lang="en-US"/>
          </a:p>
        </p:txBody>
      </p:sp>
      <p:pic>
        <p:nvPicPr>
          <p:cNvPr id="5251075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 l="375" t="11751" r="375" b="11751"/>
          <a:stretch>
            <a:fillRect/>
          </a:stretch>
        </p:blipFill>
        <p:spPr bwMode="auto">
          <a:xfrm>
            <a:off x="1114425" y="1817688"/>
            <a:ext cx="7135813" cy="4125912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3_INK_TAG" val="base64:AL0CHAOAgAQdA44HcAEgEyLlX21j80CILIMkqUkmag/uffUBkY5Bucms0IwTWIECDghIEET//wNFNQRIEEU1BAcCC2QDOAtlGDYUMggAjikBrQF+QzMIAOgZAV4JfkMgMgkAkJsDATfAHkUzCQCQggIB28UeRTgIAP4DAHuF0jQPEhJk9E1BCAFNQRJOwKQ/0wCkPx4EA4LmgAosAgxmRmQLfs/YITYQ5aOGTJnmcrcWPI5WtG7XEtwscjVa5c4sLPLiytHGPGAKLAIMZ7Z7C3pvTCE2EZmOHFlat3K3LixsVrRuxarXGVllWt8TlxlysWDljhcADQEaAQkBFwEKQAiC/t8b+3x3OgCH8hs3kNnT6fiHwJRYjJ6SgMYAITYRiaNWDJtkbrcrVm5WtGrbCtxZWGJawaYsebFlbssLFwA=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3_INK_TAG" val="base64:APxiHAOAgAQdBOoKmgUBEA/uffUBkY5Bucms0IwTWIEDCEgQRP//A0U1BQM4C2QZIDIJAJCbAwE3wB5FMwkAkIICAdvFHkU4CAD+AwB7hdI0Ek7ApD/TAKQ/CtIEtAKF9kR7KGimiWKWGOWWOOeGGOGeKWOdbBTJPVPRFNBFFIkii03CPCG93mz2Wh0GPx2DwUMGCweMxug0O83vB2XgiggJE0VFUVEVkdU8kCGSOSBDIkRQoCGCCKCCSCBDAghkQQIpYo4IYYY4I4Y4IUcMCWBDFHBCjjjljhjhlgpglgpSwyyyz10x1ywykMqOeemWeeGeGGGlLXTPLLHCQwxx0y2xyywS0RzIkUMEcUcUEMMMUcEMMEUAiCFCEERAkQwRRyQQRSQSJEiVDDKljjrjlllwcktYhvCA94QLYSHiIeIhYJBQCAgkBAw0LACAQ0DCIKCgIFBIFAQcEo8AYBwJgW8vbq7uLm8vb6/wNgfBmDcGYNwZg3AFDAwIgEDBQIQaDgYOBhYCFgEDAwCDgIFAwEHAQCAQEDAQZAwJAhBoGAg4KFgkFAoKBhoOAgCBIFBwEDAQKBgiBgIGAQCBgIGAg4CDgIGDgIOAgYGBgYCDgYAgIGAg0BDwEBCwCAgIGAgYKAgYKDgiAgoOEIKBgoWGgULDQKBIFAwMHAQKBgEBAICAQUDAIFAEBAIJAwCBgYCBgYAgIAAgYCFhINAwEBBwUHBQEBBQ0NDQSFCC/DHz+d7btbVxZzYpLmyl0GXNzc1cF5s2WyksmgLLLOzBWWWxLKhYLBKlCW5RLLCygCxYllCxYAlllSlllQiy53NylmyoSIsWWygCVBsss3AuUlixUpLYssJYSxXfxD7noCE2EMMLZgzyMGS1i1yM1rTDkYrcWNxhWt2mXDibZsmRi2aACpUCiwGE/ENh+IefLO17VjWeOt8s5zhPFLExUlaVKShiliwWwZM2TFmzYNGLJgyZM2TNTJbBCkoRtGccdcM8t6zjdWN71nhrO9cNcOPLn149ufLjy4c99OfTp168uO9awjFWuHTly5YzlbFiwbKZsgCD/hju/hj/lqUXEsThhpVRrFRio1OIYjUkXuObOZnbd3c8auYsXUxMpubzM7XObyzc5ETicIRERFYjSsQ1WI4YxWIVEOHHWOPAg3wdPt5zN1cCJqRJMxMJgmCLqJiYmJupmEwTUoCYSiYlExKJupiYmImLgTBExMTExIRIiQlOd/AqPhAhNhGFi5x4WuVmtyZW2Za0c5HC1y5cYVrJjjYucbRm2b4mgApmHoT8OPH4ceTDwJ4pYmRgwSpghSM6558GXD10g/4h2P4h2TwenGLxeLxNJJo1nlm+wISXgCmvfOdSsJgIxjOePj6ZbCE2EMsjRnjZ43K1k4YMFrTDjYLXDluzW4WDfC3yZWzRwzyACmAXg/4fdv4fd7iePLnjitMQ1PCnQIT8Qmn4hGYz1RyRwJIRnHDHbHe2gIaItICTmyHQaBQMDBwcLPy8DBYCITYQ3Ztm2bNhxLWLJu2WtMuXKtcZW+Jblc48rXI2aMGDHKAKgAErhPxE7fiJ5045ZaZcFYLQtbQ0ZqUgrXDjrjndFBivorSohPxCefiEbtTMtOV2G+HHPW0zvGUMWTJbJCyFY1vLPLTkyoTwBSnZjGsYoxThOCKCCCAJwrCtb9WcOYAhNhDhg4Zss2XEtbtM2Va0w43K1w1xOVuNtkcOMTXK3ZsWAApsIIP+InD+InEDXCeFctRKc3mc4nh17ZuQhPxJxfiTj2bQ0wxzy3w0WpixZsVLQxXwRXCFwmWiamCOKOKOCNDDBHBCIYY58DjzXCE2EZMjhm4ytGy1w1cMVrRy3YLXLLK1WtcOZrjYNszjG4ZACnkmhPxLCfiWFlPladCkidb5ceXHnjhMFs1MlsWamauKFoP+JKL+JKPlz7eHrnG53VyjFVwxyjlOkszxx4LcgISXgCTrzrNOESMCEEIRhGcKwnGteHwZACE2ENnGJtiYtWq1o0x5FrTNkzLcWVy1WsmuJzhZZm2Zs0yACoMBLoP+KW7+KXXjxrweHPW+l8KxjhjHCOCpu977nPOrxVcngZ4RgIP+JKb+JLvtvpnlntnhdWjM3c3u8iuxyxhEW3jjudiE1cyWvPeaKcYoxEYEYTlOk4EqyjGMZ6efWXMAITYRlb5MOZtkbLcOZvlWtHObItwsmOJawcMm7HGyas2zTGAKowE0hfitW+K1mDHwx2o5GAiuqqqwFVk10UkEcGJixcONrwODhwsl9lNEVE0l0GGhqkCF+JLL4kvaJZLJbIZoZKZJUtM9dODrwd+BhwdTAVYjDXZaLETYCSpBHDBgYr56wITZ0IO7WU4RQmjCJGEUYzvOdKQlgpglWcYxnGdWfp1hqCE2EOGzVy4Z5mC1k3yMFrTJiZrcORy2W4cLDLkasMWbJhzACoABJoT8YQX4wa988fBb4VpDNbJkwWwUlKEa4a575cunHfXjz7SE/Ei1+JF+WvdXBPBGU4RjDHuz2jKS0aQGGMs+GNyF10MmlgjQxwQwSwSwRxQwwQwEEUMBDDk8jGywITYRmbYs2RnmbrcjFi0WtHLbEtcZGWZbmZZnLPK1xZW+PIAKjwFFgv66A/rn3RuFnO5csTJkxKjeXKu9vm75ddutulcznM+D5J6Ag/4qRP4qM/B5c3budZnbbMozKoxGNVpUTqdVXKKrNXebzmbu8k4nV47daIPzLlMym0zMyJEiauIEwBExKJgTCSbXz8XwZ8YhNhDZg3bs8LLEtZOWTVa0Yssy3E1bt1rJjiYsczZvlYtXIApyI4T8Q+H4h8Z4cnFpfDWF6QtTFbBLBa1MGC2CEsbPXKCD/ifm/ifn8PlqdVpwamKRmJmd31b3HfhMAITnZL761nCMIwjGE4EYIiKs9vLOgCE2EMmWZi5Ys2C1thY5VrRmyarXLBuwWuWzdq1bYXOPFjxACmUhg/4dkP4dkSJHLnwvgqEIhEk65xMgg/4uLP4uLenXlzHXnPO+M3hwxjWODo5XwQCD8jhuZlmUzNySJiSc8fH8WtAhNhDNm5csGGNkta42bZa0bs8S3C0xMlrdwyY5czBqwctXIApoH4P+IJz+IG3Md68F1ve75pk4X0a1js5cKIP+LYz+LaHNb5c+E1GsYxjlWovVr4475niAg/KrKcs3NpiYmAmLnj4/g32AITYRjzOWzTFkYLWWFnmWtMWLKtw5c2Ja0ZZsLhm5aMnLZqAKmQFEg/4jBv4jI6XphquF65+VzpU1MzluNquJiURaAm522zczlmY30cOQg/4sxv4steF3qZmuOMu/TwZ454zu1VjVeFz5eBFcMcMYql3u93mZXM3lzmd8OMSAg4+AHozNxNpi4TEiSYkmpIAiYRNWiUwIuZ6+T4agITYQxxM2rVozZrcmNpjWtHLhotcsWLNa4bsmzRi0x4czPCAKbiaD/icG/icH7u3g+B4vC4iMMRSkzObvM3N3W51xg/4sGP4sGfD4cDherqMXqcTiEJnG5ubuOdxYg/gSs+fxzMgmEwmAQJib83w7oCE2EM2jfG4zN2q1njxtFrRq0crXOZrmW5sTPNjzZWblpkxACnwug/4euP4ex17jdTEa1WOkanFxc7nm53xbZIxPSfAjlyCD/jEI/jEPxieDhnWVz17bmojFRUTFxmNtzu73jvwtIIPHrcePHc2JRJBERdTUxYlK53nj4fOfSCE2EZsOZs3aMW63I1cMVrTCywrXLDCwWtsjHM3yNsbHC2bACmsdhPxFVfiKr03llllYY1MGDJi0asmKmDDSuG6E/GAh+MBHZjyTzRxTxQomjfDXK0w1wnGIhM3K1zmnOM5zgnKMJwnOd8/BOoAhNhDZkzbuWmVotcZsrNa0Zs2S1y5YuVuRnlw4mbJrmx5GwApNDoP+H9z+H9Hh2joxO645kIP+MdD+MdG9ccTVTpEghdRIys8csst+VlguITYQ0b4mrJywarXOTI4WtHLfItcuWzBa3YMmbNvmxZWjRyAKiAExg/4jWv4jY5443OZ3jMYxjprl05VwiJnfHfHwTw7iaiujpfaIwIP+MfT+MgOHJwxqqiE3xnPPO73m4YrHgHhRqkW3rwdcZ4iE7kZ8Ws00IowjCJCJCc5RhGEZEpynCsL3174uYCE2EZm2Jy0ytW63NjzNlrRmzYrXDZqwW4c2bKyZtcOVhjagCmIZhPxLufiXtzcGFLyra+SdrWlaksUZQIP+MhL+MhWOmeW+U1OLmLnLnw653YCE5miPHrGFZVhWU4op308WcMwhNhDHCzx5MzditcZsmJa0wsW61wwxZVrFq3aOWLhizb5GYApcF4P+KBL+KAfjM9cc45xmJhWJ4OEAg/4wPP4wMYxwrk4NWGa8Gs57gIWbRIM3ClRwI4JYJZcngYWKITYQ5bYseRwxzLWzLCzWtMeZgtxOMrha5asWTnCybsmDRyAKUg6E/E6d+JyWmDBW0ccs+XDrg/4ylP4ysZ3jdYz2nhHAhriCgIOtiYOJh5uRgoO+ITYRlctmONgwaLWjZsxWtHDlgtcsmblbibs2Llu4bMGuRyAKTQ2D/iiM/iiXjNS1npjWgIP+MiL+MgPU8JjXWN74gIaomIFbomJpY+AVgCE2EN8uPHhyZsy3FhYsFrTC4yrXGNm3W5WePC1ZsmzhphxgCrcCsQGE/JhR+TCOC+TLgwgw4NMsmvVtwThVOM04RnFHDG9bzwhKMKVjNGKS0sEMEJUE4QhC1LYrYMmDFmxaNGrRi2YsVrQlKESsa1rOeGM61rWM53nhrPDeta4a4cOG+PHfDjx5cuXTny5cOG+GOFe9cs8d8s7zhRspm2CD/heq/he3l08PwvB8DnyGcccV16dcSvG+HHhMREVOCpiBiVIiKqMKmELqKUipFkzGVzmbtMyiUxbMzd3cza7Zm83N3d3aWcXUSQiYrERpyVFRiIxGorFRwnWuoIPVXlFRCC5SRKYlMEkxcBMARdTEouCYJq4q0SiZgq4mJiREiJAAAAIlF1dXV0mrAImCSLq4ImJiV8fge3uAITYQ5xMnLPCyyLXGFm5WtGbRotwuMblblZuXLnEzxsmDFmAKlAE7g/5E4v5E4znyq4q+F1OlYjExVpmbhaczfHOd7ze5lGMcK8Tpw1qD/iXq/iXrLrw/C83Wc8Z3u7mojhrhrXLXDhjhjCa3d3m52zcricVMWISHgRDtxRijCaJEhOU5RRgIRQjCMIynAiRjGd+LwZT8ICE2EYcjZtjzOWK3IyxYVrRjlYLcOXE5W5seNu2x4crRs0xACmUcg/5IAP5IC5vj2voZ5RENSqWs4rEghPxLKfiVrVxyx5zn0x1wqQwSwYMkMFJUhcNloGpgghhIUcJCglT4XIwwaAAhNhDDFlaYnLdwtxNWrJa0Y4XK1w1wsVrDG1Ys3LXIwbZWgAp/K4T8lnn5LPdNVb0rauCeKWCGKmKGCNIqznjjhvVjpfdv0UsAg/4lOP4lOdzFTpiuDhGLXnPHnnrnrnNzGq4a7Rw8C6wAhLdxDuoxQiiIoRgIThOEYwiinXP0ToAhNhGPC1Y5mTLItYsmDha0aYma1w1atVrBw5YOGTdmyxZGoApuIIT8nAX5OB8ePFpxZbVtOSCUKSxUtgpZky4p3IT8SoX4lW8NcU8E9FczIstCEp2nadMODbG+UITtYJddNOEyspiMpxTVrh4OuXGAITYRkYYcjLI4bLWrVu3WtGzdmtcNMWVa4b4mLPG4Z5W7TKAKeSuD/k7w/k7f8HyLvgxNXW7zfHfG83kREaita4PC34E1IIP+JhL+JheufDcTNxurgQqKjhHCMRiaRF4746z1hO1kcfeRRRRRIRIRgQihOEYxjXXz4uYAITYRhwuMzBwwwrc2NswWtMTDGtcMsLhbhZOcbZthYOcLJoAKfC6D/lI+/lJXu646zpVYqOFYqqhE5ucznO2cszV8N9NYg/4kaP4kaWMb6ZpEwteLqoiomIWym7ve479OsXSE5HGtPvxmrCaMYRhGEYQIQQjBEjFGNZ5ejWXKITYQwYssuZo5YLczfMxWtMLFstc4cWZbjxMcrPDhw48LZiAKeiuD/lPS/lPL47vjW6lio4arlGNIi9uM7vrfXjz578OOOdiD/iRq/iR9iNZ4KiIiKqqjFQLlNzMzO8x4eOsyhc1ioJdPKhjIQgIIYAgIYo4EMKfU0wwaoCE2EN2bDG4a48S1q3zY1rTEyZLcLhy0WtcONtkx5mWLI0ZgCugBhAGD/hu2/hu9wRcVbuve852zcpuzaM8GKxSqYiMRFUqGkVUaqIxSImpiIrCtRVIlC63i83vPHfHr4XhjvVzec5bvNlVPgZ8Dl0CD/iPG/iPdq6iOnh+E4VpwikRiKrHKKisTwmoxOJmYuUTBcTec3leaubjM3abRMzUSlEcY2y3MrjMqsYmmGoxWIRmZ4x1nNoPwunPc2XCyYRE1uriUxABKJhMTCYJRF1dXVhV1dTE3UkSFEXUxmJBCYEkSATOePs7h8IAhNhDLDka5WrRwtZsGLZa0at2y3EwxMlrhxhytWrNliyt24ApeGIP+GYb+GWfeZ611jm51kvE9OPBAg/45kP45sePPl3njN4ajhrXB4GeUwITrao4+XGcYzgiiqw5+ihYhNhDBw2YMGbhotcsMbJa0a48i1y4a41uTCzwucbhk2asmAAq3AUqE/D7V+H2fLDKXtWE7VtOimI2SwQtGEZ3net61vGEZYIcRkxWpJOeW+nDly4Z1jRknwI5oYoT8cen444a2pHBWlcE4TpeGGes4NcMZyhTFTJamDFKiccd8+2974YRlDRLRgyYtFMEkKw1w3z03hMnMg69EIk0U0YIRQiRCEYIwRjBGBCMpynCMowhNBWV2PHzZwd4hNhDBxlcYm2ZstasWrla0ZMnK1wxy5VuFqwatWznE0as3IAqHAS+D/iOk/iOZ564z4Ot4Yxw10xqquZzvO+uM7m6Riqxq/CzV4IT8c2X45vcGyHAjojCt9NdePHnw45zlSmTJo0YsVoSVnhrhnllpnhiAg+XvU8nru8sxKJIJiUAi6sWvj4/knQAhNhGRowZuGDPItzM8TNa0xM3C3C5aY1rHLhb5sLDMxcssIAp5I4T8Ue34o98mXJlMsFV444VnGUMGK2bBmlqjkjgmhPxu5fjdzy5IwMilLSyUtTBKEcM74ctcsN8ctc6FzWAkhytMccMMMMEEKCFCI4I4JY8PkY4odEAhNhGFrhZ4WeJstaNMTFa0xNWy3C0a4VrHJic5mLBvlyYsgAphF4T8WCX4sE8ccM8tblpYsWDQ4FaRkIT8bxX43i7YmjBohghSLPO+ee2+eoCF1yKHPxxoYUEqGOmXPwwwZgAhNhDRxkZM2+VgtzYWbFa0ZOWi3DizMVrjC4w5GubG2x5mQApYEIX4pyPinbiwk+alsihmtmtjlIP+OYT+OXWL6+F3ib1xq6mGwZEwMBYwsHBwsTGzsbBQdgAhNhDZi1cNceNitaZcjNa0cMXK3EwY4VuNsxbMmrZw1btcgApbEYT8WUX4slct72ujO1dEMuSwhfjnc+OdWfDW4SWhDBbBh6KcWIbDUrBQtjCwcLAwcPD18DAwFQAhNhDJpjYuMLBotYtWTVa0zM8q3EzcYluJszyNnDNoxxN2wApABoP+LTL+LSXrdyCD/jh2/jh1ntMAh6dM4zAZ7DAhNhGRvkYZm7dotbNm2Ja0ZMcy1zjYOFrRjlZtHOJg1zZmIAqQATOE/Fvh+LgmmWeDHmvmrqx5oUSUhKVFIyThNhjlw303x3vKE9kMGTIAhPx1QfjprxT05tM64dM64cs8dcsYyhS2TFipgpS1LUkLzveuuW3DlqCD8rxI8fjaUTFptImJIlMJiYmpqSd9/H8G484hNhDZuzbt2LnCtaOXORa0c4WK3Fly4VuJq4ysGeFhjbtswAptG4T8ZTn4ycdu1rntZcGWVYSpkpoxcK2KGCKE/G71+N42GZDdfVPZPItGEbzx4N889cqGnpqAgrGAgIGDgSDgyDQMLDyNLBwEBfAhNhGZo5bZnGNutaY8zFa0cZmK1yyyNluXE0cMnDnHhy4WoAqJASuD/jHs/jHv4RHhOF43XOPBnje52smYrVcuHgdOXSuVzmyE/HU5+Oo22OttcccM+DTix4p0WlTFbBitghKMa3vjjtplnlmAhZM5IzcCGGBDBGhhQoYYEMEMEMUcUMEMMeRycMcGkCE2EOHDZrkaZsy3HibtFrRw4arXOPIxWsmTfI2cOGuJhmagCn8qhPxunfjdBtgw5q4Kyxwy1w4cda3rVGlJZMWDFiwYrYMF8EZYQIP+Ouz+OvvXHvrrjn268p1PBwrlw12xqpTfHeZ3dcXFxIToZIctGM0ZpoiIEEIwRJ1y9WsHeCE2EOWbZrlxtMy1ywc41rRnicrXOJnjWs8eFu2YZXONg4ygCm8mhPx1PfjqdlXZt42ekyEZVpVXDkygMuQMOACE/HSh+OjWu3kcnlbcGOFUYxiEYAJyYMIAhPB0W3ixjWaKMIwiEYRhGEYRjW/D3nKAITYRkZZMmVllaLW2LHlWtGGZytcN2+FazYN2GHM4cuG+ZwAKYhiE/Hmh+PNE05M8MNccaoylbI4GHBwghPxymfjlNMlq5IYkicb1ZcuTLrCFyWMgtxssscMJDBDBHHPoaYIc8CE2EMsWZo2ytmS3Kzws1rTE0crXLhq2W5sTBm2zN2bPE5bgCnsohPx76fj31wYeNeFI0vDDHHXDhvWsYyhaFpYpWxWwV0LVg/47Dv47D+HHccY6xxxnF4rUaxwxw4YiF3fHcdW7yITB2IOTrlFFGEYxEUIwjKJCKccfL1nEITYRkzMWDPM3crcmXDjWtMTJitxNcLha5yt27nLlYuGeJwAKZhyD/kEI/kEh6bnXPlx1vlnhOIjFajlnTEiD/jos/jo7qZ6b7X4EcmIi7zm+OO7jeYXDZCKDOoUZHChRo4I5a8zPE1AhNhDNw2a5cLdutyN2jBa0zNm63DiauFuJm3Y4cmHC3at2QAqFASmE/ITB+QmHbSOHFhzRswV4k5SlCE6zx58Wm80JUlmy8q+CAIT8dCH46EcmTNfRjplllnryZ8cbwrCVLWySzJSuyw2wz4bghcJlEmbnRo0MKGCGCGCFAIIYIUKOWnPxwNQAITYQ4w4srVyywrWGLLlWtHLJqtcucLFbix4WTPHkc5nDJuAKdh+E/JBV+SDe8ceTHCcMM63nCFMmLVm0Ysl82OOGYIT8b2X43s4YMOjDmnqZIZKUljTvjrlnjjljpiCF0F0EeRnnhlijhhghhghhghRwz15eWJpAITYRiZZmzDK0yLWbPHhWtMrjGtcY8jha4xY2LnK5bY2zhwAKXRSD/kUy/kUzcK7R0VCd14OudZCE/HLt+OXdo4ui9kpLT1YbY6YQhsMRsAv4CFgYODgYOBhY2rgYBWAhNhGHExzYsuFytcZmORa0yucS3CzaNlrDIwbZXLPJmyNMoApSD4P+R6D+R5+OM7yzrPKuAIP+OlT+OkXTTEZrrHXmhsPSsPBXcLAwcHEzcrBwEgAhNhGTI4Y4WjjMtbN2+Na0yZMy1w5ys1rNk2a4nDfM3xM2gAp/KIP+SjD+SlOYzrMNOGOWu1aqomZzPXPHjvcZ7X2dNIT8dBH45+8FJ6J4pyrC6t63w1vhwxwxvOEsEM0+RUzZQIXVQQS5eOOGOKMhhghQQwIEUaFGnhlvyMs0e0AhNhDBrjcs8bHGtwtmWFa0bN8y3EzatFrBvic42zLEwc4cwAp8JoT8mD35MEa587PKuBipklmtglkQjPLXbjy5bzlXRDRQhPx0sfjo/tKOS9s8Mt632xx4cKeKWbJwsmTJCk4a2WuEhPASDspoooxgRlGU4IRRjCc8fD3zlIAhNhGTNmaMWLBktbZWLFa0ctG61yyZM1rdgxcNsbNm4YuMoAp3JIP+Uib+UkOGem+WauMxxmysY1w1w4axXDjytkCE/HTt+Onu8NOrTmw5I4JUwSpCiUYwmnWOHFrndUCE62Sk+rFVGM4RjCMpwjCKMIwqx8/DWnAAITYQ2zOGjbI5YLXDHJhWtMrJwtcsnOZbia4nLhgzaY27JqAKeCaD/lPo/lPp8nU7ZxWK6a5VqInGZznPHPG8znwM8q0AhPx2YfjsxngwT0TtFVes4443nes6xrJgbMPKnYCE8BSlPs3hWEYRCEYCMITijOM8PB11pyAhNhGNw2bNmePKtY5mjVa0bOMq1w4YtVuFrjx4cWFq5wt8oAqAASuD/lX0/lXx473HPV6nVcCuGIxCLvN8bzvcZjhx8Z0joIT8dcH46zZWx6J0uxr4zbGc50lK2SlsFJSopemWeXLpyoXQXQM7PKjgjghIYIYIQEEMEMEJHLhcjPJLsCE2EZmrBg5a48a1i4x4lrRlkZLcLNtmWtMmNpkatGbBg0YACmMZg/5aav5aj87jjjPDeo1jGq5V0vpNWIT8cFn44GcEck80ck7IRqrXDbfLOyiF4Cvig1sMJClijQoZa8HjY4MAITYRhZ5mePGxxLcWRmzWtMbdktxZXGRazbY8uLI0ZtMjRwAKVBCD/ldM/ldNa5OEVWeXOswAg/467P467XSt8uOGeHFcAIbAEBALlAwcHDw8fSwcBGAhNhGJw4bYsrDItZN8eJa0atnC1y3xY1uNk4bNMbVg1zMcwAp3JYT8svX5ZY9/KwztjxZ7Z5Z54bxjelbQlSVKYmjDojQAg/473P47188YzO63EpjWK6V2jpGr1OW56z4d9YTBzHBvCEUpxnNFAhFGEYpsMe7DDLnAITYRhzMnLfE2zLW+bE2WtGjJmtwsGzJbiyY2blywxMMuJiAKXhSD/lqM/lqNq3bv4WYRU6zMWIT8dxX47i9Wtq18DHCkaMF4xyyAhqiUgIGvhYGDgYCBQMLF18BBwl4AITYQ5xM27Vo5brcjbI1WtM2XEtcMWLhbiYs2bnIxc4sLFmAKYxaE/LjV+XIXBO8stMdL0nDBHVKkt0CD/js8/js5rGemeE4xEqmufHw8d4ainoCBn5WBgYOAg0BCwMXG1aBgroAhNhGVi3bZsTdmtc5WzRa0YM8S3FizMFrPE1bYWjJhmxsmIApvH4P+Xxb+XxfrXHXWusdccUYrljhwxyct9OKcgIT8cpH45SZWw5p5GiGSNoRjeOGuFnpnpljjiITwtjnw8d5pwTJkYRjGNZ108mDgACE2EOWuNk3zMm63FiatlrRxjYLcOJrkWsMznHlyZGTFuzbACloRhflyM+XI2O6vOYGpBFHdfFLAhPx2ifjtFyRx6McpxVzZYTgAhsLRsFB3aFgYOFhYmVn4GAjgITYQ5yN2DVnkbLcjVxlWtGbhitcMcmRa4c4cuRrmx4WTFyAKdSSE/L6x+X1nXCOeVy0sGhkyUkjGt8N748OXK4N8+0CD/juG/juHnGufgb4XU318TrdXDWJiqYuamePEhORxow4uWtU4wijEjCJCMCENPbnOWgAhNhDbKxx5sjLKtx5cTda0Y42a3CwbsluRu1b4srljmasXIAq+ATqH8PTnh6LiKJRmCIjAkHgKAwOBIJAoFBIIikBgEIQJA4HG5RKYRCYzGJnMqXSq7XLHYrHYqbTEhl0OhUGAh/Hrd49byFwGGITCoNAINAoFAIBBYBA4LAYHC4lCyBQCBINGZxOaBQaFQ55PZdL5BIYZDYPBorFE/jUBgMFAg9fA169XjO1xmkxNxYBV4mJhQkmUzMzvn4/izXgAITYRhZMcTBllwrXLZjhWtGTTEtcYmzJbizMWrZg4w5mORiAKnwEthvENl4hl4WVgIWTgo2FiYODgYaCrsA4Ah5qIjIKGgIGBh4eNl46Pl0DAwkDLQ8MAh/HjR48e4ghkSgsUgMQgUAIHC5vVqvJpHC4PA4PBIBAIRCIVDaBQblMYBA4DCZnSqWCEh4Grbj1nhnEnGYihGAICEIoxrfo55wqAITYRmYZGLlo0YLXORo5WtGrfEtcuczdayx4nOFqyy4m7doAKrwEyh/EdN4joYXAYBD4pH4hB4BA4DGJrNJjMIrFINB1SqdSksBgcDhMDg8LgJN5tM4xAIJCINBoOo1HAh/H314/D4AgEFikTiUEg0GgkbpFJrFZqlVnk9RaLyGCQOCwBAoRBoYUaj26VoDA57VKqh0PAhPBEZR5eOs00UIxlGEUYTRgISnJFBEnfL14xbCE2EY3LBgzbMnC1qyaYlrTLmxLXObIyWsmWVk1xZm7FniagCnkfhvEpp4lQ4uYm5oKCVjImMh4iBhoeEgSHmcAYBsLEh/IFl5Ad4HN6hUQo8MgcHgMBQiCQqEQqGQqGQ+bTebTchNXIjLg54QIThWcYpyjGM67efKsOMCE2EZMTFsxYMWi3KxxuVrTDjyLXLXC0W4szPEyzM2DJjiZACloShPxP+fifvy5cmukYJWhWhyiH8ftHj8loc8ntakMMITA5zQKCVkCGxZTo2rgYFBwcHDx9PAlUITYRmaZGLPMyYLWLVwxWtGWZktcMsTha3Yt8bnDkbsmTRiAKRQmE/FBV+KCvTivDAwCD/j5W/j5XeEQsh7JJ4HDbHBUBlAAhNhGJyzwscjnCtZYXDda0bMWq3FibMlrRqzbZXLVjjYOMIAqLASeH8Uh3ikxkE9nkxmEnkwI1G5dE4JAYJAZHPJ6l0vgsHQWJSORSGQICh/H9t4/W63SqXRKLNpuCfz6tyaAQaDQaMQeDKlU7BKYAnNotNOp6iITpYKcWcJ1rOMxOBCMIQlGJGbDn6cTcITYRmYN2TZlibrWjDCxWtMzJitc4WbFbibNGjBqzYYcLRgAKXxqD/i0q/i0h5o58LxnAOXNy5uXMg/4/2P4/6c8N1Dpz5A4cXbu6dQCF10cVeVglgjRwwiGGOefI0yQ6YCE2EOc2JwzcZmK3HmcYVrRq4xrcLFwxWs2jFxlaNsbVnlwgCvMBSofxaBeLQmEwaAwuFQ2FQeDQWCQdEpvNqPIoBAIZEIPBo5HaBQatV7FMYDBYPBYTA4TB4FEYhDYZAoIgCAwGDweDwWKUmkXOWQWBwFBoBRqvVpLJAIfx/DeP5uAQKEwBAoJBYNAoJCoNE51O7JJ4GgM3sFhm03gUDm82ssigMAgEEg0Mg0MhkQiNWisOhEIgkAgcDhMFhsPm9UqskkMRgsLg8Bgcsq9Wp9OAg+HwFNenfGMpTE3E1cTBmE1c1MwmITUxACYiYmLLmXHn78S8YCE2EZsuFqwYOcq1w4ZuVrRpjcLXDdy5WtmTFliysnGJizxgCqMBM4fxo+eNH0KzWKfTqbTJzOEhkBLpep1PnE5Uqlo1G0hkE7nVTqVhsFlslVqk7nUBgEmk4Ifx/YeP7EJDIIVC4tF5FI06nZOp2mExlEpUikqVS1MpswmMqlcSicHg0jkUvl03m1FogITmaIS7MwRRnCISjAgIRIicoxVnj7MYw4AhNhGVg4zZWmXKtw5G7Fa0bMG61w4c5FuTMwx5suRgxY4sIApnFIfxtVeNqODwuFReLSGQS+IRyazSTyYAh/H8N4/UZrNpvRqPWKzaJnNbNZ6xWQCGwZEwCtiYGBg4OAgYGJnZ2DgIO4AhNhGTE5xtceRmtaMMbBa0aNMq1zjzZluRlkYMMTJwwx5cIApJC4T8bl343K4yjM1a9ACD/j5I/j5VvPDkTHKGxJOwcbYxtDLoOgAhNhGHIzaMGuNutYt2ONa0yN8y3FjYuFrfFlbMGTlmzat8YAqVASuH8cd3jkFikrlU7nVJpFDoU7nQQ2PQSDQKBQKV1ar06n0CgyKRwOBwtEpTKACH8f+Xj+lptardUqter9Wq84nIVONQOCwBCJpUahGYxHo/TqfbJbBU5sFhAITqbKT5Oe87wnARghFGAglEIxrh7sZw3CE2EYczRtictWa1s1wtVrRu2zLXLRnhWtHLFxmc5GGVhkyACskBPYfx4pePFMT2eVerWWyWOfQKPROJJ5PalU65XadT51O45HYRCRA4NAYBA4DAYTA4PBYLBZVYZQgcAgM6s88hkQhQh/H8B4/gRKJTMJjVKraJfA5rTqekkljcao9Grtcstkq9WmcyFChsMhUEgkBgMCg8Lg8FnNMmcNh8JiMeqcShsFgIhPA1Jw5+eqMIwjGKKcEEIwIRhGSCIjGEYIwSmVvt6KcusCE2EOG+PHizZmS1jiYOFrTHhyLXLXJhW4szZy2Z5mrTFiagCn0ah/IDt5AV4fD4PFYBD4LC0Hg0Bg0AhUMg0SRiM1Kp2gCH8eY3jzRgkCh0AhUEhUCgkCg0BQKBwGDwGb1aryiUwkCGuoSEhbOCg4CFgoMh4CBQcHDzNGg4K2AhNhGZrhYMsLFmtaY3LVa0aMcq1w1ctVrBuxc5HOPFkxNcgAqmASuH8gTXkCbqFRolFsFhsEzhsBiaLwOIwCIwKDzaz2arziDQ6FRiLRaGQyFQuERtHZ3PJ6CH8gA3kAHjkdhcKj8elMOgMHgEBgUBgkEhEKhEJnE5tUnQKAwWCwmCwmDwmCweAwuGSmUAhNHMjwcNVSEKTpFOMZwijKMIopzrG9+fWjtAITYQwaN8TNgxyrcrFlkWtGTPCtw5mzdblatWzFixaNcWRiAKigEwhvGmB41Ab4UdEAwFgPDUvHRUdGRUVDQ0QiIOOgYSDgIGHh4+JjYOZg4uJiSF+RQz5FB5RrdYApootTxp1UsRTJfGhggiiooikjjrlITdxo26cIhGsYxIxgihFAJ0jEjCMa9fOrlAITYRmaOc2ZswbrWjBkwWtGDXGtc5WOZbiYtWOZjmxMcmFmAKrQEzh/JXd5K76TSJnMqHQqLRKLRJ/PpfLozGIJBZBIZ1O6RSaVS6FQ5xOZJJQIPBojEIHAieT2fAh/IIp5BFZTKIbDILBIJBY1G5ZLZxOZ9P6FQ5lM4tF4fDprNKbTKnUqDQAKxWa5XadTyUSmUghM3MhLmoxnCcYxTRhFCMEYBOEE5RhCMUa4e2jCwhNhGXJhaNm+ZitYMGuNa0xNnC1ziZ5VrZoyatGLJizYOcIAq2ATaH8mWnky1RGITebUGgTudSmUILBFGo9SkcEgyAQNBYHCYTBYTBYOiKAwtDYBA4Ig0Kgsig8gkNEIfyBYeQLFOJzIpHOJzQqHQKColFQ+HUuKRGEwmBwGAQSBQyERKDQyJIhDIVCIZDoNBCBwGFxGe1CoyQhJdKUuSQjOs5ohGCMUpynKdIoRQhOClU648/LnCPOCE2EZsjZrlYtGq3FjctFrRq2yrXDFs4W5sLbIwwsGeFm0xgCvsBWYfyfbeT/mgKHQkxmErlUjkUTiQk0nUSizyezyezqdyqVxqNiNRsBEIiikHgcGgEAgSAwGAwGDoHAYDAYDA4DAYTA4DA4GQKEQaEQCKRWcTmhUOeAIfyBGeQJmFIxGU0ms4nNMptSqdGo6cTlH49P59U6lU6lRaJNZoJ/PgFBoCeyCCweAwlAYBB4JBINAoNCINColBIJBoRCIMhEBgUBgMJgs7rVboFBiUTiYCD+BsQ9W8s1crm6m6RmpiLKuElXExExZNShjNXIUYuJi7pW9bxbj193MTQITYQ4yYmTRoxYLXDJo1WtMrVmtcZs2Va1bNsTFu5aNsjbIAKch2H8ozXlGZgMTiSAwAhEFhSEIFAEfnE5Uqlp9P5wIfyDIeQVWd06nptNyqxyDw1BYRAodNKDQEGg6ZTONCEdamdCNZzneN0Ipownl6OVIAhNhGZm1xM3OFitZY82Fa0bY261xjwsVuNq0wtXLVlhw5cQAqeATKH8rqHldRJ7PKHQqfTqbTKDQExmAKFQ1AoKSSWEQlDYYlMoUWiUWiUmkT+fEJAh/IAt5AFyIRGHQ+MRmVSuVStOJyCUSlIpGnk9mk1Uqlp1O0slsQiMIhMLhROwITwtnlPsxTRRmnKsoRlGEbTgjKKcESKM6xz7dcYUCE2EY2WNljzZm61hhcN1rTI0brXLZqxWt2ObIxYOcrbEzZgCswBP4fyuEeVvOKxuNTGJQqBwqBQSAQFIJClUrjkTgEFgEBQBBENl0vmk1n0/n0/n0/oFBmUzi0XiMQm82qdSrNYpNIEEgqH8g1nkFVq9Wq9mlaBQFPa9X04nKs1i6yiEwOAoFAIJCIZNqXSo7HIVC5ZLaFQ6hUaZTaRSaRSZxOZdL4xGYBARPZ4g/hbcX6u0xxXMRMIuJmRF1CYulwTUzUwi0TmePfw+/GvGCE2EOWLTIzzMMy3LjyM1rTM2wrcOJliW5mbVg3aNsjBo5xACqoBN4fy2beWvudiezyazSg0Cfz6g0Ch0KazRJ5MT6f0Cg0ajzyek6nYj8eisUh8OgUDKFQ0+n6H8gwHkGfjglMogEBhkNj0flUrlktl0vTabkajcFgkPh0TiRF4sKdT6NR6ZTZxOSSSVIZAg/gyIernjeMpi4m1TdTEpiLiakRKJRKZzx9PwZjYITYQxcsGOVu1yLWLli3WtGblitxOGTFa2zYmTlg4YNszfKAKbxmH8uTXlydgCazRT6dJ5NH49EYhBYJCoWUKhzSagIfyCneQYOZBKJTOJzSqXVKrUKjRKKTKZxGIAITx94NnDPhnGc4oopznn59b0yAhNhDbKxb5nOPCtxNW+Va0a48S1wwauVubC1bZW2Ng5aY3IAqdAS+H8umHl0xhMIQqFihUNOJyp1PpFJolFm03SCQlTqVXq1rnUBhkIikClkOhUWg0AIfyDneQc+eT1Pp+IHAk1mil0qbzaczibzZRaIQSC0Cg3CUoBAYLQatP4rG47H5GhPC2OMu7WMZwTFKzlKYlGCCCAjGKe3wDONcQITYRmzZHDbGyzLcjFqxWtGLfMtcssTRaybOGObLjcZcuHIA=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3_INK_TAG" val="base64:AJoDHAOAgAQdA+4DEgEQD+599QGRjkG5yazQjBNYgQMISBBE//8DRTUFAzgLZBkgMgkAkJsDATfAHkUzCQCQggIB28UeRTgIAP4DAHuF0jQSTsCkP9MApD8KwQLuAYP8pN+UnHTqfBHwSfCXwDyjpfRwm7m24zqZSLqIxEVcTEzMwTVKTFym4mF4TSYi4lNLVMLlK4i8XUqmCaXMEIQlM1M4uIZmbnivMSqFYRUTUrhCk1MwtETEwTJaamKmCLzJczicThioRMXOd3xz18XOQIP+ELz+EL0fC/wsfAPwAeb41pjNRERVKmCCYLiS4lICISq4mYiZCZhMTE1KEEEEXVxdTNZxdSTVyLq6AAJmEzUxNTBKEwLqbiYVmgmLgqZVcE0SiSazCatWYmLQiIiEJrfDeUiC/DHw7s975dtaIJFLLNBZlllhZallZRFm5sLJQlCwsATZnebBQAAuUsCVc1NykABKFhYJQJVk2ASiVKJUssoBu+/wH98wITYQ5zN8TNtkZLWOLI2WtGzRitcZW7FbjbsXDTIxxtcWRyA=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3_INK_TAG" val="base64:AKYGHAOAgAQdBIIEzgUBEA/uffUBkY5Bucms0IwTWIEDCEgQRP//A0U1BQM4C2QZIDIJAJCbAwE3wB5FMwkAkIICAdvFHkU4CAD+AwB7hdI0Ek7ApD/TAKQ/CokDjgKD/dbfuqeq+vLnq6VdZja4vEzVTUowpSs+Bmow1WMYxiIoVioihCMTSWV3FzUpi0WgxFRVILzM8c3vc8bnObbm+fLmOHHUqnBU1aLlKCauMpuLiRExdM4eCb3nPO93m5RcTSKusRViNxZcbibiZiYqIqGJYu9ROGCrXvN3eYy468XfXySD/i20/i27w5X0vEU4RVaRWUZmYuZmczeZuevhdV1aamcEKmpmrYuBMylNkxaYEoTUwmpC6mEQRNXExMTC1WPB8Dx6u83GVpq7EkIwxGpxEKmuni+J37OvRvSIpiYmLuMxMpFiYkiaVMXRM1MWXEpmriYlFxdIilYnWcMcfCzV5IPxPUl6uc2ImLq6uJJqRV1mrq4iZiRMESExMLoTEwTACYEwAAAiQmABEolCYi0SETaExdRMTAIZxcTWaIkBMTBMKzAq7oLirgAmIkiYmJiUTEolEgRKJE1aevv8cZ+EgCE2ENsjBljzNma1s0xZlrRu3cLcWFk0WuMeVpmxsmLTI0wgCsACdYfqourLQKDwODwOEwWEwWIwaHwKFwaCwiAwqAQGDQWCQOAQCDQaHT6u1yIyKIQ6IRSGQyDRKDQqHQKGQiFQCFQFBoBAYJAIBAkJgcBg8FgsFQGAwCDoTA4TC4XD4bC4rEYfE4fEYnD4jD4nE4vEYvGYnFY7FYzF47IY7I47L5LGeDiAhuvi6/WEQMBAQMAEFAwyCgISAgkJAQcIQcFAwk/grBeJKmGgIWEjULCw6BhYOBhSDgYCAgYKBQCDgEDAwcCg4eHQ6Bg4CBgIEhYGHhYOHg4GFQEHDIBAQcRAREVGSkhPRE9HYrCD4e8+BZiYiYmpEouZmETSIZolV4zMLshM4F1Ezi4iREzUhCYuEXUxBMLqSLiLi03z+BXAITYQ3Y5WzFy3wrcmFhiWtGbHMtxN3DJa5ytm2HKwy5MWPIA=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3_INK_TAG" val="base64:AJECHAOAgAQdAl5YARAP7n31AZGOQbnJrNCME1iBAwhIEET//wNFNQUDOAtkGSAyCQCQmwMBN8AeRTMJAJCCAgHbxR5FOAgA/gMAe4XSNBJOwKQ/0wCkPwq5AU+D/jMG/jMT3jnXWt3a5mJmSIjGOGOWscK1FRFUxGIwqqvVzNmJOO+vg+L5Ph+L38G+fTLpAIP+I7z+I9WOGdXq+GeU8HBpwnTDSqqKRbN23nO+ueffjxzlc3e89eebuca4duHLp014mNRQhORu4s6xnFGKIiIThGEYTgQRgRlGMIyiIREYRjCMEUpynKaFYYeHx5T8CCE2EOWeNxjZZmi3IxZ5lrTNhzLXGRtmWucePHjxMHOZo5cg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3_INK_TAG" val="base64:ANYQHAOAgAQdA8QHVgEQD+599QGRjkG5yazQjBNYgQMISBBE//8DRTUFAzgLZBkgMgkAkJsDATfAHkUzCQCQggIB28UeRTgIAP4DAHuF0jQSTsCkP9MApD8KlQKnAYP+Bqj+Bqm3Hp5Oru7y4xvNztuZmJvWZTnScaxrGNcNY5Y4csctctcNYrTU1isVwYVMwYhSlzKWbi1txN3fG73meN3ud3d5ud3m+OeN8ee+e+e+e88d5zx3ec8c8ee+/Hvud6z24YCC/qHT+og+8vyfP6kvOykTcvLxzGRCYzIym53LS7OxZZY7NutNzZq7btVltbNovNsbm6rZdxLLkxfCOY5MYslxkzJLzTG3yIPh4G7nK11cRKaRMTBJMSiZVdTMJi1ExMM1JEoTExKBMBMRMSiYkEXUghMAmJgQmJSJiYmESRJMAiYuLvj8Ap+BgCE2EM2bjG3as2i1jjzN1rRmyzLXOLEzWt8eVw3ZYWLBvmYgCloVg/4bKP4bOezlquEcscsRpreM8YP+Ga7+GbfTv2z03i4kY3wqwIXCZiHRxSo4IUKOCOefH21AITYQ5ZOMrVnlaLWrPEyWtMOTItcNsTVa4cMmDPCxxNWzlyAKigE1hPxJ2fiTtG+F8N5zlPBLJg0YcHArgUjCcaxvhjnZWGF4QnCuCOiebQCD/hkC/hkDGeWdTFRdZq9+F4fhbYRGJrOLWzFrXbeOfLrsg/IrM3mbmZpNXJMxMRKCKqUE2mZmZm/B8u/KITYQ1YN8uNtiyrWGJq1WtMzXMtcYcrJaycOMOZvlb4W7jMAKeieE/E9R+J8vahhtfBDFTFTM1WlaEIxx1jnY4Xkjmw4pAIP+GBr+F+Wq4G3Hrvnvm55i8VWNViMTSa3i+ICE7lOXrlGESKcqwRhOEZRlBKMJwvHHr4M+MCE2EMWrFhmZOGi1hkysVrRw0bLXDly2W5MOFrkcNMWTLjYgCn4og/4pdv4ph/B3e4nUctdOHTGq4RV3u88+LrCajk4dMIP+Gjr+Gju+HKMRrcTOb3ve93MRquFeNdVis665nqCF0FUmrQRwQoYYyGCCGBCQIIIYIUMctuJwMGkAITYQxyMsTNpmyrczRliWtGLRktxMsbdbjctmmbIyyN2eVwAKah+E/FVd+Kr1k27MuQGCFrLQirOF7Z8SYIP+G0b+G0HHPlz4cQ8OON7IxrhXRyzrGYXFY6LQo40CFChglijgjgQwxz4nBw5oITYRkcN8bJozxrW2LHiWtMLhstcuczZbjb5WrluxY5sWJmAKdiSD/iyW/iyJqYxUTrjXGefHPG8rjUa1jWOl9omgg/4bKv4bJeOt1mct43ianhGGqjFXUXjrjOSFx2Ay8MUMEMEMMMKOCGBAQQwQwxwRy05GmHUAITYRjaZMTbEyzLcWPHlWtG2ZqtwsMrFayctcTLK0zNXGLEAKpwFChPxeefi8900xb93ByRiRjAhKSVkKQsssxJQSnG7DeuHHpjtYZTyUzZsW6G7JYIT8NjX4bG61xadGnNGS0bTpOhIRjhrjrhw563vhrFglixYs2DNi0Q0UyLTjLHbLG+OE5GrpwQiTjFERhGESEYIRQjCcJpxgjJSEoyIooxjGeHs3lyAhNhDVw3wuWbVgtaOMmFa0cY8q1w2ZOFuRrkZs22ZiwYsWAApqIIP+N6b+N8Fx8DPDdW3F5lOsY4cOWuFdM9Isg/4aMP4aO+9YzrOKjGMYrhOoqEZrMd5jmIThciHdhGcUJwRgRgmRirXLy24hNhGJu3yZmLVktyOM2Za0atGS1y4Z5VrZhlaM3DPKxYYmQAp4KYP+OTz+OT3r08OtsoiuGuVdnSdXG53PG95vMXjn4TqAg/4aCv4aCzgrFcIxGJrLd8ePHnzvqzaaxwnpPhLAg+3jeHdzMwSiZEImJmLi5kud8/H59iE2EMmuFy2xZsS3MzcMVrTI5yLcONmzWtmbhoywtWbbNhcACnwqg/47SP47V73i+FVrEcq1HC8Tm98b431rMTVYw5Z6TICD/ho+/hoXicWnOc7vnnnvnMqxXZ07cJ4RVbrjXh1vwYPzPK9e13cXUxFxMWmIROCZWu73z79/ECE2EY8zJljytMq3Hha5lrRtlcrcORqxWtMObEycs2eJvjagCnYkg/49lP49me8TMROOmceJFVETec7vjGUVU+BigIP+GtT+GrvMcLTnPXp18PGyMY1yxqKk28W8+CCFy2Cg0sMaGGAhijihgjihgQEEaOGvF4NogCE2EOMjlgxxNGK1lkZNFrRyycrcWFq0WtcTjI4bY2WRrjxACmsZhfkNU+QzXHsDh4cGwMk80OAksomqiwk8kYCF+FqT4WsamEgwTCSYJdLJBLHTJiYsLhcOhasxmYpEJHDDHBHDHDHHbjcCzQAhNhDlrmbNMTJytb4suRa0bsMi3C3ZYVrDHibYsjHCzZY3AApVEYP+P4j+P3/hVdo0nGddeWcgg/4Z3v4Z063ERBGenXEyhpSugYDAsBAkDAwsPLycDQAhNhGRixyOcbRutbYsrJa0xM2a1ziyZluRgxyNGWLFjYs2QAppH4P+Quz+QtPbpfC5u+uee9zczpjFcp8adYCD/hr8/hr/nnjnW4tM1Uax0rpWsVWdTuSE6WrXjy4YzThGRAQijCs8vVjHpCE2EYcrHKxxsWy1vkcM1rRwxYrXLhsyWtceXE4YsHOJk1yACmgbhPyKmfkVVxoxszZ80rQtiyZM2LJSFNOXWIT8Nk34bBY1gjnw3w575Z44TlHJgxasmTMAhcJmFOfgQwQkaFEENepngwAhNhDPI4Y5szRwtbtsORa0ZZWq1xmwtlrho3cZmrdozYZGgA==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3_INK_TAG" val="base64:ANlUHAOAgAQdBKYI2AUBEA/uffUBkY5Bucms0IwTWIEDCEgQRP//A0U1BQM4C2QZIDIJAJCbAwE3wB5FMwkAkIICAdvFHkU4CAD+AwB7hdI0Ek7ApD/TAKQ/Hg5agoAAAAAAAAAAASgAAAqGATOD/jHu/jIB68OPDfCeF8J1dNTiMYqIMuM8Z3G0EQ1cTV+IhPwOkfgcfvauDHS6tZ58mVpRneCGCUsFMErQpKMI3jGd5ad2/FjihN1lZxjO6MYRgESJGAgQjBEjFGNcPVR8CCE2EMW2LLhYMmi3Jiys1rTK3xrcLJswWtXGXI2b5smZu3bAClgTg/4z4v4z43ecZrOFYrOGoIT8Ep34JT27LZSZNn2bWOaGjKyBrYGAgINCwcDBwcHNx8LbACE2EM2LBuxzOW61iyYuFrRm0zLXLjGzWs2+bNibN2LjHjZgCmseg/43SP43W6zzc8b1Oq4RiqqqxqeF8t5sg/4GSP4GSeHDHKO08riLjcbm74xzdY31yIXQWQaeCGCOCNDHBChgQoUMdePtizAhNhGPFlzYsbPMtbMXOZa0ws2y3E3xuVrRm2cOGbJvhcNcYApVEoP+NXz+NYuORyrhXBjHE2CD/giW/giZmjpukQxuIyCGpJZVwcKg4CDgYOFi5eRgbYAhNhDlsyb48TZqtZNMbha0c43K3E4y41rbFlcOXGRzkzYcgAp+LoP+N+7+N+/xJvlXJq6zPG+O+e+c9ZyzwnWscOGsajSr7bjYg/4JSv4JS8VxrcZjc3NpIxjHKuGNRRMzM3OY51xmwITwBZ2bxiREYEYCBGEUJkJwhNOOHl7abiE2EMsmJrkcY2y1plcNlrRgxzLcLVlhW5sLdm0ZMcOPCxzACo0BP4P+Orz+Oq/qxkPD8Ly9c53eZvFcNcuHDWqVAqZu7z131nvfWcwnDhnheoP+CAz+CBPDr0DW+EziYnEwmlCrmpqYTEzN1bNbu7zLeueuMIP4Cjw+d5lImRJImJiYmAi6kggEkzM593rdACE2EYmTnDiY5WK1s0Y41rRu1zLcWZvhW4WbJpmZssTJm3YgCnovg/4xUP4xUd6BMcOPgXdXwzE1MMTUkbm5mc1ZlkCD/gig/gih6dQdenXp5OLm5u5q5uJq9XwiqqI7eD4ByqSEtwFZ1inGMYowRgiEZTgCMIk4zx9GrqAhNhGXDiZ4XDHKtbZszla0xOMi3C5zNFrbNiY5sWPC3b5MgApiGYT8fh34/G8W3YapSyUxWhCM7z003xuAg/4IVP4IWa8HwDryzExNUqeHHwNxAIXLYaDRo0MJHBGhRo5a8jHYITYRiyZnLNw1yrcbDHhWtGDPCtcYnDlbiyM2rVpkY5mDDEAKXxaE/H65+P3O2RkyNUNE7QjTHbHHDMCD/gkQ/gkNzDr0us4ziYieXOM2hl5BLeAg4CBIGDgULBytPAQOAiE2EYWblu5asmS1pkzZFrTDmarXGRziWs2Llm2aY8bRlhZACl0ag/5GyP5Gx5qzWd44uLczNRy34iCE/Awl+BiHJlyG6jZLRSUKxvXLPPHDpIS26NaoxIpxTRTTy9VQITYQ5xs8zhmybLceRzmWtGjlutwt8WVawyuXDRrhws2LhyAKigEthPyUwfkph3y1wwzihgZMGKmDBmxYslqYJwrXLh069effrx555VZAhPwMofgZR17sOyOSGLFTApFO+HDjy3y48ePPhvhjFLFTNbRizWwAhORyJ8nHdWESKMAgRhFGESEwjHD3Zz5wITYRiY4WzRxkZrWTTM0WtGTXMtcY2bZblc5mzXM5aY8jXMAKYh6D/g4I/g4HZrGasjNzbbK5Rq/CjACE/CuV+FduWHZw+Ft2GRS0pQohCU5xxxrthOBac53iuiQBOU0Zxy9NoCE2ENmOFk0yY2K1hmxNFrTG4wrcLhthWs2bRi0Z5G2XK1YACpcBP4P+DWD+DX3HPGa48LxCqxMVUVGqxXCqqKTERFYXvjz8Hrz77u5gq+WcUIP+E/7+FAXhvlfbPJrGOGKxjEt5vfHjfHd8c5zvd9cuKTWqrWMarEYcqaCD9rjm5vM3MzMJq4kRKEShMELqUxKJiYmJlO+fruAhNhDdrlatGuHCtYsMbZa0xZWa3CxZZluJi1yMsmFi1yMcIAqoAVyD/hOy/hOzYyAADGQAHXSZmUzMTV6vhjnyNRGKiDMz38DrczcxcFXwc+SD/hUI/hUJc+QAdegOvQAB0RrGKxERN5vPG+/bud4lKIjGKvxLqKmExkuvF8DwQIPHgXvncsRUVKbmamITCYRcSTMCJiUxMESmJmJiUJgQhMXWYmUzvxfLecAhNhDBg1xtnOTKtxscmJa0ZMci3FiYuVuFq4bNMuJg4b42AApdGYP+FP7+FPfZnHFCbiYpUcNvG6iE/C51+F0nIbNuy9FEE4XpjlnTxoWTRQ4+dLDBDDGhI0McuLwbSCE2EMcrlvjyNsK1q0bZlrTK2ZLXOJuwW5smRyzcZM2RgwxgCmsig/4Xkv4Xk10ddZnc3lDGOGuWsYhMc4vIg/4VLP4VLXXoa4RrFYqrmrTc5vjO553OQITF1OHGbDGqMZTgRjCcIooRjfj64cohNhGbHkyY8jNutZsMrla0bsGy3CwyuVrfJjaZsLRw4ZOWIApbFIT8K7n4Vy8uC9svCrSkpQhOk7xAg/4XBP4XF3bnrHPEIicZ0zCF002RlnlhhhhQwxwz4HGwY4AhNhDlvjYOMLDEtxOMbNa0w5My3ExYsVuNgwbMcjhlixuMQAp9KIT8Mx34Zj2uKaMo4mTDgpXRp4WmFYRqXttlOEYTpQCE/C0J+FoVCUoynKMZY9GnNn2bd04wQvbbq15sqcZVnECE62CPbgEYxjGEYIRhGEYRlGUEYRjfD10AITYQ2yNcLjGwbrXDbK4WtMzHItcNmrdblcsMbFu3xYcWHCAKWBGE/Da9+G0GtcWG05QnK+LHt1CD/hZS/hZZrfLfC4i9Zxjr4QCFy2Ew8tNMccccMceDxcGOITYQxx5crNjhcLWTPHjWtMjDCtxMXOJbiYN3LljkyN3LHIAKVxKD/hsy/htH8LtfS8YnCN9MyIP+FxL+Fw3LNXjNTEb0uIawjoGrh4OBgUDBwMHF0cTAVwAhNhGJi5YsmbXItyY2TRa0YtGi3DkzZFuTFhxuMLPFkc5WgApaFoP+Hzz+Hz2+cxxjNXrOKavtnpSE/Cs9+FZ/dWeaeLDirRAlfBpjcISnYjybxlEmrOM51vj1xCE2EZMznG3YZWa1sxctFrRtjxLXLHI5W4WmHNjYOHDDKybgCokBLYX4hEPiERwuEyOCwdFcks0c0E00001FUFkUiaVTHTbfgacPXg5cLbbhQIT8K9n4V7b2xUnmYIWQinKs44Z101z4cMbxIJVzT4VMWqyEydLgp1rGc4xTlESigQiIwmiinPP04O4AITYRiy4mDJi3yLWTVu2WtMbDItc48bBbkbuceFviaNmDBgAKjwFAg/4SzP4S1WM1mt1cZq4RKKRrjwMMKmomLiU3WWYsuJxNW8DjgIP+GxD+Gvnnq8REVNQRE2zeb68uZ4eMxlFRiMVrEVUTBNrnv4nit5iEzYi9YzQmRIowjCMAhFGERGAIEIpVlNNeePfleBAhNhGZg1ZZczjItzMsWFa0bsca3FkYsFuRxjYN2bNo0at2oApYFIP+FCb+FB/fXGdbxOJir1btsIT8OmH4dJ8O6aROEZyvLOtwQIWrPQYfFwoI0cE8E89uNYghNhGXMwcYnOZuta4cbha0auG63EwxNVrBzkxtmbVuzw5soAplGoT8LT34WqWnBppjtfBCkMEKUYJ4tfCw3IT8Nd34a20c09EcE6TirC7Cx030z3CF0VGLpljQwwoYUKWKVLLn5Ys4ITYRiatsTTI1YrcbfG5WtMjNgtc4nOZawc4nDjLhYYnOViAKVBCE/CoF+FRXRlyMWClsUdFZAIP+HND+HN3lvTOJit8pzoCGhraBgLuBQKBhYWVmVMAhNhDFwwcM8jTEtbZWDBa0cOWi1wxcMFrBuzbs2rJvkasXAAqDAS6E/DCx+GFOrg2wqloYJUxJWjKFUaxwzuxwvKMKNm/dSmCE/DkN+HJPErkjgngrCMLyRhRCEYL0rDDbDCc43pjzcnkcPBGD8T1no9bTcTJMxMJipicXCSYtNzfHwfNnwiE2EZcmXC1ctnK3EwxNlrTFlarXLBywWtMrVkza4cOPI1ygClcQhPw0Ufhop2UvkhirJhphwzCE/Dit+HFfXgx0jCUMFc0Y2IasklfCwcDAwcLCw8rKwNgAITYQ2yNGDBq2YLcjjEwWtG+XGtcMGjJawy5WDFoyat8LTKAKXROE/DQp+GhXLkzNEd0bSjDDg2xqg/4dPv4dP+XOuOOOM1MYzyuYhoy0gIK9gIOBQMHAwsDG1sLAUQAhNhDFs4yucuRstb5mzZa0cs3C1wyzM1uNg4wucrhlmbY8YAqFATGD/gyE/gxtu+W+G8brLjGb24szm5iKjGuHDljlGsTWa79OOZCD/htQ/htbnNXSo5OU9L4ZxaF1Y3EzK5ibzG68Pl3uwIThcLlxmnCsE4RhGEYTgE5TgjAhFGE4zXw8PO6wITYRlzZcrRs2xrczDG3WtMOLItcOWTla5cOXOFy3ZM8WFoAKnwE6g/4ORP4OedTnhvF0TURTGI4Vy4cuXLlqqmLqYRfHfg9/D8PxePPcr6XGgIT8Mrn4ZcaWUYo5GKVrUtbJaUkp3y4c+PXn249uPPjy3rdC1M2DNkzYsWLJgliAhOZq6soopxmjAQjCJGEYRlOCEYIpwnCcECEZRjh69YdYITYQ1Z5MrhkwyLWrNo3WtG7FutcZHOJblbZWDLNkbt2zXGAKayKD/h+M/h+J3WcB4PScxO4uETURTE8tvECE/DXB+GvGOjLkDhKYMFlJyvGdZ1nWd4aVwIR3uORTrOaMJ0mQjGl5ThWGHLy50CE2EMHDPE0buci1s5xMVrRg4aLXGFgyWt8jlxmbNWGJi0ygCmEWg/4h7P4h7Yl4fLcZnObzO8ZuOYCE/DUh+GpHLkZpM0M1MkrWlmnCM4aGsoClhYODQMBAwMDAkLL08FC2wCE2EMmbLLiZ4nK3E0bMVrRvlwrcLXIwW42mbKzcOGrfHkxgCqMBRoP+Tdz+TdPj03hidZ1KUztvOc8azDGuXHh0iMC8uut3uuLN3m5lEajpfjXjQIT8Ktn4VkeVrpKMoUjKFJFI0jKNK0vCs448mXBeU4EIyvq18DDSMkIwqjOc53lppjjUg9e89ubi4TJKEESiZlJMTBETU0QSSTCZXN318vwY9gAhNhDVkxws8zFotYZsuFa0Z4mK1zha4VuRrjb42mFszaOXIAqpAUKD/k90/k9/vjzxvHFxrO5u6jWOHDhw1qOGMcK0qKmoqOFUXx4+D4fg9/B7885rfDWuQIP+E4z+E6nsqp4Xydq4Y1WIiIipZmc743vnfHO98Z65453N5q8YjhjHCO2fAiuAhN3Kj0xGKM0yE5RjCMIwjAhGCMoghOEYIowhOU4Jr8Hkwh4IITYRlbMsjFo1ZrcbnM0WtGTlqtxOMLNaxbtcbfIzyM2jRkAKhQExg/5UQv5UTc4767xmLw4OWMcHKODE23PPOd7jiuKdL7W7SIT8KD34UCa4o6I4oUjGtcOGuvJtheMUJUhipSFoWmIzrWW1k3iE3YlZznWcYxijCKEYAIRhAIk043vxcsvAgCE2EYsmVwwx5mi1jiatlrRnjbrXDnFkWtmLfJiYNXLLG4ZgClURg/5VVP5VX4574XE4iOENbIT8Lfn4W8cFL2x4sMF5Z2bOhl5AVcChYVBwsDFyszAWgCE2EMMjdqwcMmS1s4c5VrRxhzLcWLIxWtMWZqwwsMLZuzcgCmcchPywwflhhaZZWFjtjwTtHBamCmaejDK1wIP+FHz+FH1jg7X2jlOlTd5vi8GO+c7AhNHQdFWE4RVhWCKKMZ14PDhxgCE2ENs2PC3xN2i3Iwa5VrRkyYrcLTKwWtHLNrmxYcmZy0cgClIQhPysUflYpYse69o2hKU6WIP+FjL+FjNw46lE6zrKgIXHYiDToII4Y54Z78PhACE2EZmDlm1bsMa1hmbYVrTG0crcONm4WsXDDG5bsGDRkwbACm4ng/5ZWv5ZeXHpvtPCNaioiKzFs3PFxrjjdRfieTwogv6Za/plV3xcRASsEbzueeea8ufHAITjcLfhvecZxIRQjAQQQQiTTrr56wAhNhDLHlZYWzPGtxMsWVa0y48y1zjY5VuHFlct8rHHlx4WIApYFYT8tR35ajzJlyZeBjpJKcp0xzgAg/4WcP4WcQ48OupiFHC2AITjcDmxhOF4zijFOefi10AhNhDNhhaY8eJytyY2zha0xuMq1yxxt1uFzmZ4m7Vnic4WYApRDoT8tG35aN60yZeRhwSvKlyE/C6V+F0vVrlOU5MNJTCFy2IwOHnSxx043HwYYCE2EY2LVrmxssK3DicMVrTE0zLXOXK0W4WWTG0YtsWJu3xACmQeg/5dNv5dN3DiVe641ubmcZ1ThPLj24iD/hRG/hRHeD4B2msY4RqqQ3HOOteG6oTqVvWsbppTEUYTJxjh08uWgCE2EYXGbNlasW61phYsVrTK3ZLXGRw2WtmjlqzzNczLLmZgCo8BNYP+XfL+Xe+2tnGNxdXiMVqKxVQxNTV1md73vfHOczE8OOoAhPwpwfhTxjo16jNgpgtaBOM6zrG9cN8Nc88t8M7whK1sWDFDEzRpSwCE0WgnOMKzjGMJwnKJBGU5RjKMIowThETRnPTz6y7wITYQ0YYsOPExYLczjHkWtGWHItcZseJa2aN3GLE0wsWTbGAKlgFAg/5bdP5bdVcHK+lVEVMZnec73veeN3cRw1rprVVMzm83m8xMsIxON3Wwg/4YPP4YPXfhxxmERFRUKmkRFQxat1xi4upqowVEopVK1rhPgcSEydLg1wzqRijCMYRIRlGCEUYThEEIwRggSiJyjNj6sXeAITYRhyNGzlkxyrcjbHmWtMjLMtctXDBbkbM8rjE0yNm+NwAKeiyD/kxs/kxtAZrnrnrji9IrE8uflcekaiqXMdeHh64gg/4a5P4a5XfsHSp5MRW6yzO47+F3XE1cVNce3dnYhJeAp7cuGcxGU4TgRQEIiKKMYxvh68Yc4CE2EYnLdhixYmS1vmbtFrTI0xrcTPLmWtGzRtkbYnLNuyxgCmQZg/5PYP5PYfH4Nxuts0hjThrEYwCF+Ghz4aHboLocFFZJNDFBPPPPbLk7MjfWhYtZE0sMaFDHAjQxww35OuLJACE2EOMzZg1yMmi1y2wtFrTJicLXGFrjWuGuTDmb5MjTMzwgCqIBO4T8nWn5O1YRz2vaqMZznNGFqYsGLFoxWzYMlrQwQlBCdb48ePfl048eXHGOXBCghPwzBfhmnxSYmRmhkta2aFKUQEYzrfHjy6cu3Pry68umuOEMGbBsxaMGClcVJoTlcCHdgRinGMCEYIwiEYRihGEYIRjBFCcBCcK8ngxwACE2ENmGNrjc5WK1m1Y5lrRxlbrcTRq4WtMbNw3wsMuJo0YACp0BPYT8pVn5SnUJ018Lh5s9MsLrqwjSDBKmSGCGCEJp1vPDG6srwhGSkZLXaNKE/DaJ+G1GdJ4oTlmjoYqYFJwrW98OPLbTe8KwhK1LWpSlISnKMV4Xht43HYMIhOFCNYzIzhGMYwmRhGCJCIEYEEIwhOEU4TRnHTz0O8AhNhGZu4YuWTBytbsWbZa0wuGK3Fkw5FuPHibuW7HE5btsgApYEoP+VTD+VT2d74b1Dho8KYwAhPw8Wfh4htNgrScWvZtnW4CGhrpBW8PAwMHAwMLBxM/ErgAhNhDdoww5smZktb5nGJa0xt8q1zicY1rRqzcuMjRzhZZsoApzJIP+V3D+V1W58Gx4qOc7lCtYxyxjThPDr0674oT8N2X4b1aZr6hwI4qYoYJwRnGcYznhlphplpjhhOlo6tJJqznGMIwnBFGEUU043695cIAhNhGPG3zYcTPItaZGbda0asWq3DkcNlrbG5xMGrdmyaZswApQDoT8q0X5VoY8C+C0LQipjIP+HZ7+HZPn041MZxmdbIaYpIBgFAQMHB1cTB0AITYQwbuGjDKwarczVq3WtGzhutwsGWJbhyN8TFk3xY2TlwAKeyqD/ljA/ljB77jnrjq8Vjtz6ViMRMJy4zu9sxGeW+zAg/4d2P4d2eLtnhvhKI6+JxRU4mkxMt1uc3Hfh4dTAITZzI9O14RmrCspgRghGRBGE4zvh28WGAAhNhDXM3YOcLNktxtcORa0x4Wq3Dmx5VrNizbs8jVw1zOcIApXE4P+WUr+WSHjG5q8Xq5rjrnuwIL+tqv629nJnhJLk306hoS4gIC1hYFAoGBg4WJm5WCogCE2ENmGXHmbNmi1jiYMVrRzhaLcTJsxW4XDZm3Y4mWFzjaAClgThPyzQflm1horTiTyLQUx4sNwhPw8dfh4vrXZtwVlOEZwx0rGIIWLXItHLHGhjQy05W1hACE2EM2uLC4zZGq1vib5FrRllwrcLBu4WsMmRxhYYWmRkzYACmMWhPy6Sfl09wYcWfFhIRhSFGa8NUyE/DpR+HQ289U8k6KMdMMs+DXntrCGvoKEt4GBgYGBQsBBwaFgY2phYKmAITYRjy5mORq2brXOJtkWtGbNqtc4W2VayZ4s2Vk1btGWZsAKWBOD/l5w/l5/3uuuOOLqIxnhaYT8OsX4dSbT1RyToKy04MscYIXSYRnZYZYZY4ZYZcHmY4McITYQwxNGjJhharXDjG4WtMWRstw5meVa5ZuGzDNlbOW+ZqAKggE9hPwgOfhAdadDDgA2YaIQgjWF8OTLGG204yZteoAyZTFjYsZkyoP+IeD+IeFdLoc+TjiphEIM63y59sk3etgFWZwzg3qD9jt593NzNzFwExMSQASShIgmBbO+/lz4QCE2ENnOZnmysmC1jhzNVrRphZLXLBwxWsMWRzkyM3DlmwbACpYBQIP+EM7+EMnGZrM62LiSYkiFVFaulu/geDOY3GZuM5bKcHgX4kcNAIT8Q134hx4SraOjXqG69IUnSpMVVlWE4yvo08LDJKKMKwjMrVlhtY53hOVsh0ZxmijCcIoRIwijCKEYRlGBCEYEQiIlYzrn5sZdYCE2ENGLRw2x4W61k0csFrTK1yLcOXIyW4WObEzwt2LdoxyAClsXg/4RmP4Rk8nXpyqOTETjOOfDe7CD/iDC/iDR6F1yjNRFyzG8ZuCFwmWgj0ZDChIYUcNOLwsmECE2EMHGRjhxMcy1swYt1rRywwrXLBnkWtGbNs4aMWGRtjZACqIBP4T8JDX4SQ4Y8WemFhRKSwQwUpS0LYJYqWxYsFpYKRshGOHDj15+Dp4OnLO8KYqas2YAg/4fuP4fy/C58nCOTFaVVRjGsUlOeOd8d9e/Pr34988bmYUqnCuXLHauGuPYhPBHJhWd6xmihGEUJwIgEIpRghOEUSKEYBNh4+88FCE2EYmDLM0buGK1thY41rRk3zLcLRq0W48bRtkcN82Vo4ZgCpwBTYP+F27+F28CsxmtxkGLqeHXpvQdLioiphOpEXeZ3Nzms1aImojjwzhog/4hFv4hI+QPEnVaYlm9zOU9fC8PwPBDrCZCpqcRUViKVNIJmbTPPyPJ8jrz6IPzunWbvd2lEpRKYmJmJhMIkBMEwmCAiRKYmU549fPrgCE2EZsjjG2cMWS1k0atFrRljbLXOFy3WuMzfE3xZMrVk2YgClcShPw0pfhphtHLgx2nKNoWwYeFEIT8RWn4ip0p4I2rCaOvVrnEhaM8yqOONHHHHLhcLDiAITYRmcsGbVk1yrcrhwzWtG2PItwssTla5csHGFsxxuHOZsAKahyD/hz2/hz3eHnh4vDrrNMRjGOGNOG6jeSE/EH1+IPtqrmjkjkjgQlNeuHDla41rMCFwWWxsUM8ccMaOFHBGQoZ8jgYYNYAITYRhcNnDNy1cLcmLGzWtGGbCtc4XDNbhbuXOJuycsWLliAKWhSE/DYV+GyHZr1MGKmRaE6XljjIhPxFYfiK9xDbmratIRwY8kayhZM5BlYoUcKOeOWWW/Cw5oAhNhDfLjb5WDnCtZsMeZa0x5GC1xmwsVrZmwzNXGLG3aMnAAqDAS6E/Dxt+HjfLWWOE5QhKmLPmMUUoIRXVRw4NOjPm06Nerbsz5iE/EVd+Iq+8sV8E5IRjfNn1a9FYEopXlGOPRpxY4RL2vatAIP3ung8e95XMWJRMTAQhEkrTed+H47wgCE2EMcTjK1yuWC1niytVrRu3ZrcWRxjW4WuTHizN3LRw5ZgClYWhPxAMfiAZBu38i9lE4YYY9Ogg/4ihP4ihQa3N4zEzrPK57CEt1Ic+KUU41VTnPLy2IAhNhDZizaYmjRitcOG2Fa0cMsy1xlxsVrBm0aOcLNqwZMnIApcFYP+IBb+ICWe112dr5TEZx4MTmyD/iNO/iNF3PLnjet6tF446uyGjKyEgLVAoFBwMLAwcLL0MAuAITYQ0xOHDhgzyrczfHjWtMbVqtcMcOVa4yOcLfI4bZMLByAKZhqE/Edd+I6+cs+bPgrK8sMKyioxV1XxQIT8Q734h38uS9sUIUpZSUIxZ7aWnJnAhatEg0cMcEKGCGGGGFKnnzMcGWAhNhGFthxOGLJotY48Tha0b4mK1xlatFuNllxYcuZllZ5MIApuIoP+JXj+JW3m8DwXDi7d6vZcLiLiYpqYmIT8Q4X4hzcDDgZci18mXgYcEbSSkgjLDizxvECE8DcGLDPDOKEESMYkYRRhWvB5cXKAITYRlYM8uRg1ZLWbDG4WtGblotcNWDlbmzOMTlzja5HLZgAKogFMg/5QOP5QOQ48AdS8zOUxeGKrEYjWI5VjUYTc8Z53zzHk1mbYuNMRWI6X2qsAg/4iPv4iPw79gXUYYpVREMFLOM7vje7zNxmlRHbr0rURVFQLjne7yIThUnGcYxnGaMSMYQiEJiMpwhGEYRIwjGBCMICEYRIwjGE068Xiyj4GITYRkx42rTEzzLWTDCxWtGbBwtcOGjdbiyNsebM4xt8uZmAKmwFAg/5QnP5QuenNw3WWZzGUrqaYjhw1w1y4a1HCqjDReePPn169d5vOM1PC4oCD/iDK/iDj5RfC+l9p6RrXCek8FTWczubc64313z68fBz1ytKMGI4cK6OHLECEl2odOBGM5xEAjCYITkRgAIxhFCMIRhFOeXqxcwAhNhDTGxx5cuNitYNmDla0y4sS3C5wslrjI5btsjnCyxs8IAqKATKD/lRE/lRPxzit63SbCo6b14iMTjOZz16eDFxcROGM9u/gZIT8RHX4iL6QZGSua9Lwred66c2fXKc0GCFoYJShJJOE46+JxcGMhKdiXVQhGaqMRGEYIwnKcpwQIIThFWFZ3z8uGAAhNhDTI4ZNsjlitYYWmNa0yZMi3Exy5Vrdg2aYmjBw5ZYWoApUD4T8qln5VN6Xw5q0lC19kJiE/Elt+JKW1YynFn1a4zyghoC6gIC1g0PAwsXSw8FbACE2EMWjRplctmK1o2YOFrRuyZLXDJuwWuGDfFhZ5sjHC3cgCmUbg/5X6P5X6eueOu+OdXjGI1GsOjpnVyCE/ERx+IjnVGGZongnCU4pzYZ6Yaa4boWjSQNDGQwwwRoYUMMaOvOxyZQhNhDZrmcM2eVwtZYWGNa0zN2q3EzctVuHHjwtcTNjlyZHIApWEYT8rBn5WDScuFfNCVJ5MMyE/EgJ+JAU1a9WWCNsuBOQhoC4hFnAwEHBwcLDx8nKwFYAITYQyzMGuTNmyLWrRg5WtGmXGtcZXDlaycOGLZvict2mVsAKgAErg/5ZLv5ZPdq8Hhx01PDlvpTlMRmN3njfGNppWM+Jx4SAg/4kSP4kU8aTres6tvwsoRU1cxMxuLTbjrv28PwvBIR4AhDsxiIoxnKMIwnKMIwhGUYRRjGc8/TnDnAhNhDBkwxM3LLGtcM8jha0zMMi1y2x5Frlthx5GrPE2aZHAApiG4T8tKH5aUWTLmz8DLaMkEaRlCU6YYRwgIL+0lv7SXd53lkSLyIm897nkISXclz4xrCqcYThFGEY3vwdcuYAITYQ0Z42DBi4zLXDVi2WtG+JqtctcrNa3zOMTLNlxMczXIAKWxSF+Wqb5ap1eMwOQtsnighglmtkhhCD/iV8/iV9Yxz1vWauV1xXIIXGZKDKzwyxwwxxoZZ8/GyQITYQwZ5WTjM0bLWrPLiWtGrVmtwsmjda5cOWeRpjaMmDVkAKXBWE/Lzx+XndlyZbXthhGMo4MOqrQIT8Ry34jeaT1VxYaRhWcMNNtOCihO9bfHDeq6sJxnfDw9MuICE2EOXDVy0wscq1syZMlrTHhYLXDdm2WsGzBzjcY27bC3aAClYSg/5gDP5gC7zzjqzczW6ucoP+I3z+I2flrh4FdJ1Exz6ZAIamnC7gSBgYGBh4+vgYKUAhNhGLKxy4mLdutyM2LRa0cNcK3CwzY1uXDmZtMTVyzauWAAqfAUOE/KJJ+USWcsuTLk16uDmwwrC8IyjKELQlC0KQhBBGsLrxrOs6wvCco0StDNp0MGHYg/4oOv4oO+PDeuPDjw48M1EIiIVMVmpxeJqpiZm4zF1nW5zObu4mo5eD4DwfA7iD8rwPLtMIyykAkTBMAKmAiREySm2ePl+C8IAhNhGJk5aY2zDMty5MbNa0Ys2a3CzYsluNq0cYm+XK3atswAqTATyD/lJM/lJbcd8uup1GsVXKdRGJrLd9+3dN6VHCNRiMXCcxfGuNc8c44oP+J+b+J9nFNRExmcsztnM3aFcOPB5XXEYmbve+eeLjV4iNZ5b4TEiE5HChx9MyaKcIwiRhFAIIBAjCMIkUUSM48fjxc4AhNhGVmzYMGrbGtcZmrVa0aMMi1yyx41rViwZ48OPFhxYXIAprJIP+UgL+UhOYzrjjjW44ricMVwrWNaxWMTrM4IP+D4T+D3/OM8t8JxFOGYLi0ylKY3y43ICD8SZq4uZmZImJTEyTJc55+uwAITYRiy5WDHKzyrcTJhjWtMTLEtwucWZa4w4nLbIyyOM2FmAKlwFBg/5S7P5S7boHO4yuKrXDhjXDUayvPHee4zERGnCKnheqhUS5vFjrsIP+EDb+EDfx/G79h4DDRF7Xd3eZ3ExDFHibiKtc8Y53ueM8Zner7TyrQIP2M8bu1xMzFpEzEkxMTU1MESiYmImJhKZjMZnj7+XsACE2ENHOFg2zNsS1lkzZFrRk3aLXOFmwW5WzZi1ctWuXG4bgCpgBP4P+QXz+QXNG65116eX03EhGLwqqq/EmqpTbO3GwmIhE4cfE8XyOMIT8OJn4cZ4YsODDs16suKFJWlKlIRlG87zz2z3neNYQhgjijiGicJQQrGOXgcG0KoPyvI9mpiau5uUkSiYlExIIkggmJSExbOe/oz4AITYQ0cOXDHHiarW7jG4WtMzJktxYWzhbly4WmVtiaYcbDGAKogFBg/5D2P5D2d74cdddZXMrpquWOmOGsVqYF3vO88cueHg1ebmZitYrTtMQg/4cmv4cm/Bzw46zwnGNVWsMSzPHjvjx48bzmbqKxrWtY5McMY1jUQnG9danrACE52jkznGMZpgRgjCMIwIwjCMIzlOU5RlGBGEIiJOM8fRnDwAAITYRhzMcTJsycrWmVq4WtGzhwtcYczFbhx5GzJhlxsXLnIAKoQFFg/5GEP5GEfT7cRi+06xiNRiqiGEJm8853u1wis4DweGUzNQphwvknACD/hxo/hxp465VqeWdbi53HHOeN8+fHebmscNarhDF1HTw/CDlVa4RyvSrrjjwa3zAhOBwpdmAJxjFCKAAnSqESEYQIwQnBFCMIwijCcY1w82svAghNhDhply43LlmtZs3GRa0ysWy3E5cNFuFnhzZmLTDkzM8oApRD4L/ADCF/gBhLx3lxDk8gIP+HDL+HCXlV9L1nNdcz1CFyWIZ2WGGGGOWvJzzACE2EM2jNwwZ5Mq3G4b4VrTCyYrXORu4WtMLXC5zZMLdvkxgCqIClQGE/G9F+N9ul4Yo2rbCvOt64ZzqipCUJEYo0wUxZNWjJozaMWLJiwYMFsVqYqUlSWCNJSQjFNOEJwuje961vGcasN768evTr068e3Tnz4dOHHe98ccMbzwzVVrOrLPHeqcaLM2Nt1iD/jae/jadrnNbx36c8IrGMYrWFXSkcKxFUjnNzmeMZxmJSutphcWxnU1ipqYzuc7553xne7ubuOMxKZ3i0WwmJnERHBwwqmIjWK5axiqQrWPIrhxkg3wNUe7cTMzK4kRKJiYkImEwlVxMSRIiYkqURdTcExNSESi6mMhKYiJi61uriUXUzi4uYmM4mIQFXFxEzv4LzLxAITYRiaOM2NhmZrcjbLhWtMeRwtc5GuRaxYsceVrjyssrRyA=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3_INK_TAG" val="base64:AOMDHAOAgAQdBOQFlgYBEA/uffUBkY5Bucms0IwTWIEDCEgQRP//A0U1BQM4C2QZIDIJAJCbAwE3wB5FMwkAkIICAdvFHkU4CAD+AwB7hdI0Ek7ApD/TAKQ/CtMBWYbjMOMxwPgYg4IYAwCWVmwxhnEFDEQUZDQkNBQEIiYCBg4CDg4KCQEFAQUJBw0FCQcNAQUFAQsHBwcHDwcHBoKAgYaFgYGFhYmFiYNBwELDRqZpwIT7XT7XXbsPAPgAcXiHA4LkcnVjRnJEThBBBBOU5RVojGU0EIwginFOc4yrCCkaJIRtXJXKg4+DJ91dympglFkxkiS6iQxlExMTAi6mJiUSCJRKJIkSvy/TnAAhNhGVlix5GjLCtZYseVa0xuWS1y2xYlrRg2cOW7PI2aNMQAqzAWCD/eSfvJeVOkcGFRprFarVcK1jGMVUzMbyzE1NRUUIi43qYTAuIzqSIrMs4zCMVS48V4Pg+KCC/wAZVf4AMq/hvw+kkMsy5YVsohjmy5qi7NUEVJZuTUsu5uJhGzzm/J78W0CE7mKbtzmigihGEYRQjBGCMEUIwBCMYIoTgBGU5TgCEYRgAhGE4RKsfZnF2CE2EMcTNqwxN2a1ozcOFrRriarcTbG4W4mDlo3aOMLnI2zA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3_INK_TAG" val="base64:APUBHAOAgAQdA6IDCgEQD+599QGRjkG5yazQjBNYgQMISBBE//8DRTUFAzgLZBkgMgkAkJsDATfAHkUzCQCQggIB28UeRTgIAP4DAHuF0jQSTsCkP9MApD8KnAFOg/4R3v4R31X0nEYrE1DV6vheJ1WnCOEYqNKjVVUYamEVZdZq4YiqjE1c8Xh74+KAgv7OY/s5l79bhEsVXnx753m8Rly4MVNu1dlWJ3xsZs2NjL8XeTSD8jyPPzubkiYmppCAlYmJiSJCJImBEwkTEomJXPX0+ce4ITYQ3atMzBkxYrcbZm2WtMjhqtxOWjlaxxZHLHM4ZNXOZoA=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3_INK_TAG" val="base64:AJgDHAOAgAQdA6ICVgEQD+599QGRjkG5yazQjBNYgQMISBBE//8DRTUFAzgLZBkgMgkAkJsDATfAHkUzCQCQggIB28UeRTgIAP4DAHuF0jQSTsCkP9MApD8KvwLIAYT8NWn4atc8rxhhTnCqtJoJ2rKMJwjGM4EkoynCNYTlWEYJxrCsZwnCUqWxWxSyStSlJYJStKFJQhSEKQIQnStEYIqxlFGQiTnGaMRCaMaqqynCcyc4q0nCKM43nOdVYXjWtcNcNb4a454b5b4cNb4cNcuPLw8fh/N2QIL+bmP5uZ8/Bnhkh3nuXd58PPOdyzcMF53ERMvJJOXMsy4tWtsWts6G1burm5bJaSVJsubE2Tsvc2aJUls1pp1va2Uqapi5eMmR4SIhOZnPV+TxzgCD9DwV3a4lCE4khJK4kiQTAiSromsxGamJiQETE1dXNXUiJRMBMJRKLqQCauCJIkAARKJlCYmImJiYJiZiQiYJgiUSi58H30/BQCE2EOGWZnmb5WK1xkxslrTNiaLXDdhhWs2uTIyZMHLVzjwg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3_INK_TAG" val="base64:ALEtHAOAgAQdBOIJvAUBEA/uffUBkY5Bucms0IwTWIEDCEgQRP//A0U1BQM4C2QZIDIJAJCbAwE3wB5FMwkAkIICAdvFHkU4CAD+AwB7hdI0Ek7ApD/TAKQ/CokCkAGD/bNfts6xx5bxmNxMzcbnM7Tm8xcyvhOo7X2xyrlw10xrXDXK9XyvVY1rUdOFVjlUVcFkRNMXhFyvPGeN8e+evPn35+Dz8Hn37+Dx8Pj1488893nfG+N888eN551fgPA6AIP9wl+4ZuuPDjreJ1MQTE3GJqo5RqoxUkXiEauIXNzEzKMrueLeZvMrqZVNKQQQttm+OYzabqZXa52msxODGMTww4artyjWuPLvu4P0PK99Kc4zFyEguqhMTCZqRFgAiLE1YgkiYlBNSJpJKLiJRNXBAgTExcCYkTCYlM3vy/Dn4SAhNhDVizZs2jTKtxZW2Ja0c4Wa1y0xMVrVpmbY8rLGyxYsIAr/AvYBg/4zwv4z05nGdb8LyfI8XxPD8Lv28XplISjNEVUVOpkyXdpgiJFoKip1CFTBEQUiSkVUYxHCtcOmunLpw5YxjEIgmKnCEXOc8b3veec883m5ndzuePGbu5uFVqtVVTfPPPPHfWczdru9ud3ub4r4zueLd2zi5k3O73Ns6xNVqU3ERON9t7CD/hpW/hpRia4454iZirxnkvETermqioo1MVjWNVrWIjBMSvMXOZu7zm92zExCrVMqVUzi7jdmVxxbzu95mRTGGIwxCiIhhEQmcxmc2zM3mePPvz6+H4vg9+vHfFNRrGuFcOHDXDpw5YxqKiaxUYiIhM1mMxczNyhERiYiZMxhpioXrvwxsIL8Lfgfzky3Na7mlWWKhZUoSibm4WCiWW4pLLLLKBYLlliwqUXNlzYLm5SWUllJQlAJQFShLKixKlXO4slJQAsqWWCVKSyyqvn8A/gtACE2EZMeZllwt3K1pjzOFrRmxxLcWRmzW4seNy3w4nOJq4ZgCsIEoQKG5HDkcb28Xd0C/vqWKgIeBgYFBIRAQ0JAwUDAwMFCwELAICERUbGJKTX1/gTAuHMO4srYCAhoSCioSMgoiEhICAgoCEQyKhIWCgCBhSDgYGBgYWHhYeDiYeHg4mDhYWDiYGDhYWFgYGBgIOCIKAQEBBQMJAQcAgSDgYCBgiDgUHAw6DQKJhoOBgUGg4CBg4Ig4KDQEGEHBBBQCCCBgYOChRBwUfAQcLDwsHGwMXEw8TExMHCwcLAwUDAQEGQEHBwsDAoCBgoCEgoCGgYAgoOAgYBBQSEgISAQUBBQKEQEBBwkBBQEFAQkBBW2LcWYZwxhcIX4Z4vhnjjiYXCAwWD32BoummiojihgQwQwRSQQwRzy03316ngDgFtNqzmdyWTymVzmBhgkhkIEEaGGAQxRoIY5CAhQRwkSBGhljjlhhhQQoY0sccc8Mscc8MscMpHDHDHXHPDPCjkghmhQSIpopopIIoo5E0MUUUgghkhghIY0cMEEEUUiaHAYfDW2UxQQwRQRSJKEECGGWOdTDKhjCCCOFDChQyQIoIIkCCWKOFDDBAgihighIUE80tEcUeMxuoCD5fATHwTci0SJhMRMBGVwtBEQVdSTEkzAjMQJmkTM0kQELhFwARIiSJJgmESiRMJiatEwTUxdSJQmE1dTdTE1mourqSJTAIlCYSiRMACJmEXBMJhMJRMTE1ME1cESBeJAuS4Tx8Xz6n4EITYQ0ZscTdljYLWzhk0WtHLditwtGzhazc5c2Jg0YuHLDIAKlwE+g/1lX6yvh3xvS6Hg+B4OM3K4kzFzeY44zitVy6a6a5OSoVV44+N4vhZAg/4Udv4Ud+8dOvR16DnyzKRNROqxGI1jFRVVETJmd8Z43xy8Hh4czkCD+BuHoxzvNrJRIupTE4mF0XVoJiUTEwm13vfj+PXiACE2EN8OJlhyY8i1gyzZVrRu3YrcTHI5WsMTBjkx42OLG4zACpcBPIP+AAz9/zzh4OvDjjxvO0NY1rpiuGK1FRUxmc5vjfO+O8745znMRPgXrp0Ag/4UPv4UT7qM+F5fiZ5MajCITdQRMRKJiJmZnLNZhK0xz5bi5ISHgRDtxjEmjCcIoymhGEYRIRgRglGCEYIxIoxvp6cI9AAhNhDbIwxt2+RitYNWbNa0ZOWi3CwYMlrhw3ZZsrDFlZZWAAqWAT6D/gK2/gK369B27+Rx4OE8pqYmd3xzzz1vnnMFRjEarGMRqqpEavhnwMyAg/4WNP4WNbocOPbdbrje88W4ROJrFOEcoxwqqrEVM6udzm989vFx342Ag/GjOVxK4RMxJcTFwCamJiYlMSQuJFpzvy/Bj3ghNhGXG0xtGjZotZZWDJa0Zs8a1wzcMluVvmxNMzPHlZsm4AqMATSE/A5N+ByfRwbxqnCSylsOBolTJS1JxvfHhzzyrkJShSjBh42GlIT8Ki34VF8GSmCEpVjXHGufRpYZ4Y1jO1JZrZqZFoQvG9Z1acWO8csQhNHWQ8CpkQIkIiCBKMEYRTE4TRnXTyYcQCE2EY8jLGzyuMi1qzyNFrRriZrcTRhlWs2GFtjyM3LTDhxgCmcZhPwaOfg0d4t97TDDmhkpkwYsVNktE8E6gIT8Jnn4TPcmhunsjghSqN6476XDnruAhcBmmZinQwwwxxkKGGeXC42DJCE2EZsbJjia5Gq1i3bMlrRhmcrcTdu2Wt2OTJhxZsuRm1YACq4BSYT8FGX4KXclqcC2y2bBbFfBnttlrnjwuDu3gY8TEnKMa3vOsYqyjCMI0hbBgpgtKkcV6SiAg/4V3P4V2+Vb6bizjjvy7668N1cVrjwAxl4+tzdkYrVcOHLHDWKhK7ud33x3vOyD4fAjyeu83a7vd7Ixjly5YqTd7mUxIBMExMTEkWi4y3x8nwY9oCE2EYXLbDjYsGK1zhYMlrTGxZrXDFwyWsWLLE1ctGzNiyygCnQig/4QAP4QF6vPLPLfSieWNYxqtKmZvHi1neSE/C0J+Fl2lsdtLOzmPLhx4cc5RyYMGLJgyTxSlQCFyGIgzqGGGFDChQRxQwwQxRiOfC5VBqghNhDlxkbssrLKtZsmuVa0xtma3CwYuFuJu5YNmmNjlyNMwAqgAS+G6OLo74aCgIKFhIWEiYKHgomCiYGJiYWHiYWHgIKIgLzBuDJegiJKEiIZDRMNIwELBofxX+eLAlAYTAoOgsEgsGg8GQSAQaEQiEQaEQhBIBAU1sFhr0xgMBgMDgMFQuEQmBwOBoPzumed7my4SEpCkxcJyiYuM55+qnoAITYRkw4XGRmxYLWbXM2WtMmZmtxZHGNa1cNG2FjkcMmblmAKkAE2hPs1vs24YYzrW+OtY0jitkxZMGDJS0IRrPHfHXHhw4cN6xw0hTBTM4ktGICD/iuC/iuZ0cHByrTEym5kQhGLwq043W8t5y59O/LriYTgcSDtwjGCE4RijGEYIwQEEIiE4RhOk4Tnhvwd8p9gITYQzbsmjPHhaLcjJiwWtMLButwsHDVayxZMbfKybMsuRoAKgAEuhPtNvtH9+iVcVbTlWE43jXHhrhvWKVrU0QyYqWlaFJ5NOCcwg/4vHP4vKeXXGWcca2mRjXDlw4cMYhLa2V268O95yIPxvE8HdyXMStEpmJoRF4yTKbZzv0d14gAhNhDfNmcY3LNmtxsczRa0YZcq3DiZZluXDkZtseLGwZ48oApZE4P+AHT+AGuKiOV4i6vHXlO6g/4t9P4t5aanlEQZx4eOe9iGkKaCgbEgImAhYGFg42bg4CqAITYQwaZMuNiwYrWeRrlWtG2NutwtceJa1x5nGTMxbZWDhkAKXRSD/gLK/gLt3u6zqNVjVdM+BNCE/FsV+LXG2aOrDgxzjeOGWPBjnMCFzWEgh0McMaWCWGGePF4OKAAhNhDJzhyuG+FitxMHDda0w5sS1w4zMFrHI0YNGmTEwzZWgApUD4P+BB7+BB+eO63U4pwjoIX4u0Pi7Rx0EOCpkjlitlwtwIaKrIRXwaBh4WNpYeAjgCE2ENMLBjixssS3NhxOVrRq3ZLXDNs3W42mNjhxNcLZm3bACmQZhPwOffgczx6WmGVjxQtLNgxZKYL2jGqE/Frd+LXGGzZfdDRe1YTnhrXDDXHDWoCE52yGnbeqcJwmTRjh28VDkCE2EZcuZkzyNGS1k1a4lrTE2ZLcOVo3W5WGLM0aMmrDI3bgClkRhfgU2+BU+izDYJipMFNBZLEig/4viP4vmdaz2us4jnwm72CGoJqCgK+BhYFBw8bYw8BA4GAhNhDdhiatMuRytxZmWNa0w5mC3E0Z4lrfLkZ5XDhw2wsWYAp7KYP+N4z+N41nGazGY4rXOcZiU6Y5a4dMY6TqeiqAhPwn6fhP1a9W+14zjWU5SpS2C1rUpKUKKShSsNdtenGAhO1bnznGcRCMCMIxEYRlGMIwnCsb6+TDUCE2EYmjFy5xMGa3HlYt1rTJmYLcTDMzW5W7jGzctXOVhmcgCngog/48IP48Ue/PlmnCunDXTl01quEszx3vjvrnrfG3GouD/hKK/hKZiO08o1NREMEVOM1mFuMc65s7znaFz1kWnQwwo4I4IRFHAQwIYkAgjjpz8sOYITYRmwsceNi0cLWrVsyWtGOVotcs82ZbkyZm+LC3cNXONwAKgQEwg/4+pv4+t46HDtPR0zibu+OeO+u+O93eJ5R2rtXLGsOHHwM5oIP+Fkr+FkPY5xmcxuS8ZiKvGMVwxqukYjFTG258HHfjxIPHgXNiZm4uJiUSCEESldXGW9+D6NeYITYQwYNcLRk4cLXLXDmWtGGFotcs8zhawaMWjBqxcscjJyAKeSeE/IRR+Qj+E62nSTNjxapWxQlGs8tdN8MYoQxS0R3SkIT8KiH4U7aQnCtbx15s963TJWtopkZJwY2OG1lzgITqaIeASsIxCMCEYQgIwnCqs749ufMAITYQzc4ceJk1brW+HIzWtGzFotxOcLFblyM2bHK4ct8WPCAKaBiE/JGl+SK/Tv4M9s88cMlrYsWDNDZCQIX4RlvhGxwWChxUGEiwS6GSOWOliZMHg6yFuz0GVjljjlihRoYYJZacDkYsUCE2EZnGRpmYOW61s0yNlrTE4zLcWbE2WtMzFzjwuMLPGwzACpgBN4P+RS7+RSvHTpjhqouueOeOvDnWZndc8eDy644s5znje5nTXLHLXJ4iOACD/hSY/hSDce0VF1xx34eHXNtlW+G+HXwOcXMxGJ6Y6VrFRi5cddeewITV1ox8CoTnGsYxIQpClJSlAnWMYoynBERE066+bDQAITYRmxZXOFm4aLWLdrkWtGGLCtxZMOZbkZMG7lphcYcTPIAKbiCD/ko+/kpN3Or4TjByjVcNaxy1qIrdeG69wIT8LQn4WV8MIYY4Z5We98OPDFK0slsmKGquzBaF00kWrQoYIEIRxRxIRLHTgcrFgCE2EOXLlw2xZW63M3aZlrRpjYrXLVpjWtMrfI2bY8jdg0cACnIlg/43Ov43O2OOOOO+O8c3PG4mmK4Y5cuXLXB4HHhAhPxcEfi4J10mvbDgrmrqjkhilSUI0Il2WW9juIPHS6RMZXFotMxcLq6uZu9+H5sYITYRlcucTho0wrWbZzjWtMTZktcNGrFbka5ceHHlyYsTJqAKkwE+g/46VP46ceG+OMxnW63F4rWuXLlrURM5zffp1THi6u7mZzEohhiNZ8AAg/4tWv4tc+nbfK9OUarlGCZ3O85nizcZq3geD4m4iLWzGbXGcZ4degCD+AsenLNpSTWatMSAETBMJiSJJiSZ3x8Px48AITYQ1Y4c2NzjyrXLbFhWtHLJktwt2jFbjyt3DhliZ5srBkAKgQEzg/481P481Q8TbE4tc3c3u5zMZxeJ1PSdaxjVVBvl3idgg/4wtP4wtQ3jcc43WZqlYxHBwjF6vVwpFpllz4d73sCE6FOXOIQRjCM5RRhGCEEowRimIiMZ3y82U+8AITYRhxZWbDNkxLW+LE3WtG7Zqtw5mGZazzNsbfCyzN2+HEAKTA6D/j9w/j9V71U4lrnwbIP+MGb+MEvjpWJpuM7AhYtJDBpyOOee/A1AITYRmYuGmJq1ZrW7BuwWtGzdqtcM2Tlbkw4mbJjjcYcjnKAKVxGD/kEq/kE743eYujpnxGNAg/4wmP4wlcV03whW9d+GbkCGopyAgbeBgYGDg4WHj5eHgLQhNhDLJkxuMjNotZsmuNa0ZNGi3CzbsFrFgywtMLdtjbMMYApODoP+Qr7+Qs+uOcXi8arAg/4w1v4ws9J1md5Z8UCGgrJBW8BBQsDGy8ihgCE2EM2GRrjyM2a3E2YY1rRg2crXLNvhW5cuNvlcN2rVhhYACm0bhPyN4fkblxw4Mts8c52liyarW0Ml82OGPCCE/F1Z+Lqme6/ApqpipC8ceGeG966ZZcdagIXTVRZuGWeNDCjgglilgnW42+CHXCE2EOWLZo2zNnC1w5cMlrTFhyrcWHC0WtWLRgyw5cbfKzxgCk8MhvIZl5DK5aemKSUlJaAgIsCD/jCG/jB5vjxTlMaAh5tDEBnqCzeEwGAzQCE2EOcrhlhY5Gq1u2YZlrRhkZrXDBljWtWmNrjZ4nDVhjwgCoABMYP+FNz+FMvwenXhxVY51mWYldbxcXqIqojAxdTrfBKD/hNS/hNp8Tv269HfsPAunCMVFVRiauLZbtldb4davqCElwKzjOc4xQjAQjOk0CAjCZOVZThWccN99e0AITYQxYtWTJyzxLWrRsxWtMTZgtwts2JbhcOMrZi1bOGmVkAKaSCD/hYO/hX93WIxCs1zx1jm4ueeM8czngYAg/4S/P4TAaVGKxioxqcRWMThExvjrj1yhOJlrGMUIyjIghGZGcYTYc/PluAhNhDXGwcMWbFqtbZWTBa0bt8y1w0cZVrNtjyY8LXC3cYmwAprH4P+DJz+DJ1068uO3Gedc63yvWMY1wjU8pnAg/4t/v4t/110itRwnleLrNISmuLO+YCE4E41hGNYQSrSsqwnOEYxnWvBzy5gITYQzxOGrRrlZrc2HHkWtG7DCtwuWTZa5cMHDdtlaMGzbMAKWxeD/g7Y/g7Rxq+G641zvvnvnnm+OqqD/i6E/i5tco7R2vldTG15i98+4ITRSEU004xiRhW/ZjOwITYQ2aOcbFq0YrcOZi0WtGjXMtcuceVbkxZGLFq1w5WjXIAKcCCE/KEN+UIfh2vDPDHK9KynZSFKYLWtTFXVFgCD/hMy/hMzcL5VyrhjThEqucxlE4765+DkhcdbBDDBLBHDBHBHBGQwIUEccc+Hw7XAITYQ3zMcWHE3arcObMxWtMzhqtwt27ZbjctsbBs3Zs3GVuAKXBuD/lHw/lHxaYmkbrbd83e+rfGoAIP+E0r+E0vwGuWOlcsRMW3GRWanqIS2CKMSKIhFGJOOfrwwACE2EMMzJy5xMmq3K3wuVrRwwzLXDFhmWscLZwwatnDZqwxgCmcgg/5KjP5KibDx+V5mc1ZExjFY5T4G9RCE/F5J+LzXNv3E8lqSzMUsUbITMMM9tccOUIPzMXnO5myECYuazG73vydvQCE2ENmLRpkyuMK1sxZMVrTC1zLcLVywWsc2Ru0YtcTXFlaACm4dhPyZJfkx7rSkJQYV2GueWe+HLnvj03zzuIT8W+H4uC54MmDFLRbRbJLNGVZ3jXDinCOGYIaygFmQRAQEBAwEDAoNAQaBja9CrwAhNhGXC5Y5WWXItws3LNa0cZMy1y5YslrJqzZY8mLDkxZmAA==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3_INK_TAG" val="base64:AM4wHAOAgAQdBMwK8gQBEA/uffUBkY5Bucms0IwTWIEDCEgQRP//A0U1BQM4C2QZIDIJAJCbAwE3wB5FMwkAkIICAdvFHkU4CAD+AwB7hdI0Ek7ApD/TAKQ/CsMBUIfjIuMjUOhCczgBPJ7RKLWq3bJjEoJDINBoVA4lEYJBYJA4BAIDAoFBIDAoFAINBIEg0Ag0AgsGQJBEGgKBwCAweCEEQCAQWBwMhfgW++Bb9g8EMXigGg0OazeczuUw6mKeCEijijkjkjgQIIII4iCEhRxwxwwRwQRQCGNDJDFEg/e8fO5TEkpWRMEJhEEwlMzExJNEiJIRKABKd/As4CE2EMnDFrkxMca3GzcsVrTGwYrXDDC0WsGDRo1YN3DJnmYACpwBQIP+Oab+OaceD03WTcGHCuEcI0wXlnc2mkRUaYrV8DN3m+uPDi4AhPw6afh01x4kMEMFslMEqQje976Z58d7xilglgpakoQhFeNZ5a6ct8c8cY4MGaOzVgCD9jnvcyuamriYm4mJiYSkTAhMETCJiYu4uMufm+K8ICE2EM2GLKycMnK1hjx4lrRhhzLcWZgwWsmLVlkZ5GGJrhbACnckhPx/Yfj/drLDgrojshmlmlghaME7zrhrjjjllyVaAIT8PEn4eFY5q5L5LicLxw103x48a6EsUNVdlJTAhOZWacazjGcJynBCIRTjGM8NeDnl4EAhNhDFxmYs2DJotxMcrVa0Y4sa1y5ZZlubNjwsm2XC2YZWIAppIoP+QSb+QS1jOs0LqpqqVEVeEMb7cbiD/h9E/h8ZnHWerwTw9547uaxrXDhrWHDPTOaAhOZo5KcYicU4kRCcEYq49PFcICE2EMMjNuyYsnK3ExcM1rRoyarcLJjmWtm2Vw2bMG+JkwbgClwVhPyOEfkbz16cGuGGd4JSpibIrIT8Nd34a07YtUs1rQTjPDPOx58IhcRlodLJHDDGhEcseFx8GEAhNhGNkwcs2GVgtYZMzRa0YuMS3C1YtVrTE5ZZGjhtkYZWoApSEIP+RiL+RgdrlPSMUjec9YP+Hwr+HzHcMxNt8M64AIaQsEDbwcDBoOBh52ZgKAAhNhGLCxbMXLJgtytGLRa0YtWS1y5yt1rJy3aNmzbHhaM2IApQD4P+RyL+Ry3pEdL5VGritoP+HcT+HZWIvG4u643PMIaklleg4OBg4WJlZlUAITYQwbMMbBjiYrXLjKyWtGmNutxMW2Ra0xuG+bLmYtMLTCAKeCeD/kqQ/kqRjrfWeLOKjhjlrWuGIxlnfHPHjxz13HG4g/4emv4em+8dL1eFQwwiiVzNxOcbid4zvACF01EOnhQwwwQwwRwIBAQwQwQxQoIYa8/KzAAhNhDbG2bMmTRytbZG+Fa0bsHK1y4y4VrVtlZ5WeNzhzNcQApcFIT8mz35NqbztntjVnWNcNtsJ5SD/iDY/iC7jj4HXWa2rdceHVcghcRloszLHLHDDDHDHHTkbYM8ITYQ0c5XDXK0aLcrLC1WtGDlutc5suJa4bY2+FjjyY2bBwAKkQE3g/5Bkv5Bh3Nw4nWMzc2vU1jFYxiqiFZXO7u7uYOnXoeF4fkAhPxHxfiP1jPdweAUyUpitC0oSgTveuPDjw3rhnhneSErSpZgw4DJlzCE6GLkwnC8JpzIkIghGEZTlGEUJwjCMJwRjGdcOvXHqCE2EN8bTE2xNmq1nlxtVrRy2cLcLdljWtWjFtkctGbjJlyACnQqg/5CyP5CyRPHCo01GIXW2+PLmuYRURXLfbjigIP+Jcr+Jcs5a3yziWZvO3GJhy69HhXUKmeeu/Drx2CDx8CT585zmYuJAJgmCRK854+vHIAhNhGVi5zOGTLEtYN8zVa0bMWK1y4YuVrbC3YM2zdnhx4mAApkGIT8jiH5HEcWvPTXbDaOCGClLMFcV45QhPxGZfiMztqbI6I2rSsIxjjlwYZcc4XNYJn4YoZYI4I0sKGGm3LwxaAhNhDHC3YssjJqtZ4seRa0ysGC3C3zYlrbE3cY8Lds0c5cgApODoP+RdD+RcFGMVrheImAgv7Wi/ta/1N4udyqh5lEIBA5/AUBg8dkMCgc6CE2ENcTNyxxYWS3G1yZFrRm2yLcLjE5WuMzdjlYOcTTJhYgCmAXhPybxfk4JhXPLDaNJWwYKWyS0V2QAIP+I4L+I3vhieV8r4XpES3w8OefMIXQXQaMhjRwxwRoYZZ8nayAITYRlZNmzBy5brczhq5WtGeFmtw5MLZazzMGDlvjZMGDTGAKUhCD/k4A/k4B653w30nGnS4gg/4lxv4lrarGJrK+OOt5ho6wgFyg4GFQcPG1MFCAITYQxatsLZw2brcTJo0WtMLVwtct2+Za2cOMTlqxYOWTZuAKSguF+Tfb5N48HdeMBgcIg/4lCv4lE9b0DQCHhUwgcAoMDgcRjMDmQCE2ENnLlsyyt3C1oyaYlrRm4aLcLdowWuc2TFkyZWLPJibACpIBN4P+T5T+T6nN8L1XLPgVjU6u9vD6eDNppiPArGqq453zzxzmJnhvpV+Ag/4mlv4mZ68PXguu+vHebmo6a1rphCszfXHfM5q9Y6cOFYYvcdV86ITwIx8WdUyMZpwIIQCMUIkIyjBIITjOddvLjDwEITYRjZssbFtmaLWbZw3WtMLlutcMXLNaxZNm+LM4bsGrBsAKVA+D/lMe/lMnrXHW9XOrieyE/E0d+Jn2kq4sNq1htyZagIa4hoC1g0HAwsLExdHAywAhNhDZpmx4nLBytwt82Ra0b5MS1wyysVuZw0yuMTnG1xMcIApcFIT8rgX5XL7zy4K5p6KYsDNXReUwhPxFdfiKBwZK5r0wkazjnpry44XRYCDOxywywxo4YZ5b8rFIITYQ1ytsrTDlarW7Ru2WtMWPGtcN8LNbiYOWrhzkbN2jRqAKoAE3hPyoIflQRjmxYrYrSpeWeWlnrO9MubPuw2lJCM64b5b4axw0jgla1MzJaACE/Eqh+JVHJeEZwlO1dF9mfJhlOtODxOLq1yxxwzndGEpYLYLZJZIUlG2eV8aE4nMlPwDeKca1rhhKmKmK2BCd5zjFOE4IoIQgQmrHLw+CzCE2EZsjbC0xsMS1wxbsFrTFjwrcLHM5W5mjHFhbZGjVoyxACqUBOIT8stH5Zads6YcV8U8jJLBS1KQpGNM9N9tds8F7XRjjthlO0bQpgwYmCQCF+JrL4msyyfAT2T0SwSyx10z1012x2sHJg8BDNdFiosxfkKMJVdNRFFBPBXJgbZ8KhOJxJduk4ThGc0YThFCMZzy1wwtbBbNgsjeac0JxinGevn1h0CE2EMGTdm3bNWC3K1a41rRqyzLXDZnkW4cuRtjb5cbRwzyACoQBLoP+VAr+VBvjHfHPleMcK5a4a1jFTXFxnnO9ovNREYxHbMCE/FT1+KmeO6equCaNY4Z48OHHjz1w1kxWtg0OBRghJhpnVw4QhOhSd8M44YznCJBEIowQjJAjCM064eqj0iE2EZmbDLkx5nK3HixtVrTIzaLXONzmWssLfE3YZMOJniwgCnEng/5XWP5XWTx+3OpYajFRhJc3eZudxm674SCD/ipe/ipz8I6NRgq6uESrNZqWZu74467nIITnbo9Gs4ziRRhOU5RhBCMowiRnPH1ZuYAhNhDHE2aNGjFgtwsmjVa0wtmi3FmYMlrJi1xsmLhu0xt3IAptIIT8sPn5YV5yxwxr4546r0nihitoyas2TNg2VXCE/FgN+LCHTgzyw0YMWSnAlujorS7DHHG96TjEhN2Sc5r3rFCSBNFEjCt+3dIhNhDPDjxucLFwtZ5MmNa0b5nK1zjYtFuFq3ZNGLLC2xNMgAqZATqD/jlc/jl1wubjNThjWMcMcp6OTEKmePHe+PHLxU5u4aY4Y4R4DFCE/GJB+MSOFIWYI4Iymwwwzyxx1w3x3x1rOUrYsma25DNkwYMGKFpq4476a8Nwg45IVM3NzV4vGdZzjMZq6SlF1OLqriatMzbd+D5/DIAhNhDTHmzN3LdqtctnGNa0xsMq1xhcZVuFwyys8LViyaNmoApyJ4P+PGz+PHus6vhnTE8Lpi6upld5niu1T2ceQIP+MR7+MQ+s8pxGN1m+M83G+LjO4uqYjlHKcOiE7Dkk0UJwrSdKwnGFZVlWkRGdb9E6QCE2EMmrPJjbOMy1rizN1rTJlZrXLRy1WsGLdy0xMMeFpicACnAjhPx7jfj3H4VY2nix4MdMMazvhrWc06UlgpLVfBSgg/4xyP4xyUbrvrnjji6uIYxjWOFcFLrjOdiEl1OHOAjOMZxRRIwIIo1z8+U+YCE2EOGTNiwbOcK1swZNFrTFicrXGPG5WsXGLJhwuHLfE4xgCncrg/5Aqv5Aq3iyuEVrGscHCYW4urm3O2ZjOuvZy8KD/jD4/jD5X4DEGYzV4vUwuM1dZq4mdxeccaTohNnKhDs3mRiCEFIyjScpwnCZGMZ4dPJhPnAhNhDFvkY4XLJotc5GmZa0y4WS1zmxtlrBziZZcjnM4x4cgAp2JoT8iNX5Eh50lC0cjIyStKiccNa5Y42FFauaeCvEg/4x/v4x1+Z1rrbxWcpiuGOWuGNNWmY48u7weACE50ObKFoymjWN5TlGEIBCMKwvHHl45yAhNhDFg5zN2jdktw42GVa0auXK3EwcZVrnEycM2TVy3xN8oApwJIP+R77+R794crq+FYqOhicIte55zxjr0uOwg/4xwv4xw3RynF1uZ8HwOec3O5uyLxPTn4ExoIP2PAnr4/NaYupRATmLi24zx8Hwa8QhNhDZywcM8ORktcZc2Ra0YZmq1y5YN1rlllbOcbZwzatcwAplGYT8ldn5K0cedhyzzxxwjaWLFTQ2TyRkhfi7a+Lu+qZhpMRFgpKIUdLAwYeLFwX3gITVzoQ6s04pwmVnWeFjw3xAITYRiaNHLJxhyrcLZs4WtGTRqtw4XDVbmZtsuJwyZ4sObKAKTQyE/JMF+SZXRHNopkpkrQCE/GLF+MXHJtlgRpRQhpKogYKzgIePq4eAhiE2EZm2PEwZZMq1s4YslrTKzbrXLlkyWtGTVkwbsmuLK4YgCpABNYP+TzL+T0upz049s6xwrhXCKm88d9d8ZtiunDprpHCIzfG9877664gAg/4yGP4yB91PLfDcZm95u8zUYjXgRqoZvnx576uN3RThvxOPKOiEl4COjON4zAIoREIwjCMowRghOcpqwyxy8mDqACE2EYmTbHkzNsa1xkzNlrTI1ZLXDFzjWsWjBi2bsWeVw2ZACngmg/5Sqv5SrY78ccYzU6xjWK5RpicZZvfG9x38RnCD/jGI/jGX6HSNRwVdXc53vjfed3mcXpyz25d+wITqZnHw3jNGE5ThNKMIRhGE5wrK8M9+TGXEITYQxYOXGVjhYrcThvjWtM2JgtcZmjNbhbZmjduyxZsOPMAKZh6D/lOi/lOfu+GQ6cdTwmolMZrfDniLhPxlSfjKDrjhp0aTTOGOeFKFLYLYoaqyiISHW2hOcZxmnNGFZVlGufnynyghNhGRg2y5MTVgtzZcbha0yt8i1ywZN1uJm1ZtcTPKxbNGAApgFIP+Vqb+Vpfnnnw8HHOsxFcOPSIohPxeTfi8jxYobGhaS2XBthfLhIaQqoCAr4GBgYWBg4GDiYGRm4GCsiE2EMnDBoyytmi3Iwcs1rTI2brXOJw4WsXDdy0bM27jM2zACksNg/5WTv5WK8Qi5rw2doP+Mj7+Mm9LhbtnhWCGophAV8LCxMTOyKEAITYQza42bnE2zLWjnJhWtGGVktcY27Ja5xNXONqwwt2uNqAKUQ+D/lbO/lbT0cM4OF4gg/4xVP4xOamOWYxzxz3nIIaQrEBYwMHDwsTF0cHBVAAhNhDds3aMWOTEtcsmLNa0a5nK1yzYOVrXHmxuXDHJjb5cYAqGATOD/lnU/lnbxdF5xnExWt+VaIub8HwvDZqGI4NMIzccdc8sgIP+Mgb+MhnwOfI8KYiJZvny6zcoazjwJUm95zm8rRnwOOFAhHga+Dl5ZzVlOEYTEYIwRgEIwQCJOtdfJnDjACE2EYmrBi0a4sy3ExbMlrRk4arcLRthWs8ORg4bYsrDCzzACm8hhPy5FflxzhHHTLDDHDDDCMIUUpCFDBp4mfEghPxlEfjKfnTLiw4J2WhgpSloQQVhjtwdnBYcYIP2uF8+97myZgmImMxbO8748c+UITYQ3yOHGFm2bLcWRkxWtG+Vktc5MWJazcYnLLG5ZuWbdoAKVhOD/l5G/l5HM8YmFYcr5TFAhPxgdfjA7as0cEpTnHG04NN6gITvSlycs4xjWNV55ePawCE2EMsmLI5btWS3IyatVrRywyLcObK0W4WzbJiZM2rdmwYgClcSg/5fav5feWbi8Rrhy5PAxECD/i+s/i+p7dK7OCFxz1tshqySgIGvhYNBoOBhaeRhYKeAITYQyYMXORplYrc2bNlWtG7fKtc5mzBazc4W+FpmYMmDRmAKlAE9g/47MP47N8b1MDNxuamsY6Y10xVLvfHfHnHG4hqsarU8LqJXHGMzYIT8ain41I8nB4GfMMVMErC9b3w1rOotKlI8ScEJrzreN2Ncvgy0QkCD8TtN3dzczZKU1comJibrOETFTC6mESJmc8fJ8mJ9gCE2ENceHK1yN8S1i2yZVrRy4zLcOTNmWucbBs2xNseRjmaACl0VhPyAEfkAB2seOOWN4XpKGJiyZMSE/Gjl+NGOLVXNG0rQlGMNMMOfCIXLWSYuudBGhjhhjrrysEOOITYQzaZmmJqwbLcLBuyWtMmPItwtnDBbhbMW7Rqzw5GjVsAKpQFEg/5DSv5DPeMy63PGV6a4cHkYrhVXec73x3na8RivAjhiKmbzzvnPG+ML1PgMT5CE/GwJ+NhVDI4EcUJUrG9752e9Y1hKlMVsVMEpRjWt8eHHOs0cEMFMk+NfBKUr0y4MuHPYg/Y5PRzMyuSSJiUExcAEialEE0gmEzM549/NifSAITYQzYN8jlk1cLWWVqzWtMWXGtct2uJblcs2mHJjwssrPMAKhQE0g/5GcP5Gbe61TpwvtOoqaXa7vjrbcotEMRGNOF9M1ViD/jY6/jYlmtZ1td+D055zd3aFRjlz5OjE6upmU3N48HhtxkCE43AnTrzjFEQigRBCIjCMIoRhOEYRnPPyZoeBACE2EMMTPK1ZZMa1xhZZlrRqwbrcOVo5WuXGVs4cMsLBi3bgCmMbg/5Kev5KezbjG441aK1jhrpHa8IAg/402P402Tlq+k8pxS4nOeceDy8OeNiE4nCS6sZxlOEU0ZoxjfTw5wzAITYQ3cOG2VyybrXLNtiWtGmFstwsWzBaxaZmTFviYM3LRkAKYxqD/k0C/k0NjO658OsXi9YjhrWOGeFzkIT8aWH40p7QjmnojgWjGdY546WuFZzAhNXOjTqxlVNNOcYxmnn48G4hNhGPC2aY8zfCtZNHGVa0w5GC1xjwtlrDK4xNGjHFla5MYApVEIP+S3D+S3nXgZ7OlRq6iZCE/GyR+NlnNjlaq19GOyEAhryBhIWvgYOFhYeJlZGCgbwhNhDLJmc5GeXItaOGLFa0wt2q1wyaOVrBpkx48eNq5cZW4ApJDIP+Tnz+TovNZqeGdRiD/jak/jaXiom+W5nuhq6KgVXHxsfMlUAhNhDZnmzNWTFmtaN2GFa0cNMK1y2y5FuTDlzNsuVrlxNswApqHIP+UoT+UoXMu/DrW44xNTjGuFcp8SdRoIP+NoL+NpO5136XwjhXCsYpVXrry53nYIXMYSCHMxywxkcEcEKFDHHXg8TBBmAhNhDZw3xuWuTEtYZWzVa0bNMK1yyaYlrdlhcY8Lhi3yMMgAp1JoP+VFD+VEPrMeX078N4ng4arGogi5nM5znfDijkhPxtUfja7jgwTzT2TwTtOGGd43rhjjnOdUZ4r7r4oZCEh3oy56c0ZkYgQRgiRnPDn49ZYiE2EZmGRo5ytmq1k4yZFrRg2aLXGPHjWuHDRwxZNcTNmwZACmEYg/5Vnv5VqeHOOHCL4OG8TDOuvCZshPxvGfjeBx5N+Di4tbLCtoSyR3XzQtCEydSF9d61jNFVGM78Hgo7gCE2EYcrLI4YMma1syaNFrTLhYrcTDE5WtsbRhkyNWrlrlxgCnwmhPyvFfld7wSnSuDHTLC9Z3rjnOaOCGimrBo0ZtVsUVyD/jbG/jbTOeueOPC6vExWo6R4EcqreON8dx4LneyE4HA0zYVYVjGacowjJCU4ThGMJxz9mNYdoCE2EMsLZi0cMsi1i0yZVrRw0wrcTbIxW5srBvkYuG2bJlZA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3_INK_TAG" val="base64:ALMCHAOAgAQdA64FIgEQD+599QGRjkG5yazQjBNYgQMISBBE//8DRTUFAzgLZBkgMgkAkJsDATfAHkUzCQCQggIB28UeRTgIAP4DAHuF0jQSTsCkP9MApD8K2gFnhuMQ4xEALq7wlhPE1fERkFLQdJEz0bNQcNAkJARcAQaDgkJBw0BBwSBgUHAwUHAwECgIWAg4KFgINAwKDg0HAQEGhEFAQEDCQUBAEBBw6Jj4+ZjQgv8AJrn+AE10ALM3lnom87O3Z0s5y+FzZ22PfPh55lm3wzvwd5hYu3tXVlt3bPNljnOvl0CDeVd3dxcRCFxaxJATVxMxEqtCYmYmJRMTFxEgTAi4xxomCJKmYvj4/oyn4SAhNhDRtmbZG+FgtxYXGFa0x4ci1y0x4VrVmxcN8TjJhcYnIA==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3_INK_TAG" val="base64:ALUSHAOAgAQdA4AIXAEQD+599QGRjkG5yazQjBNYgQMISBBE//8DRTUFAzgLZBkgMgkAkJsDATfAHkUzCQCQggIB28UeRTgIAP4DAHuF0jQSTsCkP9MApD8KkQO8AoP+EJz+EKGnPk79vD1lc2kmFKiFXCYvBU4zUlXiqvxuOoxOKw4VjFVV1FYrGsYxFERU1MYUuoiyiJiWbvM7zIXTMWlczmZmZqZk3OZmbjcMrvjXNmM4lF0XEzNplYZjM3m+OeO83m9zARF3mc3czLMruZlmalFqKmIpSKxNICYuKRUVSqioqojCpJmcxmIuFRWKro6XFIL+4pv7i1+J8fxD4LkzHLyZeRsztk2JrrbNhtbvx/R8cEWTs7lsgrTYXNmmrLlYTYtReXJJENZ2WLlks0ttYGLksbLt9zzvnvvu/D3V3Mzx45znjOOLkMnJJlk3auqwkJ3lFy7M0C2zUWLGxYxYJbIC0tyyxcjlxMqsu578S0CC8fNd3bq0CxuVKSwE2LLLKliWFlspFgFixRKBZYLACWWWVKlShNgXNhYAFgiIs2bKWABKCyiWVLLAAlAsFzYFgsAJSUShKm5UpNyhKCyyhrvz/gfufh4hNhGHG4ZOcTjCtxNWmZa0Zssy1zjyNlrbNhYOXGNpjYYWoAp0KIP+QSj+QR3jOOPDnw5szm7zEzCqqNRwqtY1XS8YsIP+Kkr+Kl2OOM646tCMYrhwxw4VUQzGWc31jwc75oP1O3mzcZm0yTMAlEgSvfn+LHgAITYRkcMMuRy3zLcjNhiWtGLjCtcNczha0xsWbbEybNnOTIAKfCqD/kMI/kMdiL4b4XwjerqYcNOU6irXc5WvHHplgIT8VPX4qXYYMMLxnPPs26NODCywzsc5pQwUwUyStLBe0ZzAhOFs5MU0YTlOMEIEScYwnAiimvl5KHgIITYQ3bsMLTEywrcObK0WtHGJytcNnGRa2cN22Zu5aOXGNsAKVRCD/kYM/kYTiees4mtZ6TnwAIP+Kv7+KunGs6lOXHG++oaqjoClh4WFg4ODg4mVj1gAITYQ4YMmWZjhcrWeNxkWtMrNgtwtWLNaxZsceNm0auGuXKAKbR2E/JP9+SfHLq1r20znhneKkMGC1MUc1cEAhPxQ5fiiH1ZcjLk0QtiwZKUlGdY54a7bazzghcthoMrPPDLCISCOKGOCOOmvCztUITYQ1bZsrLK1wrcuJpiWtHLZmtw5mjZa2aY2jBvlyuMrJoAKUQ+E/I/Z+R+1PgTyQtauK8ZAhPxTifinFaeBfFGVK2TihclhosnPLHHPLfg8CxAhNhGXKzwtGrNgty5muVa0YZGi1xjc4VrJq3YtHOPMwc4WIApODoP+SvT+SvV14txDlEdAg/4qaP4qW+HDPaavNXzghLdiOu+HDeeHTwZ6gCE2ENmbnNiaNXK1pjbNFrRjhxrXDlgzW42GVu5yNGbVo0ZACmgfg/5N1v5N3dq3WcTctpmKrEY5a5R4WHKD/irM/irh2jPCdOTpWsajEzjMZx4uM8bAhcFloodDChhhISEIUKWG3MxQ6QAhNhDZywxtMTdutZZmzha0yY2i1w5xs1rVjizZWeXC1xZWwAqcAUKD/k+k/k+ZjHPXO+HGY3ryeGd3aYqOFa1WMVrFIRm53d3s8XEzDUcnKe2eFIP+KtT+Ku3FTieXXpz5dem+ThjFYiITbc743xve7uLhXJ4B4FaYllzd9d98QIPh63h3dzaJXMpTEwki4TAETMTUxdAlMXM3x6+XfQAhNhDXG0cYcTFktxYmWJa0bY2S1zkYM1ubM1Y427PMzxNmAApsHYT8p9n5T3a58sdMcc8Mr0hgliwWzYMkdlVLgIT8T3H4n28kpaGiWiWa1sCMY4a4656a74bghWsRaGOGOKEQwo4UKOCnD4tBqiE2ENGrJziyMWi3FjbMlrRo3zLXDVnjW5GrHC3csnLHGxxgCn8ug/5WIv5WI1X4LnmcxOOGuHDXLGsRE3fHne++55sonlnhrQCD/inG/inZ8Dv2nVVwnSJmWazFxdZhEeD43WMsp48OupiD+EPLOed7mUxKQQhEwQgTMznn4vl46CE2ENWbFuyxOW63HmzY1rRm4YLcOVuyWsG+PMybtczNm3cACmohg/5Wiv5WZavOtxlm9zueM5m6mojEcr4cAIP+K6r+K6/Wd1udxnG9TiOEcMVjFVLHOLuEl3HBvlnCckJwmiiQiRhW/B4cJCE2ENWeRvhatsi1o3xZlrTK4ZrcWNhjWtMbjCzyNsTlriaACmMahPyy3fllpR15uXa8IpUpalKQzV0FAIT8Vtn4rhYUvu07FrWhKE4TnVnljneE4nGcfDOsYxRhOEYwmnj4udwAITYRmxs3DVwzcrW2Jy0WtMTlotxMceFbiat2eRqxcYWGVoAKXBaE/Lol+XQ2+eWuGVhhG1JZI6p4pIT8UDn4oKd09kNFNErILxzyz3vlhdph5Y745yNDDGjlry6LQCE2ENsThjkc42S3HkYsFrRtjbLXDJllWuXGFtkaN2GVi2ZgCk4Pg/5bFv5bJXQ6a5RXTiuD/ins/in5rR4G6xnlcoWLVQQZe2WGWO3B4+QAITYRjZOGbBuwcLcObK0WtGrnCtwsMTBbkaMMOZplbt2LnIAKRwqD/l1g/l1hzfWavPCD/iqu/iqv8SpxqbCGopiFl5OTmZWDkiE2EZMmVxjzN2a1i4ZtFrRwyYrcLZmxW5HLRs5YOMTbI5aACnUjg/5eav5ea/JvOU1jVcscM+FE8LxmuM7tuM4YhPxV5firzxWhKkIJznWeXBjxssMMUZMleFjxNACF1UTA5mGFChgQQQQIEMMMMKOGmGfFyw6YITYQ1bYmuZmyxrWuJnhWtMzXEtws8eRazzZMeHG0cZmGXIAKcCOD/l8i/l8d8HLczFVqODxoxiIuervnnd71uoCD/is6/isltwqozeXHmrrlcRqOzwHCr1vNgITwZWHB485xjGEYEkEEEIwjOM8vTrDEITYQyaMWmFsyyrcTdm2WtMbTMtc4sbha5ZMs2Ji4bOMjPKAKQweC/wBclf4AuWbnjQCD/ifq/igJzrE6h5RDozHZ3AZUITYRlctm+VkyzLW+Zs1WtMrBgtwuGuNa5zNmmVpix5G7TMA=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3_INK_TAG" val="base64:AIoLHAOAgAQdBMIEkgEBEA/uffUBkY5Bucms0IwTWIEDCEgQRP//A0U1BQM4C2QZIDIJAJCbAwE3wB5FMwkAkIICAdvFHkU4CAD+AwB7hdI0Ek7ApD/TAKQ/Cs0BSoT8SQX4khbVjCNJ2ngngjgtaGCWS0oQirhz3x3w48McMJyUhglKVGBipklmtoxWlOOXHvw8mXBx54bwwEeGBlHSspLxETBRMBFwMbBycPHxsbExMHAIqEjpSOmI6SlpyUlJaYkJKAgoWHi5WXk5GXmZObj5ebmZWViYeBiIqWmKKIpJiKpAhHa08WSSAmijGEUUREQBKMpiKMIyjCBBCaMUYxVnj58Z94AhNhGZpixYnGRityMsbda0bNMS3FmaYluPM2w42eJzhyZsgAqLAS2E/F79+L12FNENF8WGWeuXLjy5c+PPXDeC1tWDVi0ZtGDFSVs+bHfChPwshfhYvnrb2eWWV5RlGkKYsWbNmzYs0sV4XrfLfLXHLg2y3uCE7FOvKSEYxmqIoTlFKMARIwqrHHw9suYAITYQxyN3OXEyZrcTdgwWtMLPEtcMsWJayZYWTnKyYN8LBqAKWBGD/jRg/jRhz0xyxw1HCcdeXHKE/Cll+FLPjTpa0ITljwaaVziGnqKCg7+BINBwcPGy8bHAITYQ4w42bNi4arWzhmwWtGuNktws2uVa0y4WmJg3yMcrFwAKYhWF+OBj44D68DNj2Dpwc9s6OSLFVYLDAIX4UxvhT5ukyEOIkwU11UwvltweDIXBZ6HB4GmOWGFGhhlrzdcWeCE2ENsbjG3x5my3EyzYlrTLjxrXGJhkWsmWNgwYNmuJu5cACmQVhfj9Q+P6eee2S2aCRRNZgrMVZgsVAIX4PHvg7vuwUGOmsoqmR114OfK4HD4chqKegLWBQcDAwKBg4FCwszOqgCE2EN2uZtjaNWq3MwzYlrRi1YrXDPJhW5mTHE0bOcWFlkcAClUQhfjnE+OfmSq6DGVYLBYDDMFMg/4T3v4T7dYw1dGPBXxAhoK+gIK/QMDBoeLnZuEoACE2EYWjDM4cNWi3HlbZVrTDmcLXDRmxWsWrdqyZMMuXE1yACmcZhfkcO+RynB3z4GO9CWRUYCzAYbDXYahEhPwfkfg+1hgzZsmLdbJKSeOenHffXTrxgIa4hIK/QAECgUCgYOLq4eDtACE2ENGrVhiaN3C1q0ZuVrTE3aLXOXCyWtcLlm0atmLLHjcgClkShfkHA+Qfe6iq7CVXWXVYCDBRwwiC/pBL+kHZHOZlxzviuIaOtIGAwLCQMDAQKFgZOfiYG4AhNhGFszZtWrZoty42TBa0bM2i3C0bNVrhmwb5G7JiwxtGQApSDoX5IwvkjLtvvhvkMJZJhoX4U5PhTHqwUeChiltYHC4MhryGgLeFQsHBw87OpwAhNhDhrkZtHLJwtxNG2Na0xOGq1wyx5lrHMzZ4cbhmxa42gAq3AUmE/JXF+SueuOmPFlwY8FZRhCEpYq6LWtitKML1vlx5ceGc40pLJLZbBgwWK4a6cOm+Od0aWjwp4ICE/Ci9+FDXVPBhzYcWOF2GeHDPHfHl04cdcOClNlM2LRTFKkI1nfDllnvG80qUyW2UzQpJG7TTLfCAg+XjTdyzdzcyiQkJqamgEyEwmESiETEpmZvPPz/Dj2ghNhDXJkbYmDBktxM2+Fa0xuMa3CzaZVrfNkwsG2NnjbtHAAqFASeG8nDXk33ioKDhoOIhYKHgkDCw8LHxcXJxsnIycHHoaSlKqqvrywsqSUCE/C+h+F8+SsMrHW8ccLzQlDBkybs262iVpIwpOFc4hcthIdHAIISWGGGGBDFAggQwCGFXq51gITYRkyt27RnlaLcrBqwWtMOHItcscmFbmZNnGXC4YOWeTKA=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3_INK_TAG" val="base64:AKkBHAOAgAQdAhomARATIuVfbWPzQIgsgySpSSZqAwhIEET//wNFNQUCC2QZFDIIAI4pAa0BfkMzCADoGQFeCX5DEmT0TUEIAU1BHgMCBDQKLAIMZkZkC37P2CE2EOWjhkyZ5nK3FjyOVrRu1xLcLHI1WuXOLCzy4srRxjxgCiwCDGe2ewt6b0whNhGZjhxZWrdyty4sbFa0bsWq1xlZZVrfE5cZcrFg5Y4XAA==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3_INK_TAG" val="base64:AMcOHAOAgAQdBLADtAEBEA/uffUBkY5Bucms0IwTWIEDCEgQRP//A0U1BQM4C2QZIDIJAJCbAwE3wB5FMwkAkIICAdvFHkU4CAD+AwB7hdI0Ek7ApD/TAKQ/CpsBQIT5u75uHKzZ8FYRhCV6RSUx6MuiuKtLY6ZYb9m3FjkoQtgjSEpSldFhq05MeECD/gB4/gCL8BnHgMRwqqpFp43nPG+N5lEcM48LPC8Tc73PPn13z53LGseA8DXIg/W7ym85MZi4ldXAAFImrq4mLkEwiZmd9fXgITYQ2aN2bZtkwrWDZxjWtGzhotw5sLRbmw5mDBzibuGWZwAKgQEuhPuFPuD5xzy2x00xwWhqpkwYrYrUlaauHDh1nBhRK0sWHcCE/ANp+Acta+aeiOiOJCcp1jO9cOOt5xWlbMcSsoSjeXD1aYPwOtYioibzcpmUwSQmIQEzLc8/H74AITYQ3a5MbLIzZLcuLKwWtHLlytxMWzFbkZN2bfGyyM2bhmAKgAEthPvpPvpUODCs0qStSXAhalitb325NcbwnGkoQpPRl0Rog/4Bpv4Bp3jb7Xwyub488d83KcVrDxs1SIm0zceD047Ag6+CO/PjxzaZTExMTCamESiSYmLZvxfPjzghNhGVuxzNmzdstYNWeFa0ZY8K3E4aMFrLG1w4nDfIwbMmYAqVATKE/A0B+BqnTDXPHCuaGbBoxaMUrKXwYaY7ZYY6zy2x4r8LXxKbMWbJLROOEIT7pj7n1wI8KOqEI3vlx7b5YY2OWu2eGOVaQZq6I4M0r4JyjOV2EITsYObOFYzTjGMIok5zjMlSlrWhBGM4ximnXT1YACE2EM2LFgxyOWq1q2bZFrRu0xrcLdxjW4cLFzjasmeHI4ygCl0Wg/4E1P4E48u+urO3HE6rVdIjAIT8CfH4FD2SOiWKmLBmtKkaXppvjITdwL48N5zjCKE4VYcPJnsAITYRjxYmLFy2YLcTXIwWtHLhgtw48OVbiw4cLfM3w5MmLIAKUxGE/AGx+ANePChLJaUkJ2yxAIP+B7T+B8Hl37TEQqL5ZsCGuoKAu4EgSDgYOPp0cCE2EZcjHLkY5My3GyysVrRzjbLXLLM4WtcTVpkcNG7Jy3ZgCnoqg/4FLv4FQ+O6ynDlHDXSuVYqGZ3vPNVxWo5V0zyQg/4HQP4HS8PAYipqZm53PHN5RUap5GdKt1jwd3xAhdJU08MKFDBGhEMUMAgIYIYI0KWGnA4eDUAhNhDFxixMHDPKtZ43DFa0cMcy1w2x4lrZnjctGmXK2zZWoAqCATKD/gie/gifPDbnKaitOHC+HJpics3N7q7rwYnLM4zyvFCD/gdQ/gdRc9YnCIi6TXXxOMTi6TUwnMdfC8PpzrMM1x5c1oTtYqd+c4oicJgQjKKEAlFCJGE4xjj18eHIITYQ1zN8TjFjaLceVvjWtGzTMtcMm7BayYtmeTJmw5XLbIAKXhWE/Bnl+DRvW15MeBgpgtbFg1V2RgCE/AlF+BIOezDsnmpK0JVjncGuPKCE5WCeON61jWFUZxnj48+UITYRhxYs2NuxzLWDNnjWtGLRktcY2TVa4a48bHG3xtsuPKAKWBOE/BPJ+Cgm1MGLFkpkwWyVzZcl8ICD/gd+/geLwYwuoVnXXhxkhdNM1KBDDBHDLLDTh8DIITYRixtGGFu4xrcLhmxWtGORytcOGjla3aZmuRvixtGuXEAKlAE9g/4QSv4QSx11mNsrwqqwiMZ8DNJzfPjx43NVquXIVyxisaa48MrAg/4GlP4GlRyT0a1wxEZb48c+H06853neWYVwjVcGIHgWiIZrny55sITmZuenCNrwnOEYxhFGEIwiEYwIEogEIwijGM8PF0x5gCE2EYWrljmzNGK3DkyZVrTDhxLXLXGzW42Ddw2zY8mVjiwgCrIBV4P+FVr+FVsOM5zfFxiIjURUIiMOB5F4jEErvjfG97TienPkdu/kZjSpq5zO7vcbi+Hg9OuAg/4FEP4FEQ8jfCuGOFRNrncspvjffwPBrM5nd8bZhGNMVGmDlz8Lw+2+s87zdzEoqcRiPC8HyuTgg/YrPXPGbAmJJiSLiYAEkAImExIQRISmExK4zOc+y8ghNhDfK5y42mNoty5sWRa0ZucS1zhbYVrJs3ZMWmTHkY48QApUEoP+Ffr+Ffs6t444nGHK44CE/A6x+B1lmZIZq4J1Y2HXqIWjPRZ9BGhlhjjlvybEACE2EN2mJu3YZmS1u4c5VrRwwbLXDJg3WuXLloycMGbfLjygCp8BOYT8MKH4YY8tWWmHFHFbBiwWyYrWwUjTDW+muXK3xjdjljhhneuGuHLhy497XlzghPwPkfgfNsxTyTxTlOU51rhnjxzveakrQ4S2zJTJLJCUcAwzy49eHfXLlqCE4nC5N4IVjWM0RCJCJCUYQjKJGURGJOEYTV5fFg8IACE2EY22Zs2yNmC1u2zOVrRzjZrXLRrkWs3DllicuGjHFmY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3_INK_TAG" val="base64:AP8MHAOAgAQdBLII2AMBEA/uffUBkY5Bucms0IwTWIEDCEgQRP//A0U1BQM4C2QZIDIJAJCbAwE3wB5FMwkAkIICAdvFHkU4CAD+AwB7hdI0Ek7ApD/TAKQ/Cr0BXoT8F1H4Lqc2do0s2fVr4GWUYQSjKNp4I0lCikiUZsM8d8OHLhw3qrSVMFrUpglaEirDPDfDXLO8Zyla1sUM1dScgIP+M2T+M2Xw/CceC6JiYmJrON4zUriYuhBUIqNVfBNbjcZjr4HGYmJpVadJ6TyRMLnM5rrwzxuC+zd7ttlSEJSaFJRZUsRZZaUWJYEIhmqs6V339P38gCE2EZHDNxhytGy3G2y4lrRgwZLXOLHkWtsjLE1ytWmbCxyACpwBQYP+DRb+DRd2Xi8RUYjVaairZzvjz4+Dvwd9eM5xHLhy4dtcOGoq2+PPvvw89c5uNIP+FDr+FDtx1CanGdbxnG4lCaU1HCuE6hOZzO5uUpqsRwrXDHDXBXgAg+2ZmYEzExMIkmJiaTExMrFxJU1NTCJRcXN77+P5wCE2EMWLlljytWi1tkZY1rRq5bLXDbKzWs2DLHmxM8WRs2cACjwFhPqoPqoceLOAhPxrrfjXXy5JgITBCeXSITYQ1ysXLhi0cLcmJvlWtGjjCtc5czdbhaucOVw3x5GjBmAKtAFbg/06n6bFGMOFMTq6meW6jbMca41cM1czcymYiEIlmLmCIioq6mJiahNXd3OYnUdsZ5CD/ja+/jbDncZZc6zNxN4zFTF648OesxMTEpi7XJDEMVU8JpUzrdMTiMVOpiYmJw1PK9N0g+0ZjaSYldXAiqmomJzMzcXUTE1cTnF1NXiYkVKJqZAExciYufN638EAITYRhZNWjZs0bLWbRo5WtMeRitcZmOVaxYMGDVplxZWeLEAKvwFwgv5Ya/liluNzal2Yky4gmcmZmYyTjhOWzjmTOSS5VsluOSzJcMZHhmTcl7m2u+b778d+P5fYgv7Ui/tQ94eHOZzjkZZOSyW32a0u29mzuW5q129WwxFlvZtt1tttbm5ss988tlSMjw3Ag+mLzOYkmJiUSiUTBCJiRMSiYuJARJExMTUZxnGcXMTEwTEwmJgmBE3VxdbxO+vpxgAhNhDXDlauWDPItbY2Lda0Z5WC1y4cZFuRljzYmWHDlcZMIAqcAUuD/hI6/hI7qzW/IvhjlWsYhVXVrJzErraM5q5JxNTq6mrRFxMt3tuN8N3Ig/4suv4su+vTwfA69OOFzM5biZiGLxEoTUEKicCLi4ziYhETEk1dTq+kTgCDj4A8XO83aQCJgmJiYIupkiYmCBEkzEokJlKb8Hz68oAhNhGHM1Y5crnItyMm2Ja0xssy3FlZYlrNs5w5czjC1y4moAptKoL+uUP65Fk2WGRNmt7nYyZnOSWaRz4Qg/4w2v4w7ZxvW8Zm4smamoiInFiYiK1jXSrog3pc7ytMxaalMxdZq0REJiSZ8X0Z8AAhNhGJpjzZcrTKtzMMmNa0zZXK3E4y5VrBw1ctHObI2x5GoAplGYP+Kuz+Ku3jfDjreuOM1cwpqca35ACE/Fqd+LU/ZryY9F8DBGkJJwvDPGuMhcNjMLLHDLDDDGghhgjgnYvGwQ6IITYQ5YNGbHE1aLcTDC3WtGLZwtw4mmVa1aYmzVxlbuMrjCAKWRSD/iwE/iv36nGuMbq4qeSdZIT8WnX4tK8+qkc08kcFZTvgx1vchbssxN8cEcEMaOGm3JwNICE2EZGmVg2yZGS1u1x5VrRiybLXDdi5WtcjNu1cMmrZw1wgCk8Ng/4qoP4ql9cHgXwblxCD/i7Y/i7ruu/bfDhVVACGlKiBgK+BhYWLtYFJACE2EM8bRuwzY2a1kwy5lrRu1bLcWVxhW5GrJxlbs8TJszyACu4BqgGC/wAElf4ACA+ZnMvFnnxsyJm87m53BncqbzcLq7s62bd7uu02O7XXmdnbbWWlutoFtu62zUlkkc3HLlcuMJJc02NiSZPVzPGZPDw+UIL++zv77Nq1ZvLIzZvZvdttM7lSMl5Eq5pm5VdbvW983e9z3zzzrac85xgs2CJ3NpQhkTxISyzcl8F5tbNzZJxMRIjEl9Z0gpkZS22rCxc2EoSkoBEllNliykMRKttLFJRLlsWLJZbCkClksJZTNSgm5Qs7zcsV36/wLwAhNhDPC5asW7RmtzZGuFa0btWK1wzZMFuXLlYs2LjG0xN3IA==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3_INK_TAG" val="base64:AN8CHAOAgAQdA2icAQEQD+599QGRjkG5yazQjBNYgQMISBBE//8DRTUFAzgLZBkgMgkAkJsDATfAHkUzCQCQggIB28UeRTgIAP4DAHuF0jQSTsCkP9MApD8KhgJVh+Us5W+gV2uVOpUmkTmcKPRpfGILAkBgKCwJAIDAIBBIBAoFBIFCkEgkCgUfolFpVLrFZtEtgkAhiCQyFxSJxKKxKOwKDwmFwWHwmEw+Ew2BwuBxGARmCxWARWBgh/Det4b5YZG41HY5E4lAICoVDr0hgkQgkKhUGgkCgUBgMDgEHgcHgMJgMJgsHgsDhM1rFZn0/j0fg0Pg8HhsJhsFh8Fg8DgsDgKAwGAwGBoLAYBBSGQKHQyJRqTRKaCD7VNxc3ucxKKkkVEREwtQkSmIkTTMVURMTF7CojExEblz6+rfgCE2EYWzjE0bMWC1k1xZVrTC0bLcTJyxW4mzhxjYsXDZi2yg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3_INK_TAG" val="base64:AOQJHAOAgAQdA5YBbgEQD+599QGRjkG5yazQjBNYgQMISBBE//8DRTUFAzgLZBkgMgkAkJsDATfAHkUzCQCQggIB28UeRTgIAP4DAHuF0jQSTsCkP9MApD8KqQFSg/4HjP4HjQDnyeD4Hg6uVsxmbnJOorHLFarGIxiIqFXi5zW13ds3d3u7m5xvlfieGIP+NTz+NT0A3pMTETCFTqarCqrGIirvN8c3nN3m874zznd3cU4VwxrGKavXPpbgg/cjwczlaZtIiYkTEqmJiYuYkTUoQIRImLmJi8ZxJa9+T5aPMCE2ENGubLiZsmq1uzY5lrTE5zLXLfKyW4cONnlbMsTlszyACpEBP4P+CTb+CTcdehvhcMTqcKiLqYKnFxLd3zxnw6njKEVSKuL8Dv26gIP+N2D+N2EXR4/Djxvnm5iMVjGKiow1GFIjn4ni+R10lcXa5jeuvC6kg+XsT4M5zM3czMxNwE0JiSYIggkkJiZuefo88cAhNhGHCwZMmrDEtb5WeFa0aNsy1xlauFrLG5yNnOFrlbMGAApYGIP+DDr+DDvr0COkcI4NTMZnOciD/jSI/jSJA5WRGYu621ughdJJDk6ZYUMEMAhhjjvyplAhNhGTHlbNHOXCtxNWbla0bZGa3E2bsFrLJjcY2TXMxy5moApZE4P+Dbb+Db+L3rvjje1Z7Tw33IT8aYH40sZYIcBslgYK45Y51xiGhrZCV8BBwqFQcBM2KBWAITYQ0aNWzNizYLWzlgwWtMLlitcsmmJbjaZXOHExbuGTZkAKtAFihPwZxfgzjDHiy5MOBewAAZcjXqz5tuDFv3Z8zLkBa+DDmz6Kse7CglGkZQhCyCkYxrCNZTRnbLPKg/40LP40LTp18TxfI8nt3dOoAAYyus4zFXUwAcOPLn27+BxnPTZNSkXMxcCJoma30uSD8jWZzdzYkmAmASi4mJiUSCYlFxEomAAiUTABMJCePu8Yv4QAITYRmbZWbJuwxrW2NrhWtMeFstcMcrBa5xuXLbCxw5mzhmAKsgFYg/4Esv4EyfEeH4R37ABE9MqhUThVplffwvD6bmpqYiIqIq6labuLmZusrTETjjweFxCD/jwm/jwZ6tbKsAPD8LwYm7mc3cTFVjWOnPl4DVREt3xvO5vaaYiuXDhXKNTWazN8Y693i7CD5eZzzmLiZmZXEwJi4kExMJEwE1cJhMQlExIiYCYTVt5+Ab3XoCE2ENcTNg3yOG61llZt1rRszbrcThm5WtGDVhhYs8bFs5zACpMBP4P+COj+COnw/Crr2zqcTpVRUTUTOW7znnecrIrFcvD8JOlQiai8eH5GUIP+PHz+PH3fPXfh35bWi5KxHCOmOGKwI43d3lc1MOUMREWm8eLy8Gcgg+3ra5+Tm5mbXFxKYSBAQmATEokhJd79Hw4eoCE2EM8LVw5wtXK1i0YtVrTG4YrcOFtkWtXDTE1aOGTVmxYgCpQBOIP+C37+C4PhnPLn03pEVOERjOLi8zO5uM1zxMKiq05VjGMZ6Xvig/46fP46ZeWt9ufLrE7ve7zvnHObuN1dYrhrp4Gq5RWY3HGb3nc888efEIS3SlwazjOM6oyjAhGE4TlOU5RgRgiEAJxv4HjOHMAhNhGVzhb4cLVmtbNsrFa0YsWa3FjY4VuZo4ZZHDfDma4mwA==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3_INK_TAG" val="base64:AL8NHAOAgAQdA7gCNgEQD+599QGRjkG5yazQjBNYgQMISBBE//8DRTUFAzgLZBkgMgkAkJsDATfAHkUzCQCQggIB28UeRTgIAP4DAHuF0jQSTsCkP9MApD8KngFCg/10n66VMBz1mFxKIiNX4meE4utpz18DrF0RhiCojNZlnOenfp18IIT8eRX48i87NnzGaUqSyTwYU53w6cWmM6xRpLBDNSkJVVvhy1w4cN4TktaWCOTBnzXAg/S4Z53nK5lKoEzV2iazIxMRVwzBUSlaUzV74+jzT6whNhDhrka5WLRqtcsnDda0ZM8K1xmYsVuVm5ZZMTHE2YY2YAptJIP9z9+6V8R37BnGovlOKiRcxmrx31awg/4+Ov4+M9pgO/bx8dbzuarhwxy4aYnlMpmEp1JQ4dbxihGqEYpztNOSKNcPPnhwcIAhNhDZk5bZW7BotxuMOVa0ysGS1zmyuFrJy4Z5MmFjhYM2wApfFoP+APD+APHp1R34camDV9N9prgAhPx6ffj0/jByMOZgjGM54562XTjAhZtNDNk4550qGOeGPA5OFBngITYRlaMMznFhaLWuJkwWtGeHItxOWbBbjbMcLVjjbs8bVuAKah6D/gMM/gL343sPBxnN7Q1Wu2vAz424mYT8dxH47nUNGvUYsFsWDFilKcY4cNc+PLfTUIR4EhLh4a3jWM0SkSMY1z9Gc6bgITYQyYsmLFrhyrcrJo3WtGzRgtcMnLdazZtWbFm0wuXDZwAKTw6D/gJC/gJhrh2dMV0nONiD/jzI/jzFura3OJzghqyMgoOlg4mFjaOPgIGgITYRlb5cTdg2ZrcLDI1WtMeNytwuG+Na0YM8mVhlyMMzPKAKbySE/AfN+A9GNMuTPbPgxr22pxnCFIZKUxYqUyRzFIP+Piz+PjvccazicMVy5+BjhjWITnOd5247u8iD9jhPO8znbZInEiYWZ4+n4ZYhNhDVphbN2mFitzYcrNa0b4Wa3DhaNlrXDlbuHGJm0aNWwAqVAT6D/gnU/gnL3cXXONru4zRiq4YrWoxNSJmWWd5zxzc3FRivA8XxOUTQg/47SP47V5nwOvThhWoxqtRhDO7zvOb3nOc7jjFpis4iMMVFIienOQCD8T1Hg883m7sJqVTExMXMTV1MSLTAQiUxe9+b4sX5ACE2EYWmFy5w4sy1njYsVrTFhZLXLhw4W5W2FzmYZWzVpkzACoQBL4P+Csb+CtvwvBrp16ZwxfBVSiVze3LmmFTpiMa32XGQg/49Uv49XeDOPChUNzu95vjreIdGfC1ERVze3XHhxvOZhONyKx5M51jOEYTIwhOJCMJ2hOU5RTRjOenh5YR7QCE2ENnDjI2yZWq1m4zMVrRu3brcLHDkWt8ORrkYOXDBg4ZACm0eg/4OAv4OA81rrw4651zxtupiIxjhnwpRIIT8d534747yhfIzR0QzSzUpKEYzxzy4cs8dQIXAZiCDKyxxo0KNBCQRp5bcrHDFqCE2EY2zJm1Y5si1uxYt1rRpjaLcWRg1W5mzFw2x5GmRziaACksMhPwaTfg053VZJMko0IP+PWz+PV2+bU88XmyGnphAVcPExs/EwEEAITYRjZ4WWXMzbrW7bLmWtMrhitcs2DNa1zY2zBnhwt2DLCAKaRuE/B+t+D9uMa5MuTLky2uXhGE8GHdhokCE/Hdt+O8+ka8Dg8DHi0UpkpklSMIZZ4a6boW7QIsjTPLDDDBLBCEseDy8ZlAhNhGFzhc42mXKtaMm2Ra0a42K1w0wtFuFlkxOczlqzauWQApMDYP+Dmj+DnXkdKdK3rKD/j16/j2Bx064tFkghqaUgYKri4ORnZGAg7AhNhDHLlZs8mZgtxsWeVa0wssq3Dmy41uZsxYNseVg1cOMwApxJIP+EJ7+EIepzreueuMbbZzd3GamMRhyvlqsAIP+Pd7+Pds51xrrjdXSIieFa1rlwhjNdefHjsCE6mSufDPCmmnBGEQjJGEY3z9GsYcoITYQxzMXLNlkxLXOVmwWtGzBwtwtMzRa2xt22HE3x5MTlmAKbyGE/CSR+EjnLGM7TlOBkrC07SohGMrw4fAzxqCE/Hqp+PUOC2G14VymG+OeGd1JYKYqbseycpCE4HKhDp1RmRjKqMSMZIzjfm5623AhNhGTI0ZN8TfEtZtmLZa0btMa3E4cN1uVkyZ5GrZs1YMcYApQD4P+BkL+BlvxhjgrS42Ag/485v487cDwNorNzkCGvomNh42Hg4VCzczCQtgAITYRiaZHOHLmyrcLhpjWtGePItxM8mVblcNmbDE5c5cLnCA=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3_INK_TAG" val="base64:AIwMHAOAgAQdBO4HsgMBEA/uffUBkY5Bucms0IwTWIEDCEgQRP//A0U1BQM4C2QZIDIJAJCbAwE3wB5FMwkAkIICAdvFHkU4CAD+AwB7hdI0Ek7ApD/TAKQ/CrkBcIP+DcD+DcEADwYXclRpy79uvQdegHgeD5mda4RrEY4RHDCEUmEFl3ckzBmbmMs6mSIqzM7nvmeogv6pk/qmUfH8QDswsbmyefHeD36AJststltyssZ2E3iRBZbNlyxJss1uGWcuZ5CD8CWYymCRMolETVxFxcTEkwlAhMJBEqmUSiYmJIkiSJhMJESgJiZvPk+Tn4EAITYRhyMcOHHmcrcmNlhWtGDjItw48TZbmyNMjls4b4cTJsAKbSeD/j1S/j1Tb0ADrwm6zBMXETSnDLwghPwqcfhU5adGXJlyANE6WlKUJISjOFbstOCghOtm5N41jFNGJGEYRhGEYRIwnCquHqsAITYRkxtWjnFizLcjdzjWtMzlwtw5GuVbmwt3GZs0Ysm7doAKXBWD/kAg/kAh8VczV0qlNc8MgIT8KMn4UZeFWGSeKNEEYXpnhXGAhqKYgLWBgECgYNAwcDBw8vLrICE2ENWbnE3zMsq3C4a4lrRqzyrXDhg5WtWrLG4b5czlxhbgClYRg/49DP49DejpfS+l1rfLc4CD/hZ6/hZ71xxnW8TNb1u5hrKKgrtAwEDAoODh4+ngI4AhNhGNrkbtmDRgtxsMOZa0ZMWy1y2c5lrVm1ytMeXG1zZW4ApKDIP+QVL+QVN06l0rYIT8KKH4UUVaGbPohECGgrqDXsDCwsPOwtQAITYQ1y5GjhjlyrW2NjkWtMLhktc4nDVbkxMm7RtmbscuHCAKUA+D/kE8/kFFxHHF1KrcLIP+Flb+FkFW8Lq4zNeChoayVMHBw8DAwsDJz8BdACE2EMc2Ro4x4sS1pmYZVrRgyzLcLZy3W5szdqycuGTlm4yACpMBN4P+Q6T+Q5/tE8r5Tyzq4ze87z1jczTGOWMY4TibzfHN54zdzd+C6+aAg/4Xdv4Xh4nm5x3jjEU5cK5dI8aKxMbz13nje5vGGscuFdK4VjEcsSCE1czm3QjGU5xThEQjAQnBGCESKEYQBFG/N4sMwCE2EMcjZm0b5ma1llaY1rRzmxrcTdm5WuWTZljZ5WOZwxcACmIgg/4Qnv4Qn6siRret8uet8OIB37dQhPxEyfiJlz5jHiGLHmz6tejTmzgEI3CE6mVWtZziAjCaEUYzjh17Y9YhNhGJowbucmLMtatmLZa0ZYWC3C0btVrhywbNWTZs0YtsgApkIIL+iuv6K7G4O81Vtq5syTvwXyCD/iDi/iDj58nPkOEarVcKw1OJlvXdHECEeANN51vGcZwjGEYEYRRhWFc/PWAhNhDTMwxNMWRqtxOMrFa0auMq3FiwuFuHK5wsWDNy2ZYXAApWG4L/ACYR/gBLX5c2WJMzJlwuz3NAgv7sc/uyHZqdyoSyxJOJ8QCDxCCZSlMCJiZvr5OAITYQwcMmLjK0YrcONrjWtGbFqtxMsLNayxN27lnjZYWjViAKbSmD/i+S/i+TB2usYxidMTV4mFRjUarE4Vmp8MCC/wACWf4ABO/iDvObibLOzZbbPPOxGWWPYIPxr3driUQhESLSJIuLTe/J5+kAITYRjyNXOZhlyrcOJwwWtHDNytcYmbBblxsGzTJmY4mOTKAKiQE+g/4KZP4KZXHgG9ZxMVfgTGEavU1E4hEqm9bVdTCsZxGONZlfMIP+NkL+NkNz5B278OPbv279M3U3FwKuJTWYIUhic423Fk6xz8CDiJlMECJRMTUwiZi4mYECRMTEQiYZvfPzZ8QhNhDDMxZYmubGtyNGORa0Y42q3DmZ4VuHFhw5WjfFibY2oAqAAS+D/k3g/k3hceG9M4aqMNRhwYimIOFdNdOXTwOnLWkvH5iD/jbW/jbXeH4XXo69HXpdTExNb4cdXV6zUSxnG9ZpvEc7hM0YwijGaKMEZQQhCE0UYxQjACM9/RhHmCE2EZMTbI0b5my1rjxNVrTCwwrcLRnlWsmLRwyatsrBzkyA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3_INK_TAG" val="base64:AJwJHAOAgAQdBLwH2gQBEA/uffUBkY5Bucms0IwTWIEDCEgQRP//A0U1BQM4C2QZIDIJAJCbAwE3wB5FMwkAkIICAdvFHkU4CAD+AwB7hdI0Ek7ApD/TAKQ/Cloeg/42oP42lcZ0pV1UVqOFajUNXF13kIL+TBv5MT9d55TsW3LZG4SX4NCD8recykABcSTnfswAITYRkbtmrNq0cLczXGxWtG+LCtc5MLlazYZXGFvlysmOHCAKeiyE/Ge1+M9ucgFr4se7DmjkjkYpYJWpijghZKN4455+HrCD/irq/irr79gHgeD4Hg+BzxuLrNTNLi5zGVTjPYCD8SM7mZmVIoiauUpSRcTExac+L6seECE2EOcrdgyaM2y1hix41rRhkyrcTBi5W5WuTJhYYXDByxYgCm0jhPwnbfhO306M+Yw4FaZcmu0ra9WXJey9gaNIhPxgYfjAxtelSlWjTmz7sMcerXky4sbNnMWNjxCD8ass3EkpTMkxIlK99/JnwCE2EZmuHE3yZca1tjyslrTKxcrXOZzkWucTjEwxt8eRs2cgCqIBTIP+FYL+FYMa61eNxMbxcrhMavSjxvH8bjF6zFpmUWhExMrIuLTcpi9TvQCD/i5Y/i5ZHjbw5MOE4ipi27zxc56sZ8vDjc5u5TCKiKrhHB0OlYxrXDGK1nF7AIP1OObu0xdZiUzVxcExMCCEXVxMXEk1mprNARMTVrvfl+DfmCE2EOWDTMzcYma1o5y41rTC0YrXLjIyW5WeHK3bMmuJtiaACucC2AGE/ANJ+Ad2Ksp1nO86zmulZGOK68c8sdq6mrBmyYLUxSla1MWCmDJk2aNluBDZCkLUtaksFIRpKdCEp0mlNFVDCnVGNZVnGsaxmjEnJNCMa1jjnhre88db4c9dNds8+XLly68u2+nHjx1w4cN8c71qnGFY1hlrVON0UKryrKiFoypNGMaxnjrlx7b8Hi6wgv6zA/rNecvjviZOZmJzz488ZfWc8euZ6qzurRZq7vl3u929t22rdxZJLharVkpcWGMsFEpZs2bLut73dbdzc1q11ElnMuLwxjEmYmZcszLzJzc2XZ1YZvi8nh9W+faD9zyc3M1a4EwQvEwurq0zWcZQmImaImBMouYmpXhIhNSARMTExIABF1IEwTABF1MTi4iYuLi0SRMSiYmJgIzi4mriLqUTEipi6urmEwE1Oc/A+Y8gITYRjc5nLlu4zLWOHK1WtHLVqtcNcrla2Y5sjZq1y42bBiAKkwE6g/0/H6g/GJ5TyzUxOenVi5xmJiVWVZ4W+TtjlPCYmcozw32u8IT8SUn4kwbyrBGilKZL2asOHdv0acmVkymLGZM8sacayrSVFKQszQrQg/C8jwc8dxmLjKYQRU1Mwiamk1NTFouVkzM534vh18AAITYQyctmuVmxwrcjZwwWtGuZytc4W7Vbla48zJnjcsc2VmAKVxOE/DBB+GCFkpbFgxWzYMGDNbFfAIP+JBL+JBNa2Sp4Vwxy76CFyF2TllhQQRQIUeBzbEAhNhGHCwZNsuLCtZ48LFa0ZNnK1wzwslrjG4ytnGbM5yYcYA==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3_INK_TAG" val="base64:AOxPHAOAgAQdBP4J1AYBEA/uffUBkY5Bucms0IwTWIEDCEgQRP//A0U1BQM4C2QZIDIJAJCbAwE3wB5FMwkAkIICAdvFHkU4CAD+AwB7hdI0Ek7ApD/TAKQ/Hg5TgoAAAAAAAABmgAAAAAqeAUGE+r8+r9ZYYt+7bs27NerLkZck5Ep2vmz6q0hKELRpJbDijCsIkowlGF445aaTqIP+JXT+JXV11jeuPDjw58t6d+3Pl16c+XXpx4c8RBUXVl1dZwmCYRPDfDNRYIPhEzM0iATNZq4uLiUxKYQRNSWTEiJTc8d+D1fAQCE2EYW7dxmbMWy1szcs1rRhiyLcOFziWs3GbLicMsjlyxaACpkBUYP+KOr+KNWdTwnk4YxXCaRJNzE3CYmZiUREThMxapqaVNXM2XMzmeM8d7y6p8GC/rwr+vE9zZcJUViSWJZZuWbLliILLZZstq1OyzcqSb8Gvu+Ug+3C5vM2mJiYExMxNSIkmAmCYlExMCJQmJCYlEyzPf24ACE2EOcWZq0c5cy1m1ZZFrTHiaLXDlpiW48jNg0cOWmFmyYgCrwBhgGC/p/j+n7Yc3LMuLhyuMsxJGbcus3BNVrU2VY3moubZqJGSJvKbNutaVy5y5GdlzQWM453x5+Egv66Y/rpsjYqWLjcsLLAANwAsEplJoDcAZslzc3OybLFTZuJZZS2WdQkvhybwIOpiYQCUiJiUTMJRIiYmEwmEwEomYBCYmExMTExKJACJRMBMJiUTVwExJI3fg+PfwQAITYQ3aOM2JiybLWThu5WtMmPEtcNczda4zOGLByzZOG+FiAKkAFLg/4pnv4pn3Tr2uqYjUajVYvhdQnCpTEpITETSIglMSiMYng1NIm2/DmC/sAb+wB25y7yyrKts2yNyVc2QkqWS2a3POXJlmSyy5qc+PCDrEzKETEpTCAkmREiJiYmJiYmBEpiYlBBKePt7n4EITYQ3xOcrFo1yLc2LJmWtGzdotxN8rBa4cs8mZjjYZWjfEAKpQFrg/4QLv4QL3TqdOvheH53XUYvUqQhEzW02CCJRmJTdXBNBNJuLhcITFxMTSlXJmZzx8DwTp1PFIL+Q1P5DVd4c7mk2ABYJZctShKzYVNhZKiWbzbloAKNkuNwzT0Ag+i0hEpSSATCUSiUTUzExKJCJhMTEgABEhEiJiYkJTnr6M+IITYRkxN8zdrkxLcbBnjWtGrZktxZs2Za4YY8uPJjbss2RyAKrwFeg/4dlP4djdZx38TxfE8XyONa00qIjEarTheLojEREVKInU0urXEhBEqTExBUIqMYiEvB35vpgIP+ARj+ASfGa4d+3ftvBCIhi9IXMxdymY2m0zEWqbiFTUQqEIITEyRZUxFVFTCr7oPhq1rWJgiZhKEETEpi4JRKakKtEwkIupEARKYmJJjPf3XmACE2EMm+Vi0xMWC1s5bNlrTC2yrcLJjmW4seNsyyNmGXI4YgCpQCtQGD/h6S/h7Zioxqsa1rpjhy6ctcK0qIxqNR0anE1iWI1GGqTUoTERNXTNShE4iqqapMXMTMSmS5k3PHO+fPvx757748eOePHnnfXfPPXjx48c8eOeN553nd5tMzFzOb3PHi3JcIuue2bvjMbIL+xOv7EdlLy5GJOzs952VbLb58fD47YspZQ3NhNy2bNmzcrNkpLmy3NlKpubO5uuqtJVRcZvrvi83MvEuIhJjk5vLDs7N3rW5Y45nkgvi6ppQSywSxcvNhLstzpNgBKJQlEpNyrlsACws3O8qAlAWUlSyxYEssCWbNjuCVALe/L+BeACE2EYnORphwsMi3LjcMVrTM4YLcLfCzWscuHLhx5czVthyACrwCzwGD/hwm/hxD3G4zm7zm5lmLLm9ZiLRMxNRwxrpw6Y1WsYxjVcIxVaxjt05cO3LhjGMcKrXCsYqlXURE0TMxMrXd873fPOZm0TCLibzvjz3vjnfXPHn159+fg9e/fr359+vHnz57553m8223Nxao1UYub3nc5KiJXnnveczeM9o2gv5eS/l6dzeOJ4ZMZuTbi5ZlkkqzbLMkkzDkuW7POulm5ZNTZdt1b2aut2dIy5lzudnk6rt2u3tXzZsvi84kRMvMmYkyTjHLE3LjLkySRFarebM6zp478HiggvitNtsolEssoJYiytykBZQQM3NyqsqLlAWVKAsmxYpFhubneWS87AWUoSwEssssLBYsoFzYFkos2+/wq+ohNhDVm0wuWLZytyYW+Za0yMHK1xkzOVrDI5aY27Zs1ZZWoAqBAUWC/qnj+qSXwbkROTOchLm5OTxmMlWLzOOZA883HJ4Z3mZk8UCC/mFT+YXTc3neQly5ckky5Z2XWzc3LmytXYpWtJMfFz2Ag9VcxITFgBMJCJQImJiQCYkCYXnv6OghNhDhvkzNcbNutYMWLda0zNWa3ExY5FrPGxctGDHGzcNHIAp3KoP+JIj+JIkxkJjjWY3GUpkYuIims9FW8ACE/CJ1+EVVwOLxNOgy5NUYWpKllIQnFGs41jG82vgcFgCE427g4U6wjGMKwgnKMQjCIRhGM548PLcAITYQ0xs8jdk0ZrXLbMzWtMjFqtcM8zlaycNmLTM2xOcOZmAKVROD/iW+/iXD456cenHk3pdVYIT8KDH4UBWPJpthiwYWzbkygISXY4qMZpzrOc71069wITYRhwt27JwxyrWLZxlWtGOTCtwucmVa0x42LVyzZOGTTCAKdSeD/ig8/ihL6eTFc9FVHCcKvtOo1GFUmIzw643khPwjMfhGRvyMujDivCMcMZxx5s+C6MZ0rCU5Tle2ekbgg8fAXm2Xm5mQTCQSTFznjz82+QAhNhDHDiaYcOPItxM2Dha0yZGi3FiwsFuVs0ZsmLZi0zNmIApgFoT8VUX4qo5a8GnBnteUZShZgrS1wIT8Ik34RJ81dFdDElGF4xx00q5QhcFksTHHDGhlhhjQxx04XDw5oCE2EYcLfCxxtWi1kzcuFrRsxbrcTVowW5WTnM2xNceNi3bACo0BN4P+Lbz+LcVzrwenWtxnCq4V04cNcMRpEznO88e7neZzExFKiOmYgIP+EXb+EZHhvtvtPKtaqsTF3x3vrvjvdmMVrpXgR4FcMcJwudueuvWwg/A8SZ3PG7lcTFxMSBIEIgRMpSlz8X0XQCE2EOWmXDiw4cK1o0bY1rRjjYrXOVs4W4nONmwbY2bBq3xACnIlg/40ev40j4111xxz1zq5lMTqsY4cOGuGtYY44ZCD/hG2/hHJrXPpx6Z6TyjWMRTGazFtzvM7nvE5g/U8eIiYuNzYE1cSIuLjefH9GvAAITYRlcZc2JoyxLcePDmWtMrhitcs2bNa4auGmZg4bNczLCAKhAEzg/41nP41qeRE+B17Z4TqpxNEzM7cb4zzttmJqSKnpnwHQIP+FLz+FLXZ16x3c2ZuIqsY4csaxjhXDGCW73Nspzrvp4aEt3KdmCKs5oxihERhGEUCCECMpwjFNW+Xlx2AITYQ5aOGebLiaLWLFu3WtGTPMtw5nLFa4xMGmTM4cYcOFsAKXBWD/joI/joJ79OfDjXHWdTo6cYrIIP+EU7+EU/wk8o6NXE3nNdTYIXMRYGeOCVDDDDHBLLPh8OzwCE2EZcuXI0b5sy3NkZs1rRlibrcWTG1Wt3LBk5btmrTHjZgCl4WhPxwVfjgr0Ty8jLorkjSECdZYccQg/4UpP4UpevRznl14ZFZ1vU8cIVpMTKRwRywxwwwwyz4vBwZ4CE2EYnDZy3c42C3E2YNlrRywaLcLllmWtmzNgzYM2+Ni0agClAQg/45Pv45NcX0vpPDEanU2IP+ESz+ETvtx1vF1MRdRYCFzEsqdTDKjjtz8EQhNhDNyzxZMznCtb5mrNa0ZtW63CyxMVuZzjZ5MmTJmcNXAAplG4T8faH4+49GnRlyIQwRzTxRtGasLyyyoIT8JIX4SU82PFOTRPFHFHJhpeMcLDTLWQCD8TKYmUomLmZTMXnj5PfQITYQwauGTZgzxLWDJu0WtHLVitc5seNblw42uJi1atW+NsAKVhOD/kEu/kFV3rrw44zS4ms9MSCD/hIO/hH9vtnpx5XVlxzqOICE6WO8JwwxrNGK+Pl1yCE2EYsTbM0aOW61lkyZVrTDlbrXGbE3W5mDXNlcNc2JvmxACl8agv8AL4H+AF8XAe5tuqjjm/BdhPwhhfhDTzY8Q4V8kMlqUhOLHPPCuMCE6G+EYiNU4ThOE4TnXLwcPCAhNhDlmzYNmuHItY5ceRa0wsXK3E4csFrFkxZt2+NrkaNGAAp8LoP+R+L+R/ecTSqqp5VOKiqhjK7vc8ZtkQw4cXiAg/4TKv4THcamGV55448b4zkjUcI1yjo4Tqa3ebjxe3dYhOlk6M4zijCCMEYTjBOCMEBKIjGFY4c/LcIhNhGXLjzM8bLGtzN8TBa0YZGK1w0w4VuVljassrJjmyssQAqFATGD/kva/kvbuvD1311xanCOGMcI1UE3e87261zrclT2zy5ag/4S+P4TDZ8TzfI49GoqKmLINTiJm651lMJkmc47r2CEzdbkxjG9aoxRIwjCcpyRlG0ZRhCMUYxK1w8HXHqAITYRlaOcjZllZrW7lvkWtMWJutw4W+Jbjbt2LhhmzYWLJoAKUxCD/k4e/k4V5ans5MRmL72Ag/4SPP4SSab4b0rWeScAhpqgWMBBwMGhYWLl5GDvgCE2EMW7Zs2x4nK1qwZt1rTNkyrXDJo0Wt8zPE1Y4WDJpjYgClgThPycWfk49zYobobJ6FIRhphXGIP+E2L+E13OvB1mriIhw48AhcRmGbhjjhjhhhjjlw+VSCE2EM2jPNkYYsa3IyxslrTK4YrcLfE3WtmbJk1bOcTnG2zACmcgg/5WmP5Wmd6M4RuNxuc3KSpjV9EahPwg2fhB7ZDToaI4LYMGKlIQlNed55aZcdSE5Vr4bzqnBGEYRJynCJNjz8+G4CE2ENmuHFlasca1m5x5lrRy1xLXGNoxWtMrTK3cucbFpjYACk0MhPyrtflXrinCkMVK8YCD/hRm/hRZ4Zqpzi/DwIeWRBPUBgcJiMbgc6AhNhDXDmYN2mVqtc5HDBa0ZZWi1y5Z41uPM1YsHDDI4zOWIApuJYP+WGL+WGOOfDnrji4iaiaiJ7NRyYUN66rAg/4RgP4RccT2z23w4xudzuOvLnjNxMkRET0zuoTmbOXOKdUYxhGESEQIiM75+nLEITYRhZYnOPNkbLWOFozWtMTHItxOWORbkx42zTI2xMszXCAKWBOD/lqW/lqpR1xvG9ROr5b8KLCD/hIE/hHv1yng1NXGN47uvUCFw2YgzscM6OFKlntwODwQITYRkbsGbPJkbrcTNq2WtGuTMtxYWLRbmzMmTNq0aNsjnIAKlQE7g/5czv5cz94711jnW14jhrWumuEcKxWImsuOd734Pbx54zmczeMk4zwrAIP+EgT+EhPn03yjg7YxqETebzvfHPHfG7m4xXKuHR28KOmOGqiIxV13c/BAg/gq/Lm8zczKUiYRIJRdXRBBEkkyvPo+bPIhNhGHLkyMm7DGtaMs2Ra0bOMq3EzyNluVs2w5MOVriytMQAqJATSD/l5q/l5r83xues1dIiGBWKrEVVxbM3xja5lGcZ4c/A44AIP+FSD+FSHwpcJ1euOOM5vmeK3eYYjhXDFY1qeCk5N668OPfxCE4EI1nFMqiSihGE0UYIwgQihGEUUYzrj37ZeCACE2EMs2XHjZ5Mq3MwZZFrRmxxrXLdhiWt2Tdk0btWmLNhygCngqg/5gkP5gn55656zqeEcpjwJqqouc8c8ec9XOssbxEIP+FYb+FYOb5b1NScfC8PwNoQicXi8XF1le6nMyhOdu58Y1jOMU0QgjAhBCEYE064ernh1AITYRiatWuNgzbrWjPM0WtHGZwtctWjla2yOMzjK4YucOFmAKiQE6g/5VrP5VueHPpz5b1vS6KnE1ERGJpUxKLuNxtu93PG5lWr8jeoP+GVj+GUXlvWa3G48Ht3eGveeLMSqsY1itY1WMUqVzc5WRzrt3g/E1m5uZm6kmJSkSRJEiLhEwQEr3x8Hx+wAhNhGZi0zMm7NqtyNsuJa0ZNGi3C4YtVuVsxZssLnG3aM2IApiHIP+WBb+WAWsuLjPGONbq9TwitRqemaAg/4ZoP4Zt7mLqeF8r8CezhOCuON1PMCDx0TdolCrXMpm5458PydAITYRjZNM2VnkbLcLdk3WtGObKtxMsLlbjatmjLG3YZszNsAKZx2D/lka/lkvxjj0zyk8TniIiIEXrepyg/4Z0P4Zu89OdcZ4m97vOb1Oo5R4XHpy2ITd0MPHvWZOEYTgiRhGM74+jDlAITYRiytmGNg4arWjbDkWtHOXKtctWzdbixNW+Zs4yY2eLMAKZx6D/llg/llhA40zWYupopUc+Xg9toT8NpH4bSTBhNVbSlKUZYYVmwwy5Mu3BlCFwk08MqOGGCGGSMhQoYYYZZ7cXDrgITYQ0YYsLFtkyrceRvhWtMuLGtxNWORblcMcOHIxYs82PEAKdSmD/loc/lor3y3wvk69DwpxWp1lnOb4xxi4tU4MZIP+HDb+HB3nXGt2xk8PF3JGI4VyjTV4vMbrw3geCIP3O83dzm7mJCJVMRBElyze+vl79AAhNhGVwzbOGDnGtw4mWVa0c4cK1w0bM1rBgwZtHDBs0bM8YAp4KIT8ufH5c+eDXFjtPApivZaNKyjCM4zXTTlNo4u5IIP+G1D+G1E6b1mpnfhcePhZhqai63jjXGNxea71nICE6GrmxXjGsZxEYQIQQhAIxjOePLxb5CE2EYWGJnmZ4cy1nka5FrTJkwrcObLlWtcrNrkYuXOXCyxACmMYhPy/Gfl+pu35tOSeSGC1sFMC08GWF4T8Mq34ZRcGjDsrgnatIxlWOOOeO3PchW0hy8Ec8ccaOFHBLBHDTo4gITYQ2xtcOXDkZrWbNlkWtHOPKtxMHOZa2xs8rRswauWzBwAKTAyE/LpV+XSfJaG6WTFLCIP+Gpr+GqfwK44umuOAh5NGk1QND5vA4DLAITYRkb4mrTHhYLWzltjWtHOLGtw4m7FbicsMuJuycMmjLEAKiQEzg/4dNv4dNarjy56565671cpmS5hOHCsRrHDXDXbhVS6578e/goP+PUL+PVm53icTh4nh9mmprhVVqIxmEbmeO759Z45jGdQdAITicTXetZxnFGIijCKBCUQRjARQnW/J4MYw8HAhNhGFswxuWWVgtbsHDBa0xMMa1xhxtlrZwyYtnGLM5ZZcIAqRATiE/BBZ+CC3Hi37terDgw4p2jRaUFISlCEKQFY3rlx3z3x1nGMqTzY81LYgg/4+kP4+kenWrDnOevHjnnmYrUY1w1jXDXLWsRVTUTNznOd8uqZyg/A9ap828zNpblKYlSYJiQiYEBMzvPq8c484ITYQyx4sjlu0zLcebC0WtMmRstxM2bZbiaZXGNo4zZWbXEAKciSD/gpo/gpT4bnlfDOuNc45uud53GVYxrTwt9oxQIP+Pfr+Pe2OfGc7u9444U5Yrl0rpXCMTlnPPnmEh2jkzTIoqwjCYhGk6Vhhvw+DFmAhNhDVq2Y5c2NitxuGeNa0aYWy1wxaYVrRo3aZMrRk4cscwApoHoP+DTD+DSfnqbmGe2+U4agEc/A7xICE/Hyl+Pjmc459m1w2WuGOGVLYMWC2ymKFIzCE4XCljz3RijhVRVkRVx8nSjygITYQ2wtcrPHmZLWOVhjWtMTTMtxZMbRayxs8jVtmYuMzFgAKbxyE/CRp+EiWNb004suTbgqnOZCjNfNKWECF+OsL46/YJKcdfhocIwl1101VUMMd82DrwdOHhZNVBFk5ZZ4YZYYYJYo4EMOBlyM8bRAhNhDPG3ZNXLTKtbZWeNa0aYsa3CxaNlrTMwyY2OFjjxNXIApeFYT8IPX4QicmPFmz8rDilJCk8WO1ZIP+O57+O6nhdVfDOOOLqHTMXACFy2MQZmeWWKeFHDLgcffHFkghNhGHGzYNmzRotYNseFa0xsmK3DiZZFrjG1bscLXEzaNHIApNDIT8KOX4Uc+FPFgtSkssAIP+PDj+PDms7RnGr5CGlKJF0sDAxdTDwEwAITYQwyOGjhpmarczhyyWtG+Jwtw4mzFawyYWjJvhYs2bDIAKTg2E/CiZ+FEPNgxUzWrKVYCD/j3A/j2jzvPGpxskh6NAYFAZ2g8LmsHgKTAhNhDdw4xOMLnMtYMW2Za0yZcS1yxwuFuVq2ctXLLM4aY2QAqBAS2D/iD4/iEF4ZvwPB7ceWeU6qMKQlc5vjnjzvneZVHgOnLQg/4/HP4/PYzzZmbmGIxHTXDhrhio1FxMM3M7nnrvd2CE5m5w54Z1jOKKEQjKcCMooRhGCaeHPy4R4wAhNhDdticOW+VwtxOGbVa0zN8i3DhZ5VrVi1Ys2uFhmw4WAApYEoP+JPj+JOvnc98c4zGs+JOKgIT8dqX47Q7S0NDJOUsM8+PDlIXGZCKHKzxzoY47cHjYYaghNhDHG5xZXDZityOGDFa0cs8i1w4ZsVrJywzYWuRkxZM2IApfFYX4jJPiM3wBmpcJFYkVwYdTPbKAg/4+rv4+m/DHGYucRGMl54iGuoaCga2DhYCFg4GFg4GNkZ+BgmBAITYQxc4nObK0wrcjJuzWtMLNmtcZczZbmc42WXLlbMcTNqAKWhSE/Ejl+JIfVlwZq6p5KUtC08l4TIP+O6T+O7Hl4bpvU6mlVnCrhWsigysMsccscMsM9+VhgkAhNhDLE1aZMORitxMWjJa0wsGq3FhYZFrnK4ZOMjHFjatWgApXFYP+KVL+KVMcsTynFVF641OQg/48+v48+xXSNMKm+HOd5yCF0UUGJnljhgSpYaa8nXFDoCE2EMWOJliws8S3JlYt1rTM4ZrcOTK1Wt2mZgwYM2mbC5aACmwahPxXzfivxveeOs5zSpClmCeTHotWnCCE/HkZ+PJ+mDRPRDFCU5wjGc5q1z5MusCGuISEha2Dg4FAQMBCwKBgYOFhY+hgYBfAITYRkyN8LPGyaLWzfKzWtGDZutcNsblawaZMbdg4aNMjlyAKfiiD/jCs/jCt7d71e511xuNzOYUxWK5VisRrfDmnOYT8dZH46ya0xSz8DTky4K5J4I2pKcokb1hW9457a5zjMIXMUSZuAihhjRwwwwwQwQiSOBCgnjrnyM8MWqAhNhDXC5yNmeFytZYszda0xMca1wyaYlrXDjaY2jTE2Y5moApdFIT8XrX4vb6ZNOho08LHgQwY8U5Vg/48Ev48G6rnyYzgqenWJqyGmKSAUsLDwcGg4GBh42fi4GAtgCE2ENGuZy1cZnK1w0YuVrRzkzLXDlu5WsmGNxlzYcLRqzwgClsZg/4x7v4x73fsDjTNZiY4QcKAg/487P487VWDwL1OKmd14rj3sITVymnDWM5zRQijGt+fnvTiACE2EZGuTHizN3K1nmbZVrTG3arXDBliWsmrbJjwtWTNgwYACkMJhPxkDfjH/uNGmwCD/juy/jvBvHJV9oaYmE/EyNPBgCE2EMW+Rixy4ma1u2aMVrRpiwrcOFsyW4mrhzja5MTBvmyACngog/4y5P4zA9W7cfCK4TiqRmpvM5ubmZhfJvXKwIP+Paz+PX9vq68Tx44sqpyrhrWMVS8Zu58Hlz7whOlkhybxhGM4xTnKcIyraKU5TlOE6sePnxhgITYQxcYmzRk0ZLWOHI2WtMbFwtw42WFazbMHOFrkaMceTMAKayOC/wAHGf4ADjRl8bzvLzZKt2622b67zvCD/j3Q/j3RHj1G9ZpDEYquFYqKTad+D27ghMXSpj24ZxirKsE4RCCEUZ4dfFvLMCE2EZMrXKzy5mi3I4x5FrTM2YrXDZk3W5G7Vzmx5GzNg0bACm8hg/405P402dYnHHXXHWN714tLicXwitO2aiCD/j22/j3F3HHGaiKrp16YnpfLOJxMxeXHPECEwcjDOdYzmnCskZRIIThVl6uOcuUAITYQyYNmuHFmarW7THkWtGmZutc4cbhbmb4mjVhizNXGNyAKhAEug/43GP43Mel9JjhOp1vUpqZiIuplN3uc3eZi9Z108HwAhPx8kfj4hrfg6teG88eGdZxnaOKlMEsVKWtJJOMb1heF4206AIThcaPDvVEjOaMYoyRhFCJCMAQnWu/gzh0gITYRlxsWmbJhcLWjNgxWtGOJwtcYWWFa2a4WeRo2yY2GRyAKbyKD/jjs/jjR51wcMxM83V34ePFxcRitYds4iYP+PTT+PSHxczxuZumL5X4HHhjGqqJibrjzrYCEh1qced5YYRQIRRRRginHDj6cI8ghNhGTMwysWLbCtyucjZa0bY8q3CyctluXNlYNc2FywcOcIApiG4P+OiT+OiWYNb5L1epjOJHLjUiE/HrF+PWPJlMuTg5McsKNFsksFsV0cYCE3cy+XHG8LwuhNFGKNeHy4T3AITYQxZtWOPLjZLceJwzWtHLlwtxYcmZa3cOGGNu0aNWbFuAKVRCE/HqV+PUvNnjPDC5GWrLmhPx6Ofj0dzI6p5CFdO228IaGuoOEpYuFg4GJiaWVhIOuITYQ0zZszlkzzLcrRwwWtGrNgtc5c2NawzZG2FjlwsGeRyAKPQWC/wAbyf4AN5QAhPx3Lfjut2CHkERhsvkwITYQzy42rRjjbrW+ZxlWtHDTMtxZcTJblZ4sWJi3YY2jNwAKcSGD/j5C/j5V4brVL6TyYYubm87vc449pjwAhPx8Bfj3Tjjy1ysOWt6xhSWDFiwYpUtGV549NNKF0kjLwwxoIU8aGCGCGSAhQy35emGDOCE2EOMjDKxbNcq1mxcYlrRqwbrXGXK1Ws2bXNhYOcbDC2xACoIBKoT8gdX5A6+LSmG0bZMeLNCEJTXnOs5zjemGl5ISns26JUCE/Hmt+PNfJOFbVpl0adFYQSglCKFYVhWqs5xvm5NqwITqaKX6t4zhFGEJyjKcE6ThGUZTIxjXHl58YUAhNhDJy0ZN8OJqtyMMOZa0ytm61xlZN1uRy2buMLTLkZsm4AppG4T8hsn5DScOk13nlrWcbQxYsGyW6eiohPx1EfjqhlHY5mfQyQpCUYRnW99dc+G4hdFZBl45YZ4YUMEcUaKOWefA4OlmgCE2EZcTNuyw4mC1w4w41rRq0yLcOZk2W5cmJnhb42GVi1aAClAPhPyD+fkIXhbMcaWClKRgg/48TP48Y8Z8QvhGU3aFwGYgnxsc8cseFyssWGAhNhGZpjYY2WNktYuGrla0ascy3CyxMFuLE4yMWTRthwsMYApcGIP+Rmj+RnfoHTfCeDEUnXXEzYCD/jz0/jzvyHhTyrFUiy+ud9SFk00MmZjjjijIY4pY5cDl5YWOITYRiZ4nDjE4xrWuRk4WtMzFwtcZXLFa0ytnLZu2as3LnKAKWhSE/JFd+SMmNctMKatoT0X3TpqAg/49BP49CcavpXKKRVuN7z3AhPAEoZeTOE4TjWOGuHj4ZYAhNhGFhlysHOFqtzYWbha0cuMK3DmZtVrJy0YucrRpiyNsQApdE4P+S6b+S6fllx1xxuZzrjiK0IT8eE348J8mDA2RzRlWssuPDnxghoC2goCngyFg4WBi4mhjYKBrgCE2EMGGPE4aYW63C4cZlrRi1zLcTLMxW5G7Vwxc4WrZwxyAClgRhPya+fk1p14Mu/FnkYowlGiE/He9+O+OXMs1MEUcOGuWoIaWpISBqYOBg4WDi5edg0DeACE2EOXOVs4x5cy3ExaOVrRywwrXOFu0W42rXCzZuMzTCzYACloShPyWOfksZtaGqWSVKYcGuGfDhIP+PcT+Pd2cc+GdRjFcM8IiQIXgLByT5+GVDLDXPgcLTNkgITYRjZs2LBrmbLWjRo1WtGbZgtxNmLla5zOXOLI5ZtGmVmAKWBKD/ksa/ksb8CuUeBGMVq+WauSD/j3Q/j3R4dZnUwRtc2CGxVRwMBdoODgYGBh52fhYKBwEITYRiaYszBizxrWbHLhWtGbZwtct8jlaxZ5mjPIybuczdyAKTg+D/lCI/lCXTLKM+BuNUIP+PVb+PUHFXyqoZznPMIXIZQxuJjlrpx+DQ4IhNhGXJizZW7TItaNGDRa0csmi3DkZ41rfG5ZsmeNgzYsGIAp6JoP+Ufj+UgfHWJvDHTevKvk1Kb43xzx43ZrfDl00hPx6mfj0ttGdJwyt+bPnjWM5UtgpitaGCqaGe+O9QITZzI25+WsIwjGMIoCEYRjCMpxjXDw98YYgITYQ0ZNHLBg3bLXLbE2WtGbjItxMmrJblxZMONhixZmTRqAKjgErhvKnp5U9YyNRsTARcBDwUBCQkVERENCQUBBoWDi4WFhYeFhaDBeCsH0ElAxkRGCE/HpR+PSnDgZq0hSMJowjGMoRhGUIyjCCPB6HR4G2uXLhwoTR2K26d1xGVZyrCKMAQjCMCauXi64swCE2EZHLXMzy4my3G4bt1rRg1zLcTHKwW5mjTLlx5WeNk1yACmYZhPyvSfldlz6eK4LTfDWcoUpkyW4EbICF+Oqr46zbrIstXiI8RLRBERzx1x4mm+uFyGOij0aFDCRQwwpY68jhZYogITYQ2ytmuNo3brc2XM1WtMeZwtcN2rdbhctsrBk1ZZWjVyAKUQ2F+VLr5Uu6qsZFgMAujjtAg/48UP48YcS4xjKagIepQ2DQWewGBw+bwOCwCbAhNhDLMxa4suFutx5MLda0Zsca1zhcZVuLCzZMczVwyaYsoAqPBasDhPwPXfgevMOABVGMZ1irOtYzowQyasuTVr43H7nd8JeE/HHPyZMWSmCVooSktLBSloSjGtbzwwjCUJUpKUoShCMiSCMIpxgqlFOEYpxhCEpQlSEZpxrON43vhrjrlnW9VZwrGE4owkjKM41rOd6zvHDO8ZznCMIwnBCcIpyvKaFYRijOM5xvWt51vPHO+Gd51nNOU00a1jeECiEKwrOMBSdIQjKkZSjIIxhMrOF4VjWkpwhKciAQjOUISShRSTBKFklsNIoEoSglIlCEIRQQjGEUYk4SIShESQWSIpTlCUpSklGUUCEJYteoBlyGTK2ghPx1LfjqXN+4BmtSVqWhSGaWCCda48PgPxB4h8KeFfB3g/wN4H7Xb4nDjVFChCEZRijOM0IyShKMI2rCUycU0UqyRhAhBJBBCMaEIRinGcYyhOUKKMEbLRlWK84xrCVYGFfDG9ccMsNM8ePHHDeSdKVxStK1lpSktK1koQJXkhBBgIRgEUIymhGCMJwjOUYoQlGUoRpGMEJwITgIME4EJyvGME4wEBCMYxQTEIxRhEnCMUScFUhCUJTkQikjBCMokIxEClbXpOStJ0rgrGE6VQAhGEZwjCcIoRjKJGAARgaNLeCD+CKj2ZubuUpJhFwoi4i0wAKmYkkiUwShEkTExdTEpQiSJARKakmJiU1MBATExKakJIi4RMTCUTMTAQlFwuJhNZqSavCamJq4mriYlGamLq6ARIRIAIkATEwkiYTCYCriYRMkTEkSIlVhFxdJiYmLqYmrqS6mJiYCJCJATUgAETExdXBNSJgmCJIkmCJCYlME5375n4SAITYRkZssWPHhYLWjhk2WtGLXCtcsHLRbiy5s2Ru0YZm+LEA=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3_INK_TAG" val="base64:APoBHAOAgAQdA+YGFAEQD+599QGRjkG5yazQjBNYgQMISBBE//8DRTUFAzgLZBkgMgkAkJsDATfAHkUzCQCQggIB28UeRTgIAP4DAHuF0jQSTsCkP9MApD8KoQFKg/18368dUaYxrHbWOmNa1Fa4Vy1jhisTiIYnhGo5ODhWo6Rw5VjhWsRpwViIxmOHhoP+N8L+N83jSJ1OJxUwi6mEXFxMIvUpjNTE1OJxdVMXGa45ubTvhnWsa6Tw5oN427u4ySmAiUTBEwImiIIlMlxZCYmJiYlErz6879YhNhDdi2zY3DRutcMWuZa0Ys8q1xhYMVrlpmwtm2Vgybt2IA==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3_INK_TAG" val="base64:APoNHAOAgAQdBOIGkAUBEA/uffUBkY5Bucms0IwTWIEDCEgQRP//A0U1BQM4C2QZIDIJAJCbAwE3wB5FMwkAkIICAdvFHkU4CAD+AwB7hdI0Ek7ApD/TAKQ/CtABUofgbuBvAJbLBB4MABFIrDIbEIjGIOQCAQKBwSNziczyezqdzSaqFQ5BIYhEYFA4zGJfLqHQqvVqvVqLRAJpNYfx1MeOpkAm03E0moAE3m07nVNplfj0ChKCQOCQaaVWqT+fSmUQ2GJNJ51O6NR6RSaJRZ9P6BQZlM5NJ49HwJnMgIPyPCni3czd3FyTEwETUzE5xnFqnhx1vW4TEiZiUSVNZ1vExcs7+A117AAhNhDNm0cYcbXKtYMcjRa0Z5WS3C0yNlrJgxbtsLZhhZMGIApbFYfjNuM3AnE5p1Pq1XqFRoVDmUzAhPxvJfjeTA4nFnKtMuS9s+YAhPCGGWHi3jGqc054eflnLGAhNhGJk4YMWWJqtZOGjNa0yZMK3Dma4lrBwxx427ZplbZcgAphFIblFuVTukrKEjDQ8FAwEZQ0EfHAh/G3142y5ep1PpVLsErgEAgMCndgsNKpYITwtlpPl4b3VhNfDv4MZYwhNhGFu4xtmOXItbZWrNa0aZmy3E3ZZFuJhhytMmNq2aNnAAqyAU2D/P3foAZjPjd+3h4z3vMxWOXbtrGsVCpmd3xzz3xvMRFeBvXhTimJibubvebzczdb5RqKg/44av44cU8/C69L6a6Vyqo43xve9zvje9k1DlPCqpic9OuMpzPNltfCYhVVPgdfGnVAhOVwoQ5d6zmrGKSKMIwrAhGEQRkRQRgIEooEYRIxRRjO/B4cUPAAITYQza48uXG3brWjHKxWtGrVytcuMrJbmZ4WTJi4c5mbZuAKmAE9g/0hX6RmOXeuV6rEVwxFKEs3njnn13vMzFYjVdO/bGFKTMx11zZAg/45Qv45P8xxvp5Ou8cb4zMRWta6cOXDGmE5vN3turo8ZwrWE448vFjeeYCE52a2PgznGM5poiMIwRQihGABCMIwEYIRjHDh6NYT5wAhNhDZy3xsmLdstytsuJa0xM3K1zmZMFubK0ZZWrBlhyYXIAq5AnmG4KTgpQJWcgyLgYWFgyAgIiIhoaNtrfCWE8TYnxVZwEDAQEFCIKChoiGhkFAwcDFw8LCwsHEwMLBxMHAwKDhIGEQ0AgIKBg0PAwaHg4GHhUaiYOJgYuJi4mFjYmLkYuTg4GIhJCUmp7AGB8DAhvGtx41uQMITcZHRElCREJEQMPDxsPIxcjc4GwPJSc7OYDnCGiISKiISChoWAg0XCwMDBwEGgkHAwEOiYGJh42NkYeXiYtAxUNGRkdGRUJDQUJBQyEgIhCQUDBQEDAQMCgoGAgYCBgkLDRMDOToAg/gLKeeXGZmzw+2cb1msZvEwgi6zBcJiZVKrqYkTBBCLiYlMWi6uJiCJgmLiUTSYmpi5M9/ZzceEITYQwaZXGVlkcrWWbKwWtGGPMtc43DBbkyN8mTKzZsW+VuAKwAFtg/2F37EWJ8Ty/K79g6VjWNcsVjGoxIvK7ze73u8iJhNXdWRKrTK5IiEQm5nr27hrd13Z473md8N8tcMAg/44SP44V4cuvS6DUxCJi5uLmVlxM4REUIkSRcSZxZCYTVwmrgRNAdOvLn5HHThUVvwOrm4gg/M9CHl8+O5uSJgi4mrRMSRcCJJgJhMXQAmAAmACYBEwlUzPPftzM+0AITYQ1cY27Zo5YLWLDE4WtGmNktcuHLdblassTFpjw427lqAKVRCE/A0J+Bo2OOOeOOeG8s+HTtCD/jgS/jg9vnHPV64Y8KNRIIbCEbALlBoOBjbGJQdAITYRjxuWOZi4ZLWzjC2WtGOJstcY8rRazxs2DJzlxMXDXCAKVhSE/Bzl+DqW1IYoWSlfFxcGeGeGEIP+Chb+CkG9KqoxTpjhHLfIhOdq7KcUYxTrGMYxaiE2ENcLVrlZuMS1zjbYVrRtjYrXDFhhWuWrhk1wsmOFq5zACo8CoAGD/gp2/gqrvStYxrly14GuXDpjpjXSuGuEaqsTCcutXMqaq4qDMJmYqKRGON3c873M3m7nO+Od9efHj3z4N+Dfe+fHnnnm+Nryzmc3cyIis4iYupi5Tedr3vjvjnw9+Dx8PPi9ZIP+Coz+Cmthi6mGa3G2U3MrzMuNTF6pqInWy5tKYmYiYm5nbMqTqScxeayRdFTU1mFQxEU1MXhaM1MTETSiLqbTKU1OKjWsY1HLGHKfAV2AgvmurttpSWZZc2Vcu5ZcSVFqVFSlSlLE3KBAllkMsVS2VKJUssLLKAixYso2Wrsvn6/n/BghNhDbK2wucORwtzYmeZa0YNnK3CxYM1rnI0xsW2ZxmyZWoA==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3_INK_TAG" val="base64:AKAEHAOAgAQdBMICuAEBEA/uffUBkY5Bucms0IwTWIEDCEgQRP//A0U1BQM4C2QZIDIJAJCbAwE3wB5FMwkAkIICAdvFHkU4CAD+AwB7hdI0Ek7ApD/TAKQ/CusBbIP+GXj+GYVEkxcss7u+M7zeY3c3eavFcMdOHDhw1jVcHCscNcOXDlrhw1rGIrFRKF3x3PffHjzzx3x4+Dfh78HPizz3zvrx488+LvqAhPr+PsC4BOUYTlKUpUpRgjaloaMWS2aWCloxnOsazSQhOuHLhx58d7zjOdJwrO+HDlvhwzrOc8c61vPDCrDgwo0lghktmzYuFs4mwINyyuLi6RKJmJIiYSmM4mJiUXE1mkhE0ialFxISRJCamJqVXEJq4kWTM9fgWoAhNhGJowxZmbJitYtWDda0Z5cq3CyZ4VuFkzxN2+PMxct8QAprIoT8F+34L960ZckI4oyra8sbNPHxJ2tgolW2mEyE++G++H06GPFnzZVK0rkNOqMZwrKcqMkaQIOMXFxMKiIC1xYWnfPy+/kAITYQ1YZMzfM2ZLWjHG0WtGGPGtcOMjNazYsczRs1yMHDLIAKbCSE/ERB+IiHXqY8QSmBKbNn4l8lNFsmaWiUgIP96R+9JunHgHfsBz5PB8DxcRMRGK1UAITB0ubOM0YwhGEUIkIoRRhEnPL13AAhNhGXHjYN2DZwtY4Wrla0cOXK1w5buVuPHmbtcuLI0a4nAA==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3_INK_TAG" val="base64:ALIUHAOAgAQdA/4BfgEQD+599QGRjkG5yazQjBNYgQMISBBE//8DRTUFAzgLZBkgMgkAkJsDATfAHkUzCQCQggIB28UeRTgIAP4DAHuF0jQSTsCkP9MApD8KhwE0g/5UNP5UQeXfNbna5iq1rWumOFamJnjPGd5NzdXGK1nyufa4oIT8bSH42p9l67K5pUpJC6863re873ihRiaDRCyEV46dnHwVjUCD9rs83Obu5TMTEkJgmCCCUxdxJe+/qzXIITYRhyYmrJnmcrWmZuxWtMrNytcNnLha5ZuGmXMyyucmZqAKlwE+g/5Vyv5VufBOteDW6ucRVa4Y4VqtKiKXG5vec3c5PBXecoqOl+Rvwq0AhPxtgfja/iTyYbRsskVXve+GuWOGN4zjGUJYrWxU0HGhbBbBSMLyz22tMYPh8CTx8XO92mYJiYBEwFxcTExAmCRFxmd8/X3jgCE2ENGeFu1Ytmq1ozzZVrRoxaLcLBvmW4mbdkza5MzlqyZgCo8BNoP+WIb+WH3jjya5t1dR0jWOjpjTUIzc53Ob3OU7WmKvtvtHDACE/G3Z+NvvJnhsjghijSMZ11004cd8dcMbrpUwYsGDJsc6eS2ShhlvhpjnhN3OQ6d4zmJwiIEEYRnCIJAQrKE51vy9MJ9wITYQwZs2WHGwxLcTfLlWtGGNutcN2jda4wtGjjDicYmOVoAKbyCD/ls0/ltDriwxFQ7LxvFxaaNeH5WZAIT8bVn42haRnTGy1yubi0x0wnaVrYsWDRl5GWUQhchiEGlhhhgggiCOFLBHBCjp0NMkumAhNhDBxhcNczdytxs8jla0bY8K3DhZtFuRm1bMsTFy1cOWIAqgATeE/L0B+XoHSnlhjlhhC0sks0OBTJLFaFKxnet8d8t8eG+OM5MEsWKGjDijGICE/GzJ+NmXLg1YdU8ikZYVb68G3Lhz4cNazhWkqUzYM2jVoyYsVKWxwx04cMOPGIS3ajh4MY1jNGKJCMEIwjCcQJIRgThGEYxvfl5YT8EAITYRmcsMbdo2aLXDRnlWtGjDItws2DhawyNGbJwwaOMLLMAKXROD/l32/l33cOLw5vjm91x8C2CE/GbZ+M21l4GPcxQwUWz4K1iAhoC8gICtg4OBg4OFh4OJh5+BgLwhNhDbIwY48OZgtytGLBa0a5XC3C4zZluNjkbuMLRk0zZWIApyJIP+TpD+Tofeu+Lo8Hljw8Lm4lFRwqOU+BvVIIT8cjn45MY2rq27CGLLwsMqQtKkITRrO+OWWN61hOdjjSMsca1leU4TCMERGccvNvB4ECE2ENsTfJjcuci1wwx5lrRo1YrXLJyxW5M2bE5bZXDdu2zACoABLYP+UGL+UFvZPNmOOlMYqNRiKmFzO53eZnOt9s1VAIT8cSX44pdDHxsfAx6q5IwlFWeGt898d51iWhaUrMV9VUcYhIeAJ05tYzVIxnKcpyjCCMBOBFGMa118G9twITYRkxtmrRjkxLWrVoxWtGTRitcuGrZawZtHGXE5yuWObKAKkQE6g/5RYP5RYb43rOs6xjUVSLxmNxlnOtnXpzpKIiIioiOfjcY7+Nx6+ACE/HMt+OZfJBihArOuO88Map0vingZNOgyZdl5SRtWk6yqrh0ZYVvCm0CDr4CjPj883aRBESJBMJiSJhImJiTPg+rLsCE2EMW+TIzbMMS1y0cOVrRq1xrcOVu4Ws2GbI2Y48Ths3xACmgdhPynxflPjG/BlnOMaUpipilgjats+LHeIIT8cWH44sRiyVzLSohDDDLDTDO00vhmhPAkKbddcaaM5VhNNFGNcOnPDcAhNhGTK5cs3LXKty43DFa0xMmC1ywyY1rTI3YsmWTMwasmQApPDoT8pW35SxchxsOKCUqgg/45sv45u9Hbnhm8cYCFxmKiwOBnnhpxuPghxwAhNhDjLiws2bdotytmTNa0Ztca1wxcOVrLDiZsm7dziZuMQAqYATyD/lXE/lXN0mOtRcZqYQ4DhEEXDMRNTSrXd7nOZmWM9r5XoIT8dAH459cbNn4mHNO0ZVnWd8pjw4cdaxjRbBalpWhSkqICaMsuDTm1y3wAhNXQjDnzvGMUUYRQjCEYRgnCcIyrKMIkZTlGU6ThEnPDv3odACE2EOMuJniatnK1g2YN1rTKxyLXLluyW4sOZg1bs2Ddg5cACngqg/5Xwv5Xw7rccZzW8MY4HiTMS3x6ceMWljPAeBKE/HA9+OB/mTWhgx4sc61vpL3ijSGJihglROmO3H2bZYyE6mCPFvNETiiiQjBACKcaxvl5tI84ITYRlyZMWNgwxrXLFm4WtGDRutcNMjFbhxNMTXIxxZGmPGAKiAE8g/5YUv5YYajOlRpXPyOuJhEynNrmLpSEWu7buZurHDfKuHCD/jm+/jm17M6JvM9cb3m8rIcK6denKMVqahFxnG4zMrluPBZ3xITvKcu9bpghGARhGBGCMIgjJBAIxRjW/NznWCE2EYseLJmzMWq1g3cMlrTG2crXLdo3W5meVw5c48LHNhaACnwog/5bAP5bC+OvD4ccTHCOnHh0TiUzOYzmbza4zWmgg/45Gv45DePbn044mV8enXtxiFQhi4zjNbzXVu8ghPEXDy489brwjGMIwjKMEIwQjCKKMb8fh0nzgCE2ENMbJo4YM2C3NmytlrRoxbLXOZk4W4W2JkwYN8bLM2bACmIWhPy7jfl3Tq14M9Lyhgla1smPiXlEhfjhY+OEOnFYPFV4CWaCGCmOtj7sDTSAhO9gvnw3vOcawrCc55efOWghNhDBqwxMmuHEtbsGjJa0buXK3CxY5lrBzkb5HDTJhcNMIApVEYP+XCj+XCk8KeUa1fDjrbKD/jlY/jlZNdeG6Xy68kCGppSGhamHgYOHg4eLmY9A4AAhNhDZvlY5WubMtY4cWFa0bNWK3C0x5FubHka4cuLE1bZHIAqAAS2D/l6y/l7B6d98u+NzERwxrhyjhExM8bu9neqvE6vwLioAg/45tP45t4u/C4+BfCsStve+OeM7hFY7HLVRCOuN5mSE8NbZ7cN6zmijCcIwjBGACERFOuPk44PBACE2EZmrVu4zNmy3E0csFrTLiyLcOHJmWsczVu3xNWLBu1bgCqMBToP+X/z+X/14ca68OOr4TjEY3420CZmUpXEzVhKJmVcdbxa0sxcbmLi9dfCjWoP+Ocz+Oc1Edt9GC1zvr4HW8zd5uYTDFTXTv2DxN1WqrTU648uLM5u+c8W9848WN3KD8jznfnvN2uUkwImExMSBEgTVwghMCSrJiV5n1fHT5QAhNhDhphasMLbKtbZMzda0YMmC1ziZsluLMxbYWrXI3Z4sIAppHIT8wd35g5cJSeKtp0nTDCtZ5b6XDY63hPxvkfjfXyHCy7GJgUkhGU4VwY41nMCFwmYQZWmOOCOKOGCOGOCeCGOvOo5NcCE2EOWGJm3yscK1uxZ4lrRi0xrcTRgxWuG7Jhka42jZy4ag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3_INK_TAG" val="base64:AJMBHAOAgAQdAgYgARAP7n31AZGOQbnJrNCME1iBAwhIEET//wNFNQUCC2QZFDIIAI4pAa0BfkMzCADoGQFeCX5DEmT0TUEIAU1BCkk+gv4yc/jJ0AAAAAAAAJSbzYL+Gxv4bHAAAAAAA+T5cac653BOgCE2ENXLPG0cMMi1jhzN1rRljzLXLNuwW4mjlq1YuGjPK3wg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Dark 3410">
  <a:themeElements>
    <a:clrScheme name="Dark 3410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FF00"/>
      </a:accent1>
      <a:accent2>
        <a:srgbClr val="FF0000"/>
      </a:accent2>
      <a:accent3>
        <a:srgbClr val="7030A0"/>
      </a:accent3>
      <a:accent4>
        <a:srgbClr val="00B0F0"/>
      </a:accent4>
      <a:accent5>
        <a:srgbClr val="AAE2CA"/>
      </a:accent5>
      <a:accent6>
        <a:srgbClr val="FFC000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8575"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800" dirty="0" err="1" smtClean="0">
            <a:solidFill>
              <a:schemeClr val="bg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Side Bar">
  <a:themeElements>
    <a:clrScheme name="Side Bar 4">
      <a:dk1>
        <a:srgbClr val="000000"/>
      </a:dk1>
      <a:lt1>
        <a:srgbClr val="FFFFFF"/>
      </a:lt1>
      <a:dk2>
        <a:srgbClr val="660033"/>
      </a:dk2>
      <a:lt2>
        <a:srgbClr val="FFFF66"/>
      </a:lt2>
      <a:accent1>
        <a:srgbClr val="FF0033"/>
      </a:accent1>
      <a:accent2>
        <a:srgbClr val="CC6600"/>
      </a:accent2>
      <a:accent3>
        <a:srgbClr val="B8AAAD"/>
      </a:accent3>
      <a:accent4>
        <a:srgbClr val="DADADA"/>
      </a:accent4>
      <a:accent5>
        <a:srgbClr val="FFAAAD"/>
      </a:accent5>
      <a:accent6>
        <a:srgbClr val="B95C00"/>
      </a:accent6>
      <a:hlink>
        <a:srgbClr val="999933"/>
      </a:hlink>
      <a:folHlink>
        <a:srgbClr val="A50021"/>
      </a:folHlink>
    </a:clrScheme>
    <a:fontScheme name="Side Bar">
      <a:majorFont>
        <a:latin typeface="Helvetica"/>
        <a:ea typeface="ＭＳ Ｐゴシック"/>
        <a:cs typeface=""/>
      </a:majorFont>
      <a:minorFont>
        <a:latin typeface="Helvetic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2"/>
          </a:solidFill>
          <a:prstDash val="solid"/>
          <a:round/>
          <a:headEnd type="none" w="sm" len="sm"/>
          <a:tailEnd type="triangle" w="lg" len="lg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2"/>
          </a:solidFill>
          <a:prstDash val="solid"/>
          <a:round/>
          <a:headEnd type="none" w="sm" len="sm"/>
          <a:tailEnd type="triangle" w="lg" len="lg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Side Bar 1">
        <a:dk1>
          <a:srgbClr val="000099"/>
        </a:dk1>
        <a:lt1>
          <a:srgbClr val="FFFFFF"/>
        </a:lt1>
        <a:dk2>
          <a:srgbClr val="0000FF"/>
        </a:dk2>
        <a:lt2>
          <a:srgbClr val="FFFF00"/>
        </a:lt2>
        <a:accent1>
          <a:srgbClr val="FF6633"/>
        </a:accent1>
        <a:accent2>
          <a:srgbClr val="FF00FF"/>
        </a:accent2>
        <a:accent3>
          <a:srgbClr val="AAAAFF"/>
        </a:accent3>
        <a:accent4>
          <a:srgbClr val="DADADA"/>
        </a:accent4>
        <a:accent5>
          <a:srgbClr val="FFB8AD"/>
        </a:accent5>
        <a:accent6>
          <a:srgbClr val="E700E7"/>
        </a:accent6>
        <a:hlink>
          <a:srgbClr val="FF00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ide Bar 2">
        <a:dk1>
          <a:srgbClr val="000066"/>
        </a:dk1>
        <a:lt1>
          <a:srgbClr val="CCECFF"/>
        </a:lt1>
        <a:dk2>
          <a:srgbClr val="000080"/>
        </a:dk2>
        <a:lt2>
          <a:srgbClr val="000000"/>
        </a:lt2>
        <a:accent1>
          <a:srgbClr val="9999FF"/>
        </a:accent1>
        <a:accent2>
          <a:srgbClr val="CC00FF"/>
        </a:accent2>
        <a:accent3>
          <a:srgbClr val="E2F4FF"/>
        </a:accent3>
        <a:accent4>
          <a:srgbClr val="000056"/>
        </a:accent4>
        <a:accent5>
          <a:srgbClr val="CACAFF"/>
        </a:accent5>
        <a:accent6>
          <a:srgbClr val="B900E7"/>
        </a:accent6>
        <a:hlink>
          <a:srgbClr val="00CC99"/>
        </a:hlink>
        <a:folHlink>
          <a:srgbClr val="0099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B2B2B2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797979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ide Bar 4">
        <a:dk1>
          <a:srgbClr val="000000"/>
        </a:dk1>
        <a:lt1>
          <a:srgbClr val="FFFFFF"/>
        </a:lt1>
        <a:dk2>
          <a:srgbClr val="660033"/>
        </a:dk2>
        <a:lt2>
          <a:srgbClr val="FFFF66"/>
        </a:lt2>
        <a:accent1>
          <a:srgbClr val="FF0033"/>
        </a:accent1>
        <a:accent2>
          <a:srgbClr val="CC6600"/>
        </a:accent2>
        <a:accent3>
          <a:srgbClr val="B8AAAD"/>
        </a:accent3>
        <a:accent4>
          <a:srgbClr val="DADADA"/>
        </a:accent4>
        <a:accent5>
          <a:srgbClr val="FFAAAD"/>
        </a:accent5>
        <a:accent6>
          <a:srgbClr val="B95C00"/>
        </a:accent6>
        <a:hlink>
          <a:srgbClr val="999933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Dark 3410</Template>
  <TotalTime>1001</TotalTime>
  <Words>2925</Words>
  <Application>Microsoft Office PowerPoint</Application>
  <PresentationFormat>On-screen Show (4:3)</PresentationFormat>
  <Paragraphs>761</Paragraphs>
  <Slides>78</Slides>
  <Notes>65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1" baseType="lpstr">
      <vt:lpstr>Dark 3410</vt:lpstr>
      <vt:lpstr>Side Bar</vt:lpstr>
      <vt:lpstr>Equation</vt:lpstr>
      <vt:lpstr>Synchronization and  Prelim 2 Review</vt:lpstr>
      <vt:lpstr>Announcements</vt:lpstr>
      <vt:lpstr>Announcements</vt:lpstr>
      <vt:lpstr>Goals for Today</vt:lpstr>
      <vt:lpstr>PowerPoint Presentation</vt:lpstr>
      <vt:lpstr>PowerPoint Presentation</vt:lpstr>
      <vt:lpstr>Processes are heavyweight</vt:lpstr>
      <vt:lpstr>Processes and Threads</vt:lpstr>
      <vt:lpstr>Multithreaded Processes</vt:lpstr>
      <vt:lpstr>Threads</vt:lpstr>
      <vt:lpstr>Threads versus Fork</vt:lpstr>
      <vt:lpstr>Example Multi-Threaded Program</vt:lpstr>
      <vt:lpstr>Race Conditions</vt:lpstr>
      <vt:lpstr>Programming with threads</vt:lpstr>
      <vt:lpstr>PowerPoint Presentation</vt:lpstr>
      <vt:lpstr>Goals</vt:lpstr>
      <vt:lpstr>Race conditions</vt:lpstr>
      <vt:lpstr>Critical sections</vt:lpstr>
      <vt:lpstr>Interrupt Disable</vt:lpstr>
      <vt:lpstr>Preemption Disable</vt:lpstr>
      <vt:lpstr>Mutexes</vt:lpstr>
      <vt:lpstr>PowerPoint Presentation</vt:lpstr>
      <vt:lpstr>Prelim 2 Review</vt:lpstr>
      <vt:lpstr>PowerPoint Presentation</vt:lpstr>
      <vt:lpstr>Cache Design 101</vt:lpstr>
      <vt:lpstr>Cache Misses</vt:lpstr>
      <vt:lpstr>Direct Mapped Cache</vt:lpstr>
      <vt:lpstr>Fully Associative Cache</vt:lpstr>
      <vt:lpstr>2-Way Set-Associative Cache</vt:lpstr>
      <vt:lpstr>Eviction</vt:lpstr>
      <vt:lpstr>Cache Writes</vt:lpstr>
      <vt:lpstr>Tags and Offsets </vt:lpstr>
      <vt:lpstr>Cache Performance</vt:lpstr>
      <vt:lpstr>Cache Hit/Miss Rate</vt:lpstr>
      <vt:lpstr>Cache Hit/Miss Rate</vt:lpstr>
      <vt:lpstr>Cache Conscious Programming</vt:lpstr>
      <vt:lpstr>Cache Conscious Programming</vt:lpstr>
      <vt:lpstr>Can answer the question…..</vt:lpstr>
      <vt:lpstr>PowerPoint Presentation</vt:lpstr>
      <vt:lpstr>Processor &amp; Memory</vt:lpstr>
      <vt:lpstr>Physical Addressing Problems</vt:lpstr>
      <vt:lpstr>Address Space</vt:lpstr>
      <vt:lpstr>Virtual Memory Advantages</vt:lpstr>
      <vt:lpstr>How to make it work?</vt:lpstr>
      <vt:lpstr>Two Programs Sharing Physical Memory</vt:lpstr>
      <vt:lpstr>Page Table for Translation</vt:lpstr>
      <vt:lpstr>Virtual Addressing with a Cache</vt:lpstr>
      <vt:lpstr>A TLB in the Memory Hierarchy</vt:lpstr>
      <vt:lpstr>Virtual vs. Physical Caches</vt:lpstr>
      <vt:lpstr>Address Translation</vt:lpstr>
      <vt:lpstr>Hardware/Software Boundary</vt:lpstr>
      <vt:lpstr>Hardware/Software Boundary</vt:lpstr>
      <vt:lpstr>PowerPoint Presentation</vt:lpstr>
      <vt:lpstr>Paging</vt:lpstr>
      <vt:lpstr>PowerPoint Presentation</vt:lpstr>
      <vt:lpstr>PowerPoint Presentation</vt:lpstr>
      <vt:lpstr>Exceptions</vt:lpstr>
      <vt:lpstr>Terminology</vt:lpstr>
      <vt:lpstr>PowerPoint Presentation</vt:lpstr>
      <vt:lpstr>Memory-Mapped I/O</vt:lpstr>
      <vt:lpstr>DMA: Direct Memory Access</vt:lpstr>
      <vt:lpstr>PowerPoint Presentation</vt:lpstr>
      <vt:lpstr>Why Multicore?</vt:lpstr>
      <vt:lpstr>PowerPoint Presentation</vt:lpstr>
      <vt:lpstr>Power Trends</vt:lpstr>
      <vt:lpstr>Uniprocessor Performance</vt:lpstr>
      <vt:lpstr>Why Multicore?</vt:lpstr>
      <vt:lpstr>Intel’s argument</vt:lpstr>
      <vt:lpstr>PowerPoint Presentation</vt:lpstr>
      <vt:lpstr>Amdahl’s Law</vt:lpstr>
      <vt:lpstr>Amdahl’s Law</vt:lpstr>
      <vt:lpstr>Multithreaded Processes</vt:lpstr>
      <vt:lpstr>Shared counters</vt:lpstr>
      <vt:lpstr>Race conditions</vt:lpstr>
      <vt:lpstr>Critical Sections</vt:lpstr>
      <vt:lpstr>Mutexes</vt:lpstr>
      <vt:lpstr>Protecting an invariant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Parallel Programming and Synchronization</dc:title>
  <dc:creator>Kevin Walsh</dc:creator>
  <cp:lastModifiedBy>Hakim Weatherspoon</cp:lastModifiedBy>
  <cp:revision>214</cp:revision>
  <dcterms:created xsi:type="dcterms:W3CDTF">2006-08-16T00:00:00Z</dcterms:created>
  <dcterms:modified xsi:type="dcterms:W3CDTF">2011-04-26T18:42:37Z</dcterms:modified>
</cp:coreProperties>
</file>