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8" r:id="rId2"/>
    <p:sldId id="256" r:id="rId3"/>
    <p:sldId id="297" r:id="rId4"/>
    <p:sldId id="290" r:id="rId5"/>
    <p:sldId id="260" r:id="rId6"/>
    <p:sldId id="299" r:id="rId7"/>
    <p:sldId id="261" r:id="rId8"/>
    <p:sldId id="293" r:id="rId9"/>
    <p:sldId id="300" r:id="rId10"/>
    <p:sldId id="291" r:id="rId11"/>
    <p:sldId id="271" r:id="rId12"/>
    <p:sldId id="272" r:id="rId13"/>
    <p:sldId id="258" r:id="rId14"/>
    <p:sldId id="294" r:id="rId15"/>
    <p:sldId id="275" r:id="rId16"/>
    <p:sldId id="273" r:id="rId17"/>
    <p:sldId id="295" r:id="rId18"/>
    <p:sldId id="277" r:id="rId19"/>
    <p:sldId id="301" r:id="rId20"/>
    <p:sldId id="303" r:id="rId21"/>
    <p:sldId id="304" r:id="rId22"/>
    <p:sldId id="280" r:id="rId23"/>
    <p:sldId id="281" r:id="rId24"/>
    <p:sldId id="296" r:id="rId25"/>
    <p:sldId id="282" r:id="rId26"/>
    <p:sldId id="284" r:id="rId27"/>
    <p:sldId id="30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83845" autoAdjust="0"/>
  </p:normalViewPr>
  <p:slideViewPr>
    <p:cSldViewPr>
      <p:cViewPr varScale="1">
        <p:scale>
          <a:sx n="94" d="100"/>
          <a:sy n="94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94AF-812D-4AC0-A74B-A317479467B0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FD78-0587-46E3-89F8-616F197A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2" rIns="91421" bIns="457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NVIDIA GF100 has 3B transistors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r>
              <a:rPr lang="en-US" dirty="0" smtClean="0"/>
              <a:t>Intel </a:t>
            </a:r>
            <a:r>
              <a:rPr lang="en-US" dirty="0" err="1" smtClean="0"/>
              <a:t>Westmere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32</a:t>
            </a:r>
            <a:r>
              <a:rPr lang="en-US" baseline="0" dirty="0" smtClean="0"/>
              <a:t> nm = 0.032u, 130W / 240mm^2 = 54 W/cm^2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 = </a:t>
            </a:r>
            <a:r>
              <a:rPr lang="en-US" dirty="0" err="1" smtClean="0"/>
              <a:t>MultiIssue</a:t>
            </a:r>
            <a:r>
              <a:rPr lang="en-US" baseline="0" dirty="0" smtClean="0"/>
              <a:t> + extra PCs and registers – dependency logic</a:t>
            </a:r>
          </a:p>
          <a:p>
            <a:r>
              <a:rPr lang="en-US" baseline="0" dirty="0" smtClean="0"/>
              <a:t>HT = </a:t>
            </a:r>
            <a:r>
              <a:rPr lang="en-US" baseline="0" dirty="0" err="1" smtClean="0"/>
              <a:t>MultiCore</a:t>
            </a:r>
            <a:r>
              <a:rPr lang="en-US" baseline="0" dirty="0" smtClean="0"/>
              <a:t> – redundant functional units + hazard avoidance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MultiCore</a:t>
            </a:r>
            <a:r>
              <a:rPr lang="en-US" dirty="0" smtClean="0"/>
              <a:t>:</a:t>
            </a:r>
            <a:r>
              <a:rPr lang="en-US" baseline="0" dirty="0" smtClean="0"/>
              <a:t> 8 processors dies * 8 cores per processor die</a:t>
            </a:r>
          </a:p>
          <a:p>
            <a:r>
              <a:rPr lang="en-US" baseline="0" dirty="0" err="1" smtClean="0"/>
              <a:t>Hyperthreading</a:t>
            </a:r>
            <a:r>
              <a:rPr lang="en-US" baseline="0" dirty="0" smtClean="0"/>
              <a:t>: 2 HT per core</a:t>
            </a:r>
          </a:p>
          <a:p>
            <a:r>
              <a:rPr lang="en-US" baseline="0" dirty="0" smtClean="0"/>
              <a:t>Dynamic Multi-Issue: 4 issue</a:t>
            </a:r>
          </a:p>
          <a:p>
            <a:r>
              <a:rPr lang="en-US" baseline="0" dirty="0" smtClean="0"/>
              <a:t>Pipeline: 16 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Or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5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1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1" tIns="45711" rIns="91421" bIns="45711"/>
          <a:lstStyle/>
          <a:p>
            <a:r>
              <a:rPr lang="en-US" dirty="0" err="1"/>
              <a:t>Underclocking</a:t>
            </a:r>
            <a:r>
              <a:rPr lang="en-US" dirty="0"/>
              <a:t> messes up the ratios completely. Work through a 8x slowdown </a:t>
            </a:r>
            <a:r>
              <a:rPr lang="en-US" dirty="0" smtClean="0"/>
              <a:t>example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Most is software, but hardware can</a:t>
            </a:r>
            <a:r>
              <a:rPr lang="en-US" baseline="0" dirty="0" smtClean="0"/>
              <a:t> </a:t>
            </a:r>
            <a:r>
              <a:rPr lang="en-US" dirty="0" smtClean="0"/>
              <a:t>help: </a:t>
            </a:r>
          </a:p>
          <a:p>
            <a:r>
              <a:rPr lang="en-US" dirty="0" smtClean="0"/>
              <a:t> - </a:t>
            </a:r>
            <a:r>
              <a:rPr lang="en-US" smtClean="0"/>
              <a:t>communications (</a:t>
            </a:r>
            <a:r>
              <a:rPr lang="en-US" dirty="0" smtClean="0"/>
              <a:t>fast core-to-core interconnect)</a:t>
            </a:r>
          </a:p>
          <a:p>
            <a:r>
              <a:rPr lang="en-US" dirty="0" smtClean="0"/>
              <a:t> - coordination and synchronization</a:t>
            </a:r>
            <a:r>
              <a:rPr lang="en-US" baseline="0" dirty="0" smtClean="0"/>
              <a:t> primitives (next time)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Draw pictures: 250MHz 1-stage</a:t>
            </a:r>
            <a:r>
              <a:rPr lang="en-US" baseline="0" dirty="0" smtClean="0"/>
              <a:t>; 500Mhz 2-stage; 1GHz 4-stage; 4GHz 16-stage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Draw picture; 4 stage, 4-way</a:t>
            </a:r>
            <a:r>
              <a:rPr lang="en-US" baseline="0" dirty="0" smtClean="0"/>
              <a:t> *</a:t>
            </a:r>
            <a:r>
              <a:rPr lang="en-US" dirty="0" smtClean="0"/>
              <a:t> 4GHz</a:t>
            </a:r>
            <a:r>
              <a:rPr lang="en-US" baseline="0" dirty="0" smtClean="0"/>
              <a:t> = 16B inst/cycles</a:t>
            </a:r>
            <a:br>
              <a:rPr lang="en-US" baseline="0" dirty="0" smtClean="0"/>
            </a:br>
            <a:r>
              <a:rPr lang="en-US" baseline="0" dirty="0" smtClean="0"/>
              <a:t>Next: Static issue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show</a:t>
            </a:r>
            <a:r>
              <a:rPr lang="en-US" baseline="0" dirty="0" smtClean="0"/>
              <a:t> program, decode stage</a:t>
            </a:r>
          </a:p>
          <a:p>
            <a:r>
              <a:rPr lang="en-US" baseline="0" dirty="0" smtClean="0"/>
              <a:t>Ideal CPI = 0.5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Helvetica" pitchFamily="34" charset="0"/>
              </a:rPr>
              <a:t>assume 1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delay slot for loads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can move </a:t>
            </a:r>
            <a:r>
              <a:rPr lang="en-US" sz="2800" baseline="0" dirty="0" err="1" smtClean="0">
                <a:solidFill>
                  <a:schemeClr val="bg1"/>
                </a:solidFill>
                <a:latin typeface="Helvetica" pitchFamily="34" charset="0"/>
              </a:rPr>
              <a:t>addi</a:t>
            </a: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 earlier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6 cycles / 8 instructions = 0.75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chemeClr val="bg1"/>
                </a:solidFill>
                <a:latin typeface="Helvetica" pitchFamily="34" charset="0"/>
              </a:rPr>
              <a:t>CPI = 5 cycles / 8 instructions = 0.625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Rename registers, move load</a:t>
            </a:r>
            <a:r>
              <a:rPr lang="en-US" baseline="0" dirty="0" smtClean="0"/>
              <a:t> B up, eliminate delay slot</a:t>
            </a:r>
          </a:p>
          <a:p>
            <a:r>
              <a:rPr lang="en-US" baseline="0" dirty="0" smtClean="0"/>
              <a:t>But! s1 and s2 might be equal =&gt; Aliasing!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FD78-0587-46E3-89F8-616F197A62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0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53.xml"/><Relationship Id="rId21" Type="http://schemas.openxmlformats.org/officeDocument/2006/relationships/image" Target="../media/image13.emf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image" Target="../media/image12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10" Type="http://schemas.openxmlformats.org/officeDocument/2006/relationships/tags" Target="../tags/tag60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6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0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0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3" Type="http://schemas.openxmlformats.org/officeDocument/2006/relationships/tags" Target="../tags/tag11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image" Target="../media/image26.emf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3" Type="http://schemas.openxmlformats.org/officeDocument/2006/relationships/tags" Target="../tags/tag13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27.emf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28.emf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notesSlide" Target="../notesSlides/notesSlide22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29.emf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em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8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xkcd</a:t>
            </a:r>
            <a:r>
              <a:rPr lang="en-US" dirty="0" smtClean="0"/>
              <a:t>/619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"/>
            <a:ext cx="6019800" cy="605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P3 Ink d80d5f85-56ec-4d24-9f0f-249f438fb81a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9" y="3734057"/>
            <a:ext cx="118560" cy="1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Dynamic Multiple Issue</a:t>
            </a:r>
          </a:p>
          <a:p>
            <a:r>
              <a:rPr lang="en-US" dirty="0" smtClean="0"/>
              <a:t>a.k.a. </a:t>
            </a:r>
            <a:r>
              <a:rPr lang="en-US" dirty="0" err="1" smtClean="0">
                <a:solidFill>
                  <a:schemeClr val="accent1"/>
                </a:solidFill>
              </a:rPr>
              <a:t>SuperScalar</a:t>
            </a:r>
            <a:r>
              <a:rPr lang="en-US" dirty="0" smtClean="0">
                <a:solidFill>
                  <a:schemeClr val="accent1"/>
                </a:solidFill>
              </a:rPr>
              <a:t> Processor </a:t>
            </a:r>
            <a:r>
              <a:rPr lang="en-US" dirty="0" smtClean="0"/>
              <a:t>(c.f. Intel)</a:t>
            </a:r>
          </a:p>
          <a:p>
            <a:pPr lvl="1"/>
            <a:r>
              <a:rPr lang="en-US" dirty="0" smtClean="0"/>
              <a:t>CPU examines instruction stream and chooses multiple instructions to issue each cycle</a:t>
            </a:r>
          </a:p>
          <a:p>
            <a:pPr lvl="1"/>
            <a:r>
              <a:rPr lang="en-US" dirty="0" smtClean="0"/>
              <a:t>Compiler can help by reordering instructions….</a:t>
            </a:r>
          </a:p>
          <a:p>
            <a:pPr lvl="1"/>
            <a:r>
              <a:rPr lang="en-US" dirty="0" smtClean="0"/>
              <a:t>… but CPU is responsible for resolving hazards</a:t>
            </a:r>
          </a:p>
          <a:p>
            <a:r>
              <a:rPr lang="en-US" dirty="0" smtClean="0"/>
              <a:t>Even better: </a:t>
            </a:r>
            <a:r>
              <a:rPr lang="en-US" dirty="0" smtClean="0">
                <a:solidFill>
                  <a:schemeClr val="accent1"/>
                </a:solidFill>
              </a:rPr>
              <a:t>Speculation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1"/>
                </a:solidFill>
              </a:rPr>
              <a:t>Out-of-order Execution</a:t>
            </a:r>
          </a:p>
          <a:p>
            <a:pPr lvl="1"/>
            <a:r>
              <a:rPr lang="en-US" dirty="0" smtClean="0"/>
              <a:t>Execute instructions as early as possible</a:t>
            </a:r>
          </a:p>
          <a:p>
            <a:pPr lvl="1"/>
            <a:r>
              <a:rPr lang="en-US" dirty="0" smtClean="0"/>
              <a:t>Aggressive register renaming</a:t>
            </a:r>
          </a:p>
          <a:p>
            <a:pPr lvl="1"/>
            <a:r>
              <a:rPr lang="en-US" dirty="0" smtClean="0"/>
              <a:t>Guess results of branches, loads, etc.</a:t>
            </a:r>
          </a:p>
          <a:p>
            <a:pPr lvl="1"/>
            <a:r>
              <a:rPr lang="en-US" dirty="0" smtClean="0"/>
              <a:t>Roll back if guesses were wrong</a:t>
            </a:r>
          </a:p>
          <a:p>
            <a:pPr lvl="1"/>
            <a:r>
              <a:rPr lang="en-US" dirty="0" smtClean="0"/>
              <a:t>Don’t commit results until all previous </a:t>
            </a:r>
            <a:r>
              <a:rPr lang="en-US" dirty="0" err="1" smtClean="0"/>
              <a:t>insts</a:t>
            </a:r>
            <a:r>
              <a:rPr lang="en-US" dirty="0" smtClean="0"/>
              <a:t>. are retired</a:t>
            </a:r>
          </a:p>
        </p:txBody>
      </p:sp>
      <p:pic>
        <p:nvPicPr>
          <p:cNvPr id="9218" name="CP3 Ink 0e4bca82-7037-4359-bf23-be8527946ee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6605" y="4063886"/>
            <a:ext cx="1727589" cy="50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Does Multiple Issue Work?</a:t>
            </a:r>
            <a:endParaRPr lang="en-AU"/>
          </a:p>
        </p:txBody>
      </p:sp>
      <p:sp>
        <p:nvSpPr>
          <p:cNvPr id="515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work?</a:t>
            </a:r>
          </a:p>
          <a:p>
            <a:r>
              <a:rPr lang="en-US" dirty="0" smtClean="0"/>
              <a:t>A: Kind of… but not as much as we’d like</a:t>
            </a:r>
          </a:p>
          <a:p>
            <a:r>
              <a:rPr lang="en-US" dirty="0" smtClean="0"/>
              <a:t>Limiting factors?</a:t>
            </a:r>
          </a:p>
          <a:p>
            <a:pPr lvl="1"/>
            <a:r>
              <a:rPr lang="en-US" dirty="0" smtClean="0"/>
              <a:t>Programs dependencies</a:t>
            </a:r>
          </a:p>
          <a:p>
            <a:pPr lvl="1"/>
            <a:r>
              <a:rPr lang="en-US" dirty="0" smtClean="0"/>
              <a:t>Hard to detect dependencies </a:t>
            </a:r>
            <a:r>
              <a:rPr lang="en-US" dirty="0" smtClean="0">
                <a:sym typeface="Wingdings" pitchFamily="2" charset="2"/>
              </a:rPr>
              <a:t> be conservative</a:t>
            </a:r>
            <a:endParaRPr lang="en-US" dirty="0" smtClean="0"/>
          </a:p>
          <a:p>
            <a:pPr lvl="2"/>
            <a:r>
              <a:rPr lang="en-US" dirty="0" smtClean="0"/>
              <a:t>e.g. Pointer Aliasing: A[0] += 1; B[0] *= 2;</a:t>
            </a:r>
          </a:p>
          <a:p>
            <a:pPr lvl="1"/>
            <a:r>
              <a:rPr lang="en-US" dirty="0" smtClean="0"/>
              <a:t>Hard to expose parallelism</a:t>
            </a:r>
          </a:p>
          <a:p>
            <a:pPr lvl="2"/>
            <a:r>
              <a:rPr lang="en-US" dirty="0" smtClean="0"/>
              <a:t>Can only issue a few instructions ahead of PC</a:t>
            </a:r>
          </a:p>
          <a:p>
            <a:pPr lvl="1"/>
            <a:r>
              <a:rPr lang="en-US" dirty="0" smtClean="0"/>
              <a:t>Structural limits</a:t>
            </a:r>
          </a:p>
          <a:p>
            <a:pPr lvl="2"/>
            <a:r>
              <a:rPr lang="en-US" dirty="0" smtClean="0"/>
              <a:t>Memory delays and limited bandwidth</a:t>
            </a:r>
          </a:p>
          <a:p>
            <a:pPr lvl="1"/>
            <a:r>
              <a:rPr lang="en-US" dirty="0" smtClean="0"/>
              <a:t>Hard to keep pipelines 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78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Power Efficiency</a:t>
            </a:r>
            <a:endParaRPr lang="en-AU"/>
          </a:p>
        </p:txBody>
      </p:sp>
      <p:sp>
        <p:nvSpPr>
          <p:cNvPr id="51578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905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Q: Does multiple issue / ILP cost much?</a:t>
            </a:r>
          </a:p>
          <a:p>
            <a:r>
              <a:rPr lang="en-AU" dirty="0" smtClean="0"/>
              <a:t>A: Yes.</a:t>
            </a:r>
          </a:p>
          <a:p>
            <a:r>
              <a:rPr lang="en-AU" dirty="0" smtClean="0">
                <a:sym typeface="Wingdings" pitchFamily="2" charset="2"/>
              </a:rPr>
              <a:t> </a:t>
            </a:r>
            <a:r>
              <a:rPr lang="en-AU" dirty="0" smtClean="0"/>
              <a:t>Dynamic issue and speculation requires power</a:t>
            </a:r>
          </a:p>
        </p:txBody>
      </p:sp>
      <p:graphicFrame>
        <p:nvGraphicFramePr>
          <p:cNvPr id="5157892" name="Group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52401" y="1981200"/>
          <a:ext cx="8839199" cy="283464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CPU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Helvetic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685800" y="5715000"/>
            <a:ext cx="7026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AU" sz="3200" dirty="0" smtClean="0">
                <a:solidFill>
                  <a:schemeClr val="bg1"/>
                </a:solidFill>
              </a:rPr>
              <a:t>Multiple simpler cores may be better?</a:t>
            </a:r>
            <a:endParaRPr lang="en-AU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52400" y="4800600"/>
          <a:ext cx="8839199" cy="731520"/>
        </p:xfrm>
        <a:graphic>
          <a:graphicData uri="http://schemas.openxmlformats.org/drawingml/2006/table">
            <a:tbl>
              <a:tblPr/>
              <a:tblGrid>
                <a:gridCol w="1600199"/>
                <a:gridCol w="762000"/>
                <a:gridCol w="1295400"/>
                <a:gridCol w="1005587"/>
                <a:gridCol w="929902"/>
                <a:gridCol w="1493511"/>
                <a:gridCol w="838200"/>
                <a:gridCol w="914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UltraSparc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CP3 Ink ca37d648-bd61-488a-8fdc-183689e76ef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2925" y="2517576"/>
            <a:ext cx="8366950" cy="306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Moore’s Law</a:t>
            </a:r>
            <a:endParaRPr lang="en-US"/>
          </a:p>
        </p:txBody>
      </p:sp>
      <p:pic>
        <p:nvPicPr>
          <p:cNvPr id="4994052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/>
          <a:srcRect l="19218" t="28504" r="32813" b="15264"/>
          <a:stretch>
            <a:fillRect/>
          </a:stretch>
        </p:blipFill>
        <p:spPr bwMode="auto">
          <a:xfrm>
            <a:off x="76201" y="76199"/>
            <a:ext cx="8991600" cy="65879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4343400" y="28956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3429000" y="37338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5"/>
            </p:custDataLst>
          </p:nvPr>
        </p:nvSpPr>
        <p:spPr>
          <a:xfrm>
            <a:off x="3684234" y="4446234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048000" y="50292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8080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743200" y="5334000"/>
            <a:ext cx="645112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8008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1828800" y="5334000"/>
            <a:ext cx="609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4004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3810000" y="3429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386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562600" y="2743200"/>
            <a:ext cx="1143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Pentium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7579312" y="1600200"/>
            <a:ext cx="914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Atom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5947302" y="1591322"/>
            <a:ext cx="407634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P4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5410200" y="1143000"/>
            <a:ext cx="1371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907566" y="1353844"/>
            <a:ext cx="4572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K8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5"/>
            </p:custDataLst>
          </p:nvPr>
        </p:nvSpPr>
        <p:spPr>
          <a:xfrm>
            <a:off x="7467600" y="762000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K10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4191000" y="228600"/>
            <a:ext cx="2971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Dual-core Itanium 2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266" name="CP3 Ink ebdee8fe-62ea-4d67-9306-61de0d0c77a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97873" y="548822"/>
            <a:ext cx="2540572" cy="42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 Multicore?</a:t>
            </a:r>
            <a:endParaRPr lang="en-US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Moore’s law</a:t>
            </a:r>
          </a:p>
          <a:p>
            <a:pPr lvl="1"/>
            <a:r>
              <a:rPr lang="en-US" dirty="0" smtClean="0"/>
              <a:t>A law about transistors</a:t>
            </a:r>
          </a:p>
          <a:p>
            <a:pPr lvl="1"/>
            <a:r>
              <a:rPr lang="en-US" dirty="0" smtClean="0"/>
              <a:t>Smaller means more transistors per die</a:t>
            </a:r>
          </a:p>
          <a:p>
            <a:pPr lvl="1"/>
            <a:r>
              <a:rPr lang="en-US" dirty="0" smtClean="0"/>
              <a:t>And smaller means faster too</a:t>
            </a:r>
          </a:p>
          <a:p>
            <a:endParaRPr lang="en-US" dirty="0" smtClean="0"/>
          </a:p>
          <a:p>
            <a:r>
              <a:rPr lang="en-US" dirty="0" smtClean="0"/>
              <a:t>But: Power consumption growing too…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Limits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8458200" cy="5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038600"/>
            <a:ext cx="1530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Hot Plate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45720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220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Rocket Nozzle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2057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2438400"/>
            <a:ext cx="251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Nuclear Reactor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676400" y="29718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9598" y="848380"/>
            <a:ext cx="2272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Surface of Sun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6400" y="914400"/>
            <a:ext cx="6172200" cy="0"/>
          </a:xfrm>
          <a:prstGeom prst="line">
            <a:avLst/>
          </a:prstGeom>
          <a:ln w="762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8001000" y="3505200"/>
            <a:ext cx="152400" cy="1524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43005" y="3591580"/>
            <a:ext cx="919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Xeon</a:t>
            </a:r>
          </a:p>
        </p:txBody>
      </p:sp>
      <p:pic>
        <p:nvPicPr>
          <p:cNvPr id="12290" name="CP3 Ink c5a16a3c-436b-4bfc-a3df-f9d8acc76cb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518" y="1987451"/>
            <a:ext cx="8536322" cy="433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7" grpId="0"/>
      <p:bldP spid="19" grpId="0"/>
      <p:bldP spid="15" grpId="0" animBg="1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4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Power Wall</a:t>
            </a:r>
            <a:endParaRPr lang="en-US" dirty="0"/>
          </a:p>
        </p:txBody>
      </p:sp>
      <p:sp>
        <p:nvSpPr>
          <p:cNvPr id="5004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Power = capacitance * voltage</a:t>
            </a:r>
            <a:r>
              <a:rPr lang="en-AU" baseline="30000" dirty="0" smtClean="0"/>
              <a:t>2</a:t>
            </a:r>
            <a:r>
              <a:rPr lang="en-AU" dirty="0" smtClean="0"/>
              <a:t> * frequency </a:t>
            </a:r>
          </a:p>
          <a:p>
            <a:r>
              <a:rPr lang="en-AU" dirty="0" smtClean="0"/>
              <a:t>In practice: Power ~ voltage</a:t>
            </a:r>
            <a:r>
              <a:rPr lang="en-AU" baseline="30000" dirty="0" smtClean="0"/>
              <a:t>3</a:t>
            </a:r>
          </a:p>
          <a:p>
            <a:endParaRPr lang="en-AU" dirty="0" smtClean="0"/>
          </a:p>
          <a:p>
            <a:r>
              <a:rPr lang="en-AU" dirty="0" smtClean="0"/>
              <a:t>Reducing voltage helps (a lot)</a:t>
            </a:r>
          </a:p>
          <a:p>
            <a:r>
              <a:rPr lang="en-AU" dirty="0" smtClean="0"/>
              <a:t>... so does reducing clock speed</a:t>
            </a:r>
          </a:p>
          <a:p>
            <a:r>
              <a:rPr lang="en-AU" dirty="0" smtClean="0"/>
              <a:t>Better cooling helps</a:t>
            </a: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 smtClean="0">
                <a:solidFill>
                  <a:schemeClr val="accent1"/>
                </a:solidFill>
              </a:rPr>
              <a:t>power wall</a:t>
            </a:r>
          </a:p>
          <a:p>
            <a:pPr lvl="1"/>
            <a:r>
              <a:rPr lang="en-AU" dirty="0" smtClean="0"/>
              <a:t>We can’t reduce voltage further</a:t>
            </a:r>
          </a:p>
          <a:p>
            <a:pPr lvl="1"/>
            <a:r>
              <a:rPr lang="en-AU" dirty="0" smtClean="0"/>
              <a:t>We can’t remove more heat</a:t>
            </a:r>
          </a:p>
        </p:txBody>
      </p:sp>
      <p:pic>
        <p:nvPicPr>
          <p:cNvPr id="13314" name="CP3 Ink 404322c8-c31f-40b2-9ed1-3616a3c4996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347" y="606628"/>
            <a:ext cx="7452344" cy="44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pic>
        <p:nvPicPr>
          <p:cNvPr id="14338" name="CP3 Ink 5f6bd92b-1360-420f-9e06-3908ba397e35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020444" y="1801576"/>
            <a:ext cx="8011270" cy="29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Inside the Processor</a:t>
            </a:r>
            <a:endParaRPr lang="en-AU"/>
          </a:p>
        </p:txBody>
      </p:sp>
      <p:sp>
        <p:nvSpPr>
          <p:cNvPr id="5008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AMD Barcelona Quad-Core: 4 processor cores</a:t>
            </a:r>
            <a:endParaRPr lang="en-US" dirty="0"/>
          </a:p>
        </p:txBody>
      </p:sp>
      <p:pic>
        <p:nvPicPr>
          <p:cNvPr id="7" name="Picture 4" descr="f01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91" y="1371600"/>
            <a:ext cx="8907709" cy="40344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4343400" y="1219200"/>
            <a:ext cx="533400" cy="4572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CP3 Ink 9ff45fbd-8a32-41d3-be46-31de36e47cd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582" y="1547748"/>
            <a:ext cx="6436115" cy="38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990600"/>
            <a:ext cx="801716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Nehalem Hex-Core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632" y="3276600"/>
            <a:ext cx="6079108" cy="307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CP3 Ink 46720103-f5eb-49a7-8cb2-4d1d03c62e3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200" y="2974536"/>
            <a:ext cx="3319680" cy="34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Multicore &amp; Parallel 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787575"/>
            <a:ext cx="4572000" cy="2003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buSzPct val="80000"/>
            </a:pPr>
            <a:r>
              <a:rPr lang="en-US" sz="2700" b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Guest Lecture: Kevin </a:t>
            </a: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Walsh</a:t>
            </a:r>
          </a:p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CS 3410, Spring 2011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Computer Science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chemeClr val="accent1"/>
                </a:solidFill>
              </a:rPr>
              <a:t>Multi-Issue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Programs: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Num. Pipelines:</a:t>
            </a:r>
          </a:p>
          <a:p>
            <a:pPr>
              <a:tabLst>
                <a:tab pos="515938" algn="l"/>
                <a:tab pos="5540375" algn="l"/>
              </a:tabLst>
            </a:pPr>
            <a:r>
              <a:rPr lang="en-US" sz="2400" dirty="0" smtClean="0"/>
              <a:t>Pipeline Width:</a:t>
            </a:r>
            <a:endParaRPr lang="en-US" sz="24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Hyperthreads</a:t>
            </a:r>
            <a:r>
              <a:rPr lang="en-US" dirty="0" smtClean="0"/>
              <a:t> (Intel)</a:t>
            </a:r>
          </a:p>
          <a:p>
            <a:pPr lvl="1"/>
            <a:r>
              <a:rPr lang="en-US" dirty="0" smtClean="0"/>
              <a:t>Illusion of multiple cores on a single core</a:t>
            </a:r>
          </a:p>
          <a:p>
            <a:pPr lvl="1"/>
            <a:r>
              <a:rPr lang="en-US" dirty="0" smtClean="0"/>
              <a:t>Easy to keep HT pipelines full + share functional units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600" y="304800"/>
            <a:ext cx="118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vs. </a:t>
            </a:r>
            <a:r>
              <a:rPr lang="en-US" sz="3200" dirty="0" smtClean="0">
                <a:solidFill>
                  <a:schemeClr val="accent1"/>
                </a:solidFill>
              </a:rPr>
              <a:t>HT</a:t>
            </a:r>
            <a:endParaRPr lang="en-US" sz="3200" dirty="0"/>
          </a:p>
        </p:txBody>
      </p:sp>
      <p:pic>
        <p:nvPicPr>
          <p:cNvPr id="17410" name="CP3 Ink 532e2ad3-8d0f-4211-ab36-d369a94d220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48" y="221827"/>
            <a:ext cx="8993624" cy="431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All of the above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523701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CP3 Ink 7a24a215-02cc-444f-a242-c0f8563b6d4c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5701" y="406582"/>
            <a:ext cx="7621716" cy="404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Work Partitioning</a:t>
            </a:r>
            <a:endParaRPr lang="en-CA" dirty="0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Partition work </a:t>
            </a:r>
            <a:r>
              <a:rPr lang="en-US" dirty="0" smtClean="0"/>
              <a:t>so all cores have something to do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43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27860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14400" y="30480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14400" y="3319463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4400" y="3581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3843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114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4400" y="43434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14400" y="4605337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58" name="CP3 Ink 1fcc7cc0-ae30-4ee6-82f4-576caf64745d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68456" y="1621028"/>
            <a:ext cx="5657007" cy="7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4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Load Balancing</a:t>
            </a:r>
            <a:endParaRPr lang="en-CA"/>
          </a:p>
        </p:txBody>
      </p:sp>
      <p:sp>
        <p:nvSpPr>
          <p:cNvPr id="5024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Load Balancing</a:t>
            </a:r>
          </a:p>
          <a:p>
            <a:r>
              <a:rPr lang="en-US" dirty="0" smtClean="0"/>
              <a:t>Need to partition so all cores are actually working</a:t>
            </a:r>
            <a:endParaRPr lang="en-US" dirty="0"/>
          </a:p>
        </p:txBody>
      </p:sp>
      <p:sp>
        <p:nvSpPr>
          <p:cNvPr id="50247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05099"/>
            <a:ext cx="361839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76562"/>
            <a:ext cx="1628274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1" y="3248024"/>
            <a:ext cx="762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3519487"/>
            <a:ext cx="1990112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7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400" y="3790949"/>
            <a:ext cx="904596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8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4401" y="4062412"/>
            <a:ext cx="152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79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14400" y="4333874"/>
            <a:ext cx="25781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24780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4400" y="4605337"/>
            <a:ext cx="1311665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14400" y="1828800"/>
            <a:ext cx="381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4400" y="1828800"/>
            <a:ext cx="7315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1828800"/>
            <a:ext cx="1447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3200" y="1828800"/>
            <a:ext cx="6858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29000" y="1828800"/>
            <a:ext cx="11430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1828800"/>
            <a:ext cx="13716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1828800"/>
            <a:ext cx="4572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008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5200" y="1828800"/>
            <a:ext cx="914400" cy="271463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2" name="CP3 Ink dd0b6294-e453-42ec-a864-d5d62b086f69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3828" y="1608571"/>
            <a:ext cx="6740984" cy="40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4773" grpId="0" animBg="1"/>
      <p:bldP spid="5024774" grpId="0" animBg="1"/>
      <p:bldP spid="5024775" grpId="0" animBg="1"/>
      <p:bldP spid="5024776" grpId="0" animBg="1"/>
      <p:bldP spid="5024777" grpId="0" animBg="1"/>
      <p:bldP spid="5024778" grpId="0" animBg="1"/>
      <p:bldP spid="5024779" grpId="0" animBg="1"/>
      <p:bldP spid="5024780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28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If tasks have a </a:t>
            </a:r>
            <a:r>
              <a:rPr lang="en-US" dirty="0" smtClean="0">
                <a:solidFill>
                  <a:schemeClr val="accent1"/>
                </a:solidFill>
              </a:rPr>
              <a:t>serial part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chemeClr val="accent1"/>
                </a:solidFill>
              </a:rPr>
              <a:t>parallel part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	step 1: divide input data into </a:t>
            </a:r>
            <a:r>
              <a:rPr lang="en-US" i="1" dirty="0" smtClean="0"/>
              <a:t>n</a:t>
            </a:r>
            <a:r>
              <a:rPr lang="en-US" dirty="0" smtClean="0"/>
              <a:t> pieces</a:t>
            </a:r>
          </a:p>
          <a:p>
            <a:r>
              <a:rPr lang="en-US" dirty="0" smtClean="0"/>
              <a:t>	step 2: do work on each piece</a:t>
            </a:r>
          </a:p>
          <a:p>
            <a:r>
              <a:rPr lang="en-US" dirty="0" smtClean="0"/>
              <a:t>	step 3: combine all results</a:t>
            </a:r>
          </a:p>
          <a:p>
            <a:r>
              <a:rPr lang="en-US" dirty="0" smtClean="0"/>
              <a:t>Recall: </a:t>
            </a:r>
            <a:r>
              <a:rPr lang="en-US" dirty="0" smtClean="0">
                <a:solidFill>
                  <a:schemeClr val="accent1"/>
                </a:solidFill>
              </a:rPr>
              <a:t>Amdahl’s Law</a:t>
            </a:r>
          </a:p>
          <a:p>
            <a:r>
              <a:rPr lang="en-US" dirty="0" smtClean="0"/>
              <a:t>As number of cores increases …</a:t>
            </a:r>
          </a:p>
          <a:p>
            <a:pPr lvl="1"/>
            <a:r>
              <a:rPr lang="en-US" dirty="0" smtClean="0"/>
              <a:t>time to execute parallel part? </a:t>
            </a:r>
          </a:p>
          <a:p>
            <a:pPr lvl="1"/>
            <a:r>
              <a:rPr lang="en-US" dirty="0" smtClean="0"/>
              <a:t>time to execute serial part?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CA"/>
          </a:p>
        </p:txBody>
      </p:sp>
      <p:sp>
        <p:nvSpPr>
          <p:cNvPr id="503091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3622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28194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1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21336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76400" y="2590800"/>
            <a:ext cx="14478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1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76400" y="1219200"/>
            <a:ext cx="57912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3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76400" y="3810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038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5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76400" y="4267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44958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7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676400" y="51816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8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76400" y="49530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29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47244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30930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5410200"/>
            <a:ext cx="762000" cy="228600"/>
          </a:xfrm>
          <a:prstGeom prst="rect">
            <a:avLst/>
          </a:prstGeom>
          <a:solidFill>
            <a:srgbClr val="0099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67600" y="12192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124200" y="21336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8400" y="3810000"/>
            <a:ext cx="1447800" cy="228600"/>
          </a:xfrm>
          <a:prstGeom prst="rect">
            <a:avLst/>
          </a:prstGeom>
          <a:solidFill>
            <a:srgbClr val="CC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06" name="CP3 Ink 871add56-eab5-44a2-b1ce-a5509466755c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09153" y="1428891"/>
            <a:ext cx="5978812" cy="49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0916" grpId="0" animBg="1"/>
      <p:bldP spid="5030917" grpId="0" animBg="1"/>
      <p:bldP spid="5030918" grpId="0" animBg="1"/>
      <p:bldP spid="5030919" grpId="0" animBg="1"/>
      <p:bldP spid="5030920" grpId="0" animBg="1"/>
      <p:bldP spid="5030922" grpId="0" animBg="1"/>
      <p:bldP spid="5030923" grpId="0" animBg="1"/>
      <p:bldP spid="5030924" grpId="0" animBg="1"/>
      <p:bldP spid="5030925" grpId="0" animBg="1"/>
      <p:bldP spid="5030926" grpId="0" animBg="1"/>
      <p:bldP spid="5030927" grpId="0" animBg="1"/>
      <p:bldP spid="5030928" grpId="0" animBg="1"/>
      <p:bldP spid="5030929" grpId="0" animBg="1"/>
      <p:bldP spid="5030930" grpId="0" animBg="1"/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AU" smtClean="0"/>
              <a:t>Parallel Programming</a:t>
            </a:r>
            <a:endParaRPr lang="en-AU"/>
          </a:p>
        </p:txBody>
      </p:sp>
      <p:sp>
        <p:nvSpPr>
          <p:cNvPr id="50227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AU" dirty="0" smtClean="0"/>
              <a:t>Q: So lets just all use multicore from now on!</a:t>
            </a:r>
          </a:p>
          <a:p>
            <a:r>
              <a:rPr lang="en-AU" dirty="0" smtClean="0"/>
              <a:t>A: Software must be written as parallel program</a:t>
            </a:r>
          </a:p>
          <a:p>
            <a:endParaRPr lang="en-AU" dirty="0" smtClean="0"/>
          </a:p>
          <a:p>
            <a:r>
              <a:rPr lang="en-AU" dirty="0" smtClean="0">
                <a:solidFill>
                  <a:schemeClr val="accent1"/>
                </a:solidFill>
              </a:rPr>
              <a:t>Multicore difficulties</a:t>
            </a:r>
          </a:p>
          <a:p>
            <a:pPr lvl="1"/>
            <a:r>
              <a:rPr lang="en-AU" dirty="0" smtClean="0"/>
              <a:t>Partitioning work</a:t>
            </a:r>
          </a:p>
          <a:p>
            <a:pPr lvl="1"/>
            <a:r>
              <a:rPr lang="en-AU" dirty="0" smtClean="0"/>
              <a:t>Coordination &amp; synchronization</a:t>
            </a:r>
          </a:p>
          <a:p>
            <a:pPr lvl="1"/>
            <a:r>
              <a:rPr lang="en-AU" dirty="0" smtClean="0"/>
              <a:t>Communications overhead</a:t>
            </a:r>
          </a:p>
          <a:p>
            <a:pPr lvl="1"/>
            <a:r>
              <a:rPr lang="en-AU" dirty="0" smtClean="0"/>
              <a:t>Balancing load over cores</a:t>
            </a:r>
          </a:p>
          <a:p>
            <a:pPr lvl="1"/>
            <a:r>
              <a:rPr lang="en-AU" dirty="0" smtClean="0"/>
              <a:t>How do you write parallel programs?</a:t>
            </a:r>
            <a:endParaRPr lang="en-AU" dirty="0"/>
          </a:p>
          <a:p>
            <a:pPr lvl="2"/>
            <a:r>
              <a:rPr lang="en-AU" dirty="0" smtClean="0"/>
              <a:t>... without knowing exact underlying architecture?</a:t>
            </a:r>
          </a:p>
        </p:txBody>
      </p:sp>
      <p:pic>
        <p:nvPicPr>
          <p:cNvPr id="22530" name="CP3 Ink 6b087015-1bd2-4e0b-a288-504ad4dccd4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336" y="90262"/>
            <a:ext cx="7316847" cy="475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1062844" y="1752600"/>
            <a:ext cx="4216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affected execution time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90600" y="2362200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amount of improvement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>
            <p:custDataLst>
              <p:tags r:id="rId3"/>
            </p:custDataLst>
          </p:nvPr>
        </p:nvCxnSpPr>
        <p:spPr>
          <a:xfrm>
            <a:off x="838200" y="2362200"/>
            <a:ext cx="45522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505200" y="3276600"/>
            <a:ext cx="49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+  execution time unaffected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14400"/>
            <a:ext cx="621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Execution time after improvement =</a:t>
            </a:r>
          </a:p>
        </p:txBody>
      </p:sp>
      <p:pic>
        <p:nvPicPr>
          <p:cNvPr id="2050" name="CP3 Ink 569090f7-01ea-4fe8-a7e4-366951bbf1b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536" y="649371"/>
            <a:ext cx="6249807" cy="421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</a:t>
            </a:r>
            <a:r>
              <a:rPr lang="en-US" dirty="0" smtClean="0">
                <a:solidFill>
                  <a:schemeClr val="accent1"/>
                </a:solidFill>
              </a:rPr>
              <a:t>How to improve system performance?</a:t>
            </a:r>
          </a:p>
          <a:p>
            <a:r>
              <a:rPr lang="en-US" dirty="0" smtClean="0">
                <a:sym typeface="Wingdings" pitchFamily="2" charset="2"/>
              </a:rPr>
              <a:t> Increase CPU clock rate?</a:t>
            </a:r>
          </a:p>
          <a:p>
            <a:r>
              <a:rPr lang="en-US" dirty="0" smtClean="0">
                <a:sym typeface="Wingdings" pitchFamily="2" charset="2"/>
              </a:rPr>
              <a:t>	 But I/O speeds are limited</a:t>
            </a:r>
          </a:p>
          <a:p>
            <a:r>
              <a:rPr lang="en-US" dirty="0" smtClean="0">
                <a:sym typeface="Wingdings" pitchFamily="2" charset="2"/>
              </a:rPr>
              <a:t>		Disk, Memory, Networks, etc.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Recall: Amdahl’s Law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Solution: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Parallelism</a:t>
            </a:r>
          </a:p>
        </p:txBody>
      </p:sp>
      <p:pic>
        <p:nvPicPr>
          <p:cNvPr id="3074" name="CP3 Ink 7354599f-5dc3-4780-b8f6-0a552ff9cea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6502" y="2737942"/>
            <a:ext cx="5487635" cy="262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/>
              <a:t>A: Deeper pipeline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Pipeline depth limited by…</a:t>
            </a:r>
          </a:p>
          <a:p>
            <a:pPr lvl="2"/>
            <a:r>
              <a:rPr lang="en-US" dirty="0" smtClean="0"/>
              <a:t>max clock speed (less work per stage </a:t>
            </a:r>
            <a:r>
              <a:rPr lang="en-US" dirty="0" smtClean="0">
                <a:sym typeface="Symbol" pitchFamily="18" charset="2"/>
              </a:rPr>
              <a:t> shorter clock cycle)</a:t>
            </a:r>
          </a:p>
          <a:p>
            <a:pPr lvl="2"/>
            <a:r>
              <a:rPr lang="en-US" dirty="0" smtClean="0">
                <a:sym typeface="Symbol" pitchFamily="18" charset="2"/>
              </a:rPr>
              <a:t>min unit of work</a:t>
            </a:r>
          </a:p>
          <a:p>
            <a:pPr lvl="2"/>
            <a:r>
              <a:rPr lang="en-US" dirty="0" smtClean="0">
                <a:sym typeface="Symbol" pitchFamily="18" charset="2"/>
              </a:rPr>
              <a:t>dependencies, hazards / forwarding logic</a:t>
            </a:r>
          </a:p>
        </p:txBody>
      </p:sp>
      <p:pic>
        <p:nvPicPr>
          <p:cNvPr id="4098" name="CP3 Ink 28ce2666-7c10-40aa-a382-32d3e7cad3b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330" y="1282742"/>
            <a:ext cx="7960459" cy="534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Instruction-Level Parallelism (ILP)</a:t>
            </a:r>
            <a:endParaRPr lang="en-AU"/>
          </a:p>
        </p:txBody>
      </p:sp>
      <p:sp>
        <p:nvSpPr>
          <p:cNvPr id="5135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Pipelining: execute multiple instructions in parallel</a:t>
            </a:r>
          </a:p>
          <a:p>
            <a:r>
              <a:rPr lang="en-US" dirty="0" smtClean="0"/>
              <a:t>Q: How to get more </a:t>
            </a:r>
            <a:r>
              <a:rPr lang="en-US" dirty="0" smtClean="0">
                <a:solidFill>
                  <a:schemeClr val="accent1"/>
                </a:solidFill>
              </a:rPr>
              <a:t>instruction level parallelism</a:t>
            </a:r>
            <a:r>
              <a:rPr lang="en-US" dirty="0" smtClean="0"/>
              <a:t>?</a:t>
            </a:r>
          </a:p>
          <a:p>
            <a:r>
              <a:rPr lang="en-US" dirty="0" smtClean="0">
                <a:sym typeface="Symbol" pitchFamily="18" charset="2"/>
              </a:rPr>
              <a:t>A: Multiple issue pipeline</a:t>
            </a:r>
          </a:p>
          <a:p>
            <a:pPr lvl="2"/>
            <a:r>
              <a:rPr lang="en-US" dirty="0" smtClean="0">
                <a:sym typeface="Symbol" pitchFamily="18" charset="2"/>
              </a:rPr>
              <a:t>Start multiple instructions per clock cycle in duplicate stages</a:t>
            </a:r>
          </a:p>
        </p:txBody>
      </p:sp>
      <p:pic>
        <p:nvPicPr>
          <p:cNvPr id="5122" name="CP3 Ink 0b5e65e7-a49c-4018-bb70-783f6dd2513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953" y="2088342"/>
            <a:ext cx="7875772" cy="38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Multiple Issue</a:t>
            </a:r>
            <a:endParaRPr lang="en-AU" dirty="0"/>
          </a:p>
        </p:txBody>
      </p:sp>
      <p:sp>
        <p:nvSpPr>
          <p:cNvPr id="5137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Static Multiple Issue</a:t>
            </a:r>
          </a:p>
          <a:p>
            <a:r>
              <a:rPr lang="en-US" dirty="0" smtClean="0"/>
              <a:t>a.k.a.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Symbol" pitchFamily="18" charset="2"/>
              </a:rPr>
              <a:t>Very Long Instruction Word (</a:t>
            </a:r>
            <a:r>
              <a:rPr lang="en-US" dirty="0" smtClean="0">
                <a:solidFill>
                  <a:schemeClr val="accent1"/>
                </a:solidFill>
              </a:rPr>
              <a:t>VLIW)</a:t>
            </a:r>
          </a:p>
          <a:p>
            <a:r>
              <a:rPr lang="en-US" dirty="0" smtClean="0"/>
              <a:t>Compiler groups instructions to be issued together</a:t>
            </a:r>
          </a:p>
          <a:p>
            <a:pPr lvl="1"/>
            <a:r>
              <a:rPr lang="en-US" dirty="0" smtClean="0"/>
              <a:t>Packages them into “issue slots”</a:t>
            </a:r>
          </a:p>
          <a:p>
            <a:r>
              <a:rPr lang="en-US" dirty="0" smtClean="0"/>
              <a:t>Q: How does HW detect and resolve hazards?</a:t>
            </a:r>
          </a:p>
          <a:p>
            <a:r>
              <a:rPr lang="en-US" dirty="0" smtClean="0"/>
              <a:t>A: It doesn’t.</a:t>
            </a:r>
          </a:p>
          <a:p>
            <a:r>
              <a:rPr lang="en-US" dirty="0" smtClean="0"/>
              <a:t>	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Simple HW, assumes compiler avoids hazards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Example: Static Dual-Issue 32-bit MIPS</a:t>
            </a:r>
          </a:p>
          <a:p>
            <a:pPr lvl="1"/>
            <a:r>
              <a:rPr lang="en-US" dirty="0" smtClean="0"/>
              <a:t>Instructions come in pairs (64-bit aligned)</a:t>
            </a:r>
          </a:p>
          <a:p>
            <a:pPr lvl="2"/>
            <a:r>
              <a:rPr lang="en-US" dirty="0" smtClean="0"/>
              <a:t>One ALU/branch instruction (or nop)</a:t>
            </a:r>
          </a:p>
          <a:p>
            <a:pPr lvl="2"/>
            <a:r>
              <a:rPr lang="en-US" dirty="0" smtClean="0"/>
              <a:t>One load/store instruction (or nop)</a:t>
            </a:r>
          </a:p>
          <a:p>
            <a:pPr lvl="1"/>
            <a:endParaRPr lang="en-US" dirty="0" smtClean="0"/>
          </a:p>
        </p:txBody>
      </p:sp>
      <p:pic>
        <p:nvPicPr>
          <p:cNvPr id="6146" name="CP3 Ink e7ff7da5-047b-44a1-8de4-e35c9707ccf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594" y="626171"/>
            <a:ext cx="999292" cy="4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Scheduling Example</a:t>
            </a:r>
            <a:endParaRPr lang="en-AU"/>
          </a:p>
        </p:txBody>
      </p:sp>
      <p:sp>
        <p:nvSpPr>
          <p:cNvPr id="5147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/>
          </a:p>
        </p:txBody>
      </p:sp>
      <p:sp>
        <p:nvSpPr>
          <p:cNvPr id="51476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TOP: 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t0 =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lw   $t1, 4($s1)		# $t1 =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   	# add $s2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     	# store A[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		sw   $t1, 4($s1)     	# store A[i+1]</a:t>
            </a:r>
            <a:b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   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$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s1, +8  		# increment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pointer</a:t>
            </a:r>
            <a:br>
              <a:rPr lang="en-AU" sz="2000" dirty="0">
                <a:solidFill>
                  <a:schemeClr val="bg1"/>
                </a:solidFill>
                <a:latin typeface="Consolas" pitchFamily="49" charset="0"/>
              </a:rPr>
            </a:b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$s1,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$s3, TOP		# continue if $s1!=end</a:t>
            </a:r>
          </a:p>
          <a:p>
            <a:pPr>
              <a:tabLst>
                <a:tab pos="6873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TOP: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$t1,  4($s1)	2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$s2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addu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$t1, $t1, $s2	sw   $t0,  0($s1)	4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$s1, $s1, +8 	sw   $t1,  4($s1)	5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bne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 $s1, $s3, TOP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</p:txBody>
      </p:sp>
      <p:pic>
        <p:nvPicPr>
          <p:cNvPr id="7170" name="CP3 Ink 3f65485f-a185-42a7-a26a-0c46345eb18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341" y="861622"/>
            <a:ext cx="8570196" cy="546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Static Scheduling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762000"/>
          </a:xfrm>
        </p:spPr>
        <p:txBody>
          <a:bodyPr/>
          <a:lstStyle/>
          <a:p>
            <a:r>
              <a:rPr lang="en-US" dirty="0" smtClean="0"/>
              <a:t>Compiler scheduling for dual-issue MIPS…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898525"/>
            <a:ext cx="8839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</a:t>
            </a:r>
            <a:r>
              <a:rPr lang="en-AU" sz="2000" dirty="0">
                <a:solidFill>
                  <a:schemeClr val="bg1"/>
                </a:solidFill>
                <a:latin typeface="Consolas" pitchFamily="49" charset="0"/>
              </a:rPr>
              <a:t>$t0, 0($s1)     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# load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0($s1)		# store A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lw   $t0, 0($s2)     	# load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	# increment B</a:t>
            </a:r>
          </a:p>
          <a:p>
            <a:pPr>
              <a:tabLst>
                <a:tab pos="6873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 	sw   $t0, 0($s2)		# store B</a:t>
            </a: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endParaRPr lang="en-AU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742950" algn="l"/>
                <a:tab pos="3946525" algn="l"/>
                <a:tab pos="6745288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accent1"/>
                </a:solidFill>
                <a:latin typeface="Consolas" pitchFamily="49" charset="0"/>
              </a:rPr>
              <a:t>ALU/branch slot	Load/store slot	cycle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0($s1)	1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2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3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0($s1)	4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lw   $t0,  0($s2)	5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6</a:t>
            </a:r>
          </a:p>
          <a:p>
            <a:pPr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err="1" smtClean="0">
                <a:solidFill>
                  <a:schemeClr val="bg1"/>
                </a:solidFill>
                <a:latin typeface="Consolas" pitchFamily="49" charset="0"/>
              </a:rPr>
              <a:t>addi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 $t0, $t0, +1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7</a:t>
            </a:r>
          </a:p>
          <a:p>
            <a:pPr lvl="0">
              <a:tabLst>
                <a:tab pos="742950" algn="l"/>
                <a:tab pos="3946525" algn="l"/>
                <a:tab pos="6970713" algn="l"/>
              </a:tabLst>
            </a:pP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A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onsolas" pitchFamily="49" charset="0"/>
              </a:rPr>
              <a:t>nop</a:t>
            </a:r>
            <a:r>
              <a:rPr lang="en-AU" sz="2000" dirty="0" smtClean="0">
                <a:solidFill>
                  <a:schemeClr val="bg1"/>
                </a:solidFill>
                <a:latin typeface="Consolas" pitchFamily="49" charset="0"/>
              </a:rPr>
              <a:t>	sw   $t0,  0($s2)	8</a:t>
            </a:r>
          </a:p>
        </p:txBody>
      </p:sp>
      <p:pic>
        <p:nvPicPr>
          <p:cNvPr id="8194" name="CP3 Ink 659d45b3-b8a0-45af-aad7-5a9dc0e66e8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284" y="825347"/>
            <a:ext cx="7299910" cy="526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cQHAOAgAQdBOAJwgMBELieAgsuU2ZArGjTTnXGvB8DCkgQRP//A0UoRigFAzgLZBkgMgkAgIADAXvCHkUzCQCAoAIB4cMeRTgIAP4DAAAAAAAR5ezAPwqfATSE+pe+pTjDHxsNkJ1w4a3rNClqYrYJSUhGM64cOfTpz4ZrU1Yt2LNYhfgp2+CoWKhioLJppIJZZ6bb8HgcDh8Pg54ZqMFiMNkMNgqLJIIU9NNddsuBllCF5Y4DhbeWKVDBLJDDBDFChRwQoEBAgjghRRxRxRqadbPFHeAhNhDbNhcYWmHCtYZsLNa0wt2y3Cxb5FrDK3c42GNzic5GgArKAUmD/YcfsI+FdsxN8evXnx57zE1rhrlyrVRFxxx35b7c6idc8eL4Hgru4cM8tY1iE3HPG8ViAIT8FoX4LL2FeM61jeMIwtDFixUtaUZTvPDXPPbHLa9LR3SzZeFeU41ndpw3vGKkMWSmSEkpgIXlLfwtjPDHDAjilkjijgijkjghghhhhjT04XI4jDYCqarEY7B4W2eOGGGCGGCGGKWKGKWCOOvWwRxAITYQxbN8TfC3wrXLTG4WtHGXEtw42rZa5wuWTRtlYMGTXEAKkgEvg/4Bdv4BXeOePeeN2arhFLXmbur6Z8COWsdr6Xq8Z41xvmCF+CXL4Ju0F0WOoyWCxlWAooihlrntrwuBwt+PpxKOKSTBSYKCKKGichgAhPF2+MOrlnOaKKMIownGMZxvGVqUpLBCN5zvh8EzhO4hNhDbLja5WLRktbMszha0yuWi1y5xZVrPIyxucLHC0xtWgApGCYT8A1n4Bu6UnRusg/4MDP4L9e9Vni5gh8cWNCcHwuAweLghNhDjKyw48TlmtcYnLZa0ZsWq1ziYNFuRkwcZmeRvix5GQApkFYT8k335J3cuPDhpLRi3Yt2TBmw4L1qAhPwPQfgelpbIyUxRtGtcMdOPXhwghsPRsBAztHDwMHAwBBwcXewEKgAhNhDRi3yMmDnCtZucLZa0YYsK3FlzMFrRqzyOGGJq1xYmQAqJATGD/ko2/konmeHh8uMXN2uLwqqrhEKpVyzx58+OdzHauVdKhPwRMfgiZWxMksCEb3vhy4cOfThyxhS2bFszYsErQiqwwwy11w3mhPGnFi6eed00UUIwQnKcowRghECMJxvyeWjDcCE2ENnDFhjxMcS1tixOFrTI3aLcOFtlWtmrVviaM2eZqwxACmcdg/5MJv5ML6zyzyjWoi5u27SkY4yAhPwQbfggbtDAlOd8eXLnx5cdYyhkxcg5ErCF5E2pqa440KCEgjgQo48Tm4TGACE2EMWuNszYt2C1y3YY1rTG2bLcWZm5Wt8zfM0atmDbNjygClkShPyTDfkmVta+rPiuhOWvNOWUhPwXCfgtzhgrsnaEY3hhvjx5wIXhDAwsvXXHLDLLXna4YIQhNhDJmzxuWDRmtauHDha0xYWy3E4xNlubCyaN22LNkZNGoApSDoT8kh35I+7YI8LDSOWeW+mD/gtq/guP4dL5K0mZkIbHlfAwNjCw8TF3sDAQcaAhNhDRu5YsMTFmtZZcjJa0yNcy3FjbMluLG4w4WDJgxYtcoApODIT8lIX5KR5cCuC0aRjjg/4LxP4Luea61xTcAIfFVZgUDosLk8lgMDgEKCE2EMHGTG3zY2K1niaZlrRyyaLXDPLiWsW7bMzzZmWTNlcgCrUCaYbyWveS1uEgYKDgoWFIaHgEBBQEBAQSAgoCCgUFAwM3ZWdVV0lLJSaLh4WDh4SBioaGio6VupGCgoOBq8CUsPFxMDExCzsqmonZyLik5O1FTXV4T8BAQ0RERUJGQkAp8JWMAIfwYReDAeBwOAwGBwGEkNhcDhcAgMAgUEh0KhEEhECgUAgMBgsXi0XhsMmMwodCo8qhUIhUIhEGgUCQGAyWdSGLwSHwOFUOHQCCQGWUOhIHApVK5tN5tN0qlcHg0ZjATaAQyGQCAQeEw2FxGNpzBoOAhPPXieE/AuGsZozRSSUQiiREkYEYTmgQRpFGcr318esIZuNq4nGyRZd+W84xiTIwjCEIIIRimvXwnGE+GCE2ENXLVg5YZMK3I2YOFrRhjzLcLFgxWscLTMybt2+NsxaACkwNh/J2x5O2QJpNUymYhvBtZ4NrQKKjT0+Ah8cWGAQGhwmDwumwOAQWFiE2EYsrLDmxNG63E0yuFrRwxYLXDTG0WtWLNu3c42bRvjxgCpIBJYfybDeTY2Kx+byGaxGLwCJSyhTanTqcSqSRSBQSJxOTyuYy2Uy2Oy2MwOCRCJCG8ByXgPLgIaQhpaEnIqejpqMgkXFyc3Oz87M0sjUwsbIQFBLTVlKUQIPwvQX4MzdzG7mM0vEzbeZu8Rnw/FVwITYQxYM2zfG2aLWbXK4WtGzHMtw4WTdblYuWuRu0yMnDHKAKngJ3hvIup5FtZ2Jh4+AiYGPhZGLj5OXlZ2XmZuVmY2FioyUnJ6soqiemJKQjIYgBBICCQELBwcTEwcHAQEZHS0tOS0tMSUhFRkVGR0dISEVCQkXHydDU09TR0c/Ly8TDwsHBwEJBREVGSkhGRUNAycjS0tHIw8VhwIT8NTX4arbwpW0bRkkkTTRilGUoQSnCE5RnohiyaNmzZuxIXz4d+3Tl159OnDlrFSlrWtKEopTTjGsZoxlCUpQRnXHjz69e3fnjCmTJu4HOzUsAg/gzE9/J4zcSibJiUSJiYkIkRcJiLiYJhCauEkXARIBEoSCJEXV1dSnEpPH+BdvgMCE2EZM2XFjzM8S3E5yYlrTLixrXGJpiW48bnJmy427PCxx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WHAOAgAQdBOgH0AQBELieAgsuU2ZArGjTTnXGvB8CFwpIEET//wNFKEYoC0gQRJDdwwRFKEYoBQM4C2QZIDIJAICAAwF7wh5FMwkAgKACAeHDHkU4CAD+AwAAAAAAEeXswD8KzAKwAYT8EpX4JV62jHIwRtVO8ZrSxStG98+PLjhPBizYsVCd73ikpCkCc02SUrUpKM7xnCGTBsyaNFMElFrYqYEb5dO/g79OnHjrFOF63vWs2K2DJkxSpWN8N5xrGUKQQgRhWCqePTr37+Tw+Lv4OPGutbJgzbMnKycDjaiD/gBC/gBFyxNPAdOHgdunbp05cMcMNbnjxvfPjmLvOb3fHeZzLMJuc533dd5TOsVFVNTU4ViNTSGZzec3OYSi7md5njfO+PXju8sqjed3lLVY5VrhWtYjtWta5VqJhbNEYmISuIzigIPHwFjwevO8pkTEkwmF0JhC6tEiYlEhEomJJiYRIiSYiQIkiYlNSmAmJq4TExMJq0XSUJRMXUokq4JgIkExeLb4/Adp94AhNhDnCzyZmbFotwtcLNa0YNcq1zmzN1rTNixtsORm1yN3IAqJAnyE+oS+o7wQhglijSsqro0WngRThGE6T0ShgpSE7TtbFuzatGSlL3w3vfDjvlx68efHW6FoYKQjHDXDhvGMaShSMk5zjOaMIRjG+XHt18PTnx5YwxSxZsnIhPwAzfgB/yYsmrVwNHC2cLJstgkxxz4c+fTn17d+vbt3znGlsGTBkhklSEIXrGt5xurG8aq1qwzw49efTp25dOmOExWpsxZNGC1sWCmCGC0qSopCkKShaUKRtGSNgIP1Nc53eYRMzMZEyC6JRITBMJiYvFoRMSiYRKEpABKamJIiUTEiUTCJIGc/Bq2gITYRjcsmeVy0wrWGVk4WtGuJotxMXDdbjc4cWZvjYt8uZgAKqQKFAYXzlnnMcJVBRTBgZMDVHNBITw0yzwQoJIIIUKKNDJLJLBHAMRRgsRhsZgsNRMklhjhhlnttvwOHvvpnnhlnjplngjkmoqkqiigjjpllrlnnjnnlwNNuFvweDwOBxNNc8qazCYrDZzNZzXaAhPwrrfhYVtklwrcrRxNXE2btmi2SUMdc+XHn15dePXl15cOGuPBhyTQjCOHNnmQQpglaFIQhGcaxvfDlw59ufbp368OteEaYGKGK2aWTFotihglJOMI0jS1sUMUIUhBK0cEEYoPyPSnxbm85zF3N0QKuUokAACamUTEzAImJqQRcEwIlCYmJhMTFwRMSi6lNSJgnfg+/Ez6gITYRlYM3DdnlwrWDjM2WtHOXKtcMGbNbixNsbjFmbsm2NwAKmwJ6hfgzy+DUOOWjBVYSyqRLHbDPBHZBJEhjhrjjQwUTUUWWYCjBXYTDYrDYbAYCCKe223A4OnA4G/B4XB4HD3zyxwSSVRSRRoZZZSSCaCSKGWGeOeGGOWOnB4fF5XG5vK5HC4FJVdiMpkMshPwtVfhbHyYMW7Fq1cTNyNG7Vqtas8eXbl4Ovfv36c+fLhndCMowEJUpamC1oWjKdY5cOfXr36devDp048ee+GcM0MGzFmyWxZsGSmK0qSQijKMJUUhKCEaTgnKD7e5bz+M5RE1kjMRmlxMkolEwCExMEwSiSamJBMIuCJBFwiYSExNXV0TEolO/g27nICE2EMs2Vw1zYWq1u5YtVrTEycLXLRrmW42bXI3Z5sTBm5YgCpsBN4X40YvjRdllgtXz4Wu+mOKKzCYjCYrCYCi6ShBBBJHDbbbi8Ph8Pbg5aZJJpLmGkmmAg/4BoP4BuYnhPK8VFYrWuVa1UXPPPPr179efe9yYxiNVrFa1qOERAIP408/n38HjlMExJcRcTExMxMJJiYlASvft+HbmITYRjcZGzLIxyrW2HLkWtMbDMtw4WeNa0ZMm2TDiY42WXCAK0wFxg/41dv41beLny8HwPHxve+PW8mo1EZjKUa4cOHKOWpqayRhSFzcxjtrp25cNTN7vOb3e974558ueorGojFzvPHe7zPFc3vHGIoCD/gWe/gWlxznp16b0VYuEoRdF1DEViqxVaxVRM3njne5vNrF0qUIQiSc1fNvfHfHd3UcMcOGuFRTHHACD9DzFefz3eZTUkJJEhEiACSJiSJRKJIkTAmAARImJiYAmLvn8ExbwgCE2EN2zVoxaMWS1jhwsVrTMzarcLRriWs2rRmwbNmGRhmwgCrgCdofxhoeMI+GwmQw+Pw2KwODwqGRSNRyMRaJRCFQGDw+GxWMx+Qx+JxGFwKDRKPSKVSKRR6LQiBwuLxeTymWyuVx2HweFRiUTCbTaWSSKQCFxeNyeXzGXyWIw2CRSUTCbTaXSKJQOKyGVzGZzWSxWBwKKSaTTCRR6IQOBxmOyOPxuLwmDwGHQiIRAhPwKcfgVPpulspmlgnDLXHt069ePHGlMm7NsxZsGBFfLfXt268dY0to2cLFswYqQjXLl36+Hty4YWwbNXGzZrYIRnpvrz6cdSmLFkwYLWLxx471rGEqYqUxQorGD+NPgVfPd7XckxICEIkTIlElXSJhMTFpiZghCJguriUpQQREwlJJNSiYTv4TTOSE2EZMWRhlbtMq1uzy5FrTK4bLcTJgxWuW7fLmZssrlk0ZACQEKiwKgAYP+MEb+MDvnyjr4Hg9Orm4xu7mds73m8w1jHDhiqiqVXLnipTm7mURWMYVnxN41jWuVaqZXcTSJvO+fPe+fRjp05cqi98+vXjvNxas1d3ndzmpI3z4+Lz5zdY4dtcGJqOGMdKxyAIL+ZqP5mv575neWLzuec7O5ssubwxHNiWJ5+Tz43JMYWtu69+vMiZyeA3e7dSyK27t3YneWNdGRmIVqWHDKwIlSxLyAg/E8p33mYTMzKbi4lMSiYmJIkBMCJRMSiSJITEolExMXUkwCYIkABEk1cXUwJgCJBEkSiUTMZz8HpngAITYQ1aMW+NzjyLWDJi5WtG7ButcuGbBa3zYsLfM1w5cTZgAK3QFxg/4v7P4vu8XxnvPi68HfPPg8+vfj33iunTwPA8Tlw5LqEl1lc3FzSsY10xyxrVTi8TjCJveevXjx7mt4xgjOc7uZYilSO/bw8JCD/gxG/gxjiL5X4EYilbbbZiJpi8DkrXDWuHTWsMzvn349bvnczMEQqaqIxERmZ3zPLXubm03zlE6x05cMVyb1EzKD+AuWPB68eNtpIlEkxcSiQAiYmJhJE1cTCQCYTCYTARIExMJqSYmE3v4NlmQhNhDBk0c43ORqtzMXGNa0ysXC1y3xNluFs3bsM2HIzcOcYAqYApIBg/47vP470cZnles45ubjm01GI0hOVorHDhqsTeZymuWtVS9547veM1UVCFplU1V6X0nWNVwrCFyu7u5XczbNpktN3umMVwxCeOd8d04Y5eEAhPwHRfgOxhLHa8qyQnSMJp1jNRC1qWlKNJIUtmycDRmxYKJ4ZxjOc53rnves6wUUhCEZ3vHHW8558Gm+GOOaFsFsGC1pJTXjWcZ1nhy7dfB08PPjrGSsVZ4raOBwN3E2YNk18dSD+JPBrwfN3mLTFkxKYmJESRICBEwkTCSJiYmCYmYImJiSYIkmJiYuquJiYkImYmSYgiJE1aJEz5PwDFvYITYQ2a4ceFk1arWrlthWtGTHGtcOHLNa5y5M2Ng3y5WOFgAKqwE4hfieG+J4WeOCma+S+HDy4GGGSijCYjEYrBYC6qKSCemW1bXfh7cTgcPbfSiuuquwU1iG8FQngqVgYmCi4KJhoWSS0NIQklCRkNGQ0NBIOJk5WflZ+XoZ+XlY2DgpCSoKKgopiUioiAhIGBQAg/Q8Tebrvcza0yTExMTMTC4urCEwEs9fgnKYITYQ1cYWGNw0ZrXOZtjWtMzButc5Gzda1yZmWHHkx5mTbMA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sRHAOAgAQdBP4DjAQBELieAgsuU2ZArGjTTnXGvB8DCkgQRP//A0UoRigFAzgLZBkgMgkAgIADAXvCHkUzCQCAoAIB4cMeRTgIAP4DAAAAAAAR5ezAPx4HE4L6vpAAAAqMATGE+lc+ldIWyytdOaMIySIwmRtgyZs2rBKGHHl15748WPNWAIT8Idn4Q7c+bg5p5NOjJKmCVIpwRjCM5zvjx48c5xhS2KVMFcWPBhmAhPHngWM9McM4zimIhCKE4CJCMYRIxjfv44RzgCE2EN8eLDkbMXC1y4ws1rRqxbLXOFy5WtWLNizZt2bhvlYACl0Vg/14n68WNct6y3u7lwqsRACE/B7h+D3HVLEwUtKU4zwuDn267obJFvAreFhYGFgIOBQcHP1cBBpIITYQzxNcuTLmZrXGXMwWtGTDGtxOGuNbhxYWGPE1YsWTVyAKmAErh+uM632IxuMyGGxODQiRSSdS6VRKBRGQzGezGSxGAQ6US6dTKPQ6Dw2TyuZyWRxVBIwAhPwiWfhFlpbhU4WLJBPLjy3nHBgzaMFMFb58+XLOsqZsnCwYMUaAhPD2OUeXlvhTjNGMIoSSEJrwqRhGWfuxixAhNhGbCzct3DHCtcs27Na0ytcq1y4bNFrBrlcZGzfMwwsGwAp/JoT7Pj7PHFfJptjjlZY3QQglESwQtaVq5N5thvC/F4X8Y5MJ6MlpienKKcnpiOhIKNiZeXnZWbmZWbk5WPk4uRRsWITyR4VnLDfDhVjGJFBGCKEyKM8PgmFacgAhNhDNnmbOcOFotZsM2Fa0ZsMa3C0bMVrdtma5GLNxlaNmYApvIIT7Ez7FvJeyePFjtGErWxZMmS1KRvh01y3nMIT8XkH4vK8GvUxS4UMkKVrjz4cM4oQUirhvpIXPSkMEss88ZLBChISOGXF52COLdCE2EOGGXFhzY2K3IwzM1rRg0bLcLPC5WtmWRljxsG7fGxZAClsTg/3z376GN1uLhjGtMXvYhfi6G+Lm2qTDTVVRTSr4cHficLjQhsbUMDAYHg4GDIGDg4vAsFCqwCE2EZMORs5bt8i1niytVrRlkxLcWJnmWtMzRhhwtnDbIxZgCogBLYT8Cln4FLcNN2HNC0JTXrhnOsYSwYrYIQVvnw48M50jmlqwYMCE/GC9+MF/gQ4U8U54c98t8uGqFLSpKU5zve854yVpaGaFIIXgrAxYvC3o40MEcCOKEhgBBDFHAQoYZbdKhaQhNhDJi5xM2OJsty4cLZa0Y5Wa1w3Y5VrRgybOWmHIzys2YApSDoP+CU7+CTnfHHg4iO0xQIT8YF34wB4Qlhhec9N8ucCGwZAwEHTysTDxc/MwKcAhNhGNoyx5m7nCtYM2rFa0Zs8q1zjcNlrBk1ctM2ZqxysMQAo8BYP+CcT+Cavd9IP+Lej+LeOb4Iauo4ujiiE2ENMbnNlc4XK1w5cM1rRuxwrcTRg2W48ONnhbN8Thw5cgCmsgg/4LSv4LM11upTfNz753mnDh4Wu2o7ZiwIP+LyL+Lt+tue89b3zTu6jGOGOGrni8G++wheGMXC0tccZDBDDACCFClr1MJnghNhGHNhzNMuNstwsmbRa0wsWa1xiZZVrlrkx5cLFu2a42AApzHYP+DKb+DJe64XUuPHjz3m6ntjpyrs4Y5dCE/GCV+MDe+Gl41reNbMls2DBSStODPPjygIbEUrBwN3BwqBgIGCgYCAgYBAoGFhZmtQMBgQAhNhDZhhbN2THMtaOG2Za0y5Gy1xhzMluFkzy5MbjKxxZmIAqPASuD/hAW/hAF4csSZ45573m7uMzGK4cOnbhSePXr4fHjuK1yhfjDE+MM+ijCTXVRRyy224HA4XC4fG4OuCi7EYjKZDAYaSiGKWeHC14fC4OF4Enij09MsMKGCFBDBChghihgIYEJBDCr2aGDMCE2EYWDZrjYssq1thZsFrTNjYrXGXC5WtsLVyzxt8TbK0wgClUPg/4SNP4SEc5642neLVaE/F7F+L1nBSOSdI4448fByoewRGAQGewmCwGExOXwGAwCjCE2EZmTJnlYNHK3KywuVrTMwYrcTFi2W5GOXDjyOWbVkwyACkAGhPwlDfhKNyRvoIP+Ldr+Le/UX0CHkEWmMHlsHCE2EZGrFs3yMGq1zmYMlrRuzaLcTZsyWscWLK0aN2+RjhYACo0BJoP+FFz+FE/PPnWajhHCYmmGK5Mb48+vfrx46nXLwuCG8YKHi/3hYmNgouJjY+LpY2jmY+DhoqQmKSanoqQhISAhYOLg5WTl4mLAhrqMgIOxj0HAQaAgyEgYCAQBAwIgYGDg6OlgYCBwkCE2EZGuJzkZ4sa1k1cNlrRhkcLcLNm4Wtczds5ct3DRo0xgCnIig/4VkP4VcYRMXPHPO+OcphwrhiqrGccUwIT8Xrn4vYZVwZ106zrGFsGLNq0Zs1JTrjw4eDr4O8CF4ESwaHBwzxSwIRDACGCFHLtUcWWAITYQxaY2mbE0wrcTDFiWtGrfGtw482RbibsGLXK2zNWLRuAKWRGD/hew/heTT3rMbu+cZmoAhfiw6+LEHJZCzCQUSx03z3232obG1GYBh4WBgYGDjcAwEDAVgCE2EMmDBnjytGy1o2bMlrRy3ZLcTBo2W4WWFkzzM8LHCzaACkkMgv6ko/qS2xEec6CD/i9a/i9FjVTPDrxz3IbEEjBsAw8XN0cGjCE2EOMrHG0wuXC1jjxMFrTG4bLcLFi4WsGzbJjZYmzhg0ygCr4BT4P+GV7+GWGIzyti5lN0uuTCJxnKZXU3Umt9uPC8ZR11zcE6Rdcc887uYrp24eFHRwCF+LlT4uRZJJYoYUqNXZamnnRSkEUUU0VEEkUMVMNcuHhwcVc0C6C4rkllllhhhmguouquyOP4Kwd2HhwOQITyd358HnznOIhCEIICKMIxCMIoxjOs06StSloSnGc4gIIwjGGeEfCpHkAhNhDdw5YNmuRktcYmeVa0c5sS1y3ZtVrdnlZY2eJy0w5HAA=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tGHAOAgAQdBPwKmgUBELieAgsuU2ZArGjTTnXGvB8DCkgQRP//A0UoRigFAzgLZBkgMgkAgIADAXvCHkUzCQCAoAIB4cMeRTgIAP4DAAAAAAAR5ezAPx4MPIKAASpQAAAAlAAAClwUg/yU35K/Xh+BnFRSJXTFQIXzbHm46LMVNZJVDFLfPfTh68TgwIbK2BYFcxMDBoNBwMPK16BgoQAhNhGFtmcNGLLItY5WzNa0yZca3DkasFrhvkwsGDdiyyZmwApYEoP8vF+XnynTSm3eefPYhfMTeYNsw0l0NEsc98uBrwOBwYCGytgOCh7eJgYVDwsDF28KRIAhNhGTNhasMOPCtYY3ONa0aYcS1yyZslrlo0b5GGFyxyMMQApWEIbjXuNfh6KSkoyQhIaFj4GZj5mE+fK+fLvq14LxnNhgsIbN2GYOPqYuDh4GHg7+DQMiITYQyxtsjDCzzLcbLMyWtMrdstcYsrRa1bsmWPK1y4W2TMAKVBCG5GDkxZiSqpiekpCCgICLiY2Fg/0Mn6DXnnj3bvcyuLCGxdRlTIw6BhYu/gYCHgQhNhDhgzyt2mJotzYsbha0xsmK3Fjw5FubG0bN2GbM4bscYAqJASuE+hq+hbhWU0aznWM4RjSVsFsmLBStceXXn33qlipkzZsAhfOZeclwkOEgohlrrrtvwuBxuDwZRNhsZjMNddNRJJOprlxOFwNcoIT0B4xht6d4ViIoxgijKMCEZITknC+PwLCM5iE2EN3DbI1zNMy3EzbNFrRniYrXLhlmW5WTLI4ZM82HNhzACl0Wg/1V36qvjPHE9DljU1nXPVxAhPnuvngbz0zvna8+WuOkMFsWjFSF5O3csulllhhQwo4Y8DoYpZKgITYQxwssLVw0wrcTBs2WtM2TCtcMGrBayyY3DbG0bMWbDEAKZBmE+wa+wrwr5rZsWC1Y456b1V1UxYsghPncPnQY0vCN8OWee+euWjBPNa1JAIXlrgdXoZ54YYYY0MEcEa/QwILgITYRmYsmjnFiYrWeVsyWtMmPKtxMG2FawyNMOFhkYY2jFuAKcyOE+0Q+0Jx656cTNkzZLQjPLfXhrWClJSjbDKKwhPnpvnk6LY5J1rGsYypbBktakI1yx2x5OPbnqITxtyYOnjw1nGZGCCRCKcazrp6sJ04QITYQ0c5HDPIyaLcWbE1WtGrfCtwt2jhbky5XLlnjyNMmRuAKZBmD/aAfs3es+HW1c+V1jUVis6mLgIT6Jz6ImC9Kstr7Z6a44MzZkzWohspXsDAXcTCwsBCwMDAwKBgIGFoZ2AK4ITYRlb4mOLE1arcOVi4WtHLLMtcZWzha3cZsrJo2YNXORmAKiQE/g/3Zn7tm4vljhFKu7m5OeiIHTPBNLibXCESi+PLcocr4RoCD/QZfoI5i6Xd7vczGOR41pueZ3SpqsNSnM3cTFRppG253YITzR4VrTwfWaMYRhEgCCMCIRhGAhEBGU4C+HwTKLAAhNhGFtmxt8uFytbss2Na0cNsK3EybZVrBzjxYWDJlhzZcIApsGoX4BXvgFfrnnkhqouiiV24PC31wyTY7CYjCAIP9At+gX1rnynE1NTgiIlxve+qGxpQwcJWzMHBoNAwEDAQMBAwEHC3cfAwM+CE2EMG2NpkYtcy3DlY4VrTEwarcLNyxW42rlzkY48WHMzxgCpcBL4fwFheAruKRCGSSDSqKS6RSqSSaVSCRRiJRqIQ6BQaDQCAwuHwmJxeRx+SxmSx2Ox2OyOMyuVy+ZoP8/l+flTz8Lnyzi4zKpjGMaqDLjec5iJioiJrN52CE1dSDkxrONaxjEihFCcokBGESKVWHwXCcOAAhNhDhhhx5mrFitxM8mZa0yYmq1xjZYVuRnixtsTduwxOMwAplFoP+H4j+H4EvG+E8IxMxc74zoIfnjOejgSDRqISqNSyRTHHkOhEAgsrmk6xzHYaeqCdj4WHgYOBjYCDgEHgOAikkITYRlYYWzFm0bLcubE1WtGzZotct8OZazZY3LFs2yuMeFgAKigEqh/AT94CnUMh0WlEkm04oFAoU2mkqk0ij0Yh0UgkBg8Vj8plM5l81l8vlsvmsvnc7ptHAgv5Jq/kmXdlmtO7NWZmeMnjEkxnOby7vsIXVVRR5GeueNGhAAhijghghghhlyuLjgh2wITYQybYXDPMwYLWjVowWtGeJqtxMcWNbhxY2uTJlbYcuViAKkQEph+6S7quTRSKRqGSSLTiWUaiUakUCfSaQRCJQKGQODw+IxGPyGczWjz2m1Gk1mk0OaoP+CE7+CE2uOeXXt4Ournebqsa6cOnStTi8745zd1U1gIXHYhRl5YIIJVMMaOCEhghhBAgjill3MU8UwCE2EN2OJowyMsi1jkbslrRqxbLXLHLiWtsmTExxsG2FrjxACtABX4P+K0j+K0ntfDvrjO2Smk1FJTMxmkVVRFru7vHPWsTq153m1VjGJqbzW6KuEzmUxNTXWuuKhPsPvsP5SzQ0MUYYZ463zts8+HHOMMFMmTc3YLWpCMbzx3vly49OnLWFMWjdwuJmzUhOuPLjz5b69OvLOVLauFwOJmyUtOMcs8uHSIP4auOfo825i4kiyYuE1NXUolMExFwXEpgQiYi4E1cTMSmBCJgmb+De6e4hNhDXC1bZmrbItb5cmNa0y5ma1w1aYVuNm2Zt2TRo5YYmYAqoAUSD/ixO/ixPa3wzW4ubiKeBMRMzxbZtKYRFavlrF1Ob45tKppOuvTv4CoCE++I++JZs+ytI0RjGuVl068d0sWbVxtmbFSE64c+HDl4N89YqbMXC0ZMUosd8Nddr8OFYTITw5WEefprWM0YkYTQEEEIwjBGE5TlOIEECEYRhOEYzw+DYwmAhNhGTJlZNszNgtxY2DFa0zYmy1wxZuVuJvmZtmWVswzOW4ArUAVqG4iLiYYaIqrm4CyhY6ampqYmpiSkoSIhoyEiIyIjIiIgoCBh4GHQMLCQERAw0HCw8TGwsDAw0RDRURBQEPGxMjExMHDoCEg4OFjY2Xk5uTm4+hh5udlZcg/21X7Z/jjeth5Xh89c25mLxepqJxcQpWLqppcLJTETU1NXE5WuaiFQzV5rOufYqwIPXrYebmoWtOYm5XUrq4EwiYBEiYTAiYmCZgCYTBEzOZ7+n1mPgoCE2EYnOJjmx5MK3ExbZVrRziZrcLVg3WucTFrhYsHOLHlzACq0BP4P+LE7+LEGa56711jjGaiIrlnpiKtbjLUcuHDVVnec5zCcXneefG08K100AhfgPE+A9uCaLDVYSjASSQy4G3A4OvK04vA2xyUWXY7IXYjBVVE98+Hvwt+DwOBnlimqsw2AuishglhCE8acVl4uO85xRRRhGKMIwiQhAQgREYTiCMEIxnp8AoxwAITYQxzMmmHLkbrcTLNkWtGORitxN8LJayxNmThu1ZN3DhgAKOgWD/hJo/hJ9quSC/itz+K3bvITVXDvgITYQwxsGeVpjyrcTdnkWtHLTGtcucjBawyNWuVq2cs8WFmAKcSeD/hH+/hIPrl5PkeD4G9AXSSZki8UdK44uQIP9UZ+qJ3W9b1z5AcrqoqKiV7nqefy6rgCD9Dzs558885XMpiLhExcTExNzvv4Pj7jygCE2EZnGbFiassy1viZt1rTNjZrcOZk0W4czjNmas8eLK2aACq8BTIP+Eer+Ef/VNVrn261xvN3N4YrknlOpom0Rd6slEVisRhmc5nbM3M7XXPkrgIT6tL6uuFL7tO6vCw5I2hCMVZ1w42++XHlila2DNkwYpZLYJUpGGGt8dcd89ct8eOMcFKZtGbJKiICE6G6GXfWKFY1hVOE4JynBFCIQEAhGEYRARgiCMIla+DZwriAhNhDjE3bMsLPCtxssuRa0x42y1zha5lrXG3bNXOHDmcNmIAqtAUyD/hAe/hAR7w3oTnhzraZxMRUTjON6rVVUMzfXp1ppjCi7q8TURe99efG89NcuXQCE+9O+9TrgY8Q3YcUcSBOMaqzy4semuHLhxyUxYMm6mbBTBCk1a455ceHLj0574VrZNWzJooVAg+HtR4d7mJiZuZm1iYTExMzExdIQAESRMxdSkRM8/hNcdiE2EMsWVk1aNWK1sxyM1rRpkZLXOJqyW5G7FpiatWjVu4YACq0BS4P+EOr+EPWsOGcZWL1VLXebhrr0irhdpYvVSk2upqQkwxFLreY4gIT8C3n4Fr6WhijKc8N9LPnvpx4arYsWbRq3YKSlK8b3njw48+XLWNLZN27dkxUpGuHLXLtcfHVPJiyZNgCE8fdGLwHeKIhFFFFASIRjBEBGMIwnKMCMkYEYESMb4fAs52kAITYQycuGbJm2brWzlzmWtGmJmtcYm7VblxOWjZrix4mjBiAKRQiD/i1m/i1r3jG+XECE/BZd+Cw/DSmPFlCGnI6FpaGHg6ghNhDfE1a5cmXGtYOWLda0a5MK1wwa4lrTHjbM82NvkxtsIAq4AU+D/i02/i07VvXPhfC4Yu+W7JuLmKnDW/CzCoRnOd8+PO7mq1jGppLh37NctahPOPF3vYCE/BgR+DBumLPwIapUnLDHLnllx4cuHHhnGWDFkzaMGilpUhKEooxnO975b7b3jWWC2bJGGqsaxnWM4oWAg/c8C+O+Oc7lImLJmUwTRCaXVxMSmJhImJiYgTUiV8fgPNxkITYQxasnObE3xLWGTIyWtGWPCtxM2DRa4cNcblgyaOGLJsAKcR+D/iz2/iz9RPbPhTwRM8873No137d+G5vYhfgou+Cm2rAVYyjBUYCTAIo45a58HPfga7cbDKkihdFgoJb58DTDGjQwkJDDHPbh8WRaYCE2EY2LjFlYMWi1iza41rRi0YrXOFu1WsmDXFjZs2OHFmygCqIBOIbxYKeLDuEg4qCkp6alJqOjIGFkZWbn5+JnZWPj4uDgYiIjpKUlJKSkoqKgoOHiZGdl5mTiSQjpaWlAg/4L5P4L6U469O+FxMRFYT4G0TMWXM5laaqKxyrURXO/D59+oITx1yYw6Om9YzRCJCMIwEIkYRhFBGAhEjPD4JlOMyE2EZGDZhlw5GC3E1bsFrRo5bLXGPCxW4WjJmzxNHDRizyACmAUg/4tAv4tJ66R4mNTWZvMXhjQhfgn6+CgGKCLCUYS7AURQxx4HA4XA4OGyJawMBdw6FgIFAoWFuZGAg6MITYRlaMWTVo2ZLWLVs5WtG+FitcMcbJa2Z5mGRnjzM2jjCAKlQE1g/4K+v4K5Z4x3q8MVFGZzaLi6zFyyjFVWMVmuNzx4dalQIT8Fdn4LB8UNjZTJaUIq3w48edy8OnTWNMGTNwtmrJgyYIRjDDHCy2y4dOHKITxhxWHh58MZpwjGEZRjCMIk4RIRhJCMIwThNWvF5sJy5ghNhDVy0x4WWHEtyMcjFa0wtcq3E1zNFrBo5yYWDZq3ZNWIAqDASqG8E73gn9hYCCh5CAmpiYlpqQjIGDk5WZmZmTl5OTlYmRQURIR0lLSiYgoCBCD/gzY/gzjmemeV43c3NwrEVF8JJu03jPCVLmE8KYaa9OGs6piZEEYEIkYxrfg8WKXWCE2ENmzHC2Z4nK1tkZYVrRrjcrXDhk2W4cORmwcMm7Rm5zAClsWgv5sm/mysxzvJxmL5b3shPwWIfgstYNGDgZtlsBetc698OGF4Mw8keVvlhjghgjhhnwOlgjgsCE2EM2+HG1csMK1i0w5VrTNhxLXDfK5W5MmHMwZZXOHFlYgCs0BP4fxnBeMyGLx2MyOQyGRxuTxmQyGEwmBQSNRCWR6UR6URyRR6USiXS6XSaQRqIQSDxGMyeVzGbz2j0GkzmcyOKwWFRiPSaQR6ORaNIXyi3lXZJ4qaIZoJJKqLMBdhsBdhKqpKI44767cLhcPffXg68DTHLDDHJFHFDRVgMJisRisRhKrMACE8Da7xw1jeMykJ0hGc4zRLRhCMIwjGEUYIowBCUV8e/l1PCwhNhDfKwcsMmXKtytsjJa0btGS1zlcYlrnHjw5GbVqwb5MwAr7AWCG8MC3hgNgoWFgomCQ8MoaC5jpeJlY+bjY+NhYcgoCBhYeLg4WCiIyakp6YnpCQjpCQlpqkrq6opqCQkICAiYWPjYuVmaOfpaWho6WbmZOHh0BCQEDGxczIzMXGw8VESiE+Ps+P9jJGOh3e47PY4eacIRpGkJUhCSEIkEIShRSFJRoQmheeWuPDhreML2iwxvHPjvjw1owZKasmK1qZLStQITVyq4b3vOMJoynLDSKEYpVIREyFZRhCEUIwjKMIwiRgQjCMESCcCE5QQw4JwmnfH1cMq+GACE2EZMuNhja4cq1rmYtlrRmwwrcLli3W5WrluzzMmzNy1ZACtAChwGG8MJHhhHgEDDQMPLS8ZG0MXNy8vPyMvIx8LKxcLAwURJRlBMTU1MSExJS01NUlRSTk5LR0dCQkJDQMHExszO1NLRzc7JycjExsbIzMrRz9PRysvDw6BhIGAgoqanKiquLC6sqquqKSmnpiUhETIy87Q09DQ0MzNyMvKzc7S0tPSz8LGxEFJS0QIXyInkVSVPjNfrtrtNnkoiCCSCKaKiaaSaSSKCGWiOCCGRBPDLPPbPHHWnhRwxwxxxxzwwIYEMEEMiaaiyyrBVVSTRRQywxwzyx0yzy1x1zx00p4YYYYYksFKWKOSCyyrEVXWCD+Bq7747m4SlmspjOCcS11iYzExQRMJVZEwTC6mYJq4RM4mLrfCZZidcRgImJmCJiSYlAi4iYuM37/fnjwCE2EYnLBpjZsm61ziYuFrRxjcLXONqzW4W7jG5ZMmrPK5cACuEBX4P+J0T+J1XWu3gY7ZxvPPn15pZjNc43NynlfLXZ426SyxrWOGorOd8d5MYxis53z68+dzKJzOd3nEcu2PC8Dhw0hfhLG+EvfDYbBZKrDUYCSKXA14HB4fC43D5PB5OuuarAYbBZKzAQTIYEscd8c8ZJJdRdJVNRBZJNRdFBCpntvpllQwRxSpYZ5ZSeaKKCAIP40814PPrzmbzFpqZm0yRThNTUkpiZRJMTEkJhBNTImJgImEXUpvfk+vJ7ACE2EZszBjkzM2a1xiw5VrRviyrcLFplW5WzRhjxYszLExagCtABUoP+KFD+KGHFV24+Bx1uud5u4jhx5Vac3mVYx04a6YhOed8bupxUY1MLZve876778eM54cOnjdO3LpiF+GIL4YocNhLslVjqMBHDTXfg8Hg78Hj8TjcbXg41WAwWEwFVlE0UESCASQxSUSXWYCyyiaaOOeW2W22um222uO+SuSEAhMXcpDl1VvWNUYpTJwjEghCEYCMIwiCEUYRgQhFCcoxjCEZTghOM+H14TdIhNhDjLhZNcTTEtx5W+Ra0wtcy3DkZtVrlmyxOMLVg1Zt8gArpAVeE/Fy9+LmmNpcCWiNL1y6ceGc5MEZXZceO9I4MWrNys2bJgkrjnlvjvWJaGCUKQjOta3w4cd9enfv06YxxZt3C3cpygIbwmgeE1mUnJCokJyIioWLj5WVnZubmaObo5OXgoKOmJKglJ6GiENCwMHBwsTDxMLFkJDREhLTktOUE1LTEFAwcbNy8zNysvIy8jFwsGhIaGjENBIuHg/ijw46+Lz6pm0wlNzMTOIxGM1MSmYlMyTEwiEImBMxMJQmJBc9/geLjyiE2ENHDlqxZ5sS3G3cMVrTM1yLXOFzmWsmeJg2xYcTRixZgCl0VhvFUx4quY6OIaMgJ6KppKakISAk52fnwg/4TeP4TfVHPwueNxmZuMMCFykcKRDDHPHPDHPXqUMGAITYRjxtmeLE5cLWDZo4WtHLVytxMXGFbhYN2bnDkctm2PEAKYBSH8V7niwbhEQikskUskEih0ChcTi8njcdi8HCD/hgW/hgJcedc7sir5RKQhdhFFDlb4Z0MaOfA5mOGDHAhNhGNg0bMWOFstbOMLha0bY263DhYZVuFnkxMM2RnhZ5m4AphFYbxk2eMn+Qg5agkJyWkoZDx8nSys3KxsaCD/hNs/hN55bvV1lZnU6qPEIXhjHsLhZ6Y4YYUcc+JyMMMGgAhNhDJqwzMG7HMtc5MTJa0Z5sy3FiaM1rfMww5HLZsyb42wApSDIfxmbeMzeKTCWRyJRCExGJyEIP+FtT+FtXvus41V8uIh7pJ4CnMJhdDgMDgEEAhNhGLHmcZGbJwtZNmWVa0cY8S1y2yY1rDG1b4sLFu0zYmYArMAVCD/jlG/jlJmb4X0rGDjvnxu7qKnCZuZrXLh43TwOnCI3x49efHjzm6qNaxK+/Pn4PPebiIq9Z7VroAhfg/o+ECHAYizLXYaiaGem2/A4G/A4XC4XA4euWKy7EXYzBYKKiKFDPHLLGgikuuwF2AmwEEUcss8ststM9tNd9dcFMyiwCD+INu/g9eeZlJExMymYlSIImYkTCYSiYmCJhMJgiUWnfH4BzmuQAhNhGFuwZOG+XGtbtGGRa0aNGS3FhaNFrNpjYtnOFixYOcIArrAVOG8dSXjqhgoiNloOIh4SLgIODg4GAgEJDoGBQMBAwUBAQEFEQEhDRkVDQyDi42JjYmHgyAgoSCgoNBwsHCwqAgsAYZjY2NkYuFwLh6SmJSWjI4hfhWE+FZmiiDCTYajBUWSR12324fH4HH34vB4uWCK67BYbHXYCyaSYnWw200woIKLrrsJgrJqMNDHfTgb8Ll68HHDHNdFJFChPBCmvPhuqnGMUUJwjGKEUIQlEhEREYRSjCcpyRIDTSaGCUdl6Vhlrl8CptgITYQxcZXDZq0zLXGVkxWtGOFmtwsmjha4YNWmZnkZZWmTEAK7QFghPyG/fkOHyUhmZMdttcuPDeFrYLUgw3w1jOE4RgklqjwMmTJkwWxUhKMK5dufbt13x2lg0ZMFqSrnz49OfXry3x471XhOlclIaCF+EeD4SI5IIcBNkrMlZhqMAlnvrtvxNeHweJwOJvwssE112GwWIsw09UUUJLDHDPHLCjkUVUWWYLEYjCYbATQS234XC4fB4OvA4O2+2WmCCyK6iS4g8exw6zxm05vK4uYtEyiZq4gVdBMJhKBMTEpiYImCJkiRCWVp5+rxmvAITYRlcMMTTCyYLWGPHkWtHOPEtws2OJa4yYmWTKyyZXLFyAKZRqG8e0Hj3FQ0BAQiGSERRS1JMT0dDQ8rHz9HPz4g/4Q5P4Q65opV8t8L4XpDMXm9oTgQyxpCEJIxvGaad8vVjFygCE2EN2rdjhxYnC1ixZt1rRyxZrXOJvmW4WWZswwucuLI1YACosBMoX496vj4PmliqjqhqrqqsqyGEyGSxWMwFUkMNNOBvweFxeLxOJwOBnhjqiSRTy1gIP+GE7+GFlc8s8LrW+Gbm4zSoqKiaWu7zMW5c+EcJtYhOlqk5eeMSaKJERghFAiIowRJzx98ZAhNhDnCxb4mbVqtZtczha0xYW63FhYNVuNu1ytsLRy1aOGYAp2HoP+TRT+TQ2Ju7VVajUxzvjfHOa4cr8DWIfwfieD+GCQaAw6FRSHR6LSSNRqJQKBxmGyOQx+Qx+Jwa0wiMxchOlsXy471rFOV4oVJyhWvN0zpvAhNhDfFjzNm2ZstYsWeJa0aN2C3EzctVrds3b42jBvlx5moArvAU+G8mwXk23QkJDQ0pFQkMl7S1qKmam5CRYClY6MkIiCgYmHlZGvoJ+Hg4VBoeBIKGhoqKhoaAgYGFjYuCrazBc8gSFh4WFQUBGQlYCH8IcXhFTh0Qi0BiUBgyAQGOT+fUGgTudS2WI7GoNBIEgUAgMCgMCjM6iMQjEcjEcjkMg0BhsTicbh8NhcFhMBhMDhsDl8+n8UjcRhcPgsJgMChEUhEKhkMh6D+FMxPn9c3GZImJgsmJmJoRCJSuJERKUxIwxE4ldzd36fq1mvUCE2EZsONvlzY2i3NhY41rTDkyrXLFnjWuWLPM0cYWDltlwgCnUihfiHa+Ik2NDgKMpiMxjMRgrqqIEc9dduDrxOFrrtggikg/4U+P4U7Uzw54zc3tuUziIqNTWqzd7AhPA1qR37ctapyjKMIwjFOE4xjXP14RpoITYQya4cuTEwbLcTBrkWtMLLKtwtnDZbizYsThlhcOGzbMAKmAEuhPxH9fiQFlTTxLYMEJMN9efXjx1hDFi1YtlcGGOHHXTmripkwUhCc4T8J5H4T2YZMvElgwKRTvGacZzrlvw58Gl4YsnExcqmbJLJe98uEIXjLRwwZ+2mGWCGCGGCGAhggjljvrqomkkmwFVdcMs+D1sEsEghNhGXHjcMG7RityMcjRa0bM8i3FhbtluZo5zZm7ZkzZtsoApxIIbxA4eIMOIhoCkSyIip6SmpaWiICDlZOhl5uTlYWVhIOChAg/4cfv4cc7u6smYynK5uFRqOmeErhPDFzk7ZxRhGcYk4TRijGfR1xlhAITYQ2cOMeJqwaLcONyzWtGeLCtwsGTRa4xN8Lhw0ZZXOVgAKigEtg/4kRv4kP+FcqxFzz7+Dz682Y4Ry4co5RFxm97XidRmr45CE/DVN+GrnFDZLJSkoTmrFNeuXDl158dVrZN2jgYs1KYE73qCF5e4NYvLywxwRwQiKWKOKMlilgRIIokUKGOfbxxowITYQ3ZM2eFqxbLWrfM1WtHOLCtcY2uFbib5cbRljx5WjDEAKlAEthPw0AfhoVnaeiMpCbHaVMEsFozjO8p4qYpUnfHl078unPhmAhvCsx4VeYiKgIpAwsXExsXFyMnMztDOxcHGR05RVFhQTEZKQ0JBwcXIxczFzcvLxYIXlTfwR7OOWFCQwEMEcCGKEgIIwRpcfm4YYpiE2EOcTVsywucy1piwtVrTHkxrXLnM5WsmDBs0Y5HLTE2wgCk8MhPwzJfhmR2ZsGTFHFWMQg/4VqP4Vned89Vlm5IfGFdgkFnsPhdJg8CgcdCE2EY8OXE0YMnK1lmZs1rRixcLcWXHlWsMWbI5wtWbJi4cACrMBPoT8Nmn4bNY6tVcEY3w6ceG8bypTJkyUtKkoVnhrhz5cM5ywaNGbRRPLt4e3TnjKmLZkxIX4cOvhw7wkWEiwFEEMNddt+Hw+JxeLx88cmAwWSxWSwWCqqiihlhrnppnhgikiqmkiiSw2wW01gITyF0UPAOGqpOBERIRkjCMIoVpEhEgnKMI0rCU18fgucJ1AITYQ0y5GzNy5YLWzVs1WtG+FwtctGDVa5y43LVs4cM8LnGAKiAEpg/48Yv48j+zU9L1bbdTpiombzmZmqmsOGYSAhuLg4xW4ioyMhIqOiJCanqCkpKaelICKgYmNj5GPkZeZm5mbl52LlZOPi42F4WyMVOfhlhQQwQRwRwI4CGKEhIYY4Za9bBDFhCE2EZXDnI2ZOW61gxa41rRkzxrXDHJjWs8LFzlYsMbNvjxACqwBRIP+QAD+QAHGePDniyQmpxhyqMW3ObTjWOGNVK2c3eZ22tMXq+26pYCE+we+wfw4KZGLBSFkK1rXHjx8XHt044ywZM3A4GjJmwQhGtcuPLh15d+Gs4SxZM2bBbFPNhtWEYTyJ0Zz7d5zjFGEYRjBFFCKCMowjCMIwCESMIkYRhFGKt+bxZRh4EAhNhGJi0yNXLbMtcNG7Za0atmq1y0b4lrNlmY4mbJi4YZsYAqsATOG8gQXkB5ImWkYSFgoGBgYFAQ8FEwSAgIGEgIKAgIGBgoWAhYGBg4GBgSAwfhaFgoKBgiF+AJL4An1EGMkwUk0CHB2z2205PI1wocBgMlmLKLoIJY46ZZ6678Di0EE0lyGvoiCT9LCwcHBwEGkIOAgUDXU6Cg6SxhK+ohSlsoOAgQIOCibeDKQITYQ5xssrhi2yrcTFjkWtGLFwtct2WJa4x5HLFmxZMMbXGAKmQE4g/5A1P5Ax7nrrjFzSqxnpmRNqnUcIrESna5kXeb266mKhfgUg+BR2ayDATURRxz014GvE24G2uGCijAYbDYLBWVTQRy204fB4XD4O2eOKyzCYS6qSaSE8dcmcOvlrVGKMIwihNGAgSihEIwRhFGEYzv4LRQAITYQ0YYWLZy4ZrWLZyxWtMeFotwuHLla2cscLJwzaZmOZwA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dFHAOAgAQdBKQJ8AQBELieAgsuU2ZArGjTTnXGvB8DCkgQRP//A0UoRigFAzgLZBkgMgkAgIADAXvCHkUzCQCAoAIB4cMeRTgIAP4DAAAAAAAR5ezAPwrZAViF+B3T4HS4qKYsHFhYcHTg8HicXj8PbLBRgMdisVhMBZNRLFChghiimgiJYZ54YUUySKCCGOey2yKrBYTGYrDWTJa8XhcLg8HPhb6LYoT7Nz7O2UMOLDiw2nKMokYickJQlKeSEaUwWwas3AyZMVpxx5898Oe+HHfDjrlN9JzRpDBS1KQghWlc7brAhLdieWNa1jOc4xECME4JwEYEJkoyrSMAIoTIQiihFGARhNCKd+Tw0XhYITYRkbNWzHKyYrczlpiWtMWJitxYsjhbiZNsjHLiysGTJmAKaRqD/giY/giV311z5OFamM5nMxFR4l8OgIbrvOvZioiWkKKapJyWmIaFjZOhm5+dpZeTnZWFhd5PBicDLOnISFBCjt1aNhghNhDdtibYW7VitytsjVa0atGK3E1cY1uNo1y43LhmwxYWQArpAV6E/CIV+EP+kMmHNPVg0Zt2zNaGHLr4fD259N5oUlSkMVsVoSrXLl269OXHfHW+PDlw3vfDLBkwZMmjJiwSzYMGbFklKc8eHXjx3ZMmjhcAhPslPsp0M18k7IxjWOHDOcZKUzYNGLNiyYsGa2TNipC+PLt4PB16cuHDWNYEZVnWsZznCU5VlOdceHPhy1na2jZs2cLZDECE4nQhl05azumjFCcIwiRhGEYRghOQQIkJhCKMIoRhGCIBCJGEYRQjCFcvfij4CCE2EY2TnFiaM2q1o3xOFrRy2bLcLJllWsm2HE0bOWznGwYACuEBVIX4AbvgCBiiqgwkUkEMcM8MqGCCKaCCaaayaaiaSBPPTXLXDXDDLHTDPPBGgggqhhgjjnpw+Bw+NxOTwtcsFmCx2Oy2YzWezwCF+CLT4It6JMRZjMRksVjKobbcPkcnk8ni8HfLKiowFVU0USGOeOmGeGmGmme/A4e2+WBVZhsJgMBVFRFEkmkkqksiiojqprnwYITxdwZw6+WM4xjCcpoEYRhEjAIRgCMCJCJGE4IRhGACEUYEY14/NjF0ACE2EOHDbLjYuWC1y1bslrTFmbrcWRhkW43LFm1y5szTC5xACqIBLobxixeMcOEhJiUoKKclpSEg5GfpaefmZODgJKUnKKenJKEhY2Zoamlm4uDiIygmqKelgIXy2Hlm6J8BRJNJNVVEjlpwNODwuFwuLxuHw9sMFGCxGExll01lEFUUccaF420c7WxykcEIQQIYoYYJYI4o4EMUMEMUKPG5uNDjACE2EYsmLC0b5Mi1k5ysVrRs2ZLcWTKyW4mbTK1c4sbhziaACloQhfjhM+OH2euSbBYjFYzCYJDbSIXzxXnh6psJZNInrlw9+DvAhsvYNQOA4WBg4GDhb2FgYGBAITYQzytcuNq4ZrWjFnhWtMzJytc5WGJbiyYceNtkyuXLjMAKXxSD/jii/jinvEYjlGpmNu9KoIblFOVHipKQnJSkkJCIQcPE0MzMy8+AhsSTKDp4uJgYNAwMHCw97AQKWCE2EN27hk0ZN263Dkw4lrRtmzLXOZw5WsXGJk0xsmuVixcgCk4Og/47Rv47U6cnKJ1tuIT53z5zOmGFa4ct9+XfpIbIVjAruJhYeHrZNBxoITYQ5YMGuZqzbrW+PHlWtGObCtwt8Tda4ZucjFo2yOcWZyAKSQmE/HcJ+O5OWC+7JikAhfMFeZBx2EiwEUUgh7xL4PF7HCYHA5YAITYRic5seXNhcrWmRw4WtG+VktxZcuJbmYOWjVkzxN2jjGAKeSOE/Hol+PPuWKGBGdb58ufHlrOcMGDNmwZMFrQzTwTyAIT6KT6IvLjywnGsKoRjaWDFTRitCCNY6Z577cqF5G2McOzlhhQhDAhgghghghghhjr18EagITYQzxMsbdiyzLWebE4WtGDZstcMmrNayc5MLZkwatczFoAKahmG8geHkEpiYOUhJqUmoqIgYuRnZuXkYdCSE1ORgIP85x+cx8KfCvkEYmdry8PPG+KGyhewa9hYODgSBgIOAELG4BgoeCkAITYRhyZHGVq3zLWGRo4WtGDdktc5GbJblzZsLjM1zM2zLEAKaR+D/jD4/jD/YVKZmaYxjWsaqIi8xfGQhPr3vr84aGjVmwYoL48ufLtx4bosUdUZTiCF4ozbB4+eWOFDCQRwISFDHg9KMMAhNhDRqxY4mGbCtaY8uZa0cNmy3C5b5luRu5ZYWuRw5zMWAApbE4T8ZxX4zn44se6FoyjNXBphGQCE+ve+vjtspqwYrYo1ZWfDp0iGypgEwHCwcCg0HAwuA4WAgYAhNhDFrhzMG+Nmtx5Wzha0YNWC1wywtlrbK5x5WjBzlat24ApYEYT8clX45P41pG1s2rFowUguhfaAezzwE1klEMceBhxtuHtphsiWaBv4WDgYGBh5O1gINQAhNhDjM1as2eXKtZYmLZa0aNnK1zkb5VrBuxaMmmZo4bNWQAplGoT8dfX47G4ZLasGSkJ3y6dOPCnTVbhZMUiD/cMft/2uq5zeeOd7tFV0cIiAheauF2JzssaFCghhihhhhn1sE8kQITYRlatGrBpiZrcWNrjWtHLhutwt8zVa4ZMmTfG0ZuHLXIAKiwE0g/48IP48FXLfC5473uDVcuGsTi7XFmW98eubTjhy8DXSuE1kg/3J37jPLm3vO95yjHDXLprFTN873xzuWMcOHDpWidx359d+CITy54NYe3Os0ScIwihGUYRgIwijCJAhGE19fbRhsCE2EYmObG0csWq1rlaslrRkzcrXLRy5WuWLNg5bMcWZrmxACmQXhPx+bfj89pr0YcEJI4cOHHOcJZMGjQCD/bOftq+nbpGiZu5zNx4N875ghsfWMAuYOHQsBBoGAgYOBj7uBg4COCE2EOXDRxmzM2K3K1auVrRvmZLXGZxiW5cTlzjas8jjMyzACo4BLIT8hbH5Cz1MeCrHXDONZUlkpmtitgpSdcuPXt15cM6U1S0WyYCF9457wOaqG4hpptwN+FvxeBwMME12Aw2MwWAooRSxyyz4OLFw2wxAheEMHC0dMcMMcBCIYUMUcSCCGCGCEjSy43KkGiAhNhGVhhYOWLZoty4mjRa0yMsq3Czc5FrdzmzN8rbI4a42oAq3AUmD/kQ+/kQHb548GOcbu5vM5kqqxyxGLxmueOPLOIjF6748GvBZieEaxyxEXd3ud4iogIT7dj7cWUsNMc71vGs0LStgtgtKElY4Y5462mVcEraIap5Mtss8OOuO+WuWdoYMmTZmzMkYTqCE8OYZT5eWtZxmjGcIwCUYJwnGcZkYQtKkpShCKc004TiRJymrp7tIukAhNhGZo0w5meZutzZWLZa0Zt8K1xjctFrLM5xYnDdqwbYXIAqFASqD/kn0/kn9xHTeoisNTFze98efh3xu5xjwMdumuVdrTICF9bh65lNNRhMFjMBgrJlM+DwuFtwt+BjniimuqwlFkkEFMd9d94CF4Itil0NMKMghhQkqGGEgRRIIEaenXo1gITYQ4yM8blm2Zrc2Js0WtGzhgtcYcLBbixs8zJy2cMHLjEAKSwuC/wA3of4AbyfMuZnXQIP9vN+3L1jS98e/MIe1RmAwCdxOhwmBoIAhNhDBk5Y5MzFmtc4c2Va0atMy1w0Z5lrFizcZGTRjmxN3AAqLASGH8mInkwjkNQkcAQGWz6fx6PwmES+GQODQKEQyFQiFR+nSWBS2mU2dAIfucO5bisWicJgsDh03m1JpE7nUbkEIh0EhBAYDK5xIYfB4XCo+heWOBYsPn5Y4Y4IxBDAgRQwEcNe7jghhITYQ2bNseZnhZLWDRlhWtM2NqtwtseVaxYtGTBuyY5cOFgAKSAqE/Jex+S+GdckbYtGgg/2NX7IPXblrhdZAh8FTOAqDXYWgsIAhNhDJywbZmzTKtcscjZa0bs8a1zlxtFrlu1aOczHEyc4cwAqxAUCE/GSV+MluUp5GRCdcd886wlbFkyYoYJQhCUU8efLr37c96UyauBxuJu0YJVw59OnDMlSF+A1z4DXYkNSyCqKRBPHPbXXg8Dg7445KMBiMViMVgLKpoIabbcDgcLXfPBFVddNQSz4OvB24kITwlFHq44ziIwjCJERIwjCMBCCMEZTRhOCMIwRTy+B4RUAhNhDTI5atGzVutbZnOFa0YM3C1zjYMVrFjkaYWTNliYMmQApgE4P+Ohr+OhGO2fAYTxzvrG1YhvAUl4CpZqgkpiKjIKCh4+NlY+dkamZAhsYTsLBWsahULAQsDD2snBQMeCE2EYcTlzkZNsK1mxYs1rTG0crXDlg5W42LPFlZZmDTMywgCmUVg/48aP48VWM8KiLzx47471nEYIbwFAeAq+ipJSgjIqGQMbHyMnJxcjGw8OCGxBGwcJUzsDBoWAg4FAxNzFwEHDghNhGbGzatmDRktcOceNa0aZWK3FicZVrhw4YN2bZo2atGQApRDYX467vjr7w2GwmEoiopvtrAg/4FBP4FC6TVy3u9gIbG1LBwF/DwMTXy8DAyYCE2EY22XI3ysW61xlaZVrRk1arXGNvhW4WmPHhx5G7BriYACl0ShPyACfkAF4UdEpRnh034NcM6xIX4C+PgL5xk2Iomohjppws+Dtwt4IbL2B4NgmDIOBhYGZsUDBSQITYQ2wtWWLE5ZLXLLCxWtM2JitcMW7haxwtszJq1b5GzZkAKUA6F+Po74+o8JjsRjqKqp4a6Y4P+A4j+A5FHHgnFstiGyJWwKvlYmFi8DwcBCiE2EZcrTLixYmS3K1ZtlrRuzxLcTRy4WsGbFy4cY22Vm1ZgCnYng/4x7v4yBYx03244uLtlE6rXDly4VC7vPGOeNxuD/grw/gsJqu3Hxo4V0agnO98+fHvzzLEcOGumYu8ghPCCDj57zrCsJxIoRAjCcJznn7sDcCE2EMm7bI2cssi3GzyYlrRgxcLcLXK4W4sLbIwbZMuXMxxACmAVg/40ev40eZz056SM2pWtcobwT3eCg2clp6UlIqKIuNjZOHnZmNm5EIbJFugL2Hg4NAwaDgYONu4CDhIYITYQ3bsMrPG0ZLcrfNhWtG2NwtxYWbFa3YZsjbK2wtWWZmAKjQExg/46hP46m7nws+B04aqZvnbNRFRGIm4ze+at1rSpitxmKIT8Fg34LGeJm1YMFEcOXHny48t7oYLZM2DEVvhxuLfHjjKGS3AwaIWmhPI3TnLwLeacYiMUYRQQQjKMpwjCcIowirh8DzhEITYQzaNsmHI2bLWGZg0WtGrhytcsWmJbibs2GJu0xN2LTMAKZhmD/j3I/j3BieWai7u+euOs6vWL1PCE/BkN+DG+VaXhPDHPHg3047xjgtbRTMCGytgOBX8XCwsHBwIgoKAQMjTwBcAhNhDBhiauMOFitxMWmJa0cs2S3FkctVrfDlYtmuVvixtHAAqCASeE/H3J+PuWyGqWSGCMb4cN8+PTlz1w0pkzbtmTQpWWOtYghPwS7fgl3yZsW6mZOePLnz68+ecZWwaMmikJXYa5Z4ceOICF4oyccGZxMsMcJHAQoIUAQQoIYZZ9jChlITYQ5cssTHCwbLcTTE3WtGzdgtxNnDJblYtGDFjiYuMbVsAKcR+E/IJJ+QQ2mSeKscOHPpz4ctYsFs2jFoxYMkMVMQCD/gxG/gw5uedbu85TXDXLp0xwiZnq8W+/MIXkTYmtnjlRoYIRAghgI6djPFLgQCE2EMsTNxhbt2K3M1zNlrTJhcLXLltmWsmGNrjcMG+Zy1ygCv4BY4P+ReD+ReHSOU4zO98drxjhwrDDGS4u7zvlPCqiE557u26nV44YrplW23XhNTdc+XPXHlnF3XHXHGarOri4hfgqA+CoHGYaC5BPPbbfffhcHgcLXHRRiMRkMNiLJIY66acLBhZ5Y4JqsJgMFdZFFTPfTia8XXg5pWEkw2AxCqCNbPiZMjPj58DLBDhJMlRiLqJo4I5Z7YXlLfw16OOOOGFCQwwQwwQQIEUIQwRxQwwQgIIYEKOOfD50xmWooxmehixeTnjjlhljjnRyXSSUSQQQ1xzy5PJwRsoAITYQ1atGWZmwYLXDPC4WtMjFwtw5WWVazYZmbbHlxMGmbEAKYhSD/ksM/ksBtvFaupTzvizFgIbwSaeCWuGooiykJSMjIGFjZGNk5WXj5kCGz5iuAl6eDhYNAwMHAwcTgEgZcCE2EM8bZzkwtci1thc4VrRs2ZrXOPDkWtmrjExcZceHNmZAClYQg/5LWv5LU2/A48IjF444sIT8FOX4Kh9TgY7RjLLDHhvUhshVcCl62HgYmFoaWFgYKEAhNhGFiwbtWrhotxYm2Na0aMmq1w4cM1rXDmyYmjLLiyYmQApQDoP+TOz+TPEpVXy3tYCD/gpy/gpXxWszO758+vOHwlPYHAp3CYPB4XRYCgMRITYRlascLNjhbLXLJw1WtHOTGtcZczRbjyOGmRg2bNG2LKAKSwmH8mS3kyngUAiUJUqlgIbwSBeCTWUjI6BV1eCHwxRYLB8CwWBwWIghNhDnM2wtmzNwtZY2TFa0Ys8a1yzbMluFs5ZZMWXLhZY8QApTDoP+QTr+QUHtrhWJ3Pe+NIT8Hhn4O/cFs1MEsbHry4yHxVVYBAaXA4PBYvMYGgUKITYRmbMHLnCxaLW7NjhWtHOVktws3LNa3xsmrBo4c4sjPCAKRwmE/IRx+QktHBkwZqCE/B1d+DrnRmYKwuCHtkjgMJuMLg6GACE2ENmuFplc42S3FlY5VrRnizLXLlpmWt8WVu0y5WTZhlYgCnkkhPyGmfkNXTya9WPEhVWcJ0tbBaCuHDnrOdsmLJmAg/4PJP4PIYm9b7TFYxSIuMwhK93vxb8Xjz4gheONPC1ssaGGCCOCOKWKOCFBCQwxx4HUxRxTACE2EOWDfE2ZZsS3G5xslrRmywrcTlzlWtGLDG0cNcrNu5YgCmoeg/5EKP5EG+q8xETiV5vN5MR0eBWuVIT8Hu34PgcDVDBKFYTqjSUlLst+HPfjxxCF5Y4Hgh18ssMKGCEIUsEcMuDzcEMWOCE2ENMWLHiytci3JhbOFrRu4YrXOJllW5muVllwtnDHC5ZgCpsBN4P+RHj+RHXOL5KiWcl1OFVdTKorFTGefXw89bY5eFy8DlyjhaOgg/4QDv4P7arnje98evXPGVa4dOXKoib3nO3FMViuHDUcLq7vM8c8bIXkLWwtPbHLDDDBLFDBDBDBFDAihghQkcEMEMEKKGCGKOCGGfbxwsOAITYQ2YscbRk2YrXGRw0WtGbDEtw4sbBbiZOGuZnkxZm2JmAKjwErhfkkG+STvCZCrAQQX14PB2xxxVYDBYTBTUQQxwz004Geuu+uOPBVYC7AAIX4QSPhA9mmYRNGtptvvwNuHtwdaTAWYjFZDCXXJJYbY8PLhY64wITxdtnDk8uMJgjFOKEYQQhAmRYZ83jxQ4AhNhGFtmcMWzJwtauMLVa0bt8i1y4cMVuVi5yMcLNi3y4mAApPDYT8lUH5KhWWmdHTS8KghPwf7fg/RpGWGc9OHTfShsuYHgYG3kYePt4lAy4hNhDdk5ctmeRitZMMbJa0zOWK1wzbs1rdxmyuMbTCzyNmIApFCIP+Sur+Sue9c6qghPwdUfg6zwcDLSUAh8YWmI0OYwlAwCE2EZczNjkcYWS1tmZNVrRwycLXGTM1W5XLPNiaMsTNvlbgCuwBTobyXoeS7+Dg4mFiYmHg4FFRkVIR0VFQMAgY2FjYuHh4mFhUDFQkVDSEBBQSAo7i5W1usrNMTJDwxUziCgYaCgISJmpusrVwhvCGB4QiYGGjYSJg4mJi4uRlY+XiYmAhoqUkpyQloaEgoGBh4WPhZVGwUXBQEFGRELCIGARsYtbS3tq2sJGkjISGgEDC1N5ex0ewmIXnbimLE59GhIYI4UMECCBBARwQwxpacng6MNgrJLMphIcLh54Y06FBCEKAihQS07WGGPMgITYRmc4srjGxaLceFgxWtG7hitw5WrBa2xt8uLNlzNWLNkAKVhCE/J1l+TrNo2pTkvSHD4SG8HHHg45WEBIQEAiYCVq66vCGzph2Ag7+Hg4WDiZO1g0DHiE2EYmWXFhyMGC1g4aslrRiyaLXLLIxWt2uZw2aOG2Vw2agCkwOhfk7G+TscKaEcRoQh/B+x4P2QnE5SyWkEIbKF7BwVnJw8LO16DgoMCE2EZm+LNib5Wq3Nkct1rRkwxLXDFywW48zJpiw4XGbHkYgCsoBSIfydWeTq0JVK0slqZTMj0fQaDoRCQEqlaWS2USmUSlMJimExmExn0/lktg8Gp8WQaERSLRSGQSCIHD5GIfwd1eDusIfDkkkqVSsnU7TKZpdLwEEgqBwKBwKBwJBYIicSjscl8uns8l8uhsYiEIhkAgUBg8JhMHipM5lU4Xj7Ywx6vF5WfAYqiajAYq7C4muGWGGCMEMQEEsCFBHFDBAgEEoA1ORQrAhNhGNxiYMM2ZwtaMMzha0ysnC3DjxY1uPC1y5sbllmb5GQApjFYP+Mcz+McmmeXXhvF1E6vwLpgCG8KEnhQ/gIaDmIWshpiUkI6AgpGJmZWjnQIXZVQR4m2muGWGGGWOfYywR1iE2EMsWHJjYucq3KwZ41rRzhaLXLlsyWtsbDI0yNGzLHlZgCn0hhPxoPfjQdw3hhxSwYM1KUknPPj069eOsbaMHG1asQIX4TyvhPZzGOxFGCkhlprwuBxeHw+BrjkmwGAwV1Ekc9ttYheQtaaueWOOFDCQwQwQCKGCePa0wR4khNhDXGwYMmLBwtwsmLla0ZOMq1yzw4VrDDlw4sLDHmytcIAqWASuD/jr+/jrjtuet7nNTXDWNcMYqMbnjvvz31tDwp5cOV+EAhvC8p4XX4qIhYqLgYuJj4+Vl5WdmZeHg4aSlp6apJaSioiAgIWNh52Hm5WZhYuMAheErY4Mjj6YUsEMEcCOBDFDBAQIYEsEccuB0sCLKYgAhNhDBxhYOGmVotb5XDNa0zNMy1yxb5FuRu2YMcOVjmzMmAApcEoP+PKD+PH+1vBrMzMTNRgCF+Fb74V2cZjKsBLJHXPg568fbgbyGiryAgoGhkY2Bh4GHjbuCgUcAITYQzZYcbXK2cLWeRy2WtHOZytw4WTFa5YsHDVxlbs2bPEAKSQqD/j1+/j2F1M1PbPCE/Co9+FUniYsGS9r0h5dEEFl8/gsDgMuAITYRicNnOFplzLcrjHlWtMjbKtcNmeRa4wtmzRsxxMWmbIAK2AFQg/4+SP4+K7ccdc897zMa4dOXTpWLXx57zxzxceEq5R40xrFTw61M7vjx3xnacNa1rWs1eV3fQIX4WFvhXTkmhqnlpprwODxeDxeLwccE112MyGKwGAokQx4Ni78HXg5I46qqqrpZo0cscM8MMSCaaaiiqiaZFKwd+JhxoIXiLHwwZ/AzxxwSxEMMEcUMUMCBChjhRz4fNxIs5hKsdmIkWfvllRkcEKGBDAIIYEMM+F0sEcVQITYQ5atm2Ru0crWOVsyWtMjVotxM8OJbjY48bFk4xtWbnIAKVxCD/kGg/kGH53fK0ZrnLniF+FQb4U98NhJJkct8OLwbG2iGy9gmDgMBwsKh4WXsYCDgpAAhNhDbJlc4WTPMtb5Wjda0asmK1xhzYluVhma5cmRnjzNXIApICYT8hIn5CS6aYZmqYIT8KvX4VhcGXIYKgIfA07gMTusFgsAiACE2EN2GNgzysXK1tjbMlrTDlcLXDBw0WsnGHHhZYcTlmxcgCm8ig/5DAP5C/acu9cbzZwrWNYmszczMuGYUg/4WAv4V4amNp3njnru5mK4dOGMYmr3XGLuF4+1McWtpjlRwwkMCJBFDBDBGln2scEOBITYQ2cZmjVw4crWuJxkWtHOTGtcMmLVaxwsGDbNjcZGWTMAKbR+E/IjR+RF+ksSUY3vnx58dYsGDdkzZKWrK8qCD/ha8/hbLq4lK6YxrHTWqlnPN33z59YXkLawQ7GNHBCQIYEMEKGGGXI5uGGCgITYQ5ZOWORtixrcTTE2WtMrZwtcs2+Na2ctnLRo5aOcmNuAKchyG8k5nknxi5eEiYiOmJykkoZFxc7NzcXEwSSko6KighPwqrfhVZ2M0sEYTrGdbwjCUYMcceXTpheRtjHFpcDDLDCQwQwwRRoZcrk50UgAhNhDZu3xY2zhmtyt2eJa0b5My1w5ZsFrNrmbuGbNg4bNsgAp8I4T8k3n5JqV4IQiuytctsqyk0ONbVoxZoW0zxoX4UsPhSxx2AwlFEyWmvC14mfI000xR4CHERWRRTTo5QIXnDhlHtZYYY5YY55ZUVFUlU00MM88NOZyKFgAhNhGXHiytmzfMtyOcLda0x4nC1wwZ4VuVk2aN8mNnmzOGgApuH4P+TAr+TCG53w1rhw5ViJvPHmbRjh0nSoP+Ftj+FsmIuqu83xvjKddDxEY6uM74gIXnLhmFs6Y444I4IYIYIIYIYIUcN+plkllAITYQ4ct8uRg1cLcrTGyWtHLHCtcsmTha4xt82LIxw5cOJuAK+AFGh/JpB5NI4PB4TB4BAoRCodB5hMaVS55PYRHYTDYLAEEhkEhUMgkMgUMgcAk9MptEos6ndCodEotCocwmMOh6Xy6i0Sk0iTyaEQmcQuEQGCQch/CzF4WeYZBodAYVBEBR2YTGWS2aTWnRuDQBBYLDYnD43DYzAYTCoDEJlPZ4Q6HwaDxGISeTTudT2eJXKolE5xOadT6NR5dHYbC4PByF4608EeRx8sqFAjiQQwxwQRoYYI448Pn4MhgsFRRhs9Fk775Y4UcUcUMEEKCEjjhp0+Fijy4hNhDlyxYY2jRktbMMjZa0zMGC3Dkws1rbJjyscjVs1xZGYAp0HIfye3eT2+Xy6h0KYzCDwaPR+SSWCQWZwaAwBKpvNgCH8Lb3hbfhcKhULk0nnE5nU7nU7mk1lUTg8AgsLikVAIXlDbwtTbLGhQSgDQ5eOCGIITYQyYtHDbK0yrcLJw5WtGrNotcMWOVawxN2ORgxbscLRoAKQQmD/k9E/k836gCF+GMj4Ync2ACHy9gVB8LxGAwOYiE2ENGLNk3cN2S1i2yN1rRjkwrcLjDjW5GTVq1yuWeJo5bgCo4BKYfxd1eLwGLxOCxWBQmCQKEQiGQqLRiVTKhVCqV6jUCXRqBRGTzud1Oo1Ot1GhzONw2BgIP+Hab+HbmnK+mdTqcOFuee/Hnu4rh05aqk5xZHIITwUpv21qqiiRhFCKKMpwhGEUZ4fBd4RoAhNhDPE4yOGThutcM2rFa0yOGi3CywtVuRg5Y5HDls1YtWwAqjAT+G8XUHi71i0TERMlBzEJHQ0VDRkdMSkxOTUxJR0ZDQ0hITU5MS0xIRULFx8TIycnKy8jMys/S0dPN2YVdUwOCD/gl4/glruJ1vhmM42u15i5icXCYmUIhEFJqVpyvsHk+Q8gCD+EPFN3nO7TMBJJIAiYmImCJXEziy89/gOZUAITYQzwucOFizaLceXMyWtMLVktcs2bdazxZmTZzlYtcTZwAKqAE/hPxeIfi8VnhlpnjrhlDBbJozZrWkgjCMITnjx6cunChkzbtGjEvpz79ONLRq2cDRisiAhPkIPkV9mbZbdg0aMmrNkhgheenDjw1yxreN5zpPJKlJQhOacELSpG0YSjbDOtYghOdwJT4uWt1aVhFGCIEEYQjKIIkYIwSjAjK6+XwHOLAAITYQ2xM2zVtjyLWrnNkWtGThgtctMjVawyN2zNhhzY22VqA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sHHAOAgAQdA+wGbAEQuJ4CCy5TZkCsaNNOdca8HwMKSBBE//8DRShGKAUDOAtkGSAyCQCAgAMBe8IeRTMJAICgAgHhwx5FOAgA/gMAAAAAABHl7MA/Cnwig/4Chv4Ch1cLxa7tV4EZmcpYeI4cuQCG8BHHgH3kJCOQETHyMnNzcrQzcvCwUJJTFNTVUpHRkHAxcnOzIIXurtfBx4CeGCMgjhghgjghiIIYI4b9TDHBtCE2EMMLfI2zM8K1vja5FrTKyYLcWFi4Wt8jVnlcN8THEwcgCpsBLIP+DUz+DWnaufC+muURGW5nHDhwwneePGd8HLhw4doxi/DAh/AKN4BbYNDolAYtBItN7FDIRBkChsys8ZjcjkcnjsVgEGiEelEylEoiEMgEHgsZjMfkczCF1VUUObpSr4EEsEcFUMcEcIjihghihihJa9fBHBugITYRhysGzHK1xLcrZoxWtHLHMtc4cOFayzM82XMxZM8zFqAKjwEghvCyJ4WV4iajIWKiYGJh5eFgoOGiISAgIOCg4CDgI6zwxISU8IfwCveAZ2ETCURCSRKLQqDSOIxOQyOfw6wwSERCNSafQ2yT62x+Uy+Gw1EwEbWxcLDoOBjIOAg0VGwEHAQMJBxcNQ0IwAAhNhGJzjbNG7RwtzOGLha0zYWC1w1aOFrHHiaYWjLHmysGAAqLASSF+H8r4fv6Z68BZRFJHDLDg445lxBTPXTPGm0GKwmUxgCH8AdHgEFg0CgcSmEghUchUQgUAmsTjchjM3jsfhMDhEakUunUsjkShchjs1CF2kkUeRvw8EKMhqlQwwQwoo4EECPcxQpAITYRmc5GLVm2YrceFpjWtGLFktwtseJa5ZY2OJrmZM2zRmAKjgEkhfim++KcvAXQYamO+vC24OuGGqzAYDAWRRRw0zzwwSYC7CYIh/AUF4C1YJEoNLIZJIdGIhEIMhMTicjlMxlctiqDRaTTafTiZQqFInGQheBq4oc7LLCjjhhQwoYJYo4YIYo4kM+3gjgwICE2EZGLNxkyOWK3M0ZuFrTLjxLcLTM4WsGjjI2w43DDM1bgCmgWg/40wv40vZVx6Z1cbvd5zqOmfGCG8A23gIDlJaqkqKMnpCKhoOLj42bl52ZtZsCGuoyEVMDGwsDBoOBgYODh8BwaDgghNhDTDkasWmFqty48eRa0bZsa3DjZZlrVo1YN8rBnmxtWQApeE4P+Pm7+Pn+L6c+21ynWcKqG8AmHgFRlpCejKCWmJKIhomAl5eXm5MCGxlPoC5h4OFQaDhY+/h4KDgghNhDRwzys27LEtcY3GNa0cMsq3E0b41rPJiYscOTI1YMcQA=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gQBELieAgsuU2ZArGjTTnXGvB8DC0gQRP///wdFKEYoBQILZBkUMggA8BUCfLjiQTMIALQQAusG40ERq6rTQQoxA4L8gfkOAIL+BOP4E5AhNhGVsyaY8OTMtx5m2Fa0xtWS3DmzYVuPDkyuMbjC4yOWQA=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MOHAOAgAQdBJYI+AQBELieAgsuU2ZArGjTTnXGvB8DCkgQRP//A0UoRigFAzgLZBkgMgkAgIADAXvCHkUzCQCAoAIB4cMeRTgIAP4DAAAAAAAR5ezAPwqYATGD/ZUfssZ4PC1wms8ePPJVRU3vrvjd4jhy8Dly1EJ3O6TFgIbwDReAcGKkFBDSkVLSEVDQcXCycvNzdHP0NHKwsBER01PVVFOS09GSURAIeNl4uhm6WnCE8xeE2/k3mjEjFFGU0IwiQQjKMIRiIxnXwfNHWCE2EMG2Jy2buci1kxYOVrRwzzLcTLDlW5GbFo2YMczLFhxgCpYBLIP+DFT+DG3Xbhjxt44ufPjua1rFRN3vO7mkVqtdK5a4cOyH8A1XgHViEWkEKkkKjUIhCAQ+HxeQx+TyWWyGKwGDRSOSqYTaURqKQyCQuHxWVxWUyuVyMITwBittx1w3jWMYqwIxEYRkSQiRrPg9+U4agCE2ENnOTLlcMca1ozc5FrTC5ZLXOJqxWtGLliwy5MjfM1ZACpcBK4T8Kun4Ve6t+LDTDasqWlS1pYJIQnXDXHPDjnKOK2TVizZtAIfwEgeAm1CoNIIlKo1GIZDoHB4nF47IZDJ5LJ43EYBColIJJMpVJItDoNA4HEYbIY7H42CF3wztMcsMMMcEaGCEhEMCCGSFAQwz7uOCO8AhNhDJi1ZtWTbGtY48mJa0a4mS1y1ZNVrXIybNXDhribuMgAqHASWD/h/4/h/rzvt38K8Wnd7uta4a1Gbzx3xnON9K1yCH8Ar3gGjkkcnEMkkMikIgUDhMNisVkMflcnlMbhcAhUUlEomEgjEMgkBhMPiIhdlRJDk8DPLDDGjQoYISAQQkMMu3jKQhNhDfE0aZWjHKtcYcTRa0ysmq3ExZMFrHC3bNMrDK1bZW4Ap9JYP+Lg7+Ldvw48WfBnvJy1y4VwiFzO7ucslpoIbwBTeAJGMnpKikJaCgouXk5+bnZuZm52ZjYSEjJqkpqickoaKh42TmQITy14bjXPpvOM0SJEIEAnPv7U94ITYRiaOWrHFlzLWLPDmWtMWNstxNHDNbixtHLDIxxsGGFgAKggEmg/40Uv40YcTw303GZ3doxrXLEKvN3M3F1WOXIIbwBeeAMOGjJqOpo6ckIqAjZGVmaOfnbObpZWHhpCaoKSwopZGQsXGyYITw9hk6eWtYxjGKMIwmQjBOSEY139tNwCE2EZceLG0cN2S1k0ZNVrTFkbrXLXG2W4WTDC3xN8jljixgCogBK4P+Prz+PsdqazW5vM1rWsaqJved7u6VUMVvVlCG8ArngElkJCGlIaBhYuPkY+Zk5uVpZ2flYuCkpKkprCoqJaajopAwM2l5OPjwhPEWFDl8edU4xCcowJEEIwjCaFZ8PuynDcAhNhGJyxct2rNmtYMmjFa0yM3C3DlcsVuRtmxtGLjCwauHAArPAXaC/pgD+mAffhcPE8515vbsScycRu6rckzEgqrnc7E1mXIi22WLLLbBISmxc2JbO55zz7+P5YP+CPj+CQmZ4TyNadMctcOHDGIImpRF1MzUwXFzlOWamIwioiU3MyRETMSuKhUFzdzcTRi4yzM3M5i+OePPr1CD+PvXnyfJ3KUTEyJTEomJgi4ExnWUTExdIuESTExMJqYuriJQkCakiUTExITVxMXPH4TTHkAhNhGRkzyYWrZktYMcbFa0xZsi1zibslrBq3Ytm7du1a5mgAqhAUSD/O5fnac6c9c45sxOoxrEVKbtZVRBFzaxERAuWYTpwjwJwoCE/BQV+ChecckoYtFNlt2LJi0ZMFKKSjGSEaVpCMaIyhGUZ1nljhvW9b3z58u3Tl23rOMAhPCF5cHLWNZziijCMIxgjCKCMCEYCKMIwmgRhFCIRTv4JjGHACE2EOWrNhkw4261nhxMFrTMzarcTNhjW48bBxkcs3DFzlZACn8nhupk6neFhkDIRMhESElPTk9PUE1MS0hGR0NFQUJExsvN0dfU3tDT0MGAg/4pAv4pE4nV8tY1VTO973e7gpFVFI1xrMdQhPD2OU+7WtU4TgCMAgQijGeHs45y0CE2EY3OJpmyOGq3KwbYVrTHjarcORw0WuMzli3bYXDnGyZgCocBMYP+Etb+Es/bd8o7Vql8+PfvvczqtarQXVbxCpS6s72AhPxPKfiefwOFPJDFCEIpwqjeuW+nLj03nC1smLVbMpCEYQhFUIXOYqCHNzw0wxo4IUEJAhgRoQggQIIYEMMNOxRswCE2EMG7VvmbMMy1mwwtVrTIycLXDZhmWtmuVk4aY8ePG1aACrMBS4P9V5+q31KJicZxvhz11k68d745uo1XDhrWOTFVBM3m+OMzDjqIqkL3W5npy10whPxRwfikJhgSSjBTDiririYqYrZKUhG88OG8748mVOEYwgglO18WNW+XHlnOls3G1crgZtll84CE2cTXe800oQpETnOMYxQIoRIwIwRgIwRhGEYIyjCJCMEZ7ezObwAAITYQyZMszJtjbLWTLHmWtMWXGtwtMeFblZs2LltkaNGuZmA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wFHAOAgAQdBKAH+gUBELieAgsuU2ZArGjTTnXGvB8DCkgQRP//A0UoRigFAzgLZBkgMgkAgIADAXvCHkUzCQCAoAIB4cMeRTgIAP4DAAAAAAAR5ezAPwqbAowBhfk5++TnWlrdZtaI8XPkY8nLh6565cDPbPLTXHPLDTLGUSXYLCYjDYzCYizBTVSJEklEk1E0kkKUigoXTRRxVor4Z5oYoKFUsk8NamAkiimhhlhjIJIIpkUqdNXEiBPLPXFHLMCE++m+996Lnc/dhJyw0wwqqjCco0SUAnK8pwmjBBKUEIRBGUYRjGF5Xphte0GPBGMKyjbDqpsybsWSit9OnPly5c+XLnz65oSyZNXA1OBgtitCUIp1RjjrUIPt0ubTW5iyCbjKV4kiQAAmrqREgTF1mc3cyjGMViqIqYSiZlcymJJiUzCanExBMXC4F5+F4zFAITYRjZZMuHM1aLXOJzhWtMrnItcMsjJbhbOHGFzjauG7LMAKtgKxAYT8na35On++6HRADs9jt9rwXunjw48c8qdIywF71w461SQhCs8OG8axEV5zqhSVqUpJWCU6QpSEpQjCaU7JTpOF51lCjBktghJSCUqStCSMYxhCEJUWhGiUJQlCUIRlOEq0nKJBGSNoyhWgg/4AOP4AReTxfEAD0/SmJibZXmLoiNXVwqEYqMMTSAqKjGI0iJqYYqoimJKmohSJxKtYxFcoxFVUwqZUhiJ1qOEzEbzm7u7vObzfW95zxne73nOeN7zvm8HHg5731IP2uVeTu5u1ysmExV3CFwqSYkShMBNXE1IiYkCETExM1JExcTEwmJiYXiUTEwmM0tF1MwiYQkABKJRdShKrqU1czN9fgkj4QCE2EOMrTFjYscy3HkyYVrRpixLXLXLiW5WObE2YtGbjDjb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8iHAOAgAQdBPII3gUBELieAgsuU2ZArGjTTnXGvB8DCkgQRP//A0UoRigFAzgLZBkgMgkAgIADAXvCHkUzCQCAoAIB4cMeRTgIAP4DAAAAAAAR5ezAPwrkAq4Bhfg8c+DvnBwQ33X1V0U1114vC4vF5PC4nC112o45ZSK6bAYLEYrCXXVVTRRUXSWZzW6zD4CCOMRwQRRRTIooYCKyayqqC6WWWWSKyzCYrEYzBWWSQQRQySQQSTz04PD4nE4PE4O3A0001z23wz0xIpKqJJoI5YaY5Y0MUUMEKuOuu23D34vB4fE4m22maACE/Bdh+C7OcKRlPBhtel6XXlWM5EEIQglCEpwjGaMUIQSlLDyuX4EyytBSCFKUwFa6cOfbh13nWCWK1LWlaMJ4Z1vWs5EikKShSVaRjGc4pxjWmlhvjy48uHDWErYLZsFKSpClMGBa0KRRnOc5wJSAg/Q6Txzu5mJsmLSSSBEmM1KJi4vGaImri0XEwi6uATVoTEomYAiRAAiYmJESImJEXBMTBMJiYlAABEs/APgs9SE2EZWLdrhatma1vka5FrTHmcrcTPIyW4nLTLlZYcTFuyxgCloShPwksfhJpzMnKxaqYpIZ6XhMhPwfmfg/DwtN98b1QtDAhICGxZOwcJbw8Kg4GFg4nAcBCwkGITYRlc5WbFowZrXLJo5WtMThotcMm+RbibtHDVq2bsmOFiAKfCCH8NYXhrRj8djsCgsMiUolUukUUhCKyeWymVx+KwOBRSPRiRR6KRKE/BTl+Cmm1JZEk6yJUlaCVa1y568PTty6QIXjDOodTXBPFOQkEMCAhglhp2scMGBAITYQywuWjRq5crXGVnmWtGzbMtws8TVayY5G+HM2a42zVkAKlAE0g/4cYv4cZcznpPLHDGsLZzObmmKYku4KVvPXr33xjOtY7IT8Fs34LSbWhongrXHhvpx664YKSyYs2KFJr3x58+fTtx1hgyatnA4mLFSMAITyF0UvAc8KqcJoVhOU5RlKMowJoRThOU4ooTx+A4VpECE2EZsjJo1zY2K3NjY5VrTG0zLcTBmwWs82XM1wsGmRtjwgCvECnQGG5e7l/4KChoOCQsBAIaAiICEQEDBwsOg4WCgUZCwMDDwsTGxMPGwMBBQ0RFSklIRkVGSUtJTU5SU1JLTUlHQkNBwEMgYWHi4uPlZmVl5GTkYuTj4mPj4+Tk5WRj4eHgoSKjoyQhIaBgY2HiYuLg4WHiY2Nk5mhn6mlp5+blZWNlYuHk5uLlYeCiIieop6wpKymqKSioKqepqSuIT8OXX4cv6sGfM0W2aNGrNa0b5cOnHrx4763D069OfLOMpZMGSlsEMGClqWpKEJ1rPDet5wlCmKVqSohOMKxRhCEoUhJSUsFM2C2BKc8OGt6xnHDGtcNcdbxvGdYyhCUrYKWtaEIzjOs4mKOHNnmIP4KrGfR423FyrJcExCJSSlCETi7q4mJiQTBMRJEwRMEwlEhMJiLiYmsxVwCauJiYTUwEkxIhCCJTUznxfgGLnzgCE2EZHOVhibYmi1kzasVrRo4yrXDDG2Wt2TfCxbuHGJlkxgCnYfhvEp54lU4+TjYOFjISWlKCYkohEyczPzczFwcRFUEpQTUoCE/DgZ+HBnFaWhgUjCikYQnOtcM75Z59O3OIXgrBwW5OWGWGFGhQBBDBHHTrZSoCE2EM8mLFiZOG63G5aN1rTK3aLXDBs1Wss2Vg5YtHLNnlzACowBL4P+Jk7+JjvvfPk5YxFS3MsVFVEzaUVGrb3z58/FjwbnIIX4civhyLswEGCgqhT01034G+uVJNJgsBVRFHHPXbg7cDga6a5JsJgMFhsMhPG3JZ+TnjOcJwjCMIowiIEBCIRnFl8BwnLYITYQwb42bVi3yrW7dnkWtGLLEtxY2rdaxwsmmFy0cs2DhoAKWRKE/EKF+IW+mJwGjBoliwQlGtSD/h6u/h6xiN4Y56uIlbKGsJKAiZWLgYeBhYOBicEwELARACE2EMMzduyc4WS1uyauVrTNkyrcOLHmWsHOLLjws8rZwzcgCtcCpQGF8s95ZelLTFBJDUoJa6a54Y5IZIqIYhEoMJZdhMBiMNgrsBgMBhoMFZZVZFRJEhjnvntjlnggkRz4O/H4nJ4nE4WuueGeOmmeUmkqisgglhjlSoUc8NtODwuFxOLxeFwteDrtjnprwduBwNMaCS6iiqSSqyzDYbCYjFYbDYDDUYS6qICE/DBl+F+emrJglXHly7dfB08Hft4e3bhjLJi0buFiyYKWsx2IwhG07EozqmFrShKUYzrWdazjK8EEIISpK1sVKYKYMlJYJSnHHlrnnlneqsU6xred53RrZKilJQtOiBCdJoQSnJCNITjlzIP3PAT6fObVKJuLuV4zSKCLJImSJmJq6lAAmrqSJmExMTCYJImESEWgJq6TF1dXUXExMXCUSETBEwCYSi55/BMW84AhNhGVu4x4nLbKtzNWDRa0Zscq3FjctVrDFiyMGzJgwYZsgAp5JYT8S234lia78+3LpRpTRi0YrSivjz6c+OcZWyasma1rAIP+Fhj+FjXlfhcOTkxM2m9ViMRF3veePPfffWeohPIHTy47573nNFGEUIgIIxrh8EwjGAAhNhDFs5YMG+LMty5crVa0zZMS3C0xMlrJmwYNG7fMzc5HAAqIAS+D/iXk/iXbyqcaiLZmZ1NIiTWK1FTe+vHnu7vV9NcNAIT8Ls34XV5MkJQnOOHHj03vGeC2bFmwWQvhrn13148dVpasmbJioITzN4Tnl69axmIwiiQQIQTlGESE4oxrh8BwjDIAITYQ4wt3DBmyYrcWVgyWtMrJwtcsmrFa1atsmLC4bYc2bIAKZBKF+LLb4sn8HgcDja6aYpLqrsRdgKiG8KlnhU/opaikJaKhoGNi5eLmZmblwIbHVTAwNrEwcDBwcHBytnAQcBNAITYRkx5meZowzLcWbMyWtMTlktw5WjNaxzMGLLIzzZXGPIAKVhCD/i06/i0jhXgt23rWOECG8Lb3hbljIaeiJSGgoCRh5GVl58CGxtUoetiYeBhYeTrxSCE2EYmWTMyZssq1rkx5lrTCyyLXDHM5WsmOJy5xs8ubCxygClcPhPxe4fi91wW1XwRrDbn158aE/Cvh+FcHFTJLBKssuPLj1obK2A0BgOHh4OJl7GCg4SaAITYRkZ4srByxwrcrRjmWtHLDMtxZmjFazytMLdy2ZOcrDMAKTwyF+Lbr4tz6qrsVgsFNJBGAg/4Ybv4Yl+XByxc5zsCHwFMYCncNic9gaAwwITYQwZN2uLM5wrW+ZtlWtMjFmtw5G2ZbkY4sTHM4xs2GRmAKfyqD/jFy/jGBjHCNVEEQgmbulVwVOc8+vg8fBbjWAIT8LYn4WnYQxVhXDfLjy4bo4sGDNkpJhx49OnLp0znZqxZNFIXkbZwtjLLHCQkEMUEMCCOKGGAEKVbrUMFAITYQwZMmePM1yrWDByyWtGORutwt2jFa3bMsrVyxYsMmZoAKhgO/AYXx5Hj34UWCqqmhgjjjljQxSyx300ywwpIqk2CzOYZ/PDNTYK7AVWWXRWYTAZLEYKqaKGnC2zwwSVYDBUVIY5554YyGO3C4HE4vE4vC4GemONKrpntnlngJECAhkQRQQRSwzx14O3E4fH4fJ4vI4vG4fG4nD3101zwQzRSRWWWYCqjAUWVYKqy7DWYDAYCzCYCy6yq66bAXRIT8I3n4R5c2a3EpwsnCtSE55c+/Tr26d/D17csZUzYuBq6XR6CMByuHOxFOdb45zIUlkpDAtNWVZxrWMZxnCcoRlCEIIJSQkSnCMFJYMWTFkyYpQnO+HHjvhvWs5znFOM4wmnKqESEUITpOghBScoRgRJwiII4sM6iD+AO0R5fXe5mbi4lEJi0xcTCkxMCUTKJi0SiUJxcEJiYlEokiSLhMTExMJgTAmEwiYvGcWTExdJgRKEwTCSYmJhNXAAhMRIFxnv8BrjwAITYQyxY8TJzkxrWOJrjWtMrZgtcN3DFbmyYsmZvhwsmDZmAKWBCF+J1T4nX8FhrsZRRFPDhaaY4Ag/4Sbv4Sfc8fDxd1Gqis2IbIlrBwNfFwsGiYW5h4GBiQITYQyYt8TjM2yrWbjJmWtM2JmtxMmLFa0as2GTCzcM2TDEAKeB+G8XIHi5zgYGAiYSCioyUmpSUhoGLmaefpZWFRlJQVVVQTAIT8HLX4OaaRxYsmDBKEK1nUhOEY1wx4O3XrzoXjjTxxa+eGNCEMEMEcBBHHh9DDCsAhNhGRnmaMHOLKtauG7Ba0x5cS3C4cMVrjHlaNMjBnjw42QAqKAS2D/i/w/jARzvhHia7ajF0piaibnOV3N71mNa5a6YwnqIT8HIH4OKdEM0bRnfDhx59OW8YQxYtGTFCKeHHfLjvj0x4OPDCerACF5K28MGvphjhQiEIYIIYkEMAQwwyy4HSxRxZDCYghNhGFwxcZMjjKty4c2Va0bMnK3C1zY1rFmzzMcLVmwYNMoAphFIT8Zw34zb898cb4Lrzvel8WTRuAhvBjN4Mk5SUnJKGoI6Ujo5Bwc/NztLTghatVBJDicLXOlhlnxuXSyY4hNhGFy3zM3OFktY48mNa0bt8K3FkZOVrfI3ZtHOTK4a4W4ApfFIP+NJ7+NIvd9eXHU4VOa4o56IX4NUvg1nquqylGComjlpxMuFwdeHtAheGsfDfgb6Y4UcMM8+xgjgmAITYQ2x5szRo5YLc2Nq4WtGDdqtw48WJbkY43GHC0bs2TXCAKYBOE/GrV+NWWuijJSUMN9ePi59eWIIX4NMPg1DwGKw1WAmogjjwMuFtwduDAhsjWMKuYeFQqDg4WPtUDASghNhDHMwzZmDFmtYNGeNa0c5G61wyc5VrHNiytW+XIyx5nIApQDYT8aR340XcGDBhhPXXDpqCD/g8Q/g814cOTGJzO8obDUnBQtPHw8ffwEGlgITYRjbM8OJxkcrWbJs4WtGDhutcsMrda5Y48TbCwYY2DZoAKfimD/jdA/jczqOGeG8ZnaoxU0zdzeKjV1nn3778duMCD/g5M/g4xxHTdXxnfHe7sqq1VRtxzx59fB3zhXDp4AITyd3Z6ePhrWaKJGEYQQhGEIxQnKc538EwrCQAhNhDFy3cM3Ldsty5W2Ra0asGC3E3ctlrTIzbssrliyZMWQApxJ4P+OCT+OCnPLE8LrLiIkKsc+W9c+WeC6uCD/gqW/gqjvOs6VOoHHg48HPkKvlz6dehmufKFyV09dM8ZBCQwQwwwQwkMEII5cHl0MG0AITYRmYYW7ZgxarWeXIxWtMLPEtc4WeVbmZMsLhsxaNWWRyAKvQE6hvHId45BYGTlYmZj5WJjyIhI6CiJCQlJKepKSsopyWkoaBgY2XlZ2fo6Oro6enn5mRkYGKjpCajJSKgoIIbwU9eCrmIQUlFR0RJREhES0ZLR0pDQUDFxsjNzMvMyM/GyMfGw8fGxsPHwcWiI6SlJ6Ylp6OoIqSko6SCExdo5dZzjGMJVhGE0SEQjCKIIwiQnCJGt+Lw4oeDgITYQyb5MrTM3arWWVlmWtGrTCtxOGOFa1ZNWjnNjatWDdoAKuQEzh/GYN4y143F4zI4vJ43E4jEYRAItEJZGpdJJhJJNKJFGotEIRAoPE5DIZHLZnM5vMZfHZHEYXCIZGI9HpECG8K4HhZbgoKaiqCWopainp6enpKaiIKFjZ+foaunqaWhm5+Pk5OHgYCIlpCaoJyclpiKioiEigITw9z4Vx4azmIRhGEZxgjBGCcoxIoRgjBGePwPCMbAhNhDnG0a427PGtZYXLNa0b4sy3E1buVrFnkxMMmFlhYucwApACYbhtuG3FTUJ0IbgSuBLEZGrQIaojoOxlYuJj6ghNhDlxmcZGzBytatseNa0bZsK1w1yt1uVgxatWuLE2yZmAA=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VHAOAgAQdBMoHigUBELieAgsuU2ZArGjTTnXGvB8DCkgQRP//A0UoRigFAzgLZBkgMgkAgIADAXvCHkUzCQCAoAIB4cMeRTgIAP4DAAAAAAAR5ezAPwphFoP8oR+UXzeudVVcOGunDUwzx4iE+bI+bDzYtksVIMOPLXLfLDGw1IbK2A4OAuY1DwCBgIFBwMrawcBBxYAhNhGVvhyZcuNitauWLNa0b48S3CzwsVrhy3YYnLTK5xuW4ApPD4T5Or5PvNLVDFAxzvXGg/0YH6LvPKedXJxm7IbLGB4JayMPAwcXgVBwFCAhNhDHKyaMmbVqtxN3GJa0xMHK1w2bYVrfIyatmDBxhcNWQApLDYP8pF+Ub7R0mG88ZsCD/OhfnVWVRyqsMIfGVhgEBoMJhMRncBQGAiE2EOcbJtlb5XC3GxYNFrTGyZrcORi1W5XOZw1Y5nDbKzcAClUQhPm9vm57Q0XwSiz4NsKxhPnOPnH8UKJVww2y2z15QIbNWF4CDvY2BhYWJj5uLg4ONCE2ENMjBi2c5Mq1vjcZlrTDkbLcLBw2W42LFw1aucbXK5wgClQPhPoxPo58OFhyUyZrapWihfOoedlxWExSyGWPCy313obG1bARczJwsLCxdXKwEHMgITYQwytGGbKzxLcmLCyWtMOPKtxMG2NazYY8TTG5w48zJqAKcSGD/R7fo41TwnETfHj35895uNeBrpy10rtdTQCD/RLfogc31nN53OYxrhy6cOWonN7vu8He8oXkTXzzau+WFLBGghgQRQIYCGW3VoY5QCE2EMW7nExxtsy1szZ5FrRsyZrcLVzhWuWLVzic4ceZllYgClYRg/10H68fOeEduXTtjE42kIP9BN+gL7MZnjnjxvwZ4yCGyxgWAgbmLhYODgYWNuYeCgwhNhDTI3Ys2OPKtyMWmRa0assi3E0bMVuNgwa5WWbG0xYnAApeF4P9hF+wp1PZU1NymJut1cSAg/0YH6LWePgXJd53m97vwSJAhs+YvhpuxgYGAg4KDgoGDIeHwGgYCJAhNhDLLkysWjlgtc5WOZa0wsWS3CzzYluVs5xOGDJi0YuMwApVEIT7Xz7XPDqx4Ip1Z2G1QIXzJnmVZstTiqoqoZr58HTehsuYJgYuxiULBw8zXwEHBRAhNhDTKzyMcrLGtbssjJa0bY261zjZM1rDHixuMmHK1ZuGoApKDYP9qt+1fjDtiNIsg/0On6InXJWt4tkAhsaVMBA2cbEzNfBwEDNAITYRiy4suXCwyrWDbGxWtG7FytxMWTRa5ZNWuZrkysMzZgAKSAuC/jsz+Ox7zziN0IP9EJ+hvqs1G548QIe2R2DwScyuVwOAowAhNhDfJkY5HOHGtxtmDla0atXK3C2bOVrTDkbsmWZllZMnIApjGoT737752zFkzYsUoVw49efLeMqaMHCtkIP9Bp+gZrdc6zlu7vjUxFNVxqCF4oysEORzMaOGGCEgQRsDp4UNgCE2ENHLlmzcZXK3GxzY1rRw0crcTFpkWs2rZjlYNHOPJiaACmgdg/4BAP4BBc63ywmppWIqGd8Z5xnXbkCE+hs+hPnbDCc54a4bzjOks2bJgyLVw7dYheIsfHFm8bDDDCRwISBAjwOtRqAhNhDDCzcNmblitYZWmNa0aNMq3FiyOVrlo1YOGbLNlbuXAAqPAS+D/hAC/hABXHeuOM1HZ2xwjURdZvNrTGIzOc5vNXN3kIbxA0eIB+Bg4CLRcDEwsXHqORoZefmZmNiJCcmqaorqSclJiQjohEw8jLx9bP1c7QiE8MTT5uHHGcYxCJCIjJGEIwIiM67e/CcOACE2EN8uXNjbN2q1wzwtFrRpiyLXOXHmWtsbnHlb4cuNo5cgClMNhfg/q+D//DYLDUXRSx4GW0CD/h7k/h7L4888814NboCHwdPYBAZ/CYPHZmgcAjghNhDnC4x5cePGtxYmDda0zZW61y4YYVuJu5bOWeRkwysWoAqZATiD/hR0/hRR3m17mzThjEzO283EIqcVGMYmL3e95hNNRFVohfh+w+H3ONDDHLPbhWZtvlhiqwWGxGCwFFEKmuvA4PC10ywUWYDEYDEUTIabZcTg8Dh8KITzZ4Vq8HzrCMJoxJJJQlUjEjCMYRCCCMozV0+A4mAhNhDdhiaYWbRwtwt8jFa0YsMy1xjYs1uNjhY5M2Vnka4cwAqNASeE/DYJ+GwXfauaWS2KCc7xnjrjvfDfDCOKmjRu4WbgZs1IgIbw3FeG4uqopCcjoSDgY+Nl5uVl5OZkY2AgY6QlJyWlIaAh4uHnYuVk4+NAheTtyp088MqMhgQwwiCBBEghRwy4vPo4sYAhNhDBtjyZmeXMtbsszha0aMGa3FmaN1uFy2aZnLnNmY5XAApxH4T8Oz34d440yYtWjRmyUhDDXLh0yxxhRingQmCE/D8B+H1mUZZV748N7zjCmK3CyWtKMNOHbhygheONKZ3GxwwwwRwQwCAQQyz7OCGAITYRmbsmbJjmwrczdhlWtGGXCtw427Na3x5GLNw4Z5mrhoAKjgEpg/4e9v4e98u18owzfO5iOnTxKqN779fDsxGp4b1aAIbw5VeHJ+sjJyIjICAh42NkZGbnZOfoYWJiIiOnpyekIyChoOBi4mJk42TkY8CF5e4JhwOfjljhhghIUcMKCJBNAghhhSpZdrCRgCE2ENGDPG5aN2K1k2ZMlrRszxLcLHLmW5MLhw0xYWGLJibACl4Sg/4iLv4iM6eEiYvd9avHDoCG8Oenh0DjFRJSklISEFBSsbOzM3RghssYBg4DAMTCwCHQ8nawMHBSACE2EY2TFqwyYm61uwZ41rTDlcLXObMwWs2GLGzzYWzbI1xACmwYhfidW+J52CCq7EYTCURQ14HA4e+eOyjBYCyE/D1h+HpXBhzRVijKFEIxy3169u2GztiWCk7eBg4GBgIGBgoOCg4CFi79AwMAITYRjYZHDRgycLcLPExWtGeZktxNnDdazcsmeFjlbYcmVmAKSwuD/iZM/iZlT0maxrkAhPw5+fhzx1YLWTvXGIfAEtgqZyedwOBwCFAhNhGJgybuWuNmtzMMWNa0xuca3CyyOFrJk2y42jPFkatG4ApwGIX4sjPix7ljvgrUoIKsFgsRirsJDdbPh4bw42eHFeaoJCckIhCx8zLzM7Mx8jBxMDBQkQCGyZcwcFfxKHgYCAgYGAQKDh8BwsBAwoAhNhDJjmws2DbMtaZMzJa0ctG63DhxtlrXKxY5mTbDhbtmQAqJASWF+Mh74yP8Tg5bcFZisNkMJdMjrnvptnhpijiikokohwEUUACF+Hzb4fOcJZhIKo4aa8Dgb8HXTDFNVgsJiMBRRBLHga8PbjcHi4XjTOxwbGOeGGGOCNChgRQIkCGGGOOvVwwwVCE2EOGTLIzbtGS1xjYYlrTE1crXGRs2WuG2Fy0ZtsePFiagCooBLYP+M47+M5fbfDHbHKsRF3MiaQiUrm5m0868GdyAhfh70+HwXGY6TBQxQ0031312xxwSUVTVRRRzz2224Gm+2OCyjCYDBYK4heGsPDFncPDLDDChghhghEEMUMBBDDBCjQo5drAUACE2ENcjJs0xZMy1y5zOVrRrhZLXLBk2WuHDPMyw5cTPC4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SHAOAgAQdBNQGkAMBELieAgsuU2ZArGjTTnXGvB8DCkgQRP//A0UoRigFAzgLZBkgMgkAgIADAXvCHkUzCQCAoAIB4cMeRTgIAP4DAAAAAAAR5ezAPwqIAluG8TDHiYpjouGmoiSgo6FgImLjY2Ph4OEgoSIhISKQCIgIqKjoqMkoaKhIWDi4mLi4+Li4mJh42Bi4GFhIGGhIgg4mNkZOZm5eTk5mNlZGLi42FgpCcnrC4ur64IbwnjeE92UloqeiqiQppCYjIZCxcjLyMrHycrKysvNzc3Kx8PBw0dJS0pJR0RDQUBBwsDCxcPHyMnKz8zLzMrDxcBER0lJTkpNSUpFRUVDQEFBQkBCQkDDQ8FExcPFgg/gyK79+eV5Zi4kmiUTEkpiYukTEwCJRMTUkoldTBNTCYCXHwfdJ8oAhNhGJvjZtmORgtYYWWNa0auMS1xjctFrZpiyM2bFnkYuGQAqPAluG8byHjeRgIqKhJSAhIOFj42TkY2Hg4SAiIqOkoqOhISAgkBDQEZEQkFAIuHjY2Lh4eFgoaGhIKEhYCJg42Hi4WDgYCCgIKGhIGHj4+boa2nr6Gdj4uQkKqmrrquvAhvCdV4Tq5ayrpqolJiKhoGHjZWbmaObnaGZnZGPhYGAhI6UioqGhIaGgSBQ8HCwsXFxsrLys3My8nJwMFCQ0xLSU5ISkhGRURCQUBCwcLDxMTEwEBBQ0hDQkRBQghPA1IR6tZsKKIhCMJwjGEUYEEYEIwjCMIwihOEYCJCMIwgRgiQjCKEScL8Hlpw7QITYRlcM2rLC5xLXGFhjWtMrBmtctnLBbmaY2TRs4xNmzhoAKkgJphfkW4+RbemWS2SkhQQVURSI0aNEmmqmokkkhghhhjpnnvrvjlQQTWLLKMFgrsJgsFdFbXg8Hicnn7MjLhZ54YqKsBhsVgrIYKb8Pkcfj8fh83Pi4ZMFhgIbwrReFYmgnKqapJSMhoKDi5GXnZedl5WZoVLKxs3KzcXPwsmiYiEhJ6OmJSWkJKMioaIQUEIiDgEAgoGAgYGHQKCgIWqhJKUlqKWlpaEjICJjZGZmZehm5mbl4+Rj4CJQEFCCD+PPVeH499czJKCJmIlKZlMRU0pEoTMghAmJiZiYJVcTFokTGLmrxMboznzfTxuPgQCE2EYWuZjkYMXC1w2cNlrTI0YrcObDhWtGTBnjw5GzfIzZACmIXhvFz54up5KKgYpNQU9LVE1PSEZBR8fIzsnIgg/4aPP4aTdGjNbrKGL0zG4XKXS4WEglRwwyxxy4XLwww6QAhNhDRk0ytcLlqtyOcLZa0xM261wxx4luVzlxZGrRphxMnAApxHIbx1feOr+FhICCjoiWjIiAg4+VnaOjnY+HhIiUlpSekAIT8MLX4YW8GHZjzRyUpC0VZ3rWscrDlx6SE6GrHhvW94zQqhERhPHzcqHOAITYQxy4s2PCyZrcbVlhWtGLVytxYsTVa0aM2jVuzZZWTjIAKTw6D/jqk/jq1joqpVN4kg/4YvP4YtbvwFanlGcdQhq6MgIOpiYWHg4ungIGUITYRjbMsWVwzwrXLXC5WtM2JutcOWTdaxbZnLDK1ZM8znMAKaRmH8gr3kHpQ6GQaGQSLQqVKNHJlJpNFoBA4nGY/L5KAg/4Zsv4Zp+dYldbK2ut1jJughc1BDmUkkEEEEME8sMMc9uZQwZghNhDlhiYuWLLMtaZHDla0YuGi3Ezy5FuPMwbtMrhtibNWIApqG4T8kCX5IF8V9Elpzw49OfLOtJSwS1StaACE/DGl+GOvBk1ZoZEoYb4cMbxuZZYZ4biE5mSt61rOcZxhGUYynPLp4OOEegAhNhGLIxZ4WLjCtwsMzJa0ZsnC3CzbM1rjIzwtm7TM0yZMYApODIT8jq35HUcts8ZRwRzWhPwyTfhk9hqyQxQxVphAhoSuhIOVi5erhYODqiE2EMWDPNizZsa1mzbt1rTFkwrXLFhhW5GjJhlcsW7bNiYgCt4BS4fyWJeSxOFQiCQ5BoLAoGgMCgECgkCgkAgMDhsLi8ZjcfksjjMnicbi8bhsRicPhcN5Ivk0opGolFIpEIpEo1GI5HI1GIlEIBBIHBYXC4LCYBCYZAIFCoAAhPw0MfhoZlNa9ssM9dd8ePDfHhnXDecVYQpaVsGa2C1s1sXgi2LFaVCc7zvONYRjClZYZY6zz11ghMXOYOTEqVnGMYpxIIEE4RiihCaRCEUCE4EYTlGMIpwnWePj1S8DACE2EMHLDNmc4mC1liZZlrRk5yrcTNzhWt2jjGxy4m2NrixACokBKIbxb/eLf+KRUJCxEPARsBFkJFRkhGR0YR8XMztLT0s/Nw8JCTlNUWSF+EBz4QM8NiLsZJYkrrwN+BwODvwdtM6SSiq6iyaySaaSGOeEhOZxKT4uWscKqEUYRhOEYICBGFa+C1ZXITYQ3ZsXLXJlcrWbXMyWtGTLCtwtc2Va4xMm+TG5ZuczHMAKdR6H8QJniB1gsBg8OgMQhEaiUklEymUwlkSg0PjsvmNHmMzksXiIg/4b0v4b16zfLjWY5uM2zUYQvhmUUIXBZyBh656YY40aCOAQo48Xj44INAAhNhDhllxMHGVutYt8uVa0bZGK1xhZuVuRywxtcOJjlZNcYAqMAS6F+K3T4rW7aYU1GCsuimlvwOTxePxNcKrDYbGYbASURTy231133wwIcACE/DEN+GJ+FMzZTNKhO8bolZZa4cuHPlz3jbBk4Gzlatm7IpOE8LY2vLjvOc5TRQiEEUIxhMEIQgj2ddY4wCE2EOMrhq4YMGy1xkcM1rTDjwrXDLNlW5HGNniZ42bZvhzACmQWhPwsffhYpwYJaMGKSF7576cOXDlvUIX4kcPiR7kugxlmEsohU24HCy4uPH13gIbJluYBh4GDQcCQcDBxt6QEYCE2EYsuPJlzOWS3JmY4lrTI2zLXOHK1Wt3GbKzyM2jfJmygCqgBPYT8LDH4WI66Kxphwa9WfdfkRtROOXDhx3vGErWxYMVoxvfDjrjnOt71jCGDFxt27Zq2AIT8S0n4lqcsqzwY+BweBXNhxTRXrHDfHjxwitbJszZsmC1oRjG9cNbxvKcI4sdb4cKEdQ4tEpShDDhrGcYoooRITkQEBGEUYTITivzeXCMO8CE2EM2GJphascy1qzbYlrRg4bLcTPKxWuXGNnlZZMjFk5Y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sZHAOAgAQdBNgJvgYBELieAgsuU2ZArGjTTnXGvB8DCkgQRP//A0UoRigFAzgLZBkgMgkAgIADAXvCHkUzCQCAoAIB4cMeRTgIAP4DAAAAAAAR5ezAPwrIAWOE/C4d+FzmM8mHVPEzZcgwYeFPFgwUwZMFMGDNgyZLYMVJSlCEoZLWxWjCN71rGUKQTjhrnjhnWEb1y6de3fv0471hKSC8t+FC4IL+OOP44vvvx8PjzzvLBzvO5pbGr3KxJIW2lyySWAsyyyqttbK8bzOZHO+Ph9vfxoP3PAvwc3xu7uZQmExImJi4Jq6kJgAESJhKJhMAiYmJRcTEpXfwnW8ewCE2ENszVi4w5Gy1pmytFrRo3YrcWXC3WtnGbCyzM82HI5xgCuYBXIX4f+viATqqmunsjSxwxo0MUadLIohmQJY6YYYIqKsBZhLrqpJEM9Ms8ccccdMssMKCKGGfA4nH5HL4/J4W2CTBYzHZLNYTIY6zDIX4S6vhLzuqux1WMqwESVfTffgcLh8ni8ji8fg7Y5KMBgsNhMBVdNMkQpYI44iaSa66rAYrCYTAWRTRz3334G+/A4G++u+2mFNFZZNUgIP4ezU+vnju5mZTUpiZTFxEQQrNTFwSTBMShNTCRIgRJEpRa9/BsS8QITYQ3ctmOVhiyrXDdgyWtMuJitw5WLNblxMXGHLhyZcWPGAK9wFYhvFpZ4tIYGKhElDxEfARcTCw8HAQMBAQMFAxELDQcJDoeNhY+BhYJHR0xOTU1MSkVAQcTJyszIycXEwMKQMFBwRAIeFj5OXnZ2hk4uEjJ6cuK6uqJ4CF+Em74Sd6LMVZjMBjKLo5bcDhcThcPicDicvg8jfh0NGAwWGwWEqskqhmI4UcZJBNNVdgMJiMNjMFgLoIZ8DhcDficHhcLg8DgcDPLRBdNRgIgIP3vEp6fHebym6kRc5TdKjUUiYlK0xdXCYmJVMTUxIlKAF5582fRmvgACE2EZnDfEzzYWi3M4w5FrRu4xLcWLLlWtmePJkxNczly0yACj4Fhfje4+N7my3FAIP+ERT+ERXnysCGgqCriwAhNhGVpiY5WTDGtyOcjJa0yZma1w0Yt1uXKzauMOZqzY5MIAryAVaF+OKD44t6IpsNHdKnjrpnjQ0QYCDAQSSx34W3A3ywxYSrFYTGYLAUTRw0y0y0wSo4IkUccMsNdM9NdtOFvwODwc8slWCuyGYxWOCG8IUXhCbnpySqIiWgICHi5OZlZeTmZOlj6mNo4uNg4SEkoiciJaKkoaMiIiChIGChYOJh4WHg4OGhIyQkpaYmp6WkpCAQ8LKyMnKxcjHyMbEwsfCyMXHxsWCD9ryo4+Hx3x3MrhLN7maiq1jCZmEyiSYkkTEiImCJSItEC3H1fJme4CE2EY3Ddg3ZNsy1xkbNlrRixcrXLRyzWs2zhgyZ5cuNzhYACv4BWIX5B8PkIvqwWMmw0cl8tM9cMciSCSaLARTQUYGHA4XAz002QYTBYjCYq6yaWOe+mukQSQzQRx00zp6Ya4ZcDgcHh78HbTFNiMBiMpjghvCGd4Q2YqMnIyikJ6IkIKDjY2dmZehl5eVpYmjl5dJwkRDSUtLQ05DSENFQkIgELBxMHBwsLBISKiI6QkI6WmpaSkIiEhYmTl5mZm5GTj42JgYuIi4aChiE8GRpPsxhWM5xJyjCJXHz88eJotkydDVHh571nWURGAjKKMJyjAgQjGMEUUIwRMPR1p8MITYQ2xZceZwzxLWDdu5WtMjPEtwtcrVa4ZMGjFq4YtmGTCAK2gFThfhy0+HLVgI6FUMyGCWOOeeOeeOOOGFLLfbicPi8DgYYJsNhsdiMhZhKJEc9NdNNcc6eaGKiaazCYLHYzIZDHTWS4PB53L5XDoX4SYPhJ9xWOwWSqx12AQS104O/B4G222WmGWOGNCSJoooooJZZabcHhcDhb8LbXGiuwGEwGGwWCooQwyyyxoYZIapEEACD+FqiPL8fney0qtExdXS8Z1vEoJiYupRMEpqQCamJiYlK2/gvJkAhNhDZqya5m+FotaYmTRa0Zs2S3E3Z41rNxiY482Rk5cs2YApnFIX4ZzvhnxwGAyU1kcNt99cceEuwmIwgh/CGd4Q1YpDJRFJJHI1EoRBoXDY/EZLH5LJQheOtWw+LrgnjjhjR36uKOKohNhDluxyt82NwtZY3DFa0Y5nK3Dla4VuRljbtsTfM2asmgAplFIT8SrX4lbcFJ6suRglKk8WGkIZAhvCZN4Tc4iIjqSOsJqimpaOhISXk5mlmwIa8iCpgIWBi4GDhYWFj7WAg4ScAITYQwctM2HGzxLcrlo0WtG+HCtw42bJawwsWzdnlYNXDJiAKYROE/GRF+MjuNtEeBakK1xzx3hLUhvCEZ4QtYqOnpiimKaamoyBSsrP0s6CGwZCoGji4eDQMDEwMvXwMDBUwITYQ5aucLnDixLWTdliWtMbTEtcZMrhbizNWDRnlYM3OJiAKXxKD/j16/j11zMxwpV66pzighvCAp4QLZaaopSmlpqGhICXiZWdl50CGwRAQEDSyMLBwsHBwsfawEDAVQCE2EOWGZwzYMcq1uzxMlrRi5aLcWTFiWtWbVyxxNsbNw5cAClYOg/5HTP5HXc1jHREZ555gh/BxV4ORYxFJFGJhIJFFolBoJASGwtEwEHQzcLAxOA4NAw4hNhDTLlZNMTFwtaM2+Va0zY2y1zhcY1rBmzZtmrfMxY5mwAqRAoMBhfhBy+EHPAzUYeq2euvD4PD4vC4nB22wwQRTSTTSRRQUTVUUTWWUSVSWUVTTUQQQzyzoYoprsBgrrLqLqqrKLLLLKLqKppoIo44J4IYII4a6cHficLh8Dh8LXha76756aa567cDXg8LhcPib8PXXHGCD/iow/ioxvj08HhmmIxUVUxk3K5mbXMyiqqOEQBhrHLWqRd3xm4MCcze7JlFtzve93ucxOJqoipheLJiYuamFdo6cO3aD+MPFnyfFzm7TJImJITESgAlVwTEzExMTExKJhJEphEkCJgmCUSiSJiYlEpgBEk54/B9Ze0AhNhDnExatXDBytYsGzJa0cMMi3ExbMFrLKyyYczbIzaNsIAqxAoYBhvAJF4AuZGJl4+li6eZo5+bm5GLi4GBhoqMiJKQlJCWkpCUlJKanJqenp6alpSOjIiCiIyMjJKGioiGQcOg4SAhoqMjEHFxcfNy8rJxcXBwMPEx8bLzc3MzcrJxcXFxsvNztPR1c7Qy87GycnIy8zOzMfGx8OioqGjIqQhoaKiI6OhJSclJgg/4uHv4uJ98N9F44MKnheIqOUYjDCZmZvi3cXcTKcxdxFQqY3O25vLnve+OZmo1iqmV8Q0qJLmZhicGIVNREVUVURSOmavMgg/e5xN5u7nImrF4zFxetwhCJq4matMTUZpEzExExNXEkzKJIukxKpq4mpmAiUEkTEwlEpiYkm+fwOl8FACE2EMWWHE5bs2i1oxZsVrRpkyLXGTFiWtMrfCwatXDhkyagCqgBQIT8YfH4w8b4o1wZdGnJl0YaIRnO88eHHfDGt5zje+G9bxilCUFIQxZMmrJmyYoYoUpQhPwhEfhCTwZcFbQy5MODPa8Y1vPDWd4TUWjaNIQtTBgxYsmTJizZKWjWd9OPLj1zz463hPG3JjLv44wnFEjEEYQiIwRhGCMAIAIwinHj9NOGgCE2EN3LJg5wtsK3C0ZMlrRo4crcLRhkWssjlvjcZm+Zu5xgCpUBMoX48mvjyRw98uBjnlnlpppvrpphhgiRIZZY5UcU01FVk1VFFGAoxWGxWOyghPwewfg+TnjtGcy8KwpGlLUlamCWK2LJkzZN1MmKUr3x3z49tc+m+MCE8ideOHs1nOIQihGE5TghFBACMZRjK7P4DTlAITYQ0btcbhiyZrWjfIzWtHLfItwsMLhaxxuGjbE3ysMjTKAKvQFKhPyJIfkSR4FZSjCMMNMMs9M7LXHjw48OO+O+HHhy3vWEaShCF8d8OGcZWtipkpGVpZM2jgbuBs1YqSiAg/4P0v4P0/E3MSuu+u7rPg8+fPnx3tGKxjFYxVVwxwxw1rhw1y4ctY1GsVU0uePPjnwa68d7yIPwvEn06rVVFTlxbZJiSYmJiYi4mJQITBEomJImYmZvxfgFdeAAITYRmwsmeVwxZLcjBy3WtGrhutxNWbVa1aZHOLJiyucuRqAKiwEvhPxOlfic/x0y0rKMIEyMKZMWjFktBhx7d+fg6c97lMWDVbFi4wCE/Bt1+Db2GhwIarWjGuPLXThx573jWEJWhaCESc6oLUwNAITrbKR4eHPhnGMZVpOAjCcqynSKEYEYRK4fAsKygCE2EOXLNywaY3K1kyzOFrTCyzLcTNo4W5WDdszxZWOJw4a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BzHAOAgAQdBMoJygQBELieAgsuU2ZArGjTTnXGvB8DCkgQRP//A0UoRigFAzgLZBkgMgkAgIADAXvCHkUzCQCAoAIB4cMeRTgIAP4DAAAAAAAR5ezAPx4WdIKAzQfJ8oAPXslAAAAAAAAAAAAAAAp2IIbwn0eFCmBgoaDlkxDUEhQS05KSURARMfLzcrQxtDFycLBwIIP+DFb+DE254deGYzi5WmZqavW+HPh1muKF2EUWBtptjlRhCIY0cMs+HxaCLXAhNhDRmyxOcmHKtx5MLJa0b42i3DlytluJy5cM2LFlhytMwAqWATSD/hjy/hj94T4V+Nnlud899d541dTURi/C32vVXrnreriJuXOJiACE/BcN+C4mGXJfEzSwQtGE54V4zrHHPXHPCsJS2Q1SyUtKUK2zww3xgITwpWEebhw1TEYRghGKMa1qhK1KYJQjeM4xjWN+Py4Rh1AhNhDZizcsMeNytaZG+Ra0zM2C1xhZ41rNmxZt8bFqzx5mgArZAVSE/DW5+GtuVWCeaFIwjhw5a3KUxYskrY659OPLGubFm42bBixSRrWt8OPDhreS2LFYnrz8HTwc+esLYtGjhYsWaliF+Csz4K+cBiGIsxUmEikhllwNOFtwOHweFyOBxMs8kVWIwmKowFVEkEME8csMsMEEFFF2CwGCw2Aumijrrvw99+DvvptjlkjsgiigiIP4WHm988YuM3V1cSm53i1VisTBMykkCYkgRMJRJEota+vwLKOwITYRjbtHLZniyLWGFm2WtGDRktxNnDJbmw5W7Fw1aYW7bGAK1QFbhPxBlfiDDnKE4XQjSkLTwVjWdZ1glYmmxzQUlLJTJSlMEI0lK1Ixvly69uvOYMGbFggw5eDweDp03YNHK4HA427YhPwUlfgpdSlW08WHBmzYOJbNSLLj068eXDvy6dufXXCwYN2bRi2WwSgRnGt41JUpoyas2zFq0YqK3vn26eDp06dd9MJpQxCD9bWd3u7uYhFouyYmpmUyTEFIgiUpmJCQImCCYTExKLzz8f1cZj4KITYQycOceVjixrXGXE4WtGWHKtcMGjhbhyMnDVyzYt2uVyAKRgiF+Kiz4qLaKoMZJYCE/Bf5+C/3Njz4ryCHpkNjcjm8DgM8ITYRjy5nLJvlyLWeVm0WtMLBitc5MORbkaM2LhrlYt22LGAKQQaF+LXj4tWcBJDiAIP+DCT+DCVXfACGwtezMXUwgCE2EY3GJrkcOWC3JjcuVrRzkyLcWPKwWtnOTKxxs2zhwyagCtcBW4T8dqn47Qap5I4qyvXHe85pWQTrHDdOVKYs2jBaic7461RhGEITkpbBgwYoJ4Z6cOPDNMhGufPn23xywbtnG4SE/BJh+CVnJxMHCyaLZEMd8uXPr379fFz7cNZYsGzVsyZqYEoozvGOGM4wUlK2C2DJm0aN27NaEa59PB15cuHLW971RkxQpgkAg/kb158Pw/B3a5mLhMxMomJhSEIJSkTEkTEwJhEiYSgCJiYm+vwTcvAAITYRkw5m7Fs4xrcrdk1WtMTBqtc4sbdbia5mrnLla5GjJgAK5QFmhPw4CfhwRQYr4pynJGKCck8V7ZaZaY05yjgjkGi8K1zTlgzZM2TAjfLl058uEx4suSEJRQqhOCEWGufHpw4Yypg1ZslrWIT8H8n4P85Qnsloxbsmilpzw6c+vXt4fF08fHtMmrNxMnAtkCNY4MuSUrRwTRVXmjDHix4r2yWwZM2DFKEZ3x5b1rWcZzveOPBjShSD+JNzXn+Dx5xvGYXWcZibvKcXVa0iYlMpiSQTAIkAFXV1cRcTWcXEhM78P4BJwCE2EMmLNmxb4si1rkYOFrRnmxrcTDK5W5sWZrjYN3DnK5bACj8GhPwn1fhP3lg1YYT8HYH4OycuGWWGkIqdi5OaITYRkcZcjNniZLczdy1WtG7XKtcY2TlbicNWTjG1a4cjJsAKaRmG8JcXhLvip6KppigkJCBiY+TlZmVk4mThYuNgYUCD/hFE/hFHjwb5XjFYG7vdbqmgheNtTDFp644yGFDDClhxOXkjiyQhNhGXM5asWWZsty42DZa0aNMq1w5ysFrhi3ZOMrly1Y42wAqIAS2E/DHB+GN+1GqGBO+HXr259MWDJm3YNimWWeeOsp6GSkoI3uCE/CEh+EJ2UWRghinSQjONZ5Z7Z7Y66QtkycDJxKaKRRy5coCE8Zck6Oes4wiQjAnFOs4xQYJYJQgXrzefDHbAITYRlbOWzLFkYLWmTG0WtG7TItwsm7Na2yY2+FthaNMrdiAKfjCD/hEa/hElmOAOEwi4453ve1Y1w5cNVK85zmWuvaKqAIP+DLb+DLtegXu87vLFduXTpyqnHnvnz3u7RrHZ24axAITx502Pp4ZxCCMIwjCKEREgjAJp34/JIdAhNhDDJhaYWzBqtZ4WGRa0aN8K1zmxtluFi5xuGGRy0cNcgAp6KIP+Ear+Ea/jLnwvEY1VYwqbnfO+eczUcuHLwHDHFsCD/hCI/hC11w7R4Udmmc7473vd01wxyrhNZ4z3jMtghPDWOkeLrveKcJxhGEYRhGEQCc9/blNiITYQ4zOMeXG5bLWjVjiWtGzVutcN27Ra2Z5MjJjjb5sWNmAKcB+E/BEl+CI+bXkjKMpowYMWTNktKF77Z68eLGCE/BXJ+CvnU1apZJQhhnhvnyzxznBKyyMpgIXkjbx25mmGNGQwQwIYIYIUcc+vjQwgITYRla5MTRqxxLcLhq1WtGzTGtw48rda3cMszjJkY5c2XEAKjAExg/4LOP4LQ2nDFTBKIqoyzc5mIipTVwpVpzjvneSE/Bah+C02GSGKFIxre+PHjw1jKGa2rJaFLzw48d8uO+GEKWyYNmDBgsCF5Q38MGzjlRwQhDBCgQwQEMEEMEMEMEcEcKGOGfXxIYAhNhGPDiaNcjXCtYN2bBa0ytGK1yzYOVuVkxbsczhgyw5mAAqYA7QBg/4IVv4IZamNZ5b1dborGscpxmd3vnyvVYil557658OOq+WeFV01wnyo6aiJjnXgx3x1h3xjHHlnDLM5nKMRqsNZVOJwvPHn13uZw8KPArk7ZqZzcd9c8ZpExlm7uZxGq4VSqmsxm89evPnmWp8Dpy7AhPwjbfhG3lKOatiM55Tfjx6ct50wYtGzdmyYsFII3jeuGetvy4cF8FpbMGLDbDK8542dlnekLaJatWyOiFqyvW+PHny78+vTeNsWbNxNmjJipKUUa1vjw6a6c956bThTFS2iGrBiwWwShFPHe+fPny8HHvwwpkxcThcbVswYKJ1rlvlrwb571IXVVRMbXfHHBHChQwRwRwQwQwECBCQRwIYYYZZcjkYMRhrrKslkoMPha6Y45ZY47cvbiMJgKosJlMBgcXTPDGlEIjghhgQIEQhijIUEMME8denjgkx1112uST4mmeWGGFLBCjghEaGOCCCCJFBBDChhIYI0c+1hQ40hNhGRxjaNGzdytctMmVa0x48y1w1cs1rBs5bNmjLE3YucYApeE4L+P1v4/LbxmRbrzubAhvD3B4e15CMmIaQgISFh4WVhZmNnZehAhsmW8DAXsbAwcHAwMHCyNvAIKmAhNhDDKzYt2rdmtaNGTFa0ys2K1zmctluTC4xYmjRliatMwApdEoT8AzX4Bf8cseaFkK3vtnnx5YX4eDvh4RxGGow0Vkk8MdN9OHwOHIbKVzCwF/Dw6FgYCFibePQMGCE2EYcTVw4zM263EyxZFrRi1YLXLjCzWs3LTMwxNWTlljZACkoLhPwBLfgCJzYNGDBSkpCD/iC8/iDNnM43lFCHwlQYCpcrksBgKYAhNhGRxmbuMeRwtb4WrRa0zYsK1y3zNluTGyxMnDFphxs24Ap1IYP+BaT+Bcnnzh07cuXThEJylabq2s8moIT8P4X4frbVxQgvPHhx1wo0xYNVsFKVnXbnz7dYhs5YdgoPBMLAwZAwBAwBAwCBgkHAQ8PgWBQMMCE2EM8eTCxxt261u2wsFrRpiZrXLhg1WuGzTK0c4c2TDlbgCnwghfgX2+BgWCpmproop68Licbgb41lWIwWAsigwcmFpvCE/D7Z+H2WTHgyxRhgxZtGjBalcOfTrx7Y3rWUwIbLWBYGCwTBwcDBwAgIGAgYEQKDQcHgeBQEICE2EZW7Fq3ct8S1hhyYVrTGzbrcTHNhWtXDnMzc427HDjxACkkKhPwNOfgadzasWLNmkIP+IOj+IOnwazldAIfFVVQOo0uDwGAwMCE2EYnGJw2wsWC3FhyYlrTK1arcLlo0W5GGXE3xNGrLLmZgCrQBQ4P+CYr+Cb9HTXhcu1YJ3eZ3rKIJxx5c/G79sscSO9WmHHVYVqIXXOufCNUAhPxAIfh/tpO153nhvfGvRbBgyStGU7uDgw6cuCc808ktmXNde7XW+HDXClaWK2i0ISqAheLsrHBm8nHDCEMEMAQwRxwT04PD2sphsFZiMJho8Ti6Y5YYYUJHBDBChS06+SeSwCE2EZMONy4aZsS3MwctVrRs4yrcTZpmW4nLVtlZMWOJywzACn0lg/4Mjv4MhZ34W+UamM548ePPebiKjhjWOGtdo8KuFoT8PFn4eQ8WDiUzWyQlOuOenHnw45xhC2DJJKsdMc98YIXjjRwwa2uOFHBHBCIYEMEMAIY5dvDBHCAhNhDJk5Z5WDlotaY8bNa0YOWi1y2b5FrJxjcs3DLG4xZnIAppGYX4PNPg9RjpwEuCuw11ES3A4PD31wS4LAYKwIP+HzD+HzvtrhEIsisMM1334O9ghsrX8CwDDwcDBwEHAQMBAiDh8EwJGiE2EZWTVyzw5Gq3CwYs1rRw1xrXLhg1Wt2jNm5ZtGrZk5xgCkkJhfhFc+EW+eCTAUYTCIT8QuH4hX5MOOmnGIfIlrgMVwjBYLAIGCE2EYXDVhhxMMS1wzc4VrRkyxrcLLI0WssLDC2cs2bjHhygCocBNYP+K0z+K1eeTr5HHhmLra1VWNcsVCb3nebu53z3z4zlwrtXgVCD/g+2/g/Fjkz4E9J4TwMxd5489573uYqOGI1w56oghPK6MITvWlrw1nHCmqmRhEIwRlOBGUQQiTrXwTKtJiE2EY2Tds3xuWC3DmaZVrRuyxLcOXLkWsMWRi0Y4mjnG5bgCukBY4T8Uy34pq7LSYr2nadiCNY1vDXaaCFY3rhuhDJqycTNmwZqWlRKs8eXLnz5c87zlOlKUSjWd8OG+OuG+WuuedHFi1cjdzOAhfg/s+EBm6aSy6iTBTYCihJLTTbXfbhcDhcLh8LhZZ5qLMJgsNVgJKECFDCIiOKMiimqwWAw2IwGAqinpweHwODxOBvtwOBnlqgqowVFEstN9N6D8b2GPTZ3m4uVpTCYlcZqRERMETExKJAATVwgmBMRdJmbmMxCp8v0Wa8wITYQzw5s2XKybLczHFhWtG7jEtws3GFblw4m7ljkc4cjXCAKxwFKhPxF0fiLbqlfBC0LTjXDfLO6tIYJ0jGNYpaLbt2rNklHPl26dufHVSVsEITx59OnHWNKasG7NSiF+ECD4QTcBVipshRZJVLLPbbgbcPficDi58KgkwGCxF2MkxUc0UKWeeWOVFBVZhsBZVJAhtpwM9c+Bvrw8c8M8ACD+IvB14PPr4LMTK6tM3MXi6jEIupi4lGakmJRdIlV1NTExOd+b6qXlCE2EOWzbDjbOGK1ricuVrRu2yrXLDKxWtMLDEzaOczlvhcACrwBTIP+KTz+KSPNuuM4yiUXV7q4zEsTEV01y4dOVYZ3x58ee5uJjE4tNyu758/D8Hv4PHWunkeIhPwU1fgqDzbuBk3SwTrhz69OvLt278uXHKGbNq1ZuFXFCEY1rOsZpWpm1Zs2S1pQrOM4zvhw48eXPfTGaVCD+Doxnz++2UzExMxZKKRCpiUpTEpRIQRMSiUTE1cL4+r48Z8MITYRkys82JtjyLWrJo1WtMblotxZsLBa0xtGTBs2bYsWHMAKhAEmhPxVhfirXhDDbDK9JWwaMmrRaiOPHn358+G87whPRgwZgIX4KWvgpzmoixVWEsqmilpwODwuFtvwdtdsdMclWAwmIxWCwlQAhPInXrp4OOc0yE0IiKEZyjCcEZ9/PCPFITYQ2YZGDfHlarWzNqwWtMWNitcMm2FazZ5ceVg1wtmDfKAKiwEmhfixo+LFlDexMuFppkkswmGw2GwF0EMtNuDwt9t9NKCSqjAAhvCDh4QzYiOhKKOoJSckIyIgIONj5uXl5mXk52Nk4eJhIqanqKalpSKhAITwRgZcePHhnOKInKcIkYTihNPX14RZgCE2EMHLDG4y5si3IxwslrRjmYLcLdm1WsmbPK5yN8TdnkxACrcCdYfwVMeCneLQyDRiEozH5rM5zNZPGYDHJVRKVUKVRpBCIbI5rQaLR53LYXBIpLJ1QqJQpFBoHGZnPaPPZ3IYbCotJpxMpxMpFDoRB4zH5HM5bM5bJ4zB4VHJJOKFQqFLodAIfJZrRaPQZnIYPDopMJlSKJNo9BoDFZPNZ/M5TD4HDJRIJdMJUIT8IFH4QMWPDgw4ma2SloSrXDlw573pGlsGLFakIRrfDhx1jBgxWxYKSivHHnlnjOCUrYJQpScJ4b48eWd0JSxYMFIQlHHly5bzQxZtWjFiwRheeXHlzoP4e3HHz56zmJJi4suJiYmERMExcTMTEoQImYsJq6mImEXBKRJCInF1ZZJExCJi8/CuV+KAITYQzb48mXDmzLWThuwWtMjPMtcZMrhaxYMcOPDlZt2zPKAKWROF+E9D4T0UcSjBYrAYSiZgbcXhb4P+IHL+IHN16K53kzpylACF3kcGDpwNMccMMMsuhw6HAiE2EOWzJnmZucK1w3cOFrRu3ZLXDlnlW42bdy5cMsORi2agCtkBY4P+Gtr+Gs3V8O8dZ3aOXHpjWsVU3cZzfG953vcVGvCz42MUzfGbmEVETCKWm55nO81MVGEkRXCuleBx4SmE/D2l+HquU8mPBeNZ3vnjv17d+m62TRwORu4GjNaxXHj15dOPDVDBgzWyQpNXDfHPHOsZQspCjDScpyStLBS1oF8OHTHXj14d4IP5K92fH7993cxKYm4mJiCkwuIuJiYkImJgJi4mJhNXUkAJETEwSzefB+A048IhNhGZg4as8LNktct2jRa0ZM2i1y5x41ubHlaZsTJwxaMWAAqDASiD/h8a/h8djwY6OFYiW7zxvNzJFVGmq7MTjjw6gIT8Oo34dZeJuxbLWpFhrlx3w5b6Z3lDBbJoyUwTphrlrtcEheZuFYsTl46UMMMEcBChQwIoYIEEMcuD08EMGYqwACE2EOWjfKycZGa1u4a5VrTC3wrcLJtmWuWDNy0YOHLhizygCn4sg/4fKP4fGdxrrw68OPbfCKipu74ze85u4iOGOXCOU6RMgIP+IHj+IKXOOE+NyPE4pzd7u1xGMYxwxqoo4vFrrveQhPAFpOjWKsZkYxESEUZRQBONeL0YVlxgITYRjcNHDXLhcLWrFxjWtMjdotxMnDFblcsGmZi1bOWDbGAKigEphPxG+fiOD4OnLFbRozaqQrhx48NYRySzSyKTjHDI0MFJAIX4c6Ph0hux12awWGokighlrnplrttwteFtwtMscklFmEomiginAIXhzEwwaG2WOOOCMEMEcEsKWCCSKCREnr2MMMEAITYRlatHLTK5brWjNmwWtGjRmtws3LRazbMWjdrmwt2OVgAKUQ+E/EcV+I3vOxbaTWw4AIT8PxH4fkbOJPFJbLPPnIbIVjAwVzFxMHCx9yg4KIAhNhGLG4YMWGVytxZWzRa0btci1w1YtlrJvkbtcebNmy5mQAp6J4P+JDb+JCvExxbttqq5cKqMzve7KjEY1uMxsIP+H1j+H0nV8p0Zve+fPnm5iuXDlyrROb668GrqQIXkrbodjHLDDDBCIYYEEKKGKFDBDDLHi83BHFjgITYRlwtHDlkwZLcmJw2WtGDBstctHLBaxcuGDBq0ZOWLZkAKbhyE/Ex1+JiOkKThhnrz6b55R1ZN2bZolkjKVIT8QHH4gTa1hhpPBLFgxYsmDBSUZ4ctd+fg5YXhLBxsvg5Y4UECCOBDDCjl2daPGiE2EY2zRzjzYsS3K5auFrRxkcrXDhiyWuczhgxbtmbTCwaACksMhPxWkfis9zUzSxYIwjSD/iAO/iAZieBq73uHwBLYDAJ7C4TTUFgIITYRiYN3LNo3aLcuHLkWtHDNktct2WZbic4m2ZuzauXLbGAKmQEzhPxihfjE/YKYclaXRjGsZxrg04J2lC0ILQtSBPLj259NUpcLZq0Ahfh72+HwuJZPgGCiwE0iCemfB4OXD4fA42+mCqrDYjJY7HWXTSQp667acDgcHXWAhOhxKOXXDWsZxnGMSKMICSkUIwijCMIownh8FzRiITYQ3b4XDdq0wrczBthWtGbTGtcMM2JaxZtMzNm1xNWLDIAKdiKD/jPC/jO3mfC58phO+O+ec5u2o4cOHLlXhbicgIP+Hzj+Hyeorc3vPO+N7Vrhw5eBw5Uu98efPrxAheLs+g2MNMEcMEMEYIEEMEMEMNO1ghgmITYRjasMrZs3zLWLjIyWtGeNmtw4W7ZbiatMjDJhZNszJoAKUA2D/jXi/jXhu6nh0ViIhfhy2+HI/FVXRIsDbh8DaIfCU9gcBoMFhsnkaAwCWCE2EZm2Jk2bsmq1y3ZMFrTHhxrXDBu4WsMWXKxyY8uLC4YgCnMghPxvBfje5ywnuxZNWTFKkazvec7yilKk8UoAg/4egP4eb8cL6bb455745mo5a5cMaZjnvnz5gIXjbQwtbTHKjQoI4kEMEEMUcE8e3ghhoCE2ENsjHMwctnC1iybY1rRuyYrXLByyWssLlm5zZG7Vu2ZACoEBJIT8b634355XQyW0WzYrUhXHr06d+vLeEMWDFkwZqZMGYIX4eqvh6txUlkqOWum2meWFRRViLLqpimu3D34u/CzgheJsnDFp75Y44IYYI4ECCKOKGCFDDDDXs44I4iE2ENmjXIycsGK1jlxZVrRu5yrXLBgxWtseZliYs3DLEzagCm4dhfj5m+Pq+ayDDS2R1KopIoY68Hfg4YYMRZjMJgiE/Drh+HXnBqnohgnasIVKpxrO856b6cqF4ex8M+bllhjRkMMCGCEhn28aGUAhNhDBllZtsORmtasW7Fa0wucq1xjbM1uTFjYM8mVm1ct3AApQDYP+Pnr+PnO75TWrxcWAhfh0w+HSXEVYKKiKePA23ofC1BgcAocHg8HmcXIuITYQzxMnLTG3ZrczNniWtGmTItw4crFbiY4sThxixs2eXEAKZheE/IAB+QBXHOuC2bFmtCF8OPDjlG2TEIP+Ht7+Ht/l0jRnjnrx57556skAhspXcLAYDhYODQsJCoCBgYOLu4CDgJghNhDlwxZ4XDXItxOGORa0zNG63E5y5VuZqxyZMTXI0bssQApcEYT8giH5BCdauKeCkaZ8GeGOQIT8OZX4cs8Wi2ako3jtnrvnuIbL2B4WCwPCwMLAw8LLz8DAwcIAITYQza5sjBvhcrcLPE4WtG7dotwuGLlazxsHGTC3aMGeLGAKfSWF+QF75AU8JDVZBFCwMGNhxcOFklqossmkjpwduBllmowmExSD/h6Y/h7H8COmoma3rfa/AvpFLbu7ROM6yvaE3cQ5+GsMEqQpCVbzrGcYwijCcJ6/AKcsgCE2EYmmTI5cNGS3Cxc41rTI4bLXGVsxWs8uRywbuG7Jy3ygCnkjhPyN7fkb1QyM0oRvXPj24cOVPBgzZtGbJaWDHgrQhPw9yfh7vThGU4RnWc6MVNWTNgojXDj0zy48eXGAheSNubGeOGGGCGCGBAgEEMMMMcMuzhghpCE2EYcbHKyzY8i1m1aMFrRpjZLXONuyWsGOVswa4sOJpkaACokBIoX5JWvklnppmhsmqmjqxMWBix9VsFkNUGMkx1FFEiOshfhym+HLHFYLGUVQRS2y42fCw4mPB2wyxS4SDBVUURRRwobOGG0DgGFhYGFhYONqYmOhJCIjo6wjJGFi4eHi52vgIFGAITYQ4Z5Mzho5arWLnJmWtMjXKtxYmONaycM3LbI0w5XDNoAKUw6E/JYV+SyOt5TyYNHAtghEg/4ecv4eW+F6zWd473uwhssYDgVLPwsPF4Dg4GBpQCE2EY8mPFias3C1s1YsFrRjjYrXOFvjWt8mPFlxuWONq0YgCkUIg/5K4v5K744L6aCD/h/G/h/DxxcN4IfJl9hdDpcFg8PAITYQyY5MLLG3aLcbRllWtGWHKtcNXDRa1ys2OHFkaZmGVgAKhAEohfgXW+BdtFOxMuHjpSYLAY7HYbCXRQy34PA4nB4G2mWKK6TEXXRAhPwWufgtvlk28CeaWRihKc64647454a3mlKmDBgzRojAhPFHFtxcd7qppwjERlOEYRIkYsPgmCdQITYQ1y4W7FzibrceLG2WtMONwtctGjZawYucWRw1ZtHDdmAKZx2D/gVk/gVl69p8TOLcd887mIrXJwvXOZuD/g9+/g9/jlHgV0rFRmc548d75vDRkIXg7BwxZnAwxo4JYYIxChR068QAITYRmxs3DFq0YLcbbFkWtMWNutctmDZblYt27nLhcZGONgAKgAEnhfgAi+ADGGKrB4LA4Ce6iyqyCKWvC4PD4W+OOyjCYbDYKyqCG2W8g/4LHv4LLzt37TFTdTUVWK1qIqVze5nGckiE8UcmHB01nGEUUYyvKdJwRlOEUYxnr7aMdQAhNhDDHib5GWRitxsWDVa0ws8i3C2zZFrLK3ZsMTZlhws2wAqKATWE/AJp+AUcpeE6SxOFbJgpGuXHry573pDBi0ZMVlcOnTr23wwpTBqpakpgg/4QAP4P/5jG6iry4caRFRicEosTSoq6kzNsc73y5oTw1nlPo45xnCMKwBARhEiCMooQEJxw83kxOcAhNhDLJiasWjhstbsnLVa0YZsS3E4cZFrVkwxY2+Jk1aM24ApuJoT6/b7AfNlyMeCsap0pmwas2C0b58vD36ct5wwUyaJWgv5tI/m0lK+A5cpUxiY7brzG+XnohOlkZc+Gc5iMSIIRggjBHH243lgAITYRjcMWzVyycrceNkyWtMuHEtcsGDlblZZXGJxlx42mHMAKTRCD/Xlfrs87cdRw5V2rFWCC/m2L+bcTx3DKzc2F20MEOLvprV25+GGHCCE2EMsjBvmascq1m2b5VrRpjcLXLnLmW422LLjwt2rlk2ygCn0rhPtAvtJYXhSeJiYmCGKNEo0mjG+PPry6ceFTNm3auJmog/4QVP4QS+E1yiq1eMtzxvjPG93cyjFaqMMZceW9gITmYmXPeMEJwiiTlNGcpwnCEYAvn59YR6AhNhGVxlaOcbPEtY4czla0xOG61yyYYluPG1aucTDNiysmAApzJIP86d+dFueG+U9HCEcefPn1vN6xWlJ59PHKg/4LIv4LKc1W9ZiaYrXLly5cMRLfHrfgx33vvniAg/jDz3h8+t8WYuCJiYmExK5z4Pm7OgAhNhGVu0Zs2bhotbt3LZa0bt3C1zkxMFuHKxaNsTFxmytnAApSD4T52b52uUMl+ExZpSnWYIT8GUX4Mq7Z9GPBdaMpWwCF4izcF+DtrlpwuhiliiAhNhDNq2YZMLJwtZOc2Fa0Ztsa3FjaMVrZg5ZN2+Fu5c5G4AqUAS+F9At6BOSGdh5cHJPRVjMFisBNDTXj8HhcDHHgJsZgsJgJld+JxOLwuBmhswGAhPwi1fhGVyWpk2ZI5LyjOcJ2hRC874c+fLly5bxhbBkzbMlsGCcLgITJzpY51nPDGc5wmRRglBARuiCSOHwKjHCAITYQwcsGzVhmZrWrbJiWtGuZqtxYcmFbkYNGOVjkxZXLFiAKrwFAhPwEwfgJttLFLJKlWW+XHjihgtilKyNVbIQgIxpS2DAjfTv5O/g5Y4MnC4nM0aoAhfiZq+JmOqayCqGSWKuOOWeevB34XB4nCxrLrsRkMVgrKJIIYaaa65540lFlmAokknlpwdOJppjAhO5qk6eO8YzTCKMJwjJBCMCMSEUIoRhFCMowIozv4PrBiCE2EOGjDC2Z5G61qwbMVrRw1zLcTDI3W4cTFg4x4WGPCwaACqIBPoP+BqD+BpnEZ1LmvNxcRVVjGKmozbje9747srHgcvC5csTHHfHNuU9q4SCE/E61+J0uVmKMqznfPfPj07dOmMqZNHA4m7RktaUUbzjhnXPhYYxlSmCUoRljjjhjhPGXBjDwbGcYoIwRhMAQiQigRhGE4RhGUUCKc8vgWE4cACE2EMsbHFjc43C1oyy5lrTI4wrcLNqwWsWzBs1zM2WRk3agCnong/4JrP4Jt5nvw41OscOHKou85m4OUoup1x5XUoP+JwD+Jynhw15GvCnEuPHPPPHNla1PSMJt1rnPHYCF20UDO0yywwwwwRhCIIYIYIIUMc+FzsUcWoAhNhGJs1xYc2ZitZMmGJa0aYXK3Eyys1uRkxZ4WWLM3bOcQApzJIP+ClD+ClHtuMrXV1wqoxEs2yqccJ7XV2CD/ibC/ibD6cuEpbzvjfHjc1WuXLpiKvnfh313zyCF4Uw8EGplnhjghhEKGCFAIJUc+Bz5BoghNhGTFmct2zjGtYNWuJa0aZWq1wxyN1rnM3bMWGJs2w5MIApYEIT8GNX4Mj0dDZbJirijXDWE/E1R+Jo3NCk51vXTDPO9wIe/SuAwCfweCwOBweUx+AQOBTwhNhDls2yNMrVitx4meJa0aOGi1wya4luRqyZs8LFs0bsGgAp+KIP+DUj+DUlu9NNIyu+jhGIRvjndXhquWatYhfiVQ+JVHMXQYKCCOWWeuuvDy4euuCKizBYKqqCBTDgWFjtSgIXiTFwszkY4Y4YIYYSFAgQRCCGGFLDbr0MVgCE2EZGrhxix4WK3HkyOVrRywYrcObDlW5WGHC4cNMWVi0bgCm0fg/4Pnv4Pnx4GIxc53z576zMRjp06cOzWMIP+J8z+J80XnNzcTWsctcMcC+ceDvrx4oXgymOTM4meGOFDBHBDBBHFDAhlt16FcCE2EMWrPEybYsK1gwyOVrTE0bLXGLE2WuMjljkzNGrljmYgCmgYhfhHI+Ee+GaLCXXVSR214PC4GeOaTHYDEYCD/ibE/iahLna0RjhhGb8Hn4fXqIbNGEUDgmDgYOBgIGAgRAoXBMKgY0AhNhDNq5buWObMtxtXOJa0Z4261wxZMFrRi4Z4WjZhly5sQApRDYX4VjPhWrixEWUw2Awkk0cohPxNXfia1vk15JJIzwiGx1RwsFYzcHD4BjUHEiE2EOc2PI2cs8y1y3ctFrRo3xrXLFmyWtmLXMxYNMzPKyZgCoUBKoP+HJj+HK1V9IwrLleo1jWMt7tcxgnPHvffnxiwhfidC+JzOCCGSGGOG1ha7cHhcDPHRZdiMdksNjLLIoo5a658LPh78OCF420ZtY4YYUKFChIoYkEEMEKFDCjlxudghZwhNhGVi5a4srPCtb5mONa0bZGy1w3wsFuTE3yMmrTC3ZM2YApQDYP+HNb+HLuNNY3043nIg/4mBv4mB6XMdddb45CHw1RYHAKTB4TDZfC4DAIQITYRhxMM2XNlaLcblk2WtG7LCtc4WLZbixtnGNjkbNXOZuAKWRGD/h80/h8pi43jcGr7VwCF+JEr4kP8JgMNNRFDLXHib8LfiYbJlzBx9XAxMHAwcPD4BgIFMCE2EOXDVyzy4cq1w2bOVrRyycLcTVwxWs8eFuwc5WLVnhbACnwng/4g/P4hH+sX4WvE5dsHHPW9pYqIqJrOe276ZpiD/iXw/iXT1yuM74898755mo4cuXThqpvO+PVvwcc5QIXkLVxxbOmGVDDBHACCGCCGCGCEjS15XCoYwCE2ENmmZvmZMnC3K1csFrTDjYLXDVzkWtc2ZnlaNmbHHmagCoEBK4P+IGT+IHE8Dj2jEo3N56XVJrK8XwioTd7rn0aghPxLvfiXpwYtTBaStcN8ePXfLhhDFkzZtVpK3w5a4cM8M0KAheGsSg0d8sMaOCOBDBCQQxQwAhghghhhp2qFMCE2ENG7ZiwYNGC1kxZOFrRu1brcTDI3Wscrdi0bsmbXFlyACm4ig/4jav4je7teKrhWqhcTeeHHhmKir5ZqwIP+Jg7+Jg/hHCtF53xznaa5XXlXUy654zzyheQNah2c8MMcAhgQwQwQwBDDXsYIWAAhNhDlizb43LJstc5WLNa0Z4mq3FhasFrbLixs8mRmzYNGYAqDASSE/EhR+JCus8k8UsEsUKShWuXHrz6dM4QyYM2bVmwZqaCF+JaD4lgaJJJ4aab6abZSiTBVYa7ARSQ004PB42/G4HE0gIXjTPmtrjjhhhghQRxIEBBDDDDDLg9TBDBggCE2EZMWFvlx5ma1y5w5VrRwwcrXDBy5WtMWNoxa42GXC5cgCm4YhvE4t4nPYGDioaQkIqIgYOLm5ORiYGAno6enqACD/iXS/iWzxeMk3VRFRN8+/Xv4fcCGzJg2Ag8BxMDBwMDAQMAQEDBwuCYNBwYhNhDnK5bZHGJqtZNXGJa0yM3C1w5YN1rhyyZssmXKzYZG4ApoFoX4rIvisjYuLCyQ0UYbBXWUQXw4G2+MhfiTM+JM1gMNVgKJIo7bcDfbh58DffKAhsWS8HBWcfCwsDAoFAwcHL2cBAqQITYQ4b5W7DDlxLWTXM4WtGuVwtcYmzda3ZtXOLI0buMLDCAKUw+F+Krb4q34sBVjMFdUivtwdoCD/iXe/iW/Tzc+Oec816CGyJYl7EwsHBw+B0GhACE2ENMuJs5xs2q1o3cOFrRphxrXGLKxWt2bhw1YZW7dm3YACk8Ng/4rMv4rOeXDwM8ImNtgg/4k5v4lB93ieXTWNYiGxJLwMBZxsHJ4BgoVLCE2ENcmPC0wsWC1q1YuVrTFjZrXGbC1W4meNixc5cmPC0ZACq4BP4P+LR7+LRenCaLmbmYvXPp15dYjj234m/CrFXeefXr147ma1jHDlisMTw79M1KE/Er1+JUGF4455cN8N8tccL4IapasWDBG2G2uGOuOta3nGlsGDNg2WwRhWtceHO3x04cIhPJnVjDwHpjOKKcKxvOcaSwUxUtCMbxnGaMYowjIkIRijWt+rljDICE2EOXLTE0bsMS1pjbZVrTLlyLcLBmxWt2WNw5a42jljlxgCnIfhPxgtfjBXneWHBGkrWwZKUMePPnz4Y0pu2cTYIT8Sr34lT90sFY3vlx4cuGKGDBkyYrQjPLXLhygheLs2a2eOOGFChIYIYECFPocKjpAITYQ2b4cLjIyYLcTJk2WtGDZstcMnLla4cYsuHHjys22FyAKcSGD/jb8/jcJzmOenTHgY6UZ58d5tTVeBvwp1QCE/End+JQuFdVNWDZbBBlrlx59OPDjrKOKmi2a1JCE8RY2Xh561nCZERIpwmrj6eNDgCE2EOGTFllZZmq3NiwslrRo2yLXGZg2Wsm2Rtib5WuVpkbgCngfhPxyOfjj1lOMNd+Dj2xrKmDNitac6zqpTNg0AIbxKZeJW2Fj42KgpCSmpiempqMkIJAwMTGx8nHz8jNzM7GghdoijzNscAhQwoxDBHDLhdLBHFlgITYRlZ5szlsywrWDjC2WtGrnEtcucbla3wtGWVi1c5WLLEAKZhmD/jt0/jtp78fBrjd4qsYrEL3jjMwAhfiQw+JFOCSPARXWYLBYTATTQy114ufG34W8heGMOg1NMsaNCEaOnP3xxUAhNhDJm1atcTdgtYscLVa0xZMS1y5aZVrFy5yt8jbC4zZMgApICoP+OVz+OUmsRjlWJIP+Jaz+JbPlhlvfEIeyRmAwmpy2CwFPgCE2EOWLPM5bMHC1g5YYVrTLmbLXDHC1W42zRpjbOGDRvkxgCmEWhPx3Vfjur4aEbQxWonW+HLaeDFaD/iUU/iUVxw6RiJuc1d4uJd9ghskWcDAYDh4GFgIOAg4CDQsXfwCBnCE2EMMTTE1auWq1jlaY1rRxlcrXLlpiWt8uViywtMuVyyyACnIhg/48Dv47/ZcGkXeePPjvjdzEY121y5Y6MQCD/iXA/iXJxnXOtzMzGI1y1w4cNYuXPfh8evXmheLM3C18ccMMKFBHFDAQQwIYYZ9TgUNoITYRlY5mjFi5YrW+Vs2WtGbBwtxYm7Fa0zYWjLLmc5GzhoAKVw+D/j54/j552zwmo225yIX4jqviOhxGOoumjgwrC24W0IfBk3gcCocHgsDhMRnMCgsAkgAhNhGZw5xOWGVgtw5GTZa0Yt2q1wyxZVrlllYY2bZm3YZsgApVD4T8ei349G8Ut1d0JWSvKICE/Ew5+Jk20uFPJCWLDG87gIbDULAwVPKxcLDzdzAwKYAhNhDTLkzOHLFktcZGTBa0c48K1y4ZYluFkwc5nLXE1xssYApsGoP+IRr+ISPd9e14rVarESm913zzniCF+KhD4qPYbpcJNgKMFRgrKJJE9N8OHtwd+FCGxhQl3AwsKgUHAQMBAoOBhZWxgIGAqCE2EOW+HJiw4m61qzzNVrRgwYrcOFnmWuM2bJhcYm7FyxbgCk8NhPw/Lfh+lwZmzBgtZWqD/iwi/ixP10dInE4zAIezRWAwCbw2Fx2WwNAZUCE2EM2uFljxt2S1g5csFrRy1xLcWFm2WsMTFqzcuG7DE1xgCmUZg/4iAv4h9YjccY3Q7RqIjrjcXICE/Fed+K7cw4MKeE04cOW8aTxYMWighsHQcBA1MfBwsCg0GgYGAhYOdn4GCXghNhGFpmaZMblutc5GONa0btcK3C5btlrnLhxs8rNs1ZMXAAq8AVCD/iPW/iPT4xnTlw5Ib6+Hx55ng8p5V+Bdx4PDw9d9bq1xBwqkErTBiaRiZbzOWHbXbgCD/is8/isVmePLjOd3vOeOc3TF+JvxOfJPTn4nPwuOsw4zvbw5zKq4cMVgu83leGtYxWLnnPHPEITwxGEeLw8NYxiRiijOOXHWGTNixYtGBh11nOZEjGAglEjAjCIIwRRr198WsCE2EZHDTMxyZXC1syZY1rRk4ZLXGVjmW4cLFjkzZG+LM0yACmAWg/4rLv4rP8MZ5OGtVymnWu+ee4T8VlX4rJc1skMFIxnjrjy13w01vECGxhPlzEwMLAwJAoGHnauAg4CsITYQ2zZmzhpmbrWeFjjWtMjfKtws8LhbizZGrFoxxsWmRkAKUAyF+Koj4qp8BirsRZFJLfhQg/4ruP4rp934Ob43sIfFVXgcXlcLhNFgEFgEKCE2EOWDlgwYtGi3K2cN1rRvkzLcWZtkWscTVw3yZcrlw4cgCmogg/4t2v4t18O18Igni3e2UzfDnwdFVQCD/ixM/iwpd543d3czczm5w1jtvxL5ZZCF440ccGxlnhhhghQwQoQhghhnxONQUCE2ENMzdthwtXC3FmZ4VrRyxyLXDZljW42eVmxbNHDnJlyACnklg/4v4P4vy4Xrnwzrd3e854zMxGscNawrNc43AIP+K+7+K+1F67xd5zc1WNcunDlVVN7c58Gu89eYhYNxDJHj8TLLDHChIIIIEUMEKGGGeHA6VHFkgCE2EOG7XM4wtHC1zjy4lrRm4bLcLJs0W48mTLkbtmLfMyYACmUdg/4xZP4xYW4moxWtVUTN553vcc6zOYP+K4T+K2/W+m2d53vOUNYxwxOMznOwhePtTDbo45Y0ZDBCEEKGfawSwXAhNhGTFhytmmVgtxM2Lla0Y4mi3EwYtlrVq4yMGWZzhyMMYApPDoT8VTn4qkcezDihkwNkrUCD/isA/ir9u+OL3jc8UobDkSUc7DxMTgWDIIAhNhGZiwwuGLVota5MLZa0Z48q3C0Y5Frljlw5GjfK2yMcIAp7JYT8b734379ufHWOjFs0bsGKEb1njrOKRJKEZQkghPxVnfirvtuhyKWhOuO+XHhveCWLE4y0IYYa53x4coCF2VkEOTxM8ccJCQoYIUEMEBBDDLhdChh1gCE2ENGrhw1yt263LjyNFrRmwxrXLXG3WsmbHDiYZcTRxiZACoMBLIP+OND+OMvI7ZxEFs5bnKZXiLVcVjWumO2qzACE/FMV+KZvNnzI4tGLNgwUYa5ceXHfPfPVCls2TVTBFXPHPfLjheApZI8zgZ08EaGCGGCGCOBDBDAghiBDHHh9GNMAITYRixtWTDC2YLcjhhmWtGzBktwtc2JaxzOMWXDlxM8uRmAKfSmD/jrq/jrrVrn0jUUvjz49ePFONcuGHSSNVrlGJnaE/FIh+KRFwsTFRBWd7zx4cOPHOMKU0U2UpKcMsteHPh0gheKsvBBtY5YY0MMEJCBEgQCOGOXC6FDBqiE2ENsrdiwYN2K3I4btlrRw5bLcLlu3WuXDjC3cZcjNw5ZgCpQBOYP+PLL+PLXOufaalZuEVqcYhEVUQuc7zx47zdmOHDly6csdKibAhPxVdfiqbUx2rGt8Zx5YSVMWK2akIRrW+OeeN5QlgwZLYpSmrjnprjnniIXiDGmxllhhhEMEMEMCBAEIhEcUcBAghgIU9exghYohNhDRu4cZGbhitcsGLla0ZYmy3C5csVuPE0cZWbNw5xZcQApvHIX4/yvj/hrS0RYLBYrBYKSGXD4nE4PAxqJMVVdAg/4qCP4qAXBomUFRFXN848Pnz59QhslWaBwHBw8DAoEgYCBgYBAwKHvYOFgIICE2EOWblgyaNnC3M2y5lrRqzyrXDfK3Wt2TFsyw48LlzkcACmkbhPyEQfkIha4ZYKYMmSko3x6cOWdpYNjkAIP+Kfz+Kf1yxfSqjEwTNZTjw78F4oCF5Y4DgxuRpjjhjghQwBDHfsYY4MQAITYRjauMOLM1crWmLHiWtG2JktxNMLRbkcZcWFm3buMTPEAKvQFOhPw58fh0p2aMW6mC7bly5dcYyxZsmjBaUIznWM4zve97oytmxZLUhGt8t8OHDUpTFmwYrQVnhjnpEIP+C+j+C/e3HWanDwOviV0rliF3z3z48+ueOZrXDh28DhjVp453vjvnscNcu3LWrjN7zm+Nc1xAg/irz68Xx+KEVMTMzMpTEwmJE1dTExMJiYmJiSYE1MSC738H3E9QITYQzaY2GTIwYLcLVs3WtMbdotxYWDZa0ctHOJs4YYsLluAKdyuD/h6s/h6n6VExnc8R16Ddut9W0VjXDGq1bhurg/4ROv4RVamanlfDHPk48B4Dpw4VUxnOc5zHGerjx3uE0SqnKUUKk5kkAivKspwnOd658+E8BCE2EZWbBjlxY3K1q1aY1rTK2YLXLdsxWs2LRkwYYmLTHkbACm0dhfh16+HXuCGebC1S3V4q7CWXQRU04PB14WKOLBTAg/4RWv4RcaifA79ontcYaQqZjjXHu7iE5GKTDPDWs4wjCMIoqq4/AcpxoCE2EM8jHKzx5nK3E0cM1rRplarXDfIyWuWmJk5zZmDHE2xACuIBYoT8Zhn4zD4yhiy8DLKJNGFZTTrGMYVhWE5zrKFKaK6LWpalMFrYIQw4ceXTlvOGDBotgpCcc+HHW8Y3nhx6denPdTJm2ZsWrDgAhPwYMfgxFlZwKcimbJakozrhy4dO/TxdfBz56SxZNGzRgtSODLSMZymirCMIUhiwYMGbJsyYsUIVvlx5cN7zrWc54axrcgxThKcgg/iTdT6vXjm5lKYmLqy11MGEKuCUouACYTCakiYTBMSAIJm/R9uLjyghNhDhi0csnLditbZmGRa0wtsq3Ezc41rHKzx5sbFk2csnAA=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kGHAOAgAQdA5ABNAEQuJ4CCy5TZkCsaNNOdca8HwMKSBBE//8DRShGKAUDOAtkGSAyCQCAgAMBe8IeRTMJAICgAgHhwx5FOAgA/gMAAAAAABHl7MA/CnUhhfUBeoPvws9syyjCYrCXURQ04HC4vB4GWGajAYTBVXQAg/zZH5snUdL4Ti4yTSNItud8Z8fn4e+4heEMCgyOHnlhhhhjgQkCJBDClwepjjSgITYQ2ZOWGLI0bLW2XI4WtMWNktxYsuZa2a5sbBnly4cTJmAKWhOD/V+fq7541PCMRMc68dznmIT5mz5l3FbJS0JSnHKx4ceXWIbJ1zBwmA4WDh4CHQMPD28CgIUhNhGbG0bYmTBotbtWeZa0w5Mq1w3x4lrNq2btMzlm5cNWIApPDoP9Vp+q11GJ6YjtfKeAhPnwvn4cktl8CuLHG8SGxlRoClmYeJh7eRgIObAhNhGLMzxNXGFutYN8zRa0yMWS3Fkyt1rZhka5GOTK5ysGIApuIoP9s5+2/zx4d+lcunLWqIy79N5q6VfS8TCD/PGfng9T0zq5zc8c7uYjk6cNaiY6ufPnxIXkDXoNXTHKjgjghCGCCGBAjjt1aCWEITYQwYYWDnK1cLWWZo4WtGTFgtc4WrdbiY5WWJg2ZM3DXIAKWROD/dBfuceLrwvAzHOuebmF8wV5hXCYyTCSSQI6Y8DHbPhbwIbD0XAqWZgYdBwcHCxd3AQcECE2EY8mPLkctW61hiy5FrRrmYLXLlu0W4mLDKyxZMjDLkwgCksOg/2/H7e2cb6XhLNShPnsPnvcmhkgpet644bK2A4NexMHCxt/AoGCITYQxbsMzLC3aLcjdlmWtMLJutxOWmRa3auHOTE2zM27JqAKTA6D/fNfvje8zqHKaRmD/RCfobd8M4uXXfPn1IbKl7DwmAYmFi5O1IGKITYRibZs2JjharWbXK0WtGLjGtcucThbmw4srDE1yZHGZgAKWRGE/ALJ+AWuuOF7UwYsmKGiMoiE+cm+cPwUwRwQnPHXLXLlyobHlSgLeLh4OBgYOHwLCwELDiE2EOMOHLizNWa1o0bMVrTM1xrXOZtmWt3GRplbNnDBi3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VsHAOAgAQdBLgK0AYBELieAgsuU2ZArGjTTnXGvB8DCkgQRP//A0UoRigFAzgLZBkgMgkAgIADAXvCHkUzCQCAoAIB4cMeRTgIAP4DAAAAAAAR5ezAPx4YbIKAA9exz4PnAAAA8eRKAZoAAAc6AAAACqABQ4T66z68VDFXNp0Y8WPEWlK2DFgxZMmTNizZs1s1pQRjWEYUtOGHDnz7+Drz48t8NcM8OeeUg/4agv4ag7cudcOOM62au4lMxMyuURNRUQItcTMWiYmip5ZvpziD+FMvF3vdzczMTMTAEkTExMTEpgAhMSiUzfg/AuN15gAhNhDhniZ48LVmtcssORa0zOXK1zicNVuFs0cs8uVqyytmwAqYAUCF+Hdz4eI5bppsJDZLdbZPMqowlWGwWEwWCwVmAssuqsqSI6a7cHg8Lg8LXg67abba76baQSCC/q1b+rS/d53nnnnLLE2dlmyypsbwhVaRxkkXQfOAhNnGhPhzhGEZqziiIRQnCIRgjAIRABGEYxw+B5ThyCE2EOcLHE0cM8K3E4yYlrRjjaLcLVo0W4sLRo2YY8uJo2aACnQghvHi548h4VCQMdAy0JRRlBMUU1LRkFAxszNzs7KzsjHy8FCgg/4aFv4aD5iJq29daurIuLi1b1rnwITwxrrnzzvCZCM5VhOVYRRnPH3UXCAhNhGXMwxscjNwtZM2Dha0y5mK1wyZuVuFllZOGrhthYZHIApVD4P+P/L+P//pHbdbnPOGugCE/Dmh+HNfJLZgyWxSjPHpzobI1fCwWAYWDgYWLwLDoEAhNhDXKxaMGeFwtyZcTda0yNnK3E4bZVuHI3zY2LjIxyNMoApqIYP+Hs7+Hs8uKmkpIqta1XDMb24748OIg/4ckv4ckzxL4MRVxKb3PHfG93E9rrW9AIXirPxQ6WWeCNDChEMEII479XDBHEAhNhGPFkctXDfKtZYWbha0cs8a1y1b4lrBu1y48TnG1y4mIAp9MoL+xCv7ELfF8PixNS5kwW3bxks275u7KxncAIP+HSD+HSF2vk1Er3z31zxTGtcuGsVFt3vjnd3cTTpHIIT0F4xlv6t4xiiRhEQjCEYAQjCJFOEZxn4BywnnITYRlwsmTjJhbrXGXCwWtHLjKtcs3LZa4yZWbdphcssuHKAKYxuD/icg/icXuI4st1nUVqsRW68Hl4big/4cOv4cSYap25axiIcZ3xvmz4awhd1HEy9M8MaOGFHBDClht1KGCwAhNhGHK0zZWDFktYtGjha0b4mq3CyYZlrLFkctMeJo1cOMwApOD4T8TN34mf8zdHMtK9KxmIL+tVP61VPdlsq4hsoX8DE1cXCwMLE4Dg0DFiE2EYsrZwxwsnK3HkzMVrRq0yrcWLG3W5HGVyxbt2bNy0aACmsdg/4pBP4pDZzEcOHTWsXeePXnveYvTVcIg/4chP4cd8R0uqzPHfPjz487RjGvAjS+wIXibIwsbl54Y4IQhijI4Zcjk4IYsoAhNhDlxhyM2+RutYMG+Fa0ZYmy3E3xuFuZxhcZMWTK1zYWYAp/KoP+BN7+BN+YYzV1a1DwMYozPOeM0qqjlvBAhPw5RfhyjvZqnSCKOHCcWOWNZWpuyasGKUI4a3w48uesQIXhbDyxZ/BpSGGBChhhghgggiRQQwwwwyp59XAgwwAhNhGXHha5GLButxOc2Fa0YtGq3E2YNVrVjkxM2LJgyYsWAApnG4T8DjX4HJ7xjmZLWwSrXDjz4cJLNkxYMgCD/hyA/hxnVnGZ3nd8+M5TrGI5RmpAheFMHCy+FlljQoYIYIYI0derGAAhNhDfE4cZmTXKtzY2rNa0ctHK3E3Ys1rLJhx5GrHDkbYcgAqDASeE/A/9+B+ueKeDDLHfHlw1jDBbNmyUorC8cMJ1vnntrjiAhPw5DfhxbUvimrOdcNdOXXt064wtkzcjRwsGCyFZ5b58YIXiDHmhwMccYhghjhghggigggQQwxxxqdnGSCE2EMmTNzkaYWC1xjZMlrRiwzLXDNjmW5cTPE2xYsmVhkygCmQbg/4fdv4fd05tGIqsNRVRhHHGZyCD/h/C/h/DdPCxqIze+ueOclNK3WyGyRbwMBexaFgIOCg0AgYBAoOFwOgUKCE2EMXDNuzb5mi1jmZYVrTC5ZrXLJnlWtsWZqzxYWrlozagCnotgv7GY/saHL6niYtectkjxXLO7rzu2VHfEUCD/iBI/iBB1emrjM3ne8zU4rlXAXnO95585zVcI7cnhIXlTfxwbeWGFChghAgEAghQRwQwxwSx5vEwQ4UhNhDDDjbM8mLKtbsWbJa0bMW61xmxZVrLCwZ5WzRvmxtWAApZE4P+J+j+J/W449nKuHBWbvPOQIT8PtH4fYZZJ6o4owjeednrpqCF4qzavI3yxxo4Z8Ho0LEAITYRlatWjLDiZrWuVvhWtHLTEtcYWjVa3zOMzJgycZsbDGAKTg2F+Jzb4nUZMJDmJpKqVc6D/iBW/iBHmedb4szEgIfCE9gKfwmDwmioGgAhNhDDK3yZMONotb4m7Za0atGC3C4yN1rnG1YtGjVpmcNGgApLC4P+Ke7+KfOdTw4GLIT8Pp34fQcGKGaFrxygh8CTOAwCexGkweAoCCE2EN2GTNiauG61kzYMFrRtkcLXOJu4Wtm+ZvjyOHDXDiZgCpkBQIP+P+z+P/Gu/bnyRcXN3dTHTj4GsYqpu73e953nebqox25cuWsUZmYnwM4jAIP+ITj+IUPhvWqmkJuGWXi1xu4a6Y7cOGqik3N3neeeudwqIiru7u7AhPEmc5+u8UYTEUSIQjJGUUYRQiITgCEYIozw+C4owCE2ENmuJwwaZWy3Czy4lrRq2brXDnLkWs2zVwxxuGLHG5ZgCnglg/4GAP4GA4rn2mMzMccYrGKnEszOYXG+CKiD/h/y/h/f3rPCYnN83i7zOcRrty5a4Rq7nq8HfOyF4yz8MG1jlhIYIYYI4oYIYiCOBDHDHg9GjizAITYQzZZXOXFharW7Zw0WtMOLItcMWDha1wsmmPMzxtcrViAKYhyD/geO/gePxxYcKqF3zzzzLDs4clCD/h/u/h/v5U4TEznN8b5ztNTynlWAhPDU5T4vJrOKcIkUYozvy9c4WCE2EY8bXCxxMm63FmbMlrRg0crXLLNiWtmbls2ZZW+XIzbgCo0BLIT8EKn4IR1L4sa88d6o2lDZLFgjinkunWePLp06cOGlcVsmQIT8QKn4gJVMOCqtZzw3y68/F14Ywlo0cjVmyWwJVjWeOGfDOMyF4KrQ5fCxywxwQkcMMMUUUEEEUEccaGGCNBLHl8eNgCE2EMGrLI0xtWC1s1cslrTDiYrXOPCwWsnDZlmYtGGVliaACpABMIP+AuD+AtOs8uvLnWVzczjweUVjHCKTFzcxccZzO5543F0AhfiQa+JCeNVLYohmjghhlnivrw+BwMKGjAYbHY67CUURKZbcDXhacLfg4ITwxhpwct8c4zmjCcIoThOEZECExCKMJz19+E6cYCE2EYWLJtlw4Wi1hkZZVrTEwYrXOVxhW4W7JziZ4suRxhYAClEPg/4DNv4DRa5Y8KOC63eZg/4jev4jZYc9bu+rnnrkhsEIKBq42Fh4Wdq4FA3AITYRixtmrRvlYrcWXLjWtMThqtc5cLJbhxMm2NzjyMXLJmAKcSaD/gWA/gVvud6nCrm257zczmlVjGNYxi+EsoP+IfD+IePGo6NVN7zx34M9bRWNdNYgm87vnnqAhPF22MO7nrGcCIRQjBAQmhWfT4sWUCE2ENGeVlmZZWi3K1w5VrRxmaLXOZnhW4WzbIzyNsTTK3cACngng/4HBP4G995jNYoibm+67SnEVWq5axqcTWyE/EQp+IhfRmxWyQjDDfDjx5645zjSlsWKlJF6s98eG4CF4qycsWtvSkMEcCEECCGBBHBDDLTsUMGGITYQ0yOMOVw2aLXGJywWtMmNutcZnLlbka48mFrizZmjNgAKdCKD/ggC/ggX4Y8DPKaucxz6XOM1e+nOb1c9OOsYhPxHAfiNtolO1U71rPhwrGEsWaWrJCyd8uXTpIXiTKwQ62WWCWKNCRxRxIEEEKOGvao4LCE2EOHLJizZN2y1mwwtlrRk3crXOFhiW5mLFhjZ5WTHI4cgCmEYg/4LzP4Lw73Pgphrhw4a1EZvd8bAhPxFwfiL/xW3U2YLUlG98eHHHbTXC8SF4my6XQ0wykKFCjlv1KGDFCE2EMmjBg5c5Gq3NmbtVrRzkYrXDFnhW5MrnM3wtGDfK0cACkwMhPwWrfgthwcBswUkvcCC/tAD+z/dvuN3QIe6SOBwCfw2G0GAQOBRQCE2EN8OJiwZsXC3JlbsFrRq0ZrcORwyWsnOFwxcZMTnI3ZgCm0Yhfg3E+DduWGabAXYSqaKmvE4PF04GCGqrACE/EXl+ItPIxQRw6cOvHn24a0rmtk0ZobP2KYKZsYGFgYOAgUBBwMCg4+7gYGAlCE2EZmbHI1xMHK1gzcMVrRoxyrXLlmyW5MTfK4ytGzFpjbgCpwBRIP+HYL+HXvfBz6c3DjvnfHjx47znO73xhWsa1rEShjFYrEJqIjU1SUxnwk6wIP+Hc7+HePwvD8LnwhnGqYjERioxiqUuNzuUrXGZmbq6ZhLMXGY4w8ONoP4u9eM9ePHNylImJgmJi6urhNSmBMATEkTKZ5/AszHnCE2EMmDhm0aOGK3LhaOFrRo2YrcTVs0WscrTHhc42rlk0YACn8ug/4SvP4SvXPkbri41uoxjhw1wrhTLe+PU8NM0eF16ZwAg/4jIv4jI29OnHwL6TiU7zvd3alRRYvcJnp4PgdegITwFKG3DOcbxjOaMUYIwjBGAhFCIRw9nTGFQCE2EOGGFu0c4mC1jjYslrTFhYrXGLFmWt3DLLicZMbNrmwgCnoqg/4hdP4hb6nh4Pgcb2lNU7XVQmZXN1MJqdTE6IT8R7H4j5ZwyMGDFDAVvh1tuG9ZMlsmLBZSa7LG7DOE8QZYY+LjrWaaMUUYTpOk6RQTSrCc9fdhGGohNhGFq1xNMbfGtcsmLda0atci3C4Z5VrfExZ48TDK2xtWAApkHIP+I2b+I2PKr6TwRc54547XGngPKvCD/iQk/iQTlrcZm7vbcwaazpupheHMXDFmcPPHLBDDBCQRwRwx5HIkGeAhNhDjJmZNMzRmtaOWLNa0ZN2K3FiZ5FrZqxws2DHG0ytWYAp/KoP+JFL+JEXEZ6dY6zxzZGJ1WKxGIqJXve+fHfO9pIT8SKn4kN5YMOi+LHS853w6cuvXvvjjgtuzcTJmwUtWFZYY1vKE8AYLR5OO8ZzjGcJkQhBARRiXy+A0YbAhNhDBy1YN8mJutxsMjFa0bM8K3C3Z4luXI1cNcTlo0ytmwAp3KIP+A07+A09MOPAVCoqIlBhVDjne+7jzgIT8UCn4oFWbOlM11vjy44qWwaNWrFotakoVnhnpvnvvheMs/DTqY44UJDBHBDAQxEMBDBDCnj2qGDEAITYQzb5GmLLixLXDPM0WtGjZitctW7Za2a5mzHK0cssbfIAKUAyE/Aax+A1mOrJbBgjHDUCE/E3Z+Ju3hZcU5wrO9Ye/S2AQmdwmG0OAwOARwCE2EYXLjHjb5HK1uxyNFrRtkxLXGFuxW5sThvkYs8bJy3bACnkng/4F+P4F65vl15ThNud885ZFYita1wxjFs1xg/4mBv4l9cRy3Uyzd73O7K1rWsYmZ43xjvvi2IXiTIwQ6+eOGOCOCOKMhijihiIIUEaOXD6OCOLOACE2EZm2XLlbscK1qybMVrRzmxrcTZm3WtG+LCwbY27RhlcgCn0qg/4HhP4HhTtz0q6mZWy3c7mZqNVwxrGKcOcXYIP+Jer+Jfno5VrWIQ4zvfVz3KMa4csVSZzfF3vnsIXjjRwtrLHDBHAhgjghQxxIIYkUEMEKGGGOvYwRwYAhNhGbCzyOMrXItZsmrVa0xZGq3FjxYlrXI2aN2bDJkYM8IApzJoP+CPj+CQFdXyrVYutt3G6ujtuiDOJxPACD/iae/iaHxjXHGbzz3xvd7pVa4I5UwmOsb3nmhd1FEyOJrhjjIUKEIIIIII4oYY58rlYIWmAhNhDZzlwt2bNmtcOcOJa0yOMK1w2cNFrDJjcZXGRnjysWoApbFIP+DEL+DEtdTwjljhhXGvF5z3CD/iZm/iZX4R2jSd543nrjrXMAhsxYNRN/AwqBQqDg4u9gCaAhNhDDNmwuXDFktYNMWZa0cY2S1y3Y4lrHE5Y5nDhmxc5cYApRDYT8Fwn4Lj8GbBgwWnSuGoCD/ieK/ieLc8ZnGSsgh8NUOCwOfweEw2gwCBwCICE2EZXDVs0Y4XC3IxbslrTGxZLcLdjjW5WuPI1ytHOVsxcgCk8MhPwbZfg2vtPRhpiwywxAg/4mjP4mdeVcIqM3z2CHw1Q4BAaDDYbS4KgMHCE2EZmOVljws8S3G1ZsVrTDmZLXLFq5WtsrVixYtmblu0wgCocBMIT8fe34/BaTxMuRmnilignXDny58MTFkyaMFDHn158tZyxZM2LNAIP+JEb+JEurpx4MqupwxWGESu5saqNRFXvHh3xzYITvZIR4/BnGMoiMIwjAThFOEYRIQQjCM8/geM5YACE2EZWrFy2cYW61tmyOFrTNlbrXGFiyW4m2Ns5Z5WOFk1bACogBMIP+Pvb+PvmWuerrrhGNcOWKrbne7stdcdbxeJVfDnGahPxPififThfFn3Z82qWCVk8dcePXXTO+BbBkyaMksVLITMMZzvOE63Ck4uXPOM5pk0U0ZwQhKFpQgRjWFYzw+DYxhkAhNhGRizbsm7hytasWOZa0Z5Gy3E3YMFrFqxaMsuRs1bOcYAp+KIT8QvH4haUMWfJrlvvlwznCmDRiwZKQhWePHjvhhJwserFQg/4nAP4nCZzrfC+U8KxU1M5XpWMYhG5434c+PnvshPCF459MYRrO8awjFCIIRhGEYTVy+BUYYiE2EOWzHHmbtsS3DiyYVrRpmyLXLHG0Wt8jjFlcZW+RxjYgCooBMIP+IeD+IdHvw8Hlz4TFNKiJiYvGYxMS3PXXVOIYmrty2IT8Tj34nHY8rLonaMbzw4cOOt0aWwZrYoQmx3w574a4ZQpDVLEwAITyx4HaefhjGsIxRIwihGBCMIwjAiTRjO/gmEYbACE2EMsjbDkZYcy1rmyZFrTDlbrXDLDiWuWOTK4cs3OFkwZACmQYg/4m6v4m4c243ExOp4Ywqpzu+ICE/E3d+JwGmJqlamBKKd454ab455SGxFJwMFbxMLAoEg4CDgYODkbeAgYCaCE2EOWDdvhxNcy3Nmw41rTJmcLXLbDkWsGTjHicNceFtlZgClQQhPxMVfiZNtKG6WzBLNGEazCD/ifw/if1rXHlxq7xzbrIhsTSpYxcTBw8LT0cBArgITYRib48rdm4arWTRjhWtMORstwsMWJaww48uRozcY8jBsAKbRqF+KBD4oIZ44oKrMJVgIoa7cPg8LfHHJhLrMQAg/4njP4ne+DhNXnnz68+fHjEViu1co6AheIsXHBm8bHGhQwQwQo0d+tgliwQITYQ3auHLLCyYrcrXI1WtMuVmtc5MbFazYOWGFlky5crdmAKdCGE/EQd+Ig/LeGWiksFsWC1FZ58unHjJZsGamaQg/4qav4qa3TU8rTnOZidaxqtRmd858Xn148wheHMTHFsYZY4SEhghghghghgjhjv1aOLECE2ENcTZvlwt3C3E5x5FrTNlZrcTXNlWsmLZuxcN2TRq2xgCoABLIP+Ioj+InWd63iKhGZu5lCtVEK23PXpzhU9M1GAg/4qyv4qw+lcp5ZXx3x48d7iarhrhiKmbzmfD3vjnOM8scCF481MMerllhhhghAIYBBDBDBDBCQxw16uOGKwITYQwx4mmXJmzLXDjE4WtGuJqtwtW7hbhYts2HE4w4sjRkAKXxaE/E+J+J8XbTHilmlipaEY3rpZZ4yE/FPd+Ke/VknqjknCN53w1npMeMCF461MFudplhjISOGPP4kwYCE2EY8TBszcssS3MyyY1rTE1yLXDLIzWtm7ZjjbZszFvkbACk4OhPxNjfibZhmcqlqLXvhAg/4rFv4rGZpKXGuMbIfAkxgKewmBwWD0lAUEITYRjcZMeTG2wrWeRmxWtMrTItct8TVbmys3LZrhbtsbBwAKTAyD/ij8/ij7qeRExvKD/ips/ipH6VUXHHjz5ofC0/gcAo8JidDQWARQITYQ4ZsWTLDmcrWTVqxWtMThytctGbVblcOG7dy5xZWmZoAKsAFFg/4DjP4DlYnWeFxMxx4dcRiMVCIlWqxipu+eee7zzjnw8HpuonF8J6R06cNYxnPHjkCE/Fb5+K2mkZXTnjyZTbXPny45wti1bOBm0YsVJJzvXDfHPPPfDbScrS3U0RxTlONa22qziITxJlR795xThGJEnIIBGEYRBGM51rGUrWpakk6zmnOevvwi7wAhNhDbMwx5GOFotyNGrBa0yZcq3C0Y4lrXFjbZWzDGyyMMYAqGAS2D/gZy/gZxlWr0xCW73PgzcypWIhVcK4cI4b5dXeSE/FKR+KVXE0aGakk63rjw56bb3nBgwZMWqFlMMb5574676YCF2U0TN3xyo4YYYI4o4IYYIYCCCBBCQwpY48Do4IZM8CE2EMHLXFicMGa1m1y4VrTI0yLcLbE1W427FkzasWWJi1ZACnwrg/4Htv4Ht3Trq9XVTC7bzvdpioxiEUrGq8DHKKCE/FMB+KYFKfGvklghRW88OO+O+O85LYMWbFSkVa556b58IITwZaFeLnvWc04kYRBCKEAIzrweujDpACE2ENMzDIxc5XK1jhyslrTKxbLXORtlW4WONljYtcObFmcAClsSg/4J5P4J23Hlzi+W6hiamIT8VYH4qwaVzZ+NlyThG8898tSGwFCQkzFwsTCw8DDwcbgGBgYCMCE2EMWzLI5y5sq1i4wuFrRvkcrcThu3W5GzhxiY4WLjJiYACkkKg/4KGv4KO4jh0x01wIP+Kaz+KbnwIxGUyIfA0zgMBo9RgcFQwCE2EZsLdvhxMsS3Hixs1rTHkaLXDdkzWt8mVhjbNsLBy2xAClANg/4OVP4OS8TrNRxxuZCD/ipG/io14Y4Yxi2ePECHwNL4LAKHCYHCaPAYGhghNhDfLjZ5srbEtw5sTBa0btG63C1ZYVuVxmyOGWZqyY5soApuIIT8GqX4NS2e2uNYpUtmyUoXy58+Gco5tWjNiIP+KzT+K0XW+1co1OszObuZ1fCKRzdc8ciF401NdeFtlhjIRDAhgI4I48HpUMGQITYQyxuXOZxmbLWuLDmWtGeTItcZs2ZbjYZcOJo4bsG7nIAKgwEyg/4OzP4O4Uct8qjVTCYuBcZubrjwzg5c+3ft35c+XPGcVdCD/ipo/ipxxrpPBq6mbnd5zlmbxNa79uPAzgLrevF6bgCE8RZZw6+ec0YRBGEYRQiAIRgRhGc8/gGE3OAhNhDDIxZtWLditYMGORa0x5sy1yyyMVrnFhctcjJliaY2IAqaATyD/g7M/g7XTy30nleky3dzHPEqlE5SqqxqkZ58OvG01Vab7XFwhPxUvfipjkwYdDBglKSda4cePDr14csWLNs4GjjYMEI1w3y5dMNOfLGDFg3ORaUlwITwJkQ5+PDVNFOESMJwCEECCMYRQmJoTgjBPb24Vh1gITYQ1yMHOTE1bLWuZk1WtGmVktcY2rhbhctXGVrhxs2GZgAKgAEmhPwFxfgLjN2u1aTlOVJYqUtGFb48+PPpvW8I4oYMVoX4t1Pi3jsZSGqSJLPTgb5640Fl2CusmmhjtwNOHtwtt8CF3kMluXpnjhhhghgQwQiGCFFHAjhjwOfjNoAhNhDfHlZN3GVytZ42mNa0Y5Gy3C4yOFuRxiyOWuJmxYMmIAp0JIP+BhD+BgPi3V0lFX4BwVczebmV424XIIT8XkH4vD5YGBSc71x5deOsZ2pk2aMUrThhnpyxy5yF4IngjzuJRwiEhgIYIIYIYIYI4ZdvBGxQITYRla4cbPE4zLWTNlhWtGGFqtcYnORaxYM22FmwaYmzBkAKdCKD/geo/gejw4XwiIvO+e+OcyxrWOFYprOMaIT8X9X4v004Y64cNcdazhbBgzZs2bJSMKx0z35de0CF4GjjZ/BywwoYIRBHBAghIIY5dbXGmCE2EY22JllbOMi1tlYMFrTDjcLcTBg3W48rhqxZOMTTJhagCnEkgv7RI/tDnc9+u15HOZjK1dJHqoqE/F9l+L7PBorkSrG+XDh045xhTFo1ZrWjOeWe++ueEIXibMw4fH0wxwoYYCGAQQkEJDPk8bDBDtghNhDRrjZZWzbEtxZsLZa0ZMsS1y1bMVuLI2aYm2Rg3zNHAApmGoT8TOn4mf4zstTFQnfDlyzvaOrFuwZAg/4vbP4vWazq43XG7vMoVW+VzXCGxBJwKzi4ODgUCgYCBIGDhZejgUFeACE2EMnDRrmcZsS1o2yslrRw0cLXGXK3Wtc2TE3xOMjhw3cACokBKoT8Tr34nR53le04XYZ3rEtbVm0ZMVFc+/bvy6bznihS1oT8YKX4wNcGPVGU5RnGt8eXLt069eGFsmbhbuFmxUQrfDXTjy4QheFsaxeDplhjgjgjklgRwIYBBDAhghghglp2KNlAITYRkY4mDRpkyrW+Ju3WtMLdmtcNGTNbiysXLDDjZMnDFgAKaRyE/H2F+PsHDO+DDaWDJktBHLpz673pfZTFIIP+Kxr+KweMcfA2ze5m6itRirx3vrx5gIXgAhzODnjjIQhQQwx06+CGDJAhNhDBwyaM2ebGtcMmrRa0Yscq1y4y5lrNrjctnDZkxcMWoApYEYT8e6H491bYuFDgRxYY13xx3qCD/it2/iuNhy8Pl1xmojFVQIXCZqS+2eeGeWWnR4GOCIAhNhGZhiyNmzVktwtmOJa0bZma3DiZM1rfI0x5WTdk5ZNGoAp8H4X4+uPj7FnltktkiqwGEuwVkkdOBweHxOBrR0YTBYCohPxcpfi5VwbpcSmRW+nPv05887wtgxYs0sUY5cKGwJDQEPRx8TBwKDgEDAQJAQJAoWRuYKFgMBAhNhGZtlzN2TNotbZW7la0Y5sK1wyzMFuRlkaNcrNu5zOMoAq2AUOF+PN74896YKpsddiMJhKpI67cLgcTfbfTgZZyizAYzDYzCVRT143H4/E4OuCbBYTAYK5DffgcHXaohxWAwViE+iw+i1rajFHBDRLBipizYKWpipKKdY46xY5JUpDBaiJPDFBGiE647136eDw+GITwQV6N6ooThOAhCMoiKCcBCMaRlOU4RjCcIkIwjAjh8GwmqCE2EYmjTHiyMcq3HlytFrTLkyLXGFuzWt8TBtiZNW7fHlZACqABNYX5FEPkTzjhtpwOBw8EMlWIxGOwFymvE4vD4mmmSbCXYbDXVRQz04G3B31wQ0RVYKqqIIT8A2n4B37ScSPAtitgQmrRKSKuPHj158u/Pvw4UKaNG7JowYKME4QkhOF1oOTjre8awRIRQnCEYEYRmRhEhBGMoxrp78ox5QAhNhGZs3yYWrJktzNMLla0c4Wy3Fhas1rVlixN8rfKxcOMIApZE4P+SGT+SH/N3wxy6dtYxdbdZIT8Bun4DiZZmyVrJ1jpjhw48ICGyZemAYWBg0ChYOVrYEngITYRhy4meTFjwrcbHDmWtGDBgtwuM2Ra1xsHLBq4y5nDZyAKeCSE/JIV+SQvBhplyRwSlaEIyvC9c7PfLUwUxbJZKYCE/Aa1+A1vRDJXFOF61x1xznClKcCWDBCU51yteHXnheGMLDFl8XHLDHCQwhARAhjn2cMMMIAhNhGVhmcYsmbMtYZMLda0yY2y1yzbN1uRu4at2uVm1aNMYApcEoT8lk35LNceG1cmTJopaNZ48NyE/AeJ+A7nNDNe143w101x58uUhskW6BtYuDg4VBwsrXwMDASAITYQ4ysWuZnjxLW2JwzWtMLbMtxMcWFa4aZMbZuwZNceVyAKvgE9hvJcZ5LgULBQEBBoOBh4FAwyChIYgoGDgUHAQSEgkzbW9dXzE3CxcTBwaCioaQhIyIgZ/A2B7i5rAIbwEjeAjmQgZSGiIKAgImDjYmTk07EwcDAQkRIQUdAQEFBwcPBwEzMWNhez0JCQ0ZEQ0RDICBh0XJzk7Hx2A4T0V41lv7MazmnEjMhKCkKCKMYoEUKwrAKRIzrv68pwsCE2EMGmHK5ws2a1g1x5lrTKxYrcTlpjW5srnM5a5sLLCxxgCm8chPycSfk4lEI8HgbdmfNGFr1pxar1olKH8BgXgMDFAoNAoNEos6ncwmMul8ymc2i5AYDA4HAQheDK4GJx8NMcqGGCEQSwRy7eVDgQITYQ3zNcbXIwarWbTM2WtGeJmtc5GLJazaZMORuyaZW+FqAKhgElhvBGR4JI6OTj5eKhp6arqCupqCYkI6CgIOJjY+ZkZeVn5efi5OFhkoCE/DZh+Gz9LIzYMmK1pVYceHLnx48uHHfDKVrZrZtlMACE62yUebpnNWMIiMowjBFGE0415+WMOIAhNhDnJkw5mWPCtZ5mzJa0YN2q1w1a5FuNs2c48jDFiZtGQAqQASOH8EtXglpisplMXkMHg8Kh0gkkylkqkkiiUQgkFiMXjcdj8hicfgcZgaDAhvD014e7ZCUjKSGlISSgIqAhkHCw8fHyszLzcjJw8XFRkpLSk5KAhctiooMvbDDHDDGjghQQwQwI0aNTo44YM0AhNhDVxkbtMrDIty4m2Na0asma1zhxZlrPE2xNMbfFjcYmoAqAASGG8SJHiSDl5ONj4qGmp6qpqyinpaIRcbLy87Nz8zNyMzCwMBIAhPxFffiLJjgzYNmDJghHDhz5c+fLly48sY4IaraOBLMAhOtwIOfnjWqYnJOEYVhGMKz5+eMOACE2EN3OXLhwsWS3E5ZsVrRjhbLcTLE3WuGjjEzbsWDhu1wgCpkBKYfxRZeKN2CwmBRWAxOCwuAQCGQ6NSKRSKQR6PRiHQiAQmMx+VzefzOVxmHwCBx6RSaQAIX4vWPi9nnnijsmwWAxVlkUktNuDwuDrwtdtMcs0sVGAswGKwmGwF1QhOpuhPn4axmThOUYRlEnKKcoxDHj66sOsCE2EMmDXLizYWK3M2aNlrTMxcrcTnFkWtMmXCxzZsrTLjxgCooCnwGD/g1e/g1LRzx3OsJzPHfXn3674s4VSEyGI1WsYqtRjGMVSEXpqtarFptNVqtViZu4jHDh4Hgdu2uFcHCtYpnjx8Px/D8fwevXdzK13d3EqaW578Hweffe95iTM6cI1iiC/uUj+5S7488p3MIAlJ1erqXMkychNytypjJzM9c8ZF3z3e+d8my8jNbeu61dt3t7NkTiS8sKb5efPvdleM9eOT4J4yTxuN5OzYP2vC73PXObzMyJgTBFwCYAE1cARcAmCYi6urq4iQARKJiYTExJVkSiYupmBEhEomJJgAmF+H763wEAITYRjYM2LTIxwrWbbNhWtMuRmtxM2OFa1buMmXLlYMmTFmAKpgFBhPwDBfgGNmyZ814zw3jjjWsYxlG0cFKWyWyYtWDFilKFZzhOkqSlHDfPp16ceGdL4KYsYIP+Kwb+KwO5jGeDOM1tmeN8bu+N53x48e/PaUa5cuGOGNVVRqsa1XTnya2iYIP1vGzx8PO8ymJTCSYlBNSlMTC9TMTEk1cAvO/V73XpACE2ENsrnHmYuW63FlbMlrRs0YrXOXLhWsceFk0xOGWNq0yACoABL4P+Av7+AwtyOVcNRLe+PPne04rGqrAnJzjF61nhVyCD/h9A/h89sduemqioiMyu88c75547qeFcvArpy1XCpndAhONyLX5OOc8MqwjCJGURCIIyjBCJFn76cOYAITYRhxN2+Ny5wrcrXGyWtMbhitcN2zdbmYNsTnMwasmThoAK4AFohPwCsfgF3lK2RilYjGcYxjIjG7DhXgpSGKMoQlLFg1aOBq3aMVI3z59evTnyzjO5OEJxRrW9748OPLnz7ce/LW8pZsmbNgyYtVsGQIT8XZH4u+bQlyGDRswaKSTjfDjw4b5cPBvt36deNPBo2bNWjNaSZNKUrSlSJOEUoWQhCcYVIwmirMYYTqmSpKlVb3CDfC1T6PHju2YmSatVwuaTCcTU1eMxKUTExKUwTV0AmAiEhMkwmgud7+A7joAhNhGRy2ZsGDDCtZN3OVa0x4cq1wzcMFuJjkYMcWJu4btGIAqEATKD/gA8/gBFrOOscZyzUyTm5hjXDty7cuHCqnO8543c3fDic4P+L+D+L9NWOfTJeWbvd5453njc3KGNVw4a4a1qmr4c+qCE6nEO7G9YVhFGEYRgEYIwijSsCMAjG/B58YAhNhGVy5cOGeTKtat8TRa0zNG61y4ytVrly4cNm+LJmZNMQAqMATmD/cUfuKc6xPBV1mLRExlO64pqaml3eZlDXLfCsF4bmwCD/iwa/iwb5m9XVarERJcyvohVt7cd52RiuHDlrGohrrfHwQCF0WEilyOFjljIYIUEKCEgRxRwAhihgjgII4BBCjv1cEcOyCE2EZceLK4xNca3LlbMFrRyxarXDPEyWt3DnKzZZGeXC4xgCsECvAGD/gDO/gC3rrNVThx14Lr36z3vc889eu+edta5dPA124cOHCscNYqMZne7zOcNcuXLlw4cNcscOXLhy1VLvPNmp4a4Y4TM53m5iFXvfPvz68c5iMYVK88b3u93nPHjz58evXr13zvYqqm5zPPbjEs3fHfHju6xrp07duXgVVMAgv51E/nV34LETxvi/B8fyfDzu1WSTl4S5vhM8eMyS7e9u15nd+P4PfVsysXLjkkyzbvd27KiSrV1uz4SxmeJlyrdq2RiC+U2RkzJIzFZYLLp2bLzfTIgg/G8afHzxnSKpEzdzaUzCYEwEwmF1MXEXAAExMJIJhMAiUSiSJCJiUSiZiYmJQARIACUSiUAmpIupIlEpiZuc+T6MZ17wCE2EMMzFlhb4cy3DmYMlrRm3xLXDhi2WtWTDHhaOcuNhixACv8BkwGD/U2fqbXbvrc8Y53c5Tm5ubmsVqsTqxVRWmJlaIisYiJXd3MRWqiotObg1FYmGbzlZSs1xxl16c+TesZ1vhx8K9cOWtcMTfHeee83Nzx6ddb48Ocwg/4OIP4OIR06+NxqatdZTebnN5uMzcTMzdzMyRUxlNpgpEIEVcIQpAwQxERMIRFOXPk48Jhz5b1z5c+XfVzlczCIqmIiKmr4cSZyg/h7vvnzzu5tMpiauEiYkKmJKtITExF4tEkXEXU3AEIkmAIkIuESACJRKJTEkTBFwSm88fH8mUfAgCE2EOWzDJmytsK1vjYNVrTFkyLcLhu4WtmjNw5b5nDXLlyACooCogGD/VafqtXPkAclVwirtx3x6zubK1GOHHVXErQiaITU0VMTmXGswioipnW0xMJiJc5m5hWqrwJrF8LiqUmb656vLibRVQq4lERVYpFxuvDjE9HiXQCD/fefvvWcAHCoqpiZ2znGaukJWvO8zM3UVWo4OWNViMXec7nqnjebEYrpx4OnXk59u/Dimcs1dTXDnyqoqIQmLXc5azCkRESXcZzOSYmK111GeDlOAIP0O0rnjc8Zza0XBNSiYmJiREgAmEwRMTATCSYJiJRIARcRcEwTAAmJgJq4q6urqwiSJAJZz7vgzPjgITYRkzNGmFu5ZrWOVq4WtGOZgtcZnLBa0YNcLZo3bNmrRmAKrAFIhPwejfg8lzwvOU04zvjy6ceO95zlDJDJTVk4G7gbOBo2UwXjfLj14duXXn168+W85qUpSUKWnoja0oP+Dgj+DhG0Zq8XEKTTU6jWNVyjUmd74553xznObu7uJqMVUYioiqaaqaCD8jws3d8WU5iUJqWLTMTFxMShMxMTMRdXACYkTM8fd43VgCE2EMm+XI2bt2a1s2zMVrRq1YrXDBs2WtWbho1bM2rRvjbgCpwBMIbwl5eEvGPgYMiYWTjZuPkYCKmqCypraonIyEi5WVn6WhmZmPj4eBgICKhpSAkIKCgocIT8DgH4HH4wosta2LNTJbFGVcN75cuHXfDlw1vOFKZMWTFuhkwMAITgchDmzvOMQlGUYThGJFCcJwnKcIxRvXHxbyeCACE2EM2rdthYtci3DlZMVrTMzyrXDjJiW5cTFu0ZMGbfE4cgCpIBKYbwnreE6+Pi5Onm6+fnYOJlpSwprampJ6ejoyCiY2XnZ+fl5ORh4+GjYaBhYQCF+Cyz4LU64KI7IcIuiuksqogkjlnrwuBweBwuBvphisuxWExWCwGChJdaWteM4xTLpwnKZCMIwijFWOvnow5wITYQzbuczhuyyLcmTLiWtMWXGtcNGrhayysmLRo1b4WzHCAK2QFEhvBmh4MxYWDiYaJgIuLi4+Rg0RHTl1OSEJARMjM3cnDwsFFTU1NSUNCQ8bOzcvLw8HDR0pMSkVCIeNkZePhYGGjoaSkoqOCG8DhXgcnhoSBjkZAR0FEQ0BAwcfF22G4eDgoCOir3DkBAIuLiYmFQUJGRklBRiBhYmLi4eJg0FDRERDQUJCwEjCxMTEiE8TaZw6eWM5xIpwR0whGCMNk4wRjCcEYEIwhFFGFYRhASmw8HlzlxACE2EOWDLDkZssq1xibYVrRljyrXOTCwWs8rRk1bNmbNi2bgCloUg/4JdP4Jh8T2nlrhVRbrPO7Ag/4HgP4HgavhxjMzlmM6mViGyBYoC3h4eBgUGg4OHwHBwCHAITYRly5MbnMxyrXGFy5WtGzlotctGrNa5YuWuRy0b5MrTCAKhQEug/4LBP4LG7zFa4a5a5VTe+fXjvc1rXTljhbfPfPju8OXDhjgg/4Fhv4FhcVqKGSYqMJmb48+++vHNo4a5cMcNTqVAIXkTZm1ljgjijEEMBBDBCQoUEcCGKOKOKPC6eKNUCE2EN2+Zswb48K1i3zNVrTExbrcTnG4WsmTVuybOMOJtjbAClkUg/4J+P4KCVcl14CsIut3sIP+CuD+CuFnDhxbq7rjq4UAhsmX8BE1sHDwMDAwMGh4m/g4CDAhNhDPC3zMnLfKtyuWmJa0c42K1zjbOVuJtjbNsePJhwssIAp0J4L+bIP5sfr4txliW87zy7ut7nWI5VYAg/4J9P4J/dKiiZni5xxTWp8B4U9GsQct3fHiheVOAYYNrPDChhhjhlgQRRSSSQIUcMZXi9DBLJIAITYRmxtGjjFlxrWuTI1WtMTRitcY8zRblaMm7dnlaNsWVmAKeyCF+R5z5Hn648LNXRJZdiMJgpIp78Lj8jicDPDNgJshRVEAhPxJcfiTNtqcamCkJ4cNcMYwpbBSUYXrlz8HLwSF4KpR6OmOVKijghgQIUMEMMturgjgwAAhNhGRizcuMrVityNGmVa0YYW61w0w5FrLMxZscuPLmYt2QApVD4X5GfPkZfwmAmyENENNeFtw94CD/iTA/iTvxy3wljfBGICGxBHoCvj4mHg5+vgIFOAhNhDLI1ct27VktYtnDFa0w4cy3DjzZluFk4cYmWVizauMQApbEYT8lMn5Kc8tdOBiyYtEt0YQuIT8TYn4mwc2KGikI1rrnty68oCGxZLwa3jYODhYOJh6WRgYCUAhNhDDNmzNGmPEty4sjZa0atMy3Dly41uFm0YOcjZlmzN8oAp4JIT8lf35LC7xramSmSlEF6zzmfLecYUpg4FMlMFAhPxOUficPlkx5J1ve+W96oUzOFiwYJRYZ547cevPvIXkrcw06GmOGOBCQoYECCEI4acni0LWACE2EY2jjC4ZsnK1mwwsFrTKyzLXLFrkWs3LBi1atMuJyyZAClgSg/5Mhv5Mh93dOEcMNcZykIT8TvH4nbbWvmmnOeOm2+PHpIbDETAQc7QwsHBwMHEzs/Al8CE2EZG7JxkcMMy3NhYYlrRwxaLXDVplWsnGFkxbZc2Ng5agCl0Tg/5NTv5NT/E8dxiFKvWbiICF+JWb4lZ78piJqKJIIY6YsDLfXgyGx1SwcDZx8LAwsCg4ubn4FAYCITYRjY5srhrhaLWbFkxWtMOFstxNGzVa4x4XONg1ZOGDRgAKjQElh/Jpx5NFYNAoTJaZTaFQ5lM0mk6BQNJ5NOZxRZFBIRECaQmGQRCgh/FAZ4oOUGgsol8ujcai8WSmUJnMkPh0ej9EjKAymgUGOSlD4TCYKIXQYaKDK0zzxxxoUcUMMCCEghghjhlt1IyQITYQ1Z5mbLI0wrWzVqyWtMLRitcs3LFbmyY8bNrkYMmjluAKcxeH8oP3lBPl6TyabzaZzKSySQyCbxSCoClE3myH8TNXiaRkiTSeZTOiUWjUekUmqSeBQKAwuTzSaobGU7ALeLh4CFgYFAwMBCwcPgeBgYGCITYRjx4mLjNmwrczlmwWtM2Zitw5cbFbkZsWDJviZZMbPGA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xHAOAgAQdBPAIrgYBELieAgsuU2ZArGjTTnXGvB8DCkgQRP//A0UoRigFAzgLZBkgMgkAgIADAXvCHkUzCQCAoAIB4cMeRTgIAP4DAAAAAAAR5ezAPwqEATSD/hva/hvRmufDiTMzfHPHn13m4Y1HKbhOo1jhWELi+HHwAIP+Fib+FjusZ5UcI01iKrERNTKJiaXe745zlcInGcncg/iLvnPi854zMyi6uCYTEoupTEwlUk3PH3+MxyAhNhDTDlYZWDRotZNWWNa0btW63Cwa5VrnNix5mONsxwtmgAqIATaD/hZ2/hZ3jfXeOeJrGNYcCkIpEpm559OK5vN7zGarh2xWoIP+Gib+GifpHCdVCc5zfXHFZEVSlZic5zueO7xVcK5dr1tfMITwNaEeDvveNZTgEACKERCKEYRhGU4Ixx+B04UAITYQyZM3LfFhZLWmJqzWtGeJktcOcjdazcMmuZliwtW+RqAKkgEphvBsR4Nv4uNkUTEJCImpKclKKYnJCOgoCLl5+do6mdm42Ng4GKhpiSlpaSCF+GhD4aM6sJBiJMNRdJUljrtwt+DweBtvttpnhimowGAxVWAokgiAhPB0ctc96znWMYwhEhGCJGMqyiTrweXGLsAhNhDNhmZZmjFstYsmbha0zNGS1w3x5FrHE0Zucrhk1ZtMwAqYASiH8T0HieJg8Dg8Xhsli8nhsZhEEk0mn0woEokEYhUFhcXkMdksjlMjkMZiMMgcQhkWhvCjJ4Uj42BgYGUgJ6QpoyiioyBg42Pk5Wbk5WVk5GPj4WAiIaUipyOkIqGAg/gzx6vd2Iu5u2YupRJEpXfX2eNxYCE2EY8bFy4aMGq1ljcuFrTEzyLcWHG3WtXLjFkct8mZnmyACokCkwGE/EJ1+IS+lYIseTK4NMrHPHW98NbxjiloxaqarWUjBRghYTvXCvKTNiwZMWTFkxZs2rVk2UyWkghCMpTvh069vH4+/bvy4ZzQnKIgtKEoxvfHry58enPr079vB28PbtnOFMmbZk2YMWawgv7BI/sFXxt5Lg7lzcxzJyTKvc8tSZPXJ45nLd3z58+fPwp5GSOdWSySSbu9edbmpauyxzeavnfPvtTOevHjkcsgJsSseN5Igvm/BF+f4/e2RBWqWWQWFlZpQWJYWFSlhZZU3Nly3LKgBYAlEpc2AJSVLa735fwH75ghNhDbNkaM3OHMtaYWrla0bOG61yzysFrdnhYuGDDDmbuXIAqOATmD/h0q/h0zzMc44zmbiaaiq1jGoxUTBFcHLGojM9b5745c9TIAg/4h0P4hvyL1tMzd54758ePPjzbmZqohEYRVY1rhWtY5L7CQhONwLzy4a1TjAjBFEjCcpyilOESEUIRhOU5TjG+/ljsAITYQ3c5WGJhmZrcbdjmWtMrXKtxOMzVbhxucjhrlxMnOJyAKhAE1g/4dCP4dA+Vsbq3PwuMXVpmZmDjibnMtwqtcFcsRavDXYIP+GZT+GafW44Zw1PhT0rgxxb477nlxuZMYxrFVLhbCscLrIITdyEuTec5owiIwjFFBGAjAEAiirPwSrDEAITYRiaZMLHHjYLcbbMxWtGjBotwsHGNbicNcWLHiZOXGFiAK/QGGAYT8C7H4Fs53vplwZ665b5a48umuHDhnWksFtGTZs2YNltF8kpQtGU5zrjjhRhC2DJkyYMGK2LBgxatmjVqyZLUhSUJQlO+PPx9vH4fD368+O94zjFFNGaEU8OPXp258+XDGa9MckYP+Jvz+JwWKqemcca3GZIiopUzM3NovEPEvhiuGIxSJbvjve98d5gqK0hMs22u5laE1EKiCEokFrzmbFY1isRDONrCC+rLLq7lt7K1NiblxuWVsbBZuZ5wFyrCypSWCAKuUsSiwBKKSpZc2734fwbd8ACE2EMmTHK4c4mi1q1YYVrRkwxLcLRsyW5XDBvmyOMuPGzwgCpEBQYP9R5+o9zi6zXOOLbjU3BFMNRwxy1rlqkZzOcwQXee7jlB0TECD/icK/icL5c+XPpOazGXGd3xvrN3mZtxTNTrWtcKrUVURGIinCZi7N66gg/E8Ld3NytMrTFxcEWCJmJhMTESAEwZ6+7MT6QAhNhDRmxzOGrFotaNWTBa0Y48y1y2aMlrhhiZ4srHExwsGgAqEATCD/UWfqLXDjrfiXwjlLO+PPrncZwxEFxKKnWMVis04gIP+H2j+H2ldcuficcKpFozO5zvec2mK4VwrGIxLU0jAhPBGGePLeMZzjGKMIyQjKKEYzlOE7ThGEJwjHL2ZzcAhNhDJpkZuG7jKtcNczda0YZXK1yxZYlrPJjaYsjVw3a4cIAqlApABhPw3pfhvdtBSsowratIpoVnNOU0JUta2DNiyYMVM2LJk1as2jFaMY3jWMIyivjx6c+/Xry4cdaqxvOcZStgpkJ4cunfp4e/h8Hfx9fD16cu3bly0Ys2zhcLgaNGLNkxaM2zJowSpWV4TozWYAIP+KtL+KqvwuFcsuN9b55456vD59effvm41w6cPE6cNRCc3mblMViqwqLWtE0phMMMaxrtrpWuUVc3njz58d9b53mblNTMzNxmkVEYhUpuXGkZ1et1OZIP3O0ebznjckXUyJhImJRMJgiRFwTEkSiYTckwqoqYXEpITUkwhE1MpkCAmFxmrqYiaSjMSmLzx9HjXQCE2EN27TC4aNGa1zhauFrRg5yrcTdq3W5srBlhbOG7DC1agCowBM4P+HAz+HA3et645jvHOM1GqjWEIiqxw1rVTOeu++OMkc8XdgIT8VC34qF9GnVr1Y6VVje+O+XLhwxwwjOUkqQxYM2DFis1RSSwxjhqAg/K7c4ZuZu5tMkxKJmAiavGatF1ccc+X5qfIITYRlYsMbJrjcLWjXHlWtMjlotcNWuVblcMWDTGxaMcuXGAKmwE/g/4avP4avYka3ynj4WaRExc548uKamJq27vOUqiMYjERiKVUpmCE/EhB+JCHTTFp0Z82fFK9IEYoxpDUyYMVE64a6ceO+HDdNJSkqSSpKWKksEMAhOdsjly47znBEIwjFCKCMoyrKcEUIgRlOEIwjCKOfvpw6AAhNhGVg5ZtcuFktat2rha0xMmy3CyZuFrDM1bZWWLHmc5GQAqyAUiD/iiW/iiPq98udXEySKb5KRMxmUzUpmLmLrVahC7zxuUTg1nG8TVAhfiE0+IUOKSKiq6qiqaOGW2fB4ln8DgcDHBNgrsdisRddJJJDPLXffg8DjcHXLBNdgsZisNgKrKIZZa776cjgbZ5QITxlwZ06uet4oxjCIRCEZRgQiEYRQiEYRgICMEYwnPi9eZqITYQ0y4W2LE0brWmVi3WtMrRktcNWzRbiasMebGxytWeXKAKtgFLg/4oRP4oRfC8PwvDxNXUpLcNkJi8xcovCIImsRV4ueOON0VS6slCt050hfiv6+K/sklqhmgiRRwy3sHhcHgZYIqMJisljMFdREntwduDweVweJrjgqwWIy2EyFlFEM9t+BwOJwN9MckGCowjCRCE8Ybzq57zmnKsokSEUIRgAIwRhOEYRQIARQiRhFGOHwbFPEAhNhDRxiZZGDhgtxN2GNa0b5mi1y2ZY1rfNjy4XLNkwy5MwAqgAT+D/gY2/gY34denfpvFwsbxaYRE0lECLY2TUJ1MwmCbXVYAhfie2+J8HFS4iW6GSGOO2G2unD32ywSSYTEYrEWSUSw204HEsHg7Y4ZLLMRgMJRJBLPTTXWxNNc4hPJ3htCuXHesYxiRIwQQQRhERgiRhEQEIwRRjXwnGLMAITYRlat8LlrmYrWTBrmWtHONmtcuWGFa0YMMLNliaMc2PEAKngE6g/4Nov4Nm13w48ONWu8IioJZm2OOIQoRntuLtd464xFYrqCF+J/D4oCZJocNFgpKqIIp5ba8Hg8Lh8DTBDgKMJkKsRgIqI4J5cDg78PfXPDFZgMRZiMBPNPLm4Tw1OEefnnWcYpoxhGEUCAEJwIiMEYRhGCM+b04xc4hNhDlq0bNMLLKtc4W7Ja0YMWS1y4zMlrVphy5WzZjicOHAAp+K4P+KLL+KKu548NmOPSiLuc2mta1WJm+t81zitVQhPxEJfiJFhGOaGSmTRbJgtaSMb476de/TrrCGLZxMnI0UyRggITwlGTn56zmjEiIwnARhGAhFOOnwCrDcCE2EMM2Fhka5ca1jkatlrRm5YrcONrjW4mzfIwZOGeNi3cACnEfg/4pCv4pG6jPgZ5c9cYuYrFcLqbzvfLw4YCF+LD74sTYIo8FFgpLoqpY678LicPgbY02CsyFGEqihdBgIItChhlhRwwxghgJZ9ijgwghNhGXK2wtHLVktbNXLJa0aOWq3CxwtluNwyYYsrJoybZGQAqOASaG8YWnjC5jY+ZjZmHi4iOmqaqpKSWkIKFi5GNmZOTj4+VkY2JiISKipiWAhuik6MeCjFFGT0dMRUhBQcXIycvL083NzsvNw8HFSU1MT1dNS0dERQCE8GQll24cNZzRIgREYRRhXH4FhFmAITYRkytXDXFharWbfMyWtMOTKtcNWLFblxssjLJmb48zTGAKjgElhvGLl4xb4OLk5Gji5WCg5KQqJ6qmJqQhEDFx8nMz8/Ly8XDyUJMTEwCG8BingNXiIiKoISciJiIjoCAg42LlZWVmZ2bmY2DgIyMnJqcloaGgIcCE7GqDozjOMYzThUhMijCcpwrPv4YxmCE2EYWTJoxw5mi1g5bN1rRvibrXDfDiW5WeJsybMGOZs2ZACr4BSYX4x6PjH3mmohuowmAw2CwU1EdN+Fw+FvvpphhSQRSCCGGOFCljhhljjlhppvwOHx+LvjiswWMzGUyFU0UUIIT6pz6qG6V8EUYznecY0hKmCWKWDBkyZuBwN2zNkpLHn07dO/Tvx5cd6zhOEZITpGBCtsNYziCE7WSVebhnOZEjCIEYCCISnOUownKMIkYEIwCMUU68Xloy7wAhNhDHGwzYcznCtb4mGZa0wtG63C5ZuVrXHhcs3LHG0aN2oAqWATqD/jNW/jNXzceC753DHDty8Lly4Qzvjz47yrFa30nnW9pQxFGJ5VrGgIT8B+H4D8dODNPIpCMZxThKEkJxnPHKs4xRxZaW0yreeGCGDBocSOKePLtAhPJHbnr4uOc4wiIwiIRIRgjBEAAihGFcPgeEWQAhNhDRi3a5MWVqtyMW+Fa0YZMy3Ewy41ubFlZMMzXE1zY2oAqNATSD/jN4/jNp48+cd6zLOLqtcOnTXDhNznPHm5biIlnd7Ya1nomwhPocvoi8nAhulahjrXHfHjrNRSkJSrNjrlneMrYtG7RotSkcenPnhPB0IR5uXDGqcIwjCIRgjAhEhEhGCMIwjGfg9FIhNhDDC5ZZcjFstY4nGVa0YNWq1zictFrHFjYs8OZjlwuHIAprIIP+HeL+HemppG5u7xPKuXLGJjN5b4Wwg/4Xyv4X38RyeFfasaq13xzudrmN1njewIXkbbw25WmVGQo4CGCGCEjhn2MsUuHAITYQyxOWjjGwyrWrXG5WtMjBotxZcjFa2ZtmjZg2x4WDVgAKhwE0gv69g/r1ubrneczOE7bSXKliNzW2prY9dznohPwxBfhifpLQ1Ys0qGG+e+fHpwzSxYtGjRaEZ4cePPjy58c4WhiwbKWQhPHnNQ6Om9ZokYRRgIynAEpwgjCMYRjGMcPgmJlAITYQyx5MuZvhcrc2NqwWtGuFytcOGLlbhbsmDPCyYsHORwAKaBqE/Ew5+Jhmso3pphhkpTNkyUQw1z49c4T8MOX4Yf0MGHZLcyUjDDhvjvXOvPHYhcVmIIMPfHTDKjRwwRwxz5XFwwwZQCE2EN2+VyxzNmq3C5xY1rRy0YLXDhzkWtGzdswx4mGNnlyAClwThPxLWfiXflLFTRLgYM2CVpxyzxiD/hlw/hmD1rpfhc15zmeeduKGgsAQ0AmZeJhYWDhYOLvyBgQhNhGHG0x5srjCtwscuFa0yYcq3FmbYlrls4bMmbHJmZ5HAAp2HoT8UCn4oFb3zYcmDBgwYoTrjx58+PHecmqWrFiAhPwwnfhhP3VzLShG9cee+nLhrGUrZrZqQVCGzRhNA38TBwMCgRAwEDAIGAgYGDhcBwcBAxYhNhDjIxYMmuTEtaZWrNa0b42S3C2zZlrVuzy5GuXCwzOWwAqEASmE/F9d+L7uMZMWfNtpWeGMbU1ZNma1oMefLpz5crHkhwM3A0CE/C+l+F92EJQWvknWUsUM0LQnPDly6cufLhjG2K2zFihaIITxtyZy6++KCUZRhVFFGEQiRRnl8AzhGAAhNhDDDlzMsrPGtyZnLBa0bY8i1ziZ5lrdoxyZMbjM5yMGwApfE4T8ZU34yt8tduSNLZtGq1tF5XCE/C8N+F5W2aW6mK0Fa5568eXChsqYBgYC9h4WDgINAwcHgeFgoWVAITYQ4auG7dowxLcrhnkWtGubItw5crJa3yuWeTEwasG2VsAKZBuE/GeB+M+OcmTFmwYKQvhz6ceGsLW4EtWCgIP+F+z+F+lU6iMTUWi03bwceDGwheTNvC19MMcMJDBDAEuB1MKEITYRiYsnLdm4wrW+Zy4WtGLRktxM2LRa1ats2HGyZsGmRmAKbCCE/Gjh+NH+WDBwGiEo1z6dOfDWcsGbNkzSwTVjMIP+F5b+F5e648p01FVACbu868O972CE8acmefTjwzjFFERhFFGc+P00YbAhNhDFnizNm+RmtYtceFa0w5Wq1w4ZN1uFtiyuczLE5xNcoApoF4X43ZvjdriXKKoKJYJcHbhcLfka8LgbwIT8LcX4W88zRk0ZMlJL4b4c7Hhy4aiGzRheEhbuJhYNAoGBgYFBweA0DCQQITYQwytcbVxlxrWGZo3WtGmLItwt8Tda3btmLDKxxNs2NyAKiQJ2g/4o/v4o/01vlz6b5b5d/A7zm5tFVi4u7mTGMdFI3O5ubiKqpwOPDjcZiYmlN4uBMTEIuIuJlFVERJt3piq6bjaG8Mm3hk3j4GCj4iTjo2MSUFORUVEQkBAxcTHx8fIyMnIx8LCQkZKTEpVRUdCQULBw8fGyMfJy8zIxKGiI6enqCWjoiEgomFj5GPm1PIy8TCwkRJSU9STEhEQiDh5GNj42Xj5eZj4GAhJCWqpaijoyGQcbGyMeg/a14arSnMzc3KVwlCRMAVcBMJEwmBEokAiYuE1cTVwmARMSJiYmE3v4XmM9QCE2ENsLZwyYNsS3EzxOFrTKwxrcTLK0WuWrRphwscmVjmbACpEBK4P+O5b+O4e8dfCzjc5zPdacVWI1jWNarFzfHrx7vF334obwCIeAO2GhEREwUTCxMXHx83OztLIxMFFSk5RVVFQSUhFR0BBQ8LGycbNzNHMgheUN2bWWMjijgjQoSGSGBBBDBDBChhQ07WWCOcAhNhDnIzYsWGZoty4sTBa0bZGq3DiYtluVm0xMMzhrjYZGQApQDIT8duH47XaZMOqN6Zb5QIX4ASvgA5rrnnpvtwtuDIfFFRQGkweG0GFwKBw0ITYQ2xOGjNq5YLWrlg5WtG2HMtcY8rNayyMmzhu2aM3DhmAKYBOD/j0+/j0n5Z1x5XU5nnXPN8yG7C7sSbCYnIiWioKCi4OTh6GTo5ulhsXTcAqZWHg4ODgYGHicAwcFAwQhNhDDE5aY22TCtYuMzJa0aNMa3E1cYluRk3yt2DRu0ctmIApMDIP+P5j+P4W7XWua7IX3ZXui5kE+BtwOBxODh8LT2Ap3F4XS4DAoPCQhNhDNnhyNGLdotbM8Lha0bOMK1xhc5VuRqxzNWLFpma4mgApGCYP+P6D+P6+kcuWuAIX2antBcdgrkEcoh8JUODxe7wOBpMAhNhDnMyc5G+TMtyZGGNa0ZtmS3FkZ5FrBuyws2LbJmb424ApvI4P+QLj+QL9GM6iIzcXNxCuVYijdu7MUhfbHe1pkQQp1NteDrrhjUVYK7ATTTQw2sey9+HCF5Y4Dij28scaOCFAgRBChRxx161DFUCE2EZGDVnkZZsq1kzxZlrRgyarXLdnjWtGrnG5cYsjXEwxgCmwahPyEQfkIN15c8oQwYMWLFBhrnx3njwWwSIT7AD7BPRstolKV53vGNJSwQhO+XLnAhsvYFQeAYeFgYGBICDgEBAoOFwagYGHAITYQ3Yt2TXHmxLWblrhWtMmXEtwtszdbhy4m7VvmascWPCAKfhyH8eIXjx1gcBhUDiEEi0IjUYjEakkgkEchkDh8hk8lmcrk8TCG8CfXgTbhI2Kj4CNh5WJlZGXlZeRjYGGjJiOppiYkooCF4mycMuZnnjjjhQoSFCnzuPRxaQAhNhDlu4wuczBstZOMbda0cuca1y4yt1rjC1xM8zfNiasWAA=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oJHAOAgAQdA4ICQgEQuJ4CCy5TZkCsaNNOdca8HwMKSBBE//8DRShGKAUDOAtkGSAyCQCAgAMBe8IeRTMJAICgAgHhwx5FOAgA/gMAAAAAABHl7MA/Cm8gg/45VP45VQbm5idY4cOHDGKuZznG4UCE/Dih+HGuUd2HhZNGTFgnG+nDj05bzjBaOSsUQIXmjhWLG5uOGGFHFChhgAhhT6HEwR40ITYQ2YsnDdllcrWOJvmWtGLPKtwuXDBbkaZHDVs0a4nDTMAKbB2E/HoV+PR+MMdmCGTFgwQRrhw48NWHBbFmxIP+HeL+HePHKeEYXe88973uJw1fKeXg8oXlrgeCvVxxwoYSGCFCQxy4XOwIMsAhNhDLDkaZHLFqtbMMjda0cs8q3FiaNVrlwyc5GjJg2c4mwApnG4T8e/X499c99uKWDJmwYJRnfHny45zyRwZMwIP+HeL+HcWNZxmd73xzxndqmrmgheVN6p0888McMEKGBBCjW69DBIAhNhDLLmw5cjhotcNGLNa0atMi1ywbt1rRnic48jbE2zZWYApVD4P+PpD+PpHtDpNXnXeboIT8OU34cp9lpaJWlWGPHlxghssYFgV7DwcLCw+BYOAgYMAhNhDhi5bOGuJotYZWbZa0bs8K3FixsFrJg5ctGDNlmbOcQApfFoP+QBb+QDHjeeGOnTp2xiJvPGc1YIP+HZT+HY/l4DhM55547uFOBQCGydcwLAMHDwMCgSBgIGFvY0mQITYRjzNMWLHjxLWrZu0WtHGFitcuWGFa0xs82Ftka4nDFmAKiQEtg/5CDP5B728ePXh1zxmJqscuHSuEtzx5rokvjuvBxYCF+Hbz4dm5oKLarVMctM8+Bw9+PvvnmswmIzGMymCwFlEE89NtseJrvvtAhORzKQ488d7xqqmVhGEEoSIJokYzZfBMSAAhNhDdk3ZOcjlytaMMLBa0YMMq3C2Z4VrVhkzOWLDG1xt2IApQDIT8hI35CR8uTNLBHBGWEIP+HVL+HVPjwXjne77gh8ZV+ARmXwuH0GAQOAQIITYQzbsGzRixwrWDLI3WtGOVitw5mDhbkY5cLXG3Y4WzFmAKlQJ5g/5D5v5D14zrvjN5m7xWNdtYhd7zu5pCFThU4zWbd/C66VUJvjx48d7RrXbly1rE1z4eDreuOXl8vHrweV8OGuHCoLnN3KaIxPDPBoCE/Dbp+G2PZTZLJGF54ceXXpy7cNUMmTZmzWpGF74ceHDO8IylK0ZQuheNUSFpYMFsFpUjG88N8Ncsst64IsjVDVWxGtb1nOMIYMGClKTnPHh1t99eHOCF4608MWrnjjjhhhIYYYCCBAghIYIYSGGGEQSQSQQCNGhghQQoIUEKCGEhjhjp1cWgwFFEVWqg0OBnjhhhQIYIYIYIYYEMEKGOW3UiECE2ENMzJs5yMWa3CzZM1rRpkyLcTFswW5cLhtmc5MbJsxwgCn4og/5JjP5Jf744cFVLM8757zvNnCOXTp24aYzw73nQhPw3Ffhuj5WbgQyITrfDhx1w3rGSlMVoWmne9cMcc5iF4oyZicvLLHDDBDDAhghgECGKOBChhn28sEePITYQ4ctWDfJhZLcTTMzWtMuLEtxMG7hbkzN8mTK2zMm7jGA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IdHAOAgAQdBJgK1gMBELieAgsuU2ZArGjTTnXGvB8DCkgQRP//A0UoRigFAzgLZBkgMgkAgIADAXvCHkUzCQCAoAIB4cMeRTgIAP4DAAAAAAAR5ezAPx4HHIKAAASgAAppHYT6L76MGM53wXlKVrZMFKQhPDfDPLix7riD/gs2/gshxjtntcbzz57587u0YdI58uqF4uzcMGPxNM8cIjEEcEcMderIYyE2EYcLjG2ZZMy1swZuVrTDmcrXLJiyWtMmFkycs3LJnhygClsTg/1WH6sW2M8FKR2vhjhQhfgsI+CvfAUYSaaYppvjyNuNweFAhtDYzgI+3g4ODgINBw9DTwECjCE2EZmbLLmaM8K1zixOVrTNmcLXLnC2WuWuJtkZ5nDJy5ZgCowBLoT7Ar7CW8r7sGrRihTHfXn25cd6WyaMmrNkhDDjx4deO7BbZgzYMUCE/Bel+C72lq2RRJSlKRe+fPt078uWc6YMmTJmpioxXXYQheVN7LFsZ5YY4pYhBGgEMMEcEMCCGIhgjU26mFDCITYQ0aYsLbFiZLcbJvlWtMrdytcNXDFawbOcuXJlaMmTFsAKfCCF9117rtl1skF1mIwWEoignrwOBweFvrhhkxUmEssAhPwWofgtRbtEtFMEI3w5ceXPly1vCFrUxYJIxIbMmD4GCv4mDhSBg4KDgICBEDAQMBAwcTgVAwMiITYRmc48eNpibLcWZlmWtMLHGtxOWrla2cs2uVk3zMMjhwAKlQEyhPrKPrJ4rTxQkXrjvecJUpitgohGEEYVY8+XTnw3UtozaMmYhfhBo+EIHDWYaayKRDLTPbPffhcLkcLiZU2Aw2UyGUw11VESGeeuu+/G04GOOACE8xeEUPAt5zjGJCME0UUIQhBCKKMJwjBGNeH00VAhNhDbJiZN3DRota4c2Fa0yuMi1xmxMFuJk0bZczFwyyYcwAp5JoP9jx+x1rg7XqbvjvrvnznMVw1w7axFbreua6iE/CI1+EPGd9LLfDhvdKGKmjFmpmlKCs5444748+nLhIXhTCwwZfA0wxwoUIQAIYI4Y58zi4oYM0AhNhDZhjZZG+RutZMMuZa0yuXC3DixOFuVrmY5WDjM1wssIAp2JYP9sN+19u43UwYrEaTN559O8zUMZ1trNIT8IZ34Qv9UMU1a1w3y4ct6pUwbLasEoQrXHDez69qF5K2sMGtlnjjhgjQoAgghQQwRwxw262SWKQAhNhDhy2btWjRitbN2bha0Y5sy1zhyMluPK1ZMMWJy4ZsGAApdE4P93x+7pu9c9TF3PWO+9oCF+Dy74PQ8ZhMRBYihnhvgwddt+FCGyVcoK9hYOFg4GFhYWln4KDgqgCE2EZWrfEwysXC1vhzZVrRrlcLXLFg4W5WGJliYsmLBs2aACk4Og/3IH7i+scfCly4zuNiD/hCo/hC910vgnhxuZIbL2C4GJsYuHi6ubIGsITYQ4x5WjjE2YrWLbK5WtGmbEtcYmLNblcsW+Nk0yuXLBqAKVA+D/gAA/f/3HPlmo49LugCE/CHd+EMGlL4r3vtvfTn0gIbIFfAwFvEwsXCy9TDwCKAhNhDdszw5nOVotasXDRa0xsWS3FkzM1rRiyx4WzTK2x5soAo/BoP9/Z+/t58ooIX4P/Pg/9mnw16GwVfxcvLzwCE2EMsjFi2cYXK1jlct1rTIzbrcTfMxWs2bdkzzN2GNtjagCmIag/4Aav4AcWJ5ViIZzu7Inlz6TACD/hD0/hDXVmrre5555743vF8o4arAheMs7DFncXLHChEMcEMc9elggYIhNhDZk5xtmDLCtZtczla0Yt8q1w4yN1rVswyY22JvlyNsQAqFATOD/gE4/gE51fDniVyxeqVNbbtdRGKqqTM5vN3FxelYg/4Q/v4Q4YvhzTnPN13u0Yxw6dK1K8748bu4rlyxqoq88+LydoTyZ21+blwxnNEjFBBCEZThFGEYRBGBGN/B8U9YITYRlzN8rZo2yLWuRizWtGrXKtcYmzVawx5GTHM0zMW+TCAK6wFsg/4XSv4XVefCHDOG+ddacteB07ard+D4Pfw+vW2OXgdvI6dkb34PHmuOB2ziZnc3TjioqoiESxc1CE4RMpzNzMzMl5zYhPwYEfgv9xyvfFnzOFPJC1a48+XThx4zBg0ZtWTJKNcOPHjwzujZSVpGbLKqc7a9SGbJizaNWzNs3bt2bFSkq4cenXr28Hfr15cd8bDOuEwzqIP1vIT6OeNoItKy6uJIuImJiYlMiYJi0kVjSolNzcSmEXBEyTExMTVolKZvfwamtCE2EN2jNrhzZmK3MxYOVrTLkbLcTJoxWuGThwxyMsjFi5yACowBMYT8MS34YlzXqy5I5IYpShGE6pwIIq3wuHXLfDKFMWLFi0KQgIT8PGH4eO8DRspopgjfDnw68uPHlreUaSpgxWk1ISjGN41nlhhnPCCE8RZYYdunHOqaKMIoRIwIwIRhCIJp6/Ac4VwAITYQwaY2rDHicrWrTE2WtMbfEtwuWDNbjzOWmZxixZXDVgAKkQEshfh34+HgeGeuvC14OaW6jEYbFYLDWWWYCaCCWW3B4fE4fD4fB4OGGyjCYi7DAIX4LavguPkgiuoxE2KgxENUsMtNt+DwuFweDvrrljkkwGAwmIw1mEhQ1wiD9CtiZXM5biUgTF1mEwTnn5/eVCE2EMW2ZrjbtGS1pkx4lrRxjbLcLTNjW5cjBg3x5GDXG2xgCo4BLoP+H77+H8nwavWuUa4NccWrWKqc559+/dOK4cOGItzmOvLwwIX4NdPg15QSRzT4iLDWYjDYrBY7AXWQQxz4G+nA0232334W3By4FfRbBVhQg/C9Y8ffHMyuMZGam6WiLiZhNxLO+/mzHiAhNhDPJixs2DdktaZmbNa0cZHC1zhyZFrdowbtGbnNjxtWgAp+JoP+IGL+IGfOOm9b4c+F8MViInOefXn153cRrwK7YhaD/h3e/h3LvHK+Wdbzz59e/XjuXCvCxw1iaNb1poCFymEgw8sKeGOWVDDBHFHJHFDBBChQyy5XFoYNUCE2ENcbJi2aMmS1uzx4lrTIwwrXLTC4WuM2ZxlzZsmbHkZgCqMBLobw8QeHguFgYGHiZWPm5GjjZGKiJyesLKypqCQgoePm52bpZWVi4+DgYBBQMJAIaCCG8QlniFjk4eJiYaAmo6kmKyYnIaGh4eXk5OTk4uLiYeDi4eNiYuLgUhHT0pQTklFQAITjZMOmEhCMF5zjNFGE5RhGCMU4RQjHD4BRcIAhNhGRnjcNsOFwtwtMrJa0xNsy1w0zN1rdzlyZM2FsxY4WIAqIASWG8UInih5lZWVQcpIUVFWUlJMR0JBx8jOzdDPy8fIxMGhkhDR0dGCF+G9D4b+cJhKsZJVFJLHXTbfbbXPTHXPPLJJZVhrsZgIooIXhLBxw5e+GeGGFDDAIIUEZCI48fj4YYNIAITYQxaYWrZjlYrWzXI0WtGDTMtctGLRa3Y4XDBs2cM8rhyAKmwErhvJrt5NW5GFkZeRn5OfkZWAipCenqyorJ6WkJCQhIGRh4+Nl6Ohq6Wlm4eLhI6cAhvBgB4MSYSCgo5IJaGmJCgjJSShIGJjZGXmZ+VmZmVm4+RQEVHS0lPTElHRghPB3HRy1jCsozlGc0ZyggjCJUhUZe7KssAAhNhDJyyyMmOJytyYsbFa0cuHK1yycuFuZmwcNMjfK5cZmAAp/IoT8jgX5HC4UwYZZZ44TpgxYMEI58+3LnnC2TBmpGEyG8HB3g49joyakJiMnJCejpySmJSajo6AgYmNj5udo52ll5ubj40CE5mq9b3rOqcYyqhFCZFCbL24xjzAhNhGLLjb5WmVgtYNWbNa0Y4sK3Dly4luTLmbOWjlgwaYcQAquATCH8msnk1Nhsplcln8nlsLhMOjkonk8oE6nUwk0ii0KhEAgMFjcZmMvmtJocrjcNgEIh0iiUKgUCgKG8Pjnh9bgoSOiJaGmISajJ6UmI6GgIOTm6GjpaGjpZmbiY2AiJCWkJiOkIiEgENAwkFBAhOVwMs43vedScJiCMEo1hOEZTlBBG6t9fRhO3OAhNhGRw1yNWDTEtbZWrBa0wuMy3FlaOVrBu5bsW2bHiZM2wApkF4T6wb6wmMuLg2rwhbJq3YMkqK45gIX4jZPiN3gurxkGGmskqgnjppws+FrtpIXhDCw34WmWNLDDDGjnr1aODBAhNhDdqxYtHLTGtZMcTRa0ZsWa3ExaZFrLGwaNMeTE5x4sYApjGYP9ip+xrzMNV21jFTOd3xjj0YiD/iUi/iUf7OWIqc74758+M53UIxCGyNZwMBfxMDCkDAQMBAkDBwuBYFAwwCE2EYmTRxjxsnK3IzYY1rTE4aLXGVu1WtWTjNlxYXDlwwygCpkBPIP9nd+zpzjr0mLllVUipiUxWIqIROZnc5zxznimtcuXThwxnGUgg/4lVv4lNaZjOc93Hw+OZmtcuXTWqxMXN8c7zd3aMY5Y5cuGtSni59e/XuCE8reA0fBN4xnBGE4IoRgRgjCJBGUYIwIEIwjEjHD4RnCcQCE2EMsrVkyb5sy1o2YtFrTG4crcTVy0Wt8zBs4asWWLLkaACoQBI4bvWu/Bi4iBmJCimKScmpCMI2Nj5mXlY2Pi4uHi0TEQENGRAIX4msPiahmxUmKgqgjjtwNuHweDwOFw+DrjgiqwGIxV2EookiCF4UysNddNsscIEEKEI4EMuVxscEPAACE2EOHGVrkc4sq1phY5FrRniZrXGXIwWsnDjHmatXGXEyYACp4BL4byD5eQdGHh4KTgZ+Bm5OXjYeCipaWsKqupp6akoCNkZeloampoZWLjSEgoqDjISCjAhfiaa+JqVDNLQogwFGAowUkkMddNuDtttrrnttnpppnjkquwmMwWOwVVgITkbMd5znGMZpxRnCMYIwIThGKMSMIRhXr5Zx4QITYRiYYmLbK1bLW2LM2WtMOFktw5mTda3yNcLnEwzYcLZwA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ETHAOAgAQdBIQDlAUBELieAgsuU2ZArGjTTnXGvB8CGw5IEEUARwFGmgJXDQAAAAtIEET/ga8GRShGKAUDOAtkGSAyCQCAgAMBe8IeRTMJAICgAgHhwx5FOAgA/gMAAAAAABHl7MA/HgYTgvHQAAAKRgiD/gYi/gYv5I1NAIX4XcPhdVrvx8uBjIfCVJl8XpcDgE0AITYQ2Z5Wjli4cLW7RmzWtGDHCtcN3LBa0zYmjdzjYMGrhyAJAQpcE4X4GWPgZZZK6DBQUQSx01234fA4kIP+Fcj+FclvpxwYjTpvXG9ghsXTMHBTtLBwsHAwMHDy9iIwITYQ4cN3Dlk2arcLZi0WtMLRytxZGGNbhcuXLbLix4WWZsAKZReE/A2l+BvOWSGymCkIzvjw6Y5ZRtDAhfhe8+F3eu/K4nH4XB12opopLmCkwEVQheXOC4MPk5ZY0aFKjrx+RQyYwCE2ENWLJo3cNHC1rjzM1rRy3yrcTTM5W5MrFmxxMMjdplbgCnIfhPwQyfgg7tOVV8d8+PTl248s5YMmTiat2aGJO4CD/hLc/hLTxvhcVERu+vg8+++KajhGt4msAIXmDgtLq640aCEhII4IIYIY6djDBLKAITYQ0bOGGFmxcrcWTNkWtMjXEtxNWGRbmx5cLlvjaZGDHGAKfCeE/A+F+B8PFDVG0oTrjw5cuPPOS1NGDZS1oSqxzy59ePaAg/4PsP4Pi+kY43z78+PVlKIqo1XJiU5jjHO872CF5e4Jgh28ccaGCEQwQgihihEMcturjijhITYQxYZnDTC0wrczjG4WtGOZmtxZmLlazaOMbhg2yZW2LGAKfCWE/A9B+B4lgjonKNa1x6XDw47xpLNq0bNFKWnjrjy58YCE/B5J+DzG1p2jKEEWNvw57zkwasHCtRBnjny68YCF5C1scWppphhjIYSFBBAiQCOGfB6eFHEAITYQxZsXDVhmwrceNhiWtGuTMtwuWzJayc4m7Jrlb4nLNoAKaxmD/geM/geH4RydEWzxzm01W9xvuIX4LFvgrPqjjw+BxOFtjmquwGCmkjlw+FpwtYCGzRhOAgcAw8LBoFAQJAoGDi8AwECiQCE2EZMrbI3cZm63HlZ4lrRm0xLXLHFjWtG7TLjZY8TRhiwgCk8Ng/4I3v4IxaqszO+e+fOE/Bdp+C8nBDNGkr3cGoCGzhiGCl6WJi4+/gUDDiE2EZmDBviytmK1w5yYlrTHiyrXOJuzW43LljjcNseJi3wgCkwKhfgcC+Bz/EYDCUVVQQCE/BNF+CafFaOHTlvch7dH4HAZvT4LB4BBQCE2EN8TbG4yuWy3DhxYlrRpjYrcOVjiW5GuTK5bOW7Fw0cACmUcg/4H4v4H2YjlfCcTFzE3Obvd8WZugIP+CIb+CHeGOOM1c1FQmLu53wmK0IbLGA4WEvYmDg4FAkCEBBoOLwGQcSAhNhDVywZZsWXItzN2DFa0ZOWC1yzws1rLM0yMmbdi0yuWQApfE4T8C+34F982S27BgpS9b6Zb8ePOg/4EiP4Eidcs+I5RiannN8c8wIbJVvAwF7CwsCg4GDgYnAcHAQMeITYRhaZmDbM2YrW2NixWtGTDGtctMTRayw4sjnC0ZYsWTEAK8gFVhPwPifgfl0ZIYLWjgx1xstYXla0NUclJI3w3y5dN8d4SpolsxYpYqxpecaYcFaTnhrjw4b3rCsJStgtgwZI4qSiAhPwM2fgZtOHfPffGNI7KaN2LJk0YbYZ5cuPLecFqYLUhSrWvOtIyxShK2G1aThSUIJ4cuXThyxnC1rWklGSGy1geDgsBxMPEx9vBQc1PRUhHW0BASs7Fw8DAwcBBwEDAQcBAwKBQsHC0MugJyYjoqmmoSBmZOLhYVAwMBAwMAgYGAgUDAIFAom/hyLAhNhDbIwc482NktZMWDRa0xtWa1w5xN1uLCyc5muPM5aNmoArsAVeE/Azl+Bl22aWqmCUK5cOnHtrwcWu2O0Z4MubDqrmtkpiSnjx5c+fHhjHNXdiyWyRWvCNL4CN56Ya8OOt0pWxW0NEYAIT65D603RgjLXv4fJ36cd5R0Ydl8V6UrsjwrbmCc8unTjw3nSFpQlG2ul53yQnuYmbbkvGcb210w1RQpLBPIx4IgIXibIxwaW2eNGhjSyw34OejGXYCTBYKqfE11xxwRiEhililhpxeTQZTEYCzHZKBk8PXLDDDBCIYIYIYY57dPFHFlCE2EMM2XGzctma1vizMlrRjhxrXDPM1WtmTVjmYsMzjLmcACnUlg/4IvP4IrZxx5Zq758ubvNhrWO0YiF5rxXHmhPpQvpQ0r4JwhC+bOjrvOcaQpwMOiUJQYaZ2sIXi7NoNbPPDDCQkMEJBDBBCijgjT53Go8KAITYQ4btnDbE4YLcTPFkWtHLZutxY3DFbkc5G2TE1atGDHKAKWRGG8DRHgatkqKSnIiQjISDjYObj5WXAg/zVX5rmNT0vCNR2UwCGxpQlnHwsHAwcHF2sfAQcCCE2EZmjZhlxNWS1hkwtVrRuzyrXGZxkWtmTdg1Y5MbbLlxAClEOg/4IIv4IQ9eJjWMJcZ4gg/zrn55POLqr1HLHgaCHwdN4CoMJgsFjs1gEFgEeITYQ0btGeRrjYLW7Vq0WtMeVotw5suNbhxM2zfE4ZtGeVqAKlQEqg/4L+v4L991XXt14cdboqtVXKMYqZ3nfPnnnNTrFRgCH8LpXhc1gsDgMVgsbisjkcnkMlkcdksbk8hj8Rg8AiEQmkyoUynUwmEsjEagEOgMAgMDAhd5TFHpUkMMKGFLBHCilgQoIYYoQljw+hiji0QAhNhGbFma42DNsta4seZa0y42a1zlauVubHiYOMTZpmxNmwAqSATaE/BkJ+DIWEbSnirZEmQtSkqIYb3y5cOfDnx1QpbFqzbsWbBgpOFcuEIT6U76U/Bh1w1113wwlkxZt3GzYsCENM9MZ1XY43ihKmS1oxwznecYyhPAWikeXtvOsU4RBBGBEijEKRokRKww+EbynQCE2ENGzli4cYW61mwYsVrRqycLcLJs3Ws3DPC2ytc2Vk3bACqcBL4fw3eeG9+Ox+NymHxWAwKIRiRSSVSSVSCSSCQRyNQqFILE4vJZTJZjN5zNZ3J5PEYDEolMJhMJwhfh1K+HV2CDAQYKbAUVRURSIJVcOBwOBweBxODxd99cEk2CwWEwWCwGAmqqowACE8LTX5uG84zhFAQjGEYkZRjAjCMEIo18IyqoAITYRmyMMbBnjYLWmTDmWtGDVmtw5m2NbkZsGWFxixt8bVgA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VHAOAgAQdBLQKnAUBELieAgsuU2ZArGjTTnXGvB8DCkgQRP//A0UoRigFAzgLZBkgMgkAgIADAXvCHkUzCQCAoAIB4cMeRTgIAP4DAAAAAAAR5ezAPx4FEIKSgAAK2QFYg/ynX5VXhTGauuc73xzM01y4cscsco7RrFQi5qYjGsQTnnvvx65zec3M7nnmc8d7zecuHLly8Dp26YiF+B+L4IC4JFE9lOAqwmExmGxGCw1FEkkklUUEkc9uBwuDxODwuJwNODrvwNdeBtrtttrwd+Hws9KKSjBXVSUVXYTDYbJYzIYTAWSK4rY4orCD+Du83vM3N3mSCE1tMTKSpIRYImEXUzFWhEzESi6uJiYTFznw/gFLkCE2EYcjHNhzMG63C5wtVrTMzyLcTPNmWsm2PLjy5suJpjagCvUBa4L/AB9F/gA+tvn4PPwb4niMzUt2vLy1JGQHJJF3u93cuZznEXWiVrdu28czJHV7MZMieZ3QhvFtB4t0YKFkImWgI6YjpCKiopBRcTHxsXFy6jk5GdiYlERUtKTkxFSkVHRkRCQEFDw8XHyMnIzcvPy8ahoqYlqiimJCKhoCBg4OJi4mJkY2blaGXjUFGS01WSlBEQ0JAwsPDxqTi4mfhYTqcDDjvjw1TjGJOERGUYwjCMIRkRgmIwihGARhFAQjJGMIkYARAggCJFGOHwbCcu4AITYRiZYXOHC3brWuRnjWtMjJgtwuXOZbjZZmjZw0zZWbJmAKiwEsg/4riv4rh4Tbt14ThEzOZvbMxdRitaUTbrjagIbxaoeLXlBQdMopaejoyCgY+PlZeVl5eZn5eTg4SIjJycqp6SkIqEQUnCysvLiE5HIk5OWsapxnCcowiQjGU5RlGCMIozv4JnFwACE2EOHDFm4c5WS1o5ZY1rRk1ZLXDdi1W5MTBliatMzZw1YACl0Tg/4pav4pcYVPCaUvhsoAhfinI+Ke+iTCUYyjAVSKWJvxOBxYhsBQkFB1MPEwMHBwMLCztLAwcFgAITYQ4cuWTDNhaLcTdvjWtGuPEtc5WjJazy5HLlllxNmWXGAKkAEuhPxWIfisPzxw6GK2qWRG98+vPpxzhTJqzas1IXw58+XDOENktWLBQIT8UhH4o/cWSuJCM6ooJShGdcevXw8+3LWMNWbVqyZsksl4YZzAheKMzDTo5YYyEghIUEJChgQwIIYoYYI4Z8Xk4YGyITYQ2aNm+Fw3xLWOXKwWtGLZmtxNmTBbiaZcOTHlauWOViAKcR6E/FoB+LQmCei2KlIr4cuW+OM4UyQ2T1RlAIT8URX4oabZo2jW+HLhw4b48OOMYRzT4kdWCFiF4axccWtnRo4IUKOFChhlgtweFggzACE2EYWzZi0YOMK3FlYuVrRm0cLXGHKwW4XLLEwcZWuJgwZgCoMBLYP+Lhj+LgtW+nPW549OqmsY1Mtzz2zhFTjON8OPTcRIhPxTLfimLux2rSNJ0qy4c+nHGeDBq1cLJgwQnOuGt2HNn42OEZiE8BZE+HlzzjGKMIkYIRlGAiRIpxnPl8MoITYQyZ5MrhyzZLWTdk1WtGjBmtctceJbiZtWjPDlcsMmHMAKiwEzg/4wkP4wkZYvV0XbVwmE3VwirrfgZVMp48uKeV1EYIT8Tq34nQ5SwVxTnOuHO5cbzhLJg1ZM0aJ4a5Y5a1lCWSXChaODXfLlzoXgSc0NsccMMJCQwQEEAhQRwQoIRBDARx4vQwRtMCE2ENmzVgwyt2y1uzcuFrRi4yrcTnMwWsmLVkyZM8LDLhZACqsBRIP+Rrr+RqeL3y8OYvjgxERnt36cYETcvBrNRFaagteNrvXhwKxXKsWshPxbnfi3bhGebLkxUnggjGs8eDDnrfLOMpYsmbjYLWkvfLjw48Om+WEKYMmjhYs0oRw4a6cuHDjAhKeAoN+OtZ1jMnBFCKE5RIRkCKcpyihGEYTggjAijXL4HhWHOCE2ENcTFjlcNmK1u3xsFrTIwcLcOFriWtW7LC5zZceLI3zACo8BOYT8itH5FacccmnRp0Y8QGSFMEpJ3w5cees0M2LNmzSpXHl06cuNG2rBqxYMAIP+MOb+MOfLEwAG4uLpVcKjAub2EclanFs14O+u8oTwVlY8OG9YxjGEYIwQCCcIwnCIIRgIRSrHHt6sqvCgITYQ0cNGLJs1yrcjRniWtGjhytcNs2Va3xs27VtmYYcjbIAKaiKD/kd6/kdx49NXwtmd74xnEcK1qcXe3NwvHICD/jBm/jBnKvThFVUE3eW7Wha874iF4KpjameGOGBChghEIghhhjr18JmgITYQxYMnDjDkZLcbJnhWtMWZwtxMmrha1aZXLRq1a4WuRuAKdyaD/kmU/kmNMc62uao1rFQnM73d5pEct9OvIIT8YI34wO6XyVtOKscZwZzjGFrYsWK0KJwzwz2vnIXhrExw6mOWNHBChgQwIIYIIRDBHDDTsYTKACE2EOG+Zo3aN2a3Czc41rRu1cLXONliWs2LjCwcM8eLHkagCnwsg/5K9P5K/Y3i6axnoguOvDdpRU8JqkzdzuJnW4P+MAz+L/WJrrjfPW+9zmqx0rpGrmc9Y43NOGNamnHrAIXibLmxjlhQRwBCghgQQhDBDBDDAjhxOlQtACE2ENHLDKzYYXK1zkaNFrRg2bLcTNrjW5c2VtmyMGeJriygCskBYoP+RzL+RyWE9TwcVeFVCZUqMKzGd3mVRwjVYueObucRWqud9d54zWOWOGMLzvedwqsRiBE1W6pEgIP+Laj+LbG9asynjvrx68d8+OefPfHnm9oXS5zu8zmojVaYnCsVjVRq6ulNVjGIrWKxXLhrWseB16cOF4wWhO1sOzOc6wRhOEYRjFKoEIyRlEhOBCMSEUYSjEnKKAEYRQIwARE435PDjGXgoCE2EN2WbKxysMS3I3yNFrTFkxrXLVo2W5cuFk0zN3ONoyaACqoBQYT8jm35HOYMODfbGnihkyZsGAvjw5ct6zRpCkLRlSEqWlKVV8ePDlwzQti1Yt1slpCE/AoF+BRPNhYMOqWy2ilosufTl05ceHDVKWLBkyZsVpUrWOfHnx5ctYUxaM2rhUwSZWXHO4CE7GJwbznGMU4xijCMEYIoiEZRgiIgAhGESefwOjDEITYQ0bsGeZvlZLWuVq5WtGLdotw5XDJa0xYmDJy5y5W2PEAKuQKrAYT8C334F2YRyYdm/RhwVoozWtkwUsjGcZQtgtS1JSujOSELWlgjCKdZEqYJUhOWGtaxnCFJp1vPPhjOEJUpaVk0ISWta1ownWNYwwUlghGNcdbwlLBgolXHW852wYMFozx5du3bjyyrCCt8fV63Xx3QSsCD/i0O/iz73uOeHDjyms7b774zmaiIjbM3KCIqWWbzcXGJxbNzmd4ViNTrMxuLpwisVEZhmbjNRU4iJgiKrGIYXSqioqF1aIiqqoETCazSYkrNTM9/G8fpxzvfOYPtyiIqY3njm1WJiUxKCYmJiUTExKJRKExMSRMTEpgCJCamYmIkEWqSJRMSRJNXV1dSCYTVwTUquJxcLgtEBGb38KpvQCE2EMszBvib4263E5ZOVrTI0brXDdlmWsWDNo2cs8bVkxb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eHAOAgAQdBIgJrgUBELieAgsuU2ZArGjTTnXGvB8DCkgQRP//A0UoRigFAzgLZBkgMgkAgIADAXvCHkUzCQCAoAIB4cMeRTgIAP4DAAAAAAAR5ezAPwqXAS6E+Y4+YpxVwY043nOdM9oxVglK1sWSlF8OfPnz4cNp5MGLNiCF8/p59/BQYqOyGOW+u/E4HE4/F5GtNdZiMpkMNdVZVZHNLLPTfg675a4QheaOGZMHoUcsKGGCFDHBHJLBBDJDNTRBHFHFLFLAlr2McEuPITYQ1a5WDXCzcLcuRyzWtMzTEtcY8eZayyMWTRs4c5MrTCAKahyE+gi+gnx3hfJbBmtSMsN65b1jFmlmpYCE+gQ+fvxTzThW+HLlx6cd6qQtiZIpSIXnDh+TC5+WONDDBCRwIYI5ZdLXFHiQITYQyZMWuNg5YLWzRqzWtGGNotxZMTZa1aNmmRiywt2GViAKkgJ9g/0b36N3jHHxHDWqmOed3vLXftjGMRMXeefTqNRipS78uar4YqqiW8548d5uZxXLXDtqsVLM82544zOt9I1vhtu952nWOXLlw5QdYyzghPoVPoM5Qw0rXDXHjvWaFLYqYJShOqdZp2y5F7STlOE4JTZMuLGvGt8M5xhS2LNiyZJWlNNhjfDjrvvnjlpKm62ymqGKsqzvfDpy6c+WKGDFq1YMlJTihPL3gmcuzrrWMYVSnAQQjCMIwjCIIxRiRlGiUIQjCMJxRhFGSMIwIwQiRjGdZ6e3KXczUwau8j3bzVRjGEZwRQihOPD7c4wyACE2EOcTlhlyYWq3FixNVrRqyyLXGNjmW5WjbGzw4XDfIyyACm8ihPwmzfhN/tTBOWDDgw5pYsmTBSFceng5+Te8I6LZM2SD/WifrSU43qJxnV3c3FwjERGkcJtYhOdyKT4unHWcUQjCMIoIkcfT2xhUITYQ2wsnLVk2zLWWJoyWtM2PItcuHGRbmc42+HIxYNGTBiAKXRaF+E7D4TxZI8BXVZZgMFdVApw+BxOBVIL+Mnv4yhrNwKWd8WPYhsUSsHBWsbCwcCgUDAQaNwGgUcAhNhDJswxMcWJqtbuM2Ra0bYma3Fib5FrfCyctmGHDjbN2wArGAVmE/Fp5+LVVgjmnkvS668FqYMFsEEqxpLBs0cLduzbMGKlpUhWefTt4vD4u/bjvWKk4sca4clbQpSEL3z58N5slM2CQg/y+X5f+uTtXLlwcrZzfGd5zN8d5uYuKcIrEUmN1tMJQmIiEQm2478c569e+b1XDwPC8bt4nA7iD+BJ53xyzFxczIkTAmJiUSiRMSRJEomCYBCauExKJmJjPH4Fmb9IhNhGHDhZMWzPItbs2GFa0c48i3EzbtlrLNlYMc2NpmYucwAphFoP+NCT+NCG43241biuIjwMeBXLAhfU/eqXiqlwzDUXXWSRKYsXXi8DhQIXgCdPjaZ4440McMNeDzsEMWYAhNhDHJkZZXDLKtZt27ha0y4XK1yybtlrhvjw5mThy5buGwAptHYT8bDX42Q8M81NmbNktGt8d8d7q0lmcCFCE+wA+vbzUojfHjx3z48ePLVCmDBqxWpAAheMNCh1M8ccJDBHBHBDBDCln08EsmCAhNhDfC0x4crbMtYMceVa0Yt2q1xkxY1rfM4cMsuJyyat2IAq3AVSD/jZk/jZx1wz6E4mc745zNxgrGLqZlx8DcUqYuZ59OvbeIqKiy7u95674zcY5cunLpHAxxbmQg/2YX7LeY5+BxXOWUqngcpQu7OOJhQGcc9BFzdxtNRrhXTHDEVle8u+Ot8b4gITyR24w8A44xiihERhGEYRgQihERhGEUIwEYBGCEUIwiQjCMIwjCaeHT1ZTpzghNhGLMyaMMWTGtZ5MrRa0ZOcq3Cyb5lrlq4wtMuTIzZYcIAprHoP+OhL+OglLjF3c41x6Y4Yxi2a61nUQhPswPsxcjJWVYzneHDjlw1rSGDNswaKUSIXh7IodDPLKjghhgQoIYYEMdevghgkAITYRlcMHOVw3xrWzFozWtMznCtcMmLJbkZYmTDNlcYmmFkAKjAErhPx+vfj9hx5dNL4qZMVKTVvWsaV0XzXpOML0ng2UwQyVneqF9Pl6iPCYjBZTAYS6KCWem++/A04OnC34uCuSSa6zFRRVQp5JY5YQhPFm+cOvnjOMSE4RhFWdbxpClKSwJqp4enlnLIAhNhDjJhy42TRgta5sTRa0YNcS1xjY41rbFlcNmGTDiwtGgAqNAnCD/j9C/j8zuuPgc8Zzm9yiMaxFIicTjGqhOc3njO9749U1XDl21yjFcOfJjeOPOPB78c+Li6rlw5Y4EZnfGPFZjONY1rhrhy1is8rvqIT65T65/RghurkRrPHhy5c+fLGcpZM27FkwUhG98uPDnw3jKWLJk0ZrYJJ1vhw6Z6cu2OGyGbNwIaoZoUhWt8uHPjwxWwZuJm1ZsVpTvhz59evPprjmSIXWURMnfLHHHHBCQwQwQoYEMBDAghgCCFChgghQCGCNHHTr4IYNBgLLNdEZvByxxwoRCghgIYoIYEMCGEhgjhn28MEcQCE2EYnLVhlxNsi1izytlrRq3crcLFyzWs8rdq5x5MTdy1yAClMQg/5FdP5FdRvTny48HgYwhPt7vt7zFlgxY7XTx5yGx5RwMBZysHCwsHI4BgYGBkAhNhDHNhZt8mNmtxuG+Ja0ctWq3EzYs1uVkxzMXGJq2Y43IArHAVWE/Cvl+FfWyeDDa8axCkYSiLSpktkwYMFsWbRu4W7ZiV18Pj8nh8PTlw3vHHixxhekpUlKCNb3rOLJPRipgsCD/V4fq48anwo4MXjLM73nee54sXKMY5VjERGETU3eZ3m5mJ1z5c+XOM73169edq127eJ2105ZjOSE8GIcHTjjOMZowRlOUYCMJwnKcCEYRIRIynKICMAhEIwjCMBGPB7Mqw7gITYQwYZHORo2zLcLPGwWtHGRmtwucbBa4YNXLnIwy5MrjEAKXROD/iGm/iGdV15W3OZh4GOnLACE/AB1+AEnVstulkRrGue+fTh0gIbD0nAwtLGwcHBoODgZGzQcBQAhNhDVvhbY27DKtZs2OZa0yYcK3DhYs1rDKxxZm7hi4bOcgAppHoT8RyH4jo6wx6mTNitCE56cOfDWDBmlizWjAIP+Ah7+AhOF8Li27zvfFJw1wrkq0oXgSeCHL4OWOUhQwRwEJDLfnYUGWCE2EMmmZnmzN2i3M5bNlrTMxYrXGRk1W5cjjCxwt3GNxiZACqYBRoP+JIr+JIvengZ6brOeMc5hw58ulYiU3neUTWMVqIiV5vM73m+JjHDtrV8M53HUg/4CKP4CKfA3x8Lim5zXgxCuGceFZOd5njcmI4Viom83vN5hXDXDXLFYllu+ccSE7WiEOPtnWcUYoRRhGCMAQihOU4CMpyjAACMJxw7eeji2dAAhNhDTM5ZMmWJutZM2rla0bMGK3CyZZFrTC3cOWTjNlZYcIApwH4P+Jsz+JsGq3074763xuYrGta1ONx14daQAhPwE0fgJ5tKeauDHo04Mc74cOGs0MGDJi1YJQITraoX0553rGMUYRRhGEUZ4/AcJsgAhNhDRnmcNXOTEtcY2WZa0xZMi3E2zMlrFo1asmGHG3cYmQAptHoP+KID+KIHlynpeNzm7TFSmbb4cfAjEAIT8ArH4BWcEY6q2Viw1x5ceWt0MluFgzUtQheCrUOdthlhhhhghgQoUMsMtuXlRZwAhNhDBxkcNsORytYYWGFa0bZmq1xhYsFuRixZtnDdk2ys8wApqHYT8VX34q0UdWfgWyWK1z6c+G8I5pcKWy0Igg/4BUP4BTVtSiZXe543d5xPSeFYwheJMrHFo7ZY4UJDBDBDCjjltyNMMWWAhNhGRg4csGzlytZtWLNa0Zt3C1yxc5Frhg5YYnLlw5yuW4ApaE4T8Vr34rdbZMfEjqrKca45VkoCE/AAh+AB2VsvApmpalITXw48Ihc1iImLwcs8McEsdObwpSCE2ENsjlllcN2q1qzxtlrRs1brXGTLlWt2Dhm1wtGjfJibgClcSg/4s3v4s354X4GdZm+N+DEtghPvpvvp8yOxmhaSWWN66QIXNYqKHH3xzwzw0z5PDx0XgITYQzaYXDNnicLczjKwWtGDjItxOMuRaxZOGzlg1yMMrTIAKVxCD/iyo/iyxrF8p6RjhELyAhPwD+fgI7nSOqXCwYMkEI4SGro6Bj4uJg4WJiZelg4SDwAAhNhDVlkbYWjJqtyNWbha0Y5mK3CyyuVrhg3b5sLhlhb4XIApqH4T8XHn4uPYZZZ8UcmHBunSKesxoSwYrZqSAg/4BXP4BXe9cOPSXbv03czeDhWKnHG98coTwVZDi78c4zRRgiIIxnh7c5tQhNhGZjiZY2ObGtbYWGFa0YZG63FmyNFrPDlyNcbVo4atWYApyIoT8X7H4v4ZseKujbsvZaEYRmvPDe95oTyYMWoCD/gFG/gFRxV8udRI8SeGsVRnjOdr5558cgIXOYaJkaZ5ZY4YYQghgIIYIYY59jDHFECE2EZmGHE4auHC1xjYZVrRm5ZrXDBi3W5XOZtkyZs2PKxZACnoghPxfUfi+HiniUTYcOHLlx45xjowZs2TF0s2K2YCE/AOF+AcuVp4rrzrjrGMrWxYpcK0ITnWPDwzAhscU8HAXMXBoNAwECQMFAoCOnUBAwMLgGNnIGuAhNhDDM0bMXLNutxtMLVa0c42S3Cxx4VrDE0wscbNwxZMMQAq+ApoBhfZCezLgnrmtmpohuouoqmuYy7GYzJZbNZbHZCyyGG3B4fI5HG5HI4/G4XA14GadBBCgjmnqlgiggRxzxzwypIKoJopIIJJYEMaW2bA34HC4nF4fI4XE4O22meCCybAYbCYjFYDCXYLAUTUURIp5YZ4I4JoLIqoIokEUUEUMEtdYg/4kCP4kA8XfDeM4zILa3FytV4QiouqtMplx4dcWVrwfA60zxz149evfrxm7cOHThw4duFaqNRHTn0rhGpxETcWvM5vczZDAopUMTiq1rl07eNw6Ylnn4fHwfD2Ag8fBUX5O7uc3MpmCUi0JhCUIurxcTNXV1dSAEwIkTVqurq6kEwJq4CLoEwTExMSEwmEwImCYTn4XuWAhNhGFzjc5GmTMtasMbZa0YMmC1y1YOFrZk5bZGTRq4bN2gA=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526</TotalTime>
  <Words>1010</Words>
  <Application>Microsoft Office PowerPoint</Application>
  <PresentationFormat>On-screen Show (4:3)</PresentationFormat>
  <Paragraphs>325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Dark 3410</vt:lpstr>
      <vt:lpstr>xkcd/619</vt:lpstr>
      <vt:lpstr>Multicore &amp; Parallel Processing</vt:lpstr>
      <vt:lpstr>Review</vt:lpstr>
      <vt:lpstr>Problem Statement</vt:lpstr>
      <vt:lpstr>Instruction-Level Parallelism (ILP)</vt:lpstr>
      <vt:lpstr>Instruction-Level Parallelism (ILP)</vt:lpstr>
      <vt:lpstr>Static Multiple Issue</vt:lpstr>
      <vt:lpstr>Scheduling Example</vt:lpstr>
      <vt:lpstr>Limits of Static Scheduling </vt:lpstr>
      <vt:lpstr>Dynamic Multiple Issue</vt:lpstr>
      <vt:lpstr>Does Multiple Issue Work?</vt:lpstr>
      <vt:lpstr>Power Efficiency</vt:lpstr>
      <vt:lpstr>Moore’s Law</vt:lpstr>
      <vt:lpstr>Why Multicore?</vt:lpstr>
      <vt:lpstr>Power Limits</vt:lpstr>
      <vt:lpstr>Power Wall</vt:lpstr>
      <vt:lpstr>Why Multicore?  </vt:lpstr>
      <vt:lpstr>Inside the Processor</vt:lpstr>
      <vt:lpstr>Inside the Processor</vt:lpstr>
      <vt:lpstr>Hyperthreading</vt:lpstr>
      <vt:lpstr>Example: All of the above</vt:lpstr>
      <vt:lpstr>Parallel Programming</vt:lpstr>
      <vt:lpstr>Work Partitioning</vt:lpstr>
      <vt:lpstr>Load Balancing</vt:lpstr>
      <vt:lpstr>Amdahl’s Law</vt:lpstr>
      <vt:lpstr>Amdahl’s Law</vt:lpstr>
      <vt:lpstr>Parallel Programming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25: Parallel Processors</dc:title>
  <dc:creator>Kevin Walsh</dc:creator>
  <cp:lastModifiedBy>Kevin Walsh</cp:lastModifiedBy>
  <cp:revision>133</cp:revision>
  <dcterms:created xsi:type="dcterms:W3CDTF">2006-08-16T00:00:00Z</dcterms:created>
  <dcterms:modified xsi:type="dcterms:W3CDTF">2011-04-19T19:18:52Z</dcterms:modified>
</cp:coreProperties>
</file>