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2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3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4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5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6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7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8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9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10.xml" ContentType="application/vnd.openxmlformats-officedocument.presentationml.notesSlide+xml"/>
  <Override PartName="/ppt/tags/tag86.xml" ContentType="application/vnd.openxmlformats-officedocument.presentationml.tags+xml"/>
  <Override PartName="/ppt/notesSlides/notesSlide11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12.xml" ContentType="application/vnd.openxmlformats-officedocument.presentationml.notesSlid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13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14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15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16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17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18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19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20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21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22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notesSlides/notesSlide23.xml" ContentType="application/vnd.openxmlformats-officedocument.presentationml.notesSlide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24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25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26.xml" ContentType="application/vnd.openxmlformats-officedocument.presentationml.notesSlide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notesSlides/notesSlide27.xml" ContentType="application/vnd.openxmlformats-officedocument.presentationml.notesSlide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357" r:id="rId2"/>
    <p:sldId id="354" r:id="rId3"/>
    <p:sldId id="333" r:id="rId4"/>
    <p:sldId id="258" r:id="rId5"/>
    <p:sldId id="274" r:id="rId6"/>
    <p:sldId id="337" r:id="rId7"/>
    <p:sldId id="355" r:id="rId8"/>
    <p:sldId id="335" r:id="rId9"/>
    <p:sldId id="277" r:id="rId10"/>
    <p:sldId id="278" r:id="rId11"/>
    <p:sldId id="279" r:id="rId12"/>
    <p:sldId id="356" r:id="rId13"/>
    <p:sldId id="338" r:id="rId14"/>
    <p:sldId id="339" r:id="rId15"/>
    <p:sldId id="352" r:id="rId16"/>
    <p:sldId id="341" r:id="rId17"/>
    <p:sldId id="282" r:id="rId18"/>
    <p:sldId id="342" r:id="rId19"/>
    <p:sldId id="285" r:id="rId20"/>
    <p:sldId id="286" r:id="rId21"/>
    <p:sldId id="343" r:id="rId22"/>
    <p:sldId id="287" r:id="rId23"/>
    <p:sldId id="345" r:id="rId24"/>
    <p:sldId id="344" r:id="rId25"/>
    <p:sldId id="346" r:id="rId26"/>
    <p:sldId id="347" r:id="rId27"/>
    <p:sldId id="325" r:id="rId28"/>
    <p:sldId id="353" r:id="rId29"/>
    <p:sldId id="348" r:id="rId30"/>
    <p:sldId id="327" r:id="rId31"/>
    <p:sldId id="329" r:id="rId32"/>
    <p:sldId id="349" r:id="rId33"/>
    <p:sldId id="351" r:id="rId34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42" autoAdjust="0"/>
    <p:restoredTop sz="84300" autoAdjust="0"/>
  </p:normalViewPr>
  <p:slideViewPr>
    <p:cSldViewPr>
      <p:cViewPr varScale="1">
        <p:scale>
          <a:sx n="53" d="100"/>
          <a:sy n="53" d="100"/>
        </p:scale>
        <p:origin x="-1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gs" Target="tags/tag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AA36F-B824-4AF3-AC7B-19A3C347842C}" type="datetimeFigureOut">
              <a:rPr lang="en-US" smtClean="0"/>
              <a:pPr/>
              <a:t>4/17/11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B4994-7BB1-4784-8571-80FA27EA4E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63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7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78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FSB: &gt;</a:t>
            </a:r>
            <a:r>
              <a:rPr lang="en-US" baseline="0" dirty="0" smtClean="0"/>
              <a:t> 10 bytes wide</a:t>
            </a:r>
          </a:p>
          <a:p>
            <a:r>
              <a:rPr lang="en-US" baseline="0" dirty="0" smtClean="0"/>
              <a:t>LPC = 4 bits wide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78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FSB: &gt;</a:t>
            </a:r>
            <a:r>
              <a:rPr lang="en-US" baseline="0" dirty="0" smtClean="0"/>
              <a:t> 10 bytes wide</a:t>
            </a:r>
          </a:p>
          <a:p>
            <a:r>
              <a:rPr lang="en-US" baseline="0" dirty="0" smtClean="0"/>
              <a:t>LPC = 4 bits wide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IBS = input buffer status:</a:t>
            </a:r>
            <a:r>
              <a:rPr lang="en-US" baseline="0" dirty="0" smtClean="0"/>
              <a:t> 0 = waiting for commands, 1 = busy</a:t>
            </a:r>
          </a:p>
          <a:p>
            <a:r>
              <a:rPr lang="en-US" baseline="0" dirty="0" smtClean="0"/>
              <a:t>OBS = output buffer status: 0 = waiting for data, 1 = data is available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B4994-7BB1-4784-8571-80FA27EA4EC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0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0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0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2" tIns="43241" rIns="86482" bIns="4324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6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80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1" tIns="44931" rIns="89861" bIns="44931"/>
          <a:lstStyle/>
          <a:p>
            <a:r>
              <a:rPr lang="en-US" dirty="0" smtClean="0"/>
              <a:t>Con: unpredictable</a:t>
            </a:r>
            <a:r>
              <a:rPr lang="en-US" baseline="0" dirty="0" smtClean="0"/>
              <a:t> b/c event arrival depends on other devices’ activity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78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Show interrupt lines</a:t>
            </a: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7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236"/>
            <a:ext cx="5486082" cy="2769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509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3588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850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107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6" tIns="45203" rIns="90406" bIns="4520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7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509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3588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850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107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6" tIns="45203" rIns="90406" bIns="4520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918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3588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891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107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6" tIns="45203" rIns="90406" bIns="4520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918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3588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891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107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6" tIns="45203" rIns="90406" bIns="4520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328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3588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32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107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6" tIns="45203" rIns="90406" bIns="4520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73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3588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73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107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6" tIns="45203" rIns="90406" bIns="4520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73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3588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73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107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6" tIns="45203" rIns="90406" bIns="4520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7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14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1" tIns="44931" rIns="89861" bIns="44931"/>
          <a:lstStyle/>
          <a:p>
            <a:r>
              <a:rPr lang="en-US" dirty="0" smtClean="0"/>
              <a:t>Graphics card lives on </a:t>
            </a:r>
            <a:r>
              <a:rPr lang="en-US" dirty="0" err="1" smtClean="0"/>
              <a:t>PCIe</a:t>
            </a:r>
            <a:endParaRPr lang="en-US" dirty="0" smtClean="0"/>
          </a:p>
          <a:p>
            <a:r>
              <a:rPr lang="en-US" dirty="0" smtClean="0"/>
              <a:t>Network card lives on </a:t>
            </a:r>
            <a:r>
              <a:rPr lang="en-US" dirty="0" err="1" smtClean="0"/>
              <a:t>PICe</a:t>
            </a:r>
            <a:r>
              <a:rPr lang="en-US" dirty="0" smtClean="0"/>
              <a:t> or PCI-X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1" tIns="44931" rIns="89861" bIns="44931"/>
          <a:lstStyle/>
          <a:p>
            <a:r>
              <a:rPr lang="en-US" dirty="0" smtClean="0"/>
              <a:t>Graphics card lives on </a:t>
            </a:r>
            <a:r>
              <a:rPr lang="en-US" dirty="0" err="1" smtClean="0"/>
              <a:t>PCIe</a:t>
            </a:r>
            <a:endParaRPr lang="en-US" dirty="0" smtClean="0"/>
          </a:p>
          <a:p>
            <a:r>
              <a:rPr lang="en-US" dirty="0" smtClean="0"/>
              <a:t>Network card lives on </a:t>
            </a:r>
            <a:r>
              <a:rPr lang="en-US" dirty="0" err="1" smtClean="0"/>
              <a:t>PICe</a:t>
            </a:r>
            <a:r>
              <a:rPr lang="en-US" dirty="0" smtClean="0"/>
              <a:t> or PCI-X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56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pPr marL="401638" lvl="1"/>
            <a:r>
              <a:rPr lang="en-US" dirty="0" smtClean="0"/>
              <a:t>CPU – North Bridge / Memory Controller</a:t>
            </a:r>
          </a:p>
          <a:p>
            <a:pPr marL="401638" lvl="1"/>
            <a:r>
              <a:rPr lang="en-US" dirty="0" smtClean="0"/>
              <a:t>North Bridge – South Bridge / </a:t>
            </a:r>
            <a:r>
              <a:rPr lang="en-US" dirty="0" err="1" smtClean="0"/>
              <a:t>SuperIO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3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5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Note: USB is not really a</a:t>
            </a:r>
            <a:r>
              <a:rPr lang="en-US" baseline="0" dirty="0" smtClean="0"/>
              <a:t> bus, it is really a network.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Hakim Weatherspoon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</a:t>
            </a:r>
            <a:r>
              <a:rPr lang="en-US" sz="2700" b="1" smtClean="0">
                <a:solidFill>
                  <a:srgbClr val="898989"/>
                </a:solidFill>
              </a:rPr>
              <a:t>Spring 2011</a:t>
            </a:r>
            <a:endParaRPr lang="en-US" sz="2700" b="1" dirty="0" smtClean="0">
              <a:solidFill>
                <a:srgbClr val="898989"/>
              </a:solidFill>
            </a:endParaRP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4/17/11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Copyright Hakim Weatherspoon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055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0" y="5080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4" Type="http://schemas.openxmlformats.org/officeDocument/2006/relationships/slideLayout" Target="../slideLayouts/slideLayout12.xml"/><Relationship Id="rId5" Type="http://schemas.openxmlformats.org/officeDocument/2006/relationships/image" Target="../media/image2.emf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9.xml"/><Relationship Id="rId1" Type="http://schemas.openxmlformats.org/officeDocument/2006/relationships/tags" Target="../tags/tag81.xml"/><Relationship Id="rId2" Type="http://schemas.openxmlformats.org/officeDocument/2006/relationships/tags" Target="../tags/tag8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4" Type="http://schemas.openxmlformats.org/officeDocument/2006/relationships/slideLayout" Target="../slideLayouts/slideLayout6.xml"/><Relationship Id="rId5" Type="http://schemas.openxmlformats.org/officeDocument/2006/relationships/notesSlide" Target="../notesSlides/notesSlide10.xml"/><Relationship Id="rId6" Type="http://schemas.openxmlformats.org/officeDocument/2006/relationships/image" Target="../media/image3.png"/><Relationship Id="rId1" Type="http://schemas.openxmlformats.org/officeDocument/2006/relationships/tags" Target="../tags/tag83.xml"/><Relationship Id="rId2" Type="http://schemas.openxmlformats.org/officeDocument/2006/relationships/tags" Target="../tags/tag8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4.png"/><Relationship Id="rId1" Type="http://schemas.openxmlformats.org/officeDocument/2006/relationships/tags" Target="../tags/tag86.xml"/><Relationship Id="rId2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87.xml"/><Relationship Id="rId2" Type="http://schemas.openxmlformats.org/officeDocument/2006/relationships/tags" Target="../tags/tag88.xml"/><Relationship Id="rId3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2.xml"/><Relationship Id="rId1" Type="http://schemas.openxmlformats.org/officeDocument/2006/relationships/tags" Target="../tags/tag89.xml"/><Relationship Id="rId2" Type="http://schemas.openxmlformats.org/officeDocument/2006/relationships/tags" Target="../tags/tag9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3.xml"/><Relationship Id="rId1" Type="http://schemas.openxmlformats.org/officeDocument/2006/relationships/tags" Target="../tags/tag92.xml"/><Relationship Id="rId2" Type="http://schemas.openxmlformats.org/officeDocument/2006/relationships/tags" Target="../tags/tag9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4.xml"/><Relationship Id="rId1" Type="http://schemas.openxmlformats.org/officeDocument/2006/relationships/tags" Target="../tags/tag95.xml"/><Relationship Id="rId2" Type="http://schemas.openxmlformats.org/officeDocument/2006/relationships/tags" Target="../tags/tag96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.xml"/><Relationship Id="rId12" Type="http://schemas.openxmlformats.org/officeDocument/2006/relationships/notesSlide" Target="../notesSlides/notesSlide15.xml"/><Relationship Id="rId1" Type="http://schemas.openxmlformats.org/officeDocument/2006/relationships/tags" Target="../tags/tag97.xml"/><Relationship Id="rId2" Type="http://schemas.openxmlformats.org/officeDocument/2006/relationships/tags" Target="../tags/tag98.xml"/><Relationship Id="rId3" Type="http://schemas.openxmlformats.org/officeDocument/2006/relationships/tags" Target="../tags/tag99.xml"/><Relationship Id="rId4" Type="http://schemas.openxmlformats.org/officeDocument/2006/relationships/tags" Target="../tags/tag100.xml"/><Relationship Id="rId5" Type="http://schemas.openxmlformats.org/officeDocument/2006/relationships/tags" Target="../tags/tag101.xml"/><Relationship Id="rId6" Type="http://schemas.openxmlformats.org/officeDocument/2006/relationships/tags" Target="../tags/tag102.xml"/><Relationship Id="rId7" Type="http://schemas.openxmlformats.org/officeDocument/2006/relationships/tags" Target="../tags/tag103.xml"/><Relationship Id="rId8" Type="http://schemas.openxmlformats.org/officeDocument/2006/relationships/tags" Target="../tags/tag104.xml"/><Relationship Id="rId9" Type="http://schemas.openxmlformats.org/officeDocument/2006/relationships/tags" Target="../tags/tag105.xml"/><Relationship Id="rId10" Type="http://schemas.openxmlformats.org/officeDocument/2006/relationships/tags" Target="../tags/tag10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4" Type="http://schemas.openxmlformats.org/officeDocument/2006/relationships/slideLayout" Target="../slideLayouts/slideLayout4.xml"/><Relationship Id="rId1" Type="http://schemas.openxmlformats.org/officeDocument/2006/relationships/tags" Target="../tags/tag107.xml"/><Relationship Id="rId2" Type="http://schemas.openxmlformats.org/officeDocument/2006/relationships/tags" Target="../tags/tag10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6.xml"/><Relationship Id="rId1" Type="http://schemas.openxmlformats.org/officeDocument/2006/relationships/tags" Target="../tags/tag110.xml"/><Relationship Id="rId2" Type="http://schemas.openxmlformats.org/officeDocument/2006/relationships/tags" Target="../tags/tag1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18.xml"/><Relationship Id="rId2" Type="http://schemas.openxmlformats.org/officeDocument/2006/relationships/tags" Target="../tags/tag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7.xml"/><Relationship Id="rId1" Type="http://schemas.openxmlformats.org/officeDocument/2006/relationships/tags" Target="../tags/tag112.xml"/><Relationship Id="rId2" Type="http://schemas.openxmlformats.org/officeDocument/2006/relationships/tags" Target="../tags/tag1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4" Type="http://schemas.openxmlformats.org/officeDocument/2006/relationships/slideLayout" Target="../slideLayouts/slideLayout6.xml"/><Relationship Id="rId5" Type="http://schemas.openxmlformats.org/officeDocument/2006/relationships/notesSlide" Target="../notesSlides/notesSlide18.xml"/><Relationship Id="rId6" Type="http://schemas.openxmlformats.org/officeDocument/2006/relationships/image" Target="../media/image3.png"/><Relationship Id="rId1" Type="http://schemas.openxmlformats.org/officeDocument/2006/relationships/tags" Target="../tags/tag114.xml"/><Relationship Id="rId2" Type="http://schemas.openxmlformats.org/officeDocument/2006/relationships/tags" Target="../tags/tag1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9.xml"/><Relationship Id="rId1" Type="http://schemas.openxmlformats.org/officeDocument/2006/relationships/tags" Target="../tags/tag117.xml"/><Relationship Id="rId2" Type="http://schemas.openxmlformats.org/officeDocument/2006/relationships/tags" Target="../tags/tag118.xml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20.xml"/><Relationship Id="rId1" Type="http://schemas.openxmlformats.org/officeDocument/2006/relationships/tags" Target="../tags/tag119.xml"/><Relationship Id="rId2" Type="http://schemas.openxmlformats.org/officeDocument/2006/relationships/tags" Target="../tags/tag120.xml"/><Relationship Id="rId3" Type="http://schemas.openxmlformats.org/officeDocument/2006/relationships/tags" Target="../tags/tag121.xml"/><Relationship Id="rId4" Type="http://schemas.openxmlformats.org/officeDocument/2006/relationships/tags" Target="../tags/tag122.xml"/><Relationship Id="rId5" Type="http://schemas.openxmlformats.org/officeDocument/2006/relationships/tags" Target="../tags/tag123.xml"/><Relationship Id="rId6" Type="http://schemas.openxmlformats.org/officeDocument/2006/relationships/tags" Target="../tags/tag124.xml"/><Relationship Id="rId7" Type="http://schemas.openxmlformats.org/officeDocument/2006/relationships/tags" Target="../tags/tag125.xml"/><Relationship Id="rId8" Type="http://schemas.openxmlformats.org/officeDocument/2006/relationships/tags" Target="../tags/tag126.xml"/><Relationship Id="rId9" Type="http://schemas.openxmlformats.org/officeDocument/2006/relationships/tags" Target="../tags/tag127.xml"/><Relationship Id="rId10" Type="http://schemas.openxmlformats.org/officeDocument/2006/relationships/tags" Target="../tags/tag12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1.xml"/><Relationship Id="rId1" Type="http://schemas.openxmlformats.org/officeDocument/2006/relationships/tags" Target="../tags/tag129.xml"/><Relationship Id="rId2" Type="http://schemas.openxmlformats.org/officeDocument/2006/relationships/tags" Target="../tags/tag130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139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22.xml"/><Relationship Id="rId10" Type="http://schemas.openxmlformats.org/officeDocument/2006/relationships/tags" Target="../tags/tag140.xml"/><Relationship Id="rId11" Type="http://schemas.openxmlformats.org/officeDocument/2006/relationships/tags" Target="../tags/tag141.xml"/><Relationship Id="rId12" Type="http://schemas.openxmlformats.org/officeDocument/2006/relationships/tags" Target="../tags/tag142.xml"/><Relationship Id="rId13" Type="http://schemas.openxmlformats.org/officeDocument/2006/relationships/tags" Target="../tags/tag143.xml"/><Relationship Id="rId14" Type="http://schemas.openxmlformats.org/officeDocument/2006/relationships/tags" Target="../tags/tag144.xml"/><Relationship Id="rId15" Type="http://schemas.openxmlformats.org/officeDocument/2006/relationships/tags" Target="../tags/tag145.xml"/><Relationship Id="rId16" Type="http://schemas.openxmlformats.org/officeDocument/2006/relationships/tags" Target="../tags/tag146.xml"/><Relationship Id="rId17" Type="http://schemas.openxmlformats.org/officeDocument/2006/relationships/tags" Target="../tags/tag147.xml"/><Relationship Id="rId18" Type="http://schemas.openxmlformats.org/officeDocument/2006/relationships/tags" Target="../tags/tag148.xml"/><Relationship Id="rId19" Type="http://schemas.openxmlformats.org/officeDocument/2006/relationships/tags" Target="../tags/tag149.xml"/><Relationship Id="rId1" Type="http://schemas.openxmlformats.org/officeDocument/2006/relationships/tags" Target="../tags/tag131.xml"/><Relationship Id="rId2" Type="http://schemas.openxmlformats.org/officeDocument/2006/relationships/tags" Target="../tags/tag132.xml"/><Relationship Id="rId3" Type="http://schemas.openxmlformats.org/officeDocument/2006/relationships/tags" Target="../tags/tag133.xml"/><Relationship Id="rId4" Type="http://schemas.openxmlformats.org/officeDocument/2006/relationships/tags" Target="../tags/tag134.xml"/><Relationship Id="rId5" Type="http://schemas.openxmlformats.org/officeDocument/2006/relationships/tags" Target="../tags/tag135.xml"/><Relationship Id="rId6" Type="http://schemas.openxmlformats.org/officeDocument/2006/relationships/tags" Target="../tags/tag136.xml"/><Relationship Id="rId7" Type="http://schemas.openxmlformats.org/officeDocument/2006/relationships/tags" Target="../tags/tag137.xml"/><Relationship Id="rId8" Type="http://schemas.openxmlformats.org/officeDocument/2006/relationships/tags" Target="../tags/tag13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150.xml"/><Relationship Id="rId2" Type="http://schemas.openxmlformats.org/officeDocument/2006/relationships/tags" Target="../tags/tag151.xml"/><Relationship Id="rId3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1" Type="http://schemas.openxmlformats.org/officeDocument/2006/relationships/tags" Target="../tags/tag162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23.xml"/><Relationship Id="rId1" Type="http://schemas.openxmlformats.org/officeDocument/2006/relationships/tags" Target="../tags/tag152.xml"/><Relationship Id="rId2" Type="http://schemas.openxmlformats.org/officeDocument/2006/relationships/tags" Target="../tags/tag153.xml"/><Relationship Id="rId3" Type="http://schemas.openxmlformats.org/officeDocument/2006/relationships/tags" Target="../tags/tag154.xml"/><Relationship Id="rId4" Type="http://schemas.openxmlformats.org/officeDocument/2006/relationships/tags" Target="../tags/tag155.xml"/><Relationship Id="rId5" Type="http://schemas.openxmlformats.org/officeDocument/2006/relationships/tags" Target="../tags/tag156.xml"/><Relationship Id="rId6" Type="http://schemas.openxmlformats.org/officeDocument/2006/relationships/tags" Target="../tags/tag157.xml"/><Relationship Id="rId7" Type="http://schemas.openxmlformats.org/officeDocument/2006/relationships/tags" Target="../tags/tag158.xml"/><Relationship Id="rId8" Type="http://schemas.openxmlformats.org/officeDocument/2006/relationships/tags" Target="../tags/tag159.xml"/><Relationship Id="rId9" Type="http://schemas.openxmlformats.org/officeDocument/2006/relationships/tags" Target="../tags/tag160.xml"/><Relationship Id="rId10" Type="http://schemas.openxmlformats.org/officeDocument/2006/relationships/tags" Target="../tags/tag16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163.xml"/><Relationship Id="rId2" Type="http://schemas.openxmlformats.org/officeDocument/2006/relationships/tags" Target="../tags/tag164.xml"/><Relationship Id="rId3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1" Type="http://schemas.openxmlformats.org/officeDocument/2006/relationships/tags" Target="../tags/tag175.xml"/><Relationship Id="rId12" Type="http://schemas.openxmlformats.org/officeDocument/2006/relationships/tags" Target="../tags/tag176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24.xml"/><Relationship Id="rId1" Type="http://schemas.openxmlformats.org/officeDocument/2006/relationships/tags" Target="../tags/tag165.xml"/><Relationship Id="rId2" Type="http://schemas.openxmlformats.org/officeDocument/2006/relationships/tags" Target="../tags/tag166.xml"/><Relationship Id="rId3" Type="http://schemas.openxmlformats.org/officeDocument/2006/relationships/tags" Target="../tags/tag167.xml"/><Relationship Id="rId4" Type="http://schemas.openxmlformats.org/officeDocument/2006/relationships/tags" Target="../tags/tag168.xml"/><Relationship Id="rId5" Type="http://schemas.openxmlformats.org/officeDocument/2006/relationships/tags" Target="../tags/tag169.xml"/><Relationship Id="rId6" Type="http://schemas.openxmlformats.org/officeDocument/2006/relationships/tags" Target="../tags/tag170.xml"/><Relationship Id="rId7" Type="http://schemas.openxmlformats.org/officeDocument/2006/relationships/tags" Target="../tags/tag171.xml"/><Relationship Id="rId8" Type="http://schemas.openxmlformats.org/officeDocument/2006/relationships/tags" Target="../tags/tag172.xml"/><Relationship Id="rId9" Type="http://schemas.openxmlformats.org/officeDocument/2006/relationships/tags" Target="../tags/tag173.xml"/><Relationship Id="rId10" Type="http://schemas.openxmlformats.org/officeDocument/2006/relationships/tags" Target="../tags/tag174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28.xml"/><Relationship Id="rId20" Type="http://schemas.openxmlformats.org/officeDocument/2006/relationships/tags" Target="../tags/tag39.xml"/><Relationship Id="rId21" Type="http://schemas.openxmlformats.org/officeDocument/2006/relationships/tags" Target="../tags/tag40.xml"/><Relationship Id="rId22" Type="http://schemas.openxmlformats.org/officeDocument/2006/relationships/tags" Target="../tags/tag41.xml"/><Relationship Id="rId23" Type="http://schemas.openxmlformats.org/officeDocument/2006/relationships/tags" Target="../tags/tag42.xml"/><Relationship Id="rId24" Type="http://schemas.openxmlformats.org/officeDocument/2006/relationships/tags" Target="../tags/tag43.xml"/><Relationship Id="rId25" Type="http://schemas.openxmlformats.org/officeDocument/2006/relationships/tags" Target="../tags/tag44.xml"/><Relationship Id="rId26" Type="http://schemas.openxmlformats.org/officeDocument/2006/relationships/tags" Target="../tags/tag45.xml"/><Relationship Id="rId27" Type="http://schemas.openxmlformats.org/officeDocument/2006/relationships/tags" Target="../tags/tag46.xml"/><Relationship Id="rId28" Type="http://schemas.openxmlformats.org/officeDocument/2006/relationships/tags" Target="../tags/tag47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.xml"/><Relationship Id="rId10" Type="http://schemas.openxmlformats.org/officeDocument/2006/relationships/tags" Target="../tags/tag29.xml"/><Relationship Id="rId11" Type="http://schemas.openxmlformats.org/officeDocument/2006/relationships/tags" Target="../tags/tag30.xml"/><Relationship Id="rId12" Type="http://schemas.openxmlformats.org/officeDocument/2006/relationships/tags" Target="../tags/tag31.xml"/><Relationship Id="rId13" Type="http://schemas.openxmlformats.org/officeDocument/2006/relationships/tags" Target="../tags/tag32.xml"/><Relationship Id="rId14" Type="http://schemas.openxmlformats.org/officeDocument/2006/relationships/tags" Target="../tags/tag33.xml"/><Relationship Id="rId15" Type="http://schemas.openxmlformats.org/officeDocument/2006/relationships/tags" Target="../tags/tag34.xml"/><Relationship Id="rId16" Type="http://schemas.openxmlformats.org/officeDocument/2006/relationships/tags" Target="../tags/tag35.xml"/><Relationship Id="rId17" Type="http://schemas.openxmlformats.org/officeDocument/2006/relationships/tags" Target="../tags/tag36.xml"/><Relationship Id="rId18" Type="http://schemas.openxmlformats.org/officeDocument/2006/relationships/tags" Target="../tags/tag37.xml"/><Relationship Id="rId19" Type="http://schemas.openxmlformats.org/officeDocument/2006/relationships/tags" Target="../tags/tag38.xml"/><Relationship Id="rId1" Type="http://schemas.openxmlformats.org/officeDocument/2006/relationships/tags" Target="../tags/tag20.xml"/><Relationship Id="rId2" Type="http://schemas.openxmlformats.org/officeDocument/2006/relationships/tags" Target="../tags/tag21.xml"/><Relationship Id="rId3" Type="http://schemas.openxmlformats.org/officeDocument/2006/relationships/tags" Target="../tags/tag22.xml"/><Relationship Id="rId4" Type="http://schemas.openxmlformats.org/officeDocument/2006/relationships/tags" Target="../tags/tag23.xml"/><Relationship Id="rId5" Type="http://schemas.openxmlformats.org/officeDocument/2006/relationships/tags" Target="../tags/tag24.xml"/><Relationship Id="rId6" Type="http://schemas.openxmlformats.org/officeDocument/2006/relationships/tags" Target="../tags/tag25.xml"/><Relationship Id="rId7" Type="http://schemas.openxmlformats.org/officeDocument/2006/relationships/tags" Target="../tags/tag26.xml"/><Relationship Id="rId8" Type="http://schemas.openxmlformats.org/officeDocument/2006/relationships/tags" Target="../tags/tag27.xml"/></Relationships>
</file>

<file path=ppt/slides/_rels/slide3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25.xml"/><Relationship Id="rId1" Type="http://schemas.openxmlformats.org/officeDocument/2006/relationships/tags" Target="../tags/tag177.xml"/><Relationship Id="rId2" Type="http://schemas.openxmlformats.org/officeDocument/2006/relationships/tags" Target="../tags/tag178.xml"/><Relationship Id="rId3" Type="http://schemas.openxmlformats.org/officeDocument/2006/relationships/tags" Target="../tags/tag179.xml"/><Relationship Id="rId4" Type="http://schemas.openxmlformats.org/officeDocument/2006/relationships/tags" Target="../tags/tag180.xml"/><Relationship Id="rId5" Type="http://schemas.openxmlformats.org/officeDocument/2006/relationships/tags" Target="../tags/tag181.xml"/><Relationship Id="rId6" Type="http://schemas.openxmlformats.org/officeDocument/2006/relationships/tags" Target="../tags/tag182.xml"/><Relationship Id="rId7" Type="http://schemas.openxmlformats.org/officeDocument/2006/relationships/tags" Target="../tags/tag183.xml"/><Relationship Id="rId8" Type="http://schemas.openxmlformats.org/officeDocument/2006/relationships/tags" Target="../tags/tag184.xml"/><Relationship Id="rId9" Type="http://schemas.openxmlformats.org/officeDocument/2006/relationships/tags" Target="../tags/tag185.xml"/><Relationship Id="rId10" Type="http://schemas.openxmlformats.org/officeDocument/2006/relationships/tags" Target="../tags/tag186.xml"/></Relationships>
</file>

<file path=ppt/slides/_rels/slide31.xml.rels><?xml version="1.0" encoding="UTF-8" standalone="yes"?>
<Relationships xmlns="http://schemas.openxmlformats.org/package/2006/relationships"><Relationship Id="rId11" Type="http://schemas.openxmlformats.org/officeDocument/2006/relationships/tags" Target="../tags/tag197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26.xml"/><Relationship Id="rId1" Type="http://schemas.openxmlformats.org/officeDocument/2006/relationships/tags" Target="../tags/tag187.xml"/><Relationship Id="rId2" Type="http://schemas.openxmlformats.org/officeDocument/2006/relationships/tags" Target="../tags/tag188.xml"/><Relationship Id="rId3" Type="http://schemas.openxmlformats.org/officeDocument/2006/relationships/tags" Target="../tags/tag189.xml"/><Relationship Id="rId4" Type="http://schemas.openxmlformats.org/officeDocument/2006/relationships/tags" Target="../tags/tag190.xml"/><Relationship Id="rId5" Type="http://schemas.openxmlformats.org/officeDocument/2006/relationships/tags" Target="../tags/tag191.xml"/><Relationship Id="rId6" Type="http://schemas.openxmlformats.org/officeDocument/2006/relationships/tags" Target="../tags/tag192.xml"/><Relationship Id="rId7" Type="http://schemas.openxmlformats.org/officeDocument/2006/relationships/tags" Target="../tags/tag193.xml"/><Relationship Id="rId8" Type="http://schemas.openxmlformats.org/officeDocument/2006/relationships/tags" Target="../tags/tag194.xml"/><Relationship Id="rId9" Type="http://schemas.openxmlformats.org/officeDocument/2006/relationships/tags" Target="../tags/tag195.xml"/><Relationship Id="rId10" Type="http://schemas.openxmlformats.org/officeDocument/2006/relationships/tags" Target="../tags/tag196.xml"/></Relationships>
</file>

<file path=ppt/slides/_rels/slide32.xml.rels><?xml version="1.0" encoding="UTF-8" standalone="yes"?>
<Relationships xmlns="http://schemas.openxmlformats.org/package/2006/relationships"><Relationship Id="rId11" Type="http://schemas.openxmlformats.org/officeDocument/2006/relationships/tags" Target="../tags/tag208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27.xml"/><Relationship Id="rId1" Type="http://schemas.openxmlformats.org/officeDocument/2006/relationships/tags" Target="../tags/tag198.xml"/><Relationship Id="rId2" Type="http://schemas.openxmlformats.org/officeDocument/2006/relationships/tags" Target="../tags/tag199.xml"/><Relationship Id="rId3" Type="http://schemas.openxmlformats.org/officeDocument/2006/relationships/tags" Target="../tags/tag200.xml"/><Relationship Id="rId4" Type="http://schemas.openxmlformats.org/officeDocument/2006/relationships/tags" Target="../tags/tag201.xml"/><Relationship Id="rId5" Type="http://schemas.openxmlformats.org/officeDocument/2006/relationships/tags" Target="../tags/tag202.xml"/><Relationship Id="rId6" Type="http://schemas.openxmlformats.org/officeDocument/2006/relationships/tags" Target="../tags/tag203.xml"/><Relationship Id="rId7" Type="http://schemas.openxmlformats.org/officeDocument/2006/relationships/tags" Target="../tags/tag204.xml"/><Relationship Id="rId8" Type="http://schemas.openxmlformats.org/officeDocument/2006/relationships/tags" Target="../tags/tag205.xml"/><Relationship Id="rId9" Type="http://schemas.openxmlformats.org/officeDocument/2006/relationships/tags" Target="../tags/tag206.xml"/><Relationship Id="rId10" Type="http://schemas.openxmlformats.org/officeDocument/2006/relationships/tags" Target="../tags/tag20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211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8.xml"/><Relationship Id="rId6" Type="http://schemas.openxmlformats.org/officeDocument/2006/relationships/image" Target="../media/image5.emf"/><Relationship Id="rId1" Type="http://schemas.openxmlformats.org/officeDocument/2006/relationships/tags" Target="../tags/tag209.xml"/><Relationship Id="rId2" Type="http://schemas.openxmlformats.org/officeDocument/2006/relationships/tags" Target="../tags/tag2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48.xml"/><Relationship Id="rId2" Type="http://schemas.openxmlformats.org/officeDocument/2006/relationships/tags" Target="../tags/tag49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58.xml"/><Relationship Id="rId20" Type="http://schemas.openxmlformats.org/officeDocument/2006/relationships/tags" Target="../tags/tag69.xml"/><Relationship Id="rId21" Type="http://schemas.openxmlformats.org/officeDocument/2006/relationships/tags" Target="../tags/tag70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4.xml"/><Relationship Id="rId10" Type="http://schemas.openxmlformats.org/officeDocument/2006/relationships/tags" Target="../tags/tag59.xml"/><Relationship Id="rId11" Type="http://schemas.openxmlformats.org/officeDocument/2006/relationships/tags" Target="../tags/tag60.xml"/><Relationship Id="rId12" Type="http://schemas.openxmlformats.org/officeDocument/2006/relationships/tags" Target="../tags/tag61.xml"/><Relationship Id="rId13" Type="http://schemas.openxmlformats.org/officeDocument/2006/relationships/tags" Target="../tags/tag62.xml"/><Relationship Id="rId14" Type="http://schemas.openxmlformats.org/officeDocument/2006/relationships/tags" Target="../tags/tag63.xml"/><Relationship Id="rId15" Type="http://schemas.openxmlformats.org/officeDocument/2006/relationships/tags" Target="../tags/tag64.xml"/><Relationship Id="rId16" Type="http://schemas.openxmlformats.org/officeDocument/2006/relationships/tags" Target="../tags/tag65.xml"/><Relationship Id="rId17" Type="http://schemas.openxmlformats.org/officeDocument/2006/relationships/tags" Target="../tags/tag66.xml"/><Relationship Id="rId18" Type="http://schemas.openxmlformats.org/officeDocument/2006/relationships/tags" Target="../tags/tag67.xml"/><Relationship Id="rId19" Type="http://schemas.openxmlformats.org/officeDocument/2006/relationships/tags" Target="../tags/tag68.xml"/><Relationship Id="rId1" Type="http://schemas.openxmlformats.org/officeDocument/2006/relationships/tags" Target="../tags/tag50.xml"/><Relationship Id="rId2" Type="http://schemas.openxmlformats.org/officeDocument/2006/relationships/tags" Target="../tags/tag51.xml"/><Relationship Id="rId3" Type="http://schemas.openxmlformats.org/officeDocument/2006/relationships/tags" Target="../tags/tag52.xml"/><Relationship Id="rId4" Type="http://schemas.openxmlformats.org/officeDocument/2006/relationships/tags" Target="../tags/tag53.xml"/><Relationship Id="rId5" Type="http://schemas.openxmlformats.org/officeDocument/2006/relationships/tags" Target="../tags/tag54.xml"/><Relationship Id="rId6" Type="http://schemas.openxmlformats.org/officeDocument/2006/relationships/tags" Target="../tags/tag55.xml"/><Relationship Id="rId7" Type="http://schemas.openxmlformats.org/officeDocument/2006/relationships/tags" Target="../tags/tag56.xml"/><Relationship Id="rId8" Type="http://schemas.openxmlformats.org/officeDocument/2006/relationships/tags" Target="../tags/tag5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4" Type="http://schemas.openxmlformats.org/officeDocument/2006/relationships/tags" Target="../tags/tag74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5.xml"/><Relationship Id="rId7" Type="http://schemas.openxmlformats.org/officeDocument/2006/relationships/image" Target="../media/image3.png"/><Relationship Id="rId1" Type="http://schemas.openxmlformats.org/officeDocument/2006/relationships/tags" Target="../tags/tag71.xml"/><Relationship Id="rId2" Type="http://schemas.openxmlformats.org/officeDocument/2006/relationships/tags" Target="../tags/tag7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6.xml"/><Relationship Id="rId5" Type="http://schemas.openxmlformats.org/officeDocument/2006/relationships/image" Target="../media/image4.png"/><Relationship Id="rId1" Type="http://schemas.openxmlformats.org/officeDocument/2006/relationships/tags" Target="../tags/tag75.xml"/><Relationship Id="rId2" Type="http://schemas.openxmlformats.org/officeDocument/2006/relationships/tags" Target="../tags/tag7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7.xml"/><Relationship Id="rId1" Type="http://schemas.openxmlformats.org/officeDocument/2006/relationships/tags" Target="../tags/tag77.xml"/><Relationship Id="rId2" Type="http://schemas.openxmlformats.org/officeDocument/2006/relationships/tags" Target="../tags/tag7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8.xml"/><Relationship Id="rId1" Type="http://schemas.openxmlformats.org/officeDocument/2006/relationships/tags" Target="../tags/tag79.xml"/><Relationship Id="rId2" Type="http://schemas.openxmlformats.org/officeDocument/2006/relationships/tags" Target="../tags/tag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I/O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2011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6096000"/>
            <a:ext cx="2388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FF00"/>
                </a:solidFill>
                <a:cs typeface="Calibri"/>
              </a:rPr>
              <a:t>See: P&amp;H </a:t>
            </a:r>
            <a:r>
              <a:rPr lang="nl-NL" dirty="0" err="1">
                <a:solidFill>
                  <a:srgbClr val="FFFF00"/>
                </a:solidFill>
                <a:cs typeface="Calibri"/>
              </a:rPr>
              <a:t>Chapter</a:t>
            </a:r>
            <a:r>
              <a:rPr lang="nl-NL" dirty="0">
                <a:solidFill>
                  <a:srgbClr val="FFFF00"/>
                </a:solidFill>
                <a:cs typeface="Calibri"/>
              </a:rPr>
              <a:t> 6.5-6</a:t>
            </a:r>
          </a:p>
        </p:txBody>
      </p:sp>
      <p:pic>
        <p:nvPicPr>
          <p:cNvPr id="1026" name="CP3 Ink 8ed3e0ef-e21b-4c14-bfac-b88316bff19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234" y="5967900"/>
            <a:ext cx="254251" cy="32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0424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Bus Types</a:t>
            </a:r>
            <a:endParaRPr lang="en-AU"/>
          </a:p>
        </p:txBody>
      </p:sp>
      <p:sp>
        <p:nvSpPr>
          <p:cNvPr id="415744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Processor – Memory </a:t>
            </a:r>
            <a:r>
              <a:rPr lang="en-US" dirty="0" smtClean="0"/>
              <a:t>(“Front Side Bus”</a:t>
            </a:r>
            <a:r>
              <a:rPr lang="en-US" dirty="0"/>
              <a:t>.</a:t>
            </a:r>
            <a:r>
              <a:rPr lang="en-US" dirty="0" smtClean="0"/>
              <a:t> Also QPI)</a:t>
            </a:r>
          </a:p>
          <a:p>
            <a:pPr lvl="1"/>
            <a:r>
              <a:rPr lang="en-US" dirty="0" smtClean="0"/>
              <a:t>Short, fast, &amp; wide</a:t>
            </a:r>
          </a:p>
          <a:p>
            <a:pPr lvl="1"/>
            <a:r>
              <a:rPr lang="en-US" dirty="0" smtClean="0"/>
              <a:t>Mostly fixed topology, designed as a “chipset”</a:t>
            </a:r>
          </a:p>
          <a:p>
            <a:pPr lvl="2"/>
            <a:r>
              <a:rPr lang="en-US" dirty="0" smtClean="0"/>
              <a:t>CPU + Caches + Interconnect + Memory Controller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I/O and Peripheral busses </a:t>
            </a:r>
            <a:r>
              <a:rPr lang="en-US" dirty="0" smtClean="0"/>
              <a:t>(PCI, SCSI, USB, LPC, …)</a:t>
            </a:r>
          </a:p>
          <a:p>
            <a:pPr lvl="1"/>
            <a:r>
              <a:rPr lang="en-US" dirty="0" smtClean="0"/>
              <a:t>Longer, slower, &amp; narrower</a:t>
            </a:r>
          </a:p>
          <a:p>
            <a:pPr lvl="1"/>
            <a:r>
              <a:rPr lang="en-US" dirty="0" smtClean="0"/>
              <a:t>Flexible topology, multiple/varied connections</a:t>
            </a:r>
          </a:p>
          <a:p>
            <a:pPr lvl="1"/>
            <a:r>
              <a:rPr lang="en-US" dirty="0" smtClean="0"/>
              <a:t>Interoperability standards for devices</a:t>
            </a:r>
          </a:p>
          <a:p>
            <a:pPr lvl="1"/>
            <a:r>
              <a:rPr lang="en-US" dirty="0" smtClean="0"/>
              <a:t>Connect to processor-memory bus through a bridge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2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016000"/>
            <a:ext cx="7343775" cy="5427663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 type="none" w="sm" len="sm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77923" name="Picture 3" descr="f06-09-P37449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8175" y="1412875"/>
            <a:ext cx="5256213" cy="4783138"/>
          </a:xfrm>
          <a:prstGeom prst="rect">
            <a:avLst/>
          </a:prstGeom>
          <a:noFill/>
        </p:spPr>
      </p:pic>
      <p:sp>
        <p:nvSpPr>
          <p:cNvPr id="4177924" name="Rectangle 4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Typical x86 PC I/O System</a:t>
            </a:r>
            <a:endParaRPr lang="en-A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24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Typical x86 PC I/O System</a:t>
            </a:r>
            <a:endParaRPr lang="en-AU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1219200"/>
            <a:ext cx="5854700" cy="48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41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I/O Device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Typical I/O Device API</a:t>
            </a:r>
          </a:p>
          <a:p>
            <a:pPr lvl="1"/>
            <a:r>
              <a:rPr lang="en-US" dirty="0" smtClean="0"/>
              <a:t>a set of read-only or read/write registers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Command registers</a:t>
            </a:r>
          </a:p>
          <a:p>
            <a:pPr lvl="1"/>
            <a:r>
              <a:rPr lang="en-US" dirty="0" smtClean="0"/>
              <a:t>writing causes device to do something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Status registers</a:t>
            </a:r>
          </a:p>
          <a:p>
            <a:pPr lvl="1"/>
            <a:r>
              <a:rPr lang="en-US" dirty="0" smtClean="0"/>
              <a:t>reading indicates what device is doing, error codes, …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Data registers</a:t>
            </a:r>
          </a:p>
          <a:p>
            <a:pPr lvl="1"/>
            <a:r>
              <a:rPr lang="en-US" dirty="0" smtClean="0"/>
              <a:t>Write: transfer data to a device</a:t>
            </a:r>
          </a:p>
          <a:p>
            <a:pPr lvl="1"/>
            <a:r>
              <a:rPr lang="en-US" dirty="0" smtClean="0"/>
              <a:t>Read: transfer data from a device</a:t>
            </a:r>
            <a:endParaRPr lang="en-AU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Simple (old) example: </a:t>
            </a:r>
            <a:r>
              <a:rPr lang="en-US" dirty="0" smtClean="0">
                <a:solidFill>
                  <a:schemeClr val="accent1"/>
                </a:solidFill>
              </a:rPr>
              <a:t>AT Keyboard Device</a:t>
            </a:r>
          </a:p>
          <a:p>
            <a:r>
              <a:rPr lang="en-US" dirty="0" smtClean="0"/>
              <a:t>8-bit Status:</a:t>
            </a:r>
          </a:p>
          <a:p>
            <a:r>
              <a:rPr lang="en-US" dirty="0" smtClean="0"/>
              <a:t>8-bit </a:t>
            </a:r>
            <a:r>
              <a:rPr lang="en-US" dirty="0" err="1" smtClean="0"/>
              <a:t>Cmd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sz="2800" dirty="0" smtClean="0"/>
              <a:t>0xAA = “self test”</a:t>
            </a:r>
            <a:br>
              <a:rPr lang="en-US" sz="2800" dirty="0" smtClean="0"/>
            </a:br>
            <a:r>
              <a:rPr lang="en-US" sz="2800" dirty="0" smtClean="0"/>
              <a:t>0xAE = “enable </a:t>
            </a:r>
            <a:r>
              <a:rPr lang="en-US" sz="2800" dirty="0" err="1" smtClean="0"/>
              <a:t>kbd</a:t>
            </a:r>
            <a:r>
              <a:rPr lang="en-US" sz="2800" dirty="0" smtClean="0"/>
              <a:t>”</a:t>
            </a:r>
            <a:br>
              <a:rPr lang="en-US" sz="2800" dirty="0" smtClean="0"/>
            </a:br>
            <a:r>
              <a:rPr lang="en-US" sz="2800" dirty="0" smtClean="0"/>
              <a:t>0xED = “set LEDs”</a:t>
            </a:r>
          </a:p>
          <a:p>
            <a:r>
              <a:rPr lang="en-US" sz="2800" dirty="0" smtClean="0"/>
              <a:t>	…</a:t>
            </a:r>
            <a:endParaRPr lang="en-US" dirty="0" smtClean="0"/>
          </a:p>
          <a:p>
            <a:r>
              <a:rPr lang="en-US" dirty="0" smtClean="0"/>
              <a:t>8-bit Data: </a:t>
            </a:r>
            <a:br>
              <a:rPr lang="en-US" dirty="0" smtClean="0"/>
            </a:br>
            <a:r>
              <a:rPr lang="en-US" dirty="0" err="1" smtClean="0"/>
              <a:t>scancode</a:t>
            </a:r>
            <a:r>
              <a:rPr lang="en-US" dirty="0" smtClean="0"/>
              <a:t> (when reading) </a:t>
            </a:r>
            <a:br>
              <a:rPr lang="en-US" dirty="0" smtClean="0"/>
            </a:br>
            <a:r>
              <a:rPr lang="en-US" dirty="0" smtClean="0"/>
              <a:t>LED state (when writing) or …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92064985"/>
              </p:ext>
            </p:extLst>
          </p:nvPr>
        </p:nvGraphicFramePr>
        <p:xfrm>
          <a:off x="2514600" y="1147663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PE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TO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AUXB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LOCK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AL2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SYSF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IBS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OBS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24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Communication Interface</a:t>
            </a:r>
            <a:endParaRPr lang="en-US"/>
          </a:p>
        </p:txBody>
      </p:sp>
      <p:sp>
        <p:nvSpPr>
          <p:cNvPr id="42024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50412"/>
            <a:ext cx="8686800" cy="4114800"/>
          </a:xfrm>
        </p:spPr>
        <p:txBody>
          <a:bodyPr>
            <a:normAutofit/>
          </a:bodyPr>
          <a:lstStyle/>
          <a:p>
            <a:r>
              <a:rPr lang="en-US" smtClean="0"/>
              <a:t>Q: How does </a:t>
            </a:r>
            <a:r>
              <a:rPr lang="en-US" strike="sngStrike" smtClean="0"/>
              <a:t> program </a:t>
            </a:r>
            <a:r>
              <a:rPr lang="en-US" smtClean="0"/>
              <a:t> </a:t>
            </a:r>
            <a:r>
              <a:rPr lang="en-US" strike="sngStrike" smtClean="0"/>
              <a:t> OS </a:t>
            </a:r>
            <a:r>
              <a:rPr lang="en-US" smtClean="0"/>
              <a:t> code talk to device?</a:t>
            </a:r>
          </a:p>
          <a:p>
            <a:r>
              <a:rPr lang="en-US" smtClean="0"/>
              <a:t>A: special instructions to talk over special busses</a:t>
            </a:r>
          </a:p>
          <a:p>
            <a:r>
              <a:rPr lang="en-US" smtClean="0">
                <a:solidFill>
                  <a:schemeClr val="accent1"/>
                </a:solidFill>
              </a:rPr>
              <a:t>Programmed I/O</a:t>
            </a:r>
          </a:p>
          <a:p>
            <a:pPr lvl="1"/>
            <a:r>
              <a:rPr lang="en-US" smtClean="0"/>
              <a:t>inb $a, 0x64</a:t>
            </a:r>
          </a:p>
          <a:p>
            <a:pPr lvl="1"/>
            <a:r>
              <a:rPr lang="en-US" smtClean="0"/>
              <a:t>outb $a, 0x60</a:t>
            </a:r>
          </a:p>
          <a:p>
            <a:pPr lvl="1"/>
            <a:r>
              <a:rPr lang="en-US" smtClean="0"/>
              <a:t>Specifies: device, data, direction</a:t>
            </a:r>
          </a:p>
          <a:p>
            <a:pPr lvl="1"/>
            <a:r>
              <a:rPr lang="en-US" smtClean="0"/>
              <a:t>Protection: only allowed in kernel mode</a:t>
            </a:r>
            <a:endParaRPr lang="en-US" dirty="0" smtClean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52400" y="61722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*x86: $a implicit; also </a:t>
            </a:r>
            <a:r>
              <a:rPr lang="en-US" sz="2800" dirty="0" err="1" smtClean="0">
                <a:solidFill>
                  <a:schemeClr val="bg1"/>
                </a:solidFill>
              </a:rPr>
              <a:t>inw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outw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inh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outh</a:t>
            </a:r>
            <a:r>
              <a:rPr lang="en-US" sz="2800" dirty="0" smtClean="0">
                <a:solidFill>
                  <a:schemeClr val="bg1"/>
                </a:solidFill>
              </a:rPr>
              <a:t>, 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24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Communication Interface</a:t>
            </a:r>
            <a:endParaRPr lang="en-US"/>
          </a:p>
        </p:txBody>
      </p:sp>
      <p:sp>
        <p:nvSpPr>
          <p:cNvPr id="42024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57200"/>
            <a:ext cx="86868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Q: How does </a:t>
            </a:r>
            <a:r>
              <a:rPr lang="en-US" strike="sngStrike" dirty="0" smtClean="0"/>
              <a:t> program </a:t>
            </a:r>
            <a:r>
              <a:rPr lang="en-US" dirty="0" smtClean="0"/>
              <a:t> </a:t>
            </a:r>
            <a:r>
              <a:rPr lang="en-US" strike="sngStrike" dirty="0" smtClean="0"/>
              <a:t> OS </a:t>
            </a:r>
            <a:r>
              <a:rPr lang="en-US" dirty="0" smtClean="0"/>
              <a:t> code talk to device?</a:t>
            </a:r>
          </a:p>
          <a:p>
            <a:r>
              <a:rPr lang="en-US" dirty="0" smtClean="0"/>
              <a:t>A: Map registers into virtual address space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Memory-mapped I/O</a:t>
            </a:r>
          </a:p>
          <a:p>
            <a:pPr lvl="1"/>
            <a:r>
              <a:rPr lang="en-US" dirty="0" smtClean="0"/>
              <a:t>Accesses to certain addresses redirected to I/O devices</a:t>
            </a:r>
          </a:p>
          <a:p>
            <a:pPr lvl="1"/>
            <a:r>
              <a:rPr lang="en-US" dirty="0" smtClean="0"/>
              <a:t>Data goes over the memory bus</a:t>
            </a:r>
          </a:p>
          <a:p>
            <a:pPr lvl="1"/>
            <a:r>
              <a:rPr lang="en-US" dirty="0" smtClean="0"/>
              <a:t>Protection: via bits in </a:t>
            </a:r>
            <a:r>
              <a:rPr lang="en-US" dirty="0" err="1" smtClean="0"/>
              <a:t>pagetable</a:t>
            </a:r>
            <a:r>
              <a:rPr lang="en-US" dirty="0" smtClean="0"/>
              <a:t> entries</a:t>
            </a:r>
          </a:p>
          <a:p>
            <a:pPr lvl="1"/>
            <a:r>
              <a:rPr lang="en-US" dirty="0" err="1" smtClean="0"/>
              <a:t>OS+MMU+devices</a:t>
            </a:r>
            <a:r>
              <a:rPr lang="en-US" dirty="0" smtClean="0"/>
              <a:t> configure mappings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45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Memory-Mapped I/O</a:t>
            </a:r>
            <a:endParaRPr lang="en-US"/>
          </a:p>
        </p:txBody>
      </p:sp>
      <p:sp>
        <p:nvSpPr>
          <p:cNvPr id="420454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239000" y="5279485"/>
            <a:ext cx="1600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Keyboard</a:t>
            </a:r>
            <a:br>
              <a:rPr lang="en-US" sz="2400" dirty="0" smtClean="0">
                <a:solidFill>
                  <a:srgbClr val="FFFFFF"/>
                </a:solidFill>
                <a:latin typeface="Calibri"/>
              </a:rPr>
            </a:b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Registers</a:t>
            </a:r>
          </a:p>
        </p:txBody>
      </p:sp>
      <p:sp>
        <p:nvSpPr>
          <p:cNvPr id="4204551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5127085"/>
            <a:ext cx="1676400" cy="2286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905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29200" y="859885"/>
            <a:ext cx="175260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Video</a:t>
            </a:r>
            <a:br>
              <a:rPr lang="en-US" sz="2400" dirty="0" smtClean="0">
                <a:solidFill>
                  <a:srgbClr val="FFFFFF"/>
                </a:solidFill>
                <a:latin typeface="Calibri"/>
              </a:rPr>
            </a:b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Registers &amp;</a:t>
            </a:r>
            <a:br>
              <a:rPr lang="en-US" sz="2400" dirty="0" smtClean="0">
                <a:solidFill>
                  <a:srgbClr val="FFFFFF"/>
                </a:solidFill>
                <a:latin typeface="Calibri"/>
              </a:rPr>
            </a:b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9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2993485"/>
            <a:ext cx="1600200" cy="685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Audio</a:t>
            </a:r>
            <a:br>
              <a:rPr lang="en-US" sz="2400" dirty="0" smtClean="0">
                <a:solidFill>
                  <a:srgbClr val="FFFFFF"/>
                </a:solidFill>
                <a:latin typeface="Calibri"/>
              </a:rPr>
            </a:b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Registers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819400" y="5355685"/>
            <a:ext cx="16764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905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5660485"/>
            <a:ext cx="1676400" cy="2286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905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1240885"/>
            <a:ext cx="1676400" cy="48006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Physical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/>
            <a:r>
              <a:rPr lang="en-US" sz="2400" dirty="0">
                <a:solidFill>
                  <a:srgbClr val="FFFFFF"/>
                </a:solidFill>
                <a:latin typeface="Calibri"/>
              </a:rPr>
              <a:t>Address </a:t>
            </a:r>
          </a:p>
          <a:p>
            <a:pPr algn="ctr" eaLnBrk="1" hangingPunct="1"/>
            <a:r>
              <a:rPr lang="en-US" sz="2400" dirty="0">
                <a:solidFill>
                  <a:srgbClr val="FFFFFF"/>
                </a:solidFill>
                <a:latin typeface="Calibri"/>
              </a:rPr>
              <a:t>Space</a:t>
            </a:r>
          </a:p>
        </p:txBody>
      </p:sp>
      <p:sp>
        <p:nvSpPr>
          <p:cNvPr id="13" name="Rectangle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29200" y="4517485"/>
            <a:ext cx="1905000" cy="1524000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RAM</a:t>
            </a:r>
          </a:p>
        </p:txBody>
      </p:sp>
      <p:sp>
        <p:nvSpPr>
          <p:cNvPr id="14" name="Rectangle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04800" y="1240885"/>
            <a:ext cx="1676400" cy="48006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Virtual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/>
            <a:r>
              <a:rPr lang="en-US" sz="2400" dirty="0">
                <a:solidFill>
                  <a:srgbClr val="FFFFFF"/>
                </a:solidFill>
                <a:latin typeface="Calibri"/>
              </a:rPr>
              <a:t>Address </a:t>
            </a:r>
          </a:p>
          <a:p>
            <a:pPr algn="ctr" eaLnBrk="1" hangingPunct="1"/>
            <a:r>
              <a:rPr lang="en-US" sz="2400" dirty="0">
                <a:solidFill>
                  <a:srgbClr val="FFFFFF"/>
                </a:solidFill>
                <a:latin typeface="Calibri"/>
              </a:rPr>
              <a:t>Space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Device Drivers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228600" y="433828"/>
            <a:ext cx="42672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Programmed I/O</a:t>
            </a:r>
          </a:p>
          <a:p>
            <a:endParaRPr lang="en-US" dirty="0" smtClean="0"/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char </a:t>
            </a:r>
            <a:r>
              <a:rPr lang="en-US" sz="2400" dirty="0" err="1" smtClean="0">
                <a:latin typeface="Consolas" pitchFamily="49" charset="0"/>
              </a:rPr>
              <a:t>read_kbd</a:t>
            </a:r>
            <a:r>
              <a:rPr lang="en-US" sz="2400" dirty="0" smtClean="0">
                <a:latin typeface="Consolas" pitchFamily="49" charset="0"/>
              </a:rPr>
              <a:t>()</a:t>
            </a:r>
          </a:p>
          <a:p>
            <a:r>
              <a:rPr lang="en-US" sz="2400" dirty="0" smtClean="0">
                <a:latin typeface="Consolas" pitchFamily="49" charset="0"/>
              </a:rPr>
              <a:t>{</a:t>
            </a:r>
          </a:p>
          <a:p>
            <a:r>
              <a:rPr lang="en-US" sz="2400" dirty="0" smtClean="0">
                <a:latin typeface="Consolas" pitchFamily="49" charset="0"/>
              </a:rPr>
              <a:t>do {</a:t>
            </a:r>
          </a:p>
          <a:p>
            <a:r>
              <a:rPr lang="en-US" sz="2400" dirty="0" smtClean="0">
                <a:latin typeface="Consolas" pitchFamily="49" charset="0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sleep</a:t>
            </a:r>
            <a:r>
              <a:rPr lang="en-US" sz="2400" dirty="0" smtClean="0">
                <a:latin typeface="Consolas" pitchFamily="49" charset="0"/>
              </a:rPr>
              <a:t>();</a:t>
            </a:r>
          </a:p>
          <a:p>
            <a:r>
              <a:rPr lang="en-US" sz="2400" dirty="0" smtClean="0">
                <a:latin typeface="Consolas" pitchFamily="49" charset="0"/>
              </a:rPr>
              <a:t>  status = 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inb</a:t>
            </a:r>
            <a:r>
              <a:rPr lang="en-US" sz="2400" dirty="0" smtClean="0">
                <a:latin typeface="Consolas" pitchFamily="49" charset="0"/>
              </a:rPr>
              <a:t>(0x64);</a:t>
            </a:r>
          </a:p>
          <a:p>
            <a:r>
              <a:rPr lang="en-US" sz="2400" dirty="0" smtClean="0">
                <a:latin typeface="Consolas" pitchFamily="49" charset="0"/>
              </a:rPr>
              <a:t>} while (!(status &amp; 1));</a:t>
            </a:r>
          </a:p>
          <a:p>
            <a:r>
              <a:rPr lang="en-US" sz="2400" dirty="0" smtClean="0">
                <a:latin typeface="Consolas" pitchFamily="49" charset="0"/>
              </a:rPr>
              <a:t>return 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inb</a:t>
            </a:r>
            <a:r>
              <a:rPr lang="en-US" sz="2400" dirty="0" smtClean="0">
                <a:latin typeface="Consolas" pitchFamily="49" charset="0"/>
              </a:rPr>
              <a:t>(0x60);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433828"/>
            <a:ext cx="42672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Memory Mapped I/O</a:t>
            </a:r>
          </a:p>
          <a:p>
            <a:r>
              <a:rPr lang="en-US" sz="2400" dirty="0" err="1" smtClean="0">
                <a:latin typeface="Consolas" pitchFamily="49" charset="0"/>
              </a:rPr>
              <a:t>struct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kbd</a:t>
            </a:r>
            <a:r>
              <a:rPr lang="en-US" sz="2400" dirty="0" smtClean="0">
                <a:latin typeface="Consolas" pitchFamily="49" charset="0"/>
              </a:rPr>
              <a:t> {</a:t>
            </a:r>
          </a:p>
          <a:p>
            <a:r>
              <a:rPr lang="en-US" sz="2400" dirty="0" smtClean="0">
                <a:latin typeface="Consolas" pitchFamily="49" charset="0"/>
              </a:rPr>
              <a:t>  char status, pad[3];</a:t>
            </a:r>
          </a:p>
          <a:p>
            <a:r>
              <a:rPr lang="en-US" sz="2400" dirty="0" smtClean="0">
                <a:latin typeface="Consolas" pitchFamily="49" charset="0"/>
              </a:rPr>
              <a:t>  char data, pad[3];</a:t>
            </a:r>
          </a:p>
          <a:p>
            <a:r>
              <a:rPr lang="en-US" sz="2400" dirty="0" smtClean="0">
                <a:latin typeface="Consolas" pitchFamily="49" charset="0"/>
              </a:rPr>
              <a:t>};</a:t>
            </a:r>
          </a:p>
          <a:p>
            <a:r>
              <a:rPr lang="en-US" sz="2400" dirty="0" err="1" smtClean="0">
                <a:latin typeface="Consolas" pitchFamily="49" charset="0"/>
              </a:rPr>
              <a:t>kbd</a:t>
            </a:r>
            <a:r>
              <a:rPr lang="en-US" sz="2400" dirty="0" smtClean="0">
                <a:latin typeface="Consolas" pitchFamily="49" charset="0"/>
              </a:rPr>
              <a:t> *k = </a:t>
            </a:r>
            <a:r>
              <a:rPr lang="en-US" sz="2400" dirty="0" err="1" smtClean="0">
                <a:latin typeface="Consolas" pitchFamily="49" charset="0"/>
              </a:rPr>
              <a:t>mmap</a:t>
            </a:r>
            <a:r>
              <a:rPr lang="en-US" sz="2400" dirty="0" smtClean="0">
                <a:latin typeface="Consolas" pitchFamily="49" charset="0"/>
              </a:rPr>
              <a:t>(...);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char </a:t>
            </a:r>
            <a:r>
              <a:rPr lang="en-US" sz="2400" dirty="0" err="1" smtClean="0">
                <a:latin typeface="Consolas" pitchFamily="49" charset="0"/>
              </a:rPr>
              <a:t>read_kbd</a:t>
            </a:r>
            <a:r>
              <a:rPr lang="en-US" sz="2400" dirty="0" smtClean="0">
                <a:latin typeface="Consolas" pitchFamily="49" charset="0"/>
              </a:rPr>
              <a:t>()</a:t>
            </a:r>
          </a:p>
          <a:p>
            <a:r>
              <a:rPr lang="en-US" sz="2400" dirty="0" smtClean="0">
                <a:latin typeface="Consolas" pitchFamily="49" charset="0"/>
              </a:rPr>
              <a:t>{</a:t>
            </a:r>
          </a:p>
          <a:p>
            <a:r>
              <a:rPr lang="en-US" sz="2400" dirty="0" smtClean="0">
                <a:latin typeface="Consolas" pitchFamily="49" charset="0"/>
              </a:rPr>
              <a:t>do {</a:t>
            </a:r>
          </a:p>
          <a:p>
            <a:r>
              <a:rPr lang="en-US" sz="2400" dirty="0" smtClean="0">
                <a:latin typeface="Consolas" pitchFamily="49" charset="0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sleep</a:t>
            </a:r>
            <a:r>
              <a:rPr lang="en-US" sz="2400" dirty="0" smtClean="0">
                <a:latin typeface="Consolas" pitchFamily="49" charset="0"/>
              </a:rPr>
              <a:t>();</a:t>
            </a:r>
          </a:p>
          <a:p>
            <a:r>
              <a:rPr lang="en-US" sz="2400" dirty="0" smtClean="0">
                <a:latin typeface="Consolas" pitchFamily="49" charset="0"/>
              </a:rPr>
              <a:t>  status = 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k-&gt;status</a:t>
            </a:r>
            <a:r>
              <a:rPr lang="en-US" sz="2400" dirty="0" smtClean="0">
                <a:latin typeface="Consolas" pitchFamily="49" charset="0"/>
              </a:rPr>
              <a:t>;</a:t>
            </a:r>
          </a:p>
          <a:p>
            <a:r>
              <a:rPr lang="en-US" sz="2400" dirty="0" smtClean="0">
                <a:latin typeface="Consolas" pitchFamily="49" charset="0"/>
              </a:rPr>
              <a:t>} while (!(status &amp; 1));</a:t>
            </a:r>
          </a:p>
          <a:p>
            <a:r>
              <a:rPr lang="en-US" sz="2400" dirty="0" smtClean="0">
                <a:latin typeface="Consolas" pitchFamily="49" charset="0"/>
              </a:rPr>
              <a:t>return 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k-&gt;data</a:t>
            </a:r>
            <a:r>
              <a:rPr lang="en-US" sz="2400" dirty="0" smtClean="0">
                <a:latin typeface="Consolas" pitchFamily="49" charset="0"/>
              </a:rPr>
              <a:t>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56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Communication Method</a:t>
            </a:r>
            <a:endParaRPr lang="en-AU"/>
          </a:p>
        </p:txBody>
      </p:sp>
      <p:sp>
        <p:nvSpPr>
          <p:cNvPr id="41656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Q: How does program learn device is ready/done?</a:t>
            </a:r>
          </a:p>
          <a:p>
            <a:r>
              <a:rPr lang="en-US" sz="2800" dirty="0" smtClean="0"/>
              <a:t>A: </a:t>
            </a:r>
            <a:r>
              <a:rPr lang="en-US" sz="2800" dirty="0" smtClean="0">
                <a:solidFill>
                  <a:schemeClr val="accent1"/>
                </a:solidFill>
              </a:rPr>
              <a:t>Polling:</a:t>
            </a:r>
            <a:r>
              <a:rPr lang="en-US" sz="2800" dirty="0" smtClean="0"/>
              <a:t> Periodically check I/O status register</a:t>
            </a:r>
          </a:p>
          <a:p>
            <a:pPr lvl="1"/>
            <a:r>
              <a:rPr lang="en-US" sz="2400" dirty="0" smtClean="0"/>
              <a:t>If device ready, do operation</a:t>
            </a:r>
          </a:p>
          <a:p>
            <a:pPr lvl="1"/>
            <a:r>
              <a:rPr lang="en-US" sz="2400" dirty="0" smtClean="0"/>
              <a:t>If device done, …</a:t>
            </a:r>
          </a:p>
          <a:p>
            <a:pPr lvl="1"/>
            <a:r>
              <a:rPr lang="en-US" sz="2400" dirty="0" smtClean="0"/>
              <a:t>If error, take action</a:t>
            </a:r>
          </a:p>
          <a:p>
            <a:endParaRPr lang="en-US" sz="2800" dirty="0" smtClean="0"/>
          </a:p>
          <a:p>
            <a:r>
              <a:rPr lang="en-US" sz="2800" dirty="0" smtClean="0"/>
              <a:t>Pro? Con?</a:t>
            </a:r>
          </a:p>
          <a:p>
            <a:pPr lvl="1"/>
            <a:r>
              <a:rPr lang="en-US" sz="2400" dirty="0" smtClean="0"/>
              <a:t>Predictable timing &amp; inexpensive</a:t>
            </a:r>
          </a:p>
          <a:p>
            <a:pPr lvl="1"/>
            <a:r>
              <a:rPr lang="en-US" sz="2400" dirty="0" smtClean="0"/>
              <a:t>But: wastes CPU cycles if nothing to do</a:t>
            </a:r>
          </a:p>
          <a:p>
            <a:pPr lvl="1"/>
            <a:r>
              <a:rPr lang="en-US" sz="2400" dirty="0" smtClean="0"/>
              <a:t>Efficient if there is always work to do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Common in small, cheap, or real-time embedded systems</a:t>
            </a:r>
          </a:p>
          <a:p>
            <a:r>
              <a:rPr lang="en-US" sz="2800" dirty="0" smtClean="0"/>
              <a:t>Sometimes for very active devices too…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AU" dirty="0"/>
          </a:p>
        </p:txBody>
      </p:sp>
      <p:sp>
        <p:nvSpPr>
          <p:cNvPr id="416973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Computer System Organization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How to talk to device? </a:t>
            </a:r>
          </a:p>
          <a:p>
            <a:pPr marL="573088" lvl="1" indent="-457200">
              <a:spcBef>
                <a:spcPts val="0"/>
              </a:spcBef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Programmed I/O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chemeClr val="accent1"/>
                </a:solidFill>
              </a:rPr>
              <a:t>Memory-Mapped I/O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How to get events?</a:t>
            </a:r>
          </a:p>
          <a:p>
            <a:pPr marL="573088" lvl="1" indent="-457200">
              <a:spcBef>
                <a:spcPts val="0"/>
              </a:spcBef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Polling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chemeClr val="accent1"/>
                </a:solidFill>
              </a:rPr>
              <a:t>Interrupts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How to transfer lots of data?</a:t>
            </a:r>
          </a:p>
          <a:p>
            <a:pPr marL="573088" lvl="1" indent="-457200">
              <a:spcBef>
                <a:spcPts val="0"/>
              </a:spcBef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Direct Memory Access (DMA)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1288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99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Communication Method</a:t>
            </a:r>
            <a:endParaRPr lang="en-US"/>
          </a:p>
        </p:txBody>
      </p:sp>
      <p:sp>
        <p:nvSpPr>
          <p:cNvPr id="41799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How does program learn device is ready/done?</a:t>
            </a:r>
          </a:p>
          <a:p>
            <a:r>
              <a:rPr lang="en-US" dirty="0" smtClean="0"/>
              <a:t>A: </a:t>
            </a:r>
            <a:r>
              <a:rPr lang="en-US" dirty="0" smtClean="0">
                <a:solidFill>
                  <a:schemeClr val="accent1"/>
                </a:solidFill>
              </a:rPr>
              <a:t>Interrupts:</a:t>
            </a:r>
            <a:r>
              <a:rPr lang="en-US" dirty="0" smtClean="0"/>
              <a:t> Device sends interrupt to CPU</a:t>
            </a:r>
          </a:p>
          <a:p>
            <a:pPr lvl="1"/>
            <a:r>
              <a:rPr lang="en-US" dirty="0" smtClean="0"/>
              <a:t>Cause identifies the interrupting device</a:t>
            </a:r>
          </a:p>
          <a:p>
            <a:pPr lvl="1"/>
            <a:r>
              <a:rPr lang="en-US" dirty="0" smtClean="0"/>
              <a:t>interrupt handler examines device, decides what to do</a:t>
            </a:r>
          </a:p>
          <a:p>
            <a:r>
              <a:rPr lang="en-US" dirty="0" smtClean="0"/>
              <a:t>Priority interrupts</a:t>
            </a:r>
          </a:p>
          <a:p>
            <a:pPr lvl="1"/>
            <a:r>
              <a:rPr lang="en-US" dirty="0" smtClean="0"/>
              <a:t>Urgent events can interrupt lower-priority interrupt handling</a:t>
            </a:r>
          </a:p>
          <a:p>
            <a:pPr lvl="1"/>
            <a:r>
              <a:rPr lang="en-US" dirty="0" smtClean="0"/>
              <a:t>OS can </a:t>
            </a:r>
            <a:r>
              <a:rPr lang="en-US" strike="sngStrike" dirty="0" smtClean="0"/>
              <a:t> disable </a:t>
            </a:r>
            <a:r>
              <a:rPr lang="en-US" dirty="0" smtClean="0"/>
              <a:t> defer interrupts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2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016000"/>
            <a:ext cx="7343775" cy="5427663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 type="none" w="sm" len="sm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77923" name="Picture 3" descr="f06-09-P37449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8175" y="1412875"/>
            <a:ext cx="5256213" cy="4783138"/>
          </a:xfrm>
          <a:prstGeom prst="rect">
            <a:avLst/>
          </a:prstGeom>
          <a:noFill/>
        </p:spPr>
      </p:pic>
      <p:sp>
        <p:nvSpPr>
          <p:cNvPr id="4177924" name="Rectangle 4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Typical x86 PC I/O System</a:t>
            </a:r>
            <a:endParaRPr lang="en-A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I/O Data Transfer</a:t>
            </a:r>
            <a:endParaRPr lang="en-AU" dirty="0"/>
          </a:p>
        </p:txBody>
      </p:sp>
      <p:sp>
        <p:nvSpPr>
          <p:cNvPr id="416973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How to talk to device? </a:t>
            </a:r>
            <a:br>
              <a:rPr lang="en-US" dirty="0" smtClean="0"/>
            </a:br>
            <a:r>
              <a:rPr lang="en-US" dirty="0" smtClean="0"/>
              <a:t>Programmed I/O or Memory-Mapped I/O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How to get events?</a:t>
            </a:r>
            <a:br>
              <a:rPr lang="en-US" dirty="0" smtClean="0"/>
            </a:br>
            <a:r>
              <a:rPr lang="en-US" dirty="0" smtClean="0"/>
              <a:t>Polling or Interrupts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How to transfer lots of data?</a:t>
            </a:r>
            <a:endParaRPr lang="en-US" dirty="0" smtClean="0">
              <a:latin typeface="Consolas" pitchFamily="49" charset="0"/>
            </a:endParaRPr>
          </a:p>
          <a:p>
            <a:pPr marL="804863"/>
            <a:r>
              <a:rPr lang="en-US" dirty="0" smtClean="0">
                <a:latin typeface="Consolas" pitchFamily="49" charset="0"/>
              </a:rPr>
              <a:t>disk-&gt;</a:t>
            </a:r>
            <a:r>
              <a:rPr lang="en-US" dirty="0" err="1" smtClean="0">
                <a:latin typeface="Consolas" pitchFamily="49" charset="0"/>
              </a:rPr>
              <a:t>cmd</a:t>
            </a:r>
            <a:r>
              <a:rPr lang="en-US" dirty="0" smtClean="0">
                <a:latin typeface="Consolas" pitchFamily="49" charset="0"/>
              </a:rPr>
              <a:t> = READ_4K_SECTOR;</a:t>
            </a:r>
          </a:p>
          <a:p>
            <a:pPr marL="804863"/>
            <a:r>
              <a:rPr lang="en-US" dirty="0" smtClean="0">
                <a:latin typeface="Consolas" pitchFamily="49" charset="0"/>
              </a:rPr>
              <a:t>disk-&gt;data = 12;</a:t>
            </a:r>
          </a:p>
          <a:p>
            <a:pPr marL="804863"/>
            <a:r>
              <a:rPr lang="en-US" dirty="0" smtClean="0">
                <a:latin typeface="Consolas" pitchFamily="49" charset="0"/>
              </a:rPr>
              <a:t>while (!(disk-&gt;status &amp; 1) { }</a:t>
            </a:r>
          </a:p>
          <a:p>
            <a:pPr marL="804863"/>
            <a:r>
              <a:rPr lang="en-US" dirty="0" smtClean="0">
                <a:latin typeface="Consolas" pitchFamily="49" charset="0"/>
              </a:rPr>
              <a:t>for (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 = 0..4k) </a:t>
            </a:r>
          </a:p>
          <a:p>
            <a:pPr marL="804863"/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buf</a:t>
            </a:r>
            <a:r>
              <a:rPr lang="en-US" dirty="0" smtClean="0">
                <a:latin typeface="Consolas" pitchFamily="49" charset="0"/>
              </a:rPr>
              <a:t>[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] = disk-&gt;data;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40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DMA: Direct Memory Access</a:t>
            </a:r>
            <a:endParaRPr lang="en-GB"/>
          </a:p>
        </p:txBody>
      </p:sp>
      <p:sp>
        <p:nvSpPr>
          <p:cNvPr id="41840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Programmed I/O </a:t>
            </a:r>
            <a:r>
              <a:rPr lang="en-GB" dirty="0" err="1" smtClean="0"/>
              <a:t>xfer</a:t>
            </a:r>
            <a:r>
              <a:rPr lang="en-GB" dirty="0" smtClean="0"/>
              <a:t>:  Device </a:t>
            </a:r>
            <a:r>
              <a:rPr lang="en-GB" dirty="0" smtClean="0">
                <a:sym typeface="Wingdings" pitchFamily="2" charset="2"/>
              </a:rPr>
              <a:t> </a:t>
            </a:r>
            <a:r>
              <a:rPr lang="en-GB" dirty="0" smtClean="0"/>
              <a:t> CPU </a:t>
            </a:r>
            <a:r>
              <a:rPr lang="en-GB" dirty="0" smtClean="0">
                <a:sym typeface="Wingdings" pitchFamily="2" charset="2"/>
              </a:rPr>
              <a:t></a:t>
            </a:r>
            <a:r>
              <a:rPr lang="en-GB" dirty="0" smtClean="0"/>
              <a:t> RAM</a:t>
            </a:r>
          </a:p>
          <a:p>
            <a:pPr lvl="1">
              <a:buNone/>
            </a:pPr>
            <a:r>
              <a:rPr lang="en-GB" dirty="0" smtClean="0"/>
              <a:t>for (</a:t>
            </a:r>
            <a:r>
              <a:rPr lang="en-GB" dirty="0" err="1" smtClean="0"/>
              <a:t>i</a:t>
            </a:r>
            <a:r>
              <a:rPr lang="en-GB" dirty="0" smtClean="0"/>
              <a:t> = 1 .. n)</a:t>
            </a:r>
          </a:p>
          <a:p>
            <a:pPr lvl="1"/>
            <a:r>
              <a:rPr lang="en-GB" dirty="0" smtClean="0"/>
              <a:t>CPU issues read request</a:t>
            </a:r>
          </a:p>
          <a:p>
            <a:pPr lvl="1"/>
            <a:r>
              <a:rPr lang="en-GB" dirty="0" smtClean="0"/>
              <a:t>Device puts data on bus</a:t>
            </a:r>
            <a:br>
              <a:rPr lang="en-GB" dirty="0" smtClean="0"/>
            </a:br>
            <a:r>
              <a:rPr lang="en-GB" dirty="0" smtClean="0"/>
              <a:t>&amp; CPU reads into registers</a:t>
            </a:r>
          </a:p>
          <a:p>
            <a:pPr lvl="1"/>
            <a:r>
              <a:rPr lang="en-GB" dirty="0" smtClean="0"/>
              <a:t>CPU writes data to memory</a:t>
            </a:r>
          </a:p>
        </p:txBody>
      </p:sp>
      <p:sp>
        <p:nvSpPr>
          <p:cNvPr id="41840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554662" y="1133475"/>
            <a:ext cx="769938" cy="542925"/>
          </a:xfrm>
          <a:prstGeom prst="rect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 dirty="0">
                <a:solidFill>
                  <a:srgbClr val="FFFFFF"/>
                </a:solidFill>
                <a:latin typeface="Calibri"/>
              </a:rPr>
              <a:t>CPU</a:t>
            </a:r>
          </a:p>
        </p:txBody>
      </p:sp>
      <p:sp>
        <p:nvSpPr>
          <p:cNvPr id="418406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34300" y="1133475"/>
            <a:ext cx="800100" cy="542925"/>
          </a:xfrm>
          <a:prstGeom prst="rect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>
                <a:solidFill>
                  <a:srgbClr val="FFFFFF"/>
                </a:solidFill>
                <a:latin typeface="Calibri"/>
              </a:rPr>
              <a:t>RAM</a:t>
            </a:r>
          </a:p>
        </p:txBody>
      </p:sp>
      <p:sp>
        <p:nvSpPr>
          <p:cNvPr id="4184070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77000" y="1866900"/>
            <a:ext cx="908050" cy="1028700"/>
          </a:xfrm>
          <a:prstGeom prst="flowChartMagneticDisk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>
                <a:solidFill>
                  <a:srgbClr val="FFFFFF"/>
                </a:solidFill>
                <a:latin typeface="Calibri"/>
              </a:rPr>
              <a:t>DISK</a:t>
            </a:r>
          </a:p>
        </p:txBody>
      </p:sp>
      <p:sp>
        <p:nvSpPr>
          <p:cNvPr id="4184071" name="Freeform 7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6400800" y="1600200"/>
            <a:ext cx="457199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44" y="288"/>
              </a:cxn>
            </a:cxnLst>
            <a:rect l="0" t="0" r="r" b="b"/>
            <a:pathLst>
              <a:path w="144" h="288">
                <a:moveTo>
                  <a:pt x="0" y="0"/>
                </a:moveTo>
                <a:lnTo>
                  <a:pt x="144" y="0"/>
                </a:lnTo>
                <a:lnTo>
                  <a:pt x="144" y="288"/>
                </a:lnTo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84072" name="Freeform 8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6400800" y="1435100"/>
            <a:ext cx="685799" cy="698500"/>
          </a:xfrm>
          <a:custGeom>
            <a:avLst/>
            <a:gdLst/>
            <a:ahLst/>
            <a:cxnLst>
              <a:cxn ang="0">
                <a:pos x="192" y="288"/>
              </a:cxn>
              <a:cxn ang="0">
                <a:pos x="192" y="0"/>
              </a:cxn>
              <a:cxn ang="0">
                <a:pos x="0" y="0"/>
              </a:cxn>
            </a:cxnLst>
            <a:rect l="0" t="0" r="r" b="b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840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6400800" y="1219200"/>
            <a:ext cx="1295400" cy="0"/>
          </a:xfrm>
          <a:prstGeom prst="line">
            <a:avLst/>
          </a:prstGeom>
          <a:noFill/>
          <a:ln w="28575">
            <a:solidFill>
              <a:schemeClr val="accent1"/>
            </a:solidFill>
            <a:miter lim="800000"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84082" name="Oval 1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994525" y="1587500"/>
            <a:ext cx="152400" cy="762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84083" name="Oval 1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146925" y="1130300"/>
            <a:ext cx="76200" cy="1524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I/O Data Transfer</a:t>
            </a:r>
            <a:endParaRPr lang="en-AU" dirty="0"/>
          </a:p>
        </p:txBody>
      </p:sp>
      <p:sp>
        <p:nvSpPr>
          <p:cNvPr id="416973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How to transfer lots of data efficiently?</a:t>
            </a:r>
            <a:endParaRPr lang="en-US" dirty="0" smtClean="0">
              <a:latin typeface="Consolas" pitchFamily="49" charset="0"/>
            </a:endParaRPr>
          </a:p>
          <a:p>
            <a:r>
              <a:rPr lang="en-US" dirty="0" smtClean="0"/>
              <a:t>A: Have device access memory directly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Direct memory access (DMA)</a:t>
            </a:r>
          </a:p>
          <a:p>
            <a:pPr lvl="1"/>
            <a:r>
              <a:rPr lang="en-US" dirty="0" smtClean="0"/>
              <a:t>OS provides starting address, length</a:t>
            </a:r>
          </a:p>
          <a:p>
            <a:pPr lvl="1"/>
            <a:r>
              <a:rPr lang="en-US" dirty="0" smtClean="0"/>
              <a:t>controller (or device) transfers data autonomously</a:t>
            </a:r>
          </a:p>
          <a:p>
            <a:pPr lvl="1"/>
            <a:r>
              <a:rPr lang="en-US" dirty="0" smtClean="0"/>
              <a:t>Interrupt on completion / error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40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DMA: Direct Memory Access</a:t>
            </a:r>
            <a:endParaRPr lang="en-GB"/>
          </a:p>
        </p:txBody>
      </p:sp>
      <p:sp>
        <p:nvSpPr>
          <p:cNvPr id="41840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Programmed I/O </a:t>
            </a:r>
            <a:r>
              <a:rPr lang="en-GB" dirty="0" err="1" smtClean="0"/>
              <a:t>xfer</a:t>
            </a:r>
            <a:r>
              <a:rPr lang="en-GB" dirty="0" smtClean="0"/>
              <a:t>:  Device </a:t>
            </a:r>
            <a:r>
              <a:rPr lang="en-GB" dirty="0" smtClean="0">
                <a:sym typeface="Wingdings" pitchFamily="2" charset="2"/>
              </a:rPr>
              <a:t> </a:t>
            </a:r>
            <a:r>
              <a:rPr lang="en-GB" dirty="0" smtClean="0"/>
              <a:t> CPU </a:t>
            </a:r>
            <a:r>
              <a:rPr lang="en-GB" dirty="0" smtClean="0">
                <a:sym typeface="Wingdings" pitchFamily="2" charset="2"/>
              </a:rPr>
              <a:t></a:t>
            </a:r>
            <a:r>
              <a:rPr lang="en-GB" dirty="0" smtClean="0"/>
              <a:t> RAM</a:t>
            </a:r>
          </a:p>
          <a:p>
            <a:pPr lvl="1">
              <a:buNone/>
            </a:pPr>
            <a:r>
              <a:rPr lang="en-GB" dirty="0" smtClean="0"/>
              <a:t>for (</a:t>
            </a:r>
            <a:r>
              <a:rPr lang="en-GB" dirty="0" err="1" smtClean="0"/>
              <a:t>i</a:t>
            </a:r>
            <a:r>
              <a:rPr lang="en-GB" dirty="0" smtClean="0"/>
              <a:t> = 1 .. n)</a:t>
            </a:r>
          </a:p>
          <a:p>
            <a:pPr lvl="1"/>
            <a:r>
              <a:rPr lang="en-GB" dirty="0" smtClean="0"/>
              <a:t>CPU issues read request</a:t>
            </a:r>
          </a:p>
          <a:p>
            <a:pPr lvl="1"/>
            <a:r>
              <a:rPr lang="en-GB" dirty="0" smtClean="0"/>
              <a:t>Device puts data on bus</a:t>
            </a:r>
            <a:br>
              <a:rPr lang="en-GB" dirty="0" smtClean="0"/>
            </a:br>
            <a:r>
              <a:rPr lang="en-GB" dirty="0" smtClean="0"/>
              <a:t>&amp; CPU reads into registers</a:t>
            </a:r>
          </a:p>
          <a:p>
            <a:pPr lvl="1"/>
            <a:r>
              <a:rPr lang="en-GB" dirty="0" smtClean="0"/>
              <a:t>CPU writes data to memory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DMA </a:t>
            </a:r>
            <a:r>
              <a:rPr lang="en-GB" dirty="0" err="1" smtClean="0"/>
              <a:t>xfer</a:t>
            </a:r>
            <a:r>
              <a:rPr lang="en-GB" dirty="0" smtClean="0"/>
              <a:t>:  Device </a:t>
            </a:r>
            <a:r>
              <a:rPr lang="en-GB" dirty="0" smtClean="0">
                <a:sym typeface="Wingdings" pitchFamily="2" charset="2"/>
              </a:rPr>
              <a:t> </a:t>
            </a:r>
            <a:r>
              <a:rPr lang="en-GB" dirty="0" smtClean="0"/>
              <a:t>RAM</a:t>
            </a:r>
          </a:p>
          <a:p>
            <a:pPr lvl="1"/>
            <a:r>
              <a:rPr lang="en-GB" dirty="0" smtClean="0"/>
              <a:t>CPU sets up DMA request</a:t>
            </a:r>
          </a:p>
          <a:p>
            <a:pPr lvl="1"/>
            <a:r>
              <a:rPr lang="en-GB" dirty="0" smtClean="0"/>
              <a:t>for (</a:t>
            </a:r>
            <a:r>
              <a:rPr lang="en-GB" dirty="0" err="1" smtClean="0"/>
              <a:t>i</a:t>
            </a:r>
            <a:r>
              <a:rPr lang="en-GB" dirty="0" smtClean="0"/>
              <a:t> = 1 ... n)</a:t>
            </a:r>
            <a:br>
              <a:rPr lang="en-GB" dirty="0" smtClean="0"/>
            </a:br>
            <a:r>
              <a:rPr lang="en-GB" dirty="0" smtClean="0"/>
              <a:t>	Device puts data on bus</a:t>
            </a:r>
            <a:br>
              <a:rPr lang="en-GB" dirty="0" smtClean="0"/>
            </a:br>
            <a:r>
              <a:rPr lang="en-GB" dirty="0" smtClean="0"/>
              <a:t>	&amp; RAM accepts it</a:t>
            </a:r>
          </a:p>
        </p:txBody>
      </p:sp>
      <p:sp>
        <p:nvSpPr>
          <p:cNvPr id="41840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554662" y="1133475"/>
            <a:ext cx="769938" cy="542925"/>
          </a:xfrm>
          <a:prstGeom prst="rect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 dirty="0">
                <a:solidFill>
                  <a:srgbClr val="FFFFFF"/>
                </a:solidFill>
                <a:latin typeface="Calibri"/>
              </a:rPr>
              <a:t>CPU</a:t>
            </a:r>
          </a:p>
        </p:txBody>
      </p:sp>
      <p:sp>
        <p:nvSpPr>
          <p:cNvPr id="418406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34300" y="1133475"/>
            <a:ext cx="800100" cy="542925"/>
          </a:xfrm>
          <a:prstGeom prst="rect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>
                <a:solidFill>
                  <a:srgbClr val="FFFFFF"/>
                </a:solidFill>
                <a:latin typeface="Calibri"/>
              </a:rPr>
              <a:t>RAM</a:t>
            </a:r>
          </a:p>
        </p:txBody>
      </p:sp>
      <p:sp>
        <p:nvSpPr>
          <p:cNvPr id="4184070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77000" y="1866900"/>
            <a:ext cx="908050" cy="1028700"/>
          </a:xfrm>
          <a:prstGeom prst="flowChartMagneticDisk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>
                <a:solidFill>
                  <a:srgbClr val="FFFFFF"/>
                </a:solidFill>
                <a:latin typeface="Calibri"/>
              </a:rPr>
              <a:t>DISK</a:t>
            </a:r>
          </a:p>
        </p:txBody>
      </p:sp>
      <p:sp>
        <p:nvSpPr>
          <p:cNvPr id="4184071" name="Freeform 7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6400800" y="1600200"/>
            <a:ext cx="457199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44" y="288"/>
              </a:cxn>
            </a:cxnLst>
            <a:rect l="0" t="0" r="r" b="b"/>
            <a:pathLst>
              <a:path w="144" h="288">
                <a:moveTo>
                  <a:pt x="0" y="0"/>
                </a:moveTo>
                <a:lnTo>
                  <a:pt x="144" y="0"/>
                </a:lnTo>
                <a:lnTo>
                  <a:pt x="144" y="288"/>
                </a:lnTo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84072" name="Freeform 8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6400800" y="1435100"/>
            <a:ext cx="685799" cy="698500"/>
          </a:xfrm>
          <a:custGeom>
            <a:avLst/>
            <a:gdLst/>
            <a:ahLst/>
            <a:cxnLst>
              <a:cxn ang="0">
                <a:pos x="192" y="288"/>
              </a:cxn>
              <a:cxn ang="0">
                <a:pos x="192" y="0"/>
              </a:cxn>
              <a:cxn ang="0">
                <a:pos x="0" y="0"/>
              </a:cxn>
            </a:cxnLst>
            <a:rect l="0" t="0" r="r" b="b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840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6400800" y="1219200"/>
            <a:ext cx="1295400" cy="0"/>
          </a:xfrm>
          <a:prstGeom prst="line">
            <a:avLst/>
          </a:prstGeom>
          <a:noFill/>
          <a:ln w="28575">
            <a:solidFill>
              <a:schemeClr val="accent1"/>
            </a:solidFill>
            <a:miter lim="800000"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84082" name="Oval 1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994525" y="1587500"/>
            <a:ext cx="152400" cy="762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84083" name="Oval 1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146925" y="1130300"/>
            <a:ext cx="76200" cy="1524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54662" y="3762375"/>
            <a:ext cx="769938" cy="542925"/>
          </a:xfrm>
          <a:prstGeom prst="rect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 dirty="0">
                <a:solidFill>
                  <a:srgbClr val="FFFFFF"/>
                </a:solidFill>
                <a:latin typeface="Calibri"/>
              </a:rPr>
              <a:t>CPU</a:t>
            </a:r>
          </a:p>
        </p:txBody>
      </p:sp>
      <p:sp>
        <p:nvSpPr>
          <p:cNvPr id="13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734300" y="3762375"/>
            <a:ext cx="800100" cy="542925"/>
          </a:xfrm>
          <a:prstGeom prst="rect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>
                <a:solidFill>
                  <a:srgbClr val="FFFFFF"/>
                </a:solidFill>
                <a:latin typeface="Calibri"/>
              </a:rPr>
              <a:t>RAM</a:t>
            </a:r>
          </a:p>
        </p:txBody>
      </p:sp>
      <p:sp>
        <p:nvSpPr>
          <p:cNvPr id="14" name="AutoShape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477000" y="4495800"/>
            <a:ext cx="908050" cy="1028700"/>
          </a:xfrm>
          <a:prstGeom prst="flowChartMagneticDisk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>
                <a:solidFill>
                  <a:srgbClr val="FFFFFF"/>
                </a:solidFill>
                <a:latin typeface="Calibri"/>
              </a:rPr>
              <a:t>DISK</a:t>
            </a:r>
          </a:p>
        </p:txBody>
      </p:sp>
      <p:sp>
        <p:nvSpPr>
          <p:cNvPr id="15" name="Freeform 7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6324600" y="4229100"/>
            <a:ext cx="457199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44" y="288"/>
              </a:cxn>
            </a:cxnLst>
            <a:rect l="0" t="0" r="r" b="b"/>
            <a:pathLst>
              <a:path w="144" h="288">
                <a:moveTo>
                  <a:pt x="0" y="0"/>
                </a:moveTo>
                <a:lnTo>
                  <a:pt x="144" y="0"/>
                </a:lnTo>
                <a:lnTo>
                  <a:pt x="144" y="288"/>
                </a:lnTo>
              </a:path>
            </a:pathLst>
          </a:custGeom>
          <a:noFill/>
          <a:ln w="28575">
            <a:solidFill>
              <a:schemeClr val="accent1"/>
            </a:solidFill>
            <a:prstDash val="sysDot"/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8"/>
          <p:cNvSpPr>
            <a:spLocks/>
          </p:cNvSpPr>
          <p:nvPr>
            <p:custDataLst>
              <p:tags r:id="rId15"/>
            </p:custDataLst>
          </p:nvPr>
        </p:nvSpPr>
        <p:spPr bwMode="auto">
          <a:xfrm flipH="1">
            <a:off x="7086598" y="3886200"/>
            <a:ext cx="533401" cy="876300"/>
          </a:xfrm>
          <a:custGeom>
            <a:avLst/>
            <a:gdLst/>
            <a:ahLst/>
            <a:cxnLst>
              <a:cxn ang="0">
                <a:pos x="192" y="288"/>
              </a:cxn>
              <a:cxn ang="0">
                <a:pos x="192" y="0"/>
              </a:cxn>
              <a:cxn ang="0">
                <a:pos x="0" y="0"/>
              </a:cxn>
            </a:cxnLst>
            <a:rect l="0" t="0" r="r" b="b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191000"/>
            <a:ext cx="152400" cy="762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3810000"/>
            <a:ext cx="76200" cy="1524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10400" y="4038600"/>
            <a:ext cx="152400" cy="762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010400" y="4343400"/>
            <a:ext cx="152400" cy="762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DMA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DMA example: reading from audio (</a:t>
            </a:r>
            <a:r>
              <a:rPr lang="en-US" dirty="0" err="1" smtClean="0"/>
              <a:t>mic</a:t>
            </a:r>
            <a:r>
              <a:rPr lang="en-US" dirty="0" smtClean="0"/>
              <a:t>) input</a:t>
            </a:r>
          </a:p>
          <a:p>
            <a:pPr lvl="1"/>
            <a:r>
              <a:rPr lang="en-US" dirty="0" smtClean="0"/>
              <a:t>DMA engine on audio device… or I/O controller … or …</a:t>
            </a:r>
          </a:p>
          <a:p>
            <a:pPr>
              <a:spcBef>
                <a:spcPts val="1200"/>
              </a:spcBef>
            </a:pPr>
            <a:r>
              <a:rPr lang="en-US" sz="2800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 </a:t>
            </a:r>
            <a:r>
              <a:rPr lang="en-US" sz="2800" dirty="0" err="1" smtClean="0">
                <a:latin typeface="Consolas" pitchFamily="49" charset="0"/>
              </a:rPr>
              <a:t>dma_size</a:t>
            </a:r>
            <a:r>
              <a:rPr lang="en-US" sz="2800" dirty="0" smtClean="0">
                <a:latin typeface="Consolas" pitchFamily="49" charset="0"/>
              </a:rPr>
              <a:t> = 4*PAGE_SIZE;</a:t>
            </a:r>
          </a:p>
          <a:p>
            <a:r>
              <a:rPr lang="en-US" sz="2800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 *</a:t>
            </a:r>
            <a:r>
              <a:rPr lang="en-US" sz="2800" dirty="0" err="1" smtClean="0">
                <a:latin typeface="Consolas" pitchFamily="49" charset="0"/>
              </a:rPr>
              <a:t>buf</a:t>
            </a:r>
            <a:r>
              <a:rPr lang="en-US" sz="2800" dirty="0" smtClean="0">
                <a:latin typeface="Consolas" pitchFamily="49" charset="0"/>
              </a:rPr>
              <a:t> = </a:t>
            </a:r>
            <a:r>
              <a:rPr lang="en-US" sz="2800" dirty="0" err="1" smtClean="0">
                <a:latin typeface="Consolas" pitchFamily="49" charset="0"/>
              </a:rPr>
              <a:t>alloc_dma</a:t>
            </a:r>
            <a:r>
              <a:rPr lang="en-US" sz="2800" dirty="0" smtClean="0">
                <a:latin typeface="Consolas" pitchFamily="49" charset="0"/>
              </a:rPr>
              <a:t>(</a:t>
            </a:r>
            <a:r>
              <a:rPr lang="en-US" sz="2800" dirty="0" err="1" smtClean="0">
                <a:latin typeface="Consolas" pitchFamily="49" charset="0"/>
              </a:rPr>
              <a:t>dma_size</a:t>
            </a:r>
            <a:r>
              <a:rPr lang="en-US" sz="2800" dirty="0" smtClean="0">
                <a:latin typeface="Consolas" pitchFamily="49" charset="0"/>
              </a:rPr>
              <a:t>);</a:t>
            </a:r>
          </a:p>
          <a:p>
            <a:r>
              <a:rPr lang="en-US" sz="2800" dirty="0" smtClean="0">
                <a:latin typeface="Consolas" pitchFamily="49" charset="0"/>
              </a:rPr>
              <a:t>...</a:t>
            </a:r>
          </a:p>
          <a:p>
            <a:r>
              <a:rPr lang="en-US" sz="2800" dirty="0" smtClean="0">
                <a:latin typeface="Consolas" pitchFamily="49" charset="0"/>
              </a:rPr>
              <a:t>dev-&gt;</a:t>
            </a:r>
            <a:r>
              <a:rPr lang="en-US" sz="2800" dirty="0" err="1" smtClean="0">
                <a:latin typeface="Consolas" pitchFamily="49" charset="0"/>
              </a:rPr>
              <a:t>mic_dma_baseaddr</a:t>
            </a:r>
            <a:r>
              <a:rPr lang="en-US" sz="2800" dirty="0" smtClean="0">
                <a:latin typeface="Consolas" pitchFamily="49" charset="0"/>
              </a:rPr>
              <a:t> = (</a:t>
            </a:r>
            <a:r>
              <a:rPr lang="en-US" sz="2800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)</a:t>
            </a:r>
            <a:r>
              <a:rPr lang="en-US" sz="2800" dirty="0" err="1" smtClean="0">
                <a:latin typeface="Consolas" pitchFamily="49" charset="0"/>
              </a:rPr>
              <a:t>buf</a:t>
            </a:r>
            <a:r>
              <a:rPr lang="en-US" sz="2800" dirty="0" smtClean="0">
                <a:latin typeface="Consolas" pitchFamily="49" charset="0"/>
              </a:rPr>
              <a:t>;</a:t>
            </a:r>
          </a:p>
          <a:p>
            <a:r>
              <a:rPr lang="en-US" sz="2800" dirty="0" smtClean="0">
                <a:latin typeface="Consolas" pitchFamily="49" charset="0"/>
              </a:rPr>
              <a:t>dev-&gt;</a:t>
            </a:r>
            <a:r>
              <a:rPr lang="en-US" sz="2800" dirty="0" err="1" smtClean="0">
                <a:latin typeface="Consolas" pitchFamily="49" charset="0"/>
              </a:rPr>
              <a:t>mic_dma_count</a:t>
            </a:r>
            <a:r>
              <a:rPr lang="en-US" sz="2800" dirty="0" smtClean="0">
                <a:latin typeface="Consolas" pitchFamily="49" charset="0"/>
              </a:rPr>
              <a:t> = </a:t>
            </a:r>
            <a:r>
              <a:rPr lang="en-US" sz="2800" dirty="0" err="1" smtClean="0">
                <a:latin typeface="Consolas" pitchFamily="49" charset="0"/>
              </a:rPr>
              <a:t>dma_len</a:t>
            </a:r>
            <a:r>
              <a:rPr lang="en-US" sz="2800" dirty="0" smtClean="0">
                <a:latin typeface="Consolas" pitchFamily="49" charset="0"/>
              </a:rPr>
              <a:t>;</a:t>
            </a:r>
          </a:p>
          <a:p>
            <a:r>
              <a:rPr lang="en-US" sz="2800" dirty="0" smtClean="0">
                <a:latin typeface="Consolas" pitchFamily="49" charset="0"/>
              </a:rPr>
              <a:t>dev-&gt;</a:t>
            </a:r>
            <a:r>
              <a:rPr lang="en-US" sz="2800" dirty="0" err="1" smtClean="0">
                <a:latin typeface="Consolas" pitchFamily="49" charset="0"/>
              </a:rPr>
              <a:t>cmd</a:t>
            </a:r>
            <a:r>
              <a:rPr lang="en-US" sz="2800" dirty="0" smtClean="0">
                <a:latin typeface="Consolas" pitchFamily="49" charset="0"/>
              </a:rPr>
              <a:t> = DEV_MIC_INPUT |</a:t>
            </a:r>
            <a:br>
              <a:rPr lang="en-US" sz="2800" dirty="0" smtClean="0">
                <a:latin typeface="Consolas" pitchFamily="49" charset="0"/>
              </a:rPr>
            </a:br>
            <a:r>
              <a:rPr lang="en-US" sz="2800" dirty="0" smtClean="0">
                <a:latin typeface="Consolas" pitchFamily="49" charset="0"/>
              </a:rPr>
              <a:t>DEV_INTERRUPT_ENABLE | DEV_DMA_ENABLE;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DMA Issues (1): Addressing</a:t>
            </a:r>
            <a:endParaRPr lang="en-GB"/>
          </a:p>
        </p:txBody>
      </p:sp>
      <p:sp>
        <p:nvSpPr>
          <p:cNvPr id="41881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Issue #1: </a:t>
            </a:r>
            <a:r>
              <a:rPr lang="en-GB" dirty="0" smtClean="0">
                <a:solidFill>
                  <a:schemeClr val="accent1"/>
                </a:solidFill>
              </a:rPr>
              <a:t>DMA meets Virtual Memory</a:t>
            </a:r>
          </a:p>
          <a:p>
            <a:r>
              <a:rPr lang="en-GB" dirty="0" smtClean="0"/>
              <a:t>RAM: physical addresses</a:t>
            </a:r>
          </a:p>
          <a:p>
            <a:r>
              <a:rPr lang="en-GB" dirty="0" smtClean="0"/>
              <a:t>Programs: virtual addresses</a:t>
            </a:r>
          </a:p>
          <a:p>
            <a:endParaRPr lang="en-GB" dirty="0" smtClean="0"/>
          </a:p>
          <a:p>
            <a:r>
              <a:rPr lang="en-GB" dirty="0" smtClean="0"/>
              <a:t>Solution: DMA uses physical addresses</a:t>
            </a:r>
          </a:p>
          <a:p>
            <a:pPr lvl="1"/>
            <a:r>
              <a:rPr lang="en-US" dirty="0" smtClean="0"/>
              <a:t>OS uses physical address when setting up DMA</a:t>
            </a:r>
          </a:p>
          <a:p>
            <a:pPr lvl="1"/>
            <a:r>
              <a:rPr lang="en-US" dirty="0" smtClean="0"/>
              <a:t>OS allocates contiguous physical pages for DMA</a:t>
            </a:r>
          </a:p>
          <a:p>
            <a:pPr lvl="1"/>
            <a:r>
              <a:rPr lang="en-US" dirty="0" smtClean="0"/>
              <a:t>Or: OS splits </a:t>
            </a:r>
            <a:r>
              <a:rPr lang="en-US" dirty="0" err="1" smtClean="0"/>
              <a:t>xfer</a:t>
            </a:r>
            <a:r>
              <a:rPr lang="en-US" dirty="0" smtClean="0"/>
              <a:t> into page-sized chunks</a:t>
            </a:r>
          </a:p>
          <a:p>
            <a:pPr lvl="2">
              <a:buNone/>
            </a:pPr>
            <a:r>
              <a:rPr lang="en-US" dirty="0" smtClean="0"/>
              <a:t>(many devices support DMA “chains” for this reason)</a:t>
            </a:r>
            <a:endParaRPr lang="en-GB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1349097"/>
            <a:ext cx="769938" cy="542925"/>
          </a:xfrm>
          <a:prstGeom prst="rect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 dirty="0">
                <a:solidFill>
                  <a:srgbClr val="FFFFFF"/>
                </a:solidFill>
                <a:latin typeface="Calibri"/>
              </a:rPr>
              <a:t>CPU</a:t>
            </a:r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962900" y="1377672"/>
            <a:ext cx="800100" cy="542925"/>
          </a:xfrm>
          <a:prstGeom prst="rect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>
                <a:solidFill>
                  <a:srgbClr val="FFFFFF"/>
                </a:solidFill>
                <a:latin typeface="Calibri"/>
              </a:rPr>
              <a:t>RAM</a:t>
            </a:r>
          </a:p>
        </p:txBody>
      </p:sp>
      <p:sp>
        <p:nvSpPr>
          <p:cNvPr id="6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705600" y="2111097"/>
            <a:ext cx="908050" cy="1028700"/>
          </a:xfrm>
          <a:prstGeom prst="flowChartMagneticDisk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>
                <a:solidFill>
                  <a:srgbClr val="FFFFFF"/>
                </a:solidFill>
                <a:latin typeface="Calibri"/>
              </a:rPr>
              <a:t>DISK</a:t>
            </a:r>
          </a:p>
        </p:txBody>
      </p:sp>
      <p:sp>
        <p:nvSpPr>
          <p:cNvPr id="8" name="Freeform 8"/>
          <p:cNvSpPr>
            <a:spLocks/>
          </p:cNvSpPr>
          <p:nvPr>
            <p:custDataLst>
              <p:tags r:id="rId6"/>
            </p:custDataLst>
          </p:nvPr>
        </p:nvSpPr>
        <p:spPr bwMode="auto">
          <a:xfrm flipH="1">
            <a:off x="7315198" y="1501497"/>
            <a:ext cx="533401" cy="876300"/>
          </a:xfrm>
          <a:custGeom>
            <a:avLst/>
            <a:gdLst/>
            <a:ahLst/>
            <a:cxnLst>
              <a:cxn ang="0">
                <a:pos x="192" y="288"/>
              </a:cxn>
              <a:cxn ang="0">
                <a:pos x="192" y="0"/>
              </a:cxn>
              <a:cxn ang="0">
                <a:pos x="0" y="0"/>
              </a:cxn>
            </a:cxnLst>
            <a:rect l="0" t="0" r="r" b="b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accent1"/>
            </a:solidFill>
            <a:round/>
            <a:headEnd type="arrow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1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1806297"/>
            <a:ext cx="152400" cy="762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67600" y="1425297"/>
            <a:ext cx="76200" cy="1524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39000" y="1653897"/>
            <a:ext cx="152400" cy="762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1958697"/>
            <a:ext cx="152400" cy="762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935662" y="1349097"/>
            <a:ext cx="769938" cy="542925"/>
          </a:xfrm>
          <a:prstGeom prst="rect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 dirty="0" smtClean="0">
                <a:solidFill>
                  <a:srgbClr val="FFFFFF"/>
                </a:solidFill>
                <a:latin typeface="Calibri"/>
              </a:rPr>
              <a:t>MMU</a:t>
            </a:r>
            <a:endParaRPr lang="en-GB" sz="2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DMA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DMA example: reading from audio (</a:t>
            </a:r>
            <a:r>
              <a:rPr lang="en-US" dirty="0" err="1" smtClean="0"/>
              <a:t>mic</a:t>
            </a:r>
            <a:r>
              <a:rPr lang="en-US" dirty="0" smtClean="0"/>
              <a:t>) input</a:t>
            </a:r>
          </a:p>
          <a:p>
            <a:pPr lvl="1"/>
            <a:r>
              <a:rPr lang="en-US" dirty="0" smtClean="0"/>
              <a:t>DMA engine on audio device… or I/O controller … or …</a:t>
            </a:r>
          </a:p>
          <a:p>
            <a:pPr>
              <a:spcBef>
                <a:spcPts val="1200"/>
              </a:spcBef>
            </a:pPr>
            <a:r>
              <a:rPr lang="en-US" sz="2800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 </a:t>
            </a:r>
            <a:r>
              <a:rPr lang="en-US" sz="2800" dirty="0" err="1" smtClean="0">
                <a:latin typeface="Consolas" pitchFamily="49" charset="0"/>
              </a:rPr>
              <a:t>dma_size</a:t>
            </a:r>
            <a:r>
              <a:rPr lang="en-US" sz="2800" dirty="0" smtClean="0">
                <a:latin typeface="Consolas" pitchFamily="49" charset="0"/>
              </a:rPr>
              <a:t> = 4*PAGE_SIZE;</a:t>
            </a:r>
          </a:p>
          <a:p>
            <a:r>
              <a:rPr lang="en-US" sz="2800" dirty="0" smtClean="0">
                <a:latin typeface="Consolas" pitchFamily="49" charset="0"/>
              </a:rPr>
              <a:t>void *</a:t>
            </a:r>
            <a:r>
              <a:rPr lang="en-US" sz="2800" dirty="0" err="1" smtClean="0">
                <a:latin typeface="Consolas" pitchFamily="49" charset="0"/>
              </a:rPr>
              <a:t>buf</a:t>
            </a:r>
            <a:r>
              <a:rPr lang="en-US" sz="2800" dirty="0" smtClean="0">
                <a:latin typeface="Consolas" pitchFamily="49" charset="0"/>
              </a:rPr>
              <a:t> = 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</a:rPr>
              <a:t>alloc_dma</a:t>
            </a:r>
            <a:r>
              <a:rPr lang="en-US" sz="2800" dirty="0" smtClean="0">
                <a:latin typeface="Consolas" pitchFamily="49" charset="0"/>
              </a:rPr>
              <a:t>(</a:t>
            </a:r>
            <a:r>
              <a:rPr lang="en-US" sz="2800" dirty="0" err="1" smtClean="0">
                <a:latin typeface="Consolas" pitchFamily="49" charset="0"/>
              </a:rPr>
              <a:t>dma_size</a:t>
            </a:r>
            <a:r>
              <a:rPr lang="en-US" sz="2800" dirty="0" smtClean="0">
                <a:latin typeface="Consolas" pitchFamily="49" charset="0"/>
              </a:rPr>
              <a:t>);</a:t>
            </a:r>
          </a:p>
          <a:p>
            <a:r>
              <a:rPr lang="en-US" sz="2800" dirty="0" smtClean="0">
                <a:latin typeface="Consolas" pitchFamily="49" charset="0"/>
              </a:rPr>
              <a:t>...</a:t>
            </a:r>
          </a:p>
          <a:p>
            <a:r>
              <a:rPr lang="en-US" sz="2800" dirty="0" smtClean="0">
                <a:latin typeface="Consolas" pitchFamily="49" charset="0"/>
              </a:rPr>
              <a:t>dev-&gt;</a:t>
            </a:r>
            <a:r>
              <a:rPr lang="en-US" sz="2800" dirty="0" err="1" smtClean="0">
                <a:latin typeface="Consolas" pitchFamily="49" charset="0"/>
              </a:rPr>
              <a:t>mic_dma_baseaddr</a:t>
            </a:r>
            <a:r>
              <a:rPr lang="en-US" sz="2800" dirty="0" smtClean="0">
                <a:latin typeface="Consolas" pitchFamily="49" charset="0"/>
              </a:rPr>
              <a:t> = 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</a:rPr>
              <a:t>virt_to_phys</a:t>
            </a:r>
            <a:r>
              <a:rPr lang="en-US" sz="2800" dirty="0" smtClean="0">
                <a:latin typeface="Consolas" pitchFamily="49" charset="0"/>
              </a:rPr>
              <a:t>(</a:t>
            </a:r>
            <a:r>
              <a:rPr lang="en-US" sz="2800" dirty="0" err="1" smtClean="0">
                <a:latin typeface="Consolas" pitchFamily="49" charset="0"/>
              </a:rPr>
              <a:t>buf</a:t>
            </a:r>
            <a:r>
              <a:rPr lang="en-US" sz="2800" dirty="0" smtClean="0">
                <a:latin typeface="Consolas" pitchFamily="49" charset="0"/>
              </a:rPr>
              <a:t>);</a:t>
            </a:r>
          </a:p>
          <a:p>
            <a:r>
              <a:rPr lang="en-US" sz="2800" dirty="0" smtClean="0">
                <a:latin typeface="Consolas" pitchFamily="49" charset="0"/>
              </a:rPr>
              <a:t>dev-&gt;</a:t>
            </a:r>
            <a:r>
              <a:rPr lang="en-US" sz="2800" dirty="0" err="1" smtClean="0">
                <a:latin typeface="Consolas" pitchFamily="49" charset="0"/>
              </a:rPr>
              <a:t>mic_dma_count</a:t>
            </a:r>
            <a:r>
              <a:rPr lang="en-US" sz="2800" dirty="0" smtClean="0">
                <a:latin typeface="Consolas" pitchFamily="49" charset="0"/>
              </a:rPr>
              <a:t> = </a:t>
            </a:r>
            <a:r>
              <a:rPr lang="en-US" sz="2800" dirty="0" err="1" smtClean="0">
                <a:latin typeface="Consolas" pitchFamily="49" charset="0"/>
              </a:rPr>
              <a:t>dma_len</a:t>
            </a:r>
            <a:r>
              <a:rPr lang="en-US" sz="2800" dirty="0" smtClean="0">
                <a:latin typeface="Consolas" pitchFamily="49" charset="0"/>
              </a:rPr>
              <a:t>;</a:t>
            </a:r>
          </a:p>
          <a:p>
            <a:r>
              <a:rPr lang="en-US" sz="2800" dirty="0" smtClean="0">
                <a:latin typeface="Consolas" pitchFamily="49" charset="0"/>
              </a:rPr>
              <a:t>dev-&gt;</a:t>
            </a:r>
            <a:r>
              <a:rPr lang="en-US" sz="2800" dirty="0" err="1" smtClean="0">
                <a:latin typeface="Consolas" pitchFamily="49" charset="0"/>
              </a:rPr>
              <a:t>cmd</a:t>
            </a:r>
            <a:r>
              <a:rPr lang="en-US" sz="2800" dirty="0" smtClean="0">
                <a:latin typeface="Consolas" pitchFamily="49" charset="0"/>
              </a:rPr>
              <a:t> = DEV_MIC_INPUT |</a:t>
            </a:r>
            <a:br>
              <a:rPr lang="en-US" sz="2800" dirty="0" smtClean="0">
                <a:latin typeface="Consolas" pitchFamily="49" charset="0"/>
              </a:rPr>
            </a:br>
            <a:r>
              <a:rPr lang="en-US" sz="2800" dirty="0" smtClean="0">
                <a:latin typeface="Consolas" pitchFamily="49" charset="0"/>
              </a:rPr>
              <a:t>DEV_INTERRUPT_ENABLE | DEV_DMA_ENABLE;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DMA Issues (1): Addressing</a:t>
            </a:r>
            <a:endParaRPr lang="en-GB"/>
          </a:p>
        </p:txBody>
      </p:sp>
      <p:sp>
        <p:nvSpPr>
          <p:cNvPr id="41881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Issue #1: </a:t>
            </a:r>
            <a:r>
              <a:rPr lang="en-GB" dirty="0" smtClean="0">
                <a:solidFill>
                  <a:schemeClr val="accent1"/>
                </a:solidFill>
              </a:rPr>
              <a:t>DMA meets Virtual Memory</a:t>
            </a:r>
          </a:p>
          <a:p>
            <a:r>
              <a:rPr lang="en-GB" dirty="0" smtClean="0"/>
              <a:t>RAM: physical addresses</a:t>
            </a:r>
          </a:p>
          <a:p>
            <a:r>
              <a:rPr lang="en-GB" dirty="0" smtClean="0"/>
              <a:t>Programs: virtual addresses</a:t>
            </a:r>
          </a:p>
          <a:p>
            <a:endParaRPr lang="en-GB" dirty="0" smtClean="0"/>
          </a:p>
          <a:p>
            <a:r>
              <a:rPr lang="en-GB" dirty="0" smtClean="0"/>
              <a:t>Solution 2: DMA uses virtual addresses</a:t>
            </a:r>
          </a:p>
          <a:p>
            <a:pPr lvl="1"/>
            <a:r>
              <a:rPr lang="en-US" dirty="0" smtClean="0"/>
              <a:t>OS sets up mappings on a mini-TLB</a:t>
            </a:r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1257300"/>
            <a:ext cx="769938" cy="542925"/>
          </a:xfrm>
          <a:prstGeom prst="rect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 dirty="0">
                <a:solidFill>
                  <a:srgbClr val="FFFFFF"/>
                </a:solidFill>
                <a:latin typeface="Calibri"/>
              </a:rPr>
              <a:t>CPU</a:t>
            </a:r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962900" y="1285875"/>
            <a:ext cx="800100" cy="542925"/>
          </a:xfrm>
          <a:prstGeom prst="rect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>
                <a:solidFill>
                  <a:srgbClr val="FFFFFF"/>
                </a:solidFill>
                <a:latin typeface="Calibri"/>
              </a:rPr>
              <a:t>RAM</a:t>
            </a:r>
          </a:p>
        </p:txBody>
      </p:sp>
      <p:sp>
        <p:nvSpPr>
          <p:cNvPr id="6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705600" y="2019300"/>
            <a:ext cx="908050" cy="1028700"/>
          </a:xfrm>
          <a:prstGeom prst="flowChartMagneticDisk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>
                <a:solidFill>
                  <a:srgbClr val="FFFFFF"/>
                </a:solidFill>
                <a:latin typeface="Calibri"/>
              </a:rPr>
              <a:t>DISK</a:t>
            </a:r>
          </a:p>
        </p:txBody>
      </p:sp>
      <p:sp>
        <p:nvSpPr>
          <p:cNvPr id="8" name="Freeform 8"/>
          <p:cNvSpPr>
            <a:spLocks/>
          </p:cNvSpPr>
          <p:nvPr>
            <p:custDataLst>
              <p:tags r:id="rId6"/>
            </p:custDataLst>
          </p:nvPr>
        </p:nvSpPr>
        <p:spPr bwMode="auto">
          <a:xfrm flipH="1">
            <a:off x="7315198" y="1409700"/>
            <a:ext cx="533401" cy="876300"/>
          </a:xfrm>
          <a:custGeom>
            <a:avLst/>
            <a:gdLst/>
            <a:ahLst/>
            <a:cxnLst>
              <a:cxn ang="0">
                <a:pos x="192" y="288"/>
              </a:cxn>
              <a:cxn ang="0">
                <a:pos x="192" y="0"/>
              </a:cxn>
              <a:cxn ang="0">
                <a:pos x="0" y="0"/>
              </a:cxn>
            </a:cxnLst>
            <a:rect l="0" t="0" r="r" b="b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accent1"/>
            </a:solidFill>
            <a:round/>
            <a:headEnd type="arrow" w="lg" len="lg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1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1714500"/>
            <a:ext cx="152400" cy="762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67600" y="1333500"/>
            <a:ext cx="76200" cy="1524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39000" y="1562100"/>
            <a:ext cx="152400" cy="762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1866900"/>
            <a:ext cx="152400" cy="762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935662" y="1257300"/>
            <a:ext cx="769938" cy="542925"/>
          </a:xfrm>
          <a:prstGeom prst="rect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 dirty="0" smtClean="0">
                <a:solidFill>
                  <a:srgbClr val="FFFFFF"/>
                </a:solidFill>
                <a:latin typeface="Calibri"/>
              </a:rPr>
              <a:t>MMU</a:t>
            </a:r>
            <a:endParaRPr lang="en-GB" sz="2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391400" y="2095500"/>
            <a:ext cx="769938" cy="390525"/>
          </a:xfrm>
          <a:prstGeom prst="rect">
            <a:avLst/>
          </a:prstGeom>
          <a:solidFill>
            <a:schemeClr val="tx1"/>
          </a:solidFill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4572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 dirty="0" err="1" smtClean="0">
                <a:solidFill>
                  <a:srgbClr val="FFFFFF"/>
                </a:solidFill>
                <a:latin typeface="Calibri"/>
              </a:rPr>
              <a:t>uTLB</a:t>
            </a:r>
            <a:endParaRPr lang="en-GB" sz="2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-140667"/>
            <a:ext cx="8763000" cy="707886"/>
          </a:xfrm>
        </p:spPr>
        <p:txBody>
          <a:bodyPr wrap="square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Computer System Organization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73073"/>
            <a:ext cx="3733800" cy="533400"/>
          </a:xfrm>
        </p:spPr>
        <p:txBody>
          <a:bodyPr>
            <a:normAutofit lnSpcReduction="10000"/>
          </a:bodyPr>
          <a:lstStyle>
            <a:defPPr lvl="0">
              <a:spcBef>
                <a:spcPts val="0"/>
              </a:spcBef>
              <a:spcAft>
                <a:spcPts val="1417"/>
              </a:spcAft>
              <a:buNone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DejaVu Sans" pitchFamily="2"/>
                <a:cs typeface="DejaVu Sans" pitchFamily="2"/>
              </a:defRPr>
            </a:defPPr>
            <a:lvl1pPr lvl="0">
              <a:spcBef>
                <a:spcPts val="0"/>
              </a:spcBef>
              <a:spcAft>
                <a:spcPts val="1417"/>
              </a:spcAft>
              <a:buNone/>
              <a:defRPr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DejaVu Sans" pitchFamily="2"/>
                <a:cs typeface="DejaVu Sans" pitchFamily="2"/>
              </a:defRPr>
            </a:lvl1pPr>
            <a:lvl2pPr marL="32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•"/>
              <a:defRPr lang="en-US" sz="2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DejaVu Sans" pitchFamily="2"/>
                <a:cs typeface="DejaVu Sans" pitchFamily="2"/>
              </a:defRPr>
            </a:lvl2pPr>
            <a:lvl3pPr marL="60804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•"/>
              <a:defRPr lang="en-US" sz="24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DejaVu Sans" pitchFamily="2"/>
                <a:cs typeface="DejaVu Sans" pitchFamily="2"/>
              </a:defRPr>
            </a:lvl3pPr>
            <a:lvl4pPr marL="85608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•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DejaVu Sans" pitchFamily="2"/>
                <a:cs typeface="DejaVu Sans" pitchFamily="2"/>
              </a:defRPr>
            </a:lvl4pPr>
            <a:lvl5pPr marL="117612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•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•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•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•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•"/>
              <a:defRPr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en-US" dirty="0">
                <a:latin typeface="Calibri" pitchFamily="34" charset="0"/>
              </a:rPr>
              <a:t>Computer System </a:t>
            </a:r>
            <a:r>
              <a:rPr lang="en-US" dirty="0" smtClean="0">
                <a:latin typeface="Calibri" pitchFamily="34" charset="0"/>
              </a:rPr>
              <a:t>=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4" name="Rectangle 83"/>
          <p:cNvSpPr/>
          <p:nvPr>
            <p:custDataLst>
              <p:tags r:id="rId3"/>
            </p:custDataLst>
          </p:nvPr>
        </p:nvSpPr>
        <p:spPr>
          <a:xfrm>
            <a:off x="304800" y="930273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</a:rPr>
              <a:t>Input +</a:t>
            </a:r>
            <a:br>
              <a:rPr lang="en-US" sz="32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</a:rPr>
              <a:t>Output +</a:t>
            </a:r>
            <a:br>
              <a:rPr lang="en-US" sz="32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</a:rPr>
              <a:t>Memory +</a:t>
            </a:r>
            <a:br>
              <a:rPr lang="en-US" sz="32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3200" dirty="0" err="1" smtClean="0">
                <a:solidFill>
                  <a:schemeClr val="bg1"/>
                </a:solidFill>
                <a:latin typeface="Calibri" pitchFamily="34" charset="0"/>
              </a:rPr>
              <a:t>Datapath</a:t>
            </a: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</a:rPr>
              <a:t>  +</a:t>
            </a:r>
            <a:br>
              <a:rPr lang="en-US" sz="32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</a:rPr>
              <a:t>Control</a:t>
            </a:r>
            <a:endParaRPr lang="en-US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5" name="Group 306"/>
          <p:cNvGrpSpPr/>
          <p:nvPr>
            <p:custDataLst>
              <p:tags r:id="rId4"/>
            </p:custDataLst>
          </p:nvPr>
        </p:nvGrpSpPr>
        <p:grpSpPr>
          <a:xfrm>
            <a:off x="458520" y="1616073"/>
            <a:ext cx="8380680" cy="4572000"/>
            <a:chOff x="457200" y="1828800"/>
            <a:chExt cx="8380680" cy="4572000"/>
          </a:xfrm>
        </p:grpSpPr>
        <p:sp>
          <p:nvSpPr>
            <p:cNvPr id="308" name="Rectangle 307"/>
            <p:cNvSpPr/>
            <p:nvPr>
              <p:custDataLst>
                <p:tags r:id="rId5"/>
              </p:custDataLst>
            </p:nvPr>
          </p:nvSpPr>
          <p:spPr>
            <a:xfrm>
              <a:off x="457200" y="4038600"/>
              <a:ext cx="1866240" cy="145167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olid"/>
            </a:ln>
          </p:spPr>
          <p:txBody>
            <a:bodyPr vert="horz" lIns="89794" tIns="48978" rIns="89794" bIns="48978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dirty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dirty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dirty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500" dirty="0">
                  <a:solidFill>
                    <a:schemeClr val="bg1"/>
                  </a:solidFill>
                  <a:latin typeface="Calibri" pitchFamily="34" charset="0"/>
                  <a:ea typeface="DejaVu Sans" pitchFamily="2"/>
                  <a:cs typeface="DejaVu Sans" pitchFamily="2"/>
                </a:rPr>
                <a:t>CPU</a:t>
              </a:r>
            </a:p>
          </p:txBody>
        </p:sp>
        <p:sp>
          <p:nvSpPr>
            <p:cNvPr id="309" name="Rectangle 308"/>
            <p:cNvSpPr/>
            <p:nvPr>
              <p:custDataLst>
                <p:tags r:id="rId6"/>
              </p:custDataLst>
            </p:nvPr>
          </p:nvSpPr>
          <p:spPr>
            <a:xfrm>
              <a:off x="625802" y="4245981"/>
              <a:ext cx="1244159" cy="414764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olid"/>
            </a:ln>
          </p:spPr>
          <p:txBody>
            <a:bodyPr vert="horz" lIns="89794" tIns="48978" rIns="89794" bIns="48978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dirty="0">
                  <a:solidFill>
                    <a:schemeClr val="bg1"/>
                  </a:solidFill>
                  <a:latin typeface="Calibri" pitchFamily="34" charset="0"/>
                  <a:ea typeface="DejaVu Sans" pitchFamily="2"/>
                  <a:cs typeface="DejaVu Sans" pitchFamily="2"/>
                </a:rPr>
                <a:t>Registers</a:t>
              </a:r>
            </a:p>
          </p:txBody>
        </p:sp>
        <p:sp>
          <p:nvSpPr>
            <p:cNvPr id="310" name="Straight Connector 309"/>
            <p:cNvSpPr/>
            <p:nvPr>
              <p:custDataLst>
                <p:tags r:id="rId7"/>
              </p:custDataLst>
            </p:nvPr>
          </p:nvSpPr>
          <p:spPr>
            <a:xfrm>
              <a:off x="2323440" y="4800600"/>
              <a:ext cx="6858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solid"/>
            </a:ln>
          </p:spPr>
          <p:txBody>
            <a:bodyPr vert="horz" lIns="89794" tIns="48978" rIns="89794" bIns="48978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dirty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endParaRPr>
            </a:p>
          </p:txBody>
        </p:sp>
        <p:sp>
          <p:nvSpPr>
            <p:cNvPr id="311" name="Rectangle 310"/>
            <p:cNvSpPr/>
            <p:nvPr>
              <p:custDataLst>
                <p:tags r:id="rId8"/>
              </p:custDataLst>
            </p:nvPr>
          </p:nvSpPr>
          <p:spPr>
            <a:xfrm>
              <a:off x="4685640" y="3200400"/>
              <a:ext cx="1485240" cy="61347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olid"/>
            </a:ln>
          </p:spPr>
          <p:txBody>
            <a:bodyPr vert="horz" lIns="89794" tIns="48978" rIns="89794" bIns="48978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500" dirty="0" smtClean="0">
                  <a:solidFill>
                    <a:schemeClr val="bg1"/>
                  </a:solidFill>
                  <a:latin typeface="Calibri" pitchFamily="34" charset="0"/>
                  <a:ea typeface="DejaVu Sans" pitchFamily="2"/>
                  <a:cs typeface="DejaVu Sans" pitchFamily="2"/>
                </a:rPr>
                <a:t>Network</a:t>
              </a:r>
              <a:endParaRPr lang="en-US" sz="2500" dirty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endParaRPr>
            </a:p>
          </p:txBody>
        </p:sp>
        <p:sp>
          <p:nvSpPr>
            <p:cNvPr id="312" name="Rectangle 311"/>
            <p:cNvSpPr/>
            <p:nvPr>
              <p:custDataLst>
                <p:tags r:id="rId9"/>
              </p:custDataLst>
            </p:nvPr>
          </p:nvSpPr>
          <p:spPr>
            <a:xfrm>
              <a:off x="2475840" y="3196528"/>
              <a:ext cx="1752600" cy="61347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olid"/>
            </a:ln>
          </p:spPr>
          <p:txBody>
            <a:bodyPr vert="horz" lIns="89794" tIns="48978" rIns="89794" bIns="48978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500" dirty="0" smtClean="0">
                  <a:solidFill>
                    <a:schemeClr val="bg1"/>
                  </a:solidFill>
                  <a:latin typeface="Calibri" pitchFamily="34" charset="0"/>
                  <a:ea typeface="DejaVu Sans" pitchFamily="2"/>
                  <a:cs typeface="DejaVu Sans" pitchFamily="2"/>
                </a:rPr>
                <a:t>Video</a:t>
              </a:r>
              <a:endParaRPr lang="en-US" sz="2500" dirty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endParaRPr>
            </a:p>
          </p:txBody>
        </p:sp>
        <p:sp>
          <p:nvSpPr>
            <p:cNvPr id="313" name="Straight Connector 312"/>
            <p:cNvSpPr/>
            <p:nvPr>
              <p:custDataLst>
                <p:tags r:id="rId10"/>
              </p:custDataLst>
            </p:nvPr>
          </p:nvSpPr>
          <p:spPr>
            <a:xfrm>
              <a:off x="3390240" y="3810000"/>
              <a:ext cx="0" cy="7620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solid"/>
            </a:ln>
          </p:spPr>
          <p:txBody>
            <a:bodyPr vert="horz" lIns="89794" tIns="48978" rIns="89794" bIns="48978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dirty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endParaRPr>
            </a:p>
          </p:txBody>
        </p:sp>
        <p:sp>
          <p:nvSpPr>
            <p:cNvPr id="314" name="TextBox 313"/>
            <p:cNvSpPr txBox="1"/>
            <p:nvPr>
              <p:custDataLst>
                <p:tags r:id="rId11"/>
              </p:custDataLst>
            </p:nvPr>
          </p:nvSpPr>
          <p:spPr>
            <a:xfrm>
              <a:off x="3085440" y="4572000"/>
              <a:ext cx="609599" cy="426819"/>
            </a:xfrm>
            <a:prstGeom prst="rect">
              <a:avLst/>
            </a:prstGeom>
            <a:noFill/>
            <a:ln w="28575">
              <a:noFill/>
            </a:ln>
          </p:spPr>
          <p:txBody>
            <a:bodyPr vert="horz" wrap="square" lIns="81631" tIns="40816" rIns="81631" bIns="40816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 dirty="0">
                  <a:solidFill>
                    <a:schemeClr val="bg1"/>
                  </a:solidFill>
                  <a:latin typeface="Calibri" pitchFamily="34" charset="0"/>
                  <a:ea typeface="DejaVu Sans" pitchFamily="2"/>
                  <a:cs typeface="DejaVu Sans" pitchFamily="2"/>
                </a:rPr>
                <a:t>bus</a:t>
              </a:r>
            </a:p>
          </p:txBody>
        </p:sp>
        <p:sp>
          <p:nvSpPr>
            <p:cNvPr id="315" name="Rectangle 314"/>
            <p:cNvSpPr/>
            <p:nvPr>
              <p:custDataLst>
                <p:tags r:id="rId12"/>
              </p:custDataLst>
            </p:nvPr>
          </p:nvSpPr>
          <p:spPr>
            <a:xfrm>
              <a:off x="2475840" y="5791200"/>
              <a:ext cx="1752600" cy="60960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olid"/>
            </a:ln>
          </p:spPr>
          <p:txBody>
            <a:bodyPr vert="horz" lIns="89794" tIns="48978" rIns="89794" bIns="48978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500" dirty="0" smtClean="0">
                  <a:solidFill>
                    <a:schemeClr val="bg1"/>
                  </a:solidFill>
                  <a:latin typeface="Calibri" pitchFamily="34" charset="0"/>
                  <a:ea typeface="DejaVu Sans" pitchFamily="2"/>
                  <a:cs typeface="DejaVu Sans" pitchFamily="2"/>
                </a:rPr>
                <a:t>Memory</a:t>
              </a:r>
              <a:endParaRPr lang="en-US" sz="2500" dirty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endParaRPr>
            </a:p>
          </p:txBody>
        </p:sp>
        <p:sp>
          <p:nvSpPr>
            <p:cNvPr id="316" name="Straight Connector 315"/>
            <p:cNvSpPr/>
            <p:nvPr>
              <p:custDataLst>
                <p:tags r:id="rId13"/>
              </p:custDataLst>
            </p:nvPr>
          </p:nvSpPr>
          <p:spPr>
            <a:xfrm>
              <a:off x="3390240" y="5029200"/>
              <a:ext cx="0" cy="7620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solid"/>
            </a:ln>
          </p:spPr>
          <p:txBody>
            <a:bodyPr vert="horz" lIns="89794" tIns="48978" rIns="89794" bIns="48978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dirty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endParaRPr>
            </a:p>
          </p:txBody>
        </p:sp>
        <p:sp>
          <p:nvSpPr>
            <p:cNvPr id="317" name="Straight Connector 316"/>
            <p:cNvSpPr/>
            <p:nvPr>
              <p:custDataLst>
                <p:tags r:id="rId14"/>
              </p:custDataLst>
            </p:nvPr>
          </p:nvSpPr>
          <p:spPr>
            <a:xfrm>
              <a:off x="3695040" y="4800600"/>
              <a:ext cx="22860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solid"/>
            </a:ln>
          </p:spPr>
          <p:txBody>
            <a:bodyPr vert="horz" lIns="89794" tIns="48978" rIns="89794" bIns="48978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dirty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endParaRPr>
            </a:p>
          </p:txBody>
        </p:sp>
        <p:sp>
          <p:nvSpPr>
            <p:cNvPr id="318" name="TextBox 317"/>
            <p:cNvSpPr txBox="1"/>
            <p:nvPr>
              <p:custDataLst>
                <p:tags r:id="rId15"/>
              </p:custDataLst>
            </p:nvPr>
          </p:nvSpPr>
          <p:spPr>
            <a:xfrm>
              <a:off x="5981041" y="4572000"/>
              <a:ext cx="609599" cy="426819"/>
            </a:xfrm>
            <a:prstGeom prst="rect">
              <a:avLst/>
            </a:prstGeom>
            <a:noFill/>
            <a:ln w="28575">
              <a:noFill/>
            </a:ln>
          </p:spPr>
          <p:txBody>
            <a:bodyPr vert="horz" wrap="square" lIns="81631" tIns="40816" rIns="81631" bIns="40816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 dirty="0">
                  <a:solidFill>
                    <a:schemeClr val="bg1"/>
                  </a:solidFill>
                  <a:latin typeface="Calibri" pitchFamily="34" charset="0"/>
                  <a:ea typeface="DejaVu Sans" pitchFamily="2"/>
                  <a:cs typeface="DejaVu Sans" pitchFamily="2"/>
                </a:rPr>
                <a:t>bus</a:t>
              </a:r>
            </a:p>
          </p:txBody>
        </p:sp>
        <p:sp>
          <p:nvSpPr>
            <p:cNvPr id="319" name="Rectangle 318"/>
            <p:cNvSpPr/>
            <p:nvPr>
              <p:custDataLst>
                <p:tags r:id="rId16"/>
              </p:custDataLst>
            </p:nvPr>
          </p:nvSpPr>
          <p:spPr>
            <a:xfrm>
              <a:off x="4685640" y="5787328"/>
              <a:ext cx="1485240" cy="61347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olid"/>
            </a:ln>
          </p:spPr>
          <p:txBody>
            <a:bodyPr vert="horz" lIns="89794" tIns="48978" rIns="89794" bIns="48978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500" dirty="0" smtClean="0">
                  <a:solidFill>
                    <a:schemeClr val="bg1"/>
                  </a:solidFill>
                  <a:latin typeface="Calibri" pitchFamily="34" charset="0"/>
                  <a:ea typeface="DejaVu Sans" pitchFamily="2"/>
                  <a:cs typeface="DejaVu Sans" pitchFamily="2"/>
                </a:rPr>
                <a:t>Disk</a:t>
              </a:r>
              <a:endParaRPr lang="en-US" sz="2500" dirty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endParaRPr>
            </a:p>
          </p:txBody>
        </p:sp>
        <p:sp>
          <p:nvSpPr>
            <p:cNvPr id="320" name="Rectangle 319"/>
            <p:cNvSpPr/>
            <p:nvPr>
              <p:custDataLst>
                <p:tags r:id="rId17"/>
              </p:custDataLst>
            </p:nvPr>
          </p:nvSpPr>
          <p:spPr>
            <a:xfrm>
              <a:off x="6477000" y="3200400"/>
              <a:ext cx="1485240" cy="61347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olid"/>
            </a:ln>
          </p:spPr>
          <p:txBody>
            <a:bodyPr vert="horz" lIns="89794" tIns="48978" rIns="89794" bIns="48978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500" dirty="0" smtClean="0">
                  <a:solidFill>
                    <a:schemeClr val="bg1"/>
                  </a:solidFill>
                  <a:latin typeface="Calibri" pitchFamily="34" charset="0"/>
                  <a:ea typeface="DejaVu Sans" pitchFamily="2"/>
                  <a:cs typeface="DejaVu Sans" pitchFamily="2"/>
                </a:rPr>
                <a:t>USB</a:t>
              </a:r>
              <a:endParaRPr lang="en-US" sz="2500" dirty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endParaRPr>
            </a:p>
          </p:txBody>
        </p:sp>
        <p:sp>
          <p:nvSpPr>
            <p:cNvPr id="321" name="Rectangle 320"/>
            <p:cNvSpPr/>
            <p:nvPr>
              <p:custDataLst>
                <p:tags r:id="rId18"/>
              </p:custDataLst>
            </p:nvPr>
          </p:nvSpPr>
          <p:spPr>
            <a:xfrm>
              <a:off x="6477000" y="5787328"/>
              <a:ext cx="1485240" cy="61347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olid"/>
            </a:ln>
          </p:spPr>
          <p:txBody>
            <a:bodyPr vert="horz" lIns="89794" tIns="48978" rIns="89794" bIns="48978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500" dirty="0" smtClean="0">
                  <a:solidFill>
                    <a:schemeClr val="bg1"/>
                  </a:solidFill>
                  <a:latin typeface="Calibri" pitchFamily="34" charset="0"/>
                  <a:ea typeface="DejaVu Sans" pitchFamily="2"/>
                  <a:cs typeface="DejaVu Sans" pitchFamily="2"/>
                </a:rPr>
                <a:t>Audio</a:t>
              </a:r>
              <a:endParaRPr lang="en-US" sz="2500" dirty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endParaRPr>
            </a:p>
          </p:txBody>
        </p:sp>
        <p:sp>
          <p:nvSpPr>
            <p:cNvPr id="322" name="Rectangle 321"/>
            <p:cNvSpPr/>
            <p:nvPr>
              <p:custDataLst>
                <p:tags r:id="rId19"/>
              </p:custDataLst>
            </p:nvPr>
          </p:nvSpPr>
          <p:spPr>
            <a:xfrm>
              <a:off x="5676240" y="1828800"/>
              <a:ext cx="1485240" cy="61347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olid"/>
            </a:ln>
          </p:spPr>
          <p:txBody>
            <a:bodyPr vert="horz" lIns="89794" tIns="48978" rIns="89794" bIns="48978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500" dirty="0" smtClean="0">
                  <a:solidFill>
                    <a:schemeClr val="bg1"/>
                  </a:solidFill>
                  <a:latin typeface="Calibri" pitchFamily="34" charset="0"/>
                  <a:ea typeface="DejaVu Sans" pitchFamily="2"/>
                  <a:cs typeface="DejaVu Sans" pitchFamily="2"/>
                </a:rPr>
                <a:t>Keyboard</a:t>
              </a:r>
              <a:endParaRPr lang="en-US" sz="2500" dirty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endParaRPr>
            </a:p>
          </p:txBody>
        </p:sp>
        <p:sp>
          <p:nvSpPr>
            <p:cNvPr id="323" name="Rectangle 322"/>
            <p:cNvSpPr/>
            <p:nvPr>
              <p:custDataLst>
                <p:tags r:id="rId20"/>
              </p:custDataLst>
            </p:nvPr>
          </p:nvSpPr>
          <p:spPr>
            <a:xfrm>
              <a:off x="7352640" y="1828800"/>
              <a:ext cx="1485240" cy="61347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olid"/>
            </a:ln>
          </p:spPr>
          <p:txBody>
            <a:bodyPr vert="horz" lIns="89794" tIns="48978" rIns="89794" bIns="48978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500" dirty="0" smtClean="0">
                  <a:solidFill>
                    <a:schemeClr val="bg1"/>
                  </a:solidFill>
                  <a:latin typeface="Calibri" pitchFamily="34" charset="0"/>
                  <a:ea typeface="DejaVu Sans" pitchFamily="2"/>
                  <a:cs typeface="DejaVu Sans" pitchFamily="2"/>
                </a:rPr>
                <a:t>Mouse</a:t>
              </a:r>
              <a:endParaRPr lang="en-US" sz="2500" dirty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endParaRPr>
            </a:p>
          </p:txBody>
        </p:sp>
        <p:cxnSp>
          <p:nvCxnSpPr>
            <p:cNvPr id="324" name="Straight Connector 323"/>
            <p:cNvCxnSpPr>
              <a:stCxn id="311" idx="2"/>
            </p:cNvCxnSpPr>
            <p:nvPr>
              <p:custDataLst>
                <p:tags r:id="rId21"/>
              </p:custDataLst>
            </p:nvPr>
          </p:nvCxnSpPr>
          <p:spPr>
            <a:xfrm rot="16200000" flipH="1">
              <a:off x="5363686" y="3878446"/>
              <a:ext cx="758128" cy="62898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>
              <a:stCxn id="320" idx="2"/>
            </p:cNvCxnSpPr>
            <p:nvPr>
              <p:custDataLst>
                <p:tags r:id="rId22"/>
              </p:custDataLst>
            </p:nvPr>
          </p:nvCxnSpPr>
          <p:spPr>
            <a:xfrm rot="5400000">
              <a:off x="6487966" y="3840346"/>
              <a:ext cx="758128" cy="70518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>
              <p:custDataLst>
                <p:tags r:id="rId23"/>
              </p:custDataLst>
            </p:nvPr>
          </p:nvCxnSpPr>
          <p:spPr>
            <a:xfrm rot="5400000">
              <a:off x="5268766" y="5055674"/>
              <a:ext cx="758128" cy="70518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/>
            <p:nvPr>
              <p:custDataLst>
                <p:tags r:id="rId24"/>
              </p:custDataLst>
            </p:nvPr>
          </p:nvCxnSpPr>
          <p:spPr>
            <a:xfrm rot="16200000" flipH="1">
              <a:off x="6526066" y="5093774"/>
              <a:ext cx="758128" cy="62898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>
              <p:custDataLst>
                <p:tags r:id="rId25"/>
              </p:custDataLst>
            </p:nvPr>
          </p:nvCxnSpPr>
          <p:spPr>
            <a:xfrm rot="16200000" flipH="1">
              <a:off x="6297466" y="2502974"/>
              <a:ext cx="758128" cy="62898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/>
            <p:nvPr>
              <p:custDataLst>
                <p:tags r:id="rId26"/>
              </p:custDataLst>
            </p:nvPr>
          </p:nvCxnSpPr>
          <p:spPr>
            <a:xfrm rot="5400000">
              <a:off x="7421746" y="2464874"/>
              <a:ext cx="758128" cy="70518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0" name="Rectangle 329"/>
            <p:cNvSpPr/>
            <p:nvPr>
              <p:custDataLst>
                <p:tags r:id="rId27"/>
              </p:custDataLst>
            </p:nvPr>
          </p:nvSpPr>
          <p:spPr>
            <a:xfrm>
              <a:off x="7352640" y="4495800"/>
              <a:ext cx="1485240" cy="61347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olid"/>
            </a:ln>
          </p:spPr>
          <p:txBody>
            <a:bodyPr vert="horz" lIns="89794" tIns="48978" rIns="89794" bIns="48978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500" dirty="0" smtClean="0">
                  <a:solidFill>
                    <a:schemeClr val="bg1"/>
                  </a:solidFill>
                  <a:latin typeface="Calibri" pitchFamily="34" charset="0"/>
                  <a:ea typeface="DejaVu Sans" pitchFamily="2"/>
                  <a:cs typeface="DejaVu Sans" pitchFamily="2"/>
                </a:rPr>
                <a:t>Serial</a:t>
              </a:r>
              <a:endParaRPr lang="en-US" sz="2500" dirty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endParaRPr>
            </a:p>
          </p:txBody>
        </p:sp>
        <p:cxnSp>
          <p:nvCxnSpPr>
            <p:cNvPr id="331" name="Straight Connector 330"/>
            <p:cNvCxnSpPr/>
            <p:nvPr>
              <p:custDataLst>
                <p:tags r:id="rId28"/>
              </p:custDataLst>
            </p:nvPr>
          </p:nvCxnSpPr>
          <p:spPr>
            <a:xfrm>
              <a:off x="6666840" y="4800600"/>
              <a:ext cx="685800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22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DMA Issues (2): Virtual Mem</a:t>
            </a:r>
            <a:endParaRPr lang="en-GB"/>
          </a:p>
        </p:txBody>
      </p:sp>
      <p:sp>
        <p:nvSpPr>
          <p:cNvPr id="41922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Issue #2: </a:t>
            </a:r>
            <a:r>
              <a:rPr lang="en-GB" dirty="0" smtClean="0">
                <a:solidFill>
                  <a:schemeClr val="accent1"/>
                </a:solidFill>
              </a:rPr>
              <a:t>DMA meets </a:t>
            </a:r>
            <a:r>
              <a:rPr lang="en-GB" i="1" dirty="0" smtClean="0">
                <a:solidFill>
                  <a:schemeClr val="accent1"/>
                </a:solidFill>
              </a:rPr>
              <a:t>Paged</a:t>
            </a:r>
            <a:r>
              <a:rPr lang="en-GB" dirty="0" smtClean="0">
                <a:solidFill>
                  <a:schemeClr val="accent1"/>
                </a:solidFill>
              </a:rPr>
              <a:t> Virtual Memory</a:t>
            </a:r>
          </a:p>
          <a:p>
            <a:r>
              <a:rPr lang="en-GB" dirty="0" smtClean="0"/>
              <a:t>DMA destination page </a:t>
            </a:r>
            <a:br>
              <a:rPr lang="en-GB" dirty="0" smtClean="0"/>
            </a:br>
            <a:r>
              <a:rPr lang="en-GB" dirty="0" smtClean="0"/>
              <a:t>may get swapped out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Solution: </a:t>
            </a:r>
            <a:r>
              <a:rPr lang="en-GB" dirty="0" smtClean="0">
                <a:solidFill>
                  <a:schemeClr val="accent1"/>
                </a:solidFill>
              </a:rPr>
              <a:t>Pin</a:t>
            </a:r>
            <a:r>
              <a:rPr lang="en-GB" dirty="0" smtClean="0"/>
              <a:t> the page before initiating DMA</a:t>
            </a:r>
          </a:p>
          <a:p>
            <a:r>
              <a:rPr lang="en-GB" dirty="0" smtClean="0"/>
              <a:t>Alternate solution: </a:t>
            </a:r>
            <a:r>
              <a:rPr lang="en-GB" dirty="0" smtClean="0">
                <a:solidFill>
                  <a:schemeClr val="accent1"/>
                </a:solidFill>
              </a:rPr>
              <a:t>Bounce Buffer</a:t>
            </a:r>
          </a:p>
          <a:p>
            <a:pPr lvl="1"/>
            <a:r>
              <a:rPr lang="en-GB" dirty="0" smtClean="0"/>
              <a:t>DMA to a pinned kernel page, then </a:t>
            </a:r>
            <a:r>
              <a:rPr lang="en-GB" dirty="0" err="1" smtClean="0"/>
              <a:t>memcpy</a:t>
            </a:r>
            <a:r>
              <a:rPr lang="en-GB" dirty="0" smtClean="0"/>
              <a:t> elsewhere</a:t>
            </a:r>
            <a:endParaRPr lang="en-GB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1257300"/>
            <a:ext cx="769938" cy="542925"/>
          </a:xfrm>
          <a:prstGeom prst="rect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 dirty="0">
                <a:solidFill>
                  <a:srgbClr val="FFFFFF"/>
                </a:solidFill>
                <a:latin typeface="Calibri"/>
              </a:rPr>
              <a:t>CPU</a:t>
            </a:r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962900" y="1285875"/>
            <a:ext cx="800100" cy="542925"/>
          </a:xfrm>
          <a:prstGeom prst="rect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>
                <a:solidFill>
                  <a:srgbClr val="FFFFFF"/>
                </a:solidFill>
                <a:latin typeface="Calibri"/>
              </a:rPr>
              <a:t>RAM</a:t>
            </a:r>
          </a:p>
        </p:txBody>
      </p:sp>
      <p:sp>
        <p:nvSpPr>
          <p:cNvPr id="6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705600" y="2019300"/>
            <a:ext cx="908050" cy="1028700"/>
          </a:xfrm>
          <a:prstGeom prst="flowChartMagneticDisk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>
                <a:solidFill>
                  <a:srgbClr val="FFFFFF"/>
                </a:solidFill>
                <a:latin typeface="Calibri"/>
              </a:rPr>
              <a:t>DISK</a:t>
            </a:r>
          </a:p>
        </p:txBody>
      </p:sp>
      <p:sp>
        <p:nvSpPr>
          <p:cNvPr id="7" name="Freeform 8"/>
          <p:cNvSpPr>
            <a:spLocks/>
          </p:cNvSpPr>
          <p:nvPr>
            <p:custDataLst>
              <p:tags r:id="rId6"/>
            </p:custDataLst>
          </p:nvPr>
        </p:nvSpPr>
        <p:spPr bwMode="auto">
          <a:xfrm flipH="1">
            <a:off x="7315198" y="1409700"/>
            <a:ext cx="533401" cy="876300"/>
          </a:xfrm>
          <a:custGeom>
            <a:avLst/>
            <a:gdLst/>
            <a:ahLst/>
            <a:cxnLst>
              <a:cxn ang="0">
                <a:pos x="192" y="288"/>
              </a:cxn>
              <a:cxn ang="0">
                <a:pos x="192" y="0"/>
              </a:cxn>
              <a:cxn ang="0">
                <a:pos x="0" y="0"/>
              </a:cxn>
            </a:cxnLst>
            <a:rect l="0" t="0" r="r" b="b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accent1"/>
            </a:solidFill>
            <a:round/>
            <a:headEnd type="arrow" w="lg" len="lg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1714500"/>
            <a:ext cx="152400" cy="762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67600" y="1333500"/>
            <a:ext cx="76200" cy="1524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39000" y="1562100"/>
            <a:ext cx="152400" cy="762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1866900"/>
            <a:ext cx="152400" cy="762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225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63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DMA Issues (4): Caches</a:t>
            </a:r>
            <a:endParaRPr lang="en-GB"/>
          </a:p>
        </p:txBody>
      </p:sp>
      <p:sp>
        <p:nvSpPr>
          <p:cNvPr id="41963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Issue #4: </a:t>
            </a:r>
            <a:r>
              <a:rPr lang="en-GB" dirty="0" smtClean="0">
                <a:solidFill>
                  <a:schemeClr val="accent1"/>
                </a:solidFill>
              </a:rPr>
              <a:t>DMA meets Caching</a:t>
            </a:r>
          </a:p>
          <a:p>
            <a:r>
              <a:rPr lang="en-GB" dirty="0" smtClean="0"/>
              <a:t>DMA-related data could</a:t>
            </a:r>
            <a:br>
              <a:rPr lang="en-GB" dirty="0" smtClean="0"/>
            </a:br>
            <a:r>
              <a:rPr lang="en-GB" dirty="0" smtClean="0"/>
              <a:t>be cached in L1/L2</a:t>
            </a:r>
          </a:p>
          <a:p>
            <a:pPr lvl="1"/>
            <a:r>
              <a:rPr lang="en-GB" dirty="0" smtClean="0"/>
              <a:t>DMA to </a:t>
            </a:r>
            <a:r>
              <a:rPr lang="en-GB" dirty="0" err="1" smtClean="0"/>
              <a:t>Mem</a:t>
            </a:r>
            <a:r>
              <a:rPr lang="en-GB" dirty="0" smtClean="0"/>
              <a:t>: cache is now stale</a:t>
            </a:r>
          </a:p>
          <a:p>
            <a:pPr lvl="1"/>
            <a:r>
              <a:rPr lang="en-GB" dirty="0" smtClean="0"/>
              <a:t>DMA from </a:t>
            </a:r>
            <a:r>
              <a:rPr lang="en-GB" dirty="0" err="1" smtClean="0"/>
              <a:t>Mem</a:t>
            </a:r>
            <a:r>
              <a:rPr lang="en-GB" dirty="0" smtClean="0"/>
              <a:t>: dev gets stale data</a:t>
            </a:r>
          </a:p>
          <a:p>
            <a:endParaRPr lang="en-GB" dirty="0" smtClean="0"/>
          </a:p>
          <a:p>
            <a:r>
              <a:rPr lang="en-GB" dirty="0" smtClean="0"/>
              <a:t>Solution: (software enforced coherence)</a:t>
            </a:r>
          </a:p>
          <a:p>
            <a:pPr lvl="1"/>
            <a:r>
              <a:rPr lang="en-GB" dirty="0" smtClean="0"/>
              <a:t>OS flushes some/all cache before DMA begins</a:t>
            </a:r>
          </a:p>
          <a:p>
            <a:pPr lvl="1"/>
            <a:r>
              <a:rPr lang="en-GB" dirty="0" smtClean="0"/>
              <a:t>Or: don't touch pages during DMA</a:t>
            </a:r>
          </a:p>
          <a:p>
            <a:pPr lvl="1"/>
            <a:r>
              <a:rPr lang="en-GB" dirty="0" smtClean="0"/>
              <a:t>Or: mark pages as </a:t>
            </a:r>
            <a:r>
              <a:rPr lang="en-GB" dirty="0" err="1" smtClean="0">
                <a:solidFill>
                  <a:schemeClr val="accent1"/>
                </a:solidFill>
              </a:rPr>
              <a:t>uncacheable</a:t>
            </a:r>
            <a:r>
              <a:rPr lang="en-GB" dirty="0" smtClean="0"/>
              <a:t> in page table entries</a:t>
            </a:r>
          </a:p>
          <a:p>
            <a:pPr lvl="2"/>
            <a:r>
              <a:rPr lang="en-GB" dirty="0" smtClean="0"/>
              <a:t>(needed for Memory Mapped I/O too!)</a:t>
            </a:r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990600"/>
            <a:ext cx="769938" cy="542925"/>
          </a:xfrm>
          <a:prstGeom prst="rect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 dirty="0">
                <a:solidFill>
                  <a:srgbClr val="FFFFFF"/>
                </a:solidFill>
                <a:latin typeface="Calibri"/>
              </a:rPr>
              <a:t>CPU</a:t>
            </a:r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962900" y="1019175"/>
            <a:ext cx="800100" cy="542925"/>
          </a:xfrm>
          <a:prstGeom prst="rect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>
                <a:solidFill>
                  <a:srgbClr val="FFFFFF"/>
                </a:solidFill>
                <a:latin typeface="Calibri"/>
              </a:rPr>
              <a:t>RAM</a:t>
            </a:r>
          </a:p>
        </p:txBody>
      </p:sp>
      <p:sp>
        <p:nvSpPr>
          <p:cNvPr id="6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705600" y="1752600"/>
            <a:ext cx="908050" cy="1028700"/>
          </a:xfrm>
          <a:prstGeom prst="flowChartMagneticDisk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>
                <a:solidFill>
                  <a:srgbClr val="FFFFFF"/>
                </a:solidFill>
                <a:latin typeface="Calibri"/>
              </a:rPr>
              <a:t>DISK</a:t>
            </a:r>
          </a:p>
        </p:txBody>
      </p:sp>
      <p:sp>
        <p:nvSpPr>
          <p:cNvPr id="7" name="Freeform 8"/>
          <p:cNvSpPr>
            <a:spLocks/>
          </p:cNvSpPr>
          <p:nvPr>
            <p:custDataLst>
              <p:tags r:id="rId6"/>
            </p:custDataLst>
          </p:nvPr>
        </p:nvSpPr>
        <p:spPr bwMode="auto">
          <a:xfrm flipH="1">
            <a:off x="7315198" y="1143000"/>
            <a:ext cx="533401" cy="876300"/>
          </a:xfrm>
          <a:custGeom>
            <a:avLst/>
            <a:gdLst/>
            <a:ahLst/>
            <a:cxnLst>
              <a:cxn ang="0">
                <a:pos x="192" y="288"/>
              </a:cxn>
              <a:cxn ang="0">
                <a:pos x="192" y="0"/>
              </a:cxn>
              <a:cxn ang="0">
                <a:pos x="0" y="0"/>
              </a:cxn>
            </a:cxnLst>
            <a:rect l="0" t="0" r="r" b="b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accent1"/>
            </a:solidFill>
            <a:round/>
            <a:headEnd type="arrow" w="lg" len="lg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1447800"/>
            <a:ext cx="152400" cy="762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67600" y="1066800"/>
            <a:ext cx="76200" cy="1524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39000" y="1295400"/>
            <a:ext cx="152400" cy="762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1600200"/>
            <a:ext cx="152400" cy="762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935662" y="990600"/>
            <a:ext cx="541338" cy="542925"/>
          </a:xfrm>
          <a:prstGeom prst="rect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 dirty="0" smtClean="0">
                <a:solidFill>
                  <a:srgbClr val="FFFFFF"/>
                </a:solidFill>
                <a:latin typeface="Calibri"/>
              </a:rPr>
              <a:t>L2</a:t>
            </a:r>
            <a:endParaRPr lang="en-GB" sz="2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63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DMA Issues (4): Caches</a:t>
            </a:r>
            <a:endParaRPr lang="en-GB"/>
          </a:p>
        </p:txBody>
      </p:sp>
      <p:sp>
        <p:nvSpPr>
          <p:cNvPr id="41963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Issue #4: </a:t>
            </a:r>
            <a:r>
              <a:rPr lang="en-GB" dirty="0" smtClean="0">
                <a:solidFill>
                  <a:schemeClr val="accent1"/>
                </a:solidFill>
              </a:rPr>
              <a:t>DMA meets Caching</a:t>
            </a:r>
          </a:p>
          <a:p>
            <a:r>
              <a:rPr lang="en-GB" dirty="0" smtClean="0"/>
              <a:t>DMA-related data could</a:t>
            </a:r>
            <a:br>
              <a:rPr lang="en-GB" dirty="0" smtClean="0"/>
            </a:br>
            <a:r>
              <a:rPr lang="en-GB" dirty="0" smtClean="0"/>
              <a:t>be cached in L1/L2</a:t>
            </a:r>
          </a:p>
          <a:p>
            <a:pPr lvl="1"/>
            <a:r>
              <a:rPr lang="en-GB" dirty="0" smtClean="0"/>
              <a:t>DMA to </a:t>
            </a:r>
            <a:r>
              <a:rPr lang="en-GB" dirty="0" err="1" smtClean="0"/>
              <a:t>Mem</a:t>
            </a:r>
            <a:r>
              <a:rPr lang="en-GB" dirty="0" smtClean="0"/>
              <a:t>: cache is now stale</a:t>
            </a:r>
          </a:p>
          <a:p>
            <a:pPr lvl="1"/>
            <a:r>
              <a:rPr lang="en-GB" dirty="0" smtClean="0"/>
              <a:t>DMA from </a:t>
            </a:r>
            <a:r>
              <a:rPr lang="en-GB" dirty="0" err="1" smtClean="0"/>
              <a:t>Mem</a:t>
            </a:r>
            <a:r>
              <a:rPr lang="en-GB" dirty="0" smtClean="0"/>
              <a:t>: dev gets stale data</a:t>
            </a:r>
          </a:p>
          <a:p>
            <a:endParaRPr lang="en-GB" dirty="0" smtClean="0"/>
          </a:p>
          <a:p>
            <a:r>
              <a:rPr lang="en-GB" dirty="0" smtClean="0"/>
              <a:t>Solution 2: (hardware coherence aka </a:t>
            </a:r>
            <a:r>
              <a:rPr lang="en-GB" dirty="0" smtClean="0">
                <a:solidFill>
                  <a:schemeClr val="accent1"/>
                </a:solidFill>
              </a:rPr>
              <a:t>snooping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cache listens on bus, and conspires with RAM</a:t>
            </a:r>
          </a:p>
          <a:p>
            <a:pPr lvl="1"/>
            <a:r>
              <a:rPr lang="en-GB" dirty="0" err="1" smtClean="0"/>
              <a:t>Dma</a:t>
            </a:r>
            <a:r>
              <a:rPr lang="en-GB" dirty="0" smtClean="0"/>
              <a:t> to </a:t>
            </a:r>
            <a:r>
              <a:rPr lang="en-GB" dirty="0" err="1" smtClean="0"/>
              <a:t>Mem</a:t>
            </a:r>
            <a:r>
              <a:rPr lang="en-GB" dirty="0" smtClean="0"/>
              <a:t>: invalidate/update data seen on bus</a:t>
            </a:r>
          </a:p>
          <a:p>
            <a:pPr lvl="1"/>
            <a:r>
              <a:rPr lang="en-GB" dirty="0" smtClean="0"/>
              <a:t>DMA from </a:t>
            </a:r>
            <a:r>
              <a:rPr lang="en-GB" dirty="0" err="1" smtClean="0"/>
              <a:t>mem</a:t>
            </a:r>
            <a:r>
              <a:rPr lang="en-GB" dirty="0" smtClean="0"/>
              <a:t>: cache services request if possible, otherwise RAM services</a:t>
            </a:r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990600"/>
            <a:ext cx="769938" cy="542925"/>
          </a:xfrm>
          <a:prstGeom prst="rect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 dirty="0">
                <a:solidFill>
                  <a:srgbClr val="FFFFFF"/>
                </a:solidFill>
                <a:latin typeface="Calibri"/>
              </a:rPr>
              <a:t>CPU</a:t>
            </a:r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962900" y="1019175"/>
            <a:ext cx="800100" cy="542925"/>
          </a:xfrm>
          <a:prstGeom prst="rect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>
                <a:solidFill>
                  <a:srgbClr val="FFFFFF"/>
                </a:solidFill>
                <a:latin typeface="Calibri"/>
              </a:rPr>
              <a:t>RAM</a:t>
            </a:r>
          </a:p>
        </p:txBody>
      </p:sp>
      <p:sp>
        <p:nvSpPr>
          <p:cNvPr id="6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705600" y="1752600"/>
            <a:ext cx="908050" cy="1028700"/>
          </a:xfrm>
          <a:prstGeom prst="flowChartMagneticDisk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>
                <a:solidFill>
                  <a:srgbClr val="FFFFFF"/>
                </a:solidFill>
                <a:latin typeface="Calibri"/>
              </a:rPr>
              <a:t>DISK</a:t>
            </a:r>
          </a:p>
        </p:txBody>
      </p:sp>
      <p:sp>
        <p:nvSpPr>
          <p:cNvPr id="7" name="Freeform 8"/>
          <p:cNvSpPr>
            <a:spLocks/>
          </p:cNvSpPr>
          <p:nvPr>
            <p:custDataLst>
              <p:tags r:id="rId6"/>
            </p:custDataLst>
          </p:nvPr>
        </p:nvSpPr>
        <p:spPr bwMode="auto">
          <a:xfrm flipH="1">
            <a:off x="7315198" y="1143000"/>
            <a:ext cx="533401" cy="876300"/>
          </a:xfrm>
          <a:custGeom>
            <a:avLst/>
            <a:gdLst/>
            <a:ahLst/>
            <a:cxnLst>
              <a:cxn ang="0">
                <a:pos x="192" y="288"/>
              </a:cxn>
              <a:cxn ang="0">
                <a:pos x="192" y="0"/>
              </a:cxn>
              <a:cxn ang="0">
                <a:pos x="0" y="0"/>
              </a:cxn>
            </a:cxnLst>
            <a:rect l="0" t="0" r="r" b="b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accent1"/>
            </a:solidFill>
            <a:round/>
            <a:headEnd type="arrow" w="lg" len="lg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1447800"/>
            <a:ext cx="152400" cy="762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67600" y="1066800"/>
            <a:ext cx="76200" cy="1524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39000" y="1295400"/>
            <a:ext cx="152400" cy="762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1600200"/>
            <a:ext cx="152400" cy="76200"/>
          </a:xfrm>
          <a:prstGeom prst="ellipse">
            <a:avLst/>
          </a:prstGeom>
          <a:solidFill>
            <a:schemeClr val="accent4"/>
          </a:solidFill>
          <a:ln w="2844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935662" y="990600"/>
            <a:ext cx="541338" cy="542925"/>
          </a:xfrm>
          <a:prstGeom prst="rect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Autofit/>
          </a:bodyPr>
          <a:lstStyle/>
          <a:p>
            <a:pPr algn="ctr" defTabSz="457200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 dirty="0" smtClean="0">
                <a:solidFill>
                  <a:srgbClr val="FFFFFF"/>
                </a:solidFill>
                <a:latin typeface="Calibri"/>
              </a:rPr>
              <a:t>L2</a:t>
            </a:r>
            <a:endParaRPr lang="en-GB" sz="2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I/O Summary</a:t>
            </a:r>
            <a:endParaRPr lang="en-AU" dirty="0"/>
          </a:p>
        </p:txBody>
      </p:sp>
      <p:sp>
        <p:nvSpPr>
          <p:cNvPr id="416973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How to talk to device? 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Programmed I/O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chemeClr val="accent1"/>
                </a:solidFill>
              </a:rPr>
              <a:t>Memory-Mapped I/O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How to get events?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Polling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chemeClr val="accent1"/>
                </a:solidFill>
              </a:rPr>
              <a:t>Interrupts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How to transfer lots of data?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DMA</a:t>
            </a:r>
            <a:endParaRPr lang="en-US" dirty="0" smtClean="0"/>
          </a:p>
        </p:txBody>
      </p:sp>
      <p:pic>
        <p:nvPicPr>
          <p:cNvPr id="24578" name="CP3 Ink 62dd075c-84ce-4c7d-b738-277c6c5c508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1154" y="1218420"/>
            <a:ext cx="118651" cy="15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37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Challenge</a:t>
            </a:r>
            <a:endParaRPr lang="en-US"/>
          </a:p>
        </p:txBody>
      </p:sp>
      <p:sp>
        <p:nvSpPr>
          <p:cNvPr id="42137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57200"/>
            <a:ext cx="86868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do we interface to other devices</a:t>
            </a:r>
          </a:p>
          <a:p>
            <a:pPr lvl="1"/>
            <a:r>
              <a:rPr lang="en-US" dirty="0" smtClean="0"/>
              <a:t>Keyboard</a:t>
            </a:r>
          </a:p>
          <a:p>
            <a:pPr lvl="1"/>
            <a:r>
              <a:rPr lang="en-US" dirty="0" smtClean="0"/>
              <a:t>Mouse</a:t>
            </a:r>
          </a:p>
          <a:p>
            <a:pPr lvl="1"/>
            <a:r>
              <a:rPr lang="en-US" dirty="0" smtClean="0"/>
              <a:t>Disk</a:t>
            </a:r>
          </a:p>
          <a:p>
            <a:pPr lvl="1"/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Display</a:t>
            </a:r>
          </a:p>
          <a:p>
            <a:pPr lvl="1"/>
            <a:r>
              <a:rPr lang="en-US" dirty="0" smtClean="0"/>
              <a:t>Programmable Timer (for clock ticks)</a:t>
            </a:r>
          </a:p>
          <a:p>
            <a:pPr lvl="1"/>
            <a:r>
              <a:rPr lang="en-US" dirty="0" smtClean="0"/>
              <a:t>Audio</a:t>
            </a:r>
          </a:p>
          <a:p>
            <a:pPr lvl="1"/>
            <a:r>
              <a:rPr lang="en-US" smtClean="0"/>
              <a:t>Printer(s)</a:t>
            </a:r>
            <a:endParaRPr lang="en-US" dirty="0" smtClean="0"/>
          </a:p>
          <a:p>
            <a:pPr lvl="1"/>
            <a:r>
              <a:rPr lang="en-US" dirty="0" smtClean="0"/>
              <a:t>Camera</a:t>
            </a:r>
          </a:p>
          <a:p>
            <a:pPr lvl="1"/>
            <a:r>
              <a:rPr lang="en-US" dirty="0" smtClean="0"/>
              <a:t>iPod</a:t>
            </a:r>
          </a:p>
          <a:p>
            <a:pPr lvl="1"/>
            <a:r>
              <a:rPr lang="en-US" dirty="0" smtClean="0"/>
              <a:t>Scanner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29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Interconnects</a:t>
            </a:r>
            <a:endParaRPr lang="en-US" dirty="0"/>
          </a:p>
        </p:txBody>
      </p:sp>
      <p:sp>
        <p:nvSpPr>
          <p:cNvPr id="39229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285750" indent="-285750"/>
            <a:r>
              <a:rPr lang="en-US" dirty="0" smtClean="0">
                <a:solidFill>
                  <a:schemeClr val="accent1"/>
                </a:solidFill>
              </a:rPr>
              <a:t>Bad Idea #1: Put all devices on one interconnect</a:t>
            </a:r>
          </a:p>
          <a:p>
            <a:pPr marL="401638" lvl="1"/>
            <a:r>
              <a:rPr lang="en-US" dirty="0" smtClean="0"/>
              <a:t>We would have to replace all devices as we improve/change the interconnect</a:t>
            </a:r>
          </a:p>
          <a:p>
            <a:pPr marL="401638" lvl="1"/>
            <a:r>
              <a:rPr lang="en-US" dirty="0" smtClean="0"/>
              <a:t>keyboard speed == main memory speed ?!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533400" y="2743200"/>
            <a:ext cx="1143000" cy="533400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txBody>
          <a:bodyPr vert="horz" lIns="89794" tIns="48978" rIns="89794" bIns="48978" anchor="t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 smtClean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rPr>
              <a:t>CPU</a:t>
            </a:r>
            <a:endParaRPr lang="en-US" sz="2500" dirty="0">
              <a:solidFill>
                <a:schemeClr val="bg1"/>
              </a:solidFill>
              <a:latin typeface="Calibri" pitchFamily="34" charset="0"/>
              <a:ea typeface="DejaVu Sans" pitchFamily="2"/>
              <a:cs typeface="DejaVu Sans" pitchFamily="2"/>
            </a:endParaRP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4686960" y="2819400"/>
            <a:ext cx="1485240" cy="61347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txBody>
          <a:bodyPr vert="horz" lIns="89794" tIns="48978" rIns="89794" bIns="48978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 smtClean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rPr>
              <a:t>Network</a:t>
            </a:r>
            <a:endParaRPr lang="en-US" sz="2500" dirty="0">
              <a:solidFill>
                <a:schemeClr val="bg1"/>
              </a:solidFill>
              <a:latin typeface="Calibri" pitchFamily="34" charset="0"/>
              <a:ea typeface="DejaVu Sans" pitchFamily="2"/>
              <a:cs typeface="DejaVu Sans" pitchFamily="2"/>
            </a:endParaRPr>
          </a:p>
        </p:txBody>
      </p:sp>
      <p:sp>
        <p:nvSpPr>
          <p:cNvPr id="11" name="Rectangle 10"/>
          <p:cNvSpPr/>
          <p:nvPr>
            <p:custDataLst>
              <p:tags r:id="rId5"/>
            </p:custDataLst>
          </p:nvPr>
        </p:nvSpPr>
        <p:spPr>
          <a:xfrm>
            <a:off x="2477160" y="2815528"/>
            <a:ext cx="1752600" cy="61347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txBody>
          <a:bodyPr vert="horz" lIns="89794" tIns="48978" rIns="89794" bIns="48978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 smtClean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rPr>
              <a:t>Video</a:t>
            </a:r>
            <a:endParaRPr lang="en-US" sz="2500" dirty="0">
              <a:solidFill>
                <a:schemeClr val="bg1"/>
              </a:solidFill>
              <a:latin typeface="Calibri" pitchFamily="34" charset="0"/>
              <a:ea typeface="DejaVu Sans" pitchFamily="2"/>
              <a:cs typeface="DejaVu Sans" pitchFamily="2"/>
            </a:endParaRPr>
          </a:p>
        </p:txBody>
      </p:sp>
      <p:sp>
        <p:nvSpPr>
          <p:cNvPr id="12" name="Straight Connector 11"/>
          <p:cNvSpPr/>
          <p:nvPr>
            <p:custDataLst>
              <p:tags r:id="rId6"/>
            </p:custDataLst>
          </p:nvPr>
        </p:nvSpPr>
        <p:spPr>
          <a:xfrm>
            <a:off x="1066800" y="3276600"/>
            <a:ext cx="0" cy="914400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txBody>
          <a:bodyPr vert="horz" lIns="89794" tIns="48978" rIns="89794" bIns="48978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latin typeface="Calibri" pitchFamily="34" charset="0"/>
              <a:ea typeface="DejaVu Sans" pitchFamily="2"/>
              <a:cs typeface="DejaVu Sans" pitchFamily="2"/>
            </a:endParaRPr>
          </a:p>
        </p:txBody>
      </p:sp>
      <p:sp>
        <p:nvSpPr>
          <p:cNvPr id="14" name="Rectangle 13"/>
          <p:cNvSpPr/>
          <p:nvPr>
            <p:custDataLst>
              <p:tags r:id="rId7"/>
            </p:custDataLst>
          </p:nvPr>
        </p:nvSpPr>
        <p:spPr>
          <a:xfrm>
            <a:off x="533400" y="5410200"/>
            <a:ext cx="1752600" cy="609600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txBody>
          <a:bodyPr vert="horz" lIns="89794" tIns="48978" rIns="89794" bIns="48978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 smtClean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rPr>
              <a:t>Memory</a:t>
            </a:r>
            <a:endParaRPr lang="en-US" sz="2500" dirty="0">
              <a:solidFill>
                <a:schemeClr val="bg1"/>
              </a:solidFill>
              <a:latin typeface="Calibri" pitchFamily="34" charset="0"/>
              <a:ea typeface="DejaVu Sans" pitchFamily="2"/>
              <a:cs typeface="DejaVu Sans" pitchFamily="2"/>
            </a:endParaRPr>
          </a:p>
        </p:txBody>
      </p:sp>
      <p:sp>
        <p:nvSpPr>
          <p:cNvPr id="15" name="Straight Connector 14"/>
          <p:cNvSpPr/>
          <p:nvPr>
            <p:custDataLst>
              <p:tags r:id="rId8"/>
            </p:custDataLst>
          </p:nvPr>
        </p:nvSpPr>
        <p:spPr>
          <a:xfrm>
            <a:off x="1371600" y="4648200"/>
            <a:ext cx="0" cy="762000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txBody>
          <a:bodyPr vert="horz" lIns="89794" tIns="48978" rIns="89794" bIns="48978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latin typeface="Calibri" pitchFamily="34" charset="0"/>
              <a:ea typeface="DejaVu Sans" pitchFamily="2"/>
              <a:cs typeface="DejaVu Sans" pitchFamily="2"/>
            </a:endParaRPr>
          </a:p>
        </p:txBody>
      </p:sp>
      <p:sp>
        <p:nvSpPr>
          <p:cNvPr id="16" name="Straight Connector 15"/>
          <p:cNvSpPr/>
          <p:nvPr>
            <p:custDataLst>
              <p:tags r:id="rId9"/>
            </p:custDataLst>
          </p:nvPr>
        </p:nvSpPr>
        <p:spPr>
          <a:xfrm flipH="1" flipV="1">
            <a:off x="3352800" y="3429000"/>
            <a:ext cx="0" cy="609600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txBody>
          <a:bodyPr vert="horz" lIns="89794" tIns="48978" rIns="89794" bIns="48978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latin typeface="Calibri" pitchFamily="34" charset="0"/>
              <a:ea typeface="DejaVu Sans" pitchFamily="2"/>
              <a:cs typeface="DejaVu Sans" pitchFamily="2"/>
            </a:endParaRPr>
          </a:p>
        </p:txBody>
      </p:sp>
      <p:sp>
        <p:nvSpPr>
          <p:cNvPr id="18" name="Rectangle 17"/>
          <p:cNvSpPr/>
          <p:nvPr>
            <p:custDataLst>
              <p:tags r:id="rId10"/>
            </p:custDataLst>
          </p:nvPr>
        </p:nvSpPr>
        <p:spPr>
          <a:xfrm>
            <a:off x="2895600" y="5410200"/>
            <a:ext cx="1485240" cy="61347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txBody>
          <a:bodyPr vert="horz" lIns="89794" tIns="48978" rIns="89794" bIns="48978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 smtClean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rPr>
              <a:t>Disk</a:t>
            </a:r>
            <a:endParaRPr lang="en-US" sz="2500" dirty="0">
              <a:solidFill>
                <a:schemeClr val="bg1"/>
              </a:solidFill>
              <a:latin typeface="Calibri" pitchFamily="34" charset="0"/>
              <a:ea typeface="DejaVu Sans" pitchFamily="2"/>
              <a:cs typeface="DejaVu Sans" pitchFamily="2"/>
            </a:endParaRPr>
          </a:p>
        </p:txBody>
      </p:sp>
      <p:sp>
        <p:nvSpPr>
          <p:cNvPr id="20" name="Rectangle 19"/>
          <p:cNvSpPr/>
          <p:nvPr>
            <p:custDataLst>
              <p:tags r:id="rId11"/>
            </p:custDataLst>
          </p:nvPr>
        </p:nvSpPr>
        <p:spPr>
          <a:xfrm>
            <a:off x="4610760" y="5406328"/>
            <a:ext cx="1485240" cy="61347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txBody>
          <a:bodyPr vert="horz" lIns="89794" tIns="48978" rIns="89794" bIns="48978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 smtClean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rPr>
              <a:t>Audio</a:t>
            </a:r>
            <a:endParaRPr lang="en-US" sz="2500" dirty="0">
              <a:solidFill>
                <a:schemeClr val="bg1"/>
              </a:solidFill>
              <a:latin typeface="Calibri" pitchFamily="34" charset="0"/>
              <a:ea typeface="DejaVu Sans" pitchFamily="2"/>
              <a:cs typeface="DejaVu Sans" pitchFamily="2"/>
            </a:endParaRPr>
          </a:p>
        </p:txBody>
      </p:sp>
      <p:sp>
        <p:nvSpPr>
          <p:cNvPr id="21" name="Rectangle 20"/>
          <p:cNvSpPr/>
          <p:nvPr>
            <p:custDataLst>
              <p:tags r:id="rId12"/>
            </p:custDataLst>
          </p:nvPr>
        </p:nvSpPr>
        <p:spPr>
          <a:xfrm>
            <a:off x="6324600" y="3501328"/>
            <a:ext cx="1485240" cy="61347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txBody>
          <a:bodyPr vert="horz" lIns="89794" tIns="48978" rIns="89794" bIns="48978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 smtClean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rPr>
              <a:t>Keyboard</a:t>
            </a:r>
            <a:endParaRPr lang="en-US" sz="2500" dirty="0">
              <a:solidFill>
                <a:schemeClr val="bg1"/>
              </a:solidFill>
              <a:latin typeface="Calibri" pitchFamily="34" charset="0"/>
              <a:ea typeface="DejaVu Sans" pitchFamily="2"/>
              <a:cs typeface="DejaVu Sans" pitchFamily="2"/>
            </a:endParaRPr>
          </a:p>
        </p:txBody>
      </p:sp>
      <p:cxnSp>
        <p:nvCxnSpPr>
          <p:cNvPr id="23" name="Straight Connector 22"/>
          <p:cNvCxnSpPr>
            <a:stCxn id="10" idx="2"/>
          </p:cNvCxnSpPr>
          <p:nvPr>
            <p:custDataLst>
              <p:tags r:id="rId13"/>
            </p:custDataLst>
          </p:nvPr>
        </p:nvCxnSpPr>
        <p:spPr>
          <a:xfrm rot="5400000">
            <a:off x="4393126" y="3154546"/>
            <a:ext cx="758128" cy="131478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8" idx="0"/>
          </p:cNvCxnSpPr>
          <p:nvPr>
            <p:custDataLst>
              <p:tags r:id="rId14"/>
            </p:custDataLst>
          </p:nvPr>
        </p:nvCxnSpPr>
        <p:spPr>
          <a:xfrm rot="16200000" flipH="1">
            <a:off x="3228810" y="5000790"/>
            <a:ext cx="609600" cy="20922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15"/>
            </p:custDataLst>
          </p:nvPr>
        </p:nvCxnSpPr>
        <p:spPr>
          <a:xfrm rot="16200000" flipH="1">
            <a:off x="4659826" y="4712774"/>
            <a:ext cx="758128" cy="62898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16"/>
            </p:custDataLst>
          </p:nvPr>
        </p:nvCxnSpPr>
        <p:spPr>
          <a:xfrm rot="10800000" flipV="1">
            <a:off x="4761840" y="3810000"/>
            <a:ext cx="1562760" cy="5334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>
            <p:custDataLst>
              <p:tags r:id="rId17"/>
            </p:custDataLst>
          </p:nvPr>
        </p:nvSpPr>
        <p:spPr>
          <a:xfrm>
            <a:off x="6477000" y="4572000"/>
            <a:ext cx="1485240" cy="61347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txBody>
          <a:bodyPr vert="horz" lIns="89794" tIns="48978" rIns="89794" bIns="48978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 smtClean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rPr>
              <a:t>Serial</a:t>
            </a:r>
            <a:endParaRPr lang="en-US" sz="2500" dirty="0">
              <a:solidFill>
                <a:schemeClr val="bg1"/>
              </a:solidFill>
              <a:latin typeface="Calibri" pitchFamily="34" charset="0"/>
              <a:ea typeface="DejaVu Sans" pitchFamily="2"/>
              <a:cs typeface="DejaVu Sans" pitchFamily="2"/>
            </a:endParaRPr>
          </a:p>
        </p:txBody>
      </p:sp>
      <p:cxnSp>
        <p:nvCxnSpPr>
          <p:cNvPr id="30" name="Straight Connector 29"/>
          <p:cNvCxnSpPr/>
          <p:nvPr>
            <p:custDataLst>
              <p:tags r:id="rId18"/>
            </p:custDataLst>
          </p:nvPr>
        </p:nvCxnSpPr>
        <p:spPr>
          <a:xfrm>
            <a:off x="4419600" y="4419600"/>
            <a:ext cx="2057400" cy="4572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>
            <p:custDataLst>
              <p:tags r:id="rId19"/>
            </p:custDataLst>
          </p:nvPr>
        </p:nvSpPr>
        <p:spPr>
          <a:xfrm>
            <a:off x="609600" y="3471436"/>
            <a:ext cx="956881" cy="414764"/>
          </a:xfrm>
          <a:prstGeom prst="rect">
            <a:avLst/>
          </a:prstGeom>
          <a:solidFill>
            <a:schemeClr val="tx1"/>
          </a:solidFill>
          <a:ln w="28575">
            <a:solidFill>
              <a:schemeClr val="accent1"/>
            </a:solidFill>
            <a:prstDash val="solid"/>
          </a:ln>
        </p:spPr>
        <p:txBody>
          <a:bodyPr vert="horz" lIns="89794" tIns="48978" rIns="89794" bIns="48978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rPr>
              <a:t>Cache</a:t>
            </a:r>
            <a:endParaRPr lang="en-US" dirty="0">
              <a:solidFill>
                <a:schemeClr val="bg1"/>
              </a:solidFill>
              <a:latin typeface="Calibri" pitchFamily="34" charset="0"/>
              <a:ea typeface="DejaVu Sans" pitchFamily="2"/>
              <a:cs typeface="DejaVu Sans" pitchFamily="2"/>
            </a:endParaRPr>
          </a:p>
        </p:txBody>
      </p:sp>
      <p:sp>
        <p:nvSpPr>
          <p:cNvPr id="33" name="Oval 32"/>
          <p:cNvSpPr/>
          <p:nvPr>
            <p:custDataLst>
              <p:tags r:id="rId20"/>
            </p:custDataLst>
          </p:nvPr>
        </p:nvSpPr>
        <p:spPr>
          <a:xfrm>
            <a:off x="609600" y="4038600"/>
            <a:ext cx="4343400" cy="838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>
            <p:custDataLst>
              <p:tags r:id="rId21"/>
            </p:custDataLst>
          </p:nvPr>
        </p:nvSpPr>
        <p:spPr>
          <a:xfrm>
            <a:off x="1943760" y="4221381"/>
            <a:ext cx="1637640" cy="426819"/>
          </a:xfrm>
          <a:prstGeom prst="rect">
            <a:avLst/>
          </a:prstGeom>
          <a:noFill/>
          <a:ln w="28575">
            <a:noFill/>
          </a:ln>
        </p:spPr>
        <p:txBody>
          <a:bodyPr vert="horz" wrap="square" lIns="81631" tIns="40816" rIns="81631" bIns="40816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solidFill>
                  <a:schemeClr val="bg1"/>
                </a:solidFill>
                <a:latin typeface="Calibri" pitchFamily="34" charset="0"/>
                <a:ea typeface="DejaVu Sans" pitchFamily="2"/>
                <a:cs typeface="DejaVu Sans" pitchFamily="2"/>
              </a:rPr>
              <a:t>interconnect</a:t>
            </a:r>
            <a:endParaRPr lang="en-US" sz="2200" dirty="0">
              <a:solidFill>
                <a:schemeClr val="bg1"/>
              </a:solidFill>
              <a:latin typeface="Calibri" pitchFamily="34" charset="0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1" y="1905000"/>
            <a:ext cx="5791200" cy="4953001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 type="none" w="sm" len="sm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229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I/O Controllers</a:t>
            </a:r>
            <a:endParaRPr lang="en-US"/>
          </a:p>
        </p:txBody>
      </p:sp>
      <p:sp>
        <p:nvSpPr>
          <p:cNvPr id="3922947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228600" y="381000"/>
            <a:ext cx="8686800" cy="1752600"/>
          </a:xfrm>
        </p:spPr>
        <p:txBody>
          <a:bodyPr/>
          <a:lstStyle/>
          <a:p>
            <a:pPr marL="285750" indent="-285750"/>
            <a:r>
              <a:rPr lang="en-US" dirty="0" smtClean="0"/>
              <a:t>Decouple via I/O Controllers and “Bridges”</a:t>
            </a:r>
          </a:p>
          <a:p>
            <a:pPr marL="401638" lvl="1"/>
            <a:r>
              <a:rPr lang="en-US" sz="2400" dirty="0" smtClean="0"/>
              <a:t>fast/expensive busses when needed; slow/cheap elsewhere</a:t>
            </a:r>
          </a:p>
          <a:p>
            <a:pPr marL="401638" lvl="1"/>
            <a:r>
              <a:rPr lang="en-US" sz="2400" dirty="0" smtClean="0"/>
              <a:t>I/O controllers to connect end devices</a:t>
            </a:r>
          </a:p>
          <a:p>
            <a:pPr marL="285750" lvl="1"/>
            <a:endParaRPr lang="en-US" sz="2400" dirty="0" smtClean="0"/>
          </a:p>
          <a:p>
            <a:pPr marL="285750" indent="-285750"/>
            <a:endParaRPr lang="en-US" dirty="0" smtClean="0"/>
          </a:p>
        </p:txBody>
      </p:sp>
      <p:pic>
        <p:nvPicPr>
          <p:cNvPr id="23" name="Picture 3" descr="f06-09-P374493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08175" y="2022476"/>
            <a:ext cx="5256213" cy="4783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29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I/O Controllers</a:t>
            </a:r>
            <a:endParaRPr lang="en-US"/>
          </a:p>
        </p:txBody>
      </p:sp>
      <p:sp>
        <p:nvSpPr>
          <p:cNvPr id="39229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8686800" cy="1752600"/>
          </a:xfrm>
        </p:spPr>
        <p:txBody>
          <a:bodyPr/>
          <a:lstStyle/>
          <a:p>
            <a:pPr marL="285750" indent="-285750"/>
            <a:r>
              <a:rPr lang="en-US" dirty="0" smtClean="0"/>
              <a:t>Decouple via I/O Controllers and “Bridges”</a:t>
            </a:r>
          </a:p>
          <a:p>
            <a:pPr marL="401638" lvl="1"/>
            <a:r>
              <a:rPr lang="en-US" sz="2400" dirty="0" smtClean="0"/>
              <a:t>fast/expensive busses when needed; slow/cheap elsewhere</a:t>
            </a:r>
          </a:p>
          <a:p>
            <a:pPr marL="401638" lvl="1"/>
            <a:r>
              <a:rPr lang="en-US" sz="2400" dirty="0" smtClean="0"/>
              <a:t>I/O controllers to connect end devices</a:t>
            </a:r>
          </a:p>
          <a:p>
            <a:pPr marL="285750" lvl="1"/>
            <a:endParaRPr lang="en-US" sz="2400" dirty="0" smtClean="0"/>
          </a:p>
          <a:p>
            <a:pPr marL="285750" indent="-285750"/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0200" y="1905000"/>
            <a:ext cx="5854700" cy="48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84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53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Interconnecting Components</a:t>
            </a:r>
            <a:endParaRPr lang="en-AU"/>
          </a:p>
        </p:txBody>
      </p:sp>
      <p:sp>
        <p:nvSpPr>
          <p:cNvPr id="41553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sz="2800" dirty="0" smtClean="0"/>
              <a:t>Interconnects are (were?) </a:t>
            </a:r>
            <a:r>
              <a:rPr lang="en-US" sz="2800" dirty="0" smtClean="0">
                <a:solidFill>
                  <a:schemeClr val="accent1"/>
                </a:solidFill>
              </a:rPr>
              <a:t>busses</a:t>
            </a:r>
            <a:endParaRPr lang="en-US" sz="2400" dirty="0" smtClean="0"/>
          </a:p>
          <a:p>
            <a:pPr marL="401638" lvl="1"/>
            <a:r>
              <a:rPr lang="en-US" sz="2400" dirty="0" smtClean="0"/>
              <a:t>parallel set of wires for data and control</a:t>
            </a:r>
          </a:p>
          <a:p>
            <a:pPr marL="401638" lvl="1"/>
            <a:r>
              <a:rPr lang="en-US" sz="2400" dirty="0" smtClean="0">
                <a:solidFill>
                  <a:schemeClr val="accent1"/>
                </a:solidFill>
              </a:rPr>
              <a:t>shared</a:t>
            </a:r>
            <a:r>
              <a:rPr lang="en-US" sz="2400" dirty="0" smtClean="0"/>
              <a:t> channel</a:t>
            </a:r>
          </a:p>
          <a:p>
            <a:pPr marL="860425" lvl="2"/>
            <a:r>
              <a:rPr lang="en-US" sz="2000" dirty="0" smtClean="0"/>
              <a:t>multiple senders/receivers</a:t>
            </a:r>
          </a:p>
          <a:p>
            <a:pPr marL="860425" lvl="2"/>
            <a:r>
              <a:rPr lang="en-US" sz="2000" dirty="0" smtClean="0"/>
              <a:t>everyone can see all bus transactions</a:t>
            </a:r>
          </a:p>
          <a:p>
            <a:pPr marL="401638" lvl="1"/>
            <a:r>
              <a:rPr lang="en-US" sz="2400" dirty="0" smtClean="0"/>
              <a:t>bus protocol: rules for using the bus wires</a:t>
            </a:r>
          </a:p>
          <a:p>
            <a:pPr marL="401638" lvl="1"/>
            <a:endParaRPr lang="en-US" sz="2400" dirty="0" smtClean="0"/>
          </a:p>
          <a:p>
            <a:pPr marL="285750"/>
            <a:r>
              <a:rPr lang="en-US" sz="2800" dirty="0" smtClean="0"/>
              <a:t>Alternative (and increasingly common):</a:t>
            </a:r>
          </a:p>
          <a:p>
            <a:pPr marL="401638" lvl="1"/>
            <a:r>
              <a:rPr lang="en-US" sz="2400" dirty="0" smtClean="0"/>
              <a:t>dedicated point-to-point channels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9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Bus Parameters</a:t>
            </a:r>
            <a:endParaRPr lang="en-US"/>
          </a:p>
        </p:txBody>
      </p:sp>
      <p:sp>
        <p:nvSpPr>
          <p:cNvPr id="39290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Width</a:t>
            </a:r>
            <a:r>
              <a:rPr lang="en-US" dirty="0" smtClean="0"/>
              <a:t> = number of wires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Transfer size </a:t>
            </a:r>
            <a:r>
              <a:rPr lang="en-US" dirty="0" smtClean="0"/>
              <a:t>= data words per bus transaction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Synchronous</a:t>
            </a:r>
            <a:r>
              <a:rPr lang="en-US" dirty="0" smtClean="0"/>
              <a:t> (with a bus clock)</a:t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 smtClean="0">
                <a:solidFill>
                  <a:schemeClr val="accent1"/>
                </a:solidFill>
              </a:rPr>
              <a:t>asynchronous</a:t>
            </a:r>
            <a:r>
              <a:rPr lang="en-US" dirty="0" smtClean="0"/>
              <a:t> (no bus clock / “self clocking”)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kBHAOAgAQdAhomARATIuVfbWPzQIgsgySpSSZqAwhIEET//wNFNQUCC2QZFDIIAI4pAa0BfkMzCADoGQFeCX5DEmT0TUEIAU1BHgMCBDQKLAIMZkZkC37P2CE2EOWjhkyZ5nK3FjyOVrRu1xLcLHI1WuXOLCzy4srRxjxgCiwCDGe2ewt6b0whNhGZjhxZWrdyty4sbFa0bsWq1xlZZVrfE5cZcrFg5Y4XAA==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JkBHAOAgAQdAgYKARALWm5kb4uOQYm2he6+kpHzAwhIEET//wNFNQUCC2QZFDIIAI4pAa0BfkMzCADoGQFeCX5DEmT0TUEIAU1BCk9rgv4yO/jI8AAAAAAAAAAAAAAAAbgAgv4CC/gIMAAAAAAAAAAAAAAAAfF8YCE2EZWbNvlc4cq1y4y5lrRy4xLcLLFkWtWzDI3Zs8eRzlx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537</TotalTime>
  <Words>1489</Words>
  <Application>Microsoft Macintosh PowerPoint</Application>
  <PresentationFormat>On-screen Show (4:3)</PresentationFormat>
  <Paragraphs>344</Paragraphs>
  <Slides>33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Dark 3410</vt:lpstr>
      <vt:lpstr>I/O</vt:lpstr>
      <vt:lpstr>Goals for Today</vt:lpstr>
      <vt:lpstr>Computer System Organization</vt:lpstr>
      <vt:lpstr>Challenge</vt:lpstr>
      <vt:lpstr>Interconnects</vt:lpstr>
      <vt:lpstr>I/O Controllers</vt:lpstr>
      <vt:lpstr>I/O Controllers</vt:lpstr>
      <vt:lpstr>Interconnecting Components</vt:lpstr>
      <vt:lpstr>Bus Parameters</vt:lpstr>
      <vt:lpstr>Bus Types</vt:lpstr>
      <vt:lpstr>Typical x86 PC I/O System</vt:lpstr>
      <vt:lpstr>Typical x86 PC I/O System</vt:lpstr>
      <vt:lpstr>I/O Device API</vt:lpstr>
      <vt:lpstr>PowerPoint Presentation</vt:lpstr>
      <vt:lpstr>Communication Interface</vt:lpstr>
      <vt:lpstr>Communication Interface</vt:lpstr>
      <vt:lpstr>Memory-Mapped I/O</vt:lpstr>
      <vt:lpstr>Device Drivers</vt:lpstr>
      <vt:lpstr>Communication Method</vt:lpstr>
      <vt:lpstr>Communication Method</vt:lpstr>
      <vt:lpstr>Typical x86 PC I/O System</vt:lpstr>
      <vt:lpstr>I/O Data Transfer</vt:lpstr>
      <vt:lpstr>DMA: Direct Memory Access</vt:lpstr>
      <vt:lpstr>I/O Data Transfer</vt:lpstr>
      <vt:lpstr>DMA: Direct Memory Access</vt:lpstr>
      <vt:lpstr>DMA Example</vt:lpstr>
      <vt:lpstr>DMA Issues (1): Addressing</vt:lpstr>
      <vt:lpstr>DMA Example</vt:lpstr>
      <vt:lpstr>DMA Issues (1): Addressing</vt:lpstr>
      <vt:lpstr>DMA Issues (2): Virtual Mem</vt:lpstr>
      <vt:lpstr>DMA Issues (4): Caches</vt:lpstr>
      <vt:lpstr>DMA Issues (4): Caches</vt:lpstr>
      <vt:lpstr>I/O Summary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I/O</dc:title>
  <dc:subject/>
  <dc:creator>Hakim Weatherspoon</dc:creator>
  <cp:keywords/>
  <dc:description/>
  <cp:lastModifiedBy>Hakim Weatherspoon</cp:lastModifiedBy>
  <cp:revision>117</cp:revision>
  <cp:lastPrinted>2011-04-17T13:18:16Z</cp:lastPrinted>
  <dcterms:created xsi:type="dcterms:W3CDTF">2006-08-16T00:00:00Z</dcterms:created>
  <dcterms:modified xsi:type="dcterms:W3CDTF">2011-04-17T13:20:18Z</dcterms:modified>
  <cp:category/>
</cp:coreProperties>
</file>