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5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6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7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9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0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2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3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4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6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7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57" r:id="rId2"/>
    <p:sldId id="354" r:id="rId3"/>
    <p:sldId id="333" r:id="rId4"/>
    <p:sldId id="258" r:id="rId5"/>
    <p:sldId id="274" r:id="rId6"/>
    <p:sldId id="337" r:id="rId7"/>
    <p:sldId id="355" r:id="rId8"/>
    <p:sldId id="335" r:id="rId9"/>
    <p:sldId id="277" r:id="rId10"/>
    <p:sldId id="278" r:id="rId11"/>
    <p:sldId id="279" r:id="rId12"/>
    <p:sldId id="356" r:id="rId13"/>
    <p:sldId id="338" r:id="rId14"/>
    <p:sldId id="339" r:id="rId15"/>
    <p:sldId id="352" r:id="rId16"/>
    <p:sldId id="341" r:id="rId17"/>
    <p:sldId id="282" r:id="rId18"/>
    <p:sldId id="342" r:id="rId19"/>
    <p:sldId id="285" r:id="rId20"/>
    <p:sldId id="286" r:id="rId21"/>
    <p:sldId id="343" r:id="rId22"/>
    <p:sldId id="287" r:id="rId23"/>
    <p:sldId id="345" r:id="rId24"/>
    <p:sldId id="344" r:id="rId25"/>
    <p:sldId id="346" r:id="rId26"/>
    <p:sldId id="347" r:id="rId27"/>
    <p:sldId id="325" r:id="rId28"/>
    <p:sldId id="353" r:id="rId29"/>
    <p:sldId id="348" r:id="rId30"/>
    <p:sldId id="327" r:id="rId31"/>
    <p:sldId id="329" r:id="rId32"/>
    <p:sldId id="349" r:id="rId33"/>
    <p:sldId id="351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42" autoAdjust="0"/>
    <p:restoredTop sz="84300" autoAdjust="0"/>
  </p:normalViewPr>
  <p:slideViewPr>
    <p:cSldViewPr>
      <p:cViewPr varScale="1">
        <p:scale>
          <a:sx n="53" d="100"/>
          <a:sy n="5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AA36F-B824-4AF3-AC7B-19A3C347842C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B4994-7BB1-4784-8571-80FA27EA4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6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FSB: &gt;</a:t>
            </a:r>
            <a:r>
              <a:rPr lang="en-US" baseline="0" dirty="0" smtClean="0"/>
              <a:t> 10 bytes wide</a:t>
            </a:r>
          </a:p>
          <a:p>
            <a:r>
              <a:rPr lang="en-US" baseline="0" dirty="0" smtClean="0"/>
              <a:t>LPC = 4 bits wide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FSB: &gt;</a:t>
            </a:r>
            <a:r>
              <a:rPr lang="en-US" baseline="0" dirty="0" smtClean="0"/>
              <a:t> 10 bytes wide</a:t>
            </a:r>
          </a:p>
          <a:p>
            <a:r>
              <a:rPr lang="en-US" baseline="0" dirty="0" smtClean="0"/>
              <a:t>LPC = 4 bits wide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IBS = input buffer status:</a:t>
            </a:r>
            <a:r>
              <a:rPr lang="en-US" baseline="0" dirty="0" smtClean="0"/>
              <a:t> 0 = waiting for commands, 1 = busy</a:t>
            </a:r>
          </a:p>
          <a:p>
            <a:r>
              <a:rPr lang="en-US" baseline="0" dirty="0" smtClean="0"/>
              <a:t>OBS = output buffer status: 0 = waiting for data, 1 = data is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B4994-7BB1-4784-8571-80FA27EA4E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3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Con: unpredictable</a:t>
            </a:r>
            <a:r>
              <a:rPr lang="en-US" baseline="0" dirty="0" smtClean="0"/>
              <a:t> b/c event arrival depends on other devices’ activity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r>
              <a:rPr lang="en-US" dirty="0" smtClean="0"/>
              <a:t>Show interrupt lines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236"/>
            <a:ext cx="5486082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50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50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1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91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91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91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32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3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73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107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406" tIns="45203" rIns="90406" bIns="4520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Graphics card lives on </a:t>
            </a:r>
            <a:r>
              <a:rPr lang="en-US" dirty="0" err="1" smtClean="0"/>
              <a:t>PCIe</a:t>
            </a:r>
            <a:endParaRPr lang="en-US" dirty="0" smtClean="0"/>
          </a:p>
          <a:p>
            <a:r>
              <a:rPr lang="en-US" dirty="0" smtClean="0"/>
              <a:t>Network card lives on </a:t>
            </a:r>
            <a:r>
              <a:rPr lang="en-US" dirty="0" err="1" smtClean="0"/>
              <a:t>PICe</a:t>
            </a:r>
            <a:r>
              <a:rPr lang="en-US" dirty="0" smtClean="0"/>
              <a:t> or PCI-X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r>
              <a:rPr lang="en-US" dirty="0" smtClean="0"/>
              <a:t>Graphics card lives on </a:t>
            </a:r>
            <a:r>
              <a:rPr lang="en-US" dirty="0" err="1" smtClean="0"/>
              <a:t>PCIe</a:t>
            </a:r>
            <a:endParaRPr lang="en-US" dirty="0" smtClean="0"/>
          </a:p>
          <a:p>
            <a:r>
              <a:rPr lang="en-US" dirty="0" smtClean="0"/>
              <a:t>Network card lives on </a:t>
            </a:r>
            <a:r>
              <a:rPr lang="en-US" dirty="0" err="1" smtClean="0"/>
              <a:t>PICe</a:t>
            </a:r>
            <a:r>
              <a:rPr lang="en-US" dirty="0" smtClean="0"/>
              <a:t> or PCI-X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401638" lvl="1"/>
            <a:r>
              <a:rPr lang="en-US" dirty="0" smtClean="0"/>
              <a:t>CPU – North Bridge / Memory Controller</a:t>
            </a:r>
          </a:p>
          <a:p>
            <a:pPr marL="401638" lvl="1"/>
            <a:r>
              <a:rPr lang="en-US" dirty="0" smtClean="0"/>
              <a:t>North Bridge – South Bridge / </a:t>
            </a:r>
            <a:r>
              <a:rPr lang="en-US" dirty="0" err="1" smtClean="0"/>
              <a:t>SuperIO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61" tIns="44931" rIns="89861" bIns="4493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3" tIns="42201" rIns="84403" bIns="42201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USB is not really a</a:t>
            </a:r>
            <a:r>
              <a:rPr lang="en-US" baseline="0" dirty="0" smtClean="0"/>
              <a:t> bus, it is really a network.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Hakim Weatherspoon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</a:t>
            </a:r>
            <a:r>
              <a:rPr lang="en-US" sz="2700" b="1" smtClean="0">
                <a:solidFill>
                  <a:srgbClr val="898989"/>
                </a:solidFill>
              </a:rPr>
              <a:t>Spring 2011</a:t>
            </a:r>
            <a:endParaRPr lang="en-US" sz="2700" b="1" dirty="0" smtClean="0">
              <a:solidFill>
                <a:srgbClr val="898989"/>
              </a:solidFill>
            </a:endParaRP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en-US" noProof="0" dirty="0" smtClean="0"/>
              <a:t>Spring 2011</a:t>
            </a:r>
          </a:p>
          <a:p>
            <a:pPr lvl="0"/>
            <a:r>
              <a:rPr lang="en-US" noProof="0" dirty="0" smtClean="0"/>
              <a:t>Computer Science</a:t>
            </a:r>
          </a:p>
          <a:p>
            <a:pPr lvl="0"/>
            <a:r>
              <a:rPr lang="en-US" noProof="0" dirty="0" smtClean="0"/>
              <a:t>Cornell University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Copyright Hakim Weatherspoon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EF1BFF-0630-044F-A176-B68CCF226FFC}" type="slidenum">
              <a:rPr lang="en-US">
                <a:solidFill>
                  <a:srgbClr val="FFFFFF"/>
                </a:solidFill>
                <a:latin typeface="Calibri"/>
              </a:rPr>
              <a:pPr/>
              <a:t>‹#›</a:t>
            </a:fld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05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1000" y="508000"/>
            <a:ext cx="8394700" cy="2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90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11.emf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2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3.emf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7.emf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8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130.xml"/><Relationship Id="rId7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0" Type="http://schemas.openxmlformats.org/officeDocument/2006/relationships/tags" Target="../tags/tag144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22.e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3" Type="http://schemas.openxmlformats.org/officeDocument/2006/relationships/tags" Target="../tags/tag15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image" Target="../media/image23.emf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notesSlide" Target="../notesSlides/notesSlide23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image" Target="../media/image4.emf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notesSlide" Target="../notesSlides/notesSlide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notesSlide" Target="../notesSlides/notesSlide25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image" Target="../media/image2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image" Target="../media/image25.emf"/><Relationship Id="rId10" Type="http://schemas.openxmlformats.org/officeDocument/2006/relationships/tags" Target="../tags/tag21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26.emf"/><Relationship Id="rId10" Type="http://schemas.openxmlformats.org/officeDocument/2006/relationships/tags" Target="../tags/tag228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notesSlide" Target="../notesSlides/notesSlide4.xml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8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9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2011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238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cs typeface="Calibri"/>
              </a:rPr>
              <a:t>See: P&amp;H </a:t>
            </a:r>
            <a:r>
              <a:rPr lang="nl-NL" dirty="0" err="1">
                <a:solidFill>
                  <a:srgbClr val="FFFF00"/>
                </a:solidFill>
                <a:cs typeface="Calibri"/>
              </a:rPr>
              <a:t>Chapter</a:t>
            </a:r>
            <a:r>
              <a:rPr lang="nl-NL" dirty="0">
                <a:solidFill>
                  <a:srgbClr val="FFFF00"/>
                </a:solidFill>
                <a:cs typeface="Calibri"/>
              </a:rPr>
              <a:t> 6.5-6</a:t>
            </a:r>
          </a:p>
        </p:txBody>
      </p:sp>
      <p:pic>
        <p:nvPicPr>
          <p:cNvPr id="1026" name="CP3 Ink 8ed3e0ef-e21b-4c14-bfac-b88316bff19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34" y="5967900"/>
            <a:ext cx="254251" cy="32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Bus Types</a:t>
            </a:r>
            <a:endParaRPr lang="en-AU"/>
          </a:p>
        </p:txBody>
      </p:sp>
      <p:sp>
        <p:nvSpPr>
          <p:cNvPr id="41574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Processor – Memory </a:t>
            </a:r>
            <a:r>
              <a:rPr lang="en-US" dirty="0" smtClean="0"/>
              <a:t>(“Front Side Bus”</a:t>
            </a:r>
            <a:r>
              <a:rPr lang="en-US" dirty="0"/>
              <a:t>.</a:t>
            </a:r>
            <a:r>
              <a:rPr lang="en-US" dirty="0" smtClean="0"/>
              <a:t> Also QPI)</a:t>
            </a:r>
          </a:p>
          <a:p>
            <a:pPr lvl="1"/>
            <a:r>
              <a:rPr lang="en-US" dirty="0" smtClean="0"/>
              <a:t>Short, fast, &amp; wide</a:t>
            </a:r>
          </a:p>
          <a:p>
            <a:pPr lvl="1"/>
            <a:r>
              <a:rPr lang="en-US" dirty="0" smtClean="0"/>
              <a:t>Mostly fixed topology, designed as a “chipset”</a:t>
            </a:r>
          </a:p>
          <a:p>
            <a:pPr lvl="2"/>
            <a:r>
              <a:rPr lang="en-US" dirty="0" smtClean="0"/>
              <a:t>CPU + Caches + Interconnect + Memory Controller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I/O and Peripheral busses </a:t>
            </a:r>
            <a:r>
              <a:rPr lang="en-US" dirty="0" smtClean="0"/>
              <a:t>(PCI, SCSI, USB, LPC, …)</a:t>
            </a:r>
          </a:p>
          <a:p>
            <a:pPr lvl="1"/>
            <a:r>
              <a:rPr lang="en-US" dirty="0" smtClean="0"/>
              <a:t>Longer, slower, &amp; narrower</a:t>
            </a:r>
          </a:p>
          <a:p>
            <a:pPr lvl="1"/>
            <a:r>
              <a:rPr lang="en-US" dirty="0" smtClean="0"/>
              <a:t>Flexible topology, multiple/varied connections</a:t>
            </a:r>
          </a:p>
          <a:p>
            <a:pPr lvl="1"/>
            <a:r>
              <a:rPr lang="en-US" dirty="0" smtClean="0"/>
              <a:t>Interoperability standards for devices</a:t>
            </a:r>
          </a:p>
          <a:p>
            <a:pPr lvl="1"/>
            <a:r>
              <a:rPr lang="en-US" dirty="0" smtClean="0"/>
              <a:t>Connect to processor-memory bus through a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00"/>
            <a:ext cx="7343775" cy="54276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77923" name="Picture 3" descr="f06-09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412875"/>
            <a:ext cx="5256213" cy="4783138"/>
          </a:xfrm>
          <a:prstGeom prst="rect">
            <a:avLst/>
          </a:prstGeom>
          <a:noFill/>
        </p:spPr>
      </p:pic>
      <p:sp>
        <p:nvSpPr>
          <p:cNvPr id="417792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Typical x86 PC I/O System</a:t>
            </a:r>
            <a:endParaRPr lang="en-AU"/>
          </a:p>
        </p:txBody>
      </p:sp>
      <p:pic>
        <p:nvPicPr>
          <p:cNvPr id="7170" name="CP3 Ink f70bef31-cb34-4090-859e-0010b019e70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50" y="1012500"/>
            <a:ext cx="7220700" cy="488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2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Typical x86 PC I/O System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219200"/>
            <a:ext cx="58547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4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 Device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Typical I/O Device API</a:t>
            </a:r>
          </a:p>
          <a:p>
            <a:pPr lvl="1"/>
            <a:r>
              <a:rPr lang="en-US" dirty="0" smtClean="0"/>
              <a:t>a set of read-only or read/write registers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Command registers</a:t>
            </a:r>
          </a:p>
          <a:p>
            <a:pPr lvl="1"/>
            <a:r>
              <a:rPr lang="en-US" dirty="0" smtClean="0"/>
              <a:t>writing causes device to do something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Status registers</a:t>
            </a:r>
          </a:p>
          <a:p>
            <a:pPr lvl="1"/>
            <a:r>
              <a:rPr lang="en-US" dirty="0" smtClean="0"/>
              <a:t>reading indicates what device is doing, error codes, 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Data registers</a:t>
            </a:r>
          </a:p>
          <a:p>
            <a:pPr lvl="1"/>
            <a:r>
              <a:rPr lang="en-US" dirty="0" smtClean="0"/>
              <a:t>Write: transfer data to a device</a:t>
            </a:r>
          </a:p>
          <a:p>
            <a:pPr lvl="1"/>
            <a:r>
              <a:rPr lang="en-US" dirty="0" smtClean="0"/>
              <a:t>Read: transfer data from a device</a:t>
            </a:r>
            <a:endParaRPr lang="en-AU" dirty="0" smtClean="0"/>
          </a:p>
          <a:p>
            <a:endParaRPr lang="en-US" dirty="0"/>
          </a:p>
        </p:txBody>
      </p:sp>
      <p:pic>
        <p:nvPicPr>
          <p:cNvPr id="8194" name="CP3 Ink 68f6c60c-c9a1-4c3f-a5d5-049e3752ede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20" y="551759"/>
            <a:ext cx="8678400" cy="57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Simple (old) example: </a:t>
            </a:r>
            <a:r>
              <a:rPr lang="en-US" dirty="0" smtClean="0">
                <a:solidFill>
                  <a:schemeClr val="accent1"/>
                </a:solidFill>
              </a:rPr>
              <a:t>AT Keyboard Device</a:t>
            </a:r>
          </a:p>
          <a:p>
            <a:r>
              <a:rPr lang="en-US" dirty="0" smtClean="0"/>
              <a:t>8-bit Status:</a:t>
            </a:r>
          </a:p>
          <a:p>
            <a:r>
              <a:rPr lang="en-US" dirty="0" smtClean="0"/>
              <a:t>8-bit </a:t>
            </a:r>
            <a:r>
              <a:rPr lang="en-US" dirty="0" err="1" smtClean="0"/>
              <a:t>Cmd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800" dirty="0" smtClean="0"/>
              <a:t>0xAA = “self test”</a:t>
            </a:r>
            <a:br>
              <a:rPr lang="en-US" sz="2800" dirty="0" smtClean="0"/>
            </a:br>
            <a:r>
              <a:rPr lang="en-US" sz="2800" dirty="0" smtClean="0"/>
              <a:t>0xAE = “enable </a:t>
            </a:r>
            <a:r>
              <a:rPr lang="en-US" sz="2800" dirty="0" err="1" smtClean="0"/>
              <a:t>kbd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800" dirty="0" smtClean="0"/>
              <a:t>0xED = “set LEDs”</a:t>
            </a:r>
          </a:p>
          <a:p>
            <a:r>
              <a:rPr lang="en-US" sz="2800" dirty="0" smtClean="0"/>
              <a:t>	…</a:t>
            </a:r>
            <a:endParaRPr lang="en-US" dirty="0" smtClean="0"/>
          </a:p>
          <a:p>
            <a:r>
              <a:rPr lang="en-US" dirty="0" smtClean="0"/>
              <a:t>8-bit Data: </a:t>
            </a:r>
            <a:br>
              <a:rPr lang="en-US" dirty="0" smtClean="0"/>
            </a:br>
            <a:r>
              <a:rPr lang="en-US" dirty="0" err="1" smtClean="0"/>
              <a:t>scancode</a:t>
            </a:r>
            <a:r>
              <a:rPr lang="en-US" dirty="0" smtClean="0"/>
              <a:t> (when reading) </a:t>
            </a:r>
            <a:br>
              <a:rPr lang="en-US" dirty="0" smtClean="0"/>
            </a:br>
            <a:r>
              <a:rPr lang="en-US" dirty="0" smtClean="0"/>
              <a:t>LED state (when writing) or 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2064985"/>
              </p:ext>
            </p:extLst>
          </p:nvPr>
        </p:nvGraphicFramePr>
        <p:xfrm>
          <a:off x="2514600" y="114766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PE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TO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AUXB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LOCK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AL2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SYSF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IBS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OBS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CP3 Ink f23323da-b074-4f58-a4a0-6635cf0d00d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44" y="1536300"/>
            <a:ext cx="7135951" cy="17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4202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0412"/>
            <a:ext cx="8686800" cy="4114800"/>
          </a:xfrm>
        </p:spPr>
        <p:txBody>
          <a:bodyPr>
            <a:normAutofit/>
          </a:bodyPr>
          <a:lstStyle/>
          <a:p>
            <a:r>
              <a:rPr lang="en-US" smtClean="0"/>
              <a:t>Q: How does </a:t>
            </a:r>
            <a:r>
              <a:rPr lang="en-US" strike="sngStrike" smtClean="0"/>
              <a:t> program </a:t>
            </a:r>
            <a:r>
              <a:rPr lang="en-US" smtClean="0"/>
              <a:t> </a:t>
            </a:r>
            <a:r>
              <a:rPr lang="en-US" strike="sngStrike" smtClean="0"/>
              <a:t> OS </a:t>
            </a:r>
            <a:r>
              <a:rPr lang="en-US" smtClean="0"/>
              <a:t> code talk to device?</a:t>
            </a:r>
          </a:p>
          <a:p>
            <a:r>
              <a:rPr lang="en-US" smtClean="0"/>
              <a:t>A: special instructions to talk over special busses</a:t>
            </a:r>
          </a:p>
          <a:p>
            <a:r>
              <a:rPr lang="en-US" smtClean="0">
                <a:solidFill>
                  <a:schemeClr val="accent1"/>
                </a:solidFill>
              </a:rPr>
              <a:t>Programmed I/O</a:t>
            </a:r>
          </a:p>
          <a:p>
            <a:pPr lvl="1"/>
            <a:r>
              <a:rPr lang="en-US" smtClean="0"/>
              <a:t>inb $a, 0x64</a:t>
            </a:r>
          </a:p>
          <a:p>
            <a:pPr lvl="1"/>
            <a:r>
              <a:rPr lang="en-US" smtClean="0"/>
              <a:t>outb $a, 0x60</a:t>
            </a:r>
          </a:p>
          <a:p>
            <a:pPr lvl="1"/>
            <a:r>
              <a:rPr lang="en-US" smtClean="0"/>
              <a:t>Specifies: device, data, direction</a:t>
            </a:r>
          </a:p>
          <a:p>
            <a:pPr lvl="1"/>
            <a:r>
              <a:rPr lang="en-US" smtClean="0"/>
              <a:t>Protection: only allowed in kernel mode</a:t>
            </a:r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52400" y="6172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*x86: $a implicit; also </a:t>
            </a:r>
            <a:r>
              <a:rPr lang="en-US" sz="2800" dirty="0" err="1" smtClean="0">
                <a:solidFill>
                  <a:schemeClr val="bg1"/>
                </a:solidFill>
              </a:rPr>
              <a:t>inw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outw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inh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outh</a:t>
            </a:r>
            <a:r>
              <a:rPr lang="en-US" sz="2800" dirty="0" smtClean="0">
                <a:solidFill>
                  <a:schemeClr val="bg1"/>
                </a:solidFill>
              </a:rPr>
              <a:t>, …</a:t>
            </a:r>
          </a:p>
        </p:txBody>
      </p:sp>
      <p:pic>
        <p:nvPicPr>
          <p:cNvPr id="10242" name="CP3 Ink b41e302d-8634-45b9-a815-3c83df8547ab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0" y="1713480"/>
            <a:ext cx="8102100" cy="39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4202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Q: How does </a:t>
            </a:r>
            <a:r>
              <a:rPr lang="en-US" strike="sngStrike" dirty="0" smtClean="0"/>
              <a:t> program </a:t>
            </a:r>
            <a:r>
              <a:rPr lang="en-US" dirty="0" smtClean="0"/>
              <a:t> </a:t>
            </a:r>
            <a:r>
              <a:rPr lang="en-US" strike="sngStrike" dirty="0" smtClean="0"/>
              <a:t> OS </a:t>
            </a:r>
            <a:r>
              <a:rPr lang="en-US" dirty="0" smtClean="0"/>
              <a:t> code talk to device?</a:t>
            </a:r>
          </a:p>
          <a:p>
            <a:r>
              <a:rPr lang="en-US" dirty="0" smtClean="0"/>
              <a:t>A: Map registers into virtual address space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Memory-mapped I/O</a:t>
            </a:r>
          </a:p>
          <a:p>
            <a:pPr lvl="1"/>
            <a:r>
              <a:rPr lang="en-US" dirty="0" smtClean="0"/>
              <a:t>Accesses to certain addresses redirected to I/O devices</a:t>
            </a:r>
          </a:p>
          <a:p>
            <a:pPr lvl="1"/>
            <a:r>
              <a:rPr lang="en-US" dirty="0" smtClean="0"/>
              <a:t>Data goes over the memory bus</a:t>
            </a:r>
          </a:p>
          <a:p>
            <a:pPr lvl="1"/>
            <a:r>
              <a:rPr lang="en-US" dirty="0" smtClean="0"/>
              <a:t>Protection: via bits in </a:t>
            </a:r>
            <a:r>
              <a:rPr lang="en-US" dirty="0" err="1" smtClean="0"/>
              <a:t>pagetable</a:t>
            </a:r>
            <a:r>
              <a:rPr lang="en-US" dirty="0" smtClean="0"/>
              <a:t> entries</a:t>
            </a:r>
          </a:p>
          <a:p>
            <a:pPr lvl="1"/>
            <a:r>
              <a:rPr lang="en-US" dirty="0" err="1" smtClean="0"/>
              <a:t>OS+MMU+devices</a:t>
            </a:r>
            <a:r>
              <a:rPr lang="en-US" dirty="0" smtClean="0"/>
              <a:t> configure mappings</a:t>
            </a:r>
          </a:p>
        </p:txBody>
      </p:sp>
      <p:pic>
        <p:nvPicPr>
          <p:cNvPr id="11266" name="CP3 Ink 5e7c74ab-932c-48c4-91eb-177d47527a9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0" y="1473240"/>
            <a:ext cx="8237700" cy="28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Memory-Mapped I/O</a:t>
            </a:r>
            <a:endParaRPr lang="en-US"/>
          </a:p>
        </p:txBody>
      </p:sp>
      <p:sp>
        <p:nvSpPr>
          <p:cNvPr id="42045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39000" y="5279485"/>
            <a:ext cx="1600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Keyboard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Registers</a:t>
            </a:r>
          </a:p>
        </p:txBody>
      </p:sp>
      <p:sp>
        <p:nvSpPr>
          <p:cNvPr id="4204551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5127085"/>
            <a:ext cx="1676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29200" y="859885"/>
            <a:ext cx="17526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Video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Registers &amp;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39000" y="2993485"/>
            <a:ext cx="1600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Audio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Registers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19400" y="5355685"/>
            <a:ext cx="16764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5660485"/>
            <a:ext cx="16764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1240885"/>
            <a:ext cx="1676400" cy="480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Physical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Address 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Space</a:t>
            </a:r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29200" y="4517485"/>
            <a:ext cx="1905000" cy="15240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1240885"/>
            <a:ext cx="1676400" cy="48006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Virtual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Address 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Space</a:t>
            </a:r>
          </a:p>
        </p:txBody>
      </p:sp>
      <p:pic>
        <p:nvPicPr>
          <p:cNvPr id="12290" name="CP3 Ink a80c0293-73cf-474c-8fba-c8272ad414b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" y="762119"/>
            <a:ext cx="7390200" cy="571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Device Drivers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433828"/>
            <a:ext cx="42672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Programmed I/O</a:t>
            </a:r>
          </a:p>
          <a:p>
            <a:endParaRPr lang="en-US" dirty="0" smtClean="0"/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char </a:t>
            </a:r>
            <a:r>
              <a:rPr lang="en-US" sz="2400" dirty="0" err="1" smtClean="0">
                <a:latin typeface="Consolas" pitchFamily="49" charset="0"/>
              </a:rPr>
              <a:t>read_kbd</a:t>
            </a:r>
            <a:r>
              <a:rPr lang="en-US" sz="2400" dirty="0" smtClean="0">
                <a:latin typeface="Consolas" pitchFamily="49" charset="0"/>
              </a:rPr>
              <a:t>()</a:t>
            </a:r>
          </a:p>
          <a:p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r>
              <a:rPr lang="en-US" sz="2400" dirty="0" smtClean="0">
                <a:latin typeface="Consolas" pitchFamily="49" charset="0"/>
              </a:rPr>
              <a:t>do {</a:t>
            </a:r>
          </a:p>
          <a:p>
            <a:r>
              <a:rPr lang="en-US" sz="2400" dirty="0" smtClean="0">
                <a:latin typeface="Consolas" pitchFamily="49" charset="0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sleep</a:t>
            </a:r>
            <a:r>
              <a:rPr lang="en-US" sz="2400" dirty="0" smtClean="0">
                <a:latin typeface="Consolas" pitchFamily="49" charset="0"/>
              </a:rPr>
              <a:t>();</a:t>
            </a:r>
          </a:p>
          <a:p>
            <a:r>
              <a:rPr lang="en-US" sz="2400" dirty="0" smtClean="0">
                <a:latin typeface="Consolas" pitchFamily="49" charset="0"/>
              </a:rPr>
              <a:t>  status =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inb</a:t>
            </a:r>
            <a:r>
              <a:rPr lang="en-US" sz="2400" dirty="0" smtClean="0">
                <a:latin typeface="Consolas" pitchFamily="49" charset="0"/>
              </a:rPr>
              <a:t>(0x64);</a:t>
            </a:r>
          </a:p>
          <a:p>
            <a:r>
              <a:rPr lang="en-US" sz="2400" dirty="0" smtClean="0">
                <a:latin typeface="Consolas" pitchFamily="49" charset="0"/>
              </a:rPr>
              <a:t>} while (!(status &amp; 1));</a:t>
            </a:r>
          </a:p>
          <a:p>
            <a:r>
              <a:rPr lang="en-US" sz="2400" dirty="0" smtClean="0">
                <a:latin typeface="Consolas" pitchFamily="49" charset="0"/>
              </a:rPr>
              <a:t>return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inb</a:t>
            </a:r>
            <a:r>
              <a:rPr lang="en-US" sz="2400" dirty="0" smtClean="0">
                <a:latin typeface="Consolas" pitchFamily="49" charset="0"/>
              </a:rPr>
              <a:t>(0x60);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433828"/>
            <a:ext cx="42672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Memory Mapped I/O</a:t>
            </a:r>
          </a:p>
          <a:p>
            <a:r>
              <a:rPr lang="en-US" sz="2400" dirty="0" err="1" smtClean="0">
                <a:latin typeface="Consolas" pitchFamily="49" charset="0"/>
              </a:rPr>
              <a:t>struct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kbd</a:t>
            </a:r>
            <a:r>
              <a:rPr lang="en-US" sz="2400" dirty="0" smtClean="0">
                <a:latin typeface="Consolas" pitchFamily="49" charset="0"/>
              </a:rPr>
              <a:t> {</a:t>
            </a:r>
          </a:p>
          <a:p>
            <a:r>
              <a:rPr lang="en-US" sz="2400" dirty="0" smtClean="0">
                <a:latin typeface="Consolas" pitchFamily="49" charset="0"/>
              </a:rPr>
              <a:t>  char status, pad[3];</a:t>
            </a:r>
          </a:p>
          <a:p>
            <a:r>
              <a:rPr lang="en-US" sz="2400" dirty="0" smtClean="0">
                <a:latin typeface="Consolas" pitchFamily="49" charset="0"/>
              </a:rPr>
              <a:t>  char data, pad[3];</a:t>
            </a:r>
          </a:p>
          <a:p>
            <a:r>
              <a:rPr lang="en-US" sz="2400" dirty="0" smtClean="0">
                <a:latin typeface="Consolas" pitchFamily="49" charset="0"/>
              </a:rPr>
              <a:t>};</a:t>
            </a:r>
          </a:p>
          <a:p>
            <a:r>
              <a:rPr lang="en-US" sz="2400" dirty="0" err="1" smtClean="0">
                <a:latin typeface="Consolas" pitchFamily="49" charset="0"/>
              </a:rPr>
              <a:t>kbd</a:t>
            </a:r>
            <a:r>
              <a:rPr lang="en-US" sz="2400" dirty="0" smtClean="0">
                <a:latin typeface="Consolas" pitchFamily="49" charset="0"/>
              </a:rPr>
              <a:t> *k = </a:t>
            </a:r>
            <a:r>
              <a:rPr lang="en-US" sz="2400" dirty="0" err="1" smtClean="0">
                <a:latin typeface="Consolas" pitchFamily="49" charset="0"/>
              </a:rPr>
              <a:t>mmap</a:t>
            </a:r>
            <a:r>
              <a:rPr lang="en-US" sz="2400" dirty="0" smtClean="0">
                <a:latin typeface="Consolas" pitchFamily="49" charset="0"/>
              </a:rPr>
              <a:t>(...);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char </a:t>
            </a:r>
            <a:r>
              <a:rPr lang="en-US" sz="2400" dirty="0" err="1" smtClean="0">
                <a:latin typeface="Consolas" pitchFamily="49" charset="0"/>
              </a:rPr>
              <a:t>read_kbd</a:t>
            </a:r>
            <a:r>
              <a:rPr lang="en-US" sz="2400" dirty="0" smtClean="0">
                <a:latin typeface="Consolas" pitchFamily="49" charset="0"/>
              </a:rPr>
              <a:t>()</a:t>
            </a:r>
          </a:p>
          <a:p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r>
              <a:rPr lang="en-US" sz="2400" dirty="0" smtClean="0">
                <a:latin typeface="Consolas" pitchFamily="49" charset="0"/>
              </a:rPr>
              <a:t>do {</a:t>
            </a:r>
          </a:p>
          <a:p>
            <a:r>
              <a:rPr lang="en-US" sz="2400" dirty="0" smtClean="0">
                <a:latin typeface="Consolas" pitchFamily="49" charset="0"/>
              </a:rPr>
              <a:t>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sleep</a:t>
            </a:r>
            <a:r>
              <a:rPr lang="en-US" sz="2400" dirty="0" smtClean="0">
                <a:latin typeface="Consolas" pitchFamily="49" charset="0"/>
              </a:rPr>
              <a:t>();</a:t>
            </a:r>
          </a:p>
          <a:p>
            <a:r>
              <a:rPr lang="en-US" sz="2400" dirty="0" smtClean="0">
                <a:latin typeface="Consolas" pitchFamily="49" charset="0"/>
              </a:rPr>
              <a:t>  status =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k-&gt;status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 while (!(status &amp; 1));</a:t>
            </a:r>
          </a:p>
          <a:p>
            <a:r>
              <a:rPr lang="en-US" sz="2400" dirty="0" smtClean="0">
                <a:latin typeface="Consolas" pitchFamily="49" charset="0"/>
              </a:rPr>
              <a:t>return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k-&gt;data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 smtClean="0"/>
          </a:p>
        </p:txBody>
      </p:sp>
      <p:pic>
        <p:nvPicPr>
          <p:cNvPr id="13314" name="CP3 Ink 0429d4c0-86ac-4334-aca8-1f7addb3c34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0" y="749639"/>
            <a:ext cx="8102100" cy="598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56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Method</a:t>
            </a:r>
            <a:endParaRPr lang="en-AU"/>
          </a:p>
        </p:txBody>
      </p:sp>
      <p:sp>
        <p:nvSpPr>
          <p:cNvPr id="41656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Q: How does program learn device is ready/done?</a:t>
            </a:r>
          </a:p>
          <a:p>
            <a:r>
              <a:rPr lang="en-US" sz="2800" dirty="0" smtClean="0"/>
              <a:t>A: </a:t>
            </a:r>
            <a:r>
              <a:rPr lang="en-US" sz="2800" dirty="0" smtClean="0">
                <a:solidFill>
                  <a:schemeClr val="accent1"/>
                </a:solidFill>
              </a:rPr>
              <a:t>Polling:</a:t>
            </a:r>
            <a:r>
              <a:rPr lang="en-US" sz="2800" dirty="0" smtClean="0"/>
              <a:t> Periodically check I/O status register</a:t>
            </a:r>
          </a:p>
          <a:p>
            <a:pPr lvl="1"/>
            <a:r>
              <a:rPr lang="en-US" sz="2400" dirty="0" smtClean="0"/>
              <a:t>If device ready, do operation</a:t>
            </a:r>
          </a:p>
          <a:p>
            <a:pPr lvl="1"/>
            <a:r>
              <a:rPr lang="en-US" sz="2400" dirty="0" smtClean="0"/>
              <a:t>If device done, …</a:t>
            </a:r>
          </a:p>
          <a:p>
            <a:pPr lvl="1"/>
            <a:r>
              <a:rPr lang="en-US" sz="2400" dirty="0" smtClean="0"/>
              <a:t>If error, take action</a:t>
            </a:r>
          </a:p>
          <a:p>
            <a:endParaRPr lang="en-US" sz="2800" dirty="0" smtClean="0"/>
          </a:p>
          <a:p>
            <a:r>
              <a:rPr lang="en-US" sz="2800" dirty="0" smtClean="0"/>
              <a:t>Pro? Con?</a:t>
            </a:r>
          </a:p>
          <a:p>
            <a:pPr lvl="1"/>
            <a:r>
              <a:rPr lang="en-US" sz="2400" dirty="0" smtClean="0"/>
              <a:t>Predictable timing &amp; inexpensive</a:t>
            </a:r>
          </a:p>
          <a:p>
            <a:pPr lvl="1"/>
            <a:r>
              <a:rPr lang="en-US" sz="2400" dirty="0" smtClean="0"/>
              <a:t>But: wastes CPU cycles if nothing to do</a:t>
            </a:r>
          </a:p>
          <a:p>
            <a:pPr lvl="1"/>
            <a:r>
              <a:rPr lang="en-US" sz="2400" dirty="0" smtClean="0"/>
              <a:t>Efficient if there is always work to do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Common in small, cheap, or real-time embedded systems</a:t>
            </a:r>
          </a:p>
          <a:p>
            <a:r>
              <a:rPr lang="en-US" sz="2800" dirty="0" smtClean="0"/>
              <a:t>Sometimes for very active devices too…</a:t>
            </a:r>
          </a:p>
        </p:txBody>
      </p:sp>
      <p:pic>
        <p:nvPicPr>
          <p:cNvPr id="14338" name="CP3 Ink 63b5e666-e5b7-497b-b4c5-5602e6639a9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0" y="1565580"/>
            <a:ext cx="6915600" cy="350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Computer System Organization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How to talk to device? </a:t>
            </a:r>
          </a:p>
          <a:p>
            <a:pPr marL="573088" lvl="1" indent="-457200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Programmed I/O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Memory-Mapped I/O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get events?</a:t>
            </a:r>
          </a:p>
          <a:p>
            <a:pPr marL="573088" lvl="1" indent="-457200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Polling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Interrupts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transfer lots of data?</a:t>
            </a:r>
          </a:p>
          <a:p>
            <a:pPr marL="573088" lvl="1" indent="-457200"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Direct Memory Access (DMA)</a:t>
            </a:r>
            <a:endParaRPr lang="en-US" dirty="0" smtClean="0"/>
          </a:p>
        </p:txBody>
      </p:sp>
      <p:pic>
        <p:nvPicPr>
          <p:cNvPr id="2050" name="CP3 Ink ceadc881-f332-4392-b947-7122c07daab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0" y="1027679"/>
            <a:ext cx="8237700" cy="514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2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Communication Method</a:t>
            </a:r>
            <a:endParaRPr lang="en-US"/>
          </a:p>
        </p:txBody>
      </p:sp>
      <p:sp>
        <p:nvSpPr>
          <p:cNvPr id="41799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does program learn device is ready/done?</a:t>
            </a:r>
          </a:p>
          <a:p>
            <a:r>
              <a:rPr lang="en-US" dirty="0" smtClean="0"/>
              <a:t>A: </a:t>
            </a:r>
            <a:r>
              <a:rPr lang="en-US" dirty="0" smtClean="0">
                <a:solidFill>
                  <a:schemeClr val="accent1"/>
                </a:solidFill>
              </a:rPr>
              <a:t>Interrupts:</a:t>
            </a:r>
            <a:r>
              <a:rPr lang="en-US" dirty="0" smtClean="0"/>
              <a:t> Device sends interrupt to CPU</a:t>
            </a:r>
          </a:p>
          <a:p>
            <a:pPr lvl="1"/>
            <a:r>
              <a:rPr lang="en-US" dirty="0" smtClean="0"/>
              <a:t>Cause identifies the interrupting device</a:t>
            </a:r>
          </a:p>
          <a:p>
            <a:pPr lvl="1"/>
            <a:r>
              <a:rPr lang="en-US" dirty="0" smtClean="0"/>
              <a:t>interrupt handler examines device, decides what to do</a:t>
            </a:r>
          </a:p>
          <a:p>
            <a:r>
              <a:rPr lang="en-US" dirty="0" smtClean="0"/>
              <a:t>Priority interrupts</a:t>
            </a:r>
          </a:p>
          <a:p>
            <a:pPr lvl="1"/>
            <a:r>
              <a:rPr lang="en-US" dirty="0" smtClean="0"/>
              <a:t>Urgent events can interrupt lower-priority interrupt handling</a:t>
            </a:r>
          </a:p>
          <a:p>
            <a:pPr lvl="1"/>
            <a:r>
              <a:rPr lang="en-US" dirty="0" smtClean="0"/>
              <a:t>OS can </a:t>
            </a:r>
            <a:r>
              <a:rPr lang="en-US" strike="sngStrike" dirty="0" smtClean="0"/>
              <a:t> disable </a:t>
            </a:r>
            <a:r>
              <a:rPr lang="en-US" dirty="0" smtClean="0"/>
              <a:t> defer interrupts</a:t>
            </a:r>
          </a:p>
        </p:txBody>
      </p:sp>
      <p:pic>
        <p:nvPicPr>
          <p:cNvPr id="15362" name="CP3 Ink c85ac422-aea6-4ab1-b0b0-82309a73154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75" y="4735560"/>
            <a:ext cx="5949451" cy="179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016000"/>
            <a:ext cx="7343775" cy="5427663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77923" name="Picture 3" descr="f06-09-P37449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412875"/>
            <a:ext cx="5256213" cy="4783138"/>
          </a:xfrm>
          <a:prstGeom prst="rect">
            <a:avLst/>
          </a:prstGeom>
          <a:noFill/>
        </p:spPr>
      </p:pic>
      <p:sp>
        <p:nvSpPr>
          <p:cNvPr id="417792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Typical x86 PC I/O System</a:t>
            </a:r>
            <a:endParaRPr lang="en-AU"/>
          </a:p>
        </p:txBody>
      </p:sp>
      <p:pic>
        <p:nvPicPr>
          <p:cNvPr id="16386" name="CP3 Ink f60374c4-e038-4762-bcff-087d44cf199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0" y="1756739"/>
            <a:ext cx="5491800" cy="387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I/O Data Transfer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How to talk to device? </a:t>
            </a:r>
            <a:br>
              <a:rPr lang="en-US" dirty="0" smtClean="0"/>
            </a:br>
            <a:r>
              <a:rPr lang="en-US" dirty="0" smtClean="0"/>
              <a:t>Programmed I/O or Memory-Mapped I/O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get events?</a:t>
            </a:r>
            <a:br>
              <a:rPr lang="en-US" dirty="0" smtClean="0"/>
            </a:br>
            <a:r>
              <a:rPr lang="en-US" dirty="0" smtClean="0"/>
              <a:t>Polling or Interrupts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1"/>
                </a:solidFill>
              </a:rPr>
              <a:t>How to transfer lots of data?</a:t>
            </a:r>
            <a:endParaRPr lang="en-US" dirty="0" smtClean="0">
              <a:latin typeface="Consolas" pitchFamily="49" charset="0"/>
            </a:endParaRPr>
          </a:p>
          <a:p>
            <a:pPr marL="804863"/>
            <a:r>
              <a:rPr lang="en-US" dirty="0" smtClean="0">
                <a:latin typeface="Consolas" pitchFamily="49" charset="0"/>
              </a:rPr>
              <a:t>disk-&gt;</a:t>
            </a:r>
            <a:r>
              <a:rPr lang="en-US" dirty="0" err="1" smtClean="0">
                <a:latin typeface="Consolas" pitchFamily="49" charset="0"/>
              </a:rPr>
              <a:t>cmd</a:t>
            </a:r>
            <a:r>
              <a:rPr lang="en-US" dirty="0" smtClean="0">
                <a:latin typeface="Consolas" pitchFamily="49" charset="0"/>
              </a:rPr>
              <a:t> = READ_4K_SECTOR;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disk-&gt;data = 12;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while (!(disk-&gt;status &amp; 1) { }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for (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= 0..4k) </a:t>
            </a:r>
          </a:p>
          <a:p>
            <a:pPr marL="804863"/>
            <a:r>
              <a:rPr lang="en-US" dirty="0" smtClean="0">
                <a:latin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 = disk-&gt;data;</a:t>
            </a:r>
          </a:p>
        </p:txBody>
      </p:sp>
      <p:pic>
        <p:nvPicPr>
          <p:cNvPr id="17410" name="CP3 Ink 37e059ed-e10b-439a-b925-bd45d7794a9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95" y="2579820"/>
            <a:ext cx="2220451" cy="363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DMA: Direct Memory Access</a:t>
            </a:r>
            <a:endParaRPr lang="en-GB"/>
          </a:p>
        </p:txBody>
      </p:sp>
      <p:sp>
        <p:nvSpPr>
          <p:cNvPr id="41840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Programmed I/O </a:t>
            </a:r>
            <a:r>
              <a:rPr lang="en-GB" dirty="0" err="1" smtClean="0"/>
              <a:t>xfer</a:t>
            </a:r>
            <a:r>
              <a:rPr lang="en-GB" dirty="0" smtClean="0"/>
              <a:t>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 CPU </a:t>
            </a:r>
            <a:r>
              <a:rPr lang="en-GB" dirty="0" smtClean="0">
                <a:sym typeface="Wingdings" pitchFamily="2" charset="2"/>
              </a:rPr>
              <a:t></a:t>
            </a:r>
            <a:r>
              <a:rPr lang="en-GB" dirty="0" smtClean="0"/>
              <a:t> RAM</a:t>
            </a:r>
          </a:p>
          <a:p>
            <a:pPr lvl="1">
              <a:buNone/>
            </a:pPr>
            <a:r>
              <a:rPr lang="en-GB" dirty="0" smtClean="0"/>
              <a:t>for (</a:t>
            </a:r>
            <a:r>
              <a:rPr lang="en-GB" dirty="0" err="1" smtClean="0"/>
              <a:t>i</a:t>
            </a:r>
            <a:r>
              <a:rPr lang="en-GB" dirty="0" smtClean="0"/>
              <a:t> = 1 .. n)</a:t>
            </a:r>
          </a:p>
          <a:p>
            <a:pPr lvl="1"/>
            <a:r>
              <a:rPr lang="en-GB" dirty="0" smtClean="0"/>
              <a:t>CPU issues read request</a:t>
            </a:r>
          </a:p>
          <a:p>
            <a:pPr lvl="1"/>
            <a:r>
              <a:rPr lang="en-GB" dirty="0" smtClean="0"/>
              <a:t>Device puts data on bus</a:t>
            </a:r>
            <a:br>
              <a:rPr lang="en-GB" dirty="0" smtClean="0"/>
            </a:br>
            <a:r>
              <a:rPr lang="en-GB" dirty="0" smtClean="0"/>
              <a:t>&amp; CPU reads into registers</a:t>
            </a:r>
          </a:p>
          <a:p>
            <a:pPr lvl="1"/>
            <a:r>
              <a:rPr lang="en-GB" dirty="0" smtClean="0"/>
              <a:t>CPU writes data to memory</a:t>
            </a:r>
          </a:p>
        </p:txBody>
      </p:sp>
      <p:sp>
        <p:nvSpPr>
          <p:cNvPr id="418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4662" y="1133475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41840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4300" y="11334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4184070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8669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4184071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00800" y="16002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00800" y="1435100"/>
            <a:ext cx="685799" cy="6985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400800" y="1219200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4082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94525" y="15875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83" name="Oval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46925" y="11303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4" name="CP3 Ink 6180a46e-7360-417f-bc50-29e79700189b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50" y="1121280"/>
            <a:ext cx="3491700" cy="44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 Data Transfer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How to transfer lots of data efficiently?</a:t>
            </a:r>
            <a:endParaRPr lang="en-US" dirty="0" smtClean="0">
              <a:latin typeface="Consolas" pitchFamily="49" charset="0"/>
            </a:endParaRPr>
          </a:p>
          <a:p>
            <a:r>
              <a:rPr lang="en-US" dirty="0" smtClean="0"/>
              <a:t>A: Have device access memory directly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Direct memory access (DMA)</a:t>
            </a:r>
          </a:p>
          <a:p>
            <a:pPr lvl="1"/>
            <a:r>
              <a:rPr lang="en-US" dirty="0" smtClean="0"/>
              <a:t>OS provides starting address, length</a:t>
            </a:r>
          </a:p>
          <a:p>
            <a:pPr lvl="1"/>
            <a:r>
              <a:rPr lang="en-US" dirty="0" smtClean="0"/>
              <a:t>controller (or device) transfers data autonomously</a:t>
            </a:r>
          </a:p>
          <a:p>
            <a:pPr lvl="1"/>
            <a:r>
              <a:rPr lang="en-US" dirty="0" smtClean="0"/>
              <a:t>Interrupt on completion / error</a:t>
            </a:r>
          </a:p>
        </p:txBody>
      </p:sp>
      <p:pic>
        <p:nvPicPr>
          <p:cNvPr id="19458" name="CP3 Ink 3be87030-94ad-4d4a-aa29-cd72ca2be6b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0" y="1745580"/>
            <a:ext cx="8644500" cy="255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DMA: Direct Memory Access</a:t>
            </a:r>
            <a:endParaRPr lang="en-GB"/>
          </a:p>
        </p:txBody>
      </p:sp>
      <p:sp>
        <p:nvSpPr>
          <p:cNvPr id="41840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Programmed I/O </a:t>
            </a:r>
            <a:r>
              <a:rPr lang="en-GB" dirty="0" err="1" smtClean="0"/>
              <a:t>xfer</a:t>
            </a:r>
            <a:r>
              <a:rPr lang="en-GB" dirty="0" smtClean="0"/>
              <a:t>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 CPU </a:t>
            </a:r>
            <a:r>
              <a:rPr lang="en-GB" dirty="0" smtClean="0">
                <a:sym typeface="Wingdings" pitchFamily="2" charset="2"/>
              </a:rPr>
              <a:t></a:t>
            </a:r>
            <a:r>
              <a:rPr lang="en-GB" dirty="0" smtClean="0"/>
              <a:t> RAM</a:t>
            </a:r>
          </a:p>
          <a:p>
            <a:pPr lvl="1">
              <a:buNone/>
            </a:pPr>
            <a:r>
              <a:rPr lang="en-GB" dirty="0" smtClean="0"/>
              <a:t>for (</a:t>
            </a:r>
            <a:r>
              <a:rPr lang="en-GB" dirty="0" err="1" smtClean="0"/>
              <a:t>i</a:t>
            </a:r>
            <a:r>
              <a:rPr lang="en-GB" dirty="0" smtClean="0"/>
              <a:t> = 1 .. n)</a:t>
            </a:r>
          </a:p>
          <a:p>
            <a:pPr lvl="1"/>
            <a:r>
              <a:rPr lang="en-GB" dirty="0" smtClean="0"/>
              <a:t>CPU issues read request</a:t>
            </a:r>
          </a:p>
          <a:p>
            <a:pPr lvl="1"/>
            <a:r>
              <a:rPr lang="en-GB" dirty="0" smtClean="0"/>
              <a:t>Device puts data on bus</a:t>
            </a:r>
            <a:br>
              <a:rPr lang="en-GB" dirty="0" smtClean="0"/>
            </a:br>
            <a:r>
              <a:rPr lang="en-GB" dirty="0" smtClean="0"/>
              <a:t>&amp; CPU reads into registers</a:t>
            </a:r>
          </a:p>
          <a:p>
            <a:pPr lvl="1"/>
            <a:r>
              <a:rPr lang="en-GB" dirty="0" smtClean="0"/>
              <a:t>CPU writes data to memory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DMA </a:t>
            </a:r>
            <a:r>
              <a:rPr lang="en-GB" dirty="0" err="1" smtClean="0"/>
              <a:t>xfer</a:t>
            </a:r>
            <a:r>
              <a:rPr lang="en-GB" dirty="0" smtClean="0"/>
              <a:t>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RAM</a:t>
            </a:r>
          </a:p>
          <a:p>
            <a:pPr lvl="1"/>
            <a:r>
              <a:rPr lang="en-GB" dirty="0" smtClean="0"/>
              <a:t>CPU sets up DMA request</a:t>
            </a:r>
          </a:p>
          <a:p>
            <a:pPr lvl="1"/>
            <a:r>
              <a:rPr lang="en-GB" dirty="0" smtClean="0"/>
              <a:t>for (</a:t>
            </a:r>
            <a:r>
              <a:rPr lang="en-GB" dirty="0" err="1" smtClean="0"/>
              <a:t>i</a:t>
            </a:r>
            <a:r>
              <a:rPr lang="en-GB" dirty="0" smtClean="0"/>
              <a:t> = 1 ... n)</a:t>
            </a:r>
            <a:br>
              <a:rPr lang="en-GB" dirty="0" smtClean="0"/>
            </a:br>
            <a:r>
              <a:rPr lang="en-GB" dirty="0" smtClean="0"/>
              <a:t>	Device puts data on bus</a:t>
            </a:r>
            <a:br>
              <a:rPr lang="en-GB" dirty="0" smtClean="0"/>
            </a:br>
            <a:r>
              <a:rPr lang="en-GB" dirty="0" smtClean="0"/>
              <a:t>	&amp; RAM accepts it</a:t>
            </a:r>
          </a:p>
        </p:txBody>
      </p:sp>
      <p:sp>
        <p:nvSpPr>
          <p:cNvPr id="41840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54662" y="1133475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418406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4300" y="11334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4184070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77000" y="18669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4184071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00800" y="16002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2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400800" y="1435100"/>
            <a:ext cx="685799" cy="6985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7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400800" y="1219200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84082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94525" y="15875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4083" name="Oval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46925" y="11303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54662" y="3762375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734300" y="37623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14" name="AutoShap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7000" y="44958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15" name="Freeform 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324600" y="42291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ot"/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 flipH="1">
            <a:off x="7086598" y="38862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010400" y="41910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0" y="38100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10400" y="40386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10400" y="4343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482" name="CP3 Ink 7e34641c-5932-4c35-adff-9acae1c3360a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00" y="3904680"/>
            <a:ext cx="4000200" cy="30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DMA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DMA example: reading from audio (</a:t>
            </a:r>
            <a:r>
              <a:rPr lang="en-US" dirty="0" err="1" smtClean="0"/>
              <a:t>mic</a:t>
            </a:r>
            <a:r>
              <a:rPr lang="en-US" dirty="0" smtClean="0"/>
              <a:t>) input</a:t>
            </a:r>
          </a:p>
          <a:p>
            <a:pPr lvl="1"/>
            <a:r>
              <a:rPr lang="en-US" dirty="0" smtClean="0"/>
              <a:t>DMA engine on audio device… or I/O controller … or …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 = 4*PAGE_SIZE;</a:t>
            </a:r>
          </a:p>
          <a:p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*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alloc_dma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>
                <a:latin typeface="Consolas" pitchFamily="49" charset="0"/>
              </a:rPr>
              <a:t>...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mic_dma_baseaddr</a:t>
            </a:r>
            <a:r>
              <a:rPr lang="en-US" sz="2800" dirty="0" smtClean="0">
                <a:latin typeface="Consolas" pitchFamily="49" charset="0"/>
              </a:rPr>
              <a:t> = (</a:t>
            </a: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)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mic_dma_count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dma_len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cmd</a:t>
            </a:r>
            <a:r>
              <a:rPr lang="en-US" sz="2800" dirty="0" smtClean="0">
                <a:latin typeface="Consolas" pitchFamily="49" charset="0"/>
              </a:rPr>
              <a:t> = DEV_MIC_INPUT |</a:t>
            </a:r>
            <a:br>
              <a:rPr lang="en-US" sz="2800" dirty="0" smtClean="0">
                <a:latin typeface="Consolas" pitchFamily="49" charset="0"/>
              </a:rPr>
            </a:br>
            <a:r>
              <a:rPr lang="en-US" sz="2800" dirty="0" smtClean="0">
                <a:latin typeface="Consolas" pitchFamily="49" charset="0"/>
              </a:rPr>
              <a:t>DEV_INTERRUPT_ENABLE | DEV_DMA_ENABLE;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(1): Addressing</a:t>
            </a:r>
            <a:endParaRPr lang="en-GB"/>
          </a:p>
        </p:txBody>
      </p:sp>
      <p:sp>
        <p:nvSpPr>
          <p:cNvPr id="4188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Issue #1: </a:t>
            </a:r>
            <a:r>
              <a:rPr lang="en-GB" dirty="0" smtClean="0">
                <a:solidFill>
                  <a:schemeClr val="accent1"/>
                </a:solidFill>
              </a:rPr>
              <a:t>DMA meets Virtual Memory</a:t>
            </a:r>
          </a:p>
          <a:p>
            <a:r>
              <a:rPr lang="en-GB" dirty="0" smtClean="0"/>
              <a:t>RAM: physical addresses</a:t>
            </a:r>
          </a:p>
          <a:p>
            <a:r>
              <a:rPr lang="en-GB" dirty="0" smtClean="0"/>
              <a:t>Programs: virtual addresses</a:t>
            </a:r>
          </a:p>
          <a:p>
            <a:endParaRPr lang="en-GB" dirty="0" smtClean="0"/>
          </a:p>
          <a:p>
            <a:r>
              <a:rPr lang="en-GB" dirty="0" smtClean="0"/>
              <a:t>Solution: DMA uses physical addresses</a:t>
            </a:r>
          </a:p>
          <a:p>
            <a:pPr lvl="1"/>
            <a:r>
              <a:rPr lang="en-US" dirty="0" smtClean="0"/>
              <a:t>OS uses physical address when setting up DMA</a:t>
            </a:r>
          </a:p>
          <a:p>
            <a:pPr lvl="1"/>
            <a:r>
              <a:rPr lang="en-US" dirty="0" smtClean="0"/>
              <a:t>OS allocates contiguous physical pages for DMA</a:t>
            </a:r>
          </a:p>
          <a:p>
            <a:pPr lvl="1"/>
            <a:r>
              <a:rPr lang="en-US" dirty="0" smtClean="0"/>
              <a:t>Or: OS splits </a:t>
            </a:r>
            <a:r>
              <a:rPr lang="en-US" dirty="0" err="1" smtClean="0"/>
              <a:t>xfer</a:t>
            </a:r>
            <a:r>
              <a:rPr lang="en-US" dirty="0" smtClean="0"/>
              <a:t> into page-sized chunks</a:t>
            </a:r>
          </a:p>
          <a:p>
            <a:pPr lvl="2">
              <a:buNone/>
            </a:pPr>
            <a:r>
              <a:rPr lang="en-US" dirty="0" smtClean="0"/>
              <a:t>(many devices support DMA “chains” for this reason)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349097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377672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111097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8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501497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806297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425297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653897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958697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1349097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MMU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DMA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DMA example: reading from audio (</a:t>
            </a:r>
            <a:r>
              <a:rPr lang="en-US" dirty="0" err="1" smtClean="0"/>
              <a:t>mic</a:t>
            </a:r>
            <a:r>
              <a:rPr lang="en-US" dirty="0" smtClean="0"/>
              <a:t>) input</a:t>
            </a:r>
          </a:p>
          <a:p>
            <a:pPr lvl="1"/>
            <a:r>
              <a:rPr lang="en-US" dirty="0" smtClean="0"/>
              <a:t>DMA engine on audio device… or I/O controller … or …</a:t>
            </a:r>
          </a:p>
          <a:p>
            <a:pPr>
              <a:spcBef>
                <a:spcPts val="1200"/>
              </a:spcBef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 = 4*PAGE_SIZE;</a:t>
            </a:r>
          </a:p>
          <a:p>
            <a:r>
              <a:rPr lang="en-US" sz="2800" dirty="0" smtClean="0">
                <a:latin typeface="Consolas" pitchFamily="49" charset="0"/>
              </a:rPr>
              <a:t>void *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</a:rPr>
              <a:t>alloc_dma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>
                <a:latin typeface="Consolas" pitchFamily="49" charset="0"/>
              </a:rPr>
              <a:t>...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mic_dma_baseaddr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</a:rPr>
              <a:t>virt_to_phys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mic_dma_count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dma_len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cmd</a:t>
            </a:r>
            <a:r>
              <a:rPr lang="en-US" sz="2800" dirty="0" smtClean="0">
                <a:latin typeface="Consolas" pitchFamily="49" charset="0"/>
              </a:rPr>
              <a:t> = DEV_MIC_INPUT |</a:t>
            </a:r>
            <a:br>
              <a:rPr lang="en-US" sz="2800" dirty="0" smtClean="0">
                <a:latin typeface="Consolas" pitchFamily="49" charset="0"/>
              </a:rPr>
            </a:br>
            <a:r>
              <a:rPr lang="en-US" sz="2800" dirty="0" smtClean="0">
                <a:latin typeface="Consolas" pitchFamily="49" charset="0"/>
              </a:rPr>
              <a:t>DEV_INTERRUPT_ENABLE | DEV_DMA_ENABLE;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(1): Addressing</a:t>
            </a:r>
            <a:endParaRPr lang="en-GB"/>
          </a:p>
        </p:txBody>
      </p:sp>
      <p:sp>
        <p:nvSpPr>
          <p:cNvPr id="4188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Issue #1: </a:t>
            </a:r>
            <a:r>
              <a:rPr lang="en-GB" dirty="0" smtClean="0">
                <a:solidFill>
                  <a:schemeClr val="accent1"/>
                </a:solidFill>
              </a:rPr>
              <a:t>DMA meets Virtual Memory</a:t>
            </a:r>
          </a:p>
          <a:p>
            <a:r>
              <a:rPr lang="en-GB" dirty="0" smtClean="0"/>
              <a:t>RAM: physical addresses</a:t>
            </a:r>
          </a:p>
          <a:p>
            <a:r>
              <a:rPr lang="en-GB" dirty="0" smtClean="0"/>
              <a:t>Programs: virtual addresses</a:t>
            </a:r>
          </a:p>
          <a:p>
            <a:endParaRPr lang="en-GB" dirty="0" smtClean="0"/>
          </a:p>
          <a:p>
            <a:r>
              <a:rPr lang="en-GB" dirty="0" smtClean="0"/>
              <a:t>Solution 2: DMA uses virtual addresses</a:t>
            </a:r>
          </a:p>
          <a:p>
            <a:pPr lvl="1"/>
            <a:r>
              <a:rPr lang="en-US" dirty="0" smtClean="0"/>
              <a:t>OS sets up mappings on a mini-TLB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2573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2858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0193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8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4097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7145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3335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5621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8669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12573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MMU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391400" y="2095500"/>
            <a:ext cx="769938" cy="390525"/>
          </a:xfrm>
          <a:prstGeom prst="rect">
            <a:avLst/>
          </a:prstGeom>
          <a:solidFill>
            <a:schemeClr val="tx1"/>
          </a:solidFill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4572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err="1" smtClean="0">
                <a:solidFill>
                  <a:srgbClr val="FFFFFF"/>
                </a:solidFill>
                <a:latin typeface="Calibri"/>
              </a:rPr>
              <a:t>uTLB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-140667"/>
            <a:ext cx="8763000" cy="70788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Computer System Organization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73073"/>
            <a:ext cx="3733800" cy="533400"/>
          </a:xfrm>
        </p:spPr>
        <p:txBody>
          <a:bodyPr>
            <a:normAutofit lnSpcReduction="10000"/>
          </a:bodyPr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Calibri" pitchFamily="34" charset="0"/>
              </a:rPr>
              <a:t>Computer System </a:t>
            </a:r>
            <a:r>
              <a:rPr lang="en-US" dirty="0" smtClean="0">
                <a:latin typeface="Calibri" pitchFamily="34" charset="0"/>
              </a:rPr>
              <a:t>=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4" name="Rectangle 83"/>
          <p:cNvSpPr/>
          <p:nvPr>
            <p:custDataLst>
              <p:tags r:id="rId3"/>
            </p:custDataLst>
          </p:nvPr>
        </p:nvSpPr>
        <p:spPr>
          <a:xfrm>
            <a:off x="304800" y="93027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Input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Output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Memory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</a:rPr>
              <a:t>Datapath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" name="Group 306"/>
          <p:cNvGrpSpPr/>
          <p:nvPr>
            <p:custDataLst>
              <p:tags r:id="rId4"/>
            </p:custDataLst>
          </p:nvPr>
        </p:nvGrpSpPr>
        <p:grpSpPr>
          <a:xfrm>
            <a:off x="458520" y="1616073"/>
            <a:ext cx="8380680" cy="4572000"/>
            <a:chOff x="457200" y="1828800"/>
            <a:chExt cx="8380680" cy="4572000"/>
          </a:xfrm>
        </p:grpSpPr>
        <p:sp>
          <p:nvSpPr>
            <p:cNvPr id="308" name="Rectangle 307"/>
            <p:cNvSpPr/>
            <p:nvPr>
              <p:custDataLst>
                <p:tags r:id="rId6"/>
              </p:custDataLst>
            </p:nvPr>
          </p:nvSpPr>
          <p:spPr>
            <a:xfrm>
              <a:off x="457200" y="4038600"/>
              <a:ext cx="1866240" cy="14516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CPU</a:t>
              </a:r>
            </a:p>
          </p:txBody>
        </p:sp>
        <p:sp>
          <p:nvSpPr>
            <p:cNvPr id="309" name="Rectangle 308"/>
            <p:cNvSpPr/>
            <p:nvPr>
              <p:custDataLst>
                <p:tags r:id="rId7"/>
              </p:custDataLst>
            </p:nvPr>
          </p:nvSpPr>
          <p:spPr>
            <a:xfrm>
              <a:off x="625802" y="4245981"/>
              <a:ext cx="1244159" cy="4147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Registers</a:t>
              </a:r>
            </a:p>
          </p:txBody>
        </p:sp>
        <p:sp>
          <p:nvSpPr>
            <p:cNvPr id="310" name="Straight Connector 309"/>
            <p:cNvSpPr/>
            <p:nvPr>
              <p:custDataLst>
                <p:tags r:id="rId8"/>
              </p:custDataLst>
            </p:nvPr>
          </p:nvSpPr>
          <p:spPr>
            <a:xfrm>
              <a:off x="2323440" y="4800600"/>
              <a:ext cx="685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1" name="Rectangle 310"/>
            <p:cNvSpPr/>
            <p:nvPr>
              <p:custDataLst>
                <p:tags r:id="rId9"/>
              </p:custDataLst>
            </p:nvPr>
          </p:nvSpPr>
          <p:spPr>
            <a:xfrm>
              <a:off x="468564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Network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2" name="Rectangle 311"/>
            <p:cNvSpPr/>
            <p:nvPr>
              <p:custDataLst>
                <p:tags r:id="rId10"/>
              </p:custDataLst>
            </p:nvPr>
          </p:nvSpPr>
          <p:spPr>
            <a:xfrm>
              <a:off x="2475840" y="3196528"/>
              <a:ext cx="175260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Video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3" name="Straight Connector 312"/>
            <p:cNvSpPr/>
            <p:nvPr>
              <p:custDataLst>
                <p:tags r:id="rId11"/>
              </p:custDataLst>
            </p:nvPr>
          </p:nvSpPr>
          <p:spPr>
            <a:xfrm>
              <a:off x="3390240" y="3810000"/>
              <a:ext cx="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4" name="TextBox 313"/>
            <p:cNvSpPr txBox="1"/>
            <p:nvPr>
              <p:custDataLst>
                <p:tags r:id="rId12"/>
              </p:custDataLst>
            </p:nvPr>
          </p:nvSpPr>
          <p:spPr>
            <a:xfrm>
              <a:off x="3085440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5" name="Rectangle 314"/>
            <p:cNvSpPr/>
            <p:nvPr>
              <p:custDataLst>
                <p:tags r:id="rId13"/>
              </p:custDataLst>
            </p:nvPr>
          </p:nvSpPr>
          <p:spPr>
            <a:xfrm>
              <a:off x="2475840" y="5791200"/>
              <a:ext cx="1752600" cy="609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Memory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6" name="Straight Connector 315"/>
            <p:cNvSpPr/>
            <p:nvPr>
              <p:custDataLst>
                <p:tags r:id="rId14"/>
              </p:custDataLst>
            </p:nvPr>
          </p:nvSpPr>
          <p:spPr>
            <a:xfrm>
              <a:off x="3390240" y="5029200"/>
              <a:ext cx="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7" name="Straight Connector 316"/>
            <p:cNvSpPr/>
            <p:nvPr>
              <p:custDataLst>
                <p:tags r:id="rId15"/>
              </p:custDataLst>
            </p:nvPr>
          </p:nvSpPr>
          <p:spPr>
            <a:xfrm>
              <a:off x="3695040" y="4800600"/>
              <a:ext cx="22860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8" name="TextBox 317"/>
            <p:cNvSpPr txBox="1"/>
            <p:nvPr>
              <p:custDataLst>
                <p:tags r:id="rId16"/>
              </p:custDataLst>
            </p:nvPr>
          </p:nvSpPr>
          <p:spPr>
            <a:xfrm>
              <a:off x="5981041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9" name="Rectangle 318"/>
            <p:cNvSpPr/>
            <p:nvPr>
              <p:custDataLst>
                <p:tags r:id="rId17"/>
              </p:custDataLst>
            </p:nvPr>
          </p:nvSpPr>
          <p:spPr>
            <a:xfrm>
              <a:off x="468564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Disk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0" name="Rectangle 319"/>
            <p:cNvSpPr/>
            <p:nvPr>
              <p:custDataLst>
                <p:tags r:id="rId18"/>
              </p:custDataLst>
            </p:nvPr>
          </p:nvSpPr>
          <p:spPr>
            <a:xfrm>
              <a:off x="647700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USB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1" name="Rectangle 320"/>
            <p:cNvSpPr/>
            <p:nvPr>
              <p:custDataLst>
                <p:tags r:id="rId19"/>
              </p:custDataLst>
            </p:nvPr>
          </p:nvSpPr>
          <p:spPr>
            <a:xfrm>
              <a:off x="647700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Audio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2" name="Rectangle 321"/>
            <p:cNvSpPr/>
            <p:nvPr>
              <p:custDataLst>
                <p:tags r:id="rId20"/>
              </p:custDataLst>
            </p:nvPr>
          </p:nvSpPr>
          <p:spPr>
            <a:xfrm>
              <a:off x="56762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Keyboard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3" name="Rectangle 322"/>
            <p:cNvSpPr/>
            <p:nvPr>
              <p:custDataLst>
                <p:tags r:id="rId21"/>
              </p:custDataLst>
            </p:nvPr>
          </p:nvSpPr>
          <p:spPr>
            <a:xfrm>
              <a:off x="73526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Mouse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24" name="Straight Connector 323"/>
            <p:cNvCxnSpPr>
              <a:stCxn id="311" idx="2"/>
            </p:cNvCxnSpPr>
            <p:nvPr>
              <p:custDataLst>
                <p:tags r:id="rId22"/>
              </p:custDataLst>
            </p:nvPr>
          </p:nvCxnSpPr>
          <p:spPr>
            <a:xfrm rot="16200000" flipH="1">
              <a:off x="5363686" y="3878446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20" idx="2"/>
            </p:cNvCxnSpPr>
            <p:nvPr>
              <p:custDataLst>
                <p:tags r:id="rId23"/>
              </p:custDataLst>
            </p:nvPr>
          </p:nvCxnSpPr>
          <p:spPr>
            <a:xfrm rot="5400000">
              <a:off x="6487966" y="3840346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>
              <p:custDataLst>
                <p:tags r:id="rId24"/>
              </p:custDataLst>
            </p:nvPr>
          </p:nvCxnSpPr>
          <p:spPr>
            <a:xfrm rot="5400000">
              <a:off x="5268766" y="5055674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>
              <p:custDataLst>
                <p:tags r:id="rId25"/>
              </p:custDataLst>
            </p:nvPr>
          </p:nvCxnSpPr>
          <p:spPr>
            <a:xfrm rot="16200000" flipH="1">
              <a:off x="6526066" y="5093774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>
              <p:custDataLst>
                <p:tags r:id="rId26"/>
              </p:custDataLst>
            </p:nvPr>
          </p:nvCxnSpPr>
          <p:spPr>
            <a:xfrm rot="16200000" flipH="1">
              <a:off x="6297466" y="2502974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>
              <p:custDataLst>
                <p:tags r:id="rId27"/>
              </p:custDataLst>
            </p:nvPr>
          </p:nvCxnSpPr>
          <p:spPr>
            <a:xfrm rot="5400000">
              <a:off x="7421746" y="2464874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>
              <p:custDataLst>
                <p:tags r:id="rId28"/>
              </p:custDataLst>
            </p:nvPr>
          </p:nvSpPr>
          <p:spPr>
            <a:xfrm>
              <a:off x="7352640" y="4495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Serial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31" name="Straight Connector 330"/>
            <p:cNvCxnSpPr/>
            <p:nvPr>
              <p:custDataLst>
                <p:tags r:id="rId29"/>
              </p:custDataLst>
            </p:nvPr>
          </p:nvCxnSpPr>
          <p:spPr>
            <a:xfrm>
              <a:off x="6666840" y="48006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CP3 Ink bb1ea6c6-5b73-4679-b026-cbe7f59ebf7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" y="1190640"/>
            <a:ext cx="7491900" cy="426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2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(2): Virtual Mem</a:t>
            </a:r>
            <a:endParaRPr lang="en-GB"/>
          </a:p>
        </p:txBody>
      </p:sp>
      <p:sp>
        <p:nvSpPr>
          <p:cNvPr id="41922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Issue #2: </a:t>
            </a:r>
            <a:r>
              <a:rPr lang="en-GB" dirty="0" smtClean="0">
                <a:solidFill>
                  <a:schemeClr val="accent1"/>
                </a:solidFill>
              </a:rPr>
              <a:t>DMA meets </a:t>
            </a:r>
            <a:r>
              <a:rPr lang="en-GB" i="1" dirty="0" smtClean="0">
                <a:solidFill>
                  <a:schemeClr val="accent1"/>
                </a:solidFill>
              </a:rPr>
              <a:t>Paged</a:t>
            </a:r>
            <a:r>
              <a:rPr lang="en-GB" dirty="0" smtClean="0">
                <a:solidFill>
                  <a:schemeClr val="accent1"/>
                </a:solidFill>
              </a:rPr>
              <a:t> Virtual Memory</a:t>
            </a:r>
          </a:p>
          <a:p>
            <a:r>
              <a:rPr lang="en-GB" dirty="0" smtClean="0"/>
              <a:t>DMA destination page </a:t>
            </a:r>
            <a:br>
              <a:rPr lang="en-GB" dirty="0" smtClean="0"/>
            </a:br>
            <a:r>
              <a:rPr lang="en-GB" dirty="0" smtClean="0"/>
              <a:t>may get swapped out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Solution: </a:t>
            </a:r>
            <a:r>
              <a:rPr lang="en-GB" dirty="0" smtClean="0">
                <a:solidFill>
                  <a:schemeClr val="accent1"/>
                </a:solidFill>
              </a:rPr>
              <a:t>Pin</a:t>
            </a:r>
            <a:r>
              <a:rPr lang="en-GB" dirty="0" smtClean="0"/>
              <a:t> the page before initiating DMA</a:t>
            </a:r>
          </a:p>
          <a:p>
            <a:r>
              <a:rPr lang="en-GB" dirty="0" smtClean="0"/>
              <a:t>Alternate solution: </a:t>
            </a:r>
            <a:r>
              <a:rPr lang="en-GB" dirty="0" smtClean="0">
                <a:solidFill>
                  <a:schemeClr val="accent1"/>
                </a:solidFill>
              </a:rPr>
              <a:t>Bounce Buffer</a:t>
            </a:r>
          </a:p>
          <a:p>
            <a:pPr lvl="1"/>
            <a:r>
              <a:rPr lang="en-GB" dirty="0" smtClean="0"/>
              <a:t>DMA to a pinned kernel page, then </a:t>
            </a:r>
            <a:r>
              <a:rPr lang="en-GB" dirty="0" err="1" smtClean="0"/>
              <a:t>memcpy</a:t>
            </a:r>
            <a:r>
              <a:rPr lang="en-GB" dirty="0" smtClean="0"/>
              <a:t> elsewhere</a:t>
            </a:r>
            <a:endParaRPr lang="en-GB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2573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2858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0193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4097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7145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3335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5621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8669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506" name="CP3 Ink 80468cc9-01dd-449c-9428-36493ad18a99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35" y="936540"/>
            <a:ext cx="4864651" cy="302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22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(4): Caches</a:t>
            </a:r>
            <a:endParaRPr lang="en-GB"/>
          </a:p>
        </p:txBody>
      </p:sp>
      <p:sp>
        <p:nvSpPr>
          <p:cNvPr id="4196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Issue #4: </a:t>
            </a:r>
            <a:r>
              <a:rPr lang="en-GB" dirty="0" smtClean="0">
                <a:solidFill>
                  <a:schemeClr val="accent1"/>
                </a:solidFill>
              </a:rPr>
              <a:t>DMA meets Caching</a:t>
            </a:r>
          </a:p>
          <a:p>
            <a:r>
              <a:rPr lang="en-GB" dirty="0" smtClean="0"/>
              <a:t>DMA-related data could</a:t>
            </a:r>
            <a:br>
              <a:rPr lang="en-GB" dirty="0" smtClean="0"/>
            </a:br>
            <a:r>
              <a:rPr lang="en-GB" dirty="0" smtClean="0"/>
              <a:t>be cached in L1/L2</a:t>
            </a:r>
          </a:p>
          <a:p>
            <a:pPr lvl="1"/>
            <a:r>
              <a:rPr lang="en-GB" dirty="0" smtClean="0"/>
              <a:t>DMA to </a:t>
            </a:r>
            <a:r>
              <a:rPr lang="en-GB" dirty="0" err="1" smtClean="0"/>
              <a:t>Mem</a:t>
            </a:r>
            <a:r>
              <a:rPr lang="en-GB" dirty="0" smtClean="0"/>
              <a:t>: cache is now stale</a:t>
            </a:r>
          </a:p>
          <a:p>
            <a:pPr lvl="1"/>
            <a:r>
              <a:rPr lang="en-GB" dirty="0" smtClean="0"/>
              <a:t>DMA from </a:t>
            </a:r>
            <a:r>
              <a:rPr lang="en-GB" dirty="0" err="1" smtClean="0"/>
              <a:t>Mem</a:t>
            </a:r>
            <a:r>
              <a:rPr lang="en-GB" dirty="0" smtClean="0"/>
              <a:t>: dev gets stale data</a:t>
            </a:r>
          </a:p>
          <a:p>
            <a:endParaRPr lang="en-GB" dirty="0" smtClean="0"/>
          </a:p>
          <a:p>
            <a:r>
              <a:rPr lang="en-GB" dirty="0" smtClean="0"/>
              <a:t>Solution: (software enforced coherence)</a:t>
            </a:r>
          </a:p>
          <a:p>
            <a:pPr lvl="1"/>
            <a:r>
              <a:rPr lang="en-GB" dirty="0" smtClean="0"/>
              <a:t>OS flushes some/all cache before DMA begins</a:t>
            </a:r>
          </a:p>
          <a:p>
            <a:pPr lvl="1"/>
            <a:r>
              <a:rPr lang="en-GB" dirty="0" smtClean="0"/>
              <a:t>Or: don't touch pages during DMA</a:t>
            </a:r>
          </a:p>
          <a:p>
            <a:pPr lvl="1"/>
            <a:r>
              <a:rPr lang="en-GB" dirty="0" smtClean="0"/>
              <a:t>Or: mark pages as </a:t>
            </a:r>
            <a:r>
              <a:rPr lang="en-GB" dirty="0" err="1" smtClean="0">
                <a:solidFill>
                  <a:schemeClr val="accent1"/>
                </a:solidFill>
              </a:rPr>
              <a:t>uncacheable</a:t>
            </a:r>
            <a:r>
              <a:rPr lang="en-GB" dirty="0" smtClean="0"/>
              <a:t> in page table entries</a:t>
            </a:r>
          </a:p>
          <a:p>
            <a:pPr lvl="2"/>
            <a:r>
              <a:rPr lang="en-GB" dirty="0" smtClean="0"/>
              <a:t>(needed for Memory Mapped I/O too!)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990600"/>
            <a:ext cx="5413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L2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530" name="CP3 Ink bd979eba-7d0d-45ae-8fa8-0fb5957bfc0d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0" y="4338720"/>
            <a:ext cx="6339300" cy="17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DMA Issues (4): Caches</a:t>
            </a:r>
            <a:endParaRPr lang="en-GB"/>
          </a:p>
        </p:txBody>
      </p:sp>
      <p:sp>
        <p:nvSpPr>
          <p:cNvPr id="41963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Issue #4: </a:t>
            </a:r>
            <a:r>
              <a:rPr lang="en-GB" dirty="0" smtClean="0">
                <a:solidFill>
                  <a:schemeClr val="accent1"/>
                </a:solidFill>
              </a:rPr>
              <a:t>DMA meets Caching</a:t>
            </a:r>
          </a:p>
          <a:p>
            <a:r>
              <a:rPr lang="en-GB" dirty="0" smtClean="0"/>
              <a:t>DMA-related data could</a:t>
            </a:r>
            <a:br>
              <a:rPr lang="en-GB" dirty="0" smtClean="0"/>
            </a:br>
            <a:r>
              <a:rPr lang="en-GB" dirty="0" smtClean="0"/>
              <a:t>be cached in L1/L2</a:t>
            </a:r>
          </a:p>
          <a:p>
            <a:pPr lvl="1"/>
            <a:r>
              <a:rPr lang="en-GB" dirty="0" smtClean="0"/>
              <a:t>DMA to </a:t>
            </a:r>
            <a:r>
              <a:rPr lang="en-GB" dirty="0" err="1" smtClean="0"/>
              <a:t>Mem</a:t>
            </a:r>
            <a:r>
              <a:rPr lang="en-GB" dirty="0" smtClean="0"/>
              <a:t>: cache is now stale</a:t>
            </a:r>
          </a:p>
          <a:p>
            <a:pPr lvl="1"/>
            <a:r>
              <a:rPr lang="en-GB" dirty="0" smtClean="0"/>
              <a:t>DMA from </a:t>
            </a:r>
            <a:r>
              <a:rPr lang="en-GB" dirty="0" err="1" smtClean="0"/>
              <a:t>Mem</a:t>
            </a:r>
            <a:r>
              <a:rPr lang="en-GB" dirty="0" smtClean="0"/>
              <a:t>: dev gets stale data</a:t>
            </a:r>
          </a:p>
          <a:p>
            <a:endParaRPr lang="en-GB" dirty="0" smtClean="0"/>
          </a:p>
          <a:p>
            <a:r>
              <a:rPr lang="en-GB" dirty="0" smtClean="0"/>
              <a:t>Solution 2: (hardware coherence aka </a:t>
            </a:r>
            <a:r>
              <a:rPr lang="en-GB" dirty="0" smtClean="0">
                <a:solidFill>
                  <a:schemeClr val="accent1"/>
                </a:solidFill>
              </a:rPr>
              <a:t>snooping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cache listens on bus, and conspires with RAM</a:t>
            </a:r>
          </a:p>
          <a:p>
            <a:pPr lvl="1"/>
            <a:r>
              <a:rPr lang="en-GB" dirty="0" err="1" smtClean="0"/>
              <a:t>Dma</a:t>
            </a:r>
            <a:r>
              <a:rPr lang="en-GB" dirty="0" smtClean="0"/>
              <a:t> to </a:t>
            </a:r>
            <a:r>
              <a:rPr lang="en-GB" dirty="0" err="1" smtClean="0"/>
              <a:t>Mem</a:t>
            </a:r>
            <a:r>
              <a:rPr lang="en-GB" dirty="0" smtClean="0"/>
              <a:t>: invalidate/update data seen on bus</a:t>
            </a:r>
          </a:p>
          <a:p>
            <a:pPr lvl="1"/>
            <a:r>
              <a:rPr lang="en-GB" dirty="0" smtClean="0"/>
              <a:t>DMA from </a:t>
            </a:r>
            <a:r>
              <a:rPr lang="en-GB" dirty="0" err="1" smtClean="0"/>
              <a:t>mem</a:t>
            </a:r>
            <a:r>
              <a:rPr lang="en-GB" dirty="0" smtClean="0"/>
              <a:t>: cache services request if possible, otherwise RAM services</a:t>
            </a:r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990600"/>
            <a:ext cx="7699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rgbClr val="FFFFFF"/>
                </a:solidFill>
                <a:latin typeface="Calibri"/>
              </a:rPr>
              <a:t>CPU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019175"/>
            <a:ext cx="800100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RAM</a:t>
            </a:r>
          </a:p>
        </p:txBody>
      </p:sp>
      <p:sp>
        <p:nvSpPr>
          <p:cNvPr id="6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1752600"/>
            <a:ext cx="908050" cy="1028700"/>
          </a:xfrm>
          <a:prstGeom prst="flowChartMagneticDisk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rgbClr val="FFFFFF"/>
                </a:solidFill>
                <a:latin typeface="Calibri"/>
              </a:rPr>
              <a:t>DISK</a:t>
            </a:r>
          </a:p>
        </p:txBody>
      </p:sp>
      <p:sp>
        <p:nvSpPr>
          <p:cNvPr id="7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1430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4478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066800"/>
            <a:ext cx="76200" cy="1524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2954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600200"/>
            <a:ext cx="152400" cy="76200"/>
          </a:xfrm>
          <a:prstGeom prst="ellipse">
            <a:avLst/>
          </a:prstGeom>
          <a:solidFill>
            <a:schemeClr val="accent4"/>
          </a:solidFill>
          <a:ln w="2844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990600"/>
            <a:ext cx="541338" cy="542925"/>
          </a:xfrm>
          <a:prstGeom prst="rect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rgbClr val="FFFFFF"/>
                </a:solidFill>
                <a:latin typeface="Calibri"/>
              </a:rPr>
              <a:t>L2</a:t>
            </a:r>
            <a:endParaRPr lang="en-GB" sz="2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3554" name="CP3 Ink d1423fac-d168-4aa9-b275-8d5e6cff20ed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4" y="3911640"/>
            <a:ext cx="7847851" cy="1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I/O Summary</a:t>
            </a:r>
            <a:endParaRPr lang="en-AU" dirty="0"/>
          </a:p>
        </p:txBody>
      </p:sp>
      <p:sp>
        <p:nvSpPr>
          <p:cNvPr id="41697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How to talk to device?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Programmed I/O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Memory-Mapped I/O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get events?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Polling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Interrupts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How to transfer lots of data?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DMA</a:t>
            </a:r>
            <a:endParaRPr lang="en-US" dirty="0" smtClean="0"/>
          </a:p>
        </p:txBody>
      </p:sp>
      <p:pic>
        <p:nvPicPr>
          <p:cNvPr id="24578" name="CP3 Ink 62dd075c-84ce-4c7d-b738-277c6c5c508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154" y="1218420"/>
            <a:ext cx="118651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Challenge</a:t>
            </a:r>
            <a:endParaRPr lang="en-US"/>
          </a:p>
        </p:txBody>
      </p:sp>
      <p:sp>
        <p:nvSpPr>
          <p:cNvPr id="4213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324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we interface to other devices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Disk</a:t>
            </a:r>
          </a:p>
          <a:p>
            <a:pPr lvl="1"/>
            <a:r>
              <a:rPr lang="en-US" dirty="0" smtClean="0"/>
              <a:t>Network</a:t>
            </a:r>
          </a:p>
          <a:p>
            <a:pPr lvl="1"/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Programmable Timer (for clock ticks)</a:t>
            </a:r>
          </a:p>
          <a:p>
            <a:pPr lvl="1"/>
            <a:r>
              <a:rPr lang="en-US" dirty="0" smtClean="0"/>
              <a:t>Audio</a:t>
            </a:r>
          </a:p>
          <a:p>
            <a:pPr lvl="1"/>
            <a:r>
              <a:rPr lang="en-US" smtClean="0"/>
              <a:t>Printer(s)</a:t>
            </a:r>
            <a:endParaRPr lang="en-US" dirty="0" smtClean="0"/>
          </a:p>
          <a:p>
            <a:pPr lvl="1"/>
            <a:r>
              <a:rPr lang="en-US" dirty="0" smtClean="0"/>
              <a:t>Camera</a:t>
            </a:r>
          </a:p>
          <a:p>
            <a:pPr lvl="1"/>
            <a:r>
              <a:rPr lang="en-US" dirty="0" smtClean="0"/>
              <a:t>iPod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Interconnects</a:t>
            </a:r>
            <a:endParaRPr lang="en-US" dirty="0"/>
          </a:p>
        </p:txBody>
      </p:sp>
      <p:sp>
        <p:nvSpPr>
          <p:cNvPr id="39229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285750" indent="-285750"/>
            <a:r>
              <a:rPr lang="en-US" dirty="0" smtClean="0">
                <a:solidFill>
                  <a:schemeClr val="accent1"/>
                </a:solidFill>
              </a:rPr>
              <a:t>Bad Idea #1: Put all devices on one interconnect</a:t>
            </a:r>
          </a:p>
          <a:p>
            <a:pPr marL="401638" lvl="1"/>
            <a:r>
              <a:rPr lang="en-US" dirty="0" smtClean="0"/>
              <a:t>We would have to replace all devices as we improve/change the interconnect</a:t>
            </a:r>
          </a:p>
          <a:p>
            <a:pPr marL="401638" lvl="1"/>
            <a:r>
              <a:rPr lang="en-US" dirty="0" smtClean="0"/>
              <a:t>keyboard speed == main memory speed ?!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533400" y="2743200"/>
            <a:ext cx="1143000" cy="5334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t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CPU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4686960" y="2819400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Network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477160" y="2815528"/>
            <a:ext cx="175260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Video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2" name="Straight Connector 11"/>
          <p:cNvSpPr/>
          <p:nvPr>
            <p:custDataLst>
              <p:tags r:id="rId6"/>
            </p:custDataLst>
          </p:nvPr>
        </p:nvSpPr>
        <p:spPr>
          <a:xfrm>
            <a:off x="1066800" y="3276600"/>
            <a:ext cx="0" cy="9144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533400" y="5410200"/>
            <a:ext cx="1752600" cy="6096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Memory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5" name="Straight Connector 14"/>
          <p:cNvSpPr/>
          <p:nvPr>
            <p:custDataLst>
              <p:tags r:id="rId8"/>
            </p:custDataLst>
          </p:nvPr>
        </p:nvSpPr>
        <p:spPr>
          <a:xfrm>
            <a:off x="1371600" y="4648200"/>
            <a:ext cx="0" cy="7620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6" name="Straight Connector 15"/>
          <p:cNvSpPr/>
          <p:nvPr>
            <p:custDataLst>
              <p:tags r:id="rId9"/>
            </p:custDataLst>
          </p:nvPr>
        </p:nvSpPr>
        <p:spPr>
          <a:xfrm flipH="1" flipV="1">
            <a:off x="3352800" y="3429000"/>
            <a:ext cx="0" cy="60960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2895600" y="5410200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Disk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4610760" y="5406328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Audio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6324600" y="3501328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Keyboard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cxnSp>
        <p:nvCxnSpPr>
          <p:cNvPr id="23" name="Straight Connector 22"/>
          <p:cNvCxnSpPr>
            <a:stCxn id="10" idx="2"/>
          </p:cNvCxnSpPr>
          <p:nvPr>
            <p:custDataLst>
              <p:tags r:id="rId13"/>
            </p:custDataLst>
          </p:nvPr>
        </p:nvCxnSpPr>
        <p:spPr>
          <a:xfrm rot="5400000">
            <a:off x="4393126" y="3154546"/>
            <a:ext cx="758128" cy="13147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8" idx="0"/>
          </p:cNvCxnSpPr>
          <p:nvPr>
            <p:custDataLst>
              <p:tags r:id="rId14"/>
            </p:custDataLst>
          </p:nvPr>
        </p:nvCxnSpPr>
        <p:spPr>
          <a:xfrm rot="16200000" flipH="1">
            <a:off x="3228810" y="5000790"/>
            <a:ext cx="609600" cy="2092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 rot="16200000" flipH="1">
            <a:off x="4659826" y="4712774"/>
            <a:ext cx="758128" cy="6289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 flipV="1">
            <a:off x="4761840" y="3810000"/>
            <a:ext cx="1562760" cy="533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>
            <p:custDataLst>
              <p:tags r:id="rId17"/>
            </p:custDataLst>
          </p:nvPr>
        </p:nvSpPr>
        <p:spPr>
          <a:xfrm>
            <a:off x="6477000" y="4572000"/>
            <a:ext cx="1485240" cy="61347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Serial</a:t>
            </a:r>
            <a:endParaRPr lang="en-US" sz="25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cxnSp>
        <p:nvCxnSpPr>
          <p:cNvPr id="30" name="Straight Connector 29"/>
          <p:cNvCxnSpPr/>
          <p:nvPr>
            <p:custDataLst>
              <p:tags r:id="rId18"/>
            </p:custDataLst>
          </p:nvPr>
        </p:nvCxnSpPr>
        <p:spPr>
          <a:xfrm>
            <a:off x="4419600" y="4419600"/>
            <a:ext cx="2057400" cy="457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19"/>
            </p:custDataLst>
          </p:nvPr>
        </p:nvSpPr>
        <p:spPr>
          <a:xfrm>
            <a:off x="609600" y="3471436"/>
            <a:ext cx="956881" cy="41476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  <a:prstDash val="solid"/>
          </a:ln>
        </p:spPr>
        <p:txBody>
          <a:bodyPr vert="horz" lIns="89794" tIns="48978" rIns="89794" bIns="48978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Cache</a:t>
            </a:r>
            <a:endParaRPr lang="en-US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  <p:sp>
        <p:nvSpPr>
          <p:cNvPr id="33" name="Oval 32"/>
          <p:cNvSpPr/>
          <p:nvPr>
            <p:custDataLst>
              <p:tags r:id="rId20"/>
            </p:custDataLst>
          </p:nvPr>
        </p:nvSpPr>
        <p:spPr>
          <a:xfrm>
            <a:off x="609600" y="4038600"/>
            <a:ext cx="4343400" cy="838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>
            <p:custDataLst>
              <p:tags r:id="rId21"/>
            </p:custDataLst>
          </p:nvPr>
        </p:nvSpPr>
        <p:spPr>
          <a:xfrm>
            <a:off x="1943760" y="4221381"/>
            <a:ext cx="1637640" cy="426819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81631" tIns="40816" rIns="81631" bIns="40816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rPr>
              <a:t>interconnect</a:t>
            </a:r>
            <a:endParaRPr lang="en-US" sz="2200" dirty="0">
              <a:solidFill>
                <a:schemeClr val="bg1"/>
              </a:solidFill>
              <a:latin typeface="Calibri" pitchFamily="34" charset="0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1" y="1905000"/>
            <a:ext cx="5791200" cy="495300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9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I/O Controllers</a:t>
            </a:r>
            <a:endParaRPr lang="en-US"/>
          </a:p>
        </p:txBody>
      </p:sp>
      <p:sp>
        <p:nvSpPr>
          <p:cNvPr id="39229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28600" y="381000"/>
            <a:ext cx="8686800" cy="1752600"/>
          </a:xfrm>
        </p:spPr>
        <p:txBody>
          <a:bodyPr/>
          <a:lstStyle/>
          <a:p>
            <a:pPr marL="285750" indent="-285750"/>
            <a:r>
              <a:rPr lang="en-US" dirty="0" smtClean="0"/>
              <a:t>Decouple via I/O Controllers and “Bridges”</a:t>
            </a:r>
          </a:p>
          <a:p>
            <a:pPr marL="401638" lvl="1"/>
            <a:r>
              <a:rPr lang="en-US" sz="2400" dirty="0" smtClean="0"/>
              <a:t>fast/expensive busses when needed; slow/cheap elsewhere</a:t>
            </a:r>
          </a:p>
          <a:p>
            <a:pPr marL="401638" lvl="1"/>
            <a:r>
              <a:rPr lang="en-US" sz="2400" dirty="0" smtClean="0"/>
              <a:t>I/O controllers to connect end devices</a:t>
            </a:r>
          </a:p>
          <a:p>
            <a:pPr marL="285750" lvl="1"/>
            <a:endParaRPr lang="en-US" sz="2400" dirty="0" smtClean="0"/>
          </a:p>
          <a:p>
            <a:pPr marL="285750" indent="-285750"/>
            <a:endParaRPr lang="en-US" dirty="0" smtClean="0"/>
          </a:p>
        </p:txBody>
      </p:sp>
      <p:pic>
        <p:nvPicPr>
          <p:cNvPr id="23" name="Picture 3" descr="f06-09-P37449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2022476"/>
            <a:ext cx="5256213" cy="4783138"/>
          </a:xfrm>
          <a:prstGeom prst="rect">
            <a:avLst/>
          </a:prstGeom>
          <a:noFill/>
        </p:spPr>
      </p:pic>
      <p:pic>
        <p:nvPicPr>
          <p:cNvPr id="4098" name="CP3 Ink ee846c54-1aa4-4312-aa6f-29f1f88469c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45" y="2188499"/>
            <a:ext cx="4830751" cy="407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I/O Controllers</a:t>
            </a:r>
            <a:endParaRPr lang="en-US"/>
          </a:p>
        </p:txBody>
      </p:sp>
      <p:sp>
        <p:nvSpPr>
          <p:cNvPr id="39229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81000"/>
            <a:ext cx="8686800" cy="1752600"/>
          </a:xfrm>
        </p:spPr>
        <p:txBody>
          <a:bodyPr/>
          <a:lstStyle/>
          <a:p>
            <a:pPr marL="285750" indent="-285750"/>
            <a:r>
              <a:rPr lang="en-US" dirty="0" smtClean="0"/>
              <a:t>Decouple via I/O Controllers and “Bridges”</a:t>
            </a:r>
          </a:p>
          <a:p>
            <a:pPr marL="401638" lvl="1"/>
            <a:r>
              <a:rPr lang="en-US" sz="2400" dirty="0" smtClean="0"/>
              <a:t>fast/expensive busses when needed; slow/cheap elsewhere</a:t>
            </a:r>
          </a:p>
          <a:p>
            <a:pPr marL="401638" lvl="1"/>
            <a:r>
              <a:rPr lang="en-US" sz="2400" dirty="0" smtClean="0"/>
              <a:t>I/O controllers to connect end devices</a:t>
            </a:r>
          </a:p>
          <a:p>
            <a:pPr marL="285750" lvl="1"/>
            <a:endParaRPr lang="en-US" sz="2400" dirty="0" smtClean="0"/>
          </a:p>
          <a:p>
            <a:pPr marL="285750" indent="-285750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1905000"/>
            <a:ext cx="5854700" cy="4851400"/>
          </a:xfrm>
          <a:prstGeom prst="rect">
            <a:avLst/>
          </a:prstGeom>
        </p:spPr>
      </p:pic>
      <p:pic>
        <p:nvPicPr>
          <p:cNvPr id="5122" name="CP3 Ink b6bcac23-575b-4499-b15c-9f239557923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4" y="1325760"/>
            <a:ext cx="8932651" cy="514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53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Interconnecting Components</a:t>
            </a:r>
            <a:endParaRPr lang="en-AU"/>
          </a:p>
        </p:txBody>
      </p:sp>
      <p:sp>
        <p:nvSpPr>
          <p:cNvPr id="41553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sz="2800" dirty="0" smtClean="0"/>
              <a:t>Interconnects are (were?) </a:t>
            </a:r>
            <a:r>
              <a:rPr lang="en-US" sz="2800" dirty="0" smtClean="0">
                <a:solidFill>
                  <a:schemeClr val="accent1"/>
                </a:solidFill>
              </a:rPr>
              <a:t>busses</a:t>
            </a:r>
            <a:endParaRPr lang="en-US" sz="2400" dirty="0" smtClean="0"/>
          </a:p>
          <a:p>
            <a:pPr marL="401638" lvl="1"/>
            <a:r>
              <a:rPr lang="en-US" sz="2400" dirty="0" smtClean="0"/>
              <a:t>parallel set of wires for data and control</a:t>
            </a:r>
          </a:p>
          <a:p>
            <a:pPr marL="401638" lvl="1"/>
            <a:r>
              <a:rPr lang="en-US" sz="2400" dirty="0" smtClean="0">
                <a:solidFill>
                  <a:schemeClr val="accent1"/>
                </a:solidFill>
              </a:rPr>
              <a:t>shared</a:t>
            </a:r>
            <a:r>
              <a:rPr lang="en-US" sz="2400" dirty="0" smtClean="0"/>
              <a:t> channel</a:t>
            </a:r>
          </a:p>
          <a:p>
            <a:pPr marL="860425" lvl="2"/>
            <a:r>
              <a:rPr lang="en-US" sz="2000" dirty="0" smtClean="0"/>
              <a:t>multiple senders/receivers</a:t>
            </a:r>
          </a:p>
          <a:p>
            <a:pPr marL="860425" lvl="2"/>
            <a:r>
              <a:rPr lang="en-US" sz="2000" dirty="0" smtClean="0"/>
              <a:t>everyone can see all bus transactions</a:t>
            </a:r>
          </a:p>
          <a:p>
            <a:pPr marL="401638" lvl="1"/>
            <a:r>
              <a:rPr lang="en-US" sz="2400" dirty="0" smtClean="0"/>
              <a:t>bus protocol: rules for using the bus wires</a:t>
            </a:r>
          </a:p>
          <a:p>
            <a:pPr marL="401638" lvl="1"/>
            <a:endParaRPr lang="en-US" sz="2400" dirty="0" smtClean="0"/>
          </a:p>
          <a:p>
            <a:pPr marL="285750"/>
            <a:r>
              <a:rPr lang="en-US" sz="2800" dirty="0" smtClean="0"/>
              <a:t>Alternative (and increasingly common):</a:t>
            </a:r>
          </a:p>
          <a:p>
            <a:pPr marL="401638" lvl="1"/>
            <a:r>
              <a:rPr lang="en-US" sz="2400" dirty="0" smtClean="0"/>
              <a:t>dedicated point-to-point channels</a:t>
            </a:r>
          </a:p>
        </p:txBody>
      </p:sp>
      <p:pic>
        <p:nvPicPr>
          <p:cNvPr id="6146" name="CP3 Ink bac28d87-0fe1-4af0-8b51-b65b275dbcf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30" y="1010340"/>
            <a:ext cx="2474700" cy="36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Bus Parameters</a:t>
            </a:r>
            <a:endParaRPr lang="en-US"/>
          </a:p>
        </p:txBody>
      </p:sp>
      <p:sp>
        <p:nvSpPr>
          <p:cNvPr id="3929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Width</a:t>
            </a:r>
            <a:r>
              <a:rPr lang="en-US" dirty="0" smtClean="0"/>
              <a:t> = number of wires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Transfer size </a:t>
            </a:r>
            <a:r>
              <a:rPr lang="en-US" dirty="0" smtClean="0"/>
              <a:t>= data words per bus transaction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Synchronous</a:t>
            </a:r>
            <a:r>
              <a:rPr lang="en-US" dirty="0" smtClean="0"/>
              <a:t> (with a bus clock)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asynchronous</a:t>
            </a:r>
            <a:r>
              <a:rPr lang="en-US" dirty="0" smtClean="0"/>
              <a:t> (no bus clock / “self clocking”)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dmHAOAgAQdBPAJ4gQBEAtabmRvi45BibaF7r6SkfMDCEgQRP//A0U1BQM4C2QZIDIJAJCbAwE3wB5FMwkAkIICAdvFHkU4CAD+AwB7hdI0Ek7ApD/TAKQ/Cm8kg/4YBP4YC4rOLq6B42dY6a6RiorMc8ceWdiE/BAp+CCeezh8LToy5GXIXtKdJyhGUZyRTwXThOpvheJGFSZGBCKKMJwjGOHTy48YITYQwcMWbLCxxLcWXDiWtGzBwtcOMzla1cM8LLMwc48rJoAKYxuD/iCO/iCprxOfLCJuNxxZXg4Z1QCD/gb0/gb7YOUYxjpHJibneeLw55iFxGOycscMsEcCKFHAhhRy004+HUAhNhGbGzyt3LRgtZZXLha0ysGC1y5ZNluRo4xNGjJywaN8YAp7KoP+IoL+IpW+eJpp4Bw4Y5MRc7zxve5uUU5Z8R4GgIT8EBH4H20JXY64c5lrOM1IYMFsGDBHAlG8ccODi4da6YTpYOugIiMYwjCMIkEIoRjGKcLsO3L1ACE2EY2TVllxM2i1jmyuVrRgyxLcTRi5W4nGZuzaN3OFk1xgCmIYhPxR7fikJy31tMq0YrZsGLBLFPNegIT8CjH4FB8GRqjkjRJWE5XZ4Y8+UIWzQQ5uFDDDGjglhglhljtx7QAhNhDVszxN8WLIty4WjBa0YYsy1xja5luPI5YsHLZi4zNmYAqxAUmD/iXW/iXz6T2cOGNVyxWs8uPDwa8Wu+ePFnG9ET4F3q7Tm7vjN5EajhWMYjEacN4og/4IkP4Io+kQ7IxOE1z14OOrcbmHTxfE69Dv26xc3Nxer5Ry4csYrCJTM7m87dZvIITraHXvOcIwinOM61jOEsFrYLWhGs5znOE4EZTlECMIkJyjGCKM8fF3y6AhNhGHHicYsbVitc42eRa0aOGS3EwZYVubNlxOGbnFhcZWIAplG4P+KsT+Ks2cceFZwdL4RiNTCcbkhPwTxfgnRtHDLTmznBhXDPHGkrU0Q1YJAIXJYaDSwRxSxEMMEaFCRy4XIsIAITYRlzY3LhnhYrWbdhkWtHOZotwuGrRbjYucWHM0c4s2HKAKfiyE/F0F+LoPiyvlhjpXMzUyYMGCmBZGNb4Y6TbZKVrYoZpyhPwSJfgkT36MEc0ckbRlOc71wzxrp0hC1jgVhKMrwz2xzIOver34QiZncXBMLqUIIklleefHvIAhNhGZhlytsbdgtY5MmFa0bY8y3C1ZsFrFi5wucLPCzYN8IApmG4T8YUH4wmb78GuGeha1sGCWCmBkhmvikIT8EyH4Jn8mvZGyyyUZIzrHDPLDXeaExdae2+OcYxhGKcIwinG+Hi4bACE2EMMLRvlx48y1o1bNFrRzmyrcLhm5W5MWVw0yNmDRnmzACoUBLYP+NV7+NUu++ePW+beI4VwjE1bO12MYxrlXDGJ6daWAg/4GQv4GUejwpxq9bxuc3K8VWOGNcI5TVzu+LwY8PXi8d8yF00EOnRQJIYI4IY4I4EJDBDBDBCIYIUKWWfL0xa4hNhGZsyzY2DRqtZNGbRa0Y5ci1wyZ5FuRwxb4mLXFjYs2YApTD4T8Yt34xgaYraNFNCVrxiCE/BEt+CI2dd17VsnkvGKGvISAvYCDgEHCw8rTwUMAITYQ2auHGLK3brcTFq3WtGLZmtwsmmJa2xNGzJm1csMmJyAKkgE3hPx04fjpzg4NsKsIUxZM2DNitSlY5a5777ZZlI4q8KeSWJAveuWm/RrAg/4JGP4JJeTwo1jGEXne8855zmL0xXSL1NbrweXe+t53czWHgb7cgITjcqPTvOqKE4RIok4EJJICMARRRjGM8s+jPcAhNhDnLhb48eLItxY2WFa0bssy1xicMVrjJlyNGDRuxxOGIApeG4P+RAr+Q/3qDfHeet+DvjOYnXSe3KiD/geQ/geZ0Dh2rlrVYq7u8xxy4oW6qNDKhSwoQhIY6cre0gAhNhDHK4cucjFuta5GLZa0Y5WS1yzcMFrdo0bMmWJy4aZmYApnGYT8XIn4uYctteDPgx5J6GbBoxYNFtFcUJiE/BpN+DSmeSeSOSeSuC8oRjWGeW2eO4CE1ZrxnWEYzhVNFGNa8Hgw5wAhNhDZvkys8TZitctmbNa0w5nK3FlZsVuPC2wuMzZxmxsmwAqUATuD/jDi/jENxmNNYqOEeA6VwrEznfHrz3u5RXR4lcMVDe7453dqazwxIIP+DST+DQfCNcW5znrHWc5tFa1rlXCEZcerO+MzdarWOGqwxfLvOciE6HAh4DTlWcIwjCKERGUSEYCIRlGAIIxRnXDwd8OgITYRmcY2WbDlyrcrRwyWtGuLItwt8jRbhZtszDGxZOXGbCAKgwEqhPxqCfjT3y8GWeeOFcEs1tGLRiwZKWhSda4cuPHnrw1YynkpgIT8G/34OBaZ+BHJfNGk5VvHLhw4b451hGULUxS1M0sVp2lMhOloh3yE4IozihFAjCMUEZECdcvPnQAhNhDVjjZZMjJstyZWDJa0aYcK1wyx5FrdnjbsM2XKxb5cYApfGIP+NxT+NxnnPDnw3XHFru7zueuIkIP+DtT+Dr+M9L4b1urjLNutc854gIXRSZOOFGQwwoYUMMdOjR54ITYQ0bN8LBxhyrWeNoxWtMbZytcNsrJbiZM2bBvlws2eRkAKey+D/jum/jvHiaVGo5c+R0vUQhM5ca6uLrG5uojDo5cgg/4OIP4OG4VeJmOfieL4Xh+Fxg1dTjfDjW8ZbrabXW643YCD4RKS2UkKmpiImIgEzKZLne/P5wAhNhGbE4wucLDEtzZGbFa0ZucS1wwyMFrVhixtWDhixYYswApqG4T8f+n5AC9NWfBllXBXBTBbJixWtaOLDKKE/Bkd+DH+WHRfMxSyWhCccOHDhwzwyy4YgITZyubFCMZxmjOE5ThGM54+XGghNhGZuzZ4cTBytY5GeZa0bNnK1w1x4lrVpjwtGjfGwwsmwApRD4P+POL+PPHo6cNY5Y5RWsiD/g5E/g5FcrKlXGqshrqAgLuDQMFAwsLJzcDVACE2EMnLfI4b4XC1s3Zt1rRi4crcOLFkWs2bjFmzOM2bMxxACn8vg/5A+v5BHavrWdZ5R05a4a5RhEr3eb5nk6pWNY5cr7ceW6CD/g6a/g6lro6T0upXm93xbnMmGOB4V6REt1zrrXWQg/gDl5vVm1xaSYTExMETEwki4u7zu889ACE2ENMjFjlxsMa1s1YOVrRwxwrcLNizW5GznK0cMcbZm4YgCnwqg/5FGv5FF9b4c+nO+XPGQ71ud3nN1VVjXLUcI1nhG4T8G5n4N35VpfBPNt2ZcgV0TyUlTBKlIwnGdccc8ts74YPwuk3nM5jNXVxKLq4upSTVpTnPf0XnACE2EYsjRs1cNGy1xmy5VrTDmZrcTPM3W4WmXJhZNsuFs0cgClYRg/5DSv5DZa5cMcOXKOHKelzgg/4Oiv4Og5xWJiZze647AIasjlvAwcAgUDCxMPOwdYAhNhDHLhbMWmZwtw4szBa0y5mK1w0w41rLFhy4czbM2x5G4Ap7LIP+RpL+RrGa66nWNcOlcKxFJq73O97eLFXhy5Rydl0Ag/4OlP4One3gb7Zwud24t5u7us6iuThWoqF5rnW8yITtYODjvOcYohGE4RBBBCJFGM64d+l4ECE2EZMbnDmbtma3IzbNVrRu2cLcWFm4WucmRxjxNXLRuwygCmwmg/5KVP5KWa8PnXFFRwxrWqYJZm83x3ne962wgv57O/ntn155yEZJxxjZbetdro+HgIXRVQaeMhhIYUMEMEMBBDBEBHXn5WgAITYQ4csm7ZyyYLcuZriWtM2Vgtc4cuNbhcN8jnI1aucrVwAKXRWD/kv+/kwD33rrrq3G1zU8ta4Ag/4Qzv4Qs+G+HXpzq5zOcu6+OYa6gKNCwcDAwaDgSDhZmlgoPAAhNhGJs1YuXLFwtbYsmZa0Y5my1wyc5VubIwy42zLG0xuMYAqrAT+E/J9R+T5fTOWfNwaVjWM4ksDNgyW0Ys2DBKGCKss88+XXnz78O2OWlcFMmLNitkaL2gCE/CCt+EFWOnRp0cPMhCkMC1KRlONb5ct8t8eHDWcb2hkxZNmThZNlMksEYzrGs8sMOOaE6GqXgEmiAEIwnKcpxgiRmjGUJQlCUIxJynFObDn5rAAhNhDlu2bN2LLItxZmbRa0ctGy3DlxsFuZlkaM3DBxiy48gArNAV6E/KSJ+UkVsxNEcFaXjlnet6zvbXQybdjHiCcmnRwbVvWsZxhSGSGC1MEqYFoUjKqscdcM3DtFClLWxWlknSUAg/4QhP4QcfD5b41ud1dXV4qeXXoRWcZdOodOrOLhiIjFanF0u5znOczu24VOtcGOFYVdzxjrW+N8QIS3S484pTTjOMJwmijCKCEIRlIgRijEjCMIkIwjCMIoRCJFAQSnAjKaMb5efN4KITYQ3aM8OXIwxLWGJuyWtHDXMtxZsuZa5yOHDlw4y5sbLKAKZxmE/LLZ+WW1Xlz2zyo4JYsmDBgtPZGcQIT8GOH4McWTBmpopiSTjWeGeOmnDtCGqJaAuUAgUDAQsBBwKBQcPG1sFA4EITYRjb5ceFjjYLcThviWtMrHKtc42mZazyN2+PK5YsMbJwAKVhKE/KvR+VemuzBixSwSKwxwhhCD/g5i/g5j5OE6YYma4y4ghoS6QGA0AgIFBwMXJzcHTCE2EN3LXKyy5XK1w0xuFrTFhcLcTNpiWsMbhtjaY2THI5ZgCnQihPyzAflmny1tlzXyM0tGLBiyYMGSFLxy5cunLhy1Y4P+EAz+EBeufib6NVhE3HHOZ2RVYxrlNcMghOZu5M4XnGM4wrKcIppoIQghfg8eOoAhNhDFjizMsONotc4WDha0buG61y0yOFrBu2yZGjNywa4cYAprIIP+MRT+MR3hO+EzBFYcGqxGFRK8cc2AhPwqlfhU/lix027t5rnedcM5whaFsFsVtUKQhOFu5qUEJxjWMYiMIwnKcZ338eGYITYQya5MjdhjcLWbHI4WtHDLKtcZmGJa1btcTXDjbtsLFkAKhAEshPxohfjQT15MELThjjjnlw14a+OsTBDBgwYM0sFpWQjbDGVwg/4VSv4VRfFTu7i8MVHgce2K5OF6yJzM7u+Mc9cbxsCFg0EedggQQwQRo4UUMEEARwwwQkEJHHHPka2uITYRjZtMjXNjZrcrnM5WtMjjMtwt2jlbiat8bJvhyOGjnIAKlwE6g/46Dv46O9Tzrnw48q1y6cOnDWIiG5ueteG1zm63w563W4zN3c3C+2MdAIP+E8j+E8eeV+BPRwzjOc899d73c7w1HDs8LXZ4V4zHNxZuZvbnHed88IP0O81El5nKZRMTJcyqcRWIRE3FpiSSZ3x7+njxgCE2EZnDdi2ZtWy1u2y5FrRvkyrcLXDjW422RxhYtGDDLlbAClQQhPx3+fjwLvW17TpKOBTgYYT8KRH4UZUMk6VnGrfjnpCGrpKAsYODg4NCwsLH06MAITYQ1wtsmTC3arcLJgyWtHDDCtcM8OJbhy4m+bFhcsMLJwAKdimD/j4i/j4zni6646qtY4V4F40LZ3XWOLbMzPQ0g/4Uyv4UvXPtxxcXBXXzOdVNImM1xrdbi5njXPrxg9e55d2lmc3cTMQiCKhESTd55+D6NeAAITYQ5YscLlywzLXDPG2WtMObEtxNmbJa3cZWmNwzY5HLNkAKahqF+QdT5Bpb68XDh4sXNhYpSKaiqi5hIKcMhPwlWfhLB0aJ6q6o6GJgiwxrjlwbadeAhWkysUESCWOOOGGGGFHDTTka4M8AITYQ3cNmORlhyLcebE0WtMrfKtwsHGJazYt8uRiyYYsjFwAKTw6D/j7S/j7TmOnSukcMXVCE/CoF+FQPgZcFI2hWWO9ghp6YWsHAEHBw8TPgITYQ0zOWjnFhyrWePG1WtMzVmtwsmjVbizN22TE1Ys22VqAKbR+D/kIy/kIdmeW8ca8PHg3zvN3DUcqrk6TGAIP+Fkr+FlW8t64649OPa9Y4Y1yqMVOOvDfWQITFuyzjCMEYzRTRjCJNXDycs+0AITYRky5XLdrkzLXORmyWtMWRytw5cmFayzM8mNm2bYm+RwAKbh+E/IgB+RAHDbXgy5sezfurghK1LQstGk7Y4QuAhPwttfha5rS8tOLXOEeLDHHKSwUwYM1Mk8FJgIP0OsRExcc7WSmLqZM58nz3YCE2EOMmNvhbM2q1kzbZFrTG5brcLlm2W5cTJy4bY2eRvlbACn4sg/5IEv5IE/A8Hp1ceNd4uIrFcOGq4KmbzfGXizPGbzqb5IP+Fcj+Fcnr0zhy48r1OJiYMXgmLubd/A6xmY44njiE5nLlZCCEa1mmRRQjBAopGUSc635OmfYAITYRmw5WbTG1crcmVtiWtGDditcY8WRa2Z5XLNu1bMW7bMAKjQEwhPyZxfk0pVxV2T2YNGLRi0WxUopORHDfTj278+vHjjNK1qZoWtSE/C49+FxHJXFW1ZTjW9ceO+O+HCyxwylipm1cKm7VTJaxGuDDfDlAhO9xYRuvGMUYIwjCMUIoowEEoRhGJWePsngoITYQ1b4seNxkzLXOLJlWtGLXEtxMsbRaww5GLNyyy5HOPMAKTQyD/k/i/k//63wnpjPTUIP+GJT+GGet46zHfMdQhryCrYGBiYWLlZuDsiE2EZnGNkxYtWK1g3YsVrRw1zLXGFw2Wss2HIzat8jFxmwgClwYg/5QoP5QofB5YYYio0qJ1vXPF5CD/hlg/hlh8XU7jjF1EYqtYeBvhqSFz2AaeEjIUIjTy4HHs8AhNhDRg4ZNseFqtZuMrJa0bOGq3FhZNVuJzlxuGDRu1cN2gApmH4T8pO35SVaZL4scs7Kz1rjvecYypbBbM2CD/hno/hnxudxzxuppqu0dMcIxNXcbrOyD8atyuJRdzaYTBMXu9+L5OiE2EY82Rq0ZsmS1xiZ4VrTK4bLXLNjjW42GFlmyNG+NjjyACmMZg/5VYP5VdY69ufTPKMVUVEU1nwNxgIT8MwH4Zhc2HRj0VwVpCE0axu14s95ghMXU1zYa1nOMIicK1x599eMAITYQ5Y5GuLLkYrWWPG5WtGTdqtxMW+Na4bN2GLFiwscmJoAKbh2E/LSZ+WjWtds9M9NdNb0jipmwZMVsldmfZPCAhPwr7fhYHySjmnolklmjihSE1ZZ47YcFp0iEydqPXhNOMYCcIxjGM43nj16dACE2EM3DNgza5cq1vmaN1rRy1yrXGXFhWsHDZk4atmWVpjwgCksNhPytIflaRtiyQ0SxWxxgg/4YRv4YR/CZ4TExnnCGgsAF/BkPF18CITYQ3xNsOJg3zLWzNg0WtG+JitxN2GVbhas2eNjlzNcONqAKah6D/lv4/lv5c65x4OusbXwvFa4VrGJ5ca1khPwtCfhaFZITyQyT0QxMCE4xvPHHPbbOuECE5WmSKEKzjNGMYTCcL3182XGAITYQ5w48zPNjarWbnHjWtGrhwtcZs2JbiaZGrNuxbOG7fGAKqAE8hPy3eflvPhPHix4J6IYI4pUlakrQtfFpttY8OVlwyxqwnK8r1vHLjw1vWWO1JQCE/DMZ+GXuGyea+DDTGwzve88M644ZaY81cFKamC2aWaGJiw2rDDLHPDhvjjvljrOE43G6MZRnNVOcIkUU51qlSVKWolWM4RhEnBGEYVhPDv5s4+CgITYQ3xsmDVg2YLcuPLmWtMOHKtwuMeFblzNGTTK4bOMjBgAK8gG3AYP9M5+mdTAAHheH4Xh+Rxis6VGIrDE4vCKcIrE1ECIhBExcxaIYiImkxOImKmLJXETidZ4XiKIUlMImEVCIipSWm0WmYtsTcTWZTa5XESiJibvjnn4Ygv7QY/tBl8vyPn+YAefAc3AtqzubFi5algsWUQmWKULluWLEsubKE3mxYQubnYaUmxLLEIwlUNiirlsuIZnN8c8ggvkjVXVnYO87m5YkFyWwvZKWRsVASykpYubEbzYqKliwBZZZQAAlAAAABKJSVFTb35/wegAhNhDHNlaOcLTItzNmLNa0bOGK1xmzNFrXK1Z5mTViwbscoAp1KoP+O+r+O+tz5PB8Dv251idXieGdMNTwjlfScWndeDE7g/4kXv4kX3HgOHHwrhqaYamoW4uLjNzM6nKwhMROIjCEIynCMJxCSBEnGM64+nF2gCE2EYWjjCxw4Wa1lictlrTE5arXLZnjWs8mHNibMs2Zg1xgCoMBNIP+Q17+Q18PF4ZnN3O5VPDHDHStRwnDV1cbnjnO5zOeHPtMcIP+JUL+JUMOU1WK1rVUTnOdzvM7z1nnHOM3E1itY10nwrQAg+Xicc3NrgkmJCBCJhcWShKZu9+L5MeYITYRlbNWOPE2wrXOVtlWtHLRqtcMc2Za0yZs2Vm1YYcbdgAKfSuD/kUK/kULvi4zd3DVYxyxwcL4Z4bwvcb4zub4eP4EzgCD/ib6/ib756xjWOEYRlmd53PGdzucxlDEaeFfgRNAhOxLj3nWIjJFCEaRQijOEUSMJpzw7dsOQCE2ENXLZk1YNMi3FjZMVrRy3YLcOVi5WtW+Jpjws82Fu1ygCoIBMIP+RrD+RrHq3u5msY5R4GOk9L1a83xnuXeYmsRwjlfLOIuD/icU/icV8TfDGojNcZ455z1nNzNRiNcDxoxUJzG5446zPECD8jzI9HnNi4ImCZSTCYmBEkzd77+bHhAhNhDBvicNcuJotbMmjla0bM3K3CzcuVuPFlxt22Zo3xucwAp8KYP+SW7+SW/rvHesxeKrGtOmMcI1LN8c8ec7vOufhTrgg/4nnP4nh845XyzU3vLjxXndsxVY1w4cK4RXDfDrnYCExdaPDrW800UaRgQjCcQIRhGd8fPnDmAhNhDFm4w48WJktwuGTRa0YsGa3DlxOVuZs1ZOHDhliyM8QAqRATWE/Jax+S3nDWkbStTNDNTFDFLEyRkjGt898OPO31vjrlhe1JZMG5wIYJCE/FFp+KJeEoSjOda66a46WllhlXitgtiyZtTkSxYMFKIxvPDLXg11qIPh6XnymZhBi4mbibSSiJgExEibvOfJ8evAITYQwaNGeLJjZLWLRzlWtMuJstcYsTNa3ZtnDlrlZYcrhkAKhAEvg/5OrP5OueXj5rnF1fC+FRrFdI6R0vFs53xzt4K7nEco5cNAg/4pJv4pNehwcJ0ipi5njfW9551xwxPKOzprhwqmO+88wISXWhyY1jGMIxiiglGCEUwIwiIo1w828eIAITYRkY5cTnM5ZrczNliWtGGTMtcMcOJa5at3OTG2Ys2OJkAKah6E/J91+T9laeiuSWququhQne9b42vFeUSE/FX1+KuMz20w202w0xwo4IYsGLNTZPUpAITla5SRpOMYzjGMU0Yoxrj6s4bgITYQ4cMWORpixLXGLC5WtMTXEtcsnOZbhYY2rHHmxOMzjKAKjgE2g/5R0P5R46xPRrHR2dJ4Zjm675zx2eLysTU3Nzxm5u0b5c8wg/4rEP4rA8IzM9Y7x4ePBriGKxrh4Dl24cqxTEzFzOd3neesceOQhNnC5cIzjKEokYxjNFEhOCMIwjKcooRhGEQjh7N0ACE2EMW+Zs3ZN2q3HjbN1rRnjZrXLTMyWuXLfC2cMnDBpjcgCmAag/5EpP5EpRdcN8LxmpSI4+V1jgCF+K1r4rWxVXkqbIqoZEcNMdcGNwmFtITB0M+GNU04qopwnGd9O+HEITYQ4wuWjViywrWLjFiWtGzDMtxMsTNbmZs2GFg2YZXDhgAKaRyE/I6J+R0XfaGeGFhnWc4RhK1qaI7DjVCE/Fbp+K3XTTNPFK0sEMS05wvPTLPDKnhAhcFmIcPbPLGCEhhglhljrwNsOuAhNhDbG5xMWubCtaNWuVa0cYci3DlzMVrHEzbucmRiyx48oApTEoP+SKj+SKnrdcVxdS1nlXCD/iwY/iwFzjlPS9DdeDO+4ISHchwcNVU6xrfXvjoAITYRjZZMjNizyrcrFk2WtHORitcucTRa3wuHLTLiZNW+LKAKQwmC/wAx7f4AY9aMe4T8Vk34rO9Q3XCGtIKFq4mTj5WIITYQ5yOcWTK1xrW2JpmWtMjdwtcuGrZbmYZMWFyzyMWubIAKdSaE/JIV+SSGcaTxRzORfFHRWkY1nXHHPetaqyhingwShPxayfi07VZZabuLGOWF6MksGbFgzUxQtNDCzzw3g8eNd3ZNZItMZiZgmplc7vx/FcghNhDFuxxuGbLGtaMMTla0bNmy3C0ZNVrFs4yOGeTGybtmwAqUATWD/kx+/kx14+DrwcbKrHDGuWNYxSJ3m+Oe+Oe7ze83e5uJus8NrIT8W134tv82fjV1RwShGt63w48OWeHDUwUwYt2bdiyUyQhWda4b3y14McOXGIPyvQeTz53mauricZVcIzSQRNTESmsxbN8/ZuPCITYRhZ5MeVu0aLWmTKwWtMTDMtcY8TdbkcMXDhuzwsWTnCAKWxWE/Iyd+Rk9GDNnwYWbPorRa1aAhPxaLfi0XZ8zPmw4GHBSMqyhWACFk0UGLnplhhhIYEtebQ5gITYRlc48eFk5YrXLZmzWtGWHEtw4czJaxa4m7PJhxZnDBkAKWRWD/kXq/kXf5u3eY5mZXrPaHACE/F/J+L+ug1a+VhwQknTHDDOohLdLfCM6zTjNON8fDxw3ACE2EYW7nGxxOMq1rjbuVrRpiarcWTE3Ws2rbC4Y5mjBriyACnwsg/5Hsv5Hs+bPGt6uq1y58uVVoi7u+Lm3nLcJ1Oqog/4wlP4wleuOE4iImJ49u/C5QqsXrPDdZrNWu8bicoTRyHDxzjNGE4RgjKKEYIIIIThOE4sePmwnyCE2EN8zNq3bNsy1u1ZuVrTI4cLcWVhiWss2VzjYsWOVpjaACn4zg/5IEv5IIegdGGmpi7y47zz3mblWK5Ok9IxWIhPDc3aD/jNw/jN1oFsxbeN1dSqdMVjEcJ0qaupRvh1xz3vYhOdgcmN4kAmhOU4RRhGBIQQijCcKznj08E7QITYQ4yY2uRq5bLceZviWtMuPCtwuWOZa1ZZc2Ri5aNWObEAKTxCD/kte/ktPythiYxmNbIP+Mqz+MptyxPS+F3W933CFwWWRZudPDHPTja1gITYQ0xtMbfM5ZrWGJzmWtGTRstw5sLlbjaYcebI2b5GjhmAKXBWD/k2m/k27nj1je8xasax4ldOHAIP+Mpj+Mp3pp0nhiETNd+XW98SF1EkkufjjjI4pU8+Lw8UOYCE2EOMzRtkZsWq3Kxc41rRnmyLXGFthWs8LJs5yMcWFy4YgCqIBQIP+T0D+T1XhxnXHXGuNE6jGMR4FaxiOCoiDccc73vnnjvO83mU1FY5OnCOghPxnEfjOZwQtolmlkWmrW9b5c9ODfLhx48NYylTBkyYs2DJa2CmCcJsbHWeGGemmk6CDfBB6d5zKYixeLRFokkq6yiaiLxF1cxcEyzff1ZjwACE2EOcLZlhat8K3KwaYlrTC1yLcWZyxWsWTnEwzNWmFg1wgCm0gg/5SPv5SE93Ga745xznjnO7mUYjlqPE324QAg/40GP40IZ4668OvDjw3qeFa1rHDVQjjw8OeO4PzvC73eZuZuZXEgJvPXyes8iE2EZsmFm4ctHK1rhYslrTHkZLcLNy5Wt8LRnizMGeZzlZACnIkg/5Urv5UxcTxqcVXI8qeEYlN7zfHd5lnkrgAg/4zev4zYeWN44ubwzw7ndXqOWOHDWMUxzxO8oTqYI8PLGqMEBCMUUUIwjCM66+TOHEAITYRiYMcLjLkyLczbK4WtGGVqtctWrVbict82JxjYMmrZiAKeyyE/LD5+WHuLh2jWNZFrSwQtSilZXjW9bxxwqixYcmjLuCD/jNC/jNX8JvwpxhETcbqUonF0hEWTlvHh1Xk8ITwpllyddaxBEjCMEIwQCCMIThevJ2o9IAhNhDVnhcuMuLMtx4mONa0xNsi3C1bM1rXIwcOWjJtjxNnAApRD4P+Whb+WiWnXGcW4b1qAIP+M7T+M6fhy49t6m9bZyCF0kzLwxxxyz4fFxy5ACE2EZMznMwcsXC1yxwslrTKzZLcTHDmWtWrRy2zOMeXI2cgCm0gg/5beP5bhecVcTqcRpyjhHS9TFs8+HWOMIP+NEL+NCGWL1xjN8Y731jq3FxUcJ8KcVCE5GrHvjGcJwnadKxlOFU4RnO+vkzhxCE2EY3LDJjyNHK3NjxsFrRsxaLcLZy5WtMmLIxyuHLjDkcgCnMhg/5eBP5d4c68Hh1nd5vd5uc1OOGuGOHJrM3khPxpqfjT5hLPmx5L5IUpkwYsGCkqTjWeeWu22uPChONxob8OGs4zTRhECEYZZYcvNhPkACE2ENW+NxictMK1i3ZZFrTFlzLXOLI1WtsOJq3YZsbVtlxgCj8Hg/5avP5avRyyhPxiNfjEbG7Gh5ZDIXJaHBYoITYRlbMszdk2yLW2ZzlWtGmZmtxM3LZa5c4WORy2YNcuLGAKvAFlg/4YCv4YGeng+B4/DOOOJjMZjLNSVMRMXEXCWLTEyVEYRgOnh+F4vid+3Pkc+RMNb8LLU1BEi63jjrxe3cCD/gyQ/gyVqYL1Zi8TSJiaukxjNTF4yhM4uJRNzFyjNTNWVcSVZy5vC8PxNxNXMzGYtMXjjyzMAIL16ttLSthsBZLLLNihNiUlShKlSibJUFhUUW3fPfwL8PohNhDTEzc42WbMtxt3LBa0bN8a1y2yNVrbHkZMWLNtkcsMIApUE4L+h+v6HznjfVgu2+9Ag/4OcP4Oh+etpTUxVaeAAIayhJuJRMOgUHBQsBEy8vA3gCE2ENG7LK3bOXC3JlaZVrTHjZrXDNgyWsmbHM4YtWDJy0YAClsYg/4afP4afRz4XNxms4uDG51sg/4Lpv4Lpx2w7Z6KLlx1zzXMhaKJYYJYIUCOCFBHDHPhcTDqACE2ENsrHDha5cK3KywuFrRg1ZrXGRo1WuMzDG4a4cTbGxxgClsUhPwzZfhmZhPNj1Z7XLyrDDbDjIP+DWL+DXed8OfDfBEVU630mYWTQZOGKGGGWOOGGGOWvB4HICE2EMczPLjbMmi1rlc41rTKzxLXDhrkWs8mLEwxOc2JoxagCkcMg/4akv4amYqp1DFbg/4Niv4Nb6lM3cx4IITmbYzRqvj4OIAhNhGVjjzY2bFmtcucrZa0xtnK3Cxc4luFyxaYmLVkzZ4mAApvI4P+HRz+HTnjrnicRqOWMcMYxhhlnOd74xzieICD/gyC/gxjdL5XjM7njPPObzxnNwmFVi+lWITFmnONYzThEQjCJCKJOM54d+PtACE2EZMLVmzaN2a1w3ytVrRs3YLcOPHkWs8Ldm3zOcbnE4cACo8BOoP+He7+HgumSs9p5Rwrg1iKxiIrE1vHeOvHrnfkx3jjU4xwjhwjhfaYwIP+Di7+Di9iNTomMpzm9znPG2Z3GcTwjWteBfhRwcJ1nFiuPLOZg9dJTMzMymEwkkmVzOcKiMKhMwJWzfPyfDe0ITYQwysGDZyyxrcjlkxWtGLZktct2DdbjZM8WVniwtmzRyAKfi+D/iLE/iLTi8xus6vhfCGoxVYlE5jbcx4q8zuEavh43iiD/g4u/g43rCopUwVulXi6iyZi68HyO8bjLM44z08chLbp3ndGKMYxQigIEIyjKBCMIpxnOvB2z7AhNhGHI1yYsWTKtwt8jha0xtWK3C2c5luLG1aYWGPNmYZG4ApfF4T8SkH4lPcsNODLSuCeC1MFrWzRxUmAg/4NtP4NqZ6Z8DfadFm56475nmCE7FcM61nGaaaMZzvj5bjAITYQ0b48mFjhYrW7BwxWtHOHCtcOMOJbixsXGFxlyMGbduAKTw6E/EWJ+IsXToviwSlaVpyAhPwdafg610aeBWEoE5Zwhc9FmSOGGOOenBzgITYRixZWGFi2xrWzVqxWtGuNktxNsWRawy4czRlmwtsjZgAKiwExg/4k3P4lA98u/LPCezljhrhGNXrLjOd9eHF4NJmsRjg4X23jUoP+D7L+D7OOm+WdZwiYnM53u+MSiPA8PwkVjEUXG5548GL4gIToaOjCcKxjGJOU5VRjCMIyhBCMIkZTThNeu3W8CCE2EZWGXGwZN3C1g4xY1rRi1cLXGXLiW5HDZuwyY2+RzjzACmYchPxQLfigXcGmNjjeE6RwMFsFLWjk18LHEIT8HVn4OrU80MTEskhOEZxnPDTi6s+EhOFxnJxxijCYRRinHDfPx5agITYQ0bsm+ZtjxLWTLLiWtMTlmtcsGWFbjyY2mFy0atWjbIAKTw+D/iX0/iYD6MavUaxnsyCD/hAQ/hAXw6U4IrNT1IXHYiPNxxRo457b8DMAITYQybt2bFphbrWuFm4WtMWNktcZceZblYY8bRq5btMLNkAKkwE+g/4oWP4oZ+jjweD4HXGWZmFRjGK1PKdTiIqZnN5z1PJqZlhyjWnhb6RAg/4QoP4Qmdu3d06+BmcKnEou0ztxjcrSpUVg1URhEomuOs3nIIS3OvfHWMYkYThGMSEYIRhEjCJCIIRQEYRijO+PnneAITYQ0cYW7VrkYLXLNg0WtMWRmtwtGTNbkxNGLJhjxNMjNuAKaSSD/ise/istue+OPCdRrWKxVQi5vM8b53vm585Agv6F0/oYv5sucuLkRiLy0Ns8x5qFz1EmflRoUMJDAAgIIYI5a83GzAAhNhGNs4zOHGRgtxuWrda0xNsi3C0yMlrBgzy5nLfEzys2QAprJIP+JIz+JJGlWHTnPibpFUiYTM5XXXEZhPwnZfhOf1s2cMs9HFwXEYShKVIYIWhgmwYwhHY4MYzRhOE4pxQijCIiirffvhwgITYQwasMLFzmYLcbTC2WtGrdwtcM8rZa2a5MuTK0aMWTZiAKcyeD/iai/iaRvr5XfEWTNs3ePL4TKkVURVRHSp5Ag/4UEP4UF6jjGLXWYuLqeng9pxFRVREVnG17kITZgTrON5ooyiIRhGERGEYqxy8HLHwMITYQ3ZZGuVziYrcjjG3WtGeVgtwsWLRbjzN2GJsya5mmLMAKiAEzg/4oav4of1ca3w3wrGNVqsRCNZjcbvfM67xzi43jMzl4rn1Ag/4Tqv4Tu67X0anExN5Zu7nN3WYiq4HodekYjGate46748SE43A4s5qxjGM0QRgiijIhCUYIThEjGccvVnHpACE2ENsjRs0Ys3K1picuVrTNhZLXLhlkW5czlvizY2TFm4agCpcBS4P+F9r+F/HG8bxuLu0xcMXgqlIaz28nyO/bwfA58ufJ4PgAzjBTE4hEJI3y3ciD/hSC/hSDE1nF1MTV1MXETKJAJgBjIO3fxM6RUE3E2zHPlvaD6crXM3a4RMSi4uCUTEwQJRYiRExMIkIuLib3nw/PrxAhNhGZy2ct8jlytyuWWNa0y5sy1zkx4lrPLjb4W+NmzcM2YApZFYT8KH34UP82XRfRhzToIxrS85CD/hSK/hSL63jrjnVpxVRPSVCFi1UOVRwypUcKOOevMxRAITYRhzMWTdq0cLWTNyzWtG7Fitcucbha3yNcbTC2auWOTKAKVxKD/hq4/hrHqOeMxmInWe2Z4IP+E57+E4nHLfLjrJeOPLPEhcthMzDFDLDDLHDPLhcTDlghNhDHCzbs22ZqtaMHLBa0Yscy1w0zYluRi0yMmuPHjcMWwApPDoP+Gzz+GyGOV8MnPXXMgIP+FK7+FMHeN6mOF8KzyIXKVYOeOWmeGenDy5whNhDBm5wuc2VmtYY3OJa0b5HK1w4ytluRy0yYsbbE5aMGoApREIP+G3r+G4XpLhnhnVxWbwCD/hR6/hRv5S6bxcM1e4CFm0EGdQQxwyx0242W4CE2EN27ZrmbMma3KyYN1rRlhcrXLBk5W5meRjkYNMLJiwZACnQqg/4eyP4eyTnmOMXExJURrHDGuGFTMzzbzm9o4oP+E7r+E7s1jg4TwvhdRms7vfHe87nKV4ms8s8uG4Ova8Pc3cXVplcXAImEpmEpzx8Hw9AhNhDbEzZN82NstzY27Fa0bYmq3FjbsVuPK4yMmeZk3YsMYAqCATCD/h+Q/h+R73WYmI1GscJ5Vio0qI2653z49b4rhwjXaenCQIP+Fbr+FbtHC9Xi63x8Lve7zm83M3iKxwjtPRwiqrE8N1XEg+nqeTebmYmZXBMSCSCIUTKbnj4/mvAAITYRmYZGbnC3xrczHI2WtMzhmtxM8bBbjws2Thy4ysnLdoAKlAE4hPxIDfiQd0TnTDLGnWJKOKlrYrYrWxSpGE54cOXDfLLhyw0vCEqUwNVJ4oP+Fo7+Fq/hwuI1WnBiYmZnv28HO73znIjGMcMcscK4cIqkxvWeMITR0MfDnGcYxiiEIwRhGBEEYRgghGEUJpxrh273aCE2EY8jHHjauca1pia4VrTK4yrXDVziWt2GbE3cMG+Zo1YACoIBK4T8TLX4mW+bSWXBhxX1X0MFqYoYIyivWtcpjjGEpWpopTIAg/4WyP4Wydb1nhvhvhmouMt3mbReo0eFdVCOeuPUhOFq58oQhGEZzvCcJyRlOEZTlORK9Jpxw5+PHkAhNhDRnmc4nLlytyMsWVa0bN2S1zjcMVuJziasm7hg2xZWoApfGIT8VKH4qWZ6cstNsdIWlgxQtTJPNhpAg/4Vmv4Vq+3TPgX0nV6EDjXPOYS3ecuN4zjGMVZVlWN8PRnIITYRib5GbjG0YLcTXFlWtGbDMtcMcTNblZt2rBq4a5HLTEAKWhKE/E99+J9XYjwo6JYkJZ6YcsyD/hdQ/hdXw6+Bx5TpOuOJvICGwBCQF2gUPAQMHBwszTwUHgYhNhGViwbs2+bEtbsGTNa0ZtMi1xkzOFrRszxYmWVg1xsMwAp3K4P+K5b+K5frlxZrfCeDhWsY4YxVXWc731M5nU64Vw4Ag/4XAv4XA5nU4rCkRN23ObubiYisHhS4K1O6hOFu484owmiqmhGEYwijKKSCUYEa5erEITYQ0c43OFy3xLWGHCzWtGOJotxYsmNa0ytmzBk5c5mGPGAKaiSD/i8O/i8Toc+RUTidROiIi6mV4464qIP+GKb+GJvmIk8PW20zE4mqqsa1HCek8dCEtsjOMYxTRnOE4RgIwnKM0Y4cPPcYITYRmzNm2Vq0wrcjNmxWtMTPItw5sLJbkZuGTXKzY4mOVqAKbR+E/GRB+MgOdWHDa+uWGGFe1cUckMVLYK6sNKCE/DBJ+GDNGk8mvVtyRlCzAwRtBCeDTmx44oTBuvO9YxghBKZGMYpqzrn4s+oAITYRjYtGeNgxcrcLhy3WtG7fKtctGmNa0xYszdwxytmDhyAKgwEvg/4z0P4z3+81vlfSuU+QxwjUVuuO88d83h1eZ2vOc3xzPHmAg/4YAv4YAbjler1uOvgdbvM2FRGIeBhw4VCZvO7nPECEeBIdcjOMYxRjCMYRjBCSMkYTIRQIxnj66wAhNhDJsxxZMeJktcMsWZa0zZMy3C1ytluLE2bOHDJjkx4mwA=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geHAOAgAQdBIQKrAMBEAtabmRvi45BibaF7r6SkfMDCEgQRP//A0U1BQM4C2QZIDIJAJCbAwE3wB5FMwkAkIICAdvFHkU4CAD+AwB7hdI0Ek7ApD/TAKQ/CvwBqAGC/hvz+G/bEp4vfq6zJvJJkmZJUzzzcTNwvLfW8yxLRF4ssvNkxL6Zy+HhJk4llhuXhicJjkuZhcpzfG5ZozRlZMuXM663vfl3vziC/s4z+zjfl+R8PwHzd+H7PcrzLLdbOzZblhJUSyolyyQksBsW5ZZc0lqbLc3Nk3KSyypVJpsaS5VyioiIiwjWLMxz10CD1U3GazFXExExaEwK3EzCVTEXUyq5q0RcRM1dTNE1dJhFxMxMXV1KauEwBFwBEkxFwTEZpMRcCYLqt0TVwEQTC18efoz6wCE2EYWuNm2ctHC1zmx5FrRw5xrcOXLmWsMTXK4cYWrXC2cgCnkqhPxDRfiGnlGAGKEsVM1tFtFM1LRlWt64ct731w4c8uOD/gfS/gff5eD4AHPpmM1zrnHGOcXi8Kw01fhb6ICE4is04zVIRgQIxQjMhOE4Izvh5N4+CiE2EYcWPEyx5my3FjyZlrTI2zLcTXG5WsmDPE3Zs2+RowYACnAkg/4wjv4wc4448HHVzjjNza7iZRDETq+G+mbAg/4Dzv4D98ceHHU6mtRrGtcNcumOWownjXefDnnsg/E6ZzeV3GYklAiRa2Z6+Xn0ACE2EMszJlhYY2y1piyMFrRwzYLXDhxmWsG2HLibN3OJowzAClkVg/4s3v4s0evjXXCtRi+ThLhuJIP+Bdj+Bd2u/gTU6nGamY3i9yCFwWUaNDBDFDCRpa7cWzwhNhDXFmbuWblktaMXGFa0cssS1wyYMluTK5zZczXNiZOMYAqFATGD/jIe/jInvl5uuMc4zUYrhrljlXLFYTd89565zaprhXSOk9okg/4FNP4FQ57c/CnwL6OBd3e563vOVw06OmIxEJ3PN4LjsIN73He82uZi4SRMTKYuJhEImJSu74+D4efcITYQ3aOMWZkxwrWbPKyWtMrXCtw5MONa1atMzLE0c4cTBoAKgQEthPxp0fjTby8WmWGGU8jFalo8KdIQlOda1vjnhjhjOUFnAw5MAIP+BU7+BVXHSt8s43jcSc/G64uCUqnF4mLXlzx4N9yD8D1PH3d3ZcylEoTScTE1YmS74+H59eIAITYQ5yMmbNpiyrXLlmzWtGLlitcNmDBaxZMHGHHmatmmRoAKYBWE/HMV+ObXXHfgvglkwaMmDFLNXEmAg/4C7v4C0Y8S+08Lic5ze3W88YaqkqlAQsDCwcDBoFBwsLTw7AAhNhDjCyY5mGJgtbuGTFa0ZtMa1y0Y41uHJicZszTLmat2wApWEoT8bMH42YbX3XyVzLWhgvgrcIT8Cdn4E7cmXgYaJXhGq8I1hbspBnYUEKOGGOWvE24YITYQyw5GjJq2xrWeVrkWtHLXEtcMWzJa3yMGTNi0bMcTLMAKdCqD/joA/joBOSKqoW4553zvjvNREY4a1jGNRyntnhCD/gWm/gWnMXusztnN4vDljprWuEYKtxd68OO/GYTmbp9WsQIoRIRgiESJNWOPHw4eAiE2EZGbVhjy5XK3CzYtVrRq1aLXLRtlW4WmRqzYZWDRuxcgCnckg/48GP48J+uuvLOo1wGOFaxyrhicTc525651IIT8C+34F5YZsNsKc844dL1x1rO0KWxW0U1T0ShAhcliMfHHTDDBDBCQpYI4CGBDBDDDLXnUOwAhNhDBthYOcOZitxMcLVa0cYsy3Fiyt1uLNmy5GWLC0wuXAApbE4T8gin5BF4YMMqywwre+G+uOfKAhPwMFfgX9y8SeCeSacKzplkwgIXRUZuMhhhjglRx4HLwYAAhNhDjHjy42eRqtxOWDha0yYWi1ywaZVrbC5bsMeRoxxNsYApkG4P+Mxb+MzPdc8bxnW9VVarHKumOU9Jog/4IfP4IXc9t8M8OfDjrdbmN2vOOqNiE0ThCEIxirGMU4Io1rn48eIAhNhDFnjw5GTfItwsWbda0Y5nC1yxYOFuVrkYM3DJiwyZmgAp4LYP+NAz+NA01vwKvhfDJvN54zznOZzDU8o5VwxrUds9IkIP+Cm7+Cm86dYZZq7i4lENaajU6nEiMubrO9oTB0L82CBCcYxiCMEEIEZTiiinW+nhukCE2EY2TXK5a5Gi1o4btlrTDkxrcLFyyW5WGVjlY5WeHE3cgCn4sg/44LP44LTx3GNxfCq1HKKjSpMxz4cc48WpzMTqcaIT8ExH4JiRilKMCspztp4GW0YRhGttezbmz4LpxllxYYoTmbp9W8SEYRTjFNBBCEkkooTRjONdfBryAITYQ2Z5G7RuzZrceFs3WtGLZstctnOVawxsnGVg4ZtGTNwAKgAEug/46cv46c9b8HHWczNTjGscLrxN6mrXd5vbjPFxRvpmOAIP+CVr+CVvr0qpxOKurrcdfE8XwuNTV0iYXV1vG0Z1u5ITlbujKa84kYxhOEYAhGBJCEYIxTnfbyWohNhGZpmzN8rVutYtmbRa0bOci3E0xYlrLG3zNmbfLhaNGoAqDATKD/kLW/kLXcublz43nnPGd1PCOGNcNY1XCMVC7njfPeeLjrr4VwIP+COL+CO/l37LrpPJwxqdXC85vO8873PONqtEIjhPCe1SAg/Q6rSmbmExMTKUSgRIJgmWW9+T4OiE2EZGmJpjbsm61xhYtFrTLlxLcTLMzWsHDnC2wsm7FtiyACn4tg/5EPv5ET3OuuM8M8q4Y4RwrFazWZvO85mbx16d+3Xpx7ZiQg/4J6v4J4aavpx1erleZ753OZuYRDFRy69DW+leDy5iDfAnqxmi12mpiYkmYkBJK53z7+D4gITYQyysmrhk0crWjTDhWtGjdutxM8LhbkwtMTXNlYucmLIAKeCqD/kYc/kYjxvXWhVRhXHyuNVERF3t4PbvzoqqrGIT8E534J3cmDDyM+CNKoznPHiz1rWM4wlKWbHi0RlCU6XrIg8e96czlKVwmBMXCQgIub3z8vxAhNhDlrib422NutZMGLNa0zOGS1wwyMluFjmzNGjluwYMmgApvI4P+SFj+SGmbprhz5PCRwqKy3e++O8XFT2qNAIT8FKX4KOYxhWOfRpb8GGFYJUlKzgXoWyyrhmCFy1mdhQwAhQwhBAEMEstN+Lh1QCE2EM2zfLjbOGK1w3ZNFrTKzaLXGHIwW4ceNmxyNMLFk2ZgCpQBNoT8le35LD4VvKuK+KVoYI6oYpWtKULVlVjrjw48bjyyxvCdJUxQxT2YclCE/BPZ+Ceelq4r0raqbPk21vfDhjetV6QxSwZqbp7oYqYoWjC07ZcGmOGEl3JdeKV00whFCIimJIShATRJwrOeHHly84AhNhDJvhxsXGFgtyZcuFa0ZOcq3C2bNFrnKxZOWLRkzctmYAqEAS2D/k5w/k5xd551xiYcorhFcoxFRUtznry5+Hq4uqrtx5YAg/4JZv4JZ+vTVVWkTGV75665znczGIrxO/bwpqtTwzw43YCE5WyHTuiQmnCZCMIwTlOUZEITgmjO+Hk4cQAhNhDPIybZWmTCtcMcuFa0xZWS1w5xNlrHGzbOGzhnlytcoApfGoP+T0D+T1mMZ7cexfgTVaYTjjjvUoP+Cpz+Co2Ky52cc8645mKrhfhRWoTlZunBJCFYzRimjONcO3HmITYQ0ZYmuZzhbrWLDK0WtGWFutcYc2VayZOWbnIxYs22ZuAKjAE6g/5Q0P5Q0ePPWamo4RqsYrgqUznd5vZ3JSq4mYynM5m63isAg/4J7v4J75jhPCcTUWnObvM3NxnE64denSOFcIqITc5njfGd8Y5731CExdKXPrGpGZGCJCMBCMCIhGAEAhGKuHtxj1ghNhGTMxYMsTJqtbZm+Za0aMHK1w4ZNVrBmwY5cmTM2xZm4ApdF4P+VGT+VHfwHLn4m+WdAut8N3SE/BFp+CL2zRp4l8080ZRrHC04MuWAhORWKM41mjGaMKxnr47mACE2EZW+ZvlbsWK3M4aZVrTG1xrcOZtmWtmzjFjc5HGPExyACl4Vg/5XFv5XF+s8bvjPGrqa1PK+HICE/BEJ+CIXVj0T0TxVpOU4wy2vnIWDSQYXGooUEMMcMMcteXhwwCE2EYWjJyzYOGS1hmy4lrRg0YrcLZowWt2uNs0asMjZpjbAClAPg/5Wvv5Wv/IzWoioZpxAg/4J0v4J01TF6zOtoyCGlqKDsSAgYOBiY2hgaQAhNhDFkzwuWLbCtysMLVa0xY2i1zmxs1rLMybNGDZrjZ5WoApNDYP+WSL+WTHjOLxNVE9Ag/4JrP4Jic6onNbzAIaSoIGxgYCBQMPLycsAITYRjyYWLTEzwrXGVviWtGrfGtctWLVbiyNGrbG2ZOWuRuAKeimD/ln0/loNiL1nU44HgVWsUjc7zvnPWtwjDhPSAIP+ChD+CfvGpjM8Xgnh3e81PKOGtdK6Z5Im8c8eCnwQhOlg6sIxQnKMJoxRmjJRCCEU051vfLp5QCE2EOcuJw0yYsS3JictVrRyxcLcWHI3Ws2bRzlb4XLDM3xgCosBMoT8uIH5cYcE8NI2hLFSmSGJghKiGFlZdeTgrsa9cN8ePLpvwZ8PXvCE/BQ9+Ch/JSeCdpyunWtcdY41ZQwMGCHQrqlmUvO88dcNWPFjQITN0nTinGMUYwEUUYkEJQggIowhNNl5utYhNhDVu3xYW2TCtYMXORa0ZNmq3CwZMVrhs5x5mDZm0yMW4ArJAswBg/4P5P4P3+eM4OPBxxcXNXUQiEkxMEQqKqMRqMYrFarhVRwiIqKhVQYmkxEIRcSnMZmctxe4u8zmczlm1ru5vM7TmBEInExms3ObzMJ14fheLq2UznOeOevPr149c75zlx3xzvPG8szFszdutd+PgoP+CzD+Czu+nXod+zxEa4ViKhKSbldryncbZrNSlJKQJhM1aJqpioiYuptMZqZiJpEIRMxckwmE1nG15vN3xm2bztu91Ucq5V2xVdu/beIRJcTCqjEVUlxcTUWiV5TcXE6ntEcAg/c8u0rmYuYtEomCIuIuJRJV1MRKatNZqQRKJRKJRcJiYImJKuYiasq4lEgEXAEJiYiwCLqxElTEkwTETExMSRdSBEirhF1Mkmb+A8vgICE2EZWLRmzbs8q1u2xYVrRzjbrcTFi0WuWWZw5yMsbRwza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9CHAOAgAQdBP4I+AYBEAtabmRvi45BibaF7r6SkfMDCEgQRP//A0U1BQM4C2QZIDIJAJCbAwE3wB5FMwkAkIICAdvFHkU4CAD+AwB7hdI0Ek7ApD/TAKQ/Co4CcoX25Ht144pZ5pYJZUcNMdcMsccE9Uck80cksUdUeAl1XAPAGZyUklElk2GgwkGCjsjoQIkM8EMsMcMcM8sc8s8cscs8ctMtNM8s88ccs8c9NdM9tMsKZhI7MICG8Kr3hVfhEAgYCBgIGAgYCBgICCgYCBgoGAgYKAQEFAQUFBIJV4gxDiq1gIGAhYeAi4OHgYOFg4GBQMCQMJAwZAQKBgUBAoGBg0KhYODQcCIJBQSEgoSChEBAQMBBwiMhIOIAguTZZVzC5q3LEq7m3LJQXZOosM0FSWUSzcLlS3KsWQXNiyxOvh+H8C35ACE2EM8jDNhYuMi1mxbNVrTLlZrcOXNjWsMTVixbYcTbLjcACt8BdYP+Ho7+Hr2YbrM3driM4icZicbiYYnUaqtYrWNa1jlWsajWNYjGowSGZmJyZiMouGXOb31nec3z48eu/B6+H18PxfL8fyfH8XrfXgCD/hYg/hYpTKcSpEVOJhi9XhCpqaROJjFxExKLibmY3GYJiAmZmZybi8xc3K4zMbbTMsXpOIqNa5cPC6Owg8QSmSYmJiJghMSmJImLhdXBE1cAJhKJq4TVi9bqrImZiJiVTExdXVwVeM1mr3v2b9ghNhDTEyYY2TBwtZsGuZa0ZZGS1y3aZVrJyyYsczPI1zMMoAqrATKG6H7oi4OBhoNBwEXERsFEw0PEQUNHQsJQUOBsD4gqYSFQEHDwcbBw8jGwsTBwcLBRiKhAh/HpR49I4KgUDgkBg0AgkAhUDg0Fh0DgEtrVbqlVnk9hkVh8Jg8Hg8CgsAQSAQyCQqEQ6CRJAYBBwIPyOXXM3ESmJq7rKZiYATF2E1vU9+vnw7AhNhDXG1ZNm7bItYuMOVa0ZsGa3ExzYVuLNkbYsjnJhZZW4AqHASuE+yW+yXZcuGc4zpDFbFkzUxQxVphhhZY5cOHDW6eaGTJbYIP+PTr+PTvv4GK5cOFcJic7vrzz15745u5VWscuHbl2ql2AhOFwKT6cqwjCMJ1RlGUYQJyuThGM6Sw4erOEOQAhNhDlxlx5WrTEtxNcuJa0Z5nC3E4ctFuZnkxNGeNk2ZssQAp4JoT77779XXgmpKmS2DJbNHNlyZYZWWOeuHDfCx5LylKE/Hkp+PH1mwR0RtNjvny5c+HHes4TpGkqShglqWpIhIdiUubWc0U4QSQQnGaMYiM8Onlo5CE2EM27nJmZOGy1xmaOFrRq0brXDNphW5mjTHmxOcmFs1YgCp8BMIfjEOMRR6PgTmcS+KEEgUEhEIhKjUekUmlSlA4LBYPBYPAo3GlLpU3m0hkENIfx6OePR1R6MBKpXUo7BINBUDnNWq6QSGVyqqxSAQOAwKCwSCTir1ZN5tHo/RqPVoS3WcGN1Y1jFasownKNZRSQjWEUYTjgunPLz7weDCE2EYsmPHmYZHC3Fkb41rRi2arXOZzlW4WrjIzZMmeXHiaACl0Rh+Oi42edqNR5xOaBQaFQ59P59F4Kh/Htx49b6SpFJnE5o1Hn0/n0/kUdg4CF00DHx2o4Uc9+LjYQITYRkbMGzhw1xrc2JtkWtG7NitcNWbNaxZMmbPJlYNGLZkAKWA+G5bTltcCzEUiYBCQU5NzQh/Hs549napHYBBIBAIBA4POapVSGnpqCg6mHgYOHi6mAg4KwITYQyxsGTXE4cLcOFkzWtGuJktcsWeZa1y42TRyycNWLHIAKfSqD/gLo/gLz63XHG+F6qtVWqrGGpTGZ3ebzzjry4xFAg/48TP48Qcz0vpHC+1xEzfGet7z1zvO1oqJ6PCYxgIToZI7cM6xjKKacpxlFCCMpzhMjOMcefjyjyCE2EOGzjLjbsWK1y1aY1rRxmarXGZu1W5szhuxcs2LFq5yACoMBKoP+Bpj+BrPjdc+WdOFa1wxyxjHC8bXvfPfHPWc4vs4a4IT8eS348k6V1Yd081aRpeeG+HHhx471vG8KUliwaMmSlMEWUITuR2p3jCsJopxIRQmIwjGCMYzy8vDgj4GAITYRjYMsLRozYLXOPLjWtGjbCtctGzRa2aZXLdk2y5cmRgAKdiSE/BF1+CMGnPWx2jglgtilgpaNIrsd64WPVy9lKYiE/Hlt+PMHBmvunoniqvXHjrly1vGqKkMjgVtgpACE1ciO2s00VYTCEZwmirKdcfRjGngAITYQxZsWbZsybrWOJnkWtMTdgtxZsLVazyMM2Rpix4mTFwAKcyOD/gpQ/gpf2njrPCNY1XCtVi8ca3nnvPOu+oqghPx5WfjyjlfVPMklOs7575b57znVK1rZmamCgITlaKcPHWMqopwRgjGCKcYRrfPy4y2AITYQxbOcuPC3ZLczVhiWtMrdmtwtcmRazbMsOHE3xucjZuAKcSGD/guE/guZiM9nKtRqdXFxm9zzzm634iPC4IT8eZ348q8kMOTDKtctcN8974Y1qjCkM0OI3QoAhNXSlHm3jVOJBGEZoxnCcMMdvJhPcCE2EY8mXIzyOMS3JlYslrRpizLcWRzjW4cuFm4Z5nGbE2bACogBMIP+FJL+FJ3jjjjnjK0xUVw1y10xyiqrccY6vBzx31u8632jhgCD/jyC/jyLvlOnK+kcL8C9LZ48d8++d8+OcyrjjFYxwrxp7Rwgg/cnebzc3cXi4uLiZiYERaJJmJXPHj7OcdghNhDZszzMGjbMtc5XOJa0aNcK1w0xNlrDI3x5sbjE4wtmIApREIT8K634Vyc8rVwRlKtrzwawg/492P49vZnheMxM4vm8EIR2KceF53Vnj252oCE2EYcTHJkaOXC1g3bsFrTMwarcLZjhWtcmLI0Z4c2PNjcgCloUhPwuhfhdTzceEsdLwnSFMl82SGaD/j3Q/j3RcuPJwcFIOM9bhcdiopNDHDHHBHDHHfhcPAyAITYRmzMcTVrlYLWubKxWtGTlutw5mbla2yNWmHFiatmOZqAKdySE/DPd+Gglhra+BihotitilZCrHXHjvnjnwZ8UpZiE/HjN+PFXBBsrovS9b49OfDrx3nOMpYsFtVuBDFCAhHgJLm1jGMYxmjBGIinJOca6+LGnKCE2ENWTVk1wsGK1zjZNFrRs5arcLlzlW4WTVg0cYszRy0agCn4mhPw43fhxpq5eDLTHijglgtiwUtaFI0nCtb476575VnaE/Hjp+PIPI0Yp7KYI2vHDfHlx474a1x1hWV8FM0Mma2KE0c6fFRvGEYxhWEUYRgTiQmvGu3gxh4AAITYQwbtWLlw4aLcuZq3WtGLBgtcZmzlawbOGzVi5a5cjFgAKbSOD/h42/h4753G4RWOGOWI4TCct3vO9zx5ZioP+PPj+PO1HDHTGqbrvvwe/Pnvd3GdIxp4UY0CD+Aqjz+a0kzcQgLm2V3fk+HXAITYQwZMnGbLibrW7lhhWtGjJitwtm7VbhyM2LlllbMsjVkAKdSSD/h/k/h//54jfBrGNcMcGrxlxc743xuufa8dLhPx6Efjz3YLRyRwTleeGePLhw4cN61hFS2KGyOCOoITJ0KS6sZxTVhOAgQVhGM43vn48o9QhNhGbFlxZXLdwtYt3Lla0YOXC3E5x5FrVg3Ytczdy1cMG4AqJATKD/iLA/iLP6c3KYG7ncFVrXDGsRwmJmePHfPjxzd04X4Fa5IT8eZX4839WmezXqHEjklknZGt75b5ceHDjnOsYI0tbNbNTdHBG8YTN1J07JMRIRgminCcoiE4oRQnScI1vxdNZaiE2EM2zNg3Y5cK1u1zZFrRpkyLcObJlW4s2VswZuHLNrmxgCoUBKYP+JaD+JbvnMcdRqta5cOGNRVZXmeeePPed3E+BfbXCgIT8eQ348eYT3R1TzVRnjrXLhvhx4646zVtK2DJkwcCGCEJghdVBJkaYZYY0cEMqBCihgRoIYYUMUaO/OxSyaYAhNhDRg5ZMcjbEtZZMzRa0bY2y1ywaYluRw1cMWLJmwYNWYAqBAS6D/idA/idb4ceOt63qdNNYqODSFZiMxmdznObnGfA79uKE/HkR+PInJKuququTDgjCKdY4Z58NccccbwjVGU7XlTVXgVpug/K8x5PFcxc2lMwCYuJGUTcDPX0d4gAhNhDfC1w5G7fItzMWjJa0yNWy1wwx41rLC1xMWjRs0ytMwAp8JYP+KHT+KI/hzvW6qqrhjGK1fC6vHGON8d78OfD58eqE/HmN+PM/JJsjkhKEoxrOuHHjx4dNb44zuplpeGOYhcRko5tHCjgjEMcUckMEAlghjRy25eWGDPAhNhDdxjxY2+Fstxt2LNa0ytm63EyZt1uRzkyt3LFi5YOMQApoHIXxtXjazU6gTzVV3X1VxSwQkEMAh+nG6cckMgE+n84nNWq9smcMgsEgsDgM7sVjm03AhdJBo4UIgggRBDGjjjvy8eQAITYRmZMceRg1YLceHNiWtG7VmtctcmRayyuWLfDlZMmzZgAKVRGH5D7kPwnU7nU7qEfg8MhsGgqG6Z7pnwmpugoaCNi4qNgQhoy2L2BgyDiYWHi5WJsgITYRhyYWbHNmyLcrDM4WtGuRmtxY82NbkZM2jBrlZMMTlgAKTw6H43TjdRPJ7RKLWKzWpHAwhPrnvrnxwuHOVK1xZYaemqtCwEDAomRo4uoAITYRmzM2TFpjwrWOLCwWtGzFytw4XLZaxbsM2ZmwbZc2NyAKUhGD/QqfoT5mrna5jPDPCoT6qb6n9DRDJeU6tMNOXKCGmKZYwqDgYFDwMPHzsHXAITYQ5xtGmZtmcrcbJniWtGGPCtcucORaxaOMrhk0xsmjZiAKTg+D/Q9foezp04cNRNdVgIP9Xp+r1O3OJXeONUCGlKSCtyDgYGDhYedjZoAhNhDZk5b5MebEtw42jha0Y5cy3FhzYVrFywx5G7PCzZt8gApKC4T6Ar6CHZDRitLJEIP9h1+w1zy3PDrDiIeOSCATeBwWFwmVwKXAITYQyyYnDFozzLWzPC3WtHDfCtcMmOFa4aN8eTKwcs2bFqAKVROD/YNfsG9o3VxcJ1vtz5CE+rE+qxQ1T0LQlGstNOHhzoWjRQaGOCOGGCVDLHXh8DjAITYQycuGeNk3aLcrPEyWtM2ZgtwsWmNa1y5W+PI0xOcbbIAKTA2E+wu+w3tqvitDFHBUg/1X36rPn244TjrwuYaimoO3gIWFgIeLk5OuITYRiw4WbNzlbrcLhsyWtHOHKtxNGLla2xscjJrmzMsbdsAKRQqE+xi+x10MlsVcVIP9g1+wP5uG9d6shqyOhL+DgY2Vm4YhNhGPG0YuMrHCtaZG+Na0xZMq3FjxNlrlvjYsMzBu4aMMYApXEoT8AL34AX7xrGcUYLV2ZdVQhPqZvqUcWCWCWCaN5a7cOOuGqJZewMDAIFBwcPBw8PM2QCE2EMszXExbOGy1w5b5lrTHhxrcLls2W5WrXNlZOMjnM4bACk0OhPwAefgA9N0KYM1M1ZCD/WTfrJzjV2zw43wAho6sWMLBwKDhYehhaYAhNhGbLkbYm7LGtYY2WRa0btGa3EyYtlrPDhcNcrbFiyNcoApKC4T8AZn4A3c1K8KNLRkAhPrivrg76terLKdZgIXAZLMwywpZcXWAITYQ2zNWDhpiwrWjHIyWtGGNitcssrZbkwtcWTK4ct2DjKAKTA6D/gQu/gQ9muMZRnpvsIT6sj6qW0sGKELXxbYawIaskl+IVFwMbJw4ITYRlcuGbHM4cLWLRuzWtHONktw48zhblzZsLNvic5nORkAKVBCD/gSk/gShvtjGNOF449ONgIP9W1+rL76lEpvHPlmQhp6cgbeBgYCBgYOFg4WPlbQhNhDjC2wsWWVutzNHDZa0yYWC3C4bsluRzkyNcORzlaNWgApMC4T8CUn4Es8mPdgwbJUkg/1+n6+vjyi2uPGQh4xIIFN4HA4TE47AZ4AhNhGZs0a5WzFstY5GDZa0x5ci1w2ysVrlticsmDnG1yNMoApVFIP+CGT+CHuIzU1dRETw46304oP9XB+q/inSEzFtxz4eLrqAhNXSr2VYRhOE5qxnXTUhNhGPIxas3LRutYsW7ha0x5HC1wzyt1uTMxbZnLZmzYMnIApNDIT8EQX4IdcvArbBHJe1QIT6oz6pOmas8GfFltWGmqCDtYWHgYeHh4OiITYRlbNsTBpjarWDlrjWtGzVstxZseVaxys3LnE0xNWjXEAKTA2E/BIZ+CRvJfdLBaUJwIP9c9+uT59t5ibrbACFxGIyM8cMaWXA4XJAITYRiaMczlu2cLcjHI1WtMrbItcMWLVazcNmrBrkcOHGbIAKWheC/m2D+bYVu127ZuMnjx3gg/1t362/xN4rVanVwm7ddc89QIXHYLMxwwRxRwEKCOGGOvC36IAhNhGJrhcsnOJktYtHLla0ZuHK3FkxYluVu5yOHDhuzbM8QApGCYX4LwPgvBwmFx09UMiD/WifrReHGs8GQIaOqoWxhYmJoYwhNhDNrhws2LPItYtWOFa0cuHK1y0Ys1uNzlYMceFhmzZcIApBCIT8FzH4LmXElKlgg/2Yn7MVuuOrhpieg7OLj52GITYQwyOWeVplxLcTPLkWtGGbKtcOG7BbmZNMzPJlaZcTJmAKUxKC/nhL+eGcars2zzzeYIP9bB+tR1HLVYiMcY514t7AhZtFDo4I4IYZYJY4IZ8riiE2EOM2RuxyNsy3ExcMVrTI2xLcWFoyWt2WbE3YY8jNnhYgCkYJg/4Omv4Og41i+V5Ag/1h36xmNROqyIeYQaZwGCwuMw+YACE2EYmzRy2csXC1uxwuFrRmyZLXLVhmW4nGJphaNMLJphcACkQIhfg5k+DneyK6q7BAhPsHPsFaZdGtEIeDTCAzOEyOHyQhNhGVuyxYm+PItZZsLda0bNmi3E0asVuTMyY5seJrhzMmIApQEIP+Hhz+HifOY54yiNX2vkCE+oE+nfwQ0StJWtNttumE4nC264wunG9cePbAITYRjzNMeNsxarWTJw5WtGuZstcNmjVbjc5sTFozxYsObIAKQwmD/h6+/h6VjXLhC4L+J/v4oBancgCGqJKDuYGHm5WGITYRix5cOVuxwrcjbNhWtGrPMtw5HDFaycsMrjFlxscTHMAKRQmD/h2A/h196ViqiYP9iJ+wnmeG6nqAh49HE9g8PkcAmQAhNhDPIzYNXLDMtZt3DJa0y43K3DmysFrXCyyYmrPFhYtG4ApMEYP+He7+He85GFaqK0yAgv4vc/i904rZrdc9gIakkK+DAgYGBjaOFtAhNhGNxkyMMTfKtZZmbBa0xsca3E4wuFrNtkzZMzNthc5mIApPEIP+I2D+I2Ne05uY49LxwIT6aL6ZPJS2amCE5Vrlx3CFqz0OXvEMaefD15YhNhDFxia42DTMtascWRa0cY3C3Exb4luVy0bY2zJoyaOcIApHCoP+I6j+I4/lXDHCbkCC/iW7+Jb5uXxuYIaujIC/gYeFm4+QITYQwcN2LHM5zLWLVi0WtMTfGtc4mWVazZMMbho0bMWrHIAKQwiD/iPW/iO/5Y7YnQCD/Xzfr33HleSHkUYgdBhcngEuITYQ3xOGGPFlcrWLFrlWtHGHEtwtMuZbkYYmLTFmx4WTBwAKUBGD/ifk/ifv4641ubjMYz0AhPpyPps7ZpYmCKE646acoIXQTZ8hhQk8M9+NiCE2EZGjZq0cOMK3CxY5lrTLjxLcOXC3WtMOJw3a5m2bNmcACkkLhPxQLfigXzZ+EwWhagCD/Tbfpt96xqdbwIaSpoGxgYVDy8zBACE2ENGDZgyysMa3HkaNlrRw0yLXGFk4WssznLiaMcuZtlYgCkMIhPxQrfihBpgwaMCD/XGfrd91nV8Qh5FFIBPYTDZHCCE2EN2rhxjc48S3IwbOVrRk1YrcOFviW5HDfM1Z4mDPDiyACl0ZhPw3+fhwLno37suKcJwmiRlGkbTihPpXvpX8OAxYmLJgtaSk744aaZ84g/Y8dK5XExZcWu99/J0AITYQ1ctnDlpjcLWOFowWtHDnItct2TVa3b5cjTLhaYmrHGAKURCD/hw2/hw38beJ1ERGeHGJg/0qX6VOc1aE4zwzQIa8gIDAZAQMBCwMTDzMTYAhNhDlw2cMGjNstbNm2Ja0x4sq3EzYMFrRy3cZGzZoxY424ApBB4T8NkX4bHaaIasQg/1qX6znNcdAh5xAIDS47DYYITYQxxsWbZmxcrWDluzWtGGNstcYXGNa1ZNGzJo5wsGmViAK3AFzh+Os460AAKHQk1mgm82AAJ1OxNpum03Uaj0Kh1Co2qXwaAQaAwiCwiDwaAoDAoJAoDAYBAkFgEBgUCQWEQOBEAgMCgIgMAgcAgMBgsFg8BhsAisDgYCD/gLw/gLxAACYcuY1sAA9v2h4viOfJnG9ceHGETExKJCUquJippKrTKriYnWamKnXHtuog/gbXo8bu5mZSJgiYTAEJqYkTEhEiJhMpgKTKElLESVKYmCCYSRMzeePh+H4QCE2EN2ebEzZs8K3E3ZYVrRy0arcLRjjWs2jBvlYs8rRy3cACqwBQIfiXuJfEikahUOfT+sVmzSWAQaGQGGQeKQuIRWIQmCQFASBoHBIDAoDAoHAIBA4HAoGgMBgcBgsBQWAQeDQ2BwAhPwMPfgYfHgHwA16sOC9pwijCEYIyEpwjCcK0nCMIRIwjGUYyJRpXBWEgIP2OvfN3ElJoi0CJqyQq4JEkxKExJNznwfL8AAhNhDVszbZHGZitasMrRa0x48i3DiY5VuFnkb48uZzlYtsgAqJAS2G4HLgczBWC8TU8hARkHFQMdCQ0gkIWOiYiLhIVCQMFExUHBQcPBwsHEw8PKxYg/4JIv4JIzwfA64TV4vF1eLhExcTWazjNQiEcp3QhN1p1neESs0E0YIRhAnRFCME0U56+bDsACE2EOHDfLlzZG61s3b5FrRyxbLXOZwwWuXLBg5w4nDlnlyACqQCvwGD/ggq/ggvrjw69OvQO1Rw1rGI1U1VRETiZmZmdzfFvLeZzO15XNxmU3M3a5hhGpqBFwi4mruJVMTUBERNWJpEVERExETUzEkomFIVCikMEUiSGJxCKuS63GefgoL+Pbv497+D4fg9+twPi+FOzZcsmTM5mc54meOZnM5mZPDGW5uVJK5IXK7eypZNy7pRWec1q627umzVu2rEyy5sq8mm2dXLFq7t7NuxRs85ttXLLc+HfICD1EQibmZTMQJiZRMTBF1eMhNTNSQhMJiZiSEXUwXBKYJImJiExFxMTEwmJiUTEgmCYmE1dSBEkSiYEiJE4ziyrmpRKJiSW/gPjHIhNhGJiwcZXGFutx4nDRa0YsGi3DjxNluRnkbZMbRjlb4WQAqEAqwBgv5h6/mE+Z8V8WLuW6673zfN7vl267mxbq7s2JGTvLGY8SclliVJOxstlkubjcCxsKhIeEQ5bnZnZSU2VRkTMeni+GK13Phvn2CC/k8j+TwTKZvrfXPGes56zPD4J4vqcknNkrO4WzYssudm3nebLiram1ZKM7iiVdt83d97vne97e3dbW1spZVmy5SRMuErXmd3Zdzvr2dAg/a8vqQTUzEyiSEJxcImYq4tMJTVwuCYlF0iYmKzExMTNTMJhMEJgCJTCaurhMXAQi6upkiQACJImJiYJiYuJTnn7eY8YCE2EM2bZmwaOXK3HhZt1rTGyyLXOHM4W4mDlw2Z5nGNzhwgCokCpwGC/lcj+VuebzfF48TJIlvXdvRc3Grtdu623ZN48OWWWdlnmeXudm5uYiZGZcmOXElsmyWXNzZeHrZkhuW0blSZHhjl4zkzGvPj6/Hn30CD/gbO/gbTxOL4Z1cQEVGGsRVU0YjERGIiKpURNTUyImGCoVVViqhFzM2jdJwuJIzEpi5yzeb3mb3Nza5m2am0RdTcXLcbi7taJuKzXHXXl35c9Rz0g/c8u7mZSSExJEoRMIExMwBBAi1wlKEzUSiVXBNWq0SiSCJCUTExKLoE43AmKkiYm6mJQmJiYmBMpub319GI+EAhNhDhllYOMbPCtcuGDFa0ZNnK3CxxYVrRpha5WGHNlcZHAAqaAqoBg/4Wqv4WueWc9PH6c43W5nNxMZjMTNTGHKdTiKqta4Y6cumulcI4Tiaq6TEyQuBMzc3OTMREkzuc5vObu9szc3d3O7vMym2Y453xvneZla7bnNzAhMbzm4Y5Y8KvGjHIg/4u/v4vF8Y34Xm+FvletRqqqFSq4FSiZZmbtMxmS5SxmImKuIRNTK5M0mqmYi4tM4zF1msxMhNxNpiYupqUNSqKQIurwjCKzDJuhiojCcc9ZsCD9bt6tbTMpmS8ZqYlExJEkxFxMTAiRFwJgAKuri6mRCYTAiYkgmCYkIkiYmExITEwESiSJiYmBMTEiV3nPm949gAhNhDlu5y5c2RstxtsTFa0xsMa1wzZNVrZrkc5nLds0y5m4AqEAqABgv7ds/t2+Sy878Hw/Jd534PfreWYubZe8887DZsuwlWUMjJhJuGzZfOXblREsZlyEs2WrdnaVYiXKzuUSVITYtzo7ny+u/KAg/4wnP4wre3h+F4vieL4nh+F5PLNbxzxuJzFzO2Y3GV1K5mYu4mbjMTF6mJXV3UytF1eM6uIUqEVGCKmYzNTSFRE0iEIUIC4iZSrMqmlUiJiYh0zy7eCg/G8GYImpiaCMrmM1dTUxExMXCQEolEoCUTMSCJgmExKExNSiYJhdSiYmBJEpRIREkXUxaJImESi6td/APePWCE2EN8OTHkxZXK1wwYZlrRpiYrXGFu0W5GrFm2aYnGXG3wgCtQBeIP+KFj+KGW+3h+EdejpOsY1Gqqr1OLiIuJi0ymYhKJiIpWIrV6lEpESicxKpqqrhGsYxqsZLc2YtZud8d8ee/DeDvuAgv8ACL3+ABF/c3DvE3e3y93ze7ve7vm+c80uObm82WTcktrlmZycjiOJkpcu5F5UFNjLiUYzmX7PLIP0ib3m5uZIJgJmLhJi5IuroTCLqZgmBExMXUk1cJiYCJATUkxMTVxExMXFzx8H2a7AITYQxYN3LTKzYrWbZy3WtM2NgtcNG7NbhZZXLPHja5mOJwAKzgFig/4mFP4mFcsYz0YxVa1GpwrMRGoqoqZuZuYxFY1FYVjUa1rGqqMXC7Xm53vd9b4zuJhU62lPOvB5+L44g/443v443+s9vJ8jy+26ziU1eIprEYxGNRGmOFUwmsxarTnPGOuZu5ze4zxvN3eZ5ruZqYlETVRwdqiNgITkYMd7zTjGEYAJwjGCISnBGCMZRCSMIynCMYEYRhGMIREIoghGUCMJwnHP15xj4KAhNhDPGyZYmjhgtYNcjRa0xY2i3E5w5VrRxhctcLJmxYuMwA=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JUHAOAgAQdBPAJogcBEAtabmRvi45BibaF7r6SkfMDCEgQRP//A0U1BQM4C2QZIDIJAJCbAwE3wB5FMwkAkIICAdvFHkU4CAD+AwB7hdI0Ek7ApD/TAKQ/Hg9VgoAAAAAAAAAAA8eQAAAKtQFJh+Je4l+bzYAUCgqFQ5pNaFQ6dT7ZK4FDIZA4pB4hC4pEYNA4JAYRA4AhECQSBQiDQaAwSAQAgcCgMCgEGQaAQSEQWEIGhPpzPpze32gBu3t2/FjlOMMNr0nCMq0mSnJCF6ThNWEZELTtCNowjacoRwQig+i7m7EJiJQippMLJJvEi1Si4gq4iYITC4tm+Po+ECE2EM2jXI3ZNmi3M4zZFrRs0aLcOFrjWtWLXIwys2jnFlcACmgdhfbwe3hMIoiumqmwUmIiwVGGuuw1WAmupQiD/guE/guFOXOLxus4563rPDdTVX2jXICEwdLoxigCEycIozhOeHm5cAAhNhGVjkzYsrdgtx4WbFa0cNMy3DlatFrbE3b422HNhaMWQApiLYL+apP5qNuMk5JnMnI9PGeJhGV4TkmeJzCC/snz+ygZLG5YIWXLc2UtF3NJubCCgi5SiyWFlsUubFmtu98AITYRkxYW7jKxYrXGbCzWtGWVktcYnLFbixMMLlhiZtcrdiAKhwE2g/4DYP4DZcoyiURw8HwGMcMY1rVcsY6arhjlrXLWuEai7mZu91nwQIP+LYD+LZleLocr6eD4DjqoxGJwJiUXM3dzMzNXVKnHDmCDx4W5ubEJRcTMkwJhFwiZhF0qUpzvz+tAITYQ4cYm7fNlxrcjdziWtG2VotxY8LRaxxOXGTC3csmOXIAKlwOTAoP+Pib+Pius4zgAXETBaZuLicXURIiUCt1MxdY48JjlEYxitVwqdMRNaYqcWuEWpMTK03MsquCLhVMTiyZmpld3zne85zd9/A8HGbqyIYxiOCItc3czOVqvnLec5vd73OeM3Nym4uZVnExVTwcLqAmYzEzBVRFIqsKhqIjDUViaixc+F4teAIP+ERj+ESfp4vid+wA7KxisYqpmsrTMSTlmczbr4m5gnn4Xh+B4PbIiUpEplKIhVERdZVM3Wau5XDOLiBFxdXFwFTMETNCrrOOsZzxvju+OdzxbxWNa5a4Y4VWOTr0xMYnASlcZTMzcSiYYupkjerQq6QRVoiUSxmIuJImUSuLhcxcZ5c44AIPh4lt3NxmUyETVxMSESiYmJAESRKJImESiZiUXBMJgTAAmpTV1MJiYmLgEwTBMACYiSETBKYmLiQiYBMTCYTExKJqQCYIlEhMItExJBMCJRKE1cTViJiYmEzCYlEr4/AM38IAhNhDPHjwuHGVotbuWeZa0zYcS3FmauVuZwyc4mbZkwZtGgAp1K4P+LRb+LMfpw1jlXDGnCsY4Y4cNa4RU1xjc5mNVXTXTGqCD/WMfrG5uMkTFRWIiNZxvG43FzcTE1GKxg7CDiITExMJEzEgRMImISXd+H5fqACE2EOWmXI4xMcK1hjxuFrRrixLXDNo3W43DNllaY3LPHkbgCsABeoP+P7b+P7cdOvDj4Hg9OvgeD4Hg+F4fgbowiKVVRhq6JXJJMxFiEwmITwvE0ipIhVTSIFREIrKUxmFTOJLy55jwwIL/AA9h/gAexHw/B3m5ud5uWMs3FLOxbZc25VzvLEsEQlzQqWFuXljEhZc7FrsqwIHNvr4QgpLZUMRFltloFypRErNKsspKJSVKlJYsWUCUBcpKoF79/136gCE2EN27jKwaZMy1ljYZVrTMwcrXDFuzW4mzZrmcs2mRqwygCoEBJ4bx04eOnESkqvL3B0ujoSOhJSCkoCOgoyCg0LAw8XGw8fAyMjF4BIX5DnPkOdGl0jE4iCaWidXNDDDHJAjlQQwwwIpa2ICE2ZJxjGqqacCEZoJooQvKKuPm54R6wCE2EZMmJmwyZWi1m0aMVrTG5brcORxiWuGjduyct2WTC3ZACpYBOIP+H1z+H1fOMpzFxkiFRUx0vhGNRiqiZzve+vHe9zmmKjwEeNKE/GsR+NZnNlyNlcUMCEZxxr5cmXXGeNhjWkISpbJbFipglK1YRvLTg05cGsCE42OCc4wrCsIkyEIwjAnKcRGVaIRlFKMJpsefhzh2gCE2EOczVuybN8K1swb5VrTLkwrXDbI3W5WrbM0ZtWrVrlagCm4kg/4irv4iyWGo4Y4RynhOMxO2+Oc8eO5k5RXAg/41Zv41R41MZrjnjvi7s5XMZ1OMVjWHaUCD85O52zw4oEzMTdZxmrqWc+D5+KAhNhGTKxxsGLRstxYsTJa0c4cq1wxc4VrTG0cNGGZpjw5GgAqOATWD/h4O/h4RxcxvXl4zmdorGtdOnLHLETOd54745453nIisPAvlyoCE/HHJ+OQGmzj8bXqpK1qSoRjhXqrGUZShZSdr0vCsazYYYZY5zmCD8zzM+Tu7uVzExMTFwmESIlEwIklmee+/hvKAITYRiZZmuZlkyrcOVo4WtGWVitwtmDha4Zs2eJk4Ys82JyAKkAE6g/4fXP4fabb1vTUarWKqpxczOcznK5zUxNXFxlaRMRfBHACD/jls/jlX4cq5Zxlxvrx58ee8+DFzpwx07OXLly1qqzW73nec747u898cYsCD5e55eOOd3NkwRMTFwSETETExMSATN579/HjAITYQ3ZZcrPC1cLcuJk1WtMrLGtwtsTFa4a5cbhiyZZnGPGAKfi2D/iNO/iNpcdxz4XiuVa6Vw1jURM3njveeN852uZrhx6dNAIP+Oaj+OanlE6mlcazfHtxmYqGJqMXWcZjMzM713rOQg/O8J5uZyTMpJhEiJiJqQld3z8Xw3AAhNhGXI0aYsTDEtyuMWRa0c5G61y4Z41uNvkaN2THG4yZWAAptHoT8So34lP6zlhtp0cfFjnOc5QwSwYMGaWiErIT8dJn46X5XwY92/dhzSwUxQkleF15wreOMhMGiMYwnKs5zIoThFNPDn48o9IAhNhDfDhbscjBstcZG2Na0bt3C3EzzMFrdyxxss2bI2xZsYAp9KoP+Jn7+JpPixPCMRjtWMNJjjO89V9ayaiOTws8qgIT8dKn46M6TwZ8mdjz4NNcNaznZa2K3AlS0KXhe8ccNNcuEhORm4MKxrFOEYiIjAgRlNGE4zvn48I8oITYQ4zNczDC1xLXLPHkWtM2Rgtc422Nbkb5WLRmzYMXLTIAKaRqE/FRF+KgHHttxWljvNCFsGTJqpwJZJQCF+NvD43FbsFdJhpKrpoaEMdNODnycOPtwNYCFxWShgy8ssqEQo0Mcs9+JQ5whNhGJy2cucOPGtxMnDda0xt8K1zkZNlrfGyyNcjDE2ytsIApeFIT8Vw34re8eHXLHOsIUpLVHZCkghfjYk+NinCYCbEQYJRKhpgxsGDvvhcxgoo87DPFGjRx0042uCoAhNhGFi1Y4muJstcYmWZa0xNmq1wxyMVrdyyxZnOHNjyYcgAp+MYP+K9L+K7255Z5b4b1KUSuZTmMzx6dTebm7rMVGt+FnFIP+N9j+N+vpvXHXHGYtdERERCrqJhyqOVVVSjjrw+Gc2IP1F2zm7tMxMSkiQQCLiYuMzvv4vXHhACE2ENHLJi2a5mC3GxaM1rTKwwrcLXCyW5HGZiwcMGLhk5YgClgRhPxd2fi7nz5cO+uWs40jktDEg/42VP42hVcM9p4Vrk6cJoCGlKiBgKmFhYeAh0TNzMEuACE2EOGmHFlyM2q1i2buVrTE4ZLXObFlWsmLVw5xuMrBkwbACncqg/4+TP4+Obu9hjPOnPl1rLnW7zeb41nE1iO2fAoAg/4W0P4W8+lR0Dp18beq04RUxeV3e53ObXjjHLiAhMkMMawjCCSkCKMyMoxgRIpxnfXvr0ghNhDjJkYZGmZwtysWjNa0c4sy3ExZMluLE0Zt8zRo3ZZG4AqCATSD/jcW/jcju5udxOJqNYxUcIgLlmcsxxjNzOazinKOzkCD/hmw/hm3i9MNTq6tMufjc6RFRNZjMcYzG03MSieFwoCD5cJuZmblMSSiVXV1MRNTCJibiYsvPHPh9fUAITYRmzOMrfKwYLc2bC4WtMWZutw5WjRaxY5cjVvicZseZsAKkAE7g/432v435/Fms6arhGtNVWIik3m7z15c5za0ZxvHGOMZsitT5nh+J0CD/hpC/hoputVFwm5m93zzvN2NRjl16eFGK1C54xtxq2Tddenk1ACD8TzvT3ZKUoImJJSiU1KCppEXEplKc578ec+0ITYQxYM8WVzmZrWbNmxWtGTTKtcNGrdbjyt8uXEwwt8jJsAKeimE/HWh+OtHLhlhVpWkJUWwZclK6NO7LCs4s85YZVhSdNCE/DUh+GpGiCi0U6XMubPky6NO7HCEWXZlhVGcrxsAg/Q8DyeObkMxaQREFTUwSvPHwfF6ACE2EOGmPFiys8a3NkxtFrRvmYLXDTG2WuMbNoxZM2jDExZgCmQbg/48Hv48H5jw4nizNxGKxrprhwjtM8CD/hso/hsp69OuMOV8KqNJjMbca48dAITkNKacJxhOEZVRhWFZ48+frCE2EZs2RqybMsa1wzbZFrRi4ZrcTBs0W5XGJgwY4sbBplZgCoYBO4P+PUr+PVuLqaliahUwqaz2lUKlNZTLeRxRIpVT0mOQg/4bdv4bcYiohUSupuJmXPlzm7ucyuInFVyHkb0oltuc+DCE0WjW8ZoiEUIwiIRgjCZFFCMowgIRhGEysZ5+DXwAITYQ2atGeVk4bLcTVhlWtGrXCtc4mGJa1cucTPNmaZWWNwAKXxWE/INx+QeG22mXNhyStbFglkpqjbIAhPwyefhkb0V1Y82GU53rXPXTPLlqhO5wUZwvOc4xjNOufhz5QCE2EOWDFywbs2i1zkx41rTEwwrcLXFiWs2OFyzc4mOFw2YgClQQhPyFtfkMRvPI1U0WwZoo4YP+Geb+GafhntdE51nrfcCGrpSNoYOFgYOBh4GPrS4AITYQ3b5XOFo2yLWzRxhWtM2RgtcMWWJa5wsszVhjatHONuAKVxyD/hUu/hUvPE3GEUYzUzOZzd7bsIP+I8z+I9nk58iqisRitRWI4NYpoILOdaslAC5s2oAhNhDPJmxtHGLKtYOczBa0bZMS3Fiw5luTHmxt8rlq4YOcQApTEoP+E4T+E6uJbrK4zVXjHECD/i+C/i8lrnW6u8p4uO48UIXEVkMsCOCOCNgcbDngITYQyct2Llq4xrcbbI0WtMbTGtw5WLJa4Z5G2JlhaMGDPCAKlAE4g/4WEv4WBePbFanGa41xni4zNzG63e98d73fG73e87Zhwrlwx4jt0gCD/iJw/iJFzrlfScNRiuWeFarhHLGqTc75563xvLJlm8zmbx1c+YCE1cjqoITjBOEYEYRhGMJwQnBCKBCcooxhFCMa4+jNmCE2EZW2Nthat8a1q5wuVrRmxZLXDdk3W5GTTHlxNsTRg4xACokBO4P+Eab+EadrfWE3cTc1xqZkqcCpREU1CohK4u1ufDrccYP+Lvb+Lvd4Hg+RxxXC+FRWJpGUzczK4uLqYmrmLm2SSs8ma2CD9zxVxxm6zNXEkXSaus4uSLq4Cauoupi6vN9/TmPWITYRlbYWrbM1wrcmVhiWtGuLItw5WbBawy4seZvjysWzJqAKhQEzg/4Cav4Ciek98bjdIjhGNVqowQu5vcc2bu5mYhwvyvB8ThCD/jV8/jWF7YvoxWJhOZzM3ZEIxeromuNZveY4669OrHOEdqu2804ThOU6wjCIIEEEIyjCJFOE748fDhHrACE2EOGjXFlcNMa3FlxsFrTE3xLXOJw1W4XOZxlbtm7lmxbgCocBNIP+Akr+AlO4zq8arWMQxmLnK95XllczbiXMIrGHLFcgg/43iv43b3TOHGt31zvnPG7qeFY6PCxy1iomp41m+M8c8dvB3fEAhO1HLhx3jEgjCESaE4RIIwgQEJwRIzy8HXKPaCE2ENWzjE2a5HK1y1b4VrRwzcrXONuyWuMbJyyzMGzPFlaACl8Zg/4FMP4FMfF11xxbxOMVrlwrUdONVkCD/je8/je98CZ1eKuMwXdTTnU2hOVmjx1awjCKZFON668d9wAhNhDJgyaOW2XGtbtmTZa0y4ma3Cza5luTKyx4sTRqzxuWoAqAATGD/gWg/gWheCjjG4umo1HCr8DNXi4mZm9xxncZJiqiOnGD/je6/je7RGKxeiMs14PgeD23KdXi8TrNXEpszNZzjmCD8jt143mZRKazMkSiJYukMWJLmePfybrzgCE2EZsTVw5bsGS1izbZVrTKwYrcORhhW4XGZyxyYmmRm2ZACoYBNoP+CDz+CFNG441mJrFa4a1rUUqZuczvj06lXMTCr1vp17RG9IT8cPX44e4yjaOiuKtpo3VnOc5piEIUrQxY9GnRPLq15s+TLIy2g+2lytMzaYuYEJgmBMTEzEwBOd+L4LxgITYRkyYWWRm2ZLc2FsxWtGOTKtxNmmZayyZG7jE3bYmDhmAKWx6E/BVB+CqHfgjO19W/dv3MuQTkAIP+OIL+OIO4rOt1dRK6HPkAAIN0TV0TNymJRMTF5z4vi55AITYQ0y5crdi4wrczRw0WtMORqtct8rla0x4m+bDhcMsOTMAKeiuD/gl2/gl5hvXPl4dZm53NplqeFVXCNVwjhWMT0yiAg/440P444e3We3g+B34Z4TEVhqmKIIuLZZd+3XccQIS3S4MpwunWMYxRhFACIjKcIxnhz8M6ACE2EM2ObMxyMWi1nhzNVrTLhcLXOZg4WtMrRyxYYsjFw3cgCoEBLoP+Cz7+C1nhx4xukVwxjg6RjEUib3nv0685XEVjXKfAxGCE/HGp+OOnZivmjatsMJq482Wc6zmnaOC0YcKMJQVZW2mXLACD8bzs+O5zaU2JqRExMEwJGZzx8fjfjCE2EY8LTK5zZci1kyxZVrTK3crcLJriW4m7dviyuMWZw4YAClwVg/4N3v4N38z4McVxGOEdnhT0qIT8bjX43G9WquyWCsrzrhnrhrrfKIXFYphZaa0EaGWOOeu2tnAhNhGZrjaZWDHEtbtcWJa0zY2i3C4zZlrRpib4XLdsyYMWwApUEIP+DtL+DtNnvw54vUNanQCE/G7J+N2XkZo8C+StIVjCcIW7NMLHXTDHDPkcTBLmACE2EOWuTC5cNcS1q1aZFrRk0brcTdw4WtWuVxjZMW2ZniwgCqABSoP+F07+F0/p15TdJmJXWdbOm+F1SlFUoTc3lm5udzfGc3m5uJqMX4HHws+BzIP9/N+/niezPDNXExmOfheGePbjm7m7hGI1rWKxjGsaxqoRm7zeZu7XCanpnfjAg/CtNzMwEwiIkTc3WalVwJiRMImBAJiSZmb478+vgIAhNhDjEya5cjRitY48Tha0wuXC1xlws1uJswYNMuPDhzY8IAp5LYT8M/H4Z+Q4eTDMlClIWlTDwsNJUQjG6ta1nLDXNxeJp0CD/fifvxQdGsRS5ZnPXxPBc25tdIpXLrrGt+J4oITlU4MLk4VITCQIRRhEIoxjW+Phx5whNhDZvhyZmuTCtzNsWFa0YZMS1w4ysFrLNiatcjVphxtmwApvH4T8Of34c/8mXh0xwxxvJKUrWlgpKks0MUMVsQCE+3A+3Bw4M1o6JYKUjK6tZ42OOWeeOuuHCIWjNQZuCWBCjI4IYI4IxClltw8OoCE2EY3DBk0xZWy1u1bMFrRuyzLXLFi4W42DXEwxs2TPIwbgCl4Xg/4ehP4emc99c6zhjGODpenLeACE+4C+4J0T2TxQtG0YQjG8MsM+G4CFw2SjycsaNDChQo4acLhWeCE2EZcjnIxxuGK3LiaN1rRyycLXDBpiWssWZxiaOG+JwycAClUSg/4eMP4eN+PGMwqKxyY5SIT8AS34AdY0wSTrHDh1tMcuMIXAZSHPoUcEMEcMM9ONkCE2EYcrBg1ZZWy1tiZMVrTJlarXDhplWuWDlhlbs3LjMxxACnkrg/4exv4e0bZ1mlcOPDDhPScLiZu85naxqeXHyuuAhPwDMfgF3Sw4MdMbXmz561x1qpK1sGK1sGKUoIYWWOvNpqCCfgTfO7tsgzZtpbKCWrvd3z8fxCE2EYmjHFjYZHC3KwyuVrTG4brXGXG4W4crZrkyZG+TNkbgCooBNoP+H/j+IBVyco4Y5Y1Gpwzc53eb3mcza9TTFxMXOc31vq68coP+Akj+AiudZrc3x4z3nnHNM1GK5V06cMaxWs4uLjM8ZzfGZzy652CD8Ss3lKYkXEZqxd1NTEUqJrMTFokm78f10CE2EZmDbNmzY8i1lhx5lrRs1aLcOXGxWsmbXI0wsMbPHmbgCoQBLoP+GJb+GInr4SODEYut3nrnrnvebmcOTtHLWtVTGa40yIP+Bkz+BjvweF9cd8cZmU1MRwjhjXCOCs1bLK7njw6y2ITibubOEJxTjGKKMYyjCEIQghOEUIwrKsZ4eLneAiE2EMG2TIwYsGy1q0yuFrRg1ZrXLRo5W43LVu1yscjFi5YgClYShPw2HfhsJraUoyhGCcte7DlAhPwLwfgXH4PEnG16TRq06Mswho6mWaAIFBoOHi5uDqAhNhDNmxZs2zXEty482Fa0xscy3Exw5luRswwtnDBzlYOGIApREYP+HFj+HHHV8VxeqrUcIkCD/gX2/gXzrTShnHXV+CCFszEGfQwQpVcteDpxwCE2ENMbPCwcM2y3Lkc4lrTHkbLcTFm2W5nGPGybNmrlvixACoABLIP+HZz+HYXx8Z8uubMRrWOFR0mtYxEL3fPnO5VFcp7XgIT8DH34GT823ZihCUJIRnOOfNlrWs6wSYlskJSlKtM9suGD8b0q92bm5i6zWYSiYkmJiaRErZz3497AITYRlyYmTDHiyLcORlkWtGWJotcZWeJbmat3DHG2xtMbdiAKlQE6g/4e8P4e9748OOJxw58ngXVRFzmebW84ziY7MVFXO76q45ial044xkCD/gbS/gbDxfDMZvr27uM2lUYinTr4Hg+F4fbvmWSKiKdpUpeONX1AhLdjTjvhTjOCMIwjCcEYCERGAQjCMEBGE4xvfi54eBAhNhGZuyyNMrLItbNW2Ja0YMGK3Eyx41uLEzzN3LHMzzMmoAqZATyD/iDy/iD7zWdZ1MYuh16ZwcIqsVURld3mefgb3Eca3W+Xh+F5PJnwu/DAg/4H4v4HyZxmtxuefTqM48GJzOWYk1UYrhVX4mYms4zM8eXPXOuPDwYshOdWdazjWMYRgjCKKcIxhEggQQjBCEUARKxnl5tXggAhNhGLE1YuW2TKtct2DFa0a4nK1w4YOFrZtmxN8TbGxzY2wApmG4T8S034lp2fXDS02rRglitgwSxTyaeJUIT8CVX4Eq1qZJ5o4o0QqXYZZ7cPNlwghONwOjJLDCKcYxjFOFYxrr4bjCE2EZGbNiwyOHK3NizZlrRixbLXOTExWtWbjNiYNW+JkyYACpQBPIP+I6L+I63hx6RqNRDFxcZXNuvLmq84zh16deni6mZhFRrGqxVazhKD/gdO/gdB69l63Wa51mbsmJxjnyd+3Xpz5OfLOKRERUUqomby8GePEITicKPZjCk4RRiRRhGMIwjAIRAhGCMIhGEYVT081oAhNhDDMwcsHLNqtY4WbFa0as8q3FixOFrhzjatmDNs0a4m4ArSAVaE/D9h+IBG8MNp2nRCsBCmClMVLUtKlqYsGDBTJTJa2TBmpmpklSkJxrG98N8OHHnz314cuHXlz58enPhx4Z42NECE+xU+yBWripamDBilihijipgpSErWtglK1JRvOtcM8OGuOt2G88N8OPHXHPHHTPTny68t6ynilixWxWxaNGTjasmIg48K7mMxMzFxCUWXCJiYi7qYiamJhcTVxExMTEkTEzExdXBFhmevrxAhNhDRlkasWbhmtc42ONa0bsXC3DmbYluHDmYNm+PE4w424AqbAUOD/hty/huJjOuOrxeIqtRwnEVNSvLeTjwce0YxGKnF1xjOd53vNxnE4vpmqIP+DAD+C/HpfLOoFs3m953xzvaZ1Va7dejwJQm8856uLMzJEadI8B4zGITNGSKKcJwnCcJwCcYTlMhBGAhAIRQnCIiijGdcOne8FCE2ENsmPLiZtWC3Nkc5VrTHlxLcLHGzW4mjBxlbMMzRuwYgCn8vg/4cdv4cc88dZxelL8CM6motd9eXO5ThTgxUMZ4ZjgCD/gyQ/gxztyvGW3PrrnvdzMViOk9MRrDF25xxnjPWOOyD8L0vVlG4mZhcJzWYmM6MSEsxaZvO+/g+YCE2EZGblxjZsmS1w3YNVrTI0arcLbK4Wt8uZyzZMMrFu0yACmkeg/4gov4grb58ucbreIxHCOFRhqcZ6caZg/4LdP4LX9x4GekYipqTOZvjPGeuu+WwhcVjoNKgQwQwQwo4I4IYxHDTj62eITYQzysWmJs1crWDXDkWtMmJqtw5cLFayY5WTFo2b5meZoAKVhWD/h7E/h7FBy1fgOEYrOt87IP+DUr+DUsF6vWcXEXym4CEycrg44RhGMJpwnHHn5MNQCE2EM8rRyzaMci1y0ZMFrRq2yLcLPFmWsMmJy2cZmrFzjYACqABQ4P+GNj+GNnx+3PW6zUxUch2iNVExO43O8zaYnB2nWIqZvN3turiY1ca5oP+EDz+ED3xJjCrxubz1Hk1nMqrhXDlwxiYm73zJ3mV1GI1wjhPCajPLPHPgoTFijCMVZXjGIRhGZEjKEYJRhGEYTgjBMjKco0RgRnfLz0fAAAhNhGVvmyZWWFutasnLda0bssq1y2yuFrVxicMMbjCwytG4ApvN4L+rbv6th+M7xu+O8d5YAD36WAABuCD/hGM/hGNHgZ5+NzqXXwPB5cwAdejnyAADr06dQCD8DGckEzawARKYlFwCauCJmePXzb8YCE2EZmzVy2aZHC3K4YY1rTNjyLcTXFiW4ceRoyYNsmTLlyACpABQoP+Gxb+Gx3MRes6gMKqoiJS3z7ccl0mHJFRUsr58uNzMLqKvUWAg/4Rpv4RjauLnbqPBjN3KNRVcKnxJnFzPfwPBdU3KcVGq4VVRhNXWU5Ag487N7mxFzFpsBEwImAmExM1dSiJRIzOe/ouQCE2EMW7bGxyN2i1wxxtVrRgxbLcWFhjW4sWXLmbs82NhmwgCm0ng/4eMv4eUZjjWdMaqtVwiNKmcxviY51OMOGJg/4RvP4Rv54T0vlcTF335dZzcr4XrB411hje64iD9bqTd3mbEwARMAmd9fVcACE2EOcLnIycucS3E1YM1rRnhbrXDLC2WscLVqxyOHLVu1yACo4BNoP+HqD+HrO+XHtnhNS6de2ZjV4pFJiMwXW5Zu5zdzNrxc0Ag/4THv4TCcamMuMceet+XrjnPOdyqscNcuFdMY1EVGWXGt3G9XuAhOpi58U4TjOU4ynCcJkYRhEhGBBCMpyRhCKKuHn3jyghNhDPFib5GTjEtzOWzda0Z5sK3FjYNVuRu3zMXGVtla5MYApZGYP+I7D+I7HGQ74vMbmURhyngIT8IR34Qj8+YMzFTBDATnXLDPlAhNlE41JpxJozXrl4ceEAITYQzYs2WZw3YrWrTDiWtMWRitcuWuFa5yY2rZuwysmrJgAKdSaD/iUk/iU1jjud4zynlXDHCsYxOFWbnPHe+s9+O4P+EPz+EPvHCNOEcpxcZvnvjz3nnfG+MzCtV4FcOACE6kuWjKMJqqkCARhFGVYTnj08VoAhNhGFg1cNcrbItZMszBa0Z5Gq1wxc5lrnG1asW+LJhc5MIAqnAUmD/hn4/hn5OfJznXfh1xnEI7dejhGKjV43M7nOZtMYifGvgxFzd5vd3aURPLKrhPwobfhQ3IYMfAvingjKqs56c2dnnGqMrQtgtaVkFa682fWjNGkKYJYKUpaso1hhphy6NICE4nA5NU4QTRimiIgRhGEYAAEYEYQihCIjCMZ3x9M7wCE2EMcTltmas2a1u2bslrRhmxrcOZtlW5mbFk1xscrnEyZgCnIlg/4ciP4cl75659M8o4Y1UUi0zMbjjjmlPDjHQIP+FYT+FXWr5b5b4ZqW447z1zxvdcanTTljl2nkhO5LnpTjGNU4oIkSacIwgSjh5s7AITYRkbNGLTNlcrXGPLmWtGjLCtxOG7BblcYsubM0Y5czdqAKZyGD/h4C/h4Tnpz7c+QnEUqkQIzjjy5xWYP+Foj+FnnfLnjqHh4zeW2FVjFcs9s6wITB2uXKMLznWM4TAEYxje+nfHpAITYQ4ZMMuXJmYLWePJkWtMuJstxNWzRa0auMuFg4ZssjDIAKbCWD/h/k/h/TjWeXXG53e9zm11nTFVjlXTljlx02g/4Wev4Wf81xrjrcTRpjFcGlTEzczMcV2ITkTrCc1YozIoCMCIiTw9mseIAhNhGJuzYNWjBgtYs2uNa0wtWS3E2at1rJrkw5cLZpjZt3AAqBAS6D/hvI/hu1z18jjq9XCZm+/bvdePi5uFTwnUajGIw1nFCE/DBt+GCnDOE4VlhpWAwbdmvVnwQlKVKRtGUooKww211hhITnZunGEEKoziijCcCBCBGBOUyMa4d+93AhNhDNpiZMG7HCtxtmTVa0cNsi3Eyy41rRphZsGjNgzc4soAphGYT8P3n4fvePLJnlhleCMrQhSVK6MuAAhPwu2fhdtrDJPJPJGkLIJyvDLbXl0ITV1HTqmnCcYxRVVnhz7wAhNhGXFjxtGLlgtb48WZa0aOXC1y2w4lrPEybYcbPFhy424ApUEYT8O2X4ds+FeOCeBSCmGUcIg/4YoP4Yod9J01OLnW7bhqSWgLODQKBQsLEzMnB3QCE2EZMuNzjy5Ma1oyYuFrRljYrXDRnkW5WOXK1ysWuFhkygCl8Zg/4hXv4hd9ccddcdcanE1iKqlZcAg/4XuP4Xw+WeThGqrU4urbccb58whOxnjGN51RjFGKM4Tnh68oAhNhDJmxZtsbdutZ5cTJa0zM8S1yxxN1rHE1bZMjdnhaOMIApPD4P+Hvz+Hum9YVU4zw4xAIP+GVD+GVXdYVUVfK7khr6AgL2DIFCw8jPwNIAhNhGRy2bNMeXKtaY2eNa0ws2a1zjcMVuJo5atHDNy3YuWoApSD4P+IZj+IbPwOLEzWausWIP+GXz+GW2K3yziM1m66oaGtoGliYeBQsDCyc7B1wAhNhDfIwxOcWLCtbsWOJa0cs2C3C4zZVuRuxc4WThywwtmYApwIoP+IsT+IsXes43rny69PHxa6uo1GqxiNcek7gCE/DOR+GcnTo16t+7bsx4pSpRRSco0ijOGPBlvUIOve63neZuZTARMwmS7339eeQAhNhDNo3buMTdqtcsGbda0cM3C3C5yOVrnC2yY8zfE5cMcwApUEYP+I4D+I4+ePLjwuqaiJciE/DVJ+GpOsMVaVlOtNezamIXGZKDOyywTpYZaa8fHkiE2ENseRy2xtcq3Ljw5lrTCyzLcWTFlW5XDli0ws8LLM2ygCnQng/4kFv4kB09J1OrNzxnrneZ4458N6YjVY5X2lwCD/hrc/hrHvdca4zdzcZgqdODUcGEJrnw8FYCD8jzvN4szNrjMTKIVVTUkzcznfPzefAAhNhDfCxbMmrjItzOXLVa0x5ca3Cxytlrlw1x5XDVuwYMm4Ap3JYT8S5n4l5aK4J6NOhispKCMbx05s8ZwjCTBh4FQhPw2KfhsBhDDTDhzZ2OFU4LQpSfAvKEIVlnxbcGXGITwBij3bwjFFGJGCBCERGM6zrjz5+MAITYQ0cNWzZk0zLc2Zu3WtHLhgtwtGTNaxcMmrBhmyssWNiAKWBKE/FMt+KXfTl045ZZXSrbDiiCE/DNh+GbXBXlZ9k8UISrgx1hlhcJlMbSQwzwxxwx25eOYITYRlZsWrJjkwrW7HG4WtGDRitxOWmFa4cuW7VuyYssOViAKWBGE/E7V+J1ulsFNlMUaRyy0486D/hr2/hr5jWM9OONo5s8cgIaAwAgr2DgIFBwcLG16BwEAITYRkbYnLDLmaLcObM2WtGLBitwtWzNayxN2bDFiaY2rdmAK4gFhhPw/Sfh/lvWN4XllheM6RtS0sUIRQlaWDNgzWyYMVsGS2TJiyYsGSWSMlJ3TvW+HDjltwZ5YbZYYceHTlz6cevPn36d+fblz3yxx5QCE/B5t+D0eULVwVxRxRolOUaSta2CmCCEIRlKUkpRSrScsMrxysN6xrWd73x66767ZaZY4Yb1w473wxlK0pUpgpmwcTkbuUIPlECJmcrVmJq4ESSi4CRMs4maQiaTCJxFREWcZsIiBMTdXGb4+7E/AQCE2EMHDdizyYWi3Diyt1rTMxYrXDdu2WuWDljlYYmjlyxb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JHAOAgAQdBLQInAQBEAtabmRvi45BibaF7r6SkfMDCEgQRP//A0U1BQM4C2QZIDIJAJCbAwE3wB5FMwkAkIICAdvFHkU4CAD+AwB7hdI0Ek7ApD/TAKQ/CroBaoP+AwL+AzPhWq4cufI8TeKwxNXiajlHbHTHSsQtMTVajhrVRCbXMJiqmiCamKmmF4iKThCsVqcXPPn5vfz/dIL+8NP7xFjm+M9+jl5eREytbfN22xOcmETyhZJiWVtq2rNstmra2zs1ZUZOfE+bnYPxscZm0zMpgRMxMCExKUxICExF1cTExIAAAiQiYmJiQSvfq+LHICE2EMWWXCzxNmK3EyatlrTI3ZLXDNkwWtGTnEzcZczjHlygCj8JhPo6Po546IRzQzCE/AcN+A5XJnyFJoKZeprAITYQ3wtW7fM3cLWLNo3WtGOTGtxZGeNbmzNszBg4a4cbJiAKOAaD/Yzfr761ngCC/k37+Th6QIITYCE2EZsjljiaOGq1thcs1rRmzwrXGNqxW5MOZk2y5GLVpiaACnAihPxdWfi7PpaOzTotghgtkpglaVCEE5znnwcOEYP+JIT+JInfLjw3rwavnnju5lSIxEYjlHTOtITlcLlsNY3hOEUEZTgRIkZ1vn4MACE2EZszRxiZY2y1nkZtFrRy4bLcLNwxW4WWbExb5nLRk4ZACmAXhPxuXfjcrx1xZ7Y6VhjpeSFIaJ04QIT8OhH4c/ZS2T4UMVrCt749MODroITF1OTOKcKwrOUyc8N+DpxAITYQ2ZtWjdkwbLcjNy1WtMWFwtwtczda1c5WjnGxb5mWTIAKhwEshPxzVfjnFhlvW8FJYMGbBktkpkhKFsMKzre+eOedaoV3bdlwhPw5mfhy1ybIbGaeKspznjvj048+fLfThw1w3vWDJTRbZbVSvCCD6e54vk1ZMyTMTCYmpTFkympTO+Pj+HyAITYQ4Yt2zBg4cLWLliwWtGjTItcN3LRa3asGeZtjZ4WrRoAKlQE4g/4+lv4+ocb644xlmLpERqsaxjFVhi6mLZvLiua79vB8DyfC49JnQIP+Hbb+HdPlW+jlHTh0rljhqJJ473x3nrvnnjnd7hWKrXTv2usa30u6hHgqfTVnOKE4RlOEZyRCE4QigiEIoRRhGca4+Dpl4EAhNhGRg5ctcWJytw4WuVa0aM2a1w4aOFrjLlbs8OLHhbtHIAqYATmD/kWy/kWz548bPa+TCpiZi3Fd3c3NxmFXqKjo5OGkZjjXfh4MyIT8RhH4jCbcGGVlrjnddONoYsGTJk0as2LNbBSN75cePLr16c+fPnwxZIbnIyW2AITR1HTjOcYzEUJ0rKcCAEIxhGEAIxnCc2GeXkw5wCE2EYm+HE1yuWa1ixcYVrRzixrcWNu2WsWjljlas8jjE2bAClUSg/5MNv5MOYvnw3jNYvhvhbSE/EA9+IAPJZinKq965YbWcIXBZhnYJYY0aOeOvD34ACE2EOW7NkyYtGq3G2Y5VrRy1brXGFu3WuG7NzkxZceZrhZgCm4gg/5PNv5PP8451zxzTG9RGNY4VrhWsYnhW4CD/iDg/iD/ip6X0ns6VwmkXNzmZ413lxmF0kWfgijghhgjRwQwwQwRwISOXA5uBsghNhDFrlbuMbNqtZZWbVa0btWS1zhauVrDKzYtWONy2xZMwA=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FdHAOAgAQdBJwHjgIBEAtabmRvi45BibaF7r6SkfMDCEgQRP//A0U1BQM4C2QZIDIJAJCbAwE3wB5FMwkAkIICAdvFHkU4CAD+AwB7hdI0Ek7ApD/TAKQ/Cr4BXIP+GYr+GYuYzgKsxkmUZTdWpihwqeFVGBlxnneZu6iKeArGKLnc73m+NbzThfZ4EYqE/F+t+L9fLkx4s+bPmz5jLkZFKSwSjKsaxxzyjgyvGd6VlSlLYMWC0pRhhjhxr5ascJ0hglitiwWpakozjha5Yccwg/AXEzCYlNrRIhKYmJhCYSlEphMTEwEwiUBJEwCYuZnfXz818CAhNhGJplZsHDDGtzYsTla0wuWK3Dlx41rFxia5cbnFlbYm4Ap1JIP+HYL+HZXrMXwcMcNY1ynUxN7vne9zvXHtjr0ohPxfYfi+VlbFG2GGVrnjvjjlnOsCkLUpglox7rxAhIdjbOdZpxhGAIwmjCMUZxw5+Sh4ACE2EMGbRpixtWC1ywxsVrTM5yrcLDG1W48LLNkzYczbM3ZACmAZg/4ehP4ehTtnlepxMTK4zjn04zCE/GPZ+Me1xcG2GeF5LUwYKZqaK5iAhOpWFZ1wzjOMYwmTjfHw7x6AITYRkcOGDhnlaLWLVo1WtG2TGtxY8jda3xM8jXK5zMMzfCAKdSmD/iD4/iDjq+HHhzxuOMbcV3mZhDhGqrWGqjlnGYP+MQ7+MRW9xz1xxvWdTU6rGscsY1FWzO7zl3xmcoPXmZzckza4uZTEk1MSiYWzz9njXYAhNhDHNmZ5mebGtctWzNa0aNGS1xkatFrTI4cZcbZvlctHAAp+L4P+KML+KMMdu/md+W9XGYzeb3nO9zcXhyjhjhjhHJWt6qSD/jBe/jBfB4NVxibmE1UVyxw1y1w0i3NxvOY414LewIOPgCPTtEymZmUkiYiYhCYJi13x8Hy5wCE2EMXLXNlcuGS1ljZYVrRg0YrXLhszWtMePM2bNszHC4cgCmMag/4tPP4tReeeHGs1usxMTg5TwnFShPxbyfi33hHNHJTNLVLMwEcM8tN88eGE5W6HPrOsIwjCcppxnGuHbrcIITYRmYYcrNk1arczZy5WtMLLItxMsTha4Ys82Vgxa4cOXMAKWRKE/FVp+KrXcw7K5p4kcFcl0oT8YPn4wfcObHkvSkYxpnlfHECFymGgyM8sscccMsct+JhxACE2EOceJrjw4Wa1u2wuVrRq4ZLXLjJhWsW7fNjxZnGVy4YACl8VhPxeqfi9V31wZYYY3hOkpZGi0rCE/Fut+Lde0NktkNEMSFaw23w484CFyGKgyc8sKOCOCWGWnC49RlghNhDllibNW2Rmtb5WDVa0zN8K1w1bMVuJuzZ4WeZxkZMsgApWEoP+LLb+LLdw1PZ0qqzjvrewg/4wlP4wlXgXvU1Wdc+HWHWFo0kDNzywywyzwz24WHNAITYQ3ZNXOPC4aLXDJg0WtGOLEtctcjNa2YsMzNqzx4WTdkAKTQyD/i/2/i/z8PeOcRnWgIP+MKz+MIuXgZquM3zAhrCMgqmFi4uLo4eBkiE2EOcTlw4x5nC3Hlat1rTFhyrcLhoyWssOVk1bsGLTHiyACmUbg/4yMP4yPd8ddeGyr1FVrHCtdL6Zi4T8YW34wy610Yc0sVslLSlCM63wy3wreICE3cxw8N6ziIkYIwvPfxZy6QAhNhDjMwzNHDnEtZNGbFa0bM3K3FjyMVuNpiYZszZzhy5cgApVEYP+Mt7+Mue658N4iMTwzyiQhPxiCfjDvlmvmnCda42vGxiFuzVd8s8M6mGenD2x5gAhNhGFphw48rhwtYtnDFa0bZHK3E5Y41rnE0bYsjNowxOcYApFCYP+MwL+MwOYOEcwhPxghfjBbhsLQwiHokJiMVjMvg6aACE2ENWjRw5yNsK1w3ZuFrRhhzLXLnJjWs27huybOMmPDiZgCmkfhPxn1fjPr4VZ4L2nCscM7y4tKpwlKkszFaCD/jGc/jGdhxcY44zERXbn4GOlcGI4449XEITVxuLONSU4TiiiBFhw9E6AITYRjw48bVo1wrczBoyWtGmLCtwuW7lazZs2bJu3csm+NoAKdyWD/jWK/jWf60rhHR419r6XyzFzueees8bmYz0ayIT8Y6X4xq8do3njwtt5Z6ZbRtDFDJgxWtKUJstMOvIAhMHWjzazIwRkRVlGMJwEYRq08XPLECE2EYnDljiZY2K1kxaOFrRk5wrcWbCxWtcmXI0ZM3DXCyygCmwchPxzgfjmPx5cG1jrjjnhepKGKWSWKOCUQIT8XRX4utYQ2RzQ0Q0SzWwSlON8N7xxzrhAhWoYtXLDDBDBGhgjgjjglhrzqHMAITYQwbtsbNg1wrWrBsxWtG+PCtcOGeVbky4crXK5c4ceNiAKWBCF+OJb44pbK8ZBiIsBNFdXLbaAg/4viv4vm+3PwOOrM8s1FIaMsoCCs4GFgYODiamVgV8AITYQ0zYmzHE4ZLXLBhjWtM2RqtcuGDFa5ZN3LnJmY4WrRoAKciOD/hqy/hqVzHfXeS+Oc555mYqtcuGta4PEngqE/G15+Nulsx8C+Y3SwYMGK1E4znOOGGOW+nBw58aE5HEvhw461nGMUQgRhEqrfXxUuUAhNhGVgyYuWeFqtcNXLFa0YOHK3E5cN1uRwyYt8rTIya5MwAqFASuE/DYN+GxVktflYcULRpGq865Y44cGF5qoylihmpqbFLCE/HLZ+OVecabdW+WOONWMaRshLRp0YqYqYLUjHDTfi5ubfXCAhMnQtHm1nOMJiaMEYRhEjKJCMY3rhy48M+gAITYQ1Y4sOPC0xrc2JmyWtMTFmtcNHOFayctWDFliZZmLXCAKggEvg/4fgP4fgcZ71xzlMxiNa5ceHaJxVpvO73PO7yzWe2+2OACD/jhC/jhD6+VvpVRFxlxtx7d9ZqYmIisRVVE2zPOvHc7Ag/hrwePPvvMi6uJlExMRMTV1IJSnPXy+8CE2EZszHM4YtsS3G5a41rRq3zLcLhgxWsmTTE3zNWrZizbACn8thPxDrfiGp278nFjpYayjgZLaJYrQsThed53red6zvC+KOKiD/jg0/jhD4VUdo1RmOOb5+B1qZipqKhSotMvBjfHYg/Q8rnx58c3mLE1aBEwi6ki4JnPi+jceECE2EMMmXC4aMMq1sxYuFrRk3wrXLbKwWsGePJkZMHDHI4bgCnoqg/4oGP4oGXHyt9N8Mxteb4zuMxMVOs8r4MacHTOqkIP+OOj+OOl4ePBjnw58L1FRqtcMa1rGImM3d85zxx3ndoP2OnHvubyWlMkoIiYiRK734fp1fQAhNhDlm3xYnDZktbZmrJa0YOWK1wza41ubIzZOHDLMxbuGAApoHIT8Wan4sy5xw2x4NtMqs7xrKU8jNDUwAIT8az341u0r6q6J7JaMGamSCKuWPDlnrpCE0c6FOqnOMYkYTgjGc76ePOUAITYRlw5mOPFlcrWGVuxWtGDNqtc5mLla1xNsuPG3yMWbFkAKTAyD/ipo/ipn7Najh0xnQIL/AA/p/gAfnm7l7zeghcNlI4s3TPgcLg0gITYQybYWrDHlZrcuJriWtMmbGtw5m7ha3bt2DZsxbMW7BqAKWxKD/i9+/i+b3x4d9cYisR2nlGiE/Grh+NWGlNkdkcU4U0ww3w4QhryEgKOHh4ODgYWBiZGjhTAgITYRhwtGeNgzarWLVpkWtHGFutws22Na5Y5WOFu2zOMrBoAKVhGD/i1e/i1lxc47RVdHacQAhPxv6fjgTpaWLRCMoXzaariGoJxAU8PDwsHBwcLJ0MApgCE2EZWTlhjyNWi1xmyslrRvkwrcTdmxWtsrVtixYmTDC1zAClYRg/4wjv4woU71nWYxfTfCIIT8b/X4378Uo6q2Qnh0a7z2gIXBZxBlaZZY4458Pi44MEAhNhDFw1c42jButYMnGVa0cZWC3ExcOVuVq5ZscLnLhaucwApDCIP+MFz+MFuYk7CG8bznje5mpuaIgIeCTCCw+dxOCxwhNhGTDmZZG2HEtaNczla0b4mq3C0cMluPDkYMcubMycZnAAplG4P+MyT+Mxnjjxa744plBWMY4V4ThWiE/HDx+OJG+jfwMOKlsGa1LSI454bba4ZghPASd8+Os5xihGMIitdPNnCgITYQ0y5MzDG3arcuTNmWtGrhqtws8uFbmxMcWZzkzNMWRiAKTg2D/jRI/jRfT15bxq9dIIT8ca344ucFr5q1llvHeIXTSQZGemWW/H4GKAAhNhGTK2zOGDhitaNczha0w4mK1wyzOVrXGxYscrJqxyuGIAp8J4P+NPD+NOHv0xnhdTVpubzmPFq+MZhURwrk7VWAhPxzifjm1z48GWmGWGU5TUjSOjboyRyTzVyTUw6OHkx3uISnajtredZwmiRQTpOEowjCKc53y8eseIAhNhGHG5c48eFstbZcONa0x4XC3C0yOVrFuycOcONs3auGQAp9KYP+Nu7+Nu/O+cWVjGq8JqsRcZvd9+HXNs0dIPCAhPxxefji94GDDona944648N51ijijiZq7o4GCEaZcGXHpwCE43Cjtw5ZxjGIigghGECMIkYxrXi8GDqAITYQ4b48uXG3brXLXLmWtHGNytwtmDRa4w4muTCwbYWbTGAKZRqD/jpy/jplvi58a53tvE6xw4cujxgAhPxt1fjb/tibpasma2aFJxz4b58PDa8OMITR2EOnWtZwjKKMIxurt4eWECE2ENM2bI4xtca1g1xtVrTDkcrcTBs5Wt2mNozyN2mRi5xgClANhfjkc+OS/AW4ivMVyWEAhPxx8fjj/pa2fJPLK9c4hq6SgoGxg4eJmaWFgIQhNhGPM4xtsWbCtzZGLda0ZtcK1y5xuVuJy2yOcTlziwsW4AppIIP+PTL+PUOMc9c6563hUcGlQjPLmdu4g/4t2P4t28cL4TwnhnVxMXbM3PXt3IkAhOZo49ZxhFGVZVTRjCMUYznh15Y9gCE2EYWmVy2c43K1oxcZFrRnjcrXOVi4WuWLBllctWmZo2xACnQlg/47xP473ejvrjicNVh27+NxiYuJi4m5tnAAhPxiUfjEZvauStIpqsejTiwyvHCvCcYsF+BxeICEp3I8WtZ1RCk5TpWVb2vS9KynO/B4KgAhNhDFpibuMzFmtZZmTda0c5WK3CwatluZhiYt82Fxhc5cYAqIATKD/kAS/kAVjOOvTwdWXMiODhWmms6zjjjjXNm82zWfC8XpAIP+Lsb+LtXp16ceGcYiqqoxMIu5zfG+sc263ClRGo7brws2hMnCyzvG8E5XlWkyEYRQQQQIThGcJwrCqenlxh4EITYQ1x42bDE5ZrcOTI1WtGmRitcZMeRayZ4crRy1ZNMjNmAKdSmD/kF0/kF7zHONwio1wHkZ4Ri4nOc73nK4cprpQIP+Lmb+LlOuSpZm+M9R4cxk05O0cMaXXPHHw9dwhOpjveOGE0UYylNBBGJARIxrPHw7uwAhNhDVjmb5HOFutYNnLha0yZHK1zlcN1uNtiyYmDnI1asGAApgF4P+RKj+RKnu5urM1FcOWOkdp4akhPxYsfixZyZJZJZoUjCEZ3jpnrx4dICE7VIdG8YowhWFYzXnp2w4gCE2EYmGLE4cuW63Czx5FrRw4YLXDZkyWucTfC2aNWTVq4zACosBN4P+RHL+RI2MOFcMcnCNTUpvd7vq3N2tFzLNcccYuEVPhRrhwIP+Lyj+LwnGLcY7z1vnm8pVWnLDzGuWsRGa5zxnnN5y3d+Hw73OwIPzvC8nO7lMJiLJiZqQJgCpYuJjNbnn5Pk5x6AhNhDBmxYMcjjMta4cTJa0w5Ga3ExYYluTIxbMMzNpiwsG4ApQEIP+SSj+STeZymDF8rjkg/4uvP4upaxnUxNucbzkhdBZBi8XDDDHHLbkYY8oITYRjxYcWXK2arXOVnlWtHLhitxNGDFbmw5MrBm4aNsbNkAKQQiD/km0/kml7iuohPxZ5fiz5obJXIackoOxh5OPkCE2EYcWJnkzZcq1vhZ5FrTKyzLXLDKxWsWTTM1zNGzDJkcgCngng/5J/v5KDcTUUdM9J0qZm9uLjN5zUxp0nxpohPxenfi81jGc8pjuwynBSksGSWLBghgjON656cOmfOCE4GTXeaRCU4zmnCMEowRlWMKp49fBlHwMITYQ5ZNsjRxlxrcuVjjWtMzButxZMLRa0ZMMbnIzYZsTNkAKaRuE/J9B+T5m7THXDLPHLHStIZLZtGDdDNCQhPxXSfiuzyM2aO6myGZacJ1vhjta9OfKhdJRFm45ZYSGJHBGQxyz35GODLAhNhGJjizZnGLKtytWTZa0YZsa1ziy4luJzjcucmHGyYMsQApXEoT8mKX5McYUwV0NFMVraEaXhPxeBfi75jXJhtl2YyeCN5TAhp6cUcHDwcKgUDDydCga4CE2EMMmZo1cMWS1w0cOVrTDmbLXDlixW5MTRtkaOcbZjjcgCm8gg/5POv5PJ+lXrNc543zdc7zm1tRw1XgcNaCD/jAc/jAjuOuOOOfLjyzwzwxjGtcNOF45r55AhM3Kz3rWcYRhNGZEhGUYxnn59ZcAITYRjxZGjnCwYrWGPEyWtG+HGtcMczRbhy43DJhjZuGrDIAKayCD/lDo/lDpu0zDFOfLGM9M9M6ERx7c8ZCE/GA1+MBvjTjCbDLSOPm0scL0SpLNXBSUAITFznLnOMJRglFFOE4oxjOOnp1hsCE2EMm7Ry5b43C1zkY4VrTGwzLcWVhkW5GzbI0xNMrhu5aACm0ig/5S+P5TC6jOM8sc+UuV0w04Tgm68PltIIT8X+H4vw5RxwxuDmz64scbppQlLBSzRhwJRIXTQMvOjiQQEaOFChIUMcdOLxMTXCE2EM8zTM3xOWS3E4cZlrRk1yLcTnNlW5cOHMzc4sLfFkygCqQBS4P+VTz+VT3q1vh16c9ccXU1FVV+BdVGJRF4zlN3m5mDrwgmauMxKJqaip1voqCD/i/u/i/v8jxenPlnhvlnU1cW3PXt3m5ym03ZMKjVcjsmpi4RGM1EzM714PgeDV3Ag/MtEM3dzK0pi4RKEkxJExNSESRMJhEiRcXe/D89HwIAITYQ0btcTnNhaLXLVplWtG+XGtcNmWNawZYmGRxjbuW2NkAKlAE4g/5YAv5YEYnjrcXV0rFaO06YREZttni6dUpuUwrG9Ol8gIT8YFX4wFclr5I4JyvOta485lw3x3x1mlLFgxYNjBiwYJUlOdcda6cmXfbHUISXeV5c5xmlWE4RpMlGMJowrRGE4RQEokIozvt4cYeBgCE2ENMTfNia5sy1o3YtlrRu4ZrcWHK5WsWDLGyzNmDTDmYgCmgbg/5bgP5bXd8eO768b3dxPCNaxyx2YqyE/FwB+Lh/FSOTRgtmloYJwneueOdnx1xghcBnobcXPKhQRwQoYUaGHD5WBlAhNhGPLiZuXDXKtb48WJa0ZOMS3CwyuFrJjhbNWeXCwbOGYApSDoT8sxH5ZicmTBqZoRY8ucCE/F8R+L4nJj06sdozohCGoKKCg7WBgYOJlauDRQAhNhGZy2zOGThutwtsLla0Zt3C1wzc5FuNi5bMsLjKxas2gAqRATiE/IDV+QGvBhYcGnRvwRiQhKlI8CNqIJ1rXTkxzihKE+NelKQRjC8LwIP+MsT+MsXw/CeD4ET2vUVEpvfPHe7yiqrUeIYuL31x3zu8xbhuJITJ2Iy69axjGMIwRhGCUUIwiiQQihEQAqvl6dZUITYRmaYWGNm2crcbRw5WtGTTCtxMWbha1bOMLFi0YYmeVoAKdiiD/kQo/kQ5zmN1tU6jh2dtco0m88c8888zcxhywIP+MWb+MT2Z7b4Zrd7zx8FPe7MVyxyrpPCYc8dc9QCE4m6HNTqrKcSAgjCKEIhGM54eTlhAITYRictMjJywwrWbNizWtGjButwssjJa3yZHDJq4wt3LbCAKaiCD/kTC/kSx1hwzjnHF3dc7vc3TWK5PAjGAg/4z2v4z3cxud1uJ4Z1GIxrGMRGOPLw64zuE6Ftt5oxigjFOE0SMKxvl5JygITYRjZtG2TCxyLcLBoxWtMjNitcuGLBa1zZcTTHlw5GDPKAKdimD/kam/kaZ6l7ShymPKzrVIuc5zvd7jY4XqsCE/GY1+MyXAzYL0gnPTix64zrOMcELWwYrZI4ll8WeF7iD6e1HHxeeczMSmBCJIIki2c9fXuMAITYRkxYcbNu4zLcLFuwWtGbdstxMGDhayYsG+TE2x4XLdyAKngE7hPyYZfkwzVwyyyywnGZKWC2KnQhstktCEbs98eHPjxz47DW6coWxW0U3QyUshPxogfjRBZYYK0jgjiWhBGc9ODXXLetZ1lGVIWtbBiwZLYsGSEITrWuuG2ePCISXcnDl1rFFGEUUBBGCIhGEYIkUIowJwnGuHPwUO4AhNhDVyyZ5mjhktw5W+Na0y43C1y3cNFrBgxYscThy5c5cQAp2KYT8na35O1yU+BfEwVtjhhjlnhw4Z3nMpTBbBiwZJaFAg/40av40azlz5c28c2cZhEVHCuVcFQuZ3XetzsCD5edfh3KJi1pJJmJCJiUxx7+nmuQhNhDnE5zMWjVutyt2TJa0yOGK3FixMFubIzxuMzlq3ZY2AAp2JoT8oxn5RkbyjlxVlHBO0JT1XtO0cE5QlEnG9OHq1oP+NAz+M/tjhx5bW3PXwvD1xm85nd5zERHS/ExnAIR4CS5d51TjFGEYIEYRRCcb8HhxcYAhNhGTNmYOXGPGty4sbda0zMm61w1Y5VrHK0y5W+RjhaNsIApTEIP+U/L+U/uN8dbxLE8qAIP+NGD+NE3BwzWcx1jmAIaYpIGCsYGFg4ODg5WdhYaWITYQwbt8jfK1arW+bFkWtMzdutcMcLNbiaNszDC0zNcLLGAKRQiE/Kfl+U+u2fJHHoCF+NEb40Y8BRg8EjCGhqqBn5GliYQhNhDHKzzY2GbCtzZW7da0zMGy3E0b5FrHM0ytnDdwyauGYAplGYT8rAn5WBaxtt2cHFOMUYyhCGS+SVJAhPxphfjTNqzb92/VK1LSlRCuDXSs8ICFxWSiZuWWOMjgjghgUy5HAoM0ITYQyyZmzbGwbrWGTC0WtHDBitcs2LNa2w5GuPJmYYcTTCAKgAErhPysyflZlSnxMuKuTLky2wryxzpe841VgspS0LQyTSmAhPxqGfjUNateLHTPgy4LynCdK5ODkQpDBC0lIRjOGHJjmiCEzcLfGcEITTRiiIxiIwjAjCF4YcvPg4QhNhDRjkYM2bFutyM8Tda0yN2a3E5c41rNjkbNGeLFiZ5cYAplH4P+WVj+WWW44UOmN9Jwq6lcLxnlmbCE/Gv9+Nem85ZRxc2eWG15KSpSFIUniJCD9x4fGYqSJ3mMxcZxJd8fR6xgITYRlyYWThjjcLWzNllWtMzFktc43GNa1zYnGPE5Z5WeXIAKcR+E/LdR+W4ecJVhhZZa7cGVawnJZiZo2wQwAIT8bAH42B73ljyZ818Ec2fRC0LShKMq20wjcIXFYjCwzxo4JU8UMKGGCCGKWGWXF4eJriE2EYmmTNkxOMK3GxwsVrRthyLXLlplW5GDVi3zNcrRyzcACnwrg/5div5di3Hh4+txkxGNYeEqtZxOZvPfp1zc3jfLAIT8ayX41k88MkbLJQgjGeXVrXYZVkpHFe2SEp5tOCsc4IP4Crr145zW8Zq6uYTU1IkSJmefH05eUCE2EMHLbM4aOHK3CwZZVrRu3zLcWZo1W42rhpiys2mRkxxACowBOIP+XrL+XtHTOp01jGfI3qKYvBNbxc2zNzxyzxvM3mEOF+A6aIP+NfT+NenHC8Zq3GO+OM827uctxucxeoxrtXiOnLWtVVLzjxcc88SD9bt4fHN5uSJgRcTNXMTEkRMIlJKYk3nw/RPEITYRic5MeFk2yrWLVvlWtG7Zotc5m+RblcMHDBo4b5cbbKAKiwEvg/5gbP5gh75dMcOGMYnF4613jrvW+rM7Ziatczd83iz158yE/Gu1+NavLNhnWuOOGGOmHBXJXZp0YMVslskLTpWuGt5zys8sM5iE1cKHHxxRkhAQIwjFFGE4RhGEKyrKa9+jhrLlACE2EOW+Ro3YsWS1m4ctFrRk1xrXLFs0W5G+JpibsHLZi2xgCn4rg/4+Pv4+P+vTjwc+XVGVxNMYY4cfE3BFs1xmJeD4HhiE/G5Z+Ny3bsw4F7KUpCFJyrGc8eTLC8Y1hFGUc3B4DHikhOpjnWM5ziiiRIooRhGEYEYRTVw8W8OoITYQxZ5szDK0ZLWDZpjWtG2JotwsWbFazaMWzluzZYWLBqAKeSqD/j02/j03d0bxur1EYxWo1VKyzPVuPHq9459DkIP+OZL+OZNnXCsaxEJnfHO+t7zcxOr5PA69MR248KsAhNXGcWq6KKKcIyjAhGAQjFOM64+fKPWAITYRhzZmuHNhcrcTVszWtGmLItw4WeRa1zMWrdhlY5MWXCAKqgFIg/5CFv5CFzxfAzMZIxeqdKjhFVbc3nv275bXVRwnymKxjLjPG+fG+M2RHSddsaCD/jlQ/jlRHhRXBq87vfV1vnHGr4RwjGnjZ4Qpd7zzvjvaWq1rh06axFMz4OPD68PB2IToao8XHhmnAjCBCMBEiIwijBGEUIwRhBGAIwiJpzw8fPKPggAhNhDbNhY4mjlgtZucTVa0yM3C1w3yY1uFtkaZMrVphysmAAp4JIT8i8X5F47xx0w0jamSvEnRSssbDW871jhyZ8kpYIT8dF346L91I5r5Kw0125NeGs8M40jZK1sDZhxShMCE6ksd64aoxQihGUYRhFFOKs8fFzweBiE2EMMzJizYOMS3LhcNFrTE3zLcWTM0WtsjXM5aNnDljlcACmAYg/5HKP5HKRXgcfAvhK4nMcenG7uE/HeZ+O80c3FpjlQhTFgtqjklaEiF0EsEM9McsMMcMMMMMcNufGoAITYRlwtcLVi2YrWuVmxWtG7DKtxOW2NaxzNW2XM3zMm2RiAKgAEug/5I2v5Iy+0uGeHPHGMs3xnc8ZtcVOHCtVjWsajpnV0Ag/478v47629tt1utxeLiq10rpjVYZuczm3GOOubMAIWjOI8fHDHBHFDCRkJCghQCGCGCEjhlvzMMDaAhNhDnI2bNHLRitbNsjFa0x4Wq3C2w5VuNsywuWDjEzy4WAAqRATqD/k5y/k5zeP4xWufmcdRBK5yuczm7zm2UTVNRrXCOkcM8uvbqZIP+O3r+O3tx4Hg8NeHyyi6vM1cTE4q4qK4RVY1UURPFbfLvy45nYITtUly63TRiRQjAjCMJwRhEjBGCEYRhERTjfLp2wh4GITYQ3Z5GbhtjarcTbDjWtMLXCtxOWLNawxucmZmwZ5WjVgAKTw+D/lEo/lEpcm+mcRPDN0CE/HTt+OndstlxILxZYIXNXQ4O+mOWOWvHzw4QITYQzbs2DlyycrWOHFhWtGObMtc5smVbibscbBzlbN8uPCAKVhKE/KYB+UwHjyz2zsMISwT2UwWAhPxzgfjnBaK6mRKaGeGGtYXbSxYPE0ywxoZZbcvGkCE2EYXLFjixtHC1qwZs1rTC3xrcLZxiWsnDVnlZOczVs3YgCo4BOIP+UtD+UtncVvWeGa0vs4OEUg2tudszdzlds2mI4X4xwoCE/Ha9+Oy+62G2mWOG1w41re86xjKOK1s2bBbJClqoznemOlYRrDLgMsiE3cSXHXjGMKyrFGIQnAjCMokIwCERFFXHxdM4dAAhNhDVk0x5GrlutxMsjFa0YM8y1zmyM1rJxlbZW+LM2ZN2AApsHIT8qZ35Ut4XpltlnStacHFWE4whSOauKwCF+Oqz46x5Y6JcBfjMjkL7oKpKKIIIoaVNc8qE5UaxjCsawnCMYxRRjWuflzlwACE2EYc2bC0xtMS1w3Yt1rRi3zLXLnK3W5mWJi5Zs3DHK3cACoABKoP+VfT+VfWr65q0Y5ceHkRitXjd7zvry67ZRfDfhXUZhPx00fjppyZeZt0XphvlyZeTSt4TozMUqZoWtCStMeDTC+WE6GxwcOWtURCMoyjCMIoRRhFFGc78fadQITYRhZ5XDPI4cLXDnCwWtGLjGtcOWDlawcNs2XG4Y4sjhmAKfy6E/LKJ+WS/acHBhhOSVMmnQZs+q5j1a8WGN1ZznC9I5K2xXIT8czX45qchXIsgiz6tZa4lPJl4FYRpOl5Vgx4MeGWUhNnUS5+WtYxRRAhGBCMAhFGEU65+fWFAITYRjxMW7LHiwrWbNxhWtGbBmtc4muNaxctnDHEyyNGDPEAKWBKE/LRh+Wh/XeeOl5SWjow4oQCE/HM9+OZelMmHdhwXlPDTLGcQhMXeS5OXDONZzvl4eeEAITYQ4cNW7JuybLWDlpmWtMTnEtcOcrRa4y4XGZuwY5M2PMAKbCCD/ls2/ltDR34XEcHC/EnFYrAb414uvBCE/HU1+OommTPs04McsbPgxznOtUYpTzZdGACE8CRpycs7ownKKERGE4TTrn6MWYAhNhDFpkZZMTdktaNMzNa0YZGK3CzY5lrTC1bt8LXFjZNGQAp7JYT8uXn5cn5xwXthwY6Y4Y54ceHDe94MmDFozaM2iGSiAIP+O3r+O33PHHOuMbxemMduHgY5cMInPHOdzvnvPMCE43Azzw1qmminCKE4RhEQjGOHuxnLrCE2EM8mFjhxs8y1q4asVrRk0bLcLZuxW5sTls0xM2DTE5YACogBN4P+QLj+QLO28b14/LbNXCoxGqjFUiZZcW27m8pmGM+E6Z6Ag/485v48/dK4del6nlOs6zjNZoQiauribkZrNcauYvXXh3qD9bxPJnrm5lKSYkq6uphdXU1MCLTKWZ5+L5N484AhNhDJrkwtceTCtYMmLha0bN8y1w5YtluJizxM2THIwbZGYAqAAS6D/kKI/kKJd+tcYunDFa1jFanCTd548OPXG4tVcJ8CcYCD/j1O/j1PeBnhVRrOOLbe99XOcxOsPE69O1aYqZjnvPPIg/O8y/H3xmyZmSREpiSrqriruLzvv6cvACE2ENMzlk3ytGi3Nhx5lrRkyyLXLZq0W4czVwzyNmOXJjcgCmMcg/5Dtv5Dua575c9XUaO0OV4THPXWeYCD/j36/j3lxjPDLOc9TwZzcynlmtV0hMXWS5tcKsBCcEUY4Z7eLhpoITYQycYWLJpmzLcbHM0WtMbhytwsceVa4ytsjRtlbtnGTGAKgwEpg/5Evv5Eocxw3w58OdcY5t543m7macK4YrznKulyyIX4+wvj61lrhpgpglRyQxQSQVRVQVTSRI4I8vsM3PPFbDaAhOFuz3VjGacZwnCcIyjCEZRRhOFYRw8HjxjLwAAhNhGTLhcZcTDKtxZG7Ba0cN8S1zhxOFrZu2zZWTZs5x5cYApjJoP+Sl7+Sl/r0FW1vGWcAAAOHECD/j+w/j+x1t37c+TwfA58nfsAAA6yhOxjrWs7xgQhEmimCMpyvPLy6wh4ECE2EYWGJrkxsca1zictlrTKwzLXLXMwW4sOTIxb5WWHFhYACoABNYP+TAj+TAlz5ZxvRnAugLq648O9RdXU8ufIOEaz0TCE/Hs9+PZ9nzZcmXIY8Qy5AMWPJlxY9GGkITMujSGdS84RoIPyOV7XeW4lAJlMSgqYmLqbiYkXm/D8/NcAITYRjzY3Dlm1yLXGRixWtM2PItw4Wbha4xNGuLM5bY8OJwAKngEyhfky2+TLeWCKeamKWCVPBLFPBDDBBDFFBJFFFBBVXisW4GzMk0dFtWBinjCG8ewHj2BiYeQn5CHhoODhEJAQ0FARUDHIhEQkJAwCHgLnDWG7y9R1HAw8PDQsVCwUBAiD9DxK8Hnu9pmV1IiamrhKV4zRKZnd736sOQAhNhDnFkYtHLbEtatGbha0aMcK1w2atFuFlhxt8zhg0YY2YAqbATaE/J1h+TrvBy+VweAIWopGBGCCMppVhOMVbq1nOcZoSnwtuyuQhvH654/I7nD2H7y9ETNwcXBwsGg0FBQMVBR0ZDRkNGQkVBwRAwsHCwsDAwqBQqHhpOAAhNXEptjhQvGaasEqxRhOEZQISnKIhNGCKuHLzZwdoCE2EYWbVhhauG63I1yt1rRu1brXLfG1WtMOVq3a5WrFtjbgCqUBL4fyhQeUKGCQWFwiFwaBwiCwaAwyAQiAQaBQZAIPAoXAYXBYagUPQWAIFAoFAolE5xOalU7EhvHsh49f4iEgZCBhIeBgYeJi4uPg4WNg4OFhEJBQ0RJJqGhIaEQcDC1eAsB31/OTscCD+AOk+fmcssxYEwmalFTNZwu6uc79PrxrsCE2EOHLZhmYt2S3LlaM1rTFhbLcWTGzWs2uFwxZ48WFq4yACoMBIIfyuKeVyeIIbDELhUVgUAg6BkamMwjschMIikVUaj06n1iH8fJHj5DgqCwRDYZA4JBIBAoQhklplNqlVqVToFBTqdwmESWFwWShwMdcMqGGCOCMhhgjgjgnjtxdsEWuITYRjbOHGHE3wrWzRtjWtMrJotcNWzda0xtGzTK0yNHGVsAKkwEnhvLG95Y64eSmZijopeWh4YYCwHaScLBQMHBw8LCwsTCwsDCxUPESUnJAh/H014+g4HE5xOaBQZ9P5pNRIpHH4NCYDAYHAoDBIEhCEQCDQiBwSFwyGoS3YhfbjVhOE0UUZyjKdKyjGMLwvj27YukAITYRhyuWmRpibLWrJpmWtGjNmtw5XDBaxbscbFzicOXLJmAKeyKE/LUd+Wo+tDl8rDayiUYVllyY4r2z5suRa4CH8ff3j7/oFBJhMYbBYHA4GQaAQiEQCKIVIaRSahUaZTU+n4CE7EMt44YxmjCtKwjBGMIwnWmPDy8c5dAhNhGLM2xucWPGtZYmLJa0bM2S3C1YslrhvkytmzNizcOW4Ap9HYby5weXMOLgYGThI1FomBg4SDhIKGiIqAgVpa3k7AiH8elXj1Lg0AhEDh0IhUIhUIg0EhEFgEDgcHnNaraXS+PwOCiFxGWSZmuGVChijghjJ4J6b8PgZItgITYQwys2ebLlZrcrZnlWtGTFmtcMcOJaybuMTHKxaNmuXIAKVxKE/LiJ+XGPdfJjpZgpK0bRnICE/H0V+PnXDDLwstr0jWGFGsCEl3JOPhrGdZ3w5cuWG4AhNhDBxhZM3LXKtZOWORa0Yssq1xhcY1rXC1YY8TdhhbMMwAqTASaH8umnl0bhcEgkHhUJgkHgEJgULQGFoTAYDA4Cj05nEnk0NhiMRlSqXNiH8ffHj77gMHgUHgUFICgkBgUKhMKgkEgEIgkCkdMptMptGo6iUVCITGyFqyyuemOOGCNCjIYUEMEMEcUcUqunLyzR64AhNhDRjmyOWeZqtZt3Dla0ZN261y4xNlrPM2xtHLBu0atmoApTD4fy8TeXieCwRAoGjkdKVSyH8fdXj7riERTqdp9PyeT0hZNJBDjbZZ48DPi5ZMgAITYQxYMGzRi0brcOHM0WtGLPMtc5sLFa0ctcmZm1xN8TjEAKYhOH8v4Hl/ThqPU+nV2uVerUOhR+PClAh/Hz54+Y4FBpLSKTWq3YrHVqvQqGIaCFyWIiizc6VHDPLXhcXHFhACE2EOWzhlhatsK1thcNFrTI5crXLlxkWtMORxkyNnDDDmcACnkZh/MIh5hEUHg8TgkNgUJgUDhEAhEMg0EjUbolFrldpwCH8efnjz9RiBQCIQaFQCEQCBQeBwmDzmjUeIRGUyitgIWLTTQZGeWGOCOeKNHBPHbo44YcsCE2EOMrdk0Zs8y1q1xuFrTM5cLXDNi3WsGOLM1wsmLfJlagCk8Mhfl9++X3OrCYSjATWTzYEIL/AB11/gA6rvltzLzoh6IQGYwmNyuCwCAzgCE2EMWDRxhx4sq1g4atVrTI0cLXOFljW42ORm3YNMTRi3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8WHAOAgAQdBNQG1AQBEAtabmRvi45BibaF7r6SkfMDBEgQRTUFAzgLZBkgMgkAkJsDATfAHkUzCQCQggIB28UeRTgIAP4DAHuF0jQSTsCkP9MApD8KwQLhAYL+qXP6p7yvi742VasuZOTxnPWc8Z6csy4kzm7N3e21cptvWqljc7zubLllZaq7LU2SksC2dOzc95u575bNllQs3OxW5bGwxJMsSksQzcti2WAJLLJJciVLu+vp77+Eg/4FvP4FrUd4uJqaxjhrhiqqZzObvec3mcptM2uanCsREQpNXiYVcRCamGdWqWLiJITV1EIioRFSqKUwQwhWCMXS8WpEVV4qYpmhaUm11OVolMkyqV0TCQymIm6TUo1UJXvfhvJ5+L3Ag+HwM+AWckl0mJIkBEkXUkXEXEXUkSAARcEShdSRcRIBEomETExMTIRMEwXBNXATCUImJiLiYlABM1cTExCUJRKJiYlExMAExdRMExMXPP4F3W/SITYRiy4WTbMyYLWbRs5WtHOZitxZG7Na4zMXDhy1ws2jdkAKkwFFg/4Pyv4Py+/YPI68GI1WK1jXDEcKxjEYrDglqYXKW0zeNzFpzeeOfDrxfB8Egv6F0/oXWUGJwTrzzzmzc7m2253LLzuaVdypXLlkmefk2wCD8LHGcxZMTKJhCKtMWjMARIEwRJFwmYmZzvz/Hr2AITYQ0aOGGbDharWTdqxWtMTBytxY27FblYOGLZthZs22FkAKhQExhPwZBfgyd4BwIZMGKmaWaWSOa1pWhijaNIyiihKNE4znjrtx14KD/h0m/h0ro41KN4zUxKauLxvE1eLxdZXBVVHTPDHEhN3I7MIowjCEyESIjBGCKE5RRgijGMb8Hjy5gCE2EZHGLGyZtXK1tlxN1rRq5YLcLNxmW5mrHDjzNWDPLiyACnYlhPwWYfgs3oxUwYMmS2qmbFktixZqYJYJUhCCFZZ184CD/iXg/iXv6M8LVEQqYzMt1lNXiIxXSK1YhcNkmjjhQxQRwQQwCCOAhQkMcMteVnh2QCE2EYWbLExwt2y1jiyOFrTLjZLcLhxiW4mmJhhwt8zbI4agCoIBMYP+QvL+Qz/h4c5zOc3e63NzvM3LcZZjrXGudXOdMYrwunDwPACD/jPW/jPl1MYKiam6uJjNRZN1mrxfDOp0hiL1fHn1hHYhzbwRijBOCAjBFCMoEEYTRRnCs9fNm5whNhGXGwxYWLlwtaNGLJa0xOGa1zhbZVrXE3yYczVwybuWoAqAATiD/idm/idn7RnlnE4vhFVwjFajhHBqowjFajDUcJYxUGMzzjxc7IL+f9v5/3+P1Yzcs3KSw2LVW2bLLkyTJMk55+LzIIP0N9UymExMxMSCQTV1JEgkkm88fP58ACE2EMMrPJmassy1qzzZVrRiwwrcLJkyWuGjnG3ZZWWVq0cgCpoBR4P+JlD+Jm3h4Hj+N37HHgdpxWuGNYxHCOE9I4VjGovExUTVaipilxcRESXm9+DjxfBAg/4RKP4RL74dem9HXodNxE1mrrOLiYtMWgogmkoIzVomYiJnhuq5gIPyp3mZSTJMEIIlJKYmJRImrqREoBMSWvv7rxAhNhDbFkxuGTBmtzNMjha0YMWa1w0YuVuJiycsHLVtkas3IAriAWqD/kSE/kSFlEwF7vnPHPGZiOGuHLh05cK5Y1rHDhWKiomjNzveZ45bcYzNTUUnPGeO+d73njvnz58/B58eed3jWPA128SvGcCE/BYZ+Cw3i5smXIHChixYMFrQKzw3y4ceOeGdVYqQpbBglSEKzwzy1vjrjrjvW9Z3nWaUsWDFg0YLSpZZaMkUYxijCeKujLsAg/a8p8HzNpRMTV0CatEwiUXEgExME1KBExcTMSVMQJSkEImJiYuJm99fbnyAITYQ0y4m7LLlcLcTjDjWtGrFgtwtHDJawbOWThxizN2LnEAK1AFag/5C3v5C39669OK2Z43m5vV614FdtcOHbXbly4cMaKkjiztmZZveevfvvxd854zfOb473vN3tmJi+2/AxACE/CLd+EW/Xqw4ORDJixaMmDFKKt8efTjvjreeOeFOCVJYpYqWgTw48+XLhx3w3nfDPDW86ypbFLNgpgtK1KSpSOKKFYTicqvgEjElEhGBBGAjARhGMIgRhGEZRgjKMJ0mgjCcESEYRgjCKKMZ4efleAAhNhDLI4xtMzbMtZMWrRa0x5my1wzbN1rbM1bNG7bDicYsoAqnAUWD/kTq/kT35eT5Hm+BzrMSoxOqxjWsaqqEXe9545vvNzdXqcExlmOLaZxz1wCE/Ckh+FJ/Jt2cPRWUZQkwUxUtCFsccd7474Z3mUlClsU9mDFi1SwQVvhwzrjneeOs88M+OACD5dE5tmLJmYmLiUWhBMETEiJxcEyTCJpMTM54+/PkACE2EOcbdq1Y4nC3Cyx5VrRjhcrcWVg4WuWbVg5b4mrLGzcgCpgBO4P+Rnb+Rpfzu/ZPBTCo01FUle74z4fDrxjMTdRVRER4DWsVicc8eDaE/Bpp+DTVOTfirLCrDLGuGsamSGTFTNg41MmKlJTrhw473w4648+HHnnjxT2QxIPwvY9ndrkiJhEymLiSYmAiSakRCYTc53vj6PhAITYQwy5GeXE5wrceVjhWtMWZqtw43DBa3cOMjVnkbsXLdyAKUw+D/kqS/kqhTnF1cVPLEoT8FTH4KcZUpSCUYbbY9ICGsoyCwDBwEDAQMLAxsjMxQCE2EM2WRhibMGq3M5Y4lrRq5wrcTdm1WsWTBk1c48bfC1YACmYbhPyZVfkzZlesK0ra+KVqWwYMVM0tV7UxgIP+Crr+CrPlmMMTwvTBFpZrnMbAhqSYgbeDggINAwEDAIOAhYWlk1sAITYRlYMWmZk3ZrXDPLiWtGDNotwscOZa1x4sThqyZ5cuPCAKbR+D/kZE/kZF1sHJFVUROMsxea8HzPFigIT8K6X4V08eLHiGGGGOe+GeGEMFMVsGaG6EsQCF0U2djhQwkMMEEMSFDBLBKjlrxNeeITYQ0xYsbRu0brW2HI2WtMePCtcYWbha4yN82Rm0assOVuAKeSyD/kkY/kkb451urSKisNVUVUVgZznunnMxnlGQg/4VLv4VO+rheMVXDFRERm7vd3z3mYiq10eROI4ceUeGhM3Yn2ZwrFGCIiQjBCMEQhEhONcevfuAITYQza5MbLLmcLWLLKzWtMbFwtcsHOZaxaZmLlriZMW+VsAKfy+D/kly/kmFmdZ5Z6M8sRVVGEYmJtm+bnd3uyUTpWiD/hci/hcBx1rwa5278c9c54zFVita4a6dOHbVF3vjmb413ziD+BPXmJiZlKUpiYtNXETUlSCZnO/D8nkAITYRmauGDZs0yLcTZiwWtGDTItcOGLVbiZtcTXM0xMXGNyAKcCKD/kwE/kwvxF8I4Y4OmNVEzefD7eGuJiZ4bjgAg/4VWP4VK99Lvjnj4PLxc7ZpWumNcI1Ss4zzAITjcbPzYrpwCBJKKEU4xnPPz59IITYQ3Y5GzFy5zLWTBq0WtMbJotxOXGVaya5sWPI2bZWblqAKUA+D/k20/k29jmq4xfCuPACE/C0l+FoPFOkpoY4bd28Ahq6SXsHAoVDoeVk6gCE2EMmrBrha4cq3M3YNlrTDhZLXOPE2WuW2Jjkc4mDJg4agCl4Whfk5I+TmXFYuqGCNHCnqgquxGCw2GwiD/hZY/hZZcOOppqKYiJu58WCGoJ6BuYWAgRABAQMDE2sHKCE2EN8ONu3xNXK1pjaYVrRzhYrXLjJjW4mGVg4yZmGJwwY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MOHAOAgAQdBNACrgQBEAtabmRvi45BibaF7r6SkfMCDgRIEEU1CEgQRP//A0U1BQM4C2QZIDIJAJCbAwE3wB5FMwkAkIICAdvFHkU4CAD+AwB7hdI0Ek7ApD/TAKQ/CrYBR4T8lxX5Li9+4jmpbBS0sC0UJ0jGMJxjON41rPPhx3y465b4YaaZZY4VjOKcCWK2iHAyaLCE/CyR+FkmcjROlsFLWxYKUpgwYMmDFiyUpCUVrUxYMWDJSEWGOmuXDhw5548+PLnx5dt9t+Hp4enjgITN1Id2MKhGEwgIIoRjCKERBGQhKMowjCMYoxIxRnh695ugITYQ2csG+ZyywrcjVtkWtMbbCtcsmWZa2YZszdq0yZGbJuAKwwFHhPyT2fkn/jq27DVDBbBgwWlgjSU7TgVhNhvO98eXDlrnvlvlrjw46463jGMaMFLZqcCGamKQhfhZI+FkueiOIWQUVUTVWTWTVWWWVVSRSTSU0Q3VSUTWVQJYZZ55664556bcDPfg8LhcPfi7czg8Xj8GhddNFr50MKCFBCQwIoRBBDCghghhgQIYIIISCCWSGGCGGBDGghhjS4nOwQtsITYRhzMcLJw1yLczhxjWtMjVwtctMzVazb4sbVxmxM8LnEAJAQqzAUSE/I2B+RtVfhadDJgwYMWTFklSUJRmnNGN41re975b3vjrfDhnhveuGN4zhGUpYmyeCUiE/Cl1+FOO2DZp0OJHJixYMmClMFMVMmLRTJDBGlYVtKmDBgyEI4b48eFhnPDON899eXTXj5de0ITB4Cdes6pxITgRlOUIRhCKIiQRggRQjSpCJEnGM8vB4cI8QCE2ENsWLCwa4sS1q4bYlrTI3bLXDJy3WtW7Zm3yNcOTGwZACosBL4T8l5n5Lu9JmlDFK06TrXDhx3x4ct54ZVxRzYM2LVixZJYI2y5K44iE/CfB+E9fCYcE444VjWdYoxhSFslNltVsVrShOKtcc9cNum6EzdSHdjCZFGKIQjCEIQjCE4TRRIo3rxeHDuAhNhGRnlxN2jXKtxOXOZa0bZm63FibtFuJxiZt3DjK1wtGYApUEIT8nWH5OsVabmrBitHNe8yE/CUt+EpdmhopayWXJlx3hrSOgruBg4OBQsHGy8ytgCE2EMszJniZt2y3MycZFrTHjwrcORk0WuW2HJlxOG+FhlbgClMPhPyiaflFhy1hjtO1JalsAIT8JGn4SHclOA0QUyxrnwiHUgncBgsBgsDiMvgMBowhNhGRpmbsWmFmtc5XGFa0ZOGa1zmw4lrHGwyNMrjI4w5mYAqTATKD/lFO/lFXM8IrVNTq0XU04Vqqirze9898+PPe87zmeXHHAIX4VLPhTRqglntvtwuDxeBw+FweFtjhgomwV2EuwmAw1mCqmqhinpjnlrpltX3xAITmcJ4BjOMUIyiCIgghEjCcIyRlGEYTnPL03AAhNhDJqyxMmbButyZGmFa0xZMa1y1yY1rnG5YZGzfK5zZGoAp6J4T8rCX5WKdmPFqhmlgjKMa3rXDXHPLWt5wvilgyYNFM2CaD/hOO/hORjt3nMZvcZuZhUMa6a4cOXCqTxeDnPgiEeBI9lGcYIwjGCEYBGEQRjWuvj16wITYRjasseTG5wrczJy0WtGDdytwsmeVbiZOGubNjbt2zNgAKfyWD/llK/llfzPfWaxitdI6a5YxqJne7633vOeHXwIqE/CVJ+EoXRmngvHHhy5ce++fDesJYpbMXAtutilOmuc94hcZlI8/HLDHFKghghijgQQooYAjhlpwOPj0QITYQww4XLFnhcrXOFi2WtMbbItcNWrhaxcOG+Ru2w5HOLCAKfSeD/luq/lureLFyjEcp7cfI44hW63HOOd7vNs6Z6IT8JHX4SO2rBClJ0001015ssIRwRtGk7Tpe1U8MsOeAhdFZlZ5Z544ZwgmiikggQwQo4pYEMMtODx8OsCE2EZcOFq5ysci3G5ZuFrRozcLcONlhWuG7hnmYtWeZpkcACk0Mg/5c5P5c158O8bnXOsCD/hNS/hM14YVXHXPjAIaUqoCrkYGBiY2fi5YhNhGRyxYsmTRitY5MLRa0w5nK1ywbZFrFu1xZc2PK3ctcIAprHoP+Xkz+XkGc98cZsjEcKnzt8K1cRmutgIT8Jj34TGacKeqGKUKzrhx4+DDg48uOeeV9UcGYhOhwOTe9Z1RBBGU5RTnfHt1yITYQ4bN8uJgzZLczNy3WtHDLCtwsnDFazatm2JtlbtGGNyAKdiSD/l+M/l+D6VWKReZ453vd53bNTh0rprHgb4CE/CoR+FOtXDXHlre84znZglkxaMWjFitbCrjrp24whc1hINXDGjgECGBBDFHBBChEMMtufhiAITYQ5bNMOZwwZrcWLKxWtGTbMtxYsrNbiyuWjdljasmLXKAKPgWD/l7K/l7dzHKE/CBd+EB3PfCAh4ZEI7A5WCE2EM8TRw1at8q1g1b5FrTHiYrcLDDjW4W7bC0ctWrZswy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3HAOAgAQdBJgEsgUBEAtabmRvi45BibaF7r6SkfMDCEgQRP//A0U1BQM4C2QZIDIJAJCbAwE3wB5FMwkAkIICAdvFHkU4CAD+AwB7hdI0Ek7ApD/TAKQ/Hgo5goAAAAAASgAACo4BPoP+Nub+NvPl4viOPB4PKYmZq9VnA58rSow4VUajFTUImZvM5zHNG4P+E6j+E62roPE3jELZnv06jwfA8nWU5TKSMVWsa4VjEVi63y8Gt5CD9Kp45zm5XCJq4gEkpi6urgIkAmJXO/H8+NAhNhDliwbsGjjEtatWbda0Zscy1zlxNFuFg5aMWeZhkZOGYAqrAUOE/HTt+OneMK0rS9l7VUy5N8E6yrCVoYJYLYsGCmC1LVhe+HHn034dccboStixW1NGQIT8KNH4Uad+7Toz5sOBlyZYYtuzbojbFCVIQVVrfLfLjx5b3gwQzYtW5xLZKYIwlWMbYYM4g/A4TOZuLi4tKUwJiYmLqYE1cStEppFTUiU3v0/FeIAhNhDPMwY4cLLKtYZMrRa0YN8q1yxaMFuXHiw5M2VgxcMcwApoGoT8g1n5Bp8cJb8GeGdjjWUaWpgbL0wQhPwoSfhRBR4mvZgwZMWDRKkZxytstM75wIWLVQZtTDDHBDBDBGSwTx14PCtYITYQ5y4nGVkyZrXGFq0WtMrNitxYW+Jayb5WrVjlxsWDNiAKTw6D/j6K/j6L3rtWtYxqb6CD/hXM/hXN6de0VVZ1neCGXyCv4GBQcHFy8jAgITYRly482RlkcrXDRzkWtMTDCtwtMzdazY5WLRvibNGrXEAKYxuD/kEC/kEVeB16KrTGKUylNb4VxIP+F5D+F5Eq3OZ4zm5qsY1rHKI5cYXHYbKwwwwwRoYI4YYIYUKOW/Hw5wAhNhDFzmyMsWNgtcNcWRa0y48i3DiaMVrNphaY2DJi0w4sIAptIYP+Q9j+Q/vhPXXHpfLHTHLWsRFbu+Od76uOGYP+Ft7+FuXHJynCM1m7zxvfHM3CMVwa4ZCEzdDmxmThOcYThCKCJGMKq5d+fMAhNhGPK2yYsbHMtZ4nGRa0YtMa3E0bY1uFm2ysmuHHmyMcIAqFATSD/kT2/kUBnV4g7XwnEZjjHdXNE4hyxwYibveebcbo5J4Ag/4XvP4XqUbdTjzrdXHCNU8TdJnr053mV0xGs+Rx0qM9t8ZAg/U8D0eMzE1MrXJAiYkRMTEkITEXN58X148AITYRjaY2jjDiYLcTJu4WtGbPGtwt27NbmbYmeRlmZN8bnGAKpgFAhPyWZfktZjlxabVtHJTBg0YM2DFLARrWqsqwure95xhlycGmGmWFYRpKkrYJaK6IWIT8MEH4YMaVyVzTwQpCE4Y45a554ZxnGMcs5ytLFbRTRlyHApiyW0QtVdW7HTfPHpCD8DwLu7m8puJCJiZiZlJClImJmJiauCYsnOePf0XpACE2ENcTRwzcNmS3E3zOFrTJkcrXDFgxWsM2Jq5b4WTNqxxAClIQg/5NYP5NaY5pmEajth0Ag/4YEP4YA+EVyjEzPOOffICGYCLuBgYGDgYeHkZ1bCE2ENMjVzlyMGy3MwcZVrRozzLXDds4WsczNqxc4mbhpjaACoEBLYT8n935P7+HOt18EcEsGLBbJTBSkE444456Z545440VJ5ISxIP+F57+F5+r4TwULraYukVCKvG+G62u54458N8QhN3K374zRRiihFBCMIQjCCEYIxThOM8OfowyACE2EMWrdhhZMWq1xmb41rTI5arcLXNkWtWTNw0YMMrlhjZAClwThPyorflRnnn0xyxwoWtbQzWghfhTO+FK/BXUYKKyGSOOCmHCy4XFgIXGZSHQxoY4UaGOWvE4GAAhNhDZlhyOGGPItyNmGJa0wt261y4YMVrdu1yOXDRjkYM2wApMDIT8pG35R6WCEqw2zx6wg/4X5v4YA98pqOWY4bCHUZAaDB4HDYjHVAAhNhGFi2aN8zTEty4m2Ra0cNG61yxYOFrdmxaNcmZhlY5MQApSDoT8pvX5TscGLJDNSNtbHrCD/hfe/hetR2nC+WetdYecQ6ATeCweBwOBw2YoDPAhNhGPC0btmWJytzOcrJa0xt8i1y4buFrXK3Y4mTJy2atcIAqNATiD/jU8/jUxnHWSN7nMwrhjlw1jF1ec3vn274uUYajhWKq17jw46oP+GJ7+GK/fa+R4XDly1UZ3x58+e9zmyorhvXgQqJu+Oec82VX4F10Ag/Quc3dyuSLi6lCYTEkwiauomJImVr3z9lghNhGVlictsrLKtZucbha0Zs2i1w1ytFuNyxaMWTPE0auWgApsIIP+OFj+OFvwXCcNScN9s8p4TUQRNc+WZIT8M+n4Zx8NoVjhjwdm3XFhnVCVKWtaWSuKlYTF1o9shCUYRhOM4xiQRijfH0Y5ACE2ENmzbG0bYsq1izws1rTDjzLXLTLiWtszbHmxOcLdvlcACmkdg/5AIP5AEe9Txbnm6zm4qtcOHbHZ4Fzgg/4ZoP4Zm89KcnSek6qavd743znvjj3khbstl0KGCCOFCjjghRoYY578bBpgITYQ3xNM2LFkwrcuFhmWtHLZwtxZczdawYNceJvmcsGjdiAKowE6hPx9ofj7ZjgwSwYqWlgjS9MLDhw300rx8Gm2WlcEMlsVslKSlOU5zvXDXLDPCNSE/DXp+GuWePlY1MODHTDbLLGrGM8m/dfJLNDNGlWGeeeNjjWMYxQjCeLDbACE2c52V41nGMYxklCVJSkhCMYVjGEyMIwjCJFCMYq4c/Hc4CE2ENMTDNkaMGS3JiwtFrRs4xLcTfDhWsMuTCwaMM2PK4bACq4BSoP+Rwj+Rw+M8JgM1ZFb08Ko1w1Cd3vfXedxx1eOHPk8K9Km53zrnmc1OKrlfhb1qYT8Osn4dd5RzbdhilCUYVjlzZ2+VbzvSVqYsGLBSRVhjlxY2Wk4wQtGWyLBGkYxrLDTKnjAg/gbv33mV1aYiSZgmJiYuJiYiYmriUkSQIRMEWzFzvfg+TXwICE2EY8jVu1aZG61yyZN1rRiyzLcLNw4W5mrZljbscrfExxgCm4hg/5KYP5KS8VNcY5zxvjvm4sxHDhjlw5Y8C+iwIP+HjT+HkOJus43remmq5OTEwzPXXinUITnYufGKMJyjBGEUIVlNWFYzrl5LkAhNhDVxkcNmmVstatMjda0xt2C3ExbYVuZo5aMmjBphxZcwAqzAVSD/kvC/kvP6xE8JxwPKnWoxccc8eO+rcXVch4FRURa8316dbrON6HKMajERd73u+K6mOmYbIP+Hl7+HkXbS5vv0673MzOI1GMYnhvF3eRzSQqmJ6dfG8fxPF7dxy62spiuThVRis8M3ciE5XAj16pxgRgjCKMEEIBNGEQAjKKAIiEYyiEEowRhNW/J4sI+DiE2EYXLdm1csHK3IzxOVrRxjcrXGbKyWsm2RvkaMMbZtkyACngrg/40jv40a6nG253nbneeN7uc6vtPbHLHRyxWs8OfbrCD/h/2/iAHjcbxkUcK1XSOUavUsxmts2tz1zmQhOEqrOcZwjERkhCUYIoxCMYznPLl2uwAITYQ3zOWuRm5xrWmPG5WtGjXCtwuMWNbjbNGmbNmzZMTbEAKdyWD/jew/je3rnw44zF4nF4ip1vyL4V0jSY6vBjr3IP+H2D+H1XF9J4MXWWczvr06xueM7vMy1PgT4SEycLHGsZznGMYThGUZRhGCKMUZxx8PbDjACE2EYsTFyzytcK1jiYYVrRs0yrXGFq4WsXDZrhyZGjfI2aACmogg/45qv45jZ1MZ1xm953ne85tFa1XgR4E45CD/iEa/iEP4xxc644uDUa1jHDUU3XPHfiAhORWcZppzTREIwihONY4a78PYCE2ENmTXFmwtsy1g5ZYlrTE1yLXDho2WtmTNjiwuMTNo4bgCmgeg/47av47d9tT058nS+largrNzlzrrw42g/4h2P4hxZzrrnhxb51xnjF6ita4V24+BcCD4e95OeKZiSbSlcTN5z18HqAhNhGFllzMcjDEtx5WbNa0cs8K3FhwtlrfHixuG+PHixsmgAqQATmD/j2+/j2/5zGYiMYjUVGIhhibZvLnPO743xrnq6upq1zw5+Jx4aCD/iG0/iG16ceWeE4uJm83e7yzE4iMY4a4cOmOVXHG+ueN83G73PWus5CD8T0ufPvxlMxKAJSmLQKmhF1ITFsz4Pq8Y9QhNhDFm4xZm+TKtbtcOJa0ZucS1wwZtVrRs0Zs2bHMwZ43AApgGYP+QyL+Q0Ot93GuPa+WtdOGsarWUcyD/iES/iENxwvpPKdKizeZ5ufHOYW7MQ5NLChhjhQkKGWnKyw6gCE2EN8jDGzbZsq1u0YtVrRyzYLcTdm3Wt2OFm5ZY2rhy4wgCk8OhPyBPfkC33YmbBLRXRe2EIT8RD34iIYbsKlYYZZZZYXTQRaWWOWWWOOBWCE2EN22FxhatWy1s1auFrTG0ZLcLDIzW48jTMya4mTLG4bgCnMnhPyH6fkPpx1001y0ynSVrYsjjQlZGtcOe+G8U8U8lpiD/iHe/iHfeA7OROc7vPVXMmmMarDEZrjc9YTucWSM7pzinBEBGBCJOeHDny37gCE2ENcmHHlZOGK1myc5lrTE1yrcONixW42jZq0Ys3LjJmygClIRhfkPk+Q9WDA4jE4bD4DAk04Ag/4kJP4kKYi63rejwfAAg/gDvnnmZkzd57+HgCE2EZHLZnibtGi1g2y4VrTMyZrcWRu1W4sjHM5ctGOPKyYAClsWg/5Eqv5EsYnnrnFrhWI1h4U6g/4jeP4jbdVvpx4bxcXccXF4NoXBZZmYI4Y0McKOOOG2vCy5gCE2EZcTXFhb48y1pkwsVrRm4yrXDfHkWssrJthbt2bTE4bACm4jhPyJafkTXpghmHGrSlowrWOPXm3zrGaTJPRfcIP+JGj+JGFG5HGa3BhWJ8C9VSI3rvHh9ITrU5sKzQjGEyKKCEUIVhhY54cuHYAhNhDjM0b5muJmtwtWWNa0aM2S3C5cNluVo3x4mrBuzZMXIAqEATKD/kcK/kcL69cc6nEcta1wxiNXE7zfHm47ztxm7mZjNRWN8taAg/4kXv4kX941GKpErnjN8VzCnB4UY1wjRd5zz457x4O74oP1unHweeZTFpi6TRmhMISEXAi74+/t4AAhNhGLM0ZMMLFwtYtGDNa0aN2C3DlcZVrDM3YssrVhmytWIApVEIP+Swj+Syvc8r1PCI4Z5ACE/EmN+JK+rBO14RnTLj0aQIailoCtgYOFQcDDxcfLrIAhNhDVk1YOG7RutzY3DFa0xNnK3EzzNFrNy2xt82RmzZM2AApzIoX5LRPktZmqjiy1OCgojgplprwrCyyywpoLIsJPlpZghPxLFfiV1npxY885XISpDFHdPBCkIwx20030x5yDrwJBLczJEkSubnM758fB8wAhNhGXMwbtsbVqty42TJa0c5Wa1xmw4luNu1ysMjFjkaM8oApoGYT8oP35Qab5dcM99NcrDaFsmDRg3T1ZIoT8Rxn4jm8UKaK4pZFIWhCWGWWWu+HOhZtQi0cscMEMEMKGOGGWOnD4eLKAITYQzctWDNxkZrWbXC4WtGzhotxZszha3yNcrZk3a5GrdkAKURCE/JsN+TZnRlyaoUpaUcGGEYT8Skn4lJ4ZMu6KUcGPJlCFi1EDSxxkcc999sAhNhDDM1yOMjnKtZsm7Na0xssK1zjy4VrbG1ZsmeJrlwuMIAprH4T8nu35Pd2ykclcGGV544463vXHWMWCO6FMQIP+Jk7+Jk9yzccW441xwqOFY4Y4Y1fK8yCE3cjXjxwrCZGEYoxBGM8fHyuMITYRmxZsLdxiarW+XE0WtMzNitc5Mzha5zNGOJhkYOcmTMAKXBeD/lBQ/lBRGJ7XwcoxNJrwcZyAg/4nfP4nfRx41zcWaitPAiqwhcFmMTDDPHHDKjhQwwxz52uDFCE2EM8jhg5buW61q5aN1rTKyyLXGZgxW42eNpjxNGTFpicgCmQbg/5SIv5SOb1q+g8TfKeGFVMxvW+MAIP+J0j+JyvveuOx4Mru5q+E8r4VGIXBZCDOxQBHDHDDBHBHDHHPlbYMwCE2EZcrTLhYs2a1o2a5VrTJhyLcWPFjW5XDRtkxtmrRjiYACpkBQoP+VaL+VZtXHXETF05rm0qVhTDhitYjFs7njz5c+M2RNVjWe3f1toCE/E6t+J2UrSuri8TXqx4kqWhSFCMU41jnyaZ1rGc5QpHBgw4MyiUoxTXprwY61IPl4lrmZuWYuYmQlExMXi0TEkXABEiWV3nx/HjwACE2EMMTDHhYZMy1sxaMVrRliyLXGPM4W5GGLK0cY2eXCwbgCqUBQIP+V+D+V+HxZ14NcZ45tFa4cOFdHhTwrlwqprccZubm5nje743nO4zGHDHTXTHIhPxPafie11VyRxUpSkIwvPDhw3ystb4b3wxrKmCGTBiyYpWpJCM4xrWNaxrDPs5eC9SE5m5yb1mnFNGEYRkQEIxiiiIIRhCMIwCCJGc75+adoCE2EZceJs2wt8K1zhb5VrTFhZLcLNs1WscuVvibscbHJhwgCm0dhPy4mflwZz59eu+fDhrlhHFLJmwas2SWCuKs4oT8TOX4mgaYsTJTFLQkXnXHPPPPLgwvhmCFm1SDQyxoUMEKNChhQwy4HG0sgCE2EZsjZmyZMW63JjzMFrTHhzLXDRk4WucLhywbNGDDI3xAClYRg/5aoP5aw6qe2unLXKOW6WCD/ie4/ifR5cHaeCNZ5damwIXKYqDJ0yyywxx0y4nAsgAhNhDZgyxZm2XKtc4XLRa0asMi1zjZ5FrFlkaZczRo4ZtG4AptJoT8uWH5cm9pycWGc0oYIZKSwRtGE51njrWs600yrcCC/uQj+5EfBvqXiXiTmQq9nmdXZ3SEwd6Mure804QijAIRggQiTrp592whNhDfIyYZMjRwtysMrla0aM2a3EzcM1rBhlxY2TJviZM3IAprHIT8r935X78s8tM7LHDS+COa2TFozZM1dEYTg/4sUP4sUeup5TydI5Y5Xqa3nPV4N7zYhWsiZ2OOGERwQoYYpYJ5crgYYdQAITYQwYYW2Ng1aLWTJuyWtGDBgtxOXOJbkcMMzNljw42WFuAKigE0g/5YRP5YXYvwOPgHkRHCtSiVrnN5zueMznMs4mkQxnpz4TiE/F4x+LvvDfBnqcWWOeG8ZoQYqZMGLBixYLUQnOeOs61vOrLi20rEhO9SXVjEjFeE0UYRCMCEYIRhGAEYzvxeHF0gITYQ5aNW2FuycrWLdy0WtGLjMtxM8LNblaMHDFpiY5WeHEAKmAE4g/5buP5bwXPhx1Omp8DPBhEQnLN73w4u9cY2mMYxXCNY1wjtxq7AhPxbdfi2VthxZaXjjhr2aY3VvG8YygxR0Z8zRGlLKVTVjGM4xx4s8YxAhO9XDPLPDCcJwihGMFZTlOEYQihEhCdIwjCKMYTTvz9NZc4hNhGZyxy5WjTCtatM2Ja0zZsK3DhaZFuZqwZtG7lniYs2YApgJIP+Ruj+Rv/lxrcJmy7ReM6nDEYdOvQAgv428/jbWs3xsk3LzvNlVs62+PIAg2omBNkolBMEkruc78fygCE2ENceRs2YsWS1lkbZVrRm2arXLVhlW4cWRpkY5GLRmyYACq0BRYP+NBL+NCHp16B4eN73ZjXDl04a4cKxFXe975+D08PM3TGOGta1XBWYzl3jvXXhzziE/FWB+Ksm2PEHCxYNGLBaNdOHTjy5cOWuNeEpYpWxYsWC1JRhhw48eW+fHjrOsJWhonunwr8aQIP0qjjPHOVzFxMJEE1IkTARMTEwRNXEpmZud5zfPw/SITYQ3bOcWJmyyLXONwzWtGrZitxMMrBa2zM2TDKyw4m+LGAK8QFvg/44aP44Vd48WuPPed5uI5R21y5a4VFFzxu93bxeF4nk8LPiZ8DfLeEpjrXd3c8eXi4uFRiuHHlGFBmZvLjebzK4cs+BvxiE/FnJ+LO+eTHijilgwWwWivPDjw4cN742GCVoYJZHAowTzY6cG2+mllqvHDK+aeSuhitRZScK1hn3YZ2SUrKcKwrCspppxlhlhzacmXIAg/M87wd8eOZuZiamF1MTME1arhIlM3mdudRjhjtHKhOZtM3ImJCJipKupiamYXFrmZ476+XHlCE2EOGrPEwZtMK3CybZlrRk3crXLhhmWsMzVu5ctcuRrhygCm8dhPx9Jfj6Ty3rprhvjhOkqYsGbFmxapZr5L1mhPxWGfisN1SwW1W1YLIF898uPfj4NeDWuGCFm1EDTwwwwwQoYI0cEZDDHXkY4NUAITYQ5YsXLTC5aLcjlziWtGbfCtcYsWVazaMWzlxjb482VyAKUA2E/HZV+Oz/VbBklghGDOCE/Fwh+LgPLuzyipWGSoCGoJahg4eFgYOJjZuDpiE2EM8TnM2xZsq1g4ZYVrRlkZrXDhg2WuXDly0aNGrFmxygCn0mhPx6hfj0pjizRwVphjraY655a4a1nCVMGLBkwZmquCEghPxfufi/Ry46ZWe18Fcl6LMEsGbBSFEsMcdM+bKvcISnajxaznGEYRhNOFYIynCMJk065ejKPeAhNhGZlhyOcrhota5GGNa0a48y1wxcMlubG4yN3LBk1x4swAqEATOD/kES/kETx4PI8HwO/bxdWm4Kw5deiKiEStm73u883HU4wIP+L1D+L1Hq6HXoamKpF0uefhbhFIRclZpMzPWOOwCE8BYp8XLe8YoxhOAihFCKCMIRIRQRQjFXi8ecOcAhNhDbM4w4nONktxt8jZa0Zs8S1zjZ4luXK3xNMOFxlb42wApxHoT8jVn5Go63xwy1w4Z4ZzjKmDBk0aNGjVbhISCD/i82/i9HmOvTfKuWunLljWIuM5vjPh44rITwFSHRxrxrKEYRlOU4yrCM65ePlpqAITYQ0wsmeZmyzLW7XJkWtG7dytxYszZbhyMsuTNjc5XDFqAKkQE4g/5HcP5Hi+FT0YjlfDOphE1SIzNZlFxNbnO89b6557m4nhvxojkAg/4y2v4yyc1zt4O46xzb3c5mY1jpjhy6cNa1iam0pzi6vM55eDyzQIP0PC34M5kzF2zWazETFouiJqcZggkTN3nv5fOPECE2EZcbVhictmq1mzx5lrTC2YLcOTLkWsmbJq5wuWeNrkZACqEBNYX5LGvkrtvpvnxMtsdKOiSyiyyyzBTWRRSSy10224Vj5aa0dk2CswmGuyUFQIX4vuvi/PgmhyDFLqJoJY7Z57a7b566Y54YIqIrMEx1GCswECGOOunDzYm3C4eFi2BmY55Z0MBBHFDBGgQwwQwRxRxQEEUMEKFHClxeTlNsITYQ4bM27Bg0yLcuNowWtGGRstcM2Tha5auGmZoxYZXDPMA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kRHAOAgAQdBMQKhgMBEAtabmRvi45BibaF7r6SkfMDCEgQRP//A0U1BQM4C2QZIDIJAJCbAwE3wB5FMwkAkIICAdvFHkU4CAD+AwB7hdI0Ek7ApD/TAKQ/CsUBUYbhcuFzvr/CWE8SV8IhICGhoyOhJSBkIGKiYyHhIGEgEBAw0FCQERAQyIgEAgENAwENBQCIgUJAwUJCIaGgYaCQSEQ0LBQKNiY0g/4M7P4M7fP87yfI8fpN8N8N8r5Ti9XF1KeE4hAymIqKpM3e73N2TV1dTEAmZzreOQCD8abyTMTEwuYm03iLmJxM0iazCU1dLiJE1MJq4JiQmEzPH19gITYRhZtWTVuyzLWTfE5WtGDJitcsGrhazYY8jBkzaN3LZsAKigOhAYbifOJ9UNATc0Tc0h4aCg4KDh4KBg4JBIJBQEHBxESLS1YQwjhDCOKKmKhpCQhpKClIGUg4qBjICCiISCRhDQCAhIGChICBgEDAQMLAQcHAQcHBwMPCxMLDwsLFwMHBwMKgYODhYOJh0TBEBAQEDBwsLDw8bAxMPCwsLCwMTBwcTBw8PDxMbEw8fCw8DAQUhBQkUIfwY1eDGtS6UUWiFBoCi0Si0Su1y2yyAwWBwmAwGAQSAQaGTio1AS2WJlM5lM51JYDA4HAYHAYGQVB4FB4JAYCgkBgEAgECgMCgCAwCAwFA4DAILAIHAoKgIgKAIFAYBBIBAoBAIJAECEBIBA0AgsEg8CgcAQGAEAICgECgUIhEKhkIhUKgkAgCAwCDoGg8Ig8RAIP2vDRmZsWm4lMLq4IukSXVwvG8XExBdTFpxMxMCJhNXAiYmJTVoTAESABMJgBMVnFxNWACJgmJi+Pk+fHpACE2EZc2Vg3bt3C1s1bMlrRplbLXLTKwWtsrJixYsmeVxlzACpwBTYP+EM7+EM916A8SY1wrlWscpxWJpq+F8MYjE4VtNl3E3M5RnE6EbvPGed8677mD/hQm/hQndegBdXiYiUSms4zjjraZiSonFxMXExMShcTNTEVMMZ7WoIPkuJuJqYhMTZM1MIEouJmpTEwIlEgExMTEyWzvv6degCE2EOWbdy5cYsK1thZ41rRxlwrcWJg3WuGWZhlytcjJllxgCmsYhvGNV4xx0RCy0zMRcUjIiWkKiesqiqqp6DhghPwn9fhQVjgjq4fCy5GOVLyrinbA03CGlICDgYGBgYGBQMBCQYgYORs4VfAhNhDTNhZYc2FytyMcrRa0xtW61y3bOVuNthzZW7JxjzYmoArNAYABg/4OzP4Oseer4IISmIRMTi6UqGp0wxqNarGtVwrEaqMIrE4VU8GBVzM3UpiIut1ttdygpE1NKioqoiKximpuc+T4IIL+pYP6lP+XnnOy5cIuUiyyy3CRctmq2aposFjVUiDNli5ZJsJNyRLMVM3mxKmXPGfJ63CD4RKLmVxIIlEokiSJRKJiYImJiUZq4iSEoupCJIlEoBEgmIsiRNSESRJMcfD9F8EAITYQ2wtmTbC1crc2HK3WtGDVutc5GzVbkcYmTFg4xZsbdqAKZBqD/j/2/j/xzqctbN5bzm7qtTy6QIT8HlH4PQa1zNWvU4UMFsFMkZI0zxx7QIWLXMXi4444IUMUMCBGjlrzsuQAITYRmzZmuLCzbLW7NoxWtMbbItwsG7Jbic5GLdhkaZcOZsAKrQEwhvIFR5BAYjFuJoaBjoeMRkJGRUVHSUVFRE9JyUfGSsdIxaFh0TDwsPBxKDh4SLikiIbwXveC9vDFFiuQSURHRUVDQEAhYWJjY2Jn1KnYORgIWDhYWBgYCGhISMkICaj45HiGpJbHOAIqAQaFQsDAQcFAwBBQ8LAhCxEFAQaAgYAQcDBw8HDwdAAhNhGVy1zMGGZotYOGjRa0a5si1zkyZFrJrlzN2zjNhb48gApCB4L/ACNd/gBHTzxmQIP+DQL+DSWeVRiGpoWfj4mJnCE2EOWjVpjyuGa1pkZN1rRizYrcTNm3W4szRjmwuWDhy3bgCowBMIT8sm35ZI08EbTohGFYVnetZ464cN6zjCVsGDJg0ZM2TFg2Z9nJ2bSD/hgs/hhLlE8M6msarhrhrGMRSLXe74zdszM3EeT08vh3hM3Q6aaM5RiRIynKKEYRhGEYRSnScqwjWOuenfiAITYRjaMWbZowaLczVzhWtGTPCtwtmbNa3bsGDXC3yY2bTEAKlgEuhflyy+XPGCGeSmWOeeGOGSibEXYrCYi7CWUSTRTQyJacDfi78fgcew+DnIX4TVPhNxwUU1k11l2Cw12AwFEEFNNd+HvwuBw+FxeBwuFwOBnllhkksixWCuxghOJxo9+EIzlERjKIjAICE0YoxijfXxXYITYQ2ZNsuVrhZLWzBzlWtMLJstwtGGNayxY2GZi1y5cLjKAKqgFGhPtPPtP8WGdk8GHEhK2SmrFkxasGiGSWi2DFgyZMlMVIZI2hKlIwnGuPDhy4cuXHnx465Y46X03Ag/4iPP4iWeUTU9PB8DeKpEzN2mGIwxKYtMzNt1nF6vEQqUXWcbxxrfKeOoTNznThOcYplcEaVpGMBCcZRRCCAQiRgiIooxThFXm43YAhNhDZs4YN3DlktytGzha0wtXC3CzbMVubE0aOWTRzicuMgAqkAUKE/G3J+Nu+k7VpipbJTFbBGFZ4b4cdctcsbzJUlkrolKik4zjeOOOWuOuXHfGriw6NWICD/h92/h+Hq+3g+B4/LKYYxWK1GlKjMXObZ4+JxiorhOoxeMxu83nO7njXWZ5gg/CpdzmYuJJrICJiYuFzSYRCquIE3VkzN536fWfgACE2ENXGZs4xN2C3K1Y5lrRqxxLcLHDjW4sOXE1xOGbfG2ZgCpgBLYbxyAeOW2Cj4iHiIOKgJCClJCWmJSWlpiMkoaIgoYgYmHi4uTnZudnaObn5OjlY8IX4cFvhvhmiwUF0EkNCKGCGOOenAz4W+++u222/B324W3A1lWMxmEyAhMXW6MpxnCcUSMYxjCckkIoRRjAihOOnoz2AITYRmw5MWRm4yrcLBxhWtHLJmtxZXOVa5bOc2LNkbZcrdmA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dhHAOAgAQdBOgEzgMBEAtabmRvi45BibaF7r6SkfMDCEgQRP//A0U1BQM4C2QZIDIJAJCbAwE3wB5FMwkAkIICAdvFHkU4CAD+AwB7hdI0Ek7ApD/TAKQ/Co8BOoT8dA346FcmmmLbs37uPonGlaJKLTwYdGnVcnCaasmXJtknGcIRyV0AhPxQZfig3leOCtK0hCUbIIRjCePdv3b9mGCUJyjK8M+jTivME8WWgIPxul8Zyu0zKSYkBCYImEEJiZJlneePi8fAITYQwYN2WPI0ZLW+HLkWtGeXEtcY8ONbkaZnLFxixt2DVkAKbSWD/jpw/jpfmLlnNXnHXp4vDNXFRGKxFUpiawCD/ik+/ilNXi4dPF8Tv248NRioYurXHGt7vPHjoIPpErTEiZlMJIlKJRN338UAITYRhw42DfEwwrc2TLjWtG+PKtwtmmNawyOWTTKxZOXDBwAKYR2D/j1S/j1TZ4t5tnERrHDGKwqYmLuD/iaQ/iaReA4Y5R0tc3e5425zznjc8YP3OHl8dzIi4tMpJu54764AITYQ3y5WzDDiyLWeLEzWtMOHGtcssrla4cucWZw4xMMrNiAKSg+D/jvw/jvxdKcGpqZQg/4n+v4n+3hdatOVufSD8SN3mExmePHx8CE2ENGTPJlzNMq3HkyOFrTC0yrXOLKzWtcLbC0ZsGjZkxcgCm8lg/49oP49qbjE1ETw49CoqYzHHj4HgjJetxqE/E9l+J4+JWbDlyZcsL3heSUqZsuRsrZSuCs8wIPHkXxzdzMEIlKUkIiYuc57+P0AITYRkxOMrjMyaLcWLG1WtGWFmtwtcThaxaOcuPLka5WWJsAKfTGD/j4U/j4Hvlz6ZTCE4mpqZiauhN3e853eZuZjV9OncIP+Kfr+Kg/vrwdc64xaLnSqxrhrHDTEIpi6Vmbu7nNZgIPyOF53csrSJiUXESgQmESRKb34PHxdACE2EM27jG3yOGq3MwxtVrRrkxLXGRq3Wt8OTCxZNsjXHhygCmkkg/5BSv5BSxnA8DwfAzqcTOLrNXNZmXPp1IP+J0j+J0kdeg69OupRMQiYmE0mIkCEtaM4RhFNGKMIwjCMIwihEjPLx3YAITYQ1a5GLjKzyrWWVs5WtGzbCtwuWzZblYN2zlu3bMWLLEAK1AGBAYP+T4z+T40AHPlz5ePy3N5y4pkm4JiIphqKamqInEXETEwmYiE1F1MAEwXTGSrBy59pjEYxEQmZzvHXl158AIP+Ijz+IlHwu/bnyO/Y8HwOfLnoioiMTEUiMIipiV1clRMJicykuExKy+fheH06gHDidu7t3OHEHft4eJzZMsKnTWeRQIPXbMylIiUlpSBEiLgACLq6kmARImAARKJExMTECJiQki6kJi5vr4vhvQAhNhDFq1bMM2PGtaM2OFa0bOcK1y5ZOFrVnibsnDdnjw5cQApfFYP+SZD+SZ256ceFiYNb8Q5Ag/4mwP4mx+fHl14bxdVFT069LziGiq6An4WFhYGDQMHAwMPBxMzFwN8AITYQ3at2jLLjyLcmZlmWtG7dytw4nLla0ZYWzdg1ZYcLXKAKZyGD/k9w/k9xAHOs3tudxcK1PSPAuuiD/iIU/iIVAcufiTGo4RCszmeczx3y59yElxJzxzrCcoyIThNFGEU43vj4LwAAITYQyyMWTHK5cLWLXHhWtGDPItw5cLJaybYWuRnkaZGLByAKURCD/k9+/k+XxfHFwYzwXoCD/iHo/iH7i+OriKqOFRyAhZNJDj6Y6UqWmnCx6AAhNhDJzjbYXLDMtcsmjBa0aMWC1xlwuVrZi3xOGmZuwat2oApxJYP+Tyz+TxvccZOtzubu1IrFcMYwxGMx38bjsIP+JNz+JO++mehWqiqrE4Ri05ubyzmOPOOohN2KrDGc4zjGEUIwijKcIwRRjO+XfPtAITYRhxMmbhrlbLcTDGwWtMrLMtctcuRayZYWONw2aM3GNgAKTg+D/k0g/k0nx4E8mpqs4zmD/iWI/iV764zi4uIvTYCE62meG6MZzjXLwaAhNhDnHhctcLZgtYZXGZa0aMMS3C2aYlrBu3xYnGVs4ZMsoApsH4P+TzT+Tz2Irny48OPAVwvhNEzrn258o4iE/E3V+JtW8tPA4OjTgwjTCs4zhCzFPFGWCoCElwLxjNGMITE4TRjGcZ1w3z4e0CE2EN2zZyyyuMy1kycMlrTGwZrXGXHhWsXOFwxzYnGZo1aACoABLoT8oxH5RhZ4cHHtWdZzUYLYsWbFTAlGdb1rnza53hWEJShmwTCD/icq/ic5OnPpHKsRUtt9dd5zOavVTwrlHCNQW71vwYPxuW87u7Jq4mJACYRExExcze8+D4fQITYQ3y4cjjCxarWTfM5WtMbZmtcMWuZaww5HGXDlc4cTZuAKdSiD/lL2/lMF49dc8RqOnA4cta1UW4748eO93aHJw8Cwg/4niv4nc6cJmd5vqOd5lVVw1rFaiEt1zy6ghORiw5cM4wqjCKAIwjAQiRnGuPHwYdwhNhGbI5YtmTfGtysHLFa0yYnK1ywZ4luNk3buW7BqwyNGIApzKIP+VTD+VUVfHF4cI1h4GcTS2bu9uN7ZmZ4b4diD/ihE/ihJxwnhOLmONdfA3dImppUpXlmc43vgg/M8DweeczMkiETCJhjMSXGZz4PPv0AhNhDJrkZOWjVmtb4suNa0YsGi3C0yNlrTIzZM8LdjhcNXAAppG4T8sUX5YqVMODHi3sN8eXHWMMENEt0NVACE/E+R+J+WeS+auamTBmwZsmCU2OO2fDvrAITnaOHGs6ximiE5xreePLj6QCE2EM8jlgyxZnK1y0x4VrRljcrcLPIxW5mTRwyyNMLLG1xACksNhPyrcflW54RkhZNPGIP+KPT+KPXpm8TFTrWQhqSWVsGh4WJl5dLAITYQ4bYXDPG5xrcrhhjWtMrTItxY2OFa1YtM2XJlYMm+FyAKeCyD/lba/lbbPG46jU6mEyy4uN7vjd5kquEa5R4F65SAg/4qxv4qxzpxi6ym5uV3EzUVw1rhjUYiUznHPM+GhOVk14b1JVIkIoEYRIoTghGKadebV1ghNhDJg5c4nORmtYtWeJa0zOWy3CyaZFrDHkaN27nHkbMsIApyJoP+Wer+WgVwzwvhvlBDhGo1NREzDFRjXGp48YT8VvX4rX5UvTHTPDObast6oQlbFgyWtilLRhwRmITrS4dYxmhERRmnBFBGBCbLn5KPeCE2EM8eLFjZZnK1izYOVrTI1brXOVqxWtsblnibYc2RqxyACmsig/5Rhv5Rhw5xw8fDNcY51lGKxjhp2z2uMIP+LML+LMMNY6+FdVwcMdJ4XWYzm+Lve82AhOVsvy4xjFEgCEUU5TrG+fi1h0ghNhDnNjbtcObEtaNcLda0xtmy1w4cuFrRq1YZGbLG4xNcQAp/K4T8o/35R/63ljxY8U8EoR3VxKUlGMY3neuG963nCOCeyThAhPxeTfi8HqyTtde+vFj3xhjlWUrWtgwWwWpCybHDPWuUhKdDgkZxnOCKMCMQhEhEThWOHPxZy7whNhDZqwyNcLhmtZ48rRa0wtcy3EyZ4VrbI4aYWTTK5yYcwAp1IoT8qbX5U94yw5sOi+piliYJ4LwrPHOuOOGmXFlAhPxg6fjBXlkrTDTDG88dc8ctcc6xrCUMUs1N1rYAhOVq46cZqwhOU4RhGacITRnGuPm3bCE2EYcTNxhbM8S3EwbMVrRw3ZLXLdtkW4WuXDlaM2rRy4cACnoqg/5S+v5S+wxmJNxm83dzmMwqsY1w5cuHDhPhZiSE/Gix+NFnLkNuzXq4eCcIFJWlgtipCiE5zrCtaa6VjUCD8Dzudzm7u1xcXEzEgmExOLZnxfRueQAhNhGPDlyZsWXCtzNmORa0cNGK3FmaMVrHJlc4m2Rw0cOcYAqNATWE/KgF+VBmEq5r5J5p0pCUkJRglFCMYYWGeGuGtcsazRpLE4m3ZuCD/jZC/jY1vHh9vBx4cc873mUK5NcK4Yxw1jFKnM3OZu2Y3RmAg/S8THj743lM3cTFxMCYlMCCJiYmJlO88fP3PlAhNhGHCycNGrPMtx4WTha0ZZWK1y5asVrBw1c5sLBqyw4WAAqcAT6D/les/le33M7jNXpqMaxWp5XyvEThKZzPGc8eHE6xebK4VrWsdtpAhPxnrfjO5w12XzRtW04RvGs8N642ONVYVhGEISpLRr1G6VqYIUjG9bsebPOtQITuQp04zmIopymggjCMIozlGVaRhCMIxhGACMUcPL1zhxghNhGNq2YsGrbKty4szBa0assa3E4ZuFuJqyY5cjLDly4XIApxIIP+W27+W3GMZ1fLOrxuud8c898+fXrvi7xkhPxm9fjOHxYsfEvohqjmjgSnKsozjVfRxaVrMIXCY6DGqYUMUZCjgjghQoY58Dl55JdwITYRiY5M2Jg4YLWzJpkWtMWNmtc5HOJawyM8LTM3yZm7FgAKrAFYg/4u7P4u7enG8Z1uJ48PN1fGdxdw1Faxw1jhjhitYUZnd5ze5u5AAAAHPxOPHh3AhPxebfi83ysmvVv3cPhb92XBK0LQtSULTIxnOta1vW9aznFOUZLQpDNnzAAAAI5suLHmg/Yjjc5njGY3Vomrq6urEXUxMAJIkBEgmE1IiQSm54+D6NPggCE2EN8TVziYsmq1myxM1rRkxxLcTlw3W5cLlgzYNG2TLkcACmAWg/4t+v4t/YTGL5Z6b1Ks641NgIX4vZvi9brYzG4y2qWqNBPFLJXHDKCFxGQw8cMssMcMaOGGOO/MoMgAITYRhbZW2FnjZrcmLM2WtGuNitwtmLBbjYNczZszYucjDMAKfyuD/jCu/jDD4Rz5Z4Xqqqqpiamcznqjuuoxy12eJx1FgIP+L8r+L7eOXHwLiby6zzzvPFKo14DprhGrX1eHrwd3kITicKXLvGsZoiEYRhFGEYBCcJoxnhx8uDwEITYRjbMGeFhhxrWblo2WtG+XMtxZGDhbkaZsObFha5cjhiAKeimD/jMq/jMvnGM+Rx4Tq4mNzu+Oc72zExitY4V0jliKhPxhFfjB3rl4XD4mthhdhhel4JSlS1LUokjC8s8rzwiEzdCPHjWMYxRIohEhEhEjOeHTx4Q8CCE2EOMjHK2cssa3Nmw41rRnmxrXLjMwWuWTlk3c42ONqybgCoABL4P+NbD+NbHlzd43nKIrXLHLlVVGZve553uOs7TERwz24VyAg/4wpv4wp/B8BwqcRFrOvbjMRnExFROJqVzmM5x1ZnaEt3jn3vURIoRIBAggUrK9Lww4+PvlHwAAITYRjasHGNhixLWznHkWtHGXGtwuHDFazbsXLJk0YNszdsAKZhqE/HHh+OPm3Bla9McrxrRK0sEMV8mOU4T8XEn4uL8FL7GaGSmKNKp4Z4ZbcWmOUITB4Anrz3nWV5TRinGNZ58+1qAhNhGJgyzMm7HEtbNGmRa0YNsK3FlasFrlowzNmGZrkYNGwApREIT8bMX42ddBohmlmlPJjjOD/jBC/jBT7FOSsb1LYIXPYCLHz2yxwyy35WuLCCE2ENcTjLjwtmi3NhYYVrRy4xrXDZyxWt2Dhy1xYnDPG4bgCk4Og/45Jv45M81OZicZ7ViD/jBo/jBdjXCcVOO8XxCGnKIt4ODg4GJk59CAITYQ3Yt2+Ju1bLWTFywWtMrRytcY2mRa3aOMjfCzxZcbNuAKgAEohPx2Wfjs9rfFjxYbXpUpDBalsFqJQnGda4cMceTk6smEg/4xXv4xYZzy46nThPBiazOd53xzxubmMTyvyu/Z0ITjcSHNrOM4xRRhKsIwna86RRlekZxrj5OOHEAhNhGPLiaYWWVytZY2uRa0x4Wa3FkzMlrXIxYYWmTM0cMsQAp/KoP+PFr+PFvO+MZpVcMPCidRC5zffp14sxKnTfaqwIP+MUj+MTnSuFxm856nXN3KKxjlPbGoxjNb14uOs7CFwmahk1MKOCWSWSNDDBHFLFLJAEEEcEqeXJ4WBpghNhGFu1cssmNmtctsLla0Y5GC3E5c5FuPK2ZY8mLFlws3IAp+LIP+Poj+Pp+bpCscuvSr8TjSMxm87zu87u9xzvPGfF49coP+Mez+MfGlXi4Xy5+J4vldcTEwiIQLnK076dY3IITlcSE+7OMYkYSrKcpyjFBAhGRGE1a6+fGHCCE2EM2WVsxbMWC3Ljw41rRu4xLcTRi4Wtm7JyyZOWTjFmyACncjhfitc+K0GWKSPBMBRgrMFVhsFgrLKLJEyCSG+fH4HL4nMoP+MaT+Ma9Gs8s9t9KiMVMVOsXbPN4Ou9ZmwIVqJGfgjQwwxwIYIYIYI4QRx25mk2QhNhDlqwYZGTlotxNGuFa0b5ma3CwZsFrRuxYOW+FwyxtG4Ap5LoP+L1T+L1UDfDjwzjerqamL1vtfCek8EtuLOOvbKYP+NGT+NGUDwIvtnhetp3Lw/A8FvPGdzNRWI1Pbv2zog/W47mUpSTcLiYmJRKRcSXN77+fcegAhNhDVk2zNsLJutyM2rda0c4nK3E3Y5Vrdtmy4sWFywxMWgApcFoP+MlL+MlNe9ccZiaicVnFRFIT8abn403WzHqvknaqdY7eBwcs53IS3ajvjhnNOMYzhe+Ph57SAITYRkaY2+PCxxLWrhmxWtHLDKtxM2bhbibOGzfG4btczNwAKRwmC/wAFMf4ACmZcp6CE/Ggd+NA/LkzKTsCHi0egcDnsNjaOACE2EZMrJpmb5sS3E3xuVrTM0ZrXOHJjWsGzZy5YN8zLNmwgCm4fg/4zEv4zI4rj049ufLpiNVGJmZ241z7bVQCD/jW6/jWtxHXh3mr8OOMbqcVrWOFcN+FxZsCE4HIlw54apxjGKaMqwiTrfTxYS7QhNhGXE5wtsLjMtyNm2Fa0buG61w2cZlrfHkcNMeLNmytsYApuHIT8b5X43udODi00rxrCNoYLUtizV0Y8E5zAhPxocfjRJzY8GqeSeaeCMoyjNeGnJxaYa1CFs0UMWbljjjghgQwSwRpZZ5cPh4muITYQzyY2TFhlzLcbZk5WtMjTCtcZs2Na3atsWFkyat2bZuAKUw+E/GvJ+NfHExWyQwQrmxzmg/41Nv41QeC54TGuPCpghqiSiIOzg4OFgYeRpYmKjCE2ENWDFqxysWa3LlYtVrRhlyLcTJuwWsGeFozcOG7Nq1aACnojhPx0Tfjonviy4MOC+K9o0vky8LDijaSM45YY8WvVr4CE/Gut+NdfhQningvLDPDDTix56zxxnFS0s09lbX4AhN3IjzYRjGMZwjCAIxjGMY3Y8vJnLiAhNhGVjhbOcjVstc5mjBa0YM261yxat1uRziaNmLhvkYYcIAp/K4T8etn49Zbxhy8WNWMLQwWtTBSiiM56dm2ctsJ3lOuSMrCE/GzJ+NnGM9GPFSFJQiIkaVpOMI5eBwdm3NjhWLHKcwCD8r0Hg+DxzlMxcJiYmBEwqYJi5z39u2AhNhGXHhYt8ONmtwsHLRa0w5Mq3Exw4luNvibOG7Jqza42AAqKATWD/j/i/j/xwnG+EZw69FTUYVERNTBcZu7u73ebm08L6Y4AhPxvifjevhgwyy015s7Hi4NL3w3vCcoWpgyWxWwWpCUZzrWdY1hfFnTgg/S7eauYlNxNxaYuJiRMSCrpEomV56+vmsAhNhGRywxNXLRgtbMMrFa0zN2y1y3c4luLDiYY2bLE0ZsXIAp7KoT8hX35CwZ6bwxyvaOCFqZDjQpRKs8t8uOs51pDFXI3VIP+NVL+NUXWnJiZu93x6nipMa4Y7Rii3Xh4eXDqhN3MQ69YVhOKMYCBCKEYRIwjONb6+Gh1gCE2EY8TLG1auGC1wwy5lrTHjaLcTRziW4nOPE0xNmrFi4ZgCpIBOYP+Q7T+Q8WahpwarTDU0Tm8745c2azUxcWzeZu5up6Z8jh4HYCD/jaC/jZlV0464xxdY5ueeN8czeKxw125dNcMYRus3czmeOd7748eutbAhORwIw6s4xIiMIiMJwIwjCEYIRQARhOa+Hp3g8AAITYRhxOW7dnkwrc2RllWtMmXGtxMseVaxyNmuXC5yscWLIAKfCiE/JC1+SHPXnplxRyS0WyMlsElJzvfDhvljdcnknJIg/42Nv42J4z4Xfp1xxjO+mbRETVREVMXV3HPt1mbhc9ZLh5Y544YYYYQghIIYCCGCFDDLXm54o9cITYQ0wtmWRiwcrWGZpkWtMbnItxY2Tla5x5m2PI2xNm7lyAKnQE+g/5JOv5JO+s1nMZxGI5PExyxwL48d+P08PeWYadnbHCtLzne+vG8zETyrUiE/HCF+OEPkVlghKcc875WXDGs5SpDJaPArRTDC8MN2OMxKlJYIYJQhHBtyY74wIPwPUvHu5hElkxMXJF4mImrhmkkTVwBKM3nr6q+ACE2EOMzTCzZNnC3GwwtVrTJmwrcTJplW4m7NniZsW7Bk1cgCm0jg/5LDv5LA+UxpTG287z3vvPFdRjWtR4E6xSD/jn6/joJ4Rz1vG4zV1er1HByisIRvt3vO4PzPCePPGZiUpTEiLi4mc58H0bjkCE2EYWrFxhxYWy1wxaN1rRgxzLXOXHkW4cTnE3Yt8blxkYACpABO4P+TSj+TT1uIvDhPQ8q8YYm73e93eZlDkdNYwTnfg68Gd1x8LesAIP+Oa7+OaXhN9OfDjGeY55ZwxGqxVVELzXgnirxvg4YjxJ4Xy7+B1m/DIPwvUqPbm7myQEzAiUTEhMCJQTE3fPxfHuPOCE2ENm2TLkcZG63NmZZVrRxhwrXOTDlWtMjXE2Ys22XLkZACnknhPyfwfk/vycOlKynKtIShRgrwKyhKMqzjWt2XJnlHICE/HQd+OiHRCeSFmKdIwvK+HLmz3rGqNYQhHJl4EbRmITpZqT6N5xCcEQQiITThWOPbvrThCE2EOGLFgxZtGi1s0ZY1rRswzLcTFnlW5GjLLiyMWLlvlYgCnQghPyhUflCtviwrXpWVMOBa0LUlKcYxy4ODmz4gIT8dhn46+8N+FnwXxY5adGlnYV5ynaGSeSUp6CFsy0eFhljhhQoUMEcEKOCNDHbmY4YNUAhNhDRllZZMuRytx43DVa0xNGi3E5ys1uZi0ctGGLJhxMcIAqJATGD/lHI/lHf3y1faejtfCKqalvO748XPN3xjcXFIjHXXivB5+GAg/47Uv47O2cd9d+XNczmNrZxEV2Z8RycJxxq5zcc9d5nnQCE43Ei6M5zRRRIwIwQihGUYJTlOEYzVjh4eutOYCE2EY3GRm0auMy1qzyNFrRy2wrcTLKyW4WTlribYXDJtiaACoMBKYT8Xtn4vbceLHiy5MuTTo12jGsLxrKtFKYsGTBixQzXzYaxuIP+OVD+OVHeuPDny69OvS9REaiuE6qay3HW97x4vLnM5IThRjFCEZznOMxCMJyjCKEYRRjOuffnQ8DAITYQ0Z5m7hhmzLWuRgyWtG7lqtcN8WVayaYmGbDkwuGbBsAKeCqD/jE8/jFd7ZzjfLfK+k9J1hCIurja7zm8zNb8Tr0yg/45fP45ie1ODlGJxLM8c5zvO5zNxmpnE4xq+2M9gIOPejxbzmSVriYmIkFwkmZ34Pm3fIAhNhDRs4zMMmZqtZNmbJa0YNma1ywxs1uHIzx4cTdmyZOW4Ap/LYP+M3b+M3O+nXnbeZXLTGPAPA4aqrjO+PPjfPMxfTfDoIT8cBn44H9F7bqYpStGU71re+s0zvBSGa2DBbBKCd18uUCD8L1L8PjnNrmJJRKJRMSgAu8+H5tx5gAhNhDbG0bt8zDCty42uRa0Ytsi1xhcsVuPLmbtMLXC0cYXAApxI4T8Z1H4zj7RyVwXpjhnjlrfPWt4zlClMGCWZsUwAIP+OrL+OreOeO+ufDrw3qdTqtY4VrUQZrwcZ42Ag/WzM5Zu1iSYmJi6tN55+b1aITYQxZN8bDJkarcTdy0WtGuLCtxOMTZbkbsGjdm5zNcWRkAKXxmD/jXs/jXtLpUU5TUXSc666mSE/HaB+O0E16uTgwxrSdIZoWxR2ZcE6IP4s+B4vfOZuZLiVzvr5Pg1oCE2ENmGbM5a4Wy1nlyuVrRszYLcThgzW5GWJviZtXDNi3zACnQkg/43Iv43I54b8zjpqauM3u+ueec5tEYxynwKxwCE/HYZ+Ow3hZcurPOda3rGaEpYmaWaWCEoRjhTx1CE3cJzYoxEYRRhEQijCcJxvr5KPKAhNhGFk1yNWLZmtxs2TNa0YZmK1ywzMlrhg3ytGrnKwYYXIAp8JoP+OUz+OWHvi2qxXJ2xpyqtuN748d8Zuaz4DgCE/HWt+OrFC2eGFhyo5b1jGuJgwUyQzTxVpeNMuvFjhas4gzs6WKGKGGCGKNDBHEQQxQwRwy04XHxQ6QAhNhDHFiZs2+JstzYWTda0a4cy1w2wslrNvmY4XLjNiwtsYAp0IYT8d0n47tczbsw4NOjh2qrGEYYIYqUxWxT1XtCIhPx2/fjuBg4PAz5sOCkoWSlGUEYwjeGWl8OG4ITichvx1rOMYxjCKMIwjCaMbx28uTqAITYQ3yMWubHkbLWGTM4WtG2Nytw5W7VaxbtG7RowZMMeRmAKjAE4g/48pP48t88F8p5MaxTCV3m+pHOLi43jMZu3HN8d7u9T4munboCD/ju6/jutTylWZ3ve226pWOR43Dpjk1OOM8V53vOb655uMc7iwIPzvKjw/H4rlIJiYEITU4QJjMpJi1z4Pn97rzghNhDZuyYuHDTKtyOMzNa0YMXK1xlysFrjMzasmjDI3ws8wAplG4P+QjT+QkO+Oa8HHPGdTpwrWOXDHhTqgIP+Oer+OfHR0vwHRwik4vN3uOvPdoWDUQQZmVDGhhI4JYo0ctudilxQITYQ0a5sLnJizLWuHI3WtMeJotcuGzla0bYcjPHkbYW2VuAKbCKD/kOQ/kOf6Y463WY41xbnNzDThjpyrwHDggCD/j1g/j1hc7iYzUyxWq7X21UETmt87zzAhOlkjyboTRjNECk0JxjXXwc8HcAhNhDNzlyYmLXIty4WLJa0ytmi3DjZZVrls0btGGJy5zYmwAqQATiD/kYE/kYFd9464zjPCdRwrhWMVSJltm8zmdzm5m5pVRHbemqAg/49fP49fU46T0vTWYuZznnO8zu0wKTFzU1HCMcIrF8OM9+3UITN0tM51vOMZwnCKcIkaVlOEYIwRhNGERCCE2HTzYwn4GAhNhDJk4YZMTnGtaMmeRa0cOGC3EyZsFuZyzytGzXGyyN2oAqKATaD/kgy/kgzjjx4ddccTV1XLnydKxiMJnM543eYyyTMw1PLOO16hPx7Ffj2L4EcOJSdLpzjnzZ2lOsU7QwSwUpaFIyRQinOF8vG49tIg/e7O/mza5uJSIkiQgiYTCRKZvPPx/BmPMAhNhDRtmcN8WFgtbN8rJa0bMmy3DhZuFuZrixNs2HJlZYWoAqYAS6H8ldXkrrhsMiMFhENgkHgiCQGFINBoPGIPACAwOAwWBweBwhP59PZ5QaBN5tLY5BINBCF+Pej496SKWZJBAijiltwmFwVcEEEAkjgwbRaPGY3CYWquW2SeMCEzdCNOXO8YxnFOEQQIICEYTRhVfLx8dJ9wCE2ENGLLIzyYca3JiyuFrRgzcLcTnE1WtGObI5cMGzjE5zACmMTh/Je95L5YTB4TBoxQ6FO50lcqEujYIfx8ZePh2BQaCwiS0ym0KhqNRxAomCF4EwcGHw8MsM8MsdNeDwMkGiAITYQ4cZWjFjlaLcrlk1WtGrZmtcYseNazYY8OLFixtWrdqAKjAErh/JzN5Oe4FEYFAyBQKAQaBQaBQSDIEiMmk4SKRpvNlPp05nCdy5DIACG8fG3j41iIGBhIKAgIFBQsBBoAg42cnQvL1UVKio4KDS8DAQsKITpYkOzGMRCsokYIJEqyinCsEZ5ebeEeoAhNhGFqyZNsbhktxM3DRa0yOMy1xlc5VuRxhxuXOZy2csmIApxGIfykBeUg2IwWDxODQ+DQeDQCHQCIRaHw6OR2kUmkUmH8eUHjyLgiHQWIIRA4FBSBzeuV2kUmSSWHw6Fw2SkhyMsMcKWVHBKrrycsE+cITYQwxOGmJy2ZrcjZo4WtMrPMtcuGzZbhYsMzZjhcNWrnGAKTg2E/J7t+T4+2aGbRitS1ZCD/j7Y/j7LdfA4sbucZIbAEDAQNfDwsjVwZWAhNhGFpixOczLEtcuWuRa0xt3K1wwxOVrRk4zY8TFxiY5mQArPAU6H8o0XlGjCEQmbTegRmEwGDwWGwyGwWCQuFRGIRWKQuFQ2GAgsEQKBoBAQQuFQ+BQOAwGJKDQE1mkRiEAgKOR1QqHMpnOJzOCG8fy3j+XCgoYGAiYBAQaIl5aRkI2MiYiDgiBgAR8ci4pGxgIGAhkFAw0ivr9gbA91d21uvr9SUsFByclWgIPxvIw9XcxmNxMKiIlMriUSCCISmFxJF0kTV1NTFxN34Pp8TzAhNhDfDkcYsbVytasGONa0bsmS1y0Z4lrjNmxuXDVgzzMWoAqIASaH8qB3lQPk8ml8um82TebBVqvVKrXK7TqfOp3EonB4NGYxH49D4cCH8flXj8rqlVo1HplNUCghQaBP59MZhGYxCoXOJzXK7YrHWKzPp+CE8Tcm2/izhMumJyQQkhETjXX05zlsITYQwYucLnM1zLceHCyWtMeFktcsmjlawcsGOLM3b5m+NwAKehuH8rRXlaLJ7PKDQKbTKbTJ7PJLJIHAk2m9Go9er9YrIIfx+cePzkn0/lEpn0/p1PrVbqFRoVDTKZwKBxeLTWaAhchjI6MvTLBGgjhhlghhgnnty6NnACE2EMMWVtkcMGi3MxaYVrRiwcLcWLK5W48mHEwwuWrFtjaACqMBLIfyu3eV4eLR2ORGIQaDptN6BQahUatV6dT5tN0Sian06syiCwaAwJAIBJq3FoFDYbCwh/H/94/oa7YrHWKzRKKkklicSlssnc6n8+ms0TWaJNJ69HYNAEBgMJg81q0/gMJh8DCE8HRhHvzjFOFZRiIwSSjYhNGcY1jPDz8s6RAhNhGXEyw42zDKtcMMrNa0aYsa3Dhc4lrfI2zNsLhywxZGoAqfATCH8Y9HjHpIjDILAIKhkhiEFgUBgUCgEIE0ms+n9KpdCoc4nMWicDhMDg8BQWDQeFQBDofx8NePhshECQiAQyT1yTwZBEJgU9q1XS6Xx2OUOhVmsVmsU2YQGEIJBIDAIRAyCwaD+Anh5vNzMyiSYmJQQurSCYtu+/n5x4AhNhDJm1cZWeFytbNWzVa0ZNsK3FixYVrnE4bsmORwyyNGAAqHASaH8Zp3jNPi0XKJRVMpqlUsjEZKfTp/Pp7PJbLIjEIZDVWq9Op9iIfyABeQAOaTUhMIS+XJvNifz4gUDkklnk9pFJo1HnE5TCYweDS8hNnClzZQjOE51TlERhARFYzw58+eGoAhNhDdu5xNm7Fitw4mDRa0xYXC1w1Z5FrnIxaMMLRo1x4WIAp8HIfxsseNkOCw2AwWCw+CQ9BYFA4ZBIRCoBFovNpvQqGolFCH8fIXj5hhEGhUQhUEjECiUAgkBQmDweg16v0KhxiMpTKAg/a6c755zdzExcTctzPHr4vWOgAhNhDBy1xuc2HEtxuHGRa0zY2q3FjwsVrnI1xY2zVi5yNsQApHCofxqdeNTsQyGq9XwIfx/FeP4sTicplMwIXPRQ5OPA4HEwVAITYRhc5MWLNiwrWrfFjWtHDJstc5srRblwtnGFk2btWbNwAKtQE4h/G4943H57PIzGInEoDAIhEVCodIpNOp9QqM6naSSUSmUR2OReLCcTmlUuvV+vTWU0KhyaToRCSH8gFHkApp1PoFBp1PqVTolFSSSx+PUGgU+nUejJ3OhTqfSqXSqXQKCkklkciptMs8wmldrlHoyl0ohORqtw71jGaacpk0YEUBGEYECkKymjCsZ48PDyxdYCE2EM3GRi2cNWa3MzxMVrRziZLcLJm3Wt8bFtkcuWWJi0bACoUBIofx1aeOrVGo2T6fxaLwKBo3GlLpU5nExmEhkEHg0IhMgkKnU8CH8gjHkEZTSalHo03m05nCazRBoPMJjTqfYLDYLDUKjOJyikVAhJdiGud5xjGM4xhFFCMCMY3vy9MZcIAhNhDhixcs3Ldktx4m7da0w4nK1w1cZVrTC3Z4szJnlyOMIAqJASaH8d5njvtj0bjUTiQKNR6FG5PUKjQqGnk9QeBwWAweCQCBxaFwoIfyB3eQJOt06n0KhpxOSm0yuySbV2uTmcIdD6hG4NCoDBITA4TNadTwhOhkbct0YxRAghFCMpxRnXPy8dYcgCE2EM8rnE1yZGi3HlzMlrRmyZLXLLKxWsmeJwwZNsbTIycgCrMBNofx5sePNkFIpM4nM2m8olMSiZGYwodCms0ms0mcymMWgUBhEEg0GhUGjdOp9sl8EgMEhsKotensJIfyFdeQrsEUisvl1JpFZrFXq1Ho09niZzKCwSJROZTOtSGDQSDQGCweAQec0KhxaNwuGwOCpNZ5dAyD97jE3udzNpTMXUpVaJQVJETKJTN35fsxmPQAITYQ3btMzVllbrcTFvmWtMmRmtc4cuFblbtWrDG4Ys2bfMAKvAFFhvIaJ5DRQjo+Pjpuan56bmgLCVgEBP2lqWlrAwEbGSckj44qquwsbS1pqcRUXLxCMjYyJiAAh/INd5Brwn0/qVTs1nrldoVDAqMagaATar1YgcCo1HrVbp1PTSalXq1brVPp05nAplNtEvgE7slloVDAhOJurPDe85zIiMIzlEhFBGAjCEYpTgIwnKMIRhOESccPH2zQ8EAhNhDbC5bNMLTMtbNmjha0Z4sq3FhYtVrNixZMmjXE5Zt2YAqVATmH8iwHkWBAE0moJ9PyiUVLpejUbBO50qdSnM4lssi8WgkFjUbT6fzicqUAh/IXx5C+QBLZYCEwgn8+UGgKTSE5nBK5Ul0vplNsFhs1nrVbn0/SyWiZgIP4S8tfOcyWlKMxMxKYISiZgQEou7vv4/WXkCE2EMsmFjhbYsK1rmYM1rRm3bLcTDNkWssuVw3zNMzJtlYACrwBQYfyOZeRzMQiExWKRmMIfDiVSubTeiUWgUFRKKhkNiMQjcajMYBLJbNpvOJyoVDRKJw1AYDAoZF4tD4cAIfyEeeQj0USi0aj0CgpxOSezym0yq1Sg0BHY4plNrFZr1folFBSaRV6tS6Ums0Tqd1qOwGBQGe2KxzicgCD9Two78+uZtcITE1YkRNZpaF1cCYmCETC5z19PvMAITYQ5xOcTdg0yrcuZo5WtGLjItxNWGNblxZmDDC3Y48LliAKtQE7h/Jhp5MNQIFA4/DILAoHBEQicSE8ns2m8ymcej5I5FO51Q6FO50m82IZDZ1O65Xbdb7db7JZakCH8haHkLRAqVTtUrhCAwmBzmrVePR9D4dO51V6tY7FWaxT6dN5tF4tBYIikVKBQZBIY9H45HY5HYlE4WCD9bwoj2bm2Uk43V1EzEwmSYmJhEqAja8+D6t3WCE2EOMTPNjYZmC1gxaMlrRyzZrcLdywWtGTFu1as3DhrjygCnMZh/J755PfSm0yfz6h0KezyUyiKxSDQdSKTPp/UKiAh/IXt5C9yQSGRSOiUWuV2yWWxWOlUtOp3B4NLZYAhOFxoS4+OM4zhOspxirl37ZyqCE2EY3DPC3c4Wa1lla4lrRyxaLXDbJmWsXDbI0cZnLfFlYACpMBKofyh/eUP8UulTebT2SRaVyqMxhAoGnU7nU7n0/mUzSKRkTiURiEBgEMhoCH8hpnkNNEQiNKpdik87sVjplNTicpTKKPRq/XqrVE/nxSKTVKrUKjOJyAg/gpHh553turjMJxaYiVwiUxGZ8H0edxgCE2EOMTRs5Y4my1i0yM1rRm0xLcORphW5nGFoxy4WTZvhbACoYBK4fylceUrkAn8+JzOFHo0xmEplCOxwiUTKJRVMps0mtEos2m4IfyHfeQ78AkciJRKVSqdQqNCoakUknE5JlM0QiMLhULhUvlwITgcK0uXWaaM4xRiihFBFCcIwijOuvh40OEITYRkaMGDFg2wrcTLEzWtMOVstc4nLNbkYZsWVq2cuczhsAKhQEqhvKqJ5VRUbDRcNDwkHBQcdLywGBsD2lquLlAQMnJTc1KygCH8g9nkHtUqJwKGQAhsBndUqoFXq03myIxBXK7XK7YrHSKSlEpAITw1lYefWcYViEYCMAhGE5IxrPPycs5SCE2EMszjFhyZci1k2ZYlrTM1xrcLhu2W4mDhqxaM82JsxbACowBKofysQeViEmk1TyeqlU06naPR8J/PlJpErjkMh8Og0HTqd06n2KVwECH8iNXkRrJhMUXiydzpQaAn8+CVypXK7YpbNa9X6lU08nsJhEfgMDAhIdiMODhRhGMYownKKBGJEIoxw9PPGWUITYQ4ZucLjE1bLcTJizWtMrXMtcNG7Ja4zZMrFw3xtmjNoAKeySH8s8HlnhABAYBEoPAoHAILA4TA4PBYHA49P58pdKTcIfyDCeQYUE3mwU6n1yPwBBoDAIDAYLBILB5rWq3MJiAhMXShfXdFGM4TijGEUUYJwrPP0b1pkAhNhGVqzauWzZktzMmDda0Z42K1w1ysVrbMwYY8zPNibuWgA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AhomARATIuVfbWPzQIgsgySpSSZqAwhIEET//wNFNQUCC2QZFDIIAI4pAa0BfkMzCADoGQFeCX5DEmT0TUEIAU1BHgMCBDQKLAIMZkZkC37P2CE2EOWjhkyZ5nK3FjyOVrRu1xLcLHI1WuXOLCzy4srRxjxgCiwCDGe2ewt6b0whNhGZjhxZWrdyty4sbFa0bsWq1xlZZVrfE5cZcrFg5Y4XA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ooHAOAgAQdBIQKnAYBEAtabmRvi45BibaF7r6SkfMDCEgQRP//A0U1BQM4C2QZIDIJAJCbAwE3wB5FMwkAkIICAdvFHkU4CAD+AwB7hdI0Ek7ApD/TAKQ/CpQBQIP+IBL+H+GMTTUcNVyxwjhU6pwrEcKqsHDPK8XjOJYzqdWmbu8yzHPwaIP+EAT+EAPjy44IlUzFYvWZqbuoVNRFceXPV1a6uLlOM4mKlc8I4+IAg9aZmUrIupQmJRMXEEFTEzNXMSiYlCSU3z83j7whNhGNphx5HDNgtytMzVa0cscy1zjxsluVi1yM2mLC4bZswAq5AUmG6grqC1jgybWkDHzUTNRFNM0EFFQkpDyUFHIJBICEg4iGiICIQMBCQcNCoOGQEHBQcDBQMPBwsOg4WJh42HlY2jlYGtCE/FLF+KWN1eRib9ko0nKcpxlMnKML2vCKKkZRhKdqynK8iKE4E5IwhCMoRtGWTSCDj0t8d1ndzERmKQXCLgRIlCLQmJCJQlEgTGd+D49+4CE2EMGuRq3zOGS1m5xN1rRmzZLcTFjiWt3LfM1aZnLNq4ZgCoQBK4P+Nvr+NvvGZhz5VfLV+BHgT2jhnhOM1dXXGa3W678vBkCF+CKz4IrcjkMTiGNxmLxWXqnnrhpgrkhkQzRQTRWTTRUSR3X4bDzTAIPzM3MzaSUxKJJRchGcRMrzvx/BgCE2ENcjDI3bYWq3LkauVrTJjcLXOXC1WscbDEyzY8zHIwwgCnYmg/5DJP5DN+E6zoHTj25+BvSMXSMXqaXrjynihPwAXfgABjWF68Hkck4eW2+GvBWzFTFamKGBghSbBjCEzRrGMYQlCERGsUYJyjGU4RRVy8l3gCE2ENmuRljyMWC1qxyZlrRrlaLXLVq1WsXGXCwb5MbhjjZgCmsdhPyPPfkdrrK6+Pbs26csc6cKUxYMWaWqWzGAhfgBo+AH2eKWKOTDZPJYfDTLJIpIEcksFcE2TIS1k4xnMjBAIRRhNfPv6wAhNhDJwzys8eHCtx5s2Ra0aYWy3C2yYVuPHhw4mbTFkx5mIAqWATSE/JS9+SqPRXY2YsmbFgzSyRzRwXhW9cOXLfLtOLjhdOlsGKWKmRqnohWF+AHj4AU5EsM+LyWTW14GfAx4OG2KmqSiyi7DYY1CaaqCKGWOuKWHEyY+LC4kg/G7phCYmJkSi4uJmLpVxMEXEpTmc579/WAhNhGFg2yt82RktZM8OVa0ZZWi1wzb5FubEzZtnLDDlZsmIAqHATCE/KB1+UDvXgz4MOSeCmKFrZKYFEK4cOOu8rlnCMqYsFMkM0NWG2aE+9C+9D5Uo6FpyvO9dd9eXPXKrSmTBxDhYsVLQTrWOeGum+6DfAng+HcrlJCJRMkxITEwTEpXnfg+D4QhNhDlw2xZc2XCtZOc2Va0ct3C3EzYMlrVi5YZsWFnkYYmAAphF4X5XOPldHw+Fiws2BwUtFFl01lF0mGiwViE/ADp+AI9PNLNbRTJTFCUFay24wCE43A5sbxEU04RhOOPXrAhNhDlnhwsW+NutcNWbFa0Z5ma3DmauVuZphYMmeFmxbYXIAqAASiF+WOz5Y745LosNJhGAjmpYWnB4HD4W/F12wwrKrsNgsFZhI7qZ4T8BIn4CK0cmOmWWtlvhrWN1IZMGTVk1W1QpKSdt8Z7wITnZOmghGE4zRCJGEYIIwIRnXTzUCE2EZWmFozb5sK1zkxY1rTGzbLXGRzlW48LBjja48bfHmxACosBLIX5JevkmpwNlOChsgoqowEmCoqgmphnwcuHhpxNLAw4OK2aGGqTDQZS8IX4EoPgSXgopohkgTEEkEkMUMEdsFcWNzWRqtipjlnitqtwlN2Tg+2E3d5lMSETU1ERCJmZlMzbfXy8+AAhNhDlpkcZsTBgtaNnLBa0xt8q1zmxuVrZwza4ceVw2YZnIAqjATuE/JmZ+TQvFS/EjopmtmStSNJwphnpjl0nFhDDKcJQw4Kwx00wrW8IxxT4WHdozIX4F7vgXjhx1diamaeWmWu+e22mCmaKabIGOqwU2CimloplrlpjpjwNNNNdsuNwGPognITdxuHWtYpoowRE0YwQShAhKYRlEEyNZ1w69se0ITYQxx4WrZnjxrWDjK1WtMOJgtcOHDhayYNsLTG4YsmjJiAKch2F+UmT5SeUOLkrilimSVRSUQSRUKJbMfoK54X4HOPgdRWY/FYHCRzRUURWQSQSRo4a6MvkLcGAhaNFDjZ6YZYI0JDBDBDBDDDLPgcLHpghNhDNy2wuceTKtatHGFa0bsHK1zkx5lrNkwbsGLNixYZsgAp0JYX5QEPlALggIZCWfAYFNOzOY0OGljjinECaPKYvFIX4IqvgiPlonkhIY8LksmxGJYDAzKYJYa4pYYI5o8JbYIOsIkJCAuUkxcTc55+D4PlAITYQ5buW2VmxbLWDbFkWtG2bItxZGbdbkatWzlhja5mjJgAKcx6F+VCb5UJ1tmBwGLxWTqlRwUxRyURXMEwUuErkhvBEt4Il1XVWdlV1U7PQkRDREBDQkAgISJhJOGl4SNkwhOpbpwjBCqcUUYCMYryw14tgITYQ2wssmFiwxrcLHC1WtGWHKtcNsjhbjaMGLDNjw5crVoAKfiWG8rPnlZ9oaC5lpWGi0DDQERCSEFHRUdDREMhoGCjUfAUtVVlKhPwShfglD4/G06J5oWpTBKcIxwzy451rjwY8U8GDPmNgg/gDx0zmc2TMRJBKy0xMX4fk59QhNhDDMzc5G+bEtYYseVa0bYsa1zmZNFrLK5aZsLRgwauGQAp1I4X5XCvlcpxmJxGLgxGZxF8lM0cyZNBRCoggoghw1c1k4IT8EtX4JYcOLHqnn5VcOadq4K5L0jGac7r1lfPW4ISWyqcSKMEYooookIo3w9FHqCE2EMsTNzjZ5GK1w4bsVrTE3xLcTRq0WsGTNq2zY2ThvibACnAbhfl1Y+XVnH3xY2TDxYeyeyCaq67AYKjET5JBMIX4GoPgahwuEw0WAqwUV0VUMMMstsuHqzs2JwdYhcFlGZhRiGOBChhhTy14e2DQACE2EY3OFoxxMca3EwbNVrRq0yrcLLJmWsm2ZpizZcrZmzZgCmUVhvL8R5fzYWLo5qXjouWgpiOiJ6GnoGWioACF+Bzj4HGbMJbjI8JXdOTsDgsnHThQhcRkmXlQxwSwwwxp8Dfg2YAhNhDfDjaZc2Nwtxs3Dla0YtmS3FkzMVrZy2YuGLJnjZN8IAqCASmE/MDp+YIO9+HHHSeKmDVbJa0lMdMNtLK24d+HPes8WekrgIT8FfX4LE+JOmCeKdpVtOko0jRSNr2y0xxzxvlrlxZ8c5iE6lqd2UYwminCMCEIyjBCMIkYTnPP14uEITYQ4Zt2bly2ZLcjVsxWtMrFotc4WThbjyNWThu3bOGrNgAKch2G8ZwnjN9h1JS31DORcxFzEDEIRAQ8DDxcJNyEjGw4hfiX4+JdfIsplbsThMLgLbIZEUskcEcNWHuhlITRzObIhOM00ZwiThOMc/Xm4AAhNhGRw5ZMWzPCtyYsbJa0bs2q3C0yZVrZsyat8bPC3yZswAqCASmE/H7d+P5PFkx5L4sORexkw6L6I4JQwSpGyiMacHdz8Vcohfie4+J51iq6rZsDDjcdjzC2w4eWuOJRgKKKoprpJ8RTjMPUpITgcLhqrxRRlERRjGEQIxTjPDwdsuUAITYQ4bs8mTHjYrWbXE1WtHDfKtcs27Va3y5muZkzcYcrZiAKpAFFhfkOs+Q63NQR1RyWxYWbH5jM4bDgDBYPFYvMWoJ4p46Y6ZZYaYo44iRNJJJFUogogw1OAkkAg/4o8P4o8axltvhzxrr048AB37THPHNttdNODpy6Y5ViaqdzVzxz4/TzbzuD9TXtqhCLiLmJSSmYCETExMSCREkTBJN3z8vw3nAhNhDFq4Z4WzhmtbsWWZa0yuGK3C4yNVrhvkYt8WJqybs2oAqxAT6F+Sib5KP8LTDgZqaprpsNVhMBgLMBZRFJIVw214PB4PHmTnprhpghmjwEk1E11FkWClxl8E04hfihs+KHWebCQYBgIbq4rZbb8Tfg7cHh8DTLLJRgsNhMZljMVXYC6qiGitHXHXDg4sXNl7MXfPgQhO5SHbRRgiijCMYEQiEIwgIRgIhFGKc75eap4GAhNhGJsxxt2DLEtcOMeNa0YZWi3CyYMFrJria43DXM5yZHAAqGASyE/Jz9+TqPFjz5sdpYLZsGrBgtKEoTrjre+9pvhSpkzYOJHoTShfikw+KRGGqvDR0UxUyw3w0z0y20iiSTAMhBVQsnkw82bsw98YCE6mqHZhOcZpohCIhEgjAiiqvh364cYCE2EMWOFlibNXK1m1cN1rRo4bLXLTFmWtWDliyYZGWTEwZACnIchflM++UzeebE4DK2YOS2aeJVNJdRVNhrcVPHEIX4rHPis3xGbuxWNxUd0GAWQSRQyRq6sPJDfGCFqz0UOjhghghQwo4IYUMMMtOZhg0AITYQ3x482LE5brWTfE4WtMmPKtwuXOFa2c5GTho3YZXLHCAKjgErhflPI+U8nFQ4nRYPEQYCKSCK2XA24O/B4G+OuWWSCqibBTYKbCS5bD4iSQCE/FnN+LOfHqvCNtsMc7xw0nauKGSOS2S2K1oQtOmW3B3cuOXehN3Ih0V4RjFGMIkIwEIiKMUZxrhvpzw8BCE2EY2LLHkyMsK1tkY41rRgwcrcTdm4WtMTTK3xtWjfDmaACoMBKoT8tdX5awd+niw1xvKODBbJg2UyQlK8NMcsc7Ljy1y4cPFhprjAhPxXvfiwDxbtfCriYIQpOK17SjJCtsdLyjGas4bbVvGE7mR0a1vFOEYxhFBBKMIRgIk4Vnp6dZbgITYRkx5WORowYrXLPDlWtGjBqtcNMbZa4Yt2bRxhx48bFoAKZBiF+Ryj5HKWKxYw9VcFcU6BgLcdHFYAhfi/c+L91PMMhAokkQR00Ye63I44hc5gmbjjhjglgjgjghhhnpx+BgxAITYQ5yuG7HLmcLWDFzmWtMLnEtwsMWRblaZszRthxs8uRmAKhwEphfklA+SVuWO/CW4CfIYPBM9PRNREjpntnttnthpgjmohw0eCsmCF+MVT4xLaqLasCvxOIxLM1SyyyRUTVXVXKoqIEM8Fs2hyGLw4hOxkh3UUYxjERlOEYEIyjAijGc75eXHEITYQ5wsMzLFlcLcznJiWtMTlutwtsjJbjyuWLBvlxOGTFgAKbBiG8oXXlC7l4Otjq2Ql5KJkElBR0hETyigYGCCF+L6T4vpasdPjp8ZHZBNFLLPLbPk558DgQIXNYLHwpZY06GFDDDHHXm5YswAhNhDls4ZN8mNity4mbNa0aMma1yzatVuZljctsTjJmZsWYApcEYX5MlPkyVtsw10WAgukgwWJx1tohfjJo+MmnGY3ASRVRxSS2YeqW0CGiLKCgLtAkHBwsPEz8TBAITYQ4xs2zTNlbLcTRkwWtGrZotxNWuVazzMmTFyzZsMzFyAKhAEmhflG0+UZuePARzVzYOS+GurP1TyywQxRTUUTVWRYKfFWxTTghfjRU+NFu+WS2aeaeiXHZnMYnEQWVUSVVRJYrZr4MLgsTPTahdUi0ssBBDBCQkMEMEIhQkcNOByMEOuAITYQ4aNmuFy4xLW2PC1WtGeTKtcZXGNa5yMsmXKwbsWTnGAKcCCE/Kbx+U3nbs37IadAQpa1LYlEp48G/RvrUIX410vjXTykeBqxeOx4ZmaGueFFFRFVFhKchDFIhO9bbjx1jGE4RiiijARjGt+LvlwgITYQ3ZNmTTJicLcbHG3WtGThotwt2bBawY4mrPK4Y4WuXKAKeSCF+VfL5V/cHPhMHiMLiosPhliaRNFFBQhitsyNmVyQhvGw14144KRkJOEm5CjlJVYx0bBwcTAQSIiEpCz0bKR9QITicLHw4RijNNEmEYRjG99PFjuAITYQ0YtcTdjjwrWbBi3WtGDPEtcMczFaxyN8LDFlatWOTEAKjQEuhPywyflhlHDpa9I5I4pYKWlJCF4Y0759GnPLPGsUNGPiTYiF+Na741r2IxOctuhkQTyx0yy11yy2yxzR1SYbE4jDQUQTRWT0X4a2cITjcKHLwzTjCaKKMEYRlOCBCMIwijGMa5d+uHGAITYQyyY8jbI3xrc2TC1WtMrFotctmTVbmYtGTRjjxt8LJoAKpwE7hflnC+WdHAxVYPBT4CmpEYyeKaCCqOaGaWKFLLLTFfJhZqYJYq0NaWWeSnCYPQYvCYKF+Ofb45t5Z8dhbsPVhYb8OaGDA4GnCyVwQ0TYSbBWXYCTDQWKo4EccMM6OeeG+jF4jEzygIPxvQj1buWYlMxcJTF1IIKImpkkWXc7z4Pkx5whNhGNo4yZHLhytYZsuFa0Y5MS3EyYOVrVlhc5MjjG0yYcoApyGoX5gyPmDrjtgw9mDurqUSUSRYKHBV4zFsdhQIbxnneM7WBhayRoIeYh4iFgoGJgI+BjYKdkK9FVIIXMYiLLzyxwwwo0MMaGGOO3I0xZYCE2EY8mFrjaNMq3Djbs1rTFkarXDTM0WtmbDHjyOczbGwagCm8bhflyS+XKvDMPhjER1VSRSTJYq7MDgMbdHgSF+NcT4148YxeKMdbRBYmhgjqrkwOAyMU+BIXEZqGLYwRwwRwQwRxQxwSpYZ6cTHkAITYRjwsMbZmxyLWmJi0WtG2Jqtc48eRbjYMMjfCybNszNwAKeieE/MCd+YHuGHLsy5lKUxUta1oyivPDfLXTlx576cnBYYCE/G89+N6fJauyeCMkIwwTtCMIxrLHgx2rWNZ49HBw4caEwd46eGNUUYwBBABGKNdfVhHjACE2ENmOZnjyuGy3HiYY1rRk3xrXDHDiW4WWTK5ZY3Llpkw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oDHAOAgAQdBPIF0AMBEAtabmRvi45BibaF7r6SkfMDCEgQRP//A0U1BQM4C2QZIDIJAJCbAwE3wB5FMwkAkIICAdvFHkU4CAD+AwB7hdI0Ek7ApD/TAKQ/CrcBX4P+Bwz+BxGuPB2xjXDXKuEapWIqo1GMRqMRS8YmIqKmMVURpU0VnU4jFREMzd5uYRWFROW3Gt5Ag/4AoP4Ak+vbuq7qxMZjKJiaiIiImZXMXSFSlM3K5kmpiJxSsRETd3u+ObnOLmhW+EZAg/ASXczMTKJETExKJRKJRJEolEhEiatEwmJiYmJgAi6uJTnPg+T8ECE2ENMuJzlZsmy1uza5FrRtjyrcTRzkW48bdrjb5WuZywxACrYBVIP+Cq7+Cr8reN1nGbZibVmY4wmsaxrGMYxGsYxrXLhw104VGGZzd8c8eO+/Hr38HwePfj33xvnu+8T1g/4ayv4a59XU4nSorERWKxrWuEYLm7ZiJgTG7zvPHecznM7njObzN5jdymoqOmOXTHTyqINEQnEpSWqQFxdTETBMTNTNSiYmJRIRMITCCYlab3v0b+CAITYQ5YscuZk5bLcjBmwWtG+VotxOcmVayxtcmNq2ZsWGXGA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MEHAOAgAQdBNgHiAIBEAtabmRvi45BibaF7r6SkfMDCEgQRP//A0U1BQM4C2QZIDIJAJCbAwE3wB5FMwkAkIICAdvFHkU4CAD+AwB7hdI0Ek7ApD/TAKQ/CpUBRoP9Vl+rVlVxG9b8Lr0vhHLjwHhbxpw04cKxymOETwjUYujNMO0YQlxneuvPYIL+9XP71li4y5vPfr4fG53g8dkpZalWGzc7zciSVLEjxfHrsIPWJi6uIuLpFymUyhNXEwJpMxMF0JiYmCRMzz9nnHnAITYQ1Yt27lljyrcbJw5WtMTXKtwssrlayatsTls4bt8bZuAKvQFsg/4H+v4H9ahCYU05Rwno6Rw1yxyjhqqmuE4nhWqjUVOrwkm0xaJmpEJRG9XMLkldxK4Lud5489+Tx8XywIL+3fP7eLk2TLyblz348+PPPPO5SVOGRIZubmxUuLZdl7nVtsqRJDNy07KqWWb431eb5IOPCzdpkIipRdZSTEhMBMBKJiYkBEomJQEwmJRMwTE1cIkAvj8B3ftAITYQwzZMThtjbrWTJw3WtGTTItwtsrRayxY8OXFlYs3DDKAKkQE8hPw6rfh1XNm3lZ8E8E5KTpKVpSlSUKKSlK0bTyRtS2TBgtakop3xzxw16dPHg/47lP47lSJ60mJiIus1cTMQiInhx5Z1NEzmLucptTUeZuOfgoP2O3g+LNymUgJBMRMETEkSRKUxJM58/0c12CE2EYsrDK0zNGa3DkYuVrRjmbLXLfLlWsHLjEzaZm7Joxx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gDHAOAgAQdBMYJrgEBEAtabmRvi45BibaF7r6SkfMDCEgQRP//A0U1BQM4C2QZIDIJAJCbAwE3wB5FMwkAkIICAdvFHkU4CAD+AwB7hdI0Ek7ApD/TAKQ/CvABa4X5JhvkmHxckEMkcEcMcs9MdsdctMdMsEMMUkVUklFFElEVVFVVlVWAssquosssismqikgijghlhSyy0yzz1z11z3z4O3A24XC4HG4XE4nD43C4vB4PC24mHB4nCoP+Ih7+Ih/x8VMzEyjE8mtYxGKwidXSKqIiYmVpZbbmZmMk3G5zd3O4zM7vOdxuUJSIiEKuuTyu3LwghOhud+MSMVYThOUowEIoIIk4JynKdJpRhGSMCMJwIwjBGAiEYRgEBGESBKMpxV4PRq8AACE2ENWrPJhzM8K1rhZsFrTC2brcOJriWuWzVxlwsGDlzlwgCqsBT4P88J+eHxNavj4Hg+BONcOHgYxXatRUYpCqxWJ5TwiUZq5RGYxMpvG73nM8cxxjN848Od9wg/4s3v4s++jfTPTr01VKhGVl0qqqamc3mciJxKE2u5m6sxnEkTMzW+1+JwmDfBEeXnd3MzKYjdExKplCYVMXESlBF4uJibq6urgBJN59HxZ6ACE2EOMmbE4cMGa3Flb5lrTHibrcLNy5WssrZxkb5WjVnly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kBHAOAgAQdAgYKARALWm5kb4uOQYm2he6+kpHzAwhIEET//wNFNQUCC2QZFDIIAI4pAa0BfkMzCADoGQFeCX5DEmT0TUEIAU1BCk9rgv4yO/jI8AAAAAAAAAAAAAAAAbgAgv4CC/gIMAAAAAAAAAAAAAAAAfF8YCE2EZWbNvlc4cq1y4y5lrRy4xLcLLFkWtWzDI3Zs8eRzlx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8GHAOAgAQdBI4JkgUBEAtabmRvi45BibaF7r6SkfMDCEgQRP//A0U1BQM4C2QZIDIJAJCbAwE3wB5FMwkAkIICAdvFHkU4CAD+AwB7hdI0Ek7ApD/TAKQ/CpQCfYT6mL6puV8GOGO22WeOXJn1Y8kLSnStIUhklgtilkzYMVtVsTJLJq0cKXAlurbTaaF5o4ZzrNWN4qzresceHDhy3y4deHDnx5b6548tcOO+XDly48uXHhw471wteTLO4IT8O+X4eA4TooxUpkpitiwYMFKYpYJSlaUpMSiEVZ44aWvDlx4cuPHXDHHe+HHjvnnjvOuO98s8eOdYyjKEoUhKNFKKQotGkaQlTBSmbJixaM2bRsxcDNwNWjQAg/CplczmN0ibiYnMIUmkIgqUXF1kWSq4mLqauIRMTEkkouJQKkgi6JSTFxCakibd/duPOCE2EZWbZw1bZGC1yyZNlrRticrXGZi4WtMjZpiYsnDZgzYACtEBUYX5BtPkHTlSx00y30101z1zpY4aIqpKqsBgLLsBgrMFgrMJgMJZhKrrqKJqJppoKIYY47Z7ZcDXh8Hi8TlcXk8LkcDh668HLj8ahPvCPvJUKQxSwWwWtalqUxWtTBDJgSwSknWd8t898s8c8M71vjrjxzz4cd8+vTv068uPHKOCGRamLNLlczlAg9a4zMyEIiSJmExJMpmoKRUxMSkkiU1MImomJxlaZvfP2b9YITYQwyMWWVm5crWTNlhWtMLbEtwt2rNa0aN2rXEycYmuJoAKhQEwg/4Vdv4VifA48N63rOLqr1i8Kio1FY5R2rsxF3xnrHHHGq4ghPxYSfiw93adG3Zr1bdm3Zr1cHBCMYJokYTpWCUaKUhSOStozIP1t5zNzMrJiYzUxJCamEwklJnfp9Z9ICE2EOHOXNjcYsy1tlZt1rRriwrcTHMyW5cLlrmaN8jVpkaACmMeg/47QP47QQOVxpydI8B0npiKvg4gg/4qfP4qfQPA3WLxnW8cam4RnlPGgITNgnG9ZxhKMkIEYxhWMY138OfGITYQ4wt8LlwyZLW2Nu5WtMzTItctW+ZaxbsWDXI5yt8WVuA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lHAOAgAQdBOwF9AQBEAtabmRvi45BibaF7r6SkfMCEghIEET//wNFNQhIEESAgAJFNQUDOAtkGSAyCQCQmwMBN8AeRTMJAJCCAgHbxR5FOAgA/gMAe4XSNBJOwKQ/0wCkPx4IJoKAAAZoAAAKaiGE/CzZ+Fm3Nn3Y8l8mHFXBKjEtShBeN8MMqYCD/gtC/gtDxlfDeLwqcXrOswjNJxvlOwCE3ITnGMYooowiREYTjO+Pow4QITYRjcOGrXDibLWrfK0WtGDhgtcOcWVazytmbLNlxZmeFoAJAQp4JoT8LEH4WIbXyZcmXFjxY9UWSeiWq2SmKlIVTjhjrplvcIP+C9D+C9Hv269OPCYzgmt648M6nEYYmis8N3KElxr3wzEEEIxhGCMYwmjCKauHXyYc4CE2EOG7nIzbYsi3Jib4VrRq3xrcWXE2W5W7dxixtWLds3ZgCrsCrwGD/iWm/iXRnhdXbO93u5zcojCuFYqkQq6ppgi5hNVGFSiIxjHLGKmkXiNMYjEcMcNa4MVCJxNZiYuzm3njnnxzz3xzvd7m5upQmIzExKVpmZzEzObzN7m2Z3N3er6eBgCD/hBY/hB1rU0xGK4cNa5cOHLWOGOGMNVXKMVwxpRE1MpiLiKxULvjvnzvN5iayuc6vLc88+Pvwevg9efHrfPO5njPPN56zvjd5veby3u9zeck4mYiLioxeCVmlcuXLpw1w1rEVw4cuHgR4WPA8DCD9DxvgGJTKyYhMExMoXCamJoiQTE1dShIESkqyJqZq4JikqtGaLpK4mrIuplC6momYRK6AmExKJRMIQmEpiUiZnfh+njxACE2EN2bPI2c5cy1w5x4lrRg2yLcLJywW5WbNtia5WzNu5cgCm8hhPxfSfi+tuzadGfMGiEs0tFtUMVKWUvkvOaE/Dbp+G4uU9m/djxBCM4YY3lWRZiw6IzshcFkszBGjjQoYooIIYEMcaNLHDTfjYtgITYRkYN8rfHmwrWWVg1WtGThitwuWTFaybuGrFk3y5GGNyAKkAE6g/47ZP47X86irq65znHn64tyxUaxqOV8pxCIzM5vc7nd3dzM8EeEg/4bGv4bQe2uPDny3wvt4fhdeVVjGGETNs1aorAibWzG83m91nrohOBwOfFCMI0uiimRlNGKKdIyggIICEJxRTnfDyXeITYQyZ5GDbM4bLWbTLjWtGWZitwsXOZbkcY2ubJiZNMOPIAKfSiE/Hql+PX3LOs1pWtkwYqcKmKmCErzx464a54Y4TSQzIT8M4H4Zg8FsUIq48OXDp224NctL0lipgyQ0RyTsjLHdnCF0UWfQoyOCMBAhgQRRIiGCWmnC4eHUCE2ENG+bM2yOGq3E0YMVrTE4wrXLjKzW4seZliy5cWFvjbACn0tg/4/QP4/T/Dy5xmmq4a1y1rlqsYq43fHee7O84mMT2cMAIP+HOj+HOdXKOGMQmW7zve+bnOcNRHKniQxCuOPDqSD97XvkousxabiYmSJidUxESvLO53nnkAhNhDVkwzNcbVgtcZm7Ra0a4ca3EwzMVubI4bscWVu5aMnAApmG4T8gHH5AP8tJRhSEDBakrSgmz4teXhAhPw89fh5bx0hVWOUz52G8Z5GiOizhIWbRQ5uGVHJDBCghlglRp5ZcPPnACE2ENWrhmyYMnK1yyauFrTDmbLXLHC1WtXLViwwt8bFxmwgCmUcg/5B3P5BuZiduLrPHjxjNTwjpwjwnLgAhPw+Ffh8XY6XwXxV0Z9UcEZUlBCeDLCeEIN2mLqYTKJm0ynM76+TnyAhNhDdi2xNmjJmtZtmLZa0cZcq1xlZ41rhhlzZGrVwybMmwAqMAS2E/Ilh+RNG0r2jSGCOKWCWCFsFpStWmGOeuXHp131stltkdmKQhfh6i+HqOqKW6OZJKllpnvvtvvrpvgjskwl12ajzUWGiqkggrhlnhIeAHPTnGKMYkYRhGcLxijSy1oIxnGOG+3kwzCE2EM2bZlly5MK3G3aY1rRhkbLXDVm4W4szJthyM2TRiyzACqMBRIP+TRr+TRv0eE3PWuKdTydsa1ynUUJXO2YuXRjFaamrlm7zvfO93vHHkgCE/DZd+Gy+NtGTVg0YMUoYWOeuunDnx5ddc88sq5LWxWlmVxUjK12G+HHhve84xhKGBsnmzQCD+Bq9uZuLgTEykmJRJIAIERMRmpTEzEzLOefm57AhNhDLDjbtW7jItxMnLNa0x5Wq3CzcMluJgzyZMWNkzxMMoAp5K4P+Tir+TkFe+E4axiOFcmIiLveb6nUpwxrHbfKpg/4eCP4d1+1sZnPHOePPnnvu9y1HDl0cuEYozHPXWZ4ghOpqd+E5pynJGBFFFBACMU41rt3z6QAhNhDXE1ysWLHGtyYmmVa0atWy3FiYuVuZixZMmGLDlaY2QApxI4T8o935R79+OGuVaQxYMmLFgyWpAvfLjy576asuGoCD/h6e/h6f48PA30nVriSojGJmJMzNxfOQhN3AjXHlrGMZwmITlOCEIEDH37uAITYRiaOcTdw0yrXDNq3WtM2JwtxZsLda0xNWGHMwbZsjhyAKowFLg/5GDP5GDXPk3pz5M4mM4MMMRAkuXXwPB6c6zEiJhU34mZ01NErXvXg44oT8Jw34Th2nQx4mfMy5MuTTo22rWcawmpGyFISyZ81LWhK0JRhWc448ts+WuG+GE5QlaGauacsQg/ERlNymLLiUxIBEhIECJE0ggmLJmZzfHzePYCE2EMmLFlhxN3K1vmY41rTI4xLXDBq3W48jfC1aMWORu5ZgClASgv8AM0H+AGaeqsuIw8dAg/4QQv4QLdYql1uZzczHhoTiZ4oxRJxjHDvx9IAhNhGVqyyMsTBwtbtsjFa0xsGq1y3ZNlrhxkyt8LBqxyZXIAqAASyE/JWR+SsnXTJt2adGvVtyVCKUYQtClJUlCEJRjKtLzljAhPwhpfhDTxTvo06NOjTuxySpKkLRRYWGs2GWNeMb0xpThMWK9YxREIoRhERhFCMIRhFGE4VnXbvj2CE2EZWbVw1c4W63CxaMVrRw2YrXLZi1WuXDfKxbMmDlu4xgCowBOoP+Qx7+Qz2JpwjWuGMYiks3m7zd14PC6vV4kZrcZmeLM5xeo14Ag/4VCP4U7Ywi255zz3vecrxGKx4HftyxjHKNRcZnjOWYltPGusZ3oIOMQkStEpi6uJhExMCYTBCJiZXWYteevXxgITYQ5wsXGVtkYrXOHIwWtGuVstxOXDhblasseJtmxNXDZkAKZR2D/kQO/kQnjhfKufJitIqJkmLxnEcwg/4WNP4WH51znr06vHTvMzVYrURwjhw2hN3C6cIowjFGKE5TgiRnfHweICE2EZcjhqwctGy1ixaYVrRtjZLcWJs2W48rJxlzOWbdmwagCn0thPyMifkZbqRhCjFC1LUhaEITXnWOXFjMuTLaUFr8DPh5QIT8Kc34U6cEcELJRLzjeeFhXhGVJYs+Y2bd2GENOzbmxzCD8Srubm02TARJExAmrWlLOfH7+oAhNhDdzkZZG7bKtyZWbVa0YuG63EwbMFuPJjyZMbRrlbMsYAp6K4P+Saz+ScvMb1nhOtY4PEziMTWTi79u85Sq9MX4U7CE/Cfp+E72FL2vWuG+HO3qzTlgha2KvGnSFKo4WGOOM86D8jGczmbtcTMECamAiYtMzM8+/g+wITYRhcZMTLKzyLWbDJmWtGmXCtc4sbNblwsWObKwbsmrFwAKTAyE/JQp+Sh/LaUoUOBwQIT8Kz34Ve8tITnG+PZthlssYGFgYGFjZmeAITYRhzYXOPE2yrcrFlhWtGjFqtxYmONbhaMseHHlZNnOTEAKWRiD/ksi/ksv5eDhKa3hFRiOEanGAIP+FXz+FYnlxxqcRpwvWcZm8xx48IPXLNhBNzJad8/NkCE2EYmeNtkyM263Kwy5VrRhlbLcOVhjWtseJqxYsWeHG2ygCnMng/5L9v5MDbxnE1FcuvRrfhZqAtudz1rvF3x4bIP+FPz+FPtidXEuPbu7d+WaYhDGa48OeuMNxWSE4St6pxjCcIkIwEIyQhBBGdcPD3x6wCE2EOW2VpmxuWy1zkas1rTGzaLXDJqwWuWbHDlZuWuHGxZACrsBY4P+Rzr+RzvnyHPlmJrerhFxM3U3UwhrOACpxnUwRerxKIubjn069u/ibhBGYvNzm9srzHHg49CD/hVm/hVnmBE+BdU4ZxMxMXUIm7Xx49u4B4MZnd22m0TVY1qK8Dv2OmajCoqUbTdzMSrjwnegg/MlebzNwiUXFxMSEwTUomExEomJi4kSBEwCYmJhMAVcCZu9+X4cfBQhNhGZs4b42mRktZt8rNa0aMGa1y1xt1rRy3yYsLRg0xtGwAp6MoP+ObT+ObmuHFrYA3rw9MzJcpmoiKxGqxisXymwg/4fgv4fkenXo48AB27+BcRoiEUgiUZjMXHHlxzkhNXC4tZxJJIxjEmjCMIwjCIlNCIjCKt+Tnc4ITYRmw5crjLicLczBqxWtMTJmtct8uNaza42rbLmxNmuLIAKpwFQg/479v479+HEHg8LncTdTieDThGqiEMzd5uZjjwOfIDwPB8DjBbKZuJa69BrAIP+IKL+IKPwfAB4W8anGJqcbxuWc7vjc8ZsiIqOng+Ab0BvXg4ZmZmJi8RXbyfIHhZAg9e9593M2XJVwTEzAiQmJEJhMSImphEzEpTBMLXxzz9OvGAhNhDlmycNmmJwtZN82Fa0Z5mi3C5ZY1uJq2YMcOTC0yMsIAp3LIP+Pb7+Pb94epXbOL004RwjEVNIzF3ec5za/A79gIP+Ia7+Ia9x1iKjU4VNZrLi4zebtmJTTF8s9IkAhNHMdeM0YQJRiBCKKEYwiRIznh26Z+AgITYQ3a5cbli1xrWmVhkWtHOTCtcZsmRazaZXGPM3xYsbhsAKXRiD/kDw/kENzjry44zicK1HJ0nteOCD/iDg/iDbjhPDfK8KKtnHfXXihM3S58kq1jWM00ZxrPLrw8ohNhDNrkZMsuRmta5mDBa0b5GS3FmaslrbI4yOWrdjizYWoAptH4T8hzX5DfZ4c7h2ztM8cKwYIYMFsUskdGXhViCD/iDo/iD7nwjliOEarEYmkrvd858fh12AhMXa5cJxqrOEYooxJpxjG+vfHmAhNhDPFlZM8uTItYsnDBa0ytsK1zkZt1uJxmcM2jTDjyN8wApeFYP+Px7+Py2OXKu1cscJqM115c7kg/4hnP4hl7nlvE1NSxOM8N3Yho6ygYS/QMBAoGBg0HBw8vOwEoAhNhDFu2cZmbdmtzZmuJa0yY2C1zmyM1rVzhZs2TBm0bscwApqIYP+RVr+RVvx2riY564zmMxMMRjFa1ydoYCD/iG0/iG1641NRhycI0qKuMxac1xi72CFwWShzMcKKGARowQwRwJ47cjK1QAhNhGbDlZtGTbKtx5mTFa0bMGi1xjxYlrlpkZ42rZg5ys8IAp6KoP+RHr+RHmXkXyzyvhuOOb3nnnju7mYrEajVY1XCa1Yg/4kqP4kk/FeN4OOcZu2azEoVWKxrSsXUpOMZsCE6Gh2YwEVYTlWE4QihGEBCcpyrKuHfx5UITYQwYOMrRzmarWDhg2WtGrhotwtWeJa4w5MzTDmZsGLRkAKcSeD/kc0/kdZHCMViMPAY4YxS5zvPW952yretIP+JJz+JIfGuPDjrd3fXl4O53O+E61rWtRqYhrrDYCE6miHbhWNSICIIQQIwrHHp5MMwCE2EM8WVriyNsS3LlcsVrRkxYLcLdwzWs8WNk3Z4mbBuyYgCm4kg/5I4P5I4fA8HwnPlzxmszOWXFNxcYnhWo7VWIP+JgD+JgGrudxxrji4phrGNVrUVOJbxnjIhOhmh3aERWKMIoRhEIwjGs8vPhIhNhGNxixtnOZwtxt8LZa0ctsq3E1yNluJk3w42DRy2ctsYApnHIP+S0j+S1HM967646zwvlWK1iOV6ntuOACD/iZ0/iaR5ROp4OE8p6KTrccXPHPrIITJzL58KMUYxjFMnGMYzy82WoAhNhDVuzyt2eRwtcMW7Ra0a48q3FjcZFuLFiYNWWTG4Y4mIApbFYP+TgT+ThPmnrXXG1xdYvwIxyCD/iQ6/iQlV0dJ4RUQtzjnx6iFyWKZueKGGOOCVDDHTh8SwgAhNhGHK1bOWLVqtyYcOJa0xYWK1yyc4VrfMxbuXGFthzMMYApQD4P+TFD+TCOeWs8ruOtc92CD/iae/ia7zGJo4bxU4IaWqoCBt4GFQ8PH1JfAITYRmxN2TLJiaLW2XLhWtHGXEtcYszhazwt2jhxlws2mJuAKTg2D/k38/k4rrGK1WdWAg/4l2P4lp5ipxw3wnOSHkkegEBnsFgcDicpQGYAhNhDJvlwssrfKtytnLla0wtcK1yzwuFrJuyYZWDByyysWA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dlHAOAgAQdBPIKngYBEAtabmRvi45BibaF7r6SkfMCEghIEESAgAJFNQhIEET//wNFNQUDOAtkGSAyCQCQmwMBN8AeRTMJAJCCAgHbxR5FOAgA/gMAe4XSNBJOwKQ/0wCkPwqkAUyD/ieI/ieXm5zW63VyjMTqNRiuEYqmqxWK4VqeE0mrjMXnPHPO+u98eed7zlJq+00Ag/4Wpv4Wr4nCFRDF6hE1lV4zqIqVZi7uc3tm5jjFs1uM4zNxNIrhWNRwaoCD5JuZiYmLiJgRcEwiYmJAmJIuEwiYRKLiYuJmLmc8/P59gCE2EZGuZlmxMmS3K1bNVrRm4YLXLlkxW5sLLJkzY82RrlxACQEKqQFChPxM1fiaJhfBWEZThGVcEbQpKVLUtgtbBTJitaVJQvW+G+HPl05cunLny573woylkWxRg/4gWP4gVdNRrHKOkcNcHBhMZneeOd8+PXjz49ePXe+O9zxvN7hUVy4duXThy8DVcgCE5GGac4ziSRJwmEIwBGEYRhOESCAhOESEIk54+un4ICE2EYWORrjxNmK3E3aOVrRpmbrcOLG3WsWDLKwbMM2VkxZACooBLoT8PrX4fW9MMsMbDKsJUwYsWjFktSkJqxrHHGuGuOeNeUcmbXwAhPxC2fiFttSeSGSWi2DBSUowjXDj07dfB4OnXjyzvBS2TNg0W3WzWIPt0uM7SuUzFxK5pU0ilpXFzFz18fw3qCE2EYmTRk4ZtsS3G4c4VrTKzzLcWXJkWs2DZo3w5mrRg0YgCooBKYX4xMPjFVolhkRxzyqYJYFVWAuw2GxF2CqkhjwOBwOLwOVnyMOBvIX4h2viHxmklogomwE1010VEKdXXbib8HicHh7544IcBHiosZhsAITgcxw+SBBBGE5TThCMCMJxnWtZse3sACE2EOGTRk0btWi1qxYNlrRu0cLcTLExWtsbjMxctMLbMzbgCnolg/4myv4m0cRNWq+q85rPCe2fCjljhquEXbwd8fBAhPxfmfi/ptStp5suTNghkpiYL2uvPHhvt05dOu+vHhwghOBq5cIkYxRUjQjCpFOVYRnXDx8cOcAhNhDJyyZYmTHCtxt8uFa0Y5si3EzwsFuJnjat2zDJlcsMIAr8AXiE/H85+P6+MZxjWM05XYY1nMtK0rShScIRghBSAirJS0sWLFK0qSlSWTBg0W0Zsls2DBkpSNsM8ufbn07devfl36duvTt158e3HhnOcy0Y5KbHC1aghPwe9fg+FhGiVbRpCkMULSopOUpUpKmKVqSinWN5wtLFS0osca1rGEZSjGcbzvec61jWuHLn35+Tt178+XLe87zrK1MlMmLRSijE0W1ZM2q2qeSgg/U47zmUomJJRUiUrgIkACYmKuJgTBEkxMShMzMEKha7QqIhVkwi4mVs8efq15QhNhGXMwbscmVyta5crha0Z4ma3E4aNVuPGyxsnDRxjYMcwAqpAUSD/kfM/kfd7PB7E2mInR01OqYzXFnPXp3zWavUdsYxpOb5+Dw77bkqeWfAnwJAhPwckfg5b0NGjFkxYJxx4c+Xgs+HDG8YSxMVsDdFKad8MsNZkZSpLVSVpQlNhhppvtjAhOlk6KsaowEiEYopxjCEYIEIwjCMCMEYRgQIwhNNW9du2PgQITYRhx4nLVu4arWOVvlWtG7VytxNWWVa5w5mLXI0wsXLBmAKbSKD/koe/koFhhFzzvje852zCsR0rXB4Gel0g/4QoP4QqYmd4zjOL7d+jUYxWoVG4614cc+YhO1PnzgQjKMIxRiRhCKMKq3vh3yAITYRmzMsrBgwYrWOZphWtGrHItcYsmRaxYsG7hnjYYmzZqAKlAE5hPyYwfkxv03lfFPBTUciGK1EK3w5a461jGEJOFG1oQrPDlx1vhhGOCOiMoiD/hBe/hBBnPbnji31Od3cziOFY1ilTd81dbzdQ5YeRDoqOPgcc2CDx8DeD3u93ckhFomgiYsmJTV4mkRKV54+L6ddACE2EMXDTCwbM2i1pmyuVrTE5yrXGJqxWscLlwyzNsOFqxcACtwBU4X4Pgvg+bkplorkrnnnvvpwuBwdcsMiSbARSIKqqsJhMRisdisFhMFZhrqrLLprJpqpI5Jb2FwOHvxuDxeJx+JxuLx+Hx+FtxcuBjgnhfhJM+Eo2aRRBRDNJNVdgKMNRZJRNNNJNRRZJASq4p56Z67b8Lib78LXbfbfffbgcHXbTPLKhiTSUSVYLBYrCZDDZbIXAIOvgZ78Su5SkmrqYCU0TETXGIRKFXEwmE4khMXCSC6y3nv6byghNhDXE0cYseZitcZcrRa0atWS3C4Y5lrbHkw4mrhozas24ArcAUiG8GMHgxNjZORh5GJj42NkYuPiYmBgIKKhoaOjo6QkJiWnpiYmpKUkpKMjoqKiISAgIKHhIEQMbGzMrUztXS0s7MzcbGxcDGwcAIbxKyeJamMkoKMgpKMlJaYlpSUkpCMkoiQiIYhY+Li5GJj4uTh52PpZ2fnZ2hjZ2PkYeRiYuPiYuJi0bFQEZIRlFIUUtNUVBNUwg/S8zPvynLMTE4KuFpq4iLrIkqKlCU2mJZrNRCqVOd9fRz4AITYRjcOG7Ji0YrWDZsxWtG7Nktc5GGVbjcsHLRjhctmbdkAK2wFKhvJFV5I85WDIGFgYWLh4+Hj42Pi4WJgIGKhJCElISQhJKMlpiWop6anpyQlJCQjJCIioyIhoSEikHAxcLJyM7NztHS09PXz9vT1NmIX4mxvib5nqmmgkgkkmmqmooomoomooqomusooTSwSzwywxw0y204W3D4PC4XD4fF4u3I24um+OWOFNFgpsVlsQhOlieA4BFGEZIQkQiEYRQnGCcIxhCMZISmlOEoynCcp1hOVZTjh08mWoITYQ4ws22LKyxLcrfJmWtMrTCtxY27FblxMmLBtkbNcjHGAKmgEqhvFYx4rT5eFgYuDh4WLiYeHh4GBiIOQhJiKmpqcoKCenqSOloKEgYeLkZWTg5sCG8aI3jRTgYqIhpCCjo6Ojo6IioCMRUHKQ8dGwEjC0c7V0tLWz9LEycVJxUDBghOJmj0URCMEpUhWlZRnNGEa1QiSjPm444iE2EZm2TLmY4mq1kxcM1rTC5xLXLDEzWtmWPI3xt2GJwwaACv4BdoT8SLH4k68EZRzSpCEIYJWwYMFKUkTQla1MVMlMkrWxUwUtakkpUlCVKSpWkYRmmnW9cOGellhWF4454cOXHjx4ct8+HLnvrvpnlhMtbBipwGjdQIT8LnH4W75UpSmbBspalE6xJJSlGd5zhOEEF647554Y4VYzrjrhz48uHDhrOcb1w489dOHDe92NWd41XnGMJoylCksktVtFOBbdk1YtGi3AlkhUg/C2TK1xMxJVqlE0iaSmUkExMTMRNTEVZcXGaukomGLiplKSYTEiBUQiZLte+Pt5j4GAITYQ5xtWjHCyxLXGLEzWtGGHGtcMWTFbkZNsrlticMcWLEAKlQFBg/4vAv4vA3Lg4ODDU6VFCUImlXi6usRERDbfHe73lmrq8deXGZCD/hR2/hR3TfGOrrjnebzOeMzOYu6SZ1OqxHCcTcRHDFcsVqCpcuPSZISHcy8VBOU4opynCYjAjKcCEYIIxhGCJBGEQinXHx8rwEAhNhDJyxzNnGVytxMnDha0yOMi3C1Z4VrluyatszfIwxtsIAqcAUGD/kHU/kHZxz5cdbrLLNztm0zMVeK1quHDhw1rWq1iNTS9768+/PnnczvXNACD/gUK/gUl116b1nhMYhjFajhVYrGKMZiZzm87678Hn4PHrvbKEajHDh015lcqg/Mxzu5stcTMSAi4hKJiZghAiZSJiJlnfg+i9AAhNhGVoyyOGWVqtZOcLBa0Z5Gy1w5aZFrFrmYtMjjK0xYsIApWEYP+QOb+QOXFVWmJ4XrfLciE/AyV+BjukrZLWkphlrpnzoaujoC9QMBBoOHgYODi5uiAITYQ0ZMWmJjlyLcjRjiWtGGNytctmmRblb5GLZi2YsWLFmAKjgE3g/5Eav5EdanW9RJyzpEaIqmLxMItN7nec3ne83nMZ4b4YwCE/A75+B2uMtezbs2mvDDLhw4Z1qhbBDRkwZsGDFbFSlVbxx1nCsVaZ7VihM3aYfAMZIQEJxjGEYwABGCMoyAjGc76+HHuACE2ENWznC3ZY2q3Jlc4lrTHjarXDHLhWtmzBo2aNszVq3zAClgTg/5JJv5JN+sca64zGeEVqOXQhPwICfgPnxZKYpWlGdY44745doCF0U2bjIY0KFLHg8nDlCE2EMGDJk2ZMma3HizZlrTCwZLXORs2WsnLFsxa4WmVg1cgCo4BOYP+Ttz+Tu/OJwxrjwhwvCKTFNMTUZmZzluZzc3lu8yVPLVgg/4CxP4Cq4TNz4Pbvz25zx3ldxFaxwxyxjlHDXJipnc9Y7xu5mOPAIRiVhGUJJTmmwwjOk4TlGABCMIynSMIBOGOOfjz7wAhNhDhnhctGLFgtw4m7Ba0atsS3DkZZVrjDmx5mzLK1xssYAprH4P+URL+UTXlvlfDWMYjhfLOM1lzbyzjjwCE/ATJ+AlXBHFOVVZ455Z443RilRgvwsuQhLZEarwnKMoxlFOE4RijPHj4N+cAITYRkasm2Zm1yrW2ZkxWtGORstcM2+FblZNmLnCyxsmrRyAKWRmC/wBFqf4Ai1Qze3boyY5GaIP+Anr+AnsO3fxJxisTM5vjfNz4gIOvEznKZiaus1lMzOc95CE2EMsbLGwaZsq3HiZ5lrRq1YrXDVpjWs22Nq2w5mjdljxACmEdg/5Thv5Th1cr4Iq2bnjO4tDTtPbgg/4DXP4DXect1ep1GNYrVYTeZ8XXi7mD9Dq3eVxJUKRcZnLO+Pg+UCE2EY8bbCyYMWi1qxZ41rRzmyLcLHKzWsseNkwaN2rFqzZgCmIXhPywSflgT0654b4cNawSwZMmbFojkkCE/ABp+AC+u6VMGK1qSlG9cNct9d7ghNnMj14zlWU0JpwnGNcvFwAhNhGTI2zMsbButb5m2Ja0bs3K3C2y4luVq5ytXGZg1aN2wApMDIT8q0H5Vr8UNUsVmCFwhPwE4fgJnll3Y0UI1Ia0gaeDg4GDg4eVk6QhNhDRzjYMm2ZotyZmbNa0cuci1zmat1rloxy4nONgwZ5cwApJDYP+WDz+WD05c/AuIYCC/kzL+TMzvBlnoIaQpIC1QMGg4GNmYUAhNhDnGwbscWRgtaZcWVa0zMMq3FixM1rBy3cMMrnNjx5XIAqNATiD/ll0/llvvF1EYqIrE0iKuJzGb2z17dZu5WE5q7DhddiD/gRS/gRhvG6243e54ztUYxw4a4ViMVnyL1yxVTd56545zc2z0uqAhOxhw4b1jGMJynCMCEYRCKCCNKynCKBCMIpr3w8uHYAhNhGRq4ZsWWFotcY2DZa0Zs2a3CxZ4lrHJjx43DRgxcZmgAptIoP+XCj+XD/HW1oqulcsajhnExba5nOOM0CD/gM6/gM1YnUanUync8563ubm4hrPKHSFw2Oh0sCKGAglghihgghIYYI0Mtebja4hNhDHG1ZOGbPMtZtm2Ra0aMm63C3aZVrFzix5mOHJjxMMoApODoP+XLb+XLvjFwiHDjwAhPwHmfgOthKac6tebOCGoJKPp4BAQKDiZWRogCE2EZcjJi0ctHK3I4wtVrRk4xLcLdlmWuWLZi0y4szBkwwgCnUog/5dVv5dV3PtqMRqdXqE23vO+Oc5iYqqxUngSIP+BOz+BO1z4zueMccNOGNcMctY6aYlvPHO75nk6IPp7E+3NxMVMzMpi8RNXEpJSnfHv4eAITYRhyOHLjHlcrcbNxkWtHObKtwsGmVa4aNGrBw2xNGONgAKYhiE/MSR+YjfTXhz23xr4mbBmyWzU1IUhPwDPfgGrxap6GKGaMpITY5a4YddQIWDSM2gjgjIYY4JUcctePgzwCE2EN8WPLjcOMq1jictVrTKxYLXGFvhW42zDMxZZmbdhlYACkYJhPy/rfl/XwZsGKkcgIP+Awz+Av+Y4alyhoCyUMzAyMzGACE2ENmrloyb5XK1kxZsFrTIxyrcWFmyW5HDnFkx5mTNw4ZACnoug/5Qzv5Q068PV5jiuUojVarWODlXBwii7vjvm8WPBIP+BgL+BhPtxxidTiNNRFKmVs3xvjvjfO9xcxGJ7OGAhKcjkoSjAjGaMIiU0EAIxJxVvPDx3YAhNhGRo0c4czjEtw5muJa0ZNW61yxxsVrJq0a4WOLC1y4sQApOD4P+UJL+UJPVNZ1KJitgg/4G9P4G9fAiNIhOYvmAhoiopwg4WBhYmdh6oCE2EN8LTMyxZWC3MxxY1rTIwxrXLnK0WtmjFxhw5cuVi0bACn0uhPyjsflHdwqTtXJPBh4V7CkUYxrXLo0tMoxolalo5suidYP+B2D+B0UxMca5u9dY4ruYnERXTr0eBOGIlmOtdcb2g/O8L3YRCJTMplIkiSAiZTN5z4Pi+EAhNhDRi2xNWOXCtZOGmZa0buGS1wzctluHJjzNcTFllaOMQApMDYL/AEiV/gCRZ5tyyXkgg/4H4P4H19YmJmMw8ECFk0EuZlghSx4HF3AhNhDDHibsWrdytyMsjVa0cZMy3FjZM1rlozyOXGFpma5moApbFoP+Vdb+Vd/Xj4nON6vhHCMarhdcAIP+B9T+B+fwOPDhWJ5TUxa9uuZAg/Q75mEwTOVxub8Xw+whNhDZnmZsGzRitatWzZa0Ys2y3FmZNFuZs3wsMjds4ZsG4ApODoT8r335Xq+HDDOcYllwg/4GvP4Gq3aOGKmkcPBAhoauWcGQEDAwcnNxwCE2EZMjNyxyuGi1wxY4lrRthaLXGFszW5WrXJiaMmrNwzxgCk8Ogv8AT7n+AJ7vZiVPMnuD/gg2/ghZrfS6w1MYkIa0gqlDwMHAwsHIzsBaACE2EMmjNoxZYsy1u1yN1rTIxYrcLXE1WsWOXMzxZnDlq5aACksNg/5YNv5YK4aauI6gg/4H6v4Hy8NXic443QCFxGOycaWOeeXE4PBAITYRhaYnDDHixrWLfIyWtHLlqtws2bdbmcuMWNm1yNmmRiAKfjSD/lKY/lKZb4b1x4ceVhFXjPCcNRwmkxm8ztuctztedTKD/gtC/gsf1OObi5uo8W+PPPgxPCtcuGuEY00wqZmMibiuIIPwpuAmWVylMzEJQgQQIQJjnvx/F0AhNhGFyzY5GbRytcNHLZa0YYcK1y1aY1uPI1aYsbNnkZOMIAqEAS2E/KmN+VMfbg0wy0w4IWtgtglSUkoTlWN2nJlywnSMMDdXUgCE/Bcx+C5nPuw5L5L4r2rCcYznVhlOEaRlSctVUIGnNtlfCIPt63j5zc2mbSmJhJKJhECYmZnfPw/B8gAhNhGNnka5ceFstyMXLha0ZYWS3E0x5VuTLmzNnLZw4wuWYAphFoT8r+X5YAdMN9teKeClsWDRHZfRhhKD/goM/gn1vtnpnhnUzEt13rweNoXTYmKOGlLDHHDDDHHTDTiZdIAhNhGPIybM2DDKty4seFa0auGi1w3Zs1rXHlb5sTbDmb42wApMDIP+Vpj+VpnHgMYcOMcAhPwWbfgs34WeiUY1wwCGqJCBvSBg4WNmZgAhNhGXGwcZnOHGty5WjNa0yN8y3C5aN1rZkyaNnGHCzatW4ApyJ4P+WXD+WXF46skX0vhVdq1iom87653fGs1W9QCD/gqC/gqT7eZ17MRObzeeeuMzE4xWsaippeNpyIR4Ehn5s4wjCKKKIQIQIRRVny+C2CE2EM8uRq4xYmS1u4bOVrRk1arXLlhhW4XLFqzZ5mrZm5cAClkRg/5Wpv5WueGPB6deWcS4ZqpAg/4OVP4ORZxPC+EzWa53PUCGiLRSwsLCwMHAwcHFz8XA4AAhNhDZq5b5sjPGtZsMjVa0yt2K3EzZOVrlk4yZGmFlla42YAp8KIP+V7j+V73PPXfhnhPgeD4DhiMOFyzO95vLMVGoeJuE/B3t+Dt+Vc2fFppjw4MLbS8J2nghgpDAtOScL02sGkCEydDhozrOMZpoowiQQQhEhOM7z08GfaAhNhDDK4YMG7JytaZXLJa0ZYm63CzaZluRiycuMTVu4as8gApeFYT8tan5a5WmmeWHBO1MVsGKGqKAhPwb0fg3fyV1V0XxXlGLDLTix3uAhdFTbDDHBHHHHKnS04HGxZghNhDdhlZtmuRqtc5mDJa0a5cq1y0cMVrBliw4sWPG2Y4sgApUD4T8ss35ZicUaZLYsEszFLCAg/4PVv4PW9YzpVTi5xxAhqiWgbODg4GBgYWHj5mHsCE2EZWeVuyyMmy1rmw4VrRizarXOJhiWtnDLJiZssLluzYgCnImg/5a3v5a3zp18jeLjMbnebu28bwqIw1PLeK5gIP+D+b+D+cuktxc3F1OHJyrGIiIlnXPLwSFyGCyMsMccEEMCNBDDFHAIRCQxz042trgITYQ3xMmmPJicrWGRtiWtMrhstw5seFa4Y5m2HK4bM3DjMAKZRyD/lvK/lvX5ceHPkZxhqcRQut9M5wAhPwhKfhCLw6tejSYselWcbwStDFHBijghcZjq8iljgCOCNCjghR25OmDUCE2EM8jXHkzZGi1o4xs1rRq0cLcLHLjWtHDVthcYnLloxwgCmoehPy6wfl1hnKcr216uHbDK9JyhgpS1rT0XpaD/hDQ/hDR8PwufLny3rUTqdXERFxNcdZ54ISnM4qEYynBWJFEnFGNb82PCCE2EN27THhYt3C1u5cuFrRrmyrXGTK4W4cjdwyZYsjFswbACmojg/5eWP5eee1zCr1PCNTisRSLra83lxjXkoP+EZL+EZnhw30zq4JmWZ45u8zMzqXC67dQhORwHTnGMSMSKARE5ThWunly2CE2EZsrVqxyt8a1q2yslrRgxZrcTXI1W5cbNxlZsXDPK3ZACoEBMIP+XsT+XtPi4b5XXDnyPAiMVExxmd8+XPcca3M0iGOGcHaD/hH8/hHj3GMxbwe3c8PFzMNRHCXhRnhvWccS1469u5SE4HGh15XiRjERjAEJQgggmmjGMYzvffrj1iE2ENGjRo2ZYmi1s3bZVrRlhcrXGJozW42uTC5y4czDM2bgCnopg/5flv5foZnhvVc+R0jERFznv4Xh5nLKZxNcN+Fl4ACD/hLm/hLVzfDjjry5ng4mCow7XioiEZXnHXl4LQCE43Aw8VVNGMUYwigQgIEYwmrPHv4cOQAhNhDBowxZmbZotYNXONa0ZsXK1zjZ5lrNixbOczlxjct2QApqH4T8wD35gB6sE6VhhlrzZ73njhhhO0MFoaFMQIP+E/T+E/eM1eM4zFd+3fWL5RqcIrfDnICEp0uLOaKMUUpyIIprxx4+e3AhNhDjI0YsMrfEtbY27Ba0Y5mC3E1ZNlrVy1b4crXI5bsmwApjGYT8xe35jBcqee2G18EcCloWhkvurKCE/CWx+EtOEdl9F8UZRlMivLTTTjwghatJBTk5UpHDChhhhjlrx98GeCE2EMWzVjla5MS1m5ws1rTCxbrcTZwxWucTZmxctsLVywZgCmQbg/5imP5iu5Vz6Tyjg5ViMazVuPDmyIP+Err+ErNWs8KwxERE1xb3Xl473kCFo1SDQxzxwQwiFHFHDDLhcvCzwCE2EMcrfJlxN3K1szZMlrTLkyrXONmzWtMLlnkasm+LJlcgCrMBWIP87t+d3CJOnXpnE1GJ4VVZ1GWZmONxtPPp1GtwhMRMFTSlIjDhfJERc3znnHg8OYCD/gvK/gvLDp1OvTwY11q5zd5m84zicKxGo1XLnyHhXGowxVQpV7ud9b78d9evPnndxqvA4a8R4nCAg+yYhEou5TKUoTGUTMTEAEwmCamJgmJiUIETEymS07vv6c9gITYRmZ5cjVlkZrWzJq5WtMzRwtwtc2Na2bMsmNxlYsG7VyAKigE3g/3WH7r9HHHHlvlfBqdOE8IxiiJ3eeN523N7iYa1jXCNbwuD/giC/ghn58ngXwzW4znjO7znN745uc4Y4ars8DHaulauc8eOe8+Dl4KD9bz2IiVzGQJJSmJlE1JAiYJTM76+nHmAITYQ4aMHDVi5crWzBrmWtMLZktcsXONa4YMMTTHjx42bhyAKoAFCg/4CMP4CPa48t9DlwjlOlXMTN5vPg8O+7hEcOGNY1UREMuM731rvczDlvlVAhPwVafgqTXtlht0b645444azRpalsmanGpSheePDhvWd51qQhSmC0ONSlpWnbLFcg/gDh5+5ytJKYtFxKYEIBcIurhKF0TVxEzfHx/LegCE2EZG+bMzzZXC1jjcsFrRtjyrXGXC0W5srlkxwsG7huxYACogBLYT8DRX4Gc600T2V1TtNWt8eGuHPiy4ZzrOE6QtLBKlJL4r5cACE/Bep+C+trlrttlhlNGlsFsGLgV3YsmDFgwJRnOd7zxxyyy6dAIS3W161IwvOdURAQRgRgIwjCMU8Ovkw4QAhNhDByxatGmRitbN8LJa0yNG63CywtlrRxkbtG2NlhY5cIApNDoP+CDD+CAnHDWuVp73viIP+Csb+Cse6qMVWrRuGuIheoGChYGNpY1VAITYQ2xOHOTEwyrcWHFmWtMrjKtcsMWRa0ZOceZwzaNmLjMAKVxOE/BnJ+DOUlPjYcELSSjgvcIP+Cwr+Cws4ca443rMYnUTAhqqMW8BBEBBoOFgYulh4HAAhNhDHHhaNcWNgtctWrVa0wtWq1zhc4VuFowYZMrPFhytMwAqEATOD/hEa/hEx8R4fhO+plcTTUaz5WcRQuZ3d8TnMlVjEdACD/gpK/gpZ6OPB2vFYqpM5z35eHO87ZavWMdDwMVVKzjucQIS3Yh1axjGMowIghGESMIkYRhGCEYIoxvj5sdwhNhGRnjauGDFwtc5GLJa0yssa1zkY5FrJpixZW+RzkYNMgApqIYP+Ezb+E0XW+nfsManSqiJiVsxx11qrg/4Liv4LheG9+F4Y8Os5zMwqNRrhHB4G9VmFyGGh0aKAIY4YI4EIhI4Y58Lh2mAhNhDRw4YNWOZstxsW2Ja0ytsi1xizOVrZmwZ4szfM5b5cwApfGIP+FfL+FgfjXHWcTwjhrWtacp5caoCD/grm/grjjlfRDGYuOM3xnrHPiITjQrWNZwqRjCcJq3x8mPSAITYQyZNG7lgwarXLVo5WtG7NstxZMeJa0asMTbGzxOWeRuAKhgEtg/4ZGP4ZA/F43nO73MVGp7VjXDXDhjhGpvnfHvfg54zuY53Yg/4JKv4JMcdq4YxrETN3e958Pp4Oc3dxFcMcsdscnDE9M5yAhHgCU+/OSAIxQjCIjCJCEEITlOM8fD4cNAAhNhDnC1ZsG+VmtaNmzFa0xN2i1w3xYVrbFhcM8zNowauWAAp7MIP89h+e3lExnUxFT0cGIrEpxx1zrN883c8630zWr4aog/4OMv4OIdKiE5rjHi14OebjaGo1WuWOHDVaiV5jnrrN8YPpMKJtarElpEhEQRC7njz8Hy3mACE2EZnDJi2ysHC3JkYt1rTE5zLcWZuwWscTVixYuGmRu0aACm0hhPrZvrhbsldE8kMEMTBGEYRvW88rLLLmywxAg/4Orv4OjYnExlzjnnOet8c2RUcMcHiQwITtWv0YxlFOCIjCKKMJwnWuXlw1ACE2EZmTbDhxZsa3Dkb5lrRvlyrXOFy3WsMmJg1YYcrnC2agCnQng/2f37QmuPDny30PEpjCp3c5zvc5mU1DgvSD/g7M/g6x4bxzjvxOfG5zNYjlHLXDWpwtmusNgIToZ5yvGcqpxnCcqynCBAlGE0Y4b7d8ucAhNhDZo4xtXLlytyN8mVa0bN2a3Flc5FrlzlcOG7RuyZYW4ApYFYT71z710Nm3iY8EZUQw4sNYAIP+D7T+D7ULrMVmlxvtziSE1crPhjhnGcYTjGNce/gw5AAhNhDDG4zNMOJotxs2TRa0YMca3E3YtVrBq5cMMLfHmx5mYAqDAS6D/gKI/gKhiJ4b7XwcIxGERWYvc5nieDpMVUYavlc0g/4OXP4OSdaRmrnbc7znPHjOanGK8br08qY4MTN7x3rfOYTtQ6KMIwrCMYRjCMU4RhGEIRhAijCMZxrXXvl3ACE2EYsjZlhcZMS3K1zYVrTC1arXLhgwW5mrFq0a4meRm2cACn4ug/4FGv4FIbnet8t8qE8KiKpVpXbMZjNWq8Z8Lw/AsIP+DtT+DsPknHPHV1HgxedxCtVw4VjUUqU3dz3xnuCFszUGfgghhhhRkJDBHAhgQoCBDAhI08+bli1QITYRlytWeZzkxrcTlyzWtGDPMtc4suFa5bYmzFw4YZG2NiAKVBKD/gdy/gdz6xjn269OfCYoAIP+DvL+DtXM9OOudbi7ruCFaiDOwIJYYY446acjLUAhNhGHMycOcLfKtaM8eVa0ZsMq1zmysluJxma5sTVi5x5WgAplGYP+Csz+CrffV1nrXXHOs1MVHC/AhoCE/Bv1+DhelcE8ldE8zMwSlCVMtr4bgIWyiWBDAhhjhhgjjglhntxtcGqAITYRiyMGLXMzzLWWTJhWtGDJytw5m2VblYZcWRhkwsMzVyAKUhGE/BBl+CDMxY+NfBSkoWwwsIP+DsT+DsUuvG3i1ZreYIXEY6HOwwoUMMssuHvsITYQ0wtGjdpixLcbXC0WtHLfEtct3LRblY5muVsyZOcOTKAKaSGD/gsq/gtT1G+UadnCuE6iTKczlsCE/B3t+DvGmC+SspynK8Z1wzwzvGMUpOFxeICE5HAh1ZxRiijAjBGEUUZzx5ePHQAhNhDBxhaM3LZktbNXGFa0xZGi1ywwuFrlrmYt82JwxwtGoAphHIP+DHT+DHUmMVxxEKphUprjy76khPwgafhA1MuTm5sKZGCEKSlS0M0I0ITdyuajSsb1IxhGMEUZ3x8+G4AhNhGXJkZZG2Nstxs8rBa0cYmy1zjbZFuLK0zYW7NnkaMsoAqiAUuD/g6S/g6lqpVrnyO0VrGJrLjvPWOK44d+weAxjEauLzm+PVjPeoYqajURSdcedoP+DuD+Dsfjes14PieKOMzaajEVw343GLjr27hc23Fhiqw5c/E51MdfE3MTUxOJWIPHwRM/AczEhcTImIRMIlKJAiREkImAkmEjO/R8mIAhNhGXI2bMczBwtyY3OVa0x5GK1yzc5FrfG3aYWGJnmY5WgAqfAUSD/OxfnYznwtcZwnhx4O0YxwrSONc73vjmbmaxddtZ5VEy5z4PbvcxeF9JvQCD/hKG/hKHOmr5XjMcZ79u7eZ4zmN6rWuGuWoxa9+D279WZzEVGMY5NNIrdTxgg/Y159kpTMzEpiSJiSJQmpRcEiZiSpoiYuc8/J8WPKAhNhDdziYtsuZwtYYWjVa0xtm61w4ZY1rdk2YZsjjI4YtMoApqHoT62761WEaZaY15uHKd41pHFHJa2yeawIP+E0r+E1mMxMwiOnHHKel6nExXHXHjHMCFurgiQQxIYSCCCGElhjlppx8sOsAhNhGFpmZZmDLItcYszla0bM3K3E1wtFuTJjZNMuVo2xOWAAqdAT6D/aDftC+vHpz5NYuu2p4Rq9bnOefPh4cZqeWccKqsKudzPVlupiK7b5Ygg/4TFP4S908NubwenXwYud1fC+Ucqz5XPGa576dc3dswxDhTwE6lXHhnnNiE5G6HPrCM5wrFFNUjCEqSohGM0YiCJCMiEYRinW9+ij4GITYRlyYWzFrhyLcjNthWtGuNytcZcTNawxM2rdy0ZYWrTIAKZh2E+/2/AAfSsMC0sGHjYYCtKznDDTPCGECD/hMQ/hMD1W9XF338Dwby3MzMxnl14cJAhOxkdecYpxBFCKKMcePlxyAhNhDZjhzNmbjItYMMTZa0a42C3Fmx4lrdhlc5nLJplcZmQAphGoP+AYr+AZWK49DPSKrCqzi669L44IP+E4D+E3E52d5zxvjhh0eJnpi8AIXHZCHLwxwxyo0JChhhnpzKDWAhNhGZs3cMW2RgtxZmWJa0zN2i3Ezb5FrNnhcM2WFhlyN2YAqEATGD/gL4/gMF6TjTo4NTV3PN4M88zuN4zqdNTyluc55878Hjx7iD/hNg/hNTjv03xcY3GTNb1ngrpPSOjtPKemcXNbZrjje54oToZHbSCNU0YkZShKEgijCMUUSM8/VR6gAhNhDJu0bOMjPGtYNWmZa0c5MS1xjctluFljYZsmbM5aM2wAqrATGH4+7j7yHw5NJrLJbNpvQKDTJDAoDCoTBoXBIXAYTBYHD4hD4DA4BAUBgkBgEEgcGgsGgaDofwv2eF+0n8+T+fTmcTebUGgUmRQNAYBAkEgkCgkAg0Eg0Gh0ChUAhEAgEBgcBg8Ah8Eh8LhYCEdB1ZStKEUYxiqjCMUZQikQEIzIxvXDr3w5QhNhGJzlb5WeNstyuHDBa0Z4mq1wxZsFuFzhY4sTJmyx5sIApKDYT5cD5cE4VM0s180ZiD/hae/hafde2FazjhsIa+IW9gSJk52CjAITYQ4asmjRk4brWTNm5WtGmTGtc5cjlawzOHLFlhcuWrJqAKXBmD/SifpU78Act41iaiYuOfDdYsg/4X5v4X35yPFme6ZVjhwjoxysCE427jxgnGs6ooxRjWufhugCE2ENGGNhlxsXC1uybtFrRzlzLXOTMxWuW+JqxcMczHC5agCmMZhPr8Pr8d8aYbYcF8V8kcS1qWjojWgIP+FtT+FtW55Z6Z4Xq6TWYuOeuO4IWrKZGCBDBHDDHDGhhSzx4nAw6YITYRlc48zhriwrWrRziWtGWZotc5GLNblct2uJowct2LHEAKgAEvg/3nn7z+OdbrnjrjjjNThwjseFXDFIzO853nM7luqIP+FM7+FNvljhPhX2dM63G7454+Cc+c3FarhXLEVVRGM1WwhOQhOs61iREYxhGME5IhCEZRQnCsc/Vm7AAhNhGTIwYMWLnKtY4XDha0xs2y3Dkat1uHM4YZsONvjbZcIAp5JYfj5OPlAARuNR+PSmKQCCwZBIJBoNBIjMpnRqPXK6CH8NDnhodABRKLQKDVKrbJegiBwCCoLApzYrHUKjRKKITdzIR69RCMqwmjCJOUUJosNc/Bu4ghNhDXM0yOWONmtaMGbBa0YMGy1zmzMluVu0bsmjXKxZNGYAqeATeF8wR5gnU6imjGU0LIpoCGeWeWeHA2WwxwoYJopIpIJIoJIYkEcq2C+Wy0hPw9bfh634HB16uPTHfHXLCMJSzYMWDFbVitilghGtcuHDh148+PDesbUxW2SzVohJeBIT681ayjKMJoTIwCEYRQiSilGE0UU5zx8/DLlCE2EM8WJi3zNmK3Hhws1rRllyrcOXNkWt2TfMyYZMuLGzaACncjhPraPrj8GnVp1YdUcksEsUrSQjGOHDW+PK24tNZAhPw5Jfhx1xXyZcmHBhlGd2WeHDjnec4RjgjijslgxIP4A8mlRxnjcxmpBMxcXGZzx7+jjoAhNhGbE3bZsmFwtx48uNa0ZucK1wxZsVrNuwcMG2VsybMmYAqkATGH5qLmo0FgkFgsJgsaotEqtUqNQnc6EfjyYRVAIHAYSg8JgSXy6ezyq1Sr1ap1Ki0Qh/EJp4hRUHi0Xi0FhUFhkNkEhlEpkUjE2m6VRUgCAoJBYqpFJmUzk0njUbhEJicSAITnbo8tWdZymjCcpzRghGKEZRglGicIk54dfLrLMCE2EMmbbG2bsHK1o1ZsFrRkzbLXGPNlW42uPCzyZWmHMwcgCnsrg/0SH6Kmd51vWcNRFaaeBWNRWa48c7zlmInlOOCD/iBk/iA/5Rfgc+G4nm43zeC453E4cMcNVqqVOccec8SExd6EOrVdWMYxjCcCEUBBKMCMZ3z8+LYAITYRlyNcrhw1aLcbhmyWtGeHMtcZWOZbjbOWTXE1cuHOXEAKeCqD/R4fpDcsZ8B0jpXBhbOOscWzw+WcXhWJ8DesWIP+Iuj+ItVjhx1dcXHM8b43mN6jUdGuk6QlxxxzOYThcpTsznOMYxIok5RhBJScqk41vl4N49IhNhGPEzwssTJutYs2TJa0bNcq3CzyYVuZoxyNGzdu2YY2QApmGoT6dT6dXg4smvU0Y8FbRhGFKyjmyo1Ag/4kVP4kVeXWOHF3m93ecXqOU+A1EIXSVSZWemeCeCFDAhhRwz4HJwQ5wCE2EM2ThrmZ5sK3DiyN1rRu5xLcOVjjWsXONlmw5cjBvlbgCm4ghPrYPrYdm3ib82fBhrSumFV6TtSlsloar0lhhPxHrfiPXvbXKU4Rzb92fRPFPFGkaTjDDat4zITnZ4IzVjGKMBFFGMZxw6+PJ1ghNhDBw5cM8bJgtc5WuJa0xMXC3FicM1rPI1ZYszJq0xMnIApoHIT7Lb7MnRtwSngrgja+68lpSjSV8WHLUIT8R9H4j4b6MeTDgvLPo0yreta461jllWOIhLdqMurGqMRFGCMYTnj4euGgITYQ0ysmLBk0xrcTRqzWtMmJmtcuMeZa0ytWDltkwuGGHKAKUg+E+4S+4virqhipbNKss4CD/iGs/iGX7cL7IZ4b3eSGpJiEjZ+Jh4ODi5WhgoO0ITYRhc4WrbCzbrWbHEyWtMmNmtcNG7da4bOGzZw5bOcjZsAKmgFFg/z5H599d6zrOp4VwjWIqpRbc82dxnp4fhDtWo1Kb3nN7u7uZzWdZ6Z8IIP+Jrj+JrnlrPTPK6RcXOZ53zzd3NTpGI1vQ5cbnM5vMzNKYMXU4z248ACD8zyo9PcTMytMXEkrBCESIlCJqSJTEzEyTLrvxfHqgCE2ENmrJi0cYWi3I1c5FrTJjarcWRuzWsmbRozzOMTFrmZACokBL4T6WL6XPNnxY8l6RCkZRzZ+BGEIyrGenNnjDHRCUJUx8rKkhPxNHfiaHvsnXVfAhOFY1nnxY8M5r0Shkw4MWPhYYSnCstezPeCEl4ChDpznOcYoiMJwVEZRhSMEIwiRnXDw9ccAITYQ4aZGDVxlyLW2Ny3WtGbFwtcYWTBawaM3DDC0ysmzNqAKeSyD/XgfrwW9eOjMTU8I1g6RerhdcWzx4us1fCIwhPxOxfidvxZcl7WokJsurXmrCEYQjCMIwz7sZOWeEa1AhMHgCdOnljVGIhMIRghBCMESMU75enFsITYQyY4cORnkYrcTBuzWtGbZutxOGDJawbNm+Jk4Z5cbhoAKZx2E+0o+0xpCe6uCuDDTDOrLjvnw5a68EYQig/4kwP4kscI5Xynk0rERU4xGL6bhIIXHY6Bo5YIYYUKAQEMEsepplgygITYQwaY3LbK0zLXLhuwWtHGRutcNc2Ja4Z4seLJjxZMjFsA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QYHAOAgAQdBPoCqgQBEAtabmRvi45BibaF7r6SkfMDCEgQRP//A0U1BQM4C2QZIDIJAJCbAwE3wB5FMwkAkIICAdvFHkU4CAD+AwB7hdI0Ek7ApD/TAKQ/Cmseg/49uv49u88uPK+V8IxXBqdXEXG678u8WIT8EI34IOY6o7IbmiFpsK9bxSlhpptty7yE4kr1RjCsYwnCcIThGM4Xrhvz4bAhNhGZllcOWeFutaY2rla0ctGC1w2x41uFqxxMMzLK5aNXIApvHIT8hbX5C28+batrltjwZ651hDBkwZsWpizAhPwTBfgmDrTFXM1Q2YtU8U4Y748dcuLffWCGgLKEq4GAEDAwMGIGAgYGDRczRwDAgCE2EOMbNxkYYWK1yzx5FrRmzbLXDfE2WsWGFk5cZcjlxiwgCqcBRYT8dD346N92nRW2SWKGSloxjXDlw58t8t6q2hbNLNDQwUhGVb3yz0srDCcKwurCMMjJmoCD/gMs/gMvir7XhVYrhrlyrpUSzm+c7zOZ3GauGHCoxWp4X0jlK8Zm73c8759wg+3qeT4M3CYlK6uEEIlMrmUwVNIKVU0mUyEzPPzfHvgAITYQyytceRk4wrWLXFjWtGGTGtc5cuVblyYcLVmzYscblmAKdCSE/Imx+RK+UEbzy104c+HHPDauCOama2TJkxWzUxTpEIT8Gk34NO8MMsrpFKZm6GyWqWKNqwne+WumOvLhg+lWuVxMQiE1mLhMlxd55+7HACE2EYsTLNixNGq1nmy4VrRmwcLcTVmzWt2uRmwcN2jlg5yACnYhhPyTqfkoLw2x4q6KaMWrNizYpYEp4cOHDnz465YXuIT8GBX4L+Zbo7L5JxrXDh04defLhyxrGEpWzR3YsgCE7GToo1jGM4ThEQRnKaKaePozyCE2EMHLhnlxs8y3FmcMlrTGwyrXGNy3WtseRxjyscjhpiwgCn0khPyaFfk0bvpyYcU8WC3ElamLJCyFZ1159+vLlqrixSCF+DMj4Mi4I5sCtnvrvrpptrjUSVYK7GYTEXYSyqqCeumE53A58KzrOMUYRTRhGEZQgSinj7tY8IAhNhDbHkYuG2ZmtYscTFa0YuWa1yyY4VuLLkxs2TZnic424AqOAUGD/kOa/kOpb1z5XWaQYjHPkAGq1GtYq4u95zO7u5lmCr1vtMWAg/4D4v4DyYazw3yyNzu+/heGAPDq95u5isY1jWtcNcKpV223rr0756iDx8AeqJlc3KYmARMEhKJEkTAiYlFwuePf1Y8IITYRly4sOJnhxLWjJmwWtG2LItcNczJaxxuMWXE5YuMbTEAKXBaD/kJ2/kKJV11mt1LO7zq+jpyAhPwBZfgCxlursjmhkWohOOWWvHjAhOVu49bwrCsE4k4Xy9WEACE2EN8uJuxw5cK1oyZNFrTE0xrcWNu2W43DLLiaMGDlyxzACroBVYP+RZD+RZnTSa41uM4mIzhhAqFU1EqzU1ngnGbueM8beTi8ryi5uFRrhrhjlrhPLeIsg/4FdP4FZ+vhTVQi44xl16dee45xu7lMimpi4yytpwvwJ8hHia10xwiq5TirXxzvjvjvvjx88+KE52iPgOCkIQiRRCcIwjGEYRhFNEJ2jIklCEYkUUEEYTgjFCKKE179WcPAgCE2EMGjVqybM8q3LmaOVrTLmYLcWNxkWscmJk0Y4cjhvjaAClAPhPyMNfkYb16mSlrWpkrKgIP+BNL+BNPGXibisXwuQIaqkIC5gYEQMTI0KiAhNhGJo2x5HDDItYNGmZa0aM8a1zjY4VrBllxOWDPC5cY2oAp9JoT8ktX5Ja7XzSviw2wwwxw1wzvOJglgtkzWwWxV1YyE/AuV+Bdeebh4qww2w4KyhLAwYKYsVKWlON54Z52etYWbQU42VCgjgjgjgjghhghBDAhTw14nAw7QITYRlYsc2LI4aLWDJtjWtMLZgtw5WDRbjwsMebHiytWbRgAKygFag/5NPv5NW+uYzqeFdNYwpnlz6demUIYng4VWq0TOZ3Obvd90+DPNu8xm5liOmuXLty6cu2OHKOU66xxsg/4FSP4FTeEdmKi0zeY48eXPOPJ4ZbtO53O83aGKjFajhXCuztjlrWsRhiMahGcuPGed747631rwc8cghO5gl4DRRhNGMpyjCMIkUUIkEowiRlOEUowjARgRhGRCcok5RhEEYk65eqj4ECE2EM3DJi0yNHK1licNlrRk5xLXOZkxWtcTfIwzMnOPCxYACpEBOYP+Q67+Q6/wJnhnlnpx6XhV1uc8b6543xu8zcXU1GNVjWuGOWOERrnw4oP9v9+3/mpxvlz4dccY3N3dXE5pUYxw5a4RyrEVE1c7zvd7414uONiD87yZioiCblNxJFwkRKESRcJRdXErvfXz794hNhDFrkb5GzVktauW+Fa0w5Mi3CywsFrBlkcY3LDE3xuMwApXEYP+R2r+R4GGdccXqsajljSD/beftreF1yvhvGd48GucgIaMrFfCwEBAwMDBwsLJzsHbACE2ENXLXNiYNXK1k1cYVrRs2bLcLnGzWtnLPKwbZszDMwbgCqMBPYP+Srz+SrvjPg3x3zZieWu3Tp4nTwtVjEbvO74755573OZu6mt1lNsTGLxEAIT7PL7Qu1o4mKGKGKMIThhrpjrrfHWKC0sEM1M2aWrBmlCEaz0sc8ca42mWeoCEp2odWM4wiRimjCMIwhGBGEYyjCMIRhFSsIIRgJwnGuXqwwAhNhGJi5xsnGNmty5WDla0yMsy3C0aOFrdg4YuMrBmyc5MwApDCIL/ADjh/gByXjeXwIP901+6FvUVuoeaQSTw2LyWAzAhNhDVhia48bnGtwuWTla0wsMq1w1ZslrbM2bZnOZo1b4cIAqsAUeD/j6m/j6nmIlF4zyvlPKtMJjMzsZll16cZTVxNI0jEcp4T0rUQy5x58ce4IT8T634n18uTPm4OK688M8NbzwwjBJSkLWpgtTJTNixYs2C1JK3y3x49N9tduHPly1nPNDZg0aNgIP4Az5NyvGamYuLq5SmrQTExcRMCLiJCiIXUzM3LPP2d16AITYQ4yZmDbExyLcrBswWtHLRstcucmNaxxuWrNjhx5c2HEAKeySE/Io5+RP+uClbYbY4ZWGuGtcs5zjSWDFkwZJbJRwThPxLlfiWx03hljjjjhhslSmDBmpitbAlWcdNOHjy54XFYqDOxQhDKlgjgliijghgQRkM+DycDXAhNhGXLicY27HGtYt3OJa0w5sS1ywcYlrbNia5crdnkbsnAAqCASiE/JR9+SltnzstMOCOimTJklxqZqZEK3y49+XPlnWk9EsGIIT8Q5H4hk8mJkngxxx4cuHHh0wy3nGMoYMFsGKloQthhe8whNXOc2M0004xjBGEYEYRlGAiw4enGPKAITYQxxMcrLK3bLcWZixWtHDfGtw5WrFblbNcWJo3xYsWVyAKggEqhPyXIfkuxz5cVcUcWDFkyYsVMFpQVw476c+fHeaVsGjFwpZsVIP+JTT+JR+Y6XiU3nOee88dzLhFctcuVVwLz3z38Hfchc1gINLFDGhhQwQoIRDBCIAhgjRz05szwCE2EMWLFmyyY2i3KyytVrRmycrXDRhhW4mrTE5aOcTLLhYgCmUXhPyh9flD703zs7HLDaeKlsVtksmSwIT8RC34iF9GKG5kjaFJwJXhlw6dIIaKtkFcwEDAwaBg4GBQcDDxdbBQNgAhNhGZxhwuWzdqtzZsbla0xYsq3E0wuFuRs0aYsjRi1cZGYAqCASuE/KDp+UHXFjcCuCNKyvHDPPPDPDWt0JYKZMGjFgtHFXJeqICD/iVm/iVnulozG6uZrOKjWsa1XDCMZrc8b748HfGwhZNJBFp4xDAhgjijghIYEEcCEQkMsuFyckO0ITYQ2yYmuZo2bLWjfJhWtG7lktwtseVa2x5mDFmxxt3GVwAKoQFDhPynwflPb1st18DBTFixYKUlK16zw124M+GFaTtgHInTBKUK3vWu3FtVXTnLPatAg/4lTv4lN+PSKqJmd53njvM5RVY1HRhMZdR1MyjURrW/Kuo0rE8L5RjAhMHcjTwHGEUUUYIwRhGMIwICKE4IwBCMEowIRTRjXP1bywAhNhGJk4ctcbBgtZZMmVa0Y42y1w2y41rhkzaucLBy2cM8Y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UyHAOAgAQdBOII9gUBEAtabmRvi45BibaF7r6SkfMDBEgQRTUFAzgLZBkgMgkAkJsDATfAHkUzCQCQggIB28UeRTgIAP4DAHuF0jQSTsCkP9MApD8KxALaAYP+Gm7+Gm8A8PwuvTny58ufLnyzjOJiKzrfTr4GUQq6TNWiaRMKmYiEVUJpOYzMZJiYmCScXCkSIzVxKE1cQiLiLJXVkxYXU3EXAhExMXHfwvD8DweXPp14ceHHF1cShdTF1MxImYzELhMJiM8r2IP+BdL+BdMA5c8Z1vhx5c/C8PwvD8bx/E8XxOfHyPJ8TxfI6kwmJJkTC6uJSSmJTCYRKETNJi6AQlF1cCJVKJqalSVXCauCYIupTETCJQXU3XPwvD8DwfA8HwPB8Lw/C8PxNoialJCkQJhKZRcTUwT043KC9fFve0FlULAuVLzs3KsqVKllSkqUBKBKAACUSpUqwABYAsJsAAJUoLEqVKJZuWbJUsWFlBsXd+X8H59wITYRmZOGTVphyrWrVtiWtMjPGtcs2eNayaMWTNwwyM27TEAKaSqC/slT+yVeL63xvJLLLFluy7bZYizPPqCD/gcW/gcX8PGWW6zMzc5m0ymaqKYxiqrEYnlAgvEkS3bsqWUUAlS3b3z8/xghNhDPIybN22Votxsmjda0b4W63DjbMVuJvjxt3DRlmxtcIApaGYP+JST+JSXhx4cXbvM5jK4iIYVQg/2q37Vfv258nHh0mNTwqcTFxuSDjVzKamEEWmbnO+fmACE2EOcuNhibMW61kyxZlrTI3ZrXDnNjWtMWJkwYNWTjI1YgCmgig/4ltP4ltXhTWp1Ga3Oc9ccdxxq4UitZxyCD/dHfuj1d4zczSqxUeJDCE3bLv4nigIRJEiiRhCFEEIRjOKMaznj29YAhNhGVhlxZmbBgtbtm+Va0ws8q1w0xs1rfE1xYWeNm4zNMwApQEoP+KSj+KVOL1eo5VqsVjESAg/2b37M/leuOjCJrM54gg68bN5mblMrnfXuAITYQzYtMeJg4wrXLZmyWtG7dotw5sjNa4xMcWRjlxYcjdwAKXBiE/FAV+KBnIDVr4GGkbTlFgvaMQIP9wt+4dwCJ6TU4ua3rnE5AhcNKghhhjhhRwQwRxo478TLqgCE2EYmDltmbMsa1k1zZlrTKxxLXDVjmW5WLPKzwsmThnjygCmIchPxUufipHxyy5MplycPBGFbKMBgw8CsAhPuNPuR7MG/dp0VpiStBCE0axz7MeMCEzVnOAQIwiRRIxrj4fOAhNhGTDhb5WTJqtctsLRa0aM3C3C3xYlrPG0YucLnMxbZmAApcG4P+K1z+K10cMXqeClJXm3h+B4OrhPvLPvLRlXneeFO08VJYqZr8bHmmg/W8VK5sJrMWmbm98+vIITYRkbsGDHLmZLWeRo3WtMrnMtcsW2Va3ytWDDC3xMWTHMAKWBWD/i1M/i0748r5OE4mtxnLrrw9AIP93x+7/y4zxvdZ1PSNcHbfYITREjNGE0YzjOtceXlAITYRhYtG2JrlbLWjPKzWtMWRitc4mGZbkbuGuRxkbuGmXKAKZiaD/jAE/jATqmMRiKiipXN5vfDid+EpYcJAg/2+X7dlETlnObvN3GYRUcufI8K1VCYsg+FZmUiYExMRQSm0l53x8UAhNhDdriZNGmbMtaYmzla0zM8S1y4wuFuXDlc5m2NvlzNmIAqOATuD/jII/jIT3K6vE8rrWcNavlOKmrxFTFze83u5mUxczm7TERjsg/3cH7s+XC+Gatt4PheG8OurjvOU04O1csY4ajlPKcZi5nd3OZcZ0IPHrevLF1MSmKlcTNpLTMRMKmCJq4RMESm/D83QITYQ5yY2TZjjZLXDBkxWtMrNgtxZWbdbhb4WbbCxZNXOJuAKWRiD/jXy/jYZrnicNRrGMaxjDUxsg/2H37DGnTj0zw49rVM5bzxjrYCD9LwZrK7WJiUzd782wCE2EOGzFwyb5GS1viYMVrRu0ZLXOFk0W4mTXG3yNmzlg3zAClgShPxo/fjShtSWZslowZsVsSdwhPs2vs67VtRq15sOKrFMhoKygbFAQEBAwEFBw8PJ0cHRACE2EM82TMwat8i1pjyZVrTJmZrXONgyWuW7jDhZsMLRthaACqQBYoP+JWj+JX2ZTU1eN1mLuJjMTKbi0zBMQghMRnFplNZpExNt3d3ueK8zKWbluzGMa5cuXDyggv5xu/nFVk2UWyM7hbNVc6bVWs7zZJvCbNmq2bLl5ZlzsWuqRkmMvLfAgkssDKVLYhc2bLKSpZSbFzcWJSULBYKIlE2Vd8/b8vzAITYQ2Z4nDRxhyrWzPG3WtGeVmtc42Lhbmy4W7NlixuGrVsAK3AGVAYL+2jv7aPA7yLLLZZsIsVSiWWVLlwG3Vp2ytohLJZss0t1u3vm9715293t3t8k2zeNWy8kxzMY5PT5ufJ8ggv5tO/m08D4Ph+jqRzvL48+rMsyzNmTGJlZslqNzJeIVpdzUlu3vm3znc1LLCWWzc1Vy3KjeW7t72fDNzuMxy+tzud52+IKRSlibllhYqWSktlAglATYsEuXZYrJUsqy5spubm5SUlBLcm5alsuLLY2Wdnvz8v0/YCE2EM2LPMyzY2a1nmaZlrRoxYrcTHEyW4sbTE3c4cjnMxYgCp4BW4L+1TP7VNPj+IB8HmJS4nedNbPOdjWJLJG81YsWSsq5SpVFN8b43IP+F8T+F8U58gHibqqwxFTiYmJXUwTExldxmJq4TETMs1dxMXCQq6vEiZrfHyPJg+ELXFpmCCJIuBFxEouCSJhMJiYExeMxMBEwRIBMTOe/n37QITYQxytMWLCwbLWWHFmWtMOVgtxNMmVa0zZGOZm3ysWeLGAKpgFegv7Ty/tPuIJcb42SMJDIkYtkXIyXFNadDuXMmeOczwzkeJzxGW3zPjr4QIL+zbv7MbmtzIs1SXDZet223dbs13LRLLnebNy2bnmXueVnnx5zZs2S3xL8XnGgg/EzMzMzcE1cEkJhJNXECJqYuriZiYmJq4mJiYQRNTICQku+Pp83jCE2EMWuZxlYuW63Dmys1rRgwZrcOTDmWuWrBwwZMMjhjiZgCt0BYYX48xvj0linlhhhjhljllhvjllhhKIJosBRZVhsFirsZhMVgMRZdgLKLKKpLlUCOJTHLHXTXTPgab7cDg8DicPi8Tj8PicPh8HXfPXLTEhmiwVGAIP+Mqb+Mq+JmJTiUKvDEYxPKNVjFRq9TSIq4u9uu955zxm7nddbu93O5zebtMMFXOM8HKO3DHgTw5WAg+lzcTF3GYzV4qInWcTF1MhEAlZEzCUrgmEIlV1eLlMSvEETErLvwfVUITYQxat2WZuzcrcLlgxWtGzZutcuWTJazYM2zPJiyY2uNwAKlAFQg/4opP4os+nXoDkioiqmKjCKiIYnE4iKxDGGIxNTczdozERCCN1cXC448L6ggv5/2/n/vO8B79ZckZlliBlizc7Pevhnu7N8b4mJNtrbLjHN5Jvp5ILnq221VAlEubhKKEEudlFAQKWWbO/D9vz/ACE2EMHGJy0ZM8S1kwcYlrRw1xrcLdllW4crRqwatWbFi4aACqQBQ4P+Rlj+RmGGM4ROM9OPS+TUMIip1bd5vjN3mZyhVYisRUcL4RFXHft4bICE/B+J+D6uUbVhWOFlw6Y6Z6b3jWcZRlK2TBixaMGa2bFqyaMWBPDh259uvXvy68d8qOCOxTEAg/AMpk0RcXOySYkIlEiJiJiYmJhAibm28+H58fAQITYQ5aMsbFzharcrNqwWtMmZitcNXLJa1YOWrNg2xZsjBuAKTg6D/kz+/k0F4yUrDlqwhPwXhfgt/tixSTvfPXHvhrSAr4CDQaBh4eZj6QAhNhGFtkytGrbMtcY2DJa0ysGq1zjzNVuVwzw5WDdvkaM2gAp0IIX5QTPlBRipjUx4GO2WmaO6bBXYLAYSzDWWVR2YGvCghPwYwfgxxzZcFGKmaGiGJCMMcMs8N8OOOHBeMYSHc6tIppwRlOU5RIkU449/JhkAITYQxYMmmVjibLWTJq2WtG2Rotw5mLBa2YM2ObJkwsMOZiAKoAE/hPyH0fkP/2cPhcPNjledZoLWtkxYLWwTsjGsbsbTs20rOE1YXYWFhlWMGDDawIT8JyX4Tp9WnRlyTwQwYpYI2irhvfHhw4bxuhRijgzMWi2a1sEZYaYV63vPHjxw07Ygg/gb0Uyu5mZmJEwQEXaZlnCIjCogrKSZTnr7qCE2EZcuHI5aYsy1tkw4VrTNmYLXGHK0W5nDTK4zNmjhtjaACmodg/5FjP5Fpd8M8p5YT0jo5VVxOZ3XPleQhPwpsfhShy0zssNbgzx1x3UlklkyU0T1QiCD+AvJm7mauZmLmZTEzN559fD8wCE2EMmeLLiYOWC1y1bMlrRgxarXORhmWuHDlk3ZtWmVnixgCnsqg/5I8P5JCYnLjjep1WuGHlTjEVM3nOfBPBROK6axyIP+E/T+E//HKeTgpM249e3h3meMKnhPQ8LOs8N4vwSEpunWcYzTjEjAghFGEZRQihGcbxy8WfgQITYRiaZGrJkxZLWTfK3WtGONwtxZmDBa5yY3LTDhcscLJqAKlQE8g/5KLv5KRWpwpU6t0lSsXTF4km5XK9zd5nc7jK6p0vwr5diE/CkR+FGPFgiRvfDPgsufPfDhrGMpWtgwaMWDJgpCUUU6wqrW8ap1wYdXDwWAhNnG5t05iEEAjOMYhCCUYRgIIRlOU6VQnC88ccOHX3ghNhDlkxZ42jFgtc5mTFa0xYW61zjwtVrDGwbZmbRtlbsXAAp7KoP+TgD+TgeY44543VxMVUcmOFawXc7zu5lEaufGhPwitfhFBwamiVKxvhvjx3rjb6ZZTlDFbBipgkhFjV02hOBivesZxVhEhWEYwmjKMFIwgI1je+/L2CE2EMcWNq2yZGC3Njbs1rRpiyLcLZrmW4WrVm3asGWbE3bgCksLg/5PHP5PKbjOqnlw5oT8KMn4UP4YK0rOdeKAhdNgZ6546a8TgcMAITYRlzN2bTC3bLcuVm4WtGLdstwuGuVazbYWWNmzc5XGJmAKPgWC/wA/df4Afu2whPwlPfhKfbJgh5BBJvDYACE2EYsmLNiZZsK1gxaN1rRy1ZrXLHNlWt8bJszZuWWZy3ZgCoIBMoT8o1n5Rr8eGWOWG1bRlakMFKSslWE41x6NLFjGTKMmVq14JZSD/hQE/hQVqeTtfaeEcpRNznO53eWcZw3oA48BvlaE5Gzj1jFGacKwiIRghEIkSEUEYRTrfTw4+AAhNhGNo3aYc2JutbM2DNa0yOGi1zlyMVuNkxctWrJvkyYmoAp6JoT8p3H5Tv6cvVjpek6SlKkpYKUkheGOeeeOeGEMsqzAhPwnzfhPzxbdkaRtJCKU4SnSCkaVtOmOF7xz6ceshO9Li4Z3mijCcJwRglGSEBGE54+7OPOAITYQyyZGjLCywrWzDFiWtHDNitcNWmNbmYYszJqwcZGrFiAKzQFXhPySDfkklrgw2qjCMJ0mnKcISlK0rYJYLZMGbJmyYsWK1pWlSOGufLpy6cuWuGc8cL0rKEEpwnXHfPly6cOdtrfChPwPxfgffwZrZMGKGKOJSJO88t61w1nWM4I0WnakC8Z1rEhDFNVnvn04c9c8ct8d744ztkwZMmrVi4EtXAsAg/c8m7tcQlKYlUrqSYImJAQklcXFxNREVU1cpmZmEwmrXfHw/Lr4KCE2ENW2PIwbZHC3EwbN1rTNmzLXONtkWuMORg1xMmjdo1xACucBZIT8gHH5ALcbhYaTphje9cc5zktLFbFTRLVk2auBo3ZsWCMLzvfDhvfDlrjrhXVjGKcEYr1vhw3x1w1x4dOXXr4O/fv4OnHjWpqpm1SAhPwk5fhKFhmYtVtGbRgyYJQheN74cOGumueuvDlvOdGKmqmKVqUjW98+nLpy563nGs63w1RtbRm1ZslKCMJyQgTjOcYWlgxQhNXE5s4ThGESJElWU4CEUCMJwiTlOUUIynSaSESKJGAAIyiEIwihFCKd+7GPcCE2ENGjDJkZt8q3DkcslrTDlbLXGTI2WtnLXE5aZWGZnjaACoQBNYP+D+b+D2fXLDVcKxjljhjhWqrGsVy1yrEVERjWumNKzPOc8ZvyeYCC/pvD+m60vgTu3dsSZic3LEYzmZclzbc28nyghISRRCCUYEU4wnCMIwJRhBGU4RhEiivr5MPAQCE2ENWmRrjzMGi1llaM1rRllZLcLjJjW5nDTKxy42bFgxxACm0gg/4HOv4HSWeW6m53POd3MVHKumOGscJ5MoT8Cu34Fh4YZXwVgpK2bBmyZMWrBShPDHbPLtCE62brwuTjGKME5EEYRRjPHr35ACE2EZcblg0yZMK3FjbNFrRk5ZLXLbM4WtMrdiwbtGTRrhbgClIPhPwF6fgL14E6ZMGC0sl8lYCD/giW/giX4cVIpjjy57CGtI5dwsCQMHDw87IwwCE2EZGWVjlZuGK1y5aYVrTCyyLcLRllWtmeVkzxMGGNziYgCoYBLoP+CZr+Cal1vF1GOHLhw1rSZnOc5vN843jjjOIjUcsdL1qD/gfI/gfLxFdqxqquON9Xg54873O6nDk5cPC4cNY1V83h54iE4nKj18aMSMpwjBGBGUYJTlGEYwnCKKNa8vLEITYQ2cY2OJhlYrcLLNjWtHGNktw5GrRbjy4XLNowbuWDLCAKgwEug/4M5P4M5e8xJHbxfEuulXiJqYyueLLjF3JcXrPiVQCD/geo/gepy4REXnwPB7d/A2oxNNTqauJu8zm9udd648SE8ENPNnGcZxTgShCSEIRhGU05RjKcIxnGt75eDyAhNhGNuzw5XGVityYsLJa0aMcy1y0a4luNzlZt3GVgzYuG4ApjGYT8IhH4RCTanOd4zKWpotqtqQkAhPwFTfgKnNGLJi2ZM2Chhvlz49st99KFyGMizt6OCGCGBCgliljnwePZQCE2EMsjnJjxM2K3Exws1rRtkZrXGZrlWsMLJpjwtmbhlkbgClUPhPwcEfg4RtktqxZpUwY6TziE/A1t+BqnLwN8p2nCmG0KgIaOsoCZpYEgYGFlaeBlgCE2ENMObC4xN8i3NlzOFrTGxaLcTFvlW5mLlkxzMHLJrkygCn0xg/4THv4TKZ5OvQ8DMVETWZu83m9xmRUUxFacK1PbnyuD/gj0/gjt4w48DrwlMzOZus1ERidTrGta4RiotmOvDw52g+nvPgHMpq0xMRIJgiYJJJgub489+HohNhDhnmYtGDBitb43GNa0Yt8S3CzZs1uZzka4m2TLhxt2YApwI4P+FZT+FZU61MzV4ViY6Kjg4VWI1es648yE/BAF+CANwJ5FkMccN8uTLrnPHHDEpDBTJLRoxITB3Me2+eKJFBGUYQRRhOE064+nHIAhNhDLLkauWTJmtcNXDJa0wsmi1y0Z5VrLMzcMMWVs1aN2YApzKIP+B9z+CAeYzNzubqeDtXhRqqnU4rlXbUUnjGeOAIP+GWb+GOXlwxjGowi4zM1dRwcENG8749fB34fj9YOuFykmatUoETEXUpmU3jnx9XAhNhDNjmyMGeFitzYcWNa0w42a1xlx5lrDI0cZmGNi3ZMGYAqQATuD/c2fuVeupT18Lw3Lm3mOLMTwjVcoqmrwQu3OeLrfV1bmpxjHAIP+ITT+IU24xTt4PgN6dp5Riqi5u9pzE1mKrBiazjnreOa8udcecoTpQ7cIQSnIBCcEScIowRlGBCCSUaTjGFYVhhjp5tAhNhDZxicYsrZktcM8eVa0ws8K1w1b4VrnJiaNWbFy4zYW4ApfF4P+AcL+AdHjdZXF6axrGuVdKvkAg/4eHP4d874cMaY3F3xcbnjO/BmF0kGhgQQQxSwRoYYY5acPgYdIITYQ2Z4cjhhiarW7DE5WtHLNktc4cWFa4ws2uNkzZ4cmNqAKeS6D/gKM/gKV58sRWKYnV4lKZjM5Z3OZ4xZOI1HKOkCD/h/C/h+fucbhUp3Od8d53nMzKmo1jFajFKnXXl14gIP1PA8/uuZiJRM1JNXCEwSlJMp3e/JgITYQwcOG+RrjyLWTbDhWtMuHItc4cOZbhbZnLfJkyOcTjMAKjgE5g/4Eyv4Ey8ZsXEKpiKiYLnNzMd+3g8IprFaqMQuNxuZ4zHeD/h4q/h4r69OyMViavbjnnvPFm6rUY6b14iai8xzve955zNxnhvFQhOdm5c7ziiEYAijBBKMowijFKMYECcJwvHDl14fAwCE2EMWzPNjc48K1hhbNVrTM2YLcTDCzW4cOVm0Zt8jNsxcACnElg/4G2v4Gx4qUxmN1tlxrj08XxPB5MRUY1PTPTNiD/h30/h3vznbnGbmlTpwnpdeMrhCLni6xnwSD6Rmbi6upiai8STFzITHG+/Xw/CAhNhGVgxyY2ONotZMXLBa0a5Mq3DlwslrHIwcuMTZowbZmYApzIIP+CVT+CWfEKvE4ZxU9M8GlU4ODwsRyhPw6Pfhz7jiwyxq3y5MvDrPXPPGOC2LRi4lOBSGAhastj5YY4o4EUMMEsUsEcEsMEaGGfG3w6wAhNhDBm2Y5WLhstcN2zNa0zZMK1w3bY1rds0cOcuZs0y5GQA=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U4HAOAgAQdBMgK/AYBEAtabmRvi45BibaF7r6SkfMDCEgQRP//A0U1BQM4C2QZIDIJAJCbAwE3wB5FMwkAkIICAdvFHkU4CAD+AwB7hdI0Ek7ApD/TAKQ/CmQfg/4xRP4xQ7xuhucXVxNSJRNb5NiE+de+dzrkvqGqeClrUlIjG8Y4Zbab8QCExSlGUYRnON4RRlCcIicb6+fDnCE2ENmmHGzaZXC1q4yMVrTI1brcLXM0WuWTJqyYZmuNvlaACmIXg/4zIv4zF955deG4uJXUzjjy4rCD/M8fmdeUYxwnlOL1czlz14udgIasjK2AQMDBwZBwEDAQMHAw8fTwFwAhNhGFmwyY8rfEty5sLVa0bs2S3ExcslrVvkzMm7lk2YucIApREIT8Yo34xV8zVSVqWtHBjoCD/SFfpAeLlm8Zic1zq4aMroC5gRBQsDDxNXB1wCE2EN3LDE4xuMi3Mza4lrTE1crXDRq2Ws2TlwyYtXDPKxcACmwkg/41jv41qcZ4b5TqODlGpqZy5znM5m4Hgc+Qg/0U36ImL4Ti4tuet9b3eyJqcKionly5gIP4C9eJiciUSmYiZiJRIuefm+HgITYQ0ysWLBi3bLWGFm3WtGjjGtcZMONbjysmrdi3YY2rTEAKiAE2g/43SP43Sa64KxEYRVXq1r3x5c0TVIwqcXCMrm8zz4bkg/0fH6PnxL4Iq63PG+PHPPMxPDHhPArUUZmb3nfHnfebmJxvhGCEzdiPgOKE4ThEBCMIBBGMIwihAQjCcJqzy8XLwCE2EYWbPLkbMGq3Jhwt1rTLlbLXLRziWsGLXE0ZsmWRm1bgCnAfg/5BYP5BadeH4XXp1xmLi4qmqw1EYvhxniCE+ea+erzZcl7ZKSzStaUIqxnOtcM9tuDOoIXOYTRwwQQzo0cUcEMEMEcUcEaWO/Ls4CE2EOcbbNkaYWC1o2xtlrRwxyrXDLJjWscTNw2Y4mrfK5cAClIPhPx/mfj/ZxTlyI4MEMU8kaiD/Tofpzb5c7mLiuesZIaWqIG5QsFBoWDi6mBvgCE2EOWTPE1zMmy1g3aZFrRoxyLcTjM4W5czDE3YsXDXExaACm0gg/5DwP5D2eM01XCuVa4RiDc73z574zz6b0CD/SFfo+eEcI1MXe7473vnnjvMTeHbPkOAhMnW18dGFUZVhGCCMpwjGMZ1w5+HwCE2EMmznC0Y5WC3K3cuVrRswbLXLBo3WuMrTC0Ysm+HJmygClYUg/5Jgv5JgzlmYupm4udbwIT6ez6e0tghqYIUrOOemvOAhoyuW5AQCBQsBBwcTJ0MDaAhNhDnE3yYsONgtxMHLZa0yuGC1xmxs1uRwzbsMbBk5bNGwApDCIL/ADNN/gBmtzJ40IP8/5+flvW+EwCGhLSDvYGJm4AhNhDHLhYssbdutcMW7Ra0YtMK3E4yOVrPLhcN2znC5cN2QAp1JIP+St7+SunaIrgdKjRiYmLXebm7mt+BMIT6sj6p1eWWO85OGt7whTFbRg0YtWC0qRvLh1y5QIXEZZpZ4JYo4YI4oYo0UKIQQwRwwSy35mHJACE2EMszli5xssa3G3a4VrRk3brcLfKwW4mePM1a422Vi4yACl0Vg/5QXv5Qc97us4nThWNR0z24gIT5mz5j2WTBglghKNa5b658VvqAhdBdFq4IUccUcEsEcsdePvsAITYQ1YtWmHHjbLXDdm0WtMTbEtcMGGZa5zOMzZs2Z42LdkAKTw6D/k3k/k3z6VjtXLFdM4uD/Tgfpxa8Lmq43wzcAIakmIK9gSBg4eVnYOuAITYRlZMWjhu4yrWuVm5WtGjRitcMmLlaxc5GTbJlZMWzdyAKaB+D/lEu/lExQeR31cZjjnOdt1NVrUeBPaCE+qI+pzw4zTNdOk8E8kc0s1s1MUJ003yghOVo5d0ZiMIoQgjCMYTRw4euxCE2EN2TVy5bMXC3Lic4VrRnmyLcWHMyWtMjXFizZWTPJmYgCmMZg/5THv5TG9xCrVG+GeCsRqO0rIT6zj6x+dWfNnce2eumE4UpmhslaACGppKBt0JAoBAQKDQMCg4ONpYeBwEAITYQxZtmbLCwbLWjnNlWtGeRgtwsmzJaxc4nLnJjxNmLhmAKfi2D/lZE/lZF8NGZmExUYjWr8qcUmL3eevTq66mp1PgXiIT6gr6guWOlcTEyRkjeNcuLGnOc5RhDBhwOJhtSNMdtdcaE5HCn24yjERhMhFCKAEIhFGM8e/gy6wAhNhDXKzxtmrNitcucrla0ZtGq1wywtVrTIxc4mWJu3YuXIApkG4P+WIr+WIt3zrrwzTE6qqrVanlvhciE+pC+pDbNOSdlI2jCKbDWOWGuV4iFk0zMxwxwwo0EcEcUsksKnB4uHOAhNhGNgwcZXOVwtaYsjRa0cMca1w2ys1rTDiYZcrHNlYMGYAphGIT8t+H5cCaww5L2nghaFsEsTJXRpwXAhPmwvmo6WwWpaGBSscN76cPFhz2chYNgg1MaEhgjQxo45a8bTMAhNhDHDiaZmuJktZY2zZa0wsGq3E1xM1rhw4cYcWNxlxsWAApUD4X5aqvlq1smwlGEmwkiy23BgIT6Qj6PFjnnvjvO9pZMQIa4iIC7QaAg4ONp4+BqACE2EY8rFlkyuW61jiZ4VrTDkarcONtmWs2zRgwzZMmRiwYgCpIBOoP+Qf7+QfHw8BSIq8YnSMLjMzx59t3RpquEY0rLjed8W63IhPt9Pt+b4mLHzL4KYIxvXHfLe85zlGVMVdFJSkVy3y48+G+GKjBDNHZLEITwFxZzjWs5wRgRlOCJEjKKUZRgCMJwiRjCM2PTxXgQITYQybtWTByycLXDfE1WtGeZytw5MzZbja5mTZtjasMWFkAKWxSE/JKF+SVOeedcNNODHgnSkti2AIP9mx+zJ5MYxyjhPDMz1rv14oaIslygIBAINAwMHGzcrA3gITYQ1aNmrZxjwrcLVg1WtGLNqtxOcLNbmbscbhizZMWzhiAKlwE4hPyZYfkyxlPDg5eLDG8YwjSVMGDFbBmpilaUYTnO9cM8dcLbSdUDAzKUhPvsPvsdOitK0jgnilglROU8N658eHHlresZwjaWK2bFo4GLJixYIRY5aceMhLdroownWcYRIRIkJwQijACUYRhFCITY8/PcwCE2EMmmbHhYMsa3IwyuFrRu2yrcTBvmWuWLVtkbtsOJm2agCnkog/5OYP5OUdGkVM3uOs8Y8GNzczUNYxy5Y8Lh0ngAhPwAsfgBTthnHCxwvSMlI6NuqOCGK1qWRjOuO+WG2VyEeAId+EYRhESiIowjGCMIiMJ1w8fLACE2EOGLXC0YYWi3FiY4lrTG0bLcTnHhWuG7di5b5GjhtlZACnElg/5SbP5Se+jr4WdXi6lcXVzVu2YiIvG448s8QIT71z71eqmDPyseSFp0Tre9a42XDXDWqEM1+AyAhORwOrFCKcSaMIkEAThNeuXluAAhNhGVhib5nDPEtw5cLNa0yt8q3C2yM1uRhmc5mzLG1w48gApWEYL/AEiV/gCRLVLy4nO/BdCE/AAZ9/zSVMC0YTxw33z5wIaqkoG3gUBAwKFg4OPoYGqAITYRhauMmVsxaLWLluxWtMmTKtw5HDFazZsmTHLhbOHDLMAKPQWE/Kkh+VJHJhqAhPu0Pu0dkaiHgUki9NmwITYQ1YNGrJy1ZLWWPIzWtGTjItctWbBbhwsGblxmaMGuPKAKcCGD/lac/ladrw8c2V4ziIqq5Vyxw4VrOuevB1zAhPwAWfgAt30pHBHJTBa1MEU43vhvhmx4suTPixiEl3nZjGBOE4IoBFGs8Na1nPqAITYQ2xsmDLJhyrcmbCwWtMuJotcZsLBbhyZcbnJkYsGDBsAKfy6E/LBl+WDPIy8LPSCsJ1nOG2lUUEoSpKVpSxVyXxXyY8VZAIP+AML+AMPFcc3NzmppXTr0xrhrFUu5znO54x314Ou/DnGQgvwNm/D3dUoWVZZZZsW3d3tRmZ8AITYRjYY2ObLjzLXGLCwWtMbNgtcZcLZayzNsLFq4YZGTfCAKbymD/lsK/lsNjw3GFxGIxiOGI1EEyzNzM3Kus0CD/f4fv/+kcs8IijMTK0TEXiYRNXNzHWuudoP4Q9dN53KYmRMTAghMSmZvPf049AAhNhDRg5wsG2bKtZ4mzRa0b5G63Fkxs1rTNix5cLVo2ZY2gApwKoP+XCz+XC3v2FaqoqqRJOZ3G7vOb3a4vlx5YkCD/bpft0wd9SiXC9YiMRFIjBSJut8PD1kAhc9gIdPHChEEMEMAAIYIYBGnlx+DaAAhNhGTIwxt2DBgtxtsONa0xOGC1ywxNFuFqxYscbRs4ysWoApvIoP+XKr+XLOLjF4avgxGImLtu+N5vjvhzmCD/gHy/gHbwmpiW55uO+Oc3coiNY4Ry4VQhcBmmdpQwxQwRxQwQwoYo4IYCGGGvQwtYCE2EOG7NmwZ5Mi1nmYMFrRm2brcOFo5W42LnC4Yt2DlrmyACloig/zn351MiFTDl4fheD4HPkAA7R0Agv5XK/lc25sWVned5YAA3nCDcLmJgJmLIukJhKZnPi9wITYRmxZGDDKwZrWbJq5WtGmXCtws8zZa3bssrnE3bZsTJwAKzwK0AYT4oT4oUZcgOZzQAAABgw1pe1aVlCcqwqmycnkcHgA6fSAAL2lOU8mXVr1a9m3RpzY4zjGcpwgolOEoyRhSMIRlG8pwijCE4TjEjBCMiMaRgpGCKM0JwThGlYfwNgeBsETebAns8AAAAFKpc8ntAoNWq9mlcGgUBgEDgKCwWa1arzqdgm03AAKBQZxOaRSaxWa1W6xWapVa9X7ZKYFAoJBIBAILBIDAIHAYFA0BgCAEBQKBwCBQKBQJBECQBBIDAIBAIBBYDAYLAUDgMDgsDQWCwGCwCBoHAIGgaAQFObFY6pVQg/CnOZsmJjNTCE4mlIRMzaZiU1cDFXCLXIImImExMSImYuJiYmAQJqZiSLqYTCYtBNXSRcSgmoLqUSBMTEoAiUE58X1V+wAhNhDVo5wt2GNutZZmLZa0yNWC3FkxMVrFjjbsGrXDkYN2YAq6AUOF8dZ463F4rM5jS4SNDBBNDRFFJFFFFFNBJFAkSQUQYCii6S6PBV2SxRwIZpYYYo5J54aYKcLehvExx4mOb6/wdg/F1bFQURDQ0JDQkFGQEFAIGCg4ODg4CBgIODIOBh4ODi4eFh4eHh0LCwMOiUOhYKFgECgoOACD8ThnjtMk0mCLTFxEkhiYi5i4i2JqbESCc8/duAAhNhDNnhcsMTFutytmOZa0ZMcy3Cyc41uTG3ytsrRpkcZcwAqTATqD/go2/go36dV0eD4Hm8trteLpSIhETiWGIxWOGOHDGopHGOs3xIT8cdH446dOhnzG3ZhhRKkbRwQxQtipa0ISvPDhve+O9a1nGspyhSuis6zAg8e1w9PV7mbu2YImJiYXjNXEwETEwIlK3Hn6ttAhNhGRxlZMGzjEtb4m+Ja0x5mC1zkcuVrhlhwsWbVzmZNnIApMC4T8Ean4I1aV4UJUhkyghPx2PfjsfyZcNJL4MICGjKKAg6+BgZGbgIghNhGFi2zOG+RytxNWuRa0YtXC3DjbsFuFplcZGjdxjZ4WYApkG4P+DBT+DB3WmmJxeN8N658No3jdgIP+O87+O62pzXO93xdbzXWszjfaY0CFy02NgnjgEMEMEcEEcMcs9+RQZwAhNhDRq1ZtMblktb5mbBa0w48K3FiyYVuPI3aN2jlvlY5mYApnHIP+DoT+DmvcVnHGubnHNxq4ajHgRjlAg/476P475883G7iWMR4FeFXKtY3W+u+ohOBWEEJpxnGMYxhOE4Xnt49J9AAhNhGRw4ZtGjZmtaN8LJa0ZZmi3C3b5FrlizauGLDIwwtcYApvH4P+EML+ENGtxwxx4U1emnC6Ilz8DimQhPx39fjvTgz04+rXx5xx1yzhTFTBkzYtk8UoroWjOMPLTDDBDDBDBHGjghQwwx05eeGDYCE2EM8rlo3bsMS1hjZZFrRi2xLcORrmWtGmFqwxY3GRy5aACo0BNoP+E0L+E1fSdRyaxUazi4qZTtnLizdzxW3HOtsonhvpjHKD/jsK/jr1xy68Obc7ze7vNpRqsctdnaezlmpTPees7zvePFz347CE6GTLrnhinCMBGE4RhOASjBCMEIylOE5VTnXL2U4cwCE2ENWjFlhx5GS1iwaMlrTNixLXLfG5W5mblrlxtGzdjjzACqgBOoT8M0n4Zqa4Mts9s9McJyUhgwUyUwYLYJYJSlCNZ4b4c+HLXfXDhjGUMktEtkoYgIT8dVX46v60vmvilipgpZS8sLHPHfDpy5ceHHOcbSyYNmDZm6GTRixSwXaY664c+ECE6mmEZq1jNEnKKcIwRlGCEYTRRhCMIIynCEUZ3rp4sI+BgCE2EMWjDI2xY2i1o3YYVrRxkZLcOZzmW5MbTI4yuHDls3xgCnIhhPw5TfhyJzwlWmNhhvped6XswUtkpklmvoughPx05fjpnx4YY7Zc2XdtzUwUpipDBWmGF7xxxw4ZgITqQ5KMCMYozhORGBGNY3x588eMITYRiZsGWVsyYLcOTJiWtGeVotcZWuRa4a5GTfKwyYsTJiAKgQEng/4fCv4fF9XPLPDPDOJq4vPgeD4W51eFIjFzw43mwIP+Ofj+Oe/tWel6zrnjnXFvnw4953nnuYmsVyjUVECFxmIixc9MaNHFHBDDBDFDFDBDAhhgjghht0M80+mAITYQzxsGrZy0wrczXNmWtMbTEtcYmGFawzMszZriyNMjPIAKVhGD/iGC/iGHzUoKVmjwAIP+OfL+OdWeWL5ZxxnfPjzcQIaSqIOEr4GFg4GBg4edk0BaACE2EZWuJo3y4cq3LmYY1rRw2xrcWRiyWsHOLKyzMMbZq0wgCkMHhPxC0fiFrrbFjyCD/jmI/jmbeBjOgIeHSKGxGfweKCE2EOMjBmwyN2q1i0a5lrRu0xLcLVm0Ws8ThmyZOcbTGzYACmsehPxH3fiPvvLfTLTDgnZghilTEwStfJhteEyE/HOt+Oe+uK+jDonmlgwYIWiVrdpptZ8NwIP4GnfXO5uZtMSlMru98+fOPQAhNhGLHjw4WbBmtbtHLZa0yNHK1w1xtVrhswctG+Ns2xMMgArjAWGE/Emx+JNklPgTyStCSta47458GGOc4xwQwYMGTJkxZm7Hmx4Mssd8OO+eunBycWXBelKSwYJWhCVYXXXnOda3rOtxqvxMjnCE/HSN+OkcyZc2eOOGVeUcF8TRnzUxSyUwRlOc8t8sN+Lh5NuDPKM7VxT0T3Z+FXIkhCcoynKKcV8GOlZRlWE4TnK+TTaYg/gze+vfMyTFxcImJqQJJlc5zxu0YrXTXLHC8M3ndsxIRMTUoIuriZiZZvfXz7rxACE2EM8eVjhaM3K1w3yNVrTG3bLXDXG4WtsrDGzbs2WPI0wgCowBMIT8YTn4wndtsnD1YbTtG0LSpS1oWhFW9cdcrSnOUKUtmjsjaECE/HIt+ORe8paqRzSpJOs8+XPnx4cNYytTFg2Mmq1qEc8NcMuHHjCE1cid8t5zVhNGIQiQjCdK0nARlWE51rj5aHWAITYQ2w5cTljmaLWjfMxWtGThytw4sTFa2bNmbfDmbsMebMAKfi2D/jTW/jTX73ffG8XwjhrhrHKqVlnOeN8b6trpHLj27dewg/44FP44FefhcK5TRbc2mazCYRUNbqLzM9eXi1jx8ITB1JOfeacIownEEIwQgQITRnOuPTw4PBAhNhDjM5asmDJqtc5WDha0b5Ma3C4YMVuFtiat2rHM5w4WIAp0JIT8bMX42Y+BwdkI2raZOscNcN8MbzhGVsFMlNVLZIT8cyn45ld2/NfHK8McrwnScoUpSlrUlC1cGvJnwzCE3cR0YxhOUYRESMSIIzvPTxVgITYQ2YsG7ZxjcrXDJhkWtMzNgtxOcjlbiytMuPGzc5sjlsAKhgEyg/46XP46XfFRvF1NXi6phVRFTnxueFKlcTl16dQ8XtiE/HFV+OKvRlzYcFbTQSrScp0vS8K48muOOWOVaTpCUMmXIYseiuOD8LyuO+M7WmUxJEphBExMSmJiYTN3x9PjXoAhNhGJuyxsGrPGtxNHDVa0ytWK3Fhx5FuZo0buMrbMywuWYAqMATiD/jsQ/jsR3GPL8DrjjW0S1WNco1hhM3LNzucztu85zOYiPC35HToAg/44av44d5ntz5Na4ViozW83N3W8ZwxnBjON63jaWZm2+HW5yIP3OVebzzlMkiSZhMTCJhBBEomYSm88/X4xgCE2ENsjNpmc4cy1y0zM1rTMxbrcTdqxWtXGNtlYN8eZq3bgCm4chPyFWfkKp4OGGuWWGHFhySxYMmbJixZGTDGuEIT8ajH41B4S2OBTJHNOWGs8MdNcddMN+WuUhMnShryzrGMVYTRhOE4zrl5qXIAhNhGXMyzZsLjGtYtmTZa0cYsS1w1ZM1rLK4xuWjJwzxNcgApODIT8f/34//82DVqyYM00AIX44TPjhNyGLjUwyw3wAIaKrCxhYOJj5mBigCE2EN8blqzZN2a3LmauFrTC0bLcLnK0W4nGbKyxtMjdjibgCnUlg/5FXv5FeeMuOL4NRwrk8i+BE73njnM2jkoAhPxrlfjWpyYs1chjvlvhw7aY7ynaFsVMksUK00su0ITZypT5c71hGMJwjCJOUYIRgJ1y8+bIITYQ4wuMrdg5ZLXDXK0WtGjbMtcs3Lda0zMmbJk1zNcrZyAKTAyD/kZU/kZN4zxmIutUg/45Cv448Z4azeue77iGlKCCg6mFi42ZjYCSITYRmYOcjBmyyLWzbLlWtG+RotcNceRbjYZczfM5xZmWZuAKRwmD/kYi/kYZ54ly48iE/HIp+OTe+CWDRp1AhoKuhZmNmZWFnCE2EYcmZqwc4sy1g3ytFrTM3yLcTRjjWuMTNq5bMmznCywgCnotg/5I+P5I+fFqPDxcKrGq4VqqwwZcb47553PGUa32xywAg/44rv44r+2+G+W+E3ExcTMxcxMTiaqBGbvNeK2yhNXOhDozuqmTgCEYBBBAjCat+PtnDjAhNhDbKyas22XItysGWVa0xtcq3DlbZFrfFhb5GLRw5c42oAp6JoP+TlT+Tl3lmuVaxrGMRNbznfOec8Yzm5uNZ4YmgIT8csn45e7aassMMcKqEpYraMWjFqyYs2LBZGuW+PTphOBwqR68KowiRhOcIwQglGEUY1rr45xAITYQ4yYsrnK3cLWjFrhWtMblqtxY2+Ja5a5crBk4cOGzfCAKTQ2E/J+h+T9HJl4SFqIWwoP+N0b+N2HtwzypyRw4gIW7JQz5OGeCO3Fx2CE2EYWjDFlZNsq3M2w4VrTIyzLXGZk0WsWjJllyN82XG2cACo4BNYP+U5D+U5nSY6b5b5ZqEREImZlusxMZjM3Obzm7zMQrtPgAhPxyHfjj/ztcWmGmOmGWE5KYsGS2S2SmKlMEIUrK7GwxunOcrxhXIITqS1zjOMU5zJynFGE4TkQIQijCdKwghEnffwaT8BAhNhDRq5xYWrfCtcN3LNa0cs8a1ywctlrlowwucTZuwbNGwApSEIP+WGb+WE3rt3nq5y3ccYT8acH40y8EtjdHJZijZMCFm0UWDthnlnjpxOLnixghNhDTLkY4s2Fgtbt8LRa0cZsq3FkbtVrVmybZmuFo2yuMIA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cdHAOAgAQdBNYIhgIBEAtabmRvi45BibaF7r6SkfMDCEgQRP//A0U1BQM4C2QZIDIJAJCbAwE3wB5FMwkAkIICAdvFHkU4CAD+AwB7hdI0Ek7ApD/TAKQ/CmUdg/5Lov5Lucdu/bei6usprMSia58OcoT8Bun4DjaaNuzHibMOJghSEpRlGcYYaTCEt2OXLCqhNOEZVQiinGuPoswhNhDlkwcuGTJqtcsWOVa0wsca3DiatFrLJkZMGuHK0zOcQApcGIT8kQ35Ih8uRbLiw0mihOFbYcTToIT8Dj34HHxsvgjkhiIxjhjja9WshJdjg1mnCqc0yKccOvXYITYQ0yuW2LEzcrXDNxiWtGuJqtxZGrJa3btGDPI0cOMbXCAKfi2D/kn+/koRrO4vhOKxiY7SiIpaVzNza6zERjOo4oP+CIT+CHF4F8OMbnd9enXvF5ZRhqOEdI1VTWUcY3MdQIThcLoxQnGMYwjCMIoRThGEYEIwjCInO+Hkz6whNhDBxlZ4mrBityZcjla0asMy3CwY5lrFg3YsmbBgyZZsYAqtAVeD/kvW/kvXLo69GcAA69F5m1zERERFThGIpwjTWIVcbm88Z3e54znnnjteHSvSaIP+Caz+Ca08Pwjw/Cc+QAM45YrhrGKubned7dXXed8d8Uo1HLHbHLHDgqYuNxmrXM51zp5Ig+WMxKpiZlciYkTMBNXVoECYTMTMTARMSIQRMSuJmePHwfB8YCE2EYcjRlha5cq1xjZOVrRyzZrXLRljWuM2FuwYuG+JhjaACoEBL4P+Tm7+ToE41nE8nCNZ7EYREZmd8+3c74UpyvpvtNiD/gkS/gkJrk5Xq5nO89eHeczdzERVcuvQ8S2ETO9eDV7AhLdLjxnGM04TkSiIxnCMpyjKIThOE5zvPkx7wCE2EN8jVu1xtHC3DjyuVrRk4YrcLHFjW4WWbKzy5GzTJhagCmcgg/5SEP5SETx+XHO3GOOHKOWNdMRiGM63UoP+Bxb+Bxc1wrljhWkZvM8ZuYyzrrjrMoP1uN7ubiFxK1wuJS2vPPz+gCE2EOWWJnmY4Wa3M4Z5VrRxkwrXOXNkW4nDRrhy5MrDJkbACkwNhPyegfk81x8bBa2JCN4gg/4I9P4I9SJ4b1EuQIXGYbMoYUcdOHwuACE2EZWGVy3b4mi3LlYZVrRzjcLcWRm5W4sbfJmas8zNxiYACpwBQoP+SUT+SVvW458O/LeJ1GsYjWKRCduN7jNaHhY1jU4411cc3u7zc5q+G/C48oP+DNb+DMflfgOU6YTec8ee+PHjnPGOurxGMY7DS91xnLcWRnF1EantnHibg/gDz0TExu5tMXUoSlMzCIFCEBMSFxcZrd55+ffpACE2EN27JqwY4Wq1g3YsVrRw1aLXLBpiWsszBlmb4W+HM0xgCnksg/5LGP5LGYl14ZiTV6it+VmKhbM8dk3Cp1wvwquD/g6g/g6h69HDVcGou53nweHh5zleIxXQ8K+E6TW2eYCE5G7oxjOJOCKMIwIwRRgIATjPLyb7ACE2EYWjDK0bOW63C1yMFrRyzZrcWbK2WsmeZkxbZmLBm4xACloVg/5PCP5PFeOa5xtYqtX4HPpghPwaRfg0zhTVHRDNTFSVEMtN98aE1c6HVTnCcpwrOda4deWAITYRkxs8zJmzarXLhziWtMWVytc5suZa5ZYW7VxlwsmWVgAKUxCE/JhN+TBvRK2ClJIY8WmIg/4PDv4PE8Yupores8YAhqyQgbGDQcDBoWFjaGBpACE2ENcbFu1cMnC3DkzZlrTFjyLXLDE5W5WbdnizYmzDNmygCmEahPyiFflEDuN8Md8s8cJ0lbNgwU2XpgCE/BtJ+DbXM27K4mama2C1E12vFlw3hMHadNWKcIowrCKKd8PRUCE2EOWTXM5ZsMq1yyasFrTE1YLXDPHiW5M2Nm1cMsTDLmxgClAPhPyb6fk310NlMlsEYw1xuIP+D8D+D8FfBERF9OKAhcRkmdhlhhhlltwt8wAhNhDBtmZZGzZitbN8eVa0xtsK3DlyMVrFniw5GDRphw4mYApwI4T8oAX5QA8jUyQshWdb465Z555Y3jGErWwaqYMQg/4Qlv4Ql+nXXHG5zO4lerqsVwxw4Y1OufLfeYTB0NOesJwjNMBCKBEnPHr4blAhNhDNjhzMG7BytwsW+Fa0y43C1y0xsFrBs4x5mjfNmcs8YApoG4P+Um7+UoPnGmI1hvwJ4RrEUrnw79dghPwiMfhD3mphhhjncOGNe9KUtkluyUyAhchhsfTHLDBFCII40cEcMM+Trh1QITYQ5ysMbjIxyrWbDDmWtMWLGtcuWuNa3xZHDPNjZNcLPKAKeCyD/krA/krTTzrcIw1GHBhGrxdZc66x3jnOUzwvhwCD/hLM/hLPrhngirIvGcTq8SpF1xxxrdXGZZjn12CDx73h+DeZWWuYmFVFKUhEzNzOXHv6t4AhNhDlw0Z4cTZutcZcuVa0cY2C3FhzZVrRowxsMjZoybNnIApgFoT8meH5M+9uWm3BjyTwSwZJYmjDorOE/CS9+EkOUeBfVhxTkjWrTTis+UCEeCKcu86zrGasK1nfHrx8YCE2EY2eFy1bZG61o1xtlrTCxyrXDhnkWtsrhxjauGbJjlzAClIOhPyV3fkrvzMmC2aeK9J5QIP+FCD+FCHny6MQ4ddTxIamloCvi4GHRMLDy8PVACE2EN3GJs2aYm63MyxtFrRu2ZLcWZplW5GznKwytc2Zu1agCngqg/5N2v5N9+N644mqxjhXauFQjLi79u4uIjDwM8NWg/4U2P4U4ccfAvtOIiJmZzmec2muHg+AeJnCmY63PECE0dTXlvecZkSIIRQEIoTRjGt+HrdQITYQ2bt8zdkxyrWLRvjWtGLlgtxOcbda5aZWDZm3zM2LdkAKZRmE/KF1+UMuueWumXFPFDNgtipgWvk1xqCE/CXF+EsfA1T0XpWVYTrO88s9cNsagITmbODdOc4xnGMYxTXnj4d9ACE2EMmGJljbscq3C1btVrTJkyrXDHEwW5MLjFjYtsLlrjxACkkMhPydsfk7ZOBgpmlRAIP+FLL+FLM4cL5ceG5AhM3Q168uGs1bxCE2EOG7nJhxYsy3E4a41rTKyZLXDlkyWuMuFyza42GbC4agCnQpg/5R3P5Rz+8eTXgxzxnUcuWuHDEYTM5u873x4895njrQg/4VPP4VR89uPhZ6OE4mCbLFSmFtxcuc56iE4GJWta1IxJiMpynKcCAhEv38MtwhNhDdvmZtMjfKtY42zha0aZma3FmbuFrRlmbNm+LG4aYsgApuJYP+WGL+WG2KnF1Os63EhjJV1cSq+HHhmYT8B6X4D6Y4K6tuzbgvSdJ5s+ZwsOCFJIpVpfBjQqCDxpJMzV1eJiVolMXFyu98/RecITYRjxsmLNhkwrWLPKyWtGDjItcsWjZayyMnOLIwZYsTPMAKhgE7g/5YIv5YK9B16OvTwYZTJWKxitVhiEEzccY3N3N5md659M12g/4GzP4G3ewdejGek6rCqtC1tzneZzlm0Xi8ZwlFNX4F42CD7dJtMzmckhFwkmJQmpgiYTCRMrne+fox6AAhNhDjK2zZW7BstbsG7Na0asGy1w1zNFrDK0YtcLDK4ZMsYApyK4P+WZb+WZd4OlxdMOE8KrEKm7u3UcZqYcp6VYCD/gdu/gdveBvpOkWu9ud5vrW4jEctDpwiKV1b2IPxk3czcSmYlUiYmYgi4Tabvr6N9iE2ENnOJhjbssy3C1yMVrTI4bLXDdm0W5WeLNjaZMeFi1aACpwBPoP+WuT+WvflLF1ETrfDMXi4mCEJhnGa306+Jx5+J4vheHw4zmZuZXU8M8KAhPwRyfgi5jCM7sc8uTLjjWs7xmQklKEpQhBk06MdpUrky7t/GzwjKKE2G2PPMIPXveP3zc3ExCkXE2mYkRMAmEwiIQSmZmbz19ePACE2EZXLltmxuWy1xja41rRrkxrcTJm0W48jdlmytGbRy5YACmAVhPy6Efl0ZjXBlxYcEZQtKGDBt5G+wIX4FkvgVvgjspslklIYaYmTxGLhhZNFfTLHHHHDHDDHHDXiba9UITYRkyNmzRs3crW7DJjWtGWJotcYWbJawyuHDhy0yuG+ZiAKVA6H8ts3lt7iVkssQQKFQWHQKDwIg/4HGv4HK+0xCqzwdQCGmqZcwULCwcHEy8bH3QAhNhDfDkcOMeZytauWLZa0ZsWi3E2bYVrBxiZNczjGybtGgAp+LYP+XfT+XgXs8HhcXVxdTFIxEU35HOJxurnNzbPLw/C58oP+BlL+BlXt17VfCeU6nFruN3N558PBu8rvE4nR069AhMnWh4P1RgRimRRIoRhCMAIwjGc64+DjkCE2EY8mFnja5cy3HmwuFrRg4bLcWJuxWtWjfI1x4sbnMyxgCmslg/5eRP5eR0TUwSHhc5hLNWRNS1x8S8iE/A+R+B7m0IwjGsNOjSbbVghLFjxGTLorCGfNlxiD8zjmbWTMImAmYEJMzz7+P4AhNhGZs5bNWTPItwsGTFa0cZsq1w5w4lrLI5YYXDTCxZOcoAplF4T8wO35gd+Hmz202y4q4IYJWtLJXJGYg/4F/v4F/47R2nlGrrM7nPGPB48cgIXCZDHwywwQwRwwwwypYZY8zXigITYQ3w5Mzlu0brceLC0WtMuPGtcsWTZa2x5WzXHhYNMWJyAKgwEvg/5ghP5gj5vMZrNMRWqPCzpULmOLjjw+Hi11jjM7q2CE/A2p+Bs/EjKNE0U5ad2/VjhOSUJUrky4sODLQhGE7YYRqITJ0IdWM4oxTqrCMEpShRJKSCaM5pxjWevmw0AhNhGXMyyZm+TMtbN8LJa0bMMa1ziytlrBi0atmbnE0YsWYApSFYP+B57+B2/GtY1yrhXCMYxwrFQAgv6eS/p5VES87NXbs75Ag61F2lEhM3OevUAhNhDjMxZZWblqtaYnLBa0wucy3CxYtluJvhzNGuZm2yssIA==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535</TotalTime>
  <Words>1288</Words>
  <Application>Microsoft Office PowerPoint</Application>
  <PresentationFormat>On-screen Show (4:3)</PresentationFormat>
  <Paragraphs>344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Dark 3410</vt:lpstr>
      <vt:lpstr>I/O</vt:lpstr>
      <vt:lpstr>Goals for Today</vt:lpstr>
      <vt:lpstr>Computer System Organization</vt:lpstr>
      <vt:lpstr>Challenge</vt:lpstr>
      <vt:lpstr>Interconnects</vt:lpstr>
      <vt:lpstr>I/O Controllers</vt:lpstr>
      <vt:lpstr>I/O Controllers</vt:lpstr>
      <vt:lpstr>Interconnecting Components</vt:lpstr>
      <vt:lpstr>Bus Parameters</vt:lpstr>
      <vt:lpstr>Bus Types</vt:lpstr>
      <vt:lpstr>Typical x86 PC I/O System</vt:lpstr>
      <vt:lpstr>Typical x86 PC I/O System</vt:lpstr>
      <vt:lpstr>I/O Device API</vt:lpstr>
      <vt:lpstr>PowerPoint Presentation</vt:lpstr>
      <vt:lpstr>Communication Interface</vt:lpstr>
      <vt:lpstr>Communication Interface</vt:lpstr>
      <vt:lpstr>Memory-Mapped I/O</vt:lpstr>
      <vt:lpstr>Device Drivers</vt:lpstr>
      <vt:lpstr>Communication Method</vt:lpstr>
      <vt:lpstr>Communication Method</vt:lpstr>
      <vt:lpstr>Typical x86 PC I/O System</vt:lpstr>
      <vt:lpstr>I/O Data Transfer</vt:lpstr>
      <vt:lpstr>DMA: Direct Memory Access</vt:lpstr>
      <vt:lpstr>I/O Data Transfer</vt:lpstr>
      <vt:lpstr>DMA: Direct Memory Access</vt:lpstr>
      <vt:lpstr>DMA Example</vt:lpstr>
      <vt:lpstr>DMA Issues (1): Addressing</vt:lpstr>
      <vt:lpstr>DMA Example</vt:lpstr>
      <vt:lpstr>DMA Issues (1): Addressing</vt:lpstr>
      <vt:lpstr>DMA Issues (2): Virtual Mem</vt:lpstr>
      <vt:lpstr>DMA Issues (4): Caches</vt:lpstr>
      <vt:lpstr>DMA Issues (4): Caches</vt:lpstr>
      <vt:lpstr>I/O 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</dc:title>
  <dc:subject/>
  <dc:creator>Hakim Weatherspoon</dc:creator>
  <cp:keywords/>
  <dc:description/>
  <cp:lastModifiedBy>Hakim Weatherspoon</cp:lastModifiedBy>
  <cp:revision>116</cp:revision>
  <dcterms:created xsi:type="dcterms:W3CDTF">2006-08-16T00:00:00Z</dcterms:created>
  <dcterms:modified xsi:type="dcterms:W3CDTF">2011-04-16T18:17:40Z</dcterms:modified>
  <cp:category/>
</cp:coreProperties>
</file>