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2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3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4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5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6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7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8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9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61" r:id="rId2"/>
    <p:sldId id="362" r:id="rId3"/>
    <p:sldId id="363" r:id="rId4"/>
    <p:sldId id="322" r:id="rId5"/>
    <p:sldId id="284" r:id="rId6"/>
    <p:sldId id="319" r:id="rId7"/>
    <p:sldId id="287" r:id="rId8"/>
    <p:sldId id="286" r:id="rId9"/>
    <p:sldId id="354" r:id="rId10"/>
    <p:sldId id="353" r:id="rId11"/>
    <p:sldId id="321" r:id="rId12"/>
    <p:sldId id="291" r:id="rId13"/>
    <p:sldId id="292" r:id="rId14"/>
    <p:sldId id="348" r:id="rId15"/>
    <p:sldId id="345" r:id="rId16"/>
    <p:sldId id="349" r:id="rId17"/>
    <p:sldId id="358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663300"/>
    <a:srgbClr val="006600"/>
    <a:srgbClr val="00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5" autoAdjust="0"/>
  </p:normalViewPr>
  <p:slideViewPr>
    <p:cSldViewPr>
      <p:cViewPr varScale="1">
        <p:scale>
          <a:sx n="56" d="100"/>
          <a:sy n="56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6B46-D496-4E93-B7E3-D814E31E2BB1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0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r>
              <a:rPr lang="en-US" dirty="0" smtClean="0"/>
              <a:t>TLB miss in hardware usually, but not always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stuff in software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r>
              <a:rPr lang="en-US" dirty="0" smtClean="0"/>
              <a:t>Fully transparent 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r>
              <a:rPr lang="en-US" dirty="0" smtClean="0"/>
              <a:t>process ID could just be the PTBR</a:t>
            </a:r>
            <a:r>
              <a:rPr lang="en-US" baseline="0" dirty="0" smtClean="0"/>
              <a:t> for the process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r>
              <a:rPr lang="en-US" dirty="0" smtClean="0"/>
              <a:t>A: have to flush</a:t>
            </a:r>
            <a:r>
              <a:rPr lang="en-US" baseline="0" dirty="0" smtClean="0"/>
              <a:t> entire cache on context switch</a:t>
            </a:r>
          </a:p>
          <a:p>
            <a:r>
              <a:rPr lang="en-US" dirty="0" smtClean="0"/>
              <a:t>A: </a:t>
            </a:r>
          </a:p>
          <a:p>
            <a:r>
              <a:rPr lang="en-US" dirty="0" smtClean="0"/>
              <a:t>Doing </a:t>
            </a:r>
            <a:r>
              <a:rPr lang="en-US" dirty="0"/>
              <a:t>synonym updates requires significant hardware – essentially an associative lookup on the physical address tags to see if you have multiple hits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6" tIns="45203" rIns="90406" bIns="45203"/>
          <a:lstStyle/>
          <a:p>
            <a:r>
              <a:rPr lang="en-US" dirty="0" smtClean="0"/>
              <a:t>A1:</a:t>
            </a:r>
            <a:r>
              <a:rPr lang="en-US" baseline="0" dirty="0" smtClean="0"/>
              <a:t> </a:t>
            </a:r>
            <a:r>
              <a:rPr lang="en-US" dirty="0" smtClean="0"/>
              <a:t>Physically-addressed: nothing;</a:t>
            </a:r>
            <a:r>
              <a:rPr lang="en-US" baseline="0" dirty="0" smtClean="0"/>
              <a:t> Virtually-addressed: need to flush cache</a:t>
            </a:r>
          </a:p>
          <a:p>
            <a:r>
              <a:rPr lang="en-US" baseline="0" dirty="0" smtClean="0"/>
              <a:t>A2: Physically-addressed: nothing; Virtually-addressed: problems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6" tIns="45203" rIns="90406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3" tIns="45366" rIns="90733" bIns="45366"/>
          <a:lstStyle/>
          <a:p>
            <a:r>
              <a:rPr lang="en-US" sz="1100" dirty="0" smtClean="0"/>
              <a:t>Where?</a:t>
            </a:r>
          </a:p>
          <a:p>
            <a:r>
              <a:rPr lang="en-US" sz="1100" dirty="0" smtClean="0"/>
              <a:t>Caches:</a:t>
            </a:r>
            <a:r>
              <a:rPr lang="en-US" sz="1100" baseline="0" dirty="0" smtClean="0"/>
              <a:t> direct/n-way/</a:t>
            </a:r>
            <a:r>
              <a:rPr lang="en-US" sz="1100" baseline="0" dirty="0" err="1" smtClean="0"/>
              <a:t>fa</a:t>
            </a:r>
            <a:endParaRPr lang="en-US" sz="1100" baseline="0" dirty="0" smtClean="0"/>
          </a:p>
          <a:p>
            <a:r>
              <a:rPr lang="en-US" sz="1100" baseline="0" dirty="0" smtClean="0"/>
              <a:t>VM: </a:t>
            </a:r>
            <a:r>
              <a:rPr lang="en-US" sz="1100" baseline="0" dirty="0" err="1" smtClean="0"/>
              <a:t>fa</a:t>
            </a:r>
            <a:r>
              <a:rPr lang="en-US" sz="1100" baseline="0" dirty="0" smtClean="0"/>
              <a:t>, but with a table of contents to eliminate searches</a:t>
            </a:r>
          </a:p>
          <a:p>
            <a:r>
              <a:rPr lang="en-US" sz="1100" baseline="0" dirty="0" smtClean="0"/>
              <a:t>TLB: </a:t>
            </a:r>
            <a:r>
              <a:rPr lang="en-US" sz="1100" baseline="0" dirty="0" err="1" smtClean="0"/>
              <a:t>fa</a:t>
            </a:r>
            <a:endParaRPr lang="en-US" sz="1100" baseline="0" dirty="0" smtClean="0"/>
          </a:p>
          <a:p>
            <a:r>
              <a:rPr lang="en-US" sz="1100" baseline="0" dirty="0" smtClean="0"/>
              <a:t>Replacement?</a:t>
            </a:r>
          </a:p>
          <a:p>
            <a:r>
              <a:rPr lang="en-US" sz="1100" baseline="0" dirty="0" smtClean="0"/>
              <a:t>varied</a:t>
            </a:r>
          </a:p>
          <a:p>
            <a:r>
              <a:rPr lang="en-US" sz="1100" baseline="0" dirty="0" smtClean="0"/>
              <a:t>Writes?</a:t>
            </a:r>
          </a:p>
          <a:p>
            <a:r>
              <a:rPr lang="en-US" sz="1100" baseline="0" dirty="0" smtClean="0"/>
              <a:t>Caches: usually write-back, or maybe write-through, or maybe no-write w/ invalidation</a:t>
            </a:r>
          </a:p>
          <a:p>
            <a:r>
              <a:rPr lang="en-US" sz="1100" baseline="0" dirty="0" smtClean="0"/>
              <a:t>VM: write-back </a:t>
            </a:r>
          </a:p>
          <a:p>
            <a:r>
              <a:rPr lang="en-US" sz="1100" baseline="0" dirty="0" smtClean="0"/>
              <a:t>TLB: usually no-write</a:t>
            </a:r>
          </a:p>
          <a:p>
            <a:endParaRPr lang="en-US" sz="11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</a:t>
            </a:r>
            <a:r>
              <a:rPr lang="en-US" sz="2700" b="1" baseline="0" dirty="0" smtClean="0">
                <a:solidFill>
                  <a:srgbClr val="898989"/>
                </a:solidFill>
              </a:rPr>
              <a:t> Weatherspoon</a:t>
            </a:r>
            <a:endParaRPr lang="en-US" sz="2700" b="1" dirty="0" smtClean="0">
              <a:solidFill>
                <a:srgbClr val="898989"/>
              </a:solidFill>
            </a:endParaRP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018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5080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70.xml"/><Relationship Id="rId2" Type="http://schemas.openxmlformats.org/officeDocument/2006/relationships/tags" Target="../tags/tag7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72.xml"/><Relationship Id="rId2" Type="http://schemas.openxmlformats.org/officeDocument/2006/relationships/tags" Target="../tags/tag73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4" Type="http://schemas.openxmlformats.org/officeDocument/2006/relationships/tags" Target="../tags/tag77.xml"/><Relationship Id="rId5" Type="http://schemas.openxmlformats.org/officeDocument/2006/relationships/tags" Target="../tags/tag78.xml"/><Relationship Id="rId6" Type="http://schemas.openxmlformats.org/officeDocument/2006/relationships/tags" Target="../tags/tag79.xml"/><Relationship Id="rId7" Type="http://schemas.openxmlformats.org/officeDocument/2006/relationships/tags" Target="../tags/tag80.xml"/><Relationship Id="rId8" Type="http://schemas.openxmlformats.org/officeDocument/2006/relationships/tags" Target="../tags/tag81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6.xml"/><Relationship Id="rId1" Type="http://schemas.openxmlformats.org/officeDocument/2006/relationships/tags" Target="../tags/tag74.xml"/><Relationship Id="rId2" Type="http://schemas.openxmlformats.org/officeDocument/2006/relationships/tags" Target="../tags/tag75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90.xml"/><Relationship Id="rId20" Type="http://schemas.openxmlformats.org/officeDocument/2006/relationships/tags" Target="../tags/tag101.xml"/><Relationship Id="rId21" Type="http://schemas.openxmlformats.org/officeDocument/2006/relationships/tags" Target="../tags/tag102.xml"/><Relationship Id="rId22" Type="http://schemas.openxmlformats.org/officeDocument/2006/relationships/tags" Target="../tags/tag103.xml"/><Relationship Id="rId23" Type="http://schemas.openxmlformats.org/officeDocument/2006/relationships/tags" Target="../tags/tag104.xml"/><Relationship Id="rId24" Type="http://schemas.openxmlformats.org/officeDocument/2006/relationships/tags" Target="../tags/tag105.xml"/><Relationship Id="rId25" Type="http://schemas.openxmlformats.org/officeDocument/2006/relationships/tags" Target="../tags/tag106.xml"/><Relationship Id="rId26" Type="http://schemas.openxmlformats.org/officeDocument/2006/relationships/tags" Target="../tags/tag107.xml"/><Relationship Id="rId27" Type="http://schemas.openxmlformats.org/officeDocument/2006/relationships/tags" Target="../tags/tag108.xml"/><Relationship Id="rId28" Type="http://schemas.openxmlformats.org/officeDocument/2006/relationships/tags" Target="../tags/tag109.xml"/><Relationship Id="rId29" Type="http://schemas.openxmlformats.org/officeDocument/2006/relationships/slideLayout" Target="../slideLayouts/slideLayout6.xml"/><Relationship Id="rId30" Type="http://schemas.openxmlformats.org/officeDocument/2006/relationships/notesSlide" Target="../notesSlides/notesSlide7.xml"/><Relationship Id="rId10" Type="http://schemas.openxmlformats.org/officeDocument/2006/relationships/tags" Target="../tags/tag91.xml"/><Relationship Id="rId11" Type="http://schemas.openxmlformats.org/officeDocument/2006/relationships/tags" Target="../tags/tag92.xml"/><Relationship Id="rId12" Type="http://schemas.openxmlformats.org/officeDocument/2006/relationships/tags" Target="../tags/tag93.xml"/><Relationship Id="rId13" Type="http://schemas.openxmlformats.org/officeDocument/2006/relationships/tags" Target="../tags/tag94.xml"/><Relationship Id="rId14" Type="http://schemas.openxmlformats.org/officeDocument/2006/relationships/tags" Target="../tags/tag95.xml"/><Relationship Id="rId15" Type="http://schemas.openxmlformats.org/officeDocument/2006/relationships/tags" Target="../tags/tag96.xml"/><Relationship Id="rId16" Type="http://schemas.openxmlformats.org/officeDocument/2006/relationships/tags" Target="../tags/tag97.xml"/><Relationship Id="rId17" Type="http://schemas.openxmlformats.org/officeDocument/2006/relationships/tags" Target="../tags/tag98.xml"/><Relationship Id="rId18" Type="http://schemas.openxmlformats.org/officeDocument/2006/relationships/tags" Target="../tags/tag99.xml"/><Relationship Id="rId19" Type="http://schemas.openxmlformats.org/officeDocument/2006/relationships/tags" Target="../tags/tag100.xml"/><Relationship Id="rId1" Type="http://schemas.openxmlformats.org/officeDocument/2006/relationships/tags" Target="../tags/tag82.xml"/><Relationship Id="rId2" Type="http://schemas.openxmlformats.org/officeDocument/2006/relationships/tags" Target="../tags/tag83.xml"/><Relationship Id="rId3" Type="http://schemas.openxmlformats.org/officeDocument/2006/relationships/tags" Target="../tags/tag84.xml"/><Relationship Id="rId4" Type="http://schemas.openxmlformats.org/officeDocument/2006/relationships/tags" Target="../tags/tag85.xml"/><Relationship Id="rId5" Type="http://schemas.openxmlformats.org/officeDocument/2006/relationships/tags" Target="../tags/tag86.xml"/><Relationship Id="rId6" Type="http://schemas.openxmlformats.org/officeDocument/2006/relationships/tags" Target="../tags/tag87.xml"/><Relationship Id="rId7" Type="http://schemas.openxmlformats.org/officeDocument/2006/relationships/tags" Target="../tags/tag88.xml"/><Relationship Id="rId8" Type="http://schemas.openxmlformats.org/officeDocument/2006/relationships/tags" Target="../tags/tag8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10.xml"/><Relationship Id="rId2" Type="http://schemas.openxmlformats.org/officeDocument/2006/relationships/tags" Target="../tags/tag111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23.xml"/><Relationship Id="rId12" Type="http://schemas.openxmlformats.org/officeDocument/2006/relationships/tags" Target="../tags/tag124.xml"/><Relationship Id="rId13" Type="http://schemas.openxmlformats.org/officeDocument/2006/relationships/tags" Target="../tags/tag125.xml"/><Relationship Id="rId14" Type="http://schemas.openxmlformats.org/officeDocument/2006/relationships/tags" Target="../tags/tag126.xml"/><Relationship Id="rId15" Type="http://schemas.openxmlformats.org/officeDocument/2006/relationships/tags" Target="../tags/tag127.xml"/><Relationship Id="rId16" Type="http://schemas.openxmlformats.org/officeDocument/2006/relationships/tags" Target="../tags/tag128.xml"/><Relationship Id="rId17" Type="http://schemas.openxmlformats.org/officeDocument/2006/relationships/slideLayout" Target="../slideLayouts/slideLayout6.xml"/><Relationship Id="rId18" Type="http://schemas.openxmlformats.org/officeDocument/2006/relationships/notesSlide" Target="../notesSlides/notesSlide8.xml"/><Relationship Id="rId1" Type="http://schemas.openxmlformats.org/officeDocument/2006/relationships/tags" Target="../tags/tag113.xml"/><Relationship Id="rId2" Type="http://schemas.openxmlformats.org/officeDocument/2006/relationships/tags" Target="../tags/tag114.xml"/><Relationship Id="rId3" Type="http://schemas.openxmlformats.org/officeDocument/2006/relationships/tags" Target="../tags/tag115.xml"/><Relationship Id="rId4" Type="http://schemas.openxmlformats.org/officeDocument/2006/relationships/tags" Target="../tags/tag116.xml"/><Relationship Id="rId5" Type="http://schemas.openxmlformats.org/officeDocument/2006/relationships/tags" Target="../tags/tag117.xml"/><Relationship Id="rId6" Type="http://schemas.openxmlformats.org/officeDocument/2006/relationships/tags" Target="../tags/tag118.xml"/><Relationship Id="rId7" Type="http://schemas.openxmlformats.org/officeDocument/2006/relationships/tags" Target="../tags/tag119.xml"/><Relationship Id="rId8" Type="http://schemas.openxmlformats.org/officeDocument/2006/relationships/tags" Target="../tags/tag120.xml"/><Relationship Id="rId9" Type="http://schemas.openxmlformats.org/officeDocument/2006/relationships/tags" Target="../tags/tag121.xml"/><Relationship Id="rId10" Type="http://schemas.openxmlformats.org/officeDocument/2006/relationships/tags" Target="../tags/tag1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129.xml"/><Relationship Id="rId2" Type="http://schemas.openxmlformats.org/officeDocument/2006/relationships/tags" Target="../tags/tag1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131.xml"/><Relationship Id="rId2" Type="http://schemas.openxmlformats.org/officeDocument/2006/relationships/tags" Target="../tags/tag1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20" Type="http://schemas.openxmlformats.org/officeDocument/2006/relationships/tags" Target="../tags/tag41.xml"/><Relationship Id="rId21" Type="http://schemas.openxmlformats.org/officeDocument/2006/relationships/tags" Target="../tags/tag42.xml"/><Relationship Id="rId22" Type="http://schemas.openxmlformats.org/officeDocument/2006/relationships/slideLayout" Target="../slideLayouts/slideLayout6.xml"/><Relationship Id="rId10" Type="http://schemas.openxmlformats.org/officeDocument/2006/relationships/tags" Target="../tags/tag31.xml"/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tags" Target="../tags/tag38.xml"/><Relationship Id="rId18" Type="http://schemas.openxmlformats.org/officeDocument/2006/relationships/tags" Target="../tags/tag39.xml"/><Relationship Id="rId19" Type="http://schemas.openxmlformats.org/officeDocument/2006/relationships/tags" Target="../tags/tag40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4" Type="http://schemas.openxmlformats.org/officeDocument/2006/relationships/tags" Target="../tags/tag46.xml"/><Relationship Id="rId5" Type="http://schemas.openxmlformats.org/officeDocument/2006/relationships/tags" Target="../tags/tag47.xml"/><Relationship Id="rId6" Type="http://schemas.openxmlformats.org/officeDocument/2006/relationships/tags" Target="../tags/tag48.xml"/><Relationship Id="rId7" Type="http://schemas.openxmlformats.org/officeDocument/2006/relationships/tags" Target="../tags/tag49.xml"/><Relationship Id="rId8" Type="http://schemas.openxmlformats.org/officeDocument/2006/relationships/tags" Target="../tags/tag50.xml"/><Relationship Id="rId9" Type="http://schemas.openxmlformats.org/officeDocument/2006/relationships/tags" Target="../tags/tag51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2.xml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62.xml"/><Relationship Id="rId12" Type="http://schemas.openxmlformats.org/officeDocument/2006/relationships/tags" Target="../tags/tag63.xml"/><Relationship Id="rId13" Type="http://schemas.openxmlformats.org/officeDocument/2006/relationships/tags" Target="../tags/tag64.xml"/><Relationship Id="rId14" Type="http://schemas.openxmlformats.org/officeDocument/2006/relationships/tags" Target="../tags/tag65.xml"/><Relationship Id="rId15" Type="http://schemas.openxmlformats.org/officeDocument/2006/relationships/tags" Target="../tags/tag66.xml"/><Relationship Id="rId16" Type="http://schemas.openxmlformats.org/officeDocument/2006/relationships/tags" Target="../tags/tag67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3.xml"/><Relationship Id="rId1" Type="http://schemas.openxmlformats.org/officeDocument/2006/relationships/tags" Target="../tags/tag52.xml"/><Relationship Id="rId2" Type="http://schemas.openxmlformats.org/officeDocument/2006/relationships/tags" Target="../tags/tag53.xml"/><Relationship Id="rId3" Type="http://schemas.openxmlformats.org/officeDocument/2006/relationships/tags" Target="../tags/tag54.xml"/><Relationship Id="rId4" Type="http://schemas.openxmlformats.org/officeDocument/2006/relationships/tags" Target="../tags/tag55.xml"/><Relationship Id="rId5" Type="http://schemas.openxmlformats.org/officeDocument/2006/relationships/tags" Target="../tags/tag56.xml"/><Relationship Id="rId6" Type="http://schemas.openxmlformats.org/officeDocument/2006/relationships/tags" Target="../tags/tag57.xml"/><Relationship Id="rId7" Type="http://schemas.openxmlformats.org/officeDocument/2006/relationships/tags" Target="../tags/tag58.xml"/><Relationship Id="rId8" Type="http://schemas.openxmlformats.org/officeDocument/2006/relationships/tags" Target="../tags/tag59.xml"/><Relationship Id="rId9" Type="http://schemas.openxmlformats.org/officeDocument/2006/relationships/tags" Target="../tags/tag60.xml"/><Relationship Id="rId10" Type="http://schemas.openxmlformats.org/officeDocument/2006/relationships/tags" Target="../tags/tag6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68.xml"/><Relationship Id="rId2" Type="http://schemas.openxmlformats.org/officeDocument/2006/relationships/tags" Target="../tags/tag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Virtual Memory 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FF00"/>
                </a:solidFill>
                <a:cs typeface="Calibri"/>
              </a:rPr>
              <a:t>P &amp; H </a:t>
            </a:r>
            <a:r>
              <a:rPr lang="nl-NL" dirty="0" err="1">
                <a:solidFill>
                  <a:srgbClr val="FFFF00"/>
                </a:solidFill>
                <a:cs typeface="Calibri"/>
              </a:rPr>
              <a:t>Chapter</a:t>
            </a:r>
            <a:r>
              <a:rPr lang="nl-NL" dirty="0">
                <a:solidFill>
                  <a:srgbClr val="FFFF00"/>
                </a:solidFill>
                <a:cs typeface="Calibri"/>
              </a:rPr>
              <a:t> 5.4-5</a:t>
            </a:r>
          </a:p>
        </p:txBody>
      </p:sp>
      <p:pic>
        <p:nvPicPr>
          <p:cNvPr id="4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54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TLB Parameters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TLB parameters (typical)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very small (64 – 256 entries), so very fast</a:t>
            </a:r>
          </a:p>
          <a:p>
            <a:pPr lvl="1"/>
            <a:r>
              <a:rPr lang="en-US" dirty="0" smtClean="0"/>
              <a:t>fully associative, or at least set associative</a:t>
            </a:r>
          </a:p>
          <a:p>
            <a:pPr lvl="1"/>
            <a:r>
              <a:rPr lang="en-US" dirty="0" smtClean="0"/>
              <a:t>tiny block size: why?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Intel Nehalem TLB (example)</a:t>
            </a:r>
          </a:p>
          <a:p>
            <a:pPr lvl="1"/>
            <a:r>
              <a:rPr lang="en-US" dirty="0" smtClean="0"/>
              <a:t>128-entry L1 Instruction TLB, 4-way LRU</a:t>
            </a:r>
          </a:p>
          <a:p>
            <a:pPr lvl="1"/>
            <a:r>
              <a:rPr lang="en-US" dirty="0" smtClean="0"/>
              <a:t>64-entry L1 Data TLB, 4-way LRU</a:t>
            </a:r>
          </a:p>
          <a:p>
            <a:pPr lvl="1"/>
            <a:r>
              <a:rPr lang="en-US" dirty="0" smtClean="0"/>
              <a:t>512-entry L2 Unified TLB, 4-way LRU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Virtual Memory meets Caching</a:t>
            </a:r>
          </a:p>
          <a:p>
            <a:pPr lvl="1" algn="ctr">
              <a:buNone/>
            </a:pPr>
            <a:r>
              <a:rPr lang="en-US" dirty="0" smtClean="0"/>
              <a:t>Virtually vs. physically addressed caches</a:t>
            </a:r>
          </a:p>
          <a:p>
            <a:pPr lvl="1" algn="ctr">
              <a:buNone/>
            </a:pPr>
            <a:r>
              <a:rPr lang="en-US" dirty="0" smtClean="0"/>
              <a:t>Virtually vs. physically tagged caches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Virtually Addressed Caching</a:t>
            </a:r>
            <a:endParaRPr lang="en-US" dirty="0"/>
          </a:p>
        </p:txBody>
      </p:sp>
      <p:sp>
        <p:nvSpPr>
          <p:cNvPr id="3644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86092"/>
            <a:ext cx="8686800" cy="1371600"/>
          </a:xfrm>
        </p:spPr>
        <p:txBody>
          <a:bodyPr/>
          <a:lstStyle/>
          <a:p>
            <a:r>
              <a:rPr lang="en-US" dirty="0" smtClean="0"/>
              <a:t>Q: Can we remove the TLB from the critical path?</a:t>
            </a:r>
          </a:p>
          <a:p>
            <a:r>
              <a:rPr lang="en-US" dirty="0" smtClean="0"/>
              <a:t>A: Virtually-Addressed Caches</a:t>
            </a:r>
          </a:p>
          <a:p>
            <a:endParaRPr lang="en-US" dirty="0"/>
          </a:p>
        </p:txBody>
      </p:sp>
      <p:sp>
        <p:nvSpPr>
          <p:cNvPr id="54" name="Rectangle 53"/>
          <p:cNvSpPr/>
          <p:nvPr>
            <p:custDataLst>
              <p:tags r:id="rId3"/>
            </p:custDataLst>
          </p:nvPr>
        </p:nvSpPr>
        <p:spPr>
          <a:xfrm>
            <a:off x="228600" y="1757692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55" name="Rectangle 54"/>
          <p:cNvSpPr/>
          <p:nvPr>
            <p:custDataLst>
              <p:tags r:id="rId4"/>
            </p:custDataLst>
          </p:nvPr>
        </p:nvSpPr>
        <p:spPr>
          <a:xfrm>
            <a:off x="2057400" y="1681492"/>
            <a:ext cx="2057400" cy="10668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56" name="Rectangle 55"/>
          <p:cNvSpPr/>
          <p:nvPr>
            <p:custDataLst>
              <p:tags r:id="rId5"/>
            </p:custDataLst>
          </p:nvPr>
        </p:nvSpPr>
        <p:spPr>
          <a:xfrm>
            <a:off x="2057400" y="2976892"/>
            <a:ext cx="20574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Virtually</a:t>
            </a:r>
          </a:p>
          <a:p>
            <a:pPr algn="ctr"/>
            <a:r>
              <a:rPr lang="en-US" sz="2800" dirty="0" smtClean="0"/>
              <a:t>Addressed</a:t>
            </a:r>
          </a:p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7" name="Rectangle 56"/>
          <p:cNvSpPr/>
          <p:nvPr>
            <p:custDataLst>
              <p:tags r:id="rId6"/>
            </p:custDataLst>
          </p:nvPr>
        </p:nvSpPr>
        <p:spPr>
          <a:xfrm>
            <a:off x="6019800" y="1757692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58" name="Flowchart: Magnetic Disk 57"/>
          <p:cNvSpPr/>
          <p:nvPr>
            <p:custDataLst>
              <p:tags r:id="rId7"/>
            </p:custDataLst>
          </p:nvPr>
        </p:nvSpPr>
        <p:spPr>
          <a:xfrm>
            <a:off x="7696200" y="1757692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59" name="Rectangle 58"/>
          <p:cNvSpPr/>
          <p:nvPr>
            <p:custDataLst>
              <p:tags r:id="rId8"/>
            </p:custDataLst>
          </p:nvPr>
        </p:nvSpPr>
        <p:spPr>
          <a:xfrm>
            <a:off x="4419600" y="2976892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Virtual vs. Physical Caches</a:t>
            </a:r>
            <a:endParaRPr lang="en-US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88962"/>
            <a:ext cx="1676400" cy="1468438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581025"/>
            <a:ext cx="1676400" cy="1019175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987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292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4572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2160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8382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2819400"/>
            <a:ext cx="1676400" cy="1019175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8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30480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8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267200" y="3200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2400" y="2819400"/>
            <a:ext cx="1676400" cy="1468438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8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26670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8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835150" y="3197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553200" y="31670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835150" y="35020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553200" y="34718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847431" y="26670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9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864546" y="34258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121185" y="1600200"/>
            <a:ext cx="451745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physical addresses</a:t>
            </a:r>
          </a:p>
        </p:txBody>
      </p:sp>
      <p:sp>
        <p:nvSpPr>
          <p:cNvPr id="364649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143572" y="3886200"/>
            <a:ext cx="4326633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virtual addresses</a:t>
            </a:r>
          </a:p>
        </p:txBody>
      </p:sp>
      <p:sp>
        <p:nvSpPr>
          <p:cNvPr id="30" name="TextBox 29"/>
          <p:cNvSpPr txBox="1"/>
          <p:nvPr>
            <p:custDataLst>
              <p:tags r:id="rId28"/>
            </p:custDataLst>
          </p:nvPr>
        </p:nvSpPr>
        <p:spPr>
          <a:xfrm>
            <a:off x="304800" y="4800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Q: What happens on context switch?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What about virtual memory aliasing?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So what’s wrong with physically addressed caches?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Indexing vs.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Physically-Addressed</a:t>
            </a:r>
            <a:r>
              <a:rPr lang="en-US" dirty="0" smtClean="0"/>
              <a:t> Cache</a:t>
            </a:r>
          </a:p>
          <a:p>
            <a:pPr lvl="1"/>
            <a:r>
              <a:rPr lang="en-US" dirty="0" smtClean="0"/>
              <a:t>slow: requires TLB (and maybe </a:t>
            </a:r>
            <a:r>
              <a:rPr lang="en-US" dirty="0" err="1" smtClean="0"/>
              <a:t>PageTable</a:t>
            </a:r>
            <a:r>
              <a:rPr lang="en-US" dirty="0" smtClean="0"/>
              <a:t>) lookup first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Virtually-Indexed, Virtually Tagged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fast: start TLB lookup before cache lookup finishes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(paging, context switch, etc.)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need to purge stale cache lines (how?)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(two virtual mappings for one physical page)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 could end up in cache twice (very bad!)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Virtually-Indexed, Physically Tagged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~fast: TLB lookup in parallel with cache lookup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</a:t>
            </a:r>
            <a:r>
              <a:rPr lang="en-US" dirty="0" smtClean="0">
                <a:sym typeface="Wingdings" pitchFamily="2" charset="2"/>
              </a:rPr>
              <a:t> no problem: phys. tag mismatch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 search and evict lines with same phys. tag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" y="1260945"/>
            <a:ext cx="7772400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Virtually-Addressed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Cache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Typical Cache Setup</a:t>
            </a:r>
            <a:endParaRPr lang="en-US" dirty="0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762000"/>
            <a:ext cx="1676400" cy="1468438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CPU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1038225"/>
            <a:ext cx="1676400" cy="1019175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L2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14446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749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9144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6732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2954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6963" y="2590800"/>
            <a:ext cx="8400826" cy="18245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L1: On-chip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virtually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addressed,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tagged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L2: On-chip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L3: On-chip … 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" y="1295400"/>
            <a:ext cx="1295400" cy="866775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L1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1905000"/>
            <a:ext cx="1676400" cy="569913"/>
          </a:xfrm>
          <a:prstGeom prst="rect">
            <a:avLst/>
          </a:prstGeom>
          <a:noFill/>
          <a:ln w="2857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TLB SRAM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Caches/TLBs/VM</a:t>
            </a:r>
            <a:endParaRPr lang="en-US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Caches, Virtual Memory, &amp; TLBs</a:t>
            </a: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 smtClean="0"/>
              <a:t>Direct, n-way, fully associative</a:t>
            </a:r>
          </a:p>
          <a:p>
            <a:r>
              <a:rPr lang="en-US" dirty="0" smtClean="0"/>
              <a:t>What block is replaced on miss?</a:t>
            </a:r>
          </a:p>
          <a:p>
            <a:pPr lvl="1"/>
            <a:r>
              <a:rPr lang="en-US" dirty="0" smtClean="0"/>
              <a:t>LRU, Random, LFU, … </a:t>
            </a:r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 smtClean="0"/>
              <a:t>No-write (w/ or w/o automatic invalidation)</a:t>
            </a:r>
          </a:p>
          <a:p>
            <a:pPr lvl="1"/>
            <a:r>
              <a:rPr lang="en-US" dirty="0" smtClean="0"/>
              <a:t>Write-back (fast, block at time)</a:t>
            </a:r>
          </a:p>
          <a:p>
            <a:pPr lvl="1"/>
            <a:r>
              <a:rPr lang="en-US" dirty="0" smtClean="0"/>
              <a:t>Write-through (simple, reason about consistency)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/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81000" y="762000"/>
          <a:ext cx="8378825" cy="5473701"/>
        </p:xfrm>
        <a:graphic>
          <a:graphicData uri="http://schemas.openxmlformats.org/drawingml/2006/table">
            <a:tbl>
              <a:tblPr/>
              <a:tblGrid>
                <a:gridCol w="1577975"/>
                <a:gridCol w="1730375"/>
                <a:gridCol w="2813050"/>
                <a:gridCol w="2257425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/>
              <a:t>PA3 </a:t>
            </a:r>
            <a:r>
              <a:rPr lang="en-US" dirty="0" smtClean="0"/>
              <a:t>available.  Due </a:t>
            </a:r>
            <a:r>
              <a:rPr lang="en-US" dirty="0" smtClean="0">
                <a:solidFill>
                  <a:schemeClr val="accent1"/>
                </a:solidFill>
              </a:rPr>
              <a:t>Tuesday, April 19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endParaRPr lang="en-US" dirty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Work with </a:t>
            </a:r>
            <a:r>
              <a:rPr lang="en-US" dirty="0" smtClean="0">
                <a:solidFill>
                  <a:schemeClr val="accent1"/>
                </a:solidFill>
              </a:rPr>
              <a:t>pairs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Be responsible with new knowledge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Scheduling a games night, possibly Friday, April 22</a:t>
            </a:r>
            <a:r>
              <a:rPr lang="en-US" baseline="30000" dirty="0" smtClean="0">
                <a:solidFill>
                  <a:schemeClr val="accent1"/>
                </a:solidFill>
              </a:rPr>
              <a:t>nd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  <a:p>
            <a:pPr marL="115888" lvl="1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 four weeks</a:t>
            </a:r>
          </a:p>
          <a:p>
            <a:pPr lvl="1"/>
            <a:r>
              <a:rPr lang="en-US" dirty="0" smtClean="0"/>
              <a:t>T</a:t>
            </a:r>
            <a:r>
              <a:rPr lang="en-US" smtClean="0"/>
              <a:t>wo </a:t>
            </a:r>
            <a:r>
              <a:rPr lang="en-US" dirty="0"/>
              <a:t>projects </a:t>
            </a:r>
            <a:r>
              <a:rPr lang="en-US" dirty="0" smtClean="0"/>
              <a:t>and one </a:t>
            </a:r>
            <a:r>
              <a:rPr lang="en-US" dirty="0" err="1" smtClean="0"/>
              <a:t>homeworks</a:t>
            </a:r>
            <a:endParaRPr lang="en-US" dirty="0" smtClean="0"/>
          </a:p>
          <a:p>
            <a:pPr lvl="1"/>
            <a:r>
              <a:rPr lang="en-US" dirty="0" smtClean="0"/>
              <a:t>Prelim2 will be Thursday, April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PA4 will be final project (no final exam)</a:t>
            </a:r>
          </a:p>
          <a:p>
            <a:pPr lvl="2"/>
            <a:r>
              <a:rPr lang="en-US" b="1" i="1" dirty="0" smtClean="0">
                <a:solidFill>
                  <a:schemeClr val="accent1"/>
                </a:solidFill>
              </a:rPr>
              <a:t>Will not be able to use slip days</a:t>
            </a:r>
          </a:p>
          <a:p>
            <a:pPr lvl="1"/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764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Translation </a:t>
            </a:r>
            <a:r>
              <a:rPr lang="en-US" dirty="0" err="1" smtClean="0">
                <a:sym typeface="Wingdings" pitchFamily="2" charset="2"/>
              </a:rPr>
              <a:t>lookaside</a:t>
            </a:r>
            <a:r>
              <a:rPr lang="en-US" dirty="0" smtClean="0"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</a:t>
            </a:r>
            <a:r>
              <a:rPr lang="en-US" smtClean="0">
                <a:sym typeface="Wingdings" pitchFamily="2" charset="2"/>
              </a:rPr>
              <a:t>Meets Caching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3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Making Virtual Memory Fast</a:t>
            </a:r>
          </a:p>
          <a:p>
            <a:pPr lvl="1" algn="ctr">
              <a:buNone/>
            </a:pPr>
            <a:r>
              <a:rPr lang="en-US" dirty="0" smtClean="0"/>
              <a:t>The Translation Lookaside Buffer (TLB)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2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Translation Lookaside Buffer (TLB)</a:t>
            </a:r>
            <a:endParaRPr lang="en-US" dirty="0"/>
          </a:p>
        </p:txBody>
      </p:sp>
      <p:sp>
        <p:nvSpPr>
          <p:cNvPr id="36321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chemeClr val="accent1"/>
                </a:solidFill>
              </a:rPr>
              <a:t>Translation Lookaside Buffer </a:t>
            </a:r>
            <a:r>
              <a:rPr lang="en-US" dirty="0" smtClean="0"/>
              <a:t>(TLB)</a:t>
            </a:r>
          </a:p>
          <a:p>
            <a:r>
              <a:rPr lang="en-US" dirty="0" smtClean="0"/>
              <a:t>A small, very fast cache of recent address mappings</a:t>
            </a:r>
          </a:p>
          <a:p>
            <a:pPr lvl="1"/>
            <a:r>
              <a:rPr lang="en-US" dirty="0" smtClean="0"/>
              <a:t>TLB hit: avoids </a:t>
            </a:r>
            <a:r>
              <a:rPr lang="en-US" dirty="0" err="1" smtClean="0"/>
              <a:t>PageTable</a:t>
            </a:r>
            <a:r>
              <a:rPr lang="en-US" dirty="0" smtClean="0"/>
              <a:t> lookup</a:t>
            </a:r>
          </a:p>
          <a:p>
            <a:pPr lvl="1"/>
            <a:r>
              <a:rPr lang="en-US" dirty="0" smtClean="0"/>
              <a:t>TLB miss: do </a:t>
            </a:r>
            <a:r>
              <a:rPr lang="en-US" dirty="0" err="1" smtClean="0"/>
              <a:t>PageTable</a:t>
            </a:r>
            <a:r>
              <a:rPr lang="en-US" dirty="0" smtClean="0"/>
              <a:t> lookup, cache result for later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TLB Diagram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73242322"/>
              </p:ext>
            </p:extLst>
          </p:nvPr>
        </p:nvGraphicFramePr>
        <p:xfrm>
          <a:off x="3581399" y="2324100"/>
          <a:ext cx="25908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2514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5240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Flowchart: Magnetic Disk 24"/>
          <p:cNvSpPr/>
          <p:nvPr>
            <p:custDataLst>
              <p:tags r:id="rId7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30480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4191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43" name="Straight Connector 42"/>
          <p:cNvCxnSpPr/>
          <p:nvPr>
            <p:custDataLst>
              <p:tags r:id="rId11"/>
            </p:custDataLst>
          </p:nvPr>
        </p:nvCxnSpPr>
        <p:spPr>
          <a:xfrm flipV="1">
            <a:off x="5562600" y="4495800"/>
            <a:ext cx="1600200" cy="6477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12"/>
            </p:custDataLst>
          </p:nvPr>
        </p:nvCxnSpPr>
        <p:spPr>
          <a:xfrm flipV="1">
            <a:off x="5562600" y="2743200"/>
            <a:ext cx="1600200" cy="4953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7" idx="1"/>
          </p:cNvCxnSpPr>
          <p:nvPr>
            <p:custDataLst>
              <p:tags r:id="rId13"/>
            </p:custDataLst>
          </p:nvPr>
        </p:nvCxnSpPr>
        <p:spPr>
          <a:xfrm>
            <a:off x="5562600" y="4724400"/>
            <a:ext cx="1752600" cy="1371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14"/>
            </p:custDataLst>
          </p:nvPr>
        </p:nvCxnSpPr>
        <p:spPr>
          <a:xfrm flipV="1">
            <a:off x="5562600" y="4343400"/>
            <a:ext cx="1600200" cy="2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987844126"/>
              </p:ext>
            </p:extLst>
          </p:nvPr>
        </p:nvGraphicFramePr>
        <p:xfrm>
          <a:off x="1524002" y="457200"/>
          <a:ext cx="46481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2057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581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3493121268"/>
              </p:ext>
            </p:extLst>
          </p:nvPr>
        </p:nvGraphicFramePr>
        <p:xfrm>
          <a:off x="762000" y="2895600"/>
          <a:ext cx="22860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685800"/>
                <a:gridCol w="1295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>
            <a:off x="2438400" y="5334000"/>
            <a:ext cx="1066800" cy="3048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0"/>
            </p:custDataLst>
          </p:nvPr>
        </p:nvCxnSpPr>
        <p:spPr>
          <a:xfrm rot="16200000" flipH="1">
            <a:off x="2400300" y="5753100"/>
            <a:ext cx="1066800" cy="990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1"/>
            </p:custDataLst>
          </p:nvPr>
        </p:nvCxnSpPr>
        <p:spPr>
          <a:xfrm rot="16200000" flipH="1">
            <a:off x="2171700" y="4838700"/>
            <a:ext cx="1828800" cy="12954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TLB in the Memory Hierarchy</a:t>
            </a:r>
            <a:endParaRPr lang="en-US" dirty="0"/>
          </a:p>
        </p:txBody>
      </p:sp>
      <p:sp>
        <p:nvSpPr>
          <p:cNvPr id="36382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667000"/>
            <a:ext cx="8686800" cy="4114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(1) Check TLB for </a:t>
            </a:r>
            <a:r>
              <a:rPr lang="en-US" sz="2400" dirty="0" err="1" smtClean="0"/>
              <a:t>vaddr</a:t>
            </a:r>
            <a:r>
              <a:rPr lang="en-US" sz="2400" dirty="0" smtClean="0"/>
              <a:t> (~ 1 cycle)</a:t>
            </a:r>
          </a:p>
          <a:p>
            <a:pPr marL="514350" indent="-514350">
              <a:lnSpc>
                <a:spcPct val="110000"/>
              </a:lnSpc>
            </a:pP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(2) TLB Miss: traverse </a:t>
            </a:r>
            <a:r>
              <a:rPr lang="en-US" sz="2400" dirty="0" err="1" smtClean="0"/>
              <a:t>PageTables</a:t>
            </a:r>
            <a:r>
              <a:rPr lang="en-US" sz="2400" dirty="0" smtClean="0"/>
              <a:t> for </a:t>
            </a:r>
            <a:r>
              <a:rPr lang="en-US" sz="2400" dirty="0" err="1" smtClean="0"/>
              <a:t>vaddr</a:t>
            </a: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(3a)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valid entry for in-memory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Load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 entry into TLB; try again (tens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(3b)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entry for swapped-out (on-disk)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load from disk, fix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, try again (millions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(3c)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invalid entry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kill process</a:t>
            </a:r>
          </a:p>
        </p:txBody>
      </p:sp>
      <p:sp>
        <p:nvSpPr>
          <p:cNvPr id="36" name="Rectangle 35"/>
          <p:cNvSpPr/>
          <p:nvPr>
            <p:custDataLst>
              <p:tags r:id="rId3"/>
            </p:custDataLst>
          </p:nvPr>
        </p:nvSpPr>
        <p:spPr>
          <a:xfrm>
            <a:off x="228600" y="7620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4"/>
            </p:custDataLst>
          </p:nvPr>
        </p:nvSpPr>
        <p:spPr>
          <a:xfrm>
            <a:off x="2057400" y="5334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5"/>
            </p:custDataLst>
          </p:nvPr>
        </p:nvSpPr>
        <p:spPr>
          <a:xfrm>
            <a:off x="4267200" y="5334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6"/>
            </p:custDataLst>
          </p:nvPr>
        </p:nvSpPr>
        <p:spPr>
          <a:xfrm>
            <a:off x="6019800" y="762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7"/>
            </p:custDataLst>
          </p:nvPr>
        </p:nvSpPr>
        <p:spPr>
          <a:xfrm>
            <a:off x="7696200" y="7620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8"/>
            </p:custDataLst>
          </p:nvPr>
        </p:nvSpPr>
        <p:spPr>
          <a:xfrm>
            <a:off x="3124200" y="16764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4572000" y="2682692"/>
            <a:ext cx="4572000" cy="8987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lnSpc>
                <a:spcPct val="110000"/>
              </a:lnSpc>
              <a:spcBef>
                <a:spcPct val="20000"/>
              </a:spcBef>
              <a:buSzPct val="80000"/>
            </a:pP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(2) TLB Hit</a:t>
            </a:r>
          </a:p>
          <a:p>
            <a:pPr marL="630238" lvl="1" indent="-168275">
              <a:lnSpc>
                <a:spcPct val="110000"/>
              </a:lnSpc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 </a:t>
            </a:r>
            <a:r>
              <a:rPr lang="en-US" sz="20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paddr</a:t>
            </a: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send to cache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8275" grpId="0" build="p" bldLvl="2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TLB Coherency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479760"/>
            <a:ext cx="8686800" cy="2438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TLB Coherency: </a:t>
            </a:r>
            <a:r>
              <a:rPr lang="en-US" sz="2800" dirty="0" smtClean="0"/>
              <a:t>What can go wrong?</a:t>
            </a:r>
            <a:endParaRPr lang="en-US" sz="2800" dirty="0"/>
          </a:p>
          <a:p>
            <a:r>
              <a:rPr lang="en-US" sz="2800" dirty="0" smtClean="0"/>
              <a:t>A: </a:t>
            </a:r>
            <a:r>
              <a:rPr lang="en-US" sz="2800" dirty="0" err="1" smtClean="0"/>
              <a:t>PageTable</a:t>
            </a:r>
            <a:r>
              <a:rPr lang="en-US" sz="2800" dirty="0" smtClean="0"/>
              <a:t> or </a:t>
            </a:r>
            <a:r>
              <a:rPr lang="en-US" sz="2800" dirty="0" err="1" smtClean="0"/>
              <a:t>PageDir</a:t>
            </a:r>
            <a:r>
              <a:rPr lang="en-US" sz="2800" dirty="0" smtClean="0"/>
              <a:t> contents change</a:t>
            </a:r>
          </a:p>
          <a:p>
            <a:pPr lvl="1"/>
            <a:r>
              <a:rPr lang="en-US" sz="2400" dirty="0" smtClean="0"/>
              <a:t>swapping/paging activity, new shared pages, …</a:t>
            </a:r>
          </a:p>
          <a:p>
            <a:r>
              <a:rPr lang="en-US" sz="2800" dirty="0" smtClean="0"/>
              <a:t>A: Page Table Base Register changes</a:t>
            </a:r>
          </a:p>
          <a:p>
            <a:pPr lvl="1"/>
            <a:r>
              <a:rPr lang="en-US" sz="2400" dirty="0" smtClean="0"/>
              <a:t>context switch between processes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60914641"/>
              </p:ext>
            </p:extLst>
          </p:nvPr>
        </p:nvGraphicFramePr>
        <p:xfrm>
          <a:off x="3962400" y="4442160"/>
          <a:ext cx="25908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Flowchart: Magnetic Disk 28"/>
          <p:cNvSpPr/>
          <p:nvPr>
            <p:custDataLst>
              <p:tags r:id="rId4"/>
            </p:custDataLst>
          </p:nvPr>
        </p:nvSpPr>
        <p:spPr>
          <a:xfrm>
            <a:off x="7162800" y="497556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30197522"/>
              </p:ext>
            </p:extLst>
          </p:nvPr>
        </p:nvGraphicFramePr>
        <p:xfrm>
          <a:off x="685800" y="3146760"/>
          <a:ext cx="464819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5200" y="5661360"/>
            <a:ext cx="609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01000" y="5508960"/>
            <a:ext cx="609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179602087"/>
              </p:ext>
            </p:extLst>
          </p:nvPr>
        </p:nvGraphicFramePr>
        <p:xfrm>
          <a:off x="1066800" y="467076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990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70836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78456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23847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3941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291816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0611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927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451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Translation Lookaside Buffers (TLBs)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PTE changes, PDE changes, PTBR changes….</a:t>
            </a:r>
          </a:p>
          <a:p>
            <a:r>
              <a:rPr lang="en-US" dirty="0" smtClean="0"/>
              <a:t>Full Transparency: </a:t>
            </a:r>
            <a:r>
              <a:rPr lang="en-US" dirty="0" smtClean="0">
                <a:solidFill>
                  <a:schemeClr val="accent1"/>
                </a:solidFill>
              </a:rPr>
              <a:t>TLB coherency in hardware</a:t>
            </a:r>
          </a:p>
          <a:p>
            <a:pPr lvl="1"/>
            <a:r>
              <a:rPr lang="en-US" dirty="0" smtClean="0"/>
              <a:t>Flush TLB whenever PTBR register changes </a:t>
            </a:r>
            <a:br>
              <a:rPr lang="en-US" dirty="0" smtClean="0"/>
            </a:br>
            <a:r>
              <a:rPr lang="en-US" dirty="0" smtClean="0"/>
              <a:t>[easy – why?]</a:t>
            </a:r>
          </a:p>
          <a:p>
            <a:pPr lvl="1"/>
            <a:r>
              <a:rPr lang="en-US" dirty="0" smtClean="0"/>
              <a:t>Invalidate entries whenever PTE or PDE changes </a:t>
            </a:r>
            <a:br>
              <a:rPr lang="en-US" dirty="0" smtClean="0"/>
            </a:br>
            <a:r>
              <a:rPr lang="en-US" dirty="0" smtClean="0"/>
              <a:t>[hard – why?]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TLB coherency in software</a:t>
            </a:r>
            <a:endParaRPr lang="en-US" dirty="0" smtClean="0"/>
          </a:p>
          <a:p>
            <a:r>
              <a:rPr lang="en-US" dirty="0" smtClean="0"/>
              <a:t>If TLB has a no-write policy…</a:t>
            </a:r>
          </a:p>
          <a:p>
            <a:pPr lvl="1"/>
            <a:r>
              <a:rPr lang="en-US" dirty="0" smtClean="0"/>
              <a:t>OS invalidates entry after OS modifies page tables</a:t>
            </a:r>
          </a:p>
          <a:p>
            <a:pPr lvl="1"/>
            <a:r>
              <a:rPr lang="en-US" dirty="0" smtClean="0"/>
              <a:t>OS flushes TLB whenever OS does context switch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3899</TotalTime>
  <Words>1034</Words>
  <Application>Microsoft Macintosh PowerPoint</Application>
  <PresentationFormat>On-screen Show (4:3)</PresentationFormat>
  <Paragraphs>252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Dark 3410</vt:lpstr>
      <vt:lpstr>Virtual Memory 3</vt:lpstr>
      <vt:lpstr>Announcements</vt:lpstr>
      <vt:lpstr>Goals for Today</vt:lpstr>
      <vt:lpstr>PowerPoint Presentation</vt:lpstr>
      <vt:lpstr>Translation Lookaside Buffer (TLB)</vt:lpstr>
      <vt:lpstr>TLB Diagram</vt:lpstr>
      <vt:lpstr>A TLB in the Memory Hierarchy</vt:lpstr>
      <vt:lpstr>TLB Coherency</vt:lpstr>
      <vt:lpstr>Translation Lookaside Buffers (TLBs)</vt:lpstr>
      <vt:lpstr>TLB Parameters</vt:lpstr>
      <vt:lpstr>PowerPoint Presentation</vt:lpstr>
      <vt:lpstr>Virtually Addressed Caching</vt:lpstr>
      <vt:lpstr>Virtual vs. Physical Caches</vt:lpstr>
      <vt:lpstr>Indexing vs. Tagging</vt:lpstr>
      <vt:lpstr>Typical Cache Setup</vt:lpstr>
      <vt:lpstr>Caches/TLBs/VM</vt:lpstr>
      <vt:lpstr>Summary of Cache Design Parameters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 2</dc:title>
  <dc:creator>Hakim Weatherspoon</dc:creator>
  <cp:lastModifiedBy>Hakim Weatherspoon</cp:lastModifiedBy>
  <cp:revision>411</cp:revision>
  <cp:lastPrinted>2011-04-13T03:42:11Z</cp:lastPrinted>
  <dcterms:created xsi:type="dcterms:W3CDTF">2006-08-16T00:00:00Z</dcterms:created>
  <dcterms:modified xsi:type="dcterms:W3CDTF">2011-04-13T03:43:00Z</dcterms:modified>
</cp:coreProperties>
</file>