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2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3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4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5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6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7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notesSlides/notesSlide8.xml" ContentType="application/vnd.openxmlformats-officedocument.presentationml.notesSlide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9.xml" ContentType="application/vnd.openxmlformats-officedocument.presentationml.notesSlid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61" r:id="rId2"/>
    <p:sldId id="362" r:id="rId3"/>
    <p:sldId id="363" r:id="rId4"/>
    <p:sldId id="322" r:id="rId5"/>
    <p:sldId id="284" r:id="rId6"/>
    <p:sldId id="319" r:id="rId7"/>
    <p:sldId id="287" r:id="rId8"/>
    <p:sldId id="286" r:id="rId9"/>
    <p:sldId id="354" r:id="rId10"/>
    <p:sldId id="353" r:id="rId11"/>
    <p:sldId id="321" r:id="rId12"/>
    <p:sldId id="291" r:id="rId13"/>
    <p:sldId id="292" r:id="rId14"/>
    <p:sldId id="348" r:id="rId15"/>
    <p:sldId id="345" r:id="rId16"/>
    <p:sldId id="349" r:id="rId17"/>
    <p:sldId id="358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6600"/>
    <a:srgbClr val="000099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55" autoAdjust="0"/>
  </p:normalViewPr>
  <p:slideViewPr>
    <p:cSldViewPr>
      <p:cViewPr varScale="1">
        <p:scale>
          <a:sx n="55" d="100"/>
          <a:sy n="55" d="100"/>
        </p:scale>
        <p:origin x="-3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86B46-D496-4E93-B7E3-D814E31E2BB1}" type="datetimeFigureOut">
              <a:rPr lang="en-US" smtClean="0"/>
              <a:pPr/>
              <a:t>4/16/2011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7762F-F553-4D61-B576-BE80FD6C5B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902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33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8875" y="588963"/>
            <a:ext cx="4552950" cy="3414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0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529" y="4342150"/>
            <a:ext cx="5908957" cy="411386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739" tIns="45369" rIns="90739" bIns="4536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8875" y="588963"/>
            <a:ext cx="4552950" cy="3414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39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529" y="4342150"/>
            <a:ext cx="5908957" cy="411386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739" tIns="45369" rIns="90739" bIns="45369"/>
          <a:lstStyle/>
          <a:p>
            <a:r>
              <a:rPr lang="en-US" dirty="0" smtClean="0"/>
              <a:t>TLB miss in hardware usually, but not always</a:t>
            </a:r>
          </a:p>
          <a:p>
            <a:r>
              <a:rPr lang="en-US" dirty="0" err="1" smtClean="0"/>
              <a:t>PageTable</a:t>
            </a:r>
            <a:r>
              <a:rPr lang="en-US" dirty="0" smtClean="0"/>
              <a:t> stuff in software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8875" y="588963"/>
            <a:ext cx="4552950" cy="3414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37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529" y="4342150"/>
            <a:ext cx="5908957" cy="411386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739" tIns="45369" rIns="90739" bIns="45369"/>
          <a:lstStyle/>
          <a:p>
            <a:r>
              <a:rPr lang="en-US" dirty="0" smtClean="0"/>
              <a:t>Fully transparent 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8875" y="588963"/>
            <a:ext cx="4552950" cy="3414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37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529" y="4342150"/>
            <a:ext cx="5908957" cy="411386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739" tIns="45369" rIns="90739" bIns="45369"/>
          <a:lstStyle/>
          <a:p>
            <a:r>
              <a:rPr lang="en-US" dirty="0" smtClean="0"/>
              <a:t>process ID could just be the PTBR</a:t>
            </a:r>
            <a:r>
              <a:rPr lang="en-US" baseline="0" dirty="0" smtClean="0"/>
              <a:t> for the process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8875" y="588963"/>
            <a:ext cx="4552950" cy="3414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37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529" y="4342150"/>
            <a:ext cx="5908957" cy="411386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739" tIns="45369" rIns="90739" bIns="4536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8875" y="588963"/>
            <a:ext cx="4552950" cy="3414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45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529" y="4342150"/>
            <a:ext cx="5908957" cy="411386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739" tIns="45369" rIns="90739" bIns="45369"/>
          <a:lstStyle/>
          <a:p>
            <a:r>
              <a:rPr lang="en-US" dirty="0" smtClean="0"/>
              <a:t>A: have to flush</a:t>
            </a:r>
            <a:r>
              <a:rPr lang="en-US" baseline="0" dirty="0" smtClean="0"/>
              <a:t> entire cache on context switch</a:t>
            </a:r>
          </a:p>
          <a:p>
            <a:r>
              <a:rPr lang="en-US" dirty="0" smtClean="0"/>
              <a:t>A: </a:t>
            </a:r>
          </a:p>
          <a:p>
            <a:r>
              <a:rPr lang="en-US" dirty="0" smtClean="0"/>
              <a:t>Doing </a:t>
            </a:r>
            <a:r>
              <a:rPr lang="en-US" dirty="0"/>
              <a:t>synonym updates requires significant hardware – essentially an associative lookup on the physical address tags to see if you have multiple hits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47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06" tIns="45203" rIns="90406" bIns="45203"/>
          <a:lstStyle/>
          <a:p>
            <a:r>
              <a:rPr lang="en-US" dirty="0" smtClean="0"/>
              <a:t>A1:</a:t>
            </a:r>
            <a:r>
              <a:rPr lang="en-US" baseline="0" dirty="0" smtClean="0"/>
              <a:t> </a:t>
            </a:r>
            <a:r>
              <a:rPr lang="en-US" dirty="0" smtClean="0"/>
              <a:t>Physically-addressed: nothing;</a:t>
            </a:r>
            <a:r>
              <a:rPr lang="en-US" baseline="0" dirty="0" smtClean="0"/>
              <a:t> Virtually-addressed: need to flush cache</a:t>
            </a:r>
          </a:p>
          <a:p>
            <a:r>
              <a:rPr lang="en-US" baseline="0" dirty="0" smtClean="0"/>
              <a:t>A2: Physically-addressed: nothing; Virtually-addressed: problems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47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06" tIns="45203" rIns="90406" bIns="4520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8875" y="588963"/>
            <a:ext cx="4552950" cy="3414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76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529" y="4342150"/>
            <a:ext cx="5908957" cy="411386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733" tIns="45366" rIns="90733" bIns="45366"/>
          <a:lstStyle/>
          <a:p>
            <a:r>
              <a:rPr lang="en-US" sz="1100" dirty="0" smtClean="0"/>
              <a:t>Where?</a:t>
            </a:r>
          </a:p>
          <a:p>
            <a:r>
              <a:rPr lang="en-US" sz="1100" dirty="0" smtClean="0"/>
              <a:t>Caches:</a:t>
            </a:r>
            <a:r>
              <a:rPr lang="en-US" sz="1100" baseline="0" dirty="0" smtClean="0"/>
              <a:t> direct/n-way/</a:t>
            </a:r>
            <a:r>
              <a:rPr lang="en-US" sz="1100" baseline="0" dirty="0" err="1" smtClean="0"/>
              <a:t>fa</a:t>
            </a:r>
            <a:endParaRPr lang="en-US" sz="1100" baseline="0" dirty="0" smtClean="0"/>
          </a:p>
          <a:p>
            <a:r>
              <a:rPr lang="en-US" sz="1100" baseline="0" dirty="0" smtClean="0"/>
              <a:t>VM: </a:t>
            </a:r>
            <a:r>
              <a:rPr lang="en-US" sz="1100" baseline="0" dirty="0" err="1" smtClean="0"/>
              <a:t>fa</a:t>
            </a:r>
            <a:r>
              <a:rPr lang="en-US" sz="1100" baseline="0" dirty="0" smtClean="0"/>
              <a:t>, but with a table of contents to eliminate searches</a:t>
            </a:r>
          </a:p>
          <a:p>
            <a:r>
              <a:rPr lang="en-US" sz="1100" baseline="0" dirty="0" smtClean="0"/>
              <a:t>TLB: </a:t>
            </a:r>
            <a:r>
              <a:rPr lang="en-US" sz="1100" baseline="0" dirty="0" err="1" smtClean="0"/>
              <a:t>fa</a:t>
            </a:r>
            <a:endParaRPr lang="en-US" sz="1100" baseline="0" dirty="0" smtClean="0"/>
          </a:p>
          <a:p>
            <a:r>
              <a:rPr lang="en-US" sz="1100" baseline="0" dirty="0" smtClean="0"/>
              <a:t>Replacement?</a:t>
            </a:r>
          </a:p>
          <a:p>
            <a:r>
              <a:rPr lang="en-US" sz="1100" baseline="0" dirty="0" smtClean="0"/>
              <a:t>varied</a:t>
            </a:r>
          </a:p>
          <a:p>
            <a:r>
              <a:rPr lang="en-US" sz="1100" baseline="0" dirty="0" smtClean="0"/>
              <a:t>Writes?</a:t>
            </a:r>
          </a:p>
          <a:p>
            <a:r>
              <a:rPr lang="en-US" sz="1100" baseline="0" dirty="0" smtClean="0"/>
              <a:t>Caches: usually write-back, or maybe write-through, or maybe no-write w/ invalidation</a:t>
            </a:r>
          </a:p>
          <a:p>
            <a:r>
              <a:rPr lang="en-US" sz="1100" baseline="0" dirty="0" smtClean="0"/>
              <a:t>VM: write-back </a:t>
            </a:r>
          </a:p>
          <a:p>
            <a:r>
              <a:rPr lang="en-US" sz="1100" baseline="0" dirty="0" smtClean="0"/>
              <a:t>TLB: usually no-write</a:t>
            </a:r>
          </a:p>
          <a:p>
            <a:endParaRPr lang="en-US" sz="11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Lec</a:t>
            </a:r>
            <a:r>
              <a:rPr lang="en-US" dirty="0" smtClean="0"/>
              <a:t> 0: Topic</a:t>
            </a:r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1371600" y="3884474"/>
            <a:ext cx="64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Hakim</a:t>
            </a:r>
            <a:r>
              <a:rPr lang="en-US" sz="2700" b="1" baseline="0" dirty="0" smtClean="0">
                <a:solidFill>
                  <a:srgbClr val="898989"/>
                </a:solidFill>
              </a:rPr>
              <a:t> Weatherspoon</a:t>
            </a:r>
            <a:endParaRPr lang="en-US" sz="2700" b="1" dirty="0" smtClean="0">
              <a:solidFill>
                <a:srgbClr val="898989"/>
              </a:solidFill>
            </a:endParaRP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CS 3410, Spring 2011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Computer Science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Cornell University</a:t>
            </a:r>
            <a:endParaRPr lang="en-US" sz="2700" dirty="0">
              <a:solidFill>
                <a:srgbClr val="898989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4/16/2011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28600" y="6096000"/>
            <a:ext cx="3886200" cy="381000"/>
          </a:xfrm>
        </p:spPr>
        <p:txBody>
          <a:bodyPr>
            <a:normAutofit/>
          </a:bodyPr>
          <a:lstStyle>
            <a:lvl1pPr algn="r">
              <a:defRPr lang="en-US" sz="1800" dirty="0">
                <a:solidFill>
                  <a:srgbClr val="FFFF66"/>
                </a:solidFill>
              </a:defRPr>
            </a:lvl1pPr>
          </a:lstStyle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solidFill>
                  <a:srgbClr val="FFFF66"/>
                </a:solidFill>
                <a:latin typeface="+mn-lt"/>
              </a:rPr>
              <a:t>See: P&amp;H Appendix C.0, C.1,</a:t>
            </a:r>
            <a:r>
              <a:rPr lang="en-US" baseline="0" dirty="0" smtClean="0">
                <a:solidFill>
                  <a:srgbClr val="FFFF66"/>
                </a:solidFill>
                <a:latin typeface="+mn-lt"/>
              </a:rPr>
              <a:t> C.2</a:t>
            </a:r>
            <a:endParaRPr lang="en-US" dirty="0">
              <a:solidFill>
                <a:srgbClr val="FFFF66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pPr lvl="0"/>
            <a:r>
              <a:rPr lang="en-US" noProof="0" dirty="0" smtClean="0"/>
              <a:t>Spring 2011</a:t>
            </a:r>
          </a:p>
          <a:p>
            <a:pPr lvl="0"/>
            <a:r>
              <a:rPr lang="en-US" noProof="0" dirty="0" smtClean="0"/>
              <a:t>Computer Science</a:t>
            </a:r>
          </a:p>
          <a:p>
            <a:pPr lvl="0"/>
            <a:r>
              <a:rPr lang="en-US" noProof="0" dirty="0" smtClean="0"/>
              <a:t>Cornell University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dirty="0" smtClean="0">
                <a:solidFill>
                  <a:srgbClr val="FFFFFF"/>
                </a:solidFill>
                <a:latin typeface="Calibri"/>
              </a:rPr>
              <a:t>Copyright Hakim Weatherspoon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EF1BFF-0630-044F-A176-B68CCF226FFC}" type="slidenum">
              <a:rPr lang="en-US">
                <a:solidFill>
                  <a:srgbClr val="FFFFFF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0188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42719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914400"/>
            <a:ext cx="4268788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304800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914400"/>
            <a:ext cx="4346575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6203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5041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85800"/>
            <a:ext cx="86868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81000" y="508000"/>
            <a:ext cx="8394700" cy="25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None/>
        <a:defRPr sz="32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1pPr>
      <a:lvl2pPr marL="458788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3pPr>
      <a:lvl4pPr marL="13747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4pPr>
      <a:lvl5pPr marL="18319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2.emf"/><Relationship Id="rId4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image" Target="../media/image8.emf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5" Type="http://schemas.openxmlformats.org/officeDocument/2006/relationships/image" Target="../media/image9.emf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12" Type="http://schemas.openxmlformats.org/officeDocument/2006/relationships/image" Target="../media/image10.emf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notesSlide" Target="../notesSlides/notesSlide6.xml"/><Relationship Id="rId5" Type="http://schemas.openxmlformats.org/officeDocument/2006/relationships/tags" Target="../tags/tag85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13" Type="http://schemas.openxmlformats.org/officeDocument/2006/relationships/tags" Target="../tags/tag102.xml"/><Relationship Id="rId18" Type="http://schemas.openxmlformats.org/officeDocument/2006/relationships/tags" Target="../tags/tag107.xml"/><Relationship Id="rId26" Type="http://schemas.openxmlformats.org/officeDocument/2006/relationships/tags" Target="../tags/tag115.xml"/><Relationship Id="rId3" Type="http://schemas.openxmlformats.org/officeDocument/2006/relationships/tags" Target="../tags/tag92.xml"/><Relationship Id="rId21" Type="http://schemas.openxmlformats.org/officeDocument/2006/relationships/tags" Target="../tags/tag110.xml"/><Relationship Id="rId7" Type="http://schemas.openxmlformats.org/officeDocument/2006/relationships/tags" Target="../tags/tag96.xml"/><Relationship Id="rId12" Type="http://schemas.openxmlformats.org/officeDocument/2006/relationships/tags" Target="../tags/tag101.xml"/><Relationship Id="rId17" Type="http://schemas.openxmlformats.org/officeDocument/2006/relationships/tags" Target="../tags/tag106.xml"/><Relationship Id="rId25" Type="http://schemas.openxmlformats.org/officeDocument/2006/relationships/tags" Target="../tags/tag114.xml"/><Relationship Id="rId2" Type="http://schemas.openxmlformats.org/officeDocument/2006/relationships/tags" Target="../tags/tag91.xml"/><Relationship Id="rId16" Type="http://schemas.openxmlformats.org/officeDocument/2006/relationships/tags" Target="../tags/tag105.xml"/><Relationship Id="rId20" Type="http://schemas.openxmlformats.org/officeDocument/2006/relationships/tags" Target="../tags/tag109.xml"/><Relationship Id="rId29" Type="http://schemas.openxmlformats.org/officeDocument/2006/relationships/tags" Target="../tags/tag118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tags" Target="../tags/tag100.xml"/><Relationship Id="rId24" Type="http://schemas.openxmlformats.org/officeDocument/2006/relationships/tags" Target="../tags/tag113.xml"/><Relationship Id="rId32" Type="http://schemas.openxmlformats.org/officeDocument/2006/relationships/image" Target="../media/image11.emf"/><Relationship Id="rId5" Type="http://schemas.openxmlformats.org/officeDocument/2006/relationships/tags" Target="../tags/tag94.xml"/><Relationship Id="rId15" Type="http://schemas.openxmlformats.org/officeDocument/2006/relationships/tags" Target="../tags/tag104.xml"/><Relationship Id="rId23" Type="http://schemas.openxmlformats.org/officeDocument/2006/relationships/tags" Target="../tags/tag112.xml"/><Relationship Id="rId28" Type="http://schemas.openxmlformats.org/officeDocument/2006/relationships/tags" Target="../tags/tag117.xml"/><Relationship Id="rId10" Type="http://schemas.openxmlformats.org/officeDocument/2006/relationships/tags" Target="../tags/tag99.xml"/><Relationship Id="rId19" Type="http://schemas.openxmlformats.org/officeDocument/2006/relationships/tags" Target="../tags/tag108.xml"/><Relationship Id="rId31" Type="http://schemas.openxmlformats.org/officeDocument/2006/relationships/notesSlide" Target="../notesSlides/notesSlide7.xml"/><Relationship Id="rId4" Type="http://schemas.openxmlformats.org/officeDocument/2006/relationships/tags" Target="../tags/tag93.xml"/><Relationship Id="rId9" Type="http://schemas.openxmlformats.org/officeDocument/2006/relationships/tags" Target="../tags/tag98.xml"/><Relationship Id="rId14" Type="http://schemas.openxmlformats.org/officeDocument/2006/relationships/tags" Target="../tags/tag103.xml"/><Relationship Id="rId22" Type="http://schemas.openxmlformats.org/officeDocument/2006/relationships/tags" Target="../tags/tag111.xml"/><Relationship Id="rId27" Type="http://schemas.openxmlformats.org/officeDocument/2006/relationships/tags" Target="../tags/tag116.xml"/><Relationship Id="rId30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image" Target="../media/image12.emf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30.xml"/><Relationship Id="rId13" Type="http://schemas.openxmlformats.org/officeDocument/2006/relationships/tags" Target="../tags/tag135.xml"/><Relationship Id="rId18" Type="http://schemas.openxmlformats.org/officeDocument/2006/relationships/notesSlide" Target="../notesSlides/notesSlide8.xml"/><Relationship Id="rId3" Type="http://schemas.openxmlformats.org/officeDocument/2006/relationships/tags" Target="../tags/tag125.xml"/><Relationship Id="rId7" Type="http://schemas.openxmlformats.org/officeDocument/2006/relationships/tags" Target="../tags/tag129.xml"/><Relationship Id="rId12" Type="http://schemas.openxmlformats.org/officeDocument/2006/relationships/tags" Target="../tags/tag134.xml"/><Relationship Id="rId17" Type="http://schemas.openxmlformats.org/officeDocument/2006/relationships/slideLayout" Target="../slideLayouts/slideLayout6.xml"/><Relationship Id="rId2" Type="http://schemas.openxmlformats.org/officeDocument/2006/relationships/tags" Target="../tags/tag124.xml"/><Relationship Id="rId16" Type="http://schemas.openxmlformats.org/officeDocument/2006/relationships/tags" Target="../tags/tag138.xml"/><Relationship Id="rId1" Type="http://schemas.openxmlformats.org/officeDocument/2006/relationships/tags" Target="../tags/tag123.xml"/><Relationship Id="rId6" Type="http://schemas.openxmlformats.org/officeDocument/2006/relationships/tags" Target="../tags/tag128.xml"/><Relationship Id="rId11" Type="http://schemas.openxmlformats.org/officeDocument/2006/relationships/tags" Target="../tags/tag133.xml"/><Relationship Id="rId5" Type="http://schemas.openxmlformats.org/officeDocument/2006/relationships/tags" Target="../tags/tag127.xml"/><Relationship Id="rId15" Type="http://schemas.openxmlformats.org/officeDocument/2006/relationships/tags" Target="../tags/tag137.xml"/><Relationship Id="rId10" Type="http://schemas.openxmlformats.org/officeDocument/2006/relationships/tags" Target="../tags/tag132.xml"/><Relationship Id="rId4" Type="http://schemas.openxmlformats.org/officeDocument/2006/relationships/tags" Target="../tags/tag126.xml"/><Relationship Id="rId9" Type="http://schemas.openxmlformats.org/officeDocument/2006/relationships/tags" Target="../tags/tag131.xml"/><Relationship Id="rId14" Type="http://schemas.openxmlformats.org/officeDocument/2006/relationships/tags" Target="../tags/tag1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4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image" Target="../media/image13.emf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3.emf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tags" Target="../tags/tag35.xml"/><Relationship Id="rId18" Type="http://schemas.openxmlformats.org/officeDocument/2006/relationships/tags" Target="../tags/tag40.xml"/><Relationship Id="rId3" Type="http://schemas.openxmlformats.org/officeDocument/2006/relationships/tags" Target="../tags/tag25.xml"/><Relationship Id="rId21" Type="http://schemas.openxmlformats.org/officeDocument/2006/relationships/tags" Target="../tags/tag43.xml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17" Type="http://schemas.openxmlformats.org/officeDocument/2006/relationships/tags" Target="../tags/tag39.xml"/><Relationship Id="rId2" Type="http://schemas.openxmlformats.org/officeDocument/2006/relationships/tags" Target="../tags/tag24.xml"/><Relationship Id="rId16" Type="http://schemas.openxmlformats.org/officeDocument/2006/relationships/tags" Target="../tags/tag38.xml"/><Relationship Id="rId20" Type="http://schemas.openxmlformats.org/officeDocument/2006/relationships/tags" Target="../tags/tag42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24" Type="http://schemas.openxmlformats.org/officeDocument/2006/relationships/image" Target="../media/image4.emf"/><Relationship Id="rId5" Type="http://schemas.openxmlformats.org/officeDocument/2006/relationships/tags" Target="../tags/tag27.xml"/><Relationship Id="rId15" Type="http://schemas.openxmlformats.org/officeDocument/2006/relationships/tags" Target="../tags/tag37.xml"/><Relationship Id="rId23" Type="http://schemas.openxmlformats.org/officeDocument/2006/relationships/slideLayout" Target="../slideLayouts/slideLayout6.xml"/><Relationship Id="rId10" Type="http://schemas.openxmlformats.org/officeDocument/2006/relationships/tags" Target="../tags/tag32.xml"/><Relationship Id="rId19" Type="http://schemas.openxmlformats.org/officeDocument/2006/relationships/tags" Target="../tags/tag41.xml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tags" Target="../tags/tag36.xml"/><Relationship Id="rId22" Type="http://schemas.openxmlformats.org/officeDocument/2006/relationships/tags" Target="../tags/tag4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image" Target="../media/image5.emf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49.xml"/><Relationship Id="rId10" Type="http://schemas.openxmlformats.org/officeDocument/2006/relationships/tags" Target="../tags/tag54.xml"/><Relationship Id="rId4" Type="http://schemas.openxmlformats.org/officeDocument/2006/relationships/tags" Target="../tags/tag48.xml"/><Relationship Id="rId9" Type="http://schemas.openxmlformats.org/officeDocument/2006/relationships/tags" Target="../tags/tag5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tags" Target="../tags/tag67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57.xml"/><Relationship Id="rId7" Type="http://schemas.openxmlformats.org/officeDocument/2006/relationships/tags" Target="../tags/tag61.xml"/><Relationship Id="rId12" Type="http://schemas.openxmlformats.org/officeDocument/2006/relationships/tags" Target="../tags/tag66.xml"/><Relationship Id="rId17" Type="http://schemas.openxmlformats.org/officeDocument/2006/relationships/tags" Target="../tags/tag71.xml"/><Relationship Id="rId2" Type="http://schemas.openxmlformats.org/officeDocument/2006/relationships/tags" Target="../tags/tag56.xml"/><Relationship Id="rId16" Type="http://schemas.openxmlformats.org/officeDocument/2006/relationships/tags" Target="../tags/tag70.xml"/><Relationship Id="rId20" Type="http://schemas.openxmlformats.org/officeDocument/2006/relationships/image" Target="../media/image6.emf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5" Type="http://schemas.openxmlformats.org/officeDocument/2006/relationships/tags" Target="../tags/tag59.xml"/><Relationship Id="rId15" Type="http://schemas.openxmlformats.org/officeDocument/2006/relationships/tags" Target="../tags/tag69.xml"/><Relationship Id="rId10" Type="http://schemas.openxmlformats.org/officeDocument/2006/relationships/tags" Target="../tags/tag64.xml"/><Relationship Id="rId19" Type="http://schemas.openxmlformats.org/officeDocument/2006/relationships/notesSlide" Target="../notesSlides/notesSlide3.xml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tags" Target="../tags/tag6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image" Target="../media/image7.emf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Virtual Memory 3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subTitle" sz="quarter"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Hakim Weatherspoon</a:t>
            </a:r>
          </a:p>
          <a:p>
            <a:r>
              <a:rPr lang="en-US" b="1" dirty="0" smtClean="0"/>
              <a:t>CS 3410, Spring 2011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6096000"/>
            <a:ext cx="2042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FF00"/>
                </a:solidFill>
                <a:cs typeface="Calibri"/>
              </a:rPr>
              <a:t>P &amp; H </a:t>
            </a:r>
            <a:r>
              <a:rPr lang="nl-NL" dirty="0" err="1">
                <a:solidFill>
                  <a:srgbClr val="FFFF00"/>
                </a:solidFill>
                <a:cs typeface="Calibri"/>
              </a:rPr>
              <a:t>Chapter</a:t>
            </a:r>
            <a:r>
              <a:rPr lang="nl-NL" dirty="0">
                <a:solidFill>
                  <a:srgbClr val="FFFF00"/>
                </a:solidFill>
                <a:cs typeface="Calibri"/>
              </a:rPr>
              <a:t> 5.4-5</a:t>
            </a:r>
          </a:p>
        </p:txBody>
      </p:sp>
      <p:pic>
        <p:nvPicPr>
          <p:cNvPr id="4" name="CP3 Ink 8ed3e0ef-e21b-4c14-bfac-b88316bff19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234" y="5967900"/>
            <a:ext cx="254251" cy="32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454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62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TLB Parameters</a:t>
            </a:r>
            <a:endParaRPr lang="en-US" dirty="0"/>
          </a:p>
        </p:txBody>
      </p:sp>
      <p:sp>
        <p:nvSpPr>
          <p:cNvPr id="363622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TLB parameters (typical)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 smtClean="0"/>
              <a:t>very small (64 – 256 entries), so very fast</a:t>
            </a:r>
          </a:p>
          <a:p>
            <a:pPr lvl="1"/>
            <a:r>
              <a:rPr lang="en-US" dirty="0" smtClean="0"/>
              <a:t>fully associative, or at least set associative</a:t>
            </a:r>
          </a:p>
          <a:p>
            <a:pPr lvl="1"/>
            <a:r>
              <a:rPr lang="en-US" dirty="0" smtClean="0"/>
              <a:t>tiny block size: why?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Intel Nehalem TLB (example)</a:t>
            </a:r>
          </a:p>
          <a:p>
            <a:pPr lvl="1"/>
            <a:r>
              <a:rPr lang="en-US" dirty="0" smtClean="0"/>
              <a:t>128-entry L1 Instruction TLB, 4-way LRU</a:t>
            </a:r>
          </a:p>
          <a:p>
            <a:pPr lvl="1"/>
            <a:r>
              <a:rPr lang="en-US" dirty="0" smtClean="0"/>
              <a:t>64-entry L1 Data TLB, 4-way LRU</a:t>
            </a:r>
          </a:p>
          <a:p>
            <a:pPr lvl="1"/>
            <a:r>
              <a:rPr lang="en-US" dirty="0" smtClean="0"/>
              <a:t>512-entry L2 Unified TLB, 4-way LRU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7170" name="CP3 Ink 51b5501c-ba9f-4f34-865e-c126878f8488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784" y="1279980"/>
            <a:ext cx="6729151" cy="4179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Virtual Memory meets Caching</a:t>
            </a:r>
          </a:p>
          <a:p>
            <a:pPr lvl="1" algn="ctr">
              <a:buNone/>
            </a:pPr>
            <a:r>
              <a:rPr lang="en-US" dirty="0" smtClean="0"/>
              <a:t>Virtually vs. physically addressed caches</a:t>
            </a:r>
          </a:p>
          <a:p>
            <a:pPr lvl="1" algn="ctr">
              <a:buNone/>
            </a:pPr>
            <a:r>
              <a:rPr lang="en-US" dirty="0" smtClean="0"/>
              <a:t>Virtually vs. physically tagged caches</a:t>
            </a:r>
          </a:p>
        </p:txBody>
      </p:sp>
      <p:pic>
        <p:nvPicPr>
          <p:cNvPr id="8194" name="CP3 Ink f3f7b062-633d-4d16-ac17-49ce230495e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155" y="3316920"/>
            <a:ext cx="4729051" cy="104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44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Virtually Addressed Caching</a:t>
            </a:r>
            <a:endParaRPr lang="en-US" dirty="0"/>
          </a:p>
        </p:txBody>
      </p:sp>
      <p:sp>
        <p:nvSpPr>
          <p:cNvPr id="364441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386092"/>
            <a:ext cx="8686800" cy="1371600"/>
          </a:xfrm>
        </p:spPr>
        <p:txBody>
          <a:bodyPr/>
          <a:lstStyle/>
          <a:p>
            <a:r>
              <a:rPr lang="en-US" dirty="0" smtClean="0"/>
              <a:t>Q: Can we remove the TLB from the critical path?</a:t>
            </a:r>
          </a:p>
          <a:p>
            <a:r>
              <a:rPr lang="en-US" dirty="0" smtClean="0"/>
              <a:t>A: Virtually-Addressed Caches</a:t>
            </a:r>
          </a:p>
          <a:p>
            <a:endParaRPr lang="en-US" dirty="0"/>
          </a:p>
        </p:txBody>
      </p:sp>
      <p:sp>
        <p:nvSpPr>
          <p:cNvPr id="54" name="Rectangle 53"/>
          <p:cNvSpPr/>
          <p:nvPr>
            <p:custDataLst>
              <p:tags r:id="rId3"/>
            </p:custDataLst>
          </p:nvPr>
        </p:nvSpPr>
        <p:spPr>
          <a:xfrm>
            <a:off x="228600" y="1757692"/>
            <a:ext cx="1066800" cy="9906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CPU</a:t>
            </a:r>
            <a:endParaRPr lang="en-US" sz="2800" dirty="0"/>
          </a:p>
        </p:txBody>
      </p:sp>
      <p:sp>
        <p:nvSpPr>
          <p:cNvPr id="55" name="Rectangle 54"/>
          <p:cNvSpPr/>
          <p:nvPr>
            <p:custDataLst>
              <p:tags r:id="rId4"/>
            </p:custDataLst>
          </p:nvPr>
        </p:nvSpPr>
        <p:spPr>
          <a:xfrm>
            <a:off x="2057400" y="1681492"/>
            <a:ext cx="2057400" cy="10668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TLB</a:t>
            </a:r>
          </a:p>
          <a:p>
            <a:pPr algn="ctr"/>
            <a:r>
              <a:rPr lang="en-US" sz="2800" dirty="0" smtClean="0"/>
              <a:t>Lookup</a:t>
            </a:r>
          </a:p>
        </p:txBody>
      </p:sp>
      <p:sp>
        <p:nvSpPr>
          <p:cNvPr id="56" name="Rectangle 55"/>
          <p:cNvSpPr/>
          <p:nvPr>
            <p:custDataLst>
              <p:tags r:id="rId5"/>
            </p:custDataLst>
          </p:nvPr>
        </p:nvSpPr>
        <p:spPr>
          <a:xfrm>
            <a:off x="2057400" y="2976892"/>
            <a:ext cx="2057400" cy="1295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Virtually</a:t>
            </a:r>
          </a:p>
          <a:p>
            <a:pPr algn="ctr"/>
            <a:r>
              <a:rPr lang="en-US" sz="2800" dirty="0" smtClean="0"/>
              <a:t>Addressed</a:t>
            </a:r>
          </a:p>
          <a:p>
            <a:pPr algn="ctr"/>
            <a:r>
              <a:rPr lang="en-US" sz="2800" dirty="0" smtClean="0"/>
              <a:t>Cache</a:t>
            </a:r>
            <a:endParaRPr lang="en-US" sz="2800" dirty="0"/>
          </a:p>
        </p:txBody>
      </p:sp>
      <p:sp>
        <p:nvSpPr>
          <p:cNvPr id="57" name="Rectangle 56"/>
          <p:cNvSpPr/>
          <p:nvPr>
            <p:custDataLst>
              <p:tags r:id="rId6"/>
            </p:custDataLst>
          </p:nvPr>
        </p:nvSpPr>
        <p:spPr>
          <a:xfrm>
            <a:off x="6019800" y="1757692"/>
            <a:ext cx="1143000" cy="9906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Mem</a:t>
            </a:r>
            <a:endParaRPr lang="en-US" sz="2800" dirty="0"/>
          </a:p>
        </p:txBody>
      </p:sp>
      <p:sp>
        <p:nvSpPr>
          <p:cNvPr id="58" name="Flowchart: Magnetic Disk 57"/>
          <p:cNvSpPr/>
          <p:nvPr>
            <p:custDataLst>
              <p:tags r:id="rId7"/>
            </p:custDataLst>
          </p:nvPr>
        </p:nvSpPr>
        <p:spPr>
          <a:xfrm>
            <a:off x="7696200" y="1757692"/>
            <a:ext cx="1219200" cy="990600"/>
          </a:xfrm>
          <a:prstGeom prst="flowChartMagneticDisk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Disk</a:t>
            </a:r>
            <a:endParaRPr lang="en-US" sz="2800" dirty="0"/>
          </a:p>
        </p:txBody>
      </p:sp>
      <p:sp>
        <p:nvSpPr>
          <p:cNvPr id="59" name="Rectangle 58"/>
          <p:cNvSpPr/>
          <p:nvPr>
            <p:custDataLst>
              <p:tags r:id="rId8"/>
            </p:custDataLst>
          </p:nvPr>
        </p:nvSpPr>
        <p:spPr>
          <a:xfrm>
            <a:off x="4419600" y="2976892"/>
            <a:ext cx="1676400" cy="9906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PageTable</a:t>
            </a:r>
            <a:endParaRPr lang="en-US" sz="2800" dirty="0" smtClean="0"/>
          </a:p>
          <a:p>
            <a:pPr algn="ctr"/>
            <a:r>
              <a:rPr lang="en-US" sz="2800" dirty="0" smtClean="0"/>
              <a:t>Lookup</a:t>
            </a:r>
          </a:p>
        </p:txBody>
      </p:sp>
      <p:pic>
        <p:nvPicPr>
          <p:cNvPr id="9218" name="CP3 Ink bb450c5c-4def-4920-a9ba-a825b06da88e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60" y="2662079"/>
            <a:ext cx="8203800" cy="4196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64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Virtual vs. Physical Caches</a:t>
            </a:r>
            <a:endParaRPr lang="en-US"/>
          </a:p>
        </p:txBody>
      </p:sp>
      <p:sp>
        <p:nvSpPr>
          <p:cNvPr id="364646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" y="588962"/>
            <a:ext cx="1676400" cy="1468438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CPU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4646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76800" y="581025"/>
            <a:ext cx="1676400" cy="1019175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Cache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SRAM</a:t>
            </a:r>
          </a:p>
        </p:txBody>
      </p:sp>
      <p:sp>
        <p:nvSpPr>
          <p:cNvPr id="3646470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2800" y="457200"/>
            <a:ext cx="1676400" cy="19177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bg1"/>
              </a:solidFill>
              <a:latin typeface="Calibri"/>
            </a:endParaRP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chemeClr val="bg1"/>
                </a:solidFill>
                <a:latin typeface="Calibri"/>
              </a:rPr>
              <a:t>Memory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chemeClr val="bg1"/>
                </a:solidFill>
                <a:latin typeface="Calibri"/>
              </a:rPr>
              <a:t>DRAM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646471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835150" y="987425"/>
            <a:ext cx="755650" cy="3175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646472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6553200" y="990600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46473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835150" y="1292225"/>
            <a:ext cx="755650" cy="3175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646474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553200" y="1295400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46475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847431" y="457200"/>
            <a:ext cx="667169" cy="4693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>
                <a:solidFill>
                  <a:srgbClr val="FFFFFF"/>
                </a:solidFill>
                <a:latin typeface="Calibri"/>
              </a:rPr>
              <a:t>addr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46476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864546" y="1216025"/>
            <a:ext cx="647228" cy="4693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3646477" name="Rectangle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590800" y="838200"/>
            <a:ext cx="1676400" cy="569913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144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MMU</a:t>
            </a:r>
          </a:p>
        </p:txBody>
      </p:sp>
      <p:sp>
        <p:nvSpPr>
          <p:cNvPr id="3646478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267200" y="990600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46479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4267200" y="1295400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46480" name="Rectangle 1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590800" y="2819400"/>
            <a:ext cx="1676400" cy="1019175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Cache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SRAM</a:t>
            </a:r>
          </a:p>
        </p:txBody>
      </p:sp>
      <p:sp>
        <p:nvSpPr>
          <p:cNvPr id="3646481" name="Rectangle 1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876800" y="3048000"/>
            <a:ext cx="1676400" cy="569913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144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MMU</a:t>
            </a:r>
          </a:p>
        </p:txBody>
      </p:sp>
      <p:sp>
        <p:nvSpPr>
          <p:cNvPr id="3646482" name="Line 1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267200" y="3200400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46483" name="Line 1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4267200" y="3505200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46484" name="Rectangle 20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52400" y="2819400"/>
            <a:ext cx="1676400" cy="1468438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CPU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46485" name="Rectangle 21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162800" y="2667000"/>
            <a:ext cx="1676400" cy="19177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bg1"/>
              </a:solidFill>
              <a:latin typeface="Calibri"/>
            </a:endParaRP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chemeClr val="bg1"/>
                </a:solidFill>
                <a:latin typeface="Calibri"/>
              </a:rPr>
              <a:t>Memory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chemeClr val="bg1"/>
                </a:solidFill>
                <a:latin typeface="Calibri"/>
              </a:rPr>
              <a:t>DRAM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646486" name="Line 22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1835150" y="3197225"/>
            <a:ext cx="755650" cy="3175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646487" name="Line 2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6553200" y="3167063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46488" name="Line 24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1835150" y="3502025"/>
            <a:ext cx="755650" cy="3175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646489" name="Line 25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6553200" y="3471863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46490" name="Text Box 26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847431" y="2667000"/>
            <a:ext cx="667169" cy="4693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>
                <a:solidFill>
                  <a:srgbClr val="FFFFFF"/>
                </a:solidFill>
                <a:latin typeface="Calibri"/>
              </a:rPr>
              <a:t>addr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46491" name="Text Box 27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864546" y="3425825"/>
            <a:ext cx="647228" cy="4693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3646492" name="Text Box 28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121185" y="1600200"/>
            <a:ext cx="4517454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Cache works on physical addresses</a:t>
            </a:r>
          </a:p>
        </p:txBody>
      </p:sp>
      <p:sp>
        <p:nvSpPr>
          <p:cNvPr id="3646493" name="Text Box 29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143572" y="3886200"/>
            <a:ext cx="4326633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Cache works on virtual addresses</a:t>
            </a:r>
          </a:p>
        </p:txBody>
      </p:sp>
      <p:sp>
        <p:nvSpPr>
          <p:cNvPr id="30" name="TextBox 29"/>
          <p:cNvSpPr txBox="1"/>
          <p:nvPr>
            <p:custDataLst>
              <p:tags r:id="rId28"/>
            </p:custDataLst>
          </p:nvPr>
        </p:nvSpPr>
        <p:spPr>
          <a:xfrm>
            <a:off x="304800" y="480060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Q: What happens on context switch?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Q: What about virtual memory aliasing?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Q: So what’s wrong with physically addressed caches?</a:t>
            </a:r>
          </a:p>
        </p:txBody>
      </p:sp>
      <p:pic>
        <p:nvPicPr>
          <p:cNvPr id="10242" name="CP3 Ink 69590aa0-5019-4de3-9f68-2a3dfde965d3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285" y="317219"/>
            <a:ext cx="8017351" cy="6581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Indexing vs. Tagging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Physically-Addressed</a:t>
            </a:r>
            <a:r>
              <a:rPr lang="en-US" dirty="0" smtClean="0"/>
              <a:t> Cache</a:t>
            </a:r>
          </a:p>
          <a:p>
            <a:pPr lvl="1"/>
            <a:r>
              <a:rPr lang="en-US" dirty="0" smtClean="0"/>
              <a:t>slow: requires TLB (and maybe </a:t>
            </a:r>
            <a:r>
              <a:rPr lang="en-US" dirty="0" err="1" smtClean="0"/>
              <a:t>PageTable</a:t>
            </a:r>
            <a:r>
              <a:rPr lang="en-US" dirty="0" smtClean="0"/>
              <a:t>) lookup first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Virtually-Indexed, Virtually Tagged </a:t>
            </a:r>
            <a:r>
              <a:rPr lang="en-US" dirty="0" smtClean="0"/>
              <a:t>Cache</a:t>
            </a:r>
          </a:p>
          <a:p>
            <a:pPr lvl="1"/>
            <a:r>
              <a:rPr lang="en-US" dirty="0" smtClean="0"/>
              <a:t>fast: start TLB lookup before cache lookup finishes</a:t>
            </a:r>
          </a:p>
          <a:p>
            <a:pPr lvl="1"/>
            <a:r>
              <a:rPr lang="en-US" dirty="0" err="1" smtClean="0"/>
              <a:t>PageTable</a:t>
            </a:r>
            <a:r>
              <a:rPr lang="en-US" dirty="0" smtClean="0"/>
              <a:t> changes (paging, context switch, etc.)</a:t>
            </a:r>
          </a:p>
          <a:p>
            <a:pPr lvl="2">
              <a:buNone/>
            </a:pP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need to purge stale cache lines (how?)</a:t>
            </a:r>
          </a:p>
          <a:p>
            <a:pPr lvl="1"/>
            <a:r>
              <a:rPr lang="en-US" dirty="0" smtClean="0"/>
              <a:t>Synonyms </a:t>
            </a:r>
            <a:r>
              <a:rPr lang="en-US" dirty="0" smtClean="0">
                <a:sym typeface="Wingdings" pitchFamily="2" charset="2"/>
              </a:rPr>
              <a:t>(two virtual mappings for one physical page)</a:t>
            </a:r>
          </a:p>
          <a:p>
            <a:pPr lvl="2">
              <a:buNone/>
            </a:pPr>
            <a:r>
              <a:rPr lang="en-US" dirty="0" smtClean="0">
                <a:sym typeface="Wingdings" pitchFamily="2" charset="2"/>
              </a:rPr>
              <a:t> could end up in cache twice (very bad!)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Virtually-Indexed, Physically Tagged </a:t>
            </a:r>
            <a:r>
              <a:rPr lang="en-US" dirty="0" smtClean="0"/>
              <a:t>Cache</a:t>
            </a:r>
          </a:p>
          <a:p>
            <a:pPr lvl="1"/>
            <a:r>
              <a:rPr lang="en-US" dirty="0" smtClean="0"/>
              <a:t>~fast: TLB lookup in parallel with cache lookup</a:t>
            </a:r>
          </a:p>
          <a:p>
            <a:pPr lvl="1"/>
            <a:r>
              <a:rPr lang="en-US" dirty="0" err="1" smtClean="0"/>
              <a:t>PageTable</a:t>
            </a:r>
            <a:r>
              <a:rPr lang="en-US" dirty="0" smtClean="0"/>
              <a:t> changes </a:t>
            </a:r>
            <a:r>
              <a:rPr lang="en-US" dirty="0" smtClean="0">
                <a:sym typeface="Wingdings" pitchFamily="2" charset="2"/>
              </a:rPr>
              <a:t> no problem: phys. tag mismatch</a:t>
            </a:r>
          </a:p>
          <a:p>
            <a:pPr lvl="1"/>
            <a:r>
              <a:rPr lang="en-US" dirty="0" smtClean="0"/>
              <a:t>Synonyms </a:t>
            </a:r>
            <a:r>
              <a:rPr lang="en-US" dirty="0" smtClean="0">
                <a:sym typeface="Wingdings" pitchFamily="2" charset="2"/>
              </a:rPr>
              <a:t> search and evict lines with same phys. tag</a:t>
            </a:r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228600" y="1260945"/>
            <a:ext cx="7772400" cy="58477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Virtually-Addressed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Cache</a:t>
            </a:r>
          </a:p>
        </p:txBody>
      </p:sp>
      <p:pic>
        <p:nvPicPr>
          <p:cNvPr id="11266" name="CP3 Ink b0070ed5-27ab-4f49-b2b5-3941e271c15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50" y="4118340"/>
            <a:ext cx="8983500" cy="265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64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Typical Cache Setup</a:t>
            </a:r>
            <a:endParaRPr lang="en-US" dirty="0"/>
          </a:p>
        </p:txBody>
      </p:sp>
      <p:sp>
        <p:nvSpPr>
          <p:cNvPr id="364646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" y="762000"/>
            <a:ext cx="1676400" cy="1468438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t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CPU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4646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76800" y="1038225"/>
            <a:ext cx="1676400" cy="1019175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L2 Cache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SRAM</a:t>
            </a:r>
          </a:p>
        </p:txBody>
      </p:sp>
      <p:sp>
        <p:nvSpPr>
          <p:cNvPr id="3646470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2800" y="457200"/>
            <a:ext cx="1676400" cy="19177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bg1"/>
              </a:solidFill>
              <a:latin typeface="Calibri"/>
            </a:endParaRP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chemeClr val="bg1"/>
                </a:solidFill>
                <a:latin typeface="Calibri"/>
              </a:rPr>
              <a:t>Memory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chemeClr val="bg1"/>
                </a:solidFill>
                <a:latin typeface="Calibri"/>
              </a:rPr>
              <a:t>DRAM</a:t>
            </a: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646471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835150" y="1444625"/>
            <a:ext cx="755650" cy="3175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646472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6553200" y="1447800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46473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835150" y="1749425"/>
            <a:ext cx="755650" cy="3175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646474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553200" y="1752600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46475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847431" y="914400"/>
            <a:ext cx="667169" cy="4693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>
                <a:solidFill>
                  <a:srgbClr val="FFFFFF"/>
                </a:solidFill>
                <a:latin typeface="Calibri"/>
              </a:rPr>
              <a:t>addr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46476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864546" y="1673225"/>
            <a:ext cx="647228" cy="4693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>
                <a:solidFill>
                  <a:srgbClr val="FFFFFF"/>
                </a:solidFill>
                <a:latin typeface="Calibri"/>
              </a:rPr>
              <a:t>data</a:t>
            </a:r>
          </a:p>
        </p:txBody>
      </p:sp>
      <p:sp>
        <p:nvSpPr>
          <p:cNvPr id="3646477" name="Rectangle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590800" y="1295400"/>
            <a:ext cx="1676400" cy="569913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144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MMU</a:t>
            </a:r>
          </a:p>
        </p:txBody>
      </p:sp>
      <p:sp>
        <p:nvSpPr>
          <p:cNvPr id="3646478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267200" y="1447800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46479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4267200" y="1752600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46492" name="Text Box 2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46963" y="2590800"/>
            <a:ext cx="8400826" cy="182453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Typical L1: On-chip </a:t>
            </a:r>
            <a:r>
              <a:rPr lang="en-US" sz="2800" dirty="0" smtClean="0">
                <a:solidFill>
                  <a:schemeClr val="accent1"/>
                </a:solidFill>
                <a:latin typeface="Calibri"/>
              </a:rPr>
              <a:t>virtually</a:t>
            </a: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 addressed, </a:t>
            </a:r>
            <a:r>
              <a:rPr lang="en-US" sz="2800" dirty="0" smtClean="0">
                <a:solidFill>
                  <a:schemeClr val="accent1"/>
                </a:solidFill>
                <a:latin typeface="Calibri"/>
              </a:rPr>
              <a:t>physically</a:t>
            </a: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 tagged</a:t>
            </a:r>
          </a:p>
          <a:p>
            <a:pPr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Typical L2: On-chip </a:t>
            </a:r>
            <a:r>
              <a:rPr lang="en-US" sz="2800" dirty="0" smtClean="0">
                <a:solidFill>
                  <a:schemeClr val="accent1"/>
                </a:solidFill>
                <a:latin typeface="Calibri"/>
              </a:rPr>
              <a:t>physically</a:t>
            </a: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 addressed</a:t>
            </a:r>
          </a:p>
          <a:p>
            <a:pPr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Typical L3: On-chip … 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" name="Rectangle 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57200" y="1295400"/>
            <a:ext cx="1295400" cy="866775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L1 Cache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SRAM</a:t>
            </a:r>
          </a:p>
        </p:txBody>
      </p:sp>
      <p:sp>
        <p:nvSpPr>
          <p:cNvPr id="17" name="Rectangle 1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590800" y="1905000"/>
            <a:ext cx="1676400" cy="569913"/>
          </a:xfrm>
          <a:prstGeom prst="rect">
            <a:avLst/>
          </a:prstGeom>
          <a:noFill/>
          <a:ln w="28575" algn="ctr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lIns="9144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TLB SRAM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54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Caches/TLBs/VM</a:t>
            </a:r>
            <a:endParaRPr lang="en-US"/>
          </a:p>
        </p:txBody>
      </p:sp>
      <p:sp>
        <p:nvSpPr>
          <p:cNvPr id="377549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Caches, Virtual Memory, &amp; TLBs</a:t>
            </a:r>
          </a:p>
          <a:p>
            <a:r>
              <a:rPr lang="en-US" dirty="0" smtClean="0"/>
              <a:t>Where can block be placed?</a:t>
            </a:r>
          </a:p>
          <a:p>
            <a:pPr lvl="1"/>
            <a:r>
              <a:rPr lang="en-US" dirty="0" smtClean="0"/>
              <a:t>Direct, n-way, fully associative</a:t>
            </a:r>
          </a:p>
          <a:p>
            <a:r>
              <a:rPr lang="en-US" dirty="0" smtClean="0"/>
              <a:t>What block is replaced on miss?</a:t>
            </a:r>
          </a:p>
          <a:p>
            <a:pPr lvl="1"/>
            <a:r>
              <a:rPr lang="en-US" dirty="0" smtClean="0"/>
              <a:t>LRU, Random, LFU, … </a:t>
            </a:r>
          </a:p>
          <a:p>
            <a:r>
              <a:rPr lang="en-US" dirty="0" smtClean="0"/>
              <a:t>How are writes handled?</a:t>
            </a:r>
          </a:p>
          <a:p>
            <a:pPr lvl="1"/>
            <a:r>
              <a:rPr lang="en-US" dirty="0" smtClean="0"/>
              <a:t>No-write (w/ or w/o automatic invalidation)</a:t>
            </a:r>
          </a:p>
          <a:p>
            <a:pPr lvl="1"/>
            <a:r>
              <a:rPr lang="en-US" dirty="0" smtClean="0"/>
              <a:t>Write-back (fast, block at time)</a:t>
            </a:r>
          </a:p>
          <a:p>
            <a:pPr lvl="1"/>
            <a:r>
              <a:rPr lang="en-US" dirty="0" smtClean="0"/>
              <a:t>Write-through (simple, reason about consistency)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-152400" y="0"/>
            <a:ext cx="9144000" cy="457200"/>
          </a:xfrm>
        </p:spPr>
        <p:txBody>
          <a:bodyPr/>
          <a:lstStyle/>
          <a:p>
            <a:r>
              <a:rPr lang="en-US" dirty="0" smtClean="0"/>
              <a:t>Summary of Cache Design Parameters</a:t>
            </a:r>
            <a:endParaRPr lang="en-US" dirty="0"/>
          </a:p>
        </p:txBody>
      </p:sp>
      <p:graphicFrame>
        <p:nvGraphicFramePr>
          <p:cNvPr id="3901543" name="Group 103"/>
          <p:cNvGraphicFramePr>
            <a:graphicFrameLocks noGrp="1"/>
          </p:cNvGraphicFramePr>
          <p:nvPr>
            <p:ph sz="half" idx="4294967295"/>
            <p:custDataLst>
              <p:tags r:id="rId2"/>
            </p:custDataLst>
          </p:nvPr>
        </p:nvGraphicFramePr>
        <p:xfrm>
          <a:off x="381000" y="762000"/>
          <a:ext cx="8378825" cy="5473701"/>
        </p:xfrm>
        <a:graphic>
          <a:graphicData uri="http://schemas.openxmlformats.org/drawingml/2006/table">
            <a:tbl>
              <a:tblPr/>
              <a:tblGrid>
                <a:gridCol w="1577975"/>
                <a:gridCol w="1730375"/>
                <a:gridCol w="2813050"/>
                <a:gridCol w="2257425"/>
              </a:tblGrid>
              <a:tr h="617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L1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Paged Memory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TLB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1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Size (blocks)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1/4k to 4k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16k to 1M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64 to 4k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9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Size (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kB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)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16 to 64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1M to 4G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 to 16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1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Block size (B)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16-64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4k to 64k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4-32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1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Miss rates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2%-5%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-4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to 10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-5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%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0.01% to 2%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1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Miss penalty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10-25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10M-100M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100-1000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290" name="CP3 Ink dd50bafc-ae0e-49b9-bd97-4b1ca7c798cb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0" y="3199200"/>
            <a:ext cx="9153000" cy="32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533400"/>
            <a:ext cx="9067800" cy="6324600"/>
          </a:xfrm>
        </p:spPr>
        <p:txBody>
          <a:bodyPr>
            <a:normAutofit/>
          </a:bodyPr>
          <a:lstStyle/>
          <a:p>
            <a:r>
              <a:rPr lang="en-US" dirty="0"/>
              <a:t>PA3 </a:t>
            </a:r>
            <a:r>
              <a:rPr lang="en-US" dirty="0" smtClean="0"/>
              <a:t>available.  Due </a:t>
            </a:r>
            <a:r>
              <a:rPr lang="en-US" dirty="0" smtClean="0">
                <a:solidFill>
                  <a:schemeClr val="accent1"/>
                </a:solidFill>
              </a:rPr>
              <a:t>Tuesday, April 19</a:t>
            </a:r>
            <a:r>
              <a:rPr lang="en-US" baseline="30000" dirty="0" smtClean="0">
                <a:solidFill>
                  <a:schemeClr val="accent1"/>
                </a:solidFill>
              </a:rPr>
              <a:t>th</a:t>
            </a:r>
            <a:endParaRPr lang="en-US" dirty="0">
              <a:solidFill>
                <a:schemeClr val="accent1"/>
              </a:solidFill>
            </a:endParaRP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Work with </a:t>
            </a:r>
            <a:r>
              <a:rPr lang="en-US" dirty="0" smtClean="0">
                <a:solidFill>
                  <a:schemeClr val="accent1"/>
                </a:solidFill>
              </a:rPr>
              <a:t>pairs</a:t>
            </a:r>
            <a:endParaRPr lang="en-US" dirty="0"/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Be responsible with new knowledge</a:t>
            </a:r>
            <a:endParaRPr lang="en-US" dirty="0"/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Scheduling a games night, possibly Friday, April 22</a:t>
            </a:r>
            <a:r>
              <a:rPr lang="en-US" baseline="30000" dirty="0" smtClean="0">
                <a:solidFill>
                  <a:schemeClr val="accent1"/>
                </a:solidFill>
              </a:rPr>
              <a:t>nd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endParaRPr lang="en-US" dirty="0">
              <a:solidFill>
                <a:schemeClr val="accent1"/>
              </a:solidFill>
            </a:endParaRPr>
          </a:p>
          <a:p>
            <a:pPr marL="115888" lvl="1" indent="0">
              <a:buNone/>
            </a:pP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Next four weeks</a:t>
            </a:r>
          </a:p>
          <a:p>
            <a:pPr lvl="1"/>
            <a:r>
              <a:rPr lang="en-US" dirty="0" smtClean="0"/>
              <a:t>T</a:t>
            </a:r>
            <a:r>
              <a:rPr lang="en-US" smtClean="0"/>
              <a:t>wo </a:t>
            </a:r>
            <a:r>
              <a:rPr lang="en-US" dirty="0"/>
              <a:t>projects </a:t>
            </a:r>
            <a:r>
              <a:rPr lang="en-US" dirty="0" smtClean="0"/>
              <a:t>and one </a:t>
            </a:r>
            <a:r>
              <a:rPr lang="en-US" dirty="0" err="1" smtClean="0"/>
              <a:t>homeworks</a:t>
            </a:r>
            <a:endParaRPr lang="en-US" dirty="0" smtClean="0"/>
          </a:p>
          <a:p>
            <a:pPr lvl="1"/>
            <a:r>
              <a:rPr lang="en-US" dirty="0" smtClean="0"/>
              <a:t>Prelim2 will be Thursday, April 28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PA4 will be final project (no final exam)</a:t>
            </a:r>
          </a:p>
          <a:p>
            <a:pPr lvl="2"/>
            <a:r>
              <a:rPr lang="en-US" b="1" i="1" dirty="0" smtClean="0">
                <a:solidFill>
                  <a:schemeClr val="accent1"/>
                </a:solidFill>
              </a:rPr>
              <a:t>Will not be able to use slip days</a:t>
            </a:r>
          </a:p>
          <a:p>
            <a:pPr lvl="1"/>
            <a:endParaRPr lang="en-US" dirty="0" smtClean="0"/>
          </a:p>
          <a:p>
            <a:pPr marL="173038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4764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Virtual Memory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Address Translation</a:t>
            </a:r>
          </a:p>
          <a:p>
            <a:pPr marL="1031875" lvl="2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Pages, page tables, and memory </a:t>
            </a:r>
            <a:r>
              <a:rPr lang="en-US" dirty="0" err="1" smtClean="0">
                <a:sym typeface="Wingdings" pitchFamily="2" charset="2"/>
              </a:rPr>
              <a:t>mgmt</a:t>
            </a:r>
            <a:r>
              <a:rPr lang="en-US" dirty="0" smtClean="0">
                <a:sym typeface="Wingdings" pitchFamily="2" charset="2"/>
              </a:rPr>
              <a:t> unit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Paging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Role of Operating System</a:t>
            </a:r>
          </a:p>
          <a:p>
            <a:pPr marL="1031875" lvl="2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Context switches, working set, shared memory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Performance	</a:t>
            </a:r>
          </a:p>
          <a:p>
            <a:pPr marL="1031875" lvl="2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How slow is it</a:t>
            </a:r>
          </a:p>
          <a:p>
            <a:pPr marL="1031875" lvl="2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Making virtual memory fast</a:t>
            </a:r>
          </a:p>
          <a:p>
            <a:pPr marL="1031875" lvl="2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Translation </a:t>
            </a:r>
            <a:r>
              <a:rPr lang="en-US" dirty="0" err="1" smtClean="0">
                <a:sym typeface="Wingdings" pitchFamily="2" charset="2"/>
              </a:rPr>
              <a:t>lookaside</a:t>
            </a:r>
            <a:r>
              <a:rPr lang="en-US" dirty="0" smtClean="0">
                <a:sym typeface="Wingdings" pitchFamily="2" charset="2"/>
              </a:rPr>
              <a:t> buffer (TLB)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Virtual Memory </a:t>
            </a:r>
            <a:r>
              <a:rPr lang="en-US" smtClean="0">
                <a:sym typeface="Wingdings" pitchFamily="2" charset="2"/>
              </a:rPr>
              <a:t>Meets Caching</a:t>
            </a:r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43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Making Virtual Memory Fast</a:t>
            </a:r>
          </a:p>
          <a:p>
            <a:pPr lvl="1" algn="ctr">
              <a:buNone/>
            </a:pPr>
            <a:r>
              <a:rPr lang="en-US" dirty="0" smtClean="0"/>
              <a:t>The Translation Lookaside Buffer (TLB)</a:t>
            </a:r>
          </a:p>
        </p:txBody>
      </p:sp>
      <p:pic>
        <p:nvPicPr>
          <p:cNvPr id="2050" name="CP3 Ink 86f3fc92-23e3-47b4-9519-20471eef06e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34" y="513960"/>
            <a:ext cx="7915651" cy="423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21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Translation Lookaside Buffer (TLB)</a:t>
            </a:r>
            <a:endParaRPr lang="en-US" dirty="0"/>
          </a:p>
        </p:txBody>
      </p:sp>
      <p:sp>
        <p:nvSpPr>
          <p:cNvPr id="36321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Hardware </a:t>
            </a:r>
            <a:r>
              <a:rPr lang="en-US" dirty="0" smtClean="0">
                <a:solidFill>
                  <a:schemeClr val="accent1"/>
                </a:solidFill>
              </a:rPr>
              <a:t>Translation Lookaside Buffer </a:t>
            </a:r>
            <a:r>
              <a:rPr lang="en-US" dirty="0" smtClean="0"/>
              <a:t>(TLB)</a:t>
            </a:r>
          </a:p>
          <a:p>
            <a:r>
              <a:rPr lang="en-US" dirty="0" smtClean="0"/>
              <a:t>A small, very fast cache of recent address mappings</a:t>
            </a:r>
          </a:p>
          <a:p>
            <a:pPr lvl="1"/>
            <a:r>
              <a:rPr lang="en-US" dirty="0" smtClean="0"/>
              <a:t>TLB hit: avoids </a:t>
            </a:r>
            <a:r>
              <a:rPr lang="en-US" dirty="0" err="1" smtClean="0"/>
              <a:t>PageTable</a:t>
            </a:r>
            <a:r>
              <a:rPr lang="en-US" dirty="0" smtClean="0"/>
              <a:t> lookup</a:t>
            </a:r>
          </a:p>
          <a:p>
            <a:pPr lvl="1"/>
            <a:r>
              <a:rPr lang="en-US" dirty="0" smtClean="0"/>
              <a:t>TLB miss: do </a:t>
            </a:r>
            <a:r>
              <a:rPr lang="en-US" dirty="0" err="1" smtClean="0"/>
              <a:t>PageTable</a:t>
            </a:r>
            <a:r>
              <a:rPr lang="en-US" dirty="0" smtClean="0"/>
              <a:t> lookup, cache result for later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TLB Diagram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73242322"/>
              </p:ext>
            </p:extLst>
          </p:nvPr>
        </p:nvGraphicFramePr>
        <p:xfrm>
          <a:off x="3581399" y="2324100"/>
          <a:ext cx="2590801" cy="333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352"/>
                <a:gridCol w="286352"/>
                <a:gridCol w="286352"/>
                <a:gridCol w="286352"/>
                <a:gridCol w="286352"/>
                <a:gridCol w="115904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V</a:t>
                      </a: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R</a:t>
                      </a:r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W</a:t>
                      </a:r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X</a:t>
                      </a:r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D</a:t>
                      </a:r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invalid</a:t>
                      </a:r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invalid</a:t>
                      </a:r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invalid</a:t>
                      </a:r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invalid</a:t>
                      </a:r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" name="Rectangle 1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239000" y="838200"/>
            <a:ext cx="1371600" cy="39624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1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39000" y="914400"/>
            <a:ext cx="1371600" cy="3810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2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39000" y="2514600"/>
            <a:ext cx="1371600" cy="381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3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39000" y="1524000"/>
            <a:ext cx="1371600" cy="3810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5" name="Flowchart: Magnetic Disk 24"/>
          <p:cNvSpPr/>
          <p:nvPr>
            <p:custDataLst>
              <p:tags r:id="rId7"/>
            </p:custDataLst>
          </p:nvPr>
        </p:nvSpPr>
        <p:spPr>
          <a:xfrm>
            <a:off x="7162800" y="5105400"/>
            <a:ext cx="1524000" cy="1295400"/>
          </a:xfrm>
          <a:prstGeom prst="flowChartMagneticDisk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239000" y="3048000"/>
            <a:ext cx="1371600" cy="381000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7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315200" y="5943600"/>
            <a:ext cx="6858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8" name="Rectangl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239000" y="4191000"/>
            <a:ext cx="1371600" cy="381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43" name="Straight Connector 42"/>
          <p:cNvCxnSpPr/>
          <p:nvPr>
            <p:custDataLst>
              <p:tags r:id="rId11"/>
            </p:custDataLst>
          </p:nvPr>
        </p:nvCxnSpPr>
        <p:spPr>
          <a:xfrm flipV="1">
            <a:off x="5562600" y="4495800"/>
            <a:ext cx="1600200" cy="647700"/>
          </a:xfrm>
          <a:prstGeom prst="line">
            <a:avLst/>
          </a:prstGeom>
          <a:ln w="28575">
            <a:solidFill>
              <a:schemeClr val="bg1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>
            <p:custDataLst>
              <p:tags r:id="rId12"/>
            </p:custDataLst>
          </p:nvPr>
        </p:nvCxnSpPr>
        <p:spPr>
          <a:xfrm flipV="1">
            <a:off x="5562600" y="2743200"/>
            <a:ext cx="1600200" cy="495300"/>
          </a:xfrm>
          <a:prstGeom prst="line">
            <a:avLst/>
          </a:prstGeom>
          <a:ln w="28575">
            <a:solidFill>
              <a:schemeClr val="bg1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27" idx="1"/>
          </p:cNvCxnSpPr>
          <p:nvPr>
            <p:custDataLst>
              <p:tags r:id="rId13"/>
            </p:custDataLst>
          </p:nvPr>
        </p:nvCxnSpPr>
        <p:spPr>
          <a:xfrm>
            <a:off x="5562600" y="4724400"/>
            <a:ext cx="1752600" cy="1371600"/>
          </a:xfrm>
          <a:prstGeom prst="line">
            <a:avLst/>
          </a:prstGeom>
          <a:ln w="28575">
            <a:solidFill>
              <a:schemeClr val="bg1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>
            <p:custDataLst>
              <p:tags r:id="rId14"/>
            </p:custDataLst>
          </p:nvPr>
        </p:nvCxnSpPr>
        <p:spPr>
          <a:xfrm flipV="1">
            <a:off x="5562600" y="4343400"/>
            <a:ext cx="1600200" cy="2"/>
          </a:xfrm>
          <a:prstGeom prst="line">
            <a:avLst/>
          </a:prstGeom>
          <a:ln w="28575">
            <a:solidFill>
              <a:schemeClr val="bg1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Table 30"/>
          <p:cNvGraphicFramePr>
            <a:graphicFrameLocks noGrp="1"/>
          </p:cNvGraphicFramePr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3987844126"/>
              </p:ext>
            </p:extLst>
          </p:nvPr>
        </p:nvGraphicFramePr>
        <p:xfrm>
          <a:off x="1524002" y="457200"/>
          <a:ext cx="4648198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883"/>
                <a:gridCol w="299884"/>
                <a:gridCol w="299884"/>
                <a:gridCol w="299884"/>
                <a:gridCol w="299884"/>
                <a:gridCol w="2005779"/>
                <a:gridCol w="1143000"/>
              </a:tblGrid>
              <a:tr h="4572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V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R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W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tag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bg1"/>
                          </a:solidFill>
                        </a:rPr>
                        <a:t>ppn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" name="Rectangle 1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239000" y="2057400"/>
            <a:ext cx="1371600" cy="3810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" name="Rectangle 1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239000" y="3581400"/>
            <a:ext cx="1371600" cy="3810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3493121268"/>
              </p:ext>
            </p:extLst>
          </p:nvPr>
        </p:nvGraphicFramePr>
        <p:xfrm>
          <a:off x="762000" y="2895600"/>
          <a:ext cx="2286001" cy="333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/>
                <a:gridCol w="685800"/>
                <a:gridCol w="12954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V</a:t>
                      </a:r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marL="0" marR="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invalid</a:t>
                      </a:r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invalid</a:t>
                      </a: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invalid</a:t>
                      </a:r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invalid</a:t>
                      </a: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invalid</a:t>
                      </a:r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9" name="Straight Connector 38"/>
          <p:cNvCxnSpPr/>
          <p:nvPr>
            <p:custDataLst>
              <p:tags r:id="rId19"/>
            </p:custDataLst>
          </p:nvPr>
        </p:nvCxnSpPr>
        <p:spPr>
          <a:xfrm>
            <a:off x="2438400" y="5334000"/>
            <a:ext cx="1066800" cy="304800"/>
          </a:xfrm>
          <a:prstGeom prst="line">
            <a:avLst/>
          </a:prstGeom>
          <a:ln w="28575">
            <a:solidFill>
              <a:schemeClr val="bg1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>
            <p:custDataLst>
              <p:tags r:id="rId20"/>
            </p:custDataLst>
          </p:nvPr>
        </p:nvCxnSpPr>
        <p:spPr>
          <a:xfrm rot="16200000" flipH="1">
            <a:off x="2400300" y="5753100"/>
            <a:ext cx="1066800" cy="990600"/>
          </a:xfrm>
          <a:prstGeom prst="line">
            <a:avLst/>
          </a:prstGeom>
          <a:ln w="28575">
            <a:solidFill>
              <a:schemeClr val="bg1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>
            <p:custDataLst>
              <p:tags r:id="rId21"/>
            </p:custDataLst>
          </p:nvPr>
        </p:nvCxnSpPr>
        <p:spPr>
          <a:xfrm rot="16200000" flipH="1">
            <a:off x="2171700" y="4838700"/>
            <a:ext cx="1828800" cy="1295400"/>
          </a:xfrm>
          <a:prstGeom prst="line">
            <a:avLst/>
          </a:prstGeom>
          <a:ln w="28575">
            <a:solidFill>
              <a:schemeClr val="bg1"/>
            </a:solidFill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CP3 Ink 226fa356-0614-4390-8278-f8603deafd6f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4" y="1257540"/>
            <a:ext cx="8864851" cy="5363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82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 TLB in the Memory Hierarchy</a:t>
            </a:r>
            <a:endParaRPr lang="en-US" dirty="0"/>
          </a:p>
        </p:txBody>
      </p:sp>
      <p:sp>
        <p:nvSpPr>
          <p:cNvPr id="363827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2667000"/>
            <a:ext cx="8686800" cy="41148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10000"/>
              </a:lnSpc>
            </a:pPr>
            <a:r>
              <a:rPr lang="en-US" sz="2400" dirty="0" smtClean="0"/>
              <a:t>(1) Check TLB for </a:t>
            </a:r>
            <a:r>
              <a:rPr lang="en-US" sz="2400" dirty="0" err="1" smtClean="0"/>
              <a:t>vaddr</a:t>
            </a:r>
            <a:r>
              <a:rPr lang="en-US" sz="2400" dirty="0" smtClean="0"/>
              <a:t> (~ 1 cycle)</a:t>
            </a:r>
          </a:p>
          <a:p>
            <a:pPr marL="514350" indent="-514350">
              <a:lnSpc>
                <a:spcPct val="110000"/>
              </a:lnSpc>
            </a:pPr>
            <a:endParaRPr lang="en-US" sz="2400" dirty="0" smtClean="0"/>
          </a:p>
          <a:p>
            <a:pPr marL="514350" indent="-514350">
              <a:lnSpc>
                <a:spcPct val="110000"/>
              </a:lnSpc>
            </a:pPr>
            <a:r>
              <a:rPr lang="en-US" sz="2400" dirty="0" smtClean="0"/>
              <a:t>(2) TLB Miss: traverse </a:t>
            </a:r>
            <a:r>
              <a:rPr lang="en-US" sz="2400" dirty="0" err="1" smtClean="0"/>
              <a:t>PageTables</a:t>
            </a:r>
            <a:r>
              <a:rPr lang="en-US" sz="2400" dirty="0" smtClean="0"/>
              <a:t> for </a:t>
            </a:r>
            <a:r>
              <a:rPr lang="en-US" sz="2400" dirty="0" err="1" smtClean="0"/>
              <a:t>vaddr</a:t>
            </a:r>
            <a:endParaRPr lang="en-US" sz="2400" dirty="0" smtClean="0"/>
          </a:p>
          <a:p>
            <a:pPr marL="514350" indent="-514350">
              <a:lnSpc>
                <a:spcPct val="110000"/>
              </a:lnSpc>
            </a:pPr>
            <a:r>
              <a:rPr lang="en-US" sz="2400" dirty="0" smtClean="0"/>
              <a:t>(3a) </a:t>
            </a:r>
            <a:r>
              <a:rPr lang="en-US" sz="2400" dirty="0" err="1" smtClean="0"/>
              <a:t>PageTable</a:t>
            </a:r>
            <a:r>
              <a:rPr lang="en-US" sz="2400" dirty="0" smtClean="0"/>
              <a:t> has valid entry for in-memory page</a:t>
            </a:r>
          </a:p>
          <a:p>
            <a:pPr marL="630238" lvl="1" indent="-168275">
              <a:lnSpc>
                <a:spcPct val="110000"/>
              </a:lnSpc>
            </a:pPr>
            <a:r>
              <a:rPr lang="en-US" sz="2000" dirty="0" smtClean="0"/>
              <a:t>Load </a:t>
            </a:r>
            <a:r>
              <a:rPr lang="en-US" sz="2000" dirty="0" err="1" smtClean="0"/>
              <a:t>PageTable</a:t>
            </a:r>
            <a:r>
              <a:rPr lang="en-US" sz="2000" dirty="0" smtClean="0"/>
              <a:t> entry into TLB; try again (tens of cycles)</a:t>
            </a:r>
          </a:p>
          <a:p>
            <a:pPr marL="514350" indent="-514350">
              <a:lnSpc>
                <a:spcPct val="110000"/>
              </a:lnSpc>
            </a:pPr>
            <a:r>
              <a:rPr lang="en-US" sz="2400" dirty="0" smtClean="0"/>
              <a:t>(3b) </a:t>
            </a:r>
            <a:r>
              <a:rPr lang="en-US" sz="2400" dirty="0" err="1" smtClean="0"/>
              <a:t>PageTable</a:t>
            </a:r>
            <a:r>
              <a:rPr lang="en-US" sz="2400" dirty="0" smtClean="0"/>
              <a:t> has entry for swapped-out (on-disk) page</a:t>
            </a:r>
          </a:p>
          <a:p>
            <a:pPr marL="630238" lvl="1" indent="-168275">
              <a:lnSpc>
                <a:spcPct val="110000"/>
              </a:lnSpc>
            </a:pPr>
            <a:r>
              <a:rPr lang="en-US" sz="2000" dirty="0" smtClean="0"/>
              <a:t>Page Fault: load from disk, fix </a:t>
            </a:r>
            <a:r>
              <a:rPr lang="en-US" sz="2000" dirty="0" err="1" smtClean="0"/>
              <a:t>PageTable</a:t>
            </a:r>
            <a:r>
              <a:rPr lang="en-US" sz="2000" dirty="0" smtClean="0"/>
              <a:t>, try again (millions of cycles)</a:t>
            </a:r>
          </a:p>
          <a:p>
            <a:pPr marL="514350" indent="-514350">
              <a:lnSpc>
                <a:spcPct val="110000"/>
              </a:lnSpc>
            </a:pPr>
            <a:r>
              <a:rPr lang="en-US" sz="2400" dirty="0" smtClean="0"/>
              <a:t>(3c) </a:t>
            </a:r>
            <a:r>
              <a:rPr lang="en-US" sz="2400" dirty="0" err="1" smtClean="0"/>
              <a:t>PageTable</a:t>
            </a:r>
            <a:r>
              <a:rPr lang="en-US" sz="2400" dirty="0" smtClean="0"/>
              <a:t> has invalid entry</a:t>
            </a:r>
          </a:p>
          <a:p>
            <a:pPr marL="630238" lvl="1" indent="-168275">
              <a:lnSpc>
                <a:spcPct val="110000"/>
              </a:lnSpc>
            </a:pPr>
            <a:r>
              <a:rPr lang="en-US" sz="2000" dirty="0" smtClean="0"/>
              <a:t>Page Fault: kill process</a:t>
            </a:r>
          </a:p>
        </p:txBody>
      </p:sp>
      <p:sp>
        <p:nvSpPr>
          <p:cNvPr id="36" name="Rectangle 35"/>
          <p:cNvSpPr/>
          <p:nvPr>
            <p:custDataLst>
              <p:tags r:id="rId3"/>
            </p:custDataLst>
          </p:nvPr>
        </p:nvSpPr>
        <p:spPr>
          <a:xfrm>
            <a:off x="228600" y="762000"/>
            <a:ext cx="1066800" cy="9906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CPU</a:t>
            </a:r>
            <a:endParaRPr lang="en-US" sz="2800" dirty="0"/>
          </a:p>
        </p:txBody>
      </p:sp>
      <p:sp>
        <p:nvSpPr>
          <p:cNvPr id="37" name="Rectangle 36"/>
          <p:cNvSpPr/>
          <p:nvPr>
            <p:custDataLst>
              <p:tags r:id="rId4"/>
            </p:custDataLst>
          </p:nvPr>
        </p:nvSpPr>
        <p:spPr>
          <a:xfrm>
            <a:off x="2057400" y="533400"/>
            <a:ext cx="1371600" cy="99060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TLB</a:t>
            </a:r>
          </a:p>
          <a:p>
            <a:pPr algn="ctr"/>
            <a:r>
              <a:rPr lang="en-US" sz="2800" dirty="0" smtClean="0"/>
              <a:t>Lookup</a:t>
            </a:r>
          </a:p>
        </p:txBody>
      </p:sp>
      <p:sp>
        <p:nvSpPr>
          <p:cNvPr id="38" name="Rectangle 37"/>
          <p:cNvSpPr/>
          <p:nvPr>
            <p:custDataLst>
              <p:tags r:id="rId5"/>
            </p:custDataLst>
          </p:nvPr>
        </p:nvSpPr>
        <p:spPr>
          <a:xfrm>
            <a:off x="4267200" y="533400"/>
            <a:ext cx="1143000" cy="9906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Cache</a:t>
            </a:r>
            <a:endParaRPr lang="en-US" sz="2800" dirty="0"/>
          </a:p>
        </p:txBody>
      </p:sp>
      <p:sp>
        <p:nvSpPr>
          <p:cNvPr id="39" name="Rectangle 38"/>
          <p:cNvSpPr/>
          <p:nvPr>
            <p:custDataLst>
              <p:tags r:id="rId6"/>
            </p:custDataLst>
          </p:nvPr>
        </p:nvSpPr>
        <p:spPr>
          <a:xfrm>
            <a:off x="6019800" y="762000"/>
            <a:ext cx="1143000" cy="9906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Mem</a:t>
            </a:r>
            <a:endParaRPr lang="en-US" sz="2800" dirty="0"/>
          </a:p>
        </p:txBody>
      </p:sp>
      <p:sp>
        <p:nvSpPr>
          <p:cNvPr id="40" name="Flowchart: Magnetic Disk 39"/>
          <p:cNvSpPr/>
          <p:nvPr>
            <p:custDataLst>
              <p:tags r:id="rId7"/>
            </p:custDataLst>
          </p:nvPr>
        </p:nvSpPr>
        <p:spPr>
          <a:xfrm>
            <a:off x="7696200" y="762000"/>
            <a:ext cx="1219200" cy="990600"/>
          </a:xfrm>
          <a:prstGeom prst="flowChartMagneticDisk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Disk</a:t>
            </a:r>
            <a:endParaRPr lang="en-US" sz="2800" dirty="0"/>
          </a:p>
        </p:txBody>
      </p:sp>
      <p:sp>
        <p:nvSpPr>
          <p:cNvPr id="41" name="Rectangle 40"/>
          <p:cNvSpPr/>
          <p:nvPr>
            <p:custDataLst>
              <p:tags r:id="rId8"/>
            </p:custDataLst>
          </p:nvPr>
        </p:nvSpPr>
        <p:spPr>
          <a:xfrm>
            <a:off x="3124200" y="1676400"/>
            <a:ext cx="1676400" cy="9906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PageTable</a:t>
            </a:r>
            <a:endParaRPr lang="en-US" sz="2800" dirty="0" smtClean="0"/>
          </a:p>
          <a:p>
            <a:pPr algn="ctr"/>
            <a:r>
              <a:rPr lang="en-US" sz="2800" dirty="0" smtClean="0"/>
              <a:t>Lookup</a:t>
            </a:r>
          </a:p>
        </p:txBody>
      </p:sp>
      <p:sp>
        <p:nvSpPr>
          <p:cNvPr id="10" name="Rectangle 9"/>
          <p:cNvSpPr/>
          <p:nvPr>
            <p:custDataLst>
              <p:tags r:id="rId9"/>
            </p:custDataLst>
          </p:nvPr>
        </p:nvSpPr>
        <p:spPr>
          <a:xfrm>
            <a:off x="4572000" y="2682692"/>
            <a:ext cx="4572000" cy="89870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lvl="0" indent="-514350">
              <a:lnSpc>
                <a:spcPct val="110000"/>
              </a:lnSpc>
              <a:spcBef>
                <a:spcPct val="20000"/>
              </a:spcBef>
              <a:buSzPct val="80000"/>
            </a:pPr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		(2) TLB Hit</a:t>
            </a:r>
          </a:p>
          <a:p>
            <a:pPr marL="630238" lvl="1" indent="-168275">
              <a:lnSpc>
                <a:spcPct val="110000"/>
              </a:lnSpc>
              <a:spcBef>
                <a:spcPct val="20000"/>
              </a:spcBef>
              <a:buClr>
                <a:srgbClr val="FFFF0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compute </a:t>
            </a:r>
            <a:r>
              <a:rPr lang="en-US" sz="2000" dirty="0" err="1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paddr</a:t>
            </a:r>
            <a:r>
              <a:rPr lang="en-US" sz="20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, send to cache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098" name="CP3 Ink 0a448eae-c50c-4dc4-a7c8-b5ee5099f8db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260" y="529380"/>
            <a:ext cx="7254600" cy="5363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8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8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8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8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8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8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8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8275" grpId="0" build="p" bldLvl="2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62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TLB Coherency</a:t>
            </a:r>
            <a:endParaRPr lang="en-US" dirty="0"/>
          </a:p>
        </p:txBody>
      </p:sp>
      <p:sp>
        <p:nvSpPr>
          <p:cNvPr id="363622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479760"/>
            <a:ext cx="8686800" cy="2438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TLB Coherency: </a:t>
            </a:r>
            <a:r>
              <a:rPr lang="en-US" sz="2800" dirty="0" smtClean="0"/>
              <a:t>What can go wrong?</a:t>
            </a:r>
            <a:endParaRPr lang="en-US" sz="2800" dirty="0"/>
          </a:p>
          <a:p>
            <a:r>
              <a:rPr lang="en-US" sz="2800" dirty="0" smtClean="0"/>
              <a:t>A: </a:t>
            </a:r>
            <a:r>
              <a:rPr lang="en-US" sz="2800" dirty="0" err="1" smtClean="0"/>
              <a:t>PageTable</a:t>
            </a:r>
            <a:r>
              <a:rPr lang="en-US" sz="2800" dirty="0" smtClean="0"/>
              <a:t> or </a:t>
            </a:r>
            <a:r>
              <a:rPr lang="en-US" sz="2800" dirty="0" err="1" smtClean="0"/>
              <a:t>PageDir</a:t>
            </a:r>
            <a:r>
              <a:rPr lang="en-US" sz="2800" dirty="0" smtClean="0"/>
              <a:t> contents change</a:t>
            </a:r>
          </a:p>
          <a:p>
            <a:pPr lvl="1"/>
            <a:r>
              <a:rPr lang="en-US" sz="2400" dirty="0" smtClean="0"/>
              <a:t>swapping/paging activity, new shared pages, …</a:t>
            </a:r>
          </a:p>
          <a:p>
            <a:r>
              <a:rPr lang="en-US" sz="2800" dirty="0" smtClean="0"/>
              <a:t>A: Page Table Base Register changes</a:t>
            </a:r>
          </a:p>
          <a:p>
            <a:pPr lvl="1"/>
            <a:r>
              <a:rPr lang="en-US" sz="2400" dirty="0" smtClean="0"/>
              <a:t>context switch between processes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660914641"/>
              </p:ext>
            </p:extLst>
          </p:nvPr>
        </p:nvGraphicFramePr>
        <p:xfrm>
          <a:off x="3962400" y="4442160"/>
          <a:ext cx="259080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352"/>
                <a:gridCol w="286352"/>
                <a:gridCol w="286352"/>
                <a:gridCol w="286352"/>
                <a:gridCol w="286352"/>
                <a:gridCol w="115904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" name="Flowchart: Magnetic Disk 28"/>
          <p:cNvSpPr/>
          <p:nvPr>
            <p:custDataLst>
              <p:tags r:id="rId4"/>
            </p:custDataLst>
          </p:nvPr>
        </p:nvSpPr>
        <p:spPr>
          <a:xfrm>
            <a:off x="7162800" y="4975560"/>
            <a:ext cx="1524000" cy="1295400"/>
          </a:xfrm>
          <a:prstGeom prst="flowChartMagneticDisk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9" name="Table 38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630197522"/>
              </p:ext>
            </p:extLst>
          </p:nvPr>
        </p:nvGraphicFramePr>
        <p:xfrm>
          <a:off x="685800" y="3146760"/>
          <a:ext cx="464819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883"/>
                <a:gridCol w="299884"/>
                <a:gridCol w="299884"/>
                <a:gridCol w="299884"/>
                <a:gridCol w="299884"/>
                <a:gridCol w="2005779"/>
                <a:gridCol w="1143000"/>
              </a:tblGrid>
              <a:tr h="4572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315200" y="5661360"/>
            <a:ext cx="609600" cy="381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3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001000" y="5508960"/>
            <a:ext cx="609600" cy="3810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179602087"/>
              </p:ext>
            </p:extLst>
          </p:nvPr>
        </p:nvGraphicFramePr>
        <p:xfrm>
          <a:off x="1066800" y="4670760"/>
          <a:ext cx="2514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"/>
                <a:gridCol w="990600"/>
                <a:gridCol w="12954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Rectangle 1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239000" y="708360"/>
            <a:ext cx="1371600" cy="39624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8" name="Rectangl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239000" y="784560"/>
            <a:ext cx="1371600" cy="3810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" name="Rectangle 1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239000" y="2384760"/>
            <a:ext cx="1371600" cy="381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239000" y="1394160"/>
            <a:ext cx="1371600" cy="3810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1" name="Rectangle 1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239000" y="2918160"/>
            <a:ext cx="1371600" cy="381000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2" name="Rectangle 1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239000" y="4061160"/>
            <a:ext cx="1371600" cy="381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" name="Rectangle 1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239000" y="1927560"/>
            <a:ext cx="1371600" cy="3810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" name="Rectangle 1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239000" y="3451560"/>
            <a:ext cx="1371600" cy="3810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5122" name="CP3 Ink b813390b-d225-4d08-b569-15a96a690ff2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94" y="35339"/>
            <a:ext cx="8051251" cy="6886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62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Translation Lookaside Buffers (TLBs)</a:t>
            </a:r>
            <a:endParaRPr lang="en-US" dirty="0"/>
          </a:p>
        </p:txBody>
      </p:sp>
      <p:sp>
        <p:nvSpPr>
          <p:cNvPr id="363622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PTE changes, PDE changes, PTBR changes….</a:t>
            </a:r>
          </a:p>
          <a:p>
            <a:r>
              <a:rPr lang="en-US" dirty="0" smtClean="0"/>
              <a:t>Full Transparency: </a:t>
            </a:r>
            <a:r>
              <a:rPr lang="en-US" dirty="0" smtClean="0">
                <a:solidFill>
                  <a:schemeClr val="accent1"/>
                </a:solidFill>
              </a:rPr>
              <a:t>TLB coherency in hardware</a:t>
            </a:r>
          </a:p>
          <a:p>
            <a:pPr lvl="1"/>
            <a:r>
              <a:rPr lang="en-US" dirty="0" smtClean="0"/>
              <a:t>Flush TLB whenever PTBR register changes </a:t>
            </a:r>
            <a:br>
              <a:rPr lang="en-US" dirty="0" smtClean="0"/>
            </a:br>
            <a:r>
              <a:rPr lang="en-US" dirty="0" smtClean="0"/>
              <a:t>[easy – why?]</a:t>
            </a:r>
          </a:p>
          <a:p>
            <a:pPr lvl="1"/>
            <a:r>
              <a:rPr lang="en-US" dirty="0" smtClean="0"/>
              <a:t>Invalidate entries whenever PTE or PDE changes </a:t>
            </a:r>
            <a:br>
              <a:rPr lang="en-US" dirty="0" smtClean="0"/>
            </a:br>
            <a:r>
              <a:rPr lang="en-US" dirty="0" smtClean="0"/>
              <a:t>[hard – why?]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TLB coherency in software</a:t>
            </a:r>
            <a:endParaRPr lang="en-US" dirty="0" smtClean="0"/>
          </a:p>
          <a:p>
            <a:r>
              <a:rPr lang="en-US" dirty="0" smtClean="0"/>
              <a:t>If TLB has a no-write policy…</a:t>
            </a:r>
          </a:p>
          <a:p>
            <a:pPr lvl="1"/>
            <a:r>
              <a:rPr lang="en-US" dirty="0" smtClean="0"/>
              <a:t>OS invalidates entry after OS modifies page tables</a:t>
            </a:r>
          </a:p>
          <a:p>
            <a:pPr lvl="1"/>
            <a:r>
              <a:rPr lang="en-US" dirty="0" smtClean="0"/>
              <a:t>OS flushes TLB whenever OS does context switch</a:t>
            </a:r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6146" name="CP3 Ink 5568eeeb-6e57-4a62-b0bd-bce93395d94c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610" y="2154840"/>
            <a:ext cx="5593500" cy="240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mfARwDgIAEHQTiCf4HARAP7768pNhBRrwR3kmmVIcXAwhIEET//wNFNQUDOAtkGSAyCQCQmwMBN8AeRTMJAJCCAgHbxR5FOAgA/gMAe4XSNBJOwKQ/0wCkPwq+AWaD/iJC/iJD5c+nXt35czlzHTr0TUYajUYjEaioxWrxVXi01MXi6hRUQpDEwi8TRNTOZ3u873vc9cdb58SD/gnC/gnD69N658t6N6GcXUxMACS4kImFECUpTGamricTEXQVcTUolJU1fTNc9oTVG8YThGE4RghFCcJwhOEYCMIowRgQiBFCKEUAARhGEYRgBGEQjCMU56enCPhAITYQ5a5mbDHhYLczNzkWtMuZytcNceVbhyOHGLG0bY2LHCAK9gGAAYP+Mar+Mfe7qZ1FREQgjhPCMViFXCJ1MUilRWKxVVqNOGMVwxwjVVinCKRWpwVmc53vPXPHfgz34899b3nOd8d559d9+vHrx3u+MZ1fSeXYg/ybH5MtiY6cfA34G+F6vF4zwzU6vpOKTqOKs4jnUxldxleW3Fxu87vi6xxnN5ZuYuM0mbuZccXjMZuGYukTJfCKxwrljljhXLHbhoCDaktIlExMJgmJRMJgImIlCQJoIupESIuLq6urmJiYRE1KJqyYmJhMSi4mJJXM78PyXwAAITYQ4yN2rjNkZLW7By3WtGeRutcYnLNayxscmVthaMW+JyAKhgE6hPxM7fiaNhOi08mXIDgVxWyS0WtbJTJbBgwYpYLStSFCMY1ne9dceHn28kCC/tjz+2P83NzZKBsKrc3KmbiQueZdtVN9dt+EhM1KzjGMSBCEROEYyiCIRhGEQAjOePj45dwhNhDFnkZMMTnCtwtmbha0b4Wa1wzysFrnCwZOM2Fg2asG4Ar2AXSE/DIN+GTOVcsY4azvGdZ1nOKCOC1pZqZLZLYMFrSta2KlrZKWtSWCFoWlKVLWpgpZSMMMMcLxrOc73w48uHbp159enXnx6dOfTtx8HTp279PB17cumEYZAIP+EZj+EaXlOoxiIrGdIiUREUrE4qKrE4iqhELuJuOMLzF3N7vnx476755453e88d73nrMZlCJbpM4npHLHLXDXTh4Hbl5XThqDx8AX75KUTMEwiYXSRNWEEQTUrpOMxMTMCJiYkCSYmLiriaRMTCZhMLRMFz5PozAhNhDFmwcNsTVwtZNnDla0xZWC1w4bNFrRtlZuczdm2yMGQApyKIT8KlH4VKRp0Z8222FVeV5TlCUsEsVsUsUJSnTPTDOD/gFK/gFLF1w48pjERPLOJiUrLi4zGXWM5IPpVxZEymVTJKYuEwjNZjd+P4s+QCE2EYmrZvhZYnC3Ixw5lrRtixLXGNyyWs2OVu0aMsTVnjZgClwWhPwnJfhOfxM+ZwMdoUhgjG2HFhhUg/4CcP4Cdac+TcYmoipxvhuQhc5ZDnYUMMEaFGjjtwuBizQhNhDfNlcYXGVktzMHDda0zOcy3Fjc41rVnmaN2rTK3ys2gAp9KoP+FgT+FgXwfA79uPDepiJiTwOvC6qIgiS5rOOPDICE/AVp+ArXRpyZc2fNn0acmXJlK1YZXijJRgWhgnkraMyE4G52YRhGURBBCMIooxQijCcKxvXDjx94ITYQ0w5nGTNkZLWDbDhWtMOFwtwuWLNa2xM3GHMwa5GbXIAKey2D/hgY/hgZ8Ga3WdZ4MVpisRhEbTx58ubvV1NTwjGfAIP+AmL+AmPnjU8GpxMXFztmdrMXy3pymjG9eH5Hk8OIg/G8Ty7uUiUqkTEyiYlCYlKb34Pj15QhNhDbK1ZZcbfMtZ5MrZa0bY2S1y3YNVuHGybts2LMwauXIAp5LIP+GST+GTXKVRhyK4MRRbMeD4Xh8OdMxMKzwy7dwIP+Atj+AsO5wbbydW43MYiNVjW/I41gTcbrwXLmhMnKpz6wnCKKM5RRhOUUIkIwigirLDPbtcAhNhDli1YOHDlutytcLZa0xtmi3C2btVuJnhYt2zJrkaZWAAqCATSD/htI/htNvXft4euNbxcVVVWGJxETEzOY24rzN2k06OGgg/4CQP4CUa5eD4HfpnTU0pUwqYuJLInr43ON1m5ttvG1gIPXseHnNzMzZMomJgARNXi4mJErzvw/Dn1AITYQ1Zs2TlpjYLWmJyxWtHOLCtwtcrVa2csmGLE0Zt2zTIAKZB+D/h2Q/h2R8GI3W6zXHW6hitY1VVq+BACD/gDu/gDv6ceV4jE4iJqYzFxkmbxvYIP1Oc5mbTEplcJBM8/F8OfMITYQ2ysWbJk1ZrcbhhhWtMuJotcMGDRayxNMTbDjws8jdqAKhAEzg/4eFv4eI+Xj1O3HF8HDGMcNcI4Iid53PgnPMFVVdFRyzygAg/4CdP4Cg+mIiNXi6mM1d3eZzNqNUeFmIGefheG414MZyIOPa8vJMFpmVSmJlMTARMIus4zFze+/h35wITYQxw5ceZlhyrcOPLiWtMjdktctmLZbjctcrZu4bN3LRiAKah2E/EG5+IO9WWOGGV5JQtK1LQlSds/A4OrGhPwBSfgCryRwQwSwLVlGGFOKcMdN+7fjAIWTRINPAQRwQo4ISFHBKrwuBg0AITYQ3Z5c2XM2xrWThjlWtMLHKtcuXGVbkcNMLVniZZcOFmAKRwuD/h6Y/h6TxqqppkCC/knz+Sbd3jL47YashoOxg4GFi4mPnCE2ENmrXKxc4sS1q4Z5lrTG3yrcLJxmW4mDPLlw4cjjKwxACnYqg/4ggv4gg3geD428TUzc7bvM5cYmp1PLGq1iOF6hYIP+Azr+AztnHFFpi4uJxOp5OTU6upSi456452CE0ZMdawnBECUwjCJCMEYRVny+HCfgYCE2ENcbdjmas2q3IywtFrTHjcrcWFhjW5GLNthbtmjPM5xgClYWg/4jvv4jvx4vLc5uEVWNRyxgg/4A7v4A7xypwjTEozXOZ2CE8AcVOdazhMiTjfbrjyghNhDNuyZ4m7BwtZssbVa0cuGS3E4bNFuVw2YZmGTHkzZGoApfGoP+JAz+JBvp2vpfJUVcTc3fGPB1vrSD/gHm/gHnZVMZxcJgiJ4b7d/CsIThcJ0YwqjFOERGMZ1x4dMgITYQ4a5MTnM2ZLcbDCwWtG2PEtcY3DlbhbMcTRm2zYWDViAKWhaD/iV4/iV53rvUbxcRNInhvleghPwDYfgGx0aeVnxRlGFZTinDDDPkhM3Kc9OEUycIrz058eohNhGHM1cucjdgtZNGeFa0csWS3E4YZluFu1asm7FyxZMG4ApnH4P+Jpb+JquY563iKYY1vUT0ajERjrwzAIT8A+n4B554q4L4LyvKccu7fo04pxihW2Ok4oTqYNuuMKxIghEE1b8HfWwhNhDfKwys22ZotbuWuJa0cZXC1xkYN1rhplcs8rRs4aY2AAqfAUKD/igE/igF63y5668LpUViK1FVEXG7zd7q8d+zr0ienXxOOLq1rltuN1z4XoCD/gGo/gGp8jn2z258MzE5M3OcuLbMbxFVHLjweB4Pbv06sxtczc23qdX4GekAg4+BHpzdbmZlFxNZxleauFRWIkBEiUkomZXOePk83vAhNhDbEzbMMbVmtYYW+Za0xsmi3FiysFrdvmcuGTFzjcs2IApfGYT8Ua34o19m3ZhyVpWV43ve+HHXCzzqg/4Avv4AvzlfLPhODVJrMznhxniAhOhTjpwJxmIkIxw8fbDQITYQ2YN8rPFhcLWeRnjWtGbVmtw5GzFa0Z5XOZozZY27lkAKrQLDAYP+Amz+Amu/C59r01WmI4VVU5TUU0xFNMMMRERNRmZqUTUUuKq4RCZi2Zyva5msxFxN3xve+O+eeueOc7nM7znd855zxzvnfHe85zO2ZtvKU4jGsaxjGEUZXc5uLmoqqxVRSpluePfwevj9fDvw+YCC/ikD+KT3j4fXvx2XOvOUkkzcqIsasdiLmzll8XhuLZuXAZEuYksZqRxcZs8p5zuZfEwa1fM611qncstk3JcZSKCaEvKipbCRlxmzPh8d+0CD9zXqzNpi1xMTExMTExMSiYEZxcTCYJiYkiYkIkIkIlMAmJiUXUxMJgmJiYAESiUSiUSiYkRIAEwAmAARKJIkTVz6Pnz5QCE2EYcLLE2y5GC3I5yNVrRxlwrcOXM0Ws3LLFiZYXDlvmwgCoMCjAGE/As1+BZ/DgrgrQalKWwYpWtS2CFpWlglSVrWhijakIyihOE6QhOiMKxnGaMIwhGMbzrXHPHPLhx5c+PDlw471z4duffr28HHrx5b1nNGMJ3rW+m+OuWuPPfLXLjx48+XHpplvECD/e4fvg2J6d+3Pk58ExNZiQq6RcTJMERIu4zNXE1eLQmFTV0hFKjSKnCKmEXMzNyxdViKguMyymMxUxURiInSGL8CZoCD1ynMzaxMJqYTEJhMJq4iUxImJiUSiQAEwmEwmJhMTExMBARKBMTFxIAEwSImM8/drxghNhDFqyxYmWVstcY8rFa0ZZsa3EwaM1uJkwxMmrBtjcN2AAqaAT6D/jtG/jtTnhXHg69GM6ujE1OEETMTExCJud3veeM2ziaxHief518uAIP+LOL+LNW9eD4HgtbeHE7vO5lcTEVHCOGsa4arTV1msxbM3N7jMZx4cbCEhyrzinCs4xjFGEScEUIoRQjBGCEUIRgIRijGc77+HJ4IITYRmwtnGNs4xrc2PE0WtHDRotcsmDlbmxM2+Zlkat2jNgAKhQEtg/49xP49wePPXWONccTGqxwrwK1VRN53vnrvNpiKxPgTFIP+KYL+KXPtHSOkVc53nnvj1nnm8qjVcI8SeF4vGbjjMZyAhOZo4sawqrGMYwrCEYRgQnBCEYIRThOcdPNOkCE2EM8TRq5xOW61szytlrTM2arcLFg4W5MzZqxxOW7bIyxACosBOIP+Pnj+Pnvn0VpwnU1cZXN2uZq1zVwmFxmtzd3ZDE8HAIP+LCD+LAncauM3u+Li41M1OIrp16PK44jldMbxxxzxzrMzuONc7yCE4m6PRjGMpwIwRRREYRhGBCAlEjCKMIoxnl6s2YAhNhDVjlzZWmVgtzZWDZa0bY8y3C0Z5luVlhatmONs0zMmoApmHoP+QZb+QaPOcZiKjp4PDVxCJcOLp1dOoIT8Vp34rSUaEIyy7sMUGXRpZMoYcACE52bg1wqzjFOESCMIRhOc8O2/GCE2EM82VxkYt2i3NiZuFrRyxzLcLTHiW5GONxmZOc2XHjZgCn8ug/5Dmv5Do+WeE4nleITjMzl16ddXMWuUpovGcb5eHoCE/FhJ+LEHFjlhYV4XgpKlsFM2HBkhbJLEpCcasasMtsuXRrCD8TF1cuMzNwTEpQImEolKU5nr5POPOCE2EMsWZsyZ5Mi3K1b41rRo4YLXLbGzW4czbMwcNGOTK3agClUPhfkPI+Q8mSXEYnGWzQyQRTyAhPxWffis/06L2lCmCuKV6IXGYSDKx0yRyx134GHMACE2EZG2FtjcMmi3Lmx4VrRsyxrXLZm1W5nDnExyssWXC2cgCpABM4T8jBH5GGc3HpTHgvKGCFqR4EoZFoUqre964bzrOtarxUlDRDBagIT8V8X4r/eBlpgjgSUmnjthyzy1w3nWcoUpbBmlmxZsWS1oJZZY63uAhJdKHHjMjGKcUIRgjCKMJyRgAjCME1cvRhHjACE2ENGmJk4auHK1owZ5lrTG4wrXLHI0W4sWHJmcuWDXNlwgCpEBN4P+R8D+R9HjeM8J1jHDGMYqqiMTGc3xvrM5Opvc5IxrlXSuEICD/it0/itvVwnE1utzu+N9Z5543uZxWuHDpro8TXLhrhGMs8Z4z4c3u4TZyHJjWc4zgjBBCMRGEUIwjCKEYRgQnCaKc8/Lg6AhNhDNw0xY8LHCtY5GTda0csma3DlaYluTK0x5W+HDjZYcQApjGYT8kxH5JiceLFj2XolGVUL0rDPxs8aAhPxYGfiwNJy1yhhlWyUqSlgy8TDGQIWrNIM7DHAghjghhQwo6c3GuCE2EZnLNgwxs263JkbuFrRswxLcWZhiW4crHJma42jdk1xgClIRg/5M+P5M43DU8rxmJ3w4pIP+LAT+K//N644uJhvFSIXNYKHC4eGGVHDHbnYWACE2EZm2LJlytG63LjZs1rRk2cLcORk3WtWjTLkzNmDHM0xgCoEBK4P+UWb+UWvN648N8K48NYiMVFpzOePDnOYujhHKeVRghPxXdfiuNnG2WNb6cWPXOOGMZ2hipgtHjXwKRRuxy1wncITqS5sIxjGkYwmIzEZRlGUYRhOKM1dfJlHuACE2EMWzVy3ZMWK3EwaZVrTJjxrcLlwwW4sTDJlat3DXM0bACnAig/5Tlv5TpeM1OnKOUajV4tcbnjd8Y463w4ZAg/4r8P4r27jldXLMzm+MdZ3OZjjwzq/CzXgdQITrYp8e85pokEIoRRimnOefXnlzgCE2EYsrDM4YZMq1nicOFrRw1arXDXJlWuGTFhkyuWmbE4zACmscg/5WsP5WlZz4M8+PG+MzTkxw1iumfC3iQIT8U2X4p4cGKPAruwaKYoUjGdY1hhhtppvjhOVuhx71qjGMJyjGE4xjW+Pbjc4hNhGTFiZM8LbKtY5mrVa0xN2C1y2Y4VrjFlzOWrjM4ZMMIApcEoT8qdH5U6cuTVDJK0JSvgyo4YT8VHX4qO82fFek5TnLPg0xnUCGkKiAgLWBg4CBgYODiY2Xg4OyITYQxyN27TNkZLWzZvkWtGDlqtxNWjVa1x4sTFuzaN8WHKAKfiqD/lf2/lf3nPGubnFkYrpHSfKmMZTx79u+5lOM405Ag/4pOv4pO+nSfCntnhvXO87vjnrHGblhwq/GuKnXOIyAhNXOnl045yrCMUYzhFCMICEYIwJxrp5so9QhNhGbM1cY8jNitbtMrJa0ZOGy1yyws1rRw3cZGTVq2zN8gApMDYP+WHj+WI2JzqJ5Z5CD/iw6/iwtxbTOuvMAhqKYgIG1hYWHiZePUQAhNhDJi4cMW2LGtxZMjJa0ysGq3DjctlrLIyyY2DbKzzM2IAp8KoP+WPD+WQG51HLr0MUxU8LjMbi+eONbi5RE8pjXEIP+LBT+K/XvVu/bud63LNThprV+Jx4ThC6zw527gIXNUQ5uGOKFAIUYhghgQQIIYEMMMMc+DxsEOuAhNhGLM4ZtczjKtbuMjVa0YYsq3E5ZMVrDE0Z5WTZk3ct2YAqkAUeD/lsa/lsbqzr08PXGtwiIqorU8IiqhDNZjnGVyWi6zFpnN5njvfHnz34vg9/Bg/4rnv4rn+fImOEZ1OFRdItd5cb4uMzd0xVY6HbWMcmJxccZubuSaZ4cQIThcKXRhGMZxijFGE4RIwjAhGCKMYQjBBBFBBCIjCcIhfq45T8BACE2ENmrNmzZZWS3Dma5VrRkzxLXLLNjWscTZhiyM2jDNkagCqwBdoL/ABYF/gAsDAAAD4PhAAAA3AADvNzc2FxuM3m5LHn5teM9XxDzvw3vw+PIPi+Mg/4uwv4uwwAAAmAAAAOfIAA6dfAzRi8MRETVzNtxvny6877z1WjGscNdPD8IHgeCgsyWEq2iLCpstlhLBYbm5VhZZQSzed53NygAIwhZtLLa3d99+f5X4AAhNhGNozZMMWFqtaNWrFa0w48i1xlwuVrJnmcMmmLK0Z42gApaFoP+POb+POfp1iN1nG4q1IuroIT8X1H4vqZT1RjgjKMIxXhp4HByZYPzuXPfEmZtMrvfg+HPQCE2EZGDbC1c4mi3K5ytlrRu4aLXGXG1W4smTFhyNseVg2wgCmkig/490P49z5lczWOfJz5aqIopnG6nGzaE/F/l+L9VCMY1jp3b17cnJhlWkKUlaGCuSYCESjJCUpQpOE5zjOoiRjG+vhnaITYRjyNseFm5ZrWbds2WtMbbEtxOWLJbkbM2ONthwuG2FkAKZhuD/kCk/kCb41bnbjG6uqrGOUdJ4RKE/F09+Lq3Jt2OFfBLBK0kYTwsrTWtboXNWQY2uOeCOCGCGFChhhhrwOJgg1AhNhDhziYt8rXCtxNWLZa0zMmK3CwZtFrLE5c5WOZy5cs8wApVD4T8f/35ACcE9U8kpYp5FACE/F+9+L/PVr3YcUaUngjCYIammIBVxMPCwMPOy8HATgAhNhGXHmxtszBwtbZcbVa0ZsMS3E2xNlrdgwZMsLTCzbsnAAqEAS+D/kMU/kMV79nKs9L4TicZq2Wbtz6cZmczmM1MYnlnhYCD/jCi/jCjHg8ONda61mbgqqxquldOGOHDFQm831jw3giE1ciGfPWqEZwmiVlWU4RgQQjKMJyqjOeHTwYQ6QAhNhGRqxzNWGJitxuMbVa0cN8i3DicuFuNi5Zs8mNkyc4cwApZE4P+REr+RFHG9B4G8TyzosCE/F/J+L/XNr1Bmjiniy2nOYCGlKhAUsTDwcHAwcHBxcbMoK0AITYRkwtGeTJmarWThq0WtMzlwtwssjZbkY5GjNg2yuMzPGAKjwE5g/5GYv5GXcp59PN4Zm5iGo1rE+VPCtMLm85znO2XNM3c1Op6TrSD/jB4/jCF3FT279q1WqRWbufB4eHvjvO91aIqtVrh2duHDGtJ1zrc7IPp7EX6Obm0hIIiYIlMWXV1cIlUxcbnwfN3HjAhNhGVk1ytmGPCtzNMjVa0zY3C1w0yt1rBm2wtseJy5zNMIAqXATWE/JBh+SCnHO3DwVhGEKSlaOpakslLSmrXHlvjvXHWc6zQwUtojqhaQIT8YMn4wdUdFcksCkUZ3xw01vlnhnFOksVrYtGTNgxYMFJTrHLDXPTfKITrZGXh3rGJGEUIRggjCcIzhOU4RhBAQjCsY4+fhOkAITYRjYtm7dzmcLcrRq0WtMjjGtc5sLFbiZNG2bEwcMceRkAKWxWE/Jct+S5clNq18CcrQpO151uAg/4wPv4wPzwfAYzCKnG+nOrkhcNlEGPtnhjhQwwwy4XHwMUAITYQ2cZnGPM1wrWLHHmWtGeFqtxY8WFa0zNWjjG0ZtmbPGAKaR2D/lPS/lPT3muMXeXGMpRVVyjlfgI2hPxd2fi8NT1Yc07UtTJTFgtSk6sNc8Mt8oCE6GaHPhWMZzQnCMpyqjON9O28NgAhNhDhkxa5mDLEtb4sWFa0bMMi1xmc5FuRrlzNMWFo4bs2QApZE4P+UM7+UM+Mano1hwvhz8DjFIP+MGb+MH2o115TiI1nXHXO8oXCZiGLMy0wwywxyz004NkgITYQzws22JtjzLcOZvjWtMebMtwsnDJa4xOGWZxlZssbDCAKZhyD/lTi/lTT7znnrq5xnCMY4VrWo7ZxVIP+LnD+LmvPgVvwr6RrPC4te55zzd74yISXclDoxuijGM4ThGMU649ueWohNhGZszZM8bNytcMsrVa0zYW61yyaN1uZriasszNxjauWgAqMATSD/lVQ/lVbq7xOJxEY4+VxqFEZjc3z4cXGMxKaRhq/A8HzLaCE/GB9+MDOVsObDaqMZ5dGmM61jWEYKQzZcjVGSkIwjNeWvVrivECE1cyWvHhvOsJgRgiRhGBBCEYIwjFFGca6eGl4ACE2EM3DJm5aY8a3K5xY1rRthbrcLjM1W5HLhvixNGGVyzZACn4shPywAflgBRw4uDgmSlKFLX2TlOVYVje8ccMsrwMVeFhzUIT8YJH4wSWXFDNOSEYmXRp2YUCCMoxSrCc1WPFx7XCE0dKLo3nNGMIwRhGAEIyjKKESc55+ThpmITYQxbs3GRo2YLXLdo5WtG2Jqtc4XLJawysG7LFiy48rjMAKfymE/LKx+WTll04t8NNMMo0YJWhsWwQpNW+HHhy4Y48E0oCE/F3Z+LwPFgcaehijS7DW+HXk11rNSGLFgxYLUhOU4wqAhYNMiytMMMEcMKGEghCGAQBBHfnY4WoAITYQ0zMsjbExzLW2ZnmWtGuFstcZMLJa0xs2uRhmzZW7fCAKlgFAg/4/Tv4/S7RMTExF0iInF6uIiV0ghN3e3GeM3OZtDEcsdMeBWMCE/Gxh+NkOGbg8Dg8Dfu22jC8JwnAhGkIQkpCFISUjKcqwnCqMYxiRVtptdMCD+AvDu4ucxlO8bxmriEokJhMEEJgklEpTe/R8FHtAITYQww4nONy5brWTJvjWtGuNytctGrha4ZsmDHMyx4W+XMAKgQExg/5ByP5Bya3XXXGMxMxOJqMYzjwt6iLrNuvDm3EkYi64cYT8Zv34zf9FcUcSCl4ThWsLs+LHjhGsIKQozRlCU4Ky18Lh6NKD8LznkztdptJKRCaEECJLnM9/Nm/KITYRhYtGjluycLXLVm3WtHOFqtxMmDha2zOc2Fi2bt8zRoAKmAE8g/5Cpv5Cp+acTTE6z4Hg+RxiaTLv4XhuXNJcWtaVxmRdTyzwxqiD/jTs/jTt5ROrxcZjv4Hg65xusyxrw/CXXkZxVYlMZm7zLjd3tvhuGACEp1GfPGqsE4TpOU60nCcIwQRtWU5RhGcowjCIRRnXH05wh3ghNhDfE2a4sjlwtaNnGRa0bMXC3DjbY1uTE1cOXLXKwbN8IAp9LoP+RSj+RSmJ5Rep1er1x1xjbr4XhnLila1wnF8p48CE/Gpt+NTfTo4OS68sKsp0jijiya9RS1sGKGJBWeOGenF4HBCD87dpiYuUylMkzExMESJLcZ8fx0+cITYQzxsXGVxkxrWjVlhWtHGFgtxZMrdbiwtG7Vs2asszHGAKUA6D/kWK/kWL5c+WJrExjeiD/jT+/jT/48JiKxMVNIauioODpYWFh4WfjYGCsiE2EMMzNrizNca1iyxZFrTI0bLXDhw1WtWDLEyctW+RvjxgCoIBLoP+R8T+R+Ppd1NOE8HhTwjFcM6lm+O98cx5eF3NXyvtGNCD/jUQ/jUf7U0qYm+fTw53nedrIxiOWuWOmuWqqa61zniAg/C8x4t7uZmYuEwBNXExKYlFxmefg+PdeMAhNhDBk0bsGGJqtcMnLRa0ytWa1w2bZVrDMxbuM2LLkw42wAqHATSD/kmg/kmjtjyeGRGI4VyrWKqpxmt3vd87jydXcTOmNR0YYIP+NRT+NSeI6b7OEUTd3nju98bvNoajlw8J42umMYuObvrvO8iD9jtV+vm1pKzUxaM1MTUXBIIurq5c/F8eZ8AhNhDBk2YZGGZutaNHGNa0ZuGq3Fkyt1rRzjZYsrFq5a5GYApYFIX5LmPkuZMZjcVPVHRHBBTNfBSAgv8ACfX+ABPssm82QvrznQCE8GY46b1vGc01b83WjoAhNhDho3Z48TFktbsMbBa0yZmi3CwYMFrVwzy5MbNxmxsXIAqLATWD/k9q/k9/5a6xUxMa69OPARhioqqIuLu5vM5uZlfDnwxEgIT8aqX41Qa4+FpwYcF5Z9GnJlG/BdWMYQhCFpUla0rQpGUzHk4OLbo0gIOvQzsuNrjMomJLTE1dRJMBVxK5317+TU+kITYQ1btnDFhhaLWTdwwWtG7JotcYXDhbiZZWzFowZNWzhsAKdCeD/lI6/lJNlvXHhMcMOW/M46nExcbnc7u7xx6DAIP+NTD+NSetb7ZxmrZnv4HgzzjjOWYlFRXK+w6Ag6+AL475tsxYIJRcxdZrMZ3x9VPhACE2EOMmXLma5ci3Hjct1rRs5cLXGZu4WssLBnlasMmRq2ZACl0gg/5VBP5U898e3cdehz5Bz5ADjwCD/jOa/jOnnpx4CYMZDGQB27iEh3IQ6M6poxhFCcAEb4+DhhmAITYQxbOWzRw3YLWLXFhWtGGRstxN2zla4yuGzBu0ZOGzJqAKXxeD/lbQ/lbRDPGuOuMRCOGJ6cNAhPxpXfjSvGq0bRtGKccODi5ttaiFy2Agw9M8saCOCWKeCmfH4GKHOCE2EMW+Vm4x5GC1qzZM1rRu1ZLcLXDiWscjPLlyssrdjmygCkMIgv8AT33+AJ78sUCF+M+L4z4yy3GXgIeCSiCwefxFKiE2EY2GbC1YuGC1m2yOVrRi3brcLbEyWt27HFjYZXLRw2zACnsug/5Yxv5Ywc8c9vR5SvEMaYwpQyzLw4rcTV1jOsYwg/407v41A/C5uU4ilTECoiUxNpjv4nh63GYu8dayyIPXvI9PjczKSYmJiJq6mpiJgla55+D5944AITYQ1YY2zPEwYrcOVvlWtGLFgtxNW2Va3YZGjDExauGTNgAKiAEwg/5arP5amc9efLzeHOYmKxGNanlPCcTM7ne9zubjOFcL8LfbQIT8aHH40TaZNerBJKUCE4RlWEEUYwqy6sspyrK8I3wZcXDyVITmcI686zmIownAKTpOSEYIwRRRnfHy8MKd4CE2EOGrNkzbNXK1wyZNlrRthYrcTduxWs8rnCxY5c2JrjagCooBMoP+W8T+W8VzneMxFRWIjhGMRUUu5zvry5+HVzeJxUcHTr5XOoT8aEH40IWLAxJITRrWOG8ccZ1RhCkMmXJihKkkIxi38Ti6NcSE62SEe3GYQnCcpyrKM5RhGUZQIwmCcKtPNwwh1CE2ENMuTM4ZMWa3G3ytVrRyzcrXGRoxW5muRliZOWzFk2YACoYBLoT8umn5dNc2duy6L5J4L0wyyyw1rWd8Nb5VVLYsWrJszWyVyTrjg/41ev41e84DNc8c6zF43URGtcMctcESvdzfHHOONZCEl2L25tZoQQjGCMUUSMIwjCU5ThGU5svXvFyAITYQ3ZZcmNo1aLWTNnhWtHOZotxMWjZa1YZnDbGzzMWLNoAKhQE0g/5AVv5AVxznlz6Hfs3rKpiaCrxntcVipqZW3w8fxPF4cYT8cS344lxq05tOTKtdo06K0pBBNOuXRpvO851jWEoQtPNiy5CE2cJy5SihNVOMYwiRgiBBCJGEUSrP05wdYCE2EZGLVywcsGi1nhc41rTDlZLXGFmzWtHDNzjy4mTNs5bAClsUg/5CjP5CgeN3vXOrrNYz0zVAhPxw9fjhljHFlzXpWUJ5M+jTC+mFi0UkGTnjhnSxyxz24eGLPCE2EYsrFuwbMsi3JiatFrTM1aLXLXM2WuG7LI1cucjjC3YACnkqhPyFofkLRK0x4seLHiZcgGKEaQhCMpwnCstfG1mMhPxySfjklNGnJlyZc2dmzgcHJWE5lFmKGTTwsqeEhMHSpPh5YzTCEYCMIxIxhFOE18PBz4L+AiE2ENWGLCzYZHK1gzZ4lrRhkyrcTFzhW4sePNhatHGbLkygCmccg/5F6v5F45ydWWZmI0xqtR4HPldWhPxt1fjb5hiz8aOZilSUIRXY4babY451hcpiEGTpnjjgjijQRkcMM9eRngk1ACE2EMsTNi5zMcK3Lic5VrRuyyLXDXHkWtsTJg4cZcmFjkZAClYQg/5FEv5FIY5denSYxwnE1ICD/jgI/jgNnB2zTp14cccwhsEQ8BA1cPDwcHCxtXAoCuAhNhDnHlaZMTjCtzY3LRa0YNMS3C4YZVrXHiZZcWNhkaZcYAqMATSD/kgS/kgTdenXp5PLc2RVY1yxWKmlzM3ecng1cZ0rlfSODACD/jhS/jhTdel1Gla1CJmeOb3u873ExGI8Q7cKqprc+Dw7xsCEp2IS49bxnNNCKMIynCMIynGU4BAjKKML328eE6eAgCE2EY8znGyaM3C3E2aM1rTG1bLcTjLhW5WmZu4Y5mjLJiaACocBL4P+SX7+SYnNtxNMYxjwMaxpq9ZZne98eLx15mVcJ7VwoIT8cT344r8FdE80KITb8mnHhnhrhjWk6StbFixaMGDFaGK9Ncsc8YCD+JPLx5fg5tcXVxaLiYgVdLEi4u8+X4PHViE2EOMWFqwb4cK1q1c5VrTEyxrcLFtlW4szVjiw5HGZy2ZgCooBMYP+Szr+Szvwa48N0w1TxlaioiGW743vfW93doxrljxL6YiE/HFJ+OKWeCOrDkLyx44Yb5a1rOc42jS1MW6GzNiwZCeOOuG+WmCE62RHl3jdOEYRjAjCMIynKMEUYCKU4Trj6sb20CE2ENcjBrlZsMy3LhzNVrTI2wrXDFm3W5WmFxkzNXGTLmcAClMSg/5NmP5Nq/AdI1jEROeXgzuQg/44+P44+TbGcXhPKcZ0heHsyj0Mc6FHDfmZ4VwhNhDlzlyMceFmtbZszFa0ZsmC3FlytFrRy0yuHGVizxNcwAqwAUuD/lHM/lHN4cbpnd8b3aY5Y1w5Y1iKpN3ec7Zxz5DlGJqpqUzu73nc5RTwO/hTSoP+N4L+N4Pr069HhZrWOVURm+t3x4zxu7RdKT4Hk+QHTet3x3c84zGJRVRWmtampgCE5nAS59b1ijGMITgihGMopRIThOEYRvSMiCSUScIownBGE4VTrj58YS8DACE2ENGmPHmYNMi3KyaZFrTEwyLcLfDkWt3DPM2ZNcLnHiYACl4ThPymoflNRyZWe2OKcmLDmlgwgIX43vvje/wWDylNCSOKGmDAxYPCYUCF2UMWLrpljlRxxz4PJxQ3ACE2EYXLVg3x5MK1yzzNVrRi3ZrXLJk2W42OJnizZGzNywagCpoBPoP+VTL+VTWOPDv279vD8Lw8TNplEKisRrFYphKZtm5u7rxcXNTi9cM4AIP+OAD+OA3l16c+XHhnDEaYjFRCYZm3GN5zluSamo5eD4GdKRW+HXp1AITjcCGXLedZqkUYRgEUIzlGAEJ0nCNKynCIRjhy9WladoAhNhGRw1cY8TjMtbMceNa0aNmS1xhYs1rFrmatsrPMxzYWwAqPATiD/lb0/lb1dehjOt9MzUxcTE0mrrn4ni9u/bimZu9eHVyuavtGKIT8c8n455QZcm3Zx8VYXnGsIpMULSyY8Vr7MNIomXdljCMWDPs04MqD5exPecpttxi4uYmLq6TEouiYRNWC5vn4fly8wCE2ENHDnHlYZMy1q1xM1rTNjyrcLXI1WuWLFs1csmbHDjZACmEZg/5YHv5YH+fI69InpM4nGYTy4xCE/HMR+OYnZhxq016uPiwyQpC2PhTkgITkcCW/DWcY1jOFaVTjfj7zACE2EOGrXM4YuWK1hlZ5FrRziarcWPLiWsWbTHkY4WDhxiaACnkqhPy0BfloPxcFgx0nKFJYJWSlAnKarHG84zhPZr1XtqCD/jkm/jkx4Rfa9MXU2zN5u7zEhExEYvh068ufAITrZEebesYooiEBCJGE6VlOKtdfLIeAgCE2EMGrjE3Ys2i3HlbuFrTNibrXDJtkWsMzho5YtWDjE2ygCoYBLIT8t835b52vNjhWFUZQpJaVJQUQinFecZy06OHwt+7fuIX43bvjdvV4iWyGqSRBChjrhllnjlhjhEEMFWBwGPx2Px2Hw2DwQITxBthn5d5pwCcIkYRhAjKcpiKOOfVrGXOAITYQzc5cbVpmcrWzdgzWtGWTGtw5s2RbkxtG2Fo0cZGOJuAKbSCD/lzW/lzXPF8RMeDUXDE4KVnXHlvhx4cQhPxulfjdLMOBmz6pylBGEaQjGE5Vb+Fw9WuE8BWlPm5Z1hNGJCcIoTjGN54delmAITYRjYM8WHKxzLcTZzlWtGzNmtcsGWVaxbZGDTE1YZmjhgAKjAE3g/5dSv5dPeoGcZxdRPa8RETFzm5y5rXK1IjEa1nyueJ0hPxxifjjd3NuwatebPo06NOTKrGN4iU6ZNOKSUsUpSgQxo6+FtYYAIP4A6Z34e73G6zFiJETMTV1dTEiYxmriU534/m5rgAhNhGPFjZuMrhktx5nOJa0cZGS1xiy41rTFiYYcOVi4y4coAqaAUCD/l6Y/l6ltjn2nR4BpgvN5567zbKdOnh+EdJqkLt11vMxE6l0IIP+OJb+OIGM8u/Ln16dZ3e7J0xyjyuvBV1zjPPwPBMc4zMTFVHJRF14LGeIhOlsR6NcMKwjCME4ThOk5EoyrSsIxjAjARgARhONcfTrB4CAITYRlw4seFs3aLczXE2WtGjJitcs8TJa0cNmjDEwx5GTnEAKfi+D/mGG/mGH8eN1zqcRWK6InxtxEpnOc3udzxZlnF8p0wCD/jhc/jhd49OvhZ6XS4O/DjyzBUFERcTVkz111jfEhOxqOTrrOE4VlOEYwIwCMBKckRGe3rqy6QAhNhDPNixNsjBytbYXLJa0ZsMq3CyaOFuPLixM8jPFjcsWIAqSAo8BhPwwdfhhRwz0KISmjGscMbzrGM4RneNctcdZoStLFSkrMEJUpgpipiwYMVsEslMVKWhiUKRWnKCUooiqdIxghOE4znGcZ3njvXLnvrw6cOvPly3nOqNa306eHr6Ofr79YIP+EST+ESnnerLqacKrhFYxGIqmIiIxNREYmojEYYE7neXG8zd3mWZmZiE3FzmZtm85vjnOZvMrmcrvM3nM5vVxOpqYmIqKjhFYrVduXmeJ4nlAg/Y8a/d3dymLohUkJi4kmIlV1JMxM1JUomExE1dXF1ZNTMJgTABMCYvGamEkShSAmQF1kW3z9WcAITYRhcN2LJplxrWLHKwWtGrXKtwtnGFbkYMMTTJkbZMbRqAKqAFSg/4S6P4S2eG4TDWeTFYqOEaaYUpGr00iqnU4mLxOpiopBwnpPSNTF5vnnefBebffw+6C/wANuf4AG7/UkkuauecssIlxuXN5ZeWas7nnNGzst7NzfHnjmwjL8Hv4JuCD8jp56SALTMxcSgiEJisxIIialFlxNTRBMpmLiV3x8Pz8X8AAITYQ2YtGuFk3ZrW7BuzWtHDHCtcOMTVayxMMjTHlbuXLhuAKkAFIgv55s/nm9YTcbgFvNyxjLiTElFtleW9vb26rJHxfD9XUg/49YP49TUTGYzHXt35cw8PV7nObmYVNMQxEcIqqowmIlEXGYu4nXPt3dIPhwhK5vGYkhEym5TNZomAImYExExMEwmJTO99efj1QITYRkyZcjnG4YLcuXEwWtMTTMtcMmrNblctcrJw5aMsbTIAKcCKD/hAO/g/9xjfDjrnjvXGXdKUVWJ5Ty3yYoIP+PVj+PWHN83XlnDEcOnHlrlqqQjPHh3zve4TgcTLG9azjOMYokUIwihWWOvHzzpxgITYQyxtWjFuwcLW2Jm5WtM2PKtcZGzJa4Z5WjlrhYNczJqAKcCWD/hHi/hHj4zjeJiKvA6ccThU1Kp1x4c+E0IP+PLj+PKHV+Bx6c7zvPUeTGZ2w4VjGKrGcZjaE7km/KrGcIkIyqThWVaRJq4eLrvTMITYQ0wsMjnC0crW7LDhWtGDVytwsGzJbixtHDFs0cN8mHIAKbx+E/CyV+Fj+OPFryZ7XxcWk4zihRghaOjXkhMCE/Hdd+O8e99WfJXIyUzSwUpSEIznLDLXeuMCE7GZpz1wxnFNGKESMYxvfi5a05QAhNhGRo2xMnLLItasmOZa0ZNHK3ExZY1uVg4bNG7nIxzNWAApUFIP+FHD+FHEOkKqqvl4PSUiD/jxs/jxtDpE4yjjw4xMyhONzIOPrnONYXVx7eLOWICE2EMWzPKwYs261o3wuFrRqyZrcTdq5WucLhrjY4mDfFmaACl0Wg/4bmv4bm+DjOccccamrjhnR0IX48Kvjwrumw+UrojolgjJUuFMihchiGDrlnhhhgjRpbc3PFDmAITYQwcY2GTI0arcuVy2WtG2TKtw43Lla0ZM2blixyt3DXCAKQQeD/hvI/hvJq9b2hfjvA+O8G+6y24CHj0QhcdnaNCE2EN3OVuycs261u2atFrRxhcLXLVswWscjhiwY5GrNjmwgCoYBMYP+Hlj+Hlnx8RtlNVVY4HaYRK4zOYzOZzO5tN8r5cNcgIP+PF7+PF+2Gompms46+N4/kc0YVOM1N5jjM7ZnNceXPC9AhOpRwcdZkYThEjBAlKMoynCNZTRhOcqsNeDpvTmAITYRiYOMbFhlxLcWbM3WtMOXMtxN8TNaxxNsbfK2xMMuXMAKgwEtg/4ivP4iyZc9dcbi9NYrhisVULrN7vnPGc5qNT4UVwwAg/47Qv47M56b7b6NXq03u99558c8bpes8KarlfbPS05AhOJwMeGeGa6KalZTlGEayiRQhGMJwmrXXxZR5gAhNhGFhmbYXDZutwuGLNa0btGq3E3cM1rhxkzYnDBy1xsWgAqHAS6E/EhN+JCWOeeri5LyrSC0rUhgQITjXHky1jNCFrX42fFJAIP+PSb+PTvwuc9M8K0xMSm5zcztdRq68RETFz4fheDd3kCE1dCbi4azmiJVpOEYTnSsIyjKUYTlGK9cu/TKfMAhNhDZwzc5s2Fstw5WOJa0ZtWq1w4ZZFuHC1atcjVy3btMYAqcATiE/Eul+JeXRxcFsuKNoYJ8CdJSlSNIE53rhrergyrWtGKWrFsxaMGLROE544T8ewH49e65MOCdEqzw0vW971xxvGM4RwUpkxasGzJkxUWwrzz1w46ba48OcITJ1EuLhwxTimTRhGCMoRCE5CMoySgRTjh39eFYcQAhNhDBy5YZXDVmtyNsjNa0bZnK1w4cs1uRwyw482LI2YNWwAq0ATyH8H03g+nRqNgSmUROJQeDQyGqJRaVS65XatV55PSRSODwaCwSCQUm03Uql0KPwGAx+ZTMm03Ah/IQd5CD1NpgE+n9QqNWq8+n6IRGbzar1ap1KWywo1HrldrVbpFJItF1drlpl0DgU4rdaJHIgITjcSUunGdZ1RThGEJyjSsEQQjBGEYEIyjBGJdhw9OsHAAhNhDlm0x48jZstbtXOVa0xMnK3CxasFuNoyyZMWHEwxsGIAqjATGH8Kt3hVvQmEFDoU1mk/jkCgEAjEXiyNRubTegUGhUOcTmSSWIREh8Oh8OhsMCeT0Ah/IKN5BR03mxA4FPJ7YpPAEFm9aracTmNxqdzqv16z2at1qbzYnE5rVbsVjqFRJRKQCD+FM1183ndzEzEwi4mFwgMZqwuszfXy/DifCAITYRmxuWDJy1arWOZrhWtGDNotws8zZa3ZuGOHK5ZY2DJoAKkwEoh/C1h4We5rB4NF4hBIjEITCBJJLKJTMpnNpvNJqnU7iERgEBgsEhMIQyGofyDFeQVuX1yu2yazepVOaTUTWaVGoVmsUGgRuNJpNaVS6tV6hUZ5PU2m6E4HKU4uPHOMYxBKcEYRhGCMJrz281GHKAITYQ0buXGZlkxrWjBrkWtHDHMtcZM2FawxNm+Ns4xNMrHIAKigEhh/Dft4b7YDBYbChP59P4pAoTBECg0Kg0IhkNm03plNolFmUlg4CH8fzHj+xgEGgEKFMpt2lcKhUChEFgMFg8ThM9nE5gcCoNAs8sgICFzGIihydcccsCFBCjQwo0cMc+FxcskOmAITYQwZYsOPM3YrWOLKyWtMLTCtwtHDRbkZZWbVrkcsGrbEAKYhKH8NH3ho/ReLJ9P6pVbVa7ZbbJZaxWQIbyDkeQclaWqXlpGQjYyCg4qLmJkIbC0fBLOBhYeDg4uJm5lAQGAiE2EM8TDHlzY8a1i1zZVrTNjZLXDdhlWtsWZxmxsMjVi5aAClQPh/DyV4eSxTKbSqXZJegEBgSF+Qiz5CLRj8dXVRLBCgCGx1YwLAMDAwsHPzcHBQNYITYRkb4czTK1YLcbXM4WtGLVstxNnGVblcM2bVkzx5cWNsAKoAFHhvEbh4jcQETEAABBwSHhoWEBBQcBAgKChkpOiiUzeXtpa1FSLy9SgIfyCAeQQEnc6E3mwAAT6fp1O6BQapVbRM5rYrHRqOAoNAn8+rskgE0s9mrNYm82EKhafIP1OXeZu83chMEpiLBNWhMSRVoiYshMouJmZz5fnpr0ACE2EMmuXI1b4nC3CwZZFrRyzarcTBpmW4mjbNhYuWrZjmcgCl0XhPxMFfiYLA06MODLk04qXtWgh/IKx5BWQKBQaZTaxWbFLZrWq3Op2ITnbEd98M5qxijWePh5Yw0AITYRkw5G7huzbrWOTI4WtMTVutcOG7Ra2aN3DByzcZmDBwAKeiKH8TcniblgcCAEAgMQiMcjsikaeT1RKLLJbNpvJJKAh/IT15Ce5xOQBT6dUahWaxT6cnc6SaT0ik1Sqz6fgITsYIbZ3rOMapwjGE5TIwjGdeHxYVtzgCE2ENmmTCxzY2a3G1YNFrTM5aLXDTFkWs3LVq2xsXDZzmcACm0Yh/FVV4qq4pFSUyiXxKDwKCwSAQKEQaHQOBqpVYfx94ePvGAQEo1HrUbgUKg0KgSAw2DxOdpFI4TobEuPpnKsqwnFWNcfRwzlhCE2EY2zHHmbtca1jkYMFrRhizLXDBoyWs2OHFmbMnLLCwxAClAOh/FMt4pl5zOBUqnVKrapmIT8ggX5BA8mUatejTgvYIbFVGWMLEwsfaoWAighNhGPM0atWmJstZYXDBa0a4Wa1y5cZlrVy0wuWTbM4asmIAqqATWH8XFni4rgJB4NE4klssUGgTebTWaSeTQuFRCIzqd06n1is1CoqFQwkskjsch8OCiUWgCH8hFXkJpnlRqFfr1Ppyfz5IpHRKLYLDYLDVKrNpvEonDYZK5VOZwo9GCgUGjUenU+gUEkkljIhOlgz3leNU5ozEYoCaCMIwIRQjBEjWuvkzk6wCE2ENGbBwxZs3C3IycMVrRtmaLcTZrmWs8LBthzYcmVi1bgCrwBPYfxgheMEuDAm82JnMpDIIvFojEAUKhqZTaJH4FAEAgKCwWCwWEwWBwuDwOCwWCwGBQCGQOJQqByiUiH8gv3kG7nQJHIipVOlUurVerVehUMSiUqzWLTIIPCYXAYTAoFDIhColGIdGIhDIdDIUgUFgsJhMNnNAoIg/U8CPD3uZZlcXJMXUzETMEWmIuM6UlEXVxM78n07PUAITYRlZt8LRoyyLWONw5WtGTXKtc5GrlbhcZWbdkzZMWbDEAKtwE1h/GiJ40RVDoVZrFdrlRqFBlEIhhJJLRKLWKzYJXAIEgcAhcFhcJhsHhsDilFjEBgMAgkAhyNQCCQ2bCH8gjnkEdS+XQCAyKR0ik2iXwGb2Syzyek9nl3k0LhMHgqAQqFRKKRiKRqN3yQw6DQKCQmAw9F4fOZ4IP4OmPD8W5uUym0Sq5xJM1cSRMRNTBbefX8O6wAITYQ0cNGLdozcLcbnM5WtM2JqtxY3OFa4w4mGHLhxYcbZoAKeieH8bG3jY3AAhMIIdD4ZDY1G5JJZRKU6nadTtPJ7JJKh/ITJ5CZQAJ7PCn06n06t1qp1Ki0RK5UjUbUymzaboTgcyDj47xnCME0IzQiIwRijNl5uedMgCE2ENsTVgxZZnK3G1ys1rTDkcrcTNkwW5WeVq4ZNGuLG4zACmsXh/HQ146GxPp/NJrPp/QqHPJ7QKDQKDNpvMpmhvISN5CRxJyVDQTs5FxUFByEjJSctLwECIXIY6SPMyywzwSkcEcODxd8jRAhNhGbLlbtsuRitcZWzda0c4Wy3E0auVrTDicZMrVm4YsWYAroAVKH8d1HjuvgkChMKgolMoj8OgsAgECgUEgEEgkCgkTlEpk0nTCYiLReBwKLwSIS+XTebUGgUGgTmcJ7PAKBQaJRbBJYAgEBgs3sVjpVLT6fgIfx/ceP8uIRmEIcJ9P61HYFBECgcBQGCwVN7FY6ZTU8noqNQptMsMqmlptFptFlslhsFNpii0QCeT2TSeUROCoGgMJi0XjkdSqVgIOvgDXPw7nMzdxZFkxMTEomETEosTVwkRExMRKJiJmpuFm57/ALOPSAITYQyatHGRuxxLczlxhWtGzfKtxYWbFa0ct2LnLjb4mzbIAKqgE0h/H954/w4IIdD4hAYPBIDAoHBIGgBAoDAIBAIDAIvJpPGIzAIDF4tL5dQaBS6VSaRPZ4AIfyF5eQrubij0avyCGweDwOAoVAolBIZCoRBoFCoJAobPJ7TKbVqvUKjSqXQqHOJzLJbHo+AIP4E6zWbvPGblOcTJV1IiYmiYlImbvj4flzHiAhNhDnM4cN2TXMtZZWTRa0yMW63E4xs1uTI3yZMjhhkcY2AAqTASmH8g+3kH3i0XksWh8ChMEg8Gjk1mgSCQ0Kh0SizabpFI4LAYNFYpE4lBoOAIfx9tePtusVmwR+BQRAYPA57TqeFLpVNpk1mkHgysVmyS2b2az1yuz6fgCE1c6NunGsZoxRRgRSihOEIkLwvl4Os4ghNhGPM0bNmzNwtws3LFa0cuMa1xiauVrBpmyNcmVk3yYWIAqzATyH8hlXkMrEbjUPh0DgUEgopFJUSiy6XyKRo5HSEkBQGAQWAQBDIrFBNZpJ5NNZpO51O50l8uCH8gfHkD5FGo9SqdQqM+n4k0nUOhUmkUWiJrNCkRNDoNAoHAIbA4LN6JRRD4dOZxTaZT6dRaIotECE7GCefLjnNNCJCEUIxhOAISmQjCM5IkIpk434PJQh3CE2EMXOFzibN3K1y4bZVrTG4xLcWNzjW4XGNrjZ5MLbNjbACpIBL4fyM9eRnsE9ngn8+hsMhcKINB4hEYpFYhEYRCUJhBPZ5NZpQ6FRaJQaAIfyBjeQMcEbjQnU7mk1n0/nk9nk9nU7n0/n0/nE5T6fkul8AgMLhUVikdjghOpmg6c5xnFGZCIQEBCMAijOefn1lHnAITYQyasG2HE2yLcTVu1WtMeJytcuHLdbibNWzJrmcN2jTMAKhgElh/Jhl5MM4HAkDgQTebSmUTWKCAwaBQaBQhGo3Op3QqHSqWlwh/H6R4/SYdD0LhQS6X0aj1iPwKDIFAIHBYPA5rTKbIpHAoHFYopohHgKNuLXDWcZoCCMU0JoRmvh4emMtQAhNhDbI5zM8WZutxNc2Va0yuci1xjcMluJlmZOGDjK4csMIApeEYfyUpeSlMKRSZpNZ9P6hUadT6UAh/IEh5AkQiERj0fmUzoFBm03lQCGwJAIObm4CHhYWLl5uBgIC6AhNhGZtjYNGzVgtb5ceJa0ZY8K1y0bMlrBzhxZmuPJicNMwAqnATOH8m43k3HTmcJ3OicziNxqOxyLxaDwYUSi0Khz6fzabpVKyIxCQyCNxqHw6CQVNJrNpuCH8gz3kGfSWSIzGCaTWdTuoVGnU+fT8Q2GU+nVmsU+nJvNinU+qVWvV+qVWeT1KpXCYQCE6WiNObecZzhGZFCcEIwjKIgiJXlFFO+Ppow0ACE2EM2eZy4y5Ga1k0bt1rTNkyrXLdqwWsmGRu1asGjBtkYgCsIBPIfyhLeUJeCwQms0T2eS+XTOZSuVROJQiEqRSaVS6pK4LAYLBYPDYRCRQZVBYBCYNCYFA4HAoOg80u8whMThcPCH8g+XkHznc6JnMkWi80mtSqdcrtYrNAoKMRmVyqsyKCwOAwSDTKn04RyMQaJQaEQCBwOCwWJwOJyeWSeCxeFxcIPyvKqPRzmU3MxGSSYEJmpi0QQgupklnfk+nCPKITYQwYtczhplcLcjJo1WtMbfCtxZXLZbka4Wrhwyx4WePMAKlAEyhvKp15VOwELCEfHRcVKxkMVtYpaSZmJOMgoaDgoCBgUDAwkLFRZeXoCH8flXj8rENhhE4kQeDQaDxSEwsnk9Uaj0Si2CUwJAoBAEHgEDnNarc2m5DoeAg8eFxuo1NTc3OZJRJF0m6SmBcLz39Hdx2CE2EMWzZuxysmi1u2xt1rTMwyLXONizW4XDXNmc5XGbHkxgCpQBQIP+V7z+V70ZwMXiIRCazFuPLm1kmolhE6up1et4tuLznlXfpuCE/H+R+P8kZcjXSMaxXhFGSkpaM+ZolK1IUnWNceeuO9cc4ymwLWbMuaO7DACD96923c3crq5QXVxJMAiSJiJhVxKbi1ni+nma9QAhNhGFkyc4cbjItaMnGRa0aNWi1zhxt1uVswYuG7lswxZmIAp4KIP+W1L+W1PM683tuETynVVWKhV43HGOOc7neubIg/4+nv4+t+V9u/hRHCqUmdvBvnnd3mpw1jWuXCMYhPBEZT6N5zRREZRjAjKMIwjCM4xy9mNabiE2EOMbjFhZtma3CwctVrRjhZrXORm4Wt27BowcZmWJm0bACrABOofyvgeV8GNRtBoOJvNlFokxmErlUdjkHgxPJ7NJrOp3MpnIpGRKJkXiyKxRA4EJ1O5pNZxOQIfyBNeQJuh0JO50JDIEymdCodUqtardEopIpHJ5NO51Q6FP58TebE2m6mU1RKKINB5PJqHQgITVzKV4dbp1jCaE4yijSsBGCMooRBKMIoTLzx8+cXUAITYQ4aY2TfNmyrWmNmzWtGDbGtcYsrdblyuMONxmascuTGAKeRuH8tGnlo1gkFgMNg0GUOhTOZS+XSWSRGIQKBxaLptNwIfx9TePqeGQ2MQ+GRdTqfRKLTqfUqnVKrSqXMpmiERAhcRkIIMjLDPBPJTFHBGhlX4XFkWuITYQxYY2TfM4wrXGJplWtG+FktctMjVbmysMWZkwxsmmFwAKTg2E/LVV+WqvFjadGPEAh/IBl5AM51O1Kpc4nKdTsIXOXQR5OumvA42eK4AhNhDJyzYs8uXKtxNcjRa0YZXK1w5cYVrFy5ZOMzNgyaZnAAqBASyH8t9nlvtnM4TWaJvNkXiwnU7UKhphMQCHw6CwQj0fUCgzYIfx/neP8+OR1KpWpFJUajiSSVNZopdKAJ5PZtNydTtDYZLQg/e4Y9Wbubm1k1M0ShEzBJd53369Z8YhNhGNyzZ5mLLMtyZGORa0xZcS1w4YY1rHFkY4m7LG4ZsW4AqrAT6H8u+3l33hkNIFA0RgUMS2WJ3OkrlSNxog8GCeT0TiciDQdF4skskTWaJ/Pk/nyh0Ih/H4F4/A4HAiFwpEoPC04nKeT1OJymk1KBQQk0nEEgooVDUKhp9P0wmKNRtFIqjUbITZzlOPjrOaMEYpwRnBCMKyhGE4RlGMIwhEIRhFGEZ14/Fil1ghNhGbJmbM2eFqty5cjla0auMi3C3ZM1rFniatWeVxmbMmIApXFoP+WMT+WMUDwfAdenPkmACH8hcHkLhAn0/VCozicqNRwITwBgpn1471nWCcK3z8nDGWoCE2EZHLTFkc4Wi3EzZ5FrTC0aLcLJzkW42GJxlaYnOPFmcgCn8uh/LS95aXwms0UGgE7nQJ9PyXS9EIigsEE3myfz5PZ4CH8hSnkKVCVStNpuT6fgnE5KNR0+n6dTsTKZoJBUJhAITobJV4tcN4xjGVUJkIoIQCESME4z4PHih3ACE2EZsrdllaMsi3E3ZZlrTLmZrcTdg3Wsc2Vpjb5XLBjhagCoYBMIfy3keW8kFBoCdzpK5UhcKRSKkul6KRVAICR2OJvNlBoAJLJIfyEueQl0Eej6eT1SqWnE5TablGo6aTVNpuTqdo1G0EgoJvNoTjcKFOjeMZ1gnCMUIhGUYIAEZp4dPLjGXQITYRmy42WTCxyLWeNmwWtMOVqtctGTJbmcNGrZy3ZN8ubEAKkQEvh/Lk95cnyGwyMxiMxiKxSGwyAwAmUzUiky6Xx6PkWi4h8OQWCEOh6bTch/IVx5CuSiUWbTefT+jUegUGaTUi0XTmcT2eTWaE5nAolFTyek2m4ITtYKT5d41iqiihEEYQnKKEYRlOEUa5eurLcCE2EOWTfK4zZWq1xibsFrRvibrcTNjiW5WGFrjw5GrFuwYACoEBLIfy9PeXp8CeT1Op2AFBoEzmUrlUdjkHgyLRdOp3NpuplNCH8hbnkLdAg8GSeTABCYRMpnQKDQqHRKKp1PSCQwmEKHQghOxgOjOMYxRiQRlOkUYIyqQijGFd/VRhwCE2EZs2Jk3aOMy1pkx5VrRk4bLXDjJlWsWrNrib48rFjmaACoYBIofzAXeYC8TyekymcWi8MhsDg8Bg8Fg8DgsFQOCQecV+vVWqUMCH8gP3kB/EEgpOp3Op3VKrZpTAIBAICgEDgkJgERlder8ul8JAhOJyIQ58azjOcUIpyhMhGM414fLjKHQAITYRmaZWrRrhYrcLlowWtGrZytcsMbJayYssjbMxaN8OLIAKsQFIg/5hEv5hHV1dXF9vN8DfheL4nXoAAuikZYzjPDjE63jOt9Ovbvw4xLegAIfx+MePy2BwKAQCBQeCQKEReHQGEQ2GQmEACFQuGQ2GQ2MQlAoMjc+n9EotOp9QqNUqtcrtardYrNWq9AoM6nadTsCD8rDKc3lYiJSTKJgExMTCYmEiLi6upAuZ35fmrj4GITYRhasnDLI2ZrXDXHkWtG7Zotct8LBa0assbjC0cZszduAKlgE9hfjf6+N/vUakMplaq8JTVPRDFHECCAgihgEcMcEaOCWSGGGCNBgcRiZq4ZSE/IAZ+QA3VrDwL4Ez5t8oporJ2iqnERolCEaJwQVghCk8UI5pwgCE1Yo3TjKaKcJwjFMjAEIzhGBGEEIkEUSNWHr1nLsAITYQwYtsrRpmyrcTDNhWtMmNotctcuNaxYtMbFi5ZtHGNkAKbCCG8cKnjhVXFyXl7JScZGxETHR8xDwUFCICBg4SPgomLIT8gAn5ABU5HJ5GvVnzZcheCSqS0ayAg/QxucrkmZmZTFpS3vwfPughNhDRuwxuMrFstY43LFa0YMW61zmaYlrFiwcs2mTHjc5mYApVEoP+OAT+OAXhm+nHGYmI3rE4gv8AH8X+AD+33vmy5OOVQIWrQRMnLLPDHDLXj8GgyAAhNhDVu0Z4WrHEtwtsrNa0Ys2K1zkzZFrRxmZsHLNthbNGwAqlAUaE/Htt+PbuSU5TYsebPmz6NOqsZRpek4oThDLs26NOjTq16tejTkyow0oxjFCEoZtOgaIghPx5qfjzJtr4HB1a2DDGF7Z83BlOGGFZIUSlLJp0Tlgw5s+jTq12uyZaRhNKcYIpTEpxg+2pSm4yJEkkkxMSRITUhEkSEwSmd79XLwghNhGNy0cN2bHCty5XGJa0xNcy3Cxa4VrTLlZsXLhk4bM2IApxJoP+P7z+P73WMXyvWYtxcbzjycRMXVRFVUcuOqiD/jzY/jzZ78LvHPHHG+GdOnh+FeoxEcpQkjN7kITgcCm/TFGcIxIowiRAE54+vCOIITYQ5ZsGWVxjZLWOXDkWtMTVmtwsMONaxZOcjlsxatXLdiAKYBqD/kFu/kFviV8ufbjyvhdRCJnhzqLAg/48+v48+/E8V1jcca46avWIw5EShNHE2xlGM4xmnFGcJq4+rFIhNhGZgxZZMOLCtxNWLNa0c5my3E0ZtVuVi4cNG+HKwaMGgAppG4T8iXn5Es4xqrTLk4eKs4xQlHBHVWCAhPx2gfjtflCfC4PAnLVCWCUoKTljXjh1gIWrQRMjTHLDDDCQo4IY48Dk54o9gCE2EMWuVyxZNcy3HlyN1rRg2cLcOXGzWsWOHLkxNW+HMxxgClANhfkMK+QvuybHSZKyq6SGkIP+PED+PEvhmOOEYXmGrpKGg6uDiYfAMLEwEYAhNhGZo0xYW7hotcMWTRa0cMMi1wxas1uNxkyuG7doxauWIA==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MLHAOAgAQdBPoKlgMBEA/vvryk2EFGvBHeSaZUhxcDCEgQRP//A0U1BQM4C2QZIDIJAJCbAwE3wB5FMwkAkIICAdvFHkU4CAD+AwB7hdI0Ek7ApD/TAKQ/CrABVYT7G77IMJThOcZ1VtXFPJG1dXB4GnRlyMuRewGicLWpa0qSlCkYQlKkIShghDBS2LFgtK0cbk7+eIP+JGz+JImIqajU8K0xEWzHHHOKuYzhvTr0degvCImBFwuLlGYkmE1KZTifARCD9Dqm7iZtaYRVTREySmYuEkhEomJiYSTCYIkiYmElz5Ps5jsAITYRhaZc2FlmaLczfKzWtGeRutcYczVazxtszHMzZMcrhqAKciCF+LOD4s4UNlNEc0ckMkE01FmCux2Ax1mMquutiptAg/4s5P4s+73w48uOs6vU6vhnG6zUxVacpsCEdrDhqwxjOMYxgQhGU4RRnh7eGFghNhDFu3aYmebItZtWuJa0a4261wwZZlrDCxwsMTRmyy48IArbA50Cg/2kH7VXDONrlOd7db6549t+BPZ0SmKrhyrpyxWoYXjFcHSuFanhHKPC8KPKz4XXzvJq5rXDfThjHau3DGuEVE1FVFRatolEQZpcLTOaymkxV4mLu+N8c5mVxxnnd3vJc7vO88+fHe93O87nrvwePfrz79efXvx68+eee93xvjvjvcZiaxOM3m76zeGMVikXOZ57zeeO8t8c541lOIxhCpmbZvc80bm558vJ8Pn3g/4rTP4rZ1zSprDlWsVwnStVjGOHDDERWIVVRi6YmrtmazNl48Os441vU4uMznO+ees747nc3u5Zu4lmU3dpurioqqrFaxvSCZ1NVTVXi4zU5jMZzvd3OYuJnN3ni4zxzmdZT2zWb4442RWqrVViKYUiFIrGIxVYIiahCqiJqFM0gqMRUZXdzuJurxZd548efXO0V4mOXSSD+Cke7N5lcSQROEgzNSKBE3F1EiE3jdTGcQiJYtMTUwmEWkkEoCakETEpiREXUkwRNXBMSK3reriZxcXE4zVl1KYRU1eswRcxMkZwkTC6hEzExMXiQmJiYmCakESiQJiYAiYki6mriVZqUb8X2ZngITYQ5xM8mJljcrcbJqxWtGWZktcOcWZbics2bJhlyYWmHMAKfyqE+nq+nrQjStr5s+LHix5MuqdLYMmDNk2ZN1s1sCMdLXh36YT8cdn447dtsmvVnzadGXJe0YBOl5TRTkghaeCcK1CE4nAlx5znOaKaMIwQjIEUYowjHL2Zxj3gITYQxa5ceTKwcrcjjM0WtGWPItct8bZbhcOWubIyctmzfKAKygFlhfiL4+IvkGn0zM5jK5TM4CBHFAghklmhihgQQRIIkCCCOSeKWCOGCOKWSGSOSWimy1dfZbgJa7r7ryqsACy2CGCFCIT8gEn5AJQa9Tp9Lfu4OSsLxmIynScp2nKEpwRlWCFMOCOTPm06NOjXgwa9WfNlyNOjDgy2pe1aF7AAGTLsvl4QgvXrvdbFks3LKEpNzc2VNhc2JSWAosAWLCUSgW1q+/j+ACE2EMGeFm5xtcK3JmYsVrTCwbLcOXLlW5mjJy3ZsHDFoyYgCqYCvQGD/l5Y/l5T44zV0zjevBjM3dsxMZSm4tJMTF1lN3d5q5zjZMzcTFpjK5tcWlGWa3C5qZhIzMzeUzEbxNbuZ5tzvhfKsVrUXEW4xms3SImlwicRXCNTDV3Eo3mMt5vMdY78XhiD/jvS/jvr5JRPTxfE8XxPF4TWcb1x4bwTU1MxNXE1MTjOJF1KYiZiYmrxM1EwgIRaIuEWhMSRNTCExCVSXCLTrMTF0uEE1cSms1MomriQuEXEwTUReJjF6nFcKz4XMIL8IfH3d3bbc0ShNixuLlGaN8ecZqVKSyywssoWFllmw3CLABKlSpLEWKtNmwEliWWUAJQliwKO34/r838FACE2EOcbfI5zMMq3C0Z4VrTExxLXLHC3W5XLFzhctMTbCzy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gKHAOAgAQdBJQL9AMBEA/vvryk2EFGvBHeSaZUhxcDCEgQRP//A0U1BQM4C2QZIDIJAJCbAwE3wB5FMwkAkIICAdvFHkU4CAD+AwB7hdI0Ek7ApD/TAKQ/Ck0Xg/w9X4fdOIiNOEI0xXCO0eAAgv6+A/r0Hcbm0RILtgCCJYslG87G1MAhNhGZvjYOc2ZitwsGLda0Ysmy1wyxsVrJpkaM2mNm2ys2AAqsAp8Bhffoe6lkukoikkgiggkmkiqkkkjglgnRypYYZY5Y45UcsEEcqeOWWeGeOOWOmWWmemeWem2HBw4WnA32334G3A34WfE04e3Cz4Ou+u+uemeWeWOOWWuXX56OdOZ7Q0wTw5vOIYUE+i0aGCSeGNKlnjhnjjSw0y02y2iD/iZW/iZTuc43rOJo3iZkIzWakSQuCYmIZq2Zi7jd3m73LM863XGs1CGr5TqOE4mIhWKxGIqKimIqMIpMJiYlMxc3GUzNXq8RhCJxONa7V4XgAIL5u3LatjYstFlhNyzYEubLVsuXEllXKkxlLt2aVVssky5YpKJSVLmyrG4ssXKmaJoLFy78f4D+H0AhNhDBlmbs2OTCtysczJa0buGC3C5b4luHFizNnOXExx5nIArQBtQCh+zQ7QGAILAIDA4CgcCgaEwiDwKCwCCwiBwFAoLDITCoLPrPZq3WqfTqTSKLRKbTKfTqrVKvVqvVqrVKvVqrVKjJIBAoFAIDCIDGJLJI/HobDILBIJBYZDYhEYhEYhEYNB4ZDYZDYRCYVCxB4MgsEQeDILBEHgyDwZEYhFYpE4lFYoQaDxKJx6Px6Py6LwSAQKR0qSwIgUBgUvsllsllr1frVbqVTqFRqFRplNokjgUBgECgUBhEDgUAgUAgECgkCIFBoJAoBBoVBoVBINCIRBIRBIJCIVDIVBoRCoJCoBAoNBoRCIRAoRBIRBIIgkCIJAYBAoDAkAgBAUBgKCwWBwOEwWBwmEwWGwuExGIw+Jw2Ew2HwmDweGwmFweDwWDwODwOAweBwOBweAQeAwWBwWCwmBwlC4LA4HC4HCYHCYLAYSgcBQVAyCwWCwGDwWEwmDwmJw2Kx+Ny2T0uV0ug0kCH8SrHiVhgSAwSAwKAQCAwKAEAQCAwJASAQCBoBAYBD45HY5HY9H49H49H5NJ5VK5tN59P6NR6ZTalU65XbJL4BAIHAoDAILM7JZa9X6xWatV6xWa1W6tV6dT6NR6JRZ9P51O51O5pNZtN1KpafT9OJyoFBUKhqNR1Op86ndCodEotGo9KpdQqNardkstmmcEgcBmdsmqAQCAwGAzWxWOrVeoVGoVGmU2oVGlUunU+qSmAQCAwKCwCAwCAoHAoHAIGgEAgcAgcAgqBwGBwCBwOAIBBYFA4DBIPAoHAILAoGIKQNBYGgKBiAQOAQAgJAUJgMFgMDgsDgcEgMBICgsFgcHQuBwFA4PAYGgMFgEAgCBEBgkAgMAgCBQCCQGBIFA4JAYIQRBkEgEAQKBwSAQGCQOCQCAQKAwJAoDAkAQGBEEgMEhCIQCDgg9drmdxNwti6lFriShMTGYTCYlAMWiRaIiYRKUSBMBNTEphJEgAmriYE1NXEwkIurqE3UxMoixMTURMCZuJiUImpIiazi6uQiZqYiZhdXAmpmJi6uiJicZEwziYmUEwqYlF1eMwiSJiQuETExMTBNSExMSCJRMTEwESAE59PzYn4SCE2EOGrZtmZOXC3JlxsVrTE5wrcLLGwW5GTVw5zNHDlg5Y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kBHAOAgAQdAhomARATIuVfbWPzQIgsgySpSSZqAwhIEET//wNFNQUCC2QZFDIIAI4pAa0BfkMzCADoGQFeCX5DEmT0TUEIAU1BHgMCBDQKLAIMZkZkC37P2CE2EOWjhkyZ5nK3FjyOVrRu1xLcLHI1WuXOLCzy4srRxjxgCiwCDGe2ewt6b0whNhGZjhxZWrdyty4sbFa0bsWq1xlZZVrfE5cZcrFg5Y4XAA==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yEARwDgIAEHQTSCYwFARAP7768pNhBRrwR3kmmVIcXAhIISBBE//8DRTUISBBEgIACRTUFAzgLZBkgMgkAkJsDATfAHkUzCQCQggIB28UeRTgIAP4DAHuF0jQSTsCkP9MApD8KhASHA4P+QnT+QnuLSiUImC8XXHt36c7ieHfpz4Rd3FomoiIupKukVNVZaYTggkXEXF1F1MERcIsJImAXS6CJYzrfLn27+FmKrFajhGEFVMVDEqlVqTMzN3bLM5zeb3fXt3LnG4qYRCkTEEQmJkiauImLi6mpgpcJqZSmWYSRdJhExNCJmLhOJhE1mExJFxOeHFrYXXG5zebzNze13crwRTU1eCLiKi4hEXEzEzRilxNpmKjPDeiD/Twfpz9RwcJ4TSppVJ8Dw+3fl0T5PhdddfBIVExExEEzE5usxMRiEVMbmUwjFRF0ZXEzFxcxc5mbtO03z7dzt3dOrt3DlzeB4PheH4Xh+B4PbOazFpiYQQtcAgJhMCUSTSYui669PF1ZabZZm02mZQuJRczV2ZzO5SKxuZurisQiJheppMUwxGIqBETMIVVKipTU1COng+A69A58t1MJwVMRFIulxcXCRKAJlIRMJJEwmpiOF+dx8DaC+yu3bTc2XKlX4dz7PhM8H4B+IhZZbLLLCWWWy5sLBUsrLLLmlllhCyygBYWAASwEoqUliyypSUCUAlQSyyrLLZSVLlJsUm4ELFjYALLKliyxYWWLmxNgSglEpKSiyyxYCwWWBYWBYAABKADb36fwXnyAITYQ2xtcuLM3zLcLnK3WtHLXKtw5m+Va3aMXLRm0xNmjhqAKrAFQg/5HEv5HH+Tr0B11abi4VTR0RhpMrm7zN2urpUT4WdREXOb58Oa6mcZ5delxAIP+E8T+E8eHh+EDWtTwYmONzvqdc3vKa1iOGuWqxVJ3ee/bvudxM1WNT4U4aMZ1zxm+IITZyuOrCsZxnCMZRhFEiIRRgnCMIyjAlOU5ThEEYAgAjGM67eSeCCE2ENMeRtixOW61y4cZVrRlkyLcLJo4W5WeLHmaNczFkzxACnUlhPyTZfkmRxqRnOta3rlnjnhlHI1S2YMlpYFr4L3mg/4VFv4VG+OGcbqenj+AxHCNXyzymJhlxz1x152AhIdh15QRITjFCEEBGMYxTTvw+HLEITYRmytXGZzkbrc2LGwWtHDZqtxMMONbhZYm+FmyY5XLdyAKoAFEg/5L7v5MA9ul8Nc+R4m8acoqJnc9b45y3jOIYxnwprThKc3xvjOZmLrGeW+k4IP+FMT+FKec44vB8DwTrG72zTGscMdIxGJXOb69OvG9zup1WuEdI4TU0zjeusXsg/gqnwKTMlrCCIhAiZSkmJlMTE1FImplMs3vy/LroCE2EYsTVg4yuca1zlwuFrRxkyrcLlnlWsXDRm1y5XLHE3cACnMghPyghflBnxxxYdk9lM2LBSkoVnXHPLXDHHTHSwCE/Chl+FB+0tFc17Vnhjlw48uHTXHOKmCGq0MkwITicqHTRrWcU4TgRhFGMEY4efdzACE2EZGWVm4xsWK1s5yt1rRrjzLcTFmyW4WzNg4xsGTVy5ZgCnIig/5SGP5SFeKN6zwOfSYUwavEJ4b5caSAhPwqvfhUzw3xZZZ5Z2+eHHhmYKWxYpYqShkwylWF0FEGnihQQwRoUcEcUKFBDBLBHPHi8C0QITYRhwscrLDjyLcbVk0WtGDLKtcOGjNazxM2zfEybNWzVuAKnwE5hPyn2flP9jKk9DFaVpEIRhOcsMsM75cWOd8GHBXNek5zy5dOnXt14c988MdsIIT8KPH4UXUsFcWGWWOHDhx1x3qnSUMFrZJy4kdGLRgzQwJYbzvhw3y10z0zw1oAhOJyo8PTWM00RFCcJwEEEoyghGEYoxARX6e2su4AITYQ0YZMOVkzbrceZljWtMjTItctWGFa5b5GeXC1YOHDJqAK1gLgAYP+Dg7+Dg94vic+R37calMpTK7qYCEzE1dTS4lK6YqIqpIuETUw8K9YxjGKxGIxNThQXe7vjNznN5vM9fA8HpxhCGIpUBETCpTdpmLxaV1uYWjNM4zVrrwy53Cbmc5u7ZmiJpEEzcyRjXLXB030mIP+An7+An94Pgc+RMeJNVqqxw1rhGsSiV3FpEzKd3a7vedztaIDMd/C8NrdqFTCrqSk1E1MZi0Zgi1s48ms53nfPPHc3m7i4hWKiKzETUVWsY1waVFKU6eL4nXo69M4kSixUxKJm4uJhCFQxMRF4vE6zi7Ag/A9Dx4meN3cyQJqwImJiZqUSRJUkSSESRcE1MImJJImJRIRIAAQmCQi6sETETCUTEzExMJqQms1MEquEwlAAmEwJq4AJgFxLM59ub9gITYRkZt8rhuzZrXDlo3WtMLLItcMcONa2xtm7JrmZt8jPKAKlQFCg/4LiP4LiXHgRPTMUiaQQTEzK+fieL4m4VEpzc53rydZturpwvlmuliD/hRG/hRHB16eTw24xururqdMVVYjW9eFGNYiNzxvjz6dcZAidXyzVSCD8yc1c3F5TZKLiYkRMSgEJiamAlMxKU3fHxe74GAhNhGTHjxsnGPItbuW7Fa0zYWy1w4Y41uFxiw4sjLLiY4mIAqGATGD/g5U/g5L48eHl8txmpqorGGMVjFVKb3nqZRNRqcc/O5zAIT8J634T5cnF4mfJG0JSlCUYwrONb1ncSpDAxEkJwiy5L4Qg/C9SPXjNzcpmJTExEoXF1MTRFxKZmeffyZ8gCE2EM2LRhlzZWC1i5buFrTC5cLXDnG5Wt8jZmzzMsLBgxzACpsBRoP+D+j+D/fnU3wvo1HCIqEVKFzlxjMzB37ddJhV1dWtmbbi7iNcfC49MYCD/hNK/hNFzHKaiha54zvLcyhUU6d+xrfibqMYxEQXtxnN3M7rcZ5eDhaD9LxI9e83JK6kJq4mSJiauImJhCIuriYCJSlczvfh+G9gITYRkbOcuXG3wrW+JuxWtMLfEtxYWbNawaMGLBm5w48TBsAKcyWD/hEQ/hD5q7xvHGt1zZ4uNxnEYrhWsVqe3HHDYIP+FBj+FBk4441uLiUVWI1VTq6ipVxrjxzshHejx4xvGMYowjBBCMIwnCZONb8PTLjAITYRkytMOPEyZrWzPK4WtG2FitxZmOZbmZZW7lu1YZGubCAKhwE5g/4UbP4Ue871mCxdQxPBqtRqKqqhVTjMbcXHN5vM84zy4tCD/hJ0/hJXpwzw3W13O93nrPGs1OtVUUqUrvN5zm53E4npnxMY5IP3Oj3UzaZSmYuJiVEQiUSgiUSlKV3vv5rgITYQ2a5GrbC1yLWWPKxWtG7hwtwtczZaxcNmrljiZNHDTMAKVhGD/hW6/hXBjN43qYiNW4WAg/4Tov4Tiaq9XF5nceDzz1CGtIaAr4NBwqDhYGJl5OApgCE2EOWzlgzYZsy3FixNFrTDjxrXDdg1WtcTlswYtnGRjhcACmceg/4WaP4Wba3p16XjeDE4ippF1nF9/ICE/Ci9+FEvXs2sODh4rwrasISpGkISpPFPDsCD8hNxFXe7mZlKJJTz7+fjsCE2ENMrBlkxsm61m3YuVrTEwYrcOHLlW4mjJvhcMGrFhizACnMmg/4X8v4X8/AmeG6zW23HXhxmphpjEVSio3qD/hRm/hRn68tznHPhxpie3fs1HCNTiRM454zuwIVmsaiQiWGFDAQwRxRkcUcUZLhcrFDqgCE2EN8rdllZY2K3M4xtlrTIzbrcORpkWsGDFmwaMGbFgycAClMShPw3Tfhu1yY55teBC2XInICE/COx+EevRCE9F5Rx6tbNnIXOTRaGGGMgEd+ThgAhNhGJiwctW7DItbZcTJa0aNmi1xjatFrVk5ZYnDlm2cOGYApsIIT8NMH4ad9nDyYbY7XlWkaShgtSkqSUnbHKF4P+E6j+E7vwPF8DnyzqKanEYRCZnd5xxznYhOVCF41vOM0USMIhCauHq1lwgCE2EZcjTIxZMMa1g0aZlrTI3ZLXLfE5WuGmFzlZZMWPLhxACm0ehPw6rfh1Xz5uHm00yyxyw0nihipgtay2HFjy6IT8IKH4QUcuTFJonohiYownCs71njaYZ3DAg/I6d4TNzMyuLlMpub34flx4QCE2EOMTZpjyZWy1u1cMlrRmwaLXObIwW4W7LE5y5cTlqwxgClEPg/4a1v4a1+XKsY1PDPCwg/4Svv4Sv6iaiJ4dcbuQhqKWgF6gYOFiYeHhYekAITYQyyssbhs5cLW2FjkWtGblitcOMORbmc48TDI3bNGLRoAKZR2E/Duh+HePLhZ8WPNPFbJTJa1KUI1rTHGog/4Szv4Sz6jlfgZ5Km7vjx4895zbdSiEp1mW+GdYzRijBGBFW/RyyCE2ENszRg5yNMy1xha5VrTNjcrcOZllWsmOFiwcOXDdozZACnkbhPw8nfh5R38CtEaKRwSpLBCkKSwyrXCAh/CaZ4TK6ldYRCYbA4DB4PBYGgECgkChEGg0IQaCIECHjUcp19gMBQGAwFA4FAUAgcCgMBgMHiMngEAkwCE2EYW+VqxZsm61rjZsVrTMycLXLhjjWsm7DGybNsuTK3wgCowBOIP8+5+fdOTfDNIVM3UxEYrhNZm5zxm7Tu8yWVU43w5XQIP+ETz+ET08vtzrjHOOd3FxURwrGIxWKxjEYQXMpnMbZx1xjv2AhNnKhn31nCKMYxhOUyE4IxQihGkYBKJFFWMcOviwh4AAITYRhxtczhkxcLcONozWtGLPKtxZsOVbma5cbZmwcZm7NuAKXRqD/Vqfq4XIzjtFYdGM44zneOffwIP+Dk7+DlO9Hh+FMZ1dRMwY3qc0hM3G46hC85xhMTTrh4euXAAhNhGZziaNcjFwtxt8mVa0yt263C2Y5VrVm5Y4W7Bw5w4mYApZFIP9dx+vByx4PDrw3icRjW+VZIP+Dkj+DjlqnbPLNXLjXg1vqIWDWQzaWOCGGGGWGWGfC41UITYRmYY27THhcrXORllWtM2Zitw5MbJa2Z5c2XKwcsXDfEAKrQFFg/3EH7i3eb5668J1jlwxWuSEWzfGudbrNRFXy5+B4PDiMZ1vGdb6cb4cYjMVjjwAhPwczfg5npXI0VzRlCMbzrhnOs6rwx2w0viraNIYs+bDgvYZ82PFnzadGumTi5r4J5svCy7JgIPzPMe3ExczOUiUTKbWIqooiKiJqZmblJMSmJmZz4Pox0AhNhDDE1y5mjBmtysMuVa0zNcq3C2ys1rHG4zMM2bG5zOGIAqcAUCD/effvT+znymKvgnDV8J1FRE2ze85ve54txnCqxXLn0iohiJjjy58QIP+EHT+EG3bv279vD8LycbnO+N5iKxjhw5VrWNVRM5vLjEjtWMVipuZ45nwQITsW6sJQrVGJGESJOESEYQjKERAjCJGMowjAQrGt+neXQAhNhDNs1wsWuVktYNMjJa0aYnC3CxZsVuTDhx5WbVkzc5WgArvAXOD/SpfpYeng10OvC43GZSkTU4jFYxrWtY5cMVrlWr1nHGbmd3eXHeczlxTCLpUcIik7vnzzzvjnrfPnnnnjOSmK7a8LXLwugCD/gxu/gyF8Tw+HAjlrHDhrURiLuMzd53njec7mbiKxjHDFW4s87ROMTU3fG+99b68ePHOc1iOnLlyxqtRUVVYRhMSvGavhx7bT1CEl4CjLuzJpwIRhOU0JwECATlOcoxgnKJAhGURFAghGEURGEUJyjCdIwIwRRSnCEQijhy9GUfAwCE2EY2TVvibtWK1k0xZFrTFiaLXGPK2WuGLfM5YZseXGwzACqMBXIP+Au7+AwGjp16HZVVUYmpxNIpFXEzc2slMri1qmZSy6+F4Y4cXLm4cXh1u2TDE8tzQg/4Pzv4P2Y1vWcBBKJJTNZhSIlBKUJgIkJEAYy7d3Tq5bUhCcdfA6xmD870p4/AMymLiAmJgmJhIACJAJgCJEwmCImBMpmZvfi+bXgAhNhDNi1a42rZqtaNWzBa0ZMsa1w4ZtVrdgxYtsWZg5YZcoApIDYP+Cg7+Ch3NbWyjPACD/g8w/g9HzM7mZlvgh4RMCcoChcvJwCE2EMMeFi4cuWi3M1ws1rTJmbrcORjjW5sONy2atmeVi4xACvgCjAKD/gdY/gdZ48OuJuM1cZ1aIVGs46I0xFVUcMajVUhCkRExaYuqrVRiIirVKK3c5zMzFTUwzKZZZndzd5u5nM8Z3OevheH4W4pRKamJqJSZixaZZiR1zm+d8Z3M3eZlYLWzN3m82mE1CpzFzJGqxWFQiGIipiKYnGFRcRCYikRURrFU6b7ToIP9D1+h74cfGuqqp1lFrnOXft34ZnWcTERcXFpiYupRaJkJTF1aUlwmswCIiYqWJUqEJqZQxNSjM5brv28PFym85nimy51MRUaYjSorl16dejj0qKUi5ZhMxMVNQJzV3BKLiJhExKUSi6TCEXVxNwsXUkpWiUQiJqrqMZ6XAIL4vi9+d2EWpZQlgLYllllFhLLKsolliwssqKSyiUCwAWLESxZaEsspZYsE3KEqWxUqLAALFhYLCwLCwLAFksssqbAssubJQLdeft+99gAhNhDfHlw4muNotytXLla0y42i1yxYNluPEzysmmZhjbt8wApqJoP+ENz+EN0Yzrem6zNspSgmphTWeFUAhPn5vn5xky5MuzDj4WOTAwRlRScCc16yy2xzg/Imbm7IvFxMpTKLgmJi2+fpz0AhNhDfHlzOW7lktbYcLBa0cNW63FlZ4luVw0zNWLJk1y43IApfIIL+r6P6vp7wDTs20S4c78HQg/zun53Xw/CA8K3CKwq9Zq143jjPEIThRjGacU4xRhGEUZVhErPo1j2AITYQxyOMWVq4ZLXDLLmWtG+PEtcYnOZbhxZmeLE5ysszNuAKUhWD/gny/gnzGZjLMWpie14Ag/0Yn6MUeAqoirXnXWO/hITqZ064Y1CKM64ePPjAITYQ1a5HDTM2arceRmxWtMTDItxMWTJa3as2LPHiZN2LRqAKdy2D/gt6/guNddcdRqtViNXSkRjOLmZubzGWcHh+FvUgg/0hX6P3V8N8uOF0Jm73PO+d8ZzV0iq1GOjh4nHQhOJs5qEVYVEUIwAjAiIkZozw69cecCE2EZWeRmyyM8y1mxZM1rRo3yLXLnMwW4WDVs0aNMTLM0agCmAag/4SvP4SvXPk58u8YzOathGMRMeAhPopPopVrs2fVeSyUYRnC8teTLGFizUORnhkiCOOGGGFHDPbh4dEITYRjatmDDE2xrWObMxWtGjhktxMHLda3aNGrjJizNGLluAKdyeD/hRK/hRhjnjnq+GKxrGGs8L1NREzObu91nlz6dSD/RpfoyeV8GLwmJmdzxz1vne+MzEYxjHCeVTAhOJk3xTjOFRGUYIwjCKMJwjCcK1w9GE+sCE2EY3OXMxcM2S1hlw5VrRk0yrcLnIzWtsLVkzws2GRxixACmEdg/4hPv4hNePDiCeMZZuLKjV9K3qE+eY+epzZ8wYqSlSCU0Jwx2x035s4hOlbg1rWFSMIwjCZGM41nXXflCE2EOG7Fjlx4Wy1qzzY1rTK3yLcWVwyWuczNlibNG+RpjzACoIBLYT8RI34iL6Una9sMLxvetbr1vCsY0lSW7Lk1QlSkKVwZ8mmAIP8/N+f7nW9TUYjGMYxnEzMzMrmc+B4PbMTGdcdbrjohM3C5ciImjCMIwhOUYThOESMAinHH0aw4gAhNhGLNkbOcjVutzYW7Va0YOMS1w3ZNFrTK3b5GzNoyxuMQAp6KIT8QEX4gI9uC0ZIQpfVXFHBGkZYYYY4WFeUsuTXow5lgIT6/z6/3ZeUkIXlt3aZzveNZzVtFKUJas+bNSNAhOFqx5cdUUEEUIwjCJGE4TgjFOtduePSITYQ5b4mbDCxyrWjPDlWtMjFutcsseZa2Y48rbC3YNsbLCAKZh2E/Egl+JBedt+7h5IxnCcVUZRswMUAhPrNPrSWrj8bDihgpK1JSpOMZ44YWsCFwmWjwt88cMMJCghEKOOGfKxwaYAhNhDBy0a42zlgtzYsjNa0yZWC3FmzYVuZg4ZN8TfE3xOGAApWF4P+Ilr+Ile3TqPAuNRiEb4c42CD/YpfsYejOBeFXSYz063IhOlOda3vGKKIjG/B1z2AITYRjxtG+RuxcrcWJhhWtGbFytwtmWJbiytMLNllxOcbZsAKZByD/iZw/iZj648Fznjm5uIajg1HK+2dbIP9dF+u53wzqeTpHSuTWIi43XXHg58EhOtg34Z4YxRIoTRRhON9u2PCITYRlZNWzDLhYLceJmwWtMeLItc5HDBaxYM2mRk3a5GWViAKUxCF+I5D4jpcFg8FiqJLJpKo0dKD/Y/fsh9c+SoqLxdcbIaWpEFcwMHAQKFja1A1QCE2EMmDNuyYN8q1lmxZFrTC5ZLXOVw4WuGLds3xMWrds0ygClwag/4GKP4GKQTvHGt1c4zVVreghPsIPsIQ3Y5YISYK0qneXD4nFIW7IY2lBHAIJYYYUMMMM9eNZ4AhNhDRo3c5cORytZNW2Fa0Zt8q3C4bMlrZhiZOXDBvib4cgAqEATOD/geQ/geR8GJJqr7eD4HXo69KrFaqBnN9+HgxuLiaqIqreJuE+zW+zX4GGUZTnOdbXpVGGOKaMEqKSjonRRKadZa+Fw1s4ITlaHXmIRlMiRgRgRlEggEJooxjPDvzvAQhNhDRrly5MbnKtzNMjVa0atHC1w3w41rRg1aZm2JizyscIAqLATWE/BIZ+CQ3Pm5ujTmx4GCVMEKUhaFkkIpznO9a3N9IzihKUdGPRGSD/apftU+PCNb5Xwuqu2bzx3PVncxEVWOWOR4EaqIhWeXflxCD9jy6iJmbzMyQmESJiUquJqYi6urXN8evkz5wITYQyxM2bFu0yrWTbFlWtMbjCtwuW+FbkZ482VtkbYcjJmAKVxGE/BU1+Co2mPJhtVl1Za0rOwCF9sR7ZWKWieiuqC+CzC4TC4aHg0ch8DgKBwCBkBICyuAhNhDPLjas2jhgtcs2zJa0aMcS3CwcNluJmxxOWDVozatXAApVFoP+CwD+CxdMRUVWIjU01vgAg/2f37PusNIVmsxxrnrvN2CE9Uep4hGCKE4RnffrjyghNhGRwzytcTBgtyNWzVa0ZZm61zmy4VrjNicZmjlpkyMsgApWFYP+C/T+C/Xr0b7TU1EVcMZiAIP9pJ+0liXSVTUphnlzZIWrLQ5GWFDFKhhhRy05GHIAITYRhatMbfFkxrWOXNhWtGzfItxZG7Na0xN2jTC3b5srVmAKTQ6D/g1i/g13ndZlBw50g/2in7RHGe04Mb1mgIawiICxg4WAg4GDi6uAiCE2ENGrNoxxN3K1i2a4lrRy0zLcLJq3WuGjRxjZ4cuZkzaACusBhQGD/gXW/gXX3jcZ1z1nF4vEKq+XPptKZCrCrxnlz6deXN06iY64JilDOADtc6hCEyiy4tNdfC8PxOq4uV3lbjEwqI8DwfAdgIT77T77XIUjaEKRgjO8dejTOWWCaMmTbsw4Ay5MeLTo27NeplyDRp3YbThFPLs2sWMA0yrOdYzEJQhKCiUJWNVZSJwnKsownCa5eVaM4IPHJNzJYTMEAkTEgCpmJiYlMEwImJImEwTEomJiQuriYmpITABAVdXExcxed+H4r3AhNhDXK0ys8jjKtyYmjFa0bYmK1w4bMlrRziYZG2Vg0wuMgAqhAUmD/giq/gir68t1zxuEzE4vCOXXper4XhE4tEERV6upjNZTNpncbbncXOOPKOyD/e2fvXePCemeV1K8ru7ubrxeG8XURVREKRMS3XFbK7mbgjSNIcN6kITRyuepFONVYRQRRjGMZwhBKCSCMCAlMiiRjKcpyjBGE4Vr0ax7ACE2EZMTHK5YY8S3NjyNlrRq4bLcLJk5WsHOZvkcNGuJoxbAClYUg/4Ubv4Uf9cdZrOLqarG9ACE+xs+xZnfFhxY8WGlYMvA4OjShNXA35YQEVYzjevLjsAhNhDVxiZYmGTMtZZmrRa0zYmC1w0w4lrTDizZGTPNkZuW4Ap5LIP+FRb+FRfw+1c+UwHgbpiSZnn4Hg8uMWuJiBrfhbCE+0w+0xzTx6NOTKGeMKowhSUqQjsrQinFlzZ82dGExcbPhvOcIwQiIxhGBAjCMEUSaeHXrdYhNhDJhhZ4WWTItcOWDBa0bN2K3C1ZtluVzhZtGjbDlascIAqWAUCD/hb8/hb96pjOLw5ceEw5c/EzpwYiJm5zOdzOZOsXMzERU4pieXP0O+rAg/2iX7RNSETU76deXN063mNze5biZpWqqOxXLFRUDMXK58HxvFrmg/M8C/VEIymYmpRMSSTExdTEQmBcSq6uEyu8+T4M+IAhNhGHDlzMMzBitZOMLRa0w5Gy3FizY1uZmxcMW7NhiZMGAApzKIT8MdH4Y28rZt4GOSELrxjlxcPJexKUJISUYsOZQIP9md+zF4unWLZTaZiOng9I1WqjBF3HPh4eOciEp0nPQRnCcQIRhGEUIkUYVjXbvbghNhGJqwzZG7VwtzMc2Va0xt2S1zkYY1rdq0a4seZu4Zs3AApTEoP+GsT+GsWmpxCJq63w3ICD/ZgfssYnURBddY8FvmCFoz0cWpggjghhhhnrwsuCITYQ5bM8jhkwwrWrRmxWtG7JutcuMTdbhZtcbNk3atWDZgAKVxGD/huW/hurnePB4bqK4X0vGYP9nd+z55X4Gek6OXPVzsCGgLhDysTDwsDCwMTF0sDAXAAhNhGZrmZM2uPCtws2DVa0yNGK3FlyMluNk4zNHDbMzZsGIAqDATuD/hZU/hZn8B4PgAOmcKippITM3HfwvD5bsmbTM3EjXHwu/YCD/fQfvk+oAdUcZvNzaM4iNacOW9cmETWS0XBnl4LlzIPwvY35O83cyRKJJiUwTEkSiUCJgSmV76+e6CE2EMsuRjlb5mK1hlZtlrTE4xrcLdgwW5mrLLibNceZw1wgClscg/4Yxv4Yx3HgB2TwvUKzW651uIP9st+2XeD4AGJQkTF8O/LMAITkbo8HHeaMYRgIxRTnPXxYWCE2EZmjnDjcM3C3E5YMlrRm0bLcLTHjWtm7Bg2bNXDJu5xACkkMgv6n2/qgPuect8WAg/2537b2OE8ImLzYhrKCgbOCg4OHp4WAtCE2EZG7Nu1aMMS3M5cNVrTK3xLXOJs4W42+bM3yOMrbKwagCQEKtgLMAYP+C0r+CznGcc8c88OI48O+lxKUxMFxMwLxNylE1EQXGV3ERVRUF3c3SKxWs4ADp18jnpUYidYqKmMzne7tdEF2dfA8HwtxEJiV8/C8Nw4gOnXlz6dXTqOXMAdengxeUzGaiL5cfA5+J16Ag/1wn652UTqfC8Pwh4Xh+Rxwwio4RhrVYzFru7rFUL3vnvMyYiKm5u6zVRWold5zvr4HggBw46mCCVxMyTCYi4iSYARJEiJRKJAYzjOMqsRIAEUaukXreN9PBz27gINwwqambzFpCYlEi6mYJiCYmJmJiYERcTExaJgATCYETEgETExKrq6uplEgiQABNTNSAiRKJiYCauBBBMJJJiZFs54+D4L4KCE2EYczPGzbOXC1yzZOFrTDmbrcWZoxW5HOLDmb5mWJgzcgClMSg/4MSv4MW6wxx4bqYljlz7CE/Ax5+BlOq7LKcoSxOFv3a4XRTNKQQwQpYacLjVwhNhDfC1xYcTHGtatczRa0b5XK3E3Y41uNlics8eJk0cYmoAqAAT6D/g0A/g0B20A5MVjVYqKipxcAsu87cbzOMYrEQueNd4nYgv5XE/lcX335AHGFnWyiUlBKJVhCXnnx5zaAhOdqhz8M4xIoTgCMEJwihEEIoTlERgiEYxjh6aPgQCE2EOMeRk5asnC1k3aZlrRiwbLcLHK2WsmrLE4bssLBoyZACosBSYP+DMD+DMHyfI8XxOfIAB4FqwqFYnhGo1AnMskQgTJM2m11xxvmgv5ha/mFvNAABzc2Nk0GyW5cRhll3Oyostz34+Pnw+yD9rvJOdzIlMkkEITVwlMSRKJiYlEwmJRJMTM7+Adz4QAhNhDPLjaMMmTKtaM3OFa0ytsa3E4bY1ubMzbNGzlm1ZZGwAkACoQDiwKD/iG+/iG756zgDnwtczOU3NpBUFCJTCIEpkRSpxcVKkQiYrepjOByisY4RjFVjGMVFXOZuZnFRmd8c8eNzc3PXxPFdu7p16dfI44VFTiFE3O83fPwPBOXNq4ialF1ksI4RiqVa7iYVMI4r3PHMyuJmc3nO0wmUZnMTa5TMJqqqNOF8OepgIP+AcL+AdHPheD4ADlrFcGpxNODURC5zOZFTUxuc3MzCtFJm8zcplM3cuvgeDy59Oo5dZoVMLMzUxSkVKUxMSiJiU3VhV1epUnCYstMpATDuzz3148d5nOF1cZXFXiNVGGomE0xisdKxVIg1EYYmM23M2q6RdZnObtMRWMY1jwJ5XSC/CHvd8u6tlbm5c3Kmyrc2QBQXKm5Syy5sAlll53NzZQlSyiWzclImkpYAlEosCwAlBKIsLVllkZ3Nzc2UTcrNzZYssCyUE2CUBLcollFq78f4N8vwQAhNhDJsxZ5HDRitYsmGFa0yMWC1xhYYlrfKxwtcrRnmyYWoAqiArcBg/4WPP4WPfBrpx4XVWqwDlz8TbU4piYZXa4RNRcCZrMzNReGIF3cpmIiYuVkqlG+HHW+HHW+nXwPB7d+3d4HgnTr06+B4PTq6dR27u3d06h06nLmB16eHV7zN5SxUY1GOnXoeFxwg/4HYP4HYeMa8HwOvTr0c+QBMdN6RUTEIRM6uJCVzMymYmIlQJtEzgpU4kWtN8fA8Hp16denXp17d+XPW2tnLnret1YESiUSEwAFXSKiamomamVzvhxIzEiDrys3KZTMzMpJgTBMTEwki6kATV0ki6uJgEwTACLq6lMAESCYAARMSCYRIEwiYTBITBMFXV1cZm76+ufAQCE2EY3DjHhZuGi1kxZ5VrTIxYrXDJq2WssrjCwa5MLBo4bAClsTg/4cJv4cK758uvC1Iaz0tQCD/gyY/gy5vwY71NYjlXgZxiYAhq6Qj42Ng4eBg0LAwcLF1aCugCE2EOWzZnmY4WS1u1xNlrRy4YrcLlu0W4W7lk3ysXGRvhagCQEKjAKrAYP+F9z+F91x4b4JjMXUxNEJlJiNThWVxGGlJjMxMVMIupTF3KFTRFxEcKqEzndzEoJnc3z6dTp16de3fwPB7d3Tq7d/C8PxOPPwvDdOoAA69PLbzz45yzThXTXgV4Tkg/1T36p927+RNRWeGcRWMRiIi4TFrTeZRCJjc7zc2smc441lEzCEIURFKUua2TOJrOLm7XEgTAAAAAAMZ6XWIqEZTnMceHGVgIPXvTHwXMRiriUTMxMTMAAE1cJiJiYmCJqYkmLiYkRcCYEwABExCUXEgESEwBEkTMEwRMExImEhN54+7V/AwCE2ENMubG5Z5nC1hhcM1rRy1arXDDEyWtGjluzxMsOFk4bgClQQhPw+Lfh8L14NtscorV1ZcgCF+BL74E4cPdi7p6lF0eKrqITwhxUceWc7zw3y8mGIITYQzxssTlg2YLcmFqyWtHGJqtwt8jFbhY5MWTE1zNmGRsAKhgE2hPxAdfiBP1b92vVp0Y8QJYKWwWwUxYKUwSlCAjWt51vHHHCwz1w1gIP+BIz+BKHwvF8Tv269N6B0RhErbm7SmgikQgnW45iD+GPZRvecxcxcTFxEwiYki4lEgCSZ6+7l6AAhNhDbG0YNmmVotZsczRa0xtXK3DkyN1uHIzZtmzhpmY42gApoHYT8PIn4eM2C+rDmaJaqaKUpGMalbZ76c4CD/gfg/gfX4658M63jOt4lME0vtzbyhYNIwM9McsEMKEjIUMEcuZwsEO2AITYQ5xZWTdnmcrXDBs0WtHDnGtcMWeFa2ws8OVqxx42jByAJAArsAZgBg/4o+v4o+5gPG8fzOelU1iqqNMRGNKUq0xExKIm5Jm5vbjm1pi5meNIqkaXczu83NrwxdQm1xlE4TU26+B4IHPl4/CZSlc3lebmJ4b8aeQCC/lwL+XA/h+AOd9dy5ssslZZZsVzWRky4bNtUu5s7EbG2lQF2bLF5SrlmzLgk3LZZQPXv5LJIWlLLnn18fi+Qg/gCvVXaLqUzFwmJTEkSAiUSgmJiSJAIlEwTCSYJiJE1cTAESTAmBMIlEokEXV1IiSUze+PswCE2EOHDBuwYNWS1ixbuFrRnhcLcLBtmWuMWZk1YMcWFiwygClYQhPx+zfj9rvPTgxylHFHVPJgAhfgl6+CZm2TCyTyQSWMhhcBChddI0MMsMsMstNOVhgAhNhDho0bucrXCtxsm7Ja0yYWa3EycOFuZk0wucTho2aY8YAqPAUCD/j9A/j83nFNRitXwaziYmlVEajGqrSjNZrMDM5zzzzzznMZ5d645g/4FKP4FLdxETOJjeuvTjrepxNUioamJmcrmZqpxMRcWnGcRU8M1OYTB0o9VFCCSJFGKIjAAhEESEQRRRTjj6sp+AiE2EY3OJljaMsi3LjwuVrRm3aLcWbE2W5WTZuyyMWmFs4ZACpwBUYP+P4D+P4Fz5APE46jFUxUVUYjTE4mZTmUzM3NrTGIuotETWJxUTN7nq568G+6C/mvL+a83y/IA8blyyFyFmapS2WhY2bKlig1W5Zfg8/N2e4P0vG8/OZmZWlExcCYmJRMTCYmExEzBKJiYlEiJRKJiUpnfwHxeYCE2EZs2XCzaZWq3G5w5VrRjiarXLLMzWsHLRy2cYmjbKyxgCQEKxQLrAYP+KBL+KBPrjREmMvE44jGKxWMcK1XDUYxFJud8ZzaIpEpvMzcyhMRmeN8d5zu83mbbiy4mZicJqoRMXjIio1iuWMaajUKamjCss7neZuIlFzK5Zq7lZPPwPBdOoHLm6dQAA6dQADxeG7vivM4nU+JficyC/iYL+Jg/hfAfD8B8fxPOY5lys7GSTGAqWbk0aIpc7ZdFRnPU5zMiR8HOfFfFzvnu+++d7t3YvZ5nfNrvO4kwmUs11teZtCRLlQiyAA7wAABzoAB8nwmWTct559d8/ECDfBU+budzckxIBEomEkxMJhEoupRNXF4zBMCYAJgBAJiSJgmExIIupi8WESATV1JEoJiQARIAiUSCYRMTCSYkEAACJRJMTLefdzHsACE2ENMrlkybNsS1wyzOFrTC2yLcLJk2WuWTFhhyMG2Ji1ygCmoZg/4/zP4/0aucb11xuJhERrn4GavxgIX4G4vgb9ogvirgtmpsjkkkkhwVuIrwmFwwhrSGgLGDgIEQMDAwcBBoWBh4mngWBCE2EM8jdozYM8y1k3b41rRuzZrcObC0WsGuHM2YNWjRk5ZACssBgAGD/j+o/j+p48AHbv5G41UVWp1FUiJlcxlMMxcs4upiYRtAJRMzKyLqiEzlaZSs69u7lzdOvTr42Y4RUJznOefTr4ud+CCC/lyb+XJ/l+QB8ny/J5zsVC80nc2yWVNjYQRLVmklizSmWTKspsJVlzQM2Eublsq5st6Ag/gznx5743aYEEhMJQmEwmJiSJRMJRIiUTEgRMTExIIkiRMAAAABeevv3HqAITYQ0yNnDfG3YrWTHMxWtG2FutwtGmNbhZZXLTCyxt8LliAJAAqWAUOD/Ryfo5efLny54C9XMTUJqpqoFXEkTVYmppNpurTKefheH06tbIP9C9+hfq+nXwsoRiIiqi5lllxjNzxrnG1ri5QqdXiImIVy69Jh27iD+DvVTxzmYiYmIuriYmSJiYiUJhKZiZiYVcRNXVxbOevr1wAhNhGHLhYYsTTItaMW+Na0aNGS1y0aZFuFwxZtszHG1bZMYAqHATiD/YXfsMePDn08nhMyTCcRGmp8icYxi6zPGd75jjlKIrU+BmiD/SlfpaeWM+B4fbPBjTU4i1r79O/Gd3lOJ4RjkOlMVdW3riuD6ed5N5CV3S6ki0TAXV1MTASiYurnr6PGPYAhNhDZhkY4m2PItas2+Va0YtmS3C3ctVuZoxYtszNhiyuG4AqaAUKD/cSfuO+vDeL1fB0qOVRqeGekcMUjeePPnm828WN8b52wxjGtNNRUcJ7XqIP9Ip+kLnF4zqYt18DvO8844tzupm8ViuGMdEduGsaxM5bZi5Mt46643kCD9zw7bm5mSEoki4TAi4RMxJMSi6mJIkSmePi95+CAITYRiysmbJthYrceRpiWtGLJitcscmNbhbZMjdkxzOGeTEAKrwFOg/4AZv4AZ3Hh4vieby3eZuWsY5Y5cuHLHCOjCKtvPHPPedzbKYsDrje+N87uajljHgT4FcCE+lS+lT300bdl8ErWUKThKsb4cOm+e+WF5IwlKkLQpDBCMIISxa9Q1QtTBaFEKwwwnHHLDECD4eh6MwmJlYJTEKmiUpLq6mAATMSImEwJSzvy+c/AACE2EYWDVkyw48K3Nhct1rTLlarcLXIwWt8zjM1c5m7Vy2zACnglg/4C/P4DE9TNozwvTVZxyvUcK1isIzMz3xxkhPpJPpE64oYLWjGM8c+Dm4s8d74cMUaUpgxW0S0MAITVwpdeMIQnKcJRhGEUZxhGEYynCa/XjPlAITYRhys3DFnmZrW2PG4WtHGJitxYWGVa3cuW2Fs1xtsbhoAKoAFKg/4w/P4xCeQ59rXVxms4uqzg3FXEKqI1GsVVTF3m8zczld3Obu7uYT4WeHKD/guQ/guRDpPP0OvKMIvO58XwvDPD4bnjfHMzSMYxUVTEYxjFVEw2nMbTcxvtmYCD7VILnK4mJohEym4mLq4mLqSJgmJRJABMTM8fB894gCE2EMG7fKxw5mC1yyZY1rRm5cLcWVm5WsczfCzzOGTTNhzACngqg/40Fv40K+eeG8XieUa1jlGMKm5vfft3ePqZpHByioP+Csb+CsuXLPTfTOKurvN5zmZU5eD4DhOMKRuGQITmanZlGME1RGEYRQihCMIwIkY118lmITYRhzMMWRpjcrWLbE3WtHDjItw4W2RblbYWDds1x5cWbMAKhwEyhPxqKfjUxnfBh0YdDI0UwWpakKXnPHPLfHNwZXrGs4pSpSmaOq0gg/4LjP4Lg9uW9b1nbh4d73zvMTEYxwjg6VitY1jEMXXHHgt8QISHchzys0UYkIiMJgJAjBFFOePg53WAITYRia5HONo1ZLWLJuyWtMuXGtctMLlazb5cebM1xsHLVqAKhgEyg/426P43Dd648M9p8DHLlrhjGHBdZvjfe+d5zjxcbjNxFNVyYoCD/guo/guhntx8Desxec5473vjccWaUrhXDHbPbWK6Vwprjy78eYCD9zh6KZu5uQCUpEQoESmJmd339eAhNhDJq3yMcTZwtzM2TRa0yZGC1w1YYlrZuwy4WGTJjatMoApjGYP+ORr+OS/nqI1fZ4WeEYSmrq1gg/4MWv4MOeOdcY628ObzmaquDwMVgIXBZKLOwQQwwwRwwwxwQoY787LFmCE2EYWGZu3YsG63E4ctlrRyzZrcWPJlWuGOFu4zOGmZuzZgCpsBUIP+I9L+I+Ho79kSRJdC+F4TU1JSFTETFpixEzLN3lmt43rjCYYdu/bowIP+Ebz+Eb04cXgeCdOp06jrF5nKVwREUqEYmqqoRFKRCMrubyyq8Z1vWYmD6ed5ZIm1xcRJJKYsmAgTAmJhMTCYiURIi4kuc+L6KPgQITYRjYN2eJjjbrWzfC0WtM2Jwtw4mmZbly482TJiZ4W+bCAKggEwg/4mMP4mSajjy48M8L4I0vyOOIjNXeePLmd9XV1GMOF8KnCD/hDc/hDfazy3wRAm+eud5neLquni+IdCqiVccdYvIITlatt41nGcZooRhGBGCMEYBGCJGM76+PJ3gCE2EM8eNo0ZM8S3Fkat1rTNhwrXGZrhWss2Ru1xscjZvkagCpcBQYP+KF7+KFe76xc3bNThqOUcMYxGLibznObOuImEyTvFs4ytGdZrgIP+EPD+EP+OXh+MxGowiMtvB4dc5vLMTio4cDwKxrFRUze3G9zu5ud44zFghO9aMe/CaKUZkJwEAihOU4EIynKJCMBARhFOddPLg6ghNhGVu0y4cuNmtZZXGJa0Y4WS1xhxtFrhq0yMMbJjmY5cIAp5J4T8UyH4pkd045K2nKsa5a551wwrgvkviYKWxWxNWHAug/4Rgv4Rg6vjjrjjgVy78sTwngw1JF5d9c972ITpR4aEScZzhOEZQSSnKcUYoxjfHzby4QAhNhGRqzaYWmVmtbMMbha0YNMy1xicMFrRi1ZMWrBlmYsMIApaE4T8V7H4r5cQ2YJ5KWhGWHHXCIP+D8T+D8/gOPbNIiMZTICGppKDp4FAwcBCwELAw8rRwkHgACE2EY8WFu4xt2i1g0ZN1rRwxxLXDhu4WuWOLC1Y42rbFjYAClEQg/4tSv4tVdpmJxesXXDIgv5/y/n9++skmW55b0CGjqiCgbmCgSBhYufjYCeAITYQ5bt8zZliyLcbHFmWtGubEtc43GVa4aY2zDFiYNmWNwAKdiiD/i3E/i3d4xV4jlPThrGMMTG73Ph8ufgxKcaeBvlqAIP+EV7+EV2uPgMIm03d5tlEOF1wqlTG+HHjniCE5m6GXnoVRRREYIwjAhEhNOuXmxdAITYRlxuHDluzZLW2RzmWtGjLKtw5crhbkaZM2XK2YMmeVqAKdCiD/jDO/jDP8XXg45phWqxqNaVE1cWvK0xx7WCD/g/+/g//rpOq5TrEItnd8856zznc5TURwvHgeD4AhOxgnz5xhFNGKcCMowARRTrp5cJ9YCE2EM22LDmYs3C1w3Y4VrRs3cLXOTCwWtMWFniZ5GLVrjxACmQahPxklfjI7z5cnFzYZYU4xlGmBklmw5JQg/4P9P4P/+HHhwq+Tg1NIvMb13m8gITicSXHzxhFNGKaMYzjj6c2gCE2ENcmFq4asMq1vlb41rRw1zLcLTK5W4sjhxkYYnOHFmxACnUjg/4x6v4x6+nWscIxVRbM8c755vN5jep10xrhwIP+Eeb+Eefp18TNXW283xtmM4qsVyxw5V2qUoa2hoKBwCQAgYCBEDAIGAgEAQMDD18bAQN8ITYRhZOWDhq1yLcbhg3WtMrdutcYcTFbiZYmGVliyt8uPEAKyQF9g/4Pjv4Pj96NbeBONa1rFKhiVVTFcMVrGtRiMVUQwm6mExSLhE1FTCYzMTM5ZnczlM5JzFxEzM3OS8TCbvPGeLqz4ICC/suz+y7fp+g+H4Hvk7myy874uMl5ZS11bbU7lzcXCGWEpZsSJcblSXlkq5tgUUtbdpvxb4mgg/U8DzZzdyWmJBMSESRIi6kRIRIiQABEgTVwCYACJRKJRMSiSZ38A5eMITYQ4wsHLjJjbrcrJyxWtMTlutcYWeFa4xs8rZrlzZm7dkAKeCiD/hx8/hyDid641lK5mZm14VXLXLXTWta4X4Ewg/4l2v4l+eUc+HHlvE4vUYrlHLGIxGJrM5vPWPDXxsCE4HIhz41jWE4QijGEQQiIooxrn5t6coAhNhDVlhxNcOFqtyZMjZa0csWi3EwZsFuFjmxt3DXE0aMHIAqIATCE/EFB+ILPPlwZ8GPFXNTBitiwWtYnLCxzvlaZY7RwUxaJZmTDgvWD/iV+/iWBlyvwM9pwhnPHe973sYrHZw7YxWLm+d8Y67vYhOVuh15RRTnMijAjCMIwjCBCEUU0UZ5+nBzAITYQ5YtGTds1YLW2PDlWtMjbEtxZsjlbjbsnGNpkZsWTHGAKaB2E/EdV+I6vbCt6YcWHJPBClrUxYLYoWrix1IT8S/H4l+c+KVbTzXyRtSBGc73xt7PjqITB1IQ7aQjOMUYRRRjW+niyoCE2EMcOHG5bMnK1owzMVrRuxyrXLPCwW5nLHEzc5sebDhxgCoUBL4P+Jkr+JjvvnNrgpiMXy35XPtfCZzefBx3biajFRrPS9IT8RvX4jbcGC1siUaTje98OHa1rlLUyV4lcDBWEYTvDPTDfCITwBglXwGRijCMUYpopShCUJE5TRRmnXfy4Q6QhNhDXG4wsmORqtZZGOZa0y4ma1y0YNlrRg0zYceLKzxuWIAp4JIT8UMH4oQbXrknS8Y1jPHPDjrPHLDgYLaMWjVi4FskQg/4nHv4nI8ZmNxubiZU4V0eFHaKi3GfBnjvmhcVkI4tfJDBBDBChQoIIEBCjQxx6OuGTQCE2EZnLXNmxsnC3E2aYlrRq0crcTHHjW5GTbG2xMWjNo1xgCmocg/42vv426bxXPW6zW8XUYiOTtntx0sCE/EjB+JHWEqSwMkMUcjIwRhTHDPTXOuWFq0EUOlghQxSyTwRwRwo4YZ6cHh4sYCE2EOGDTKzcsGa3M4cY1rRzjcrcOHC4WsMLHCyYOWLBw1YgCpUBNYT8ZHH4yOWpixUwUtSEr4MdtLTPDpzynzbYVbTxUyYMUs0EIwxw14Nc8ICD/iay/iaza40qE0jfDrrrrnU56eH4WejlXBiU7tzzve7vuzmQhOdwoR7uMimjOMZxhK1pUlCMKzRhGE0UYynBOFc/RvLcITYRjZ48WVm5xrcjZu3WtMbJqtw48rNbja5czFnjb5WLhqAKZR2D/jiy/jil6sZuk4zrOJQiKYvoqoT8UEH4n/8cI7eBwWWeWeGMZUtTBgla+CIAhWshk0cEMMKFDGhQwIUcuBy5miE2EMWORniassq1g5bNFrRtlbLXLXGwWt2zJu4xOHDJowbACmseg/5CWv5Cb5rN1zrnjjhThiuGsa5Ty44zsIP+JIr+JIXOsOEco5NaxNVd748c958O+OyFxWQgi1sUcEMEJChIYSGGGvM0yVAhNhGJnjzZmjPItbMGmVa0csMi3E2xNFuJy3aZnDNs3cZnIApRD4P+P4z+P5XXgOHDStcdY2CD/ia8/iav61aFRV1UgIacnoGAvUDAIOHlZeBjgCE2EMWzTI3aM2C1kwcZFrTCwYLXGJo0W4mebFmwtWLRi0cACmEag/5DDv5DEYMVeIhUITUOXHhNAIT8UWX4op8ZxaY53nGUpYKYLYmhKEyFyGQgh1MEcMKFDDAhhQz15uKPOCE2EMMjPLiZtmi1oyZYVrRjlwrXLZuyW5WzXGwzOcmVxiaACoABKIT8jMX5Gf7Xxyva+aeSlrWtSlIyrOsdubPjjCcMFc1qUIP+J57+J73wKz4G+k9L4Xhd8Z47vcMcufLljEVrc73xhaMwycEUKGOOVGhijgghgQxQwBClnz9cEOyAITYQxYYsmJu0brWrnGzWtHDDGtws3LVazwucmZlkxtcbZmAKdSmD/kd2/kd9ZicKg8K4xGKmJhu831vObI6cejCD/igg/if3TbjnPU8HrnjN4xrlw6a01UKm6445z36AhPAloR8EoxBCKKMEEIRkRRTnPL06yxAhNhDjE3YsG2XMtzZmTBa0bM8K3Dib5VuHJky48zhlmxtnAAqBASmE/Jel+S/PPVjzRzUxaK6sUpSSreuHDhw4cOGONONMObFk0IP+J3T+J22Iq6tF8fCyVEInEpq5zG7zt4N8byCFw2WiamKGOOGOCNBDBBDAghihggEMEaWfRzwQ6wAhNhDlg5xMmGLItx42LRa0yt2q1y4YN1rVllzMW7PI2ZM3IApfGIP+UEz+UGfrGZTjOM1eEaeBPgdsAIP+Iyz+Ix+OHKukcJw1BbOvBnjYhchjImtghijgjQoYyWnE4eCIITYQ1ZOMLdgyYrW7hvmWtHLZstcMGWRbkZtcrBjkYt8TNsAKfiiE/KBF+UEPDhwZ81cksVsWbBbBSMrzx1w3rWaSmKWqOiUghPxOffic/yT1VyXlOMb1nescIlTJgwUtCitdcuDh15yE8ER4sMM8KqMUYwRQjBBCERVOeHo45QAhNhGNtmxMmzlstxuMTJa0auGa3C2YZluJnjZs8WZswas8IApvHIT8qfH5U4cefXfPfLOtIYKZsWLBixSxZ82OOsCE/Eah+I13NgpolqlkpSEkV53jrwcWefDMhqSagoG9gkCQJAwcBAkHAwsHNzsAtiE2EM2zJizZsGK3NhaMFrTHhaLXLRrjW4cbVk2cMcmTM3YACnslhPykNflIDxUpLBCMqww0x4MsMc5783FhrllpWWBsjkgAg/4m5v4m1YXFTnGY3jjG1ziM68K/AcoiOMc74oXUVQR7GEjgljhRxIKpKIZCGWGNPHbnZ4JAITYQzYsm+FtkYrc2JrjWtMLHGtcYnLVa2bYXLfLhZuMjVuAKeCKE/LBd+WC/hzw6cGXNHJLNixYrUtKEKwxwzy0yx2nhhPxP4fifxvmwR3T1TyVleuPHhz6cd9MdMr5K6K6s0ISHgKFO3CcYzjGMSEUIprxnCK/NhmAhNhDNtlZZXGJktxN3OVa0YuMa1xjxNVrXCzaMmeLHjaYcYAp9JIP+WSj+WTvMzqsVg8ieEdKjbjnfg8+N7mPB5XMghPxQhfigPjPCwzvlODW+dXBS2rFxLaLUwVwbY59ekIa+iIGBv0CgRAwMCgUDBIKAgoBAoOFibGLgoHAgITYQ0YuWjfFhcLcjFs5WtMTVytxYcjZawbMsuTE2YssOJyA=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MkHAOAgAQdBOYKwAYBEA/vvryk2EFGvBHeSaZUhxcCEghIEET//wNFNQhIEESAgAJFNQUDOAtkGSAyCQCQmwMBN8AeRTMJAJCCAgHbxR5FOAgA/gMAe4XSNBJOwKQ/0wCkPwqyAUSG8BFXgIrAAVdVGRshIzUWQCBgoOCgUBAoBAwEBAQsjQUMhIxMQs7Jg3BjBeClnZAAh/IO15B2wAE1mlBoFXq1fkUEgMAgEGgEAg0AgUCgECgkEgUKgkAg0bn0/olFn0/UikpdL0KhaBwIAIPyPEjrm5uZTLdXFxKZiYTAmCYTF1MRMQTVxcS3e/R8G8cwITYQ4auXDjLlcrW+ZrjWtGzRitwsXGNazwtm7THlxOWWPIAK3AFGh/Az14Gg4NDYRCYZGYxLYdA4DAZJQaBMZgERiEej8ul6nU+cTmbTeeT2gUGeT2cTlPJ7Ho/FoPDYFB4BC0JQlAYBBIHEEKRIh/H014+jYbDoBAYfNpvXpPAkFmtgsM2m4VGoUWiTmcJHIohEZlM51O5hMY1G4PBk5nE9nlTlEJgEBgMAgUCgUGg0AhUIQiAwdBCE6mKEufed4TgiQiiIVEIyjSqs4xJWwStGBOKaMqynFGsdPXRlqCE2EMcOVswY5MK1mxcZlrRo5xLcTRgyWsceHGzas82JsycgCooBM4P+KYT+KYVt279uOrqEYxjGoxUrzd7zvjve89Z3GdTwjwngOQCD/jv8/jv9deevBx3jdpmJrEarVa6V2rURiYzOZvjecx11fTxegITjcZhy4b1nGc4ThEihFCcowABGEZq5eenTnCE2EYsOTMzxtsS1i5zZVrTK5aLcLVrmW4seFlhcZWLnHlcgClwUhPxZ2fiz3wYtE81MUKTRxyzxzxCE/HG9+ONHLWmelZIqYsOrTkx4AIXdUyR5ueOGONKljxeLhSAhNhDjC2xOWrXKtyYmDZa0wscK3E3btlrLDjyYWDZphxMcgApTEIP+LtD+Lue85rjU1q+GNIT8cbX44tZ5L8K+CEbXhhmAhrKQK+Dg4WFh5GphYJWAITYRmbsW2HG2ZLW2NllWtMbFstcOG+Ja2wuWjJq3ysGrjIAKtwFEh+B64IGCEHgwACDQcgZAUCgEGgMFjUblktUCgqJRVCocajcEgsbjU1mk9nlFolFok5nAAIfx+UePvOak6nYACcziezytyKDwOAwWCQRPq/Xp7PE1miDQdPJ7Op3SKTSqXQKDOJzGIzCoXBoOAISnalTl1jOc4pgRTva9K0jKk5VpOMYRhEQiQrScpyiQrhr14neAITYRizOHDfJhbrXDdjmWtGGbCtwt8mFa1cNmLNpmatGeFiAKVxeH4j7iPwE0mqhUNRKKTqdghvHld48rwF/fKmoS8sQkKIXYRKcfPLPBLBHBHBHTTmY4WcAhNhDJgwYMG2LMtYuMTVa0yOGi3DmYNlrJs5Y5sWbG1yuHIAphFYT44j46XhYcGXJpsnAlHBhwAIfx3DeO02czic0ym2CTwKBQWBQOApzUqmCFymIQZWeGWOWaNDTgczBTBjghNhDBsxyNmjjMtzMmrda0y4sy1xjzNFrHG5cMMWPCyYYnAAq3AUqG5CTkJQBW1k/PTMxExCIiRgLAdVV01POTsdHwMAkZAAAtLWUlZSViouFhFbWLu6ImIIfx6DePQcAUaj0ym1Sq0SiptNxJZJPZ5R6NT6dQ6FOZwnM4AAIBAZ3OqHQqHQp7PE5nCDwYpFJAhOhqwV59ZxnNCcIwrSsRBCNaTlWlbIwijCIgIIIwQiJwjOd+TvjKfgYhNhGXNhxZXGHCtaMmWRa0aY2a3FjyYluJy4cYWTVhjaZcoAq5AT6H5NjlIaMisUgEBgEBgEBgUDgkFhULSSSp5PU8nqbSWIxCIwiEweDI/Hig0Ans8EMhqXS+OR1FIqCH8e8nj3pgSfz6ezyh0Kl0qn06k0ii0RR6MjMYRCIpxHY3Pp/QqHOJynU7IhESBQMUKhqlU51O06nYg/iDx8cfR4441MxaYuJiRMJmEphi0RKJITV6ji8X18xdACE2EN2LVnlY5GS3I1aMlrTFmcrXORq1WsMebLlwtHDPEwYACrkCcIfh6OHpm82ETiUVgxAoCQBA4FA4FAUAhETiUPhwFIpNIpNardklcCgaAze0WmrVeiUWaTUnk9SqVyyGwCBQqAwSCwKFwKFweAwOBIFAoDAIHB4HCYXD4TC4bD4XBYLAIDBoRDIZNKPRkNhk0IfxzieOcWBQMTqd2qSwiGQiAQaBwFBYPCYHD4HAZzXK7Pp+BCYRI5FF4tB4ZCIDCEXnU7nk9nE5m03JRKVRqFplUHgCAwWBQWBQeCIBAIJAoJAIEgEEQGCQOBQCCQSBQKCQaBQKBQKAwuUSlRKLGIP4auY9vi53KYuN6pAiueIurxvh3nWarccJvHGItC2U0VUUjOLqYmyrRNRdXCUSmIlMJuc+D7tZj0AhNhGNqxb42WbKtaNMORa0auGS3E3xM1rZljYtmjTEzzN2IArgAVuH5QzlDQInEiQSFQKDRKLVKrYLDarXYJjAYPAYDCUHgMFgEFgEFgBARAIFBUGgcAgsAgMEgsCgZBIKQqCoBAIAgEBQaBwCAoHAIbBonCkNhgCF+PvD4+8QNRqTZbNms3ZbJLFHDBPFDHDLCllgjimjSRRyCCGzCzQVX3X3V1F9xgpUkEEEEc0sMEsEqGSTEoowg/gDwSLzM5TlIukwmI3iQmJiYupiRNxNXE4iQiTExMTV5hcTMzff07R4ACE2EZGLRgxxOWC1rkYNVrTEwZLXDbC4Ws2DFgyY4crJq1agClEPhPo9vo986OWtZ0pTBqCD/j1m/j1naitI4c9zzIbDk7CQ9jAQsHEy9DAQcHTAITYRlbtG2Ny5YrWWJkzWtMjhktcsGjdazb4WDhjhxOcbTGAK3gbNBYP9IV+kLzhvRx4AADt36de3fwtxVIRE2ImqhqYi4tMReIkiUxUxFTEpla0kwqYCZItMRmipUJJiUJoIlERCIhNxcWlKJlMpmYzEosusrhz8TxfC8PwPB5c+nXt38LdTUwYUaREoXWYQukRMSlMyRcxcXFpCauImhEzK7jr4ni9u/icYmImJvj4ni+F4fbv4Hg+F4fib6+NziLqYhSSJXSYiZq5M118Lw/E4xPPxvH8DPPwvD8DwenU5cxy5unXlz6dXTq7d+3fwvD8Lw+nUHLmACJd+3Xp16dejr03rOM4ziYImrklMxMxNbomERMRMEiRcTMzMxFwmrTCExQSmJmaRNVOCFTEEIhEQilTSFVSsIJXCM4ziZsm2ZlKaTCsRWsY5ajhVYqMYqNapiYSmUWXE5jMzdpurqbrK5WXMxlMxM5MxlGYu6zNpiyLiLq4IjK7vc8Y69u/Lny5nPkCD/jIm/jIn69Hfsd+wAA6deHGr1ki4JiJqUwTExWakXExMxEokCRBAiYJhMXBKJAkiYCImExMSi4iSLqZQmrVKamUJBMRdTEiJRMTE4yVdXjMExMRKYTElTNSiYTUoJIIlNTNSomExJCYLhNXFwzw463wzEolMXrfDjy59Ovbv2456cam6malNLqUShKrrON4ucZ1c1nW8TdXE1ZEirRJEhdTF1dALoAHXo58s43rjwd+3Pl16eD4Hg+B4fheD4Hft4vieDUSCYkTF1cJiUl1cBKJJgklcLJRmrSTIi4KkQqZxMwkRCIq1ImM4STBSkYVERVTATUZiiiJjMWlCVTEpVc1ZKUzFpRuEl0upiYIKgirxcImriUSQglExcETUxEwRKpiYuk74ceHHhxOPAIKfVbZLLrdW1YECylssqJZUsspzz47m5bZYsSpZZQsWAASgWAACwAAALAAAAAAAFglACUJQSgsAlWAslALAAABNhZYLAslBNg53nc3x5AsBuFlgWCwWABYALJRKAlSkoCWXNPPjvNzvFygAJUpKSgEsu5RZmwTcoublsud53JuUABYAWCyyypYFgsLCwALAAXKCUAlCW5UoAAFgAWBKJQAJbABNhsoRfh+/7ZfxMCE2EMWGXI0Z5Ma1tmYt1rRm0zLXOZvlWsWTNkyZtWbnJicACtsBcYT8neX5PD51jeWOEZxjFFGEZQpCkpYIStKkKWpLBDNS1MEMUqYMEMVKWUpBJEqrGNYXjeeO+O+PDhvhx4c99OfPn169e3bv4+vbwde3Ppzx24Yggv7Su/tLeefHfGyM5eJlkMXxcZZIbm8988ykq3LUU3b7eeu2q627bdmzUqZl3xQ5M+DnzeEAg/E1d3tckpiLqV1MwmIkhE0TVxcJBIiQiSJiUTEkTEhMJiYmJghE1dWnfwHzqSE2EOMeHKwbuW61qzy41rTG2YLXLdu5WtXLhoyb4cbTK2YgCoICigGD/jRc/jRT1x5c8c51t4vLcTaIiuSfE5cuGqhvjz49eue98c5KY1qPCzw4VqtSm88erPWeK1RjGOThwipxeb78ue85m7hGIxy58uTGqiLnd9+HHrFiIq+1wIP9+5+/pXrjy3079kxETV1dZO3OLxMTExJnpczExuLlLHgxiYYVCpt04xdSuJDvwJxNRPLn241a5XMTjjw74iJRConlz8TnCydcdc/Ag3veXKazG5mUzBMSmiLxJIgImLhKJkTF1METCACUSJJiYQiYRImEpJiYupq8TFTExNpu+vm55CE2EY2GPMxcNnC3MyxMlrRthZrcTlozW4XGZwyys2bhw5wgCsMD2gKD/jU6/jU71jfLes4RioxPCdTVRisRGIxGIoXd8Zze743NzMTESmzLGaRkzNzMsxNmYSq0TExIImJiJmpiRMxmN1aSalREQUqYQTNWuE2WWmJiGJqCKhEEImCImmFTVRNKhEwmZlYmJiVwRMTEk1MLlm4mERECYuZdfE8XxNzES6+J4vLm5c3bvy59u/bvy58ubp1OXMA69PDrObzlMKiKvDhvyvH8YIL+QUv5BT+v5vPPPNzcWTvjZEhM3KjLGS5EzmTOSQioTm+LZN1Syy2zS7FUwJtiW+Ekkttnc1cDKlrc2JiSLNjspJGVZ1bN5ZS227VGls3Nlyzublqy1ZqyxE2TW4qWCUtmkZcBbVvfg+H4vOblefXvnXr2+D4fg+H179e/Hnx5ePJ8HwgHjyy0tzQm88+vfgCC/BH24Jt7Wzcss3CkrNyzctShZYXNhC5stzYSyyy2FgsLJubAIAs2BBNyrc2ASyyhc2WLBc2IWWVc2BcrNzZc25ZuUJQlCUBcqUlAAlAAAAXKAsACbAWFkqWWUSgVbu/L+Bdn4QAhNhDJi1Z4WLfKtzOWORa0cssK1w0x41uTE4Z42rJtlaOHIApYEoT8kz35Jg604NNstLKvdvx5wIP+JDT+JEOJ7x4LvPG5vhm+IIWTTQ42CWGWOWCWO3Q0wQAhNhDljkZsMmVgtxucjha0ZuGC1zmY41uFywaMmTlzmyMmwAkBCtIDrAKD/jT4/jTzvv4XPtx8bx/I514PieHu7zmcp1PR2cp1MX18Lw+XMcufTr4Hg+JxilVUYqsIqpwq1SyianU1EzMzOcTSoiMxc5zczOYzMt1mMxcVdQWzd3OYuYXUrtMXExEpTMkwkurVF1MQhU4mEQqKqKqNRrGMRiFQiIxdXMsszO83nKc4mUwMYrlwqsRmeO931eD06qvjw8Oo3M5ubu5tm5b7c+3DkIP+APD+AQ/pz7cfW9Pxs1HLwY6XVrTG43jny61SFCrHHh16eH4Xi8kRMRMXUqmogiYiaVE4VdYmqRETExMJhE6mIqUxIhRiSpTEYiYiYTNIqRMpQExKYqEKzBFYMIipqFrjM3le7ubZXd5m7na1pqyIzWazU3EkxdTVImrrMzMpq8N6c+XHh1xGDCkQETjPDMXIg68xOZi+70eUTTpExJ5HO0xMeX0iYiUTCYkRKYCJQmEokAmBMCYTAETExMTMTBNXETExJMEwmJhMTUwRcJi6EwkTETExIlExKBBKIlMTEzBEolMAiQCJBVwi6uYmBet4sQQAXUkxNZxmomLq6mUpvj7O48AhNhDZw4aY2eFwtcM2bVa0cNmi1ziasluJkwyZG2HGycYWAApTDoX5JgPklnrwNeFnwNbF1y1ghPxJPfiTNvnprXvK154Qh5RHIBAZygsHg83hKA0oITYQyYtWrhjmcLWjnGwWtG+ZstxNGjda3ytMTRqzYZcuRwA=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8lHAOAgAQdBOoIwAYBEA/vvryk2EFGvBHeSaZUhxcCEghIEESAgAJFNQhIEET//wNFNQUDOAtkGSAyCQCQmwMBN8AeRTMJAJCCAgHbxR5FOAgA/gMAe4XSNBJOwKQ/0wCkPwqDAUGD/gAy/gAziQAAQi6mEXWcZqw8DnisQ1abubbt4HgqAIP9aZ+tN79gA8LcUpExKUZLc/A8EOeW7vNFRimp6Lp424Pzt8ZmYSTKYmrTAmrgmCCJhcXFxdCYtdznr48+sCE2EMWzVo0wtma1uwyMVrRrjyLcTVo3W5MbJs0cMMuXE5agCooBN4P+AfL+Ag3hnhNcN8J4ce0w1iKuMtztx5czqlNxEYYcM+JvSMCE+ve+vXpOEYY9VcujTkveF4XteUZRjGWDfux4oQlCEYIRUrTTwNeCc4iD6Ra4mZkgQSM1dXEhBEEWzF1Zfp35gCE2EMmWXIyxsm61uwb5FrTNhbLcWTNlWsXLhqzZMWeVgxagCQEKiQE+gv5Bk/kGXc3AGSssoWWImzz48/A8+EhUvea7vp7mgIT6pj6pnbs16seIYoSlSUIUqjOKsIRRmnlyZcN43jWsEoJUhCjJl4GPiYyD8Lhc5m7sTEialNJExKERIXF1dSmCbnfH1WAhNhGLI0xtMjFqtZYmDla0cYsy1zjZsFuPK2zNM2Fo5ctswAqHATOD/gM0/gNHxe45xnGeDUajEPAvGoxEp3PPn06nh+F3xEanlvtugIP9dp+vD1iacM8s8M6yjMd/A63N7TdRDlz5HgeD4m+BNceHO4OPcz6IglNrxdXETErq4RMRISWznj4vPgAhNhDJwzyN8jJktaYmrNa0bNWq3CwxuVuRy2cNGWZnjZtMIAqaAT+D/gSC/gSD675c8cauKiqwqr7TpiqxW8Wu93m82PBrc3dqrEY5X4TEAIP9fx+v5541fC9KhUXM3z4ddznOc3zvMq1rHbHgdejpjprlrUS3fGO+O99QhNHGp15RjKcJqwjCKAEYRhEQjCKEUJwCMCME41x788O4ITYQzatXORi5wrcTFlkWtGjditxNWLNawYNXLFywa5nDnCAKjgEzg/4F+P4GGZ48M8I1XSumuFcIwq5znjnjvOb3mVzN6nEVwnxL0IT6+76+mEc0bVtNOdcM8OHDWuGd5xlKlsWDZixZMWLBSEU6zzyz10iE0cx0Z0vCMUUSMEYRhFFKcIwIRQRQinPHwc8+cCE2ENGDVmycsMq3K4ZtVrTFmwrcORi2WsG7nG3x5WzhhmbACmkfg/4HVP4HW9xF6mqzh4FZ5TrNTlmN68PWwIT7Ib7G+WHBeWOWfJlbWWOON6Sta2KG7HyMIITmYuXVBEhMEUUU0cOPkyzAITYRkZuceVrkYrW+NviWtMuFstc5muFbkZ482PM5YtnLLGAKtQFgg/4AFv4AF3XpwxfCek4rEYxFaRC5Mzu87zu5mIhVxKxCIgm7nv27h061eMnWLnK7jNZ4c+Uag/3U37qdx4c8bxnF0hW8XGcTEQpNWXVxCamJIlMCF1CYsDhx5c+3fwPB8DN4zhETWdd8bsCDe558ZiaWuSUTBMSmJARIESIkCYmJiYATExEwiUWXNzx8Pw4+CCE2EZW7DNmcMmi1swYtlrRqwzLcLlhlWtW7ls3yNm7TNhxACkkLg/4I7P4I++LnicucgIP9uF+3duN4rj0zIIa2hFjBwsLPy8DKACE2EOGOFtiY5sy1lixOVrTNjwrcOFiwWt8OJw0cMnOXG5ZACvsBtwGD/hog/hot5c+Tr0A8Lw/A8HxvH8jnCInE1SImIRKauLlSYiKkWSEpmbLhCqqYgmZtlcZiLiFFRdXCZLgmJmefTqDp1Hbu6denV06gA8OM5vdynEQ4Tqem/C8Mgv4qS/iqH4vh+B3gHebnnx3mxCXKmbmxS5UsXLcsqbNmzSWwioWWbKSykbFjcVBCACUFg9e3r348vHkAHwWObGnc2b6+P5PjvxCC+CLbCBO1VlWLBZZYsLKAAEqVKAAlslAShKAALAJSxYsWASkosFgLK1dvn5fpn4KAITYRlwsnLjI5wrWTDKyWtMmRstcMHLRa2YMseNm1ZYszfKAKVRKE/Em1+JNusKqpr3rrvycu8IP9UV+qh51z5cdcYuJvhUWAhYNNDFnY4YYSGWfMxx4YITYQ1a4smXMybrWTDG3WtGTnEtc4m7NbmbtGrbKwYuMLPMAKnQFSg/4bDv4bD0SiQxmpnUpRcEXV1NXiYipqYJXHXxOc2WyzFzMkzF1OJ8Lw/Cugg/0cH6M3w+3d27hx4dXTx+BImICYJmJClVVT2ukWJRMZi5LCY1vt3IPwLTMQRJczcSF1cTEwRKYJq4JiYmJiYgIlMTEha858fnn4ACE2EYW+Vgwy4mi3E5a5lrRm4ZrXLFoyWuWjPJkxsW2NzlZACrEBToT8Of34c/1aGnQy5GnRlybcE5IsmfNjxRgM2fRp4WehGMJxw6teLGLXMeLDgx4r2jCU8UGCdoT6Dj6DllyGHArRGBKKUYRnky5MubPkysmWEYwmhOE5RplyYcAy5DNnzZ9WvVr0adGnFW9KgIPsRFxmcrQImrExIQImJSiULq6uJhNXV1MSmExN3182cCE2EZcrbK2YM3C3GyyZVrRhlcLcOTEzW5cLlo0ZY2rDI4wgCp0BSYP+HuD+HunXh+F5fbjjjwzBEUrXHhjPiS1OIiaua3Obm7m9bAdcWuJhEYvpz5WAg/0Ln6GnlMXrOJqFTEwc/E8XwPBxmcznNzOWamorhFdO/YBrVVwmMZrjG8cY2IPzOnlpSXNpTVxMCCIlEyJAiQiQBJF3OefmxyAhNhGFplyOW7hmtcsmLla0ZMGK1y3ZMVrdo3bN8TNxlcOGIArAAWGE/ECR+IEnPm4eTHbDirRmz5r2nKUxo06MMoyjAghCc8erWxYzFjzVhCMEI0ilBOE5xxjPNOYhKFJRxMGHdjoAg/0Ln6F2Ywvhmrpx8TxfI8nxvH6dRMdYqUxUxMTEVnDODjw71NyzdiYjVRVcB4kxrUUlO7u814PTcoL6vhmLLttNEskllltKWASibLm5ULKSgEthZUq3b8P4FQAhNhDfFlbZmDdktyN8mFa0ZMcS3C3zOFrBvlcNW2XHhctsgAp4J4P+IeL+IePrFc+XHhnCMZwRWI1FUmJlnG+HOuKE+g0+g14WO07TjGMY5dGkx3nhnetI4KSyYKYlpSmAhOpLkoIVrGKcEEYRhOE5TlNCMZzvzZw6QCE2EZnDRmzZsWK1jjYYlrRqyyLcLdnkWt2zRwxcYm+XI3bACl8igv6ho/qGXQHvxe87KtzSJm83kIP8yR+Zd8Jz5B4G6xMVMXiUSWzWY6iD12vJMytcwRMTExMpu8+HvzAhNhGRpjc5WuXEtZZc2Ja0ZZnC1zhbOFuVg0aNHLDHiYMmgApcHYL+pBv6kP8BZubealSyd8bNwIT5ir5jvMGLHs28DHKCCUZTpeVYViCDx53PwbKRMXJYuLm769/AITYRiy5XDBo3wrcjHFlWtHLbCtwtGrVbmzNG2ZlkzN8TZuAKWxeE/DA1+GC3Rv3GfM0RlSkpQva8boT5yz50nha9RjxJRkhSMq2mwoW7ISZVDDDDDHDCQwy25M0wITYRiaZGDHLmwrXLhw3WtMLZitcNm+Ra5yOcmFi2bNmbTMAKmQFDg/4PJP4PJQ1jfCtOlIXneevFvMzTGIeFNcqUzm+Pft3tc2MXq+V3WYT8Ap34BTzbs34MMpxnOKEoSpgs4VVCc65VM66KSkJShHNGEoSnKF7ZcG/Zt2CD87nMomZm7TEzExepoiYzMSATAEBMTMs3x8nnHwIAITYQ2ZMWWVk5bLcWPJhWtGTlitc5GzhbibOHDPC4wssmLIAK5AGUAYP+ERz+ER0b1xxmJSRcVmpRMqmYmEzUzUwrOImIIvEkKmoiKw1UVCkIq8Wlczc3M2m1ImoonFiZmczPXt3HLmHXp4NRmuPDweFwgv5He/kd/5fkfD8HyZvwd9bm5WbxZkqQpalWut7NCiygNzYsiltSsojubLNilW5uWQQsoA8efVly+u3OgIOvK43KZm4mLkE1JFwupARNXE1cTNSCYJqUEXBMSiYmJRJMRcARMSCLqZgSgAE1Mwkubz7M38HAITYQybtGLnC4bLcLliwWtMzZwtcuG7Va3aZW2Jhmc5sLVgAKWRGE/Cyh+FlHBnxVhjwaYY7zw48og/4JRP4JRfBmONeDXGrnUMCGrIahgUBBwELAwcHK1aDqgCE2EZmjLE1ZMWi3Kwat1rRq1bLXLFo3WsG+bG4aZczVliZACmwrg/4XCv4XCwAc+XeBLeMsri4QrFa4+F37AIP+CVD+CVHjwAFX03CFUVOLjOLTczGc1YCEyRrBBCMUwgIwjCMZREYIoxy9OMe8ITYQ4ZMMuJsxbrWzFg0WtMmNutxNmeFbkyMsOTM3aOWrXCAKgQKpAYP+H7T+H7WJLomImomKUQqRixcJgRMpmbi0Mgzh4dXvd5nKUzKYRURicKiIRjdLiCkITExU0kJ8DwfA69AFX0tEzCipiS46+Fnr6Ho+d4eAg/4D3P4D3ePA8XxOvTny48PD1mtxc2ubzMl4RSECIgUiI06d+xz5JhCIiISRmpiZq0TNSXjMATFgXCLhdJVMTADt38TaITEQiZm4nO/A3x8Lw+HOgIPxCEyzNlxMxKREkTF1MSTExdTBEiJImJIuBMAAAAAmAESACJCLhMJhMABNJq6zjMTeevo29QAhNhDnKxbNs2FutbMW2Ja0ytWi1zjZtVrhhmy5WTNhizNMwApYEoT8M8n4Z245I7IaKSQjjxcGuUCD/edfvU9R1ruuIcp8TOJAhcxgIcrDHDHBHDHHXm54MUAhNhDVtlw4mjXKtY5M2Za0ZZW63DkaYluNljzYWrnC0wsmwApvJIT8Nx34bjwYIY908VNFNGDNgzWpJCkbzw1x68+0g/4WGv4WG3fsc+14vWam5nLNXF1MVPZFWIThSrWM0YxijKMYRhMCMJq5+ij3gCE2EOWGLLjytmC3LjyYVrTJjZLcLlwyWsXLhkwyYc2ZrhYgCpYBQoP+Mhz+Mh/NVjPDj2vn5XPlHJquEYRSppdQu8SiMYqoxMRcZvPW/BcceDynIIP+LdT+LeGc+F4vieD4HXhXWolOLxekQVJcCapUyZXJExM1NZ6d+QCD9zXmtsxcSmJTFxKYkBEolEiJRKJCU3d57+a5ACE2EN27VliytWa3LlZZFrTKxZLcTdkwWtm+ZxjctnGXKwYgCrYC0AGD/ixe/ixlxjHPyOPJqOlcHCcRU9J4MRVVOL1SZi4RcRGqxNYRa4tdpzm85nc3aE3SYu1zcwuIXnM3nOcuMZuZi0xcTU4mETEWBKazC4LqZqQlMSghKLiwHDNRFVMEzMpmddSAg/4QvP4Qr+vPtYmblcxNb1cKukKlEXRETU1mFlxEkTVzVzIREwmLJqZicZiyVpJAxKpq0Wm4zOYza4kgipqYiEImIiZE1aIoiVwKrDoB6G+FcMTLN3xja4308nyvL8CD9bxo+AZubjOMxMRMCYSSiSJIkiUSCYCYiZiJCJIkESIkAiQmJiYugiYmJiSJImJiYlFwIkRJEzExMTAEXUgJiYlEwExEiYu74+D6OMAhNhDZqxyY8blutaOWOJa0cMsa3DmxsluXFja5cLVm4YscoApeEYX5YIPlgdniweCy9F89t8eDjppAhfgTw+BQ2GSXGYvEQVVTYiOSeECGgMAICthYWDgYODg5mpgoW4AhNhGZrlzZXLTEtzMHDJa0ZM2a1zmZZluLCzaNMOTK5b5cwAq0AWiD/kBm/kBnAAPCzWKxiqxioVExE0iFVOpxiIqIpFXEXNsrmsxcXNzc3nd87lWNajU5nnfix4fW/BCC/wAQef4AIPQADLzsNAhZbBjh4ty1u9m7L7uA8JYsWWIWWVSWe/i8+Pn4g/K9Kr9PO7mbSmCAExIiYmrRMSiYi6urq4mJRKYurqYTAACJBKb8X18w+BghNhDJrhxZMbbGtysWjda0YNnK3E4Z5luNwxxMczdrhyNMQAr+AaEBg/5APv5AP3j+N16eD4Hl9ONZi4YnEYukKvFKqGEUxEYqaRcJqKRCLTF1MLmctzcTU0qrhEibjMyIuJmMykLxmJiYuaTMbxtbNzdzeSZpGr4MdIP+OFb+OFd4fhb116dcFxdZi4zMzmJlU1NCBMTEk0RVTGLis4uhOCKiaiJgrMESpEqkRMSWhdERNSiYoiCMpiU0TExNwuaz244y8ECD+Aq4+HuZu0koJhJMSRJEkxeM1dCaurqSJCJRKJIkETExIAAETEkSAq6urrMJgIlEokRImLvr7cZr1CE2EOGWFm1aZsK1jhyZVrRqwYLXDTLhWssTXE4bs27hsyx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owHAOAgAQdBOgJrggBEA/vvryk2EFGvBHeSaZUhxcDCEgQRP//A0U1BQM4C2QZIDIJAJCbAwE3wB5FMwkAkIICAdvFHkU4CAD+AwB7hdI0Ek7ApD/TAKQ/CsEBSofwSneCU8I/HkXiyIxBEYgAETjUCgEBgkBgEAgKAROQSFNJqnk9TabxCIkRiEhkCg0BQ6EJ/PhSAIfyI1eRGsJ5PVMpqlUtPJ7Go2ATuCQ+AwuCQWAwCBQyETap1JI5EikVVis1Kp2Sy1ar0Cgp5PUAgIgsEECAg/I8yL8Pe7m6stMTUIJXKUWVcShNXVxMLqalF0lc75+T49Zx8AAhNhGZg1yt3GFgtY5G7Ja0YuGS3DkYtVrHMyZt2eFvlcuHAArIAUKH8GdHgzpIpFYqgsHgsFQeCTCs1iezwEsltEotUqtYrNYrNgsNgsNYrNQqM8lcCiMEiKGwGFoLBJFRaIENhlYAh/ITJ5CZSfT+uRmHQKBIHDYTL4eAVmsUmkSORRKJzSa0SizKXwNC4VSYYiMDhsAhMEgEKgkOnlVqgTSayQCE8ScGleblwzIwjMCFooThFGE0KxnJC0JWIxnFNGEYTjPj8ucYbCE2EOGrNu5ZZXC1rkbYVrRu3ZrcThljWs8TNziaZW7bHiaACrQBPYfxb6eLiWXAARuNQaBIJAINBIBBECgsBgcFgsFgMDgMFgEHgaDSGQKjUKPRqjUKbTE1mhNJqIfyCTeQN+jgAU+nV+OQtA4CgcKg0Ig0IhUShEOhkKgUMEFm9UqqdTuBQODwaGwxAICSiUiE8QcG1+jOM4qwjFBWESMIiEVI0nKcozhGEYRhGMJo3rr5M5W6wCE2EOW+Ztmytsy1s4b5FrRyxZLXGFy3W4nLZi3a5GzLCyxACmIZhPxjlfjHZZEdkdFMFpUjGeHC23z3uIP+Pwz+PwebeP0ut1OJjUadplOQhd1LFDmY6ZYYUMZCllyeHhhi0gAhNhDBhhxZmmVqty4WuVa0atci3CxaN1uNgybZcmZu5aNWAApaE4P+M6j+M62ObnHGlanwgIbx+vePv+lkEZGQUBBwsbIw92CGx5XoC7hYWAg4WBhYOPs4KDgpACE2ENWLRzkxYWy3ExYYlrRnlxLcTJwzW42TjMya5MmXC3bgCmcdhfjS6+NNGPEZHIX3LFkVE1E0COCeK+bCzWygg/4asv4at88OPDOFouLiYRDWeG6iQITrRx3nWaMUUYTIoxrOunjw3CE2ENWrPIyy4sy3Iyb41rRtjZrXLVhlW5MzBq4zM2LfJlaAClwWg/428P427bzXHHGMpimI5cdVgIT8NKn4aQ9PCMEskaVlWLHbWjnAhcBnJGphI0MsUcMMs+Fxa4AhNhDbM1cMcLHMtcsWjNa0xMXC3DkZYVrZjkY5GrBq4y5swAp6JoT8c6345w9fD0aaXVpFItKkrR4EcEMElIwx6M8YgIT8NJX4aS26U8kcVcCMLp3vOefVnhOE4ksObDOOEIXRUTaVDDChhjEMEMCCGAhghjQy04/DwQ7oITYQ5b5WDhvkyrWTFhiWtGDDKtcNnLFaxwtcLhw1a4nDdgAKqQFCg/490P490Z5zu8xnE6rhjhjhjFRETM7nm63mZjl4PgY1jlXJi5vPPPHnx68+7wc5kIP+Glr+Glvvw7TyjhGGlRVt548evffXObuqxita5Zx2u4zeZ4znHGpTCeE1iYTwJGXdjCIjCcJxlOEYRgjCKMUYIyQQhGCMERGEYThFHDweTKfggCE2EZsbhrhYNGa3E4ZOFrRqyyrcOJthWsW7ho1zM2zNq0YACkwbhvKs15Vm13dBKygAAIXtTtVNOGo1IAAAg/e43LeZu5mUzIzd9fPnkCE2EN8zfFlZNm61u5YNlrRtiZrcTJixWtnOZy2cNsjhoxyACk8Yh+Fm4WcJzOCZzITmcACE+AY+AZClTg8AadAAhOFbHPDOM0E4REYzrnz9ACE2EZcbnLjxOMy3KwZMlrTIwxLcWJrjWtm+Zq5zY8zJg4YgCoYBNoP9QB+oXhiOV14k6co7ODhGr4OFcHLXJwjhwiq4acKxHCc469+Ig/4ToP4Tm6k3y58ts1uOOs4zi0XMrRMSmLxelYVWJ1q4hNUJwvGcU6RkJRjGZGAlEiRhCKEQTjl7cHOAITYQ5auWjfNhwrczLK0WtGGXGtcN8TJblasmWJrkcYcuNsAKZyOD/jPm/jPnqwmJjNXFrq4mJVnGeUc+QIT8HHX4OO8uQMmXVOOBSNIwhNNWVVaa9WsAg/Y63nN5JohEriUgu89efh+IITYQ1bNmjhtmbrWjJnlWtGzXEtxYW7ZaycYWjXCwc5GeRuAKVxWD/jXA/jXB8nluMphSojWarYCD/g4g/g4h8JfK+V0mYzlm8dSE5WWM0UYzTjGsb314+0AhNhDTM3cY8eXCtyNsuNa0xZcS1yxw4lubM0buWTRuybtMQApSE4T8ZvH4zg8Bo08DHghClcWXFWaC/n7j+fw/RueNkq51nYTrW5aqsSaNZ6+DPUAhNhDFs1y4mzFutyZGLBa0cZmK3Fmy5FrTKywsmOXK3bsW4Ap1J4T8bBX42C2XJpxXlGiild2/gZaVlWMYzmRjacjIhPweofg9RUrmitOkYxjn2bbZZYVZxijKFI6NeoyAhOdg6MhOEZxECAjCMUUYxrhw11z8BCE2EMGeNthy5sK1w1Y4lrRjhZLcWTCwWts2HFiw5sLJtiygCpIBOIT8bkH43Fc96TlWSUkp4se7DivgvK88YVpOkcGHNn4mPFOkYwvDDa8IxIP+DwT+Dv/TTF64za+fbvXGuNZ1caDp17Xz7d9b3mczdr1PJPAAhOxaPRrGMRFEjGc4EpSlKRCcSMEIkUZpse3kweAgITYQ0Zs3DJwwYrcTXIxWtGGTMtwssOVbkcssrnI2yYsrFgAKaiCD/j1u/j1ZeL0nmddud5MY1w1rVVq+nOrAhPwaLfg0xpq37IGiGSWDBBK8U5xrGOeme9SEt2HJjOsYoooTgmJyqnPTzaWAITYQyyOWmRhlZLWjRm0WtGGTGtcsMeVbmzMWOFllb4W7ZuAKUA+D/jwi/jwz7HLhjEanhMiD/g7e/g7lwccKvlz1EoaEtoFbwMCgYWFk5GHogCE2EYmOVu5bMsi1w5yNVrRi5ZrcORk5WuHDBllbNcrVywwgCmwhg/4+8P4/AXg8OuM8HR0rhXBiKzG7vc9eHPEgg/4OtP4OtejUcN8uPDcbZzvec7znNq59pjgAg/K5dbzKLXYEJJleePi+XHhAITYQxcY2jVrkxLXGHKwWtGLJgtxZGrZbmzOGjhsycNcWPCAKVxKD/kMs/kM5473GcTGo4T2zOoT8GP34MZclo5o2kjOWumPPUIWLWMLh4444Y4456cbW0gAhNhDdjlaNmjBwtbM2jZa0wsmK3EyyZVuRriY5W7VtixOcwApWEoP+QXT+QV2MNRERmbrvjjuD/g5u/g6HlE1dReJ5b1oAhpqmgYLAcBAoGBQsDEysvA1QITYQ1xMHDNqwZLcLVg3WtM2VwtwsmbRbmZYcbfM1YNWbXKAKVhKD/kLe/kLnjXPpvSovhvplQIP+DlD+DjWNc+26Reddccc7hcFnGLrpllhhhjlpxd7MACE2EOGGPKya4Wi1s2xs1rTFjZLXObNlW4WONrhZ4srlq2bACnMsg/5DbP5DbR4luU6mJXedzxzebu2VKaxjGOE9ogCD/g9u/g9vGItM3HFZvEoVWNVqNRQuY625gITdyJ8mN4kYwnCcIwnCIQjKMAiTYdPJaiE2EZXGRhkwtMa3IzaslrTCwYrXLZu4Wsm2LDjYMcLVzlbgCnAmg/5FEv5FGc8Ol9J6XqYtu+M8Z3czZCqjlnpEgIP+D2j+D1Hc4zG3G9zxmcxDGI1wrWMNJxzh1ITmZuXVCcpxJokUYRgEIoxjh273ICE2ENWzNnjYtWS1rmy5VrTE0yrXDDHjW5muHK0YtsOZtkbgCoUBMIP+RtL+RulrPK+F6ly5+FxqMXwlNJjMLXlzvN8b3m899oP+D9j+D7OK41zda7tb8Oc8ePPOU6jprpyxyxrWq1OM1czfOITZyubKM1YxjGKKMIxjCJAhAkQjKKMZ14/BhqAhNhGNo4cuczlotZ5ceRa0bMMa1xlxNluJi0ZYsWFi2zMmAAqJATiD/jRk/jRr8CGmN43ja4zC6mIq9TgRNzlxbztmZMRPSeSD/hMM/hL1vlzjrXg45xxbnOZ3ERGK1HCMYxFRCIzrNIm5zrv0viCD8jxvZ1FXVzc3MzEyTExKAEQiJiUpTd9fB8WPKCE2EZGTPLlwtcK1yxY5lrRmycLXLDM5Wt8WFi0yNHLBm5ygCl4Vg/43Nv43N110cp6RpE3HHjvwQIP+EYD+EYFy51vV4zExHHleYgCGnpSCrYKDgIMg4GDQcLI0cBA3ACE2ENMTRm5YsMS3GwxtFrRiwxLXLTM5W4cWZzhYtcTljhcgCk4Qg/44cv44fcbqJlUuGXCD/hGs/hGh4Kw1MymeMoaani5QMAgYGFkaOAgAITYRib4m7FhlcrcrPDkWtGrLCtctW+Na2ZMnLNviaMMeJuAKmQFBg/456P458/BiN9N9nCNViMKmmbzPdzm1OnXpwwxOpi2Z79u+eN5teL8B0IP+EV7+EUO46Ktc5nc7njeduMZxfC+FViIq+E7xuLuUTw8fhWZTi+G/CsCD8T0K9+ImZmZSTCZXMpqcKVCCCZTMSSJmW89/NnkAITYRjyuWeNjhZrXOZk3WtG+LEtc48TNazxNMeFq1aNczZiAKigE2hPx3Pfjufz2zTwLIQQRmjUvCcZzTjHJweBv3adE7RwJKQWvYg/4TGP4TGb63xzndxfCsa1rWMYxiETOZvn068OOt9E6YRGeHed7AhOdqhzcNZxCMJwjCMEYCBBCMCIREU55+nNyAITYQ3w5HORi3ZLWDVs4WtGDBgtc4mzJbja42rNplaNmWNkAKYRuD/j9c/j9L44zXHXPHON3d3aY3w3ykg/4Srv4Sj+/Tny563GYuJllcb5c+E2CD9Lmi5m5XFpTM3O3g9+/YITYRkbY2DDHjarWTFs2WtMjRmtcOGeRbjasWbTNiyNGrFkAKfTaD/kD0/kD1AcJzq8REMXUsxa4urlmY63GZurjE6ntx4IP+EwT+EwUBzni5s3ERjEaxqtRwvFzW3PwueLqZiWeHVy5gg/a6ze7uJItYsEoETSASTJec+H470iE2EYWrFzmxOXC1i0bZFrTEybrXDBy5WuWGPLkZt3OXK0ZgClcVhPyFPfkKfZJ4eNjxMSQvC+MAgv6GQ/oZFvL1NxZfHn1qAIXHYiDG4GMhQwwo478jHDoAITYRmbtcLNxjcrW7dowWtM2HMtxOcTBaxct8bFg0Z5G2PIAKTw6D/kPq/kP1qePbMROJyIP+EWr+EVfCMViYnW5AhoK2gIC7gIGBhYmrg4CyITYRmxY8jbNiYrWWZs0WtGjFotw4m2ZayZtcuFllzMczfKAKXxqD/kSo/kSpOXPtnU4tmOc8b3znw43xg/4SVP4SVSJ8rjwYmMri8RWuOJyAg/gLyS543IiYJXvfh+a8ACE2EMMjNjhZ48K1vla5FrTMyyLcWbK2W4WLJy2zY2+Ru5zACmEbg/42nv42pcRvBV8sOWOmqqZy8O89QIP+FNT+FOPp1jkdeipTEyTfK0SAhcpiGXhjljhQwiGCFDDLfmTKACE2EY2zRm2ct2S3Dia4VrTLkYrcLNixWtmrFuxcM3OXHmcAClMRg/432v436cRz5c9SlW6rIIP+FML+FLHhDpOLiM67w6iFxWOZlDHDHDHHTh8bFgghNhDFo3yNcWZstw4nLda0yt8q3EzcMlrVo4csMeHIywtMoAp1JoP+OWD+OWHrnl15cdb1eEQxE63w4+JvE1EYnHPUZIP+FP7+FOW65ceHHGcbiWZy58ueM1KRM4tOQISHgCHLhO804zhOEYRQjBCIijGd+jhnmCE2EM2jjDmws8S3G4yOVrTE4cLcTdzkWs2LTMxytmGLC5YgCqABRYP+PGL+PGO68NXNnE1GIrGMRyjUVM5njO441dTB27+R11NKtM5Zznc3XHlMYIP+FFz+FF3wvD8bj0avTFxcxu954553vOYmIxiscufI6deW7bzeYyVeIzqeWemo0IP4C14/gzMlym4uCYmExIJqYETAgiYSJSmW+ft3HmAhNhGFhmb5szVytxM2TVa0bOca3CxcZVrXC2yYsLVwyzNmgApjF4T8fuX4/i64cmfVjzLWlgpaGCeKcaCE/Cp1+FUGmPVj0YcUKQSnC8NNsdZghbNBgVdMssccaGOCWGe3A2wa4CE2EZGzPJhZNnK3C0b4lrRgzzLXDLE3WsMeVhmYZGbdoxaACnIjhPyBjfkDdhDDgngjglKV9k5yjAqndVhzcPhbdgCE/Cqh+FUumCuCMoxjWePNnvWs5ozgolHdv3CE71odmqKMYwnCESE4IxhOE176+HTYITYRmxM3DfE0xLczFphWtMbfCtxZcbFawyY2LBo4YOGjLEAKfSiD/kGY/kGliOPK4jB4nHg1eOMZt1deHXVqjhPDjw4ghPwrGfhVzYLyvOuXJl1zYYVtClpYo8LDinaKOGnB3b8GEITwJLDy61nGKJFEhCEJSCMZzjOuPnxd4CE2EOW7Bg5YNMa1rhwuFrRw1YLcWFk4WuWjLDhxtMzZm2YgCnQlhPyGUfkM5w4L4mJOWqaEpkc+rWa1LoRxZcGTKIT8Kr34VT8OLPSNWDDgiIQSz8TTbXwsqMVaYYw1gITw53zDhrOaKCEIySSjAirGc8fXR6whNhDjLka5mOXItyNWjBa0b5WK3FlcZlrVy5aZW7hu4xM3AApPDoP+Q9T+Q9W+N43iYxoAhPwrofhXR40ceK8qzhPKhpaegq+BIOFiZmZgKYAhNhDXI3csmDhktyOHOFa0ZYmq3EwZ4lrVu4aZWrBy1y48wAp0I4T8iUX5EzcUo4s17cKdpQinO88+LTHDCote2TCAhPwrRfhWXpK8tOrXkvEhGEp4M/E04KyjFWWedOOAhIdyvHnWcxFCMkoSIRjOKs8fB3twITYQ5YNs2VswarXDJtkWtMjdwtctMrFa0Z42rJhlwssznIAKaBuE/I5N+RzecsGfJjwXtWSMISWjkx6K5dyE/CfV+E9md9GPJhxTwJSpARwy1xjpxIXCZiDJzwypSOFDDBDDDHPTj64tICE2EMGzNkzZtXC1rjYt1rRxkarcORjlWuHDVy5Y5WLdgywgCk0NhPyLPfkWfcCeCVJTnS6D/hWY/hWZct4nC1bAhriAgrtAQcDEzsnA0QAhNhGFi3cNMeNutxtGjRa0auMq3Cwa5VuFw5c48zRw5cMWwAptHoP+R7L+R5vc8s1cbrvHHHj42nExiPA3w1CD/hY0/hYzrcc8c644ungeD4WNRwnE51x24oXEKUEcEMUMcMIjghhgjjhnrzMEOwAhNhGHFlyY3DBotxN3DVa0bY8S1xmZ41uNhkbuGeZkzcOGwAp/KYT8kbH5I18caTpCBmnaFoylWGWm/Nw4Y4VQlSGJix6JgIT8LGn4WGcKlYXx4MOG8scMMkqQzQzNFcl5Lrx15s+mYITjbodWcaownGKMEoWlSECM11VVb8XbLYAhNhDFy0bYcLZktcYW7Fa0b4ma1w1aOVrhszzZXDbI3y5WoApmGIT8ldX5K69WvHG8awjSGSEMEZTxZ8WMhPwnCfhOFlPdaOSWKEpwjhhnlrbcGECFxGYhi1cMEJDDDDDDDHHXicHBjiE2EZs2LM3b4XC3M5ws1rTK0ZrXOZu3WtGrHM0x4srhozyAClURhPyTMfkmlxM2SGKVlaaa4cqD/hRu/hR/7PAXhETrMVaGqpKCm5uBgYNBwMPF1cCsACE2EMmGNw4bt2S3Jib4VrTCywrXGJi4W5mzLM0yuMzHK2ygCnotg/5Hyv5H3dRfK6qoqsRCJuZ3ebzeZzK4hGL7ceTAhPww2fhiHtCuzi8TfghAghRJgSWjSNJyhFFFe15zyoTpbJd1GM4xjERgQIEIiMYRIxjXL05x6gAhNhDJuyzN3LbCtZs2uRa0auGi3E5xOFuVk0zN2jTIzaY2IApxI4P+R4b+R4fcTw3iYmppfgZVEk5c7748usyAhPw0Qfhoh4WGGKdryvC8Z49GWdazvOc4TpfRfBSAhJeApQ7tYTlOcIowiBMjGc77+DHQITYQzasG+HHlxrcjFw2WtGrbCtxOGjJbmbsWLlswyt2rlyA=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dAHAOAgAQdBOQG7gIBEA/vvryk2EFGvBHeSaZUhxcDCEgQRP//A0U1BQM4C2QZIDIJAJCbAwE3wB5FMwkAkIICAdvFHkU4CAD+AwB7hdI0Ek7ApD/TAKQ/ClsWhfhZy+FmW2y3DYfMYHALFCFPDLPOg/4Pkv4PlYzi64sccTCMb5LAhc1fGQwRwywwxwpY8LlzTCE2EN2eRrlwsMy1riYZFrTG3cLXOFmyW4mbbFhc4cjNi2wgCoYBMYP+HNL+HK3F63jnji3ed5zvOczN1fBwjlXLXCuGopW8d9XuQIP+EGL+EG9vHPGbjMkxUYxquU9o4VpUxe5zeZ4udeCnIITFqjOdYxjOMYwIwQQhGEYThOE4BFFGd8/LjDwQITYQ0b5crdhhyrWzdvkWtGTNitcucbFawa5MTBxiyY8bBoAKUxOD/iAS/iAT5L1wjhFIjccUAIP+Dqb+DqflWFTUxds1fOCFg0yDVwIEJHHPXjY8UCE2EOcbfC1YM2S1u3YtVrTHjYrXLnC0Wt27djhxtsbTKzyACloVg/4ijP4imeM3xrdcYKrTxFUAg/4Oav4OZ41iujExN3mOOuceCIXGZKGLWkMEJDDLDXg8fFUAITYQ4cOHDNg5arcrjM5WtGDVktcZsjBbhzZmmNhma43DhsAKmQE+g/4i2P4i2Xm8uccYzOVzNRiuWta1jWNcKxCbzx3njc+GnMxGMcOWuEdrxUCD/g50/g51deWdXhieDE4mCYTN3O7zubm6VOuW+2OEcILvNd9deOdghOhTLhwwvCMYRRihGESMIwjAjBEQnAIBGEUVZ5+nKfeAITYQyxMMrVjjxrWGXG0WtHGbKtwucjVa0aOceZs0ZtnGJyAKggEwg/4lsP4lseu747nc3wjhw1y1yjhUVE5zOeM7jjOd7Xet8O2OgIP+DjT+DjXdR0aavF3WYzG6mUSKmpqYlE3Nd4zxkIR4GjDj8GMCKM5wjAJRQggSiRjCaMb8Hixl3iE2EY8LRy2YuHK1lkY4VrRqzxrcLLLmW4WOLEzytcLNnicgCo8BM4P+JbD+JdHFT4jtrWq5Ti43PPPPuxz3GYtllxji5szN+Fnp07CE/B35+DteUceLDPDPDe+Gt5xotbYybsGDFaEsMaxyzx1xzw5Y57Z51IR4EOrOsYook4TklGEkEIwihFCKMIoxnXP05w1AITYQ4zMWzRy5ZLceLCyWtMeJktwtcmNa5YucrNs4bNmDfKAKaBqE/FNl+KcHJky8THKMbzx1wxywxwhXFClAg/4QPP4QRda342cXwnHGssznbq3niIXNYCXLwywQwEMEccEKOGfD4+ODRCE2EMG7bG0cZWi1zmxMVrTNkbLcWNwwWuMjVs1Yss2HGzcgCn0mhPxfXfi/fx125MuaWLJqxZMFqUhSada48eW+GNcEc2jDqIT8GGH4MFc2BoZI2xxw3y48t8uG953jCMKStDNXVh1AhMnanyZzrNOMYhCMEYRRhEjGt+DthwghNhGRy5btmLRitZtGrZa0cMHC3ExZ5Vrdg0xt8TlniyuXAAp8KYT8X3X4vx8eHBHBDFLBbBKUkpzrXDnODCE8EsGSmyeyEqCD/g68/g6nnXC9Zb47nvm+bOL4Y8A8CtKu76vBjrxyhPAEod8ThFERijCMIJEIxTjGdcOfa6ghNhDDLkcYsTZitcM27Za0w5sa1w2x41uNozwtMjTLmbZWwApeFYT8ak341J9e3HhjelMGLFgtojmrIIT8GM34MZ9UMUskNEbIxww1w048YIXCZqJq4IUKNHHHLPfk4pAhNhDPNlx5GTjItwscmRa0zZsq3C3cYVrRthZsXGZkxcNGQApPDYT8ZIn4yRWy2SmDJPFEg/4OWP4OWVOExw6syIecQyBQOgwOAweMyOCwKWAhNhDlg2zOMzLGtZsnDNa0Y5XC1w5zZVuZuybOHGbMyyZWwAqLATWD/jcc/jcdc+R4F41XDFRE5vnx58e+ee8zEacNcNVwxjEVV9OPbcQAg/4PGv4PG3g+ARFxc3mbm2aRFYxwjo7TqcQWuc5431jnxsCD9LyHo87u4mJSkmYlE0iETCUkiZmc8/F8fHnAITYRjyOW7bEyyLcmJswWtHDVytcsnOVayy4cLNk4w4sbfIAKWhOD/jo+/jo/nWI4OERjOues5gCD/g5C/g5D5RiuDFZjM94vvYCGjLKBgLWFQaDQcDCxM7EwF0AhNhGFu5asnLdktZ5mDFa0ZtcK3Dhxs1rDM1xY8bFhhasmIApSEYP+PID+PJmc5rjqaxHaeVQAg/4OAv4OAdaeFngYzrqWhWugg0MMcccMsdODxqwhNhGPLiwtmjRotasm+Ra0zM2y1w2yOFuTNiZM2uRhlcMswAqRATqD/jy4/jzNxmazwzqCoKaisRrGlUiU7xzcb3zvnfWuNZxU+Beqg/4PZv4PVeWL6Xw3Vze88XV13x59d97K4cOnTl24cOWtYmMubjmbvLd2hOlmh14wRjNNEAjCcIoRgQihGCCEIwRIznh69XEAITYQ1wsm7do5cLWeHG4WtHDRstc4XDhbjxYcrFiyyOGmPKAKcSaD/j7e/j7B4VnlvW4zPG+fHe9ztMViuGNark6b1QCD/g+A/g+BqcxxXOYsqeU9K5VquEpzHOetdeNghNHMj04RTQijEQICKaZNXHz4SCE2EZsrZm1xsm61s0ctFrRi5ZLXLZw4WuWzdm3YucbNy3bgCnssg/5CPv5CW85vhno4VyuvAqdYjC7vO763tmrxh234jECD/g54/g5f1WazNzx59u/FveSnCNa6OTCrueNeHw4zxITkcRr5YimIwjBGERAQiRjGM65+XF4GITYQ4w4szhy4YLWDPDkWtMmJotwsmDda1YsHGPM0y4W+PIAKeSaE/Iol+RS+ssuKMLS1adjBSEELsctcMtMacIRxSyVAg/4OJv4OJZ5b1cS34m5wpEXjOOfDnriZ14NXXkiE5mzLwY1rOcZwTlBKNEqRhCacZ1rn6cHaITYQ2xsGWRpjYrcuZg5WtGTnGtc4sbBa3aNWTXC0wuGOTKAKTg2E/Iwp+RilnwVtSmbBDECD/g8M/g7vxx4ccZzXHciGulKg4eFh4eVm1MAhNhDDE5zZsbPEtyNsmVa0aZmy1wzwuFrVviY4cWZkxat8wApyIoP+R8z+R9fnvHPlnk1WsTnxudMTqFRjfC7zkIP+Dlr+DkHlvwOPTnW53O3fwO6czN5rMTw4xACFz1WXQRxwxoyGAQwQwoI4I0uBzcUOoCE2EZGbFs5ctsK1zkw5VrRm5crcLDDiWtsmLIwZYmDHHmYgCnAjhPyTWfkmTxXxY8WWmFjnW96463RozZM2bVucC2AAg/4P3v4P343XXHOtxaKjtXauUaRMTOPBrfPihONUjNOsagkhCImirh4vFlHvACE2ENmuLFiZtmi1o3yY1rTK5xLXDRy5Ws3LlpmYt8mRwybgCmsfg/5Pav5PYY4zw4jrxjjc26Rw1jk5Z8LdYIT8GY34M1YX1adAyQyQpihSUo0rLHHLTXluhOpg5aKcZoowjKcIo1hNWuXmwxAhNhDds2xtm2NotzM2mVa0ysGi3E0w41rfC4yY8TDKwZtcoAqNATqD/lCy/lDJ0avhereBm6REYnCpxEk5TezdzvOc3OYlwz0jHICD/g8s/g8DjW8d3HPgp78d542uYw1rGMaqIrEYjEVC5yuczjvhnACEzdCPNnCdZTIxjCcpwRgRghEIRgIwARjOufmxeBghNhDjM4aNmjVytyMW7ha0zNMq3E1ZtluVy0c4mjDI5wt2YAptHoT8pvn5TWa4ME5Vjhrlvhw5Y3lWksGCWiOjFICD/g7U/g7F6zPOdsxdOTVaxyiOE8O9b2CFz1EejREEMAhQQoYYY5Y6cTg4MwAhNhDFw5y4subCtxM2DJa0yuHK3E2YYVuZmybYm2XC2ZMHAAptIoP+Vgz+ViHekYcufJwngrhEVMrnLOOepIP+D0r+Dy3PPhc548OPWd8eO8xOtY5csY6TyziNgITsYHbjGAhGMJiMpymTirfbvcohNhGZpjyOHLfItYsseFa0zNWa3DlZ4VrBxjy5mOHK0ZMMQApiFoP+WrL+Wr2c+DHWOOJxUYvpz8DMQIT8F2X4LxcGSe6GSmLBDAtjwb6acOWGqJaAsUHBwMCQcDBoWDjZmNWgITYQ1xYWrlzhyLXLjJlWtMmTEtws2GZa4xtmWTLmaYmzlmAKUA+D/ldi/ldZrlqOUVF1e4CD/g20/g2n3ep1aufDrnKFyGMYnGo4Y458Xg4ccCE2EZnDdwxYZGK1w4ZNlrRxiYrXDXCyW4WmHFjx5XGRyycgCmsehPy15flrtrky8TPiSnK688db48d8em+eOXDlg/4K2P4K5+kTynhjljpHKqmLxNrrjje5hctgItPFCghQwQwxQiElS16GFjghNhGZuxZNcmHGtbM8jda0asnC3E4zN1rhnkaMHLFqyyNsYApbF4T8Lc34W5ycmbPsx5FpSgpjhHGAg/4bjv4bjzr0VeOPLnrZOJnFgIWqiGEghIY44Y0M9ebhg1AhNhGJtlcZWrjGtcsWzFa0ZZcS3FhzZlrHC1YYnDDEyb48wAqMATOE/Dz1+HnuMFaM8q3jWM5RopC0qSwX417KTlet63neMZ6OLxNuawCE/DKh+GVHLkZ8zdO1MEMFJSUnPDXDjvtwa74Z3jOEbVwJWhq06MkcAIP0JnM7ZuZKTBK4IgIuJmExK2b3fk9/ACE2EZMjhw2YM2i1pmYNlrRi5ZLcORjjW4meNuyaM2mFm4yACnEkg/4fHP4fBeGM1c7vje+PG8zeM8K5VwjhrGHbOoCD/hvu/hv3RuNxNSpio4T2nlNYup3d965+GITBzOHNVFGMYRlGCCMIpwmRrXPy2gAhNhGbG3auWeNgtYY2LNa0xtGK1xjyN1uVgybYmrFnmbs2AApYEoT8RR34iqb3wY8k8FLZIaJ5JIT8My34Zd7X2XxVonLHTTO+sIWTTQZNLHLHHLHHbhcLBkghNhDVm3YsWbDCtYZGDBa0a4ma3FmY5FrhtkzNsmVzlYOMoApgF4T8TEX4mI74dMNcssI0lglizSzRsIX4YJvhgnryDFMRDgk0KGePAsTHfgyE5mrnyhDDCaM5pxnW+nkwyCE2EZMTNozYYm61m3xYVrRo1YLXDBxhWsG2Ri0ZMsOTEyYAClwVhPxDefiHLyZcmKOZihazBfFhwTuAg/4bJv4bL9THWdXhwjHKeG4vYIXOWSaWGCEhhjhlRy05mKYhNhDfLjxYm7dutYMXDla0xsGK1wyyZFuTI1yt8WNriyuWIAprHoT8TRH4mZckZwxzx3y10xvGcIUtTBTRLVZig/4b4P4b698OuuOJrOmq1XLHRirx1nfXYIXEYrHxpSGFGhIIYIUKGmnH0w6gITYQ5ZNW+VphwrXGZw4WtMuNwtxMWbFbibM2rLI3btGGZkAKYh2D/iiI/iiXrGcTqQ8TnWsYioI50sCE/De9+G8OUawws+jSbZYbznCVqU2LAIXSURadDHBGIQhgjgQy05+FlCE2ENW7Fq2yZmi1hiyNlrRszcrcTdpmWsMeJmwyt2mZw3xgCpgBPYP+Lrj+Lrluazrji8TCpiFJpSKxGMVAzOc5znd73naZxfJ06UCE/DYh+GxHQhojmYMMsM73wzxs+PDlx48MYRta2LNixYsWKkKRlGM0Z3XjW2dTSITV0IcXXGJGMJoowiIThGKEYEIRAjJGBEjGN8fPi8CAITYQ4YuHORo5ZLcuFo1WtMOPEtxM2bZa5Z4cjJk5xNWLDKAKbR6D/jEY/jEF4ThDbe+O+O+N3rPKuXCPEquQg/4bEP4bD8ZzbdzK9TpynpGsRjPLOYCFz1DTwQwQwwQwQwQxQQQwRwRxyy4PHsUAITYRmzOMOJg0YrcjNhmWtGDdmtwt8mRazxOG+bFhaN8uVkAKaSGD/jLU/jLbyrOsb0cIjVVWImMxc1x6bsCE/Dct+G4FfJlpr2bTXGt64zBK2LFiliw6rgCE4nGh0Z1TIk0JoRCKMcfH1tQhNhDZrkbYnGJytyucmNa0cOcS3EzxYlrRmxwsXDRk2a5cgApuIIP+ORL+OQuXXhz1vh4NcZ3N3NKpiOWfAuiE/DGd+GO2lMubHmvq06pYqYLWlSCUYXpphfHjhbM5Fn4oYY0aEhQwQoSGGOO3NodEITYQ1aMcuTFjwrcjlkzWtGGFytctsbha2ZssmJywyZMTFkAKTg2D/jaO/jaFw10jHTMY4oP+GnT+GonwkYiOUXWwh4NOoHAp7AUHhcxQCcAhNhDliwxNMrVotYMWTla0Y4cq1xkb5lrJmyw5GbBljxucwAplGYP+OVz+OWvlnEZ1usxlnjne9uNIg/4bPP4bJe0NTjON4zMze74z168dgIagllmhoOCg4CDgYCFQMBBwELE2aAqAITYQ4ZMW7XMwyrWbFnkWtGuLEtwsceJa5Z5GTdizxuczRoAKkgE+g/4/sv4/v+QN63jnjmzNzdRWo8Dv2xrGK5TWYzm9xtmMzK4rOs8megCD/hgQ/hgd5A6cHaOUaJvN888c9a8G87i6jEarhWNRiKurTLeOet8+AIPHjXnKUCZzFomJCU1cTIERETSSUsxvj5PgvYAhNhGJu1c4cjnItasczBa0ZMHK1y4zZVrRs3xs2GHLmas3IAqQATaD/kDU/kDL48OLrriuONZqYuJwrWNY4axFYmZZznnnjz3ecX2jhoCE/C1B+Fr3hY8SGaORipgWtCUJJxw1x1y5cuHLjxzrGMEIQpKzNDVCFoPh8BT6szNymSZi4TExMJhMJExITE3PPy/FjyghNhDbE3bY22Vktb48bVa0Zscq3DlxslrXLjcsnLVw3cYsQAp6J4P+Qnj+QpeN34GfAjtXTGNInOc73zvO5ieEcq7Z7YCD/hn6/hnx1V8M4uON7vi42VFdOvgaqtRU7rwZz1CE53AdWpWFYRRrSspynCEUCEUZ1rr5NOAAITYRlYsGLJixyrcObC3WtMuFotxYsblblZZWTDMxzNmrVyAKYxWE/I9R+R7nHlwbaY6RxUyZLbJ6IzuAhPwuOfhcFi2T2MUJSnLG2wz4c4CGppiErYOBg4GDhUHAoeDjauAga4AhNhDVozYt2uZgtYY8LZa0bZsy3E5xZFrNzkasWzbFlx5WAApNC4T8in35FP82LFkZLRgAg/4Ziv4Zi9ce0TGMgIedQiBRuUwmJymBwKaAITYQ4cuGrNo4crceFo0WtMrhktwtsjVawcZnOTGxctsTRwAKhwEuhPyZTfkynrTbi3yzwmhSWDBa2jBgxSwQnhrjx48tcKajFXclgIP+F5D+F4fHaOzoxbM8974+Hw78ZyVrGOHJqMLZx1rjnICE71ubCc51imnBGExGMpyQgQhGEYxjWuXj3n1gITYQ5aZnGTGwwrWjXM5WtMOXEtcYmrdayYtWDBu4bMXLnCAKfSiD/k58/k6VnOOPCeTpyxwjCIynnG73Md8TFT0zrhKD/hnG/hm/xXSdRF3PG+O973dxeMR4Xh+Fqo1TlmIyhdFRNq0UcEqWCOGCFBDDBDAgQRIYIJUtORtZYCE2ENcjfGyasGi1i0cZlrTLjaLXDRs1WsGzVg5aucmXNkzACmsgg/5QKP5QO6lyzynW/G46mpxcLIzjfTKQhPw29fhtllCcrw25s98LTDDVGkrUwSzTySWAhdVFFqSEhQiFDChgjglR1422LVAhNhDVljyZMbLMtbZnLVa0xtmC3DmcNVuNy0aMmrRxlxNGIAqUATOE/KVR+UqnDlwZ8WnJfBC0sVrYqYLWhKEl64a5cuefFnljeSmK2S2qNKCE/DZR+GynTTFfJXNO05RnHDPDfHhvhx3vGEsVtGDlYeNbFitaUoUvauOog697yYmZu8zaYuEwupJhCoKkzEzGZ4+f49UAITYQ0ctm7LKzbrWTXNkWtMLfCtws8Lha0ZuGbZk2cucTBsAKiwE3g/5ViP5ViWt9Ovmc9Rpi5njfPe93leJxnSKnEYRSoYcJ4XCQg/4atP4ayfC79s4mIlObZuZuYVVY1ydo4VWom43meO7y8Hp3veSE3cqHTjGaMUYxIwQEIwBGEYwBGCcIxjfPz6y6wCE2EY2bnFkYtG61nkx5lrRozYLcOJsyWtcuNpjzN8LRrlYACm8fhPyxEfliTyrVxTwLTxY+BjswSpaEoMNMuXKAhPwzbfhmDRyZaaY5Z6bX1xve9ZqUpklozRxAhdFZFqYEcUsKGGEQkJDBLTnY4NEAITYRlyuGTfFhxrWTRthWtGWHGtxN8jFazwsWLTE1yM3LJiAKjgExg/5Ikv5Ik++tY4b5TwvCrgqcTrNZje974731vczUVwvt258ghPxDkfiHJppxc/JnnjveNYI2wWwWyU0YLWhaZVGKKq9M8IZcgIXSSRaOKFHChhjgjghIYo4o4oI4oSKNACGGOfC5GKPXACE2EMmrTFibZm63FjbY1rRy5ZrXOZrhWt2TJjmysWONriYACmUWhPyaQfk0pxxhlxY8F5RlKGCezHipQIT8Orn4dObR0VxRpOE1Zwz211y4QIaOtkBawMHAwcHAQsBCwMHCxdXAqYAhNhGVk4ZMGbnEtzOWbJa0cZsK1yxat1rNszx48mLEzbt3AAqcATmE/J8d+T42rXLPbLKKMkZKRxUyUtiwUwYpYrQlGc8d8ePHly6cuXPfHOUYxmCE/DpB+HRHRmnsjknHDO88M8Na3rfBtySlKVJpzrWd6xrOs6xwwwwlDiS1ZsiE3dCHPjWN04xjCcIokYQQQgiEYEEZRRIpx09eMdwhNhDBvhZ4sWPCtYOGLJa0y5G63E4yslrli3csWjFu0wuXIAqNATiD/kHY/kHRi+HPW7q3g4u2ZuN4vGHKOmK6Kirud5znOZtV9ufLwLCD/iOo/iO/b6de3HxvB8BWNcMaxHCZm7ud5znPG93eWZgRitT2mO2Qg/MpNtszczKSJmpiU1JEwiUwmJFpzny/JighNhDTM0c5G+NstxuWbNa0YN8K3C0c5luLKxyM2TFo0yMWAAp4KIP+RD7+RFubceWeGOFcscsaUud8b45zu5i+WfCdMaCD/iRu/iRrmtXidXCMxud5u93EovFRi+U10ACEl2qad6sZwrCaMIRQihOEZVhFGdZ49eePOCE2EMszRm5zYnC3M5w4lrRnibLXGZw4W5czTK0c5XDhq0cACnsqg/5FuP5FoecdXft4/C0VOK1GqqoRmMzc3uM117bwg/4kZP4kcXCHPlwieWFItud3vd893conUcuPCq5AhOdwtN89bzjNGEYRhOk4ICMqyrCac67+LCHaITYRmbuWTJnlZLcjVs0WtHLTEtcuWmVa1asmznNjbMGzlmAKWBOD/kh6/kh7njx1zxvU4hy44IT8RDn4iHeJWGiWBgkpe16zzoaUqkBboFAwMDCwMPE1MKnAITYQ3wtMTDKyZrWuFk1WtGOHEtwtWbJa4YN2+Fk4xtMbFwAKUxCD/keq/keVnXSeGqhHPd+Cg/4kaP4kiZq4io1fgXjEAIaslICFuUGg4GHjadA1wCE2ENGblrkc5Ga3FkcYlrTG5ZLXOHNlWtW+bMyyZsbhhhxAClEPg/5JDv5JJYhwjXCPCz0og/4j7P4j16YxVxmPDnewhq6UgV3CwEKh4Obm4KCAITYQxzN2uRs0wrWzZjjWtMWNgtcZG+NbmcMMLJm5ZuGeLCAKVxKD/kws/kw93fDwdMRjhfgZJIP+IsL+IqvVavgLxz4ZzfWGpJ4uYGBg4GAh4GJm5uCg8AAhNhGbLjw4WmNwtxtsOVa0cNWa1wwxNluJs3yNGLPK1Z5m4ApNDYP+S57+S4fPK+GpxLnAg/4kZP4kc8zN3rnqnACHiUmgEAnaAwWIycnAITYQwzMmbVswzLWGRvmWtMuXEtcuW+Fbib4suVxlyuGzTEAKUQ+D/kxw/kyNqcYrhrHLPLGQg/4j9P4j1+FsXFnGHECGirKBgLmBQMDBwsjQogAhNhDNm0cMHLNqtYZGDFa0cssy3DkbN1ubNmzNGzJgxbZmIApwI4P+TYL+TYPtieV63G7vec7vN5XTGOHKvCjhQIP+JSD+JSGrzGZymRhWI1GqqoVvW+N5hdBRFo4YEKOOCOCOCGCCGAgRwSwz25mCDSAhNhGLG5zOWuJgtcNnLNa0csGK1wzxuVrlqzcsm2LDky5cgApvIoP+TtL+TuXpfDljhPC63HWd3u7tKEavpFaAg/4k0P4kw+GbjLjOb2zGYnDg1isR03iLgIWrOQNDHBDAIUcUcUcUsBGhjnw+Pgg0wCE2EZMmJpicMmS3JmauVrTJlyrXLbG1W5WTZkzbsmDZhhcgCo0BNoP+UFL+UFOtzwsgJTAVNXicZiWXbrExMrTjv28vhW4AhPxJ6fiTnwYI5J2jWtcNcrhq1veFYTowQxYLZGyNkpxnGsM+TLLKwxCE6manTwxmrBGBGESZGcIwSjSCCMJwjGU4TlefJ3o+BCE2EZczhhib5Wa1wxctVrRw4aLcOPC2W4cOTNlw5GGRhkaAClkTg/5SjP5Snd57de2+F4idKvSE/Ef1+I+mssFZQRjLDTbo044ghqaQgq1BwaBQ6HhYWXj4O6AhNhGNxmbsMOPKtzOWzla0xY2S1wycM1rTG5as3OVg3aMGIAp1JYP+U+7+U/3rfLfTPhHDhWohbOc9eHW7mnB4SNCE/EiB+JBWN5ZZZ8Zw4VnWFJUpbA4U5WlFDLCueYCE7kuPOM5kY1hOE4IoIRgjKasc/Nq6ACE2EY8mPGwws2i3M1YZFrRxjYLcLbK2WuWTTNlxMcTTLmxgCoABKYT8qw35Vp80pWyWxUlaMMbHHLDXLLDTPHW88K8Y4cmOiQCD/iQE/iPv5ZTnjne5zDVcq7OUcnK+EwvN34cd+vPqhcxZHn0ZBCIEkMUEEEMEcEcKNCQx06WeCPYAITYRiauMrjFjarXDjHhWtMTdutct2rVaxzNmDls0yY2uNoA=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IYHAOAgAQdBJgIhAUBEA/vvryk2EFGvBHeSaZUhxcDCEgQRP//A0U1BQM4C2QZIDIJAJCbAwE3wB5FMwkAkIICAdvFHkU4CAD+AwB7hdI0Ek7ApD/TAKQ/Cm0dhPyPRfkexV1Z81ckLUwWyWpCFa3xx00nWYCE/BGF+CMeWnRv3cfNeF642GEI0tipkrmimIW7PYG2OmOOFHAIYSGGOGXD5FBtACE2EZXLnI4YZcq1y2bsVrRjlYrcTLExWuGzhhlzMcOZq5bgCqcBR4P+Tub+TwPPLjw48OPLfCaw1DyLxwxVLjje873nMTFVjFRVSm5nPPt1uAqdb5SAhPvvPvj56MOzDmvas8OHHhvpcOd8eOM4QtktmpqliWnCN63rec6xjSFJYMVIUpCEYXtnhW6D8qMpTdzaZTVouCYlAgTEkxMJgTEwiUJSzvv58+MAITYQ1bsHLFgzxrWDHDhWtMzdgtcuGzdbmbsGblizytHOFqAKTA2D/lI0/lJHucOGnadUg/4A7P4Ax5RmI64zxsCGXyBs4WBh4eNn4GYAITYQyyYWjZmyarcrRrjWtGDlotxM2Lla4ctGLRoyxuWLHKAKgAEwg/5VmP5Vmerp16eHi9ztU44a7V4FcJxLjnfOec83PGRq9aqD/gBS/gBTrjjOJqqxqYS23N4zU6YVE448ONcavOPBrYCE7WB2V0UQiRRIxhCCUISQEYozjh18mGQhNhDVxmbZcuXMtws8eZa0bsWi1w5xOVrFg1aucWbIyxZmwApyJoP+Vhj+Vffi6Zxxri4zd8dePi7JqKrWscHTeLiD/gD8/gD3zuOeueM1OJh068nK+U6lExmN8us3YISXW4MaxmjFOEwhGCAjFGM65ejB3iE2ENmTHIyaN8a3Jmw4VrRywYrXGXI5W4mLJy5y4cjXGyagCocBNoP+WHT+WHXOPD11jK01CqrVRVXy5+BmipXN7Zzd3M3GfA46oIP9/B+/34ct9M9L0qanNSuJTz8TxfA54mqippMXNxmM7ccc5yCD5e1348Z3NkouEkxKJRMCCBEpJnPHxfLrsCE2EMGjdm4xNmq1nkcslrRzhZrXLjE0W4sjFllx5nDZu2yACnEmg/5Ysv5Ys+U8fKzExd3u+M8bmV6vERjhquWPAnEAg/4Ayv4Ay9Xe4m5lMoYjUarU6uImZcY3nYCE426HRnciiREIIJEUYxjG9efOfaAhNhGZrlZNW+RwtYMWOZa0zZGa3E0xMFuNkywt8bPGxcsmIApvI4P+Wq7+WttXKu2uXDhGpi73fO+bu43m74xNyIP9/Z+/Pnrw5ufDcwUiNXyzynU1E1uLuYWLSX11ywzwiCFBEQQQwRo0MMuFycLVACE2EM8WNy3c4261iyyN1rRgyxLcTVjlWtsbRziyscjVriaACoABLIT8opX5RYb5OTshOCcpUpbJbBTEgreuHHXDhVglaWKfMnCE/Ash+BZmuCMMUcUoQQRwzwzvWtUJUhkrixLRlCbg7t8QhO1blxtrjNFOEUIwCMIwEowRIxnPLy62ITYQxcNmuHHkYrXOTHiWtGOPCtwtnGZa0bt8mNvmaOMbZwAKYhuD/lKu/lLDxF8J1dO29RWMTiZxvWcghPwLtfgXDlOcL5c2dpnPDOcEck9VclCE0dCfNqqihEhOJNGuHowyACE2EN2OVg2wsmy3JiZuFrRqzxLcLRi4Wt2TBxmxtMzRy2wgCnEng/5UnP5UoaeZvU6tmc5zPPXh1a0RWo5a4dHhXICD/gWi/gWT7tpmbmrUh069I4ViaJudt1uZhcdhIM/HDAgjECGCGCEQIRChTz5mFpghNhGVtjaZXDNwty5nONa0cM8a3C1bYVrnIwzZWuNw5YNcwApwJIP+T6j+T5PlnpxxxjO873x3xvN6nhjlXLlWNcL1GYP+Cb7+CcmutdYzF0jGNcMcK6TiYyZjjHO72IPzJXmZnKyZqYghK4Wvfl+HfoAhNhGVkxbM8uFytw5mrZa0bNsy1wxcY1uVk5yuG7HMwc42AApcF4P+UXD+UXHpV8M9s1FTV3NztniAg/4I/v4I/+UZ4c+G8ZRMWvHG8IXBZDHxwkMcKMhhjjnydLQAITYRlYNmeLCzxLcjlmzWtGrdgtcuGzdbizMGjZjjcsHLNyAKWhSE/Kdx+U8XFwZQwxreMYylLRTJgIT8EEX4IJ5bseZilZSMI4aYcdyFzmAZmeWGGGCEjV35VUAhNhDfDmxZMzdotas2uFa0a48K1xla5lrZgxyZsTDFlbtsIAqRATaD/lS6/lTJq44XhdauJirqKjEcqqImZ7x4MeHPhvBjcNY1wxy8BQCD/gpQ/gorxzudx4fTr1zvfO+8b1vlqO1axyvlng0xfCeHGLtxx1Y4yISHedGcZxIiMbxjBJKUiCMkoIkYxijGcb36M4d4ITYQ3btXLdvicLcLBuxWtGeNwtw4WLha3ctseZhmzZXOXGAKbiCE/K6p+VzNOV43rhjlndhthxVxRtKmCOTPwLxAg/4IoP4Iqc23G9Tq+UdJ7T4GdXU5nnXh1vaD8TG85mauEVOLRNzczN3nr5s+UCE2EN2DVljy5Mq1tlx41rRw0aLXDBm4WtG2Vg1ZZmrHI2ZgCoYBNYP+WOT+WOXGW9ZrNXGYmamtceDUREQq4uLuMzNyKvpx8DKD/gee/gef69HPl4E1iqRM7njz5c3ixeV4cI4YxqNNSi811rvjiIN8DeHe8s3czE1dXEhMABEwi4lN5z4Plx5gITYQwxOMbjG5ZLcuNpjWtMWbKtct8bRa1c4WWNzlyYcmLKAKfCuD/lr2/lr3eH4Xft4NSTq+FZx2mKknccZ4ztd1nlnXgIP+B0b+B0dx4HSL5XVr7+N4/LdTUKmpxnWS454vngCE7FuLWtZxjGEYwnCIgjKUYIAmrPHn4MeYITYQ1xtmjdo3xrWrDDmWtMeLMtwts2Va3yZXLZnjYNs2JiAKaSCD/luO/lt3TM3nN3ttnXPlnUajHCe2cYmD/ghQ/ghZvdZxmGGI5OUcGs1GY3HPM8SEyIpwinCMkoRpWE5xjGMa11758oAhNhDhxjxtsbZgtZ48jJa0YZma1wwY41rlvkws2eFq1bYcYAp7KYT8u2n5dteLgnGlbTtKVmCFpyThr2baY5Y4YVYQjSUsQIP+Bvb+BvflnV6lEpxxq0kxvwPB8zvwzjNXLjjPGoPh4nG5m03c5iYmlKilTi7TMznPg+rWACE2EZmWTM3ZMsi3Dkyt1rRxkyrXLFy0W4WeNk0Ys27bE0cACrYBcIP+C0L+C0vXXpx4XUS8DwfEyxNVU1UIqU1M4vUoxCIiRdLqaEQRBUTiaipqbiVxdTmbzbJEmY5xtmMgg/4miP4ml+ng+B4PgdenXo69OOJiETNAVMRITEpiyYmrJiYtE0mphNZgCBIJgiYupgqcZ1nWwIL7K23W1bKCUSyiwJZYlBZSUSykoAC5sBZYBbu3a18oITYQ2ys3LnK4zLcmTDjWtGLPKtxMcWNa5wsmWRuzY5GDJuAKtAFrg/4J2v4J2wc+Q8TxfI3iqqKxes0i8ZSmbSiUInBcGYSmYlZdITEWExMXS8JiJi4uprnrn36Agv7zm/vOcFg8+PcG87lyxgiXJuTc7m50FC2WzWVFypYS5sliyVLIm+Pfie/Ag/A5ZnaZmV1cTCYEwkJiYmJiYmEwTCYlEoTBMJRMSRMXUgCJmCSZz4fpxPwIITYQ0Z5mePNlyLcbJq5WtGrbCtcs8rJazbZmubM1y5muNoAKhgE7g/4Mxv4MxwOXN2lyvWOEcK4cOGta4OCFYppwm9zz3x4548esePHPfECC/wAHGf4ADjQOdZps3nnLERLmtzudllzuVcm+O/F58ICDjlMiIuJVdWlJISmCCauEphKZb33809whNhGFzizMmmFitYsGeRa0Y5sq3E3Y4lrXI2ZNsTZzlZ5GgAqKATuD/iDS/iDfxLXPlvQcqnlfRjGJ1GIrGK05RwcIrSGta5axVV37+D6Ig/4sKP4sOYRy8HwOvQMRMTVxvGaTMXEyi4mkRUKi0pz0u3WD1wjMWmbkmImkTUySmJIkESRcJiYufD9uHrAhNhDTK1bMmuPKtzN2jha0aYWK1yyc5Frhg4atWrJvkxM8oA==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cHHAOAgAQdBNwFmAEBEA/vvryk2EFGvBHeSaZUhxcDCEgQRP//A0U1BQM4C2QZIDIJAJCbAwE3wB5FMwkAkIICAdvFHkU4CAD+AwB7hdI0Ek7ApD/TAKQ/Cs0BfYP+HFz+HG0vE1dZxy8PwuvQHas9L0Qioq9XjOLiYiBEJqJmExMpSIRUwqJxdRE4lWV5nLMzMLmZzeZ8HwPBO3fhxdOogv7Am/sCHfHZvNm88+PPjyA7zuW5dzsWrLly4zcmy5blWWUJ3l3FwkmzNC0tlijO8sSwzfg+FmiDjkErXdTCFIlKZXAImJiUTMJiUJiYJiUSIkiQESCJRMTCYSABJMznx/Th8GAhNhDFw2aNXLfCtasWOVa0aY2y1yxbOVrdnlYY2WXGwYNmIAp0LIP+BoT+Bn2dZrn5HHGOFcOXDHaOUYpbM2m8RTErie8gg/4gnP4grYq8a71wzV1MXCYIqlREBNTThOZAg+nBNzNkyRKYkkJiYmJRcZz4fp0AITYQzYYmjnE0cLW+FoyWtGmRwtw5crRa3btmTHM1y4sbdsAK9gGkAYP+NND+NOnON43VyTN2m8s3W4nF1EzEVOo4VyrhrVarUYpqKVUVOGKpEXiYuolcZXMxmJuBUYVdRKWZnMzdsrnM3cc05bneePHfPnnN5TcTd3fHfXn4fXy+vl+X4oCC/qcj+pybmyzZSIkiMuJcuXEYMsuIUuzqypsLZ2LESy2turbdW0FilaiyWW3ryncuXHOy1EkzJMkyZk5Pm8b6gvqu7tpZShLCAKzZsltzYlhYlBLNzvOywlJUpLLKlTcoAWWblgEqULLKlJYABd+n8EvkITYQ3YMsOVkxxLXGbC1WtGDBktcZcbda1YNWrXC2bZWmPIAKjgKqAYP+Nlr+Nk+ePLnE9TeW83tdxJV4vF1eEVGo1TV0q6angxiqxTUVU6mlxF1M1KE1mLiUsQiJhKiU3LcxJbMXkzF1eNxmMzeW7u9zmc7zvnnwePPnz6755yx214CD/iGK/iGZnt5fleT5Hi9ERCpqSLomomkxETClEVEwhMSms43VxcJLi0pSJkmZWmJkuJhE3S0zTOExKLi6uExKrqYlKWaliGKgRmc1McM8Nd4Ag68BeWUzJEoICLIvGanGZiYkESgAAi6us1KYABEwTCQAi6vGcZqREkJiUXUoESTEiYBMIzi4ln0fJPg4ITYQ4ysWLBm2brcLBi0WtG2FwtwuG7Fbkc4WuLC2btmrXIA=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VyHAOAgAQdBIAKiAUBEA/vvryk2EFGvBHeSaZUhxcDCEgQRP//A0U1BQM4C2QZIDIJAJCbAwE3wB5FMwkAkIICAdvFHkU4CAD+AwB7hdI0Ek7ApD/TAKQ/CqQBRYT8NT34aoYVpWlaaYVrWc6xKQpLBalqYKUhSMFY3Y153nhYY3rWKKFLaJ8bfu4U5IP+NYr+NZnp4/jeP43i+J34RiKisIiLi1rIVdQoYzUxczG4mdpTcZ1vXGrAhOtjTjhjOqcSMIwjKMJyrKMSAIRghGAhECMqwinWOPo1jLwAITYQ1xs2jVmzZLXOZjkWtGGZqtxMMbZaxaZmWFuybZceRoAKWxqD/hcK/hcL5cwc9bZZi6mMTVSAg/4slP4slefIHLVYxqoJuNzOwITgcDkpxRhVGE4RRhOt9uluITYQ3YsMjhqyxrcjDNiWtMjXMtxY8mVbhas27ljiZZcmFwAKngFCg/4W9v4XC8Xutzla5uIw1HTHDWtY5VrUawisxu+OeO+eeO87vebm5ip6XiiD/irM/irv4I1HauGOjtHKNcqxiEdd8+Ph8e/XPfjz3ve54pVWNa4arGJxEU7TVIOveebnNzFzCUTEiLqyJiEQRMzEpiUTFwCV8fD8eeQhNhDXLjaNG2ZutzN2jla0ZtWq1y3aOVrfG5a4WbRs3bOMYApmHIT8Otn4da63xYcGfNwcFZxnOsYpQlijisCE/FhV+LDucdnB4GXIwSxUwYqUkKx1zjeE0cxyY3inGKJGCEU5117Y5CE2EZseZk4YZmS1nlxZFrRgyaLXDljiWuW7FjhctseRhmxAClETg/4axP4axToxw0qrrdbSgv74Q/vhEu5vLkmd9d7AhOFwpcXLWKMZxnOufgsgITYRibMsTPGyaLXGHKxWtGuPMtws2ONbjzMcbjE0zNHLdoAKXRmD/h+w/h+xO9b3mbTU8NRrWqxog/4sPv4sPzHRw4cK1dQ45brnN7CE43AhzbznGMIkIxhWF679LUAhNhGPJhzNGDdktaYcuRa0xZma3Flx4luVjmwucLHNlZ48YAp5KYP+IE7+IFvN1OIrFT416qpxd3nfXlz3KYadL6Q4AIP+Lmz+Llep4Wmbz37eDnM7XTTtx4eJep1LOucXm4TZwtc8M6wvCMCBCNbVpWBKspwmvPLvq7ghNhGRwyZYWmbGtYMceZa0ZN8i1yyzOVrHNkZMmrXK3YsWwAqGATCD/iNO/iM5u/BrqzNwxGOG9cOPjc4i07jc7Zm4mkYzwxXAg/4u8v4vD44Z8Tr0xGIXjPPwvD5c+2U1MKmrwmMrzbnHGbCEt1muuHHGM4RlWU4REZRQjKMEIwjCImw7eCj3ACE2EY2bfEyaYsa1y1asVrRmxarXDfK2WtcLhvhzMWTDLhYgCoYBLYP+JdD+JdnnjPFxvcIrhjhw101GsVdbneeeeN5uJ6T4HDhwg/4r8v4r5VcuHDhqcZvnvfO/B1vK6vFY4axrFLnceOzzyIS3YYeXOaKEScowRhGEZTQQjKcpyrOOHXw4R8AAITYQzZNMTnC0arWrHM5WtGzZqtwtGLha3yZGGVy0bN8bhwAKaR2E/FHt+KPfLkWwRxUxUySyQpFWuHHXTLTpAIP+LSj+LSnv2demeHHlx4bxKYXV658sgIP2vFi7mVTGYuZi0yvPHxfFjxAhNhDXC1YMMrJqtaZWeNa0zZXK1zlxt1uZtiwtmzLE5bYmAApZFIP+K3j+K3u8dY6ucZqK4PCVIIT8Wp34tQ2qehmvSsZ3jnpe+MCE5G7kxjKs43lVeeXbljwgITYQ3xtsmZm2bLc2TC2WtG7JwtcM8uJa5ctmzfE5zOGbNoAKWSOC/vwz+/EcAAAAPh+buaCC/vTD+9JfhAAAAOc+H17AhM1oxThGEZxnGMYCEYRIxjXPzUfAACE2EYcOHG2y4mq1vicY1rRu3bLXLRvjWsMLjI3cNG2LM5zACqQCywGD/YufsZYjF4uswXWcZwzgDOBcSREKiELxaYRGFIhFxE1cTVhEIqopVIiFTKJm4m0wi05nO5u5JoVYS6+F4bt3Dt35c/A8HwvD8bx/G8ft3cuYAA58usTOYzFxMxcXXPtx1gCD/hJM/hJh1vF1dZ8LyfI8XxPB8Dv2degHgGo1WKYnGYmSImC4zKN1JKJRKLi4llNmUzLJKJms0masLqYAEouJiYmrpdAIkJgmBEgADt38DKaSQvFwxz6buIL7pt95ammyjctVKE2S3NypSbFzc3LuWybMtgTcpJZalpCVKWBcpKFgWE3KFzcoWALAEqWUKlliUlspa77+H8D38EAhNhDBtmYMGeZqtytmeVa0YMWa1xjbNluNi5YtmjVu3c42oApXEIX4HtPgezhQYGTBx4O23F24HHiE/DV1+GteeXFvlnnjnCEq64aYqlHEw8HAwMCi7+DRwCE2EMHGNpkxMsK1g5w5lrTE2cLcOLIwW42TNhla5cWHDhzACpsBSYP+CDD+CCfjw4ok58ueIkmsxmMskynF4nUdPB8AxpWmIguszc5mczd11qcgg/4bQv4bUenPk79iY6TFYpTDGYmMzlmU5ZvhxPD1d3OZm5mJqmmqjp16cMYAg8YmLElxKFSJiU1KSJEIJi4mSYJiYJiYu7zz8+fSITYRibsG+RzlwrcbRiyWtMuZmtctnGFa4aY3DhqxxZWrlsAKggEvg/4utP4us5Cr4zHFxjcbq8RisaxXCuFdK4RC668uc5mE/FiB+LE/IGbPwsuaWBgUnasbznetdejSxwmRlHBjwRlchKcKtYxihOKacpwnCE4RhGBARRRmrj7MaT8GACE2EZnLVw1ZY2i1jjbYVrTC2zLXGPFhWssrVkxyMsuVoyxACrcBToP+MxD+MxHnyunGcda6uLNb1GOVcOHDpHCqqZu954uc7vl4/RVRww4KY41med747u71vwprgIP+LKz+LK3p15OfhXyrg4VjOMzO95zz4553ve4m6jGqx4HXwL8K7xnny55vN8c3NzeL5MarpfhMQIP1O5dyiZjMTMZqUxMRKCbi6zi4QmCYRNSgExdWJXnft5jwgCE2EZmbPLicuGS1kzbslrRllcrcOJvhWt22Jrjw5XDFk2YgCoUBKoT8cgX45A5wjWM8Mb1nOUMUsls0tEMEJRjGuGt71x4tuzPmhPxcxfi51qpGlLWtS1IQjGcb3vhnhrhmjFSOK/I37owAhN3MhPq1jGMYRhFKcp0nAhGFZVlWV4Vw4eLWHYAhNhDhlkbNcjnItyN8jda0yYWi3E4w5lrDHlZ5WOJljcN8IAp3JoP+Oi7+Oi2eO5zWdT2wx4DlGE5vPHe95b1npFdAg/4uHP4uDY6Ty3G47urw65txGI5V2xrGKvh3i88QhLdTThvFeE5RhErKMYwnKMEYI1rn5pygITYRhxtW7ZrmcLWbHEwWtGTZmtw42WZbmzOGzZrmZuGOXMAKax+E/IF9+QMeMseDHSs6znhrCMrSwYslszgVyWoAg/4tyP4t34jeIxXDHKOjU0ta4648Gd7AhOxijy51rNEIynBGE1V769cOACE2EZcTFi3zN3K1ljxZFrTCxZrXGRiyW43LPLmyN8TFk2ZACngkhPyFWfkLPhHPgx4I5IYMVsFqWYpwnPDXDlvhlj0TwUCE/Fu9+Ldm2auauKsJzrXHXDfLHHGqMaUwNk9FqSCE62R0VVU0YIwQjCacqyrBWuXmwjzgITYQ2xNmDRs1arc2LCwWtGjFstc48mJa0Y42ubE5atmbNiAKgAEphPyHQfkOTrjyyywvRSWhgxYLWlaEZzx5Z58uNhhPBXJSwIP+Lh7+LhGOGel6u5431ddztmnKOXDhXKMROu/Lu58whKd6bk3reE5ThGCMEIwnCCMIoRhVlvz6w1AhNhDlxjyMWGJktatcWZa0aOXK3E5cuVrdm1at8ePHjxZsYApkGYT8lFH5KIb1rrnpvnvWcLYsGrFwKbJYIIT8VmH4rQc2XhSzS1YslrFZ4c7hxy4cYIXSVQU5eWdCEMEJLHhcmYYhNhGZq4bMGLVotYMszNa0yNHC1wxxt1rfMzcYmubCwyNWYApUD4T8jcX5HG8EsmS2rJkyYIYpgIP+Lb7+LcXlqOiYuLubhoyug4Cxg4GDhYWNl4eAsCE2EOG+RhjZtci1gzaZFrTM4yrXLVg1W5mrNy1zZGTdthygCngnhPyStfklNyildWvjaaTVjjjWdarxhRLBiwbK7I0Ag/4vAv4u/7HTrdd5jMyRiOGsa5YqquuOvBx1zxCE0cyM+LOsYIVlVGE4RhEQnScqwnjvz5rAITYRixNsbTFibrWjVzlWtMOVotcMW+Na0YN2mFlixNmmFuAKUxCD/ks2/ksppWeGVcenh6kAhPxd5fi7zwTzTwIUx5M6s4XUTQS5+GOWWOW/F0wYYCE2EOGuNw3xuG61vjzNlrRzkcrXLLDlWuWrDM2x5WrJthZgCloShPyZtfkzb0xxxzsqcMUdGLVQhPxd6fi71z7o6oYKQhPBtplnrIXRYCCPNzzwwxxw14HIwxYQITYRlxs2OTLmaLczBo5WtGmRstcM2mRaybt2WTNkyYWjNkAKYxeF+Ucr5R6YYsTNg48DDHFDRVdhqMRBhJIghPxYZfiw5wYq7JaoZKUjLDOOWGuuW4CE7mBya1rNFGE02HPz4sghNhDHEwcOHGZgtw5sTRa0y5sK3C5YZFrdlmcZmjnNhbM2gApPDYT8nTH5Ou8VM2LJo1YMVsCD/i4Y/i415a1VY1dtgIawjkBbwcHEydOg5wAhNhDhvkxMcuRytaOGeZa0wuWq1w5a4lrly5zMWuNgyyt3AAp1JoT8qtn5VoawnKlMmDBkwaqSlGeGenDprlnnneNGS+7BmIP+LV7+LUGcTcTa2aRdJxnU1nGWbzvh4N8QhNXSjDs4UwjCMpySQRlFOE0b5erOQCE2EY3DjIyYtcS3EzYNlrRm2YrXDNqwWsWrhu4at8zhjkwgCooBNYP+VrD+VsmZx36Z4Y1jpw6VwqF87558Plz8NNziMcscNaqomMus7naD/i7M/i67iOm+Fxmc8c873d2xFV03rxGIqJuc3zvec73brqcUhNHYjTuq1RijBGESMACEQIIyiI34PLnDMCE2EM82Nwyw5Wy1k3a4lrRnibrXONsxW48mbFmxYcbhiyagClYShPy0OflodwZdNssJxkyV2RbghPxelfi9L2TjorYXa6ZWkIXLYiSPRwwxywyw0y4+1hghNhGVgwYsWeNmtbOWmFa0xNGi3E5bZFuJtlcMGWLLky4coApuHoT8vdX5e19fDw58OWuOU6SwYsWbNoxZrWjmyo4QhPxXvfivbnmtLJbJTEkXrhrXLPPHXTbe94XcTsHlxCijI4IYI0cMM8d+NRawITYQzZZsuFqxbLWDDI4WtGeXEtct2GFa0yM8OLK3bOGDRsAKTg2D/lu4/lvT1w6R21XLFIP+Ler+LenhXDfKc4m5hp6egICxg4OFka+HgoAhNhDNpiys27BmtasmLla0aOXC3Fja4VuJg1YsszNplaM8IApVEIT8vB35eLVVI4KYNENWS2CE/F5Z+Ly1kYpUlGWuGO+chriEgoO1gYOBgYOLlZ2AgbAhNhGZnmcNWuRgtwsMbRa0bNsa1zkytlrDJmcNWrluyyZMIAp5IoT8v6H5f65xlWCUqUwZrYsVrUrXDjz69enbfi5+DlCD/iz0/izPxGms53vjnjnNzKKxw5a6a4eFOM0AheAKUeplJZJYoYEMEskcEMEEMUcVODzsKEAhNhDRviaOHGVstc5XLNa0aNsa1ziytFuHNhYNceHG2YtmIAqEASqE/CR5+EiGOKEaXXvhx5658N7zrCks1NGTByqZMFqKyy3vhIP+NLr+NMed9r5RwrVVjUVWLjM8Xd169u9zO8c+3eOtgITwBCXVnGc4TgRlCcIwjKcYRQiRRjPHv4MYcQAhNhGHE4at22XItytGGRa0c5sK3C5YsluHC5w48rVm0cOXIAqdATGF+E0T4TfYYaJbIZI0qFFRJZdgMNgMFgrKoJo1c9t9eJw+JweLvvgnuoqwgIX4yNvjJFqnwUdkl0mEqqumqKa7cDg8Tfhb8DbbPbDTDHBNRgKsNZipqkUIhdFgFOZhnRxwRxSyQQoYEEcMBAgjkjhEKOBLTnZYIdcAITYQxa5sLVpmxLWbdgwWtGOVktw4mLdblc4cLHE4YMmjbMAK4QGWAYP+HTj+HTlvRz5AB16AN6F0M4AOfIA48AAXTes1aUTEREREEVFRFRCLm5yu5y6deW8XFrm87nd5vc5TFVwrxK6cOwCD/jXe/jXfc+R16ABdAOXMcuY6dQDhxAOXMAHbu7d/E41ERVoTUks3nN7vM5uZUrVa4DyL4cMaxNRe85nc5zd5zdufLvrvgIL8Jed3vbdlrVlssqwWCWWVKBKAASiUAWBYWWJUsVKFllhcspmyXNzc02N34fp/AqfUITYRjw5W7VzmarWORu4WtGDBitxMMmFa5Y4mTJg3zZGzjCAKdCaD/iCI/iCZ3hnhPDCfCrhjEVc8c755zvNxV9IxPkCD/jaG/jZZ4pzPWOrveZyjUdNcscsaQ3Hfh4M9QITJyox58oRQRjFGEQIoTRjPDh5poCE2EY8TRk0cuXK3C0yslrRu3cLcLRxiWsWWNi5b5Gjlk3cgCoQBLIT8SAn4kBb216uXkyr2ngZLZJYKWhaEJxrhrjx461RwTzSyQIT8bRH42ic+bbshijilZSMY1nPLe98N8KsowpDBLA0X0RoAhMHWk4+GtYoowijAjKMEQRTlWN56+LavKCE2EY3GbFiYs8S1w5bs1rTGywrcTJy3W4cWNm4asGuJnmygCn4ohPxLPfiWfrfDLDSdo7MeLZCmCFIwrHDXDhvecIxxTzV1RIT8bQH42b8iGK7HLPlpXk0wxvSGKmS2q2CVl5ZZbWWmUITZwoQ6YjCMIxRCMEYREYxjW+XizlqAITYQ5ZNWznMybrWbhszWtGbnGtcYmLZa0bNHGNnlxOMLVkAKqAFCg/4ouP4otbcenfFzMxEYxWsRwmoRc3N8Z3M5mbXbOZu5nMTCMY8CvA15GoT8bNH42eczPxMeqOSWBCMb1x1xzzxw1ndGkrUxZM2LJitayM7zwzw3wzw3w3jvyZ4VlcCEp2oNuW85zijCIIRgBGEYRhGEUJynCEYIRknCMYXhnw82cId4ITYQxYNsTPGwYLcbDEzWtHOZotwuW7dbiyOG7lrib4WzdmAKnwE/hPxW0fitnw1jnpWC0tByoSwJTneuOueWmOGEUsGJixWwKQTw3vlvhvCuK+iGagCE/GxZ+Nhm0MWHFWF55cptrecUpYKYMU+JOSE51nlXvGsErS0QzQwSQvDW25NYhNXMg5c7znEjAjAIAiiRCEYQEIwihOEU64ejeDmAITYRjzNWTdm1arWrlo3WtHGTGtwtGGVbhb4WLjJiYOcbjKAKqAFRg/4wyP4wyXixjOJxNVERJ4Hg8ubt3q8ZcOJy5qs79vB8Dw8StMMU4MaKlmc5znjM1xgAg/42LP42LWt8JxNJXx8DwTGc4eD4HHhz5OfI48HXob0aiIqIqUlzEpBF1M56eLPGwIPwPOp6s5XCyJgSTEokCpgJi4SiYkTEkTEwATvw/TIAITYQ2w5WLHI2arW+Jk3WtG2bMtcsWTNbmcMcblg0yNGDVuAKUg6E/F8h+L4XDHgyw4YacUMVgIP+NMj+NNeOUcqrpNHEhsJRsDD18LCw8TXoCBtAITYRiaZWOFnjbrczNs1WtMWVgtcMGzZbkbsGObI0xZMmRqAKWhSD/jJS/jJjdpjtHRyUvXObAIP+Nlj+Nles8ubOsxNRvxudTACFzGEihy8scsMKOGWnK2ywYoAhNhDhpmc4mrhyty4WrFa0cNmS1xmyMluLC4aYsbLG5y4m4Ap6JYP+Nrb+Np+I8LPS+HGOM3nN5nr4Hgt3m7zW+HHkiIT8bsX43hceO23FltWkaSpamLFkxaM2DBipKa8tMct8oIXSSQY+dPDHDDGhgghIARRo1NOZngbIITYRmb4s2TE0bLWmJiyWtMLhutcMGGFa0bt2bXK3aN2eXEAKSwyD/je+/jer5VHRUa56g/42NP42WeUOk1Wt0IaCsISBqYGHkaGLgI4hNhGVzhysMzNstwtmzBa0ZuHC1xhaslrBoxY4sLdoyYNGwApfF4P+PIj+PJGd8Z61dRwxw7R2nwN4iYP+NDr+NCWuE+BOpF3O678PDvjkhdBdBDo0MKNGjhjlnpyccmKAITYRlzNMrJtlxrWOXLiWtMbDMtwtXDFaybYsOZy2ZZczNgAKUw+D/j1Y/j1Z1354zEukRHaE/Gx1+NjvZSOy+COO2nDnsIXLYiKPJ1zyy143CyxYwCE2EOMjNtmYtMa1hkzOVrTCwyLcLFvhWuGDFs3y4sbTK1xgCkcKgv8AG2n+ADbmQceAhPxrXfjXHwZBqqCGwlIwMTayc7KwkIAhNhGVtmwtmzlitzZGzda0Zt2i1zmxZVrlrhyt2TjJibs8IAqMATeD/kDG/kDBz4+ueOcWSqo1jWsaaUhUzGb26m5REanp38rjgIT8bRn42mcW3NlxRwMEsEKIRjWN61njVnOspwpKVMTUtCUqwx4OPwtaoIPp8BK9Hrnc2mJEwmETBMTEgiUSLXz8HzbryiE2ENsTRu4w4sK1zlYOFrRpkbLcTdm5W4XGRjkxM8TVxmygCnksg/5Dtv5DyZjKYmlY1XRiKZrjOZ3PG7znMwcp4cOAg/410P41zanlvUTCbq4RU4mYjMExLK7jnrjOQITtYJT7M5xjGEYwRggghEhERhGEYxw5ebKfECE2ENWbVy0zMGa3C5ctVrRzhYLcOTLhWsGrJnizNWThrlwgClQQhPyKyfkVdy314M6MrRySyZyE/Gz5+NnGmS+aMo1hptjy5oTwpllv23wxnWuXh4WAITYQ2ZtcLJs5aLcWbG2WtGDbEtxMMrha1yt2rNi5yZcblwAKQQeD/kX+/kX/jinQg/41Cv41C+lYioeiRGIyGewCMCE2EOHObI4YM8q1izZN1rRw5cLXLVg1WtmTZtlbOMePC4ZACngnhPyNafkbNleGCerLuZGCFo0mjPDXDhw461vCkc08WACE/G7l+N09fLbXHDPHPDGcYShgtiwZMGSmCE4YWfJwWcCEycqUOeRFYkUQjCMIkUa1x88sITYQ3ZscOXIycrcmNjhWtHDXCtxNGrha4bNGeVwxYNmrPKAKmwE9g/5KDv5KD+Xi9Y7xdOGsctcK5KrNTGWbueMcTMXFzxvPPPHPGc8Y648W+vOE/G19+Nr+GbDux6J0qXneeGdazuvOs0IUlipociGLBgtSMLxjON1WWme97oTsWlzYMc5pxnCIhBCEZREYRCMIoiUYCE4p4erdDsAhNhDfG1ZtMbVuty42eVa0bZGC1w1YY1rDDkx4m2Zg4cYsgAqAASyD/iD6/iD3nXFyrry5y4eDHFznMycK1w6cOHTVYb14c8eOwIT8dUH46s42w7OXwseSeBiWlalISjgvKcLxvOd645ZcGmV4xIPxsC21rmSRMSAmI3WZvj5Ph3jzgCE2EN8TXHjZ4mK3K2bsVrRjibrcTloyWs8uLM1ZMXDhyxagClkShPw/8fh/5x4tGZaQppwVRIT8dvn47fduzi6I4p2tHReFU4a+gICFq4ODg4GBhYeJq4GAgbohNhDJplZucjTEtb5srZa0asmS1ziZMVrNhkas8eVxjbNmYAqRATWD/iM+/iM/vjeuPLPKOldNcp1m88d895zcI4VwjlPJi6u56x3x1ZwAhPx2pfjtTxUZq2wyxxx1nWsYQlDBa1MEIwrOd8eOeGtbo0lPNp4GPFPYg3wEjz7tcXFpSmauEwQRE1MwTMrzPXye8x5gITYQ0bsW2Zw5bLWjHEyWtHDZstxZXGNayxM2LnMzyOcmPMAKeCSE/E79+J5eMsOSurHohihiUlScJxrW964Z48WO09GMg/47cP47V41vtnXHHNxzz48ed72KrFcJ8K+CfACFzFTEywRwwwxwwoYRDBDFGJVNuVhgaoAhNhDDJmYOW+VytYYXLda0zOWq1zlysVrTI2yuMLJmwaNcYApXFYT8VTH4qmTZt1VxTxRpGEsNEIiD/jv6/jv7LrrVTCocMwuQhOZmjXHes5xmrGd+Xni2ACE2EZcebC4wsW61k2ytlrRhibLcObLjWt8jdvjZN3LdozcACoYBNoP+L4D+L4EAHONbxmrrMWpGJrwJ5Vjo4XWZvbjrq5uohPx0FfjoLDLkGTLwJ2lZRKMIwwxwxx58HBvhwzxr0QlDJXgTySxVhKdK+NOdZxRRiIiMJyEAIThOEROOHLz5yj4GITYQ2aY8WPK2yLc2PFmWtGLLCtwuMrFbhxOGuNhkaZszDGAKggEyg/4zwv4zw114fheXrLjicVwjh2qtKmbzeeY8GpicRHKe160Ag/47eP47eXh+FnGtX2vVbrefBx16xzreoqq6DtEVKMs8ON5kg/E4WzLK0xa4kmJiYmJgBIXOefrnYCE2EY3LljlaNG61hkc4VrRmyYrXLlg3WuWjNy0xsWbnE1agCpYBOYP+Nbz+Nb3wUcaziaxjEdNRiMTi8Smbvd3m7d15znKGsa8J42uGAIT8dtn47bcV8kcFcUzDDXiz5YZYY43nhjGMbQzWwYNDdLBgzSsmvPXLgxw1qIP3K3x47XFymYkRJF1MTFxNSExdXVxMznfP0c14wCE2EMM2Vw0ZN8S1kxZ5FrTDkxLcObKwWt2uNricOMbXK3YgCpcBNoP+OML+OMWPLplmLqNRw1w1wxyqsROJvM53xzzz1ze53V8L8C+3KuCE/HZ1+O0/VeGKOSGSeC9rr4cN8N8tc9a44zraWbJg1bNWTBgyYk5Yaaa5ceGE6GRw8cZxESKMIwiITlFGUyMpwQRhFGc8fTrKPgghNhDfHibt8mNmtyuGOZa0buWy3C1ZY1uZk2ZNXLZg3a5GYAppHIP+OqD+OrXlHPpW9THTfJiqmIvXg9M1IIT8dzn47f4M8tebPjvLHOcZ2lDI2RpJIIWrKMbDAgjgjhhjQwwo4468jfA0wCE2EOXLFrmZNsy3G2yOVrTGxxrcTPDlWtnONi0bsMuNqyagCoUBLoP+Pfr+Pfvw/C8XXTr03qYiWM1KJS3rjw8Gl5mZVPaegIT8dhX47C72pVky6NOLHmjl4GW05VhOGXRp0ac2ElOEI0w5M8WshIeApy5uOc5oRhCMIRIoTghEAI1w6+TCPIAhNhDljhzNGLVutws27la0csHC1wxc5lrRtib4smJriYZMQApVEIT8e5349z8mXXTLC8IoSWCD/jkK/jkLifIxvUzrrEWAhpCog4SxgYGBg4GHk5+Ag6ohNhGRg4btMrXMtcNWWJa0xNWa3C5xMVuXCza5W+RxhbNHAAqnAUSD/kGK/kGLG9dcbi6VwO2KrhVYTd557473aa4ceHZjFYtmeM873csX4m/CqoT8dnH47OWPc0RxJVrPHnNtY44RnKUqYMVsjAldXPmzzrOMYwhS1MjFKSMs89eDPhCE4XGjh4dYzjGJGEUIwjCMIkIwihEhERlEQEZRRhGE5zx828o+BCE2EOHOJliws2K3E4zZlrRjkarcTfDkW4cLRo5x42zfKwZgCnwrhPyLPfkWf30rhwXsxRyOEpSUJznW98ZhnOM1p6L6KWkAg/47Kv47K+FdOfgcdbjjfNx3N3MK1HQ6YrUwvXPOeNiFg0yLJyxwxxkKEEKCEAIYZbcvDDBrgCE2EZm7Nu5Yt2a3GzxZlrRu3arXDfDlW4srTCybMcTBpjcACpABNYP+R2z+R3uL4658uPK9cuvThUcIjExSVzOb3durdsxLF6QohPx4AfjvVpgnasMtcddst+HDhw3rGE6SxUxYsmamS1ISirO853jjhhjeYITtShwZ3jFGM4xvCMIiU5RQIRQiQnARRvj5tYPAwCE2EOMzdxjZ5Wa1hjYNlrRvkxrcOVpjWtmThhhaMGDdphxgCm8dhPyc+fk59tfgzhjne9YxhK2DZi0asWqea87ghPxxyfjjly5ME92HJTFLFCCdcOHLXPDTLLOYhO1gpXnznWM4RlWUYTRVnXHx7wkAITYQxyZWOTG5YLWDJrhWtMWZqtc42zla5b4W+VuyZYcTnIAKTQyE/JgV+TCHFkxZsEqYo0CD/jp+/jpnxnjUbutwhrhAQdjCxMnOwUHSACE2EMGOXG3xtWK1iywuVrTExbLXGHEwWuWzBg3Zt8OJu4aACn4lhPyeVfk8dy5Z6cGfBXJDFbBTBKSU4zrWc7wy5MuTLkgAhPx1ofjrVlPRh1XzYbTjGc43nGd1YzRrgy8zbsx4sQCFk0SLGzzwxwoUcEJBDAhijQo467cjHA2gITYQxxZcLhhhyLczLCxWtG2Rwtw5G7dbhy4WmFhkxZMjVmAKkAE2g/5UUv5UXeHXp1jl4fheLqbQnEVFRgqaut42tHepu8rzw58Ma0CD/jnc/jnx8Ljwzh06+JxiLRcKuoVeM4uuOM1mu/ic5m1uPDrESIS3YlHh6ZzjOEQjAjCMIwhAgQnCMIxhGMJp1y79co9YITYRhwtmOJrlYrW7NhkWtGWZgtcYsWJbiaOcTjM0xM2TRyAKgwErhPys6flaJlhw4MuDHinaWKGKfEnKkE18OfNnzxnEwR2V4CyE/HP9+Of+kK6J4I4L0qww02w4Y1mlHBiz5tkIUjCOOGu2m4CE5WqGXbdOKKaKESEYRgEYIoxrh4ulDrAhNhDTG5bs2zFotcsXOJa0xMWi1yycMFrTG4buXGJoxZMWoAqaAT2D/lew/le5jnnhvE64ceHZwrExOc34PLnm5iaaPEmMQud9/A8HOS4cuPJghPx0xfjpXyMOrPgzy04seNVhlGUpUtSvCw0va88ZDHWF6ISwQjwMeKsk5VnlyIN8CVnx+OZmRcSEwRKJSTEomE1MRMExbOe/q5igITYQxYucmVy0zLcTNm5WtGDfEtwsGDNa4bsm7dkwaYczZyAKggEnhPy0Hfln3x0wTphljlnlnxcPFjhhhOzJbVi2aNGDBmxsOfWAhPx1FfjqJ30XlhthyY9GPdn3VzQyMCUY3rhjfDbPCsMIhZMlDkYBBJEhRxQxo0MEcUaGCGFTbn4zRCE2EOcbfExYs8a3E3ct1rRszcLXLnKzW4WLJplyuMTPDmxgCpMBOIT8YVX4wuchz+cDPxK4J2rK8JopTwIIRmrWta1vWM4RlDRPVbFkhfj9M+Px3Pmw2IMVoa6ZZ0aKCqCSiCiaaiSaKCKGGGGCNBDDDDTFXDh5Y4Ph6kPVXSETKWa2mYmLqYiKuESXVxMXGc78/vMeICE2ENG2Fw0aNsa1iybt1rRk3aLcLJpjWtWjVrmzN3ORu1cgCpsBK4bxmNeMxWRhoeLhoWChYaDhkUTUHCQUCg4OLhYWFhUVS0k7OQMAYWsYgIfx5iePKeBQaBQGFQmCQ2BQuAwuHwyGx2BILAIJAoVCoRCoJAoRLapVaZTZtNyHSOBghId6TmzjNWMUYRjCKEYyIRhFFOGGeXXtpDuAITYQ2YZXLBlhzLW7hllWtG7ButwsnOZaxcsW+THjw5cWZsAKvwE5h/Gjp40kYVBYDCoVE4lAICUaXwiBwCBwGCwGCwOCwFC4VEYhFYYgEBQCCRGIJfLlNplHo1Pp1BoEbjUKhYCH8fFHj4RhEAgMIldCoc+n5MpnC4DC0BgMAgECg0MQyGz6f2qUoFBYDBZvVquoVDQSCyWSTudT+fUOhUulAITVxpa71rGMZokEQRQjGk0owJymiRQmjXHj5sYQ8HAhNhDNq2YuWOLGtZY2DRa0ZMca3Cwa5luJyzcY2jhnkZsW4AqMASqG8b5Hje5j0nAw0PAEDDQSGgIaBhoGBgo2MjUbGGBcCMB2EPFQcNBRAIbx7tePeeKQUHEIJBQMCgICAgoJBE/fX7AWAyio0fBQcDCwUDCAhOZwEufjvOKIhOBGUUJRlFCF0Z4cfHynQCE2ENmjXDma4W61m5buFrRnkzLXLFtiWscWbC3xZGjlnmbACpoBLYX485vjznydS2S2KGaOqC6SiqKhNCSxzx3pK5VWDwUcWIxOqxNQh/Hud49z4PBIRAINAYZA4FAEBgEHg8DhMLg8Dg8BQKAwqDQhGIJAIVLa9X6pVZtN4ZFYKITuQcPDGZOEYxjGEYRQIwjKckUIxjWeXfvlLmAhNhDfFlZYmDJktx5M2Ra0xY2S3Fkx5FrlsxxuczdzmcYsQAqvAUiE/H4d+Pwe+fNxeJw+Fx9WHFOGLHilPVOkbIQIVJoxhFGM2NTLNGsY1hNZgpilmnqIwIT8fdn4+98F7YcFK7E0Jb+dz9m3Ztved53vCcSaMFKWpgwYGiMsSVrSpGFMMazxsdcMcdSEdyEuTWcU0UYxAIRjCJOEYRhFIIRgEYSRlGMYTjGd8PPvCHWAITYQ4b5m2PJmcrcORpmWtMWZwtxZGLVbjyNsblqybsmjJmAKmAE1hPyDkfkHHjhhjxY5YYTnItq07MGK2ClIQgrWOWuOt4704xQlmw7KWoCF+Pqb4+ucBh5pZoJLJpLIoI4MvrMvgZba56Y6YZYooJILoMFVVddZBQhT000zgIPxPaR5/PObtInGQJqWYRMSxMTERKN9fP8WYwAhNhDBywxtm+Jqta5GeRa0c4si1y5b4VrbDjysczFwza5WgAphGIX5DkPkORGTzU9UdCiCaGSFJWplhfj+O+P48ZbS2yw1xyxzQRSVWTWQTIXQTSZVHBDLDLJShhhhr0caDBAhNhDTHlctsTFktYOcuVa0atmi3C5y4VrVrhb4seXLkaZMQAqRATuE/BEN+CIczZ+JnzX0TtLBGUIQjGMUYzhGKac6zvXHi03ved5wjgjmrowAg/46Ev46EyY4zjjjcZq6mCjOLmBWeCGLxyxjVaxMZnjjx47gg/UznFxm5uZuLTEpiSYmLqaETExKJhMpnO/D9OHAITYQ0yOcLVvhxLWrJxmWtGOZmtcNm+JawxMnOHJibsGTZwAKWhKD/g7o/g7t3Xg8Os7lvHPF42CE/G+h+N+nDTLgvgnTBHdXNGyGwlEwEHbwcDCwMKi4+lg4BgAhNhDJo2xs8TNqtcsHLNa0csmi1y0ZZFrfM1bsWWFtjc42AAq3AU2E+ro+r/wYtPAwwpW14RrFOcIwShY0MVrShGNcN8N7znVOjJWnIvkhgjC9a3w473nFXMwMwIT8dp347VaOHox7ODwMuTZKOCUk6xvWOUz1nWsZSlgpipgpJKcLx05MueNaxhCWCWa1rSQplwZ658CD7es6555mbTMzFxcExMBBMTF1MwTExMwiYQSRM0S3ny/JOgAhNhDRjic4m7JktctGbFa0aZWC1zmzMVrLG1aNW+Ni5yYWgAp8LIT7qr7qutNNaYZEKStK1+FekaIxnXPmz3heUYUls2869oP+O6z+O63r0qeUVFZjLv063mNppVYrUYioR34ePXXig/M8yY9PjmbRcSiYAkIlExc5zz8nc8ghNhDhkxxYsmPKtcYm7Ba0x4cy3DibtlrRvmYMsORuwxscwApjFYT8BAX4B8dNMemmemWU5QhmnmlKIIT8cfH44/6bM19UMkKQRnDey34IhqKWgICjhYWBg4WAhYGFg5GjgUFdACE2EZMzLJkY4Wa3DhZOFrTI0yLXDZxlWsmGRy2c427RowYACk0Ng/4CDv4B66i9Xdd3HuCD/jra/jsBziaiuyqwhsLS8FD18TBxcbPwsEAhNhGFmyYucLlytyuXOJa0ytWC3Ewx41rlxlbs8jdhjc5sYApNDIP+Al7+Am3huMRGMTyAg/46tv46nZ1x5XNxzsCGsIaCiaWFi5OhQMkAITYRlYucmZhharWTfDmWtMOPEtwtseFa4YN2LPC1YNmLlkAKfSqE/AfB+A8m0Z2y2wyvGc6r4OHiqirSVLYsmjVkzUwYWfPvg/47zv4714c9cazExdREdO/hY1wxrF1be+s7y61epITdwJ5U61RnGMRGESMEJyigjCc79+sW4CE2EM8uRo0wscq1uxbM1rTE2bLcLTNiW48jVq5x42jdqxaACpABNYT6n76nOcaZ5GK6eDDgw2ulMA6m+iUF4TvC8K1bNtr7qofx9WePr1BYIhxFoJBpLUqnYLDSKSolFAJ7HoPAIOgCBwKDINBIJDEGg8YjMUhog/gyK8PrnnbM3ExdIlEosITEwlExlM56+vaPECE2EYceVkzYtcS1rmxMVrTKzxLXDhwzWtczRpmyOWLFy2xgCmsgg/2tH7Wk69AC6mLres4ceDwuN4CH8fT3j6fIDAAEKgUERWbTefT+cTlNpugcRgMLhcBhJ4ZYUMMKOFHBDCQkcseLw8sEWuAhNhGNm4asXGPKtaMMjVa0yZW63EyxsFrJy5cMG+Nk3bMsgApKDoT7db7dc06BhwZMoIP+PVz+PV03ocueMoXBZCXB1yzxx4HBzxZwITYQybs2uZuxarcbHG0WtMeRmtw5cmFa3b5meJjjYtmmZkAKaB6E+6E+6Fy5Dh8JS+CtIJwhWeiOfia6UiCF+P274/b9Npy6/CwQwpURVBVPZLhJYYUIg/I8jmTxnOZm7iUpTeePi+LMciE2ENMLhxhYNWy1qzcNlrRu1crcLRi2WuGGNs1ZNc2PM5yACngehvANp4Bo4WLEbBwMLAwMAhICSl5YMFV8FAwMGIfx52ePP2DQYR6BwaCQiAwaAwCCzOvV+jUcmE5hcBgsFIXSVRxaGGOCCNBHDBLDChhRx4XIwIM8ITYQ4x4nGNq3crXGbNhWtGLVmtw5WuRa5bs2bNrmbYsLFgAKUg+E/AFR+ALXFOWimKFNF4TAhPx8kfj4/w7t+CYjBGCGxNPwKti4OBhYuzhYOAgQITYQ2bssTNziaLWLHC4WtHLnMtcMWjNa0w5meFnkYZW7LIAKgwEug/4GIP4GP64048M8HCuGJ8iaqqurzec9Tnd3E8HTPgYxgIX4+GPj4TihhuSIIYq4Y7aMDLPDDTHNEmiuMVHRBBBLDj9Vn554wIP4ExD27taUyCJRMTESCUpvj5Pi3XAhNhDdtmZOHDZktxuHGRa0y5Gi3ExbZVrhmxZ5Mrhowc5WoAqMATSD/ges/ge5rjNb1nUYxMeFFRqqmIm3O88dvDXnK4xXKvCvxKxohPx9Gfj6FknRJGMM+TLhnW+OGGsZyjKGC1OEhwMGSmCMGGeON8dcM4P1u0eD1vbMySRMSmYEXSSJVE1lLnx9ubrzACE2EZm+ZmwaYXK1vlcNVrRllZLcOHI4WtsLjNmxN8WNw5bgCpYBN4T8FDX4KG8eLg8Dg4qoRhKUqUpClISlAQvDDOc8Ma030jGMZQwR1MCwhPx8dfj47y5MODBKkpUrGMasNWOeWOGd5xhONGSGSmymzNiwWtOdc+HHhuCE8DKV5+GcZkSIRlERhGKCMEkIwI0jFWO/nzi5gCE2ENcePExaZGq1vlxs1rRvjYLcTdg5WtG+RjhzMM2HNmaACmwdhPwX4fgwBnisyX0Y8mHFek0YRgZMeatAg/4+8P4+0d8+bx8xzXM1Va1rlwrtNXMghdNBEzMcEMEEcsMcMcEcEcUEtOpgjiwAITYQ0YM8bbM1ZLWLhyzWtGzFktc48bhazzZMeXIxZYW7VuAKggEhh/BIh4JESHw5F4sms0UWiT+fUGPQSBQaHQuFRaLzSa1Sq2CwgIfyDceQbko9GUWiJTKEYjNEotilsAJvWKzPp/JpPBILG40AhcpiEmVlljhjjIYUaKMRo678bHBFpCE2EMWrhq5c4sK3G3ZtlrRkxYLXLJnmW5MLZg5btmzHJicgCpcBLofwV4eCvEUmkT+fT+fS2WRWKFAoNMptSqdQqM2m4QiEyORR2OQeDFWq9QqNeIfyDOeQZ0TCY0Si1Kp06nzqdkJhE/n1VqlPp05nATic1is1qtzqdkAgMxmE/IPzvEiPN3a02mYSLq4RExMTJbOevm8Zx5whNhDhg0bMMLXCtbMsjBa0Y4XC3C3xuVrBk5bYcrlpla5HIApwHIfwbCeDYUCg0BR6NN5tNZpJZJDYZFIqqlVq1XCH8g3HkG5AhsMUaj0aj1Kp1Sq0ymzabohEZjMAhOpohlx48sZxgrKKZOWHLx88ZYghNhDRqzaOHLDKtyMG2Za0aZmi1y1atVrFxmasMzNuyws8QAqVASqH8H2Xg+dishhENgENhEJhUAkUrlROp3VKrYLDUqmn0/gcLgsFI1MZgACH8fhXj7Nntmk8AhEDgEBhMFm8+n5OZxU6lS6VJZIkUjp0ZgUCgcCntcroAITlboQ5dZzjGKsIxRhCaRBBCaMa4ePw4Rh3ACE2EZsrVo2atGq1uwZY1rRtmbLcOZjmWsmTluyYZszJy5ZgCpMBKIfwgDeEAdNJqqlVoknjsymcWi4n8+m82nM4lssjcagsESSSzab0ql0ajzqH8haHkLRQiEq7XK/KplYbBRaIJDIJtN61W7db7FY6ZTU+n8IhMBgEJhEdhOpgjLu0jCKBOE4IwgjKcJxhFGM78/XFlCE2EMsTZplY4ca1rjc4lrTEyzLcLFkzWuG+TDjYZnLFozygCqIBLofwuieF0WGRGCwiMwKDweCwFBIFIpPJikUmtSOBzOwWGkUlLJnA4TAYCgkQhcKFSIfx8nePk+BQqCRWrRGDQiDQWCwWE0OnU8lcqrsogM0ptMisUVyPwqDQGAweCz+qVUQchO1ihHqsKcpyjGU0YoyihGEEYIpVTjXPwdaGQCE2EMWLdwwaNcS3FkZM1rTDhwrXGLKzW4sLhnhbZmzhu3agCogBKYfwyPeGPmShPZ5N4tBkWjMYFMptIkMno1HT6foDCyAQOHQCAgCH8grnkGdnwSqV2yYoDOadTxP59Y5ZNKzWEnkyqR2DIJDZvXK6AIP0PIjvzvndzcTMoXBFxNJq4md8/L8Ga5AhNhDfLjY5GbJktxs2LBa0YY8S3Eyxs1rHI3zYsrds4ZOHAApsG4fw0MeGg+Egj0fj0fk0nlUrkklTiclGo6dAh/IXx5Cv5yCj0aq1St1qq1Sg0BH48UCgqUCE71JY9eGsYxjOEZooznj5uOcKACE2EZsmJu3w5HK3DhzZFrRxhwrXDbEwWsGeZywxMMjHE4xACrkBNofw5WeHK2Hw4oNAUulS+XR+PQeDFOksKgUIgMAQOCwmEwuDw2DwuDxagxiAwCBQaFQiIRKGRqKQiGQAh/ISx5CWajUCVypRqPXK7ZLLSqWRuLxmCxGBweAwKAQ6ARCHRKKRSMR++RuHQaFQiAwKEwmCwmKxmPyMhPA0IR6N5zgnOESJCJCYQnKBAlOE5RTjHo8WKHGAITYRmx4W+JxjwrWbJxiWtGDHCtctGuNbiwtGmTLkaNmOTKA=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rk 3410">
  <a:themeElements>
    <a:clrScheme name="Dark 34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FF0000"/>
      </a:accent2>
      <a:accent3>
        <a:srgbClr val="7030A0"/>
      </a:accent3>
      <a:accent4>
        <a:srgbClr val="00B0F0"/>
      </a:accent4>
      <a:accent5>
        <a:srgbClr val="AAE2CA"/>
      </a:accent5>
      <a:accent6>
        <a:srgbClr val="FFC000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Dark 3410</Template>
  <TotalTime>3897</TotalTime>
  <Words>935</Words>
  <Application>Microsoft Office PowerPoint</Application>
  <PresentationFormat>On-screen Show (4:3)</PresentationFormat>
  <Paragraphs>252</Paragraphs>
  <Slides>17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Dark 3410</vt:lpstr>
      <vt:lpstr>Virtual Memory 3</vt:lpstr>
      <vt:lpstr>Announcements</vt:lpstr>
      <vt:lpstr>Goals for Today</vt:lpstr>
      <vt:lpstr>PowerPoint Presentation</vt:lpstr>
      <vt:lpstr>Translation Lookaside Buffer (TLB)</vt:lpstr>
      <vt:lpstr>TLB Diagram</vt:lpstr>
      <vt:lpstr>A TLB in the Memory Hierarchy</vt:lpstr>
      <vt:lpstr>TLB Coherency</vt:lpstr>
      <vt:lpstr>Translation Lookaside Buffers (TLBs)</vt:lpstr>
      <vt:lpstr>TLB Parameters</vt:lpstr>
      <vt:lpstr>PowerPoint Presentation</vt:lpstr>
      <vt:lpstr>Virtually Addressed Caching</vt:lpstr>
      <vt:lpstr>Virtual vs. Physical Caches</vt:lpstr>
      <vt:lpstr>Indexing vs. Tagging</vt:lpstr>
      <vt:lpstr>Typical Cache Setup</vt:lpstr>
      <vt:lpstr>Caches/TLBs/VM</vt:lpstr>
      <vt:lpstr>Summary of Cache Design Parameters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Memory 2</dc:title>
  <dc:creator>Hakim Weatherspoon</dc:creator>
  <cp:lastModifiedBy>Hakim Weatherspoon</cp:lastModifiedBy>
  <cp:revision>409</cp:revision>
  <dcterms:created xsi:type="dcterms:W3CDTF">2006-08-16T00:00:00Z</dcterms:created>
  <dcterms:modified xsi:type="dcterms:W3CDTF">2011-04-16T18:19:30Z</dcterms:modified>
</cp:coreProperties>
</file>