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8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0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1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3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4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5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16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7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18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19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20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1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2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3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24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25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26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61" r:id="rId2"/>
    <p:sldId id="362" r:id="rId3"/>
    <p:sldId id="363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64" r:id="rId29"/>
    <p:sldId id="317" r:id="rId30"/>
    <p:sldId id="356" r:id="rId31"/>
    <p:sldId id="360" r:id="rId32"/>
    <p:sldId id="355" r:id="rId33"/>
    <p:sldId id="322" r:id="rId34"/>
    <p:sldId id="284" r:id="rId35"/>
    <p:sldId id="319" r:id="rId36"/>
    <p:sldId id="287" r:id="rId37"/>
    <p:sldId id="286" r:id="rId38"/>
    <p:sldId id="354" r:id="rId39"/>
    <p:sldId id="353" r:id="rId40"/>
    <p:sldId id="321" r:id="rId41"/>
    <p:sldId id="291" r:id="rId42"/>
    <p:sldId id="292" r:id="rId43"/>
    <p:sldId id="348" r:id="rId44"/>
    <p:sldId id="345" r:id="rId45"/>
    <p:sldId id="349" r:id="rId46"/>
    <p:sldId id="358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55" autoAdjust="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per</a:t>
            </a:r>
            <a:r>
              <a:rPr lang="en-US" baseline="0" dirty="0" smtClean="0"/>
              <a:t> word … too expensive: 4GB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arrray</a:t>
            </a:r>
            <a:endParaRPr lang="en-US" baseline="0" dirty="0" smtClean="0"/>
          </a:p>
          <a:p>
            <a:r>
              <a:rPr lang="en-US" baseline="0" dirty="0" smtClean="0"/>
              <a:t>per block… ?</a:t>
            </a:r>
          </a:p>
          <a:p>
            <a:r>
              <a:rPr lang="en-US" baseline="0" dirty="0" smtClean="0"/>
              <a:t>Variable … complicated hardware</a:t>
            </a:r>
          </a:p>
          <a:p>
            <a:r>
              <a:rPr lang="en-US" baseline="0" dirty="0" smtClean="0"/>
              <a:t>We will  stick to 4kb pages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0x205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 offset = 0x44c</a:t>
            </a:r>
          </a:p>
          <a:p>
            <a:r>
              <a:rPr lang="en-US" dirty="0" smtClean="0"/>
              <a:t>PTI = 0x12a</a:t>
            </a:r>
          </a:p>
          <a:p>
            <a:r>
              <a:rPr lang="en-US" dirty="0" smtClean="0"/>
              <a:t>PDI = (0x719</a:t>
            </a:r>
            <a:r>
              <a:rPr lang="en-US" baseline="0" dirty="0" smtClean="0"/>
              <a:t> &gt;&gt; 2) = </a:t>
            </a:r>
            <a:r>
              <a:rPr lang="en-US" dirty="0" smtClean="0"/>
              <a:t>0x1c6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x slower!</a:t>
            </a:r>
          </a:p>
          <a:p>
            <a:r>
              <a:rPr lang="en-US" baseline="0" dirty="0" smtClean="0"/>
              <a:t>Pipelining? No. Parallelization? 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TLB miss in hardware usually, but not always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stuff in software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Fully transparent 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process ID could just be the PTBR</a:t>
            </a:r>
            <a:r>
              <a:rPr lang="en-US" baseline="0" dirty="0" smtClean="0"/>
              <a:t> for the process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A: have to flush</a:t>
            </a:r>
            <a:r>
              <a:rPr lang="en-US" baseline="0" dirty="0" smtClean="0"/>
              <a:t> entire cache on context switch</a:t>
            </a:r>
          </a:p>
          <a:p>
            <a:r>
              <a:rPr lang="en-US" dirty="0" smtClean="0"/>
              <a:t>A: </a:t>
            </a:r>
          </a:p>
          <a:p>
            <a:r>
              <a:rPr lang="en-US" dirty="0" smtClean="0"/>
              <a:t>Doing </a:t>
            </a:r>
            <a:r>
              <a:rPr lang="en-US" dirty="0"/>
              <a:t>synonym updates requires significant hardware – essentially an associative lookup on the physical address tags to see if you have multiple hits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3" tIns="45366" rIns="90733" bIns="45366"/>
          <a:lstStyle/>
          <a:p>
            <a:r>
              <a:rPr lang="en-US" sz="1100" dirty="0" smtClean="0"/>
              <a:t>Where?</a:t>
            </a:r>
          </a:p>
          <a:p>
            <a:r>
              <a:rPr lang="en-US" sz="1100" dirty="0" smtClean="0"/>
              <a:t>Caches:</a:t>
            </a:r>
            <a:r>
              <a:rPr lang="en-US" sz="1100" baseline="0" dirty="0" smtClean="0"/>
              <a:t> direct/n-way/</a:t>
            </a:r>
            <a:r>
              <a:rPr lang="en-US" sz="1100" baseline="0" dirty="0" err="1" smtClean="0"/>
              <a:t>fa</a:t>
            </a:r>
            <a:endParaRPr lang="en-US" sz="1100" baseline="0" dirty="0" smtClean="0"/>
          </a:p>
          <a:p>
            <a:r>
              <a:rPr lang="en-US" sz="1100" baseline="0" dirty="0" smtClean="0"/>
              <a:t>VM: </a:t>
            </a:r>
            <a:r>
              <a:rPr lang="en-US" sz="1100" baseline="0" dirty="0" err="1" smtClean="0"/>
              <a:t>fa</a:t>
            </a:r>
            <a:r>
              <a:rPr lang="en-US" sz="1100" baseline="0" dirty="0" smtClean="0"/>
              <a:t>, but with a table of contents to eliminate searches</a:t>
            </a:r>
          </a:p>
          <a:p>
            <a:r>
              <a:rPr lang="en-US" sz="1100" baseline="0" dirty="0" smtClean="0"/>
              <a:t>TLB: </a:t>
            </a:r>
            <a:r>
              <a:rPr lang="en-US" sz="1100" baseline="0" dirty="0" err="1" smtClean="0"/>
              <a:t>fa</a:t>
            </a:r>
            <a:endParaRPr lang="en-US" sz="1100" baseline="0" dirty="0" smtClean="0"/>
          </a:p>
          <a:p>
            <a:r>
              <a:rPr lang="en-US" sz="1100" baseline="0" dirty="0" smtClean="0"/>
              <a:t>Replacement?</a:t>
            </a:r>
          </a:p>
          <a:p>
            <a:r>
              <a:rPr lang="en-US" sz="1100" baseline="0" dirty="0" smtClean="0"/>
              <a:t>varied</a:t>
            </a:r>
          </a:p>
          <a:p>
            <a:r>
              <a:rPr lang="en-US" sz="1100" baseline="0" dirty="0" smtClean="0"/>
              <a:t>Writes?</a:t>
            </a:r>
          </a:p>
          <a:p>
            <a:r>
              <a:rPr lang="en-US" sz="1100" baseline="0" dirty="0" smtClean="0"/>
              <a:t>Caches: usually write-back, or maybe write-through, or maybe no-write w/ invalidation</a:t>
            </a:r>
          </a:p>
          <a:p>
            <a:r>
              <a:rPr lang="en-US" sz="1100" baseline="0" dirty="0" smtClean="0"/>
              <a:t>VM: write-back </a:t>
            </a:r>
          </a:p>
          <a:p>
            <a:r>
              <a:rPr lang="en-US" sz="1100" baseline="0" dirty="0" smtClean="0"/>
              <a:t>TLB: usually no-write</a:t>
            </a:r>
          </a:p>
          <a:p>
            <a:endParaRPr lang="en-US" sz="11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VADDR</a:t>
            </a:r>
            <a:r>
              <a:rPr lang="en-US" baseline="0" dirty="0" smtClean="0"/>
              <a:t> = 0x00401538</a:t>
            </a:r>
          </a:p>
          <a:p>
            <a:r>
              <a:rPr lang="en-US" baseline="0" dirty="0" smtClean="0"/>
              <a:t>PFN = VADDR/4kb = VADDR&gt;&gt;12 = 0x401</a:t>
            </a:r>
          </a:p>
          <a:p>
            <a:r>
              <a:rPr lang="en-US" baseline="0" dirty="0" err="1" smtClean="0"/>
              <a:t>PageTableEntry</a:t>
            </a:r>
            <a:r>
              <a:rPr lang="en-US" baseline="0" dirty="0" smtClean="0"/>
              <a:t> at 0x90000804 contains 0x4123B000</a:t>
            </a:r>
          </a:p>
          <a:p>
            <a:r>
              <a:rPr lang="en-US" baseline="0" dirty="0" smtClean="0"/>
              <a:t>Data at 0x4123B538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2</a:t>
            </a:r>
            <a:r>
              <a:rPr lang="en-US" baseline="30000" dirty="0" smtClean="0"/>
              <a:t>20</a:t>
            </a:r>
            <a:r>
              <a:rPr lang="en-US" dirty="0" smtClean="0"/>
              <a:t> entries in </a:t>
            </a:r>
            <a:r>
              <a:rPr lang="en-US" dirty="0" err="1" smtClean="0"/>
              <a:t>pagetable</a:t>
            </a:r>
            <a:r>
              <a:rPr lang="en-US" dirty="0" smtClean="0"/>
              <a:t>, so 2</a:t>
            </a:r>
            <a:r>
              <a:rPr lang="en-US" baseline="30000" dirty="0" smtClean="0"/>
              <a:t>22</a:t>
            </a:r>
            <a:r>
              <a:rPr lang="en-US" dirty="0" smtClean="0"/>
              <a:t> bytes = 4MB (w/ 4byte entries), so 40MB (25% of total!)</a:t>
            </a:r>
          </a:p>
          <a:p>
            <a:r>
              <a:rPr lang="en-US" dirty="0" smtClean="0"/>
              <a:t>Q: Can we possibly</a:t>
            </a:r>
            <a:r>
              <a:rPr lang="en-US" baseline="0" dirty="0" smtClean="0"/>
              <a:t> have a “full”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A: Not enough physical memory pages – some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 entries will be duplicates!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</a:t>
            </a:r>
            <a:r>
              <a:rPr lang="en-US" baseline="0" dirty="0" smtClean="0"/>
              <a:t> now access to NULL will fail</a:t>
            </a:r>
          </a:p>
          <a:p>
            <a:r>
              <a:rPr lang="en-US" baseline="0" dirty="0" smtClean="0"/>
              <a:t>A: we might not have that much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not executable;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different views</a:t>
            </a:r>
            <a:r>
              <a:rPr lang="en-US" baseline="0" dirty="0" smtClean="0"/>
              <a:t> of same data </a:t>
            </a:r>
            <a:r>
              <a:rPr lang="en-US" dirty="0" smtClean="0"/>
              <a:t>with</a:t>
            </a:r>
            <a:r>
              <a:rPr lang="en-US" baseline="0" dirty="0" smtClean="0"/>
              <a:t> different permissions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can make code read-only, executable;</a:t>
            </a:r>
            <a:r>
              <a:rPr lang="en-US" baseline="0" dirty="0" smtClean="0"/>
              <a:t> make data read-write but </a:t>
            </a:r>
            <a:r>
              <a:rPr lang="en-US" baseline="0" smtClean="0"/>
              <a:t>not executable; etc.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1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8.emf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notesSlide" Target="../notesSlides/notesSlide6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image" Target="../media/image9.emf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image" Target="../media/image10.emf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11.emf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50" Type="http://schemas.openxmlformats.org/officeDocument/2006/relationships/image" Target="../media/image16.emf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notesSlide" Target="../notesSlides/notesSlide11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tags" Target="../tags/tag246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tags" Target="../tags/tag24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image" Target="../media/image17.emf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63" Type="http://schemas.openxmlformats.org/officeDocument/2006/relationships/tags" Target="../tags/tag335.xml"/><Relationship Id="rId68" Type="http://schemas.openxmlformats.org/officeDocument/2006/relationships/tags" Target="../tags/tag340.xml"/><Relationship Id="rId7" Type="http://schemas.openxmlformats.org/officeDocument/2006/relationships/tags" Target="../tags/tag279.xml"/><Relationship Id="rId71" Type="http://schemas.openxmlformats.org/officeDocument/2006/relationships/notesSlide" Target="../notesSlides/notesSlide14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9" Type="http://schemas.openxmlformats.org/officeDocument/2006/relationships/tags" Target="../tags/tag301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tags" Target="../tags/tag330.xml"/><Relationship Id="rId66" Type="http://schemas.openxmlformats.org/officeDocument/2006/relationships/tags" Target="../tags/tag338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tags" Target="../tags/tag329.xml"/><Relationship Id="rId61" Type="http://schemas.openxmlformats.org/officeDocument/2006/relationships/tags" Target="../tags/tag333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60" Type="http://schemas.openxmlformats.org/officeDocument/2006/relationships/tags" Target="../tags/tag332.xml"/><Relationship Id="rId65" Type="http://schemas.openxmlformats.org/officeDocument/2006/relationships/tags" Target="../tags/tag337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64" Type="http://schemas.openxmlformats.org/officeDocument/2006/relationships/tags" Target="../tags/tag336.xml"/><Relationship Id="rId69" Type="http://schemas.openxmlformats.org/officeDocument/2006/relationships/tags" Target="../tags/tag341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72" Type="http://schemas.openxmlformats.org/officeDocument/2006/relationships/image" Target="../media/image19.emf"/><Relationship Id="rId3" Type="http://schemas.openxmlformats.org/officeDocument/2006/relationships/tags" Target="../tags/tag275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59" Type="http://schemas.openxmlformats.org/officeDocument/2006/relationships/tags" Target="../tags/tag331.xml"/><Relationship Id="rId67" Type="http://schemas.openxmlformats.org/officeDocument/2006/relationships/tags" Target="../tags/tag339.xml"/><Relationship Id="rId20" Type="http://schemas.openxmlformats.org/officeDocument/2006/relationships/tags" Target="../tags/tag292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62" Type="http://schemas.openxmlformats.org/officeDocument/2006/relationships/tags" Target="../tags/tag334.xml"/><Relationship Id="rId7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tags" Target="../tags/tag380.xml"/><Relationship Id="rId21" Type="http://schemas.openxmlformats.org/officeDocument/2006/relationships/tags" Target="../tags/tag362.xml"/><Relationship Id="rId34" Type="http://schemas.openxmlformats.org/officeDocument/2006/relationships/tags" Target="../tags/tag375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50" Type="http://schemas.openxmlformats.org/officeDocument/2006/relationships/tags" Target="../tags/tag391.xml"/><Relationship Id="rId55" Type="http://schemas.openxmlformats.org/officeDocument/2006/relationships/tags" Target="../tags/tag396.xml"/><Relationship Id="rId63" Type="http://schemas.openxmlformats.org/officeDocument/2006/relationships/tags" Target="../tags/tag404.xml"/><Relationship Id="rId68" Type="http://schemas.openxmlformats.org/officeDocument/2006/relationships/tags" Target="../tags/tag409.xml"/><Relationship Id="rId7" Type="http://schemas.openxmlformats.org/officeDocument/2006/relationships/tags" Target="../tags/tag348.xml"/><Relationship Id="rId71" Type="http://schemas.openxmlformats.org/officeDocument/2006/relationships/tags" Target="../tags/tag412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9" Type="http://schemas.openxmlformats.org/officeDocument/2006/relationships/tags" Target="../tags/tag370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66" Type="http://schemas.openxmlformats.org/officeDocument/2006/relationships/tags" Target="../tags/tag407.xml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Relationship Id="rId61" Type="http://schemas.openxmlformats.org/officeDocument/2006/relationships/tags" Target="../tags/tag402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65" Type="http://schemas.openxmlformats.org/officeDocument/2006/relationships/tags" Target="../tags/tag406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64" Type="http://schemas.openxmlformats.org/officeDocument/2006/relationships/tags" Target="../tags/tag405.xml"/><Relationship Id="rId69" Type="http://schemas.openxmlformats.org/officeDocument/2006/relationships/tags" Target="../tags/tag410.xml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Relationship Id="rId67" Type="http://schemas.openxmlformats.org/officeDocument/2006/relationships/tags" Target="../tags/tag408.xml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tags" Target="../tags/tag403.xml"/><Relationship Id="rId70" Type="http://schemas.openxmlformats.org/officeDocument/2006/relationships/tags" Target="../tags/tag4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5" Type="http://schemas.openxmlformats.org/officeDocument/2006/relationships/image" Target="../media/image20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20.xml"/><Relationship Id="rId21" Type="http://schemas.openxmlformats.org/officeDocument/2006/relationships/tags" Target="../tags/tag438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tags" Target="../tags/tag442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tags" Target="../tags/tag437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tags" Target="../tags/tag441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tags" Target="../tags/tag440.xml"/><Relationship Id="rId28" Type="http://schemas.openxmlformats.org/officeDocument/2006/relationships/image" Target="../media/image21.emf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tags" Target="../tags/tag439.xml"/><Relationship Id="rId27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45.xml"/><Relationship Id="rId21" Type="http://schemas.openxmlformats.org/officeDocument/2006/relationships/tags" Target="../tags/tag463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5" Type="http://schemas.openxmlformats.org/officeDocument/2006/relationships/tags" Target="../tags/tag467.xml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0" Type="http://schemas.openxmlformats.org/officeDocument/2006/relationships/tags" Target="../tags/tag462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tags" Target="../tags/tag466.xml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tags" Target="../tags/tag465.xml"/><Relationship Id="rId28" Type="http://schemas.openxmlformats.org/officeDocument/2006/relationships/image" Target="../media/image22.emf"/><Relationship Id="rId10" Type="http://schemas.openxmlformats.org/officeDocument/2006/relationships/tags" Target="../tags/tag452.xml"/><Relationship Id="rId19" Type="http://schemas.openxmlformats.org/officeDocument/2006/relationships/tags" Target="../tags/tag461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tags" Target="../tags/tag464.xml"/><Relationship Id="rId27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4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49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10" Type="http://schemas.openxmlformats.org/officeDocument/2006/relationships/tags" Target="../tags/tag513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4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4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529.xml"/><Relationship Id="rId9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" Type="http://schemas.openxmlformats.org/officeDocument/2006/relationships/tags" Target="../tags/tag536.xml"/><Relationship Id="rId21" Type="http://schemas.openxmlformats.org/officeDocument/2006/relationships/tags" Target="../tags/tag554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4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4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4.e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6.emf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04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cs typeface="Calibri"/>
              </a:rPr>
              <a:t>P &amp; H </a:t>
            </a:r>
            <a:r>
              <a:rPr lang="nl-NL" dirty="0" err="1">
                <a:solidFill>
                  <a:srgbClr val="FFFF00"/>
                </a:solidFill>
                <a:cs typeface="Calibri"/>
              </a:rPr>
              <a:t>Chapter</a:t>
            </a:r>
            <a:r>
              <a:rPr lang="nl-NL" dirty="0">
                <a:solidFill>
                  <a:srgbClr val="FFFF00"/>
                </a:solidFill>
                <a:cs typeface="Calibri"/>
              </a:rPr>
              <a:t> 5.4-5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Invalid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#1: Don’t map all pages </a:t>
            </a:r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chemeClr val="accent1"/>
                </a:solidFill>
              </a:rPr>
              <a:t>valid bit</a:t>
            </a:r>
            <a:r>
              <a:rPr lang="en-US" dirty="0" smtClean="0"/>
              <a:t> for each </a:t>
            </a:r>
            <a:br>
              <a:rPr lang="en-US" dirty="0" smtClean="0"/>
            </a:br>
            <a:r>
              <a:rPr lang="en-US" dirty="0" smtClean="0"/>
              <a:t>page table entry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1386342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1143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791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5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6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pic>
        <p:nvPicPr>
          <p:cNvPr id="7170" name="CP3 Ink f09cc7c5-36af-4967-9e15-f7eae0e563a9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5" y="2134439"/>
            <a:ext cx="6288451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#2: Page permissions!</a:t>
            </a:r>
          </a:p>
          <a:p>
            <a:r>
              <a:rPr lang="en-US" dirty="0" smtClean="0"/>
              <a:t>Keep </a:t>
            </a:r>
            <a:r>
              <a:rPr lang="en-US" dirty="0" smtClean="0">
                <a:solidFill>
                  <a:schemeClr val="accent1"/>
                </a:solidFill>
              </a:rPr>
              <a:t>R, W, X permission bits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each page table entry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19761252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791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6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CP3 Ink c1eb51ec-a8da-4ab6-9be8-97f27b3509c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0" y="5529600"/>
            <a:ext cx="3084900" cy="94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86868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 Trick #3: </a:t>
            </a:r>
            <a:r>
              <a:rPr lang="en-US" dirty="0" smtClean="0">
                <a:solidFill>
                  <a:schemeClr val="accent1"/>
                </a:solidFill>
              </a:rPr>
              <a:t>Aliasing</a:t>
            </a:r>
          </a:p>
          <a:p>
            <a:r>
              <a:rPr lang="en-US" dirty="0" smtClean="0"/>
              <a:t>Map the same physical page</a:t>
            </a:r>
            <a:br>
              <a:rPr lang="en-US" dirty="0" smtClean="0"/>
            </a:br>
            <a:r>
              <a:rPr lang="en-US" dirty="0" smtClean="0"/>
              <a:t>at several virtual addresses</a:t>
            </a:r>
          </a:p>
          <a:p>
            <a:r>
              <a:rPr lang="en-US" dirty="0" smtClean="0"/>
              <a:t>Q: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0634822"/>
              </p:ext>
            </p:extLst>
          </p:nvPr>
        </p:nvGraphicFramePr>
        <p:xfrm>
          <a:off x="838200" y="457200"/>
          <a:ext cx="3505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47244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16764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5791200" y="6076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775138" y="2667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5791200" y="50100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5765520" y="40194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5791200" y="11430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5791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15"/>
            </p:custDataLst>
          </p:nvPr>
        </p:nvCxnSpPr>
        <p:spPr>
          <a:xfrm>
            <a:off x="4343400" y="1219200"/>
            <a:ext cx="2895600" cy="457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6"/>
            </p:custDataLst>
          </p:nvPr>
        </p:nvCxnSpPr>
        <p:spPr>
          <a:xfrm flipV="1">
            <a:off x="4343400" y="2971800"/>
            <a:ext cx="2895600" cy="1219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CP3 Ink 89bb0916-5ad3-4437-8e1a-0a01ce4b73ba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0" y="1445100"/>
            <a:ext cx="4169700" cy="17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Paging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Can we run process larger than physical memory?</a:t>
            </a:r>
          </a:p>
          <a:p>
            <a:pPr lvl="1"/>
            <a:r>
              <a:rPr lang="en-US" dirty="0" smtClean="0"/>
              <a:t>The “virtual” in “virtual memory”</a:t>
            </a:r>
            <a:endParaRPr lang="en-US" i="1" dirty="0" smtClean="0"/>
          </a:p>
          <a:p>
            <a:r>
              <a:rPr lang="en-US" dirty="0" smtClean="0"/>
              <a:t>View memory as a “cache” for secondary storage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Swap</a:t>
            </a:r>
            <a:r>
              <a:rPr lang="en-US" dirty="0" smtClean="0"/>
              <a:t> memory pages out to disk when not in use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Page</a:t>
            </a:r>
            <a:r>
              <a:rPr lang="en-US" dirty="0" smtClean="0"/>
              <a:t> them back in when needed</a:t>
            </a:r>
          </a:p>
          <a:p>
            <a:endParaRPr lang="en-US" dirty="0" smtClean="0"/>
          </a:p>
          <a:p>
            <a:r>
              <a:rPr lang="en-US" dirty="0" smtClean="0"/>
              <a:t>Assumes Temporal/Spatial Locality</a:t>
            </a:r>
          </a:p>
          <a:p>
            <a:pPr lvl="1"/>
            <a:r>
              <a:rPr lang="en-US" dirty="0" smtClean="0"/>
              <a:t>Pages used recently most likely to be used again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419600"/>
            <a:ext cx="57912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Cool Trick #4: </a:t>
            </a:r>
            <a:r>
              <a:rPr lang="en-US" dirty="0" smtClean="0">
                <a:solidFill>
                  <a:schemeClr val="accent1"/>
                </a:solidFill>
              </a:rPr>
              <a:t>Paging/Swapping</a:t>
            </a:r>
          </a:p>
          <a:p>
            <a:r>
              <a:rPr lang="en-US" dirty="0" smtClean="0"/>
              <a:t>Need more bits: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Dirty, </a:t>
            </a:r>
            <a:r>
              <a:rPr lang="en-US" dirty="0" err="1" smtClean="0">
                <a:solidFill>
                  <a:schemeClr val="accent1"/>
                </a:solidFill>
              </a:rPr>
              <a:t>RecentlyUsed</a:t>
            </a:r>
            <a:r>
              <a:rPr lang="en-US" dirty="0" smtClean="0">
                <a:solidFill>
                  <a:schemeClr val="accent1"/>
                </a:solidFill>
              </a:rPr>
              <a:t>, …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3195210"/>
              </p:ext>
            </p:extLst>
          </p:nvPr>
        </p:nvGraphicFramePr>
        <p:xfrm>
          <a:off x="838200" y="457200"/>
          <a:ext cx="35052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85750"/>
                <a:gridCol w="285750"/>
                <a:gridCol w="285750"/>
                <a:gridCol w="28575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200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disk sector 25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37338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5240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791200" y="4495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775138" y="21336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5791200" y="38100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5765520" y="281940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5791200" y="9906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419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lowchart: Magnetic Disk 15"/>
          <p:cNvSpPr/>
          <p:nvPr>
            <p:custDataLst>
              <p:tags r:id="rId14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7432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25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24800" y="54864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200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8"/>
            </p:custDataLst>
          </p:nvPr>
        </p:nvCxnSpPr>
        <p:spPr>
          <a:xfrm>
            <a:off x="4343400" y="1219200"/>
            <a:ext cx="2895600" cy="304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9"/>
            </p:custDataLst>
          </p:nvPr>
        </p:nvCxnSpPr>
        <p:spPr>
          <a:xfrm flipV="1">
            <a:off x="4343400" y="2438400"/>
            <a:ext cx="2895600" cy="1752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CP3 Ink 8489c692-dac8-4d9e-89fe-ea0f24dfca2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4" y="746820"/>
            <a:ext cx="4152751" cy="33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Role of the Operating System</a:t>
            </a:r>
          </a:p>
          <a:p>
            <a:pPr algn="ctr"/>
            <a:r>
              <a:rPr lang="en-US" dirty="0" smtClean="0"/>
              <a:t>Context switches, working set, </a:t>
            </a:r>
          </a:p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sbrk</a:t>
            </a:r>
            <a:endParaRPr lang="en-US" dirty="0"/>
          </a:p>
        </p:txBody>
      </p:sp>
      <p:sp>
        <p:nvSpPr>
          <p:cNvPr id="374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needs a new page of memory</a:t>
            </a:r>
          </a:p>
          <a:p>
            <a:r>
              <a:rPr lang="en-US" dirty="0" smtClean="0"/>
              <a:t>(1) Invoke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void *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nbytes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</p:txBody>
      </p:sp>
      <p:pic>
        <p:nvPicPr>
          <p:cNvPr id="11266" name="CP3 Ink ba151c14-de5d-4b5c-a872-15b6d95c62d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5" y="2044800"/>
            <a:ext cx="4695151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is idle, but Skype wants to run</a:t>
            </a:r>
          </a:p>
          <a:p>
            <a:r>
              <a:rPr lang="en-US" dirty="0" smtClean="0"/>
              <a:t>(1) Firefox invokes the Operating System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sleep(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nseconds</a:t>
            </a:r>
            <a:r>
              <a:rPr lang="en-US" dirty="0" smtClean="0">
                <a:latin typeface="Consolas" pitchFamily="49" charset="0"/>
              </a:rPr>
              <a:t>);</a:t>
            </a:r>
          </a:p>
          <a:p>
            <a:r>
              <a:rPr lang="en-US" dirty="0" smtClean="0"/>
              <a:t>(2) OS saves Firefox’s registers, load </a:t>
            </a:r>
            <a:r>
              <a:rPr lang="en-US" dirty="0" err="1" smtClean="0"/>
              <a:t>skype’s</a:t>
            </a:r>
            <a:endParaRPr lang="en-US" dirty="0" smtClean="0"/>
          </a:p>
          <a:p>
            <a:pPr lvl="1"/>
            <a:r>
              <a:rPr lang="en-US" dirty="0" smtClean="0"/>
              <a:t>(more on this later)</a:t>
            </a:r>
          </a:p>
          <a:p>
            <a:r>
              <a:rPr lang="en-US" dirty="0" smtClean="0"/>
              <a:t>(3) OS changes the CPU’s Page Table Base Register</a:t>
            </a:r>
          </a:p>
          <a:p>
            <a:pPr lvl="1"/>
            <a:r>
              <a:rPr lang="en-US" dirty="0" smtClean="0"/>
              <a:t>Cop0:ContextRegister / CR3:PDBR</a:t>
            </a:r>
          </a:p>
          <a:p>
            <a:r>
              <a:rPr lang="en-US" dirty="0" smtClean="0"/>
              <a:t>(4) OS returns to Skype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290" name="CP3 Ink 738bf852-b037-49d4-a7dc-b8f10d89dbb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44" y="1811460"/>
            <a:ext cx="3135751" cy="49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/>
              <a:t>PA3 </a:t>
            </a:r>
            <a:r>
              <a:rPr lang="en-US" dirty="0" smtClean="0"/>
              <a:t>available.  Due </a:t>
            </a:r>
            <a:r>
              <a:rPr lang="en-US" dirty="0" smtClean="0">
                <a:solidFill>
                  <a:schemeClr val="accent1"/>
                </a:solidFill>
              </a:rPr>
              <a:t>Tuesday, April 19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endParaRPr lang="en-US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pairs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Be responsible with new knowledge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Scheduling a games night, possibly Friday, April 22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115888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five weeks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homeworks</a:t>
            </a:r>
            <a:r>
              <a:rPr lang="en-US" dirty="0" smtClean="0"/>
              <a:t> and two projects</a:t>
            </a:r>
          </a:p>
          <a:p>
            <a:pPr lvl="1"/>
            <a:r>
              <a:rPr lang="en-US" dirty="0" smtClean="0"/>
              <a:t>Prelim2 will be Thursday, April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PA4 will be final project (no final exam)</a:t>
            </a:r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Suppose Firefox and Skype want to share data</a:t>
            </a:r>
          </a:p>
          <a:p>
            <a:r>
              <a:rPr lang="en-US" dirty="0" smtClean="0"/>
              <a:t>(1) OS finds a free page of physical memory</a:t>
            </a:r>
          </a:p>
          <a:p>
            <a:pPr lvl="1"/>
            <a:r>
              <a:rPr lang="en-US" dirty="0" smtClean="0"/>
              <a:t>clear the page (fill with zeros)</a:t>
            </a:r>
          </a:p>
          <a:p>
            <a:pPr lvl="1"/>
            <a:r>
              <a:rPr lang="en-US" dirty="0" smtClean="0"/>
              <a:t>add a new entry to Firefox’s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1"/>
            <a:r>
              <a:rPr lang="en-US" dirty="0" smtClean="0"/>
              <a:t>add a new entry to Skype’s </a:t>
            </a:r>
            <a:r>
              <a:rPr lang="en-US" dirty="0" err="1" smtClean="0"/>
              <a:t>PageTable</a:t>
            </a:r>
            <a:endParaRPr lang="en-US" dirty="0" smtClean="0"/>
          </a:p>
          <a:p>
            <a:pPr lvl="2"/>
            <a:r>
              <a:rPr lang="en-US" dirty="0" smtClean="0"/>
              <a:t>can be same or different </a:t>
            </a:r>
            <a:r>
              <a:rPr lang="en-US" dirty="0" err="1" smtClean="0"/>
              <a:t>vaddr</a:t>
            </a:r>
            <a:endParaRPr lang="en-US" dirty="0" smtClean="0"/>
          </a:p>
          <a:p>
            <a:pPr lvl="2"/>
            <a:r>
              <a:rPr lang="en-US" dirty="0" smtClean="0"/>
              <a:t>can be same or different page permissions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4" name="CP3 Ink 18a49d77-cd02-47e0-9f6c-1e9ef59d19e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50" y="1354619"/>
            <a:ext cx="7288500" cy="41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Suppose Skype needs a new page of memory, but Firefox is hogging it all</a:t>
            </a:r>
          </a:p>
          <a:p>
            <a:r>
              <a:rPr lang="en-US" sz="2800" dirty="0" smtClean="0"/>
              <a:t>(1) Invoke the Operating System</a:t>
            </a:r>
          </a:p>
          <a:p>
            <a:pPr lvl="1">
              <a:buNone/>
            </a:pPr>
            <a:r>
              <a:rPr lang="en-US" sz="2400" dirty="0" smtClean="0">
                <a:latin typeface="Consolas" pitchFamily="49" charset="0"/>
              </a:rPr>
              <a:t>	void *</a:t>
            </a:r>
            <a:r>
              <a:rPr lang="en-US" sz="2400" dirty="0" err="1" smtClean="0">
                <a:latin typeface="Consolas" pitchFamily="49" charset="0"/>
              </a:rPr>
              <a:t>sbrk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nbytes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/>
              <a:t>(2) OS can’t find a free page of physical memory</a:t>
            </a:r>
          </a:p>
          <a:p>
            <a:pPr lvl="1"/>
            <a:r>
              <a:rPr lang="en-US" sz="2400" dirty="0" smtClean="0"/>
              <a:t>Pick a page from Firefox instead (or other process)</a:t>
            </a:r>
          </a:p>
          <a:p>
            <a:r>
              <a:rPr lang="en-US" sz="2800" dirty="0" smtClean="0"/>
              <a:t>(3) If page table entry has dirty bit set…</a:t>
            </a:r>
          </a:p>
          <a:p>
            <a:pPr lvl="1"/>
            <a:r>
              <a:rPr lang="en-US" sz="2400" dirty="0" smtClean="0"/>
              <a:t>Copy the page contents to disk</a:t>
            </a:r>
          </a:p>
          <a:p>
            <a:r>
              <a:rPr lang="en-US" sz="2800" dirty="0" smtClean="0"/>
              <a:t>(4) Mark Firefox’s page table entry as “on disk”</a:t>
            </a:r>
          </a:p>
          <a:p>
            <a:pPr lvl="1"/>
            <a:r>
              <a:rPr lang="en-US" sz="2400" dirty="0" smtClean="0"/>
              <a:t>Firefox will fault if it tries to access the page</a:t>
            </a:r>
          </a:p>
          <a:p>
            <a:r>
              <a:rPr lang="en-US" sz="2800" dirty="0" smtClean="0"/>
              <a:t>(5)  Give the newly freed physical page to Skype</a:t>
            </a:r>
          </a:p>
          <a:p>
            <a:pPr lvl="1"/>
            <a:r>
              <a:rPr lang="en-US" sz="2400" dirty="0" smtClean="0"/>
              <a:t>clear the page (fill with zeros)</a:t>
            </a:r>
          </a:p>
          <a:p>
            <a:pPr lvl="1"/>
            <a:r>
              <a:rPr lang="en-US" sz="2400" dirty="0" smtClean="0"/>
              <a:t>add a new entry to </a:t>
            </a:r>
            <a:r>
              <a:rPr lang="en-US" sz="2400" dirty="0" err="1" smtClean="0"/>
              <a:t>Skyps’s</a:t>
            </a:r>
            <a:r>
              <a:rPr lang="en-US" sz="2400" dirty="0" smtClean="0"/>
              <a:t> </a:t>
            </a:r>
            <a:r>
              <a:rPr lang="en-US" sz="2400" dirty="0" err="1" smtClean="0"/>
              <a:t>PageTable</a:t>
            </a:r>
            <a:endParaRPr lang="en-US" sz="2400" dirty="0" smtClean="0"/>
          </a:p>
        </p:txBody>
      </p:sp>
      <p:pic>
        <p:nvPicPr>
          <p:cNvPr id="14338" name="CP3 Ink 536d10d0-e3f1-4384-82a9-94a28ac56c8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20" y="4334760"/>
            <a:ext cx="5356200" cy="11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1: </a:t>
            </a:r>
            <a:br>
              <a:rPr lang="en-US" dirty="0" smtClean="0"/>
            </a:br>
            <a:r>
              <a:rPr lang="en-US" dirty="0" smtClean="0"/>
              <a:t>processes use only a few pages at a time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working set </a:t>
            </a:r>
            <a:r>
              <a:rPr lang="en-US" dirty="0" smtClean="0"/>
              <a:t>= set of process’s recently actively pages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43840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4255" y="2994037"/>
            <a:ext cx="1439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recent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accesses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28600" y="45720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7159161" y="457200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828800" y="44958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6096000" y="4495800"/>
            <a:ext cx="16764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6324600" y="4419600"/>
            <a:ext cx="12192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1828800" y="4419600"/>
            <a:ext cx="11430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11"/>
            </p:custDataLst>
          </p:nvPr>
        </p:nvSpPr>
        <p:spPr>
          <a:xfrm>
            <a:off x="3657600" y="4495800"/>
            <a:ext cx="14478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12"/>
            </p:custDataLst>
          </p:nvPr>
        </p:nvSpPr>
        <p:spPr>
          <a:xfrm>
            <a:off x="1828800" y="44958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>
            <p:custDataLst>
              <p:tags r:id="rId13"/>
            </p:custDataLst>
          </p:nvPr>
        </p:nvSpPr>
        <p:spPr>
          <a:xfrm>
            <a:off x="6477000" y="4495800"/>
            <a:ext cx="12954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14"/>
            </p:custDataLst>
          </p:nvPr>
        </p:nvSpPr>
        <p:spPr>
          <a:xfrm>
            <a:off x="6553200" y="4419600"/>
            <a:ext cx="990600" cy="1524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15"/>
            </p:custDataLst>
          </p:nvPr>
        </p:nvSpPr>
        <p:spPr>
          <a:xfrm>
            <a:off x="1828800" y="4419600"/>
            <a:ext cx="11430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16"/>
            </p:custDataLst>
          </p:nvPr>
        </p:nvSpPr>
        <p:spPr>
          <a:xfrm>
            <a:off x="3657600" y="4495800"/>
            <a:ext cx="1447800" cy="7620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17"/>
            </p:custDataLst>
          </p:nvPr>
        </p:nvSpPr>
        <p:spPr>
          <a:xfrm>
            <a:off x="6400800" y="3048000"/>
            <a:ext cx="609600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8"/>
            </p:custDataLst>
          </p:nvPr>
        </p:nvSpPr>
        <p:spPr>
          <a:xfrm>
            <a:off x="6477000" y="2743200"/>
            <a:ext cx="3048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19"/>
            </p:custDataLst>
          </p:nvPr>
        </p:nvSpPr>
        <p:spPr>
          <a:xfrm>
            <a:off x="6553200" y="2590800"/>
            <a:ext cx="76200" cy="1430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20"/>
            </p:custDataLst>
          </p:nvPr>
        </p:nvSpPr>
        <p:spPr>
          <a:xfrm>
            <a:off x="6858000" y="2667000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21"/>
            </p:custDataLst>
          </p:nvPr>
        </p:nvSpPr>
        <p:spPr>
          <a:xfrm>
            <a:off x="7010400" y="3200400"/>
            <a:ext cx="76200" cy="1371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22"/>
            </p:custDataLst>
          </p:nvPr>
        </p:nvSpPr>
        <p:spPr>
          <a:xfrm>
            <a:off x="7162800" y="3962400"/>
            <a:ext cx="762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>
          <a:xfrm>
            <a:off x="3657600" y="3048000"/>
            <a:ext cx="121919" cy="1524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>
          <a:xfrm>
            <a:off x="3733800" y="28194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25"/>
            </p:custDataLst>
          </p:nvPr>
        </p:nvSpPr>
        <p:spPr>
          <a:xfrm>
            <a:off x="3810000" y="3217524"/>
            <a:ext cx="76200" cy="1354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26"/>
            </p:custDataLst>
          </p:nvPr>
        </p:nvSpPr>
        <p:spPr>
          <a:xfrm>
            <a:off x="4572000" y="3979524"/>
            <a:ext cx="76200" cy="5924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27"/>
            </p:custDataLst>
          </p:nvPr>
        </p:nvSpPr>
        <p:spPr>
          <a:xfrm>
            <a:off x="4648200" y="3903324"/>
            <a:ext cx="76200" cy="6686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28"/>
            </p:custDataLst>
          </p:nvPr>
        </p:nvSpPr>
        <p:spPr>
          <a:xfrm>
            <a:off x="4953000" y="3065124"/>
            <a:ext cx="76200" cy="15068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29"/>
            </p:custDataLst>
          </p:nvPr>
        </p:nvSpPr>
        <p:spPr>
          <a:xfrm>
            <a:off x="2133600" y="3733800"/>
            <a:ext cx="457200" cy="838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30"/>
            </p:custDataLst>
          </p:nvPr>
        </p:nvSpPr>
        <p:spPr>
          <a:xfrm>
            <a:off x="2209800" y="2895600"/>
            <a:ext cx="76200" cy="1143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31"/>
            </p:custDataLst>
          </p:nvPr>
        </p:nvSpPr>
        <p:spPr>
          <a:xfrm>
            <a:off x="2971800" y="40557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32"/>
            </p:custDataLst>
          </p:nvPr>
        </p:nvSpPr>
        <p:spPr>
          <a:xfrm>
            <a:off x="1981200" y="40557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33"/>
            </p:custDataLst>
          </p:nvPr>
        </p:nvSpPr>
        <p:spPr>
          <a:xfrm>
            <a:off x="2362200" y="25146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34"/>
            </p:custDataLst>
          </p:nvPr>
        </p:nvSpPr>
        <p:spPr>
          <a:xfrm>
            <a:off x="2590800" y="2819400"/>
            <a:ext cx="76200" cy="1752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35"/>
            </p:custDataLst>
          </p:nvPr>
        </p:nvSpPr>
        <p:spPr>
          <a:xfrm>
            <a:off x="2514600" y="3217524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36"/>
            </p:custDataLst>
          </p:nvPr>
        </p:nvSpPr>
        <p:spPr>
          <a:xfrm>
            <a:off x="2286000" y="3505200"/>
            <a:ext cx="76200" cy="51627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Magnetic Disk 67"/>
          <p:cNvSpPr/>
          <p:nvPr>
            <p:custDataLst>
              <p:tags r:id="rId37"/>
            </p:custDataLst>
          </p:nvPr>
        </p:nvSpPr>
        <p:spPr>
          <a:xfrm>
            <a:off x="4724400" y="4724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38"/>
            </p:custDataLst>
          </p:nvPr>
        </p:nvSpPr>
        <p:spPr>
          <a:xfrm>
            <a:off x="4800600" y="51054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39"/>
            </p:custDataLst>
          </p:nvPr>
        </p:nvSpPr>
        <p:spPr>
          <a:xfrm>
            <a:off x="4800600" y="54102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40"/>
            </p:custDataLst>
          </p:nvPr>
        </p:nvSpPr>
        <p:spPr>
          <a:xfrm>
            <a:off x="5334000" y="51054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41"/>
            </p:custDataLst>
          </p:nvPr>
        </p:nvSpPr>
        <p:spPr>
          <a:xfrm>
            <a:off x="5257800" y="55626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42"/>
            </p:custDataLst>
          </p:nvPr>
        </p:nvSpPr>
        <p:spPr>
          <a:xfrm>
            <a:off x="5791200" y="5334000"/>
            <a:ext cx="381000" cy="228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43"/>
            </p:custDataLst>
          </p:nvPr>
        </p:nvSpPr>
        <p:spPr>
          <a:xfrm>
            <a:off x="2667000" y="50292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44"/>
            </p:custDataLst>
          </p:nvPr>
        </p:nvSpPr>
        <p:spPr>
          <a:xfrm>
            <a:off x="2667000" y="4800600"/>
            <a:ext cx="11430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45"/>
            </p:custDataLst>
          </p:nvPr>
        </p:nvSpPr>
        <p:spPr>
          <a:xfrm>
            <a:off x="2667000" y="53340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46"/>
            </p:custDataLst>
          </p:nvPr>
        </p:nvSpPr>
        <p:spPr>
          <a:xfrm>
            <a:off x="2667000" y="5715000"/>
            <a:ext cx="11430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CP3 Ink 097af6a6-7aed-4ca7-a766-02529e35c8ba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50" y="4482960"/>
            <a:ext cx="5254500" cy="20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 animBg="1"/>
      <p:bldP spid="14" grpId="0" animBg="1"/>
      <p:bldP spid="16" grpId="0" animBg="1"/>
      <p:bldP spid="2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Reasons for Thrashing</a:t>
            </a:r>
            <a:endParaRPr lang="en-US" dirty="0"/>
          </a:p>
        </p:txBody>
      </p:sp>
      <p:sp>
        <p:nvSpPr>
          <p:cNvPr id="3752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64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is too large?</a:t>
            </a:r>
          </a:p>
          <a:p>
            <a:r>
              <a:rPr lang="en-US" dirty="0" smtClean="0"/>
              <a:t>Case 1: Single process using too many pages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Case 2: Too many processes</a:t>
            </a:r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2895600" y="457200"/>
            <a:ext cx="1676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1600200" y="10668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4648200" y="10668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4648200" y="4572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9144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600200" y="2895600"/>
            <a:ext cx="3657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working set</a:t>
            </a:r>
            <a:endParaRPr lang="en-US" sz="2400" dirty="0"/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1600200" y="35052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4648200" y="35052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5334000" y="2895600"/>
            <a:ext cx="1371600" cy="533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swapped</a:t>
            </a:r>
            <a:endParaRPr lang="en-US" sz="2400" dirty="0"/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1600200" y="46482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>
          <a:xfrm>
            <a:off x="1600200" y="5257800"/>
            <a:ext cx="2971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</a:t>
            </a:r>
            <a:endParaRPr lang="en-US" sz="2400" dirty="0"/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4648200" y="5257800"/>
            <a:ext cx="3657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</a:t>
            </a:r>
            <a:endParaRPr lang="en-US" sz="2400" dirty="0"/>
          </a:p>
        </p:txBody>
      </p:sp>
      <p:sp>
        <p:nvSpPr>
          <p:cNvPr id="25" name="Rectangle 24"/>
          <p:cNvSpPr/>
          <p:nvPr>
            <p:custDataLst>
              <p:tags r:id="rId15"/>
            </p:custDataLst>
          </p:nvPr>
        </p:nvSpPr>
        <p:spPr>
          <a:xfrm>
            <a:off x="2209800" y="46482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2971800" y="4648200"/>
            <a:ext cx="5334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3581400" y="4648200"/>
            <a:ext cx="6096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18"/>
            </p:custDataLst>
          </p:nvPr>
        </p:nvSpPr>
        <p:spPr>
          <a:xfrm>
            <a:off x="4267200" y="4648200"/>
            <a:ext cx="7620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5105400" y="4648200"/>
            <a:ext cx="685800" cy="533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ws</a:t>
            </a:r>
            <a:endParaRPr lang="en-US" sz="2400" dirty="0"/>
          </a:p>
        </p:txBody>
      </p:sp>
      <p:pic>
        <p:nvPicPr>
          <p:cNvPr id="16386" name="CP3 Ink d3a31886-6c5e-4f58-8bc2-72c5a84a841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44" y="2676420"/>
            <a:ext cx="3203551" cy="238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Thrashing</a:t>
            </a:r>
            <a:endParaRPr lang="en-US"/>
          </a:p>
        </p:txBody>
      </p:sp>
      <p:sp>
        <p:nvSpPr>
          <p:cNvPr id="3763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Thrashing</a:t>
            </a:r>
            <a:r>
              <a:rPr lang="en-US" dirty="0" smtClean="0"/>
              <a:t> b/c working set of process (or processes) greater than physical memory available</a:t>
            </a:r>
          </a:p>
          <a:p>
            <a:pPr lvl="2"/>
            <a:r>
              <a:rPr lang="en-US" dirty="0" smtClean="0"/>
              <a:t>Firefox steals page from Skype</a:t>
            </a:r>
          </a:p>
          <a:p>
            <a:pPr lvl="2"/>
            <a:r>
              <a:rPr lang="en-US" dirty="0" smtClean="0"/>
              <a:t>Skype steals page from Firefox</a:t>
            </a:r>
          </a:p>
          <a:p>
            <a:pPr lvl="1"/>
            <a:r>
              <a:rPr lang="en-US" dirty="0" smtClean="0"/>
              <a:t>I/O (disk activity) at 100% utilization</a:t>
            </a:r>
          </a:p>
          <a:p>
            <a:pPr lvl="2"/>
            <a:r>
              <a:rPr lang="en-US" dirty="0" smtClean="0"/>
              <a:t>But no useful work is getting done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Ideal: Size of disk, speed of memory (or cache)</a:t>
            </a:r>
          </a:p>
          <a:p>
            <a:r>
              <a:rPr lang="en-US" dirty="0" smtClean="0"/>
              <a:t>Non-ideal: Speed of disk</a:t>
            </a:r>
            <a:endParaRPr lang="en-US" dirty="0"/>
          </a:p>
        </p:txBody>
      </p:sp>
      <p:pic>
        <p:nvPicPr>
          <p:cNvPr id="17410" name="CP3 Ink 99a44236-bce8-4d80-b535-4d7c1e0bcfe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0" y="8267640"/>
            <a:ext cx="101700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Paging Assumption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67380"/>
            <a:ext cx="8686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OS </a:t>
            </a:r>
            <a:r>
              <a:rPr lang="en-US" dirty="0" smtClean="0">
                <a:solidFill>
                  <a:schemeClr val="accent1"/>
                </a:solidFill>
              </a:rPr>
              <a:t>multiplexes</a:t>
            </a:r>
            <a:r>
              <a:rPr lang="en-US" dirty="0" smtClean="0"/>
              <a:t> physical memory among processes</a:t>
            </a:r>
          </a:p>
          <a:p>
            <a:pPr lvl="1"/>
            <a:r>
              <a:rPr lang="en-US" dirty="0" smtClean="0"/>
              <a:t>assumption # 2: </a:t>
            </a:r>
            <a:br>
              <a:rPr lang="en-US" dirty="0" smtClean="0"/>
            </a:br>
            <a:r>
              <a:rPr lang="en-US" dirty="0" smtClean="0"/>
              <a:t>recent accesses predict future accesses</a:t>
            </a:r>
          </a:p>
          <a:p>
            <a:pPr lvl="1"/>
            <a:r>
              <a:rPr lang="en-US" dirty="0" smtClean="0"/>
              <a:t>working set usually </a:t>
            </a:r>
            <a:r>
              <a:rPr lang="en-US" dirty="0" smtClean="0">
                <a:solidFill>
                  <a:schemeClr val="accent1"/>
                </a:solidFill>
              </a:rPr>
              <a:t>changes slowly </a:t>
            </a:r>
            <a:r>
              <a:rPr lang="en-US" dirty="0" smtClean="0"/>
              <a:t>over time</a:t>
            </a:r>
          </a:p>
          <a:p>
            <a:pPr lvl="1"/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43000" y="252478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 rot="16200000">
            <a:off x="-131702" y="329586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066800" y="465838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6"/>
            </p:custDataLst>
          </p:nvPr>
        </p:nvSpPr>
        <p:spPr>
          <a:xfrm>
            <a:off x="11430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7"/>
            </p:custDataLst>
          </p:nvPr>
        </p:nvSpPr>
        <p:spPr>
          <a:xfrm>
            <a:off x="11430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8"/>
            </p:custDataLst>
          </p:nvPr>
        </p:nvSpPr>
        <p:spPr>
          <a:xfrm>
            <a:off x="1371600" y="37439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9"/>
            </p:custDataLst>
          </p:nvPr>
        </p:nvSpPr>
        <p:spPr>
          <a:xfrm>
            <a:off x="13716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10"/>
            </p:custDataLst>
          </p:nvPr>
        </p:nvSpPr>
        <p:spPr>
          <a:xfrm>
            <a:off x="1600200" y="36677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11"/>
            </p:custDataLst>
          </p:nvPr>
        </p:nvSpPr>
        <p:spPr>
          <a:xfrm>
            <a:off x="16002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12"/>
            </p:custDataLst>
          </p:nvPr>
        </p:nvSpPr>
        <p:spPr>
          <a:xfrm>
            <a:off x="18288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13"/>
            </p:custDataLst>
          </p:nvPr>
        </p:nvSpPr>
        <p:spPr>
          <a:xfrm>
            <a:off x="1828800" y="2677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14"/>
            </p:custDataLst>
          </p:nvPr>
        </p:nvSpPr>
        <p:spPr>
          <a:xfrm>
            <a:off x="2057400" y="35915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15"/>
            </p:custDataLst>
          </p:nvPr>
        </p:nvSpPr>
        <p:spPr>
          <a:xfrm>
            <a:off x="2057400" y="27533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16"/>
            </p:custDataLst>
          </p:nvPr>
        </p:nvSpPr>
        <p:spPr>
          <a:xfrm>
            <a:off x="2286000" y="351538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17"/>
            </p:custDataLst>
          </p:nvPr>
        </p:nvSpPr>
        <p:spPr>
          <a:xfrm>
            <a:off x="2286000" y="28295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18"/>
            </p:custDataLst>
          </p:nvPr>
        </p:nvSpPr>
        <p:spPr>
          <a:xfrm>
            <a:off x="2514600" y="35915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19"/>
            </p:custDataLst>
          </p:nvPr>
        </p:nvSpPr>
        <p:spPr>
          <a:xfrm>
            <a:off x="2514600" y="29819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20"/>
            </p:custDataLst>
          </p:nvPr>
        </p:nvSpPr>
        <p:spPr>
          <a:xfrm>
            <a:off x="2743200" y="36677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21"/>
            </p:custDataLst>
          </p:nvPr>
        </p:nvSpPr>
        <p:spPr>
          <a:xfrm>
            <a:off x="2743200" y="29819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22"/>
            </p:custDataLst>
          </p:nvPr>
        </p:nvSpPr>
        <p:spPr>
          <a:xfrm>
            <a:off x="2971800" y="36677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23"/>
            </p:custDataLst>
          </p:nvPr>
        </p:nvSpPr>
        <p:spPr>
          <a:xfrm>
            <a:off x="2971800" y="29819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24"/>
            </p:custDataLst>
          </p:nvPr>
        </p:nvSpPr>
        <p:spPr>
          <a:xfrm>
            <a:off x="3200400" y="3515380"/>
            <a:ext cx="228600" cy="685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25"/>
            </p:custDataLst>
          </p:nvPr>
        </p:nvSpPr>
        <p:spPr>
          <a:xfrm>
            <a:off x="3200400" y="29057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26"/>
            </p:custDataLst>
          </p:nvPr>
        </p:nvSpPr>
        <p:spPr>
          <a:xfrm>
            <a:off x="3429000" y="34391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27"/>
            </p:custDataLst>
          </p:nvPr>
        </p:nvSpPr>
        <p:spPr>
          <a:xfrm>
            <a:off x="3429000" y="2829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28"/>
            </p:custDataLst>
          </p:nvPr>
        </p:nvSpPr>
        <p:spPr>
          <a:xfrm>
            <a:off x="36576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29"/>
            </p:custDataLst>
          </p:nvPr>
        </p:nvSpPr>
        <p:spPr>
          <a:xfrm>
            <a:off x="3657600" y="2829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30"/>
            </p:custDataLst>
          </p:nvPr>
        </p:nvSpPr>
        <p:spPr>
          <a:xfrm>
            <a:off x="3886200" y="35153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31"/>
            </p:custDataLst>
          </p:nvPr>
        </p:nvSpPr>
        <p:spPr>
          <a:xfrm>
            <a:off x="38862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32"/>
            </p:custDataLst>
          </p:nvPr>
        </p:nvSpPr>
        <p:spPr>
          <a:xfrm>
            <a:off x="4114800" y="3439180"/>
            <a:ext cx="228600" cy="609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33"/>
            </p:custDataLst>
          </p:nvPr>
        </p:nvSpPr>
        <p:spPr>
          <a:xfrm>
            <a:off x="4114800" y="2677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34"/>
            </p:custDataLst>
          </p:nvPr>
        </p:nvSpPr>
        <p:spPr>
          <a:xfrm>
            <a:off x="43434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35"/>
            </p:custDataLst>
          </p:nvPr>
        </p:nvSpPr>
        <p:spPr>
          <a:xfrm>
            <a:off x="43434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36"/>
            </p:custDataLst>
          </p:nvPr>
        </p:nvSpPr>
        <p:spPr>
          <a:xfrm>
            <a:off x="4572000" y="34391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37"/>
            </p:custDataLst>
          </p:nvPr>
        </p:nvSpPr>
        <p:spPr>
          <a:xfrm>
            <a:off x="45720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38"/>
            </p:custDataLst>
          </p:nvPr>
        </p:nvSpPr>
        <p:spPr>
          <a:xfrm>
            <a:off x="4800600" y="34391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39"/>
            </p:custDataLst>
          </p:nvPr>
        </p:nvSpPr>
        <p:spPr>
          <a:xfrm>
            <a:off x="4800600" y="26771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40"/>
            </p:custDataLst>
          </p:nvPr>
        </p:nvSpPr>
        <p:spPr>
          <a:xfrm>
            <a:off x="5029200" y="35915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41"/>
            </p:custDataLst>
          </p:nvPr>
        </p:nvSpPr>
        <p:spPr>
          <a:xfrm>
            <a:off x="50292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42"/>
            </p:custDataLst>
          </p:nvPr>
        </p:nvSpPr>
        <p:spPr>
          <a:xfrm>
            <a:off x="5257800" y="41249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43"/>
            </p:custDataLst>
          </p:nvPr>
        </p:nvSpPr>
        <p:spPr>
          <a:xfrm>
            <a:off x="52578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44"/>
            </p:custDataLst>
          </p:nvPr>
        </p:nvSpPr>
        <p:spPr>
          <a:xfrm>
            <a:off x="5486400" y="4201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45"/>
            </p:custDataLst>
          </p:nvPr>
        </p:nvSpPr>
        <p:spPr>
          <a:xfrm>
            <a:off x="54864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46"/>
            </p:custDataLst>
          </p:nvPr>
        </p:nvSpPr>
        <p:spPr>
          <a:xfrm>
            <a:off x="57150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47"/>
            </p:custDataLst>
          </p:nvPr>
        </p:nvSpPr>
        <p:spPr>
          <a:xfrm>
            <a:off x="57150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48"/>
            </p:custDataLst>
          </p:nvPr>
        </p:nvSpPr>
        <p:spPr>
          <a:xfrm>
            <a:off x="5943600" y="40487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49"/>
            </p:custDataLst>
          </p:nvPr>
        </p:nvSpPr>
        <p:spPr>
          <a:xfrm>
            <a:off x="59436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50"/>
            </p:custDataLst>
          </p:nvPr>
        </p:nvSpPr>
        <p:spPr>
          <a:xfrm>
            <a:off x="61722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51"/>
            </p:custDataLst>
          </p:nvPr>
        </p:nvSpPr>
        <p:spPr>
          <a:xfrm>
            <a:off x="61722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52"/>
            </p:custDataLst>
          </p:nvPr>
        </p:nvSpPr>
        <p:spPr>
          <a:xfrm>
            <a:off x="6400800" y="40487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64008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54"/>
            </p:custDataLst>
          </p:nvPr>
        </p:nvSpPr>
        <p:spPr>
          <a:xfrm>
            <a:off x="6629400" y="412498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55"/>
            </p:custDataLst>
          </p:nvPr>
        </p:nvSpPr>
        <p:spPr>
          <a:xfrm>
            <a:off x="66294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56"/>
            </p:custDataLst>
          </p:nvPr>
        </p:nvSpPr>
        <p:spPr>
          <a:xfrm>
            <a:off x="6858000" y="4124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57"/>
            </p:custDataLst>
          </p:nvPr>
        </p:nvSpPr>
        <p:spPr>
          <a:xfrm>
            <a:off x="6858000" y="26771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58"/>
            </p:custDataLst>
          </p:nvPr>
        </p:nvSpPr>
        <p:spPr>
          <a:xfrm>
            <a:off x="7086600" y="4201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59"/>
            </p:custDataLst>
          </p:nvPr>
        </p:nvSpPr>
        <p:spPr>
          <a:xfrm>
            <a:off x="7086600" y="2753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60"/>
            </p:custDataLst>
          </p:nvPr>
        </p:nvSpPr>
        <p:spPr>
          <a:xfrm>
            <a:off x="7315200" y="41249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61"/>
            </p:custDataLst>
          </p:nvPr>
        </p:nvSpPr>
        <p:spPr>
          <a:xfrm>
            <a:off x="7315200" y="2753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62"/>
            </p:custDataLst>
          </p:nvPr>
        </p:nvSpPr>
        <p:spPr>
          <a:xfrm>
            <a:off x="7543800" y="40487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63"/>
            </p:custDataLst>
          </p:nvPr>
        </p:nvSpPr>
        <p:spPr>
          <a:xfrm>
            <a:off x="7543800" y="2677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64"/>
            </p:custDataLst>
          </p:nvPr>
        </p:nvSpPr>
        <p:spPr>
          <a:xfrm>
            <a:off x="4343400" y="44297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65"/>
            </p:custDataLst>
          </p:nvPr>
        </p:nvSpPr>
        <p:spPr>
          <a:xfrm>
            <a:off x="5486400" y="36677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66"/>
            </p:custDataLst>
          </p:nvPr>
        </p:nvSpPr>
        <p:spPr>
          <a:xfrm>
            <a:off x="7086600" y="3515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67"/>
            </p:custDataLst>
          </p:nvPr>
        </p:nvSpPr>
        <p:spPr>
          <a:xfrm>
            <a:off x="6858000" y="34391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68"/>
            </p:custDataLst>
          </p:nvPr>
        </p:nvSpPr>
        <p:spPr>
          <a:xfrm>
            <a:off x="6629400" y="351538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CP3 Ink 42310a08-b2da-42b2-b6f2-2268c7f79128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10" y="1747740"/>
            <a:ext cx="2745900" cy="8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60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More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if working set changes rapidly or unpredictably?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Thrashing b/c recent accesses don’t predict future accesses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43000" y="1457980"/>
            <a:ext cx="7315200" cy="2133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 rot="16200000">
            <a:off x="-131702" y="2229060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working set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66800" y="359158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2600980"/>
            <a:ext cx="228600" cy="533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1143000" y="16103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1371600" y="29718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1371600" y="1905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1600200" y="26009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1600200" y="2057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1828800" y="2286000"/>
            <a:ext cx="228600" cy="457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2057400" y="3200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2057400" y="28956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2057400" y="1600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2286000" y="266700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7"/>
            </p:custDataLst>
          </p:nvPr>
        </p:nvSpPr>
        <p:spPr>
          <a:xfrm>
            <a:off x="2286000" y="1905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>
          <a:xfrm>
            <a:off x="2514600" y="32004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9"/>
            </p:custDataLst>
          </p:nvPr>
        </p:nvSpPr>
        <p:spPr>
          <a:xfrm>
            <a:off x="2514600" y="18288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20"/>
            </p:custDataLst>
          </p:nvPr>
        </p:nvSpPr>
        <p:spPr>
          <a:xfrm>
            <a:off x="2743200" y="26009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21"/>
            </p:custDataLst>
          </p:nvPr>
        </p:nvSpPr>
        <p:spPr>
          <a:xfrm>
            <a:off x="2743200" y="1524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22"/>
            </p:custDataLst>
          </p:nvPr>
        </p:nvSpPr>
        <p:spPr>
          <a:xfrm>
            <a:off x="2971800" y="3124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23"/>
            </p:custDataLst>
          </p:nvPr>
        </p:nvSpPr>
        <p:spPr>
          <a:xfrm>
            <a:off x="2971800" y="1981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24"/>
            </p:custDataLst>
          </p:nvPr>
        </p:nvSpPr>
        <p:spPr>
          <a:xfrm>
            <a:off x="3200400" y="2448580"/>
            <a:ext cx="228600" cy="2946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25"/>
            </p:custDataLst>
          </p:nvPr>
        </p:nvSpPr>
        <p:spPr>
          <a:xfrm>
            <a:off x="3200400" y="19050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6"/>
            </p:custDataLst>
          </p:nvPr>
        </p:nvSpPr>
        <p:spPr>
          <a:xfrm>
            <a:off x="3429000" y="26670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3429000" y="1600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657600" y="32004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9"/>
            </p:custDataLst>
          </p:nvPr>
        </p:nvSpPr>
        <p:spPr>
          <a:xfrm>
            <a:off x="3657600" y="17627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30"/>
            </p:custDataLst>
          </p:nvPr>
        </p:nvSpPr>
        <p:spPr>
          <a:xfrm>
            <a:off x="38862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5257800" y="16002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>
          <a:xfrm>
            <a:off x="5715000" y="30581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33"/>
            </p:custDataLst>
          </p:nvPr>
        </p:nvSpPr>
        <p:spPr>
          <a:xfrm>
            <a:off x="5715000" y="1981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34"/>
            </p:custDataLst>
          </p:nvPr>
        </p:nvSpPr>
        <p:spPr>
          <a:xfrm>
            <a:off x="5943600" y="2981980"/>
            <a:ext cx="228600" cy="3810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5"/>
            </p:custDataLst>
          </p:nvPr>
        </p:nvSpPr>
        <p:spPr>
          <a:xfrm>
            <a:off x="5943600" y="1524000"/>
            <a:ext cx="228600" cy="3149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6"/>
            </p:custDataLst>
          </p:nvPr>
        </p:nvSpPr>
        <p:spPr>
          <a:xfrm>
            <a:off x="6172200" y="2514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7"/>
            </p:custDataLst>
          </p:nvPr>
        </p:nvSpPr>
        <p:spPr>
          <a:xfrm>
            <a:off x="6172200" y="19812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8"/>
            </p:custDataLst>
          </p:nvPr>
        </p:nvSpPr>
        <p:spPr>
          <a:xfrm>
            <a:off x="6400800" y="32004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9"/>
            </p:custDataLst>
          </p:nvPr>
        </p:nvSpPr>
        <p:spPr>
          <a:xfrm>
            <a:off x="6400800" y="161038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40"/>
            </p:custDataLst>
          </p:nvPr>
        </p:nvSpPr>
        <p:spPr>
          <a:xfrm>
            <a:off x="6629400" y="3276600"/>
            <a:ext cx="228600" cy="2387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41"/>
            </p:custDataLst>
          </p:nvPr>
        </p:nvSpPr>
        <p:spPr>
          <a:xfrm>
            <a:off x="6858000" y="23622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42"/>
            </p:custDataLst>
          </p:nvPr>
        </p:nvSpPr>
        <p:spPr>
          <a:xfrm>
            <a:off x="6858000" y="3058180"/>
            <a:ext cx="228600" cy="2184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43"/>
            </p:custDataLst>
          </p:nvPr>
        </p:nvSpPr>
        <p:spPr>
          <a:xfrm>
            <a:off x="6858000" y="1610380"/>
            <a:ext cx="228600" cy="14222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44"/>
            </p:custDataLst>
          </p:nvPr>
        </p:nvSpPr>
        <p:spPr>
          <a:xfrm>
            <a:off x="7086600" y="2667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5"/>
            </p:custDataLst>
          </p:nvPr>
        </p:nvSpPr>
        <p:spPr>
          <a:xfrm>
            <a:off x="7086600" y="1828800"/>
            <a:ext cx="228600" cy="8638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6"/>
            </p:custDataLst>
          </p:nvPr>
        </p:nvSpPr>
        <p:spPr>
          <a:xfrm>
            <a:off x="7315200" y="305818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7"/>
            </p:custDataLst>
          </p:nvPr>
        </p:nvSpPr>
        <p:spPr>
          <a:xfrm>
            <a:off x="7315200" y="21336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8"/>
            </p:custDataLst>
          </p:nvPr>
        </p:nvSpPr>
        <p:spPr>
          <a:xfrm>
            <a:off x="7543800" y="2667000"/>
            <a:ext cx="228600" cy="3048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9"/>
            </p:custDataLst>
          </p:nvPr>
        </p:nvSpPr>
        <p:spPr>
          <a:xfrm>
            <a:off x="7543800" y="1676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50"/>
            </p:custDataLst>
          </p:nvPr>
        </p:nvSpPr>
        <p:spPr>
          <a:xfrm>
            <a:off x="4114800" y="2667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51"/>
            </p:custDataLst>
          </p:nvPr>
        </p:nvSpPr>
        <p:spPr>
          <a:xfrm>
            <a:off x="3886200" y="2743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52"/>
            </p:custDataLst>
          </p:nvPr>
        </p:nvSpPr>
        <p:spPr>
          <a:xfrm>
            <a:off x="7086600" y="244858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53"/>
            </p:custDataLst>
          </p:nvPr>
        </p:nvSpPr>
        <p:spPr>
          <a:xfrm>
            <a:off x="6858000" y="2057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54"/>
            </p:custDataLst>
          </p:nvPr>
        </p:nvSpPr>
        <p:spPr>
          <a:xfrm>
            <a:off x="6629400" y="2743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5"/>
            </p:custDataLst>
          </p:nvPr>
        </p:nvSpPr>
        <p:spPr>
          <a:xfrm>
            <a:off x="4343400" y="2590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6"/>
            </p:custDataLst>
          </p:nvPr>
        </p:nvSpPr>
        <p:spPr>
          <a:xfrm>
            <a:off x="4572000" y="2514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7"/>
            </p:custDataLst>
          </p:nvPr>
        </p:nvSpPr>
        <p:spPr>
          <a:xfrm>
            <a:off x="4800600" y="2438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8"/>
            </p:custDataLst>
          </p:nvPr>
        </p:nvSpPr>
        <p:spPr>
          <a:xfrm>
            <a:off x="5029200" y="2362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9"/>
            </p:custDataLst>
          </p:nvPr>
        </p:nvSpPr>
        <p:spPr>
          <a:xfrm>
            <a:off x="4114800" y="21336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60"/>
            </p:custDataLst>
          </p:nvPr>
        </p:nvSpPr>
        <p:spPr>
          <a:xfrm>
            <a:off x="3886200" y="2209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61"/>
            </p:custDataLst>
          </p:nvPr>
        </p:nvSpPr>
        <p:spPr>
          <a:xfrm>
            <a:off x="4343400" y="20574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62"/>
            </p:custDataLst>
          </p:nvPr>
        </p:nvSpPr>
        <p:spPr>
          <a:xfrm>
            <a:off x="4572000" y="19812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63"/>
            </p:custDataLst>
          </p:nvPr>
        </p:nvSpPr>
        <p:spPr>
          <a:xfrm>
            <a:off x="4800600" y="19050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64"/>
            </p:custDataLst>
          </p:nvPr>
        </p:nvSpPr>
        <p:spPr>
          <a:xfrm>
            <a:off x="5029200" y="1828800"/>
            <a:ext cx="228600" cy="762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5"/>
            </p:custDataLst>
          </p:nvPr>
        </p:nvSpPr>
        <p:spPr>
          <a:xfrm>
            <a:off x="4114800" y="3124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66"/>
            </p:custDataLst>
          </p:nvPr>
        </p:nvSpPr>
        <p:spPr>
          <a:xfrm>
            <a:off x="43434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>
            <p:custDataLst>
              <p:tags r:id="rId67"/>
            </p:custDataLst>
          </p:nvPr>
        </p:nvSpPr>
        <p:spPr>
          <a:xfrm>
            <a:off x="45720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>
            <p:custDataLst>
              <p:tags r:id="rId68"/>
            </p:custDataLst>
          </p:nvPr>
        </p:nvSpPr>
        <p:spPr>
          <a:xfrm>
            <a:off x="4800600" y="30480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>
            <p:custDataLst>
              <p:tags r:id="rId69"/>
            </p:custDataLst>
          </p:nvPr>
        </p:nvSpPr>
        <p:spPr>
          <a:xfrm>
            <a:off x="5029200" y="31242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70"/>
            </p:custDataLst>
          </p:nvPr>
        </p:nvSpPr>
        <p:spPr>
          <a:xfrm>
            <a:off x="5257800" y="2819400"/>
            <a:ext cx="228600" cy="1524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>
            <p:custDataLst>
              <p:tags r:id="rId71"/>
            </p:custDataLst>
          </p:nvPr>
        </p:nvSpPr>
        <p:spPr>
          <a:xfrm>
            <a:off x="5486400" y="3276600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Preventing Thrashing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prevent thrashing?</a:t>
            </a:r>
          </a:p>
          <a:p>
            <a:pPr lvl="1"/>
            <a:r>
              <a:rPr lang="en-US" dirty="0" smtClean="0"/>
              <a:t>User: Don’t run too many apps</a:t>
            </a:r>
          </a:p>
          <a:p>
            <a:pPr lvl="1"/>
            <a:r>
              <a:rPr lang="en-US" dirty="0" smtClean="0"/>
              <a:t>Process: efficient and predictable </a:t>
            </a:r>
            <a:r>
              <a:rPr lang="en-US" dirty="0" err="1" smtClean="0"/>
              <a:t>mem</a:t>
            </a:r>
            <a:r>
              <a:rPr lang="en-US" dirty="0" smtClean="0"/>
              <a:t> usage</a:t>
            </a:r>
          </a:p>
          <a:p>
            <a:pPr lvl="1"/>
            <a:r>
              <a:rPr lang="en-US" dirty="0" smtClean="0"/>
              <a:t>OS: Don’t over-commit memory, memory-aware scheduling policies,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4018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 = </a:t>
            </a:r>
            <a:r>
              <a:rPr lang="en-US" i="1" dirty="0" smtClean="0"/>
              <a:t>page fault</a:t>
            </a:r>
            <a:br>
              <a:rPr lang="en-US" i="1" dirty="0" smtClean="0"/>
            </a:br>
            <a:r>
              <a:rPr lang="en-US" dirty="0" smtClean="0"/>
              <a:t>load the swapped-out page and retry instruction,</a:t>
            </a:r>
            <a:br>
              <a:rPr lang="en-US" dirty="0" smtClean="0"/>
            </a:br>
            <a:r>
              <a:rPr lang="en-US" dirty="0" smtClean="0"/>
              <a:t>or kill program if the page really doesn’t exist,</a:t>
            </a:r>
            <a:br>
              <a:rPr lang="en-US" dirty="0" smtClean="0"/>
            </a:br>
            <a:r>
              <a:rPr lang="en-US" dirty="0" smtClean="0"/>
              <a:t>or tell the program it made a mistake</a:t>
            </a:r>
          </a:p>
        </p:txBody>
      </p:sp>
      <p:pic>
        <p:nvPicPr>
          <p:cNvPr id="19458" name="CP3 Ink f495a567-3d37-4647-a251-e5d6eaea99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0" y="2379120"/>
            <a:ext cx="7593600" cy="10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Translation </a:t>
            </a:r>
            <a:r>
              <a:rPr lang="en-US" dirty="0" err="1" smtClean="0">
                <a:sym typeface="Wingdings" pitchFamily="2" charset="2"/>
              </a:rPr>
              <a:t>lookaside</a:t>
            </a:r>
            <a:r>
              <a:rPr lang="en-US" dirty="0" smtClean="0"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Memory </a:t>
            </a:r>
            <a:r>
              <a:rPr lang="en-US" smtClean="0">
                <a:sym typeface="Wingdings" pitchFamily="2" charset="2"/>
              </a:rPr>
              <a:t>Meets Caching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Table Review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7086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Q:How many bits for a page number?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A: 20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PageTableEntry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valid/dirty/r/w/x/…</a:t>
            </a:r>
          </a:p>
          <a:p>
            <a:r>
              <a:rPr lang="en-US" sz="2600" dirty="0" smtClean="0"/>
              <a:t>Q: What is stored in each </a:t>
            </a:r>
            <a:r>
              <a:rPr lang="en-US" sz="2600" dirty="0" err="1" smtClean="0"/>
              <a:t>PageDirEntry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</a:t>
            </a:r>
            <a:r>
              <a:rPr lang="en-US" sz="2600" dirty="0" err="1" smtClean="0"/>
              <a:t>ppn</a:t>
            </a:r>
            <a:r>
              <a:rPr lang="en-US" sz="2600" dirty="0" smtClean="0"/>
              <a:t>, valid/?/…</a:t>
            </a:r>
          </a:p>
          <a:p>
            <a:r>
              <a:rPr lang="en-US" sz="2600" dirty="0" smtClean="0"/>
              <a:t>Q: How many entries in a </a:t>
            </a:r>
            <a:r>
              <a:rPr lang="en-US" sz="2600" dirty="0" err="1" smtClean="0"/>
              <a:t>PageDirectory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A: 1024 four-byte PDEs</a:t>
            </a:r>
          </a:p>
          <a:p>
            <a:r>
              <a:rPr lang="en-US" sz="2600" dirty="0" smtClean="0">
                <a:sym typeface="Wingdings" pitchFamily="2" charset="2"/>
              </a:rPr>
              <a:t>Q: How many </a:t>
            </a:r>
            <a:r>
              <a:rPr lang="en-US" sz="2600" dirty="0" err="1" smtClean="0">
                <a:sym typeface="Wingdings" pitchFamily="2" charset="2"/>
              </a:rPr>
              <a:t>entires</a:t>
            </a:r>
            <a:r>
              <a:rPr lang="en-US" sz="2600" dirty="0" smtClean="0">
                <a:sym typeface="Wingdings" pitchFamily="2" charset="2"/>
              </a:rPr>
              <a:t> in each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?</a:t>
            </a:r>
          </a:p>
          <a:p>
            <a:r>
              <a:rPr lang="en-US" sz="2600" dirty="0" smtClean="0">
                <a:sym typeface="Wingdings" pitchFamily="2" charset="2"/>
              </a:rPr>
              <a:t>A: 1024 four-byte PTEs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CP3 Ink ce98bbd5-5d2d-4a7e-abf1-e6e06043b851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0" y="652020"/>
            <a:ext cx="7695300" cy="27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Page Table Example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229600" cy="6400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x86 Example: 2 level page tables, assume…</a:t>
            </a:r>
            <a:br>
              <a:rPr lang="en-US" sz="2600" dirty="0" smtClean="0"/>
            </a:br>
            <a:r>
              <a:rPr lang="en-US" sz="2600" dirty="0" smtClean="0"/>
              <a:t>32 bit </a:t>
            </a:r>
            <a:r>
              <a:rPr lang="en-US" sz="2600" dirty="0" err="1" smtClean="0"/>
              <a:t>vaddr</a:t>
            </a:r>
            <a:r>
              <a:rPr lang="en-US" sz="2600" dirty="0" smtClean="0"/>
              <a:t>, 32 bit </a:t>
            </a:r>
            <a:r>
              <a:rPr lang="en-US" sz="2600" dirty="0" err="1" smtClean="0"/>
              <a:t>paddr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4k </a:t>
            </a:r>
            <a:r>
              <a:rPr lang="en-US" sz="2600" dirty="0" err="1" smtClean="0"/>
              <a:t>PDir</a:t>
            </a:r>
            <a:r>
              <a:rPr lang="en-US" sz="2600" dirty="0" smtClean="0"/>
              <a:t>, 4k </a:t>
            </a:r>
            <a:r>
              <a:rPr lang="en-US" sz="2600" dirty="0" err="1" smtClean="0"/>
              <a:t>PTables</a:t>
            </a:r>
            <a:r>
              <a:rPr lang="en-US" sz="2600" dirty="0" smtClean="0"/>
              <a:t>, 4k Pages</a:t>
            </a:r>
            <a:br>
              <a:rPr lang="en-US" sz="2600" dirty="0" smtClean="0"/>
            </a:br>
            <a:r>
              <a:rPr lang="en-US" sz="2600" dirty="0" smtClean="0"/>
              <a:t>PTBR = 0x10005000 (physical)</a:t>
            </a:r>
          </a:p>
          <a:p>
            <a:pPr marL="0" indent="0"/>
            <a:r>
              <a:rPr lang="en-US" sz="2600" dirty="0" smtClean="0"/>
              <a:t>Write to virtual address </a:t>
            </a:r>
            <a:r>
              <a:rPr lang="en-US" sz="2600" dirty="0" smtClean="0">
                <a:solidFill>
                  <a:schemeClr val="accent1"/>
                </a:solidFill>
              </a:rPr>
              <a:t>0x7192a44c</a:t>
            </a:r>
            <a:r>
              <a:rPr lang="en-US" sz="2600" dirty="0" smtClean="0"/>
              <a:t>…</a:t>
            </a:r>
            <a:br>
              <a:rPr lang="en-US" sz="2600" dirty="0" smtClean="0"/>
            </a:br>
            <a:r>
              <a:rPr lang="en-US" sz="2600" dirty="0" smtClean="0"/>
              <a:t>Q: Byte offset in page?              PT Index?               PD Index?</a:t>
            </a:r>
          </a:p>
          <a:p>
            <a:r>
              <a:rPr lang="en-US" sz="2600" dirty="0" smtClean="0"/>
              <a:t>(1) </a:t>
            </a:r>
            <a:r>
              <a:rPr lang="en-US" sz="2600" dirty="0" err="1" smtClean="0"/>
              <a:t>PageDir</a:t>
            </a:r>
            <a:r>
              <a:rPr lang="en-US" sz="2600" dirty="0" smtClean="0"/>
              <a:t> is at 0x10005000, so…</a:t>
            </a:r>
            <a:br>
              <a:rPr lang="en-US" sz="2600" dirty="0" smtClean="0"/>
            </a:br>
            <a:r>
              <a:rPr lang="en-US" sz="2600" dirty="0" smtClean="0"/>
              <a:t>Fetch PDE from physical address 0x1005000+4*PDI</a:t>
            </a:r>
          </a:p>
          <a:p>
            <a:pPr lvl="1"/>
            <a:r>
              <a:rPr lang="en-US" sz="2400" dirty="0" smtClean="0"/>
              <a:t>suppose we get {0x12345, v=1, …}</a:t>
            </a:r>
          </a:p>
          <a:p>
            <a:r>
              <a:rPr lang="en-US" sz="2600" dirty="0" smtClean="0">
                <a:sym typeface="Wingdings" pitchFamily="2" charset="2"/>
              </a:rPr>
              <a:t>(2) </a:t>
            </a:r>
            <a:r>
              <a:rPr lang="en-US" sz="2600" dirty="0" err="1" smtClean="0">
                <a:sym typeface="Wingdings" pitchFamily="2" charset="2"/>
              </a:rPr>
              <a:t>PageTable</a:t>
            </a:r>
            <a:r>
              <a:rPr lang="en-US" sz="2600" dirty="0" smtClean="0">
                <a:sym typeface="Wingdings" pitchFamily="2" charset="2"/>
              </a:rPr>
              <a:t> is at 0x12345000,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Fetch PTE from physical address 0x12345000+4*PTI</a:t>
            </a:r>
          </a:p>
          <a:p>
            <a:pPr lvl="1"/>
            <a:r>
              <a:rPr lang="en-US" sz="2200" dirty="0" smtClean="0">
                <a:sym typeface="Wingdings" pitchFamily="2" charset="2"/>
              </a:rPr>
              <a:t>suppose we get {0x14817, v=1, d=0, r=1, w=1, x=0, …}</a:t>
            </a:r>
          </a:p>
          <a:p>
            <a:r>
              <a:rPr lang="en-US" sz="2600" dirty="0" smtClean="0">
                <a:sym typeface="Wingdings" pitchFamily="2" charset="2"/>
              </a:rPr>
              <a:t>(3) Page is at 0x14817000, so…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Write data to physical address 0x1481744c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Also: update PTE with d=1</a:t>
            </a: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PTBR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22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722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762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133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19050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6764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14478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12192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990600"/>
            <a:ext cx="6858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11430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305800" y="9144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05800" y="16002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13716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5800" y="685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1828800"/>
            <a:ext cx="609600" cy="228600"/>
          </a:xfrm>
          <a:prstGeom prst="rect">
            <a:avLst/>
          </a:prstGeom>
          <a:noFill/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>
            <p:custDataLst>
              <p:tags r:id="rId22"/>
            </p:custDataLst>
          </p:nvPr>
        </p:nvCxnSpPr>
        <p:spPr>
          <a:xfrm rot="5400000">
            <a:off x="77724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3"/>
            </p:custDataLst>
          </p:nvPr>
        </p:nvCxnSpPr>
        <p:spPr>
          <a:xfrm rot="5400000">
            <a:off x="79248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24"/>
            </p:custDataLst>
          </p:nvPr>
        </p:nvCxnSpPr>
        <p:spPr>
          <a:xfrm rot="5400000">
            <a:off x="8077200" y="1371600"/>
            <a:ext cx="1371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CP3 Ink a02a9ab7-d7cc-49f8-b286-f525e25d07e3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5" y="1299179"/>
            <a:ext cx="8898751" cy="52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 Summary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for each process:</a:t>
            </a:r>
          </a:p>
          <a:p>
            <a:pPr lvl="1"/>
            <a:r>
              <a:rPr lang="en-US" dirty="0" smtClean="0"/>
              <a:t>4MB contiguous in physical memory, or multi-level, …</a:t>
            </a:r>
          </a:p>
          <a:p>
            <a:pPr lvl="1"/>
            <a:r>
              <a:rPr lang="en-US" dirty="0" smtClean="0"/>
              <a:t>every load/store translated to physical addresses</a:t>
            </a:r>
          </a:p>
          <a:p>
            <a:pPr lvl="1"/>
            <a:r>
              <a:rPr lang="en-US" dirty="0" smtClean="0"/>
              <a:t>page table miss: load a swapped-out page and retry instruction, or kill program</a:t>
            </a:r>
          </a:p>
          <a:p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terrible: memory is already slow</a:t>
            </a:r>
            <a:br>
              <a:rPr lang="en-US" dirty="0" smtClean="0"/>
            </a:br>
            <a:r>
              <a:rPr lang="en-US" dirty="0" smtClean="0"/>
              <a:t>translation makes it slower</a:t>
            </a:r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/>
              <a:t>A cache, of course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Making Virtual Memory Fast</a:t>
            </a:r>
          </a:p>
          <a:p>
            <a:pPr lvl="1" algn="ctr">
              <a:buNone/>
            </a:pPr>
            <a:r>
              <a:rPr lang="en-US" dirty="0" smtClean="0"/>
              <a:t>The Translation Lookaside Buffer (TLB)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 (TLB)</a:t>
            </a:r>
            <a:endParaRPr lang="en-US" dirty="0"/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>
                <a:solidFill>
                  <a:schemeClr val="accent1"/>
                </a:solidFill>
              </a:rPr>
              <a:t>Translation Lookaside Buffer </a:t>
            </a:r>
            <a:r>
              <a:rPr lang="en-US" dirty="0" smtClean="0"/>
              <a:t>(TLB)</a:t>
            </a:r>
          </a:p>
          <a:p>
            <a:r>
              <a:rPr lang="en-US" dirty="0" smtClean="0"/>
              <a:t>A small, very fast cache of recent address mappings</a:t>
            </a:r>
          </a:p>
          <a:p>
            <a:pPr lvl="1"/>
            <a:r>
              <a:rPr lang="en-US" dirty="0" smtClean="0"/>
              <a:t>TLB hit: avoids </a:t>
            </a:r>
            <a:r>
              <a:rPr lang="en-US" dirty="0" err="1" smtClean="0"/>
              <a:t>PageTable</a:t>
            </a:r>
            <a:r>
              <a:rPr lang="en-US" dirty="0" smtClean="0"/>
              <a:t> lookup</a:t>
            </a:r>
          </a:p>
          <a:p>
            <a:pPr lvl="1"/>
            <a:r>
              <a:rPr lang="en-US" dirty="0" smtClean="0"/>
              <a:t>TLB miss: do </a:t>
            </a:r>
            <a:r>
              <a:rPr lang="en-US" dirty="0" err="1" smtClean="0"/>
              <a:t>PageTable</a:t>
            </a:r>
            <a:r>
              <a:rPr lang="en-US" dirty="0" smtClean="0"/>
              <a:t> lookup, cache result for later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Diagram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242322"/>
              </p:ext>
            </p:extLst>
          </p:nvPr>
        </p:nvGraphicFramePr>
        <p:xfrm>
          <a:off x="3581399" y="2324100"/>
          <a:ext cx="25908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5240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>
            <p:custDataLst>
              <p:tags r:id="rId7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30480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91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1"/>
            </p:custDataLst>
          </p:nvPr>
        </p:nvCxnSpPr>
        <p:spPr>
          <a:xfrm flipV="1">
            <a:off x="5562600" y="4495800"/>
            <a:ext cx="1600200" cy="6477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2"/>
            </p:custDataLst>
          </p:nvPr>
        </p:nvCxnSpPr>
        <p:spPr>
          <a:xfrm flipV="1">
            <a:off x="5562600" y="2743200"/>
            <a:ext cx="1600200" cy="4953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7" idx="1"/>
          </p:cNvCxnSpPr>
          <p:nvPr>
            <p:custDataLst>
              <p:tags r:id="rId13"/>
            </p:custDataLst>
          </p:nvPr>
        </p:nvCxnSpPr>
        <p:spPr>
          <a:xfrm>
            <a:off x="5562600" y="4724400"/>
            <a:ext cx="1752600" cy="1371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4"/>
            </p:custDataLst>
          </p:nvPr>
        </p:nvCxnSpPr>
        <p:spPr>
          <a:xfrm flipV="1">
            <a:off x="5562600" y="4343400"/>
            <a:ext cx="1600200" cy="2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87844126"/>
              </p:ext>
            </p:extLst>
          </p:nvPr>
        </p:nvGraphicFramePr>
        <p:xfrm>
          <a:off x="1524002" y="457200"/>
          <a:ext cx="46481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057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581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93121268"/>
              </p:ext>
            </p:extLst>
          </p:nvPr>
        </p:nvGraphicFramePr>
        <p:xfrm>
          <a:off x="762000" y="2895600"/>
          <a:ext cx="22860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6858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>
            <a:off x="2438400" y="5334000"/>
            <a:ext cx="10668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0"/>
            </p:custDataLst>
          </p:nvPr>
        </p:nvCxnSpPr>
        <p:spPr>
          <a:xfrm rot="16200000" flipH="1">
            <a:off x="2400300" y="5753100"/>
            <a:ext cx="10668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>
          <a:xfrm rot="16200000" flipH="1">
            <a:off x="2171700" y="4838700"/>
            <a:ext cx="1828800" cy="12954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TLB in the Memory Hierarchy</a:t>
            </a:r>
            <a:endParaRPr lang="en-US" dirty="0"/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667000"/>
            <a:ext cx="8686800" cy="4114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(1) Check TLB for </a:t>
            </a:r>
            <a:r>
              <a:rPr lang="en-US" sz="2400" dirty="0" err="1" smtClean="0"/>
              <a:t>vaddr</a:t>
            </a:r>
            <a:r>
              <a:rPr lang="en-US" sz="2400" dirty="0" smtClean="0"/>
              <a:t> (~ 1 cycle)</a:t>
            </a:r>
          </a:p>
          <a:p>
            <a:pPr marL="514350" indent="-514350">
              <a:lnSpc>
                <a:spcPct val="110000"/>
              </a:lnSpc>
            </a:pP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(2) TLB Miss: traverse </a:t>
            </a:r>
            <a:r>
              <a:rPr lang="en-US" sz="2400" dirty="0" err="1" smtClean="0"/>
              <a:t>PageTables</a:t>
            </a:r>
            <a:r>
              <a:rPr lang="en-US" sz="2400" dirty="0" smtClean="0"/>
              <a:t> for </a:t>
            </a:r>
            <a:r>
              <a:rPr lang="en-US" sz="2400" dirty="0" err="1" smtClean="0"/>
              <a:t>vaddr</a:t>
            </a: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(3a)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valid entry for in-memory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Load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 entry into TLB; try again (tens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(3b)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entry for swapped-out (on-disk)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load from disk, fix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, try again (millions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(3c)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invalid entry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kill process</a:t>
            </a: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2057400" y="533400"/>
            <a:ext cx="1371600" cy="9906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4267200" y="5334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19800" y="7620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40" name="Flowchart: Magnetic Disk 39"/>
          <p:cNvSpPr/>
          <p:nvPr>
            <p:custDataLst>
              <p:tags r:id="rId7"/>
            </p:custDataLst>
          </p:nvPr>
        </p:nvSpPr>
        <p:spPr>
          <a:xfrm>
            <a:off x="7696200" y="762000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>
          <a:xfrm>
            <a:off x="3124200" y="1676400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572000" y="2682692"/>
            <a:ext cx="4572000" cy="8987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(2) TLB Hit</a:t>
            </a:r>
          </a:p>
          <a:p>
            <a:pPr marL="630238" lvl="1" indent="-168275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paddr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send to cache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275" grpId="0" build="p" bldLvl="2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Coherency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79760"/>
            <a:ext cx="86868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TLB Coherency: </a:t>
            </a:r>
            <a:r>
              <a:rPr lang="en-US" sz="2800" dirty="0" smtClean="0"/>
              <a:t>What can go wrong?</a:t>
            </a:r>
            <a:endParaRPr lang="en-US" sz="2800" dirty="0"/>
          </a:p>
          <a:p>
            <a:r>
              <a:rPr lang="en-US" sz="2800" dirty="0" smtClean="0"/>
              <a:t>A: </a:t>
            </a:r>
            <a:r>
              <a:rPr lang="en-US" sz="2800" dirty="0" err="1" smtClean="0"/>
              <a:t>PageTable</a:t>
            </a:r>
            <a:r>
              <a:rPr lang="en-US" sz="2800" dirty="0" smtClean="0"/>
              <a:t> or </a:t>
            </a:r>
            <a:r>
              <a:rPr lang="en-US" sz="2800" dirty="0" err="1" smtClean="0"/>
              <a:t>PageDir</a:t>
            </a:r>
            <a:r>
              <a:rPr lang="en-US" sz="2800" dirty="0" smtClean="0"/>
              <a:t> contents change</a:t>
            </a:r>
          </a:p>
          <a:p>
            <a:pPr lvl="1"/>
            <a:r>
              <a:rPr lang="en-US" sz="2400" dirty="0" smtClean="0"/>
              <a:t>swapping/paging activity, new shared pages, …</a:t>
            </a:r>
          </a:p>
          <a:p>
            <a:r>
              <a:rPr lang="en-US" sz="2800" dirty="0" smtClean="0"/>
              <a:t>A: Page Table Base Register changes</a:t>
            </a:r>
          </a:p>
          <a:p>
            <a:pPr lvl="1"/>
            <a:r>
              <a:rPr lang="en-US" sz="2400" dirty="0" smtClean="0"/>
              <a:t>context switch between processes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60914641"/>
              </p:ext>
            </p:extLst>
          </p:nvPr>
        </p:nvGraphicFramePr>
        <p:xfrm>
          <a:off x="3962400" y="4442160"/>
          <a:ext cx="259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lowchart: Magnetic Disk 28"/>
          <p:cNvSpPr/>
          <p:nvPr>
            <p:custDataLst>
              <p:tags r:id="rId4"/>
            </p:custDataLst>
          </p:nvPr>
        </p:nvSpPr>
        <p:spPr>
          <a:xfrm>
            <a:off x="7162800" y="497556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0197522"/>
              </p:ext>
            </p:extLst>
          </p:nvPr>
        </p:nvGraphicFramePr>
        <p:xfrm>
          <a:off x="685800" y="3146760"/>
          <a:ext cx="46481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661360"/>
            <a:ext cx="609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5508960"/>
            <a:ext cx="609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79602087"/>
              </p:ext>
            </p:extLst>
          </p:nvPr>
        </p:nvGraphicFramePr>
        <p:xfrm>
          <a:off x="1066800" y="467076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70836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78456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23847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3941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91816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0611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927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451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Buffers (TLBs)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PTE changes, PDE changes, PTBR changes….</a:t>
            </a:r>
          </a:p>
          <a:p>
            <a:r>
              <a:rPr lang="en-US" dirty="0" smtClean="0"/>
              <a:t>Full Transparency: </a:t>
            </a:r>
            <a:r>
              <a:rPr lang="en-US" dirty="0" smtClean="0">
                <a:solidFill>
                  <a:schemeClr val="accent1"/>
                </a:solidFill>
              </a:rPr>
              <a:t>TLB coherency in hardware</a:t>
            </a:r>
          </a:p>
          <a:p>
            <a:pPr lvl="1"/>
            <a:r>
              <a:rPr lang="en-US" dirty="0" smtClean="0"/>
              <a:t>Flush TLB whenever PTBR register changes </a:t>
            </a:r>
            <a:br>
              <a:rPr lang="en-US" dirty="0" smtClean="0"/>
            </a:br>
            <a:r>
              <a:rPr lang="en-US" dirty="0" smtClean="0"/>
              <a:t>[easy – why?]</a:t>
            </a:r>
          </a:p>
          <a:p>
            <a:pPr lvl="1"/>
            <a:r>
              <a:rPr lang="en-US" dirty="0" smtClean="0"/>
              <a:t>Invalidate entries whenever PTE or PDE changes </a:t>
            </a:r>
            <a:br>
              <a:rPr lang="en-US" dirty="0" smtClean="0"/>
            </a:br>
            <a:r>
              <a:rPr lang="en-US" dirty="0" smtClean="0"/>
              <a:t>[hard – why?]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TLB coherency in software</a:t>
            </a:r>
            <a:endParaRPr lang="en-US" dirty="0" smtClean="0"/>
          </a:p>
          <a:p>
            <a:r>
              <a:rPr lang="en-US" dirty="0" smtClean="0"/>
              <a:t>If TLB has a no-write policy…</a:t>
            </a:r>
          </a:p>
          <a:p>
            <a:pPr lvl="1"/>
            <a:r>
              <a:rPr lang="en-US" dirty="0" smtClean="0"/>
              <a:t>OS invalidates entry after OS modifies page tables</a:t>
            </a:r>
          </a:p>
          <a:p>
            <a:pPr lvl="1"/>
            <a:r>
              <a:rPr lang="en-US" dirty="0" smtClean="0"/>
              <a:t>OS flushes TLB whenever OS does context switch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Parameters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TLB parameters (typical)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very small (64 – 256 entries), so very fast</a:t>
            </a:r>
          </a:p>
          <a:p>
            <a:pPr lvl="1"/>
            <a:r>
              <a:rPr lang="en-US" dirty="0" smtClean="0"/>
              <a:t>fully associative, or at least set associative</a:t>
            </a:r>
          </a:p>
          <a:p>
            <a:pPr lvl="1"/>
            <a:r>
              <a:rPr lang="en-US" dirty="0" smtClean="0"/>
              <a:t>tiny block size: 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Intel Nehalem TLB (example)</a:t>
            </a:r>
          </a:p>
          <a:p>
            <a:pPr lvl="1"/>
            <a:r>
              <a:rPr lang="en-US" dirty="0" smtClean="0"/>
              <a:t>128-entry L1 Instruction TLB, 4-way LRU</a:t>
            </a:r>
          </a:p>
          <a:p>
            <a:pPr lvl="1"/>
            <a:r>
              <a:rPr lang="en-US" dirty="0" smtClean="0"/>
              <a:t>64-entry L1 Data TLB, 4-way LRU</a:t>
            </a:r>
          </a:p>
          <a:p>
            <a:pPr lvl="1"/>
            <a:r>
              <a:rPr lang="en-US" dirty="0" smtClean="0"/>
              <a:t>512-entry L2 Unified TLB, 4-way LRU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Address Translation</a:t>
            </a:r>
          </a:p>
          <a:p>
            <a:pPr algn="ctr"/>
            <a:r>
              <a:rPr lang="en-US" dirty="0" smtClean="0"/>
              <a:t>Pages, Page Tables, and </a:t>
            </a:r>
          </a:p>
          <a:p>
            <a:pPr algn="ctr"/>
            <a:r>
              <a:rPr lang="en-US" dirty="0" smtClean="0"/>
              <a:t>the Memory Management Unit (MMU)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Virtual Memory meets Caching</a:t>
            </a:r>
          </a:p>
          <a:p>
            <a:pPr lvl="1" algn="ctr">
              <a:buNone/>
            </a:pPr>
            <a:r>
              <a:rPr lang="en-US" dirty="0" smtClean="0"/>
              <a:t>Virtually vs. physically addressed caches</a:t>
            </a:r>
          </a:p>
          <a:p>
            <a:pPr lvl="1" algn="ctr">
              <a:buNone/>
            </a:pPr>
            <a:r>
              <a:rPr lang="en-US" dirty="0" smtClean="0"/>
              <a:t>Virtually vs. physically tagged caches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Virtually Addressed Caching</a:t>
            </a:r>
            <a:endParaRPr lang="en-US" dirty="0"/>
          </a:p>
        </p:txBody>
      </p:sp>
      <p:sp>
        <p:nvSpPr>
          <p:cNvPr id="36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86092"/>
            <a:ext cx="8686800" cy="1371600"/>
          </a:xfrm>
        </p:spPr>
        <p:txBody>
          <a:bodyPr/>
          <a:lstStyle/>
          <a:p>
            <a:r>
              <a:rPr lang="en-US" dirty="0" smtClean="0"/>
              <a:t>Q: Can we remove the TLB from the critical path?</a:t>
            </a:r>
          </a:p>
          <a:p>
            <a:r>
              <a:rPr lang="en-US" dirty="0" smtClean="0"/>
              <a:t>A: Virtually-Addressed Caches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228600" y="1757692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55" name="Rectangle 54"/>
          <p:cNvSpPr/>
          <p:nvPr>
            <p:custDataLst>
              <p:tags r:id="rId4"/>
            </p:custDataLst>
          </p:nvPr>
        </p:nvSpPr>
        <p:spPr>
          <a:xfrm>
            <a:off x="2057400" y="1681492"/>
            <a:ext cx="2057400" cy="10668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56" name="Rectangle 55"/>
          <p:cNvSpPr/>
          <p:nvPr>
            <p:custDataLst>
              <p:tags r:id="rId5"/>
            </p:custDataLst>
          </p:nvPr>
        </p:nvSpPr>
        <p:spPr>
          <a:xfrm>
            <a:off x="2057400" y="2976892"/>
            <a:ext cx="20574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Virtually</a:t>
            </a:r>
          </a:p>
          <a:p>
            <a:pPr algn="ctr"/>
            <a:r>
              <a:rPr lang="en-US" sz="2800" dirty="0" smtClean="0"/>
              <a:t>Addressed</a:t>
            </a:r>
          </a:p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Rectangle 56"/>
          <p:cNvSpPr/>
          <p:nvPr>
            <p:custDataLst>
              <p:tags r:id="rId6"/>
            </p:custDataLst>
          </p:nvPr>
        </p:nvSpPr>
        <p:spPr>
          <a:xfrm>
            <a:off x="6019800" y="1757692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58" name="Flowchart: Magnetic Disk 57"/>
          <p:cNvSpPr/>
          <p:nvPr>
            <p:custDataLst>
              <p:tags r:id="rId7"/>
            </p:custDataLst>
          </p:nvPr>
        </p:nvSpPr>
        <p:spPr>
          <a:xfrm>
            <a:off x="7696200" y="1757692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4419600" y="2976892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So what’s wrong with physically addressed caches?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26094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Virtually-Addressed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CPU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L2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L1: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addressed,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tagged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L2: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L3: On-chip …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L1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TLB SRAM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Caches/TLBs/VM</a:t>
            </a:r>
            <a:endParaRPr lang="en-US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dirty="0" smtClean="0"/>
              <a:t>Where can block be placed?</a:t>
            </a:r>
          </a:p>
          <a:p>
            <a:pPr lvl="1"/>
            <a:r>
              <a:rPr lang="en-US" dirty="0" smtClean="0"/>
              <a:t>Direct, n-way, fully associative</a:t>
            </a:r>
          </a:p>
          <a:p>
            <a:r>
              <a:rPr lang="en-US" dirty="0" smtClean="0"/>
              <a:t>What block is replaced on miss?</a:t>
            </a:r>
          </a:p>
          <a:p>
            <a:pPr lvl="1"/>
            <a:r>
              <a:rPr lang="en-US" dirty="0" smtClean="0"/>
              <a:t>LRU, Random, LFU, … </a:t>
            </a:r>
          </a:p>
          <a:p>
            <a:r>
              <a:rPr lang="en-US" dirty="0" smtClean="0"/>
              <a:t>How are writes handled?</a:t>
            </a:r>
          </a:p>
          <a:p>
            <a:pPr lvl="1"/>
            <a:r>
              <a:rPr lang="en-US" dirty="0" smtClean="0"/>
              <a:t>No-write (w/ or w/o automatic invalidation)</a:t>
            </a:r>
          </a:p>
          <a:p>
            <a:pPr lvl="1"/>
            <a:r>
              <a:rPr lang="en-US" dirty="0" smtClean="0"/>
              <a:t>Write-back (fast, block at time)</a:t>
            </a:r>
          </a:p>
          <a:p>
            <a:pPr lvl="1"/>
            <a:r>
              <a:rPr lang="en-US" dirty="0" smtClean="0"/>
              <a:t>Write-through (simple, reason about consistency)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144000" cy="457200"/>
          </a:xfrm>
        </p:spPr>
        <p:txBody>
          <a:bodyPr/>
          <a:lstStyle/>
          <a:p>
            <a:r>
              <a:rPr lang="en-US" dirty="0" smtClean="0"/>
              <a:t>Summary of Cache Design Parameters</a:t>
            </a:r>
            <a:endParaRPr lang="en-US" dirty="0"/>
          </a:p>
        </p:txBody>
      </p:sp>
      <p:graphicFrame>
        <p:nvGraphicFramePr>
          <p:cNvPr id="3901543" name="Group 10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81000" y="762000"/>
          <a:ext cx="8378825" cy="5473701"/>
        </p:xfrm>
        <a:graphic>
          <a:graphicData uri="http://schemas.openxmlformats.org/drawingml/2006/table">
            <a:tbl>
              <a:tblPr/>
              <a:tblGrid>
                <a:gridCol w="1577975"/>
                <a:gridCol w="1730375"/>
                <a:gridCol w="2813050"/>
                <a:gridCol w="22574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Paged Memory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TLB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(blocks)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1/4k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16k to 1M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64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kB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 to 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1M to 4G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 to 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Block size (B)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16-64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4k to 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4-32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rates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2%-5%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0.01% to 2%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penalty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10-25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10M-100M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100-1000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370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#1: How does MMU translate addresses?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  <a:p>
            <a:r>
              <a:rPr lang="en-US" dirty="0" smtClean="0"/>
              <a:t>Granularity?</a:t>
            </a:r>
          </a:p>
          <a:p>
            <a:pPr lvl="1"/>
            <a:r>
              <a:rPr lang="en-US" dirty="0" smtClean="0"/>
              <a:t>Per word…</a:t>
            </a:r>
          </a:p>
          <a:p>
            <a:pPr lvl="1"/>
            <a:r>
              <a:rPr lang="en-US" dirty="0" smtClean="0"/>
              <a:t>Per block…</a:t>
            </a:r>
          </a:p>
          <a:p>
            <a:pPr lvl="1"/>
            <a:r>
              <a:rPr lang="en-US" smtClean="0"/>
              <a:t>Variable..…</a:t>
            </a:r>
            <a:endParaRPr lang="en-US" dirty="0" smtClean="0"/>
          </a:p>
          <a:p>
            <a:r>
              <a:rPr lang="en-US" dirty="0" smtClean="0"/>
              <a:t>Typical:</a:t>
            </a:r>
          </a:p>
          <a:p>
            <a:pPr lvl="1"/>
            <a:r>
              <a:rPr lang="en-US" dirty="0" smtClean="0"/>
              <a:t>4KB – 16KB </a:t>
            </a:r>
            <a:r>
              <a:rPr lang="en-US" dirty="0" smtClean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 smtClean="0"/>
              <a:t>4MB – 256MB</a:t>
            </a:r>
            <a:r>
              <a:rPr lang="en-US" dirty="0" smtClean="0">
                <a:solidFill>
                  <a:schemeClr val="accent1"/>
                </a:solidFill>
              </a:rPr>
              <a:t> jumbo pages</a:t>
            </a:r>
          </a:p>
          <a:p>
            <a:endParaRPr lang="en-US" dirty="0"/>
          </a:p>
        </p:txBody>
      </p:sp>
      <p:pic>
        <p:nvPicPr>
          <p:cNvPr id="2050" name="CP3 Ink 06a4b17e-5fe3-4d7d-9124-9fda3d05d53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20" y="2141100"/>
            <a:ext cx="6644400" cy="458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5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3074" name="CP3 Ink 0f023179-fece-4830-b586-0bdfa8d119e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5" y="440520"/>
            <a:ext cx="8898751" cy="49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PageTable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0"/>
            <a:ext cx="62484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Q: Where to store page tables?</a:t>
            </a:r>
          </a:p>
          <a:p>
            <a:r>
              <a:rPr lang="en-US" sz="2800" dirty="0" smtClean="0"/>
              <a:t>A: In memory, of course…</a:t>
            </a:r>
            <a:br>
              <a:rPr lang="en-US" sz="2800" dirty="0" smtClean="0"/>
            </a:br>
            <a:r>
              <a:rPr lang="en-US" sz="2800" dirty="0" smtClean="0"/>
              <a:t>Special </a:t>
            </a:r>
            <a:r>
              <a:rPr lang="en-US" sz="2800" i="1" dirty="0" smtClean="0">
                <a:solidFill>
                  <a:schemeClr val="accent1"/>
                </a:solidFill>
              </a:rPr>
              <a:t>page table base register</a:t>
            </a: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/>
              <a:t>(CR3:PTBR on x86)</a:t>
            </a:r>
            <a:br>
              <a:rPr lang="en-US" sz="2800" dirty="0" smtClean="0"/>
            </a:br>
            <a:r>
              <a:rPr lang="en-US" sz="2800" dirty="0" smtClean="0"/>
              <a:t>(Cop0:ContextRegister on MIPS)</a:t>
            </a:r>
            <a:endParaRPr lang="en-US" sz="2800" i="1" dirty="0" smtClean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11430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334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762000"/>
            <a:ext cx="1371600" cy="548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2192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1447800"/>
            <a:ext cx="685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143000"/>
            <a:ext cx="1371600" cy="7619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83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36576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4648200"/>
            <a:ext cx="1371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2133600" y="533400"/>
            <a:ext cx="3261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Symbol"/>
              </a:rPr>
              <a:t>Read </a:t>
            </a:r>
            <a:r>
              <a:rPr lang="en-US" sz="2400" dirty="0" err="1" smtClean="0">
                <a:solidFill>
                  <a:schemeClr val="bg1"/>
                </a:solidFill>
                <a:sym typeface="Symbol"/>
              </a:rPr>
              <a:t>Mem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[0x00201538]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5791200" y="60006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0x00000000</a:t>
            </a: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5775138" y="259080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0x90000000</a:t>
            </a: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600200"/>
            <a:ext cx="1371600" cy="1295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5791200" y="4933890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0x10045000</a:t>
            </a: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5765520" y="394329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0x4123B000</a:t>
            </a:r>
          </a:p>
        </p:txBody>
      </p:sp>
      <p:sp>
        <p:nvSpPr>
          <p:cNvPr id="27" name="TextBox 26"/>
          <p:cNvSpPr txBox="1"/>
          <p:nvPr>
            <p:custDataLst>
              <p:tags r:id="rId18"/>
            </p:custDataLst>
          </p:nvPr>
        </p:nvSpPr>
        <p:spPr>
          <a:xfrm>
            <a:off x="5791200" y="1066800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0xC20A3000</a:t>
            </a:r>
          </a:p>
        </p:txBody>
      </p:sp>
      <p:pic>
        <p:nvPicPr>
          <p:cNvPr id="4098" name="CP3 Ink 4e1f6ad0-875a-4e56-83c4-bf9b18da7b16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0" y="455639"/>
            <a:ext cx="8576700" cy="63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524000"/>
            <a:ext cx="1371600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3657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6"/>
            </p:custDataLst>
          </p:nvPr>
        </p:nvCxnSpPr>
        <p:spPr>
          <a:xfrm>
            <a:off x="6172200" y="1295400"/>
            <a:ext cx="1066800" cy="2286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7"/>
            </p:custDataLst>
          </p:nvPr>
        </p:nvCxnSpPr>
        <p:spPr>
          <a:xfrm rot="5400000" flipH="1" flipV="1">
            <a:off x="5791200" y="2819400"/>
            <a:ext cx="1828800" cy="10668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8"/>
            </p:custDataLst>
          </p:nvPr>
        </p:nvCxnSpPr>
        <p:spPr>
          <a:xfrm>
            <a:off x="6019800" y="3657600"/>
            <a:ext cx="12192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2" idx="1"/>
          </p:cNvCxnSpPr>
          <p:nvPr>
            <p:custDataLst>
              <p:tags r:id="rId9"/>
            </p:custDataLst>
          </p:nvPr>
        </p:nvCxnSpPr>
        <p:spPr>
          <a:xfrm flipV="1">
            <a:off x="6019800" y="2705100"/>
            <a:ext cx="1219200" cy="5715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87413090"/>
              </p:ext>
            </p:extLst>
          </p:nvPr>
        </p:nvGraphicFramePr>
        <p:xfrm>
          <a:off x="457200" y="4648200"/>
          <a:ext cx="2590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0668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vpn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pgoff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70518158"/>
              </p:ext>
            </p:extLst>
          </p:nvPr>
        </p:nvGraphicFramePr>
        <p:xfrm>
          <a:off x="3733800" y="533400"/>
          <a:ext cx="24383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742"/>
                <a:gridCol w="1857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Physical Page Number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0x10045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0xC20A3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0x4123B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0x20340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419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>
            <p:custDataLst>
              <p:tags r:id="rId13"/>
            </p:custDataLst>
          </p:nvPr>
        </p:nvCxnSpPr>
        <p:spPr>
          <a:xfrm rot="16200000" flipH="1">
            <a:off x="5429250" y="2038350"/>
            <a:ext cx="2400300" cy="12192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990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9" name="Straight Connector 38"/>
          <p:cNvCxnSpPr>
            <a:endCxn id="38" idx="1"/>
          </p:cNvCxnSpPr>
          <p:nvPr>
            <p:custDataLst>
              <p:tags r:id="rId15"/>
            </p:custDataLst>
          </p:nvPr>
        </p:nvCxnSpPr>
        <p:spPr>
          <a:xfrm rot="5400000" flipH="1" flipV="1">
            <a:off x="5753100" y="1447800"/>
            <a:ext cx="1752600" cy="12192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>
            <a:off x="6019800" y="4038600"/>
            <a:ext cx="1219200" cy="228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4038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>
            <p:custDataLst>
              <p:tags r:id="rId18"/>
            </p:custDataLst>
          </p:nvPr>
        </p:nvSpPr>
        <p:spPr>
          <a:xfrm>
            <a:off x="1193624" y="503938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9"/>
            </p:custDataLst>
          </p:nvPr>
        </p:nvSpPr>
        <p:spPr>
          <a:xfrm>
            <a:off x="6400800" y="518160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>
            <p:custDataLst>
              <p:tags r:id="rId20"/>
            </p:custDataLst>
          </p:nvPr>
        </p:nvCxnSpPr>
        <p:spPr>
          <a:xfrm rot="10800000">
            <a:off x="8610600" y="24384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21"/>
            </p:custDataLst>
          </p:nvPr>
        </p:nvCxnSpPr>
        <p:spPr>
          <a:xfrm rot="5400000">
            <a:off x="7467600" y="3886200"/>
            <a:ext cx="2895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22"/>
            </p:custDataLst>
          </p:nvPr>
        </p:nvCxnSpPr>
        <p:spPr>
          <a:xfrm rot="10800000">
            <a:off x="7239000" y="5334000"/>
            <a:ext cx="167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CP3 Ink f48eab6a-8a78-49bf-8b8e-92f91d33b69c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" y="1943160"/>
            <a:ext cx="8203800" cy="34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4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Page Size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Overhead for VM Attempt #1 (example)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 address space (for each process):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32</a:t>
            </a:r>
            <a:r>
              <a:rPr lang="en-US" dirty="0" smtClean="0"/>
              <a:t> bytes = 4GB</a:t>
            </a:r>
          </a:p>
          <a:p>
            <a:pPr lvl="1"/>
            <a:r>
              <a:rPr lang="en-US" dirty="0" smtClean="0"/>
              <a:t>page size: 2</a:t>
            </a:r>
            <a:r>
              <a:rPr lang="en-US" baseline="30000" dirty="0" smtClean="0"/>
              <a:t>12</a:t>
            </a:r>
            <a:r>
              <a:rPr lang="en-US" dirty="0" smtClean="0"/>
              <a:t> bytes = 4KB</a:t>
            </a:r>
          </a:p>
          <a:p>
            <a:pPr lvl="1"/>
            <a:r>
              <a:rPr lang="en-US" dirty="0" smtClean="0"/>
              <a:t>entries in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size of </a:t>
            </a:r>
            <a:r>
              <a:rPr lang="en-US" dirty="0" err="1" smtClean="0"/>
              <a:t>PageTable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Physical address space:</a:t>
            </a:r>
          </a:p>
          <a:p>
            <a:pPr lvl="1"/>
            <a:r>
              <a:rPr lang="en-US" dirty="0" smtClean="0"/>
              <a:t>total memory: 2</a:t>
            </a:r>
            <a:r>
              <a:rPr lang="en-US" baseline="30000" dirty="0" smtClean="0"/>
              <a:t>29</a:t>
            </a:r>
            <a:r>
              <a:rPr lang="en-US" dirty="0" smtClean="0"/>
              <a:t> bytes = 512MB</a:t>
            </a:r>
          </a:p>
          <a:p>
            <a:pPr lvl="1"/>
            <a:r>
              <a:rPr lang="en-US" dirty="0" smtClean="0"/>
              <a:t>overhead for 10 processes?</a:t>
            </a:r>
          </a:p>
          <a:p>
            <a:endParaRPr lang="en-US" dirty="0"/>
          </a:p>
        </p:txBody>
      </p:sp>
      <p:pic>
        <p:nvPicPr>
          <p:cNvPr id="6146" name="CP3 Ink 89f015e0-38fa-4eba-9061-bd708eb569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60" y="2421180"/>
            <a:ext cx="5695200" cy="37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sHAOAgAQdBNAHjgUBEBWrA4dljZ9KvB0zYrP02CUDCEgQRP//A0U1BQM4C2QZIDIJAJCbAwE3wB5FMwkAkIICAdvFHkU4CAD+AwB7hdI0Ek7ApD/TAKQ/CuoBfoP+GL7+GL+ZVnA48B4Xh+JnEaqIwuXFnec8+O+fPLOMVw6YxwxrWIrCYvN54558c7zMxjFdMdNcNVEszcza53ec5zltnGauJJ1PSenKAIP+Ibz+Ic1NdO/YdegCpqIVEVUVGKxVRFLLqRFriYliuGqxilTbeZzz3ve83mazpDhUYiqxeM4su5u8zmbu865zPMCDx5W85m4uSYEJi4uEgiaAXEkWq6uIkiYlCYCYTEoupi4mJiUCLqaTExMTMCSZznw/Pi/gICE2EZm7PM5Z4sy1myYNVrRmxwrcWHJlWuWLZljZOGmTIxygCnkohPw5CfhyRYturHTDS8qwjKSkpN0mqeKkYVrWGmV4zIP+MbT+MbudOV9MYjUxLjN3x59Ou4uJjEVPLwe3GbCE42K9bxvGcBGEyKCMCJOE41rn5Mo8wCE2EY22PMxa4nC3EwcslrTIzyrcLJo0W4XDZzmyNHDdpjbgClsXg/4fIv4fIzjdcccYzghy49GrhPxkTfjInNU9jJDAKyxy0wx11oXQSMXPHHBChhjjhhlpx96DUCE2EN8TlsyaNWC1zhyYlrTDkyrXLRm0WuczVxmzYmLVq2ygClwUg/4hBv4g9fB4cetdY5xmEcpxiIT8ZR34ykYYsVdk8kLIyw4L3w1AhWqRZmWCOOGGOGOfD4+aXHAhNhDJyyYsGuFgtytXDZa0aNGa1xibZluNnjbYmDLFibMmQApLDIP+IKb+IHGNYzU9bnuAg/40lP40tbazHLNYgIacnCth4uFm5OAggCE2EN2DnE4w4ci3M0ZMlrRmxarcTjLlW5XDltmcsXDnLhZACkoMg/4hCP4hEVavGLrEAIP+NIL+NGmHC6jeM5CGkqYq4mJhZ+NgYQAhNhDDDkw4mzNotyN3LJa0ZYsa3C2at1uJi2xsWzFiwYsWYAqeAUKD/iPk/iP3hG4ublVVwrhw4cqqjOeeeu+NzNPA58vGvhprLjfHfO+e3FfDeI0Ag/40Hv40GbrhPS+EYmZZzO+N5znM2uJpiNOUYz22vd5zuuMSiMTwjtGqwIThcaMOrWMYThFKcEJymjFFGEZBAQAQEIwiinHDy9M3SCE2EOWTNu1a42i3Dlct1rRy5yrcWPC3W5sThgzyN2zNi1cgCvIDkgOC/s/j+z+Q+H4PMbNXbZ3lxjN5eScvEbFom4m5udnY7nmdmicsZZVWAs1vOpsKllvFiRkcvgxKW2NkVKublkY8Znjx8Hjnxc8ePU8enPE7Jt27ud7s97t83u+98vj3fPXfefH4vWefGyElS3EsXLsvLGLzqa6623cRkFyzO+rzcqtYTJLFstMuLPLt83Wqq73d8z4Tt2bb2tnY2tTzJZsEXCRObCMuTIzPHM+S/F8Agv5qU/mpUPi+P7POZnjM5yyTY8ZyTIsskvIcJu5VYxJMeG5Z5eZpE3IpEuZI5Jm1PJezzLNLnma7dnd3bc8rtvu9us6ta83buru50ms1lxORyyVJcJsLnnnceRsn28z275778+/O++3dt3Ni7Ltux3a2zzxjEk3OvGyyU71aic5Ztlm8vp6zOQzcx654nwTxnM5mTiMZWDAmxoAM03NXLLLCWSwhKi534LnAgvmnd3VSossuEC2bllBVixZZUsiWJNFlSyihYSyypZZYsXNygubm5ubZFzZLZZZZVzcpLFSxsAJQAWFhYsLBKEVFSzcosLYEoHfFlm4VKIAsG4tys3LCxSVUsUAhLKShYlAEtkoALAFgJQAWLfPw/hF8wCE2ENWuFvhaucK1w4bsFrTGybrXDVo4Wsm7TJhbuGjTK5zACm8sg/4hdP4hC8co1w4cOVY4YhBdLrOMxzTnnneePPPGeciC/oqz+irUvOnc7apss3Ny5ebxkjJcs+CD0mUkomJITSCEJmLi5WmZ35uAITYRics27Nw3yrczjG2WtMOJotxOcrda5xZnLjLlYZMTJmAKgAExg/4eYP4ed+GOVcMcq4VyrljXDHLlrWO2MarWmqjU4VMbi+Nx5ICD/jak/jbD1U1EViIqomImIsjaZybrNmcZ1eIh06iD8LwvNzNzJBEQqUEhMJhExKSZzz8t5gAhNhGbJiYYnLditY48TFa0w4mK3E4xY1rfGwy5cLFk5YYcoApXFYP+OZ7+OZ/OM1bMc4yTq8dLhPxyjfjlHxY9E6UwQtaVqsMNct6ExQjBBCKcapzvn3x4ACE2EYcTbK1wuMS3GxaMVrTJlaLXGbM1WucrFiyx5cLLJkbACpcBP4P+OwL+OwMDjwHg+AHXpuEpVMYMRhwcIwxxjeeO98d5veM8MT4Ag/45nv45nwKsVYcOPZy1w1Gs4uc443xnx+fg8+Oc5qcXGIrhrlGumdCE6FOTOc4xlGEkCKM0IwCE4RRhGUZIRgjCKMIwmjGN8PPlPsAhNhGNkxzMWePItcZXLNa0aY2a3ExYt1uHMyyMWDLMxcs2wAp5KYP+Pib+Pg/hnjjjW5431nnfGM2rGta108LljpXSmOc3zIP+OVr+OW3tF8o5V0xrVTjbeduPGd7mc3reLjWbbITJyJcmcUUUYoiMCCKERGU53x885AAhNhDVpmZ42zZmtzZMWNa0YMGK1y0bZVrHG4ZssmVy1cucwApnHIP+QUb+QUfp4OcbrdZxEYrWtY4PA58uNSCD/jk8/jk96YnpXKMXEucdc7zvrrvw54CD9zlfqzMzK4uJiYmbzxu+u6AhNhDRi5c5mmFktcsmDBa0xMGq1y2ZNlrNpmas2GZtjctWwApRDoP+Q4z+Q5eJ544t528HIIX45pPjmNwVzDRYSTBRWWWAhcxdFkZY4YZcPmZYYCE2EOWbTM3cuWK3Jjx5lrRgzyrcTBrjW5HDjNlxYXDjJkygCsYBZ4P+N1D+N1Hws9fK3rGo4QTe9747473udxNRFYrTlGsTUzlmRVMRE1cZXM3OXGOMrzWyrxEUu7zdmojgg/4Zwv4Zw+/KuuF1dVUcscMcq1GKvE7XleYuUwg4KRUotF2m4Thy3wvV6QwTfGMrVUcMTC8655zsg/O2nNzItMpiaTEwlMSTVxeLxaCaukxcSTE0iaTE4zEzUwiYSkupBOd+/F/AwCE2EZMWNgxcsmC1k0cZlrTJjaLcLZw1WuG2Zo2ZYWDDDjagCnItg/48eP48heQDny763KUUrhvTlz8jjqaqTG8ZutiD/iUW/iUZgB06+Jc6urjNcePheG6dQFSnhs2AhOJjnNOUSIgEUSMARREZ1x8XDHuAITYQ2ZsMzfDmyrceJw4WtG7hqtcuMrlbmcNsbVs2atGTluAKWBaD/j3E/j3FzON43jjraFXrPICD/iU4/iUnXwjU8J0i18Y755iEdzjxgnGNU4xjOdcvDnygITYQ0cOGzhozZrW7lrkWtMzBytcOGGNa4xYm+Jnkw5MzXGAKWRaD/j7K/j7LdcRMb1vGcXUTqb0Ag/4lnv4ln3hZw01NTUrzE8yFwWMzMECAhhjhSwyz24uLPCE2EZMuXE5bMsq1lic41rRs0ZLcLdhjWtWOLLhyNmjLDmZACk4Pg/4+tP4+r+UTyvhnhcs8QIP+Jub+JvvFbjMJxnWsgISXU5IqjeuPHtxAITYRjZZHDnMzYrWLZo1WtHLJotxMG7la5csM2LDlysMrVwAKTA6D/j9S/j9Pm9XUquMcwIP+Jqz+Jpmr5b1mGTxQhMnO4s41nO8cOPfIITYQ3zZGLHLkbrXLhziWtMTdgtwssmNbhy5WObM4ZNmrluAKpgFGg/5BFP5BK9bzF1nleqqtarWFSmc5ca4smOvR16DyvB5Xw3q7m8zznjPG549NzgCD/iZO/iZNxhieGeF4zVxebvc53PGt1x4b4OE9OfJMDjEWtK26siGJ1U4AhHU5cEJwRjGMYIRhGCqaqcITlCUIISQgghGKcYRjCMIxhFOeHqp9gCE2EMcbXHlY4Wq1ziZ5lrTE3cLXDVvjWtMmJkyxtmrXGyYgCmEcg/ysH5WEAb1279u/bvrZvSJAh/EzB4mYQBUqnUqnYrHZrPZLLVqvRqOmUzCE7W+E6xqnGKMBGE176eCdwCE2EYmWLNiZ48y1pizZlrRm1xrcOXHlW48uJq3aNWuLK4xACnMqg/z7X5++s8M8p4OGOGIqE8W8zmcs5u93mYqOHbCD/iXi/iXJhGIRcca6urvnjfO5MK4RTheo0jl1g/C8rybvK4mEJqRKVpmUxKF55+PPkCE2EMseLHlbZmS1y3y4lrRhkarXDhq5WuWORqycuWbPFkagCnYnhPpnvppaVtW07VyXxXzYcE4xjG6c60w2vKeDPmz5sYCD/iU0/iUlw1NRC8x3vrPeeMbiKiKjCp7eD4Bwg/YzvebJlE1nG8WkmUXWatvPHw+PACE2EM2mLG1xOWK3JiyZFrRo5cLXDFw0WsHDbE4wtHLRuyyACoMBNoP9N5+mrzU1OrETN24uLNccXSI5eH2mois+Nx0xGlTrjcCD/iR6/iSX6JhFVWo4RqNTi4mZu7zvi3m04nt36Ymkb1xw5wCD7cHWcxcIIE1mrCYSSi4mJq6ki7z19OKAITYQ5yOGGJnizLWORg2WtMjXGtct2+Zawy5MzVxkasGDXMAKdiSE+v0+vh1zxVtfBWlbYbVlh0adVZRlGUIwnbLRjIT8Ra34iw9fEmxXwYbZaYYYYZcmWmFOKa9suTOjMISXUhzYQhNGMYxIxhCJFFWM734eeXMAITYQxzNmTFs2YLXGHG1WtGbXKtc5mWJbixsXDDE1yN2uLMAKYxmE+1c+1dRzXxYcmPFjkjGCdsuSOXMAhPxELfiIXYMU8kck8lbThGcZzxyw68iE2chwcc4wimjGMYxnPDn5NMwhNhDli1bs2uHCtaNsrVa0xYWK3Ezb4lrbJiZ5XLlgxy4mQAp1K4P98l++T8Kb1dRNzd5znObmURUco4OWNMROOZzAg/4ijv4ij7jNc43GZheGGIxWoqtXq8bqdxuvDjPMg/S8FMzNxZZMTClIiSZXK8uPfyXiACE2EMG+XG4xZsS1ozauFrRyzxLcLDKyWuGOHHhy5c2ZrhYgCoMBL4T8AeX4A77wtPBGU4Y9WvNnwXIynSMo2y7KxlGE5XlWDDo05piE/EDp+IFGMpF44Y69WvDg4tJ1FIUhTFjyUospEq17t96ghHal05RJwqnCMUUQIIIIRhCKKcZ5ejKQITYQ1aN27lvlZLc2Vm2WtMeHCtwtmrda3xZWTJxhYsMbnIAKZBqD/gNW/gNhpvV8L4RGKVTGcbxnnICE/Dj5+HGnFgroYK4LyKo4WOumePTMhbM4y8KOOCWCWKVDDDDDHPfiYssAITYRka4WLRo2arXLRiwWtHLPGtxNs2RaxzOceLNjY4WLVoAKTg+E/AXV+AuvPm0TxSswRjOAgv66w/rrHNzW23NfAIWzMMvLDChjlpw+BgAhNhDnCxc5HDHMtb48mFa0ZM8y3C0ZMVuJnjYsXDNm5zY2YApWFYP+BTb+BUXUKzicIijGeXEAg/4foP4fo+d853V0rEYjhOOHUITqYdsIzJxnGaMVcO/QITYQ5YM8LLE3brcTHFkWtHOTKtxZmbhbjZN3GbNjbtcbLGAKXhaE/AvN+BemUbXwYcF7ThKcsezbo04AhPw78fh3nhXJXFXBOF4TnXPq14cHFIPyqzmVrmZWub4+XzwAITYRiys2zZg3crWbBzmWtGrdmtcuW+JbkaMnLlhmwucmHMAKaSCD/gcW/gcFRWcbjM8TxcTmJxPBwxqoxriAg/4eav4efcXdyIqu3XpwjWIqJi5by5iE6XHknNOFYRQjKMEEIqwrjvyYcoAhNhDbGzaM2+JktZuGjla0ZtGq3Eyw4VrBwzZ5mbnM2bsnAApsIoP+CEL+CEPw8cr6TpqahaN1xbZjOM6ceACD/h0s/h0t8TPBjNTbObvnN8ZnOM4nlOOnXoCD86WZm541mLTCVxbdXUTM34vqACE2EYnOFu1w5si1ziaMVrRm3yLXLhuxW5mDbM2YYmLdwwcgCqABQIT8EyH4Jn8mXJnli27OHghCcowhSMpLX1a9WvNnxY9U0p0qwywywwvGsbpxlGk9UaWAg/4chP4cfdxNTPDj4mYqIiZm7denXW6vhx6dfI3OLXWXPxOKIJXN5rjreQCD8qZzaZmxMxMTJMFXV4nGUTCUBMTEiUznj4/hvSAhNhGJkyYOcrBytwtm2Fa0bssS3CyzN1rJkwZsWbVhhb5moAplHYT8FkX4LIxq18TDaeBCMIoxnGN6a9mHGIT8NpX4bSxo07sOSdkpwnGUZozht2aZgIPzt3MolNrlKYtNzx338XwgITYRmcNmGZu5arW7LGyWtHDnGtc42GJbmzYnDFo0YMnLhoAKVhWD/g1m/g2BxXHHFmrQrFOEWIT8NVn4aqYZp6K6K5p0JzZZroTZyuDWc4xqrCMZq5+akCE2EM82JjjwsGq1pjZZVrRziYLXLNnkWs2uJjmxNsTlzmZgCnQmg/4Q1P4Q4YurxnF1OLxepdDEVwVGJxmu9XzAg/4YRv4YN8Ryrg1OOLfHd768N7jMXcxMVnhljiCEzSiTRjGEKynCMqwijGEUYRjG99e+PeAhNhGNo3zZsmRstyM2bRa0aNWy3Flx4VrRm0buMLnEzcYcoApkGYP+Eu7+EvHjPDjw5644uJiI1npnlz7AhPwwxfhhJo0RyVwRthhWM8Mc8uHu35yE0cznyJVmnGcJxnWM55dePjAhNhDlrmc4WrLEtbZW2Fa0YMWa1xhbsVuJjhYMGeNmzxMWQAquAVKD/hTO/hTd665xlOIjHCOGNYxFTFpuctx1TccPB8AawrCcTKczO5zc5WhEY079nTrwAIP+GOb+GNlynlOrqbm7mbnM3meLeWSJ4Kx08HwBxxNZrLdbZb1upRdMQ4Ojr0eB4PIAg/SxxzuczcpqYmJiZiRMymJpEIlAiYBMSJiREpq6zF3eePh8/MAhNhGRxlYM2uVotcZGbNa0Z5GS3EwcNVrLJjxuGLdo2ZuGIApeF4P+Fb7+FdPwvB4XWcZrNXFqnhF6g/4Wiv4WgePhXHC+ThOis1ung4CFxkcsaOCOGCFCjhhjrwOHj1AhNhDJk1b42TbItZsnLda0zMsK3DlaYlrZgxy4W2PDmys8wAr3AaIBg/4qlP4qpbi1zc8Zu5M1cCImIIpisNRiYiFRFKiKREUxq+DThPCq4YiopU1OF1bOa3GV3KSsxE4uZbbveb3e93zvneeN3u8zeZzOc3d5znnnr368+/G57oL+uNP6492ZvLwc3ClMvEZcWJzfEjludtnmbZo2Nzubmy1FSyyVc1Z5dbbbtrs7CFmy7iOVzZiS+tzxZmJNmr2STxzPXwaAgvgHbVAAE2SyygsCblsJYEWVc2EsWWWwFlSlipYubFSpLKTSpZZKSyiyyXCLLb8v4D+IITYRjZscrhu2ZrcTdg1WtGLZstcYceNa1ytWeZyxzYmeFwA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VHAOAgAQdBNoDiAEBEBWrA4dljZ9KvB0zYrP02CUDCEgQRP//A0U1BQM4C2QZIDIJAJCbAwE3wB5FMwkAkIICAdvFHkU4CAD+AwB7hdI0Ek7ApD/TAKQ/Cm0gg/4SHP4SK4rrw463GYzEqqOGNY6ax03y1eiD/jmi/jm5a49s8HCNcK4RqIXHFx3HXM8bhOBwIbY45xjGKacoiMIwrHHt2weAACE2EYczFxizY2i3M1bt1rRpjxrcLDHlW4sThqyyZGrVrjcACncmg/4VDv4VHe++HPV6zyxjWMcp1epjM53fO9r4cvB8AIP+OZz+OZea6OEampnN9d8Z673eZk5RrhXJ2nqAhOFwHJhWaacRCEYEUScpo1x8fDOngAAhNhDFw5YNcmPEtZtsmNa0aZHC3DhZ41rFm4x4cbRiwwtGQAqPATKE/C6d+F09w0rp2hamKmamCVqWjginO+HDjx4cOPDOpKltENFLYIT8cvn45fWHFijghaBGeO+PXPbXPW9YwtbNs2ZudkxZpQnWeeGud8NwhJdiUObWsYowijCMCE4TRIRQQiQjAVw83TSvWCE2ENGmbKyx5My1vkw41rTE2ZLXDVy3Wt82Jk0wtXDPM0wgCn0mg/4aRv4aL+fLhOrxxcZ5555znKYcMcOnLt05a8CdTYCE/HR1+OiHfhlnppwac2PJekKRzQ1Q0UwSTnW987HfDlCExcTPlhKMIRmvCsCMkZThGE4TRv26nQAhNhDds1bOcTBgtYsGGVa0cZGq3FhcNlrfHhYtMTRyzxNWgApnG4P+Idr+Idvn249s9M8FREkwnPgd8TCD/js0/js18GPFrwa4w4Na4a4RrVUmLIXLYJg6Z5YYZYJYIY4IIUcteZhjkzwhNhGNq2Y5mzDEtZZMmNa0btMq1zkxslrfDkzM8zNs0Y5XIAqWATGE/EqB+JU+GWM6xjSGK2jFqtsponmjCt76ce/Ltx6cOGKGLFi1ZtmTFKyF+Oab45vZEFkl0lFCGGmvB34enB13wzxwxUYC7CYrJYjEYKqKKeuPEy4OfB0ghOJug6sYynCMJwiCEyMUSUZCMicJ6+jGLsAhNhGPIyZsWOPCtc4W7la0yZW63C4zMluFy4ZMW2TJiYZmYApQDoT8UmX4pRckuFLNauK6tYP+OVT+OUV36c5xxoCGxBQw0PcwMDDydTAQMBbAITYQ2xY2jDI1bLWeZljWtG2NotcYcjBawbOMjLKzcYWGVgAKdCKE/Fpx+LWOs7YdUclsVM0rKTlWdb1x3vHHmrixRIT8ceX4486SzXyQlKcMMcN8OOuNhTnSOa+yGCGYhPBU6V6tZ1RhGEYCCMJppzy8HXafSCE2ENsrPJmyZGq1g5aZlrTE4wrcWbM3Ws8zFiyx4crfEzyACnwwg/4veP4vb98+euuM8r4TyRWIxiISzO7zOUzOJjAJwIP+ORb+OQeuXHS5nN5y722lGo1quGI0xZuudeD43jnMg/gqHh+HvcSCUpRMTAiSYuri5Xx83w5jziE2EMmbRlkctnK1jiwslrTC5YrXDLCxWtGTdnhYOGjFy0YgClwVhPxoqfjRVcGmGWWNyELYmzBgwIT8a434129TVLVbNbBClbx2sOfOhc1hkGZthlgjgjQxz4/FlwAhNhDfI2YMnDnEtYuGjJa0c5cK3Cyas1uFhjxsMjlm5aucIAqLAS+E/Gft+NAm8rTzYKZKYqQpGE43wxy3xmNVOs8N8t8OPHfhz169oIT8cXn44qbQthnC863vhnhjjpOkqU2OFTRk1YqRjGePLhxzw4ceHCCE7lpT7cZziQSSiRRhOBCKE4RRCN+zG9OEITYQ3Yuc2HJlZrcuVuyWtGmVmtcsGzRbiw5mjXCwaOGLHGAKuQE9hfhNq+E2vD4amgGBinnnjnQRSZTQ6CWTHQ0UURRSRxpa6aacCrnjnilkkmkwFFFE0wCG8e1nj2tgoOLigQ8dARERDQ0RCIG7xBiG0tU3GxsbGwsWgISEjIyKkppKS0dHQ0hCwkXCxcnIyMXHgITxNtrHwDGaEYRpWEYVpOFZTlOUYQnS8ryRghCMITlGECK+/k3hDrAhNhGbLhYN2bJktc42jNa0ytGK1wwbNVrNi1yNGrDKxZ4WAArlAUqG8LrXhddgJmFgItBwELDQEROU9MMATcFCQEBBwCFgYeDg4eFh4MkYaBQECgIGAgIGCgSCgoeGgYCGh1tb4AwDhyrhouIAh/Hut494YRE4RBoFCINCoBEoHApraLTVqumk3hsLhMJgMNgMHgiGQSDQqFQ4gUIQCAQBAEGgMEgEEgEBgUtrldr1fplNT6fweDSmCQeFwcCE6WSUefWcYkLwnCMqwghGE6VlUQRUihGUYRghNCcoowjCtIooz08+MHaAITYQ0Z4XOVrjcrW2XLkWtG+ZgtctGOJa1csmrFvkxMWbTKAKbx6E/Dhx+HCfSVrlnjneMaUxWyZrZJYsebLHDhCE/HXB+Ouehg0TzW0UwUkVvhrlxzy3y3wzhchjkGfhllRwQxIIUEcKeWO3KxxQ6oAhNhDZsxys82JotzZcrZa0wsHC3FkyMFubI1bMMLZhiaMsoApQDoT8NDH4aMYbMENFLZkKTIT8exH49k8UeBltRKsZ1IammiriYOFiaWRh4KQAITYQ5cuceJnjarWbLK4WtHOFgtcNceFblaMMWZvhws3DPIAKlAEqhfh3a+Hf2aueKmiWhVBgJLJKKpIIp4Z48DaWw3YnBSYjE7i2ioCH8e2Xj3FhECgMSQyAQyBwKBwOEwOFwuEwmAweAQOCQaCQxIIBBJTZpfN7BYZ1MYXCwITN0KOTPCvCqMYwIwIEEEYJwrHh81V0gCE2EMM2Vu1yOWi3C3x4VrTM2bLcTJlkWtG+LI3aOM2Zs1ZACmkig/4k4P4lB/UAcM8r1npeoqIq7mO9XcyAhPx/Dfj9F8EgbZwxxqSjCkqWtamaNE41hOphTVvGMppqyjGMK0qKz38dGXYAITYRmc4WeZzkcLWmPEzWtGzVwtcZG+Ra4bMMrly0YsGTJgAKnAEyhPxQwfihrwb40urSsLbuHwsmSlrUkQrC88dcuHLe68lsUNkMlsFghvH0d4+pZSZiIaGhoSIiIZU4WwvgCrj4+LjY2NiY+AiYCEiIyQkJCckJKMiIKARqVkY2PiyE6mKUOjWcYoxJwiRghOEQJRggghWOHfx6wn3AITYRkx48zJjhaLcLRu4WtM2HKtcNnLFbhyt2DnGzcMm7XKAKWxKE/Fp9+LV2+HXgxxrSVM1s2LNkg/48iP48da4T4k8Iqbb48c8QhsBICAsYODQcDCwsrVwMHBTAITYQ3y5c2NgwYrcLFm3WtGbJqtws8LdbmZ4XDlg0ZYs2HKAKsAE5hfi3C+LdGG7AyVEcUaKmiWQ1WDkgkgnlrnntitovurqklZ7P6zEyQxyTxYOKeGOH8fIHj45gsBgUJgiMQOBQSBSOnU+hUMl09hcFg8AgMIgUKhECjSN0aj1Sq0qlppNYfBYXCYHBYHAoLBINBoIAg/S8hHstzmYksmJRMTV1MARdJmExdZrnfn+KnsAhNhGXKwZMM2Fmty5XLJa0ZY8S3CxxNFuRxlyMWbfK5bNGwApeFYT8YrH4xWWzLqw7L4mBa0tF7sqE/IDJ+QGV0Z453RlaWLBbZCzAhsLScEs4OAhUGg4OBgYW7hYeChghNhGRq2ZZW7hytas22Ra0a5cS3C2YslrFy1cM22Ng0zM2wA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HHAOAgAQdBIQFhAIBEBWrA4dljZ9KvB0zYrP02CUDCEgQRP//A0U1BQM4C2QZIDIJAJCbAwE3wB5FMwkAkIICAdvFHkU4CAD+AwB7hdI0Ek7ApD/TAKQ/Cp8CuwGD/hyI/hylxXPHOOccZ45mdzdrEVcDM0ioppiIrgxjGMRiKUoipxDVVqsRiNMRiMRFZi7u7zNxEXFTV0VEVBiYhOE4ilQiY3Ezc5tm4yvO873z3x3z78+vi9fD6+Hx59+N5mGuGu3Dl5HYgv6C8/oNGc74+H158WMccvi8qWzcXIm+PPjZIiECdzatKSXFWeY2dmrN5cMC3Nwyy2m2bJZKm3e3u+b5bVxyxrNubxtlSOZlYhW4jPgXaIPXhXc5RcmZiUSiZgCriYhKJiUokRcAiYTCYAJq4ATExMwCJBMIupCJAiUTCUXBMCEoTEkSBMTBMEhKb6+6n4OAITYQ2ws2mTFjbLcLhw3WtGuJktcOcbdaxyZsuNwyxMMmNoAK+AGJAYP+IUz+IVu83udzxnedubM5btNzeJi4TERGIisRitcMarGGK4OHDXTh4HLxOnbh4Va4RphiYjNXNzfHPHjxzx3ud3vM5zd7m8zO2b3379fB5+Hz68e/Hj1vfGSD/gNg/gNvxOL1dKuri11mpicXiYpEwiFTpVSiJhEUjSoqKm5u73NxKLrLd73fOdzteZClUJxNMKicZjK953ve7TGK8bWsAIJ4yiyqWVVlhKTZUsssqxZZYWES87zbKs3NlhcsWXO5SWWWVNlzUJZVixFF36fwTfQhNhDBrmYtsrdmtbZsmFa0asWK3E2ZsluXCyxsWDFxmzZWYAp1I4bkVOQPwKwJgW8mYyJjoWMiY6JgIFCwcLAwcDAw0PCQKFgYGbCD/gWQ/gWXw58uupqSJqZiEERMSjMRIITZOE4p1jGEYRhIRIoRnK8L6eG7gCE2EZHLbDkYtsy3NmzNFrRy5arcLRplWuM2Ji4YMsbPM5aACmYgh+NU41UAFGo9Go9wlcMiUBh0Fh0Rh0VQ2Mwkg/4TQP4TQQAeF4fTr044uLqyeGuPAIOPMvN5WmUVKVkkxPHy/DeYITYRmZuG2FvhYLcbHMzWtGDlktcuHDRawxt2Ddw5zYcrZuAKfTeG5KrkqwAW1uuru4jYGQiY6Njo9AwqDgYNCwKFINAxslJyEjISMlJyUmCC/lc7+VzwAWPXv17mzs7Nm8qJZUXM7zcM0ILPVt22AlTsDLxZVpFlSqO3z8P2wCE2ENMTbIxcZmS1hmaMVrRnkbrcLJszWss2Zq2YY2GPFhZ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4LHAOAgAQdBIAFgAQBEBWrA4dljZ9KvB0zYrP02CUDCEgQRP//A0U1BQM4C2QZIDIJAJCbAwE3wB5FMwkAkIICAdvFHkU4CAD+AwB7hdI0Ek7ApD/TAKQ/Cq4BYYL+bGP5sn3ee+bm82WXWyy45x4vGJjjl8JiYwVc0rV67NW627d3Xbu73e78b4fPkIP9LF+lxq6zq4imKwqoikVGIiIm2ZuYuEzGVzc3FzNzE2i1szMpjdW3mZRVRwrEY4PEjhCD8yt5uZmMpkkiRMAIlExMXUgiUSIkiUEwmrImE1dXBIu+/sy+CiE2ENGDZy1asXK1vibs1rRjicLcTBu3WtsjDM2ZuWzdrmbgCrsBW4P+Ctz+CvPHby/K8vtmslzc3EqRFTq6UwjDEYcIiKqcTidXq4tc5lLMSubuc75578c8W2Y31IP+Ggb+GhfHDw/C66qaq+E6moqERiauMXBESut1uJmZTnG4u5tcrnM5Zvc7mcpJxdVXDXDwpIPwtZnM5m4mJIkiLqYkkiYmJiYnGYq4mLxmAJiYmFxMXBE1dTKEze/Zz2AhNhDnJmY5nDdwtZs8mZa0xYXC3C2ZsVrZi2ZYm2TMyZ42wAqZATyE/CV5+Er0SmwYcWPBhzZ9Wvjack8VcULIWQpRa0sVLSwEo1w1w3x3yy1wrcCD/iIG/iIHHPk69O/bv269OfLvwmYyVnG8ETETBFTEkzMZ4b5c9RuE3QvWsYIyQjKsITIoRRlWU4IkIoRhGEYRhEjGK9+Dpd4hNhDPHlbs2+VutYs8WFa0YY2i1w5ZslrRgyyYmbdrkYt2gApwJIP+EpT+EnuODg4Y4Vy4dNco4RO755zd3HGuteD1gIP+DtD+DteYuJi8brcZjIpiOEYjTF6vIIThRrOc4xgiQjCMIzJoRgjFhrn19oAhNhGTDhZY2+HItb4WWZa0a4XK1y3aY1rhrkctcThxmyMWIApvIIT8KD34ULcmPFGGyksmjRk4WDVgxQpWc41wz0y064T8FIH4KTcXD4W3ZpwRlOFZRhGEIynCInJhhMmatZxnOE4QjATIxJpzw59PUCE2EOG2NyzZ5si3G5b5VrTGyxLcWPK3WtmTHC2bY82PDlcACmMehPwmdfhM7RhmnkhiwYsWbJkyZrYMUpQgwVtEg/4AvP4AvXPlvEXi6TETEzM3EXiY0IOOUyLiUkwkJlmePl8gITYRicNWjly3wrWDZsxWtMThutxM8TZa5ZtsjBq4aNmDVwAKggOXAoP9uh+333N5m8kynXPhvG+nPsqOF8q9D4T+BIxwitdOfKcVEaYmmLIjUU4TCZqUXExMIiJJgxcUgiIRFxMzEzMXFTNZTFotUhSEamiEwlUkRcpiZm8ZXdze8255zfGeed8d8ePXPPjnrfHPG97nc7XISpWcVMFJREQvEIKrEVGIxCDMLTM1G4nNvB3fnoP+EQr+EQuowpCpgQhRE1c1LzfgzzYtKIuETEyuM4zWcbjMXGa3RdRMTiycSmCZCJiYmJq6lNXUxMSi4RMTEkyIzUplMxcShdXC4mYlMXFzMzcbRmc2uYidThU0qphhERSIxMUqSImpmExZMSi0TKyJlVokiJiCiEkTWuEcOICCerbSbNnNxLLs2ypXLsss7kQRLY7m5crGyrKzuKKASwAAJQACUlJQBKAALlErNzc3NSwvOybmwoluUCwJQJbAsAJYBUqUlJZZcpfh/CPd/BQhNhDDK3y5cblyty4szNa0YtGa3ExaZlrlm4zOcOJk5zOcgAqcAUuE+je+j5lhhhpKto0Whky5DVPBCFowvTHeGkcnFjjhvNOUsDVLU0YsVlKst76znxz5ZZcggv6PQ/o9GxcM7zc6B3ixSd4HnwZTnc2bmvhmaswmDMfB79CDjF1nGSRMJiLiJiYupnEwTCUwlEomCJJiYQiZiWd+i8ghNhDJnlaMWrBktws2uJa0ZOGK3FjasVuZjlxuWDFi0yNswA=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dHAOAgAQdBNYFiAQBEBWrA4dljZ9KvB0zYrP02CUDCEgQRP//A0U1BQM4C2QZIDIJAJCbAwE3wB5FMwkAkIICAdvFHkU4CAD+AwB7hdI0Ek7ApD/TAKQ/CsICzQGD/jmy/jm5TjOM6zVxa4tcJhKYmYTEKRExKYi6iIQgRTFRwrhisYxiscKqhnN5vjO87zmcrktCCJwqpgtlcWuLRERKpuszMzmZm15zldzG25ze5bXa6lVEMY1HKOBCnCfG69CD/hf8/hfpxHKOFdHSOFcK1eLq53VxKSZ3nObm51KI2niuZyu7zmuKU1mEompolUxMoyXC1TJJuc8+Pfn4N998dzvPHfW7u6cKxWIw105dOXDlrXDGKjEwVGK1iKimJqJtleYmauUytcXExfDn0iSD8ic2uUkxNEkkXCSLhMEwmJhMEokiSJgiRMTExdTFwRJEiJiYmBKExMASSTEwRITEqmJqUSiUSBMARMTMAIkiQTCazHXwfZqfg4AhNhDhhlzM2bJstwuGDla0bNGi3E2YZFuVmwbMXOJnhcNGAApvJIX43zvjfPYPBBhIorqMJVhKqqrIJIZ5567bcPLi68jSg/4lDv4lD0SGKnU0iYVNKkzG67r8MISnac+KKEZzQTIwjGERGMZ15euGICE2EZW2NhlZs261rhZtVrRpiyLcLFjkWuMbHNiYMmLPG0cACmwdhPxx4fjjjhg2S4EtUMSzBOEY1nHbHgx38HKAg/4h9v4h583wvXHHHHGWJ4RqsVnXgxz5gIXQVY2uGGCVGjEKGCOCOOmXMxtIITYRkxY8LjFjyrcjPK3WtG+VktxOMbFa3xMmDTHhbt82ZyAKZxuF+ONL4407LcdXgI8JDhpMFJZFgIIkcNsmJwNog/4dCv4dCw6b5b5c46xzXUY5PAQAhJaoVjIjGM00YxRjfDweHTYAITYQ3cs2WFmxbrWDZuxWtGrjEtwtWrJbkZ4mOFw5cNGjfIAKjQE2g/44bv44feM8OPbn2vUYqsRGJqhWYZlud5vM5vMbjJGt8OEAg/4xpv4xp875c8bm95533u0xVcNY6V04dNaqquMxmspudxx11uNgg4+CK9Gc3eWYsTNWmrgQiYiE4zjNXFxbfHz+8eYAITYRkctmLbIxYLcWHG3WtMjNstxMsrJa5xOGDRy4cN8jJwAKVROD/jpW/jpXeBFdsco4XEcXHjuC/vfD+98WTcZssvfHfMCF0kUmjjhgIY4YZZ8DkYsIITYRhYYW7lrjzLcebHkWtHDjGtctXGRaxb5MuRq3Z4WDLGAKVhOD/jzw/jz7Xvlx1vSqjWeE7IT8W9X4twbYobJ5KynOdbYWW4CFu0UTSxxTo44U9edlRCE2EY3OZy3aNmC1nlyZFrRxmcLXDNplWtmLFthaMM2bC3wgCqQBTIP+K7j+K8GNZrW+0VrHDGtaaamInDMXec5nKUpzd73me/TqHNN3d3Ji+m+mooCD/iwi/iw1ip6eL4nHFxNXSJoGLiaynMxmphEXiZiJxdHTr401GpxFXDPDxYnn1ITZCNYxRRRhFFGEUIiEYwRhEhGEUIgAhGAlMIpxw5eah4IAITYQxytWLFq2aLXDfI1WtGuPGtwsmmJbkxNWuTFkcsGjfIAKURCD/jYy/jY557nrWUtcamyD/isC/isdm62ziHCL5SCGirZAWsHAwsDAw8bWlMAhNhDZo1ZOW2XKtYOGeZa0aNGa3E5YYVrRhhbtmrhqwcsMgAqHATaD/iUK/iUL58hMcJnWaTU0gxdI1eLxmd547vrnc5S5NeN4IIP+L3j+L3nhxHft5Oue+d888bhHDXTXLhy5a1qqmrXBKZzmOdrAg+XqebMzJKblMSmBKJmrqVTAgkmb5+Xzn1AhNhDZs5xuMjTKtxYc2Fa0xtGy1ziysluLC1w48rDJhZ424ApREYT8T6H4n0Vr8KtKWE084IP+LCD+LCFy563iYlG4xxCEl2I8WtYwjGNZ5+TPECE2ENsrPNiZZMi1zlZ5lrRs2yrcLBxmWuGDVw3Z48bdqyxACk4Qg/4pDP4pC+as43q4qeEyg/4sMv4sD846NXqUc4zxhas1DmRGjnnvwstwITYQ2yOMzHFibLc2FphWtGbFktctXGZbjZOG+PLiYNGTNiAKnQE/g/4qbP4qd8XnG8XidTwViIiYnjHGbmZxOB42YjE1xrd7bvKZi/C8PwlAg/4s2P4sx9dp5RUxxnO873e931nnWcZ4Vww6DfCZnLnXPFwpWJ1fDGfK6oSnS4qKqE4VhWVZThFGsJynKdpRgjKYglGBCMUSMZ1rycLqACE2ENsrRljatMq1xjZslrRu2arXDFhjWtsrBvmwuMbhq4aACpkBQoP+LCz+LC/OejOKvERUVBUxCExuc3ud5ZympxXbr2rGGCiazw78JyCD/i9m/i9Rzzt4+75545ulYxrwMdK6YwwXMruMymM4z4W9RpioqkY465r4gIP2vAn17uYvMXEpgJiYmJq6lEiYTETAQmrrNW3z9vMdgCE2EYnDDIwZM8q1s3xMVrRsyzLXGHLiWsG2NizwtGGFtibACvIC4AGD/lHE/lHXlMbxlnN240rEcMYikzFrQtdxlKESiaicYmoqkRqeTpXLh4HDl06cOkcNViIionN7vfHrz499+Hx58eOd1xrNXK8TVa1jFYxMRF3m9548czuJFb1lcQqpxNCJgESOsXvOeOeLjM5taGaiUzC8TUxGscMeVXjZg/4LBP4Ky3Byx4GvC4cOnKond3x3cxERURGUzE5XWU7Zm83xzO93u83zzxeD4nh0jdZQlpwnDFQphBF3fG7zOb5759fB8Hx+/fxfB8Pj4M8bnUwiM6jFYxjSo4YjWOldNRyqqrUcMcsdKxHbnyHPkNTOppFZiLmZSiYiS0zMpTQ1jj4gg6pEomZklKAgQRNRZMLmJpcTExKBCJgCYlMWiQAJqQRKJiYgmJSuJi6CJiZQTRElZiYJmpiSIIkTEpgCakAmLqYTAExEgCc+D7Mz8LAhNhDHM5yZcmRwtZMseVa0xYca3FiZNlrho2YZWLfGzaMmgApwI4T8noH5PT8jJLQ2Q3S2U0WpiklVWF8c88988+vCg/4Rrv4Rt9MzjjrjV6umGpxU4lUsc+V9YITNOEIoQRhWM04ThGERCKNcengx6gAhNhDVkyys2TRmty5cLBa0YMWS1wzwslrBo0cOMbVmxZOcwAppHoT8m3n5NoZYKZIapZpaLZIWtgwSlCMb5a8HXrCD/hfm/hf7nGeF8Gmoql1dzEsb7TxghMmSNYThWE4xjMCMIxjXP04aACE2EOGjBw0b4m61o4xt1rRiwyLXDFuzWuGeRqwasMLdswcgCncnhPyaHfk0PMmXjTwR0NEMzJLJgyWwUzSkhNhw4cM+Hp2gg/4d6v4d6zhx9DweWeG8brdZxx4boiErrLOJ4yCElzuXKMoQE5xRIoiMIiE0cfF3tgAhNhDhtlZY8rHEtcM2jRa0atWi1yzwuFrTI4bsGuZq2cM8YAptIoT8pXX5S3cGPNn1XwQxa8CFVYxjOKEYWviy5qxAhPwyffhlnpXNXNHFJxo2zUwYLJFWG7TLbK+Eg/SlOZ3m7JhNCYStd56+XxghNhGFxkc5cLHMtaNMWJa0bZcK3FjYOVuXMxyZs2Zo0ws2YApWE4P+TzL+TzPlPBycGGjXHECE/Dfd+G+/j0xTotOkFq4sMLCFi0jMwwo4YI0ss9OBweCAITYRhxMHLFzmZLWDllmWtG2RotxNG7ZbhaNcjJw1YM2TLEAKWxSD/lKe/lKtrtvwJ8CeSi7q+ICD/h0i/h1DiueNxer1jWseBTkAhcFlMXLDHLDDDDCljnweNgzAITYRkaOGzPI4arcTXM2WtGbhwtxMnLJa2YYmWFo1c48WJkAKcyuD/lQU/lP33HCcXW43HFnOb3NzaTEVjFVitb7N9IP+HVD+HU/Msxmt1aYuImqjlGtVWIQIuu+ue7CE0cbmwREJppgIwhERhFGKdcOfgy7QITYQ3w48OXG1YrWmNg2WtG+ZstcOWzFbhzN2rnJkcNmTbCAKdSqD/laY/laD1nlz1uNzd5m8zm5tMTTlHLXSvArh4E2yg/4ddP4de45xmLmYQRi+EYjFaxiMXw2txnXO3ECE4kU5zmqjGAIgIQjCEUS/N48J+BghNhGZq1cOMuTKtb5czZa0x5mS1xmaZlubI2YtWzho1ZYm4ArqAZABg/4+zv4+z3g+ADlz8rjpynhPKOE8Iq6zEztlu5nKUxMUohFxaZmZRFMQhMRcYIm2bzNzNzmefTrjc1cEESAO/bx445473eGNV2dq0IP+JMT+JMVvQOXPwN43jeudZi0y3WZWzGWZvKy6JpK6laKmpqETUwqcIqlKqMRTEJ1nfheH43PE4uLXz5cwBx4ViKqoRlGcc4dQgs/BXv33dsrOyrLIUoXNyiVZZuWywsALLLKgAAsWWWLEq5QSwsUFglK3z8v4NcAhNhGZkyYNsrBstaOc2Na0YY2C1xhxuVrRg2ytmTBrhZtWwAphGIP+Tl7+TmG8Z134ca5xxc85i3S+HQCE/Ddx+G81q5erHbLgwwjWc5zhXJBihONwuDWGFWcZpiE44eXvhsAhNhDhjibOMmZgtyOMrla0aNcq1wyb5lrdqyaOWTDKxzOXAApyJoP+OjL+OjPGZjNRNXV1eLpjj43HU8EQi468N8SE/Cml+FNPFjyZeBhtCUpCdY4445aV644VnSuJitGDxwtcRMzFxKYmIhEouLTN56+bxCE2EMcLLM5aMcq3HhzM1rTG5aLcWRlhWtMOFixy4XONw5cgClkYg/45Uv45X+TW1WOeFxKs6oCE/EZt+I0nQy5GPEN15UhCE5zhtIP1M3vM3MomYlMzx35PPxghNhGZgwct2LFutaZmmVa0zNMy1zkzOFrPEzY4WOTGxb4W4ApcHIP+OtD+OtFrZuJm644zSaupq4xzg/4ilv4il3XocIqsYiKKkuso8ECEpqrGsZzhEhEIoqxw49PYITYQ1yNsbTG0cLXDfE4WtHGNwtcZsbRblYtGLjHhcNHDdkA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ELHAOAgAQdA+ADQgEQFasDh2WNn0q8HTNis/TYJQMISBBE//8DRTUFAzgLZBkgMgkAkJsDATfAHkUzCQCQggIB28UeRTgIAP4DAHuF0jQSTsCkP9MApD8KbCOD/jeo/jex1vS6cufgXyjo5R03wmYRbdeDG+KD/goY/gon6c+TjwXUzW8bret4E1NZ4ceSAIP0pze5WtExEpJmYktnfj+XPhAhNhGPM3ZNGmHItbtnDNa0YtWi3Fjat1rVq1Ztm7NtjzOXAAqqAUeD/kGk/kGxY58t9PL6bnM5hGNY1jEYxFRiKmN1zvM8+HGbiNxmueuMbrIuF9O/TFCD/ggQ/gghzy68s+B36VwxjFVU2u2b3fO+O88YunSOXTtw5cMcEXG5ueccc5nrM+DrrYCD5et145vOVpTCYTEwmphEpuLJmKRERBEpiUSJnOd+b3fBACE2EMcORg0y4sS3M5buVrRm4brXDTFiWtMzbE2btsOHNkbACk4Pg/5DPP5DTdcdZ1nETy48oIP+B9b+B7+t8r1JmuawhOJwuPVGs53nl16QITYQzxtszXFhzLWGZjhWtMORutxNMOJbjZNcblo4wuWLXGAKbiCD/kQu/kQx44zi9TVQjfbv0vTETGddeXOZhPwQofgg1Yr5LwvLDOscuDDvne951xTzT3ShgITnZ4wnOsYxigkEYxjGca3174+AACE2EMHDRyyaOcS3CwcM1rRuwcLXDViyWsGbXDicN3LRjhzACnEng/5GWP5GQb4TU62zO55vHZzGWnCuEdKxwcp4TYCD/gj8/gj7zOWZmBTt4fatRwjDF4zDLjXet9yE42OKM4zRJohBBKcpwmmrGs8O3qAhNhGFo0yY2LLCtcNszha0xNsa1wzxZFuZk1buceVqzYuMgApxJoP+SZz+SZPi8Gi1TiIpicZi114KszlO+E2Ag/4H/P4IBdNYYjVMREZnOb269u/LazjjnqCE1crg4a1nFGEUYRgjKMCEJyjFOOHDwcfGITYQzaMmbfFmyLWGFxmWtMOXCtc43ORawZt2jds0zN2OZuAKcSaD/k3C/k3f3rfCeEcq4Y1FKmsy3m+JdzDU6wCD/ghe/ghFxwzy41zZznjxvje5RVaeAdKjU9s5AISnW6MkZk4ThFFCYgQihGKdcvRlqCE2EZWePNlzN3K1uxc5FrRs2brXDbFiWucbds0atGzNy5bACpEBNoP+T3r+T4XjGM8pqphyNRrEVOt4zFt1PGN3u9xzcYzVzw3yxgCE/BRZ+Cf9OWOGWOvVra2GuHLjvGcoYMGi2a2SmjBS0pVjjvlje9Zsc44whJdjkyqnFNGIjCqKMUUoyglCMCUSUUYxrh5edzAhNhDlm0zNmjhotZNGjha0YNGK1y3asVrjC3yOHONziYZWQAplG4P+V2z+V3PnxxzrnWYvE4jhXDGuUdr6QIP+ByD+Bz9nlnwHgV04cOHCIiXFzjruwITF1IdVCM0YxjCJFFWOXmzgITYQxyNWbfM0yLcjlm3WtMeFqtcNc2VbmwtWLRswZ5cTNqAKgQEvg/5X+v5X++HPt16Z5XiqrEIq05m85zmN7bnc7jN4z2awg/4Kev4Kh3gx3c853JitcuHLhrhrhjhGM1N23dzvM9+HO8iD9jWd747uZlMTEzExMQiYEwCV3z8vwXrAITYQyYYcbZljyrW7fLjWtGmVktcN2Tda2xN22VrkwtWmPCAKlQExhPy2xfltxx4MeLHkhghZghSEoSopfJpxa5aY5cstuDDkvohmtiyQyWCE/A2p+BrWm6eSas648ccdZ3wxrjlttpzY80rcSHGbq6L2ywnOGGFcIITjcLhzjesapwBEnOeG8aYKSxYMUo4YxqnGM69HexAhNhGVkwyt2mRotaMm7Va0bOXK3FjxtVrlhmbsWbdizY5MQA=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xFHAOAgAQdBO4I+gQBEBWrA4dljZ9KvB0zYrP02CUDCEgQRP//A0U1BQM4C2QZIDIJAJCbAwE3wB5FMwkAkIICAdvFHkU4CAD+AwB7hdI0Ek7ApD/TAKQ/CsEC5gGD/kO6/kO7A69N648OvDMXEpqaukwJImhWYIupqYRcRM1MxMSpdXQAGMvC8Pxt1EThFRUKmpiZguFzFpkSq5tbPXwvD7d/C5xEwGM1cTK4tCEImLhMJiZzrYB1ZznPNxbZIupxrEaxycs+Bz4Ag/4I8P4I/eQKvwLYpiKiIRapBWYm4yuF6mMTELm7Zm4ms4tJ17d+XMADnyXWcXBNJiJxNTUpibqV4lCVSkkWi669PFq85nfPec7uJioiYhUVrFVVRCkVVdPD8IAvSImpi6mYzEyuEROr5ce0zACC9eN6KllipbKpcoss3Fy53mqlAAJUsWSyyyrLKAACwEsssblSpZQEqUFlllhQIAAAAALFhYFiWxV3vff4Nz8CACE2EOGzHLkbtsq1libs1rRhjZLXGJviW48ORxmwsWDdrhZACp0BSYP+QiL+QiPnyAB4Hgu3d4Hg8MxMSiFIiYmJQiITGV3ur69PF1m5zF6z2joAg/4THv4TH+vQAHgeC4cV14+N7jc2qoxVajUVFVVRVxlnn278OPDeM4zrjy58r2CC/A3b3e6ozssQCtzSbLLKIWCXLLLNW1t78Pz/H6AhNhGRo4Zs8LfItZMGzBa0xZXK1w1Z41ubG2aYWLhi0ZtMYApbF4T8h6X5D38RonghihijKFYYYZ5x2oP+EaT+EaGzGa3w3i1TF44xAITN0HHx1RQTijGM76+G5AAhNhDVg2ZZcTDGtxOWOZa0xs8y3DkbMVrFg4ZNMWVvhctG4ApUEYP+RST+RTPhLExvC6zrOYP+EcL+EbO6nlPC8VNZVYCGuoCCt4OAgUCg4GJi6eDhACE2EOWjNhlcOWC1viytlrRjmxrcLbGzWsMzJs2cNHDJyyagCl8Xg/5CFv5CF83w68uOs1cTEqxnAIT8Kz34Vn9l8Ucl8l8FZpxu28LhgIXEVwQQIpYKYY4UMMMdOBw8ekAhNhDDCzbtGmNgtcMczRa0Y42K3EzbNlrRtlxN2WXC1yucgApUEoP+Qjr+Qjs5az0cpqt68GZAg/4VSv4VSzr0SJidW4CFyGIgzMssMcEMMsM9OLnwgCE2ENmbJqwxM8a3I4yOFrRo1xLcTRtiWtHGHKywscOXG4agCk0Og/5Bvv5BvzxMTyicZziD/hZE/hZFIjerazGAhcBlMfHHKlhppwOFwAAhNhGXLmcZGDJitwtHLRa0cuMa1w2cNlrRtmZuGrfCzytGwApdFoP+RUb+RUcjfDny41KZjOOOpsCE/Cn1+FPs4mfNHJO04RnC9ssGMIWjOYmeOGGCGOOGGNLDTXj2eCE2EN8zZuzatmy3K1y4VrRqyaLcOXCwW4XLhg2yNMTLC2agClQRg/5FJP5FE1cM9L5XTOON2IP+FWL+FW289N8Jip1npuIAhZNRBm0cM8cscsteFtxAITYQwaY2OTJjyrcmXLkWtGjVytcuMbhawZ5GeFgwy4mbVkAKRwmF+RQ75FC48hDgqIbgg/4WQv4WNetZqN4Ah08QGhw+SwKMACE2EYWDNi1yMWa1thxMVrTLhcrXGRzkW5WDDC0btceZuyagCowClgGD/kI6/kI758uOovF4tcZreN1MRKLpEomExCpqavhx6S1GsarUVhBFzxzvO83N0TEohqKEzuZE1dXnfLmOcze73eb3e7zCcY4Y1iuEU4X258okg/4bDv4bD+3fxN8J05RiOGeFxldbxa4zNzmU3KbjPHxPF5c/A6wi4mCIiIhK5ubZjK93neeO+vHnm+MoxitctduHDXDHbwfACoiYmJlUxNytJCLxNbxy5+B4IIPl6XrxYqYkEXExKZiYuriYmJIuCCYRcTExMJRKJETCYEXBMJi4kmJgBAAACakImYTEzN54+fxz8GAhNhDlwzZMsWLGtx43DVa0bYsq3EyyY1uVllcOGGRszbYm4AqWAT6D/kJc/kJf5xi+DOAmMXq8GJwiBMWub54zncbu7zNxEcp8rw/C8KSD/iVY/iVBnOOMdenUPBq9zm5mpiKjTWK1FTXPxvH8TmiJmrTMxuOHGbCE5mbnwgTRjFGMIoxhOU4TlOAjKKRCERFFCJFW9+Xhc4AhNhDTIww4meJstYscLha0ZZWK1xkYZluZo4YYcjNnma48YApWFIT8iDX5ED8Zux4mKdoTtnwYccSD/iOW/iOf0XEXUqzrjymYhaNIi0csJGjhljpwOLYYITYQxxscuZq2zLcbVrlWtG+Rmtwt2jZbmyMcbhsyZsGjLGAKWRWD/kUg/kUhbiKus4zSYzy43ICD/iOs/iOteJmeWeCrqZrfDd2AhcRlIGljEMMEsE63D4mGQCE2EZmrdozb43C1o3zM1rRvkcrcWJjlW4cbBgwcssbNwzyACo8BN4P+QtL+QtOr48LrOPFqZmJwrp4PaEcGIhLcbzueM7zZGL7X4zKE/FBl+KDPPm4PA22hi25Fp0SjK+iuPjY7RpJGsMMLyrCaMapzpXBlxMqD5e5Xj+DuZuLiUxFi4mJghCIBKZSm758/RrkAITYQxbMXOZgxYLWeZthWtGjLGtxOWbRa1YYmzHG4bMnLPGAKXxaD/kQy/kQzrnjvjdXCIrF9ueoyhPxPBfieD0XzXzRtG0ZSrTDg2wvchdVFFn5UcEqGOGGGWO3A4ODLACE2EZMuNo1bMWK1q1bYlrRvlZrXGRtmW5GTDLhaM3LTG1YgClgSg/5Dnv5DlZjlnoqIjfLqZIP+KW7+KYHfHhzi6RwvpGqshraGgKuFg4GDgYODhYeJmYuAsiE2ENmOJg4b5GS3FjZt1rTLlcrcLbG3Wtcjdy4x48uHLlygClgVg/5EnP5EnQuqpFReuPC7gIT8UW34otw0ad1ZSlCNMdJ1mIWrPYOlLPLHDDHBHHLXi6YtQCE2ENmzhwwzYWi1w5bOVrRyzxrXGRi3WtMbfFlYOGGJyyZACpYBQoP+Rez+Re3v26tNTwnSpqbmVzcgL1Os63jLLizN3OYlfB0vwp5awIP+KPr+KPvt38TdTrNXcZZ2zm5uERjoPEquTlMZrjN2zc3d5veN67+F3hmEt2kejeE0UYkIhGEQhGAkQQIwnCJOEUYoxnOeHlzl3CE2EOWrFg0zMmi1i0yNlrTM1yLXOLLmWsm7Fw3zMsLnDjzACosBO4P+R1z+R13M6TAqMxMxvU1FVUKmFLq8t3zjjG1wRHheX5QAg/4rOv4rJdnXwPBHWd73vc2icVrFY1jWsVGM8MxeLrNXOU5Ag/S8Tw+Od5mJlGatMWiYmBBExMQRMTFxMpm+O/F8F6whNhGZyyw4WbLMtxN2rNa0cZca1y1ysFuFmxZs2TnIwbtmQAqCAS+D/kjy/kjz8DG+m+XPlzxbcXeZvNzmM4mKrGscMcNVyvlxvnuD/ilQ/ilR1O9d+HXG12ubhERwjUcMcMaioTuczx1xvNiE4mbhpIxnNWE4RRIkEIIESKKMY3z9GUewITYQ2b4cLnHmarWDlkyWtGWTKtcssrVa2Z5cjVlkYtsjFoAKjQFBg/5CDv5CD+/br0eH4QLo6dfK46iqwqKuMrmylImcuLcSqdTjn0zkg/4ceP4cec4zhx4A48Dr04xjOppKSSlbpuLIq9MXUTDHXtziQIPXZc3JMLSmJBKYTCUTExMEwmJJglc74+D48+0AITYRjas8rRlkyLWGTC5WtMLlmtwscOFa0yuGTTNia4nLfIAKdzCE/IOh+Qd3EBmz8DDgjgnmvauCskI0jIRvG941nn2bd2/JlIP+HpD+HpfAAnXHW+G4vW9WEETEpgnGdb1sg+kSlKETCUzJKUJhImJmJTPP3dx5gCE2EM2ONiwcs8q1k1wsFrRiwyLXOFk5WuWDNq1Y4W7hnjaACpYBVYP+QrT+QrUHXo69Dr0AADp18C1RhGqjFYqpi43ObtM1KkxErZibbjxfI8fig/4OTv4OTwceDejegAA58pTUzEwiYiUSTCYhUxV1KYSBPLv4mZCD8Kpm8rgRMouJmExJMJIkRJEgETExIIkRImEzeefssCE2ENsjZnmzZWS3FiZMFrRxhyLXGHCzW5GTRpmzMGDNnmyACt0D2AKD/lWC/lWTnF1ETiYTllaURMTcyVGMRVLjNTE6UjNXOUpxbFyi0wlCbi5mYqlRiRNZwVSt+JmqjFY4VrWtajDRSrjN3xbmZlN8c74743Mjn4Xh9OoOHGkJrE1NTGM1URE3Oc3dqiJgu82mEwjMkxiYqYiYIRMAmJi6mAJCCKIkm9bq6sAPDxe97zfe+K5lirjBg0qLiZoVhExWr8JXQIP+Afz+AffPKdOF8GpxWscGIia3U8IqoN3m8zc1hSJnd8bzEoiIiMIoxMVNVFRKJibmZRNxF3njne+eZ7+B3iLJSzEEIiUzNZiIQImYJgQTE1cSDny8fG98+fPjz48+ec3x3d748czcYx05cMcODTHCMa4VWoxEpqpYisVVRBMQhHTwfA79uvTr079vD8Lx9XM3UomKmpqI5eH4Xftz5AAilVMREzEXVzEzbMTRDE1NFXMTab5XPECC+zN73dbJcEapLFlKlGbIWWaCAG5RLLLLYlEqLBNTc3KSyygLCwACwAWAJcolqUBYqWLAsubZLFwFlmypYEpKWWbm5ZYABKAsAAFhZYWWWUlhZYsFixZYqUlu+/j/BM/AACE2EYXDhtlaNmC1xiyOFrRw3ZrXLNhkWtGLDNiyOMrbCzZgCq8BV4P+U/L+U/PnyeH4Tr06ung8rqYhERUYiKuJmUXRFxFoTBExKZubvNzllJEVManp38zr41iD/iKq/iKr5c10zjq6eX0zWalNXOUyicJiUiKiMMVHCsarhGLi53OWU5jNrkTrr0Zwg/a8VUzN3FpmYmSYmauCYE1dSmCYkImJhEwImEgmJSm98/T3HsAhNhDJhkZ5HDjEtxNW7Ra0ZZnC3FmcN1rRtizYW2ZxkctGoAqXAUOD/lcQ/lcRb0HXpzxuMpZxcTq8VE8C9EazqEImM3M5mZzCGA8Ig/4feP4feXg+AGM+BOMYxGoxMXc74731PBjOZucKquGtYxhERmUs48XxvHcgg/Yzx3mUxMStMTCSLhMIkiZmJE1KpiYJiZjN55+D4M+4ITYRly5szBnlcLWrFwzWtHDFktc5cLFayytsTnC3bZGbZiAKjwE5g/5Xdv5XhdYzqKVz8jviSY3VzcSiqnhdZrjHOd3tmLmow5T4FQCD/iFy/iFd4TmszxcZ4uMbmp4Tjpx4eNGOkdmMxvO76ueb3vd8Y48ueIiD8L0HupJqZiUriRMIipoTFxMTEplLLd9fRcghNhGRu1zYcOJqtbOHOVa0btXC3FmbtlrBpmzYXONs2wtswAppIYP+WlL+WmfnWoroVjhfDeONbnjHGM23re4Ag/4gnP4gkdquMnLiqmIxON4mLis9JkCE52h0cMZkYRhCCBBCZON78HgtACE2ENWzRljc5mS1jlYZlrTC1zLcTNi5WtGTXFhcOcThnlxACo4BOYP+Vrb+VrfhXHtnUUTc75uHe1TWJ7VGImrZzPXlxyylM1GrxiCD/iYs/iYt8vp3rizMYcK10eBDCc31rfHa5iI4RwrhiqqIkzjjM2CD+AN5zfHNyzVwETV1cTEkxMExEJqYlcTOePm+LHQhNhGNnlyuG7hktxNGmNa0bNma3E1bOVrJo1yNnGVk3bs2gAptIoP+WhL+Wfu8d8d114uN43EQ5TisYnV1euMShPxLYfiW9vbHix7uLxODojSEoYFJUjKJemnBjrOD8CIhcJzNzJMSEzF3O+fqxyAhNhDdjlytHDNwtZYsbJa0csGq1yzzN1rJzlx5MbVs0zMsYAqQATmD/lt6/lt954XhgPAti6y69u7W5iYq/AmsKTmd8+nHa07qeICE/Erp+JVnLKEZxxhvtOUZJYL2ZMujTo05MuGNZpwoyJbKTwFMNGEAhNnIdVVGRGCKKcIwQIwRhGMJwjKMISkEYznXfzYR6AAhNhDLK3aN3DlktZ5mGFa0aMWy3Fly5luNw1yOWjjIyaNGAAreAokCg/5F1v5F1wAABy59riIpUxE0nGcInSqEzMwuLq4ym4mYuIma3EswmYTBUxU1EwiLLkiYhVzcz18DwXbvy5+F4fTr278ufTr06+B4PgeD4Hg9OrwPB7d/E8XwvD8DwenUcuZ06unV06unUHLmAAAAAAABz5OPDjC5ucyuIjEcsRPhWIL+s/P6z9AAABy3KTuUWm2aqzZ06tqVncmtjV1ZUsmyJIxWyXEmSyMrLiY53jvNw7yyzc7z4/i+H4Ph+DvG5uG5ZYPPg7x3gbgNwAAAAAAAD4vjfB8PzdlwWxsd9fL8ny/F5IPlwmSZE2mZJiYmJiYmJRIESBEgESRKEzEwTEBMJESiQETEokiQETEokTBMRIEwTAJgEwCJmpTABEiJESTBMBNSAJgRITABMETExMSSmc8fZzPwICE2ENHLVtkZOcS1m3csFrRy2ZLXLXI1WtsTZhmy5m7JiwzACl8ZhPykUflIxtlyY8WO15YVYTklCWI3AIT8J4H4Tz8nB4HHzXleMYxJQtKGYkCE4lqzqrGaaIinHDp5sJAhNhDVu0x5GTPKtwtnLda0yY8S1ywbtFrjKzzMG2LEybOWwAqNAUCD/lJk/lJ9jWfC8fxg8KWK1HCuDUcJ1OoVNTV1cZRnEzGWZ63ms6zy6rCD/hBY/hBh3q+Xg+AHHpukzFwlBCYhcQgmpsXREROs63041QCD8a4uZlaUSCSYkmBMExMTExMTEhK03PH154AhNhDZxiZMGeVstctszRa0bZci3FkcOVrJxmcNWDNyyytmIAp/MYT8o7H5R854pZDiV0QzSyMSySk4SjKUEIqxvWt8M8cd9t+Ug/4Vev4Vb8zGTt31et646zWaTBi4FzNpTFZ5c+25AITZwOnCUEEZTjGEUUUUQCESESKc8d+bHgAhNhGPGxYZGrDItzOMeZa0ZsWq3C4aY1rJqxasXGNvlxNWoArXAY4Bg/5HBv5G74xOp4SikTSCZuMrnSE2zxnizMXME4mMMVFRSpUiImJu3EzU1dXN318Lw+XNy59OvLm6dXTq7d3TqAM48E3dzc4VGI6XyIL+ffP5+D953nn159bymd8WcTxcvNRKksdmeZSLNzdW0JvKSlJUsUolGaM0AAD4Ph+LubzvOs1fHx/F3yCC8fVd2922rGaFCwCxKgEWWWUssoWTYBYAJQAAlQsKAJQXb8Px/gd+AiE2ENmuRzjy4mq1jhaNFrRk4xLcWLK2W4sWbEwbYWuTEwbAClIPg/5ScP5Sf4x4ONsxOcLAg/4Q6v4RB7dY4zesXyxQhqiWgLOBgYOBgYOHtYOBoiE2EYsmbNjbZcS1i3y5lrRuzyrXGZs1W42LluzzN3DTC3YAClMRhPyq0flWVrWda3mnglmti4SD/hEw/hEVxjljkrM73nnzAIS2ic41jOMUZ116+gAhNhGJoywtczHCtZsWbZa0bNsq3EybsVrnLmzNmuXHjaNsYApgFYX5ZTvlmBtlwc+Bjrhhiqsw12IwGKwlAIT8IPn4QTWCWaNkJxvlrjnlvfWAhMWacZxnOMYoxjWd8uvqACE2EZcORxlcOMi1piY5lrRk4bLXOTK4Ws2DPHiYMWzlgzbgClkThfluI+W7fE3y1xElVkmGkwVmIwiE/CMp+EWOELYZRRiqyz4Ns4CFzFGbiQo0scMsMMNN+KAhNhDPG5wsmjZmtwsmmRa0cMcq3FkYY1rVi4ytcbLGwwtHAApdEoX5gBvmAPweFvxNeLntjhjkjowEAIT8IVH4QjcWLdDZK0ZIyxxlpIa4gq9AQEHCwcDAwMHDys6rACE2EZcTlpixsG61lkZM1rRy4YrXOLI5WtGDRy5Zs2rfLmZACpYBSoP+FxD+FxHp18bry44liURV6vhfKNcGqjCoiIaliI1dVVRisViGLlG0znLvz7+Kgv69o/r2n4Ph8bOwueedzspbLLJLGZWQG2boLzcTUGb6vd9gg/KvJmZuREKuJTJMJgmAJhMTCYSiUTEwlEmevwCe4CE2ENmLXK1as2y1w3x41rRliaLXGFu1Ws2LfKzxMW+bFhzACvEBmgGD/hdq/hd/8Lye2pxMZouqvwmNYxWMNVjWsRpMJvExSspmV0qEwTMZRdXUwtcylEzBEIiZjeZznM5m1TEETdzM2InhOsVFTd53z3vPXt3GeNiD/iWI/iWX6eXrWaTEu3j+N37eHqpRFTVTVxMSSuJmYRNXhdVcQESTVomrqZFomM1c1cRKExcAq4RMRKJhJMXFxMRSrpcTMEwPE7wAg9e89uZlEomMxcSBEomJiYJgCYlEgAAAAAAAiREiJBEiJRKJBMAiUpnM583u+AAhNhDhhiZsc2JqtzNGOZa0ZMma1wywsFrFgzxNGmJvmc4mQAqHATeD/gYa/gYbTrOr1OGIwpExaSJhN3xnrfd1ZgjCuF+MjoCD/iwe/iwfeTy4tzxvrm9yjhrhjhrljGOFcmpqYzW4zc7Zb1xw8GiD6ex4d7vdzcXExEkpCE1MKlAkkte+Pk+C8YAhNhDLDjxMXLZotwuGbJa0w5MS1w3ZtFuHIxwuHGFxkw42wApjGoT8FuH4Lf6545Y3lG1MmTFktgpKNsquEIT8Tqn4nQVNDRbBJCda3yzxx024K+OFy2AkzsaNCjhhCNDLPj62WCE2ENcLlkzZNGK1w3zZVrRqwcLcLRllWtMLdsxcNW7PLhZgCkoMhPwSqfglxyZGSmK0sWCD/il+/imN1hwi+GSF1EGDrtnpjtx8sAAhNhDLNmYt8rFutYOWeFa0wsGK3FibM1rjLkxY2mVozzYXAAp0J4P+DVD+DV3rmcqiukdDwIVCY5uOeeeLM1fZWIP+KYz+KYPeoqazNxvxPF8S5xPDOLxJGU7jwbzz4oTFznLrNEhGMYIIRIRgjKcppzz9eMOUITYRma5sLJhmyrWrNtjWtMuTMtcuGuFa0ZZMbfLlxNmmJuAKbhyE/ClV+FKvg4a8GOmFaQyYtGbNkwZKYI5Ncq3AhPxOCficFpixR2NTBa0YsMceHTfa16b4wIWbSRQ5+OGGCGGFHBChIU9ubihzQCE2EM2LBw3cuMy1i3x4lrRtlxLXDjDlWsczdi0xZW2ZpmbACk4NhPwjYfhHH2OBbJDNWUrgg/4o5v4o79OGcXyyiYawhoKthYmBg4mhh4G2ITYQwbZsTZvlYrWuZzkWtGDHCtw4m+FbhzN2OZo3xsGDbMAKcSOE/Cm1+FNtvM9NNq5Ga2amiloyivO88eNnRoCD/ils/iltcM8nafAzwuuLrfO+t8c5241nhnhXAISXEnOc5whGMZxRECKE043x9WcuICE2ENmzBxiZtci1u5csVrRxizLXLBxkW42bnGzbZmjBg5ygCoUBMIP+HfL+HfmHOOOb3dxFcMdNcuXCtVLPGe9+DPfPO9onlfbhy8KD/ilK/ilhqs6jWK4RhVxMpTEQicZxxxxXO4zuvDjN2ITgcpy64Y1iIwjBGCMAhCMkowThOFYzw7+PB3ghNhDhjhatGmZwtyNmbNa0b42a1xka41rfC2cOMeNy3aNWQAqBASqE/EC9+IIVhz0w4GLBmyYs1sFoSjDHOuGt745zvCMcDVDBgIT8Up34pR5WhmjinSMcdceHLjrjnGsqSwYM1NGK2CSWe2++EITpaIddGacJxjCJCMEQIwIwmnfbw1ghNhDXJhyNsbJwtw5GGFa0xNnC3CzxZFuHC1zOWjjG4ZsGgAqhAT+D/iI4/iJN3aeDpwdNa4RiLvO975znMzVcN68ZrVYu8747754szq+UcnhY1QCE/FNd+KYtKFWGuvJtrWuGF7SpDFknxIkJ305s+2NU0rQzSxWxQxUjCscstscN8ICEt3Eu/GMRFCJEjACEYwjCMIyjCMCARhOMUYz18mMuwCE2ENmeRuyyYWK3NiwtVrRw0ZLXLLHiW5WWJo3yZmLRtjYgCngkhPxK9fiVdlPNfFjpjY65cNcN6zrG1MmLdq5HA1bsWCCE/FTZ+Km+eWWmmGV8EYUha1slNGKmCVYTxstNc8NwhOVo4cKpxqqjEIIRlGCMJr6erOGoITYQ5cMHDJhjbrWOXDjWtGLLMtc5WGRbmYYnGFgwxuW7JsAKjgE1g/4axv4ax3bucueJqqxqNRqFTW6zmb3m97zvO+PGczTHJ0xghPxilfjFLatZix541zzy1w1mlGksGDBixYM2C2CkIWqnO8cN644541CD7et4s8WUyuLm4mUxMSq4ImphFZq4mLub+A+NYCE2EZHGXHhzOMa1nhzM1rTE0YLcThmwWsWmRyww4WTjCzagCoQBK4T8PuH4fedeOGONUMEMWDZHVgwQpCqta3Y15zjBghCPAqCE/Fqt+LRnFHRe2Nlvnw6cem961StTJbFbFC0UJrw4OzbC4ITtU4MM86wrKaMIxIwiQIQjBGEYzjXLzZy5gCE2EOG2RzkyNci1lkxNFrRvhcLXDNjlWtmbHGya5cLPIwcACpgBPYP+IID+IImI3yvTEaaVMWnLLMzZExMTVxczmZ3GczmLqeF41oCD/i+S/i9/1GeG4647xxvjXVubmp1WtdDxrxjVVw4TiW455zOd3u/Bx4+eNoTZxnFneaMIoThFFMnCdK0jKU5TpGU0IghGEYThWN+Xti5gITYQya5WrBtkZLcLDJhWtMuPGtwuMrha1YZGGTDhbtGzPIAKggEsg/4lHv4lH+fXc88b4RjlrhHkXrEKvM7zm+s8749Y3jPCtdCD/i7A/i7BxwvlfDMXbLn43PExhDBMbri3M5cb5zxAhas5Bfi54JYpUJDBDAEEKBAihQQoYZZ9DHC2QCE2EYszfE4xs3C3KwatFrTI0arcOFgzWsGzPEycuGLnMybACosBNIP+KhD+KhOM4b7Z6NVwrCNxeYkiYm95zxvrnreZtiOTxOXHwIT8YaX4wxcujSxzz111z4cMYWtgyYs2LJixZMGCkqxw1yzwpxTVyZ9WPNOD7dplcZzc3dZiREwARNCJktd54+X1r3AhNhGZzha4mWRotZsGDBa0cMmi1w0bOVrDLixtcuVrkxMmYAqBASyE/Fut+LdfHhvnljhC1MGLBmxWwUtGF63x5buHK8oUlktqpTIAg/4vQv4vQztfCNQmN3fXOeO7thjhycuWMYiY6667viCE7GJxcd5zlMjGEYIwjCIiIRhEVrn5Z2ghNhDLNlaYWTNutzMczNa0xN2C1yyctFrjEza4cjZrmxtG4AqiAT+D/jC2/jDH6q54qsdI6Vycp0isznPGee3czFzFysus1m73fOOeOfiY8TwghPxecfi89pbEpJNVljlhnjhrGcYUhgpsYtVsmLNK0k53vljrY2O9b1y204MdroTB2oy7M4zijCMIRgIoxRlWUYSjBARkSnKMpxjGFU6z5O2dNQAhNhDVowcuG2JgtYOMWVa0yuGC1y4cZFrHNmZMsmZhhaM8QAqPASSH8ZM3jJhgUEiUEiEEiEBgUDgsJiMRjMNi8PhcPg6BQqNRCUSiVSaTQqFZPIbxgneMDWAj4CVhJuBjYGFg4GBhERERkhMTElKQ0ZAwcLDwETDwGDSE7lOWjGaqaNUUZRlJKMIwjGPB6c54gCE2EY2+bI2Z4cq1qxxZlrRszbLcLRxiWt22RsxyY3GLLl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gEHAOAgAQdBL4GpAEBEBWrA4dljZ9KvB0zYrP02CUDCEgQRP//A0U1BQM4C2QZIDIJAJCbAwE3wB5FMwkAkIICAdvFHkU4CAD+AwB7hdI0Ek7ApD/TAKQ/CuQBmQGC/ntj+e5Zs7ztt12eeeWt21Uni+JnjcIyY8PCTOOTJnLkwly0kAKTNzhI67bu6t1bu9u+d7fK0sW7e67S3u96+dfeAIL++mP76pbIknHGby53hJiYRUtwSWG5bO86SkUFgrd226ljZrba3nmGti0darYiSXiZIxNxMnjnL8nPhgCDjwMpuJRNwiYmEyJgTF1mriJATAImJiUTUxdXU3UkEwmJCYRIBCZi6us1EwmEwETGcZxnFxUkSlN+L66vaCE2EZXLjFlbMMa1swYNVrRxmxLcTRy3W48zFuxzYm2Nq2agCvcBfoP+O4D+O6fHDvy41lubTmhMxEzFRhTWMVrhrlrpjWNa1qOGNVWtRXCMRUVV4uY453vvvn169ePe/Bzz3xzz48evPr148+bii0s3NzEjW+2boIP+J8z+J+Hn4HXhvV6YxiqphOJqqqsYxjUaiJmbzd23eczm7zNtzObWzrjU2vLO5njVxnF1nEzEQrFRGIwqYwmERNRqOkeJGICD+Auno3zm5m0iYTETEkSEwmJhFxExKJiauri6lFxMTExKJiSphCalMTMSmJRMIkiUXAJm9+T5rwghNhDfK0bOGbBotauHGVa0wsnK1wxY41rJq4Zs3LPMzcM2gA=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1/HAOAgAQdBIgIxgUBEBWrA4dljZ9KvB0zYrP02CUDCEgQRP//A0U1BQM4C2QZIDIJAJCbAwE3wB5FMwkAkIICAdvFHkU4CAD+AwB7hdI0Ek7ApD/TAKQ/CnEphPwdbfg7FyZ8xjxN16UyYMjBRac4xrVWMUaww0z1woL+hLv6Er2wHPObOzs7fKnGcyyXO+t7AIP4Gx583m5uVwCUiYmExFxmevi+bHAhNhDbMww5WbHCtYsWTda0ZZWK3Flbt1uJy1a4czZsxxMMoAqPAT6D/g8i/g8jHXprfSGKwomLhSIiJSukwmWYZxOGohrNZu+Yg/4YmP4YmRx4eD4Ho9OMcXGMxldKtViUZiNzU1qdapoxhiOF8Y4ghJdjixrWMUYRhGE5RRlGcowihECMEYRRCE5IRjGuHqnggCE2EY8TdpkcNsi3Izy5FrRtkyLcLPK3W4nGJzmZNGmXLlwgCnMig/4buv4bq+dne5zvjnN3NVrpw7dOnLXKeHGp4oT8GAH4ME4R0MEslsmDNgwUI1net71rXGy5a5yFg1UGbglhlhlgIIYBDBCQoZZacjO0ACE2ENczVs2xM8y1zjxNlrRxiyLXDRm0WuWjRkxY42GbKzwgCkwMhPwyZfhlF0NGLVbRaOCD/g56/g6Bx4G6idTzAIamjlrAQaDi6WBmgCE2EMmTnIwxt2q1ziatFrRi4crXLbM3WtWTPFlbYsmZixyACoABJIT8PYX4fAZ472jmbsHAzbsmaWKMK4cOHDjw5a52HBemIIX4Ocvg5XgwUOCnwE+AngnpvtxOFweBwc88sMVEGCiwU2MkssCEh2r8NBGMaoxhFGU0UU4RhGdcPRhIITYQ4Z5sORhlZrWmXM4WtGLDGtcOcrdbjx5MTFswzNcONyAKcyCE/EKx+IYXPhVxN1N2LRi0WtC1Yxx3x4dM9s8MwIT8HdH4O18UczFHBeU2OenPny6cuPDW9o7LYs2ghdFFlSFDDDGIYIUKEhjjlrzMEOuAITYRmbM8jhywbrcTJkwWtMOZutc5nLha1yNmbFy0yM2jVwAKgwErhPxM9fiZ7OZLAxRpemON8OHHnz48tb4ZV0UyYN2DZmtkZJ3ug/4QNP4QNTM8c87vjEkVXDWumPCx0rlOpxxTznxZ798ghOFsl24wQQQjCacKyjBCCUYThETTy8XXLcAhNhDjLjc4WLFwtw5sbFa0a5ca3CzcslrBy5bs82Fs4zZcoApVEYP+Knz+KnWPAjpfadTcca3zhPwcAfg3pwZGisrwvjbcLOCFymAyqCCWOWGWOW3Hy4QhNhDTEyYt2+NqtaOWrJa0csmS3DhcslrLIwZZcrdkzytXIApWEYT8XAn4uN88WfBhpHBTBswYsQCD/g3a/g3DcOzStxPXHHewhcNkIM3BGlgjjltx98GSITYQ3Yt2WJqxYrXLXM5WtGbRwtxOcjhbicuMjBm2xssuFoAKlwEzhPxcmfi6FpeWKGSmKkN0JYsUMjBhljTnW8YzvXTfPXPW8I0pLAxUzIX4P9vg+fghQWz224HC4u/C4m3Jy31MJZhMZgsVVgqqqqoJJYq4cCrjnpgrhTCD8T1np9Yu5iJLzna0RqtKIROLRMpmbzz8Px78gCE2EOHLTDmYZG63Nlx41rRlkarXOFm0W48LRm0YOMTbC0cgCm4fg/4xev4xSeN63jbjfGeOebm3V0rwHiV05IT8Hp34PU8cGGOWOGU4QzU1Ys2TVgzSlLO17dqE2cZ05wjKMIwjNFBOSM54b6dceUAhNhGLKyxMcrNotct22Na0asMq3Fjc5FrJuzaMmuZu3Z5GYAp/KIT8aLn40f6474o4rYqYtVMGK2Cxet8ufXhz1rFTI4FsGACE/BvN+DbXNGNr4b3z623Lly44RyWyaN27NmpgirjjtjlvcIWTVQtTBGhAhEMEMCAQQkam3LwwagAhNhDZy2bMGTdytasGLFa0bYsq3E4Ys1rRiwb5W7JjkcY8gAp7KYT8cl345U9OGd6Mls2TFotipijSsb3y4754454YRlCGalsAg/4N0P4N2ZxyjheoRnGasnE4jCLrbjnjN92eMoTtYo9eM5xTTRgEoISIQQnCMa1z798NwCE2EY8rhzkZOWy1i0cNFrRrhyrXDRxhWs3LDLkZOXDPIxzACl0ShPx2EfjsR24Y58EcUMFpbK5MVoT8HLH4OKcF9laY51wwz204ceeGop5Tw8LBwcDAwsHDw9LCwOAAITYQwyMmOFzlYLWmXDkWtM2Fmtc5XLdbjYOWzVs2cYWLBsAKbB6E/Hp1+PU+eWmHFXEtK0IZrQwSwShLPg1q4YT8HSH4OY8VdVcGWmVnnj2025b5a3rgaJ5qYoTsYOrCRONYooRIxTjOd9fDcQAhNhGRjjcNGLjEtYZm7Fa0cZm63C4cZVrRlkcMGWZg0ZsWgAp9IoX4/Qvj8nqolwF9VcmBitrnwM+HpnpgUTYDCYLCYTCYarAAhPwgvfhBbiy002z2vKMaQzWyZMGhSMq3jnY8+MCFwWOztEEUMkcscssMMEMECJFCQpcXlUeeITYQ4cOMzLLicrWjbHmWtHGZitct3ORa0wuWbjLmxs3GZwAKZhmE/JRp+SmmUsOa9rwjKVMFsmTRg3MVJoT8F134LlZYmiGSVqJwhWOWWmmfHfSAhbtBDm4JYZYI0KGGCOGWOvJxw6ohNhDnNmZN2LNstYtmeVa0w5ma1wywuFrdgxzNszLC4csGQAp1IYT8m8X5OAYYWWmO1LW0YM2LJLBSSKc8rfLLnsCF+DhL4OF7p8JDho7oYoYKZ5aab8Dbfgaa4JcJHhrpsMCE6GGMaxrWMUUBCZOCcaxw79LwQCE2EOMblw4buGi1szwt1rRtkYrXDJiwW4XOTDmcY2zZm3bgCnUkg/5QFv5QF3gmcTphqYiNa1w1rhUTvc+DHizzhPwcNfg4b407ZKYISvDHOs8c8eHLhz48uO7BPU4EsmSEp3oQ8AxRQRRhOU0IwjCKKac8vNjYITYQ0yNWeZo3xrW+Rw0WtMbnItxZGGNaza5GWJs2btmeJoAKah6E/KXd+Us9fBlpnhlY545xqlS2K2SmSeyohPwfEfg+VrlplphtXJDJixZsWS1pRrHW3tesg+3reeidxmbslMJJvM8+fi0AITYQwcM2ubK3ZrXLZvhWtMObEtwt2GZa0YNXGJg4ZY3DVmAKbR+E/KmN+VN3DXBXEtDE2VyMVpQmnhrXg7tc4IT8H+H4Pw0cGGd74crg3x5c+dGmS2bRutkxRkCFzWCgz8cMoghQwwkIQpa86h1AITYQwc5GWLM5ZrW7lw5WtG+RutxOcbhaxwtsmPI5aZGrLEAKiQEthPyzcflnFizyz0xr0w2hLBiwZMWTJLBGM8eXPj03wr0pbJDgYMCE/BbV+C1HJaGiOadMMF648eG+vDnw44RhkwbMnEpmwWRvjlwb4cqEp2nZhKk01U4xRgRlGBCAQnCaM75+bGAhNhDXFmws82Vmty5GDFa0ZMHK3CyatVrJwyyY2LPE0buGoApxJIP+WbD+WbHxNxjOuOudZjN3xzu7nEY1ro7Z8C9Yg/4QBv4QB+m5jjXFuZTGI1rGqxrEXjjHevB5wITF1I9eUCZOMUQhFCKM1YVvwcugITYQwxYczDMzwrczhu5WtGTlqtc4mzha1ZtHOZxizOcOLKAKkgE1hPy4BflwDZcnDtnpplekcEsVsVsEsFpUjKbHOuGeE20miSlgvqhDEIP+D6j+D6lx4Z4b8C+V8GLmMrzObvc8YuKiuR4l4iom8464vjKE5GjmyjAmnGM4RQnBEjGE4RlGCCEIynCMJxnXHybx7gAhNhDBg3Zt27JytaOHGRa0Ztsa1zkcOVuPG0YZnGVhlcNmQAqbATaE/LuR+XcnXC+NhlPJHNTNgxWpSlJStGEZ3w5b5cbg4cM73StopucSfGkAhfhBq+EGu+TBQ2QTRySwwz1y2y302301zwxTTYKzBUYhkKKsFdZZBBFbDj48rfjcKIPxPSeb4qYRKZImCYmJShNZwJTC5uczefL46CE2EZMuZvlb4cS3KxyZFrTMwZLcTRgxWtmjVkyyY3LjI1bACmgbg/5hHv5hJ54Dhx1z11nfPe95vMdeEoX4KuPgrPiwFdTCMBZgrsNdgqKEUdsuHrxuJITpZOHWN5xQnCKKMITjHHz9LAAhNhDHI5zMWDLKtauXOVa0yZWq1w3cs1uJmxaMsTnDjcN3AAqaAUSD/iKg/iKrxwnUYjGq1FXE7c3GOrnnnne83KajFYxisYrWMaxwjpGiM1xrvICD/hZA/hZZ1ZcZret4arWuWu2uToxdZSu73x49e/PnvjMmNVwrWscK01vXXdiDet4N3ckwmUWiJoJmZExEkTEhNSgEpmbzv1c0ITYQ3c4WjVtkxLcjZw5WtGDBytc42LNbjwsnLRpib4sbPCAKkwE/g/4mlv4mq/C48uU8KYgmcxxnjfVuU6eB16PCuKuJu3GeLrN7kisadtYAg/4TLv4TOeHeoziYa1FYiKlC1sxxvhxdttXiTGcXiSbmczvHgxfEg/Y5emmZtaZiSJqYmEysmJhEFTREzEpE3e/H8uOwITYRkbYm2TLkcLWGZs1WtG2Nitw5WzZblcssLdkzYNmmLKAKhQEzg/4pWv4pT41OlTEzxvjfV1ztmYjVYxrXDHDhWlRc71z4d4jIg/4S4v4S+6pU6cq6Ok6ReNzOc3xzebmU1EajUYrhvwOcTkCE7EeHWcZwQnACMUYRIwIoQQiE0Zzx8PLDvCE2EN2zZjlwsci1i2xuFrRm1ZrcTfJiW48TBk2b5GTVyyagCloSg/4r/P4r72fEzyzqJqa6xfGE/Cv1+Ff+uHFjxVpaOK+asLYQhoK8UsDBw8LBwsHAw8POxK+AITYQ1YOGLjMzYLWrHM0WtMuVitcMnOVaxwsGjluyZNWWJiAKTw6D/iww/iwv6R4Dliqum4P+Fwr+Fv3jx5c9XMc5rICF00WHrnhljlnry8dAITYRmwucbNg2YLW7Fm5WtMbLCtcYmjZawzZmzljjaMmzFuAKeSaE/GNh+Mb/HW2HJnzYaEaRlSGBsjalJQjDDTPk04lwhPwoEfhPxth1YcWXBW04Qijet8+THOJBCuLPkzwlhITjcDfeMapzTRRCEYRginGdZ1y8GPWAITYRhzNmbVgyZLWLNzlWtGDJwtcOHGVbjyM2ebGxbN3LNsAKVxSD/jRS/jRlh15c+GaJiL5ZUIP+E+z+E8ftrHTPC05ztuOe+ICEeBnDY61nOE4xnh5O1mAhNhGZkzY5HDdgtzMmWFa0ZY8q3Fict1rJw0xY3OTJkxN24AqpAUuD/jmu/jmvE43i8ZWy3OZ2yu0IMajXDhrWorEMTiJM5vjvjvOb2jE4rwOGuACD/hWw/hWxdenn+B31zxMIiqqNRqtY1HDhGIVKcpzed3x473njd2uMxFcI4csVHDjTiISnU4sEU1ZziBGBGCE4IoTQjCMIwIRIRhEIyihGU4RRnPL1Ue8AITYRkxuGjdg0ZLWuFg3WtMjFitc5m7Fa5aYmLBoxc5cObGAKrQFGg/48Xv48dannXPW8ZxFRGsaxrhXDERM8b634MbW8DwfEjpXCOWcTd5vPGeObzHGt8M4Ag/4UpP4UpeHLPa/Ank1EVc8c558+PHjvfOdrxPDWuFa8BUTG8559Xed5ub1WNcOjwsRQhOByJdGcJxqmjOCJAQiijGMIyQhAgIRgRhEREYTTnl6s4cYhNhGFhjyOGGNwtxtXGRa0bMcy1zkcOVrhplzM2OTHmZMsgAp5NYP+L6L+L6Phxxl4HggHXgmYKjjwAAF0q3TcgIP+HGb+HGfr069HHgAcKiKltz6dQAB16PD8J3jIhOBCacYxmijNGEQSihGEYRjCKESEYRI3x9eU/AAhNhGZywct2zlgtx5WrNa0cOGK3CzYZVubLhxNmGPK3xZWAAqJATSE/GCh+MF/Jw+Fw+Ft2adGWglFBGE5TpOgaI0ha0pQhAw0zwnUhPw1tfhrt0b92vVWlK7pywQyUspOGeOeuOOUZZVhOJJBS+bTgrOD5YmExGU2ibq4si6ukSEzCYlMzd8fF8mPMCE2EZc2FgwY4sK3G5zNVrRhmbLcTXK0W4sTljlaMsLhk5wgCmkYg/4yvP4yvXftx1zrdZq0NT2VjACF+Gnj4aeUeKhxUWEksgghllnlwcmFrpwYhpCmhK2Cg4GDIGBgYGBgYGFh4+pgIC+AITYRmZ5cjHGxbLWLdmwWtMTDMtxZsbNbjxOGuTE4YsM2RwAKrgFDhPxr+fjYVhp0yxxjKGTFmxaMGTBilYjdlrjrjrjreKimKWKmKlI2vC8ct7465Y47ZdCAhPw2Ffhsn4EcWjBotihKM53x5b48+PDhjhlO1cUcTFKyUjHbHPHDLO8apoKRwR0YdGYAhKeAjwCnCcIwiRhGEYJwnCaEUYIIEoJRgRIxhEmjGM55+PXQITYRjY5MONszbLWzdvhWtGbHGtc4seRa0bN8TNszzNcORoAKmgE7g/491v493cN6cZxuriYqMRWsVrGIjM8578cc6zpwjlHCcSON14M3YIT8Na34a7aZseJmnkhilgSnGdct8+XLhvdK1smKXAnaCcctcuHXXHO8ZNFMGLUAhLdDlpIoVrGcIwnBCMCJMISSIREYIwjNGN8vVg8BACE2EN8ebMyyuMS1myyN1rRvjyrcTZllWsmbJmwbMHOFzkYACm8hhPyEPfkI7nTTgx5q5miWK2CFKRVneuHDeGWUAIT8Nvn4bfaWZI4mCsJ1x48+PTfDG8JWpLQtqmCE1crn0iijWcYowRgIkV76+LLcITYRixtWrZo5crWrNy0WtGbbItcuW7Va2aZmblhiaNsbfEAKYhqD/kMa/kMVvOrNXq8TFwinDOMShPw5nfhypnllvOThrlrOVsGS2S2SUMlQhOBxOPGFZxjCasScpyvXj64cgCE2EMcjBq5cNG61vkZ4VrRzhcLcTRywW4Wrdy4Y5s2PLkcACo4BMoT8i1n5Fw63xZc07SwWtkta1KJIpzvXDjw4d9740ZWwYsmSm6GClIT8N6H4b2aR0XzLJVjhw5c+XHly1nWdKYM2DRxocDRTFTEknbHg05c+sISnew664ZzjFEARCMEAhGAjGM8enlwj4KAhNhDhthzMGTnMtYNMTBa0a4ca1w0ZNFrds3YNWjBgwas2oAp/KoT8lgH5LJUb2nkYqYJWlKkIUvC8M9Nccs8d8OXDhhtpedSD/hpM/hpJ4TdTOLxGKxTV8Lxetxbm3e555jwZ47iFx2MaOSWCeKWGFBDEiEEMEIghQwRo6dTLC3AhNhDJhhYZmLVitat2zVa0a5WC3C0bMVrhvkxYsOZg0xt2IAqfAT+D/iLE/iLT6PB8A5RWMarCpjM7nnPPPPj13x3MziMcMY1w1y4dOnThqKuuteLF8YT8Rq34jXaNuzTo30mnBaWKWTBkpilgUjS8E7zwzy3x1rWs51XhKGCksUck4piD9THHe5zaxMTEompiVXEiLgmJiREomJJnO/fT6QAhNhGHK5zYWTRktZ4mDBa0ZMmC1wxyZVubJkb48bRxlzOMoAqWATyE/E2t+Jtc3QpSVK0rOs8c8c6zrKdMm/crSxJKtKqscMbHGt5RtfZXNiCD/iDC/iDD8PwvD4Xq+EajSsxMri2b4cXTryMOGeG8S3G44ze28dfA564Ag69rw+6ZhMzMARcZXFpqIpSiYJiy1zvPHn34+AAhNhGRjjZNWjJoty5WLla0ZM8a3E0wslubE5ysGzjDkYNGIApzJIT8VFX4qK998GXBXEwSwSxQxJQlGLGvXLXPbPSMAIP+IOr+IOs7T0jGIiJ3m+O++e87njETyz4l9OFAhO9DjzjWMU0YxggAnGE5r4+TV2AhNhDhq1Y4m2RqtbtWrBa0ZYnC3DjzM1uNizy5cLBm3zMMwApbFYT8WD34sH2zHknmrgjCk4Tle7KAg/4kLv4kL3G9b4ZqaRF8pamFwWInlnhljjhhhhgjnpzKHRAhNhGFywbtMrRitzOGONa0YuMS1xlcYluTIzc43ONxmxZnIApRD4T8WE34sJ+EjmZKUpVC4IP+JXT+JXXtvOM0nE5riIakloCvQMHAwcLF0sWmgCE2EN2zho1xNMy1s0bMFrRjjYrXLjJlWs3GFyxx48bhnizACsQBUoT8ZzX4zm8mUMZeeGN0YRxUwUxWySwYMClImPDPTffHTG8KS0YMmTZbFKkY3rfHhvtx58+PHNSPEtbRQIP+IgL+IgPjwd+zyOfLHDtyrVRG98d75748eO953eUomJxGI1VarcYy43xnve654vThFctcI8ZwmoS3U3xwpxRnOEZTgjCKMoxhCIJwThOMYRhBKEoQIiIjBGIjGBOunoyn4EAhNhDVpmY5srhktcsmDda0YOWi3CzbuFuLG4zNWTlu1ys2QApSEYP+OLz+OL3OOeN1Y1vhQIT8SIn4kReNVZKad5Y08ICFwWUgzsMKWKdLTbhZ8UAhNhDNu4yYsTjEtyZWONa0YMci1ziYs1uJoyZs2eZixxOHIAphGYT8eQX48deLjrnpnlWzFSmK2CmSexKQhPxCpfiFHpHVPZPJDAQrPDfG0zx3uITdzIc25VGMyaac8fHyuQAhNhDfM1cZmrXKta48rFa0bM8K3E2yN1rJy3cNsmFuxzNsoApqGYT8fXX4+u0t8s7DC8o2pC0MTNduqIT8QvX4he2KvAhgzZKWQjfDnjphp04tIIaskoKliYWHgYOCg4KDgYGBQ8BEwtXAMBAhNhDJkyyOcrfEtyYXGRa0xZsK3E5zZVuLExyOGGJrmy4mgApXE4P+QBb+QBeJ664xmJinDfK6hPxISfiQlyZdhiWmnOGvHixghc1dBnY0U8UsE6euvKxSACE2EY8WVphxtsq1q5xZVrTGwarcTnNkWs8jRzkZ5nLdqwyACngjhPyEzfkJ5z3jjxYcDNTJbJTFSUqTVret88dMI1sAg/4jqP4jl+Mcp5Z6Z5ZxMb3nj1z13zvN1fK/A1jAhbMpJmxCgjhjgjijghghghIUcct+XQaQITYQ4b5mbZpmYrW7Zg3WtMOPMtwt8TRbhaNXOPM2wtcrNgAKdiSD/kNY/kNji+OJxHA8CNVwiLu+N+HfGconwlYAhPxIyfiRBSvDPLHhOGrOMaSwYMWTBmYIStlpXDeE6Gp04XjOMIxnCcIynCSSU4TheOnp1hwAITYQzaM2uVy4zLcjVo2WtHOJqtxOXDlawZOXLJrizY2zBgAKggEyg/5Jnv5Jr+weV16Z7XrcXed7znrM3KFVVYxHJiNXjj251gCD/iUM/iURoOXOt3mczlMShiq1jpjlWNRWazOb3PeOPfKDr4Cjz3GcomUzExKYSiSJgSmJmZm75+m4ACE2EOHLXDhZtHC1ywzNlrTG3arXLlyxWtWeTJlwt27BzlxgCn8ohPyZQfkyP3p46YcE7YseLhSlihRO9a4Z46znONJ4kYaAhPxInfiQxvSEoXljjp0ac7HWJalM2DFSkIJzx24OTLvAhOVwI7+CnCcYRREYRhGCRCcpqznj584dQCE2EMMzDI4YZGC1m3c5FrRplyrXDly4W5GLnNict22NuzZgCmwbhPyjSflGlw7WmGWVckc1NGLJkpatstMePCCF+IVz4hXbJ8JHhJcQugojihjltjwsONlw9taE3czXDHjminGcJxnGKc8PDzuIITYRlxMWWZy5wrcebI5WtGTfKtcZm+NblYsGWNu0w48bLGAKTw6E/J6F+T0M5kLYGK844YP+I1b+I1c1hq+WWACHm0KgUFocBgMDgcNj8FToITYQ1csmTfEwzLXDJtkWtGeJktc5mDFazy5mLnLhctGmFmAKYBiD/lIO/lIXvhz6cel1OIUxfLfSM4CE/EsJ+JXWbXbkyx3rOLBLBTVDVZiAhOpm0471nWcYiKM54+Ljh1AhNhDVgwasW+VwtY5Mzha0wsHK1yzY5lrbM5cNW+FoxYZGYAqXATiD/lQs/lRFrnTWMcNcK4KiLi5ZvbjlwzcTjjW3OON83PjnM76McoT8R/n4j/cUKZFhhrjvjy4cN8OGUbUyW4jgbLZMGqOC8MbLPHXHW+O/Dw8HHlCEh4CjLt1hOE4ThCIjCsJyigkgQRgEEYRRjOvP4cXMITYQyzMcubHmyrWrls1WtG+Rqtc4szRa1aNmThqzaMWjJqAKYheE/K9V+V7eeZgySyS0LRhHDPLjjw8Qg/4h0v4hzeeHXlcTCpgrdRNghoC6gYS5gIGBgECgYGBQMLJ08FB2ACE2EMczLE3YZcS3M0cZVrRy1YLcTJwzWtWzHKxbuGbdywZgClcSg/5Zmv5Zl4484znaLqujGoP+IfT+Ic/ThynG6zmfB1x42IaQrEFfwSBQcDCwsTHzsBOAITYQwxsXOXDixrXDhm2WtGLXItwsmTBa3y42uRq3aYXLloAKfimE/LSl+WmHTOWXFfJLFiwZLWlKKdb4Y5zDFWkLSjxryoCE/Ef5+I/uEsyyk5zrWt7zwxnCUJZmTBKkoTrHh7uHfGCE5m6XTTqmrCaERFGU6TSjKcIpzw7+HCwhNhDNywzM8mVotzN2LBa0YNMK3DlxtFrZywZsmbRk1xZsIAqAAS2D/l26/l3ZwnF1uONbxeoxWoxGt+dvUYmbvrnjeePLdVCD/iDg/iDL7J1NRwjhEQ3nnx3fG+vDuzniuZlEX4EuAIToZnTnWEYQiIpwRlOCEYRhEjKaKdcfVhHpACE2EOHGFg5y48a3K4zNFrRliYLcTNtmWtG7BtiZOGzHM0cgCmMYhPy/Dfl+HZ8eOOVhTtSGDBixbI6MEoP+ILj+ILl4Ua5RyqsYmYze8eDe+YCFxmOia2KGKGCNDDChhlrzM8GIITYQwY5MmHE5brcbbG3WtGLjItcY2+FbibMMuVgwZs2WZmAKfSWE/Lx1+XjtohglaSV5zre+Gd8d8M8Np5KatGjkYrYogIT8SXn4kvVL0wyvGqsYxnG0LZsWjRmtkShWM8uHWIWbRRQaOWFDBHBCQwQwQwQQxQoIUMNejnQ7YCE2EMW2Rrkyt2q3G1aMVrTE0YLXDlphW4W2Jqyxts2Nq3yACqwBQoT8XMn4ua6Y8WvVtzXopWk4TpWkGPEhOCUJUlglihgkQuw48t8+XLjx3nFZwMGDRgCE/FcJ+K5XNjxQjmQopG04VXjpXy6cufPlvG0LYMWSmK2DNmwYrQlCt1YzhGtMuac0wITJwIzx1jUihOE4RlGAjCcSJGBGEYBKckYQRhOEY3w5eXKPggAhNhDVi2b5XOXKtaMsmZa0YYWi3ExY5FrfIxYtmGFvkZs2IAp1I4P+MCT+MAnfLXDU1meM+DPe+d8d5jdRXKuUeJqtAIP+K0D+KyXxaznPOctxeLxPKOmunDXKsVHXXHewhclZBo4oYBBAhgISEhghRxy25eCHTCE2EOGORqxY4nC1hmcZVrRs2ZLXGNm2WtMbdq4yuMjBlkygCmUeg/4y0v4y08XesuScTVEQwiKzwvcAhPxYSfiwVlC7Ky30z1zvGVKWpgpbFLZDFiCE7kHTnEEIxijBGU4Vjjz8dQAhNhGNtmzMszRwtxtnLFa0bucy1zjxZlrVvlZtmmVs1aMcYAqcATqD/jmU/jmH8Gb3W4UwiqjEREYvTDUYic1u89Y4uc7vjm5i+jl4EoT8Vhn4rB8ltVMSkZ47465cuXLn05c+G+KeLFmxZs0tmDJLJGl44a42GM074sMqZYToam3izIoRThGCMJwnMQJQjCEEIJThGcIxhNW/B48I9oAhNhGLCxasmWFotbsXLZa0wtHK3CxY5FrDMxcM8jPDkYuWwApXFIP+PMD+PMF4fDERVVGrw1M6g/4rUv4rU3Xd8ePGaYxy4dOF6ITlcCHF2xrGKcIxTx81gCE2ENXDHE2YNWa3FiytFrRphYrXDRi5W5GOTK2zZnDhqxagCoEBK4P+P57+P5/e+NbrjCEVrWNdMaxSN3u+O74xur8Dv2nkhPxUjfipH0wjKeKeKmKGRgSVre+XLhy4b3qhClMUuJWmYIWbRQNDGhhghhIYAIIYEMEMEaGCGGOvA49BriE2ENHDbCwaYnK3HmZt1rTEybrXOVplWsWjJiyyM2eJphygCowBNYT8hRX5Cm4VthyY8mPRxck4zjOCkKSpgjghJCcF1U721oTrbLoy8TgghPxUTfipDlXFj1Z8Uc2PNCmCFiKcYowhITjGqGfVrzYUcuDboy6KgIL6PgdTd29ttlCrLCJYEqW2+fj+H2mAITYQ5yNsTXMxxrWDXE4WtMLbItctsrZa3cuMTlk3ytGubIAKhAEshPyFkfkLl4WmGbXq24LwvCsIwSjCFI4FqQlSULQtLBjwTnWD/ime/imlw58uPDw+FxnDDhGq1GsRVTWazm98eceLO7uFg1DGxyyxoyGCGCEhIYIYIYCCOAhgll0dcEOqITYQwxNHDVo5aLWDPLhWtHLRwtwsWrZa2cYXOPDlYuMTlyAKeyqD/kR6/kR7dMcmpq72655557zM04Rw1jGta4a4X03NgIP+Kqb+KqdHGudbnMXBGr5RiuGOUdJ4SnN83h1zzsCE2cifPihGM4RBFCMBCMJwmhNOefno8wAhNhDhs0x5mmLGtzMMeRa0cs8K3E0yuFuRuwc4czDKxzNcgAqIAS+D/kkg/kkj58+8dcceFctcsVwiEZhnFxeM1uJ6yvNce3HtWIP+KZb+Kavljn0vU8oiFXW6TE4nU4zWZ3Hg+B4JuuvDriMghOVqjz5RnOEU5xnCcowhBIhGCE5RiinOeHLnw15AITYRjZtGbbC4arcmXDhWtG2HKtctcbJazytcLDI3xN2rRkAKdyiD/kq4/krL6nXU1qNVVVVU4cdbjm6uO73njHdnmIP+KPr+KPmL6cdXiYicTqapU63jdbibte+HeONghNHSjl34ZziiijIglBGSMKwjGc56+fWW4CE2EOMznI2zNMa1g0YZVrRo2YLXDlvjWt2DDLkcZcWHHkZACnUjhPxbqfi3V3b8WO+OmVhXVtG0sWLRi0YsWadMbPlzgIP+LmL+LmPOMZ6Z6NY4Y1VUzGZ55vnfO/F4d8iD9LnUkZ3OYus1NxKYq263HPw/JrgAITYQ2YZWrVu4crWDXC5WtGLPCtcYmzdbkYOcTLHlyZsbZiAKVhWD/ixu/iyFvpPR21WsYcMOS9CD/jB0/jB9QwYmEVnh16ZzAISHcOnGMUYRnGNa6eC1ACE2EZseJg1ZN8q1g3yYlrRk1cLXGTJmWtXLLK4aZcWJg0zACnMjhPxhAfjCPycmlK0jgYoYpYmKspwvOs7xre2WkqCD/jCg/jCp1Ts7XyzWZ3fG+ed53OUZ1PgcelcghHchLo1jGMJwnCU5TIpyrJGN8PB0qCE2EZMbBhlbMGy1gxzM1rRg5YLXDdsyW48Tli5Y5srVtkYACncmg/4y1v4yx+OTze3GL1GMa1jhiKLbzfGebnwzHICE/GFR+MK2+IxUYIYIyVjXHfHXLhyzvNW1dGHZK3AAhPAG2NVZ1uIkaTlMhGMKyVje9+HV4EAhNhGPI5ysG2XGtcscORa0asMq3E2Y5FuFjhbYXDFo5Z4sIAqeAUGD/jdE/jdXrnmuvDjq+FY5a1rhUVlxve5u4mMZw4VqsanGZ3fWeOb23V8uvSNAhPxd0fi7lwWhmjingraMZwre+PDjz4ccboMUrW0adDBCcoxwxy1veNSEJRwT2T0WwIP1PAr17lJcpuJBEiUSAhCImBInMW3PPr5bACE2EYm7dzhcNmS3K5as1rTFlYLcTPJlWucbbMyYZsbjE0cAClcShPxyTfjknllpnlWUYWZsOiUAg/4wVv4wV+kYaiEzeOs5yIagnkBYw8HAoFCwsXVwMDOAITYQywsMzhk4wrcTFxmWtGWbItctcbhbjasWGRowbMGzhkAKmQE8hPx20fjuJnCl7RtHApSWBSUEjDCc5zmTowQwE568O3Tp159+XLfXbHK2AIP+MCz+MDGb8CekaqIjN7njvfG93dRiOHI9CuXbHgTFt3u8zuZzXg64x1iE5XChh59YzjCMSMIwjAAEZRkSCMJxlMjCcdfPrOHIITYQwY5mzLK5wrcOFkwWtGmJktws8zRbkyuGWPE3YMsTJmAKpwFChPw9Kfh6VjCVYZMuyKiikI0FZ3vlw48OHDO8JwpKlrUxWtbJgzYNFsEIKx2221z1hPxzwfjnh06MsMW3Zw82G10o4qUpTNDMwWlRgjOeGt8eXLhvhvOc4kJRlKBK9sdsYIPwPQvrxvcStKZTETCCbiRMImEwlV6zCJmJmZz4PszcesAhNhGRixY5MrjKtzOMrBa0bZHK1xlcM1rDFkYs8LlkzZZWQApgF4P+JA7+JAXj4GeeMszmbhPLesQAhPxtTfja1yad1eFPJKkIVjW+DXTDHKCE43CS59Z1ThNGMZ49e+MOICE2EZWLjDkxuGi1plZ4lrRgzbLXLPNlW48uRhmxOWbRkxbgCoYBMIT8Skn4lJZT0TyRyRQhec71rjred41glC0sVtks2LRTBK+LTh03g/42xP42xfHa7646npfTWMcKxjFKm3GeLm79u7dbRnlPCeSE6GKO286wmmnGUYRhERAghCARrPL2ao8IITYRlZ4mbdm4bLcblzmWtMmPKtws2GVbib4m+bE1yNmrdgAKXhiD/ikG/ikHA6Q4R0jGJrnHPjuE/HQR+Oh/Zthqx4o2vKKU6VxYcEIxhIdyU+DhrGqMEYzjWuPkwjsAITYRjcZWWFvmYLW7Ng5WtMWVstcZWmNa5YtczjFmat3LRkAKUhGE/FG9+KPXYyaKZIYJRwVmmIP+O0j+Oz3mic1Cr1m52IW7MQRZWWlLDLbicCZoITYQ5w5nDNzmcrWeZhmWtGLRitw5M2Fa1b4WzHI1cMm2HIAKcSOD/i8q/i8jOMN5zOeLMNVw106cuHCqxnXOdoP+ORL+OSvgdHjb6OlaqJnjO+d5u5y511cZhcpho68HPHKjghIYI4ISCEgjhjvy8sUOsCE2EZsmXC4yYWK3IwaY1rRixxLXLBljW5WzRqyctcmVq2ZgCmYahPxidfjE7Jwx0xwxwnNOEcU9WPdSmACE/HIp+ORU0WhmpojaEqRndjll25cuEIXYQwy5WOVDBGhQoYYKZ8jbHNlgITYQ1zMcrdmxbLWmRnlWtGblqtwucLRbmY43Lho1y5cuNmAKWRaD/jRk/jRlxkeDE3MzcN9rcIT8cin45FcuQcSeDFbFKEIVjXLchOJxJ7Z46zjGYiw35dYZgCE2EYXOLK3yt3C1zmxtFrRkxyLcTVvhWs8rbM5aMmzBk0agClAOg/40Uv40KaqJ1K98b7iE/HV1+OtvLKmfJXBmMUyGkqqDhKuHh4ONlZ+GhaohNhGRrhYtMzDKtZMWrFa0YZci3CwYs1rlzjZsWjLNjY4coApMDIP+NKz+NMHhOOWr5M8Ag/461v46pdb58rmXWIaenIGAsYeLjZuLgJwhNhDJnlxtGjnCtwuGbha0zZmq1xmcYVrDGwxN2LbEzZ42YAqyAUeD/jki/jkjTNeDXW+O83VY6cPA5duGtUZzne88bnKE6HKKxWJjNc47z4OeO88+3flYhPxzAfjmPybaZr4pYKYsVrQlNhx3w3w4cM8K8JxhGSkqQzDFescMdLHTHKtEaSwS4FNksACEl4Ak4+PDOcYwnKKMpwjCMEAEYRhFGESMEIQgghOU4xJsOHq1jHvAITYQzxsmrjFixLWzNu0WtGjFqtxY2bBa2ZMc2XNlw5WOJyAKowFCg/5CsP5CsZQYq+F8p1WKjExOb3nvvvzzz53mYnGta5culcumOWulcI03HPXit7CE/G7N+N2fPDJv3cPNjteEZVlHAwUwUwUySpJacZ1rPDe871MMYVteEJQlCeDHi2sMwIOvWnjc7XczZMAiYkTFxEkTExMFJgTMzO2+vozHICE2ENMeJoyxMca1yxcY1rRwwyrcOFs1WscuPG4ZY2eJjixACqsBQoT8j1H5Hqc+ZCO6dJUpCk44Z4ceHDhvGUaU0Y8WaKUpxhp3b7XveNZ4ZznBCWhuxWxZAIT8aEH40Id+DJnzY7RklCUYQgkRlGcJsOTLgnCAll3b9WvZjlGU4Ca9M9ssboToYIcGt5ziIxgjBGBGEUYRhGEYQhGCEYRhFGEUq0vKcMM8vJrB3iE2EN8zLK1a5sS1rlcN1rTM3zLXLRy3WtHORm1y4WuHDlbACn8tg/5KLP5KG7h2zyiN445zvPHO83czhjGOjp05dq5VnXg575CD/jN4/jOP4RfDjynVVisaqLqW7nM3N7cudqzV8rpAhONuhpy3rGMYwjGEQiQiCECE064+Tli5wCE2EOGbFtmaY2C1ixaM1rTE3brcLbFlWtm7nM1cNcbFo1wgClISg/5PPP5PPRrfGM1vW9IkhPxqKfjUVGDDwpwtHFlwVIXZR30100xwTwUx240xwCE2EY2jBnmyMGC1ixZt1rTK2xLcLFjlWs8mJy2cMcrhviyACmMZhPyZofkzRnLVh1RyQxTtCEUb4Ncr3qCD/jey/jez69N3w4646vF4iKnXHhKAhONwKR4uGtScYoxjOeHg7YOcITYQwys22XJlyrczbNmWtGOTCtxOW7FawZNmeVjmZ4nOFoAKVxGD/k5o/k536F1MZnXHFRKE/HGZ+OMmZky6tfCx2wymyobCUnAQdfAxMHAwMDEzMvDQtIAhNhDZqzZ5W+PKtbtWDla0b5My3ExyMlrNzka5sjFu1xMmAAqLATGE/KUV+Un3MZsNsLHTKnGt444473nOKWC2SWpzJ6KYIGXBpreog/42UP42cYrn0nhHSPAjprhqhcXmbud8Z268OcWu8ceHGM2AhHalj11wpwJThOE5ynCMIIwhGBCEUJp1jj4+uUeUITYQ1xt8eJq5xLWbZu2WtMuZwtcZGWNawyOXLJplaMWONkAKWxWD/lZk/lZlc+15vGYm6vhx5QwAhPxlbfjK3Wlj4lcFqQQuxxreYIXSRYGeeWWOFDGlhnwOLQZwITYRiyYsWTExcrcjVi1WtMjTEtw5cTlbmxZWTJywbsWbhsAKgAEthPyurfldXjClcmXZt4GWicqwjO9WGM4TlKVKUpLFC0K4rzwgg/4yhv4yh+fLny48OfLPCKxGCJqZlEzcXjOMxM1z5XEAg/O8KfPubuEiUXUkTCRE1KJud9/VzXYhNhDLCzx5GLNgtytMeZa0Ysmy1w1cuVuXFixtW7fMwYMWQApYEoP+V6r+V6tw6Xypq678uu72g/43OP43Oee+3GjE4z4maiSGwtJwETYwcGgYOBg4mZlYBWAhNhDXKyxMcjnEtxsmLda0cYWK1zkzOVuZqwY5WDdg4Y4WQApWEoP+WDb+WEuqcniTjEdueJSAg/43gP43fZbw5cVZxmLWhrKMgoOvg4ODg0DBxNTGoCqAITYRmxMWmFsxyLWrdw5WtG7RmtcZMLFa2wucObKyZtsbFsAKlwE5g/5a9P5a6c8onhnF4zTNRM3nPHjx68d8VxFaxrXCumu0dq6Vq6d8bnaD/jXm/jX14xjr0zpqOGOmuWOFUjhuLbjjx6z13x4uNbxfDfLOIxV64x3AhKdSEufNVCcUYCKMJxSmIEZEIIUnKMKyrG9+3OcuQCE2EN8mXC2a5sq1u5bY1rRo4xrcWZhhW5nLBlkbtGjZplYACnUsg/5dLv5dL6sdk1FXVxdzeZ3c2zhiMVWorWdVYIP+M1j+M1nw/CeL4kxFRUVVXUSjONxMprNSlmN7vYCEzdBwY47zjGKEQhEgRlOCIImPrwnoITYQwY5WzZw5xLWbVq0WtHDdwtw42zJa0cYnGVvlZN8TRoAKcSGE/L7x+X4fJtha9J2WhgWhRKcqwx1jrltllIT8ZwX4zg3C06I4p5K0wxvHLPHPHXDOs4Y9l9FsgITNyo75xqjOKZCCEYRRjOeHXxZw3CE2EMnLlvkwtci1rlxOVrRwzxrXGPIwWtcjNs5ysc2bExxgCp0BP4P+QdD+QdHr0303q8cY1uJBNssxmrhURVcMa7Y6cNREXne954z11xrcAIT8efn48/b220hVKOjfuz5gZqYKWtaVYJznjjlrrjlyxxoyUpbBCzFnpWc5gITgWrOqKcIwIoxnGBFKUYhOMIyigihOFSME4RjxePWkfAQhNhDhxlyMsTZgtxtHGZa0a4nC1w1bslrFwzzZXGJu3ZsMIAp2HYX5E7PkTzklkQxyUxTwUwTwQpIpoJpp2oyoh/HXh47BYlC4UkEJh0AiUEhkChiCQOBweEwWIzemU1CJKIXYIIc/LDHBDAghgjgQwxxw16eGOSIhNhDFixw4mDTMtZuWeRa0btGa1wyb5FuJzhbMGznJmat8oAq1AUeD/keW/keRm/Bxznd3d4quHDl04ctVVLnM9b555543NVXDhyrhHAut3e+O+e7ms+FfLXKE/He9+O+2ObLqZsWLBglaMcN64cuWefDXDhnOCk8FIZKWhijLLu1zw1rWtYxjCcYwpDFDdbNSwITwRKMeyrOZIRhFMCFYwjGMp0IQJRlGEYRlNGESE4RTnl6dZw4AITYRjYscOJrjZrXDDMyWtMeTItc48WVbmbNWTNg0csXDBqAKiAExg/5LXP5LUefLF9L1eMk5uczznjebmaio1Gq1isYqe2UJg/49xv49t+51131uLhdTNTGKjlyjhiuF664ynczPGuPHc8yE6VqcWqtYVheV6IoRRhGEYQhGUkJwinOdcOfjzg8AACE2EZG7hy3YtGS3E2ZtFrRy1ZrcTTI5W5WbjEzxtWOVq5YACn8rg/5N9P5ODcZnlvg1Ux2VikRnNc5vMzmLhPDfK+QAhPx5ifjylwRvbGrPTky74XnhpHBDFgtmZGScoo1nhnptpxiEh3IY8t63RnFWAnStoyQhG05XhVe+vkkO8CE2EZmrTC2ZtmK1u5ZOVrTJmxLcLHM2W5cThlkw42zdk3agCnMmg/5RUv5RXeBz5LrvOONcYupxGsaxjUYvhz7eHqdgg/47EP47A+pvTt38bfBhjETEk7ueN9Xg67xMgIPyvKnw+d7kgSWJazErjjfXfrw4ACE2EMWeTHhaZGK1hjwsVrTCwaLXLJk5WuMjDC0YZWjdjkZgClYQhPyfXfk+vrTJl4WXVWWKqFyE/Hgt+PBfRp1a8WOU5k5RhoKyhFHCwMHBw8jUw8BA3gAhNhDRswxuGjbEta48zJa0c4my1w3yYVrVu0cNmOJq4ZsmQApiGYP+UcD+UcHfDW+k6mkxaYzrfLeahPx5lfjzL4tIYc2XBXApaVJSjgw4MMiE52bBp13rGcYxiinGsce3TLQAITYQwcNWzBthyLcTltkWtGjVytc5cTVbiYOcrJxkY427jMAKsgFUg/5TZP5TZ4uhes6zV8OPheH5HEoTExa1znW0SA48OOlxUzWUZq5uZbJie18o6YCD/jzO/jy78PwPB8DwfI41cZc+XOY4rmMxOcXVsTjPheD4DnyARPiTjGoqrmr23FuMXe53x11uYyCD9K7XGZmW6tMs63jNCUTE1cIlEwIkmJRMKmrgXEwiyZ34PupryCE2EOG7TC3Zs8y1y4auFrRg3YLcTFtlWsMTNhmZNMjBhhZgCnsvg/5XPv5XP0S5yzMqisaeIiETe27ze543xnbGWI5Ag/477P477XPk7ceCqLm3XpuUKKpUxa5nM8O95uSExdiUebWdY1hOCcoowiRgQQhJAhNee/nzrLoAITYQ2yscrhk0ZrWObIyWtGzVqtxYsOZazYYWzdo5bZsTduAKugE+h/I255G3QgkFI1G02m82m88ntAoM6nc4nMqlcWi8DhMDg8FgMgptMptMotET+fBSKTSKTVqvXK7VqvTKbOCH8gZ3kDPCczgpdKTudS+XSeTRGIQaDzCY0ym2iXwCAEFgE5sVjpVLlktRiMhAoGQeDQeDQWCSeTUsg/E8q+ud5SsmYzERChN1czCJTE1M1EqtZLPf311IITYQwys2zVkyYLXGZtlWtHOLMtxNG2Na5yMGeNtibYmzhuAKoQE0h/JOJ5JxYYgsKgsCgsCh8UisQiMWi8YhqAwGBwWBwWFSORKPRk3mwJNJ1Op84nKhUNLghvH5p4/NYWFiYBAIKMk5KJiIWEhIGGgIKCgoCEoba3YCwGqqsFpaoKDhYRExCbCD8TxK8lEyu5uZETCYiUxMxdTBUpNz38nxU8AhNhDnFictcTVqtbt8bRa0bNMa3EzctVuRviZt3LnFmwt2IAqdASyH8l3nkuhhcKQeFQuDQlBYHBYDA4FF4tI5FL5dL5cms0EolNIpNardgsNKpc6nYIfx9GePp1A4FAYNAoJBIRBIBAoBApDRqPSqXRqPOJypVLE0msCgcHg0Hg0FgkLhQITdxpR4N7znMihFGU6TlOSMIoBGtdfTVhkAITYQyws8jjM3xLW7HGzWtHLPMtw5WOFbmYZcrVw4YtGbLIAKXxaH8m9Hk3pBNpvNpvQqHRKLQKCpFJCF+QVr5BWwUU4vFYfDYHASyJJQhdJRBBj645YY4YY446bcqjkyQCE2EZmjbMzcY8a3MxY4lrRk0yLXLLE5W5nLnEyx4WThq2aACmMWh/JyV5OeZYE8ns6ndKpdWq9KpdAoJNiG8hGXkHtwKEZGyclKylDQSclExBXghcphpocLbLLDHDHHDHHg9GQAITYQ1ZMGzdu0xLWLBzlWtHOLEtcNWbBbjwtW2Nk3yZs2JyAKkwEwh/KbV5Ta0Og8HQqFgJrNI7HJDII3GkTiQqVTqFRslltVrsFhplNnE5UKhofx/MeP5lBIrDkbjQCmU2bTehUOdTtRqOI1G4jEIvForFInEoPBhDYYhM3SltvPHOasIkiMoo1kRgQjEmjWOffwUHgwITYQybYm7Vo2crcrPLiWtMjVitc5sbJayxuWeFiwc42TLEAKahyE/KxN+Vidixow06OPgjOMYQhTVv3Ah/H4h4/EUAgKcTmoVG4StCIHBoLAYPCZzVKqAITjcKU+DeNUZzhOMUSs8fF3yjhAITYQ4ZuW+LG4crcOVgzWtGOHItxMMTla3Z5GjHHjcNMjFkAKzwFEhvK4N5XBwW1vTU9dIwcJAwkLAQsHBwcLDw0Oi4qLiouKQUGYApYKCgYSFQsHDx8lJwsBEwEHAwELERctGxgAh/ITl5CcwUulUGgWGVQeAweAwCCQaDQaIQqFQqFqtV6RSaJRU2m5LYZBYGgEEg0Kg0Mg80mtYj8Ag0AgCAwOEzeqVUCE7kob73nCqKKdYIwiUmJTlWlaTRI0nCdI0nCMJTlWEYzrh4fBjB4CITYQwbZGbnDjxLcbjEwWtGrDEtxYWGNa3cOWGTM4bZMTNkAK2AFNhvLf55b/SNhIuSq6q1mEEhoaAhElJr6/tLWys66vmpuMjYWESsoAW1vaS8DBQ8JCoOBg4GHgYWHhYGHh4GDhkFBRQIfx89ePntDIHCIJGaJRbFJ4NAkAgcFgc7pFJQSCzmcV+vWWyV2uU+nUWiKPRgCSSWGwODwGDwCAQOBIAgEBgCBwCBwSAwSFQCBQQIP4I1F+nvc3VxaYXVzEXC6i0bomDFwhcIi8XReLkEym8/A+5jxAITYQ0bsWmRg3ZLcjNs4WtG2FotxZnOJa3wtsbJvjZt2LTCA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cHAOAgAQdBK4GvgIBEBWrA4dljZ9KvB0zYrP02CUDCEgQRP//A0U1BQM4C2QZIDIJAJCbAwE3wB5FMwkAkIICAdvFHkU4CAD+AwB7hdI0Ek7ApD/TAKQ/Cngng/4MFv4MEc1xxnHHh4PgeTrM7ra6qq1WuVarFVbWwIT8VLX4qZ8WmmLfu37uDwNuClJQtCkoSQnCsJozphhPCIPXiXNzMxmblMSQmJCYq08fF8d0ITYRiYsmLPLhaLWThrmWtMjjCtxZcuFbjzNGWbLmx42WVqAKciWD/g3C/g3bu8NRwjpHJwipbZ47zzzva8X2rXKD/ipi/ipPxPK6q7nd8Z5zlxrZJFcHgX4ETQCE42jjxrGMJwQnCMoxhETgThOMcOPjw0AhNhGFi3Z5crZktYNsTVa0zNsi3Djw5FuVq0bs8OHFhxZcgAqSATOE/CBV+ECtxZY2OUcEsls2TVizUtKk43jfDjx3x49t65Z1QwWpkpsYMACE/FXd+Ku9l2QwUpSEV8OHPlw475b4UIQxW0UzZsWLJmwUtCK8cMsuO4CD87wvF3vMkxIlCYmEiYTE1dSmplOePj+OwCE2EYsTDLizNWi3EzxMlrRg0YLcThriWscjbM0bZGeJvmZgCnckhPwmEfhLtvDFPNhxY7Y4Y446464Y44xStgxYNGbJizUAg/4r0P4ry7y4xxrjFxeN6Yxw14Fco1UznHW+fUCE4WrizjFGEIxhMRiCCMEZ5+nWWoAhNhDdzkyM8mNytat8eNa0cMWS3EzyMlrNg5yssbJy1auWIAqVATSE/EVR+Is2N4VjOUZSwYs2bdizYsEMEZpzw4cePPl148eOd6MmLJmzbJ5MEYP+Ko7+KpfMYjhHCNXVzve+PHfPOcymscMcOXTt04eBrpk4vBrvvOyE51uSnGKEYwnARgRjCKEUIhCEYRhGE4sOHnwj2CE2ENGjJq3zZWC1u1ZtlrRg5aLXLdy4Wt27ZlmaucrNmybgCooBM4T8TR34mjxlmw1nNCVJZLUjxq0klOM7zvhN9EoUwWyW2RzWsIT8VMH4qYRKdI4IWjinFGdc+bbO87wrKFLZDkTtaMq44a4b8M8Yg+XuPRu9zaJJiLq8XEzVxdCYmCYlc76+Lzv0ACE2EZm7Ng0YsHC1y1y4VrRq1YrXDZw4WtmLhixxsczbM3ZgCmQZhPxXsfivPx64bZ52PBPJTRgxZIZq5q1ghPxRHfiiLwR3X4DMpGMZ1xxzy1w046iE526PLjGdYzKwmjOMcO/axCE2ENGWNmwZZXC3IyzMlrRy4YLXOZu0WsceFowZt2LZs2zAClQPhfijQ+KPmiyLISYiTDVRWRTAg/4q9P4q8+HDn248Mzjd5kCFszyvBzxyqbdLLBIAITYRkY4mbRq0yLWzRywWtGjNutwuMzJa2Z5cLPG5bt8rNwAKf0WD/kD6/kEVm6mnCeTUVvt36denXt3dOo1sAABw4nTqAACD/iq4/iqz0wqE3DLv4Xh8OJnDr0HPkAAAqzlzA5cwgvwV8t7VzVaJYss2bKUAssssRTveiTnMm+ftITYQyzMcuZu0cLXDLE3WtHDNutxNsjNa0auWznG5x42DPEAKlQFCg/5CuP5Cr+LevJxmdsrqapWqqqxWIqCMzFzmMpyvdbnLNXio8C/G104Ag/4p2P4p6/Ad+2+UsIpV4hCrgsuJlU0icZXM3luZXMwnHXW5sITZyHPnGqMIwjCIIowjAhGEYRRhCMIwggCJEinO+HnxdQAhNhGbDkYtHLfEtcOMmFa0Yt8a1y4x41rJqyaZGTlswYMsQApjGYT8jD35GDdOW+WudnpXFHNgxYsmSGqcooT8UXX4ota7JQzUzQpGU53jHLLXbbfGhZNJDJo0IJYUcKWGfA41YCE2EM2bhxiZs2a3FhbOFrRq0zLcWVi5WuWjhg0atsWFpiygCksMg/5DNP5DNXgV2qOEXACD/isY/isZYRi+EXSGtIaDrYGJg4+VkYKoITYQ0Yt2DDI3bLWOVg2WtGrnCtwtGDFbkzOcLPDkyMWmZqAKeyuE/I1p+RsHDXKwyUhkhmta2K2CUIXnhw7THdGkcjVPFSSD/ivY/ivr1q+WememaZq7zOZuUI0dJqKmN67s5ITjaMeO8ZoxjGcIoIwRIIkIkUY3w82LwAAhNhDbK1Y42znItbtmDha0yYsq3C2ZuFuTGwYsGjlrlxtWQAplHIP+SJz+SI/rMefrM3U6jGMRqNadohiE/Fdp+K722vUwXxTwRpGMowvLHDLLLhnchcxgocbTLLDCIUII1eDxqDUAITYRhcOMLJo3wrczXNiWtGjXEtw4m+Ra1YtMzVlkcYmbhuAKVxKD/kpo/kpzu671xjM4ns1wwIT8UxH4pe7NUdDFOEsuTOy3hqqQgKtCoODgYeBi4mlQFwAhNhDfK2asMjlytaMmjZa0YY2K1w3Yt1uHNiZZMuFlmysMwApRD4P+STz+ST3prVeAqM11u4T8V5H4ryeLaF4ThBaFaIaUpEBZwsBCoOJjaOChACE2EOM2VgyaY2q1wzyNFrRjiyLXLfC0WuWzDI5aOceRi5yACk0Pg/5Khv5KlcHDnyOV4uCD/isC/irnqOPacI1eMoWDYIMvTHTLHbnY1AAhNhDVoxy5sLBytzMsmNa0zMGa3CwY4lrXDhct2rJw5ZZW4AqrAUiD/hME/hL/03rr06uusspqMadsa1pEzmd3xznc5GsOXDGKiJvje87u5meG+Vagg/49xv496ZxPCOWnTWq0m978Nnw93csa1w4Y6cMYxNzvj4Z4e5zFOVeFrhquEVcb3nrxg/Q8LfXM5jLJKYuJi2YiYuphVxQi4mZiUomJhVTExc75+b4cvKAhNhDhw2ZtWTRwtYtcbNa0xOcy1y2YMlrFo2yM2GNq0cOMQAp6IYX4XMvhcRjiQwyw1xXq4Z4Y4ZYoZk0UVkLIZHSAhvH1R4+tYmDhYODhUDBwkFDQkZHRUxBSkBIQ8BCo1d4CwHIAhMHGrXDOaZGU4RFJwnKsa5+Hnq5gITYQxzNmrdrmYrXOJliWtG7FwtxZmbVa3Z4W7DC5auMeFgAKsAFAg/4Z2P4Z4+8c51fCuHA8zOqpLM7vO13V08bOq1V1m83vd3c2idb5XXDIhvHup49sYaEgo2CiYOFiY0nYKBh4CAgoCIiISIhoKEQaHj0LKwsPCwMDCQkRDRUZERERBQkBAwUCgavBWC7arISnapHk1vGZGKMIwnCJBGCIRgQjOEYEZQkIRmvh28dW3gQhNhDDG1wsnDBotyMcrZa0zZcy3FkyMVuJxiasmOJmzxt8gAq4AWSD/h2a/h2b69Lq6mF0B16Dr0OPA69Dr0HXoOfI58hz5M461UXCkQilMTU0vG4mc3m3XhxRAIP+PgL+PgO669PD8Lr0degGtjWzGSJMZFWAuhrbt38LdYqoiptzbndzd53M8YzaqjhXLGMQg/E9Lj13nK7mZCJIE0uLqRV1YCCYkTARKJmrhMBUoki4uYtfPzfBxfwQITYQ4ysceVjiaLWzjE3WtGbTGtwt3LBa5YOMLRq4bM2mTGAKXxmD/h6M/h6L46KvhnhfDNSq8bLAg/4+1v4+w89TwZzedow1rh4EajEghas5BBj45Y40ssEaFDDPo0UOoCE2EN2bXCxcMMK1i5xZVrTG4arcLRs2W4WzJs5ZOMuZy5wgCr8BPIbxAJeICOEg4KMh46AhICAgEAhYCFgYOAhYCFgIVDQcDDQsJBwUHAwMHCw07OW9th2gi4GLQqIh5KIusKiG8fCnj3zgkLAQsBCw8PDxMHEwMPAkJBxCGgopIQERFI5DQMJCwMHc4WwvdXdBJwMHBQULEQMBApGShMHanDl3rOYIwhFGFZRhORKMo0nCcpwjGCUUJwjGc7+AYxZgITYRmx4nLPGxZLcrduzWtGzjCtcNnGNaxcY8WJtjctmrBuAKvQFKg/40FP40EYneufTvw58vBrbe8ynDWOWOHDhw10jVRV23nOeO83nMeHF3m5MVjHbPhdfGvECF+Pjb4+Vap4ZIYoJIbLZoIoJKJKJJKIYp55ba8DTgZ8DHLLGiggikgqkomsqssuousqikI75a6dTrtPfag/c5T4+7mcrZrNVdXV1N1cXALRMTExCJiYTExMIhMTd58P083XrAITYRjwsmGLGyZLXDXG0WtGuRgtcY8jlbmytGrlw1ws2WRiAKUg+D/jcO/jcT5xPGpjV64VqD/j0s/j0Lh0vUxceDnjaGwAgpefgYGJg42ji4CBtAITYRkytmOVo0ZLceFq3WtGbFstxOXDhayZZczlk1bNsuRmAKnQEqh/HGh440YJBYrBYFC4BAa/fINCINBoBBIHAoDCYDCYDCYLBJDIJvNqPRqTSJ/PpDFoVAgIfx53ePO+IxCBQGFQCCQLB2C0JgqAwGBIIgyBR+eT2dTuYTGQSGKRUjqEwkhHepHnzivDNviCEZJRghGE4TTYcfNvCPaCE2EY8TXE1cZMy3Hkc5FrRvkZLXLFoyW5WLdg3YZsLlzlaACmMYg/47gv47We7n1jvHOMxulHa6rACF+OvT47C46qIroMBFgJLopopEcMttevCFxWQgi0cMMKFHBBCS14nHwwxAITYQwzY8blzlbLXGLDhWtMLNmtxNWzBa0Y4mLTE1YscbFsAKVA+E/HcN+O2m1MfArBjplrfGhPx8Rfj45x3vGEc1d16SgIbC0nALuDg4WHh5GjhIGoAhNhGbFjaM2DfCtZtsTRa0bt2K3C3aNluZnkyMm7Zy4cZswApQDYT8eLn48TcktUN1qYoxyoP+PqL+Pkucxxx1cePGQIbDkjAQNnDwsXgGHg0UITYQ2ZNMzRhmcrcjBqyWtG+bCtcssjda3at2jPKxY5MebGA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clHAOAgAQdBOwD6gIBEBWrA4dljZ9KvB0zYrP02CUDCEgQRP//A0U1BQM4C2QZIDIJAJCbAwE3wB5FMwkAkIICAdvFHkU4CAD+AwB7hdI0Ek7ApD/TAKQ/Cm0mhPyV2fkr/tg16mXI16gSnxsOaWLBihgjKN545Z51g/4S2v4S3YXQZwDr05zc3mLqMVHLfa86g+05m1VUQlOUzATJK5vfPz78ICE2ENXLNu3aNWC3Cyc41rRq1crXOLNjWtWLfIyYY82Vm4bAClkTg/5NSP5NR4nhvGeHHGUZ1OcAhPwjQfhGDs0RyQtWkZsscem4hZNJhY55ZZYUcMMtuHwMOkAhNhDNqxbM8TJotzYmjVa0a5mi1xjbuVuXNiYuMTlg0xOXAAp6KYP+TyT+TyeePDr244nExA0jCoziZlN4ucb5XdCE/CSB+EhvJXZXFjljrPPeuVrje8p2wYrWxUpCBLDa+OKE7GDnpVnOaaKEUYRhOCEYIIymnPDr4bmAITYRhbMG7NmxxrWmXI1WtG+ZitxOWeNawZYsjdizZMWTjEAKXRmD/lCy/lC70NXwvERUVNTi8XnQg/4VZv4VSe/U78Y4zkio1XR04Z5Ahc5Vm0EJHDKhhIYUs+BwrVAhNhGPJhc4WzhqtYYW2Na0wsnK3DlxOFrJu0zNmOLLiYNcwAp9L4P+U07+U2uuvTv4HHtfSNarFVFXc3nObdcXU1Gq1FYvhxYAg/4TqP4Tse1+BfLOs1md3e85zaajEcmsYjESLmOvDPUAg/IxF5bbm4sAmriYIAlKb3z9G/EAITYQ4ascOJliyLcrho1WtHDZytxN2WNblYsHLPJkbMmjdsAKdiuD/lYe/lYf8udc8Xq+jWo4KQSZXOTqTMTqs4CD/hMg/hMhmO2eypibZm2cTSqRKZ8HxvDneXfHfraExdaXVVjFOMYownKKEIICEQjGM77+PLgAITYQ4aYnLPI0xrWmVq1WtG7HKtws2zZaxyYWLJqxy5WeVuAKdyeD/lgG/lghrvrnymqrGNPAnhCLnN8Y3FwiHTjqAIP+EWT+ERut8OLnnnnjnwXPjMqxy4cuGKwRuOPDfgiE7GLg1vhnGKZFFGCEEkEJwmnHDl6LACE2EYmrdmxy5HK3M2c41rTHhZrcTfNiWucORy2bsWWRizygCk8Ogv8AUeH+AKPGds3F4IP+FHb+FHfxMxETHHHggIaqjoS5g4FBwsPFzsHYACE2EOGDDC3YZW61o1yOVrRs3YrcObC0WsWjjMyyYmbLHiaACngqg/5ZgP5Zi64458N6vU4ojDDheM4zLN2urjE611CD/hK6/hKP5b5d9dWd8XU8Nzvc3yvpjXSukcKqkXU8wIPxuFzmbm5zFxJcymJqIwREyZvn5Ph4ITYRkat3DDFjarcObCxWtHLhytxMWGFbkYuMjXDixMmTdgAKmAE3g/5bBv5bGcGqqKqqiYrNWlcZc+3GaqqpWW98+PffXjx4uu74gIP+E8j+E7Osb1xxxzne+Oee83uJxjhrh40+Jw6R4EcLxmLjbOc53uePPPOFzWAg08EqOBCCOCFHAgQQQREEMCOCGCGCFBHBDBLHjcrA2wAhNhDBszxMmbdgtYOWTRa0c5mq1zix4VrfJmyOMjXG0ZNWwAprHYP+Ov7+Ov8OUR0ntHKtE5nfHeO88eaD/iys/iytdOq9bxzrnHGVoqtZ8TeJgIaujoKvgYGFQMFAoGBgUDAoGBQsLRy8AwEAITYRkxM3DbHkarW+HDhWtGLHItwtXDVbib5cjNtmctHGbKAKpAFEg/5CcP5Cfee+XXXPXPhnF4jEYrVaqo4ThEVBc3u+N5l1hmLKjEaxWK5b1ACE/FFB+KKXDCS1cEc1c07SpKEZ1vhw58ePDhvjjeMUrZsVslsyeq1s1MGCEZ1vO98ttNa4QISnadGCZOJNFGEQhGEYIwRAQAihGEUIoxTnl595c4AhNhGZxiZM2bZgtytcmVa0xsMi3E4btVuZwzY5nGFrhZMGQAp5K4P+RET+RDHw/I56mJiWWZ3e8zcxdNXwarWK5OmcYkCD/ijG/ijDtvXGZZjNXjOp1HByrhOkUiZt1jyZzzCD9jyZhabTMTEXSEwjNWlFpm734fm15AAhNhDFhmx42bXMtxOcTla0ZOXC1zmzY1uTGxcNWbnKwYNWIAqVAT+D/kam/ka564NTwcNVWIiEnGt5mzOG+RU1F1ltucuNpmaz4WekAIP+J9D+J8FGJiS5TuuOd3u0o1GOnfs7Y1jHDSMTFx1jnx3njm+c+DXPNoP2O1fAKZlaZJiYImE1NXExVxdImJRKJTExdxx35vixyCE2EZnOTC4btGi3JiZM1rRplarcTdzhWsmTduza4sOFmxbgCl8Zg/5IPv5IO+bS6PC64ReJnGe1wIT8UUX4ohcdba82c2r4Z4YSlKWq0MSF00zPxxxkEMBDGhjjnyOBixAhNhDlqxyY2bhqtyZW7la0aMmi3DjyZFuJu4Y5WeHFhy5WwAp0JoP+SfT+SdvjFTEpvLe8zm5mNNYxjGq1PDnqdoP+KEL+KDfnz14Ou/DepqeE1io1GIqYSN8OuWyE5mjnwhFONYzhOUYEIynCMJwmjWePh43eITYQ1yZXGFoxxLWbRnlWtMTBgtxNcTda3bZGOZq2bOHOFyAKfCuD/ktc/ktda353HlOpZnc9b454rzBiqrXLhrXCuDMcQIP+J/D+J/F06zmtzuJTUxRqOGOFYxV1mbm+fDwc72CE4HIhyc8UIxmiEIoRIIwRhGE4TX09OcuEITYRmxZWWJzkZrcmXI3WtHGbGtxNMuNbiZZseFixcY3DBiAKeymD/lJG/lJjiO/Tnwnk6V21wrhGMr3ve89c5zNw6X4Ag/4mCv4mD66cfAvpfDNTe73ed3c5jJKJiOW/AzwAhNHSjy04xrGcYoRQjCMIoRhGEUUWOvF1w5AhNhGFtlc5mThmtzNW+Na0cs2q3C2zMluFtlwtWGHM4ZuMgAprH4T8qdX5U68+bPm06OLowyrCdI2UtSkrTyZ8WGaE/Ebp+I3WcpyrRRglkZoSghVemnFw4Xzgg/gDwbmbuVyJTJMpznfX0Y8IITYRjctWeLKxyrWLbI0WtG+VutcOMrlblxMsWTLhcsWTdqAKWhGF+U575TnzBYKLESVQRzY+DB4MhPxJofiTRNeisL0hfVjzSkCGjrCAgrmAhYCFgYWFjZebRwAhNhGFnlc48uNgtctmTha0wtMS1y3YslrHG2Zs2eFvkcNsoAqTAUSD/kc6/kdJRy79JhMTE0HRiMVdTc3dzNxcnSURCLTdWzUzV8N1iYP+LVb+LVNbwKanEt7vmPPjd5qOWta7aoicz1O+5mEarlyxDhFZrfLwYzmD8j1Kv4Bu7BImE1ImE1KEiSJiYCBExNp3vzfBeEAhNhDhm3wsG2ZqtbZGGVa0c5Wy1zhaZlrlpmaZHLFu3yMmYAp2LIP+Snb+SnW5m9TWKimJiYtczN2XU0xUanp15RKD/ixY/ixDnkmrrM5nO53vdzep5Oh4ESpXOeuvDzPMhOJyEPAsYRhEIwiBAIRhNGE0714+NyghNhDLC4b4cTPItasmjha0xssy3FjbOFuRzmx4szLNjZsG4ApoG4P+Tmj+TmnM89c8c+Wang1VU4XyzUQAhPxSAfij1xYL6K7o4IYKQvGuOOmuvBzYZcKE5HEc2qcJzjGMYoxjGc66ePLEITYQ0YNGDnNhZLceVpmWtMeRwtcsGjlbjaYsLZvmbM8OXEAKYxiE/KHJ+UPGdNuTHS8o0WpTFTBXNnVAhPxQefigptgx5q6KYqYkJY7548W2W+OE6mqnTnOs5ozhOE5xvXXwWwAhNhGHGzzNsbBktZsGzZa0wt8q3C2YtlrPG3bMGjBnmx48YApYEoT8ntX5Pd2JjxZJUwWhoxyYwIP+K5D+K6OujOIheOfLJsCGlK6DgLOFgYOBIOFjauFgqIAhNhDBphbY2jFotw5GGZa0yZcS1yycNFuJozYY8TFwzZMGwApcEoP+Ubz+Ub3N8L1epa48u/LngIT8ViX4q85V0TphlescttuLHrCGtoiCs0DAwsDBwsTCx8vEwGAAITYQ5xMGWVvhYrcWJg0WtGDFytxNMeJbhyMcLlg2YtszlwAKQgeE/KOJ+UbuWXFj0IT8VBX4qJeFEzCHg0ugsLpMZgwhNhDnLiZsWbnEtZM8mNa0wsWq1wwbM1rNnlysc2Jy3cOWAAqyAW2C/wBGwf4AjWdZ59eedzZvOkoAAAAAAZu5qEZYl5cYyWZteV8+Z3ZtTz67kIP+LCr+K//M8ufDrG85nn27nTqAAAAAAHWJvOdzM743FRFa4ViNVjGOGMTi4XmGZt4PTu2Ag/gLpHvrnKZmLhMTEkSiQImJiYlMCJiUTMACauJiQBEwImEwi6uLXfPzfDngITYQ5bN2TLK5cLceNo5WtGzBgtxZnDJa0a5czTKyas8LlsAKYh2D/lVS/lVRiu/TIBMImqxPgXjQhPxWrfis7Q14to2zxzneMMGCkMUdkaQAhctiIM2nSwwwoYIxCJZ7czFHpCE2EOWjZs4ZYma3DhcNFrRvmaLcLZjlWscmbG3bMcmRo0YgCnkng/5XnP5Xt+Gc8M4iKxUYiMXjMZq02vMs649ufICD/ioC/iof8KuPSezgiqnObtzcZttnjq9X4GfC58iE6maXXVjGMYxQiQhGUYRhOEYxTnfDwdLnACE2EZsTVlkbNca1wzyZlrRu0crXGJzkWt2jdmzwtsWFixcgCqEBT4L/AFGF/gCjDfLebL4ZnHBNzZbNW2mxLneAybkIlW2+W26rz8HyxIP+KXz+KX14XHhFRBlccZu73mZud1KIVSojl16A8LMcK4Y1FRXHWc3Fzx3O58vh4+98wIP4A5R7ebtdWSCJiYkTExMBEhMBETETCUTMTEpTN76+zdeoITYQwzNXDdqyxrcLXMyWtGrNktcM8WZawcZsuJw0YuHDZuAKYRyD/lpa/lpN6i6CZhConhfTfACE/FNJ+KZPSMWMx4uPauFOkbWao0pAhcFnGJtjnjhhQwkMEaCOOe/Los8AITYQyZ42eTMxcLWWNg5WtMzVwtxM27dazctWuHKzbNcrhgAKeSiD/lu4/lvPxXHpz6b5Z4MUiJRMspvGcxF6zynPjIT8UGX4oN4ZsOrDmvaKN4zre95qyjSmTToxJRwZcE8+QITsY5xnhnGaMYowihEIEESc74enGHOAITYRjcOWTVy2cLcLRo2WtGDXEtcOM2Ja5bZsOHCzYNW2VkAKmwFAhPy5cflzHpeNClMOA3YVJyVjjzZ1K1WjORky7Izom07t5CcUITxXxI0AhPxQ7fihvwTSRjl1azSmmhRoz5mbPqqy6NJKe20ZyjTFjxGy6FIzlr2Y4xCEt2oT685xRgRggjCckEEZTRijBGAEIQjBGE01a6eeh2ghNhGRu3btmOFutxNmbBa0bN2y3DhbtFuHLlzZsjFjjxtMgAqYATqD/l6K/l6N5zy3hiYeBmIQt16dYnMSirp4GWrjPPt3RclZ7ceHHwiE/E/l+J9msaXhPLkyttqxjCUrUjDNn4WelWPNnYZpwhHNlyN2GUIyvbbq10CE52qXXqnFFERhGCCBBCcJwnCMYTkIIwQmjW+vkoeBgCE2EM8ubK0xNW61izaYlrRtkxLXLdtlWtm2NhhysXDBxjaAClEOhPy/ufl/Z0yhhxRhgmyZQIT8UKn4oO8M9GPBeMNalYXAZqDG0xzz005G+DFAITYQxw5mLFuwxLcrVvjWtGzDMtxZsWVa5YuWWJo2cuWjlwAKWBWD/mCG/mB94nXSJhU4zw2WhPxOmfidf0G6spRpWl6Zbbdm3YCFxWWji18MMKFDDHDbDCijITYRiZ43DjIxcrcbhowWtGWZstwtmLFa5aYm+HI4aM2bXMAKhAEzg/5gRP5gRePDnWrq6CE1EIxFRdZjM8+HFMyIYnlnPjCE/FGR+KMnZt4Wcx6tYa6VThOE6VtGjFXFHZhtGVLowrg38bHr1IP4A8mJnOeMyiEREyTCECrBMxcXN3vr6ccAITYQ1y5mTDK0bLWLnC3WtMmbMtcs8zVa0ZscjbDmZNmrNyAKlAE2g/5h4P5h9fC83HTOp4OEVUIuZzN3cznW+GcZi8734O+fPnnjuvB4bmCE/E9V+J6mO7DkhghBG+GuW+WuGeEpSWa3CwZraGaMJwhWE7xY22mOM4TuZHNxzjNNFEjCInKMkoylEnCKMJwRhNOO3qxYgCE2EM8rHDlauWC3Fiy5VrRtizLXOZmxWscbNvkxsWrJuy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8cA4CABB0CBAQBEOdYQ9jHGB9AubrQ9P9vdskDCkgQRP//A0UoRigFAgtkGRQyCADwFQJ8uOJBMwgAtBAC6wbjQRGrqtNBHgMBBEAKMgOC/gRj+BGQgv4QC/hAMCE2EMGrBrjZOWy3Djw5VrRgwbLXLBowW5cmVs1zNGWLG4Y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CHAOAgAQdA6QDegEQFasDh2WNn0q8HTNis/TYJQMISBBE//8DRTUFAzgLZBkgMgkAkJsDATfAHkUzCQCQggIB28UeRTgIAP4DAHuF0jQSTsCkP9MApD8KjgKEAYT8Q9X4iHZSWpSEEY1rO974a553QpaWS2SGSlM1sGa2amS2S2CmK1IUjSBKS0IQlHBFGE0yM5RrGdY3vXDXHhvXLPPPTPfh25dOvLn15c+HLpy59OvTv07cd6Q4mLVwgIP+BhL+Bi/hWel4piMVrGK1rg0InMZhlMzNyu03cshBCZjMWuM1aVzEzNzc7znd3u5zEt1vG4vF4mtVjVcJ5RWNVy1rpHidFoR4Ej05znGMyMEIRhFGUUJyhEIIyiCE6ThOU4JynAnKMAjCKEUIwBGEYCESEEEoTlNMjEhGEYRhFCMYTnh7cXg4ITYRkbuGLdk4yLWjLG1WtMrnGtc5mOJawcYmjZuzcM27bKA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UHAOAgAQdBOwK+AUBEBWrA4dljZ9KvB0zYrP02CUDCEgQRP//A0U1BQM4C2QZIDIJAJCbAwE3wB5FMwkAkIICAdvFHkU4CAD+AwB7hdI0Ek7ApD/TAKQ/CqgBPYfi3OLdAJtNwBLZYmcyU+nUmkUulU2mTWaRWJQSBQKDQOBROZTOdTuhUOgUGhUOeT2eT2jAh+hM6E0AkMgAE3mwRCIxaLx6PzSa1Co2qUwGBIDBYDObFY6hUZdL4RCYzGJrNKbTJuCDqoiYQJJlcXExKJYmJiauxMwImEbTOevl+HXuACE2EZW2Nq2ZZW61pmcOFrTLjyrcTZi4WssmZnlb5GjZs1yACq0BOofk+uT7Am03g0HgcJgcFgsBIBAoJBoVBYJDIaTabp9P5tN55I0Ficej4KjUKLRKLRCH65TrlQIDAKDQKrHoPBYPA0AgsKgkGnFTqU1mhEYglUrnE5o0fgEBk9CoafT8jUbg0HhEJITmauPhTRjCcUYxRjCJKcoRhGCMowQjGk6ITgnGs73x8d1gITYRja4mzRhjbLWGFi2WtMjhwtcNWzdayYMs2Jm3ysm7hsAKkAE0g/zMH5mHV4vWcTVRERGLxuNzO73MzaZjl38DWsa4Vi9d9XuE+eQ+eRyR1QzQtSis61y4c+fLhw3jWM5KStbNTBxJWhaCOG8s9KxAhMHe581YVrCMJwmRQnCMJyjOUYRghCCEEJwjWeXs4YdoITYRkx5G2bMzYLcbTNmWtG7TItwuGjJa1b5cTDI2yMGmPIAKuQFTg/5a+v5bF1uLjXGL1nEJi7q4pGNcK5cOXLh01w1WK1rHDWq0ned8ePXfHjz69fB8Hv37745ve83mudUAg/zwn54+8xNIhKZVjGtVrXDEVHCaVVYm2b68+/ffHPHcE73med854xu5ia1jl0x05eJw9Dhwg/W8SfdvJAiZTMSmEkTEolKCamkwkkIRAJiUSqZlnfh+rEAhNhGFi3c42+Futcs8WNa0xMGi3Ezc41uPNiyucjnM3asMgAqiAUeD/ioE/ioHgIly58ufTr069OvROEROLqZi8ucc3PHWtxdVGo6c+XgMNYVnG/A3jICE+0c+0v0BlyK006NerPmz5r0rSKEFIwxY8V8FcmG0ZIxRjOad8mW04yRgrTHi0xuAg+lXmZRBElzITCYmCYiIQqUySTMSRIJmc77+W84hNhDNo2y5mbHGtc5WrVa0bZmq3E4b5VrhjkzMXDRw5xYXAAqCASyE/F0d+LomuHBx7VjeVaLSxSxQxQwStCkbJXjW98eHLPTS4IT7IL7JXRv3XxQxLSpCUYQnGeOOWuGt71jWF5SpaGRsjYCEl0uSTRRiRIRhCMIwiIwIwjGMa4c/FhzAITYRjxssjXCwzLWjFllWtGLZmtcZGOVa0y5GLbM0asMWNgAKTxCC/wAgCf4AQE2bmzVmbzwAg/2zX7Yuaqo4Tq64zmyE0QjOMYzjCca5eDoAITYRjw5GDDI4YLWjBq0WtGjlqtwtsjha0cY8bPExwuWjjIAKdSyD/kEC/kD9vhvpnhMSXd3abubldREcq6Y8DHSuHLi4gIP9sB+2N69uvC6hjEYxhhFSmLTcZxMqsumZhOBSdZ1VjGcEYEECMEQQQjCKeHt1dYAhNhDRk2Z5m+Vktc42GVa0bNWK3FlZ41rNg5ZssLFnhcOWoApXGYP+D5b+D5cHfttc5i8QxGAAg/3Qn7pPoHhXWo1dXWbvbuCE4it5zjOKCEYQnKsL15dcwCE2EOHLnK0Zs3K1gybMVrRgzaLcWNviW5WGXNmyM2blxmcACm4qg/4QXP4QdY01i6dDEYnCcbrM54543tdMY1MOwIP92t+672zPPp1TeZzdXUYco1jGGs1xrOXfxPFag8YmSZASkBEIItFzvfk78IAhNhGFllwtmzFstyM8WRa0zNGy1yyzOVrDJhYNHGNi2w5HIAqYATeD/hRY/hRptvdzuFY5V25cu2tcIqozXO88ePHjmfHTvcTiMY4Y7b8CoIP91R+63xq+UcI5VSNzx4888d8d8c7umtY6ax0cOXDWNTVs88d2eICElyMOGc5xRjAhGU5RnCMIwjCE5RgRhGMJwignCs45+DPuACE2EMs2HMxZZWq1zicNVrRxibLcWNrmW42rnDia5Gzdw2ygCm4mg/4WKv4WD9TrjjnHXHVxmeMcazjPCNRrEYq+GcXAg/3s372dmuMcY2mYqo5a1wxVRcXKZzXNvqCD5KgFs2mUiamJiYjLbfg+H5QhNhDlkyYM2OJgtZMcTFa0xN8i3EzY5luTIzctc2Zq4btWIApKD4L+oav6hr+DcxmTLLCD/drfu1/AmKmJuZvOwITiYunGECEZxrhAITYQxYscTBvjyLcjdzmWtHDhotxNG7Fa3zNm+PC0x482XGAKSw2E/DQB+GiOO1tljnSaAIP92V+676b7XwRrXMCGskrFoGFgY+xgVQAhNhGRo0ws8jTEtbs2WJa0bsGK3DiatVrZy4aNG2HC4w43IAqqAVuD/gmM/gmZ5eH4QDW/AvhfBpqdRpyjUcKxrEYioq6VVJhEyti5Zwu5yu5yTMxZmuvLxePEg/4jEP4jF8ceADwvD8DKZLma3UxerIuLjMKzBKSphEiZgCVZxepqIiavG8M2g+lXmZmUKKmJJiUSkTEomEwmCYkCYTExMTEkSESTEkzz9XrPhCE2EMGGHIyzMW61wwZYVrRzhYrXGNmyW4WzfI2aYcbXHjYgCqQBU4P+Bf7+BgdiovGenXwLrhfSOE8KquF8q04Y1GFUmbi0lVRgxEVqopqaRikFuseL5vpgg/4ogv4okV1HLwfAmPCzFZ1xreNxmri4uLjKYkhEVNTVm4nIjE4lVrSQNZ8DhNCDdM7sqKhEQmLiVosEgRMBFwkSRMSiQRcExKevv29QITYQ3wsGbPJkcLcjdu0WtMblgtw5MTFbmYM2zVixY5HLbIAK4QFyhPxo5fjS1TrHDG69KoSjCFZRjSOCWi2zBswZrZKWwYKZJZKUpgpKUpKQSgTire88NWGM5xuvVOtcOPHl06cOm+HHjvhw48Om+fLhw5Y5Ya9/HIP+Klb+KmesTi8Zw05RqtVwiqpGWZuM1NKuri5nN3eWZtczd2ucpuZtczmW0TGImribuJqKmMVUYmqio7eFjxiD8aONyEptJAVMSIuE1mpi4TBMSRMSJgAImJiYmJuJq4moupi4AAM+f5IAITYQzb42OPDkxrXDBg0WtGWFqtctWjdbkc5GTFyzYsnDVsAKdiiE/HD1+OInJjxZ82XIy5MkpZIZMWLJkzbM2rRk0YMlMUIRhl31g/4ivP4iy+nXpx4c+Tr0563RFIRcZgojTlW4g/Ai7AlMzMhAmCYknPl+LPmAITYQywtsTfHicrWTZy3WtGmZmtctMTlayyMnLNwycs2uNyA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MHAOAgAQdBJ4JkgEBEBWrA4dljZ9KvB0zYrP02CUDCEgQRP//A0U1BQM4C2QZIDIJAJCbAwE3wB5FMwkAkIICAdvFHkU4CAD+AwB7hdI0Ek7ApD/TAKQ/Cu4BbYX0unpdaq8RicZfRLEmimkmimkTQQRQQTxUww0yx1yzy4dk5ba7bZ5J4IJJqrpsNdhsJhqrKIp658Xh8Xi8Lg8HXWsquwWEw2KxGAwE0kFNuBweLxOBw99M8NGAmqwwg/4Spv4Sp7rOOMa3i4JQIuIRepwilxccXDfHFhFUqowiImrmYucTExcTeSZmJmJxaIjfgXERGOLHG4PHjbvNXW4m6zExKYTBMJiUoRCCJsmJRYlEqmEoq4FWmJi4mEwlE1eJgmZ8P34n4AAhNhGFljbY2jNytbYcTla0w5my3DjZNlrVg4aZGzbI0atm4AqOAUyD/gV6/gVPwrdZrerRGmKwiri4avgwpExlm93nOQhBO2c3coulxxnPEIL+kDv6QTmrLkiTLNJalilbLY2JZYCbzZLAWSy+u+PXsIPUxNXExKbgggmLiREwmJRIBMTEomLqYuCUSzvj6b3gITYQ1yMGLVniZrcrbJkWtGrfItctHGVa2y42DnJkcMcLhyAKkQKsAYP+JI7+JI/Gc48OsytMytK1pi5SmZm7vK82upxGK1qMaqKjE4iKYiGIanV6iojVVwrhrGKxWI1VVhFtxtNxMXE5nOZy3M8bvjvd8bzbN5ve988898Z4rKukNR4E+J20gv55W/nlf5fk+f5vl9HKLPPO5skYzctE3EQliHGZmZMlTptixMXiLLLbNKl2u3e93u7dts7G7dmtZYsXLmyxCZl5HJMiJLy/B3x68oPwLuMsiJgiYJiSUTACQRcRdTExMJiZiJCEwhMwmJmpTVwBEwmKuExMSmJJqRBKJCJIupCauABMJiZmePHx+vuAITYRiyucLPNmcLczTFkWtGzlytws2Tda2zMWrLJlxN2GFgAKoQFTg/4sQv4sNevgeD43PE4qsark6RwjVVFRU0YmYhU4YiKxUQReLiKgFxcITM2zx734PmiD/hN6/hOJ6denh8phMCLxdSRNTWcTCaSq10VNYXUrgqYTctxKIiEFb1jmg3mbu7lKYkmEwmpmJCQAEwTCakiUSETAmJlN+H6efaAhNhGPK4Y5M2RktbMcuRa0YMmy3C0ctVuJyxzY2blu4a5GAApYEYfllOXxrVXq1NplJpFBoE9nk3myiofwpqeFMGJxaLyKRyiUzCYzabzabqYAgsuXs3GyWLAhNhGVljc5cTFotYZXLha0ZNHK1w4x4luZmywt2eVnjytcoArCAqUBhuOK44uvrlDQE/PClpBPzwATU2Ftbri5YQwjgDAODMG4YwziyjgZKJlpOMk4CFhoWAR0DEQMFAw0DAICFgoeCg4WAgYKDgYJBwkCQEFAwSEgYaAgkMgICAg4SAgoCCgYZAIOCQEBBISCgYSBgoODgINCoVAoKBQSAgYODhYCJQsDEwcXDoX4WbvhZv1mtaTSms1o1mtGo1IAabThisWxGJYrF4LB4DA4DA3VwQRwQxQQRwBLBChijghgQQoYISGKeKOCGCNAIpZIYYoYYEcCFDAjijQIYIYIIYYpZIYoSBDCjQQiGCOCGCGaFFChgglksEqWCbmzYstipUlgLqxpw1JSmrNkmWMuRZS2VNyiwsVKXAuWwAEAtllLaGYAITYRlbY8TbLjcLcLdmwWtMWXGtcMMTRayzM2GJw5wsXLNkAK5QGYAYP+L0z+LwvfPje874457ve+O+O745nObud3OZmYmaREyiZTCaTSLoTVIcCqipohcSuU2zEXGIrEVERERF6urnGYkLSnNZlHFPPHfXj68vyvD6Z0gv6cm/pzEqTfg+v1NGxEEncSis3NxJIjLiWJbGzud1Vt52SySxFllxISbgZublbK2aNyxLluectsZHh4536ggklllSgApKsKFliyWEuUE2BUs3LKsWFygALLFSs2SxUAmykrLCZpuX35+X6/qCE2ENcORo2Y5ci3E4y4VrTDhZrcTXG3W5nLRw3YZm7Fs2Y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g3HAOAgAQdBK4JoAMBIB4De22tJsFHiZSQTVffmLgVqwOHZY2fSrwdM2Kz9NglAhQKSBBE//8DRShGKAhIEET//wNFNQQIAzgLZAM4C2UYQiAyCQCAgAMBe8IeRTMJAICgAgHhwx5FOAgA/gMAAAAAACAyCQCQmwMBN8AeRTMJAJCCAgHbxR5FOAgA/gMAe4XSNA8OEeXswD8STsCkP9MApD8eDDiC+b5QAAAAAAAAAApBBobxrMeNYuPh5ehAg/4SJP4R98548YfDmWVoscWAITYQ0y4cbDKwyrW7JjmWtMjlitxYmeNaxysmGRy2c5mTRsANARoBCQEXAQpjIIL+veP695zR5yeedmyyssmTvByE/Ajp+BHXPmGzDijkjZBGNYzrOeXRpGuElshWM5pwjCaJEjBGE44+DthzgCE2EYm7PKyxtcq3MzcuFrRo4YrcOTLlWtszBu5x4smNmzagCosBPYP+IA7+IAXFanlPCdWuczxzd8b3fGdxxZUjhWsduvTwo1w1w1WU5ddc5IP+BQb+BRnG6vGYvCnJrGscGLpOZyu13N3I54QpwRUVvhzcwIP0O9yTFpWJgqYmJCQiYShdTEiLZc+vqzghNhDNhlctWLhgtzZsTFa0ctcS3Dja4lrHC0xMcrlxmxYsIAp+LYT8Tw34nm7wvCtp2UpKiyEsOzbuxynKsqxjOc7a9XB4GvVWgIP+BIT+BHdynhOlMxN5Xt37d5zm5mUMK5d+3HhMcuaD8Cpm1zMyImJpExJcXFxJKbzPHfi+cCE2EMcuNjmyM2a1jjaN1rTHiarXGZtiWuWbbE2ZMGOZqxZACk4Pg/4n8v4oA0ZxnUVhw4+AhPwMhfgY5nirScIwjl1a4IPxO3h3W22b3vvIITYRicZWOVi2yLW2VnmWtMWZwtcOWmFaybtcrlw2y4WDZiAKWhWD/ire/isN3G+W+Fa4Y6VwrW+DIIP+BKj+BI/PbPBqJTduLvM8QIToVnhnWM5oVlWWGOfiw5ghNhDTHmzZWLDEtyMczVa0cOHK3DhxtFrLFjcNMOJwwzN2wApRD4T8Uf34pF8WJuw4ksE7QiCD/gXc/gXlqnC8TGrqNoaUnKNBwcHBoWFiYuTsgCE2EMmzDHmaMGS3LjzZVrTC1bLcLLMwWuWuXLmY43LfM2cgCm8jg/4sDv4sObjjhwxw8TPhVwio3G873xvjeZ3m64iD/gZM/gZPnF4Qrj43GKYVNWneOMZmLRuEhytcZxjGM06VlOUSEkkEU67ePHlAITYQwc4szTJkyLc2TE3WtMTDCtxNczVa4ZucrFiyzY27FoAKZCWC/mX7+ZfwHebjd8dKbmyImHeAhPwHKfgOVAZs+aePhY6EIQhGU4pxjPLu35s4g8YlMiEJmEiam4mYtfHj5s+kITYQxbYWOJg2ZLcuHIyWtMrPGtcMGGJazaZXGbC1aNGmHKAKiAEzhPwYIfgwRMeLDg10hFFCUIUhKkLVtHBWlZThecbznOsq5OLxOHwtIIT8BoX4DQycsWPhY6SopCUIwjeeNnhphjjVVOE0lGCGrLklPYCD4TE1KZlJKJiYqIgi5tIJiUzc5478miE2ENsbdg1ysWy1rjbuFrTDiarXLlk0WuMLBowwsmzduwcACnwwg/4QCP4QCe/byeW43UxdMRisRVavChc5zPGecWMZ5QCD/gLi/gLjifANVPBGIiJud57vBc5zOYmYiMRWK1PTOoCD8ryUQqVpJiYRFJqU3MXExJJczvj5cCE2EY8bhmxas2a1myzZlrRvmwrXLRnjWs2bHI0YuWjNgzxgCkUNgv6D2/oQHZZYyZiD/gSs/gSP64Ulc2CE1cDm1IwnG+POITYQ0zZmjNtibLWWHE3WtGTBstcsG7Ba2zMMjlnicN2zFyAKXhmD/hOa/hOn7s8Y46vlGtY1XCNTy3VAg/4DIP4DEZjE6anVVEl5zzjnmYTByubJJGKs4TThNGddefjAITYQxYNcmVo4crW7RixWtHLhutc5muVa3a5WLZmxw4sTnCAKTQ2D/hHC/hHD6Ol6q9cYwIP+BHT+BHWM0jG+U3SGpoytgIWBQsHEx8fVACE2EN3DnM3buGy1pmw5VrRs3ZrcTdo5WucTfEzYMsLbI0ZgCnMog/4U4v4U299d1kvEanTDERRW6zOWd1zOsSCD/gSE/gSZ8LjWJwqcEMZxOIzrdWzXg+N1iZrN4ITF0o8+NUYwmrKKEYEIwQIQQnCc8vHwgCE2EZsLRuxYY2K3KzxsVrRw4yLcWLNlWsWLlvhaZsLHNmagCmkkg/4KJP4KJZgHXp4uGYmKnExFTVRio1M8AIP+B2b+B2fnyBV9rq8TrOpqCZm7nON5gITRgreacQjBGEUIxQiIxjW/Fr2AITYRhb5seFs3xLWeRwzWtHOVutcN8jBa0YM8bPK0atGLdgAKZSCD/gxQ/gxfxnGdZwit6mFX0VGFMZxmwIT8DrH4HTUaTkhGOXdv0aWLHRGEIwnTHa9Qg3jTdri0lwVcSmZu7nv5OCE2EZseXDkZNsa1uwa4lrRplaLXDRm2WtGeVqzZN2mXC3ygClwYg/4N5v4N52OfDnw663VoiZ1ngIP+B0T+B0XpE8L4TwupTO5nMXzAhapIZEKOGGWGFDBGlrtxLUAhNhGHK2ZsMeHGtas2mRa0YZsi1zkZs1uJhictW2VrjxsmoAqlAVKD/hBu/hBvHfXGMrTURGp5VisRURK5vLmyyjh4PgXWoqsMXRczds5vd3lY5b8bx/GAg/4Hrv4HrxjSK1OImIzFsrni3d8WZzGcKxGOm9coMZjM3O5zNzKZmCoxGp5ZjwvDg8ep5tiEzMpKmYIkJlMXE1MJgmCCAJiQlMSJXnj67AAhNhDls5bN2DVstYZMrFa0yMmy3EzbYVuNplyuGeVuzwsWYAqHATuC/o8z+j0+efG4SjIvNm5skY8Xmw3Z3Xdu9ndoZkCE/BIt+CP/fwODu36teTKNuCdZzjWF7VpCUKSpRiUhCEJRQrCN1ZzYYQmAg/Eibm7oq0srEyJhNTEwTUoCEJi5z19N5AAhNhDVvmasW+FitZscrda0Zs3K1yzyOVuPEyYZGLbG3YMWYApREIP+FWr+FU+o1nW6u53M+CCD/gfg/gfr4ccbpBrOIsCFkwUaGOGGeOeWevC54CE2EZGLPKzcM8S1o5wsVrTKzcrcTli3W5nDLG2yN8LLIwcAClMRg/4WmP4Wn98OOuOs4uonlMiD/gfY/gfD3yzwziU5rjV9QIP4E8lmczm13fXn4/AhNhDNw0ZsnGTEtbs3GNa0zZWK3Dhb5FuRnlYZs2FozxZmAAqOATyE/DKJ+GUUbdm/BekUjJr1Zcl7ZbThNAjIlGiMMmXZe0ZIyQnTHgvMhPwPSfgelGnRjwVtOUYBSuLHsvJKcIwThOE2PZt0adWEjFGMseLHKFyD8LzvRm1xcRmSYlAIkIkAATEzM7338ufWITYRjY5cuXM4xrWONxjWtG+FktcMmbVbkysGThsxxsm7VwAKUQ+E/DDF+GGuw1a+BdgjGQCD/gh6/giN8ATExem8AIaogZGFg4GDgIOFiZGbXAAhNhDVmzaY8TLKtyOXLha0xYcq1ziy5luLFlZsMrPLibNsYApkIIT8Ndn4a7WrXkZd11JyuqwzwxnVWFcF6xCC/luL+W43eM31jxfV5cCy27m9oITZFWsZwjJKMCMJpwiTnfbvj0AhNhDfM5xsm7hityMGzZa0y5Ga1zibNlrnGyxNWWNywZ48IApTFIP+DFj+DEvqHWouc4MTwkCD/gpK/gpV4B4GaqcStfXxgITgYYoxnGJFGNZ5cvIAITYQ3YtMOHIybLXLbDkWtGLRqtc4srVaxY5MLnEybuG+FkAKaSOD/g2y/g2z8vpvGdTUVVVDE4mmLq5Xm2SD/gpK/gpL8LMVHAou85vOeN7m5TEYvXgeSITJSsIk5xmCSEYEKoo1nh4eHnAhNhDlq2xuWTlotxYcrha0a4sy3CzaZFuNuzw5MbZpjx5GAApzMIP+D1z+D0uoKzFzmczucrWmpphy58jxM1FKlnU2g/4KWP4KZ6uIip1hq+GdSlK62zWZiREkRcb5Z4iD6XGaysiFIJJkmJiyJISnK89fJ8IhNhGZsyxscOHEtaNcTha0YM2S3FkxZFrXC5cMcLlg2YtMIAprJYT8JCH4SEQY8WOlycISwadA4HB415SjatsM4oP+Cjj+CjkF10liS3PwPBHDjVoms8N2hNGDDOMZwnCIRIwQSijCc165eO7QITYQ5bYmbJpjYrXDbMzWtG7VktxMW+NbjYt2bDM5aMGmTCAKURCE/CbV+E4HZnja9q2UlW0AhPwUefgotz7seKckIxpeMoXAZDKwwCOWWWmvFzAhNhGVzicYszHKtxYsTha0ZNXK1w3xYluNm4xMWjFzkY4cgApyJ4P+Fd7+FcekSudzu848fEzdTE4VOIrTFYmsAIP+CzL+Cze03V1vhnp4vid+EMKxEMSiYuuPDfGQhIaJxiIoxRijCKEZRQjCKMZxrh5LuCE2EZnDTI0cs2i1o4xuVrTHjbLXDPK2Wt3ONs3xZMbVi5wgCngqg/4X0v4X3b3w46itceByvCsKlGb8HwvHrcTExgxkhPwVwfgrNlOVZVjlyZTSirFaC0sE9VZJRgrTbws+MITZwuikiimijCaJCKSSUUIxjOtb6dewITYQxzNcrls4cLczVw3WtGLditct8eNbiwtsONrkyNWLLKAKXBeD/hpq/hqFzrrw3rPCMcK1WGN9OOyD/goG/gn9cM6mpwxM1muLvrr1hLdTPed43imimjOeXfh4QCE2EOcuFzja5ca1xkYZlrRlkYLcLFwxW5cWFszctsTNqwxgCkYKhPwydfhk70ad15RpAIL+atv5q3l4yvSGhKqHq4CBg4mdkiE2EY2zDI2YOcq3G1ZMFrTEwbLXOXMyWtcLJozZ42TZziyACmEahPw0pfhphyZckpVtGElIoTM+7fuy4YP+C9D+C8+efLx+GUpwnFRGp1vs7oSna4dZxvOYjCMIxRrG+/PxACE2EZMTRiwbuci1rkbuFrTC4ZrXGHGyWs2WJpixZG+TIyxAClUSg/4cHv4cHxz5d6qaipjOAIX4K7vgrvGGw+IrmlhkweKxd16EwdTlzhGKNYzje+/XgCE2ENmDnG2aZMq1g0YOVrRmzcLcWFw0W5WDdjka5W7Bu2bgCjcEgv6xe/rF8IL+aYP5phCC+r79oCE2ENW+XNma5GC1u4y5VrRq3aLcTdrhWs2LNk1cMmeJu1ZACoIBK4T8Oo34dN8+rXwuHxM9KwnjzZ6VjDPm4eSsowhIoklHBj4VQIT8Fu34LeYXtjxZ5QnCGDfu16tOjXqw4J2UUjKEaVthlr4W3CCDqKQmEzMzExKBEwmSYmV5ce/i+cAhNhDDCycuWbVwtxMcbVa0bt8q1xja41uVu4aZsTdo3ZZcwApuJIP+H6r+H6vd3mE4duvRw4+Fua3WVzNzuet34YCD/gp8/gp9641dFWxl27+BlV6uri6zeOc55oTNzp9cjCMUxGUISICKcJ4eHvdIITYQwbYmmRk2ZrWrNjiWtGrhotcOczVblws2LDLmbY82ZoAKqgFJg/4Agv4Ai9ceHg+B31usxOVsxcJxOGJwpy69M4mKtVnTr4Hg+BmIqNRhwuLXz1zzYIT8DH34GVdmnRt2cPNWE4opxhOEUaIRtGiTFt2Z82fNnzMuQpW17TlGCEJwIpyvacYgg8cLqCWZXWYkTBMEwmBMTMTF1METE1dXCYmJmbvn4/Wfg4AhNhDFixws8rXMtbYnDVa0wsnC3C1zOVrVi2ct2uVvlwucoApRFIP9xd+5DxdXExKp1fDfZkCD/gNG/gNHxOL1erIia3h4IITYrFEjFNVe+nbwACE2EY2jNnjcssy1rhwsVrRnhaLcTPE1WtcjfM3bNsuLCywgClITg/4AlP4Ad6rURwRi9WjrYIP+Blr+BkGt1mromXGt8cCE0UnG8JoxjCNY4c+vgCE2EZGGTG1ZtsS1oxZt1rTJjaLXDduyW4XLdwwYNmLNnhcgCpcBQoP+B5r+B5t16b1z5ddbxx1xreF4YRhCJRNWq6sdOvjZYiJJWzXg+J4vAIP+Br7+Br8deni+J5vbcZXeZmYYViiJwhXLwfA58hV+FmERKLk48OsxxIPxvO9dFl3GYiUxImJhMTCYSiSYmEwIuEpZnfXzY9AhNhDPK3yZHLPKtas2jZa0YMMK1w2Z5FrVkxbNXLFkzxNmYApPDoP+B47+B6vdd648N44TGIP+Azr+AzPfbfDjqZ5WsIakkqdAoCJg42VnVAAhNhGTKxzOHLhqtcucbda0aYcS1zhb4lubC4x42eVtiyOGwArtAakBg/42Qv42PchnA48M1EwKRVKRSLwRE0kmYuLSJqYXUxnGcZhMpdfE8XxOIiJJiSOvjc46+N4/geD4Xh9OvTr06nLmAAAAGceDibWzacKdM9qsg/4EWP4Ea/A79jr0Hbv5HHhOkF1aYRJMxlLOJTVxJFxISlEprNSmJTet6uM4uJglBcRarq8Zq6uJMZAAAADlzwEolFxW8bjt3IP1Odza5WkiRIAIurq6uJRIARIAACYAAJgAEwCYCYAAIkEwABFwSu54+P4+PcAhNhGbM1y5XOHMtbZWjBa0zOcq1w3ZOVrNxkYZGONs0Z5W4ApiFoT8d+X4788VMeDPiy2vKsZxvjntz7SE/BL5+CX3boy4MdMcMdb1qX3UlQCFmzmRiggSwzwRwwo5cPnY4s0AITYQ5ZNHONk4crWbdxlWtG7hktxOMuFblYM2mFi4zZMWRuAK6gGdAYL/AClB/gBSznfHmaNmzzzzLaq3ds8xZjLy4jlyJJZckyZPDjmXMk5k8c8MmNlwxKsW2WbLdO75ve73sbFt3V2zZe72+d8+d3r4/Xxtgv5GS/kZ/x79efHc7yoSxKCGCWSssImWYkUassSZuWWztp3LESuy6t2u52xbjqWLcWy83C02VZvLcTJPgfJcoIPHgLzNyTEkpiYmJhKJiVSmJiQRcARICEwIkiZiQEwAESiSJETExFxdXEoBEkSTBMCYud+T4t+sITYQ0Y43DNnmzLWbFk3WtGWPGtxM8bFaybtceRy5wsMeZuAKeDGD/QbfoS5wpy69J5a1w4dOFVisJYiZTVloqKippfigg/4Ckv4Co55XqGt+FtE1uMxKZhMXFxMrJUrCq4cQg/Qnje7uUwiEZiSSpSBEWgTE35Pi+YAhNhDbJjYuceVutbtGDJa0YZsi1wxaNVrJmya5MWRkzwsGAArhAu4BhPyKRfkUjhEM2fZeSiUYRl4Q8NoIRhGN4VjGcCEROFYxhWMyUZLQjKMUJynKMIokJwkjCAIASQhGkYyIRQCEYRGXZjw6tezCQjKMYRY92OMIJIEYTZ9WtkyjJlyZc2fFjyZWTK0acWNmzsmXNn0acmVixgDHiy5M8pp1hOcIwjJJaOjToxYwg/4CIP4CIevQN6q4mrqavXwN7aETE3UXicKhEzVxMSwLXF5mrqIREoklcTM3i5IolEzMkZgnWaldTmJulw3wvPLn23JFyrNXV4yTEiaurpMDOLqYmJhnCYAKuJAAKvhx7ZiIuJTCZRmtgIL6ru3bRLBZWalZZvO5tlAlllhKTZQAEpLYWLAWBKJUsssCyypQEpKlzZZQls3LNwCwsWWVKhYLlSwsFlS5ubzuWizVbfPn8A+/mCE2EZGOHEwxOGC1owYOFrTNixrXLLIyWsnOLG1aMmDlpizACl0VhPyT0fkn3rqz5tOK9rokaY8EQIX4MmvgytguwuEyOAvhlnjQRVMBNECFxGWzciVLHGlQpZcjiWAAITYQyy42LRwyYrWrnI2WtM2ZotcOcbdazZNsWHE1ZsmTVuAK0AGKAYP+Ul7+Ul/jjfLyeGbm5m2ZmdzGV1dCIiIisEJqcRUVhiIqqiqREKqsMYwxEYYiaupTJMzFs3m83tmLm5tluMtzmdznd3fPHWCC/lQ7+VIbj5Pt+bcSkqy82SIixKyy4TVy4nJjA25anY7Azbbd26tlbLbLLK887NxhZdrVhJ6nh8gAgvXq3a6WVLLZQAFgBCxRc2JQlgCiUlSpWaJSVKCECyzYsqtvw/hF6CE2EMW7LG2xs8K1zmY41rRkzbLcLHE2W4crVo2YsWDNuzcgCv8BmQGE/KgV+VBOwNWvZdKMEZKTlGM5q1TVhFEQlGUKThPJlzZ8mXFjyZcmXRp2YYyEBCKCBKKMKoxx6teTLkysWNkymTKAADHiy5M+bTo06N+KcIIwnCcr2vKQg/4F6v4F9+QMZ4XE4VERSKmYlcXEXU0vG63W4uOvieL4Xh9u/Tr068uet63S4mrmJRaLxMokhGcAF0AAAOHHW8Z5c+HHpuUXNXCt4maAg8azaamBMpBCUTARMSJRMCExJMTEwTBMTExKpkRcBEhMAETMATBdJgIkEwIkJlnPPr1+AiE2EZHDDNlxZWa1iyZ5VrTE3cLcWVkxWucLHLlZuXLBm0ygClkXg/5XXv5XYYXWcWrMTOTeOdiE/BKR+CVXEy5MeLLDFtpOM5o4oTkAhN2KuGcYk0SKK/D48MQhNhDZniaZmzPGtbMW2Za0c5cK1zjatVrTNlysHDDCyYtWIAqtAVCE/K4l+VxNo05MurXuw5dWvRpxYwJyw4M9IVJynBAlg27M+ZlyGLHsugRhGM5Y8WMAlMCE/BLp+CXVlyVpOVYSrS9pyDFjyZc2fdhUjBCMYTjCePVrzZ2LGY8Wu00ZVkjSGDPmAMGEg/A4xayEIlKYuAhMSF1dXBEkTARMTNXVxIkmpm5318fwgCE2ENWDVvjZtsK1w4w4lrRm0wrcOPE2W5GrJi0wssTTM1xACvECigKD/iXG/iXHRKJq9b7XUVFVGq4Y5cOHLlrpjh04YrhiqqajFY1UaXc8d7zxnObubcbzvnvrneeMzvO+Od72mUXVxZatxMbq0XBEwgiJqIiImEXUpYTUxE3EzE1dTJNuvTry5gcuYAAAcubt36de3fxPF8C55+J4vheH279OrlzAAAb13iONccTU4cMeGIP99x++5eH4Tv258vB8Dx9XNxmWZzHG5ESMxM4mo1Wrw1EIqMajGIxSKvCIRiIcrwTcWkqiC05u5mUTE4SzF3NzBV4SZllcZi4uJAkmVXBEwiYAKsAAAIljNXjNXq5nW6uJq0SAAA6del4JxczW8deggn2d7dtABLLKFWWFkspLJuWbmyypZubCyWUmyybAXNhc2Sy5solAllllc7llllEoUSosUAFiyxLLFBKsFgLACwAALAlFlTYsprzvx/b8ACE2EMnLFu5a5Ga1rjct1rTNiYLcLdlhWuWWZzlxscWLNlZgClkRhPythflbHlnzRpeSsccNuPKAhfgO0+A8GrH47G1RwSwpZIZaQIaaopOJi4WFhUGh4G1gVoAhNhGLFlaZWeNytY4WmFa0bOGC1yxYtluHHkZOWzZuwb5GgA==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JXHAOAgAQdBO4KsAYBEBWrA4dljZ9KvB0zYrP02CUDCEgQRP//A0U1BQM4C2QZIDIJAJCbAwE3wB5FMwkAkIICAdvFHkU4CAD+AwB7hdI0Ek7ApD/TAKQ/Hg9OgoAAAAAAHOh48gAAAAAKwAF6g/4Esv4EswHDj4GaYisRiMKiJRU1nEpSsiFRERCLi4tKULXJtMTFqmpTF4TGJirpEzEQuIq2TefBeP5Igv5e2/l8f5Pj+IPPjLIiyWSpS7Ops3CLlWbLvOqSyyJcsbiyrKZSWIkLG2a2VbFZuc+Eg/CrK7m0zEkTExKAmBMCYSiUSCJq4mJESiSJACJBEgiYRMTEiYlEyz4fpz4AITYQycYmrjE0cLcObK1WtHLbGtwsG2Ra1xZGDLJlyMW7hmAKqwKXAYfjbuOnmwns8J7PAAnU7n0/o1HqVTtkthEIhUAg0FhEJg0NQmBwdA4PBUNQeDweHoVCyHwKCwmEwWGwmFwOHwWIwmIw6DwZFoJHIJDJtSaQBRKLYJPCIBDIZAIRAYNDYhE4HD4HC4HCYfB4HB4bDoeh6FwuGweGw2Hw2GwCFwiDwyAQyEQaGQaETyl0oIP+Dib+DkPyh5flHTqAHnefV4zreMxKUXNSmETNXUxEwCEiIvU1SJFplnhxA4ccwlEouImYTSIug2q8TGFQZjK6U4dfG8cAgvk+bvnetKSwWKUStllEsoZSWypYJU3Cy4tlloJYIGgJSxclgubAsuNiy23b9f4BnoAhNhGJq2ctGLFmtxM2zJa0b42a1w3xMlrJmwcM2bnI4bucIAqbAtsBgv64S/rlNNicery4vO+LmScx4znievGcmTN8XJniRya1NxmTO5Z5s7jeSa7u+ezd5l8CLa8zb1qhZpbm5U1tbiRZXXZs2VWtnbe3zvt8O+d121vd8+9vQyy3GJM03exZJmXzAIL+Zav5lhYzZedkZcQly5clmzc9555tXLJbKtiwu3ZrZNy1ZsSJYmrLC5Fly7NW2bNzZpOyty2y2uzVzcLISy5YYgypYyyyVMsvKJU3EZhk7zZZm+ub4IKEtJVypbJbAiwlQsWWWUFAiwLKEpKsJUoLFhZYAAWAllzUubmyUFgSikqyyywBYAABYCU18P4J7+EgITYRjwt8rhvkYLWbVy5WtMjhitxMGTFa4ZssjVm5wsG2JyAKhgE1g/4cXP4cU5nPLm6dS0TMphE0pE8OPiXjGNVVW3eeOPB5dbCD/g8e/g8xq/A8HwHHgeFvUcJxcTOZu+vbv068rmrjMrjMTNcdcZuD8rtz45uYyiUhKJEwRKJBJMpm99fTrwAhNhDli2yt2+RqtxN2GJa0asWK1zhZZVuRg0ZZsrnK3bMXIApiG4P+Hwr+Hv3rx4c8cdcY3q4VMU4DoIT8Hd34O85YsDNHNW1aXnGsZ1rTbo03iISXahzyMYVjCcSKcZzvt3tAITYRlyNGTPI0wrWOZlkWtGTJotwuMTRbhcZGmJq3at3GVwAKayKD/iCe/iCvznhx1nU6YYa34V6rTC4y78OIg/4PoP4PjY3046zjcSy59u+LXEynG+XXGZCD8bzvD8GJuZtKJqYsXKzPHr5d9iE2EMMrnMya4m61s3xtlrTMycLXDZxiWtWLbHhy5mWTM3ygCl0Xg/4h9P4h9758ueM1nFxEVOomHgCE/B9l+D5+08lcFaTlUvCrfu3qAIXPUYuuBHDGjhSoY5a8vA0wITYQ2zMWeRrjzLWjhsxWtGOVstwtWTBbka4sTRu1cZMOJgAKdSyD/iNo/iNZqdCs1xbnd7vjPGJU1pw01yxy1rhmncCD/g+w/g+/onU8HBwnhcVMxcZXlMxz8bjicHDcMoPyOcTFyTVwmRExcSXUoTC2ePv7jwghNhDls5YZcWbItcuG7Ja0bY8y3C3c5FrbNkyYWTDC3x5sgAqSAUCD/jcy/jczb0eH4Xi8NxcXE1ETwVVViqVERi9TExc7bzu87m11nXHVQIP+Ff7+Ff9x4GcYXw3yzpVQipi5tPGczc5m72m7iYiEU05T43HgsIPhytdxYmpq5SmYlF1NXRMJImJq4kSSu98fL4vgACE2EMnLHFlyN2i1w5yMVrRi2crcWXLjW5HOJs5x5mWRk4yACowBfoL/ABMN/gAmHlAAAAAAM0AAAAAAAAfB8IAAAD5vnfQAgv6Wo/pan4fgAAAAAAPj+IAAAAAAAAAAAADNaIPXKbRcpSmJmriZQImJRJEouEokBMEwCLq4SIlAAJgiUSEwARcJmc3382PWITYQ1bY2zlpmZrceVrkWtHDFotwtmLFblc5W7RswytWrHIAKbieC/wAUBf4AKA3OgNSrL3NiSYAc6IP+FRb+FRdz5OvQdlaxGoiYuZu8zeUd/A8F06iEzYEYxnGMZoowjCKMIwjGE4RhWMcN+DPqACE2EZszZhlasHC1jibsFrTC1wrXLBw1W5GuRs1x5WLRvhZACmEYg/47gP47ge6t63rPDOL0ip6deVSAhPwqXfhUvxR0RyTxTtOMY3mxw14MN4WzMQZkhhQxwwwxoZZZ7cLDriE2EMW7Bvjbt2K1mwbMVrTJiwrcTZu1W43DNi4yY8THLixgCl4Yg/49KP49KTHXHPl14b4Z1MVVXymQg/4VJP4VJTwJ6T4GeUxaZvLnc8SEl0uTCEkqznOMYpxrXHzYZCE2EYXOFyybZcq1jix5FrRtmwrXDdmwWuMuFlhwtWLZtkYgCn4xg/45mP45odDp18TPCcNXUyzd56+B4I3eNptuphq+VzqD/his/hi76CYiYmri4TUzExVvE8XyN1FIhMXeOfLjYIPzr3m5siJRKZmLhMRE1MEpi4lN3vv59egAITYQwZNGjVk3arcWNgwWtMOZgtc43GFa5YtmrVm2xt3DZwAKRwqD/jnk/jnXrlHSJvgAg/4aGP4aG2M1LPCGtICrgYCHiaGNhCE2EMceHG5YOMi1g3Z41rRixarcWJy3WscrNnjYuGTlzlZgCoIBNYP+QUr+QV3HLyfI8fglac4up0xXCdRqeU1Eq4xvM7u85jON1wyAg/4Vwv4V0dY58rpiIrCGFXBc243m9tzmQhhrPgXjpsCEaozJzTIwiQQEIwEIxRhEhETTXvn2w7whNhDJw1aMcznGtc4cTJa0bY8K1xhaNFrFkxcY2LLIzb5cgApwJoP+QuL+QuPz9Li+GeDg1rFaYusrzObyy307gIP+Fdz+Fd3tz4XynhvVxMznLc83OLmVXq+nHxJog+noemRMzLMTSETEpLJle+fi8+ghNhDRw3xtWTBktYtWWZa0ZtGy3Cxxt1rTFhaNcbLM1aYcIAqBATKD/kRk/kRlHHh16eTrNZw4TyxiNTU1cTaZmbnM3G8Z6d+yQIP+Ffj+Ffkb1rfZNEVnVk5m85ZTG4XOYzjPDPleT5Dqg+HK7lZJFxKJRdTEouJi4Si4TLjz7+DPwEAhNhDXG1zMmWNwtyY2jVa0ytmC1y1yuVrBu2xMcLNzlZsWAApXFIL/AC29/gBbf3uXN8bksluTyIP+FW7+FV2nK+G+GamW8cbrmIXHYbKwiOGVDGhltycOGCE2ENsuVxlbOWi1ozZMVrTMyarXGRkzWtcWZgxxMcWPLlcAClIVg/5C0P5C0Rhx1urhF1W6oIP+GV7+GV8csTyzwmMrmN9fGIPprKYkm5XM7vzeeiE2EZGuVs4yYsq1hibtVrTDixLcLTM5Wt2TXG2aMsuTHhaACl8Zg/5KTP5KW+nXp4fCLiYJisdekwCF+FdD4Vw7cJhcRbNHNHJChjgweIxN19ltAIPlFpiYTC0rXM7496AhNhGbCxxYmzTEtwsG2Na0a5si3Fma5VuVi1YuMrXHlZssgApuJ4P+S37+S49mrxOGKiKjCIiJhcbjN3N3w8GugIP+Fij+Fh+r4TqIiJub51xnLN5mZmJqpp4HPGCD7UmbjcTYgiYSmJEpmePXy59IITYQ4YuHLVmxbLXLFywWtMjjItcucLZa2xM27Zk0y5G2ZwAKei2D/kzs/kzt8vhF1eFVUanU6zrOLrNZi43FzMzOOvR37IP+Fmb+FmfWeWeV6qJXN5zm1zaRNXS4RfgeP4zr0IPXjXmZmZzKYmJqYkkJi6lMWtx68/D4ACE2ENs2Zm0aZXK3LkYOVrRjhyrXOFmwWt2+Nlhw5MTHI4bgClUUgv8APaX+AHtMHmTed5c514CD/hY4/hY5HTr429XhK8ZnAIThTrGMYxQjGLDHHp27ACE2EY27Zjiy4si3Iyy5lrRrhcrcTDGyWs2OJs3ZtWmXM2ZACpUBP4P+TFb+TF++XXpx4denXp4+pupjEaisMECY3W4uxjiiSLi4tXHWNoT8Mgn4ZFZ6uHwt+7LkMkZUWhGUawwxvWdZznOE6KMg3RYFkaIzhemVDCCD9ivDzdrmZmJhNXVxJExITEkSRMRNSq4TMZ49fVdgITYQ3zZWrRoybrcrnMyWtGuFwtxN8jBa4y4cLhy1auM2JsAKezOD/lEU/lEVOvTny8XVzMXhWKxjFYpUkXMzM5m8xcceAIP+Fqz+Fq03qJ4JwhiSLTadxxjM5nKZRFYnwPF8QIPXbNzdohExMrTV1KEgi6uJSmZze/B8H1ghNhDJkzbssTlutyMmjha0aMGC1yzyN1rZy0xsczTM3ws8wAp1KYP+UxD+UyNnWdXq9MVUcpxNXWYyzN5ZneOfieTw7IP+Fnb+FnnV1VRqaoZrnPGd5zOSSp1vlvxOuNCE3XEYxnOEYEEpwijCMU5TTTjWN99e8CE2EYmGVxlaucK1zkxslrTDjarcTRtmWuGLVs3c4cjHLkaAClQRg/5Ujv5Ul963rNKq8THbuIT8LP34Wa40jJKcYxjXHs2ghclLLDHHLGlhjjpwOBzQITYQ4bNWuZs5arcmHM2WtGrDGtxZWrdbhZsnLHC0yOWzTKAKayWD/lXA/lXNlU8J01GJwglc22zbcb8Dz+XhAIP+FrT+FqepiKvFpbc3G83czV0nV6vxPF8CgIOPEvK4kJRNwlKYlJc534Pi8CE2EMWrVhhx5mq3MxatFrRsxcrXGZnhWtsmFq5y48Lhw0bgCn8vg/5SIv5SI9ZnxMxilLjM7cXGOLJhjWtdI5VERnNc8yCD/hre/hrf7u3l+Bmp0rGKxVQmN441mLq7MzMxnG+V5oCEzcjmk04VlWkYQQgjGEYThEEUIxKxvr5LMCE2EOGjZlmbs3K3LhaMlrRo1yLcOTE4W4W7jJiYY8ubI5ZgCmEeg/5Y9v5Y9wb4TzxWcWgqYxnGavSE/CxV+FisGRl4GO05QhBCJG9N+jTkhNWbDeMYRhNGM4kUIxVrXPvnziE2EMW7diwZMGi3CyYMVrRs5zLXLjM5WtW7hmxbMsuFm2bgCoMBMIP+Wm7+Wn3p37ceHh8JzERFVqdc/K64uribi0zFzFzNc+Tr0IT8LJH4WR4kp5o0UUrCM4zz7NMKxirGcSMZJVlHRweA06CE42OM6wijAhFFFGEYRhGEQiIkUa3174doITYQ4ZYXLjE5ZLcjHC2WtGjDKtxMHORa3aNGDJxmwuWLlwAKWxqD/lvi/lvjB36ZqbRMqmsM8siE/CzN+FmcGaE7ShInK8L037suEITBqrOEYxXhOMUSM61y8GfSITYQwauGLHK0yrcjXLiWtGDJktw4cjJa0xtcTHK3zOMjBgAKdiuD/l4A/l4VqMxmt4zq+DlGNYYmrWuW42zHHh4NVsCD/hZu/hZtazpV8GLpKeNcbu9rzZNwnE8KrgCEzYppqwjOcYwiIRgRIRjCMIxRjfDy6vBAITYRhYZsjbI3xrWzlu5WtMmNstw4W+FbibYcTbC0YsczZkAKlgE/g/5bTv5bVcb1z5c+XeK3E2IVWMRWIIhMXE3K4yRIpEYvlmJkg/4aTv4aXenXpz5delxURGr4RiYTF7ZzPGc7nMzSq10OmsYpU1m+G+MdQITBsvOKcSasEYIRRhOEYwBGCcpynKMIJRlWUUYqzz9OUfAgITYQ2yN2mZu3YLXDLHkWtMbdqtcsseFa2xsGTJs5cY2bRqAKgAOcAoP+NZj+NZmJiYnUzVxMTE4zi8WnOtnDiHTr4V1FYvlMaYREkovE0TWWLuhK6tUoJiUxKrXCZERdQiJTF2jOLJJldXE3EzLMWvFwmLdfC8PlzOnV068ufTq6dTlzeF4fgeD27+B4PLny59u/bv279OvTq6dR06gOnU5cwOnUBVmMgBvWcdenXWOeKjNQK3w4zACD/hVu/hVv8Pwu/bxfE8XVxlcXU1NXq8T279jnyCJqZqRITNTFxEoISialExEwui4sF6sgiampqQuLq4mriYmJEkzUxKJhcRdTAAmLomAAM4TF1MZxnGcZxdXUwIkVYDWyrAzgB16HPkB279OvgeD27+F4ficeficXPxuuphieF5iCfRttVZZVTZZeasVQEsSgWWVKlCUAsBKAFygBLLNy2AAlAJQAsAAlFgSgLJSWULAFgWCwSpZZUoFllm5uAuVZYCwsq+ff4PngITYQ2c5sjJhkYLWLTE5WtGDhstc5mmNazyucbnEzyt8OZiAKqgFigv8AJ6n+AE9VzoALJVKzZAAAB58ZUuVnZKNzQDz484Rcss3nPjCE/Chd+FC9jxAAzZ82fVOJCMoxjj2bdGlixjJlAadGukYxhFBCMIIYs+YA2beFjsSjCcJyvRhAg+ibTcWJhMRMXUxcEwARKEQgTFiYuExcTVwmEzEwTiSJRcTN78Pv5wAhNhGPMyw5c2Ritxtm2Na0bZnK3E3aY1rbC2Z5MuHJkxs8gAqqAViD/kgw/kgnReJqUx18Lw3LmHPl4erSmJhURFRTETgYuoq8Ilczm83deHrNrmIRVOGY0IP+Emb+Ene8bqYoxrr0b0Gt9Jzq9XUNTCS5mVlylZcbrImYrh4vaKYiIq6TTNCDxwi0zayYhNShM1cRZKJmE1cIlEokTEolF1UzUiYJiSbvr6ceQCE2EN2uHK1aZWK1m1a5VrTLlzLcTLLkW5mrVw0zY8WLC3wgCqICxAGD/jq+/jq/iVWxl06tbAAAWqExImaM4urrOLq6EwETV6kVcZxmdb1vhxxlrYAADr0uCaTGcXEXV1M0XSYEwTDOHHgHPlZE1MImiamGenXGXDiAhPwntfhPb06GXIz5mfMx4gAAGaePgY6TgnCcMurXo06NOrXq15s+DCMmUMuTPm4OBOEYIyZuDwNerPmx4mXIAAA1a92EDLwMcIpRRMurXkysmUZMpgwsmVkygbaRlWUCUYxhOUYRza9WXIy5AILk2yxEpVmwFSxYFSpZZZQBZNhCEpSyaTc2JZUWSyyqLLLLlJubm5sualSxYLLKiwCVZbFixYXLLNlvffzwITYRlb4m7DGzaLXDVq2WtMzBqtwuGuRa3YY2mZs0ZZMbJuAKjQE9g/5ApP5Al+vLjPDjjJdZx16ePwuYmYgRcImFKjGKxOpgpiMbqLCD/hF8/hGH4dY5d+3h+Fz5d+3Hhz5cdImpoiIRCmJqYhMXMxtlOcZuMoPh4U5WzGZlImJIkRIETEwBMJiTN8/RzfwIITYRmxY8eNyxbrWWRs5WtGDdqtxZsrJazws2Tduyyt27jIAKXx2D/jnE/jnHluueJRUa48A4cdTnGQCE/CBx+ECmUoJynCs2XJlDXq10ya9Qg41EwlMpTFQmJZ3vr4e/OCE2EZMbFoxcZMS1mxc41rRmwyrXDVmzWuGLBw5xuGTlrjcgCsYBaIP+P3L+P49a1xcTczN3ZCoYVOKjFVioRFTVRqsVjThVcMVWKrAiVoRM5Z43xzuee+ee++d+DfG897zxg/4KsP4KvanE4uqmppE1NTCkTiYmrVvV4nEVF1cZmZqL6ThGbnnz3nd3MruLWm4mcpTOcSnUa5R27SCD8CuMzMpJiYlEhME1IRKYImJq6mYlMSmJhCpqYmUkoETEoROLoTN58X0XpCE2EYsWFrmZt8y1y3ZY1rRk5YrXDfJkWucTBgxZuMjhi3ZgCoACxwGD/kyW/kyBnpz5ZqaukTUwTBBExKE2nLcTEprMb4+B4Lt35c+nXt35cwBw4gAAADxPF8LOIxhWETF1cFJjMXNTCmEzFiYQurms2iYlETNXGYXMymYQpNzm+PLm7yCC/pBj+kHdz36+H4Pfrz4subkqZsypUqVYWbzbjTNSgAAAAAABYARm5ZvOypZZeblllKbmyrG5bms0liWWWWbgzZYs3L48poCC+rFvWzbVLYsspKBKCbJsAAAAAShYqWWWBKJZZZUWWFFhYAAAAFgC5SWWUEtjXfPz/gfPwAAhNhGZzkxsWDbItcucrla0ZNGy3EycMFrNgzb4muXFhbuGgAq0AVWD/l1m/l1nq7rOF08HwPJ4XmauLqaiIxFRiYxOe1wiJouLlnOthcwiIxGKpES3ryfC8PoAg/4Rnv4Rn+vTr069HXo69ONKROJxMUxCpTG3XpznLNzaYRFdO/YPE3piEVmJzc7jjF+D4Hlgg/U8eJRMzKZmJRMTCYmJCYmJRMTExKJESAiURJFxMWTd58PzY8QhNhDLFkzMmjlgtb4WTFa0yZGS3E4x5VrDExx48LBrjyMnAAqIATqD/lZ+/lZr46vE1eN4tMzz8DjuLZldxaGOXh+Fz5O08FYtbi79u7xQg/4SAv4SF9QianE4mrxN9J5+RxjEomMrbzy562ixIhUzDkCDjtK5i0xcSSQETITBEoATMzM3x8Xw4+BAITYQzxs2eXDmwrXLBrkWtMLdmtc4czBbiYMGuJi5cYWrHKAKbh+F+TbD5NuZiQijihjilhija/RQUX3FVeClhvCVJ4Ss4yRgoGBgSDhoGCgIqNjGFsDwcXISJERMDBCEzIpxnCcCAI6tcUUb4eXHiCE2ENGLVm5zN8q1g0ZZlrTFlxLXDXM4WtcuLHia5cLJs0wgCnwug/5QDv5QD2cd8TNTy8HwOfIPE3hDLv065mZgicZ5S0CD/hNi/hNjcufhZTF8fA8HhxDiuLieGM46UrEwmZifF8SEzIxiiiRIoowRgjAghBCcEYzne/Lj2CE2EOW+FhkaNca1jlas1rTMwYLcLlw5W4mbjI0ZtszTLhxgCrMBUIT8tl35bQZRlOMbzvjjhVlW0KSlSloWlglalrWxMFKYJShKUaI0jSUCt65cunHtx78/B37+Htz3vTBgg/4Krv4KweE1NIhGM8L4XqcREKRTUYrEVDN7zx3vnnOd3xcV7W4zmcxeo5a5cungO3SQg/a9FayYhSBMytExMIBdXMSBMCIQRN1cTEwSTvwfVnxgITYQwc4czFizyrXONoxWtMjXGtcOcOVbjaN2bVq4zZHLLGAKqgFqg/4vJP4vJR06+RxxUVOorERiMKRSkRcrzGaRMM4zNxnExMxtxcZmammIUmLve48XwvDB06+Rxqcca8HwvD5cwIL+ugv66DHec7FmwSyiy5vNiWapUJKlVBLFSy5uVcs2FzQd4S558bzognrapEAoqVLLKlQC0AABmgllgEWUtlLdbL3fr4AhNhGNzmbOcTFotzNG2Ja0Z4XC1y1buVrPJkx42DZyyyuHAAqWAViD/kei/kejHPkHLny5+B4Pkc4giUEVSIJXMTCIiJqZTZlE1MREpJkSmLmO/kdeYIL+t4P63hHnwHed5ZYCVE2TZZVllQiyZ3KlsXNFWWyyBzs8e4KfBbbbLYAlAWLBLFlLKBLCzO5ZvjoUWbju+fv+P5AhNhDZs3aZmrnMtxZsORa0bN8K1zmcsFrLK3ZtcjBy4wuGQApxJ4P+SgD+SgHGcZq4kcalZdZiExUKhi8Z8ACE/EA9+IC2GLfu27MuQbr2jknCNIwnGE051lWWnRpxAIPh4l3drjKwmEiauJi4u7vn58cgITYRmY4nDFi0brWLRu1WtGzdutwtW+Ra0btsrBnizYsLHMAKeiiD/loq/lorq+Eb4bz06muMTMTFwu5m6msaeBuLhPwXxfgv9xZODmw2ro16jFKFoZI0lSMIqzrhjeeXLCcQhOZux68c5hGMSMIowjCEYTlOVU45+vWG4CE2EOWjVxjZ4sa1jmyYlrTDmwrXDHLhW4szVs3ZZWTZo2yACpIBLoT8t635b46UjAK0rTHiz5terg4JwnCEpYIYqUpSSk7Z8E4zhfg2i+DbWC7C4TF4rF4rE4jC4TB4K+4w0sUUEEcCOSOGNLHLHLJhbJ4YQIXPVZGOCeGGOCWCOKFDAIYIYIYIYUEMEJChlnwuVibIITYQybs8bdjjyrWbdgzWtG2TMtctsbNa5xMsbhu4xYWDFgAKkAE7g/5fUP5fS8uvTxeHeNsxdRWIxqNaw4VGJxaczu9ztevHpIqnKoCD/gvY/gvn6LrhF8I1fJi6urrcMzPFu73OY3Fpqo7eD4FRq6jhmJuE3cyPXlNGE0UyU4RhGEwjAjARhCKAhGMIxRw928NwITYRka4nORk5ZLcjXHiWtM2PKtcOXDda0aMWbNm5ZZMbTKAKXxiD/jzO/jzPN9PB4c9ZjMFRrPSc+ACD/gxu/gxvOmL5NXpE3Oa8HXPjwIXHWSyyzxwpUKFHDDLbm5YM4CE2ENW7lyzYuGy1i1yY1rRgwcrXDLIwWt8WXLhcscbHHiZgCoMBL4P+PdL+Pc++XC+TV1lm83u+Od3OSdViu3Hh4ERip5dek3SD/gyc/gyp5eX4G9TpquEYikSmJlM3c534Xh9MxMcdd6ubhPAUODrvKcSJFGSMokJwjGCMCMIk43y9WEe8ITYQww5XORxkbLXDVjiWtGzJitcuXDhbkbMcLZuyyZs2bGAKigE0g/5BSP5BQdufLxdXO14vU8I1TtOowxlmc9/A8EbqqxWK8a4kg/4NGv4NL/CeD4G+F8GIpEzMzz8DjdsrFY3oeNeI0bxvnkCE1dKfF4MIEYRlWE5ThGMIiMIoIEIRjCKKMK4e3eHAITYQyy5G2Zu1wrWbnKyWtGjNqtcZWzhbhx5GTZxlxNs2RiAKZBqD/kly/klzieN8u/DnreM4KiMXSYCF+IyT4jJcRicVfdTVPJCjgjjinivwWDVVgITdwuKQhWcapxhOCq+Pi5XEITYRhcNm7Fy0aLcLhjiWtGbZitcs2mZa0yNm2Ry5ZsGLloAKbiOD/kso/kspZx16ePwtdXU1OGnKuUYpy56tYIP+JFj+JFnvHTwfA78r0wxfCYIi5mZtzxFyhLdCXNmIwmThGERCcJyrLDPHz4z5wCE2EN2zfKxy4my3GzzZlrTEyZLXLlsxWscbLDhw5GLJqxaACowBPoP+TnD+Tn/p4s4463rOLww4RjVYqIuriyE2zm97m8yukRVTrPa84IP+IpD+IpOO3XtvtnleIqYuM42ncZvc3m5zVomIKVWIwwiIxvVrg/A9avZXMzNxImEgTAXExMSESgIkue/r7eMAITYQyw48LhlmwrcbnJkWtHGNstxNMuVbhxMcTNy4c4WDhwAK3AGEAYP+QM7+QOFQ6eX0TMXExczc5ucxnU1iK0qIphiuGK1WIqGFRCk0iS0ymSIupmZu7zOVszm98c5vjeY3M7bvObzNpiL5bqSC/kWr+RYfLeecs7mvObqxmc5z4L6vjudsRlwWalM3O1t3bds05ubt7vfN1vLMjPM83e1Ll5ckcnieJ4ZGDPfwe9iDeBM2lMzCYmExJCBEriyYkiamLqQRIEwAATCLq6urgE1MTEESSmJABc8fB82/UCE2EMcWVwwct8K3M2yZVrRhiYrcOLIxW4mjRlhc42uVrlzACtQBf4P+N0T+N13HgdeVYxitco4VhqVzud53vPFzjczK0xcYmIwwxFQqKnUQhFzbM0nCJra77+F4YAAPF1mM1aInWazWcbwAg/4D9P4EA3TyeWYuMyTGJ4RyrpHCKxFXycLwqJTCby43m+cZta03MXEwERERESjdZmQAAFRMUiaZxvG9bxuwgvwd6/Be00rvOzbYsckmQqtLNyy3NzYBYEqUlBZaWJGWRapZSWWWFvWrI32AITYQ0as3OTFlZLczJu4WtGmFutxY8mFazaZMLfKzYsWzPEAKVRGD/jxk/jxl69M4VcKzwzPAg/4J3P4J3eHHvXPN3cbi7gCFxmMhz8ccMMUcMcs+DvzAITYQ1ysnGFjjZLcTbFkWtMTbGtw4Wrha5YtmLdzkxN8uNkAKTBCD/iPI/iOjjWdTUxFxfHSC/tCT+0NdlxkzL6bwhOQvWc51nGNZ78PCITYRhxs8WTIxcLWGZrlWtGLVgtcYcjlbjxMWLBkxwsHLXMAKdDaD/hTA/hSvmp1GJwVdQppiIYnCMVPCYtu887zm2a3jjNCC/tJD+0kQWwQWV3FM3FlK3LCMvjz4zz4Ag3ZEpZmbEwJiJgBBExMpkzVzefJv1CE2EMGjZu5ZuGK1rkaZlrRm2aLcThtlWtnDjI3yYWTds2bACt8BgQGD/kW4/kWlYJi8TEIm213C4jN3ck1CIuLhF4upkqUIRNImouojFVGIhK7Zm1zPPwvD8TxfE8XwPB5cwHNN3eZm6OW+GoCC/kuD+S798Xjw5nJ8E9ZzwlPeVMSdW3zdzz47s5uzq9tssssEbzattTYCybO+vfjzzubKATJJko3nwp5Ag/Ezc3Epi4TEpiZiUCAmJRMImJiZiSJRMTExMSRJE4siSYkCauCJRMRMSiZJiYmpTGXHxfHv4CAhNhGFjkatsWTCtZZmzVa0wt2q1w3b5lrfExyuWjBw1zMMgApJC4P+Slb+Sl/d4mcW0IP+DAD+DCm+cZrEzwCGuICpgYeDhYurTAAhNhGVgybOWGTMtb482Za0YNci1y3aNFuPEwat2WJvkwt8gApVFoP+S47+S48PB4ccceF4qKcJmoP+LtD+LtEOhpERF8OPC5uD9Sr4zd3NpmbvO/H8OMAhNhGTIxyZXLJqtxNWzNa0zMsi1yxwuVrRxhYMMWTIyYZcoAppJYP+SlT+SlVVtbMZA3jMSupq4qcVfLmAhPxkEfjIJadDPmM+YGy8JJQSRJzpXXo0gISFohCMIowRQQlWU0YTjGtdfBg7ACE2EZMeVkwZ5sa1ply5FrTFkyLcTdhiW5sObE4atW+Jg3cgCnMog/5L4P5L0cYmtxmd73eZ51ZhWq1rWsaVW4jMAIP+Mhj+Mi2NXyz0ng0iazVpIus1nHGrvGbNgITds2xnOKMYpVpOEUUQgjCMJ1x8+8I9wCE2EYcjDJlZM3K3FibMlrTLicLXLjC4WuGrFkwa5sLNzhxgCn8ug/5Orv5Ovep15b7b5V0cNcIxGJjeb3fXlzzWdMY5cK8LOgCD/jLe/jLfmenHtx6ZwZi73eWWaio4XXjI4RhF51z3fMCDr4AeHuZu7uVxEokSETCJRMr35Pmy7CE2EMHLFvlcN2K3Mxy5VrRs3aLcLHE5W5sThthauMLRyzcgCnwohPwj3fhHhy4sdrrXzQYJ5oYoZIZoaqYsGBLDhy7cfFw6cOGE/GlJ+NLPJnzY8TLky5MNMOCtp0nacJrxmSpTNXUVhKbLzBKcUYoxIwjCMJwiTjOu/i1hzCE2EZcTnC5y5cK1q3YsFrTNjYLcWRq5WuGbLC5btG+ZsxcACo0BQYP+ICb+IC3GM+JccHCqxqqrhWODhXByxjlrhXCeVxustxMwmJ3F5iYnU1XUg/401P405/A8XxPB4VMRCIiEVMF4zErm7ZSQhCrRJUzV1dTHLqCD8Zxm7mQCAQJhKYkBMTEwgJm5B4PfzCE2ENsblllbssy1m2xY1rRm0xrXLJoyWt8bPG5c5cbdqzygCsQBYYP+UVj+UWXl5fleP26445453ubhMLm9xNwqq1GuWOGuXDhwxXKsVjVVqKuLiZvFROLTm98d8ePPfXje93MxU9MOgIP+A8j+A9vwPL8ryeSowxFImZjMWCKqmKjEYioiIuM5u93eWYuLm85zOcyREVqastcMU5Z7WgCD8jHG5TaZuYnGauJgBJEiQCJgiYmJAJiSJgiYmpRJKZm+fXx5+BAhNhDPK0zOMWVktyMGDFa0b5mC1y5ZYVrlm3xYWzJw0zZcgAqAATyD/lLI/lLJ7VyqODWazd3m8srZZmZIYajDFIRKbLM137dwgv5VK/lUvxuXLmXm+LkeLkudzbsXZubNLrV2lSd9e82D9qvXzMQJiZiYiUJCREgmImExEkieN+L4NCE2ENcrJm4a5MS1w2YNVrRjlaLcLbK4Wsm2bK5cZsmLFlxgCloTg/5Yov5Ywa3zvjvJeI6Z4YqD/gh0/giP4Y78uOLwjhfLOqyAhqiUg6uDgYGBQaDhYWFmZNdAITYQxYZm2PHkZLW+Vg2WtGmPCtwsWLRblYYsTHLhZM8eNoAKvgFeg/466v46u/D4XyajTSprNZW4zxvnnrne7zdy2zebymZwqlRUTIuoxGNY4cNcumuVckXG04xHLhOgg/4/rv4/r53Ml1OC7bZvcbi4zExEwrGYiFVGMRioVOojHDGsYYZrbFTDWa3EzMbrN7jw+vfwQIP4C67nOZmZTJdXExcxME1EwISlEgiUTEglBNXUxOJhMTFk1bn6ve58ICE2EMMrHM5bM2C1rhw4VrTKywrXGJmyW5sTBk2ZY2zNk2ZgCp8CfIbyCWeQVGCQ8BBoWDgYmBjYONhYeJQcDCwULBQsBDwEKgIKBhEDAIOAgYCAioCKRkBBQMFBQ0JFRUlDSUVGQUVDQ0NIQkZHRUdFR0NGQkRCQkRCQ0NGQkJEIKARMTEx8XKycnJysnLyczOzNDO1dDa1drR39HieSoSD/jnE/jnbvhxq5qavlnhap4b1x5TU4VTERGdZ4bqJRpGIxUXRcTRMILomeM53POZ3ec888c73nLrHXHPHHHVFzdThiunavK8TwvAAg/Yx6KMrnLKYVEVNCpq4uLmJAmphMSSmrqaiaurTMTBMSmCUExMJhNTFxIhESmLizPk+eecAITYQ1cYcbVo5YLWDlyzWtGrdotcZmuRa0w5MTXKwwsMjdmA=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yhARwDgIAEHQS6CtYHARAVqwOHZY2fSrwdM2Kz9NglAwhIEET//wNFNQUDOAtkGSAyCQCQmwMBN8AeRTMJAJCCAgHbxR5FOAgA/gMAe4XSNBJOwKQ/0wCkPx4YlAGCgAAevYAAAAAAAAAAAAAAAAAAAAAACtgBeYP+Jab+JbHhnGcTCpxnF4uLxcWgupRKEITC4306+B4PjcYmLjr4ni+B4PhZFRMM1mJ5+Jzq6Zi5Xmbucri2ashFKiqvtF0Ag/4LZv4Ldenft4/jeT5Hk9MkymyJROrxJCJhKcXEVw8Pwu/bnq6QjOLq6ETVkSxnwJqlJzLMSpMLi2ZmZRNXq8Tw69Oog/ESlK1ylMSSi4IlExIiQAJgIkAExEgTABEolFwIlEgmZnn5Ph17gCE2EMmrNviw4WC1zmaY1rRwxYLXDVi0W4mjdoxyuGzNpmcgCmQfg/4pKP4pI863yThERCsRiolN3uu984P+CMr+CN/wuvTvwzU1MQIIKnG+V3aE51L461nGMUYRjBGEROM8OffPkCE2EY3DDC5b4cy1mycuVrRkzZrcORrjWtWLjK1YuGTJhjyACmUcg/4q+P4q+d653w54zFxMxM1NTjU6q4T8EOn4Idc2fdhwTtGhKEUV1ZyvjyZQhchHDLDLDDHChQoEKCOKmfH2waohNhGJk4c5WuZotbsWDJa0w5ca1ywxNVrdy0ZZWrhq5Z5sYAqqAU+D/i08/i09Hi8NzlcTpiujo4REVNrnOc3uVxy8PwnHg7d/EuohScrvebu8wR08fxk0g/4Iiv4Iix0qqxiImri5zOc5veeN5u5VVRwiOHHgHgeD04xd23M53OUqqscJ7THgSIP2u+9zMkiLxmETMEiUxMTExExMJhMESiYkiRJKbvr68x8FACE2EM8eTMyy5MS1yxZsVrTHjbLXLVm1WtmTVqxyNsTXE1bgCpQBRoP+Ls7+Ls8CJ4Z1NIqmGFRaVzN5jOZzM3OYnMwjDpvhilKRXXhOQIP+Crz+Cr0DrmOt7ZmLmqqqrhrGq4RrGCLnd7vN7jMIxXiRy5RyxiMYzPfqg/A8C73LMk3KYlMAJhME1dXU1ICUBAle/gHq8IAhNhDNs3aOMePKtZtG2Va0Zt2C3E1b5FubCxw5XLNq1x5sgArCAtMBg/4zHP4zKeXXpvV0OXPwr4NViNRiowTbc5uNoi9Itc5zNylGYlKLqamaFIRFwJhBGLpgKiaUqLJlmcZqKuoMpmspRMxMzcXNpm5Tz8DwfAzz7d/A8Ht36denXlzcuYAZx4NRe6yTUYcqAIP+CjT+Cj/h37eD4Hftz5OfLriJhURFTCFbxMFIiIgVMVDEXW6uZShF4mILi6sMXVoTMRU1MxlmNpWKuJFxN1N1YmRcTa7uJmIRqYpCJhNWRNXMTC6ADt38LMRikUmc5eCAg/gTwbvPFmUzExMTEouARMSEwmEwTCYE1cQiYupTMIupiUSETEwLqSLq6kRJNSImJiYmJAARMTF1cSRKEwACJRKJEwARMTF1MxMxd9fZT8BAITYQ4w482RmzZLWGJliWtMWFgtwtm2ZawZtWTdjjYNmrPGAKWhSE/JHp+SPGcYQXhONZ1vXgx05QhfhPO+E+XCYnEY/ASwQoUEc08MdYhdcttrjnSo0MMM+lnTAhNhDduzYtWzJitcZXGZa0yOWC1y0ws1rhg2YsGDXMyZ5GAAqrArcBg/4OHP4OHc4zjrGZznec5ndzm+Od5mJrWuVY1WKxVa1XDHDXDlw5YxrDlXLHbXgY6YrhGJhOSpxOmJXS5CV1lc3ec53vjx48+PHnx48c7vjeb48c9eu+fXr168e/Pvx58efHrnec2msVwjXDGqxWI5VVdNcPEnxPE5CC/qG7+ob/j+L4/i+PjDAy5MmZmZBlTcs07nZUySZkux5u3zN2kmZHO5rTa2tXOp12d1t2eeu9nnF3i2WEWVIiZbBJM45kkkQXNi8sl53Oe4L8NfbvnvbqrEGUAoDO8am3LlyiqzueeWWIgWLEosssoLLAglgWyyiWUmxYWCwAEpLLBUpb5/AP4Dn4CCE2EN2zFuzYtWy3NhxOFrRixcLcTbGzWs8jnGxYNWrZrjZACrkBaYP+LLb+LLcAInwJ3yuri6mQJmEzC5TGUTC6mJRdAq3bvy58uZ06nbvy5+FuIVFYUq44uuOPEIP+F+T+F+UAOfLz9c57zxnK4mLjcSYiKxGFpIjFcq1qapy79jjwc+W9b0TBy59OvjZioxVSJuOeuMX4IIL7PZbEWhVbKUlllloJYlllmhc2JUAFhYZuWUtjV7vv5fr4ITYQ4xMcmXIxZLWjDGyWtMjBqtcOGuZblcMmbPFlyM8LhuAKVxKE/F5x+L02Gjg0njw3rW9YzrSE/Bs5+Da+mLfmhaNloytKdIXIYTFw2wxwwwQoJac7HIAhNhDFgwaNMTZmtcMWOJa0bOMS1wwyMVrjJkcMWLZu0cssIAqgAtUBg/4LzP4L2eQHbv2tSkKVMIiJxMCLIiJxOJiExExNEJqZEgTSV1mrnEIhSYmJxeIjCIiCYuLzN5XMTCJmJi5EkImblxmLEIpGlVFTCZmZzS0Wm4m8s3Mz18LcXx8Lw3Dj4aOogv4pw/infgHr341KLE2Sps3ncVKrS2WESbmaB3iolLAQublm5KlTZspKFs3LNxbKRlygObm5sssRNWaLcbKkHLBueZudll575LnePg+H8BfD6oCDVMJiZiJiJiYklEgATBCJTEpiUSiRCYmExJEomrRMSRIRIiREgESRMSiYkARICYARcBEkSRIEwBCakCUSE3N77+XHwEAhNhDLC4assrDMtx5mGJa0x5ca1y0y4lrBw3ZMcbhsyasnAAp8M4P+M8b+M8fOJSmLIuomipq6vhnhfCsVFROZzO5465kAg/0Hn6D3lz7XFRUUJiExm48ft38OY4uaU1FaisVPCjoAhLSjGFYRjACISUBGdYREIiMKzvt2w7QhNhDVrkwtsbdytw5Mzha0cucq1yzwuVrlkxY4mjfC5aOGwAp8MIP+NvT+NxsieDWKxifEnGkYmM7zPHieDWaulRiq4OmJg/0Yn6MGMTiYqV14PjeHd8YzcTThfIitTiKiLJ61e4SGq9ZiMIwjAjCIjBKMIwiThEjCJXLx3cAhNhDHCxxt8TfKtxuWbJa0yN2y3DjxsFuTE2aZWjZzhZ5HIAqTATyD/jle/jlnz08vWdszNVrlHafIvhisajVQTne+uet7uPBle85yiNY1XLSD/SffpS8Y3wcJ4XiauWefbrnN53txZnOLxWI5R05denLXLhrTWY447siD7YzNzK0xcCCJhKLiLhMJiJiRcSRIvffx+AAhNhDNrmYtmGLMtzNXDda0ZNGS1zjbZFuFjmaNWbZiwYt2AAqTAUCD/juW/jvDjeM4quTlHB5VuU8ERlnN8e/bv1MzdViNQ1db8TdNQ1OLxeSD/SufpW9RU8JmpZvn2683Oc5mJ1Go8Dr06XwYipmLm2XXt1mczudztciD87yYiRdxMTQCSJExMxKJgTAQmJlcSz6N+sAhNhDZo0csXOJwtxsWzda0w5mq3E4zNVrdoxx4cLJpiY5GoApvHoT8dyX47lYQjaDBPFC1cE5IznGNdvG47gcEh+mK6Z2IROJR2DQmAQtCYDCYFB4GgKAQaDQCaU+nJDIAg+1ZmYuJhcJJmLqU76+TuCE2EOGWTMyxMm61ozyN1rTI5ZLXDJxlWtcbXC1bYszFi0ygClUWg/49wv49ww3qo1w1y6VwjLv1g/1IH6kEPDrdzmZrGuDwOGCE6FY3nXDFEiIxy9OGACE2EMcrHJlc4my1pkcuFrRg0arXDZwwWuGDNw2a5cmTGxZgCmAehPwQMfggZMmXFjyZdWviYbJFJowrgz0ugv73K/vcss3Nzc8xGGLN9fDJQIPl4V5kWm1rTMSmb4+fxeUAITYQ1ZuXLlzkcLWTVg1WtGGJqtcMsbda1YNsrZo0yNMjhgAKVxSD/gh6/ghz321ntPBBM1nMyIP+Lob+LnfvfLweVxNTGL4SWIWrMV0wzxypYY4U9ebmlzQhNhDHLkYOGeJotYt22Ra0x5cK1w1xZluNk1cMMjVq1xMmgAqOATuD/g3w/g3xrMYyZi4upgiYiURdCJeBdYjVaqEt543zrqY2g/4r/v4r//Brp16HhTGo4VFVETMMs5nPG+6vB3nrfHPFdY1yx2rtR4Fgg/I8TfHebuQkkmJgi4ms0RNTWYmLiZiYuWd+j3YAITYRkx5WrlhhzLW+Vq3WtMrfGtcsGLVa1c4mThy1YY3ORiAKhQEwg/4Qav4Qa+HLfgX23wusuMzmcufTrW5lNzCIRidXjPDiAIT8Xn34vUVcrTDTLDRSVpYqUwZseLZK2C2KkoTpe88N4Z4cPjccg4+AOPXMZrK7mZklEwImExIFszz8Xw3iACE2ENcLZm3YYmq3MyZMFrTHmZrXLNy3WssTdm2aM8bPI3zAClAPg/4RZP4RXY6ce01WeXXEWIP+Ldr+Let248L1U8rTsIXRVX13xzxyz05lDkghNhGFw3wtHLlitcNWDda0ws2a3DkzYlrRplc427VtjcOcoAqnAUuD/hSI/hSJGcCIszObzN3VqpVVqOFaqKqalWcLrNXW4zOb3ve85i+F+JWtAIP+LD7+LD/wfAdenhTrhjpGIiWczxznrfHec53UqqMVWIioZy555vBx1rcGK1jlPiT4EYiDx8CT4ffjdyIJhKauJiUTKM4zjOJQBSCIlJcZSXOePt1PqCE2EZcmPE4YMsa1u4wtVrRuwcLXDDLlWtWuLHhxM8LRkxxACqoBTYP+F6b+F6fenHhMzOW7zm7MVjWMajE8GIxrEYjEXG5u8zbcXOa23m+d3anK/GJAg/4sCv4sC+PB42NcOnCEy45znOd73z3nLcVGNViEXO5zNxdXETmruZuZmGo4R234B0CD8rzHm53m4mJLqUxMXExJMTE4zi4iYmImAAExcTJK99/RzXpAITYQ2YMWONnkbLW+ZjlWtMTTGtxZmWZa4Y4mmNm5yNWrVsAKpwFIg/4aAP4aAfD8InhvpnEVPCUSiJhNTObnbNzK19PH5TF9vD8Lw9VMGI1DEVnhmICD/i6c/i6d1s8PHW97viteMYxWMcMY1rHDXCJq8zx3nizZw79tdK5cMYxMXlzc555yg/azmbvcsrTFwSi6urqYi6mJRNTAJJiUJiYmazFzz8vw40AhNhGRu3yZWGXEtbZWzRa0zYmy3E5xsVrPMzYMWzlsyyOcoAppHYT8PkH4fIcGFlybYSwpxvC80oQyR1TyJIT8WDX4sG9Ohky8KtpYloynCMb1Y6Y55cyE4HC146xijCcppwrCKF4Yb89HlCE2EYWLLJjYuGi3M2ct1rRywwrXLbEwWsszZu3w48mbJhZACpYBQYP+IDr+IDvjqOPDjwzguhMaZ0RCImMZwlSZibnN5zvd52mK5Ty6AIT8XZH4uyc0cuzbq15s5ixjXq4eC8Y1qjOCkJUlaUrUlZCCME4RRnGMWGkQg+mJTmJi0xRMTG63GcZpKJRdSCJgRMExMr6+D4c9ACE2EM3OJpiwsGi3JiYYVrRs2brcOTKwWs2rLGxYsMeJniyACpMBO4P+IuT+IwmqzqtculdNYReb3xznizE1ERUxNsxxxvG9ZiYVF8r8C+CD/i16/i1zxyvpnFuN9XXObyi9OUctdNa4VwvVsuN5nvXOe874vBxx1PCD7dOc2mUzEoJTaUoRCIvE1eJITFxMzm88+vkxyCE2EOG2Ny0yZma1u3ZsVrRwwYLXLXHmW4mjRi0xsMbPFmxACnYqg/4meP4mmeGeOLxGMa1XCdTiZm222b3GUXTEdOqD/ix6/ix54RfDOrJq4CLq4vGcbxvGYzNcYzjqhIdhxa1qjMjCMkEpyhFCMEUYozrweCh4ACE2ENcjPLmx42C3I1xuFrRtkxrcTVkxW4sjHC5ZZMTlnhYgCo0BQoP+Jzb+Jzc58h4Xh+RvFUiYyzO7ze7znd5uURrGtdjwK5RwnUrmbd8cc8yC/vPz+8/Tz4Bsq5vCYzjmcvFtbt27vTnmp2JslzvFwIOPe8O87mUWTKYmJImAJImJRcQQiYWXC5z19O69ACE2EZM2Jq2YMmq3Hlws1rRzmarcOJrlWsHOFnjY5mTDFkaAClEOg/4n7v4n364X2nGOON5yg/4uGP4uHd654mMTrEQAhrSIgaeBhYWHhZOlQFMAITYQzwuGLZzjcLcLRoyWtG7dytcZsLBa4bZsjZg3Z5mLDCAKZiKD/h/i/h/1zjOL1NTUVEMXq8FTTWeU3QCD/jDg/jDTvWcXq9Z4ZqSyWYXFxzxe4IP1u8zaybiUzV1MXWZS3vyebsAhNhDnFhzYWTFwtZMWORa0yNMy1w2bNVrTIxwucblq3YtWAApwKYP+IpL+IpMdVZxupqVIaOk6iIiLXW+HGLCD/jFA/jFBFOGeAxnGYuevgeDjcZq8TNTW+HFIhMXQnw4zjVEnCJGBBGAjGMYq1vy4OsAhNhDFu3zZMLdutyZMTRa0atsy3FmzMlrhljaYmLNuwctcgApjF4P+I5z+I53r063reN4uKRGmceAAhfjFK+MUvAYHIYGpAghgSxUzYvBYOCeFx2EiycMcMMME8EcMcE89uNgZwCE2EZM2Zo5csGq1jlxtVrRu5aLXLXKzW42rFqzaZXOHI1YAClUUg/4lSv4lR+Jdbq6uF641QIP+MST+MRk5XiaUqM8t7bCFy1kGXhjQwwxxTqacPLDlACE2EMczdw0yuWy3Ewa5FrTM4xrcTli5WuMLNlmaZWOXGybAClwThPxJlfiTBlbFXJGkZry12x48AIP+MkT+MlWNxx1vURiOG+lz4QCFuzkUWdlljjhjhjnwONhgywAhNhGNg2bN2bdgtcsHDBa0aNsa3FkcZFrRvjctmbHG1Y5cIApTEIP+JYL+JXuc+J31mpiMwkCE/GRJ+Mhdl3Y8U0p2vCNQhclhIMLgYZYZ1NuRnisAITYRlb5G7lm0zLWLjFmWtMTZktwtnDNa1zZczhu1YOc2bIAKogFKg/4nov4nowdY41xq1REVpqfIvVYLnOd7vjO0xOsa1jVYmJvMzd3mZyz28nyOfICD/jEY/jEZByxPBpi6ld3x78uu8zvG6vF0jDVRiKJZjd3e5u7TDGr8jr0qwIPh7Dy5vMrmYuKuLq6XSausymLrNBCIImpESJTKZ3v17eMAITYQwb5cmPFlbrXGZywWtGDJstxN8WZbjyM2rBhja4W2HCAKciCE/FLh+KXHBDHxL4p4Lwwzz1w3xxurGE6Z6Z6zg/4wUP4wUevjceUaxquE8pq8bjjc7ceHONzYhdFFLg6ZY0MKEihQwRwQxo468zGg1gAhNhGbE0csHDhitw5m+Ja0Ysmq3CwwtluRs0yZsLnG5c5mAAphGoP+CSr+CStjIeBeo6VyxrU14OO/HqCD/jOU/jOl7c+QaVMZrjE3w68oiIXGYC2WOOOOOMhihhQxyy34s0ghNhGNqybOcrBstbOGOZa0asnC3EycZlrJtmysWjXDmxNGIApPEIP+CiT+CiV0ns1EcM8piIP+NOz+NO0zqVXjnq7khchiIWdlhjhhltxcrIAhNhGZrmZ5WuNutZsWOJa0zMmq1xia41rRnlaNWmFkybtWQAqBAS2D/g7A/g7BxneeXPFxOJqFKpUcI1XCom7zvjPPHUaAhPxm9fjN7zZ+RfEyIRgmjO8cOG+G+euOeeF1IYpYpamI2ITrRvWtazjWEYyjCMIwhOQThFOEYIxrh6tYPBQhNhGZrkYuGTDKtbZsmZa0zY2q1wzwtlrHLmZYWTLLhy5MwArkAZcBg/4SkP4SkV0b1nG4mMxKURDV0ESAFWADnyAzgAAAus43renfsYqmrhExMt1mWcZ5c+0zNTJkmJxmiccTOIP+M77+M790dfO76zrdXRBK7nn27u3dy5gBz5AAzgDlzAAAPC8PwvD7d+3d06vHpud3nMzE6xrVajp37ZxisVVYqoqahO523Hk+B4PLmIPyOW2cxm5SmJkSAiUTEwiSLhMSAAAJgCJBEZxMXVgF1dXV0RdSATAImJBKrjc+j4cZ84AhNhDdm3b5s2Rity48rda0xZnK3C4zOVrDKwzMcjVxjzNHAApICoT8JXn4Sy8mTLwowWCE/Gmt+NO3ZjxZ80ZwhdBFDj66cPiYYiE2EYmTfIwcYWi1izc5FrTE1aLcLFywWt3OLI4cMsLHIxZACrwBXYP+FWD+FW/lGM8M4yudt5m5i8MajgxFImE0Lhz8Txe3fwtwpCEomkXEru2UyzczMb5cY1fQg/4ztv4zod8MTwjWau7mc1xjd53x3c5TTGagpUYcu/br046rVYjUzOeOc8Wbms1NTBRUTidce11Yg8fAU492cosmriUxMzEl0TV1EkSAJqZqU1cImE1cTEomJRJKZ319WJ8wITYRmcZmTPJlZrWGVriWtMjNytct82Va5aYnOTE3zYcrfIAKtgFWg/4VoP4VoW9M43VZxuskzM2ThUct6VEanSoxFThCZlczNzcXMzd73ve+OcxfJ4GOHTgAg/4yLv4yL3fs6dfQ48McIxUQi5zu98c75vFjc2iMVisRWoqiZvd7nbM5ni4zao1XDXCNX4W632CD16174zmdxdZq5TF1ElXVpLiYuphCYAQgCRMSRMXjNZvj5/fdeoAhNhDho0Z5G7JgtcsmrRa0Yt3C1zlxM1rjM0cYceVhlyMmYAqxAUiD/hk4/hknqOvLnV3c7nd5uZiHCK7de1YxGIiqwqEXOZzOb4xzvM5ubxeL8bzfIqqAg/4yuv4yxY7O1dK1VRESmbnnnnz6vNm90xXCtYiIi5nN3O1zm7zE1HKuGuWMc/M6gITVyMuNecaxmjCcJThOUZTjCBGcpynKckIoRghCMEIkUYTRRnPDycsngYAhNhGZw5yN8zDGtbOW2Za0xNHK1wxY5VrHJlyMW7Rw5a5mAAqUATyD/hw4/hxD6RPbPhc+WcXEzVxc3d5zd5ze5lUYx4HXpjTCpxJet0QAg/41sP41v7nwdeHXfhMREaxiunLXauEF5zd5uZlfKJ01FJTW9c5zPMCEp2p5a4ZzjVVGE4IoIwIwIwIwCEYEIoRlVe/XmeAAITYRlZNc2NmwcLcmTLiWtGTdutwtGrZa3aZnLjK1Y48rlgAKgAEyg/4giP4giXaM8nLfS9Xi5txjneZzMeDWbznM5u4iq1jwOjXIg/401v401zV4vF4smImE1KLrr43MiIiJqJjcccd3OIPl6ld/B4xJZZIiYqavGcZkSJiWc9/RusAhNhGRo1ZuWDnEtZNHORa0cNXK1wwa5FuZy1buWmTLiZZmgAqQATeD/iPw/iPxxkHSaxWoVa7nM318DwdbmO9Xm85vdyiOFeFPTHSghPxpGfjSN12xBSRBGUYTlEhHHs27NuzbsxyklCUIQhGMb4Ncs+LWhKdiFdt7xnFNCJGEUIkIoRFJwjSspxhFGFY4eneUegAhNhDnG2ZsmLbMtZuMzRa0ctnK1zlzYlrls3Z42eNwyZ5HAApcGIP+KOz+KO079t1mt4ymDhz5KIP+NHz+NH05cnSeCouN1x14dcd8QITicBPizrFGFYTTVw7eDKPCITYQxcZm7PEybLXGZo1WtGrbKtcN8zdblb4XLRmxcNnGbIAKjwE1g/4poP4ph5xrPDOM1MZrMTeczxznO85zc5qKrpy5eZrwOHSo5d7nIIP+NXT+NY2e/Tv246YYqtcscuHDEDdzmb2zdxucb0xGPA3wmsCE4HGhrvhvGsZwiQjAEIwjCcpowCECETDx+PGMPAwhNhDZsycYseRqtZN2WVa0y5G63DhxuFuFsyaY8bTK0zYWQAqKATWD/bXftrYu6mDdBETFzExekVntvgxisRFzm8vB7eHW4IT8V9H4r+0r7Nuw4CFKYJShgRjed8t7zxwz4cOPPes5SpgyYMkNleRfEIR4Chly4Z3jOMRBEQiEYRlOCMopwEVY4+nU8DAhNhDlywYMW2Vmtc48jVa0YZMK1w4Z5VrbExzY2bFuzwscwAqRAT6D/gBG/gBHAGpnExU1E1NTUwhVXqYXPO+u+fHd8YRiuF+Fx8LegIP+L1D+L1EB4fheXw4zm747XcXWNVrGNctctY0hMxMTMbzO8ufDjy8HwIPHrdWZmbNxa4tFxMTEgTEEwhMEJJm749fD5vQAITYRmbs8TNtjZrWTRo2WtG7jCtw5WLFazY42uLI4YtWrDIAKkwE2g/4DCP4DDdW8Lr0vlPCcXqZu13xnnjnvM5RWMcNa4cOHDhWkc7675oT8XS34ui4ZWbiy1tbLDDGMoWlbJTNk2ZMmbNaV55cePXj14c+HLW8ZV0UzYIPt6keLnO0xaZWmQlATUppCIRcTNz4/s5jsITYQ0aOMzXHmZLcTDE2WtG7dwtxZsTZa0ZM82Vu0ZMcjZqAKXiKD/gr6/gr7AA6dfKzqNRUJm8us31CD/jio/jip48AAMbxcXG6zRw3wZIPhghMzaZqURJMlrzx8vi6AITYRmZM2mZs2zLXGFjkWtGTJktw5cLVbly4WbhwxbNnGHGAKURCD/gte/gtT6TfCYKy4cdCC/wAT2f4AJ8+XeBm7484AhcVgmDlplhSz4PBww6IhNhGVzmxZWzVutZMmjRa0bMWC3DlxZVrjNmc4cTNxicY8QAqTATmD/hDw/hD3qOfLv28XV3MzcRNRjGMa5VrTU6zWZud54543xvN4zyzwxACD/jiU/jinxy8HwOvRqqxhGjC8XOc5433vrPGd4443q9XiNcnafAnUWIP0p3d2ZmWYq4mJibxaIhCC4mJEWlN3fP07jwghNhGXI4btGjhgtatWuVa0xZWC1www4lrlw1yZcLXGzyMsQApbFYP+Elr+Ek3qPE58rqImcbxN6IT8cln45NbDZhwJSYMeLPKeGYCFwGQgwcdsMqFHDHDTbjYIc4AhNhDFtlbY2TFgty42WVa0yY8y1xhc4lrFu3ZsWGNnlbNsIApaE4P+FEz+FE3x6znOb3V1Va4PAIP+OOj+OOnVazwvhmanlzpmQIaEpoKBpYCDIBCwMbHzsBB2QCE2EM8zdvjcM2C3HlytVrTGzZrcOHJhW5W+Jy2xYnDdiwygCnAng/4WXv4WX15jcXHGrpUa1jXRyjVxa7veN5vmg/43zv43z3SeF8GJ1a5414/geHW8cYETDfSb30CD8qd3lBEq3FoiUC0yTfHv5+L9ACE2EYszFnlx4ci3I4cZVrRxibrcThq0W5szVw3cuGDfNjYgCl0Xg/4YOv4YO3flxWzjeM4iOGe19ICD/jgm/jgnY6MaxepjNbzXh13jYITpSx453nFBFGc44a8G8eMAITYQyZM2rbCwbLceJvjWtGuNitxZsuFbiwucjls5bs2zBiAKigE2hPwyvfhlfGXJnpNFO1bShRaUKLRlC16TVllllYY1rWCOrj8bLkCD/jgY/jgZGt+FnERqYpEM1mdzzzni768HXGOOOPDjUarGI8Tv2IPh5G+ObkJRaJmrFTEICam4TMXCbz19PMYAITYRjZuWTFo2wrW7TI1WtMzDKtctHDha5ZtcLNplaNmmFuAKVxOD/hxi/hxjLrMxmZy5znn3hfjek+N6UwGByVOAWSSYSGqSq4CE7Fo78NZxijGOPfxYx4AhNhGFgxZuGmVgtYs3DZa0zNmy3FiYOFuXHka48jJribtWwAp1I4P+AOL+AOMdu/LjWW424spmaiMRw4THZkCG8ca3jjXEpK0EbHJSCjoKMRULCQsFAoeDjYeRs8DYHhJkg/I6eDm5qIsmM1vGcTEpmb3ny/FuNCE2EN2THJmYt2K1y1ZtVrRoyzLcTbC3WsXDVvlzN3LjM2YgCncfg/4Ekv4Ek63rfDdca4xudxMDGJ8Dn2vlIIfxwTeOBWBwKDQmIQOKQSLQKIQiEQCCQeBwlC4TC4XP65UYXGYWg/S5xMRM3NzOamJIuebr5Phq8IAhNhDBzjyNXOLGtc5cmZa0x4mK3FkwsVuJq1cMnOVmyaZGQApmHIT8AxX4Be4I0jaOCdq0vCqNZVaeJrw5AIT8cgH45D6SnK+DLgvStq2glHFhzac0cu6D8LpmLuZtNrSmVznv5rHjACE2EZXOFs4ctsy1m1yuVrRmxYrcTdvkW4m7nIxYtWLZiwYAClUTg/4Bjv4Bf8cGoqZXm7337dyD/jpg/jppa48OOrxLF8r327iE51tM5znGcYxrXHxzYCE2EMszlqyZt8K1pmzMFrTI1crcOVo2W5mmJq4zMnDRw3YgClkWg/4BOv4BKeBq9WmbTccYvnmD/jvw/jv7xO6zqYiIYvEscfEAhMXOhpnjnOM4zRnG+fgocwAhNhDdrkbMsTBqtcN3GJa0cMsa1xkzNVuRywZtsOXCza4soApcFIT8AWH4Ao7Rnorovgghjlplh12Ag/49Ov49QZjjrjy3yzinDMRx8ICEwdSeeN51jWN61vl13pzAITYQxcYXDBxhyLcbRs2WtMmNqtcOczRbix42WNo1cMnGRwAKVRSD/gBC/gAj3wl03ynC6445p4iC/wAdvf4AO59zrNlczJ4M0ISXWhTjzvGatZ3rfHpWITYQxbt27DKwwrWORg0WtMbdstcOGDdbjxuGOLDmwt2DZqAKXxqE/AE5+AJ0DBh3VzQxYqSQvC+O+cCD/j88/j895cw4cYSLiMWi4kCFuxye2WOOOCGCEjRwz4PFywQ6oCE2EMnGJviZtmS1zixYVrRk4ZLXDNw5Wuc2bNmYZmjBjkYgCrABNYfwBCeAIUIVC4LBIHAoDAIBAYVC4tF5FI5VK1QqNAoNEotEos6naYTEi8Wlssnc6ns8n8+nM4CH8hf3kL/Cm0yczip1Ky2Sz2ax2Kq1Sh0KczhQ6FJZJG41DYZDIanE5nE5n0/nk9nk9lktkUjjUbCD8bxs5neZzNzJJMZxmphNTESYIkZTx5+fuHpAITYQ3bscuFrmxLWjFziWtG+ZgtcZWbRa5ws2TNq2YY8bhuAKaBiH8BingMVCaTVOp3QqHUKjWKzWq3TKbNpvHoX5ABvkAHDKZVTRbZgcBgcBfdTRbZWAhcpRJJlYaUMEMKWCGOenD4OBliE2EY2rnEza4sa1mwZZFrTE4ZLXDNixWsczFphZNGjBkzbACmMZg/4FDP4FDevRdExutpq+ng+AAIfx+neP0+iUVRqPSqXXJLAoFAIBA4HAZzUKiACE3bLbY1RjGM5wrFWteLtAITYRkYuHLFi0YLc2Ng1WtGLRutw48zFawaN2WTLhbZmzVqAKqQKbAYT7Qz7Q1xOKYMKEbXwL0nCqMSNCGC8YTTjGEEoIIor2ZcmXIVoxY2TLo07sOBKEIRgRhGMJxjGKMYxx6tejTky5MuLGzZwAA06NdEIoYtuBCeTXqz5sOCMDIIbyGKeQxVf3xc3DBuDMF4KxDVQcDBwiAhIGGIGAg0HBIKAhkECAgYKCgIKAjJGQRsZBwRGxiLikLCEHBQsBAkDAQCAgEBAEBAoOAIGAgYCBAgYBBwQAARETFQsEETJRcAgYeMjYyNiouOjyLIPwPGuczu5tMjMTEkCYusoJxvhcwCEwmJi6mYlEolV1dXUoupARJEgiQRKEwkIupCYTBMJhMSm534Pl1foAITYQ5ZNczhnkYrWzJtjWtGuFutxMGeVblxtcbHC1c4smZkAKZh2E/ADR+AGkNOjDgw4MNr2vCMIzhPNvwTkAhPx2sfjtZDPmy5Nerh4LyvASlPdpxUCE4FZQkjVOM0YoxRjGufnxi5whNhDdyzaucuFktaOGrBa0csca1zjZMlrhxkYOMmJm3YN8wAqwATqH5FrkpaQTmcBN5sTWaRuNRGIQeDQqFxqNyiUzSazye0Kh0ajz6fzabyiUw6HwGARWKSORKDQAh/HXl47CYoRuNBDIaUikzicz6f0Cg0Si0KhzabyiUwiExuNTmcUulVOpVOpU2mVGoU2mUGgJrNAAg9eo8WbnKZmxMEwTV0ohEpjNTJcZi2d+P1qfQCE2EY2uPCxyYsy3EzYtVrTI4ZLcLBs3WsnGbLiZ5GrRkyaACk0Qg/zHH5iHGOneJnbcX17Ag/47jv47f8VnGYm5HXSE4mLPe84xJzx745AhNhGNk0Z4WDBgtxsG7Na0ZOMS3C4zY1rjDlxOMLlq2zMnIApjFIfncOdxjsGQdBYDBZVW61U6lQ6EjscAh/HYt47F4ZAYFAIRA4RA47RqPSKTQKCmk1CE51IcGt4iEY3rj31nuCE2EMnGbC3a5MK1g5Z41rRhhYrXDNqzWsMbBvjcuXDNkwzACmwlg/0Mn6GXOOPDnUxmJRERir8DOGEXibxlMoP+Okr+Okvp16dfEtwnW9bjc3fHpzSzDOLxNxaD8TWbmZzCbmLiamoBMrnPfz7gITYQ1a4WDBrjxrczhyxWtMmNgtcuGeFa5bZWDlsxw4sjZsAKUxKD/TbfpyeWbrjw48OPIqs6g/46DP46A+VYprNca23rnoCE1cDLdhheFVb4eLGHGCE2EMWeTM1yN261njcuFrRvkzLXGRzkWsGbVgyYNmDhrjxACm0kg/1EH6jXNTiq5R2anUxuuMTOZzN5u6u8SIP+Ot7+OsPlvhuuMca51zjne54tk0pwnwkakITRGMUYRhFKMIwnAinCaas8fBynSCE2EYcOXC2xMmK1kxZ5VrTG0arcTnM1WuMbfC2auW2NrlaAClEQg/2En7CWnXXPHG9dcaYAhPxzRfjmj0SZmaErVnHKhPDXRrDHW8bzw7+DCPAAITYQyZ5mDNvkbrWeTE5WtMrhytcscbZa4y5WzNvkbM3DnCAK1QPXAYfwEoeAlGAQGAQGBwJDYYQeDEAgIQSCwqFxCCwuLReJROIRGGQ2HQ+JQUgkDgEBgSBoAgMAgEAgECQRBIDBoDAEAgEBgZBSAkDgEBgEAgKAoBAYCgcFicikcUisGg5C4VGYxF4tEYgQCAidTtOp2olFmk1mk1U6nzSazabzabziczqdziczSaqVS1Eos4nM8ns8ns2m6fT9NJqTabgmk1AABFIql8umMwms0l8uSuVAh/HWJ46xYbDIfDoTCENhhDYYQ2GEIhMMhsKhcEgMDgEBgEBhEJhEJhkNhUHgaBQNA4EgUDgEBgSAIDAoHAIAQBAIBAYIgCBQKAIBAYBA4BAYBAIJAIFAYBAEAgcAltSqdQqNGo8+n9CodEos+n80mpPJ6JdL0gkKLReDQcQeDQeDQmEQ2GQuFQeDQmEQWCITCELhUFgkJhEFgkFgiBwJAoGQCAggMAAABPp+o1HoFBplNolFUikggp+Dt+HzdirVWqssssUFksssoWLAALAsXKSy83Nyp2bzsS5sKsrNiVKJbAJYss2SpSWLKKlgTcqag3m5ubJuUzZYpW/H+FdvOCE2EN2mNrkzNG61pmZOVrRoxYLXLDJjWs3DfFmxM8TFhmbACmYVhPweCfg8F4uZhyVtOiUMOAxY8gCG8gQXkCDwTVQsHAQMFBQkJCRkbGEDARaGwtIwEBWwsag4CFgIWFh5efgIGAtgITYQ3YOWLJwxzLWuJmyWtGePMtcM27Na0ZN2jfFkxNceZmAKlQE/g/4RGP4RGThxa41MXjOLqdKmkTICCcxmczO5mZQqO3j+Mq+ghfkBO+QE80+mbvOQyoYIUMhAiRRJJoZoooooEUMCFBCigQoZY45UMC+7AoP3q8HLdpzGYusxMXMTBeCYRExNTE3i4lMJmLnfPye9T7QhNhDJkwxN8mRitbYWbZa0w5HK3FkZMVrVxhYYcjnE3xs8QApkHoP+E2T+E2VrYdOvjZqoiIRvHHXg648wg/49gv49g3TqF1iYtMriYnlzxMCE4nIrXixvCM4pVlWMTDKqOfh3tsAhNhDLLhbucmFytZZG7Va0xuGC3Flxs1rlg3wsmeZmzaOcYApoGIX4UUvhRfqtslmrotmpilYDH47D4YYoh/HqV49PYbAoHEoEhkCh0DgkBgM3slloVDCE52SHDjOMVYXjOV4Ya8XPOHAAITYQ0bMmTFvmZrcbHHlWtMbZotxOWLha4zNWDZy3yuMONwAKnwE/hPwuZfhcpwyhjxZbYcGeCcIkIQITlMTtOiEoQi2beFhpKEJ0vGMMOXmb41CD/j1k/j117eHjj04+F4fhceEUqMVUYqJxMwm5zPN16dUSTV3iU4zEcu/GOYCEwdikePW84zjFFGESFKwEJiERGEYBCcIkYxTw6+POEO0AITYQ0btm2bM4arWLHGwWtHLlstxZWDVa3btHOJvjx48bjGAKWhKE/C29+Ft9gw8DDsx5pwhWNa1AhPx71fj3fx6NLLguQwXsQIacnoaAo4mFg4OJgY+JsYCCg74hNhDfGxwsWbdstzNMeRa0aNGK3C1YslrRy2zZMWZs5yuHIAqKAmSG8Oxnh2Fh4iFg4SFgoMAIOCIWER8dIwUBBwEGgICBgEBAQcFAwCDjI2MhYSEhYyNnJ1dXbBmDb6/wNgfA1LBwEDAwMDDwMTCw8PBwsDBwEGQSKiZKEgoIh/HuR492YdFYRCorFITCCGwwCFwohsMQeDIIgUCQKAwCBwSCwKAQCBQCCIFJaZTalU6dT6RSZ5PU4nKNRuEwiNxqaw6CwWCwWDkDgEAg0CgkAg0GgkEgkAgkAh0FhBAAg+XkZ5txcWTMKmBLjrdZwiJi6myJCLq6uIQTCQTIReLxuJiZq8TFxd8fbuce8CE2EZcrDM5xZmy3I2xuVrTE4cLcLnEyWt3DJi3c42+Fm3xACo8BKIfw+ueH11BYBAoHAoHAoDACBQCBwGGQ2JRONRuRSOUSmYTGWS1Op2JtN4fx+AePwFC0KiMQh8OhMIIdA4JEZtN6BQaNR6ZTaZTaZTaJRVEoojkdhMXEw1iThWE4pxJwiknBGE5p1y8+cnOAITYQ3b5G7PMyZLWbfLjWtGWHGtxY3GNbhaNsbNvlbZcOJyAKeRyH8QwHiGBjcKgsHgMJlFhsFvnEDnFlslVqk/n0rlSQyACH8fTXj6bgkEgEBhiMzqd0SOwCU1Sq1Kp0qlzqdp1OwIXPTGTnQwQwQwoJ4IY09NeRjgagITYRjx4XLFljZLWuVi4WtG7jEtxM2eZazxZsrjGxZYcLFyAKjQE1hPxICfiQFwYTHi00lOFbVhG16QglGUcmXjTtTBBCdZ1vO8NOzawXAIP+PNz+PN3nyOXPtx4XWKqITOa3OY69OsXEoVdSmpi8ZeHUgITVorhRhGaMycIkIxhFCKEYIkSMYRhVW+/gzk7wITYRjxsGrZi0ZrcuNq5WtMjJwtcZceRayatm2Rg4xuMTDGAKdB6F+JiD4mG5SeWquSOCWSWFDDBgsfjsDgBmMWCH8eQ3jyVhhDIPEoLEIDDoHBoDBoHBIPAJzXK7RqOI9NSFzVkt9MMcYjglhJSFHHj8XHDBpCE2EYWbjHkaZGa3JkbOFrRtmbrXDdkyW4sbhq1ZZGmPMzbgCmcYhfifc+J9uOOi2quSdCliuxuMwOAGSIfx5PePJOEQWIQWGQOHQODQGAQGBzOsVmiUURyE52iWu9axqjGc0Y1vz8taQCE2EM8mVkwct8i3Diy41rRiwaLcTRu2WtWjfE4zOGeXC3cgCpEBOYP+KOr+KNdHDr03jNXOWZ3nNzzjMlNRh2XXhTwxitMLZd282IP+PUD+PWm4rPKfArpjtXTWMMccbu95nrm54xDjwzis6ziLjOs4yvOQhOBxqR5N51ijEihCdKwjCM4EZTlGEZEIwiRiinl7qKwhNhGFvlZZszRqtw4sTVa0yMGy3CwxM1uTDlct8LTK1Z4cQArTAUiH8WLHixJgMEgkHh0Jg0FgUDgcAgsCgsBgcFgsDhMBg8ChMGgMEgEGQaCQOJQeCQCAIDAYilUrQyGoTCCczhTaZO51OZwptMCG8er3j1nh4WAh4CAhICAhIaCiIGIgYZAQUAgYCHIlAwMCi5KHgoGEQUFNsIYRYIwSursvL1JScBAx8clZQITgcK22+Gs5xTRhGEVKwmQjOECEYQEAhGEYRlGE4RgjUjGuHTwbwh4AITYQwYYcLLI1ZLcjBy0WtGjRstcOG7Ja2cZcTBiyzYXGHGAK/AFchvF+14v14CAhYaHgYyNhocQMXAQcTAoNAIaEhoSAlJWys8AYBwJgW6pYGFgYeDg4dAwMBARUfHI6BgoBBQMAgYKFgIVCwsHCwsDDwcBBwEBCQcZDxkBCQoCG8etXj17g4SDgoOQl5aPjhGQkJDREFEQEFBCDgb3EGIbi5iImfnsAzEHAoBCQEJAREBCRELCIqHgoGDgYdFwEPBwcBBwMAgkLBQyAhoKMg5KFgoWCjYPh6G7zHOsriVxcJA3q4CUWiRF1KJRdRKJgq4mE3VxMXRK154+yvHwQITYQ3aYmONk3bLWLXNmWtMbZmtcNcTRbky4WbHI1xOG2JyAKnwEzhfjLq+MuueOjBzUwUpYUMEVk1UGQyO4xJBHOpTx0yy0xyoYo6o7IIpCG8ed3jz5i4iDgIaCiIaQgJKAhoKAgIeDvcNYbtqmNhYmHiYOHg0KQkBDQ0NDR0FJQcECEh4Ck5NbzrEIkIzhFBGEJyjCKMYThOVYRnXszlHpAITYQ0wtMmZuyarXLbG5WtGuZstwsGeFbmatmeZk4Y5mbhmAKpQEuhvGjh40eYWDgo+GhYCDiIGEgoaCjI2ur8CYFwhUwMDAw8BDwEPBwsLDwcLBoWOh4KEhAhvHsd49nY6DkIGSgYyCiEDBRNnhjDNtbyUnFwMbCwcTCwcBAwSChIaEhIyElIOIggITwZGGXmzjFOE4xhGEQQjKMIyinOU0Y4Z9Oc4c4ITYQ0YOMLfEyYLcuVy1WtGrRstxMM2Fbha5WbNg2Z4XGVgAKmAEqhvGx142O4SFS8tNxkHCQMFBQ0DISM9PsEYJtpeDhImCg4WFhYeLhYuAjYeAhwIfx7wePeGHw5AYBHkIhUCgUBgM5sVjolFSSSxWDwmBwWDwCAkCQRDEKgkCAhPB0YR6uGdYThOUYTgRlECcIRRjOfJ5Mp0AhNhGZq4c5sznMtwsWzFa0Z4Wi3DhzMVrRi2yY8zJnjcsWwAr6AZwBg/5ZtP5Z40Su7c7ubne5znNyhOJicTEQRDWMa6cOVajEERhiMaqsIqK4Y4a5VyqlVhiNVCiNxmZi4jKZzmc23N5zdzm7m+O+ufB34PHvvfHjz589895zarx0gIL+s3v6zp7y1XmXUjmTJkYjMZyTOSTebm5vDjLizW87DGxuzzm5Yy3e+Z3b2bnm97vfO7VvW7t6VJua0uGDCOPGTmczxvj4tIJCwRYtipZZZEWVSwINylJuVC5sJcSlWblgstWWVLBYssLJuWKilFuWQQqzd+v8CvuAITYQ3bNsOFizaLW7do4WtMjhwtwuXDJa0zYWGbJkw48rbGAK4wGNAYP+Lxr+Lx+8b4deni4uLiamJmdzmZm6qojExFxcKnFRicKIRURVQirTklFRGIiJJlCmEEEQiNCJTNxuczxnc3d548+vHnvc3eOMAIP8z5+aLK4eL4nXUxaaRUYiqImJlNIiKupiyZBCUyNZpF1aSLiJqGLwlc3M5jMXKVrlKbZbrcZmYzFzcXiUS4a4eR0wgvi9d3zbZJA2tliwCwsFiyyyUm82WCguWWCy2FllBLASkssgLmrBLKL35fwTvgAhNhGRxlcssjjKtx5cLha0zMGK3EwZslrJu3cs3OPEwys24ApuIYX47bvjtvADIZG2zD4bG2RkEF2JxFdQh/H894/nwAolFnU7qlVtkzg0Dg0JTuxWOiUUAITNxpcG8ZxIThGEITjGE04xrfg8GMOEITYQwxZmGbJiyrWmNm5WtGLJutct2TZa0b5cWZpkyYcTNkAKcByH8c2njm1E4nKlUuvR9BEBQGDwCBzezWevV+dTsIT8gyX5Bkxp0M2fBeNoQShOeHZthHbshcVhmHhhhghjjjhhgjjghhjnweTjgh2wITYQ1zZcrNplZLczVywWtGTDMtcNMrdazxOHLJtky5GObGAKsQE5h/IBx5AK4aQ6HgTmcSGQSOHQKAQCCQSBQOOR2cTmnU+tVuuV2nU+fSWCwWEwWCweEwOBwGBQORE1mgCH8gD3kBXmxO50BJpPTKbZpSgUHgU9slloVDkEhIzGJvNqrVLnLoDAYFAINBoNCoFCoMghLpeAg+HreTFwu7uZJiU1cRNBJKYkShMXV3vv5+caITYQ1b4nGPFjbLWWZyxWtGeXItwsGeFbhZNGmTC5bsszBgAKYhGH8hR3kJllMikcsls0mswmMqlaYTEAh/IJh5A8Z/MpnRKLPJ7Pp/Op2oVDAIaYnICDpYGDgYNEw8/HwEBaACE2EZcuHE1cZHK3Iwxt1rRvhxLXLds2Wsm+LM5y4W+Ju1ZgCmUXh/IiV5ESydzpS6VOZxQ6FSaRQ6FPZ5O50IfyCAeQQEFEotMptardgsNms9Wq8+n4hOZshTp1nOEUY1Trffw4yxAhNhDLC1ZuG7Jotc5MrBa0xtMa3FmaN1uFg0ct3DLE5xt3IAqfASyH8jBnkYNlssSmUReLQ2GEcjqkUmeT2fT+dTtLpfAYBG41NZpUahZ5hNLPZqPRpjIAh/H/54//aBQVMps+n84nJOJygEBgkFh0PkEhU6n0Cg0ik0ik0CgyiMw+CQWMximxIITjcCMurdWEBKJCcIgjKcYIwijXTz5odIAhNhGHI4aN2rPCtZs8eJa0cs8y1zlYZFrlg5yNG7jE0w42QApXEYbyNSeRoeEg4uCiYqHhkBN4EqYKLIP+P9z+P/Wr1qOFxFq4zACF0UkmZQwxywy04XFxqCE2EMmDJthb4si3DmxZlrRo1YLcTTDkWuMrZmzxOWLPMxwgCuUBTIfyRreSNeCwQTCYqVMYJH51O51O1Go4lUrS+XTebTebE3mwoVDnE5oFBnU7k0njUbgkFhsMkMgms0o9Gr9etMymlhsFBoBIZBMAh/IBF5AI5pNRRaIpcwgEWkMgicSQSCigUFSqXMJjIpGSaTiMRmNRuXS+hUOpVOrVeoVGhUOeT2XS+WS2TSeNRWCwKBwWCFHo1TCEdiWXDWdYVTKynKKMZTlCcIRQnGCMBCMIyiISjOk4ThGEYwnCM54eHvil4IAhNhDPDhx4sjlstxsG7Ja0yuMK3C1y4luLFmb48blk1ZtmAArYAUGH8m/nk4tlybzZU6lPY5BYFAINAIRCoRCZlM6RSapVaVS5tN4hEYjEJjMKTSKjUKnUqPRpvNojFIRBoNAIRBIFAIJAYDBILN6lUwCH8gFHj/ho6ZTNUqnVI7AIJAIBAoTA4DN6VS4xGY7HKTSLHYrPZrDYK/Xq/XrHYq/XqrVKTSKLIINBYDAYJAINBoBBoVEIDF5lMwCD8T0Kj05m2ZXMphcTUkEWTCUIWRJCBFzff2buOAAhNhDNs0Z4mTNwtaZXDla0yOMS1w1Y5luXHjcYsLdkzbt8oAqgAUmD/jmY/jmZ48OfLjwOvQ79vBpc2mUIxFYjWMVXCcTUpiZu93udznM2vDE+B16Ag/4erv4er+fLr058jnyLoqaVUMMNIhN3xzOdzubm4klcTMKiorF8uHHwPBCD8DxpzvOcylMSCQTExMTEwETATEwTBKYmJi7zz8/jXwMAITYQ3cZsTFllcrWrTHkWtHOXItw4c2Ra5ct27dq1yNMjDMAKXxiD/jpQ/jpRq+iapCrq0xup7+IAg/4fkv4fk+XPwLmr1dZxmJzjniOMAIXEYTKwwxQwQo4I0Ijpvw7SACE2ENGjZvlZtmq3NicNlrRw5xLXLBnlWscLJo0xM2TLK1ZACl0Yg/48FP48KcRvHHhxqYzScRU8KIP+H7T+H63ny3w3wzwupqUXWcT38QCE0cLXOcSM5pkYxrh17Y9QITYRhZYmbfC1brWrLG1WtGDhktc5mGFbhx4XOVg3cNsOHKAKggE1hPx5jfjzHAx4laYYQjKKMoxhBGkItV8fCx0lKEYTXht4XDyZbIP+HfT+HfUDW3geD43HE4uJq0pvn4HgtXawFTA69PDAg/A1N5uITWZmZmCYJESgRMomS5u88/Je0CE2EZmbFswYNGK1owx4lrRwybrcWNgxWtGeZw2cMc2RlhyACl0dg/494v494wb1vEkSJVOM9M30g/4d6P4d6Q8rryioUupqZZrnW/B7AITmY5JzvWEJzRBFNO+PnyxAITYQ2aYcWVw3xrc2FpmWtMeXItxMGjJaxa4XORthzNnGNoAKXBeD/j7y/j7/np4PLPDjqazq0TVxrYCD/h3s/h3xxPZPTPKNSxbdcZcwhdFFmUaKOFHBGQwp78rBcCE2EYs2FvizN2y1xiY41rTG4ZLcLloyW4WTNrlbt2rlzhzACpgBO4T8f4X4/v8l4MezbswwSjCsLxvW9ZznCdoUhbFlyDRp2RjSSkIwhW1bqoP+HhD+HivtauHHhiOzhXBW5jNzu28zuLnXg+B4PgN6rCqmGYZ1dpCEh1nRvKdEJTlFGE4wjCKIjCMIowiQjCEYIwRJ3z8+EfAwITYRkcY8uNoyYLXDli2WtGGTMtctmuJawZtW2ZzibsGrBsAKtgFNhPyDHfkGRhCNK4MOTLq18DLBBIlFONbxY8W/FFGEMW3ZlyTsWnBGKcqzle22k6xihLBOWQCE/DzF+Hm/FnzZcmfNp0ZcmfFGUKRhSMowEcezbsyoThGuLHky5owlKhGc5xy5s+TLivCaaM6ThICD16Xn3SEXEzm6tElZRMCEkxMomJiJgQEJiSYmJTnj5vOfgQAhNhGVxlxMnGNytzNm+Na0a5HC3C0Zt1rhrmc42+HKzxsmgAqqAVaD/kQc/kQd8fly79u/DjUs4uoiqhCLxnW/C3BLbJMXgOiMRiazM3d7XFzMzllMOWfA69CD/h40/h41XWt+BM6aiIJjJmsznr0685jjW6upKpHTv2b4TExmLmVxaYshIpHDhnt3g/E9K/XuYsJlIBIRJJKLwiJgqYExYmBExIlGausufunvACE2EYcuPI2x5GC3FmYNlrRuyZLcLNo4WtnGZu4x4mOTKxZACoQBOoP+RdD+RdHhxAzMylNMMNb8jniMXC13eY2y3N3KJ4brhYCD/h48/h498HwAPCnFVUpnOY8Pt3WmprE4qIVdTGYuNxds5riAg9eBmUpublMTjMTAAkTAQiYmJJm9+j1esCE2EYszVxjbOcq1yyZtlrRnkYLcTVw4WuG2PGzbt8uRg0agCl4YhPyMJfkYjjDNnzN2PApOk4QrTHSWEIP+Hfr+Hfm7xdJQiJpF6zPDiIXAZjDz0xyxoYIRDDHHTbiWeCE2EZmbDEwx4cq1rlaMlrRvhZrXGTNiWtcWLJjysW+FizZACqYBRoP+R7j+R7nv2HLn42YipLm55szuUop069N6q9b4TExMWuWceDUWtO+XHgwAhPw8cfh45nIZclaRpGkJIRlMIxjCsKrXxY82fVr2XgtEThr4HB0ZZVIwvbDCVYTicCfTqjCMEYRIRSjKMYIxhGKJOEYQQgkQjCEYRhEjFGNa12649gAhNhDNlha42TVgtytM2Fa0YsWC3Fkat1rhm4YZcjZhkzNMwAqVAUWD/knE/knd8bw41urrNXi8TVVGIxERZa4nNc45ryhio00jPhbqoqIibibAg/4emv4enY4b4KimrpBd24spu15meMxuJpSqUQpy8XtVxVRHLOKAg/K857sXNzExcJSi6lEgTEpiUTEIAkTExWYzfh+fOiE2EYcWHFmcs2C1nky4lrTJjaLcTJi4W42DRyzbt3DHK5cACrABVYT8k7n5J3dWvNn0adGngYcEbQhCSEKQtCkIRKyEpQtGEYxnUipKVLRpOFcNcOOcZ1hGKs6qs/Aw5+EAg/4f0P4f0c4M4mDHHWavFxEzMzKamrxaMpqcFUTLKZuLqaiEQgVBi9d/E48/AIPwqTlczMRcTFiSJAlEgRKYRMwBEwlEpiYSi4mWd+L4s+4AITYQ5ZsWrDNhbrXORnkWtGGFwtc4meZbmx48WRnlzMcmVqAKuAFrg/5KoP5KoevTxcYz28Pwjenbv4Hg+NxxGI1HJqOF1NmaYQXctkVSqgubkmoiIRMzM3K11JaN1M1Nc3XxQIL+wjv7CP9+tZ3neHw/A9+txM7m5uecqoRO5ahiU22tSyJsG8S5ZoJlYlFlzvjag/AzvM4xioiZucpJiJgEkkxIRJEgIlEokRJCYJhKJBEgCb8H3cx4wCE2EOGONqwx42K1k1w41rTHlcrcLNzjW4mDFy2bY27Jg5aACsQBcIP+Suj+SwHlMxfgeL4ng+AAc+QBjLhx6dfEyxisVqsUhS0yZqZqaidJpKZnGaVMTFyTEpjdzm7zzx4/geD1AIP+C8b+C9HhcYzBEgHPkAc+S6zi1XF1cCJqYImiJi6uLFpSiZpETFTMRImpiSaup6dfG4iDiiERCEi0ymUxMSiYmJiYkiSJRKJRICJAiYmJiYTExMJRMSiUSSvOfD9OPCAhNhDFy0yMm7hutZOG7Za0bYmC3C2ZOFrVy3cN2DTJkZMswAqRATyD/koU/koh5Dp18CZ6Z5Rw1jUaxUMTwjEYhRSSWZ3nnz3149b8Hh4qQIP+DRD+DREN6zjOJq6upqYlE1MImKvW6mVxuYuSJxnW6p1AhNEkZoxhOE4kYRjCMIwiCMJTlOEYTCEUYRjCcJ5+vCHcITYQwZt2jVq4YLWzfIyWtGDLItwsWjBaycYcmNzmbZGDhqAKhQE7g/47eP47eTOOl3w3rJAiFSRMTE3WWbXOZm44xlMU4XXbmIP+CLz+CL08XxPHxxrmzNoliKrFYqsKYqGiE2tuVjPLOt+Eg/Uzd3u4klKS4upTUxJEkTBU1dXUylO9+L470CE2EZcbZk0b48K3CxcMVrTJicLXOJzjWsmDXFlbNcWNk3zACmMcg/49fP49fQOHHws8MVw1E1t1eDHggIP+Bob+BpHgdei6zCJXV1OL1YCFxmEwtMMaOGGOCFDBDCRxx014OPUAITYRmZ5W7Vq0YLW7DMwWtMmXGtwtWGNbjy43OPG2xsWjLKAKUhOD/j5k/j5l56mtrrdXFTpkg/4Gjv4Gj+UNTqamiuOr2ITNxOXWSEYJxjOt8+vUITYQzzN2jVmxxrWLbKwWtMmVytcNsLlaybssbVy5yZG2TIAKjQE4hPyDIfkGfyadGnRt2cGyMIwSjAhOFYTjNOUISpS0JV4mW0EISvix0QCD/gZI/gZb8Dv258uvTjqEVMUpFRi8TgTDMzmM9fC6pheN8OsTkIToYazrGMZxjEAIEAiRCBGUUUYzvffph4GAITYQ2aZWDnHkzLcTXMzWtMWPMtc4WbNbmxMMuNo0aYWbBiAKSg2D/j/Y/j/t8J2prEamQIL+Xgv5eBrz4JM5oIWzMM7DBHDHbi75gCE2ENnLVs1xNW61zlZN1rTHiZLXGJqyWt2WLLjaMG+Rs4bACpIBPoT8c53457dGLfu37tuzfkrEjGEYSjRCFlpWhSUJRlCKcYzw1nOsZk8XF3acAIP+CeT+Ce/FceHHhnDFKnEwQVnFxMxc7nN5zm5ZsiIiuGI4O11Ig9fAV+vZmLSmJiYmLgAQmpAmpmJEl3vv5rygITYQ4zMGjHIxyrWLDK2WtMjXMtcNszdbhYNMOPIyyM2DhsAKVRWC/wAVJf4AKkw8MZYmb48uAIP+CsL+CsMPCzDCYlnHG4CE1crhzveaJGU5wvh16+AAITYRhy4sObM0yLWOFoyWtGLhwtxMnGJa0b4WzbLlZZXDdkAKYRqE/HhN+PC+zXq4eTLTGnCMEqQtHIlAg/4Kov4Ksejeqq8MXiZRM1vlvn0AhYNQzaWCOFChEKOCeXA4uHNAITYQ4xNWDdyywrXLXCzWtGTlktcNGWRa0b48uNlhY4cTfEAKhwE7g/491v495eutxcMNRjGM+JvCIqEXd3PUd8ZXGcJmJxNKxUwAhPwS9fgl5ngjKEEIRiy7NtrrzVmRlSeKg4FUqRgjAIYaZcG/ZtCD8jc1bNykRMRMXFxJCBMJAmJEym974+XwITYQzatmGVxlbLWzZs0WtMLJotcOGuFbiwtGzho1xMGLBsAKfC+D/j90/j917zXGMpIitRjGMMVFVOImWZ3O7nNd+3eJg/4Jiv4JizU1GoxNTE3Npzdzm7u4yuJilV28HwPAzQCD8TwuvG7mUpkiVJgmJiQiZiYu878Px69oITYQ4yZMLPJlaLcbdg2WtGOTGtxNsONbhw5smJywx5mjlsAKezSD/kCA/kCBA8PVsimKrURjGeERMQyzd3O4uc6308vtAIP+CdD+CdE79jtc6VEiUxc1uOM7nLcxdpTqa4R0rFCD9jO7zbM5i6upmCBATCYkmFxKZu+Pm7khNhDdk1yNnLFotYM2TRa0YsMq3EwyZluLJkwtmjnC2ZssYAqBATaD/kIG/kIb8Lv28fpxrNZiaioxGIiMTFNMTiZnM5bXM3KusTKD/gnA/gnR7GIvGeWcMTgTNs5bZjNbxcWuLmZUrEY5QIPxt7giYmVpiwIBVzEwhMRMlxOc+P4t+0AhNhGZm0ZsHDDCtZNm+Ja0ZZcy3Exw5FuXDiaYnDRmzYtcoAp8L4P+Qyr+Qznp4Pgd6rMQioxFRjPLfDfBQvLjnc5zHOOOtyCD/gms/gmj48ufkccNXqUpnbjHNxjcbTGYIIpynlgAg/G8WcKQmZmSEVMRcWmYlEkWWzz9mdAhNhDFplcOGbButYtmDJa0xZWi1w3a41rRw3YYmmPFjYZXAAqqAV6D/kYa/kYbAHNM2iRUXUMGIpiKnV4labudsrTdWi4RMQrXPkYz27+JxilYumOKgIP+Chz+Ch0ATiIFQqGs4mUXK723dsxJEpqSEwvGZxcQiOXg+B16denPlxwnE1PC+VqAg/ATcyElxIkTEwmJqYgQmZiUTEwSJgiYmLqUxEiYBKV8d+e94CE2EMMjDI4YsWi1riYNlrRy1brXDdu5WsmzFgwaMsTDHmwgCp8BVYP+Ryj+RymYIkiQAPB8Dv28XWcWUYRVKRvwskQhESXW02tNkyx37dejxYP+Ckr+Ckvr0OvQ69AALrhx8DNRUwTErq5OvhcbuVskXWRa4lCGr6d+29KAg8crTKZiZgiSYmZJiYmF0mJiYmCamJgi4mJQBFwSlK99/NfAwCE2ENmWHDlZZnC1uyYMlrRyzZrXOXHhWtcjdlkatW2Ri0cgCnI0g/5IaP5IaQOfJz5deng6kTCKRV0B4Hg+JuEXjOt4uIP+CfD+CfEC6a3rfayopVzceD27ga2Amt6zIIL4pVtbUCzZVglyws2VVbb298/IITYQyaNW7VnizLWrXM2WtHLjCtcNcOJbiZZGOZy5xtGDBgAKSAuD/klg/kl1lxxlFcyD/gqA/gppno4YcMbAhcRFHPLLPPh8HkghNhGZoyY5cbRgtcZsbFa0ys2S3DlzY1uFq3xNnDFmybscQA==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k2HAOAgAQdBP4JmAQBEBWrA4dljZ9KvB0zYrP02CUDCEgQRP//A0U1BQM4C2QZIDIJAJCbAwE3wB5FMwkAkIICAdvFHkU4CAD+AwB7hdI0Ek7ApD/TAKQ/CvEBTofnRudHgkBgcIhMEgsAgMFgkLhURgkFQGBoLA4DIqbTKjUKfTp7PJPJobDIZDZVBYJCoBBoDBILAIPBUHgMHg8FgsHhMBg8Bg6BwCBwCBwaAwiCw6CQYIfxIieJFOAQOHRmMRGIQ+HQmEQWCQCAIJAYJAYNAoFG55PaVS6lU6pValU6pVaVS6FKYDBYDB4LA4PCYLCULgEDQGAECQCCQKAQiBQKAQiBw6AwaCQIg/WvOZnKS1pJBOJiYTFgSIiYoTCZJrdTVpTN534vj1AhNhDJu4YYmLZotbssmJa0xMsy3E3zZlrjNkcZXLJk1ys8oApTFoP9J1+k7FcIwiC7zXHWdoP+JbL+JbMcsXwvSiL11iOYhOVscW861IpxjGN8evHgITYQ1xN2TdiyyLWDdm2WtGOLKtw5mLNbma5WWVu0xMmLTMAKXxiE+sk+sny5ubs14MrDS8pxhKEsULUAg/4lnP4lreVaxfJwcIxE1nHWa3KE7UMdceGMYyjMmjWeXpxhoCE2EY2mRzjysmS1u2xtVrRxizLXLJo3WtcjFowxN2jZy2cgCoYBL4P9gl+wDty3248mrpad3m74tc14uJreMomWuPC8wIT8Tj34nL8eOGmmWWPBekZUlLBTBLQzYNFNFskqQiveePHPfHHlyoTiaOXSCMo3VjOMIyQjAjCMIwjCcIoRirPTzTmAITYQ4bZMmNq2YrWeZs0WtMLFmtc5MrNa3zYmGJw1YMmDnCAKTg+D/Z4fs4anFarVa3rGwIP+JlD+JmnleeUNKycwhpigLeBQcDBw8fNwEsAhNhGNg5c5W7JotaNXLZa0ZNmC1ywZ41rNjlcOMbLNiyZWQAq6AU2D/gFk/gFljNcc44xxXNxGK1wxrlXCNTE5vO+e97m0YrkPKarhjFxxnfHvnvx31veuPgZ6a4CE/EbF+I2PNPHzL4raJYpURvhw5b5cN8N8N74b1jBClKWtC0oUFMMsM8c8NbwihKVKUtTM4UMEpISXgCdO7KZOVYTIwRhGCMIhGBEhGCE4EIwQQjCIThFOE041x82cuUAhNhDFjib4m+Nita4WDZa0wuGK3FibuVuPJhwtWGPE0yNGAAp7KoP+BVD+BWHg49u+t644y3GZnFxGJ4VjGMcK1EYz25pAhPxI2fiSDlbHs4+icoyjSUqWpamCUpIyrONZ3ZWe2muEg/K8zyZzd2tMgiRcSmExcTN8/H8mNCE2EY2eJs4cNmq1u5cslrRqxYLcOZthWuM2HDlxuGeZvkZACqIBQoP+Brj+BrXnNbxnW6u2bmFRicTq+F6xWq5NYRFt1txnc7zu+e9873WSgIP+I2r+I1vUeBnxL4IK43fHnfHj1313xxcartjUxK5zmWazU1M5tMYp40a4AIThchzYznGcYoxhGEYwjGIjCEkIRhCcEUIwIwTlWSMYRTrn6Mp9ACE2ENWuLJhxMcS1oza4VrTCxcLcLRhiWscmTDlyM3DRg1xgCokBOIP+Caz+Ca1VnPlx4deng4mS0IkmCKiMRCmo1jWMTWdd742Ag/4kMv4kM3Pkc+XXp37d+EREYxUYjgpdTK1lzcruLvHHp1tshN3Khy61jFGKKMYIhCcCMpwhGMIRIBFGM65+jB4AITYQ2xsWbdswZLW2Rq4WtGzJktwsnDZawbNWuHIyzMHObKAKVhGE/BJ9+CT81aY4seqcFpVohPxJ/fiT/MccmXJltS+YkIaAvIGCsYWBg4GBRMTOx8BTACE2ENmrNnmzN2q1y0wtVrRu1arcLJuzWsm7Vo0ct3GZw4xgCu4BgwGD/giQ/gh351i9ZxeN4urrOpq8XFzM3czMomrLq5Vbk4a5a1w5RwisIllmXGc8azu5TUqReeN8b6jGamCUsxarqYuLTXPwOMWAg/4plv4pefBVzjnXGrzc7ve9zx3nN1GOHLHKtIiapFR0dehEomkQlGVwqIhVsszKZmsoRURAdu/hZjERWtcOHDXKpibzx3xeHWefMIPxPI9FFk1kmJiUpTEzSSCYASIuImJiYSiUTExKJESiUSCYCYJgiYTEZqYkIuEznr7tvEAhNhGLLhxuMzNwtxOGeJa0ytWa1xlctluNozbtsbVgzZucIAqHATSD/hAo/hAp58nh+Eyi05iINRrGoxUSzPFmdt3ub4t6461Ag/4lcP4lcc4c+TxJjVVDd3nPPlzlFRVTq9ZgiZm7vdc7cYTB1t8ccaxnNOUUYEYRgEIwjKMIRgJwrCcMN+Tjj0ghNhDjI4y4meVytbt3LZa0yuGS3E3a5FrfEwwuWmRs5YZcIApMD4P+EHL+EF0nERSs8GyD/iU4/iVFqLqaqdZ1FoXAZqCPTwoYVNONnhAhNhDdrmbtmePItbsW7Ba0ys2S1zlbtFuTNlaZsLLIxa5MYAqDATaD/hL+/hL/69Do1elbjc5zu+M7nKLqcRitY1WqxTE4i8dcTsCD/iWA/iWBzg58MIxjWI1nUsxmbznedzKZXUGI6KpGcuaD8L0J9kurqZmExIuri0kxNIQAlN78vw78oCE2EY2TZgzZMnC3G5zYlrTI0yrcWbMyW5Mbhu0ysm7Fs4cgCnwug/4UJP4UJXgTPaeThEWni48Z78ubjE5XazCsOnHTiIP+JWz+JW14fbMTF4vExSE4zjLwrqtarhGJluPDrvffkIPwvYnz95uUrSRKIBFkTF1cXM54+f4cdiE2EYWDNxibsHC1w0Z5VrRmxzLXDNs0Ws8rJzkyt3DFi3zACk4MhPwpffhSxQlopTVDHACD/ia6/ibDud0muEaAh5BIIBAZ3AYLDZnAYDIAITYQ3at8jBywYrWTRnkWtMjZstxMcWFa2zYXGFgwzMcbJmAKmgFLg/4cmP4cn+blnlz5ceG9ZqYlNSiJxcVdKRFEYnCBObvOc5zec7jIxHB43Xp0g/4p8P4pyfBuO9nft4vCYlc3OVzNwqaVGCqiqxWKqFSi4uC5XNxlG8a2g9e09mCJldwTASmLq0SRdSiYlCYBAIlMJJzvwfNnACE2EY8Tdo2Yssq1zics1rTLhaLcTNg3WtMmLIyat3DPLkZAClcUg/4ekP4eoew8DUdI5KnOOPWwg/4nfv4nfw5cZqZi8bqtwIXJYaPKxxwwwwI4Y46cjSzAITYRhZsmWPM4wrW7PJlWtMWJmtxZGGZazcsXGPNkwuGrVqAKWRWD/iBY/iBvrc6zwzqdMGM1FoP+J0L+JzXpq+mdIRN1111znwSFwmSZ2BDCjhjQxx04e+HOACE2ENGeHCwyZG61hkYNFrTIwbrXLPM3W4W2NnmxZmTNqxZACp8BSIP+Ihb+IhHLv28XVxMTWGoxVVQtm7m83MzUxyHRpSLZjOZu9zNsb6Y3oIP+J9L+J9/kuvCmuE6iIm7u+t8d5u8wmahUVFagalK1rWsmZrPLnw6d+wCE4nEc2c51ThEIwjAQjAjCKEUYERCMECESEYwjBGMI1rh58YeAgCE2EMGLFw0YNca1k2yt1rRllYLXDBlmW4cTNhlZ42bFq3aACpwBSoP+JJr+JJtz5DMVdTExDDEYgiWYmZZmNnh1c3MXwiug7QiCJhMZzz7Ag/4pSv4pS1WO9XfHM7lcRidMY1rhwxwqrjN5nv4HdZNxEQO0uCkTMceHO+fYg/gKfBzebm5JlMJmJhMJiJQImrhEpBEwImrguV56+ufAgCE2EZMjXFmbY2a3M5aZVrRpmxrcTVwwWsHLFiwxuG2bDmYACoECiwGD/hvE/hvb8Twa6eX4XHW9XUwlETEVUU0xjFcMa1yjHDGOWMRpjOc5zzzz3PPOc8b3d2nSKmV8b3fFmbq2Z3ve1zBVzvM5i4uMszJita1quWvA1rkAg/4mfv4mieHHFcsR0jGMRDWcRNznPHfGeM7SioxVOExVpuYXhc3vjne743nd7ublNoYjhGuEdIxjWNajETG27mLpFrTOIxVDLN1NX222g+XpenCJWmyLqYmYuLq4giYSkiYmLqYmJAmEwiamYmJiUXAJiJRMSi4EShJEgCYiUJiSZ339mL94ITYRmxuWDNxkxrWOTGwWtMmVutcZWGZa2yZm7Bo0y5srjIAK0AFvhPw4IfhwRywxZ82vVp0adGPEvaMaRlGUoUQhBKM04znfFjZs+TLq15MuTLmz6NOrXq15MrNnBkysmXRpyZWTKAVprorGKSWC+SUwg/4mRP4mRUxMTF0Dw/C8OquCYmYTCYmIhy79nXpnF0FXEkwLoGcOfLjw3pMAHLn4W6hE3WW77dyD8jdQXM5TMxJIJACJgTEpiYmJgTARIIkBMAJiYJiLq4msp3x83jfvACE2ENGrFkxb4XK1jlxs1rRswxrcLFnlW4sWFuxa5WLdriZACk0Pg/4dJv4dP9c41nUxU44Agv7RQ/tGPLcVJ5zOgIaUqEBcwaBg0POy6KAhNhDNply4cbFktyMXLNa0ZYmS3Cwwt1rbFhzOWDJs0zZGIArNAvoBg/4H3P4H3QAcufTr4Xh+BspCqmYSmcXRQIw0qKJmZubmbsmJxOI1CIIkiYTMrSQiZm5mbicRFRUAiamLsyu6SknYRSKzE0iYpFqmVpJJRK6hTEYiKtm93nr27gAOrec7zOV5SrHCumOmfE546IL+yAv7ID+H4AB79e/Xx/F8/L2ddamxRW5pdve+b5OySXtKknF4IWWXlyS4XNzE45OX04ZVs3Nly3KTeWS5QlkRc2blJc2LEMqWLJuWWLG5qUzZAWAAMkk5JmSXLbeq9/B5+P6Ag68CbmVxMpldETV1MgSi6kTUouprNTNXEiJqYATExKJgmExaAQJiUSiZi4mrpNSBEkSEJhMSIkESAiQETMRIAAJgE1MwCJiYkCYCYTCYtM5z182fgYAhNhGVhmZ5suHEtzNcTZa0Y4ma1zjxMlrnLkZOcubCzxt2YApfGIP+HVT+HVWuPLrw44664xcZq4rfCYCD/gqM/gqN8fCZ3XGuNbiFVqemIISXa4t0YRTjGcJpwnXTzY5AITYQ1cN8LhjjYLWDfE0WtMbFitcNsjha4a5mjLE4bNMjnCAKlAFAg/1Nn6mfK6N6eDGZvMyus1jFdMduHCtcIhU8rJbz334PHju5Trr4ni9rg/4KjP4Km+jv2O/Zx4VOIxGOGOUYi2eOd5zu93m9ze93tcNRWNajws+JGoCD9bHqogTM3W6JqZiQQIsmExCAJLXO769eMCE2EYmLHLmbNmy1hlc5VrTCxYrcOVw5Wuc2ZoxxMcmZzlxgClYThPsSvsL+HsnaNIIRlOUU5IP+Csr+Cr3r0rGIpEzc3nNAhbslDoYYIoYI4IYYJ478LhAhNhGFk3atmTLKty5cWZa0asGy3EyZOFrZm3YY2LDJmZ5cgApSE4P925+714zrnw41NTWp1WOQg/4LEP4LDb1wco1NIvNc9oXAZRn4IQjhTw14uuQhNhGTMzY4s2PMtctcbla0csGa1yzaNVrBxmzZsLhm2aOMwAp+LYP971+9x6VnpPDOsxWYzXGc34PLvuMxdMKImlcdXACD/gyi/gyzb454zxZFYrWOVeNx8SuXDXDVVS53vfG+sz1AhM3M5s0EYzlhThOSEEoicCMESMKq4+XHmCE2EMWrDI3w43K1qyZZVrTM1wrXLhriW5XDFywyMGTTMwaACksMg/4BAv4A5etYYTjNgIP+Cxb+Cxm8UqpxHECGnJyBtUDBwcPGzcEAITYQ0ZsWLlgwZrWzjC0WtGmXMtxNXLVbmbOMrdi0YZcrHIAKngFFg/4EQv4EQ/D1GWWaumscKw1EQi4zM7bi5xdHjcanExLMXdxmZuM430ddAIP+CW7+CW/hOo5RrlGNWvPHe+PHPPfHOcxcYjlWunPkeB3jdbZZi5zVpiK1fhK0g68C5TFzNxcTdXQiZraJhBEomIVMExJMiZTOd9/Pj0AhNhDVzmcN3DlqtasMTda0Z5mq3DhaZluVy5YZMbVxiYs8IAprHoP+Byr+ByvON669PHxuZzE6rhWtcMaxyzw0hPwTsfgnvWvs4PAw4oWpakJSgRleGOGHTECE5G7kxnGsYxnCcCEQmjXHy58oITYQzYMMTVw1arWjljiWtMebGtxZmeJayxsGWFi1cMG7dgAKZx2D/gl4/gl5vjuOrdcau8Kioxjg5T0jkIT8Eb34I3+FC2KmKVo0vO9cd8eHDhrna7ZcAISnUn0Z0EUYpwIoxnXDWDcAITYRlZOGDfLicrWLXI0WtGbPKtxZWLlawyYm7nG3zYWjhiAKaR6D/ge8/ged1OGGuuOePBx1jjG5m4zrnydQhPwWsfgtFijeeWWmmWWOl53hOMJUtojsYoTIjCMEownKc0YzhMjOteDrn2AhNhDbE2y5MOHEtcZXDZa0ctm61zicM1uJo2zY2Dlqwy5GIAp9MIP+Dg7+Dhnc1xqERM5nMojDSrqaqMRUVF4hw3058JmD/gjy/gj/3GJqcRitViqqIiVRONxd3m9zOZjNb13idoTVznRnOMSMYTgihOEIoAIwiRhNGteDvh1gITYQ4zZGrlq3wrWmZrkWtMTnItwsmbZbiw4XDRvmyZGzbIAKWBOE/BkR+DInDgNTJDFSFKyzzwiD/gok/gol58i9VNRcXwzdAIXLYiXKxyyoYYI4Y5a8zHQAITYQzw5GLVm1yrWLlo3WtGzlitcZmTNbmcY82VzlbtGuZiAKVxWD/gVg/gVV58+Wazi8XUXjnq7Ag/4Ngv4Ng3DlHJiMWuWcZ3aFxmMZ9DAToUcMtOJwbPAhNhGJxlcOMbFktxs2jZa0asWq1y0y4VuFswzMMeNkzcOGAApbFIT8CO34Eb7Z9UI5I5IYJSThhz1Ag/4OVP4Oa8dvF7T0jDCbmL4whbM1Bn4YIIY0cEcMdOHxLFAhNhDbI1c4mGJqtzOG+Za0cscy1wyauVuFuzxOM2bFjYNMwAqEATKD/aGftDai9Ty48s4iomrxcSmIupTeZzvOeN8ZuYcKjoCD/hRs/hRt6xbcbjjO+ccYvg5cOHDWsa1WqLjM3cty3W9ghOJwo9GsJxhGFU4RQjBARgjBBBBGCMUbxz82GAAhNhGPLkcM8eFsta5Mjda0ZNGa1zhbY1rVozZuWTdi2Y48gApNDoP+ANj+AMfhwdGpmOOwg/4RGv4RHYreLhepuoamkIKxgUHBwMLG06EAITYQ0cNmjVg3aLcrBmyWtHLFmtcZMjdbibsGDnCzzMcjRqAKURCD/gJG/gJj5RxxerwjhliD/hFQ/hEz4Vrhes43dvBAhcRios+ghhRyz35GPEAhNhDTDmZt8bnKtc4WjBa0c5XK3ExZZlrDDjzOWuHCzZtcwAqeAUOD/gO4/gPPz0zwYjhPJiqnF5u73lxibrh4PgG+2NRqKmLxxjive+Oc5zWdb6Tgg/4SUP4SJePDjrdbjLjPG+OeN7mVMVXB069DxM1Exxved7y2zKavEcHgX25Qg/gzy5zvOZlEgkIkExKJiamEQImLiSZlc3e+/m15ACE2EYWLVkxcMsq3M5ZY1rRzhYrXGbLmW5mrXMyb43LDI0YgCpkBPYP+Bpj+Bpk3wmphhiqrGIiphmM3e753zvjNzer5Tjt37Y1rWsRrnOfBg/4T9v4T9zzeXXPPObuIrVcMcOmNY1VXEzMZiczGZuJpw1jXLGMX2XvIhKeAJy8AkYRlNOE5VgEIwhFGUYQjARhGEYRAjCcdPVq4gCE2ENGDJmxZ5cK1thYY1rRjhYrXGNk0W5XOFu5Y5nOLLhaACuQC8AGD/jF2/jF3Dv28PC11MInwO/aJ8reLwvM9+3e73W6K5d+w5Q1NZrjHXhxXXHg79ufLv28HwPH8br069GcDp16InFRFYYipwKRhERMyhEYnUwLLm5mVruS4ziYtabSYUjEKiIiCLXMrsFIkmd3lvM9enVy5u3cZ43131557z4ZAg/4Kuv4Kuw1upJTMynh37eH4XXVTWJqc9u/gZJiZbxkeDqUxVRDGXbvy5unXWzOOfLv269HPkOfK6mpqATMxcJSLqEVCICroiIlEIi6RMJxcSVCsMJubnLKZmZhaJJRcTjMETMTJdWnGXLm4cRy51E0mNc4xsILPw58P3+d1QsLKVZYsESyyqCxSVLCyVKTcoSosVKCVLKlSgCwACyyyyksWC5uAubSWWFhZUuWWXNAsssBc2LAiUlpbvn5/wPPsITYQwctMLhgxwrWeTFkWtG7XMtwts2Zbla5muVs0ZZnOTCAKWxGF+SND5IxZYabsLVbDbbPi78LgQIP+EWb+EYG899eC5xeOEw2AhoDAkBAWcHBwsLAwMLG2sGoAITYQyw5mDlxjYLXDVyxWtGrXMtwtseZa1Z5MzPEyyZMjFuAKVBqD/lNU/lMZmcwuKnDV6nFxnLnuQIL+gov6ClqCNy5c2EHfkIQggSigIoThNOuPj8YhNhGRwwY42mNutYNWTVa0ZZMS3E0cOVrNzmcMWzBzjc4sIAqfAV+D/koc/kod3rxJ4Xq6zUzWNRqoqoli8VKItbNpmZq4mUwgReOKbtJNQRZc2mau6uOPfxCC/oYr+hi/j+L48zvLzcTcBlyyrNpsVLEuVKFRCUssFWUi4M8+PPwdoIPh5XHe0ymZCrhMTEhMBMSARcAmAAAESAEr318/PlAhNhDTI3bMWLbEtyZsOJa0zZcS1xkc4Vrhi3zZGzNs4YZXIArZAtoBg/4WTv4WT+3fxuKrrjVwmauLXMpImlNVwrlXau2OEYxiuFcI6cNYxqNKYiIiIjM5zm5tmWc5u44xc0zFyvje8zdzM5u85zdzNrm5zO2bm5TNTFTFQxNRUxcSsVNJi5i56+F4fLny563rYGsxOiIi0Zq44+R5PmeHx8SD/ic+/ic/5c/Cy1nUYjGIioQRMoTGorExXGrcayqbxmZvOdtxmZiTje853xzlu524xnN8VzmVxMwlOiExMouJiriYmowxWKioxGK1EVUC4zE2hrFKqErRNMKrl4fhdenft37c+QHJUUqy5mJnHg+Z5vkc+viAgs9d2xkspbSyAUsXLMpLNKCCbloUlzdyizNy2WXPPBNyhKCoFipZZUsslJUqUAm5SwsAWCUlFixYAsqzd3z8v4B5+DghNhDNizaMGzjEty4W2Na0cNMa1y1bNFrNswwuWOZi2xZXAApFCoP+S7b+S9/N7ze77oP+EqL+EoWpXF68MIWyFDHDDTk8kCE2EYXLhu1Z5WS3E4atFrTI2bLcLLE3Wt2jJyxyZMrNjk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JlHAOAgAQdBPQGugQBEBWrA4dljZ9KvB0zYrP02CUDCEgQRP//A0U1BQM4C2QZIDIJAJCbAwE3wB5FMwkAkIICAdvFHkU4CAD+AwB7hdI0Ek7ApD/TAKQ/HhFrgoAAAAAAAAAAAAAZoAAAAAqmAUiD/iRm/iR16eH4G+F4nFVGI0iIJlm545zvO9zubZxOGnKPC79vKcOGOURK948Hh4et2IP+FpD+Fp/p4/LMTFribERqNco1w4a1qtInLObnN3xvN5vOPFwtOIxFRjfK97uE3WVrGasZgIRjCMIwIEUIwnAhOBFCMIwIwRhETTrh654AITYQwxNmLlnhYLWOFg0WtGrdotwssjJa3xYnLdwzbNsmTIAKfCyD/iiO/ih53qJqYtm854ut7rdREa10OnDUaYzy41EAg/4S7v4TAUYcHRynlnheM1c23eWcmNxK8ceXG5yAhMWyNcNYxRhKMZRjKaMJwiQiCMZxvl5c5eBAITYRiys3GLG3wrcmRowWtGuNqtcMcjBaybYsbdu0bNGmFqAKfiqD/iy4/iy7jwdx1rdTiNa1rlXKsNTFxd7zz4563vhxxQCD/hKm/hK78KY6Z8CeU8Jgzeb43zzx3znc5VOo5R4lcOiE3cSPNQqJkyEYIRgjCKMJwVlWeHk6YSAhNhDhvmZM2mHGtzMmrla0bZMa1xjcZluZszcM2TPHjZZMQAp2KIP+MDr+MB2+GcZrbed753z3bKdOFVw4axyjhHJegIP+F2D+F2Xnjjw4xcxcTOI4Vwxy4axpibvO85748HnIg/Uubud3cyTEiIIksTLOfJ8l5gAhNhDPK0ZMsLNytZYWGRa0aZMy1ywb5FrFnlZtGDDHiwuGgAp/LYP+Mo7+MpmdzCmp1DwoY5NTrjGeOefHnHeJRGHKDoCE/C0J+FmvBRSq8cNc6GeeeN4xpTBixZrZo2jSsJ3XbzWAhO9R4BghFGEYk0KwjCMoykQQjFGKs75+S3AhNhGZiwa48zPCtct2Lha0YMcy3C1YMVuZmxZZm7dpia5sgApuG4T8cMH44ecO2W22nFXNTFi0ZsWLFSkMODLXKIT8JfX4S5cFdjRHQlGVYzwxyzyz3zx47oa2gqGChUHBwqFQMCIGDgIeDjauCYCAITYQxaY22TIwarWjZrmWtMmZgtwtMbNaxZYmjHI5ZMGmHIAKVhKD/jVo/jVvxwrhyxwjERXO24T8Kxn4Ve9O7TKkSCOLHJWGkqou4FBQMBBwcPF0MPA1wCE2EYWbhsxc4mS1s0Z4VrTMywrcORy3WtsuZrlcN2mVmyygCmcdg/44Lv44Ka6XwnU1dSm5m7bjet4nYIP+F7L+F8uY64yziYxGMco6RwYvGYrihc5Rk4yOGGFDDDBHBDCjhljhjwtOoCE2EY22VhicZsK3Jjx5VrRg1arXOHKxW4XOPFib5mbRg1ZgCpkBP4P+O1D+O1md9N8r6K1UYhVzM7jjG5tLjEIvF1MZjdc64s2ETwTQg/4Wpv4WkcTynG66xve73ned8W6vg7Vw7NcuGMcOF4iprdZvd7vrnO98549YhOli5MUaxmnCIjCMYxREkIyJTkjKIQRghOEUZxy9XDLnACE2EMmznG3ctWy1w3buVrTI2xLXLFy3W42zlvmZZXGTDhZgClURg/4+mP4+ob5ddbiUMb6bgIT8LHX4WH8eSOadImGGfXk4IIXTYOWGWeOWGGWWe/EtQCE2EZMjLI0aY261u4bsFrRg5crXLnLkWsWrVzlwuGmJtjbgCmkchPyATfkAFw2x20ywsccNZxrCC1MkNUqZgIT8LjH4XJ88stMdq2ngpTBgwYMkqQwY7XyzhOxhVjjjecURFCMU734e2HOAITYQ1yt3OFq5YLWOJzhWtHLfMtcZGDla3aZXLJu1ZtWbTKAKeyqD/kLy/kMD49+tZxXTXbhwxwxiIm7zxvrfW+s9W7xvUzKD/hWo/hW38DlOowxvCImJRvF4QjMbvnO8u+LuwITjcJ0a1hGKMYoRQJRQQQjKKKNZ7enOHSAhNhGZtjZOMOFgtwtmuJa0x4nK3FhcMVuRvjyOG2bI4YNcIAqRATiD/kx6/kyDjHPlx4Z7Z6XwnCJuLu53ueN5u6vDUeBz5eFGNRUb5c+nGQCE/CCx+EGWujg8Dg8Dg2jCcIQlSVIWtCVKUC7DO8a3lOM6ThClaY6VuIS2pWaaKsSJEQjCMowQCESKMIkU065enCPaITYQ5Z5GuZs0zLcmJwzWtMjVutw42LFa4wtW+NwxcN8OHCAKdyiD/lAK/lAjcOvDeN8r1GK6OlYYuM3nO73txxvwu/aQg/4PWv4PV54X2vlWLxN5nrfNvOc3cinByvpjPjCE4UoXrWcJoxIRhEIxIwiijGuHfph4CCE2ENs2RsyZsGS1u4Y5VrTLmZrcWRxkWs3DfI5cNmDXEyyACoYBMYP+VDb+VDeJXxxzbXEVWNRqM+JxqIlM7Zu5X08HwF1rAIP+DqD+DqHw/CeBnpHStRVuN8b4558uc7nN3MxNRVVy69HhbqLAhOBwObBEjOKaE4CEUAijCcIwRhGKc8PFyvAQITYRjyuW7DDmYrWTByzWtHOHItctmjRblZZG2PE5zZWzdmAKTAyE/KoF+VROlZ2hKkI8gIP+EDL+ECGNTjMuPXoAhcVjpczHBLLXi8DAITYRlY4XDZxkZrc2Jw5WtGWJmtxMs2RbhzMmjjG2ws8blqAKZBqE/K+9+V9/gywyy2wynaOKWLBitbFHBhhEhPwcPfg4f5FWSOCNo2qurO+GOGGmsYTJ0IdeEIopkYTJznXDw8cgITYQwcZmzhxjxrW+HLjWtM2ZmtxZMrBblZOHLfM5yZszbGAKUxCE/Kyp+VmnUyaKYrYik8cAg/4PZP4Paadrmphmq4wAhqiSga2DgYOBQMLE0cWvACE2ENseHC5y4mq3GzwtlrTMyYLXGRriWuHGZy4aZmuNzkyACkkNg/5aLP5aMcqnExUuwIP+ERT+EPW5xm525tiEh3Nt73nOt9u2wCE2EMWbNq5ZY2a1myzNFrRrjyLXOXK4WscTLKyb5mbLIyZgCnEkg/5a/P5bBbvhjesRwRpMxncdYzG6REYy6dSE/CJx+ERuNZ6cmXLeWFNSGClrUyTwTtNWcsefNnCE4mOcIoxjFOMIkIQgCM4znh4Ot1AhNhDjC3aNWzdotyOGeFa0YN2a3FkcN1rdw2YMGzjI3ytWYAqQATWD/l1s/l1t74zxjjF4nWOGuWOWMRUSjZxnjO+Oec8Y4wqMcL8RFIT8IgX4RA99MF8DFHJHBCEKzw1w4cOPDWt5zkwWwYMmDRgyUySxRL2x1xiD8D1HslzFxckkTEomYTBOLggmJLvj5/ix4QAhNhDjC3Z5ceNotbZnORa0zN3C3C0ct1ubE1xMGOFzkbssoApyKIP+XqD+XqFE+AnCrm85zebtGcIaa1GHDeK2g/4RZv4RZ3Trq8sxxrMTV4nEajk5Roi3HHhxfUCE6GSPfhKARRhGCMoowihMRTjfbwY8QCE2EZmLZq1bZMK1ricZlrRnicrcWbE5WtczFuyZNGjNs4bAClAPg/5ftv5ft/E8HFRiJxNVkIP+EVL+EVPwk6qEOa+ohqSQV8HAoFAw8fMwdEAhNhGHJhbYWzHKtyOcrRa0w4cq3C4asluXDiysnGNqzY5HAApYEYP+YUD+YVHjcda44usR2uIAhPwirfhFdlHdfRXAhK+Cc4iGnKKApYGJgYVBwsLF2MLATQAhNhGbE3xsHGFutcZsbBa0yZXC3CwxZlrTEwat8LfC2ZtW4ApsI4P+WVz+WV0uh16eDjl5PKV1nWaisRquU8osg/4Trv4Trzr0HDjyvfjZiGJ1apE1zOKEzcbfhrFBCME04RhGE5RiJxw6eDPlACE2EMMjBphctmS3CzxOVrRuwZLXGLJmW5XLZs2bN2bjC0cAClwYg/5b6P5b6fBnHPHGt6vE405OWel2g/4Tmv4Tm09M8J0qdSxms66449SDj4A8mblNzlaZm72494AhNhDTC1aYWDHItaMWjFa0a4Wy3Exy5VrbHjaNMbVvky5cYApNDYP+Wnj+WnuNVEaiK1zAg/4UdP4UZ+va6lFzXcCGqoWjgSAgYODkZOqAITYRmyNMONsyyrWTDJkWtG2PKtcs2TJaxbuMmNuwb4mDVqAKdiaE/LiJ+XFu0MeCtI5tOg0ad2OGXRpAhG1919EVgIT8KXn4UwY4p0jat9m3VrzZ6VK0AyZdGngacE6ghOJwuHhrFOKcSMIwhGEIoRRJq49+l4GAITYQxaM2rVoyzLcjNk0WtMePKtcNsbVawy4W+Jy0aY2TDKAKkgE3g/5eOP5eT/E8nVXieV8mo0nV1mufDvjPFy5qzrj054zGb3W53bnrYIP+FKb+FK/WL5ZxFXi13xuec7rjiKx2R4WOXDhjWa3Xg3znjfHceLm+IIPyvI9HJaMzMxKSWYzBSoxGETAtJOZvfi+jPhAhNhDjFkb4cLhktaM2TNa0xuHK1wzYNFrFu3yZceFm1zNHIApZE4T8wRX5gja2wStGVZ4758eHPhwgg/4S7P4S0eFcuHCtTW7da33ghdFJTm0EKGCNBDHbl4agITYQ3Z5cuZi0cLcuXFhWtGTFytc4WLNa2ZYmWZrjx4mjRqAKmgFRg/4atP4atQAmAAB27+F4fkcYxUSibnN3ec5vjM3Fw0xGNYrEYqMTy58pgIP+H8r+H8sAOfIAAXUSmbJmcxc2qWIjUarWo1jCi53Odzzx4dZsg/gz1YveZuYmpRBNTKSJISiZiYmJiYkTCYEBEpIurXfPx/FnoCE2EZmjlqyxtci3LlZtlrRjlyrcLZhkW4m+LExaN2uPC2xgCmQkhPw89fh6Bri4PA4uiOTToAABjxFKgIP+Hwj+HxXfheP43PhNTAAAIk7dwITwVy1Y4Y1RREUIiMCMYzrhz5694CE2ENsTdy3b4Wy1w4YYlrRi4xrXOVnlWtGObCzy5c2ZmwxACogBNYP+HuL+HvHp4LwPL6brMzKajEcsYxWohGWZvmTcwxitR23USIP+Hor+Hpnp31rOKqMViIiJub3PHd3xmYjhfgHTFVELnnjrnOyDj4C8Hd8ZuUpCYlEoCYmETCYlMWvOfP7x5gAhNhDnLjxtMzdytwsW7Za0yMWa3DhwsluTGwyMW+LIywsMgApwJYP+IFr+IGPM6zEwKnhx4AzgiavW6vp15IT8POn4eZ0LKTpVOscuTKDLky5NerXqz5seKtMIhOdqjz7ozhOE4IwRhERIwinPHtyvAQAhNhDnIyaY2rLMtY5MLda0aNnK3C3b5FuNqybsmLfM2ZscoAp4J4P+IXD+IX+8b4bxmJnMXE6co1WMVURUKvhdzYCD/h5e/h5znl17b4YxGq1GJqJSzLdzzvc8+HWXEIXLYDGwxxzo4YI4IYIRBHBCIIYIYI458DkzYCE2EZMLFtjzOWi1zmyYVrTKyYrXLdviW5WuTNmzMcOJw5YACoMBLIT8R134jn89647ZcGPFOyNJSYq8S+iua8q3nphnVlGWCuSQhPw3TfhuphxsktDBGWVWtb3w1z1wxnGTRDRTIxRhG8MNb4yE5mx25EZRmqinFEjJKEJQlGCMZxrh7N2gITYQ1bY8rLIycLXLFwxWtGGRgtcs3LFbhbOHDbJiaucTTKAKdCWD/igE/if369N8r4ceVpy43xznN5REaxrWuUa1IIP+H7j+H8mOXPlzxuLta8MRw4a1jUanDMb3vqCEp2OGjONYzjGM4RRIIQSnBGc8vRi7ACE2ENGmFiwb5GS1gxcuFrTFjZLXGNplWsmDRpiaOGONo0aACnkng/4qbP4qf+c1fK+EcngRHCKmZ3PGec5iah04+RlQhPw9zfh69rCFY4Z4bsscasFqWzQxSlCE5yw038DTWICE526PNzopwinCIIQggRRjGtb8fHHsACE2EZWrRq3aM8q1rkwsVrTCwYLcOJzkW4nLNjmyZMWVo1cgCmIYhPxd0fi8BT0yz2x4J4oYMGDJbJLNWFSE/DeB+G7e2qe6uqOSuCMJzjjnrlvy54S3ey56znONU04TmrPTzZAhNhGLHlZsmLbMtbsmLVa0ctMS1w2yuFuFvmY5W+Vi5bY2wApRDoT8WY34sx6V4UJYKVyTxoP+HjD+HjHp11GcTPKHAIaSqIKDuYGAgYWJo41SACE2EOMWXDhYNcS3E5bM1rRlmxrXDDJhWscWNkxyNGWZpjbgCl0Yg/4uzv4uz86z0zwvpNIb1xXjw+1gg/4gXP4gbcx1xuM4mqqq1Gp5c+yE5ESs61nGKMUYxjXPpx8oITYQxZ42mTLlYLW7XHjWtMbjCtxZGeVa2Zs3OXK3Z5mLBiAKlAE6g/4v9v4v+eNdM9L4NKkSuLmbnLJy2qazFxxjnPPPPjx4558vBxHAhPw+7fh9frCk4TpdhYbxveOGcY0halNRwpUyYMEcmOmNhjOs7xvXS33y1ISnajw8c5zhERIwiRBCMkZIJRgIooxhNPDzds5dQCE2EOcrRw4YMMy1hiw5FrRqwyrcWFo3WsGLFzhZNGTnM5ygClcRhPxqCfjUFcK2DRHEuyy048KD/h5s/h5tRe8cdROs9sxghoTAEHBW8LAwMHCwcPEzMesAITYQxbZnLVk2arczHC2WtGGPEtctGrZazx48eZzjY4sLRsAKWROE/GpJ+NSVozYMmCkpVtlwacWmQIP+H1T+H1V4fAnF4zjjrrrnIIXNYiCHZwkKOGWWeWeeECE2EYmmJhlbuHK3LmwsFrRvmxrcOJg4W5Mbhk3y5szBviaACnklg/469P467dnGczmcpjEVpjWtcNcscNI68PBzsIP+HKr+HL3wPD8LlqOGOFYuJvN7znOZyzib1x4Zu4TwNDLpx4ZxnCNKwjCcpxlGUYRIxnXP05w4wCE2EZWzTJizOG63E1ZY1rTM1ZLcLFgxWsHGJixw43LLGyYACmIXg/49Ov49O/Bc+XXlvhMTVxGdZiSE/DnR+HOnZkx8C+yuSuCEYzhO2nDhyoVskuZhinglhjgjhhhlwOdjgxghNhGbEzx5WzlgtysHONa0YNWi1zhyOVrTHiYNGGRg1zYcgAqvAUqD/kCc/kCddenl9OscWYmsVjprhw1jExad3ve87uZjXQ6dMYiJXxvPGeebzmE6vxu/SsCD/h1W/h1XXXhRGtaxwmpi87zxvjvjvnu9zut4arWOHI8DMuLjO24tcbiY4Z7T4WqxAITnbIdmMYwmIlZRhGCEYIicJwjAQjAIIAVpWU5TSrCNb5ejKPgYITYQya4cjTJmyrWWNxiWtHOZytw5MLVaxYYXDFxhcNsOXMAKWhKD/kN4/kNlutceU1V43y73PhiE/D4V+Hw2enRnxXlaeK+ZGGGGkq5Nw8PFwsHBwqHi6mAgLoAhNhDlxky5c2RutbtHOFa0a5XC1zlxMVrZnhcuczJjibMcoApQEYT8h3H5DyczVa2imZKWeGPOgv6+m/r6PUvc1XolhqCgQF6gYCBQcLI1sGmAITYRiatWeFllYrXDFqwWtMbFmtcM27JbjxOMTVpmytsLRoAKmAE7g/5ICv5IB+061XCdTjK88d8d9b47261xqacMcseBz5eFjXDhqKle87rw18SD/h2C/h2d4bxcFY4OmumuUcGt46xm+cc285m73rjhUVSs1cb14MZyhOVqr2YJRhCZGEIRhGEUYynBERgjCMACMYxjevJzw4ghNhDJi5yN27nCta5szBa0zMXK1xiYs1uTIybt3DNw0xZHIAqBATCD/kvo/kv15K1WIxGM1mtzOczzzud1FVyjlVa6ODGMs9eIg/4bbv4bg/C8nUZiYYnUVVa1jWuTHFu85zKpXK3PhuiE7VId8IJwnCcClaRQjCMIwRQjCJFGunr1hsAhNhDFm4a42jhqtctcmZa0xMmC1yybsFrhi1y5WTVozctXAAqJATaD/h56/h5drFRAzF8XWfDeDfWdxvE4rVcI8JPTpjhrliOGYzHg455Ag/4lBv4lHZimnDGI1HCe2e1RDN7vrPFxnJzpMTiYmE8uszmD6VMzcymoVNJmYuLqSYmLqUiQtOefr5nzACE2EZGzXG3bNmy1vhxM1rTJkyrXOVwzWss2PM0wtHLlphxgCnUpg/4ixv4iu94jheKE3edz1jqsqtct68rOOE8uNJCD/iLS/iLpxiTCsVWmoxdTHGucZjv43j+J1ms1u3GE4WWEIxTjGJIEYwjCIRIq1x9GEesAITYQzyNGzdgyyrWWVy4WtGGXKtcOGeJayYt22RgwZYmWJkAKfimE/Eyh+JkHKjnlhXleUJQxSxYsGClJQjGs8c89dM9eTLCQhPxGIfiMlm3bdksDVHEsheGOOO+OuO951RvSeCuqWDQAhOZqc2tQiThFCcpyjCMYESM51y807gAhNhGRqzYtMrnMtx48zFa0yZcS1zjb5VuHI3zNXDTMwbY8gAp0JoP+KHD+KFPF6VnW6zOc8b73xzmZiaiqxrHKscqAg/4mGP4mGbmOeOeOet1cSiK1HLliuEVETfDwYzzAg/c75nM3EzMhMxJNTi4kuc+T5sYAITYRiZNWGNm4aLWONq3WtMrXEtcMsLVbkZMHDfDhxZmzFsAKggEwg/4rjv4rm+84ziaqoqqeJnTUYmqm7zu98bu5oxPLLxOIg/4lOv4lF941xq5uZ26s9c53cTqOGOWOFcGkXK64458/A8mE0cyPPJxRjOEUIwIiMIwJRghFGKNa4ePd3CE2EMGuFrlbYma3KxZZlrRsxxrcTBzjW48jRm4Y5srXLhZACmkchPxggfjBBcumemnFjpCVsGDJotipJTXDLcCE/EYZ+Iw1olfVXRXBKRGUazwz0t9b54TjcDmylNOs5wrCcIozhGNeTrZgITYRmZsHLLK4wrcmVnkWtMzRitw5mGVblxtcrLKzaNMTVkAKRwqE/Fvt+LfdqlgtkpWD/iRW/iRXdN8OOliGjqiAg7mFi5ePgiE2EY8OFjiZMci3IybOFrRjmarXGbI0Ws2zLK3zMsTZlicgCqsBW4P+MIb+MIvN8ouuV6ngqIs3OeeuM5reEViNRGhUpmbTcbxKCZibvhxOHEAAAIP+Jcr+Ja/nOPD4cet3mdoViNVwjpEapiQiJXeb6567vd3MREIrU6RXLr0OvQAAAIP1vAevc3EjKUXExKFXjOMxImExMTExMCYmBNXV1cTBEkSJJX19e4+AACE2EM2DBgwwtMi3M3c5VrTNjZrcLTI0WsXLFi0bt2jfMxbACmQjg/4x+P4x+XPlusxxiU4nWeUZwAXWudCD/iSm/iSnHRGs8LxmLvLny5gHi+JzmIN8Dce++M2JIQlMpkJ35PlzgCE2EMM2Vzjw5Gq3K5aM1rRjjaLcONg5WuWrBm2ZYmrNw5xgCmcgg/4w1P4w1e/Z37GovV8pwhmrm6Y3qMiD/iWI/iWJq3Hh16ePw3fGNwjFa1yxqtTUZIR3nLVRjCKM4ThOEYiKN+TpbCE2EMGDDJiasm61u5YMlrRi3cLcTJsyW5mrZvlyZmjBg4zACq8BSIP+M6b+M6fjrnjeMohhGMXhq9RVYUq7vd8c58OpRGKqri7znjvjnjnnne2eVcvCg/4kBP4kBe1z0npPK9K4zG3G+Oc8+O88YzmojGscPAz4XLhrWtRjKZ3OZ43O7zvjHiruQITJ0IdNCNaVTRiBBGURGEYwjCcIwJRghGEJwjCMpwRlOJWvL4MHgQAhNhGPFkyMmTBmtcucTJa0xtMa1wzZsVuNw3bYsTNu5wt8IApoIIP+N9T+N8+s3jIdsuE4qp1eExuutTxAg/4kEv4kI8X08HwA6RPK+CpTFze9dbbAhOFCOGM5xQhEIwrKspwnOeHi54dIITYQ0atnDnIwxrXOLCwWtM2Vqtw5mbJayb4WbJi2xsWbbIAKWhaD/jr4/jsVjXHHOuNZzNlT0xHIg/4jjP4jj3DPTPCdRiKhG6vjAIWrNY+FCjlSkcEsN+Tlh1QhNhDXJlZM2rPKtx5mDJa0zMsy1w2Z5lrFs0y5MbHLlyM8oAqXAT2D/j2U/j2V5bvozhGEUiJuNue9553m7mIqNVjwO/Z4DVYxOEZxz4bsg/4jzP4jzec9PH6ccTBWKxjhHCeFxDNXNszdzN5xlxxMQgi668NzIIS26dYxRjeMYwjBBGCE4QnCMIwjFBGEUBGBFGMa1y7ccfAQITYQxY427FrkZrWbVm5WtMmVutwt2zRbhzMWrhw4yNsTNkAKhwE1g/5BEv5BBWcb1cc+nV064XVxdytNTw48DhEanUUVnXes3YCD/iJQ/iJbves8Lxrr0a34251ETUpW48eXM5bmLqy6nhx1NUCE4HC4c5ozjGacAhEQihEQjBCIRijOeHg8E8GAITYRiZOMLDI1zLWbXI2WtG7RktxMMrda2yZmeJg1x5cjhqAKSgyD/kRq/kRJnXBq85nqg/4kDP4kF9omsI5ShqqOVcLAw8LMzMDIACE2ENXLhlkcsMS1i3ytVrRgyYrXLdiyWtmTFljcMHDDIzbgClgThPyIxfkR10ZcjdSmiGaUaZ4YcYCD/iT8/iT7nhxZ1vF1casyhaM9JTk44UKGGWOvQywYQCE2EMWDNw2Y5cS1g5YtlrRuxYLXDZqxWsmeLE3YsWjVk4YACrYBVIP+Q+b+Q+fwPBcOOc11jbNTwnUVhSKz4l0qYzd5m0omHKtMREzvN3OSZiEplN8vF8Tr07iD/iIo/iIpiXgeD5XXo1jV6vVzdznc8b51xzm93MXU8Kiu3g+AVE1mLvec5ncSqqimrxMcvD8Ljw5gg8e1HuwqYXFxJNZTF1aiYJjOM4zUwmCAiZiQJgQErnn5fjxyITYQ3ZZGzfM4zLW+RhlWtHGXCtctMmZayaN8zdi3Zs8jJmAKkwE5hPyXzfkwFxaNeq9tUcVqYEpr3w3x3vjvXLetZwWpgtohobmKlMC06Y7TqIP+IvL+IwGOXg+B4viePwTMaYxwxXCsRSs4zGZzO55zuXOImJis8Nrkg/E9LzZu7ucpBEoImLq6XU1dSCSSZvj6PhxgITYQzcuGmTKwZLWeZxhWtMLVutw5WLJa0ZZMzXFjYtWTJiAKey6E/J4d+TvmUMkcE5Xhlne+FlnWdZzglSlNGnQ4l5UhCMscF4P+IPL+IQfGazieEcI5MKYurkzd3O+HFrKJjPDriZCD9jj3JlMymBMJTExIRITN3vxfPrAhNhGVtmwssTHCtY5MzFa0aN8a1wzzNlrZg2Yt8LVhjZMW4Ap+MYP+Uoz+UoHETU0mWY4zxzu9zKeE6jHTr0cNRrXJodYzkIP+IGD+IHFEVHCMRhiaQq63HGuLLOtuV5rNZRnpx1cAg9eNm83MzMQiZE1cESSmJRKJTeePo+LWACE2EMszlqxysmS1mzxsFrRkzZrcOZvjW5m7fMyyM27NkybACl4ag/5FWv5FX66xy8HwOPA6YjlGKnHGs5yAg/4n8P4n/eXFw48N6LpAiM4jeITB1Ic+KqaKIIznl26XMCE2EMMrLLixY263LiYMlrRk1xrcTFllW48LRuzaNm7bM2aACk4QhPyLbfkXJnsM1sFMFo0lUIP+KED+KDfNmM1dRuo2hpakLlBkDBw8nMpAITYQwws3DNi5yLW2Fy0WtMzFitcscTFbjYM8bfK0ZZWjLIAKcyGE/JX5+Sv/Hk1ypWVcFcE7QpfdOFISUjgw6LxAhPxM9fiZtrfiZcVcFZXleEZ5d2lNOca4MsoRgIXLXRaGKOCEhRhBDBHFHLBHDPbl4ZM4ITYQ0Zt8jRo4wrWbhk2WtM2ZktxZGuJa0aOMuNqyYMHGPCAKYBiD/k2w/k21m+fbrrMZqRU8t9KjIIP+Jk7+JkGuW/AzyVSJqZzXhxvn1IWzQQYHExwwpUcMKOGGvD4tFrghNhGRozw5cjjEtxMs2Za0aMMi1y2bt1rnC0aY3DXM5xYnAAqqAUyD/k6Q/k6XweJxYvE4zhSpiJXtnr4HOZkFRnxr1HCGM3m83u2WYteEavtOmIP+KVD+KUHueDy41z1xjLi3O5iMcMa5dOmOGIpm93x4113fHMsOFdNcsaxiKqJLrrjrvnxAhOtaPL0wlKCKMYxIoTgRghFARCEUIwiIwICEYIiMYzw7+KeAACE2EN3LjK3YZma1ljx5lrTG0brXGFq4W4cblthYMmOZhmygCqoBS4P+VZz+VZ3nxzreN1ZV6rGOGqxWJibm7u9rmZrHXodMVjGFWzc7575889d3V9J0kIP+Jkj+JknhGOl9J6TwzrJfNvjnj13x45u8xGKjGo4cu/Y8DcTc7zu87uMwY1GKrhWIoISHgRDuwjGIjERIwihEESMEJyIwEIwCEYRCKEU4Yenpm8BAITYQxbNWeXC2zLWuJwzWtGLLItw5Grla2cMGjnNhysXLTMAKvgFdg/5WKv5WJWdcdZVYNlyGamJiMNYrlVYqJzfG+O95nNKrkPAiowi5mZm3GNt3GV+F5/neL4nggIP+IU7+IWmt8s6jp4PgA8TesY1FavhxiZzm853vPXO7zMxEautMRiKEJlMZWzG6tKBwz4Xg+Bw49IP4ArzbuZtaYmImCYlJMSJqUEwmYmJImrq4RIiYlBMJiYkSnOevso+AACE2EMcbls2b4ma1nmYZlrRy1YLcWLKyW43OJi2bM3LfM1ygCpIBLYfxgReMCWAIHAiHwaBwGBwCBoDAYCQCBQKCQyEQiEQqDQqGIFAa/ZoTD4HDYPC64IP+MPj+MQXk69DhiOUcqwgznO953u7ubmBw48kTIITgcyevDXDGsUUIRhGEYTJTy2va9L4JNGlv5eHBfwAAITYQya48zhs0bLcjdk1WtMrVytcYmzla3ctGrDI4zM2LnEAKXRWD/jM2/jM9451z1zxxxTUdN+BhoIT8Yvn4xXaQ1RyQxVpOtcNd88uXCIXQVMjLDKlSwo4Zc3PC0AAhNhGZq0ZsWGJotxM3LFa0yZMi3DhbsluJoxzN2rNlmc4WQAqtAUWD/jnE/jnbxblnoeJDFYxEwm93xvu55uYrhXLl01qKxM7vjvPi8PDvnOYmNPCz01wAhPxmyfjNdpLDa9y+O8ccZ4UYUhgtiyU5EMEJLzx48uGuOuGM1LWwYpcSGSGiMoxZcG2OmYCD9bwI9Pc2kmpXF3EprNQRExMXVkM1Ka3qJiJYtLLff2ZdACE2EM2jVtlytGq1gzZYVrTG2YrcLNljWuHLZizcYmOHNkygCrABSYT8f2n4/tTk4MscK8mKWTJi0YqYISjOt7zx3vlrhhGzNi1YMEqSnC8a1vHDfDhrOd4RpDFTJhwAg/4xWP4xWTh2jlXCtSnOeOe++PW+c3mJidNVjGqxvwtzN3xnnGY2ytMY1jHR4nPPgeCAg+nvI9febqVpLggBKZTEwhQRExMWTF1mouJTO/D9OXmAITYQyZN8rZuyYrcbfLlWtMWVwtw42Tda3x4WbFw1b4mmPEAKoAE2g/43Ev43E+HHON68nhx3e7XFa1qtcNaxrhrhWMVlvjx58+u+N7rweERQhPxh/fjD/06M+bHijgpamDBKVEoyjWN6475c+fHh1sMYoQtKVsFtWCWCEoXOYRkZZ5Y44YYYISKGCOKOKOGCGBBDAQIpYYI4IYYYoY69HDDBuCE2EY2+HE4yssy1i5yYlrRtlwrXGRs0Wt27NnkctWTFw1xgCokBLYT8jZH5Gz4206M+bh2rOc4yhLBaWTBgpihacqzvXLO+GOHRw8yQhPxlIfjKfhi16tOiuCErUlaEKRjPDhy1z471vCspQpLBDdG0KITmShWt53nNGMIwjCJCMIAhErCsMNd/Bg6QITYQ3ys82bGzbrcTdgzWtGuLEtwtWDdayzOWDlthzOMrHMAKbCKD/kgw/kgr5wurxNNb8TfRqqnG7vd7rvy5gIT8ZH34yH0sEZI1hncHdx4Z2OM4pUYJ6qZcgIP1uXg75xxEURJcpmS534fn5rAhNhGVpkyt2+LGtbNWrNa0YM2q1yzYMluRu1cY8bJxkYtsYApnHoP+Sq7+SpuK3w61xnnfO9iMYxjGnCogg/4zNP4zQbrnjny3pVarhjUcpxGcd63eQIPyPE7zM3d3MzMxMSJnjz9OY8AhNhDJowwt8OHCty5MmZa0c4cy1zmwtVuNw5ZY3Dho3bt8QApxIoP+TBb+TB/jUZ4Z4Vx4OFTqMItMzdeH5neoAIT8Zmn4zIYrY8GW2nJlbbZY4ZIQtSlpYMORCsCEwdKGm+Gc4kYEUYownOUZzy9OMZdoITYQ0xOWzfK1yLWzTI4WtGOHKtxNGDJa5xMMTlk1aZGTlmAKhQEug/5PZP5PUeuJ744x1jiynEa10dOGMSvjvnz3e1TyvwrqAIT8YRH4woaYNkNTMxRlVWt8OHWaUZ0pTBPiTtOkZwy4s8tIhKdiFeHecUYwmjCcpowIyihCEUIoxnfDt4MHMCE2ENMrDM3xMHC3M4YZFrTCzYrXORk5WsGWRg3b48zRyzygCn0rg/5PSv5PL876de2+TE8MszvPHjx3nd3dVHKOmOFdt8oigIP+M4j+M5Gr4Xi13xjcZxeGIxWsa1ipqZmevDvO7kCE43CrtjO96owIBFFGEUYEScZ5+Phg8FAhNhDTI3aNG2JytxY8LJa0csGq1wyZtFuTGxa5MWZu5zY3AAqEATGE/Kex+U+es7VwXpemFdGUqWyOFOUrTRvOucvchSWbHyEKAIP+MvD+MvnN9OfLfK+FVVQmbnrw5uLNTEVo8BFRF15fheDdgIPh62fBLm5ucphMARJMExMSXM8fB8+Y84AhNhDBszcssuRytwssjJa0cOGK3E0yYlrBs5xYWzhkxzZcwAqgATeE/Kqh+VT2taa6VnhhWEaUxYMWTFgyWlKU1a3w48d8ufXn01ulk1aOFqtmpC6F+Mn74yqYJKqcdXiKJJopJKY46ZcDbbbXTLbDDLDBJVRgLsljsVdgKJoa6758SnpwIIPwPciPT53ziMxdXEpgiJmJi4uiJAgmJ35vo3XAITYRlZsnLlxlxLWrPJkWtMjVktcOcbRaxc4sbPCxbN2WFyAKhgEyg/5A5v5A529usbq+Tlya5a0wqGbXec7txm0xE8BjIIT8beH428W7HsrknTHDLPOx3xzw3nGUMVMWTFkwYJWSqvGeGXB43HyZQIP3K4545zMkouJTEpAIupIuLjN74+P3x4QhNhGRpkcMcrFutcM3LNa0bs3K3Czb5VrnE0y5XDdw3zZmwAppIIP+RAj+Q/vUZ1xrm3vO83mJw5Y1rXCMcr0Ag/43vP43w7jjXGt4TiI6OzpGITmOqdyAhOJqy44zjNOMU4RQCKc75eOh1iE2EOGLFmwZtsq3G3xt1rTLmarcOJi2WucLNo4x4s2bC2cACnspg/5GuP5GufF1u1oiMcMR4jgxMZvd9+nXdzKs6rFAhPxvEfjeJ020VyTxVtOVY6c2mOGc5wjKmbHi1QlKFs+Cc6iD96o9G7mYuLXEkTCYBMSlx8PzZx2AITYQ3ZYWTHG2yLcmRu4WtMuVktc4sTNa2zNMWVm2x5cOHGAKWRWD/kdq/kdnxLwOPDOJJq644jKD/jio/ji5zHHl15RFRitX044rIITJ1EOjGs5xjOE4zvp1pCE2ENGzNizxM2y3CyaY1rRm3brXDLM5W4WjRq0cNXDTDlwgCmYcg/5McP5MYe/R1dXGeM2vhOsY4PAvljCE/Gtx+NcPBv4U0NU8kMFISIxx014td73AhOVwI58d51nNMEYVjhnfnxhqITYQ4YsGmLExZLW2PCxWtMjNytcZmeFa4aYcONu4aZMjTCAKjgE7g/5NEv5NL9THDGr8rfBhWUbZzd7Jm0SllOVtxN3MzXHwJ5a4AIP+N5j+N3+tk338DwbzeZ3dWrFV2PCxiqxhKS93lxvd73HfV0iE5GpDsoynBFEARAjCMowlOEZRhGMowjFXDv146V8CACE2EMc2Ng5atmi1iwbsVrRnjZLXLFy0W4suXHmZuMzPLiygClsXg/5Tvv5Ts+Z4fLjF3dxMtT0xGIT8awH41j8hixQxSzKRhWtN+DPlyoPyvGded7bFzGZ458PxWiE2EYczRi1ZNWi1owbMlrTK1ZLXOJkwWtsjbNkzOGWFg1agCnwnhPyrfflW/cNK9K4p4KWhkhghgngmnHDW+OuNnzVhTMCE/GvB+NeFwMOaOSOLDStcMc8cs8bLK8JwhHBPJXZGlKiE42inHnOZGaZBBGUYiJOM54+HnjLsACE2EMGrfCxasGq1k1aNlrTJkbLXLhk2W5mWNoxy4W2JjmZgClAQg/5aKv5aQes5563E4pjFAIP+Ndj+Nce+FTy3wlWziIWjQGbjhjhllrwuBWAhNhDliwbZmDJotZYnGFa0ctmS1ziZN1uZyzY5XOVk4Z4m4ApnHYP+WWD+WWHxajjjdbsVUcNdr6OU8nHog/40yP40yfB4cuPCMK1FExxrjHOOcOtAhOlkly63nNOESMrwrCMJr4dtNwAhNhDjLlcscrBytZtGrda0ZY2S1zlcOVrJqxwuMbhw2ZMGQApwJIT8tEn5aJeTkY7XpO0KStSksSil145Zzz21yuCD/jcy/jczZ4b6Z4TiIlN7njnc7TEIz4XHWMCE6mRv1xjOE4xREIEEJwmnO+PozhIhNhGTHhaYm7NitwtMLZa0Ytma1y1xtVrJi3b5MbTMwYNmwAqPATmD/lUQ/lUVi4zHGOccYzTWK5cMdK1gnOeOefNxm7hThqOGK10vwJ1gg/45Gv45A9zi+GeVarSJnfHOeeet7vN3NxMwioReGp4Y4YwquOiD8zl484RmZu5lMXV1AiYuLiSUXUxKJTGTv18nUiE2ENWbJxlZsMa1izyOFrRnlcLcLHC0Wsm+Nzkx4m2HNjYgClEQg/5Y+P5ZCefGOMZSxFdgg/45Xv45W09L1Faz05sdwITqYNuOc5xnG9eHphkAITYQ5cZsjXFixLcjTG0WtHGJstwuMThaxbY3GJm4cs2jHEAKkwExhPywCflgHjLh8Lg5K0nJi05JRtCEKVpGsMMsdLp4s+bXq00pTLSlKoT8cSH44sdWLbsvSdo0wZ+FWl5Tqw1nWcb0rSuTDs16suSctGnja8lMIITJ0q06NZkYpok4RlGSEo0jKcpkU0ZxjWu3LHjAITYQxatcTVixZLcTTE1WtGGFqtc4s2Na1ZNmOVzmY42DBwAKbyOD/li0/li1d7rK4jFcNaxjFKu5vPOfBrnu9oP+Ohr+Ohtd8s9I4RUYueN8+O+/G9rrFdKjGITgcSW/LeM4xjFCJBAIThWOPfw6V6QhNhGRw2Yt2OPKtauczBa0wtGy3E5ZtlrPM2bOWrfGzzMMIA=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3895</TotalTime>
  <Words>2086</Words>
  <Application>Microsoft Office PowerPoint</Application>
  <PresentationFormat>On-screen Show (4:3)</PresentationFormat>
  <Paragraphs>650</Paragraphs>
  <Slides>46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Dark 3410</vt:lpstr>
      <vt:lpstr>Virtual Memory 2</vt:lpstr>
      <vt:lpstr>Announcements</vt:lpstr>
      <vt:lpstr>Goals for Today</vt:lpstr>
      <vt:lpstr>PowerPoint Presentation</vt:lpstr>
      <vt:lpstr>Address Translation</vt:lpstr>
      <vt:lpstr>Address Translation</vt:lpstr>
      <vt:lpstr>Simple PageTable</vt:lpstr>
      <vt:lpstr>Summary</vt:lpstr>
      <vt:lpstr>Page Size Example</vt:lpstr>
      <vt:lpstr>Invalid Pages</vt:lpstr>
      <vt:lpstr>Beyond Flat Page Tables</vt:lpstr>
      <vt:lpstr>Page Permissions</vt:lpstr>
      <vt:lpstr>Aliasing</vt:lpstr>
      <vt:lpstr>PowerPoint Presentation</vt:lpstr>
      <vt:lpstr>Paging</vt:lpstr>
      <vt:lpstr>Paging</vt:lpstr>
      <vt:lpstr>PowerPoint Presentation</vt:lpstr>
      <vt:lpstr>sbrk</vt:lpstr>
      <vt:lpstr>Context Switch</vt:lpstr>
      <vt:lpstr>Shared Memory</vt:lpstr>
      <vt:lpstr>Multiplexing</vt:lpstr>
      <vt:lpstr>Paging Assumption 1</vt:lpstr>
      <vt:lpstr>Reasons for Thrashing</vt:lpstr>
      <vt:lpstr>Thrashing</vt:lpstr>
      <vt:lpstr>Paging Assumption 2</vt:lpstr>
      <vt:lpstr>More Thrashing</vt:lpstr>
      <vt:lpstr>Preventing Thrashing</vt:lpstr>
      <vt:lpstr>PowerPoint Presentation</vt:lpstr>
      <vt:lpstr>Performance</vt:lpstr>
      <vt:lpstr>Page Table Review</vt:lpstr>
      <vt:lpstr>Page Table Example</vt:lpstr>
      <vt:lpstr>Performance</vt:lpstr>
      <vt:lpstr>PowerPoint Presentation</vt:lpstr>
      <vt:lpstr>Translation Lookaside Buffer (TLB)</vt:lpstr>
      <vt:lpstr>TLB Diagram</vt:lpstr>
      <vt:lpstr>A TLB in the Memory Hierarchy</vt:lpstr>
      <vt:lpstr>TLB Coherency</vt:lpstr>
      <vt:lpstr>Translation Lookaside Buffers (TLBs)</vt:lpstr>
      <vt:lpstr>TLB Parameters</vt:lpstr>
      <vt:lpstr>PowerPoint Presentation</vt:lpstr>
      <vt:lpstr>Virtually Addressed Caching</vt:lpstr>
      <vt:lpstr>Virtual vs. Physical Caches</vt:lpstr>
      <vt:lpstr>Indexing vs. Tagging</vt:lpstr>
      <vt:lpstr>Typical Cache Setup</vt:lpstr>
      <vt:lpstr>Caches/TLBs/VM</vt:lpstr>
      <vt:lpstr>Summary of Cache Design Parameters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2</dc:title>
  <dc:creator>Hakim Weatherspoon</dc:creator>
  <cp:lastModifiedBy>Hakim Weatherspoon</cp:lastModifiedBy>
  <cp:revision>406</cp:revision>
  <dcterms:created xsi:type="dcterms:W3CDTF">2006-08-16T00:00:00Z</dcterms:created>
  <dcterms:modified xsi:type="dcterms:W3CDTF">2011-04-07T18:45:21Z</dcterms:modified>
</cp:coreProperties>
</file>