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9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0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5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7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8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9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0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2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3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4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5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6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7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8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9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0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31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32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3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4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35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3" r:id="rId20"/>
    <p:sldId id="374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257" r:id="rId30"/>
    <p:sldId id="258" r:id="rId31"/>
    <p:sldId id="259" r:id="rId32"/>
    <p:sldId id="260" r:id="rId33"/>
    <p:sldId id="353" r:id="rId34"/>
    <p:sldId id="261" r:id="rId35"/>
    <p:sldId id="262" r:id="rId36"/>
    <p:sldId id="264" r:id="rId37"/>
    <p:sldId id="265" r:id="rId38"/>
    <p:sldId id="323" r:id="rId39"/>
    <p:sldId id="269" r:id="rId40"/>
    <p:sldId id="272" r:id="rId41"/>
    <p:sldId id="311" r:id="rId42"/>
    <p:sldId id="342" r:id="rId43"/>
    <p:sldId id="343" r:id="rId44"/>
    <p:sldId id="313" r:id="rId45"/>
    <p:sldId id="351" r:id="rId46"/>
    <p:sldId id="314" r:id="rId47"/>
    <p:sldId id="320" r:id="rId48"/>
    <p:sldId id="324" r:id="rId49"/>
    <p:sldId id="316" r:id="rId50"/>
    <p:sldId id="315" r:id="rId51"/>
    <p:sldId id="329" r:id="rId52"/>
    <p:sldId id="325" r:id="rId53"/>
    <p:sldId id="331" r:id="rId54"/>
    <p:sldId id="333" r:id="rId55"/>
    <p:sldId id="334" r:id="rId56"/>
    <p:sldId id="335" r:id="rId57"/>
    <p:sldId id="336" r:id="rId58"/>
    <p:sldId id="327" r:id="rId59"/>
    <p:sldId id="337" r:id="rId60"/>
    <p:sldId id="338" r:id="rId61"/>
    <p:sldId id="340" r:id="rId62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4" autoAdjust="0"/>
  </p:normalViewPr>
  <p:slideViewPr>
    <p:cSldViewPr>
      <p:cViewPr varScale="1">
        <p:scale>
          <a:sx n="50" d="100"/>
          <a:sy n="50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3" rIns="90407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3" rIns="90407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3" rIns="90407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word … too expensive: 4GB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arrray</a:t>
            </a:r>
            <a:endParaRPr lang="en-US" baseline="0" dirty="0" smtClean="0"/>
          </a:p>
          <a:p>
            <a:r>
              <a:rPr lang="en-US" baseline="0" dirty="0" smtClean="0"/>
              <a:t>per block… ?</a:t>
            </a:r>
          </a:p>
          <a:p>
            <a:r>
              <a:rPr lang="en-US" baseline="0" dirty="0" smtClean="0"/>
              <a:t>Variable … complicated hardware</a:t>
            </a:r>
          </a:p>
          <a:p>
            <a:r>
              <a:rPr lang="en-US" baseline="0" dirty="0" smtClean="0"/>
              <a:t>We will  stick to 4kb pages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VADDR</a:t>
            </a:r>
            <a:r>
              <a:rPr lang="en-US" baseline="0" dirty="0" smtClean="0"/>
              <a:t> = 0x00401538</a:t>
            </a:r>
          </a:p>
          <a:p>
            <a:r>
              <a:rPr lang="en-US" baseline="0" dirty="0" smtClean="0"/>
              <a:t>PFN = VADDR/4kb = VADDR&gt;&gt;12 = 0x401</a:t>
            </a:r>
          </a:p>
          <a:p>
            <a:r>
              <a:rPr lang="en-US" baseline="0" dirty="0" err="1" smtClean="0"/>
              <a:t>PageTableEntry</a:t>
            </a:r>
            <a:r>
              <a:rPr lang="en-US" baseline="0" dirty="0" smtClean="0"/>
              <a:t> at 0x90000804 contains 0x4123B000</a:t>
            </a:r>
          </a:p>
          <a:p>
            <a:r>
              <a:rPr lang="en-US" baseline="0" dirty="0" smtClean="0"/>
              <a:t>Data at 0x4123B538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2</a:t>
            </a:r>
            <a:r>
              <a:rPr lang="en-US" baseline="30000" dirty="0" smtClean="0"/>
              <a:t>20</a:t>
            </a:r>
            <a:r>
              <a:rPr lang="en-US" dirty="0" smtClean="0"/>
              <a:t> entries in </a:t>
            </a:r>
            <a:r>
              <a:rPr lang="en-US" dirty="0" err="1" smtClean="0"/>
              <a:t>pagetable</a:t>
            </a:r>
            <a:r>
              <a:rPr lang="en-US" dirty="0" smtClean="0"/>
              <a:t>, so 2</a:t>
            </a:r>
            <a:r>
              <a:rPr lang="en-US" baseline="30000" dirty="0" smtClean="0"/>
              <a:t>22</a:t>
            </a:r>
            <a:r>
              <a:rPr lang="en-US" dirty="0" smtClean="0"/>
              <a:t> bytes = 4MB (w/ 4byte entries), so 40MB (25% of total!)</a:t>
            </a:r>
          </a:p>
          <a:p>
            <a:r>
              <a:rPr lang="en-US" dirty="0" smtClean="0"/>
              <a:t>Q: Can we possibly</a:t>
            </a:r>
            <a:r>
              <a:rPr lang="en-US" baseline="0" dirty="0" smtClean="0"/>
              <a:t> have a “full”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A: Not enough physical memory pages – some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entries will be duplicates!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</a:t>
            </a:r>
            <a:r>
              <a:rPr lang="en-US" baseline="0" dirty="0" smtClean="0"/>
              <a:t> now access to NULL will fail</a:t>
            </a:r>
          </a:p>
          <a:p>
            <a:r>
              <a:rPr lang="en-US" baseline="0" dirty="0" smtClean="0"/>
              <a:t>A: we might not have that much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not executable;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different views</a:t>
            </a:r>
            <a:r>
              <a:rPr lang="en-US" baseline="0" dirty="0" smtClean="0"/>
              <a:t> of same data </a:t>
            </a:r>
            <a:r>
              <a:rPr lang="en-US" dirty="0" smtClean="0"/>
              <a:t>with</a:t>
            </a:r>
            <a:r>
              <a:rPr lang="en-US" baseline="0" dirty="0" smtClean="0"/>
              <a:t> different permissions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</a:t>
            </a:r>
            <a:r>
              <a:rPr lang="en-US" baseline="0" smtClean="0"/>
              <a:t>not executable; etc.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8.emf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9.emf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notesSlide" Target="../notesSlides/notesSlide7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image" Target="../media/image11.emf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3.emf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17.emf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9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../media/image20.emf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" Type="http://schemas.openxmlformats.org/officeDocument/2006/relationships/tags" Target="../tags/tag208.xml"/><Relationship Id="rId21" Type="http://schemas.openxmlformats.org/officeDocument/2006/relationships/image" Target="../media/image22.emf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3" Type="http://schemas.openxmlformats.org/officeDocument/2006/relationships/tags" Target="../tags/tag226.xml"/><Relationship Id="rId21" Type="http://schemas.openxmlformats.org/officeDocument/2006/relationships/image" Target="../media/image23.emf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notesSlide" Target="../notesSlides/notesSlide17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24.emf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250.xml"/><Relationship Id="rId7" Type="http://schemas.openxmlformats.org/officeDocument/2006/relationships/image" Target="../media/image26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image" Target="../media/image28.emf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notesSlide" Target="../notesSlides/notesSlide20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image" Target="../media/image29.emf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" Type="http://schemas.openxmlformats.org/officeDocument/2006/relationships/tags" Target="../tags/tag303.xml"/><Relationship Id="rId21" Type="http://schemas.openxmlformats.org/officeDocument/2006/relationships/notesSlide" Target="../notesSlides/notesSlide24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notesSlide" Target="../notesSlides/notesSlide26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tags" Target="../tags/tag387.xm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29" Type="http://schemas.openxmlformats.org/officeDocument/2006/relationships/tags" Target="../tags/tag390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31" Type="http://schemas.openxmlformats.org/officeDocument/2006/relationships/notesSlide" Target="../notesSlides/notesSlide27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notesSlide" Target="../notesSlides/notesSlide2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notesSlide" Target="../notesSlides/notesSlide29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5" Type="http://schemas.openxmlformats.org/officeDocument/2006/relationships/image" Target="../media/image30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3" Type="http://schemas.openxmlformats.org/officeDocument/2006/relationships/tags" Target="../tags/tag430.xml"/><Relationship Id="rId21" Type="http://schemas.openxmlformats.org/officeDocument/2006/relationships/notesSlide" Target="../notesSlides/notesSlide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4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26" Type="http://schemas.openxmlformats.org/officeDocument/2006/relationships/tags" Target="../tags/tag482.xml"/><Relationship Id="rId39" Type="http://schemas.openxmlformats.org/officeDocument/2006/relationships/tags" Target="../tags/tag495.xml"/><Relationship Id="rId3" Type="http://schemas.openxmlformats.org/officeDocument/2006/relationships/tags" Target="../tags/tag459.xml"/><Relationship Id="rId21" Type="http://schemas.openxmlformats.org/officeDocument/2006/relationships/tags" Target="../tags/tag477.xml"/><Relationship Id="rId34" Type="http://schemas.openxmlformats.org/officeDocument/2006/relationships/tags" Target="../tags/tag490.xml"/><Relationship Id="rId42" Type="http://schemas.openxmlformats.org/officeDocument/2006/relationships/tags" Target="../tags/tag498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5" Type="http://schemas.openxmlformats.org/officeDocument/2006/relationships/tags" Target="../tags/tag481.xml"/><Relationship Id="rId33" Type="http://schemas.openxmlformats.org/officeDocument/2006/relationships/tags" Target="../tags/tag489.xml"/><Relationship Id="rId38" Type="http://schemas.openxmlformats.org/officeDocument/2006/relationships/tags" Target="../tags/tag494.xml"/><Relationship Id="rId46" Type="http://schemas.openxmlformats.org/officeDocument/2006/relationships/tags" Target="../tags/tag502.xml"/><Relationship Id="rId2" Type="http://schemas.openxmlformats.org/officeDocument/2006/relationships/tags" Target="../tags/tag458.xml"/><Relationship Id="rId16" Type="http://schemas.openxmlformats.org/officeDocument/2006/relationships/tags" Target="../tags/tag472.xml"/><Relationship Id="rId20" Type="http://schemas.openxmlformats.org/officeDocument/2006/relationships/tags" Target="../tags/tag476.xml"/><Relationship Id="rId29" Type="http://schemas.openxmlformats.org/officeDocument/2006/relationships/tags" Target="../tags/tag485.xml"/><Relationship Id="rId41" Type="http://schemas.openxmlformats.org/officeDocument/2006/relationships/tags" Target="../tags/tag497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24" Type="http://schemas.openxmlformats.org/officeDocument/2006/relationships/tags" Target="../tags/tag480.xml"/><Relationship Id="rId32" Type="http://schemas.openxmlformats.org/officeDocument/2006/relationships/tags" Target="../tags/tag488.xml"/><Relationship Id="rId37" Type="http://schemas.openxmlformats.org/officeDocument/2006/relationships/tags" Target="../tags/tag493.xml"/><Relationship Id="rId40" Type="http://schemas.openxmlformats.org/officeDocument/2006/relationships/tags" Target="../tags/tag496.xml"/><Relationship Id="rId45" Type="http://schemas.openxmlformats.org/officeDocument/2006/relationships/tags" Target="../tags/tag501.xml"/><Relationship Id="rId5" Type="http://schemas.openxmlformats.org/officeDocument/2006/relationships/tags" Target="../tags/tag461.xml"/><Relationship Id="rId15" Type="http://schemas.openxmlformats.org/officeDocument/2006/relationships/tags" Target="../tags/tag471.xml"/><Relationship Id="rId23" Type="http://schemas.openxmlformats.org/officeDocument/2006/relationships/tags" Target="../tags/tag479.xml"/><Relationship Id="rId28" Type="http://schemas.openxmlformats.org/officeDocument/2006/relationships/tags" Target="../tags/tag484.xml"/><Relationship Id="rId36" Type="http://schemas.openxmlformats.org/officeDocument/2006/relationships/tags" Target="../tags/tag492.xml"/><Relationship Id="rId10" Type="http://schemas.openxmlformats.org/officeDocument/2006/relationships/tags" Target="../tags/tag466.xml"/><Relationship Id="rId19" Type="http://schemas.openxmlformats.org/officeDocument/2006/relationships/tags" Target="../tags/tag475.xml"/><Relationship Id="rId31" Type="http://schemas.openxmlformats.org/officeDocument/2006/relationships/tags" Target="../tags/tag487.xml"/><Relationship Id="rId44" Type="http://schemas.openxmlformats.org/officeDocument/2006/relationships/tags" Target="../tags/tag500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tags" Target="../tags/tag470.xml"/><Relationship Id="rId22" Type="http://schemas.openxmlformats.org/officeDocument/2006/relationships/tags" Target="../tags/tag478.xml"/><Relationship Id="rId27" Type="http://schemas.openxmlformats.org/officeDocument/2006/relationships/tags" Target="../tags/tag483.xml"/><Relationship Id="rId30" Type="http://schemas.openxmlformats.org/officeDocument/2006/relationships/tags" Target="../tags/tag486.xml"/><Relationship Id="rId35" Type="http://schemas.openxmlformats.org/officeDocument/2006/relationships/tags" Target="../tags/tag491.xml"/><Relationship Id="rId43" Type="http://schemas.openxmlformats.org/officeDocument/2006/relationships/tags" Target="../tags/tag499.xml"/><Relationship Id="rId48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3" Type="http://schemas.openxmlformats.org/officeDocument/2006/relationships/tags" Target="../tags/tag505.xml"/><Relationship Id="rId21" Type="http://schemas.openxmlformats.org/officeDocument/2006/relationships/notesSlide" Target="../notesSlides/notesSlide33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image" Target="../media/image31.emf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26" Type="http://schemas.openxmlformats.org/officeDocument/2006/relationships/tags" Target="../tags/tag550.xml"/><Relationship Id="rId39" Type="http://schemas.openxmlformats.org/officeDocument/2006/relationships/tags" Target="../tags/tag563.xml"/><Relationship Id="rId21" Type="http://schemas.openxmlformats.org/officeDocument/2006/relationships/tags" Target="../tags/tag545.xml"/><Relationship Id="rId34" Type="http://schemas.openxmlformats.org/officeDocument/2006/relationships/tags" Target="../tags/tag558.xml"/><Relationship Id="rId42" Type="http://schemas.openxmlformats.org/officeDocument/2006/relationships/tags" Target="../tags/tag566.xml"/><Relationship Id="rId47" Type="http://schemas.openxmlformats.org/officeDocument/2006/relationships/tags" Target="../tags/tag571.xml"/><Relationship Id="rId50" Type="http://schemas.openxmlformats.org/officeDocument/2006/relationships/tags" Target="../tags/tag574.xml"/><Relationship Id="rId55" Type="http://schemas.openxmlformats.org/officeDocument/2006/relationships/tags" Target="../tags/tag579.xml"/><Relationship Id="rId63" Type="http://schemas.openxmlformats.org/officeDocument/2006/relationships/tags" Target="../tags/tag587.xml"/><Relationship Id="rId68" Type="http://schemas.openxmlformats.org/officeDocument/2006/relationships/tags" Target="../tags/tag592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6" Type="http://schemas.openxmlformats.org/officeDocument/2006/relationships/tags" Target="../tags/tag540.xml"/><Relationship Id="rId29" Type="http://schemas.openxmlformats.org/officeDocument/2006/relationships/tags" Target="../tags/tag553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tags" Target="../tags/tag548.xml"/><Relationship Id="rId32" Type="http://schemas.openxmlformats.org/officeDocument/2006/relationships/tags" Target="../tags/tag556.xml"/><Relationship Id="rId37" Type="http://schemas.openxmlformats.org/officeDocument/2006/relationships/tags" Target="../tags/tag561.xml"/><Relationship Id="rId40" Type="http://schemas.openxmlformats.org/officeDocument/2006/relationships/tags" Target="../tags/tag564.xml"/><Relationship Id="rId45" Type="http://schemas.openxmlformats.org/officeDocument/2006/relationships/tags" Target="../tags/tag569.xml"/><Relationship Id="rId53" Type="http://schemas.openxmlformats.org/officeDocument/2006/relationships/tags" Target="../tags/tag577.xml"/><Relationship Id="rId58" Type="http://schemas.openxmlformats.org/officeDocument/2006/relationships/tags" Target="../tags/tag582.xml"/><Relationship Id="rId66" Type="http://schemas.openxmlformats.org/officeDocument/2006/relationships/tags" Target="../tags/tag590.xml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tags" Target="../tags/tag547.xml"/><Relationship Id="rId28" Type="http://schemas.openxmlformats.org/officeDocument/2006/relationships/tags" Target="../tags/tag552.xml"/><Relationship Id="rId36" Type="http://schemas.openxmlformats.org/officeDocument/2006/relationships/tags" Target="../tags/tag560.xml"/><Relationship Id="rId49" Type="http://schemas.openxmlformats.org/officeDocument/2006/relationships/tags" Target="../tags/tag573.xml"/><Relationship Id="rId57" Type="http://schemas.openxmlformats.org/officeDocument/2006/relationships/tags" Target="../tags/tag581.xml"/><Relationship Id="rId61" Type="http://schemas.openxmlformats.org/officeDocument/2006/relationships/tags" Target="../tags/tag585.xml"/><Relationship Id="rId10" Type="http://schemas.openxmlformats.org/officeDocument/2006/relationships/tags" Target="../tags/tag534.xml"/><Relationship Id="rId19" Type="http://schemas.openxmlformats.org/officeDocument/2006/relationships/tags" Target="../tags/tag543.xml"/><Relationship Id="rId31" Type="http://schemas.openxmlformats.org/officeDocument/2006/relationships/tags" Target="../tags/tag555.xml"/><Relationship Id="rId44" Type="http://schemas.openxmlformats.org/officeDocument/2006/relationships/tags" Target="../tags/tag568.xml"/><Relationship Id="rId52" Type="http://schemas.openxmlformats.org/officeDocument/2006/relationships/tags" Target="../tags/tag576.xml"/><Relationship Id="rId60" Type="http://schemas.openxmlformats.org/officeDocument/2006/relationships/tags" Target="../tags/tag584.xml"/><Relationship Id="rId65" Type="http://schemas.openxmlformats.org/officeDocument/2006/relationships/tags" Target="../tags/tag589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tags" Target="../tags/tag546.xml"/><Relationship Id="rId27" Type="http://schemas.openxmlformats.org/officeDocument/2006/relationships/tags" Target="../tags/tag551.xml"/><Relationship Id="rId30" Type="http://schemas.openxmlformats.org/officeDocument/2006/relationships/tags" Target="../tags/tag554.xml"/><Relationship Id="rId35" Type="http://schemas.openxmlformats.org/officeDocument/2006/relationships/tags" Target="../tags/tag559.xml"/><Relationship Id="rId43" Type="http://schemas.openxmlformats.org/officeDocument/2006/relationships/tags" Target="../tags/tag567.xml"/><Relationship Id="rId48" Type="http://schemas.openxmlformats.org/officeDocument/2006/relationships/tags" Target="../tags/tag572.xml"/><Relationship Id="rId56" Type="http://schemas.openxmlformats.org/officeDocument/2006/relationships/tags" Target="../tags/tag580.xml"/><Relationship Id="rId64" Type="http://schemas.openxmlformats.org/officeDocument/2006/relationships/tags" Target="../tags/tag588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532.xml"/><Relationship Id="rId51" Type="http://schemas.openxmlformats.org/officeDocument/2006/relationships/tags" Target="../tags/tag575.xml"/><Relationship Id="rId3" Type="http://schemas.openxmlformats.org/officeDocument/2006/relationships/tags" Target="../tags/tag527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tags" Target="../tags/tag549.xml"/><Relationship Id="rId33" Type="http://schemas.openxmlformats.org/officeDocument/2006/relationships/tags" Target="../tags/tag557.xml"/><Relationship Id="rId38" Type="http://schemas.openxmlformats.org/officeDocument/2006/relationships/tags" Target="../tags/tag562.xml"/><Relationship Id="rId46" Type="http://schemas.openxmlformats.org/officeDocument/2006/relationships/tags" Target="../tags/tag570.xml"/><Relationship Id="rId59" Type="http://schemas.openxmlformats.org/officeDocument/2006/relationships/tags" Target="../tags/tag583.xml"/><Relationship Id="rId67" Type="http://schemas.openxmlformats.org/officeDocument/2006/relationships/tags" Target="../tags/tag591.xml"/><Relationship Id="rId20" Type="http://schemas.openxmlformats.org/officeDocument/2006/relationships/tags" Target="../tags/tag544.xml"/><Relationship Id="rId41" Type="http://schemas.openxmlformats.org/officeDocument/2006/relationships/tags" Target="../tags/tag565.xml"/><Relationship Id="rId54" Type="http://schemas.openxmlformats.org/officeDocument/2006/relationships/tags" Target="../tags/tag578.xml"/><Relationship Id="rId62" Type="http://schemas.openxmlformats.org/officeDocument/2006/relationships/tags" Target="../tags/tag586.xml"/><Relationship Id="rId70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tags" Target="../tags/tag618.xml"/><Relationship Id="rId39" Type="http://schemas.openxmlformats.org/officeDocument/2006/relationships/tags" Target="../tags/tag631.xml"/><Relationship Id="rId21" Type="http://schemas.openxmlformats.org/officeDocument/2006/relationships/tags" Target="../tags/tag613.xml"/><Relationship Id="rId34" Type="http://schemas.openxmlformats.org/officeDocument/2006/relationships/tags" Target="../tags/tag626.xml"/><Relationship Id="rId42" Type="http://schemas.openxmlformats.org/officeDocument/2006/relationships/tags" Target="../tags/tag634.xml"/><Relationship Id="rId47" Type="http://schemas.openxmlformats.org/officeDocument/2006/relationships/tags" Target="../tags/tag639.xml"/><Relationship Id="rId50" Type="http://schemas.openxmlformats.org/officeDocument/2006/relationships/tags" Target="../tags/tag642.xml"/><Relationship Id="rId55" Type="http://schemas.openxmlformats.org/officeDocument/2006/relationships/tags" Target="../tags/tag647.xml"/><Relationship Id="rId63" Type="http://schemas.openxmlformats.org/officeDocument/2006/relationships/tags" Target="../tags/tag655.xml"/><Relationship Id="rId68" Type="http://schemas.openxmlformats.org/officeDocument/2006/relationships/tags" Target="../tags/tag660.xml"/><Relationship Id="rId7" Type="http://schemas.openxmlformats.org/officeDocument/2006/relationships/tags" Target="../tags/tag599.xml"/><Relationship Id="rId71" Type="http://schemas.openxmlformats.org/officeDocument/2006/relationships/tags" Target="../tags/tag663.xml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9" Type="http://schemas.openxmlformats.org/officeDocument/2006/relationships/tags" Target="../tags/tag621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tags" Target="../tags/tag616.xml"/><Relationship Id="rId32" Type="http://schemas.openxmlformats.org/officeDocument/2006/relationships/tags" Target="../tags/tag624.xml"/><Relationship Id="rId37" Type="http://schemas.openxmlformats.org/officeDocument/2006/relationships/tags" Target="../tags/tag629.xml"/><Relationship Id="rId40" Type="http://schemas.openxmlformats.org/officeDocument/2006/relationships/tags" Target="../tags/tag632.xml"/><Relationship Id="rId45" Type="http://schemas.openxmlformats.org/officeDocument/2006/relationships/tags" Target="../tags/tag637.xml"/><Relationship Id="rId53" Type="http://schemas.openxmlformats.org/officeDocument/2006/relationships/tags" Target="../tags/tag645.xml"/><Relationship Id="rId58" Type="http://schemas.openxmlformats.org/officeDocument/2006/relationships/tags" Target="../tags/tag650.xml"/><Relationship Id="rId66" Type="http://schemas.openxmlformats.org/officeDocument/2006/relationships/tags" Target="../tags/tag658.xml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tags" Target="../tags/tag615.xml"/><Relationship Id="rId28" Type="http://schemas.openxmlformats.org/officeDocument/2006/relationships/tags" Target="../tags/tag620.xml"/><Relationship Id="rId36" Type="http://schemas.openxmlformats.org/officeDocument/2006/relationships/tags" Target="../tags/tag628.xml"/><Relationship Id="rId49" Type="http://schemas.openxmlformats.org/officeDocument/2006/relationships/tags" Target="../tags/tag641.xml"/><Relationship Id="rId57" Type="http://schemas.openxmlformats.org/officeDocument/2006/relationships/tags" Target="../tags/tag649.xml"/><Relationship Id="rId61" Type="http://schemas.openxmlformats.org/officeDocument/2006/relationships/tags" Target="../tags/tag653.xml"/><Relationship Id="rId10" Type="http://schemas.openxmlformats.org/officeDocument/2006/relationships/tags" Target="../tags/tag602.xml"/><Relationship Id="rId19" Type="http://schemas.openxmlformats.org/officeDocument/2006/relationships/tags" Target="../tags/tag611.xml"/><Relationship Id="rId31" Type="http://schemas.openxmlformats.org/officeDocument/2006/relationships/tags" Target="../tags/tag623.xml"/><Relationship Id="rId44" Type="http://schemas.openxmlformats.org/officeDocument/2006/relationships/tags" Target="../tags/tag636.xml"/><Relationship Id="rId52" Type="http://schemas.openxmlformats.org/officeDocument/2006/relationships/tags" Target="../tags/tag644.xml"/><Relationship Id="rId60" Type="http://schemas.openxmlformats.org/officeDocument/2006/relationships/tags" Target="../tags/tag652.xml"/><Relationship Id="rId65" Type="http://schemas.openxmlformats.org/officeDocument/2006/relationships/tags" Target="../tags/tag657.xml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tags" Target="../tags/tag614.xml"/><Relationship Id="rId27" Type="http://schemas.openxmlformats.org/officeDocument/2006/relationships/tags" Target="../tags/tag619.xml"/><Relationship Id="rId30" Type="http://schemas.openxmlformats.org/officeDocument/2006/relationships/tags" Target="../tags/tag622.xml"/><Relationship Id="rId35" Type="http://schemas.openxmlformats.org/officeDocument/2006/relationships/tags" Target="../tags/tag627.xml"/><Relationship Id="rId43" Type="http://schemas.openxmlformats.org/officeDocument/2006/relationships/tags" Target="../tags/tag635.xml"/><Relationship Id="rId48" Type="http://schemas.openxmlformats.org/officeDocument/2006/relationships/tags" Target="../tags/tag640.xml"/><Relationship Id="rId56" Type="http://schemas.openxmlformats.org/officeDocument/2006/relationships/tags" Target="../tags/tag648.xml"/><Relationship Id="rId64" Type="http://schemas.openxmlformats.org/officeDocument/2006/relationships/tags" Target="../tags/tag656.xml"/><Relationship Id="rId69" Type="http://schemas.openxmlformats.org/officeDocument/2006/relationships/tags" Target="../tags/tag661.xml"/><Relationship Id="rId8" Type="http://schemas.openxmlformats.org/officeDocument/2006/relationships/tags" Target="../tags/tag600.xml"/><Relationship Id="rId51" Type="http://schemas.openxmlformats.org/officeDocument/2006/relationships/tags" Target="../tags/tag643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595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tags" Target="../tags/tag617.xml"/><Relationship Id="rId33" Type="http://schemas.openxmlformats.org/officeDocument/2006/relationships/tags" Target="../tags/tag625.xml"/><Relationship Id="rId38" Type="http://schemas.openxmlformats.org/officeDocument/2006/relationships/tags" Target="../tags/tag630.xml"/><Relationship Id="rId46" Type="http://schemas.openxmlformats.org/officeDocument/2006/relationships/tags" Target="../tags/tag638.xml"/><Relationship Id="rId59" Type="http://schemas.openxmlformats.org/officeDocument/2006/relationships/tags" Target="../tags/tag651.xml"/><Relationship Id="rId67" Type="http://schemas.openxmlformats.org/officeDocument/2006/relationships/tags" Target="../tags/tag659.xml"/><Relationship Id="rId20" Type="http://schemas.openxmlformats.org/officeDocument/2006/relationships/tags" Target="../tags/tag612.xml"/><Relationship Id="rId41" Type="http://schemas.openxmlformats.org/officeDocument/2006/relationships/tags" Target="../tags/tag633.xml"/><Relationship Id="rId54" Type="http://schemas.openxmlformats.org/officeDocument/2006/relationships/tags" Target="../tags/tag646.xml"/><Relationship Id="rId62" Type="http://schemas.openxmlformats.org/officeDocument/2006/relationships/tags" Target="../tags/tag654.xml"/><Relationship Id="rId70" Type="http://schemas.openxmlformats.org/officeDocument/2006/relationships/tags" Target="../tags/tag6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01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5.4 (up to TLBs)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6" name="CP3 Ink 838963d1-fc80-4e2c-bd9c-f1f5e81ce69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0" y="816300"/>
            <a:ext cx="7186800" cy="444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3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  <p:pic>
        <p:nvPicPr>
          <p:cNvPr id="7170" name="CP3 Ink 4382098f-6eaf-4d6f-bb21-851a8c4350de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" y="416640"/>
            <a:ext cx="7424100" cy="311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9144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9144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 Cache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Write-through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Write-allocate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-76200" y="-76200"/>
            <a:ext cx="9525000" cy="533400"/>
          </a:xfrm>
        </p:spPr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0"/>
            <a:ext cx="2159694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7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$2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[ 9 ]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4535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8862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267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864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43434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267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864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800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267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864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5257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267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864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008866816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4200" y="5867400"/>
            <a:ext cx="25779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02428075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CP3 Ink 814e0b2b-e7d1-457c-8dfc-74b2e89be0ca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" y="1173479"/>
            <a:ext cx="8864851" cy="450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5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chemeClr val="accent1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4 </a:t>
            </a:r>
            <a:r>
              <a:rPr lang="en-US" dirty="0" err="1" smtClean="0">
                <a:solidFill>
                  <a:schemeClr val="accent1"/>
                </a:solidFill>
              </a:rPr>
              <a:t>mem</a:t>
            </a:r>
            <a:r>
              <a:rPr lang="en-US" dirty="0" smtClean="0">
                <a:solidFill>
                  <a:schemeClr val="accent1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need for dirty bit</a:t>
            </a:r>
          </a:p>
        </p:txBody>
      </p:sp>
    </p:spTree>
    <p:extLst>
      <p:ext uri="{BB962C8B-B14F-4D97-AF65-F5344CB8AC3E}">
        <p14:creationId xmlns:p14="http://schemas.microsoft.com/office/powerpoint/2010/main" val="42303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9144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9144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 Cache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Write-back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Write-allocate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76200"/>
            <a:ext cx="9525000" cy="381000"/>
          </a:xfrm>
        </p:spPr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3424535"/>
            <a:ext cx="284058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  tag    		 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10668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10668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2971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429000" y="38862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4267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54864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2971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429000" y="43434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4267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54864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2971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429000" y="4800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4267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54864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2971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3429000" y="5257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4267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54864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031491118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315338600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4200" y="5867400"/>
            <a:ext cx="25779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33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3276600" y="38862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3276600" y="43434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276600" y="48006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276600" y="52578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>
            <p:custDataLst>
              <p:tags r:id="rId35"/>
            </p:custDataLst>
          </p:nvPr>
        </p:nvSpPr>
        <p:spPr>
          <a:xfrm>
            <a:off x="3283780" y="34245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8600" y="1524000"/>
            <a:ext cx="2159694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7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$2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[ 9 ]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</a:p>
        </p:txBody>
      </p:sp>
      <p:pic>
        <p:nvPicPr>
          <p:cNvPr id="9218" name="CP3 Ink 5d4191d4-c563-4b84-8709-56b90e7776ca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0" y="1315019"/>
            <a:ext cx="61698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5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(+ 2 dirty evictions later 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need a dirty bit</a:t>
            </a:r>
          </a:p>
        </p:txBody>
      </p:sp>
      <p:pic>
        <p:nvPicPr>
          <p:cNvPr id="10242" name="CP3 Ink 43638d12-1641-4209-92f0-a6cc7932147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5" y="2547300"/>
            <a:ext cx="2966251" cy="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 Meta-Data</a:t>
            </a:r>
            <a:endParaRPr lang="en-US" dirty="0"/>
          </a:p>
        </p:txBody>
      </p:sp>
      <p:sp>
        <p:nvSpPr>
          <p:cNvPr id="3330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1 means the line has valid data</a:t>
            </a:r>
          </a:p>
          <a:p>
            <a:r>
              <a:rPr lang="en-US" sz="2800" dirty="0" smtClean="0"/>
              <a:t>D = 1 means the bytes are newer than main memory</a:t>
            </a:r>
          </a:p>
          <a:p>
            <a:r>
              <a:rPr lang="en-US" sz="2800" dirty="0" smtClean="0"/>
              <a:t>When allocating line:</a:t>
            </a:r>
          </a:p>
          <a:p>
            <a:pPr lvl="1"/>
            <a:r>
              <a:rPr lang="en-US" sz="2400" dirty="0" smtClean="0"/>
              <a:t>Set V = 1, D = 0, fill in Tag and Data</a:t>
            </a:r>
          </a:p>
          <a:p>
            <a:r>
              <a:rPr lang="en-US" sz="2800" dirty="0" smtClean="0"/>
              <a:t>When writing line:</a:t>
            </a:r>
          </a:p>
          <a:p>
            <a:pPr lvl="1"/>
            <a:r>
              <a:rPr lang="en-US" sz="2400" dirty="0" smtClean="0"/>
              <a:t>Set D = 1</a:t>
            </a:r>
          </a:p>
          <a:p>
            <a:r>
              <a:rPr lang="en-US" sz="2800" dirty="0" smtClean="0"/>
              <a:t>When evicting line:</a:t>
            </a:r>
          </a:p>
          <a:p>
            <a:pPr lvl="1"/>
            <a:r>
              <a:rPr lang="en-US" sz="2400" dirty="0" smtClean="0"/>
              <a:t>If D = 0: just set V = 0</a:t>
            </a:r>
          </a:p>
          <a:p>
            <a:pPr lvl="1"/>
            <a:r>
              <a:rPr lang="en-US" sz="2400" dirty="0" smtClean="0"/>
              <a:t>If D = 1: write-back Data, then set D = 0, V = 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8201657"/>
              </p:ext>
            </p:extLst>
          </p:nvPr>
        </p:nvGraphicFramePr>
        <p:xfrm>
          <a:off x="1219200" y="431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066800"/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 Byte 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266" name="CP3 Ink 9be03c73-7e1d-4ea0-b96a-0f7d7e3f79e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64" y="439500"/>
            <a:ext cx="4017151" cy="5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  <p:pic>
        <p:nvPicPr>
          <p:cNvPr id="12290" name="CP3 Ink 8ebfe7eb-2679-424d-9a2a-d18814e3d6b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50" y="1363920"/>
            <a:ext cx="4576500" cy="426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Hit time: write-through vs. write-back?</a:t>
            </a:r>
          </a:p>
          <a:p>
            <a:r>
              <a:rPr lang="en-US" dirty="0" smtClean="0"/>
              <a:t>A: Write-through slower on writes.</a:t>
            </a:r>
          </a:p>
          <a:p>
            <a:r>
              <a:rPr lang="en-US" dirty="0" smtClean="0"/>
              <a:t>Q: Miss penalty: write-through vs. write-back?</a:t>
            </a:r>
          </a:p>
          <a:p>
            <a:r>
              <a:rPr lang="en-US" dirty="0" smtClean="0"/>
              <a:t>A: Write-back slower on evictions.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3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HW3 available due </a:t>
            </a:r>
            <a:r>
              <a:rPr lang="en-US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 Tuesday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HW3 has been updated. </a:t>
            </a:r>
            <a:r>
              <a:rPr lang="en-US" dirty="0" smtClean="0">
                <a:solidFill>
                  <a:schemeClr val="accent1"/>
                </a:solidFill>
              </a:rPr>
              <a:t>Use updated version.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with </a:t>
            </a:r>
            <a:r>
              <a:rPr lang="en-US" dirty="0" smtClean="0">
                <a:solidFill>
                  <a:schemeClr val="accent1"/>
                </a:solidFill>
              </a:rPr>
              <a:t>alone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Be responsible with new knowledge</a:t>
            </a:r>
            <a:endParaRPr lang="en-US" dirty="0"/>
          </a:p>
          <a:p>
            <a:r>
              <a:rPr lang="en-US" dirty="0" smtClean="0"/>
              <a:t>PA3 available later today or by tomorrow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in </a:t>
            </a:r>
            <a:r>
              <a:rPr lang="en-US" dirty="0" smtClean="0">
                <a:solidFill>
                  <a:schemeClr val="accent1"/>
                </a:solidFill>
              </a:rPr>
              <a:t>pairs</a:t>
            </a:r>
            <a:endParaRPr lang="en-US" dirty="0">
              <a:solidFill>
                <a:schemeClr val="accent1"/>
              </a:solidFill>
            </a:endParaRPr>
          </a:p>
          <a:p>
            <a:pPr marL="115888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five weeks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homeworks</a:t>
            </a:r>
            <a:r>
              <a:rPr lang="en-US" dirty="0" smtClean="0"/>
              <a:t> and two projects</a:t>
            </a:r>
          </a:p>
          <a:p>
            <a:pPr lvl="1"/>
            <a:r>
              <a:rPr lang="en-US" dirty="0" smtClean="0"/>
              <a:t>Prelim2 will be Thursday, April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PA4 will be final project (no final exam)</a:t>
            </a:r>
          </a:p>
          <a:p>
            <a:pPr lvl="1"/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chemeClr val="accent1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What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  <p:pic>
        <p:nvPicPr>
          <p:cNvPr id="13314" name="CP3 Ink 00401c9f-2586-4435-8a9d-ff6f58f9009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10" y="519060"/>
            <a:ext cx="2135700" cy="39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Write-through vs. Write-back</a:t>
            </a:r>
            <a:endParaRPr lang="en-US"/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is slower</a:t>
            </a:r>
          </a:p>
          <a:p>
            <a:pPr lvl="1"/>
            <a:r>
              <a:rPr lang="en-US" dirty="0" smtClean="0"/>
              <a:t>But simpler (memory always consistent)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Write-back is almost always faster</a:t>
            </a:r>
          </a:p>
          <a:p>
            <a:pPr lvl="1"/>
            <a:r>
              <a:rPr lang="en-US" dirty="0" smtClean="0"/>
              <a:t>write-back buffer hides large eviction cost</a:t>
            </a:r>
          </a:p>
          <a:p>
            <a:pPr lvl="1"/>
            <a:r>
              <a:rPr lang="en-US" dirty="0" smtClean="0"/>
              <a:t>But what about multiple cores with separate caches but sharing memory?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Write-back requires a cache coherency protocol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“snoop” in each other’s caches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/>
          </a:p>
        </p:txBody>
      </p:sp>
      <p:pic>
        <p:nvPicPr>
          <p:cNvPr id="14338" name="CP3 Ink 6763aa04-0fff-45d2-b9ab-7b6123a2ac8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0" y="928319"/>
            <a:ext cx="8780100" cy="54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Cache-coherency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Multiple readers and writers?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dirty="0" smtClean="0">
                <a:sym typeface="Wingdings" pitchFamily="2" charset="2"/>
              </a:rPr>
              <a:t>A: Potentially inconsistent views of memory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4600" y="2971800"/>
            <a:ext cx="4419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14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048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" y="3810000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sym typeface="Wingdings" pitchFamily="2" charset="2"/>
              </a:rPr>
              <a:t>Cache coherency protocol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May need to </a:t>
            </a: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snoop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on other CPU’s cache activity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Invalidate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cache line when other CPU writes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Flush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write-back caches before other CPU reads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Or the reverse: Before writing/reading…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Extremely complex protocols, very hard to get right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14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657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191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657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4800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5334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4800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943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6477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943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3" name="Flowchart: Magnetic Disk 22"/>
          <p:cNvSpPr/>
          <p:nvPr>
            <p:custDataLst>
              <p:tags r:id="rId19"/>
            </p:custDataLst>
          </p:nvPr>
        </p:nvSpPr>
        <p:spPr>
          <a:xfrm>
            <a:off x="7315200" y="2819400"/>
            <a:ext cx="1143000" cy="609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1219200" y="2971800"/>
            <a:ext cx="838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</a:t>
            </a:r>
            <a:endParaRPr lang="en-US" sz="2800" dirty="0"/>
          </a:p>
        </p:txBody>
      </p:sp>
      <p:pic>
        <p:nvPicPr>
          <p:cNvPr id="15362" name="CP3 Ink 6370ef86-c9cc-47ea-87f4-d88d6ccb0089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50" y="772740"/>
            <a:ext cx="3152700" cy="49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26720"/>
            <a:ext cx="4049827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for(x=0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x &lt; W; x++)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for(y=0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y &lt; H; y++)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A[y][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x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26408000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5136609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6" name="CP3 Ink be097168-f14b-4444-b187-3cdacb711ea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5" y="740160"/>
            <a:ext cx="3678151" cy="20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26720"/>
            <a:ext cx="4277453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for(y=0; y &lt; H; y++)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for(x=0; x &lt; W; x++)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A[y][x];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6131932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(big &amp; fast)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associativity, line size, hit cost, miss penalty, hit rate</a:t>
            </a:r>
            <a:endParaRPr lang="en-US" dirty="0" smtClean="0"/>
          </a:p>
        </p:txBody>
      </p:sp>
      <p:pic>
        <p:nvPicPr>
          <p:cNvPr id="17410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performance matters!</a:t>
            </a:r>
          </a:p>
          <a:p>
            <a:pPr lvl="1"/>
            <a:r>
              <a:rPr lang="en-US" dirty="0" smtClean="0"/>
              <a:t>often more than CPU performance</a:t>
            </a:r>
          </a:p>
          <a:p>
            <a:pPr lvl="1"/>
            <a:r>
              <a:rPr lang="en-US" dirty="0" smtClean="0"/>
              <a:t>… because it is the bottleneck, and not improving much</a:t>
            </a:r>
          </a:p>
          <a:p>
            <a:pPr lvl="1"/>
            <a:r>
              <a:rPr lang="en-US" dirty="0" smtClean="0"/>
              <a:t>… because most programs move a LOT of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Design space is huge</a:t>
            </a:r>
          </a:p>
          <a:p>
            <a:pPr lvl="1"/>
            <a:r>
              <a:rPr lang="en-US" dirty="0" smtClean="0"/>
              <a:t>Gambling against program behavior</a:t>
            </a:r>
          </a:p>
          <a:p>
            <a:pPr lvl="1"/>
            <a:r>
              <a:rPr lang="en-US" dirty="0" smtClean="0"/>
              <a:t>Cuts across all layers: </a:t>
            </a:r>
            <a:br>
              <a:rPr lang="en-US" dirty="0" smtClean="0"/>
            </a:br>
            <a:r>
              <a:rPr lang="en-US" dirty="0" smtClean="0"/>
              <a:t>users </a:t>
            </a:r>
            <a:r>
              <a:rPr lang="en-US" dirty="0" smtClean="0">
                <a:sym typeface="Wingdings" pitchFamily="2" charset="2"/>
              </a:rPr>
              <a:t> programs  </a:t>
            </a:r>
            <a:r>
              <a:rPr lang="en-US" dirty="0" err="1" smtClean="0">
                <a:sym typeface="Wingdings" pitchFamily="2" charset="2"/>
              </a:rPr>
              <a:t>os</a:t>
            </a:r>
            <a:r>
              <a:rPr lang="en-US" dirty="0" smtClean="0">
                <a:sym typeface="Wingdings" pitchFamily="2" charset="2"/>
              </a:rPr>
              <a:t>  hardware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Multi-core / Multi-Processor is complicated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2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763000" cy="381000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Processor &amp; Memory</a:t>
            </a:r>
            <a:endParaRPr lang="en-US"/>
          </a:p>
        </p:txBody>
      </p:sp>
      <p:sp>
        <p:nvSpPr>
          <p:cNvPr id="36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5943600" cy="6172200"/>
          </a:xfrm>
        </p:spPr>
        <p:txBody>
          <a:bodyPr/>
          <a:lstStyle/>
          <a:p>
            <a:r>
              <a:rPr lang="en-US" dirty="0" smtClean="0"/>
              <a:t>CPU address/data bus...</a:t>
            </a:r>
          </a:p>
          <a:p>
            <a:r>
              <a:rPr lang="en-US" dirty="0" smtClean="0"/>
              <a:t>	… routed through caches</a:t>
            </a:r>
          </a:p>
          <a:p>
            <a:r>
              <a:rPr lang="en-US" dirty="0" smtClean="0"/>
              <a:t>	… to main memory</a:t>
            </a:r>
          </a:p>
          <a:p>
            <a:pPr lvl="1"/>
            <a:r>
              <a:rPr lang="en-US" dirty="0" smtClean="0"/>
              <a:t>Simple, fast, but…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Q: What happens for LW/SW </a:t>
            </a:r>
            <a:br>
              <a:rPr lang="en-US" dirty="0" smtClean="0"/>
            </a:br>
            <a:r>
              <a:rPr lang="en-US" dirty="0" smtClean="0"/>
              <a:t>to an invalid location?</a:t>
            </a:r>
          </a:p>
          <a:p>
            <a:pPr lvl="1"/>
            <a:r>
              <a:rPr lang="en-US" dirty="0" smtClean="0"/>
              <a:t>0x000000000 (NULL)</a:t>
            </a:r>
          </a:p>
          <a:p>
            <a:pPr lvl="1"/>
            <a:r>
              <a:rPr lang="en-US" dirty="0" smtClean="0"/>
              <a:t>uninitialized pointer</a:t>
            </a:r>
            <a:endParaRPr lang="en-US" dirty="0"/>
          </a:p>
        </p:txBody>
      </p:sp>
      <p:sp>
        <p:nvSpPr>
          <p:cNvPr id="360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4372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014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15134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1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638800" y="28850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38800" y="21992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7600" y="4409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60141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38565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0141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21230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0142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67600" y="32866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60142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4064" y="5475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pic>
        <p:nvPicPr>
          <p:cNvPr id="18434" name="CP3 Ink bdae18e4-1c57-45a5-860f-e67990df449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0" y="2838060"/>
            <a:ext cx="6610500" cy="28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says Virtual Memory, but really finish caches: writes</a:t>
            </a:r>
            <a:endParaRPr lang="en-US" dirty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Introduce idea of Virtual Memory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Multiple Processes</a:t>
            </a:r>
            <a:endParaRPr lang="en-US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Running multiple processes…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1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1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  <p:pic>
        <p:nvPicPr>
          <p:cNvPr id="19458" name="CP3 Ink c76bf7e2-22a0-415f-851c-458da58bab0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5" y="1624440"/>
            <a:ext cx="8288551" cy="510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another processor?</a:t>
            </a:r>
          </a:p>
          <a:p>
            <a:pPr lvl="1"/>
            <a:r>
              <a:rPr lang="en-US" dirty="0" smtClean="0"/>
              <a:t>Take turns using memory?</a:t>
            </a:r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5896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16658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638800" y="30374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38800" y="23516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7600" y="45614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40089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22754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67600" y="34390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4064" y="56282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05400" y="37338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0" y="47138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0" y="41613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0" y="24278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0" y="35914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638800" y="30480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0482" name="CP3 Ink 37d438e1-983b-4071-9f24-1a3db8801c05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44" y="1362659"/>
            <a:ext cx="694951" cy="4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/>
          <a:lstStyle/>
          <a:p>
            <a:r>
              <a:rPr lang="en-US" dirty="0" smtClean="0"/>
              <a:t>Solution? Multiple processes/processors</a:t>
            </a:r>
            <a:endParaRPr lang="en-US" dirty="0"/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Can we relocate second program?</a:t>
            </a:r>
          </a:p>
          <a:p>
            <a:pPr lvl="1"/>
            <a:r>
              <a:rPr lang="en-US" dirty="0" smtClean="0"/>
              <a:t>What if they don’t fit?</a:t>
            </a:r>
          </a:p>
          <a:p>
            <a:pPr lvl="1"/>
            <a:r>
              <a:rPr lang="en-US" dirty="0" smtClean="0"/>
              <a:t>What if not contiguous?</a:t>
            </a:r>
          </a:p>
          <a:p>
            <a:pPr lvl="1"/>
            <a:r>
              <a:rPr lang="en-US" dirty="0" smtClean="0"/>
              <a:t>Need to recompile/</a:t>
            </a:r>
            <a:r>
              <a:rPr lang="en-US" dirty="0" err="1" smtClean="0"/>
              <a:t>relink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5896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762000"/>
            <a:ext cx="1371600" cy="494243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638800" y="30374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38800" y="23516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7600" y="45614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40089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22754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67600" y="34390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4064" y="56282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05400" y="37338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67600" y="51054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7600" y="16764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67600" y="9144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67600" y="28956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638800" y="30480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1506" name="CP3 Ink 351940cf-387b-44a4-ac09-02b06f6e69a5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40" y="954120"/>
            <a:ext cx="1084800" cy="5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 problems in computer science can be solved by another level of indirection.</a:t>
            </a:r>
          </a:p>
          <a:p>
            <a:pPr algn="r"/>
            <a:r>
              <a:rPr lang="en-US" i="1" dirty="0" smtClean="0"/>
              <a:t> </a:t>
            </a:r>
          </a:p>
          <a:p>
            <a:pPr algn="r"/>
            <a:r>
              <a:rPr lang="en-US" i="1" dirty="0" smtClean="0"/>
              <a:t>–  David Wheeler</a:t>
            </a:r>
          </a:p>
          <a:p>
            <a:pPr algn="r"/>
            <a:r>
              <a:rPr lang="en-US" i="1" dirty="0" smtClean="0"/>
              <a:t>– or, Butler Lampson</a:t>
            </a:r>
          </a:p>
          <a:p>
            <a:pPr algn="r"/>
            <a:r>
              <a:rPr lang="en-US" i="1" dirty="0" smtClean="0"/>
              <a:t>–  or, Leslie </a:t>
            </a:r>
            <a:r>
              <a:rPr lang="en-US" i="1" dirty="0" err="1" smtClean="0"/>
              <a:t>Lamport</a:t>
            </a:r>
            <a:endParaRPr lang="en-US" i="1" dirty="0" smtClean="0"/>
          </a:p>
          <a:p>
            <a:pPr algn="r"/>
            <a:r>
              <a:rPr lang="en-US" i="1" dirty="0" smtClean="0"/>
              <a:t>–  or, Steve </a:t>
            </a:r>
            <a:r>
              <a:rPr lang="en-US" i="1" dirty="0" err="1" smtClean="0"/>
              <a:t>Bellovin</a:t>
            </a:r>
            <a:endParaRPr lang="en-US" i="1" dirty="0" smtClean="0"/>
          </a:p>
          <a:p>
            <a:pPr algn="r"/>
            <a:endParaRPr lang="en-US" dirty="0"/>
          </a:p>
        </p:txBody>
      </p:sp>
      <p:pic>
        <p:nvPicPr>
          <p:cNvPr id="22530" name="CP3 Ink 9ca08353-8f0e-48a1-8c03-738953353e9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0" y="2125800"/>
            <a:ext cx="5390100" cy="3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Memory: A Solution for All Problems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1"/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access is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1"/>
                </a:solidFill>
              </a:rPr>
              <a:t>virtual address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1"/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  <p:pic>
        <p:nvPicPr>
          <p:cNvPr id="23554" name="CP3 Ink 7dc493db-2dc2-4119-aa28-62826bb2c5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0" y="754919"/>
            <a:ext cx="8542800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 Spaces</a:t>
            </a:r>
            <a:endParaRPr lang="en-US" dirty="0"/>
          </a:p>
        </p:txBody>
      </p:sp>
      <p:pic>
        <p:nvPicPr>
          <p:cNvPr id="375091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t="18208" r="58060" b="17166"/>
          <a:stretch>
            <a:fillRect/>
          </a:stretch>
        </p:blipFill>
        <p:spPr bwMode="auto">
          <a:xfrm>
            <a:off x="0" y="0"/>
            <a:ext cx="7121492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315200" y="63362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wikipedia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78" name="CP3 Ink 0f3cfe95-8d7c-47f6-b618-6968795c323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0" y="364859"/>
            <a:ext cx="6203700" cy="654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590800"/>
            <a:ext cx="8686800" cy="3962400"/>
          </a:xfrm>
        </p:spPr>
        <p:txBody>
          <a:bodyPr/>
          <a:lstStyle/>
          <a:p>
            <a:r>
              <a:rPr lang="en-US" dirty="0" smtClean="0"/>
              <a:t>Programs load/store to virtual addresses</a:t>
            </a:r>
          </a:p>
          <a:p>
            <a:r>
              <a:rPr lang="en-US" dirty="0" smtClean="0"/>
              <a:t>Actual memory uses physical addresses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3048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28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1524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371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1600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990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096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2192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152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219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228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6096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914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219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533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19050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3048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371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1600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990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5602" name="CP3 Ink b644c30e-4aa1-4512-9fde-9d29fc4fdc90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0" y="302819"/>
            <a:ext cx="8678400" cy="56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1"/>
                </a:solidFill>
              </a:rPr>
              <a:t>virtual mappings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And more to come…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Address Translation</a:t>
            </a:r>
          </a:p>
          <a:p>
            <a:pPr algn="ctr"/>
            <a:r>
              <a:rPr lang="en-US" dirty="0" smtClean="0"/>
              <a:t>Pages, Page Tables, and </a:t>
            </a:r>
          </a:p>
          <a:p>
            <a:pPr algn="ctr"/>
            <a:r>
              <a:rPr lang="en-US" dirty="0" smtClean="0"/>
              <a:t>the Memory Management Unit (MMU)</a:t>
            </a:r>
            <a:endParaRPr lang="en-US" dirty="0"/>
          </a:p>
        </p:txBody>
      </p:sp>
      <p:pic>
        <p:nvPicPr>
          <p:cNvPr id="26626" name="CP3 Ink defca9fd-fa53-4d51-a697-2a66c68769c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0" y="4325640"/>
            <a:ext cx="5593500" cy="3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370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#1: How does MMU translate addresses?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  <a:p>
            <a:r>
              <a:rPr lang="en-US" dirty="0" smtClean="0"/>
              <a:t>Granularity?</a:t>
            </a:r>
          </a:p>
          <a:p>
            <a:pPr lvl="1"/>
            <a:r>
              <a:rPr lang="en-US" dirty="0" smtClean="0"/>
              <a:t>Per word…</a:t>
            </a:r>
          </a:p>
          <a:p>
            <a:pPr lvl="1"/>
            <a:r>
              <a:rPr lang="en-US" dirty="0" smtClean="0"/>
              <a:t>Per block…</a:t>
            </a:r>
          </a:p>
          <a:p>
            <a:pPr lvl="1"/>
            <a:r>
              <a:rPr lang="en-US" dirty="0" smtClean="0"/>
              <a:t>Variable…</a:t>
            </a:r>
          </a:p>
          <a:p>
            <a:r>
              <a:rPr lang="en-US" dirty="0" smtClean="0"/>
              <a:t>Typical:</a:t>
            </a:r>
          </a:p>
          <a:p>
            <a:pPr lvl="1"/>
            <a:r>
              <a:rPr lang="en-US" dirty="0" smtClean="0"/>
              <a:t>4KB – 16KB </a:t>
            </a:r>
            <a:r>
              <a:rPr lang="en-US" dirty="0" smtClean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 smtClean="0"/>
              <a:t>4MB – 256MB</a:t>
            </a:r>
            <a:r>
              <a:rPr lang="en-US" dirty="0" smtClean="0">
                <a:solidFill>
                  <a:schemeClr val="accent1"/>
                </a:solidFill>
              </a:rPr>
              <a:t> jumbo pages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Design</a:t>
            </a:r>
            <a:endParaRPr lang="en-US"/>
          </a:p>
        </p:txBody>
      </p:sp>
      <p:sp>
        <p:nvSpPr>
          <p:cNvPr id="353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Need to determine parameters:</a:t>
            </a:r>
          </a:p>
          <a:p>
            <a:pPr lvl="1"/>
            <a:r>
              <a:rPr lang="en-US" dirty="0" smtClean="0"/>
              <a:t>Cache size</a:t>
            </a:r>
          </a:p>
          <a:p>
            <a:pPr lvl="1"/>
            <a:r>
              <a:rPr lang="en-US" dirty="0" smtClean="0"/>
              <a:t>Block size (aka line size)</a:t>
            </a:r>
          </a:p>
          <a:p>
            <a:pPr lvl="1"/>
            <a:r>
              <a:rPr lang="en-US" dirty="0" smtClean="0"/>
              <a:t>Number of ways of set-</a:t>
            </a:r>
            <a:r>
              <a:rPr lang="en-US" dirty="0" err="1" smtClean="0"/>
              <a:t>associativity</a:t>
            </a:r>
            <a:r>
              <a:rPr lang="en-US" dirty="0" smtClean="0"/>
              <a:t>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smtClean="0"/>
              <a:t>Eviction policy </a:t>
            </a:r>
            <a:endParaRPr lang="en-US" dirty="0" smtClean="0"/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CP3 Ink 69a5e381-133c-4114-bb58-2e3c608bcc8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0" y="4403460"/>
            <a:ext cx="3051000" cy="10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28194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3810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810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3810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3810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3810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0574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0573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0574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0574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2207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0574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8382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6764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8382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057400"/>
            <a:ext cx="62484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Where to store page tables?</a:t>
            </a:r>
          </a:p>
          <a:p>
            <a:r>
              <a:rPr lang="en-US" sz="2800" dirty="0" smtClean="0"/>
              <a:t>A: In memory, of course…</a:t>
            </a:r>
            <a:br>
              <a:rPr lang="en-US" sz="2800" dirty="0" smtClean="0"/>
            </a:br>
            <a:r>
              <a:rPr lang="en-US" sz="2800" dirty="0" smtClean="0"/>
              <a:t>Special </a:t>
            </a:r>
            <a:r>
              <a:rPr lang="en-US" sz="2800" i="1" dirty="0" smtClean="0">
                <a:solidFill>
                  <a:schemeClr val="accent1"/>
                </a:solidFill>
              </a:rPr>
              <a:t>page table base register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/>
              <a:t>(CR3:PTBR on x86)</a:t>
            </a:r>
            <a:br>
              <a:rPr lang="en-US" sz="2800" dirty="0" smtClean="0"/>
            </a:br>
            <a:r>
              <a:rPr lang="en-US" sz="2800" dirty="0" smtClean="0"/>
              <a:t>(Cop0:ContextRegister on MIPS)</a:t>
            </a:r>
            <a:endParaRPr lang="en-US" sz="2800" i="1" dirty="0" smtClean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9144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048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5334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990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29000" y="1219200"/>
            <a:ext cx="685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914400"/>
            <a:ext cx="1371600" cy="7619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60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3429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441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2133600" y="304800"/>
            <a:ext cx="3261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/>
              </a:rPr>
              <a:t>Read </a:t>
            </a:r>
            <a:r>
              <a:rPr lang="en-US" sz="2400" dirty="0" err="1" smtClean="0">
                <a:solidFill>
                  <a:schemeClr val="bg1"/>
                </a:solidFill>
                <a:sym typeface="Symbol"/>
              </a:rPr>
              <a:t>Mem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[0x00201538]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5791200" y="5772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5775138" y="2362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3716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5791200" y="4705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5765520" y="37146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27" name="TextBox 26"/>
          <p:cNvSpPr txBox="1"/>
          <p:nvPr>
            <p:custDataLst>
              <p:tags r:id="rId18"/>
            </p:custDataLst>
          </p:nvPr>
        </p:nvSpPr>
        <p:spPr>
          <a:xfrm>
            <a:off x="5791200" y="8382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76200" y="6248400"/>
            <a:ext cx="257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lies to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5334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2209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1219200"/>
            <a:ext cx="1371600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3352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6"/>
            </p:custDataLst>
          </p:nvPr>
        </p:nvCxnSpPr>
        <p:spPr>
          <a:xfrm>
            <a:off x="6172200" y="990600"/>
            <a:ext cx="1066800" cy="228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7"/>
            </p:custDataLst>
          </p:nvPr>
        </p:nvCxnSpPr>
        <p:spPr>
          <a:xfrm rot="5400000" flipH="1" flipV="1">
            <a:off x="5791200" y="2514600"/>
            <a:ext cx="1828800" cy="1066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8"/>
            </p:custDataLst>
          </p:nvPr>
        </p:nvCxnSpPr>
        <p:spPr>
          <a:xfrm>
            <a:off x="6019800" y="3352800"/>
            <a:ext cx="12192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2" idx="1"/>
          </p:cNvCxnSpPr>
          <p:nvPr>
            <p:custDataLst>
              <p:tags r:id="rId9"/>
            </p:custDataLst>
          </p:nvPr>
        </p:nvCxnSpPr>
        <p:spPr>
          <a:xfrm flipV="1">
            <a:off x="6019800" y="2400300"/>
            <a:ext cx="1219200" cy="5715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57200" y="434340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vpn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pgoff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3733800" y="228600"/>
          <a:ext cx="2438399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42"/>
                <a:gridCol w="1857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0x20340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4114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>
            <p:custDataLst>
              <p:tags r:id="rId13"/>
            </p:custDataLst>
          </p:nvPr>
        </p:nvCxnSpPr>
        <p:spPr>
          <a:xfrm rot="16200000" flipH="1">
            <a:off x="5429250" y="1733550"/>
            <a:ext cx="2400300" cy="12192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685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9" name="Straight Connector 38"/>
          <p:cNvCxnSpPr>
            <a:endCxn id="38" idx="1"/>
          </p:cNvCxnSpPr>
          <p:nvPr>
            <p:custDataLst>
              <p:tags r:id="rId15"/>
            </p:custDataLst>
          </p:nvPr>
        </p:nvCxnSpPr>
        <p:spPr>
          <a:xfrm rot="5400000" flipH="1" flipV="1">
            <a:off x="5753100" y="1143000"/>
            <a:ext cx="1752600" cy="12192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>
            <a:off x="6019800" y="3733800"/>
            <a:ext cx="1219200" cy="228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733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>
            <p:custDataLst>
              <p:tags r:id="rId18"/>
            </p:custDataLst>
          </p:nvPr>
        </p:nvSpPr>
        <p:spPr>
          <a:xfrm>
            <a:off x="1193624" y="473458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9"/>
            </p:custDataLst>
          </p:nvPr>
        </p:nvSpPr>
        <p:spPr>
          <a:xfrm>
            <a:off x="76200" y="6248400"/>
            <a:ext cx="257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lies to children</a:t>
            </a:r>
          </a:p>
        </p:txBody>
      </p:sp>
      <p:sp>
        <p:nvSpPr>
          <p:cNvPr id="27" name="Rectangle 26"/>
          <p:cNvSpPr/>
          <p:nvPr>
            <p:custDataLst>
              <p:tags r:id="rId20"/>
            </p:custDataLst>
          </p:nvPr>
        </p:nvSpPr>
        <p:spPr>
          <a:xfrm>
            <a:off x="6400800" y="4876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>
            <p:custDataLst>
              <p:tags r:id="rId21"/>
            </p:custDataLst>
          </p:nvPr>
        </p:nvCxnSpPr>
        <p:spPr>
          <a:xfrm rot="10800000">
            <a:off x="8610600" y="21336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22"/>
            </p:custDataLst>
          </p:nvPr>
        </p:nvCxnSpPr>
        <p:spPr>
          <a:xfrm rot="5400000">
            <a:off x="7467600" y="3581400"/>
            <a:ext cx="2895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23"/>
            </p:custDataLst>
          </p:nvPr>
        </p:nvCxnSpPr>
        <p:spPr>
          <a:xfrm rot="10800000">
            <a:off x="7239000" y="5029200"/>
            <a:ext cx="167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Size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for VM Attempt #1 (example)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 address space (for each process):</a:t>
            </a:r>
          </a:p>
          <a:p>
            <a:pPr lvl="1"/>
            <a:r>
              <a:rPr lang="en-US" dirty="0" smtClean="0"/>
              <a:t>total memory: 2</a:t>
            </a:r>
            <a:r>
              <a:rPr lang="en-US" baseline="30000" dirty="0" smtClean="0"/>
              <a:t>32</a:t>
            </a:r>
            <a:r>
              <a:rPr lang="en-US" dirty="0" smtClean="0"/>
              <a:t> bytes = 4GB</a:t>
            </a:r>
          </a:p>
          <a:p>
            <a:pPr lvl="1"/>
            <a:r>
              <a:rPr lang="en-US" dirty="0" smtClean="0"/>
              <a:t>page size: 2</a:t>
            </a:r>
            <a:r>
              <a:rPr lang="en-US" baseline="30000" dirty="0" smtClean="0"/>
              <a:t>12</a:t>
            </a:r>
            <a:r>
              <a:rPr lang="en-US" dirty="0" smtClean="0"/>
              <a:t> bytes = 4KB</a:t>
            </a:r>
          </a:p>
          <a:p>
            <a:pPr lvl="1"/>
            <a:r>
              <a:rPr lang="en-US" dirty="0" smtClean="0"/>
              <a:t>entries in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size of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Physical address space:</a:t>
            </a:r>
          </a:p>
          <a:p>
            <a:pPr lvl="1"/>
            <a:r>
              <a:rPr lang="en-US" dirty="0" smtClean="0"/>
              <a:t>total memory: 2</a:t>
            </a:r>
            <a:r>
              <a:rPr lang="en-US" baseline="30000" dirty="0" smtClean="0"/>
              <a:t>29</a:t>
            </a:r>
            <a:r>
              <a:rPr lang="en-US" dirty="0" smtClean="0"/>
              <a:t> bytes = 512MB</a:t>
            </a:r>
          </a:p>
          <a:p>
            <a:pPr lvl="1"/>
            <a:r>
              <a:rPr lang="en-US" dirty="0" smtClean="0"/>
              <a:t>overhead for 10 processes?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6200" y="6248400"/>
            <a:ext cx="257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lies to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Invalid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114800"/>
            <a:ext cx="8686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 Trick #1: Don’t map all pages </a:t>
            </a: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chemeClr val="accent1"/>
                </a:solidFill>
              </a:rPr>
              <a:t>valid bit</a:t>
            </a:r>
            <a:r>
              <a:rPr lang="en-US" dirty="0" smtClean="0"/>
              <a:t> for each </a:t>
            </a:r>
            <a:br>
              <a:rPr lang="en-US" dirty="0" smtClean="0"/>
            </a:br>
            <a:r>
              <a:rPr lang="en-US" dirty="0" smtClean="0"/>
              <a:t>page table entry</a:t>
            </a:r>
          </a:p>
          <a:p>
            <a:r>
              <a:rPr lang="en-US" dirty="0" smtClean="0"/>
              <a:t>Q: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200" y="1524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1143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5334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60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429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41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3716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5772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362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4705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37146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8382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486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>
            <a:off x="4343400" y="9144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6"/>
            </p:custDataLst>
          </p:nvPr>
        </p:nvCxnSpPr>
        <p:spPr>
          <a:xfrm flipV="1">
            <a:off x="4343400" y="26670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24840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114800"/>
            <a:ext cx="8686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 Trick #2: Page permissions!</a:t>
            </a:r>
          </a:p>
          <a:p>
            <a:r>
              <a:rPr lang="en-US" dirty="0" smtClean="0"/>
              <a:t>Keep </a:t>
            </a:r>
            <a:r>
              <a:rPr lang="en-US" dirty="0" smtClean="0">
                <a:solidFill>
                  <a:schemeClr val="accent1"/>
                </a:solidFill>
              </a:rPr>
              <a:t>R, W, X permission bits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each page table entry</a:t>
            </a:r>
          </a:p>
          <a:p>
            <a:r>
              <a:rPr lang="en-US" dirty="0" smtClean="0"/>
              <a:t>Q: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200" y="1524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5334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60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429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41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3716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5772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362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4705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37146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8382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486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5"/>
            </p:custDataLst>
          </p:nvPr>
        </p:nvCxnSpPr>
        <p:spPr>
          <a:xfrm>
            <a:off x="4343400" y="9144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6"/>
            </p:custDataLst>
          </p:nvPr>
        </p:nvCxnSpPr>
        <p:spPr>
          <a:xfrm flipV="1">
            <a:off x="4343400" y="26670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114800"/>
            <a:ext cx="8686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 Trick #3: </a:t>
            </a:r>
            <a:r>
              <a:rPr lang="en-US" dirty="0" smtClean="0">
                <a:solidFill>
                  <a:schemeClr val="accent1"/>
                </a:solidFill>
              </a:rPr>
              <a:t>Aliasing</a:t>
            </a:r>
          </a:p>
          <a:p>
            <a:r>
              <a:rPr lang="en-US" dirty="0" smtClean="0"/>
              <a:t>Map the same physical page</a:t>
            </a:r>
            <a:br>
              <a:rPr lang="en-US" dirty="0" smtClean="0"/>
            </a:br>
            <a:r>
              <a:rPr lang="en-US" dirty="0" smtClean="0"/>
              <a:t>at several virtual addresses</a:t>
            </a:r>
          </a:p>
          <a:p>
            <a:r>
              <a:rPr lang="en-US" dirty="0" smtClean="0"/>
              <a:t>Q: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200" y="1524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5334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60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4290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419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3716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5772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362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4705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37146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8382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486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5"/>
            </p:custDataLst>
          </p:nvPr>
        </p:nvCxnSpPr>
        <p:spPr>
          <a:xfrm>
            <a:off x="4343400" y="9144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6"/>
            </p:custDataLst>
          </p:nvPr>
        </p:nvCxnSpPr>
        <p:spPr>
          <a:xfrm flipV="1">
            <a:off x="4343400" y="26670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Paging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Can we run process larger than physical memory?</a:t>
            </a:r>
          </a:p>
          <a:p>
            <a:pPr lvl="1"/>
            <a:r>
              <a:rPr lang="en-US" dirty="0" smtClean="0"/>
              <a:t>The “virtual” in “virtual memory”</a:t>
            </a:r>
            <a:endParaRPr lang="en-US" i="1" dirty="0" smtClean="0"/>
          </a:p>
          <a:p>
            <a:r>
              <a:rPr lang="en-US" dirty="0" smtClean="0"/>
              <a:t>View memory as a “cache” for secondary storage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Swap</a:t>
            </a:r>
            <a:r>
              <a:rPr lang="en-US" dirty="0" smtClean="0"/>
              <a:t> memory pages out to disk when not in use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Page</a:t>
            </a:r>
            <a:r>
              <a:rPr lang="en-US" dirty="0" smtClean="0"/>
              <a:t> them back in when needed</a:t>
            </a:r>
          </a:p>
          <a:p>
            <a:endParaRPr lang="en-US" dirty="0" smtClean="0"/>
          </a:p>
          <a:p>
            <a:r>
              <a:rPr lang="en-US" dirty="0" smtClean="0"/>
              <a:t>Assumes Temporal/Spatial Locality</a:t>
            </a:r>
          </a:p>
          <a:p>
            <a:pPr lvl="1"/>
            <a:r>
              <a:rPr lang="en-US" dirty="0" smtClean="0"/>
              <a:t>Pages used recently most likely to be used again soon</a:t>
            </a:r>
          </a:p>
          <a:p>
            <a:endParaRPr lang="en-US" dirty="0"/>
          </a:p>
        </p:txBody>
      </p:sp>
      <p:pic>
        <p:nvPicPr>
          <p:cNvPr id="27650" name="CP3 Ink 753132b1-eb5f-49d9-b607-4b24a01a6c5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65" y="1255500"/>
            <a:ext cx="966151" cy="25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86800" cy="670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dmidecode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-t cache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128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None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Varies With Memory Address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6144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cd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/sys/devices/system/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cpu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/cpu0;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grep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cache/*/*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</a:t>
            </a:r>
            <a:r>
              <a:rPr lang="en-US" sz="1400" dirty="0" err="1" smtClean="0">
                <a:latin typeface="Consolas" pitchFamily="49" charset="0"/>
              </a:rPr>
              <a:t>type:Data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</a:t>
            </a:r>
            <a:r>
              <a:rPr lang="en-US" sz="1400" dirty="0" err="1" smtClean="0">
                <a:latin typeface="Consolas" pitchFamily="49" charset="0"/>
              </a:rPr>
              <a:t>type:Instruction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cache/index2/level:2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</a:t>
            </a:r>
            <a:r>
              <a:rPr lang="en-US" sz="1400" dirty="0" err="1" smtClean="0">
                <a:latin typeface="Consolas" pitchFamily="49" charset="0"/>
              </a:rPr>
              <a:t>type:Unified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cache/index2/shared_cpu_list:0-1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cache/index2/ways_of_associativity:24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cache/index2/number_of_sets:4096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cache/index2/size:6144K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  <p:pic>
        <p:nvPicPr>
          <p:cNvPr id="3074" name="CP3 Ink 66fb7edf-a140-4a4c-9cb7-a42af48c338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5" y="-39541"/>
            <a:ext cx="5339251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114800"/>
            <a:ext cx="5791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Cool Trick #4: </a:t>
            </a:r>
            <a:r>
              <a:rPr lang="en-US" dirty="0" smtClean="0">
                <a:solidFill>
                  <a:schemeClr val="accent1"/>
                </a:solidFill>
              </a:rPr>
              <a:t>Paging/Swapping</a:t>
            </a:r>
          </a:p>
          <a:p>
            <a:r>
              <a:rPr lang="en-US" dirty="0" smtClean="0"/>
              <a:t>Need more bits: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Dirty, </a:t>
            </a:r>
            <a:r>
              <a:rPr lang="en-US" dirty="0" err="1" smtClean="0">
                <a:solidFill>
                  <a:schemeClr val="accent1"/>
                </a:solidFill>
              </a:rPr>
              <a:t>RecentlyUsed</a:t>
            </a:r>
            <a:r>
              <a:rPr lang="en-US" dirty="0" smtClean="0">
                <a:solidFill>
                  <a:schemeClr val="accent1"/>
                </a:solidFill>
              </a:rPr>
              <a:t>, …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200" y="152400"/>
          <a:ext cx="35052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200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5334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6096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429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219200"/>
            <a:ext cx="1371600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791200" y="4191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775138" y="18288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5791200" y="35052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5765520" y="251460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5791200" y="6858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114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lowchart: Magnetic Disk 15"/>
          <p:cNvSpPr/>
          <p:nvPr>
            <p:custDataLst>
              <p:tags r:id="rId14"/>
            </p:custDataLst>
          </p:nvPr>
        </p:nvSpPr>
        <p:spPr>
          <a:xfrm>
            <a:off x="7162800" y="48006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4384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5200" y="56388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25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4800" y="5181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200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8"/>
            </p:custDataLst>
          </p:nvPr>
        </p:nvCxnSpPr>
        <p:spPr>
          <a:xfrm>
            <a:off x="4343400" y="914400"/>
            <a:ext cx="2895600" cy="304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9"/>
            </p:custDataLst>
          </p:nvPr>
        </p:nvCxnSpPr>
        <p:spPr>
          <a:xfrm flipV="1">
            <a:off x="4343400" y="2133600"/>
            <a:ext cx="2895600" cy="1752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Role of the Operating System</a:t>
            </a:r>
          </a:p>
          <a:p>
            <a:pPr algn="ctr"/>
            <a:r>
              <a:rPr lang="en-US" dirty="0" smtClean="0"/>
              <a:t>Context switches, working set, </a:t>
            </a:r>
          </a:p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sbrk</a:t>
            </a:r>
            <a:endParaRPr lang="en-US" dirty="0"/>
          </a:p>
        </p:txBody>
      </p:sp>
      <p:sp>
        <p:nvSpPr>
          <p:cNvPr id="374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needs a new page of memory</a:t>
            </a:r>
          </a:p>
          <a:p>
            <a:r>
              <a:rPr lang="en-US" dirty="0" smtClean="0"/>
              <a:t>(1) Invoke the Operating System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	void *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nbytes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/>
              <a:t>(2) OS finds a free page of physical memory</a:t>
            </a:r>
          </a:p>
          <a:p>
            <a:pPr lvl="1"/>
            <a:r>
              <a:rPr lang="en-US" dirty="0" smtClean="0"/>
              <a:t>clear the page (fill with zeros)</a:t>
            </a:r>
          </a:p>
          <a:p>
            <a:pPr lvl="1"/>
            <a:r>
              <a:rPr lang="en-US" dirty="0" smtClean="0"/>
              <a:t>add a new entry to Firefox’s </a:t>
            </a:r>
            <a:r>
              <a:rPr lang="en-US" dirty="0" err="1" smtClean="0"/>
              <a:t>PageTable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is idle, but Skype wants to run</a:t>
            </a:r>
          </a:p>
          <a:p>
            <a:r>
              <a:rPr lang="en-US" dirty="0" smtClean="0"/>
              <a:t>(1) Firefox invokes the Operating System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sleep(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nseconds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/>
              <a:t>(2) OS saves Firefox’s registers, load </a:t>
            </a:r>
            <a:r>
              <a:rPr lang="en-US" dirty="0" err="1" smtClean="0"/>
              <a:t>skype’s</a:t>
            </a:r>
            <a:endParaRPr lang="en-US" dirty="0" smtClean="0"/>
          </a:p>
          <a:p>
            <a:pPr lvl="1"/>
            <a:r>
              <a:rPr lang="en-US" dirty="0" smtClean="0"/>
              <a:t>(more on this later)</a:t>
            </a:r>
          </a:p>
          <a:p>
            <a:r>
              <a:rPr lang="en-US" dirty="0" smtClean="0"/>
              <a:t>(3) OS changes the CPU’s Page Table Base Register</a:t>
            </a:r>
          </a:p>
          <a:p>
            <a:pPr lvl="1"/>
            <a:r>
              <a:rPr lang="en-US" dirty="0" smtClean="0"/>
              <a:t>Cop0:ContextRegister / CR3:PDBR</a:t>
            </a:r>
          </a:p>
          <a:p>
            <a:r>
              <a:rPr lang="en-US" dirty="0" smtClean="0"/>
              <a:t>(4) OS returns to Skype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and Skype want to share data</a:t>
            </a:r>
          </a:p>
          <a:p>
            <a:r>
              <a:rPr lang="en-US" dirty="0" smtClean="0"/>
              <a:t>(1) OS finds a free page of physical memory</a:t>
            </a:r>
          </a:p>
          <a:p>
            <a:pPr lvl="1"/>
            <a:r>
              <a:rPr lang="en-US" dirty="0" smtClean="0"/>
              <a:t>clear the page (fill with zeros)</a:t>
            </a:r>
          </a:p>
          <a:p>
            <a:pPr lvl="1"/>
            <a:r>
              <a:rPr lang="en-US" dirty="0" smtClean="0"/>
              <a:t>add a new entry to Firefox’s </a:t>
            </a:r>
            <a:r>
              <a:rPr lang="en-US" dirty="0" err="1" smtClean="0"/>
              <a:t>PageTable</a:t>
            </a:r>
            <a:endParaRPr lang="en-US" dirty="0" smtClean="0"/>
          </a:p>
          <a:p>
            <a:pPr lvl="1"/>
            <a:r>
              <a:rPr lang="en-US" dirty="0" smtClean="0"/>
              <a:t>add a new entry to Skype’s </a:t>
            </a:r>
            <a:r>
              <a:rPr lang="en-US" dirty="0" err="1" smtClean="0"/>
              <a:t>PageTable</a:t>
            </a:r>
            <a:endParaRPr lang="en-US" dirty="0" smtClean="0"/>
          </a:p>
          <a:p>
            <a:pPr lvl="2"/>
            <a:r>
              <a:rPr lang="en-US" dirty="0" smtClean="0"/>
              <a:t>can be same or different </a:t>
            </a:r>
            <a:r>
              <a:rPr lang="en-US" dirty="0" err="1" smtClean="0"/>
              <a:t>vaddr</a:t>
            </a:r>
            <a:endParaRPr lang="en-US" dirty="0" smtClean="0"/>
          </a:p>
          <a:p>
            <a:pPr lvl="2"/>
            <a:r>
              <a:rPr lang="en-US" dirty="0" smtClean="0"/>
              <a:t>can be same or different page permissions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Suppose Skype needs a new page of memory, but Firefox is hogging it all</a:t>
            </a:r>
          </a:p>
          <a:p>
            <a:r>
              <a:rPr lang="en-US" sz="2800" dirty="0" smtClean="0"/>
              <a:t>(1) Invoke the Operating System</a:t>
            </a:r>
          </a:p>
          <a:p>
            <a:pPr lvl="1">
              <a:buNone/>
            </a:pPr>
            <a:r>
              <a:rPr lang="en-US" sz="2400" dirty="0" smtClean="0">
                <a:latin typeface="Consolas" pitchFamily="49" charset="0"/>
              </a:rPr>
              <a:t>	void *</a:t>
            </a:r>
            <a:r>
              <a:rPr lang="en-US" sz="2400" dirty="0" err="1" smtClean="0">
                <a:latin typeface="Consolas" pitchFamily="49" charset="0"/>
              </a:rPr>
              <a:t>sbrk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nbytes</a:t>
            </a:r>
            <a:r>
              <a:rPr lang="en-US" sz="24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/>
              <a:t>(2) OS can’t find a free page of physical memory</a:t>
            </a:r>
          </a:p>
          <a:p>
            <a:pPr lvl="1"/>
            <a:r>
              <a:rPr lang="en-US" sz="2400" dirty="0" smtClean="0"/>
              <a:t>Pick a page from Firefox instead (or other process)</a:t>
            </a:r>
          </a:p>
          <a:p>
            <a:r>
              <a:rPr lang="en-US" sz="2800" dirty="0" smtClean="0"/>
              <a:t>(3) If page table entry has dirty bit set…</a:t>
            </a:r>
          </a:p>
          <a:p>
            <a:pPr lvl="1"/>
            <a:r>
              <a:rPr lang="en-US" sz="2400" dirty="0" smtClean="0"/>
              <a:t>Copy the page contents to disk</a:t>
            </a:r>
          </a:p>
          <a:p>
            <a:r>
              <a:rPr lang="en-US" sz="2800" dirty="0" smtClean="0"/>
              <a:t>(4) Mark Firefox’s page table entry as “on disk”</a:t>
            </a:r>
          </a:p>
          <a:p>
            <a:pPr lvl="1"/>
            <a:r>
              <a:rPr lang="en-US" sz="2400" dirty="0" smtClean="0"/>
              <a:t>Firefox will fault if it tries to access the page</a:t>
            </a:r>
          </a:p>
          <a:p>
            <a:r>
              <a:rPr lang="en-US" sz="2800" dirty="0" smtClean="0"/>
              <a:t>(5)  Give the newly freed physical page to Skype</a:t>
            </a:r>
          </a:p>
          <a:p>
            <a:pPr lvl="1"/>
            <a:r>
              <a:rPr lang="en-US" sz="2400" dirty="0" smtClean="0"/>
              <a:t>clear the page (fill with zeros)</a:t>
            </a:r>
          </a:p>
          <a:p>
            <a:pPr lvl="1"/>
            <a:r>
              <a:rPr lang="en-US" sz="2400" dirty="0" smtClean="0"/>
              <a:t>add a new entry to </a:t>
            </a:r>
            <a:r>
              <a:rPr lang="en-US" sz="2400" dirty="0" err="1" smtClean="0"/>
              <a:t>Skyps’s</a:t>
            </a:r>
            <a:r>
              <a:rPr lang="en-US" sz="2400" dirty="0" smtClean="0"/>
              <a:t> </a:t>
            </a:r>
            <a:r>
              <a:rPr lang="en-US" sz="2400" dirty="0" err="1" smtClean="0"/>
              <a:t>PageTable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 Assumption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>
                <a:solidFill>
                  <a:schemeClr val="accent1"/>
                </a:solidFill>
              </a:rPr>
              <a:t>multiplexes</a:t>
            </a:r>
            <a:r>
              <a:rPr lang="en-US" dirty="0" smtClean="0"/>
              <a:t> physical memory among processes</a:t>
            </a:r>
          </a:p>
          <a:p>
            <a:pPr lvl="1"/>
            <a:r>
              <a:rPr lang="en-US" dirty="0" smtClean="0"/>
              <a:t>assumption # 1: </a:t>
            </a:r>
            <a:br>
              <a:rPr lang="en-US" dirty="0" smtClean="0"/>
            </a:br>
            <a:r>
              <a:rPr lang="en-US" dirty="0" smtClean="0"/>
              <a:t>processes use only a few pages at a time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working set </a:t>
            </a:r>
            <a:r>
              <a:rPr lang="en-US" dirty="0" smtClean="0"/>
              <a:t>= set of process’s recently actively pages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43000" y="236220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 rot="16200000">
            <a:off x="-14255" y="2917837"/>
            <a:ext cx="143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# recent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accesses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28600" y="449580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7159161" y="449580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828800" y="4419600"/>
            <a:ext cx="14478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6096000" y="4419600"/>
            <a:ext cx="16764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6324600" y="4343400"/>
            <a:ext cx="12192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1828800" y="4343400"/>
            <a:ext cx="11430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1"/>
            </p:custDataLst>
          </p:nvPr>
        </p:nvSpPr>
        <p:spPr>
          <a:xfrm>
            <a:off x="3657600" y="4419600"/>
            <a:ext cx="14478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12"/>
            </p:custDataLst>
          </p:nvPr>
        </p:nvSpPr>
        <p:spPr>
          <a:xfrm>
            <a:off x="1828800" y="4419600"/>
            <a:ext cx="14478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>
            <p:custDataLst>
              <p:tags r:id="rId13"/>
            </p:custDataLst>
          </p:nvPr>
        </p:nvSpPr>
        <p:spPr>
          <a:xfrm>
            <a:off x="6477000" y="4419600"/>
            <a:ext cx="12954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14"/>
            </p:custDataLst>
          </p:nvPr>
        </p:nvSpPr>
        <p:spPr>
          <a:xfrm>
            <a:off x="6553200" y="4343400"/>
            <a:ext cx="990600" cy="1524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15"/>
            </p:custDataLst>
          </p:nvPr>
        </p:nvSpPr>
        <p:spPr>
          <a:xfrm>
            <a:off x="1828800" y="4343400"/>
            <a:ext cx="11430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16"/>
            </p:custDataLst>
          </p:nvPr>
        </p:nvSpPr>
        <p:spPr>
          <a:xfrm>
            <a:off x="3657600" y="4419600"/>
            <a:ext cx="14478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17"/>
            </p:custDataLst>
          </p:nvPr>
        </p:nvSpPr>
        <p:spPr>
          <a:xfrm>
            <a:off x="6400800" y="2971800"/>
            <a:ext cx="609600" cy="1524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18"/>
            </p:custDataLst>
          </p:nvPr>
        </p:nvSpPr>
        <p:spPr>
          <a:xfrm>
            <a:off x="6477000" y="2667000"/>
            <a:ext cx="304800" cy="1430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19"/>
            </p:custDataLst>
          </p:nvPr>
        </p:nvSpPr>
        <p:spPr>
          <a:xfrm>
            <a:off x="6553200" y="2514600"/>
            <a:ext cx="76200" cy="1430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0"/>
            </p:custDataLst>
          </p:nvPr>
        </p:nvSpPr>
        <p:spPr>
          <a:xfrm>
            <a:off x="6858000" y="2590800"/>
            <a:ext cx="76200" cy="15068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21"/>
            </p:custDataLst>
          </p:nvPr>
        </p:nvSpPr>
        <p:spPr>
          <a:xfrm>
            <a:off x="7010400" y="3124200"/>
            <a:ext cx="76200" cy="1371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22"/>
            </p:custDataLst>
          </p:nvPr>
        </p:nvSpPr>
        <p:spPr>
          <a:xfrm>
            <a:off x="7162800" y="3886200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>
          <a:xfrm>
            <a:off x="3657600" y="2971800"/>
            <a:ext cx="121919" cy="1524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>
          <a:xfrm>
            <a:off x="3733800" y="27432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25"/>
            </p:custDataLst>
          </p:nvPr>
        </p:nvSpPr>
        <p:spPr>
          <a:xfrm>
            <a:off x="3810000" y="3141324"/>
            <a:ext cx="76200" cy="13544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26"/>
            </p:custDataLst>
          </p:nvPr>
        </p:nvSpPr>
        <p:spPr>
          <a:xfrm>
            <a:off x="4572000" y="3903324"/>
            <a:ext cx="76200" cy="5924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27"/>
            </p:custDataLst>
          </p:nvPr>
        </p:nvSpPr>
        <p:spPr>
          <a:xfrm>
            <a:off x="4648200" y="3827124"/>
            <a:ext cx="76200" cy="668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28"/>
            </p:custDataLst>
          </p:nvPr>
        </p:nvSpPr>
        <p:spPr>
          <a:xfrm>
            <a:off x="4953000" y="2988924"/>
            <a:ext cx="76200" cy="15068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29"/>
            </p:custDataLst>
          </p:nvPr>
        </p:nvSpPr>
        <p:spPr>
          <a:xfrm>
            <a:off x="2133600" y="3657600"/>
            <a:ext cx="457200" cy="838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30"/>
            </p:custDataLst>
          </p:nvPr>
        </p:nvSpPr>
        <p:spPr>
          <a:xfrm>
            <a:off x="2209800" y="2819400"/>
            <a:ext cx="76200" cy="1143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31"/>
            </p:custDataLst>
          </p:nvPr>
        </p:nvSpPr>
        <p:spPr>
          <a:xfrm>
            <a:off x="2971800" y="39795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32"/>
            </p:custDataLst>
          </p:nvPr>
        </p:nvSpPr>
        <p:spPr>
          <a:xfrm>
            <a:off x="1981200" y="39795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33"/>
            </p:custDataLst>
          </p:nvPr>
        </p:nvSpPr>
        <p:spPr>
          <a:xfrm>
            <a:off x="2362200" y="24384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34"/>
            </p:custDataLst>
          </p:nvPr>
        </p:nvSpPr>
        <p:spPr>
          <a:xfrm>
            <a:off x="2590800" y="27432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35"/>
            </p:custDataLst>
          </p:nvPr>
        </p:nvSpPr>
        <p:spPr>
          <a:xfrm>
            <a:off x="2514600" y="31413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36"/>
            </p:custDataLst>
          </p:nvPr>
        </p:nvSpPr>
        <p:spPr>
          <a:xfrm>
            <a:off x="2286000" y="3429000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Magnetic Disk 67"/>
          <p:cNvSpPr/>
          <p:nvPr>
            <p:custDataLst>
              <p:tags r:id="rId37"/>
            </p:custDataLst>
          </p:nvPr>
        </p:nvSpPr>
        <p:spPr>
          <a:xfrm>
            <a:off x="4724400" y="46482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38"/>
            </p:custDataLst>
          </p:nvPr>
        </p:nvSpPr>
        <p:spPr>
          <a:xfrm>
            <a:off x="4800600" y="50292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39"/>
            </p:custDataLst>
          </p:nvPr>
        </p:nvSpPr>
        <p:spPr>
          <a:xfrm>
            <a:off x="4800600" y="53340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40"/>
            </p:custDataLst>
          </p:nvPr>
        </p:nvSpPr>
        <p:spPr>
          <a:xfrm>
            <a:off x="5334000" y="50292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41"/>
            </p:custDataLst>
          </p:nvPr>
        </p:nvSpPr>
        <p:spPr>
          <a:xfrm>
            <a:off x="5257800" y="54864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42"/>
            </p:custDataLst>
          </p:nvPr>
        </p:nvSpPr>
        <p:spPr>
          <a:xfrm>
            <a:off x="5791200" y="52578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43"/>
            </p:custDataLst>
          </p:nvPr>
        </p:nvSpPr>
        <p:spPr>
          <a:xfrm>
            <a:off x="2667000" y="49530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44"/>
            </p:custDataLst>
          </p:nvPr>
        </p:nvSpPr>
        <p:spPr>
          <a:xfrm>
            <a:off x="2667000" y="4724400"/>
            <a:ext cx="11430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45"/>
            </p:custDataLst>
          </p:nvPr>
        </p:nvSpPr>
        <p:spPr>
          <a:xfrm>
            <a:off x="2667000" y="52578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46"/>
            </p:custDataLst>
          </p:nvPr>
        </p:nvSpPr>
        <p:spPr>
          <a:xfrm>
            <a:off x="2667000" y="56388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2" grpId="0" animBg="1"/>
      <p:bldP spid="14" grpId="0" animBg="1"/>
      <p:bldP spid="16" grpId="0" animBg="1"/>
      <p:bldP spid="2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Reasons for Thrashing</a:t>
            </a:r>
            <a:endParaRPr lang="en-US" dirty="0"/>
          </a:p>
        </p:txBody>
      </p:sp>
      <p:sp>
        <p:nvSpPr>
          <p:cNvPr id="3752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3716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if working set is too large?</a:t>
            </a:r>
          </a:p>
          <a:p>
            <a:r>
              <a:rPr lang="en-US" dirty="0" smtClean="0"/>
              <a:t>Case 1: Single process using too many pages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Case 2: Too many processes</a:t>
            </a: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2895600" y="152400"/>
            <a:ext cx="1676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working set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600200" y="7620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4648200" y="7620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4648200" y="152400"/>
            <a:ext cx="1371600" cy="533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swapped</a:t>
            </a:r>
            <a:endParaRPr lang="en-US" sz="2400" dirty="0"/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914400" y="152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1600200" y="2590800"/>
            <a:ext cx="36576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working set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1600200" y="32004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4648200" y="32004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5334000" y="2590800"/>
            <a:ext cx="1371600" cy="533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swapped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1600200" y="4343400"/>
            <a:ext cx="533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>
          <a:xfrm>
            <a:off x="1600200" y="49530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4648200" y="49530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25" name="Rectangle 24"/>
          <p:cNvSpPr/>
          <p:nvPr>
            <p:custDataLst>
              <p:tags r:id="rId15"/>
            </p:custDataLst>
          </p:nvPr>
        </p:nvSpPr>
        <p:spPr>
          <a:xfrm>
            <a:off x="2209800" y="43434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2971800" y="4343400"/>
            <a:ext cx="533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>
          <a:xfrm>
            <a:off x="3581400" y="4343400"/>
            <a:ext cx="6096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8"/>
            </p:custDataLst>
          </p:nvPr>
        </p:nvSpPr>
        <p:spPr>
          <a:xfrm>
            <a:off x="4267200" y="4343400"/>
            <a:ext cx="7620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5105400" y="43434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Thrashing</a:t>
            </a:r>
            <a:endParaRPr lang="en-US"/>
          </a:p>
        </p:txBody>
      </p:sp>
      <p:sp>
        <p:nvSpPr>
          <p:cNvPr id="3763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Thrashing</a:t>
            </a:r>
            <a:r>
              <a:rPr lang="en-US" dirty="0" smtClean="0"/>
              <a:t> b/c working set of process (or processes) greater than physical memory available</a:t>
            </a:r>
          </a:p>
          <a:p>
            <a:pPr lvl="2"/>
            <a:r>
              <a:rPr lang="en-US" dirty="0" smtClean="0"/>
              <a:t>Firefox steals page from Skype</a:t>
            </a:r>
          </a:p>
          <a:p>
            <a:pPr lvl="2"/>
            <a:r>
              <a:rPr lang="en-US" dirty="0" smtClean="0"/>
              <a:t>Skype steals page from Firefox</a:t>
            </a:r>
          </a:p>
          <a:p>
            <a:pPr lvl="1"/>
            <a:r>
              <a:rPr lang="en-US" dirty="0" smtClean="0"/>
              <a:t>I/O (disk activity) at 100% utilization</a:t>
            </a:r>
          </a:p>
          <a:p>
            <a:pPr lvl="2"/>
            <a:r>
              <a:rPr lang="en-US" dirty="0" smtClean="0"/>
              <a:t>But no useful work is getting done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Ideal: Size of disk, speed of memory (or cache)</a:t>
            </a:r>
          </a:p>
          <a:p>
            <a:r>
              <a:rPr lang="en-US" dirty="0" smtClean="0"/>
              <a:t>Non-ideal: Speed of disk</a:t>
            </a:r>
            <a:endParaRPr lang="en-US" dirty="0"/>
          </a:p>
        </p:txBody>
      </p:sp>
      <p:pic>
        <p:nvPicPr>
          <p:cNvPr id="28674" name="CP3 Ink 99a44236-bce8-4d80-b535-4d7c1e0bcfe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0" y="8267640"/>
            <a:ext cx="101700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 Assumption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>
                <a:solidFill>
                  <a:schemeClr val="accent1"/>
                </a:solidFill>
              </a:rPr>
              <a:t>multiplexes</a:t>
            </a:r>
            <a:r>
              <a:rPr lang="en-US" dirty="0" smtClean="0"/>
              <a:t> physical memory among processes</a:t>
            </a:r>
          </a:p>
          <a:p>
            <a:pPr lvl="1"/>
            <a:r>
              <a:rPr lang="en-US" dirty="0" smtClean="0"/>
              <a:t>assumption # 2: </a:t>
            </a:r>
            <a:br>
              <a:rPr lang="en-US" dirty="0" smtClean="0"/>
            </a:br>
            <a:r>
              <a:rPr lang="en-US" dirty="0" smtClean="0"/>
              <a:t>recent accesses predict future accesses</a:t>
            </a:r>
          </a:p>
          <a:p>
            <a:pPr lvl="1"/>
            <a:r>
              <a:rPr lang="en-US" dirty="0" smtClean="0"/>
              <a:t>working set usually </a:t>
            </a:r>
            <a:r>
              <a:rPr lang="en-US" dirty="0" smtClean="0">
                <a:solidFill>
                  <a:schemeClr val="accent1"/>
                </a:solidFill>
              </a:rPr>
              <a:t>changes slowly </a:t>
            </a:r>
            <a:r>
              <a:rPr lang="en-US" dirty="0" smtClean="0"/>
              <a:t>over time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43000" y="236220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 rot="16200000">
            <a:off x="-131702" y="3133280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working set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1066800" y="449580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>
            <p:custDataLst>
              <p:tags r:id="rId6"/>
            </p:custDataLst>
          </p:nvPr>
        </p:nvSpPr>
        <p:spPr>
          <a:xfrm>
            <a:off x="1143000" y="35052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7"/>
            </p:custDataLst>
          </p:nvPr>
        </p:nvSpPr>
        <p:spPr>
          <a:xfrm>
            <a:off x="11430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8"/>
            </p:custDataLst>
          </p:nvPr>
        </p:nvSpPr>
        <p:spPr>
          <a:xfrm>
            <a:off x="1371600" y="35814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9"/>
            </p:custDataLst>
          </p:nvPr>
        </p:nvSpPr>
        <p:spPr>
          <a:xfrm>
            <a:off x="1371600" y="2514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10"/>
            </p:custDataLst>
          </p:nvPr>
        </p:nvSpPr>
        <p:spPr>
          <a:xfrm>
            <a:off x="1600200" y="350520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11"/>
            </p:custDataLst>
          </p:nvPr>
        </p:nvSpPr>
        <p:spPr>
          <a:xfrm>
            <a:off x="1600200" y="2514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12"/>
            </p:custDataLst>
          </p:nvPr>
        </p:nvSpPr>
        <p:spPr>
          <a:xfrm>
            <a:off x="1828800" y="35052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13"/>
            </p:custDataLst>
          </p:nvPr>
        </p:nvSpPr>
        <p:spPr>
          <a:xfrm>
            <a:off x="1828800" y="2514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14"/>
            </p:custDataLst>
          </p:nvPr>
        </p:nvSpPr>
        <p:spPr>
          <a:xfrm>
            <a:off x="2057400" y="342900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15"/>
            </p:custDataLst>
          </p:nvPr>
        </p:nvSpPr>
        <p:spPr>
          <a:xfrm>
            <a:off x="2057400" y="25908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16"/>
            </p:custDataLst>
          </p:nvPr>
        </p:nvSpPr>
        <p:spPr>
          <a:xfrm>
            <a:off x="2286000" y="3352800"/>
            <a:ext cx="2286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17"/>
            </p:custDataLst>
          </p:nvPr>
        </p:nvSpPr>
        <p:spPr>
          <a:xfrm>
            <a:off x="2286000" y="2667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18"/>
            </p:custDataLst>
          </p:nvPr>
        </p:nvSpPr>
        <p:spPr>
          <a:xfrm>
            <a:off x="2514600" y="34290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19"/>
            </p:custDataLst>
          </p:nvPr>
        </p:nvSpPr>
        <p:spPr>
          <a:xfrm>
            <a:off x="2514600" y="2819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20"/>
            </p:custDataLst>
          </p:nvPr>
        </p:nvSpPr>
        <p:spPr>
          <a:xfrm>
            <a:off x="2743200" y="350520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21"/>
            </p:custDataLst>
          </p:nvPr>
        </p:nvSpPr>
        <p:spPr>
          <a:xfrm>
            <a:off x="2743200" y="2819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22"/>
            </p:custDataLst>
          </p:nvPr>
        </p:nvSpPr>
        <p:spPr>
          <a:xfrm>
            <a:off x="2971800" y="35052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23"/>
            </p:custDataLst>
          </p:nvPr>
        </p:nvSpPr>
        <p:spPr>
          <a:xfrm>
            <a:off x="2971800" y="28194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24"/>
            </p:custDataLst>
          </p:nvPr>
        </p:nvSpPr>
        <p:spPr>
          <a:xfrm>
            <a:off x="3200400" y="3352800"/>
            <a:ext cx="2286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25"/>
            </p:custDataLst>
          </p:nvPr>
        </p:nvSpPr>
        <p:spPr>
          <a:xfrm>
            <a:off x="3200400" y="2743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26"/>
            </p:custDataLst>
          </p:nvPr>
        </p:nvSpPr>
        <p:spPr>
          <a:xfrm>
            <a:off x="3429000" y="327660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27"/>
            </p:custDataLst>
          </p:nvPr>
        </p:nvSpPr>
        <p:spPr>
          <a:xfrm>
            <a:off x="3429000" y="2667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28"/>
            </p:custDataLst>
          </p:nvPr>
        </p:nvSpPr>
        <p:spPr>
          <a:xfrm>
            <a:off x="3657600" y="32766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29"/>
            </p:custDataLst>
          </p:nvPr>
        </p:nvSpPr>
        <p:spPr>
          <a:xfrm>
            <a:off x="3657600" y="2667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30"/>
            </p:custDataLst>
          </p:nvPr>
        </p:nvSpPr>
        <p:spPr>
          <a:xfrm>
            <a:off x="3886200" y="33528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31"/>
            </p:custDataLst>
          </p:nvPr>
        </p:nvSpPr>
        <p:spPr>
          <a:xfrm>
            <a:off x="3886200" y="2590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32"/>
            </p:custDataLst>
          </p:nvPr>
        </p:nvSpPr>
        <p:spPr>
          <a:xfrm>
            <a:off x="4114800" y="327660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33"/>
            </p:custDataLst>
          </p:nvPr>
        </p:nvSpPr>
        <p:spPr>
          <a:xfrm>
            <a:off x="4114800" y="2514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34"/>
            </p:custDataLst>
          </p:nvPr>
        </p:nvSpPr>
        <p:spPr>
          <a:xfrm>
            <a:off x="4343400" y="32766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35"/>
            </p:custDataLst>
          </p:nvPr>
        </p:nvSpPr>
        <p:spPr>
          <a:xfrm>
            <a:off x="4343400" y="2514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36"/>
            </p:custDataLst>
          </p:nvPr>
        </p:nvSpPr>
        <p:spPr>
          <a:xfrm>
            <a:off x="4572000" y="327660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37"/>
            </p:custDataLst>
          </p:nvPr>
        </p:nvSpPr>
        <p:spPr>
          <a:xfrm>
            <a:off x="45720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38"/>
            </p:custDataLst>
          </p:nvPr>
        </p:nvSpPr>
        <p:spPr>
          <a:xfrm>
            <a:off x="4800600" y="327660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39"/>
            </p:custDataLst>
          </p:nvPr>
        </p:nvSpPr>
        <p:spPr>
          <a:xfrm>
            <a:off x="4800600" y="2514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40"/>
            </p:custDataLst>
          </p:nvPr>
        </p:nvSpPr>
        <p:spPr>
          <a:xfrm>
            <a:off x="5029200" y="3429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41"/>
            </p:custDataLst>
          </p:nvPr>
        </p:nvSpPr>
        <p:spPr>
          <a:xfrm>
            <a:off x="50292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42"/>
            </p:custDataLst>
          </p:nvPr>
        </p:nvSpPr>
        <p:spPr>
          <a:xfrm>
            <a:off x="5257800" y="39624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43"/>
            </p:custDataLst>
          </p:nvPr>
        </p:nvSpPr>
        <p:spPr>
          <a:xfrm>
            <a:off x="5257800" y="2590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44"/>
            </p:custDataLst>
          </p:nvPr>
        </p:nvSpPr>
        <p:spPr>
          <a:xfrm>
            <a:off x="5486400" y="4038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45"/>
            </p:custDataLst>
          </p:nvPr>
        </p:nvSpPr>
        <p:spPr>
          <a:xfrm>
            <a:off x="5486400" y="2590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46"/>
            </p:custDataLst>
          </p:nvPr>
        </p:nvSpPr>
        <p:spPr>
          <a:xfrm>
            <a:off x="5715000" y="396240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47"/>
            </p:custDataLst>
          </p:nvPr>
        </p:nvSpPr>
        <p:spPr>
          <a:xfrm>
            <a:off x="5715000" y="2590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48"/>
            </p:custDataLst>
          </p:nvPr>
        </p:nvSpPr>
        <p:spPr>
          <a:xfrm>
            <a:off x="5943600" y="388620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49"/>
            </p:custDataLst>
          </p:nvPr>
        </p:nvSpPr>
        <p:spPr>
          <a:xfrm>
            <a:off x="5943600" y="2590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50"/>
            </p:custDataLst>
          </p:nvPr>
        </p:nvSpPr>
        <p:spPr>
          <a:xfrm>
            <a:off x="6172200" y="396240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51"/>
            </p:custDataLst>
          </p:nvPr>
        </p:nvSpPr>
        <p:spPr>
          <a:xfrm>
            <a:off x="61722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52"/>
            </p:custDataLst>
          </p:nvPr>
        </p:nvSpPr>
        <p:spPr>
          <a:xfrm>
            <a:off x="6400800" y="388620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6400800" y="2514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54"/>
            </p:custDataLst>
          </p:nvPr>
        </p:nvSpPr>
        <p:spPr>
          <a:xfrm>
            <a:off x="6629400" y="396240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55"/>
            </p:custDataLst>
          </p:nvPr>
        </p:nvSpPr>
        <p:spPr>
          <a:xfrm>
            <a:off x="6629400" y="2590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56"/>
            </p:custDataLst>
          </p:nvPr>
        </p:nvSpPr>
        <p:spPr>
          <a:xfrm>
            <a:off x="6858000" y="396240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57"/>
            </p:custDataLst>
          </p:nvPr>
        </p:nvSpPr>
        <p:spPr>
          <a:xfrm>
            <a:off x="6858000" y="2514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58"/>
            </p:custDataLst>
          </p:nvPr>
        </p:nvSpPr>
        <p:spPr>
          <a:xfrm>
            <a:off x="7086600" y="4038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59"/>
            </p:custDataLst>
          </p:nvPr>
        </p:nvSpPr>
        <p:spPr>
          <a:xfrm>
            <a:off x="7086600" y="2590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60"/>
            </p:custDataLst>
          </p:nvPr>
        </p:nvSpPr>
        <p:spPr>
          <a:xfrm>
            <a:off x="7315200" y="3962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61"/>
            </p:custDataLst>
          </p:nvPr>
        </p:nvSpPr>
        <p:spPr>
          <a:xfrm>
            <a:off x="7315200" y="2590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62"/>
            </p:custDataLst>
          </p:nvPr>
        </p:nvSpPr>
        <p:spPr>
          <a:xfrm>
            <a:off x="7543800" y="3886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63"/>
            </p:custDataLst>
          </p:nvPr>
        </p:nvSpPr>
        <p:spPr>
          <a:xfrm>
            <a:off x="75438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64"/>
            </p:custDataLst>
          </p:nvPr>
        </p:nvSpPr>
        <p:spPr>
          <a:xfrm>
            <a:off x="4343400" y="4267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65"/>
            </p:custDataLst>
          </p:nvPr>
        </p:nvSpPr>
        <p:spPr>
          <a:xfrm>
            <a:off x="5486400" y="3505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66"/>
            </p:custDataLst>
          </p:nvPr>
        </p:nvSpPr>
        <p:spPr>
          <a:xfrm>
            <a:off x="7086600" y="3352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67"/>
            </p:custDataLst>
          </p:nvPr>
        </p:nvSpPr>
        <p:spPr>
          <a:xfrm>
            <a:off x="6858000" y="3276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68"/>
            </p:custDataLst>
          </p:nvPr>
        </p:nvSpPr>
        <p:spPr>
          <a:xfrm>
            <a:off x="6629400" y="3352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60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Dual 32K L1 Instruction caches</a:t>
            </a:r>
          </a:p>
          <a:p>
            <a:pPr lvl="1"/>
            <a:r>
              <a:rPr lang="en-US" dirty="0" smtClean="0"/>
              <a:t>8-way set associative</a:t>
            </a:r>
          </a:p>
          <a:p>
            <a:pPr lvl="1"/>
            <a:r>
              <a:rPr lang="en-US" dirty="0" smtClean="0"/>
              <a:t>64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Dual 32K L1 Data caches</a:t>
            </a:r>
          </a:p>
          <a:p>
            <a:pPr lvl="1"/>
            <a:r>
              <a:rPr lang="en-US" dirty="0" smtClean="0"/>
              <a:t>Same as above</a:t>
            </a:r>
          </a:p>
          <a:p>
            <a:r>
              <a:rPr lang="en-US" dirty="0" smtClean="0"/>
              <a:t>Single 6M L2 Unified cache</a:t>
            </a:r>
          </a:p>
          <a:p>
            <a:pPr lvl="1"/>
            <a:r>
              <a:rPr lang="en-US" dirty="0" smtClean="0"/>
              <a:t>24-way set associative (!!!)</a:t>
            </a:r>
          </a:p>
          <a:p>
            <a:pPr lvl="1"/>
            <a:r>
              <a:rPr lang="en-US" dirty="0" smtClean="0"/>
              <a:t>4096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4GB Main memory</a:t>
            </a:r>
          </a:p>
          <a:p>
            <a:r>
              <a:rPr lang="en-US" dirty="0" smtClean="0"/>
              <a:t>1TB Disk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  <p:pic>
        <p:nvPicPr>
          <p:cNvPr id="4098" name="CP3 Ink 0c8e21df-cdac-4dc9-864f-f5831fbbe50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4" y="1286879"/>
            <a:ext cx="8254651" cy="55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More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if working set changes rapidly or unpredictably?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Thrashing b/c recent accesses don’t predict future accesses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43000" y="130558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 rot="16200000">
            <a:off x="-131702" y="2076660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working set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66800" y="343918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143000" y="24485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1143000" y="14579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1371600" y="28194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1371600" y="1752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1600200" y="2448580"/>
            <a:ext cx="228600" cy="2946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1600200" y="1905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1828800" y="213360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2057400" y="3048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2057400" y="27432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2057400" y="14478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2286000" y="251460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7"/>
            </p:custDataLst>
          </p:nvPr>
        </p:nvSpPr>
        <p:spPr>
          <a:xfrm>
            <a:off x="2286000" y="1752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18"/>
            </p:custDataLst>
          </p:nvPr>
        </p:nvSpPr>
        <p:spPr>
          <a:xfrm>
            <a:off x="2514600" y="3048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9"/>
            </p:custDataLst>
          </p:nvPr>
        </p:nvSpPr>
        <p:spPr>
          <a:xfrm>
            <a:off x="2514600" y="1676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20"/>
            </p:custDataLst>
          </p:nvPr>
        </p:nvSpPr>
        <p:spPr>
          <a:xfrm>
            <a:off x="2743200" y="244858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21"/>
            </p:custDataLst>
          </p:nvPr>
        </p:nvSpPr>
        <p:spPr>
          <a:xfrm>
            <a:off x="2743200" y="1371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22"/>
            </p:custDataLst>
          </p:nvPr>
        </p:nvSpPr>
        <p:spPr>
          <a:xfrm>
            <a:off x="2971800" y="29718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23"/>
            </p:custDataLst>
          </p:nvPr>
        </p:nvSpPr>
        <p:spPr>
          <a:xfrm>
            <a:off x="2971800" y="1828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24"/>
            </p:custDataLst>
          </p:nvPr>
        </p:nvSpPr>
        <p:spPr>
          <a:xfrm>
            <a:off x="3200400" y="2296180"/>
            <a:ext cx="228600" cy="2946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25"/>
            </p:custDataLst>
          </p:nvPr>
        </p:nvSpPr>
        <p:spPr>
          <a:xfrm>
            <a:off x="3200400" y="1752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6"/>
            </p:custDataLst>
          </p:nvPr>
        </p:nvSpPr>
        <p:spPr>
          <a:xfrm>
            <a:off x="3429000" y="2514600"/>
            <a:ext cx="228600" cy="3149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3429000" y="1447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657600" y="3048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9"/>
            </p:custDataLst>
          </p:nvPr>
        </p:nvSpPr>
        <p:spPr>
          <a:xfrm>
            <a:off x="3657600" y="1610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30"/>
            </p:custDataLst>
          </p:nvPr>
        </p:nvSpPr>
        <p:spPr>
          <a:xfrm>
            <a:off x="3886200" y="2895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5257800" y="1447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>
          <a:xfrm>
            <a:off x="5715000" y="2905780"/>
            <a:ext cx="228600" cy="1422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33"/>
            </p:custDataLst>
          </p:nvPr>
        </p:nvSpPr>
        <p:spPr>
          <a:xfrm>
            <a:off x="5715000" y="18288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34"/>
            </p:custDataLst>
          </p:nvPr>
        </p:nvSpPr>
        <p:spPr>
          <a:xfrm>
            <a:off x="5943600" y="28295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5"/>
            </p:custDataLst>
          </p:nvPr>
        </p:nvSpPr>
        <p:spPr>
          <a:xfrm>
            <a:off x="5943600" y="1371600"/>
            <a:ext cx="228600" cy="3149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6"/>
            </p:custDataLst>
          </p:nvPr>
        </p:nvSpPr>
        <p:spPr>
          <a:xfrm>
            <a:off x="6172200" y="23622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7"/>
            </p:custDataLst>
          </p:nvPr>
        </p:nvSpPr>
        <p:spPr>
          <a:xfrm>
            <a:off x="6172200" y="18288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8"/>
            </p:custDataLst>
          </p:nvPr>
        </p:nvSpPr>
        <p:spPr>
          <a:xfrm>
            <a:off x="6400800" y="30480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9"/>
            </p:custDataLst>
          </p:nvPr>
        </p:nvSpPr>
        <p:spPr>
          <a:xfrm>
            <a:off x="6400800" y="14579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40"/>
            </p:custDataLst>
          </p:nvPr>
        </p:nvSpPr>
        <p:spPr>
          <a:xfrm>
            <a:off x="6629400" y="31242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41"/>
            </p:custDataLst>
          </p:nvPr>
        </p:nvSpPr>
        <p:spPr>
          <a:xfrm>
            <a:off x="6858000" y="2209800"/>
            <a:ext cx="228600" cy="863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42"/>
            </p:custDataLst>
          </p:nvPr>
        </p:nvSpPr>
        <p:spPr>
          <a:xfrm>
            <a:off x="6858000" y="290578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43"/>
            </p:custDataLst>
          </p:nvPr>
        </p:nvSpPr>
        <p:spPr>
          <a:xfrm>
            <a:off x="6858000" y="1457980"/>
            <a:ext cx="228600" cy="1422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44"/>
            </p:custDataLst>
          </p:nvPr>
        </p:nvSpPr>
        <p:spPr>
          <a:xfrm>
            <a:off x="7086600" y="2514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5"/>
            </p:custDataLst>
          </p:nvPr>
        </p:nvSpPr>
        <p:spPr>
          <a:xfrm>
            <a:off x="7086600" y="1676400"/>
            <a:ext cx="228600" cy="863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6"/>
            </p:custDataLst>
          </p:nvPr>
        </p:nvSpPr>
        <p:spPr>
          <a:xfrm>
            <a:off x="7315200" y="29057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7"/>
            </p:custDataLst>
          </p:nvPr>
        </p:nvSpPr>
        <p:spPr>
          <a:xfrm>
            <a:off x="7315200" y="19812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8"/>
            </p:custDataLst>
          </p:nvPr>
        </p:nvSpPr>
        <p:spPr>
          <a:xfrm>
            <a:off x="7543800" y="25146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9"/>
            </p:custDataLst>
          </p:nvPr>
        </p:nvSpPr>
        <p:spPr>
          <a:xfrm>
            <a:off x="7543800" y="1524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50"/>
            </p:custDataLst>
          </p:nvPr>
        </p:nvSpPr>
        <p:spPr>
          <a:xfrm>
            <a:off x="4114800" y="2514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51"/>
            </p:custDataLst>
          </p:nvPr>
        </p:nvSpPr>
        <p:spPr>
          <a:xfrm>
            <a:off x="3886200" y="2590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52"/>
            </p:custDataLst>
          </p:nvPr>
        </p:nvSpPr>
        <p:spPr>
          <a:xfrm>
            <a:off x="7086600" y="2296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53"/>
            </p:custDataLst>
          </p:nvPr>
        </p:nvSpPr>
        <p:spPr>
          <a:xfrm>
            <a:off x="6858000" y="1905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54"/>
            </p:custDataLst>
          </p:nvPr>
        </p:nvSpPr>
        <p:spPr>
          <a:xfrm>
            <a:off x="6629400" y="2590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5"/>
            </p:custDataLst>
          </p:nvPr>
        </p:nvSpPr>
        <p:spPr>
          <a:xfrm>
            <a:off x="4343400" y="2438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6"/>
            </p:custDataLst>
          </p:nvPr>
        </p:nvSpPr>
        <p:spPr>
          <a:xfrm>
            <a:off x="4572000" y="2362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7"/>
            </p:custDataLst>
          </p:nvPr>
        </p:nvSpPr>
        <p:spPr>
          <a:xfrm>
            <a:off x="4800600" y="22860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8"/>
            </p:custDataLst>
          </p:nvPr>
        </p:nvSpPr>
        <p:spPr>
          <a:xfrm>
            <a:off x="5029200" y="2209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9"/>
            </p:custDataLst>
          </p:nvPr>
        </p:nvSpPr>
        <p:spPr>
          <a:xfrm>
            <a:off x="4114800" y="1981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60"/>
            </p:custDataLst>
          </p:nvPr>
        </p:nvSpPr>
        <p:spPr>
          <a:xfrm>
            <a:off x="3886200" y="2057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61"/>
            </p:custDataLst>
          </p:nvPr>
        </p:nvSpPr>
        <p:spPr>
          <a:xfrm>
            <a:off x="4343400" y="19050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62"/>
            </p:custDataLst>
          </p:nvPr>
        </p:nvSpPr>
        <p:spPr>
          <a:xfrm>
            <a:off x="4572000" y="1828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63"/>
            </p:custDataLst>
          </p:nvPr>
        </p:nvSpPr>
        <p:spPr>
          <a:xfrm>
            <a:off x="4800600" y="1752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64"/>
            </p:custDataLst>
          </p:nvPr>
        </p:nvSpPr>
        <p:spPr>
          <a:xfrm>
            <a:off x="5029200" y="1676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5"/>
            </p:custDataLst>
          </p:nvPr>
        </p:nvSpPr>
        <p:spPr>
          <a:xfrm>
            <a:off x="4114800" y="2971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66"/>
            </p:custDataLst>
          </p:nvPr>
        </p:nvSpPr>
        <p:spPr>
          <a:xfrm>
            <a:off x="4343400" y="2895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>
            <p:custDataLst>
              <p:tags r:id="rId67"/>
            </p:custDataLst>
          </p:nvPr>
        </p:nvSpPr>
        <p:spPr>
          <a:xfrm>
            <a:off x="4572000" y="2895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>
            <p:custDataLst>
              <p:tags r:id="rId68"/>
            </p:custDataLst>
          </p:nvPr>
        </p:nvSpPr>
        <p:spPr>
          <a:xfrm>
            <a:off x="4800600" y="2895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69"/>
            </p:custDataLst>
          </p:nvPr>
        </p:nvSpPr>
        <p:spPr>
          <a:xfrm>
            <a:off x="5029200" y="2971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70"/>
            </p:custDataLst>
          </p:nvPr>
        </p:nvSpPr>
        <p:spPr>
          <a:xfrm>
            <a:off x="5257800" y="2667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>
            <p:custDataLst>
              <p:tags r:id="rId71"/>
            </p:custDataLst>
          </p:nvPr>
        </p:nvSpPr>
        <p:spPr>
          <a:xfrm>
            <a:off x="5486400" y="3124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Preventing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prevent thrashing?</a:t>
            </a:r>
          </a:p>
          <a:p>
            <a:pPr lvl="1"/>
            <a:r>
              <a:rPr lang="en-US" dirty="0" smtClean="0"/>
              <a:t>User: Don’t run too many apps</a:t>
            </a:r>
          </a:p>
          <a:p>
            <a:pPr lvl="1"/>
            <a:r>
              <a:rPr lang="en-US" dirty="0" smtClean="0"/>
              <a:t>Process: efficient and predictable </a:t>
            </a:r>
            <a:r>
              <a:rPr lang="en-US" dirty="0" err="1" smtClean="0"/>
              <a:t>mem</a:t>
            </a:r>
            <a:r>
              <a:rPr lang="en-US" dirty="0" smtClean="0"/>
              <a:t> usage</a:t>
            </a:r>
          </a:p>
          <a:p>
            <a:pPr lvl="1"/>
            <a:r>
              <a:rPr lang="en-US" dirty="0" smtClean="0"/>
              <a:t>OS: Don’t over-commit memory, memory-aware scheduling policies, etc.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Basic Cache Organization</a:t>
            </a:r>
            <a:endParaRPr lang="en-US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  <p:extLst>
      <p:ext uri="{BB962C8B-B14F-4D97-AF65-F5344CB8AC3E}">
        <p14:creationId xmlns:p14="http://schemas.microsoft.com/office/powerpoint/2010/main" val="9439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4883" t="24959" r="22852" b="27417"/>
          <a:stretch>
            <a:fillRect/>
          </a:stretch>
        </p:blipFill>
        <p:spPr bwMode="auto">
          <a:xfrm>
            <a:off x="0" y="5334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pic>
        <p:nvPicPr>
          <p:cNvPr id="5122" name="CP3 Ink 9b218bed-a7c5-42e3-899e-7c87559f4ed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6" y="1071239"/>
            <a:ext cx="8932651" cy="46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0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BkHAOAgAQdBMAHmgUBEKoubVZYW5lIly6WiMFujU4CEghIEET//wNFNQhIEESAgAJFNQUDOAtkGSAyCQCQmwMBN8AeRTMJAJCCAgHbxR5FOAgA/gMAe4XSNBJOwKQ/0wCkPwqCApoBg/4ofv4ojePDnw2mbvN8bzu+dzkRWIrVY1rGsYxquVcMcNarDUUw1XBVRCIhjGdWmbtaJihFzLNriZqWb3z313x3vO7zx43z3x68ePPvvrz68+fXPHN5vN3PPHWQgv5Cs/kLn38Hn13k5uYTMSSFzZLiSWblpCXJubJZrrrdpy5Uq3SrVvW3XZu1tXLm82V3nc2SLzc4yZmTY2blkxnM+j16gIPxuWeN5uZJRKJESRKExJW6FXUomLq4mJiYTBMTEomJESARIExJBNSESE1cESCJRMBExJMW4+/t6AAhNhGVpixs2TNitatMjVa0asXC1w3ZMFrBjkbM8jHCwxsswApdHoP+KzD+KzEA545txus6YqMRwmSD/gv0/gv1AeFvhGp5Xq4zLc7rPcCD6cM3MpkpCRcZi88fL8N5ACE2ENcOZm0xOWy3NhYNlrTI1xLXDBq2Wt8rFkwa4mDhmzYgClQShPxZLfiyX2bdlcUckaJwwr7wg/4MhP4Mhbq5xdXSsceEc4XNTZ2IgQTwywzz24moITYRkZ5WTPM0arWWTI5WtGzhmtxM8mVa2b5nDhrkwucjlsAKWBOE/Fjt+LI/Bk06MkloSwTwYbQqg/4NQv4NRYXRdVvV62bAhp6aga1AwcCQcHBwsHHzMHfAITYQxaMW2Rw0zLWjBs5WtGbnEtxMcmJbjyZMbNy1y42DPKAKgQErhPxjefjG9bcWWmWGGVaQpLBLBS0LQxUpJOd758OGsa6uPogAg/4L5v4L52+2+U9L5NTV3Ocu85453mbmpxFRwnwKxoCD8bzPL3OZRcpKupqYnNXFkJiVzx5+nHiAITYQ1a5MOVmwZLcrRhlWtMWRmtxNmeZaxZt2Thxlw42eNsAKdiaE/GgJ+NAVxZXjWC0sFslrUwQpHBVOdct8s8sseACD/gwA/gwBc/CxiOiIi7znnfPPO9zcrqOE+BPDtACE5GyHXjFEjCMEI0qhWE5TCatdPDcwITYQwY5HOLExzLceHKxWtMzJmtc4mmFa2ZNWrLCwcuXDnMAKfCqD/jZc/jZz11xmJqKrEarU8L1erxabzO83M3y8PwufAIP+C3D+C2mJ5X0nhfLjrdcb3nd873d3kYantPa68bmAhMnM485ooxlWBKIjCcUYRjBFFWt9e93AITYQyx5WbFu0zLcjLGzWtGOFwtxOcbda2bt2TdnkYtWjXKAKfCaE/HCZ+OGPLbLiw5p4KYJWhaeBRaMk51w3reWfFLXqhPwXHfguHjirovijaCMLsMc8dMcdcM54ZQtPVPdijACE6GOcZxnOcYwhGU6RRnCcJwRRXjn16XgQITYRlbNcuJu3crWbHG4WtMeZktws27NazbOWmNmwcZMOViAKWBGE/Hb9+O3nHlyZbYbJYJ6qwIP+Ctz+Csu9dnRqs1zjjviAhpCug6mDgYGFgYOBg42fiYGyITYQ4ZOXOJk1YLcORsxWtHDhutxYcbBa4wsWmVpmcMMjLMAKVBKE/HLV+OWvRp1IUnaEJTteMoP+DnT+DnXOJZ1MTFZ1O6CFyGIgzsqEjhjjlwORYIAhNhDFwwZsMeLCtYuGWFa0YOGS3Dlys1rPE4ZtmDRviyYWYAphGYP+NKL+NKMV0vwp7T0UwY8HG+fEhPwdkfg7JGvVe2HBel5K0nkx4oIAhcFlL5545UsEcKNChjlxORgh1wAhNhGbIyw4cTPCtY4WeVa0Z5mi3CzYs1rjE5YtXLNqxyt2YAptJoL/ADwR/gB4J7ywdrb2digkmZyeN9duAIP+Adr+Ael079h2rFajg5Tw1rEpnO7u8Z5JgITpcWEYxRjGMAQiRhNCcEJp4cvHh1ghNhGFq3xM2zPCtZtm7ha0bMWK3EzyMlrLI1ysHOPHiyM2gApgG4P+Ko7+Ko/w/CGdQzXFlmJicRE8AIP+INL+INPehw4Y5NVhFxMutc+sgITB0nVEYSnBOMIzhGMb5+XCwCE2EMGbRu5Zt2a1g2xNVrTMzbLXOLLlWtsjFu4YOGThrlcACncmg/4sNP4sT8N8N8I1HRyjlOJhN5njnje53rPheD4Ag/4hmP4hjdcp7XSrjOcz1z1z13ucxE8HCuGfCmCFyGAzsUCGIjhhQkEIhQoYYI0MtONlh1AhNhDJqyZYsrZgtbZWzVa0xuMK3FjcMFrVuyascjHCyxs3AApbFYP+L0D+L0E5zy54zFxM1nlDAIT8Qrn4hXcWPgY9DAyTlOE7znnihWmxcMccEcMqOGGGOvMxwaIhNhDTNhxMmeVotxNHLha0Ys2a3FkzZlrRxicY2LHJmzYsgApiGIP+N97+N99w48OeuuuuueMxF1PSGIT8QgH4hAWquCVmS+icoqzaZY9uYIXAZDJwxQoo4YU8EcMMM9OFwbLAITYQ3cZWzXLizLcmNtlWtGLFgtwuMWRbiyNHLFrlzMWrZsAKcCOD/jmC/jmr5VfaOkdI4NIusszved5zO+HXWACD/iIe/iH7x230546z1vrfPec3m5uZimI8C+GAhNnG4uEnBFEijGEUYThFNfDv0w7AITYRmxNmOXEwxrcbHCxWtGDJmtcYcTVayyuMWZizxtmjPCAKnwFBg/48kP48kXLn4F9L1eJvc7vne83V6rtz5eJOIiFrnd3O83xcZ5t3e449O/LEAIP+IWb+IXPl3zy44zqKxWKrE4RmM5nn4Xh+BuowihFlyucxxmeMcdb8C6qAhOFyI9NGZGMYxgQRgjFFCKEYAQjBAjAiRinGdcPPjDsAITYRhyZmbXE5ZLWrLGxWtMjfKtw4mLNayZNGeRkwyuMjDKAKXxmD/gLC/gKx8Hp1dYzuOdXCoacoxwCE/FMd+KZnBWjhXyMk7JRJww0w46iEd6EOmrOEYThNFGc8OnfGwCE2EMnDJhkcM263Cya4VrRlkbLXDfE4W5MmTI2YtGbjNkzACnspg/4FdP4FderrHGrxWscMarhGo1GsxO+O8885m+Xk8nSE/FPh+KfHdGGaeqtooxvPHPLfLhx3vOt4RlSlsUuFn3QwgIPwvQencZkuYmhCS5TEhbOfJ8NoITYQ2yZmLDCyZrczRjmWtG2TEtxOMeJbjauHDlxhZsW2RsAKnAFFg/4IKv4IKw5c/IvlXCIm9547573vdzOHCvAR0xjEFzmescb253vN7u5zrj0cNIP+KZ7+KZ8KvMVeoaxEVSLi07bXlyyrERSJXExmspzbNznhfC+FAITF1DuxlEhFEjAIRIokYEEEJyjCMIRgIwjEjCcZ4ereEfBQITYRkyOMebFjYrW7Nm1WtMuHKtc4ceFbhZs2mVo3btm+NiAKiAE3hPxRPfii3wZMeItdq17q2hgtK1EE73vlvnlpwzy1wrwrSFKQtDRfFACD/g/A/g/DzreuvTv2c+SIi6lEwhNWz4VtNTiYmU1c51nfG4Pp5Gc3bc5SJhMTEpgQQIJiUplnPP2T1CE2EZcORswYOMi1hmys1rRviYrcTJg5WuW2Jszc4mGRowZAClgUg/4oOv4oK+/gTXCsRqI1npx4MoP+ETT+ET/h4vbMIpUYnXXF2IXGZBFrUMEJHHDHXTk4qCE2EMmTRnlZsGa1w1bYVrRqyZrcTHC1Wsm+Vg0cYsTTFhYgClgThPxYrfixnzZ82COquKVE5ZYX3oP+EOD+EOOJjq1mprDhbh3AhWmmys8k8M8MsKmXC4FlACE2EY8zTJkbuWq1iwyMVrRnhcrXLNm4W5GzhyyytcePK1bAClUShPxZRfiy/hiyZ+NDFa1GCcJVg/4Rhv4RfdxedXFxG+XWpIVsIYszXLLCjRy4HIwTACE2EYmGNi0ZYcK1w1bsVrRs3arcLXNjW4sWFu1x4sLjC3cgCn0uhPxhxfjDhjOTKycnJWGGk6QtLBDBDJO0IQEbwyscMdseJrCD/hBm/hB16degeFdYagq5ze747454zcywxHC/E8HwHgCD8Tl4MCZu6mYlK4EBJcpStPH0c8AhNhDJu5w4cTTMtZNsTha0cNHC3E3yY1uRvlYZm2bG1xYswAp0J4P+Mrb+MtPVcdb1ng1GsacGIq4uON5zebzjn279gIP+EKD+EKWOW+l8r0Kttu+N74zxu5RHC/CnwACD7et33fHMzNxMSQShJcrjN75+XPoAITYRlatm7BpizLcjPNkWtMjJktwuMeVbmxs2bdkyy5GDfMAKXxWD/jVM/jVN3OOuuOM4Ri+DGfAAhPwgvfhBRlXRXJXBWE4xrPXu3xwghcVjMTTHFHHHHDHDDDHLi8DDliE2EN2bnKyy4ci1q4zY1rRu4wrXOVs2W42LnFiYM2bjG1cgCmUYg/42ev42cefHh11zxvV1TF6a3ygAg/4QSP4QPYns5NXETHGOsc56885Aho6qgqmBQcHAwcDBoFBwEHAxdTAQNwAhNhGbE4cNnGPItZOcLFa0bZWS1w0cNluXFkxOWTZq1yY2oApdF4P+OJr+OJsXx4dccYmCo4ZqJIT8IBn4QDRsx5q4loWiwYcmGNaghcdBPBDBPDDDHDDDGnhtzaHPACE2EZnLPHkaZWq3MwZtFrRxjyrcTNhkWt2jVhjxs2zNtmZgCl0WhPxunfjdBy7t/Ax4mKFJQojWGHTMg/4TfP4Thdc+XfETFxV0xx4VeIXNXYuWOeVChRoY46c3DFqAITYRkyNMLZjjzLcWRlmWtG7BwtcZczVawYZHDNw1xY2DlqAKWhSE/Gcl+M5/Fr1OBhzWyWxSpTLC+cCC/o6j+jpd3HPPO+NwzZaAhctdkSCOOGOGOGGOfM4GDCAhNhDRu3xNsjXKtxtmuRa0aOMS3Dic4luNxjatcrhw5at2oAprJ4P+TWD+TVOvB7dxrYBMIqJpNZZ4cXbug/4YbP4YdYxnA8K61WGrxmLtNza7vn06jwSElRAnCMU4RlOERKciMJxIxvt1z8AAITYQ4aMsuNkyxrW7bK4WtHOZutc5sWZa4atGmZxhbtGDXEAKdCmD/k4U/k4Vq5gmZjLcZi6mqYVURhSL4daniIT8MVn4YrduzLkNl7UhgnZSKWCGKkJSjG8cNZ1ZYQygg/S6szc3MEReMxFxMXEzALrd9fZiACE2EMGuFrjYZG63IzyNFrRlkyrXOHKxWtmzjNhbt27HDkxACmYbg/4rDP4rDcZd+VeDpeOOLRFO2+VVAIT8ZbH4y2cuRS2XiVtDJGxeNcbg5s87gIXNYCGLTgghhhgjRwSwy4fFxwYYITYQ1aZMOVjjwrWTNphWtHGHCtc4WeFa5y4cjNq5yMWTPIAKnAE/hPxY/fix/bL6p5sOC8Lzved8c71ihK0MxwL0jROcZznXDHHXHOs4RtLI4l9kswCD/jNa/jNt8Dya6deF8J1WKrCqmszO2eIIiqVOJgRMWuZ3Xh9PDjjkhKdiUOimqjGcIowiCMIiEYIRgIRIRRgijCscOHbtk8EAITYRlxOHOZhiYLcjhgyWtHDDMtcOWTBbicYXORhiYZmLbCAKXhWD/jAm/jAZ68OdxutkanpvtCiD/jKs/jKpvworUdIpcXrvPHPEhsDQMDAXMGgYGBQMDBwcbWwULDWwITYQ2yNMTPHiarWrJpiWtMmNytctWzhbixOGubHmauWePGAKXxmD/jmY/jmP48OIjrFt6zgxx7ca0IT8ZjX4zJ8WnQOFXEslGMZyzynfOIXNYZDoY4YYRDDDClS25WeS4CE2EZMOJgyxsWS3Kxb4lrTC3xrcTLI1WtMuPLlZYW+TM2bACpABOYP+Oub+OsWeG4i73HGMxd3c3ExrjwHTr06+F3xxrbed7vdojpPTly4Ag/4yvP4yyc1WdNTycI0xK53d8+3ca3rfhceU4zjOLZjLO68XG7uE0dCcu+gSjCMUYoxIkYIRlBCBCIjEiRrh4u07ACE2EZWTlq4x4mC3G5zNVrRo4wrXOFy5WtsrVlkaY2Dlk0ZgCngohPx8Rfj4LvCkcUMTFDFMjjaa48uPHfHjx3hGGCO6OCFAg/4yrP4yr5Y3i9b1cITiUMVWMVVTGa58u7dghcJlkWlCOCOFDCIYEMAQQoYZ6cPiYodYITYQ4ZuGDHExzLXGNzhWtMWXItxZGWRa0c5sLdxixZMTXKAKUw+E/H2F+Pq3FDQ0Rkwyy48Ig/4z7P4z+XGt6nXDfbGKhryGhIO3gYODh4eVp4FFACE2EM3LXHlYN3C3K3YNFrRm5YrcLFu3WuMeNk1YZmGNswaACo0BP4P+Hpj+HpldOPDjwdenepu5uZiFThVVjHCtYrCpjMzfG98c3ubvWeUWg/4h0P4h0XPk69OPB16ZVENXVIqmlIzmd54zxnbK4uBSMOk64IL4M3csTVqpZqixZZvjYguaSzZVXXfj+X4/QCE2EZmbZq3YNWq1myaM1rTG2yrcLbC3W48jnK2xYmbhtlbgCnIng/4hiv4hi8Z8Gec8ZmI5Vy5Y5a4VipXHFnc957t9wIP+IbT+IbXw/CvhWHCKikrvOeN3zjjeWbxvhfLog/Kq+N3cyJAqYISWzO534ufWITYQwyMMrVk4yrW2NnkWtM2VotcsXLJa2ZMMbBw3ZNsbBsAKgQEwg/4ddv4dd7p16eLWZsjTlXCODg1OriZzneeN54txx4TfAIP+MzT+MzXwfATHKNYxqhnOeOebre7uZReBTDpfLkwAhOpDg3rGZEIwIySUnCKMYxhOU4EU54+PGPWAITYRhYYWLlvkcLWrlvmWtMLnEtcM2LdaxaMsTJribM3LTIAKdCOE/EFV+IKvLWGG2Gkc0cUM0sEqUlBCc61xz2z058KD/jMm/jMn304VyxwnVxuec+DfXPXPO95icZ6VHICD6eN1uczBNpIiUTMWmZnn5fhxwCE2EYXONszbsWi1qyasFrRnjcrcLdwxW4mrBkyat22VrkaACmQag/4C5v4C3eOcOcLnjjnrniYxHbj2jQCE/F+t+L+XJlyNFcVc1ck6IRjHDbPLDMCE6GBzU4oQRhOFYVVnn5NWYCE2EN2+Nu2c5cS1o2b5lrTGybrXLRi1WtM2Fwyyt2DZyyyACo4BPIP+BMb+BLPUTwvhvhmM53vffPPNzEa1joeBeEJ23PFznnPOLRWHjTy0g/4wCP4wF1XrPC+U6iIxMExd3drOF1GJxMZxbOLiVrtzxu7Ag/S6b8uF3FzMxMIlEylKJgggohMWkmbvn5fg4gAhNhDTC0aOWjNqtytGbZa0bOGy3CxbtVrlszx5nOJw3ZssQAqCAS2E/A+V+B8syZdF8EMjJDAhSd73vhnrhlvjnljWcpYGa+iNAIP+L7T+L7Uq9sZ1nF4uITE0rfmceWNVUzHOu/Dw+G2QhKdycurOcYEYwiRQRhAhGCMYTRjOeHHzZS7AITYRict2rZyyxrcrhpmWtGDJwtc42zNa2Ys8eVnla5WbbIAKUhGD/gfu/gfhhwdK6RjG+XXjxIP+MQb+MQ9eM4VThvtcAIXOYKCXQo4UccteNwaAITYQ1b5MmRhhwrW+Vg4WtHORytxNMTlazZNsOFywbNGzByAJAQqEASyE/FHh+KPGlRa7JHHwMeCGBolktkta1aVVnhjhnpcPFtjchPxH9fiP7y5MuRlyNeaWmi8KxvG8KwRhKkJJStPJj1ThIITkRjOcZzjGJCJGEYRhOCKcIwnCMZzvfLw4dwAhNhGPJjcZGjVktb5GuZa0w4Wy3Dic5VuFxmxOWbJpkbYXAApoH4P+JxD+JxHhxBxxluNxcXpVVEdOPSiE/Do9+HR/LkadBsrKlrJRhFOsLwx035Mog8fAHg895uLlMVcXVxcxcznn5fHsITYQ2a4cbNuzarWuNo0WtMmJotcNWDJbhxuGLFrhc5G7TCAKlgFCg/4n6P4n58ROHCqxELnm8fwPFZu7TidOUT4EorK7u9zmZu0yI5Z8br26AIP+HYz+HanhWYJqFRGGt+JmpqYuZtefA8HwLhUFXVxcZuVzd1mOPTrMAIP4Ex6O85SmJCEwTFiUwFE1eMwETMJJXnPXzc+AITYRjaMmLlhjarWTXGyWtGGVwtxZsuZa4buWeZkyYsMzDKAKhwEzg/4qev4qe3HgPI66qsYrEpveb336dZ3e7zm5lSq4X4G/EuYAg/4dFv4dF3h+EMtTV1dTFoiYvhx8jnVVFEF1xrdc9eH27oPxPO8XNzmbWmJRMSmJRKJgi4mJi5i5vn382POAITYQyctmDjI3ZrWGbCxWtGDJqtxYsTZa0aZcbbG0aNmjnMAKVw+F+KXj4pZboMZHgpZo65sPPgyE/DyR+HlO98mfFO0JYMVrAIainoKrgYWFhYGFjbOJgpQhNhDjDlyNsjjGtbsG+Za0Zs2a3DiZMVrPG2aM8OXFiZscIAqLAp0Bg/4kEv4kNXLON1uM53nPG7lStMQqaisYxrljlw4Y5RqjE4rGNRWJiJqaisNVNYJlEplFri4jJFqmcZi7nnfPvz49+PXPOet73vrfPj3z4N9c953d3ubzfHPHe743nICC/ltL+W77yxmZ4eHI8d5fG+Gcy8y5bu75vdbbLm5U2dnU2AtbnYiAsu83lxMuWtnWurN51La8yrbncvLzJzkkBsmJzM8eQIOPgD07mcplMTEQhExK6zUzExcTEwRCLqUwCazV1cRKJiYmJiUTEomJmJgKuJAJiQRMEEBEkxIExKJRK9/AMyAhNhDNq2c4W7LKtyNszVa0bsnC3E2yOFrNy4csM2Zw0ZMGYAp7MIP+TfL+TfMb14fhej4G4TKYuLxJUIiKiIwxWKxyaiyD/hDy/hEB6eL4nXpMdE8L4TqqxiKqqiK1EXEZzu7XeudZ5oP1N7uxMzKYmJExImExIBMcfR8mdCE2EMG7lw3x5mq1y3wuVrTE4crcWRgxWuGDltlxN2bXKxYACogBNoP+KQb+KQO3Jz6dRvNxcNKxV+JcVFSXc7zO73N8Zzjjyl0Ag/4Uiv4Un9cu/KuPA6TqKLTnr2743NRGNRVJmNxczbcc4zmwhOtLj1RRQmjGMIxIwjBGEIgQIyiJwnOeflzh4IAhNhDRk4bOXGJotYNmjBa0ZZXC3CwxZlrLG1xZsLDExw4sYApREYP+Kaz+KZtmeEVpUY3FcYP+FBT+FCXWZ1vE4msXjEiF1EkWfpjQo0s+Bx8MwCE2EZHGFyzZNma3Njy4lrTFjYrcLHNlWt2WVziYYmrZrhcgClURg/4sQv4sQ2uWo4VFZ11XzIP+FOL+FONxvUoqr5ZrFoaEuoCBtYODg0DBwsTLyMBWACE2EOGDhqxZsGi1pkxZVrRtkYrcLJk5W5mjRmwx4mLlm3YgClgShfiy2+LMe7B4IyEs0UFltVsMQIT8Kvn4Ve45s+TLiwwVtnzZ6QCFg1SDRwxo08M8NN+BuCE2EM8TPLibtsS3KyYMlrTDjarXGZxmWsGeJm2yZGbhoxwgCngsg/4w4v4w4zvXLy+G4ubjEa4Y7RwcLqaTc73vrPXHfFQAg/4UvP4UvePDLGsXwjGFJcXHPG+d7mbReIjU9JxqQISXU480EUazhGAABERirG99uuXeITYRhxNW7hjixrcTXI5WtMbNktcs2bda3cMGuXEzbNWTTCAKaSOD/jJ0/jKPiOPS+19K1GkGYzc5ubvG8Z4Ag/4Urv4UodcL6XwmNubrfPeeOc3kjGK5R2CEzdaHPmvWKYEYIwiE1b5eTEAhNhDBm0YNcuZgtaZcrFa0yN2a3C3y5FuPDmzZG+JtjxsMQApdF4P+NED+NEFy5zNccZglieFu2YT8KS34Ul1r7L5I4o0iYZY21g4IhcFkpM7FGjQxwxwSpY468jDhgCE2EMmGJk0YZGi3HjxZFrTM2YLcONi3Ws8rdviw5szlpmagCnsqhPxrkfjXb0aZZN+CcEIShSUoUjaNp2QmjdeuGWPFlyaQg/4UqP4UsdSjwjlWKmLueN7vd8b3u5uaYds+N4PgSIP4Ax6qZtaZmBCJiSYuJi0zd74+TvwAITYRjZZMmZoycLcuNyyWtMWNgtcMnDlbhxMHLlzicsm2NuAKXhaE/HAx+OAHelpxZ8WOlbRhauDDZECD/hRe/hRn04OjpfKcWjfDjmeIhZNRDj4Y5ZUMcMMKWG3Oww5YITYQyysmzJuwxLXLZw4WtGrnEtwsGjlawZuWThzhyuG2ZwAKWRSE/G21+NtutMEsvEvghZCVYZa1g/4XlP4XlevTnjHWKus6i+DOgITgYozwxunCcYxnfPz5YiE2EN2bRhlwssS1qww5FrRviyLXLZrkWts2XK4b5MjJphyACloVhPxmgfjNByZeBnzVsxQtSidsuHCAg/4XpP4XpYmb4ZxNWhGcVsCF0VmRUywxo0MKOO3PywZYITYQ3ct27VqwwrcOPLjWtGjhutxMXLRbmatmDDHhaYcLZqAKZhuD/iuq/iu35ceHg1W03dbpURiOWeF+IIT8WHn4sNb5s/Aw4oYoWngjbDC6eOGeeWSEwdSHLqvGMowjEThNevF0w2AhNhDVtlxt3DlutbNHONa0x5GC3C3cuVrTE5bOGznNkcZmoApWFIP+LOL+LOMvccW0xEcKrUiE/Fih+LFHZfVDJK05F7wx3nvAhWoYPCxoYYYUqunIwtIAITYQwYZW7HE5cLWzRrhWtMjbKtws2LRbkcMczBywatMbHKAKlgE9g/4uQv4uKV+Fx5bxm7ve88Z43lOIx4HXp4F6mDM526xdpzjcXKdce01gg/4srP4su8zw48r1PSOFcIqrjN7bdfA8HtdMVVKRE3Nzued53PPXXhOLg+3uPN4zxZiZTEiSJCJREwRMTEomETEzOd8fXy8IITYQ4xMMONhhcLXLZqwWtMWJgtcYWTVawyOGTdllb5WjdyAKaSOD/jjW/jjX4daqwN1la5ZhUxGnRfkAhPxaAfi0BysmPEBwI2taEpThGSLDTXTLvyCE61teGdYzjGJEEUqwjCcKxw8fK4QhNhDZw5YNm2XItZYcTha0csmC3DhYN1rVw2zYnDBjjYMcoAqFATGD/jqg/jqHrE1mbvc897zzvnF4jWtV2OWKqKisxE1nhuJyg/4tKv4tR41Oo4T4TpXBpdzvObze5ONMTiNIjOOfDnecgITtOamjCKEyKckZTlOVYRQjCMowjGEU53z8tDuAITYRly5WWTI5yLWzBsyWtMLLEtxNGmJa3cZXLVkxbs3DJmAKezOD/j4e/j4fAeAjVcGETlx3ec5uc3vPHOczNMarhvtdQIL+9Bv70HABsqRHEmZ4nM8b4tVt7POfLO75hOdo4M51jGc4xQjCMESKMIREIwAjGMZ1z8+Ue4AhNhDfM4asWbBotbNM2Za0zZma1xmyMFuXK1ct2GZw4aMW4ApdFYP+PPD+PN+9VyeBfJU3N13jnxCD/i8K/i8TT15ceW+E6UjhxrMghpimgIC5goWAhUGgUHAxNqgYwCE2EZW2RnicYXK1mxa41rTC3cLcTXC4WssWFi1cZWjHHkagCQAKfyuE/G+J+N8XGxGfMpXVPBDFDFTFDJLFKiU2HDfDjyx4Nrxmg/4vZv4vZ+M8jnycufLNZbbjcbmcZxMVRq+XXUzIhONwo8m8ZowmigRgigjOU4ThOCM5338OMPAgITYQ5b5nLNrkaLcbdvkWtG+VutcNM2VaxY5MTVhlasGzfCAKXhiD/jk8/jkv43jKOsS2gYvknQCD/iiE/iiVrlz5PGvlHLERM3POs85AhOJmrWt51jOcIwmjGeHTwYcQITYRjbsW7lthYrWWJnjWtGTNqtwtWTVblzMWLRkzYscmFyAKfiWE/HdR+O8uNsNr4o6I4qYIZJYFJwrPHfDOt5YcmnQwgIT8UgX4o9WSmCWStJxyteHHhvXLO94RstbFDVWiwIXBY7KxQQwwRywxwQQQkMUsEaCEhhjppx8sOqAhNhDLLmx5sOHEtYMMuRa0wucy1wxcN1uLC5YMmDVo4cuGgAqSAT2D/j3u/j3vOHHyOOFTGU7mc5luZ3SIx069OkxF1xrN7u83e5mY3rd4g/4owv4owzr03VThiqrCMWtNrm5nfTr4nGoRMSuLXEzMM8IshOhovy7xnBGEYTgihECEUUIwgIRQjKMq0nKsIo1v25x1ACE2EMW+PIwy4W63E0ZMlrRnicLcLJhiWuGmLFlwsHDfEzcgCl0YhPwYxfgxj0aeBhkpHFC0bThObHa8AIP+BGb+BGfnyzSY3PFzxuInlngkg/AxnO5REFXGZzHG+fh6ITYQ2wt8jTE5ZrcbZy2WtHLnKtwsGDJbkZMsrLI0Yt2TDGAKVhaD/gtG/gtHHgRXThy1pjMbzLwwg/4JLv4JLx1rM7vNbiaitRKD1Uk0mYuJmNuvh+D4wCE2EZW+Rm5cNm61u0bMlrTC4ZLcOVsxWs3DFq3a5WGHFkYgClIRhPwZVfgyrnmhkpmpmlgtGE8Yg/4PAv4PA/B1zjrHGLQxVoTVOEYzRVVnPHv1ACE2ENsOZiyYtsi3C1xuVrRrlZLcWJw1WtWbHNjy5mjnKzzAClYVhPwXyfgvlMEJYJYqZqaJYKIy3oP+E6b+E6fv274m7ud5mbL7bISWqs4oxhFEmrl5bkAhNhGZw0ZsGzXEtZsG2Za0b5W61ywYZlrFpkyuGmVpmYs8gAqeAT+D/iss/is114vieTrNbm5vE1Go5RqsVVRFVNZjOZ8Pt3dcZmSs4RV8OPgbgIP+GFb+GGXp4fhd+Cr1PAwqYiYtm5zxZuZYp058niTHCsRhE3jjXg458eaE608d8MZzQjCIihOEUIwjAjCJGAQhFBGE4RhWCs8/Nm8CACE2EZc2HKzwssK1w5Y4VrRi3bLXDbGwW5HLBriYNWOTG0YACloThPxZKfiyHy2pl2VtKkoWvLDjiIT8MUH4Yo4bdUNOCE5JSjihOwCFuzmFrrhlhQwoZZcHi48gITYRmc4mrlljYLWDFk4WtGGZstcuMmRa4xucmJpjyZmLNuAKVxOF+LG74sb7r8xfZPQgQp6q5YyD/hmy/hmzOdYuriJ1vtd0hcZkoMvTDHDHDDDGnwOZggAhNhDBg5ZsnDVmtbY2rZa0cM261w2csVrLC1Z5suZy5bN3AAqPAT+E/GHR+MOkBlyZcmfNr1bdm/JWU4IJKQtDAtCSEIpznWd71rOMI0noy5JAg/4Y5v4Y5xz5ARPDjy5+Bc6vExEZq43W5222tmJyrNRVRwvlw48gg40QkmZJiUwARMERKQmJi4mJErvPfr4PiCE2EOWDhnlbMMy3I5yN1rRu1ZrXLRg5WsWeRk1xY8zLM0bAClobg/4y6P4y3eY68M43jMCYqJwa2IP+GMr+GNXgO0zqqnWcWzc5jq8DwYS1EIhNNGKInGufPn7QITYRhbtGzByyarWzBg1WtGOHCtcYm7Fa0YNcrBriY5cbNsAKgwEyhPxpAfjSBlPPm25KoQWjKUEsPAxyShGUYxjdeMZzRxadBlyYAIP+GSb+GSfr0mNYnU8LxcZZnr06zllkjKEqio5d+xrfAITZOJGM4ogIRQihGMIxgEYRRKzrhvjz+AghNhGNhjaMW2XKtct2uFa0x5si3ExYsVrDKwysW7Rg1ctcQArbAXOE/GyZ+Nl3Nnli15KZ6WnSdpynSpixhixgxYwAADFjxY8mXFjyZWrXmz7Nu7Hj2Xy7NuzbowwnCM5RjGMJxhLLky5GfMFaAIP+GQL+GPXrUz2vn5HGlZrjjwe3c1sOfIHfsAAAcuet1dXEpjOM441jcY69OvTxeEbi5LiIinTw/C69HXoHieKAg+XDjmYmIlEzBExMJlKYkRKJhMTEokACJETCUSRJExMEwmJiYmJiQWze+/fn6QAhNhDRi4xM2rBgtbMmeRa0bZsa1w4yOFuVk1cNHDLK1YZMoApiGoP+OOz+OO1x4DMRmJRU1EVvWu6E/DEZ+GI1hwMmXiYcEclZVlWMcMNeStyFqwk8csMcIgRo4JYI5ZcbfDrgITYQ4w4mWNy3brWrDNhWtMOFytcNGmJazY5crlkxzNGDPMAKVhSE/HCV+OEvNnzZ+BhwRtCUIQijpIP+Gzz+Gz3euvTw+UzUxJEY4oPpy2tMyuVxfHv4+iE2ENmTFy2ZN8S3HiYYVrRmyxrXDRixWsXLZg3cs8WVq1ygCmQchPxn6fjP1Ba+jT0M+yOSeCMLxYcGPHjAg/4a8v4a8wcufDjXPXGswqKqeEWAhOVlvhghJJKMVYxnGFVeHxY5ACE2EOcrJswxuWi3M0yuVrTDkcrXOVowWt8ubCxcNcrli1ZACokBOYP+TWj+TWnhxiW9Hft4/DMXi6hNXEQqMTi6ibxdXidRerrfC7iD/iGC/iGD8XxOvR16B0tCLxcQjEarTU4ymLXFlyrON6vcgIPt43g8ZkTCRNWi4mJiYkSRF1dXEolLOfP8WPAAITYQ2YM27bC4YLWubM3WtHGZwtwuGLVa0bscuTHlxuXLhwAKzQFyg/5LTP5LTUS6xy8XxPJ4Xu853OZupiKKTEzqcMTUp3abRWNVqow6eX2lNWhNTV9PD8Lr0F6ioQiVTM1cTV4zw2dQg/4lKP4lKXXo51rv274VlNb4ZiCJRcRMDElTCUXCJmpmCa44uEiLhE658s4HibjCIuEzFkpxmJxubyCDj3PDzm1pixJF1aJiYkiYmpIuEgiRExMETEiYTUokkkRKEwASq1t8fZPgQCE2EOXLTIxb5sa1u4zN1rRxjyrXOFmxWsmGXNlbM8LlrlzACtgBdIP+QgL+QgPhx4ZvU3VwXjMXEykGM4TB16eLy3MyqYnSOXh+Fz5b5b0hEIIiauLjr4HO7tYRGM4ui66dfE8XwvD6dd3euoCD/iSs/iSt69Orp5fS2ZzK5gwpURUdPB8B16GM+JvWoqaubnd9fA8HGe9bXNxEREVClRDsqlJnK74+B4PTqdOsxdZxjPiXWtiC+ZrKt2tWSlyrFiyiypYXNgQiyzZQsqUEssC5sLZVQlJW/H+AeCE2EYnGFy1YMWq3LhZZVrRw2ZLXGNu4WssTDHhw4WuHG5bgCpUBS4P+FnD+FnGrIkO/bwatlcTEUqopSoREcfG3SoiIQiZZu95vbcyzrnpgg/4nnv4nn+fI8HwAuuFsKmpYIUlK5lPXxOrdbXNzbc7mSGKrEU1MVICD9zvM5tmZTJMShMXUxIiQIETEgTAurq6uEs79278YITYRlc42jRgxyLXDhg5WtMePGtxYWbJa1b48LfE5aM3LPIAKXxqD/hZC/hZR6eD4AGcZxupg0vWQg/4iDP4iF+HHgB4ERhqoieE5jYCFwl0scssMpBChghhhhjnwORQ6gCE2EY2mbKyZ5G63JjZMlrRwwzLXGRq1W4WzVsxYtMLdw4xgCmUeg/4VyP4VyenWra2DNExlKs8IngCD/i3o/i3p8HwPB8Bx4A8K6qlKzW6nNIWTGSyxxwxoJSGGCFBChgnhweNhaoAhNhGVxkysGzRutxuWrBa0yt2C3Dmb5lrLI0bMm7duxbMcIApcF4P+Fwb+FwcR1xxjcXU1Wem9VACD/jLw/jLxHjXwdHC8ZM44548QhcFkIMXHLHCRpYI0seBy8UeWITYRkzNm+NiyZLWrnEzWtMrNwtc4m7Va5YtWrJo4auMLDCAKZyCD/hMc/hMd58g4cfAuajF6zjcZu7vOueoAg/4aaP4aacZOvTr08XGbvfHOWYqMa1XSa7CD8SyYJm7ExcTFotd9fXQAITYRhcYcOTFjbLXDbFiWtG2RutcNMTZa5a5GTRq4cMsWFoAKbSWD/hT+/hUNuIvV6aYarGeF8s6urXmedc7Kg/4RvP4RpcRynleOcZvd545vrfd1u0VjXafGOgCD8DhxnMSkuEJgLiZmLTm+vn3gITYRlZNnLjNicrWuHLkWtMmTKtctmbRbjyN8ebIwzMWzlkAKfy6D/hd+/heTiecccb4X0rlHDGMYqIjN5zfUriqFRy34G6wAg/4Tbv4Tf9aacr4TwtM7vjfG9xdMRyPAKi424xvnYITZwOXCIRhdNAQjCMJwIoRhFGE1Z4cPBj3gITYQ4x5HGZq1yLcjlllWtMjdktwuWuFbixt3OJhizMmLVmAKZhyD/hps/hpf6vBq854slVXDHDWK6Z6VkIP+ENz+EOGka6X2jlHCYuc7vM713nHMhOpLj44RhBKcYxhNGE0Z118GPGAhNhDdjmaYmLTMtw5nDVa0bucK3Diy5VuJjjzZmrJg4bOGQApMD4P+Gvr+Gw2IzW9GJ4Yyg/4S/v4S6b4TpSYzM9SE4EozmrWeOOPfj4QhNhGLE1zNMLdktcOcjla0YscS3DizY1uNwzbt2OPC3atXAAqZATWE/Dip+HFXfgvOqdGCGTBiwUtaVpShKMZ4cePHjz3zzwwvipizZs2DVKcMYIT8JxH4Tic+iVpYISQuyxw3x1x1w47441hKmbJmxbsGyWi2haMIzlOc8oCE6Gea8YxjCaJCKCJGEU5RjBCUEoRhGMZpz09OrnAhNhDVlhyt8ubKtZ5m+Ja0xM2a3FixZVrHE5ysWjdnmxOWoApaH4L+qLP6ovhuAe+G+AxN+BfAg/4iEP4iH+h16AdDCkQI46vjgITgXhKMZxjOMQRhFGEVb9VHoCE2EY2bTM2Zssy3M5xOVrTHkZLcTZk4WuGbJnkyZmeFuyzACl4ggv6ry/qu/ZQGadzuai4szz6Ag/4tmP4trfC58hz5HSJ4X0zwRKTjjPGAg9aLXM3BUxCSYusuvHzXlCE2ENmLdqwZs8S1ixbY1rRzkyLXDZxhW48WRqzcNnGRyzYACn8tg/4axP4axcZJjvW9zxTiMdNcOGq5XoLzfO+c8Z3mLIT8ZlX4zK+HwuDwM+aeClLUpSUC98M89cc8daqowhKTJGVIgIP4E8Wbu85WkmJiYmkQgmVxaLi+PtxnsCE2EMWDFkyZtXK1qwwuFrRg2cLXGZiyW5GeNrmctGOLMxxgCn8uhPw1qfhrDrjBybYazgtLJTBKlLRyRpKV6I1rhw4c99ee+ECD/ie0/ifD4UDwGKiomWbm83xcd3xy4yhwrXhcOHCAhMkpIRhWdZwnCMJwigIAThGEROe3lo+AgCE2EN2rZwwZYsq1g1yY1rTG4zLcTZo5W5WbDJjZNmmJizx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DHAOAgAQdA8YDagEQvWfD0xlZGEK5TAkUfmQBkAMKSBBE//8DRShGKAUDOAtkGSAyCQCAgAMBe8IeRTMJAICgAgHhwx5FOAgA/gMAAAAAABHl7MA/CusCpgGG6oLqV4ONj0TIwcLHwcPGxMPGwMPBw8GhUNBRUdESEZZXNxOyCCQEDBQcNAwUAINBwQLi5tLXAk3ERkdHSkpMRUBCQEFBQkFHSEZDRyHh4uNkYuJiYMgIeHi5eTl5mVkZOLi4GFgIGAgIGCgoCAiISKiIiGhoZAwMDCxsHJxszLzs3SzdbQ0c7KyMfFwMFFR0hMTlJVVVNRUQhfgrm+CvGSKOJGkjkhiRIoRBDAgQQSQYvXa/dZFFDJJRVBJFDFLPPLPTndptTLZe2zB1RxQiCCGCIghQo4hEEEKCNBHDDLHLHLGhQQpYZZaYZSaCaSKSSKZJBJBFDEgICCBDFDFBFAqjgICD8Lzpze8zucozjeN4mSaJmJi0Sq4EXETMJiVSiYTEzExJNSTU1IQmBIiSJiYSi4JiYBMTCYAAiSJEwQXff3ZzEiE2ENcrBk2Z4sq1yzcZlrTIzzLcTlkxW5GbHI3bMMTbG5w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YGHAOAgAQdA+wERgEQvWfD0xlZGEK5TAkUfmQBkAMKSBBE//8DRShGKAUDOAtkGSAyCQCAgAMBe8IeRTMJAICgAgHhwx5FOAgA/gMAAAAAABHl7MA/HgQEgpFACosBL4P92B+7Hndb8LweypvK4iKrwE4ub3NxukViMIvlvUiF8sp5a2pNHNFVJdRgpqI4b68LjcjgcLgZ02AwWCyGCw1EkEFds9uFhw60hPEmmtOvW805TgmQnGEUJwQnKMaVpFEnPwPlX4IhNhDhlmcNmLbGtbZsjVa0yMGK3FhzMVrlvmZssjZs2YOGYAqYATKH8FVXgqriMFgcbhcXhMLhEEjUklkulkki0OgsNkMlm8xnMvi8LgUIjUsoE0nUkiEGgsPkspmsfjMHRACD/Nvfm3/BrGdZ1OL1a6zU0qMVUotnc85mYVrVcl74gITxZxY35tZziiiiiCMCBGAmIhPf1UYcoCE2EZXLTDhzOW63C4wtFrTDiyLXLJxlW5G2Rk4ZZsmNu4YgCusBY4T8S8n4l45VyabXlGEZRJ2hKFCE5zqiQpSUpQgnG9748+HDjvWMIKSxYMWLdo3atmLFFXLn07dfB4fD258McWDZs0YsFsMEpIT5yL5w1hwY8E5ThWOEx58uXPhzznkpk0YtWzdmwYMEoTw4b4cePDnw5cKcqYMWS2KUowreuHDjnjglgwatmbVizYMla4a58OfTHh5denwIg/hjOM+j4M5i0JJi4sTCVSTV1MCYSiYmUSmImJq6kJq6uImLxdJQmU59f02a9QAhNhDRxizNszDGtZNmrNa0YMmC1wzYtFrhozatMrbG0ZMmAAqiATyD/gOM/gON3O8Z1NUUvDF1MTmcwpVRDFzFrbrqmoqq7ccde3GF8rJ5WWyySqSSWCmO+uvE34WeuaSzCZC7IVVTQT014PC4PD4O2GOSzAZC7GYayKaO+DI4nA5HEoTyd24R8B5ZozlGE4ERGCNJyjCKE4IkIxgjACOHn8mN7cohNhDTLiZZMWJstxsMzJa0ZuMS3E1Ys1uLJlaZsbjHkyYWYA=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E6HAOAgAQdBMQFkgUBIIJmvJ2lzthNt6obIFBnD4qqLm1WWFuZSJculojBbo1OAhULSBBE////B0UoRigISBBE//8DRTUEBwILZAM4C2UYNhQyCADwFQJ8uOJBMwgAtBAC6wbjQSAyCQCQmwMBN8AeRTMJAJCCAgHbxR5FOAgA/gMAe4XSNA8OEauq00ESTsCkP9MApD8KKwILTAmACHh4ITYRmasWTJywYrWeHFhWtM2ZutxY22JbkYZsjHJhZ5mWbMANARoBCQEXAQqvAUmD/jaM/jaV1NTrnROcrTV4jFVPkXyjGLi9zm4tDCpwqdXBlvd7na9X27+JsIT8CGn4EW8WHBG0dhwNGbVizShPLj16c/Flwcd8OGVLYM2jZiySlKuOeXDlx58u3Lrw1ipgzZMWSWSOymXAg/Eq5uZlcSuLgAmAlMTExATBE0mJLiWauMxxvxfHj4GAITYRjzMMWbE1wrWLRkwWtG7PMtxY22NawxZmbnI2zMW+JiAKYhqE/HaJ+O13cx8KWaGaGKEkiM54Y6cOMIP+Aoz+Ao+G+FzC8ccZRmrxfCbwhOVq5dYzmhGUYxhFGE41z8tyACE2EOMeRkxyucy1y5cNVrRw0yLcORriWuGGRrka4WLbNmbACmAXg/4+EP4+HW+kxMXE0qVTwzKE/ARd+Ahu1NFN2LRaUY1w4dNdrHl2gIagmIKxg4GBgIEgYFAoODia2DYCITYRlxtcuFw3wrWTPCxWtGjhstctGLFaww5HDRxjxZcbbEAKUxKD/kJi/kJV6TqKjWcTMcYvuIP+BIL+BIfF4iiJjNcdTkCFwUaNHDChQwxz24fRACE2ENcrRo2Z4261ywb5lrTLjxrXOJrmW5HDdu0c4meTEwwgClMUg/5Cmv5Cs+XJ4V9HCcRUzjiwg/4GBP4F/cy7daQmLW43AITlZ41jGMCKacb79uohNhDVnmYt8zButzOWWZa0YYsa1w2xMlrFy0yuGzZxlbYWAAqFATWD/kWC/kWDTHkTXCOk6zF3fO8768ueW243m1zJEXhUanwtAIP+A6b+A6d16XUrqQRBMVfjXXCuWNRipXtc8bvLvXhghOhtwxjFAiRIwjBAgjKM4IoTkjCMIozVw8HTHwEAITYRhc5XGFhicLWrHK1WtGTlotcsWzlbiyNmrdizYsGzdqAKfi+D/kxs/kx76d4xuJSYRGlYxVawoXtm83mbms8osIT8B6n4DycfIvilmhasZ474cOdw54ccarWwWzYLYMGCmCNKYaa6Y8aD9jnnnNyCREwSSETE1ITM76+L18AhNhGZhkZMcubGtxOW7Za0cuWi1xhaNluFvmYOWDbHkaOcYAqKATOD/k/E/k/Vmr1GKjk1iKitxueN8zhxKms9GL4ZxNZzrroAhPwIhfgQryUtaCd8N8OPPXLG8YUpLUbEYQrPLg21z4cN8MKW1Q1aKITsQ66MJwjCMowIRRTgQjASnCBBFFONa6eXDgAhNhDJu5aZGzFgtYtGDNa0ZMXC3FiYOVrHKxYsnGVg4aM8QApfG4L/AEaZ/gCNZ7fWcOGMZZJGXICE/AwF+Bd3LFeONthnrnjOkpYrZKZkLISXYh0axihFKaMJiMa49OvEITYRiZNWThhjarc2HM2WtMrbItcOGeRaxZtcjnCxx4WzRqAKUQ6C/wBKXf4AlMbnnJDlzgCD/gTM/gS5jFaqJ3XPnkCGpJSBr4GFgYGBiYefg6IhNhGZyxatcTjEtc5m7ha0yY8a3DhZ4VrXC5b5WTZw1aZGoApaFIP+WDb+WDvjPNx1mqxrXLXKMYCE/AFh+AKHJolswZFowXrjjnz5wIToZuLXDNOU0Yqzy8mOgCE2EOMmHCyZsnK3E0wtFrTG4wrcLLJkWssLDC4a5WTBlkxACkUIhvKxd5WL6SLkICCjgIT8CAn4EBdWvBVQhpyWXMPHy8QAITYRjaOGjdvkxrcORo0WtMjJmtw48mZa5zNG2XJhbsmzBiAKayOD/ljk/ljTziogtebvOc3dzDFVXDg8SKwAg/4EuP4Er9oy3PFzZmmtcuXDtrlFRMb1zzmE2cp0ccIRRIpwigggRThfDt2ucCE2EOGThlkyZmy1k3atFrTFjyLcONmzWtM2TK5csszXIxaACoMBL4P+W4T+W4Xv28fxuvTw+CGEUVMTMrrNbi22W7jvw5zNAIP+A4r+A4ur4cenXxN1dQVeLhMb5c8TDF4VdXc8ceLPGYXWINLHHCQoI4IYBBBAgQEEcEMJCIY58XkYpdsAITYRhc48mRwwZrXLljmWtMuNgtxOXOZbizOWGNvkY4sONiAKdCWD/lFm/lFndOutl3lm7m6ViuGOHCOGJrnw68cghPwSafglL2cHgY8RiszMUqSTleNbzxxxxxyy0veAhOVhjGcUYzmjCKEYRRBGE066ePHlACE2ENW7HG5y42C1rhZZVrRm1ZrXDluyW4mTVo5c42zNy4wgClARg/5QJv5QNehw1wcMOF1jIIL+bEP5sVw6lh46zoCGmqBSxMLCiDh4efi4G+AhNhDRzhy4m7hmtzZcLVa0x5si3C2yuVuHHjZMWzdk5bOXAApuIoP+VAz+VCvON4YrWuWtRwmInM8XHc5jj4HHgIT8FKH4KTbYmJSUIxrHDXPXPhw1nMwQyR4WfMCE70eXOM4TIooARRTTjn064+AAITYQyZNGbDKzZrWrlpmWtMWHCtwt2bhbmbs2DFi3atGzhoAKmAE7g/5Wev5Wk8Yz0vR4U1idSu7m8zdpi8HCmIi4uZzM5mbi+HPpw4iE/BZl+CwemHHO+c4ccs4ztgpiwYMVKSSnWunJl4csMIwpgpmlgtKVEV6ZZzzghMnSddOcCKESKEZRQjBGKMEYEZRQjAQijCsb8Hgx5wAhNhDNo3ZNG+PKtzMcWZa0aZMa3EwYsVrBk2wtXDlwwbsmQAplG4P+WdT+WcXjw511rm51us8GtRwxyz4EgIT8FuH4LhceDDgnaGSOaOaFpQRY5aaZcYCD8blucyu0pXEpm7zx8vroITYRkZMsWVm3yLczNyxWtG7XCtcsHDBbkyZWLdu3YMMeJuAKkgE9g/5a+P5a+851vE1g5MVOJTbwenVaWDkxWMJm54522J4VPgZAg/4LEP4K+9b4bjjXhnPjORwrhh4CpXPU673eZxWNcOXhV4WOERO3i113xITVzuDhrGs4ogIkIoBFCJCJCcEIJRlGFYTjfP16w6AhNhDlk2YMGbLMtaM27da0cZcK3DhzZFuNi4bYsTlrjbOXAAqsAUGD/jRE/jRhw3y48uPC4xEaxpyjhFcJri53z8Hh4Nb1PK+kdHRqqgzne977443WwIT8IaH4Qz2a9mSGi2KGBOuPDjx5cOed4lKYJcSNJYKwrW9c8898+O9bxhDBLNHZHFkygITJzuTKMJxnOacIooTlFCspwnBKCUZTlOEYCKE0UJoxjj28dDwIITYQ5yNMOTJmwrWDNxkWtGjDMtc4WLVa2xtmmJo1cOGuRsAKpgFIg/47cP47cR4sxzjdMVyxyrs5Z4ItO56z1na8cu/iY5RwaqpW3fXj15895unKfGnhAIP+EVz+EV0eQ5Y7RwnWW97z14999efGbmJ5Y1qtavwJuJned5573e8onE61XDHaPCYog/I86fVZuJXFwETEkxa4lMEIQQAkTEpEzOePh+bXiCE2EYszZk2b4nK3EzwuFrRu3bLXGRviWscWJiyZsGLVo3YAClUSg/4/CP4+8cTVRymlY49O/HaD/hKY/hKhnKLxnV8MZ8a8UIaUqkFfwIgUHBw8jSwUICE2EM2eRjhyY263JlaNVrRuwyLXGTIyWs2rVizYNWbVk2cgClcQhPx+4fj9xw7KaraKaMDJfLjAg/4UEv4UE+2eOt6ziZ6XNIawkoStj4GAg4GFgYm3iYCMITYQ4cY8jFpjYrWzNhkWtHGVytc5cTdazzMWzFqwwuHOHCAKZh+D/kh+/kh/iN0GcZjbMZIiMTyzjECE/CON+EdmSObXqMuTNZkpipCMYYY4YZU8YITVCMYRIVjGKMUJwmmYb8PPHrAhNhDPLlys8zHMtytszda0buWq1xjasFubCybtmeJsxyOGAAqbATaD/k0M/k0l675c+09NdOnLljVQzxvnu+czidOFaxhqYuc7vjneOpKE/CRZ+Egu09FcmOGGeXDjx5ZxjBgxWwYsC04Xw5cePHlvjrGcrWwZocBmlACE6WjnoTrGqsIwjOVZThGUJRhCMIwjKMZThNEjGMb4enF4ECE2ENM2VpizMGq3Gxx4lrRljyLcTfFjWt8OFo3ZYcONi4xACnEhg/5RfP5Rh4mN1nlx6ceWNRqeE4mplvXHXGYAhPwn/fhPthCUJYWOmuXJljjhipDFS2SmCWSkcACEhmvCtFEIwjGc4xRhOEYxVnh6stAhNhDLFjbtMrJutxucOJa0YNMy1w4yslrbE3x4mLPEzcMswApRDoP+VDL+VEG+PDOKjk6VYIT8J/X4T4cTBjpG8NdWkIa0j4+Bg4OHg4OLi52BuiE2EY2uNkzZscS1mxb5VrRy1zLcWZnlW5sbXHmbOcOZwwxACmgchPywHflfvz521lZY1hLAySxZLZK6suKNQIT8IQn4Ql2hqxS1Ys0IQgvXHGs9MeHXDrCEt3IdWEYxmijMijGKtdPLhwghNhGbDlYtMOFstxYszVa0cNsq1y1cZVrLJjw5XGRgyaMsoApPD4T8q2X5Vw5YnAlK1o4E5IP+E1T+E1FbVwxfDF0Ahoq2L1BwMDCw9HGwNgAhNhDhy2x4mbditcsszVa0Ys2C3FiYtFuZq4YsGbFxhbOcYAqDASyE/LFV+WJHg7oVwRxThel2OeHDPHO8ZxgtDFLVg4GjgasGabDrg/4Ugv4UdevK+eutc64swgxjGNctcK0q0bvjfPHfvPOE5W7nkYxTThVGFYEIwhCcowjCcoiuXuzhzCE2EY8TLE5cs2a3FmyMlrTK4yrcOHC1W5m7XM4zN8TdsxxACmQbg/4+oP4+oTr064i6zG43GaRq+0CE/DDB+GGE1a+JhwStDBKlk53ww11vlIXDZDHyxxwwQwoYI0EMMKOW/JytkCE2EOWbfLmaM2i3K3Y5lrRjlYLcOVxkW42rPC4zMGDJwycgCmQZhPyH6fkP1y5ODkywrG8EoWpbFTRXFS6E/DFp+GLXXqtSGSGRkvRCsY48WeM8oITkQwznOKcJwijGMYzy4+K5gCE2EYszZxjxN8a3JlzY1rTHjarXLNyxWuMTBi0cMGmRnmxACo4BPYP+RZr+RbPeOtbpyjljpHKODVyzfHc8W+ni+IHkcZxmMxa1riM4HgCD/hku/hkddHadXhO87vrx573vNZw1WNa58jlzpznecs3OKqsYchmD6ex7cSTNxeJJqUzITAmBEQRKYsSmc8ePr3ohNhDTIwbsnLfCtcuGrRa0wssa3DmZtFrlvjYNWLdyxy5GIApgGYT8kLH5IWXDzZZY16VwTtDFaWCGiEbAg/4YhP4YhXY7OjhnUtzea71vrICE2UhGeGMIzhOCaMazw79rpCE2EYm+Vy1xN8y3K0Z4lrTHhaLXOVqxW42uPI0b4WzFiyZACk8Og/5JRP5JTXflz5ccVONAg/4Y9v4Y3eV9L6ZjHOq4gIXRUZONPDHTTbl2CCE2EM8bBrixtHK3MwbNFrRyxYrcLlw0W5GmTMywtWWRhjzAClEOg/5JRP5JKdY49uOLRxnYg/4axP4a55rvyzir8CYwhpqkVMLAxMDBxsbUwEkAITYQ0YZMWLFkxLcOXNiWtHDBitxMGTlbicNMLhoxxsczXEAKTgyD/knY/knj4XPLF9MTQIP+GnT+GlHhccI6zPfYh4JPkAncFhMPmMCgM6AhNhDZgycsWuTMtzOWrFa0YZsK3EzcsVuNg5xZsuXKzZtMgAp6LYP+T3D+T5fpep4TpSKacIqITOZzXg8OO853nbM6loCE/DJh+GTmkbMEbQkIVIxQjGE4Tpp4HB4WeEYpseDDhkCD8KJXM5m5JiEEROLiJiUkls58P03QITYRlZMmDVs0brcLhk4WtMLTGtcNm+Za2xtmeFnhxtmuZuAKgwEuhPyiSflEl42GGKOaeKMoxvXDfDlYctcMcMYwhSVqUpSy0cmG+4CD/hme/hmfms6uL1xoVaJahWGFREwlc3jry49/EITgch3YSiJozhFCJCMIoRglOEYThGcZ3x82OQAhNhGHE3aM2rhwtb5sbNa0bscy1zly5VrRs2yuMmNw5YuWQApODYP+UQz+UQ3tw1rhyjhnYIP+GtL+GtPHh9OeFsZohrCOWMLBwcHF1MStACE2ENMbVk3yZMy3M5xtFrRm2yrcWHNjWt3GZrka4cOFthYgCloVhPyqMflTnxwysdcsdcctccWOmKKD/hio/hiJnVanUYzi6m3gs+KAhOtnnW84wRhEjXDr5sMAITYQ4bYsWNxhxLWORpiWtGDBytc5sbRa1ZucjPM4wuMrbCAKkAE1g/5YqP5Ym+PHBxrMRFVwrGKlN5zzdOsxE4z4l1VTjMzbn0nIhPwzPfhmtvbI41c0KSnG98N8c7wvSMrK0yZdm3dvwa64a1rOMIWrwK4KAIThcqXRwzjMjFFCZGCMIQEEYRQEYRThOLHn6MqAITYQ5Ys8WJq1cLWOTJmWtGuFwtcs8bdbkZtmrlm5aOcuRmAKZxyD/lwA/lwLxmeG+W8NRiOFRq6Yz22khPw1ofhqntO7HLXha8t8darYKZsVsmCGIIXAZxnYIY4IYYUMcKMhI68/PBmgITYRiaZseJy5YrcznM3WtMeVgtxNXGVa3bYsmVhhcMnDNsAKrgFLg/4mAv4mB2M446ziYOOsxaYRVRWo1UcIVN7na11EQw4XwnEo2nOc7ceHVyyAhPxU2fip/QnSObbs06DJglmhmlScMLHXLPHfLXDGMYUwYMGLBaFkb3y5c+XXr27cN4wwas2rgS40mqKD8DtvN5qUSuLSTEpiRExMJiZhAImJgiYmRMi76+L5aPgoITYRmYY3LVvkbrWGbHmWtGuJotxZmzZaycNMrXKxcZnLHCAKWhaE/Fl1+LLvJlaI4LZIaFIRjntpw3CD/iii/iij48Bi6zFynG+lzACFxGWQamGEIYUMMtePwKghNhDBpjYM2GPEtbY27Ja0bMGC3CxxuFuXDiytG+ZhkcY8IApfGIP+Ly7+LznJnG+HHVxNXNZ4bqSD/ihy/ihXjXKu09s6mNyRx4c747CFg1UEmnQQoY4YYYUMcdudjgxQITYQ1zM8LBjlyrWDhlmWtGTlqtc5G7Ra2c5W7fE3yMczHMAKYxuE/GSZ+Mk0MmXiVzM0LSJzvDTDDfGAg/4r9P4r9QNy3E3FRWr8DrypAIVqr74Yp4YY4Y4YUMcEMMNORw8UO0AhNhDfNmytmLRitaYceZa0zMsK1yxc5FuPDiY5HDDI0xt2AApcF4T8Zmn4zQ8hi2M0sEZQuxy04Lwig/4tUv4tR+ZM7i4zUxpq+mashcdkoo9KhjQoY4IYY48Dm42OITYRiwt82Rk1cLW+Nq1WtGjjItxY2TNa1YMM2bIwZN82ZyAKlgE4g/48dP48i+U7jNXU6rWuFdIiJnc7u7xes8HBqeE4lm83nm69OICE/FNx+KcPBucCOqGSquPDny5cdcMUqUwZJYo2Trhz4deHXlz3yyhbRi3Q4WIAg/W8LzZzc5i5mZRMSEomphBEwTEzJMzOfB9PMekAITYRjxuWLjEywrWLTEzWtMzVutcZcLZa5ytGeVywc42eZkAKpgFDg/5Cfv5ClXg3PHhnUcscMa1GlVNLm73O7kcN66Vw4cNVVs8d748+O+fGe/hd8MCD/ilY/ilX4TrwsdHRrizeePHfHjx48b3u5pVa1jt16cozjbjfe+d5u0MOm/EuKkCEwdqNPAcEok04VgQihEiIwjJCcoyilEEUIkUYxnh38VDwECE2EZWTXC4xM263MyyYVrTNkYLXOHG4WsXGbKxw5mrFzlyACrYBRoT8f/35AW4SvbHkrSsIQlbBixZMmLFkwaMWS1qUpGEYQSlJScb4dOfbry68+vLjw1x1hPFHVC2IhPxKtfiVbYo5GLBmpkpSlqWpLBCk6zvjvly58uXbpz68+fXjxwmhSdKpwjClMWDBS2TBTZLBgIPyvG9GF1le4SiUXEkTFxNWghEXCSSJhMTEpiYzPfyfFrxAITYRkc5m7RhlbrWrhwzWtMWPItcOceZa0xZMubJiy4crdoAKXRmE/Iu1+Re3RlyGSOZmhihJFWOedcqD/irs/irvi6KzrfDrWZXieU6igISHY21mrKoTjGM2G/JyuQAhNhDlvlw5GmPGtytWWNa0cYsi1xjzNFrZozxYseVg4bNMQApaFIP+Rq7+Rq8eFDpPTNVx4bzOwIP+LKz+LJ3v060vGYma324wsIaenkBewBAIOBg4OJkaGBgLwCE2EYXDLKzzYsy3DhYMFrRy5brcLBq4WtWmHIzxOWDVw1zACoIBMIP+TUj+TUnpz2zW43F1ERXAxjg5RwoZ3PXPG7zOOPJAhPxWIfisRx7pYoYo4kK1rO9dJw53vhjKVsGTBqxZKYIQhWmeFcaE4nCw8kjFGJGIARCMkZRhGEZsvH2oeBAhNhDFg1zMXLlwty42DNa0xY2K3CzxZFrXDkxZGjPM2Zt2YAqTATOD/lL2/lMF48+W+E8I5arWMYmrZznwe3VERjE8s8rqYzN7x4uMqIT8Vtn4rV6NFcl5xw1x4a4b4YzpKGbBgzStCE55648enLhxxjKHAnu0MACF0VEGhhRxoYI4AQkKAgEEMUMCCEhjhhnrw+JQbQAhNhGHI5ZsnDbGtzZmWVa0ZNmy3C0buFrjKzwssrZzkw5WYApnHYP+VrT+Vs3lzxqeXHlnV6VUVEqnHHFZhPxa9fi1Thnq0x0tMcs5yjgpbFbBLQwUmITqYHRrCEUE4xiE4TjPDx9MOAAhNhDTG4xNmjlstYNsjVa0w48y3DhcYVuLG5atMWNiyatmoAp1I4T8nyX5Pi6TwjPDKwxxrwrSNqYMGDRTVLZGE5iE/GC9+MH3JKeYbI5mRZacIQmjVllvtnvXKIXLXM3FCjghhhhghgjiQwRwRwQywzz24+KDQCE2EOc2FtlbOcq1k3Z41rTFiYrXDluwWt2OHHjZ5GLXG4bgClMQhPyaafk01z5m5a1mSEpRg/4yOP4yOefIiarfgZRIhsFQsCv4KFgYGDiZObhYSYAhNhGXJjyZGbFutyZGTRa0Z5cq1y5YtVuRk1a5GmVrmYuHIApxJIP+USD+US+98dceGeV8scMcMavCLnOd83fHXpPQhPxlBfjKLhJkYqYmKtqzw3y4dtdN71LNVdkNAITgcaTqxjEjFGIEIk01b5+TGXIAITYQxbtGWVljxLWDFrhWtG7bCtcsczJbhc4mTFxiZuGbRgAKnwFAg/5UeP5UY/JzHXhz5b4cOfKtRiMTK58HwOqYuJieURiMVeY3Pft1RdGL8DeLoIP+MvT+Mtfi1nl11zd+nXyYzm6cK1wrpSolO+dceO7tFVyxXjGKkx36cbmwhNHShDsxRjNMjCICUUIoRijCMIwjBCMAhOCaNcPD3nSAITYQya4sjJrjaLXLbG2WtMLPEtws3GVblxuXLhziYM2mNmAKdyeD/ldo/ldT5ZrWa25zxnjeZzMmpxHCK06X4GYqQIP+M/L+M/3XOa46763Wdb6XwrWOWMVCmY3XXHe+e4XFYxBo4BDFGhRxRwIYIRCQxpaczTFDsiE2EY2DBxmyMnK1gybZlrRu0zLXLJk4WucOPI4b42GPC4bgCp0BQoP+Wdz+Wd2c3UIxes+Fx1OpqU5Xz8DrFpicZ5MVVQTOZu7nLNZjHPlvG4P+MzL+MyfUVq8cZ3PW+8dbyjGq6cJ8rMJ3Hfp145vjNxGNa4cNcMYxUNXrPLbqhPAEoPAsCMCEUYRRRgQjAIwIwERGECCCcIxivz98WAAhNhDNplc4mDBwtYY2bZa0xuXC1w0ZMlrlswc5mTnM1ZZsYA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kbHAOAgAQdBMIC3gQBEKoubVZYW5lIly6WiMFujU4DCEgQRP//A0U1BQM4C2QZIDIJAJCbAwE3wB5FMwkAkIICAdvFHkU4CAD+AwB7hdI0Ek7ApD/TAKQ/CpgCoQGD/kqu/kqvGMxLGVxLcSvG8LhF0QiVSlEwUodDVcK4a1yxwqcRi6uM5vjx58d53nM3EwVCqxhq8ZvN7XKVpzOZzPWePXeee9ucZiYjU44Yrhrhw4cK7TgAg/4Ghv4Gl+3k+R4fhc+Tys8o7axiIqYzFqzCIi4lLN3c7vO257+B4PTcwxmiavMTExE1mLWXUpvjm98875z359eO95xGuHDhjXCta1rhGqrGFVhFTGZbi5hURUQlnl17TECD8i7u5kialMxa4ESAImJq4kCYTCEwRMTExITCYlEgRIBNSCJiYXACpExITESiYkEwSm88fN718CAhNhDZhiZZcLHCtZNG7Ba0ZY8q1w5ytVrTIwzOWmPM0aM8wApZF4P+Spz+SoPE9I4OEYjGamWZ572Ag/4H3P4H7avDgxNTWeG64b8DKoPzOeaTMxaYtad59HfYITYQ0cMXLlwzzLW7hy5WtHLbItxZW7Ba2bZGGTK0b5mORqAKVxKE/JZJ+Sv/FktmWjC9WuOvHcCD/gnM/gnD44zw48M1F4zwm9CFw0kM8MccKWGOOWnD16YhNhGZuxYucjdstZNmTZa0xMGi3DlxtVrjLmaMszlnkws2YApbF4P+SuD+SsOO1dK4MXO27jm4znwQg/4LsP4Lp71nWdZxmpiYjetxjICE4WOEIxmqTEYzjj5NekAhNhDRs1w5sePMtytMONa0YOWq3E5zZFrbG0yucLjDky5cQApSEYT8lcX5Kx8EtUtEsjAinjwgg/4Nlv4NlcTWcZrPDLgugITrcmEok4XjO/B4cdwhNhDjGxct3GRmtYYsWNa0b4WS3C3YNlrbLibuG7Vm2xN2AAqVAT2D/k1K/k1LPD5XbcZRMRU4mmCYSSiZxdROJp2VyrliKlx28MCD/hHS/hHTOXgY8Dl4GOEVE5ZvN7mREYzFszm+d7431c+Ph8+98UT2qvCghOJWN4zjGaU5TgjCMIwihFBGEYCcoiKEiUYTVVrwd8PAgCE2EYmTRwxcYmS1libtlrTDmwrcLJkyWsmeJg3xOWjfMyZACk4Ng/5K3v5LDbRGqnUx2IP+Gub+GwnfGJqo1jPhAIaUmquAgYFAwMLIzc8AITYRixZsLFwzyLcbbI0WtMONgtwuWeNayZZmDHHjxuWbJwAKuQK3AYP+RMj+RO1dbneeM7Kvk1GJjUYjGKrp37TWKqKTCbiyUhCIVMJxFVw1w1w4a7cMY1y1qkYreeOd8+fXe93xu5u1zm7nN5qajVRwRxb45575553z48efHrvjc7tdzvihM6jWGOXDhw105eA8C9cgg/4dvP4dydb5Z4Xwngwq63jeMwmZmbm+HHsxrhXaqxWJ1Mqze53nOeN3mczKMxFozgVEyu1zS8ZmJ4xKIxDAvjfPj36+P38Xr13cYxy4a7a7cunbt07cOXTGoibnnveeN5mMTqcXN5ZmV43rfbvrQIL4Pivls7jsZ3OppUpLLZYsJVgsmwsqWWABKAEoABYEpLlllLNgILCiUACwsWBZdnb3fr+vACE2EMnLfGzyOWa1vhZZFrRo1aLcLjM3W4cmZo2Ytm7VjhzACpcBPoP+RHz+RH3vUWRLEYcpxURF1luOvDeYkiHjb1Gpmbvw/C8Nlap4VkCE/ENp+IbXgXtgpCM41vhxzw1jhTlKkMVIbIyknGudDPec0oWxS4UMELSrHHOu8IOvE3m5lJMxEkEiETCYuYlBCJIgRcZzfPx+PjAhNhGFjjxN82JgtwucTda0cZMq1xkaMVuXFiYtmLVphcs2gApyIoP+RvT+RuPwfG4q3XFu9zxXM6YrhjhrXJjGQIP+Iyz+IyufDri3KJ4Ry1w4cNaxi17zzz16z3CE6VOnCEIooVhGMIwihFGE4xjh4Od1ACE2EMsLZw4cZG61kxw4VrTLkarcTNq2Wsm7Ri4zMGjJo0xgCpgBP4P+SI7+SJfvGmGrrteIiIubvn063OYRiOkYxSW23Xp1rdTKJqp4c/Ckg/4ilv4ic5luc9+nXva7mGMVyjwMapM8/Fx5N8WWMY1wrtXCOk1M3uervxiD9DwvR43cpiYuoTEoiUTEzJEompERAqZmTK7z5PfgITYQ3cOMLDM1wrWWbMwWtM2Fmtc5W+RaywuGTBo1YuXDnEAKdCiD/kt4/kuPvGcZwqYqo1WNRUEzbM3mbb5b13CD/iLK/iLTvDTlHBqam7vjOb6us7u5wxXB4nHhoITqcOcYxgminCKEYEpRCMYoxnl6MY+AACE2EMsbRhhw4XK3Dka5FrTHlZrcTJlkWtsjnC1a5cbFk0yAClcWg/5MvP5MvTatwiMOEYpiuICD/iOY/iOZOubvMoqoxETXDICD97x0zm53Epi6zPXw+vjAITYRmy5WjhzmwrW7bJjWtGTdwtcMGbJa3ZuGzRliZtm7DIAKfiyD/k4e/k4tiKrDhGIhF1uWWcuU54Z1mubjxzzz3znwQIT8Q/X4h2ZTlGtZ3re9b3nOMKUwaG7VDJDNjledazxt+PDwQIPwF3cSmQmJERMRFRFxKbm2783yY8QhNhGTG1zN2bBkty5WrVa0xMMy1w4ctFrLI2cZWjLCzwsWIAp2KIP+Tqj+Tq2uPDr08PllmNrWziYxFaxrGNVqtTVWhPrOPrR8mnRweBxc15VtWy1sFsVMEMFaIY4zwxvXLO9whGyc4wiTTRIRggiiIwnBNXTyYc4hNhDZpkxtmOJqtyZmbZa0csHC3FiYMFrRm5ZOHLBs3ZM2IAp/LoP+T6j+T6nr4U6vhes8MxMShCpTM5zvPG95vcZrj0dsAIT7Nz7N3h2yxz4cs8MpQpowZLYLWyMSxKMUZxrGc07Y8kyD4ex5ubslcXC6uJRKJiCE4zEru73vvYAhNhGRi2YMGzZktcOXGZa0aMMq3EzYtVuHFjcZWzdnixZWgAqKATSD/lNO/lNdZnMy0xjHCq4RqqiGczu9s3c5k1GOGNYcNxKE+mS+mHwYslsSU6zw4a454648dcN51lGlqYpbMW7BipSFZ575Y5W2+UCD87p68pREri4IRdTFxMIQlEzGamLrbN+fz8YhNhDbFiwtWDlotZsmrFa0yMWK3DkxMlrnI5bt3OHNkZtWwAr2AXyD/k2A/k2L4eLrcbm85ldVGFUqpwxFTU0dGta8DXga10dKwmrOOeLjnjvO7zdzxXeYtOrhUxNXi5XmeOeO+fPwfB59effrd4jlrt5mPO4eAIP8y9+Zz8Lw+0cNcOXDpw5axPKIldzx5745653nM8/E3Op04VjErzvfG81mplM3OYu13eefHn36887OEdoqKzjEa4Vy4Yjpjlw1jFze7ymZ1gCD87xPVLmVzcTEwIkRdXAECJiZIurqREkSiQCYmAQETCYuBEouEphMJiUzx83xXoAhNhGHE5yZGLDItZ4mORa0aNGy1y3bZVrlq4Zt2rZk5aYWYAqWATyD/lGG/lGV4Vnlz5b1xrOPF1dpqsViscfG3U4lcuLnPGd3xcauo1wrxr8LgIP93B+77xHXE4z0vwOvTTSlTLJ18TjE0nExGM8M6mMze3HO7568NYCD8bzPJ3mZi4uZSTJKJmiphE0YuJi4sSTmd9fF35ghNhDBtlxMM2FitZY2mVa0ctGa3DibZlrNtixtmWLI3x48gApZFIP+UfD+UfPeOscYlNMVPKnEhPtdPtXaaKZpYLyveuG+eXDbwIXIYTJwwwwyo4I0MstuLjywITYQyb4cLbLjzLWeVnhWtGjZmtw5cOVa3ys8eJriy42WTEAKWhWD/lGC/lF9z3ri3NxCMVHTPACE+1m+1x1WyYsmDBYjfDHS0484hdNDkY5ZUcEEMEcEauvFy5YhNhDVlkcucLnItyuG2Ra0ysHC3EzZs1rjMzZuWTFmxZtWoAqJATWD/lBC/lBFjv28vhubm4lVVXDHCOFVFTG2c53POeN53mZVXbhw6IP9rB+1t5d+3PkqNRjgiFrZi6zC4nFwicZi4zbeOeuN7ITnU4N4xijGJGEUSKEUEEISjScownGVUUVa5eHPvCE2EY82Vy1ZOW61k4b5FrRgxwrcTFqyWsMuRo5yMGLVkxZACkkMgv8APln+AH0lvO+E5ICE+4g+3rxQwXlhqy6QhOlyYJxqw34fCCE2ENsLVlkbNWq1zhysFrTI0YrcOPHjWt8LZs4x5HGZm3wgCk8Ng/5PRP5PVeO85mcRHDgAhPskvscbZtmDBSCeGACGgrCBsYCDgoGBg42fACE2EZnDTG0wt2K1jha41rRg0aLcLnE0Wt2jPCwx5WTfM0agCq4BWIP+Tzz+Tz0A1vG6uG9Zxz5cUExMTAiZiETV4uImLpMABw49OvjbqKipxvG8Z5iE/AER+AIkAzZ9FZRZd2/Zt2bdU4SSQQhOEEooJxnGsL49GnJlZs4xYwZcmXJttWEYwrgw5MuCMIOumZykoIkJi4uJJq4CYiYmriYkAiSJQirhJcSTczxz6cfAQCE2EM2DPDlcOMS1y4a4VrRphzLcWFkxWtcbXNibNGbbNlxgCkwNg/5OSP5OY7rdZxF8EIP+A87+A+HOueM1F0uGkKaRkYeDhYOHj6NWACE2EYcrVozZtcq3CzytFrTGyxLXOVrmW4cbTFkaOWTDG3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/HAOAgAQdBNoKyAYBEKoubVZYW5lIly6WiMFujU4DCEgQRP//A0U1BQM4C2QZIDIJAJCbAwE3wB5FMwkAkIICAdvFHkU4CAD+AwB7hdI0Ek7ApD/TAKQ/CocBO4P+L1j+L1+9XqIqGJxNVpjUYrFViNRimJiKiMVy1jReePPjx6zx6oL+UCP5QV85vNZsXN5vLm5LNLN8dySWWVZjMsubnnk9gIPyIznM2lNTF1JMTEoEESkSiUTEolLfj+XfuCE2EM2DBllx48K3K4Y41rRvmbLXDXIwWsM2LG2bsmLXFmYgCmAchPl6Plra8CfAnsaoYGLFbFTVi0W0SpirQIP9qR+1VxeLZxnW1SiZrU44RpCD8S7m5iyYm4hEkXPHPh9wITYRkx4nDXJkZLWbfC2WtMblmtc5mzhawzNXDLCwY4WDTGAKYhyE+Sm+Q3zx42HjYeBvzRomtCcELEq5AIP+EVz+EVPLdc9ZrOJpSlVGM4TwhONeNZrwnRGcaVhFOE44b58veCE2EN8LdziaN2q1ywZMVrRyyZLcOZq2W5mWHE0YZHOXMzzACk4QhPwvbfheNxUxU1UyYtWLFiCD/XDfrkYupq+GcXrFAISkiEYRhOMb5eTmITYQ4c5XLRs3xLczhhiWtGzBgtwtmjVazaMHDHNic5XDNwAKWhaF+L2z4vbQKKchPdRhrsJiMBiMBOCD/hDC/hDDA48OtZETi+3MhbISCGGCOGCWCFDBLTlZ9QAhNhDbFlws2LfEtcNmTRa0zYm63E3ZtFrJo4YNsLbEyyYWYAp2J4P+QUr+QU+txWcceGaQxet+Bng5OETW255478OMgIT8EeX4I6cPAx5GCVoynOs8rXbbXHhx1vKdpWzQ0R1WgIPlAq5XJdIiYkTaUzc53z4+D5whNhGRphb5smLGtwtcWZa0bsma3EyxMFrhi1YOGLPM3cM2oAqHATOD/kRy/kRzd5zO2YajGtY6VrGJrLM83Xhxd9XE1FYxiOU4gIP+CcD+CcF4PadOTpOLxO547vd8ZzCqxy79niZxVQzHV1nnzyCE51unICaZCMIQiRIoTlGEUIwnKcCM66+K6QAhNhGZi2xuGzRgtaOXDZa0ZY3C1zmxZVrZpjZt2jdrkaYWoApjGoP+R3z+R33nvNc6zjOoiNRjGNRwmqCD/gcK/gcL6actcr4XSszOY264572AhbspBnYUEEKOCUhQoY5cLiYcwCE2EMmWHFhctXK1i5Y5VrRoyarcOLKwW5XLVjly4mrhywxACngqg/5Hxv5H06u16jGNa4RiIm53O55nFx1nVVrXC8aAg/4Jlv4Jh+WI1OOM7z13z3vNzFYrh0PGrGppmdvBbISHej2YEScpoRIoiNIwJThNCscPHywAITYRmc48rdyxcLWuZq1WtGjXGtws8Tha5cYmrNlha43OFmAKdCaD/koq/koZ3wiMTjeN3PG953e8xnTFdMcOmuUcKIP+CrT+Cp3qnM5bTMTCqjk5VyarF4zM87z4IITkaOvCSMIqoxEIQhCEYTRjGEY14u+fCCE2ENmjjE3ysWy3G0aNVrRizwrcTPI4Ws2LBlhwscjZhmcgClYVg/5ShP5SmfC6zw3w56uroxnQhPwUPfgobnuw5GKVicZzw4dIhZtAzqGGKNGhRpac6uAhNhDJu4bOGmFqtaM2DFa0bM8q3Dky5lrDEyc5MLBxhcOGgApvJ4P+U6D+U7VqejlHBrEYUmeLrPNlYi9caqSD/gpi/go53nd9463xu8qjWOWumtcNRhF3m73uPFCD8Lhmbm5ssmLqYKmJJSXnyfNecCE2EN3DjC5aOMa3MzYt1rTM2wrXOJq2WsHGVo1xtWrJo3ZACn8xg/5FkP5Fi8vD4brMZq8IjGs8tYxioi8zu7zO4zFxDWejiIP+DUT+DVXs6U4RwnEtznfg8PD3ed1LWKxrWOGMRUTeY61nuIPwKu5mLgSmRMSSTEkEBJeefk98ACE2EZnDXC3zYm63LkxtFrRg5yrXOLDkWtMTRu3bt2zlkwxACk8Pg/5HLP5HN5zq9Z4Q1t0Ag/4Ohv4OceGeFxmL41vn0ITpS48YxjNWt9+fQCE2ENc2Vk4xscy1k3yM1rRg5zLXLLGzWtcjfLiassjHExbACl8bg/5JNv5JN/JrNpw4Y1XCKwqYzXOOIIP+DiT+DiW+HZqMRdr3njvjfNxxfCiEzc6fVjEhEmEIwnfDUxAhNhDTMxcNnGTKtZZHORa0aZmy1xkY4lrJmxc5cjfDky5sQApbF4P+SQD+SQVEXWcZrNccZmbxmcCD/g62/g6R5TwzG8dXOeMc5vrHHvKEwYEYxRQjKqKdb8Hjw4ghNhGRoxY5WbbCtw5MOVa0cs8a3C3wtVuHKzwssrBwzYMG4ApuIoP+SvT+Sw+458t8p4Vya5RyjGY5zx45yliGgIP+Db7+DZWOXHHNzzvq48btVcNcuGNIszzkhKdbDjvesZxRRRRRShCSEY4+HtdoITYRlysGTRm1bLceNmyWtGGRqtwtG7VbjaM8zJlmYuGGFuAKZxyD/kvo/kvNwq3Wus9cePHGsxGo4cI5aoCE/B6B+D0e84Tlek7V1b9y1LUpCNsN4ZyE1baShCBGKMEZTjGM54de+PYAITYQ3xucjjM2brceFjkWtMeXCtcsnLla1YMMLTI1YsGGZqAKbiCD/k12/k174xiYiIGMTqOGMNROOeu8ZyCE/B5t+DxWN8GOF2ca45cN6wlLJgxZqZqwthCFuzTNywSwwQhDBDBDBDBChjjpzscGmCE2EM82RlibOWq1hkyZlrTM0ZLXLJtmW5XGNsyYs2rRg4zACl8YhPykuflJdZcmmmG2W17RwSpgZGSMQIP+DbT+DbVx4eBNacIiMZuOMeDF84TicSfXihERRjFONcu3HwAhNhGRy5bOMWXGtzM8TRa0aMMK3C2ZsVuPK0xOM2PK0csWwAp2J4T8prH5TbdWnQ1Wjghaas8N8tcd7r0hSWCWK0slbWiAg/4PMP4PLb8bx3Ljmdrm6mIiqrVY1iKiJTzu+YCEwdZ1UU4RRjEjGCEZICJNXDr3x6AhNhGRm5cM27dsta42GRa0yZnK3DjZ5VuTLkZMWLTM4YZMQApjGYP+VWb+VW2E4YjUYaYXO8eDjdiD/g7u/g7T1Wcda7zx3vjx3xur5T24YIXBZaHNxwRoYIYYI4IUcMcuFxrHACE2EMHLVw3ctMq1w0xN1rRnkxLcLHDlW4m2FmycZWOZqzyACnEkg/5XTv5XK5ald5veb53nN71ep6Y5a1qOF6nYg/4PKP4PC88Z3vje7zeGNY7Y7T2nEzN3zeHfHuCE61OqiQjCcYzghCUiKaMUZ1x82OQhNhDbLhYN3OXCtatHLVa0Y5ci1yzyslrhrkyN2mLI4zN8wApgFoT8uZH5cyduG2nFhxVySwYMVKYL4MNwhPwX6fgv14WvZfRPAwIUhC8Mc64whHgTbet5xjCsJoxrfPz2ACE2EZceNo3zN8q1zly4lrRrhZrXGTI5W4XLTFjbt2jNu5ZgCmsehPyeGfk8NhemHBjxb8GGFZzhOTBK2CmaVskQhPwjXfhGvysm/dweBvzQpCyykYQSnbPSOUCEp1NumIRjCaCESMU54+DtdAAhNhDVi2aMcbjEta5WuRa0xZGy1w5y5luNlmbOczhs2zM8YAqAASqD/lAs/lBPjOs9r7O2O2tViWeOeeeu88Y3wnhWtY6XirCD/hGa/hGRxx7b5ZxtnOc8c3mJxGPA5+BjhOrpcc9ccxzAhMHW21nW8ZxiREU4RQhCUCEYxjOOXh6XWCE2EZmLHCzxNsa1iya41rTG4arXDFswW5HDbI2yuGeZwwbgCl4XhPyn+flP92xhlphpPBHFLJamamKVaIP+EXz+EX3nXTPK/AvE4nG0ccc+e4TgcbmoTTTjNFGM67eS0CE2EOHDBo2xtWy3LmyOFrRzkcrcTZo3W4WrRowY5s2VxmYACocBMYP+Vdj+Vd+ZuOPDdXU1NTjQ8CuURW5nd3czMyHLn4lyg/4QaP4QW9a4+BvhnFouczvudec5VjVcK4RGmKyieevH4c+4hchjmfRwxwwwkJBDBCghQRwQwIYAQQoYJY8DmYIdkCE2ENnDHGzxOMa1swYY1rRzmbLcLNvkWtMThswaYmWZhizACn8nhPyveflefvLIyRpOU61x3y4ctcd5xlC1MmTRmyZp4J49IIP+EiT+Egvxbx311cVxN4YrWq6Y5RwqIXmOrnz2hcNkoNDFDBDDDHHDCQwIIECCGCGCMjlyeLQ7ICE2ENGDVgzwsWi1viws1rRmxzLXLfIwWtG+ZywctMrRg1YgClgUg/5KuP5KuZnG641eN6uKrv2yhPwqdfhU7wSzRyRpGE5zq4eTLtCExdbHlw3TmjNNh4vDaiE2EOMjho1Zt2a1vjZNlrRuxxLcTbG4WuWebIxc42WJm4yACnAjg/5MLP5MMeqp1rr0RrDEQlmNxc3VZ6ReAIT8K434VocqmOGvdvaZ1rMtDFgxYJQohOc4ZaCFi0TOwQwwwQwo0MEMEMEEAIUtuPtaYCE2EMcbRyzYZca3I5yZFrRvlaLcLVq2Wt8OTCyzMsbNzhYACmIXhPyd9fk77bdnFxThOUZQpaFmiMLAg/4VcP4VfeXh+FjDkqamVt4zz0CFyGCx88EcMUccEMMMMMcc+BxMOgAhNhDBw5zY8LRmtatGzda0aucy3E2b4VuXFizMM2Zq1y5mYApwJYP+UGz+UG3yWuerw5RyjlHS9TGYvLnnc853jNeEg/4Vrv4VrztnpfTerib247zvd5nKYqOl+IgAg/C9Lz03dpsugiUzFotM55+jvAAhNhDZuyzM2rLKty5GjZa0ytmS3DkxNVrBs0bYWjluzcucIAp0J4P+UgL+UhOc30vwOPDhGlMZq7m53PHGRpjPhQCE/Cuh+Fbm0cNM+HJlxznhTShamCmCGBSaM2vZtKiEydhy8qs00xGUYQhBARRmrO+vXftAITYQyYYnGVzlZrcmFhkWtMzVwtcMM2Za1c5GeRpmas2LTCAKcyqD/lS4/lTL24xnSuGuGq4RqExeeLnfGduMS1ntvxCD/hUi/hUjrhfDfDdbqSCCLqUxcbldzGdZ0IPzvG9PNSubm0wmrgQgglM5vn4Pfj4gITYQycZWjdw2wrcTdviWtMzBmtxN2TNbkZY2zLJizZsOZiAKXRiD/lXS/lXTN76ddbpExU1V1E8ghPwrjfhXHNGPJXBGlZRmjHPu35cnFITsZuPW85zTRRijGc9fLcIhNhGHHlatsTLCtx5WeNa0a4WK1zmcZVrbMzYMsLfJlcOMYApBBoX5V7vlXZwuGriAhPwpafhSvrjzQIeRQKIz+ByIITYQybtseRrmYLXLDIyWtMbVwtcZmjFbjbMHOLE3cZcLhuAKfiuE/LAt+WBfhztnhhtPBKmDFbBK0JSnGdZ3YWON072w7K4LAIP+FZ7+FZ/wvB5b4b1mkoIqcJxMsz38bvOV5eDrjmyE5mzh46qwjFOJEhFAQSjARjGdcfD2w6ghNhDPM5b5G+FutbtcrBa0xMnK1y2c4VrJlkc5sbJhmbtMgApeFYT8tfX5bE5bba8GGjAwYJZIaKTAhPwn9fhPz1YdUdEaQtOEqwy4s+PChPBnHjDLOsYzjFOM8O/jwzAhNhDNmxcsWLHCtaOMWJa0aNG63C5Y4luZo0cNsTRs3b5nAApPDoP+WJD+WJGr7VrGsNRzg/4WLP4WLenXtnW9RmMZhrSGhL8gIGBiY+ngZIAhNhDPLjZsW7VutYOHLJa0xM2K3ExZNlrNs0zMMjdy2bNcoApnHYP+W5j+W42N4511jjHPG6zwzwjGI6X4WWCD/ha6/hbJm143ynpPaNRqalHHXg658diFwCFEI0sEMKGEjhSx14nAw6ohNhGFi4Zt8jbItzMHDNa0ZOGy1y5w4lrNhlaOHDBzhassQAqEAS6D/lxY/lxV6zq6zqN6ODGJ1dZlu5uZzW+GcQ4cfE8XyACE/C2J+FqXXTBWVY6d281xirRK1pStKkJRlGNU5wy4MOu2UITVzodOc0YkYwjFGKE5QghAJwjGMYzrh364eBAhNhDXNjyNMTRmtZNMrFa0Zt2C3E1xY1rZq0cMWWRswyNWQApmHIT8wCn5gFd8bZ4ZZXtG1sGKmCGCEL21l4T8KXn4UvUM09TJDBGSFYxvHHPXDgzx54TwNJ16xThOE0SKKaeHfyZYgCE2EMmrhu4xucq1jlxZVrTC0xrXGXFmW5mrnLjYsMmFw4bAClEPhPy8rfl5dxYKbKaLUtnX0oP+FfL+Fd/dcenHVzF8W4ayklPIwaDg4ONtYNTAITYRhw4m2JgzxLcLfJjWtHDPCtcOcrFbmZZHLJq2a4szNgAKjgE6g/5H9P5H9QGcZxdXimKrERjLN568ucThpwjhOlWzt1jwYmSD/h4W/h4XeH4QeJGe2cTM3m+N3mZRUYq/Curxuuc8743m4mr5Z5VAg/A9T05m0xaYmZJRMLi4khEIRMTCYuJmZ3vzfFj0gCE2EMcWZmxYtsS3HlYtVrTJmxLXLRkxW5HDdlmxN3DjG0YACmcZhPybZfk29wcGUqqscrrySlTMxWyAhPw7Qfh2hasuS+Sua+a9oyjWNZXx5cSGmKBWwULAQcBBwEHAoFAoWDk6WBgLgCE2EY2ePHixY261ljcs1rTM3ZrXLVo1W5MbljhZtGjXMxxgClQRg/5Rtv5R24jv03qdYjox0IP+HX7+HXGuW+V6ziJ1uoyAhOB0ODW961TnPDweLDAAITYRiZ4srRm4YLWeLExWtM2XGtc5WLJa5asHLTHhbtWrjMAKayCE/KN1+Uc+e7Pi0SxMEYRrGtb4b453qhgjg0CE/D4x+HwGunlZ4XTrOt41nOEYwhSy2KNJZYTnbHVnOMREBFCMYTnh38GXECE2EMmjPE0YsXC3Nmct1rRkyxLXLPLjWsW7dmxxNGLDHlxgCooBNYP+VAr+VBnM9L4RqNRWrwmczeeYi7icKY4+RzxOJiLc+nGwg/4eyP4es5cs4y3nPG+ObXiMR2HgGkrm+tdb531jOeG+2McAhOFyI8nHGqMRGEYwihGBBCMEYRQjKKEScZzy8/C6ACE2EM3DZoycMMi1s3b4lrTG0yrXLBnhWuMWLE0xtmDVizyACmgfg/5XLP5XF/F8rji08Z251us4mIrFYnpF4IP+H4r+H4Hj4us5m86vTk5OU9J0it6z1sCEycx2YyjBBBKsBFEnW+3itAAhNhDnNiatmrPCtzZWWNa0yuXC1w3w5VrHLhyNnLRtlYMMQApgHYP+WNz+WOPTjqak66iIYjGOEY1nC4P+HuT+Hs/TjXOu5xznjNppiq6Xw1CE52iHTuIIoozgIwnO/P1y2CE2EOcjZnmZM8i1k4Y41rTNiYrXGVw0Ws2TNqyxMWjBxmZgCmwfg/5Zqv5Zt954cazjnq6morVRrGoa4+BxWIP+IAL+H/vHXhnhvhnWdXSoiExOa78Ot5CE8BQ4t61QnCMZwjFGCMKwrPDt4bAAITYRmxtmjZrhbrceJzhWtMOTGtc48rBbmYOGuVi5bM8WRyAKeiqD/loO/loP3GMZ8TjU1nGZTmc3ebSqK4Y1jGL8DjcAhPxCdfiE73Xz7t+zTGccMKxmQhC0JWUhKkoyhGGGF6zAhOpmdPDGMEYEYkSMCCEUIkU54d/DYiE2EMWrBljxYWK1w2YMVrTK4wrcOPFlWsGOVpjZOHOZvmagCmUeg/5baP5bb8xrOrxdS8K5xULTMxunUIP+IUT+IS+M8rjM5dWc5nrN0rF+JmK0hcthoM3PDDDCISEhIUMN+dhhywAhNhDNo0btmbLEtyNm+Za0xt3K1w1c5lrVhmxNHLTEzxOMQAp9KIP+XNb+XNfwMqmMxbNtuHk9M4zq9Rio4VhjPgXegIP+Ib7+Ib/E8YzmbmbqMR234U9L6brMZzPOPBx4OOPGAITF0MO+sYxmnKcCEIJRiRmjGMZzwx264eAgITYRhY5WDBqzzLcLNi2WtMrVstc5WDZa5cZsbDFjzNcOPEAKcx2E/L/B+X+HPm1ztjpW18jFC1qYqSW04MuHOIT8PIH4eQYR1R0M1MEMFYVjhrljfTLPXHPChraKgKWLg4MgYCDgoWAgYFBwELAwcTbwaBwIITYQxZtHLNsyyLWmJuyWtHOPGtcuWTNawbNsLZo4YN8ebCAKoAFGg/5M2v5M2xE3W8c9TPDOPAjWNYxM3vOeed7uZiI4HiMVi4zeZ8HpzmZqdT2zw1aD/iLY/iLZHRPK6tc9e3fjO5zJWMVw1qsTi7zfM8WsyVWo4T4k1GolmvBjPECD8ryI9ncRMSmZi4mJEXVwQIJmJACJhEouJXnfj+XGACE2ENcOFzmcZGy1sxYs1rTG0crcTTEzW4crRs2at8mPLlYgCnwqg/5RBv5Q++fiZjCpm852eLG63hEcGI1GNNXw2ZCE/Eal+I0fHa5NeE09HF4mvNCVoUlCSEZRinG9MOGOMIVqoYNPCihgQQiEhghghgIUMEMMKGe/MxR6oCE2ENmmZmwy5Ma3JlbYVrTCxZrcWLIwWs3DBtmxtmjlphaACo0BOYP+UxL+Uxfnntz6K5RrUYiMs5z4PTrurgweNtUTd8+3O2aMZ7HAg/4jhP4ja4zrjHHnjnvObKrGODxLpE3fUvbMUxjpFUxaONZuwITdyo82d4xEYRhMjCEYCEYgEIwQRhGE4RnPXz0e4CE2EZmuNi3btWa3M4aMFrTG2aLcOHC3Wt3OVq0ytGGFs0ZgCmQdg/5WmP5Ws4m+W+zpPasIXm88W9ddYIP+I5r+I5nWnDPLcbnje873dzMRwnpyAITtYnTrOKMSMYIwiIxw8XfGgCE2EZWTZo1ZNmq3NlY5VrTI1xrXLho1W5mDJw1wuMjlpiyACmsgg/5Xfv5Xh4zWkTyzi4KaiKhU1nh1rICE/EjR+JEmF7y26NOedb4YXhKELSxStDBHIjSEt3pOzWcUYwjCcIkYRhFON9fJhIAhNhGHCzw4srButxtWzla0YN2K3CybN1rbK0a4XGFjjYtMoAqJATKD/loq/lor8uOnXk4Y4YrEJi7Zmc5dNzrfDdcY3ve+/Hfgx1u5hPxHffiO/xV0XxXpVjXrHDOcSUrYmyksUcVZXhOc6zx10w4ePbnAg/a7eHz3llNpCUBExFSqYlKUXOb8n15eECE2EYXOHFkxOWC1ziyuVrRy4cLXDHCyWt2Thlhx5mLRqwbgCuQCzwGD/lQC/lSBxucpvO9zuc50qIpUmsYrWOGsY4a5cNcuGuWOVdMctcNclRU1WtY4a1yqcYxEVVRNIhDEROd558/B59e9888b2tN4mtuLNyViqmXPPHfPN7jMTE4VTFRWLrjO9543zm5td3FzNozOd5zvPPe+c73vObuc6xCD/gM0/gNXhEbqSorGI1XCumOXLlw4dNa6Y4a1WKVNVSMaE3vMzMRSc3148+O88bzm545zdzdrvNyXUpnN5zec3md7zvnvfHe85ubzW4tczjcWle0rSiLiJiVRU1GiGoxiuTs5Y4Y4cOGKxUVEVEViuFdtctCD+Bon4HziJq4khExMSkiSJiQETEwLhIQFSTBKJiYJiYTEiYTE1IgmpRMFxImAkLiYmpqJqYmJmJJJJxM0hJExIiYAuJiRBMIus7+BV/BgITYRhc5XLhszZrczjCyWtHDNktctHDFaxcZmOFsxZMm7XIAKayWE+hK+gvpWhCFpYpaMFqaMGbBgpmxShglKcrxvlwiC/wADjf4AB0ZLmOIzc2S2bm5ZY2dzzlCC+L4rd8z2trLFCyxbu+VPACE2EYmDFu0bYcS3Izy4VrRjiZLcOJk3W5mTRy0YtsjTNmxgCoYBLIT8EjH4JHcLFXBehklHBC0sC0M0NEsVM1LQghHDfPPXr08Eg/423P4298xy3ynt4PgTwiqi6lmLjc7vcbhFYxPSLnmAhcRioMXDPPHCIYYIIYoUEMEJDAhghghQoa9LHC1QITYRhyY2WTI4crc2LE0WtGmZutc42bla3yOWDXEwbOcjNqAKWiKC/vLT+8xdzWzs1DxYm51stXe96IL+6gv7qRmOZyZM1rznVhNnc85qgIL4LVWqiRLNrarXR8QhNhGZk2Z5MzZktatXDVa0YsmC3ExZMFrBpkxY2jZrjZuMwArOAXSD/idI/ievZiU4nE6qOEa5Y4Y8B2rp04cOnLhy1w4a1jliqiqMThESurmyrhUSW3V1NRUZxut5WzVoubtYTnjfj9fJ9UCC/uoL+6kebxxhG1dzz42M+PltDiWc2STjJFmtbNnc8zbZZcTGJE7La7zvEZJi5srbnfW3fhCD6QllKZTEwioSTa0RJCYTCYXUwmJqUwJgmCUSiSJRMTExMRMCYlMTEhbr8BzPoCE2EZMbhuzzNWy1yzbNlrTE5zLcOZuzWscmJsyYtnDdgzzACsUBcYP9Sp+o566vhnpOIcM8p5Xyxw5ajVcLxNMYiNRCM03MmWYuplUw3DaZlMzEzNIiIghuLluJhFTqc53ny+vXye6C/wAc/f4AOkfimSQWV2VbbKmywvEmWJ3ncSWTVrYpDLGTsuttjJMlN3brpWSeL8Vl6IOoIEIKmSbiZiZRcCJhdTKLqLoTFwTEokTVxFwBEomJRMXCYlRNXE3PP291fwUAITYRiyNXDdi3yLWONi4WtHGLEtcY2bhbiZZWGXGyyMmTRsA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0iHAOAgAQdBOQD/gUBEKoubVZYW5lIly6WiMFujU4CEghIEET//wNFNQhIEESAgAJFNQUDOAtkGSAyCQCQmwMBN8AeRTMJAJCCAgHbxR5FOAgA/gMAe4XSNBJOwKQ/0wCkPwqVATuD/hD4/hD5M4q+nXwrmlXSFXC5m+vbmrOphExGYzGQzh4unECE/DCB+GEEy5MuTXq4eK6sLwjWBKEqSpknqlkpgpgrCs51x1nWOMxY2OUagITjRvWcUUYQnCcIpymITlFBBCME4ThFGCEUUZ1x8HO8BCE2EMWGNuxytWq3CxyY1rRllwrXLRm4WtcmbHkb5WeVizxAClkTg/4Rgv4Rddb8Lj2nCkzvGesAg/4XZv4Xa4zreN4zrNYzynOghcxgMnHDDHDGjhhjrweLiyghNhGZhmyZW2Jwty5sbRa0wuHK1xkasVrLMybN27lqzyOcQAqdAUWD/hM+/hM/8GunXp16b4ceW6upQiYImEgCYk5c/CzFRCYmZjK45+Rz6+AAhPwqifhVFwype2XJydGOWFOMU00YwQhSUrQlGUoRyZ8xCOyspQIIzhMnLXxM+XIAg+3bM3dyTKSSYTEkJiUEkSlBMImJJhMTO9+T4Me0ITYQ1cNMbHK4brW7JljWtMubGtwsGWVbkcucTXGwcZsrhuAKUhCD/hOW/hOp6xXHG6lTGJCD/hCw/hCpceG8Z1c4zPDihcViMjDClgjhnpvyMmKAITYQ3xuGeFk0crcTFizWtGLVitcYsTlbiYZsuVs5YZW2TCAKgwEyg/4UFv4UF+fJ37ZwxeFXoQiZmefgeDw3WcSmKkrOOICE/CEF+EIO9mvVnzb8FZ1jWMYSQpKVIYsODZDBTBKUYxwxwxu1gIPh4l5u5TK0xKLiYmJJqUTBKJJm78fy3sAhNhDdg4ZNs2HKtwuceNa0aZMS1zlctVuLDmbtmzlkwb5m4ApMDoT8KS34Up8xwIrRpOEAg/4PHv4PKeBvUFXnAIWTRR5mWGGOGOe3B4AhNhGRhlyuMuPKtctMzda0atsq1w2ysVrdvjx4WzJvhasMwArBAV+D/hPu/hPvNXjeLq4uFlxKYkxmkXQqyE6surupRMRNXV1eM4y8LcYqYTMzM8/G8fwPB5buAIT8HNn4ObTKThOFaXgjGcJkYymgRpHBGSxk24MW/BNOEZIM2vVjxY8WfNt2a9WPElZClYKymnLDky6NOaePEIPHlXe8yupXMl1eLoE1cBMSiQgmJiUSiRExMXExKJgRJMxdzx7+PHwUITYRkb4WbnCzarcbRywWtGbRitw42TJbhaucbbGxwsGWXGAKSw2D/hQg/hQ3iJmEPA8PQIT8Evn4Ja7kIxpeuzWAharJ440Mc9duF0QhNhGbIyYZmjButzOWDFa0ysmy3DmZOVrLE2YNsrNkwZ5soAqBAS+D/hNi/hNj3q6YuqqdXi4lczx5czhxhOJiImIvHXwL6oT8EkX4JI8uTTo4eKcZxnGMI0jaFJYtOg0QhS0IIxjWdYa81cKDrwJ3JaSJiYuJlEzBNTExImLZ5+Hz9gAhNhGRrmcY2bhstxYczha0zNXC1yybslubI2YuMLFoxbM2QApMDoP+E9z+E+/wGceBdRidQIP+B9b+B9WXTr2zCMsAhNHA5cU4yK4eDUAhNhDdm0aMmuPGtZY2Tda0cNnK1wywuFrJsxxsMzJhmZZW4AqnAU+D/hTA/hTP6XWcM4zgicTDGYhcLiYmJSiScZqzhxHLm7d+nXlz7d/G51MJRePB8Lwwg/4Hpv4Hr9denPk69O/bwaXGZi5i6uriCiIhCOXh+F4PgHPkOXN061eM8ufgZVaZkzdAg+mruUSm0yTC6mt6tCUSQmJhIJQmJgIkmAF5z5/HsCE2EN27HK2bY2S3FjxuVrTFlyLXOJvlWtWDnGwZsM2Ns1bACqABRoP+Fez+Fe1dceHg1xxuFNRwHkb1GIzrd3vqrrMxfbv2N6xdTEJrj069OvTjEqyAhPwF9fgMLzcHgZ818EpUSivLKGWVYTQohKTdWMotOrWa5TjGdEJSxY8Up7K2QtWD8Zc3cskkomCJBMTE1KJgmCUXFoRNJgTN+D5N/AghNhDFg0a5mzRgtbuMjla0ZtmC1xictFrFmzzMcrZhjYsGIAkBCq4BW4P+FKj+FK2t679vH4Wklxi5ymaNRVUpNXU1CKlMXKUQpERdAHgeD4m6VNIxdZ1viIP+BHr+BI/wvF8Tw/C69LphSmlVGERZkuZTFxaLlJCE1FkxPXwPBcuY3rri5ZiZianonACD9rzZJiblIkImYCYRMExMSTETAiZEwBExMEwmJiYmJuePPzb9oCE2EOceJqyc4mq3GzYZFrRs2zLcLjEyW5MuRm5xsMjDEyaACk8Sg/4QJv4QL56ccAAAg/4IJv4IOZrMTCIjp4viAIXUT4WuOOUjghhlvw9OSCE2ENcTlowcY3K3E2y4lrRo3brXOZw4W4WrPK4yuHGVozYgCowBO4P+Drb+DrflzOG54TOJiquomLrdZ5+B4Jy4xV0mLjNSRdWOHHOAg/4KwP4KwYk6unm8NtriYiKjEYrh16Eco1WMYVSavOb43z4vE8Xr0IPh5W7ubXFzckkwRIJiYTBNSImJJXfm+W9AITYRmxN8bdsxbrXOZo2WtMzfItctGLBawytMzbI4y5m7DEAKThGD/g7g/g7hHjc+V1hU4mSD/gn6/gn7FbrOMzWacYTjQrhqhNOs73y8HIAhNhGHGyauG7RutxtsjBa0Z5Mi1xmaslrRjjYYsLHFlxN8YAqZAUKD/hF2/hF3lHNjeM8K69AcufjZjE4mJXd9/C8Nxzc3mYio07c+XDURqp1uAIT8EQX4Ig9Ec/G04sMqsuTKDHi4NL1vGEYQta2bTocSMrQhFjjWtcNK6V51nPBGFoPhwtdSymLRMJIklEkiUSiYAJgBeefq30AhNhGJk3yNGDhqtbZcbha0bsMa3C3YOFrFqxzZHGVw3b5sIAr5AYsBhPwpnfhTPyZdGnZt3b+BlkhKKUK2nCU4RpeUUZIQiRVpGCSUYJwmRhOQlVOE4xIwinDLq15s+jTmz6tezCx7NurXo06tejTixsmUyZRgwgAA4YCD/hcc/hcd48OvTr048OeIzjdTKJkiyYzjNJgF4zV1NXUXrNSEwmCJglEEa58ufLny69PB8Dw9Rw8HwO/bw/C58uvTenHgc+Q58gAAcoPXhXubiZSmLxkESiQCYmAiYkmJImLq4BEiJRJEhExMJARMSiYkiYmJiYkASmZzx9Hc+wAhNhDDLlyMMTJotzNMbFa0y5sK3CzZMVrjJkyMnOXNjbt8IArfAXWE/CuF+FcPPmGzbxMdFJ0SSnKEozlOCsJyjKcozKqoqhW00JwKyrPFjwYcGHRpzZ82fJl0XohSqEZxx5s+bOxY2LGDFjNWvBG4g/4Psv4Ps5gTG5jNcayvFkomS4lEhEylSlGJqSpgjl4Pgd+3Pl37c+XPl37eT0zWcSqYjh4Pgc+TnyZwDODt35OYg/M52kkTWYuLiZhKBKLiU4lEwi4mEomJiUJiYmLgCJi6uJgRMCQAmLXGZz4/hvgYITYQ2yYcbNgyarWLlvhWtG2Vstw4cOJblxtsuVk2bYmLnGAKnAFJg/4c+P4dC/ADhV6nE4zEytF4uJFuPLnw4unXpmEpjNXiYmCYmV1Y8HSE/BQV+Cg+QacF4xhhYYYYXhGCS0lJSlm16suRSu6MLUlBQIzjObHLHLTq1jh4AIL8Be8ttu3VlzYVZZZVirLi5cstlllJsKNt9+fn+P5AITYQ5aOWrHCwYrXGRzjWtMLNotcZHLBbkb4mLjK4wt2WTKAKXRqE/Dv9+HhFo06BohipiUmnhnllvIP+CK7+CLfPTr0EzWayTU4z22CE5WbHjrecYhGE4TRrXh8WGwAhNhDhmxy4m7dmtZs3Lda0bssK1xmx4VrVzicMMeTK0YOMQAqbAUaD/h5g/h57uU5xvU8I1WManWKrFRFXCYTBJGcZZnje873m9ztkvW+1xgCD/gX0/gXtcp5TwnlWp1MXG43Vzabu8zlxZvec5473eWZioiMMNYrWOk+NOMCDxpFomZTKYurq4lExMTExAgC4lMJglGauMxe/L8N8ACE2EOWmFu3csXK1xmbOFrRu5YLcWZo0WsWrfE0xuMORo5agCQAKnAFGg/4OWv4OWznyxnlN6uohiLiZmZuYXnhxa2EJxEQhVxc1mJlnhxcufPkAhPwXXfguvMuTPm4OTHTCmuvKdI0hKyUoZNOhlyBonSlsFIWRTjhYWFfLmztGmtCDj4E9G5JXMrgSmEiJRImJiYImJhMTExIJTd9/XeAAITYQ3cucTZvlxrXORkzWtGDHItcZXDRa4cNmjnHlyZcLTGAKWhWE/B6d+D0ufC4fAwyiUjKKV5Jgg/4K1v4K5+3Hh1rE1BKa5xOQhaNFDn0MEcKGGFDDLhceyQAhNhDlsxZZWmTCtxYmuNa0xMGa3E3aY1uVtjxssLNk1ytsoAp/N4P+Eiz+EjnON641NTERy48A5XicELXLNjwcWnMpmN8kgIP+CDD+CB2eGeGdbbZc+HEOqb3OZGoxroPKnFYhGZcYzxCD9DN3mZuYmUSgQSmLIkExKCYmJZ3788AhNhDlq4zMnDRwtYt8LJa0cNMa3Ewc5Vrlk5YZc2JnkYZMgApDFoL+MLv4wvAAAIL+ZEP5kRAAAIPh2zmZStMhe+vk+AAhNhGVvjzYm2RqtbYm2Za0x4sS1zmYslrNkwbuMrHK4YMGAAqZAq0Bg/4Nyv4N2eng+BvWcZwHgKxWMRVcMcOWuVcLLvNzFl2mSYgilZxvG254zvPHObuxIq6mErnOc548eOeOeueee+97ZzmY3GYLqEYxyx05a1RFmMdOHDhy1VYaisY4a5cOFeBkg/3ZX7tfl4fheT5Hl+V4viB0uKms4mbTmZzEwqIqqmIuJm0riZgAGYTMSSExK5ub2zd5uAYuExhiOFYrF8IqorHBEVRCsOEQTnN7mEMFRlN5zG+HWciC/BXn6Yi21uyyWLLLBBYqygSpSVKgSgWWWUlJZSWWWyzc2ShLLLKllmwEqWAm5bLLFiWFl3vz/gt9QCE2ENcLhhkaMcS1zha5FrRlhYLXLTMxW5sLbHmyYsjfMyagCj4Pgv6ba/ptsAAAgv476/jvsAAAg+y5uZkTx6ghNhDVq3yZnGZitZMGbBa0y5GS3Fma4lrRjjw5mjFricZcYAp9NYP+FWD+FXPwO/Z16OjGNVwjUYanFcnCamc3u+MZllO5nnjw2+KD/isM/isNRLGXhd8ZxmspqybjMbrNKREIQBVxFoPwq2ytMEIlMgmpIuEgkmLi878/nPtAITYRly42OXLibrc2ZxiWtM2ZgtcNWuZbhaMmTZyxzNG+PKAKuQF0g/2Z37M8AAAHTr27+RuKVCCZiZhNRE6zEpTKCMFJiU1cIlERFRVRU1Kam62tcZ4Z8DrwcYL/AAHF/gADj+H4AAAB3mbyotXNllzZc852VcJEublyhNkMuXLnZrbsa2Km8c8/B8fyfLx0g8YIlKZXJEwREiUk0UmJJmBExMSSmAhEkSEouCYQhMJJJhMXM3d58XvHwAAhNhDPG2w4WjbItatsrZa0a5mK3FlyNVrnE1w482NpmcOGYAp8JIX2hntDVNE808xLJJLgkFU2CwGGqxF2EummgmwOFw+XhPxtzfjbnbdmfNlyGvVhwacWGVYVglGU6Rna9a4whbsVLDTDHDClRkcEMEEMEMEMUsEsc+phlaohNhDPHhxY2DNktxOWGJa0xtcy1w5xt1rLHmY5HDBnkZtXAA=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GHAOAgAQdBLYEsgIBEKoubVZYW5lIly6WiMFujU4DCEgQRP//A0U1BQM4C2QZIDIJAJCbAwE3wB5FMwkAkIICAdvFHkU4CAD+AwB7hdI0Ek7ApD/TAKQ/Cn8+g/06n6dUHbv06+NzxERqcRFQq8RAnCGmqwjECUCM45xzg/0wn6YXv2HDjrdTM1mrrerq6uLhcTBEEBMxKd6lOKcsAIOqlMzCEIJiUkhKYEETEiYlEkTMzfP08CE2EZM2XFjcNsq1o4YN1rRljzLcTZozW5Wblk1xsseLIzbACkQNgv52U/ncXmY5iZ2Ag/1EX6kuOU6REYxogvu+uyy23e0hNhDhniZYWDFytassrBa0atXC3CyzNlrly3cNMrNg3ctMoApeG4P+C1T+CzdUang1jhHTHblw10xU7rnxg/1MH6l/OOfDjw3rdXW6yzV4jHDUAIPoSlMpE1JMXPHr5+ghNhDbGzYtMzFitYtGbNa0xtsq3E2xOFrVqwbN2DDHlzNWIArAAW2D/iFU/iFZnF0OHF0nn5GWopGKnE4iZtm7tkmJSlEpjMZXa2atLMXE5uamaYxHTwfAHSo5Rwpq114dZ5iD/gsW/gsrx08PwuvRz5Oeq40giCIuERE4RhiFUICoKFzK1wq4mJtNspXe+XMLzHGLsidXHDKD4eJvNza4lEyi4SFWBdJgESJgiIuJqwAmJpKEkxKYImCJmYuLvfo879YhNhGXE0xOcuNitYZMzFa0aY8a3FlaNVrdljxOMzhk0buHIApeF4P+JUz+JU3d8OeuutxmV1NTyuaAg/4RFP4RFe911jjXGM4mIrV+BTgAhcdiMmhhjQyksEKOGvG4FmAhNhGZthwtHDDGtb4seJa0Zs8S3DlyZlrFvhctWDLM0ysnIApZGoP+Iab+Iacc+SoVVRNTEzM1PcCD/gsW/gsXG9PCzjFVBcZmZmPFhN0KzurCJGSJFGM659/MITYQ5c5sLbJmbrWGLHhWtMTlqtcss2Va5ct82Vs2bMmLNqAKTxCD/iGE/iF7jEdr5Z1KL2CD/gqO/gqriO9c64rnhciFszmJlnTo4ZZ8Dl2AITYQ3cs8jVizYrWbZtmWtMeTGtwuGrJawbMsrfE1cYmbRmA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EHAOAgAQdBNQDlgEBEKoubVZYW5lIly6WiMFujU4CDgRIEEU1CEgQRP//A0U1BQM4C2QZIDIJAJCbAwE3wB5FMwkAkIICAdvFHkU4CAD+AwB7hdI0Ek7ApD/TAKQ/Co8CeIX3KHud5IpaoYpI5qZq4o4YZYKUs88NMdcVNFs1cEsFNEdENklFE2AmusqumumwFGMwl2MYxhr6pIJooIbIYEKGWmuWmm2+2vB4HB34O/A4PD4XD4vC5HC4vD4W/C02wTyQxyCD/iv6/iwFxmy4vGcXVxFxNZwppisOE8MarXKuVUxMZTMzbnfHd854zxXNxcXS5ubzOZu5vbN7b3vfPd5lrXTwu3TwvA7RqefMg/M8iPZveZ2zF6VquERK44quEXC4usxMTcTSEXSYVvFxdTeJgi6TMTCVXOM4mLxE1dymV1ExEwnPj+rE+8AhNhDLG5csMrRytyOcmFa0xOcy3C0y5lrDFiysGDbI1atcoAkBCvcBZoX2fHtIYYL7KZ455a5Y5Y565YqYIZoZlE2AuwmIxWKxGCwFmAwWKxl2Ew2GwWEUUVTTI1cOBtvwODwOLw+HxOPxeJxeNxuLw+HwuFw+BwODwuBwteFpwMtNNaOq7BY4g/4qev4qiWcxmorHCq4YxWMa1w5a5cMYqcTe+O+PPwePdnd7jd7vjM5iUoy3N1dYib3nfXj3yuVRwjh04dunhdPCcF8Qg/hDS/g+ZmLhEzBCJiYXNImJVuReM1NTSYrIi6vCEwJQuJiYzUouESgXPX4BmNAhNhDXMzZsmbJktY5W7da0b4Wi1wwbt1rdzhYNGGFy2Zsmo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IgHAOAgAQdBIQIrgMBEKoubVZYW5lIly6WiMFujU4DCEgQRP//A0U1BQM4C2QZIDIJAJCbAwE3wB5FMwkAkIICAdvFHkU4CAD+AwB7hdI0Ek7ApD/TAKQ/CrcBToT8oKn5QSYytKUkI1vra8enHWDJg0WzcRilgnLHhvlx8GuWtUsGLdm42jZoyaMlrVrjvtz7c+WOGClrbsWQg/4U6P4VA4YticNKdE1mt1m7rw15mcRXTEeNFYisr573z3vOcXwjhWq1MQukQ5Ngg67Td5mYuJghE1MTCUrq4mJiBExaYuIlFTE1MSkibjOLcevo8CE2EZWbliwcOG61hkbYlrRpjYrcWPK5WuMONlibscWZlmagCq8BS4T8WJn4sTceIz5lZUlSkrUtgtRJWOe+W+XHfHGKFrZI8qODBgtKS9b3z4d9t98s7pQxUzLWiIP+JXr+JXvnyO/Z3qZ3ebzObupjWOHDh05cuHCjO+PHu63vd3F4xrGNV5jpjlGM5ni7sdSD8KlzMzMrLiYuJhNXExMJqSJiUCYkCYgITE5bvxfHn3AhNhDFsyyYW2JmtZNGmFa0zMm61yxzNVrfLmatW+Nu1ys2gAqwAVCD/jN0/jN1c+TE9HDGumMRNzz68fJ14fFbUcq1jhjhjWoxNznnvfG+pvLdSiJq4oUxHPkAg/4lnP4lnUS5zO93m91NY1rpyeheETnPHr28HOc3m7qaajVRVPCmdXhcJqphMxxjw/C8PoCDx2ibtMzdpiazUoCAKuFxdZpMXqxAgkmJImLrNb34Plx7ACE2EMmDTFjZYmK3M5xNFrRrlyLcWJszWssrZi1cYsuPJmcgCowBNYP+Oyj+O0m7xGKrWHBwrlXDHCqjcb48d9e7Pg7vbPSOXDly7cOHSECD/iNo/iNL5TSZudze545263nKzVcK8R27V0jhmdzm9zN8tzaD8DnUlxcThCEXbMccZqJhEIRjMTF1cxe+/sxQITYQwwtXLVphbLcTLK0WtHGNgtcsXDRaww48uHIyaZWjjIAKqAFIg/4tyP4tyfBpxvM3URqsdB2jljhrULzvrx8XHg5mYiuh24arWJ3nPHPXedzM1fS9cLCD/iki/ikj8CNaxWLnd7zx4nXPHPPdziq5a6Y1yiIiZ3s8WONrxio7cOGOFY0jfTmviIP0vFnMpgmJQhBJdZi6lExMIupQTBJMAJXe+fj8Z+CAITYRkbZmOVs4Yrcrls2WtGDbEtct2eFbmzNmjjM0yOcjZgAKZyCD/jBw/jBZ0i5vN5c68XXOONTWMVrUdJrQg/4qev4qj0piL1nV+B38B0jWkRK9xfegg/W8W7nMRMQJJi0SuM54+i8gITYRhcNmbRq3zLW+JhmWtHGRgtctMuRayxN8TlhizY2LFgAKkQE7g/4y2P4y3+8ROuXg+BWMVWIibvd8dzmZp0PEnpODO7vvXObJxnsngIP+Kbb+KZnJOe/heH3ZnM01HKe0apV3fU65nMXwajpfjMRiJi0cwIS3K5cyAQimQnCEYAjGMoynBBESEYThWdcvHm8BACE2ENHDnEzxs2C1g4ZYlrTGxarcLFk5W5WjZw5aNXGVmzzACnEjg/42wP42y73udr1PDHKu2OVcJxbd95vvryYjIIT8UuX4phbYGS0sELFazztccc6zmSpDgadGQITRxuDes4owIwjJKcEYk4TnWevfHmAhNhDRzhaNXLNqtbZcWZa0xsGK3C2csVrhq3wtc2XMycY2AApfF4P+N6r+N6vPLfKa1qOCEXmO+s7AhPxWvfitfyy1w0zvNClsGTBTNG2CIIP4E8mU53czFxcTM75+XfhAITYQ2ZMMbJu5crWTLJlWtGuJqtwsGGNa4yZMLJy1Y43ORyAKfiyD/jny/jnXzydI5TiZc97477p47TGcQiJvM3vPHHXYhPxWzfitV310w0xwzRpDFbBbQ0YKYMVpQjCtZ1XjhXhXOIP4E82pueLdzcXSlQiJmpiUzFkzO/B812AhNhGbCwxsmOVotxY2Tha0bs3C1xhbNlrJy5aMsLRpjauGYAqUATeD/i+a/i+pzieGHgcIxjGczvjPO8zmonkeBWuGri+OePPjxuyuF9HkAIT8Xa34ut6scM7XHDGtJ4IZKZKWhKMK3ymms7lqUwaKYKUgZcGuOfEAg+WEomZZ1xjNXUTEprNXC6zi8ZohKLrM8Z8fyY7AITYQzy4cjhk1yLXDjM1WtMThitcs8uVbkwsGTRi5YtWLHEAK5wFyg/4zmP4zmYnr08momppHTr069M4B06uXN06unVrbGQ69PD1eJiqqsaanExcTuuLjGRcRKImDLbcbjM3N5nPLPiVy8ICD/i68/i698HwOPDCFJq+PheH4Xh9OoM4eD4DjwZw48HXoGM+JxxFTUxm547vfGb3lEYiuXgHbWMaxhwuLbvOd5znjx3znjw6+JcYAg3wF4d8c3MolMXV1cQhMJlImCJgSJiUE1dTAJibi8Zq6RMReLxcCYmJiUTJa88evm1wAITYQxbMXLTDibLWuFhlWtMjXKtcscrhaxys8zls0c42WVyAKowFCg/415v4172cyiIxw69K1wrXClzxvrvM5jMQjDpWsVhebvnPNlKI4X408tIP+LsL+Lq2uWcZvM758OPOc7u1Vwx0jpHDOrmc31V4N3KdVXSOUdGLieOPDc88QhOpi4d4ZYznAjBGCMIynIhGCMUUYEZTlGESEIoRhGM074eij1iE2ENG7ZvhxNMS1w5wtlrRkyarXDVk5WssjfCzwsmLZuxagCmgZhPx36fjv1y4cs8cMdp4JZMWLJg1SxThPGIT8Wjn4tHZaoaLYpZJwnG9748ueG2+HGIXPWQZudGgjilgjhRwwx05mFmAhNhDRtjbtWOVgtYuMLVa0x5nC3C0aM1rFrlZOcbdziZuWYApVD4T8ck345NcmjNqtowSthrlwgIP+Lpz+Lo+r3w3wzfK1WIaAwAgKuRgoWDjY+lgYCqAhNhGFk3xYszdutbN8rha0cZsK1y0xZFrhm4ytm+XExxtMIAqDASuD/jeA/jeB8XG8xMVGtY5V4FdIwZ3x3x8FvdyVweJVaIT8Zc34y59UMULSleF53vjx48OO94ylbBg2OJK2CFKzyxx5boTibHLvOVZRhOSEUIpwnCMEIoRRhONb9G8NgCE2EOcWFs2auMa3I0a4lrTM2cLcLlhjWt2DdniaMcLPMyYACnUlg/46uP461a6zV8mq7R4UaxiW85vnnjdynlescoT8ZtX4zTcUKyvHHHS1xxyw0YJYLYKYpUhCGOWO+XMAhOJujx8MYoRgIxiAIynGNb8nLDIAITYQ2YYmTFqwyrcjdq4WtGLdmtxZXDJa1ZuWDnKyZOGrRqAKUA6D/jyU/jyf3N7ia1fDtICD/jOk/jOVnhqaiZ5zviCFwmUgg0MsMctOJw8EwCE2EMHLnDlx5Wy3M5bOFrRm0zLXGFjlWuHLlrlb5mzlo1xgCmgbhPx/sfj+9w6V9NcM8KNGKmDFTNDZXBIAhPxinfjFllobpZrYsGBKsZ1nlaab748YhORxp8etazRhGEYVijGGPH0YtQAhNhDVpjbtmbjItw4mbRa0x5sq3E3cslrhuzc5nOJg2zMWIApSDoX49KPj0pwUWEgyUGGokjjthPxmyfjNl1bcWnBeWCtqUIXAZyDFyp6acfk51wAhNhDjK4cOGmFwtzMMTla0y5Gi1xlbMVuPNjbZGLVzjbZGQAqfAUGD/gbS/gbh6denXpz5ZxEVTlGJ0qayub3PPPNxvMpq9MOFdo5YxpU648J40IP+M3b+M3O6ur1vp16Lq424znO8zmMzFRWq4cNdOHLljhXDcXO7zxzue8eDXHjYg8RUJJuZiIQiZXEyTdZq4uKKpi6uJzFxmK3W2+/luwAhNhDDK2zYcbFutaMMmZa0ZuXK1yzyNVrTLiZ5WrNnjYNMoApYFIP+CrL+CrPwtxhpqHDOMxO4g/4y8P4y8dU5X0aTXHXgs97AhWgkycMKWOOGOOGWGvDwaAAhNhDJjlYZM2ZitY43Dda0c5Wq3E3btVuXC4wscbTHhatcQApQD4P+DWj+DYF4M844xNV05IT8ZKH4yNc2KmKVE4Z430iF0kjSwRwRyw0031wAITYQ3Y48bXLlxrcjNsyWtMLhitcuG+Ra3cMcWRzkzYmeFgAKbiOD/hAG/hAJXnl4+Li26uL1PByrFajVRy46i4P+Mtz+MvFqenh9p5TwjFYnlvWauLuZnnjwU9SDx5V3O7mZmYiJhKZmEyzfHxe7zCE2EMGjFo3YY8i1i1ZslrTHhzLXLBrhW5WWNzhcs8mVu0cACm4jhPwilfhFLaI5+NptWE1ZxrWs6oxhKFKQtknagIP+M6b+M6drM8brrG6zi9RjGtctcMcIiuM745CD4el5OZiE1lmUzEkwCbz38uQhNhGLIwyuW2JgtxZG7da0x4sK1ziwsFrDM1c42OZswYMcQAqLATSD/hN4/hN5Z2maqcY3HK6qqiKhSYi024zxvre7snojQIT8Z1n4zgcGJSdcOGuPfg35cuPLhvWkKYLYMFsGC2SmKmBa8rwrhZ43yzCD8LyOPPjczF0rJa5JoEXU4qYmpi5le+fszHmAITYQ4zMsrDLkyLWblzlWtMTlitcNsuFbhzMcjVm3Z4mzRkAKahmE/C/F+F8OfDw1y3w4YyZKZsmDMzXkwoX4vxvi/dukxVk2CqwEUUNM99OBnwsGBrhvhcFmGRplhhnihQRwRpZYZcHgYM8AITYRlaMWzRm5ZrWmVu4WtGmJitwuWrBblZsWDLG4aYmzPKAKSQuD/hZi/hZLnWM6pnCD/jJw/jJp3PKaxVwAhcZiocbXTXg8THgAITYQ1auGGXC3ZrWDDJjWtHLdmtcNnGRaxaucbVlmzZcOJqAKSwyD/hqa/hqn6puMXwqgg/4yav4yU9RynFbq+YCF0kWBwc8tddODnwghNhDNk1cs3DFutyssbha0y5cq3Ewy4luLMyc4c2RtlaY24AprIIT8Ntn4bi5UvCNkpWhZbLxs9LynFemnBVKD/jMo/jMjxwrhHLcTe563x8Heebc1fa+XCPAAhNHA4NUwiUQiRTnWM74+LGPcITYRiYsczXI2crWWFrhWtMuVktctsjBa2at8eJgwyMG7jCAKdCaD/h1Q/h1RvPXV4zwnlvhiqrREzlu2V4zypwCD/jMI/jLrjExm+c858HPHM3Va1w4a4a1iqnHXHffEhPAkZdG9ZooTgiRQjAEIxjHDfPrjxCE2EMsmVrmZsci3M0zY1rTHlaLcOPDjWssWFljytnLbFhzACncng/4g5v4g8+vFx1vo4Yxw1jVYrGY3PXPXj4N9d3etqIP+Mir+MjflXSOU0u7ucxeLww0wi8cU86576oTVore6sayrCcIQQgjGEYIRlOE1cfXwykAhNhDPK1ZuXOHCtZNcbRa0xsci3CzbMluTDiYsmeZmyZsXAA=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VPHAOAgAQdBIwKlgYBEKoubVZYW5lIly6WiMFujU4DCEgQRP//A0U1BQM4C2QZIDIJAJCbAwE3wB5FMwkAkIICAdvFHkU4CAD+AwB7hdI0Ek7ApD/TAKQ/CoYBP4P+OlD+OlF16ADp18C4xqMVqdTTTVcK5RiuEarGOFcq7cOnLpw1jNeLx8eC/lJ7+Un3eADvJLLZs7m5sS5ssGJa253LLG/IvgCDqpiYTEkpJhMAiYiUJhNWSEBEynPP4DUAITYQ0cNmmNo1cLWbVk3WtGGFutcMMbdbmxtm2TJjatmbBwAKbSGE/Ih9+RFPVjxMmXiXzYMVMUsUZVgjOdbssNcYgIP+FIr+FIXIM7ZvbjcsxE1Wp5T0Y4CE4V4zqiQhGFYRlWCMJwnGda3z6e4AITYRlc5szDC5zLcmVmxWtGeTCtcYWuJbhZMmTXLibsMLJqAKWROE/I8Z+R3/NDZLVTVbJgMNMumYhPw6Hfh0xjlhnwZ7YbTpKGakcACE6WGtYwurGM077ePDhCE2EN3LPIwYt2K1o2as1rRs3bLcTZnkW5XGFlmwtsjhvkcgCpYBN4P+E9D+E9FdarPDPK9Rwa1w4aqqnO+vXnz59c7znd2mcYjGnTPKZgCE/F49+Lx9hwcHFjlhjet5zw3nhvGMLSzZM2jFo0ZNWTVkxYrSnOeHDly323x48oCDe93vO0xbJMXUzEzVwCJgiQSiY3Pg+nL1ACE2EMm7bI0Yt8a1k2aMVrRozyLcWTJiWsGLBi5ZsGLFk3bACk0Ng/4Viv4VleWtdOGOU6rIhPxcEfi4bVvKU80s2qKFymCZmOWWOe3Ey4QhNhDRg5xMWWTGtb42eJa0cOci3E0wtFuRnjYN2TfM3cYmYAq0AUaD/hqY/hqv8Twau7zM3EVrGscsdI6TynEwqKjCZzeefHeePF4O+PPjecY1y8Dt04eJPSoAhPxdMfi6htWeRSlmBITnO98tcs8eHHPLhw46pypamLJbJkpxGbgZtGjJilGeG+HHeemuPHWExc6PPjOE4IRlNFGEEIRgirKspynAIwICMCMIwjCKMIxrx9sXgQAhNhGJxmaZGOVktxMmmNa0a5WK1zmwtlrDLhcN8jDK0cMXIAqsATmF+IGD4gWZ7bMjZepjjhgikmmwVV111VV00kUMSWPAz4O3F24m+2e2eSO6bAXXYi66wIX4uBvi4VsvuloUSSTVQRQJY7acDXg8Dh8Hgb7aZZZrsBgMNiMZkMhisNhsFdMrnrwt+DweDITpYuGrhjOcIwnKMJynAghOEYThUBCEECE0L1082DmAITYQ3x5cjdi3zLWGJuyWtGTlutxZnDJaxZMGTVq1cMGGRsAKbx6D/iRg/iSF5Ip2jhPiZ7RqWV5ma50ghfi9m+LzeSWmDDw24vBsTPg4k1U2AswV2AYKiSKFx2Ch0MU0EUMECOeGGOCNHFHHPgcjA1whNhDJqzwuGGLGtZNseVa0ZM3C1y5a4VuRi4xZG2LNmyNMIAp8JoT8TvH4nV4RxY8GOWVljjnlrhwxrCNrWxYsWTJkpkriTIT8X634vz456Y4ZbZaVpPBGlsFrWtaUITiqz4ODC+GD+AK81mbi6vK4uLqJq6uriZjOc+X4ccghNhDVgzwt2DNktwscOZa0cYci3CyzOFrHFhwuGWPLmzMMYAqKATGE/FmZ+LMO8eDiy1nesUMFrZsWTBgpZC873w4cs8s8MbpqT0Q5EdyE/F0B+LpWmTj6o0hgpLBSMoxVnGMIwglKNKwqjOsY3ljya9G+gIPl8BX5ueN3KUwJrNSRMEASTc7zx5+THmAhNhDJyzauWrBitxZmWZa0xM2S3CwZt1rPDiyN8LNzmxMGIAp+K4T8YfH4w98u3PhwqwlK2jFm1asWikF73y58OHHXLPLjx5b58u3Gg/4uLP4uQeXLfZyqKiTK5uLi6mKYvFxN5uuN7ITZzp8OuWqEYThOUYkIiBAQnCKccvXixCE2EN2zRu4zMca3G3ZMFrRw3YrXLFlhW5s2RmzyYXDnG1YACr4BS4T5Kb5LnRp0ZcmHArQA63FpDBKloWmmvGqMowihOMZwjOc6zx3vhretZzEpYM1sgIbxbmeLYvAN5e4GwPdXa+vwDDNBFxsLEwcTCwMLDQURBQ0hERENCQEREQUZCRkJFQkJAwEDAoeFh0LAw8BBoCDioWMQUQCD9Ku952mIqYiIuZlckbmEwnEokmIkRJEwiiYlcrvj4fkw+CAhNhDNk0zZWeZwtbZsuJa0zNMq1yxyMFrFy5xsmeXIxyYmAApoHoP9JR+kx51M4dOvSOE8IrGJq7jcd8CE/FvZ+Ld+sLVtlrSvJa8N8caQxYsWSmyVsVCE1cCHNghCMESc14RijWc+rSfGITYQ3wtnOLC1aLcObJlWtM2JytwscTdayaN8uVxhYN2jJoAKfiiE+yy+yz4dK1urO0MlNlNlM0cGPBlrhvhw3rHDa+aFqYCE/Fil+LFOMLUwUyUtBWOe+/DwZ7Z4YxpDFbFgwZobFpTAhOJi45EgRRQhGUCaMYxnFONZ5+LKPaAhNhDFq4cOG+ZqtcYszNa0bNsS1yxxMVrnI3btM2JgwZMGgAp+MYP+AMb+AOlMsRjGscK1U4lc3c5m9t3smqxHgeD4DtdVYIP+K6j+K6vWmt8LStExCC0xmpq8b1zrMXLGXbjEwIS3O0zx1jGMSMEIyijBCUYEE4RiiijFfHzToCE2EMGjls0zOMy1izxMVrTM2xrXOFw0WtHLFyzzYWrho4ZACoUBKoT8BJH4CQb4M+DHbTDDGt7zwzvGtqaMG7VxsWjJahhhrhlnhIT8WCX4sKdm+lL6uHsripbBgwYsWArHHHXfLPHOc0cWHNOAhOJwo8GuGMZoxjCKAgjBBGEUYxjXDp4s4dAhNhGRm0cMHOXCtZ5Mrla0btmq1wzY4VrjC5ytseVzixuMYAqPAT6E/AwN+Bgca6ZOHwtuzLkHCralo0wwxwxwvGc63YYYYxThGVJYJYMEsFMEcUEAg/4sPv4sPwugBi6uLjMZZZi0RGuGOGOFVjZbMpuOad2Ag+HhXmS5rKbmSCEATKyZiJiIJhKJmN56+nL4ACE2EZXLfI4wuWK3M4wuVrRsyyrXLdm2W4WLbK5aMmjdqzZgCnQmhPwSlfgmDUpglkzWxWpaEJzrPh6teWtcK8JrNEbZAIT8WC34sCbQqTy7MMaCMZyx7t/Cz2ijNWF7ViCD8zwPTXKZkiJqaYkSuVzN8fD8uMAhNhDnK2cZmzNutcZMeJa0ct2K1zix41uFuzxuWGHJlwtWgApoH4T8FnX4LZcmLJiyYMlIVhhw48uuuueuOOM8dqsgg/4sWv4sO1rm6mrrfDfbeppNy56zYIPzOdptJExCrmFrjM9ePoqAITYQ4xM2rjDibLWThrkWtGrTItwuW7JbhaOGrfEzyOGrJmAKtwFWg/4Nrv4Nr8ZBSGKnU6mqnUVSU3fGeNzdkgExElTMStcMVrhrlWsIneOec5CE/GNd+Ma/TLJweBt2b8U4XXhWdZ1vhy4b3jWkJWtKmBipgpa0NWfMcJbRiwUtKUISpKEZVhhx4Y4a4cM8Ms98eMCDx6DndzdrSJiSYuriYuEXBBNTVwkkgQQCYuriYTFw48/ZjfhAITYRmx4cjVu2yLWLVrlWtHOVgtwsXDZbmb43LhmxYZm7DGAKlgE+g/4NRP4NUc5xnU8NTHa9XVRMTc317c5pprWscIhne+PHvHHIxGo5T0mwg/4k8P4kyYRu958Hlz8GZ2uIjVaxHgZq4vOZzvKYiMcqnyriKTcc+HfheYOvSzxzNl2mJSJBNXi6mJiJiUwFZxa1zOd9/F0AITYQwZYmDBzhyLcuFhkWtMzDMtxZcrVa5aMW+Rw2y4s2NkAKayKD/hGC/hFvvWazFzmco8nE3KorWNY1Ws6wg/4lyv4l09xvHEi+GeXLj21isYvEzea6xz2Ag/OjO8rgzVpTKYmJiZZzz6+HwCE2ENWjJy1Y4WS3E4bYVrRqycrcLbM0W5cjLNjw5MeHKzwgCpQBPoP+E4D+E5+l4jlwuvOvUYleeM+GrnMxWHbHDGMQZ553ffHGbjNXUT0TgIP+JU7+JT/Uyy69OucxlKqiqeBmJR1Y63NzmFVGNOzUYVE4z0zMAITF0IdGM6yIwIoxBCMIwihGEYCBCcoohGCK+HrzcIAhNhDLJkZMWrRutcOHDda0bOWS1zkaOVrVhkctsrTDiyZsQAqVATaD/jgY/jgZ69OfIxHhX4DljUaVK8zxzvnPHfOefO+ecqrGtdHas32AhPxiefjE9telTTVnvlvlnhwzQhS1smLFbFbBg1ZNGTdmyWlGufPj3uHly1CEca8URNOKcKxhNGEYIRghOUUpwjARJseXmweBACE2EN3DJg2Ys2a1hhZuFrTK2ZLXGbE4W4XDFjmYsXLBizxACkYOhPx0qfjpVHIWpYhcgv76s/vq0ZF9bs2GukJaoeBQ8bUlsCE2EZsbXLhxNWS3NhzN1rRjjzLcLDDjWtMOTHjxsmLVi0ZACocBLoP+QJj+QIPnuXfi573nfCNcuWu2OU4qqq4ze+eet5meXHly4IT8VtH4rfYQzJZM1tGLRKk51y5b6Z6We973ndWNI4pYqbp5sACE4nEh26TRmiiEJynSMok4RThOUSauHXxZYiE2EMcTZy4auHK1piys1rRkxyrcLVxhWsWuJhjbM2jLKycgCnYpg/5Dmv5Ds93iZw4Vw4VwjE1M8XO+s9755zJwrp06eACD/i2Y/i2ZOiKlGamIIGMxeLi1zPGO9555hNXEhz6zjGCMIwSnKMISAnFOEY118uEewCE2ENm7Vu2ytGy1sxzOFrRoyYrXOTI0W4WbXKzyMG7HHmZgCmYZhfkjS+SOm3HsTNfJDRRdVgrsRgKLoKpY5YT8VT34ql9zdHdDRHBGE54ceHPj2x157oTvcGkNKMZxnEnCasb9WLgAITYRmzYsznCxbrWThjlWtGjXItw5HLFa5xNGWHMwYYmbliAKTg6D/kYC/kYZ10ctVXK+UoP+LZD+LZOaao5TqoCGoJyAgbWDhYODh52RSgAhNhDVgwzN8LHEtZZmLNa0cNW63C1Z5VrZxlb5mrdg1xucYApmGoT8j5X5H2823BirinkjklalKThWOOWesYT8X4X4vucOjh4N9ssMsKiFLQyT4SmAhM3Mly4RjOF5wqrKcE54cPPlACE2EOG7NoxcNMi1pjcZlrRphZrcObNkW4meRo2yOWDJvjyACoUBLoT8l6X5L24Xy0xzwwnJSWK2DFgxYkpRnXHPXix5YxRwQzQ2UxWAg/4u2P4u9arPZ01wxpEznO753xbmKY6denaqxGEdU52AhOtijy6zuhGE5ThFBGUSIRgRE4Vrp5cYcYAhNhDBuzc5WePCtcM22Na0ZNca1w0YNFrNuwY4XDfJiZMMwAprHIT8m9X5N68t9nJ0Z5YZThG1MWLRi0ZrZoEQhPxedfi870yyYdEbUwSpSMo1ne+PPLXjw3CE6GxyazvFOMYRhOCJG+/k1lwAITYQxbtsmFk1wrcrNyyWtHGbKtwuGmJbibYm2Vjkw4suLGAKchyF+U+j5T+ZbcGw8N9FOAiwlWIwWEwWAuguwMlNdoCE/Fb1+K22O5wKbp6p2wwy3x48OXDprvnjvMCFzk2LjRwIYYZUKOCNDHDTjcOg0wAhNhDPJlxt2TZktbsMrZa0buci3FlZMFuRnmy5sjPM3cNsQApbEYbyhbeUOGMkoaiiJiQmI6GhpFMzYIT8W6X4tyY0y8DHScJsF6TkhpiqQlvAwqBg4OHjbOBgYAAhNhGJi2wucTPGtZ5Wrha0cZnK3C0wtluRu0ZZmjRkzyuXIAqXATKE/Fvh+LdVpw4dc9LWxpypg1aNHCybMGqVpUjKM548efPpz6cOOOG0LWCE/Grt+NY+0MmHJgpgwZMGaFJ2w30113z68eHHlw47znOksGLNg0W1NUoShOtKfPSinKMYRghNCMYRhGJCJGMJwiQjG+/h1hxAITYRmbssTNg2xrcWNiyWtMLNmtcZG2Va1Y48Ldm0ZsHGJuAKSwyD/jNo/jNtzO8TwiNZg/42rv42kRWdc548wIbCEXAwOAYGJj6WBTAhNhGRjla5GzfEty5muNa0bYsi3E0bYlrHLlcY8ORzhys3IApKC4P+NI7+NI91zVXyrsCE/G5Z+Ny3ZdSGOWXAhqyOgoW3hY2Rm4GCITYQ3aNsjDMzaLWeFyzWtMmbMtcMsWVa2cNGbfG5YOGWXCAKTQ2E/G39+NufHjpvox2owIT8bSX42j5X5Wm1McozuIaapiniYuRo5NA2QCE2ENsWbKwatWq1g4zNlrTLiaLcOLC1Wt3DLGxZucjLHmbACpUBNIT8d3n47vVtV9VdE8V7RlWta3w1w1nOpCkpUxSxWwWzW1SxLw4Onj8Ehfjhg+OGFg4cbNh4L06GaKqqq67AXWXUWTEsNMs+DjwtuFwOFtrpT4iDAWYQhMHYlDrwrCqc0xGAhFACEZQQjAjVPDwePemwITYQ5xZHLZpmcLWmLC1WtGDlgtcOMLha4ytczhjlZNcrDEAKkQEwhPxZWfiyvVtnzcPBeNa1ThLBTNkzYtGDJDBPBdlnlx4deHPXHgw2hQCE/HdB+O7WUdHD4UcFMEsWDBHBGV7475ceXLhvhrWdIJSwUjorsUlAhOhNOeGtZzTgpOUkEJynFMTlOUJkZzy798o9ACE2EZceFhhZ5GC3GyxtlrTHmwrcLDHlW5GjZxlcM8zDCyxgCk8Mg/4xyv4xv+cxdRNduICG8eAHjvnmZaXmpuam46JkQIacmkDboOJoYWDoACE2EZWrHEwzZsS3IxwslrTGzzLXDBxjWtXOPFlZM2+Zw1ZACkcJg/4zcP4zeauJ1jKG8eGnjwpko2Gg5WYmQIaqhoOth5ORh6AhNhGZq2ZY8rhmtas2eJa0YtWi1ywZYlrRm0y4WjlviyYsoApICoP+NYr+NXnPG8uvLiCD/jwO/jwN1UVrjjaGnoaFiYeRp4OHsiE2ENnGHG0as2C1y4csVrRhkxLcTTE1W4crhg5cNnDRswZACpkBOIT8dwH47gc+a1cWXjZ8FYRVhWta3wzvPDK9q4FpYNmfgQ0R0VyRwVlHDbLWsYP+O5r+O5vz+UMcuOujThesYnSsRuGb3nredz4uMrpUaxGJlnjkhOBwoc+VZxhGIjGE4IxSjGJGE5SQhKBCKKcZ3y9GcZeAgCE2EM2bHE3cMWa1m0cNFrRllxrcWJi5WsczdwzbOcLXI1xACpwBRIP+P0D+P0HOJjtO+G+FxCSevgcdrmdeD4Dr0BjOkl1mbm5ymV4vlfhOGIT8c7X4528cWTTmy4L0rato0lCuy8CbHmzs2cGTLwLwpGUq0vKsJqqxjhpppWNQg/C9CnvwmpWm0xIRJEpmJEIRMTAiYkmJTN8ePp5jxiE2EZMTJkwx5m61riZtVrTGzxrXGZniWtWTVhiZYcjJs3YACnwrhPyChfkE1mxXwVoQhNNeOGeGd4pwlTNTZi3ZNWSFsePWg/45lP45oZ3w49N8r4RVajFVhC64szlxrc3EZq7AhOVs13nWc4ziRgRhOEYRBCEICeHwHWroACE2EMMOFu4aOci3IwcYlrTIzbrcLdo3WsWLZqyxtG+FwyZACq4BQoT68T68XPmb9xjxApTDa9IxhKMsCUkEZBGc8Nb3rjvW9UWDFHlY8XAUhvIBl5AM8BYDWlqXFyLW0wfNQMKh4KHgoWAhYKEiIiCioaMhoSEhoiGQkDAQMHDoNBoOBgYOChYWCg4mAgCE4GrDjinGBEjNOcUZVIwI0EYTgIRkkhGUYwuTvh27a0n4ECE2EMmLBxix5WC1qzx4VrTCxarXLLMyWs8jRqwat3LTJiwgCtIBVoP9sJ+2P7cadMZ6Z4Ti5zPG+Md6tE6zy48t6zi6usqjny69O/YeD4BMKYxjHDGBmc3uOPDjNyCG8fmXj8pgICNIGHRMDCwMGgISAgoSMjYyEgEFAEBBouQkYyNkJGeiYadwNgfAWA7a3Fpak/BIeFiYNCwcIiIKIjIyShIyGgIqLQ8TCoPyPGZ8WbRM3MzMXEkpXGYmFRFVATKUxMKmCs1mLiZkRbDHGd9/RlfwACE2EM3OPGxaZcy1pmxuVrRqyYLcLfCxWtWuRk1YuWbVk2zACqUBLofwBmeAM0kEFgMIgUCgcChMAhaHoXAYbAYPAUBgMEQiBQSEQSCxqNzqd1SOzezS+DwAh/H614/WyLR+AwmBwWAwWAQGBQJBIBBIBAoNBoNCIFBIJBoLAJXTqfRqPMpnLI/DYFC4PCyEdKOW6VVUUUYRThMjBCMowIwmjj38WlZdgCE2EYW7Jvjxt8i3LkYZlrRoxyrXOHHjW43LRhhcsGrJq4xACn8hhfgRs+BHeWSimyOSW6/CYUzWPmhihkjJYrZK8JhQh/HvJ49yYJAoBAYNLatV6ZTZpNSHSOFwmBwOBwRCIJDoBAIVC4UAhONshLoxTRjGEZTlEjOMJsePozhHcCE2EOGjBhkcMmC1thyMVrRu2yrXGHIyWsWTNhkxsHOPNiYACo0BJIbwNdeBoGZhYWCiYaNgouEi4GFhYGDgUEgIaMjYyCg5aXsLG2t74Ifx9uePp2WweFoXAobBITBIDAYFAIJAINAoVBoNBJDTKbTqfSKTNpvCITFwhOpSO+KacZzhURhGMokKyrfTyYpeACE2EOGuLDhYtMy1y5xtlrRi5ZrXGZrhW5cjJtiaN2WLGxygCowBKYX4IePghtirpktsweCwuEDA46CiKSCKFTDi8hkZp4YAbQCH8fTXj6fhkGgkXnU7p1PoFBCISuDwWAwWEQKCRKERCJ0ik2Cw2az1KpiGgISnYjTkxrHDCcIhGU4TlOSMEK2vHDr5abpAITYQ4xNGbPK1bLW7VrmWtMbDKtcYWGJazyMcLJrixtcWPKAKehqH8HLXg45isLhcXgcRgcHgEBg0GhkOh0Mgs6ndglMBgcNAh/HTl46dYRBo8kEDjEBhUHg0LgsNgcPntcrsslsTiMJAhO9KHLnNWCMYKwnGeHHy8MY6gCE2EYmDFuyyY2C1i0atFrTJhyLXLRiwW4mDhw4ZOc2PKzbgClQPhPwYBfgwjxYrcCGbBDRGSACE/HsN+PXeUt/Cy0onKMZghsOS8HJzMHEwMbG1MCWAITYQzbZWTVxhxLWDZxlWtMuFgtcNMrRbjyZc2Vrlxt8TBiAKkQErh/CEF4Qn4NEYLBoPCIHDIHDIJCoRBoNAIIks+n5JpOnM4pNIs8mgcBgECn1NpiHghvHwl4+J5CCRSIgYSDgCAg4CBJekpS+v1ZWy0vERcChYhFxSZIPp61R6M5m5mblBNExNRMTMTNt8fP8WVCE2EZmuNllxZmS3KwaM1rRm5YrcTBs2WtGeHI0btMTZvkyACrEBRYT8L334Xv3F4hjxGnQ27HF4gGSlJIEYTijCIghON54a463vGcI0aJ8A4wCH8f+Xj/zTabk4nJQKCnE5UKhgWORQ2DwmCwOAwaBwiFQqHQ6FRCHQiDQKBQCAwVAYDAYBAUBgMDgKCwSBwci4g/gDxy5zKSYlJNSi0riZmpTCIugRCWJi4TeefH0+OL+BgCE2ENMjlhjxYXC1kzZZlrTK3yrcTHMyWt2LjJjcNczhq2ygCocBLIP+G6L+G6PnM9a4646isaxXkTjVF53njxzziZ08C/EjUUCE/HqF+PUPBXBXRDFG1YVvjzx03x4YylbJg4GLRTBRe89ePLlrcISHYtffG8YpwnVGCKMSEYKSjBFXDfTyYyeCgCE2EOMjFm0xZW61o2ZNlrRu0brXLZo1WucuJqwcsW2ZyyxACmoeg/4cuP4cv94jHPkvlGHJwzrNXMceW6kAhPx96fj7bhnlnxY2tfDhwzWhbFkwaGKkLIXLWRYOmeFDDDCgpQxkZHg8jDBBpiE2EN8TTG3b5Ma1hmw5VrRsybrcTfC3WsmmZrlxMMjBuxbgCqIBMoX4fnPh+jpRzp5JZpZoaoopqqJJpIIIE8css99VssdWHw2DwQ12NkgAh/Hzh4+g4LAICg0ChkEhUGhUAgEBgEroExhcLhsDg8FgcCgUGg0IhEOgkKgUlr1fqVTnk9RCTweGwcCD8LzkerMpiJTcpi0SJq6ERIzW3PPh+TE+ECE2EY2jhs4bsMS3FjwtFrRkyyLcWTE1WscmPC1xYceRqxwgCmYWhfiME+IwVXLg4K08ks0U10WIpzEdgIfx15eOvNEIZA41AIshkCgCCwmAxWe0yexUhcRkEGXjhjhgQwwq49DTHFggITYQwY5sLjG5yrWmFxhWtGDlstxNMbVayysWbFllaZmrRqAKXBCE/EoN+JSO+FjpOWCWimS1wIfx3aeO4+GQqGQCHQWBQWAxODzmlUuGoJiCgqmFhYODhZOpg4CBqCE2ENGjfFiauci3NkYOFrTHmarXDTDhWt82FllbMnGRszbACogBIofxIxeJGOPR9Op2pE5QuCQ+AQlC4FCY9O51MZhHY5AIDIpHQqHVAIfx/geP8GeT1GYwocogMGgaBQCBQiDQaFzKZ1Kp1yu1qt0qlyqVwgCE41qcmCBCcrwnCsIk5ITTx9WdWQAhNhDFo3ZZmDNwtcMmmRa0YYcq3C1cNFrXJjxNWOZjlxMWIApzFofxRCeKJeAwmBRGCQuDIJBIVCoJEIjJpPOp3PCH8eAHjvng0ChkCh0Gg0HgUDg8BhMDm9YrMymcQIaokoSFo4ODgYOAhULDo+VmYGCgcBAhNhGRk5zMWLBqtx5muNa0ZtcS1y5YYVrJw2ysWjBkzZYWIApYEIfxRseKNlEIjLZZL5dKZRG40Ifx+9eP3tOp3TqfXK7YLDSKSIaapCZiYeLh4uNp4OBgKgAhNhDjKwZNWTBitzMczRa0x5GS1y2xMluJi5ZucWNm1ZNMYAqNASmH8Vj3isfotEoNAm82EhkBQqGm03iUTgEBhsMKTSJvNlFoiQyBKpWAh/H7V4/a41G49H4xGRPp+TabqNR6BQaBQZ1OyXS+EwhMZgn8+UejAITqYpR59YznCMYwIICEycIwinO99PDjLIAhNhDLDiZZMuJqtzMMmJa0buci1y5as1rbI0xNm7NliZNmYAq5AT6H8XFHi4hg8plFHo0/n0vlwTKZ0ik1CWyNQKCRGISeTSeTAVar2aXwKBwOZ1CopRKYvAEBi0plEZjAh/H6F4/B53VqvXq/WKzPJ6FVqlVqlTmEgSeTFQqNGo9CoYE9nlNk0AhUGh0FgirVe0StAJ/ZrPPJ6ITpapR59a1nFFCcIoyjCCEIwjCMSMYTgRkSQAnXT202oCE2EZszZs3cMGS3K5ZtlrRm2crcTNoyW4sjfNlZ5WDTCwygCm8fh/GcV4ziwTqdqNR6NR7JK4chEDgUAgMBg6HwCd1aroP+QXL+QXMHheGiauruZlW9TqJceACE6Vpa8c5wIzleVYRjGMIxnp7cYuMAITYQzyY8TBoyYrceRlmWtMWVmtc4mrFblbscuNu1aOGDZuAKpQEzhvHh948PwiYiih4OKhYiHgoWBhYODRqIi4MgEJAyUmwNgfCU3Bw0DBouCk4OHjSH8hdHkLpCg0CxyKEweCoDAIVCIZBodDIYqUXg0QgUBg8Ho9crqAwCtxaHoHAINBotAoZBIoCDx8BRPk5zNxdyu6uYhFxE1cTAgTFxmevm+PLQITYQ0y4sWVhjxrWjVoyWtGLRstcs8jBbiyM22PDiaZceRuAKkgEmh/IBh5AMZhMVOp88ns4kcVkklh0PicSVWqUmkT2eS2WQ2GRCIzSa1KNzetVsh/ISN5CR6FQ0Hg07nVXkE0stkqdSm82E2m9Wq9gsNer9Sqc6nckh8VhkNITdxIW7MIRgrGcYwTgIkIkazvj5NVAhNhGJiya5HGNstxuMeZa0w4ci1yzbYVrnLlZNGDhk3a5MoAqLASeH8hZnkLNE6naqVWeT2cTlKpWSuVTmcUOhT2eS2WRWKQKBx6PqhUakh/IQp5CFRG40lMomMwm82U+nE3m0KhckktMptkstgsNardCoaPR+UoToZocG84zjVNECEZVlEjCK+noznTlAITYQxZNHLBzlYLWOFziWtGuNktwt2rFblaZm7Zu1wsMrnIAKqwEth/Izl5Gc1LpVRqFNlUgkcihkNoFBtkpgcKgsCg8AhcHhsPhcRhcPg8DgsCgkMiUEkkMjUOiQh/IBV5AK0SidGo9gks7tFpnk9g8GqMMh8Lg8DgsBgkIhESiEYjkejESh0OgkBgsPhMXiMTjohO5iV49a1KwnCcEYIRhUhOEZUiQmx4+zGMdgITYQ5bssuXM2arXLdoyWtMmZytwtGrNbkyNmOFgxZsmrdkAKuQEyh/JxB5OIYPBYXB4FB0DgcCgkEgkEhUEhkNl0volFqVTpVLl0viUTicSl8uotErskQCCzqx2KazSDQcCH8efnjz9iMQgkFhkChUAhECgECgKBy2sVmlUugUGgUGlUurVetVuxWOtVuhUOWSWBxGCxKdzqp1Kv14CE3cqkeLpmnFEVhFGU5JEEJwmhOCMI1jl28GMHggAhNhGZhhZsWzhstzNW+Va0bNGy3Fmbtlrlm4Y4cLJu4yOcoAqMASKH8noHk9jgsCgUekskhEJVKp1is1is0ikyiPwuCwWBwGAQiAxaCQiEQgCH8fz3j9nIDNaxWaZTU2m8JhE3m1ZrFxnEFgUEQaCQSBw6EwOCwMCE6mqk+HlneMycU5TRknCtMMNO3bGGYCE2EOMrly4zYmq1myZZlrRswarXGFu0WsXLfGycNmmRw5zACnEahvKgl5UE4eNR6JgouAgYZEQkNDQkZAwNZWsDAIfx0veOl+OQOJQOOIlAIZAoFAoKhMJgsFiM/qFRQoCF10ETTwwRoo0Ihlgnr0ssMEghNhDJw0xNHDbEtYZcbla0yM2y3CxcN1uPJmxNGDBnhysGoAqQASSH8qTHlTZjUiq9WoNACIR6DQ6DQaCwOJweKxGKw+FwWAwKKIlC4UCH8fc3j6BmMzr1fplNCTw+HwlAIVEIpGoxIItEIdAIHCYLHaLPp+CF4Mw8MGpjQxSwwwwQQwQyQyRop5IYJ5cnlYI4ckAhNhGLE0a5GjLKtx5m+Ja0x5Mq3FlZ4lubEzbZsWVm4YYWYAqBASaF+Wbj5Zz6Zop8VhcJNZFgJKoJJVNNdtdttc9cs8VOCpmk0ACF+Orr46w76op7r7sLgKYp7I8FFZNZRNRBJBJCIZZ569SAhHclLqyminGMYREYTghGSKcdfTnWHCAhNhDZg5xscTNstzNHGVa0ctWS1xha5FrTM3ZuWbjE2csmoAqBARyH8r/nlgPiEPg0OgMQi9AoNilcQg8EhMFh8Nh8XgsZh8TgsDCG8gwHkE/ho2IRMLa4CwHD0MXLwsahYSEhIyDhoaKggIaQnEFToaAgkBBwMDEoVCwMTDzszAoTBAAhNhGHHjxtHGTKtZNWuJa0bOcK3FlauVrLG2xYXLZg1cs2oA=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FHAOAgAQdA2CqBQEQqi5tVlhbmUiXLpaIwW6NTgMISBBE//8DRTUFAzgLZBkgMgkAkJsDATfAHkUzCQCQggIB28UeRTgIAP4DAHuF0jQSTsCkP9MApD8KsgE2hfknW+ScOGEhihRwyxzzY2imWe2WeOGairBYK7MWVRTQSS4evD04+nKx4uqCjAXAh/Gqd41Y4CgsAgsCIBBoDEorFILCIBBoRBIRCoJCECgKDweDwuExGDxWEw+nWmEwiExSCxSt36DwiAwMhNlIzYYxipFAjNGcooRhOEYMqEZRlHgUxywyww4unbJ0gCE2ENG+XIwZsMS3MxaOVrRuybrcLdwwW4WbVplc4WbHHhZgCo4BOYP+SCT+SD/hx6Z8DwfA48GGIjCppUszvO+e9zZqsR0PCVrUVeuccYP+BI7+BJXHHhx4Zxz5ePw3ExUVio4RrFaqoxltznqzs61xjM1x5bmwg/A4Zm5XK5SlFwETCJiaKkmLhITN8fF8t7AhNhGHEzyucORmtZOcWFa0ZMmq3DixsFrJmwYYnLbDhy5soAqPATmE/JOh+SceMKTpORGMJzjNWVYSrQM2fRp3b9mdWN51hWEIyhKebg8DCIP+Agr+AiGc6vgxWMVVIVcbnn27hy58OPTr4mcRiKurnbea4zMeCIOPM63c3FkkE1cSlMTAoRBCYuM1cszvr4/hACE2EN8eLE2aMMa1zlwtlrRhmarXLFxkWs8TZu5Y43LjDjxgCncmhPyYgfkwvlWE5VXhhnWMyUMmvU1RzQzQyQhasNOEg/4AxP4Ay9OEajVRETeXOOe+XNHGOeOtbvlmIkCFkiIUEcEcEcEMUMBCQQIIBLDLboYYdkAhNhDVjjxY2mVytc5Mjda0yYcy3E0auFrNoxbMXGFnkYt24A=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NHAOAgAQdBLwGhAYBEKoubVZYW5lIly6WiMFujU4DCEgQRP//A0U1BQM4C2QZIDIJAJCbAwE3wB5FMwkAkIICAdvFHkU4CAD+AwB7hdI0Ek7ApD/TAKQ/CukChgGH6I7oj5HIk3m0/n1Nplfr1fr1fr1drlVqlPp1BoE5nCezwn8+JHIkHgxCEBgiAQBAoDCECgEGgEKQKBQhAoHDILBIDAEEQOAwRB0DQGAwGCwGAwODwWAwmBwGDwOAwGBwuLReGQ2AweDwWDwWDwmFwmIwmJwWKwuKoPBYBBYJBJFCY9Bgh+EU4RWbzZI5FJ5NJZJI5FF4tBYJCITEIjGIzIpHJpOnE5KFQyeT1QqHQqHVI/AIBAIAQGBQdA4DAYHAoHAYDAoLAILAYGgsBgsDgcDgcHQWAQWAwCAoEIEIDA4BA4DA4HHqPRrXJoPD4PE4TAUGgEOh0QhkMg0AhSDQKAQKDIFBYdAAg+3DPHLOJxeLhMSgSRMJiZSkuBEgnHHE1KYrOMpTFXSiJiYmJmEk1cIlBExEzFolOJhJFk58nz4v4AAhNhDdy5yNGOFytaYm+Ra0YOWy3ExbOVrjI5yN2Thg3cZGwApvKYP+Kgb+KgWuk8GI1GOXJyjo4TSIkuIRbO+bxeaD/V6frEeWM6VVXG64446z0nEUTE1eLTcceXOwg3icVxK4mpiJiUrTMACXPy/D4CE2EN2bZoxbMmK1owatVrTLkaLXGFs3W5WjVplwuGDNtjcACj4GhPxapfi1bW16gIX4H0vgfjiqweCAg4xu5wAhNhDVnhcMWmPEtYYW7Ba0zZsK1yyc5lrFu4xMsrhgwZOWQApoIIT8WhH4s99O7fxNOCuCclpUwYsGbBmwZoZJMFbxg/4HtP4Hq+Ot8LqauYhMxnWYtKL5XcCE52sjOcU5TACJGd+LtnzAITYRhcZWTLJmxrXLXNlWtGebGtctWLBbmYsXOXLhwuMTfGAK6gF1hPw0pfhpT12xb8UZzjNdOcazjGMYxTjG861XKwjKEqWhglCy1MFLZKWlgtTJbBktgwYlrQtKFFoTlOV06zne+HHXPly58OfPr069+3j7ebl6/B6Ig/3B37g/nPTy+VxnV1NIgQImLicUxGJ1MQiIYmoTcZWuomplMcdbhFpm2czd3uc3d3MwqoilRuKjXTHjY6cAg/E8r05yTCYtMTEwJi4mExME1IExNXUpgmCJgmrgRcEwmCYmJiYCJhKLi4mLcfH8e/OAITYRhyYsrNixarXLTK4WtGzTItc4mTZazcM2zlu0aMMWTEAKzAFehPwstfhZlwcWmGc61rOM6zw3YYxhC0sGClpSpa0sGCWaGTBa2S2DFgtbBKkpQkkghOtcNdOfPn148+m+vHnz7dOvft4Oni68/DCD/gqO/gqf7b6RrEKMpRKYuJzE3BFxFUwxEk5ZzbNriZzFztm1zaYnGdRGlYrFY4cMeFmD9Tw5XeUomJq4JRcBExMSlKJpUxMLiUTExMWSVmlTUxExJImJm/F82/gIITYRiZNcmLJhxrcbNwzWtMTHGtxMW+Za4aZsuZi4zOc2TGAK/AGUAYP+BtT+Bufc7nOblNpnNpVjGtcK1XDFcNVy1y4ctcuGuVa1w1XBqKuExK0bjIYmpxcXc5ve+uevPfe+M7zne89d73vd8743z3z48eOeO7zd53nfHvz8PwePh8+MyxwxPgCC/qC7+oMd5ubiJfBxkMTJl5eEs2ed3u9mzuabdnVqNypWWbl6s7lkkibWzZtzze3q3m/B34t4xiZOJjDGTM5PDxnxZ34ggvo8xbWy0VKllss2ILm5UuJVWWkssJSUBYEs3KFllBGIia2bLALKCbBU3fp/At+oITYRibNsThy2wrcrJs5WtGWLKtc4nGJawZN8rlxiwscmPKAKkAKAAYX4NrPg3PnjklR0xzx1x1yxy0xTwRxQoI4EMEySKqqyaqqy6iyjBUYC7AXYK6a6SyKiKSaaKKKSFDDDCjIUaWGWWWmOumW2e22vA334G3C2234G2/A4PC4fD4vF4vD4fJ4nG4XgXAZPHoP+Jzz+J03rVTpisaxrFYRMTFxcCiMTELiLiZmLnN3xbm5zE2tmLmYiIqNKhaZcdbxmJmb3ud5m7vWak1FcNcunbp25eFrt0gCD8zzHvzdpmEpi4EIiJgiZJibiZQRMRExNTEwmLi4L1ugFWvUzExMXVxKrpF0JiSLhMJmb34viz5whNhGHCwbuWLFytYsnORa0xZcK1xmxZFuXI3atm2Ru1Y5cQA=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EHAOAgAQdA5wBTAEQqi5tVlhbmUiXLpaIwW6NTgMISBBE//8DRTUFAzgLZBkgMgkAkJsDATfAHkUzCQCQggIB28UeRTgIAP4DAHuF0jQSTsCkP9MApD8KrwFNg/4z7P4z+5azrNXFxU1OEPI3yxrliYnOeN9Z3xXMXGB0vVVURbdbbjMZhvW+XPgAg/2d37OeM8L5RrhijN73x7o8nnx453U8uHDljt04cp1LfHPXp1nNzNoYxqO0ctaYiYzHPfOD8zzvgGrtKZlMTKJiJhExMTVxElZqySYhNTESRExJMrTvj6O/OCE2ENmrZxmzNWK3I1YuVrRu4wrXGFvjW5cebLmZMczVk4YACocBL4P+Op7+Op/r08Ws5yuo4Y4ctcsYnRbMzznjfgxxiZ1HSPEqgIT7Rj7Rm9oSlgpgpaUY1w475a563vWKWBktmyZsGKlkW2eHOITicDl3nGMYIpymEIpThEhBBCBOKMa6+XPwACE2ENcbRw5YsGa1gwyt1rRo2yrcLPNjW48TRrmc5XLFjmaACpABNoP+POz+POHrvGampxdTEpicY1WtY1NXEpu5zxvrnrx3147c9OCE+7q+6nYKRnhy4cevHxb7b6ct6wUjgtbFiyYOFk4GLJTBOV8OGOGOHDXbXDWEwdp4BjCMSAhFEiEEYRhBCMEqwARnHL224CE2EYsuZs4bYXC3CzzZFrTI3yLcLZu3W5WWLMwaM3LZlhb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7HAOAgAQdBMQGogQBEKoubVZYW5lIly6WiMFujU4DCEgQRP//A0U1BQM4C2QZIDIJAJCbAwE3wB5FMwkAkIICAdvFHkU4CAD+AwB7hdI0Ek7ApD/TAKQ/CsABYIP9HN+kHqpxNRHTw/CDGfCvhGtRwrFdMY5R04dK6cPAxwjUTC6mYRE1V1jMJhERCs5ZmbmW1w41u+qD/gyS/gyx1EVMQ5degdOvTNzdzuLmMTiamM3d3WdTqMVqNRUq2TNTMMzGZmJq6uM1mk1HB4Sag/O8b1czdzCZlKYhURCJRKYuLF1eLiYmpgiazUiUXAgESRcEkxbr8Cx4ACE2EMGrFnhasmi1u2wsVrRviaLcLZs4W4cbLNhaZsbNvlzACq4BR4P9wJ+4F54566uuOdTifAeFntjHDURrdZznPHObXURWtarWIq87zve85zEzieV60IT8KaH4U0cGaGyWqOLDDHfTfXh14b3w4awwSwYM2bNktaCM8N64747444ZSpa2jFmtgpCCONjvhqIP4Ax6LK4mYuYmYWTKUSiJgiYkIkRIRMJiYted+zzr0ACE2ENsbRu0x5Wy3DixMVrRs2zLcLRo4W5WzhjjyMm+NwxYACoABKoT8BTH4Cu7zw4r5IZqaKZLYKSRhjjjw1wttJzhKUMVMUKZAg/4VWP4VT+XRynG2c857z13xzlUax04Y5Y1WLR1x4PGQhOZuj1aymTRCKE4RgRlGEYRRRrPDz4UAITYQ3wuW7PEyZrc2ZvjWtMLZgtcN82Ja2wsGjXI0Z5HGHIAKnQE9g/4EDP4EGczyzqcTpF1k6buqVqtcNY4Upc3ueN8efHnx4888WZc9ZiiE/C59+FwWEc15VrXDeuOOUvnx6cefg4ct5Wti0aNGTJizYMmTBa0E44Z4a46zzoxkhOJyHTrOZFGERCMIk0okIymiBCMICEZThONd/NnLuCE2EZGbJm4cOGq1xhbuFrRq3YLcLBniW5szVm4cs2DhziygCnkmg/3QX7oPGeHHVxus1nBia04RqMSvN713p3CE/DoF+HQPFj5WXUyRxTpWGGuOufHpz6b5bxYJaIcCFsEAhOZphGMUrwmnCcYRlGEIk00Y1nl58YeCACE2ENsmFm5y48i1o4zY1rRq2brcWZm0Ws8uHHmaZM2Js2wgClcTg/4B3v4B54rjy48M0jGeHPlxAIP+HZT+HYXlTtNRF24vBzzAhcZjos/DGjSwo45a8qoAITYQ0ZuGeRy5wrWjBw2WtHGZmtxN82VayZtcTRtka42rVsAKZRuD/gNy/gOB4c8cE44XjE4mkpY3wmyE/D8d+H3GWHDlZ89c9ccJWpkwZMltTNKohNHKdFFFGEbwnCcJwjGOHLt4gCE2EZW+Rq3bsca1s2aNVrRu2arXLJy5Ws27LIycNWTTJhZgCqsBM4fl1OXVms0TmcKTSJ7PKHQqLRJzOJDIAolFqlVskxgcJg8DhMBhKAwKDQSCQiDQqBQyAQMAh/DvN4d55XKknkyBQOSSWhUOpVOoVGeT0INB5zOKbKIJBIFCIRBIUhSDQNAYDA4PA4NCYECExdaPHw3lOMUKyjEJRgjAqjBCMoQihGKM8PZmxCE2ENMTFpjaZWy1qwcOFrRizcLcOLG1WsMLVg5YZmuJi2zACmwehPwS2fglfy1jjaYZ6Y8E7MUsFqYLWpivaNSE/DWB+GsWWLBPVDU0QxQwTheOHDhy49MdePDjhNkoozhFWMUIqyrKsU2PpzdQITYQ2a5nLbI2wrWTbM5WtGeJstc5mmFa2aMcTDCxauc2NkAKTw2E/A3d+BvWmqlMGCWZGgCD/h2I/h1579sorji+MIawiITAMBAoCPh6WAngITYQ1csMmRi2YrcbbMyWtGrBitctcTda1ZM2TBqzZOWzBiAKeCSD/gpa/gqDjEcq6a5a5aqInm68eO+dzdVjpXiargCD/h3C/h2Rqbbznnz3x3u5vEax4DprGlXmt7uF0FUmvkhjghEMEcMEMEMEMCCGCFDDLi8TDgghNhDXGzYNW7Zytat2uFa0xNm61yzYMVrdq1ZsMjhs2Z5cgAp+KYP+Dgj+DjWZ3wcsduXbpyxqY45zx582eKacq5a4drxiQIP+Hlj+HlftV9N1uM54znN3CsVh5U4jEN549b7999SFszUWdQSwwwxoQCCGBBDBDDBChjlryssWoCE2EOcmVu4buMS1thcslrRo4brcWVw5WsGDTLmbMcLjM2ZACmUYhPwmZfhMzx14tt8L4I5JZrZsmLRbVKEQhPwzwfhnh1ZLbocBkhS8MNb43DZcucCF0VWdikjlQxwxo4IUq/RxsMAhNhDbKzxtcLBmtxY2mZa0Z4nK3FhyY1rdw0w5suNkxcOWIAqGASuD/hgo/hgndMVquBSbvN7znnrd5xuoqKxUTjjjObCE/EAh+ICPPPLfPXDfDOFKYsmbZkpm0YNWLZkyLTnlvhyz01vjzoWjSGvghhghgjijgihhggIIYkEMCFGhhjnvy8DYACE2EN2eVgyxNGy1njxNVrRixZLcLNuzWtWLHJhzNsbVw2xgCkkKg/4ZXP4ZS76Ojljig/4ecv4eeXLrwvGOIIaIsoWAwDBwsrIwwCE2EMXDVrkbtMa1iyys1rRywyLXLlszWtWLZk0aNnOLCwZgCpEBM4P+HRr+HT3PDjwvDk5Vw1wxwxrURqcud89998+99W6nTtjhydNWhPw9sfh7dlirkWnKKN61w5cuPHly565bVxYNWbdq0cDBqxZKWnCdZ554coCD9LwvVLTa0omJhK4zNxNGMYXBMxbOfP8d4AAhNhDFxiZN8rHItY4mDBa0wtWS3DiauVrZlmxZmThoxZMWoAqfATmD/iFi/iFtvnG2YvU8o1rtrtjhHCImrud763z4763udzeo5cOWuXS+V2CE/D1t+HsWU7RxQ0UxQpFeufLjx6cOfPpx3w0rmyaNmrVo3W2YtkM06Xjhys8b48KE5l7pxjCcZxhWU4CEROE5wihBSCEIyjGUYpxrHb0YR7whNhDTGzxt2rFytZZmWJa0ZNsK3E3zN1rFgwcZMThy2ZNG4AppHIP+JI7+JJXeInhmjpLWta4Y1ynl1vfggIT8Pkn4e68uG2OePKcuGPDhxylK2jFqtowQhc9dBq0EAhhI4UMEKGGnE4tgACE2EM8rFwwcNMa3G3aMVrRhlYrXLfEyWtsblxmbuWmLI4aACmoehPwL5fgXz4uDVw9GGE16TlGikqQlSGSdIQCD/iI0/iI1tXKHCtRwVdXM5xubjfGeIIXHYiHPwQQwwEKGEhhgjQwy25mBpiE2EMcbBwzZY8K3GyysVrRiyyrcOPE5Wt2mZphwtMzLNhzACpkBR4P+CI7+CKWpuLiaRFNVUaaiomkZXeZzYi6Xi4luJjrXFu9zZPgZ7cugg/4jxv4j0YxNNTwcGhlzvPec3tbE4rDoPM3jWMXWa41mZjK853feOeOdQIP0vA9WcpRNTMpTACZJRJMQvFKmkXFkyTEpmc8fH8evICE2EMWDjHhZZXK1mwa4lrTC3xLcTBviWtsbFq3yOGzBzmZACm0ig/4KiP4KifAXwvhdZrbd8b3eW6VWMY7Q5IP+JCb+JCflea6xud3NxNajlrtWqiInjrPGQITnZOjSMYwnFOMYRgIRgjErfTy5YCE2ENsePJhxOW61g3yNFrTKxxLXOZhhWt2+JkycY8uLGwYgCm4hg/4Mgv4MkeNS4T0NdqxVZnefD8DxWVTi9YCD/iPQ/iOznn05zfM73vNZxWOHDWODFTw5zICE4nCl25TjOE0UUpwSjCEUYzrl5sQhNhDRjlaMsOTEtcZcrRa0c42y3CyZtluZw5b4nDFllzMmQAphG4T8HGn4OJcEKyxy00zwxww0w4I0xMjFSwCD/iQ4/iRDvHHWYvG8KqsYxilZMoTnT4NAhGM4zIk4xvr5LIAhNhDlvkbtmzVytzOcLJa0cuci3EyzYlrJm1bMsLPHlZtsIApgGoP+D5r+D6eLnhjjwGqarFIvE5CE/EiR+JDuC9s+LGN9L3neEqR1WliAhNnOjv4MJxIowjGEYxY+DwYbACE2EN2OHMzyNGq3DlZNFrRk1xrcOPI4Wt3OJwzaYcjHGwaACnwrg/4SzP4S74c+m+EaxWtVWFSZvr4Hgm5RUYxrtntFgIP+I4b+I5HhF9M8JxMxczd3c3Dh16HScUJ514rfUITicSHRmvGMZpyjBBAQhGCMIqwjGM8ePix1ACE2EOMTRtmyZHC3K2YNlrRs0YrcTNo3W5cOFoybsWDVgxYgCmwchPwsyfhZBrXfXXTLDHadoUtLFCy1cmNchPxBhfiDbyYo8KeZmliWjCda3w42+OHDhIXLYaDRwQwQQwxwoY4JYIUMMtubnmxAITYQ0YsGzfDkbLWrRkyWtMrPGtxN2mFa2yYsbHM0yNGDLIAKUg6E/CjR+FHvQzZLWxTlDDOD/iKk/iKjnpvhMa2rMoePR6AQCgwCBwGBxeRwCAz4ITYQ3atMeFniaLWWFkzWtGTdytcsMbRbjy42jhyyxuGjHEAKayKD/hd0/hd1PAhGGVz1njvN3ZisY6Vw6OiD/iPm/iPnMZzjizFzMxFYxw1jEVOOMNwAhdRFBnaYYYEIhISGAQwRwy35WGLWACE2EYsmRljx43K3K5aYVrRq2ZLcWNzjWsmDlm5YssmLDhYACpIBMoT8MYX4Yz70VyRta0MVIYIQlCssNNMcOOeGXJpjjNDFLZbNowaFpIT8R734j1VKRlOF44a464cuPLPDS+CmjBg1QxaMVNEs0LTnO7Cx4b4whIeAJR7cUYwjCKMYRjOYhCkKIQiRgjOFU64+zNxAITYQ0yZcOXGzyrWLBq3WtHLNwtxOWjNbhyY2GZizZ5MmFyAKgQEtg/4gvP4gveN8a5xxreFRXDHDHLWOERUXOb4758eO2eHHWgCD/iEa/iEb7ROnCeTVaqJnd558+PHPHjxm7lGIxjXalQCE6Gp20YRhGMJxRCE6TgRSmhETVy9WUeoAITYRkxNMWRjmyrcjXM3WtHGNwtxYcONayZOcTPM5ZsGePGAKggExg/4hgP4hk6TynpHZyVLOc5vNy50iYhFt3u+c558us1KD/iPc/iPR0vhxrOdzvOczctRw7OnTtXSlxlnN3fOe8eH4PHaE5m6PPrGaJGJFGEYRQjBAIBCKMY14vLhHvCE2EM8bRljauWq1vlxslrRsyxrXDdrjWtmjJk5y4szdtiYACm4ig/4mnP4mi7466xdePrnHFdTwrHDXDXDGnLepAIP+Ifz+Ig2s8N9u/bPBqOEcGLxKZuc5nwbvYIPyvK8e9spuSUxJIXF3vx/JnwghNhDNo2w4mzNitwtnGFa0yM8q1ziaZluJnmcMcWHI1xtWgAqIATWD/if2/igN5XOtb06VfC6uspiJqRdpm2WZzO4vKKnp26iE/EdB+I4OEMsNujS4MsN6461lGVLWwWwUxMUKQhKsJwuhdFhpjjbSg/K86fbi0pmYsXVkxKYhE0hMJJTLPHw/HeUAITYRmYOcuVtlbLcjRzkWtGzHCtctMeZawaM8rDIyws8LbIAKeyuD/ioU/iotzfLjynVcMYxjFTE3ec5zjPGKjUcuEcL5Z4iD/iGE/iFxR0vU1Np3ned3zSiunPl4EYik53nrHXcghOlql2ZxnNFOCEUIhCIhEEZxvp5MswAhNhGVvkaZmDVwtxMcTRa0yOMy3EwcsVrRlkb5WuJm4YOGIApwI4T8Wf34s/82c1a9laUxRpGcZ5b5cOXLjw5cccuLTGKD/h/6/h/7ug8rPgO08JpAi5yu54w3kIS3Y33nVGKMYRRRgTlOEUYzx9fHCwAhNhDdw4zZWORmtYMcORa0b5GK3C2yYlrLG5xNW7TK4b48YArKAV6D/OxfncYnGufLepir8DjynWIqcVF43HWvDjvc89b4Z5ceksMTqcTi6LrLjx8DwcZClYaiFxxdeXMAhPwrnfhXHJY9GnRpyZcWNjnnjjve9YQhbBgyaMmjJiwSlGuO+O+lvYb1uihSVqYJWpKEdlaTlGFYXhGJWUYxhECD8qu8zMplOFSG4tMTnXHE4vEXwzWamkouW5JpOEJRMSiEwJgkJb8PzZ0AITYQ2c48eFzjYLWLRu1WtGzTItcZceVbhatcrdmxb5GrTGAKgwJmhuag5q+MgoKEhoKAhoiGhICEgYiHg4eFg4eDj4ONjJOBiYGDiUDBQEBCQEQgIJBJGMgYWDiYWJiYuHh4OChZCGusL4WQNdGSkZKQEpEolGxMbIyMbNyszJy8rIycPGwUTLQ0sIT8LJH4WV8mWMbxwxxsa8oyQpLFKmDZLZmxasWbBKKOOuXLnz34LLpx58+OMZKZrYrWlwOHwmvNCUJYpWkhWOGc4QpKVJQQSlatgIPyPMjy+ebiZiZiWYkmJiYIuKQmJiZQRMwmZiYTUQq4TOUTBcRJF4TVxNCZz7fNyCE2EMWObE5yYWq3C2x5lrRqxyLcWRg4WtcLfNlYsmGPFjcgCnovg/31H76nW3Hh3qOMzPOuNZ1nU4VhisaxisQxbOueLyCD/imo/imp6dXgeD4GdXynU8rqKuMrm5stc3G6ueOuq9iDe5Pl5E1FzJCZhIJJkSlOc9/LjgAhNhDRm5YOGuFutxsGDda0ys3C3DjZY1uZw2b4ceRm5YNMIApbFYT7RT7SPJnZjJl4laMUMk6YKoT8VmH4rQc2vJQxY9FYyjHBONKghcRkpYtLCjQQkMMdeDvhxAAhNhDfIwZsMbjGtZOGjla0b5mK3EzYsVuTE0btsmbI4bZcgAp1JYT8AaX4A7YK2w5J4pYoZGJKcqxuvOd43RycXJm1gIT8V634ryaYo4r4LywrzvO9cMKzmrCM4KQ4mvRDQITBzNM1UZxnOCKMIkYIkUY1x9FDmCE2EM2eFs3zNmq3E5xOFrTJkxrXLPC3Wsm+Znjw5MjhljYACrIBVIP+CxT+Cxmrq63rv28nhaU1JIqaqKqtXq8TrOpiaIqUSy269OsWmJRFRisYcN6jYIT8V534r4dG3Zt2b93B4G3FGkaKQhCVEoIQTlGaas15zjecZzmjCMqSpLFWmZKUqI0mjOMb2w3nMIOvK3OVyuLrNZpdXBNWiSJiYImJiRImYmEwqYISEkzfH34fAAAhNhGHFmcYmjnMtcsGWZa0c43C1xhZOFuRzmxZsmVw5w5moAqNATiD/hFS/hFTzhdDj2zwnFYYipqsxcZbu74znjPG7ccbxFYjo7YAhPxc0fi5pzZ2bOMrPhz48OO8ZQxSyW0Q0WzWxWpJKqqsL0xo1YbYYcGD10LmJm1pSmYuJldTCIiEUnFkzKVzx5+fPjAhNhDnG0aM2jZwtZZmWJa0ysmC3FjaNVrZjlbMcLZowYsswAqCAS+D/hWK/hWj3nW9bxeIqo4a69HacRVRNzd3nOUxUVfjccUAhPxQ1fig1SzVpWFb4Z463z5Mrg0nFCGC1MFKSsIzjPfwN9YghOFxnTRnFGJGMJwjCMEYBAQRIzVrj5qQITYRkbN8mNjkbrWbPGzWtMzlitc5cmNawb5czFrkytWzRoAKjAE4g/4WCv4WC+PBPK+U4nUyubucymF8EIMuM8b43xznOcr4OXDkg/4rLP4rDzhmtzxvnHPOd7XFYxro9By4axUZnNzfGeM8c74zz5dYkITVzJb+HCqJGEQjEBIQIEYRQnCcJwnOOfozhyghNhDbDhbs3DbEta5Mbda0xZsy3CzaYlrFywbZMjXI2YsmYAqDATKD/hoc/hod6xy8nhut1cRjE9KxyrDFzN7ncbT1tu7TON8sSIP+Kkr+Kku5wxPCdTEXEmpiiJlaZuPB8bw8cYnMb4ccVkCD7el5ebymJq7TIiYQmpiCExJMpm9+f49cgCE2EM2jNvjZM2a1jjy4VrRzixLXDBm4Wt8bPIzysmGJqwYACogBMIP+HtD+HtFx5TiODlHCNDO7zvOdtXms1lcyTrfK9eHohPxaIfi0Ra6XjhnhvhvjjhwQwU1UzUwYmTNkzZsUsVZ3y3y1zsOnBpCEt0uHG8axiARgjCMowgIRhGMYTQrGtefOPWAhNhGRixbZmuZktYssmRa0aMma3C4YOFrJk0bOMzdy4yN8YApRDoT8P3X4fwaSnqhHIyI4gIT8VnH4rUd2XJhtKkMiFoaqjoWpg4WDgUXEzsBRACE2EZMzdtkyNsi3Hmy41rRkyzLcTZxkW5WrFvjx5sTNkwYACo8BN4P+IuD+IwHF7xnhnpPKtVw1qsQxU1VxnPHfPOb63O7kxWsa4X0ghPxXffivNhknijglaUJwrHLfLhx5b5ceGdY2tbJmzYtTNotbBQlhThjnDCCD9bp59zmrlaYkiYlIlKJogJBZnj18mfQAITYQ3YN8uVgxyrWjlw2WtGrnMtcuGuZa4ZZmGZnjZM8zPIAKnAE4hPxK9fiV7x4uLCF5JSwSySyUwUtKUkJxyzy4c89NY1TpPBDEzWwZqZCOEIT8Vzn4rnduyFMFJUklWNcOe+nTl048+ElgxZtWzRk3ZNmbJDEhhnW88stOHLlAhJdqPDx1hMRRhGEYRhOCMUUBBJBGEEYpo1jp6MHYITYQwxscmNi5wrWWTM5WtMrTItctsTVawaM8zJnmb4cbDEAKaB6D/ila/ilnvSMCppVVWqYqpxxOoIT8WI34sG8M2FryZc974cd5pUtgyYraJUtIhdRFDo5YEEMUMEKGFChghJac7DBmACE2EN8mZlic42i3C2bZVrRvhbLcLFg4Wt3LRpkxZGbhmybgCl0UhPxVyfirvvHBlzZ8mHBFSlaXxTCE/F99+L6dDVfJhpeN6106NPDZQIWDTQ42FPDHDHDDLLTi64ckITYQ0yNmmVxhZrWLnK1WtGrRutxZczJawx4WOZkyZMczJuAKMAIOeMnkQA59EfLABEAhNhDdu1bscWRmtcOcrha0zYm63Fhxt1rXM0YMmeXC5b4mYApzJYP+K8T+K9HVzw3wl2iKxVTVzG45t3xbVaCE/F8V+L0+8Kzxzx52XDlvWcKWtmxaLZpYJSTpe9cIhOVm255xihFFGEUYICCEYxjPT04R5QAhNhGJgzZ5mzJgtxZsrla0btmi3C5zMluJrmb4WzVtjy5soAqgAT6D/i/E/i+9z3nMLiq1jhjHCqibnd8b4zZGHatRq5nPHrjneYuKazyiKIP+MhT+MfGpRd8b58eO+e7uI1jhw6csaqpne+7j13a9Vw4a8Z0iqibjm3uwhORxkfANZThERlOdJwjKdIRhJGE0ZXlVCcowjRCCE0VcPVwwj4IAITYRmYZmrVw2ZrWTPLhWtHDTItxOGzJbibsWuXE0bMWGPCAKeymE/GSZ+Mi/i8TPaUIRheWOdWOM8MU4IMEJWpSmieSMYoP+Mzr+Mx3zeHHjHXHGs4zrOFViuDtHCcRMm68OLzuEp2I07sZAijCM5VoRhCMJk4TjXH0ZtgAhNhGXKyYZMOTKtc5MzNa0bsGC1yxbOFrVnibMWzTI0xscQAqgAUOD/jTQ/jTbnjdTpXJrpjVVdznnfGc1MQ4RinCImbu89fA5rxlLMJxvtxm7g/4y3v4yx+Fzjc8Z5vFZsxHDhw5VqYm78Pp1znjlmorHDTwDGKjGIiGN6jE6hONwJO+hGMITThGEUIwhGEYRRhFCMERGAQjAEIpp4+vVHwMAITYQ0cYmTdmwarWzTK4WtGTXItxYcOJaxyt8ThiwyucTPCAKQQiD/gbm/gcZ4VqOEIL+jZv6OFlvboCFswWJrnnYICE2ENHLBi3xNcy1mzaOVrRmywrXLJk5Ws2WXM4aY22VrhZgCtsBSIbwLjeBeOHh4OHh4eJhY2Li4WLh42Bi4OFgYKAkISaiJ6CnoaYlJSSlJ6OopKWmJqSlJKIjICAiYONi52Znamtq7uvv627qaWrl6WZAhvCGN4Q9YJBIJCQkFDRERERENEQUDCISChICIiIiGiISGQUDAwcHGw8fHyMjKyMjIyMXJyMjJx8PEwcXDQcZAx0VQU1ZbYAsgIN4Gc3lExCJTEYmmJTa5kITE1cXBKJqYIRjMQte/B9lgCE2ENmDdnjxZGq3JhbZFrRi5yLcTVjkW42DlvixtmuZvmy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QHAOAgAQdBLYKjAUBEKoubVZYW5lIly6WiMFujU4DCEgQRP//A0U1BQM4C2QZIDIJAJCbAwE3wB5FMwkAkIICAdvFHkU4CAD+AwB7hdI0Ek7ApD/TAKQ/CooBM4T8UG34oG7RwJLTtCVKUpLJDBbBLFbFLVgxZsmzJmzZtWrJkxZMmLBmle6D/guo/gunjOM6zq8RUxDOOMbjKYmpmLta8s3mU8OHga8AhLYoxjOKcIzlEggBGIjCJGCMIwCOHvw4gCE2EYs2Nu5cN2S1i4xuVrRowyLXGNliW5sjlgyzYWGXGyxACrgBNIfyNFeRpmAwCAwCCoPAYPB4TBYTA4LAIBAoRCoNDoVDKbdoVCIVBoRBq5aYHA7rYovBYrBYXB7Nc4NCYFAgh/APh4CEYBAECQaAQaBQqBQqAQiBQaAQQgUDgMDgMNgcNhMJhcJhqCxChWuAwCAIJE57bokhkKCE53NoQiijGCMATlOSeEhGEYYkdmGcJyrDj0nn28ohNhDTC4xuWbDMtZtmbha0Z4nK3EzZsFrNkww48LPLlb5GYApaFIT8jXn5Gw6aMDVDNTAtGMMM63CD/gOy/gO/5c+UxnF0VFbwyIXIYbC4eNDFHBDCjjlweRgxwCE2EYm7do3xNWC1w1b5FrRq2YLXLVy5WuG2XHmcZsmJizZgCpoBOIT8mjH5NJ7ZmRiYlIzhWuFly5MtZ1qrCS1KUtipktolghCs8ueeuWu4hPwJSfgSrwwywvGs5wrRSVqWzVpxFqYJQlOOG98OXTh24dccadLZMUuBLMCE6GbqoVRlWKsoowhGAQRpWE5RIQglGKMYxjGOHg7YdYAhNhGRgzbt8uPEtxYmbBa0yZGK3C3wuVrbE2cZWuFvmZOWYAp9LIT8oRn5Qe8k8kZTlWNcM8dcePDjjeU6UxWtoNlMlMkLQrTDUIP9pN+1J4Z0xjGuWOGOWqqU8b7ud8Y2LTVzXFnIhNEJxmjGKZGUSCU5EYIoRRQmnXl5Z+BAITYQzY4mOJm3xrXOFnkWtMWJgtcuceFa5a4nDlkxwuGrhsAKdymE/KqZ+VU3LHHDDaNoaterBh3YaQIzmwxxssMMLyUwQgCD/U0fqS8658OcbZz068ufCVXhSpjFxG62zxxx2IPsmDK8rTExBE1NTiauEpm9+f14ACE2EOW2Fg5YZGC3E0a4VrRu3brXOFg0Wt2bRiwatWGZq4agCnomhPytsfla/lO0YIIzvW+fDlnWK1MVMWbJi1YOJilTDtCD/UJfqL+WeF8I1WOFco1E426usc+PC+eOMYmrgIXHYMhhRwwggghkjiIIZI0MMEcdujgl1gAhNhGZrmaZXDVgtaYceVa0xOcq1ywxNVrNtibtsWVxixN8QApzL4P+VIL+VIM5czp1YzyzOrTExmLFxc3KbnczxrriwIP9Zd+svN6OfJ4viePy3WazFwQiFTMReFTrg5MWg/Iic8ZmJgTKRMEwBKJExd8/bcghNhGVzmctGeTEtyM2jFa0xsmy1w1wuFuHLmzYsbdoxc5WAAqbAUSD/hac/hap5zrjwvCnLjwHCMVCIzWZu5zMynF08bNRhmNz38Dwam4mJ1x6TACD/iDi/iDV3WFZ1uJ69Oo7plOHBjDSkTM9fA8F4+LSxGKxE+BeFVfDrEZAg+XvPTvOVxMkTCZiSUJhEwTFxMJgRcESRcS3ff040CE2EMczhvkY4W61zhbtlrTHhZrXDjDmW42mVpkcuGeRwwbgCoIBLoP+GcT+GcPrzx34c6nEaqtRrfjZjAuc9eXPZF8J1XLPKgCD/iEK/iEZmNMRiKRWa3XXwO/GNpiccM48K9MRnXfHfM8QhOVuh0ZznFFNCcpynKICAQnCcYzrh165dYAhNhGTE1Z5WWJitzMMjRa0zYcK1w4YuVrNs5buW+ZjmwtsgAp9K4P+Gpr+GqeIzq8Tg8LLUargxilzxzx59ee+fHjxzx48+YCD/iHO/iGxYuduPM8WeO+c3MVXDhjhHThXBwmpzjnMWITnbsvBw1ijAEU4RRhERhAQFeHyYx7wITYQyYZnORs1brWLRo3WtGbRstxOMLFawbN2DXHjZ5m7DGAK+QLqAYT7uz7wWmC+DHLLDDhje955ZqyvilmSlKEI4JZLYsmLNgwYNWDBm0W0aMWTJipiyYMGTBgtghBOM41nGcopyJRkhaEKQlGUYznHCnWqc4XXhWta1jjnhreeGd6znOs5VTnWeW+PDhx3w4a4cd8uXPpy8XPr26cu3Dpx3w4b1rCsbwvC8cKsyNJKQjGE5zrFhVrCN6xrWOOF2m98ul4B5mXDEIL+37P7gPycZzOTmTkmQyJcknh4sWttnW75t93aW2t3dtTJnic8CWr2XTcM8q2wySJJvNlm5bIRxZbV23W+73y7dnnmzqsqTM3hmJknGJyMyyS5bJLI5eMjJEeO8WS1Jnfi5viC5+EPwHb26uwQLJZZZ5yhFyxNkWUmpuWybBLKFipYuWWWULFixNygWVLASrmyluWGIylaUlllEs3m5YhZSgEqLLLNixLKlFlvft+2/AAhNhGLKyxN2bdgtxNcTBa0x4XK1y1buVrNm1cM2rDE2xsWYArCAWSD/XYfro+OvB4dcVx4PG3qoqorFY6Y4axjhjGMY1qqYiFRWKVM3N3cXETExcTNyzN3vWV4iaGp0xfgTz0Ag/4n/P4oKc9M+A4dO/ZicKVNSkuJTMxmLiaVF1WZuUzOIU1dTMZiZXabm4RJCCalU4Y5TgCD8rU3tnczmSSJqUIRNTEzEb4ZhJEokiYmETEhdSBNTEwTBMJiVxnj7svhACE2EY8jTI0b4W61zhxslrTK3YrXDNxjWscOZnibuGTXLma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hHAOAgAQdBMIH+gcBEKoubVZYW5lIly6WiMFujU4DCEgQRICAAkU1BQM4C2QZIDIJAJCbAwE3wB5FMwkAkIICAdvFHkU4CAD+AwB7hdI0Ek7ApD/TAKQ/CpQBQIP+Fn7+FnfetunUGcbqwqmKqoxNJXNzdzY3qanUYiqnlz5ZsIP8v5+YV8bwfAceAeBnhGtY1Et5vjx4545u9yRiMY5DwqjFXW55zzjwazaEZhEhGE0YxTJwjCJAEEYTpOEYCEYwnKspwnGd8vJl4AAhNhDVpjY5nDjGtbY2mJa0bZHK3DiwsluHK3asMTbMzYMMQAqCATeC/qYz+pj5u83msAWpubxl8MySZ3N27da1D5eAg/zmn5w/FYiYnN54z15nfvues5TiImMOnLl4XTpy4Vbjed8c9Xewg/E9LzfDgjdXJKJiYkAmrIEJiYuJid8fH8HsITYQxc42bfHjbLWeVq2WtMuTEtc5GrRbjYs8rLCwytGmFoAKciqD/hzG/hzf3ScRisYjTUVUDdc6711jq4s51voog/ywH5X3hiGJRa4urE1KLxnEpjM3c99ZgITpW7ZGU4RRQjCEEEJIwIyqjGM43x82HYAhNhDXI2c5WjXGtbtGmRa0bYsy3FjbM1rhqzaM8WPEww5mgApSEoP+HoD+HoF16N0TE4zykIP82V+bLb08CdKxMZjOQIXKYiLUxwQpYJUcdeDwNQAhNhDlqwYMcmRwtxtcWJa0xsWy1y4w5lrXEwy43OHLibsmAAqQATKD/iA+/iA/7koVOp1FaxiMVK5vOWUs1Y41ERPDjwCG5rTmtYaChoKAgoSBgEHCwMLDxMLDxcLFwcXBxqJgoGIgoy4wLgQYUoY5EQ8JFwEWhONwNPPhBOUUYoRlGEYSnKdKwiBBGESKc8PRrgAhNhDTNmas2DZotZMWLla0w42a1w5aYVrDHizM8mFg5aNWgApwI4T8Q8H4hwZwgjOOGGOGOGPNx81ZJSotKkmTDiCE+cQ+cHrGeFNhte05NGnZTBixYLC8dsdbCISnK6qEIUShKKKMZxRjKsopwnfm5bAhNhDlzhZ5cmbCtbuXDZa0bZcS1zky4VuRy4yYsOFzlxuWgAqjAT2D/iYE/iYX4xWavWeE0xGMRyjUVBczeZzOZm4jnyA9X0JwYjhvhICG5gbmDUIRCEhISGgIKEg0DDwsPEwsTDxsDFwsLAxKDgyCiIK2wfg4DDk3EREBComFj4eRhId6HdQQhOMYRnCcJwjJCEYRhGEYwIwhOUUZRRhEiTnl598AITYQ3ysXLhkyZrcjZm5WtGzLItxOWLFbmyYszlwxas2znGAKZiCD/ihC/ihRM4YcJ6Kqpo3Oc887244og/y+H5fPXasYiIm83nPHO89V3I1WtIXBZqHQxxSwoxDBDBJLJCIY4ZZ9CwQhNhGNgwyMcrFgtZOGuVa0wuMq3Ezb4VuVq3y4m+Zk4xtHIAqnAU+D/ins/in/8Ac+Rz5N6DnyEXiVFEQFpmMzW6FGGrxNTmJZjM5zWPV8QIXzGHmL4RBCTzLbArqGEliigikipUwU001w1w0yQzTQUWLplENBPDHPHPTPTTLXLLHFquFdcIOvIve8ylAiJhAi0ylN1cRMREJmpiUiUTNXElRUXExuevn99CE2EMWTZzicYsa1k0aN1rRlkwrcOZw5WsHOHFhw5sznDkwgCokBKYP+LJL+LI2U4lF34Hg9MzljNXVnYqMNbt3rrxCH5XblV4FBIFB0JgMJh8KhcZgMJhMutNotdqpdKI/NIdCoVCINAoBCYLFYNE4GhdFc2JHBGICCBBDFHBDAQQwQwSoY5cHm4M0AITYQxZZcbFjhcrcjLFjWtGbZotcZszNbhcY2DdzkzNWTFiAKwQFXhPwwWfhg/0ZcmXJr1b8FYVinGMZyhCELQlk06GXICJGEL2vatMODHRCcpYcEYBigtGyUZyvTLg38TSCE+kC+kRyYcGPFjxY6QhOkJME6TtWV4TYcWNix5MuisaKyjj1a8mXNn0adlyE8erXixgjFFFCeDDmz7ssKAIP0L3m7mSYlEhVwi6uJSARMEwmJESESBCYmJi5mc3xnj4PoACE2EY2WFtmY5Mq3NlaY1rRy0wrXLhzkWtXLhyzZZW+VhizAClUWg/4V1v4V1weX0zMlRWL8DNCD/V3fq7weLyzWYu7zXg6iAITViVVnOM4wmRnXL04bACE2EZs2RpjaN8S1zjZtFrRy1yLXORw2W5MOLLlyNmzFxmwgCrUBVIP+GYj+GYW/AtS3Xp16zHPWyLRTHbr4XLFVqY23mb54zmYmIrhWKpV7nPPlna0s1NJ6cdYAg/28X7e/l1qIRTGfAzpyvTGa3d7748Hjnebmq1XKuEeE1ELz4vTyc3czVajk7VyjhVA3jnfMg/Y89czMIqYiYXcXCYmJiSJKuIkiUouLiUTNQEKmSJkW459WfOAhNhDZs3asWmTGtYYWuNa0y48y3DlyZVrNi3zZGmNgyy5XIAp7LoP+HUj+HWNNpi8ViNYxWKqoqImc5nPEXuJqdYnloIP91B+6txwjTSITU2zO97zd3FVieg6OFYxOM52AhMHQ6sIwiijCKFYRhGKdpwShKEYIk0Y1vx8tACE2EYW2bHmaZWy1y5ctVrRnlbLcOZu2WtmOZnkyYmjJw2YACo8BM4P+Hgz+HieWp1WIxfkccQijE4ilIlc8b67474821olAhPwA6fgAnhGmOOWuXHvlvz6cuHLWM5WliwZsWbNizWxYKQhGMaxw451z48KE6VujOEYoxhEhGCcJxIRpOSEUUp0jCEoxhOuHo14wITYRma48TLK4ZrXLhhiWtGDPItxMmmZbjbYsjhvkwuWbLIAKuwFLhPw++fh+jrjY63rOc4RhCEbQlghgyUxZsGTJkxYsmC2LBiwWtK0aVnjY758OnLp179/B38Xg8Hh6dePLirgwAIT66L66+E7IQlSULJUtK0MFkpQlCEpQLwvhvjy3x5ceXHpw5cuO+OtSkqW0WyYMmDRktwqZMQCD97HszK0pKupiJmRdRdSRMwETEwEJAiatFk3vv68eQCE2EN2mZw4yZcS1g2bZlrRyyZLXGXJiWtcrBy1y5GbbDjZACuEDrwKD/gCg/gC/xuZi91u43Es1MbzEwjTWqjCM8O/CbvtnTU8JTMbjcxeN8OfLjwnExiNb1NXAmMMTicRdTEwmIjGI4XieW8XjMIzRNZxmM4REpXEGDhTFVWo4VquWMYiq1EVMTm5zmd5c88ePPfW85zCZrbM3KYlEzO13CKqoqKhMJm5nJcS3GZ4znjPHO7vitMkzaYm4zOc8b48bXNVWkRW/C6wAg/zBX5hPUVrGo6Vycp5NOkajFUmbrOJ4R0rtVNTFyIjWKjEJnMzMSavFnFxmd5lGZzi4tN8LJur4zeZImIi0zeZzTjWInHGrrjOZusirqZu5z1rcZxlN3vjnjOd87cZ47vPg3nPg3u9tw3d1N5qF3tu+ubzzTKqmoZnPHN5tE8oamapHBqKqMTrFcNcMRXDGKpwnhOmMViNRqOWK1Wp6Rw4cNY7YrICD5Yu8pkmJmpoQJCImIQmYlYCYi4iZiZiImESmYmE1ZEpqamYAAlWRMQiYiSYuJRM1SYIsRKUTKpgRWasSmEShMSJiScWmpiU8NxnVyRcXiYmEXERcEWRKaRMCZi4VcAvFwTAAESIlNSIlMTLefb4vgIAhNhDBmxZtHLlity4WmZa0cs8i1zhaYlrZpias2eZq5a48wApOE4P801+aZxNS3274yDwPBIT7T77U2E6Tno06M+YGbOCC58nnbWytnW+e+CE2EMsjBy1btmS1jixsFrRpizLXGTMyW48THK0w4mOHFkyACsQBQobtJO0hgENGoaHJeEg4GFQaBhUHBQMBDQUVFRUNFQ0NDIKAhICFgoGBQsXBw8PGwcbBx2AcAYdqoWAh46DhAIbmyObdgkBARUbGEDCQUAgoCAhoKAhoKAhEFCwkOh4CHhYeJg4uLh4uJh4mDj4aFgoGGhIS8w7hy1sI6OiJaKiAg+yZIlMsxdXUmauriahExNTK4mE0oiYm4lM7z19V5gAhNhGRhlxMMuNmtbZcjNa0xMGi1wzxZFrBlkc5WOVk3ZY2oArDATyH4ZDhkRCITEIjHI6l0vE4nMIhMFgqCwGBwNA4BAoBFpTKBO51AYBGkGhEIgUAgEBgc5s1nrVbp1PAh/H8d4/jxP59NZpPZ4o9GEGg84nNYkcCg0Eg0EgSFwCHz+sVkRWKUmkWWWQGBQWCQCCQqDRiPx6EwiJxIITRgnOc5wrKsIwShGEYTjKcI0rS9L0jOE6RJSjS8Jyw1ZcfLjGngAAhNhGFu2ctWzNitaNWjla0yt2K1yxzN1rZwxwtmjFk3y42AAq+AUCF8R54j2uostwGBxWLxmNwlc0aKORg8Vi2MxoxWLwVsUMcEsEcUIZbBzURSTVTSVwV14eH8hTXkKbo9Gn8+p9OqtUrNYsNgs8wg6AwGAQCCTar1ZRaIJxObJG4FDoBAEHgsRg85E/i8TisRhcDg0GiEMkEeikYg/hLx7cd5zcpmLKmatGYvG+GrqYnW5RdXOJi6JneMzvxfVRIITYRhatMOLDicLWjlgyWtMjdutcYmbNbmZt2bDMxc5GLhkAKqQK2AYP+Dn7+DnlmJca3ec5zd3my7zc3nM3mrlKYuYQikcIrhjhEQlEVjlfSahicNXwiMajlWsaVwisctRiYJnCKRM3FzczdzMwmpnFzc5zPNu83mNpi5uZvMbTMis4z28nyPP7da3uD/YCfsG9TJMTUIqbrMWukVGKwqqiaRYBFxcQhFXS4MXq8E5xlcTF1MXNzuM3MxdXERmrTtc3RUQpHGMs1dUwpdXMzEoqamLvcZnMcancIrGOGPA8HwN8M8piD8CJzMyklKJQmJhMJJiYkhMJiYE1KRUomEZiUE1dSRE1dTEyiZSJgEQmpF1JJEwgJiQRMRNWCJguriRExM3MTNrz4fP4GITYQybs2GZm4ZrcLhqyWtGzZgtcNMeVblx5GuXFlaOMbnMAKtAFzgv6DM/oM0AZmTjOZnPGeM5Od5q1lky1b1SZZLF06tqzbd2+b27LMcuZYmqtkmE2bdIP9pN+0z5AeF4fkcYqJwRU3WYzV0iFTUolU0IiUkTcTVpqUSlcXdrIRU4uE0upmZJiITFrm8IL8HfgG962WEJZUqWAlFlJuUlTcpFhZU3KTcoAlzZZZbLLALG33+CfgITYQ3ZMmjVswcrXORzmWtMzdwtxYsOZayytczFi4ZtsWHGAK9gGIAYT8U634p9a4Y54Y41rWcpwlbFTJTBa1JYLWhSUowlDAxUwWohSEaSlKkJUmnGsaxjEjCEkJShIJzwxrWdZoznOONhrWOGNb4cePTny6deXfpy49ePTnx5eHr4+Pjx5vDIL+YDv5ghm83jjkkkZlkSxOd8bncWUbbrc2JMQmtbZ2Oraty5Zdeb21LiGzcubFlssty1nSrmT4Jz5OgIPUEpWXATVxMCAJBExMKuESuJmLpMESiYmJRIi4SgQmJmCEIlFpJiYiYmJi6urqU54+vPtAITYQyxt2jTNlxLWTDJiWtMjBotwsWuVa0aY8zXFhc5WubIA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M5HAOAgAQdBMgK6gYBEKoubVZYW5lIly6WiMFujU4CEghIEESAgAJFNQhIEET//wNFNQUDOAtkGSAyCQCQmwMBN8AeRTMJAJCCAgHbxR5FOAgA/gMAe4XSNBJOwKQ/0wCkPwqCBNwBhuuM652VioRBICDgIeCh4CFQsBAwEHAQ8NFo2Ej4OFR8NGwULARJDwkBEQEhDR15hnDFjYSMhGRt5e4um4SOgoaAhoOEioiQS0TKQaDgIREISGgISBgoIgICAgYAgIGEQkFBQUEgoGBgIOBgYFAwEHAoUhYFCwMHCwMDDwcLCwcLAw8DCwELComJhY2HiYuNh5GJi4+Rk4+RkZONlY+Pi5WLkZGTjZWJkY2Ni7Get6CBgYNVVdlUwkLFQMNBQkBBQkBDQkJAR0DHQUEAhvEEt4go4tAwECgEEgIKCgEAQMDAwMFBwkDCIKChIGKgYaAhENCxEHCQMBAlbhLCeDMG4IwTgjBOBsD3U6hYAELBQsFBkBAwUCgIGAgUDAoNAwcFAiAIGAg4FAwIgYCBQAELBQcJCwUHAwEHBoWAgYNAQcFBwMBAwMDAQaFgUHAwKCgYKAQUHAQMAgIGAgISDhICAgICAQEBAICAgIGEhYSDgIWCiYSJQMBAQMFBIaCgIpGIqKgQg+Hqerc3MSpNJqavAupmYvFbpM1tETEwlcTMTSFTCyZLqYuIvWYupiUAiYlAiYTC6mYmJJiYEJJiYRMRMF4uJiYQmJiYsmUoQghJEphMImiATMLRcLXvn6rkITYRiy5XDdozYrXLjNmWtGeTEtc4ceNa4zN3DJm0w4szRoAJAQqXATqG4uDi4QrK0CcnYaHiouGh4qLiosjI0Avr/AkrFQSBQcTGw8fElnZWYIfwSpeCVMJzOAKRSZtN6BQaBQZ9P5tNydTsAns8rMYg6CwCBQSFQqIQKJFUqtaAg/GrM2lMJkTcXFoEwCJhExMmYuLm535vgx4wITYRmb4szbE0ZrcWJszWtG7Bstwt8bFblx42zHC0ZuWbfMAKYRmG5ZLlkxeXoiYiTkpOSS8sAIfwSmeCU0R+PKZTaFQ6RSZ9P1Go4ACGqoqXhULBoNCwMDAoFBwMTF08FB4EITYRhZtnGNjhzLWLTJhWtGzXEtxZmOJawYscbDK5aMmDdyAKciKD/OBfnHaz23w4ceDhURDlEzF1zzmt6545AIT8FLX4KOY4aTrp3b22WGN7xlSlLZMGKFmCeGWUhMHWy67xjGBEjOMYRiRjCcb14uOHgAAhNhGTFlxsMeFota42eRa0cOHK3DlzM1rLDkxZWTRvmatswApmGoT6tD6t+MduDHLDgWhkhilLBPBXFllAhPwQ1fghjpgjqnmvgnCNV4TrjtpphziFo0UGZjgnihjhhRoY0sEsteVYwCE2ENcbZq3Yt3C3Kzy5FrRuxyLXLhi0WscmFzlxNcuJy2xgClIRhPo0Po0SOqGKuZbDoy0sg/4KLv4KLzp1wiLxxrjcAIWjUQxaWWeOCeGGee/AyCE2ENWDhy3bY2a1jizYVrRi0YLcTbK3WtW7RoyZ4XLlvlwgCnEqg/13H68PceHy68s9r5MaqKxguNz36dQiMYnpNYCD/gni/gnrx230vAhds3ucrMa3o5QpGccc2IPxPY8HvvN3NymJgghKJJE3F55+vPAhNhDRm0YN3OJutxM2jla0xOcq3Dkw41uHK4YMG7FuxwsnIAqGATKE+1g+1dmy5ODapCFpStC0KSghWMcOHFjGGkkLTwZ+RrzTnQCD/gqM/gqb6O/ZiKUiSZzOczaInlvQ7T18bjF135eHjjxAhLdqnB13jOJOEYwiCEYRlGRGEYxJwmJ3x8V4ACE2ENsbFvhasWi1nla4lrTKxbrXGVm1WtM2XKyZtsuVq2xgCm4ghPwCUfgEpy32cnVpwXhWC0qSwUtTFaFp4L1rjIP+CBT+CBXi4Y4OjhGrq5Xadzlx1zvMgIXVRZOGOdGjEMMEMEKGCOFHPXn4GwAhNhDJg0zZsrFotbsHONa0zMGS1wyYsFrTK0ysMznI2wuMYAqMATGG5ljmWZGQi4oXd0YHwMK2sLSXQ0LCRMJGwcHFiDhYKBgoKCg5aDhoAIX4NKvg0rhgrqF9xjMaNhsRLHDGgQQSRC6GBBDBgcRfLGCD+Aq8XwY3F1MxmtxeLQsuJi+F0iYXWYzPHj6s8CE2EOWjBqzcMma3HjxY1rRi0xrcLVy1W5W2ZpictcTDC5cgCoYBMYP9Ed+ixrnq9RwrWNYxjFcoxqV545316ni3uNlYrlPSsYCD/g0W/g0LTq8bxxx16c44t545zkjHKseAa7TqKxeM45648wCE6GblwmuuiIEYTleVZQnJCESUYoRixzx69cuUITYQzxt3LVvmYrcWLG0WtMeLGtcOMWZa5yZMWRuwwsWWHEAKkQEzg/1WH6sHvbjq+Dprl04YxjDhKJbnrfHfPeec2RrXKPAz4FxAhPwaTfg0drLFPBPBek51jjvjnjwznOMp0pgpbZj4DNHFCFJwvTTLDeqEp2odWUpqo1jMgnKMYTjOEJUjSEoTnGKMJp1x82rvACE2EYW7nDmYs2a3DjxtVrRtjarXDHK1W4WzRg0aZWuFo0ygCmkeg/2m37U3tmqqufKxfgTqcQZ1z7dakIP+DWL+DVHtu8bcY5jnnjebhwjhXbTohZNJDnYUMEKKGCNHDDHBLFHBLLXk4MsAITYQzwtcbJs4YrcLZm1WtMznMtxM8ThaxaMWLfE3c5GTXCAKhwEzg/19X6+s7xznNzV6jGI1Go1OpqVy59u+M7z083hcr5eD4DCE/B1R+DrnMz5llJQlGUYxRRilEIwz7NurXkxxlGcYYcGnBECE6mZ2YxRRTIxiQjCMkCEEowgIxinGtb4ebPYAITYQ2aZMuPK4cLWOFvlWtGbBytwuGjFa5wtWOJzmzZW+JwAKiQE2g/1/H7AvgzyzGBUTicREVTU4tbOY3cszbjG7u4vV3wCD/hBO/hA5jlxrLeeLrfWed5lhHJyrVY5RqsNXG451zraOeJkAhOpk5NWGc4QjBFCcYoxhEjBCMoFK0QQIwnOefo4ZcIAhNhDfIwbNmzTMtZtWbla0xsmi3E2bsluZhjcsWzjC1bsWYApwJ4P98h++R9GteDy3q+UY1GI1FVC5y6qua1PZWoP+Dur+DuvHPlnhnkxNZxxXu8pKYdEMbxx6gITRzuOjGdYxnGMYAgiIEYRjO+XoyyAhNhDBy4aM8OVmtbYmTNa0bt2i3FkxN1rdpmc43OTK2YtWIAppH4T8AsX4BY8eLPmz5t+K6sIoIWlaVskcU808IIP+DuT+DuXny3q6qIYVV4ukycddYzmE6GTl1jFKMYxIkUUYxnOeXXl4QCE2EMHDFszxuWK1u0yOFrTKwarcOTCyW4srfI4ZZczZlkxgCnonhPwDdfgG3nmz8Kto4KyrGdb1ne861ratpWwYtGDJbJTEhPwfPfg+J27t+zXLDLCnOMYkpWlijmniUjCEbY53qITVijWc0apxhOEIoECESKaNcvTrDmAhNhGVjhY4WbNotysWmVa0YZXC1yxZYVuTM4asmuHM0a48wAqYAUGD/hz4/h0L8B16TFXib1s8DvwnV6mpmJiYTEXWYlLNt3d3lMIcM+BdAIT8IAX4P98bNnyZdm3Zhx5s5DTLHDCwzhGkZLUlCkLSwStGkooxjGqqsY3tp0aQg/ArcpRKUxASmZSCYlEhExMImCauFzPPn4/PgCE2EYcLjFlYNW63LlZNlrTJlcrcLnG3WssjhtjctszBs2ZACn4ug/4f/P4gCeLG+G+FxFTGuPBrGMVMZb78u85q2L1PK+VWg/4OTv4ON5dM6zUzd5eD27ueZsjHDDwrw1cEbx1jPUCDfBT07nczMlwkTF1MIiIJi1zOc8fB8PyAITYRiYOWrZiwYrWLNq4WtG7ZitwuGzJa0y4WjJixbNcLVmAKlwE2hPxCefiFRpGdFoWnwL0hCMoxXjn1a2OMryvSdL2nSdp4tOjXKWfFlmCE/B7B+D1fBCNJxTz5sdY3heU4JYs+ZqUlkjira9Mccd558GHgwa5YYQCEh3J8uc5oowRhGE4ThGBBCEI2EIk4xhOE075+bhpyACE2ENcTVrkcYsS3HkcZVrTHiaLcLPDhWtsLhyzcZGebNmZACnYng/4kWP4kbZz11vU8Kx23rtJjMZccc3FxXeriqIP+DwL+DwO/A59uvLcXG+XPwN3iai+G8ZrONxN65zvIhHex74k6znUEoQUjCEEUU5x09lHpACE2EM2jlk0ZsMS3C4ZNlrRiyyrcTLMzWs8TbMwyNMLnI3cACqcBTIP+Jo7+Jp/s79g463VwqIifAuqpi15vr4HgnOkRWNarFRc7vPUjjKYiaimpz2CE/B89+D7HQy5AxQgpFGeXNnrG84zgotC05YsezDBPDkyzrGM40gpQzThJKcEZbeJrw4iD9jxI93N3ISSTCYlEgiYiUSJhMJiYTEJgJTFzvPg+XXrAITYQ4aNWrds2YLceTG5WtGjTGtctMTNaxbsmDZmzZNmzhuAKYhyD/ilm/ilXrMZnM715fTjU1VYajE6ZhPwfkfg/RmhMycHgY8UcEcSyUq0xxnlAhNkZxVhFAgmmjNWN68efOCE2EN2jJi3zMGC1jjyYlrTE5wrcTNtkWssTlwwxYcebK2aACpQBOYT8VLH4qcd2HAxRpS1IJzY456Vy5NOC2HA2VhKFYVjjxY05EYQjgw6NOQCE/CBt+ECfPKbLFWcJ0jgUpDFj1a9l8ujSthmjCE7IwZMubPo05s+LHa4Ag3SJqYzNzMkKCLWSiUIRCYlKZiZnPP0b8AAhNhDVnkyMGDNytYs8eJa0csMy1yxYt1uFpjaZs2Vy5yt24ApuIYT8Wxn4tfaY6XjWNba9XH0YbVkpG0pShbPxM8LAhPwf9fhAJlOE5RlPJp0XxMCS1ZJyvLXsx5ZAhM1EZzjGIhKJNFMnGNb15cuoITYRlyYWDfEzYLWjbM1WtMeVktcYcrdbkxs2bNo0Zs8rbGAKigE3g/4vMv4vM+uM0hiKqIq9EUmszd8083OucZjc82953vjjrFyAg/4Pav4Pa58TPC8XGZmMru2cs4vSsPGvhGoTHFuuM5uOfLZAhMHW4s71ThMjAEYpzhOCUpSQlGMIiaKM4Xv26wwAITYRlb5HLHM3xrW7XKwWtGGZstc4muRa2zMWDhrhwsWDdmAKVhuD/a+ftfenVjmmNmdb1vCIiMCC/hx7+HH9x8SZkkBb29fCAIPp03vMzEIJSlcTeevl4CE2EYWeLNhytmC1vhYsVrTM3ZLXDVjkWsGmFlmc42DfNhZACocBNIT7q77r+WLfkrKcoloyhKODDo08DHaFI0JxrOscKcYxwa9WPECE+eO+eTtPIlCEIRhVOLLs26teLHGasZwhWEYIoRpHNv3Y8TNng44WUXMWJiJiYiUTMXFwmJTEi8znPg8fWCE2EN8zPM5b5GK3Kzw5FrTM1aLXLdqyWt2uPC5YM3LJhmyACoEBLoT8AeH4A96Z83DtOJCy0pMGHRp4WGUJVpVVOsUaynLPmw4AhPnzPn28kI5pytCcoxnGOXZtzZ8WFVVWE4xhGEp6teqtM2eD9LjvM5Ji4mpIIlBITFxmss5b6+H7gCE2ENWLRm0bMMy1mwb5FrRi3arcTDLkWtGDNgyYZmWVkzZACnwthPwEDfgIH06OLmrCspyjKFGCVoWhgjSUooxvG+OOOOGWfJnkg/0F36C/r0IqoxFNZhc3PGt73Obm7oRi+me1AIPHrebdpqU2mJiImITImC6zEzm89+Pf1iE2EYcrNnkx42y1nkx5FrTFjYLXDdu4WsMjBhkctWTJticACsQBY4P+AtT+AuXN1mt1uNxcri5tKYiamsKiMRMIhUcJ1jGMcNYrlisadEMZttmLxmOOee+fXnx3vPHj18Px+/t+P1CD/Npfm4ampgQq6mpi6VE1CpgxeJ1OIpClXU1NWmuLc7c85XmbvMcY51xccXU4nExFRw7eB4lAg+HnejIiVgmCQEJqSrRMSuriYi6uriciUKhEIghFxMXi5iUplnr6roAhNhDPDlY5GmHEtxYcTVa0ZuGy3FjYZVuVk3c5WLFwzaMmoAqcAtUBgv5No/k2kCXx5+j3MZVmzYG5rznua2bfLe5t48XNaic8czxJJZubm8SMTZq2XLNzuXNkSWdxcyTJC7dC8s6tll5eWTIUXZe7e3KzJJstSIHXZsuSzNvb8fyfKfTagv4l6/iYv5AfB8P0fT82yZkknLM3NlibdlsvjMi683rfSZc63ve55yskhZ1NEXOi7FssrLLuSppbm7hzs7403DfFEm53KVubLG8uwZsgEsJaO5sWKzcneHwagvq8tWxbsCbmyyxLJZc2bG5soSkmywtyywqULEoAAAEqVKiyyhFM0AlllllBKCyWywsAAiyyrAmy2+fl/Bt9ACE2EMHOPLjbZGy3DkxtVrRu0bLcTHG5WsmDZqybt2TBk1yACvkBigGD/hDy/hDxmYDesZ7XGrxENZxNVAJzK5iLSLq6m6uUzMXREzE2mJiV1nhm+Vyz068ufLn069Ovbv4Hg+F4fbvy59OvheH4m6nCBJJE3jxeHHywhPwGLfgMp0ZcgZs+jTqqRgleUYAjCMEZRihGEJyhGBCEZRRRIIwQrKZGCcEY4d2PHuxwZdWvZtzZ82fRp0adWvNn0acWO18mXNdCKEUYEUIwrS9r4oL8AfGW7akuWbKsVLYsolCUm5ubAEpFzYVKJZYspKJQCUllEoTYCr34/wffiCE2EZsrFmwyYsK3IwYNVrTDkYrXDPLiWsHLJvkxt3GbE4aACu4BgQGE/DxZ+HkdVeNb1nhhNMjJKkrSxWlTFC1LWtKmCVsUsWK2K2aGCFoynGta3w48NcN6xjNKdIrJIJyjGMJyvO9cN74bzrW98eHPl069efThz5dOPHjy4fBvSvlsgv5aS/lpfNy4xy8vN5vNwkyZl5Z1dl1Z55s2tm3uWVJsutuzspedwuzsVLNs3atJZa2wnrnjPHM9Z8Xj18iD7STMzMzUhEoTCUphEoSq4mLqSRMSQIImJiRMTAiSJBEpEomJqamJgJAl18Pv7gAhNhDdszctWTNitZZcTha0bsmK3E3bslrlk5ZZsTZu4w42gAqkApsBhfk+4+T7nS6TW6zb7bgvJUy1x0yp4YY4I4EEUUEiSSSaiCiaaSaKKCSCCKSOZBAigikgmgoSRQwIIqIJIJIIIUMBFFBEkjgQo0cSOGGCeOOWe2OuWeOlLKrhphhnhnjnlrljnhI0cctdcqGSiLASRIT5bj5bnwX4K7/e6fS4eSEIyhJKiUKLVpXBjxXgQgiwTtGFaVqrCsoQjBCsrzBBBFCcU4QjGUZwqunOsKwmghOBGcaickoIxinKsloIQhBCMCtKyvgvkhmtowCC+rfNpKUqzYWUlRc2FliIsLUQlhaqWWBZZSVKSpQssLlA0qbyJedlqbJYuEs17+H8C79wITYRhysGeJo0aLWbZi3WtMbjItctGeVbkYYWzduxwuWzNkAKggK1AYP+Q/7+Q//OOfLny58nh+F4sRtmJohSIYamKhRUJi03FwiazjMXcTISreLpcTEplMSIuGcTCkTMZxupJCLqZLxcKiIjl4fheH4Xg+B16OvQDnyHfsd+wHPkOXPkgv4ks/iTufB8fxe/Vg4ZJzvL4uHrcsbLPOd53MqWluOSZVnmdYLI7VsuxMlxpbqr2aWTcsLNzZQm5sKWyy2WLALBuABYPo+n0IL5JvWrQEFllm5SbEssm5sKhYAXNhLLNzZRLmpQTcqVLLLFixc2WUEoAiyyypQAAAt3d8+/wD4AITYQ0bNWeLLjxrW+Jo4WtMjNwtc5MWJa0Y4nORxictcORmAKVxiD/lXS/lXJ4nXp4+NrWUYcMIP82t+bj5HLn5E4aiE3mXHhxyCD8i+NykmkxKYvN+D4vQAhNhDHC4YOMePMtbMMbla0zOXC1y0bNVrHDjcZW7TE2YZmQAp5LIP+V+D+V+/cbvd7Riq10rhGmI01NTXFm+MzmN68HWSD/OlfnW65OVcMYiJncZyi53PNzzlmppGp8TxfE6RAhNHE5KsSVYRCMIIwAiijCaMbzw82HEAhNhGLFizMcLLGtZYcjVa0w4263CxzNluRw5Z5MLBg5a4WIAp2LIP+WRz+WRm3l63e73Sq1rtXga6OUREbbbvO28xJxIP9CB+hNcuvJWMRrGBdzxni43xvM3BiqjwPB8A7AIPl6k+zKREzF1NEKkklNxLM5zPfvyAhNhDFtmyOW7dstYZnLNa0yY2S3FhcM1uZu4Z427dxkcNcgAqCATOD/lti/ltX58eHj8Occ5zeaVjVdK1Wmo4RrGFS3fHe743POvBjuIP9DN+hx4c+XHSGIqohETEjMW3e753u7u5iWK105dOQg/S7ejeUwmrWTAIJhMJgmYurSznn6sYAITYRmaMmONrhzLczZvjWtMeLCtxOcjJayx5m2VmxaYsbdmAKlAO6AYbx/BeP4MAjYyPgICFg4CBhSAgYSFhoGAQUHAQsFCwcHAwMCg0DBQcBBkDAICDiIOEg4KHgYdDwMDAICAgoCCg4KDgkBAIJBICAgYKAgIKAgoGGgYKAEFBwUHAgCAgIMg0HAwaDQcDAQqDQIQEBAIKBQUDBEAnLu6vby/vr++u7q9vLe2t7a3tmBcCC9vIeGIbwFYeArEAg4KCg4BBQsNAoCBQJAwKAgRAQCDgIBAwCBgIKFgICDQcFBoNAwMDAiFgELAwcDAwaAg4SAgYKAgIGAQcBBiBCBg4CDg4CBgUBAoCBhIGBgYKDgYGDIJBQEBAIRAQCGg4SDgEHBQsBCwiBgUDAoGDVGD8HYLwVgvBWCcEYJwRgPAVzcWNhX1y/vhAQOEMIgIPAEwiYklcSqYRJKREwIlF4zUourqUwTEwmpgmJi4JImJmCYmpiUTExJFquJiYiYupIupBEkSImJiYmJiUSEXUgiSV3z9uZ9gAhNhDFriysXLVwty5GLJa0ZtXC1wyaYVrHFhzNGjFvhY43IAqKAUiC/u7b+7twAABK2J3nYLxcubLZsC5qzPfrvNwfGIXyJ3kTwAABqNS4C1siYggijjhpinijEUMKCNCghhQ14TC4LB4DAgCD8ReckRE4mLymVwiYRISiSJiYmJiYkEXVxK5mc9fNn1AhNhGJw3YZc2NstZOXLNa0YOcy3DjbtluJsxZs8zNmxc5sQAqNAT6H8Vp3itPBNpuAACCQUATqdptN6JRbFJYJAIDBYHOapVaBJYFH1CoYhfIseRZBg8EAADT6YAXXslk8lk85hYYUcNuEwuGwME6GAITtQ6YkRTThOCMYRQjCMIoRBBECMEJynCM65erCPgwhNhDTM4yZm+bMtbsm2Ra0atMa1xjb5FrnDhYtm+RqwasnIArCAWSD/fRfvozW9b6dfC8PxN0qJxhpisMIi5xmoYjU8FaitRVYiIpqWJik1iKpUVeCL4XgxNZq7Zvh5ICD/jgC/jgD8HwPF8TwfA79uPAxNXCLmExMRCMREROJtN3W5i6mExMZlMriYmJi4nMEU1E4TFb5XWNOnMCDxyzeRMTKEwCYkIlETEwTjMAupJiREoTUomIhVolmJiUShMXPfyY9YCE2EZGTXJlw4ci1rkyZVrRhmxrXDNvlWtWbBuxw5G7NjmY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lCHAOAgAQdBIYK3gYBEKoubVZYW5lIly6WiMFujU4DCEgQRP//A0U1BQM4C2QZIDIJAJCbAwE3wB5FMwkAkIICAdvFHkU4CAD+AwB7hdI0Ek7ApD/TAKQ/CsQBaYP+Oi7+OkWMZxvlz1lMTEwoxWHaKxWKqsMSZnM3Nzd3mefLnrMYiKjERSIXc3ve6vwW+OePHOc2jGtcNeJfjACD/gou/goFzq+GeW9QqrTm873ub68M2BCVsxdTEREIlMeO3z3zTEMVE1GOFYx048LqYuriaKiJxx5d4IL8Ae1q1azZVLNzYoLBKBKAllFm5uWTcpCUKllllLe+/j+3z8QhNhGZrhY5W7TCtbOWrha0y4ci3FicYlrnEzZsWGRlmcNWIAq6AVqD/j+M/j+N60qYmb3N8buJ1HDXLHLpjtrljHBCZtzvPG95znN5u4ziIxRF5jjvN8b3nd5ZmJw6TiCD/gnk/gnlvwo7Vy1yxEQi53fg3z3x43xq7ulRVVSE5vnnfHe5mFTEsqjWOVcI1eJxEIXGa58udoOvgJ695mZIIhNSkuJESExMTCYATExMTBEwImEkxIlN58Pzb8whNhDJwzY5XObCtzYmmZa0bNsa3E1ZsVrjC5a4WuZhjZMXIArnAXmD/jcI/jcXjJK6aQxKLSiFYajVY4Y6cOXDhrl04YxjUzxzu73ebvfPe+u+O73NxdXicXVRMnFnOeu+PHvz773x49eeb489zw1rh4XheZ05AIP+CJz+CHOuUarSpiJTEXN7u+N2zN3uLuIqMKVmN5zm7RjGKlPOevHjx4zlnOb8Pj4PHnc45cuXTEaqYjHDwNcOXLWoqqqiru57xvKC5OwhFtFhKubFlhYpRRLECViRDVqKKSy5UtSzcsLKlCW9+H8G7wAhNhGFu3ZZGeNytzMGzBa0zZcK3C4YsVrDIwyuWWNgwy4cgArCAV2D/jg0/jhJ8LwY1x1vUxZcRNTpUPEzwxwxqKi5zm7zO5m55+F4fbKJqaiaussyzM3nO8745zmLNcq8bxtgg/4UkP4Ui89LrHRwisUmbvPHOd82ucVOKimY3dzcFVMXXOc548b63m4iuFa1whVYnU6qtRFJjrOeoIOOiYiVtpXCYmJhBMCUTExMIsiREJpJKM1MXEXV1dSImJE76+vUgCE2EOWTbI5b43C1tkZuFrRuxcrXDLG2WtsWVixx4WzZhlbACrMBWIP+PjD+PkeODEQJmMiaimt+Zvg1GETMym0xK7jM5ZmZzBEVEVJtx3x3z47vjMz0xjoAg/4T5P4T264a1rhqKhF3u+t75+D069YiaVFRAqVTErnPG/Bnw974pwxqkRioxHCuU8o4RqL5cedgg/M8Dz8zczCYuAmIQiSLSiSJAImkwmJTEolEkAiRMXnx/RrAITYRmxtXLLDlwrXLfGzWtGORmtwt2jha5b5sTjKwxNWLJoAK8wF3g/5O8P5O8SN7cbvc3d2zVY4a7cungY8DXDh0jlpiCbvLKbus3eeOb6543uclODGNVWJiXGb3vfHj178+fHnfNueM7vjuq5Y7cvC14kUAg/4IAv4IAzwOXbwOnbxOlcIxM7vnz8Hn13vne7ZnKWYq8NMMUiZne+PHj358e++fHnnfHOcsVw5dMdsQiEVXStY5OFRVTqIrFXTGdd9RsIPxvQn35yRMCEomrRMTFwJRKSJiYEXV1JExMTCYmJJiUTETBMJQmpCYuhMJLXnwfRnQITYQwbt27dozYrWePIxWtGzZmtcM8mFaxYssuJtjYs3LHCAKtAFVg/5PMP5PMRy595cZzCNYrhrhXCMYjgjEpnLnHG8z4Pgc0pi8XiIipNzx3vnx63xzd1rlXhY8x0CD/guu/guvB6Ge3DpjVt549d743mZmbq6iMVUVM728299et7iI4RquU41TVYxWNa1hDO3fmIPp4Xj0SmLzElXMSESESAmpqYTEykImEARMxMSTOd8fD7+MITYQ2ZsnGVjkxrcuHM4WtGbbItw42uVa4cZWmLNkYuWmTEAKsAFQg/5VJP5VJdzO3G9zacVXDHCuWMY1qNRgtmc5TLMTFpgiUrnO9b48ePg+Dz685Y8SvI6cAIP+C0T+C0Xwt8K6V4GOTGXPjx77vOSVxM1MYmhmd54898+vPwczFcOXgeBy5duvTdRGL5VqpxtOwIP1u3o5u5QlKS4TARMSACJhEkkxKJiCJCQm+fk+K84hNhDHI5b4m+XEtaNG7Za0ct2i3Flw5FuVs5xtcTZy4xNnIAqpAU+D/k3k/k3z1vGYuM4yqMRh4UVquVYpMZu7zNoktueO88eOePFxVVYxjFIWjeL5OliD/hS2/hR70xNcY4zl1nPOevDmIQmczNxNVVYRM749e/Xn36yx01y7dOHDGo4MJgzwvw/Eg+HS7bTZMBMBEzEomCJBEoTUiUxMSiYTF1dXFt+L5c+MITYQ4w4sjRqyYLWzbLkWtM2XEtcNW2ZbhYYWuFwyYt2DBqAKtgFWg/5T8P5T8Xg+AlE3M5yzERWOTwmscJxBa4mYTU2mbjJaLqybnN3zznnx68eOYzqPCxrWQIP+FMT+FMVjLyL5a4a4Um98d8ePHnw5xK4RSq1NTOb3xvLKS7tnM5RiNa4cOGNYwq43t1472ITrW5NazihGaE0EIwjBCIQjFCIAhGCMIoRhGCMIwjAARQiRrl6cXeAhNhDbE0zYnLnItaN8bRa0y5mK3DjY5lrZwyyuW7dxkbtXIAqCATWE/HMF+OYPToZcjPgijGMIpKJSSQw5MrJlMmXFj2XklFOV6adwg/4UNv4UN+/ZvTsrhGoiblmZu4u+fbu1smJiJmG9ceHHg2CDx7Xi8bm0l1YSRcAETAiRK5z143OAITYQ1ZY2LBy2arcLlk1WtGjDKtctWbNa1wsW7Zy4xMXDJoAKWxeD/jpO/jpf7c+SYiamswur1lwAhPwoBfhQDYKZ+NelLJWnKccMMOWQhO5Dh3rWMyMIkU65dOPAITYQ0cssjVo3wrcLFm4WtHLRitcZGLBbhzN82PDhwtsrFuAKcSiE/H4B+PwG112OmGVaKZM+YyZd14QjCMKkJwy7L5SD/hUu/hUv8bjVVOLrLc9enU4cYmJTExMJ4bRIg/CLmUkonMTMEExJJM3nv18HgCE2EZMrHDjY42q1u4x5FrRw4yLXOJhkWsHLjDkbN3LLEzZgCnUygv8AIOH+AEHXxuWaAc2SyXLCr3nS27bUvpqD/hVq/hVLRjMzPGe/bueHjOczlcRWnCO3fsdKxjlVVN08UIL8CfPtFm1YJZVAJLEqq13vx/XAITYRlZsWOVgxyLWmZoyWtGTXEtctcLla0ZtGzjNicZMTJuAKgQE3g/5Okv5Okzr0denXpzpdZxdTiYq6AOnXws9fI6ohGL1vV7uD/hWS/hWTKtMYz4U1prNTnNz37dwCYtWcGJ1JxjPMg44TFQlc2uLgkret6kIJiYlImJm+fh+LHwAAITYQxcNmrdg5zLczFg4WtMmRwtcsXGFa0ZY8bFxma4czXKAKcSiD/k/g/k/nnSKzw49OOLxImJSm+m4svKZWg/4W3v4WycMzPg+B4PPLnHOcwnUcMcOUcNVioqbp1IP0uvXJOJqUJmUwkImJhMr34fh+ICE2EMcrBi2zZXC3DhY4lrRgxyrXGFm4Wt8TJs4Y42WXDjcACnsvhPyrPflWfz5tOC8ryjBCCSUq0Bo06tfAy49WvRpyZWTLkjjzAIP+Fbb+FbfW+UTwngRM5m758uYLqYtV1nF0KtaD12lmbWuExMxNIkJJhMSTK77+bfpAITYRmat8mZo5xLcTfK3WtGmRitwtMzFa1xsWzNzjZOGOZqAKbCqC/wBMwf4Amba5uXmBzebixO5enwfC3O1Y6IP+FnT+Fl2IZXPceG3OZmIhwrHQ5axWKiM06oPHiZu7lImYkkCJgImZm8+D44AhNhDjMww5WDDEtctmLZa0cOWi3C3Y4VuTI4c4suTMzaMsIAqiApEBg/438P44AY6eD4F4hMrmZmSorWOUdMY5Vyrtw8Dl24eFw1w1qsZqplWate3Nzztnd888c+Hz79+fXjx3O7ud5zx3O8znOb58d9ePXnxzx5uLjMbhczOYhWtY6Y4cu3ha7eJ0hPw1VfhqrKYGimbJmxWlSUpsdcefHrw4cN4ViQUpalLShNVWU6KThGd8NcMaxlAix3049OfLvz58OWVsG7NwM3CwZLYpZJYKQpNhnnvjvhmShInCcJUhgtglKEowQnSyMpiD9znO5vjOREwTCSSLgqYAkiSJiRFwi8ZiriUCSJmJgImITEWJCYmJRMAIkkiYKurq0Znr7tx8ACE2EZW2LNmctGy3CwZuVrRm0wrXLTGzW4WLNy2Z5sWFk3agCnYug/5Dov5Dow8HwOvTvUymojEUhMTSsVisVEMXVzSD/h58/h5969Dv2zjHLXSODC8kze273mZkIhw45gCDfA3fxYRM7m5JEXAmJiYETEynff05oCE2ENWTPLmcZMi1u1ZZFrRwybrXLlkxW4mjHG0YtceJqxwgCo8BNIT8kb35I67skLUhglSVJKJRgrDLPLHThx1rOc8UcGDJg2ZOBo2aNlJZQIP+HxD+HxHrnXGss8J1jGMY1jHCNRjKZu4tmOa4444xd1xutoThcifTTnGJGCKEYoxE6IQSjScITglERrl7NYcYITYRiyYWDfFlaLXOPDkWtHOTCtcNHDZbhcsMeRs3Z4WznGAKcR2F+J0D4nXcVRgMVZZZRJFNNRgqrpLIYKbZcHTg8CCE/DdV+G62HDQjVSGCGBaFFrYMFtWCEdaGuIiAuYGFQYgEBAoSDgINAoWNsUDYACE2EM8bXHkbssa1gyZM1rTLiyrcTDKwWtGmJm5asmrVxmzACrwCpAGE/HIN+OQdKYCc5zred7xnGE5QwQtakMVDhRyYtGjNozaNGjFkwWyQhSEoQnhhjw4cuHLhw453nhVgRnS6NZznWscM8M7p1jWd63vXDO963vlw48N7464b3x4c9cNZ1hSEKTRwzwzrCNqYsWTJxsW7ZqCD/ivm/ivndegDyta8Dp27cOEYmc3z49e/g7758XwPBIxGNUxUEUgi5zOb43c5Uuss5vOdzM3EzmeN9b6543ZGnCOGMcMaxiuEYxUYwhUwukJiWczmbsqKqODhfbdZAIPwPanxfHubJJiamExMXiUwi0RMCZTMSmJiJQiJmpIBEyTEkxMXUzEwi6mJhMRMTF1cCUxExMAESiUSTEgiYJu/B9uZ8YAhNhDnI3btcTVwtaOMrha0ZY3K1yzbYlrhvjYNHDHKwYtXAAp8MIP+Qyb+QycDd2zcrqYaYxwnxnaNVERdzK444y2Ag/4uEP4uJfCeD4DpPTPKeF1cRdzmduvDjV63iYmpXEc8ZnaD97h5ec7mSJTEpTEoKmpJTJJefF9G68YhNhGNjhy5WuXCtzY2TNa0c4cK3DkYMVuRi5x5s2Rs1ZZGYApkGIT8jSX5Gg86EcM7456a3jKGaOxopQCF+Lj74uR5mAwOSjwFV1FUMUM7CxYmPA4khbM5AzqmSWAjhJY678PDHkAhNhGNmzZuWOJyty42rNa0ctMq1y2at1uNkxwsGuLM2zNmoAqPATWD/kpy/kpj534szz3z3e7Vrlw4cu3bWsaipqUTec8c9eN8ZljPKuyD/i8u/i8/rlzjVa1w1y4ajVxec73njnjfGec5zFxiOGtYqo1zxvmAhOxqjHt1jOIITgRhCMBCIVlGE5VtEJ138eNsACE2EOGLNi2at8i1plYs1rTM4yLXGLLmWs2TRi2xNmuXNlzACqYBQ4P+Tbr+Tbvhx4cavMcY4uN3m8pRiKxw1jGsVqoqohSJlOc54768efPd51EMAIT8XwH4vgderbs27OLmrBKGCWKlsVJUhKCEEE43rXDhrfDhw3rjrWMqSyYtWjJgyRxTw3uAg/hDx5m+O8zac4kETEzVwgAlEwlExNwIuqmevu5T6QAhNhDVuycuGbRuty5c2Za0ZtGa1w4xtVrDG3zNGzPKyZ4swArGAVOE/I1d+RqXC2wyzve964cNbxvCNoYrYrYsmTRo1aMmzJqxZMWC0oRrCeGuGuGuXHfXl27duvXrw5cM6zjNe1dF8ErAg/440P445/Ec+WcTU1cRie2fAcq0qblzjc4mZnN555viQxauN8Z7558d565cOnLp08Tt04YjxN4uAIPl61+XEcbuRMKmJi4m4uBBMTCYAkiUCE1KYuLhMXFp34vnnIAhNhDTK2aZHDBktcNcLVa0yuMS3Czc4VrbK0zNWbhkzyuMIArpAoIBh/H394/CYRC4UAgEJgEBgEHgkFEAgUFg0BgEBgsMi8WkcikskkMgjMYg8GgkFjUbk0nlktlUrmExm03qFRtkrg0CgiBQCAwFBUBQOBQKAwKAEAg8FgcBgsFm9isdUqtGo82m8qi8AQBAoAgCAQCAQGAIHA4HCYDB4HAYXBIPAYXAwIfx2deOzeBwuFAI1CYNBIJAoEgUAhEDQKBwKBwODy2qVWoVGoVGuV2wWGqVWlUufT+hUOkUmpVOoVGiUWfT+aRtAYFAYHAIHAIHA4HA0BgEBgUEgMBISg8BgaGSeTTGYT+fU+nWeXQeAQGAQKAwKAwGAwmDweCwuDwuAwSDQyDRaDRiEQSBwkCD9rtfk7zdzMSmJiYlUxMSXExdTUyQlC6SISiYXSYJhMwTCImYiZRcTCYTSJRMXFiLi8ZxY8H35t5gITYRkYYmDjGwyLXOXLlWtG7Jitwt8zhbhbOWuJhlatGLFmAKqgFWg/zr353HE9DjwDt38bOmmJ4XwjEYclTOFTVYrhOlSi6hiMVquEcK4NVEYmK5VjhWN58P2YL+zhP7N/7YefAfH8Vlkubzp3KZOXm5s13mpIkqVNldt03N8bidzzuZc9iD16HjzdzCVxZMSSRcRBCEpImk1JMzV1IRKYgVcRMSmLnPwHM/AQAhNhDVjja48uTItcuWTJa0aNWa1yxyZlrhixzZmOJpkwsWgApsHoT8FyX4LkYrXxY8k50YLZJYsGCVoWwYNGTBmIT8T4X4n04ZODwOHwt+CUYpxhGUoYLUtgySvMCE6WDfXCqjERhERIwjPi8NQCE2EYWblsxa5mq1hhYs1rRu0cLXDfM5WtsblrjcZMbFwzZAClsThfhR4+FF/E4KVAmgsqw12IxWEgwAg/4uKP4uOe3XhMTWcbqWtb0AhbMJkYooYkUKGGOvE4WHHCE2EMXGZy1Z4cy1niwsVrRxkcLXDjFiWt2GJhjbNGGbK0ZgCnAdhu6i7qmEQ8MIKDhIWMjZ6HmISojq6SoJCGgomdCE/CVx+EsnMw4Bky4sebPm020x1yy0xYMFooWKqWGOUgggkSQQQII4Y45cLoUOaCE2EMmWZtjasWq1o5YZlrTFlZrcONo1Ws22JkyZtnLlizZgCoEBNoP9P1+n7dEcOGtcNY5YrhjtWMaxrjwqoieEQ4YjWHIiC84jxYP+AUT+AVPpUBccYuE1EQpVU1OL1xi4zW63FiJ1vDuAhGacYowiIxiEYJCBFFCMBKqE4Ik+fnr3gCE2EMGjJu3btGa1hixOVrRzlyLcORswWtnDhq1YtcmZswzACpABPIP9It+kHnWYuJnU4rGMcqrGMR0vpHDHByVPJqK4ctajk7TwrVQ25+SAg/4MHP4MO1RGo4RjURE1cruExF4yuN1mrq63EymYnV4isRieYITiaZVVhWCZAjIgCE4RhBGCMpooRQIRhEnfuzr1gCE2EOGDnE3Y4m61plY5lrTK4ZrXLPE3Ws2zRgzYOcrlvkcACo8BRIP+P5D+P5EGcRNIidXqaRCEzN3z6dQuITU1JFxAIzrdWeCAhPwbBfg2DBp0Y8Wuk00VYJq0jKkbSyY8RkYJSpKVZzjGpCKJHTu35s5wQIPysoLu8xmLiYmBMSAJgTCJCJROM1dZiV8fdt7gITYQyys8jJzlZrWzfKzWtMWJqtcOcuFaww5WjHEzcNWLfEAKTA+E/H9V+P7XAZmpmlSjSIP+DML+DMWDlzxJaLCFwFEKOOFDLHhc3HcAITYQyct2WPM4arcTRjkWtGuJwtcNWmVbkYsm2JvkZN2bNgAKoQFKg/5BXv5BX+c9PF8TxfE8HwPD1m8zOWIjCGDF4YVEYqqrGKhFpykjjXXPHfG5467xMIP+CxL+CxPvXLny79uPAxVNKpTV4mbm8zc1mJrLLNzJdzeZ3eYtNOGHSumog/Q6wmZm7uQABNXBCLxmpCYmJRMxNTExExJd58nz48whNhDBu0yuWblmtxMG7ha0yOMy1wzY5lrli1ZtczhgyYYWoAp3K4P+QIT+QIWJzG6ymN6zOc5mbiccOWMcOXLGKxUM6zmE/AJx+ATng8Di6L2vaclISlTBG1qUiIzrGsbxwxZ5YZiD+CvLm+M5mUxKQACCYJZ8H170ITYRiZtMjLK2xrW2HNkWtGeLItxMsmVa1a427fGya5mGPMAKwQFig/5Bpv5BvfE69HXo8LnpEEyzF74cQ8PUylEVKYJMQw5ajU6xK4mLq4zc5nbO2bmZurmEuF4og/4CnP4CkeeMh1zXGcyVFVjt37B5ExqqZjMyQF8Z6vNvj168bio1w4a05NYxjWuVY1MxneeLjt4PbvKDfAW/VihVzOYuJiYBMSlEwmrhEquJq6TEpiyYmrqYlEkTAIupRJe/F8+PECE2EZMebM3YZsi3Nkb41rRgwyrcTJsxWsWThtiYtHGJu4bACo4BMIT8il35FOc9cNMeKuSVJYJYMPCrolihRe+PDjy1xzRSpTIwSyRlAIT8AE34AE4ShongnK8azwz04ts89b1jKmCmTFqwZJYIQreeWe2WfHlAhMXSh14IRmnGMIwhGESMYRgIAiiirfg75dIhNhGVtjcNHGFmtbMsmFa0csmi1y0ZMVrdy4yY82HG3xMnAApUD4T8kGX5IP8eetcKMsEc2CyE/ACJ+ACvBmtkpKE2uGW4hrSGgLmBgIOAg4OFm5WDpCE2EN3OTGxbucq1rkY4VrRm4YrXGTE2WuWuFg4Z5nDbMzxACmofg/5Uev5UdXg8PBjm4zuLVjXKuXDlw1qO24CE/AMt+AbvFfNh0MEMTFSlI0lGFYxvPO01yoTubVaxvGZEihFAnCrHxc7qACE2ENWLVphcZGy1wzx5VrTHmcrXDLLlWsHDZplxMmLjK1yACoIBL4P+VS7+VTeMb08AxjEVSEXFzec8bzvN22yu5vlNUIT8BwX4DdbbcmVxbZ74csawlTFbRbFgwYLYJSRnOdazrOc7yyxug/gDw+dLjLjG11KphExKJiYRMEluPh+nXIAhNhDnJiwt3LlqtZOWWZa0yOG61y1bMVuZk1buM2Zi2Z5XIAqGAS6D/llG/lln48eDhHTWtco4ViNUrOd8ePHj3va1a1w5Y4OWgIT8AnH4BFZMFZXXje8cN73rhmnKFJYtF+FbBaymON7x4dNdwITVzp8+V5zhMhGCKMJwiQCU4RhGCKc+LwY5ACE2EMsbhsyx5Gq3M4wsFrRy0zLcOJo5WtMOLIwytM2JvlZACngqg/5cIP5cE2KijMbveeM73ubhUcK4Y4cuHDwOmOWY75CD/gDw/gD73FIcI4Y1HCIhLM22sicZhmus7yCFzVzO0wCFChihghgCEIIYIo4JVOJyMrTAITYQ2zZWuXI1arWWXEyWtMOPMtxY2zNa4yNcbFpjZtWmTKAKYCSC/wAZrf4AM1wAPONnc7M7kPHw/ACD/geg/gehAA8KdYxGLjc5zmevbuCD7YzMCbu6uJgJEwlefL8W/MAhNhDJozx5mmNwtyMHLVa0bYWC3EyytVrBm3cNcOXCwysGYAp7LYP+QCD+QBvhLE4mphNzd223GSkaq/Ovlw5VHDnPHqCD/gfu/ggFnE4nGdMRqsRq6mMrRcWde3NtGeXGGYTZxsPFjEjGcIkIwQjCJGJGEIwITjPT1YT8ACE2ENcTlsyytGy1izaNVrRi0aLXDFxmW48rLIxZ4XDfNjbgCpUBQIP+UI7+UJ3o6dfK46amJm7z36d8zcSq+Fc+UxFInGccYs8WG2ZTi+nHt26gg/4IMP4IMQZxZRFTfibVdMjn4ni+R1xKKWzXfwPB1uLmZXTW9JCD87mXOYlaZFJIlKZldTEREIRETEouZSm88fJ638DAITYQyZ4m+TC4cLWeVo2WtGOFstwscmNbjys8mZm5a5XOZuAKZiCD/lYs/lYtejw3Wdb6TpqqqIwrFYcs8JuD/gfM/gfNOUaipi9ccZTG4zd3PHXWpkCE42510pwRRjERhEhGKd9fHaAhNhGVxjb48zbGtbNG7Fa0ZY8y1w1YOVrTI5YN22Vk1aMmYApWEoT8r+n5X5c6Om2WGOVZ4seCcIP+B+j+B+eXgT2vhGJqrXKGiqyAqwg4WBhYGNq4OBtgITYQ4bOMLXG4brWWHK4WtHOLKtxM2mJaxyNsrdqwZMW+JuAKvgFwg/5A4P5A498N648LoVYHXp11cJq6lCcXBExNSTVwESiUxKamatVwiYTV1nAPAuMRoFzvhx3xg/4OCv4OGUX28XxOvTnyc+TnyHgeD5HHFMNJSlMTUxckrlNpEMTUkpXFwlExMdfE8Xt3Bm7nNpuJxONJ7IPtEWymRE0WmYuJiSJIkIurirgmEiYARdSAJiJJgCAEouJnfX10ACE2EY82VmycYmy1ixb5lrTLibrcOZziWuGTFhlzOc2TLlagClcShPx/afj/Tpiy4MtMcMcb1YdOUIT8JlH4TQ4W12zsKcjRglgAhcVlMTHPLHHHGnU5+uCwITYRlwsHORq4bLWrNi5WtHLNstw4sLVbmYY3DbIzYsMjnIAK9QGmAYP+P8D+P8Hv2degXQAF1KJgRFgLiJvFxdRMouEolV1MXhdCrCpkmRNShEwmJIXqxEphnGampi6ABw4+NmqVc1us8u+pyIP+Fy7+Fy/v2ceAc+QAHbv4GYrOLExNE1KJiEwiZikzUZiVpEx18binn43GefgZ5+F4fjc6nVxKZi4molFxFolUxMXU3E8/C8Pt3dOoBnHj1N3BV634HfhigIL14u2iDVpQCW5ubm4SpQVLKShKSxYsCbmpZSUJQAFgACVYAJZLE2VVbPPn6fwC+wAhNhGVk2ZOWLlutcYmzZa0ctG63FmYMlrPI2xNm7hm1bOHAApZEoT8fo34/a8U89tMryuTtlx1hPw6efh1ZwM+DTTLK8aTtslqhl9A0sFCwsDBwcDBwMXYwqmAITYQ3YtsbnE0yLWzbJkWtMeLKtxOXLBbjxY3DBnixYs2FsA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CHAOAgAQdA+QGIgEQqi5tVlhbmUiXLpaIwW6NTgMISBBE//8DRTUFAzgLZBkgMgkAkJsDATfAHkUzCQCQggIB28UeRTgIAP4DAHuF0jQSTsCkP9MApD8KsAFJhPwD8fgH7wxyZcg1GCloYGC0MlslsmTJkxYslsVGCEoUxYM1s2LFitSWKlMFslNFNktGDNkxZL58YIP+KDT+KEVfheL4gds8L1vFplMZm03WZ1dKqalLKcrXmc7bu4ziqx4XieJrsIPwvQ9eL3lMzN0ReKvE1NTEXESTCYmJiZhIQiCExMxMzx9+PAAhNhDVhhxsm2LKtbtMuZa0cuca1w2YsFrLK5yM8WJgwbYmYA=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YHAOAgAQdBPAKzgUBEKoubVZYW5lIly6WiMFujU4CEghIEET//wNFNQhIEESAgAJFNQUDOAtkGSAyCQCQmwMBN8AeRTMJAJCCAgHbxR5FOAgA/gMAe4XSNBJOwKQ/0wCkPwrnAYABg/4u2P4u7cZjbdznN3m2V7xmbuJkqcTSKpVY4Y1yrljFcJxUVGIrg4VjEarEYjE4nATMZmJuWbznmzxuZuVrzc338DreM1uuvHqAg/4yDP4yHUquqYmoVKSL1moEJ1nUIwiYTMzJerqaRExExEzGam4mJm2bnN3llMpheLq6uJnEoxEQ5eHrl4PgeHXbw2SD8aN7ZJSiUQVcFpiSERIRJF1MoTCUXExJEkSxnGamJlExKJXVwTQAmrhEomEmfD9W3gAhNhGRvkx4sTbMtyNWmNa0auMK3EzYNVuXHlYM2zFg4c4mAAkBCuUBe4P+LI7+LJvOecd56ut5vc5WmrqMRyrly6cuXDhrhrhw5cOGsVioqMYcMMUwlc5bm8xcTM3PHe+PHPG97bcb3zvjx3e7zN7zx58e/Xvx8OfF34PEgv8AAWn+AAMPz8Hv4vPyXw5OTLhViWWSyzIhXcuymbltS7Xd7vnt7dWwiSblm82nW3ZbCXJJjmOX5tueQIPzsxKc3c3FhIImiLrNWTAiYmpIlV1cTEyAmBMEzExNTEARJMJETdTF1dE58X10+EAhNhDjLicOczhmtYNMjla0a4mC3E0cYluRs1YscThk0bsMgAr/AVuH46jjqZzOAm82FJpCl0qezyi0SnxyAwWAwWBwCBQCEQSFQiGQiGQyJQyFQ6CQiCwSHwKHwWAwGAIJAoZBYJB4FB0PgcHgsLg8HgsDgsDgcDgsHhcJiMHicJhcChMSAIbwXIeC5Grqgo6IWFivr+6u8DYHw1QoaKQxAwUGgIRDQ0DAQETDw8TIwsnEwsXAxcFEwUTBR6RSMLFw8Og4GAhoCIiERDQkBBQsVBxUDDRgg68CbvN3ZNIwVSJLnKZhFRKKzN3nMTqeGsaiLzMpTNXFymJiU1cJW319VyAhNhGVy5bN2ORgtcZcjZa0bsGa3CwcsVrnEywt8Ldw4csWoAqTAUeD/UGfqEePRz5bxFKTEi6lEWtGZm4kURFZwHbLBSFZ118DxfA2g/4A/P4BC57LrxnLHbXCMBMwvObvLcoGVzxcefgeCHWeM7u5SjWe2emKg/U2zObu5AiSYlF1dXEomrqYIlEhExFxKUs3vj1579ghNhGFyycNnDXEtZM2bla0cN3C1xhy5lrNq0ysMuFqyx5moAphGYT62j64GWPVt2a9WnJlhPDFGUI0jaKD/ggw/ggv1z5c+HXl3xxq4iKYzrcyhJZJQoL1rOcZRhGNb5ejCIAhNhDjJiaYsbBitbMWzda0xtWa3C4ZZlrDHib42TPIybY8wAqDA4wCg/1cX6uMN658vD1cccbraYvE6vlvlw8HwOvTON6mF0YiYqaaqZrrq+/bu1vHg1zTKcXqZqZiYiHTv2AOfIHTq6dXLmAAOHF4Hg+Fc6mIioRcG4SmZuefgeD4mUVCbvr27gdu7t3du53jOdpmlYioiajh4Pgc+S6Crm5ScPD6IiEITLwOapqUOfhb3053IIP+CND+CNEOvTr08PCYgmpq6zSU9PD8Lw/C79uvTr0c+R4U4rGlbi9zxvd4y69PDxN5iZmLqUIiKo6degBnAMZYyiQABEpiJiYqZhMWuLi0TCFTEwTExMJgCrcubWzEoiIpBJMzXXt37d3LmHgzdzOKjwr7cMaiE5zx7s9+ebRjXLtrlfa7oIL19G33uqssBzuWVNm2UAhcosNCaxLNyWTZZ3m2AJUpKAsAAlJQAAlKLLIlAsJblBKlACUKJZUsssCyypYAlAAsAWU3vz/gt8whNhGJzla5c2Zgta5nGRa0cOMy3C2wsluLM1xsG2PC5xt2wAroAVOH4M7gz4XCkJhAEDgUAQCBwaAwaBwmNRtQqHOJzQKDNJrIJDCITDYZI5FN5tO50nM4QeDCkUmWS2VSuTR2BwGEwSNxqg0CvyiAzaw2Ch0IAIfwFheAsObzZP58BPJ7bJTBoDBIOiM1qFRSSSxmMTudVGoVutV+vU+nUGgSORQWCJJJU0mogsEnc6q9Wt8wgEAgE2qdSmMwg8QgUNk0nlktAIPXgTN3NJmVpIIuEgmLiRMSRKJiYRMJqSYSCYmYm+fu5eEAITYQ5zNXLNm5YrWzFswWtGbFwtxNsThaxYtWzVxlyNGzTGAKnAEuh+Le4t+TScnk9SaTwyGwaDwuFRWKJrNE5nEbjUNhiDQeNRtUqnTqfWq3VprIZlMwh/AWF4Cw6BQSAwBP59OZxQaBQ6FN5si8WTye1Kp2iXzmyWWkUlKJTF4tOZxUY1NK/XiD8Tzu/k3BGYlMgCCJiSYmSc78ny1AITYQ2c5MjjKxZLcLnExWtGeVwtcZMjFa0Z4cbDFkasczHCAKbhmG5GTkZUdHyEjLRMBAwEFAwEnVVbBFXFwMBBiH7hTuFVEotSqd2mMKgsEhsBhM3pFJRuAx+CweGoXTV0xw1o4YUcKNHHHXLfXPsCE2EOXLRy4ZYmi1llws1rRwyarXDRrhWtsOJrhaMcrlq3agCmgahPlVvlVzj8bVWkLUSUjC6889cOWH7NDs0SaTWzSeKQGGQmAQeEwmGweIwGKwKNoHAYWDVR4uGeGGOGVGhhIY0+NwbOAhNhDdgzZZMbDCtZYs2Va0ysMa1w0xM1uLDkZM2zBtiYN24ArGAUmG48TjxUrKGAMA4Owfi6tQ0Cg4WJR8DIwUfBwUGhYaFiIOIg4qAhEJAEHARKLgYeJgYuBg4GBhIKEREJCQEBEQshBwIIX4AkvgCTbTamEwuNxmjwUsUMCKOae6u6nDX3LEEkcU8VsV8F8VKVAhiUQ0UUVUSURQI46YcLBXaIP3uXpzGbmcxczcTMzmJXSqjhVQEzETEri5iUTMTEhFs55+q0AhNhDRy1ysXLZstatM2Ja0buMq3ExasFuHE1yMWbJoycNmAApnHYP9RJ+oR43jjWZjrM7m8NdK6dMcPIiohPu+vu32HFpxb92/FvZazvFGUIww4sNghNHM5qMIyqmjOU4RhWMrr8fhw2AhNhDNg3yN2LDKtYsXGJa0a5My1yzcNVrdu4as2+Frlb5WgAqsAWKD/lmm/lmnVeM4y6dRw4u3fxuOrxdKmECZTVomIQEZibjMSkzx8DwXbuOnUcuYdOvLn4Xh+J4og/4dkP4dkXXp16c+Tr0HPkuriImExEouJiYRMTVyTKCamEwmAAXQ48AmAiQAg40CZSkAEiAiUSmJRMImEotEgiZqSakiUTMJiUXCbnj6c/AQITYQ1w5XDZhlyLWuXI2WtGrRitcs2zZawyuG7bJmauGLlmAKpQK/AYP+Bqj+BsOWU5bZc0zMXEQImrmqxWsY6Rq8RCkaViqrUVio4Tq+U4KiCqVGGCIuEImanO7yuYUMzzvjve+My3mc5db3PGbyubnjm5vKKvEotExJCJ0qVs3dzm7zLx769+6C/pYT+lo8SJJMjwkjxcyZcmN5W52WRiCpeWbzW2dTeWSSF5suq7RTTWttq1sbbdu72brV6t1YxJhLzcuSMvI3llkZUskRZVJ4nyTzQIPhSbWulxBVwlKEquJXUolCVWXFXBNSRNSq6tEzMTVwiSJVdXV1cTExKExMSImEJmLq6mImJJi6uExMTUpgJqUXUxMTCUXESiUJiZvz/PmfggAhNhDPI4aN2LBwtxZGOZa0xssq1xiaY1rPDjYNWGJphwscgAqaAqkBg/5SoP5Sn81vXg1u85vNznN5zlm8ZRMzWVZiUIiapiKrhrGNY1EYprEYwxSqisRFMRVYxGMRFTTERUQmiZlNzdxluNyvnPOec87u5yu5uds5c25zN843nfG+t+K8fwyD/hgk/hg5x08XxPH6IVOCl4lMXE1MTBNTCJqIiqiKghM1NRFQqkxMk2uEquEzM5mZyut1cXGZuZyubLTKMkwtEykuITUTi0F0ms4mYXiI1w2Ag+GJyySmLqUTEwEJgICYlMTF1ITBNTExKM4urqYImJiYkEXVwTBMTExMTUzEomJiUTCIuJi6zAAJq0TEkETEzx+AZgAhNhDRzjYYcbbMtct8LRa0cM261w4zZVuTLlbYXLPNhw4nAA==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MCHAOAgAQdA4oBGgEQ51hD2McYH0C5utD0/292yQMKSBBE//8DRShGKAUDOAtkGSAyCQCAgAMBe8IeRTMJAICgAgHhwx5FOAgA/gMAAAAAABHl7MA/CrwBP4fwNIeBtOGxOByeEROCIhDIxGo5HpFKpRIJFHoQicdl8rnc/msvlcpi8JgkWkEooVKrVKqk0jUEi8tqNbttho85j8CiU6pVQrCE+1W+1dvGWHRj0TtOEayx0pK1KWkVrOs5zjNGV43nWa1MGLJixSlGddOfg8PahPBE6R4+GNYxnOE0SIBCEYSnCEYiMJwiIECU538D1R0gITYRjZsWDdm1YrcjLE2WtG2HMtc5cmFazYtWTJu0w4mrFwA=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Q5HAOAgAQdBN4IrgUBEKoubVZYW5lIly6WiMFujU4CEghIEESAgAJFNQhIEET//wNFNQUDOAtkGSAyCQCQmwMBN8AeRTMJAJCCAgHbxR5FOAgA/gMAe4XSNBJOwKQ/0wCkPwrKBPQBh+jm6PuBQmDQmBQWAIHB4FC4JC0Ng0NhkNhkNiUFgk0tNos9msdis9mtMugU0s9mqtUm82j8ehsMgcCgUDhEJikVkUjnE5pVLq1Xs0tINAIVAYdCIRDIBCIHDobCILAoPCoHBkBgEBg0FgkFgZAIFAYEgkCgEDgCAoLAIHAoHAIBAIBAEDgUDgEDgMBIBA0BQGBwOBwGCoLAYDBYHA4HA4LBYPA4TB4LBYXA4HBYTAYLCYDBYLBYHBYPB4PB4HBYPAYHA4HA4HB4HAYPBYHAITAIGgMCgqDwCAwOAwOAwSBoFA0Cg8AgaAwNAYBA4EgUAgEBgaCwuGwWNw+OyMCH8IvXhGJQCAQGCQCAoAgUFgUAEAgSBQGAINEZBIZNJ5tN6FQ6ZI4BK6lU6ZTaRSaBQaJRaZTaZTaxWaxWatV6dT6RSZ5PZpHUFQeBQVB4FB4FBYBA4BA4FA4AgMCgsGgcAgUBQIQCAiAwBAEAgCAIAgMAQGAoDAICgEDgUBgJAIGQCAoDAILAILAIDAYGgMDgEBgMBgEBgKAwNAUBgZA4JAYDAoCgQgCBIEgEAgcEQGCQOCQCAQKAIEgEDgQQKBwBAkBgBAIGgEDIHAYDAYOgMCgUEgUSg0Gg0JCC+a7nZ1dhJYyWUdtKCSVKtllkoSpYNRZO5Fl3lG5c2UlllgBO5ZZYSpUqbAsAAzc7zYssTcpNyllLLCwBKAlAsABLEsst34fwzr7AITYQ3yZGLhy1YLcTBljWtGbHGtw4szJaxZNXDVzjbNWmLEAKsAFbgv6oW/qivx8B8PwNzcNzETjlmXNi2WprZ2950D4PabiwiasKTc3nSU+EhPwB5fgDxw2NepjxY8WnRrsiqrOdYzvNFGULQlRghCUsmPEBuw4JUtDFOROca1VjGcY59m3NnM2cxoPl7Hm2knK4kmUxJMTEwhMTEkSiYlMSRMTATVwATVxE2XOb8Hx59QAhNhDjG5buMTJktaN2rla0ysGq1wyx5Frhu0zYmeRixaZnIAkBCsgBaYP+GlT+GlV16B37ceHHE1dThUUqZmZiYhQmZiZm+HHW9b4cXDidOo8DwfG44RVk1mamZJtOcZAOoIP+AQL+AQNjITHg+B4/DK03M5Zm5lUxFaiKiMIRHTwfA8HwOvTnyd+xz5DGfGVisViKqIrLN893znwenUA5wIOPY8tKDGZmZslJMTBEwlEkSiUTMTExdBEgECLq0XUiJiauJJi2fJ9XGfg4ITYRlyOGbXDiZrWeFtlWtMmZwtctcrZa3bZmLZtjYssLRyAKTQ2D/hse/hsRvtnlNa3UAIP94N+8L463VxW9RICGtoKjgYGHg4mHmZeDoCE2EZmOPGzatmS3Hhxs1rRkyZrXDJviWuMzZpicsmjds2aACpsBT4L+XGP5cZAeDm45ubzeWblnZZsqbbXnnQLlystkWbDZc2V5g/4FTv4FTwdenk4zHGrjepuUolU3GalVVjVVy58h4meFY1iMIlc5vO2dx38Lw+nV3IPpVIuZXczFwSXE1cTBExKJRKJmJExAiSExMTEky4+L5M+MITYRlzZcWPK5bLWrdw1WtHDdwtxYsLNbhzN8OTE4cNmWXCAKVxCD/ggu/ggvrlntfbepvWeOQIT8Bk34DJ9uzLgvRCVcEYxAhpKmn4GFQsDBwcTF1MHAXQAhNhDJgzZs3ONgtZtG7Va0YOGi1zkauFuFq3yN8mHNjZuGYAp0J4T8DHH4GOc+YaNPAw4FpYqYJZIwnO88NY1nhY3DZcKD/gQ8/gQ93oceHeK3XFtxm7mJpqMYrhPhcfAnQIPwuWbzMkXMpE1dWEi2ePg+bHjAITYQ1bZW2Ri2cLWWXJlWtGOPItxNGbVa2zM8zZo3xMcLdsAKhQE2g/4Ipv4Ip9b5RvpvldRExbLMTM76dXTri5lNhUxEXq4khPvvvvv9Ojg4MatZ1nCMJUlaVIUjky5EI8KuK1sEIRnO9cN51pp0aQCD9LjtaYmblIJhMSBEkTFwCU3x7+XXpCE2EMseJu1zM2S1zmwuFrRg1yLXONs1W5MeRxmzY27XCywgCk4Pg/4JZv4JZzpU8Jqt8JiD/c0fuaTFzWTjF7CGlKKBrYGDgICFgYuTl4GoITYQyyYWTRiycLWznG0WtHORytcZsmJbhbOcbZvkYMmrhsAKdy6D/gv8/gv9eD4HfExnGYuJiIjhz5B2ueE4mJmZnO6sg/15H68lE9pmqhi4mN1z4+B4Ic72zcqqIxPheL4gg/U8O8iCYtaJkRAiSV1cXFs+D5N+QCE2EZW+XDmZZW61gyyuVrTIzyrcWZqxW5WjLDlb5GbZy4bACnIkg/4Y2P4Y2TGs8L4T0co6VprM25zzzx3fgniyhPwBrfgDXNujHbHLDGs5zxsdL0jaGDBTBPJfUQCEdrgzRinNGsooymlOEYThFWePpo8wITYQ4cNMeNpizLWmNk0WtHGFutwsWDBa1xZs2Zu2asWeNuAKZyOD/h8+/h9PcL4JgPE44YRMTdzM3cjYhPravrVa2w016tYa0MM6xjGEJQpaUMg3AIPt4HVmLiFmYtdXExMSTfHxfJaAITYRha5HONsxxrW+ZphWtG2RqtxNs2Ja5cuWmTM5aMGeRoAKcyaE/BhB+DDGE9G/djxANEMFsUMUqThFeq9M+HLlg/4kpv4ksccenh+Fx4AJxCriUTKMr1arhbMhPXHDPDDDDBGhgBBDDAlijijjnx+Lgh3AITYQyyOWuVqwcLceXLkWtGjlytcM3DlaxxN27jDicY2jdmAKeS6D/hR+/hR/C6q7rnWczMyicQiKaquEVVVOt+B11QCD/iQq/iQrDr069PB8DxdQVOI1WMVURWYXG4yzHXXHcoPHwE9G25i0zImIlBJFkXExM3e+vpsAITYQ4cNsOZm2xrcmTCwWtMrJotcN8zVbhZNcLNi2cNm2XCAKfy2D/hbm/hbd58eXj1lNxTUcK5YxqMJTnN7ze7m1Z7Kog/4klP4kpY34ni9KrGOVYwxLjO98ePPPG9zUVjVdHLPhXACD+Aukej143MkWVITVwE1mriYuZ4+b5MUAITYRmb5seXHkcrWzjGzWtGeTItcsnLBaybuGeNzjbMszDIAKfS2D/hic/hidjPfW6uJqKcOvSGqqqjOMztmdxM1PLbysgIT8SJH4kSeNHDqvSqcZ1njpXfCc0FLYIWpRRCE5YZbTKITwBgh2YYYzTRIogglGEAIoznPDt4cNgCE2ENWrBpixNmK1xkcuVrRsyxrcLlg0WucbNm0Y5XDhnlbgCoQBL4T8NfH4a+Th4scqoSlbFjxZoUlJCs6zxxrPDGq6cpT0R1YdQIP+JHr+JHs0mIhMXvxPF7ZnGaIiITVxNsxxrry58PDohN3UnLs3jWE0U4IwIRghGBKMIkUYzjfby4R8ACE2EOMjJs2c5Gq1hja5FrRw0crXGNplW5cbdnmcMMTHCyzAClsTg/4dDP4dDeeceH040qI4X2usgIT8SUn4kpckrTyMV6TQz5Nt8YCFxWYih1ME8MMKGOWfJ4OCYCE2EY3OZk3bZGC1hixMFrTMzYLXGbEwWucmJxmxZWuVplZgCoUBLoT8Pmn4fIddabaY1UYSpbNjxcBKkE43nlY55YY6zwxy5p0waIP+JNL+JNeuvSNb1eIWjn4ni+JxiETrNTExMTc5z3x3ZsCE4nOnyZ1xxmjERIRhGUYEEIiMUZzw5+bCPgQhNhDXNlbNcbRotcuMuZa0cZcq3DlZuVrRi3Z5MOVzka5WQApjGoT8Se34lL53rivijohipalLStDFh0YZzIP+Ikr+IhPVOVxmNzm95zu+bwdb4wCE71qdmcVYTTVgjFGddvDaACE2EOWbjKwZZsy1kxZM1rRk5bLcWbE5Wss2JixcYnORhizACqYBQIT8Qzn4hnUsmDFTFKkq2z0z00wzx1sWPHiGiCk4TnOtcM8K8YxpCVrYLZmrDZGD/iRU/iRVcpmJxat8N8uvTvrcZcOMSIbi53FzExisa4a1jCm5514OePOE6W6lfAcSK8sMMN8N4WwYsWTJaEb4ZzjFFGUxGEUJyjCKMY1rl4OeXSAhNhDBnmcsnLbGtw4XLNa0cMmq1y4cuVrFm3YMcrRhmbNGwAqEAS2D/iZ+/iZ353jrCGGDxJ1w1Ur48ePXjxmUViuDwM+NOMCE/EmF+JLe0sF8FVZzz5Mums8MUqU0YNEsEKQqnG8MLbLPhuCE625HwLGMSIRgjCEUopThGEYoxTjPLzby5gAhNhGVm5ZNHDNwtyY8ONa0w4Wq1wwYtVuLIxbOWGbHmctMoApyH4T8Vv34rVcuPOvfPHLOcIYqZsmDNgolhttjnwiE/ETJ+IoPBmrg2UpqtiwWUrGN45a4773Lw68YhdJVJn4J5UcEsEMKEQoUMM9uZhgzACE2ENGTZw0a42y1g5ZZFrRqwyrcTFqxW5mDhzlys2bXKzcgClIOhfilw+KZOyrCWZCbCYSOqGCD/iRo/iRd7Kyzl4N95IaqnEBbwsLAxMvVw8FJACE2EZM2NlibYcy3NiauFrRo4xLcOPK1Wt2TbM4atWTdricACnkqg/40rP40rTxeXeuNZiYxitY1qo0Ju98c8b68OvZjsIP+I6b+I6cx232rljGKheb3zvvnrnjm8riKcL8ClIP3O3l5zPGY3VxcSRMESiUxaWZ5+H47xiE2EMsTnHjaMGy1u1YNFrTK2xrXLhlmW5W7nKwZ4czfJjbgCnQmg/41nv41rc1PDGOUYiouMs26k3hqNcHTOgCE/Ert+JVmMooTrO8cd4zmklkOFXBCUa1yz34cucCFyGOQbEjghghgCBBDBAhgjIYUdOZtiuAhNhDdxiyMnGRmtZMmGNa0YYsK1zjY5VrHKwYs3GbGxYZGoApuHYT8dXH46k9OtwZa6ZZRxRxUpklkhaNsOTLhqIT8RUH4iqZS4k90NUsU7VTrWtcdcseDXLfChc1hIs/LAhjhhRwRoYRHDHfmY4MUITYRkaM8WZyzzLWOJw4WtMzDKtc5cjla5x5MmXE5ctsTVyAKVRCE/HJB+OTnBkyaraM1sFc2WGGD/iWe/iWjV35Xo6cekzaGvoiCgcAoWBgYWHjauDTgITYQ5YZGbRjlxLWTLKyWtGblitcYcbJbmYtWrBs5yN2DBwAKdSqD/kIo/kJLnd6tVY4a4a1wiomNtu7re73Mqz4GeXCD/iUE/iUNxbhOIYhOs4BcXjOJrMZvPO/Hnc7AhOZwJT8ApzgiBKMIIICKKMYzrn595cAhNhDLCxZY8eJstzNcbNa0ZYsi1zlcsluJu0zY3GHI0aNmIApiGIT8jVH5Gyb5cOGEYMEMVLYKZobIZrYghPxD2fiHXjgpTItCUI0vStsuDax5QIXTWQNighhQwSkMKevB4mCgITYQ4aM8TTGzarWTBnlWtMbPMtxY3ONa2auXDfLhys8jfGAKeCeD/kZi/kZP48Xj45rxjXDhyxikXm85zvN7icZ8RPCD/iWI/iWf10cujVcJqb3O+PHnz68eOcw5a4Y8C+TpIITF4AjHl451nOUURACKcESs8/Nm6gAhNhDNm1ZMcuJutc42uZa0xsXK1w3zMVrFqyzNczTHhZtcYAqOATWD/khO/khb43O+ThjWuGtYqJb534bq3DEdMarEVFXBEuvDw+fMg/4lJv4lEcY4TSb43z3z47vdVXDox2YqIlG1zfG99efXrPg8KroAhORyIR8AxjOJFCKMIyQQIRmAhGEIwjCas8/PvDjAITYQ2xsMLdu5YrWTfKzWtGWLCtctMbNbkZt8LDE4yYsWTMAKYRuE/BOZ+Cc0x4hky8DDonmjgjCVcGWU6oP+Lrj+LrkmB279OOt43NzW+Fs2hIcqd6xIxjFGE4pxnXTy4w6wITYQ4c4srfG2aLcuFmwWtGjRwtcMmLlazauXLhyzc4mDdyAKbh+D/hK6/hK763rdXW8cccYzW9KrGo4Z8LMQhPxYvfix1rO1bRxR0WzU0YMFLIsctMtcMtcohclgoM2jjgIUEKGCEhhjgnlvxscOkCE2EN82LM3xMHK3Ljc41rRw4crcTJhhW422XJhx4W7LDiYgClUThPwf/fhAHs4DNDEoUvmyyIP+LpL+LoXq5ZiaXUxz1xuQhdRFBk8HDChSo5acHTLkACE2EOcjTFlw5si1g5x5VrRsxYrcTXK2Ws8jZywZZsuRqycACoMBL4P+FCT+FENPHlvg4OWK1GpqLq5Znn06okqoquF+FaCE/FwJ+Lg+2K+yuZAjG8axxzrWMyWbXqYsfEz0hFhpnxa61wiE1dKenLWt4VhOE4RCERCMIwIwiiTnh28NDwAAITYQxwuWGJywwrWeRu5WtGTDKtwuWDZa0bMsbZnjZZm+HIAKgQEug/4WoP4WofDmcxaqxjVeJFYisxtuecc53ve83aL8CO2uAIP+LZ7+LZ/opqdXOZnv4XNEQqeGcWRcSnOeN963O5CFyGMNTChEMCGCGCGKOBAQQwQwQwkKGGO3J2m0ITYRhc4WjjG5yLW7NtmWtGbdmtw5nOJbmbtczBowZ42DRkAKdB2F+Gzr4a/8Hh8bfLiYaY5apKLsBZdhJrE18l9d4IT8VOX4qkcmbRDc1WxMUaVXvHPPPLkw03wghoC+gliQcTAQMBBoCFQULAQqHh6GTgmAgCE2EYcWLMwasmS3M4ZMlrRlhwrXGVgxWtW7Fwyc4sLTHlcgClANhfhha+GFvFVXYKqyGi22kIP+LVj+LVnwuMVTjw3IhsEQMBB4Bg0PI1MLBSghNhDdlky5c2VytZZGjZa0yN2y3Fkxt1rZlhY4sbjK2ZZGYAphF4P+Hbr+HZ9vbrPXPW+rjc3yjl2wg/4vAv4u5+E1WYuudbTt14dYzYCGjK6BgLcgIEgIGBgYOBh5GjgIGuAhNhGJw1xt3LPMtb5WuRa0w42y1w4bMFrXG0Z5XGJq2aYmYAp+KYP+I7D+I7H0eGN63jOpxGK1GqiieLnfPNzLU+JOOACE/FdJ+K6XZPFLVDNC0ITrfHjvpx48OHDVMhZkZFtU5ITNzo9OEFYTgnCcJynKKCMYThGE5RnPHz4uoCE2ENGmXGwYOcS1uzxslrRxiyLXLJi1Wt22PI5buG2Nw2aACngng/4lVv4lZeUtXiYRvyuuIvGZnM5TM1eorlfDVoT8XEn4uD0YWjCM7xyyyzyxnOUoaMDjQjiivWOfDXGAhJd5Hq1hWVYRgJyrKcp0SJThVfHxdMIAITYRkbOHLlq1xLcrnExWtHLPItws8WFbhw4XGViwys3LhmAKcR2F+Kq74qg8Th68bDiY7ZJZoLKLsBgLsBdRZHVbPWCF+Khj4qJbKMdLjI8VXgJZpYp44455Z6ZcSvprhNHOl1aQjOqKM0IpwnCtcfRqwCE2EYnGJu1zYWq1u3ZNFrRhlzLXDZxkW4WjduyZ4WmTDicACk8NhPxPufifZxYMGbFTVNWYg/4tjv4tcU8V711cQIehQJAaLAIHB5DGYBA5oCE2EN8rLNjwsm61u3asVrRljYLcLnJmWs8zLG5ws2uZlkwgClMQg/4tBP4tBbm0zM1nhwWAhPxbzfi3RtJglKdY646W0IaslkDdwcBBwETAy9HAKAAhNhGFw2ZYmuLItZYmjJa0zMma1xmzMFuRmxzZGzho2cNcYAp4JoP+LcD+Ld2MX0voxjhEazGa3LdZZm5u8cdVgIT8XT34ubYz0suNvrfHOEqYLZMlpWlRKKVaaYV0gIXVIM7DHDHAhTxRxRwQyQQwECOKNPHkcTFDoiE2EY8zNnla4W61rkZMFrRs2yrXLdw4WtsTnE0a5GubGxaACmsdhPxilfjFLnLh4ssr0vSdEqWtLJLNPVelIoT8XMn4ugcmTh6q4o4IYoYEkIRhW2XBnTxghNnKjyYzjOExWVZTlVOtcefXDjAhNhGFo5ZZmrhstyNMzha0zY8K3Dhxs1rDMyaOGTRvibYsQAp+J4T8Zjn4zJZ4ubqx2vkvklglkhZCcqznWtb1njhG07ZsoIT8XiH4vJ7ZK7K6sOSdIxnG8548N64Z4ZxlK1MEtCUcAITjbNd4YYVTmmjKcBGEScJynCccfRR6QCE2EZmeFqwatGq3GwxZVrTMxcLXDbGxW48jlzlYYmTBlibACoABKYP+NGb+NFe99eHPWYmmFRWmEJvw/E8mNzMU8BiohPxc9fi5jtGOjHgxrzw4WPDhrdGlsGLFkpgWnGWfBnnWoIWDWItDDDLChhIYYI4IUEMUMiCKOKWCWG3H4c0QITYQ4YMcTJxjaLcblm2WtM2JitcuMWVa0yN2jdg2xNmmRsAKeiqD/jhG/jhtrfet6rpHTlw4dK4YrMzzzvje53OduNcfCzjQg/4uAv4uEeHSeme2cZXK0XiUXVpmMzm3Xh14SoCE70nRmmTVle15IynKMBCJErOOPfthuCE2EYs2XC3ZsnK1hhbtlrRmwaLXLfJiW5mTFw0zZczhhjZgClgUg/46gv46mZvHPlnTDhDhvTaE/Fvx+LetPVhzVwVknLDgyzvjhc5dJnUscEqNPBPblaYsMCE2EZWjhoxw5my3C1yOFrRgzbLcWLNiW43LdjiyM2bTLhZACnorg/48Vv48c+POOPCeGtcuXLlrGITnO3WdzxnjnjObb5Y1yIP+LfL+Ld3W+2azN5jK6pCi4uN654ucr4x4tXMghOhaums6xrCsIhCEUEEAiRinfXy0OsAhNhGPI0xuWjZmtx5mGVa0YtMq3C5cZlrlvlwtHLVqxxZMQApgF4T8gNX5Afcsa62OKkMWTJkwaI6ghPxVPfiqDpTZPZHFGlYzwwzw34N+PKCE5nAjy8cIpxTKxrPLn4LgACE2EYmDPIwyYca3HhbNFrTI5ZrcLnGzWsm+NllysWuJhlygClAOg/49Uv49U+mNcqrWem7kg/4tdP4tWd3UJjrwzmCGnqCBgL2DQMLEx8/BSQAhNhDBq3zMsLFitaN82Va0yY2i3E2ytlrfFhxYWTFxmxOcYAp1IYT8gLH5AWeNjjknbDK8cM8NbzuvKdoWtbRS1JCD/i5w/i5x8DfGueOsbWuJxXDhy5cMYxnHPfPYhclhmZlQwwwQoUMMEMBBDBDDDXi8TBDpgCE2EMMbly3bt2K3Czc5FrTE4YLXLXI0WtHDXHkyYsTbGwagCn4pg/5ClP5CgfFvOamIct66K1ioTOd543xrcVPAeVuE/Fux+LcONqTRnOuXFjxzveNaQpiyYMzIpOMby5OzbHKAhKd6EeurGcIwmihOU5RhCUYIQmrC9+DxUOoAITYQ5cuWjVw2wrcuFo4WtMjVstctWbFbmYscrVy5yuMzZuAKahuE/I/B+R+HfptrxXlCkLYKYMFqUlTLC9cIhPxVffiq/lbZHdPYtSUYxnhw3zw4sc98IIXJYaTI0pY4YY4UMAjUy4/CxNUAITYRiyscjNq4aLcrPLiWtM2LMtcZGrlazws3OVxhYN2OZsAKTguF+RJr5EpcBdhsNhMBZDCAg/4tEP4tA43W863zsIbAEJBQN/CztPCwMQAhNhGJqxa5cTjCtass2Ra0ZsWS3C2at1rBjjZ5cmFswxtswA==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8cA4CABB0CBAQBEOdYQ9jHGB9AubrQ9P9vdskDCkgQRP//A0UoRigFAgtkGRQyCADwFQJ8uOJBMwgAtBAC6wbjQRGrqtNBHgMBBEAKMgOC/gRj+BGQgv4QC/hAMCE2EMGrBrjZOWy3Djw5VrRgwbLXLBowW5cmVs1zNGWLG4Y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gHAOAgAQdBIQJ3gMBEKoubVZYW5lIly6WiMFujU4DCEgQRP//A0U1BQM4C2QZIDIJAJCbAwE3wB5FMwkAkIICAdvFHkU4CAD+AwB7hdI0Ek7ApD/TAKQ/Cs8CkQGG6F7ogYRBwkGhUTWY5tpWEkYiNhoKFhoOIhIiEvML2kVAQkJBQEBDQENCQERBRENDRENBRkRLSUVHREpASEXAQENAQUAhIKCgoaAgoIgUXBQ8DDwkbCRMLAwsTCxsXGxsjJxsrJxcjFxMbExsPHxsjKx8nJyMjDxMHDwcTBxcbFx8XCx8DCwaBioOOjCE/CON+EfOlZ0rgrkjxuTutKUsE5QhBSubo+LOXgpTNWEY1hPCnDLTDCMKwirCsaxnFUjOca3XlWSMIIxnGdZ3jhjCZCMYwnFEQhCEFkIRSjCMp0nScIylaGDNXNQAg+3qX6c3aUEkxGaIxZKZzUyQKqEUymZuJi4moupq4kImpItFxdSqYETF1ExMTFoukwmExMRIRJFk3nx/TrgAITYRjy5s2LI3wrcuFi5WtHLButcY2mNazb5sWFy2ctmjLGAKhwE1g/46vP46vXg+AVEUxVRSpZjd559Oupurq4tZMInW+WyD/WUfrKV0dWb43tmbqeE8K4a7eD4HLHTHDhiFXuZ23nPPXiiEpknGMYxRQjCcESMIwjBCMITpWUwRQnCsMuXix8AAITYQxws3DRzjcrWePLhWtHDjGtcOXLlawbNm+Ng5xM8LVqAKTxCD/jss/js/8A6cMcI1PDniwIP9SJ+pP4HPhM4MboCFxWMh0aEQwxy4PDyAITYQ5Y4mjJkwZrc2RpjWtMblstcNWzJa1Ys2eZwzaYcmRuAKowFMg/4/CP4/FeXftz5c8biZ3jeFVrWMY4VVSy43zvO7m6Og8hGoq3G88++eO83FVjo8RwCD/Rrfo39XUxHKdYxioVMbm975zxvc8auERVVEVEDW7znPG9wmKxrFcI4Vq+F6g/W5ejtMrEoSAQiSJiYlMSJIgomLiVxMXCS56+u8QCE2EN2DNizzN8a1viwslrRm0YLXLVo5Ws3LBi3Z5GLNo0ygCmEbg/5CtP5Cw845664zWeF6jUcscuGuDlmQg/0Zn6OW/CvwI7OE8DJd7c68FxyAhN2NBBGMSMZwjFFO9+XPoCE2EYcORlmct8K1lkcOVrTEwbrcLbGwW42OLG1a4m7FrjyACpEBPYP+RFL+RF/k3yvGaXbLN2lE4jTWL8q8VpEXmdtzxnjm9zM4w8Bwg/0VX6K+nTFcI4ahM3njx59e98U4jWuU4REsxuc3uc5zU4rFcOE+N4PjAIPxPO83d3cSJq4lKRdEETExFxNTAEpLZ4+fxoAhNhGZjhY5GTXEtctXGRa0w4cy1xiZY1rRs5zNcOJlhxOG4AqPATqD/kgI/kgV5c+Xft4ut4zE4mnTvyiEhMXUxMQxnxDkqInc3PXjw7iE+ji+j73Z82vVw8k6RpCElK7L4oWklCM4ozrWNceLHSM4ThVOU5218Dfkg/Y8G2ZlcJkSkBEwBMTBCYkmZm78fzXoACE2EZXDjKxa5Gi1nhYslrRyyYrXDTMyW4meVoyYt2TPExbACkkMhPyOnfkdPORG1sl6XIP9N5+m9M1GeV3AhqiSgbOFgUPE08DOACE2EOGjluwzNWy1i4aNVrTJmyrcTHMzW42WFjlct8TFxmcgCuABYYT8fIn4+fYTRjOasoIUYKWlaWC0rYMFsGTJi0ZMmTNTBKUZVgRiL4b4b5ceXDhy49OPg59+nXXHW85zrXDhjOUqUzZN0NksQIP80N+aRntURBeKxGsOVNRPCOExc23xzvOc7zO3HOeu+e7tPCeV4i4vXHh114N9Z3E410x4VeBw4ctaRcRVUITVxsPPjIgjCMJxhGEZTQjCcooTlOU4IwjCtIoIJRiinCcJRlG1YAEEYTlOE4RhGJXL00e8ITYQ0YsmzDGzarcmTC2WtGGNgtxZWLFbmytWrLEybtHDZqAK9AGBAYP+OW7+OaXON1mpxnU4zGZtmUzi4mZmY3VloKVianGIxqOGJxiGDF1mkxUVvWcbiJxz5N6ZxtUzrjwDp18LMUiMZiXHHh+J4vheH4CD/SXfpQc9uvDerxdbqZmUCouLmImojUVNYhGJ5RGMNVVpLmEQpM5zfG+fXwvD7d/E5xHXwPBdOrwPB8bcxPXwPBCY56m5XCr4OW+nXxPF8ACD8jzvVu7TC4mRMQTEwuAmJRJEkTME1cRJF1dXEShMSiSJRIiQBNTMAAJTa7m75+L4wCE2EZGuTHmYY3C3K4ZtlrTG0zLcTVjlW5W7BwywuGTFpmygClQSg/4nGP4nL5xvWYXUVfTesIP9vh+4B58ueMpnHGs8s45Ahc9VHm40MMMcMaefIw5IITYRlcN2jfE5wrWDBwxWtGbDItcZWrlazwsmrRi0Y5czdkAKgAExg/4kfP4khYres6zqIYUxMl9e3d2501BE2tmN4veu4IP99p+/Rzy48t0TVoiYjF6cOfJ4V8tcMYmJu7zbnXk8ufOEzczirzjGMYkQAQQQnKMYwjCMYTjHHw8sO4AhNhDBs4aOcLlitbY8WNa0a5Wy1xhy4lrbCyZZnDFk5xscgApOEIP+JJb+JJ3A7TUYjGYwg/3q3723xOvRepqFXdCFgzWPgjhjQpZ6cDTnACE2EMWbXIxxNMK1gzyMVrRmyYrcLVzkWucOLG4xtseNw0ygCpcBQoP+Jtj+JtHmrcbxnGcRqNRwjBNzvOdzd9PH8bwfAcKYQmW5zecs1fCeRiiD/cgfuMYvlPa+nHW43d54zvbjZMKnDp4PgZw6WXOc5zfGbvE1quEcna+Ag69jx+7RErlZISmYzUwRCBEoTEomLhKV3PP078AhNhDHEyatmznMtyNWzNa0btMS3EwyMFrnNiytXLDG2ZsmgAppIIP+Kbr+KbXecbZjM2mmJ6Vwxw1Glb4cwIP94F+8RnjwzTWNa6RynVxc7lvO3g1zyIR3J8Ws5xjCNJwRQiiRjGdc/HjxACE2EZMmbC3aNWi3I4YY1rRtkwrXOLLmWtsuPJkZMMTVmzzACp0BPoP+Kwj+Kw9rnw6454zVxEqIqqxjGOFVqau7nNrm8x1zvd8YzVcJ8DEcAIP90V+51vwuPgZ1cZjjnOefG+c3V8I5RpFIzFxud3txvcXdYxXCujwu/iZAhMnO5YinGMU0YxhMQQIQjBGEIwhGMIkUZRRhGMa4demPgQAhNhDBy3xt8LRwtZs8rBa0Y5WS3FjaY1rPEzyY2bBniyZswAqLATWD/i6E/i6Ptx4c+GdZ8Lx+VxMYnERETCYurxl0qOWOEYm57vDrrICE+5q+57y4subHoniQ2XpgjaEEIwjGcZxrPPq1rXrKcEZRhG2nBcCD9ivPiJjM2tMSiRCBEymExEiVpufB9eqAITYQyx4srTIyarWDhlmWtGmbGtw5MLlbmcOGrZsyy4XGZgAKSQyE/FxR+LjG3EngpSdL3IP95B+8R74mTMXkhoC4gIG9IOPoYOYAITYQ1ZOcbNsxarW+bEzWtGmVktxY8uNa5w5W7FqxY42ThsAK2gFmhPxdTfi7FjO06VVhWVaxjXHXDO8wlBWE4xSpKmLBmxYrZsWC2CmS2KmLBbFmlixYMFIzjOuWeOeXLl15defLny7dO/Xt068aeKuSVoP9n5+0BlERNZxcRMTFKgmMrlU6qoKmYVWNRrUERIlvO+fPn169/B58d7u15jccNdOHhcO2NYxiPAdLoIToap90IRESIIRhGEYRhOUQgiIwiSnKJCMYRIERAgjKcQQhGU5RhOBGuXoxeAAhNhDdswauGbfIty5sbha0aNGq1w3cY1rNg4zOW7hsyzZmIAqZATyD/ga2/gbLqOng+ADUVjEYRFTUxFzvN76+B3iaulynMJhV6nevHIT8Bun4DZ51ngwg1wvXDhw4bzmhS1sGK1rUxQyZKYsVpRlGc53nOscMOHwODgCE6GLqooyQQVhWE4RQiRhGEYASnKKMIkZThGM43z8GfUAhNhGXC4b5GjRotw4WbZa0yM2S3DiYNlrJvhyucWbNlw5WgApRDYT8D4n4HxdVc1NGLFklfOCE/AMh+AZHXTFjtGWC0qCHlESS+BwGAwGGzNA5wCE2EMWmPLjatmK3NjysVrTG3wrXLdszW48uPLixNmTfExYACskBYoP+C5L+C4fnyjr5nHlHSuFcI4arVYxVQjE0IlO88ePPjzzubiYm5XV0Rbeb3O+PLnrYZx3mOOc5zKcT4V8gg/4AJP4AG+OMrzG26zGYi4mLpFREUmonERiYqUxExE1M3WYuoVKCa6+F4fieL4Hg+B4PieL4WUVEIia666yAg4REREIzM3FiJhEomExMSmJRIAmEXEXCSJQETExMKkVcXWWd8/RdACE2EY8jTK1auHC1g2yYVrTFmyLXLDE4WuWLRjjyOWGNgxxgCmEVhPw/wfh/Pz0z4sMLxurGdWmuvGCE+/K+/hjLTHXfDhxxnS2DdTgSoIamloGrhUDBwEHAQMHAQsHJ06DwMCE2EN8uZhhZ5my1i5YuFrRswxrXDHC3WtcTTFiwt8eHJkyACukC+QGD/ijC/ijDKsmHg+B16OvQHXoFXw4+FdRUUmLxmJmE2Wu53w4gBz5ePq5uMzKaSiUImpqLxEMcvB8Dr058ufLr058nHgHXhEwimFVFTi0zZc8fE8XlzHTqAJiJpNEUq8W69Oo3lmSngeD4Dr0KqNUXM9enXi3MxMaxjxKqsbjefD1sg/2h37Q86dTp1RMSiQXQdenPl5/CZmSKmYiYmJiamoiuXfsAGt9s3C0ZiLSsupi4RaBrjw48M4zjerpdB0NRiqRFJSuczc5uePTrjI1sBxnd5yuaiGFTinbw/CPK3VQu8z15c29eTjOWdRWMYxE+FMVVrZ68uMzMXWs9OoCCz7Mvz7ZENWyrBQsoFlhYBKBKWLLLASgAASpUqVKALLLFhZYLm5uUSgFgIqU3LKSpZYssssSpZZQWblSywCxQRW/D+DQhNhGXI4bZseVgtZ5G+Va0aNmC3E0xYVrllkYuceZjjxN2gAqjAqkBg/4gDP4gDRz5OfLnPTy+FxmZmZmL0pgWVNVXLr0AFX4GcVERK4ym4lKZi4lExnp15c+HEcM4qIml7q4mImFt62ddXMzcLUiuXg9JiJq6YnhFXE548d8bly1joIP97d+9vAxmJYi8XUQRJmM1cXWcWkTAA69PJi7453mLhiMVE1E1UYqonHDxfE79uvQeFdajhNFYiorM7474+H27nj1vecxeo1ycmuGK5YrFzu+PHnmbX4HPwNcsa7XvIIPlBJcSJmYmKzE1dXEiYmExEwEkxMSiZiYkiLq6kiZiYmLoAJiYlV1dSTExKEwiYmJJiYmESAmExKYmEIISnj7ub9ghNhGVk3ZuWWRytYuHLNa0yMWC1wzbMVuTCybZG2Fljw4WYApkGoT8EtH4JfZZtuxinaeDDasoUpSUqXrng/4AZP4Ab76ePi6zW9Z4ZZZzG/AvUITNivVGNKwjKsIzhOE4z4PHhgAhNhGZi3ZtWDnItw43LVa0aOWy1zkxsVrZq2xs2jlvkxt8QA==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pmHAOAgAQdBOgKtgUBEKoubVZYW5lIly6WiMFujU4CEghIEET//wNFNQhIEESAgAJFNQUDOAtkGSAyCQCQmwMBN8AeRTMJAJCCAgHbxR5FOAgA/gMAe4XSNBJOwKQ/0wCkPx4RZYKAAAAAAAAAAAAAAAPXsAAKpgFJg/4XEv4XF7vhnUxE9DGIwimJ01jUarEVWqxGsYqmsYjGtRrhHCOVcNcOGsarpx58wIP+Aar+Ab2N6z4nj+N4vid+kXiKiIVcWtmZXM1uJi6lUXiYuYtKVpiIxquFRkCEzcblpwRijGKKEYCCAhGU4RIwRQnAihEEIxgIRE8PbjHwUCE2EZMbdliZtmq1vly5lrRg2brcLjLiW4XGbIxcY2OZtmzACo8CoAGD/iYc/iYVndSlmc7c853uczd3drqY6OFaqKYiq1HDFco5VrWq4arlrGKxSCp01WoqLbnbKKUVNpzFrRdZvnfPn348+eeN8Z43u+e+PHvx78+u87vN7vPh768c7mOkeJ06AIL+Rdv5GFbO8747y5M48XxcIZsc2y5sSzZ2VccuIS1OrtzzNmdwMYly2zamt7e50xkF3zu++97PLed8di5ZcZmMk5uXMcnp8mSDr2vRXEpmUzMXCYmpghMBMSRIRKEIus1mrTBEwQJqZJhcRKAiYlEqtExMpVJCBiwlcJRKrqSJiUSm58P0XpAhNhGVi1YsXDZwtzMczda0YMsS1xics1rXDiw4WTBs1zZGwArtAXqE/EMl+IRmVJWjaVJUhKkYRhGKMIowRnFOeGuGd8ccdcddNdOHXjy5cOfDhw4b474b5cNZ3le0LRpCtMsrxnGEIQhKFIShSFJWpiwZs2TVkzatGzRwuFu5HCzagIL+a8P5rZJ3Iq11rpVq62267e9ec85553mzvF4znJ4mTm5BUuy2d53myYyZycnJxmSbyXkzHizd534dg8QRMyuEzBE1JEzEhMxNTSIgiZi0pTBIETUzE1nF0TCYkglCQrNTExMxMIlGevr37QAhNhGVm5cuMznKtzYnLRa0zN2S1y0w4VuHGyzNnDdlkyM8wAqUAUKC/su7+y782WZ3nfXm+vebLKM050A98dlm5UuLmefHeJSE/Bz9+Dn/To27ODkrKtI5uDwNerToy5MeJlyGXIAaq0tCihON6qzx5s+LGxYwg/CtMXMxMTESmYmS0XV1dSi6vExJE3V1JEi5zz9PM/AQITYQwZOHONhkYLWrfE1WtHDPEtws3GFbiy4W+XM4YYcLfKAKYRuE/Ek1+JJsGLHsvkYFIlY4aacejSCD/g5m/g5n69Bx4d6RNJwiJ5cXbuCE6WDkxnGUYxVhGJFOM8fB0w5wITYRjYM8OTKxZLc2XLkWtMeFotwuGuZbkcsceVzhYM2GZuAKVxOD/iTU/iTV69HROoiqq+F5oIL+fGv58b51cubJZ3M98IaYnoKvgIWBgYFBoGDjaGFg7wAhNhDjC5as8TJgtZMmmZa0a5cS1zhY5lrZxlZZG7RyxZs8YAqMATmD/io+/io/8HwDv28PWZtcyU1PJwqNYrThHC6XfPfXnx3mbxvlnlcAg/4Nwv4Nw7o79t6NTppiKiouuMcc8d7zvM3MzU1SoxHC+WeUWIPzK3d5XGZE1cCCYmJhMJJJiUTFxbeevPv4ACE2EMGrbHhcNmS1llyt1rRjibLXLPHiW4crHNmb5s2TG1agCnwug/4s6v4s++3koL1nU4vTDUcHCMKLnO44zlcceDw/CIP+Daj+Da/ExiKacpxipi7vPOe99d8ZzN01qNR4Xh+E7dyD9Tt38XcJmsxcSCETBKUiVrnj1895ACE2EOGbZyxyNsy1lmyslrTNhxLXLnK1WuHDByzysWuJjhcACn4wg/4vXP4vXWM9Z7eb0uZQqsYrFYaVGLq2XGc3dxx4PB8Ag/4N0P4N3+nXpuMRhisYiIxcznO3O8ztm8zKaqODwnfshN3Ij00U00UJwEIwgjARRQiEUY4cvJaAITYQ5xMm2RkzZLcLBs5WtMeZstxZceRa4ZtWjDG0xsMjBuAKfiuE/GRF+MiNlnCrDKdI0jkjklihkjgUvCc164Y4YZcnFzRghPwbgfg3BYcFp4I4loUlCbCzxy1y1xrzRlKkcUOBwdlAhLdKHVgIRmmEIEESMYThOE0Yxrt5MtghNhDVxib427bKtxts2Za0ysGa3FmaZlrZjiZuMeFk2ZscgAqCATGD/jX4/jX/3XXtz5Z1erxeJHSZxFUiZmc5lcxLjfTriwCD/g30/g3fjg1vXPW52zPMeDe88cyRVarFYjp16PEz0m6yhOpx6QJxnOMJwjARQjFEhMIwjAjCNdPPhHwUITYRlcYmDViwxLcrTC2WtGLlutcMMzJa5ZM2DJxiYMGuRqAKczKE/GiF+NEPXqy5DPmMuQMeIGLHky7sdIylCFISgF4Xy5SC/oDb+gN/Pjz4AA9ewZo3LKhuNjfg7YCD8Dpd7ytKUETAklMCYmJAmc+H6cUAITYQxwtm7PIzzLceVrkWtGGXEtcNsWJazzN2bfM4xZmmZuAKhgE6g/42BP42AbxkHg+B4eAmpiYVFVGGJxOJjOM3Ob2uVXy69NbAg/4RLP4RP/A79nXoceF0MTicMKlWW422uZm0yTERGNZxy5iD9C83N5uQIlKYmCJqYETMSTEkxKZzPXwefQAhNhGNy4aOWuPItbN2eJa0ZZHC3C3cNlrPG0xMXOZm5yucoApoIIP+OEr+OEsdenft4/LKYmKhUKvhvhlVgIP+EIL+EIPr0c+VXwqdXwvEtbxM3XPHiuXMhNECM4RjFGIjFGKMVYxz8GHaITYRlaN3LDE2YLcrFjmWtGbVstwtmzRbkatsOJniaOGjVkAKVxSE/G39+Nv8aNPCvCECl7QvYIP+EVb+EVcceExETjNZvG6Ahc1RiZ5YZYIYY0MMNeRjh1AhNhDbHhxMXOZqtas22Fa0x5GC3EybtVrHHkZZMbnE1yM2wApqIYP+Ocj+OcuLocZjMTcTicRVKiG/E8XwtoT8IK34Qb92nQI2pKFIQlOUUYqxRz8Lh5rgg+3kTx3m8pmJiRMTMJL34Pkz4gAhNhDLCxxt2DXItxsGWZa0Y5mS3DlwsFrfM0ws8WRllxOWAApSEYX44hPjiFxWLyGDsrqliQzSyoP+EVb+EVfjw5xrNTETqZCE7G0qvGsZzrv4MdAhNhDhhmx4mWFktZNc2Fa0w42q3FkYM1rliwYN3ORq1ytnAAqgAUWE/Fzl+LnGJKcIynSubPxM9p0rKEZEaTRhGECk7RI1nOc8ejTo06tejSyZTNnaNICD/hAQ/hAD6nbv4Hg+F4fgeD068uNSmJkmYmpkjOLTCYgqYmCrq3Lmdu7hxIPxszGZmyAiZi5gTCSYBExMTExMSiSYmJiYu/L8WfSAITYQ4bOGTbFlYrXGLG4WtGLLItcs8mVbiZtMTRk0ZtmmNyAKUhaC/vwb+/B/HkecqhnfQIP+Ebz+Eb3r0HgXFYiam8zXhoToXnWtaxmE5TXy8GPOITYQ4yNMTnHlYLWzVmzWtGLHGtwtMTVbiYtGWZlhatmbJwAKciiD/i+C/i+FjcXWa116DGfE3qDMZddcYzCcb1VghPwjzfhHXnBKMZ4cmUZ822kZRotKl+BhhBCKqmuE0buXNIQjCMYkSMIwJEBOdcvBvwAhNhGVjjx4mTDMtZM8eFa0YuGa3FjyMlrRtjxZsTZi2YY2wAqAATWD/jCC/jCX4J1nSHLn4G+F1ClXGa2ne+XMGbJRE8JjVoP+ElD+EkHeLxMXHXwPBrjuc8YymIisRUdPB8AHZUYicXW5nYCD8aZvabEQBa4TCCpiSYuJCZvr4fd8BCE2EMmbHLhyZcq1gzY5VrRqybLcLhnmWuXGPJhcsm+ZrkYgCmYhg/4yWv4yR8xNzmZm2vF8Tx+V1nhmowYnGOqD/hJc/hJhtcTMpp08Pwr4TwVCgzMeCIPFRNpTCCEEkxtmN8fD5+MAITYRmctceXJlYLceNi4WtG+Rutc4mOFbjzOWjlllc4XDBmAKTQ+D/jMU/jMVXiKRhE68cIP+Eib+Eid0YnCJu68Mhc9Bk54UKGGWW/B4YCE2EMGGNqzZNsy3I1xsFrRk3ZrcTbGxWscrlnmxMnGTC3zACk0Ng/4z3P4z/db4xmJtrICD/hIY/hILVer4InhxhpSgVMDAQcHF0cbB0AAhNhDNiwyNWObGtxNsLFa0YuWS3CwxN1rlvlzOXLnC4zYW4ApmIIP+Kiz+Ki+CJRPNWS0iF8r4XqJAhPxDSfiG51GXIyZdVbQhaC0YSqnHDDHn0aSE7WlWs6xjNGU4RhFEimvh58I+ACE2EM2TbIxyMMq1qxbuVrTDhbrcLhy2Ws27No2xNWzhkwbACnwug/4sGv4sK+3i8s1mM4zieEarhHBVVMWnO853nc2zy3w5c4P+IXD+IXOKxfK+l8r4TF1nd73vre82mikGKdM6jgCE6lOjAhCcU0QjAIkUJwRhFNGd9u9xgCE2EOMbhu0yuMi1i1a41rTFlxLcLRu1W42DjNhbtsmRi1ZgClwXg/4uuv4uu1dcccc6tJUTw3wUg/4g2P4g2Xa/AvtepRa648N53kCF002RglnhjRo4YUMcdeblZAAhNhGVw4YZMWJgtaZMjda0zOWi1xmbs1ubG1Z5MjfCyxY24ApuIIP+OLL+OMHo8Pwjes1c5jMZi4uqvpvwr6QAhPxDEfiGTwNuwz5sUoYmJSMEYYWGWllllITnZttZ4akUZTlGcJwjCsKxrh4uOXUAITYQ3Z5MWLGyYLc2HFhWtGzbMtcY2TRbhbMMLbKzw422NsAKeSiE/HQV+OgvjyxYbVtXFHFK0sU7IRhOEUZ1vPDPDbLgyaSD/iHy/iHz4ce18o1GqlnN8c7zx3fHM5uJxWnTfbhsg+HvT6MzczMpmEwmEi4STN78XzawITYQ4aMmrDKxYrXGVm1WtGrXCtcZmONaxa4XGXEwYucbFoAKowFDg/48dv48e65c+l8I1HBhG5zfe+PG95mrxjXDOPEnEIibuczfHO555zne74466iiD/iGs/iHB8LwZ1mrxNYiqisQqcXEzOYuePbv4WanEMTjMTG42u8zO2db6VQCE6WqHVjG6aJEJTlEhNCcJwjCMEEIwjCMIRghERJpzv2atgCE2EYmbdo3as8a1lkaMlrRw1xLXDJiyWucmNjlzY2jXDjcgCmUgg/4BhP4BhQBz5d4xzrMxaojTFYyAhPxVPfiqfAZMuTLxMNlpSWhGVWWmHDtAhNXGnxU4xQmiRgjCKKc56+TOHAAhNhGJwwasmTfMtZNW7Ra0a4WC1www4luRkxctsjFq0ys2oAqOATWD/gSc/gSVxPNrY8OJu0sVjGsaiqpi0Tc8bzd5ieHg+AYyhPxV5fisDjgvmz5mXJKkLUpgspOE63vhvhy1vWtawUjSkrS0adBkyoTicTXOuGs5xnCcCEZRIwnJCMIRhOEYiIjGt+DthHwQITYQ4cscTRq4bLc2bJkWtHLFktcN2DBbibtHOXGxZNW+RkAKmAFCg/4GwP4Gz+mt8L5OE4Ytud73vnO7mqrh058uTFNTFzm853O97vOc3k5xa4P+KrT+KsHl4bG6uGGorVaw4ZqM3ebveMkaYxUCZlMSy4zfPF8qxQCE7VIc+cazhFFEgQjCE4JwmIwjIhGEZRQEIiIjXH2angYhNhGLHiwtG2VotzZnGJa0aNW63CwYZVrNrjasHLPIyxtmoAqXAU+D/iHW/iHXAXQDt3du/ibVaJFThERTBc3PHv4Xhjw6znOU3CkanlvwMxqD/hO0/hO1eH4QdegDemcSiSLiLqSYTE0CriXTr4V8GFKm6tG644zdgIP0uni9YVcZmZkExJMTEgiQBMAIkiSYJRK53z9W3wAAITYRmzOMjdgyyLWbLLlWtGbXCtxMsWZa3c5cOTM5xsMONuAKZBiD/iGo/iGprPTfgXycIYRdb1vjnICD/hUo/hUp6z068uPTrwziZTV8t1KGhrKbgIGDhYODgYODgUCg4GHmZ0wEITYQ0cY8rlq0crWLRs0WtGbJgtcZGOJa1ZZGTjI1cNGDdiAKVhGF+JT74lNYpMHkLaI4EslsmDsAg/4Uav4Ub7xHVwzSeHHpnoCF00WNpgjlRxxyy4HJoiE2EOcrRzibOG63Ewx41rRs5zLXDloxWsGrnFlaN2rZwzZgClkVg/4lbP4lbXCt9M8pxOsxGeG9gIP+FS7+FS9z5c9ZqVXq8Z5TnACEl4ActWc5pxinG+3jwwAhNhGbM4YNG7hwtxMsLNa0xNmK3C3aMFrNg4b5cbNzlzYsgAqKATiD/inS/inTq3Hgc+Tr08fW5XV4cmMVioxEIYlMbvO543nt5fSLg/4UdP4UdevR37HXoidKjU1UIlM3eZ4t3m8rIRVQ8DnrVoSmBKMJp1RjGBKMYIoThGUYRlEjCKMJwRIq4+bOHgIhNhGHCywt3LDGtbM2jBa0aOMa1yxZ4lrFzjY5mjVq3zNm4AqDATGE/FfB+K+HXq06N+7TaMJikKSpKkIQQraJC8K3nWsZxycPNi1gg/4Ugv4Ugw4cfAuMVFRiZS4ubjnc8b3cpiNRVY7eL2xkg/A6bvK1ykItE1NTUouLTEkSmM78nya8ACE2EN2mTKwcN8S3NkcsVrRg3xLcLZphW5nOFk5cs2bhoyYACnMqg/4vVP4vVenXp14cXTqHTqJjOOOM1nEomFRdb0CE/ClV+FKvLkx4suRewSmMFFIUlRBGM53jr4HBxYyD1iYiVyTCJq4tIklMWTnPfza9QCE2EMsjFm3wuGa1kwyZFrTDjxrXLhlkWuGjlq5ws8Ldo1agCmgeg/4x7P4x58hvXg1rnjer1canE6327+BkhPwozfhR3zBmz8S9lpSRhVWuOm2lbzCFqzVOFjhnghIYUKFChQxy15WODVAhNhDbDlbMmWVutY5W+Ja0YYsy3DlcMlrXC3YucbJw2ZOcoApgF4T8aVn40rXD1XthtWROiFI4kYCD/hOW/hOXcOF8K1jFYIzXW3PIhpaehKeBh4FBwEGgUDAwMLF08LAXACE2EMMzRw4atMq1w0zYVrTFjcLXORwxWuHDdo2buXDfJiygCmEcg/4zCP4zCUwExyq+18p0nHHXgxPEg/4X3v4X33XoHXpxxaUIvW+XPWNghIci8azRhVGMJwnBNGeHbx5cICE2ENsTZwxYuGS1q1ctlrRu4yLcWXKwWuXONg3ct8LFy1bgCoABNYP+LqL+Lq1w79u/br0c+TejW/AzUVSKwpBMzKc4uXPHineD/hea/herrl37d+2cIly59OvTr4HMjJcpurhETUCanGTQg/SjfHMymYzWauJgCJgJEiJC75+vxr1AITYQzctsuHM1ZrW2No1WtGTdqtcuWDVa3bN8LFiyctGbBsAKciiD/k4+/k5J4ceHi6i001vWYsuEIUqainDMAIP+Ah7+AjfxuvSophiYnWaaVwrFREWtM3y2yITZyK9WMYIIIpThGEYTlWEYRIwjCNc/PZAhNhDdk4Z4WmRgtbZWbla0at8i3C3c5VuJy4ZMGLXM3w5WQAp+NIL/ADrF/gB1jZoc7m829S21LXLjjjLEtqefHx5Ng/4ZCv4ZC3fsHLn06+BfXyuuo01GJ4XUVURSJnbe7zO9cazYg+nTjeUhERMWmYuCJIm4Iki4mYu+fs5ecCE2EOMznNmwuMS1jiwtVrTK5cLcLXDjW42WJizzNWOHKzcgCn4wg/4p8v4p5epw4hy5unVMOMROM4upiZmJRnV6XWcbhPxmDfjMTxGPEE5LXZGXdWTEtK04RjWNZznLHTXwODs26IOvC4zsiKhCLXJMXExcTFxMVmssz16+LMegITYRmw5WeVq3bLcjNmwWtMOVotcZGGNbkcNceRiwct8jFqAK4AF9hPxZdfiy7AAx4gAwYWjTky5s+LHmz6NOzbs27Lxx8DHFj3Y4Zdm3NhrOc6xvCcoSlm06E5SngJQQmurWM6oxnCsYkFmDJr1GHAYsYIP+M3r+M3sADOAOfI58nPlvWcb1vW9ZxnFwi6GrrfTr4m0QVMZRed9u7p16de1xFQmJmVxlczdrhOJidZwd+wCDx417mZgi0zKSYmYkIlCYTEhEkSAIlExMSiSYSiYmAiYCJi6uEhMJRMzOeN+fL0ghNhGXKwYs2zjGtyt8zBa0xOMq3C1wuVuNwwc5czfK0YM2wApyI4P+MGb+MFvm6dXTrW144xaYhERFTW+WauiE/GV5+MtHU27Ep6I2lilSEkYxvONVZZ8WFlyAhYtBEzMKGGCFCjQwQoYIYI0EseByMsTVACE2EYm7nE4Y5HC1pmYMFrRy0xrXGFvmW42bNszwsHONvixgCmcahPxzFfjmTVxZ8mO2Gl5ThKdp5MuzDC1whPxlSfjKTYdGHNfJHFOkYVnO8M9r5dGkhc1ZiY0sMsMaNChRwy024+KPWCE2EMsbdgybuWC1s0YMVrRq3cLcOTDmW5WbjG2cOGTTI2cgCpgBQoP+Oxj+OxHgjhnhtmMzmdzmcxZU108HwGcdE1EyzOZ3d5udzM1EY1PbGOCD/jLi/jLx03rfKeF8IrERVpnKbTx6dXTr4FzqVSTF1dZiZu52zjweFpCD8D0q8HyZWlITCYmRIRMIETBNXEiJi5XPXw/PqPYAITYRkZssTBhiaLWzTE4WtMONmtcuGmJbiZ42OXK0yOWzVuAKhwEzhPx7Zfj2z2bdU8/G06MeiuBKMIIp3jetcdMdZ1w4b3vKE8FMUtFaJIP+Mrz+Mr2YqM8OvLjw58LqYmAmEb8LNYxiIqcZmbb6d65yg/W4V7NSiJTmZTMJiUwBCYJEnXxfNuvAITYQzaOcmZgxZrWTHM0WtG2JotwssThawa4WbFqxy4XDBoAKUg+E/HpN+PQ/RTVDUsxwx4cog/40Nv40L2YvCOXXpusghsHQsBA4BIWDibOFhYCoITYRkaM2zTK0ZLcmVzkWtGzdqtxZmmJa4ys2DZq1cNsrJoAKgAEwg/4Cgv4Cf7iZhz5HfseD4Dr0eD4HXFxNXUIE1XHtvGeXMIP+MFD+MGfxOvTr0dehz5Ewq0T4UxppExMzN3HHHh9OoIPXoeDnMkQmYmYlJMwTCYsiZTOd+H5M17AhNhGRtma5MeJutY48jJa0ZOGa1w5as1uTI0xOMeTK0Ys2YAqSAT+D/gQ+/gQnznl11nBMbbnc7q4jp4fhBwmIhcZbm5yyykir8Dn4k8sAg/4vjP4vl2eF6vURjDFRMXdt8eXMPE56qqnFxmLjcGVruc679PH4bIP3NeeldzcphMEpiwRMQmCJQEXEXVrrnz8fxbj1ACE2EZG+PE4c5Wy1jlyOVrRvjYLXGVs2WsmeFg0YZsbLE1bgCpABNoT8Do34HS5OFlwTxT0YcU4Rjetb5dGmU4RjVjjjjhqhKWCVqWphwTkxyIT8X5n4vwcZKV7Xpel6TghGU8GHNn2beJjpCi0JThGc6rzz7NuTK30Ag/O8CfVmIQlaZmQIICJSE1aW634/l3XjACE2EYczVmxzZGK1xmw4VrRs1zLXLJg1WtsmbKwb427HMxaAClkPhvA4J4HBY6PopOghJaMhJCJgI0CD/jEM/jENuuXfwM8rpnOQho6ugIKlhYeFgYXAMLEwFQAhNhDRgxbMnDHItyMsOVa0x4Wa1yzysFuZu2ZOGLnHhbNMgApRE4P+Cwb+Cvm+TlPByRM5y75Ag/4EzP4E29xzxxxdJiIjEIPHSLSzMzMznPPydCE2EYmuJphc5GC3DjYMFrTLjxLcWFkwWtHLhvkaMGDdqyagCk8Qg/4K5v4K0Z6R0jWGr1uwg/4J4P4J6euuuspReuM0hcZDPCljhSxy05GHSCE2EZGrDJiZsMK3LkcuVrRxjarcTnKwWt27XEybuWTVpixACQEKgwTVAYfm6OcZl11ul3u11ulptFXq1ZrFbkkBgqBwGCwiCwqBTSu1yh0JM5kgMAiUTkEhUajz6f1Co2Cw2aXze1Wu1S+BQCCQCGRKDxCEwyGxCKoLAoHAoBAEAgJBIDBUCgcBgcDgMBgcAgIgKAwGAoGgcAgJAIDAICgcFgMBgsAQCAQKAQKAoDBYHBYPBYHBUFgsBgcBgcDgMJgEFgcFgEHgMHQGCwGBwGCwGBwOBwOAoDASCoHB4BAYHAIDAIBAYFA0AgqAwOBwGEwFCYPD4XDYFD4DCYLBYQCG8GNHgxvhImIiYiFhCIiZCRlodAQCAgCAgZeur66vYEwKwVgu2t7a3YIwTTU9FRzk7NRMjMTMxFwMHCQ8FBwEDAIGGhUAg0DAwKDgINAoCBgEFAIKBgoGAg4KBg4CBELBQaBgIGCgEBAwMFBoGBgUBBwEHAQcCg4CDgYKBgYKDQMFAwMFAICAgEECBgIGCg4KBgoAQEFCwUBAwCAgSBgYAQCBgYKFQMFAwKBgIGChYqAhYQCD8AmUssphMTBCAmJiLiJSJmJImlomJhWYkiYATEwJiauM4SRMTUzAjNRIJiYmEwiREwgRKYmJEiYmJhdZxcTUwIkRKJRMTBMTATUZiJvj8A5fBAAhNhDhzjYtcjVotxt8LNa0aNsK3E5xMVuHFlw5mTZnlzOcYApcF4P+Ozb+OyHvU4vF8r5OztVY3jrzg/4DlP4Dn71x1xxtc7m7TwvkgIXERQR0pUqOBDBHBLPla4dAITYQyZ48WRhkyLWLFmwWtMzFytcsGuJbjzMWzJjmbZGrdqAKeyqE/FHx+KP+jDgBq17J4GDBiwZsWbNkpaKt8evDtvwXFy5wg/4ivv4iz+zv2OvRnGYXW0txM3MTNVPK9bxWuICE7GVOs5zjGM0YRgQRhFGIjCZGd+7WWwAhNhGHKzb5WuHItc4WuJa0w48i3FjZMVrVriaZm7hu3ZsGwApnHIT8Udn4o7ceJmz6M+LLgwqxmjGUbTyVgIT8NxH4bic+Zgw7J6GimCVJww1jhrphXaCE60895xjCKKcIxRRVrh6c3SAhNhDRqzcscbPItbOcrZa0Z5GC1zibtlrNrlb5cLNvjwtMIAqVAT6D/ioy/io/8KNdqqKmbjec7zx43xjdFRqqxVVNFzOa5xu5ubm8cfAzWoP+G/z+HBPWYiang4Y1XBiozjMzm7uZGFTVUYuMxxjm3u+OO/LcwISHgKEe/FGCKMEIwRgiiiIwJRhGU6TgQjCKJOM648vHaiE2EMcjbM4aN8y1izYslrRm5aLcTfLlWssWLJiYMMjJs4bgCosBM4P+LI7+LJ3pnDtiOWOGKRu8888b6uHgznN5zdrU4YxrVdOcdu6D/hxe/hxt6d46ccZXFxmoiIikPAnhXCujUVLbeb5x34c++tiEweAEvAaMYwimIwiEIwRgjBGU5ThGFUZzy9GsOYAhNhDNviyN2uNstYMWjNa0yZG63DkaZVuVi2Z4W+Fw0bsMgApUD4X4sIviwjwjBRYaCySWq/B4UIP+HiL+HiPdx14dYiOHDWCGkLZAWsOhYOFh7mHQQCE2EYW7DGywtcy3KwYOFrRk4crcLRi4Wt2+Fi4auXDFzhwgCngwg/5VLv5VLwVbpPPyN4cMajhWowpqk3vfXj33x79u46iD/gOs/gOtBw4tXdpnM5ysgmMwljFYiOHHgJCD97wUznczMJRJMXF1aJiUTEolMzfX2dvOITYQ1cY22Ns2crWrFu0WtHLDItc5WjFa4a422LE1ct2WHMAKYh6D/lhu/lhvXSc1cbrIVDUGuPCIhPvVvvV2nQ2TtDExRtGE51nfHHTg3r4Qg/Utu73MxMTE3Epi4tx8vyY7ACE2EZMTNrlYs2q3DjyMVrRtjcLcWTFiW5WWFwxbM3DJkxaACpsBQ4P+WUb+WUtEaxHTGMRi873nne8yuJipqt6VfLn068s3K1zd3nOZqXC/EvpAhPvevvh2PdvwRlOEIQlGiUrQtCkIxnWNcujSzZ7X0ad16JIIxXjVjTmvbDCog/Q8qPfZtcSkCBMRKYuLIlECCJRKJiYlM3vz/HjoITYQ1y5XGRu5aLXLTI5WtGrhutw4s2VbjZtmuTCzcNG7lwAKjAE5g/5b1P5bz863yjThrgq2553kTjcT15c5u5ububmJYjDV8uPTwfAAg/3p3713pznV1ZKVXUIiaukFX4lxiqpEFnGMxz5c+vLmhOhuj0bzjNGEYRQjGEQRgEIwjAjAhOEYVRnPHz4w7AAhNhDBg0csHDRmtYucmRa0yMWy3FlZ5VrRywat2LfJiwtsgApXEoX5brvlu/uS45gIsJFVJDNbPhSD/gBI/gBPw69N43jOF6tshWqiwuBjhhQyxy26WOHFACE2EZWDdsybYma1m2asVrRmycLXDZyzWs3LNs2y4s2LC5ygCp0DpQGH5bDl754nM4TebKjUJ/PqXSqfTqnUq3WrLKoLAIXBkITao1CZzJFYpDofLJbRKLWpHAoFBIJAIFAoVAIlCoBEIHEoXDofAoTBIPAYHA4HASBQSBQWAQmAwWEwWDwOAwAgBAoDAoLAEBgEBgMDgcDhcJhcPgsNg8LgqCwWAwODoXA4OgsBIDBYDBYPBYLCYDC4DBYLAYHCYHB4LC4PEYLCYfBYfEYFBYxAocCG8IsHhGPrF7eK+uTMxBQchIzk7UVNdX30zBwkDAwUHA0N5e21uwVgu2t7a3tLWwnYCDhYBBoGEg4JBQMBAQIgSBQKBg4OCIAgYSFgYGBgYOBhYGFhUGgYKBgEBBwMHCQ8FAwUDCQcAg4aHgIKDgCAgICAQkBAQEBAICAQQgkDBQEFBQ0DCQUJCwkLBQUSg/W5eTne5kmIhMJldTUEFWlExaJTF4uEiZuoWYlMImLiJiYmAIlEokEXE1MFXVkkoTARImEwABEk4ynn7NvUITYQ4ZuWGRyzYrcjhgyWtGmRstwtmTJbkcOXLZq1zZnDNkAKVxOE/He5+O93RpDEwSpmhmpOAIP+CQz+CQ2JDnibmuOL50CGnpylgYVBwcGg4GBg4eXl14AhNhDJs1yMmbNitZMsmRa0xY8q1wxcYVuZkyY5GrdtjZZHAAqPATmD/iLI/iLFvGcZDKczNqio1U+JnCKuGYzeZ3O8za4uuPSZoIP+Fxz+Fy/wPF8TnyHhZ1URi6u5ud8+3O6nEVWlQZq5u13t1xxzYITwBnnjw1jOE4JyjCcphGEYRgCEYIRgRhFFGdcvPnDwACE2EZG7PE0ZtMS1u5cYlrTJkYLXDJhkWsnOFlhzN8eFozbACloTg/4i8P4i5+N14UX0cIiOOuecgIT8Len4W/8GvVltWlZIWvkIAIXCYybPooY4IZYZZa8HhYMsITYRmysGORk5xLczjGxWtG+Zmtw5G+NayZt8bfE0YYsrZoAKVxSD/iU+/iU/q3Ln2vhekY48t1CD/hf+/hf/58hmKmFY3yuYhcBQhhhljjjhhhjpnptp1AAhNhDNg2xsWGFwtYMGzda0bZHC3FlY5VuTNiaM2bjJmxuMQApTD4T8TFn4mLeAvkSlWWOEMYCD/hiS/hiTiN63VXjNY2CGro6ng0LBwcHDxMvKwNUAITYQ4xM2+RzhyrWWXLhWtGDNutcMmbhbmaMGuZwwZYcObGAKhwE7g/4psP4psZhvXPl3iLmbmFNRjUY0xNEwq4uZ3PGdzMocu/Zyg/4X7P4X7evR16b1uqYvV4hSkLi52u7tuWRMJxmoxPbr0diD8yZu7m5i5SiUJiYTACYmExMTEkJi548/L54AITYRmaZWrZjjZLXLVvlWtGjdstw48jNa4YMGbDK5yZsrbKAKdS6D/ivE/ivFOcrXKFaxXTHKOTETlm+N7vjOZuYvwO/Yg/4Xqv4Xqy8U1npOoVMzmdstztd5mUoiqxvxO/aD8rxvVWJhczKETUhIJiYlK89/VighNhDHC2ZtmjJityNGzha0w48i3EyZslrhrhbYnLjNjcN2IApaH4L++pv76loAmwoqTvNwg/4Ybv4YeeAA4VVVUWzN9/I8nlzAhNWBOs4ziijCIjGE4RnO+vgukCE2EOcORnmY4Wi1pixNFrRk0bLcTbMxWtMzJvkbNGuRm0YACnUpg/4w3v4w8fA8nlvXHW8XwitY1jEYQvM7njm7mXLw8dCD/hhy/hh5xGN9L4RGETM7cbzu92zWYiIqngc8YIPwoJXcruJEwTCYmJExbjz8Xr0AITYQxat2jdq0zLcjXCzWtMOZqtxOWbdbiws8bBnhzMsbbMAKURGD/jOS/jOZ1x4Zq9bwnU5wg/4YSv4YP8RTGYSzDw+whcpgYoY40cEscdt+LaAhNhDlrkbNG2NktZt2+Ra0xt8K3FjcOVrNmwyscLDCyzOG4ApaFIT8ZTn4ync1L5r4J0ijOmfFe+OD/hpS/hpT8HlvXHW8IianS4CFw2KxsEMKOOOGONLXhcPBliE2EM2zhzjyssi3IwaYlrRliZLcTRk4WsMzLC3yYWmVk1xgCmokhPxcNfi4pyNOgGjTws+KeKdpUhSEoQjGOOWPHUCD/hoM/hoPgA6deHHWcZq0zmJmlO1og48DKamJTCZmSSUTKZnPl+bjsCE2EYWmHNiyuG63DmZslrTHkaLXDXGwWs2LDM4Y5mLNgyagCnEig/5OPv5OP5jr064mMxxrjjdMRWIwqIzUZgCD/hFE/hFF69MZ7HCeDhOr4RqKipjdz3i+soXCY7A1zxwo4o4IYIYISEhhIYZ8HlYYNQAhNhGVjmxMceVutYNHGJa0yNmS3ExZt1rNq5bZsbdhhcM2IAppIYP+Kfz+KfdrjrmMxMbjMSmimKujwIT8WW34s04ZJ5IGiOaWSWCEJsNa1nhbeFwzeITZxuXKEYTVnGIihOEUVY4d/BjDoCE2EYcjBw2ctmK3E3y5FrTCwyLcWPKyWsG+bFmZ4s2XJmZACmAag/4r4P4r0+qt1vG8ZWTSHa6z0IT8WUH4so4OFlzMkME8EEZzu14M98cwhatAg0aFDBDHAjQwSqcPj4GYITYRibsnLBq1zLcbnHlWtGTjGtxZmrla1yuG7lliZNMLRsAKowFCg/4uGv4uA4jpvpmJZvM873nM3Mwx08HwJjws4rE0mZuc3m9543x3eUYvxr7dvBCD/i1E/i1Zvj278pxjWMaxOoguWXPfheH27+JmsVGIia41uZcYtczkZ7bxvgCE7WKXXjG8YxQiQiRhFERQQIEpynKcEYRhEjCZFOuvkzhxACE2EMWjFi2xMcq3MxatlrTG5crXOTI3WuHGFpmcsHDHK1xACmohg/44av44a+PC6xlw4sXcZXO6yMT049IohPxaXfi0v06M+bHiVo4EKZGRgrKcKznhtrnXCIP1s5vcrTEzBJKYuJzPXz+8diE2EZcTPLjytcS3DkZN1rRjiaLXLHK0W5mrVjhyNHOLHlagCoUBNIP+OgT+Offdcp01MQlu877z3zzvMS1HCuGOTtjUYoXrcXKD/i6E/i6TzvW8XwnWNV0vpXCeCjjO7znc3dkqmkRvXPN7hOJu4OWMYoTjCKEYRQnKKME5ThEQjAEYxvv452ghNhDXG1cNMTVstYNcTJa0ZMmq1xictluPI1Z4m7LI2w4WQAqBATKD/j1u/j1h69OvSHBwjVRSYuc7zfHvy8Pc8bvdsxeojpfic+Ugg/4uHv4uHwXrrw3i6ziypiB0pjXCOFMYzDM9enfPG4SnYlDuwIIximIwRQBAjKcIoozTvr5MYc4hNhDlthbYmLlqtZsmGFa0xuGi1zkYMFrLDhbM8mZi2buGwApWEIT8enH49KaZIcKOaEo1tpw4wIP+MMr+MM3bjrdTVb8DaYainoKDtYGAh4GDg4uvh0IAITYQ1y5GTFszyLXLLM2WtGLPItxY8jJbjZNWTRq4bOHOTGAJAAqHATyD/jdC/jdD69AAHDj42+Cq0xUcMVrhiqq6u5yu53HFxnu556iD/jCU/jCV3oABz5c6jeNxM3MxmJXUxi8KiahF1OOvTnHMg/M8jxbcZnK5CJhMSSgTCUTdXExdRdXC5z4Pt3AhNhDFwybuMTjEtw5nOZa0yuWK1wxZuVrjMzctWuNo4asmIAphGoP+Ogj+OfHx+HFrfOGWVzU06b4YAIT8U1H4prZYcDVr5GHBCUpRimx2yxnnhORshz4zREycIxivl5eGXCAhNhDRm0w5meFqtatMuZa0asHK1w3xsVuPKwbssuNhkbsGYAqRAT2D/jxa/jxbAceHi4m5TSMVhwjUangxMKuNxuePHPXO11Onid+3PkCD/imQ/imRAYz4m9VjBWYzF5Ljbccbzm97u5tGNRrGK4b1279u4ITNCUIQjG86xjFCMIoRhGU5CEYREQjCJGESKtc/Ng7QITYQ4a4WjdllZrcTZoxWtGWVytcMGWJazatsTXE4zMWTDCAKkQE/g/4+SP4+SZqdacJ1EXN54xxva7QxGpjwrqEXG7m78FPPO82uqntfCIP+KfD+KfHq6eLyzVxVVGKqMTSFyzPPwvD7ZiIIuLc/I70i4tKZ5XgAg/Y7R5vhzKYmLEwmAkmJiYAiYgRdZglN8fgG1CE2ENXGbC1bNsK1liatVrRyxyrcOLLmWtHOXLja5WGbE0zACn43g/5UmP5UmZgA6dfE48J0xeIVhhUVcTEmJxGIi7nweHk9fHCD/hd0/hd158gCY41aYmcZxMzF2mUyTGdSjE6qe1Rxg3obubmZEpJiyYEAJiUTFwSnO/gPM+EAITYQyxYWzfE4bLWOZnjWtM2RotctHLZbkaZGDds5c4cLVyAKYR6D/lxy/lxzXQc9bXG9ZqaKvp16YyCD/hVo/hVpdegdjkxFXG5Zcddc+B4Ig49C5zdxm1komYmU534Ph8fMITYQ0ctmzNniZrcjhyxWtMbXCtcZMTdbhw4WDRqwzMMOJiAKeSuD/l2M/l2N61xx1xnlfCdUis9Ovgb1MIZmdruJjeKAg/4VlP4VleWJ5TyvhxrjWcznn27zuZcS03UXwvlvUSCEl2N94zQvCqKKEYCMIxhECJW/H2uIITYQ2yMWzHMzarW+Jg0WtMbZstctmWVa2a48bXK5aYW+XIAKngFEg/5eIP5eK+2fCucTV4mYnLN7u1kRy69AeFuFXW2a3XGK8emZknW/AziAg/4VQP4VU8cvD6ZqMMVTAiYmZm7m8ZB4GaqorNZjMbx4Pid62ndXrn0qsITmZt+ucYIQjCacIwiBFFCIhGEIoQnScowIThGKE0Yxnp6aPcAhNhDBo5atW7dutzY2rNa0cssi3E2xMVrVniZN8jVq0a42wAp3LYP+Orj+OrnlzADGSrHDj4Ua4a1jVJbjbnTqg/4IYv4IY8ZADnyOvQdenPFzVzOY3W9X0vXDmIXPWQauMgQIEEMCFChgjghIYIYUJDDBHDi8PFpAITYQ5xtGjXG4YLWmRsxWtGeZitcY8bla3zYmOVzjYtXDLMA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3567</TotalTime>
  <Words>2962</Words>
  <Application>Microsoft Office PowerPoint</Application>
  <PresentationFormat>On-screen Show (4:3)</PresentationFormat>
  <Paragraphs>942</Paragraphs>
  <Slides>61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Dark 3410</vt:lpstr>
      <vt:lpstr>Virtual Memory 1</vt:lpstr>
      <vt:lpstr>Announcements</vt:lpstr>
      <vt:lpstr>Goals for Today</vt:lpstr>
      <vt:lpstr>Cache Design</vt:lpstr>
      <vt:lpstr>A Real Example</vt:lpstr>
      <vt:lpstr>A Real Example</vt:lpstr>
      <vt:lpstr>Basic Cache Organization</vt:lpstr>
      <vt:lpstr>Experimental Results</vt:lpstr>
      <vt:lpstr>Tradeoffs</vt:lpstr>
      <vt:lpstr>PowerPoint Presentation</vt:lpstr>
      <vt:lpstr>Cached Write Policies</vt:lpstr>
      <vt:lpstr>Write Allocation Policies</vt:lpstr>
      <vt:lpstr>A Simple Direct Mapped Cache</vt:lpstr>
      <vt:lpstr>How Many Memory References?</vt:lpstr>
      <vt:lpstr>A Simple Direct Mapped Cache</vt:lpstr>
      <vt:lpstr>How Many Memory References?</vt:lpstr>
      <vt:lpstr>Write-Back Meta-Data</vt:lpstr>
      <vt:lpstr>Performance: An Example</vt:lpstr>
      <vt:lpstr>Performance Tradeoffs</vt:lpstr>
      <vt:lpstr>Write Buffering</vt:lpstr>
      <vt:lpstr>Write-through vs. Write-back</vt:lpstr>
      <vt:lpstr>Cache-coherency</vt:lpstr>
      <vt:lpstr>PowerPoint Presentation</vt:lpstr>
      <vt:lpstr>Cache Conscious Programming</vt:lpstr>
      <vt:lpstr>Cache Conscious Programming</vt:lpstr>
      <vt:lpstr>Summary</vt:lpstr>
      <vt:lpstr>Summary</vt:lpstr>
      <vt:lpstr>Virtual Memory</vt:lpstr>
      <vt:lpstr>Processor &amp; Memory</vt:lpstr>
      <vt:lpstr>Multiple Processes</vt:lpstr>
      <vt:lpstr>Multiple Processes </vt:lpstr>
      <vt:lpstr>Solution? Multiple processes/processors</vt:lpstr>
      <vt:lpstr>PowerPoint Presentation</vt:lpstr>
      <vt:lpstr>Virtual Memory</vt:lpstr>
      <vt:lpstr>Address Spaces</vt:lpstr>
      <vt:lpstr>Address Space</vt:lpstr>
      <vt:lpstr>Virtual Memory Advantages</vt:lpstr>
      <vt:lpstr>PowerPoint Presentation</vt:lpstr>
      <vt:lpstr>Address Translation</vt:lpstr>
      <vt:lpstr>Address Translation</vt:lpstr>
      <vt:lpstr>Simple PageTable</vt:lpstr>
      <vt:lpstr>Summary</vt:lpstr>
      <vt:lpstr>Page Size Example</vt:lpstr>
      <vt:lpstr>Invalid Pages</vt:lpstr>
      <vt:lpstr>Beyond Flat Page Tables</vt:lpstr>
      <vt:lpstr>Page Permissions</vt:lpstr>
      <vt:lpstr>Aliasing</vt:lpstr>
      <vt:lpstr>PowerPoint Presentation</vt:lpstr>
      <vt:lpstr>Paging</vt:lpstr>
      <vt:lpstr>Paging</vt:lpstr>
      <vt:lpstr>PowerPoint Presentation</vt:lpstr>
      <vt:lpstr>sbrk</vt:lpstr>
      <vt:lpstr>Context Switch</vt:lpstr>
      <vt:lpstr>Shared Memory</vt:lpstr>
      <vt:lpstr>Multiplexing</vt:lpstr>
      <vt:lpstr>Paging Assumption 1</vt:lpstr>
      <vt:lpstr>Reasons for Thrashing</vt:lpstr>
      <vt:lpstr>Thrashing</vt:lpstr>
      <vt:lpstr>Paging Assumption 2</vt:lpstr>
      <vt:lpstr>More Thrashing</vt:lpstr>
      <vt:lpstr>Preventing Thrashing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345</cp:revision>
  <dcterms:created xsi:type="dcterms:W3CDTF">2006-08-16T00:00:00Z</dcterms:created>
  <dcterms:modified xsi:type="dcterms:W3CDTF">2011-04-05T18:29:24Z</dcterms:modified>
</cp:coreProperties>
</file>