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1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2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3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4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5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6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7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notesSlides/notesSlide8.xml" ContentType="application/vnd.openxmlformats-officedocument.presentationml.notesSlide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notesSlides/notesSlide9.xml" ContentType="application/vnd.openxmlformats-officedocument.presentationml.notesSlide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notesSlides/notesSlide10.xml" ContentType="application/vnd.openxmlformats-officedocument.presentationml.notesSlide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notesSlides/notesSlide11.xml" ContentType="application/vnd.openxmlformats-officedocument.presentationml.notesSlide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notesSlides/notesSlide12.xml" ContentType="application/vnd.openxmlformats-officedocument.presentationml.notesSlide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notesSlides/notesSlide13.xml" ContentType="application/vnd.openxmlformats-officedocument.presentationml.notesSlide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notesSlides/notesSlide14.xml" ContentType="application/vnd.openxmlformats-officedocument.presentationml.notesSlide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notesSlides/notesSlide15.xml" ContentType="application/vnd.openxmlformats-officedocument.presentationml.notesSlide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notesSlides/notesSlide16.xml" ContentType="application/vnd.openxmlformats-officedocument.presentationml.notesSlide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notesSlides/notesSlide17.xml" ContentType="application/vnd.openxmlformats-officedocument.presentationml.notesSlide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notesSlides/notesSlide18.xml" ContentType="application/vnd.openxmlformats-officedocument.presentationml.notesSlide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notesSlides/notesSlide19.xml" ContentType="application/vnd.openxmlformats-officedocument.presentationml.notesSlide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notesSlides/notesSlide20.xml" ContentType="application/vnd.openxmlformats-officedocument.presentationml.notesSlide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notesSlides/notesSlide21.xml" ContentType="application/vnd.openxmlformats-officedocument.presentationml.notesSlide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notesSlides/notesSlide22.xml" ContentType="application/vnd.openxmlformats-officedocument.presentationml.notesSlide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notesSlides/notesSlide23.xml" ContentType="application/vnd.openxmlformats-officedocument.presentationml.notesSlide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notesSlides/notesSlide24.xml" ContentType="application/vnd.openxmlformats-officedocument.presentationml.notesSlide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notesSlides/notesSlide25.xml" ContentType="application/vnd.openxmlformats-officedocument.presentationml.notesSlide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notesSlides/notesSlide26.xml" ContentType="application/vnd.openxmlformats-officedocument.presentationml.notesSlide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notesSlides/notesSlide27.xml" ContentType="application/vnd.openxmlformats-officedocument.presentationml.notesSlide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notesSlides/notesSlide28.xml" ContentType="application/vnd.openxmlformats-officedocument.presentationml.notesSlide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notesSlides/notesSlide29.xml" ContentType="application/vnd.openxmlformats-officedocument.presentationml.notesSlide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notesSlides/notesSlide30.xml" ContentType="application/vnd.openxmlformats-officedocument.presentationml.notesSlide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notesSlides/notesSlide31.xml" ContentType="application/vnd.openxmlformats-officedocument.presentationml.notesSlide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notesSlides/notesSlide32.xml" ContentType="application/vnd.openxmlformats-officedocument.presentationml.notesSlide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notesSlides/notesSlide33.xml" ContentType="application/vnd.openxmlformats-officedocument.presentationml.notesSlide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397" r:id="rId2"/>
    <p:sldId id="398" r:id="rId3"/>
    <p:sldId id="399" r:id="rId4"/>
    <p:sldId id="400" r:id="rId5"/>
    <p:sldId id="401" r:id="rId6"/>
    <p:sldId id="402" r:id="rId7"/>
    <p:sldId id="403" r:id="rId8"/>
    <p:sldId id="404" r:id="rId9"/>
    <p:sldId id="405" r:id="rId10"/>
    <p:sldId id="406" r:id="rId11"/>
    <p:sldId id="407" r:id="rId12"/>
    <p:sldId id="408" r:id="rId13"/>
    <p:sldId id="409" r:id="rId14"/>
    <p:sldId id="410" r:id="rId15"/>
    <p:sldId id="411" r:id="rId16"/>
    <p:sldId id="412" r:id="rId17"/>
    <p:sldId id="413" r:id="rId18"/>
    <p:sldId id="366" r:id="rId19"/>
    <p:sldId id="388" r:id="rId20"/>
    <p:sldId id="367" r:id="rId21"/>
    <p:sldId id="317" r:id="rId22"/>
    <p:sldId id="368" r:id="rId23"/>
    <p:sldId id="370" r:id="rId24"/>
    <p:sldId id="371" r:id="rId25"/>
    <p:sldId id="372" r:id="rId26"/>
    <p:sldId id="392" r:id="rId27"/>
    <p:sldId id="389" r:id="rId28"/>
    <p:sldId id="386" r:id="rId29"/>
    <p:sldId id="322" r:id="rId30"/>
    <p:sldId id="373" r:id="rId31"/>
    <p:sldId id="374" r:id="rId32"/>
    <p:sldId id="323" r:id="rId33"/>
    <p:sldId id="324" r:id="rId34"/>
    <p:sldId id="325" r:id="rId35"/>
    <p:sldId id="390" r:id="rId36"/>
    <p:sldId id="375" r:id="rId37"/>
    <p:sldId id="376" r:id="rId38"/>
    <p:sldId id="377" r:id="rId39"/>
    <p:sldId id="343" r:id="rId40"/>
    <p:sldId id="378" r:id="rId41"/>
    <p:sldId id="379" r:id="rId42"/>
    <p:sldId id="347" r:id="rId43"/>
    <p:sldId id="381" r:id="rId44"/>
    <p:sldId id="395" r:id="rId45"/>
    <p:sldId id="382" r:id="rId46"/>
    <p:sldId id="380" r:id="rId47"/>
    <p:sldId id="396" r:id="rId48"/>
    <p:sldId id="365" r:id="rId49"/>
    <p:sldId id="394" r:id="rId50"/>
    <p:sldId id="393" r:id="rId51"/>
    <p:sldId id="383" r:id="rId52"/>
    <p:sldId id="385" r:id="rId53"/>
    <p:sldId id="391" r:id="rId54"/>
    <p:sldId id="387" r:id="rId55"/>
  </p:sldIdLst>
  <p:sldSz cx="9144000" cy="6858000" type="screen4x3"/>
  <p:notesSz cx="6858000" cy="9144000"/>
  <p:custDataLst>
    <p:tags r:id="rId5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clrMru>
    <a:srgbClr val="FF9900"/>
    <a:srgbClr val="003300"/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25" autoAdjust="0"/>
  </p:normalViewPr>
  <p:slideViewPr>
    <p:cSldViewPr>
      <p:cViewPr varScale="1">
        <p:scale>
          <a:sx n="52" d="100"/>
          <a:sy n="52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7" d="100"/>
        <a:sy n="8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printerSettings" Target="printerSettings/printerSettings1.bin"/><Relationship Id="rId58" Type="http://schemas.openxmlformats.org/officeDocument/2006/relationships/tags" Target="tags/tag1.xml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86B46-D496-4E93-B7E3-D814E31E2BB1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7762F-F553-4D61-B576-BE80FD6C5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01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Hit rate 90%</a:t>
            </a:r>
          </a:p>
          <a:p>
            <a:r>
              <a:rPr lang="en-US" dirty="0" smtClean="0"/>
              <a:t>.90</a:t>
            </a:r>
            <a:r>
              <a:rPr lang="en-US" baseline="0" dirty="0" smtClean="0"/>
              <a:t> *5 + .10*(2+50+16*3) = 4.5 + 10.0 = 14.5 cycles on average</a:t>
            </a:r>
          </a:p>
          <a:p>
            <a:r>
              <a:rPr lang="en-US" baseline="0" dirty="0" smtClean="0"/>
              <a:t>Hit rate 95 % </a:t>
            </a:r>
            <a:r>
              <a:rPr lang="en-US" baseline="0" dirty="0" smtClean="0">
                <a:sym typeface="Wingdings" pitchFamily="2" charset="2"/>
              </a:rPr>
              <a:t> 9.5 cycles on average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79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(2**m</a:t>
            </a:r>
            <a:r>
              <a:rPr lang="en-US" baseline="0" dirty="0" smtClean="0"/>
              <a:t> bytes per line) (2**n lines) = 2**(</a:t>
            </a:r>
            <a:r>
              <a:rPr lang="en-US" baseline="0" dirty="0" err="1" smtClean="0"/>
              <a:t>n+m</a:t>
            </a:r>
            <a:r>
              <a:rPr lang="en-US" baseline="0" dirty="0" smtClean="0"/>
              <a:t>) bytes of data</a:t>
            </a:r>
          </a:p>
          <a:p>
            <a:r>
              <a:rPr lang="en-US" baseline="0" dirty="0" smtClean="0"/>
              <a:t>(1+(32-m) bits of overhead per line) (2**n lines)</a:t>
            </a:r>
          </a:p>
          <a:p>
            <a:r>
              <a:rPr lang="en-US" baseline="0" dirty="0" smtClean="0"/>
              <a:t>Some numbers: 32Kb cache, 64byte line size </a:t>
            </a:r>
            <a:r>
              <a:rPr lang="en-US" baseline="0" dirty="0" smtClean="0">
                <a:sym typeface="Wingdings" pitchFamily="2" charset="2"/>
              </a:rPr>
              <a:t> 512 lines, 6bit offset, 26 bit tag  27*512 = 24*512+1536 = 1536bytes + 192 bytes = 1728bytes overhead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</a:t>
            </a:r>
            <a:r>
              <a:rPr lang="en-US" baseline="0" dirty="0" smtClean="0"/>
              <a:t> temporal locality, but lots of </a:t>
            </a:r>
            <a:r>
              <a:rPr lang="en-US" baseline="0" dirty="0" err="1" smtClean="0"/>
              <a:t>spacial</a:t>
            </a:r>
            <a:r>
              <a:rPr lang="en-US" baseline="0" dirty="0" smtClean="0"/>
              <a:t> locality </a:t>
            </a:r>
            <a:r>
              <a:rPr lang="en-US" baseline="0" dirty="0" smtClean="0">
                <a:sym typeface="Wingdings" pitchFamily="2" charset="2"/>
              </a:rPr>
              <a:t> larger blocks would help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18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/>
                </a:solidFill>
              </a:rPr>
              <a:t>conflict can’t happen with fully associative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/>
                </a:solidFill>
              </a:rPr>
              <a:t>block size influences</a:t>
            </a:r>
            <a:r>
              <a:rPr lang="en-US" baseline="0" dirty="0" smtClean="0">
                <a:solidFill>
                  <a:schemeClr val="accent1"/>
                </a:solidFill>
              </a:rPr>
              <a:t> cold misses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69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r>
              <a:rPr lang="en-US" dirty="0" smtClean="0">
                <a:solidFill>
                  <a:schemeClr val="accent1"/>
                </a:solidFill>
              </a:rPr>
              <a:t>Set Associative Cache</a:t>
            </a:r>
          </a:p>
          <a:p>
            <a:r>
              <a:rPr lang="en-US" dirty="0" smtClean="0"/>
              <a:t>Like direct mapped cache</a:t>
            </a:r>
          </a:p>
          <a:p>
            <a:pPr lvl="1"/>
            <a:r>
              <a:rPr lang="en-US" dirty="0" smtClean="0"/>
              <a:t>Only need to check a few lines for each access…</a:t>
            </a:r>
            <a:br>
              <a:rPr lang="en-US" dirty="0" smtClean="0"/>
            </a:br>
            <a:r>
              <a:rPr lang="en-US" dirty="0" smtClean="0"/>
              <a:t>so: fast, scalable, low overhead</a:t>
            </a:r>
          </a:p>
          <a:p>
            <a:r>
              <a:rPr lang="en-US" dirty="0" smtClean="0"/>
              <a:t>Like a fully associative cache</a:t>
            </a:r>
          </a:p>
          <a:p>
            <a:pPr lvl="1"/>
            <a:r>
              <a:rPr lang="en-US" dirty="0" smtClean="0"/>
              <a:t>Several places each block can go…</a:t>
            </a:r>
            <a:br>
              <a:rPr lang="en-US" dirty="0" smtClean="0"/>
            </a:br>
            <a:r>
              <a:rPr lang="en-US" dirty="0" smtClean="0"/>
              <a:t>so: fewer conflict misses, higher hit rate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5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45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3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4</a:t>
            </a:r>
            <a:r>
              <a:rPr lang="en-US" baseline="0" dirty="0" smtClean="0"/>
              <a:t> cache lines, but 2 sets</a:t>
            </a:r>
          </a:p>
          <a:p>
            <a:r>
              <a:rPr lang="en-US" baseline="0" dirty="0" smtClean="0"/>
              <a:t>line size = 2 words</a:t>
            </a:r>
          </a:p>
          <a:p>
            <a:r>
              <a:rPr lang="en-US" dirty="0" smtClean="0"/>
              <a:t>offset</a:t>
            </a:r>
            <a:r>
              <a:rPr lang="en-US" baseline="0" dirty="0" smtClean="0"/>
              <a:t> is 1 bit</a:t>
            </a:r>
          </a:p>
          <a:p>
            <a:r>
              <a:rPr lang="en-US" baseline="0" dirty="0" smtClean="0"/>
              <a:t>index is 1 bits</a:t>
            </a:r>
          </a:p>
          <a:p>
            <a:r>
              <a:rPr lang="en-US" baseline="0" dirty="0" smtClean="0"/>
              <a:t>tag is 3 bits</a:t>
            </a:r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3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Q:</a:t>
            </a:r>
            <a:r>
              <a:rPr lang="en-US" baseline="0" dirty="0" smtClean="0"/>
              <a:t> which one is which?</a:t>
            </a:r>
            <a:endParaRPr lang="en-US" dirty="0" smtClean="0"/>
          </a:p>
          <a:p>
            <a:r>
              <a:rPr lang="en-US" dirty="0" smtClean="0"/>
              <a:t>Q: where are cold misses?</a:t>
            </a:r>
            <a:r>
              <a:rPr lang="en-US" baseline="0" dirty="0" smtClean="0"/>
              <a:t> capacity misses? conflict misses?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18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/>
                </a:solidFill>
              </a:rPr>
              <a:t>Q: What causes a cache miss?</a:t>
            </a:r>
          </a:p>
          <a:p>
            <a:r>
              <a:rPr lang="en-US" dirty="0" smtClean="0"/>
              <a:t>conflict: collisions, competition</a:t>
            </a:r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6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36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For a given total cache size,</a:t>
            </a:r>
          </a:p>
          <a:p>
            <a:r>
              <a:rPr lang="en-US" dirty="0" smtClean="0"/>
              <a:t>larger block sizes mean…. </a:t>
            </a:r>
          </a:p>
          <a:p>
            <a:pPr lvl="1"/>
            <a:r>
              <a:rPr lang="en-US" dirty="0" smtClean="0"/>
              <a:t>fewer lines</a:t>
            </a:r>
          </a:p>
          <a:p>
            <a:pPr lvl="1"/>
            <a:r>
              <a:rPr lang="en-US" dirty="0" smtClean="0"/>
              <a:t>so fewer tags (and smaller tags for associative caches)</a:t>
            </a:r>
          </a:p>
          <a:p>
            <a:pPr lvl="1"/>
            <a:r>
              <a:rPr lang="en-US" dirty="0" smtClean="0"/>
              <a:t>so less overhead</a:t>
            </a:r>
          </a:p>
          <a:p>
            <a:pPr lvl="1"/>
            <a:r>
              <a:rPr lang="en-US" dirty="0" smtClean="0"/>
              <a:t>and fewer cold misses (within-block “</a:t>
            </a:r>
            <a:r>
              <a:rPr lang="en-US" dirty="0" err="1" smtClean="0"/>
              <a:t>prefetching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But</a:t>
            </a:r>
          </a:p>
          <a:p>
            <a:pPr lvl="1"/>
            <a:r>
              <a:rPr lang="en-US" dirty="0" smtClean="0"/>
              <a:t>fewer blocks available (for scattered accesses!)</a:t>
            </a:r>
          </a:p>
          <a:p>
            <a:pPr lvl="1"/>
            <a:r>
              <a:rPr lang="en-US" dirty="0" smtClean="0"/>
              <a:t>so more conflicts</a:t>
            </a:r>
          </a:p>
          <a:p>
            <a:pPr lvl="1"/>
            <a:r>
              <a:rPr lang="en-US" dirty="0" smtClean="0"/>
              <a:t>and miss penalty (time to fetch block) is larger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208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Same</a:t>
            </a:r>
            <a:r>
              <a:rPr lang="en-US" baseline="0" dirty="0" smtClean="0"/>
              <a:t> for other parameters: experimental mostly</a:t>
            </a:r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3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3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Q:</a:t>
            </a:r>
            <a:r>
              <a:rPr lang="en-US" baseline="0" dirty="0" smtClean="0"/>
              <a:t> direct, or associative? A: associative definitely (w/ LRU or LFU, etc.)</a:t>
            </a:r>
          </a:p>
          <a:p>
            <a:r>
              <a:rPr lang="en-US" dirty="0" smtClean="0"/>
              <a:t>A) reads:</a:t>
            </a:r>
            <a:r>
              <a:rPr lang="en-US" baseline="0" dirty="0" smtClean="0"/>
              <a:t> miss every </a:t>
            </a:r>
            <a:r>
              <a:rPr lang="en-US" baseline="0" dirty="0" err="1" smtClean="0"/>
              <a:t>W’th</a:t>
            </a:r>
            <a:r>
              <a:rPr lang="en-US" baseline="0" dirty="0" smtClean="0"/>
              <a:t> A[</a:t>
            </a:r>
            <a:r>
              <a:rPr lang="en-US" baseline="0" dirty="0" err="1" smtClean="0"/>
              <a:t>i</a:t>
            </a:r>
            <a:r>
              <a:rPr lang="en-US" baseline="0" dirty="0" smtClean="0"/>
              <a:t>]</a:t>
            </a:r>
          </a:p>
          <a:p>
            <a:r>
              <a:rPr lang="en-US" baseline="0" dirty="0" smtClean="0"/>
              <a:t>A) writes: n for write-through, 1 eviction for write-back</a:t>
            </a:r>
          </a:p>
          <a:p>
            <a:r>
              <a:rPr lang="en-US" baseline="0" dirty="0" smtClean="0"/>
              <a:t>B) reads: miss every </a:t>
            </a:r>
            <a:r>
              <a:rPr lang="en-US" baseline="0" dirty="0" err="1" smtClean="0"/>
              <a:t>W’th</a:t>
            </a:r>
            <a:r>
              <a:rPr lang="en-US" baseline="0" dirty="0" smtClean="0"/>
              <a:t> A[</a:t>
            </a:r>
            <a:r>
              <a:rPr lang="en-US" baseline="0" dirty="0" err="1" smtClean="0"/>
              <a:t>i</a:t>
            </a:r>
            <a:r>
              <a:rPr lang="en-US" baseline="0" dirty="0" smtClean="0"/>
              <a:t>] or B[</a:t>
            </a:r>
            <a:r>
              <a:rPr lang="en-US" baseline="0" dirty="0" err="1" smtClean="0"/>
              <a:t>i</a:t>
            </a:r>
            <a:r>
              <a:rPr lang="en-US" baseline="0" dirty="0" smtClean="0"/>
              <a:t>]</a:t>
            </a:r>
          </a:p>
          <a:p>
            <a:r>
              <a:rPr lang="en-US" baseline="0" dirty="0" smtClean="0"/>
              <a:t>B) writes: n for write-through, n for write-back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 program, </a:t>
            </a:r>
            <a:r>
              <a:rPr lang="en-US" dirty="0" err="1" smtClean="0"/>
              <a:t>prefetching</a:t>
            </a:r>
            <a:r>
              <a:rPr lang="en-US" dirty="0" smtClean="0"/>
              <a:t> =</a:t>
            </a:r>
            <a:r>
              <a:rPr lang="en-US" baseline="0" dirty="0" smtClean="0"/>
              <a:t> special instructions, prediction in CPU, prediction in cache controller,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Q:</a:t>
            </a:r>
            <a:r>
              <a:rPr lang="en-US" baseline="0" dirty="0" smtClean="0"/>
              <a:t> direct, or associative? A: associative definitely (w/ LRU or LFU, etc.)</a:t>
            </a:r>
          </a:p>
          <a:p>
            <a:r>
              <a:rPr lang="en-US" dirty="0" smtClean="0"/>
              <a:t>A) reads:</a:t>
            </a:r>
            <a:r>
              <a:rPr lang="en-US" baseline="0" dirty="0" smtClean="0"/>
              <a:t> miss every </a:t>
            </a:r>
            <a:r>
              <a:rPr lang="en-US" baseline="0" dirty="0" err="1" smtClean="0"/>
              <a:t>W’th</a:t>
            </a:r>
            <a:r>
              <a:rPr lang="en-US" baseline="0" dirty="0" smtClean="0"/>
              <a:t> A[</a:t>
            </a:r>
            <a:r>
              <a:rPr lang="en-US" baseline="0" dirty="0" err="1" smtClean="0"/>
              <a:t>i</a:t>
            </a:r>
            <a:r>
              <a:rPr lang="en-US" baseline="0" dirty="0" smtClean="0"/>
              <a:t>]</a:t>
            </a:r>
          </a:p>
          <a:p>
            <a:r>
              <a:rPr lang="en-US" baseline="0" dirty="0" smtClean="0"/>
              <a:t>A) writes: n for write-through, 1 eviction for write-back</a:t>
            </a:r>
          </a:p>
          <a:p>
            <a:r>
              <a:rPr lang="en-US" baseline="0" dirty="0" smtClean="0"/>
              <a:t>B) reads: miss every </a:t>
            </a:r>
            <a:r>
              <a:rPr lang="en-US" baseline="0" dirty="0" err="1" smtClean="0"/>
              <a:t>W’th</a:t>
            </a:r>
            <a:r>
              <a:rPr lang="en-US" baseline="0" dirty="0" smtClean="0"/>
              <a:t> A[</a:t>
            </a:r>
            <a:r>
              <a:rPr lang="en-US" baseline="0" dirty="0" err="1" smtClean="0"/>
              <a:t>i</a:t>
            </a:r>
            <a:r>
              <a:rPr lang="en-US" baseline="0" dirty="0" smtClean="0"/>
              <a:t>] or B[</a:t>
            </a:r>
            <a:r>
              <a:rPr lang="en-US" baseline="0" dirty="0" err="1" smtClean="0"/>
              <a:t>i</a:t>
            </a:r>
            <a:r>
              <a:rPr lang="en-US" baseline="0" dirty="0" smtClean="0"/>
              <a:t>]</a:t>
            </a:r>
          </a:p>
          <a:p>
            <a:r>
              <a:rPr lang="en-US" baseline="0" dirty="0" smtClean="0"/>
              <a:t>B) writes: n for write-through, n for write-back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6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96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406" tIns="45203" rIns="90406" bIns="4520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406" tIns="45203" rIns="90406" bIns="4520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program is this? </a:t>
            </a:r>
            <a:r>
              <a:rPr lang="en-US" dirty="0" err="1" smtClean="0"/>
              <a:t>Memcpy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18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1"/>
                </a:solidFill>
              </a:rPr>
              <a:t>Q: What causes a cache miss?</a:t>
            </a:r>
          </a:p>
          <a:p>
            <a:r>
              <a:rPr lang="en-US" dirty="0" smtClean="0"/>
              <a:t>conflict: collisions, competition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7762F-F553-4D61-B576-BE80FD6C5BC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0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3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86480" tIns="43240" rIns="86480" bIns="43240"/>
          <a:lstStyle/>
          <a:p>
            <a:r>
              <a:rPr lang="en-US" dirty="0" smtClean="0"/>
              <a:t>4</a:t>
            </a:r>
            <a:r>
              <a:rPr lang="en-US" baseline="0" dirty="0" smtClean="0"/>
              <a:t> cache lines</a:t>
            </a:r>
          </a:p>
          <a:p>
            <a:r>
              <a:rPr lang="en-US" baseline="0" dirty="0" smtClean="0"/>
              <a:t>line size = 2 words</a:t>
            </a:r>
          </a:p>
          <a:p>
            <a:r>
              <a:rPr lang="en-US" dirty="0" smtClean="0"/>
              <a:t>offset</a:t>
            </a:r>
            <a:r>
              <a:rPr lang="en-US" baseline="0" dirty="0" smtClean="0"/>
              <a:t> is 1 bit</a:t>
            </a:r>
          </a:p>
          <a:p>
            <a:r>
              <a:rPr lang="en-US" baseline="0" dirty="0" smtClean="0"/>
              <a:t>tag is 4 bits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815" y="4343713"/>
            <a:ext cx="5023703" cy="410917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0397" tIns="45198" rIns="90397" bIns="45198"/>
          <a:lstStyle/>
          <a:p>
            <a:r>
              <a:rPr lang="en-US" dirty="0" smtClean="0"/>
              <a:t>“way” = line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4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2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accent1"/>
                </a:solidFill>
              </a:defRPr>
            </a:lvl1pPr>
          </a:lstStyle>
          <a:p>
            <a:r>
              <a:rPr lang="en-US" dirty="0" err="1" smtClean="0"/>
              <a:t>Lec</a:t>
            </a:r>
            <a:r>
              <a:rPr lang="en-US" dirty="0" smtClean="0"/>
              <a:t> 0: Topic</a:t>
            </a:r>
            <a:endParaRPr lang="en-US" dirty="0"/>
          </a:p>
        </p:txBody>
      </p:sp>
      <p:sp>
        <p:nvSpPr>
          <p:cNvPr id="11" name="Rectangle 10"/>
          <p:cNvSpPr/>
          <p:nvPr>
            <p:custDataLst>
              <p:tags r:id="rId1"/>
            </p:custDataLst>
          </p:nvPr>
        </p:nvSpPr>
        <p:spPr>
          <a:xfrm>
            <a:off x="1371600" y="3884474"/>
            <a:ext cx="64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Hakim</a:t>
            </a:r>
            <a:r>
              <a:rPr lang="en-US" sz="2700" b="1" baseline="0" dirty="0" smtClean="0">
                <a:solidFill>
                  <a:srgbClr val="898989"/>
                </a:solidFill>
              </a:rPr>
              <a:t> Weatherspoon</a:t>
            </a:r>
            <a:endParaRPr lang="en-US" sz="2700" b="1" dirty="0" smtClean="0">
              <a:solidFill>
                <a:srgbClr val="898989"/>
              </a:solidFill>
            </a:endParaRP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b="1" dirty="0" smtClean="0">
                <a:solidFill>
                  <a:srgbClr val="898989"/>
                </a:solidFill>
              </a:rPr>
              <a:t>CS 3410, Spring 2011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Computer Science</a:t>
            </a:r>
          </a:p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sz="2700" dirty="0" smtClean="0">
                <a:solidFill>
                  <a:srgbClr val="898989"/>
                </a:solidFill>
              </a:rPr>
              <a:t>Cornell University</a:t>
            </a:r>
            <a:endParaRPr lang="en-US" sz="2700" dirty="0">
              <a:solidFill>
                <a:srgbClr val="898989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228600" y="6096000"/>
            <a:ext cx="3886200" cy="381000"/>
          </a:xfrm>
        </p:spPr>
        <p:txBody>
          <a:bodyPr>
            <a:normAutofit/>
          </a:bodyPr>
          <a:lstStyle>
            <a:lvl1pPr algn="r">
              <a:defRPr lang="en-US" sz="1800" dirty="0">
                <a:solidFill>
                  <a:srgbClr val="FFFF66"/>
                </a:solidFill>
              </a:defRPr>
            </a:lvl1pPr>
          </a:lstStyle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US" dirty="0" smtClean="0">
                <a:solidFill>
                  <a:srgbClr val="FFFF66"/>
                </a:solidFill>
                <a:latin typeface="+mn-lt"/>
              </a:rPr>
              <a:t>See: P&amp;H Appendix C.0, C.1,</a:t>
            </a:r>
            <a:r>
              <a:rPr lang="en-US" baseline="0" dirty="0" smtClean="0">
                <a:solidFill>
                  <a:srgbClr val="FFFF66"/>
                </a:solidFill>
                <a:latin typeface="+mn-lt"/>
              </a:rPr>
              <a:t> C.2</a:t>
            </a:r>
            <a:endParaRPr lang="en-US" dirty="0">
              <a:solidFill>
                <a:srgbClr val="FFFF66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baseline="0"/>
            </a:lvl1pPr>
          </a:lstStyle>
          <a:p>
            <a:pPr lvl="0"/>
            <a:r>
              <a:rPr lang="en-US" noProof="0" dirty="0" smtClean="0"/>
              <a:t>Spring 2011</a:t>
            </a:r>
          </a:p>
          <a:p>
            <a:pPr lvl="0"/>
            <a:r>
              <a:rPr lang="en-US" noProof="0" dirty="0" smtClean="0"/>
              <a:t>Computer Science</a:t>
            </a:r>
          </a:p>
          <a:p>
            <a:pPr lvl="0"/>
            <a:r>
              <a:rPr lang="en-US" noProof="0" dirty="0" smtClean="0"/>
              <a:t>Cornell University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3810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dirty="0" smtClean="0">
                <a:solidFill>
                  <a:srgbClr val="FFFFFF"/>
                </a:solidFill>
                <a:latin typeface="Calibri"/>
              </a:rPr>
              <a:t>Copyright Hakim Weatherspoon</a:t>
            </a:r>
            <a:endParaRPr lang="en-US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EF1BFF-0630-044F-A176-B68CCF226FFC}" type="slidenum">
              <a:rPr lang="en-US">
                <a:solidFill>
                  <a:srgbClr val="FFFFFF"/>
                </a:solidFill>
                <a:latin typeface="Calibri"/>
              </a:rPr>
              <a:pPr/>
              <a:t>‹#›</a:t>
            </a:fld>
            <a:endParaRPr lang="en-US">
              <a:solidFill>
                <a:srgbClr val="FFFF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6529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04800"/>
            <a:ext cx="42672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304800"/>
            <a:ext cx="427196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914400"/>
            <a:ext cx="4268788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304800"/>
            <a:ext cx="4343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914400"/>
            <a:ext cx="4346575" cy="5562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3050"/>
            <a:ext cx="32369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2039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0"/>
            <a:ext cx="3236913" cy="5041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8153400" y="64008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EA6CC7-8620-4377-8649-ADC80D5E07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38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685800"/>
            <a:ext cx="8686800" cy="579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81000" y="457200"/>
            <a:ext cx="8394700" cy="25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None/>
        <a:defRPr sz="32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1pPr>
      <a:lvl2pPr marL="458788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2pPr>
      <a:lvl3pPr marL="917575" indent="-228600" algn="l" defTabSz="914400" rtl="0" eaLnBrk="1" latinLnBrk="0" hangingPunct="1">
        <a:spcBef>
          <a:spcPct val="20000"/>
        </a:spcBef>
        <a:buClr>
          <a:schemeClr val="accent1"/>
        </a:buClr>
        <a:buFont typeface="Calibri" pitchFamily="34" charset="0"/>
        <a:buChar char="–"/>
        <a:defRPr sz="24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3pPr>
      <a:lvl4pPr marL="13747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4pPr>
      <a:lvl5pPr marL="1831975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2000" kern="1200">
          <a:solidFill>
            <a:schemeClr val="bg1"/>
          </a:solidFill>
          <a:latin typeface="Calibri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4" Type="http://schemas.openxmlformats.org/officeDocument/2006/relationships/slideLayout" Target="../slideLayouts/slideLayout12.xml"/><Relationship Id="rId5" Type="http://schemas.openxmlformats.org/officeDocument/2006/relationships/image" Target="../media/image2.emf"/><Relationship Id="rId1" Type="http://schemas.openxmlformats.org/officeDocument/2006/relationships/tags" Target="../tags/tag15.xml"/><Relationship Id="rId2" Type="http://schemas.openxmlformats.org/officeDocument/2006/relationships/tags" Target="../tags/tag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7.xml"/><Relationship Id="rId1" Type="http://schemas.openxmlformats.org/officeDocument/2006/relationships/tags" Target="../tags/tag30.xml"/><Relationship Id="rId2" Type="http://schemas.openxmlformats.org/officeDocument/2006/relationships/tags" Target="../tags/tag31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44.xml"/><Relationship Id="rId14" Type="http://schemas.openxmlformats.org/officeDocument/2006/relationships/tags" Target="../tags/tag45.xml"/><Relationship Id="rId15" Type="http://schemas.openxmlformats.org/officeDocument/2006/relationships/tags" Target="../tags/tag46.xml"/><Relationship Id="rId16" Type="http://schemas.openxmlformats.org/officeDocument/2006/relationships/tags" Target="../tags/tag47.xml"/><Relationship Id="rId17" Type="http://schemas.openxmlformats.org/officeDocument/2006/relationships/tags" Target="../tags/tag48.xml"/><Relationship Id="rId18" Type="http://schemas.openxmlformats.org/officeDocument/2006/relationships/tags" Target="../tags/tag49.xml"/><Relationship Id="rId19" Type="http://schemas.openxmlformats.org/officeDocument/2006/relationships/tags" Target="../tags/tag50.xml"/><Relationship Id="rId50" Type="http://schemas.openxmlformats.org/officeDocument/2006/relationships/tags" Target="../tags/tag81.xml"/><Relationship Id="rId51" Type="http://schemas.openxmlformats.org/officeDocument/2006/relationships/tags" Target="../tags/tag82.xml"/><Relationship Id="rId52" Type="http://schemas.openxmlformats.org/officeDocument/2006/relationships/tags" Target="../tags/tag83.xml"/><Relationship Id="rId53" Type="http://schemas.openxmlformats.org/officeDocument/2006/relationships/tags" Target="../tags/tag84.xml"/><Relationship Id="rId54" Type="http://schemas.openxmlformats.org/officeDocument/2006/relationships/tags" Target="../tags/tag85.xml"/><Relationship Id="rId55" Type="http://schemas.openxmlformats.org/officeDocument/2006/relationships/tags" Target="../tags/tag86.xml"/><Relationship Id="rId56" Type="http://schemas.openxmlformats.org/officeDocument/2006/relationships/slideLayout" Target="../slideLayouts/slideLayout6.xml"/><Relationship Id="rId57" Type="http://schemas.openxmlformats.org/officeDocument/2006/relationships/notesSlide" Target="../notesSlides/notesSlide8.xml"/><Relationship Id="rId40" Type="http://schemas.openxmlformats.org/officeDocument/2006/relationships/tags" Target="../tags/tag71.xml"/><Relationship Id="rId41" Type="http://schemas.openxmlformats.org/officeDocument/2006/relationships/tags" Target="../tags/tag72.xml"/><Relationship Id="rId42" Type="http://schemas.openxmlformats.org/officeDocument/2006/relationships/tags" Target="../tags/tag73.xml"/><Relationship Id="rId43" Type="http://schemas.openxmlformats.org/officeDocument/2006/relationships/tags" Target="../tags/tag74.xml"/><Relationship Id="rId44" Type="http://schemas.openxmlformats.org/officeDocument/2006/relationships/tags" Target="../tags/tag75.xml"/><Relationship Id="rId45" Type="http://schemas.openxmlformats.org/officeDocument/2006/relationships/tags" Target="../tags/tag76.xml"/><Relationship Id="rId46" Type="http://schemas.openxmlformats.org/officeDocument/2006/relationships/tags" Target="../tags/tag77.xml"/><Relationship Id="rId47" Type="http://schemas.openxmlformats.org/officeDocument/2006/relationships/tags" Target="../tags/tag78.xml"/><Relationship Id="rId48" Type="http://schemas.openxmlformats.org/officeDocument/2006/relationships/tags" Target="../tags/tag79.xml"/><Relationship Id="rId49" Type="http://schemas.openxmlformats.org/officeDocument/2006/relationships/tags" Target="../tags/tag80.xml"/><Relationship Id="rId1" Type="http://schemas.openxmlformats.org/officeDocument/2006/relationships/tags" Target="../tags/tag32.xml"/><Relationship Id="rId2" Type="http://schemas.openxmlformats.org/officeDocument/2006/relationships/tags" Target="../tags/tag33.xml"/><Relationship Id="rId3" Type="http://schemas.openxmlformats.org/officeDocument/2006/relationships/tags" Target="../tags/tag34.xml"/><Relationship Id="rId4" Type="http://schemas.openxmlformats.org/officeDocument/2006/relationships/tags" Target="../tags/tag35.xml"/><Relationship Id="rId5" Type="http://schemas.openxmlformats.org/officeDocument/2006/relationships/tags" Target="../tags/tag36.xml"/><Relationship Id="rId6" Type="http://schemas.openxmlformats.org/officeDocument/2006/relationships/tags" Target="../tags/tag37.xml"/><Relationship Id="rId7" Type="http://schemas.openxmlformats.org/officeDocument/2006/relationships/tags" Target="../tags/tag38.xml"/><Relationship Id="rId8" Type="http://schemas.openxmlformats.org/officeDocument/2006/relationships/tags" Target="../tags/tag39.xml"/><Relationship Id="rId9" Type="http://schemas.openxmlformats.org/officeDocument/2006/relationships/tags" Target="../tags/tag40.xml"/><Relationship Id="rId30" Type="http://schemas.openxmlformats.org/officeDocument/2006/relationships/tags" Target="../tags/tag61.xml"/><Relationship Id="rId31" Type="http://schemas.openxmlformats.org/officeDocument/2006/relationships/tags" Target="../tags/tag62.xml"/><Relationship Id="rId32" Type="http://schemas.openxmlformats.org/officeDocument/2006/relationships/tags" Target="../tags/tag63.xml"/><Relationship Id="rId33" Type="http://schemas.openxmlformats.org/officeDocument/2006/relationships/tags" Target="../tags/tag64.xml"/><Relationship Id="rId34" Type="http://schemas.openxmlformats.org/officeDocument/2006/relationships/tags" Target="../tags/tag65.xml"/><Relationship Id="rId35" Type="http://schemas.openxmlformats.org/officeDocument/2006/relationships/tags" Target="../tags/tag66.xml"/><Relationship Id="rId36" Type="http://schemas.openxmlformats.org/officeDocument/2006/relationships/tags" Target="../tags/tag67.xml"/><Relationship Id="rId37" Type="http://schemas.openxmlformats.org/officeDocument/2006/relationships/tags" Target="../tags/tag68.xml"/><Relationship Id="rId38" Type="http://schemas.openxmlformats.org/officeDocument/2006/relationships/tags" Target="../tags/tag69.xml"/><Relationship Id="rId39" Type="http://schemas.openxmlformats.org/officeDocument/2006/relationships/tags" Target="../tags/tag70.xml"/><Relationship Id="rId20" Type="http://schemas.openxmlformats.org/officeDocument/2006/relationships/tags" Target="../tags/tag51.xml"/><Relationship Id="rId21" Type="http://schemas.openxmlformats.org/officeDocument/2006/relationships/tags" Target="../tags/tag52.xml"/><Relationship Id="rId22" Type="http://schemas.openxmlformats.org/officeDocument/2006/relationships/tags" Target="../tags/tag53.xml"/><Relationship Id="rId23" Type="http://schemas.openxmlformats.org/officeDocument/2006/relationships/tags" Target="../tags/tag54.xml"/><Relationship Id="rId24" Type="http://schemas.openxmlformats.org/officeDocument/2006/relationships/tags" Target="../tags/tag55.xml"/><Relationship Id="rId25" Type="http://schemas.openxmlformats.org/officeDocument/2006/relationships/tags" Target="../tags/tag56.xml"/><Relationship Id="rId26" Type="http://schemas.openxmlformats.org/officeDocument/2006/relationships/tags" Target="../tags/tag57.xml"/><Relationship Id="rId27" Type="http://schemas.openxmlformats.org/officeDocument/2006/relationships/tags" Target="../tags/tag58.xml"/><Relationship Id="rId28" Type="http://schemas.openxmlformats.org/officeDocument/2006/relationships/tags" Target="../tags/tag59.xml"/><Relationship Id="rId29" Type="http://schemas.openxmlformats.org/officeDocument/2006/relationships/tags" Target="../tags/tag60.xml"/><Relationship Id="rId10" Type="http://schemas.openxmlformats.org/officeDocument/2006/relationships/tags" Target="../tags/tag41.xml"/><Relationship Id="rId11" Type="http://schemas.openxmlformats.org/officeDocument/2006/relationships/tags" Target="../tags/tag42.xml"/><Relationship Id="rId12" Type="http://schemas.openxmlformats.org/officeDocument/2006/relationships/tags" Target="../tags/tag43.xml"/></Relationships>
</file>

<file path=ppt/slides/_rels/slide12.xml.rels><?xml version="1.0" encoding="UTF-8" standalone="yes"?>
<Relationships xmlns="http://schemas.openxmlformats.org/package/2006/relationships"><Relationship Id="rId101" Type="http://schemas.openxmlformats.org/officeDocument/2006/relationships/tags" Target="../tags/tag187.xml"/><Relationship Id="rId102" Type="http://schemas.openxmlformats.org/officeDocument/2006/relationships/tags" Target="../tags/tag188.xml"/><Relationship Id="rId103" Type="http://schemas.openxmlformats.org/officeDocument/2006/relationships/tags" Target="../tags/tag189.xml"/><Relationship Id="rId104" Type="http://schemas.openxmlformats.org/officeDocument/2006/relationships/tags" Target="../tags/tag190.xml"/><Relationship Id="rId105" Type="http://schemas.openxmlformats.org/officeDocument/2006/relationships/tags" Target="../tags/tag191.xml"/><Relationship Id="rId106" Type="http://schemas.openxmlformats.org/officeDocument/2006/relationships/tags" Target="../tags/tag192.xml"/><Relationship Id="rId107" Type="http://schemas.openxmlformats.org/officeDocument/2006/relationships/tags" Target="../tags/tag193.xml"/><Relationship Id="rId1" Type="http://schemas.openxmlformats.org/officeDocument/2006/relationships/tags" Target="../tags/tag87.xml"/><Relationship Id="rId2" Type="http://schemas.openxmlformats.org/officeDocument/2006/relationships/tags" Target="../tags/tag88.xml"/><Relationship Id="rId3" Type="http://schemas.openxmlformats.org/officeDocument/2006/relationships/tags" Target="../tags/tag89.xml"/><Relationship Id="rId4" Type="http://schemas.openxmlformats.org/officeDocument/2006/relationships/tags" Target="../tags/tag90.xml"/><Relationship Id="rId5" Type="http://schemas.openxmlformats.org/officeDocument/2006/relationships/tags" Target="../tags/tag91.xml"/><Relationship Id="rId6" Type="http://schemas.openxmlformats.org/officeDocument/2006/relationships/tags" Target="../tags/tag92.xml"/><Relationship Id="rId7" Type="http://schemas.openxmlformats.org/officeDocument/2006/relationships/tags" Target="../tags/tag93.xml"/><Relationship Id="rId8" Type="http://schemas.openxmlformats.org/officeDocument/2006/relationships/tags" Target="../tags/tag94.xml"/><Relationship Id="rId9" Type="http://schemas.openxmlformats.org/officeDocument/2006/relationships/tags" Target="../tags/tag95.xml"/><Relationship Id="rId108" Type="http://schemas.openxmlformats.org/officeDocument/2006/relationships/tags" Target="../tags/tag194.xml"/><Relationship Id="rId109" Type="http://schemas.openxmlformats.org/officeDocument/2006/relationships/tags" Target="../tags/tag195.xml"/><Relationship Id="rId10" Type="http://schemas.openxmlformats.org/officeDocument/2006/relationships/tags" Target="../tags/tag96.xml"/><Relationship Id="rId11" Type="http://schemas.openxmlformats.org/officeDocument/2006/relationships/tags" Target="../tags/tag97.xml"/><Relationship Id="rId12" Type="http://schemas.openxmlformats.org/officeDocument/2006/relationships/tags" Target="../tags/tag98.xml"/><Relationship Id="rId13" Type="http://schemas.openxmlformats.org/officeDocument/2006/relationships/tags" Target="../tags/tag99.xml"/><Relationship Id="rId14" Type="http://schemas.openxmlformats.org/officeDocument/2006/relationships/tags" Target="../tags/tag100.xml"/><Relationship Id="rId15" Type="http://schemas.openxmlformats.org/officeDocument/2006/relationships/tags" Target="../tags/tag101.xml"/><Relationship Id="rId16" Type="http://schemas.openxmlformats.org/officeDocument/2006/relationships/tags" Target="../tags/tag102.xml"/><Relationship Id="rId17" Type="http://schemas.openxmlformats.org/officeDocument/2006/relationships/tags" Target="../tags/tag103.xml"/><Relationship Id="rId18" Type="http://schemas.openxmlformats.org/officeDocument/2006/relationships/tags" Target="../tags/tag104.xml"/><Relationship Id="rId19" Type="http://schemas.openxmlformats.org/officeDocument/2006/relationships/tags" Target="../tags/tag105.xml"/><Relationship Id="rId30" Type="http://schemas.openxmlformats.org/officeDocument/2006/relationships/tags" Target="../tags/tag116.xml"/><Relationship Id="rId31" Type="http://schemas.openxmlformats.org/officeDocument/2006/relationships/tags" Target="../tags/tag117.xml"/><Relationship Id="rId32" Type="http://schemas.openxmlformats.org/officeDocument/2006/relationships/tags" Target="../tags/tag118.xml"/><Relationship Id="rId33" Type="http://schemas.openxmlformats.org/officeDocument/2006/relationships/tags" Target="../tags/tag119.xml"/><Relationship Id="rId34" Type="http://schemas.openxmlformats.org/officeDocument/2006/relationships/tags" Target="../tags/tag120.xml"/><Relationship Id="rId35" Type="http://schemas.openxmlformats.org/officeDocument/2006/relationships/tags" Target="../tags/tag121.xml"/><Relationship Id="rId36" Type="http://schemas.openxmlformats.org/officeDocument/2006/relationships/tags" Target="../tags/tag122.xml"/><Relationship Id="rId37" Type="http://schemas.openxmlformats.org/officeDocument/2006/relationships/tags" Target="../tags/tag123.xml"/><Relationship Id="rId38" Type="http://schemas.openxmlformats.org/officeDocument/2006/relationships/tags" Target="../tags/tag124.xml"/><Relationship Id="rId39" Type="http://schemas.openxmlformats.org/officeDocument/2006/relationships/tags" Target="../tags/tag125.xml"/><Relationship Id="rId50" Type="http://schemas.openxmlformats.org/officeDocument/2006/relationships/tags" Target="../tags/tag136.xml"/><Relationship Id="rId51" Type="http://schemas.openxmlformats.org/officeDocument/2006/relationships/tags" Target="../tags/tag137.xml"/><Relationship Id="rId52" Type="http://schemas.openxmlformats.org/officeDocument/2006/relationships/tags" Target="../tags/tag138.xml"/><Relationship Id="rId53" Type="http://schemas.openxmlformats.org/officeDocument/2006/relationships/tags" Target="../tags/tag139.xml"/><Relationship Id="rId54" Type="http://schemas.openxmlformats.org/officeDocument/2006/relationships/tags" Target="../tags/tag140.xml"/><Relationship Id="rId55" Type="http://schemas.openxmlformats.org/officeDocument/2006/relationships/tags" Target="../tags/tag141.xml"/><Relationship Id="rId56" Type="http://schemas.openxmlformats.org/officeDocument/2006/relationships/tags" Target="../tags/tag142.xml"/><Relationship Id="rId57" Type="http://schemas.openxmlformats.org/officeDocument/2006/relationships/tags" Target="../tags/tag143.xml"/><Relationship Id="rId58" Type="http://schemas.openxmlformats.org/officeDocument/2006/relationships/tags" Target="../tags/tag144.xml"/><Relationship Id="rId59" Type="http://schemas.openxmlformats.org/officeDocument/2006/relationships/tags" Target="../tags/tag145.xml"/><Relationship Id="rId70" Type="http://schemas.openxmlformats.org/officeDocument/2006/relationships/tags" Target="../tags/tag156.xml"/><Relationship Id="rId71" Type="http://schemas.openxmlformats.org/officeDocument/2006/relationships/tags" Target="../tags/tag157.xml"/><Relationship Id="rId72" Type="http://schemas.openxmlformats.org/officeDocument/2006/relationships/tags" Target="../tags/tag158.xml"/><Relationship Id="rId73" Type="http://schemas.openxmlformats.org/officeDocument/2006/relationships/tags" Target="../tags/tag159.xml"/><Relationship Id="rId74" Type="http://schemas.openxmlformats.org/officeDocument/2006/relationships/tags" Target="../tags/tag160.xml"/><Relationship Id="rId75" Type="http://schemas.openxmlformats.org/officeDocument/2006/relationships/tags" Target="../tags/tag161.xml"/><Relationship Id="rId76" Type="http://schemas.openxmlformats.org/officeDocument/2006/relationships/tags" Target="../tags/tag162.xml"/><Relationship Id="rId77" Type="http://schemas.openxmlformats.org/officeDocument/2006/relationships/tags" Target="../tags/tag163.xml"/><Relationship Id="rId78" Type="http://schemas.openxmlformats.org/officeDocument/2006/relationships/tags" Target="../tags/tag164.xml"/><Relationship Id="rId79" Type="http://schemas.openxmlformats.org/officeDocument/2006/relationships/tags" Target="../tags/tag165.xml"/><Relationship Id="rId110" Type="http://schemas.openxmlformats.org/officeDocument/2006/relationships/tags" Target="../tags/tag196.xml"/><Relationship Id="rId90" Type="http://schemas.openxmlformats.org/officeDocument/2006/relationships/tags" Target="../tags/tag176.xml"/><Relationship Id="rId91" Type="http://schemas.openxmlformats.org/officeDocument/2006/relationships/tags" Target="../tags/tag177.xml"/><Relationship Id="rId92" Type="http://schemas.openxmlformats.org/officeDocument/2006/relationships/tags" Target="../tags/tag178.xml"/><Relationship Id="rId93" Type="http://schemas.openxmlformats.org/officeDocument/2006/relationships/tags" Target="../tags/tag179.xml"/><Relationship Id="rId94" Type="http://schemas.openxmlformats.org/officeDocument/2006/relationships/tags" Target="../tags/tag180.xml"/><Relationship Id="rId95" Type="http://schemas.openxmlformats.org/officeDocument/2006/relationships/tags" Target="../tags/tag181.xml"/><Relationship Id="rId96" Type="http://schemas.openxmlformats.org/officeDocument/2006/relationships/tags" Target="../tags/tag182.xml"/><Relationship Id="rId97" Type="http://schemas.openxmlformats.org/officeDocument/2006/relationships/tags" Target="../tags/tag183.xml"/><Relationship Id="rId98" Type="http://schemas.openxmlformats.org/officeDocument/2006/relationships/tags" Target="../tags/tag184.xml"/><Relationship Id="rId99" Type="http://schemas.openxmlformats.org/officeDocument/2006/relationships/tags" Target="../tags/tag185.xml"/><Relationship Id="rId111" Type="http://schemas.openxmlformats.org/officeDocument/2006/relationships/tags" Target="../tags/tag197.xml"/><Relationship Id="rId112" Type="http://schemas.openxmlformats.org/officeDocument/2006/relationships/tags" Target="../tags/tag198.xml"/><Relationship Id="rId113" Type="http://schemas.openxmlformats.org/officeDocument/2006/relationships/tags" Target="../tags/tag199.xml"/><Relationship Id="rId114" Type="http://schemas.openxmlformats.org/officeDocument/2006/relationships/tags" Target="../tags/tag200.xml"/><Relationship Id="rId115" Type="http://schemas.openxmlformats.org/officeDocument/2006/relationships/tags" Target="../tags/tag201.xml"/><Relationship Id="rId116" Type="http://schemas.openxmlformats.org/officeDocument/2006/relationships/slideLayout" Target="../slideLayouts/slideLayout2.xml"/><Relationship Id="rId117" Type="http://schemas.openxmlformats.org/officeDocument/2006/relationships/notesSlide" Target="../notesSlides/notesSlide9.xml"/><Relationship Id="rId20" Type="http://schemas.openxmlformats.org/officeDocument/2006/relationships/tags" Target="../tags/tag106.xml"/><Relationship Id="rId21" Type="http://schemas.openxmlformats.org/officeDocument/2006/relationships/tags" Target="../tags/tag107.xml"/><Relationship Id="rId22" Type="http://schemas.openxmlformats.org/officeDocument/2006/relationships/tags" Target="../tags/tag108.xml"/><Relationship Id="rId23" Type="http://schemas.openxmlformats.org/officeDocument/2006/relationships/tags" Target="../tags/tag109.xml"/><Relationship Id="rId24" Type="http://schemas.openxmlformats.org/officeDocument/2006/relationships/tags" Target="../tags/tag110.xml"/><Relationship Id="rId25" Type="http://schemas.openxmlformats.org/officeDocument/2006/relationships/tags" Target="../tags/tag111.xml"/><Relationship Id="rId26" Type="http://schemas.openxmlformats.org/officeDocument/2006/relationships/tags" Target="../tags/tag112.xml"/><Relationship Id="rId27" Type="http://schemas.openxmlformats.org/officeDocument/2006/relationships/tags" Target="../tags/tag113.xml"/><Relationship Id="rId28" Type="http://schemas.openxmlformats.org/officeDocument/2006/relationships/tags" Target="../tags/tag114.xml"/><Relationship Id="rId29" Type="http://schemas.openxmlformats.org/officeDocument/2006/relationships/tags" Target="../tags/tag115.xml"/><Relationship Id="rId40" Type="http://schemas.openxmlformats.org/officeDocument/2006/relationships/tags" Target="../tags/tag126.xml"/><Relationship Id="rId41" Type="http://schemas.openxmlformats.org/officeDocument/2006/relationships/tags" Target="../tags/tag127.xml"/><Relationship Id="rId42" Type="http://schemas.openxmlformats.org/officeDocument/2006/relationships/tags" Target="../tags/tag128.xml"/><Relationship Id="rId43" Type="http://schemas.openxmlformats.org/officeDocument/2006/relationships/tags" Target="../tags/tag129.xml"/><Relationship Id="rId44" Type="http://schemas.openxmlformats.org/officeDocument/2006/relationships/tags" Target="../tags/tag130.xml"/><Relationship Id="rId45" Type="http://schemas.openxmlformats.org/officeDocument/2006/relationships/tags" Target="../tags/tag131.xml"/><Relationship Id="rId46" Type="http://schemas.openxmlformats.org/officeDocument/2006/relationships/tags" Target="../tags/tag132.xml"/><Relationship Id="rId47" Type="http://schemas.openxmlformats.org/officeDocument/2006/relationships/tags" Target="../tags/tag133.xml"/><Relationship Id="rId48" Type="http://schemas.openxmlformats.org/officeDocument/2006/relationships/tags" Target="../tags/tag134.xml"/><Relationship Id="rId49" Type="http://schemas.openxmlformats.org/officeDocument/2006/relationships/tags" Target="../tags/tag135.xml"/><Relationship Id="rId60" Type="http://schemas.openxmlformats.org/officeDocument/2006/relationships/tags" Target="../tags/tag146.xml"/><Relationship Id="rId61" Type="http://schemas.openxmlformats.org/officeDocument/2006/relationships/tags" Target="../tags/tag147.xml"/><Relationship Id="rId62" Type="http://schemas.openxmlformats.org/officeDocument/2006/relationships/tags" Target="../tags/tag148.xml"/><Relationship Id="rId63" Type="http://schemas.openxmlformats.org/officeDocument/2006/relationships/tags" Target="../tags/tag149.xml"/><Relationship Id="rId64" Type="http://schemas.openxmlformats.org/officeDocument/2006/relationships/tags" Target="../tags/tag150.xml"/><Relationship Id="rId65" Type="http://schemas.openxmlformats.org/officeDocument/2006/relationships/tags" Target="../tags/tag151.xml"/><Relationship Id="rId66" Type="http://schemas.openxmlformats.org/officeDocument/2006/relationships/tags" Target="../tags/tag152.xml"/><Relationship Id="rId67" Type="http://schemas.openxmlformats.org/officeDocument/2006/relationships/tags" Target="../tags/tag153.xml"/><Relationship Id="rId68" Type="http://schemas.openxmlformats.org/officeDocument/2006/relationships/tags" Target="../tags/tag154.xml"/><Relationship Id="rId69" Type="http://schemas.openxmlformats.org/officeDocument/2006/relationships/tags" Target="../tags/tag155.xml"/><Relationship Id="rId100" Type="http://schemas.openxmlformats.org/officeDocument/2006/relationships/tags" Target="../tags/tag186.xml"/><Relationship Id="rId80" Type="http://schemas.openxmlformats.org/officeDocument/2006/relationships/tags" Target="../tags/tag166.xml"/><Relationship Id="rId81" Type="http://schemas.openxmlformats.org/officeDocument/2006/relationships/tags" Target="../tags/tag167.xml"/><Relationship Id="rId82" Type="http://schemas.openxmlformats.org/officeDocument/2006/relationships/tags" Target="../tags/tag168.xml"/><Relationship Id="rId83" Type="http://schemas.openxmlformats.org/officeDocument/2006/relationships/tags" Target="../tags/tag169.xml"/><Relationship Id="rId84" Type="http://schemas.openxmlformats.org/officeDocument/2006/relationships/tags" Target="../tags/tag170.xml"/><Relationship Id="rId85" Type="http://schemas.openxmlformats.org/officeDocument/2006/relationships/tags" Target="../tags/tag171.xml"/><Relationship Id="rId86" Type="http://schemas.openxmlformats.org/officeDocument/2006/relationships/tags" Target="../tags/tag172.xml"/><Relationship Id="rId87" Type="http://schemas.openxmlformats.org/officeDocument/2006/relationships/tags" Target="../tags/tag173.xml"/><Relationship Id="rId88" Type="http://schemas.openxmlformats.org/officeDocument/2006/relationships/tags" Target="../tags/tag174.xml"/><Relationship Id="rId89" Type="http://schemas.openxmlformats.org/officeDocument/2006/relationships/tags" Target="../tags/tag17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4" Type="http://schemas.openxmlformats.org/officeDocument/2006/relationships/tags" Target="../tags/tag205.xml"/><Relationship Id="rId5" Type="http://schemas.openxmlformats.org/officeDocument/2006/relationships/tags" Target="../tags/tag206.xml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0.xml"/><Relationship Id="rId1" Type="http://schemas.openxmlformats.org/officeDocument/2006/relationships/tags" Target="../tags/tag202.xml"/><Relationship Id="rId2" Type="http://schemas.openxmlformats.org/officeDocument/2006/relationships/tags" Target="../tags/tag20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1.xml"/><Relationship Id="rId1" Type="http://schemas.openxmlformats.org/officeDocument/2006/relationships/tags" Target="../tags/tag207.xml"/><Relationship Id="rId2" Type="http://schemas.openxmlformats.org/officeDocument/2006/relationships/tags" Target="../tags/tag20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tags" Target="../tags/tag209.x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2.xml"/><Relationship Id="rId1" Type="http://schemas.openxmlformats.org/officeDocument/2006/relationships/tags" Target="../tags/tag210.xml"/><Relationship Id="rId2" Type="http://schemas.openxmlformats.org/officeDocument/2006/relationships/tags" Target="../tags/tag2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4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1" Type="http://schemas.openxmlformats.org/officeDocument/2006/relationships/tags" Target="../tags/tag212.xml"/><Relationship Id="rId2" Type="http://schemas.openxmlformats.org/officeDocument/2006/relationships/tags" Target="../tags/tag2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4" Type="http://schemas.openxmlformats.org/officeDocument/2006/relationships/tags" Target="../tags/tag218.xml"/><Relationship Id="rId5" Type="http://schemas.openxmlformats.org/officeDocument/2006/relationships/slideLayout" Target="../slideLayouts/slideLayout4.xml"/><Relationship Id="rId1" Type="http://schemas.openxmlformats.org/officeDocument/2006/relationships/tags" Target="../tags/tag215.xml"/><Relationship Id="rId2" Type="http://schemas.openxmlformats.org/officeDocument/2006/relationships/tags" Target="../tags/tag2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tags" Target="../tags/tag219.xml"/><Relationship Id="rId2" Type="http://schemas.openxmlformats.org/officeDocument/2006/relationships/tags" Target="../tags/tag220.xml"/><Relationship Id="rId3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4" Type="http://schemas.openxmlformats.org/officeDocument/2006/relationships/tags" Target="../tags/tag224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3.xml"/><Relationship Id="rId1" Type="http://schemas.openxmlformats.org/officeDocument/2006/relationships/tags" Target="../tags/tag221.xml"/><Relationship Id="rId2" Type="http://schemas.openxmlformats.org/officeDocument/2006/relationships/tags" Target="../tags/tag2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4.xml"/><Relationship Id="rId1" Type="http://schemas.openxmlformats.org/officeDocument/2006/relationships/tags" Target="../tags/tag225.xml"/><Relationship Id="rId2" Type="http://schemas.openxmlformats.org/officeDocument/2006/relationships/tags" Target="../tags/tag226.xml"/></Relationships>
</file>

<file path=ppt/slides/_rels/slide22.xml.rels><?xml version="1.0" encoding="UTF-8" standalone="yes"?>
<Relationships xmlns="http://schemas.openxmlformats.org/package/2006/relationships"><Relationship Id="rId10" Type="http://schemas.openxmlformats.org/officeDocument/2006/relationships/tags" Target="../tags/tag236.xml"/><Relationship Id="rId11" Type="http://schemas.openxmlformats.org/officeDocument/2006/relationships/tags" Target="../tags/tag237.xml"/><Relationship Id="rId12" Type="http://schemas.openxmlformats.org/officeDocument/2006/relationships/tags" Target="../tags/tag238.xml"/><Relationship Id="rId13" Type="http://schemas.openxmlformats.org/officeDocument/2006/relationships/tags" Target="../tags/tag239.xml"/><Relationship Id="rId14" Type="http://schemas.openxmlformats.org/officeDocument/2006/relationships/tags" Target="../tags/tag240.xml"/><Relationship Id="rId15" Type="http://schemas.openxmlformats.org/officeDocument/2006/relationships/tags" Target="../tags/tag241.xml"/><Relationship Id="rId16" Type="http://schemas.openxmlformats.org/officeDocument/2006/relationships/tags" Target="../tags/tag242.xml"/><Relationship Id="rId17" Type="http://schemas.openxmlformats.org/officeDocument/2006/relationships/tags" Target="../tags/tag243.xml"/><Relationship Id="rId18" Type="http://schemas.openxmlformats.org/officeDocument/2006/relationships/tags" Target="../tags/tag244.xml"/><Relationship Id="rId19" Type="http://schemas.openxmlformats.org/officeDocument/2006/relationships/tags" Target="../tags/tag245.xml"/><Relationship Id="rId60" Type="http://schemas.openxmlformats.org/officeDocument/2006/relationships/tags" Target="../tags/tag286.xml"/><Relationship Id="rId61" Type="http://schemas.openxmlformats.org/officeDocument/2006/relationships/tags" Target="../tags/tag287.xml"/><Relationship Id="rId62" Type="http://schemas.openxmlformats.org/officeDocument/2006/relationships/tags" Target="../tags/tag288.xml"/><Relationship Id="rId63" Type="http://schemas.openxmlformats.org/officeDocument/2006/relationships/tags" Target="../tags/tag289.xml"/><Relationship Id="rId64" Type="http://schemas.openxmlformats.org/officeDocument/2006/relationships/tags" Target="../tags/tag290.xml"/><Relationship Id="rId65" Type="http://schemas.openxmlformats.org/officeDocument/2006/relationships/tags" Target="../tags/tag291.xml"/><Relationship Id="rId66" Type="http://schemas.openxmlformats.org/officeDocument/2006/relationships/tags" Target="../tags/tag292.xml"/><Relationship Id="rId67" Type="http://schemas.openxmlformats.org/officeDocument/2006/relationships/tags" Target="../tags/tag293.xml"/><Relationship Id="rId68" Type="http://schemas.openxmlformats.org/officeDocument/2006/relationships/tags" Target="../tags/tag294.xml"/><Relationship Id="rId69" Type="http://schemas.openxmlformats.org/officeDocument/2006/relationships/tags" Target="../tags/tag295.xml"/><Relationship Id="rId120" Type="http://schemas.openxmlformats.org/officeDocument/2006/relationships/tags" Target="../tags/tag346.xml"/><Relationship Id="rId121" Type="http://schemas.openxmlformats.org/officeDocument/2006/relationships/tags" Target="../tags/tag347.xml"/><Relationship Id="rId122" Type="http://schemas.openxmlformats.org/officeDocument/2006/relationships/tags" Target="../tags/tag348.xml"/><Relationship Id="rId123" Type="http://schemas.openxmlformats.org/officeDocument/2006/relationships/tags" Target="../tags/tag349.xml"/><Relationship Id="rId124" Type="http://schemas.openxmlformats.org/officeDocument/2006/relationships/slideLayout" Target="../slideLayouts/slideLayout2.xml"/><Relationship Id="rId125" Type="http://schemas.openxmlformats.org/officeDocument/2006/relationships/notesSlide" Target="../notesSlides/notesSlide15.xml"/><Relationship Id="rId40" Type="http://schemas.openxmlformats.org/officeDocument/2006/relationships/tags" Target="../tags/tag266.xml"/><Relationship Id="rId41" Type="http://schemas.openxmlformats.org/officeDocument/2006/relationships/tags" Target="../tags/tag267.xml"/><Relationship Id="rId42" Type="http://schemas.openxmlformats.org/officeDocument/2006/relationships/tags" Target="../tags/tag268.xml"/><Relationship Id="rId90" Type="http://schemas.openxmlformats.org/officeDocument/2006/relationships/tags" Target="../tags/tag316.xml"/><Relationship Id="rId91" Type="http://schemas.openxmlformats.org/officeDocument/2006/relationships/tags" Target="../tags/tag317.xml"/><Relationship Id="rId92" Type="http://schemas.openxmlformats.org/officeDocument/2006/relationships/tags" Target="../tags/tag318.xml"/><Relationship Id="rId93" Type="http://schemas.openxmlformats.org/officeDocument/2006/relationships/tags" Target="../tags/tag319.xml"/><Relationship Id="rId94" Type="http://schemas.openxmlformats.org/officeDocument/2006/relationships/tags" Target="../tags/tag320.xml"/><Relationship Id="rId95" Type="http://schemas.openxmlformats.org/officeDocument/2006/relationships/tags" Target="../tags/tag321.xml"/><Relationship Id="rId96" Type="http://schemas.openxmlformats.org/officeDocument/2006/relationships/tags" Target="../tags/tag322.xml"/><Relationship Id="rId101" Type="http://schemas.openxmlformats.org/officeDocument/2006/relationships/tags" Target="../tags/tag327.xml"/><Relationship Id="rId102" Type="http://schemas.openxmlformats.org/officeDocument/2006/relationships/tags" Target="../tags/tag328.xml"/><Relationship Id="rId103" Type="http://schemas.openxmlformats.org/officeDocument/2006/relationships/tags" Target="../tags/tag329.xml"/><Relationship Id="rId104" Type="http://schemas.openxmlformats.org/officeDocument/2006/relationships/tags" Target="../tags/tag330.xml"/><Relationship Id="rId105" Type="http://schemas.openxmlformats.org/officeDocument/2006/relationships/tags" Target="../tags/tag331.xml"/><Relationship Id="rId106" Type="http://schemas.openxmlformats.org/officeDocument/2006/relationships/tags" Target="../tags/tag332.xml"/><Relationship Id="rId107" Type="http://schemas.openxmlformats.org/officeDocument/2006/relationships/tags" Target="../tags/tag333.xml"/><Relationship Id="rId108" Type="http://schemas.openxmlformats.org/officeDocument/2006/relationships/tags" Target="../tags/tag334.xml"/><Relationship Id="rId109" Type="http://schemas.openxmlformats.org/officeDocument/2006/relationships/tags" Target="../tags/tag335.xml"/><Relationship Id="rId97" Type="http://schemas.openxmlformats.org/officeDocument/2006/relationships/tags" Target="../tags/tag323.xml"/><Relationship Id="rId98" Type="http://schemas.openxmlformats.org/officeDocument/2006/relationships/tags" Target="../tags/tag324.xml"/><Relationship Id="rId99" Type="http://schemas.openxmlformats.org/officeDocument/2006/relationships/tags" Target="../tags/tag325.xml"/><Relationship Id="rId43" Type="http://schemas.openxmlformats.org/officeDocument/2006/relationships/tags" Target="../tags/tag269.xml"/><Relationship Id="rId44" Type="http://schemas.openxmlformats.org/officeDocument/2006/relationships/tags" Target="../tags/tag270.xml"/><Relationship Id="rId45" Type="http://schemas.openxmlformats.org/officeDocument/2006/relationships/tags" Target="../tags/tag271.xml"/><Relationship Id="rId46" Type="http://schemas.openxmlformats.org/officeDocument/2006/relationships/tags" Target="../tags/tag272.xml"/><Relationship Id="rId47" Type="http://schemas.openxmlformats.org/officeDocument/2006/relationships/tags" Target="../tags/tag273.xml"/><Relationship Id="rId48" Type="http://schemas.openxmlformats.org/officeDocument/2006/relationships/tags" Target="../tags/tag274.xml"/><Relationship Id="rId49" Type="http://schemas.openxmlformats.org/officeDocument/2006/relationships/tags" Target="../tags/tag275.xml"/><Relationship Id="rId100" Type="http://schemas.openxmlformats.org/officeDocument/2006/relationships/tags" Target="../tags/tag326.xml"/><Relationship Id="rId20" Type="http://schemas.openxmlformats.org/officeDocument/2006/relationships/tags" Target="../tags/tag246.xml"/><Relationship Id="rId21" Type="http://schemas.openxmlformats.org/officeDocument/2006/relationships/tags" Target="../tags/tag247.xml"/><Relationship Id="rId22" Type="http://schemas.openxmlformats.org/officeDocument/2006/relationships/tags" Target="../tags/tag248.xml"/><Relationship Id="rId70" Type="http://schemas.openxmlformats.org/officeDocument/2006/relationships/tags" Target="../tags/tag296.xml"/><Relationship Id="rId71" Type="http://schemas.openxmlformats.org/officeDocument/2006/relationships/tags" Target="../tags/tag297.xml"/><Relationship Id="rId72" Type="http://schemas.openxmlformats.org/officeDocument/2006/relationships/tags" Target="../tags/tag298.xml"/><Relationship Id="rId73" Type="http://schemas.openxmlformats.org/officeDocument/2006/relationships/tags" Target="../tags/tag299.xml"/><Relationship Id="rId74" Type="http://schemas.openxmlformats.org/officeDocument/2006/relationships/tags" Target="../tags/tag300.xml"/><Relationship Id="rId75" Type="http://schemas.openxmlformats.org/officeDocument/2006/relationships/tags" Target="../tags/tag301.xml"/><Relationship Id="rId76" Type="http://schemas.openxmlformats.org/officeDocument/2006/relationships/tags" Target="../tags/tag302.xml"/><Relationship Id="rId77" Type="http://schemas.openxmlformats.org/officeDocument/2006/relationships/tags" Target="../tags/tag303.xml"/><Relationship Id="rId78" Type="http://schemas.openxmlformats.org/officeDocument/2006/relationships/tags" Target="../tags/tag304.xml"/><Relationship Id="rId79" Type="http://schemas.openxmlformats.org/officeDocument/2006/relationships/tags" Target="../tags/tag305.xml"/><Relationship Id="rId23" Type="http://schemas.openxmlformats.org/officeDocument/2006/relationships/tags" Target="../tags/tag249.xml"/><Relationship Id="rId24" Type="http://schemas.openxmlformats.org/officeDocument/2006/relationships/tags" Target="../tags/tag250.xml"/><Relationship Id="rId25" Type="http://schemas.openxmlformats.org/officeDocument/2006/relationships/tags" Target="../tags/tag251.xml"/><Relationship Id="rId26" Type="http://schemas.openxmlformats.org/officeDocument/2006/relationships/tags" Target="../tags/tag252.xml"/><Relationship Id="rId27" Type="http://schemas.openxmlformats.org/officeDocument/2006/relationships/tags" Target="../tags/tag253.xml"/><Relationship Id="rId28" Type="http://schemas.openxmlformats.org/officeDocument/2006/relationships/tags" Target="../tags/tag254.xml"/><Relationship Id="rId29" Type="http://schemas.openxmlformats.org/officeDocument/2006/relationships/tags" Target="../tags/tag255.xml"/><Relationship Id="rId1" Type="http://schemas.openxmlformats.org/officeDocument/2006/relationships/tags" Target="../tags/tag227.xml"/><Relationship Id="rId2" Type="http://schemas.openxmlformats.org/officeDocument/2006/relationships/tags" Target="../tags/tag228.xml"/><Relationship Id="rId3" Type="http://schemas.openxmlformats.org/officeDocument/2006/relationships/tags" Target="../tags/tag229.xml"/><Relationship Id="rId4" Type="http://schemas.openxmlformats.org/officeDocument/2006/relationships/tags" Target="../tags/tag230.xml"/><Relationship Id="rId5" Type="http://schemas.openxmlformats.org/officeDocument/2006/relationships/tags" Target="../tags/tag231.xml"/><Relationship Id="rId6" Type="http://schemas.openxmlformats.org/officeDocument/2006/relationships/tags" Target="../tags/tag232.xml"/><Relationship Id="rId7" Type="http://schemas.openxmlformats.org/officeDocument/2006/relationships/tags" Target="../tags/tag233.xml"/><Relationship Id="rId8" Type="http://schemas.openxmlformats.org/officeDocument/2006/relationships/tags" Target="../tags/tag234.xml"/><Relationship Id="rId9" Type="http://schemas.openxmlformats.org/officeDocument/2006/relationships/tags" Target="../tags/tag235.xml"/><Relationship Id="rId50" Type="http://schemas.openxmlformats.org/officeDocument/2006/relationships/tags" Target="../tags/tag276.xml"/><Relationship Id="rId51" Type="http://schemas.openxmlformats.org/officeDocument/2006/relationships/tags" Target="../tags/tag277.xml"/><Relationship Id="rId52" Type="http://schemas.openxmlformats.org/officeDocument/2006/relationships/tags" Target="../tags/tag278.xml"/><Relationship Id="rId53" Type="http://schemas.openxmlformats.org/officeDocument/2006/relationships/tags" Target="../tags/tag279.xml"/><Relationship Id="rId54" Type="http://schemas.openxmlformats.org/officeDocument/2006/relationships/tags" Target="../tags/tag280.xml"/><Relationship Id="rId55" Type="http://schemas.openxmlformats.org/officeDocument/2006/relationships/tags" Target="../tags/tag281.xml"/><Relationship Id="rId56" Type="http://schemas.openxmlformats.org/officeDocument/2006/relationships/tags" Target="../tags/tag282.xml"/><Relationship Id="rId57" Type="http://schemas.openxmlformats.org/officeDocument/2006/relationships/tags" Target="../tags/tag283.xml"/><Relationship Id="rId58" Type="http://schemas.openxmlformats.org/officeDocument/2006/relationships/tags" Target="../tags/tag284.xml"/><Relationship Id="rId59" Type="http://schemas.openxmlformats.org/officeDocument/2006/relationships/tags" Target="../tags/tag285.xml"/><Relationship Id="rId110" Type="http://schemas.openxmlformats.org/officeDocument/2006/relationships/tags" Target="../tags/tag336.xml"/><Relationship Id="rId111" Type="http://schemas.openxmlformats.org/officeDocument/2006/relationships/tags" Target="../tags/tag337.xml"/><Relationship Id="rId112" Type="http://schemas.openxmlformats.org/officeDocument/2006/relationships/tags" Target="../tags/tag338.xml"/><Relationship Id="rId113" Type="http://schemas.openxmlformats.org/officeDocument/2006/relationships/tags" Target="../tags/tag339.xml"/><Relationship Id="rId114" Type="http://schemas.openxmlformats.org/officeDocument/2006/relationships/tags" Target="../tags/tag340.xml"/><Relationship Id="rId115" Type="http://schemas.openxmlformats.org/officeDocument/2006/relationships/tags" Target="../tags/tag341.xml"/><Relationship Id="rId116" Type="http://schemas.openxmlformats.org/officeDocument/2006/relationships/tags" Target="../tags/tag342.xml"/><Relationship Id="rId117" Type="http://schemas.openxmlformats.org/officeDocument/2006/relationships/tags" Target="../tags/tag343.xml"/><Relationship Id="rId118" Type="http://schemas.openxmlformats.org/officeDocument/2006/relationships/tags" Target="../tags/tag344.xml"/><Relationship Id="rId119" Type="http://schemas.openxmlformats.org/officeDocument/2006/relationships/tags" Target="../tags/tag345.xml"/><Relationship Id="rId30" Type="http://schemas.openxmlformats.org/officeDocument/2006/relationships/tags" Target="../tags/tag256.xml"/><Relationship Id="rId31" Type="http://schemas.openxmlformats.org/officeDocument/2006/relationships/tags" Target="../tags/tag257.xml"/><Relationship Id="rId32" Type="http://schemas.openxmlformats.org/officeDocument/2006/relationships/tags" Target="../tags/tag258.xml"/><Relationship Id="rId33" Type="http://schemas.openxmlformats.org/officeDocument/2006/relationships/tags" Target="../tags/tag259.xml"/><Relationship Id="rId34" Type="http://schemas.openxmlformats.org/officeDocument/2006/relationships/tags" Target="../tags/tag260.xml"/><Relationship Id="rId35" Type="http://schemas.openxmlformats.org/officeDocument/2006/relationships/tags" Target="../tags/tag261.xml"/><Relationship Id="rId36" Type="http://schemas.openxmlformats.org/officeDocument/2006/relationships/tags" Target="../tags/tag262.xml"/><Relationship Id="rId37" Type="http://schemas.openxmlformats.org/officeDocument/2006/relationships/tags" Target="../tags/tag263.xml"/><Relationship Id="rId38" Type="http://schemas.openxmlformats.org/officeDocument/2006/relationships/tags" Target="../tags/tag264.xml"/><Relationship Id="rId39" Type="http://schemas.openxmlformats.org/officeDocument/2006/relationships/tags" Target="../tags/tag265.xml"/><Relationship Id="rId80" Type="http://schemas.openxmlformats.org/officeDocument/2006/relationships/tags" Target="../tags/tag306.xml"/><Relationship Id="rId81" Type="http://schemas.openxmlformats.org/officeDocument/2006/relationships/tags" Target="../tags/tag307.xml"/><Relationship Id="rId82" Type="http://schemas.openxmlformats.org/officeDocument/2006/relationships/tags" Target="../tags/tag308.xml"/><Relationship Id="rId83" Type="http://schemas.openxmlformats.org/officeDocument/2006/relationships/tags" Target="../tags/tag309.xml"/><Relationship Id="rId84" Type="http://schemas.openxmlformats.org/officeDocument/2006/relationships/tags" Target="../tags/tag310.xml"/><Relationship Id="rId85" Type="http://schemas.openxmlformats.org/officeDocument/2006/relationships/tags" Target="../tags/tag311.xml"/><Relationship Id="rId86" Type="http://schemas.openxmlformats.org/officeDocument/2006/relationships/tags" Target="../tags/tag312.xml"/><Relationship Id="rId87" Type="http://schemas.openxmlformats.org/officeDocument/2006/relationships/tags" Target="../tags/tag313.xml"/><Relationship Id="rId88" Type="http://schemas.openxmlformats.org/officeDocument/2006/relationships/tags" Target="../tags/tag314.xml"/><Relationship Id="rId89" Type="http://schemas.openxmlformats.org/officeDocument/2006/relationships/tags" Target="../tags/tag315.xml"/></Relationships>
</file>

<file path=ppt/slides/_rels/slide23.xml.rels><?xml version="1.0" encoding="UTF-8" standalone="yes"?>
<Relationships xmlns="http://schemas.openxmlformats.org/package/2006/relationships"><Relationship Id="rId46" Type="http://schemas.openxmlformats.org/officeDocument/2006/relationships/notesSlide" Target="../notesSlides/notesSlide16.xml"/><Relationship Id="rId20" Type="http://schemas.openxmlformats.org/officeDocument/2006/relationships/tags" Target="../tags/tag369.xml"/><Relationship Id="rId21" Type="http://schemas.openxmlformats.org/officeDocument/2006/relationships/tags" Target="../tags/tag370.xml"/><Relationship Id="rId22" Type="http://schemas.openxmlformats.org/officeDocument/2006/relationships/tags" Target="../tags/tag371.xml"/><Relationship Id="rId23" Type="http://schemas.openxmlformats.org/officeDocument/2006/relationships/tags" Target="../tags/tag372.xml"/><Relationship Id="rId24" Type="http://schemas.openxmlformats.org/officeDocument/2006/relationships/tags" Target="../tags/tag373.xml"/><Relationship Id="rId25" Type="http://schemas.openxmlformats.org/officeDocument/2006/relationships/tags" Target="../tags/tag374.xml"/><Relationship Id="rId26" Type="http://schemas.openxmlformats.org/officeDocument/2006/relationships/tags" Target="../tags/tag375.xml"/><Relationship Id="rId27" Type="http://schemas.openxmlformats.org/officeDocument/2006/relationships/tags" Target="../tags/tag376.xml"/><Relationship Id="rId28" Type="http://schemas.openxmlformats.org/officeDocument/2006/relationships/tags" Target="../tags/tag377.xml"/><Relationship Id="rId29" Type="http://schemas.openxmlformats.org/officeDocument/2006/relationships/tags" Target="../tags/tag378.xml"/><Relationship Id="rId1" Type="http://schemas.openxmlformats.org/officeDocument/2006/relationships/tags" Target="../tags/tag350.xml"/><Relationship Id="rId2" Type="http://schemas.openxmlformats.org/officeDocument/2006/relationships/tags" Target="../tags/tag351.xml"/><Relationship Id="rId3" Type="http://schemas.openxmlformats.org/officeDocument/2006/relationships/tags" Target="../tags/tag352.xml"/><Relationship Id="rId4" Type="http://schemas.openxmlformats.org/officeDocument/2006/relationships/tags" Target="../tags/tag353.xml"/><Relationship Id="rId5" Type="http://schemas.openxmlformats.org/officeDocument/2006/relationships/tags" Target="../tags/tag354.xml"/><Relationship Id="rId30" Type="http://schemas.openxmlformats.org/officeDocument/2006/relationships/tags" Target="../tags/tag379.xml"/><Relationship Id="rId31" Type="http://schemas.openxmlformats.org/officeDocument/2006/relationships/tags" Target="../tags/tag380.xml"/><Relationship Id="rId32" Type="http://schemas.openxmlformats.org/officeDocument/2006/relationships/tags" Target="../tags/tag381.xml"/><Relationship Id="rId9" Type="http://schemas.openxmlformats.org/officeDocument/2006/relationships/tags" Target="../tags/tag358.xml"/><Relationship Id="rId6" Type="http://schemas.openxmlformats.org/officeDocument/2006/relationships/tags" Target="../tags/tag355.xml"/><Relationship Id="rId7" Type="http://schemas.openxmlformats.org/officeDocument/2006/relationships/tags" Target="../tags/tag356.xml"/><Relationship Id="rId8" Type="http://schemas.openxmlformats.org/officeDocument/2006/relationships/tags" Target="../tags/tag357.xml"/><Relationship Id="rId33" Type="http://schemas.openxmlformats.org/officeDocument/2006/relationships/tags" Target="../tags/tag382.xml"/><Relationship Id="rId34" Type="http://schemas.openxmlformats.org/officeDocument/2006/relationships/tags" Target="../tags/tag383.xml"/><Relationship Id="rId35" Type="http://schemas.openxmlformats.org/officeDocument/2006/relationships/tags" Target="../tags/tag384.xml"/><Relationship Id="rId36" Type="http://schemas.openxmlformats.org/officeDocument/2006/relationships/tags" Target="../tags/tag385.xml"/><Relationship Id="rId10" Type="http://schemas.openxmlformats.org/officeDocument/2006/relationships/tags" Target="../tags/tag359.xml"/><Relationship Id="rId11" Type="http://schemas.openxmlformats.org/officeDocument/2006/relationships/tags" Target="../tags/tag360.xml"/><Relationship Id="rId12" Type="http://schemas.openxmlformats.org/officeDocument/2006/relationships/tags" Target="../tags/tag361.xml"/><Relationship Id="rId13" Type="http://schemas.openxmlformats.org/officeDocument/2006/relationships/tags" Target="../tags/tag362.xml"/><Relationship Id="rId14" Type="http://schemas.openxmlformats.org/officeDocument/2006/relationships/tags" Target="../tags/tag363.xml"/><Relationship Id="rId15" Type="http://schemas.openxmlformats.org/officeDocument/2006/relationships/tags" Target="../tags/tag364.xml"/><Relationship Id="rId16" Type="http://schemas.openxmlformats.org/officeDocument/2006/relationships/tags" Target="../tags/tag365.xml"/><Relationship Id="rId17" Type="http://schemas.openxmlformats.org/officeDocument/2006/relationships/tags" Target="../tags/tag366.xml"/><Relationship Id="rId18" Type="http://schemas.openxmlformats.org/officeDocument/2006/relationships/tags" Target="../tags/tag367.xml"/><Relationship Id="rId19" Type="http://schemas.openxmlformats.org/officeDocument/2006/relationships/tags" Target="../tags/tag368.xml"/><Relationship Id="rId37" Type="http://schemas.openxmlformats.org/officeDocument/2006/relationships/tags" Target="../tags/tag386.xml"/><Relationship Id="rId38" Type="http://schemas.openxmlformats.org/officeDocument/2006/relationships/tags" Target="../tags/tag387.xml"/><Relationship Id="rId39" Type="http://schemas.openxmlformats.org/officeDocument/2006/relationships/tags" Target="../tags/tag388.xml"/><Relationship Id="rId40" Type="http://schemas.openxmlformats.org/officeDocument/2006/relationships/tags" Target="../tags/tag389.xml"/><Relationship Id="rId41" Type="http://schemas.openxmlformats.org/officeDocument/2006/relationships/tags" Target="../tags/tag390.xml"/><Relationship Id="rId42" Type="http://schemas.openxmlformats.org/officeDocument/2006/relationships/tags" Target="../tags/tag391.xml"/><Relationship Id="rId43" Type="http://schemas.openxmlformats.org/officeDocument/2006/relationships/tags" Target="../tags/tag392.xml"/><Relationship Id="rId44" Type="http://schemas.openxmlformats.org/officeDocument/2006/relationships/tags" Target="../tags/tag393.xml"/><Relationship Id="rId45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406.xml"/><Relationship Id="rId14" Type="http://schemas.openxmlformats.org/officeDocument/2006/relationships/tags" Target="../tags/tag407.xml"/><Relationship Id="rId15" Type="http://schemas.openxmlformats.org/officeDocument/2006/relationships/tags" Target="../tags/tag408.xml"/><Relationship Id="rId16" Type="http://schemas.openxmlformats.org/officeDocument/2006/relationships/tags" Target="../tags/tag409.xml"/><Relationship Id="rId17" Type="http://schemas.openxmlformats.org/officeDocument/2006/relationships/tags" Target="../tags/tag410.xml"/><Relationship Id="rId18" Type="http://schemas.openxmlformats.org/officeDocument/2006/relationships/tags" Target="../tags/tag411.xml"/><Relationship Id="rId19" Type="http://schemas.openxmlformats.org/officeDocument/2006/relationships/tags" Target="../tags/tag412.xml"/><Relationship Id="rId63" Type="http://schemas.openxmlformats.org/officeDocument/2006/relationships/slideLayout" Target="../slideLayouts/slideLayout6.xml"/><Relationship Id="rId64" Type="http://schemas.openxmlformats.org/officeDocument/2006/relationships/notesSlide" Target="../notesSlides/notesSlide17.xml"/><Relationship Id="rId50" Type="http://schemas.openxmlformats.org/officeDocument/2006/relationships/tags" Target="../tags/tag443.xml"/><Relationship Id="rId51" Type="http://schemas.openxmlformats.org/officeDocument/2006/relationships/tags" Target="../tags/tag444.xml"/><Relationship Id="rId52" Type="http://schemas.openxmlformats.org/officeDocument/2006/relationships/tags" Target="../tags/tag445.xml"/><Relationship Id="rId53" Type="http://schemas.openxmlformats.org/officeDocument/2006/relationships/tags" Target="../tags/tag446.xml"/><Relationship Id="rId54" Type="http://schemas.openxmlformats.org/officeDocument/2006/relationships/tags" Target="../tags/tag447.xml"/><Relationship Id="rId55" Type="http://schemas.openxmlformats.org/officeDocument/2006/relationships/tags" Target="../tags/tag448.xml"/><Relationship Id="rId56" Type="http://schemas.openxmlformats.org/officeDocument/2006/relationships/tags" Target="../tags/tag449.xml"/><Relationship Id="rId57" Type="http://schemas.openxmlformats.org/officeDocument/2006/relationships/tags" Target="../tags/tag450.xml"/><Relationship Id="rId58" Type="http://schemas.openxmlformats.org/officeDocument/2006/relationships/tags" Target="../tags/tag451.xml"/><Relationship Id="rId59" Type="http://schemas.openxmlformats.org/officeDocument/2006/relationships/tags" Target="../tags/tag452.xml"/><Relationship Id="rId40" Type="http://schemas.openxmlformats.org/officeDocument/2006/relationships/tags" Target="../tags/tag433.xml"/><Relationship Id="rId41" Type="http://schemas.openxmlformats.org/officeDocument/2006/relationships/tags" Target="../tags/tag434.xml"/><Relationship Id="rId42" Type="http://schemas.openxmlformats.org/officeDocument/2006/relationships/tags" Target="../tags/tag435.xml"/><Relationship Id="rId43" Type="http://schemas.openxmlformats.org/officeDocument/2006/relationships/tags" Target="../tags/tag436.xml"/><Relationship Id="rId44" Type="http://schemas.openxmlformats.org/officeDocument/2006/relationships/tags" Target="../tags/tag437.xml"/><Relationship Id="rId45" Type="http://schemas.openxmlformats.org/officeDocument/2006/relationships/tags" Target="../tags/tag438.xml"/><Relationship Id="rId46" Type="http://schemas.openxmlformats.org/officeDocument/2006/relationships/tags" Target="../tags/tag439.xml"/><Relationship Id="rId47" Type="http://schemas.openxmlformats.org/officeDocument/2006/relationships/tags" Target="../tags/tag440.xml"/><Relationship Id="rId48" Type="http://schemas.openxmlformats.org/officeDocument/2006/relationships/tags" Target="../tags/tag441.xml"/><Relationship Id="rId49" Type="http://schemas.openxmlformats.org/officeDocument/2006/relationships/tags" Target="../tags/tag442.xml"/><Relationship Id="rId1" Type="http://schemas.openxmlformats.org/officeDocument/2006/relationships/tags" Target="../tags/tag394.xml"/><Relationship Id="rId2" Type="http://schemas.openxmlformats.org/officeDocument/2006/relationships/tags" Target="../tags/tag395.xml"/><Relationship Id="rId3" Type="http://schemas.openxmlformats.org/officeDocument/2006/relationships/tags" Target="../tags/tag396.xml"/><Relationship Id="rId4" Type="http://schemas.openxmlformats.org/officeDocument/2006/relationships/tags" Target="../tags/tag397.xml"/><Relationship Id="rId5" Type="http://schemas.openxmlformats.org/officeDocument/2006/relationships/tags" Target="../tags/tag398.xml"/><Relationship Id="rId6" Type="http://schemas.openxmlformats.org/officeDocument/2006/relationships/tags" Target="../tags/tag399.xml"/><Relationship Id="rId7" Type="http://schemas.openxmlformats.org/officeDocument/2006/relationships/tags" Target="../tags/tag400.xml"/><Relationship Id="rId8" Type="http://schemas.openxmlformats.org/officeDocument/2006/relationships/tags" Target="../tags/tag401.xml"/><Relationship Id="rId9" Type="http://schemas.openxmlformats.org/officeDocument/2006/relationships/tags" Target="../tags/tag402.xml"/><Relationship Id="rId30" Type="http://schemas.openxmlformats.org/officeDocument/2006/relationships/tags" Target="../tags/tag423.xml"/><Relationship Id="rId31" Type="http://schemas.openxmlformats.org/officeDocument/2006/relationships/tags" Target="../tags/tag424.xml"/><Relationship Id="rId32" Type="http://schemas.openxmlformats.org/officeDocument/2006/relationships/tags" Target="../tags/tag425.xml"/><Relationship Id="rId33" Type="http://schemas.openxmlformats.org/officeDocument/2006/relationships/tags" Target="../tags/tag426.xml"/><Relationship Id="rId34" Type="http://schemas.openxmlformats.org/officeDocument/2006/relationships/tags" Target="../tags/tag427.xml"/><Relationship Id="rId35" Type="http://schemas.openxmlformats.org/officeDocument/2006/relationships/tags" Target="../tags/tag428.xml"/><Relationship Id="rId36" Type="http://schemas.openxmlformats.org/officeDocument/2006/relationships/tags" Target="../tags/tag429.xml"/><Relationship Id="rId37" Type="http://schemas.openxmlformats.org/officeDocument/2006/relationships/tags" Target="../tags/tag430.xml"/><Relationship Id="rId38" Type="http://schemas.openxmlformats.org/officeDocument/2006/relationships/tags" Target="../tags/tag431.xml"/><Relationship Id="rId39" Type="http://schemas.openxmlformats.org/officeDocument/2006/relationships/tags" Target="../tags/tag432.xml"/><Relationship Id="rId20" Type="http://schemas.openxmlformats.org/officeDocument/2006/relationships/tags" Target="../tags/tag413.xml"/><Relationship Id="rId21" Type="http://schemas.openxmlformats.org/officeDocument/2006/relationships/tags" Target="../tags/tag414.xml"/><Relationship Id="rId22" Type="http://schemas.openxmlformats.org/officeDocument/2006/relationships/tags" Target="../tags/tag415.xml"/><Relationship Id="rId23" Type="http://schemas.openxmlformats.org/officeDocument/2006/relationships/tags" Target="../tags/tag416.xml"/><Relationship Id="rId24" Type="http://schemas.openxmlformats.org/officeDocument/2006/relationships/tags" Target="../tags/tag417.xml"/><Relationship Id="rId25" Type="http://schemas.openxmlformats.org/officeDocument/2006/relationships/tags" Target="../tags/tag418.xml"/><Relationship Id="rId26" Type="http://schemas.openxmlformats.org/officeDocument/2006/relationships/tags" Target="../tags/tag419.xml"/><Relationship Id="rId27" Type="http://schemas.openxmlformats.org/officeDocument/2006/relationships/tags" Target="../tags/tag420.xml"/><Relationship Id="rId28" Type="http://schemas.openxmlformats.org/officeDocument/2006/relationships/tags" Target="../tags/tag421.xml"/><Relationship Id="rId29" Type="http://schemas.openxmlformats.org/officeDocument/2006/relationships/tags" Target="../tags/tag422.xml"/><Relationship Id="rId60" Type="http://schemas.openxmlformats.org/officeDocument/2006/relationships/tags" Target="../tags/tag453.xml"/><Relationship Id="rId61" Type="http://schemas.openxmlformats.org/officeDocument/2006/relationships/tags" Target="../tags/tag454.xml"/><Relationship Id="rId62" Type="http://schemas.openxmlformats.org/officeDocument/2006/relationships/tags" Target="../tags/tag455.xml"/><Relationship Id="rId10" Type="http://schemas.openxmlformats.org/officeDocument/2006/relationships/tags" Target="../tags/tag403.xml"/><Relationship Id="rId11" Type="http://schemas.openxmlformats.org/officeDocument/2006/relationships/tags" Target="../tags/tag404.xml"/><Relationship Id="rId12" Type="http://schemas.openxmlformats.org/officeDocument/2006/relationships/tags" Target="../tags/tag40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tags" Target="../tags/tag456.xml"/><Relationship Id="rId2" Type="http://schemas.openxmlformats.org/officeDocument/2006/relationships/tags" Target="../tags/tag457.xml"/><Relationship Id="rId3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8.xml"/><Relationship Id="rId1" Type="http://schemas.openxmlformats.org/officeDocument/2006/relationships/tags" Target="../tags/tag458.xml"/><Relationship Id="rId2" Type="http://schemas.openxmlformats.org/officeDocument/2006/relationships/tags" Target="../tags/tag45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tags" Target="../tags/tag460.xml"/><Relationship Id="rId2" Type="http://schemas.openxmlformats.org/officeDocument/2006/relationships/tags" Target="../tags/tag461.xml"/><Relationship Id="rId3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1" Type="http://schemas.openxmlformats.org/officeDocument/2006/relationships/tags" Target="../tags/tag472.xml"/><Relationship Id="rId12" Type="http://schemas.openxmlformats.org/officeDocument/2006/relationships/slideLayout" Target="../slideLayouts/slideLayout6.xml"/><Relationship Id="rId13" Type="http://schemas.openxmlformats.org/officeDocument/2006/relationships/notesSlide" Target="../notesSlides/notesSlide19.xml"/><Relationship Id="rId1" Type="http://schemas.openxmlformats.org/officeDocument/2006/relationships/tags" Target="../tags/tag462.xml"/><Relationship Id="rId2" Type="http://schemas.openxmlformats.org/officeDocument/2006/relationships/tags" Target="../tags/tag463.xml"/><Relationship Id="rId3" Type="http://schemas.openxmlformats.org/officeDocument/2006/relationships/tags" Target="../tags/tag464.xml"/><Relationship Id="rId4" Type="http://schemas.openxmlformats.org/officeDocument/2006/relationships/tags" Target="../tags/tag465.xml"/><Relationship Id="rId5" Type="http://schemas.openxmlformats.org/officeDocument/2006/relationships/tags" Target="../tags/tag466.xml"/><Relationship Id="rId6" Type="http://schemas.openxmlformats.org/officeDocument/2006/relationships/tags" Target="../tags/tag467.xml"/><Relationship Id="rId7" Type="http://schemas.openxmlformats.org/officeDocument/2006/relationships/tags" Target="../tags/tag468.xml"/><Relationship Id="rId8" Type="http://schemas.openxmlformats.org/officeDocument/2006/relationships/tags" Target="../tags/tag469.xml"/><Relationship Id="rId9" Type="http://schemas.openxmlformats.org/officeDocument/2006/relationships/tags" Target="../tags/tag470.xml"/><Relationship Id="rId10" Type="http://schemas.openxmlformats.org/officeDocument/2006/relationships/tags" Target="../tags/tag47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0.xml"/><Relationship Id="rId1" Type="http://schemas.openxmlformats.org/officeDocument/2006/relationships/tags" Target="../tags/tag473.xml"/><Relationship Id="rId2" Type="http://schemas.openxmlformats.org/officeDocument/2006/relationships/tags" Target="../tags/tag47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477.xml"/><Relationship Id="rId4" Type="http://schemas.openxmlformats.org/officeDocument/2006/relationships/slideLayout" Target="../slideLayouts/slideLayout2.xml"/><Relationship Id="rId1" Type="http://schemas.openxmlformats.org/officeDocument/2006/relationships/tags" Target="../tags/tag475.xml"/><Relationship Id="rId2" Type="http://schemas.openxmlformats.org/officeDocument/2006/relationships/tags" Target="../tags/tag47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480.xml"/><Relationship Id="rId4" Type="http://schemas.openxmlformats.org/officeDocument/2006/relationships/slideLayout" Target="../slideLayouts/slideLayout2.xml"/><Relationship Id="rId1" Type="http://schemas.openxmlformats.org/officeDocument/2006/relationships/tags" Target="../tags/tag478.xml"/><Relationship Id="rId2" Type="http://schemas.openxmlformats.org/officeDocument/2006/relationships/tags" Target="../tags/tag47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1.xml"/><Relationship Id="rId1" Type="http://schemas.openxmlformats.org/officeDocument/2006/relationships/tags" Target="../tags/tag481.xml"/><Relationship Id="rId2" Type="http://schemas.openxmlformats.org/officeDocument/2006/relationships/tags" Target="../tags/tag48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notesSlide" Target="../notesSlides/notesSlide22.xml"/><Relationship Id="rId5" Type="http://schemas.openxmlformats.org/officeDocument/2006/relationships/image" Target="../media/image4.png"/><Relationship Id="rId1" Type="http://schemas.openxmlformats.org/officeDocument/2006/relationships/tags" Target="../tags/tag483.xml"/><Relationship Id="rId2" Type="http://schemas.openxmlformats.org/officeDocument/2006/relationships/tags" Target="../tags/tag48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3.xml"/><Relationship Id="rId1" Type="http://schemas.openxmlformats.org/officeDocument/2006/relationships/tags" Target="../tags/tag485.xml"/><Relationship Id="rId2" Type="http://schemas.openxmlformats.org/officeDocument/2006/relationships/tags" Target="../tags/tag48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tags" Target="../tags/tag487.xml"/><Relationship Id="rId2" Type="http://schemas.openxmlformats.org/officeDocument/2006/relationships/tags" Target="../tags/tag488.xml"/><Relationship Id="rId3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1" Type="http://schemas.openxmlformats.org/officeDocument/2006/relationships/tags" Target="../tags/tag499.xml"/><Relationship Id="rId12" Type="http://schemas.openxmlformats.org/officeDocument/2006/relationships/tags" Target="../tags/tag500.xml"/><Relationship Id="rId13" Type="http://schemas.openxmlformats.org/officeDocument/2006/relationships/slideLayout" Target="../slideLayouts/slideLayout2.xml"/><Relationship Id="rId1" Type="http://schemas.openxmlformats.org/officeDocument/2006/relationships/tags" Target="../tags/tag489.xml"/><Relationship Id="rId2" Type="http://schemas.openxmlformats.org/officeDocument/2006/relationships/tags" Target="../tags/tag490.xml"/><Relationship Id="rId3" Type="http://schemas.openxmlformats.org/officeDocument/2006/relationships/tags" Target="../tags/tag491.xml"/><Relationship Id="rId4" Type="http://schemas.openxmlformats.org/officeDocument/2006/relationships/tags" Target="../tags/tag492.xml"/><Relationship Id="rId5" Type="http://schemas.openxmlformats.org/officeDocument/2006/relationships/tags" Target="../tags/tag493.xml"/><Relationship Id="rId6" Type="http://schemas.openxmlformats.org/officeDocument/2006/relationships/tags" Target="../tags/tag494.xml"/><Relationship Id="rId7" Type="http://schemas.openxmlformats.org/officeDocument/2006/relationships/tags" Target="../tags/tag495.xml"/><Relationship Id="rId8" Type="http://schemas.openxmlformats.org/officeDocument/2006/relationships/tags" Target="../tags/tag496.xml"/><Relationship Id="rId9" Type="http://schemas.openxmlformats.org/officeDocument/2006/relationships/tags" Target="../tags/tag497.xml"/><Relationship Id="rId10" Type="http://schemas.openxmlformats.org/officeDocument/2006/relationships/tags" Target="../tags/tag498.xml"/></Relationships>
</file>

<file path=ppt/slides/_rels/slide37.xml.rels><?xml version="1.0" encoding="UTF-8" standalone="yes"?>
<Relationships xmlns="http://schemas.openxmlformats.org/package/2006/relationships"><Relationship Id="rId11" Type="http://schemas.openxmlformats.org/officeDocument/2006/relationships/tags" Target="../tags/tag511.xml"/><Relationship Id="rId12" Type="http://schemas.openxmlformats.org/officeDocument/2006/relationships/tags" Target="../tags/tag512.xml"/><Relationship Id="rId13" Type="http://schemas.openxmlformats.org/officeDocument/2006/relationships/slideLayout" Target="../slideLayouts/slideLayout2.xml"/><Relationship Id="rId1" Type="http://schemas.openxmlformats.org/officeDocument/2006/relationships/tags" Target="../tags/tag501.xml"/><Relationship Id="rId2" Type="http://schemas.openxmlformats.org/officeDocument/2006/relationships/tags" Target="../tags/tag502.xml"/><Relationship Id="rId3" Type="http://schemas.openxmlformats.org/officeDocument/2006/relationships/tags" Target="../tags/tag503.xml"/><Relationship Id="rId4" Type="http://schemas.openxmlformats.org/officeDocument/2006/relationships/tags" Target="../tags/tag504.xml"/><Relationship Id="rId5" Type="http://schemas.openxmlformats.org/officeDocument/2006/relationships/tags" Target="../tags/tag505.xml"/><Relationship Id="rId6" Type="http://schemas.openxmlformats.org/officeDocument/2006/relationships/tags" Target="../tags/tag506.xml"/><Relationship Id="rId7" Type="http://schemas.openxmlformats.org/officeDocument/2006/relationships/tags" Target="../tags/tag507.xml"/><Relationship Id="rId8" Type="http://schemas.openxmlformats.org/officeDocument/2006/relationships/tags" Target="../tags/tag508.xml"/><Relationship Id="rId9" Type="http://schemas.openxmlformats.org/officeDocument/2006/relationships/tags" Target="../tags/tag509.xml"/><Relationship Id="rId10" Type="http://schemas.openxmlformats.org/officeDocument/2006/relationships/tags" Target="../tags/tag510.xml"/></Relationships>
</file>

<file path=ppt/slides/_rels/slide38.xml.rels><?xml version="1.0" encoding="UTF-8" standalone="yes"?>
<Relationships xmlns="http://schemas.openxmlformats.org/package/2006/relationships"><Relationship Id="rId20" Type="http://schemas.openxmlformats.org/officeDocument/2006/relationships/tags" Target="../tags/tag532.xml"/><Relationship Id="rId21" Type="http://schemas.openxmlformats.org/officeDocument/2006/relationships/tags" Target="../tags/tag533.xml"/><Relationship Id="rId22" Type="http://schemas.openxmlformats.org/officeDocument/2006/relationships/tags" Target="../tags/tag534.xml"/><Relationship Id="rId23" Type="http://schemas.openxmlformats.org/officeDocument/2006/relationships/tags" Target="../tags/tag535.xml"/><Relationship Id="rId24" Type="http://schemas.openxmlformats.org/officeDocument/2006/relationships/tags" Target="../tags/tag536.xml"/><Relationship Id="rId25" Type="http://schemas.openxmlformats.org/officeDocument/2006/relationships/tags" Target="../tags/tag537.xml"/><Relationship Id="rId26" Type="http://schemas.openxmlformats.org/officeDocument/2006/relationships/tags" Target="../tags/tag538.xml"/><Relationship Id="rId27" Type="http://schemas.openxmlformats.org/officeDocument/2006/relationships/tags" Target="../tags/tag539.xml"/><Relationship Id="rId28" Type="http://schemas.openxmlformats.org/officeDocument/2006/relationships/tags" Target="../tags/tag540.xml"/><Relationship Id="rId29" Type="http://schemas.openxmlformats.org/officeDocument/2006/relationships/tags" Target="../tags/tag541.xml"/><Relationship Id="rId1" Type="http://schemas.openxmlformats.org/officeDocument/2006/relationships/tags" Target="../tags/tag513.xml"/><Relationship Id="rId2" Type="http://schemas.openxmlformats.org/officeDocument/2006/relationships/tags" Target="../tags/tag514.xml"/><Relationship Id="rId3" Type="http://schemas.openxmlformats.org/officeDocument/2006/relationships/tags" Target="../tags/tag515.xml"/><Relationship Id="rId4" Type="http://schemas.openxmlformats.org/officeDocument/2006/relationships/tags" Target="../tags/tag516.xml"/><Relationship Id="rId5" Type="http://schemas.openxmlformats.org/officeDocument/2006/relationships/tags" Target="../tags/tag517.xml"/><Relationship Id="rId30" Type="http://schemas.openxmlformats.org/officeDocument/2006/relationships/tags" Target="../tags/tag542.xml"/><Relationship Id="rId31" Type="http://schemas.openxmlformats.org/officeDocument/2006/relationships/tags" Target="../tags/tag543.xml"/><Relationship Id="rId32" Type="http://schemas.openxmlformats.org/officeDocument/2006/relationships/slideLayout" Target="../slideLayouts/slideLayout6.xml"/><Relationship Id="rId9" Type="http://schemas.openxmlformats.org/officeDocument/2006/relationships/tags" Target="../tags/tag521.xml"/><Relationship Id="rId6" Type="http://schemas.openxmlformats.org/officeDocument/2006/relationships/tags" Target="../tags/tag518.xml"/><Relationship Id="rId7" Type="http://schemas.openxmlformats.org/officeDocument/2006/relationships/tags" Target="../tags/tag519.xml"/><Relationship Id="rId8" Type="http://schemas.openxmlformats.org/officeDocument/2006/relationships/tags" Target="../tags/tag520.xml"/><Relationship Id="rId33" Type="http://schemas.openxmlformats.org/officeDocument/2006/relationships/notesSlide" Target="../notesSlides/notesSlide24.xml"/><Relationship Id="rId10" Type="http://schemas.openxmlformats.org/officeDocument/2006/relationships/tags" Target="../tags/tag522.xml"/><Relationship Id="rId11" Type="http://schemas.openxmlformats.org/officeDocument/2006/relationships/tags" Target="../tags/tag523.xml"/><Relationship Id="rId12" Type="http://schemas.openxmlformats.org/officeDocument/2006/relationships/tags" Target="../tags/tag524.xml"/><Relationship Id="rId13" Type="http://schemas.openxmlformats.org/officeDocument/2006/relationships/tags" Target="../tags/tag525.xml"/><Relationship Id="rId14" Type="http://schemas.openxmlformats.org/officeDocument/2006/relationships/tags" Target="../tags/tag526.xml"/><Relationship Id="rId15" Type="http://schemas.openxmlformats.org/officeDocument/2006/relationships/tags" Target="../tags/tag527.xml"/><Relationship Id="rId16" Type="http://schemas.openxmlformats.org/officeDocument/2006/relationships/tags" Target="../tags/tag528.xml"/><Relationship Id="rId17" Type="http://schemas.openxmlformats.org/officeDocument/2006/relationships/tags" Target="../tags/tag529.xml"/><Relationship Id="rId18" Type="http://schemas.openxmlformats.org/officeDocument/2006/relationships/tags" Target="../tags/tag530.xml"/><Relationship Id="rId19" Type="http://schemas.openxmlformats.org/officeDocument/2006/relationships/tags" Target="../tags/tag53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5.xml"/><Relationship Id="rId1" Type="http://schemas.openxmlformats.org/officeDocument/2006/relationships/tags" Target="../tags/tag544.xml"/><Relationship Id="rId2" Type="http://schemas.openxmlformats.org/officeDocument/2006/relationships/tags" Target="../tags/tag54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<Relationship Id="rId1" Type="http://schemas.openxmlformats.org/officeDocument/2006/relationships/tags" Target="../tags/tag18.xml"/><Relationship Id="rId2" Type="http://schemas.openxmlformats.org/officeDocument/2006/relationships/tags" Target="../tags/tag19.xml"/></Relationships>
</file>

<file path=ppt/slides/_rels/slide40.xml.rels><?xml version="1.0" encoding="UTF-8" standalone="yes"?>
<Relationships xmlns="http://schemas.openxmlformats.org/package/2006/relationships"><Relationship Id="rId20" Type="http://schemas.openxmlformats.org/officeDocument/2006/relationships/tags" Target="../tags/tag565.xml"/><Relationship Id="rId21" Type="http://schemas.openxmlformats.org/officeDocument/2006/relationships/tags" Target="../tags/tag566.xml"/><Relationship Id="rId22" Type="http://schemas.openxmlformats.org/officeDocument/2006/relationships/tags" Target="../tags/tag567.xml"/><Relationship Id="rId23" Type="http://schemas.openxmlformats.org/officeDocument/2006/relationships/tags" Target="../tags/tag568.xml"/><Relationship Id="rId24" Type="http://schemas.openxmlformats.org/officeDocument/2006/relationships/tags" Target="../tags/tag569.xml"/><Relationship Id="rId25" Type="http://schemas.openxmlformats.org/officeDocument/2006/relationships/tags" Target="../tags/tag570.xml"/><Relationship Id="rId26" Type="http://schemas.openxmlformats.org/officeDocument/2006/relationships/tags" Target="../tags/tag571.xml"/><Relationship Id="rId27" Type="http://schemas.openxmlformats.org/officeDocument/2006/relationships/tags" Target="../tags/tag572.xml"/><Relationship Id="rId28" Type="http://schemas.openxmlformats.org/officeDocument/2006/relationships/tags" Target="../tags/tag573.xml"/><Relationship Id="rId29" Type="http://schemas.openxmlformats.org/officeDocument/2006/relationships/tags" Target="../tags/tag574.xml"/><Relationship Id="rId1" Type="http://schemas.openxmlformats.org/officeDocument/2006/relationships/tags" Target="../tags/tag546.xml"/><Relationship Id="rId2" Type="http://schemas.openxmlformats.org/officeDocument/2006/relationships/tags" Target="../tags/tag547.xml"/><Relationship Id="rId3" Type="http://schemas.openxmlformats.org/officeDocument/2006/relationships/tags" Target="../tags/tag548.xml"/><Relationship Id="rId4" Type="http://schemas.openxmlformats.org/officeDocument/2006/relationships/tags" Target="../tags/tag549.xml"/><Relationship Id="rId5" Type="http://schemas.openxmlformats.org/officeDocument/2006/relationships/tags" Target="../tags/tag550.xml"/><Relationship Id="rId30" Type="http://schemas.openxmlformats.org/officeDocument/2006/relationships/tags" Target="../tags/tag575.xml"/><Relationship Id="rId31" Type="http://schemas.openxmlformats.org/officeDocument/2006/relationships/tags" Target="../tags/tag576.xml"/><Relationship Id="rId32" Type="http://schemas.openxmlformats.org/officeDocument/2006/relationships/tags" Target="../tags/tag577.xml"/><Relationship Id="rId9" Type="http://schemas.openxmlformats.org/officeDocument/2006/relationships/tags" Target="../tags/tag554.xml"/><Relationship Id="rId6" Type="http://schemas.openxmlformats.org/officeDocument/2006/relationships/tags" Target="../tags/tag551.xml"/><Relationship Id="rId7" Type="http://schemas.openxmlformats.org/officeDocument/2006/relationships/tags" Target="../tags/tag552.xml"/><Relationship Id="rId8" Type="http://schemas.openxmlformats.org/officeDocument/2006/relationships/tags" Target="../tags/tag553.xml"/><Relationship Id="rId33" Type="http://schemas.openxmlformats.org/officeDocument/2006/relationships/tags" Target="../tags/tag578.xml"/><Relationship Id="rId34" Type="http://schemas.openxmlformats.org/officeDocument/2006/relationships/tags" Target="../tags/tag579.xml"/><Relationship Id="rId35" Type="http://schemas.openxmlformats.org/officeDocument/2006/relationships/tags" Target="../tags/tag580.xml"/><Relationship Id="rId36" Type="http://schemas.openxmlformats.org/officeDocument/2006/relationships/tags" Target="../tags/tag581.xml"/><Relationship Id="rId10" Type="http://schemas.openxmlformats.org/officeDocument/2006/relationships/tags" Target="../tags/tag555.xml"/><Relationship Id="rId11" Type="http://schemas.openxmlformats.org/officeDocument/2006/relationships/tags" Target="../tags/tag556.xml"/><Relationship Id="rId12" Type="http://schemas.openxmlformats.org/officeDocument/2006/relationships/tags" Target="../tags/tag557.xml"/><Relationship Id="rId13" Type="http://schemas.openxmlformats.org/officeDocument/2006/relationships/tags" Target="../tags/tag558.xml"/><Relationship Id="rId14" Type="http://schemas.openxmlformats.org/officeDocument/2006/relationships/tags" Target="../tags/tag559.xml"/><Relationship Id="rId15" Type="http://schemas.openxmlformats.org/officeDocument/2006/relationships/tags" Target="../tags/tag560.xml"/><Relationship Id="rId16" Type="http://schemas.openxmlformats.org/officeDocument/2006/relationships/tags" Target="../tags/tag561.xml"/><Relationship Id="rId17" Type="http://schemas.openxmlformats.org/officeDocument/2006/relationships/tags" Target="../tags/tag562.xml"/><Relationship Id="rId18" Type="http://schemas.openxmlformats.org/officeDocument/2006/relationships/tags" Target="../tags/tag563.xml"/><Relationship Id="rId19" Type="http://schemas.openxmlformats.org/officeDocument/2006/relationships/tags" Target="../tags/tag564.xml"/><Relationship Id="rId37" Type="http://schemas.openxmlformats.org/officeDocument/2006/relationships/slideLayout" Target="../slideLayouts/slideLayout6.xml"/><Relationship Id="rId38" Type="http://schemas.openxmlformats.org/officeDocument/2006/relationships/notesSlide" Target="../notesSlides/notesSlide2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tags" Target="../tags/tag584.xml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27.xml"/><Relationship Id="rId6" Type="http://schemas.openxmlformats.org/officeDocument/2006/relationships/image" Target="../media/image5.emf"/><Relationship Id="rId1" Type="http://schemas.openxmlformats.org/officeDocument/2006/relationships/tags" Target="../tags/tag582.xml"/><Relationship Id="rId2" Type="http://schemas.openxmlformats.org/officeDocument/2006/relationships/tags" Target="../tags/tag58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tags" Target="../tags/tag587.xml"/><Relationship Id="rId4" Type="http://schemas.openxmlformats.org/officeDocument/2006/relationships/tags" Target="../tags/tag588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28.xml"/><Relationship Id="rId7" Type="http://schemas.openxmlformats.org/officeDocument/2006/relationships/image" Target="../media/image6.emf"/><Relationship Id="rId1" Type="http://schemas.openxmlformats.org/officeDocument/2006/relationships/tags" Target="../tags/tag585.xml"/><Relationship Id="rId2" Type="http://schemas.openxmlformats.org/officeDocument/2006/relationships/tags" Target="../tags/tag58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tags" Target="../tags/tag591.xml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29.xml"/><Relationship Id="rId6" Type="http://schemas.openxmlformats.org/officeDocument/2006/relationships/image" Target="../media/image7.emf"/><Relationship Id="rId1" Type="http://schemas.openxmlformats.org/officeDocument/2006/relationships/tags" Target="../tags/tag589.xml"/><Relationship Id="rId2" Type="http://schemas.openxmlformats.org/officeDocument/2006/relationships/tags" Target="../tags/tag590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30.xml"/><Relationship Id="rId1" Type="http://schemas.openxmlformats.org/officeDocument/2006/relationships/tags" Target="../tags/tag592.xml"/><Relationship Id="rId2" Type="http://schemas.openxmlformats.org/officeDocument/2006/relationships/tags" Target="../tags/tag59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tags" Target="../tags/tag594.xml"/><Relationship Id="rId2" Type="http://schemas.openxmlformats.org/officeDocument/2006/relationships/tags" Target="../tags/tag595.xml"/><Relationship Id="rId3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tags" Target="../tags/tag596.xml"/><Relationship Id="rId2" Type="http://schemas.openxmlformats.org/officeDocument/2006/relationships/tags" Target="../tags/tag597.xml"/><Relationship Id="rId3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tags" Target="../tags/tag598.xml"/><Relationship Id="rId2" Type="http://schemas.openxmlformats.org/officeDocument/2006/relationships/tags" Target="../tags/tag599.xml"/><Relationship Id="rId3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31.xml"/><Relationship Id="rId1" Type="http://schemas.openxmlformats.org/officeDocument/2006/relationships/tags" Target="../tags/tag600.xml"/><Relationship Id="rId2" Type="http://schemas.openxmlformats.org/officeDocument/2006/relationships/tags" Target="../tags/tag601.xml"/></Relationships>
</file>

<file path=ppt/slides/_rels/slide49.xml.rels><?xml version="1.0" encoding="UTF-8" standalone="yes"?>
<Relationships xmlns="http://schemas.openxmlformats.org/package/2006/relationships"><Relationship Id="rId9" Type="http://schemas.openxmlformats.org/officeDocument/2006/relationships/tags" Target="../tags/tag610.xml"/><Relationship Id="rId20" Type="http://schemas.openxmlformats.org/officeDocument/2006/relationships/tags" Target="../tags/tag621.xml"/><Relationship Id="rId21" Type="http://schemas.openxmlformats.org/officeDocument/2006/relationships/slideLayout" Target="../slideLayouts/slideLayout2.xml"/><Relationship Id="rId10" Type="http://schemas.openxmlformats.org/officeDocument/2006/relationships/tags" Target="../tags/tag611.xml"/><Relationship Id="rId11" Type="http://schemas.openxmlformats.org/officeDocument/2006/relationships/tags" Target="../tags/tag612.xml"/><Relationship Id="rId12" Type="http://schemas.openxmlformats.org/officeDocument/2006/relationships/tags" Target="../tags/tag613.xml"/><Relationship Id="rId13" Type="http://schemas.openxmlformats.org/officeDocument/2006/relationships/tags" Target="../tags/tag614.xml"/><Relationship Id="rId14" Type="http://schemas.openxmlformats.org/officeDocument/2006/relationships/tags" Target="../tags/tag615.xml"/><Relationship Id="rId15" Type="http://schemas.openxmlformats.org/officeDocument/2006/relationships/tags" Target="../tags/tag616.xml"/><Relationship Id="rId16" Type="http://schemas.openxmlformats.org/officeDocument/2006/relationships/tags" Target="../tags/tag617.xml"/><Relationship Id="rId17" Type="http://schemas.openxmlformats.org/officeDocument/2006/relationships/tags" Target="../tags/tag618.xml"/><Relationship Id="rId18" Type="http://schemas.openxmlformats.org/officeDocument/2006/relationships/tags" Target="../tags/tag619.xml"/><Relationship Id="rId19" Type="http://schemas.openxmlformats.org/officeDocument/2006/relationships/tags" Target="../tags/tag620.xml"/><Relationship Id="rId1" Type="http://schemas.openxmlformats.org/officeDocument/2006/relationships/tags" Target="../tags/tag602.xml"/><Relationship Id="rId2" Type="http://schemas.openxmlformats.org/officeDocument/2006/relationships/tags" Target="../tags/tag603.xml"/><Relationship Id="rId3" Type="http://schemas.openxmlformats.org/officeDocument/2006/relationships/tags" Target="../tags/tag604.xml"/><Relationship Id="rId4" Type="http://schemas.openxmlformats.org/officeDocument/2006/relationships/tags" Target="../tags/tag605.xml"/><Relationship Id="rId5" Type="http://schemas.openxmlformats.org/officeDocument/2006/relationships/tags" Target="../tags/tag606.xml"/><Relationship Id="rId6" Type="http://schemas.openxmlformats.org/officeDocument/2006/relationships/tags" Target="../tags/tag607.xml"/><Relationship Id="rId7" Type="http://schemas.openxmlformats.org/officeDocument/2006/relationships/tags" Target="../tags/tag608.xml"/><Relationship Id="rId8" Type="http://schemas.openxmlformats.org/officeDocument/2006/relationships/tags" Target="../tags/tag60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.xml"/><Relationship Id="rId1" Type="http://schemas.openxmlformats.org/officeDocument/2006/relationships/tags" Target="../tags/tag20.xml"/><Relationship Id="rId2" Type="http://schemas.openxmlformats.org/officeDocument/2006/relationships/tags" Target="../tags/tag2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tags" Target="../tags/tag622.xml"/><Relationship Id="rId2" Type="http://schemas.openxmlformats.org/officeDocument/2006/relationships/tags" Target="../tags/tag623.xml"/><Relationship Id="rId3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tags" Target="../tags/tag626.xml"/><Relationship Id="rId4" Type="http://schemas.openxmlformats.org/officeDocument/2006/relationships/tags" Target="../tags/tag627.xml"/><Relationship Id="rId5" Type="http://schemas.openxmlformats.org/officeDocument/2006/relationships/tags" Target="../tags/tag628.xml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32.xml"/><Relationship Id="rId1" Type="http://schemas.openxmlformats.org/officeDocument/2006/relationships/tags" Target="../tags/tag624.xml"/><Relationship Id="rId2" Type="http://schemas.openxmlformats.org/officeDocument/2006/relationships/tags" Target="../tags/tag625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tags" Target="../tags/tag631.xml"/><Relationship Id="rId4" Type="http://schemas.openxmlformats.org/officeDocument/2006/relationships/tags" Target="../tags/tag632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33.xml"/><Relationship Id="rId1" Type="http://schemas.openxmlformats.org/officeDocument/2006/relationships/tags" Target="../tags/tag629.xml"/><Relationship Id="rId2" Type="http://schemas.openxmlformats.org/officeDocument/2006/relationships/tags" Target="../tags/tag630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tags" Target="../tags/tag635.xml"/><Relationship Id="rId4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1" Type="http://schemas.openxmlformats.org/officeDocument/2006/relationships/tags" Target="../tags/tag633.xml"/><Relationship Id="rId2" Type="http://schemas.openxmlformats.org/officeDocument/2006/relationships/tags" Target="../tags/tag63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tags" Target="../tags/tag636.xml"/><Relationship Id="rId2" Type="http://schemas.openxmlformats.org/officeDocument/2006/relationships/tags" Target="../tags/tag637.xml"/><Relationship Id="rId3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3.xml"/><Relationship Id="rId1" Type="http://schemas.openxmlformats.org/officeDocument/2006/relationships/tags" Target="../tags/tag22.xml"/><Relationship Id="rId2" Type="http://schemas.openxmlformats.org/officeDocument/2006/relationships/tags" Target="../tags/tag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4.xml"/><Relationship Id="rId1" Type="http://schemas.openxmlformats.org/officeDocument/2006/relationships/tags" Target="../tags/tag24.xml"/><Relationship Id="rId2" Type="http://schemas.openxmlformats.org/officeDocument/2006/relationships/tags" Target="../tags/tag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5.xml"/><Relationship Id="rId1" Type="http://schemas.openxmlformats.org/officeDocument/2006/relationships/tags" Target="../tags/tag26.xml"/><Relationship Id="rId2" Type="http://schemas.openxmlformats.org/officeDocument/2006/relationships/tags" Target="../tags/tag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6.xml"/><Relationship Id="rId1" Type="http://schemas.openxmlformats.org/officeDocument/2006/relationships/tags" Target="../tags/tag28.xml"/><Relationship Id="rId2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Caches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subTitle" sz="quarter" idx="1"/>
            <p:custDataLst>
              <p:tags r:id="rId2"/>
            </p:custDataLst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Hakim Weatherspoon</a:t>
            </a:r>
          </a:p>
          <a:p>
            <a:r>
              <a:rPr lang="en-US" b="1" dirty="0" smtClean="0"/>
              <a:t>CS 3410, Spring 2011</a:t>
            </a:r>
          </a:p>
          <a:p>
            <a:r>
              <a:rPr lang="en-US" dirty="0" smtClean="0"/>
              <a:t>Computer Science</a:t>
            </a:r>
          </a:p>
          <a:p>
            <a:r>
              <a:rPr lang="en-US" dirty="0" smtClean="0"/>
              <a:t>Cornell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6096000"/>
            <a:ext cx="291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Calibri"/>
                <a:cs typeface="Calibri"/>
              </a:rPr>
              <a:t>See P&amp;H </a:t>
            </a:r>
            <a:r>
              <a:rPr lang="en-US" dirty="0">
                <a:solidFill>
                  <a:srgbClr val="FFFF00"/>
                </a:solidFill>
                <a:cs typeface="Calibri"/>
              </a:rPr>
              <a:t>5.2 (writes), 5.3, 5.5</a:t>
            </a:r>
          </a:p>
        </p:txBody>
      </p:sp>
      <p:pic>
        <p:nvPicPr>
          <p:cNvPr id="1026" name="CP3 Ink 8ed3e0ef-e21b-4c14-bfac-b88316bff19e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2234" y="5967900"/>
            <a:ext cx="254251" cy="321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5153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30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Three common designs</a:t>
            </a:r>
          </a:p>
        </p:txBody>
      </p:sp>
      <p:sp>
        <p:nvSpPr>
          <p:cNvPr id="320307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457200"/>
            <a:ext cx="8458200" cy="6019800"/>
          </a:xfrm>
        </p:spPr>
        <p:txBody>
          <a:bodyPr/>
          <a:lstStyle/>
          <a:p>
            <a:r>
              <a:rPr lang="en-US" dirty="0" smtClean="0"/>
              <a:t>A given data block can be placed…</a:t>
            </a:r>
          </a:p>
          <a:p>
            <a:pPr lvl="1"/>
            <a:r>
              <a:rPr lang="en-US" dirty="0" smtClean="0"/>
              <a:t>… in any cache line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</a:rPr>
              <a:t>Fully Associative</a:t>
            </a:r>
          </a:p>
          <a:p>
            <a:pPr lvl="1"/>
            <a:r>
              <a:rPr lang="en-US" dirty="0" smtClean="0"/>
              <a:t>… in exactly one cache line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Direct Mapped</a:t>
            </a:r>
            <a:endParaRPr lang="en-US" dirty="0" smtClean="0">
              <a:solidFill>
                <a:schemeClr val="accent1"/>
              </a:solidFill>
            </a:endParaRPr>
          </a:p>
          <a:p>
            <a:pPr lvl="1"/>
            <a:r>
              <a:rPr lang="en-US" dirty="0" smtClean="0"/>
              <a:t>… in a small set of cache lines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Set </a:t>
            </a:r>
            <a:r>
              <a:rPr lang="en-US" dirty="0" err="1" smtClean="0">
                <a:solidFill>
                  <a:schemeClr val="accent1"/>
                </a:solidFill>
                <a:sym typeface="Wingdings" pitchFamily="2" charset="2"/>
              </a:rPr>
              <a:t>Asociative</a:t>
            </a:r>
            <a:endParaRPr lang="en-US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434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2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086600" y="914400"/>
            <a:ext cx="1981200" cy="5791200"/>
          </a:xfrm>
          <a:prstGeom prst="rect">
            <a:avLst/>
          </a:prstGeom>
          <a:solidFill>
            <a:schemeClr val="tx1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Memory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7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ltGray">
          <a:xfrm>
            <a:off x="3048000" y="914400"/>
            <a:ext cx="4038600" cy="5791200"/>
          </a:xfrm>
          <a:prstGeom prst="rect">
            <a:avLst/>
          </a:prstGeom>
          <a:solidFill>
            <a:srgbClr val="0033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Fully Associative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Cache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1000" y="914400"/>
            <a:ext cx="2667000" cy="5791200"/>
          </a:xfrm>
          <a:prstGeom prst="rect">
            <a:avLst/>
          </a:prstGeom>
          <a:solidFill>
            <a:srgbClr val="6800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Processor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9" name="Rectangle 5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A Simple Fully Associative Cache</a:t>
            </a:r>
            <a:endParaRPr lang="en-US" dirty="0"/>
          </a:p>
        </p:txBody>
      </p:sp>
      <p:sp>
        <p:nvSpPr>
          <p:cNvPr id="3482639" name="Text Box 1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62411" y="1524000"/>
            <a:ext cx="2265364" cy="30469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lb  $1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M[ 1 ]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M[ 13 ]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M[ 0 ]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M[ 6 ]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M[ 5 ]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M[ 6 ]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M[ 10 ]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M[ 12 ]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5" name="Text Box 2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276600" y="3429000"/>
            <a:ext cx="2702728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tabLst>
                <a:tab pos="509588" algn="l"/>
                <a:tab pos="1946275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V 	tag    		data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ltGray">
          <a:xfrm>
            <a:off x="1295400" y="45720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650" name="Text Box 2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85800" y="4572000"/>
            <a:ext cx="550151" cy="18158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$1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$2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$3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$4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3" name="Rectangle 22"/>
          <p:cNvSpPr>
            <a:spLocks noChangeArrowheads="1"/>
          </p:cNvSpPr>
          <p:nvPr>
            <p:custDataLst>
              <p:tags r:id="rId9"/>
            </p:custDataLst>
          </p:nvPr>
        </p:nvSpPr>
        <p:spPr bwMode="ltGray">
          <a:xfrm>
            <a:off x="1295400" y="50292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22"/>
          <p:cNvSpPr>
            <a:spLocks noChangeArrowheads="1"/>
          </p:cNvSpPr>
          <p:nvPr>
            <p:custDataLst>
              <p:tags r:id="rId10"/>
            </p:custDataLst>
          </p:nvPr>
        </p:nvSpPr>
        <p:spPr bwMode="ltGray">
          <a:xfrm>
            <a:off x="1295400" y="54864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22"/>
          <p:cNvSpPr>
            <a:spLocks noChangeArrowheads="1"/>
          </p:cNvSpPr>
          <p:nvPr>
            <p:custDataLst>
              <p:tags r:id="rId11"/>
            </p:custDataLst>
          </p:nvPr>
        </p:nvSpPr>
        <p:spPr bwMode="ltGray">
          <a:xfrm>
            <a:off x="1295400" y="59436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22"/>
          <p:cNvSpPr>
            <a:spLocks noChangeArrowheads="1"/>
          </p:cNvSpPr>
          <p:nvPr>
            <p:custDataLst>
              <p:tags r:id="rId12"/>
            </p:custDataLst>
          </p:nvPr>
        </p:nvSpPr>
        <p:spPr bwMode="ltGray">
          <a:xfrm>
            <a:off x="3124200" y="38862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ltGray">
          <a:xfrm>
            <a:off x="3581400" y="3886200"/>
            <a:ext cx="9906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2"/>
          <p:cNvSpPr>
            <a:spLocks noChangeArrowheads="1"/>
          </p:cNvSpPr>
          <p:nvPr>
            <p:custDataLst>
              <p:tags r:id="rId14"/>
            </p:custDataLst>
          </p:nvPr>
        </p:nvSpPr>
        <p:spPr bwMode="ltGray">
          <a:xfrm>
            <a:off x="4572000" y="38862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ltGray">
          <a:xfrm>
            <a:off x="5791200" y="38862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2"/>
          <p:cNvSpPr>
            <a:spLocks noChangeArrowheads="1"/>
          </p:cNvSpPr>
          <p:nvPr>
            <p:custDataLst>
              <p:tags r:id="rId16"/>
            </p:custDataLst>
          </p:nvPr>
        </p:nvSpPr>
        <p:spPr bwMode="ltGray">
          <a:xfrm>
            <a:off x="3124200" y="43434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22"/>
          <p:cNvSpPr>
            <a:spLocks noChangeArrowheads="1"/>
          </p:cNvSpPr>
          <p:nvPr>
            <p:custDataLst>
              <p:tags r:id="rId17"/>
            </p:custDataLst>
          </p:nvPr>
        </p:nvSpPr>
        <p:spPr bwMode="ltGray">
          <a:xfrm>
            <a:off x="3581400" y="4343400"/>
            <a:ext cx="9906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ltGray">
          <a:xfrm>
            <a:off x="4572000" y="43434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ltGray">
          <a:xfrm>
            <a:off x="5791200" y="43434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ltGray">
          <a:xfrm>
            <a:off x="3124200" y="48006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ltGray">
          <a:xfrm>
            <a:off x="3581400" y="4800600"/>
            <a:ext cx="9906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ltGray">
          <a:xfrm>
            <a:off x="3124200" y="52578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22"/>
          <p:cNvSpPr>
            <a:spLocks noChangeArrowheads="1"/>
          </p:cNvSpPr>
          <p:nvPr>
            <p:custDataLst>
              <p:tags r:id="rId23"/>
            </p:custDataLst>
          </p:nvPr>
        </p:nvSpPr>
        <p:spPr bwMode="ltGray">
          <a:xfrm>
            <a:off x="3581400" y="5257800"/>
            <a:ext cx="9906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39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93291" y="381000"/>
            <a:ext cx="7074309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Using </a:t>
            </a:r>
            <a:r>
              <a:rPr lang="en-US" sz="2400" b="1" dirty="0" smtClean="0">
                <a:solidFill>
                  <a:schemeClr val="accent1"/>
                </a:solidFill>
              </a:rPr>
              <a:t>byte addresses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in this example! </a:t>
            </a:r>
            <a:r>
              <a:rPr lang="en-US" sz="2400" dirty="0" err="1" smtClean="0">
                <a:solidFill>
                  <a:schemeClr val="bg1"/>
                </a:solidFill>
              </a:rPr>
              <a:t>Addr</a:t>
            </a:r>
            <a:r>
              <a:rPr lang="en-US" sz="2400" dirty="0" smtClean="0">
                <a:solidFill>
                  <a:schemeClr val="bg1"/>
                </a:solidFill>
              </a:rPr>
              <a:t> Bus = 5 bits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1024648919"/>
              </p:ext>
            </p:extLst>
          </p:nvPr>
        </p:nvGraphicFramePr>
        <p:xfrm>
          <a:off x="7086600" y="14478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181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" name="Text Box 3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503508" y="5867400"/>
            <a:ext cx="262123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Hits:             Misses: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sp>
        <p:nvSpPr>
          <p:cNvPr id="90" name="TextBox 89"/>
          <p:cNvSpPr txBox="1"/>
          <p:nvPr>
            <p:custDataLst>
              <p:tags r:id="rId27"/>
            </p:custDataLst>
          </p:nvPr>
        </p:nvSpPr>
        <p:spPr>
          <a:xfrm>
            <a:off x="3200400" y="1981200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 =</a:t>
            </a:r>
          </a:p>
        </p:txBody>
      </p:sp>
      <p:grpSp>
        <p:nvGrpSpPr>
          <p:cNvPr id="2" name="Group 50"/>
          <p:cNvGrpSpPr/>
          <p:nvPr>
            <p:custDataLst>
              <p:tags r:id="rId28"/>
            </p:custDataLst>
          </p:nvPr>
        </p:nvGrpSpPr>
        <p:grpSpPr>
          <a:xfrm>
            <a:off x="4038600" y="2514600"/>
            <a:ext cx="2362200" cy="152400"/>
            <a:chOff x="3810000" y="2209800"/>
            <a:chExt cx="2362200" cy="152400"/>
          </a:xfrm>
        </p:grpSpPr>
        <p:cxnSp>
          <p:nvCxnSpPr>
            <p:cNvPr id="72" name="Straight Connector 71"/>
            <p:cNvCxnSpPr/>
            <p:nvPr>
              <p:custDataLst>
                <p:tags r:id="rId46"/>
              </p:custDataLst>
            </p:nvPr>
          </p:nvCxnSpPr>
          <p:spPr>
            <a:xfrm>
              <a:off x="3810000" y="2362200"/>
              <a:ext cx="914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>
              <p:custDataLst>
                <p:tags r:id="rId47"/>
              </p:custDataLst>
            </p:nvPr>
          </p:nvCxnSpPr>
          <p:spPr>
            <a:xfrm rot="5400000" flipH="1" flipV="1">
              <a:off x="37338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>
              <p:custDataLst>
                <p:tags r:id="rId48"/>
              </p:custDataLst>
            </p:nvPr>
          </p:nvCxnSpPr>
          <p:spPr>
            <a:xfrm>
              <a:off x="5715000" y="2362200"/>
              <a:ext cx="4572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>
              <p:custDataLst>
                <p:tags r:id="rId49"/>
              </p:custDataLst>
            </p:nvPr>
          </p:nvCxnSpPr>
          <p:spPr>
            <a:xfrm rot="5400000" flipH="1" flipV="1">
              <a:off x="56388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>
              <p:custDataLst>
                <p:tags r:id="rId50"/>
              </p:custDataLst>
            </p:nvPr>
          </p:nvCxnSpPr>
          <p:spPr>
            <a:xfrm rot="5400000" flipH="1" flipV="1">
              <a:off x="60960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>
              <p:custDataLst>
                <p:tags r:id="rId51"/>
              </p:custDataLst>
            </p:nvPr>
          </p:nvCxnSpPr>
          <p:spPr>
            <a:xfrm rot="5400000" flipH="1" flipV="1">
              <a:off x="41910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>
              <p:custDataLst>
                <p:tags r:id="rId52"/>
              </p:custDataLst>
            </p:nvPr>
          </p:nvCxnSpPr>
          <p:spPr>
            <a:xfrm>
              <a:off x="4724400" y="2362200"/>
              <a:ext cx="914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>
              <p:custDataLst>
                <p:tags r:id="rId53"/>
              </p:custDataLst>
            </p:nvPr>
          </p:nvCxnSpPr>
          <p:spPr>
            <a:xfrm rot="5400000" flipH="1" flipV="1">
              <a:off x="55626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>
              <p:custDataLst>
                <p:tags r:id="rId54"/>
              </p:custDataLst>
            </p:nvPr>
          </p:nvCxnSpPr>
          <p:spPr>
            <a:xfrm rot="5400000" flipH="1" flipV="1">
              <a:off x="51054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>
              <p:custDataLst>
                <p:tags r:id="rId55"/>
              </p:custDataLst>
            </p:nvPr>
          </p:nvCxnSpPr>
          <p:spPr>
            <a:xfrm rot="5400000" flipH="1" flipV="1">
              <a:off x="46482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22"/>
          <p:cNvSpPr>
            <a:spLocks noChangeArrowheads="1"/>
          </p:cNvSpPr>
          <p:nvPr>
            <p:custDataLst>
              <p:tags r:id="rId29"/>
            </p:custDataLst>
          </p:nvPr>
        </p:nvSpPr>
        <p:spPr bwMode="ltGray">
          <a:xfrm>
            <a:off x="4572000" y="4800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>
            <p:custDataLst>
              <p:tags r:id="rId30"/>
            </p:custDataLst>
          </p:nvPr>
        </p:nvSpPr>
        <p:spPr bwMode="ltGray">
          <a:xfrm>
            <a:off x="5791200" y="4800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2"/>
          <p:cNvSpPr>
            <a:spLocks noChangeArrowheads="1"/>
          </p:cNvSpPr>
          <p:nvPr>
            <p:custDataLst>
              <p:tags r:id="rId31"/>
            </p:custDataLst>
          </p:nvPr>
        </p:nvSpPr>
        <p:spPr bwMode="ltGray">
          <a:xfrm>
            <a:off x="4572000" y="5257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22"/>
          <p:cNvSpPr>
            <a:spLocks noChangeArrowheads="1"/>
          </p:cNvSpPr>
          <p:nvPr>
            <p:custDataLst>
              <p:tags r:id="rId32"/>
            </p:custDataLst>
          </p:nvPr>
        </p:nvSpPr>
        <p:spPr bwMode="ltGray">
          <a:xfrm>
            <a:off x="5791200" y="5257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Rectangle 22"/>
          <p:cNvSpPr>
            <a:spLocks noChangeArrowheads="1"/>
          </p:cNvSpPr>
          <p:nvPr>
            <p:custDataLst>
              <p:tags r:id="rId33"/>
            </p:custDataLst>
          </p:nvPr>
        </p:nvSpPr>
        <p:spPr bwMode="ltGray">
          <a:xfrm>
            <a:off x="3352800" y="38862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22"/>
          <p:cNvSpPr>
            <a:spLocks noChangeArrowheads="1"/>
          </p:cNvSpPr>
          <p:nvPr>
            <p:custDataLst>
              <p:tags r:id="rId34"/>
            </p:custDataLst>
          </p:nvPr>
        </p:nvSpPr>
        <p:spPr bwMode="ltGray">
          <a:xfrm>
            <a:off x="3352800" y="43434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Rectangle 22"/>
          <p:cNvSpPr>
            <a:spLocks noChangeArrowheads="1"/>
          </p:cNvSpPr>
          <p:nvPr>
            <p:custDataLst>
              <p:tags r:id="rId35"/>
            </p:custDataLst>
          </p:nvPr>
        </p:nvSpPr>
        <p:spPr bwMode="ltGray">
          <a:xfrm>
            <a:off x="3352800" y="48006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22"/>
          <p:cNvSpPr>
            <a:spLocks noChangeArrowheads="1"/>
          </p:cNvSpPr>
          <p:nvPr>
            <p:custDataLst>
              <p:tags r:id="rId36"/>
            </p:custDataLst>
          </p:nvPr>
        </p:nvSpPr>
        <p:spPr bwMode="ltGray">
          <a:xfrm>
            <a:off x="3352800" y="52578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Rounded Rectangle 70"/>
          <p:cNvSpPr/>
          <p:nvPr>
            <p:custDataLst>
              <p:tags r:id="rId37"/>
            </p:custDataLst>
          </p:nvPr>
        </p:nvSpPr>
        <p:spPr>
          <a:xfrm>
            <a:off x="7772400" y="14478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ounded Rectangle 74"/>
          <p:cNvSpPr/>
          <p:nvPr>
            <p:custDataLst>
              <p:tags r:id="rId38"/>
            </p:custDataLst>
          </p:nvPr>
        </p:nvSpPr>
        <p:spPr>
          <a:xfrm>
            <a:off x="7772400" y="20574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ounded Rectangle 86"/>
          <p:cNvSpPr/>
          <p:nvPr>
            <p:custDataLst>
              <p:tags r:id="rId39"/>
            </p:custDataLst>
          </p:nvPr>
        </p:nvSpPr>
        <p:spPr>
          <a:xfrm>
            <a:off x="7772400" y="26670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ounded Rectangle 90"/>
          <p:cNvSpPr/>
          <p:nvPr>
            <p:custDataLst>
              <p:tags r:id="rId40"/>
            </p:custDataLst>
          </p:nvPr>
        </p:nvSpPr>
        <p:spPr>
          <a:xfrm>
            <a:off x="7772400" y="32766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ounded Rectangle 91"/>
          <p:cNvSpPr/>
          <p:nvPr>
            <p:custDataLst>
              <p:tags r:id="rId41"/>
            </p:custDataLst>
          </p:nvPr>
        </p:nvSpPr>
        <p:spPr>
          <a:xfrm>
            <a:off x="7772400" y="38862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ounded Rectangle 92"/>
          <p:cNvSpPr/>
          <p:nvPr>
            <p:custDataLst>
              <p:tags r:id="rId42"/>
            </p:custDataLst>
          </p:nvPr>
        </p:nvSpPr>
        <p:spPr>
          <a:xfrm>
            <a:off x="7772400" y="44958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ounded Rectangle 93"/>
          <p:cNvSpPr/>
          <p:nvPr>
            <p:custDataLst>
              <p:tags r:id="rId43"/>
            </p:custDataLst>
          </p:nvPr>
        </p:nvSpPr>
        <p:spPr>
          <a:xfrm>
            <a:off x="7772400" y="51054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94"/>
          <p:cNvSpPr/>
          <p:nvPr>
            <p:custDataLst>
              <p:tags r:id="rId44"/>
            </p:custDataLst>
          </p:nvPr>
        </p:nvSpPr>
        <p:spPr>
          <a:xfrm>
            <a:off x="7772400" y="5715000"/>
            <a:ext cx="1219200" cy="609600"/>
          </a:xfrm>
          <a:prstGeom prst="roundRect">
            <a:avLst>
              <a:gd name="adj" fmla="val 33150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/>
          <p:cNvSpPr/>
          <p:nvPr>
            <p:custDataLst>
              <p:tags r:id="rId45"/>
            </p:custDataLst>
          </p:nvPr>
        </p:nvSpPr>
        <p:spPr>
          <a:xfrm>
            <a:off x="7772400" y="6324600"/>
            <a:ext cx="1219200" cy="304800"/>
          </a:xfrm>
          <a:custGeom>
            <a:avLst/>
            <a:gdLst>
              <a:gd name="connsiteX0" fmla="*/ 0 w 1219200"/>
              <a:gd name="connsiteY0" fmla="*/ 202082 h 609600"/>
              <a:gd name="connsiteX1" fmla="*/ 59189 w 1219200"/>
              <a:gd name="connsiteY1" fmla="*/ 59188 h 609600"/>
              <a:gd name="connsiteX2" fmla="*/ 202083 w 1219200"/>
              <a:gd name="connsiteY2" fmla="*/ 0 h 609600"/>
              <a:gd name="connsiteX3" fmla="*/ 1017118 w 1219200"/>
              <a:gd name="connsiteY3" fmla="*/ 0 h 609600"/>
              <a:gd name="connsiteX4" fmla="*/ 1160012 w 1219200"/>
              <a:gd name="connsiteY4" fmla="*/ 59189 h 609600"/>
              <a:gd name="connsiteX5" fmla="*/ 1219200 w 1219200"/>
              <a:gd name="connsiteY5" fmla="*/ 202083 h 609600"/>
              <a:gd name="connsiteX6" fmla="*/ 1219200 w 1219200"/>
              <a:gd name="connsiteY6" fmla="*/ 407518 h 609600"/>
              <a:gd name="connsiteX7" fmla="*/ 1160012 w 1219200"/>
              <a:gd name="connsiteY7" fmla="*/ 550412 h 609600"/>
              <a:gd name="connsiteX8" fmla="*/ 1017118 w 1219200"/>
              <a:gd name="connsiteY8" fmla="*/ 609600 h 609600"/>
              <a:gd name="connsiteX9" fmla="*/ 202082 w 1219200"/>
              <a:gd name="connsiteY9" fmla="*/ 609600 h 609600"/>
              <a:gd name="connsiteX10" fmla="*/ 59188 w 1219200"/>
              <a:gd name="connsiteY10" fmla="*/ 550411 h 609600"/>
              <a:gd name="connsiteX11" fmla="*/ 0 w 1219200"/>
              <a:gd name="connsiteY11" fmla="*/ 407517 h 609600"/>
              <a:gd name="connsiteX12" fmla="*/ 0 w 1219200"/>
              <a:gd name="connsiteY12" fmla="*/ 202082 h 609600"/>
              <a:gd name="connsiteX0" fmla="*/ 1017118 w 1219200"/>
              <a:gd name="connsiteY0" fmla="*/ 609600 h 701040"/>
              <a:gd name="connsiteX1" fmla="*/ 202082 w 1219200"/>
              <a:gd name="connsiteY1" fmla="*/ 609600 h 701040"/>
              <a:gd name="connsiteX2" fmla="*/ 59188 w 1219200"/>
              <a:gd name="connsiteY2" fmla="*/ 550411 h 701040"/>
              <a:gd name="connsiteX3" fmla="*/ 0 w 1219200"/>
              <a:gd name="connsiteY3" fmla="*/ 407517 h 701040"/>
              <a:gd name="connsiteX4" fmla="*/ 0 w 1219200"/>
              <a:gd name="connsiteY4" fmla="*/ 202082 h 701040"/>
              <a:gd name="connsiteX5" fmla="*/ 59189 w 1219200"/>
              <a:gd name="connsiteY5" fmla="*/ 59188 h 701040"/>
              <a:gd name="connsiteX6" fmla="*/ 202083 w 1219200"/>
              <a:gd name="connsiteY6" fmla="*/ 0 h 701040"/>
              <a:gd name="connsiteX7" fmla="*/ 1017118 w 1219200"/>
              <a:gd name="connsiteY7" fmla="*/ 0 h 701040"/>
              <a:gd name="connsiteX8" fmla="*/ 1160012 w 1219200"/>
              <a:gd name="connsiteY8" fmla="*/ 59189 h 701040"/>
              <a:gd name="connsiteX9" fmla="*/ 1219200 w 1219200"/>
              <a:gd name="connsiteY9" fmla="*/ 202083 h 701040"/>
              <a:gd name="connsiteX10" fmla="*/ 1219200 w 1219200"/>
              <a:gd name="connsiteY10" fmla="*/ 407518 h 701040"/>
              <a:gd name="connsiteX11" fmla="*/ 1160012 w 1219200"/>
              <a:gd name="connsiteY11" fmla="*/ 550412 h 701040"/>
              <a:gd name="connsiteX12" fmla="*/ 1108558 w 1219200"/>
              <a:gd name="connsiteY12" fmla="*/ 701040 h 701040"/>
              <a:gd name="connsiteX0" fmla="*/ 1017118 w 1219200"/>
              <a:gd name="connsiteY0" fmla="*/ 609600 h 701040"/>
              <a:gd name="connsiteX1" fmla="*/ 59188 w 1219200"/>
              <a:gd name="connsiteY1" fmla="*/ 550411 h 701040"/>
              <a:gd name="connsiteX2" fmla="*/ 0 w 1219200"/>
              <a:gd name="connsiteY2" fmla="*/ 407517 h 701040"/>
              <a:gd name="connsiteX3" fmla="*/ 0 w 1219200"/>
              <a:gd name="connsiteY3" fmla="*/ 202082 h 701040"/>
              <a:gd name="connsiteX4" fmla="*/ 59189 w 1219200"/>
              <a:gd name="connsiteY4" fmla="*/ 59188 h 701040"/>
              <a:gd name="connsiteX5" fmla="*/ 202083 w 1219200"/>
              <a:gd name="connsiteY5" fmla="*/ 0 h 701040"/>
              <a:gd name="connsiteX6" fmla="*/ 1017118 w 1219200"/>
              <a:gd name="connsiteY6" fmla="*/ 0 h 701040"/>
              <a:gd name="connsiteX7" fmla="*/ 1160012 w 1219200"/>
              <a:gd name="connsiteY7" fmla="*/ 59189 h 701040"/>
              <a:gd name="connsiteX8" fmla="*/ 1219200 w 1219200"/>
              <a:gd name="connsiteY8" fmla="*/ 202083 h 701040"/>
              <a:gd name="connsiteX9" fmla="*/ 1219200 w 1219200"/>
              <a:gd name="connsiteY9" fmla="*/ 407518 h 701040"/>
              <a:gd name="connsiteX10" fmla="*/ 1160012 w 1219200"/>
              <a:gd name="connsiteY10" fmla="*/ 550412 h 701040"/>
              <a:gd name="connsiteX11" fmla="*/ 1108558 w 1219200"/>
              <a:gd name="connsiteY11" fmla="*/ 701040 h 701040"/>
              <a:gd name="connsiteX0" fmla="*/ 1017118 w 1219200"/>
              <a:gd name="connsiteY0" fmla="*/ 609600 h 701040"/>
              <a:gd name="connsiteX1" fmla="*/ 0 w 1219200"/>
              <a:gd name="connsiteY1" fmla="*/ 407517 h 701040"/>
              <a:gd name="connsiteX2" fmla="*/ 0 w 1219200"/>
              <a:gd name="connsiteY2" fmla="*/ 202082 h 701040"/>
              <a:gd name="connsiteX3" fmla="*/ 59189 w 1219200"/>
              <a:gd name="connsiteY3" fmla="*/ 59188 h 701040"/>
              <a:gd name="connsiteX4" fmla="*/ 202083 w 1219200"/>
              <a:gd name="connsiteY4" fmla="*/ 0 h 701040"/>
              <a:gd name="connsiteX5" fmla="*/ 1017118 w 1219200"/>
              <a:gd name="connsiteY5" fmla="*/ 0 h 701040"/>
              <a:gd name="connsiteX6" fmla="*/ 1160012 w 1219200"/>
              <a:gd name="connsiteY6" fmla="*/ 59189 h 701040"/>
              <a:gd name="connsiteX7" fmla="*/ 1219200 w 1219200"/>
              <a:gd name="connsiteY7" fmla="*/ 202083 h 701040"/>
              <a:gd name="connsiteX8" fmla="*/ 1219200 w 1219200"/>
              <a:gd name="connsiteY8" fmla="*/ 407518 h 701040"/>
              <a:gd name="connsiteX9" fmla="*/ 1160012 w 1219200"/>
              <a:gd name="connsiteY9" fmla="*/ 550412 h 701040"/>
              <a:gd name="connsiteX10" fmla="*/ 1108558 w 1219200"/>
              <a:gd name="connsiteY10" fmla="*/ 701040 h 701040"/>
              <a:gd name="connsiteX0" fmla="*/ 0 w 1219200"/>
              <a:gd name="connsiteY0" fmla="*/ 457200 h 701040"/>
              <a:gd name="connsiteX1" fmla="*/ 0 w 1219200"/>
              <a:gd name="connsiteY1" fmla="*/ 407517 h 701040"/>
              <a:gd name="connsiteX2" fmla="*/ 0 w 1219200"/>
              <a:gd name="connsiteY2" fmla="*/ 202082 h 701040"/>
              <a:gd name="connsiteX3" fmla="*/ 59189 w 1219200"/>
              <a:gd name="connsiteY3" fmla="*/ 59188 h 701040"/>
              <a:gd name="connsiteX4" fmla="*/ 202083 w 1219200"/>
              <a:gd name="connsiteY4" fmla="*/ 0 h 701040"/>
              <a:gd name="connsiteX5" fmla="*/ 1017118 w 1219200"/>
              <a:gd name="connsiteY5" fmla="*/ 0 h 701040"/>
              <a:gd name="connsiteX6" fmla="*/ 1160012 w 1219200"/>
              <a:gd name="connsiteY6" fmla="*/ 59189 h 701040"/>
              <a:gd name="connsiteX7" fmla="*/ 1219200 w 1219200"/>
              <a:gd name="connsiteY7" fmla="*/ 202083 h 701040"/>
              <a:gd name="connsiteX8" fmla="*/ 1219200 w 1219200"/>
              <a:gd name="connsiteY8" fmla="*/ 407518 h 701040"/>
              <a:gd name="connsiteX9" fmla="*/ 1160012 w 1219200"/>
              <a:gd name="connsiteY9" fmla="*/ 550412 h 701040"/>
              <a:gd name="connsiteX10" fmla="*/ 1108558 w 1219200"/>
              <a:gd name="connsiteY10" fmla="*/ 701040 h 701040"/>
              <a:gd name="connsiteX0" fmla="*/ 0 w 1219200"/>
              <a:gd name="connsiteY0" fmla="*/ 457200 h 701040"/>
              <a:gd name="connsiteX1" fmla="*/ 0 w 1219200"/>
              <a:gd name="connsiteY1" fmla="*/ 304800 h 701040"/>
              <a:gd name="connsiteX2" fmla="*/ 0 w 1219200"/>
              <a:gd name="connsiteY2" fmla="*/ 202082 h 701040"/>
              <a:gd name="connsiteX3" fmla="*/ 59189 w 1219200"/>
              <a:gd name="connsiteY3" fmla="*/ 59188 h 701040"/>
              <a:gd name="connsiteX4" fmla="*/ 202083 w 1219200"/>
              <a:gd name="connsiteY4" fmla="*/ 0 h 701040"/>
              <a:gd name="connsiteX5" fmla="*/ 1017118 w 1219200"/>
              <a:gd name="connsiteY5" fmla="*/ 0 h 701040"/>
              <a:gd name="connsiteX6" fmla="*/ 1160012 w 1219200"/>
              <a:gd name="connsiteY6" fmla="*/ 59189 h 701040"/>
              <a:gd name="connsiteX7" fmla="*/ 1219200 w 1219200"/>
              <a:gd name="connsiteY7" fmla="*/ 202083 h 701040"/>
              <a:gd name="connsiteX8" fmla="*/ 1219200 w 1219200"/>
              <a:gd name="connsiteY8" fmla="*/ 407518 h 701040"/>
              <a:gd name="connsiteX9" fmla="*/ 1160012 w 1219200"/>
              <a:gd name="connsiteY9" fmla="*/ 550412 h 701040"/>
              <a:gd name="connsiteX10" fmla="*/ 1108558 w 1219200"/>
              <a:gd name="connsiteY10" fmla="*/ 701040 h 701040"/>
              <a:gd name="connsiteX0" fmla="*/ 0 w 1219200"/>
              <a:gd name="connsiteY0" fmla="*/ 4572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219200 w 1219200"/>
              <a:gd name="connsiteY7" fmla="*/ 407518 h 701040"/>
              <a:gd name="connsiteX8" fmla="*/ 1160012 w 1219200"/>
              <a:gd name="connsiteY8" fmla="*/ 550412 h 701040"/>
              <a:gd name="connsiteX9" fmla="*/ 1108558 w 1219200"/>
              <a:gd name="connsiteY9" fmla="*/ 701040 h 701040"/>
              <a:gd name="connsiteX0" fmla="*/ 0 w 1219200"/>
              <a:gd name="connsiteY0" fmla="*/ 457200 h 701040"/>
              <a:gd name="connsiteX1" fmla="*/ 0 w 1219200"/>
              <a:gd name="connsiteY1" fmla="*/ 304800 h 701040"/>
              <a:gd name="connsiteX2" fmla="*/ 0 w 1219200"/>
              <a:gd name="connsiteY2" fmla="*/ 202082 h 701040"/>
              <a:gd name="connsiteX3" fmla="*/ 59189 w 1219200"/>
              <a:gd name="connsiteY3" fmla="*/ 59188 h 701040"/>
              <a:gd name="connsiteX4" fmla="*/ 202083 w 1219200"/>
              <a:gd name="connsiteY4" fmla="*/ 0 h 701040"/>
              <a:gd name="connsiteX5" fmla="*/ 1017118 w 1219200"/>
              <a:gd name="connsiteY5" fmla="*/ 0 h 701040"/>
              <a:gd name="connsiteX6" fmla="*/ 1160012 w 1219200"/>
              <a:gd name="connsiteY6" fmla="*/ 59189 h 701040"/>
              <a:gd name="connsiteX7" fmla="*/ 1219200 w 1219200"/>
              <a:gd name="connsiteY7" fmla="*/ 202083 h 701040"/>
              <a:gd name="connsiteX8" fmla="*/ 1219200 w 1219200"/>
              <a:gd name="connsiteY8" fmla="*/ 407518 h 701040"/>
              <a:gd name="connsiteX9" fmla="*/ 1160012 w 1219200"/>
              <a:gd name="connsiteY9" fmla="*/ 550412 h 701040"/>
              <a:gd name="connsiteX10" fmla="*/ 1108558 w 1219200"/>
              <a:gd name="connsiteY10" fmla="*/ 701040 h 701040"/>
              <a:gd name="connsiteX0" fmla="*/ 0 w 1219200"/>
              <a:gd name="connsiteY0" fmla="*/ 4572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219200 w 1219200"/>
              <a:gd name="connsiteY7" fmla="*/ 407518 h 701040"/>
              <a:gd name="connsiteX8" fmla="*/ 1160012 w 1219200"/>
              <a:gd name="connsiteY8" fmla="*/ 550412 h 701040"/>
              <a:gd name="connsiteX9" fmla="*/ 1108558 w 1219200"/>
              <a:gd name="connsiteY9" fmla="*/ 701040 h 701040"/>
              <a:gd name="connsiteX0" fmla="*/ 0 w 1219200"/>
              <a:gd name="connsiteY0" fmla="*/ 3048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219200 w 1219200"/>
              <a:gd name="connsiteY7" fmla="*/ 407518 h 701040"/>
              <a:gd name="connsiteX8" fmla="*/ 1160012 w 1219200"/>
              <a:gd name="connsiteY8" fmla="*/ 550412 h 701040"/>
              <a:gd name="connsiteX9" fmla="*/ 1108558 w 1219200"/>
              <a:gd name="connsiteY9" fmla="*/ 701040 h 701040"/>
              <a:gd name="connsiteX0" fmla="*/ 0 w 1219200"/>
              <a:gd name="connsiteY0" fmla="*/ 3048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160012 w 1219200"/>
              <a:gd name="connsiteY7" fmla="*/ 550412 h 701040"/>
              <a:gd name="connsiteX8" fmla="*/ 1108558 w 1219200"/>
              <a:gd name="connsiteY8" fmla="*/ 701040 h 701040"/>
              <a:gd name="connsiteX0" fmla="*/ 0 w 1219200"/>
              <a:gd name="connsiteY0" fmla="*/ 304800 h 701040"/>
              <a:gd name="connsiteX1" fmla="*/ 0 w 1219200"/>
              <a:gd name="connsiteY1" fmla="*/ 202082 h 701040"/>
              <a:gd name="connsiteX2" fmla="*/ 59189 w 1219200"/>
              <a:gd name="connsiteY2" fmla="*/ 59188 h 701040"/>
              <a:gd name="connsiteX3" fmla="*/ 202083 w 1219200"/>
              <a:gd name="connsiteY3" fmla="*/ 0 h 701040"/>
              <a:gd name="connsiteX4" fmla="*/ 1017118 w 1219200"/>
              <a:gd name="connsiteY4" fmla="*/ 0 h 701040"/>
              <a:gd name="connsiteX5" fmla="*/ 1160012 w 1219200"/>
              <a:gd name="connsiteY5" fmla="*/ 59189 h 701040"/>
              <a:gd name="connsiteX6" fmla="*/ 1219200 w 1219200"/>
              <a:gd name="connsiteY6" fmla="*/ 202083 h 701040"/>
              <a:gd name="connsiteX7" fmla="*/ 1108558 w 1219200"/>
              <a:gd name="connsiteY7" fmla="*/ 701040 h 701040"/>
              <a:gd name="connsiteX0" fmla="*/ 0 w 1219200"/>
              <a:gd name="connsiteY0" fmla="*/ 304800 h 304800"/>
              <a:gd name="connsiteX1" fmla="*/ 0 w 1219200"/>
              <a:gd name="connsiteY1" fmla="*/ 202082 h 304800"/>
              <a:gd name="connsiteX2" fmla="*/ 59189 w 1219200"/>
              <a:gd name="connsiteY2" fmla="*/ 59188 h 304800"/>
              <a:gd name="connsiteX3" fmla="*/ 202083 w 1219200"/>
              <a:gd name="connsiteY3" fmla="*/ 0 h 304800"/>
              <a:gd name="connsiteX4" fmla="*/ 1017118 w 1219200"/>
              <a:gd name="connsiteY4" fmla="*/ 0 h 304800"/>
              <a:gd name="connsiteX5" fmla="*/ 1160012 w 1219200"/>
              <a:gd name="connsiteY5" fmla="*/ 59189 h 304800"/>
              <a:gd name="connsiteX6" fmla="*/ 1219200 w 1219200"/>
              <a:gd name="connsiteY6" fmla="*/ 202083 h 304800"/>
              <a:gd name="connsiteX7" fmla="*/ 1219200 w 1219200"/>
              <a:gd name="connsiteY7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" h="304800">
                <a:moveTo>
                  <a:pt x="0" y="304800"/>
                </a:moveTo>
                <a:lnTo>
                  <a:pt x="0" y="202082"/>
                </a:lnTo>
                <a:cubicBezTo>
                  <a:pt x="0" y="148487"/>
                  <a:pt x="21291" y="97086"/>
                  <a:pt x="59189" y="59188"/>
                </a:cubicBezTo>
                <a:cubicBezTo>
                  <a:pt x="97087" y="21290"/>
                  <a:pt x="148487" y="0"/>
                  <a:pt x="202083" y="0"/>
                </a:cubicBezTo>
                <a:lnTo>
                  <a:pt x="1017118" y="0"/>
                </a:lnTo>
                <a:cubicBezTo>
                  <a:pt x="1070713" y="0"/>
                  <a:pt x="1122114" y="21291"/>
                  <a:pt x="1160012" y="59189"/>
                </a:cubicBezTo>
                <a:cubicBezTo>
                  <a:pt x="1197910" y="97087"/>
                  <a:pt x="1219200" y="148487"/>
                  <a:pt x="1219200" y="202083"/>
                </a:cubicBezTo>
                <a:lnTo>
                  <a:pt x="1219200" y="30480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12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0" grpId="0" animBg="1"/>
      <p:bldP spid="64" grpId="0" animBg="1"/>
      <p:bldP spid="68" grpId="0" animBg="1"/>
      <p:bldP spid="90" grpId="0"/>
      <p:bldP spid="78" grpId="0" animBg="1"/>
      <p:bldP spid="79" grpId="0" animBg="1"/>
      <p:bldP spid="83" grpId="0" animBg="1"/>
      <p:bldP spid="85" grpId="0" animBg="1"/>
      <p:bldP spid="71" grpId="0" animBg="1"/>
      <p:bldP spid="75" grpId="0" animBg="1"/>
      <p:bldP spid="87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Line 48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H="1">
            <a:off x="533400" y="2438400"/>
            <a:ext cx="2057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18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Fully Associative Cache (Reading)</a:t>
            </a:r>
            <a:endParaRPr lang="en-US" dirty="0"/>
          </a:p>
        </p:txBody>
      </p:sp>
      <p:sp>
        <p:nvSpPr>
          <p:cNvPr id="3311621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99481" y="16764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3311622" name="Text Box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99481" y="1143000"/>
            <a:ext cx="359394" cy="5447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FFFFFF"/>
                </a:solidFill>
                <a:latin typeface="Calibri"/>
              </a:rPr>
              <a:t>V</a:t>
            </a:r>
          </a:p>
        </p:txBody>
      </p:sp>
      <p:sp>
        <p:nvSpPr>
          <p:cNvPr id="3311623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04281" y="1143000"/>
            <a:ext cx="603050" cy="5447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FFFFFF"/>
                </a:solidFill>
                <a:latin typeface="Calibri"/>
              </a:rPr>
              <a:t>Tag</a:t>
            </a:r>
          </a:p>
        </p:txBody>
      </p:sp>
      <p:sp>
        <p:nvSpPr>
          <p:cNvPr id="3311624" name="Text Box 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94881" y="1143000"/>
            <a:ext cx="853119" cy="5447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FFFFFF"/>
                </a:solidFill>
                <a:latin typeface="Calibri"/>
              </a:rPr>
              <a:t>Block</a:t>
            </a:r>
          </a:p>
        </p:txBody>
      </p:sp>
      <p:sp>
        <p:nvSpPr>
          <p:cNvPr id="3311627" name="Line 11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 flipV="1">
            <a:off x="7162800" y="5334000"/>
            <a:ext cx="457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32" name="Rectangle 1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813881" y="1676400"/>
            <a:ext cx="1143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3311635" name="Line 1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204281" y="16764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3311658" name="Line 4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1204281" y="2590800"/>
            <a:ext cx="152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59" name="Line 43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>
            <a:off x="1585281" y="19050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60" name="Oval 44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356681" y="23622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3311664" name="Line 48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1051881" y="2895600"/>
            <a:ext cx="30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65" name="Line 49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 flipV="1">
            <a:off x="1447800" y="33528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67" name="Line 5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1051881" y="1905000"/>
            <a:ext cx="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311669" name="Line 53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 flipV="1">
            <a:off x="5486400" y="5496580"/>
            <a:ext cx="0" cy="59942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57" name="Straight Connector 56"/>
          <p:cNvCxnSpPr/>
          <p:nvPr>
            <p:custDataLst>
              <p:tags r:id="rId17"/>
            </p:custDataLst>
          </p:nvPr>
        </p:nvCxnSpPr>
        <p:spPr>
          <a:xfrm rot="5400000">
            <a:off x="3848099" y="8001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Line 38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>
            <a:off x="533400" y="838200"/>
            <a:ext cx="0" cy="1600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8" name="Line 4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1585281" y="28194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7" name="Line 20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H="1">
            <a:off x="1204281" y="24384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09" name="Line 21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575881" y="1905000"/>
            <a:ext cx="0" cy="2057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2" name="Line 5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 flipV="1">
            <a:off x="5486400" y="4572000"/>
            <a:ext cx="0" cy="533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9" name="Line 4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H="1">
            <a:off x="1447800" y="3810000"/>
            <a:ext cx="0" cy="1524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0" name="Line 49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H="1">
            <a:off x="1600200" y="3505200"/>
            <a:ext cx="0" cy="1905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1" name="Line 49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 flipH="1">
            <a:off x="1752600" y="3581400"/>
            <a:ext cx="0" cy="1828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4" name="Line 53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 flipV="1">
            <a:off x="1676400" y="5791200"/>
            <a:ext cx="0" cy="3810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5" name="AutoShape 77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rot="5400000" flipH="1">
            <a:off x="1365766" y="5263634"/>
            <a:ext cx="609600" cy="597932"/>
          </a:xfrm>
          <a:prstGeom prst="moon">
            <a:avLst>
              <a:gd name="adj" fmla="val 71690"/>
            </a:avLst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6" name="Line 49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1447800" y="4495800"/>
            <a:ext cx="685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3" name="Line 49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1600200" y="4419600"/>
            <a:ext cx="533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4" name="Line 49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1752600" y="4343400"/>
            <a:ext cx="3810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5" name="Line 49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1905000" y="4267200"/>
            <a:ext cx="2286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6" name="Rectangle 145"/>
          <p:cNvSpPr/>
          <p:nvPr>
            <p:custDataLst>
              <p:tags r:id="rId32"/>
            </p:custDataLst>
          </p:nvPr>
        </p:nvSpPr>
        <p:spPr>
          <a:xfrm>
            <a:off x="2133600" y="4191000"/>
            <a:ext cx="228600" cy="3810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48" name="Straight Arrow Connector 147"/>
          <p:cNvCxnSpPr/>
          <p:nvPr>
            <p:custDataLst>
              <p:tags r:id="rId33"/>
            </p:custDataLst>
          </p:nvPr>
        </p:nvCxnSpPr>
        <p:spPr>
          <a:xfrm>
            <a:off x="2362200" y="4419600"/>
            <a:ext cx="1371600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>
            <p:custDataLst>
              <p:tags r:id="rId34"/>
            </p:custDataLst>
          </p:nvPr>
        </p:nvSpPr>
        <p:spPr>
          <a:xfrm>
            <a:off x="4648200" y="504956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word select</a:t>
            </a:r>
          </a:p>
        </p:txBody>
      </p:sp>
      <p:sp>
        <p:nvSpPr>
          <p:cNvPr id="157" name="TextBox 156"/>
          <p:cNvSpPr txBox="1"/>
          <p:nvPr>
            <p:custDataLst>
              <p:tags r:id="rId35"/>
            </p:custDataLst>
          </p:nvPr>
        </p:nvSpPr>
        <p:spPr>
          <a:xfrm>
            <a:off x="990600" y="5877580"/>
            <a:ext cx="11430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hit?</a:t>
            </a:r>
          </a:p>
        </p:txBody>
      </p:sp>
      <p:sp>
        <p:nvSpPr>
          <p:cNvPr id="158" name="TextBox 157"/>
          <p:cNvSpPr txBox="1"/>
          <p:nvPr>
            <p:custDataLst>
              <p:tags r:id="rId36"/>
            </p:custDataLst>
          </p:nvPr>
        </p:nvSpPr>
        <p:spPr>
          <a:xfrm>
            <a:off x="5105400" y="595378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159" name="TextBox 158"/>
          <p:cNvSpPr txBox="1"/>
          <p:nvPr>
            <p:custDataLst>
              <p:tags r:id="rId37"/>
            </p:custDataLst>
          </p:nvPr>
        </p:nvSpPr>
        <p:spPr>
          <a:xfrm>
            <a:off x="4648200" y="411480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line select</a:t>
            </a:r>
          </a:p>
        </p:txBody>
      </p:sp>
      <p:sp>
        <p:nvSpPr>
          <p:cNvPr id="114" name="Rectangle 113"/>
          <p:cNvSpPr/>
          <p:nvPr>
            <p:custDataLst>
              <p:tags r:id="rId38"/>
            </p:custDataLst>
          </p:nvPr>
        </p:nvSpPr>
        <p:spPr>
          <a:xfrm>
            <a:off x="1373459" y="20743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chemeClr val="bg1"/>
                </a:solidFill>
              </a:rPr>
              <a:t>=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16" name="Line 48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 flipV="1">
            <a:off x="1356681" y="28956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7" name="AutoShape 4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 rot="5400000">
            <a:off x="1304726" y="2926870"/>
            <a:ext cx="332509" cy="519351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2" name="Line 48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2438400" y="2438400"/>
            <a:ext cx="25146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3" name="Rectangle 5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124200" y="16764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24" name="Rectangle 16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4038600" y="1676400"/>
            <a:ext cx="1143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25" name="Line 19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429000" y="16764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26" name="Line 42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3429000" y="2590800"/>
            <a:ext cx="152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7" name="Line 43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H="1">
            <a:off x="3810000" y="19050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28" name="Oval 44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3581400" y="23622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33" name="Line 48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H="1">
            <a:off x="3276600" y="2895600"/>
            <a:ext cx="30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7" name="Line 49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H="1" flipV="1">
            <a:off x="3657600" y="33528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8" name="Line 51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 flipH="1">
            <a:off x="3276600" y="1905000"/>
            <a:ext cx="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39" name="Line 41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3810000" y="28194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0" name="Line 20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H="1">
            <a:off x="3429000" y="24384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1" name="Rectangle 140"/>
          <p:cNvSpPr/>
          <p:nvPr>
            <p:custDataLst>
              <p:tags r:id="rId53"/>
            </p:custDataLst>
          </p:nvPr>
        </p:nvSpPr>
        <p:spPr>
          <a:xfrm>
            <a:off x="3598178" y="20743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chemeClr val="bg1"/>
                </a:solidFill>
              </a:rPr>
              <a:t>=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2" name="Line 48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 flipV="1">
            <a:off x="3581400" y="28956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7" name="AutoShape 46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 rot="5400000">
            <a:off x="3529445" y="2926870"/>
            <a:ext cx="332509" cy="519351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9" name="Line 48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 flipH="1">
            <a:off x="4876800" y="2438400"/>
            <a:ext cx="2971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50" name="Rectangle 5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5334000" y="16764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51" name="Rectangle 16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6248400" y="1676400"/>
            <a:ext cx="1143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52" name="Line 19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>
            <a:off x="5638800" y="16764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53" name="Line 42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>
            <a:off x="5638800" y="2590800"/>
            <a:ext cx="152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54" name="Line 43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H="1">
            <a:off x="6019800" y="19050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55" name="Oval 44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5791200" y="23622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65" name="Line 48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H="1">
            <a:off x="5486400" y="2895600"/>
            <a:ext cx="30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66" name="Line 49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H="1" flipV="1">
            <a:off x="5867400" y="33528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67" name="Line 51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 flipH="1">
            <a:off x="5486400" y="1905000"/>
            <a:ext cx="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68" name="Line 41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6019800" y="28194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69" name="Line 20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 flipH="1">
            <a:off x="5638800" y="24384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0" name="Rectangle 169"/>
          <p:cNvSpPr/>
          <p:nvPr>
            <p:custDataLst>
              <p:tags r:id="rId68"/>
            </p:custDataLst>
          </p:nvPr>
        </p:nvSpPr>
        <p:spPr>
          <a:xfrm>
            <a:off x="5807978" y="20743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chemeClr val="bg1"/>
                </a:solidFill>
              </a:rPr>
              <a:t>=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71" name="Line 48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 flipH="1" flipV="1">
            <a:off x="5791200" y="28956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2" name="AutoShape 46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 rot="5400000">
            <a:off x="5739245" y="2926870"/>
            <a:ext cx="332509" cy="519351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4" name="Rectangle 5"/>
          <p:cNvSpPr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7543800" y="16764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75" name="Rectangle 16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8458200" y="1676400"/>
            <a:ext cx="685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76" name="Line 19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7848600" y="16764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77" name="Line 42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7848600" y="2590800"/>
            <a:ext cx="152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8" name="Line 43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>
            <a:off x="8229600" y="1905000"/>
            <a:ext cx="0" cy="457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79" name="Oval 44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8001000" y="23622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80" name="Line 48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 flipH="1">
            <a:off x="7696200" y="2895600"/>
            <a:ext cx="30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1" name="Line 49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 flipH="1" flipV="1">
            <a:off x="8077200" y="3352800"/>
            <a:ext cx="0" cy="304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2" name="Line 51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 flipH="1">
            <a:off x="7696200" y="1905000"/>
            <a:ext cx="0" cy="990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3" name="Line 41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8229600" y="281940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4" name="Line 20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 flipH="1">
            <a:off x="7848600" y="24384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5" name="Rectangle 184"/>
          <p:cNvSpPr/>
          <p:nvPr>
            <p:custDataLst>
              <p:tags r:id="rId82"/>
            </p:custDataLst>
          </p:nvPr>
        </p:nvSpPr>
        <p:spPr>
          <a:xfrm>
            <a:off x="8017778" y="20743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chemeClr val="bg1"/>
                </a:solidFill>
              </a:rPr>
              <a:t>=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86" name="Line 48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 flipH="1" flipV="1">
            <a:off x="8001000" y="2895600"/>
            <a:ext cx="0" cy="152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7" name="AutoShape 46"/>
          <p:cNvSpPr>
            <a:spLocks noChangeArrowheads="1"/>
          </p:cNvSpPr>
          <p:nvPr>
            <p:custDataLst>
              <p:tags r:id="rId84"/>
            </p:custDataLst>
          </p:nvPr>
        </p:nvSpPr>
        <p:spPr bwMode="auto">
          <a:xfrm rot="5400000">
            <a:off x="7949045" y="2926870"/>
            <a:ext cx="332509" cy="519351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8" name="Line 49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 flipH="1">
            <a:off x="1905000" y="3657600"/>
            <a:ext cx="0" cy="1676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9" name="Line 48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 flipH="1">
            <a:off x="1600200" y="3505200"/>
            <a:ext cx="2057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0" name="Line 48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 flipH="1">
            <a:off x="1752600" y="3581400"/>
            <a:ext cx="41148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1" name="Line 48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 flipH="1">
            <a:off x="1905000" y="3657600"/>
            <a:ext cx="6172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2" name="Line 21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4648200" y="1905000"/>
            <a:ext cx="0" cy="2057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6" name="Line 21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6858000" y="1905000"/>
            <a:ext cx="0" cy="1981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7" name="Line 21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8991600" y="1905000"/>
            <a:ext cx="0" cy="2057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8" name="Line 48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 flipH="1">
            <a:off x="2590800" y="3962400"/>
            <a:ext cx="1600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99" name="Line 48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 flipH="1">
            <a:off x="6781800" y="3962400"/>
            <a:ext cx="2209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0" name="Line 48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 flipH="1">
            <a:off x="6019800" y="3886200"/>
            <a:ext cx="838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1" name="Line 48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 flipH="1" flipV="1">
            <a:off x="4191000" y="3962400"/>
            <a:ext cx="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2" name="Line 48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 flipH="1" flipV="1">
            <a:off x="6019800" y="3886200"/>
            <a:ext cx="0" cy="304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3" name="Line 48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 flipH="1" flipV="1">
            <a:off x="6781800" y="3962400"/>
            <a:ext cx="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4" name="Line 48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 flipH="1" flipV="1">
            <a:off x="5257800" y="3962400"/>
            <a:ext cx="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5" name="Line 48"/>
          <p:cNvSpPr>
            <a:spLocks noChangeShapeType="1"/>
          </p:cNvSpPr>
          <p:nvPr>
            <p:custDataLst>
              <p:tags r:id="rId99"/>
            </p:custDataLst>
          </p:nvPr>
        </p:nvSpPr>
        <p:spPr bwMode="auto">
          <a:xfrm flipH="1" flipV="1">
            <a:off x="4648200" y="3962400"/>
            <a:ext cx="609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6" name="Line 48"/>
          <p:cNvSpPr>
            <a:spLocks noChangeShapeType="1"/>
          </p:cNvSpPr>
          <p:nvPr>
            <p:custDataLst>
              <p:tags r:id="rId100"/>
            </p:custDataLst>
          </p:nvPr>
        </p:nvSpPr>
        <p:spPr bwMode="auto">
          <a:xfrm flipV="1">
            <a:off x="5376644" y="4800600"/>
            <a:ext cx="228600" cy="7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7" name="Line 48"/>
          <p:cNvSpPr>
            <a:spLocks noChangeShapeType="1"/>
          </p:cNvSpPr>
          <p:nvPr>
            <p:custDataLst>
              <p:tags r:id="rId101"/>
            </p:custDataLst>
          </p:nvPr>
        </p:nvSpPr>
        <p:spPr bwMode="auto">
          <a:xfrm flipV="1">
            <a:off x="5376644" y="5715000"/>
            <a:ext cx="228600" cy="7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208" name="TextBox 207"/>
          <p:cNvSpPr txBox="1"/>
          <p:nvPr>
            <p:custDataLst>
              <p:tags r:id="rId102"/>
            </p:custDataLst>
          </p:nvPr>
        </p:nvSpPr>
        <p:spPr>
          <a:xfrm>
            <a:off x="5562600" y="5562600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32bits</a:t>
            </a:r>
          </a:p>
        </p:txBody>
      </p:sp>
      <p:sp>
        <p:nvSpPr>
          <p:cNvPr id="209" name="TextBox 208"/>
          <p:cNvSpPr txBox="1"/>
          <p:nvPr>
            <p:custDataLst>
              <p:tags r:id="rId103"/>
            </p:custDataLst>
          </p:nvPr>
        </p:nvSpPr>
        <p:spPr>
          <a:xfrm>
            <a:off x="5638800" y="4629090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64bytes</a:t>
            </a:r>
          </a:p>
        </p:txBody>
      </p:sp>
      <p:sp>
        <p:nvSpPr>
          <p:cNvPr id="210" name="Rectangle 209"/>
          <p:cNvSpPr/>
          <p:nvPr>
            <p:custDataLst>
              <p:tags r:id="rId104"/>
            </p:custDataLst>
          </p:nvPr>
        </p:nvSpPr>
        <p:spPr>
          <a:xfrm>
            <a:off x="304800" y="533400"/>
            <a:ext cx="4953000" cy="533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423988" algn="l"/>
                <a:tab pos="2519363" algn="l"/>
                <a:tab pos="3709988" algn="l"/>
              </a:tabLst>
            </a:pPr>
            <a:r>
              <a:rPr lang="en-US" sz="2800" dirty="0" smtClean="0"/>
              <a:t>	Tag	 	Offset</a:t>
            </a:r>
            <a:endParaRPr lang="en-US" sz="2800" dirty="0"/>
          </a:p>
        </p:txBody>
      </p:sp>
      <p:grpSp>
        <p:nvGrpSpPr>
          <p:cNvPr id="2" name="Group 31"/>
          <p:cNvGrpSpPr>
            <a:grpSpLocks/>
          </p:cNvGrpSpPr>
          <p:nvPr>
            <p:custDataLst>
              <p:tags r:id="rId105"/>
            </p:custDataLst>
          </p:nvPr>
        </p:nvGrpSpPr>
        <p:grpSpPr bwMode="auto">
          <a:xfrm rot="5400000">
            <a:off x="5334000" y="3515379"/>
            <a:ext cx="381000" cy="3581400"/>
            <a:chOff x="4848" y="2112"/>
            <a:chExt cx="240" cy="1056"/>
          </a:xfrm>
        </p:grpSpPr>
        <p:sp>
          <p:nvSpPr>
            <p:cNvPr id="120" name="Line 32"/>
            <p:cNvSpPr>
              <a:spLocks noChangeShapeType="1"/>
            </p:cNvSpPr>
            <p:nvPr>
              <p:custDataLst>
                <p:tags r:id="rId112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1" name="Line 33"/>
            <p:cNvSpPr>
              <a:spLocks noChangeShapeType="1"/>
            </p:cNvSpPr>
            <p:nvPr>
              <p:custDataLst>
                <p:tags r:id="rId113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2" name="Line 34"/>
            <p:cNvSpPr>
              <a:spLocks noChangeShapeType="1"/>
            </p:cNvSpPr>
            <p:nvPr>
              <p:custDataLst>
                <p:tags r:id="rId114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3" name="Line 35"/>
            <p:cNvSpPr>
              <a:spLocks noChangeShapeType="1"/>
            </p:cNvSpPr>
            <p:nvPr>
              <p:custDataLst>
                <p:tags r:id="rId115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>
            <p:custDataLst>
              <p:tags r:id="rId106"/>
            </p:custDataLst>
          </p:nvPr>
        </p:nvGrpSpPr>
        <p:grpSpPr bwMode="auto">
          <a:xfrm rot="5400000">
            <a:off x="5257800" y="2580622"/>
            <a:ext cx="381000" cy="3581400"/>
            <a:chOff x="4848" y="2112"/>
            <a:chExt cx="240" cy="1056"/>
          </a:xfrm>
        </p:grpSpPr>
        <p:sp>
          <p:nvSpPr>
            <p:cNvPr id="195" name="Line 32"/>
            <p:cNvSpPr>
              <a:spLocks noChangeShapeType="1"/>
            </p:cNvSpPr>
            <p:nvPr>
              <p:custDataLst>
                <p:tags r:id="rId108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2" name="Line 33"/>
            <p:cNvSpPr>
              <a:spLocks noChangeShapeType="1"/>
            </p:cNvSpPr>
            <p:nvPr>
              <p:custDataLst>
                <p:tags r:id="rId109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3" name="Line 34"/>
            <p:cNvSpPr>
              <a:spLocks noChangeShapeType="1"/>
            </p:cNvSpPr>
            <p:nvPr>
              <p:custDataLst>
                <p:tags r:id="rId110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4" name="Line 35"/>
            <p:cNvSpPr>
              <a:spLocks noChangeShapeType="1"/>
            </p:cNvSpPr>
            <p:nvPr>
              <p:custDataLst>
                <p:tags r:id="rId111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118" name="TextBox 117" hidden="1"/>
          <p:cNvSpPr txBox="1"/>
          <p:nvPr>
            <p:custDataLst>
              <p:tags r:id="rId107"/>
            </p:custDataLst>
          </p:nvPr>
        </p:nvSpPr>
        <p:spPr>
          <a:xfrm>
            <a:off x="2057400" y="4419600"/>
            <a:ext cx="1905000" cy="19812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876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3311627" grpId="0" animBg="1"/>
      <p:bldP spid="3311658" grpId="0" animBg="1"/>
      <p:bldP spid="3311659" grpId="0" animBg="1"/>
      <p:bldP spid="3311660" grpId="0" animBg="1"/>
      <p:bldP spid="3311664" grpId="0" animBg="1"/>
      <p:bldP spid="3311665" grpId="0" animBg="1"/>
      <p:bldP spid="3311667" grpId="0" animBg="1"/>
      <p:bldP spid="3311669" grpId="0" animBg="1"/>
      <p:bldP spid="61" grpId="0" animBg="1"/>
      <p:bldP spid="48" grpId="0" animBg="1"/>
      <p:bldP spid="107" grpId="0" animBg="1"/>
      <p:bldP spid="109" grpId="0" animBg="1"/>
      <p:bldP spid="112" grpId="0" animBg="1"/>
      <p:bldP spid="129" grpId="0" animBg="1"/>
      <p:bldP spid="130" grpId="0" animBg="1"/>
      <p:bldP spid="131" grpId="0" animBg="1"/>
      <p:bldP spid="134" grpId="0" animBg="1"/>
      <p:bldP spid="135" grpId="0" animBg="1"/>
      <p:bldP spid="136" grpId="0" animBg="1"/>
      <p:bldP spid="143" grpId="0" animBg="1"/>
      <p:bldP spid="144" grpId="0" animBg="1"/>
      <p:bldP spid="145" grpId="0" animBg="1"/>
      <p:bldP spid="146" grpId="0" animBg="1"/>
      <p:bldP spid="156" grpId="0"/>
      <p:bldP spid="157" grpId="0"/>
      <p:bldP spid="158" grpId="0"/>
      <p:bldP spid="159" grpId="0"/>
      <p:bldP spid="114" grpId="0"/>
      <p:bldP spid="116" grpId="0" animBg="1"/>
      <p:bldP spid="117" grpId="0" animBg="1"/>
      <p:bldP spid="122" grpId="0" animBg="1"/>
      <p:bldP spid="126" grpId="0" animBg="1"/>
      <p:bldP spid="127" grpId="0" animBg="1"/>
      <p:bldP spid="128" grpId="0" animBg="1"/>
      <p:bldP spid="133" grpId="0" animBg="1"/>
      <p:bldP spid="137" grpId="0" animBg="1"/>
      <p:bldP spid="138" grpId="0" animBg="1"/>
      <p:bldP spid="139" grpId="0" animBg="1"/>
      <p:bldP spid="140" grpId="0" animBg="1"/>
      <p:bldP spid="141" grpId="0"/>
      <p:bldP spid="142" grpId="0" animBg="1"/>
      <p:bldP spid="147" grpId="0" animBg="1"/>
      <p:bldP spid="149" grpId="0" animBg="1"/>
      <p:bldP spid="153" grpId="0" animBg="1"/>
      <p:bldP spid="154" grpId="0" animBg="1"/>
      <p:bldP spid="155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/>
      <p:bldP spid="171" grpId="0" animBg="1"/>
      <p:bldP spid="172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/>
      <p:bldP spid="20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853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Fully Associative Cache Size</a:t>
            </a:r>
            <a:endParaRPr lang="en-US" dirty="0"/>
          </a:p>
        </p:txBody>
      </p:sp>
      <p:sp>
        <p:nvSpPr>
          <p:cNvPr id="347853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24000"/>
            <a:ext cx="8458200" cy="5257800"/>
          </a:xfrm>
        </p:spPr>
        <p:txBody>
          <a:bodyPr/>
          <a:lstStyle/>
          <a:p>
            <a:r>
              <a:rPr lang="en-US" i="1" dirty="0" smtClean="0"/>
              <a:t>m</a:t>
            </a:r>
            <a:r>
              <a:rPr lang="en-US" dirty="0" smtClean="0"/>
              <a:t> bit offset</a:t>
            </a:r>
            <a:endParaRPr lang="en-US" dirty="0"/>
          </a:p>
          <a:p>
            <a:r>
              <a:rPr lang="en-US" dirty="0" smtClean="0"/>
              <a:t>Q: How big is cache (data only)?</a:t>
            </a:r>
          </a:p>
          <a:p>
            <a:r>
              <a:rPr lang="en-US" dirty="0" smtClean="0"/>
              <a:t>Q: How much SRAM needed (data + overhead)?</a:t>
            </a:r>
          </a:p>
        </p:txBody>
      </p:sp>
      <p:sp>
        <p:nvSpPr>
          <p:cNvPr id="6" name="Rectangle 5"/>
          <p:cNvSpPr/>
          <p:nvPr>
            <p:custDataLst>
              <p:tags r:id="rId3"/>
            </p:custDataLst>
          </p:nvPr>
        </p:nvSpPr>
        <p:spPr>
          <a:xfrm>
            <a:off x="304800" y="533400"/>
            <a:ext cx="4953000" cy="533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423988" algn="l"/>
                <a:tab pos="2519363" algn="l"/>
                <a:tab pos="3709988" algn="l"/>
              </a:tabLst>
            </a:pPr>
            <a:r>
              <a:rPr lang="en-US" sz="2800" dirty="0" smtClean="0"/>
              <a:t>	Tag	 	Offset</a:t>
            </a:r>
            <a:endParaRPr lang="en-US" sz="2800" dirty="0"/>
          </a:p>
        </p:txBody>
      </p:sp>
      <p:cxnSp>
        <p:nvCxnSpPr>
          <p:cNvPr id="7" name="Straight Connector 6"/>
          <p:cNvCxnSpPr/>
          <p:nvPr>
            <p:custDataLst>
              <p:tags r:id="rId4"/>
            </p:custDataLst>
          </p:nvPr>
        </p:nvCxnSpPr>
        <p:spPr>
          <a:xfrm rot="5400000">
            <a:off x="3848099" y="8001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>
            <p:custDataLst>
              <p:tags r:id="rId5"/>
            </p:custDataLst>
          </p:nvPr>
        </p:nvSpPr>
        <p:spPr>
          <a:xfrm>
            <a:off x="2460317" y="1524000"/>
            <a:ext cx="26450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</a:rPr>
              <a:t>, 2</a:t>
            </a:r>
            <a:r>
              <a:rPr lang="en-US" sz="3200" i="1" baseline="30000" dirty="0" smtClean="0">
                <a:solidFill>
                  <a:schemeClr val="bg1"/>
                </a:solidFill>
              </a:rPr>
              <a:t>n</a:t>
            </a:r>
            <a:r>
              <a:rPr lang="en-US" sz="3200" dirty="0" smtClean="0">
                <a:solidFill>
                  <a:schemeClr val="bg1"/>
                </a:solidFill>
              </a:rPr>
              <a:t> cache lines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972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200" y="457200"/>
            <a:ext cx="8458200" cy="6019800"/>
          </a:xfrm>
        </p:spPr>
        <p:txBody>
          <a:bodyPr/>
          <a:lstStyle/>
          <a:p>
            <a:r>
              <a:rPr lang="en-US" dirty="0" smtClean="0"/>
              <a:t>Fully-associative reduces conflict misses...</a:t>
            </a:r>
          </a:p>
          <a:p>
            <a:r>
              <a:rPr lang="en-US" dirty="0" smtClean="0"/>
              <a:t>	… assuming good eviction strategy</a:t>
            </a:r>
          </a:p>
          <a:p>
            <a:r>
              <a:rPr lang="en-US" sz="2800" dirty="0" err="1" smtClean="0"/>
              <a:t>Mem</a:t>
            </a:r>
            <a:r>
              <a:rPr lang="en-US" sz="2800" dirty="0" smtClean="0"/>
              <a:t> access trace: 0, 16, 1, 17, 2, 18, 3, 19, 4, 20, …</a:t>
            </a:r>
          </a:p>
          <a:p>
            <a:r>
              <a:rPr lang="en-US" sz="2800" dirty="0" smtClean="0"/>
              <a:t>Hit rate with four fully-associative 2-byte cache lines?</a:t>
            </a:r>
          </a:p>
          <a:p>
            <a:endParaRPr lang="en-US" sz="2800" dirty="0" smtClean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620000" y="152400"/>
          <a:ext cx="1371600" cy="6208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246"/>
                <a:gridCol w="281354"/>
              </a:tblGrid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373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0493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17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19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0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533400" y="457200"/>
            <a:ext cx="8382000" cy="6019800"/>
          </a:xfrm>
        </p:spPr>
        <p:txBody>
          <a:bodyPr/>
          <a:lstStyle/>
          <a:p>
            <a:r>
              <a:rPr lang="en-US" dirty="0" smtClean="0"/>
              <a:t>… but large block size can still reduce hit rate</a:t>
            </a:r>
          </a:p>
          <a:p>
            <a:r>
              <a:rPr lang="en-US" sz="2800" dirty="0" smtClean="0"/>
              <a:t>vector add trace: 0, 100, 200, 1, 101, 201, 2, 202, …</a:t>
            </a:r>
          </a:p>
          <a:p>
            <a:r>
              <a:rPr lang="en-US" sz="2800" dirty="0" smtClean="0"/>
              <a:t>Hit rate with four fully-associative 2-byte cache lines?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With two fully-associative 4-byte cache lines?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5958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7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Misses</a:t>
            </a:r>
          </a:p>
        </p:txBody>
      </p:sp>
      <p:sp>
        <p:nvSpPr>
          <p:cNvPr id="351744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457200"/>
            <a:ext cx="8458200" cy="6019800"/>
          </a:xfrm>
        </p:spPr>
        <p:txBody>
          <a:bodyPr>
            <a:noAutofit/>
          </a:bodyPr>
          <a:lstStyle/>
          <a:p>
            <a:r>
              <a:rPr lang="en-US" dirty="0" smtClean="0"/>
              <a:t>Cache misses: classification</a:t>
            </a:r>
            <a:endParaRPr lang="en-US" dirty="0"/>
          </a:p>
          <a:p>
            <a:r>
              <a:rPr lang="en-US" dirty="0" smtClean="0">
                <a:solidFill>
                  <a:schemeClr val="accent1"/>
                </a:solidFill>
              </a:rPr>
              <a:t>Cold (aka Compulsory)</a:t>
            </a:r>
            <a:endParaRPr lang="en-US" dirty="0">
              <a:solidFill>
                <a:schemeClr val="accent1"/>
              </a:solidFill>
            </a:endParaRPr>
          </a:p>
          <a:p>
            <a:pPr lvl="1"/>
            <a:r>
              <a:rPr lang="en-US" dirty="0"/>
              <a:t>The line is being referenced for the first </a:t>
            </a:r>
            <a:r>
              <a:rPr lang="en-US" dirty="0" smtClean="0"/>
              <a:t>time</a:t>
            </a:r>
            <a:endParaRPr lang="en-US" dirty="0"/>
          </a:p>
          <a:p>
            <a:r>
              <a:rPr lang="en-US" dirty="0">
                <a:solidFill>
                  <a:schemeClr val="accent1"/>
                </a:solidFill>
              </a:rPr>
              <a:t>Capacity</a:t>
            </a:r>
          </a:p>
          <a:p>
            <a:pPr lvl="1"/>
            <a:r>
              <a:rPr lang="en-US" dirty="0"/>
              <a:t>The line was evicted because the cache was </a:t>
            </a:r>
            <a:r>
              <a:rPr lang="en-US" dirty="0" smtClean="0"/>
              <a:t>too small</a:t>
            </a:r>
          </a:p>
          <a:p>
            <a:pPr lvl="1"/>
            <a:r>
              <a:rPr lang="en-US" dirty="0" smtClean="0"/>
              <a:t>i.e. the </a:t>
            </a:r>
            <a:r>
              <a:rPr lang="en-US" i="1" dirty="0" smtClean="0">
                <a:solidFill>
                  <a:schemeClr val="accent1"/>
                </a:solidFill>
              </a:rPr>
              <a:t>working set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of program is larger than the cache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 smtClean="0">
                <a:solidFill>
                  <a:schemeClr val="accent1"/>
                </a:solidFill>
              </a:rPr>
              <a:t>Conflict</a:t>
            </a:r>
          </a:p>
          <a:p>
            <a:pPr lvl="1"/>
            <a:r>
              <a:rPr lang="en-US" dirty="0" smtClean="0"/>
              <a:t>The line was evicted because of another access whose index conflicted</a:t>
            </a:r>
          </a:p>
        </p:txBody>
      </p:sp>
    </p:spTree>
    <p:extLst>
      <p:ext uri="{BB962C8B-B14F-4D97-AF65-F5344CB8AC3E}">
        <p14:creationId xmlns:p14="http://schemas.microsoft.com/office/powerpoint/2010/main" val="2202627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457200"/>
            <a:ext cx="85344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Caching assumptions</a:t>
            </a:r>
          </a:p>
          <a:p>
            <a:pPr lvl="1"/>
            <a:r>
              <a:rPr lang="en-US" dirty="0" smtClean="0"/>
              <a:t>small working set: 90/10 rule</a:t>
            </a:r>
          </a:p>
          <a:p>
            <a:pPr lvl="1"/>
            <a:r>
              <a:rPr lang="en-US" dirty="0" smtClean="0"/>
              <a:t>can predict future: spatial &amp; temporal locality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Benefits</a:t>
            </a:r>
          </a:p>
          <a:p>
            <a:pPr lvl="1"/>
            <a:r>
              <a:rPr lang="en-US" dirty="0" smtClean="0"/>
              <a:t>big &amp; fast memory built from (big &amp; slow) + (small &amp; fast)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Tradeoffs: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associativity, line size, hit cost, miss penalty, hit rate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Fully Associative  higher hit cost, higher hit rate</a:t>
            </a:r>
          </a:p>
          <a:p>
            <a:pPr lvl="1"/>
            <a:r>
              <a:rPr lang="en-US" dirty="0" smtClean="0"/>
              <a:t>Larger block size </a:t>
            </a:r>
            <a:r>
              <a:rPr lang="en-US" dirty="0" smtClean="0">
                <a:sym typeface="Wingdings" pitchFamily="2" charset="2"/>
              </a:rPr>
              <a:t> lower hit cost, higher miss penalty</a:t>
            </a: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Next up: other designs; writing to caches</a:t>
            </a:r>
          </a:p>
        </p:txBody>
      </p:sp>
      <p:pic>
        <p:nvPicPr>
          <p:cNvPr id="12290" name="CP3 Ink 5b73f79e-63eb-4b4f-ac36-804d6c388608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990" y="1521900"/>
            <a:ext cx="101700" cy="118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3052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Cache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228600" y="304800"/>
            <a:ext cx="3048000" cy="6172200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Direct Mapped</a:t>
            </a:r>
          </a:p>
          <a:p>
            <a:r>
              <a:rPr lang="en-US" dirty="0" smtClean="0"/>
              <a:t>+ Smaller</a:t>
            </a:r>
          </a:p>
          <a:p>
            <a:r>
              <a:rPr lang="en-US" dirty="0" smtClean="0"/>
              <a:t>+ Less</a:t>
            </a:r>
          </a:p>
          <a:p>
            <a:r>
              <a:rPr lang="en-US" dirty="0" smtClean="0"/>
              <a:t>+ Less</a:t>
            </a:r>
          </a:p>
          <a:p>
            <a:r>
              <a:rPr lang="en-US" dirty="0" smtClean="0"/>
              <a:t>+ Faster</a:t>
            </a:r>
          </a:p>
          <a:p>
            <a:r>
              <a:rPr lang="en-US" dirty="0" smtClean="0"/>
              <a:t>+ Less</a:t>
            </a:r>
          </a:p>
          <a:p>
            <a:r>
              <a:rPr lang="en-US" dirty="0" smtClean="0"/>
              <a:t>+ Very</a:t>
            </a:r>
          </a:p>
          <a:p>
            <a:r>
              <a:rPr lang="en-US" dirty="0" smtClean="0"/>
              <a:t>– Lots</a:t>
            </a:r>
          </a:p>
          <a:p>
            <a:r>
              <a:rPr lang="en-US" dirty="0" smtClean="0"/>
              <a:t>– Low</a:t>
            </a:r>
          </a:p>
          <a:p>
            <a:r>
              <a:rPr lang="en-US" dirty="0" smtClean="0"/>
              <a:t>– Common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5791200" y="304800"/>
            <a:ext cx="3124200" cy="61722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accent1"/>
                </a:solidFill>
              </a:rPr>
              <a:t>Fully Associative</a:t>
            </a:r>
          </a:p>
          <a:p>
            <a:pPr algn="r"/>
            <a:r>
              <a:rPr lang="en-US" dirty="0" smtClean="0"/>
              <a:t>Larger –</a:t>
            </a:r>
          </a:p>
          <a:p>
            <a:pPr algn="r"/>
            <a:r>
              <a:rPr lang="en-US" dirty="0" smtClean="0"/>
              <a:t>More –</a:t>
            </a:r>
          </a:p>
          <a:p>
            <a:pPr algn="r"/>
            <a:r>
              <a:rPr lang="en-US" dirty="0" smtClean="0"/>
              <a:t>More –</a:t>
            </a:r>
          </a:p>
          <a:p>
            <a:pPr algn="r"/>
            <a:r>
              <a:rPr lang="en-US" dirty="0" smtClean="0"/>
              <a:t>Slower –</a:t>
            </a:r>
          </a:p>
          <a:p>
            <a:pPr algn="r"/>
            <a:r>
              <a:rPr lang="en-US" dirty="0" smtClean="0"/>
              <a:t>More –</a:t>
            </a:r>
          </a:p>
          <a:p>
            <a:pPr algn="r"/>
            <a:r>
              <a:rPr lang="en-US" dirty="0" smtClean="0"/>
              <a:t>Not Very –</a:t>
            </a:r>
          </a:p>
          <a:p>
            <a:pPr algn="r"/>
            <a:r>
              <a:rPr lang="en-US" dirty="0" smtClean="0"/>
              <a:t>Zero +</a:t>
            </a:r>
          </a:p>
          <a:p>
            <a:pPr algn="r"/>
            <a:r>
              <a:rPr lang="en-US" dirty="0" smtClean="0"/>
              <a:t>High +</a:t>
            </a:r>
          </a:p>
          <a:p>
            <a:pPr algn="r"/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2" name="TextBox 11"/>
          <p:cNvSpPr txBox="1"/>
          <p:nvPr>
            <p:custDataLst>
              <p:tags r:id="rId4"/>
            </p:custDataLst>
          </p:nvPr>
        </p:nvSpPr>
        <p:spPr>
          <a:xfrm>
            <a:off x="2438400" y="838200"/>
            <a:ext cx="4267200" cy="5791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Bef>
                <a:spcPts val="672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Tag Size</a:t>
            </a:r>
          </a:p>
          <a:p>
            <a:pPr algn="ctr">
              <a:spcBef>
                <a:spcPts val="672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SRAM Overhead</a:t>
            </a:r>
          </a:p>
          <a:p>
            <a:pPr algn="ctr">
              <a:spcBef>
                <a:spcPts val="672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Controller Logic</a:t>
            </a:r>
          </a:p>
          <a:p>
            <a:pPr algn="ctr">
              <a:spcBef>
                <a:spcPts val="672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Speed</a:t>
            </a:r>
          </a:p>
          <a:p>
            <a:pPr algn="ctr">
              <a:spcBef>
                <a:spcPts val="672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Price</a:t>
            </a:r>
          </a:p>
          <a:p>
            <a:pPr algn="ctr">
              <a:spcBef>
                <a:spcPts val="672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Scalability</a:t>
            </a:r>
          </a:p>
          <a:p>
            <a:pPr algn="ctr">
              <a:spcBef>
                <a:spcPts val="672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# of conflict misses</a:t>
            </a:r>
          </a:p>
          <a:p>
            <a:pPr algn="ctr">
              <a:spcBef>
                <a:spcPts val="672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Hit rate</a:t>
            </a:r>
          </a:p>
          <a:p>
            <a:pPr algn="ctr">
              <a:spcBef>
                <a:spcPts val="672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Pathological Cases?</a:t>
            </a:r>
          </a:p>
          <a:p>
            <a:pPr algn="ctr">
              <a:spcBef>
                <a:spcPts val="672"/>
              </a:spcBef>
            </a:pPr>
            <a:endParaRPr lang="en-US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Set Associative Caches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533400"/>
            <a:ext cx="9067800" cy="6324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HW3 available due </a:t>
            </a:r>
            <a:r>
              <a:rPr lang="en-US" i="1" dirty="0" smtClean="0">
                <a:solidFill>
                  <a:schemeClr val="accent1"/>
                </a:solidFill>
              </a:rPr>
              <a:t>next</a:t>
            </a:r>
            <a:r>
              <a:rPr lang="en-US" dirty="0" smtClean="0"/>
              <a:t> Tuesday </a:t>
            </a:r>
          </a:p>
          <a:p>
            <a:pPr marL="573088" lvl="1" indent="-457200">
              <a:buFont typeface="Arial"/>
              <a:buChar char="•"/>
            </a:pPr>
            <a:r>
              <a:rPr lang="en-US" dirty="0" smtClean="0"/>
              <a:t>HW3 has been updated. </a:t>
            </a:r>
            <a:r>
              <a:rPr lang="en-US" dirty="0" smtClean="0">
                <a:solidFill>
                  <a:schemeClr val="accent1"/>
                </a:solidFill>
              </a:rPr>
              <a:t>Use updated version.</a:t>
            </a:r>
          </a:p>
          <a:p>
            <a:pPr marL="573088" lvl="1" indent="-457200">
              <a:buFont typeface="Arial"/>
              <a:buChar char="•"/>
            </a:pPr>
            <a:r>
              <a:rPr lang="en-US" dirty="0" smtClean="0"/>
              <a:t>Work with </a:t>
            </a:r>
            <a:r>
              <a:rPr lang="en-US" dirty="0" smtClean="0">
                <a:solidFill>
                  <a:schemeClr val="accent1"/>
                </a:solidFill>
              </a:rPr>
              <a:t>alone</a:t>
            </a:r>
            <a:endParaRPr lang="en-US" dirty="0"/>
          </a:p>
          <a:p>
            <a:pPr marL="573088" lvl="1" indent="-457200">
              <a:buFont typeface="Arial"/>
              <a:buChar char="•"/>
            </a:pPr>
            <a:r>
              <a:rPr lang="en-US" dirty="0" smtClean="0"/>
              <a:t>Be responsible with new knowledge</a:t>
            </a:r>
            <a:endParaRPr lang="en-US" dirty="0"/>
          </a:p>
          <a:p>
            <a:r>
              <a:rPr lang="en-US" dirty="0" smtClean="0"/>
              <a:t>Use your resources</a:t>
            </a:r>
          </a:p>
          <a:p>
            <a:pPr lvl="1"/>
            <a:r>
              <a:rPr lang="en-US" dirty="0" smtClean="0"/>
              <a:t>FAQ, class notes, book, Sections, office hours, newsgroup, </a:t>
            </a:r>
            <a:r>
              <a:rPr lang="en-US" dirty="0" err="1" smtClean="0"/>
              <a:t>CSUGLab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Next six weeks</a:t>
            </a:r>
          </a:p>
          <a:p>
            <a:pPr lvl="1"/>
            <a:r>
              <a:rPr lang="en-US" dirty="0" smtClean="0"/>
              <a:t>Two </a:t>
            </a:r>
            <a:r>
              <a:rPr lang="en-US" dirty="0" err="1" smtClean="0"/>
              <a:t>homeworks</a:t>
            </a:r>
            <a:r>
              <a:rPr lang="en-US" dirty="0" smtClean="0"/>
              <a:t> and two projects</a:t>
            </a:r>
          </a:p>
          <a:p>
            <a:pPr lvl="1"/>
            <a:r>
              <a:rPr lang="en-US" i="1" dirty="0" smtClean="0">
                <a:solidFill>
                  <a:srgbClr val="FFFF00"/>
                </a:solidFill>
              </a:rPr>
              <a:t>Optional</a:t>
            </a:r>
            <a:r>
              <a:rPr lang="en-US" dirty="0" smtClean="0"/>
              <a:t> prelim1 </a:t>
            </a:r>
            <a:r>
              <a:rPr lang="en-US" dirty="0" smtClean="0">
                <a:solidFill>
                  <a:schemeClr val="accent1"/>
                </a:solidFill>
              </a:rPr>
              <a:t>has been graded</a:t>
            </a:r>
          </a:p>
          <a:p>
            <a:pPr lvl="1"/>
            <a:r>
              <a:rPr lang="en-US" dirty="0" smtClean="0"/>
              <a:t>Prelim2 will be Thursday, April 28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PA4 will be final project (no final exam)</a:t>
            </a:r>
          </a:p>
          <a:p>
            <a:pPr lvl="1"/>
            <a:endParaRPr lang="en-US" dirty="0" smtClean="0"/>
          </a:p>
          <a:p>
            <a:pPr marL="173038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1997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829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Compromise</a:t>
            </a:r>
            <a:endParaRPr lang="en-US" dirty="0"/>
          </a:p>
        </p:txBody>
      </p:sp>
      <p:sp>
        <p:nvSpPr>
          <p:cNvPr id="346829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228600" y="304800"/>
            <a:ext cx="4572000" cy="3200400"/>
          </a:xfrm>
          <a:noFill/>
          <a:ln/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Set Associative Cache</a:t>
            </a:r>
          </a:p>
          <a:p>
            <a:pPr lvl="1"/>
            <a:r>
              <a:rPr lang="en-US" dirty="0" smtClean="0"/>
              <a:t>Each block number mapped to a single</a:t>
            </a:r>
            <a:br>
              <a:rPr lang="en-US" dirty="0" smtClean="0"/>
            </a:br>
            <a:r>
              <a:rPr lang="en-US" dirty="0" smtClean="0"/>
              <a:t>cache line </a:t>
            </a:r>
            <a:r>
              <a:rPr lang="en-US" dirty="0" smtClean="0">
                <a:solidFill>
                  <a:schemeClr val="accent1"/>
                </a:solidFill>
              </a:rPr>
              <a:t>set </a:t>
            </a:r>
            <a:r>
              <a:rPr lang="en-US" dirty="0" smtClean="0"/>
              <a:t>index</a:t>
            </a:r>
          </a:p>
          <a:p>
            <a:pPr lvl="1"/>
            <a:r>
              <a:rPr lang="en-US" dirty="0" smtClean="0"/>
              <a:t>Within the set, block</a:t>
            </a:r>
            <a:br>
              <a:rPr lang="en-US" dirty="0" smtClean="0"/>
            </a:br>
            <a:r>
              <a:rPr lang="en-US" dirty="0" smtClean="0"/>
              <a:t>can go in any line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685800" y="4038600"/>
          <a:ext cx="40386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482"/>
                <a:gridCol w="795482"/>
                <a:gridCol w="1223818"/>
                <a:gridCol w="1223818"/>
              </a:tblGrid>
              <a:tr h="365760">
                <a:tc rowSpan="3"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set 0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0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pPr algn="r"/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1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pPr algn="r"/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2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 rowSpan="3"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set 1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3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pPr algn="r"/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4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pPr algn="r"/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 smtClean="0">
                          <a:solidFill>
                            <a:schemeClr val="bg1"/>
                          </a:solidFill>
                        </a:rPr>
                        <a:t>line 5</a:t>
                      </a:r>
                      <a:endParaRPr lang="en-US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6019800" y="341947"/>
          <a:ext cx="2971800" cy="6363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447800"/>
              </a:tblGrid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0x00000c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0x00001c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0x00002c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0x000038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0x00003c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0x00004c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406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2-Way Set Associative Cache</a:t>
            </a:r>
            <a:endParaRPr lang="en-US" dirty="0"/>
          </a:p>
        </p:txBody>
      </p:sp>
      <p:sp>
        <p:nvSpPr>
          <p:cNvPr id="354406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Set Associative Cache</a:t>
            </a:r>
          </a:p>
          <a:p>
            <a:r>
              <a:rPr lang="en-US" dirty="0" smtClean="0"/>
              <a:t>Like direct mapped cache</a:t>
            </a:r>
          </a:p>
          <a:p>
            <a:pPr lvl="1"/>
            <a:r>
              <a:rPr lang="en-US" dirty="0" smtClean="0"/>
              <a:t>Only need to check a few lines for each access…</a:t>
            </a:r>
            <a:br>
              <a:rPr lang="en-US" dirty="0" smtClean="0"/>
            </a:br>
            <a:r>
              <a:rPr lang="en-US" dirty="0" smtClean="0"/>
              <a:t>so: fast, scalable, low overhead</a:t>
            </a:r>
          </a:p>
          <a:p>
            <a:r>
              <a:rPr lang="en-US" dirty="0" smtClean="0"/>
              <a:t>Like a fully associative cache</a:t>
            </a:r>
          </a:p>
          <a:p>
            <a:pPr lvl="1"/>
            <a:r>
              <a:rPr lang="en-US" dirty="0" smtClean="0"/>
              <a:t>Several places each block can go…</a:t>
            </a:r>
            <a:br>
              <a:rPr lang="en-US" dirty="0" smtClean="0"/>
            </a:br>
            <a:r>
              <a:rPr lang="en-US" dirty="0" smtClean="0"/>
              <a:t>so: fewer conflict misses, higher hit rate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21336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20" name="Rectangle 1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514600" y="21336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21" name="Line 19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905000" y="21336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32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038600" y="21336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60" name="Rectangle 1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953000" y="21336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93" name="Line 19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4343400" y="21336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94" name="Rectangle 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477000" y="21336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95" name="Rectangle 1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391400" y="21336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12" name="Line 1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6781800" y="21336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213" name="Rectangle 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600200" y="16764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14" name="Rectangle 1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514600" y="16764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15" name="Line 19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905000" y="16764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216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038600" y="16764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17" name="Rectangle 1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953000" y="16764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18" name="Line 19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4343400" y="16764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219" name="Rectangle 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477000" y="16764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20" name="Rectangle 1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391400" y="16764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21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6781800" y="16764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223" name="Rectangle 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600200" y="12192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24" name="Rectangle 1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514600" y="12192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25" name="Line 19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905000" y="12192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226" name="Rectangle 5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038600" y="12192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27" name="Rectangle 16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953000" y="12192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28" name="Line 19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4343400" y="12192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229" name="Rectangle 5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477000" y="12192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30" name="Rectangle 1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391400" y="12192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231" name="Line 19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6781800" y="12192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73" name="Line 4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H="1">
            <a:off x="457200" y="3352800"/>
            <a:ext cx="35052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18" name="Rectangle 2"/>
          <p:cNvSpPr>
            <a:spLocks noGrp="1" noChangeArrowheads="1"/>
          </p:cNvSpPr>
          <p:nvPr>
            <p:ph type="title"/>
            <p:custDataLst>
              <p:tags r:id="rId29"/>
            </p:custDataLst>
          </p:nvPr>
        </p:nvSpPr>
        <p:spPr>
          <a:xfrm>
            <a:off x="-152400" y="0"/>
            <a:ext cx="9601200" cy="457200"/>
          </a:xfrm>
        </p:spPr>
        <p:txBody>
          <a:bodyPr>
            <a:noAutofit/>
          </a:bodyPr>
          <a:lstStyle/>
          <a:p>
            <a:r>
              <a:rPr lang="en-US" dirty="0" smtClean="0"/>
              <a:t>3-Way Set Associative Cache (Reading)</a:t>
            </a:r>
            <a:endParaRPr lang="en-US" dirty="0"/>
          </a:p>
        </p:txBody>
      </p:sp>
      <p:sp>
        <p:nvSpPr>
          <p:cNvPr id="3311621" name="Rectangle 5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600200" y="25908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3311627" name="Line 11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V="1">
            <a:off x="7696200" y="6096000"/>
            <a:ext cx="304800" cy="1018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32" name="Rectangle 16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2514600" y="25908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3311635" name="Line 1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1905000" y="25908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grpSp>
        <p:nvGrpSpPr>
          <p:cNvPr id="2" name="Group 31"/>
          <p:cNvGrpSpPr>
            <a:grpSpLocks/>
          </p:cNvGrpSpPr>
          <p:nvPr>
            <p:custDataLst>
              <p:tags r:id="rId34"/>
            </p:custDataLst>
          </p:nvPr>
        </p:nvGrpSpPr>
        <p:grpSpPr bwMode="auto">
          <a:xfrm rot="5400000">
            <a:off x="5867400" y="4277379"/>
            <a:ext cx="381000" cy="3581400"/>
            <a:chOff x="4848" y="2112"/>
            <a:chExt cx="240" cy="1056"/>
          </a:xfrm>
        </p:grpSpPr>
        <p:sp>
          <p:nvSpPr>
            <p:cNvPr id="3311648" name="Line 32"/>
            <p:cNvSpPr>
              <a:spLocks noChangeShapeType="1"/>
            </p:cNvSpPr>
            <p:nvPr>
              <p:custDataLst>
                <p:tags r:id="rId120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311649" name="Line 33"/>
            <p:cNvSpPr>
              <a:spLocks noChangeShapeType="1"/>
            </p:cNvSpPr>
            <p:nvPr>
              <p:custDataLst>
                <p:tags r:id="rId121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311650" name="Line 34"/>
            <p:cNvSpPr>
              <a:spLocks noChangeShapeType="1"/>
            </p:cNvSpPr>
            <p:nvPr>
              <p:custDataLst>
                <p:tags r:id="rId122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311651" name="Line 35"/>
            <p:cNvSpPr>
              <a:spLocks noChangeShapeType="1"/>
            </p:cNvSpPr>
            <p:nvPr>
              <p:custDataLst>
                <p:tags r:id="rId123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3311657" name="Line 41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457200" y="914400"/>
            <a:ext cx="0" cy="2438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8" name="Line 42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1905000" y="3505200"/>
            <a:ext cx="1524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9" name="Line 43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H="1">
            <a:off x="2286000" y="1905000"/>
            <a:ext cx="0" cy="13716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60" name="Oval 44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057400" y="32766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311664" name="Line 48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>
            <a:off x="1752600" y="3810000"/>
            <a:ext cx="3048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65" name="Line 49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 flipV="1">
            <a:off x="2133600" y="42672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67" name="Line 51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1752600" y="1905000"/>
            <a:ext cx="0" cy="1905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69" name="Line 53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 flipV="1">
            <a:off x="6019800" y="6258580"/>
            <a:ext cx="0" cy="59942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cxnSp>
        <p:nvCxnSpPr>
          <p:cNvPr id="57" name="Straight Connector 56"/>
          <p:cNvCxnSpPr/>
          <p:nvPr>
            <p:custDataLst>
              <p:tags r:id="rId43"/>
            </p:custDataLst>
          </p:nvPr>
        </p:nvCxnSpPr>
        <p:spPr>
          <a:xfrm rot="5400000">
            <a:off x="3848099" y="6477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Line 41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2286000" y="3733800"/>
            <a:ext cx="0" cy="2286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07" name="Line 20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H="1">
            <a:off x="1905000" y="3352800"/>
            <a:ext cx="0" cy="152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09" name="Line 21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3276600" y="1905000"/>
            <a:ext cx="0" cy="2819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2" name="Line 53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H="1" flipV="1">
            <a:off x="6019800" y="5334000"/>
            <a:ext cx="0" cy="533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9" name="Line 49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H="1">
            <a:off x="2133600" y="4724400"/>
            <a:ext cx="0" cy="1219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0" name="Line 49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H="1">
            <a:off x="2286000" y="4419600"/>
            <a:ext cx="0" cy="1676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1" name="Line 49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 flipH="1">
            <a:off x="2438400" y="4495800"/>
            <a:ext cx="0" cy="1524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4" name="Line 53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 flipH="1" flipV="1">
            <a:off x="2286000" y="6324600"/>
            <a:ext cx="0" cy="381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5" name="AutoShape 77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 rot="5400000" flipH="1">
            <a:off x="1975366" y="5720834"/>
            <a:ext cx="609600" cy="597932"/>
          </a:xfrm>
          <a:prstGeom prst="moon">
            <a:avLst>
              <a:gd name="adj" fmla="val 71690"/>
            </a:avLst>
          </a:prstGeom>
          <a:solidFill>
            <a:schemeClr val="tx1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36" name="Line 49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>
            <a:off x="2133600" y="5334000"/>
            <a:ext cx="6858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3" name="Line 49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2286000" y="5181600"/>
            <a:ext cx="5334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4" name="Line 49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2438400" y="5029200"/>
            <a:ext cx="3810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6" name="Rectangle 145"/>
          <p:cNvSpPr/>
          <p:nvPr>
            <p:custDataLst>
              <p:tags r:id="rId56"/>
            </p:custDataLst>
          </p:nvPr>
        </p:nvSpPr>
        <p:spPr>
          <a:xfrm>
            <a:off x="2819400" y="4953000"/>
            <a:ext cx="2286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8" name="Straight Arrow Connector 147"/>
          <p:cNvCxnSpPr/>
          <p:nvPr>
            <p:custDataLst>
              <p:tags r:id="rId57"/>
            </p:custDataLst>
          </p:nvPr>
        </p:nvCxnSpPr>
        <p:spPr>
          <a:xfrm>
            <a:off x="3026735" y="5181600"/>
            <a:ext cx="1240465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>
            <p:custDataLst>
              <p:tags r:id="rId58"/>
            </p:custDataLst>
          </p:nvPr>
        </p:nvSpPr>
        <p:spPr>
          <a:xfrm>
            <a:off x="5181600" y="581156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word select</a:t>
            </a:r>
          </a:p>
        </p:txBody>
      </p:sp>
      <p:sp>
        <p:nvSpPr>
          <p:cNvPr id="157" name="TextBox 156"/>
          <p:cNvSpPr txBox="1"/>
          <p:nvPr>
            <p:custDataLst>
              <p:tags r:id="rId59"/>
            </p:custDataLst>
          </p:nvPr>
        </p:nvSpPr>
        <p:spPr>
          <a:xfrm>
            <a:off x="1600200" y="64109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hit?</a:t>
            </a:r>
          </a:p>
        </p:txBody>
      </p:sp>
      <p:sp>
        <p:nvSpPr>
          <p:cNvPr id="158" name="TextBox 157"/>
          <p:cNvSpPr txBox="1"/>
          <p:nvPr>
            <p:custDataLst>
              <p:tags r:id="rId60"/>
            </p:custDataLst>
          </p:nvPr>
        </p:nvSpPr>
        <p:spPr>
          <a:xfrm>
            <a:off x="5181600" y="641098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data</a:t>
            </a:r>
          </a:p>
        </p:txBody>
      </p:sp>
      <p:sp>
        <p:nvSpPr>
          <p:cNvPr id="159" name="TextBox 158"/>
          <p:cNvSpPr txBox="1"/>
          <p:nvPr>
            <p:custDataLst>
              <p:tags r:id="rId61"/>
            </p:custDataLst>
          </p:nvPr>
        </p:nvSpPr>
        <p:spPr>
          <a:xfrm>
            <a:off x="5181600" y="4876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line select</a:t>
            </a:r>
          </a:p>
        </p:txBody>
      </p:sp>
      <p:grpSp>
        <p:nvGrpSpPr>
          <p:cNvPr id="3" name="Group 31"/>
          <p:cNvGrpSpPr>
            <a:grpSpLocks/>
          </p:cNvGrpSpPr>
          <p:nvPr>
            <p:custDataLst>
              <p:tags r:id="rId62"/>
            </p:custDataLst>
          </p:nvPr>
        </p:nvGrpSpPr>
        <p:grpSpPr bwMode="auto">
          <a:xfrm rot="5400000">
            <a:off x="5791200" y="3342622"/>
            <a:ext cx="381000" cy="3581400"/>
            <a:chOff x="4848" y="2112"/>
            <a:chExt cx="240" cy="1056"/>
          </a:xfrm>
        </p:grpSpPr>
        <p:sp>
          <p:nvSpPr>
            <p:cNvPr id="161" name="Line 32"/>
            <p:cNvSpPr>
              <a:spLocks noChangeShapeType="1"/>
            </p:cNvSpPr>
            <p:nvPr>
              <p:custDataLst>
                <p:tags r:id="rId116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62" name="Line 33"/>
            <p:cNvSpPr>
              <a:spLocks noChangeShapeType="1"/>
            </p:cNvSpPr>
            <p:nvPr>
              <p:custDataLst>
                <p:tags r:id="rId117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63" name="Line 34"/>
            <p:cNvSpPr>
              <a:spLocks noChangeShapeType="1"/>
            </p:cNvSpPr>
            <p:nvPr>
              <p:custDataLst>
                <p:tags r:id="rId118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164" name="Line 35"/>
            <p:cNvSpPr>
              <a:spLocks noChangeShapeType="1"/>
            </p:cNvSpPr>
            <p:nvPr>
              <p:custDataLst>
                <p:tags r:id="rId119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114" name="Rectangle 113"/>
          <p:cNvSpPr/>
          <p:nvPr>
            <p:custDataLst>
              <p:tags r:id="rId63"/>
            </p:custDataLst>
          </p:nvPr>
        </p:nvSpPr>
        <p:spPr>
          <a:xfrm>
            <a:off x="2074178" y="2988781"/>
            <a:ext cx="439544" cy="8463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FFFFFF"/>
                </a:solidFill>
              </a:rPr>
              <a:t>=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116" name="Line 48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H="1" flipV="1">
            <a:off x="2057400" y="3810000"/>
            <a:ext cx="0" cy="152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17" name="AutoShape 46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 rot="5400000">
            <a:off x="2005445" y="3910445"/>
            <a:ext cx="332509" cy="381000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2" name="Line 48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 flipH="1">
            <a:off x="3810000" y="3352800"/>
            <a:ext cx="25146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3" name="Rectangle 5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4038600" y="25908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24" name="Rectangle 16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4953000" y="25908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25" name="Line 19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>
            <a:off x="4343400" y="25908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26" name="Line 42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>
            <a:off x="4343400" y="3505200"/>
            <a:ext cx="1524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7" name="Line 43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 flipH="1">
            <a:off x="4724400" y="1905000"/>
            <a:ext cx="0" cy="13716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28" name="Oval 44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4495800" y="32766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33" name="Line 48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 flipH="1">
            <a:off x="4191000" y="3810000"/>
            <a:ext cx="3048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7" name="Line 49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 flipH="1" flipV="1">
            <a:off x="4572000" y="4267200"/>
            <a:ext cx="0" cy="152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8" name="Line 51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>
            <a:off x="4191000" y="1905000"/>
            <a:ext cx="0" cy="1905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39" name="Line 41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4724400" y="3733800"/>
            <a:ext cx="0" cy="2286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0" name="Line 20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 flipH="1">
            <a:off x="4343400" y="3352800"/>
            <a:ext cx="0" cy="152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1" name="Rectangle 140"/>
          <p:cNvSpPr/>
          <p:nvPr>
            <p:custDataLst>
              <p:tags r:id="rId78"/>
            </p:custDataLst>
          </p:nvPr>
        </p:nvSpPr>
        <p:spPr>
          <a:xfrm>
            <a:off x="4512578" y="2988781"/>
            <a:ext cx="439544" cy="8463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FFFFFF"/>
                </a:solidFill>
              </a:rPr>
              <a:t>=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142" name="Line 48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 flipH="1" flipV="1">
            <a:off x="4495800" y="3810000"/>
            <a:ext cx="0" cy="152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7" name="AutoShape 46"/>
          <p:cNvSpPr>
            <a:spLocks noChangeArrowheads="1"/>
          </p:cNvSpPr>
          <p:nvPr>
            <p:custDataLst>
              <p:tags r:id="rId80"/>
            </p:custDataLst>
          </p:nvPr>
        </p:nvSpPr>
        <p:spPr bwMode="auto">
          <a:xfrm rot="5400000">
            <a:off x="4443845" y="3910445"/>
            <a:ext cx="332509" cy="381000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9" name="Line 48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 flipH="1">
            <a:off x="6248400" y="3352800"/>
            <a:ext cx="5334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0" name="Rectangle 5"/>
          <p:cNvSpPr>
            <a:spLocks noChangeArrowheads="1"/>
          </p:cNvSpPr>
          <p:nvPr>
            <p:custDataLst>
              <p:tags r:id="rId82"/>
            </p:custDataLst>
          </p:nvPr>
        </p:nvSpPr>
        <p:spPr bwMode="auto">
          <a:xfrm>
            <a:off x="6477000" y="25908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51" name="Rectangle 16"/>
          <p:cNvSpPr>
            <a:spLocks noChangeArrowheads="1"/>
          </p:cNvSpPr>
          <p:nvPr>
            <p:custDataLst>
              <p:tags r:id="rId83"/>
            </p:custDataLst>
          </p:nvPr>
        </p:nvSpPr>
        <p:spPr bwMode="auto">
          <a:xfrm>
            <a:off x="7391400" y="2590800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/>
          </a:p>
        </p:txBody>
      </p:sp>
      <p:sp>
        <p:nvSpPr>
          <p:cNvPr id="152" name="Line 19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>
            <a:off x="6781800" y="2590800"/>
            <a:ext cx="0" cy="457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153" name="Line 42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>
            <a:off x="6781800" y="3505200"/>
            <a:ext cx="1524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4" name="Line 43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 flipH="1">
            <a:off x="7162800" y="1905000"/>
            <a:ext cx="0" cy="13716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55" name="Oval 44"/>
          <p:cNvSpPr>
            <a:spLocks noChangeArrowheads="1"/>
          </p:cNvSpPr>
          <p:nvPr>
            <p:custDataLst>
              <p:tags r:id="rId87"/>
            </p:custDataLst>
          </p:nvPr>
        </p:nvSpPr>
        <p:spPr bwMode="auto">
          <a:xfrm>
            <a:off x="6934200" y="3276600"/>
            <a:ext cx="457200" cy="457200"/>
          </a:xfrm>
          <a:prstGeom prst="ellipse">
            <a:avLst/>
          </a:prstGeom>
          <a:solidFill>
            <a:schemeClr val="tx1"/>
          </a:solidFill>
          <a:ln w="28575" algn="ctr">
            <a:solidFill>
              <a:srgbClr val="FFFFFF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65" name="Line 48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 flipH="1">
            <a:off x="6629400" y="3810000"/>
            <a:ext cx="3048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66" name="Line 49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 flipH="1" flipV="1">
            <a:off x="7010400" y="4267200"/>
            <a:ext cx="0" cy="2286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67" name="Line 51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 flipH="1">
            <a:off x="6629400" y="1905000"/>
            <a:ext cx="0" cy="19050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68" name="Line 41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>
            <a:off x="7162800" y="3733800"/>
            <a:ext cx="0" cy="2286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69" name="Line 20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 flipH="1">
            <a:off x="6781800" y="3352800"/>
            <a:ext cx="0" cy="152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0" name="Rectangle 169"/>
          <p:cNvSpPr/>
          <p:nvPr>
            <p:custDataLst>
              <p:tags r:id="rId93"/>
            </p:custDataLst>
          </p:nvPr>
        </p:nvSpPr>
        <p:spPr>
          <a:xfrm>
            <a:off x="6950978" y="2988781"/>
            <a:ext cx="439544" cy="8463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FFFFFF"/>
                </a:solidFill>
              </a:rPr>
              <a:t>=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171" name="Line 48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 flipH="1" flipV="1">
            <a:off x="6934200" y="3810000"/>
            <a:ext cx="0" cy="152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2" name="AutoShape 46"/>
          <p:cNvSpPr>
            <a:spLocks noChangeArrowheads="1"/>
          </p:cNvSpPr>
          <p:nvPr>
            <p:custDataLst>
              <p:tags r:id="rId95"/>
            </p:custDataLst>
          </p:nvPr>
        </p:nvSpPr>
        <p:spPr bwMode="auto">
          <a:xfrm rot="5400000">
            <a:off x="6882245" y="3910445"/>
            <a:ext cx="332509" cy="381000"/>
          </a:xfrm>
          <a:prstGeom prst="flowChartDelay">
            <a:avLst/>
          </a:prstGeom>
          <a:solidFill>
            <a:schemeClr val="tx1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9" name="Line 48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 flipH="1">
            <a:off x="2286000" y="4419600"/>
            <a:ext cx="22860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90" name="Line 48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 flipH="1">
            <a:off x="2438400" y="4495800"/>
            <a:ext cx="45720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92" name="Line 21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>
            <a:off x="5562600" y="1905000"/>
            <a:ext cx="0" cy="28194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96" name="Line 21"/>
          <p:cNvSpPr>
            <a:spLocks noChangeShapeType="1"/>
          </p:cNvSpPr>
          <p:nvPr>
            <p:custDataLst>
              <p:tags r:id="rId99"/>
            </p:custDataLst>
          </p:nvPr>
        </p:nvSpPr>
        <p:spPr bwMode="auto">
          <a:xfrm>
            <a:off x="8001000" y="1905000"/>
            <a:ext cx="0" cy="27432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98" name="Line 48"/>
          <p:cNvSpPr>
            <a:spLocks noChangeShapeType="1"/>
          </p:cNvSpPr>
          <p:nvPr>
            <p:custDataLst>
              <p:tags r:id="rId100"/>
            </p:custDataLst>
          </p:nvPr>
        </p:nvSpPr>
        <p:spPr bwMode="auto">
          <a:xfrm flipH="1">
            <a:off x="3276600" y="4724400"/>
            <a:ext cx="1447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0" name="Line 48"/>
          <p:cNvSpPr>
            <a:spLocks noChangeShapeType="1"/>
          </p:cNvSpPr>
          <p:nvPr>
            <p:custDataLst>
              <p:tags r:id="rId101"/>
            </p:custDataLst>
          </p:nvPr>
        </p:nvSpPr>
        <p:spPr bwMode="auto">
          <a:xfrm flipH="1">
            <a:off x="6553200" y="4648200"/>
            <a:ext cx="1447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1" name="Line 48"/>
          <p:cNvSpPr>
            <a:spLocks noChangeShapeType="1"/>
          </p:cNvSpPr>
          <p:nvPr>
            <p:custDataLst>
              <p:tags r:id="rId102"/>
            </p:custDataLst>
          </p:nvPr>
        </p:nvSpPr>
        <p:spPr bwMode="auto">
          <a:xfrm flipH="1" flipV="1">
            <a:off x="4724400" y="4724400"/>
            <a:ext cx="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2" name="Line 48"/>
          <p:cNvSpPr>
            <a:spLocks noChangeShapeType="1"/>
          </p:cNvSpPr>
          <p:nvPr>
            <p:custDataLst>
              <p:tags r:id="rId103"/>
            </p:custDataLst>
          </p:nvPr>
        </p:nvSpPr>
        <p:spPr bwMode="auto">
          <a:xfrm flipH="1" flipV="1">
            <a:off x="6553200" y="4648200"/>
            <a:ext cx="0" cy="3048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4" name="Line 48"/>
          <p:cNvSpPr>
            <a:spLocks noChangeShapeType="1"/>
          </p:cNvSpPr>
          <p:nvPr>
            <p:custDataLst>
              <p:tags r:id="rId104"/>
            </p:custDataLst>
          </p:nvPr>
        </p:nvSpPr>
        <p:spPr bwMode="auto">
          <a:xfrm flipH="1" flipV="1">
            <a:off x="5791200" y="4724400"/>
            <a:ext cx="0" cy="22860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5" name="Line 48"/>
          <p:cNvSpPr>
            <a:spLocks noChangeShapeType="1"/>
          </p:cNvSpPr>
          <p:nvPr>
            <p:custDataLst>
              <p:tags r:id="rId105"/>
            </p:custDataLst>
          </p:nvPr>
        </p:nvSpPr>
        <p:spPr bwMode="auto">
          <a:xfrm flipH="1" flipV="1">
            <a:off x="5562600" y="47244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6" name="Line 48"/>
          <p:cNvSpPr>
            <a:spLocks noChangeShapeType="1"/>
          </p:cNvSpPr>
          <p:nvPr>
            <p:custDataLst>
              <p:tags r:id="rId106"/>
            </p:custDataLst>
          </p:nvPr>
        </p:nvSpPr>
        <p:spPr bwMode="auto">
          <a:xfrm flipV="1">
            <a:off x="5910044" y="5562600"/>
            <a:ext cx="228600" cy="76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7" name="Line 48"/>
          <p:cNvSpPr>
            <a:spLocks noChangeShapeType="1"/>
          </p:cNvSpPr>
          <p:nvPr>
            <p:custDataLst>
              <p:tags r:id="rId107"/>
            </p:custDataLst>
          </p:nvPr>
        </p:nvSpPr>
        <p:spPr bwMode="auto">
          <a:xfrm flipV="1">
            <a:off x="5910044" y="6477000"/>
            <a:ext cx="228600" cy="76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08" name="TextBox 207"/>
          <p:cNvSpPr txBox="1"/>
          <p:nvPr>
            <p:custDataLst>
              <p:tags r:id="rId108"/>
            </p:custDataLst>
          </p:nvPr>
        </p:nvSpPr>
        <p:spPr>
          <a:xfrm>
            <a:off x="6096000" y="6324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32bits</a:t>
            </a:r>
          </a:p>
        </p:txBody>
      </p:sp>
      <p:sp>
        <p:nvSpPr>
          <p:cNvPr id="209" name="TextBox 208"/>
          <p:cNvSpPr txBox="1"/>
          <p:nvPr>
            <p:custDataLst>
              <p:tags r:id="rId109"/>
            </p:custDataLst>
          </p:nvPr>
        </p:nvSpPr>
        <p:spPr>
          <a:xfrm>
            <a:off x="6172200" y="5391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64bytes</a:t>
            </a:r>
          </a:p>
        </p:txBody>
      </p:sp>
      <p:sp>
        <p:nvSpPr>
          <p:cNvPr id="210" name="Rectangle 209"/>
          <p:cNvSpPr/>
          <p:nvPr>
            <p:custDataLst>
              <p:tags r:id="rId110"/>
            </p:custDataLst>
          </p:nvPr>
        </p:nvSpPr>
        <p:spPr>
          <a:xfrm>
            <a:off x="304800" y="457200"/>
            <a:ext cx="4953000" cy="5334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031875" algn="l"/>
                <a:tab pos="2571750" algn="l"/>
                <a:tab pos="3709988" algn="l"/>
              </a:tabLst>
            </a:pPr>
            <a:r>
              <a:rPr lang="en-US" sz="2800" dirty="0" smtClean="0"/>
              <a:t>	Tag	Index 	Offset</a:t>
            </a:r>
            <a:endParaRPr lang="en-US" sz="2800" dirty="0"/>
          </a:p>
        </p:txBody>
      </p:sp>
      <p:cxnSp>
        <p:nvCxnSpPr>
          <p:cNvPr id="222" name="Straight Connector 221"/>
          <p:cNvCxnSpPr/>
          <p:nvPr>
            <p:custDataLst>
              <p:tags r:id="rId111"/>
            </p:custDataLst>
          </p:nvPr>
        </p:nvCxnSpPr>
        <p:spPr>
          <a:xfrm rot="5400000">
            <a:off x="2628900" y="647700"/>
            <a:ext cx="5334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Line 41"/>
          <p:cNvSpPr>
            <a:spLocks noChangeShapeType="1"/>
          </p:cNvSpPr>
          <p:nvPr>
            <p:custDataLst>
              <p:tags r:id="rId112"/>
            </p:custDataLst>
          </p:nvPr>
        </p:nvSpPr>
        <p:spPr bwMode="auto">
          <a:xfrm>
            <a:off x="1066800" y="1066800"/>
            <a:ext cx="0" cy="8382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33" name="Line 42"/>
          <p:cNvSpPr>
            <a:spLocks noChangeShapeType="1"/>
          </p:cNvSpPr>
          <p:nvPr>
            <p:custDataLst>
              <p:tags r:id="rId113"/>
            </p:custDataLst>
          </p:nvPr>
        </p:nvSpPr>
        <p:spPr bwMode="auto">
          <a:xfrm>
            <a:off x="1066800" y="1905000"/>
            <a:ext cx="5334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34" name="Line 48"/>
          <p:cNvSpPr>
            <a:spLocks noChangeShapeType="1"/>
          </p:cNvSpPr>
          <p:nvPr>
            <p:custDataLst>
              <p:tags r:id="rId114"/>
            </p:custDataLst>
          </p:nvPr>
        </p:nvSpPr>
        <p:spPr bwMode="auto">
          <a:xfrm flipH="1">
            <a:off x="1066800" y="1066800"/>
            <a:ext cx="2362200" cy="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35" name="Line 41"/>
          <p:cNvSpPr>
            <a:spLocks noChangeShapeType="1"/>
          </p:cNvSpPr>
          <p:nvPr>
            <p:custDataLst>
              <p:tags r:id="rId115"/>
            </p:custDataLst>
          </p:nvPr>
        </p:nvSpPr>
        <p:spPr bwMode="auto">
          <a:xfrm>
            <a:off x="3429000" y="914400"/>
            <a:ext cx="0" cy="1524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3311627" grpId="0" animBg="1"/>
      <p:bldP spid="3311657" grpId="0" animBg="1"/>
      <p:bldP spid="3311658" grpId="0" animBg="1"/>
      <p:bldP spid="3311659" grpId="0" animBg="1"/>
      <p:bldP spid="3311660" grpId="0" animBg="1"/>
      <p:bldP spid="3311664" grpId="0" animBg="1"/>
      <p:bldP spid="3311665" grpId="0" animBg="1"/>
      <p:bldP spid="3311667" grpId="0" animBg="1"/>
      <p:bldP spid="3311669" grpId="0" animBg="1"/>
      <p:bldP spid="48" grpId="0" animBg="1"/>
      <p:bldP spid="107" grpId="0" animBg="1"/>
      <p:bldP spid="109" grpId="0" animBg="1"/>
      <p:bldP spid="112" grpId="0" animBg="1"/>
      <p:bldP spid="129" grpId="0" animBg="1"/>
      <p:bldP spid="130" grpId="0" animBg="1"/>
      <p:bldP spid="131" grpId="0" animBg="1"/>
      <p:bldP spid="134" grpId="0" animBg="1"/>
      <p:bldP spid="135" grpId="0" animBg="1"/>
      <p:bldP spid="136" grpId="0" animBg="1"/>
      <p:bldP spid="143" grpId="0" animBg="1"/>
      <p:bldP spid="144" grpId="0" animBg="1"/>
      <p:bldP spid="146" grpId="0" animBg="1"/>
      <p:bldP spid="156" grpId="0"/>
      <p:bldP spid="157" grpId="0"/>
      <p:bldP spid="158" grpId="0"/>
      <p:bldP spid="159" grpId="0"/>
      <p:bldP spid="114" grpId="0"/>
      <p:bldP spid="116" grpId="0" animBg="1"/>
      <p:bldP spid="117" grpId="0" animBg="1"/>
      <p:bldP spid="122" grpId="0" animBg="1"/>
      <p:bldP spid="126" grpId="0" animBg="1"/>
      <p:bldP spid="127" grpId="0" animBg="1"/>
      <p:bldP spid="128" grpId="0" animBg="1"/>
      <p:bldP spid="133" grpId="0" animBg="1"/>
      <p:bldP spid="137" grpId="0" animBg="1"/>
      <p:bldP spid="138" grpId="0" animBg="1"/>
      <p:bldP spid="139" grpId="0" animBg="1"/>
      <p:bldP spid="140" grpId="0" animBg="1"/>
      <p:bldP spid="141" grpId="0"/>
      <p:bldP spid="142" grpId="0" animBg="1"/>
      <p:bldP spid="147" grpId="0" animBg="1"/>
      <p:bldP spid="149" grpId="0" animBg="1"/>
      <p:bldP spid="153" grpId="0" animBg="1"/>
      <p:bldP spid="154" grpId="0" animBg="1"/>
      <p:bldP spid="155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/>
      <p:bldP spid="171" grpId="0" animBg="1"/>
      <p:bldP spid="172" grpId="0" animBg="1"/>
      <p:bldP spid="189" grpId="0" animBg="1"/>
      <p:bldP spid="190" grpId="0" animBg="1"/>
      <p:bldP spid="192" grpId="0" animBg="1"/>
      <p:bldP spid="196" grpId="0" animBg="1"/>
      <p:bldP spid="198" grpId="0" animBg="1"/>
      <p:bldP spid="200" grpId="0" animBg="1"/>
      <p:bldP spid="201" grpId="0" animBg="1"/>
      <p:bldP spid="202" grpId="0" animBg="1"/>
      <p:bldP spid="204" grpId="0" animBg="1"/>
      <p:bldP spid="205" grpId="0" animBg="1"/>
      <p:bldP spid="206" grpId="0" animBg="1"/>
      <p:bldP spid="207" grpId="0" animBg="1"/>
      <p:bldP spid="208" grpId="0"/>
      <p:bldP spid="209" grpId="0"/>
      <p:bldP spid="232" grpId="0" animBg="1"/>
      <p:bldP spid="233" grpId="0" animBg="1"/>
      <p:bldP spid="234" grpId="0" animBg="1"/>
      <p:bldP spid="23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2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0" y="914400"/>
            <a:ext cx="2209800" cy="5791200"/>
          </a:xfrm>
          <a:prstGeom prst="rect">
            <a:avLst/>
          </a:prstGeom>
          <a:solidFill>
            <a:schemeClr val="tx1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Memory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7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ltGray">
          <a:xfrm>
            <a:off x="2819400" y="914400"/>
            <a:ext cx="4038600" cy="5791200"/>
          </a:xfrm>
          <a:prstGeom prst="rect">
            <a:avLst/>
          </a:prstGeom>
          <a:solidFill>
            <a:srgbClr val="00206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2-Way Set Associative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Cache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400" y="914400"/>
            <a:ext cx="2667000" cy="5791200"/>
          </a:xfrm>
          <a:prstGeom prst="rect">
            <a:avLst/>
          </a:prstGeom>
          <a:solidFill>
            <a:srgbClr val="6800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Processor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9" name="Rectangle 5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>
          <a:xfrm>
            <a:off x="0" y="0"/>
            <a:ext cx="9296400" cy="381000"/>
          </a:xfrm>
        </p:spPr>
        <p:txBody>
          <a:bodyPr/>
          <a:lstStyle/>
          <a:p>
            <a:r>
              <a:rPr lang="en-US" dirty="0" smtClean="0"/>
              <a:t>A Simple 2-Way Set Associative Cache</a:t>
            </a:r>
            <a:endParaRPr lang="en-US" dirty="0"/>
          </a:p>
        </p:txBody>
      </p:sp>
      <p:sp>
        <p:nvSpPr>
          <p:cNvPr id="3482639" name="Text Box 1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33811" y="1524000"/>
            <a:ext cx="2265364" cy="30469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lb  $1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M[ 1 ]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M[ 13 ]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M[ 0 ]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M[ 6 ]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M[ 5 ]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M[ 6 ]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M[ 10 ]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M[ 12 ]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5" name="Text Box 2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048000" y="3200400"/>
            <a:ext cx="2702728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tabLst>
                <a:tab pos="509588" algn="l"/>
                <a:tab pos="1946275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V 	tag    		data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ltGray">
          <a:xfrm>
            <a:off x="1066800" y="45720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650" name="Text Box 2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4572000"/>
            <a:ext cx="550151" cy="18158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$1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$2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$3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$4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3" name="Rectangle 22"/>
          <p:cNvSpPr>
            <a:spLocks noChangeArrowheads="1"/>
          </p:cNvSpPr>
          <p:nvPr>
            <p:custDataLst>
              <p:tags r:id="rId9"/>
            </p:custDataLst>
          </p:nvPr>
        </p:nvSpPr>
        <p:spPr bwMode="ltGray">
          <a:xfrm>
            <a:off x="1066800" y="50292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22"/>
          <p:cNvSpPr>
            <a:spLocks noChangeArrowheads="1"/>
          </p:cNvSpPr>
          <p:nvPr>
            <p:custDataLst>
              <p:tags r:id="rId10"/>
            </p:custDataLst>
          </p:nvPr>
        </p:nvSpPr>
        <p:spPr bwMode="ltGray">
          <a:xfrm>
            <a:off x="1066800" y="54864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22"/>
          <p:cNvSpPr>
            <a:spLocks noChangeArrowheads="1"/>
          </p:cNvSpPr>
          <p:nvPr>
            <p:custDataLst>
              <p:tags r:id="rId11"/>
            </p:custDataLst>
          </p:nvPr>
        </p:nvSpPr>
        <p:spPr bwMode="ltGray">
          <a:xfrm>
            <a:off x="1066800" y="59436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22"/>
          <p:cNvSpPr>
            <a:spLocks noChangeArrowheads="1"/>
          </p:cNvSpPr>
          <p:nvPr>
            <p:custDataLst>
              <p:tags r:id="rId12"/>
            </p:custDataLst>
          </p:nvPr>
        </p:nvSpPr>
        <p:spPr bwMode="ltGray">
          <a:xfrm>
            <a:off x="2971800" y="36576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ltGray">
          <a:xfrm>
            <a:off x="3429000" y="36576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2"/>
          <p:cNvSpPr>
            <a:spLocks noChangeArrowheads="1"/>
          </p:cNvSpPr>
          <p:nvPr>
            <p:custDataLst>
              <p:tags r:id="rId14"/>
            </p:custDataLst>
          </p:nvPr>
        </p:nvSpPr>
        <p:spPr bwMode="ltGray">
          <a:xfrm>
            <a:off x="4267200" y="3657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ltGray">
          <a:xfrm>
            <a:off x="5486400" y="3657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2"/>
          <p:cNvSpPr>
            <a:spLocks noChangeArrowheads="1"/>
          </p:cNvSpPr>
          <p:nvPr>
            <p:custDataLst>
              <p:tags r:id="rId16"/>
            </p:custDataLst>
          </p:nvPr>
        </p:nvSpPr>
        <p:spPr bwMode="ltGray">
          <a:xfrm>
            <a:off x="2971800" y="41148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22"/>
          <p:cNvSpPr>
            <a:spLocks noChangeArrowheads="1"/>
          </p:cNvSpPr>
          <p:nvPr>
            <p:custDataLst>
              <p:tags r:id="rId17"/>
            </p:custDataLst>
          </p:nvPr>
        </p:nvSpPr>
        <p:spPr bwMode="ltGray">
          <a:xfrm>
            <a:off x="3429000" y="41148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ltGray">
          <a:xfrm>
            <a:off x="4267200" y="4114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ltGray">
          <a:xfrm>
            <a:off x="5486400" y="4114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ltGray">
          <a:xfrm>
            <a:off x="2971800" y="48006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ltGray">
          <a:xfrm>
            <a:off x="3429000" y="48006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ltGray">
          <a:xfrm>
            <a:off x="4267200" y="4800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Rectangle 22"/>
          <p:cNvSpPr>
            <a:spLocks noChangeArrowheads="1"/>
          </p:cNvSpPr>
          <p:nvPr>
            <p:custDataLst>
              <p:tags r:id="rId23"/>
            </p:custDataLst>
          </p:nvPr>
        </p:nvSpPr>
        <p:spPr bwMode="ltGray">
          <a:xfrm>
            <a:off x="5486400" y="4800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ectangle 22"/>
          <p:cNvSpPr>
            <a:spLocks noChangeArrowheads="1"/>
          </p:cNvSpPr>
          <p:nvPr>
            <p:custDataLst>
              <p:tags r:id="rId24"/>
            </p:custDataLst>
          </p:nvPr>
        </p:nvSpPr>
        <p:spPr bwMode="ltGray">
          <a:xfrm>
            <a:off x="2971800" y="52578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22"/>
          <p:cNvSpPr>
            <a:spLocks noChangeArrowheads="1"/>
          </p:cNvSpPr>
          <p:nvPr>
            <p:custDataLst>
              <p:tags r:id="rId25"/>
            </p:custDataLst>
          </p:nvPr>
        </p:nvSpPr>
        <p:spPr bwMode="ltGray">
          <a:xfrm>
            <a:off x="3429000" y="52578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22"/>
          <p:cNvSpPr>
            <a:spLocks noChangeArrowheads="1"/>
          </p:cNvSpPr>
          <p:nvPr>
            <p:custDataLst>
              <p:tags r:id="rId26"/>
            </p:custDataLst>
          </p:nvPr>
        </p:nvSpPr>
        <p:spPr bwMode="ltGray">
          <a:xfrm>
            <a:off x="4267200" y="5257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Rectangle 22"/>
          <p:cNvSpPr>
            <a:spLocks noChangeArrowheads="1"/>
          </p:cNvSpPr>
          <p:nvPr>
            <p:custDataLst>
              <p:tags r:id="rId27"/>
            </p:custDataLst>
          </p:nvPr>
        </p:nvSpPr>
        <p:spPr bwMode="ltGray">
          <a:xfrm>
            <a:off x="5486400" y="5257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3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52400" y="381000"/>
            <a:ext cx="7074309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Using </a:t>
            </a:r>
            <a:r>
              <a:rPr lang="en-US" sz="2400" b="1" dirty="0" smtClean="0">
                <a:solidFill>
                  <a:schemeClr val="accent1"/>
                </a:solidFill>
              </a:rPr>
              <a:t>byte addresses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in this example! </a:t>
            </a:r>
            <a:r>
              <a:rPr lang="en-US" sz="2400" dirty="0" err="1" smtClean="0">
                <a:solidFill>
                  <a:schemeClr val="bg1"/>
                </a:solidFill>
              </a:rPr>
              <a:t>Addr</a:t>
            </a:r>
            <a:r>
              <a:rPr lang="en-US" sz="2400" dirty="0" smtClean="0">
                <a:solidFill>
                  <a:schemeClr val="bg1"/>
                </a:solidFill>
              </a:rPr>
              <a:t> Bus = 5 bits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custDataLst>
              <p:tags r:id="rId29"/>
            </p:custDataLst>
            <p:extLst>
              <p:ext uri="{D42A27DB-BD31-4B8C-83A1-F6EECF244321}">
                <p14:modId xmlns:p14="http://schemas.microsoft.com/office/powerpoint/2010/main" val="130271896"/>
              </p:ext>
            </p:extLst>
          </p:nvPr>
        </p:nvGraphicFramePr>
        <p:xfrm>
          <a:off x="7086600" y="14478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181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" name="Text Box 3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274908" y="5867400"/>
            <a:ext cx="262123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Hits:             Misses: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pSp>
        <p:nvGrpSpPr>
          <p:cNvPr id="52" name="Group 51"/>
          <p:cNvGrpSpPr/>
          <p:nvPr>
            <p:custDataLst>
              <p:tags r:id="rId31"/>
            </p:custDataLst>
          </p:nvPr>
        </p:nvGrpSpPr>
        <p:grpSpPr>
          <a:xfrm>
            <a:off x="3733800" y="2514600"/>
            <a:ext cx="2438400" cy="152400"/>
            <a:chOff x="3733800" y="2209800"/>
            <a:chExt cx="2438400" cy="152400"/>
          </a:xfrm>
        </p:grpSpPr>
        <p:cxnSp>
          <p:nvCxnSpPr>
            <p:cNvPr id="72" name="Straight Connector 71"/>
            <p:cNvCxnSpPr/>
            <p:nvPr>
              <p:custDataLst>
                <p:tags r:id="rId34"/>
              </p:custDataLst>
            </p:nvPr>
          </p:nvCxnSpPr>
          <p:spPr>
            <a:xfrm>
              <a:off x="3733800" y="2362200"/>
              <a:ext cx="13716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>
              <p:custDataLst>
                <p:tags r:id="rId35"/>
              </p:custDataLst>
            </p:nvPr>
          </p:nvCxnSpPr>
          <p:spPr>
            <a:xfrm rot="5400000" flipH="1" flipV="1">
              <a:off x="36576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>
              <p:custDataLst>
                <p:tags r:id="rId36"/>
              </p:custDataLst>
            </p:nvPr>
          </p:nvCxnSpPr>
          <p:spPr>
            <a:xfrm rot="5400000" flipH="1" flipV="1">
              <a:off x="50292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>
              <p:custDataLst>
                <p:tags r:id="rId37"/>
              </p:custDataLst>
            </p:nvPr>
          </p:nvCxnSpPr>
          <p:spPr>
            <a:xfrm>
              <a:off x="5715000" y="2362200"/>
              <a:ext cx="4572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>
              <p:custDataLst>
                <p:tags r:id="rId38"/>
              </p:custDataLst>
            </p:nvPr>
          </p:nvCxnSpPr>
          <p:spPr>
            <a:xfrm rot="5400000" flipH="1" flipV="1">
              <a:off x="56388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>
              <p:custDataLst>
                <p:tags r:id="rId39"/>
              </p:custDataLst>
            </p:nvPr>
          </p:nvCxnSpPr>
          <p:spPr>
            <a:xfrm rot="5400000" flipH="1" flipV="1">
              <a:off x="60960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>
              <p:custDataLst>
                <p:tags r:id="rId40"/>
              </p:custDataLst>
            </p:nvPr>
          </p:nvCxnSpPr>
          <p:spPr>
            <a:xfrm rot="5400000" flipH="1" flipV="1">
              <a:off x="41148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>
              <p:custDataLst>
                <p:tags r:id="rId41"/>
              </p:custDataLst>
            </p:nvPr>
          </p:nvCxnSpPr>
          <p:spPr>
            <a:xfrm>
              <a:off x="5181600" y="2362200"/>
              <a:ext cx="4572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>
              <p:custDataLst>
                <p:tags r:id="rId42"/>
              </p:custDataLst>
            </p:nvPr>
          </p:nvCxnSpPr>
          <p:spPr>
            <a:xfrm rot="5400000" flipH="1" flipV="1">
              <a:off x="51054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>
              <p:custDataLst>
                <p:tags r:id="rId43"/>
              </p:custDataLst>
            </p:nvPr>
          </p:nvCxnSpPr>
          <p:spPr>
            <a:xfrm rot="5400000" flipH="1" flipV="1">
              <a:off x="5562600" y="2286000"/>
              <a:ext cx="15240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>
              <p:custDataLst>
                <p:tags r:id="rId44"/>
              </p:custDataLst>
            </p:nvPr>
          </p:nvCxnSpPr>
          <p:spPr>
            <a:xfrm rot="5400000" flipH="1" flipV="1">
              <a:off x="4572000" y="2286000"/>
              <a:ext cx="152400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/>
          <p:cNvSpPr txBox="1"/>
          <p:nvPr>
            <p:custDataLst>
              <p:tags r:id="rId32"/>
            </p:custDataLst>
          </p:nvPr>
        </p:nvSpPr>
        <p:spPr>
          <a:xfrm>
            <a:off x="2971800" y="1981200"/>
            <a:ext cx="7200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A =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custDataLst>
              <p:tags r:id="rId33"/>
            </p:custDataLst>
            <p:extLst>
              <p:ext uri="{D42A27DB-BD31-4B8C-83A1-F6EECF244321}">
                <p14:modId xmlns:p14="http://schemas.microsoft.com/office/powerpoint/2010/main" val="746742196"/>
              </p:ext>
            </p:extLst>
          </p:nvPr>
        </p:nvGraphicFramePr>
        <p:xfrm>
          <a:off x="7086600" y="14478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113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127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149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151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157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163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167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173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179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181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9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2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0" y="914400"/>
            <a:ext cx="2209800" cy="5791200"/>
          </a:xfrm>
          <a:prstGeom prst="rect">
            <a:avLst/>
          </a:prstGeom>
          <a:solidFill>
            <a:schemeClr val="tx1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Memory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7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ltGray">
          <a:xfrm>
            <a:off x="2819400" y="4800600"/>
            <a:ext cx="4038600" cy="1905000"/>
          </a:xfrm>
          <a:prstGeom prst="rect">
            <a:avLst/>
          </a:prstGeom>
          <a:solidFill>
            <a:srgbClr val="0033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0" tIns="0" rIns="0" bIns="0" anchor="t"/>
          <a:lstStyle/>
          <a:p>
            <a:pPr algn="ctr" eaLnBrk="1" hangingPunct="1"/>
            <a:r>
              <a:rPr lang="en-US" sz="2400" dirty="0" smtClean="0">
                <a:solidFill>
                  <a:schemeClr val="bg1"/>
                </a:solidFill>
              </a:rPr>
              <a:t>Fully Associative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2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400" y="914400"/>
            <a:ext cx="2667000" cy="5791200"/>
          </a:xfrm>
          <a:prstGeom prst="rect">
            <a:avLst/>
          </a:prstGeom>
          <a:solidFill>
            <a:srgbClr val="6800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Processor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9" name="Rectangle 5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 dirty="0" smtClean="0"/>
              <a:t>Comparing Caches</a:t>
            </a:r>
            <a:endParaRPr lang="en-US" dirty="0"/>
          </a:p>
        </p:txBody>
      </p:sp>
      <p:sp>
        <p:nvSpPr>
          <p:cNvPr id="3482639" name="Text Box 1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33811" y="1524000"/>
            <a:ext cx="2207656" cy="30469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8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$3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[ 8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  <a:endParaRPr lang="en-US" sz="24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[ 1 ]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M[ 16 ]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M[ 1 ]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 M[ 8 ]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6" name="Rectangle 22"/>
          <p:cNvSpPr>
            <a:spLocks noChangeArrowheads="1"/>
          </p:cNvSpPr>
          <p:nvPr>
            <p:custDataLst>
              <p:tags r:id="rId6"/>
            </p:custDataLst>
          </p:nvPr>
        </p:nvSpPr>
        <p:spPr bwMode="ltGray">
          <a:xfrm>
            <a:off x="1066800" y="45720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650" name="Text Box 26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" y="4572000"/>
            <a:ext cx="550151" cy="18158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$1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$2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$3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$4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3" name="Rectangle 22"/>
          <p:cNvSpPr>
            <a:spLocks noChangeArrowheads="1"/>
          </p:cNvSpPr>
          <p:nvPr>
            <p:custDataLst>
              <p:tags r:id="rId8"/>
            </p:custDataLst>
          </p:nvPr>
        </p:nvSpPr>
        <p:spPr bwMode="ltGray">
          <a:xfrm>
            <a:off x="1066800" y="50292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22"/>
          <p:cNvSpPr>
            <a:spLocks noChangeArrowheads="1"/>
          </p:cNvSpPr>
          <p:nvPr>
            <p:custDataLst>
              <p:tags r:id="rId9"/>
            </p:custDataLst>
          </p:nvPr>
        </p:nvSpPr>
        <p:spPr bwMode="ltGray">
          <a:xfrm>
            <a:off x="1066800" y="54864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22"/>
          <p:cNvSpPr>
            <a:spLocks noChangeArrowheads="1"/>
          </p:cNvSpPr>
          <p:nvPr>
            <p:custDataLst>
              <p:tags r:id="rId10"/>
            </p:custDataLst>
          </p:nvPr>
        </p:nvSpPr>
        <p:spPr bwMode="ltGray">
          <a:xfrm>
            <a:off x="1066800" y="59436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3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52400" y="381000"/>
            <a:ext cx="2601161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A Pathological Case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2249777235"/>
              </p:ext>
            </p:extLst>
          </p:nvPr>
        </p:nvGraphicFramePr>
        <p:xfrm>
          <a:off x="7086600" y="14478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181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" name="Rectangle 3"/>
          <p:cNvSpPr>
            <a:spLocks noChangeArrowheads="1"/>
          </p:cNvSpPr>
          <p:nvPr>
            <p:custDataLst>
              <p:tags r:id="rId13"/>
            </p:custDataLst>
          </p:nvPr>
        </p:nvSpPr>
        <p:spPr bwMode="ltGray">
          <a:xfrm>
            <a:off x="2819400" y="914400"/>
            <a:ext cx="4038600" cy="18288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0" tIns="0" rIns="0" bIns="0" anchor="t"/>
          <a:lstStyle/>
          <a:p>
            <a:pPr algn="ctr" eaLnBrk="1" hangingPunct="1"/>
            <a:r>
              <a:rPr lang="en-US" sz="2400" dirty="0" smtClean="0">
                <a:solidFill>
                  <a:schemeClr val="bg1"/>
                </a:solidFill>
              </a:rPr>
              <a:t>Direct Mapped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1" name="Rectangle 22"/>
          <p:cNvSpPr>
            <a:spLocks noChangeArrowheads="1"/>
          </p:cNvSpPr>
          <p:nvPr>
            <p:custDataLst>
              <p:tags r:id="rId14"/>
            </p:custDataLst>
          </p:nvPr>
        </p:nvSpPr>
        <p:spPr bwMode="ltGray">
          <a:xfrm>
            <a:off x="3505200" y="13716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ltGray">
          <a:xfrm>
            <a:off x="3810000" y="1371600"/>
            <a:ext cx="6096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>
            <p:custDataLst>
              <p:tags r:id="rId16"/>
            </p:custDataLst>
          </p:nvPr>
        </p:nvSpPr>
        <p:spPr bwMode="ltGray">
          <a:xfrm>
            <a:off x="4419600" y="13716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2"/>
          <p:cNvSpPr>
            <a:spLocks noChangeArrowheads="1"/>
          </p:cNvSpPr>
          <p:nvPr>
            <p:custDataLst>
              <p:tags r:id="rId17"/>
            </p:custDataLst>
          </p:nvPr>
        </p:nvSpPr>
        <p:spPr bwMode="ltGray">
          <a:xfrm>
            <a:off x="5562600" y="13716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ltGray">
          <a:xfrm>
            <a:off x="3505200" y="16764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ltGray">
          <a:xfrm>
            <a:off x="3810000" y="1676400"/>
            <a:ext cx="6096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ltGray">
          <a:xfrm>
            <a:off x="4419600" y="16764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ltGray">
          <a:xfrm>
            <a:off x="5562600" y="16764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ltGray">
          <a:xfrm>
            <a:off x="3505200" y="19812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Rectangle 22"/>
          <p:cNvSpPr>
            <a:spLocks noChangeArrowheads="1"/>
          </p:cNvSpPr>
          <p:nvPr>
            <p:custDataLst>
              <p:tags r:id="rId23"/>
            </p:custDataLst>
          </p:nvPr>
        </p:nvSpPr>
        <p:spPr bwMode="ltGray">
          <a:xfrm>
            <a:off x="3810000" y="1981200"/>
            <a:ext cx="6096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Rectangle 22"/>
          <p:cNvSpPr>
            <a:spLocks noChangeArrowheads="1"/>
          </p:cNvSpPr>
          <p:nvPr>
            <p:custDataLst>
              <p:tags r:id="rId24"/>
            </p:custDataLst>
          </p:nvPr>
        </p:nvSpPr>
        <p:spPr bwMode="ltGray">
          <a:xfrm>
            <a:off x="4419600" y="19812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Rectangle 22"/>
          <p:cNvSpPr>
            <a:spLocks noChangeArrowheads="1"/>
          </p:cNvSpPr>
          <p:nvPr>
            <p:custDataLst>
              <p:tags r:id="rId25"/>
            </p:custDataLst>
          </p:nvPr>
        </p:nvSpPr>
        <p:spPr bwMode="ltGray">
          <a:xfrm>
            <a:off x="5562600" y="19812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Rectangle 22"/>
          <p:cNvSpPr>
            <a:spLocks noChangeArrowheads="1"/>
          </p:cNvSpPr>
          <p:nvPr>
            <p:custDataLst>
              <p:tags r:id="rId26"/>
            </p:custDataLst>
          </p:nvPr>
        </p:nvSpPr>
        <p:spPr bwMode="ltGray">
          <a:xfrm>
            <a:off x="3505200" y="22860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Rectangle 22"/>
          <p:cNvSpPr>
            <a:spLocks noChangeArrowheads="1"/>
          </p:cNvSpPr>
          <p:nvPr>
            <p:custDataLst>
              <p:tags r:id="rId27"/>
            </p:custDataLst>
          </p:nvPr>
        </p:nvSpPr>
        <p:spPr bwMode="ltGray">
          <a:xfrm>
            <a:off x="3810000" y="2286000"/>
            <a:ext cx="6096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Rectangle 22"/>
          <p:cNvSpPr>
            <a:spLocks noChangeArrowheads="1"/>
          </p:cNvSpPr>
          <p:nvPr>
            <p:custDataLst>
              <p:tags r:id="rId28"/>
            </p:custDataLst>
          </p:nvPr>
        </p:nvSpPr>
        <p:spPr bwMode="ltGray">
          <a:xfrm>
            <a:off x="4419600" y="22860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Rectangle 22"/>
          <p:cNvSpPr>
            <a:spLocks noChangeArrowheads="1"/>
          </p:cNvSpPr>
          <p:nvPr>
            <p:custDataLst>
              <p:tags r:id="rId29"/>
            </p:custDataLst>
          </p:nvPr>
        </p:nvSpPr>
        <p:spPr bwMode="ltGray">
          <a:xfrm>
            <a:off x="5562600" y="22860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Rectangle 22"/>
          <p:cNvSpPr>
            <a:spLocks noChangeArrowheads="1"/>
          </p:cNvSpPr>
          <p:nvPr>
            <p:custDataLst>
              <p:tags r:id="rId30"/>
            </p:custDataLst>
          </p:nvPr>
        </p:nvSpPr>
        <p:spPr bwMode="ltGray">
          <a:xfrm>
            <a:off x="2971800" y="52578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Rectangle 22"/>
          <p:cNvSpPr>
            <a:spLocks noChangeArrowheads="1"/>
          </p:cNvSpPr>
          <p:nvPr>
            <p:custDataLst>
              <p:tags r:id="rId31"/>
            </p:custDataLst>
          </p:nvPr>
        </p:nvSpPr>
        <p:spPr bwMode="ltGray">
          <a:xfrm>
            <a:off x="3276600" y="52578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Rectangle 22"/>
          <p:cNvSpPr>
            <a:spLocks noChangeArrowheads="1"/>
          </p:cNvSpPr>
          <p:nvPr>
            <p:custDataLst>
              <p:tags r:id="rId32"/>
            </p:custDataLst>
          </p:nvPr>
        </p:nvSpPr>
        <p:spPr bwMode="ltGray">
          <a:xfrm>
            <a:off x="4419600" y="52578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Rectangle 22"/>
          <p:cNvSpPr>
            <a:spLocks noChangeArrowheads="1"/>
          </p:cNvSpPr>
          <p:nvPr>
            <p:custDataLst>
              <p:tags r:id="rId33"/>
            </p:custDataLst>
          </p:nvPr>
        </p:nvSpPr>
        <p:spPr bwMode="ltGray">
          <a:xfrm>
            <a:off x="5562600" y="52578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Rectangle 22"/>
          <p:cNvSpPr>
            <a:spLocks noChangeArrowheads="1"/>
          </p:cNvSpPr>
          <p:nvPr>
            <p:custDataLst>
              <p:tags r:id="rId34"/>
            </p:custDataLst>
          </p:nvPr>
        </p:nvSpPr>
        <p:spPr bwMode="ltGray">
          <a:xfrm>
            <a:off x="2971800" y="55626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Rectangle 22"/>
          <p:cNvSpPr>
            <a:spLocks noChangeArrowheads="1"/>
          </p:cNvSpPr>
          <p:nvPr>
            <p:custDataLst>
              <p:tags r:id="rId35"/>
            </p:custDataLst>
          </p:nvPr>
        </p:nvSpPr>
        <p:spPr bwMode="ltGray">
          <a:xfrm>
            <a:off x="3276600" y="55626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Rectangle 22"/>
          <p:cNvSpPr>
            <a:spLocks noChangeArrowheads="1"/>
          </p:cNvSpPr>
          <p:nvPr>
            <p:custDataLst>
              <p:tags r:id="rId36"/>
            </p:custDataLst>
          </p:nvPr>
        </p:nvSpPr>
        <p:spPr bwMode="ltGray">
          <a:xfrm>
            <a:off x="4419600" y="55626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Rectangle 22"/>
          <p:cNvSpPr>
            <a:spLocks noChangeArrowheads="1"/>
          </p:cNvSpPr>
          <p:nvPr>
            <p:custDataLst>
              <p:tags r:id="rId37"/>
            </p:custDataLst>
          </p:nvPr>
        </p:nvSpPr>
        <p:spPr bwMode="ltGray">
          <a:xfrm>
            <a:off x="5562600" y="55626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Rectangle 22"/>
          <p:cNvSpPr>
            <a:spLocks noChangeArrowheads="1"/>
          </p:cNvSpPr>
          <p:nvPr>
            <p:custDataLst>
              <p:tags r:id="rId38"/>
            </p:custDataLst>
          </p:nvPr>
        </p:nvSpPr>
        <p:spPr bwMode="ltGray">
          <a:xfrm>
            <a:off x="2971800" y="58674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Rectangle 22"/>
          <p:cNvSpPr>
            <a:spLocks noChangeArrowheads="1"/>
          </p:cNvSpPr>
          <p:nvPr>
            <p:custDataLst>
              <p:tags r:id="rId39"/>
            </p:custDataLst>
          </p:nvPr>
        </p:nvSpPr>
        <p:spPr bwMode="ltGray">
          <a:xfrm>
            <a:off x="3276600" y="58674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Rectangle 22"/>
          <p:cNvSpPr>
            <a:spLocks noChangeArrowheads="1"/>
          </p:cNvSpPr>
          <p:nvPr>
            <p:custDataLst>
              <p:tags r:id="rId40"/>
            </p:custDataLst>
          </p:nvPr>
        </p:nvSpPr>
        <p:spPr bwMode="ltGray">
          <a:xfrm>
            <a:off x="4419600" y="58674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Rectangle 22"/>
          <p:cNvSpPr>
            <a:spLocks noChangeArrowheads="1"/>
          </p:cNvSpPr>
          <p:nvPr>
            <p:custDataLst>
              <p:tags r:id="rId41"/>
            </p:custDataLst>
          </p:nvPr>
        </p:nvSpPr>
        <p:spPr bwMode="ltGray">
          <a:xfrm>
            <a:off x="5562600" y="58674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Rectangle 22"/>
          <p:cNvSpPr>
            <a:spLocks noChangeArrowheads="1"/>
          </p:cNvSpPr>
          <p:nvPr>
            <p:custDataLst>
              <p:tags r:id="rId42"/>
            </p:custDataLst>
          </p:nvPr>
        </p:nvSpPr>
        <p:spPr bwMode="ltGray">
          <a:xfrm>
            <a:off x="2971800" y="61722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Rectangle 22"/>
          <p:cNvSpPr>
            <a:spLocks noChangeArrowheads="1"/>
          </p:cNvSpPr>
          <p:nvPr>
            <p:custDataLst>
              <p:tags r:id="rId43"/>
            </p:custDataLst>
          </p:nvPr>
        </p:nvSpPr>
        <p:spPr bwMode="ltGray">
          <a:xfrm>
            <a:off x="3276600" y="61722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Rectangle 22"/>
          <p:cNvSpPr>
            <a:spLocks noChangeArrowheads="1"/>
          </p:cNvSpPr>
          <p:nvPr>
            <p:custDataLst>
              <p:tags r:id="rId44"/>
            </p:custDataLst>
          </p:nvPr>
        </p:nvSpPr>
        <p:spPr bwMode="ltGray">
          <a:xfrm>
            <a:off x="4419600" y="61722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Rectangle 22"/>
          <p:cNvSpPr>
            <a:spLocks noChangeArrowheads="1"/>
          </p:cNvSpPr>
          <p:nvPr>
            <p:custDataLst>
              <p:tags r:id="rId45"/>
            </p:custDataLst>
          </p:nvPr>
        </p:nvSpPr>
        <p:spPr bwMode="ltGray">
          <a:xfrm>
            <a:off x="5562600" y="61722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Rectangle 3"/>
          <p:cNvSpPr>
            <a:spLocks noChangeArrowheads="1"/>
          </p:cNvSpPr>
          <p:nvPr>
            <p:custDataLst>
              <p:tags r:id="rId46"/>
            </p:custDataLst>
          </p:nvPr>
        </p:nvSpPr>
        <p:spPr bwMode="ltGray">
          <a:xfrm>
            <a:off x="2819400" y="2743200"/>
            <a:ext cx="4038600" cy="2057400"/>
          </a:xfrm>
          <a:prstGeom prst="rect">
            <a:avLst/>
          </a:prstGeom>
          <a:solidFill>
            <a:srgbClr val="00206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0" tIns="0" rIns="0" bIns="0" anchor="t"/>
          <a:lstStyle/>
          <a:p>
            <a:pPr algn="ctr" eaLnBrk="1" hangingPunct="1"/>
            <a:r>
              <a:rPr lang="en-US" sz="2400" dirty="0" smtClean="0">
                <a:solidFill>
                  <a:schemeClr val="bg1"/>
                </a:solidFill>
              </a:rPr>
              <a:t>2-Way Set Associative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27" name="Rectangle 22"/>
          <p:cNvSpPr>
            <a:spLocks noChangeArrowheads="1"/>
          </p:cNvSpPr>
          <p:nvPr>
            <p:custDataLst>
              <p:tags r:id="rId47"/>
            </p:custDataLst>
          </p:nvPr>
        </p:nvSpPr>
        <p:spPr bwMode="ltGray">
          <a:xfrm>
            <a:off x="3200400" y="32004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Rectangle 22"/>
          <p:cNvSpPr>
            <a:spLocks noChangeArrowheads="1"/>
          </p:cNvSpPr>
          <p:nvPr>
            <p:custDataLst>
              <p:tags r:id="rId48"/>
            </p:custDataLst>
          </p:nvPr>
        </p:nvSpPr>
        <p:spPr bwMode="ltGray">
          <a:xfrm>
            <a:off x="3505200" y="3200400"/>
            <a:ext cx="9144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Rectangle 22"/>
          <p:cNvSpPr>
            <a:spLocks noChangeArrowheads="1"/>
          </p:cNvSpPr>
          <p:nvPr>
            <p:custDataLst>
              <p:tags r:id="rId49"/>
            </p:custDataLst>
          </p:nvPr>
        </p:nvSpPr>
        <p:spPr bwMode="ltGray">
          <a:xfrm>
            <a:off x="4419600" y="32004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Rectangle 22"/>
          <p:cNvSpPr>
            <a:spLocks noChangeArrowheads="1"/>
          </p:cNvSpPr>
          <p:nvPr>
            <p:custDataLst>
              <p:tags r:id="rId50"/>
            </p:custDataLst>
          </p:nvPr>
        </p:nvSpPr>
        <p:spPr bwMode="ltGray">
          <a:xfrm>
            <a:off x="5562600" y="32004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Rectangle 22"/>
          <p:cNvSpPr>
            <a:spLocks noChangeArrowheads="1"/>
          </p:cNvSpPr>
          <p:nvPr>
            <p:custDataLst>
              <p:tags r:id="rId51"/>
            </p:custDataLst>
          </p:nvPr>
        </p:nvSpPr>
        <p:spPr bwMode="ltGray">
          <a:xfrm>
            <a:off x="3200400" y="35052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Rectangle 22"/>
          <p:cNvSpPr>
            <a:spLocks noChangeArrowheads="1"/>
          </p:cNvSpPr>
          <p:nvPr>
            <p:custDataLst>
              <p:tags r:id="rId52"/>
            </p:custDataLst>
          </p:nvPr>
        </p:nvSpPr>
        <p:spPr bwMode="ltGray">
          <a:xfrm>
            <a:off x="3505200" y="3505200"/>
            <a:ext cx="9144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" name="Rectangle 22"/>
          <p:cNvSpPr>
            <a:spLocks noChangeArrowheads="1"/>
          </p:cNvSpPr>
          <p:nvPr>
            <p:custDataLst>
              <p:tags r:id="rId53"/>
            </p:custDataLst>
          </p:nvPr>
        </p:nvSpPr>
        <p:spPr bwMode="ltGray">
          <a:xfrm>
            <a:off x="4419600" y="35052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Rectangle 22"/>
          <p:cNvSpPr>
            <a:spLocks noChangeArrowheads="1"/>
          </p:cNvSpPr>
          <p:nvPr>
            <p:custDataLst>
              <p:tags r:id="rId54"/>
            </p:custDataLst>
          </p:nvPr>
        </p:nvSpPr>
        <p:spPr bwMode="ltGray">
          <a:xfrm>
            <a:off x="5562600" y="35052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Rectangle 22"/>
          <p:cNvSpPr>
            <a:spLocks noChangeArrowheads="1"/>
          </p:cNvSpPr>
          <p:nvPr>
            <p:custDataLst>
              <p:tags r:id="rId55"/>
            </p:custDataLst>
          </p:nvPr>
        </p:nvSpPr>
        <p:spPr bwMode="ltGray">
          <a:xfrm>
            <a:off x="3200400" y="39624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Rectangle 22"/>
          <p:cNvSpPr>
            <a:spLocks noChangeArrowheads="1"/>
          </p:cNvSpPr>
          <p:nvPr>
            <p:custDataLst>
              <p:tags r:id="rId56"/>
            </p:custDataLst>
          </p:nvPr>
        </p:nvSpPr>
        <p:spPr bwMode="ltGray">
          <a:xfrm>
            <a:off x="3505200" y="3962400"/>
            <a:ext cx="9144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" name="Rectangle 22"/>
          <p:cNvSpPr>
            <a:spLocks noChangeArrowheads="1"/>
          </p:cNvSpPr>
          <p:nvPr>
            <p:custDataLst>
              <p:tags r:id="rId57"/>
            </p:custDataLst>
          </p:nvPr>
        </p:nvSpPr>
        <p:spPr bwMode="ltGray">
          <a:xfrm>
            <a:off x="4419600" y="39624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22"/>
          <p:cNvSpPr>
            <a:spLocks noChangeArrowheads="1"/>
          </p:cNvSpPr>
          <p:nvPr>
            <p:custDataLst>
              <p:tags r:id="rId58"/>
            </p:custDataLst>
          </p:nvPr>
        </p:nvSpPr>
        <p:spPr bwMode="ltGray">
          <a:xfrm>
            <a:off x="5562600" y="39624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22"/>
          <p:cNvSpPr>
            <a:spLocks noChangeArrowheads="1"/>
          </p:cNvSpPr>
          <p:nvPr>
            <p:custDataLst>
              <p:tags r:id="rId59"/>
            </p:custDataLst>
          </p:nvPr>
        </p:nvSpPr>
        <p:spPr bwMode="ltGray">
          <a:xfrm>
            <a:off x="3200400" y="4267200"/>
            <a:ext cx="3048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" name="Rectangle 22"/>
          <p:cNvSpPr>
            <a:spLocks noChangeArrowheads="1"/>
          </p:cNvSpPr>
          <p:nvPr>
            <p:custDataLst>
              <p:tags r:id="rId60"/>
            </p:custDataLst>
          </p:nvPr>
        </p:nvSpPr>
        <p:spPr bwMode="ltGray">
          <a:xfrm>
            <a:off x="3505200" y="4267200"/>
            <a:ext cx="9144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" name="Rectangle 22"/>
          <p:cNvSpPr>
            <a:spLocks noChangeArrowheads="1"/>
          </p:cNvSpPr>
          <p:nvPr>
            <p:custDataLst>
              <p:tags r:id="rId61"/>
            </p:custDataLst>
          </p:nvPr>
        </p:nvSpPr>
        <p:spPr bwMode="ltGray">
          <a:xfrm>
            <a:off x="4419600" y="42672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" name="Rectangle 22"/>
          <p:cNvSpPr>
            <a:spLocks noChangeArrowheads="1"/>
          </p:cNvSpPr>
          <p:nvPr>
            <p:custDataLst>
              <p:tags r:id="rId62"/>
            </p:custDataLst>
          </p:nvPr>
        </p:nvSpPr>
        <p:spPr bwMode="ltGray">
          <a:xfrm>
            <a:off x="5562600" y="4267200"/>
            <a:ext cx="1143000" cy="3048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627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Remaining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To Do:</a:t>
            </a:r>
          </a:p>
          <a:p>
            <a:pPr lvl="1"/>
            <a:r>
              <a:rPr lang="en-US" dirty="0" smtClean="0"/>
              <a:t>Evicting cache lines</a:t>
            </a:r>
          </a:p>
          <a:p>
            <a:pPr lvl="1"/>
            <a:r>
              <a:rPr lang="en-US" dirty="0" smtClean="0"/>
              <a:t>Picking cache parameters</a:t>
            </a:r>
          </a:p>
          <a:p>
            <a:pPr lvl="1"/>
            <a:r>
              <a:rPr lang="en-US" dirty="0" smtClean="0"/>
              <a:t>Writing using the cache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595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Eviction</a:t>
            </a:r>
            <a:endParaRPr lang="en-US"/>
          </a:p>
        </p:txBody>
      </p:sp>
      <p:sp>
        <p:nvSpPr>
          <p:cNvPr id="332595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Q: Which line should we evict to make room?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For direct-mapped?</a:t>
            </a:r>
          </a:p>
          <a:p>
            <a:r>
              <a:rPr lang="en-US" dirty="0" smtClean="0"/>
              <a:t>A: no choice, must evict the indexed line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For associative caches?</a:t>
            </a:r>
          </a:p>
          <a:p>
            <a:r>
              <a:rPr lang="en-US" dirty="0" smtClean="0"/>
              <a:t>FIFO: oldest line (timestamp per line)</a:t>
            </a:r>
          </a:p>
          <a:p>
            <a:r>
              <a:rPr lang="en-US" dirty="0" smtClean="0"/>
              <a:t>LRU: least recently used (</a:t>
            </a:r>
            <a:r>
              <a:rPr lang="en-US" dirty="0" err="1" smtClean="0"/>
              <a:t>ts</a:t>
            </a:r>
            <a:r>
              <a:rPr lang="en-US" dirty="0" smtClean="0"/>
              <a:t> per line)</a:t>
            </a:r>
          </a:p>
          <a:p>
            <a:r>
              <a:rPr lang="en-US" dirty="0" smtClean="0"/>
              <a:t>LFU: (need a counter per line)</a:t>
            </a:r>
          </a:p>
          <a:p>
            <a:r>
              <a:rPr lang="en-US" dirty="0" smtClean="0"/>
              <a:t>MRU: most recently used (?!) (</a:t>
            </a:r>
            <a:r>
              <a:rPr lang="en-US" dirty="0" err="1" smtClean="0"/>
              <a:t>ts</a:t>
            </a:r>
            <a:r>
              <a:rPr lang="en-US" dirty="0" smtClean="0"/>
              <a:t> per line)</a:t>
            </a:r>
          </a:p>
          <a:p>
            <a:r>
              <a:rPr lang="en-US" dirty="0" smtClean="0"/>
              <a:t>RR: round-robin (need a finger per set)</a:t>
            </a:r>
          </a:p>
          <a:p>
            <a:r>
              <a:rPr lang="en-US" dirty="0" smtClean="0"/>
              <a:t>RAND: random (free!)</a:t>
            </a:r>
          </a:p>
          <a:p>
            <a:r>
              <a:rPr lang="en-US" dirty="0" err="1" smtClean="0"/>
              <a:t>Belady’s</a:t>
            </a:r>
            <a:r>
              <a:rPr lang="en-US" dirty="0" smtClean="0"/>
              <a:t>: optimal (need time travel)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9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Cache Parameters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Performance Comparison</a:t>
            </a:r>
            <a:endParaRPr lang="en-US" dirty="0"/>
          </a:p>
        </p:txBody>
      </p:sp>
      <p:cxnSp>
        <p:nvCxnSpPr>
          <p:cNvPr id="5" name="Straight Arrow Connector 4"/>
          <p:cNvCxnSpPr/>
          <p:nvPr>
            <p:custDataLst>
              <p:tags r:id="rId2"/>
            </p:custDataLst>
          </p:nvPr>
        </p:nvCxnSpPr>
        <p:spPr>
          <a:xfrm>
            <a:off x="1066800" y="5877580"/>
            <a:ext cx="6934200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>
            <p:custDataLst>
              <p:tags r:id="rId3"/>
            </p:custDataLst>
          </p:nvPr>
        </p:nvCxnSpPr>
        <p:spPr>
          <a:xfrm rot="5400000" flipH="1" flipV="1">
            <a:off x="-1295400" y="3515380"/>
            <a:ext cx="4724400" cy="1588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1066800" y="5953780"/>
            <a:ext cx="20475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cache size →</a:t>
            </a:r>
          </a:p>
        </p:txBody>
      </p:sp>
      <p:sp>
        <p:nvSpPr>
          <p:cNvPr id="9" name="TextBox 8"/>
          <p:cNvSpPr txBox="1"/>
          <p:nvPr>
            <p:custDataLst>
              <p:tags r:id="rId5"/>
            </p:custDataLst>
          </p:nvPr>
        </p:nvSpPr>
        <p:spPr>
          <a:xfrm rot="16200000">
            <a:off x="-299490" y="4663250"/>
            <a:ext cx="19045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miss rate →</a:t>
            </a:r>
          </a:p>
        </p:txBody>
      </p:sp>
      <p:sp>
        <p:nvSpPr>
          <p:cNvPr id="17" name="Freeform 16"/>
          <p:cNvSpPr/>
          <p:nvPr>
            <p:custDataLst>
              <p:tags r:id="rId6"/>
            </p:custDataLst>
          </p:nvPr>
        </p:nvSpPr>
        <p:spPr>
          <a:xfrm>
            <a:off x="1066800" y="1457980"/>
            <a:ext cx="6934200" cy="3733800"/>
          </a:xfrm>
          <a:custGeom>
            <a:avLst/>
            <a:gdLst>
              <a:gd name="connsiteX0" fmla="*/ 0 w 6174768"/>
              <a:gd name="connsiteY0" fmla="*/ 0 h 3606229"/>
              <a:gd name="connsiteX1" fmla="*/ 1006867 w 6174768"/>
              <a:gd name="connsiteY1" fmla="*/ 1345915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6174768 w 6174768"/>
              <a:gd name="connsiteY2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271418 w 6174768"/>
              <a:gd name="connsiteY1" fmla="*/ 70710 h 3606229"/>
              <a:gd name="connsiteX2" fmla="*/ 6174768 w 6174768"/>
              <a:gd name="connsiteY2" fmla="*/ 3606229 h 3606229"/>
              <a:gd name="connsiteX0" fmla="*/ 0 w 6174768"/>
              <a:gd name="connsiteY0" fmla="*/ 1909180 h 3535519"/>
              <a:gd name="connsiteX1" fmla="*/ 271418 w 6174768"/>
              <a:gd name="connsiteY1" fmla="*/ 0 h 3535519"/>
              <a:gd name="connsiteX2" fmla="*/ 6174768 w 6174768"/>
              <a:gd name="connsiteY2" fmla="*/ 3535519 h 353551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3747651"/>
              <a:gd name="connsiteX1" fmla="*/ 6174768 w 6174768"/>
              <a:gd name="connsiteY1" fmla="*/ 3747651 h 3747651"/>
              <a:gd name="connsiteX0" fmla="*/ 0 w 6174768"/>
              <a:gd name="connsiteY0" fmla="*/ 0 h 3747651"/>
              <a:gd name="connsiteX1" fmla="*/ 6174768 w 6174768"/>
              <a:gd name="connsiteY1" fmla="*/ 3747651 h 3747651"/>
              <a:gd name="connsiteX0" fmla="*/ 0 w 6174768"/>
              <a:gd name="connsiteY0" fmla="*/ 0 h 3464809"/>
              <a:gd name="connsiteX1" fmla="*/ 6174768 w 6174768"/>
              <a:gd name="connsiteY1" fmla="*/ 3464809 h 346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74768" h="3464809">
                <a:moveTo>
                  <a:pt x="0" y="0"/>
                </a:moveTo>
                <a:cubicBezTo>
                  <a:pt x="3257528" y="2901776"/>
                  <a:pt x="4116512" y="2922696"/>
                  <a:pt x="6174768" y="3464809"/>
                </a:cubicBezTo>
              </a:path>
            </a:pathLst>
          </a:cu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>
            <p:custDataLst>
              <p:tags r:id="rId7"/>
            </p:custDataLst>
          </p:nvPr>
        </p:nvSpPr>
        <p:spPr>
          <a:xfrm>
            <a:off x="1066800" y="1991380"/>
            <a:ext cx="6934200" cy="3352800"/>
          </a:xfrm>
          <a:custGeom>
            <a:avLst/>
            <a:gdLst>
              <a:gd name="connsiteX0" fmla="*/ 0 w 6174768"/>
              <a:gd name="connsiteY0" fmla="*/ 0 h 3606229"/>
              <a:gd name="connsiteX1" fmla="*/ 1006867 w 6174768"/>
              <a:gd name="connsiteY1" fmla="*/ 1345915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6174768 w 6174768"/>
              <a:gd name="connsiteY2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271418 w 6174768"/>
              <a:gd name="connsiteY1" fmla="*/ 70710 h 3606229"/>
              <a:gd name="connsiteX2" fmla="*/ 6174768 w 6174768"/>
              <a:gd name="connsiteY2" fmla="*/ 3606229 h 3606229"/>
              <a:gd name="connsiteX0" fmla="*/ 0 w 6174768"/>
              <a:gd name="connsiteY0" fmla="*/ 1909180 h 3535519"/>
              <a:gd name="connsiteX1" fmla="*/ 271418 w 6174768"/>
              <a:gd name="connsiteY1" fmla="*/ 0 h 3535519"/>
              <a:gd name="connsiteX2" fmla="*/ 6174768 w 6174768"/>
              <a:gd name="connsiteY2" fmla="*/ 3535519 h 353551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3747651"/>
              <a:gd name="connsiteX1" fmla="*/ 6174768 w 6174768"/>
              <a:gd name="connsiteY1" fmla="*/ 3747651 h 3747651"/>
              <a:gd name="connsiteX0" fmla="*/ 0 w 6174768"/>
              <a:gd name="connsiteY0" fmla="*/ 0 h 3747651"/>
              <a:gd name="connsiteX1" fmla="*/ 6174768 w 6174768"/>
              <a:gd name="connsiteY1" fmla="*/ 3747651 h 3747651"/>
              <a:gd name="connsiteX0" fmla="*/ 0 w 6174768"/>
              <a:gd name="connsiteY0" fmla="*/ 0 h 3464809"/>
              <a:gd name="connsiteX1" fmla="*/ 6174768 w 6174768"/>
              <a:gd name="connsiteY1" fmla="*/ 3464809 h 346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74768" h="3464809">
                <a:moveTo>
                  <a:pt x="0" y="0"/>
                </a:moveTo>
                <a:cubicBezTo>
                  <a:pt x="3257528" y="2901776"/>
                  <a:pt x="4116512" y="2922696"/>
                  <a:pt x="6174768" y="3464809"/>
                </a:cubicBezTo>
              </a:path>
            </a:pathLst>
          </a:cu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>
            <p:custDataLst>
              <p:tags r:id="rId8"/>
            </p:custDataLst>
          </p:nvPr>
        </p:nvSpPr>
        <p:spPr>
          <a:xfrm>
            <a:off x="1066800" y="2600980"/>
            <a:ext cx="6934200" cy="2819400"/>
          </a:xfrm>
          <a:custGeom>
            <a:avLst/>
            <a:gdLst>
              <a:gd name="connsiteX0" fmla="*/ 0 w 6174768"/>
              <a:gd name="connsiteY0" fmla="*/ 0 h 3606229"/>
              <a:gd name="connsiteX1" fmla="*/ 1006867 w 6174768"/>
              <a:gd name="connsiteY1" fmla="*/ 1345915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6174768 w 6174768"/>
              <a:gd name="connsiteY2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271418 w 6174768"/>
              <a:gd name="connsiteY1" fmla="*/ 70710 h 3606229"/>
              <a:gd name="connsiteX2" fmla="*/ 6174768 w 6174768"/>
              <a:gd name="connsiteY2" fmla="*/ 3606229 h 3606229"/>
              <a:gd name="connsiteX0" fmla="*/ 0 w 6174768"/>
              <a:gd name="connsiteY0" fmla="*/ 1909180 h 3535519"/>
              <a:gd name="connsiteX1" fmla="*/ 271418 w 6174768"/>
              <a:gd name="connsiteY1" fmla="*/ 0 h 3535519"/>
              <a:gd name="connsiteX2" fmla="*/ 6174768 w 6174768"/>
              <a:gd name="connsiteY2" fmla="*/ 3535519 h 353551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3747651"/>
              <a:gd name="connsiteX1" fmla="*/ 6174768 w 6174768"/>
              <a:gd name="connsiteY1" fmla="*/ 3747651 h 3747651"/>
              <a:gd name="connsiteX0" fmla="*/ 0 w 6174768"/>
              <a:gd name="connsiteY0" fmla="*/ 0 h 3747651"/>
              <a:gd name="connsiteX1" fmla="*/ 6174768 w 6174768"/>
              <a:gd name="connsiteY1" fmla="*/ 3747651 h 3747651"/>
              <a:gd name="connsiteX0" fmla="*/ 0 w 6174768"/>
              <a:gd name="connsiteY0" fmla="*/ 0 h 3464809"/>
              <a:gd name="connsiteX1" fmla="*/ 6174768 w 6174768"/>
              <a:gd name="connsiteY1" fmla="*/ 3464809 h 346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74768" h="3464809">
                <a:moveTo>
                  <a:pt x="0" y="0"/>
                </a:moveTo>
                <a:cubicBezTo>
                  <a:pt x="3257528" y="2901776"/>
                  <a:pt x="4116512" y="2922696"/>
                  <a:pt x="6174768" y="3464809"/>
                </a:cubicBezTo>
              </a:path>
            </a:pathLst>
          </a:cu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>
            <p:custDataLst>
              <p:tags r:id="rId9"/>
            </p:custDataLst>
          </p:nvPr>
        </p:nvSpPr>
        <p:spPr>
          <a:xfrm>
            <a:off x="1066800" y="3515380"/>
            <a:ext cx="6934200" cy="1905000"/>
          </a:xfrm>
          <a:custGeom>
            <a:avLst/>
            <a:gdLst>
              <a:gd name="connsiteX0" fmla="*/ 0 w 6174768"/>
              <a:gd name="connsiteY0" fmla="*/ 0 h 3606229"/>
              <a:gd name="connsiteX1" fmla="*/ 1006867 w 6174768"/>
              <a:gd name="connsiteY1" fmla="*/ 1345915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4171308 w 6174768"/>
              <a:gd name="connsiteY2" fmla="*/ 2537717 h 3606229"/>
              <a:gd name="connsiteX3" fmla="*/ 6174768 w 6174768"/>
              <a:gd name="connsiteY3" fmla="*/ 3606229 h 3606229"/>
              <a:gd name="connsiteX0" fmla="*/ 0 w 6174768"/>
              <a:gd name="connsiteY0" fmla="*/ 0 h 3606229"/>
              <a:gd name="connsiteX1" fmla="*/ 1221383 w 6174768"/>
              <a:gd name="connsiteY1" fmla="*/ 1202076 h 3606229"/>
              <a:gd name="connsiteX2" fmla="*/ 6174768 w 6174768"/>
              <a:gd name="connsiteY2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6174768 w 6174768"/>
              <a:gd name="connsiteY1" fmla="*/ 3606229 h 3606229"/>
              <a:gd name="connsiteX0" fmla="*/ 0 w 6174768"/>
              <a:gd name="connsiteY0" fmla="*/ 0 h 3606229"/>
              <a:gd name="connsiteX1" fmla="*/ 271418 w 6174768"/>
              <a:gd name="connsiteY1" fmla="*/ 70710 h 3606229"/>
              <a:gd name="connsiteX2" fmla="*/ 6174768 w 6174768"/>
              <a:gd name="connsiteY2" fmla="*/ 3606229 h 3606229"/>
              <a:gd name="connsiteX0" fmla="*/ 0 w 6174768"/>
              <a:gd name="connsiteY0" fmla="*/ 1909180 h 3535519"/>
              <a:gd name="connsiteX1" fmla="*/ 271418 w 6174768"/>
              <a:gd name="connsiteY1" fmla="*/ 0 h 3535519"/>
              <a:gd name="connsiteX2" fmla="*/ 6174768 w 6174768"/>
              <a:gd name="connsiteY2" fmla="*/ 3535519 h 353551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1626339"/>
              <a:gd name="connsiteX1" fmla="*/ 6174768 w 6174768"/>
              <a:gd name="connsiteY1" fmla="*/ 1626339 h 1626339"/>
              <a:gd name="connsiteX0" fmla="*/ 0 w 6174768"/>
              <a:gd name="connsiteY0" fmla="*/ 0 h 3747651"/>
              <a:gd name="connsiteX1" fmla="*/ 6174768 w 6174768"/>
              <a:gd name="connsiteY1" fmla="*/ 3747651 h 3747651"/>
              <a:gd name="connsiteX0" fmla="*/ 0 w 6174768"/>
              <a:gd name="connsiteY0" fmla="*/ 0 h 3747651"/>
              <a:gd name="connsiteX1" fmla="*/ 6174768 w 6174768"/>
              <a:gd name="connsiteY1" fmla="*/ 3747651 h 3747651"/>
              <a:gd name="connsiteX0" fmla="*/ 0 w 6174768"/>
              <a:gd name="connsiteY0" fmla="*/ 0 h 3464809"/>
              <a:gd name="connsiteX1" fmla="*/ 6174768 w 6174768"/>
              <a:gd name="connsiteY1" fmla="*/ 3464809 h 346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74768" h="3464809">
                <a:moveTo>
                  <a:pt x="0" y="0"/>
                </a:moveTo>
                <a:cubicBezTo>
                  <a:pt x="3257528" y="2901776"/>
                  <a:pt x="4116512" y="2922696"/>
                  <a:pt x="6174768" y="3464809"/>
                </a:cubicBezTo>
              </a:path>
            </a:pathLst>
          </a:cu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>
            <p:custDataLst>
              <p:tags r:id="rId10"/>
            </p:custDataLst>
          </p:nvPr>
        </p:nvSpPr>
        <p:spPr>
          <a:xfrm>
            <a:off x="990600" y="467380"/>
            <a:ext cx="69757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direct mapped, 2-way, 8-way, fully associative</a:t>
            </a:r>
          </a:p>
        </p:txBody>
      </p:sp>
      <p:sp>
        <p:nvSpPr>
          <p:cNvPr id="12" name="TextBox 11"/>
          <p:cNvSpPr txBox="1"/>
          <p:nvPr>
            <p:custDataLst>
              <p:tags r:id="rId11"/>
            </p:custDataLst>
          </p:nvPr>
        </p:nvSpPr>
        <p:spPr>
          <a:xfrm>
            <a:off x="990600" y="467380"/>
            <a:ext cx="24016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direct mapped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58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Cache Design</a:t>
            </a:r>
            <a:endParaRPr lang="en-US"/>
          </a:p>
        </p:txBody>
      </p:sp>
      <p:sp>
        <p:nvSpPr>
          <p:cNvPr id="353587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Need to determine parameters:</a:t>
            </a:r>
          </a:p>
          <a:p>
            <a:pPr lvl="1"/>
            <a:r>
              <a:rPr lang="en-US" dirty="0" smtClean="0"/>
              <a:t>Cache size</a:t>
            </a:r>
          </a:p>
          <a:p>
            <a:pPr lvl="1"/>
            <a:r>
              <a:rPr lang="en-US" dirty="0" smtClean="0"/>
              <a:t>Block size (aka line size)</a:t>
            </a:r>
          </a:p>
          <a:p>
            <a:pPr lvl="1"/>
            <a:r>
              <a:rPr lang="en-US" dirty="0" smtClean="0"/>
              <a:t>Number of ways of set-</a:t>
            </a:r>
            <a:r>
              <a:rPr lang="en-US" dirty="0" err="1" smtClean="0"/>
              <a:t>associativity</a:t>
            </a:r>
            <a:r>
              <a:rPr lang="en-US" dirty="0" smtClean="0"/>
              <a:t> (1, N, </a:t>
            </a:r>
            <a:r>
              <a:rPr lang="en-US" dirty="0" smtClean="0">
                <a:sym typeface="Symbol"/>
              </a:rPr>
              <a:t>)</a:t>
            </a:r>
            <a:endParaRPr lang="en-US" dirty="0" smtClean="0"/>
          </a:p>
          <a:p>
            <a:pPr lvl="1"/>
            <a:r>
              <a:rPr lang="en-US" dirty="0" smtClean="0"/>
              <a:t>Eviction policy</a:t>
            </a:r>
          </a:p>
          <a:p>
            <a:pPr lvl="1"/>
            <a:r>
              <a:rPr lang="en-US" dirty="0" smtClean="0"/>
              <a:t>Number of levels of caching, parameters for each</a:t>
            </a:r>
          </a:p>
          <a:p>
            <a:pPr lvl="1"/>
            <a:r>
              <a:rPr lang="en-US" dirty="0" smtClean="0"/>
              <a:t>Separate I-cache from D-cache, or Unified cache</a:t>
            </a:r>
          </a:p>
          <a:p>
            <a:pPr lvl="1"/>
            <a:r>
              <a:rPr lang="en-US" dirty="0" err="1" smtClean="0"/>
              <a:t>Prefetching</a:t>
            </a:r>
            <a:r>
              <a:rPr lang="en-US" dirty="0" smtClean="0"/>
              <a:t> policies / instructions</a:t>
            </a:r>
          </a:p>
          <a:p>
            <a:pPr lvl="1"/>
            <a:r>
              <a:rPr lang="en-US" dirty="0" smtClean="0"/>
              <a:t>Write policy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Today: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Caches </a:t>
            </a:r>
            <a:r>
              <a:rPr lang="en-US" dirty="0" err="1" smtClean="0"/>
              <a:t>vs</a:t>
            </a:r>
            <a:r>
              <a:rPr lang="en-US" dirty="0" smtClean="0"/>
              <a:t> memory </a:t>
            </a:r>
            <a:r>
              <a:rPr lang="en-US" dirty="0" err="1" smtClean="0"/>
              <a:t>vs</a:t>
            </a:r>
            <a:r>
              <a:rPr lang="en-US" dirty="0" smtClean="0"/>
              <a:t> tertiary storage</a:t>
            </a:r>
          </a:p>
          <a:p>
            <a:pPr lvl="1"/>
            <a:r>
              <a:rPr lang="en-US" dirty="0" smtClean="0"/>
              <a:t>Tradeoffs: big &amp;</a:t>
            </a:r>
            <a:r>
              <a:rPr lang="en-US" dirty="0"/>
              <a:t> </a:t>
            </a:r>
            <a:r>
              <a:rPr lang="en-US" dirty="0" smtClean="0"/>
              <a:t>slow </a:t>
            </a:r>
            <a:r>
              <a:rPr lang="en-US" dirty="0" err="1" smtClean="0"/>
              <a:t>vs</a:t>
            </a:r>
            <a:r>
              <a:rPr lang="en-US" dirty="0" smtClean="0"/>
              <a:t> small &amp; fast</a:t>
            </a:r>
          </a:p>
          <a:p>
            <a:pPr lvl="2"/>
            <a:r>
              <a:rPr lang="en-US" dirty="0" smtClean="0"/>
              <a:t>Best of both worlds</a:t>
            </a:r>
          </a:p>
          <a:p>
            <a:pPr lvl="1"/>
            <a:r>
              <a:rPr lang="en-US" dirty="0" smtClean="0"/>
              <a:t>working </a:t>
            </a:r>
            <a:r>
              <a:rPr lang="en-US" dirty="0"/>
              <a:t>set: 90/10 rule</a:t>
            </a:r>
          </a:p>
          <a:p>
            <a:pPr lvl="1"/>
            <a:r>
              <a:rPr lang="en-US" dirty="0" smtClean="0"/>
              <a:t>How to </a:t>
            </a:r>
            <a:r>
              <a:rPr lang="en-US" dirty="0"/>
              <a:t>predict future: </a:t>
            </a:r>
            <a:r>
              <a:rPr lang="en-US" dirty="0" smtClean="0"/>
              <a:t>temporal &amp; </a:t>
            </a:r>
            <a:r>
              <a:rPr lang="en-US" dirty="0" err="1" smtClean="0"/>
              <a:t>spacial</a:t>
            </a:r>
            <a:r>
              <a:rPr lang="en-US" dirty="0" smtClean="0"/>
              <a:t> </a:t>
            </a:r>
            <a:r>
              <a:rPr lang="en-US" dirty="0"/>
              <a:t>locality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/>
              <a:t>Cache organization, parameters and tradeoffs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associativity, line size, hit cost, miss penalty, hit rate</a:t>
            </a:r>
          </a:p>
          <a:p>
            <a:pPr lvl="1"/>
            <a:r>
              <a:rPr lang="en-US" dirty="0">
                <a:sym typeface="Wingdings" pitchFamily="2" charset="2"/>
              </a:rPr>
              <a:t>Fully Associative  higher hit cost, higher hit rate</a:t>
            </a:r>
          </a:p>
          <a:p>
            <a:pPr lvl="1"/>
            <a:r>
              <a:rPr lang="en-US" dirty="0"/>
              <a:t>Larger block size </a:t>
            </a:r>
            <a:r>
              <a:rPr lang="en-US" dirty="0">
                <a:sym typeface="Wingdings" pitchFamily="2" charset="2"/>
              </a:rPr>
              <a:t> lower hit cost, higher miss penalty</a:t>
            </a:r>
          </a:p>
          <a:p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797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 Real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8600" y="228600"/>
            <a:ext cx="8686800" cy="6705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1400" dirty="0" smtClean="0">
                <a:solidFill>
                  <a:schemeClr val="accent1"/>
                </a:solidFill>
                <a:latin typeface="Consolas" pitchFamily="49" charset="0"/>
              </a:rPr>
              <a:t>&gt; </a:t>
            </a:r>
            <a:r>
              <a:rPr lang="en-US" sz="1400" dirty="0" err="1" smtClean="0">
                <a:solidFill>
                  <a:schemeClr val="accent1"/>
                </a:solidFill>
                <a:latin typeface="Consolas" pitchFamily="49" charset="0"/>
              </a:rPr>
              <a:t>dmidecode</a:t>
            </a:r>
            <a:r>
              <a:rPr lang="en-US" sz="1400" dirty="0" smtClean="0">
                <a:solidFill>
                  <a:schemeClr val="accent1"/>
                </a:solidFill>
                <a:latin typeface="Consolas" pitchFamily="49" charset="0"/>
              </a:rPr>
              <a:t> -t cache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 Information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        Configuration: Enabled, Not </a:t>
            </a:r>
            <a:r>
              <a:rPr lang="en-US" sz="1400" dirty="0" err="1" smtClean="0">
                <a:latin typeface="Consolas" pitchFamily="49" charset="0"/>
              </a:rPr>
              <a:t>Socketed</a:t>
            </a:r>
            <a:r>
              <a:rPr lang="en-US" sz="1400" dirty="0" smtClean="0">
                <a:latin typeface="Consolas" pitchFamily="49" charset="0"/>
              </a:rPr>
              <a:t>, Level 1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        Operational Mode: Write Back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        Installed Size: 128 KB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        Error Correction Type: None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 Information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        Configuration: Enabled, Not </a:t>
            </a:r>
            <a:r>
              <a:rPr lang="en-US" sz="1400" dirty="0" err="1" smtClean="0">
                <a:latin typeface="Consolas" pitchFamily="49" charset="0"/>
              </a:rPr>
              <a:t>Socketed</a:t>
            </a:r>
            <a:r>
              <a:rPr lang="en-US" sz="1400" dirty="0" smtClean="0">
                <a:latin typeface="Consolas" pitchFamily="49" charset="0"/>
              </a:rPr>
              <a:t>, Level 2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        Operational Mode: Varies With Memory Address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        Installed Size: 6144 KB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        Error Correction Type: Single-bit ECC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solidFill>
                  <a:schemeClr val="accent1"/>
                </a:solidFill>
                <a:latin typeface="Consolas" pitchFamily="49" charset="0"/>
              </a:rPr>
              <a:t>&gt; </a:t>
            </a:r>
            <a:r>
              <a:rPr lang="en-US" sz="1400" dirty="0" err="1" smtClean="0">
                <a:solidFill>
                  <a:schemeClr val="accent1"/>
                </a:solidFill>
                <a:latin typeface="Consolas" pitchFamily="49" charset="0"/>
              </a:rPr>
              <a:t>cd</a:t>
            </a:r>
            <a:r>
              <a:rPr lang="en-US" sz="1400" dirty="0" smtClean="0">
                <a:solidFill>
                  <a:schemeClr val="accent1"/>
                </a:solidFill>
                <a:latin typeface="Consolas" pitchFamily="49" charset="0"/>
              </a:rPr>
              <a:t> /sys/devices/system/</a:t>
            </a:r>
            <a:r>
              <a:rPr lang="en-US" sz="1400" dirty="0" err="1" smtClean="0">
                <a:solidFill>
                  <a:schemeClr val="accent1"/>
                </a:solidFill>
                <a:latin typeface="Consolas" pitchFamily="49" charset="0"/>
              </a:rPr>
              <a:t>cpu</a:t>
            </a:r>
            <a:r>
              <a:rPr lang="en-US" sz="1400" dirty="0" smtClean="0">
                <a:solidFill>
                  <a:schemeClr val="accent1"/>
                </a:solidFill>
                <a:latin typeface="Consolas" pitchFamily="49" charset="0"/>
              </a:rPr>
              <a:t>/cpu0; </a:t>
            </a:r>
            <a:r>
              <a:rPr lang="en-US" sz="1400" dirty="0" err="1" smtClean="0">
                <a:solidFill>
                  <a:schemeClr val="accent1"/>
                </a:solidFill>
                <a:latin typeface="Consolas" pitchFamily="49" charset="0"/>
              </a:rPr>
              <a:t>grep</a:t>
            </a:r>
            <a:r>
              <a:rPr lang="en-US" sz="1400" dirty="0" smtClean="0">
                <a:solidFill>
                  <a:schemeClr val="accent1"/>
                </a:solidFill>
                <a:latin typeface="Consolas" pitchFamily="49" charset="0"/>
              </a:rPr>
              <a:t> cache/*/*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cache/index0/level:1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cache/index0/</a:t>
            </a:r>
            <a:r>
              <a:rPr lang="en-US" sz="1400" dirty="0" err="1" smtClean="0">
                <a:latin typeface="Consolas" pitchFamily="49" charset="0"/>
              </a:rPr>
              <a:t>type:Data</a:t>
            </a:r>
            <a:endParaRPr lang="en-US" sz="1400" dirty="0" smtClean="0">
              <a:latin typeface="Consolas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cache/index0/ways_of_associativity:8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cache/index0/number_of_sets:64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cache/index0/coherency_line_size:64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cache/index0/size:32K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cache/index1/level:1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cache/index1/</a:t>
            </a:r>
            <a:r>
              <a:rPr lang="en-US" sz="1400" dirty="0" err="1" smtClean="0">
                <a:latin typeface="Consolas" pitchFamily="49" charset="0"/>
              </a:rPr>
              <a:t>type:Instruction</a:t>
            </a:r>
            <a:endParaRPr lang="en-US" sz="1400" dirty="0" smtClean="0">
              <a:latin typeface="Consolas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cache/index1/ways_of_associativity:8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cache/index1/number_of_sets:64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cache/index1/coherency_line_size:64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cache/index1/size:32K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cache/index2/level:2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cache/index2/</a:t>
            </a:r>
            <a:r>
              <a:rPr lang="en-US" sz="1400" dirty="0" err="1" smtClean="0">
                <a:latin typeface="Consolas" pitchFamily="49" charset="0"/>
              </a:rPr>
              <a:t>type:Unified</a:t>
            </a:r>
            <a:endParaRPr lang="en-US" sz="1400" dirty="0" smtClean="0">
              <a:latin typeface="Consolas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cache/index2/shared_cpu_list:0-1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cache/index2/ways_of_associativity:24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cache/index2/number_of_sets:4096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cache/index2/coherency_line_size:64</a:t>
            </a:r>
          </a:p>
          <a:p>
            <a:pPr>
              <a:lnSpc>
                <a:spcPct val="80000"/>
              </a:lnSpc>
            </a:pPr>
            <a:r>
              <a:rPr lang="en-US" sz="1400" dirty="0" smtClean="0">
                <a:latin typeface="Consolas" pitchFamily="49" charset="0"/>
              </a:rPr>
              <a:t>cache/index2/size:6144K</a:t>
            </a:r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>
          <a:xfrm>
            <a:off x="5791200" y="304800"/>
            <a:ext cx="32127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Dual-core 3.16GHz Intel </a:t>
            </a:r>
            <a:br>
              <a:rPr lang="en-US" sz="2400" dirty="0" smtClean="0">
                <a:solidFill>
                  <a:schemeClr val="accent1"/>
                </a:solidFill>
              </a:rPr>
            </a:br>
            <a:r>
              <a:rPr lang="en-US" sz="2400" dirty="0" smtClean="0">
                <a:solidFill>
                  <a:schemeClr val="accent1"/>
                </a:solidFill>
              </a:rPr>
              <a:t>(purchased in 2009)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 Real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Dual 32K L1 Instruction caches</a:t>
            </a:r>
          </a:p>
          <a:p>
            <a:pPr lvl="1"/>
            <a:r>
              <a:rPr lang="en-US" dirty="0" smtClean="0"/>
              <a:t>8-way set associative</a:t>
            </a:r>
          </a:p>
          <a:p>
            <a:pPr lvl="1"/>
            <a:r>
              <a:rPr lang="en-US" dirty="0" smtClean="0"/>
              <a:t>64 sets</a:t>
            </a:r>
          </a:p>
          <a:p>
            <a:pPr lvl="1"/>
            <a:r>
              <a:rPr lang="en-US" dirty="0" smtClean="0"/>
              <a:t>64 byte line size</a:t>
            </a:r>
          </a:p>
          <a:p>
            <a:r>
              <a:rPr lang="en-US" dirty="0" smtClean="0"/>
              <a:t>Dual 32K L1 Data caches</a:t>
            </a:r>
          </a:p>
          <a:p>
            <a:pPr lvl="1"/>
            <a:r>
              <a:rPr lang="en-US" dirty="0" smtClean="0"/>
              <a:t>Same as above</a:t>
            </a:r>
          </a:p>
          <a:p>
            <a:r>
              <a:rPr lang="en-US" dirty="0" smtClean="0"/>
              <a:t>Single 6M L2 Unified cache</a:t>
            </a:r>
          </a:p>
          <a:p>
            <a:pPr lvl="1"/>
            <a:r>
              <a:rPr lang="en-US" dirty="0" smtClean="0"/>
              <a:t>24-way set associative (!!!)</a:t>
            </a:r>
          </a:p>
          <a:p>
            <a:pPr lvl="1"/>
            <a:r>
              <a:rPr lang="en-US" dirty="0" smtClean="0"/>
              <a:t>4096 sets</a:t>
            </a:r>
          </a:p>
          <a:p>
            <a:pPr lvl="1"/>
            <a:r>
              <a:rPr lang="en-US" dirty="0" smtClean="0"/>
              <a:t>64 byte line size</a:t>
            </a:r>
          </a:p>
          <a:p>
            <a:r>
              <a:rPr lang="en-US" dirty="0" smtClean="0"/>
              <a:t>4GB Main memory</a:t>
            </a:r>
          </a:p>
          <a:p>
            <a:r>
              <a:rPr lang="en-US" dirty="0" smtClean="0"/>
              <a:t>1TB Disk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>
          <a:xfrm>
            <a:off x="5791200" y="304800"/>
            <a:ext cx="32127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Dual-core 3.16GHz Intel </a:t>
            </a:r>
            <a:br>
              <a:rPr lang="en-US" sz="2400" dirty="0" smtClean="0">
                <a:solidFill>
                  <a:schemeClr val="accent1"/>
                </a:solidFill>
              </a:rPr>
            </a:br>
            <a:r>
              <a:rPr lang="en-US" sz="2400" dirty="0" smtClean="0">
                <a:solidFill>
                  <a:schemeClr val="accent1"/>
                </a:solidFill>
              </a:rPr>
              <a:t>(purchased in 2009)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57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Basic Cache Organization</a:t>
            </a:r>
            <a:endParaRPr lang="en-US"/>
          </a:p>
        </p:txBody>
      </p:sp>
      <p:sp>
        <p:nvSpPr>
          <p:cNvPr id="331571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Q: How to decide block size?</a:t>
            </a:r>
          </a:p>
          <a:p>
            <a:r>
              <a:rPr lang="en-US" dirty="0" smtClean="0"/>
              <a:t>A: Try it and see</a:t>
            </a:r>
          </a:p>
          <a:p>
            <a:r>
              <a:rPr lang="en-US" dirty="0" smtClean="0"/>
              <a:t>But: depends on cache size, workload, </a:t>
            </a:r>
            <a:br>
              <a:rPr lang="en-US" dirty="0" smtClean="0"/>
            </a:br>
            <a:r>
              <a:rPr lang="en-US" dirty="0" smtClean="0"/>
              <a:t>associativity, …</a:t>
            </a:r>
          </a:p>
          <a:p>
            <a:endParaRPr lang="en-US" dirty="0" smtClean="0"/>
          </a:p>
          <a:p>
            <a:r>
              <a:rPr lang="en-US" dirty="0" smtClean="0"/>
              <a:t>Experimental approach!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pic>
        <p:nvPicPr>
          <p:cNvPr id="3317764" name="Picture 4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 l="24883" t="24959" r="22852" b="27417"/>
          <a:stretch>
            <a:fillRect/>
          </a:stretch>
        </p:blipFill>
        <p:spPr bwMode="auto">
          <a:xfrm>
            <a:off x="0" y="533400"/>
            <a:ext cx="9098184" cy="5181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lg" len="lg"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98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Tradeoffs</a:t>
            </a:r>
            <a:endParaRPr lang="en-US" dirty="0"/>
          </a:p>
        </p:txBody>
      </p:sp>
      <p:sp>
        <p:nvSpPr>
          <p:cNvPr id="331981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For a given total cache size,</a:t>
            </a:r>
          </a:p>
          <a:p>
            <a:r>
              <a:rPr lang="en-US" dirty="0" smtClean="0"/>
              <a:t>larger block sizes mean…. </a:t>
            </a:r>
          </a:p>
          <a:p>
            <a:pPr lvl="1"/>
            <a:r>
              <a:rPr lang="en-US" dirty="0" smtClean="0"/>
              <a:t>fewer lines</a:t>
            </a:r>
          </a:p>
          <a:p>
            <a:pPr lvl="1"/>
            <a:r>
              <a:rPr lang="en-US" dirty="0" smtClean="0"/>
              <a:t>so fewer tags (and smaller tags for associative caches)</a:t>
            </a:r>
          </a:p>
          <a:p>
            <a:pPr lvl="1"/>
            <a:r>
              <a:rPr lang="en-US" dirty="0" smtClean="0"/>
              <a:t>so less overhead</a:t>
            </a:r>
          </a:p>
          <a:p>
            <a:pPr lvl="1"/>
            <a:r>
              <a:rPr lang="en-US" dirty="0" smtClean="0"/>
              <a:t>and fewer cold misses (within-block “</a:t>
            </a:r>
            <a:r>
              <a:rPr lang="en-US" dirty="0" err="1" smtClean="0"/>
              <a:t>prefetching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But also…</a:t>
            </a:r>
          </a:p>
          <a:p>
            <a:pPr lvl="1"/>
            <a:r>
              <a:rPr lang="en-US" dirty="0" smtClean="0"/>
              <a:t>fewer blocks available (for scattered accesses!)</a:t>
            </a:r>
          </a:p>
          <a:p>
            <a:pPr lvl="1"/>
            <a:r>
              <a:rPr lang="en-US" dirty="0" smtClean="0"/>
              <a:t>so more conflicts</a:t>
            </a:r>
          </a:p>
          <a:p>
            <a:pPr lvl="1"/>
            <a:r>
              <a:rPr lang="en-US" dirty="0" smtClean="0"/>
              <a:t>and larger miss penalty (time to fetch block)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Writing with Caches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Cached Write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8600" y="304800"/>
            <a:ext cx="8686800" cy="685800"/>
          </a:xfrm>
        </p:spPr>
        <p:txBody>
          <a:bodyPr/>
          <a:lstStyle/>
          <a:p>
            <a:r>
              <a:rPr lang="en-US" dirty="0" smtClean="0"/>
              <a:t>Q: How to write data?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85800" y="985837"/>
            <a:ext cx="1676400" cy="146843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200">
              <a:solidFill>
                <a:srgbClr val="FFFFFF"/>
              </a:solidFill>
              <a:latin typeface="Calibri"/>
            </a:endParaRP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CPU</a:t>
            </a: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20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00400" y="1095375"/>
            <a:ext cx="1676400" cy="1019175"/>
          </a:xfrm>
          <a:prstGeom prst="rect">
            <a:avLst/>
          </a:prstGeom>
          <a:solidFill>
            <a:srgbClr val="003300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Cache</a:t>
            </a: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SRAM</a:t>
            </a:r>
          </a:p>
        </p:txBody>
      </p:sp>
      <p:sp>
        <p:nvSpPr>
          <p:cNvPr id="6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715000" y="685800"/>
            <a:ext cx="1676400" cy="19177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200">
              <a:solidFill>
                <a:srgbClr val="FFFFFF"/>
              </a:solidFill>
              <a:latin typeface="Calibri"/>
            </a:endParaRP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Memory</a:t>
            </a: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DRAM</a:t>
            </a: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20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2514600" y="1595437"/>
            <a:ext cx="6096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stealth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4953000" y="1595437"/>
            <a:ext cx="6096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stealth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514600" y="1900237"/>
            <a:ext cx="6096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stealth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4953000" y="1900237"/>
            <a:ext cx="6096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stealth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444540" y="1065212"/>
            <a:ext cx="667169" cy="46935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000" dirty="0" err="1">
                <a:solidFill>
                  <a:srgbClr val="FFFFFF"/>
                </a:solidFill>
                <a:latin typeface="Calibri"/>
              </a:rPr>
              <a:t>addr</a:t>
            </a:r>
            <a:endParaRPr lang="en-US" sz="20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461655" y="1824037"/>
            <a:ext cx="647228" cy="46935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000" dirty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3"/>
          <p:cNvSpPr txBox="1">
            <a:spLocks noChangeArrowheads="1"/>
          </p:cNvSpPr>
          <p:nvPr>
            <p:custDataLst>
              <p:tags r:id="rId12"/>
            </p:custDataLst>
          </p:nvPr>
        </p:nvSpPr>
        <p:spPr>
          <a:xfrm>
            <a:off x="228600" y="2743200"/>
            <a:ext cx="8686800" cy="3886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If data is already in the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cache…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No-Write</a:t>
            </a:r>
          </a:p>
          <a:p>
            <a:pPr marL="458788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writes invalidate the cache and go directly to memory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Write-Through</a:t>
            </a:r>
          </a:p>
          <a:p>
            <a:pPr marL="458788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writes go to main memory and cache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Write-Back</a:t>
            </a:r>
          </a:p>
          <a:p>
            <a:pPr marL="458788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CPU writes only to cache</a:t>
            </a:r>
          </a:p>
          <a:p>
            <a:pPr marL="458788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cache writes to main memory </a:t>
            </a: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later (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when block is evicted)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Write Allocation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8600" y="304800"/>
            <a:ext cx="8686800" cy="685800"/>
          </a:xfrm>
        </p:spPr>
        <p:txBody>
          <a:bodyPr/>
          <a:lstStyle/>
          <a:p>
            <a:r>
              <a:rPr lang="en-US" dirty="0" smtClean="0"/>
              <a:t>Q: How to write data?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85800" y="985837"/>
            <a:ext cx="1676400" cy="146843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200">
              <a:solidFill>
                <a:srgbClr val="FFFFFF"/>
              </a:solidFill>
              <a:latin typeface="Calibri"/>
            </a:endParaRP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CPU</a:t>
            </a: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20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200400" y="1095375"/>
            <a:ext cx="1676400" cy="1019175"/>
          </a:xfrm>
          <a:prstGeom prst="rect">
            <a:avLst/>
          </a:prstGeom>
          <a:solidFill>
            <a:srgbClr val="003300"/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Cache</a:t>
            </a: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SRAM</a:t>
            </a:r>
          </a:p>
        </p:txBody>
      </p:sp>
      <p:sp>
        <p:nvSpPr>
          <p:cNvPr id="6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715000" y="685800"/>
            <a:ext cx="1676400" cy="19177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8575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200">
              <a:solidFill>
                <a:srgbClr val="FFFFFF"/>
              </a:solidFill>
              <a:latin typeface="Calibri"/>
            </a:endParaRP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Memory</a:t>
            </a: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solidFill>
                  <a:srgbClr val="FFFFFF"/>
                </a:solidFill>
                <a:latin typeface="Calibri"/>
              </a:rPr>
              <a:t>DRAM</a:t>
            </a:r>
          </a:p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20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2514600" y="1595437"/>
            <a:ext cx="6096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stealth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4953000" y="1595437"/>
            <a:ext cx="6096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stealth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514600" y="1900237"/>
            <a:ext cx="6096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stealth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4953000" y="1900237"/>
            <a:ext cx="609600" cy="0"/>
          </a:xfrm>
          <a:prstGeom prst="line">
            <a:avLst/>
          </a:prstGeom>
          <a:noFill/>
          <a:ln w="57150">
            <a:solidFill>
              <a:srgbClr val="FFFFFF"/>
            </a:solidFill>
            <a:round/>
            <a:headEnd/>
            <a:tailEnd type="stealth" w="med" len="med"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444540" y="1065212"/>
            <a:ext cx="667169" cy="46935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000" dirty="0" err="1">
                <a:solidFill>
                  <a:srgbClr val="FFFFFF"/>
                </a:solidFill>
                <a:latin typeface="Calibri"/>
              </a:rPr>
              <a:t>addr</a:t>
            </a:r>
            <a:endParaRPr lang="en-US" sz="2000" dirty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461655" y="1824037"/>
            <a:ext cx="647228" cy="46935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000" dirty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3" name="Rectangle 3"/>
          <p:cNvSpPr txBox="1">
            <a:spLocks noChangeArrowheads="1"/>
          </p:cNvSpPr>
          <p:nvPr>
            <p:custDataLst>
              <p:tags r:id="rId12"/>
            </p:custDataLst>
          </p:nvPr>
        </p:nvSpPr>
        <p:spPr>
          <a:xfrm>
            <a:off x="228600" y="2743200"/>
            <a:ext cx="86868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If data is not in the 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cache…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Write-Allocate</a:t>
            </a:r>
          </a:p>
          <a:p>
            <a:pPr marL="458788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allocate a cache line for </a:t>
            </a:r>
            <a:r>
              <a:rPr lang="en-US" sz="2000" dirty="0" smtClean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new data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(and maybe write-through)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8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No-Write-Allocate</a:t>
            </a:r>
          </a:p>
          <a:p>
            <a:pPr marL="458788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ignore cache, just go to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main memory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2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0" y="914400"/>
            <a:ext cx="2209800" cy="5791200"/>
          </a:xfrm>
          <a:prstGeom prst="rect">
            <a:avLst/>
          </a:prstGeom>
          <a:solidFill>
            <a:schemeClr val="tx1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Memory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7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ltGray">
          <a:xfrm>
            <a:off x="2819400" y="914400"/>
            <a:ext cx="4038600" cy="5791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Direct Mapped Cache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+ Write-through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+ Write-allocate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400" y="914400"/>
            <a:ext cx="2667000" cy="5791200"/>
          </a:xfrm>
          <a:prstGeom prst="rect">
            <a:avLst/>
          </a:prstGeom>
          <a:solidFill>
            <a:srgbClr val="6800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Processor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9" name="Rectangle 5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>
          <a:xfrm>
            <a:off x="-76200" y="-76200"/>
            <a:ext cx="9525000" cy="533400"/>
          </a:xfrm>
        </p:spPr>
        <p:txBody>
          <a:bodyPr/>
          <a:lstStyle/>
          <a:p>
            <a:r>
              <a:rPr lang="en-US" dirty="0" smtClean="0"/>
              <a:t>A Simple 2-Way Set Associative Cache</a:t>
            </a:r>
            <a:endParaRPr lang="en-US" dirty="0"/>
          </a:p>
        </p:txBody>
      </p:sp>
      <p:sp>
        <p:nvSpPr>
          <p:cNvPr id="3482639" name="Text Box 1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28600" y="1524000"/>
            <a:ext cx="2159694" cy="267765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7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sb</a:t>
            </a:r>
            <a:r>
              <a:rPr lang="en-US" sz="2400" b="1" dirty="0" smtClean="0">
                <a:solidFill>
                  <a:schemeClr val="accent1"/>
                </a:solidFill>
              </a:rPr>
              <a:t>  $2 </a:t>
            </a:r>
            <a:r>
              <a:rPr lang="en-US" sz="2400" b="1" dirty="0" smtClean="0">
                <a:solidFill>
                  <a:schemeClr val="accent1"/>
                </a:solidFill>
                <a:sym typeface="Symbol" pitchFamily="18" charset="2"/>
              </a:rPr>
              <a:t> M[ 0 ]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sb</a:t>
            </a:r>
            <a:r>
              <a:rPr lang="en-US" sz="2400" b="1" dirty="0" smtClean="0">
                <a:solidFill>
                  <a:schemeClr val="accent1"/>
                </a:solidFill>
              </a:rPr>
              <a:t>  $1 </a:t>
            </a:r>
            <a:r>
              <a:rPr lang="en-US" sz="2400" b="1" dirty="0" smtClean="0">
                <a:solidFill>
                  <a:schemeClr val="accent1"/>
                </a:solidFill>
                <a:sym typeface="Symbol" pitchFamily="18" charset="2"/>
              </a:rPr>
              <a:t> M[ 5 ]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[ 9 ]</a:t>
            </a: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sb</a:t>
            </a:r>
            <a:r>
              <a:rPr lang="en-US" sz="2400" b="1" dirty="0" smtClean="0">
                <a:solidFill>
                  <a:schemeClr val="accent1"/>
                </a:solidFill>
              </a:rPr>
              <a:t>  $1 </a:t>
            </a:r>
            <a:r>
              <a:rPr lang="en-US" sz="2400" b="1" dirty="0" smtClean="0">
                <a:solidFill>
                  <a:schemeClr val="accent1"/>
                </a:solidFill>
                <a:sym typeface="Symbol" pitchFamily="18" charset="2"/>
              </a:rPr>
              <a:t> M[ 5 ]</a:t>
            </a: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sb</a:t>
            </a:r>
            <a:r>
              <a:rPr lang="en-US" sz="2400" b="1" dirty="0" smtClean="0">
                <a:solidFill>
                  <a:schemeClr val="accent1"/>
                </a:solidFill>
              </a:rPr>
              <a:t>  $1 </a:t>
            </a:r>
            <a:r>
              <a:rPr lang="en-US" sz="2400" b="1" dirty="0" smtClean="0">
                <a:solidFill>
                  <a:schemeClr val="accent1"/>
                </a:solidFill>
                <a:sym typeface="Symbol" pitchFamily="18" charset="2"/>
              </a:rPr>
              <a:t> M[ 0 ]</a:t>
            </a:r>
          </a:p>
        </p:txBody>
      </p:sp>
      <p:sp>
        <p:nvSpPr>
          <p:cNvPr id="3482645" name="Text Box 2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048000" y="3424535"/>
            <a:ext cx="2702728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tabLst>
                <a:tab pos="509588" algn="l"/>
                <a:tab pos="1946275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V 	tag    		data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6" name="Rectangle 22"/>
          <p:cNvSpPr>
            <a:spLocks noChangeArrowheads="1"/>
          </p:cNvSpPr>
          <p:nvPr>
            <p:custDataLst>
              <p:tags r:id="rId7"/>
            </p:custDataLst>
          </p:nvPr>
        </p:nvSpPr>
        <p:spPr bwMode="ltGray">
          <a:xfrm>
            <a:off x="1066800" y="45720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650" name="Text Box 2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4572000"/>
            <a:ext cx="550151" cy="18158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$1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$2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$3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$4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3" name="Rectangle 22"/>
          <p:cNvSpPr>
            <a:spLocks noChangeArrowheads="1"/>
          </p:cNvSpPr>
          <p:nvPr>
            <p:custDataLst>
              <p:tags r:id="rId9"/>
            </p:custDataLst>
          </p:nvPr>
        </p:nvSpPr>
        <p:spPr bwMode="ltGray">
          <a:xfrm>
            <a:off x="1066800" y="50292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22"/>
          <p:cNvSpPr>
            <a:spLocks noChangeArrowheads="1"/>
          </p:cNvSpPr>
          <p:nvPr>
            <p:custDataLst>
              <p:tags r:id="rId10"/>
            </p:custDataLst>
          </p:nvPr>
        </p:nvSpPr>
        <p:spPr bwMode="ltGray">
          <a:xfrm>
            <a:off x="1066800" y="54864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22"/>
          <p:cNvSpPr>
            <a:spLocks noChangeArrowheads="1"/>
          </p:cNvSpPr>
          <p:nvPr>
            <p:custDataLst>
              <p:tags r:id="rId11"/>
            </p:custDataLst>
          </p:nvPr>
        </p:nvSpPr>
        <p:spPr bwMode="ltGray">
          <a:xfrm>
            <a:off x="1066800" y="59436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22"/>
          <p:cNvSpPr>
            <a:spLocks noChangeArrowheads="1"/>
          </p:cNvSpPr>
          <p:nvPr>
            <p:custDataLst>
              <p:tags r:id="rId12"/>
            </p:custDataLst>
          </p:nvPr>
        </p:nvSpPr>
        <p:spPr bwMode="ltGray">
          <a:xfrm>
            <a:off x="2971800" y="38862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ltGray">
          <a:xfrm>
            <a:off x="3429000" y="38862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2"/>
          <p:cNvSpPr>
            <a:spLocks noChangeArrowheads="1"/>
          </p:cNvSpPr>
          <p:nvPr>
            <p:custDataLst>
              <p:tags r:id="rId14"/>
            </p:custDataLst>
          </p:nvPr>
        </p:nvSpPr>
        <p:spPr bwMode="ltGray">
          <a:xfrm>
            <a:off x="4267200" y="38862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ltGray">
          <a:xfrm>
            <a:off x="5486400" y="38862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2"/>
          <p:cNvSpPr>
            <a:spLocks noChangeArrowheads="1"/>
          </p:cNvSpPr>
          <p:nvPr>
            <p:custDataLst>
              <p:tags r:id="rId16"/>
            </p:custDataLst>
          </p:nvPr>
        </p:nvSpPr>
        <p:spPr bwMode="ltGray">
          <a:xfrm>
            <a:off x="2971800" y="43434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22"/>
          <p:cNvSpPr>
            <a:spLocks noChangeArrowheads="1"/>
          </p:cNvSpPr>
          <p:nvPr>
            <p:custDataLst>
              <p:tags r:id="rId17"/>
            </p:custDataLst>
          </p:nvPr>
        </p:nvSpPr>
        <p:spPr bwMode="ltGray">
          <a:xfrm>
            <a:off x="3429000" y="43434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ltGray">
          <a:xfrm>
            <a:off x="4267200" y="43434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ltGray">
          <a:xfrm>
            <a:off x="5486400" y="43434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ltGray">
          <a:xfrm>
            <a:off x="2971800" y="48006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ltGray">
          <a:xfrm>
            <a:off x="3429000" y="48006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ltGray">
          <a:xfrm>
            <a:off x="4267200" y="4800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Rectangle 22"/>
          <p:cNvSpPr>
            <a:spLocks noChangeArrowheads="1"/>
          </p:cNvSpPr>
          <p:nvPr>
            <p:custDataLst>
              <p:tags r:id="rId23"/>
            </p:custDataLst>
          </p:nvPr>
        </p:nvSpPr>
        <p:spPr bwMode="ltGray">
          <a:xfrm>
            <a:off x="5486400" y="4800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ectangle 22"/>
          <p:cNvSpPr>
            <a:spLocks noChangeArrowheads="1"/>
          </p:cNvSpPr>
          <p:nvPr>
            <p:custDataLst>
              <p:tags r:id="rId24"/>
            </p:custDataLst>
          </p:nvPr>
        </p:nvSpPr>
        <p:spPr bwMode="ltGray">
          <a:xfrm>
            <a:off x="2971800" y="52578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22"/>
          <p:cNvSpPr>
            <a:spLocks noChangeArrowheads="1"/>
          </p:cNvSpPr>
          <p:nvPr>
            <p:custDataLst>
              <p:tags r:id="rId25"/>
            </p:custDataLst>
          </p:nvPr>
        </p:nvSpPr>
        <p:spPr bwMode="ltGray">
          <a:xfrm>
            <a:off x="3429000" y="52578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22"/>
          <p:cNvSpPr>
            <a:spLocks noChangeArrowheads="1"/>
          </p:cNvSpPr>
          <p:nvPr>
            <p:custDataLst>
              <p:tags r:id="rId26"/>
            </p:custDataLst>
          </p:nvPr>
        </p:nvSpPr>
        <p:spPr bwMode="ltGray">
          <a:xfrm>
            <a:off x="4267200" y="5257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Rectangle 22"/>
          <p:cNvSpPr>
            <a:spLocks noChangeArrowheads="1"/>
          </p:cNvSpPr>
          <p:nvPr>
            <p:custDataLst>
              <p:tags r:id="rId27"/>
            </p:custDataLst>
          </p:nvPr>
        </p:nvSpPr>
        <p:spPr bwMode="ltGray">
          <a:xfrm>
            <a:off x="5486400" y="5257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3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52400" y="381000"/>
            <a:ext cx="7074309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Using </a:t>
            </a:r>
            <a:r>
              <a:rPr lang="en-US" sz="2400" b="1" dirty="0" smtClean="0">
                <a:solidFill>
                  <a:schemeClr val="accent1"/>
                </a:solidFill>
              </a:rPr>
              <a:t>byte addresses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in this example! </a:t>
            </a:r>
            <a:r>
              <a:rPr lang="en-US" sz="2400" dirty="0" err="1" smtClean="0">
                <a:solidFill>
                  <a:schemeClr val="bg1"/>
                </a:solidFill>
              </a:rPr>
              <a:t>Addr</a:t>
            </a:r>
            <a:r>
              <a:rPr lang="en-US" sz="2400" dirty="0" smtClean="0">
                <a:solidFill>
                  <a:schemeClr val="bg1"/>
                </a:solidFill>
              </a:rPr>
              <a:t> Bus = 5 bits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custDataLst>
              <p:tags r:id="rId29"/>
            </p:custDataLst>
            <p:extLst>
              <p:ext uri="{D42A27DB-BD31-4B8C-83A1-F6EECF244321}">
                <p14:modId xmlns:p14="http://schemas.microsoft.com/office/powerpoint/2010/main" val="2175539446"/>
              </p:ext>
            </p:extLst>
          </p:nvPr>
        </p:nvGraphicFramePr>
        <p:xfrm>
          <a:off x="7086600" y="14478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181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" name="Text Box 3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124200" y="5867400"/>
            <a:ext cx="257795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Hits:             Misses: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custDataLst>
              <p:tags r:id="rId31"/>
            </p:custDataLst>
            <p:extLst>
              <p:ext uri="{D42A27DB-BD31-4B8C-83A1-F6EECF244321}">
                <p14:modId xmlns:p14="http://schemas.microsoft.com/office/powerpoint/2010/main" val="2501323485"/>
              </p:ext>
            </p:extLst>
          </p:nvPr>
        </p:nvGraphicFramePr>
        <p:xfrm>
          <a:off x="7086600" y="14478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113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127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149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151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157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163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167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173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179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181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281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How Many Memory References?</a:t>
            </a:r>
            <a:endParaRPr lang="en-US"/>
          </a:p>
        </p:txBody>
      </p:sp>
      <p:sp>
        <p:nvSpPr>
          <p:cNvPr id="336281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Write-through performance</a:t>
            </a:r>
          </a:p>
          <a:p>
            <a:endParaRPr lang="en-US" dirty="0" smtClean="0"/>
          </a:p>
          <a:p>
            <a:r>
              <a:rPr lang="en-US" dirty="0" smtClean="0"/>
              <a:t>Each miss (read or write) reads a </a:t>
            </a:r>
            <a:r>
              <a:rPr lang="en-US" dirty="0" smtClean="0">
                <a:solidFill>
                  <a:schemeClr val="accent1"/>
                </a:solidFill>
              </a:rPr>
              <a:t>block</a:t>
            </a:r>
            <a:r>
              <a:rPr lang="en-US" dirty="0" smtClean="0"/>
              <a:t> from </a:t>
            </a:r>
            <a:r>
              <a:rPr lang="en-US" dirty="0" err="1" smtClean="0"/>
              <a:t>mem</a:t>
            </a:r>
            <a:endParaRPr lang="en-US" dirty="0" smtClean="0"/>
          </a:p>
          <a:p>
            <a:pPr lvl="1"/>
            <a:r>
              <a:rPr lang="en-US" dirty="0" smtClean="0"/>
              <a:t>5 misses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10 </a:t>
            </a:r>
            <a:r>
              <a:rPr lang="en-US" dirty="0" err="1" smtClean="0">
                <a:solidFill>
                  <a:schemeClr val="accent1"/>
                </a:solidFill>
                <a:sym typeface="Wingdings" pitchFamily="2" charset="2"/>
              </a:rPr>
              <a:t>mem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 reads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/>
              <a:t>Each store writes an </a:t>
            </a:r>
            <a:r>
              <a:rPr lang="en-US" dirty="0" smtClean="0">
                <a:solidFill>
                  <a:schemeClr val="accent1"/>
                </a:solidFill>
              </a:rPr>
              <a:t>item</a:t>
            </a:r>
            <a:r>
              <a:rPr lang="en-US" dirty="0" smtClean="0"/>
              <a:t> to </a:t>
            </a:r>
            <a:r>
              <a:rPr lang="en-US" dirty="0" err="1" smtClean="0"/>
              <a:t>mem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4 </a:t>
            </a:r>
            <a:r>
              <a:rPr lang="en-US" dirty="0" err="1" smtClean="0">
                <a:solidFill>
                  <a:schemeClr val="accent1"/>
                </a:solidFill>
              </a:rPr>
              <a:t>mem</a:t>
            </a:r>
            <a:r>
              <a:rPr lang="en-US" dirty="0" smtClean="0">
                <a:solidFill>
                  <a:schemeClr val="accent1"/>
                </a:solidFill>
              </a:rPr>
              <a:t> writes</a:t>
            </a:r>
          </a:p>
          <a:p>
            <a:r>
              <a:rPr lang="en-US" dirty="0" smtClean="0"/>
              <a:t>Evictions don’t need to write to </a:t>
            </a:r>
            <a:r>
              <a:rPr lang="en-US" dirty="0" err="1" smtClean="0"/>
              <a:t>mem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no need for dirty bit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Cache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533400"/>
            <a:ext cx="8382000" cy="5943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Cache Performance (very simplified):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 </a:t>
            </a:r>
            <a:r>
              <a:rPr lang="en-US" sz="2400" dirty="0" smtClean="0">
                <a:solidFill>
                  <a:schemeClr val="accent1"/>
                </a:solidFill>
              </a:rPr>
              <a:t>L1 (SRAM)</a:t>
            </a:r>
            <a:r>
              <a:rPr lang="en-US" sz="2400" dirty="0" smtClean="0"/>
              <a:t>: 512 x 64 byte cache lines, direct mapped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	Data cost: 3 cycle per word access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	Lookup cost: 2 cycle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chemeClr val="accent1"/>
                </a:solidFill>
              </a:rPr>
              <a:t>Mem</a:t>
            </a:r>
            <a:r>
              <a:rPr lang="en-US" sz="2400" dirty="0" smtClean="0">
                <a:solidFill>
                  <a:schemeClr val="accent1"/>
                </a:solidFill>
              </a:rPr>
              <a:t> (DRAM)</a:t>
            </a:r>
            <a:r>
              <a:rPr lang="en-US" sz="2400" dirty="0" smtClean="0"/>
              <a:t>: 4GB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	Data cost: 50 cycle per word, plus 3 cycle per consecutive word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accent1"/>
                </a:solidFill>
              </a:rPr>
              <a:t>Performance depends on</a:t>
            </a:r>
            <a:r>
              <a:rPr lang="en-US" sz="2800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	Access time for hit, miss penalty, hit rate</a:t>
            </a:r>
          </a:p>
        </p:txBody>
      </p:sp>
    </p:spTree>
    <p:extLst>
      <p:ext uri="{BB962C8B-B14F-4D97-AF65-F5344CB8AC3E}">
        <p14:creationId xmlns:p14="http://schemas.microsoft.com/office/powerpoint/2010/main" val="1645844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26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0" y="914400"/>
            <a:ext cx="2209800" cy="5791200"/>
          </a:xfrm>
          <a:prstGeom prst="rect">
            <a:avLst/>
          </a:prstGeom>
          <a:solidFill>
            <a:schemeClr val="tx1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Memory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7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ltGray">
          <a:xfrm>
            <a:off x="2819400" y="914400"/>
            <a:ext cx="4038600" cy="5791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 eaLnBrk="1" hangingPunct="1"/>
            <a:r>
              <a:rPr lang="en-US" sz="2800" dirty="0" smtClean="0">
                <a:solidFill>
                  <a:schemeClr val="bg1"/>
                </a:solidFill>
              </a:rPr>
              <a:t>Direct Mapped Cache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+ Write-back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+ Write-allocate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8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400" y="914400"/>
            <a:ext cx="2667000" cy="5791200"/>
          </a:xfrm>
          <a:prstGeom prst="rect">
            <a:avLst/>
          </a:prstGeom>
          <a:solidFill>
            <a:srgbClr val="680000"/>
          </a:solidFill>
          <a:ln w="2857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t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Processor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482629" name="Rectangle 5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>
          <a:xfrm>
            <a:off x="0" y="76200"/>
            <a:ext cx="9525000" cy="381000"/>
          </a:xfrm>
        </p:spPr>
        <p:txBody>
          <a:bodyPr/>
          <a:lstStyle/>
          <a:p>
            <a:r>
              <a:rPr lang="en-US" dirty="0" smtClean="0"/>
              <a:t>A Simple 2-Way Set Associative Cache</a:t>
            </a:r>
            <a:endParaRPr lang="en-US" dirty="0"/>
          </a:p>
        </p:txBody>
      </p:sp>
      <p:sp>
        <p:nvSpPr>
          <p:cNvPr id="3482645" name="Text Box 2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979072" y="3424535"/>
            <a:ext cx="2840586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tabLst>
                <a:tab pos="509588" algn="l"/>
                <a:tab pos="1946275" algn="l"/>
              </a:tabLst>
            </a:pPr>
            <a:r>
              <a:rPr lang="en-US" sz="2400" dirty="0" smtClean="0">
                <a:solidFill>
                  <a:schemeClr val="bg1"/>
                </a:solidFill>
              </a:rPr>
              <a:t>V 	  tag    		  data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482646" name="Rectangle 22"/>
          <p:cNvSpPr>
            <a:spLocks noChangeArrowheads="1"/>
          </p:cNvSpPr>
          <p:nvPr>
            <p:custDataLst>
              <p:tags r:id="rId6"/>
            </p:custDataLst>
          </p:nvPr>
        </p:nvSpPr>
        <p:spPr bwMode="ltGray">
          <a:xfrm>
            <a:off x="1066800" y="45720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650" name="Text Box 26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" y="4572000"/>
            <a:ext cx="550151" cy="181588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$1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$2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$3</a:t>
            </a:r>
            <a:endParaRPr lang="en-US" sz="2800" dirty="0">
              <a:solidFill>
                <a:schemeClr val="bg1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bg1"/>
                </a:solidFill>
              </a:rPr>
              <a:t>$4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3" name="Rectangle 22"/>
          <p:cNvSpPr>
            <a:spLocks noChangeArrowheads="1"/>
          </p:cNvSpPr>
          <p:nvPr>
            <p:custDataLst>
              <p:tags r:id="rId8"/>
            </p:custDataLst>
          </p:nvPr>
        </p:nvSpPr>
        <p:spPr bwMode="ltGray">
          <a:xfrm>
            <a:off x="1066800" y="50292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22"/>
          <p:cNvSpPr>
            <a:spLocks noChangeArrowheads="1"/>
          </p:cNvSpPr>
          <p:nvPr>
            <p:custDataLst>
              <p:tags r:id="rId9"/>
            </p:custDataLst>
          </p:nvPr>
        </p:nvSpPr>
        <p:spPr bwMode="ltGray">
          <a:xfrm>
            <a:off x="1066800" y="54864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22"/>
          <p:cNvSpPr>
            <a:spLocks noChangeArrowheads="1"/>
          </p:cNvSpPr>
          <p:nvPr>
            <p:custDataLst>
              <p:tags r:id="rId10"/>
            </p:custDataLst>
          </p:nvPr>
        </p:nvSpPr>
        <p:spPr bwMode="ltGray">
          <a:xfrm>
            <a:off x="1066800" y="5943600"/>
            <a:ext cx="12954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22"/>
          <p:cNvSpPr>
            <a:spLocks noChangeArrowheads="1"/>
          </p:cNvSpPr>
          <p:nvPr>
            <p:custDataLst>
              <p:tags r:id="rId11"/>
            </p:custDataLst>
          </p:nvPr>
        </p:nvSpPr>
        <p:spPr bwMode="ltGray">
          <a:xfrm>
            <a:off x="2971800" y="38862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22"/>
          <p:cNvSpPr>
            <a:spLocks noChangeArrowheads="1"/>
          </p:cNvSpPr>
          <p:nvPr>
            <p:custDataLst>
              <p:tags r:id="rId12"/>
            </p:custDataLst>
          </p:nvPr>
        </p:nvSpPr>
        <p:spPr bwMode="ltGray">
          <a:xfrm>
            <a:off x="3429000" y="38862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ltGray">
          <a:xfrm>
            <a:off x="4267200" y="38862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22"/>
          <p:cNvSpPr>
            <a:spLocks noChangeArrowheads="1"/>
          </p:cNvSpPr>
          <p:nvPr>
            <p:custDataLst>
              <p:tags r:id="rId14"/>
            </p:custDataLst>
          </p:nvPr>
        </p:nvSpPr>
        <p:spPr bwMode="ltGray">
          <a:xfrm>
            <a:off x="5486400" y="38862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22"/>
          <p:cNvSpPr>
            <a:spLocks noChangeArrowheads="1"/>
          </p:cNvSpPr>
          <p:nvPr>
            <p:custDataLst>
              <p:tags r:id="rId15"/>
            </p:custDataLst>
          </p:nvPr>
        </p:nvSpPr>
        <p:spPr bwMode="ltGray">
          <a:xfrm>
            <a:off x="2971800" y="43434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22"/>
          <p:cNvSpPr>
            <a:spLocks noChangeArrowheads="1"/>
          </p:cNvSpPr>
          <p:nvPr>
            <p:custDataLst>
              <p:tags r:id="rId16"/>
            </p:custDataLst>
          </p:nvPr>
        </p:nvSpPr>
        <p:spPr bwMode="ltGray">
          <a:xfrm>
            <a:off x="3429000" y="43434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2"/>
          <p:cNvSpPr>
            <a:spLocks noChangeArrowheads="1"/>
          </p:cNvSpPr>
          <p:nvPr>
            <p:custDataLst>
              <p:tags r:id="rId17"/>
            </p:custDataLst>
          </p:nvPr>
        </p:nvSpPr>
        <p:spPr bwMode="ltGray">
          <a:xfrm>
            <a:off x="4267200" y="43434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22"/>
          <p:cNvSpPr>
            <a:spLocks noChangeArrowheads="1"/>
          </p:cNvSpPr>
          <p:nvPr>
            <p:custDataLst>
              <p:tags r:id="rId18"/>
            </p:custDataLst>
          </p:nvPr>
        </p:nvSpPr>
        <p:spPr bwMode="ltGray">
          <a:xfrm>
            <a:off x="5486400" y="43434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ltGray">
          <a:xfrm>
            <a:off x="2971800" y="48006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ltGray">
          <a:xfrm>
            <a:off x="3429000" y="48006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ltGray">
          <a:xfrm>
            <a:off x="4267200" y="4800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ltGray">
          <a:xfrm>
            <a:off x="5486400" y="48006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ectangle 22"/>
          <p:cNvSpPr>
            <a:spLocks noChangeArrowheads="1"/>
          </p:cNvSpPr>
          <p:nvPr>
            <p:custDataLst>
              <p:tags r:id="rId23"/>
            </p:custDataLst>
          </p:nvPr>
        </p:nvSpPr>
        <p:spPr bwMode="ltGray">
          <a:xfrm>
            <a:off x="2971800" y="5257800"/>
            <a:ext cx="457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22"/>
          <p:cNvSpPr>
            <a:spLocks noChangeArrowheads="1"/>
          </p:cNvSpPr>
          <p:nvPr>
            <p:custDataLst>
              <p:tags r:id="rId24"/>
            </p:custDataLst>
          </p:nvPr>
        </p:nvSpPr>
        <p:spPr bwMode="ltGray">
          <a:xfrm>
            <a:off x="3429000" y="5257800"/>
            <a:ext cx="838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22"/>
          <p:cNvSpPr>
            <a:spLocks noChangeArrowheads="1"/>
          </p:cNvSpPr>
          <p:nvPr>
            <p:custDataLst>
              <p:tags r:id="rId25"/>
            </p:custDataLst>
          </p:nvPr>
        </p:nvSpPr>
        <p:spPr bwMode="ltGray">
          <a:xfrm>
            <a:off x="4267200" y="5257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Rectangle 22"/>
          <p:cNvSpPr>
            <a:spLocks noChangeArrowheads="1"/>
          </p:cNvSpPr>
          <p:nvPr>
            <p:custDataLst>
              <p:tags r:id="rId26"/>
            </p:custDataLst>
          </p:nvPr>
        </p:nvSpPr>
        <p:spPr bwMode="ltGray">
          <a:xfrm>
            <a:off x="5486400" y="5257800"/>
            <a:ext cx="12192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39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52400" y="381000"/>
            <a:ext cx="7074309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Using </a:t>
            </a:r>
            <a:r>
              <a:rPr lang="en-US" sz="2400" b="1" dirty="0" smtClean="0">
                <a:solidFill>
                  <a:schemeClr val="accent1"/>
                </a:solidFill>
              </a:rPr>
              <a:t>byte addresses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in this example! </a:t>
            </a:r>
            <a:r>
              <a:rPr lang="en-US" sz="2400" dirty="0" err="1" smtClean="0">
                <a:solidFill>
                  <a:schemeClr val="bg1"/>
                </a:solidFill>
              </a:rPr>
              <a:t>Addr</a:t>
            </a:r>
            <a:r>
              <a:rPr lang="en-US" sz="2400" dirty="0" smtClean="0">
                <a:solidFill>
                  <a:schemeClr val="bg1"/>
                </a:solidFill>
              </a:rPr>
              <a:t> Bus = 5 bits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custDataLst>
              <p:tags r:id="rId28"/>
            </p:custDataLst>
            <p:extLst>
              <p:ext uri="{D42A27DB-BD31-4B8C-83A1-F6EECF244321}">
                <p14:modId xmlns:p14="http://schemas.microsoft.com/office/powerpoint/2010/main" val="4085053697"/>
              </p:ext>
            </p:extLst>
          </p:nvPr>
        </p:nvGraphicFramePr>
        <p:xfrm>
          <a:off x="7086600" y="14478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179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181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custDataLst>
              <p:tags r:id="rId29"/>
            </p:custDataLst>
            <p:extLst>
              <p:ext uri="{D42A27DB-BD31-4B8C-83A1-F6EECF244321}">
                <p14:modId xmlns:p14="http://schemas.microsoft.com/office/powerpoint/2010/main" val="3759384234"/>
              </p:ext>
            </p:extLst>
          </p:nvPr>
        </p:nvGraphicFramePr>
        <p:xfrm>
          <a:off x="7086600" y="1447800"/>
          <a:ext cx="1905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19200"/>
              </a:tblGrid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L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109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0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113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127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139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149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151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157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163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167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173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179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4712"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181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0" name="Text Box 3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124200" y="5867400"/>
            <a:ext cx="2577950" cy="46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Hits:             Misses:</a:t>
            </a:r>
            <a:endParaRPr lang="en-US" sz="2400" dirty="0" smtClean="0">
              <a:solidFill>
                <a:schemeClr val="accent1"/>
              </a:solidFill>
            </a:endParaRPr>
          </a:p>
        </p:txBody>
      </p:sp>
      <p:sp>
        <p:nvSpPr>
          <p:cNvPr id="33" name="Rectangle 22"/>
          <p:cNvSpPr>
            <a:spLocks noChangeArrowheads="1"/>
          </p:cNvSpPr>
          <p:nvPr>
            <p:custDataLst>
              <p:tags r:id="rId31"/>
            </p:custDataLst>
          </p:nvPr>
        </p:nvSpPr>
        <p:spPr bwMode="ltGray">
          <a:xfrm>
            <a:off x="3276600" y="3886200"/>
            <a:ext cx="3048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22"/>
          <p:cNvSpPr>
            <a:spLocks noChangeArrowheads="1"/>
          </p:cNvSpPr>
          <p:nvPr>
            <p:custDataLst>
              <p:tags r:id="rId32"/>
            </p:custDataLst>
          </p:nvPr>
        </p:nvSpPr>
        <p:spPr bwMode="ltGray">
          <a:xfrm>
            <a:off x="3276600" y="4343400"/>
            <a:ext cx="3048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22"/>
          <p:cNvSpPr>
            <a:spLocks noChangeArrowheads="1"/>
          </p:cNvSpPr>
          <p:nvPr>
            <p:custDataLst>
              <p:tags r:id="rId33"/>
            </p:custDataLst>
          </p:nvPr>
        </p:nvSpPr>
        <p:spPr bwMode="ltGray">
          <a:xfrm>
            <a:off x="3276600" y="4800600"/>
            <a:ext cx="3048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22"/>
          <p:cNvSpPr>
            <a:spLocks noChangeArrowheads="1"/>
          </p:cNvSpPr>
          <p:nvPr>
            <p:custDataLst>
              <p:tags r:id="rId34"/>
            </p:custDataLst>
          </p:nvPr>
        </p:nvSpPr>
        <p:spPr bwMode="ltGray">
          <a:xfrm>
            <a:off x="3276600" y="5257800"/>
            <a:ext cx="304800" cy="457200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Box 36"/>
          <p:cNvSpPr txBox="1"/>
          <p:nvPr>
            <p:custDataLst>
              <p:tags r:id="rId35"/>
            </p:custDataLst>
          </p:nvPr>
        </p:nvSpPr>
        <p:spPr>
          <a:xfrm>
            <a:off x="3276600" y="3424535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2" name="Text Box 15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28600" y="1524000"/>
            <a:ext cx="2159694" cy="267765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1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M[ 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7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]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sb</a:t>
            </a:r>
            <a:r>
              <a:rPr lang="en-US" sz="2400" b="1" dirty="0" smtClean="0">
                <a:solidFill>
                  <a:schemeClr val="accent1"/>
                </a:solidFill>
              </a:rPr>
              <a:t>  $2 </a:t>
            </a:r>
            <a:r>
              <a:rPr lang="en-US" sz="2400" b="1" dirty="0" smtClean="0">
                <a:solidFill>
                  <a:schemeClr val="accent1"/>
                </a:solidFill>
                <a:sym typeface="Symbol" pitchFamily="18" charset="2"/>
              </a:rPr>
              <a:t> M[ 0 ]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sb</a:t>
            </a:r>
            <a:r>
              <a:rPr lang="en-US" sz="2400" b="1" dirty="0" smtClean="0">
                <a:solidFill>
                  <a:schemeClr val="accent1"/>
                </a:solidFill>
              </a:rPr>
              <a:t>  $1 </a:t>
            </a:r>
            <a:r>
              <a:rPr lang="en-US" sz="2400" b="1" dirty="0" smtClean="0">
                <a:solidFill>
                  <a:schemeClr val="accent1"/>
                </a:solidFill>
                <a:sym typeface="Symbol" pitchFamily="18" charset="2"/>
              </a:rPr>
              <a:t> M[ 5 ]</a:t>
            </a:r>
            <a:endParaRPr lang="en-US" sz="2400" b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US" sz="2400" dirty="0" smtClean="0">
                <a:solidFill>
                  <a:schemeClr val="bg1"/>
                </a:solidFill>
              </a:rPr>
              <a:t>lb  $2 </a:t>
            </a:r>
            <a:r>
              <a:rPr lang="en-US" sz="2400" dirty="0">
                <a:solidFill>
                  <a:schemeClr val="bg1"/>
                </a:solidFill>
                <a:sym typeface="Symbol" pitchFamily="18" charset="2"/>
              </a:rPr>
              <a:t> M</a:t>
            </a:r>
            <a:r>
              <a:rPr lang="en-US" sz="2400" dirty="0" smtClean="0">
                <a:solidFill>
                  <a:schemeClr val="bg1"/>
                </a:solidFill>
                <a:sym typeface="Symbol" pitchFamily="18" charset="2"/>
              </a:rPr>
              <a:t>[ 9 ]</a:t>
            </a: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sb</a:t>
            </a:r>
            <a:r>
              <a:rPr lang="en-US" sz="2400" b="1" dirty="0" smtClean="0">
                <a:solidFill>
                  <a:schemeClr val="accent1"/>
                </a:solidFill>
              </a:rPr>
              <a:t>  $1 </a:t>
            </a:r>
            <a:r>
              <a:rPr lang="en-US" sz="2400" b="1" dirty="0" smtClean="0">
                <a:solidFill>
                  <a:schemeClr val="accent1"/>
                </a:solidFill>
                <a:sym typeface="Symbol" pitchFamily="18" charset="2"/>
              </a:rPr>
              <a:t> M[ 5 ]</a:t>
            </a: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sb</a:t>
            </a:r>
            <a:r>
              <a:rPr lang="en-US" sz="2400" b="1" dirty="0" smtClean="0">
                <a:solidFill>
                  <a:schemeClr val="accent1"/>
                </a:solidFill>
              </a:rPr>
              <a:t>  $1 </a:t>
            </a:r>
            <a:r>
              <a:rPr lang="en-US" sz="2400" b="1" dirty="0" smtClean="0">
                <a:solidFill>
                  <a:schemeClr val="accent1"/>
                </a:solidFill>
                <a:sym typeface="Symbol" pitchFamily="18" charset="2"/>
              </a:rPr>
              <a:t> M[ 0 ]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281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How Many Memory References?</a:t>
            </a:r>
            <a:endParaRPr lang="en-US"/>
          </a:p>
        </p:txBody>
      </p:sp>
      <p:sp>
        <p:nvSpPr>
          <p:cNvPr id="336281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Write-back performance</a:t>
            </a:r>
          </a:p>
          <a:p>
            <a:endParaRPr lang="en-US" dirty="0" smtClean="0"/>
          </a:p>
          <a:p>
            <a:r>
              <a:rPr lang="en-US" dirty="0" smtClean="0"/>
              <a:t>Each miss (read or write) reads a block from </a:t>
            </a:r>
            <a:r>
              <a:rPr lang="en-US" dirty="0" err="1" smtClean="0"/>
              <a:t>mem</a:t>
            </a:r>
            <a:endParaRPr lang="en-US" dirty="0" smtClean="0"/>
          </a:p>
          <a:p>
            <a:pPr lvl="1"/>
            <a:r>
              <a:rPr lang="en-US" dirty="0" smtClean="0"/>
              <a:t>5 misses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10 </a:t>
            </a:r>
            <a:r>
              <a:rPr lang="en-US" dirty="0" err="1" smtClean="0">
                <a:solidFill>
                  <a:schemeClr val="accent1"/>
                </a:solidFill>
                <a:sym typeface="Wingdings" pitchFamily="2" charset="2"/>
              </a:rPr>
              <a:t>mem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 reads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i="1" dirty="0" smtClean="0"/>
              <a:t>Some</a:t>
            </a:r>
            <a:r>
              <a:rPr lang="en-US" dirty="0" smtClean="0"/>
              <a:t> evictions write a block to </a:t>
            </a:r>
            <a:r>
              <a:rPr lang="en-US" dirty="0" err="1" smtClean="0"/>
              <a:t>mem</a:t>
            </a:r>
            <a:endParaRPr lang="en-US" dirty="0" smtClean="0"/>
          </a:p>
          <a:p>
            <a:pPr lvl="1"/>
            <a:r>
              <a:rPr lang="en-US" dirty="0" smtClean="0"/>
              <a:t>1 dirty eviction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2 </a:t>
            </a:r>
            <a:r>
              <a:rPr lang="en-US" dirty="0" err="1" smtClean="0">
                <a:solidFill>
                  <a:schemeClr val="accent1"/>
                </a:solidFill>
                <a:sym typeface="Wingdings" pitchFamily="2" charset="2"/>
              </a:rPr>
              <a:t>mem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 writes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(+ 2 dirty evictions later  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+4 </a:t>
            </a:r>
            <a:r>
              <a:rPr lang="en-US" dirty="0" err="1" smtClean="0">
                <a:solidFill>
                  <a:schemeClr val="accent1"/>
                </a:solidFill>
                <a:sym typeface="Wingdings" pitchFamily="2" charset="2"/>
              </a:rPr>
              <a:t>mem</a:t>
            </a:r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 writes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need a dirty bit</a:t>
            </a:r>
          </a:p>
        </p:txBody>
      </p:sp>
      <p:pic>
        <p:nvPicPr>
          <p:cNvPr id="23554" name="CP3 Ink 43638d12-1641-4209-92f0-a6cc7932147e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35" y="2547300"/>
            <a:ext cx="2966251" cy="76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005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Write-Back Meta-Data</a:t>
            </a:r>
            <a:endParaRPr lang="en-US" dirty="0"/>
          </a:p>
        </p:txBody>
      </p:sp>
      <p:sp>
        <p:nvSpPr>
          <p:cNvPr id="3330051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228600" y="2209800"/>
            <a:ext cx="8686800" cy="4267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V = 1 means the line has valid data</a:t>
            </a:r>
          </a:p>
          <a:p>
            <a:r>
              <a:rPr lang="en-US" sz="2800" dirty="0" smtClean="0"/>
              <a:t>D = 1 means the bytes are newer than main memory</a:t>
            </a:r>
          </a:p>
          <a:p>
            <a:r>
              <a:rPr lang="en-US" sz="2800" dirty="0" smtClean="0"/>
              <a:t>When allocating line:</a:t>
            </a:r>
          </a:p>
          <a:p>
            <a:pPr lvl="1"/>
            <a:r>
              <a:rPr lang="en-US" sz="2400" dirty="0" smtClean="0"/>
              <a:t>Set V = 1, D = 0, fill in Tag and Data</a:t>
            </a:r>
          </a:p>
          <a:p>
            <a:r>
              <a:rPr lang="en-US" sz="2800" dirty="0" smtClean="0"/>
              <a:t>When writing line:</a:t>
            </a:r>
          </a:p>
          <a:p>
            <a:pPr lvl="1"/>
            <a:r>
              <a:rPr lang="en-US" sz="2400" dirty="0" smtClean="0"/>
              <a:t>Set D = 1</a:t>
            </a:r>
          </a:p>
          <a:p>
            <a:r>
              <a:rPr lang="en-US" sz="2800" dirty="0" smtClean="0"/>
              <a:t>When evicting line:</a:t>
            </a:r>
          </a:p>
          <a:p>
            <a:pPr lvl="1"/>
            <a:r>
              <a:rPr lang="en-US" sz="2400" dirty="0" smtClean="0"/>
              <a:t>If D = 0: just set V = 0</a:t>
            </a:r>
          </a:p>
          <a:p>
            <a:pPr lvl="1"/>
            <a:r>
              <a:rPr lang="en-US" sz="2400" dirty="0" smtClean="0"/>
              <a:t>If D = 1: write-back Data, then set D = 0, V = 0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822105490"/>
              </p:ext>
            </p:extLst>
          </p:nvPr>
        </p:nvGraphicFramePr>
        <p:xfrm>
          <a:off x="1219200" y="4318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381000"/>
                <a:gridCol w="1066800"/>
                <a:gridCol w="1422400"/>
                <a:gridCol w="1422400"/>
                <a:gridCol w="1422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V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D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Tag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Byte 1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Byte 2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bg1"/>
                          </a:solidFill>
                        </a:rPr>
                        <a:t>… Byte N</a:t>
                      </a:r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4578" name="CP3 Ink 9be03c73-7e1d-4ea0-b96a-0f7d7e3f79ee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864" y="439500"/>
            <a:ext cx="4017151" cy="524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0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Performance: 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Performance: Write-back versus Write-through</a:t>
            </a:r>
          </a:p>
          <a:p>
            <a:r>
              <a:rPr lang="en-US" dirty="0" smtClean="0"/>
              <a:t>Assume: large associative cache, 16-byte lines</a:t>
            </a:r>
          </a:p>
          <a:p>
            <a:r>
              <a:rPr lang="en-US" sz="2400" dirty="0" smtClean="0">
                <a:latin typeface="Consolas" pitchFamily="49" charset="0"/>
              </a:rPr>
              <a:t>for (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=1; 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&lt;n; 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++)</a:t>
            </a:r>
          </a:p>
          <a:p>
            <a:r>
              <a:rPr lang="en-US" sz="2400" dirty="0" smtClean="0">
                <a:latin typeface="Consolas" pitchFamily="49" charset="0"/>
              </a:rPr>
              <a:t>		A[0] += A[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];</a:t>
            </a:r>
          </a:p>
          <a:p>
            <a:endParaRPr lang="en-US" sz="2400" dirty="0" smtClean="0">
              <a:latin typeface="Consolas" pitchFamily="49" charset="0"/>
            </a:endParaRPr>
          </a:p>
          <a:p>
            <a:endParaRPr lang="en-US" sz="2400" dirty="0" smtClean="0">
              <a:latin typeface="Consolas" pitchFamily="49" charset="0"/>
            </a:endParaRPr>
          </a:p>
          <a:p>
            <a:endParaRPr lang="en-US" sz="2400" dirty="0" smtClean="0">
              <a:latin typeface="Consolas" pitchFamily="49" charset="0"/>
            </a:endParaRPr>
          </a:p>
          <a:p>
            <a:r>
              <a:rPr lang="en-US" sz="2400" dirty="0" smtClean="0">
                <a:latin typeface="Consolas" pitchFamily="49" charset="0"/>
              </a:rPr>
              <a:t>for (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=0; 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&lt;n; 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++)</a:t>
            </a:r>
          </a:p>
          <a:p>
            <a:r>
              <a:rPr lang="en-US" sz="2400" dirty="0" smtClean="0">
                <a:latin typeface="Consolas" pitchFamily="49" charset="0"/>
              </a:rPr>
              <a:t>		B[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] = A[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]</a:t>
            </a:r>
          </a:p>
        </p:txBody>
      </p:sp>
      <p:pic>
        <p:nvPicPr>
          <p:cNvPr id="25602" name="CP3 Ink 8ebfe7eb-2679-424d-9a2a-d18814e3d6b0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909" y="1473240"/>
            <a:ext cx="101700" cy="10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Performance: 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Performance: Write-back versus Write-through</a:t>
            </a:r>
          </a:p>
          <a:p>
            <a:r>
              <a:rPr lang="en-US" dirty="0" smtClean="0"/>
              <a:t>Assume: large associative cache, 16-byte lines</a:t>
            </a:r>
          </a:p>
          <a:p>
            <a:r>
              <a:rPr lang="en-US" sz="2400" dirty="0" smtClean="0">
                <a:latin typeface="Consolas" pitchFamily="49" charset="0"/>
              </a:rPr>
              <a:t>for (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=1; 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&lt;n; 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++)</a:t>
            </a:r>
          </a:p>
          <a:p>
            <a:r>
              <a:rPr lang="en-US" sz="2400" dirty="0" smtClean="0">
                <a:latin typeface="Consolas" pitchFamily="49" charset="0"/>
              </a:rPr>
              <a:t>		A[0] += A[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];</a:t>
            </a:r>
          </a:p>
          <a:p>
            <a:endParaRPr lang="en-US" sz="2400" dirty="0" smtClean="0">
              <a:latin typeface="Consolas" pitchFamily="49" charset="0"/>
            </a:endParaRPr>
          </a:p>
          <a:p>
            <a:endParaRPr lang="en-US" sz="2400" dirty="0" smtClean="0">
              <a:latin typeface="Consolas" pitchFamily="49" charset="0"/>
            </a:endParaRPr>
          </a:p>
          <a:p>
            <a:endParaRPr lang="en-US" sz="2400" dirty="0" smtClean="0">
              <a:latin typeface="Consolas" pitchFamily="49" charset="0"/>
            </a:endParaRPr>
          </a:p>
          <a:p>
            <a:r>
              <a:rPr lang="en-US" sz="2400" dirty="0" smtClean="0">
                <a:latin typeface="Consolas" pitchFamily="49" charset="0"/>
              </a:rPr>
              <a:t>for (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=0; 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&lt;n; 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++)</a:t>
            </a:r>
          </a:p>
          <a:p>
            <a:r>
              <a:rPr lang="en-US" sz="2400" dirty="0" smtClean="0">
                <a:latin typeface="Consolas" pitchFamily="49" charset="0"/>
              </a:rPr>
              <a:t>		B[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] = A[</a:t>
            </a:r>
            <a:r>
              <a:rPr lang="en-US" sz="2400" dirty="0" err="1" smtClean="0">
                <a:latin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</a:rPr>
              <a:t>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Performance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Q: Hit time: write-through vs. write-back?</a:t>
            </a:r>
          </a:p>
          <a:p>
            <a:r>
              <a:rPr lang="en-US" dirty="0" smtClean="0"/>
              <a:t>A: Write-through slower on writes.</a:t>
            </a:r>
          </a:p>
          <a:p>
            <a:r>
              <a:rPr lang="en-US" dirty="0" smtClean="0"/>
              <a:t>Q: Miss penalty: write-through vs. write-back?</a:t>
            </a:r>
          </a:p>
          <a:p>
            <a:r>
              <a:rPr lang="en-US" dirty="0" smtClean="0"/>
              <a:t>A: Write-back slower on evictions.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Write Buffering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Q: Writes to main memory are </a:t>
            </a:r>
            <a:r>
              <a:rPr lang="en-US" b="1" dirty="0" smtClean="0"/>
              <a:t>slow!</a:t>
            </a:r>
            <a:endParaRPr lang="en-US" dirty="0" smtClean="0"/>
          </a:p>
          <a:p>
            <a:r>
              <a:rPr lang="en-US" dirty="0" smtClean="0"/>
              <a:t>A: Use a </a:t>
            </a:r>
            <a:r>
              <a:rPr lang="en-US" dirty="0" smtClean="0">
                <a:solidFill>
                  <a:schemeClr val="accent1"/>
                </a:solidFill>
              </a:rPr>
              <a:t>write-back buffer</a:t>
            </a:r>
          </a:p>
          <a:p>
            <a:pPr lvl="1"/>
            <a:r>
              <a:rPr lang="en-US" dirty="0" smtClean="0"/>
              <a:t>A small queue holding dirty lines</a:t>
            </a:r>
          </a:p>
          <a:p>
            <a:pPr lvl="1"/>
            <a:r>
              <a:rPr lang="en-US" dirty="0" smtClean="0"/>
              <a:t>Add to end upon eviction</a:t>
            </a:r>
          </a:p>
          <a:p>
            <a:pPr lvl="1"/>
            <a:r>
              <a:rPr lang="en-US" dirty="0" smtClean="0"/>
              <a:t>Remove from front upon completion</a:t>
            </a:r>
          </a:p>
          <a:p>
            <a:r>
              <a:rPr lang="en-US" dirty="0" smtClean="0"/>
              <a:t>Q: What does it help?</a:t>
            </a:r>
          </a:p>
          <a:p>
            <a:r>
              <a:rPr lang="en-US" dirty="0" smtClean="0"/>
              <a:t>A: short bursts of writes (but not sustained writes)</a:t>
            </a:r>
          </a:p>
          <a:p>
            <a:r>
              <a:rPr lang="en-US" dirty="0" smtClean="0"/>
              <a:t>A: fast eviction reduces miss penalty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Write Buffering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Q: Writes to main memory are </a:t>
            </a:r>
            <a:r>
              <a:rPr lang="en-US" b="1" dirty="0" smtClean="0"/>
              <a:t>slow!</a:t>
            </a:r>
            <a:endParaRPr lang="en-US" dirty="0" smtClean="0"/>
          </a:p>
          <a:p>
            <a:r>
              <a:rPr lang="en-US" dirty="0" smtClean="0"/>
              <a:t>A: Use a </a:t>
            </a:r>
            <a:r>
              <a:rPr lang="en-US" dirty="0" smtClean="0">
                <a:solidFill>
                  <a:schemeClr val="accent1"/>
                </a:solidFill>
              </a:rPr>
              <a:t>write-back buffer</a:t>
            </a:r>
          </a:p>
          <a:p>
            <a:pPr lvl="1"/>
            <a:r>
              <a:rPr lang="en-US" dirty="0" smtClean="0"/>
              <a:t>A small queue holding dirty lines</a:t>
            </a:r>
          </a:p>
          <a:p>
            <a:pPr lvl="1"/>
            <a:r>
              <a:rPr lang="en-US" dirty="0" smtClean="0"/>
              <a:t>Add to end upon eviction</a:t>
            </a:r>
          </a:p>
          <a:p>
            <a:pPr lvl="1"/>
            <a:r>
              <a:rPr lang="en-US" dirty="0" smtClean="0"/>
              <a:t>Remove from front upon completion</a:t>
            </a:r>
          </a:p>
          <a:p>
            <a:r>
              <a:rPr lang="en-US" dirty="0" smtClean="0"/>
              <a:t>Q: What does it help?</a:t>
            </a:r>
          </a:p>
          <a:p>
            <a:r>
              <a:rPr lang="en-US" dirty="0" smtClean="0"/>
              <a:t>A: short bursts of writes (but not sustained writes)</a:t>
            </a:r>
          </a:p>
          <a:p>
            <a:r>
              <a:rPr lang="en-US" dirty="0" smtClean="0"/>
              <a:t>A: fast eviction reduces miss penalty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526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Write-through vs. Write-back</a:t>
            </a:r>
            <a:endParaRPr lang="en-US"/>
          </a:p>
        </p:txBody>
      </p:sp>
      <p:sp>
        <p:nvSpPr>
          <p:cNvPr id="359526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Write-through is slower</a:t>
            </a:r>
          </a:p>
          <a:p>
            <a:pPr lvl="1"/>
            <a:r>
              <a:rPr lang="en-US" dirty="0" smtClean="0"/>
              <a:t>But simpler (memory always consistent)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Write-back is almost always faster</a:t>
            </a:r>
          </a:p>
          <a:p>
            <a:pPr lvl="1"/>
            <a:r>
              <a:rPr lang="en-US" dirty="0" smtClean="0"/>
              <a:t>write-back buffer hides large eviction cost</a:t>
            </a:r>
          </a:p>
          <a:p>
            <a:pPr lvl="1"/>
            <a:r>
              <a:rPr lang="en-US" dirty="0" smtClean="0"/>
              <a:t>But what about multiple cores with separate caches but sharing memory?</a:t>
            </a:r>
          </a:p>
          <a:p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Write-back requires a cache coherency protocol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Inconsistent views of memory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Need to “snoop” in each other’s caches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Extremely complex protocols, very hard to get right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Cache-coherency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8600" y="304800"/>
            <a:ext cx="8686800" cy="129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Q: Multiple readers and writers?</a:t>
            </a:r>
          </a:p>
          <a:p>
            <a:pPr marL="342900" lvl="1" indent="-342900">
              <a:buClrTx/>
              <a:buSzPct val="80000"/>
              <a:buNone/>
            </a:pPr>
            <a:r>
              <a:rPr lang="en-US" dirty="0" smtClean="0">
                <a:sym typeface="Wingdings" pitchFamily="2" charset="2"/>
              </a:rPr>
              <a:t>A: Potentially inconsistent views of memory</a:t>
            </a:r>
            <a:endParaRPr lang="en-US" dirty="0" smtClean="0"/>
          </a:p>
          <a:p>
            <a:endParaRPr lang="en-US" sz="2400" dirty="0" smtClean="0"/>
          </a:p>
        </p:txBody>
      </p:sp>
      <p:sp>
        <p:nvSpPr>
          <p:cNvPr id="4" name="Rectangle 3"/>
          <p:cNvSpPr/>
          <p:nvPr>
            <p:custDataLst>
              <p:tags r:id="rId3"/>
            </p:custDataLst>
          </p:nvPr>
        </p:nvSpPr>
        <p:spPr>
          <a:xfrm>
            <a:off x="2514600" y="2971800"/>
            <a:ext cx="44196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err="1" smtClean="0"/>
              <a:t>Mem</a:t>
            </a:r>
            <a:endParaRPr lang="en-US" sz="2400" dirty="0"/>
          </a:p>
        </p:txBody>
      </p:sp>
      <p:sp>
        <p:nvSpPr>
          <p:cNvPr id="5" name="Rectangle 4"/>
          <p:cNvSpPr/>
          <p:nvPr>
            <p:custDataLst>
              <p:tags r:id="rId4"/>
            </p:custDataLst>
          </p:nvPr>
        </p:nvSpPr>
        <p:spPr>
          <a:xfrm>
            <a:off x="2514600" y="2438400"/>
            <a:ext cx="21336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L2</a:t>
            </a:r>
            <a:endParaRPr lang="en-US" sz="2400" dirty="0"/>
          </a:p>
        </p:txBody>
      </p:sp>
      <p:sp>
        <p:nvSpPr>
          <p:cNvPr id="7" name="Rectangle 6"/>
          <p:cNvSpPr/>
          <p:nvPr>
            <p:custDataLst>
              <p:tags r:id="rId5"/>
            </p:custDataLst>
          </p:nvPr>
        </p:nvSpPr>
        <p:spPr>
          <a:xfrm>
            <a:off x="2514600" y="1905000"/>
            <a:ext cx="4572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L1</a:t>
            </a:r>
            <a:endParaRPr lang="en-US" sz="2400" dirty="0"/>
          </a:p>
        </p:txBody>
      </p:sp>
      <p:sp>
        <p:nvSpPr>
          <p:cNvPr id="8" name="Rectangle 7"/>
          <p:cNvSpPr/>
          <p:nvPr>
            <p:custDataLst>
              <p:tags r:id="rId6"/>
            </p:custDataLst>
          </p:nvPr>
        </p:nvSpPr>
        <p:spPr>
          <a:xfrm>
            <a:off x="3048000" y="1905000"/>
            <a:ext cx="4572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L1</a:t>
            </a:r>
            <a:endParaRPr lang="en-US" sz="2400" dirty="0"/>
          </a:p>
        </p:txBody>
      </p:sp>
      <p:sp>
        <p:nvSpPr>
          <p:cNvPr id="11" name="Rectangle 10"/>
          <p:cNvSpPr/>
          <p:nvPr>
            <p:custDataLst>
              <p:tags r:id="rId7"/>
            </p:custDataLst>
          </p:nvPr>
        </p:nvSpPr>
        <p:spPr>
          <a:xfrm>
            <a:off x="304800" y="3810000"/>
            <a:ext cx="86106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accent1"/>
                </a:solidFill>
                <a:sym typeface="Wingdings" pitchFamily="2" charset="2"/>
              </a:rPr>
              <a:t>Cache coherency protocol</a:t>
            </a:r>
          </a:p>
          <a:p>
            <a:pPr marL="457200" indent="-228600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sym typeface="Wingdings" pitchFamily="2" charset="2"/>
              </a:rPr>
              <a:t>May need to </a:t>
            </a:r>
            <a:r>
              <a:rPr lang="en-US" sz="2800" dirty="0" smtClean="0">
                <a:solidFill>
                  <a:schemeClr val="accent1"/>
                </a:solidFill>
                <a:sym typeface="Wingdings" pitchFamily="2" charset="2"/>
              </a:rPr>
              <a:t>snoop</a:t>
            </a:r>
            <a:r>
              <a:rPr lang="en-US" sz="2800" dirty="0" smtClean="0">
                <a:solidFill>
                  <a:schemeClr val="bg1"/>
                </a:solidFill>
                <a:sym typeface="Wingdings" pitchFamily="2" charset="2"/>
              </a:rPr>
              <a:t> on other CPU’s cache activity</a:t>
            </a:r>
          </a:p>
          <a:p>
            <a:pPr marL="457200" indent="-228600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/>
                </a:solidFill>
                <a:sym typeface="Wingdings" pitchFamily="2" charset="2"/>
              </a:rPr>
              <a:t>Invalidate</a:t>
            </a:r>
            <a:r>
              <a:rPr lang="en-US" sz="2800" dirty="0" smtClean="0">
                <a:solidFill>
                  <a:schemeClr val="bg1"/>
                </a:solidFill>
                <a:sym typeface="Wingdings" pitchFamily="2" charset="2"/>
              </a:rPr>
              <a:t> cache line when other CPU writes</a:t>
            </a:r>
          </a:p>
          <a:p>
            <a:pPr marL="457200" indent="-228600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accent1"/>
                </a:solidFill>
                <a:sym typeface="Wingdings" pitchFamily="2" charset="2"/>
              </a:rPr>
              <a:t>Flush</a:t>
            </a:r>
            <a:r>
              <a:rPr lang="en-US" sz="2800" dirty="0" smtClean="0">
                <a:solidFill>
                  <a:schemeClr val="bg1"/>
                </a:solidFill>
                <a:sym typeface="Wingdings" pitchFamily="2" charset="2"/>
              </a:rPr>
              <a:t> write-back caches before other CPU reads</a:t>
            </a:r>
          </a:p>
          <a:p>
            <a:pPr marL="457200" indent="-228600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sym typeface="Wingdings" pitchFamily="2" charset="2"/>
              </a:rPr>
              <a:t>Or the reverse: Before writing/reading…</a:t>
            </a:r>
          </a:p>
          <a:p>
            <a:pPr marL="457200" indent="-228600"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  <a:sym typeface="Wingdings" pitchFamily="2" charset="2"/>
              </a:rPr>
              <a:t>Extremely complex protocols, very hard to get right</a:t>
            </a:r>
          </a:p>
        </p:txBody>
      </p:sp>
      <p:sp>
        <p:nvSpPr>
          <p:cNvPr id="12" name="Rectangle 11"/>
          <p:cNvSpPr/>
          <p:nvPr>
            <p:custDataLst>
              <p:tags r:id="rId8"/>
            </p:custDataLst>
          </p:nvPr>
        </p:nvSpPr>
        <p:spPr>
          <a:xfrm>
            <a:off x="2514600" y="1371600"/>
            <a:ext cx="9906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CPU</a:t>
            </a:r>
            <a:endParaRPr lang="en-US" sz="2400" dirty="0"/>
          </a:p>
        </p:txBody>
      </p:sp>
      <p:sp>
        <p:nvSpPr>
          <p:cNvPr id="13" name="Rectangle 12"/>
          <p:cNvSpPr/>
          <p:nvPr>
            <p:custDataLst>
              <p:tags r:id="rId9"/>
            </p:custDataLst>
          </p:nvPr>
        </p:nvSpPr>
        <p:spPr>
          <a:xfrm>
            <a:off x="3657600" y="1905000"/>
            <a:ext cx="4572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L1</a:t>
            </a:r>
            <a:endParaRPr lang="en-US" sz="2400" dirty="0"/>
          </a:p>
        </p:txBody>
      </p:sp>
      <p:sp>
        <p:nvSpPr>
          <p:cNvPr id="14" name="Rectangle 13"/>
          <p:cNvSpPr/>
          <p:nvPr>
            <p:custDataLst>
              <p:tags r:id="rId10"/>
            </p:custDataLst>
          </p:nvPr>
        </p:nvSpPr>
        <p:spPr>
          <a:xfrm>
            <a:off x="4191000" y="1905000"/>
            <a:ext cx="4572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L1</a:t>
            </a:r>
            <a:endParaRPr lang="en-US" sz="2400" dirty="0"/>
          </a:p>
        </p:txBody>
      </p:sp>
      <p:sp>
        <p:nvSpPr>
          <p:cNvPr id="15" name="Rectangle 14"/>
          <p:cNvSpPr/>
          <p:nvPr>
            <p:custDataLst>
              <p:tags r:id="rId11"/>
            </p:custDataLst>
          </p:nvPr>
        </p:nvSpPr>
        <p:spPr>
          <a:xfrm>
            <a:off x="3657600" y="1371600"/>
            <a:ext cx="9906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CPU</a:t>
            </a:r>
            <a:endParaRPr lang="en-US" sz="2400" dirty="0"/>
          </a:p>
        </p:txBody>
      </p:sp>
      <p:sp>
        <p:nvSpPr>
          <p:cNvPr id="16" name="Rectangle 15"/>
          <p:cNvSpPr/>
          <p:nvPr>
            <p:custDataLst>
              <p:tags r:id="rId12"/>
            </p:custDataLst>
          </p:nvPr>
        </p:nvSpPr>
        <p:spPr>
          <a:xfrm>
            <a:off x="4800600" y="2438400"/>
            <a:ext cx="21336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L2</a:t>
            </a:r>
            <a:endParaRPr lang="en-US" sz="2400" dirty="0"/>
          </a:p>
        </p:txBody>
      </p:sp>
      <p:sp>
        <p:nvSpPr>
          <p:cNvPr id="17" name="Rectangle 16"/>
          <p:cNvSpPr/>
          <p:nvPr>
            <p:custDataLst>
              <p:tags r:id="rId13"/>
            </p:custDataLst>
          </p:nvPr>
        </p:nvSpPr>
        <p:spPr>
          <a:xfrm>
            <a:off x="4800600" y="1905000"/>
            <a:ext cx="4572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L1</a:t>
            </a:r>
            <a:endParaRPr lang="en-US" sz="2400" dirty="0"/>
          </a:p>
        </p:txBody>
      </p:sp>
      <p:sp>
        <p:nvSpPr>
          <p:cNvPr id="18" name="Rectangle 17"/>
          <p:cNvSpPr/>
          <p:nvPr>
            <p:custDataLst>
              <p:tags r:id="rId14"/>
            </p:custDataLst>
          </p:nvPr>
        </p:nvSpPr>
        <p:spPr>
          <a:xfrm>
            <a:off x="5334000" y="1905000"/>
            <a:ext cx="4572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L1</a:t>
            </a:r>
            <a:endParaRPr lang="en-US" sz="2400" dirty="0"/>
          </a:p>
        </p:txBody>
      </p:sp>
      <p:sp>
        <p:nvSpPr>
          <p:cNvPr id="19" name="Rectangle 18"/>
          <p:cNvSpPr/>
          <p:nvPr>
            <p:custDataLst>
              <p:tags r:id="rId15"/>
            </p:custDataLst>
          </p:nvPr>
        </p:nvSpPr>
        <p:spPr>
          <a:xfrm>
            <a:off x="4800600" y="1371600"/>
            <a:ext cx="9906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CPU</a:t>
            </a:r>
            <a:endParaRPr lang="en-US" sz="2400" dirty="0"/>
          </a:p>
        </p:txBody>
      </p:sp>
      <p:sp>
        <p:nvSpPr>
          <p:cNvPr id="20" name="Rectangle 19"/>
          <p:cNvSpPr/>
          <p:nvPr>
            <p:custDataLst>
              <p:tags r:id="rId16"/>
            </p:custDataLst>
          </p:nvPr>
        </p:nvSpPr>
        <p:spPr>
          <a:xfrm>
            <a:off x="5943600" y="1905000"/>
            <a:ext cx="4572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L1</a:t>
            </a:r>
            <a:endParaRPr lang="en-US" sz="2400" dirty="0"/>
          </a:p>
        </p:txBody>
      </p:sp>
      <p:sp>
        <p:nvSpPr>
          <p:cNvPr id="21" name="Rectangle 20"/>
          <p:cNvSpPr/>
          <p:nvPr>
            <p:custDataLst>
              <p:tags r:id="rId17"/>
            </p:custDataLst>
          </p:nvPr>
        </p:nvSpPr>
        <p:spPr>
          <a:xfrm>
            <a:off x="6477000" y="1905000"/>
            <a:ext cx="4572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L1</a:t>
            </a:r>
            <a:endParaRPr lang="en-US" sz="2400" dirty="0"/>
          </a:p>
        </p:txBody>
      </p:sp>
      <p:sp>
        <p:nvSpPr>
          <p:cNvPr id="22" name="Rectangle 21"/>
          <p:cNvSpPr/>
          <p:nvPr>
            <p:custDataLst>
              <p:tags r:id="rId18"/>
            </p:custDataLst>
          </p:nvPr>
        </p:nvSpPr>
        <p:spPr>
          <a:xfrm>
            <a:off x="5943600" y="1371600"/>
            <a:ext cx="9906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400" dirty="0" smtClean="0"/>
              <a:t>CPU</a:t>
            </a:r>
            <a:endParaRPr lang="en-US" sz="2400" dirty="0"/>
          </a:p>
        </p:txBody>
      </p:sp>
      <p:sp>
        <p:nvSpPr>
          <p:cNvPr id="23" name="Flowchart: Magnetic Disk 22"/>
          <p:cNvSpPr/>
          <p:nvPr>
            <p:custDataLst>
              <p:tags r:id="rId19"/>
            </p:custDataLst>
          </p:nvPr>
        </p:nvSpPr>
        <p:spPr>
          <a:xfrm>
            <a:off x="7315200" y="2819400"/>
            <a:ext cx="1143000" cy="609600"/>
          </a:xfrm>
          <a:prstGeom prst="flowChartMagneticDisk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0" rtlCol="0" anchor="ctr"/>
          <a:lstStyle/>
          <a:p>
            <a:pPr algn="ctr"/>
            <a:r>
              <a:rPr lang="en-US" sz="2800" dirty="0" smtClean="0"/>
              <a:t>disk</a:t>
            </a:r>
            <a:endParaRPr lang="en-US" sz="2800" dirty="0"/>
          </a:p>
        </p:txBody>
      </p:sp>
      <p:sp>
        <p:nvSpPr>
          <p:cNvPr id="24" name="Rectangle 23"/>
          <p:cNvSpPr/>
          <p:nvPr>
            <p:custDataLst>
              <p:tags r:id="rId20"/>
            </p:custDataLst>
          </p:nvPr>
        </p:nvSpPr>
        <p:spPr>
          <a:xfrm>
            <a:off x="1219200" y="2971800"/>
            <a:ext cx="838200" cy="457200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net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7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Misses</a:t>
            </a:r>
          </a:p>
        </p:txBody>
      </p:sp>
      <p:sp>
        <p:nvSpPr>
          <p:cNvPr id="351744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33400" y="457200"/>
            <a:ext cx="8382000" cy="6019800"/>
          </a:xfrm>
        </p:spPr>
        <p:txBody>
          <a:bodyPr>
            <a:noAutofit/>
          </a:bodyPr>
          <a:lstStyle/>
          <a:p>
            <a:r>
              <a:rPr lang="en-US" dirty="0" smtClean="0"/>
              <a:t>Cache misses: classification</a:t>
            </a:r>
          </a:p>
          <a:p>
            <a:r>
              <a:rPr lang="en-US" dirty="0" smtClean="0"/>
              <a:t>The line is being referenced for the first time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Cold (aka Compulsory) Miss</a:t>
            </a:r>
            <a:endParaRPr lang="en-US" dirty="0">
              <a:solidFill>
                <a:schemeClr val="accent1"/>
              </a:solidFill>
            </a:endParaRPr>
          </a:p>
          <a:p>
            <a:pPr marL="342900" lvl="1" indent="-342900">
              <a:buClrTx/>
              <a:buSzPct val="80000"/>
              <a:buNone/>
            </a:pPr>
            <a:r>
              <a:rPr lang="en-US" sz="3200" dirty="0" smtClean="0"/>
              <a:t>The line was in the cache, but has been evicted</a:t>
            </a:r>
          </a:p>
        </p:txBody>
      </p:sp>
    </p:spTree>
    <p:extLst>
      <p:ext uri="{BB962C8B-B14F-4D97-AF65-F5344CB8AC3E}">
        <p14:creationId xmlns:p14="http://schemas.microsoft.com/office/powerpoint/2010/main" val="2536506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anchor="ctr"/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Cache Conscious Programming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297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Cache Conscious Programming</a:t>
            </a:r>
          </a:p>
        </p:txBody>
      </p:sp>
      <p:sp>
        <p:nvSpPr>
          <p:cNvPr id="358297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81000" y="5181600"/>
            <a:ext cx="8226425" cy="1095375"/>
          </a:xfrm>
        </p:spPr>
        <p:txBody>
          <a:bodyPr>
            <a:noAutofit/>
          </a:bodyPr>
          <a:lstStyle/>
          <a:p>
            <a:r>
              <a:rPr lang="en-US" dirty="0"/>
              <a:t>Every access is a cache miss</a:t>
            </a:r>
            <a:r>
              <a:rPr lang="en-US" dirty="0" smtClean="0"/>
              <a:t>!</a:t>
            </a:r>
          </a:p>
          <a:p>
            <a:r>
              <a:rPr lang="en-US" dirty="0" smtClean="0"/>
              <a:t>(unless </a:t>
            </a:r>
            <a:r>
              <a:rPr lang="en-US" i="1" dirty="0" smtClean="0"/>
              <a:t>entire </a:t>
            </a:r>
            <a:r>
              <a:rPr lang="en-US" dirty="0" smtClean="0"/>
              <a:t>matrix can fit in cache)</a:t>
            </a:r>
            <a:endParaRPr lang="en-US" i="1" dirty="0"/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3582980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8600" y="426720"/>
            <a:ext cx="4049827" cy="3556486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// H = 12, W = 10</a:t>
            </a:r>
          </a:p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 err="1" smtClean="0">
                <a:solidFill>
                  <a:srgbClr val="FFFFFF"/>
                </a:solidFill>
                <a:latin typeface="Consolas" pitchFamily="49" charset="0"/>
              </a:rPr>
              <a:t>int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 A[H][W];</a:t>
            </a:r>
            <a:endParaRPr lang="en-US" sz="2400" dirty="0">
              <a:solidFill>
                <a:srgbClr val="FFFFFF"/>
              </a:solidFill>
              <a:latin typeface="Consolas" pitchFamily="49" charset="0"/>
            </a:endParaRPr>
          </a:p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400" dirty="0">
              <a:solidFill>
                <a:srgbClr val="FFFFFF"/>
              </a:solidFill>
              <a:latin typeface="Consolas" pitchFamily="49" charset="0"/>
            </a:endParaRPr>
          </a:p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for(x=0</a:t>
            </a:r>
            <a:r>
              <a:rPr lang="en-US" sz="2400" dirty="0">
                <a:solidFill>
                  <a:srgbClr val="FFFFFF"/>
                </a:solidFill>
                <a:latin typeface="Consolas" pitchFamily="49" charset="0"/>
              </a:rPr>
              <a:t>; 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x &lt; W; x++) </a:t>
            </a:r>
            <a:endParaRPr lang="en-US" sz="2400" dirty="0">
              <a:solidFill>
                <a:srgbClr val="FFFFFF"/>
              </a:solidFill>
              <a:latin typeface="Consolas" pitchFamily="49" charset="0"/>
            </a:endParaRPr>
          </a:p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  <a:tabLst>
                <a:tab pos="461963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	for(y=0</a:t>
            </a:r>
            <a:r>
              <a:rPr lang="en-US" sz="2400" dirty="0">
                <a:solidFill>
                  <a:srgbClr val="FFFFFF"/>
                </a:solidFill>
                <a:latin typeface="Consolas" pitchFamily="49" charset="0"/>
              </a:rPr>
              <a:t>; 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y &lt; H; y++)</a:t>
            </a:r>
            <a:endParaRPr lang="en-US" sz="2400" dirty="0">
              <a:solidFill>
                <a:srgbClr val="FFFFFF"/>
              </a:solidFill>
              <a:latin typeface="Consolas" pitchFamily="49" charset="0"/>
            </a:endParaRPr>
          </a:p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  <a:tabLst>
                <a:tab pos="9144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	sum </a:t>
            </a:r>
            <a:r>
              <a:rPr lang="en-US" sz="2400" dirty="0">
                <a:solidFill>
                  <a:srgbClr val="FFFFFF"/>
                </a:solidFill>
                <a:latin typeface="Consolas" pitchFamily="49" charset="0"/>
              </a:rPr>
              <a:t>+= 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A[y][</a:t>
            </a:r>
            <a:r>
              <a:rPr lang="en-US" sz="2400" dirty="0">
                <a:solidFill>
                  <a:srgbClr val="FFFFFF"/>
                </a:solidFill>
                <a:latin typeface="Consolas" pitchFamily="49" charset="0"/>
              </a:rPr>
              <a:t>x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];</a:t>
            </a:r>
            <a:endParaRPr lang="en-US" sz="2400" dirty="0">
              <a:solidFill>
                <a:srgbClr val="FFFFFF"/>
              </a:solidFill>
              <a:latin typeface="Consolas" pitchFamily="49" charset="0"/>
            </a:endParaRPr>
          </a:p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400" dirty="0">
              <a:solidFill>
                <a:srgbClr val="FFFFFF"/>
              </a:solidFill>
              <a:latin typeface="Consolas" pitchFamily="49" charset="0"/>
            </a:endParaRPr>
          </a:p>
        </p:txBody>
      </p:sp>
      <p:graphicFrame>
        <p:nvGraphicFramePr>
          <p:cNvPr id="3582981" name="Group 5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433103469"/>
              </p:ext>
            </p:extLst>
          </p:nvPr>
        </p:nvGraphicFramePr>
        <p:xfrm>
          <a:off x="5181600" y="655320"/>
          <a:ext cx="3810005" cy="4754880"/>
        </p:xfrm>
        <a:graphic>
          <a:graphicData uri="http://schemas.openxmlformats.org/drawingml/2006/table">
            <a:tbl>
              <a:tblPr/>
              <a:tblGrid>
                <a:gridCol w="380677"/>
                <a:gridCol w="380677"/>
                <a:gridCol w="382296"/>
                <a:gridCol w="380677"/>
                <a:gridCol w="380676"/>
                <a:gridCol w="380677"/>
                <a:gridCol w="380676"/>
                <a:gridCol w="382296"/>
                <a:gridCol w="380677"/>
                <a:gridCol w="380676"/>
              </a:tblGrid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5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160225503"/>
              </p:ext>
            </p:extLst>
          </p:nvPr>
        </p:nvGraphicFramePr>
        <p:xfrm>
          <a:off x="5181600" y="655320"/>
          <a:ext cx="3810005" cy="4754880"/>
        </p:xfrm>
        <a:graphic>
          <a:graphicData uri="http://schemas.openxmlformats.org/drawingml/2006/table">
            <a:tbl>
              <a:tblPr/>
              <a:tblGrid>
                <a:gridCol w="380677"/>
                <a:gridCol w="380677"/>
                <a:gridCol w="382296"/>
                <a:gridCol w="380677"/>
                <a:gridCol w="380676"/>
                <a:gridCol w="380677"/>
                <a:gridCol w="380676"/>
                <a:gridCol w="382296"/>
                <a:gridCol w="380677"/>
                <a:gridCol w="380676"/>
              </a:tblGrid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21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22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23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24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26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20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2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2979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297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Cache Conscious Programming</a:t>
            </a:r>
          </a:p>
        </p:txBody>
      </p:sp>
      <p:sp>
        <p:nvSpPr>
          <p:cNvPr id="358297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81000" y="4343400"/>
            <a:ext cx="8226425" cy="2085975"/>
          </a:xfrm>
        </p:spPr>
        <p:txBody>
          <a:bodyPr>
            <a:noAutofit/>
          </a:bodyPr>
          <a:lstStyle/>
          <a:p>
            <a:r>
              <a:rPr lang="en-US" sz="2400" dirty="0" smtClean="0"/>
              <a:t>Block size = 4 </a:t>
            </a:r>
            <a:r>
              <a:rPr lang="en-US" sz="2400" dirty="0" smtClean="0">
                <a:sym typeface="Wingdings" pitchFamily="2" charset="2"/>
              </a:rPr>
              <a:t> 75% hit rate</a:t>
            </a:r>
          </a:p>
          <a:p>
            <a:r>
              <a:rPr lang="en-US" sz="2400" dirty="0" smtClean="0">
                <a:sym typeface="Wingdings" pitchFamily="2" charset="2"/>
              </a:rPr>
              <a:t>Block size = 8  87.5% hit rate</a:t>
            </a:r>
          </a:p>
          <a:p>
            <a:r>
              <a:rPr lang="en-US" sz="2400" dirty="0" smtClean="0">
                <a:sym typeface="Wingdings" pitchFamily="2" charset="2"/>
              </a:rPr>
              <a:t>Block size = 16  </a:t>
            </a:r>
            <a:r>
              <a:rPr lang="en-US" sz="2400" dirty="0" smtClean="0"/>
              <a:t>93.75%  hit rate</a:t>
            </a:r>
          </a:p>
          <a:p>
            <a:r>
              <a:rPr lang="en-US" sz="2400" dirty="0" smtClean="0"/>
              <a:t>And you can easily </a:t>
            </a:r>
            <a:r>
              <a:rPr lang="en-US" sz="2400" dirty="0" err="1" smtClean="0"/>
              <a:t>prefetch</a:t>
            </a:r>
            <a:r>
              <a:rPr lang="en-US" sz="2400" dirty="0" smtClean="0"/>
              <a:t> to warm the cache.</a:t>
            </a:r>
            <a:endParaRPr lang="en-US" sz="2400" i="1" dirty="0"/>
          </a:p>
        </p:txBody>
      </p:sp>
      <p:sp>
        <p:nvSpPr>
          <p:cNvPr id="3582980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8600" y="426720"/>
            <a:ext cx="4277453" cy="3556486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// H = 12, W = 10</a:t>
            </a:r>
          </a:p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 err="1" smtClean="0">
                <a:solidFill>
                  <a:srgbClr val="FFFFFF"/>
                </a:solidFill>
                <a:latin typeface="Consolas" pitchFamily="49" charset="0"/>
              </a:rPr>
              <a:t>int</a:t>
            </a: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 A[H][W];</a:t>
            </a:r>
            <a:endParaRPr lang="en-US" sz="2400" dirty="0">
              <a:solidFill>
                <a:srgbClr val="FFFFFF"/>
              </a:solidFill>
              <a:latin typeface="Consolas" pitchFamily="49" charset="0"/>
            </a:endParaRPr>
          </a:p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400" dirty="0">
              <a:solidFill>
                <a:srgbClr val="FFFFFF"/>
              </a:solidFill>
              <a:latin typeface="Consolas" pitchFamily="49" charset="0"/>
            </a:endParaRPr>
          </a:p>
          <a:p>
            <a:pPr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for(y=0; y &lt; H; y++)</a:t>
            </a:r>
          </a:p>
          <a:p>
            <a:pPr>
              <a:lnSpc>
                <a:spcPct val="134000"/>
              </a:lnSpc>
              <a:buClr>
                <a:srgbClr val="40458C"/>
              </a:buClr>
              <a:buSzPct val="100000"/>
              <a:tabLst>
                <a:tab pos="4572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	for(x=0; x &lt; W; x++) </a:t>
            </a:r>
          </a:p>
          <a:p>
            <a:pPr>
              <a:lnSpc>
                <a:spcPct val="134000"/>
              </a:lnSpc>
              <a:buClr>
                <a:srgbClr val="40458C"/>
              </a:buClr>
              <a:buSzPct val="100000"/>
              <a:tabLst>
                <a:tab pos="914400" algn="l"/>
              </a:tabLst>
            </a:pPr>
            <a:r>
              <a:rPr lang="en-US" sz="2400" dirty="0" smtClean="0">
                <a:solidFill>
                  <a:srgbClr val="FFFFFF"/>
                </a:solidFill>
                <a:latin typeface="Consolas" pitchFamily="49" charset="0"/>
              </a:rPr>
              <a:t>	sum += A[y][x];</a:t>
            </a:r>
          </a:p>
          <a:p>
            <a:pPr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2400" dirty="0">
              <a:solidFill>
                <a:srgbClr val="FFFFFF"/>
              </a:solidFill>
              <a:latin typeface="Consolas" pitchFamily="49" charset="0"/>
            </a:endParaRPr>
          </a:p>
        </p:txBody>
      </p:sp>
      <p:graphicFrame>
        <p:nvGraphicFramePr>
          <p:cNvPr id="3582981" name="Group 5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472377544"/>
              </p:ext>
            </p:extLst>
          </p:nvPr>
        </p:nvGraphicFramePr>
        <p:xfrm>
          <a:off x="5181600" y="655320"/>
          <a:ext cx="3810005" cy="4754880"/>
        </p:xfrm>
        <a:graphic>
          <a:graphicData uri="http://schemas.openxmlformats.org/drawingml/2006/table">
            <a:tbl>
              <a:tblPr/>
              <a:tblGrid>
                <a:gridCol w="380677"/>
                <a:gridCol w="380677"/>
                <a:gridCol w="382296"/>
                <a:gridCol w="380677"/>
                <a:gridCol w="380676"/>
                <a:gridCol w="380677"/>
                <a:gridCol w="380676"/>
                <a:gridCol w="382296"/>
                <a:gridCol w="380677"/>
                <a:gridCol w="380676"/>
              </a:tblGrid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13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" pitchFamily="34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2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2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2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Caching assumptions</a:t>
            </a:r>
          </a:p>
          <a:p>
            <a:pPr lvl="1"/>
            <a:r>
              <a:rPr lang="en-US" dirty="0" smtClean="0"/>
              <a:t>small working set: 90/10 rule</a:t>
            </a:r>
          </a:p>
          <a:p>
            <a:pPr lvl="1"/>
            <a:r>
              <a:rPr lang="en-US" dirty="0" smtClean="0"/>
              <a:t>can predict future: spatial &amp; temporal locality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Benefits</a:t>
            </a:r>
          </a:p>
          <a:p>
            <a:pPr lvl="1"/>
            <a:r>
              <a:rPr lang="en-US" dirty="0" smtClean="0"/>
              <a:t>(big &amp; fast) built from (big &amp; slow) + (small &amp; fast)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Tradeoffs: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associativity, line size, hit cost, miss penalty, hit rate</a:t>
            </a:r>
            <a:endParaRPr lang="en-US" dirty="0" smtClean="0"/>
          </a:p>
        </p:txBody>
      </p:sp>
      <p:pic>
        <p:nvPicPr>
          <p:cNvPr id="26626" name="CP3 Ink 5b73f79e-63eb-4b4f-ac36-804d6c388608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990" y="1521900"/>
            <a:ext cx="101700" cy="118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8600" y="304800"/>
            <a:ext cx="8686800" cy="6400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Memory performance matters!</a:t>
            </a:r>
          </a:p>
          <a:p>
            <a:pPr lvl="1"/>
            <a:r>
              <a:rPr lang="en-US" dirty="0" smtClean="0"/>
              <a:t>often more than CPU performance</a:t>
            </a:r>
          </a:p>
          <a:p>
            <a:pPr lvl="1"/>
            <a:r>
              <a:rPr lang="en-US" dirty="0" smtClean="0"/>
              <a:t>… because it is the bottleneck, and not improving much</a:t>
            </a:r>
          </a:p>
          <a:p>
            <a:pPr lvl="1"/>
            <a:r>
              <a:rPr lang="en-US" dirty="0" smtClean="0"/>
              <a:t>… because most programs move a LOT of data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Design space is huge</a:t>
            </a:r>
          </a:p>
          <a:p>
            <a:pPr lvl="1"/>
            <a:r>
              <a:rPr lang="en-US" dirty="0" smtClean="0"/>
              <a:t>Gambling against program behavior</a:t>
            </a:r>
          </a:p>
          <a:p>
            <a:pPr lvl="1"/>
            <a:r>
              <a:rPr lang="en-US" dirty="0" smtClean="0"/>
              <a:t>Cuts across all layers: </a:t>
            </a:r>
            <a:br>
              <a:rPr lang="en-US" dirty="0" smtClean="0"/>
            </a:br>
            <a:r>
              <a:rPr lang="en-US" dirty="0" smtClean="0"/>
              <a:t>users </a:t>
            </a:r>
            <a:r>
              <a:rPr lang="en-US" dirty="0" smtClean="0">
                <a:sym typeface="Wingdings" pitchFamily="2" charset="2"/>
              </a:rPr>
              <a:t> programs  </a:t>
            </a:r>
            <a:r>
              <a:rPr lang="en-US" dirty="0" err="1" smtClean="0">
                <a:sym typeface="Wingdings" pitchFamily="2" charset="2"/>
              </a:rPr>
              <a:t>os</a:t>
            </a:r>
            <a:r>
              <a:rPr lang="en-US" dirty="0" smtClean="0">
                <a:sym typeface="Wingdings" pitchFamily="2" charset="2"/>
              </a:rPr>
              <a:t>  hardware</a:t>
            </a:r>
          </a:p>
          <a:p>
            <a:r>
              <a:rPr lang="en-US" dirty="0" smtClean="0">
                <a:solidFill>
                  <a:schemeClr val="accent1"/>
                </a:solidFill>
                <a:sym typeface="Wingdings" pitchFamily="2" charset="2"/>
              </a:rPr>
              <a:t>Multi-core / Multi-Processor is complicated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Inconsistent views of memory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Extremely complex protocols, very hard to get right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Avoiding Misses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457200"/>
            <a:ext cx="8458200" cy="6019800"/>
          </a:xfrm>
        </p:spPr>
        <p:txBody>
          <a:bodyPr/>
          <a:lstStyle/>
          <a:p>
            <a:r>
              <a:rPr lang="en-US" dirty="0" smtClean="0"/>
              <a:t>Q: How to avoid…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Cold Misses</a:t>
            </a:r>
          </a:p>
          <a:p>
            <a:pPr lvl="1"/>
            <a:r>
              <a:rPr lang="en-US" dirty="0" smtClean="0"/>
              <a:t>Unavoidable? The data was never in the cache…</a:t>
            </a:r>
          </a:p>
          <a:p>
            <a:pPr lvl="1"/>
            <a:r>
              <a:rPr lang="en-US" dirty="0" err="1" smtClean="0"/>
              <a:t>Prefetching</a:t>
            </a:r>
            <a:r>
              <a:rPr lang="en-US" dirty="0" smtClean="0"/>
              <a:t>!</a:t>
            </a:r>
          </a:p>
          <a:p>
            <a:r>
              <a:rPr lang="en-US" dirty="0" smtClean="0"/>
              <a:t>Other Misses</a:t>
            </a:r>
          </a:p>
          <a:p>
            <a:pPr lvl="1"/>
            <a:r>
              <a:rPr lang="en-US" dirty="0" smtClean="0"/>
              <a:t>Buy more SRAM</a:t>
            </a:r>
          </a:p>
          <a:p>
            <a:pPr lvl="1"/>
            <a:r>
              <a:rPr lang="en-US" dirty="0" smtClean="0"/>
              <a:t>Use a more flexible cache design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15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200" y="457200"/>
            <a:ext cx="8458200" cy="6019800"/>
          </a:xfrm>
        </p:spPr>
        <p:txBody>
          <a:bodyPr/>
          <a:lstStyle/>
          <a:p>
            <a:r>
              <a:rPr lang="en-US" dirty="0" smtClean="0"/>
              <a:t>Bigger cache doesn’t always help…</a:t>
            </a:r>
          </a:p>
          <a:p>
            <a:r>
              <a:rPr lang="en-US" sz="2800" dirty="0" err="1" smtClean="0"/>
              <a:t>Mem</a:t>
            </a:r>
            <a:r>
              <a:rPr lang="en-US" sz="2800" dirty="0" smtClean="0"/>
              <a:t> access trace: 0, 16, 1, 17, 2, 18, 3, 19, 4, …</a:t>
            </a:r>
          </a:p>
          <a:p>
            <a:r>
              <a:rPr lang="en-US" sz="2800" dirty="0" smtClean="0"/>
              <a:t>Hit rate with four direct-mapped 2-byte cache lines?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With eight 2-byte cache lines?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With four 4-byte cache lines?</a:t>
            </a:r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620000" y="152400"/>
          <a:ext cx="1371600" cy="6208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246"/>
                <a:gridCol w="281354"/>
              </a:tblGrid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14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320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3373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16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0493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17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19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20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9488">
                <a:tc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solidFill>
                            <a:schemeClr val="bg1"/>
                          </a:solidFill>
                        </a:rPr>
                        <a:t>21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06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744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Misses</a:t>
            </a:r>
          </a:p>
        </p:txBody>
      </p:sp>
      <p:sp>
        <p:nvSpPr>
          <p:cNvPr id="351744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381000"/>
            <a:ext cx="8534400" cy="6096000"/>
          </a:xfrm>
        </p:spPr>
        <p:txBody>
          <a:bodyPr>
            <a:noAutofit/>
          </a:bodyPr>
          <a:lstStyle/>
          <a:p>
            <a:r>
              <a:rPr lang="en-US" dirty="0" smtClean="0"/>
              <a:t>Cache misses: classification</a:t>
            </a:r>
          </a:p>
          <a:p>
            <a:r>
              <a:rPr lang="en-US" dirty="0" smtClean="0"/>
              <a:t>The line is being referenced for the first time</a:t>
            </a:r>
            <a:endParaRPr lang="en-US" dirty="0"/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Cold (aka Compulsory) Miss</a:t>
            </a:r>
            <a:endParaRPr lang="en-US" dirty="0">
              <a:solidFill>
                <a:schemeClr val="accent1"/>
              </a:solidFill>
            </a:endParaRPr>
          </a:p>
          <a:p>
            <a:pPr marL="342900" lvl="1" indent="-342900">
              <a:buClrTx/>
              <a:buSzPct val="80000"/>
              <a:buNone/>
            </a:pPr>
            <a:r>
              <a:rPr lang="en-US" sz="3200" dirty="0" smtClean="0"/>
              <a:t>The line was in the cache, but has been evicted…</a:t>
            </a:r>
          </a:p>
          <a:p>
            <a:pPr marL="342900" lvl="1" indent="-342900">
              <a:buClrTx/>
              <a:buSzPct val="80000"/>
              <a:buNone/>
            </a:pPr>
            <a:r>
              <a:rPr lang="en-US" sz="3200" dirty="0" smtClean="0"/>
              <a:t>… because some other access with the same index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Conflict Miss</a:t>
            </a:r>
          </a:p>
          <a:p>
            <a:r>
              <a:rPr lang="en-US" dirty="0" smtClean="0"/>
              <a:t>… because the cache is too small</a:t>
            </a:r>
          </a:p>
          <a:p>
            <a:pPr lvl="1"/>
            <a:r>
              <a:rPr lang="en-US" dirty="0" smtClean="0"/>
              <a:t>i.e. the </a:t>
            </a:r>
            <a:r>
              <a:rPr lang="en-US" i="1" dirty="0" smtClean="0">
                <a:solidFill>
                  <a:schemeClr val="accent1"/>
                </a:solidFill>
              </a:rPr>
              <a:t>working set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of program is larger than the cache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Capacity Miss</a:t>
            </a:r>
          </a:p>
          <a:p>
            <a:pPr lvl="1"/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59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7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Avoiding Misses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457200"/>
            <a:ext cx="8458200" cy="6019800"/>
          </a:xfrm>
        </p:spPr>
        <p:txBody>
          <a:bodyPr/>
          <a:lstStyle/>
          <a:p>
            <a:r>
              <a:rPr lang="en-US" dirty="0" smtClean="0"/>
              <a:t>Q: How to avoid…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Cold Misses</a:t>
            </a:r>
          </a:p>
          <a:p>
            <a:pPr lvl="1"/>
            <a:r>
              <a:rPr lang="en-US" dirty="0" smtClean="0"/>
              <a:t>Unavoidable? The data was never in the cache…</a:t>
            </a:r>
          </a:p>
          <a:p>
            <a:pPr lvl="1"/>
            <a:r>
              <a:rPr lang="en-US" dirty="0" err="1" smtClean="0"/>
              <a:t>Prefetching</a:t>
            </a:r>
            <a:r>
              <a:rPr lang="en-US" dirty="0" smtClean="0"/>
              <a:t>!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Capacity Misses</a:t>
            </a:r>
          </a:p>
          <a:p>
            <a:pPr lvl="1"/>
            <a:r>
              <a:rPr lang="en-US" dirty="0" smtClean="0"/>
              <a:t>Buy more SRAM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Conflict Misses</a:t>
            </a:r>
          </a:p>
          <a:p>
            <a:pPr lvl="1"/>
            <a:r>
              <a:rPr lang="en-US" dirty="0" smtClean="0"/>
              <a:t>Use a more flexible cache design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344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KkBHAOAgAQdAhomARATIuVfbWPzQIgsgySpSSZqAwhIEET//wNFNQUCC2QZFDIIAI4pAa0BfkMzCADoGQFeCX5DEmT0TUEIAU1BHgMCBDQKLAIMZkZkC37P2CE2EOWjhkyZ5nK3FjyOVrRu1xLcLHI1WuXOLCzy4srRxjxgCiwCDGe2ewt6b0whNhGZjhxZWrdyty4sbFa0bsWq1xlZZVrfE5cZcrFg5Y4XAA==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HocA4CABB0CBAYBEIJmvJ2lzthNt6obIFBnD4oDC0gQRP///wdFKEYoBQILZBkUMggA8BUCfLjiQTMIALQQAusG40ERq6rTQQoxA4L+EBv4QHCC/bn7boAhNhGJhmY4sWVutct8Tla0xOGq3E0bZlrVhmatmLBlhaNswA==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MIDHAOAgAQdA8YDagEQvWfD0xlZGEK5TAkUfmQBkAMKSBBE//8DRShGKAUDOAtkGSAyCQCAgAMBe8IeRTMJAICgAgHhwx5FOAgA/gMAAAAAABHl7MA/CusCpgGG6oLqV4ONj0TIwcLHwcPGxMPGwMPBw8GhUNBRUdESEZZXNxOyCCQEDBQcNAwUAINBwQLi5tLXAk3ERkdHSkpMRUBCQEFBQkFHSEZDRyHh4uNkYuJiYMgIeHi5eTl5mVkZOLi4GFgIGAgIGCgoCAiISKiIiGhoZAwMDCxsHJxszLzs3SzdbQ0c7KyMfFwMFFR0hMTlJVVVNRUQhfgrm+CvGSKOJGkjkhiRIoRBDAgQQSQYvXa/dZFFDJJRVBJFDFLPPLPTndptTLZe2zB1RxQiCCGCIghQo4hEEEKCNBHDDLHLHLGhQQpYZZaYZSaCaSKSSKZJBJBFDEgICCBDFDFBFAqjgICD8Lzpze8zucozjeN4mSaJmJi0Sq4EXETMJiVSiYTEzExJNSTU1IQmBIiSJiYSi4JiYBMTCYAAiSJEwQXff3ZzEiE2ENcrBk2Z4sq1yzcZlrTIzzLcTlkxW5GbHI3bMMTbG5wg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JYGHAOAgAQdA+wERgEQvWfD0xlZGEK5TAkUfmQBkAMKSBBE//8DRShGKAUDOAtkGSAyCQCAgAMBe8IeRTMJAICgAgHhwx5FOAgA/gMAAAAAABHl7MA/HgQEgpFACosBL4P92B+7Hndb8LweypvK4iKrwE4ub3NxukViMIvlvUiF8sp5a2pNHNFVJdRgpqI4b68LjcjgcLgZ02AwWCyGCw1EkEFds9uFhw60hPEmmtOvW805TgmQnGEUJwQnKMaVpFEnPwPlX4IhNhDhlmcNmLbGtbZsjVa0yMGK3FhzMVrlvmZssjZs2YOGYAqYATKH8FVXgqriMFgcbhcXhMLhEEjUklkulkki0OgsNkMlm8xnMvi8LgUIjUsoE0nUkiEGgsPkspmsfjMHRACD/Nvfm3/BrGdZ1OL1a6zU0qMVUotnc85mYVrVcl74gITxZxY35tZziiiiiCMCBGAmIhPf1UYcoCE2EZXLTDhzOW63C4wtFrTDiyLXLJxlW5G2Rk4ZZsmNu4YgCusBY4T8S8n4l45VyabXlGEZRJ2hKFCE5zqiQpSUpQgnG9748+HDjvWMIKSxYMWLdo3atmLFFXLn07dfB4fD258McWDZs0YsFsMEpIT5yL5w1hwY8E5ThWOEx58uXPhzznkpk0YtWzdmwYMEoTw4b4cePDnw5cKcqYMWS2KUowreuHDjnjglgwatmbVizYMla4a58OfTHh5denwIg/hjOM+j4M5i0JJi4sTCVSTV1MCYSiYmUSmImJq6kJq6uImLxdJQmU59f02a9QAhNhDRxizNszDGtZNmrNa0YMmC1wzYtFrhozatMrbG0ZMmAAqiATyD/gOM/gON3O8Z1NUUvDF1MTmcwpVRDFzFrbrqmoqq7ccde3GF8rJ5WWyySqSSWCmO+uvE34WeuaSzCZC7IVVTQT014PC4PD4O2GOSzAZC7GYayKaO+DI4nA5HEoTyd24R8B5ZozlGE4ERGCNJyjCKE4IkIxgjACOHn8mN7cohNhDTLiZZMWJstxsMzJa0ZuMS3E1Ys1uLJlaZsbjHkyYWYA==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HQcA4CABB0CBAQBEIJmvJ2lzthNt6obIFBnD4oDC0gQRP///wdFKEYoBQILZBkUMggA8BUCfLjiQTMIALQQAusG40ERq6rTQQorAgtMCYAIeHghNhGZqxZMnLBitZ4cWFa0zZm63FjbYluRhmyMcmFnmZZswA==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P3_INK_TAG" val="base64:AHocA4CABB0CBAYBEIJmvJ2lzthNt6obIFBnD4oDC0gQRP///wdFKEYoBQILZBkUMggA8BUCfLjiQTMIALQQAusG40ERq6rTQQoxA4L+EBv4QHCC/bn7boAhNhGJhmY4sWVutct8Tla0xOGq3E0bZlrVhmatmLBlhaNswA==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ark 3410">
  <a:themeElements>
    <a:clrScheme name="Dark 34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FF0000"/>
      </a:accent2>
      <a:accent3>
        <a:srgbClr val="7030A0"/>
      </a:accent3>
      <a:accent4>
        <a:srgbClr val="00B0F0"/>
      </a:accent4>
      <a:accent5>
        <a:srgbClr val="AAE2CA"/>
      </a:accent5>
      <a:accent6>
        <a:srgbClr val="FFC000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Dark 3410</Template>
  <TotalTime>1682</TotalTime>
  <Words>3667</Words>
  <Application>Microsoft Macintosh PowerPoint</Application>
  <PresentationFormat>On-screen Show (4:3)</PresentationFormat>
  <Paragraphs>1026</Paragraphs>
  <Slides>54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Dark 3410</vt:lpstr>
      <vt:lpstr>Caches</vt:lpstr>
      <vt:lpstr>Announcements</vt:lpstr>
      <vt:lpstr>Goals for Today: caches</vt:lpstr>
      <vt:lpstr>Cache Performance</vt:lpstr>
      <vt:lpstr>Misses</vt:lpstr>
      <vt:lpstr>Avoiding Misses</vt:lpstr>
      <vt:lpstr>PowerPoint Presentation</vt:lpstr>
      <vt:lpstr>Misses</vt:lpstr>
      <vt:lpstr>Avoiding Misses</vt:lpstr>
      <vt:lpstr>Three common designs</vt:lpstr>
      <vt:lpstr>A Simple Fully Associative Cache</vt:lpstr>
      <vt:lpstr>Fully Associative Cache (Reading)</vt:lpstr>
      <vt:lpstr>Fully Associative Cache Size</vt:lpstr>
      <vt:lpstr>PowerPoint Presentation</vt:lpstr>
      <vt:lpstr>PowerPoint Presentation</vt:lpstr>
      <vt:lpstr>Misses</vt:lpstr>
      <vt:lpstr>Summary</vt:lpstr>
      <vt:lpstr>Cache Tradeoffs</vt:lpstr>
      <vt:lpstr>PowerPoint Presentation</vt:lpstr>
      <vt:lpstr>Compromise</vt:lpstr>
      <vt:lpstr>2-Way Set Associative Cache</vt:lpstr>
      <vt:lpstr>3-Way Set Associative Cache (Reading)</vt:lpstr>
      <vt:lpstr>A Simple 2-Way Set Associative Cache</vt:lpstr>
      <vt:lpstr>Comparing Caches</vt:lpstr>
      <vt:lpstr>Remaining Issues</vt:lpstr>
      <vt:lpstr>Eviction</vt:lpstr>
      <vt:lpstr>PowerPoint Presentation</vt:lpstr>
      <vt:lpstr>Performance Comparison</vt:lpstr>
      <vt:lpstr>Cache Design</vt:lpstr>
      <vt:lpstr>A Real Example</vt:lpstr>
      <vt:lpstr>A Real Example</vt:lpstr>
      <vt:lpstr>Basic Cache Organization</vt:lpstr>
      <vt:lpstr>Experimental Results</vt:lpstr>
      <vt:lpstr>Tradeoffs</vt:lpstr>
      <vt:lpstr>PowerPoint Presentation</vt:lpstr>
      <vt:lpstr>Cached Write Policies</vt:lpstr>
      <vt:lpstr>Write Allocation Policies</vt:lpstr>
      <vt:lpstr>A Simple 2-Way Set Associative Cache</vt:lpstr>
      <vt:lpstr>How Many Memory References?</vt:lpstr>
      <vt:lpstr>A Simple 2-Way Set Associative Cache</vt:lpstr>
      <vt:lpstr>How Many Memory References?</vt:lpstr>
      <vt:lpstr>Write-Back Meta-Data</vt:lpstr>
      <vt:lpstr>Performance: An Example</vt:lpstr>
      <vt:lpstr>Performance: An Example</vt:lpstr>
      <vt:lpstr>Performance Tradeoffs</vt:lpstr>
      <vt:lpstr>Write Buffering</vt:lpstr>
      <vt:lpstr>Write Buffering</vt:lpstr>
      <vt:lpstr>Write-through vs. Write-back</vt:lpstr>
      <vt:lpstr>Cache-coherency</vt:lpstr>
      <vt:lpstr>PowerPoint Presentation</vt:lpstr>
      <vt:lpstr>Cache Conscious Programming</vt:lpstr>
      <vt:lpstr>Cache Conscious Programming</vt:lpstr>
      <vt:lpstr>Summary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Caches</dc:title>
  <dc:creator>Hakim Weatherspoon</dc:creator>
  <cp:lastModifiedBy>Hakim Weatherspoon</cp:lastModifiedBy>
  <cp:revision>159</cp:revision>
  <cp:lastPrinted>2011-04-03T12:06:06Z</cp:lastPrinted>
  <dcterms:created xsi:type="dcterms:W3CDTF">2006-08-16T00:00:00Z</dcterms:created>
  <dcterms:modified xsi:type="dcterms:W3CDTF">2011-04-03T12:08:34Z</dcterms:modified>
</cp:coreProperties>
</file>