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0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1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3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4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5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6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17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8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9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20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1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22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23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24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25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26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27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28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29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30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31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32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33.xml" ContentType="application/vnd.openxmlformats-officedocument.presentationml.notesSlide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97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366" r:id="rId19"/>
    <p:sldId id="388" r:id="rId20"/>
    <p:sldId id="367" r:id="rId21"/>
    <p:sldId id="317" r:id="rId22"/>
    <p:sldId id="368" r:id="rId23"/>
    <p:sldId id="370" r:id="rId24"/>
    <p:sldId id="371" r:id="rId25"/>
    <p:sldId id="372" r:id="rId26"/>
    <p:sldId id="392" r:id="rId27"/>
    <p:sldId id="389" r:id="rId28"/>
    <p:sldId id="386" r:id="rId29"/>
    <p:sldId id="322" r:id="rId30"/>
    <p:sldId id="373" r:id="rId31"/>
    <p:sldId id="374" r:id="rId32"/>
    <p:sldId id="323" r:id="rId33"/>
    <p:sldId id="324" r:id="rId34"/>
    <p:sldId id="325" r:id="rId35"/>
    <p:sldId id="390" r:id="rId36"/>
    <p:sldId id="375" r:id="rId37"/>
    <p:sldId id="376" r:id="rId38"/>
    <p:sldId id="377" r:id="rId39"/>
    <p:sldId id="343" r:id="rId40"/>
    <p:sldId id="378" r:id="rId41"/>
    <p:sldId id="379" r:id="rId42"/>
    <p:sldId id="347" r:id="rId43"/>
    <p:sldId id="381" r:id="rId44"/>
    <p:sldId id="395" r:id="rId45"/>
    <p:sldId id="382" r:id="rId46"/>
    <p:sldId id="380" r:id="rId47"/>
    <p:sldId id="396" r:id="rId48"/>
    <p:sldId id="365" r:id="rId49"/>
    <p:sldId id="394" r:id="rId50"/>
    <p:sldId id="393" r:id="rId51"/>
    <p:sldId id="383" r:id="rId52"/>
    <p:sldId id="385" r:id="rId53"/>
    <p:sldId id="391" r:id="rId54"/>
    <p:sldId id="387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9900"/>
    <a:srgbClr val="003300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25" autoAdjust="0"/>
  </p:normalViewPr>
  <p:slideViewPr>
    <p:cSldViewPr>
      <p:cViewPr varScale="1">
        <p:scale>
          <a:sx n="51" d="100"/>
          <a:sy n="51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26 bit tag  27*512 = 24*512+1536 = 1536bytes + 192 bytes = 1728bytes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temporal locality, but lots of </a:t>
            </a:r>
            <a:r>
              <a:rPr lang="en-US" baseline="0" dirty="0" err="1" smtClean="0"/>
              <a:t>spacial</a:t>
            </a:r>
            <a:r>
              <a:rPr lang="en-US" baseline="0" dirty="0" smtClean="0"/>
              <a:t> locality </a:t>
            </a:r>
            <a:r>
              <a:rPr lang="en-US" baseline="0" dirty="0" smtClean="0">
                <a:sym typeface="Wingdings" pitchFamily="2" charset="2"/>
              </a:rPr>
              <a:t> larger blocks would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Cache</a:t>
            </a:r>
          </a:p>
          <a:p>
            <a:r>
              <a:rPr lang="en-US" dirty="0" smtClean="0"/>
              <a:t>Like direct mapped cache</a:t>
            </a:r>
          </a:p>
          <a:p>
            <a:pPr lvl="1"/>
            <a:r>
              <a:rPr lang="en-US" dirty="0" smtClean="0"/>
              <a:t>Only need to check a few lines for each access…</a:t>
            </a:r>
            <a:br>
              <a:rPr lang="en-US" dirty="0" smtClean="0"/>
            </a:br>
            <a:r>
              <a:rPr lang="en-US" dirty="0" smtClean="0"/>
              <a:t>so: fast, scalable, low overhead</a:t>
            </a:r>
          </a:p>
          <a:p>
            <a:r>
              <a:rPr lang="en-US" dirty="0" smtClean="0"/>
              <a:t>Like a fully associative cache</a:t>
            </a:r>
          </a:p>
          <a:p>
            <a:pPr lvl="1"/>
            <a:r>
              <a:rPr lang="en-US" dirty="0" smtClean="0"/>
              <a:t>Several places each block can go…</a:t>
            </a:r>
            <a:br>
              <a:rPr lang="en-US" dirty="0" smtClean="0"/>
            </a:br>
            <a:r>
              <a:rPr lang="en-US" dirty="0" smtClean="0"/>
              <a:t>so: fewer conflict misses, higher hit rate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lines, but 2 sets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index is 1 bits</a:t>
            </a:r>
          </a:p>
          <a:p>
            <a:r>
              <a:rPr lang="en-US" baseline="0" dirty="0" smtClean="0"/>
              <a:t>tag is 3 bits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which one is which?</a:t>
            </a:r>
            <a:endParaRPr lang="en-US" dirty="0" smtClean="0"/>
          </a:p>
          <a:p>
            <a:r>
              <a:rPr lang="en-US" dirty="0" smtClean="0"/>
              <a:t>Q: where are cold misses?</a:t>
            </a:r>
            <a:r>
              <a:rPr lang="en-US" baseline="0" dirty="0" smtClean="0"/>
              <a:t> capacity misses? conflict misses?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miss penalty (time to fetch block) is larger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Same</a:t>
            </a:r>
            <a:r>
              <a:rPr lang="en-US" baseline="0" dirty="0" smtClean="0"/>
              <a:t> for other parameters: experimental mostly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direct, or associative? A: associative definitely (w/ LRU or LFU, etc.)</a:t>
            </a:r>
          </a:p>
          <a:p>
            <a:r>
              <a:rPr lang="en-US" dirty="0" smtClean="0"/>
              <a:t>A) reads:</a:t>
            </a:r>
            <a:r>
              <a:rPr lang="en-US" baseline="0" dirty="0" smtClean="0"/>
              <a:t>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A) writes: n for write-through, 1 eviction for write-back</a:t>
            </a:r>
          </a:p>
          <a:p>
            <a:r>
              <a:rPr lang="en-US" baseline="0" dirty="0" smtClean="0"/>
              <a:t>B) reads: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 or B[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B) writes: n for write-through, n for write-back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program, </a:t>
            </a:r>
            <a:r>
              <a:rPr lang="en-US" dirty="0" err="1" smtClean="0"/>
              <a:t>prefetching</a:t>
            </a:r>
            <a:r>
              <a:rPr lang="en-US" dirty="0" smtClean="0"/>
              <a:t> =</a:t>
            </a:r>
            <a:r>
              <a:rPr lang="en-US" baseline="0" dirty="0" smtClean="0"/>
              <a:t> special instructions, prediction in CPU, prediction in cache controller,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direct, or associative? A: associative definitely (w/ LRU or LFU, etc.)</a:t>
            </a:r>
          </a:p>
          <a:p>
            <a:r>
              <a:rPr lang="en-US" dirty="0" smtClean="0"/>
              <a:t>A) reads:</a:t>
            </a:r>
            <a:r>
              <a:rPr lang="en-US" baseline="0" dirty="0" smtClean="0"/>
              <a:t>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A) writes: n for write-through, 1 eviction for write-back</a:t>
            </a:r>
          </a:p>
          <a:p>
            <a:r>
              <a:rPr lang="en-US" baseline="0" dirty="0" smtClean="0"/>
              <a:t>B) reads: miss every </a:t>
            </a:r>
            <a:r>
              <a:rPr lang="en-US" baseline="0" dirty="0" err="1" smtClean="0"/>
              <a:t>W’th</a:t>
            </a:r>
            <a:r>
              <a:rPr lang="en-US" baseline="0" dirty="0" smtClean="0"/>
              <a:t> A[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 or B[</a:t>
            </a:r>
            <a:r>
              <a:rPr lang="en-US" baseline="0" dirty="0" err="1" smtClean="0"/>
              <a:t>i</a:t>
            </a:r>
            <a:r>
              <a:rPr lang="en-US" baseline="0" dirty="0" smtClean="0"/>
              <a:t>]</a:t>
            </a:r>
          </a:p>
          <a:p>
            <a:r>
              <a:rPr lang="en-US" baseline="0" dirty="0" smtClean="0"/>
              <a:t>B) writes: n for write-through, n for write-back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program is this? </a:t>
            </a:r>
            <a:r>
              <a:rPr lang="en-US" dirty="0" err="1" smtClean="0"/>
              <a:t>Memcpy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tag is 4 bits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52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tags" Target="../tags/tag74.xml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42" Type="http://schemas.openxmlformats.org/officeDocument/2006/relationships/tags" Target="../tags/tag77.xml"/><Relationship Id="rId47" Type="http://schemas.openxmlformats.org/officeDocument/2006/relationships/tags" Target="../tags/tag82.xml"/><Relationship Id="rId50" Type="http://schemas.openxmlformats.org/officeDocument/2006/relationships/tags" Target="../tags/tag85.xml"/><Relationship Id="rId55" Type="http://schemas.openxmlformats.org/officeDocument/2006/relationships/tags" Target="../tags/tag90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46" Type="http://schemas.openxmlformats.org/officeDocument/2006/relationships/tags" Target="../tags/tag81.xml"/><Relationship Id="rId59" Type="http://schemas.openxmlformats.org/officeDocument/2006/relationships/image" Target="../media/image7.emf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41" Type="http://schemas.openxmlformats.org/officeDocument/2006/relationships/tags" Target="../tags/tag76.xml"/><Relationship Id="rId54" Type="http://schemas.openxmlformats.org/officeDocument/2006/relationships/tags" Target="../tags/tag89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45" Type="http://schemas.openxmlformats.org/officeDocument/2006/relationships/tags" Target="../tags/tag80.xml"/><Relationship Id="rId53" Type="http://schemas.openxmlformats.org/officeDocument/2006/relationships/tags" Target="../tags/tag88.xml"/><Relationship Id="rId58" Type="http://schemas.openxmlformats.org/officeDocument/2006/relationships/notesSlide" Target="../notesSlides/notesSlide8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49" Type="http://schemas.openxmlformats.org/officeDocument/2006/relationships/tags" Target="../tags/tag84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4" Type="http://schemas.openxmlformats.org/officeDocument/2006/relationships/tags" Target="../tags/tag79.xml"/><Relationship Id="rId52" Type="http://schemas.openxmlformats.org/officeDocument/2006/relationships/tags" Target="../tags/tag87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tags" Target="../tags/tag78.xml"/><Relationship Id="rId48" Type="http://schemas.openxmlformats.org/officeDocument/2006/relationships/tags" Target="../tags/tag83.xml"/><Relationship Id="rId56" Type="http://schemas.openxmlformats.org/officeDocument/2006/relationships/tags" Target="../tags/tag91.xml"/><Relationship Id="rId8" Type="http://schemas.openxmlformats.org/officeDocument/2006/relationships/tags" Target="../tags/tag43.xml"/><Relationship Id="rId51" Type="http://schemas.openxmlformats.org/officeDocument/2006/relationships/tags" Target="../tags/tag86.xml"/><Relationship Id="rId3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117" Type="http://schemas.openxmlformats.org/officeDocument/2006/relationships/slideLayout" Target="../slideLayouts/slideLayout2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63" Type="http://schemas.openxmlformats.org/officeDocument/2006/relationships/tags" Target="../tags/tag154.xml"/><Relationship Id="rId68" Type="http://schemas.openxmlformats.org/officeDocument/2006/relationships/tags" Target="../tags/tag159.xml"/><Relationship Id="rId84" Type="http://schemas.openxmlformats.org/officeDocument/2006/relationships/tags" Target="../tags/tag175.xml"/><Relationship Id="rId89" Type="http://schemas.openxmlformats.org/officeDocument/2006/relationships/tags" Target="../tags/tag180.xml"/><Relationship Id="rId112" Type="http://schemas.openxmlformats.org/officeDocument/2006/relationships/tags" Target="../tags/tag203.xml"/><Relationship Id="rId16" Type="http://schemas.openxmlformats.org/officeDocument/2006/relationships/tags" Target="../tags/tag107.xml"/><Relationship Id="rId107" Type="http://schemas.openxmlformats.org/officeDocument/2006/relationships/tags" Target="../tags/tag198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66" Type="http://schemas.openxmlformats.org/officeDocument/2006/relationships/tags" Target="../tags/tag157.xml"/><Relationship Id="rId74" Type="http://schemas.openxmlformats.org/officeDocument/2006/relationships/tags" Target="../tags/tag165.xml"/><Relationship Id="rId79" Type="http://schemas.openxmlformats.org/officeDocument/2006/relationships/tags" Target="../tags/tag170.xml"/><Relationship Id="rId87" Type="http://schemas.openxmlformats.org/officeDocument/2006/relationships/tags" Target="../tags/tag178.xml"/><Relationship Id="rId102" Type="http://schemas.openxmlformats.org/officeDocument/2006/relationships/tags" Target="../tags/tag193.xml"/><Relationship Id="rId110" Type="http://schemas.openxmlformats.org/officeDocument/2006/relationships/tags" Target="../tags/tag201.xml"/><Relationship Id="rId115" Type="http://schemas.openxmlformats.org/officeDocument/2006/relationships/tags" Target="../tags/tag206.xml"/><Relationship Id="rId5" Type="http://schemas.openxmlformats.org/officeDocument/2006/relationships/tags" Target="../tags/tag96.xml"/><Relationship Id="rId61" Type="http://schemas.openxmlformats.org/officeDocument/2006/relationships/tags" Target="../tags/tag152.xml"/><Relationship Id="rId82" Type="http://schemas.openxmlformats.org/officeDocument/2006/relationships/tags" Target="../tags/tag173.xml"/><Relationship Id="rId90" Type="http://schemas.openxmlformats.org/officeDocument/2006/relationships/tags" Target="../tags/tag181.xml"/><Relationship Id="rId95" Type="http://schemas.openxmlformats.org/officeDocument/2006/relationships/tags" Target="../tags/tag186.xml"/><Relationship Id="rId19" Type="http://schemas.openxmlformats.org/officeDocument/2006/relationships/tags" Target="../tags/tag11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tags" Target="../tags/tag147.xml"/><Relationship Id="rId64" Type="http://schemas.openxmlformats.org/officeDocument/2006/relationships/tags" Target="../tags/tag155.xml"/><Relationship Id="rId69" Type="http://schemas.openxmlformats.org/officeDocument/2006/relationships/tags" Target="../tags/tag160.xml"/><Relationship Id="rId77" Type="http://schemas.openxmlformats.org/officeDocument/2006/relationships/tags" Target="../tags/tag168.xml"/><Relationship Id="rId100" Type="http://schemas.openxmlformats.org/officeDocument/2006/relationships/tags" Target="../tags/tag191.xml"/><Relationship Id="rId105" Type="http://schemas.openxmlformats.org/officeDocument/2006/relationships/tags" Target="../tags/tag196.xml"/><Relationship Id="rId113" Type="http://schemas.openxmlformats.org/officeDocument/2006/relationships/tags" Target="../tags/tag204.xml"/><Relationship Id="rId118" Type="http://schemas.openxmlformats.org/officeDocument/2006/relationships/notesSlide" Target="../notesSlides/notesSlide9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72" Type="http://schemas.openxmlformats.org/officeDocument/2006/relationships/tags" Target="../tags/tag163.xml"/><Relationship Id="rId80" Type="http://schemas.openxmlformats.org/officeDocument/2006/relationships/tags" Target="../tags/tag171.xml"/><Relationship Id="rId85" Type="http://schemas.openxmlformats.org/officeDocument/2006/relationships/tags" Target="../tags/tag176.xml"/><Relationship Id="rId93" Type="http://schemas.openxmlformats.org/officeDocument/2006/relationships/tags" Target="../tags/tag184.xml"/><Relationship Id="rId98" Type="http://schemas.openxmlformats.org/officeDocument/2006/relationships/tags" Target="../tags/tag189.xml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tags" Target="../tags/tag158.xml"/><Relationship Id="rId103" Type="http://schemas.openxmlformats.org/officeDocument/2006/relationships/tags" Target="../tags/tag194.xml"/><Relationship Id="rId108" Type="http://schemas.openxmlformats.org/officeDocument/2006/relationships/tags" Target="../tags/tag199.xml"/><Relationship Id="rId116" Type="http://schemas.openxmlformats.org/officeDocument/2006/relationships/tags" Target="../tags/tag207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tags" Target="../tags/tag161.xml"/><Relationship Id="rId75" Type="http://schemas.openxmlformats.org/officeDocument/2006/relationships/tags" Target="../tags/tag166.xml"/><Relationship Id="rId83" Type="http://schemas.openxmlformats.org/officeDocument/2006/relationships/tags" Target="../tags/tag174.xml"/><Relationship Id="rId88" Type="http://schemas.openxmlformats.org/officeDocument/2006/relationships/tags" Target="../tags/tag179.xml"/><Relationship Id="rId91" Type="http://schemas.openxmlformats.org/officeDocument/2006/relationships/tags" Target="../tags/tag182.xml"/><Relationship Id="rId96" Type="http://schemas.openxmlformats.org/officeDocument/2006/relationships/tags" Target="../tags/tag187.xml"/><Relationship Id="rId111" Type="http://schemas.openxmlformats.org/officeDocument/2006/relationships/tags" Target="../tags/tag202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Relationship Id="rId106" Type="http://schemas.openxmlformats.org/officeDocument/2006/relationships/tags" Target="../tags/tag197.xml"/><Relationship Id="rId114" Type="http://schemas.openxmlformats.org/officeDocument/2006/relationships/tags" Target="../tags/tag205.xml"/><Relationship Id="rId119" Type="http://schemas.openxmlformats.org/officeDocument/2006/relationships/image" Target="../media/image8.emf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73" Type="http://schemas.openxmlformats.org/officeDocument/2006/relationships/tags" Target="../tags/tag164.xml"/><Relationship Id="rId78" Type="http://schemas.openxmlformats.org/officeDocument/2006/relationships/tags" Target="../tags/tag169.xml"/><Relationship Id="rId81" Type="http://schemas.openxmlformats.org/officeDocument/2006/relationships/tags" Target="../tags/tag172.xml"/><Relationship Id="rId86" Type="http://schemas.openxmlformats.org/officeDocument/2006/relationships/tags" Target="../tags/tag177.xml"/><Relationship Id="rId94" Type="http://schemas.openxmlformats.org/officeDocument/2006/relationships/tags" Target="../tags/tag185.xml"/><Relationship Id="rId99" Type="http://schemas.openxmlformats.org/officeDocument/2006/relationships/tags" Target="../tags/tag190.xml"/><Relationship Id="rId101" Type="http://schemas.openxmlformats.org/officeDocument/2006/relationships/tags" Target="../tags/tag19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109" Type="http://schemas.openxmlformats.org/officeDocument/2006/relationships/tags" Target="../tags/tag200.xml"/><Relationship Id="rId34" Type="http://schemas.openxmlformats.org/officeDocument/2006/relationships/tags" Target="../tags/tag125.xml"/><Relationship Id="rId50" Type="http://schemas.openxmlformats.org/officeDocument/2006/relationships/tags" Target="../tags/tag141.xml"/><Relationship Id="rId55" Type="http://schemas.openxmlformats.org/officeDocument/2006/relationships/tags" Target="../tags/tag146.xml"/><Relationship Id="rId76" Type="http://schemas.openxmlformats.org/officeDocument/2006/relationships/tags" Target="../tags/tag167.xml"/><Relationship Id="rId97" Type="http://schemas.openxmlformats.org/officeDocument/2006/relationships/tags" Target="../tags/tag188.xml"/><Relationship Id="rId104" Type="http://schemas.openxmlformats.org/officeDocument/2006/relationships/tags" Target="../tags/tag195.xml"/><Relationship Id="rId7" Type="http://schemas.openxmlformats.org/officeDocument/2006/relationships/tags" Target="../tags/tag98.xml"/><Relationship Id="rId71" Type="http://schemas.openxmlformats.org/officeDocument/2006/relationships/tags" Target="../tags/tag162.xml"/><Relationship Id="rId92" Type="http://schemas.openxmlformats.org/officeDocument/2006/relationships/tags" Target="../tags/tag183.xml"/><Relationship Id="rId2" Type="http://schemas.openxmlformats.org/officeDocument/2006/relationships/tags" Target="../tags/tag93.xml"/><Relationship Id="rId29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3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264.xml"/><Relationship Id="rId117" Type="http://schemas.openxmlformats.org/officeDocument/2006/relationships/tags" Target="../tags/tag355.xml"/><Relationship Id="rId21" Type="http://schemas.openxmlformats.org/officeDocument/2006/relationships/tags" Target="../tags/tag259.xml"/><Relationship Id="rId42" Type="http://schemas.openxmlformats.org/officeDocument/2006/relationships/tags" Target="../tags/tag280.xml"/><Relationship Id="rId47" Type="http://schemas.openxmlformats.org/officeDocument/2006/relationships/tags" Target="../tags/tag285.xml"/><Relationship Id="rId63" Type="http://schemas.openxmlformats.org/officeDocument/2006/relationships/tags" Target="../tags/tag301.xml"/><Relationship Id="rId68" Type="http://schemas.openxmlformats.org/officeDocument/2006/relationships/tags" Target="../tags/tag306.xml"/><Relationship Id="rId84" Type="http://schemas.openxmlformats.org/officeDocument/2006/relationships/tags" Target="../tags/tag322.xml"/><Relationship Id="rId89" Type="http://schemas.openxmlformats.org/officeDocument/2006/relationships/tags" Target="../tags/tag327.xml"/><Relationship Id="rId112" Type="http://schemas.openxmlformats.org/officeDocument/2006/relationships/tags" Target="../tags/tag350.xml"/><Relationship Id="rId16" Type="http://schemas.openxmlformats.org/officeDocument/2006/relationships/tags" Target="../tags/tag254.xml"/><Relationship Id="rId107" Type="http://schemas.openxmlformats.org/officeDocument/2006/relationships/tags" Target="../tags/tag345.xml"/><Relationship Id="rId11" Type="http://schemas.openxmlformats.org/officeDocument/2006/relationships/tags" Target="../tags/tag249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53" Type="http://schemas.openxmlformats.org/officeDocument/2006/relationships/tags" Target="../tags/tag291.xml"/><Relationship Id="rId58" Type="http://schemas.openxmlformats.org/officeDocument/2006/relationships/tags" Target="../tags/tag296.xml"/><Relationship Id="rId74" Type="http://schemas.openxmlformats.org/officeDocument/2006/relationships/tags" Target="../tags/tag312.xml"/><Relationship Id="rId79" Type="http://schemas.openxmlformats.org/officeDocument/2006/relationships/tags" Target="../tags/tag317.xml"/><Relationship Id="rId102" Type="http://schemas.openxmlformats.org/officeDocument/2006/relationships/tags" Target="../tags/tag340.xml"/><Relationship Id="rId123" Type="http://schemas.openxmlformats.org/officeDocument/2006/relationships/tags" Target="../tags/tag361.xml"/><Relationship Id="rId5" Type="http://schemas.openxmlformats.org/officeDocument/2006/relationships/tags" Target="../tags/tag243.xml"/><Relationship Id="rId90" Type="http://schemas.openxmlformats.org/officeDocument/2006/relationships/tags" Target="../tags/tag328.xml"/><Relationship Id="rId95" Type="http://schemas.openxmlformats.org/officeDocument/2006/relationships/tags" Target="../tags/tag333.xml"/><Relationship Id="rId19" Type="http://schemas.openxmlformats.org/officeDocument/2006/relationships/tags" Target="../tags/tag25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tags" Target="../tags/tag281.xml"/><Relationship Id="rId48" Type="http://schemas.openxmlformats.org/officeDocument/2006/relationships/tags" Target="../tags/tag286.xml"/><Relationship Id="rId56" Type="http://schemas.openxmlformats.org/officeDocument/2006/relationships/tags" Target="../tags/tag294.xml"/><Relationship Id="rId64" Type="http://schemas.openxmlformats.org/officeDocument/2006/relationships/tags" Target="../tags/tag302.xml"/><Relationship Id="rId69" Type="http://schemas.openxmlformats.org/officeDocument/2006/relationships/tags" Target="../tags/tag307.xml"/><Relationship Id="rId77" Type="http://schemas.openxmlformats.org/officeDocument/2006/relationships/tags" Target="../tags/tag315.xml"/><Relationship Id="rId100" Type="http://schemas.openxmlformats.org/officeDocument/2006/relationships/tags" Target="../tags/tag338.xml"/><Relationship Id="rId105" Type="http://schemas.openxmlformats.org/officeDocument/2006/relationships/tags" Target="../tags/tag343.xml"/><Relationship Id="rId113" Type="http://schemas.openxmlformats.org/officeDocument/2006/relationships/tags" Target="../tags/tag351.xml"/><Relationship Id="rId118" Type="http://schemas.openxmlformats.org/officeDocument/2006/relationships/tags" Target="../tags/tag356.xml"/><Relationship Id="rId126" Type="http://schemas.openxmlformats.org/officeDocument/2006/relationships/notesSlide" Target="../notesSlides/notesSlide15.xml"/><Relationship Id="rId8" Type="http://schemas.openxmlformats.org/officeDocument/2006/relationships/tags" Target="../tags/tag246.xml"/><Relationship Id="rId51" Type="http://schemas.openxmlformats.org/officeDocument/2006/relationships/tags" Target="../tags/tag289.xml"/><Relationship Id="rId72" Type="http://schemas.openxmlformats.org/officeDocument/2006/relationships/tags" Target="../tags/tag310.xml"/><Relationship Id="rId80" Type="http://schemas.openxmlformats.org/officeDocument/2006/relationships/tags" Target="../tags/tag318.xml"/><Relationship Id="rId85" Type="http://schemas.openxmlformats.org/officeDocument/2006/relationships/tags" Target="../tags/tag323.xml"/><Relationship Id="rId93" Type="http://schemas.openxmlformats.org/officeDocument/2006/relationships/tags" Target="../tags/tag331.xml"/><Relationship Id="rId98" Type="http://schemas.openxmlformats.org/officeDocument/2006/relationships/tags" Target="../tags/tag336.xml"/><Relationship Id="rId121" Type="http://schemas.openxmlformats.org/officeDocument/2006/relationships/tags" Target="../tags/tag359.xml"/><Relationship Id="rId3" Type="http://schemas.openxmlformats.org/officeDocument/2006/relationships/tags" Target="../tags/tag241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tags" Target="../tags/tag284.xml"/><Relationship Id="rId59" Type="http://schemas.openxmlformats.org/officeDocument/2006/relationships/tags" Target="../tags/tag297.xml"/><Relationship Id="rId67" Type="http://schemas.openxmlformats.org/officeDocument/2006/relationships/tags" Target="../tags/tag305.xml"/><Relationship Id="rId103" Type="http://schemas.openxmlformats.org/officeDocument/2006/relationships/tags" Target="../tags/tag341.xml"/><Relationship Id="rId108" Type="http://schemas.openxmlformats.org/officeDocument/2006/relationships/tags" Target="../tags/tag346.xml"/><Relationship Id="rId116" Type="http://schemas.openxmlformats.org/officeDocument/2006/relationships/tags" Target="../tags/tag354.xml"/><Relationship Id="rId124" Type="http://schemas.openxmlformats.org/officeDocument/2006/relationships/tags" Target="../tags/tag362.xml"/><Relationship Id="rId20" Type="http://schemas.openxmlformats.org/officeDocument/2006/relationships/tags" Target="../tags/tag258.xml"/><Relationship Id="rId41" Type="http://schemas.openxmlformats.org/officeDocument/2006/relationships/tags" Target="../tags/tag279.xml"/><Relationship Id="rId54" Type="http://schemas.openxmlformats.org/officeDocument/2006/relationships/tags" Target="../tags/tag292.xml"/><Relationship Id="rId62" Type="http://schemas.openxmlformats.org/officeDocument/2006/relationships/tags" Target="../tags/tag300.xml"/><Relationship Id="rId70" Type="http://schemas.openxmlformats.org/officeDocument/2006/relationships/tags" Target="../tags/tag308.xml"/><Relationship Id="rId75" Type="http://schemas.openxmlformats.org/officeDocument/2006/relationships/tags" Target="../tags/tag313.xml"/><Relationship Id="rId83" Type="http://schemas.openxmlformats.org/officeDocument/2006/relationships/tags" Target="../tags/tag321.xml"/><Relationship Id="rId88" Type="http://schemas.openxmlformats.org/officeDocument/2006/relationships/tags" Target="../tags/tag326.xml"/><Relationship Id="rId91" Type="http://schemas.openxmlformats.org/officeDocument/2006/relationships/tags" Target="../tags/tag329.xml"/><Relationship Id="rId96" Type="http://schemas.openxmlformats.org/officeDocument/2006/relationships/tags" Target="../tags/tag334.xml"/><Relationship Id="rId111" Type="http://schemas.openxmlformats.org/officeDocument/2006/relationships/tags" Target="../tags/tag349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49" Type="http://schemas.openxmlformats.org/officeDocument/2006/relationships/tags" Target="../tags/tag287.xml"/><Relationship Id="rId57" Type="http://schemas.openxmlformats.org/officeDocument/2006/relationships/tags" Target="../tags/tag295.xml"/><Relationship Id="rId106" Type="http://schemas.openxmlformats.org/officeDocument/2006/relationships/tags" Target="../tags/tag344.xml"/><Relationship Id="rId114" Type="http://schemas.openxmlformats.org/officeDocument/2006/relationships/tags" Target="../tags/tag352.xml"/><Relationship Id="rId119" Type="http://schemas.openxmlformats.org/officeDocument/2006/relationships/tags" Target="../tags/tag357.xml"/><Relationship Id="rId127" Type="http://schemas.openxmlformats.org/officeDocument/2006/relationships/image" Target="../media/image16.emf"/><Relationship Id="rId10" Type="http://schemas.openxmlformats.org/officeDocument/2006/relationships/tags" Target="../tags/tag248.xml"/><Relationship Id="rId31" Type="http://schemas.openxmlformats.org/officeDocument/2006/relationships/tags" Target="../tags/tag269.xml"/><Relationship Id="rId44" Type="http://schemas.openxmlformats.org/officeDocument/2006/relationships/tags" Target="../tags/tag282.xml"/><Relationship Id="rId52" Type="http://schemas.openxmlformats.org/officeDocument/2006/relationships/tags" Target="../tags/tag290.xml"/><Relationship Id="rId60" Type="http://schemas.openxmlformats.org/officeDocument/2006/relationships/tags" Target="../tags/tag298.xml"/><Relationship Id="rId65" Type="http://schemas.openxmlformats.org/officeDocument/2006/relationships/tags" Target="../tags/tag303.xml"/><Relationship Id="rId73" Type="http://schemas.openxmlformats.org/officeDocument/2006/relationships/tags" Target="../tags/tag311.xml"/><Relationship Id="rId78" Type="http://schemas.openxmlformats.org/officeDocument/2006/relationships/tags" Target="../tags/tag316.xml"/><Relationship Id="rId81" Type="http://schemas.openxmlformats.org/officeDocument/2006/relationships/tags" Target="../tags/tag319.xml"/><Relationship Id="rId86" Type="http://schemas.openxmlformats.org/officeDocument/2006/relationships/tags" Target="../tags/tag324.xml"/><Relationship Id="rId94" Type="http://schemas.openxmlformats.org/officeDocument/2006/relationships/tags" Target="../tags/tag332.xml"/><Relationship Id="rId99" Type="http://schemas.openxmlformats.org/officeDocument/2006/relationships/tags" Target="../tags/tag337.xml"/><Relationship Id="rId101" Type="http://schemas.openxmlformats.org/officeDocument/2006/relationships/tags" Target="../tags/tag339.xml"/><Relationship Id="rId122" Type="http://schemas.openxmlformats.org/officeDocument/2006/relationships/tags" Target="../tags/tag360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39" Type="http://schemas.openxmlformats.org/officeDocument/2006/relationships/tags" Target="../tags/tag277.xml"/><Relationship Id="rId109" Type="http://schemas.openxmlformats.org/officeDocument/2006/relationships/tags" Target="../tags/tag347.xml"/><Relationship Id="rId34" Type="http://schemas.openxmlformats.org/officeDocument/2006/relationships/tags" Target="../tags/tag272.xml"/><Relationship Id="rId50" Type="http://schemas.openxmlformats.org/officeDocument/2006/relationships/tags" Target="../tags/tag288.xml"/><Relationship Id="rId55" Type="http://schemas.openxmlformats.org/officeDocument/2006/relationships/tags" Target="../tags/tag293.xml"/><Relationship Id="rId76" Type="http://schemas.openxmlformats.org/officeDocument/2006/relationships/tags" Target="../tags/tag314.xml"/><Relationship Id="rId97" Type="http://schemas.openxmlformats.org/officeDocument/2006/relationships/tags" Target="../tags/tag335.xml"/><Relationship Id="rId104" Type="http://schemas.openxmlformats.org/officeDocument/2006/relationships/tags" Target="../tags/tag342.xml"/><Relationship Id="rId120" Type="http://schemas.openxmlformats.org/officeDocument/2006/relationships/tags" Target="../tags/tag358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245.xml"/><Relationship Id="rId71" Type="http://schemas.openxmlformats.org/officeDocument/2006/relationships/tags" Target="../tags/tag309.xml"/><Relationship Id="rId92" Type="http://schemas.openxmlformats.org/officeDocument/2006/relationships/tags" Target="../tags/tag330.xml"/><Relationship Id="rId2" Type="http://schemas.openxmlformats.org/officeDocument/2006/relationships/tags" Target="../tags/tag240.xml"/><Relationship Id="rId29" Type="http://schemas.openxmlformats.org/officeDocument/2006/relationships/tags" Target="../tags/tag267.xml"/><Relationship Id="rId24" Type="http://schemas.openxmlformats.org/officeDocument/2006/relationships/tags" Target="../tags/tag262.xml"/><Relationship Id="rId40" Type="http://schemas.openxmlformats.org/officeDocument/2006/relationships/tags" Target="../tags/tag278.xml"/><Relationship Id="rId45" Type="http://schemas.openxmlformats.org/officeDocument/2006/relationships/tags" Target="../tags/tag283.xml"/><Relationship Id="rId66" Type="http://schemas.openxmlformats.org/officeDocument/2006/relationships/tags" Target="../tags/tag304.xml"/><Relationship Id="rId87" Type="http://schemas.openxmlformats.org/officeDocument/2006/relationships/tags" Target="../tags/tag325.xml"/><Relationship Id="rId110" Type="http://schemas.openxmlformats.org/officeDocument/2006/relationships/tags" Target="../tags/tag348.xml"/><Relationship Id="rId115" Type="http://schemas.openxmlformats.org/officeDocument/2006/relationships/tags" Target="../tags/tag353.xml"/><Relationship Id="rId61" Type="http://schemas.openxmlformats.org/officeDocument/2006/relationships/tags" Target="../tags/tag299.xml"/><Relationship Id="rId82" Type="http://schemas.openxmlformats.org/officeDocument/2006/relationships/tags" Target="../tags/tag3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notesSlide" Target="../notesSlides/notesSlide16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9" Type="http://schemas.openxmlformats.org/officeDocument/2006/relationships/tags" Target="../tags/tag446.xml"/><Relationship Id="rId21" Type="http://schemas.openxmlformats.org/officeDocument/2006/relationships/tags" Target="../tags/tag428.xml"/><Relationship Id="rId34" Type="http://schemas.openxmlformats.org/officeDocument/2006/relationships/tags" Target="../tags/tag441.xml"/><Relationship Id="rId42" Type="http://schemas.openxmlformats.org/officeDocument/2006/relationships/tags" Target="../tags/tag449.xml"/><Relationship Id="rId47" Type="http://schemas.openxmlformats.org/officeDocument/2006/relationships/tags" Target="../tags/tag454.xml"/><Relationship Id="rId50" Type="http://schemas.openxmlformats.org/officeDocument/2006/relationships/tags" Target="../tags/tag457.xml"/><Relationship Id="rId55" Type="http://schemas.openxmlformats.org/officeDocument/2006/relationships/tags" Target="../tags/tag462.xml"/><Relationship Id="rId63" Type="http://schemas.openxmlformats.org/officeDocument/2006/relationships/tags" Target="../tags/tag470.xml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tags" Target="../tags/tag427.xml"/><Relationship Id="rId29" Type="http://schemas.openxmlformats.org/officeDocument/2006/relationships/tags" Target="../tags/tag436.xml"/><Relationship Id="rId41" Type="http://schemas.openxmlformats.org/officeDocument/2006/relationships/tags" Target="../tags/tag448.xml"/><Relationship Id="rId54" Type="http://schemas.openxmlformats.org/officeDocument/2006/relationships/tags" Target="../tags/tag461.xml"/><Relationship Id="rId62" Type="http://schemas.openxmlformats.org/officeDocument/2006/relationships/tags" Target="../tags/tag46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32" Type="http://schemas.openxmlformats.org/officeDocument/2006/relationships/tags" Target="../tags/tag439.xml"/><Relationship Id="rId37" Type="http://schemas.openxmlformats.org/officeDocument/2006/relationships/tags" Target="../tags/tag444.xml"/><Relationship Id="rId40" Type="http://schemas.openxmlformats.org/officeDocument/2006/relationships/tags" Target="../tags/tag447.xml"/><Relationship Id="rId45" Type="http://schemas.openxmlformats.org/officeDocument/2006/relationships/tags" Target="../tags/tag452.xml"/><Relationship Id="rId53" Type="http://schemas.openxmlformats.org/officeDocument/2006/relationships/tags" Target="../tags/tag460.xml"/><Relationship Id="rId58" Type="http://schemas.openxmlformats.org/officeDocument/2006/relationships/tags" Target="../tags/tag465.xml"/><Relationship Id="rId66" Type="http://schemas.openxmlformats.org/officeDocument/2006/relationships/image" Target="../media/image18.emf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tags" Target="../tags/tag443.xml"/><Relationship Id="rId49" Type="http://schemas.openxmlformats.org/officeDocument/2006/relationships/tags" Target="../tags/tag456.xml"/><Relationship Id="rId57" Type="http://schemas.openxmlformats.org/officeDocument/2006/relationships/tags" Target="../tags/tag464.xml"/><Relationship Id="rId61" Type="http://schemas.openxmlformats.org/officeDocument/2006/relationships/tags" Target="../tags/tag468.xml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tags" Target="../tags/tag438.xml"/><Relationship Id="rId44" Type="http://schemas.openxmlformats.org/officeDocument/2006/relationships/tags" Target="../tags/tag451.xml"/><Relationship Id="rId52" Type="http://schemas.openxmlformats.org/officeDocument/2006/relationships/tags" Target="../tags/tag459.xml"/><Relationship Id="rId60" Type="http://schemas.openxmlformats.org/officeDocument/2006/relationships/tags" Target="../tags/tag467.xml"/><Relationship Id="rId65" Type="http://schemas.openxmlformats.org/officeDocument/2006/relationships/notesSlide" Target="../notesSlides/notesSlide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tags" Target="../tags/tag442.xml"/><Relationship Id="rId43" Type="http://schemas.openxmlformats.org/officeDocument/2006/relationships/tags" Target="../tags/tag450.xml"/><Relationship Id="rId48" Type="http://schemas.openxmlformats.org/officeDocument/2006/relationships/tags" Target="../tags/tag455.xml"/><Relationship Id="rId56" Type="http://schemas.openxmlformats.org/officeDocument/2006/relationships/tags" Target="../tags/tag463.xml"/><Relationship Id="rId64" Type="http://schemas.openxmlformats.org/officeDocument/2006/relationships/slideLayout" Target="../slideLayouts/slideLayout6.xml"/><Relationship Id="rId8" Type="http://schemas.openxmlformats.org/officeDocument/2006/relationships/tags" Target="../tags/tag415.xml"/><Relationship Id="rId51" Type="http://schemas.openxmlformats.org/officeDocument/2006/relationships/tags" Target="../tags/tag458.xml"/><Relationship Id="rId3" Type="http://schemas.openxmlformats.org/officeDocument/2006/relationships/tags" Target="../tags/tag410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38" Type="http://schemas.openxmlformats.org/officeDocument/2006/relationships/tags" Target="../tags/tag445.xml"/><Relationship Id="rId46" Type="http://schemas.openxmlformats.org/officeDocument/2006/relationships/tags" Target="../tags/tag453.xml"/><Relationship Id="rId59" Type="http://schemas.openxmlformats.org/officeDocument/2006/relationships/tags" Target="../tags/tag4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7.xml"/><Relationship Id="rId1" Type="http://schemas.openxmlformats.org/officeDocument/2006/relationships/tags" Target="../tags/tag47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12" Type="http://schemas.openxmlformats.org/officeDocument/2006/relationships/tags" Target="../tags/tag489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5" Type="http://schemas.openxmlformats.org/officeDocument/2006/relationships/tags" Target="../tags/tag482.xml"/><Relationship Id="rId15" Type="http://schemas.openxmlformats.org/officeDocument/2006/relationships/image" Target="../media/image20.emf"/><Relationship Id="rId10" Type="http://schemas.openxmlformats.org/officeDocument/2006/relationships/tags" Target="../tags/tag487.xml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image" Target="../media/image22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4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8.xml"/><Relationship Id="rId1" Type="http://schemas.openxmlformats.org/officeDocument/2006/relationships/tags" Target="../tags/tag50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5" Type="http://schemas.openxmlformats.org/officeDocument/2006/relationships/tags" Target="../tags/tag513.xml"/><Relationship Id="rId10" Type="http://schemas.openxmlformats.org/officeDocument/2006/relationships/tags" Target="../tags/tag518.xml"/><Relationship Id="rId4" Type="http://schemas.openxmlformats.org/officeDocument/2006/relationships/tags" Target="../tags/tag512.xml"/><Relationship Id="rId9" Type="http://schemas.openxmlformats.org/officeDocument/2006/relationships/tags" Target="../tags/tag5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5" Type="http://schemas.openxmlformats.org/officeDocument/2006/relationships/tags" Target="../tags/tag525.xml"/><Relationship Id="rId10" Type="http://schemas.openxmlformats.org/officeDocument/2006/relationships/tags" Target="../tags/tag530.xml"/><Relationship Id="rId4" Type="http://schemas.openxmlformats.org/officeDocument/2006/relationships/tags" Target="../tags/tag524.xml"/><Relationship Id="rId9" Type="http://schemas.openxmlformats.org/officeDocument/2006/relationships/tags" Target="../tags/tag5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26" Type="http://schemas.openxmlformats.org/officeDocument/2006/relationships/tags" Target="../tags/tag558.xml"/><Relationship Id="rId3" Type="http://schemas.openxmlformats.org/officeDocument/2006/relationships/tags" Target="../tags/tag535.xml"/><Relationship Id="rId21" Type="http://schemas.openxmlformats.org/officeDocument/2006/relationships/tags" Target="../tags/tag553.xml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tags" Target="../tags/tag557.xml"/><Relationship Id="rId33" Type="http://schemas.openxmlformats.org/officeDocument/2006/relationships/notesSlide" Target="../notesSlides/notesSlide24.xml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29" Type="http://schemas.openxmlformats.org/officeDocument/2006/relationships/tags" Target="../tags/tag561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tags" Target="../tags/tag556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tags" Target="../tags/tag560.xml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31" Type="http://schemas.openxmlformats.org/officeDocument/2006/relationships/tags" Target="../tags/tag563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tags" Target="../tags/tag559.xml"/><Relationship Id="rId30" Type="http://schemas.openxmlformats.org/officeDocument/2006/relationships/tags" Target="../tags/tag56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26" Type="http://schemas.openxmlformats.org/officeDocument/2006/relationships/tags" Target="../tags/tag591.xml"/><Relationship Id="rId3" Type="http://schemas.openxmlformats.org/officeDocument/2006/relationships/tags" Target="../tags/tag568.xml"/><Relationship Id="rId21" Type="http://schemas.openxmlformats.org/officeDocument/2006/relationships/tags" Target="../tags/tag586.xml"/><Relationship Id="rId34" Type="http://schemas.openxmlformats.org/officeDocument/2006/relationships/tags" Target="../tags/tag599.xml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tags" Target="../tags/tag590.xml"/><Relationship Id="rId33" Type="http://schemas.openxmlformats.org/officeDocument/2006/relationships/tags" Target="../tags/tag598.xml"/><Relationship Id="rId38" Type="http://schemas.openxmlformats.org/officeDocument/2006/relationships/notesSlide" Target="../notesSlides/notesSlide26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tags" Target="../tags/tag585.xml"/><Relationship Id="rId29" Type="http://schemas.openxmlformats.org/officeDocument/2006/relationships/tags" Target="../tags/tag594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tags" Target="../tags/tag589.xml"/><Relationship Id="rId32" Type="http://schemas.openxmlformats.org/officeDocument/2006/relationships/tags" Target="../tags/tag597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tags" Target="../tags/tag588.xml"/><Relationship Id="rId28" Type="http://schemas.openxmlformats.org/officeDocument/2006/relationships/tags" Target="../tags/tag593.xml"/><Relationship Id="rId36" Type="http://schemas.openxmlformats.org/officeDocument/2006/relationships/tags" Target="../tags/tag601.xml"/><Relationship Id="rId10" Type="http://schemas.openxmlformats.org/officeDocument/2006/relationships/tags" Target="../tags/tag575.xml"/><Relationship Id="rId19" Type="http://schemas.openxmlformats.org/officeDocument/2006/relationships/tags" Target="../tags/tag584.xml"/><Relationship Id="rId31" Type="http://schemas.openxmlformats.org/officeDocument/2006/relationships/tags" Target="../tags/tag596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tags" Target="../tags/tag587.xml"/><Relationship Id="rId27" Type="http://schemas.openxmlformats.org/officeDocument/2006/relationships/tags" Target="../tags/tag592.xml"/><Relationship Id="rId30" Type="http://schemas.openxmlformats.org/officeDocument/2006/relationships/tags" Target="../tags/tag595.xml"/><Relationship Id="rId35" Type="http://schemas.openxmlformats.org/officeDocument/2006/relationships/tags" Target="../tags/tag60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07.xml"/><Relationship Id="rId7" Type="http://schemas.openxmlformats.org/officeDocument/2006/relationships/image" Target="../media/image26.emf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4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5.xml"/><Relationship Id="rId1" Type="http://schemas.openxmlformats.org/officeDocument/2006/relationships/tags" Target="../tags/tag6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7.xml"/><Relationship Id="rId1" Type="http://schemas.openxmlformats.org/officeDocument/2006/relationships/tags" Target="../tags/tag6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9.xml"/><Relationship Id="rId1" Type="http://schemas.openxmlformats.org/officeDocument/2006/relationships/tags" Target="../tags/tag6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4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13" Type="http://schemas.openxmlformats.org/officeDocument/2006/relationships/tags" Target="../tags/tag634.xml"/><Relationship Id="rId18" Type="http://schemas.openxmlformats.org/officeDocument/2006/relationships/tags" Target="../tags/tag639.xml"/><Relationship Id="rId3" Type="http://schemas.openxmlformats.org/officeDocument/2006/relationships/tags" Target="../tags/tag62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28.xml"/><Relationship Id="rId12" Type="http://schemas.openxmlformats.org/officeDocument/2006/relationships/tags" Target="../tags/tag633.xml"/><Relationship Id="rId17" Type="http://schemas.openxmlformats.org/officeDocument/2006/relationships/tags" Target="../tags/tag638.xml"/><Relationship Id="rId2" Type="http://schemas.openxmlformats.org/officeDocument/2006/relationships/tags" Target="../tags/tag623.xml"/><Relationship Id="rId16" Type="http://schemas.openxmlformats.org/officeDocument/2006/relationships/tags" Target="../tags/tag637.xml"/><Relationship Id="rId20" Type="http://schemas.openxmlformats.org/officeDocument/2006/relationships/tags" Target="../tags/tag641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tags" Target="../tags/tag632.xml"/><Relationship Id="rId5" Type="http://schemas.openxmlformats.org/officeDocument/2006/relationships/tags" Target="../tags/tag626.xml"/><Relationship Id="rId15" Type="http://schemas.openxmlformats.org/officeDocument/2006/relationships/tags" Target="../tags/tag636.xml"/><Relationship Id="rId10" Type="http://schemas.openxmlformats.org/officeDocument/2006/relationships/tags" Target="../tags/tag631.xml"/><Relationship Id="rId19" Type="http://schemas.openxmlformats.org/officeDocument/2006/relationships/tags" Target="../tags/tag640.xml"/><Relationship Id="rId4" Type="http://schemas.openxmlformats.org/officeDocument/2006/relationships/tags" Target="../tags/tag625.xml"/><Relationship Id="rId9" Type="http://schemas.openxmlformats.org/officeDocument/2006/relationships/tags" Target="../tags/tag630.xml"/><Relationship Id="rId14" Type="http://schemas.openxmlformats.org/officeDocument/2006/relationships/tags" Target="../tags/tag6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3.xml"/><Relationship Id="rId1" Type="http://schemas.openxmlformats.org/officeDocument/2006/relationships/tags" Target="../tags/tag6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646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8.xml"/><Relationship Id="rId4" Type="http://schemas.openxmlformats.org/officeDocument/2006/relationships/tags" Target="../tags/tag6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651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7.xml"/><Relationship Id="rId1" Type="http://schemas.openxmlformats.org/officeDocument/2006/relationships/tags" Target="../tags/tag6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91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5.2 (writes), 5.3, 5.5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5122" name="CP3 Ink 8a38ba9f-6a3d-45e2-89ae-43e5c14ac3f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25" y="636360"/>
            <a:ext cx="4898551" cy="20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914400"/>
            <a:ext cx="19812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048000" y="914400"/>
            <a:ext cx="4038600" cy="579120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Fully Associative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Fully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411" y="15240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M[ 13 ]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600" y="34290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2954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2954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954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2954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1242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581400" y="38862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5720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7912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1242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581400" y="43434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5720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7912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1242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581400" y="48006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31242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3581400" y="52578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32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024648919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3508" y="58674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27"/>
            </p:custDataLst>
          </p:nvPr>
        </p:nvSpPr>
        <p:spPr>
          <a:xfrm>
            <a:off x="3200400" y="19812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pSp>
        <p:nvGrpSpPr>
          <p:cNvPr id="2" name="Group 50"/>
          <p:cNvGrpSpPr/>
          <p:nvPr>
            <p:custDataLst>
              <p:tags r:id="rId28"/>
            </p:custDataLst>
          </p:nvPr>
        </p:nvGrpSpPr>
        <p:grpSpPr>
          <a:xfrm>
            <a:off x="4038600" y="2514600"/>
            <a:ext cx="2362200" cy="152400"/>
            <a:chOff x="3810000" y="2209800"/>
            <a:chExt cx="2362200" cy="152400"/>
          </a:xfrm>
        </p:grpSpPr>
        <p:cxnSp>
          <p:nvCxnSpPr>
            <p:cNvPr id="72" name="Straight Connector 71"/>
            <p:cNvCxnSpPr/>
            <p:nvPr>
              <p:custDataLst>
                <p:tags r:id="rId47"/>
              </p:custDataLst>
            </p:nvPr>
          </p:nvCxnSpPr>
          <p:spPr>
            <a:xfrm>
              <a:off x="38100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48"/>
              </p:custDataLst>
            </p:nvPr>
          </p:nvCxnSpPr>
          <p:spPr>
            <a:xfrm rot="5400000" flipH="1" flipV="1">
              <a:off x="3733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49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50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51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52"/>
              </p:custDataLst>
            </p:nvPr>
          </p:nvCxnSpPr>
          <p:spPr>
            <a:xfrm rot="5400000" flipH="1" flipV="1">
              <a:off x="41910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54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55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6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ltGray">
          <a:xfrm>
            <a:off x="45720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ltGray">
          <a:xfrm>
            <a:off x="5791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45720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5791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3528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3528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2"/>
          <p:cNvSpPr>
            <a:spLocks noChangeArrowheads="1"/>
          </p:cNvSpPr>
          <p:nvPr>
            <p:custDataLst>
              <p:tags r:id="rId35"/>
            </p:custDataLst>
          </p:nvPr>
        </p:nvSpPr>
        <p:spPr bwMode="ltGray">
          <a:xfrm>
            <a:off x="3352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ltGray">
          <a:xfrm>
            <a:off x="3352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ounded Rectangle 70"/>
          <p:cNvSpPr/>
          <p:nvPr>
            <p:custDataLst>
              <p:tags r:id="rId37"/>
            </p:custDataLst>
          </p:nvPr>
        </p:nvSpPr>
        <p:spPr>
          <a:xfrm>
            <a:off x="7772400" y="1447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>
            <p:custDataLst>
              <p:tags r:id="rId38"/>
            </p:custDataLst>
          </p:nvPr>
        </p:nvSpPr>
        <p:spPr>
          <a:xfrm>
            <a:off x="7772400" y="2057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>
            <p:custDataLst>
              <p:tags r:id="rId39"/>
            </p:custDataLst>
          </p:nvPr>
        </p:nvSpPr>
        <p:spPr>
          <a:xfrm>
            <a:off x="7772400" y="2667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>
            <p:custDataLst>
              <p:tags r:id="rId40"/>
            </p:custDataLst>
          </p:nvPr>
        </p:nvSpPr>
        <p:spPr>
          <a:xfrm>
            <a:off x="7772400" y="32766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>
            <p:custDataLst>
              <p:tags r:id="rId41"/>
            </p:custDataLst>
          </p:nvPr>
        </p:nvSpPr>
        <p:spPr>
          <a:xfrm>
            <a:off x="7772400" y="38862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>
            <p:custDataLst>
              <p:tags r:id="rId42"/>
            </p:custDataLst>
          </p:nvPr>
        </p:nvSpPr>
        <p:spPr>
          <a:xfrm>
            <a:off x="7772400" y="4495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>
            <p:custDataLst>
              <p:tags r:id="rId43"/>
            </p:custDataLst>
          </p:nvPr>
        </p:nvSpPr>
        <p:spPr>
          <a:xfrm>
            <a:off x="7772400" y="5105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>
            <p:custDataLst>
              <p:tags r:id="rId44"/>
            </p:custDataLst>
          </p:nvPr>
        </p:nvSpPr>
        <p:spPr>
          <a:xfrm>
            <a:off x="7772400" y="5715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>
            <p:custDataLst>
              <p:tags r:id="rId45"/>
            </p:custDataLst>
          </p:nvPr>
        </p:nvSpPr>
        <p:spPr>
          <a:xfrm>
            <a:off x="7772400" y="6324600"/>
            <a:ext cx="1219200" cy="304800"/>
          </a:xfrm>
          <a:custGeom>
            <a:avLst/>
            <a:gdLst>
              <a:gd name="connsiteX0" fmla="*/ 0 w 1219200"/>
              <a:gd name="connsiteY0" fmla="*/ 202082 h 609600"/>
              <a:gd name="connsiteX1" fmla="*/ 59189 w 1219200"/>
              <a:gd name="connsiteY1" fmla="*/ 59188 h 609600"/>
              <a:gd name="connsiteX2" fmla="*/ 202083 w 1219200"/>
              <a:gd name="connsiteY2" fmla="*/ 0 h 609600"/>
              <a:gd name="connsiteX3" fmla="*/ 1017118 w 1219200"/>
              <a:gd name="connsiteY3" fmla="*/ 0 h 609600"/>
              <a:gd name="connsiteX4" fmla="*/ 1160012 w 1219200"/>
              <a:gd name="connsiteY4" fmla="*/ 59189 h 609600"/>
              <a:gd name="connsiteX5" fmla="*/ 1219200 w 1219200"/>
              <a:gd name="connsiteY5" fmla="*/ 202083 h 609600"/>
              <a:gd name="connsiteX6" fmla="*/ 1219200 w 1219200"/>
              <a:gd name="connsiteY6" fmla="*/ 407518 h 609600"/>
              <a:gd name="connsiteX7" fmla="*/ 1160012 w 1219200"/>
              <a:gd name="connsiteY7" fmla="*/ 550412 h 609600"/>
              <a:gd name="connsiteX8" fmla="*/ 1017118 w 1219200"/>
              <a:gd name="connsiteY8" fmla="*/ 609600 h 609600"/>
              <a:gd name="connsiteX9" fmla="*/ 202082 w 1219200"/>
              <a:gd name="connsiteY9" fmla="*/ 609600 h 609600"/>
              <a:gd name="connsiteX10" fmla="*/ 59188 w 1219200"/>
              <a:gd name="connsiteY10" fmla="*/ 550411 h 609600"/>
              <a:gd name="connsiteX11" fmla="*/ 0 w 1219200"/>
              <a:gd name="connsiteY11" fmla="*/ 407517 h 609600"/>
              <a:gd name="connsiteX12" fmla="*/ 0 w 1219200"/>
              <a:gd name="connsiteY12" fmla="*/ 202082 h 609600"/>
              <a:gd name="connsiteX0" fmla="*/ 1017118 w 1219200"/>
              <a:gd name="connsiteY0" fmla="*/ 609600 h 701040"/>
              <a:gd name="connsiteX1" fmla="*/ 202082 w 1219200"/>
              <a:gd name="connsiteY1" fmla="*/ 609600 h 701040"/>
              <a:gd name="connsiteX2" fmla="*/ 59188 w 1219200"/>
              <a:gd name="connsiteY2" fmla="*/ 550411 h 701040"/>
              <a:gd name="connsiteX3" fmla="*/ 0 w 1219200"/>
              <a:gd name="connsiteY3" fmla="*/ 407517 h 701040"/>
              <a:gd name="connsiteX4" fmla="*/ 0 w 1219200"/>
              <a:gd name="connsiteY4" fmla="*/ 202082 h 701040"/>
              <a:gd name="connsiteX5" fmla="*/ 59189 w 1219200"/>
              <a:gd name="connsiteY5" fmla="*/ 59188 h 701040"/>
              <a:gd name="connsiteX6" fmla="*/ 202083 w 1219200"/>
              <a:gd name="connsiteY6" fmla="*/ 0 h 701040"/>
              <a:gd name="connsiteX7" fmla="*/ 1017118 w 1219200"/>
              <a:gd name="connsiteY7" fmla="*/ 0 h 701040"/>
              <a:gd name="connsiteX8" fmla="*/ 1160012 w 1219200"/>
              <a:gd name="connsiteY8" fmla="*/ 59189 h 701040"/>
              <a:gd name="connsiteX9" fmla="*/ 1219200 w 1219200"/>
              <a:gd name="connsiteY9" fmla="*/ 202083 h 701040"/>
              <a:gd name="connsiteX10" fmla="*/ 1219200 w 1219200"/>
              <a:gd name="connsiteY10" fmla="*/ 407518 h 701040"/>
              <a:gd name="connsiteX11" fmla="*/ 1160012 w 1219200"/>
              <a:gd name="connsiteY11" fmla="*/ 550412 h 701040"/>
              <a:gd name="connsiteX12" fmla="*/ 1108558 w 1219200"/>
              <a:gd name="connsiteY12" fmla="*/ 701040 h 701040"/>
              <a:gd name="connsiteX0" fmla="*/ 1017118 w 1219200"/>
              <a:gd name="connsiteY0" fmla="*/ 609600 h 701040"/>
              <a:gd name="connsiteX1" fmla="*/ 59188 w 1219200"/>
              <a:gd name="connsiteY1" fmla="*/ 550411 h 701040"/>
              <a:gd name="connsiteX2" fmla="*/ 0 w 1219200"/>
              <a:gd name="connsiteY2" fmla="*/ 407517 h 701040"/>
              <a:gd name="connsiteX3" fmla="*/ 0 w 1219200"/>
              <a:gd name="connsiteY3" fmla="*/ 202082 h 701040"/>
              <a:gd name="connsiteX4" fmla="*/ 59189 w 1219200"/>
              <a:gd name="connsiteY4" fmla="*/ 59188 h 701040"/>
              <a:gd name="connsiteX5" fmla="*/ 202083 w 1219200"/>
              <a:gd name="connsiteY5" fmla="*/ 0 h 701040"/>
              <a:gd name="connsiteX6" fmla="*/ 1017118 w 1219200"/>
              <a:gd name="connsiteY6" fmla="*/ 0 h 701040"/>
              <a:gd name="connsiteX7" fmla="*/ 1160012 w 1219200"/>
              <a:gd name="connsiteY7" fmla="*/ 59189 h 701040"/>
              <a:gd name="connsiteX8" fmla="*/ 1219200 w 1219200"/>
              <a:gd name="connsiteY8" fmla="*/ 202083 h 701040"/>
              <a:gd name="connsiteX9" fmla="*/ 1219200 w 1219200"/>
              <a:gd name="connsiteY9" fmla="*/ 407518 h 701040"/>
              <a:gd name="connsiteX10" fmla="*/ 1160012 w 1219200"/>
              <a:gd name="connsiteY10" fmla="*/ 550412 h 701040"/>
              <a:gd name="connsiteX11" fmla="*/ 1108558 w 1219200"/>
              <a:gd name="connsiteY11" fmla="*/ 701040 h 701040"/>
              <a:gd name="connsiteX0" fmla="*/ 1017118 w 1219200"/>
              <a:gd name="connsiteY0" fmla="*/ 6096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60012 w 1219200"/>
              <a:gd name="connsiteY7" fmla="*/ 550412 h 701040"/>
              <a:gd name="connsiteX8" fmla="*/ 1108558 w 1219200"/>
              <a:gd name="connsiteY8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08558 w 1219200"/>
              <a:gd name="connsiteY7" fmla="*/ 701040 h 701040"/>
              <a:gd name="connsiteX0" fmla="*/ 0 w 1219200"/>
              <a:gd name="connsiteY0" fmla="*/ 304800 h 304800"/>
              <a:gd name="connsiteX1" fmla="*/ 0 w 1219200"/>
              <a:gd name="connsiteY1" fmla="*/ 202082 h 304800"/>
              <a:gd name="connsiteX2" fmla="*/ 59189 w 1219200"/>
              <a:gd name="connsiteY2" fmla="*/ 59188 h 304800"/>
              <a:gd name="connsiteX3" fmla="*/ 202083 w 1219200"/>
              <a:gd name="connsiteY3" fmla="*/ 0 h 304800"/>
              <a:gd name="connsiteX4" fmla="*/ 1017118 w 1219200"/>
              <a:gd name="connsiteY4" fmla="*/ 0 h 304800"/>
              <a:gd name="connsiteX5" fmla="*/ 1160012 w 1219200"/>
              <a:gd name="connsiteY5" fmla="*/ 59189 h 304800"/>
              <a:gd name="connsiteX6" fmla="*/ 1219200 w 1219200"/>
              <a:gd name="connsiteY6" fmla="*/ 202083 h 304800"/>
              <a:gd name="connsiteX7" fmla="*/ 1219200 w 1219200"/>
              <a:gd name="connsiteY7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304800">
                <a:moveTo>
                  <a:pt x="0" y="304800"/>
                </a:moveTo>
                <a:lnTo>
                  <a:pt x="0" y="202082"/>
                </a:lnTo>
                <a:cubicBezTo>
                  <a:pt x="0" y="148487"/>
                  <a:pt x="21291" y="97086"/>
                  <a:pt x="59189" y="59188"/>
                </a:cubicBezTo>
                <a:cubicBezTo>
                  <a:pt x="97087" y="21290"/>
                  <a:pt x="148487" y="0"/>
                  <a:pt x="202083" y="0"/>
                </a:cubicBezTo>
                <a:lnTo>
                  <a:pt x="1017118" y="0"/>
                </a:lnTo>
                <a:cubicBezTo>
                  <a:pt x="1070713" y="0"/>
                  <a:pt x="1122114" y="21291"/>
                  <a:pt x="1160012" y="59189"/>
                </a:cubicBezTo>
                <a:cubicBezTo>
                  <a:pt x="1197910" y="97087"/>
                  <a:pt x="1219200" y="148487"/>
                  <a:pt x="1219200" y="202083"/>
                </a:cubicBezTo>
                <a:lnTo>
                  <a:pt x="1219200" y="3048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CP3 Ink 09187d64-99ac-4156-b26e-b8fb229d66b9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30" y="1455359"/>
            <a:ext cx="5051100" cy="500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9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4" grpId="0" animBg="1"/>
      <p:bldP spid="68" grpId="0" animBg="1"/>
      <p:bldP spid="90" grpId="0"/>
      <p:bldP spid="78" grpId="0" animBg="1"/>
      <p:bldP spid="79" grpId="0" animBg="1"/>
      <p:bldP spid="83" grpId="0" animBg="1"/>
      <p:bldP spid="85" grpId="0" animBg="1"/>
      <p:bldP spid="71" grpId="0" animBg="1"/>
      <p:bldP spid="75" grpId="0" animBg="1"/>
      <p:bldP spid="8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7170" name="CP3 Ink 340d1a4d-ab6b-464c-9b86-a4fd00819ec2"/>
          <p:cNvPicPr>
            <a:picLocks noChangeAspect="1" noChangeArrowheads="1"/>
          </p:cNvPicPr>
          <p:nvPr>
            <p:custDataLst>
              <p:tags r:id="rId108"/>
            </p:custDataLst>
          </p:nvPr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0" y="702780"/>
            <a:ext cx="7186800" cy="478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 Associative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460317" y="1524000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cache lines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194" name="CP3 Ink b9b8f4b8-f20c-4f69-8dd4-304c69c9a5c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5" y="1152239"/>
            <a:ext cx="8695351" cy="54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CP3 Ink befa2400-aed8-447d-8f54-cae3fd967de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05" y="1093440"/>
            <a:ext cx="4627351" cy="297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4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457200"/>
            <a:ext cx="8382000" cy="6019800"/>
          </a:xfrm>
        </p:spPr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smtClean="0"/>
              <a:t>vector add trace: 0, 100, 200, 1, 101, 201, 2, 202,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fully-associative 4-byte cache lines?</a:t>
            </a:r>
          </a:p>
          <a:p>
            <a:endParaRPr lang="en-US" dirty="0" smtClean="0"/>
          </a:p>
        </p:txBody>
      </p:sp>
      <p:pic>
        <p:nvPicPr>
          <p:cNvPr id="10242" name="CP3 Ink b6636588-b3c4-48e3-9ea7-d662c5a5bc8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00" y="670799"/>
            <a:ext cx="4813800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  <p:pic>
        <p:nvPicPr>
          <p:cNvPr id="11266" name="CP3 Ink 80a1df87-a065-411f-bd5e-b4c2da072bb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50" y="3677940"/>
            <a:ext cx="2135700" cy="28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534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  <p:pic>
        <p:nvPicPr>
          <p:cNvPr id="12290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90" y="1521900"/>
            <a:ext cx="101700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04800"/>
            <a:ext cx="30480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Direct Mapped</a:t>
            </a:r>
          </a:p>
          <a:p>
            <a:r>
              <a:rPr lang="en-US" dirty="0" smtClean="0"/>
              <a:t>+ Smaller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Faster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Very</a:t>
            </a:r>
          </a:p>
          <a:p>
            <a:r>
              <a:rPr lang="en-US" dirty="0" smtClean="0"/>
              <a:t>– Lots</a:t>
            </a:r>
          </a:p>
          <a:p>
            <a:r>
              <a:rPr lang="en-US" dirty="0" smtClean="0"/>
              <a:t>– Low</a:t>
            </a:r>
          </a:p>
          <a:p>
            <a:r>
              <a:rPr lang="en-US" dirty="0" smtClean="0"/>
              <a:t>–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91200" y="304800"/>
            <a:ext cx="3124200" cy="6172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algn="r"/>
            <a:r>
              <a:rPr lang="en-US" dirty="0" smtClean="0"/>
              <a:t>Larger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Slower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Not Very –</a:t>
            </a:r>
          </a:p>
          <a:p>
            <a:pPr algn="r"/>
            <a:r>
              <a:rPr lang="en-US" dirty="0" smtClean="0"/>
              <a:t>Zero +</a:t>
            </a:r>
          </a:p>
          <a:p>
            <a:pPr algn="r"/>
            <a:r>
              <a:rPr lang="en-US" dirty="0" smtClean="0"/>
              <a:t>High +</a:t>
            </a:r>
          </a:p>
          <a:p>
            <a:pPr algn="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438400" y="838200"/>
            <a:ext cx="4267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Tag Size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SRAM Overhead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Controller Logic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Speed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Price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Scalability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# of conflict misses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Hit rate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Pathological Cases?</a:t>
            </a:r>
          </a:p>
          <a:p>
            <a:pPr algn="ctr">
              <a:spcBef>
                <a:spcPts val="672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Set Associative Caches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314" name="CP3 Ink d6a477ed-77e2-44f0-8d41-4c39a75474c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4678980"/>
            <a:ext cx="2491651" cy="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HW3 available due </a:t>
            </a:r>
            <a:r>
              <a:rPr lang="en-US" i="1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/>
              <a:t> Tuesday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HW3 has been updated. </a:t>
            </a:r>
            <a:r>
              <a:rPr lang="en-US" dirty="0" smtClean="0">
                <a:solidFill>
                  <a:schemeClr val="accent1"/>
                </a:solidFill>
              </a:rPr>
              <a:t>Use updated version.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with </a:t>
            </a:r>
            <a:r>
              <a:rPr lang="en-US" dirty="0" smtClean="0">
                <a:solidFill>
                  <a:schemeClr val="accent1"/>
                </a:solidFill>
              </a:rPr>
              <a:t>alone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Be responsible with new knowledge</a:t>
            </a:r>
            <a:endParaRPr lang="en-US" dirty="0"/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FAQ, class notes, book, Sections, office hours, newsgroup, </a:t>
            </a:r>
            <a:r>
              <a:rPr lang="en-US" dirty="0" err="1" smtClean="0"/>
              <a:t>CSUGLab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Next six weeks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homeworks</a:t>
            </a:r>
            <a:r>
              <a:rPr lang="en-US" dirty="0" smtClean="0"/>
              <a:t> and two projects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Optional</a:t>
            </a:r>
            <a:r>
              <a:rPr lang="en-US" dirty="0" smtClean="0"/>
              <a:t> prelim1 </a:t>
            </a:r>
            <a:r>
              <a:rPr lang="en-US" dirty="0" smtClean="0">
                <a:solidFill>
                  <a:schemeClr val="accent1"/>
                </a:solidFill>
              </a:rPr>
              <a:t>has been graded</a:t>
            </a:r>
          </a:p>
          <a:p>
            <a:pPr lvl="1"/>
            <a:r>
              <a:rPr lang="en-US" dirty="0" smtClean="0"/>
              <a:t>Prelim2 will be Thursday, April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PA4 will be final project (no final exam)</a:t>
            </a:r>
          </a:p>
          <a:p>
            <a:pPr lvl="1"/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9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4572000" cy="3200400"/>
          </a:xfrm>
          <a:noFill/>
          <a:ln/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</a:t>
            </a:r>
            <a:r>
              <a:rPr lang="en-US" dirty="0" smtClean="0">
                <a:solidFill>
                  <a:schemeClr val="accent1"/>
                </a:solidFill>
              </a:rPr>
              <a:t>set </a:t>
            </a: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Within the set, block</a:t>
            </a:r>
            <a:br>
              <a:rPr lang="en-US" dirty="0" smtClean="0"/>
            </a:br>
            <a:r>
              <a:rPr lang="en-US" dirty="0" smtClean="0"/>
              <a:t>can go in any line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85800" y="4038600"/>
          <a:ext cx="4038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482"/>
                <a:gridCol w="795482"/>
                <a:gridCol w="1223818"/>
                <a:gridCol w="1223818"/>
              </a:tblGrid>
              <a:tr h="365760">
                <a:tc rowSpan="3"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set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set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4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38" name="CP3 Ink af25aeb1-5bec-4a42-867f-d54abc1ccda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0" y="382199"/>
            <a:ext cx="10542900" cy="646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2-Way Set Associative Cache</a:t>
            </a:r>
            <a:endParaRPr lang="en-US" dirty="0"/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Set Associative Cache</a:t>
            </a:r>
          </a:p>
          <a:p>
            <a:r>
              <a:rPr lang="en-US" dirty="0" smtClean="0"/>
              <a:t>Like direct mapped cache</a:t>
            </a:r>
          </a:p>
          <a:p>
            <a:pPr lvl="1"/>
            <a:r>
              <a:rPr lang="en-US" dirty="0" smtClean="0"/>
              <a:t>Only need to check a few lines for each access…</a:t>
            </a:r>
            <a:br>
              <a:rPr lang="en-US" dirty="0" smtClean="0"/>
            </a:br>
            <a:r>
              <a:rPr lang="en-US" dirty="0" smtClean="0"/>
              <a:t>so: fast, scalable, low overhead</a:t>
            </a:r>
          </a:p>
          <a:p>
            <a:r>
              <a:rPr lang="en-US" dirty="0" smtClean="0"/>
              <a:t>Like a fully associative cache</a:t>
            </a:r>
          </a:p>
          <a:p>
            <a:pPr lvl="1"/>
            <a:r>
              <a:rPr lang="en-US" dirty="0" smtClean="0"/>
              <a:t>Several places each block can go…</a:t>
            </a:r>
            <a:br>
              <a:rPr lang="en-US" dirty="0" smtClean="0"/>
            </a:br>
            <a:r>
              <a:rPr lang="en-US" dirty="0" smtClean="0"/>
              <a:t>so: fewer conflict misses, higher hit rate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5362" name="CP3 Ink ba45cc04-0701-4178-9cc6-11a6f9478ac1"/>
          <p:cNvPicPr>
            <a:picLocks noChangeAspect="1" noChangeArrowheads="1"/>
          </p:cNvPicPr>
          <p:nvPr>
            <p:custDataLst>
              <p:tags r:id="rId116"/>
            </p:custDataLst>
          </p:nvPr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0" y="499080"/>
            <a:ext cx="8847900" cy="55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9" grpId="0" animBg="1"/>
      <p:bldP spid="190" grpId="0" animBg="1"/>
      <p:bldP spid="192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9144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914400"/>
            <a:ext cx="4038600" cy="5791200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2-Way Set Associative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9296400" cy="381000"/>
          </a:xfrm>
        </p:spPr>
        <p:txBody>
          <a:bodyPr/>
          <a:lstStyle/>
          <a:p>
            <a:r>
              <a:rPr lang="en-US" dirty="0" smtClean="0"/>
              <a:t>A Simple 2-Way Set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811" y="15240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M[ 13 ]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2004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971800" y="3657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429000" y="3657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267200" y="3657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486400" y="3657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971800" y="4114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429000" y="4114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267200" y="4114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486400" y="4114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971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429000" y="4800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267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4864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2971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429000" y="5257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267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4864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30271896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274908" y="58674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52" name="Group 51"/>
          <p:cNvGrpSpPr/>
          <p:nvPr>
            <p:custDataLst>
              <p:tags r:id="rId31"/>
            </p:custDataLst>
          </p:nvPr>
        </p:nvGrpSpPr>
        <p:grpSpPr>
          <a:xfrm>
            <a:off x="3733800" y="2514600"/>
            <a:ext cx="2438400" cy="152400"/>
            <a:chOff x="3733800" y="2209800"/>
            <a:chExt cx="2438400" cy="152400"/>
          </a:xfrm>
        </p:grpSpPr>
        <p:cxnSp>
          <p:nvCxnSpPr>
            <p:cNvPr id="72" name="Straight Connector 71"/>
            <p:cNvCxnSpPr/>
            <p:nvPr>
              <p:custDataLst>
                <p:tags r:id="rId35"/>
              </p:custDataLst>
            </p:nvPr>
          </p:nvCxnSpPr>
          <p:spPr>
            <a:xfrm>
              <a:off x="3733800" y="2362200"/>
              <a:ext cx="1371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6"/>
              </p:custDataLst>
            </p:nvPr>
          </p:nvCxnSpPr>
          <p:spPr>
            <a:xfrm rot="5400000" flipH="1" flipV="1">
              <a:off x="3657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7"/>
              </p:custDataLst>
            </p:nvPr>
          </p:nvCxnSpPr>
          <p:spPr>
            <a:xfrm rot="5400000" flipH="1" flipV="1">
              <a:off x="50292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3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3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4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41"/>
              </p:custDataLst>
            </p:nvPr>
          </p:nvCxnSpPr>
          <p:spPr>
            <a:xfrm rot="5400000" flipH="1" flipV="1">
              <a:off x="41148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42"/>
              </p:custDataLst>
            </p:nvPr>
          </p:nvCxnSpPr>
          <p:spPr>
            <a:xfrm>
              <a:off x="51816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44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45"/>
              </p:custDataLst>
            </p:nvPr>
          </p:nvCxnSpPr>
          <p:spPr>
            <a:xfrm rot="5400000" flipH="1" flipV="1">
              <a:off x="45720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>
            <p:custDataLst>
              <p:tags r:id="rId32"/>
            </p:custDataLst>
          </p:nvPr>
        </p:nvSpPr>
        <p:spPr>
          <a:xfrm>
            <a:off x="2971800" y="19812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746742196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386" name="CP3 Ink 556a5ec3-330b-4a38-a16b-ede3b5c9351a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45" y="861779"/>
            <a:ext cx="5305351" cy="488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9144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4800600"/>
            <a:ext cx="4038600" cy="190500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Fully Associative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Comparing Caches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811" y="1524000"/>
            <a:ext cx="2207656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8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[ 8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M[ 8 ]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10668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10668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381000"/>
            <a:ext cx="260116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 Pathological Case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249777235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2819400" y="914400"/>
            <a:ext cx="4038600" cy="1828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Direct Mapped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3505200" y="13716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3810000" y="13716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4419600" y="1371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5562600" y="1371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3505200" y="1676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3810000" y="16764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4419600" y="1676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5562600" y="1676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3505200" y="19812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3810000" y="19812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4419600" y="1981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5562600" y="1981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3505200" y="22860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3810000" y="2286000"/>
            <a:ext cx="609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22"/>
          <p:cNvSpPr>
            <a:spLocks noChangeArrowheads="1"/>
          </p:cNvSpPr>
          <p:nvPr>
            <p:custDataLst>
              <p:tags r:id="rId28"/>
            </p:custDataLst>
          </p:nvPr>
        </p:nvSpPr>
        <p:spPr bwMode="ltGray">
          <a:xfrm>
            <a:off x="4419600" y="22860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ltGray">
          <a:xfrm>
            <a:off x="5562600" y="22860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ltGray">
          <a:xfrm>
            <a:off x="2971800" y="52578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3276600" y="5257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4419600" y="5257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5562600" y="52578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2971800" y="55626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22"/>
          <p:cNvSpPr>
            <a:spLocks noChangeArrowheads="1"/>
          </p:cNvSpPr>
          <p:nvPr>
            <p:custDataLst>
              <p:tags r:id="rId35"/>
            </p:custDataLst>
          </p:nvPr>
        </p:nvSpPr>
        <p:spPr bwMode="ltGray">
          <a:xfrm>
            <a:off x="3276600" y="5562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ltGray">
          <a:xfrm>
            <a:off x="4419600" y="5562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22"/>
          <p:cNvSpPr>
            <a:spLocks noChangeArrowheads="1"/>
          </p:cNvSpPr>
          <p:nvPr>
            <p:custDataLst>
              <p:tags r:id="rId37"/>
            </p:custDataLst>
          </p:nvPr>
        </p:nvSpPr>
        <p:spPr bwMode="ltGray">
          <a:xfrm>
            <a:off x="5562600" y="55626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22"/>
          <p:cNvSpPr>
            <a:spLocks noChangeArrowheads="1"/>
          </p:cNvSpPr>
          <p:nvPr>
            <p:custDataLst>
              <p:tags r:id="rId38"/>
            </p:custDataLst>
          </p:nvPr>
        </p:nvSpPr>
        <p:spPr bwMode="ltGray">
          <a:xfrm>
            <a:off x="2971800" y="5867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22"/>
          <p:cNvSpPr>
            <a:spLocks noChangeArrowheads="1"/>
          </p:cNvSpPr>
          <p:nvPr>
            <p:custDataLst>
              <p:tags r:id="rId39"/>
            </p:custDataLst>
          </p:nvPr>
        </p:nvSpPr>
        <p:spPr bwMode="ltGray">
          <a:xfrm>
            <a:off x="3276600" y="5867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22"/>
          <p:cNvSpPr>
            <a:spLocks noChangeArrowheads="1"/>
          </p:cNvSpPr>
          <p:nvPr>
            <p:custDataLst>
              <p:tags r:id="rId40"/>
            </p:custDataLst>
          </p:nvPr>
        </p:nvSpPr>
        <p:spPr bwMode="ltGray">
          <a:xfrm>
            <a:off x="4419600" y="5867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ltGray">
          <a:xfrm>
            <a:off x="5562600" y="5867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22"/>
          <p:cNvSpPr>
            <a:spLocks noChangeArrowheads="1"/>
          </p:cNvSpPr>
          <p:nvPr>
            <p:custDataLst>
              <p:tags r:id="rId42"/>
            </p:custDataLst>
          </p:nvPr>
        </p:nvSpPr>
        <p:spPr bwMode="ltGray">
          <a:xfrm>
            <a:off x="2971800" y="61722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22"/>
          <p:cNvSpPr>
            <a:spLocks noChangeArrowheads="1"/>
          </p:cNvSpPr>
          <p:nvPr>
            <p:custDataLst>
              <p:tags r:id="rId43"/>
            </p:custDataLst>
          </p:nvPr>
        </p:nvSpPr>
        <p:spPr bwMode="ltGray">
          <a:xfrm>
            <a:off x="3276600" y="6172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2"/>
          <p:cNvSpPr>
            <a:spLocks noChangeArrowheads="1"/>
          </p:cNvSpPr>
          <p:nvPr>
            <p:custDataLst>
              <p:tags r:id="rId44"/>
            </p:custDataLst>
          </p:nvPr>
        </p:nvSpPr>
        <p:spPr bwMode="ltGray">
          <a:xfrm>
            <a:off x="4419600" y="6172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22"/>
          <p:cNvSpPr>
            <a:spLocks noChangeArrowheads="1"/>
          </p:cNvSpPr>
          <p:nvPr>
            <p:custDataLst>
              <p:tags r:id="rId45"/>
            </p:custDataLst>
          </p:nvPr>
        </p:nvSpPr>
        <p:spPr bwMode="ltGray">
          <a:xfrm>
            <a:off x="5562600" y="6172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"/>
          <p:cNvSpPr>
            <a:spLocks noChangeArrowheads="1"/>
          </p:cNvSpPr>
          <p:nvPr>
            <p:custDataLst>
              <p:tags r:id="rId46"/>
            </p:custDataLst>
          </p:nvPr>
        </p:nvSpPr>
        <p:spPr bwMode="ltGray">
          <a:xfrm>
            <a:off x="2819400" y="2743200"/>
            <a:ext cx="4038600" cy="2057400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</a:rPr>
              <a:t>2-Way Set Associative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7" name="Rectangle 22"/>
          <p:cNvSpPr>
            <a:spLocks noChangeArrowheads="1"/>
          </p:cNvSpPr>
          <p:nvPr>
            <p:custDataLst>
              <p:tags r:id="rId47"/>
            </p:custDataLst>
          </p:nvPr>
        </p:nvSpPr>
        <p:spPr bwMode="ltGray">
          <a:xfrm>
            <a:off x="3200400" y="3200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22"/>
          <p:cNvSpPr>
            <a:spLocks noChangeArrowheads="1"/>
          </p:cNvSpPr>
          <p:nvPr>
            <p:custDataLst>
              <p:tags r:id="rId48"/>
            </p:custDataLst>
          </p:nvPr>
        </p:nvSpPr>
        <p:spPr bwMode="ltGray">
          <a:xfrm>
            <a:off x="3505200" y="32004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22"/>
          <p:cNvSpPr>
            <a:spLocks noChangeArrowheads="1"/>
          </p:cNvSpPr>
          <p:nvPr>
            <p:custDataLst>
              <p:tags r:id="rId49"/>
            </p:custDataLst>
          </p:nvPr>
        </p:nvSpPr>
        <p:spPr bwMode="ltGray">
          <a:xfrm>
            <a:off x="4419600" y="3200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22"/>
          <p:cNvSpPr>
            <a:spLocks noChangeArrowheads="1"/>
          </p:cNvSpPr>
          <p:nvPr>
            <p:custDataLst>
              <p:tags r:id="rId50"/>
            </p:custDataLst>
          </p:nvPr>
        </p:nvSpPr>
        <p:spPr bwMode="ltGray">
          <a:xfrm>
            <a:off x="5562600" y="3200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22"/>
          <p:cNvSpPr>
            <a:spLocks noChangeArrowheads="1"/>
          </p:cNvSpPr>
          <p:nvPr>
            <p:custDataLst>
              <p:tags r:id="rId51"/>
            </p:custDataLst>
          </p:nvPr>
        </p:nvSpPr>
        <p:spPr bwMode="ltGray">
          <a:xfrm>
            <a:off x="3200400" y="35052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22"/>
          <p:cNvSpPr>
            <a:spLocks noChangeArrowheads="1"/>
          </p:cNvSpPr>
          <p:nvPr>
            <p:custDataLst>
              <p:tags r:id="rId52"/>
            </p:custDataLst>
          </p:nvPr>
        </p:nvSpPr>
        <p:spPr bwMode="ltGray">
          <a:xfrm>
            <a:off x="3505200" y="35052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22"/>
          <p:cNvSpPr>
            <a:spLocks noChangeArrowheads="1"/>
          </p:cNvSpPr>
          <p:nvPr>
            <p:custDataLst>
              <p:tags r:id="rId53"/>
            </p:custDataLst>
          </p:nvPr>
        </p:nvSpPr>
        <p:spPr bwMode="ltGray">
          <a:xfrm>
            <a:off x="4419600" y="3505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22"/>
          <p:cNvSpPr>
            <a:spLocks noChangeArrowheads="1"/>
          </p:cNvSpPr>
          <p:nvPr>
            <p:custDataLst>
              <p:tags r:id="rId54"/>
            </p:custDataLst>
          </p:nvPr>
        </p:nvSpPr>
        <p:spPr bwMode="ltGray">
          <a:xfrm>
            <a:off x="5562600" y="3505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22"/>
          <p:cNvSpPr>
            <a:spLocks noChangeArrowheads="1"/>
          </p:cNvSpPr>
          <p:nvPr>
            <p:custDataLst>
              <p:tags r:id="rId55"/>
            </p:custDataLst>
          </p:nvPr>
        </p:nvSpPr>
        <p:spPr bwMode="ltGray">
          <a:xfrm>
            <a:off x="3200400" y="39624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22"/>
          <p:cNvSpPr>
            <a:spLocks noChangeArrowheads="1"/>
          </p:cNvSpPr>
          <p:nvPr>
            <p:custDataLst>
              <p:tags r:id="rId56"/>
            </p:custDataLst>
          </p:nvPr>
        </p:nvSpPr>
        <p:spPr bwMode="ltGray">
          <a:xfrm>
            <a:off x="3505200" y="39624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22"/>
          <p:cNvSpPr>
            <a:spLocks noChangeArrowheads="1"/>
          </p:cNvSpPr>
          <p:nvPr>
            <p:custDataLst>
              <p:tags r:id="rId57"/>
            </p:custDataLst>
          </p:nvPr>
        </p:nvSpPr>
        <p:spPr bwMode="ltGray">
          <a:xfrm>
            <a:off x="4419600" y="3962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22"/>
          <p:cNvSpPr>
            <a:spLocks noChangeArrowheads="1"/>
          </p:cNvSpPr>
          <p:nvPr>
            <p:custDataLst>
              <p:tags r:id="rId58"/>
            </p:custDataLst>
          </p:nvPr>
        </p:nvSpPr>
        <p:spPr bwMode="ltGray">
          <a:xfrm>
            <a:off x="5562600" y="39624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22"/>
          <p:cNvSpPr>
            <a:spLocks noChangeArrowheads="1"/>
          </p:cNvSpPr>
          <p:nvPr>
            <p:custDataLst>
              <p:tags r:id="rId59"/>
            </p:custDataLst>
          </p:nvPr>
        </p:nvSpPr>
        <p:spPr bwMode="ltGray">
          <a:xfrm>
            <a:off x="3200400" y="4267200"/>
            <a:ext cx="304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22"/>
          <p:cNvSpPr>
            <a:spLocks noChangeArrowheads="1"/>
          </p:cNvSpPr>
          <p:nvPr>
            <p:custDataLst>
              <p:tags r:id="rId60"/>
            </p:custDataLst>
          </p:nvPr>
        </p:nvSpPr>
        <p:spPr bwMode="ltGray">
          <a:xfrm>
            <a:off x="3505200" y="4267200"/>
            <a:ext cx="914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Rectangle 22"/>
          <p:cNvSpPr>
            <a:spLocks noChangeArrowheads="1"/>
          </p:cNvSpPr>
          <p:nvPr>
            <p:custDataLst>
              <p:tags r:id="rId61"/>
            </p:custDataLst>
          </p:nvPr>
        </p:nvSpPr>
        <p:spPr bwMode="ltGray">
          <a:xfrm>
            <a:off x="4419600" y="4267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>
            <p:custDataLst>
              <p:tags r:id="rId62"/>
            </p:custDataLst>
          </p:nvPr>
        </p:nvSpPr>
        <p:spPr bwMode="ltGray">
          <a:xfrm>
            <a:off x="5562600" y="4267200"/>
            <a:ext cx="11430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0" name="CP3 Ink 7039361c-bb24-4ff2-b72d-e2322f3da31b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0" y="420719"/>
            <a:ext cx="7424100" cy="57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27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To Do:</a:t>
            </a:r>
          </a:p>
          <a:p>
            <a:pPr lvl="1"/>
            <a:r>
              <a:rPr lang="en-US" dirty="0" smtClean="0"/>
              <a:t>Evicting cache lines</a:t>
            </a:r>
          </a:p>
          <a:p>
            <a:pPr lvl="1"/>
            <a:r>
              <a:rPr lang="en-US" dirty="0" smtClean="0"/>
              <a:t>Picking cache parameters</a:t>
            </a:r>
          </a:p>
          <a:p>
            <a:pPr lvl="1"/>
            <a:r>
              <a:rPr lang="en-US" dirty="0" smtClean="0"/>
              <a:t>Writing using the cache</a:t>
            </a:r>
          </a:p>
        </p:txBody>
      </p:sp>
      <p:pic>
        <p:nvPicPr>
          <p:cNvPr id="18434" name="CP3 Ink aa1f97b0-091c-4723-8c8d-d09d13d2294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0" y="2698200"/>
            <a:ext cx="3864600" cy="2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Eviction</a:t>
            </a:r>
            <a:endParaRPr lang="en-US"/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Q: Which line should we evict to make room?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For direct-mapped?</a:t>
            </a:r>
          </a:p>
          <a:p>
            <a:r>
              <a:rPr lang="en-US" dirty="0" smtClean="0"/>
              <a:t>A: no choice, must evict the indexed line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For associative caches?</a:t>
            </a:r>
          </a:p>
          <a:p>
            <a:r>
              <a:rPr lang="en-US" dirty="0" smtClean="0"/>
              <a:t>FIFO: oldest line (timestamp per line)</a:t>
            </a:r>
          </a:p>
          <a:p>
            <a:r>
              <a:rPr lang="en-US" dirty="0" smtClean="0"/>
              <a:t>LRU: least recently used (</a:t>
            </a:r>
            <a:r>
              <a:rPr lang="en-US" dirty="0" err="1" smtClean="0"/>
              <a:t>ts</a:t>
            </a:r>
            <a:r>
              <a:rPr lang="en-US" dirty="0" smtClean="0"/>
              <a:t> per line)</a:t>
            </a:r>
          </a:p>
          <a:p>
            <a:r>
              <a:rPr lang="en-US" dirty="0" smtClean="0"/>
              <a:t>LFU: (need a counter per line)</a:t>
            </a:r>
          </a:p>
          <a:p>
            <a:r>
              <a:rPr lang="en-US" dirty="0" smtClean="0"/>
              <a:t>MRU: most recently used (?!) (</a:t>
            </a:r>
            <a:r>
              <a:rPr lang="en-US" dirty="0" err="1" smtClean="0"/>
              <a:t>ts</a:t>
            </a:r>
            <a:r>
              <a:rPr lang="en-US" dirty="0" smtClean="0"/>
              <a:t> per line)</a:t>
            </a:r>
          </a:p>
          <a:p>
            <a:r>
              <a:rPr lang="en-US" dirty="0" smtClean="0"/>
              <a:t>RR: round-robin (need a finger per set)</a:t>
            </a:r>
          </a:p>
          <a:p>
            <a:r>
              <a:rPr lang="en-US" dirty="0" smtClean="0"/>
              <a:t>RAND: random (free!)</a:t>
            </a:r>
          </a:p>
          <a:p>
            <a:r>
              <a:rPr lang="en-US" dirty="0" err="1" smtClean="0"/>
              <a:t>Belady’s</a:t>
            </a:r>
            <a:r>
              <a:rPr lang="en-US" dirty="0" smtClean="0"/>
              <a:t>: optimal (need time travel)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Parameters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2"/>
            </p:custDataLst>
          </p:nvPr>
        </p:nvCxnSpPr>
        <p:spPr>
          <a:xfrm>
            <a:off x="1066800" y="587758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-1295400" y="3515380"/>
            <a:ext cx="4724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066800" y="5953780"/>
            <a:ext cx="2047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cache size →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 rot="16200000">
            <a:off x="-299490" y="4663250"/>
            <a:ext cx="190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miss rate →</a:t>
            </a:r>
          </a:p>
        </p:txBody>
      </p:sp>
      <p:sp>
        <p:nvSpPr>
          <p:cNvPr id="17" name="Freeform 16"/>
          <p:cNvSpPr/>
          <p:nvPr>
            <p:custDataLst>
              <p:tags r:id="rId6"/>
            </p:custDataLst>
          </p:nvPr>
        </p:nvSpPr>
        <p:spPr>
          <a:xfrm>
            <a:off x="1066800" y="1457980"/>
            <a:ext cx="6934200" cy="37338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>
            <p:custDataLst>
              <p:tags r:id="rId7"/>
            </p:custDataLst>
          </p:nvPr>
        </p:nvSpPr>
        <p:spPr>
          <a:xfrm>
            <a:off x="1066800" y="1991380"/>
            <a:ext cx="6934200" cy="33528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>
            <p:custDataLst>
              <p:tags r:id="rId8"/>
            </p:custDataLst>
          </p:nvPr>
        </p:nvSpPr>
        <p:spPr>
          <a:xfrm>
            <a:off x="1066800" y="2600980"/>
            <a:ext cx="6934200" cy="28194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9"/>
            </p:custDataLst>
          </p:nvPr>
        </p:nvSpPr>
        <p:spPr>
          <a:xfrm>
            <a:off x="1066800" y="3515380"/>
            <a:ext cx="6934200" cy="1905000"/>
          </a:xfrm>
          <a:custGeom>
            <a:avLst/>
            <a:gdLst>
              <a:gd name="connsiteX0" fmla="*/ 0 w 6174768"/>
              <a:gd name="connsiteY0" fmla="*/ 0 h 3606229"/>
              <a:gd name="connsiteX1" fmla="*/ 1006867 w 6174768"/>
              <a:gd name="connsiteY1" fmla="*/ 1345915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4171308 w 6174768"/>
              <a:gd name="connsiteY2" fmla="*/ 2537717 h 3606229"/>
              <a:gd name="connsiteX3" fmla="*/ 6174768 w 6174768"/>
              <a:gd name="connsiteY3" fmla="*/ 3606229 h 3606229"/>
              <a:gd name="connsiteX0" fmla="*/ 0 w 6174768"/>
              <a:gd name="connsiteY0" fmla="*/ 0 h 3606229"/>
              <a:gd name="connsiteX1" fmla="*/ 1221383 w 6174768"/>
              <a:gd name="connsiteY1" fmla="*/ 1202076 h 3606229"/>
              <a:gd name="connsiteX2" fmla="*/ 6174768 w 6174768"/>
              <a:gd name="connsiteY2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6174768 w 6174768"/>
              <a:gd name="connsiteY1" fmla="*/ 3606229 h 3606229"/>
              <a:gd name="connsiteX0" fmla="*/ 0 w 6174768"/>
              <a:gd name="connsiteY0" fmla="*/ 0 h 3606229"/>
              <a:gd name="connsiteX1" fmla="*/ 271418 w 6174768"/>
              <a:gd name="connsiteY1" fmla="*/ 70710 h 3606229"/>
              <a:gd name="connsiteX2" fmla="*/ 6174768 w 6174768"/>
              <a:gd name="connsiteY2" fmla="*/ 3606229 h 3606229"/>
              <a:gd name="connsiteX0" fmla="*/ 0 w 6174768"/>
              <a:gd name="connsiteY0" fmla="*/ 1909180 h 3535519"/>
              <a:gd name="connsiteX1" fmla="*/ 271418 w 6174768"/>
              <a:gd name="connsiteY1" fmla="*/ 0 h 3535519"/>
              <a:gd name="connsiteX2" fmla="*/ 6174768 w 6174768"/>
              <a:gd name="connsiteY2" fmla="*/ 3535519 h 353551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1626339"/>
              <a:gd name="connsiteX1" fmla="*/ 6174768 w 6174768"/>
              <a:gd name="connsiteY1" fmla="*/ 1626339 h 1626339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747651"/>
              <a:gd name="connsiteX1" fmla="*/ 6174768 w 6174768"/>
              <a:gd name="connsiteY1" fmla="*/ 3747651 h 3747651"/>
              <a:gd name="connsiteX0" fmla="*/ 0 w 6174768"/>
              <a:gd name="connsiteY0" fmla="*/ 0 h 3464809"/>
              <a:gd name="connsiteX1" fmla="*/ 6174768 w 6174768"/>
              <a:gd name="connsiteY1" fmla="*/ 3464809 h 346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4768" h="3464809">
                <a:moveTo>
                  <a:pt x="0" y="0"/>
                </a:moveTo>
                <a:cubicBezTo>
                  <a:pt x="3257528" y="2901776"/>
                  <a:pt x="4116512" y="2922696"/>
                  <a:pt x="6174768" y="3464809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990600" y="467380"/>
            <a:ext cx="6975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direct mapped, 2-way, 8-way, fully associative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990600" y="467380"/>
            <a:ext cx="24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direct mapped</a:t>
            </a:r>
          </a:p>
        </p:txBody>
      </p:sp>
      <p:pic>
        <p:nvPicPr>
          <p:cNvPr id="19458" name="CP3 Ink bc1b3c8b-1542-4145-b576-f8022279c4b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0" y="857999"/>
            <a:ext cx="8475000" cy="561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Design</a:t>
            </a:r>
            <a:endParaRPr lang="en-US"/>
          </a:p>
        </p:txBody>
      </p:sp>
      <p:sp>
        <p:nvSpPr>
          <p:cNvPr id="3535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Need to determine parameters:</a:t>
            </a:r>
          </a:p>
          <a:p>
            <a:pPr lvl="1"/>
            <a:r>
              <a:rPr lang="en-US" dirty="0" smtClean="0"/>
              <a:t>Cache size</a:t>
            </a:r>
          </a:p>
          <a:p>
            <a:pPr lvl="1"/>
            <a:r>
              <a:rPr lang="en-US" dirty="0" smtClean="0"/>
              <a:t>Block size (aka line size)</a:t>
            </a:r>
          </a:p>
          <a:p>
            <a:pPr lvl="1"/>
            <a:r>
              <a:rPr lang="en-US" dirty="0" smtClean="0"/>
              <a:t>Number of ways of set-</a:t>
            </a:r>
            <a:r>
              <a:rPr lang="en-US" dirty="0" err="1" smtClean="0"/>
              <a:t>associativity</a:t>
            </a:r>
            <a:r>
              <a:rPr lang="en-US" dirty="0" smtClean="0"/>
              <a:t> (1, N, </a:t>
            </a:r>
            <a:r>
              <a:rPr lang="en-US" dirty="0" smtClean="0">
                <a:sym typeface="Symbol"/>
              </a:rPr>
              <a:t>)</a:t>
            </a:r>
            <a:endParaRPr lang="en-US" dirty="0" smtClean="0"/>
          </a:p>
          <a:p>
            <a:pPr lvl="1"/>
            <a:r>
              <a:rPr lang="en-US" dirty="0" smtClean="0"/>
              <a:t>Eviction policy</a:t>
            </a:r>
          </a:p>
          <a:p>
            <a:pPr lvl="1"/>
            <a:r>
              <a:rPr lang="en-US" dirty="0" smtClean="0"/>
              <a:t>Number of levels of caching, parameters for each</a:t>
            </a:r>
          </a:p>
          <a:p>
            <a:pPr lvl="1"/>
            <a:r>
              <a:rPr lang="en-US" dirty="0" smtClean="0"/>
              <a:t>Separate I-cache from D-cache, or Unified cache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 policies / instructions</a:t>
            </a:r>
          </a:p>
          <a:p>
            <a:pPr lvl="1"/>
            <a:r>
              <a:rPr lang="en-US" dirty="0" smtClean="0"/>
              <a:t>Write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482" name="CP3 Ink d5ae7b88-2525-497e-8b6b-605ef9b97bd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55" y="777659"/>
            <a:ext cx="6491851" cy="370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Caches </a:t>
            </a:r>
            <a:r>
              <a:rPr lang="en-US" dirty="0" err="1" smtClean="0"/>
              <a:t>vs</a:t>
            </a:r>
            <a:r>
              <a:rPr lang="en-US" dirty="0" smtClean="0"/>
              <a:t> memory </a:t>
            </a:r>
            <a:r>
              <a:rPr lang="en-US" dirty="0" err="1" smtClean="0"/>
              <a:t>vs</a:t>
            </a:r>
            <a:r>
              <a:rPr lang="en-US" dirty="0" smtClean="0"/>
              <a:t> tertiary storage</a:t>
            </a:r>
          </a:p>
          <a:p>
            <a:pPr lvl="1"/>
            <a:r>
              <a:rPr lang="en-US" dirty="0" smtClean="0"/>
              <a:t>Tradeoffs: big &amp;</a:t>
            </a:r>
            <a:r>
              <a:rPr lang="en-US" dirty="0"/>
              <a:t> </a:t>
            </a:r>
            <a:r>
              <a:rPr lang="en-US" dirty="0" smtClean="0"/>
              <a:t>slow </a:t>
            </a:r>
            <a:r>
              <a:rPr lang="en-US" dirty="0" err="1" smtClean="0"/>
              <a:t>vs</a:t>
            </a:r>
            <a:r>
              <a:rPr lang="en-US" dirty="0" smtClean="0"/>
              <a:t> small &amp; fast</a:t>
            </a:r>
          </a:p>
          <a:p>
            <a:pPr lvl="2"/>
            <a:r>
              <a:rPr lang="en-US" dirty="0" smtClean="0"/>
              <a:t>Best of both worlds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set: 90/10 rule</a:t>
            </a:r>
          </a:p>
          <a:p>
            <a:pPr lvl="1"/>
            <a:r>
              <a:rPr lang="en-US" dirty="0" smtClean="0"/>
              <a:t>How to </a:t>
            </a:r>
            <a:r>
              <a:rPr lang="en-US" dirty="0"/>
              <a:t>predict future: </a:t>
            </a:r>
            <a:r>
              <a:rPr lang="en-US" dirty="0" smtClean="0"/>
              <a:t>temporal &amp; </a:t>
            </a:r>
            <a:r>
              <a:rPr lang="en-US" dirty="0" err="1" smtClean="0"/>
              <a:t>spacial</a:t>
            </a:r>
            <a:r>
              <a:rPr lang="en-US" dirty="0" smtClean="0"/>
              <a:t> </a:t>
            </a:r>
            <a:r>
              <a:rPr lang="en-US" dirty="0"/>
              <a:t>locality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Cache organization, parameters and tradeoffs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associativity, line size, hit cost, miss penalty, hit rate</a:t>
            </a:r>
          </a:p>
          <a:p>
            <a:pPr lvl="1"/>
            <a:r>
              <a:rPr lang="en-US" dirty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/>
              <a:t>Larger block size </a:t>
            </a:r>
            <a:r>
              <a:rPr lang="en-US" dirty="0">
                <a:sym typeface="Wingdings" pitchFamily="2" charset="2"/>
              </a:rPr>
              <a:t> lower hit cost, higher miss penalty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86800" cy="670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dmidecode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-t cache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Write Back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128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None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 Information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Configuration: Enabled, Not </a:t>
            </a:r>
            <a:r>
              <a:rPr lang="en-US" sz="1400" dirty="0" err="1" smtClean="0">
                <a:latin typeface="Consolas" pitchFamily="49" charset="0"/>
              </a:rPr>
              <a:t>Socketed</a:t>
            </a:r>
            <a:r>
              <a:rPr lang="en-US" sz="1400" dirty="0" smtClean="0">
                <a:latin typeface="Consolas" pitchFamily="49" charset="0"/>
              </a:rPr>
              <a:t>, Level 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Operational Mode: Varies With Memory Address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Installed Size: 6144 KB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        Error Correction Type: Single-bit ECC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cd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/sys/devices/system/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cpu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/cpu0; </a:t>
            </a:r>
            <a:r>
              <a:rPr lang="en-US" sz="1400" dirty="0" err="1" smtClean="0">
                <a:solidFill>
                  <a:schemeClr val="accent1"/>
                </a:solidFill>
                <a:latin typeface="Consolas" pitchFamily="49" charset="0"/>
              </a:rPr>
              <a:t>grep</a:t>
            </a:r>
            <a:r>
              <a:rPr lang="en-US" sz="1400" dirty="0" smtClean="0">
                <a:solidFill>
                  <a:schemeClr val="accent1"/>
                </a:solidFill>
                <a:latin typeface="Consolas" pitchFamily="49" charset="0"/>
              </a:rPr>
              <a:t> cache/*/*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</a:t>
            </a:r>
            <a:r>
              <a:rPr lang="en-US" sz="1400" dirty="0" err="1" smtClean="0">
                <a:latin typeface="Consolas" pitchFamily="49" charset="0"/>
              </a:rPr>
              <a:t>type:Data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cache/index0/size:32K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cache/index1/level:1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</a:t>
            </a:r>
            <a:r>
              <a:rPr lang="en-US" sz="1400" dirty="0" err="1" smtClean="0">
                <a:latin typeface="Consolas" pitchFamily="49" charset="0"/>
              </a:rPr>
              <a:t>type:Instruction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cache/index1/ways_of_associativity:8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cache/index1/number_of_sets:64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cache/index1/size:32K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cache/index2/level:2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</a:t>
            </a:r>
            <a:r>
              <a:rPr lang="en-US" sz="1400" dirty="0" err="1" smtClean="0">
                <a:latin typeface="Consolas" pitchFamily="49" charset="0"/>
              </a:rPr>
              <a:t>type:Unified</a:t>
            </a:r>
            <a:endParaRPr lang="en-US" sz="1400" dirty="0" smtClean="0">
              <a:latin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cache/index2/shared_cpu_list:0-1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cache/index2/ways_of_associativity:24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cache/index2/number_of_sets:4096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cache/index2/coherency_line_size:64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Consolas" pitchFamily="49" charset="0"/>
              </a:rPr>
              <a:t>cache/index2/size:6144K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2009)</a:t>
            </a:r>
          </a:p>
        </p:txBody>
      </p:sp>
      <p:pic>
        <p:nvPicPr>
          <p:cNvPr id="21506" name="CP3 Ink 078f1f07-4a60-444f-9d59-24063ab6865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4" y="-46561"/>
            <a:ext cx="6118951" cy="487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Dual 32K L1 Instruction caches</a:t>
            </a:r>
          </a:p>
          <a:p>
            <a:pPr lvl="1"/>
            <a:r>
              <a:rPr lang="en-US" dirty="0" smtClean="0"/>
              <a:t>8-way set associative</a:t>
            </a:r>
          </a:p>
          <a:p>
            <a:pPr lvl="1"/>
            <a:r>
              <a:rPr lang="en-US" dirty="0" smtClean="0"/>
              <a:t>64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Dual 32K L1 Data caches</a:t>
            </a:r>
          </a:p>
          <a:p>
            <a:pPr lvl="1"/>
            <a:r>
              <a:rPr lang="en-US" dirty="0" smtClean="0"/>
              <a:t>Same as above</a:t>
            </a:r>
          </a:p>
          <a:p>
            <a:r>
              <a:rPr lang="en-US" dirty="0" smtClean="0"/>
              <a:t>Single 6M L2 Unified cache</a:t>
            </a:r>
          </a:p>
          <a:p>
            <a:pPr lvl="1"/>
            <a:r>
              <a:rPr lang="en-US" dirty="0" smtClean="0"/>
              <a:t>24-way set associative (!!!)</a:t>
            </a:r>
          </a:p>
          <a:p>
            <a:pPr lvl="1"/>
            <a:r>
              <a:rPr lang="en-US" dirty="0" smtClean="0"/>
              <a:t>4096 sets</a:t>
            </a:r>
          </a:p>
          <a:p>
            <a:pPr lvl="1"/>
            <a:r>
              <a:rPr lang="en-US" dirty="0" smtClean="0"/>
              <a:t>64 byte line size</a:t>
            </a:r>
          </a:p>
          <a:p>
            <a:r>
              <a:rPr lang="en-US" dirty="0" smtClean="0"/>
              <a:t>4GB Main memory</a:t>
            </a:r>
          </a:p>
          <a:p>
            <a:r>
              <a:rPr lang="en-US" dirty="0" smtClean="0"/>
              <a:t>1TB Disk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91200" y="304800"/>
            <a:ext cx="3212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Dual-core 3.16GHz Intel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(purchased in 2009)</a:t>
            </a:r>
          </a:p>
        </p:txBody>
      </p:sp>
      <p:pic>
        <p:nvPicPr>
          <p:cNvPr id="22530" name="CP3 Ink 36d86485-0e76-4daf-bb80-2a45d196be9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1060319"/>
            <a:ext cx="10915800" cy="58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Basic Cache Organization</a:t>
            </a:r>
            <a:endParaRPr lang="en-US"/>
          </a:p>
        </p:txBody>
      </p:sp>
      <p:sp>
        <p:nvSpPr>
          <p:cNvPr id="3315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decide block size?</a:t>
            </a:r>
          </a:p>
          <a:p>
            <a:r>
              <a:rPr lang="en-US" dirty="0" smtClean="0"/>
              <a:t>A: Try it and see</a:t>
            </a:r>
          </a:p>
          <a:p>
            <a:r>
              <a:rPr lang="en-US" dirty="0" smtClean="0"/>
              <a:t>But: depends on cache size, workload, </a:t>
            </a:r>
            <a:br>
              <a:rPr lang="en-US" dirty="0" smtClean="0"/>
            </a:br>
            <a:r>
              <a:rPr lang="en-US" dirty="0" smtClean="0"/>
              <a:t>associativity, …</a:t>
            </a:r>
          </a:p>
          <a:p>
            <a:endParaRPr lang="en-US" dirty="0" smtClean="0"/>
          </a:p>
          <a:p>
            <a:r>
              <a:rPr lang="en-US" dirty="0" smtClean="0"/>
              <a:t>Experimental approach!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331776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24883" t="24959" r="22852" b="27417"/>
          <a:stretch>
            <a:fillRect/>
          </a:stretch>
        </p:blipFill>
        <p:spPr bwMode="auto">
          <a:xfrm>
            <a:off x="0" y="533400"/>
            <a:ext cx="9098184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319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a given total cache size,</a:t>
            </a:r>
          </a:p>
          <a:p>
            <a:r>
              <a:rPr lang="en-US" dirty="0" smtClean="0"/>
              <a:t>larger block sizes mean…. </a:t>
            </a:r>
          </a:p>
          <a:p>
            <a:pPr lvl="1"/>
            <a:r>
              <a:rPr lang="en-US" dirty="0" smtClean="0"/>
              <a:t>fewer lines</a:t>
            </a:r>
          </a:p>
          <a:p>
            <a:pPr lvl="1"/>
            <a:r>
              <a:rPr lang="en-US" dirty="0" smtClean="0"/>
              <a:t>so fewer tags (and smaller tags for associative caches)</a:t>
            </a:r>
          </a:p>
          <a:p>
            <a:pPr lvl="1"/>
            <a:r>
              <a:rPr lang="en-US" dirty="0" smtClean="0"/>
              <a:t>so less overhead</a:t>
            </a:r>
          </a:p>
          <a:p>
            <a:pPr lvl="1"/>
            <a:r>
              <a:rPr lang="en-US" dirty="0" smtClean="0"/>
              <a:t>and fewer cold misses (within-block “</a:t>
            </a:r>
            <a:r>
              <a:rPr lang="en-US" dirty="0" err="1" smtClean="0"/>
              <a:t>prefetching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But also…</a:t>
            </a:r>
          </a:p>
          <a:p>
            <a:pPr lvl="1"/>
            <a:r>
              <a:rPr lang="en-US" dirty="0" smtClean="0"/>
              <a:t>fewer blocks available (for scattered accesses!)</a:t>
            </a:r>
          </a:p>
          <a:p>
            <a:pPr lvl="1"/>
            <a:r>
              <a:rPr lang="en-US" dirty="0" smtClean="0"/>
              <a:t>so more conflicts</a:t>
            </a:r>
          </a:p>
          <a:p>
            <a:pPr lvl="1"/>
            <a:r>
              <a:rPr lang="en-US" dirty="0" smtClean="0"/>
              <a:t>and larger miss penalty (time to fetch block)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already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invalidate the cache and go directly to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Write-Through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writes go to main memory and cache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Write-Back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CPU writes only to cache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cache writes to main memory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later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when block is evicted)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Allocation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If data is not in the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cache…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allocate a cache line for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new data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(and maybe write-through)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No-Write-Allocate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ignore cache, just go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9144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9144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 Cache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Write-through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Write-allocate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-76200" y="-76200"/>
            <a:ext cx="9525000" cy="533400"/>
          </a:xfrm>
        </p:spPr>
        <p:txBody>
          <a:bodyPr/>
          <a:lstStyle/>
          <a:p>
            <a:r>
              <a:rPr lang="en-US" dirty="0" smtClean="0"/>
              <a:t>A Simple 2-Way Set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0"/>
            <a:ext cx="2159694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7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$2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[ 9 ]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4535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9718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429000" y="38862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2672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4864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9718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429000" y="43434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2672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4864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971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429000" y="4800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267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4864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2971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429000" y="5257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267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4864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75539446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24200" y="5867400"/>
            <a:ext cx="25779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01323485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</a:t>
            </a:r>
            <a:r>
              <a:rPr lang="en-US" dirty="0" smtClean="0">
                <a:solidFill>
                  <a:schemeClr val="accent1"/>
                </a:solidFill>
              </a:rPr>
              <a:t>block</a:t>
            </a:r>
            <a:r>
              <a:rPr lang="en-US" dirty="0" smtClean="0"/>
              <a:t>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5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10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Each store writes an </a:t>
            </a:r>
            <a:r>
              <a:rPr lang="en-US" dirty="0" smtClean="0">
                <a:solidFill>
                  <a:schemeClr val="accent1"/>
                </a:solidFill>
              </a:rPr>
              <a:t>item</a:t>
            </a:r>
            <a:r>
              <a:rPr lang="en-US" dirty="0" smtClean="0"/>
              <a:t>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4 </a:t>
            </a:r>
            <a:r>
              <a:rPr lang="en-US" dirty="0" err="1" smtClean="0">
                <a:solidFill>
                  <a:schemeClr val="accent1"/>
                </a:solidFill>
              </a:rPr>
              <a:t>mem</a:t>
            </a:r>
            <a:r>
              <a:rPr lang="en-US" dirty="0" smtClean="0">
                <a:solidFill>
                  <a:schemeClr val="accent1"/>
                </a:solidFill>
              </a:rPr>
              <a:t> writes</a:t>
            </a:r>
          </a:p>
          <a:p>
            <a:r>
              <a:rPr lang="en-US" dirty="0" smtClean="0"/>
              <a:t>Evictions don’t need to write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need for dirty 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334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</a:rPr>
              <a:t>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1"/>
                </a:solidFill>
              </a:rPr>
              <a:t>Mem</a:t>
            </a:r>
            <a:r>
              <a:rPr lang="en-US" sz="2400" dirty="0" smtClean="0">
                <a:solidFill>
                  <a:schemeClr val="accent1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per word, plus 3 cycle per consecutive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Performance depends on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	Access time for hit, miss penalty, hit rate</a:t>
            </a:r>
          </a:p>
        </p:txBody>
      </p:sp>
      <p:pic>
        <p:nvPicPr>
          <p:cNvPr id="2050" name="CP3 Ink 55fa085e-d0ed-420d-bdd1-522fd639a99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00" y="951300"/>
            <a:ext cx="8068200" cy="536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8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9144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9144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 Cache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Write-back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+ Write-allocate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0" y="76200"/>
            <a:ext cx="9525000" cy="381000"/>
          </a:xfrm>
        </p:spPr>
        <p:txBody>
          <a:bodyPr/>
          <a:lstStyle/>
          <a:p>
            <a:r>
              <a:rPr lang="en-US" dirty="0" smtClean="0"/>
              <a:t>A Simple 2-Way Set Associative Cache</a:t>
            </a:r>
            <a:endParaRPr lang="en-US" dirty="0"/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9072" y="3424535"/>
            <a:ext cx="284058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  tag    		 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10668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ltGray">
          <a:xfrm>
            <a:off x="10668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29718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429000" y="38862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42672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54864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29718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429000" y="43434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42672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54864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2971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429000" y="48006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4267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54864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2971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3429000" y="5257800"/>
            <a:ext cx="838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4267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54864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2400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085053697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759384234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124200" y="5867400"/>
            <a:ext cx="25779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33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3276600" y="38862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3276600" y="43434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276600" y="48006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276600" y="5257800"/>
            <a:ext cx="304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>
            <p:custDataLst>
              <p:tags r:id="rId35"/>
            </p:custDataLst>
          </p:nvPr>
        </p:nvSpPr>
        <p:spPr>
          <a:xfrm>
            <a:off x="3276600" y="342453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8600" y="1524000"/>
            <a:ext cx="2159694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7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$2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[ 9 ]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M[ 5 ]</a:t>
            </a:r>
          </a:p>
          <a:p>
            <a:r>
              <a:rPr lang="en-US" sz="2400" b="1" dirty="0" err="1" smtClean="0">
                <a:solidFill>
                  <a:schemeClr val="accent1"/>
                </a:solidFill>
              </a:rPr>
              <a:t>sb</a:t>
            </a:r>
            <a:r>
              <a:rPr lang="en-US" sz="2400" b="1" dirty="0" smtClean="0">
                <a:solidFill>
                  <a:schemeClr val="accent1"/>
                </a:solidFill>
              </a:rPr>
              <a:t>  $1 </a:t>
            </a:r>
            <a:r>
              <a:rPr lang="en-US" sz="2400" b="1" dirty="0" smtClean="0">
                <a:solidFill>
                  <a:schemeClr val="accent1"/>
                </a:solidFill>
                <a:sym typeface="Symbol" pitchFamily="18" charset="2"/>
              </a:rPr>
              <a:t> M[ 0 ]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How Many Memory References?</a:t>
            </a:r>
            <a:endParaRPr lang="en-US"/>
          </a:p>
        </p:txBody>
      </p:sp>
      <p:sp>
        <p:nvSpPr>
          <p:cNvPr id="3362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Write-back performance</a:t>
            </a:r>
          </a:p>
          <a:p>
            <a:endParaRPr lang="en-US" dirty="0" smtClean="0"/>
          </a:p>
          <a:p>
            <a:r>
              <a:rPr lang="en-US" dirty="0" smtClean="0"/>
              <a:t>Each miss (read or write) reads a block from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5 misses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10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reads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i="1" dirty="0" smtClean="0"/>
              <a:t>Some</a:t>
            </a:r>
            <a:r>
              <a:rPr lang="en-US" dirty="0" smtClean="0"/>
              <a:t> evictions write a block to </a:t>
            </a:r>
            <a:r>
              <a:rPr lang="en-US" dirty="0" err="1" smtClean="0"/>
              <a:t>mem</a:t>
            </a:r>
            <a:endParaRPr lang="en-US" dirty="0" smtClean="0"/>
          </a:p>
          <a:p>
            <a:pPr lvl="1"/>
            <a:r>
              <a:rPr lang="en-US" dirty="0" smtClean="0"/>
              <a:t>1 dirty eviction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2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(+ 2 dirty evictions later 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+4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writes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need a dirty bit</a:t>
            </a:r>
          </a:p>
        </p:txBody>
      </p:sp>
      <p:pic>
        <p:nvPicPr>
          <p:cNvPr id="23554" name="CP3 Ink 43638d12-1641-4209-92f0-a6cc7932147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5" y="2547300"/>
            <a:ext cx="2966251" cy="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Write-Back Meta-Data</a:t>
            </a:r>
            <a:endParaRPr lang="en-US" dirty="0"/>
          </a:p>
        </p:txBody>
      </p:sp>
      <p:sp>
        <p:nvSpPr>
          <p:cNvPr id="3330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 = 1 means the line has valid data</a:t>
            </a:r>
          </a:p>
          <a:p>
            <a:r>
              <a:rPr lang="en-US" sz="2800" dirty="0" smtClean="0"/>
              <a:t>D = 1 means the bytes are newer than main memory</a:t>
            </a:r>
          </a:p>
          <a:p>
            <a:r>
              <a:rPr lang="en-US" sz="2800" dirty="0" smtClean="0"/>
              <a:t>When allocating line:</a:t>
            </a:r>
          </a:p>
          <a:p>
            <a:pPr lvl="1"/>
            <a:r>
              <a:rPr lang="en-US" sz="2400" dirty="0" smtClean="0"/>
              <a:t>Set V = 1, D = 0, fill in Tag and Data</a:t>
            </a:r>
          </a:p>
          <a:p>
            <a:r>
              <a:rPr lang="en-US" sz="2800" dirty="0" smtClean="0"/>
              <a:t>When writing line:</a:t>
            </a:r>
          </a:p>
          <a:p>
            <a:pPr lvl="1"/>
            <a:r>
              <a:rPr lang="en-US" sz="2400" dirty="0" smtClean="0"/>
              <a:t>Set D = 1</a:t>
            </a:r>
          </a:p>
          <a:p>
            <a:r>
              <a:rPr lang="en-US" sz="2800" dirty="0" smtClean="0"/>
              <a:t>When evicting line:</a:t>
            </a:r>
          </a:p>
          <a:p>
            <a:pPr lvl="1"/>
            <a:r>
              <a:rPr lang="en-US" sz="2400" dirty="0" smtClean="0"/>
              <a:t>If D = 0: just set V = 0</a:t>
            </a:r>
          </a:p>
          <a:p>
            <a:pPr lvl="1"/>
            <a:r>
              <a:rPr lang="en-US" sz="2400" dirty="0" smtClean="0"/>
              <a:t>If D = 1: write-back Data, then set D = 0, V = 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22105490"/>
              </p:ext>
            </p:extLst>
          </p:nvPr>
        </p:nvGraphicFramePr>
        <p:xfrm>
          <a:off x="1219200" y="431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1066800"/>
                <a:gridCol w="1422400"/>
                <a:gridCol w="1422400"/>
                <a:gridCol w="142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Byte 2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… Byte 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578" name="CP3 Ink 9be03c73-7e1d-4ea0-b96a-0f7d7e3f79e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64" y="439500"/>
            <a:ext cx="4017151" cy="5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Write-back versus Write-through</a:t>
            </a:r>
          </a:p>
          <a:p>
            <a:r>
              <a:rPr lang="en-US" dirty="0" smtClean="0"/>
              <a:t>Assume: large associative cache, 16-byte lines</a:t>
            </a: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=1;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A[0] +=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=0;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B[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 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</a:t>
            </a:r>
          </a:p>
        </p:txBody>
      </p:sp>
      <p:pic>
        <p:nvPicPr>
          <p:cNvPr id="25602" name="CP3 Ink 8ebfe7eb-2679-424d-9a2a-d18814e3d6b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09" y="1473240"/>
            <a:ext cx="101700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Performance: Write-back versus Write-through</a:t>
            </a:r>
          </a:p>
          <a:p>
            <a:r>
              <a:rPr lang="en-US" dirty="0" smtClean="0"/>
              <a:t>Assume: large associative cache, 16-byte lines</a:t>
            </a: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=1;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A[0] +=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for (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=0;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&lt;n; 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++)</a:t>
            </a:r>
          </a:p>
          <a:p>
            <a:r>
              <a:rPr lang="en-US" sz="2400" dirty="0" smtClean="0">
                <a:latin typeface="Consolas" pitchFamily="49" charset="0"/>
              </a:rPr>
              <a:t>		B[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 = A[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Hit time: write-through vs. write-back?</a:t>
            </a:r>
          </a:p>
          <a:p>
            <a:r>
              <a:rPr lang="en-US" dirty="0" smtClean="0"/>
              <a:t>A: Write-through slower on writes.</a:t>
            </a:r>
          </a:p>
          <a:p>
            <a:r>
              <a:rPr lang="en-US" dirty="0" smtClean="0"/>
              <a:t>Q: Miss penalty: write-through vs. write-back?</a:t>
            </a:r>
          </a:p>
          <a:p>
            <a:r>
              <a:rPr lang="en-US" dirty="0" smtClean="0"/>
              <a:t>A: Write-back slower on evictions.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chemeClr val="accent1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What 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Writes to main memory are </a:t>
            </a:r>
            <a:r>
              <a:rPr lang="en-US" b="1" dirty="0" smtClean="0"/>
              <a:t>slow!</a:t>
            </a:r>
            <a:endParaRPr lang="en-US" dirty="0" smtClean="0"/>
          </a:p>
          <a:p>
            <a:r>
              <a:rPr lang="en-US" dirty="0" smtClean="0"/>
              <a:t>A: Use a </a:t>
            </a:r>
            <a:r>
              <a:rPr lang="en-US" dirty="0" smtClean="0">
                <a:solidFill>
                  <a:schemeClr val="accent1"/>
                </a:solidFill>
              </a:rPr>
              <a:t>write-back buffer</a:t>
            </a:r>
          </a:p>
          <a:p>
            <a:pPr lvl="1"/>
            <a:r>
              <a:rPr lang="en-US" dirty="0" smtClean="0"/>
              <a:t>A small queue holding dirty lines</a:t>
            </a:r>
          </a:p>
          <a:p>
            <a:pPr lvl="1"/>
            <a:r>
              <a:rPr lang="en-US" dirty="0" smtClean="0"/>
              <a:t>Add to end upon eviction</a:t>
            </a:r>
          </a:p>
          <a:p>
            <a:pPr lvl="1"/>
            <a:r>
              <a:rPr lang="en-US" dirty="0" smtClean="0"/>
              <a:t>Remove from front upon completion</a:t>
            </a:r>
          </a:p>
          <a:p>
            <a:r>
              <a:rPr lang="en-US" dirty="0" smtClean="0"/>
              <a:t>Q: What does it help?</a:t>
            </a:r>
          </a:p>
          <a:p>
            <a:r>
              <a:rPr lang="en-US" dirty="0" smtClean="0"/>
              <a:t>A: short bursts of writes (but not sustained writes)</a:t>
            </a:r>
          </a:p>
          <a:p>
            <a:r>
              <a:rPr lang="en-US" dirty="0" smtClean="0"/>
              <a:t>A: fast eviction reduces miss penalty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Write-through vs. Write-back</a:t>
            </a:r>
            <a:endParaRPr lang="en-US"/>
          </a:p>
        </p:txBody>
      </p:sp>
      <p:sp>
        <p:nvSpPr>
          <p:cNvPr id="3595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Write-through is slower</a:t>
            </a:r>
          </a:p>
          <a:p>
            <a:pPr lvl="1"/>
            <a:r>
              <a:rPr lang="en-US" dirty="0" smtClean="0"/>
              <a:t>But simpler (memory always consistent)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Write-back is almost always faster</a:t>
            </a:r>
          </a:p>
          <a:p>
            <a:pPr lvl="1"/>
            <a:r>
              <a:rPr lang="en-US" dirty="0" smtClean="0"/>
              <a:t>write-back buffer hides large eviction cost</a:t>
            </a:r>
          </a:p>
          <a:p>
            <a:pPr lvl="1"/>
            <a:r>
              <a:rPr lang="en-US" dirty="0" smtClean="0"/>
              <a:t>But what about multiple cores with separate caches but sharing memory?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Write-back requires a cache coherency protocol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“snoop” in each other’s caches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Cache-coherency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Multiple readers and writers?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dirty="0" smtClean="0">
                <a:sym typeface="Wingdings" pitchFamily="2" charset="2"/>
              </a:rPr>
              <a:t>A: Potentially inconsistent views of memory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514600" y="2971800"/>
            <a:ext cx="4419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14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514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3048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04800" y="3810000"/>
            <a:ext cx="861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sym typeface="Wingdings" pitchFamily="2" charset="2"/>
              </a:rPr>
              <a:t>Cache coherency protocol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May need to </a:t>
            </a: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snoop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on other CPU’s cache activity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Invalidate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cache line when other CPU writes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Flush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write-back caches before other CPU reads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Or the reverse: Before writing/reading…</a:t>
            </a:r>
          </a:p>
          <a:p>
            <a:pPr marL="4572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Extremely complex protocols, very hard to get right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2514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657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4191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3657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4800600" y="2438400"/>
            <a:ext cx="2133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L2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4800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5334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4800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9436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6477000" y="1905000"/>
            <a:ext cx="457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L1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5943600" y="1371600"/>
            <a:ext cx="990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23" name="Flowchart: Magnetic Disk 22"/>
          <p:cNvSpPr/>
          <p:nvPr>
            <p:custDataLst>
              <p:tags r:id="rId19"/>
            </p:custDataLst>
          </p:nvPr>
        </p:nvSpPr>
        <p:spPr>
          <a:xfrm>
            <a:off x="7315200" y="2819400"/>
            <a:ext cx="1143000" cy="609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20"/>
            </p:custDataLst>
          </p:nvPr>
        </p:nvSpPr>
        <p:spPr>
          <a:xfrm>
            <a:off x="1219200" y="2971800"/>
            <a:ext cx="8382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3820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</a:t>
            </a:r>
          </a:p>
        </p:txBody>
      </p:sp>
    </p:spTree>
    <p:extLst>
      <p:ext uri="{BB962C8B-B14F-4D97-AF65-F5344CB8AC3E}">
        <p14:creationId xmlns:p14="http://schemas.microsoft.com/office/powerpoint/2010/main" val="25365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26720"/>
            <a:ext cx="4049827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for(x=0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x &lt; W; x++)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for(y=0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y &lt; H; y++)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A[y][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x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33103469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60225503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26720"/>
            <a:ext cx="4277453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W = 10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A[H][W];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for(y=0; y &lt; H; y++)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for(x=0; x &lt; W; x++)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A[y][x];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72377544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(big &amp; fast)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associativity, line size, hit cost, miss penalty, hit rate</a:t>
            </a:r>
            <a:endParaRPr lang="en-US" dirty="0" smtClean="0"/>
          </a:p>
        </p:txBody>
      </p:sp>
      <p:pic>
        <p:nvPicPr>
          <p:cNvPr id="26626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90" y="1521900"/>
            <a:ext cx="101700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performance matters!</a:t>
            </a:r>
          </a:p>
          <a:p>
            <a:pPr lvl="1"/>
            <a:r>
              <a:rPr lang="en-US" dirty="0" smtClean="0"/>
              <a:t>often more than CPU performance</a:t>
            </a:r>
          </a:p>
          <a:p>
            <a:pPr lvl="1"/>
            <a:r>
              <a:rPr lang="en-US" dirty="0" smtClean="0"/>
              <a:t>… because it is the bottleneck, and not improving much</a:t>
            </a:r>
          </a:p>
          <a:p>
            <a:pPr lvl="1"/>
            <a:r>
              <a:rPr lang="en-US" dirty="0" smtClean="0"/>
              <a:t>… because most programs move a LOT of data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Design space is huge</a:t>
            </a:r>
          </a:p>
          <a:p>
            <a:pPr lvl="1"/>
            <a:r>
              <a:rPr lang="en-US" dirty="0" smtClean="0"/>
              <a:t>Gambling against program behavior</a:t>
            </a:r>
          </a:p>
          <a:p>
            <a:pPr lvl="1"/>
            <a:r>
              <a:rPr lang="en-US" dirty="0" smtClean="0"/>
              <a:t>Cuts across all layers: </a:t>
            </a:r>
            <a:br>
              <a:rPr lang="en-US" dirty="0" smtClean="0"/>
            </a:br>
            <a:r>
              <a:rPr lang="en-US" dirty="0" smtClean="0"/>
              <a:t>users </a:t>
            </a:r>
            <a:r>
              <a:rPr lang="en-US" dirty="0" smtClean="0">
                <a:sym typeface="Wingdings" pitchFamily="2" charset="2"/>
              </a:rPr>
              <a:t> programs  </a:t>
            </a:r>
            <a:r>
              <a:rPr lang="en-US" dirty="0" err="1" smtClean="0">
                <a:sym typeface="Wingdings" pitchFamily="2" charset="2"/>
              </a:rPr>
              <a:t>os</a:t>
            </a:r>
            <a:r>
              <a:rPr lang="en-US" dirty="0" smtClean="0">
                <a:sym typeface="Wingdings" pitchFamily="2" charset="2"/>
              </a:rPr>
              <a:t>  hardware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Multi-core / Multi-Processor is complicated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Inconsistent views of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Extremely complex protocols, very hard to get right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Other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Bigger cache doesn’t always help…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…</a:t>
            </a:r>
          </a:p>
          <a:p>
            <a:r>
              <a:rPr lang="en-US" sz="2800" dirty="0" smtClean="0"/>
              <a:t>Hit rate with four direct-mapped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four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CP3 Ink f6c5b76e-2a5a-4bb7-8f59-99c69c406ed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4" y="511139"/>
            <a:ext cx="7949551" cy="604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"/>
            <a:ext cx="85344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  <p:pic>
        <p:nvPicPr>
          <p:cNvPr id="4098" name="CP3 Ink 48856a4c-33ed-462f-84ce-12a7134b62f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4" y="4113660"/>
            <a:ext cx="6627451" cy="99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kJHAOAgAQdBOAI5gUBEK86e6ieJiZFk+4TH5bCJdgDCEgQRP//A0U1BQM4C2QZIDIJAJCbAwE3wB5FMwkAkIICAdvFHkU4CAD+AwB7hdI0Ek7ApD/TAKQ/CrwBZIP+CN7+CO2Lvc5nc7vPHbjGWZuUTiOkaxwrhjWuGuWOWumNRjERiNViKjU4QiJzbjO874759ePg+D38Pxe/fjN3jh26YIL+6Lv7pD+LzmrhEkkZGS+IwZpC5sludzZ2quoqy3dvdvdvduq2SMuTnjPgfB8WgIJ93bds1dFlSpYSybLRYuWWCpUoASiVKslJYssrzvz/b5+gITYQ4bM27FoxYLWrDK0WtHLhitcNcTla1bMnDnLjatczliAK3QFlhPwbTfg2zrWtcNa4b1rhnhnedcMYThCUMUrSlKlpYoSxWwWpiwYsWTRizW1YsFsksmC0MVKSJxy48evPtz79O/Pt26du/ft27dOO+Cm7dm5Ag/4jcP4je7iai9Z1cTCLik1hwjVcIxEVMUqFTUTK5zec3xzxvnved7ZncbXe8TK0EzVYrHTXLprwu0cgg8cruZImriUkokRImI3q10mJQRMVZMJiYmYJqUTExMCpSJmJiU3vz+s/AwAhNhGPCzyNm7Rmtwt3DVa0xNmi3DlcMFrVzlc5ceLC2cY8IAq/AX6D/g+m/g+NrUaaiIqCppF1kTBEXVhaSUzc5m8s4lV1MysTC6uJmZmefTqcuZVhMPBwtlmZlMVBdTpHhIL+2bv7Znllzblmk3ncqXZspZTc2WxsyllhLEFm884plZcuN8eT4vjPi+MPXt42RlhzuWU2dm9ggslqVLCLFCwsVZSBKWWWWCgJZZsFgWWFiUiyxZc1KBbFd+H6fj/AgCE2EZWORthcuci1vlZ4lrRyxYLcLZtkWucjFxjyN27TIxygCjoFgv67q/rxHdCC/tej+2A14IP1PTvrkCE2ENWGbMwbtsa1hja5VrRjizLcWZmzW5GLFpmZ4sLnExZgCpgDqgKD/jKO/jKPcufRPBVYqNRjGIqqxqNVwxWnBpOt4tF4nCYRMZiY3GZm73N3OZu5zm7u7y4uM3m8zd3GYtaF1KEzFplcZmJIukzFxMylZaUXVq3EzcCEQiJmMpsmEUwxGC0iKjDEcvD8Lr079nXoA5cyrd+3h1AlEzEwxw8XxDjwOPAAHa4rCqmpqblM23rw/A8Eg/0Zn6M1x4ZjON1eN6mERCKhVTohVxEUwqkIxV8IxjE41GmIilMYxGKaYKiJpFRNESqamLZnOc8bM1MzV7mbuJs4s5zvOZzO5XGZmblMzQi4nK5yzK6mETCZJXExeDV0TEymcZxmrVYDp1OXN069OMTKZgki6ujr0OfIADFRERUrjNXKZrfDnEiC540tKosssATYWVKlllgssWWWFiwli3NFkssFgEoS2LFlSpWW5bLKlm5WbLLmpuUAZubm5oAJRKlShLKlAlBYASyyypVipZZYALALBLLLc2Cr3vv7/pz4gCE2ENWuVthbY8i3MwZ4lrRhkzLXLbC4WuGGVzlauGbfHjwgClgThPyVdfkrHxRningjihotmyZJMYCD/jJ8/jJ3z12u+s9b55hOIIXOVMnHPHAghSw4POyssCE2EYsrRziaYm63EyyMVrTKzbrXGVniW4nOPE3xMXLBm0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TFARwDgIAEHQToCcAGARCvOnuoniYmRZPuEx+WwiXYAwhIEET//wNFNQUDOAtkGSAyCQCQmwMBN8AeRTMJAJCCAgHbxR5FOAgA/gMAe4XSNBJOwKQ/0wCkPx4i4wGCgAAAAAAAAAAAAAAA9ewAAAAAAAAAAAAAAAAAAAAAAAqOAT2D/gNA/gNBmLomkVcUiFTiUomIilInLrHhuOdrVDUPA8HwAIP+GWb+GWfwvD4cTwZ6zneUZjERjGNVGGMRwrhFJuMzxxuJmZXWYienUINiIpCZZmZRMLq6uJmkomEXpCBczMWm88b69fKAITYQ5xZsuVhmzLWTVoxWtGmNutw5W7RazaOWuJwywsHGRoAKYR+D/gbK/gantd53vvfG8yxHCOFcMRqsTWCD/hgm/hg9jMQpqsVXJyvCKsncceugg2iZSFRCaTNyXe/D8fzAITYQyzOczTI1crcLNuyWtG2VqtcsmmNazYNnGRnlYsmTXCAKZCGC/mEb+YS9zEKfB3LzMctk2bM7yIP+GJ7+GHtF3d34J4O88751HKuHDhwioiWgg/M75FxATE3GakmLm2+fi+cAITYRjZ4cLVy4YLWjdhmWtGDXEtcOGbNaxcZWLRm5cMGLJgAKWxmD/g1Q/g1ltdzdzOHCOWManF4mwIP+FW7+FYWqrpjprhjlWInMNu9ceYCD8ClzMzIWtM7vPXv2ITYRmb42uRm5zLWGFk2WtMmJwtc5WjlazaMmbnM1ZuczByAKTQ+D/gqu/gqR5VqMQF8ag/4XgP4Xjcb1dKianOCF0mHSyxyyxx0z5GHOACE2EZWTJgxauMi3K0b5VrRpmarcTDKxWucblmyZ42eNy1agCkgLg/4N8P4Nz8YiozrOwIP+F3T+F3uF1GdY6oXGRR01w1z24fDAITYQzyYsebDjcrcOXM0WtGmLGtwsMuJawYYm7dsxY5crRkAKUhGE/By5+DnfgHAjaGC0qVhK4IP+GA7+GAfZy3UxMrmu4IWrOY+WWNCgljlwuRZYITYQyyOXORs4zLcOPNlWtMeFgtxMWLhbha5sbfDkysHGZoAKYyCD/hYA/hYNTNccZjdSrEcK4axqqxi9XnCD/hY2/hY7uqitOEaiLxeYzc5Zla86g+kEzKwmJTEzjMSnefH8PsAhNhGHKxcuGLLEtyOMONa0yY2S3DjY41rfHkZZMTRkyx5mIApvKIP+GDz+GE28WqcTitaxWsKubmc3nN5u1w6eD4CD/hZE/hY3wqqRE3O3G9zxzN2tEKw1GFcuYINyzEolMTARKri4lM1upu88ePHxACE2EMGbTJjw4Wy3Lkbt1rRhkZLcTfLmW5cjFpmxsmOFs4YACnwwg/4bav4be+M853UYxw1w4cI4Ri9ZiZvOeO88b2uphNTy32qD/hXm/hX35cr5TqVwmYETOMxEkBMbi8xxXNpAg/Ixvd3EzMpAi4jNTU1NITMxc5nec878oCE2EY8ONs4ytnK3Cyx4lrTFkbLcWXK1WucjfK3xZMTTFjyACmgeg/4eTP4ed57446vVdKx01y4dK1S5433vjzCD/hSM/hR14PCnpnlvHG93nPHd5vd24q2AhOlW6sa1ViiRQJoxrfPtn3ghNhGHIzaZMLLGtxuMuVa0as2a3EycYVrJq1ctWWPE1xZsQApVEYT8N+H4b8TRm2WzQpDDO+nCg/4WsP4WsTN63Ria1vCGgrqRhYWNg4GDg4WHkauBgLwhNhDVpha43GbGtxM8ORa0a4Wq1zjwuVuNrlyZsbXE0a5coApiF4T8Q/H4h+deatKynKsoxijG19GfMIT8KdH4U6dUpZJYIUnC8Z3jeOPPo0iFx0E8scMcCGOGGFDDPHXj49EAITYRiYOcLRxiaLWGbE4WtGjHCtxYcTFbkc4nDJy1buWOZkAKVBKD/iLW/iL3zi9TjFarhfDNQIP+FSb+FQfXa+E1leXOedyAhPAEOnCas4zjdWN8+EAhNhDlqybN8LVmtyuczBa0w5sa3Dhwt1rLG5yN2GbEycNGIApXEoP+IXb+IXd4UcqqqnG43ddQg/4XBv4XB3XpcShF6tjIho6sgrGBgYGBh0HAwMPNyMDfACE2ENGrZviaNMi1oyaYVrTG3xLXLDI5WuG7TKycN3LRo0ZgClgXg/4kVP4kXYxx4ccXEImIugCD/hby/hbhzq+FxcWu45+B4PTqAIThIzTnWF0JoxnGd9enmCE2EZmGJq1ZuWq1yyZZFrRixarXGTGyWuMjHNkctcmLG0wgCkAKgv7Sw/tL+SYwg/4Vpv4VnYRdTXeD9DwbzduPWSE2EMMjjFjyZWa3JkcN1rTCzxLcTjIwW5MTFq5zM2mbC2ygCmceg/4ngP4noc1vGdXLEY4a4dMctYXw5467gIP+FJL+FHtynlGoq05nN5zHG5zO63x0hOtlrOs5xijFOURCcJxneu/PyCE2EOcbhnkw5mq3FiyNlrTG5brcLBi4W4mTJq2yZcmVphwgClMUg/4lkP4loex4EajtfZUXG+aD/hZ0/hZ90dOON4tKrxGYhId7TpTiirGMZ4cfVhAhNhDhwzbt2+XEtxucWNa0YM3C1yxx5Vrhw5ZMcTXI3x5sYApsJ4P+Klr+Klvr0AVfCaUqKmpXMzfPwvD7d3Tqg/4VyP4Vyc4A5Ofmc8TUwiSbXOd9OuMgg8eFN3cWmJiyYuCZiUxdXOb6+Px9ICE2EYm+PLkYs8a1nmYt1rTC3bLXDZvmW4smZhkZ5GzDMxZgClQVgv7xg/vHV2d55l2wnMc8AIP+FfT+FevV6vheJpWYmzjQhOVON5zRnOKKM64eLj4QITYQ4wuGjhgwZrW+TMyWtMjTMtctmmFa3xN8OPG4yNnLViAKUxSD/i9A/i9PvizuczE4rlWuGgCD/hWK/hWBqtNRV1N3N3deGIPh0u5lKS13x7+boCE2ENMTbJibZHC3KxYsVrTI1YLcLPJhWsWmXKxY42jXC2YgCn8wg/4tZv4tZ0xdOsTMxDFYxitVjEVM3e973xvnfFNTw4WAg/4Unv4Urenh+Fz5OTGoqYmd53d7TMozE3UxGGIjThqwg/A5Xc5taLmJmJiYmExMTBMTJKYu8+P37CE2EOWbbE5YsWq3LhY4lrRzkyLcWHMyWuWGNi4ctmWZu4cACnEmg/4vNv4vT4iaYnhHKNRpiZmczu87cY3y4+F37ciD/haU/haLjEYnWatxcZ3uc7m7WxWMVwnUTICD8Kai5jMZZiwRMTFwsvM8efXr7AAhNhDBxkbtXOPKtaMsLRa0aYsS1w1x41uZjkZs2OXEwaY8oApYFYP+MXb+MYvgjeuNWiYU4VPIhPwoYfhQfQyQxUwQSqvXPGfDzIXEQQwwxo440cMMcdNuNa4hNhGRw0yZcubEtYMmTFa0zYWq1wzaN1uJuyYZszfIxb43AApQEIP+Mnj+Mo2bi4pqNRjhsIP+FNj+FL/hrTV4nc8bz3CE6WOM61jeM61w69fKITYQxaY3DfDjxrWzPDiWtMORotc5sjZa2aN3Llg2xuMbZyAKUBKE/GFh+MMXUchLEgnHHCeEgv6Zi/pmMZNiTedePICE0aozvG8ZzjGs8vFx5iE2EMmLFjixZWC1xmyOVrTDjZrXONllWsWzdw5x48LNvmZgCkcMg/4zAv4zEbnSsRGNgIP+Fub+FtGAuYz1hcFjsqlhljlrvhAhNhDbE2zNcLdwtZ5czJa0cNXK3E3y4lrli2b48uJk0YssYApeG4P+NbT+NdHGctxOK1jXDXKOUVLcX1CD/hS0/hSlqKxGkRCC7nje885vuIPl5F7zdpm4tIuJud+T4PIhNhDdnhbuW7JotcZcmNa0xtGy1y1x41rHK1YMMTjHjw5HIApPD4P+NAL+NAM8LXStIxOcgIP+Fh7+Fh84bxnExVZwho6qgK8g4FDxMfSwEgAhNhDVthyYsTNitzYcrha0YZmS1zja5VrjMzx5nDRhlwsmQApRE4P+OLL+OLuLnMZi9KrRnQCD/hUQ/hT7quldJ5btudt2g/KlaZvM2zOd+H4vICE2EM2GXHhat8a1o3a5lrTG4arcOTC3WtMrJlhxtseZzlaACl0VhPxtYfjaxORXM0QpKKt8LDjigv6em/p6c283Nm5ZN5zzwIaUpqWAh4CDgYGDgYGBgYGFi6uDgcBAITYRmbsWbbI5aLWzhg0WtGLVutxOXLRbjYY2zByyzMmzFmAKZh+D/j5m/j53urrNWXCKisYcJ5RrlesWg/4WSv4WXUMRrHLWNaiLm5vMzfPHWY5ghOtwUYznMjCaCcIoRRnPDfXn6QAhNhDfMywtmDZmtasWrda0xsGq1xmY5VrZq3aN8TnMwc4sIApyJoP+QHD+QIe25VWMY1wxiKjERMXd3zze7vt4viCD/hb4/hb71itVpwu4uc7zx48974t3Wo1XDHS6AIPtyvOVyuriUTU1IklMzPXr4PP0ACE2EMGjRkxaNMa3HicN1rRo0xrXDJvlW5WzljhzYmLBgzaACm4og/5CgP5Cn85uHB2rhwxjGFSyzedzxjnW4XV1QIL+mkP6aPnixhBLedhlvLLNbe+b8Pxgg9eVxzc5u4zCYRdJhEIgTGc7z4/h+MAhNhDJuycM8bdwtbtsLFa0Z4XK3E4aOVrNq0xN8LRpmxOMoApjGYT8i135Fx7zys6cmKWjJoyZMzBWF8KE/CoN+FQfFihsjojgnK8azjjYZ4510oTNgleMJwunGMU0Zznh4ePlACE2EOWmFq3YYsi3E3YNFrTLjbLXLdg5Ws8uLHlYYsbJzkxAClENhPyF9fkL7nm1asmakoR0gIP+Fyr+Fyvwt8dcYmZ1xIaQrICzgIOAhYeTr0UAITYQ4cY2zRs0Zrc2TJjWtGTlutxNHDdbmc5MuLNjYt8znGAKowFGg/5I3P5I3d4445xsqo6c+Wqjk5RC85vnvN5mYqMV21rhjhc54734eOtzZEU4XqiD/hbC/hbD6cIw4ZcczvjV+HOc3MVjlrlrUYqU7mb5ueeucsRrXavQziqiMzG4vnaD8zzPbm4lMlpEoTEwi6mEkWiYTEEwQIkmYu89fR48gCE2EOW+Ru5zZsa1rmZN1rRuzarXDVo0W5mWFtkzZsTfDjyACk0Ng/5L5v5MAZzwnhWOEVqD/hdI/hc14MZqcxfOAIXDYzEw0yyy004PB5YhNhDTKwws3ONitytmuJa0atXC1w4xNFrJxmaucuRswZs8IAo7BIL/ADlh/gByjmiC/pcT+lw5wIW6WnEgITYQxZNMzNs3yLc2Fm3WtG2Vqtw5XGZazyZsTBqyzN2WVqAKbyiD/k3W/k4HiK4cNa5cKrClzlvOc3txXjOpjwvL8DgAgv6Z+/pnWxEEbJqJGJZu15rzne/Ag/G1vOZzMrqYlExNTEIiESuc735Pi4AhNhDVgxZOXLJmtbYcLZa0aOWC1ziy5VrVrlYtHDVi3y5nIApxJ4P+T5T+T7uXByjlw4cK4RibvO933jjfG9zxlPKp6IL+miv6aDvFkuWTKhYneeednZ2b5y+4hMlK3ijFGEUEYSjKEoQghVOcYzw8fe5gITYQ4atGzNxibLWTXHmWtG7XCtwscjRa2cNcrjM3cssbFuAKXhuD/lI6/lI7d+xvkwpyRVIXWcwAg/4W/v4W/3XoeFc8M8LhcZjM5rPGgITiQvHDNMIRlMRnOuXg4+QAITYQwyNnDVyzyrcrZlmWtGzVmtxOWjdbjcYmjXK0b4szPMAKWhiD/lRC/lRXreW2Y3iYxOsVHLQAg/4WrP4Wq+SNKcN8LmJvMcavuIWrMZGMEccKNCjjnwuLh0AhNhDJvmx4m7JitxsmTBa0buGC1yybNFrBrlZs8jXKzbsWIApjGYT8sGn5YR9CtNat65Z4ZwlLFgxZsTEAhPwqkfhVTwMWPhYbStHBWUWGM8MNKgCFsniRIoUaNHFKTxz14OvWACE2ENG7hwywsXC1o0bM1rTE3brXOPCwWs2rZzib42eRlizACmwjg/5WZP5We8TG4zURHDHLWqqKuOM5vPPO53eAg/4UjP4UjanF6VHBROZ4887vNzcMRWK5AIP4A9VFxKZkuEwmItdTKb34fi+kITYRkaNG+LG3bLXLdllWtGbTEtxN2GNa2ZOMzfLmc43DJuAKXRuD/lam/lbJxquGOkeBfJVzObzec5meYIL+m2P6bDzLK68vd3ze71VmAIPXbc2TExcJRJmc9fF8PsAhNhDVsyct3LLGtZNMjFa0wtsa1y4xuFrlw2yYsThs2yZsoAqUAT2D/lkc/lkt40rDGJjwJxGqmdzx5x1mV6isPOnGFXfPPh9vFZJxer4bxoCD/hXw/hXb5K4zee/TrxvjNzWKx0nzt0Ru88187zcMVrg6crxFVusxfGiD9bPoxEipBMyhCITFgTUxaJipRMSzOc9e/fwgITYRiYZcWVk5ZrWzdw1WtG+RytxN3DdbhYtGOFiwaMcThmAKTA2D/ltU/ltb41vGcYnGJIP+Fr7+Fq2MIiWZjxSFz2BjjllllnnwOHxgITYQ2cuWGHJlaLWeHM4WtHOVytw5WGNazYtW2TI1ZMcTdgAKeyyD/lya/lyr7d8cPN5XEU1UYjVIq05ddc74xxZqY1OOgIP+Fjz+FlHwu/SIwxGJmriJTdXEzHXyvBxdZrKcs7CDj4C9Oc3K4SmJiYTUiIqaImZm98fR66AhNhDdzhbN8zhitYuW2Ja0btWy1zicM1rdo1YtXGFnhZN2YAprJ4P+XhL+XiXiZxvU1iscOnCopN8c8XGebc3vhmcAgv6XE/pb/JjNygSXlhhc2J2533SEzcTLjnGcyMYgIRlGCAijHDw+PDgAITYRib4srHMwcrcLjIxWtGDLItctWWZaxaNsmViyZ4seXEAKnQOzAoP+Cbr+CcGYmk4RFJq0kzUokTExcriU1EIq4lrbwPB8S8VTE0lTComoi8XisNRiKhiYhiIpUpSmYmSZRNTEQvEqRUKlNxnN3ubucyzm+c7u1SiZvOZuZTE1OFUmJ2zaYiJqriUzM3md73nffPXjx48eObuLkmLtdxtKYmqVEcKxWOVYw1GKpjFwmMrmJhpVETEVjGnTlICC/jFr+MSeS5vIl5udm12blladfD9nuSGbue8+P5Pl+D4XxfG+L4/g6Fgl5qzspNM1ZcLKq7NkWLlQkISSyBUo02iGSSxbZ0FhdvW93au2at7utRyZzOTkzlwiSZHEsWLGSS+tlDrTVu22qypVHeXN9efBB674763KXPPwe8zyg6wktMXExMTUxEolImJgIkkIlCYESCauJIkhEokTCUSCJIkESiQBEgJgAJgEwTEwESmEwmpgiQkJAgIuATE1mpIlEwESiSJi6uJRMTAEXEXVwARJNTME1IRICYXPHr6M/BwhNhGZo4YNm2VotcY8bda0yZMq3EzytVrFkxbtGjNu3ZY2QApBCIP+CmT+Ck/PKNY4AIP9+p+/PurxngCEyRhGN9u8ITYQ0Z5cjRnlYLcOXDjWtMLFytc5HDlbhw48bJk4x48bFiAK5gGiAYL+oQv6hXbu7vezzLll3x2MeMnMzJlzuM3kjwyZJkxkyZmZcXNly5ksSwLk3Xbe2dsrps1VVbt73e77bt153z53tZvg7vv4e/Du5nOenOCC/jHb+Mf7lzBjLlzC87miyXJzfTLk0tLZtlGtztFSW2NWW1ezWlXLVat2VSSUamxJZLiXI558RMSRFmM9TkCCfNvdtlAEEssqygJYCAVUqWWVKllhYVFikssslsG5suak3LFJsEoFlllhYLG75/BPfuAhNhDPGyYYmzjItbOMLFa0at2q3E1xtFrhyyZOM2JxlctnIAp2LYP9zR+5xvG9bjMyzc1eL1PKMRwhqOFYjVaRNXW8gIP+H/r+IA1W8ZxnV8I4RyzwnV4hVKzM7nM8XGOMbXxAgp+AO7batlQU1Vgos7r37+PffoAhNhDNy1aZM2FitxNnOJa0ytsS1w1asVrhg4xOcjhhlZ4sYAqCATCD/gE8/gE983lXHUqaitTqMMQhF3ebznjnNzCODtPLhACD/h92/h938HlqMU1UQRN3PFnc5zmclTqsVEVTh15TYITicaPRnOcSEYooTkjBCMIwjCIjCcIo1nfg63QAITYQ3YtWrFhkwrWGXMzWtMbdotcN8TZaxxuGTNowx5GTBuAKeC+D/gTW/gTRy8+uLdK4Yxy1XKNQiZvM7uOsda6sk8J6awCD/h7E/h7R5L4ThSpgXi4QiUXVxutszmZ41ziQg3wQ9ebmZTMkzAImEKVEotd5vj38vOghNhDVs2atXGNmtxuGWZa0w4Wi1xky4lrTCyxZMeRw1yY2oApyIYP+B+7+B+/w44zmN6ziKxWNY4cOVaqXGPFvnsCE/Dkt+HJfjTjknijSNISihFG9a3rjjlhpjWqFwWaaGBDDBGhhhgjhgQkKFHLXk54dECE2EZGLRyyx4mq3NhyNFrRg3bLcLnNmWs2bfFmctsrNk5ZgClcRhPwL/fgYlzbGLNopmlC1Yzygg/4fev4fg8Q7xGaiOF1WwIaOsICbjYeFgUHCxMjVoG4AITYRmYZmLNrkbrWLHI1WtGTNgtxNsTFbkbZmzhg4wtnLdgAKYReD/gvs/gvt5zWWY46uGDlPbfhAhPw58fhz53T1QzQxTQjWc8dct8ufGIXAZiDPwxRxRwRwwywSwx05WtnAITYQ2xOMTVo1wrXGZxlWtMWJktxNcTVa5YtGbjK2Yt8ObMAKWROD/g12/g1/zx5t4zio1XLdVsCE/DoV+HPvNojklaMpzjeOHDPShbNBBoYpUKWGOOOnF4OHJCE2EZMjduywsWa1o3y4VrTI5wrcLNkxWsmOXHizNcbdwwygClgThPwVvfgrdjwp4sGKWCEIzjjvHCCD/h/C/h/X8LNQAVMghrqEW8DAwMBAoGBgYeFm5WBpACE2EOMObJmytmy3IyZNlrTG4wrcTHM3WtmrFk1yMsOFw0bAClIRg/4OoP4Ooec6vF4UrRSE/D55+Hz3hac08U7TQwynlIXPWZOGOOONKlpwOTgwgCE2EY8jdplbOGC1szw4lrRmxyLXGZm3W5MTBg3Y5cuNkybgCmgeg/4R3v4R33Xcd43W9K4VrWsajE4zjPOQg/4dMP4dMXkX0jpPTOtwnM3md54z1c+NgITkYq3njVhGM4owiEYq14PFluAhNhDBlkc4WzhqtcNsORa0a5GS3E5wuVuVkwYuMrbIybtswApUEIT8H2n4Ps82LBopihKNV8twg/4fdP4fZfBrrN1cYvVJhpaugYG5QEHBwcPI1sCsACE2EZGjDNlw48S3NmcYlrTLhaLXLjDjW5nLRy0yOWLNnlcgClwWg/4URP4URWsOSqxSVZjnO/DAg/4fuv4fu3i9M1mBGJqeW64cwIWDVQW5OGOCGGGGFHDLPgcbBlAhNhGRxjaZseRwtYuGrJa0c5GS1ywy41rHC2x5MeFiwb4WQApfFYT8KK34UW82PkYczVHFOCcMto1gg/4gPP4gL954ccbrdSqcXgCGroyrgIKBgoOFg4ODg4GDiZGnQV8AITYRibsGrVxjZrWOFvkWtG7FktctGbVaxzY3GFuwZYWDjIAKdy2D/hs2/htNnE4iKinCMVjCrrMc23OeM3dxaUXFSIP+HWz+HUmFzM7Z68t7iavTg1GpxOMxmbnc7zfPe+aD8SL3G5mSCpiJRNSQmJmJSm736PkxyCE2ENcWTIwatGy1k1aZlrTFkYrcWZhmW43Lhjka48ORwzxAClQQhPw34fhvdxTzT2RxRhDDWOWD/h0K/h0j1x4b4XiGpjWwhc1JLLXPLDLDLPkcPDigITYRmbYsWNq1bLcTJu4WtMTJutxY3OJbjcNm+PMzZZcmLMAKYByD/iJG/iJVQzw3w3wvg1Wo1WoxNq4gg/4eoP4enYanTE4mriZmc3nLjd5AhNVJxqnGEYIokYThOd+fldIhNhGTJmxMWjdktZ4mLZa0bM2i1w0cNluJvmxuGLZvkbtMoAqWAT2D/iXW/iXX8PUZxPCNOEYjSKVmN5zfg9Ou4uLqamprcbrnXWMruWqrgIP+Hq7+Hq/yOPCeCS7zxvfPjnd3UaxrwuvTwIrpWMYRtu8zudzne8zzqc6Ag+njZ3mZuNpiUSmLSmBEXq4QIECYtOZ3v0+se4AhNhDFjibtWbBstcsMWFa0Y5my1wwzZVuLHizZWDjI1cs3AApgGoP+Klz+KnPOa3rOp1WMarlWuFas6oP+Hib+HiOHJwnCrhcZm7y3c8SFzGAyMscMaGFDDDAhgQxz5umHMCE2EZWGbK0zYcy3DjYt1rRs0yrXLFhlW4czVtjbY8uTFiagCmcfg/4ulv4ul/B8DwdZZjccYuJqtVrVYxquGLCD/htG/htH48OEYw5VqOF1NbXmMzm93HeD4eBd3KRNpRmpTFyzx9PjoCE2EZWDjNmbt8i3K1bZlrRm2YLcLPC3W48mHCwasm2HG5YACnYng/4ujP4ujfK3w4Ri8ZnjnjnjzvnxbiIrhrWta1ycNIP+Hrz+Hr3PDM23WYlW6hjFaw4Z4ZqZg3bmhLdDpwkhGKMYownCMIRglGEyMZzvt4sOgCE2EMsWPG3bY8q3LjcYVrRrkzLXLNziW5GmVpjaMsrRowbgCn0shPxmLfjMHzzlxbY5zIYKYMWTBixUkjXDhvjvhvhrWs8LHGtwg/4dav4ddeHftnUVURSCavSYgms43VxczMLWhOlk58Y1iIoyrCcpwRlElGEIEIxTrj7dXOAhNhGXGzaN2mTItzNXONa0YYsK3E5ysluJgwaNmLjHmbZGQAqAATKD/d0fu6ZnhnGcZjjjrjjGYlNxuGDg4VXDGNY1isOG4raD/iTg/iTh8PEZqYJiYlURjFYxFVCExK2VzuONbzeQhNHAnjvVOJFCZFEghGUYymjCcIwiTinl6MZeACE2EMMOJkzZYmS1kyb5VrTJlZLXDLK5WtmOFg4aMMTRsxzACoIBL4P+AcT+Ad2GcZxnERUYxHDGK1EF1xnfG+O+OcyrHDHDxpCD/iQ4/iRFrV6ngxEamKyjOd3vO+Obm4RisapwjhnPidyE43A58qpzRiRIoRlOUZRhFCcIxIopzvj5cNQhNhGTFhzZWLBktytWTNa0auMy1w3bN1rjCxcNsTVllyZHIAqDAS+D/gSC/gSf3HPGeDhrXCY8SY4Yml3neebm3K0WieDhw0CD/iOe/iOXzwvE1mLjj27+FzqUJq4ipguNzc3dc+XGZsCE5mTg1irOcYxjKKCMEYEJIIITinOM51y8HDDwQCE2EZmbDE4bOWK1g0cNVrRm5crXLJtiW4XOJs3xOMuNuywgCmEbg/4HNv4HUc8YzjfCeTGtY6YjlDNbzsCD/iIU/iIL4TwjhGGIla83nM8ZzxmE6U8M5pzjVGKKMppr4+ixACE2ENsjJswzYmC3NiY5lrRs3YLXOHG2Wt8mLNhxsGbRwxygClgSg/4Fcv4Fe9avtrHDhiozWc5Ag/4j7v4j/+3g41moo4b4QgCGiLZBW8HAoGDQ8HG1MHAWACE2EYsTjG2cZG61uzZtlrRwyyrXDVixWtsbdu3ZZGGVgybgCpsBQYP+CZb+CYfji8b0ioxFFzPOdzmLpiNYxrGMXGeN73x3e2YmoqqpwzrEgIP+JQr+JSFHGuddbvOYnhXbh06cuGqhN5vnneeObmKrhrljWoxGEplOW83xhMXW4bCvGdYRRhOEYRgEIowCEUIooCEAjCM0178+cfBAITYQ2aucuFxkYLcTjFkWtGrHMtctG+Fa1b4cLhkwxY2OFiAKSw+D/g3I/g3bzWmGIrE6wIL+z+P7PdnmFWrohbMxXi0sME8tMuDweEAhNhGXC3cY22bEtzNGeRa0ct8a1wwyMVuHIzzZMeRu1YZWwAqKATKE/CC9+EF+ctcMLCjJglK0LWha1JQjCta1y4semc51nCEcUN2vVmCE/Edp+I7XXqrSeCdIJRgnKJGEEYyTgx7NvA10qmVlOUYaQIPwPa8uM7zmZmUzEiJhNSImphF1a5u+PPz8+EAhNhDHHmZMWWJstcZceRa0xMHK3C0xMFuJs0xNnOTM2YtcIAqFATGD/hKy/hKzePE2nDEYrCsYrEDM5zxjrW8rnMZOU8PC2IP+I17+I19dcL1eLhLn4nGEIJqSazjji1zN1upzrySFwmUgz8EcMcEcMKGCEQQxRxICKGKGCGFCjRwxy4HKwwbQITYRkYMszjM3xLWGHE1WtGmLGtcY82JbjyNGTly5w5G2FgAKWBKE/CpB+FQnfwkskskbLww42sCD/iOa/iOfrw+WU4Vh0zirhrCKgreAg0CgYWDhYeVlYOwAITYRmbs27RjhyLWTZq2WtMbJgtcM8jVa0a5GrnE0y5cLhgAKUw+E/Cvh+FenBgyQ1QpataXqg/4kWP4kSfBRx1mK3iswhpaqgJ2VgULDw9HNwMBgACE2ENXDlpiysmy1w4yOFrRo0bLcLhnjWtGTFxkx5mjLHmcACpkBR4P+Hiz+Hi0IkA8PgzIiIxGJ8LOp0SluLZnM5vN3ZM1ENX4nk9tAg/4irv4ir/B8Dw/C58gDwMxiogTeZ6+F1lKamoYnE1EMXEzeZ22uc9vR5RxAg/e7xnN5smJTKYlExdXUiExKJQmphFxMSTBK7vO/F8uvECE2EYcTLC1w5ci1hmY5lrRljyrXDZm2W5WmNrhyZsTNhhygCl4WhPw75fh4ByXpmZKYpYJUhCuGePbhg/4isP4ita6zw3ExcVMMT0gAhr6BnULBwcLBoFAkHC1srBwFoCE2EYseLK0cMci3M4aNVrRxkZrXDjGzWucuHLjcNMbPCxaACnAsgv7Wk/tZ3yAHvx2bncrLZc1LkkDO9IP+IyD+Iy/oAHKqxHC6ulTBbOZ4uvbud6yAhMmiNYznGMYxRhOUYIRQrKcIwihFFGuPnzj3gCE2ENMuJyyZsWq3NhysFrRiyxLXLNsxWtMLPEww4c2Ri4cgCmwghPxG1fiNrTk1a9GnkY8VMUtTNSida5csdufLhIP+JFD+JFF16OvQtWWWYzFRiMOiIsCFuyWPI4EcEcEcEKFChhQo6c3gUO0AITYQwcZGmXM0ZrWTnGyWtMbVytxMcmFa2zMmbFsxaOGmNwAKhgE3g/4qoP4qnbHi8szcTEaiq5c/K3pSkzduc8XGdzzxxqYhqdUAg/4itv4ixeg8beKiJm3GOvLnFriIqp4XwulXUxc2m85jrLaDx4GZu5uJCUTUxMJBEIiYRaYuLTeePh+W8IAhNhDfMzyOWTBotbMcLda0y4Wa1w3bM1rDKwc5seJg2b5coApVE4P+Koz+Ko101WtajEoup5iD/iKk/iKlc+HHhvWdFTGt6IXGUwQRpYYJ0cMs+Prh0gAhNhDds4YOWrDKta5XDJa0cYsy1wzaMFrHLjxMWWPFiauMwAp/LYT8XuX4vk7yqhGUJUlghitkxZMWKVoynO+PHfTn068ue+MpkkCD/iJY/iJTjDTk4NIidzx3vfPfO+LaamlROJ5GAITiZYSmjGKMZwRCE5JynKcIk4RmnO/Rm7QhNhDNi4xtnOPMtzYcjda0bOcS3C1YOFrNjjb5MWRm3w5sIArmAv0Bg/418v41+cdeng+B37eLwvN3eWZZjMTKZmZi6msMIVEViuGMcK1iOSq1FMRqoiqRETUJVGNY4cMYJnK9mZjMXCkIiYgSi1i4mpiVxlc3EzbLc5XcSuUzCkSnO87zvd53fHfHjnnfPfHjx313nfNu83zmLROsIiJTEzFtznObnabiMT0dOjsAgv6CG/oJX4vj+L5fk+H4Ph8E3IjEM2MubG+OyRJErIRFnlrdLdlmtlWLmy2aIxICyxE7ktTuaWEglVLQtlV2XZZZsnZs3LBjebjZupqJJiZGMjLEUhS6tWXNwhM3BOrM88CDrUzFpJTBEomACYmJhICJmJCARKJCYkiQCYTBMJhMExMATVxExMEgJiYmJQAmIkiYuCYCJRIIlAExJMExMExMTCYTCJiUTEwmJiUSRMTCYlac78vwXwYAITYQzbMm7lliYrW7FnjWtMjBwtw5WLda1c5MzZtjc42rPEAKuwFbg/43Jv43F88uEzmvB3w4g423nc5u6mEXwpwrljljhrWNYrE1WZved748d543u7u6uKjEVWoquDhjGIP+Cvz+Cx+cREXwnwvD8IHRqqxEEKlK5mVrZnd5vO5uMxakQpiMRqtYqsKmauJrvXXjxISnK68JWpSEpyw1uiIAARIRIQjCMIwrBEICEUJwIwAhEhCatcfLwx8CACE2EMm2JjmbMWi1w3xsVrRzlcrcOVyzW5HLRlhzOMzBphZgCnUsg/47QP47Qe9bXGajTSIpjGNYxqqLZm8ztuOKQIP+CpD+CpHfiRhi6TmJRa7jMZrK4mVwZ136cbmE1dDDx43jOEYooRggQRhFERE41rhz6cPcITYQ2ZNmOVxjYrcLNgxWtGWTKtc4czla0auHOLDmasmzFmAKYx6D/j3A/j3B1sOupmc3cTOM6jDGeVWAg/4KVP4KVefIO1ajlHJF3Le4y4zniITmaMd89axRjBGEREjGc9/HrsAhNhGZm5a5GLLEtxZGLVa0cMGK3Fhw4VrfNiZNMThpia4XAAqjAUuD/kBg/kCFy3DGMa5Y6VqsYRO3FxvM3Cs4axrGoqa45ueLd3m7nLKYacHCqwCD/go0/golcGIqKmrmc8c8+O953d5qMVwrwuvR0tMXO5ze43GZqYiKpUYnV8r5dfEzIIPl415vOZXMkEETJIRMgQohEwSmUxaamYmZnOevk79QITYQ5zNsuJw2cLcTBwzWtMTBmtcMXDda3YOGLFo2cuWmZgAKXhqE/Ihx+RDlexipgwYs1MEZTnjvPTHPnIP+Cqr+Cqtz5FXM2m4hUNX0AITrZOfWcZgjCKKMa3w8fDoAITYRlxsWjlzizLcrPLjWtMbbItcYcbZa3YsGLNvicsmmbKAKVxOD/kTS/kTT5dHgRyvheLuNo5iC/m9z+b3cnnncsInWe4aSqKeDQEDCwMHAwKDh6OTg7AAhNhDDGxxZMjDKtyN8ORa0zMWK1y5yN1uXHmyts2bFhxsGoAphG4P+TEL+TEMeDrje5u7TExGKrtfgAIP+CQb+CQceFHDWNaqYzN3nLvHPmIP3OLOeO5uImJRMxN3x5+D4fjAhNhDduxa5szhgtZNWDBa0xMnK3E4xMVuVzjxtmGXE4cZGYAqQAT6D/k+c/k+1nvrvOa3UKxVa5a6a4a4VrFKtvjvjzz1431vaHCuWscIxfDfQg/4I/v4I/cOEcGr0qFIuc3fG+N8c7naZpFRqtY1GKJiJms44r2CD8jG+MpF1tMxMTCECYmJTBKYAJJmb476+H7ghNhDFgxc5mDnItxZWrRa0YMGa1wybs1rTC3Y4WjFu3x48wAqOATiD/lIs/lJN5dW8XwjXLhrGOTFRM5vec82ZmKrHDtjhiIjO8545vnWeIIP+Cjj+CjHWOU8FTd3eeM8d3ncGKrg8TOJxc8b58ec854mMT0vp4XeD8bte95m5smCYLiRExExMCJgEib4+D6rsITYRjZtMWHE0arcrXKxWtGTnMtctWDBawaOWmHLjb5nDRgAKeSmD/lZC/lZBnyeHOOK4mNY10jtjhFUupvPHOeO85xmeAIP+CmL+CnHp4PbPKNaxrVQbzxvvvjvc7mZVU8ngRiCEtZCEYTnGM4TCBAjCMQjGM8O3hx6QITYQ5bMMjbDkcrcLZw4WtHDjGtcsmjda5cZGjBsycZsWJiAKZR+D/lbk/lblMZqzGdVHCqiLzObvj4XOoIT8F5X4LqYZ5b9Wszr1vedZQlipgwZK8assAIPthMLLzMzIJJu9779/MCE2EYmLRk4ZZsS3M2YMlrRu5ZLXGZxmW4mDZkxYsmzllicgCqMBQoP+WQ7+WRvOXOLidNY4VXDWuFcKqKRcrzx4543u3izm+N7isY4Y6a5Y6RyiNWCD/gsO/gsXqtVpwiojMXnOfBzz5898c54zFRXLXbXKuyvAx04cOWri28889d9c+DzcwISHKvW8ZoopxhGEIwCIjAEowRIxhOEYIiYinffteBghNhGLE3cMMTTGtYMGjha0zZsa1xlyNFuHE3bYXDLE2yuMIAqFATKD/lyk/lyxzvLjE6rXDlx4eBClWu53xbSvVzc83PO9xxmgg/4KEv4KH9cp4TqVy6+J4vS0piYitVqMTMzxzvO5yu8UAITZyuPes0U4TTlGCEUpkIQjKMIxhGEQjGePq43WITYRkxOXDRswZrceTI3WtMjHKtcMGuVblZYcLVjlw4mLbKAKVxeE/DjZ+HHOk5GPEbpYMlMVKK6QhPxMrfiZt2adBjxGe0SBglDAg+XC8pTEhMxne/H8HgAhNhDHJhYOcbNutZuHLRa0xsXC3EyzM1rRphbOWjHKzaYsgAppH4P+GZD+GYvPK99u/Tq6da3HGspicKwxnsCE/FA5+KDHVrwYMuStGiNlo4J0nKqM44b4QIOJxFTCpXERF3Mplc58X0Y6ACE2EOMeFq0wsG61o3y5FrRvlcLXDfC1W4nDlizZYmrjC2cACoIBM4P+HBb+HCWURGI4VwrGGtxu+ffp4NzFYrpHBqYzOZ4tpsCD/ih0/ihfmomE3nOb4zmYisa1iMVeOLjfHe93czGqxp0Ag8eFOczJJJMpShUTEFZhMTFxMrvj4Pkz6QAhNhGNizy5cWbCtxsmTVa0Z5WC3C1Z5FrfK1bZcebKybs2wApmIYP+H+z+IAuKYcGKxPCdXrNbZvd3cZrp5ICD/ihQ/ig/nE1QlmeN854zmZo1PCa4SIPxIububJhUxNTK0pXfXx+fICE2EN2TVmzwtWy1oyyZVrTG5xrXGJw0WtczBi0bYXDRllbAClYVg/4gqP4gnYqKVcJzMzHXwHggg/4ptP4pqZ47zvO4maqtY5celoTJJNNGMUUU648+PsAhNhGJlixYWmJqtyNsjBa0zN8S3CzaYlubNjY42TDLkasWAAqdAT+E/EaB+I0/JvsrC8IyjgjgpSfArKkpQlGk4XjPDOs6xM9IwvKcI4I4JczBizS0SIP+KOz+KPvpxxpEYhEJl37d75zvOc5M1McMVw10RyrhXCOE6kpzjrU9QISmScZoowREYiAIoooxhCMIIEI0igjCMYxywrh5eHwAITYQ3xMGWFzhbrWuPK5WtGmbItcZGDda3bYmLJhjaM8uVgAKcimD/jW6/jW7iRMAuI3V1uQiGIqIxz8TPfxgg/4itP4itevQceA5c/IzqMMMXEXLMuLceD043zCEtonOKEYzTRIQRIxIwjCcIznXDw8cfBAhNhDJi0ZYseNwtZuMjla0bs263CxbOVrPM2xuWTli5a4WAApeGYT8ZxX4zizZhyM0sUrUpGF5zxzw45iD/iT0/iT1LlMbxvGaREY3rF0AhbMBGlQpYYYUaGFHLfmUGqAhNhDJrjaZMbBgtYOXOZa0yZWC3CzaM1rHNkZtMbFs4csnAAqfAUuD/jnQ/jnj8DjwcKvThiKwhm88d8+e88UsRitVHCsRhdZuc5ubnM3dztnFxiOU68DwQIP+InT+In3XeuXh8rrNXMIxGo1WMTqZlbMymJmiIlUziTGYTabjMxd4yWCD9A3m2bTImLhMImpBIkEAiUJxmpiaSJmc8/X615whNhDJphcsWTdstctmWJa0yscK3FhasFrbLhcN8THDmbM3IApkHYP+PZD+PZFx4BrfaXBwuolmeNT4PgCD/iO8/iO9TAcufiTOpqKuZtzjOdiFmohhjQkMCJBDBDLBKnhwOFth1gAhNhGFswyMMmZitbMMrZa0btca1y4auVrFs1xNG+Ry2xZcYApUFYP+Pt7+PvWM1lMShVVPKJ5Agv7Pc/s9k4x43nYTvJ5AhYslLLLHGjhhhJ4b78TBniE2ENnLBpiYsWy1vmxMVrRnjYLcTFyyWtMrFrlZuW7NliagClkUg/5Bgv5Bkenh8N1tmN4nFRjlYIT8QwH4he68BTJLBClYYYxw1YSE5WWaM4xghOMZ4dvDjyghNhGLK1Y4szRitbtHGFa0zNHC1zjysluJi4y5mrds1YucQAp7LYP+Qyb+QydfOck4xXDhWNRRG4zvO75uN7xMp4bqMoP+Iaj+Ial5W+EYRc5u83clMVVYvWald3l1cd72haNAx98aWCGEghgCEIIIIYEEMMEcEcNeByqHZCE2EN2bhs1aNMi3HhcYVrRpmYrXLXLjWuGGJy4ZOG+VzkYACkwPg/5CYP5CJ+hdUJR1g/4h0v4iB+UT4jtiNTNWhoK+LmBIWBi6ePgZoCE2EMXOZrjxZcK1o2aOFrTLlbrcLNtjWt8OFphxsWuVkxwgCmIbg/490P493eTv26xjMErTKFYaAIT8ULX4oXYNWvgY8FaRlCNq2QrDCrpzAITRkvOc5xhOEUUJwjGMa4d+PlAhNhDFgwZMmrjKtY5GmRa0bNHK3Dkb41rJszb5nGNmwatGIApxKIP+PyD+PzmObDUaxXCsRjEwvLm55ze7ymcHQIP+KFT+KEeuFxHGNx16cUxRSKIqJTNzuc87hMnG5dYRhEIwjAjFCMoyjCCJONdPJnqAITYRhzMMLFpiyrcLfIyWtGrlqtwtsuRa5xt8zdixcMsblgAKiAE2g/5BPv5BT+3g1jdNT034kYqKudzz5jjWcMRiNMKJTxxzqd0Ag/4o2P4ozefiZxOMxd9ccc7u1K1wOiKhMZXd3nLaM4ziWISnU35ZwiijCYinOCEZEIRRhBAgRRjON64duePggCE2EN8zBy0YtMS1llbOVrRkyYrcOJgwWsGeNm2wtWuRy1bACmkjg/5EEP5EJcODhfS9XoVKczu+ec3dXwrog/4o5P4oz6Vaa24s7zvOZmE4Vi+V8OGQhO1vjGsYzRRhEiijCcIolcPLwx6gITYRkc4XGLNkYLW7Jw3WtHDDItcNcbZblasMbbDmYNWrZkAKWxiD/kZG/kZNnEN8JxmIQq9TqM6Ag/4pyv4ps+Lq83W7sqsRjE8qvQCE5mGCsZ1jdFGEYRrfbvcwITYQ5Y4sbRlkxLXGLDjWtMbNwtwtWuRbmY4mzVqxb4WmRqAKhwExg/5H3P5H+8NRpqNTwnhOGJ0usuM9Z6148spxjFcujpqdAIP+KJ7+KKHhPCdZ4Wlm+eee+PPjd3wvtXga8LPTwL6OE6K3Fc5AhOATirNOE5RE0JozrCMJTtSwjCqca108uLwUITYQ4cNmLdjiyLcLXLkWtGGRutcMWbVaww48TDNiZtc2LGAKaiGE/Jb9+S6fBSNGrbsWUhOC68cLDe+FrnhwgIP+KBT+KCXhpUb8S2GFXW43W6zM3HHN2ITrU58UyFUYEIEEJwqvPL0ccuQAITYRhyNWuZs1bLWmZvlWtHLZgtwsceFazbs82Zjha5HLNkAKSQ2E/H7t+P3dwMNMVqWpTCCD/ihI/ihJRIzGcdyE6W+Kc5p337YAITYQ2zOM2LM4crXGNxmWtHDZgtcuM2FawascrBiyxs8TDMAKVRWD/kfm/kfn4RGJ1MYqMRFbufBAg/4i2P4i2e/DNKUEzi4whcpLDDHDTHKhCWnE4NogITYRlxZcLhwxyrcLFvkWtMbBwtxOcTNa0YZWrFw2cYnLTMAKVRSE/I99+R7/XqONhwStSUJRvFnAgv7Q2/tDfnTzFVY2evKFaaDLoYJYYIYYY45cPk0AITYQyZNHDFi2YLW7JrjWtGbBgtc4WLFbmb4mrLI3aMMzRoAKWBOD/k5+/k6L8GazExOL1U8kaIP+IVD+ITXlfKcZxMTM3W+MgIXQUZ1FBHHDDDDLLPfkYMEAITYQ3zMmLhhlarWeJu5WtMzLItxNcrZbicYWDBsxxZsrJmAKggEzg/5Qov5Qow58vD1leV1NRwrlwxrhjEVeNt3vPPPPM8YvknkAg/4hyv4hywOmdTioYqJ1dTczx3z49efW9yaxrHCuTli8AIPwNTOczcBBMkkShBMTMXExaZXz8fxXqCE2EMXORm4wuca3M3wslrRs0YrXOVy3W4XDbG0csGjVhjbACoQBK4T8qCX5UAdO+l1ZxlG0LUxUzUwSwSlOFWGuPHj048t89YTohPxDvfiHjln1LQyMErSlNOeGeOuHDnvnwzvOCWBkYtFMwIWLRQ5+CAhijQwiBDAhgQoI4EKFHBTj8fBBsiE2EMmWbEyxNsK1g2aYlrRm0zLXLlw0W4mLXK0ZMGjRriagCoYBM4P+WHL+WGuYnG7xmY663jMWm15mcXjFcI5RjUViMTU64xHEhPxHEfiOnwSra+zg8Dh8Lh6L2nKUoUpCVJQgQimnGsZ1nOMZXSqAg+3bN3MTEl2mZCYESExKJiVrvn5Pjz4gITYQ3ZYWjbI0wrcjZi0WtM2Rwtc422NayyYmmRk2cuWzPMAKuAFxg/5akP5akQM4eD4HXp16HPkLoAAA3rdTRFUxiKQiZlldtxZdTCJhMsxuczeZu0NPAnwMaIP+IrT+IrUDr0VcTVnDiOXMAAA6dfG3WBFrze75z1ncpw1qOHDny6Y1w1rUxc5zO13u7vOZtnXPTYCCnwSYLfO6UsSyxZZYSgsSpQWVCxZSxYLKlhEsJssqrbfPfh/BbCE2EYcjZnkcZGC3M1YMFrRzhwrcLNmxWuGLfCyaYXOFi2ZgClwYg/5cxP5c26xOOfLjwnTWKrETjMUAg/4iwv4iw6xOIqMXVxtvd8Z43ICE1cLnwggRhWMyac779MAhNhGPKxwtsLPMtctsjZa0Zs8i1zmYs1rRtmcZG7TLhc5XIAphGYP+Xzr+X0lHGOOOMNNVGKxPLNRIhPxABfh/vvqnsnkYJl41jhZYZbxxgIXCZbJiGWOOGGGFDHDLHThcKzghNhDXG3xZsbhutYuM2Za0yMsi1wzxZFrBq3b5XLhjhy48QApyJoT8vVn5eqcNM2fjZcU7RijO9a4azrOJKEoWhmjgtACD/iK4/iKl3z6dcZze7mZmGmsYxrVagWzzniCE0c6HRYUYwijABGEQinG+Hm1doCE2ENmTRg4xZca3E3cslrTM5YrXDlvlWt2eJzjc5sjHLmygCm0lg/5hNv5hO661mUzVRWmIirrNbrnO95zvdzmD/iHk/iHz6azprDEWTMqmr1nG6ubmp5xshLdR1YxhGEYE0UpEEJoxRhXP17y4QCE2EMMzBpmYt2i1y3aZVrRyyYLXDFs3W4WDbNjyNG+Rk4yACp8BRoP+CQb+CQ+MTBrYzUZw3wQRRVRUQqopSJueN8ePHPW+MZioxrU9DwtghPxfofi/Dhn0aTRpzZ92FlyZXHtjjhwznGaqVJWtgwUyStakLQhKEoRhOM61vG8LwM2cg+HCZEWZTExJKUkxMSiQImpQiYmExMTFpznr6Ob+CiE2EZcOZg1xZma1i0YZFrRuyaLcTjK3Ws82PIxYNGzVw1agCnIlg/4MAv4L8ccL4bxlxnjfHfG9zmmnDWta4R0nGJCD/i8Q/i8R24zbOLiMVWKxrXC+BLMxxjnu9oPxPA53mc43GYtExMInGauJZZ4+D6cQITYQ2wsmuFq5cLceFw0WtMrNytcZMmFblys8uRviyZcLnGAKaSOC/npb+el/d5ebwPW3L4TMmWTc85tghPxeEfi7rvCl6YWnZtaWOs6xopa1JYFo5JxshOByo9OF0wREJxIThWk41vn4cdAhNhDdplbY22HMtxMcWVa0yMW61xjaNFrVkzY5WGZviyYsIApxIoP+Evr+EuHwa3uN8PJ5Zxxi6mMYxVYqazw8MIT8WaH4s/Zs0LQ1Z9lNzgQ0LRjG9a1xw1wz5QCEl2HVhCEEYTRihOMJwnCaM634+uGwITYRibtGjXDjZrWeFszWtMmNutcMmeZbmyY3LhnizN2jLKAKXRaE/CKl+EVGl9WCepipJGd2emHHMIT8XlH4vQbZtuKuK+KdCVaY6SvIhdFRNpUCGNHDGlgjr0scFwAhNhGJk4xtczZotxNnDFa0xMca1zmzYlrLNjZtc2HEzbZswApfFYT8LDX4WG8058COSGCMrzrhlvnfKIP+Lqz+Lq3nMxeLqoiNZ6TjEoacpoOEu4GDgUCgYGBg4eLnYtXAITYRjas82TGybrWLfE0WtGLTMtc482Va3b5WDDNmaZXLDEAKWhSE/C21+FunI0YGaFkoxjnljy5Qg/4vRP4vQ5YccZrKL1cJoIaqlFHCwsDBoODQMPC2MbAQOCghNhDJm3aMWuNotbNnLJa0ytma3DjbY1uVjjxs2bZszzZXAAqQATuD/h9w/h9n4jM5rdKmowxnxM1UIzE5uNzlxcV5biIYjUcpxiyD/iwo/iw57DwNOCpZmeLPPHNmoisVhqdTqaurXeW8zxdcc83IhOArOcYQjKNScYwihGEYRQjBAgQTlWk4ThFGca4c/LlHwEAhNhGXMxx43LBmtyMWWRa0zNmi1y1YNVrBq0YN2TTEyZYWYApXFoP+H9j+H9eXKp6RyqowTvHXeYP+K/T+LAOOXfhx1nFlIidRVITrZOKrWc4xTiirfn6VgCE2EN2uZg0atci3E4cuVrRwwzLXGHLhWuM2HM0YtcWZq4ZACloXg/4jfP4jfTGeUVGGFWZjMyCE/Fut+Ldc2beFhwRtWEYxjHDa9ZiE5k44Z1hEmnKsKzvn5MbAITYQyaucrjE3brcObJiWtMznGtws2WRazb5HLVuwatG2VmAKYRqD/iW8/iW9bzuN5tzXmYjGtcsa4IP+Lbr+Lbtz8JwjDSkSu3PWczzAhcBkMrBBBDDGI4JYI4I4acDlYIdUITYQ5xMmWXCzyLWzVrmWtGjfCtcZmWRbkxOcLhrly4WeHKAKWxeD/iik/iilO9Szi01MVy3p5WyD/i6W/i6Xdpq9bq8brMOfTq8UhcJksmRwQwypYYI0cdOXngyAITYQ1atGjZq5brcjfHiWtMbbEtxM27Na4bOcmFg3ZNXGNuAKlgE9g/4rEv4rJ2cbXWausa1w4csco4XF3ved53jKUzle4zcQ1Oq1U+BbAIP+K6b+K7HU4dL6R2zq7njnjx453e01Go1069HgNY4Y1GCLznO73nwenXjIg/S8GITM3aZi4mUSRKJRMSQmCJRKJi4yu+fm859IITYRixsHONpkxrW2NhiWtHLDGtxNG7hbiYtGDJq1bNm7NmAKfTCD/izM/izZmbipxinmXqtTLeZ553G4uJS23JFeJ4fgYIP+LBz+LA3lPC4uc5763NpxfSMY1UTjccS7M1xbq+MWg/W23m5yuLiYJREQQtMolWauMznj7O3mACE2EZcTHMwZNmq1tjYuFrRrlaLXDBoxW4meFgyaN2rjCyZgCp4BRoP+LjD+LiVPHW848nhxbSUpi6RFVGtYxrHCtRUStO7vnvfg5553lnE1wa1Ig/4r8P4r/Ynl4fhc+V6nU8JwxWI1VQTd5vd54zm853nOd3d1MMVpw1jFU0akg/KuUiZzKUxKYmYmJiYmprOLRcJJqSBMSTExc9/gHMdgITYQzcOMzFrkcLWLdw0WtGbnEtcMnDRa3zMsrbJmc5smFoAKaiGD/jTi/jT18DxfEO/gWvHHG4uElREYmJmAhPxZUfiytlGBTBHAxRwTtGUZVnOM8LbwuHkygIPxNJu5u5IlKSRbO9+H5deQITYRhcN8jDMwxLWjhm4WtMLjEtxYcjla2ys2rZlmxNWjZuAKXxmE/GXd+Mu/Hi0WhwI8CGKUJzreeGeeE7iD/i6m/i6nzi8d8bbqWlYpyupkhONSKdapxnNNFGNcvRu4wCE2EOcbdu3yMWC3E4ZZVrTHjcrcTTIyWsMWTG2aNMbZtmYACm8pg/475P4768VdWiQALiyRrjwziJdu4IT8XVn4uvc2nRnzM+YAGacoySqjl1a9GnJlYMKE2YL1qQhCcJpxjGEYwIRhERjGN8fHzy5wITYRmZYmzdwwyLceRjmWtHOZutc5GrBbhZ5WuPE2buGeLMAKggFNgv8AHj3+ADxnoAO8NywBYAAAAABKD6Pp+QCD/iwS/iwj7HXoA6de3fwvD8DweXNy5nLmAAAAABz5AuuIg/gLxZnLa0yJiQmExJEomExMTEomJRKJCJCJlN74+X4L2CE2EMGTnKzzYWy1k0bslrRuybLXLNnjW5GeVyyY5mzVvlwgCmkgg/4+vP4+vXXhxbrnGbtxrOJxjWscK1N+F4aD/iuQ/iuR5TV8s8mo1jDE2nO85ndc+fgeCITmY5pxRjFNERCKauHi53SAITYQzZsWjXM0yLXGZqwWtGjPMtcNmmJa0ZYW2PMwytmePIAKhAEvg/5AXv5Ac51uJnMXiarhXKumOUamrvd8c88555zY5Xy5QIP+LEj+LFPHKOVdI5Klec3nPPfN3zvN3EojFcI4cK8CaiSE0crjxnOKEyMUYRlOUUIwnCcohEjGN8fJwukAITYQ4bY8jJm4cLW+Zu0WtM2HItwtMLJa3Z4sLVjlcscmVoAKeiuD/kMC/kMDeK6smK5Y5Vy1jWERFxuON8d8c723wTiD/iv+/iv/Vwjk6Rwmplnc9bzx3x3nne4u8OFajwKjQIPXvePmc3cTFzKYlExMTCYSLXfHyfLjACE2EMM2XE2cZmS1sxcNFrRxkarXDhqzWs2jPGxb5GbdxiagCmEcg/5FrP5FrYkeFmmpxMlTFxmrzQCD/i1a/i1b48B4G+E4RMTcW41tOYCFymGjzMcMaFBChIUMKGWvHzwaoCE2ENmDHNixs2K1xjyMFrTK4xrcLVo3Ws2uLHkaZm+LC0xgCmIcg/5IOP5IOfFispbrdbWlFYjhHDhIg/4spv4sp5jThfJhqcTFy3HPXeOvgIToZuPGNZxRjCZFCcrsNdfDhmAhNhDBnkb4mTditxt2uJa0zZWa3E1w5FuNrha5mWRjlzNmwApSEIP+Sfr+SfuZ3jOFYa5+JICE/Fup+LdXiYa0nCE4Xwa814TB2HNjWdWGN8OXTYAhNhDNuzZMsTHKtZZmuZa0cMWS3DkwsluZm3a5MuHK5cNmQApeGYP+TGT+TGUXrdZjjWYzCuHHwLugg/4rXP4rXR2xHCOU43q4vMbRkIWDTMjGnQwI4I0cEcctuXniyAAhNhDhhhbN2LBmtaucOVa0ctnC1y1yOVrZzhx5WuJrkZYWIAp4MYP+I1b+I1cHg8rjMXTE1OCl+BOmsVFYsvLnHHHGaIP+Mib+MicHKr4Tq0SXFsx14cbzGZsicIxGM8J3AIP3OOb4sriamLmLJQICRMSmZvO/B8utACE2ENmDnJlxZcS1ozyN1rRs0ZLcTBxmW4cjZsyctczdg4ZgCmYdg/4mUv4mQ+/flcZxlI3UTVVHLfiZqYP+MhL+MgnjyrPKdKnU4urXxrnrx+nHNoThcSHPhGcJpziRjCMU51x7dcNAITYQ4wts2ZkyYrcLliwWtMjlwtcsmjNbjx5muZk5c5nDNiAKVhKD/ife/iffueMZxnFRwntEUIT8ZoH4zQdi9kpozlr3ZbwAhrSEgrEgUDBw8HDyMvDqgCE2ENmzRziZMsa1hhYZlrRy2brXGTIwWsGjJvhbYs2RoyYgCn0ug/4qZP4qbznwuGI1PhMViITOZ3nO87nnncbQ4XyxWIP+Mnj+MmnGN8M1NzffpxytERWGKxOJiZtu5511zxzxhcxgosvHHPDDGhAIIUCAgQwQwiGOO3Nym2AhNhDXLhbtXDXItysmrFa0zOGS1yzbZlrBu3b5WOPCxxY3AApLDIP+Kpj+Kl3FVrGZnPGD/jKG/jKhJqp5cJqHn0AgEBn8Bg8RmMGS4CE2EYW7FxhcYma3HjaOFrRxizLXOPNmW48jbNjbOcORtlxACmYbg/5BPP5BL+rlzTxjMZiYpUadOvjTAIT8Ypn4xX9DPmzSZI4owiVXpllvyZ84hZtBFlYJ0cKCVHBHBOlllrwd8WeAITYQzyZGeJm5crcLfE4WtMbZqtc5WmRa1ZsMTPIxxtGTBsAKeCmD/kM4/kNB6waarhHCuFRiU23e87zx454zPDPbwu/iAIP+MTL+MRvU6YzjLK2Zvd8eO88dzBjUcnBwcKCE52LPw5QjCKcJxIRBCcpzhOJNfLyTwMAhNhGLEzxYcuFmta5MuZa0csGy1y5bZFrdgyzNGrVrhZN2gApcGoP+UK7+UKHqDtOq1GpxmXHHgznig/4uHP4uEeYKupTFyVnlmtcwhas9Bm0aGGGMQkMMs9OFwMOiITYQ3ZYW+FphxLWjRzkWtMTZstcOGLha2xNsrhkwYN3LDIAKWhaD/lE4/lE5eBfKeioxJbmjjACD/i+6/i+7cO9XWYmM4IzSwIaqjoCtgRAwcDAwMChYOVpYBZAhNhGJkzcZmbNytY42GJa0ZNma3Fmy5VrRu2YNGzPFla5cgApfGYP+V6z+V6+UzWYmbZsOU9njZIT8V/n4r6TU0VtGCU5RjHHDbPbbaIa0iIC1ECQaBgIOAg0PBydTBQNgITYRkw5GDlzjyrWrhhkWtHOZitw5MeRazxZsbFu2c5WTNuAKbSOD/lhe/lhl68Nzi8MXwmqwxGoxOrllvG7gg/4tCv4s90cI1nHHG53G2WZuZuLrfLvi5ISHcc+EYTThGKcIymSnCNYTjhw9OsuIITYRiYZXOZrjarczTK5WtGuZgtwsnLhbiY4sWXC2yYsmTKAKWxaD/lpw/lpxrnEZxvHHGamocpqAg/4s1P4s1fErXKejGazDNd7c9oWLSQZOUghjhjSp5cDk5YMwITYRjzMWuZnhyrcjTE5WtMbVutw5WzBbhx5sbXM5ct2jdgAKSwyD/lsy/ls13eN4mHDIg/4vVv4vQamr1c5x1IaCtJ2Ah4eDiZefgZwhNhGNw2w5GeHEtYsmTha0bscq1xkwtVuJyzcZsLdi4yuMwAp2J4P+XQ7+XRfM6qaiKxGpqFcccY3HGdzxncuOpvkAg/4s5v4sydxiZrNrmZQqInhnhmLqZuZ45njxhc9M05BHEhggIIYCCCOKOKFDChjlweZhZIAhNhDVjmyZGuJktYuWWZa0ZZsi3E4w4VuVm2x5nLHK5xtmwApKDIP+XLr+XJfNTpjMNoP+LMr+LN+IrE8LjFiGqpSAg8BoOJj5eFigITYQ3ZNMeXNiarXLfMxWtMeXCtwt3DJblbZmjJk1ZMMjfIAKjgE6g/4Kkv4Kk2l1eOOtxcZgRVRUVGIjE0i83xvjvjO5uIcL8Tv2AIP+OUj+OUl5vbrPGtxmZi6uIqsVqsVERSqjFVFKi1s3eczy5gCD+DPFRzvN3lK6lKLi6uYmrxnExi4mEWEpXx8Xz5jzgCE2EYczfG1aNMa3Izyt1rRm0brXOZo3WtMbdy2xM3LFs2bACmsig/4NKP4NF9TjONszud3ubZ1nUYrGI8DfLACD/jfA/jfJnLrjeN6nDhXDHCtVU4zLcdXHmIP0kZu93K4uJTEokmLnPP0+bgAhNhDhllYscTFktZNXDNa0cZMq1zlYslrnK0xM8zlwzxN2IAp0JIP+DzD+Dz3NRfK8MXidTERFxOYcfE3qeWTYhPxucfjcPniTpjjefBzce+G+Oc4YpYLYM2G0o5EKAITB2DsxQnKMIyrGE05TgjBGMb5+bGHIITYRhbN3LjNlarW2Zq1WtGzBytcs2DJbhbtMzdq0YYW+ZwAKcB+D/hLY/hLTneOOjw+V3d2mIrEarhvpfHwAhPxqxfjV/lWy2RXZgySyWwQkvO7fg2xw5aiFxWKwMamOOOGFDBDBHBChjhhlrytMcmsAITYQxZYmWFjjzLW+PJkWtMTLEtc4WuJa2cZsLfDkbNWDfIAKXRWD/hGi/hGnqantUaiEJ1mbAIP+NxD+Nx+E9OvKajERi9JuQIaqmIKBsYWDg0DAQcDBw8TVxcDAWwAhNhGRpiws27nItZOMjla0xMGq1yyctFrDM1YM2WbI2YsGYApbFYP+FxT+FxUPM58o0iLjjGc5gv8ADS3+ABpcOeedyy5K5cCGhrJBVsHBoGAg4GBhYOLkZ2AgcAAhNhDXG0ZOczFmta5G+Fa0YMGK1w5xt1rBvhbZsuNnlaYsoApWEYP+F6j+F7Xkx01rlHBdRmSD/jds/jdl28DvExcxvFzIhqySgoG1g4WAgIODhZmlgYCWITYRmwssjVtiaLcuZm1WtMTlktxMXGFa2zN3DBgzx5GDZmAKgAEwg/4cuP4cq+rOYtdNQ4NYmMRNxbN3m+Mc8zconlGq5IP+NUT+NU/g8rjyjhistznje7tCIxGp1eJS3N5da58eO4TN1oOrO6soozgjAIIwhGEIwjCKJGNb7+TGHEAhNhDjMxasGDlotZ4ceVa0xNsS3Czxt1rBtmaOcLDI4bt8gApVFYP+HMb+HLepz2vFVOLheN2sg/41eP41jVX03hSorDpMQIXOYSGDSp4UIhhpwOXhgxQhNhGTIxbscbJytyZnLha0bNHC1wwYOVrPMxyMMeXKzYsmYApbFIT8RG34iJ8+XJvlGaUJZtu6LZeD/jgQ/jgZ1nHTMVcTeeleCZCFzmEgwuDprhjgQwxz4HJwssAhNhDJhjbNWbJutyt8rda0c5Mq1y4x41rHJlYuWDXI0zOHAApkG4P+IVD+IVHwM30vUYnGcZjdzLeoyIP+NjD+NjHlpwnhOJrOM1cTc8a4558QhdNFJnYUMMMcKEQwwRx04HKwQ4YhNhGRlja42TfGtasmWZa0csmi1wyyuFuRo5xNGLlswx5WoAphGIT8SV34k08GHDbLLHbHBGVoU0QzZoYgg/42sv42uemL7b7Z5Xqaq43HVfewhKdqW3HGsZxmmmXrxdt6cgAhNhDBhma5cmNqtZOWrha0Ztsq3Ezw4VrfG2a5c2bCxZNsIApcGYP+J57+J5XiBz5eHwlEKqJ5QIT8cJH44W9AGbPsrKsoxhn1a4TwgITichtx3rGc0YwRTnXH1YwkITYRix4crHE3YLcjhw2WtMzlqtwt8zRblyNWuLI2Y5WbPEAKlAE8g/4rQv4rQ03jwa4xzbq8Y1jljhqsYQZjOZzc7OMxxjaZpiukV0jAhPxsMfjY1xSnmw5I5lLUjImrWN7zvet5xilC1shotilSiLDWm3Bxc2e9QIPwPAZvK5m5JEkxJExMTExMJqUTExJNzfHyfHmvYCE2EY3DXDibucq1ljYZFrTHhcrcOFm2W5WTBq5zY8rJu2xACnksg/4tIv4tI3O43ieE6qL8rcYqUXne3O9xlJVZxUQAg/42HP42HfIzXATc7vr4XUmqU1er1LMZuebu3OyE1c6TrpzjGKIhEhGEEIwRhGE4TVx8fbFxgCE2EM82Fw0bt8S1w1xt1rRpibLcORkzWuHDNzkZZGzPLjbgClMQg/4txv4tr7az0cK1qsaog/42Kv42PcR2z0zwi+VyyIaykCzgYWBhYGHk6mDgoIAhNhDbIxaOG2LEtc4WzJa0xs8q1zlYslrZyzaMmOLI5Z4sYApgGIP+Ntz+NtPnx1zrc7ibUxwvtvgAhPxs9fjaD2R1T0LRwVjGNazz0vnAhdZEyM8ssKGGCOFHDHTblZ4sYCE2EZmzhm5yNmS3K0ctVrTNlYLXOPC0WtsOFxjcsmeTIwcgCl0WhPxpxfjTj1R087PijgjRSCGOE7xAg/437P437dTlerxdXS9ZiLmFzmGgycscc8qVBDDLHncDHBkAITYRizYmLXDkZrcmTExWtMrHKtwt2+NawxuGbXCyyOWrjKAKeDeD/j1q/j1rAGcOfLON6ZwAGcbicrZq8TFOFceAg/42Tv42TwBy5u3ft36dXLmAHLn42dRiBmbtnXi8uYCDr3uvHecxcBJKQAmJhMIlEkpvfHz+rsAhNhDJq5Zs3GPItyNXGNa0ZM2q1yzaNVrPJjYNseRgzZtmQApzKIP+PvL+PvPw02vUYjhjEYxUanEzc89555zN6vXIg/42DP42DemOldr4XHFzvd8b3PO73c5mIqtPCYCEwdKfHnGEYkUwIRAiinHDj5dYcIAhNhDXC5cNGeFmtyNmWVa0aNMS1y5a41uJlmcscmFniauWoAqAASmD/kGY/kGZ6278uMRTFVrFRqI1NIzG747vOOvgeD4EAIP+NgD+NgHOOkdo6Vilzneeed889b531XNVrXbHaY8AhZtBDi4Z444YSGGCFBDAghiQkKFDHLXl7YodgCE2EY8zltmaZnC3NiZsVrTLmbrXORxhW5mmXC1cY2eZgzcAClcTg/5DoP5DoavxuOJqYuYzi5qE/G49+NwuuXlacmHBeUL4s+COMIToaHJwk4zjGt8+3TTMITYRkY42GPC4YrWDlzkWtHLFwtcMWTda2a5GTnHhc5GWTCAKYhmE/IpN+RSde2vJeGGN2FOEJYIZsDYAg/43CP43CXbv0i+meE1ERF3HWt94hcJmoYs/KhhQwoYSGWPG4umaoCE2EZHLXG5YYXK1m1at1rRllwrcWLG4WuWrHGwcZsrDG5cgCksLg/5GoP5GqcxPTvypoIT8cLn44TcuCd8Fp5cwhpSmgYC3g42PoYQAITYRiZs2eVpjarczPGyWtGLBgtxYsbdazzZmDhriwtWrFiAKeymD/koA/koXrdxMNViNViOE8JxMXNuM7zvM5wjtzIP+Nmz+NmOul8p4Z4brJve+d8Z768HXFtLUdI7aqeSE6WDHtTmjGcUYRhCMowgihOEYxTrl5eNDwAAhNhDHG3zY8mNmtysMzVa0wt3C3DjbsluXC0bs8rDJjaZGgAp3KYP+S7D+S7GLznFxOGKrGpxNbjc7c43OYzUb4FCD/jYo/jYp8CqjhMTOXGcxlMMTUVOKmZnnXh53PECEydJLo3mjFOEYRQjBBCMBFCcL14PJjHIAITYQ0ZOcjNplxrcrHNjWtMzZutcuWrlbmcuWTnE2wtcWPMAKTg2D/kvc/ku7jFRU53feQIP+Nbz+Nc26qeFRyqoAhqiagYGrh4eHr5WEgaQhNhDVy2xNmmZutyNmbFa0y4nK1zjaNVuRk0xYsbVpiwscYAqKATeD/kIy/kI/5XV3jcWm0wYjg8KMYqibnbjO53e73dyvlNVQg/47IP47Ja6dfGvDV0rONxmd9zfPG6jWK4Z5REqliYXndeD33xCD4fADy88bmZJTEymJImImJiJqYExMJmN58/z7eMAhNhGTLkaNWLNwtaYsOVa0x4nK3FmxNluJhhZZszhs5ZtsgApPDoP+Qxz+QwWNcM9lVtOwgv8AFGn+ACju43lzxSiGiriBgK2Fg4eJjauHgIYhNhDJqzZ5cblutw4XGNa0xZcK3Ezy4lrDFlcuHOHIzwssYApXF4L/AA1R/gAapA7z3baX1uTQg/473v473w8Cq7OTS923z47AhKdCt7zmijGFVZ4dPPnLcCE2EZXOXHlb5my1rlx4lrRjkbrXLZpkWtcuXHkx4m2Ry3wgClUShPxpSfjSRhHRfVXJOykJxnjAg/48uP48vcuWemdZrN4zcoXTTYtLHLHLDHDPXpYVACE2ENWjNy1Zt2C3LmzY1rTDkyLXLNk3WuWLRhjwtWrly0zACooBNIP+JZb+JZWK3jJzlMzF0iGI1quGsY4Rhq4uc8Z53mPH8bj18ICD/jrQ/jr5xF+FnxHiY5ajFTN1tmeO99d88zkqeFRGoiqjeszxhIdit54Z1mqijBFBGEYIBCcIiMESc8fPwxh3ACE2EOGzXDhZNMa3GzaZlrTI5yrcTZq4WtMLFzhcYWGVu3ygCl8Zg/4pYP4pYc1zxzrcXWcRVVUauXaE/HNp+ObXgQZmSNo0irGtWOOPWkCE3ciHFXrGqcJowjGOHLz4R4whNhDFsya5mTVktaY2uNa0cuMi1w1csluJxkaM2bhw5a4moApUEIP+KZz+KZvdXOJqaxHHwvDAg/48OP48J70uhM316dSGirCAVMHEwMHAxMjSwkLSACE2EYW+LHia48y1lkxMVrRpmarXOZi3WtWmJuzY5MLLFmzACoYBNYP+K6L+K5Xrw4uFVwjlHCMLznjfXfG+N5XmLIQpTEanpfRkg/463v46/fM69HXtON1OM4uGEVMVMKvCaYmrRF3N3PfO9oTF0ob54azRIxRiIEIwjBGMCJCMIkVZ5d+2DwEAITYRhb5G7BvjcrcrRllWtGTJotc5srZawbZmmLKzx4cjViAKVhSE/Fh1+LCnTiln4WOyyiSN44SD/jv0/jwB5cdRnEVKpvF2yIVrIGTnnjhhEdODycMOQCE2EN2TLIxyuMy1rlZsFrTIxarXLZu2WtWDJqxZ5WGTFkZACnQpg/4veP4ve5uKmph2rfCYmNtucZm5ZFTEdJ4Ag/47IP47Da3jjHXwPBVuhioqK1CMxd7ucxxnO9iE6VuTGc4xSilERhERgiRQjON+Hwaw5AAhNhDVrlys8znEtatWTla0buG63C5cN1rFhjxOGLJi5xZmAApVD4T8X4n4vt6WtwpYJTtPLW6D/jp4/jp3jrx4c8TUYiLAh5BIoFAZigcJg8RmsBgMAoQhNhDfIwZ5GLjKtbMnONa0cuWq1zjcMVrPK0Y5WGPEwxNmYAplGoP+ULz+UL+HKOvjZ4RwrUw3HGec56iD/jjO/jjl8Rz5Iur4camp0zrcVx7AhctgocbHLDHFLCglhhSqa8HhUWsAITYQ1xtMuVuyxLWjNrlWtGzJmtc5GOVbkyssjFlkyMGzXGAKWxOD/lFg/lFh1VeFfaeFzG8c7uyD/jlo/jlp8DnvXHHHWajPTJuGmKSAoYWAg4WDhYODhYuhky0AITYQywsWLTDiYLcOLM0WtGLDMtcuW7hbiwsW+FgzZtcWFuAKjgE7g/5Xvv5Xy7Xc3M2I1rHDXTXRiKy5xmeOZ4p4yna7uZxDtPbWfICD/jcA/jcJjNIcoxXCKq5bvje97zuZKrWOjhy1XDHCmEp748vHfwcAg/Opm85uZmRcEQRExaLgmJTEiIXCZvj19tHiACE2EOWGVizyt2C1phwtVrRs5ZLXLLGyW5cTnCywt8bZq2agClIVg/5Ynv5YnwDjSVVnDoCD/jjQ/jjRAPAyhHfwPBUAhO9LHfPes4zQijfHy7w1ACE2ENnDZowzMsa1iybtlrTFiwrcObHkWtGDbDhaZHOTDmwgCpABRoP+Wkj+WkkPC8PyuerxMJmS56+B4Jy5gG9biVyTNymLimmsceESdIP+Npj+NpkOnUxmJqYIkvGTWwDlz8TdRSlkzFJkuvF8Lw/A8EqD8jyPFnczJlcpiYkggRMTIkAiYJiUTVxdcb4+D557ACE2EZWjjCwa4my1phcsVrTC2bLcTHFhWt8zNu2yNsrFuxyACk8Sg/5aWv5aW8ZPAVVUQ3iD/jf4/jf558hE1M446uyExdhtw46zmVrl364ZgCE2ENWzLKxyZnK1ricOFrRu2brcLds1Wts2VplcMmmFiyaACnUmg/5dPv5dR9zjPK9Rwxiopc5zznjvebm6VyY5UIP+Nyj+Nw+LrMbjwfA6xmrxOMaamprmzbnHPc+ChOJsy6bxrBGAhGMIkownKcYVhWd+jWeYITYRmyYmLNgwwrWuNo2WtMbjItcY2eRa2Z48rhg0YMHLJoAKUQ6D/l1i/l1N1GPAjlUwzkCD/jae/ja1iuPgc9RnTNiGnKaCgamJh4WFmauDgoMhNhDTM0xsWLJitbMm+Za0y5Gq1yycs1rFgwxuW2ZyxbNXIA=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p4HAOAgAQdBMwK0gYBEK86e6ieJiZFk+4TH5bCJdgDCEgQRP//A0U1BQM4C2QZIDIJAJCbAwE3wB5FMwkAkIICAdvFHkU4CAD+AwB7hdI0Ek7ApD/TAKQ/HhWEAYKSgAAAAAAAAAAAAAAAAAAAAAAKvQFrg/4oOv4oO0wAcdXMpTVkJqIihVRicVBErnPXwPB4cS0xE0PG3WMYgSzO5vLizMpironhF6CD/cQfuIXXoAeFlpi9bxNTWWW3Uc5y4zNXCOEVrF14V0xcTmevgeCjjc5maRWIxiMMUhKUymLxvnyAg8drm7XMkCCYuETCYQgkmZTAmJETCJImYETExImExMImAmBKZ5+L5b1gITYQyZOGLnFhZrWLhxjWtMubMtwuMbJbhaYcePC4xs8ThsAKpwFRg/4Hyv4HyZ4ZvwpVFIQSmM2u5y4tzxu8zJFRiqxWMVjFYxVKRdxczJeM1mo2g/4eKv4ePfA5uXk8rjerQwqsVVVWKVGJomGZ4t5vi3eZnZMVGMaxHBiIuExut3HMg/Cym0xdXFxJJMCiJiYmLiYlExJFwurqYRKJTEhMzOd+H48fBQAhNhDNxlyMmTBotxt8rla0YtGi3C0w5VrNpkxZcbRuzY4coAqiAU6D/gwS/gwTE2nMXGcTTGOPBwiMYiKXNznv4HgrmZVFOjVRFTOZzPXhzXUqmocLg/4bzP4bzR4UxWKku7nfHp1eDGd3M1GK1iq4cfI3UJXPfl3vOV1NYjg6RiKikxma5oPHTckwJWkmJgTC6mauAgmImQISE1NTATc78PzZ9IAhNhDhsyZts2NotYN2rVa0zZmC1xiyuFrFq3cMWeNmyatWAAqJATuD/hD0/hD1q4kHPGY3M2uoVitYrEYiEZq43G523kT28fxuvTaD/hz0/hz179uvQGsYqtYipgvMZm5vN3meN5m6yiMKnEazjp18AIPt2veZtZKYlVwTV3QUmphMSSTEym53182/YCE2EZcLnE2yZsS3CzYN1rTC1yrcLFzjWuWOTCyxNsjHK3ZgCoUBNoP+EgL+EhmMRqtYrCouN1xjv4Hg8OJFyTFxcZuZyuLgxDgAg/4e5v4e04i9cY22vM3W8X08XxO/Y8BiNRMTdZjNTa5ueLPMg/A1GdzmQiUplMxaERDE0iRKZiU5338nPjAhNhGZgyZsGrJitcY2GZa0bMMi3E0YtVuTHhzMW2Nu3YM2IAphHIP+FZb+FY/Y6zu92mq4VrGMY1fCbIP+G+L+G/PsPG1y4cMYXc5nOXF3u+KE6UIzy461TkQnKcIozVx8+NAhNhGFozZZW+JktZNmGFa0Z5MS1xmxtVrBkzxOMWVm3xtGAApQEoP+E+z+E/GuXDGqiILlmIL+ukv66H+Hck3IyySghcBlodKgghQxxyzyxxzAITYRlx4cbFxlcrWOVu2WtHONgtwtXGRa1Z5mTFxiY5nORgAKdSqD/hZ0/hZ1RPa9MIlxrnvh13O8s4vTGsYxjU8E6IP+HxL+HxNy5s1a4uEuXj8pqGoqqqFKY56vnACE2UVjWaMqpyjCJGExGCMIwjCq+O+2/eAhNhDBi1ZNnOJytx5WLla0bNnC3CxzY1uNlkYYW+RplxsMIApmIYP+GJj+GK+rwxGNRiKMt3O9zxcZ3e9Zg/4etv4eqxVKioRmNt14Phc1xabvXMCEyYo3rWcU4ECUJIQQjGc66+PPmCE2ENWeHDmcsmi3JmYOFrTM2bLXGbG2WuXORtkzOMLBsyyACpEBP4P+HDj+HDuG8XFwiSJxnAujE4iMRiNMUTed9Z6zzvOZGorwvBCD/h60/h7B5PAitNQmMzm7z1PLb47u5RWNVyrhWtRpFTWcbjN1utmAg/K3dpu6lEyTCIlBNrmZiavV4TCpxdKuJuM3vxfDz6AhNhGHJiyZsOVgtZY2GRa0bMsq1wyy5FuJm1b5mzJnjbuWIApZFoP+H/D+H+O98c8551mnJy1rXCPAg/4ePv4eVSKjVYrUaUqXGYTBKcZwjJSE5Vlhjjy78PMAITYRhctmOZrlYLWLNo3WtHLnEtcMMjFa3zZmGFlmbZXDdsAKYByD/iEC/iEP56qKxdcGJqpVKIpUZIP+Hr7+HpvivM9enXwV7u7Rpw1rGKuExc7mzRIThEnKsZXlNfDXTiAhNhDBk2yZM2RitwucjJa0wt8S3EyY5FrXFjy42rRxhZ4mgApXFoP+JQ7+JS3MTVYnlWMVhiImdIP+G5z+G3dwvhdEm1z1rrmQhO5ljWt6xrFFWFY1x59u4CE2EMcmNw4yM2y1q5ZNVrTK5YLcTJgzW4srBi3bsmbPG0bgClYTg/4mQP4mP971mrq6iazjMaCD/h28/h2d74xFXKE1mL49QIXGZCDRwoY0MMMsNN+FrxwhNhDJllZtmWRgtbsnLla0c4si3E2cuFrdk0bZWDljhxOGYApyKYP+Jzr+J0uuPLfLHXo5MVWCZzObzbMTERGr5ZaAg/4ehP4ea641zjrw4vDqZmFRqqrTU1ELWy42g/W4zOZm8pJSJiYiYIlM3M3x8Hx9ACE2EYszBy0wsmq1sxbslrTGwarcOTNkWsGzliyxNXGFljbgCnspg/4pKP4pE+U4vW8cY3nO+PHed3dXwdK6a7a7duHaOEZog/4fKv4fMYy3W6zUohiMYrGq4Z1OsxKLjjV8bIXDQQQxo0sMcMJChQQEUMEEKGCEjly+LQ7QITYQxx5cTFxmYLWLfExWtG2ZytxY2jdayw5mLVwyb4WzXIAKYCCD/i7Q/i7RDhMVhTEqXVzK814PgeCAg/4dfv4dfw5RiMKJiLic1uNzPHWwg8dp2uYJqVpiZhJOZ3z8PAAhNhDBw2YOHLHEtYNmTJa0YZWK1yzaM1uFvic4mrjMwxt8YApZGYP+MSD+MStuM1mbmbupw1WOxACD/h2w/h2j1OL1eFCV5zPHJ1CD7duMpu5mMxKYuZ458HryITYRmzMmDnDmyrWmVnhWtHDPCtw4cjNa4asmObKxa5GWRwAKWxaC/wAAqf4AAWd53m88+LWyrl7Qg/4c0P4cw3LGqxVKuZnOZ3xyhcFFHDDChSwSxSwRxx25GHOAITYQ1bOcWZi1arcmVg3WtGTRktcsWWJayxNsuJjiwuMLJgAKUxSE/FxJ+LiVwMTRDJCiC66eMIP+Hyb+HydjPGsxdKhjdRuEzc7moowrNVGNcfBy6CE2EMm7HNkaNcS1lkxtlrRtiZrcLDJkWs2rjCyY4cuLC1YACo0BO4P+NWz+NXPWoxWI1FKXc73x3148d53mBpyrhrpw4culdIxExd8XWc9Qg/4cuv4c26jMSqI4OXDXDlrhXBVxtxzvfHO97cYmMRWIoS3HO46gg8aLJmUiCIE1mJiZhMTJEomISLZz19mPECE2EZsmPHiyYmC3HmbMlrTM4ZrXDRs4W4m7hg4ZtmDNm1cACo8BPYP+OjT+Oj2Li6RNVnAxEU1h0zUxm7zm3FlNxNRjFdMdNcqnG+uwg/4aMP4aH6oi5ue/heGPHxmbsiqrFY4RiqjEIrJOVzc7jO2uuoTlVvOsZoxhGU5IwmRjCKEUEZRkIIokSCBCM9PZjHuAITYQycNHLTLkcLWTXCzWtGbhutxZcOJayYtMzNg4b4mDHGAKaiGD/kKE/kKfrMXrOLxMb5XiqxitYjVcM8G4g/4bNP4bMcOE8IxyxVYi2443nebnnjwavnSE4CMYxjGcYkEScpxE51x7dbwAITYRmZsGTRnmYrXDBzmWtMjZgtxZm7ZazbsMLbGzY48uFuAKVxSD/kQ6/kRD43ret8M8pqpxZgCD/h20/h2Z1vlnhnGYu54vDOqE5XC6MITvNVOM51w7ddghNhDRizzOWLNgtY5mTZa0bZmy1xkzOVrjC2xN2rLG5cNmQApzJoP+RU7+RVnN4vU1pwiqxURmJnjHObm5idb4Y2CD/h4i/h3vzccc7z1eDObyrHDGOGuk6RWYy53HcIPt6XPrvM3cTMJi4QhEwlLN8e/m35AhNhDVxmZMWTNotYNcuNa0bucy1w3ZYlrltlb4sjnM5YM3IApyJoP+Ryr+RwvDWa3GZzved74ztadRjGOGuVeE6YiD/h90/h95nbbK6mIiKqtcq6VqIlPOuuO6fBCE1WnOsIxjFFEgjCMEYThFOM8N9eXD1iE2EN3OPFlZM2i1zmYNFrRo1ZLcLJwxWsWjfC1ZZWeZyzaACn4tg/5Lcv5LX+fGPJ4cVyiOGK7cMa1F1xveet8c8b63ub3wu4CD/h2U/h217Z8Sel8qpEzE3NXU1dQxeM43jjG5njjO4IPyvQ8/jM3lMpi4kiYIIggSuZ5+f5caITYRkxNG2TG3xrXDlm3WtMrXMtcMmDla3xuWeZljwsmGNoAKYhyD/k6C/k535unXwE6jVajDFrtzx3uQg/4eLP4eO+jwfA8HhvF63w3hUqcM8JaAg/QmbubuVpiRMs53z8njyCE2EZWbBuxwuHK1wyb4VrTG3yrXLdgyWucLjCxZOMjhg1ygCmEahPyeCfk8FYdWHkXyQxMECE0bsOGekIP+H97+H99rM9VWmZiIRqfATECFzV2PhhlhghhjjQwkMMsuDzJsACE2EMcLNywwt8a1zlZtVrTMzyrcLRjiWuWTBgwZNWDJi2xgCpMBRIP+U07+Uz/CkTVxaZtu87zO5zEouJTU1Uaxw1yxyrterhOYvKc7jJxAg/4bmP4brUxMVHCscMcMdqrGiM3O553u+N8cucZm1NOTk0i0ZZZc18yD8i7m5tMkTATAmJJiSYkgiImpiZJTEpTOePp8aCE2EYmOZhhyOGC1zkwsFrRrlZrXGJs4WsGbljicYW+VviwgCoEBNYP+VtL+Vt/l30zUk4zhGCNRqKxOJjLNzeZzcrIhgIP+GXj+GX2vIuOF6i5cbuep49XO6lUY1jHDGoxVTW6vN7jwQIOO02uItMzEzExJKJhCamJgiEzFru+fi+H4QCE2EYWzRi5bZGy3FlbY1rTEyyrXOJxhWs2zJziaYmjdg5xACk8Pg/5Z8v5Z/Y41us4uMS4Ag/4ZKP4ZEeDpnhnF5rjuAITnZZozmwzx117eECE2EOWLltjx5nC3DlyMlrTM2YLXGZyyWs2LZuwcM2Dhk3ygClAQg/5YlP5YlXhZ4TwnGLib0IP+GqD+GqF044uN1d1vOoTtcuKMJwrOt8eXPyAhNhDJphy5MbjEtYNMrJa0ctWq3DjcNluHCyyuGmJsyxM2YAqTAT2D/ltA/ltRus8M8nC/EzwjE1N3u+uN3MIp4U1jUxW5njfXt3mRF44zHECD/hna/hm5mrrjXOe+uPGcyaY08K8STfXXG53NojTg6RiqqkVOMWCD9Lw4JTc5BdXExE1MSmJTCJEImiLi4mc8fN8uvOAhNhGLGyc4czhwtY4sTVa0bYnC3FixMFuVm3YNWjXLly4mIAqCATyC/wBMwf4AmYQCdu3b2JvjJzMzJLJ3LVdbt7aXJ8HefJqD/iFY/iFZAPI66YIREqSmdzm953G5sIq8QrE6OnXxOoCD12u83KUQhEpmspIkiEEJklMJEzOePj+PHwAAITYQ3YsWOFhlbLcjhjiWtGWZmtct8LZawZNWbdhlcNmbZoAKiQE3g/5XPP5XS1RGMNThExErnMcTFxCs1xjq53nOZuGK12106aCD/iJw/iJfirq2Zzebzm00rHI7Y1iNSuuLM3O13nN5jnedgIRyq3nWcUUYREYwjCcEEIQUnAjCMSMYThON8PLzusAhNhDdnhxsWzJutzMnLVa0zYWS3C2wuFrnI3yZWzdzkcZMYApdGIP+Wkb+Wkd1OOOet4mNRyx0ntcwg/4gUP4gUXatY5TwnELXbrO+toXIVwxEsEcaOGGGGOOmfB4VqiE2ENnDjNizOXK1ywbZFrTHlxLcTdkzW5cTVgzy5mmZizYgCkAHhvLDd5Yb6iJioQCC/slr+yW2XOiGVVXBw8XJACE2EN2jbK2zZGS1y1bZFrRs4cLXDRq0WsGbRhjYsmOFuzygCmMeg/5bNP5bGYXmObjfHOY3E4aajHSOHDCD/iKk/iKtm6zF1MRiqjEavE1F8Oc13IS2ic04RTRiIIwmnOt+HtdAITYRkZNmLlwyxLXLlk5WtHDfMtcZGbNa2zZGjhlhZssjXGAKbCOD/l1u/l19m91MYjHCOFVVSzHVxzznPNzudoP+Igr+If+KRMWvn4G5q8Imr1nWcLqdsoTFijGc5zTjCJJJCUIRTTrXL04x8AAhNhDDGyxtHDRstytMrFa0aNnC3EzyNVrho3ZssbZyzysMoApzJoP+WQr+WSXWM1MRUYnWfEziMSXd5vO5zHHgnQCD/iWM/iWPU1fCYnGceH4Xe85znMlVFYiqxV8AhIcbHGM4ppwjKcBGESMJwmjGtd+2PaAhNhGTIzx5muNqtYMWDFa0ZN3C1xka4VrVu1YtGzdswcsmIApWFIP+W47+W6ON1x4bxdRERhWAg/4kIP4kE+ThOJhM5rrjrHUAhONeCc4xnOMa1njrhx8oITYQxYs8zHC4brWzFs3WtGLBotxY8jBawbssrTJkxMceZuAKSQuD/lou/lod6ajpExfMg/4lGP4lG8N6THLYhoa4gaeBh4+To4OGITYRlatcuPGycrWrHLmWtMzNktcMcblawxY8bnCzxt8rVoAKkgE8g/5XMv5XNbceHWtszOYtiMR05PCxy1qsZi95nne75p5xmbRCsRw4RoCD/igu/ihDnV0xGGoxGrxmLvvy69c5zzu16vhWuEeE8KOUcgTe5rrIg/WxveeM3mJmJUkSmJESuJCKhCJiUl56+X1fAQAhNhGNxlcsmTlktYZHDNa0YsGK3FhbtluPM0aMseJs5yZcgAp8LIP+WQT+WRmbxdMTiMVPkXiqXOd3zVzTF1Va35XHXCyD/ic0/icvmODCpNz14dd3mURWtOWKjVxdz4fgePlzhOtbpxlGMqpxjGCcCMIwQSIRhEnGtdfDjyghNhGPJiatG2Jgtb4s2Za0zOXK3FhcZlrlrkaY2eLGyw5cgApnHoP+XFD+XEvK5zHGNxcojTWK6Tw3i56gg/4lKv4lPfAdq1jXDHC8Zlx3nczzrrG5oITZyodmEYoIwimiRnGta4cNY84hNhGVq3ctWmFktY48OFa0ZuGC1xkbtlrPK1YY8LbFmY5MwApND4P+Wtb+WueuQ8DWNVyZg/4nkv4nm2h16XVxjICE7mHDW+Gc4zvnz69AITYRhZNWLZjharWrNljWtMLdotcOHLdaxxMmDlvkxMGLVyAKgAEwg/5dAP5dC5jnXHG8TVVURhV+BLhJlfXhm8Z1OmMVjF0Ag/4nWP4nbeHCeU8mAucuvLnznN3dVGujpWo1KYnjMbuE41sMbzjMijFGMYRJwiJJQhARhOMZ6+rCPUAhNhDFg5aNcjZmtbs2DNa0x43C3Eyw5Vrli0ZNMzjDlZ5cQAqyATyH5RDlEUbjQAkEhhsMisUjscjcaRuNCgUGfReBQWCQuAQdEYDC4HBYPFpzOKPRqLRKLRKLRJvNgIfxIMeJBlOZwAKJRaJRaVS6hUaFQ1AoIhMIjMKgkAgkEgUGgSDQGCQKByGiUWgUGYTGRSOCQWIxAIPzOnp1JExaYEpTKYImC5iYmGETE4mUp319fm7AITYRkaNcmFs5zLWrbM4WtHLdmtw4WTJa3csszHFlZYczBsAKXhOG5Sjk6b+egISKQyIhYKHQMHAxYIT8SMn4kj+htwWraMoIRhC8KoasjqODgIOFgYeBgUDDx9LAQd8AITYRkzNWDDDmyrWTXM4WtHDDCtcMmjJa0csGmNzlY5muHKAKVhKD/TMfpp5vW9cdFXqI4WCD/iPY/iPBxPCtZ1E1LO78EIayiqWAh4KJRMDCwcLHzcOvgCE2EY8LNvhZMGC3NkaZlrRo2xLXLVyzW4nLZm4Z5mDJxjYgCoYBMIT6rz6qHHklKk8GG2Ot75a48OG851pHFDFa2ScuExUwQlCsK1ncg/4j/v4kBYvTTUVVYRiYtN3m95navB8DrrE6nUTyjNZAhNXE58EEYozjCIjCJCMIoIJRgRijOenqwj1gITYQ0yOHLLLlYrWWFxjWtMbHItcOcWNa4ZM2LjHlbOXLNmAKYBmD/gDO/gDPuZ41zjdXwjWuGumqrG6Ag/4juv4jr+E6jTE1lGZzK9zHEIXFUxIo4YY4YY4SFDDPblY4NQAhNhDNrlbtMrHEtx48LRa0x5G61xmcsVuVxib5cjJkxxZmYApMDIT8A034BuZwpKVpV4WUhPxMLfiX3TlWaenRrIashqdBwcDEzMrA2wAhNhDJu3bZHLjCtxtmLNa0y5sa3E5zMlrnE1YuGLJs4yt2IApsJIL+Tcv5N528vjvPUzM4m67u7a7JeXM0g/4mBv4l4dzu+/Tr4MbvZWMVy1wrThMRnG844oSnS5cYxIxRIkYQhAhBVWuHLw49gCE2EM3DBrlYuMS3M0ys1rRnlaLcTBm4W5m2RuzZY2zBjhagCmgeg/4Htv4Hrb3vfGeKYvtfSO2OXDXKsMXniIP+Jfb+JhOInUajg4OU8JqEzc3ms8bAhMGRWM4xhKMopxmjGEUJ4eLwYbAhNhGLC1yucjfGtZZWbla0ctG63E0cNlrBm1YsMuLCybNMYAqXAUGD/UUfqIZYziePTq4zOWbq0MRycOXDVcIwW243vjufDtxi8XyVwjhqegCD/imG/imfMZ1HTr0eReOVcMKq2bne545zu97zM5hEYrtz8LWNVVQTcucAg3qZ3nNlwJJrNRJGcZlMETUxITEwITErzv08z8AAITYQzc5WOZlibrW7Js1WtGLnGtc5GGVbmYsm2HC1ZZWzLCAKezGD/gE4/gE5F7rcXE0anSsNREJm73d5m5iaNOF8gIP+KZj+KZk8aI7NMS3d5zO7vc5nMymcTiI1ims4zXfkg686752i4uZq0pRdTUxMTEzEpiyb3ffO+gAhNhDVmzaMMuZitxssbFa0YYXK3CwaYVuHE3bsW2XC2Z5MgApKDIT8BgH4DFYIyUwHKIP+LAT+K+mOGZzGefGAhcViMqhlhlnweJgAITYQ5ZtMjLFlZrWDhriWtMeJitwuWTRbhYs2rRlhxZXDhsAKYxyD/gXW/gXlzjrq4vFxTEcHCq1E1e8Ag/4puP4poY05XwnUoubzm+eeOesdc0CD+APJhbjczKYuJTEyzvy+PgAhNhGZjjc4sjnMtct2rJa0xtnC3C4cMVrBu5ZOGGHLkbtnAApOEIT8CUX4EvbaDdGWCkLFAIP+K4b+K43A8Dapk3iEp2Mt8s7xjGeHXtrwACE2ENWjByxYM2a1w4zYVrRxkyLcTDNlW427JrlxY8rjLkxgCm0og/4IeP4Ik6zleqrWMajDExGU3OY3Obzd7xN0gv7s+/uz/nJyyaW83myUnnGspZ7s+ECEzcS+mc4wrNOEUIwBCMIEIwirj593SCE2EYXDRu4ytWa3IzZ41rTI4wrcTls2WscWZyyYNcrlo2xACpABP4P+BR7+BR+Jq+FThpgi5m83vd7zndyvFRyrXAeJUaxhLN5Zxuqyg/4yIP4yIfB8DwfA8PhcTDE1jDGmKpSam7m8zucyJi6zjOLiEb5d8XmD7dt5uZmUkiJQmKus1dXMTBIiBBaU3d8fD8ePICE2EYcmVy2cMcK3HkyN1rRs4YLXLFhhWs2bXGyaMXDZs5xACocBN4P+CzL+CzNddenj8OObjNVHDWOFYxU4Vc5Xnnw4nh6yzU01PKnIg/4viP4viXh+FE9oxqtVDM3nPGbvObmZhEcM4O2YYlCJxxoAg/YjO98ZyuJCUTAiJRMwTEiJIlM533688CE2EN2eRk4a4sq1nicNVrRgyyrcLJszWt8LLFmYM8LnJkzAClcYgv586/nzsbs7baTly+O5AIP+MVL+MVMeFnhWKxcN478O+uaAg/SrO9s3MM1bbO74549gITYQ0ZscOHE2ZLceRnjWtGjhotxOWbda3YuWLLK5zN8rFsAKXBWD/g0i/g0VqfAdM9LwuZjrwu7Ag/4ynv4yl469u/DjjNKRjjjG4IXQUxwwyywyxwxwxwy35uKPQCE2EM2jRzmcOMi3Dlb5FrRszcrcOHE1WsMzPFkY4muFxizACo4BOoP+FFT+FFGKqsRq9TjcZjnPHfPe+OeMzKMVy1rwjwq5RwqImbjvXHNZg/4w4P4w67zjdZqdMY1PSeWKnSLjc3N5uczZN4mJQTGeXOLsg3kXNymUyi5iYmJExF1JFxMQiYmJlK73z8vOfYAhNhDBu2ZYXObGtzNmORa0c5cK3FkytVrnHhaM2zJg5b4cIAqHATWD/hka/hkhmdzvGaVOqqNTyjFVWFTOc5316depubqaiuDXAIP+Lmb+Ln1qsTyajFVdTmZ4zu95u0Tpw4Zx4041GqRN1zjewIPl5WeebkXKYuJq6lBcTEwETExMXFzx35PhvQAhNhDli0xtm2bMtxNseJa0aM8q1xlzM1rjJlzMcmVs2a4swApcFYP+HMD+HLvHCe08ETN7ji63fECD/jBU/jBhxeakiohyz0vESIaokoKtRMGQMDAwMHBwsXLxsBfAITYQ5aY22FiybrWTBplWtGWLGtcOG7FayyM22Jwyx48bJqAKXBOD/hwE/hwB5eBiuU4tuc8V3ICD/jHQ/jG78PnwuuOpUqY4ccCGgriCqYCDg4OFgYODgYeLp4FZACE2EMmmRy0cYcS1m3c5FrRu5arXDjK5WuWrRkxbtXDLLiygCm8jg/4N4P4N4Xft16c+W+mfG3iMTV1KYmZmN4u4g/4xJv4xJ29VdX0nn5XPEQrPDKF3jnjjWcyAg+Hhbzm5iYoiJkXF1mLtvfh+THhAITYQyZtcbdllzLWLVviWtMLbEtcNHOFbmxZmmXEwysWDPMAKXRaD/hDs/hDx4zu+rve95Majl012g/4wov4wjc9p7X0vFXS8x1m+9oXOYWCGGGGGGOGOCNHPg8nBDrAhNhGVq3w43LHEtx4cTda0zYmS1zkZMFuJw2a5GGFy4Y4nAAqOATmD/iOq/iOj4VjEYzjMcYu5zu+Oes973MzjFcuHDs6duHaOCF7zeXGZsIP+L0T+L1G2YmmK5RyxquEYrE1uubjnO8zxk8PlIpURMXGbnICD8Rc3WYyuirq6zEyTExMEwIRMTFkzed+f4LxAITYQwb48mLGzZLXLJuxWtMmRotwt8eJazcZGLZzlcYcLfKAKUxGC/uKT+4o9950py8mUhPxa5fi1dpXRfBWU5sMp7dCGkqaZg4OJg4OHQ8DHxsmuACE2EZmTJy5aZMq3JlZslrRpkcrXLFywW5MzloxYZseVixYACnkqg/4qbv4qb+t5jeGo1h4SsYik3eePHnvrO7lFYw0Ag/4tAv4tA/GiIq5nM558udzNKqsVqpxKXFe8xxmEh3Mee85zmjGESEYRECCEZVlWFb5efKfgACE2EMGuFg2x5ca1swbtVrRvkcrcOFi1Wt8bFk0yZGeTCwcACkgLg/4qvv4ql+mI5Jl1g/4s1P4s9ZpjGOHKAIacoFDDxsXL0aEAITYQ5YMszRo3zLWTdlkWtMmTGtcZmjBazxYmLfLkzYsOFgAKZRuE/F4F+LwPDgrSU9EMFsWC1JTjHHPO16cAhPxgvfjBfy5M+bPmz4FcE4JRhJKuCOHMg/Q1e73dkymJTM3nfXzc4CE2ENW2LDkyM8q3CyZOVrRy5crXLnE2WtGubM4asWDJqwagClYQhPxdOfi51zYJaoYoQjjnfbnAg/4x5v4x7b1xxJGM8tTghqKch5OLiYWDgYOHkamBgK4hNhDBvkx4mDlstZ5czNa0cN3C1yxbMFrjMxY4WLHG1cNcIAq1AVGD/jVG/jVXTUxfgeD4HPk4VwrhjpGLi8758+vfnz67mKxy12xHiRjVRVt7vnne85zO741uEYxwnwmNAIP+Lhj+LimGJqdb1MO9TtmZisVjhw4csdqiLnfHjm769NpiKqMYiFVcTMTms5nN7jrjd5CD8jNSzJaZmQTCUSiJhNWiU1cSmBMCETATEomU3PX0fDjAITYQ4yY2bFzkYLW2VswWtGjXKtxY3Dla5aYceJi4bMW+RgAKiwE3g/45ZP45RZiYu0xmOc8d9d9Z3OYco5Vy5cOHLVVirqVrq6vhKIP+LN7+LQXDFa1y1rHTHLHBUXm+d8d73m7vdTCcVOLojMc4zzyAg+WpnMrRRCLmYzVxMTMSiUJqUTMSi18fD8+NACE2EYczlu4zOGS3JmyOVrTK0xrcOLNiWt3DBrlbYsrFs4bgClsVg/49Vv49R+e9c8cYlERGr4J2hPxYufixPzR0Q0QtGSscMc7Lh0iFylmBlSwzxwo4YZYbcTgWYCE2EOWrZg4cNGy1nmYNVrRowwrXOXGxWt2jJvmws2WNhjxAClYTg/49XP49WWscOmNYiWerjzyAg/4vEP4vH95nnO4mKjTHCcCGsoxXomBgxAwcHH08CtghNhDJk1c5MeVmtxZWDNa0zOMK3FjyYluRy4y5XGNphwtWAApVEoL/AB0F/gA6P5x4ubypfEkAg/4tuP4tmb1fBhwvDeM8doXEZaHLwxxzwSpY6cHjYLghNhGbC0cYWuJmtc42+Va0aYWK3DjyNluFs1ZuG7Vs3Z5MIAqsAUmE/IP9+Qf8bbXne6caSwSwYNFMGClEV63y48M71Uhox4tkMFJQpOV4Xjhrjx6c+XTetGrJi0CD/iw4/iw558muzlw5cIo3ne88eN758b3tmlRqsViqvpuMs5zfHOW0oiKxrpHgdHCD8T1vF3vndxdXCUxMSiYImYuC6TEwIEEJhJcSlOe/t5eoITYRlzNXLXI5bLceRyyWtGWLEtwtmmJa4ZMGGbC1a42rVyAKjgE5g/4Kqv4KqwB16eDgcvB1WO+K3UxaJiI1z5XVXjOM4y7d/C8PwuaE/G9h+N7EAaNOqqLHqrHHsjeyEZQvSsY5dWvNnxY82fJlyZWDDix44oP2usss5mZkmCYmJgKuriUzEkIlCU34fp28oCE2EOGDZm4YNGy3MwauFrTE1yrXDZzlWs2mHNlbZMjPNmaACpMBO4T6Lj6NvJTJs0Ys2TdkzYMmjJmtkwZNEs2CmCmClGLFixSyWtakIWSUwwnhrry5+KCD/jXG/jXJ1zx4NLSheLxdXgoqJgLZN1cwmsohVTjGwIPHsT6d11iamoRExMouYkImJiYlAiYSJm8+P5LygCE2EOWeRyyZMmi3KwZtFrTDmarXLbK4W5MrNq0cZmrHDkygCokBMoP+DED+DEE69PHxxvc5uorlrhw6Y1qKwqGY3PO+e95nMX4jOIP+Nmb+Nmfny48M8GuGscGJXmdxu+M8esdZ4x1i5uo4Vrk8J16Ag+npTx4883MyCYJqYqURMWiRKZZz4Pi+DrwgITYRict8jjNkxrcuRkzWtMjLEtcNXDdbkxOcLjMzzMsjFgAKcyCD/g2e/g2l3vV4itarWOU6nhlnO9764vny7oT8bGX42AZWlGF44458eWe2Om96TlK2CWbJnzRAhc9JmUEcMMEcUCCCGBLCRpY68XhYYtQAITYQ3xt2LDDjaLWmTIwWtHLBqtw4srVawat8mLEwzY8eRmAKZB2D/g+w/g+Nm8bjje95553mTGNcOWO3SfAAg/431v43428zlF6xrXLHLhwnVp55nrKE3TITiqnGcEEYEWHHy5usITYQzcMXONvhZLcmNm0WtMzlgtxOHORbhZZMmNiyzZWOXMAKah+D/hGE/hGh5W5Xwh2pwnleJucxczreIkCE/HBd+OBnFOsccsrjyytM2C0smDNgwMEyYISXYcuE4TpWCasYk4IxnXHxc8NQITYQ3b5cWNpiYLWbRk1WtGbRktcZWrdbhytmzFo4w43OPKAKZByD/hRu/hRdqMxllxvd3c3TF8t8qiiD/jgc/jgvxe6us0xWqxyrFQjrE8eYhZtFDjYZ4Y0cMMJChQQwz35OGDOAITYQyzM8ThhkyLWjZphWtGjJutwt2LVa4zNMjFzjZY2eTEAKjAExg/4WRv4WR+M5nc7bcdb1HDHLwHgcOHCsM3vjvjx45zcxUajEeECE/GoB+NQHZSWKWhgjJWOHLfDpw48+Od52la2TBotihgjaM61llnrxAIPxPM82U4yubtKsxKYkImCpQTWZzx9XjeghNhDTC0bNGrhstZsWTRa0cs2a3CyZ41ubJjb5mbRowxOWoAptH4P+Fs7+FrPOqic3xnjPWed7uWMctdNeByjsg/44dv44e+POufDes6unDGOHCuFVWZ543uyE1cKvLpBKMIxjOcUYwihFXDx9NMQhNhDli1cNmrRgtbt2Tda0YuWq1ywc5FrRm3c5MeZu2cNMwAp/K4T8NYH4a1Y4WFeU6QwUxWpxmSVKVnhw33seO8Z0piwYs2DMg/433v436eSqxOs4mWZ4s824zWIro4axqi+8z1yAhOdk21rhhFOEYxRhOEIoRAIThCceDy4S5gAhNhDPM0cZGWXGty5sTFa0a4W63E2ytVuVjhaZGTFg3bNm4AqfATiE/DmF+HOeUK2ngjghgtgwYsVqWhCE6xnOdceHDjnwY47poZMmzZwONwt2TJScQIT8b/344BZWhgjSVKp1jpx3x3rjnWNYxhLFmtm4FNmzBkxUhDDO+vPlw64488iD9THW8zmbJTCZRcTETEyRNZ1MVcSRaJZ8n08x5AAhNhGNq5xYm2Fwtw5GbZa0aZci1w5YsFuNg2wscuFjjy5sYAqSAT6D/hck/hcz6M4qIqtRqIhMZStbi43vN5ZlExUYjt37ES5czp1Ag/473P4748OvTvU5m7zi4jFY5RycK1PDOLrcQuMxtxvNxJ16OfIzgITRaM4zjOIlNGEyMIwIEJynCJGCMIoRjCMIkJq6+Sh3ACE2EMGDDM5wtWK3E0zY1rRtjxrcWVtlW5nDPMxYtMrFrlbACqYCzAGD/hdy/heB6AAAADnyDjw69PD8LwfA69OPBvQAAHHgceB16HHgceAAAGt8LiJqMTFTiCJhdpTEzKds3vN5vLMRrGtcOmNYqINstzm7vMcZze5473nNzMxWKjpwnlKD/jsc/jsbkAAAAZwHDjw49u/bv068ubp1AAA6dTp1OnU6dTp1AAHg+A8HwPBwla11c0hqajFMRVYpCJxmkIldzuM86ccZrOIcL1OmMxE1KpjNbrczO051x5bqMoPwMTMzczKYuJAmEkSCYTEySRNTUxMTCYBMCYJgARCERZMyBExMTCYTExImCYBEwIkEolJEiBMETUoRMUmJFkWXOZv1+949YCE2EMm+Zoza4sK1g0YtlrRg1xLcOVm1W5GzjI5yOc2Nw2cgCrcBWoP+G9b+G9e6Bi6qEQiJxcYqKkuc5u85vO7u7moqaiImEUrhnHhVrHLGmN63G13O67xHGIP+OvL+OvPv28HwPD8Lw8TW8cdZ1nhMVERNNOFcq1GFUuLm873nju85m4K4eH4XfhmLiIxWK4RqdSW3e4PyMXubTFzKSUokBExEkJESmFXEyTMTCUCIgiQQXe/P8mZ8QCE2EZsjDM2bNmC3DmaMVrRnmbrcLJgyW5GjbM1YMmjBzmxgCmkfhPxEJfiITtCdpyy7t+7DSNp2jKNIwhOVazqAg/48Vv48V/J4TURw69N0qrqExN0xIISnUz3nOMYwjFGKZGMIq338eLkAITYRibsMubNlxrWjfGzWtGrhitxM8WFblc5nDRw4ZOGzXMAKrQFKg/4mqP4mu5jK8ZhERjWHkRjUYu28555zO5mprg8LGtVjEsznc888b6uN2i+E65Y4AIT8dpn47O5Yo5IWrSsZ1z3yuTO9UbUwYsGCmDFKkEY1z54b8Ncc4xlgta2bFitgyWlaRCtb49aD+CHmxxzlKZrOMhMXiYABMSJiLqUJqYiYTExFr36/i2AhNhDFo1as8LBqtbN2jNa0b5mS1zhZsluZuwys82FtiasmwAplHYP+LTb+LTe6PD4WTcxlF4jEcNZeJ4KE/HY5+Ox3PmMVoYJWpgUQnPDXHeultmCD+BOed3zmbTEwRMXW2e/n8a7AITYRhYN8LTM3YrcTluyWtMLnKtxY2+Ja0zNWubM4Y4WTJmAKXBeD/iri/irj8ZPSeDTERSc1zueYg/48lv48l+fDjympxmF71xia54uE7VuDDDecZxinCKd8PPrDcCE2ENmWPG1xYci1rhYMFrRq2ZLXGbC1W5G+JmzZM8ThmxYACl8bg/4xLv4xLx261dbxsERhrdcMgIP+OWb+OWcdHDHaOkcJnGd5ni5+DfGE3WrOMYyqjOMYxRTjOfDyz5AhNhDRwwxs3GRktx5MTla0a48y3FixNluHC5ZZcLRk2zZWwApwJYP+M67+M6nJy5+BOHBRM3O73e854zuNxm8dQIP+N8L+N83gRPib1rhOp4RjGIxEJ6xubzbmyIRzq1wzjOMkUQijCcoooTjhw8mMeUAhNhDRoxZ4srButcN2WZa0ZuGC3CzcZFuVo3YtMWJs0btWIAphGoT8J+n4T6camWdZ3vOtYRtTJi0aMmTVMIT8c3X45w7NFMFs0s0tUczBKlJSlOeUg68BYhN2Smazffz++JAhNhDBozY5seZitauWDFa0YMHK1zhxuFuHC4xMHOJs4YYmQAqaAU2D/jjs/jjtOHEAAC6b11xK6yjNREVjDlfCanG63MzxjeWUyh4Hi+JdAIP+OIL+OIM58gOfIAO3d4Hg+d15Z4RhGis5zfXfHeb3nMZqazwvCKqq0jlz8TxQg+mJtNrESEkkJgiQLgJhETEBMSTVxcSyzx8PyceEITYRhZ5WrLMyyLXDVk2WtMLBqtcNczhbjy5mLltibYcmVoAKVxSD/jrE/jrFONZlaJqp5a34QIP+OUj+OUk8DFcK0Ted7z3Ahdlh6ZaZZUcUMMcM9eJrh0QhNhDFgwbtsWVytyZMjNa0ct263Cyys1rTK5xM8jBswzZGIApkHoP+PZ7+PZ8ZzM8ZmYhqtVqsRwvlxzSD/ja0/ja1HhR0xw4aRc5vfFznrPdx56CD+As7574zMwRMxZcpTPPyd9ghNhDRniZtGTFytY5mWFa0xZMa1xkbNFrjNlxM2+bI0Y4cwApLDoT8d7X4723EjDEsLYyD/jia/jibVZicVfTqhcRiMbLDDDPHTfXbkiE2EYXLTJhw4sa3E5yMlrTM2zLcTXE5WsWLBviaN27bMwyACmwmg/4/Mv4/SZzteGsa1jWIpEzlnOd5nmmcYciD/jje/jjl5Q5XyyupkTi6lEjMXc7me8iD163Pnzm4ldWlMImERExJd79frHgAITYRmYMmeHMzyLcTXNkWtHGLGtcMWrVa3ZOcjNwzytGuRwAKdCmD/kIc/kIz8Tw8TJTUajSGM1MTMcV7zu11fDtzg/45IP45Ja01pwqpjLd31nnPeuq6vUVitVq8Z5CD9zed8c2uJhMTEIQmJlFxMzd78fycciE2ENMThtjcMm61u3bt1rTDjwrcLNq0W4W2HCxZMGuVqzagCl4Xg/5Ftv5Fv5vnG43FxuojUcI4cJCE/G4t+N0emK2SW62imTBKEYXppvW4hM3M2qxrWaMYkY3x8HK2ACE2EZMuJwzy5sa1g2aZlrTNjaLXDHFiWuGORo2cMGOJg5zACk4Ng/5DsP5DsfAmOUYqJ1aD/jjI/jjJ323wzprji4aqjoOdh4WBiYmxgoWWITYRlYOcbbCwYLc2RoxWtGmZgtcs8zFaxxNcLnI2a4meFqAKayKD/kcw/kdNinCtVrVRBLjG53O8xNb8Ljw0g/440P44tWr1xm95vd7u26u7qJ04Y4HYhMWyMa3nGMSCEZThOE0Zqzw59d5dYCE2EYWmJu3ZY263JhyZFrTG5aLcTjMxWsWuHCybNmePE1agCmcfg/5I0v5I10Z1vUxVb8jjhq6ubndtoIP+OL7+OJ1rj04nGePXh4d83GM4zXCemYqgg/UzWc3mcpgiYLrMXm+/o8Y5ACE2EYm+ZkwcYcq1o4aNVrRg2YrXLlw4WtsOTE4yMXLPHiagCl4Zg/5K/P5K6c11jc7ucxmEYjWtVwCD/jmA/jmbnG8RVcK1rVamF655vmCF0UsM888scqGFBCJ58TgzRCE2EYmLbK1YsHC1hlZYVrTE0aLcWFyxWs22FqxaNsuNphcACmQdg/5Lbv5Ljdazy0YjlfKcTC1t8OaMgIP+Ofj+OeGt3PU8PNcYzqcRqK1PK8YshNXEntqnGBGMU4TRVjhx8PLbcCE2EYWmNpjxYmS1nmauVrRyyyLcWbFlWsHDNjlb48rPCxxgCn0rg/5O1P5O0bmdx1nm4xEVjhw5McOEas5x3vjd3DFNAIP+Nsj+NrntPRyqonM7zzzzzl5OpuMRyrlrHCsRPG3g2IP4Azc8d3tZcTFxMwnF1NTC6usxnn6fOcAhNhDjG4cM8mTGtbMmbFa0xtnC1w5zYVrDMwyYmrXGxauHIApmHYP+TxD+TvVFzmd7uvLxlcI4VWOmo6WAhPx0OfjorjC+DDgro27NOidJUpCUKVpWrSCEtqViTXjOEYoyiI108GbvACE2EZseTFmzOcq3FjbYVrRq0bLXGNziWsMmVw1zYW7JjkbgCngqg/5Qcv5QiUwioxWtYrDEzOZznZ16eLwRU4Y4dfIAg/45uP45tcYqIpms7vd8ZynGeDp37THiZ4TiZnNeL4CD8LU5uZmblIImIlEkxdSTfPwfBn2AITYRkbZWTVs0aLcrRpiWtGuVstc5m7NbkxuMjjEyZ5MrJqAKhwExg/5R8P5SB6orDhnyrjURCs43GbznO53nN7m5VrXLtjl4EoT8dFn46JcVq4L0wx00x444azrGMMMIoUha2TFkyZsGK1sC8Y10z4KDx7nPnnd3K4mBCIurJjNSRKrglPg+vuvAITYQ3ytWTnI1YLWWVtkWtGbfItxNGLZaxatWLnK2atmTfGAKXBmD/lUu/lUvceCbxmMtxmE4vEXwhPx0afjo1Z8zkZ9DBC2GReMbxZSE41KzrGqcUUU4RrXbtw06gCE2EM3DTI2bMcK3EyZMVrRnmYrXGJg3WuXDJlky48jDEzYAClcUg/5TWv5TW3gZ7TwqsREVJkCC/wAXKf4ALlWzxvNxbc6zsIWDSRY2OmGOGNDDLHg8XG1AITYQ4zYmWRyxcrXDFjlWtGOTEtwsHDlbjYY2bbE3ZtGbfMAKVxGD/ldc/ld347vc7mL1PbhXYIT8dRX46a4xzRyRpeVcN76cIIXKYiPG0zxxwwxy24XAyYghNhGZm1a422JitZM3LRa0wtGi3E4zZVrhmyY5MrVhiy4mwApUE4P+VNr+VNmc9M8HBimN6m4Ag/46YP46TeWfEz4GcSzazmCE71q8PDGs05qzy79cqCE2EOWLnIxzMMK3JmZYlrTM5yrXGbNkW5s2Fy2YOMzXKwYgCrgBT4P+WED+WEHt3cubhx5c+XPt37Xz8jmiYiaUqambnjxzx3x3nNrqMa1XLhw4cMa4RhHGM5nMRvGQg/44hP44hevRz5PD8Lr08PwvB8DnjHPAUiq5arGIrEtUxbNznPHPfe+vGczhqNYrhiprdb3PEIOvI3eZQLi5mJiYkmJImKupmJjNZqYsgiYCIVIlMznPi+jT4KAhNhDBy5cNW2bMtct3LZa0cssS3EzwsVubLicZM2LEwyZm4Ap5K4P+W2D+W2ErnjcIvFKvwFYxGInOZ3fGO8TdcY1NAIP+NjT+NjU7V0rhcbnje+scc7yTjGO2OjwJ1wVmK3CFqzTIwwzxwoYQCBDBCgQIAjljyeJkj2AhNhGZq1ZNMbVwtY5WDBa0ZZmi1y0YNFuZhhb5GGFg0yZMIApgG4P+XVT+XV+txzxxi6mFRqo6RycoioP+Ohj+Ogs6Z7Z6b6cdDbd5vnOcyIP4C8FmdzNzMpRa278HnnPiACE2ENmrfLlzYsa1rjbtFrRq5wrXLjIyWtmeVowxM8eNywZAClURg/5d6P5d6a5xxrcywdKAhPx3Zfjuz2XyMk5RJ565QIaMrIWLjYuBg4OBhYWbmYOAtCE2EOXLDGwZt2S3MwyuVrRpicrcWRq2Ws8bhk3c4sjTDkZgCmQdg/5eIP5eH51OnCdWt4vheGzmVTq9a2CD/jz+/jzz59Z43M1Fa7OnDEVi6m95vwSD9TjKZvNzMTBMJjMcd+rziiE2ENG7Zo2asGi1u0b4VrTDjzLcLlzlWtsLVgzYY22HMzygCmAXhPzAffmA1nOMceTk4sNIyWtbFgjigIP+PKD+PLupjhnwOvStViIrNX3cwIW6yGClDDClQoY4ab8rJHqAITYQyc4nLfM0brcmTGzWtGzDEtxOcbJayzMMWNk2w4seFuAKcSmD/mGa/mGpmYzWanU6cKqqmZnjeb6xxbmWN61eAIL/ABit/gAxP3wzlm5vPM3NlsRLBOsXd2iEh2Icec4JwnGMYxQIEEIkSKd+frnDhCE2EMcznG4ZsWK1g3xN1rRg3cLXOTDkWs2uZnkY5HGVtj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uHAOAgAQdBMwFyAMBEK86e6ieJiZFk+4TH5bCJdgCEghIEET//wNFNQhIEESAgAJFNQUDOAtkGSAyCQCQmwMBN8AeRTMJAJCCAgHbxR5FOAgA/gMAe4XSNBJOwKQ/0wCkPwqgAViD/hdE/hcrqKiYmdXVREIqK1HDHLXB2rFVUYqeEVWCEpXi6ukTERGFYiATMIiGq6iC/mpL+apzuSxLzeXkmRyrLbZuWSWN5szeXJc7m5bJWW2ut1tbeXMZzPKDQLqampirEk1MTExKLiQmExJEzCJIJAExMTAmIlO/D8/oITYRmy4WuVqzbLWjRo4WtMLdotw422Na3b4seZk3yY3LbEAK5QL9AYP+Jhj+Jhlra63Fs3dZRNREQqEIImpTEzJMJxMIi6BVxLpMYrGMa1rlrljWMRhWIi5vN5zlnMy23hGUzPHOc53M3C0TBOpmIXETcWmU0mpJnKbkABz5eTW73nN74tzxnK5i0SmZi6zpGIpSoYqoxWClRUYxjDwOfLWwg/4TSv4TS3Tr5GeTWuGNMKmczE4mlImEiIuZuL423N7mcxm1uvTry5vAymlszsmUTEZiZIpiIoi8EUiM1LcyXZKYu7vO88+e+vHjz65zm8xGow10rlHaunLHKtcO3fsAOfJdFXi6lKbWlSIiamEREQImIRaWZmZlYRjeqvt3gs/BHnvvVstLKUWVLJUoWFlihKlBNykCWWxZQiosoCVKlSpQShKSpZTcNypTKEoAAWFiywBYABYsAsDcpKkWVLbfffn/AO+AITYQ4zZmGLLhxrWLFs0WtMzTEtctMrZa4xtnDnE1a48jZiAKiQE7g/4vWP4vWQ56us1vGSy4mJQilFrTKiiFQ1PBx8Tqg/4TUv4TUwxWsVwrlHaeSsVer1FK0obcc8873dzc3OZ3PXrx8cCEpmnNMQiRlOMYRRgjCMoxQnKMYRhGEUIwCMY109NHwUAhNhDHM5YtMTVwtyuW7Fa0Y4W61wwbYlrTM2xtmLhq1cs8QAqKATqE/Ew1+JhvDgBuvipgtipglgtaVrUhingrijSEYyTnW98eXDlw454WeWnXjIL+mzv6bP+P4gLO52SJIWbNi3c7l2XKkiSPHn4I4IPl4Wb3aYREpmZTEhEkSJhMJRKYlMzz9Hxa9AAhNhDNowaOWmPMtZt8WZa0zNGy1zmYuFuTM2cMGzFrmYOWIAp0J4T8Ssn4lQ8mLRg1WzYslJSkVolGVYRxzx4cOHLl04eHryiD/hmA/hmFjeueOOM4K1OGGJpEouZm63qdgIP0txczc3MriSauJExIXOfD9/EgITYQ3ZNmDVizwrWbdvlWtMbRutcNGDdblZts2bE0ZsGORwAKcCGF+JFj4kSYoLoLpLLMJJhqMJVgqKFEUEsMtdOBnxOLxYCD/h2G/h2LreM4zreJi8XERFODV4bnPPmAhNUoRhMqnFEiiiIwqy9vDHlAITYRlatGLVg3yrXDRnmWtHOFutxMMTlbjcZGjNm1wuW+PMAKiQE5g/4q2v4q3Y3revBrLdZq6w5RwxrFYxEmYvO7vje72ukYduviRXSD/hRq/hR35eD4HXpOkVEKiqRFze+Ob3Obm5iLVEEYVUYxqWCD8aZmZmZmJq0xaYurqYTEwmAAmJi7nPH1b4AhNhGJs3xsmGFotyY2LRa0ws3C3Fla5luRxjY5mzZvjwtMwApaG4P+MzT+MzXt35cw5c02ZSzGamyD/hPK/hPLmAO01itRVMMWxzCD6eJebtO4uJLiZm7zv099ACE2EZGuVplY4sa3MyauFrTM1xLcLly1WssrRlmcZG7PDmyAClYYgv7kO/uQ8ayrSrm5z36AhPwuHfhcPZs/Aw0WjSsE1Yzy5MqEzRgjNGKMUIoxjW+fb1ghNhDjG1ZYW7fEtZNceJa0c5Ga3FhyZVrnIxaMcLdk3cYsgAqBATOD/itA/itd4JTLEacK1GlTjeLleWW29eHjMXERWOU8OFiD/hbo/hbZuI01NMTmLzd8crzmrhMK4eD4G+FIxdVnFtdQhG684zjFGCMIwgQRgRiCEQhCcIpzw349+0AhNhGZi2ct27BqtwsMzha0zMMa1ywxMFrVsxasmDltizMGwApdF4P+MfD+MeXm4TzjK5mcKrE9MSCD/hds/hdny4YvhOGJi5jM+H249YXEUSyxxwo0MMKGGGWnC4tngCE2ENWrBxlyt2S1tmYYVrRlhxLXOHCxWuMTJm2a5mznJlxgCn8vg/4zKv4zOejwMZ7T0iqpGZ45zxz35c+c8287m1RrHByaoIP+F0L+F1Ho3qamJXF1nWaqThx8KY1HTOkRN3PF1nmAhNXQ49ZzmmrCcIoRIAgiCKE0Zzw5eDh5QCE2EZGTRiwaMsy1yzwuVrRg4xLXLdvhW4W2ZxkZtGmVsyxAClQSg/4zjv4zeeFeFXRwuLuM1OyD/hhW/hhdjOOPDepVGt41kIWbVY+GOemGOMjjt0KQITYQ1YZGGPK1brcrHG4WtGeRutcZsLFbhbOMjFqzb4WrVwAKlQFEg/4YOv4YLZxGFRERM1uc76+B32m0TWKrWIaQibcY8Pt14zLKYmJgxfDAg/4D3v4EAdxmplWainCtY4Ry4axirXxvO83vO8zdTqOHCOkarUYiImJncc0ggvom3yupRSmUQ3LLgWVbNkJEqbNnXnfj+8AhNhDRliZZsznGtctcLRa0y5WC1zhyZluRuwZ5nLBy4YuHIAqbAUOD/h4w/h4lqtXqaVcRc5zffwPBzNpmIiqiJ8zfKuE4vO97vrXG03JNS4XrQIP+A7D+A8eeMzdrmI1PDGOHA8y8cES3nd3zrrm8zmsRjXCfGmsYxEJrMs8bg/M47TKZSSTMFTCEyTEImImYuJuIQmomLFzxz5/P1iE2EOcWVq2cOci3HkwslrTCxcrXLjFkW5MLPNjw4mTVswbAClQVgv7XS/tdtuvM8zcuScnpgIP+ASr+AROOE8IpEWyy4p6ghOBhhGMYxjFGE05307+YITYRka4cOJkzaLWOJi3WtMrJitwtWWZa3xM22ZgwY5GTNqAKWBaD/id+/ieRzG644zwmoqqhVxCD/gEu/gEd1yjhFTV5m85bxzmAg/U8HcSmUzMXFs57+T2AITYQ2yOG2Ro4bLXGFq2WtMWZstctsTJa3y5cbBm2yMGGHKAKWBWD/iSo/iSpXTxuPCNVVIUzAIP+A27+A33p16OeuGeGcTUsXciFsihhQwQoYUaGOPA5GPRAITYRmwt2jjC2arWDBvlWtMzXItxNWGVbhzMXDfIxxNWmLKAKWhiD/ivc/ivnja5ZxNXEIiMa58iE/ALp+AWe0LMU4EYxrGc5s/A4OQCD8K4TaZSuriZvOfB8PAAhNhGXGzYOHDRmtZN27Za0aMsy3CxcZFrZm1YsMrXI5bsGYApYGIL++yv77X7u+VncvLJMmPGag/4BJv4BI+FajhGGphM3OXFfEISWSpCE4VRnKcJwrOuvfuAhNhGZnly42LDItbMG7da0yZm61w3bN1rlw1aZG+JmzZuGQApSEoP+KsT+KsV4WsdI5IlOXHaD/gMA/gMBcem9XEqnG9RYhO9trec4VjFON9PFvwghNhDPDjauHGFmtw5sOJa0ysnC1xjYNVrbDhatGOTE0atsoAqKATiD/im6/im78C61GoxK53fFzZ4uO651MRpydOvRrGNcMYjFIvTjAIP+Gkr+Gkvw+TNTMVieEcJ5MRCpjnWbu83NxLvqURSqut8M7oCD4TMEwlMJiETE1ZcEzEiYmJQmLjN8fF8ufeAhNhGPJkYsGjVqtcMW2Va0ZOGy1y1Z5lrVrlZsWmXC2wtWwAqUAT6D/jDU/jC9vVVFF3meO+fHec3cVjGPA58vCiNVUmY3fWurrPG83uZ3qbwAg/4aMv4aR+ETU4hVVGKxSLZncznMTmIYaqnC6ut4ytbcz1rnxyCD5eFec5ubiYmImpTBMiZiJQIipUiSZi03fP2+8eoAITYRjaN8TltlcrW+RgyWtGLBstxNMOVblcY8TDDhxMMWbCAKnAFKg/4v7v4v7zeqREYViMVSJnjPG+prrCEVWmoiFzeevgeCZXFwmpir1fTfDACD/gS8/gS9O/brGW5tlcRNYjGo4QdpiKld5zdzmJxOMceDteFRBKYvHHhubIPysXu7uVxMkkxdXESIImJgATEhExMQkLm7z4vjz8EAITYRhy5mjFtkYLW2RxiWtGmRytcs8TJbkxOWLbI1ys8OLMAKpwFSg/41LP41J84zw3PC0QiEIidLqZXnn06xm01cVTlPJwjFMXW5veeO+e85bXicKjhHDoCD/gQ2/gRH7deneuXk8pTGVxKYmqYYYg8KZ0mtr69uecxxXmIidVWK1HBVVCauJzw4zkCD1iZkkiSUpIuIkCAhKYmpImsokE0iYRJItnr6u+ghNhDnK1zOXDhotbsXLVa0yYmK3FkYZVrRk1cMGjPI3cN2QApZGIP+KF7+KFPny2ZrKZi5mJqa0IP+HdT+HeHljThGIi4hcxtnPMCEtirNGCJOCMYTnhx4dfaAITYRjcMceXFjxLWOZthWtHLTGtcN8bJa2yMsbFtkw5nLJqAKlgFDg/4ruv4r07rdKqsarERz8Lw+3fhlUxMzOZvObZVEcK5b10xGqxELXWdb1OSD/h3Y/h2/YnU1MZuc3vjy5xPWJuZIURCYmpiGuvTx+FovUViMROpqtoPzJjbc5i5ShNTExKQmJiYJgATE1cTARme/PzYAITYQwcuGzJvmarXLjG0WtGjFktxNnLZaxb4cLBnjy4mOHEAKURCC/wACOf4ABLbN53LEnOYAhPw9pfh7DUjacoyjWmPPuITFqnOdYznGdb69/AAhNhDNm0bt8bJwtytsrla0zMsS1w0cOFuVwwa4mrhy1cNcoAp/OIL/AAbt/gAONT3m8vJ45menicuXrfLbasqpZs7Nl2d8eXCD/h5C/h4x3UYnV4urjMuN53m9txelYrp16OysRWAuG8b2g+kQiVszc1cESJSEBEwImriS2efn9aAhNhGHI3asG+RmtxNmONa0xs2S1xhw5luZrjY5GTFizZM2IApfG4P+PHL+PHN11ut3d2urxNYiq5XjoIP+AbT+AbVXKOUcNamkZbZy51vOwIOPC3Mk1EpmaylOc8fJ6+UAITYQ3cY3LDLlaLXDhmwWtGjZwtc5GDla1at8uZxkctcLdwAKThOD/j3U/j3r4phhhiKxnWSC/knz+SX3iyTLsuuy6IPzONXOZzFymbvr4OQhNhDNphYNXOXMtytMbla0xuMi3FmcM1uJtkat3OLHhbs2wApMEIP+O0T+O0V4DlPRiqZYg/4DtP4DtWs6zoq9XdCEhwEaozrGt58HfiAhNhGVy3yOMeFgtc43LJa0yMmy3CwaMVuVg5zNMeXFjbNXAApWFIP+QQb+QQ/i4xxjNKqtVio8IIP+Ah7+AgO+jkwjM3uecdefAITZOEFU5xheE6xrn4uoITYRmcOGmZw2ZLWeRtjWtM2Fgtcs3Dda4xZmbRgxYMcWVoAKXxeD/kQS/kQT8OtucbvMXE4cODwHAIT8Au34Bd8O6WKGSOKMiNYZYZYYdICE4HG6M04oRQnGE4zvPTw9gCE2EOcrJlhaN2i1uxbOVrRriarcOVyxWsMLHFjZtWTfJkYgCksMhPyADfj/vjslqlihG8SD/gNG/gND3rPK8anGgIXKYFBDDHXTjcPcITYQ1ytm7Vy4arWOVkwWtG7nKtxOcLFbia42rbJkb4XDXEAJAQpwKIT8UiH4pERORSrZt4WPAwRtKkoSohOF41xxzo6wg/4Vnv4Vnx06nLm5c7mcxuN1MomrxEVWt8lgg/AxnOZlSIAmSYuCUXF5zx83rAAhNhDBw4xM8TNutw5WeZa0wuW63CzZMVrLFkyMc2ZsyassgApdHIP+MSb+MSc8C64OEcKw1SovLje++4P+Fab+FbPk76tmNxtcTKMKjGpohMVopohCMYopoxrXXyZcQCE2EZWWVxjYOHK3FmYNVrTJkyLcLNk4WtGDFk3bMHONo1ZACnczg/4tKP4tKQB35SXGalEVV07XGp1EKzM5TfXwPBYAg/4ULP4ULQBrDEMJZi769u65ymYhFUYvW+XN0IPh0TmLm02q0JiRMQRMJmLhKU3vfXvz84AhNhGRhmZYXLjEtct8bZa0cNci1xlYtlrDLkZM2bFs2Y5MYApTE4P+LtD+LtWbtubTDFY4YkCD/hOu/hOfnhHBwvSFxxieoITVqrWdV4xnCM64ebhgITYRix5suTLmcLWDdy0WtMmTCtxYsTBbiYN3DBxlyNcmFyAKejCD/jdC/jdDDevB0mlRGM+NmKmri5tmc5mOtcayi9QAg/4UIv4UIw8Lw/K54mZl18Lw6WMTURE0mazTcTOc1xCD8CJuVymUiJRKLhMQihVpmZzvn59+MCE2EYsLlnlxtGy3M2bt1rRs5YLXLPCwW5mmHKyaY3LNpixgCkkNg/44CP436brk4FXOAIP+E97+E+2M1fCcVW+AhdBRmxLLPfk4ZiE2EMGzBk4x5sy3M3aM1rRg0ZLcWVg2W43DZq5xOWebC3YgCQAKhgExg/4SMP4SMXHXGNzteJ1HDXLXDhyxil3z3z333331zxtOJ8BrAIP+GDr+GDt2qu0cKic53xvebu6vDHCqwxOssxc74z3rx+eQg/S4zN3lMxciYiamJVcIhExKVxOb35PpxwAhNhDLJjcM8WVytxMMrla0YtGC1wwcZluRwxY5mTNpmbN8QApLDIP+Elb+Ehe8JxOYjmCD/hjQ/hjvtycqiq2AhoiygbGBgYOFiZ2PliE2EZXLTNhyMmK1pja4lrRhmcrcTBk4WuMjJxhxuWbPM3aACn8nhPwv8fhgnx2viYJZrYsWTFbBgWinPHhy49evDlYcDBkohPwu9fhdVhmnmjRKMb1x3y5dOnHrvhvGSmDBgyU2SpaYhdVi0Mcs8MsMEMMEEMCFAISFChT35uFtACE2EYsjDFhaNXC1uzyYlrTG2xLcWXNiWtMjhyzatMTNi4cACmYYg/4eAv4eGZ48Y5t1MTiNVXB24deghPwu6fhd9yJYI5I4o0lKMY4ZaYcGlYaYooK1gIGAgUDBoWAg0HCwcPGzsDaAITYQ0YsWbbMyxLWGPJiWtMOHEtctXOVa2xt2zPMycsGbbCAKeCmD/hyE/hyD3zxznm3KHDXbhy7Y1ipy47zvnxvi46lgg/4WBv4WH9Z5X0nlGoxFZiZzed53vObm4qq1jpqOAITdzOaRrGc04wiAQihFCJGMb6+W4QAhNhGZrlZM2mVutxtGGNa0cMW63E0c5lrnKwyM2+bGybuHAAp5J4P+HZD+HbPaIpiMVrhw6cuGqTnjvjx4889d93XU3wCD/hkW/hkDticXwqsamN558+/HvncpieGajF9MT0CF10UWzgEEcEKGCGCEQQkMKGEQ15umLQAhNhDNzmwtMrBwtcM2rda0bY2i3EycsFuJnmwuWDLG3xMGYAr+AZMBg/4kcP4kuWFTKs4mKjRhSJRGGscNdMctctcta1rWOUa1jhWHBSYm5m5i0DExhiKlc7zxzecxmbvfHj334fHxefg9fD7+D38Xr18Xn358efXjxzz4zNzVzOW54xmuPMCC/joT+OlbLzvhy84yZl8PDxmIVu82zdt7u3s8t2zsuEkmXxuKmqpdp1bVrW3S1Zbs3Nxmb4rJGTjxcm5ud4k9T181g4+AvdhJcSsTCREwmCYmCJiYTAmriQmJEXUxMCYAkmBEwiREoiaiYusxK4iQABEwmErz6vfygCE2EZGmVk4Zsca1vjZtlrTDiZrXDJu4WuXGRu5cOcWZjjc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dIHAOAgAQdBOgFvgYBEK86e6ieJiZFk+4TH5bCJdgCEghIEET//wNFNQhIEESAgAJFNQUDOAtkGSAyCQCQmwMBN8AeRTMJAJCCAgHbxR5FOAgA/gMAe4XSNBJOwKQ/0wCkPwrAA9ECg/4kHP4kHQM44wSTE1dTEXjOLiUCs1mpSiYXRNXSYmJTAiWN4zU1mouphKJRMIRerCJETExMJq4mJicZ5c/CuoisRyctcNcsa4VFVM3N3lNTCFpm5i4giYnM8c877557316dQAHgeD4GamIuLiRBBK0zEwqqmKuLu7jdWXUxz5ejre974zec8d5vjNoUrNSmNVjFcIpCoiIVdriFaisRiuU46IP+C1b+C2PkDt38bdTERcXWamJiYq6TMShEYYhEJRMXExMXVxMTKbxMqVETFE4mIta8zeZvPPwPBOXMdu/Tr06+JxqSL5+F4fTrjNXFxa1rjKBCMREVFVMUQmY2mdxcxMVdQIRJMSAA69PF4WRdTabznnx78+fh73MVOMRREYrVcuVa1WIxVY6d+yMERImZm5m4FRCAiZEzKLpUVMImUSiF8LaAguTRZNyllBYLAiblKBKCSrLNAAlssLBKJaQsllEolBKllgBYAWFSiUCUJQlAAsAJUqUlShADc2FiyyllSxABRKlgBYJsLLFiwABYAF3fPw/T8/4MITYQ5csnOJriYrXLBm2WtMWJktw5cjFa0cN8WNhhwtXLbGAKfSuD/i3I/i3LxfgeCa3dbrcbZsziamYhUVisXy48JyCE/BRp+CkumbPmOBDBmwaKZpZLWYJoRurOeGOGuGuFnw35IITgY4xThEEIwgIyjOMJoowiRjHHn4de0CE2EZGzDM5ZMnK1y2yZFrRq3yLXDbEzW43DLHmxMsjfKwagCncphPxIXfiQfxUxQwIQtTBTFgxYMEqWhK0cVJSovHLh34eLrziC/nlL+eafHbZZJLlvjvi8xklws2y98dzgg/O4s3GV3F1NTEImSYTEotLnx8nwewAhNhDVuywuMLFwtY4WLVa0ZZWq1y2cuVuVtmYNWzBqzcssgAqBASqG8SFniQ7jIuKTETHQkpAS0RLRUlDSkVGRkNDR0FDQaPhZeRl5eXnYuhmZelCC/nzb+fPeWPXeXGd8aLhZt7t7Vmb4R6CE6W2d5kIQjBGKKJFGBGEYRIzrfk53gYAhNhDZwwYMG2JytzM8zVa0bMma1w0ZZFuNs4ZtmuLLjc5GgApyI4X4h7PiHtKqLpsFVhKMNZiLsRgMNgrpqEcteFvwONvxOPvAg/4TDP4TDS6iazi6tdSmkViMYnWdOciEhayEZCc4xjCcIookSM8PR1w4ACE2EMcrLFhbMG63DlauVrRm0yrcTbFlW42LhricsmrhqycACoUBOYP+KXj+KXmYc+Xh4zmLSVEVVarhGoxUITN3nO7zm5uJxnwvJ8LAg/4Krv4Kr+fJV9rhE6moUhLM5vbmzmcpuSIRqIxhjGsbg/CzM5lMQBcSRMIQiSYtCYmYkmbXeefj+wAhNhDnC1Y5mrlgtyZsrla0ZNca1xjyMVrBhhxtm7Fk5c5moApPE4P+Msb+MsflzW51bOJEAIP+CkT+CkXenRjUaqKYzOCD9LxZSC5m53x8vIAhNhGJjhzOM2Vuta4WeRa0aZmq3FkYZFrHLky4suNuzzOWYAp9L4P+Jzb+Jy3iAzjes4zFccXGOfLr03rnjMTUo0HDj0CE/Bu5+DevIAzZ82fdv1Xx7Lo49GnJlzZ9laJRnBeeHRp1a7CDrlNrkkmBExITEomphMJlnPHwevwEITYRmZtnLTE5ZLXGHEyWtHDZqtcYXLla2y4nDXE3zNMLPGAKcimD/iny/ioVxnU1WIjGGIhiVUoMzm7zOdeHjoCD/g2C/g11wrExSYyubzPF1cVpRREVPgccUITNasZzVhGEYRghFAhGJGMEU41x3y6fAAAhNhDXEzYNsrPKtZtcWNa0aY8y3C2btFrHG2yY2LJmzaMGYApjIIP+KzL+K12YrhrtjWuDEVOrXO7zm91YhPwbzfg3PhYijNWd7xzsM6wKKLZuDwCEtSKaM4CSARjCacZ48unH2CE2EMm7XEyZMXK1y3y41rRm4brXDlu4Ws8rXCyaN2+LMwyAClgTg/4wav4wd65671xTURwrs5dAg/4NVP4NS9XynhGKwON78GyFx0EsMMcM8ccMccdMuLn1ACE2EZGDbM5zMWS1lhbt1rRk0YrXGLHhWuM2Zs4xMGWVs4cACmUgg/4x7v4yCZqMRjhjVcGpqY3G7zzvc7qQg/4Nqv4Nm41jE4XPHO98c8723iXCNOWrg8dNzcyTCoVNSlczOc75+OAhNhDhoyYt8TVwtaNXONa0YZXC3C1b5luXFmxOMTNiwbucwApIDIP+NGT+NHOd1tV6jmCD/g3K/g2x4OTUGNiFxiOOOGemnE4XCCE2EN8TjG0ZOMq1rhYZlrRviyrcTLG3WsmzfK4a4mjhi4ygCk0Sgv7Ym/timds3dW3JJ8CD/hCK/hB/5+Rx04MTEW3Ig+GFzFxcytvj1yAhNhDFrmYZGmJmtaYWLRa0b5HK3C5Y5FrRtiyuM2Fq5bYcYAqBATeD/iRA/iRBcOPibqoYrNJmZ3Oc53d3MxOrqq5d+2NaxiqgzV5Ag/4Q7v4Q/+2ccYmLpGKww1aovCZXGUyvfgeDy3IkqZ4cQIPUJRK6tIEwVKkwTKSYRKEpznr5PHAhNhDRxhauWrjEtaZmDZa0ytcq3CyYY1rVs1aZHGFs1bOcYApxK4P+KHL+KIfGZm5mmMVrGo00pCU3ec3m2+Xg64dwg/4RSP4RTdUxi+F1JMzc7nO8zd3F1BhWOXPk8ACDrpbMhIiaETFyJExLN558fF5AITYQ0xtcrVjlbLczPK1WtMeZmtcYWuVbjatG+FhlZsc2NsAKbC6D/ioM/ioNeDTcTCqxiq1FKgiZXd3c3czmN1eOgIL+hJv6End54ZnGWV15u3erVXVbJJ4vizCC+7ne7u2qLEAUBZVu9834flohNhDhoxwsmDfMtzOWGNa0zZGa3DmzZlrdlmws8bHI2a5mQAqJAT+D/i+a/i+bB0TpqFVcXu98c8c7c6mBGIcHDGMa1WqqrRmN1vNAg/4RRP4RU+hx4ZTEpRi9RVcK4NTF3e745buZXUxKJiaq4rV8F6CD4YuZsQiUpJqaRNJSJSi4kJgAvO/B8fPoACE2EMMTTE4bM261vhcZVrRy2yrcOJzjWuc2Fu0aM27Bo2ZACmkig/4zCv4zJYvhOqrFYjVKYtmd3m82z069AIP+EUT+ETGoqs4uZzu85zu8zmJQqODwOvSD8rnLK5iYggq6uLjK2d9fF5+MITYQ4a4sWNo5xLWzBswWtHDRktw5WDRa0x5MuXKyy4sTDCAKVBSD/jWc/jWdd7jiuFMU4VGgg/4QtP4QtXib4R0nWmIjdO9ghO1hrWuGcYzJp108me4hNhGbEwyMsLDKtw4Wrla0Zsci1w2ZtVuXK3YNsjly3YMMoAqhAUiD/hWc/hWT49OvR18bnWdXianV4mIJXdzdrJiYvtNVVSrcrstM3Eziel4Ag/2GX7DWKvlu+GZlmO9c3PPW5K1w6dOHDpjUVN5z4fDx+PHc3WMctctY1XCsVFTjnw48QIPETIRMRCCZmbiUSIETVriYmF6sETUwSTN315+b0CE2EN2DJjlyNmy1o5zNFrTK1ZrcOZvjWt2Lhq4ctsbnHkwgCowBN4P+HVj+HVkdN4nheExld74cWJmIisVhSJ3dxa4VGcZxVoT6+L6+MaZ1x1vONIWxUto06G68ownfDlvfDGLBitqxaLZpUhVnYc6ElCEoRiJxrAhOU5RhGEYRQRgQjGUIEEYxnPHr47wEITYRlwsszDK4YrcjVs5WtHOXMtxYszha3aNMbXDlZZm+VkAKjAE8g/4lmP4lhb0VEIy3eePDjE0VUUwmJzG3HpxiYhKYzExF6uKAg/15H6+feed7mWOVduHLl4TFTM53vd5zm4aa6O2I1GJ4Z0onMcc8QIPwLlMzMSlMRMCZEwiUSiYIRMRmEpS3z8nv5QAhNhDRiyxuWeLCtZ5WTFa0ZZGi3Fmws1rhg1aM2DPNlZZG4ApcFoP+LlT+LmWuHPW8ZxcVFRThmqCE+iu+inhgjojohSFIzVrjtvnchZMJBLLDGhQxwoY546cDhdEAITYRibNWmRk4ZrW7FmwWtGrNqtcYmuRa0cYmDNjjwtsjduAKVxOD/jAe/jAfxe8ccca3U3w48siE+fi+fj1UwYrZMFpRvWeemvKAhONnlGEYziqnW99O/iAhNhDRu1zNMmJstcMGbJa0bZWK3C3aYVrdqxZMGTRq1buWIApKDIP+LjD+LhPn010jhqawg/1eX6vW5zHGG44AhchgY4YEMtODx+UAITYQ3xNcWNuyxrceVq1WtGWNktwtWLNa4x5mWLK0aNcTLCAKVhWD/jPQ/jPRO3HG9bxuLIxvsIP9Cx+hZNa6V0xyxiV5eHfMhZNJo4oECFLGhhhlnvycACE2EZWGLJjyssa1wzwuFrRs3wrXDBqwWtWLBu4yY3OLHlyAClcTg/41FP41B8p1nhxxa7rjrOSE+ha+hbxaIYqZIWiVZ4Z8oIaCvKORICDQcHAoeHiZWTtgITYQxyZM2VjjxrWbZxjWtMrLKtcNG+Vazx5cLPKwY43DXKAKURCE/Ggx+NDHFici+SmSkLRSgv4sy/izW48nmbUeAIagg42Bg4GBIGDhYehj7wAhNhDZxibNsbZytyt8TVa0YMXC1ziZuFrJvjxtGGLGzZtmAApSEoP+O47+O5HHXExus1KmkIP9IN+j55RrGq6TCW448YXCZbRwxRwQoYYY4aa8jIAhNhGPI5buHLVwtcs8bda0bt8a3CwxsFuFowxYXDXLhZMsQApTEYL/ABrx/gA1trHa253nvNCD/Q+foT4rSoJb14dShrSKvYCAgYCBgYGDg4eJl5G8ITYRmZMmONnhyrWzdziWtGrFwtwsmrRbkzZWbZxkaMnOZkAKUA+D/jv2/jvjYjpfS+FVyoCC/i2D+La9zzy8uc3JQIaeormAgEGhYOHj6mBugCE2EYmubKxxZW63CyxNFrRi2wrXDXJkWs8LHE3aN3LllmygCoEBMoP+C6z+C6+Ac7taJ5Yxyxyxy4VhN7557565631veZm1VACD/g70/g8D6eH4XPk8pGlM53N5lMVNVVTidXi6yu88Y7s8wIPyPA3nje7mZgIkESgKmIlEpTN78X14oCE2ENsrHC0w5HK3IyzNFrRyxYrcORjjW4WuRsyw4mznFhygCkoMg/4MWP4MF+sKSquIg/4OpP4OuYjURSOnUIaqiLNAQMBAxs3F1AAhNhGZozas8jNqtzOc2Fa0bMWK1zkctVrlo5Z5WGXDlbZsoAp2JYT8JdX4TKa44YbMmDNi0ZtWbJbNKiNa48efLj04dNrxsIP+Dmb+DlHtHael8OMbve+/Hjx3xzvK4Faz21jghOpnjOdVYohCKCMUREjXLxc7wAAhNhDnIxb5G2bGtyYcOVa0YuXK3E1ZN1rJuycOWOFric5GIApjGoT8MFn4YLdcccc9cq8pzlKlsksktVCD/g6Y/g6Z4anlPKdXpjKczmeteGCF0kWdgjihhQRwoSGGGOe3A4VqgCE2EY2rJs4bs2a1vhbNFrTJmcLcLLG2WsGLFxmwt2GHIxaACnMjg/4WYv4We98dc6mKxrlrhw5cOVaiM73x68evWeuwg/4M4P4M68RwnFYYRSbzvfXfXd2RWOWuHQCE4HG4tZ1jGcqwiEYRgjGEYRTnn499wCE2ENMrbCxcMMi1w4ZOFrTFhxLcTbExWt2+bG3Z5HGbI2wgCmodhPwsufhaZxZqZsWbBowZKWjC98OfPly58ee8M4CD/hDC/hCNa25z13z48d5zaVsw3GMghOdo5dZ1iQijCMYRQiinr5ceQCE2EZmDbFkzM2S1xmytVrTJkyrXORozWtcmJvibY8jVpmxgCoQD+gGD/h44/h4zzdAuZvOeO93d01FVjGK1HLDCoimMRrWscOWuWuHTGunDhjhisFJynNzNxnLc9c7nfFxu74y3N7nN5vd2vcza0oiKrhGsYSnN5zdy2XMrld3vO9555zx3fgzx3vO83nNzJcBVVUYqITVKiNVFU0pFTq8TEQmoiKiqrEaqOmYxIIP+Lt7+Lu3p37A8Jrp26duHKOE1lO5zfHPHe88bzm7nMSTEomppqaXLM2IUmpTBEiaKmIImJRmrTLMZZze93x3149+fXrz73mIxrHDpw1itRjGMYxwqqxFViNRwjWIhCZiRMTlmUzImU3W4zVxJKCamImrq0xJNRMVNIVMX0uKAg/gDxZm7mZu0xeLhExJMRMXUpTBBEolMJgmExExMXUzExMASmJiYmATAAAiYmCYmrTU5xbF5xNXW9SRKpAAJiYJgmAESIlExIBMJgJgATAAEwTPHv6s38EAhNhDJq3w4sbLMtwscbNa0aOGq1xjytFuPI0Zt8LdwzwsGwAqkAU2D/h2I/h2dx0dJ6OEaxVdK8DHDh210jpw1wrGo1CV3vN7nOYncrvOec8c7zznPHfHPF34eDi+Yg/4xpv4xpx258JphNN1aYklc5uMxMREVFRFQjMptCoiJqYtMxnHHXU6gg/KjMzNpZLqYmriQkAJiUSmAmpCJiUSSzO7z4fivcCE2EOczNywc5Wa1ziYNVrTM5arXDhm3Wtm+PC2aZGrRs0YgCoIBKYP+JsT+JrtfDjnWxXFm5zed73e9zF8McOmvAjp0xwCE/F0h+LqVO1dm/cMWa2TFiyWwSwUpJOOPDny6cN9OHDnzgIWTQY+CCVLHHDGQxQwQxRkEMEKCCMhlnyuBNgAhNhGZtixN8eZktYYWOVa0YtGi1zicYluVi3ZNmrNo4xYmoAprHIP+Lg7+Lg3HOtxu83m93uJiscMeFwxygIT8XL34uUcjRDRTNDBTBLEtGFa49t9+vg7whO1vhCc6xrGMIownScYxx8Pg1l0AITYQ3yuGWRs4cLW+Rm4WtG7dktxY82JayxscjRyzcuGzVmAKbiKD/jfe/jffxk1ncZm85u7tNUxVRjPKmIT8W434tx8+Y4FMGjBowZqYKUkjCaeGdYaZ59uMhOxtnGsYwiIxilNGEZVijG/L4dJ94CE2EM2rZowzNMa3DlcMlrRo0brcTly2WtXOJhmxMmuVs2cACocBOYP+IrT+Iqvc63Enes3aTDGKrGo1qMQmpW2vOc7nczMXHgdQg/4vSP4vXcdPB8Dr0OPQxEVhGrxMZm7zdzuNri5m5mZhwvojWYThRTjOMV0YoRQiAQjAQQnARhEiTjXLxcMO4CE2ENsuVhlaOMS3CyYMlrRkyaLcTZswWssjHDkb5WmVy5ZAClkVg/4qIP4qIevK9bjc8YzcXqOHQIP+L6z+L63HCeme0YVBc8b344CEzcLajOCcZxirPHwc7gAhNhGXLkYMGTHItxuW7Ba0ZNHC1wzcNVuNoxasmDPFlctHAAqGATKD/jHe/jHj1yjlcRFSZvO+O99b3nKaxrWOHTlw4cOnDGJnMc8yg/4vtv4vz54XwYjWNY5TwipnK7u83m7uZxzqLqURV6TQhOdk58IxjCacJwjCIjCMCMAIRhGCMJr4+XnlwCE2EMXLNpiZNsS1xkcZlrTE4wrXGPJlWsGLJg4b5XDNy5cACpQBQYP+O3D+O3EPAquGMRU5znjx79efHO0VyxrwjxGFTLM5zPGebrfe98Zul4iC/vsL++ww5jIxm8Zed5tu9d26eLx6chnZ1Vt3Xe897dCE7WCPZnOMIRgjCMUJyiARjCMIwgkIwgjKU4ThOE4o4d/JT5ghNhGJs1cMHOTCtxuGTFa0aMWa1xiaZluHM0atmGJnmYM3IApbF4P+HwL+Hv+103mM3a6pynWrhPxn4fjQBzM+ZmWlgUjFhle8NYCFozmFjnjjjRwwoI4Y57cSp1whNhDjK2YsMeVqtcOcTda0ysmS1yzyt1rlu2zY3DDHibYmwAprI4P+IMb+IONi+E8nCsNKqZ1zxuOLN3Np4cyD/jQk/jQTjk4OFxu9758c7vOUphOIw4cLg8eNc3cruN1MJiJurq4uE8fF8mfCITYQxzZWTHHjZLXGNmwWtGDnEtw4XLRbhas8TNu2cNmWZgAKdCuD/iME/iMFPHxu2YVWo6VWqpUSzW22bWzy48CD/jQW/jQXHLWMNThM3eee853u5urpUKYvt16AhLc7bO9ZiBKsIkIoQjOU4RTknCtcvPg8ACE2ENWLFmzbYW61iyyOFrRi3cLcTnGwWssLNm5xtcbHCwwgClQUg/4mBv4mB05jLnjjUzU8EciD/jP6/jP7co6OU4mCc63mwISXUx3vcqjGF54cfDjQITYQyZNcbFpkcrcuLGxWtMOZytcuGeJbjzZXDhtmb4seRuAKbyOD/ic2/idPua3hjWsctajkxdZneePPfWe+prSD/jTM/jTJ1WKqkzm953vN5m5SxUdJ6aaAhOJONYzjCYjKaEJxhOE4TRrfHwbw8BAhNhDVsyaOWbLItxs3DBa0cN2a1w4bs1uVpjys82PK4x43AApRDoP+KXL+KWHwZ31vja61gIT8aS340j78LBLBaWKsp4yFx2MgyMsdcNdODxMMACE2EMWuRuzbNMq3Iwy41rTI2ZLXGLC5WtMbhgzaNGbnDjbAClURhPxe9fi97z0zy0ywwhLBC2qIhPxpMfjSZ3SYoQlOF5Y511iE5W7TfHVeM44cPDzw3CE2ENMrlrhcOWa1phyN1rRw5xrXDhmzW5WeFpmY48jluzcgCnEjg/4w1P4w90l6jtXbHgY6MVM5vnvnx458GucQg/405v404dcoxFGZ53zvvHGZmYTF4vkrhICE4mbgzvKEaVlGF0YRVlGcIwrC88PNi6whNhDXLlbNcLhgtaZWjFa0bYWK1y3at1uNhlY5XGFg3ZMswAp4LoP+Mxr+Mwur4bhczxvd8b3NzExUaxjsedjwI7RE868FdoP+NOb+NPM1PCK1WMREGbnOZ2uZg3GL0xiek5rig+3Sc5XMymalMXVhEopQLve+vm83nCE2EYXONhja4my3GwYNVrRxmZLcTjCwWt3Ldq1YZGbRpjYgClUUg/45qv45q09Y4uM5gxfDUcCD/jS+/jS/eBeq1WJir1xiONiGtoRZkCgEDBoeJlZ8viE2EOHORk5ctcK3E1bZlrTC2crcThi3WtsjTNkZZHGVhkcgCnMlg/47bv47b+vOec3Go5cNcNcMcLqKtxueN8566yiD/jTy/jTzjXZ0jhEXec8d9c8753c7xcHLfatahONu13reaKKcYIIEIicYxrhz82DwECE2ENczhnhxsMi1qyZuVrRuwyLcTjDkWsnOZrlZYWzVjlZgCpQBP4P+Phr+PhvnWtYYjU1c3vfPe+e5uOFY5dDxp1SU73m93njnOc7zGcb1UaCD/jVW/jVX8WvA8XpeJxGIw4RVQLnc7nia3iaioqJrNXWYtK7rvjM5g/U8CPPvc3MiUxEiYuFxKBECAiYkSTO/F9mY8YAhNhGJg5cuWrBgtZ5mDVa0Zt2S3EyYN1rbM0ws2THMzyM8wAkBCl4hg/4ghP4ghQHSL6T0vlWJoJRms3aC/wABqf4AA1QCeZ5e75mxyc48b4tAg/EibuykJSyuLCW8+H57gCE2ENMLZxhwscS3G2aOVrRniwrcTduxW4cWLI5cZWrnG3xAClsYg/4nvv4nzenXp04TyrWKxyxWGtw2g/4x7P4x6bieK8cUwmbxerakhORKM7znUmmjCM44eDvaACE2EN8uJo1b4cq3E5Zt1rRmyZrXDVxhWuGzVkwx43LnJmYgCmQahPxhPfjCz1MOBix8a+TBmtmta0V2HDhAhPxjPfjGns06GXJllOs8MKwUpLJaOACE6mLlznGcEQhNFWOXi74ZgCE2EMnLVo0aYmi3Nhb5VrRzjbLcLXFmWsMTLJmaNmzlo2aAClkThPxyzfjlZlgpklolqhilTFWFMYCD/jHm/jHz3fW+ued2jGo1ykCEh0KxvOsY1TnHHl6MMAAhNhDdi1bY82PCtw5czFa0y4sS1xjaMFrRnixOWrjCwZN8wApVFoP+Hxz+Hx0ceHXCUrrNKvkAhPxeifi9FGjTwMNFkIRhWMcdAIPlE5hNShaUzx8Hx9AhNhDRy4y5sLPMtatGuJa0xsmy1xha5VrXM5YM27jE0cOXAAprJYP+Hzz+HzGJtltuMzmJKrwPB8A8q6xTWTKD/i9A/i8vqoRMrqYmM43HHj4HglbTG+HGNcSEtJCESME4wjEERGMIzXrv2x5wITYQyxtGWNy2aLczPHlWtMWNytwt8bFaxw48LbFia5mzBuAKdCeD/iBo/iB36eH4Xg1rNIqKxFYUutszmZubrjwxxIT8Xz34vlcOjTxMdoUQRnG9a1vOdYzmnBCU8E7Zt4CD5VCYmV2uLqYESi4uEs549e/P0CE2EZm2Ji3b4sS1xmb5lrRy4ZLXLjCyWtGOFk4ZZXGNq3wgCmsjg/4hnv4hs8w1fJwrTUITF1xjLebzHFGQg/4wLv4wF89M8sxMZjLM7nnPG9zOURnhcYiE63DQjFOsZhKMIRhFFGKdcvNq5wAhNhDTM2yt82HItcNGjZa0aNWC3FkyZFrFu1yN2mXKzYtmAAp1MoP+Ju7+JtWKupjdWuZm3GtzllYjFcDwNVwrEXG8ccyAgv780/vz9KmMnGMTeWWdnZ5ltHuW6Xx5+CiD4LiSBMXE1KCEXEwmwlMRa88fB8+MACE2EM2bFqza5Mi1zhxtlrRy0brXOFy1WsMjZnjzY2rDGxyACnQng/4qUv4qZ6rNXF6nEaqtcGIlOc5zvO52xOuQg/4uYv4uY6qsRhEwm5zd54uM3c1nE1UcL1gAhM3K5soVlOV04xIRhGCKEYwnKsJxx5+O4QAhNhDhoyZ4m7XCtyM2LNa0cY2C3E3aMFrfI4zMW2VniYtGwApQEYP+LFj+LF3c1nW6qMOiKIP+LkD+LiOXS8Is41O5hdJRFo44I4Y0stuJwcGIITYRjzMszHK1ZLWzbDkWtHDRutcuczRbkZNszZpmYscOPCAKgwExg/4zcv4zc46TwjhvUrnbN5vd5bkYYjoedfCtRFxvdcyD/i8e/i8f6644663hVY4Y1VYhLLcZu2ZLmZm659s22ITNyuXCMqywwvCskaThGU5RQjBGEYkYRE53082DwUAhNhDPM0zMG2JstYscmJa0xs2K1w3btFrDHla4szZhizM8IApgG4P+NiT+Njec8s8p6Tw4VWETG8ucb42Ag/4uVP4uN4iojjXOd53e823GbpmAhOxbnwimmjMEYRnXDv4rMCE2EOXOTE0bOca3Kxb5lrRw2YLcWVy0W5GmVnlbtm7nDmZACm0lg/43av43T4uM1zji5xzzm81vhGq8A8bhXTGOUzaD/i3g/i3Zq8TU6nV4km5yyzJxq1b5RMCD7YLLRc3FxcRKJImYmb6+v1nwACE2EZWTZhkcY2y3Myw5VrRg4yLcOZqxW42bBmwYtcLDKxaACoUBLoP+QGD+QE+LR4PieL2744tuMZi4YiMVjhHDUVExNx16ZziE/Fv1+LhGEZSyZ81K8LHgngracJwqqnHHuzkU4zhO2OkbwITgJzrGcUIyjKEYRRlWVYRhGIIwjGccefko+CAhNhDhq2zM8WJqtYuMWRa0bsWi3Dkct1rdkxctcObI0bNWwApwIYP+QwL+QwPxdbjMZw04Y4arGFZnOb4xzJCD/i1S/i1TxwnpPbOrjN3vOeed5zNozw2qQIXIXxQQwRpY44UJDBBDDBDBHBPHXk5YdkAhNhGHM3xYcuRytc4XDda0YMWy3E5ZMFuZgzw4suFxhcOGIAqNATmD/kQ8/kQv7Xpjbe88c8Z2zVVjoPKmKRnLjPFueN73e7uZpNUAg/4sXv4sc6mcRjGOFapiLvO5zxHLMREammLxeNxa7lPHluMwhORud2MEYRQIwiRIwihGAhCEIyQTlWE0YxjfP05w5gAhNhDPIzxOGWJgtY48uJa0zMWa1y0zN1rJxlbtGzDLjwuG4AqkAUyD/hPQ/hP5mtRqu3ftqscGNYjGKxjGp4RGImkxSJxEVhKsxKcRhUSznOd728Nx8UCD/gGy/gHJ5Xyzq65Kw1WYlduNcazeYzGVTFTBMxktMTU4nEwmriERPCZriITdWKM5ookYEYRlGSEZTIkUIgRhGEUIyjBCJEiEYRnh7eF4ACE2ENmmFhmbOGi3M4yMVrTI2xLXDlm3WuWzRqyY5GznI3b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BHAOAgAQdA8QCIAEQrzp7qJ4mJkWT7hMflsIl2AMISBBEgIACRTUFAzgLZBkgMgkAkJsDATfAHkUzCQCQggIB28UeRTgIAP4DAHuF0jQSTsCkP9MApD8KggEyg/4J7P4J7evStVjGKpqI4Rrh0jwsdK4VwqHCuFcq1rlHDVxlvuCD/h8Q/h8R6m8xM6cK1VRFxxcYQ4RyjhOs1lO5mMa1w8DAg/GTndzIhCkQJmUpETETBJc8/f6vGCE2EMcLTI3c5MS3KyctFrRi0YLcLFs3WsmuVg4bssjDK1c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KHAOAgAQdA/oCbAEQrzp7qJ4mJkWT7hMflsIl2AMISBBEgIACRTUFAzgLZBkgMgkAkJsDATfAHkUzCQCQggIB28UeRTgIAP4DAHuF0jQSTsCkP9MApD8KbiiD/jWO/jWfKnp16Dwr1XLHDHLHCIM8b553z3PWOoCD/i40/i41hEzjI6c5uZyuZq6hURExGuOpAIPlpK4mZlIJTIEwJzfg+XnxgCE2EMmTjCwbsXC3GyxMFrRg0zLXDNnmWsHLhszcZGGPGwcgClsWg/45Kv45O5rjW4uM4php0nHIhPxZPfiyLwaIbIZoYIoq1jrYc+OE5WOE5wjCc5xjGMY3y8uMACE2EM27fHkY5nK1jjwtlrRmzcrXLRvjWsHOVmwaNWONtmcACm4ig/46mv46q7qdXpU06b1NYiMKipqZxjrwg/4w0P4wk7xmd8c8d9Twc8c5u6jhXDGOV8sZ0ITmY6xnWFSQlOMLwirKCMa4eDlj4CAhNhDXG2ZZcrXCtZt2WRa0xOMi1yzzN1rbFjbMcjjI3xYmQAqIATGD/j68/j7DzvnPGblwrWumvA4cKYm95znv27ts0iOGNY6OFZCD/jEm/jE54YrhXDHCKzOd8ee+OdrVGp8LwfAeBWqjF3vfGe9Z2IPh4nHNzJEXEzcWVN1dTWcSJVcTFtz18PrQITYRiZZcTLJlxLW+No1WtHLnKtctMzNa5xuXGFxjZYmWZoAKnQE6hPyCnfkFprPDKckpYKWtgpgtkjaUlCMJzw1x4b48efLXLWspZsWTZbdLYtSE/GMp+MZO0oWUQmnGs61w3x4ct8+HDfDO8aZMmbZs5HE4G7JowYJzy466Y8GOXLOD8iN7KuLrcXKBV3ExKYSTExEIiYlK97m9+TPqACE2EMWmVwxysnK3E4Y5VrRkybLXLRhmWtMzNk2at2jBqzwgCmkeg/5EyP5Ep53e+M+G4ztMOEcsctcOkcuzkIT8YxH4xo4KJZNOimKmTBaNJr3veuW88oCFiujhjQQQwEJGQwo4YZcDk4mqITYQ3xtmDNtlyLcOTNiWtMWPKtxZsLBbicN2jNg5cs2uRoAKjQEyg/5KZv5KV++M8+Xk1luxWMY1jlHKscKxFt56559Z3Y5VXhYAhPxiIfjEbwbdmvVpyStDJKlJSjCqt64c+PDlw4Z3spTBbFiwYqYk4YyE4mTDPDG85kYREpwIynBCKERGCKKNa49+OHgIITYRhZsXDBhiyrXLnFiWtGLfGtwsWTZa3bMGLRq0bMXOHMAKYRaD/k/8/lAVc953e7lNRw5R27R0hfirq+KwebGUYTAYLAYKqyKSWeXB114msIXSTZOWGmFCihhRxy4XDytQITYQ0aN2bVk2yLcmPNjWtMWPItw48LhblyYWTDJiZYm+VsAKmAE1g/5Lvv5Lq89Na7Vy4Rwntvpxrjnn168+PPPVu9uc8Z4zluJHC+HDHICE/F89+L4vKnGkY0w0wxxsscd53vdXEyM1tVNVt2bhYt1tFKTww0x0586El4Ei7cZxvOc1YQlSEqQgghKKMSMUZRQjGMb4eHwUvAQhNhDhnhx48zTEtY4mzZa0YZWy1zlcuVuLHmZtWjFphYMMgApPDYX5OHPk4FswGGuxVVViGcCD/i/0/i/p68c54K1wUIaarEBdoOJpaODgagAhNhDjGxZtm+HCtaYmjNa0buci3FmYsFuRjhZ5GWLK1c5HAA=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2HAOAgAQdBO4M7AcBEK86e6ieJiZFk+4TH5bCJdgCEghIEESAgAJFNQhIEET//wNFNQQHAgtkAzgLZBg2FDIIAI4pAa0BfkMzCADoGQFeCX5DIDIJAJCbAwE3wB5FMwkAkIICAdvFHkU4CAD+AwB7hdI0DxISZPRNQQgBTUESTsCkP9MApD8KNAiC/jIr+MiwAIL+AvP4C9AAITYRjy48uRsywrWLDE2WtGmNgtcOHOVa2yuGeTK2xYnDDCANARoBCQEXAQqKATaF+P474/jzS6QAaHQCCGCCOCCGCBEihkhjihjgQkc081uKtjCF8hV5CsxGJAGw2OkvqmqhmkQx1oa45UaWGCFHBHFPFLJhcdbGhNHS7MowihOsUYiESEYxlEQhEhEEYRjGc8PB19YhNhDRgza4WrRutxMmTNa0Ytm63E1ZY1rFzmYZXOZm1cucgAppKIL/ACBN/gBAv8LGrnnO52WSyRxMsSbL6aCD/aCfs9+rwvD8LfByjhWGJrMXNZKSldzzi+qDVEQgJXCYuCyYkC3fz+vlACE2EYnLRi0aOGi1k0YMFrTC3zLXONqxW4sjlm5yOcrBjiaACl0agv8AH8X+AD+XZ2eZ2XlmcvGR4viAg/4FRP4FH3CeEajhnFxDM3d5z13Ag9YRE1cZi7WkmZ59/R0AITYQwZuHGXKxbLcWVjlWtGmPEtcMsOZayw48LNy4cZG2NsAKXRqD/j/A/j/Lu8ZrOLhDUOERVTiuIIP+DZD+DWXhPLPLPLet1KLmpuOKO4CE0BWE0U4oThFNXLtz9QAhNhDBmwa43DNmtc5crBa0x5WC3C5xZVuVg5bs2zfI0ZMGgApzJ4P+QAr+QAvOB16cVXdTcSubrOL1FRwxHSa1IIP+FlL+FlPr0GM+FXCulco1FREUbnM8745jrmeIhOJVWMZxinBCJGURCcIwinCNcPH1vAQhNhDhjhbuHOFytyN3OVa0xt8K1y1bY1rnG3xsG2Jvmbt24ApoJIL/AB/l/gA/zVs7lu5aIZmcnMY558Xog/4eiP4eiXaq6OUcL5TiYVltxu7zbMccZyCD5dLWmxaZSi4mJi6tN579fH6AITYQwzNmDHIywrXGbDmWtMuJitctHLha3ZMGTfHhxuWWJkAKZSOD/j+Q/j+RBcbxmLjNXJNTTUOme2dYg/4mvP4mvQdDlHLWoxVRqcE5zxvvHfOQg48y7m0zczMTEhMxJbOePj+HoCE2EYmWVhky5ma3JlwtlrRthcrXDRu3Ws8TDLlYOcrLGxZACmkmg/4/yP4/zaOvR16d8RKSSamoqoqqnWaSg/4vUP4vX+hdOnXwlVwrhGkFsxMi63cbg+nkcb3cymSLiSYF1KZmc8fH8WPSITYRlZtmTRiwarW+RgwWtGjbMtcNWrha3YNmTfGwxtmzfEAKbymC/wAfOf4APnQeWeZubLiXkmSYwwvjyz2Ag/439P439QeV16NODhfKIoqczGYnc2zXHeZAg/c8FNrlcotMxms1MSialMs57+T3jgAhNhDltkcs8TZytYtWeFa0wuGS1xhatVrbLmcNmjDNhcMcoApYEIbx+KePxWnpp2cm5SBhIGGhCOCH8gcnkDlolFrFZtktgkAhiEQGBoTZxOLKcazjG+HPviAhNhGJs5zN8ORqtbs8mJa0y5cq3DmYY1rVszZsGjdpixNGoApvK4P+NND+NOffS9GmFZ8bNVFy3OXFubniuYnEcL4Ag/0Hn6CEmJldp6+BxIhV0q9XjOs1cXF74dZAg+0TOV2lEkEIRASlImZ34Ph8wCE2EMWDfNlwuGC1q0atFrRozcrXDlm1W5s2Fm2xY22Fi2xgCmoig/42kP42idxLr08vpuJidTiMRGIisIiM1ACD/TZfpxfA58nftOGo1WKiVzO7u7vjXW4AhMEowmiRCMIoiMYRhGdb6eD4CCE2EYsTFi5Y5mi3HkxZlrRiycLXLVxlWuWGFsyxsW7Ni0YAClQThPxwYfjg3y2w4J4L4IQxTxVyY8CD/N4fmydarlE53nO+8d8d8IL7PZDdd3e3u+aAITYQ4ys2mZs1cLcOJi3WtMzNytcMcjBbhYN2zPHicYs2VwAKSg6D/jdm/jdVxrGoqYzHGYL+JSv4lNzdec8rJYXUV5eOCFHDPLbbliE2EM2zhthZtGy3K4xNVrRnibLcWJq3WuGWRw4xuczVphYACnEmg/47LP47O7q8MXphqOEcKwN5zx3vfPOZbxCE+ZW+ZHpixZKYKQje+G+PHhw1x1y4a1urGNMEMWTRoIPlyucpmSYkSq0SJqUr4+3z8QAhNhGHE2YZsWZytzN8WZa0Y5Wi3E1x5FubGzYNmubNhzZmQApWFYP+O/r+O/vOMxcXF1davUaxYIP9zV+5P59HKOV4zW6zON8FgITgRnGMyMSqs6317+kAITYQwbNGbXMyZLcjhq2WtMbhstxMc2Na1ws8zRgxZtHDZyAKaiSD/jvA/juvrrHG93ucxmmoxHQ7YrUUN1nIg/4GkP4GddNTUauJjbjvOeOTqmZmIxfSJIOtTUwuLi4upiaySmJiWb58/R5AITYRizZcrdiwyLWTJkxWtMLXKtc427Na0wtMmXFmYs2znMAKWxiC/wAXQf4ALoQl7zzzZJLy89uAg/4Prv4Prw8DFcK5TErzWcM4hcUhlhhjhhgjQoYUsc9eJr1AITYRkZ4mzVy4brWuZrlWtGOZmtxOczhazZN8WLJhctWLhwAKlgFFg/47Yv47Yw703G4SxEVURFRiq1WqVKZm2WZ45zxznje85i4rWOFeBrWAg/4HFv4HFw6cdVWKqpxMUgud7zxveZzN5Zi0ri5IxwxrljDU54b7bITdNOMUU4REQiijAjKMEIwRjBFCMAhEIwiRnXHt4bwIITYQ3Zt3LjJizLXDNyyWtGblstcsG+ZazyYnDPI4ascTbGAKfi+D/jwk/jwx3M5bXMMRw1yx24cscmDM3m97zx49d87vjhKD/hfK/hfPiMRjWOVcIxMTd7vnfffPrvrx6rMY5a1w1w4dugCDxwm0yTEoSSTEolEwmIBGZ68/RkAhNhDBtmb5mLJytzOGLla0cucS1ziaNVuVywYsszJphYMGgApYEoP+PEr+PEu8bi8bxcRfJdCD/h/m/h+9ntHKeUxeb5xx52CGpIODQsHDwcGgYODiZ+TgMAAhNhDVlmyuWzhktxsWTla0ZYcK3C2yZVrfG1bZmjfHmbuMQAqKATOD/jtm/jtvxlczOZukOEcK4Y1GqpEyu5245zx3d5rOKzqD/ieY/ietiIjDlfDhjlyrhFIzxnnvfHnz58efPOcrprWscsdukcCElKEYQjKMJwmRhOE4RRBCMIwRQjGEYThW+fjw8CAhNhGVnhYtMzPGtYuHLZa0Zssa1ziYYlrXHjy5s2ZozxZWAApaF4P+O/z+PAPHOK3i6msxJES5ZIP+MDL+MCfn5GarUarlekxlxzXMhN2NGSBGMJzhWGGvB4LpACE2EMGeFxmY5Mq1szcZFrTHibLcLPNmW4WGNg2c5MjHC0xgCowBM4P+OiL+OimERx4eDS5mcTynhWuGuGuFdIMzed53vfPj14897tzAhPx0+fjqVtCObfujaWCGCmJkhivbGy4d+PLpx58da5YzjZGWSlsFKbiD4WqECZtJInGYmJSjOLiJi6mJiZ7+XnzgITYQ3w48OXNibLW7JniWtG7LItc5sTda5cYWTHI3ctWzZuAKkAFBg/4rmP4rlb7d/E44mripjOs4uLjK8zeYyM1cZjdZXM3OYmDGGJ5JoIP+Ifj+IgXlz5bxMRFKjUaw5MKVC9TioRac3d1mpRCS5m43W82Ag+05smJQKRKYmLRZVxM0TCYmJCYlErjN583wY+CAITYRhxsWbXG1brWbTNhWtGzFstwtGLdayzYsbHEwxOc2ZkAKZSCD/jAK/jAThMMd8ZZm4mCiIioqJ5CD/iR0/iSD3ojl37RiOFcK1GIpcZji488AhNFqzmjFWEYwCEYRJxnPDrz9ACE2EMnDBpjzMMK1w1buFrTJkxLXDHIzW5M2RhjbYmzVvmzACkwSg/4s+P4s+Tyt8McIxFRMZ2CC/tkL+2Qwxsm5LJ2D8aZnNyWTd9fD4iE2EN8jLM1w5my3LizMVrTMyyLcOJq2W5smLK0csmWJxjYgCmQfg/4wKP4wJ6m+nXxPF8TjymohMLq4XVxYg/4nUP4nPbjwfA8E8VPNaqjFY0xXC+kwgvGbMySx3d2tirbvnz8PkCE2EZmbBxjZtGC1g3bNlrRlkYrcTBvhWt8jTJjcZcjBuwygCmokg/4zaP4zW26zW42zM5khqeUYxio1dXEZg/4nZv4ndYmM63jOpimMVFVUTFxlNxuZ2ITdCMYxnOKaMRCMCMIoRivXLw69gCE2EMGrhs1ZNsa1zmwuFrRuyaLXDZvhWsXObHiyNWeZrhZACnIpg/41Av40663jjjnXGM3Xh4yyq9ODs5Vpi4jjrfGwg/4naP4nbZuMxmpI6eDy4RisMKuJhK11mmaAg+nCUzNpm4tMTETBUyEZTe/F9F0AITYRkcuWTLNhyLczFi3WtG7HCtxZczda5yOcLDK5w4cTRiAKfi+D/iyo/iyd5jVxGqxERUr3d553xnnG4zM5i5YvlPLpgIP+MM7+MN/sPAxGKxjWK1rGNTwU3N3zvnO553eb447r4oPxs5WldXUxF1mpEIgRMpmYy3vj4fi15wAhNhDdhibMMuZutYZWrNa0yOMS1y5YMFrhi5zOGjFrmcscIApcF4P+Mgb+Mge67xmbzJVVXCsa3oCE/Gfh+M/HTow4rMTJKkcCNMMpYwCE3KznCMYRhGEUZ3158rtAITYRhxtcznI2xrcWPExWtMTDItc5MTZa4cOWzJo1xtGTZkAKRwuD/i/8/i/95VjGKjWwg/415v41571dIcuohIdbXHHPDl345CE2EYsWRm3ZuHC1k3cZFrTJlbLcWZy3WtW+XK0bMsLJm1aACloXg/4xuv4xu+Pbg4XylU2m7zjnMIP+N3r+N3vxU8W8Zw1WuFajEOCD163hzu5rKZmbXeevfn4AITYQ5xscONtixrcbDHhWtMWbCtwtmjdbix5G+FizbuWLRiAKaCOD/jPm/jPP4ZpmNuLjnM5m5iIxGmsVqHCwg/43Sv43T7na6zjOERWo1rFVSLmzjNcwg/A4XNzKMrSlKJgJmc78nvPpACE2ENMLDEwYsGi1y2ws1rRo3yLcWRljWt2LRu3cOMbRqyYgCmojg/42cP42X5mLu5uOdzOYtFVqOGulcsY4RxiD/jas/ja/i6vF4np4fgTrGK1GISy3OeOJ2IPxsZtlcxcxcCpRKxOc+X5cQCE2ENWbPHjzN2y3FlzOVrRwycLXLbI2W4mjjNkxtHLXHkygCmMfg/4vYv4vYxvHGMxxrK7mLqYjGnDONIP+KW7+KYeZ4b5XidTqNVy1GuCpN1ncgIPwOU3dpXcpEJiUt55+X10AITYQ0bsGLjG5wrW2LK5WtMWXKtctnGRaxYNnOLLhy4WrDMAKUxOD/iyi/iyv5DwqrhWNMbxeQIP+Ks7+Kt3oM4KRONo2hdJNk508McEKOWOfA325YCE2ENmbXKybZnC1tiZ5VrTI5yrcLNpmW5WTjI2yMmDDDkzACnkrg/4vJP4vRY5NRqqxjTERcbvO+Jjmq6YiKjV4xYCD/iq2/iqbxRM5zd73nbaa1PY8JFIuLzXXHOb2hOlm5da1hVERrScIwlCEIIIxjCMYxnPDr3x7QCE2EYcTLC4zMcK1i0b41rTJkZLcWFtiWt2OPCwwt27LKzYAClkZg/4yLP4yO1XWcXUKKVM9u/hX3IP+KsT+KrHeGp4WlcbWnn271mCD9iPBu1zdriQvO+vPjAAhNhDVs3cOGWFwtw42jZa0ysGa3C3ZtFrRtmYuWOVriYM3AAphG4P+Mt7+Mt8M111xrdZhFYxjljpQhPxSFfikXxDRSGamKVpQjeN65Y7Y3ziE4nC55GE4TmijEjGNa59ueAAhNhGNribMsjlgtbN2rVa0zNHC1w0ZMFrBhkYMmONthbssgApcFoP+NKT+NKePFzrnjOJxWta4OWM6hPxSxfilxyaI5qZmJaca4Y5V84CEzdTXhneqcZoxVnl08WHMITYRlcM8LPG5yrW7XM2WtMTfGtcNsLZa0b42bJs2cNXLbGAKiQE1g/41uv41u+NbqYYjVaqMTWU5u7uRuomrrbczxvN8a75cwIT8Vb34q38lI5I0jS8cNbzrhnVOEZSho06HGrklknivCM7zjWeGl7wqhOBxs+uc5kZoxIwiRQIIIIARIoxnXX05PBQhNhDhm4a5mbBitYtGeZa0x5cy1y3YtFrhu0Y42OJkwaNcwAqBATOD/jH2/jH5XjxeHGM1upwxisPAiKxKbvPXlzeHghprU9k8AIP+LlD+LmPG/C8PlGr1GCpXHXt3m7uU1XDr0ds1ERK28Xxog/ClImZRcylIlExKECEXV1bM8e/px4ghNhDXE4bOcONwtY4crla0yY3K3DicY1uVszwsWTZo4xOHIAqPAUKD/jNy/jNz5ytmt6zwnGI1M+JmExNx16deXOra2AADegNbg/4t/v4t/+dcp4NTqYlllz5c4uZiZ116d+3Xo58gAAdOrlzHLmCD8LwuOc3MTMzMSuJgRMSmJRnFxMTEXAJiJiUxd549evXyACE2ENcuXFmcZWi3Dias1rRm3cLXOXE3WsXDZo1btWbHLkxgCoIBNIP+NBz+NCuM641cXUwVVViIxITmMrbWymVRfjeD4GNAg/4t8P4t96zq9XqdIi9brLFyiamYxnFpjNbi0zHHR4NAhOBgjW81UYxRIiMpyjCMBBCMESMYpxw5eTWXgYAhNhDnGxx4WrFstc5mDZa0ZMsy1w5aY1uFzhxs2LnM5aYWYAp0KYP+NXz+NY3wcXNREVqekxwjFQRm88b3e2ZqeCNAg/4t5v4t4cuWalA4+JxhUTUSiYk3V5jrWcyAhOJxIduE4xRRRgIyjCMkBCMUZ3w8He4wITYQ2ZZG7Fw2arczlw4WtHDFutct2DdaxxZGWbLkY5GbLKAKcSOD/jZ0/jaD73jPKeVcOEdMVRc7zx3u73G+SOSD/i46/i4rxfC+GatN23OZ4uM7iZiMXyw0hbs5i5Z4qYp4ZYISCGAQRwQwpYaaczC1wCE2EZMbBq3auci1kxws1rRiwzLcLJu0WuGzZw4w4c2Ji5zACm8ehPxyXfjkv30hWV5YYIwlLBLNLNbFipgrTDlAg/4uRv4uR/H1q8VqOUcmp1a5vjHeuN5khdNRFp4YYY0EMEMCCOKWKOFDHXo54MEAITYRkaM8TjDhZLXOXG2WtMOFitxNMzNazcZGzVmxYtMObEAKcxuG5yLnPYuJrsJ10TERMRBwCFEBCQMNCQUlKyiH8aGXjRHiMDlFlk0PQ+Aw2BwuDwlCYFBoVDIlFqNXa4CEh2HTtKCaMa1hWkYRnXDv48JAITYQzYZMjJuzxLceZm0WtMOXItxM8zdbhytHGZm1ZZmjNwAKbxmH5u7nFYHB5hZ7NbbZbbZbbZZ7NX69WaxPZ4RuNIfxUYeKjeAwWGSeTTebUmkVOpVutWOxVWqT+fE5nACEzak4rxunGomjW/D1uYAhNhDZrkw42TXItcY2DJa0bucq3EwzMVrHK5YZm7Nzjw5HAApkGYXyB3kDxnc4jijhRxiG7C4SmgCH8VjXisbE7nSn06pxiBwOAQGAQKCTSq1SczgAhcFdPTDGhIUKFCljpxODaQAhNhDnJkZZsThqtwsGrla0zNcK3FkcYVrfE3c4mTPE0bsXIAqyATaH5FTkVU7nSi0Sezyfz6ZzKNxqBQNRKLSI7AIBAIDAIHA4LB4PE4JBSl0qdzqYyKBQqCQ6BRumSGDQAIfxDDeIYdAIClktoVDrVbsVjrVbnU7Q+HVGJQuEwWBwWAQSFQiETqo1AhsMnE5s0lgUEQdQ69O4jASD8jXHecyIlMSQISRKIQErJZnOd8efX4GAITYQwaN82LE0xLcLfHkWtG2bItc42Tda0YNWjnIwZ5WrHCAKRguD/OXfnO8TWqjGJIP+ITz+ISXtOC8vBIaWnFjAoeHj5WMAITYQ5xs8bLLkwrWeNrmWtGrRotxOHDla2yMWTRllb4W2HCAKVhiC/iLT+Is1Sk3155LMjJzwhPxDcfiGTred8ZtjPHWcoQxMko6gg60lUoJm7TN3ffy/ACE2EZm7JnkzYWS1thyuVrTM0crXGRtiWuGjHI0yOWrfK1ygClsWg/1qH60XnHe82zwnlHDGOE9NZIP+IMD+IM/p4PgYjCqiasXmu4CExWnGsIxnCMIwjGM8OfPzACE2EM27RhlYOMa1jlxMlrRk5YrcOVs4WsmrJizZOHOFq0xAClMUg/2E37DGNVjEanU01vGceGCD/iEa/iEJhc3N5zm+LNq4gITjZ0VYxRhMivr28IAhNhGXKyaZcrLEtYN2rVa0ZY2S1zhaNluZs2bsWGFszaZGQAplHoP999+/T4Zmcsrpita6Y5YxwnDG90CD/hsW/hsHnWNdNcMYxetxlnOeO+O+rfOghMGS84kIpRJoxnCKMa1y8OvUITYRjYtMmLGxYLWbPC1WtHGXGtcY2ThbmwtW+LE0xYXLZgAKTxGD/cSfuJXhQ8COFUmd8ciD/h80/h81b1vHGEJ1U8CE3QRhNWc63rr4c+IAITYRixNHGbGzarXLdljWtMLFstwsWDRbmwssmRkycOMzVuAKfDGD/Q1fobZRDws1VKtbbcrVM9OvkdcZxmby5c4hwvHQg/4krv4kkc3nqvrnK2KxrHDSkM9eHHeZzDDoxrVTWeaDjUsrhMQuppi6JmbZq6nF4VESmd78vwcAITYQxYuWbTIxbLWzJrhWtGbFgtwtsjNbkcMmOHKwbucLloAKlAFDg/1536/utRyjwo7VULjMzmbbqwc+WVCJhMEwxnW+3fxOdBMMgIT8Rm34jGVMNLxvO8a3jVe0aSZMuQGbPsuhGOPRpZMpixtWvJl0acV4zhhlWC6D8rzPXiV7ZJJgmqTQJXCUJhIJiYJhcbZvPPweQCE2EMcOFo1xNGC1o1c5VrTCzbLXOVuwWtXDjDka5XOLKxYACn0zg/23X7buaTBNWGLTVxicRUanF1c3N3ne+Oed7nPgAIP+JBD+I+e5nLLLv27nXO74745jN1GuVdNa4YrpGsVq6ma70IPoLXJIE1KYkTExIiYmpipq436PfQAhNhGZy5YYWLXMtyMsjRa0aNmy3Fhb4VrNrmx4czjIyy5sgA=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FARwDgIAEHQTWCagHARCvOnuoniYmRZPuEx+WwiXYAhIISBBE//8DRTUISBBEgIACRTUFAzgLZBkgMgkAkJsDATfAHkUzCQCQggIB28UeRTgIAP4DAHuF0jQSTsCkP9MApD8eFogBgoAAEoSgAAAAAAAAAAAAAAAAAAAKZjOC/rxz+us0hOVk2ctZcmySjWtzttdlOsqC/kjT+SQcqIG8tRYymWJcIuWXG5Lk8INACYJEJqYTEpiYTCYkRIXx88AhNhGRpma5m7NitzZmbBa0ZYsy3Fib4VuJpkc4WzJy5Z4sYAqFAUOD/iIW/iGFiMViqrg6XVSuJi4ib0iIgnLOZzd5u83eW4nMzLN3uePUgv5Lo/kuPctrtXZZZJZZLNiXKjBmxncsWbFi82Xw9oNysmYlMTEkSBMTEhEgQQJiZiYkiZZ6+r2AITYQwxYseVgwaLWTZkxWtGblgtcNcbBa1Y5m2XG3ctmbnEAKywP2AoP+HPD+HPEAAFxKasRMyWTCYiYhMLiMxMTeM4TUgqVRExUwEzUkKmfA8HwLhUVjUa1jEYVKLSicruM5QrEa1wrhiqmlxLMJiYlEriYuYuczd3e73nec73PPt3XnGYmkUVMYmkTUiETUpjMsxMyiYmJJgADny8nWb3c7nM5i5ImpqyZmy6lMlbiZtKJqMRDSKlBMTCoQRCCoiMMERFoVi/C8nyOPBdeKg/4LmP4LmQAHheH4mVMSiLiIiIioVEiZiyLhMRMVdXE3E3S5TOZnMSYmomIuZuL5+B4PTitc3aZi9TCImriETUxdETExcTNXUQipq1JhMJgQukxMRdTMXKUpTHixxz3zvnO5zCaiYpOIngxiMVGIqqimLxMcvD8Lv2OfIACYF0AuJmRMCEsTNSiVTBBUwklcTdTMRcIurqBE1M1ITCZTF1F6tjNW5c+ggvVSq1ZYIsoBJQNJRLAJaEtygWEoCUCyVEqWLKLKlBYFiwsSgsWBKAAEtzYCWJFi1uUlBUsrKspc3AJQAAAsLAAEoAAsABYAJsCwAWAAlAbbtu8N/AMAITYQzaMMLBszxrW2Jy1WtGLdytc5Grdbmy5smHEwzZczFyAKowFTg/4c4P4c4c4zhdOVRqsaVUVFVFKilYaxURUYsWi84sqUTGYiyqirbvPHnz4+HzCD/g34/g358HwPB8Bz5NXURNEzKYldWSK3qyFZ4ZxdXETFxaZQimEkpuJjHHCD8DheZzdkhBNSRImJiUSiREomrImJRMJQTESJiS8+L570gCE2EOW7Rw5YMG61q0cM1rTLjYrXLVuxW5nDFrlYt8jZvmcgCogBRIP+HFz+HDmKjDEVOlYxGsaxFYiIqsXrOohcxmc3u13cbXNyu54zx49d5IL+hKv6EhsWzuasqrSqneVZO8rLHDiEslm4FvNuAIPGETElyuJETARMpiYkRdSiYmASiZgXN8+/k4AhNhDLHmyOG+Fotwt2rRa0xMMa3DmxuFrlzjbsmmRy0bsGoAq9AXyC/quD+q4QPg+H5u8cmTM5zxPTxOzu63ct8biZJixc3GZhhbDsdLNWzbWblq7raVdW9tvnNyT4Ll+HoIL+j3P6Pd+P4g+b5/i8lmpra7NiXIkhYq5TCWUrZbKsEvNwzUlzcs0EWFF3KRC5vHnAg3bczIiamExJMSTExIETBATCSJCLgmEwkiU1KJIkIkiUTEkTEwJiQM8/fjAhNhDhs2bNWeFytYNHLJa0zOGq3FkxMFuJuzZ5seZm0yuXIAqlAVmC/ubT+5tQ7y7zsqzvO82IiWXZdmy87iUpc2S5ZcqSyXG5ue5dzcj4G/AAg/4LZv4LZw6dfG46VGs8LqIQiaVNSi5mZtC4lEpJlcpUmJjLbr4Xh+B4PjbhiUccX36Ag6xMTEJhMpmJKlMJSiUwIkRZEokiQJRMJgiQiUzvn5/N8EAhNhGXFkZM8WTKtaMGLla0xMMy1xhcYVuNyzZMsuZk4wsmoAqKAUmD/iJ+/iJ/AB37eDUzMhV0MKxVYxWIVExKErjd856zmVwqamMAgv5xA/nEEAHv13IYkxkzEzRru3d3y87t8rYSY5zOT1fFmIPGpgJuUxIklNSq4JxcCJmBJMXV1MJiUk3OePj+D0AhNhDbIxxuc2JytbZMzNa0wsGS1y3ZM1rVgwysM2LJibOWIApvI4P+Lgr+Lgvt37Xz7d3TqLrcTMXMxNIxOtcQhPwZXfgyvz5stqZcjHiGjTsvKUISQQqheMdIhOReacZpxRjCKEUIpTlOEU8fH3w4wCE2EOWbRmwwssa1vlYMFrRw3ZrXOVwxW5WuRszys2GbNmygCoEBNIT8hhX5DC+DgVheE5xQWlakrWhKFFp4K0rC8bxwzjGM08XB4G/dcIP+CWj+CWnelRFYqoiamUxOW3NznM3GYmJmahqu3ftrfhCCcqwqywhLEkqbNTQ0tu+Xfj8/MCE2EZcjRsybMGi1u2a5FrRsxcrcONzhW4XLhnlYs2Ddy3ZgCmQgg/5D4P5Dzb5Z4RFKm4zxvfHjnd7iarV60IP+Czb+CyvjObu0zOS6zSsREYwxOOCD8TcE3NzEwJXEpiYXfHw+YCE2EOMLFy5bY8q1s0w41rRriarcTVzhWt2eTDhYNmzjFhxACnY0g/5FPP5FUZtcZqIqtViqqNZwwqEVNbZnneeN5m6vV+B16IL+Zpv5mZJfG82LMo29e23bdbdW0THMyerAg+kyuZTCYiVTBASkiSJE3FrnO+vh9CE2EOWLXLha5Wq1u2bOVrRq4wrXDnDjWtGrjK2ZsWuJi1bACnIrg/5HuP5HyZuJIisY1GqxOp0pMTxnnxzx3eZqdRCD/gmK/gmFiowxdTKEzFzxveec7jcZw1FVw01iQIPsuczJNEIhCYJiyZSubnO+vh+sITYQ5aOcmVgxZrWLTNlWtGGbItc4czRa0yNcuHLmYsmLhgAKdiuD/kvu/kvv82pubgrEY4arpXKOFRNTO5555758d7jukIP+CQr+CQvOMOFRiKhMNs53fG+LeOK4kvhnwL5Yg+HC8rTFpIRFIKykmUzF3eePi+LoITYRmxtcLNmxcrWGJpiWtGLBgtxNW+Fa2cOG7Vs5yMsLZkAKTxOD/k4q/k4rHhZ5VycFXm99QIP+CcL+CcMducZqwVGQg48Tc2hErnN8+Pj5ITYRiw4WrTG0aLWDli0WtGrVqtxNcbNa2Zuc2TDibNszHEAKThGD/k3y/k3z8Ce0ds9Lhd5zAIL+a3v5rv8a3m8kmZUAhLZi4rGd5337eAAhNhGRhhbsWrTMtct2TNa0yssK3Czc5VuVziyZMLRkzxYcgApuIoT8pT35S1ZZJZsmKmSWKGKNkJxxxz3z5cuO+dhxgIP+CXz+CWWKiJLvN53fG7ZjMTUqdNY5AITkZY1nOKBAhGCMoxJoqzz8+HEAITYQ0ZN8WFzlaLW7JjmWtGbBotc4sLZa3yZmzHKxy5MrVyAKdyiE/Ijp+RHeEIEIRrs28LHaNJRQrHHHDeM5xjI0bdkQg/4O+v4O1bq44zuevDjmbnNrmazUREYjE6R06+MAhGCMUUIQgjCKaJCKEyMYxhGda6dfaCE2EOGTbE4Y4sa1k0zMVrRtlyrXGFowW42DbK0Ys2LjKzwgCnIog/5HrP5HvdZpdTiMVjlHCdRCMt3x3x475zmt9NSAg/4OeP4Ob6xphWa5xxji3PG83dpRNRWI1HTFgIPtF3dxIiamiJiUWlcWle9+H38wITYRicZsjZm1xrWDJwxWtGWVutxMczhaycssbDIyctGrdsAKaSOD/kre/krzlcNTyrWuFaYmtzllmb3HeOcgg/4OHP4OEdNRNI3jjG73eZzdzMyhiK1IhGKMUIwRjCCCMEYxIxRnW+fhz5whNhGJu4ZZMrnGty5sWVa0cNcK3C1wtluZgyYtWDVsyzYcgApUEoP+TlT+TkWODwI1EzeeOevWgIP+Dnr+DnfMXKVXhFa5+ACFxSWWFHGlQxx14evUACE2EMW+Ju4wtWS1lhwuFrRkzcrXDVwzWtsjVs5ZNmeHK2bAClgVg/5Ofv5OhcPIVrWkWvbnjOSD/g9C/g854lceG4mphet51xCFz0OPQQkMcMMaWOfA4uHTACE2EOMbDKwYM2K1xhw4lrTEybLcTnMyWt2zTCzcYcbXC0cACoIBOIP+P8L+P8GLA69PBxdzZUVisVisNKRnW15zm85tlmuPAIP+Ccb+CdOenh+Fx4Hg+ByU4TUSmhNzued7vjc3MTDEViOVdI4Ygs+zt3atuyqSiWCIS5c7C7Lbt734fpAhNhGNw3Zs2OHItcucmZa0w5Ga1zhbY1uHJictmLLI3yZsoAqMATmD/j9a/j9b7d2tnLn06+B4PTq6dQESTKM1EwiJi6uriJYyhPwcEfg4Jy5GfMa9WXJp0ZcitAYseqMKQhKME4ThOMYVhOMcejSzZwCE0Zr1rGYQmRjAIwjGEYCEYRRQiIIwinfDzccO0CE2EYnLZg2wtcy3I0zM1rRywxrcTNvlWssrJhhctG7PIybgCoABM4P+QuT+QueC6Otbu01PJwqtYxhwazrdZuc31vnvvfWL5wCD/g6G/g6f8Y69DkxUYQi8ZrK75zm+M813mYmorGo6RngAg+FREpMzMxJJDFxETEyTIuJXE3fo+G9YITYQzctsTlmzZrcLRw0WtG7dutwsczla1Z5m+Vy0Z5mbXEAKXhyC/wBGcf4AjOXeJs7zs3NnfHnFkzKAg/4Ndv4Nd3Ln4VzwUxFQtN3bduaEzUjGNUEYJoxRRTnfTxXYITYQzcOMjhq4YrcOHI5WtMTbKtcNG7Za5ytnDXI1xY8rPCAKmAFEg/5Vuv5V0bmpqdTqIqlIYmMZ1KLRmY6+BzTMbq2eHj8rmEIxUVq+V4qwg/4NAP4M/eTVMRBFRMbji473d3NxMInl4upuLiJxHLjwqKcJxFVETN1fcIP4E8nnM2TImYlEwmrqZhIiREokmCYRKJEznr5/HyghNhDNi5cOWjlytaOGrRa0xNsa3DhxYluHJlYNGWJi4YssIArfAXmE/I2N+RsfFjpUAXteSKMIwhOkK0lPJl3YZRlCNo0haMpIwiqjWM5zmy5MurXo07NurXo05MurXuqpOk04xy6NLRptfFjzXQjCE4RjOWGWDCCD/hA0/hA18nyOvQAcufgWqJVknr4Xh9OvLnyyC4SmYAiYmpi4kCYiQut0iaqYlNW48OvTv28XTK5iYqdT248Agvm8e92VZdNglSwsoSypZUssoAEpKlLBIspVljCWU2WWKWbfPn8B/L6AITYRia5c2VwyzLWLZq5WtHDZgtxMG7BaxZ5mTdg4b5GeJmAKVxiD/kjC/kjD1urG6zrcLi6utcSD/hOa/hOb79uvQeJCoqYmWcXzg+HgZvcyIiUlzvPi+PQhNhGZnmb5GTLItxsGbZa0cNcS1xlYZVuZvjwtmTTFhaN3AApxJoP+Sfr+Sg2bxeIxrOOSoxRcZzc8cslKxy5gg/4UOP4UJeErm768ufGcpusVitViKhMXOevheGCE4WNCc4pwnCMYRIwiQgQEZ1x8XD1AITYQ2ZMsmXNhyLWThtkWtHGJmtxYmzlayb5szRnlxY8TliAKgQEzg/5L1P5L50Wus4mIxGo8RwrlGKGd54898et5vcpqtcK6cICD/hTg/hTpYnU4wwmMuuu+d53tuaiq4VrwOPDhprEVNVeJsIPtNQlmcykETCYIuF1MQRJK4zPXz+fQITYQ0ytm7PFlcrWbJliWtMOFgtcZW+Jaxxt8uNwxwuMWbMAKbCaD/k4q/k4V8XwusTG27u91vhdVqsNYqsUi44iD/hUm/hUz5eLirjNTURGI4MRicILTc5njxoCD8bnETMysQoJtcJFrzvwfJ0AhNhDLI5Y5sTjKtzNcOJa0cuW63E2aN1rPNlbY2WFyxbNW4ApYEoP+T4D+T4Hp18LPS+DUxFxOwIP+FPD+FPGJ7Z1NKOHGK6iGgraArYVAQaBg4ODiZGXh7AAhNhDdzmc5GTRwtyNcWNa0xtWC3C2ZOFrdkxYY2OXK2yZmoApSDoT8pIX5SZ64dM9M8MYUnkCD/hTm/hT75dI8COFRrF6AhoC+gKeDhYWDhY23LYAhNhGXE1yM8uFityt2Lha0ZZsa1w3xtVrlxhbYczXNjy48QAkBCnAmhPxATfiAnC9qVxY+BWkLMUMEMEcU5Tne9cOHHHTkg/4NRv4NRw8DweHHlz1mLZnM3dyhSsXyvg4Ag+U4iYRcZXImJq4urEpzff3WACE2EMGzjLhZuW61mza5lrTNlyrXGNoxWuGTXNhcZW2LG3ZACmQahPxYvfixfatfAvkhihilKdIzjWeGGPPng/4OCv4OC0xu9bZi4zF1dVMcGoXESRyxoIYY0cMMMMMEcEtOdni1wCE2EM3GTK4bNnK1xlaZVrTE5zLXLJuyWtWbVnicNGTNk2bAClkYgv7Xw/tfE9dLt7dq253OeYT8GBH4MCcmXiYbRslGU6JyvK8WcITBihes0YRQRRjGc659fKAhNhDJo4cs2DVutcMMmZa0Ztmq3E1yMlrFq2atGLJxkYZGAAqDATeD/id+/ieLnepmjETiFQqMKQhMWuc3xnec2uojhEcsOwCD/gvU/gvXhwcGo1NDM3ccY2zHNm5lLFTrDhelQrFRmoSXW6MYoiKEYIwjAighGU4wjFFGU5QQQijee3iuUCE2EOHDHI2xZGS1jlxZFrRizYLXLbM1Ws2jHIzY5cWLC5ygClwXg/4y3v4y3+at1cXV1nU4VqM+AIP+DHz+DH3EYqsVURCM5bm/BoCFoxE9MscBBDBDDHDHLPfj2gAhNhGPEycuWjXIty4XGZa0c42q3Flx5luLMyZNczLG1ZtGgAqEATOE/Ggl+NBPPmy5BsnDBCkJRRneMcOXVrZM9azw1x1jGCVKZI5KUIP+DN7+DN+JBqbhMriYmEB0mlYirYi0zXM8PsCE7VujOcSKKEYiMIoTgRgjSMowjCMUU4zz8nDDwAAhNhGZrmbYcTFytZZWTha0yZMi1xhbtluZljaOcOTFjYY2oApODoT8aCH40CZtTNLFioZwg/4OGP4OKanpx4I4SjKHj0igEzgKBwOExOXk+CE2EN2jJzlctGK3G1yuVrRuzarcLBy1WtMuFs0Y4nDNnlYgCQAKjAE+g/4hGv4hFZvwLmoq9KmYtnM5vbd7ZmTEYrHTny5RwjlWiJm7uMqAg/4O8P4PAa5eHymYiJwisRioVMxMplaZmZmSc4upqKauq3qd2IOvCmZmbmZmYuCYQQgmRMTCYhEwmLJLnfH3Y4AhNhGbFkaMHDNotwtmLNa0Y5cK1w1YNVuNjkbNmOLLmaZcYAqaAUmD/i0y/i0zESOk1jhjGIic7zx483Pd3cwiIiMRVarV6ua79u6Y8fWc7yzO8VvAg/4POP4POe/Z4PgBEwJiJiYmLduMXESxKIRKYLpfHwPBdOtTmrWXqECD8bhObu7taYTEwmJIEJJJJiRBCEEJiUpTfPx/LjygITYQwyYcblrkZrcOLG3WtMjVytcOGbBa4bsWzZi1auWjhoAJAQptJoP+IJb+IJHMScOJ06+BGeDU8I4NYU3eec+DfcCD/hDa/hDp6c+Rz5HXpzqWcZiyZIRTheIAhJczLet4wSigjERQiiIo1nffvdohNhDLC5cY8jNutzY8mFa0xM3C3FiZ5FrZyya48bNpha5coApSGIL+2Hv7YfA7OxW87NXfiIP+Dzj+DzkHgXSpi4Kzqd8ghME0BCBGMYozXvp09AAhNhDJm2x48TBqtw4ceVa0cMMq3DlxOVuJjjw5nDJuyy4sIAqPAUCD/igK/igLPDxObzaFYrhWo5RiNZxbc8Z3e5m11EVy79jg1HCKxNSAg/4PFP4PJeysRTU1NXURMTc5zvN5vKbhMRNIjDl16HfgkjE8MZwAg8eNvN3MxIXAiEQtMyTVxEpgCEwmExN56+u8ACE2EYmLlq3bNG61w1YNFrRtlxrXDfFhW4cjnLjY42WbDhcAClUWg/4siP4sifI3wqq1FQiYhlPUg/4Qfv4Qf6zOY463UxiJVcYshNEEUZkysYzRvt27gCE2EMcrFm5Z5HK3G0x4VrTMwZrcLlm4WtnGVw1ZZM2FrjxgCksQg/4yGv4yG2cdcXKImKCE/B69+D19s27KyQjBGACD4ItEpTm+PHqAITYQwbtGLnNlaLWDNtlWtGzhytwtm+RbkaMW7BhkYMc2JmAKdCuD/jN2/jOPTOGK1is+ZuKxGCMt549Y8GetbxOKisbAg/4PqP4PoZwxcTW459Otzd5SmorGukco5KKtXECDx0mZtZJF1MiYmBVSQm736vhvCCE2EMGOTK4bMMi1jhcNVrRi4xLcLHK0Ws8bJnla5mubEzyACQAKXh2D/Y/fsfwd+WZ3HNmLqdKw7ICD/g30/g31BXThyx2rhWMs3u883XyQhOxrwzqI0mhOE0RGNcvD3w4QITYQ4c5mjPKzcrW7XEzWtMmVitw4nLlblbNW+HJhYsXLHMAKURGD/dGfun43HHG8RnlvpciD/g6A/g5f7RphF5bnPhyAhOtvlGE71nGda8HguQAhNhGPCxZZMOPMtY5XLVa0yNHC1yyysFuLEwaN22Zm1cuGYApTFYP9hB+whHlXrhynEIvO0cSC/oOD+g4RrxSby3nU9oaSqkFeiAgUHAwaHiZuVgKgITYQ0atsWVjiZrWrbMzWtG7RotxY82Va4ZYmLXK2xtWWFiAKUBKD/f3fv7zvwWlDDWuYhPwg+fhB9NlbMBLDbKjrhdNJBp40KKGGGWXA4+HDACE2EZWGVk5bM2C1iwyNFrRy3YrXDVpjWsmzFyyYscrdiwyACmoehPwGcfgMfw5zfOOet4VwStkyUwYoYpYGCdSD/g5Y/g5t1yOHLhy5VqIcb3eeOZ431Z6ghORwOzCCCsUYxgjFBGKscvJvYCE2EMHLVqzZs8S3FlyZVrRs1zLcTNs0WuceRmzZuGTDC0bgClQThPwDmfgHj2HCYJYBGGGE7oP+D9j+D+XkcN4uLJq4rICFq0EGdhnQwQxoZZacPhaAITYQzyYmWXJlZLWOPCwWtMrNutw5XGNbiYuMeFg0zMsTnCAKoAFEg/4FtP4Fw+ng1079ieE1VY1WqxERM3O9548efO5uWFTU108Pwt8qUhNZi9FAg/4Q7v4Q4evgeCqzrHWc8d8blOp6axw1rWu2NVSc7zm92LrwJxUYiJZZZ62Ag/C9qPX3cylMysImJRMxMTETCJiYImUkxMQJZnPg+jHsACE2EYcjlgxzMMS3LkYM1rRlicLcTZq0WtsLNhhZ4sTjIywgCoEBMoP+CdD+CdEeLjjPOs0xjWtR4GNYwmb3xzzY2iIimI4TygCD/g+6/g+7F9GKxUJm7vvw653czFVWqeNuqg3bnPg115iD8ryvH8W6TWYlMkomJRKYuhAiUs3vrz8XwCE2ENsjBhjysm61zhb4lrRviwrcTfM0WtsmRvjyMWuTKycgCmYahPwcpfg4925OTDLPHHDCMqUlitbRLRGUAIT8Gdn4NAdWHNkpklklgUnGF2WOuGnLUITjcqfTrVEIpxijOd8O/HyAITYQ5zYnDPLhYLWrbNlWtG2TItwt8WRazYNGzlgxZN3OHKAKVBKE/BfN+C+dlyOFfFDJCkpo4YP+Duj+Dulx4O3XU1E4zGNghOxyYIwgrGc7z282HCAhNhDZiyyMcuRktZ42jJa0ZuWK1w0bM1rdg5xs8rnLlZMGYAplHoP+D77+D5vc948He+O7uHCOVcsa1rUdoziD/g/Q/g/nmJqoxjHDGKwpdcY26uO9gIToK3res4iARhGEYp4dvHjuITYQ3xMszFkyxrXGPJiWtMuVutxY2rNa2aZnLXC0asMLNkAKVROD/hGu/hGl4TXKeDCplz3nuIL+enP56vwy+GMj1s5ohqSWgLWBQBBwMHBwsPKzcDYAITYRmytW2FthYLczjDkWtGmNitcNsjdbkYYWjVswxucWTCAKVhOE/CTR+EnfJl4Us0LQpOCco1CD/g98/g9z48IzjMXM2zU7oIXDZSDRoYSGFDHTicfFjCE2EMmzVy0cZmy3I3Y41rTMxarXGTG2Wt8Tlk3bucjNo2YACpABNIT8L234Xt5Tyww3vlrhGCmTBgyYMGK2TBaFBesbzw4cOW+meGF8k8GQg/4N5v4N5+fLPCeFcKxwwwirm7nm753z3ne95zniuKxyrxI8SsUAhONxIduKMKwmjAjBCMCEYRCKMIkZTJxrfXx3CCE2EOGjNlkYNcy3LhZNlrTK4xrXLjI2WsGLhixxtMuPCzxgCmUbhPw2xfhtjcNLGyxvGaUqYsFskskrYIiD/g4e/g4feFx1WIxVXiV3PFzjrvPEhcVkmZnSoUKGCOCOCGGGenI0tcAhNhDdvmY5mGRmtZ4sTla0cN3K1w1cslubK2c4cTFxhZMcoAp7KYP+Gqr+GqvixnHHp4cbm6mq5Y5YwhrMzluc3nVeX4CD/g10/g2Prjq+WfE79q1GqrBF7zvd9buZtGJ4dOfiAITR0OHONYzmqjOEAjKaEYCMU4Tv0c8OoCE2EOcWNhkZuWS1mwxOVrRo2wrcLFrmW4mLVxmxNmmJo5xgCmsfhPwzffhnZxTlghalpWhglJK7HfHpz6b6bzuAg/4P2P4PvUVZlbNZm53vO93OdVWKhcphodPJCQQwQwoYYIYCFDDHXna4skAhNhDfExbuMWPEtxOWmNa0YM8q1y5xZlrRs0Y42LHK0yY8QArzAoQCg/4s1P4s1aurCbiYzU1JEzK5IBETUxETF4zGLqESXFphRSYsuF4Xq6vhx7d/G41rFcNcOHDHDGq1U4uLrdxnOevHjxzx3Obu0zz8TxfC3BGFXUXGZm7lF1OIiYi4JtMza5RdZq7i1zc5nO753m7m4oEXE1IVTVVWJmpihiailYxrV9MAg/4cHv4cN8Xp0OXKNY5RqsMQY3S7lmozhM2uZiC7Xd2ppCC7lhUJxc3e17zPfwPB5c8Zixari0ZhNTVVVUiJlbMTMi1denj6njfXj4fPvnjlcZjjF51iMamoiaVrXTWuGowrEVSoTNJqIRFEEImpIuLiYkuWZlEMREXSJiaSY6+FuYL8JfPW7etJZsWbLNgAssoJuVKCWLLKsEUllJRKBLKlSmalEoAm5SFkpYVKUKFkWFiwSwlAJVgsACwCxYCUC5SUBb5/A/4FgCE2EYmePLjZN2a3Nkb41rRq5yLXDhhhW4mzfEzYNMuVq4YACngrg/4sxv4sv8ark1PTfS+DhWsVGMQpEzczeZ45nvPPwYP+Haj+HbONZxNZrMccZicVVcMViZnOeO5zaJ4ZxViD8it2iy1xMpTEzBMTVoupmbvwfbUAITYRjasWmJpjyrWTnJhWtHLJutw4WGVaxZMsOZnjyMnLPIAKggEuhPxbEfi2J4eCEMm3ZWmq0NFMVsFMUqQsolBCMaxvjvfLXbjx7YP+H/L+H/PvUTy8PwuvTry44ziaRESmApExNIavFWCEdboylCCEKoxijGKMYRgRghEjCJOeHl7WQCE2EZmzjG5Z5sa3G4Z4VrRywZLcLXNlW482LFhYuHLlzhyACnMkhfixE+LEUzDESYaC6KqSKaaKZDLHXTPfPfPgYcPbhYyD/iIm/iInOXfhx1xrMbWiIxWIwIZ5cY59gITBzJznhqnGc0UYREYREU66erOXOCE2ENmTFw2ZYmS1wyys1rRg4xrcLBowWs8WPE2zMmjLFjZACnQqhPxZjfizH06GXJqxW0Ys2LFTFZaEJJ1jjhlrXLfLPXHbPOCC/s27+zb5Rx3ncqjvLnMviy7a2efXw4CD9TK5Zm5LTKYlEkxMSSuc78f0Y5AhNhGHMyb5cmTKtxuMjNa0cuMi1xizN1rnM2auMbVo5YNnIAp6JoT8Vfn4q/TmT1YtmLZgzWwSpGVYTnhnXLXLfDj1tuffcIP+Jkr+JkszFcYublcROoxGKqEozjfTjjr4AIXUTQamCGIRxkKFDBCghQQwQo4acHmY4tAAITYQzYN8mPLiarWrJo4WtG7BstcYszFazaMW7bLiyt3GZsAKcyOE/Fah+K0OU8kNEN1NmLdi1ZMEpXnlz58d8OHDXTDXryiD/ihw/ih1mY3w3y3rnw6znMxGK4awVNce2YCE71OmkjFGMU4okUQnGNcPN0sgITYQ2xMGjbMxwrWTbG0WtG2XCtxOWLFbjbZGuNi1w427FwAKcCKE/FdJ+K6XQtLFDRLZDhS2WwQlGLDWNZ3wxy4Z6YP+Keb+KefqrfTjyvXOuLdbqdVU1EYnpmEghMHU4NawRjGCMYxiinCIjOePuzluITYRlyscjBk5wrXLhhmWtMzVqtcZmWRa5Z5nDho2xYszZkAKrwFSg/4zmP4zmeHHW+HHhxYycOKrMZYy4cSLhEwRKLiJmbi1xcTjImCoilJx11FghPw2gfhtB0adGnVrzZ2TKZMrFjNGlkysmXVr4WPBCjBKkLQolKCikEISjKMKVkThOEUSccdcOcCDx4EzcxK6ymUomJRKYIurq4E1dXVxF1JEkwlF1KJhKZnfr+LEACE2EOMzHJkcucK3C2ZMVrTK1brXOVq2W5HLDG5zY3LRljcgCo0BPYP+Q0L+Qz+4mYdeni4mcszCaqsYxjTUYipiIubbc3GbymHbx/C1dIP+Goz+Gp/wPB8DnyZwjCoqMRNJxmMxN3ec3nje12qcRFYYqMVjhnSD8LV3dzMrCLxYAmIlCJEkWCSZvn4/ix8CACE2EY8WRu5xN8K1xiY41rRplxrcLDJhW43DZliZ5WGRhmcgCosBOIP+RTD+RTF37Dr05uXl8s1nV4vU6YjWMYxVSuc73njnO1xPLPhb0IP+Gor+GotdCrxN8JqWr1eJqauNs7znrHGbKnGIxio1G/C8MIPwPBmEUipqYlFri1wiJgmLiYlIkmW78XyXwAAhNhDBzkYsmzJmtxM2uVa0cNGi3EyYMFrBjmw4WOVs1xMcwApzKoP+R6T+R7uWcTU9L4RqMYqIgWzO73vO11fKa6CD/hpg/hpdajTDEwuYzud7zx3d8dZxEYxpwdLjQIP2N8dplMykmJhMJiZhZKZze/D8HgAhNhDnC0ZOcWLMtbs27Ja0ZZMq1wzYOVuJoxbuMTlzhyNcYApxKYP+SgD+ShO4mFMRVYqqxFRgm7zx4743mZq+FQCD/hpA/hoxnUUwJm83xvjPWN2ianCMTqODlUiD9DnJld1mJhCYlKYuSS6m98/B8PyAITYQ1aZWeRm0arcrZpmWtGuFstxNmThbmYMmTHG2bt8WRuAKcSSD/kwS/kwr3GeE4jhXCuWOE8Gsxm87zzzxjrjcUIP+GnT+Gmd0nlURE3d731nvvnublFVWI6ankIToZZVnWM5okIyiRhGKKcYpzz81wiE2EOMmPG4cOHC3C2bYlrTFjbLcWRziW5W2bGwyZmTnHiaAClkTg/5OWv5OW3ib7RwjE1m545cQg/4bQv4bQ1c8Z1vUxjPLMYuFxWUgzNMcEcMMMcs8+Dx8WWAhNhDJywzZWrlktxMWjNa0zZnC3E1ysFrBriyNm2Vrlw4cgApgG4P+TpD+TqHsDlUcGqhV3OYza4P+HHL+HH/kCa3V43EwqN9t3ViGgryCp4OFg4NBkDAoFBoGBiZGrgGBgCE2EOGLVpmZsWa1yzx4VrRhiarcLFmxW5cuZi2wuczbEwagCnUjhPypqflTtjGspyjilgpkpgwQpCCc74cOPLlvvwx2gIT8NCH4aB6YpYpYlIyw3w4cOHPhx3w3jeMoMzBqAITjYK3rGsYzRIwnABGMYxvv5LlAITYQwYsGGRu2aLWrnC1WtGLNutcZW2Razb5GDXC2xtG+ZmAKZByD/kJq/kJr8Dwe3di84zGYlKFNZjGQhPw9gfh7Bx4r2YMEcDBKEUY3jWMa4+FwwISmKMiEZoxnFGJGM633659wITYRhaM2DNu2ZLWDNxlWtMzTCtxYc2Fa5y5crLM3Z4mTDGAKdymD/kSC/kSRm9XwmqqIxEYiIicTOZ47313mbqOGI5CD/h/W/h/VqMNRq9TM8Z3xnvHNxxMqVGNRyvwNZ4CEh3OfCEY1inGEYQBERjCJFFfDr4MOkCE2EN82Ro1bNXC3G1yNVrRyxaLXOVphWsWLVvmx5MjVm4YACnYng/5HLP5HQ8b1x4b1HBwjUVCUzcbXMzKufKJAhPw/3fh/5wLMU8kbQhGs53vfDhjeNYwhClIaterJl2CEwdTg3TjOMUYxhGEYAiRRRjW+/hy4wCE2EY8mVjlZMWC1lmctVrRrlZLXDjDhWssrFxjZ5MmJqzZgCngog/5JBv5JFb3XHV6npHDhrhquE1c7zxzx45znLOJjQIP+IB7+IBU4Xy3giN1xnbw53NpEXyvk8DEcNoXBZDMpIYIYJYYY4EEMMEIhQRkKFHPflTaAITYQ5ytWzBswYrcjRm0WtGrBstxOWuRa2yt3DfI0btXGJmAKdyiD/kvS/kv18CbxnF6nUcNarlOEZZnOc5zxvOOvRnwgg/4f9P4f584avlvheJiYy5zz3vnubmrxHC+nHppAhNXG4s0UKwqThEgRIoxjGEyuPj4XeCE2EMHDnCxY5si1owYMVrRsxaLcWNjhWt8LPC3bsmGZu5zACl0Wg/5PgP5PgV12w5NE3G8dZriAg/4gcv4gc3g+B34cYmlRWJ4TOrCFwWawd8McsMMMaOOGOWnF4NoAITYRiZssrVqwbrcLZg1WtMrbCtxZczZbmzNmrZg5x5WDJqAKXBWE/J/N+T+c1a+Vt0XwIQRrCeMAg/4hEP4hEe3fhx4ccc8cYTV4xcCFzUVMsMsMc6OFHHLgc3HBniE2EY2Tlg5ysXK3JlbNVrRk3yrcLJg3W5HLFtkYM2TNmwbgCl8ag/5USP5USQeDwzjKompir5Zq/CCD/h9O/h9PBy5T0vpaLXO663z0hcNgJ540sKOGFChhhhllrwuDbAAhNhGZyxcYsrBktb5WGJa0YN2y3E2yZVuRzmw48uTJlytWwAp3LIP+VeL+VffGONbxeJ01VYisTC4m83md53N3SOS6g/4fmv4fj7w4MTi4mJi4vO5487vMzFYxWq4JRq7AhN3M4OGN4xmnCMJwIoRIhGEZRCePp5XAITYRlc4s2LM2cLWuFphWtMeXEtwscTBbhbssbPG4ZMW2ZgAKtAFlg/5GhP5GhS6CYzSLqUESxl27+Jx4ODCsRKlozExMkpXC6mJjNXa7MufheG4caukRvtnV1FiD/iIw/iIxOfIOHHwtsISvr4Xhu3djNXUwupJTVkBETWamYWhMxMQRKJTDr08HEjp4dcLtkIP0pvObzFpmESkmJiYgiYSkmJiRF1JEgBEgAETATEi7zz9nce4AITYQ5Z5GrVq1ZLWGZzjWtGuXKtw4cLha3ZMmTNy5wtM2NqAKkgE7g/4vJv4vJ+HOJjes4uufLw8JuLwrFY4RwYmpjM5m5zmbzMzMYvseMIP+HCr+HCvrHLw/C8XxPD8Lr0uopURiKgmeM8bzdzETFrmZiaqKw0dghMXW5M4xRnGMYxIoRQiCEUCMBGCEREijXL2YPAAhNhGbGwYuMOPEtcMsLNa0bY8a3E3YZVuVk0yt8uRkwZs8YApaGYP+NfL+NfMIzW8ZrOJRNZ4bmoP+G+z+G+0PE59J5XyupYzjeo3QhNVqzmiJTjGMYxrPDn4rrCE2EY2bbM4x5mK1i0xt1rTHhyLcOLHkW5sLdm1buWzZi3xgCQEKaR+E/FvR+LenJlxRw8LLgjStq0jKMooznWGlo0iD/h1g/h1h3rNRxMs1mM4uEVWHTLxPFIS2ScYQnCZGKcJoTIo3w83G7wAhNhDPEzbtWjJmtcYWrZa0wtma1w2bMFuPGyZsMThmzysMQApeG4L/AAO1/gAHP+E7OzZc7yyyzk7whPw2kfhtZzGaC0cFYRRjFOLPu35MoIPt2znK5iUTYmV3vj38PwAhNhGJu3Z4WOVstYM2LNa0bMG61xhbNlrRniaOMmRi5asWQAp1LoL/AAXV/gAMB5sY5cccckZLFu3vb722XHM3PHSD/hui/huZpicKmITOXFm7u5mLiuXfpVRSEVbGwITncOCMEYzTIwihGEIiJCcBCKEZ328N3CE2EM2eTE4xNGq1jhyM1rTC2xrcONkwWuMbnC2zN82ZrlbgClgXg/40qP40ka1K43rfBRMzznwQg/4duv4dy2OesxcZZJiOF8OghHc5NKpwjOMYxRhWe3owgCE2EMGrRu0zOMi1u0xMFrTLlbrXGVy1Ws8bJs4YYmrJy5ZACmongv8AEin+ACRUA8+OuefFuO5tqbiSSwCD/htw/htxAOnXxOOJIiGIhMza8x18DwSE42MrGsJwjBGU4RjBGBERTjXDl217ACE2EN8TZi2yNXK1hmyMFrRhhZLXLPIzW4nDBkyasczBm4zACncug/45vv45vwdOvjceCqJzOe/buO8TuOMTCNTwz0zw4oP+G1j+G1kGM3MTCYUuqt06+ZvlVVExeXFxxnweAIPxsZnaZmslkiE1MAi4mUzd57+i9YAhNhDDMzx48zZotc4mONa0wsca3C4y4luNu3ZNHGFkzbsG4ApLDIT8cp345S57lMFpMWeD/hyg/hyT61KlXw5gho6qgK2HgETWxcLYACE2EYXOFljy5sK1i1x4VrTE1YrXDds3Wt3DHIzYYWGZy3bACQAKjwEyhPw58fh0horbDC8EkpWtixZM2bFixYIUrHLfPp26denXlrOVsWThbNGAg/4iAv4iC9Q5Ma1jpHCoL3xnr159ePHnvbM2qKxwx012rwIAhOtml30IxhNNGESE5ThCIgnKKMIowjCauPj8GUAhNhGJwwy4nDfItas2zNa0y4Wq3EwwsVubNjwtWrDC4yM24ApeGIT8Rnn4jPW3BlnlZY4ZVotgpmpqcICE/EOJ+IcVTFHUyUxKVgxx0tudtITF2nTgrGMyKqMbz4PHhiAhNhGRziYscLZktZs2mNa0cZGi3E0YtVuNmzxZWbLE2YtnIAp6J4P+Iab+Ibnc6zwzGa3FxGtcOHTXDFVnOevPn3334XPQg/4g9P4hA5cs8J4VjFYiDOb575575zKcVqunLHKE5HIl3YpxnOMIwjBEhGEYIwimmx8PfDjAITYRhzNs2Zq0yLWjdxkWtMzDEtcuHGZazx4m7lriZ5MjJqAKeCaE/EZt+I1HOnPAxNFNFsGDFDFGE54cufLn05cOGdL5MACD/iPm/iPDvGJjjWY4sxnOc73edxlOGOE9KxighORwIduQijOKMEUIxghGE4Ixjj6+OOAhNhDFq0cMGeFutzOGWJa0a5Gy1y4Ys1uNw1cZmOVu1w5G4ArDA4oChPw8Wfh4riJyVRmwwunCE4QjCMJ0glKMpTpOsIpwQolGkq0DVhtKlLYIZsGLJizaMmDBaVITEVKylGEV6YUZzjGc53jWuHDXDXDe6tZ17/ibwHWd04RglFCEYRhGU4TRnGcKoownKtK0a7VrjjhvOd5qxrGtZ1nGcai8JzhOc4XTnMhKkMkLWQWKQtGklJwQrGM4RlSWDFKlqWpTBPNsliCD/jIo/jI15Dnydp1XbWK5KipxGqxiEsznjmF2m3Pe873ffp1dOrEqlVxM3c7TCsMFIKTVqRNVcVdInFRSMxvjned54+N8I9OPXn169eOeud3M3HLprh08Dpy4cOHDhjFdvD8Lv269OfJvTEKmEzNzKbiQhKUxKFKRUEmbiRNJi8WRMIRU1gRd1mUb4ZYzAIP1uqZu7tF1MXU3EwCYTEhKJq8TCYuJurqYuphMJiYmrgiZQmJiYmJE1cJqQJiakRJEkSTCYzE1dXU1eMwmEXREoi6uJiSJmJjPDjrNRcAEJxmric43q6zq4iRMCYTBMJgTATAIkEzfH1fBl8NAITYRlauGLDE3xLXLVpmWtG7RgtcsMzRaywuWmbC5yssLluAKnwFJhPw76fh33lGkYKJQzRyUyWxYJYqWySwUySpKVJWWhRFOMZxrCsKxmvOOHDPHnvjy59OXbr5Igv8ACCX+ABCfPPjz43xvjvhy+LxyxzvjcmJa293buulF5YuKlh498lyD6dl2tcrTIkETEkSmBKJJgmCYTABN58/yZfAwITYQ3cYsuNnjaLWeNtjWtGbZktc4c2VbhxMsLlllytHLdkAKjgE6hPw7Wfh25xGimSWamS2LBglopilTBSSkKWlSkpRQTjGNbx0zw5778fB17+Dvg/42SP42SRres6yN1a4qI4RqMSuczNza4tmpkinDPKrohOtvlOc0YoxijCIjCIAjCMIgBGEY1vweLKPgoCE2EMmzFzlZt2S3CyaMVrRzlYLcOHDlWuGmNrlcN3DVo2agCo8BN4T8OL34cbcld2DJbJbJTFgyUxZMmKmaVqKQhCikiSMYzjjvlz49deDfXv1gg/45PP45O58XwN8N4YVERFxMQampibvN5tuIMRhWM8uvBmCE61JdWMJxgRIiEUYRhMhGESERCcBNOs8vHq7wITYQ4w5mLTI3wrcrBzjWtHLJwtcM2jFblZMMLBkxyt2GTEAKhAEyhPw2vfht33bGrBqpspkwbMGS2y2TBDBgpCSUY3rHDPDHDe+eue/Bnw9u0IL/ABbJ/gAtf7zvLxzzzs93c7liVsvGPEZJTyvl29CD7es9VckhJKZTExKYESBK89fV4vEAITYQxcY8bZmxwrWDBuxWtHORwtcY8ONbmyY8LLEwyOHOLKAKhAEug/4nEP4nEXQnn4Xh9OtZjLjHPPG7udTwrlGqrCoqeVwAhPxkKfjIVa81ZUnKU+FXRTNmyWyZMkaRVnOcaxre+HLfLPPpz5yEp1uLCM1YxRgnKcJwjGCKCIhGJNG+XpmYITYRmZNsOFvicLWeTGzWtMTZwtwtGuVaxatWubK4bNWbNsAKcyCD/i+I/i+Twrhepri58ePHjNzUY1yz2nXBwIT8Y9X4x1ZZo4p5oZLaM2ymiGCUa3re+m+Xh336QIXQTZNBHDHBDCjQwkKOKCOGuvKyodgAITYRkyMG7Zq2wrXDTK1WtGLhytcMMWFayy4mGHC2ysMLRsAKaR2D/jm+/jm/q2N1uM1xcb5543aMdNYxIIT8Y4n4xxceJuvghslotqxbM2DFC1I5ZZ9OHSCE0czn2ihWVU06yJyjFfk8k1AhNhDFk0ZtnGVgta5GDVa0yMWa3E0YZFuNtjzZGLHE4YZswAqUATOE/B4d+Dy2MstMcrzqSwU0aMmzRkxUtCMKzvhrhvlvhx3vljOVdEKZrIT8auX41ea5J5mjBm0YMVpRvhy58unLlw3vWbPDDWeWc5RwWxZNFtVJUITqYNcMN41nNEjCJAjBGU5RhOCIRJp34PDtXwEAITYRkc5czFnkZrcLRvlWtGOHMtxNWrJblxZmbByzytMTFyAKaBuE/CpZ+FSuOWejg4sMLxxxw1jhlTBTdgyOAIT8bGn42S9memDJKWJilSC051vhZ9LjgIWLUQM+hjhEcEMIlhrvyaHMACE2EYcjRlha5MS3E1aN1rTLmzLXLJzhWuWrVtjZtMTBizygCn4ng/4T2v4T9WbZuZrWuHLp06a5Yis5zx489745uNzEAIP+NDj+NEuOF8scMco4RWZzx576887u7TU6xjxMcOVAhPAVI9Os4ziIwhGE5RhGcIynKcoo4cvThHoAITYQxaYWLZk4bLXOJviWtGORktxZXDVblbOWbfK1x4sTTEAKcyOD/hYA/hYnxOek9I5a5Y4RhjdcXO+e+PXeXOMUhPxwHfjf7yWliWiw1x4c89MdcMcK3jCsqT0YqWgAhNHOhy06pxTCCEYRhOMJxjXP14rAITYRiZOMbNy0yrcTNriWtMOLEtcNsjhbiatcuTKxzOXGXIAKhAE0g/4kQv4kO94yVZ4PgeTq5gqtMYjVRExa8spubzW/A8PwgIP+MgL+MhHp4fhHfsVdREKioVZm72vK5ubRMRFdu/YAhMnArGsZzjOaMRGEIwiQjGAIRQjOEYxhjhp58o94ITYRiZsHDdqycLWblplWtGzbEtxMWbZa3aNWrRwxbYnDliAKXBiD/ivg/ivbnMc43N2ZVFVyxrpAg/4yJv4yO8T2x2cq5RojLjHPnfeE6U54V4qxjCcKwnG+Hoo8gCE2ENMuTLlYtWK3HkcN1rTI1ZLXDJqzWsWbRhjbNnDTJjbACnQrg/4yjP4yfUYmpvLd8Y43MqVXJjXSOEaRuY463YCD/jJQ/jJfRSK4R0nUYlLjHFvbluxdKnG+C7CD9TrG4yzS6zjNZmJTExETAlac8/d3HAAhNhDdricYszNotasGTBa0cMHC3CxxNFrJvjb42uZnjZtGYAqUAT+D/jwk/jwZjr4mc6vUMJub4uc8buVRVcg8bipcTtM8a5xx3fHe3OWwg/4yZP4yfddvJ7Z4b5XqNYpqatK15XOQxLU8IrESmcszac44547Ag/A87zYtmuNXJV1eLiZJLiZiYmETETUwiUJJnPg/AKfCITYQ2cN2TfI4arWLDM2WtGbVwtcMWONbib4sLTMyx5HLZsAJAQpjHYP+Iyz+Iz1MO3ftjhHKuFVgm+Mc645sg/4ywv4yw4uM458vB5SVcbTMzV6qqIPpURES3NpiZRmZm734vkx4ACE2ENmubE1wtGq1qzbuVrRnmarXGFk0WsszHK1bNGjFg5ZgClcWhPxTdfim7Tk3YcjRKyEYtKswg/4z8v4z83Pk5xWZymInTFQAg/gLwV3u7STMzx35fhtAITYRjx48uVmwcLWzJm2WtGjhytw5MeZa3atnLRi0YNGTFqAKWheD/jLc/jLT4nic+mfAnkxExM8zYIP+M+7+M+PmdZrjHGERCuE1UoTqbYQirOM5xIxXw8fTDUAhNhDBs0YuWThotcYWTha0y4mq3CyaN1rhq3Zt8jjE5Z5nIApXEYP+O4b+O1WvAvlubze6cccwg/4zkP4zl9x1q6RieFzFgIbAUvAw8PFwMLCwMHCx9KgLwCE2EYcmVqxauGa1phcZlrRy2zLXOXHmW4W7DHizMm7jNjaAClYYgv7CK/sIuV5WrZvF48d4AIT8YwX4xg8uRmjSkIE4VjWWnZtAg/Szm8zcygsXnfXvx8whNhGVi4bOG2HGtbZszRa0asmK1ziyYVuTE3xtcuNs4xs3IApxKYP+IaT+IaXwV2RisaqNRicCZu7zbw4lNVrpAIP+MVz+MV3hwiqhM2tdtszc3KadOvhRGolXMIP0M5vObiJTV1MxVhMpus1C4eD5OfEAITYQ0assLNzkyLWTbCzWtHORytcNMTFazxsGOJq1aYWOJmAKWheD/i1m/i1nHXp1RuMxdRWoxjKE/GTl+MoPMYMPCw0pGkKxVlXXu3iExbKo1qqijGKNcfHnPrAhNhGZzhas2rlktzY2TJa0zMm63DhZtVrFoyZsXLhu3aYsIAp0K4P+LlD+LlGr5c/E3qdRiYtnN9+nU8G43mZlMIjhp4CD/jKe/jKf69N63UTi8XQibqztulRDERVXiesAg+3qPRu5kJSklMxIQiYLvn4Phx5AITYQyb4XDls0arceZoxWtMzXCtxZmbFa0cMWOFiwcucmTIAKTg2D/i4I/i3z4x2vpMaXQIP+M1r+M12M6zVTjhx0hqKWgaOFQ8LI0sLA0QAhNhGNjjYOMeNwtytMOFa0zZMK1wzxMFrNtjzOXOLM5YN2wApOEYP+N+j+N/NMWmblMVPYgv8ABRX+AAoPMyTM3GnvAIP2PJZJSm877+L4ACE2EOWeJljbOGq3JkZuFrTCyxLcTdm3WssmFw4cMGDXG0cgCn0vg/44sv44z0zTWOFcK1UTWW5vc8651eJ7eD4B5G8RWLrhkIP+MvT+MtlqybcXGdzzjizFonDEYjl16G8RcayxYIPpwm5u5mJpETFrTMzIgxCpiV55+T4seQAhNhDho3bM3LTMtcZWbla0ZMma1zhw41rXE1ZtcuVm2zNWIApREYP+QDT+QDW+Mt3OYiIx2wCD/jJe/jJNnVVWkrmeMeSAhKcJhxpxijOuPfh5QCE2EM2+ZgzzNMq1oyc4VrRmycrcLdo4WsWbJs2c5cTFk4YACnkng/5BAP5BI+k7q6iqxrWfMzioxlnee7vd1fDFcuFAhPxlNfjKpwSZK4IyIxz4seGdaxhKWC27FkpklKV8dcqE1cK+PDWc4oxggCE0EIQjCKM8vZlXYCE2EY8jJgycZcy3LhxZVrRxlxLXDNjmW5W2Jo2atcrhplygCQAKsAKUAYX1cnrCZJ0M8KWOWemPAx3xU0KrLsBZhsFgMVgsVhsZiMJhsFhJsNRdgsJgLsBFVBEiREE6euGlLDBEgjjlrllhhljllrwN+DtwNt8999eDwuFxeNxuLx+JxOHxOFwuBw9OJvw9eJwNN88cqCJAljrtvwNdc9McUkFSMIP80l+avw1OL1eFa5dOXjcPG14Dpt1jjx314zz658Gec9a5xuMiKqtQqoqq1GpGZuZm05nObvjd5vLjbM3Nzi04iowxqKqOWOGOGNIXNzMLu55zzzM9uHKD1wbkiy4TOOOt6uJmFXEIlWYLqURcJiRMExMSiZhIiSAIkARJEourgiSLqZQmESgBMTEreH7d4CE2EMnDHM1yMG61y2wtFrRm3brcWXK3WsmTJm1x5m7THkx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oDHAOAgAQdBIYIjgEBEK86e6ieJiZFk+4TH5bCJdgDCEgQRP//A0U1BQM4C2QZIDIJAJCbAwE3wB5FMwkAkIICAdvFHkU4CAD+AwB7hdI0Ek7ApD/TAKQ/CtACpgGF9wl7huaKCCCGGWCmbByTpYY44ZYZ1cMsEsc9lMFK2COBZBdFhoKppqqrKsFhsVdhsBgqMUsswFmAmsusmoooqmimokiigqhkjhilghipSzz120z210214PC4vG5PG5fF4/G4fA4nD4nH4nJ43K4vH4XD24muu22nB0y16fKRpUEMU8cssOfzmgy+MIP+JkT+Jl/cKVVRHLvwIVUk1ZV6YarFY1NVMYmMTqKmLmc3m8zlJGJpK83czNrjcbuc5nNzm2Zm7mZu5u4vW8b1lKMU5RWqrFRjEVFUiETEzDVY6a8LWtCD9rx5vNzOZuYKqoqYq6mpgi6zKZmBMIsiRW6RcSiYupi6lBCauJi6lCZqYuJhMTEwIKialMzMolCYmrEJiYmABMSz4/r40CE2ENcTByza5Gi3NmxM1rRmzbLXDHHmWscLXC4xs2TfFkb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PHAOAgAQdBPYFuAIBEK86e6ieJiZFk+4TH5bCJdgDCEgQRP//A0U1BQM4C2QZIDIJAJCbAwE3wB5FMwkAkIICAdvFHkU4CAD+AwB7hdI0Ek7ApD/TAKQ/CukBfoT8VuH4r9UZ3UQhC1rUpSmCkrWpkyZMW7JoybMWLBiyYsmDJixWULxqmohRONcN8OG953vfHfDlw6cOXHhy3w3vPHHHhrhx4ceWuOt4xjGca3nesVIWtbJTBkCC/i5b+LhZkzOWXBfE8ZJM7Z5du3u3ru7fNWzYsSyyqmxta3Za2Ms9zs93dKlnMvpeS5m8yxYknwX18ACDqRNSATEkxJF1KCJhMExIECCUXEpqQBBERMJiV1cTaZETRExMTUwgm78P0fSAITYRictmmRuxYLW7FgwWtGjPEtcNWTJawxZWmJvlx5muZkAKhgFAg/5F7P5F7XheH4ltTjGGIqKVNbXnLMpTllnn27xe64t3a6up0rU9gIP9rV+1reD4Hepm8xeYmUSiaYYiMIikxAdGOEaYiYtM5u549YJ4WWlLFhYVKlSypYkWFKubNju/T84hNhGNuzw5sLhotw422Ja0ZMMq1ziyZluFixws8mFzia5MQApGCoP+SoT+SrXeL5VPTQCD/UTfqO+PSaiL4IXDRUxyy04HC5IhNhDLDlbMGjNktxsHDBa0yN2C1zlyMVrHDix4srNo1zZmwAqPATuD/k4i/k4pm6uJrRiuDUQTbcbc3bvjKIhTURqInGVs23x8AIT6qz6pmUoTlhazg6Z4a3rDJLFHJLFLIluwWwUMeHHh04c+HLjrllO1s2TBwKCDxVzBMTAmEpSiYkhMEiYImpiYmLnO/B8n0CE2EMsuVs5zZmS3CxZYVrRo2ZLcWVtmWtWbbHiaucznHmYACkYLg/5S7P5Szb3fPN5uQIP9UN+q1rbeHDHgAIP0PDLu88fD2CE2EZMLdy4bMca3I2zMVrTE5ZLXGJwxW4sLJgxzOG+VqwZACoEBLoT8p0H5TmbjOnWOGqqkKWyUyYNWK1KRhPPjrpvtntje16UAhPojPoodWPEnJSUslLWhAvC6d8N8uPHhx45Y8VcTNa2K1IP0pnd3eZlImJiSHbugRMWlbweG/F8P0iE2EOW2bE0Y4nK1xmZNVrRi2cLXGLNhWtsmbGxwtWbZw2aACmAfgv8AOzH+AHaXNnWzbJGZknhniZmXnoCD/aJftNcVwrUaxyjWKxhKWbnNuM2Ag+WFpmVzMSmrgFxmd+DkITYRiYucrNvmwrXLbLkWtMTJitcMGbNazxMGeZg3aNWDTGAKeCyD/lBe/lB3wyuV4nVY4Y4a1GKLnM7zudzknp4viACD/bTftuezhjhHDERUpud3vjvjnN3lM1MVGK8DxfEAg/EXmczJEomJiYmJhMTE1dElzz7+L5ghNhDFnkaNGjBitzNmGVa0YNWi3Dmbs1rDJics2+HEzYZGgApvJ4P+UW7+UX9idKPCzERjMRczcdenOcxMzFRrIIP935+7H4zxzvwTw98543GNY1wxweFPKMGZvjfMg8EzKkTCJmZiYIiYi4tMzvfjwCE2EYmjFllwsmK3LkY4VrRjkYrcOZk3W4czDC3Y5mrBqzzACmAZg/5VMP5VOU43y48OurytMojBgIT7Ir7KfBXFfVnzZrSwYrWwRhDDC+PChLcK8axnFWMYxhGEYsOHbn5QITYRmy48TRxjxrcbFuwWtHOXCtxNMrdblYZWLlq4b5GDNoAKQwyE/Kd9+U6vXqrCSSSC/joT+OffPLmy1gCD1ZMJcefQITYQyYNGrdgzcrWWFriWtHOJitw5MmNa2cZGzVpkx5WOJgAKWBiD/lci/lc77TMzczCMYrhWsOGag/2L37Fflng5T0VOMs3vMc4vmIPxm5mZhaUlrvn16+MAITYRmzN8LJthZLWrFtkWtMLTCtctsOVbia5mzHK3Z4cTFiAKVhSD/lfo/lfh763rji4UnE8Nz2CD/bXftlePadRqamOK9z15yITgZMd5xjOFUYp4a79fACE2ENmDTLiZNmC1rkzNFrRoxcLcLVo2W42TdxhxM8zPNmxgCmgehPyzuflnrpfNt2a9WvBGFZIUhCkpRlJSE4T7db7eu2HZw+FnzMmDJS1ITXvOsawxp4yD6eJu7u03KUzUiLi88/J6+AAhNhGRm2aNm2XKtytczda0YNWa3C0xM1rFlmxt27XHjysGoApkG4P+XAb+W/vm66yzZOmNaxVRjMOIhPqyvq2cjJklqwarYqLzy4a573jjrfOAhIeBOLes51jGEYRjCcEY1jr235whNhGNrmaNsLfKtxZc2Va0xM2C3FmaY1uJliZY2GVs0yt8wApSEIP+Wwj+Wwmtco7RwxqmmYT7Ir7IvdvlOE4ThKtqQIaokqlCwUGhYGDhY+xgoQAhNhDVs3yZcjNotYtsLla0yZm63EyyNluHIyxYczXE3ZZnAAqQAT2E/Gud+Nam0LUpKkoUhaULStGUJRpOyVcEZQtG1ISihOc4wowUwUtKMdvN54CD/g7U/g7Jtc4up4XiImJu6yuETCLi5i7icTERK9zdxmkeBjfEg1REBKSQCJiYi4mJgmLVcTF1MxIu/L9eugAhNhGJq5buGeHKtYs8bJa0yscK3Fmw5VrnGza5nLRtkx4sYA==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EqHAOAgAQdBOQK4gYBEK86e6ieJiZFk+4TH5bCJdgDCEgQRP//A0U1BQM4C2QZIDIJAJCbAwE3wB5FMwkAkIICAdvFHkU4CAD+AwB7hdI0Ek7ApD/TAKQ/CpQDrAKD/gKg/gMPqta6dOXbly4Vy1iuHDhw4Y5RqFLq6lcTMzva9wUwVNKrTpPDWNYjhiNcMRqITG6mGFMTMszmKXE6kmJSjIEpQIuEpmd3fG73OYu7zHV1vrvPe+Oed8763ve98ePHrz48+u+OZnjGc3vjnrvOec5u8psIWzOUTU6mJzfHc3MVHLGqrVaxrWtcq4YqqpCqUiISszVcNcNOUVMKrXIAgv5Ro/lEFFpsSTLFibNmzq2ls2UublzcssWabNuatp3Oyr555zs2KW11O5WZS5SRMkZKwiFmllkUsSyWbuu7e3tbtu3Z2SyZZKSJM5cJJjGXLISREhiZE5MkhJcRltbb3LKJs03NPMdt2W2Xc8tpfE6AgpJRS1lMvLGaXZbKlJZQASkslixsVKJZc2LLBZZUspNygWLLLLCwLAssWAVNyxM2WFTc2WbmyypYSgWWWbgAAlABNzc3KsWLAXLLKlWFhYLJsrZYR5+n8B+gITYQxbs2WJk4yLcLDLmWtMOFutwsGGNbkyNXGHC3ZtWjjEAKcyyC/wA3xf4Ab4z4/i88uJjFi8ZmSWtt0NXbQIT8BJX4CSzXq4tsc8uG971II0xySWwYMkMEpQjCkcCOQITZFOMZoxRhMCMIREIgCNcPDy9oITYRjzNsrhkyYLcrPE1WtGLdstwt2+Va5Z5cubM3ZscLliAKfS2E/KG1+UOGl7XtjxXsx4seLfkqiqmlOVGCEo0hBJTPq1iD/Nifm1YvF9vF8TnyXWM8CqjGsUSm8wq4zPHHi8OIhOBNGMYxirCYihEEYRgjCMEYTjWOXbl8CCE2EMseXI5atcq1xicMlrRrixLcLPK1WtGbLC1yt8LVgwygCkwShPydYfk7J3HCnakpQRTmgv4hE/iEvgspDNnAhMWSN71RlFGMcN9/KCE2EM22HNmxYWC1qwYslrTJlaLcWTJkWtMObLiyMmbjIxyACmsng/5RKP5RN55TwiNRFIJuczxcudonE6ajGpiD/QrfoPZRmOdZ3fFxrOFVyZx5G41iZm3FviCD9Lx7mbIlEwlAhASky3z8voAhNhGJo1ysMWNotw4c2Ja0Ztcq1yzaNVrNnkwt8jbHlYsGIApSEoP+VNb+VNPxYjOM6vFNVyqghPmQPmI7YKWSmu0yzxy5wITVxuiiijFWs44c/AAhNhDds5wuWOZmtb48LJa0atGq3ExaNVuFixasW7Fk5cuWIApUE4P+Vsr+Vtmd4ulVpjE8s8JAg/y435a3lrGqiWYzOb43YIXNWZmOONChQxwxz14PICE2EY22HCwx5Mq1o4yMlrRswyrXObLlWuHDNnlc48uVs2bACoMBNYP+V77+V82CojVYxpUCZnM3nirnG9ZXWYzO5zxvnnnjmsCD/PPfnlelYVXNzdb3xnc7KrGPAdOHSOWKuJXdxnbnHfHXYITjbOnOqKEUBAiCECEIEIxhMjFFOM66+O7QITYRkzN8blo4wrW7nNlWtGzTEtcYsTNbiyNMzJm5Z5G7nIAKfC6D/lI+/lI/6rzeZVVcOHLlrFYi64zxzzjjHeE4nEark5aAg/1vX63vj0nlfK9Si4y4uO952icVGOme1YYhXPXWbIP1vDlm1xaYmQIkq8TAmsxcSznw/J8wITYQzyt2TVtjbrW2XNlWtMLTItxOWjBaycMGuJjmx5m7bKAKdSyD/lXc/lX1ImYo1y8HwGKpGa3O53PFtcSxHB4WNIP9Ut+qJqIiLja+fhbRUTFwxmprMbZtmN47+F5+gIP3PVmYkJmamEKmhElyWmbzfHwfB8whNhDNs3zZGOXItZuMjBa0Z5GS1ywwt1uNmzwtnDDK3c5GYAp+MIP+V/j+WAlcZjMSqNRyuvAmoxKbu93txcZzc3U8r8DlgIP9SR+pHmOFVE1cztvlz7bioEXi6usEZTe8vBjOQITJ1o9W8YxIThGIIRkQSSnSZNFGMZ4c+3D0gCE2EN8mPLhbMcq3C4YM1rRkxwrcThxmWsmjLMzaMGbNu5xACnYrg/5ZrP5Zsa6o5xuZicVwrljGMRESteV3M3Mb08OD/WCfrEeXPGHJwnhBM5m7vc5ucpmJXFNX4DqAhN0JzTjGaKMZTE5CUZyjCMIwRRw7+DHwECE2EMMLVg5yt2S3JjxM1rTG0brXLPLmW4cTRlhYuGWRk0cACmkfhPy3RflufvK9uHkvOsZwnKNqZqZrZLUpGEbghPqRPqVa7N+7HihipgtaliE51vhrW+OKoITRgjOc4ziIowRCEUa6ei2AITYRkZ5WrFy4crcbHNmWtGrFstctsLVa3ctMLdnmYssrPMAKygFng/4CFP4CIeW9ceGcdVze73ObpjHDlrlwxisRVxm9569d87zNVXLVa0wqYkvO5zkuMRE1mplF1ONa5R4VcsMXcIP9yV+5t4Xq+V9uvZrGKxqsIi05XE3V1ERiqdLwRmc3tm5Siaiq1iqqlIilBhiMVisTE1Gcz4cgg/IzdllymYmEXCauCJiQgTUJTEZZpMTUwi6lFwi6upTBEwi6i4mBm8+H6M/BACE2EMcOFhmxtMq1m2ZuFrRrhxrXGPHjWscrJlkxYXDZniaACsMBQIfllOWVKLRJrNKLRKjUKfTqHQlDoSIRGeT2wSmAQGAIPA4WhsCi8AhMJQmNT2eUejU2mVGoVutV+vV+vV2uU+nTmcCH8AEHgAhILBIZDYxGY1G5FI5RKVCoakUmSSWLROAwWAwFAkAgUAgcWgMBgSLzSay6XySSxiMwyGwKBwGABBoOg3Tc3CIQRMpiZgmJsSmIghFIlC5klM3vr4Pf2iE2EN2+PGzatW63E3xs1rRg1wrcLJqwWsMrLI1w427RwwcgCnAsg/zXn5pnGMTGbvjvPdz3vaYVFanhOqxrlWMDNwCD/gKC/gKRM4mBieHh9MKjGKiKmkzMzc7jMxsAg/K6yXMoSlKSCJRKCCFzfHr4uyE2EYmTJo1c4XK3MwbNlrRm3cLXGNxkWtG+bEyyMGzNllZgCl0bg/2KX7FN3jjOeNr1WMcumuUcM64og/3rH71k4VwrGODCEZueO9z1zQCD8jimMzMwXEwlcZnfXy/GITYQzcOMeFw4ZrXLjExWtMWPGtcMsmNa3a4sbRxmatmWFmAKUxKD/UpfqXeE9J6Y5ajCs45yg/4Biv4Bn/C46mkVOJq6zsCD9qPD3mcxF3O5z38GACE2EYmDVvlZ42S1vjZY1rRs1zLXDnIyW4cuZsycsWbPK1cgCn0rg/3HH7kfMxcLw1WIrlPDOqYqDM53x3vjd7jIg/4AIP4AJ6jVVWMVjERObvnne+O874srRGo4cOnDHACFylmfhQQQyRwSwQkMEMUMEMBCEEcUcEsM+FxcewAhNhGbG2wt3LdgtzN8TRa0atnK1y4yNlrnC0ZYXDRi1xtWQAqUASyH5YLlg09nlHo1Xq1Npk3myLxZIpGolFl0vlEpRyOkzmVFolVqlVqlLpU3mwCH8DdngbtSORQyGxqNx6PyCQppNVAoKnU+bTebTdQKCT6fxiMxSKwiEwKBwCAgg/CmZvMrhMBEBEwTAuF3d78HwfGAITYQ1a5sbZhhwrXLTJiWtGzFqtxM8jJbjw4W2Jo2ZZmLhwAKdSqD/Nifml8KmZ3vn4uPF4745tTFcMeBXgY5a1hG44o5gIP+CR7+CS2ZuImKjl14RUVVKhFk5WymYzMcQIPyozN3c5TMSEEJqYkq4lOd8fF8H0ghNhGRhlw42rNgtxtHDVa0YOG61yyyNluNy5Z4WDdi4YMmIApZGIP9iF+xt3O8MVyrpjlGtOmeFwCD/gYA/gXhjhOp1eLXOc7nO462g/Iqbu5zGZJRa934vh9AITYQ5ws2LltjaLXLXC5WtGbhstctnONbkzNWWVy2bOGzJwAKXReD/U5fqhccsdnhVynVs8c5jrq8gIP+B7z+B8mOHXtvWeGcIYuK46uQhNmatZzTinGMYxnPDj35eMAhNhDHM0aYmuLItctMLha0aYWi3Fjy5lrli5bMGTVpmzM8IApOD4P9/J+/rnebu5iorGyD/gYg/gYRrlWIgwxriIaQpK2DgCBgIeDiZGXoACE2EY82PNkx5Wq1q1YNFrRywYLcLFnlW4XDZswctHDJlkZgCqEBN4fl0OXRJvNidzpUahN5so9GSeTIlE06nakUlOJyj0fIPBih0KazSh0Kl0qi0SczgIfwaweDWEkMgIXCkMhsYjKaTVRKKplNUymqRSVAoKdTsoFBJVK4FA4PBonEovFoXCiD8rpz3u7tMxMJiYmJgmJgRMImCJJld74+Lz9QITYRictMeFkybrcbRo4WtMrdqtwtW2Fa1a4sbJyxaOMTBgAKZySD/N2fmydXGXG93u48PGbzGdK1jWqYavpQg/4O5v4O9bq4TVXDl4PKsRpiGLhUyu+dAIOsTKUwmpiUIlIlMTbPHw+oITYQxat2zDC2arcLltkWtMmFytxNm+FaxxYmeZhkb5seLGAKXxqD/X6fr9fFm83dTquGMRwxWI1FTsCD/gwE/gwF8DfBwmqqdTGJm53POb8Eg/E4c83cJiUpq0Xd34Pm0CE2EOcWJxmbZcq3K3aZVrTE5ZLcTVgzW4mWFsxb42bJzlcAClYTg/1Hn6j08SeFcJwMr44Ag/4N6v4N6zMTCJqdZY5whqCUp4GBgYBAQsHBwcPCxs3B3gAhNhGNwzZ48TDGtatmGNa0yuWy1wxzMlrnFicMHDlm4csmwApqI4P9sV+1nhcZvOc3vjd7rOIxGMYxwxw1PB3Ag/4L6v4MAaqODVacJwq4RcxcTurzjjGuYIPwMXxubIQgLiLiYVcXfXzevIAhNhGHG3cN27VotcY3ORa0YMGC1wzaOFrJqya4suPKxYM8wAqhAS6H5rjm1YEhMgqNQqdSo9Gms0ROJJVDYNAYRC4VFYVD4PBYPA4ShscpdKrtcsNgrNYoNACH8I1XhG9hyBQGJROPR+XS+bTdTKan0ngcBgMAQGBQOAIBAILBoPD5BIYpFYNB4HAoPBiDYmGETK5uYTWYmJVOoQSRK535Plz6QCE2EZWGNthxMMi1gwxsFrRs1bLXORxjW422Zi2ZNMmbM3ZACmUeg/0fH6OXHfjV+XccanVaxWsVWlRU54CD/hMM/hMdqeng+BvhGGKmpiJjMWzNc8CD4YzE3cVeLImUomF75+Lz8oAhNhDNq2xNsTfMtbZMLla0Y5Gy3Exb5FrhywzZMjJi3YucQApdG4P9oF+0D8WceDrriGK1jhWqqoRN4IP+ETL+ETNrUYxVRBZuM7nc546Ag/E1d7mYu0xYXEznPXw+QCE2EOcrdowY5HC1vjcYVrRvmbrcWHM1W5cTdy4cN8OVkybgClYUhPr2Pr2dOhuhHFJSFS8cGUCD/hI4/hI5zh4fa6zUXi4vOuKFy12VSwwkMcZLLfi4dAAhNhDRvkZNMzVstZuWzJa0zZnK1xkaNVubExZZmGFjlwtswAqGATmD/cBft8bxVYiIuZ3neeO95bhrVdM47FTEXHGON888c7zleYvIg/4QcP4Qe1ZxNVioxSlJi5uNt57d+hqcUqazrdJmJnM3XUCD8bvMUJuUwIkmZzMiIqkCIqYItMZnv6PHgCE2EM2uLDkbs2q3NkY5FrRhlyrXGJkzWtszRm0Z4cLfLlagCmslg/4YfP4Yfc4zjwfA8PHTxcVc1NTiIqoioicZxkCD/S6fpde3flz4cem8+FumJqIImZrK1ptQg3gSlMpsuJhMCYmCVzvn4fEhNhDBxkZuWbFotZsHLFa0ZYWC3DlbMVuRy0cOGzFrlcsGQApvK4P+Gcz+GePF6vt4vSqpi9TV1mLmcueOcZZq4iMRHQCD/TKfpmavUz4G6ipqYvWamrLWyuZSlU50g9VaVrCYBExEREQJta858nn6wCE2EZmTFkzbOG61y2xYVrRg1YLcTLNlWuMbTG3Y482VuwzACn81g/4aVP4aVfI50xDCVztxzV5x3iZuLq6RCKrGqxiqq62Ag/1X36r/m4bxmrqRMXy8HwOvTnyiMKxVRExKZtlPFmN5oIPwBdzMzCamJiYtEyCJBMCJTc3x8Pv6ACE2EYWrhjiyNW61sxZ4VrRlixrcTJk3W5mrRo2xZcTDDmxACl8cg/4eRv4eR3h4u9zmFYrWMa1iqxNTxIP9HV+jrX2qMVFTFRWcXc3edr4ghOVo4uWcQRRRgRhGM8OvXxghNhDXMxxsXDbCtYY2jFa0aN2a3CxctlrHExy5s2bMyZtcYApMEYP+HJb+HJc6TyjoxUYyoIP9UJ+qFOV0xnGTcoTFyuPFOMITjOt9e8AhNhGZw5wsMrFqtZMGLZa0xsWi1yyyY1ubJjyOWjjG0a4cwApVFoP+INb+ILnMcXGeed73vjd2idCD/TJfpd5xwitRjes1udk8wITVGMYxiEYiN8/Hn0ghNhGFwzbNc2VwtxZcjBa0asci3E3xMFuPHjYNHDXE4Zt3IArxAZYBg/4RYv4Rg9zvN5uZm03FzMKYYjE1URVRWIrFVWMVjEarEcmNViqiKqFIxEVVVNKziJ0mpmb4558c56zu17y47vnxzvd7u85zvfPjx4893kmay3vvHWI4gIL+8XP7xpmRJJJMzOOZiWUzeSSbLNt1S0suyooReVrdu+V6drt1ut29veuzqZsjLxPF5UkzM8TxmIWt3bnvx7+DmoL4O6qXGUTSygrNlliyyiyFllWCxYLEqLmygCBBVLLCS5bE2zc3O5NypUpqvO/X9f0AITYRixMsOJoyarWjZphWtG2LKtcZmrda3as8mFvkcM8bjEAKkwKtAYP+Ms7+Ms/s4VyxrljHDhjlrFdMarERiYUqIqogpECJXG63Ob4p4zMbuc5zzvrx68d9ee+O83dzN3c3N3FkzWUrrcpsuUpgiIqExMyvF4YhUQlCExERFRqNX4Dr0IP8+1+fb1lFIpwajFaajSqjV6mogqr1NKxEaxWtcqrEYhWoiqCrhUxJJnN7ul4mJnc7zd7vPHO87zeczmyamEzGbzebnaFETc3meK5iUxMTVzUzGdc8OvSC4tFlLKlEEsEspKssJcCzSyw3KlXNyUllELhVirC5VyyoLm5qVC2WbLiyykoEols1577/AfwvwUAhNhDRvkcY2TVotbNs2Va0assa3FkcY1uNhiYNmjFqyZsGQA==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bARwDgIAEHQS0BvYFARCvOnuoniYmRZPuEx+WwiXYAhIISBBE//8DRTUISBBEgIACRTUFAzgLZBkgMgkAkJsDATfAHkUzCQCQggIB28UeRTgIAP4DAHuF0jQSTsCkP9MApD8KgQKmAYP+HYj+HbGMs1cTCrTd2sRUajVRyrThFViMaiKppFVGInEyvEyIu5ZrMxMXVolEoTETKbmcyza7vj045jNbxnGdXFFWurZW43fGczxXlm7upw5Z4VSC/iuD+K6ZeVeXLOczM8MiZsRZeIUuuyq2zrbvc7NyyWVZq2955lTc2ZuTZHZ1NLHNy+vp8a1dOzdVrsoxZYHInEeMnHrecoCD5WJIJmZTExMTVwmCYkIlCJISiYmJiSLgCJETEwmJRKJiQBEkSgiJhCZq5STARKExMJi6kiRFxObzv08/CQAhNhGZwwws2eFgtaOWbda0xMsi1w5x41rXNmxOMbhuyZMmYAryAYoBg/4bRv4bx2lRy4cuXbh4XLp05cOGuGOGOFY4Y1rhjlw1qsYRUJxMSubXcpTmV8ZznO+Oc8Z6tuN3xnnx48efG+8dW73njvnvv169evHvzzu7znPHPO93mFpu+OOQgv4qc/imXnMxlSby5c0TuWrq3d3evd3bd27NyzTZ23d87vd27Tt3bu1pEkSzV5eXPGY8Pg31cc3xMmJJ2Y8PEyyCYpLKs2WWWCEsUs3KIjNzRollSllllkssUlJLluVRLZVWWWS5SWWWCWu/f+A/ACE2EOMjHKzxZGC1xhYslrRwzaLcTZxkW5WeHE3ZY2jdoxcACpYBO4P+EKT+EKXr069O9XMzMsRUYw5IqGLguZd/A8HGc5riubur5X04ceCD/iQ0/iQ1DFYrFVNXPFl16cZhKJqURHHwvD8TxfI5kVdI3jjjvy5ghKcCN51nMjKMIyrERjKMCERKckIQjCKMYxThOdcOvbDwICE2EN8OXE2b4XK1llc4lrRziarcThjkWt8zFplaOGbBoyZACnYpg/4RWv4RTc3FzMc+Xh4S7eP4E1VVOqiqREzNxxvQg/4llv4ls+kzEOnh+Fz5KrfiZippM3OWZnMXMzxwg/K4yzNpi4lMQgRcTEwTUzOePi+LQCE2EZmzFq4bMWi1i1w5VrTE3arXGZm0W4szHJhzMWjRsxygCloYg/4SUP4SXZ1NRwnk4NEZi5zxoIP+IUr+IS+tRpERc7m95ze17gCE5GGKsZxmijCMYqzw779wITYQyY5mTZnicLWznCyWtGeZgtcZGeZblyN2DNg5cNs2RmAKVxKD/hIq/hIr6VfCODE1d1x4yIP+I7b+I7fG+Lc9U5iYqaCGmpxZoKAgYCDgYWFi5+NgbYAhNhDNq3zMsOXEtxMGjRa0ZYmK3DmYt1rJniw4WrjI3xY8wAqJATWD/hMi/hM31NZ1nCmFVpqdRF4zE3LLc7vnvPPObmJ07YqAg/4e7P4e6+F4jlfSdMSzc3md5vfOee973mbiMctdNcta5VTlE4CE1SpWcYzjOKERFCMBCKEYwiIwihGMEY1y9WLsACE2EMsbZxjZ4nK3IxZuFrTHmZLXOZgwWsWLnKyaZmLfG2xgCoYBOYP+D6D+D6HvXLyelxKImoiKqIxhiEQtbivNuN3ObIcN+Rx4AIP+Mcb+Mce71OEVWI1Krm7nMTdSIhF6zSoIhc3Ljfbug/Q8b05uWZkmLiazExMARMTU1MIlKUsufHwfHj0gITYRmYtnLVrlYrXGFq1WtGuZktcM8uZayyuMjnK4y4W2NoAKcCaD/hEe/hETncs46sxmr01PBwYxiMIlPHHHcoP+Msj+MuWoip8DvyqqqtXrOrjM5nd5zeccaZwAg/ChM54roiNTjKS5TElznn5vO/QAITYRlzNcObHmYLWjVgyWtMrlitcZcThblyMGWHK2yNmjJqAKah2D/hHW/hHX8PpnXHW9MVWMYrGE1xruz1CE/Fyh+LlHdKOaOSeK9Jwux1w3rjhjpjgmhJeAODGdZ1hhhGcJwjCMUY1nn5awITYRhYsmrFiwcLWDjMzWtMeZmtxY2LNaxzZsONqxcscWRmAKXBSD/hGY/hGZ6dfAxPK9TC451nnIg/4wrP4wrePDyeHGOK5TjcVcAIayiIS3QJAwaBg4OHjaWBgcCCE2ENGTfM0cM3C1oyzY1rRvhzLcOJk3WtW7LM1btnLFq3bgCo8BNYP+EtT+EseZvlepxmlzG5ys6xmds8EajGFXiFVUOG4rYIT8WOX4sd8lJWhkYI0nG873rPKcuGXPfDOUsGDNiyZs1MlKUolPBjpHCITgciHXlMnCsJxhGEYEZRnCKcpwhGCMIwEIxjHHv4oAITYQ5w4XDTJlZLWDjKyWtGGVmtxOHOJa0w4m7XI3YYmGFmAKdjmC/wAFWf4ACxQS4y845xzl45vjcKstu7fL226vnPObzIL+Ytv5itkTEuZYbN2ddl23d7u98wuOSRzk8cmJwILJoUlbyySzLSkEqqVKVdXvv5/iITYRlzNG7HIwarcTPDkWtGLVutcY2bFa2as2mVk2ytMrbIAKgAE3g/40rP40w7hEUiIxFRwjDFYVdTOY51xZm7mZmU1rw/C8XxPD5QCD/gj8/gjxq6mqnE1Mxtd2uZlMssrtLF4RE4vwPD8K66XyguSy0uyWQyqouWEstlsoVru+/hAhNhGPHjaMcmFstzMXLha0a5mi1yzauFrRhiwt2jBnkZt2QAp6M4P+N/D+OAduJhSMMVGoxjFVUVEN1ueOc53d3cSxnwvL8raD/gjY/gjZwqFRDCkpjjNzubvN2ymYtFIjhfJjGfMAgnwTdmmwQhZVkuLJtm1Nm3dvfPywITYQxyYcOTG1brXLhmwWtMrRktcNMzdbja4WzhllcNGLJyAKnAFSg/461P461Q58nPk69OvTxcRJB08XlCYQhUxE4nV4moicTURMTMsxa4zM5bXjfbxcAIP+CMb+CMcM4XSridZhETEcfAtOARMSU3U2mZm2Uzc2zNxcRKImIxPiccCCzAtUpFlllFgm5QQCVLLLATZbKssu338P0/EAITYRhcNHOZmxZLWGNnmWtGjfItw4mLha2Zs8TLGwytmuHIAKkAFEg/4+Fv4+H8ouAipilTBwvDDEwTOV8enUddZlcTEKREFZxdSAg/4Irv4IncKiJhNrm569Op1ueLdxE6ngxXTv2Ha6qqROLnMXcX18TxfG8fwAgnzdu1ssoiZLg27K2JZKLLYWWFi1u758/D8wITYQ0atnGPHmbrWLNq4WtMbfKtctMLZa5ZOcjNi2Z5cbXKAKUxuD/kBy/kBzAeBLheoJTdt8+wCC/mWD+ZYQHeWG5ZUuL4CD7VObtMAmQm748ePqACE2EZsTBg4atsi1tictFrTC4ZLXGHG5W5mjXM5xtG+XJiygCkcNgv8AH+H+AD92eEcptIP+Cjz+CkFWcbxM4nKDeVndza8778QhNhGRg2Z4XLRmtbs2LJa0Y4WK3Fhbs1uXJhZt8uJoxYMmAApbGYL/ACmZ/gBTNDc7PPPM1ZZN8XSD/ghW/ghXDtNanlNUhNxtHUCFgxUdMcKEghjgjhIY468TfpghNhGPC0w5sjFgtcsGWVa0bM8q3CxzOFuPNhxtMebE1aucoAqdAUyD/jv2/jwF6dcRaJmFTFThOt+B4PieL5XPSlVMEXMrmbmTr4nfGauE0mJ3y562iQCD/gq6/gqv5+JuqVCJtMzmOvheH4Hg62uLi4mLQmpqJQsx4NQlMExDl4videjr0IL4NU2UWWWWXGJZWtllAEQzZaUEqrfffh+kITYQ0YtGjHNmyrWzLDiWtGDTKtc48jhaxy4mTZi5aNWDhoAKgQE6g/4+Bv4+CYung+B3hMxdGJxOqUrn5HOLxdXUzKbuWzXg+B16G4P+DfT+DgPpz5OvTMUpEVERi0XNufDiyjJcZSmEI7eL4m9HIIL5Fu2lWpUpLCEJUqUUVXXnd+HAITYRlbZsrFhhxLW2NllWtMWVwtw5sLRblyZmLPDlxtsrZkAKZB2D/kAi/kAt4ceHft4urubiURCqiqq6oIP+DQr+DSHxOfK64XwqMYiMLhmb2vwfEITZSeGc4xIEIokUYxrfTp6wITYQwysWjjKyaLXDHHhWtGWbEtcZGDZa4aMGbJtiasMeRkAKQguC/wAdZf4AOm5JEbqC/noj+eg7LLNnsIPpaVt754AhNhDBjhzN2eXGtx4WGNa0YY8q1zmcN1rNxhzYcbZuzZYsYApnIYP+Qdj+QduOvTxcLu5tN6iMYioqpglAg/4M/P4NC+ni+Jz4KarCjBUYicXOXHeAhNzDOqJCMIIynCcIxIxTrPPp7AAhNhGNuwyZWWTGtb4cLha0xY3C3CxzY1uVvlzNGLLCycOMwApODoP+P7D+P4/Os6zAZoCD/g5u/g5zzw3pENVvAIaqi4ODhYOHRcHJz8DfACE2EZsONtixsXK1nixtVrTC4zLXLlgwWtcjhu1ytnDds3cACowCpgGD/jlw/jlxc+V1MxMTUxE1ZEzALoXRnALoJgAxk7d+3fxuLEoXTMTLn279Orp1eB4LwPBdOrp1du/Ln27+B4PheH4Hg9OvDi6dQOHEKtreM6kJiSUTIIP+Cyz+Cy1y58ufhZKmJi4jddfC8PwPB6denV27jlzOnVy5nLmHLmAcuZ064zi5IlMJi6ATAXSYC6us4zjOLrOJhdAdegdejwfA8HC8zdonEOB08XxAg1TMSiQiUTExMTExMTEwTBIiQAAIkRMTExJEkSAIkiQiYmAmJiQRMRCYmLTAiYJiYlMRcSGZ8Hz8/AghNhGJpmYMsbjItaMs2Va0bY2i1zhbM1rlo3yYWLli3xY2YApNE4L/ABH5/gAj9Z5zZZS5ZuCD/g4O/g4PeBmqhESmZi4Ag8azaREiZvj3ITYRkxN8mXMyZLWzNvlWtGWNutxM3GFazaNWzJg0yMmmJsAKbiyD/jnk/jnxm14mq4d+weBdMVJdvB6c7uU3RFUAg/4OUP4OQYhCbd+3cI4pmrpiadk4msbq4zHggIPhV2mSYlMACYCImCVzvffzgCE2EN27TI4wt2i3HiytVrTM1brcWRw0WsMrZk1w5meJzjZACooBO4P+OsT+OtvxPF8TxeUIijp18bKKmJq5rMTcyvNWONlzcazwhycOAIP+Dy7+Dyu+HHwrkrwfC8PlzjObmcrm4TURqeHDr0Hjb1UaRKVznICCzxdNVLIiFVVspCSyyzYsVbu78fy/QCE2EM2WFxib48i3M3YOFrRg3xLcLhs5WuWWNq4bMm7JsxagCmwog/48Ov48O/E2RK4ytmLx4PgePwtMTFNRqNNVYIP+D8b+D8fhxTOazMhDp16TiNNXgmLuZvHUg6ipiYCUkkkxITExMzvw/F8gITYRjbOHLRsywrcmZk5WtG+Rwtc5srBaxcNmuRlhyYmWNyAKPwqC/wAaNf4AND8sS2iC/oCb+gF4lHSCzKrb76AhNhDhm4yOHLBitbZGmZa0c4cK1y3bNluVhhzM2GJkyZZMIApTEIT8fJH4+VcXBwYY3nWCc8FQg/4P8P4P98VqeEclauMdQIXSYeWeWNDBDHTfkYNEITYRlbNMbhy4bLczRvjWtHDVitxOGTZa0yOXOPCzcMHOJyAKfTOD/jC0/jC15c+nXxLisRVVEREIRExcSTF1c5znjnPHwPB8DwfAyIP+DCT+DCW6mImIIlEoiEpu7XNzE0jE6iIz27+J4vgAgp8Fsq6KJbLLLLCwCy2lt78/yiE2EYWzlm3cMma1swaY1rRw4crXDhm2WsceNi3xt3LJg1cgCnAmg/4yYv4yZ648OvTydZzOZXDFRiqrGIrThNIjmIP+DdL+Dd/l4PgXXCoxGJxOiy21zFy3jjM8QITJow1rGMSAhOE5VhEjAJo1w7c/QCE2EY8rNwxxMWy1w5xtFrRtiyLXDJhhWucONhmbN8TVhkbgClMVg/4v0v4v0x0w5arhFFs7oIL+fLP58tEvc3LIkk84hWkxcccsKGCONDDLPTi59AAhNhGLEyxuGeTGtZtXGRa0YYci3C4aNFuZu5Z5W7LK0Ys2IAp0KYP+MqT+MsdhquFaxqMYgmc7vrw48yanTgxVY2CD/g9Y/g9JnCJrMzd5zdzMxFcuvSsKpCTNTzCE4y87xnGcIwRhGEQhFCMIwjCMVa3z7eoAITYQxaNnLjExzLW+PC4WtMWVgtxYmjRbkyt2jVjlZ48bNuAKhwE9g/40sv403+E4rXDTzLrSomZzOc3dzdWFTBNttzvOc3eU7pdAg/4Prv4Pp+V1cTPXtzu54lzdZwprh16PGnFaqlZhHEu2bu52bIPwsXN5XZMJEkwESImJwiEQSmLi0znj79vaITYQwxZsWFvlwrWDdzhWtHGRotctMuZaxbMGTbM1cMnGFqAKsAFVg/4OYP4OYevTjwAHJEVFVmkVdSbufB7d5zE0iorfTr4Waqsagmc7vO9zla4hEVicAIP+Bgz+Bg3xPF5cwB4eL3O7uZkpiNVWumceMqomZznv4Hg5vObtNRisaxrhrpw4axFXMbievUCDxqZi4khKJmUzUpiYkiZTUzCEXCJxaJExJEzAgCau8+P571ghNhDDHlaYsbRwtaZseZa0yNW61xjc41rjE0xMGbDDicM3IApcHYL+6qP7qpbh79dnYqyykks9AIP+HrD+HrF16HgXjUarERdXG15m9yCD5cmbmSZq6uUhM76+Tz5AITYQ0xM3OJo5yLWGVs4WtGLTKtcZcTVblzMHGZsyZYcOJkAKcyqD/ixw/iyRhTFaxrHCsViIiMzd7zzzu+OZup5Z6aiD/h8m/h8V4ViKknc5zu+c8bvN3BCI1GKjlPCuoIPlymdrTKYmIQSlMXCSUrzvr4eQITYRkasGLJy5crWjfC1WtMrVitwtGrVaxauMTVpjxM8eTKAKVBWD/i/K/i/Lxzxz4bXVpgxF4IP+Hu7+Hu/pHCOjlON1KbwyhLboxTVjOcYozvn6aQAhNhGTKyaMWGNytytWmZa0yZmi1w5Z5FrNxhYsGrDM0btGQApjHoP+OBL+OBPWwM1vhx1x4XjcVeN8MxqD/h6s/h6t69A7VHBwazV3MTuuNTzohKbJ3nGMIRghGcYokZq4cuvDziE2EMc2Ri0cNma3Dhb41rRs0brXLhwxWucrTDjZOc2JqzxACnAog/47EP47LW8b4ZrGMcK4cMcKqIrMbbzve+N8XXUbg/4eeP4eb6jUajg4IXPHfHjnvPVzbWMOk9NAg/AiYmTMzFkwASJlM3nv4vPyACE2EZmuLFixsGy3E0yYlrTMzYLcLHHiWsHLhvixsGblixwgCpEBQYP+PXT+PXXwOOq4VVVa95vnnfGbzSorU8p1UaUuLnM5zO7zfFuE1ekgg/4etP4etedxms01GMYrVRCFsxmZQiMTUBmLrjVxurWm63wyAIPwvU9urkmbmU1KJqZiYmYkCARNQiJhNlpzvxfRnwghNhGFkxbuGLlqtxZWrRa0xN2i3DixNlrfE0wuGrRrkYsG4AqAATGD/h0i/h0j3rw8TcZE0xisa1rUcppmeM7zzm9zczF9LxyAg/4fPv4fP+/bjXKdVWKwVab3PG853ec5m0KqsYjlPgU0g+niZ3nM5iYkEomKuETExMwkkub318vPpCE2EZWLdrjaZsa3I5yOVrRwxyLXOJrjWuMrhi1xsszfG4ZgCnMqg/4fDv4fI2YupwrGo4VwqoxnG3HM5zmdxmLxvHDIg/4ffP4fe9OE6UrMXN5zPFm9zc3C9MYxWIjpkITNaKc4xmTCAgIwnCKKKca1075+ACE2ENseZszYs2y1m3yOFrRq5crXORw4Ws8uXCwY4WrjC2xgCnYqg/4hdv4hh+3h6uM1lETwrGuGNNIutt3N8bzueuXcg/4fWP4fYdZ4TqMRiKmpqYtd85553vM5ib1x6brlAITBiwxAjFEjAhCJBOEUUZq318OPUCE2EOGWbCwysMK3JiYuVrTLjcrXLfJhWsseRo3xY3GZswcAClgTg/4Xrv4XsYq3WkxeI1FcsoT8Pf34fFdmnQ4UMWK1qIyyxziGhLhTwMTAwZAoGFja2DgLYCE2EYmbfCwzOMK1u2atFrRgzZLcTRy1WtMLFphyMW2ZuzwgCnIsg/5PKv5PPfAeD4DwcMri5lMXEVHCNVWlTiYlOM1Qg/4A4v4A7eDjweFnVYanSGEKmpqJkm5TTFpAg/Awu5u5EJqZAXU3VwiYmLvn7PHAITYRhzNcTFk1wrcrdizWtHDButcMcWNbkY4s2Fg0zMMmPMAKpQFJg/4PUv4PU+nHher6b4ImFzO569OqbkmIpU9J4ViNXF53mevbumVykuJliKwAg/4LWP4LWd3dznJxrNIxHCvA8HwHgXiMInOZ68u+72zMRqMYxjPlZ1WkYgnC8T1gg/K3MJm7i4uUxKamYTBNTMETE1cJi4mJiYiakmEi9+L59+4AITYQ4wsczbG0brWuHE1WtMbJutcZnLJawZNcjbLhYscmRwAKkwE/g/4zGv4zG7p3rl5fK2VrgqtYrXDGMViYlE5rM3O8znM5mc4vU9vD8KrAg/4UCv4UC+vRvSFVOGJ4b0mpq4mbnO5ze2Y3WYzVpQrEVjFa34nigIPwJXcyJhMTExMSlEwiamAJRKYlF1aYznfXzb9YITYQ2aMsORm4xLXLHK1WtHDLGtxY8uZaycMXLZhictmrPIAKazGC/wAKwf4AFYQAAPXsmytzS5uWZ3lg4IP+E7T+E7UAADhx8C4xSkKmZucvB8Txe3flzdCC+S3dUlSrAIXKFlm5su3zvn4fICE2EY2bRi1zNMi3LlbtlrTMyaLcLJwwW5GTRw4xtmWHLlbgClMVg/42+P43BU1MCArOpvsAgv6PE/o6/MvGatzu555veIXCTRxywzoYRDDDTPg8DoAhNhDNi4xNs2ZqtytWbBa0asHK1xma4lrZw3Y48rRpmy5MYApzKYP+OKz+OMOYnU8oxjGGr1NImszeeLjxbjMTUX0Ag/4UKP4UE8VFTE1cznO573znM7xnBKIxFY6acoS0JopwighCEoCKcKiKE05zw49d/AghNhGVtkyZXDRutYOHOZa0y4mS1w0cZlrZkyaYcWFm5ctswApQEoL/ABjB/gAxhu67NyTJicCD/hO0/hO16arFYis3F1u9AIPhi0TVsxlm+/kwITYQ3y5WGFw5xLXDZpmWtGTFytwuMuFa1wtcTbC3xt8WFiAKWxiD/j6m/j6nGt+NeKrSolt1jn1Ag/4UGv4UGxz5c8XF4zSkYY4bhchhUEEMEcqGGCFCjjnnvwemITYQyaNsrlzmYLWbnDkWtGjVgtxMGeFa5ZNWzHE0ZuGWZuAKVROD/j6m/j6ZqMaamqiYjNV1g/4U8v4U+d8JrOs4mM4nMOKFszGdggIYY4Y4Y46cDh8gITYQyYYc2Vw0xrWWTC2WtGzjCtc48mFa5Yt8OVyzaZmjRwAKTxGD/kQ4/kRDm8xlmJqp5QCD/hL0/hLhjVanEIucr7iElyq3vOdSc45cfD3AITYRhyOWrfCyZrWTZswWtMzZytcsW7VbhZOWzZq5Z4sbbCAKjwFAg/5FHv5FEdNVCbnm45na7Sw6eH4WcdriMWi7jdcY24s5m5GL5Z4RIIP+EpD+Epe0TU6VHBURMZrMy5+F4fbv22hSlTC4zW6mM4td1nHNiYPwJJlMylJBJFrgIESiJ1nEwmYtKUznfh+nHqAhNhDLExxNczfItYMczda0a4sy3Dla4lrdhhy5HLXDmctWYApXH4P+Orb+Oqfv06+BapqdIhFEWm7naIL+nGv6cZu53nnx3mypsEuCGIL1xVUqrShb299/KCE2EMMWbCzzM2C3LmysFrTFhYLcWNg5W5mzLFixMWrnE3ygClYag/44Lv44Lw6OvjcdZ4XhFIzHG6CC/pyD+nIQqbeeeUM2ZXwAg8URMLiZlMxJOd8fD8AhNhGNqwx4m2ZqtYY3OVa0ytWC3CzYtVrjG4ZN2ORu2zZMgAqMAUGD/kyq/kyd68uarA3rwdbm4EXq8bqIjThjVYqhtm7m01dTqzKD/jCM/jCf8Dr0degHTr4V1hioxURFRN1MysubjaZmUous4vhNuYCD14kzdzMZtKJRISgCJkTEqurq4XBMpm+vs3XjACE2EY8rlm2cNnK3Fjb4lrRu0xrXLhm0WscebDjcsWzZnmcACqIBRYT8Ok34dJ7X0adm3ZtyZSU9MkU5VhGBSUKUtC1KLThGNY3jOdZznWM5ynSOrfutfICD/iT2/iT379uvTes4zg48MsTUVTTFJpM3Nxebm87nmvKRUVVajlx4dOvgAIPlrN3MqilTC1rSlKJhEwRMTEokiUkXF1cTmevh+PHwECE2ENMzZs5wtcq3NlZsVrRthxrXLRhhW4nORnixMGTVq5xgCmEcg/4fjv4fjzixxq8XEKiamCJeBzCD/iQw/iQxPI49GqqYtd5m8z17d29ghIdSuG66cZwnGEUUZznfLpz8QCE2EMWLjHkcuWq1uyZNlrRs3YrcOXJkW5MmJo3YZcLVo0wgClsXg/4hRP4hRXTrWcccZiYuKnhuqyCD/iPm/iPnYz5Gezk4SjdXXGmQhMmiEaxheMZzTJxvweTHECE2EZMzXG4bOGC1k5cZlrRrhxrXGVyxWs8zXLjbOGubE3agCnAug/4wmP4wmQ8bPBwmpoUq4i5bmVlrnPPwPB4XcoL+nQv6dDCblSbzsq2XZvO5cslywPgZ8oCDjwJiZSuS5hMSiRMTExMSLm99evfxgCE2ENMOVhmbN2a3K4yslrTI3xLcTbIxWtGbVhjxYszHNhygCmIfg/4pcv4pc+PATFZxmLlMpi8S4HLmhPxHvfiPf27BsjKGCEickZwnVeG1a4CD9a73eZmYXWYuLQmU5z383fYhNhDnCzyNmrZitYNMeNa0y4Wy1y4as1uNu1aNWuTE3ct2AAp+MIP+LEz+LF/dZ1vERGmqxjThEJzN8c5vObzKL1jHa+1VQIP+I/b+I+ueDUYnUYmMzeed9d5viuKisY4RqqpGdd+F7kCE4hGuGE4xRjCIEIwiCIIwJzrl26XgoCE2EZMbXMyws2S1i5wsFrRzixLcORqzWsMmFpkc4mbZxiYgCpgBQoP+Lnr+LnvhfByrV4vN3z3nN5TCK5d+0x4EsVeOK5u7Zm5zG5ldXPDjqoCD/iRW/iRX8OqlGpxiMaYVM3McWd9OvTr23ggmJhOKjOssxxZuc1uJkIPzPO8+c5ymbCLq6uJmJkmEERNTAiRExJMWu9+v4ceAITYRmZZMWRkwyrXLJvhWtMTdgtcMcWFa5xM2rdo3w482ZoAKYhyD/jjK/jjLYyc6tc3UpqlOl+BghPxIrfiRXZchuhLBK0JRrCdZzwy4eTHlhOBgjecYxrCspwmTgnGtdvLloCE2EOMzNxjx4XC1nkctVrRplxrcLHDjWtGLbLhwsmeHI4ygCogBMYP+O9r+O/GJueOOPBqOVcMaxWoiJm743vec5zLOmMV4GeXKQIP+JHr+JIXpWOEcK1PC4tm+O87473m5iGMcI1XCKqaut5nihORu5cZ1hOVUxEIRIRhFCKEYRhFCcK1x8HTDwQAhNhDlg5btXLXKtcZWzZa0wt8i1xix4luNm3xtWrHCwysmwAqBATKE/Hwl+PhMaNPGw4qSlKMLxjXDOuXRpVpwaTwxwwihCUqQxTxTwZyD/iTu/iTvHLnU1mpixJAOnXys8mkTDMZjM8a488CD9rzURcXCZtJKYgRMSSiRKWZvfX1Y8YAhNhDRmyaM2TVktzNHGJa0cMm63C1aNluNq5aOWrHMxcucYApbEoT8eun49a8PGhHdDRC0lK4Y5YT8TNX4md8W3VhtXBO04YI3TIaAvIKrQMDBwcDBwsLJ18BA3AAhNhDhnlZ5G7fGtZM8bRa0w5my3FkcN1rVy1yOMzFkxbOWQApgGoP+EBT+EBWuNZSuJiV6zpOprwvDg/4NNP4NNejhHDGIicbZm8zuN9enUIVFDJDIghIY0MMUaGWOnA4PUCE2ENWrZhmYsnC1pkctlrTIzxrcLnExWtWzlvjctsbVo4cgCmUcg/4SLv4SMY58vDqJmZiZKnRwmocwhPwaafg1DyYMPCrglkjaEoqznWt444ZUAITFimjWM4TgnKcEJoxrPHxa9QAhNhDlm5zN2Thity4szha0ZYnK3DhbtFrNm0YYcuPEwZuWgApQEIT8Hin4PFXAzS2YMksiqumD/g90/g91demYzDRw7WCF0Et8csKGOOOe/PqAITYQ5b5sbHGwwrWWVtmWtGGZwtctWzVbmaZszbC2wsmjlyAKqAFGg/4OSv4OS/C8PtvTEVGMVC7vd8+eONzeJqK4VrWtViqvN73x4998b4xmIYrE8pxgg/4UUP4UUePDx6jbd3dzNNY5Y4a5Yxiqm7vO973e52xOK5cOmvA10xwnCLzXGN734ICE52mMI1jMmREYRIRhEAjKIIyiIQQIRjGE4ThOePqzj4CAITYQyZZnOJhmzLWWPHiWtMzPEtcZMTFa4yOXGbHjy5XGFqAKjAE5g/403v4033ft4PgeLi5uZmIYjFVVYYiMVEVSIyznd8c5yzXHhutAg/4Cyv4Cy3PkYRFVNVF1MQLjLbi3ebvcbLxOFRrU9IjAhMkYRjFGKMEIwnKcYRhGAgjBGEJoRE4RhFGcb315/AAhNhDdi0xN82LKtyMMbJa0xOGq3C0csluXE5atmjnLmauGAApvKYP+Nej+Nfu4ioxHCODkxFBlu953vN5iL06OoIP+Ayb+AxOqaVKWb3fO+N83Gt4KiIqqYqnIg+mJzN1MxKJkJiazVxcTMxN3m+PX2iE2EMWTRm2bNmi3JhasVrTNjyLXDPNiWtG7jC1bM8zNo3YAClsag/45oP45k+pjcZxxxmswQxnlbkCD/gJ0/gJ90eJz4VqqVDLN3l4bQITBgjFMIxRTIxjhrv18ICE2EYXDBy5aMGy1vizZVrTFjcLXGHHkW482LI5w5WWPCzagCl8Yg/47PP47UfC48ONZiyJpiIrPCOKD/gI8/gJDx4k30jg1mpjeW674z1CE5mecYxQnGtKwjGMaxw5+DyAhNhGbI1c48zButyY8ORa0aOXC3C1ctlubLlYM3DPFlaNswAp0J4P+Pij+PkfdbicVw5Vw5YrGI1Op1c8Z575876115bmD/gJK/gI9rGMRjNTM5u953vd846xLOEcGnaqAg/IzObtNXEwmICJiUpmV3nn18f2AITYQ1ysmzRllZLXLNw2WtGrDCtcMmLRaxZYceJniy5MbFoAKWRWE/IJJ+QSXTocTHmjaUIVnOGNhyoP+ApL+ApPjwM4zjeriGOPTNoS3Y494znCKcU4zrhrnqCE2EOcmHEzYYXC3GwYuFrRtixrXOHGxW4czDExYOW7VtiygClYShPyB0fkDnjxseBgjSBOVawCD/gNk/gNZ51nGYmYur1dwhpakqYOBIOBhUHBxcTRwN8AhNhGRhkbOcTHItauMOFa0cMGC1yyZNVrFwyb5GLhtjYuMgAqLATqD/kZu/kZ9ja7zNzM1jFcq4VwrFVURMTN3nN3m7bbXKIjDWJCD/gHQ/gHVxnV8J4TqKUxMJZzu93m85XeYnE4jhWqxqI1LW8XYg/A7Z3m2ZTEzAReLgRMTVxJMTEwTEwtm/D8nj8AAITYRkaYWbZozZLXORs2WtHONstxYWeZa4b5XObI4ZM2zXMAKdDGD/jy4/jy5APA8HwLYROs4MXCJjLMLhComOLPUgv5TO/lM8A534Nubzs0WbzSyincXnnmUhLZK1jEiIwjKMEIooxQjCKEYQnBGEUcOnkvAQCE2EOMbDJiYucy3G5ZsFrRjkbrXDDFhWt2zjDic5srDNjxgCpcBVoP+Obr+ObsHbv5HPU6IhMJWu769u4DwV5y2qaRhGKrl16DwMsRTCpxCE5jr4siC/lZj+VmQHmZ3LZLZIRKAExJc2bdDcAevLOyl2WUfBPP1AIPpM1MTImUpEgRATEylMTAgRIJTUxMImImYJRN56+zHwEAhNhDfG5cOGbduty48zha0yYWa3FhzNFuRrixM8jJvicY24AqBATmD/k4O/k4P6dXXp4OrBCLqSamIRUUxNKmkEplMzwvNAIP+GMT+GMWrcufgWxOGppiMXq4pMRCriZTE5Lm2ZmOPC80Ag+ERRMza5hNJqSUTdJiSJATExK74+P58eIAhNhDXDlbscLhyta5nDda0ysca3E0bOVrnKwzOcbfDmyNMYAptJIP+Kjj+KjmrcuY4ZusxZMySmKcJeVxog/4tHv4tH+vRnA8aa1GMESkm8ubxXPnIhdBiYISOOGUjijghQRwQwRxQxo4acHk4GuAhNhDNu2xY2rLItyOHGRa0YZmy1w0zZFrBmycMcuPMwZY8gAqbAUOD/iwQ/iwN5MajURNXd548d5653adMY5avpjWlWvd8Z43u+LM3BqsR4nHxOECD/i1W/i1lnW9b4TwajEYnEojMLbrM8/E4zTEquImrI3jnWZtaOfTxaZCD9bwPbi0pTJKE1cJExdSmJhNTCImBMSlKZzPXzfBjxCE2EZGuPHjwtmq1thcsVrRxjYrXLBk5W42LJrkcuWDZrhwgCloVg/4wyP4w0zjy68MwqYiIxnGwg/4swP4ssceE7TynEwzW8XxvmIXTUZWCWGWNLBGjhjwuZjZYITYQ5ascjFhiYLWOFu0WtGzDMtwuWLhbmwuXGRm3zOcOZoAKXRqD/jk2/jk3F5rcXKVMRGp5VeCD/izk/izlHgRwxyrVRmc7nbrGeciFz18qNPDCRwRwRwSo568ba0ghNhGZwyYsGjJgtwuWuVa0csci1y0cuVrlwxbOGLZplzZHIAqMATyD/jp8/jpnxXJwuuLnvrx4745XSq5NcK1rDC7vjPGdzznNzkqO18OnAIP+LV7+LXOUTTFYjljFairjNtrEYRiYms1xjK1zNt1113Z2g+HhJ3d3KLi4EpRcSiauhETEAmUpXe+vo8694CE2EMGGFy5w4cK3K4xtVrRgwarXDfIwW4WDdvjaNmuViycgCoEBMIP+PWb+PWc8DOnCMR0nSEXnO956758c547zc1OMVwx0vHAAg/4tDv4tDztzxnFxa24ulIYrUcnDFQusy4ueOcz1hLdSHZhCEoopxRiIoRhGBCMIkJwjGM64+DthzCE2EYcWXGxyNGS3DlY5VrTDhbLcLNizW5GrBs5xZMrnHhxAClYRhPx7Xfj2hlg1W0QwRQxyw45gg/4vIP4vJXPh34ZxNYvtcQCF1FGLlpjjnTwy04fHwVAhNhDHIxa4m2FstZY3OVa0ZMm63Fhw41rRizyNGDNkzYOGoAqTATmE/DoF+HQPTo16mPFlpOMYwjSNJUlKlEqTonKcKpxrGtZzmjHNweBlyQiAg/4tPP4tPfB8DnyHCIxGojEUTd54zxb3c5ncZi6ucKpjwPD8LevA8ECD87MyvNrSiUSmri8ZoiakEpq4uC5nPHPPydAhNhDfHmzOMWZitZ48uRa0ZZMi1zhcMVuRw0Z48jDI5ZuWoAqHATuD/iCi/iCj69DnyPB8DvBuJpUYjEVGIqoiAzeZ43nebZ4Z5T2Ag/4tPv4tP+vQ3oie0MVSlSXczxnOZze13cSm6lCOE8nAg48JKLmbZXAmE1cXU1cIEJi4mLjOLTN548c+T4QhNhGZjlxsceVitx5MbRa0ZMWK3Eyb41rdy5b5mbJq4xuMoApcGIP+IxD+IxErNZrNccZxeEaTGYP+LPr+LPs8LPaezoxEzU8dXm9ghcNLBEIY4Y08UsEqfC5WCHZAITYQ1cZGzFyyzLcbfLhWtHGTEtwuXOJbhaYcrDJkaZGrBmAKpwFWg/4NaP4NaQAcubVXjVRGIiLm7zeefLnFxcQpfkbxWIxURbOZzu7u5yzNyhSuFwCD/his/hitAAPDxm85vM2hiuGq1wPI3VJmePHl1vbjOU1WK4Y4YrhPCOEUiFxW+l2Ag+nK7zuZiohCLXKYlFwSmJgRMSBCUSiQRMEEphMk58P3a0AhNhDLJjY5MWFktx5GeNa0Yuci1yybYlrDDkxMcjFviyNXIAqBATaD/h3W/h3niUy442zpXDhrprpjVYzU3nN53fO9zxu7Xi9OSuCC/wAFaf4ACtcSZJzMmJW92+9893zu7tXDJOSc5M8PS8CD8i5uUzaZExE4tExMSJiQSJSu+PXyZ9QhNhDhniyNmDLGtbs8uFa0b5W63Djas1uZu2zYm2Vm3bOcYAp5KoP+IJz+IK3d5rNRwrhGsaioqKRM3O73e5nfDn4Hh+Fzg/4yUP4yR44VyrEazG85573xvnfFdolFUxHK+1X2g/AiM1cTbMzBRExNxKYuLTlxz4Pg35whNhDJq0zZmbRqtyY27Ba0yM8i1y3xZFubGwzOHLhixbOMQApiF4P+Iij+IhnPHluudcbXeJxqeHBwhPxkIfjIRwYeNhySxUtKlYTwtcJ4wIXHVTxwyywywSwwwwSwx43EwtYAITYQyZMnGRo3zLWLFvjWtGrNmtw5MONazbNszdhkyt8zDCAKcy+D/k3E/k236hVvB6brdbrMxdYjVYjUxCauGcZxnpxog/4Rxv4Rv9h27vE21hiohiaQigtm8xuMxOq6gIOPEubJJRmJkEolMSiQmV3PHfpwITYQwbtWzNtmwrWbhjkWtGTVytcsWGRblbsHGNy4xsM2FsAKaR+D/img/imhYyDHOrbrdWiIjSp8LICD/jK6/jK7degPGnhHKOGYm15413nrHMCFkxUsMccKCOGGCOCNChhghjjnwePhi1QhNhDTM1xtmjDGtZsG+Za0ctsy3FkY4lrFpmY5cOFjkcNWIApdF4P+K9r+K9tjdbnLM3WcU6TjsIT8Zb34y33CrihkUJwnWeGGPXk4YIXHYbFxoZY0McKGGNXTk4JdECE2EYsThu1auHK1zkx5lrRoxYrXLjDmW42eRo1aMWjFwyZgCp4BQoP+LmD+Lk/WemeGcZmb3fGd54zKGMdOfJw4+FMBm85zu743ubTiq1ydoxUAg/4yyv4y1ZvF6vpPJwjUTETM5zN3x4cXgeD2mKQxmJi01Ny2zm7jjwmaAITgcjip1nOMyIIkYRRQiIRlEghGEpwiE4RhGMZzx7+Ch4IAITYQ3a4sTVvkcLcbJgxWtGeVitw4cjla2aMsjBtma43LXGAKWxaD/jkq/jkr8DweHGONcZyzENOWrIT8ZTH4ymTgYc0cksCk06xz1jvAg/c8tUkZtlM3nfh+TnsAITYRlxtWmHE3YLcWbJhWtMLXItcsseVazzNcjXM5cN2GJqAKhQEyhPx1vfjrNSyRxTtOUY3nXDfHlvjw461lO2CmTFqasGK1sEyscqtwg/4ziP4zkec1vGeWeVa1wjhiohcznN7m7ZCpxM43rnDYg3vejSJZjNyiUJiYkmJiRAhMzd78Xy3lACE2EMGzRk1ZNHC1jhasFrRy4aLcLHCwWssuZkwYucTJwwZACoABL4T8f4H4/wc0cvCrghZgFa1nhvjzZ61re98taoUla1MEcl6WoIP+Mqb+Mqe8TM8M4vEphJM630YrhXCoXLOc115Z4u6EydKXPVjGaMUYiEUIwAIkIoTjjw9OEesAITYRlxM27FviyrWGFnjWtHGXGtcZczBbiaZGbZw2cOWuHKAKTg2F+Phr4+CcBZdiKqpJ668ag/40tP40zfAmMK0Lhoq4gIC3hUXI2MDAzgAhNhDFgzbssmTCtYtcrRa0Ytcy1ziys1rNy4c5mzPM0b4cIApfGYP+GDz+GD0eH4TnyvhCYjMZQ4wAg/4kkv4kk+vR16KvxL1jhVSq8OeAhcYhSypYUsEsEMUKGOvB4lpgITYQ5at2LlhjyLWLHK2WtHDhwtwtcrRa5w42jZk3Y5cuZyAKYRqD/hgA/hfx6zw3NWJJlMTrnwjYhPxcZfi5PthzRzZ8zhVySySxELwxp4yE7UteWOGsIoowjKcqr1x8PDoAITYQ4YuXDLKxaLWGHKxWtMLTCtw43Dhbjy42znI3b5cuRqAKTw2D/heS/heRxx3jjEXXa4T8Zy34zeaaJYoUtetdYIaMroClgYWFi4+nhYGoITYRmzZWeRuyZLcmVo0WtGzhytcNs2Za3bMWTNo2bYXDNuAKYR+D/g62/g631vhx4cdZxkmZsJq8XrOIg/4Zev4Ze+nXxM6YnkqCptmLm53G+vSD6ICZi4uUrqxMzx49/H8gITYQzxZXLhy5brcrlziWtMrNwtw4WDha2YNmmRk1xNcTFqAKVRSC/oP7+hA83Nlm5Ys7zzqD/hmA/hlj6XiOGai2XGPBrjzAg/W8GJnNzcxxjMzefDwAITYQ4aNGeLNlyLWmRu4WtGLDKtc4WGFa3ytcLZw0bOW7jEAKUxCD/g8C/g8D5dNeBHTFTDjMgIP+G2z+G23jy58MwROscdCFwGCTzyo5Y5Z78jLmgCE2EYWOLCycOWC1ozYNVrTI5ZLXORs2WtW+NhhY5sjdwzaACowBP4P+Oa7+Oa8deng+B4NFpTMMRprGMViKUTWa2zec7vM3cSqJ6eD4HUCD/hjq/hjrHPkYuKqKiqwiIuJm7nM7vO53bcWuUqYjVVrPKY4Ag+mrmbTMxMxKYTEwmEoCpEwmJIkmEl318/qAITYQ3cOHDhk4YrWWLJkWtGTNstcZmbRa3y5WuVxhY4cWFiAKaSiC/wAatf4ANWx79eZKNlWbzUIJERfAg/4YlP4YlR4Hg+JuKKpOLq6zSUSm11vU54CEWhFGMCMEIwRhERRRhEnCtcOvP3ghNhDJg4aOMzTEtc42rda0ZtWS3DjxOFuZgzyMMLnMzytmoAqFATyD/j9i/j9j8HwPDwuUZqBU4iMOUYipqYmUXF3OZy3LMxMO3j+M5oP+GOD+GOExLCiKiYiJpEwm7vO5zm43rdXVrXNXFYjwPH8Z1IOsEykkESIQJCYmrSiSElXdTc8evj8gITYRixt3LRkzyLcbBk1WtHDRgtxNszBa1yN2TZthZtW+RwAKYB+D/kGQ/kGRHftz1cXVxMTE1cRFXqyD/hjK/hjLGM+FvEVThes4uMpu8r6ghGaM4ohGBGBCcIxTrh36+YAhNhDRm2xMW+NgtZucmJa0YNMq3Dky4VrBnkxM2LfG4bZMoAp0KYP+Q5z+Q6nM7i5iI1jhXLFaqovFszvebzuZi9YAg/4Y7v4Y7cViq1Gr1cs7zvrvnvN5uFtTGNVh4ACE0WrGcZkxGEYRpMjCIjBEjGunj35wITYQzwuG+VozaLWDJg3WtGGTGtcYcrNayzZWzLC5cOHDDMAKUxOE/Iox+RRlo08bHknZCM4XhW6D/hko/hkpceG5q6RE6Rw2g/KrM5ubjMpvOevl2CE2EN2uFmyZZnC1w3zNlrTFiwrcTFw5W5sjBpkYuGuLE2bAClgShPyK2fkVdz8CuCeKdIxTTnKD/hoY/hoR3E43rK4mYrrQhpSIhYGDgYGDg4OBg4OHi6eAuCE2EM3Lhq1xuGC3CzbMFrRg4ZrcWLKxWtGzlu2zNWrNkyxgCmsng/5Jdv5Jh+3g108npdbxmrxM4TV1IIqYxvhcAIP+GAD+F/29XfaZhV4lEoi1TMRNXC63i+6D8pm7mZgktKSJETMLZnvvyeAhNhDVxic5mLBstY5MeFa0zOcK3E0wtlrVthxOGeZpjcM8YApzK4P+SnD+SovhmNxKYjFcI6Y4Vwamrle53nPHec7xznCD/hg0/hgxqMU1Sqqatm+OeN873N3aScXqeVXyg/GmbXMzJKJiISJJgkuLnfX178ohNhDfDiwtcuZwtcOW7Ba0xtsa1w3ZsVrTG0zZm+Ri3yMG4ApmJoP+QxL+QxMOPAAOnXys6rUaVdXnHO3Ugv6ug/q6EO8AA7c88pJI53OewITiXrGc4oRhAhGUYwjCMSMSc54d/Fh0ACE2EYmrHG3a5XC3KyaOFrRy2zLXLfGxWucWZplYtm7TIyagClYWhPx/2fj/tNWvdW0ZSJThCMpZQIL+r8v6vzNy7lsEnjeevYCEYpQIwnOMYxRnPDv08QAhNhDJjmatmDFktc5mbNa0Y4WC1zlZMFrfCybMczFy4x4nAAkBCn4wg/4cdv4cYfF8TxfE3TVYrEcJ1eKxilVMtzm9znK7mOuN8ZCC/v7z+/v5ZuO5s7mrLNlppGWc2WWXnn1m8ITVBFOMYymRhGJOEYRgrSsop0ihGMI1rp4eF4CAITYQwbuW7bJiarcuZzhWtMzPMtw42+RawZucmFgybYcbDEAKiwE8g/4dtP4dtTny8PWUytKpw1jHDGOEagS2y3nOd5zdxNRHgeH4SuCD/inQ/inf6N61eJwjFQq6uNxbLN8XNxbmczEMRquERionkidAg/E1udzckxIETExMwiUTEoTCYlMXElt75+Lv3CE2EY2LlnkytWa1i5Y41rRm3arcTlkzWuGbdqwxMcbZu3yACmEYg/4gGP4gDeaMxmuOM4zERFam/EyAhPxS6fil9s3VwQtC06ViqwsuOmuFxGSycMcMMMMMaFDDDHLTjcDBoCE2ENsOZw0xs2q1iycs1rTMxxrcLPC5WsMjjMzYtMOZs4ygCncmg/4iPv4iTc71z5XwqtcNYxpSsze5473vnOW64ZCD/ikm/ikVqeUcJ1NTO548748d7zd8VxLDlGuVAITN0uLOcaxjOMJynCMpoTlOCIjGNeLxYZAhNhGRk5yMcLbKtwuGTda0cYca1yzxMlrNzjZYWmJtiY5WoApvJoP+KJ7+KJ/wsxjPDPK8YquUcI4OEYRcXt1c3Xjzg/4w5P4w5S4uUbreLcY3O85tMFYYzjhPAITZRGMY1miRgihEhUiinCunp1l1gCE2EN2TnHkw5Gi1m2YZFrTFjyrXGVy0W482Ns1wtseZywYACno0g/5MOv5MOwBx4c+Xg8ItEyldXUIwqsRjEVhUZw4yg/4oZv4oZwB069OviZqKrGKimJwxEYuJvOc3OZmVcYCD8AtMzMwmJiRMEwTCQlExNXFz18PyXkAhNhDNrhzMGWJstY5sORa0aMmK3Cwct1uFywZ4cWFk3aM3AAppJIL+7hP7uHzuAGxstuttker8Fzx8IIP+KZT+KaNHLw/C58g8C9RjU4iJTbN7jxeW7ITjTmTqnGKMUIwREJwnCsZ308V0gCE2EMGeRnlYY8S1njzYVrRhlaLXLJvjWsseFrha48bFqzagCnkrg/4tZv4tc7mMxEVGNX4k4nErnM7jizec3c7rfJHAg/4pLv4pG8RgzG5zPPtxgnE04Z1msxd3ebnjF9YAhN2TDWt4zjCMBCBGCMokIokU51x6eLDnACE2ENmDBzjbtcy1g0b4VrRiyzLcLRplWt82RiwyZXOTK2agCk0Pg/4s1P4s1fGiuGKpjMV1gv7mQ/uZG5ubludk8oXNVY+eGNOlprwtuUAhNhDNozw5XLZuta5GDRa0xsci3C2b5VrJpjwtGrFs2cNMgApaFIP+MIr+MItXg441vV4YxnlcaIT8Ug34pB3EvohkpaMIzYaVvMCEl4Aw7Y4ZxjGcYznhw8uOACE2EZMbbC0aMMa1i4xMFrRxiZrcTTI4WuWGbDlw5meFoxzAClYUg/46ev46e63mtrXFTThnhgCE/FMd+KY/VSWRgnSsazrNXbsAhOBeECcZ1ijGt8uvLwghNhDdrkzNmLPMty5Gbla0x4cy1y4w5VrJhhYYnGLFlyuMwApyKYP+PRr+PRvw5rjrfCo1VVUY1NSu85zvedszM1LQg/4pNv4pN/Q3wcpi7nd3d3aLwpqcIyu88Z3xkIPh5XGbu2ckxMTEgQQEznj4Pk58wCE2EMHGFo2atmq3DjZsVrRm3yrcLZjmWsW2bI2YZcTZk5wgClQVg/48yv48weIeJMYxqMRfDM0Agv7mY/uaX4AvJLlTvPNAhOds5c41jNMjGc64eHlsITYQwYMWmLC4wrcbHKxWtMORitc5muVbmatGThthwsseZsAKbymD/kBQ/kA3qms6uEyu13LN3u+fPfHeSq5XjQCD/ilc/ildms1vV1dCIRStYxjFRRNzuOs55oOvIXczGZu0phMERMTC4uLXvyfRjkAhNhDls1ZsmjJwtbOczla0cNWy3Djc4VrHC5Z4WeRixatcYApWEIX4/Svj9XqxEmAow1ElE8kuBtCD/iu0/iuvzFzmsxjeuCiGhr6AgLuFQMDCwsnXoGyAITYQwbZcWVi3yrXDDMwWtGzdktw5MjFbiaYsTbI1YYcTDCAJAAqKATiD/jYO/jYP48OvTy9cc3lNxOKiuGNa4a4VyjVVNZnN898b55u5mLxeoIP95V+8r8fxuvSdTq9IxGERi03G5ne53nec2zaYYquFdK6Z6UCC+Tm7drYLLNzUqXLEsopNNzWzzd+P4/QhNhGVtky4muVqtxsMjda0bM8q3C3atFuHLmbs8rVnkYsmgAp8LYT8cFX44M7cW1WWEUISpS1sUMkMUsU7RirXHW963qrbDs0gg/3ln7z/wN8IqtVWERMXd3xzxvnOZuZpNRiNTyvVAIOuk3M3FkXCYKghJcpi4Wub49fD9QAhNhDJvlctWeZqtxMMeNa0YNmC1w5cNlrLM4bMmGRo3aZXAApUFYP+Oer+Of/hxrdcalFavVYiKIP90d+59T0z0vUzmMy41kCFwBHBGQo0KOWevB36YCE2EZMjVk2a42K1y1xs1rRszbrcLlxkWsMuVniZtszJu3xgCnktg/48jv48j/Dxec5mJxWtcOGMVVQhV1mc3nOdzvXHt4fhAIP91x+65zXCOEaxhE5m54s5vd7vd3F0iKw4b8LevACC+Dxa62izcoixKtlG5tvw338foCE2EMGzlg1x5Gy3Jla4VrRpkbLcLLC3W4WjJxjwt8WFu2bgCloVg/5AEv5AE0x4OJu4m6mMXy1QhPuXvuX2bPxseCVJUjCcWGE8YITJxNeGM4whNGE5YY4dPF0AITYRiYYm2FoxaLcTRqwWtMuFqtc5GTlbibsm2Rg5yuWbJuAKThKD/kIw/kIxOlNVwhi62sCC/jvz+O/RNnebF8ecwIP2PBlmbtMZzfHv4vYhNhGJqzyMWOPCtYNWzVa0Z48q3FicZVrhrly5G7Jq1ZscwApGDoP+QiL+QiM8TPBSi4L+Plv4+XPW0bnfIITlb5iEYzvfiwAhNhGRgzZ5nLZytyuGjJa0YNG63FlZZVrXEzzYnDfE1ZYcYApnJYP+Rez+RgO6zwxjWsarDFt3u+eeru6xmodKoIP9w9+4BnEtzLMXV1NBMZjMca2njrjYg+kyu5IAFRSILu53nn38vwAhNhDHE5xtGrlutZNmjRa0YuWq1zlbtluXI2aOcTTNmzOWgApAB4P+RpL+RkWanjaD/b5ft84xLoCHjUWmcDiMdmAhNhGFuxaYmLXCtaZMzNa0atHK3CyatVrNuxZ5WjfJkYN8YApLDYP+Ox7+Owua5Vyxwiakg/4BoP4Br+WY3q4mJwCE4StYzjGt9/B3ACE2EYXLHFkxZWC1qwZZVrRzmyLcLXE4W5MmLJkYtczlxhbgCkEKg/47ov47n5huut2AhPs7PtCZRwR0a9EAgs5e26QhNhDdjkxZmDhotcuWLZa0w5mq3EyZ5luVhmbtWzHCyzZcgArDAVuE/HAN+OF+E8EIUQlFGc5QpbBgxZLYLWtaWLFbFLBitkpTBgpgtKkJJTjGMU6wrOuXDjx6ce2+nTp28Hh8fj8fk8Xbwc+HPGaD/Z6fs5aiImkIUjGU1ap1ERUXG5vO73nOZ43m9za0Xqbq1zu53Ew1PC9XKorHTt08Tp04AIOgkmJgExMTExMSImJRIImEETEpkSIUiEBMri4lO9+3nyghNhGRzlY4m+FytaN3OZa0aZcy1xlyYVrJq2w42rfHlYY8wAqAApoBg/40SP40Oa6xtxznjnjvnvfHOc7zxzfHjd3OZpTGo1BFXidcOXLHDhjVYaxGKqCYqYiqiomImIVEUhJdmVWAAAGMrqYREQxBUTEo2IP+ARb+ATXlnlfbweERqeEViIxGI04VWqxjERU1IikEt3O8XCYubzMTcYmWanMTUxEriy1zdzzbcWePbuAAAHPk8HwPJ1nfHfHd21HKumOHAIPwOGZ2zMylEwiYlExMSiQTVwSiYlEARc0CJSiUTExdTMExMCalNTCYYzBMSTCJSRKJq0SJgTElzx5+P19gITYQ0yY8TNw3crWrbHlWtMrXCtcOGTNaxwt8rJi0a4sbHCAKTQ2D/hmG/hmdjc8d8bvigIP+Gqb+Gr3PPfWdzCuwhcdDHLLHDLLTi8DlACE2ENczDKzaNcS1owxtFrTC3YrcTVkwWsGDbM3bN3LHIzYACvYBfoP+FbT+FbW6mIiEYmpxmEoMYdI7Y1FRfHec7marWOGuGsVEGZvM3hrpw6eBy1yicXne+e+fXneTGta10qtTGbzx3nO4K1w5cunLpyxGp4wAg/40WP40WevTw+FiU4RWtVrF4vOd98753DXDXLpXBU3u98d5u5rGNcOnTGIzvj4Pfrz45tGI5a5cNcqqJzfHPHO7zV4ajhiujtWsVMXlnN1PGYPURKUzBEiSYmJiYRMxKYmAi4ATEhEkSgmExIJhEgRcJReLmJiBjNSTEp5+f4ceICE2ENMOXM4xMWS3G3xY1rTI1crcLJkyWsGmZiwZuXLBi0yACQEKYhyE/DhV+HCsbp6paraJZpWjSE41rnZ9OECD/iEQ/iERFozXONpuYuoqI6VOAISGycYxIQTnGMYxhFGeHfw3WCE2EYsbRo4Zs2S3E1xs1rTC5bLcLZriWs2rdk0ZtMLBliZgClcWg/4oZP4oHfAxyjpOGNxcuLm31IP+IcL+IcmeM842zi8IqquOEoTViRnVWM4poq1z9GPEITYRlw5GbFmybrceZm0WtMLRotcZGeRbjx5sTdq0w42TloAKZheF+Nvj423cFBhJMJNhKsJRgJoIpY7YMLhcCIP+IZD+IZeOMd9eDXOuOJpGL7TdAIXHRoEM8MccMMcEcMsNOJxcOkAhNhGTHhzYnLFutYuMOFa0asGa1zhZuFrhxkZYsmbFiYsGAAp8LYP+HqT+HqXGXg1u7u5hrGuGumtOV6zrbN8c9ed7u6mewIP+FzT+FzXr0Z4RUVhiohDO7456563c3E1WIrGOGHaE2TjGc4pwihEAhCBCMJoRiheVb34eXuAhNhGLK4YtW7Jstwsczda0ZNWC3Eyys1rHFlcMszTK1xMm4ApoIYP+IYD+Ia2c1Ea6Y7a7Y5RS7vjnjnec7xuOAIP+Fyr+FxvGIqLTdzxvOdztaBieU44Ag/W723O4kIiJqxMpZz37+T4gITYQ3bMczRqxyLWuNxlWtGDBytxMMbBazxMcmHG3cOG7BkAKUQ+D/iQ4/iRBjnjjCJ1GIoCD/hbK/ha15OUdLiLxfHKGrpGDgYODg4OHQ8nSrAAhNhDLExbYcjhytYMW+Ja0Z5GC1y5w41rJy0Y5GrFixbM2IApJDoL+52P7nl5sSxJAhPwzafhmVtK0JQTwzx8UhMWSac5znW+Xg5AhNhDLJiYZMTfGtY5WWFa0aMmi3DmxZluZqwaN8uRm0cYcIApLDoL+7uP7vHmw5JPHOoP+GUr+GSHFVMTmOZ4YhcRLCjjhjhlpweFzQCE2EZm+XM4zOGC3NkcsVrTGwbLcTTGwWtmbdjiZYmGFrjcgCoIBNoP+LWb+LT3ETG9748c8d74xM6jGujprFYibveeOc53nec3JXDDsg/4Zdv4Zl2p5Y4Y5Rpgm53OY6+JzqFQQRV1bLN3kq8wAg/Ixne5tMExJJMSgBNTSkCUynj4vt1ohNhDjNlxMsTfGtyt2Tla0bZma1yxcsFuXLkYMsblm4cNmoApVF4L/ABHl/gAjzAtdzTeXlvqD/huQ/huR69A8BisMIuavOIWyaVDDDCIYIUccc9OJr0whNhDFi2y4cTnMtbs3OVa0cYsS1y3yt1uNqwxN2+Ru5YtsgApmI4P+O2b+O0tu+M8c7zturwxitcjly4YrUFCD/htY/htL6axypHGeLreZzaZg58JiYrM0g/G5oSmUJJmSxEiZ49/JoCE2EOXLBm4xZmy3Cyw5VrRixxLXOVtlW4cjls5aZMjdy1bgCnIog/49Sv49P+kdnJyvWZ3vjnfHq8Geed5JpqNavVSAg/4cEP4cH8ZrfDny58LicRNRDwlcNRikMs11l3CD8jjVJM5mbTEATEhMWzvw/VjoITYRkxtGLfM1ZrcmXLlWtMbJitcOGLJbhcsmzPFlcNsbnMAKUA2F+POL48xbLrMdVgKqJorQhPw6Zfh1VledmLFTFoCGoqCAt4GBQsTL1MDDACE2EOXLDM3YZWi1i0bMlrTHkZLcLBw0W5MLJvha4nLVqwY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NuHAOAgAQdBIQJ/AYBEK86e6ieJiZFk+4TH5bCJdgCEghIEESAgAJFNQhIEET//wNFNQUDOAtkGSAyCQCQmwMBN8AeRTMJAJCCAgHbxR5FOAgA/gMAe4XSNBJOwKQ/0wCkPx4Sd4LKAAAAAAAAAAAAAAAAAAAACksVgv8AHr3+AD18AlAAgv4WQ/hZEA+D4QAAhKZpzjOKMIRgjONc/NsAITYRlbYWDPK4YLWbZnlWtMuFitcYcjJbjatMrFq0yNXOZoAJAQpeHoL/ABaR/gAtJDb6882JZQHOgIP8qt+VXDtMaRidIuMzm779u4CFsujhlI0scCGFBDCglghhnvx9uoAhNhDhw1a5GbPMtxYm7Na0bNcy3E0c4lrVlkyOcLRnkxOGwApaFoT8en349McuTLwMOBRCEIxjWmWsAIP8wl+YPuJvLcXV4aidRwiFiyUssscqGVDCRyz04u3YACE2EYsWZjmZuHC1i3bYlrRpkxLXLhu5W4XDnFiyM8LnHjaAClYVhPx7nfj3PZMvAw4J4p0iIYcDCIP839+b/cueLrITMWlAhaNNn4UEKWGNHBHDPbi8DlAhNhGLFmyYXDFwtxuGjNa0zMmy3CzbYVrjE3wucTRqwcZWAAp4LoP+Qlr+Qlvq6eTyzFxNU1iMVjGKqauc5zm7u7uYi+zmg/ypX5UvUcfAYxVRVzWbm853x3ucxdTS0XhUV0WAg+3Kbu7mZTFwmZiYgoqyYSSt38PzdCE2EYmuVgycOMa1hjZM1rTM1xLcWFq3WtXGRrlZsmrjKxbgCn4rhPyI+fkS38AcvFKdIyWlaGKVlIxhPDLDGq8Zzje1cF8iQIP8rB+V/8zWHJynEXEzO54zveeMbTFwRcTjOMUAhMGxetZxjGMJynKcIwgQhGUUSKMY1rj27e0AITYRjy4mDlnjbrcuVxmWtGLJgtcYsrlbkatmLXCycYmebEAKeiyF+RnL5Gc2t1mXwFEskcRBFJBNJFFFFClgnTxzqUMZgMPhgIT5Yr5Ytw+FnwUWwRtSiScZxrhvPCw1jCsZQUg1b9yC+z4Zi3WtKsWWERJsrW3359/PoCE2EM2mZmxaNcy1owx41rTE2YrXDPHhW4W7jK0xYmWbKzYgCoEBNIT8kYH5IwXd6F5TQhGiSiUJUUhCUEIzjWGNWMbk05Mjj8aE+Vu+Vvc3mWWjaeKcooTJxjNONYxndOc0ZRkhKNL0yOr1AIPwtXc5m5lIJgIRMTEXEXVwlJKc8evngCE2ENcrXEzZY2i1zizN1rRq1cLcTTCwWtcbnEwctMjRhhxgClYThPyXUfkupDk8aCRKuKMwhfJeeS9DSYWKSSSOCeOGcIaejI+BgYWHhYGDIGDiZWhgMCAhNhGNzmwsMuTGtxsWzVa0yOWi1zhb4VrHG5ZMczfFmxuWYAqOAUSD/jyq/jytjjw8PWbjZKaio5VjljFRETm8zfG83e7mZhpjWq1WsY0xNTW4g/0bX6O3wO/adYisYiNTU5Znc843ec5m5qUUiIhFxImIuqYiGM8OIIJ8WrKtCWbKWwlhYsoLFglCUt3vn5fIITYRmbsMTVvmaLWWVvjWtGOVitw5cOFa2ZY2WLE4bNWjlmAKRA2D/j7e/j7B5tRAmrCC/iTz+JQcWozeAIW7MacQRp47bSE2EZsrRrmzYXC3CyaOVrTFizLcWVoxWtXLLJiytmLTE2ZACk4Pg/4/cv4/c/IueDVzE8N2g/0836edrdWk48tyhoi0r4VAIODg4WHjaGYAITYQ5xMnGXLhyLWLNk1WtMThotcsGjJa0aYWLXK3yMmLbEAKeS+D/kNM/kNNmHg4m1wpisViMYmBclzLM5zWavlxwIP9G1+jb79k1wnhGIqaiU23ed3xu9t43i5ZYmtRgIP4E+AZqYmJiYmLiZiZiYRE1MEklss8/H7gITYRjZY2ebFkbLWLhy4WtG2RwtcZXGJbjbtWjHCyxMWLZyAKVRuC/wAq7f4AVdwCzcssssm+O0CD/RjfoxwPAudTCpTCY3rxfCCD5VJKYstKYlbOefi6ITYRlx4cLFuzxrW2Rw5WtGDDKtcYsLNbhbMGjXHhbOHLRsAKgwE9g/5HhP5Hi8Xes4PB8Bz5c6ETiKiMTUIRMTF3EzcZub3G4RDo6oP9Hd+j96da4dehz5MZ5YnEVERZcze7vc8VxYmUwqa1FGnYg+FAlK5mSUTExMTAICLgmBVpF3vv5/IhNhDRowwsGDfItxtGjVa0auHK1yyyslrJywx5WTbMzaY8gAp+MYP+SiT+SjHl3iYymKiMVjHCuEcJqb3nju+M7m1zgrt4fhNgg/0SH6KHtUacqpiM1mbnc7zvO7vK4gYnUU1GJh4Ag/E4kzMzMTCYERMSTMTMTEwTCU3vj5/tACE2EMsWPNlbY3C1u5x4VrRrmzLXLRm4WsWGFi1c5G2LE5yACnAog/5NCP5NCfH8byeETDEaw5RiIiS5zPGd7zvOXPCD/QFfoC5jworUY1vG83ne973xviykqURhrkCD9rx15nKSJiYImCYSRYu99fP5ACE2EY3LhmzZYcS1kwc4VrRq4yLcONtiWucrPK0ZOWmFswcgCmMag/47Nv47N/B8Dr058N4zV1ZEsXwuOwCD/XefrvTW/AnGJ1UMZhmOuO/XgIWiqGOGGEhQoYYI4IYY5a8LhdYAITYRkY5m7ZyxarWDJoxWtM2PMtw5WGJa3at3GRzhytcTlyAKggE5g/49Mv49M7yvON6zwajGKikJlcyyzMzJGOfIXETE1fBIg/1xn643wF8o1OoYZuN3u853m8rmIialFOXfsOUU0xvU8YTRGJOEyMYownCKEYIAhEEUIgjCMU7107fAgCE2EYm2HCwzNnK1tibY1rTGwcLXOFwxW4XLdy3c5MrRnkZAClAUg/4/sP4/sR0MRhEXjK7Agv4yK/jIsc7ZuyxN5aCFx2I1MCCAQwo4Y568DgghNhDRi1yNXLNktyY2zZa0zOGy3EzbOVuFuxZs27hgxzOMwApOEIP+QM7+QM8cufhb1OMbxACC/jaD+NoR58TYTrCFm0WNxsCCCFHHTbg8ICE2EZsuFtjcNsK1qwcNVrRwwZrXGVi5W5cTdnizOcrbC3YgClMShPyG2fkNt4Oqsq4KwhCEbXtAhPr8Pr8eAjgnaCKGO2dMhZtJnyBDKlhjnlweNxwhNhDXCwcYmeNutbsszNa0bt8y1zmyNFrXM3aZGTRpixtMYAp9L4P+RMj+RMl37denh4iYxGq4YrF1MzN5mbXMzObJjp4/jbCD/YrfsV3PlE+Fdajkpbjvnz4743cmJTUIpyprGfUAhNlqzrOaaKEYRhFGCEYAIwIiKuXXwesAITYRhYM22bEwbLcmTKxWtMTTItw4cbJaxaZmDFkxYtceFwAKbSqD/kc0/kc7rjreGKxFVUwTW4txZm7mZlnF6dCD/ZHfsg/A3wvEJmbzfG9uMcazGSJpUTTV9KuD5cF5uZlIqaEJFwlJcznPXy/AITYRhYMMjnDicrXGZgyWtMORstctMbNbhwuHOVizyuMjByAKaymD/kmc/kmd8HwPD5SREVhWFQQtbLM3bMXrNIP9jh+xxuuUTqKiGJms3O55uc8451mLUw4Kg+HbM5XdwkAiImpiSbizN9fRsCE2EOGzjLjyMHC1wwcZlrRuxcLXLXMzW42jXFkysWmRixYACnsvg/5MEv5MJ/C83txxvFxOmI4VjDRi4uJtczmrXM5ne5CD/ZAfsf5xjfTOkYRhi6m93z48ePHO7zERiXBCMamghMkoRinOM4REYIowIQIEwiRhOe3mx8EAITYQwyuGTPE2brWzjKzWtMuVutwssLRayZNm7lo2atGrjIAKbjWD/kZY/kZZ69HPkADW+16RgiaRMRMwIkzHHW8bg/z/n5/0AAOnXW8Zq6suLi4TUwheM4Y46oCCz4tbbKWUJLKbNgWVNg1vVvff2iE2EY2mPEzaN2y1ozzZlrRk5ZrcWTMwWt8OZiyzYmGFphwgClITg/5HeP5HY98HKejEVMx1xxyAg/1wn63263jMbxaaq9RshKZlYoxJoznlz8XjACE2EZMjNi3a5WK1phZtVrRiyxrcTHGxW4mrHE3xt2eVw3wgClETg/5G3v5G32OEcI5RyjVYi6mD/erfvV3PtnG+E0wLQIVgIYYBGhhhinn0NOEAITYQ5ZOcTJthYrXDRsxWtGjJmtxM2TJazYtMLFjmyNmDlwAKsQFXg/4M/v4M+brOt8uficdTiImCcZiJTN3fPp1ibi6upiES5Q1WKoTe5zebm11tZcNZ5JCD/gZW/gZFmPB7d4nwSeK73c2UxqtYxXDOPIitVEZnjfGep1zvN5hEajo1w1w1qOVahFxvN86nmIPhSKlaZbi4iUxJF1ISiUE1cCESiYlJEzCYEEXBJN9/T40AITYQ2cOcWPKxaLWOFwwWtMmHItcZGLJa3aN22Jm4xtcLRgAKjAE+g/4v4v4v47revB8Dy+F5bjMSxFVwrhrEVpwmqqSbjcs5vOeM3ck4mIP+ASD+ASHr079uPC6VhiKqIpE1abu7nM5TO3GeLjM2VGo4Y5R2qIOtStaQAJhExNVMExd0iYRJcSkvN76+L4ghNhDRu2xNmrLGtbZsLla0c5W63C3YNlrlvlwt8mPM1csWgApHDoP+O7D+O7vMbZi4Rw4Ag/4A3P4At9YausxeUIPWJmViePj5ITYRib5W2JlmwrczPK2WtMOFktxOcWJa1ytmzNk4xsW2NyAKogFKg/4OaP4OaRE8piKioiKihmd3vmcUzEVUdorWKwmbzud9fC8NmbnKRi9csoP+C6b+C6c6xy83ltc3NykjFcoxrDwkTiZnfPl1vN5XERiMRXRrHKNVGpicZuO4hGyqMUSMUSMJwiRhEgRhCKMokIwRhGESESUUIhGKeHHya+BgITYQ0x5czZhmZrWrDE1WtHOFstwtWGJaxcZWbBvmYs2TXIAKbCKE/FqV+LUsYseLHux4IZIYJYpYJSQrW+OumOXTiIP+Axb+Axcb1dc2OeM2uswmkU1npnWghLZJzqhGCBFNOE4REU448evL4EAhNhDZg4b5cjXKtbsHDJa0yYXK3E1wslrPC4w5GjTMzwuWgAqRAUCD/irc/ird8HwPHwyymJ1PCuFY1VMJuczeZ2zOSaRUYp4GMcMaxVXhYIP+AWD+AWHnyxGKrGmITGZ3ObznM7vN3dzZCMMUrEOXh8phpiI4JIPhFzMhEomJqYupJiYuJiREghMTETEi7znr5PpAITYQwxuG+Jk5xLWuXK5WtGWRgtc5cONa2bM2DPHhZsWjlyAKVBaD/jka/jkNxeo04Y1jUYq2549Qgv5Mg/kytZ2d52VAvHmFuQRoUMKNChRy04HD6YAhNhDHKxZZmrJytxZmrZa0YMsa3FlZtFrFuxzMceLHibsmoApfHYP+Nuj+Ns2OUVEzO88bzxcczm0QxUiD/gIC/gIF3nizanBwno8i+WuWMVOrkIPCJSTCoTBcyle+fk4AITYRlY5WTLDkYLWTbNmWtMzNotws2GFazb5W+Jk1ysnLVqAKkwFDg/4OPP4OPQFXyhpqFJjcbnfNrjdRFRjFRiIVnbd5zd43UxDFccCD/g7k/g7lAdendzc83xIrhXDXDk5VWpq545zecs4VWMcOFaqomV9J3oCDeFm5mIqEk3c3Ek1MSRdTEwBEkSq6CLi55+H6Me8AITYRmbuWDnJlYrWeTC1WtMuFstw42TJazy5GDfC3yOGTPIAKjwE5g/4Odv4Oc6iK4MYqIlmeO76s5hGMa4ajhGIXued761vcSidQ0IP+FHT+FImdts3c3Rrhjh0x01FU3ve98d5zNNYjlVeIxjhWmq3QhKapxnOMZoxhGEQCE5RI0nCMIwjBGUYIymnOufi18BAhNhGZnjYY2bTMtaNsbRa0bYnC1ywYOVuNrixsWblhmcZmQAqOATqD/g4I/g3/mJ1PJjFaqW7zvj311mUVWMajUaRd3nPg9u66mlaKg/4YLv4YQcTN73xnjNo4axw4Y5dowqJvOd3m9yUx0vyFViEKxz0AhLUIwjCMYxRjEIRhGCMJwEIoRQihBGCMIq4dPJdwITYRib5mzVqxbLWrdljWtMOZgtwt8jdawZ5HLjMzx5GGFkAKqwFVg/4P+v4P+x16AN6qYmolFVUYjE1M7u98XDncKqNViqipyu9zz6ccrnMSlF6zyR0Ag/4eCv4eCwAOvTrEccbXm93zuZmtY6V0rs8acRFTzvjnO7mbxOK4PA1XSOEYmJuLncXzAIPtMSmzJcITCJq4mJmJJgmJiJAlATBMQhE4sksu+Pfyb+AgITYRhbZWLFkybLWTRk2WtHGJitc5sbJbmbNsbHNlx5GrlyAKmAFFg/4OTP4OTRreEVUVWIqINzuePNjnMMNcMcMajBGd53vfHfEzhiMYYzmD/iLG/iLHHPl4dXtcznNZhFcMYx0eMYiZzx43xznObpitY121ycGouN8N9puD8IuUzaSRIE1KJhMTW9WRMTEkRNRMSmZmc549/HghNhGLM0YZXOZitws2OFa0at8S1w3a5FrNpjcM2zRrmbMGIAqZAUCD/g7y/g7zb1V8FYxwdLozxnnffhx3jOlY4VrGqq5ve9+H4Hhza6vhMcs8MZCD/iXW/iXXc+XXp4uON8ZylGtVjhjHaIjEzec7vPFlFRqseNHDXDWCrxaOIIP0ONzm7mJqSYmZgKmBMiJQkFIgmLmbvj6Pd7ghNhDFixcY2zFutzN2jha0c4sa3E0zYlrlo5YZcTdxjZ48YAqTAUeC/pUz+lTQeLMkZJMsKdzTbu98983zu6W49TxnOZEZEceJgIP+AFr+AGvsHiZxisaaQTm93zvnnees5mWK4RrGo0xK5znPPO+N7i9arlXaAIPp0mczeZmYkiUwmJiSEJiEkJJi4TF0CAmZ3nr5vIAhNhDHCzzZsWRgtw4czZa0Y48y3Eyy5VuTNmyYmGTJkx5nIAqUAT+D/hgY/hgZ6dfC54vF1Mzx7d+XMJiIvwpRjNbvn26zZU1jGo1EE3OuaoP98J++F8TxfG56nFxbPPhx8mN5g4Vw5TrU1K7zvOcpRqtYxVRSJnHMg+XCZuZlcrQQmkzExMQlFphNTExEiJiS5z18Pw/AITYQ1Ys8bBnhaLXLXG0WtGLXMtcOcLRa2zMcThywa5mLRsAKQAmC/quD+qz88WTtg/3E37g2YtmeYIPyOdr3z78AITYQxbN2eJsyYLWrBvlWtMebGtc42TNbhcs2GVphw5cTPIAKdS2D/htq/htrqSIuC3geD43HUxC2a4szmNzcXVT0z0qD/Y/fsf/CziEMzfNy5hi6iFMXqcTVy27vBcyDjxuM7zUxKUXE0qIiJplKZla73m9+H0AhNhDJziaNsjXCtatGzNa0zOGa1w5c5VrBu2yMGeZpiytcoAp6LIP+HI7+HI8Z4TCExnlz8TjFKmLjeOOOK5vbcb4ShPrWvrWxighBKsNPC4eqs5XtfBhtW06TkQSvgxwnjITRmw3jO8KyiRQihGEEJECMU01Z4b8HD4IAITYRic4WTTC1crXDPCyWtGjRgtcZsmVa5yZWzJuyx5GrRkAKZSCD/h3g/h3PnWYzNzxjjy8fV1MYisYjhPC9UIP9cZ+ubncyRFacnCOEaVc3c8543YCDghAiIiYmZmyYmW9+D4PjACE2EYmLVw0zZnC1i2yOVrRy0aLcOHMzW48eTM2YYczHFkzACmkjg/4ezP4e0VGt+NcYqIXHFuOOuK7vbrHXIIP9OJ+m1S6+J4uOM3khpydp4VU1NxteQIP1PLymxEoQqMQiJbmZvPH0/DwAITYRhaMWLjI2yrcLBrmWtHLFutwtsTla5xOWDNq4bt8TTEAKwQFNhPwt/fhc/nCquKOCWLFgxWtaVqQpgpgtbJbFbJTJLBSUar4dOXHjy58eHLfTh259enXp24988cZylTRg1ZMghPsXvsL52haNI2ngnCUErQpCCccunTt4fB4PB16cuecZILQpJSGCmS1pZqUpKGLBiwYtGrNmla0LgIPyOtTC5suJTEpq6khdTCUkxcIERMImBExKYmYmJnPH0+PhACE2ENm+NxhZZMS1q5Z4VrRk0crXDZgxWsszNpiYNGmXM1ZgCpMBNIT8XMH4uU53pjlWmtXDWs0cELUyWyWyYsVLQTrjnlrnnjneNJ6seLjRhPxlsfjLpVpPVw+Fr1QwShSVJShJGeG+XHlve80aRtGkLJWhTNn3ZYTFyr1urOM5xjEhGESERCMIyjAQnCMKyvWufmzp2CE2ENmjFg1YMmS1k3c4lrRu2crXGJoxWsszJmzyMWDTHlzAClkVg/46Rv46R8ZzG25zFoanGJCD/jF0/jF169PCitY4MRFZ1zRkhOhq4tbznGUYxVhjy7d8OIAhNhDZriyMcbBytYuXLda0bMmC3C1YsFrTDlw42mJm1ZMcwAqkAUKD/i7+/i7zRxvGeeefHfG1Vy6cuXLWq1iYuc73njz4543KNY6dp8Dt05cuVaqY68N5oIP+NgD+NhesX258q4a4ctaxMcc75548b47jmmwhioioqax4usr3SsVwnwIigIPp63h5XObm7mLqUxMTARMJgmJBARF1cxLM8ePj+Lw8QCE2EOXLRtkb4cK1xiZNFrTGxZLcTBjmWuGLBxkyMsORqybgCokBM4P+Omz+OnGb5zxcWanlXLl0104coxEJ6u88fBN8441LVOWZnYCD/jXu/jYFjWeEa1rGMMW3m+O+O54k6cJ6HnXjTS2dMxaF0VE2bnnhjhQwQoYIYIYCCGAQICEhQiFLTkcPJHuAITYQ0Y43ObEybrcWLNkWtMWLCtcN2DVa3zMWDNw1at2eJqAKXRuD/i16/i1z2F3Ft1mBEVwzjt3AhPxyRfjkvxBkhgYMFISiqxxwz26tYIPyovjaYupTFymU5zz8veghNhDVmyYssblqtbYsLla0bZXC1wyxNVrHGzxs2LdxkbNXIAqBATCD/jA0/jBJ3N71eK1jhrXDWMVVLm53fPfF4d7uZisV2jl0gIP+ORb+OQnThWo1cTPG+PG+O83e5lep5T4me3KuFRGYze55gIP2vFm1xc3GQiYBBEJiZTIZnr6e49QhNhDBm5cucbDGtxZMLha0b42q3E1ZsFrNw3Zsczhzha4sIApTEIP+Oaz+Obe6544xcRHLg8CE/HSN+OimmCeS+Cc5xrfi2IXOYFLHDHDDHPTfj4sgITYRjYtmzFrjcrWrLC2WtMjZitxZcTZazwtGuTFma48OZyAKeS6D/juO/jubvsPKmuEarEjc7zne+fbvxvO88eOcjo10AIP+Ocj+OcHnQVeMxdXAIiYvlz8jjwrEYgjes875gITncKPNrWsYoRRRRhEAQiIwRjG+nonYITYQ0asmzHNmxLcznDhWtGzXItctmeJbhcMmOTJjYY8TnGAKVRCD/jt4/jtd5cI8SNRLm45sg/464v4659Tx1nCNZ4RNAIaqmIKvgYODhYOFiZGrgVQAITYRlbsmeNu5yrcbhw5WtGGVstcsmjlbhyY2zVq2yMXLXKAKtgFWg/4P3P4P3QCYnOuOMxE4isVGKihLKcrnjw48riKqIoVutxxvN3m9zcXOKcHRjFiD/jRc/jRdAO/bxZjnnmzKaxjXDXLhw4Y5Tpd3vfg8OPhxczioxqsYjUampqEYKvN55vBt4N8whM1JxjOcCRKMYzRnSs5ThGVaISnKcIyqACMEIwQIIoThOEUpyqrPHj5sHgwhNhGXC0YtmDhitzOGjBa0cNGC1y2xs1rbGzwtWzdu0YNcQAqvAUqD/hQg/hQT6+FmsNWm5ve2uc5ohhGIqoqprLdbm02LqKz4kxUa3jKN651FgIT8YSH4wlZZjAtGU15zzsOeOWN5xjCVKYsWDRgxLVY8enHly3vOOCmDJTdPZTFCUFbwzyyzXITFzubNOCaKMIwjARgjBCMEIwjCKE4TgRhGEUYRkgSnSqcK1w49ul4MITYQ4aYsTbFjarWLnFhWtG2FstwuMrla0bsXDNs0ZOWjjCAKUA+D/hgS/hgDi+GeFwnW80CD/izQ/iy76TyvUJ5xvqCFz0Ns8M8MssN+DxcGeCE2EY2GJplZsWS1k3Z5lrTI5yrXLhowW4mLhq3c4mLnG3cgCnkwg/4Z9v4Z+eNXTDSkVNTFTixcTacszuMsqzqJ6IP+KhD+Kf1yYRcXuc3m85uNxUVjhjg4TwVdSvc8Zz3ghOhm6cZxRjFGMIkCAQSjKEEUU0064d+93iE2EYmTnMzw5sy1wyasFrRhhZLXDhhjWsGuFrlxtW7BoyxgCnctg/4boP4bobmUXU1ExET4G9MITEzNsuMbtut1FoP+KSD+KSHlU6jSpm7vfPW8puIhwjhHBjEKjOua+4CD9Dmm7uyZExcTUwQiCpmLlmePHwfD8YAhNhDlwybs3LfMtb5cjRa0btci1y0y4VrNg3c5cOHM0csMYApwI4P+HUD+HSGZ3HG5znHi4zGcVUcI1jCqjGaxzIT8VGX4qY6kJUpgtow6oYpUlaFownO88eeuvHXGhJIiSUEkIxjGE0YwijGNa7eHHmAhNhGVsxw4cmVktbOGbla0xZWS1w0a5FuVrkbMcmHFlasMQAp3KYP+H47+H5u4iaphUVEYqmJJyzeb5z13vrPPvkCD/iZm/iZNrGIqLvc8755vNjE8I4YxXCtYis6nMITwBDp44wjCcIokIoQQjJKKEUUY1w8/LHqAITYRmxscjjLhxrW7RlhWtMmVstw4XGRbjYM3DFg2atmeNmAKkwE7g/4T+v4UPbTF0xOEzFRGNcOGuGtcuHTHTpjpjhXDGOnSOEYxVzNbjO+PEIT8Wh34s472jaVJStZSdpyStKkoK1y6cO3Pr268+vHlx444Y3vjjjje85zikIL8DfDW2+83NlYpUoCrE22tc1Vs7yY4ITYQwcNHDRy3brWWZuyWtGWZotxOMzRawYYWbTFhx5sLfGAKcx6F+JHz4kWa8DXgcDg78Hg8PfhacLPfLGhhkjmWYCSF+I+L4kR7IrqLqMFRhJsFgMBgMJhMJiMVhMNgppp658aAhOJngTiIwIxIkSteXtcwITYRmxt8OVzmarWLnKzWtGzXKtcN2+Ra1ZZseVsyZOGOTEAKSRCC/wAzSf4AZo7Esud5148ghPnQvnW5RhGkaTza9THigmWUpZq8ITYQyY48jVtlbrWrhmyWtMLBmtxZsmRaybZGbPNizM2WNgAKoQFOhPyPtfkfbz5gx4hKdJ0nKMEIRglOEJynj3b92/Zt3YQkQQijFCsoxgnGNYzjPFr1YYP84B+cBmAxkeB4PibqE4zMXE3CUznW4nOOMIuIE1NrtmZmcXUJrU9vF8TxAIPXK1riZmLTEhMTARJEwCJEolEwQmpE1aROePm+LgAhNhGRrkasMLBotyNcrZa0xOXC1y3as1uFzhbNmrZpiYNHIAp1M4P+SV7+SV8N6SjODE34GaREKiYiZhmrTFyuOvTqg/1NH6mkOkVURM3GZ6+F1ldrjMWtKYiYVMQ5c+SD6RdymJgklMSgRMSiYlEkxMTLOePo0CE2EMm7ltkzOWa3G5bMVrRy4xLcOPE5WuMjdm1a4sTLNjZACoEBOoP+SP7+SP9MBdSLxdKvGfAuCEpqauIJqZmU3vpnbp3AhPvOvvO2XIGjTuvCURVCePZhiTRnNVFORAgjCODh5J6NtoPUC4TErqYmUxKJQmEETEXJMSRMpzO/D8v2ACE2EYcuVzlbY2K3HhZYVrTMxaLXDlswWuWbRniw5s2LFlxgClQTg/5KDv5KG4vGakmpw1F+IIP+Aar+AZPWeU4mJZbuN9/EhaqoZYY4UKGCVPXhcDpAITYQ5YNW7Vs2aLcuNu1WtMOHItctWLRaxZs8zhoybYsbdwAKSQ+C/wAwqf4AYWZdmy4jAIP+BZb+BX9UQTd3PcCExRRQmjWdb5eQITYRjxsnGHNkzLcbVk2WtMbVutwtczZa2bOWzhpibsMLZgAKRQ2D/kmK/kmBmM4ymIzyg/4GIv4GFaKtNx16AIPFEWu874ghNhDhuxytGLZstctMrBa0asGy1zkY4VrJk3w48LDHkbNMIApBDIP+Snj+Snkdehz5AIL+WQv5ZDEpzoCDxEkynfXkITYQ0zY8LRkycLWrHMyWtHDXCtc4mDZaxbYm2ZxmzMsLfKAKggE3gv8AM03+AGadNzZ3mysEkjEiWIux3de+ecscsevYg/4GCv4F9d6ampXe3UeHWVouIimK1rFYipiZuLzXg+N47t3AhLUjCMSKKMRFCKE4REIwQQkIRTRTjfDh4NfAACE2EMmbNyyasWK1tkyN1rRpkyrXLRo0WsmzBxjbtsbVy2xACoEBMYP+Szr+S0eCIRiL8aWFStte5Zb4d+3g6mazhWMRyqSD/ga4/ganYuiW+vLwePHjx4zxi4dK6R0rtE+NfKuDBuOczzCEZE4kYTihGUSE4RCUYIRRRjCKMKzrj06e0CE2EMWbJhkx4ca1oyZ5lrRphxrXGFmwWtnDBi0ytmLZnjxACm0hhPyaJfk0BvGsZyz5t+SeTfu14kCSEpX3VpOIhfgZc+BmuOCHAYnEYXCW1QxUU4qmKBBDClgwOEwcU9aC54lsrZqigWddvnvy0CE2EY3LZkwYuGK3JmbslrRw0cLXLVi5WuGGJzlYMG7hm4ZACkAKgv8AOwn+AHXPMxltgv5ZS/lkmS6u0IKMWdvnQCE2EYc2XLkas2C1q4w5lrRviwrcWRzhW5MmViyYt2LdmxYAClAPg/5OmP5Onc8b4xuM4xXDkIP+BST+BQ2L7X2zw4l7AIWTSZGOGMjjpwebhwwhNhDDCywtWmLItcZmjNa0yZcS3C4aMVrBkwy5GjXC0yMXAAkACucBYYfh3uHfms0AABLJbIJDLpfNJrOp3Pp/Pp/Op3Mpml0vAROJRuNROJQOBCjUeeT2kUmnU+iUVRKKCBwKLxaJxKGwyFwqEwiHw6JxKMxiKofwNJeBpOEQkAAE9nk1mlBoFJpFVqlZrFXq1RqE/nyfz4BTqfSKTRqPMpmIpFZnMqXSqvVqLRE5nAKFQ6VS65Xa5XaxWalU6ZTaJRZ9P6MAg+GJuJiAjKxJKYm0JggBNShMJiUEShMwmJCJQJiUSmc57+nnsCE2EMWONnmcYm61uyc5VrRswbrcTJpiW5XDRsyysm2RgyYgCsYBRofiDuIPAIRCYpFZJJZlM6BQaNR59P1CoaBQOKxSRyKNxpBYIm03oVDqFRqVTo1HUajkQiMbjUvikBgMGgMCgCDQMIfwVMeCpkCh0Kbzaj0ar1au1yu1ym0ybzZFYonk9p1Prldp1PUKhonEpXKp/PqHQpnMkjkRNpvTqfZpbBIDAoAhCFwEg/S4ynM3MzKZEwQggJiQmJESIIhMSXFzvwfdoCE2EZWuFgzcuGq1rlxuVrRu3brcTFozWtmmVpmbtmbByyxgCogBN4P+MBD+MCHt4OJm7jeM0qNRw1jprGGpjM3O88ePHnx3mZprVcI5akCD/hiO/hiJzw3iYQxNVhUYttve97zxznKbhVYrFaxisYY4bINpEIJmy0SImriLgmJJiYlEpiZvPg+Px9whNhGZsyatszTCtxZMTVa0xtWq1y0aOVrlozbZMjZjmctsIApeGYP+O9b+O9fjwHNGUwpOp116TxCE/C+9+F9/XqZs/GvgpKkIEaThWjGAhOBzueqnWMYoowijO+Ph55AhNhDhs3ZMHDJutx4mjVa0zOGi3EwZtVrbC5ZYsuVnjcZcYAqTAUGD/jCc/jC3rOLq6VpjhHBpjMZlnM3u87nO5VOKrWNVrHCtRpiZrerzAIP+HGL+HFWqqeF8JmWbu+NbZZnMXN2qM0iERCrrMTKaqIqNTy1nQIPxKnN3ckxcTiyCpTExcXExMwmARKExKJXPHxfNe8AhNhGVw0as2+NstcMcrda0ws2K3E2xs1rFm2yY8LZmyxuGAAqKATiD/jre/jrvnjrnVxEOWMY1HCqYmphLN3nPNjrlM3ERLF8Oeq2Ag/4b3v4b7YvkxrFaqpibnOb43u97XU4rGODwtRyjhOJmJq9dacyD9q873e5mYlEomAEomYJpBExaLi2d+H6secAhNhGFviZ5MzjGtyZszVa0x48y3Djb41rFkzxs2DRq5a4sYApnG4Xx3XjuwRxU0W2YHAYPBYnEYnEYfDC8h/Bmp4M1QTSa0Kh1ar2Sy2i02Sy1is0KhibAhMisEkpwnNOE4wjGrHXHr6QhNhGVu5Y5mORwtw42eNa0yZGK1y0zMFrNtjzYWjfNjyZMIApeF4T5YL5YMMWPTo4eSE4Mm3Zp0ACH8Gf3gz/CZTOrVe3TNAoHA5vZrPSqWIPwqubi7mJlcTc748fB8YAhNhDBq4zYmbbGtb5cLla0aZsa3C0b41uRw3wsWTJpiYtsQApeFIfjdON1CBQNTqfRKLSqXRKLPJ7NAIbweEeDwkLm4SclDw0DAQUHMTM0hcxejhhiljjhhhjntwuDg0QhNhGLMxbsnLJotx5HLda0bMmS1y5Y41uZqxzYmzRniy5MQApdFIXxlXjL4pZKaL7sHgsLhMDgBg8Eh/CMB4RR5zTKbVqvVqvUqnSKTNpuJ5PQhLaCs4xqjNeNa328ACE2EMGOFszc4cq1lkxuVrTHjaLXDZqyW5MjbMybYsOFjmyACmIZhfKLeUXBTRh8NkcBBHFZicRhcJgcAIfwireEVcFMptardol6ApvXK7TKbNpuAITgYJ3mTrGMYk043np117AhNhGXIwzM2TjGtZZcrha0ytGC3C1aZFuRuxbN2jTGyZt2oApkFYfjNuM3QGAKNR6VS6tV7JL4BBILBoAgoIbwnpeE9Nb2yJiImIhYSHgIKAg4aBgYQITrZ5XhWM6xjGK88OnnwsAhNhGVq0ZMcTFgtcuMmZa0btWS1ziY4VrTExx5MTDNkatcYApmG4bisuKzASclKyk7FSFDQUNBNzUrKACH8LUnhalAUym1Sq2KXzOzWewWGqVWeT0AhMGaKcYzRjKcJwijed8OXgx7wCE2ENc2XI0xZWy1yxxMlrRjhaLXLfDlWs3DFlixMcuHNlYACmIVhuQ65Dsp6aXlpuam5qVlI2Mh4aJiAIfwtaeFrUnk9n0/qlVrVbrFZplNpFJoFBCD+BPNuYlxZJlm/B4+H4QhNhGFq1x5GjBstYOcLda0bZMa3C2cYVrRyyxY2jnK4y5WoApbFIfiDOINFGo9MptardgsNYrNcrtYkMDAg/4YhP4YhRw41ZvWcXXDj0CE5XC5Kt4RnGsawrXTzVghNhDFqzZMGTTIty48LRa0cM2q3Dics1uRvkzZm2VsyZMsoArHAUuH4k7iTwEDgUOh8MhsQiMajcgkMul8slsmk4BLpfBIKhkNJ1O1Mps+n8ymacTkRyOw2DQuCQNBkGhMIgUDjACH8OuXh1zATmcTWaUejVutWOxWWyWOxVerUGgAFMps2m6bTcgkFSuVS2WSuVJXKhOp3WI7CICgMDgs3rldoFBnQIPzF3c2uLRcSzSYTKJhMRKJIlCYTExImEwi6uJTvPh+LfmAITYQ3xsMrlk0crXGLNiWtM2FmtwtWjVbiw5szJgzZZMTBqAJAQpgGYP+LpL+LoedXyjhGsYxSLmec9eN+KCD/h3s/h3t645xxu7tZEYquFa7bIXUYuWCWGeGNBDCQoU8+PwLZCE2EZsbPNmYMnC1i1y41rRu3arXOJhhW4cjLJibNcbRqxagCl4ag/45Cv45C4nhV8o6T0rUamJuMs3Ag/4d8P4d8ePDw+XOusbnJFVGlaueQIPpV1MXjNMsrSyzx8PyYCE2ENGTXG5a4ma1o1Y4lrRs0yLcORwxWuWbZriYM3DHCwcgClYYgv7l8/uX3uXZ2UZcsm45QIP+G7T+G7Xo01WrxExNszebjwyE0RmEYxijCcIqsuPg9QAhNhGHDhbM8jTKtw5GmFa0xucy3EzcZFuPE2ys3OJw0asmYAp/MoP+K0z+K2FMFVVa4MRi6urVaa41zbvOWZVMRWp5YsCD/hvS/hvJxVVqdIynLd7rnM3dzNrpVaxWqqomolrmhNko1nOsUYRgjKcpwRhMjFGEEFIyEYRnXPwcPcAhNhDRgycN3LTMtaOGDRa0zOWi1xkc41rBljc4mOPJka5GoApZFoP+P67+P72OMZoqNXionE614ICD/huO/ht95RqcTENxOa4s27iE4UFZznWFUYwnGc8eXX0gITYQ1yt8Thy4crWjPIxWtGzTKtctmeVblaNMbDE4zMczZwAKfDCD/kCO/kCPZx4EuE6iJipi5ud569O+b3OZ2SwjV9OOscSD/hug/huheD4HHWYnFkxGaQiGqrGMaqqITddcc8x3g/GqbzN3MJi4kJICCYmJTMXO8+D4PP4AITYQ1btmWNw5brWDJw0WtGbRotcOXOFbkcNMWTCzy4nDZqAKTQ6D/kC4/kCb14EeA1iqvcCD/h1a/h1jvG9I1PLGaIXUYOmFTLLDTbm2CCE2EM8TBo1YMnK1pmc4lrTK1brXLllkWuWjJywc5MLFy1xACmokhPjTvjTwAHA4OHBnzZ82PFe17MeJjxCH8PlHh8pAAUql0ym1ar1is1Kp0SizyeqRSU2m4IPxLXM5mSIigTNxcTE3eeu+uSE2ENWGFhiyOG61k1bY1rTK3zLXLFriWtWWFm3bNcrNliyACmUahuVa5VsChoJGQlZSfnqOin56bmpmYSKH8PcHh7hAnU7pVLrVbsVjr1frFZpFJnk9ToCD4eFvebUiYTKVuM8+POQhNhDXDkb5sjJsta43GZa0ZsWC3E4xsFrNk3Yt2uVixasMgApYGofjNOM1AAKdT6NR6pValU6dT4T8QiX4hEwADj8bDgrTFj1awITgRmjNOMUJkEIzvj5dZ9ohNhDBm4w48Llmtc4WbZa0bYmq1ywZuVrJmzy42jbJhxYsgAr4AaMBhfGDeMHAAAJpwAAAAAAAGAwIAstASShdew2Hw2HxmNymVy2XymVyGRGczojihgghYbDmq1bVas1mtDMZm6+ytDDBHLRHEIfxOLeJxcAAAm82AAAAAAAATOZACczgBO50E7nSg0Cezyo1Cr1as1ik0idzoTOZChUOaTWcTlNJqCYzAnc6ClUuoVG2S+BQKAwSCwKBQ0CDrou5mSZITE1MwSESiSLgITCYkESRKJRIiYBMIlEquYmJRMTCBNWJCUJiJhMXUwmrrNXExCJgkub6+jxegCE2EZnGLNkbNXC1xhY5lrRlizLXObGwW5meVo1bYsLjExZgCngtg/4VLP4VLSpupiSJRWTwOOI04VqsRMznOdxzrfGD/hVI/hVJPCnHauCJjnvjm+6e88Y53laqrHDHB2zyoIPHCZTKJTJMRVxjMJuJkSlNzvj4Pi9gITYQybucOLE1YLWDNq3WtGLNktwucuVa0YMG7Rw2at22HGAKSxGC/qDz+oPedzc0ysrAgv6Sc/pG3xmRrze680CD8TF3dzacxxnrz8UhNhDJvixZXORitZsXDFa0wtmK1zhaslrTFkys2uZyxyY2YApSEYP+GLL+GLPxmtcIonM750CD/haQ/haR66SzUxWdROCFxUsEcEsMsMccstuFp1QhNhDdu1wt2DFstct2rJa0y4m61y0aMVuXG3Z4srli4Y5WAAqXAUCD/htc/httqcZ1FVfiTFVBNznwe3ec3NTio5ViMKzF3O441uJmL1fDfKsgg/4VmP4VedYW57483XOczLGq7R2rgxbOc9cd85zMRGK4VrGGqmJjjjrLwYP2vPmZiwkiZQREShcpEoEIgRcXErnN8evi8fgYITYQ0assjLJmxrW2TM1WtGrRqtxYWrBbjxtGjFo3zOcOVyAKURGD/h7K/h698PNbq4YhiawAg/4V5v4V6fArhGJxabvMZITicbnxuhhRvOc8t9ohNhGNi5zZmeLCtaOGGVa0bM2C1xiaZFrfLkYZmbdhjYNXIApzK4P+INL+INPnO5uVMacI4MQqVzPPW+9d8c1tTwxAg/4VRv4VR76RVRUZJuLQJrZx8Dwe27q0Zrji8oPhqYuZtOVygiKKRFTCZZm73z35PAAhNhDly1bMGbVktbN8TFa0ZMG63E4bNFuNoxZsMeRtjzN3AAppJYP+IqD+Irec5hGMY1VVRCWY3HGOcXLOqkCC/pPD+k785MmUslklnbW87lOz3s+EhLcCeGt4pkQQhGUEIwRhOM75eHj5wCE2EY2rVkyxtsK3IzxNVrRwwxLcWXG3WuMjfLlxssOXK3cgCmwmg/4jXv4jQ7zc5m7runaUVWK4VrFRianNXnoAg/4WMP4WP0omcOXh9qxiMTq9ZTMXcXK0c6CD8jrEzlYIikEWuJSTN75+Tx9QITYQ0ytWDHNibLceVs3WtGuJotcsGThblbOHDXGwc48ORsAKbyeD/iYu/iYjdY5znN3CoxwxrlrFRcz13nvveec9doP+FWb+FXlHbnyrVYgkQRGU3bn4XNcXPHKE1crpwjCZOFSYhOUYIQgEJr5+qoAhNhDHDibN3LPEtbNcrha0YYmq3Fly4VrbM4aZWLhu3ZNWgArDAUiG8N/3hx9g4BAQMJBxEDDQEFAREFCQkNDRkdFSEhHTEZISUZJSUpGTUREQ0Qg4CFhYGFjYmTk5+VoZmhoaGjp6GhpZWXiYOIhoKUCE/CSl+EkeEllmCUoSoxSIRqmlInXDny5ctbzrOMZ1wsc8d8s8d6zjK2LJo2aN2jhcS2KD8TMSmczMpqYQmLiSZgiYQmJiEJxaJImJkTFrvfn+O8whNhDfG0ytsLZgtZsGzFa0cM2C1zjYNVuVvkb4WTnDkbtGIA==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4CHAOAgAQdA9QEFgEQrzp7qJ4mJkWT7hMflsIl2AMISBBE//8DRTUFAzgLZBkgMgkAkJsDATfAHkUzCQCQggIB28UeRTgIAP4DAHuF0jQSTsCkP9MApD8KxQFOhuQy5DMQ0OwJgW+v8GTcQioCKg5KJhoGEgYaAgoCEREAhICGgYpCQMRAQUDCQ0BEQUJFQ0RDQ0JCQENAQCAgIBBw8PCyKNkYEIT8JVn4SrR3+84vE06NOKdJwjSMownacoo0mIxjGME5EEIykhBCcIwSnaCCC2HFAISk4whGSUYRirBGEo2jEVlEhWSKBCcCMEYRIRhEQjCIRnG+fi53ggAhNhDRhkxssLJitZNMLBa0YMsi1wwZt1rLKxaMmGNvkctcwA==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9WHAOAgAQdBKgK5gYBEK86e6ieJiZFk+4TH5bCJdgCIQhIEET//wNFNQ5IEET/gYAERTVXDQAAAAhIEESAgAJFNQUDOAtkGSAyCQCQmwMBN8AeRTMJAJCCAgHbxR5FOAgA/gMAe4XSNBJOwKQ/0wCkPwpgJ4L+T+v5OXuWpLc7Ou3ZU3Js8zduvM8+wIL+LBv4sDN5s2WauFgbC5STfGewg4TCEEJCSYmExIkuefr+ICE2EOXOFs5ctsi3C1xMFrRo2ZrcOTLiW43GLC4aOG2RvkcACl0fg/4B+P4Ba+EYnGYuMzOM4zFxmbucxtKC/i1r+LW5cS5Zc2bnnnZVss7eAINURE1MkkiSYlFzz9fQITYRixuMWPG2cLWDXHmWtGmHEtcMGOJayc4W+Nnmx5seRgAKfjGD/jMs/jMDrhWsVjEco4a4Y5a4RwmGZud1NxckxPDHThU48UCD/VHfqg5wqcbxnGazVpm4m5hKS5MpIRqeDwSExSRnCaMIxBOU5ThGEUAjCMITghGCu/ox6wAhNhGPG4ZsmbNytws2jNa0xMmi3C5cs1uVvjZN3LBi5cOGYApfIIP+Gmj+GmkdGHCtOUaqhM3m7uOcgIP9YN+sHHDjjOM43jaYvE0qIliUAISloxRQhGEUSMUQRjXP0XYAITYRmasWGZtixLW7jJjWtGmFktcOW7Za5xsW7drlZOMThiAKXxyE/E+J+J7PTwMOCGKOJijaUkpTRreGmcyD/V3fq67xnhvhx1mrq9ZpEwmN1QCEtiiiimRRRIkYXnz9tiE2EY27nK2bOMa1szw41rRkzZLcWFg3WuGWRm0xMcrPHkZACtQBSofjnuOfBJJLTKbapbAIHAIOhsChMBg8FgsHgsNgsFgqQT+fS+XEdjkUgKDQCAQSBwGBoLAUDgsFgcHgcHgcDhMDlFXq1ZrFVqiH8D83gfnBNpvIpHMIqQOAwWDweDwuBweEwlBYGQKcVutT+fEfj0SgsCQCAwOCwWDwOBweAweAwVC4FCSAQCaVerT+fS+XAIPxKuZmU1cskpmISiRKomBcyImgQRdXViYnOfJ9HHmAITYQ5atGjVlhyLcuRixWtGDBwtc4seRa4xNmTBmzZY2OFqAKdiyD/Nkfmz8YrhWoqLrc3tuONbmbmOOy1xXCY8Lx/GCD/gKc/gJ5uLqG2czm83eYzG6zU4IikQit8OtcAIP4G9dMZSuSYhETCLLhMpSteePl9fOAITYRlZt2GbJjZLWDli5WtGubItxYmONaxysGrBuzZM2+LCAKYx2D/QqfoNc3mevbuc8t5tUYxjGIxyuD/gHK/gGv446xz4cTwUc4zFTiYV3jGYWLASwxkEAgjjjhhISWfA42HXAhNhDFqycYceTItYtsWNa0bYma1xhcYlrNlkaMWTDDhZMcwAqGATCE+hs+hzwXtGEIUy7p1pCMKw08DDn4WWU7YUVZXhVGcZwx5MKD/eAfu8eWdbxzZ443NxcIxvEYvhnhnU4mowojMdc52ITFinGMZzmjGMoxhGUYFI0jKcJTThMjGFY1w9ePGCE2EOXONg3zYcq1jhYMVrRs0aLXDFq2WuG+NrhZM8eJm3ygCmslg/1RX6omLi7Zq7q01nWeU4rDleERdcdyg/30377+dxKapGoqODlGq4TiJzO875zz5oTFCM4zhGCEYEEYRIwRjKaM715+HtAhNhDNhlZuWbRmtcN2OFa0y5HK3Fhw41uZgzZscrbKxyY8gAqFAT2D/O6fnf+DC8Zi4mt6KmiIyXGdbAOnHEVDEkZi5vHcg/3jH7wvq8/XXPO83MxiMYqtFRGIx08HwADyuOI4Ri6pNzxnjfUAg9eFc3MzkzEzATUgBE1EwCUxMxMWnfHz/B0AITYQ3atW7lkzcrcuTHhWtGTTEtxOXDVa2ZMcTNy0zOGLZuAKYhWH6ADoF4DBYJB4JCYHBYLMrXLoEm1hsE9ngIX1RHqiZL7K6pZiXDToMDkMjgsGhcdksvGlhhlRwI0M+HzqwCE2EMsmFm4xZWq3M3yNFrTM2xLcLZs0W5WuRiwcOWbVk1ZgCqMBOYbySgeSWEg4CHhIWAgYaFhoKAhoSEhoKORUJDQEAgYWDj4eJiY1Gw8LEwsDCwEDCQV1hfCyhrI6CIP+O3T+O3uKzqaavBREpYxOI4KuJlc4lUTLOXHw+3d7Mc+ohOtLHhwznGKKZOEYRgjKMEZIRhGUYwiJwnKcpq6efWFfBQAhNhDRi5zY2WRity5cWJa0c4mK3E4YuFrDGxZZMmPHlZZcwApyG4T8k4X5JwY4cGul51nFGMEoSYNXH4zCh/HLx45hYVD4dCohBotBIpDopBIRAYBC4LEYrCaXTqejIIXUTY+CeeOOOGCOIjRo578jfRDrgCE2EMGWNtmaNcy1mybNlrRtibLcTRthW4XLRqxzNszFy2agClsVg/5IQv5IUdN64xuLTFT0jDkAhvHSN46I4GSTSWRiGg4eDkYuVu1IhdBVXXXLGjRwxpbcrbHBnCE2EYWWNy1bMsi1vkb5VrRszarXONzlWssjXHiZsnOXEwwgCrYBQobyVDeSoeEgYaHioWCgYaBioKGhoiEhIaCgEBBoOFg4GFhYOFg4mFhYWNEvBRMLDw8HEwcSg4KChIa8w3hqdnI6IIX49FPj0VxskEMEMiSGqeiGKGCSBFFJHJPClgnEMEYJE0UUkk0EUCFHm9xuclk8POCDr4Cr0YyyzFpmJJhImJJgiSrRIqYJiZTOefq95j0gITYQ4cuGWPCzyrXDRoyWtG2HGtc42bda4ZY8rBi3aM3GVuAKYReD/lFQ/lFTjj36dcc4yzdXDhM0hPx47fjyRnPHbXDLLHStpQwS3YaQiIWTYQyZemWeOGCWKWKeGu/MxwYQITYRhbOW7VuxyLWzXFkWtGznKtxZWzVaxb5srRw4bZMuHCAKWhqD/dzfu7cVnhfKOTU8NxeczOW42IP+A37+A5PTjXV1zzi4hjhVVWo1yIPoWiasmUyTKd9/JkAhNhGTGxbN22FytyMWjJa0w48q3FiaZFrdqzZOXOZk1bMMQAqCATCD/gKe/gLD4Y4a5a1wnpOmrxdt8c887znHh43d2uqrhjWqjkCD/ewfvP1XNzzzzzz48+O+a2sa10xrXLHTXblyrEr4563x52CDiBAhMJiUwsTEwRMTExKZne/H8P3AITYQ3ZuG2Ny1yrWzXNiWtHOFmtcs3GNa5yN8jZgycM2ORwAKSw+D/gao/gbFmya1GMaroIP935+7n6VWJhmc7zaE4WmUYoxjOOHHv4whNhDDJkaN8zhqtyucTda0YYcy3FlyY1rTLibsWTbFkzMmAAqyAVGD/gYI/gYR444xuMxtNxmExTGsa4a5cMY4VU1N3axNZq4lMXWV55558ePHKYqqx0vwOGCD/YifsK46OWNYqCd5573vjzzx3x4ztDWMctcOHSsQXd7zed3vju+e8zxmImta1w4a5a8K+GCD8DhmbuWYsTCamYlV3BMTEJgImJiUCKlExMpEkxMznfh+W+DAITYQ3c4m2JzlZLcWPG1WtGDlktcsszdbjcMceVo1ZsmzJsAKqAFHg/4I/P4JD8cuvQ6VHCODgiTM73nPfp4OZQitcOFa1rFTE7njznjve+ed2RrFdOEAg/4ABP4AB0RIvbnPHj1zmYxXDty4dL7a0xFbnjxzz3zzuajVY5a1014HTlwxi5533u/Bg/C9by+t3YmCQuri4mJCJhMIlBMTFwmBExKJmc+T6M+0ITYQ4YuWbRw4arW+Zs3WtMjBstwuG7hazbY3DjFkatXObMAKjgE9g/4A0P4A0Zjr071udxeZSRKYjNZmFswleL0i+E0lSW+E41KD/h3s/h3t58rqIxNVVwuLuZWtNzNzNyzeMyRTGKxWr1fDNYyAhIZEYxmhOEYRhFBGCKU4wIwjCKMoynBBFEjVOccOvS8CACE2EOWGXE0xtWK1yycN1rRi1YLcLluwWtWzJlhY5Grdm1YACmcchfIPeQfAMfjr5IJ4pYoYcBi8Vg8EAIfwzkeGckAqlVrUjgEEgCAwGCzewWGhUMCEyYpzjGsVaThCKMIxhGd9PBj2gCE2EYWmJszy5Gy1uza4lrRhhaLcLJtmW5GLDLmasWzlq3ZAClkUh+PQ49ECNRukUmvV+1S2CwOCwECG8NIXhpDAubibmpWUl5BCQ0GAhNnE31vNGESbDPPn2yAhNhDVmxZN8OPEtZsW2Na0ws2S1wzytVrnG3zYsmXI2Y4WgApODofjsOOxFAoM2m9CodIpNQCF+G2T4bZRjsfNPJLVXUCE5GWN4kY3w59fGCE2EOXLNu5y5ca3MxZsFrTE1arcLRk2W4crNm2ytmjVviagCnwwg/zCX5fvlnVxVERlnN5zPPlzZm0yiIilMTi8JIP+HZr+HbPjPGeM5mcMVrGsajt4PgPIvHLhiqik3c5zPWL7gIPl4GbuFrm0zF1cRJExdEwSDM8fB8d6gCE2EZnGPNkcNcy1s4atFrTM4zLcOFzkW5cLBhmcMseZrhbAClEQhPndvngdWKWamC1pJRywg/4caP4ceY1nF6jEOUc9AIXFY7GxzwxoZ0+BzcFgITYQzzNMTVpiaLcjjNhWtGjFutcY2+Jayb4m2NrjxN8jZyAKbimD/gAu/gAru6Wnbd8c7vLOM1dSm4ikRq+mZ0CD/hHy/hHb3Cqup4ccWuLMxlxXmM4ukYnETgCDxqEpJlJNZiSIkmJlMzd9+vg+ECE2EZsbnK1zM3C3JiYMVrTHjcLXDVliW4WDNu3y4XDXK1bACsUBQIfkEuQTS6XhOZxP59SaRP59MZhD4dCoWn0/nU7n0/nk9mExkEhhULh8Ok8mm82nM4TWaEQiKrVerVetVuoVGgUEh/CU14Sm05nAUKh0aj06n1is1qt1Sq0ikpxOYPBpDIJ7PKXSqnUq3Wq3WqnUqLRJrNEzmRP58nM4kcihsMhEJkEhg+0ruJQi4tMSTiFTEpmRcTFk1JETEwJzfHwfJeEAITYQ2Zt2TVk0crcLVzlWtMTdytcOMTdazyZGDdy0aZWuRsAKfTGD/Nwfm4ZiJwxiq0ovd7647rRUY4RpqcSk446xzIP+FGz+FFOJq5m83nN3N0qscqwxMbnd3xnc7i4iqR2AhIZJxjOMIyEIpxjGEUIwgShCSBC6bCx5+LDqACE2ENGWRi1wtWi1k5a41rTM0zLXLJnjWssbNmxZuHDXIzxgCm0og/08H6gljVdMcNcqjQvd5z1d7jer4VrWOU9JoIP+FUL+FTmIhEs3c826mpxinSIqJi15u7uQgvo+Dz5vdqhc88ojKlKu7589ACE2EMnGbNixNcK1iwY41rTMzyrXLJxiW4WTbK5YtsLjCwcACnosg/1/H7AtWMTyaYnUxUxmOdeH4Xh251zrnO08Zzq46IP+FXD+FV/EzFzbbc5zK6iq4Rw1VYY3jjN7zxnrxsCDx4V7ubmJhMSmLiRSoRExczMzvn5PXQAhNhGLG3asXLhstaM8eZa0YNMy3FiatFuVhjw4WGXJlyM2IApkIYP+AK7+AK/x9Tmdzxbm5uds5u86TVYToIL+alv5qXzMuRl3nZbdu6uo34Dwg/A5cd3KJgmYmIuJkmV55+P38wAhNhGVg0b5WbhotyYcrNa0b4Wi3DkaZluZjhZ5W+Zo3xs24Ap4IIfkEuQDh8CgcLhUdjlBoFPp1Pp1BoAKNR6lU6xWalU6ZTSH8FjXgrlms6nc4nM4nM6nc2m8wmMikYI5HYTCIPBoPBobDIPWpmRKYlMSCrudzvvxyCE2EZW2Rjmy5ma1q1xNVrTM1yLXGNphW5XLBjhYuGTlljaACoEBNYP88N+eHF8Ur4TWqjURqoRbOfB8DwRMa340xpw445xcb2CE/BeV+C8scLDiSjCNVY3VnO8JyjBgGbPs26NNs8bryvSEmCqD5JmMpCYmAJi4mYCEREEJtc749/B9ACE2EOMjTHhxM2a3KxxOVrTC5zLcONhlWt8WFrlw5nGVrhbgCnU0g/1D36jeYiMYrEVVUprnjM5njw4hdZqInhvlvhcIvFiD/gx0/gxfVNFzd3d5ZtmEY4d+wdOvaZgItJvW9oL6uvLVI3LNUEQpLcSyxXXnvfMAITYQ0YMcTZixbLWrdvhWtMeFqtcYnDhazas8rfCyzOXDNyAKPguC/jAL+L57jxfGzYL+d1v53deVuMyCkWdW5CE2EOWjJo3bNmy1ixbZVrRizyrXDls5W5mDDI1ytmbRqzZAClMUg/23X7cF1rwbzx53ndZYh0CD/g2W/g1zrWIqE3e7zdxx6ITJNCMUUIoTiy7dfIAhNhDJjlc4cLjKtxsGONa0wsXK1xhb5lrlniyt8bBuycuWoAp1JoP+Skj+SknNZ14fDizc5uZmcTqsVw4Y5cOHDWsXiYT71D71+9o5uDojSULSwYJYsFpSpWeGOOuO861Y5wCD9KeLeZmZkTEIuCZiULq7z19HkCE2EY2DnKww5Ma1lkYuVrTNlZrcWPJjWtGDlm1yZGuTI4aACnYng/5L2v5MA9XqeEYjFYiqqdRExdbneczuZvwPD8IAg/4AWv4AVdOEYxiFs74553xc43FzMoiOV+R37ISXCw1nNOZGEZQhJGCFYoooxjPLfTl8DCE2EN2uJizb5W61i2wslrRwyzLXDBriWscOJuwZ4WrFwzzAClcVg/5PjP5Pq+LccavUa4cOmPAjk0CD/cQfuAc+JPSsTDM8Y4zxceaD87MzO5tcXKbne/DkITYQ5bZGDJzmxrWDHDkWtMbBytxZsrZbiZNWrTDlaYsbVkAKlgE1hPyfifk/zswUwWxUxYrYJSshGUVazx3y3yx5K9YztLBkzYs2TJgwZE7ghPwCHfgD3JTJ4WHDfDjw464a3rOUsWLBo0bsGzRkxWwRjhrhve7HCuEAhOFKt43nGKBCMowhEThNCKMCEYQiQnKaMb8/PHvAITYQ4y5crnFjZLWbBy4WtG7JktcN2mVbjcs8WFjmyMWmRyAKdCiD/kqu/kqzq6usr4eTwudzM5KxXDXbhrlrUcpmG4P+BkL+BleuPDNTUdPD7VXDXDhrhEm7zm5zec3zi+qD8DVszc3FxMghEomZgvW6zvv5+iE2EY22XJkw5mK1o4cZlrRqycrcTFzlWssbXC1YM8mHFlcACn8thPyb/fk4NycPhcHFeU5xijSGClslrUtSU5VneOe+G+ObDirgyIP+Bfb+Bfus4rEcMY1WCV3ned8e9+DnivGdNaqniMcAg68q93dzNxMJgkhCESJStN77+H19QCE2EZsTBoyx5Mq1w5zNVrTExYrcORyzWt8jdw0ZN8TRhlyACm8lg/5PpP5PvdTw1nHgTrEVWa3dztlmNpROJoCD/gdU/gc1vN+D4Xh8bnjdzVV0rtXKNMJZncc+oIPhyzmxMTCZShFETGU3nefF8P0AITYQ2b48mVo5bLXGHHmWtGLPItxNMuZbhZMsLHI3w5sbNyAKbyeD/lP2/lP369PBwmYmZmN6moqNTSIREcfA8Hp1iYP+A/T+A/UxemJ6R0jlNW3ebXM3c5rr069OvLmAgvg+Dt27YJRQsotbe3z3z8YhNhDdg5xuG7Vyty4nLVa0YOGS1y1cs1uNy1b42TFi1yOWgApJDIP+Uh7+Uf/EaazLO4P+BgL+BhXTE4qcVsCFoxV8ccc8tNeLygAhNhDXLmZ4WOFytyYm7ha0buMi1wzcZlrfG1wuWjRo4zN2oApXFIP+Vnb+VpPcc9b4XwjhjGngRWiD/gRS/gQxnpPCcTEk1uZ65IXOTxzxxxxxo0qWnA49rCE2EZWDHMyas2a3I1yM1rTI0aLXDJxkWsWzTCzcMMOVvkbACk4Pgv8ATa3+AJufiwjnfVCD/gbi/gbVcp1cTccZ6oXEZLG0yzo446acLgcoITYRjctczlgxxLcuFuxWtMjZmtcZceFbjY4mGFhicZnOViAKaxuE/LFF+WLWOrh4LwqVlKEsErYpYMEKUwiE/A1t+Bs2mbj6o2hmhilaUoozhjhpvfCAhcxgsnHHPDDDBDBDDBChQwxz4HIssCE2EMcjloxaZca3HlbNlrRkzzLXDDNmW5sjPLiytGGZvjxAClwTg/5a9P5bBZ58OOo4V04R0a3dgIP+BEr+BBfhPScTF5i4645+DxCFzWGxctM8MsMcMMsteDw8OkAhNhGbK3bNWjPMtx4cLZa0YuG63EwctVuVvmyuGrRywatWQApJC4T8tBX5Z582CWSK8tqD/gYK/gYXibimOliGiLaBr4CJh5ujUgAhNhDfNmbt27fItaY2Lha0yZHK1y0y5lrNi5yN3OFo3YsWAApuIoP+SzL+SzeM1lebnM5zck6cq5dNcuHgRy1Ig/4MDP4MJY3V1OnCta4Y4VyqoSznN3xzHMCE2UrOMZxTRjARhCMJwjCKePLx4+AgITYQyZZGbVhmaLWuFvjWtGbdwtctnLla4Y5subEwYN2zhwAKdSaD/k0o/k1ZTyrhy5cO2uGKqMzxzvfHN+HFzERyjpwsg/4MmP4Md6rW8bnPHe+e+OeM3iK1rwM+FyqsRjnU9YPwkrmZykIkmIImILjN8/D8nyghNhGRwwc4mmFmtzMcTBa0w4mS3E2xYVuFrlYN8zZvlwsmAAqKATWD/k8k/k8zNZ5TyaqVTM5q10io04RCbveeO+O873MsRrsAhPwdwfg6Rtjllvly68uXTfDjw1wwnBipktixZKYrQyUhCCEYVXhesb56AIOvCWm1zaZq1louJpQhBERNTKV54+jz9YAhNhDLLmcuXGZutytmzBa0yMcy1xiYMVrTM1zNmrdi0bZmIApuI4P+UmT+UodrHDhw4csVhF3nOeOducsRGq5ayIP+Dab+DX1FzfHjfHjvnO4mOEcOzfiVUYmZrqCE6GuM6zjNGAQRgEYRQmrh16+sITYQ2aM2GNi5brWWNrkWtGmHGtcuMzVbhYsWjFjicNW+XIAKTg+D/lVW/lVz3qdVwxrhXCIAg/4Ncv4NX3KcRCZvM8yE4kJzrOc5xvfLw6AhNhDPM1cMHLPKtY4mDVa0xMHK3E4ZZluNhmws2WHNiauMwApIDYP+Vsr+VtPOs4uquoCD/g5O/g41cNxdtuqEyZI1rOs63y7eMCE2EY8WTM1btGy1swbNVrRo1cLXGRtmWuWrfC2ZZmbHE0xACl0Vg/5aMP5aSZ61zxOnSOWsacNzAIT8FRn4Ka9ENDFOk5sM8cNMceuYhbsRLHLHLHDHChhljnpy8OYAITYQ1Z5GDlixaLcjVwxWtMOZstwtmThbhbsmbnM3YsGzNwAKSQ2D/lis/lilvHLGtTrMWIL+cwP5yjTknNzudIXRWaVHHHHTPbLIITYQ4ZOcrJtlzLcbTKzWtGeRstxYsLNbka5szNq5cMmGTKAKhwExg/5bov5bo28xmr01WsVVRElzcTLLi7z4PPnx48c8+G5ZhPwaWfg0tczDmnkvGta4Y45zwzvFKOC2bBmtkhaFq2wyjVjpjvfOhM3Gw4a3hdUiCERGCCEEowihNGMY34fNrLwUITYRhbOMzZy1brWjlnlWtMrNqtct2DNa3yZHDLE3xZGzVyAK2AF6g/3An7gXx/G3qYmJgDlXLh06dOHLhrFYrWsaxjhioiJtNzMMVyrUVETCoYiKmmpqatdxdKvVxc2lDWIxUTe+e+PPj1z4PXr5oIP+MHr+MHvGefLv258uvQc+S4uJuZTiYqqVFTgiUxIYnExdLmLXBcJoCY3FxKLoTEqmITVkohOJnTeMgIP0PC9NnaaKlKZi4uESCUJRME1JAATEkSAVNZxdXIBMTCYImJhMSiZRc319mXwIITYQxctWjbJhZLcLNsyWtGOFktxMmrhblaNcjhsxbM2TJqAKmQKEAYT8AiX4A97SwWwStbNk0ZKYI1z6+Hpy553lHBLFizYtmTNkyJQreuGdUbSyUwSwWtaWDBSaeHDnx563vOkqLWhJKMpxTnPCre9azlWULYrUxUtaECsbxjFSdMMZ4YT8aT340hcMI3rfDpx6a4VKaNGjNkxUxLRlWuPDrrrnjnG1M2LBotilCscdb3w3vedYRpLFS2SVrIwnOeON5xinKcIQlGVFkEIznet73wzrNTBi1YtmLFaUscNsceWD8LzvTi7TMpm7m6qIxpVpXEkWmJExMTF1IEShKExMTEolCYki4JiYmExMTBEwCLgmJiZbnPm+PPAhNhDJjkYNGrXMtzZsOJa0cYmq1zjxsluZu3aNHDJi0ZZcQApzI4T8FOn4KdWvVGEYYcG+1bxvOMEpYsGLFkwYoZJTkIT8ag341B2HBlyZ823ZnxQwStTBSSUZozrHDK+eoITJ0uPKcazTVTEIyiCM176+GyAhNhDlpiYOcrfItbM27la0Ytca3DmZ4VuFu1yOG7dxlYMm4ApvIYP+DFL+DHmZxGtdK7VyYqLjLd73e5zy8PwuoIP+NY7+NXfVVGLnN7z1vrvnG6zjDU6nwO/bAIPHmXnbNbuURCpiZm2XGePg8+PlACE2EM2jXMxyZcS1gzytlrRgxYLXLZi5WsG+Fm4b4WWHHjxgCmIZhPwgDfhALk16uHad6xnSNJWtTJDFkiCE/Gjl+NIfUy5NkZZGCEJIRneGWc84hOBkrWtVYopRThWNcfB3y2AhNhDDKxYN3DZktzZMzFa0x4sy1xibYVubHlxN3Lls5a48QAqiAUeD/hEw/hFJxxbrfCMY4a5axWoiAtuJm5lK4mYuefgeCnOZznMxMa4cNdO0dNMAg/42DP42B+EcK0qV3znnne97zu7mM1nCoqsYqaip1w69HbGuWuWtRKd748b8W985g/Um9zczMzMzKJiYTExNZAmokICJhKExMSZZ8P2Zj2AhNhGZllYsmbJgtb5c2Ja0yYWi1xkcsFrFqzYOcObK0cN8oAkBCqcDygGE+7K+7/YKYMGbJizWwWhCccM8M64b3vXDVGjFmzZNGLJipKEZ3rhvlx49OPLXHWdIQta1rWtbBgtS1qITnfHjx48uHDOcYUlbJi0asm7JowYKUTnPHhx5cOXPhw3w1nBgtkyatGrBkxUpeeHDnx6c+HHec6UlbFS0oUThOdZ3retYqYMGjFizYsCE44b3x4bxSvgAhfiJe+IgGme+fB13331y0oVkllGEwGCuwVl0kUdNt+BxuHxuFwdd9caiai7CXY7BYrAYKy6qCGGuu3A34G22+uuum2mWCSizBY7DYjBYS6iiAllntweFxOPx+NxuFwMsc02AwGEwGEwWCwWAswVVlkiGevA4nD43H4nC4W2WCrBYbDY7DYbCWURJ466768DXTfHHHFJNNdJVVJJBBLPXfbTfPOiwFVmCwGAsqgglwNKC+D4G+dqrDTYlRKSiKzYss2GEFqhZYITZRYEWCiUCxZZYuVBYolAVLBZNixYLCxc3KQzZStyxcXv4J+t9wCE2EOcLRviaZsS1s1xYVrRmyzLcTJhiWuGjbC5yY3LfI5bACnstg/4PJP4PE11zrdcW7ve73vO7mdY6cvA4eBy4a1XCmM8toIP+LGD+LHleN6zi8XqaqNaxjhwqIrNZiWV5znPGM85Ag9ede83GU3NhMRMBMXEzAlN56+2oITYQ1xOW7Vg3xrcjTGyWtMbnKtwtHDBa5zNmeLJkYOGOFgAKggEtg/4RrP4R19bjMTquGOWumulcpwm88c549XXOU1jVV2NAhPxXhfiuvxM0cEbXhjvfDnx4cdb1ilDBTBsZNlMkqRiyxneohOdeFaxnOc0QQiCMIwjAgjCMY4cfXjDuACE2EZXGVgxb4Wi1sya5FrRpiwrcLDK5W5HObEyb5HLHE0bgCpEBOoP+FBL+FCHrSoU1OisNMRVTiClRNt3nrnnned7taMcHLwuog/4tvv4thautxvd8dz3d98+PXj3TOMa5eBw7duXLWKM5vN5nMZN8s4vkhHe4cZzvCsIxkEE5xhOE5RIRQjAgEEYRTjO+nflj4IAhNhDJs3csHLPKtc5MmZa0ysGy1ywcZVrhs2cs2uJpmwscwAqDAS2E/DHd+GO+87xyzvGJglkwYsmTJaVEKzw4a10xy3jBDNDdgkCD/ize/iz9xrWscOHKtRcbzx48ePG+eZvhfCtdOnDWKwjnlzCD8b0vNnecyklKYImAhExcJlmePX0c9iE2EM2DDM5Z5Mq3E5buVrRq1brcTRgxW4sbRm4yMmDBozbACmwhg/4bqP4bt6xnGeHh6yzGWJ1WqxjDEa3wm4T8W+H4uEcFr0jo27oYIWhKEoownGM61hplPGCE6G7jxw1qmjEiAVleFb59N+IAITYQyyYcrBhkwrWWRy3WtGTdktctmTRa2yOGblphyMnLPCAKUw+E/Dmp+HN3HWF7RhaGSU+Ig/4t7v4t1cTyurueMcetAIXAZzEyzx1wyy24HCy5wCE2ENWLBliaZci1yxbslrRk4zLXLVixWuXOVpizMmjRszaACmAXhPxBEfiCJ356Z4XiwQwStamCGDHwJoT8WEX4sI9TNLJS0YThes7xzy4ODSCE62bh3yziRJpqzw49OfYAITYQ3c48jhmwaLcOHJkWtGWRotcZcWZawytGeFvlZtsmJgAKSwyD/h4+/h5Hnly4Y1HDGYP+LVD+LTWpwhnNdYaYnp2FhYeFiZGbg6ohNhDHK3aNWONwtYNsbNa0cOMy3C5btFrFvhYNWzFg2zNmoAp7KYP+IMb+IOW+HLXLhXKIhK83ed53x434d9+PPfPc7xqewIP+LoL+LmWJu87zeczcRGNY4O2e0wjjG545m7jcAITmaOTXKrJCCBOlYIEpyrKJGE1dfVnDrCE2ENmTljjcN2i3CzZOVrTIxZLXDZm5WuMLLEwaMsOXMzbgCQIKhgOgAYX3ZXup5lEkyaCKBLHPPXPgZ66Z65ZZ4I5IKprMFhLsZgMNgLooIZ5b7b8Dfhb8HfbTOTUVXYKrDYK7BYSqiyCKmW+/C4fD4XC4G2mNJVddiMNhMBgJqJI55ababb66b4Z4U01l12CwWAoqiqllpttpwtt88pJFNVVZgLMBgrMBHRLgwIbwiveEbGDg4WFg4OFg0DEQ0VISUhMTVBLTUpQSUhFQiHi5eXm6Ojp6efl5mRiYGKkJaWnqKgoqCelJSMikHCxsrJyc/L0c/Qz8zNxcPBxEpLT1BSUlJPT0hIQ0HDx8zLz8/R0czKxsPCwkRITUpMT05KTEZDQ0LDxMfIycvLy8fKxcTBwUZHRktLSUtIR0FDQSDQsPCwcfDxMnFzMrJzaDam4XS4i0ZwghUzExMwuIJgmZkIVNSXMTEqlCYTSUwSmAmCLqYmJJq6kQEXVgTAmCpQTEpiYi6m8+z5LgITYQ0bYXLllkxrXDNljWtGzXItcNHLVa4wtWzZwwZZGmJoAKhAE0g/4HgP4HgbqJiLqUxcZTOV5jjc3M1UYxwxrXTlrpHLDTNIP+GoT+GoXv28PwvF1MTMrXM6uo1WuGNY1WOEVGEp55vc9dc+MghM2C8YxRRIwRRIogAlOBGCcpxvXg8F4KITYQzxt8jfM4crcTVjhWtMTBktw4WTlawcMsrNuzyucbJiAKgwEshPwZJfgzHrKNp5GhkpklilaFIIrsc8+HDnw41YQwU1QyaIP+HB7+HBGOV4irxOJmXG88++ed8bzmriMRw4Y4dr8S8UCE6HDlGIRjOE4RhOlUpwnKcEUYRijGtdOnP1ghNhGFk5yNcmbKtZtGDha0y43K1xhbNFrBy2yMWWHJhwsGIAp0JoP+DsT+DtfcXEMNcDyo1ywmc8ePXfHcbi44S4CE/DpR+HQGEq0vHGw5Tk0wziwSxYsmDJaVFozMMITwBzYVjeE4gJynCcEEoTpWVWPPxa9IITYQyy4WePHhcrcrlwwWtGuTKtc5seRa5xY8bNjkYtmOPIAKaB+D/hPu/hQBuMxdbri2lMNViq1HBWNgg/4dOv4dYY006PA10x21rGIm2d74333fcITFwp3nVWaMSEYThOE4xnO+nbfuACE2EOGbjM1bMMi3Lkb4lrRhlbLcTlw5WuG7Jm3aM8zdqybAClYUhPwg4fhBhz8JTFSkoShCcq0hnIP+Hx7+Hx916MNNXEbc2/DAhO9bm44zRiijOM8eXhghNhDhw5yZHLTEtwuMrZa0cM2a1zhzZVrFviZ5mbRjixYW4ApoG4P+FgD+Fgeecc3FaYqtax0rHgOhQIP+HTr+HSOK5V0rEatMzebnMdbzz2CGoJ6lgIWDg4CFQsDAQaBgINAwcHG1sCwAITYQzcY8uTJjcLczBxlWtG+HMtcNMrNayZMMLDI1xsWjXCAKUxGD/hZU/hZpxdLqahwvhjmAg/4hDP4g+dXGoxMxuus33IZgRAX8DAoNAwcPG0cHHCE2EN8uZszct2i3M3w5FrTK0ZLXGNu2W5mjFiwasMOLE1agCmkeg/4Zuv4Zw74863FxeLqcOGtY6cOHSvAq4IP+Iir+Ik3Gs4nlWo6TyjVYiIbvPW98doXHYLMwhEghhRoYIYSGCWvL1w5wITYQ2cMGOXI3ZLWbXM3WtGORktxM8LVbhbMG2NvlZ4cLBqAKYxqD/h2y/h2z8G+rq3CnDWNa4a1fDcQAhPxAdfiA71SpolmliShWM7xrlnhrhz3AhMnWh1YViIzjFOEY1Xrx9OAhNhDZnmYMcTfKtYNGbFa0bOMq3CyxOVuJw2ws2LDMyb5mwApJCYbwzteGZ2WlpSUkJCHAg/4inP4ihZqOHXhkh55Ck/gs3hsDkAAhNhDXCyyYmeNutc5WWZa0wuMK1w0cZFrLIxbNszJo1zMWoA=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SHAOAgAQdBPIHugQBEK86e6ieJiZFk+4TH5bCJdgCEghIEESAgAJFNQhIEET//wNFNQUDOAtkGSAyCQCQmwMBN8AeRTMJAJCCAgHbxR5FOAgA/gMAe4XSNBJOwKQ/0wCkPwpzH4T8d5X475bV3cPhb92nJWiVJUhCEVaxx4M8AIX4NNPg0/klow+GxOIxN1cdtuDtnnhokquoqkujgiCExZoTRhWNU0YwnKcJwjGM55+7LAAhNhDZu4xNG7Zstx4nLRa0yM2a1zky5VrLE2yNceVtjYY2IAqzAU2E/Gs5+NZ+do2nSddGndjnaMJxrGtbrwmjMSpSmJyp4LYrWpIjjrl05c+vPny453rSVLWyWzasYIP+Atj+Au2Soie3Xprhjwp7cMaxbd8d998+O95mZiunfpERMTu956567u7acMcMcscMYq+XXxCDYQgmREImLrMSSTFzEpiYhNTExKJQmBIJqUs9/N8HkCE2EMcrTGxxsMa1s3yZlrRrhbLcTBzjWtGDZq3yt22TG3cgCqMBQIP+Ox7+OynhWGoqqmLjbM3eWsqisVVYqIghnMzdzdbLjNKvtViE/Ajh+BGXHjrlrjw574axpLFi0YtWhykoIYcenHjz48OGsVLYMWDNi0W1SyWxSgvLGnhAhKdjpxEJxjFFGUYQRhCcJiEYIyjGE4RhGUZRlFKcJwnGeHTz3YAhNhGVy5auMOFytZOMbBa0YtGC1y2bOVubI2YZMrRw0cuMYAphG4P+R/r+R+PPS+V8JpioioQjON8N2IT8GY34M29cd889cKtJWtTJbJbFDFXEwoP3Os5vLKZSTKVr49/N8IAhNhDLE3xs8mbEtcuGzJa0xN8i3DjY5FuJmybucLjMyw4WAApaFoL/AEHN/gCDZqLNdzss2c8+qIT8AD34ADYao6pYLWYIRjW+We3LlITiXRjGcYpThVNhw7eHYCE2ENWeXKxZsmK3G4yt1rRu1xrcWLE3WtGLPHkxsceRk4aAClQRhPyi2flFt3YWCmClKQlemWaC/kOj+Q6dvWuyzL8GAIaYpoDAJBQMBBwMHBxcbOxAITYQzyNm7jK4ZLcLXI2WtGbVktcOMLRaycsGjdvlbuMLLEAKTw2F+UTD5RRcEx0mAmsoQwiD/gMw/gMhjwY3N3DnwIaakImLh4WDgYuRpYO+ITYRjZ5GrnMxbrWrllkWtMjVutw5cTha5bNcTHDlZ5W7JuAKyQFtgv8ATHH+AJjnc5MkxZtzpbG5qzvjyD4Ph5cRlykattWygCwCS8IFstZXfi+Md9iE/AlN+BKfJly1x3zzz3rGsJyhS1KYMVrUpo06AYsfEw2WQhOEYRQnCqd459GkAZMuLHmz6te7DClGCVJynGs6zjVlzZxpiIN8GPgWYTV2lNXESiQImJgiYCYuriUSiYmJiYlEomBMSAiYRMXV1klNr338+feAITYQxctsjHE5xrcbNrkWtGzNktxYmuRa4c42OPE4atHLnIAKUg2E/Ks1+VY/NstsxZrRlPKAhPwExfgJfy10xwzphxYKAIaKuoCxhYOBh4eXrYGaITYRhzYcOHHjxLWzNqyWtHDNgtcsGTVa4wtG+ZxmcsGeRoAKXRWC/wAlcf4ASv7y5I5vIxjnjoCD/gzw/g0J5xxnq7zvnnM3rLsAhpiJgRAwMBAwEHAQsDBxcbQw+AghNhDJgxbMWDRwtYOc2Ja0xtMK3E0ys1rNg3xscTBkyy5cIAqVAT+D/kPy/kQB6OfI6bvW8ZpEwhNXEpz2tioiLi5tF4vExLjE5ZxdAIT8B+34D/aL2NtMbLHHOqMI0YKUpTBLJLNmyYKUrO+nDjw3x48eXHhxwjSlsTNAg8cMzaIUSyuJRILgmpVcEoUhCJm0zO8+D5vjACE2ENnLXC2w4WK1mwzYVrRg1yLXLZg1W5sWTEyxNmOHCxzACkgPg/5HNP5HL9RwjWGpi4CD/f+fwAIttxMMQxqD7Y3urjKV8fFoITYRkaOWmLNkYLcTVw1WtGTHEtxYsWFaww5W2ZtmbZXGPEAKdi+D/knC/knHmNRWoxGhNznc83TqpVVTQTc3e62Ag/2Z37LmKibm+fHPPM8YcK5cnjXrOM543xvjz3nMZVXZQIOOmbmJCEpSkEBU1NTElznffy/OITYQ4YOMWHKyYrWjlnjWtG7RktxNcONawZZGzlq5zN82TEAKZSCD/k2G/k2h6V25cNYiJzfPN7y2RFY1Ha9Ag/11X64uu97473vOZqMYx2eJGK1cubr1g+1bnMAmLqYkTKYtx34+QCE2ENWuFtjzZcy1o5x5lrRwwyLcOLG4WtHGRgyb5W7di5ZgCoEBLoP+UHD+UG/Ua0qrqZmZyzPPt35bnHPXPHWu89b48d7njWSE+qQ+pvx1rhvOuGNYYbThSWDRlycKUtFsi0IJ4Zl5zxp4wISEBBCJGMIwmjBCEJQgQTjGMKk413890iE2EZMLhm3aYmS1jlxtFrRxkYLXDVzkWtG+Fi0aOG2FnkygCQEKggJ+hPx8Dfj4VtTbYrGc7zre96zjWUEpppxgtgpmwYM1sGDFTFktmtmwaKZsWDFbJglmpgpCkpVldeuPLjy48uPDe88OHHnx7cu/fr4Offn15c+XHpw68ePHhnOsawjjpOGAg/4d/v4eE48Dy+mazEkXVMK1jWtcuWuUamrlFxieFXdZ23m7u53d5zu93vN3eZXQRmZu53aZIuYi6lhFZiBMYrGuHbh43KOAg/A9r4Di8ZXE3VggVasiYXUJiULiJi6mJVcIuCYlF1JEgiYmJiZhF1MEAmLSiYmCZvPg+29QITYQwxsGWVqzcLcuZq5WtG7XCtcN2DZblcuXGZvmc5W2ZgAKYxyE/BEh+CJvAarQyYMmDFTNgxUwWine8q4Qg/4l7P4l//AOPC0ri644uIRWo4a2g/U3u+M5iIqYTKZkuefn9dAhNhGJo5yuGLjMtaNmuRa0aYcq1xhxtVrZg1assrZwwbZcIApcFoT8QzH4hf8GDFmxYqYpZJZJZMVsVLzAg/4lkP4lic8pjLccYytbS9CFoz2fjgigEEMKGOGnC5tcITYQ4ytsWVmzYLWmXG3WtGOJstws2zJa0bsG2Fjmw5WDFuA=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gQHAOAgAQdBLYH8gUBEK86e6ieJiZFk+4TH5bCJdgDCEgQRP//A0U1BQM4C2QZIDIJAJCbAwE3wB5FMwkAkIICAdvFHkU4CAD+AwB7hdI0Ek7ApD/TAKQ/Co8DlAGH68brx6DQFFoiq1Sk0it1qzyqdXGZQWBQeBQeCQeFQOCQOGQOcVutU+nTmcTWNQCCRCNxqEwiHQ+WS2qVW5SVEoXEILEobCIHBkAgCBQKAQCDIIhEAIFAYBA4DAYGQWAwGBQWBQOCwGBwODweDwmEweFzuqVWQSGDwuDwmEwuBwuDw+Aw2CwmDweAweDwGCweDwGCwOAwGAQZBIpBAIffm/YTCEAgIIDAILAoBA4QgUCgkDhkBIJA4JBJTSqXWq3ZLLZpbAYDNbNZ7BYaxWalU6hUaZKYKQWAwNAYHAoHAIKgMDQWAQeBQOAQWCQFACBwKBwFAUDQCCoFB4FC4FCYFC0EgcurdarNYsssg6DwRAoFAoJAEAgEEQCAQKDIFAIJAIJAIDBIHA4FA4PHjZ3O5mQmExSUzEyKC4kiYSTCdXrji6XF4mLiJRJWaSiQi4IkBExMTEwqJiLiYmJiJmJkkzBBMb8nz7+AgCE2EOWznDhcMWK3E3YY1rRpjxLcOTLlWs8WJyxyNG+bLjaACsUBdIP+Foz+FpuLvM7ZlkmMkRNROJggREqlU4KxEViNVrFcMY0xiqio4MREJtNzExd7nOePPO+u+ffj377554zMwwiC/jOj+M9/Dly5ZVlWWWXKiRIxGXGTLljbrWrVs1tW3TvjsHW967dy8YssSTnOZnh8HgCDYTJMTBEwRMwuJBMJhMJhKJRKJghMTCYlExKEwTEwmAhMIlEplMTEou89fL9IITYRlw4mDJjhxLWrVvmWtHDRwtwtWrBa0bsnDTG0cMmDZkAKdTWD/hFw/hHHmKnhCqqKxWMY1Wo4RyrhwxjWNVGKqMVaLXE1IIL+aZv5pfsxkmOXksms7izb2fCdpsphx4izyIJylmxVlSkqXLLm5VGbLKuykwAhNhGTHkYYsOFstYOWONa0xtcS3E2wtFrhpkatcWRq4ytMYApbGYT8N134bj75b3wxx1vXHhx58u3Tn23zzIP+DPz+DRm0WtM1NNVrGNa1y4CCZgrZsqW5Vnn38IAhNhDhy5cOHDjItZZWGJa0YZsi3Flw4VrVo0xM2zRjmzM2wArbAW+D/jQE/jQF3rwam5XNzmc3ObTCoi6XebJxGtaxqtajGOHDXbXTlrhWI1NIiiJXnN8c7473vd743x3vw8+Dz59evPjznNcegIP82V+bL79u+FTCFUxMVMWmYgqeE4iEJgqInhmlTMzm53MprM3O93xvjFzNxM5ZcY3rMXUYqsdNdsdMcuXbQIPtuJuJiYJiyUTEJiYlMXVomJi6TExJEkTExMJqUJJgmImJhEkRAVczJKbzx8/v6QAhNhGJo1ys8rLItaZWbZa0xt3K3E2cOVrhlkyYmTNrjyY2gArDAVyE/GU1+Mq2scMY5Y4Y4ZxjEWQlCEJSktSWBkyWyaMWTRTNglglTBKVJUhScpxneOFe98uHXh4OXbr15d+/br168emU44CD/gPS/gPdIicRisVFIIhqEREikxJmZuZZjM3ebnjvfG+eb2tFwqeF4zw3reIxjlwrwqnAg+lpmZkTCalEkSTETF1dWmkxME1IRJAgiZCoVMTMZSte+frvg4AhNhDlozw5G+ZutytHDBa0cY2C1y5asluRwzYtWTPHkbNMIAq/AXKD/gii/gjZZm5mJRK5nNEYqtRrGK1rWuGOWuWOGKqmKrFUic3eb3WUwRLdTOYuVzNVWIxEYmWMm7ud5Zu75zmC/pub+m52WM3nMnJyMSRk7jc1tXrsWy2aNKWTedzvPNW3Zs3liXm0WyrLLZWzuXDvxIOIMSiUzcxNXAJq6TBMSCLgCJAJiJiYmrCSYSqaiQSRKauJqYJi+vo+MCE2EN27Ruxy42q1vkY5VrTC1xrcTnFmWtW2ZqwzNmzFxjagCo4CrwGD/gs6/gt1brd3ExNMRNswmKiqjUY1yrlWqxGKqMVGKjGta1yrpjFTDCKVUzcm5TEbTV1EKYuLiYiLmZ3vnfHnx3njfO88d75748ePHPG98bvnvnO88c7bu7u83d5znN53e04nkvSC/pwj+nCYyYubHmd5ebOJcrFglhcpZZW52bbZopbKRDNwMZZLTstWa3e7t2tjZ5XLZiIZcSZzeMMYy5GRKsuMyer65fSDxGJmYsTEomSUTACZiYmJqYTEiampRImJq0TEwJiYmE1cExIARJFwEwIkABVxNXEhEokIkJgXUrcfH8t8FCE2EYmTXGwYNWS1hjy5lrRq5cLXLBrhWuczljmbYnDVo2YACucBd4T8ET34Ir5461w1redYxlOSkIIyjZglkwYsmLFixYMGCVrWtTFgzWyWxYLSwQpBSE6VJ1nO9Y1rWuGt758unPl15duXHlz5dO3Pt279+/fr27756zmjSMbAg/4oMv4oP8KmkXVxdGJpiKmImMb1dUpMRa6ubXN3OZmSZiSahCpm2cuN5yRvUxE2RERVRUTDE8scOnDt0dCDamIIktMwi4SJExcIISRcCJARKJiUwSIupQmImIRIlKUImKmAm7vfi+W+BiE2EMmbBxlascS1qxaM1rTFkzLcLdhlW5WrTK3cZWrXGybACkcbgv4HK/gcsAAAAIL+B6P4HpAAAACD6ds3m7TKSZmLi5mdz5AhNhDBy2bscrBstzZm7Va0cuWC3DkZtluHFkZsXDbG0xYcoApHE4L+Bgv4GDAAAIL+AyP4DJAAAIXGSRxyxwywxwwxx04HEy6gITYRlZMXDHFjwrXLLFmWtMmRgtxM2WFa0YtcTlyyaZm7bCA=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Y9HAOAgAQdBKoNhgcBEK86e6ieJiZFk+4TH5bCJdgDCEgQRP//A0U1BAcDOAtkAgtkGDYgMgkAkJsDATfAHkUzCQCQggIB28UeRTgIAP4DAHuF0jQUMggAjikBrQF+QzMIAOgZAV4JfkMPEhJOwKQ/0wCkPxJk9E1BCAFNQR4KMoKePIAAAAAAAAr5AacBg/4UbP4Uk8zlNjEppaSFIxKVTVVjGKwiqVFMQqKRUUxjVa1jWscMajhVVTVIwgiZmSLwmMt7zx3fHPHfPjx69d9+fHvz79efXrvrz313z5znc5Xbjeb45zm0Rwa4bIL+qdP6p1iI5vLjLeXLhEsrLasrO8GzedWLlU3Oqa00ADFmdlrVzymzrs3VtKpZYxkZIyywkTIjm45JJyc8e4Lw3NlmxsblM7hZYWLKlQLmpUsssVKlixYWWUJQCwWABLKibLloLLLmwSpUpLFizd+H7ft/BAAhNhDhy1yM2eFgtysmrRa0YMWK3DjYsFrZw1YsMLhg4yNWAArmAX2D/jVa/jVz3U3F4vExAgimoqqxPC+E9K4cOXLhw4cOConVpJnPG97u9ymZuJu7lPNu+d8+O7zudzM3neefPjfffW+vPjnKeHTwO3idPI8Tt4SD/gSO/gRh4RVYjFRpVxtu953fGc7vM3MxkDU6aY3M5u5VME7m7y5zz48evfnxMRwrlSJqqxXCuEcMVpBV1U0iYmJxfKSDrETItMXCUwEEQCS4lExMTExIRKYTAESiYREwJlICJJhMACJCWefi+LPwcCE2EMsWbJjYZHK1pkZ5lrRo1yLXDhrmWtmDjGwZ48rZk5ygCusBfIP+UBL+UBM5xmczcozEwicKiKqVTSpxEYrXDly7duWOThFMRDeevHwePPrm8zGYmpVFRGJjLPHjne+LM3e876889c883eYhrhyx5EdugIP+BOr+BOs4cscNctaqiF1xZjK0zdzfG5vLbaaumJxCCFTRbN3nO873x676889d5maRqMY4OEcsYrGtY1jHCKImsqvhcWCD8bG97u4QiamEiSYkiQmBEEJJSiVXVxMTMETAms1JCJgXBMTEkpiYmERMTFxm89fTvzghNhGZpkbNM2RytzOGeNa0Z5MS3CybsFuTC4yMmbPMxcsWgApoIYP+Urr+UrvbjXFuMzdIqK1qtcOGtY1OJyCD/gcm/gc13U0hiMRquWOVRiIznO83zy2AhOpjrWs5poynBERBFHHp4s+wITYRlbYsmHJkbLcThphWtGmHGtcMmWJazZtseNizxM27LCAKhwE3g/5TIP5TMeVcp6b6Xi8ZTAnEzJNpmFzNs5x4sTm005X00IP+CVj+CUuvBrwZ7x1nnN3E1WMa1rWMcK5a1GKZznjPh453lar4TPSDjwIgTnNzJMiYkiYmEIlECBK7u/B5+T4AITYRkYsmzPHlyLWmTFlWtGuHGtcsMbda4auMWJu0cZHDBsAKiAE2g/5XXP5XbeMbZxfLGscNRiKqaQq5u8759OvdMRGMeBHCsVUTEoP+Bir+Bh/HCuVcKJned8998987m7jFaxrlz5eVnWKjU8TNxz1nqIP0uabuZZlJSJiJWmJARMCJiSbz4vsxwCE2ENHLPFkaY3K1k1csFrRthzLcOJu4W42DFjlYOcrDGzygCnoug/46MP46O6jOLm2U5ldrzSnCOHDljtw1qFRM3rNgg/4IGv4IM6xus1fDOpxiI4YxjliIqbnd5vN8czxm80uAg+mIWTLNpCamJiUSi6lEzEzfHy/Px6AhNhDDJlYuWDRutYZcrla0yMmq1xkys1rXLkxNmeHE2Zs2oAp6L4P+O8z+O8fhnWdTiUBCFErud3u88Y4sxMxjVdsgg/4Jyv4J23OOsc5m4VWMa1jWMcI4NTDLc7nd3db5Z11Ag/ORe54za5kmJhARMIIiJmJZnfh+Tn2AITYRlb5WuPIxbrWrdm1WtMThutcsWbla0xMXLZhkcMWuNsAKgQEyg/5Acv5AlWcZxVRyxjWqxVNXiZXnc89us3U4csa1jEcHEIP+Btz+Br/k1GLni4543vOb53nOUxjGteA6dI5cIq5Nzs6gg+nS8zN3MpiESq0pCYmEJgSiZvn6vHxAITYRkbMXGXCybLW+Fy4WtGGRgtw4Wzda1yuGzXC3xtGWJuAKZiOD/jbE/jbFXV08PwvF1KQRFMMVnxsxhACD/g2+/g3P7eD4HPk69LwiKUipRmpnr4HNM8SC+zd8rSxZpKlCVb79/CAhNhDfFmbsG2FotZtWOFa0zM8i1zlbOFubK2xsszBpmZuMgApYG4P+N1b+N2GdRiK0wrNXNtzN5xmgg/4NuP4Nq6Kms3m98czuW8I00IL1ybetJUstm1t78PshNhGNk0zZnDBktxMHGVa0YZcq1yxcM1uNq3ZsXOTNiYYmgApXFoP+ONr+ONuInERUREXWVzz7SIP+Dmb+DmfmzNrioiqxUY32gIPxOU3z4zKYuJi1zx8nICE2EMsLLM3asW61xmZ5FrTE0aLXGPJkW5GWZixbYmjByzyAClwcg/461P46uby5xvc5m5QisYrhrGuXMIP+DfD+DgFeLgqoxFYjExUou8dwhLaJxqqnFEIBFO/Fy8YhNhGFqwcYWjFwtxOG+Za0yY2K3Cxcs1rfG4aOGzNi3cY8YAqOAUWD/jcs/jct4cZgAALJiy0TMI4eH4TnyDp18a6xGCrmVxtOwIP+EET+EEXwPB6deXN06gA8DMUwmJiVr6+J4rhxDr044mlERExcbVxAg6iUo0pExeZlcCYiUSBEomJiZhMTEiJmJZ319ePGITYRiYZWeVoyxLWWVhlWtGuZgtcMszRawaZGbjE0xOGLhyAKVROD/jnq/jnrc+Xg6i6ziFXqLIP+EHr+EHty5+JuoiIuYzTwwITiSneNU5xjFWeHbrzAITYQ2y5GjBmybLWWZo2WtMOZwtxM8uFa3yYm2Jq0bMmbXKAKqwFVg/421P425YzV4uCauNTWKxjlHDhrliqxMr5t3vOc3xZcY3F3KYktO3HOc5u7mYiq6a4dgIP+D27+D1nTV1EEXc5ncxmYmNKnUSu7ueLN3vec8XGM1eFVjUaxFYxEYmEzdxdZ5TdAg/Esm5tMWJmCCExKatdJRMIVAJmZJiYESESiYkvPf2XAITYQ3Z4WrFrkarcObMwWtMmVotcYs2VbmZY8LJzib43DRiAKdyuD/j8M/j8NOO03us6mmGOXg+BvUT418o1qEZzPFx2Ag/4QAv4QAzwLxUVCbZXPXwvD5c+XPpcTCM0zWdXmQIP4A8tOdyIRKSRMImETJKb48/XeECE2EYWONu0bMMK3I4zMVrTC5aLXGLDmW42zZuyxZceRy2ZAClUUg/5Bkv5Bo7rjy46upqFRi6iD/hBK/hA3nV1epJjeONZ6+QCE3URnWN4xjGat759fMCE2EOHLBhjc5mS1m4Zs1rRk1yLXDBjjW4sbJviZNsOJk3ygCmkmg/4/av4/awN6eDi83NoqtVwrVUxNMXOgg/4Nyv4N2ejwfAOvRmKxOKoRC0TK5zE8YITBqnGNY1TJkIgIxlGCKNb8XL0gITYQyzMmznG0xrcuRs0WtHLdmtxM2+Ja0xMMWFpiZ5seJwAKZB+D/kBW/kBhjE4MN9u/gc9ZxvFylYCD/g4Y/g4NpEwzPHhx3bmuYmoxHbwfAITJKc4zRlBJGEUZxhGKNb5duPuAITYQycNMbnE4brXDZw0WtMrLGtwtsblbhcMMrPDkzMMuTEAKVReE/IIl+QRMpCSSUSIz7NurKIP+DpD+DpE63G5upqKqNUdgg/G4b43MxcTMzLM3nfOQITYQ2aM2jJhlbLcrZw4WtGuFktxN8bda0ZYW7jDlcMGWVsAKbSaD/kMq/kMXjcbjbNeHi7ZiFVquGtVilXHGN+KAg/4OOP4OSazWcTDp4valUqarCIxMt3mOeJuDryMzbKbWkqUxMSAu54+D5PmAITYQ2bYszVtkyrWbVxjWtMeFmtwt2+RbhaNWzdg1a4W7RoAKtgFhg/49+v49+yZuMri9XUVE1dSxWMa1y1wxipq2Yzmbve73t4PidcXBmNt3Mza72zm8sxm0zjhXKuXboIP+D0L+D0N416arESRM5m5yzMXImrhnF1JGY2tcJ13Xu87ucxmJ4Tw1XLFVhVTAu8s6uGCD7Rm5hUlpTMSAmAhMJiUTCESiYkIlISSIlAEJiYmc8fdufhAhNhDRiyZZsjFktY42WRa0assi1xky41rbDmytWbJrhyssYAq0AVuD/k6A/k6LxG43FuOMxJqq1ifEmMYitVrVRMud8c9Zu4upqIsmU2i5bZvrfHe85zM01wx4WPIx0IP+EFj+EEPeo4TyzqKVc5nnPOeuOMbiYiaREQukwIlnN8d743xWmo1WtY1rGIqourhcXw3nwO6D7ETEzNymrRMEkxcSACYJgETAmJiSUSITAAnOfF83PtAhNhGJw4cNG2NwtzZWjha0xt2y3DjxYVrZq4yscmXEyaMGYAq0AV2D/lZA/lZVvjW6nEajEVURq8TyvUVFRUQiEzcrkq6VLd3nO83cITi671u85vjd53mc1GI7K5CD/hDQ/hDB05ODlMQOMcZ43xzu8rJwhi6q4Jzubnnni3ubNRrXDHKO3XpUxKJkWJnU8q3gg/Gi5mblaxExNTEiYmSLq4ARKJiYmriYuEhEwAiQJic8/J8mvgIhNhGVk5zN2OVuty5GmJa0Yscq1xmxNFrNxlYuXLbI2aZGYApnJoP+T7b+T6nqOqMxdTVVVVSmGIqpZjmnuIP+EOb+EPXoNNToVK6zW5va0lTrc6mEzQjGMIoiMJxhGIQCKc6308WPgIAhNhDdw1a5mDJmtw5WjVa0xZWK1w0y4VrDMyyMWeXNkZ4nAApKDIL/AEMB/gCGNmbMcT0Agv6Cu/oJN4LZe+CGip6JiYeFh4eLm42uITYQ2aMG+XCyZrcWXHhWtGuVutxNWbda5b4nLNuybOMbdgAKZSGD/lde/ldzkimJ1MKVfaYxVKheOsQAg/4Rnv4RmcX0zicbxmuMde3fWZmLVnGeG4iD8ys3mcxNgSJJTc74+P4uACE2EYsTLFjYt8a3I3cuFrTE4yrXLBrmW4W7lw2auMjFizZgCkcLg/5ZFv5ZH3OrVO+Agv6GA/oWuZnJJICGuIKxgUHBxcvNwwAhNhDljmatW7RotzY8rha0YM2q1y1ct1rhs0xsmzZg5c5GwAqsAqcBg/44BP44BQVMpjjEzZGKxwrVVisax05a4cNarWKxy4dNeBrhXCTize85453x45znfO+fHfWeec53vfGczGOGOEanOd73zPJq853m+O9748+/Pvx8XfXPHN7u7uonVRjlGtVrhqtV21y5cPC15Dt4AIP+Fmb+FmcHTFdI5Y1rE1czOczlmb4zdzV6qMVVXeZ5rlUcIqYmLi5Lca2u7vN8d8efg+H38Xn158bxXbl4HheN4XicuXYjpGKqkXc7cbzNzLcTU1FQi4uSSIiYmJqr1fa4oIL8CfV+B/PasRZuaWCwWXFlFCEllKUTcoJQyyWKuytyyVACykACgIWAAiyyguvfy/gP4/QhNhGLI4bsGTZutyOWGFa0btXC1wxyt1rZy0yMsmNy3ysXIAp0KYP+RSD+RTPwPJ1d5reJ1enBquGOGunDhGINztz1fgiD/hmY/hmj4cKxw1yYmuM853O44pbXKCIqeC6AhIcSOOMyMIwjGMQCMIiIrPDxdrsAITYQ1ZtW+JhlarWTNhjWtGDBqtcscuRaxxZGzJm2Zt2OZmAKkgE2hPyUxfkpXRwTtGUIJEMsseGtcdZ1nGM4ILQxYMWTVk4mTgYsUpQy578Ug/4Z/v4aD+MyYajhXDGMRicTcZXczObjJWeETjOGnDhqeHWFzlGlQIYCFGhQQoIoIYEEJHAhIYoYoIIICGGOOvSxtMAhNhDRi3YOGrhqtcNmDVa0zZWq1wzZtlrBljw42Lluyx4XAAreArYBhPxwWfjhHtVSdmTPmYbIzinKcScb1vO8byUhSmCVsFLYoWtSVISpSdEoShLBgxZsWTJqyYs2LNmtDBRCE041vhy6ce3Xpz68+nPjy3yzvCaKBGEaRlGkYzneNcN748t8+XLn06c+nTry5b461vNWMpxhCGJktizZNGjZo4mjZsCD/iP8/iQXzi9Xp4Hg+A6axw5cOHDVaqsaxrhWKic778efXv158eN7uJlNJxEVSFzm54zteburhUROJicXggsy3nvvr15+D179+/g8984rty8Lt4XgeF07cuWNa1HCMVGLTd3FzMxC1zOZw1rHKogjOFiD4fAHqxNzdpmUkBF1cRIRMTETFxJMSESJhF1WcZqYtExvWcZxvQmJiQTARBUzV2SXCLoRMCYAACJAiUwmJgTE5eD6Pi14wCE2EMMjLIxwt8a1y3xNVrRvkarcTRgxW5WjLHjZ5GrJyyyACqMBRoP+QDr+QDGpjeupx2zLEV0dscOGOWLxec5555542lFPM3jVTWb3m83MqnhekoT8WdH4s/YRwRwQbsFqQphjlw63FvXDWKWLFa2TJbFKCbHPOw3nEwNFsmKlII1xw0o5QIP1O9XcpmUxKZSmJiQTV1KJiYlMACCamU5vj4PnvGAhNhDNw5b48TVstcMGDZa0wsGS3EwxuFrNs1ZOcWJrhbtMoAp3KIT8i/35Fz0YRjeWNlnjrprjreM6QyUzZMmbJipaFrwXg/4tyP4t13OuLNbxOHJw5ctdI6Khds53POOu88SEtoijOME5xjCKICE4RJwmw4eXhjzgITYQ4YMcLRziZLXLJu2WtMLbMtcMMrBblZtcjfMyYY2rRgAKowFBg/5KHP5KMccd6jSuG9dorGKq53PGeN2mJxE+BFa1ExM5zvOY4xcVGHKYxYCD/ixO/iwp1zqZnrPfp18NmdwxXKuWqxCZz18Lw53d5jOqxrty6V0auL3O8ceOdoS3gBDwPCMUYwRhGEZRRhCMBCZGEUAhOUZQgQijNON8vRq5QCE2EMcbDJmyMmC1swzM1rTM1cLXDXG1Wt82HG3ytsjZu2bgCnkvg/5O/P5O/TnyA3jdZXreLwiMJ8Zyxw4UiY51zmeYg/4mVP4mVTWwdrw05WVlHNOevgc8zuJtNb4c05CE3a4IRkQRSihGMSMUSEYCMJxTnXHxc8PBACE2EYWbFw3zYsS1w2aslrRwwyLXOXHlW5ceRxjyN2eTDlyACmAYg/5RwP5RwWbxcbzK6RiOTwIngIT8TBH4mCeApolshijKs6465Z6749cwhaNNDmU5DDDCjRwyz0422DVAITYRmYM2jTHhbrcmJjlWtMTTItc4cbBayyNnDBzmZs8zduAKnQFFg/5VSv5VP7ZxxjcbbjNzMpmoiq1iOGo4RiIuJXNzLbMZkrw8XUw6K6CD/icY/icxmZiavhOqxjhXDWq1OMbiZuL4xub43u7ze7m7RGqjXDjwqYq+HXlviIP1usXOZuZiyYurqYBMWiRExMTAJiYmJRKYzOePn+HXsCE2EMMbnIxbsMS1nibZFrTI4yrXGZuzWtsLFuww42GbK0zACpkBRIP+V4z+V5+G9ZqdXppilRNWnMbXMww6Rw1GJjbnPNvN8c3e7zHHGeV3oIP+JdD+JcHXZ0avC5bu+d8ePHnz3vOcVWtY1y58lXGYzed7nK0YiKxisY5YrgCD9TyPXTeZWSklExJaQhEQmImAImQSTc8fT8N6gCE2EY3OJgxcuMq3MxbtFrRkxcrcWbI4WuMWZk1wsMmPDmcgCsoBWoT8imX5FfYTThOKE4TtO06StSmDRgyZtGTNixYsVrSpK0JQlSklpQqrPHjz59OvXr28Hfv28XXv368+W85wwU0ZMnAwZtFAg/44mv44m6uLxMOG+HHpx7ceE6itVioQmbned8evHfXMxM1eLXuNzNwVcYVGo7VjEVURqocJMoPzONXczZOs1dXE2mLiU1cBExMTCREhEpqSrqZExMRMEiZ4+L6aPgIhNhDNo0a5MrNitZsHOFa0buMS3DhZsFuZhlcNWLNplxNnIAq2Am+H8fenj8VgMCgKCIFAoFAYNA4FBYBA0BECg0Ag0AgkCgEIgsVnk9o1HqVTq1XrVbt0zhEEgkIg0CgUCgUAg0Dg0BgUAgEDQGAwGCwGCweAwWBwWCwGBwOAQUgsHmdcm8JgMJgEHQWAwOBwmAwuAwWDwaDwaDQCDIbx1jeOrGGgIiDjIKKgZKDjIWGgYKHgIFBQsDBwUTAQcLDomzwxhnAmBbi5qKmsrYyJgYOAQEBCQcAg4OFQcFCwEFDwkCgYSBEDAwMHCwsGh4GHssY2kXDxsPHw8TCwcBBQkZCR0VJQMVFQEMCD4eBlcpVaS4yurRKJiYlF1cETE1aJAmE1MwCEolEkTCJgiUrhdZomb36/eHwkITYRly4Wzhw4bLWjZi4WtGGVytwsmjda0xNMWVu3YMMLbGAKaBeG8jhHkcJhYRGwEJGwkOgUDCSUzMGCMEiH8fOHj5ng0Mj9WkMMgEGgsCQWBwmb1CokrlSF0E2RQQwo5YYY0aenK2oNECE2EY2LBlmbOMa1k4aZFrRqzcrcTJvkW4seLLjzNsLdu0wgCoQBMoT8kXH5IxcQyQQSnS8qymy7t+jTo05s/AvaEpUpCcIznjcFLThAg/4+nv4+m7AXVsxNS14fhceHXp4PgbioisxKZmGJeBmAg/U8Ln145zaJETEyShIBEpiU5nj6PgzHqCE2EM2ONg2ct2q3G5cMlrTJiyLXLVi3WsGzZm3YMG2ZlicACmcXhfkqA+SoG6WuauSmGWCWCCGaKbAYFoiH8ewXj2DQ5EIJEkMgEIgMDgMHgcHnNIpKGoTdyJb8M5wrOcKwqw338OcOACE2EZmbhy2xt3C1g3xN1rTEzcLcOJmwW4sTNoybt2mFvkygCtMBRIbybmeTeGCj4mKj4SDikVJRMRPT95e4KwXhKrg4eFh4mLiYODg4CAhISMhYSeQkFDQCAh4OHg4mHiYmLhYmFg4mGh4CCQCG8ez3j2HgoiBjEVBwkHB2+JMS4IwTSUsTEXcZDwcDCQEFCQ0NCQ0BBQ0DFRcdDwsDCw8LFwcLAwMAgoGAgIGCgYOIQaJAhMnUcOM6wqrCcYk0ZyRglWk0CMAIRhGEUYBAijXL2Yxh4QAhNhGHFmzZXDRqtbt2jda0wuWy1wzYZVrjM0YNHOPFkY4cQArdApwBhfTceoNphnV3U3U4CfBKIpKsxr9dicRgMDrtfw9kaKMRHiJcVPioYpJKq5paJYoYEEaFHAhhhREJKjjlijghhilRxwop0MctdtduBvtwNddNtdNODtwt+Hvwt89ccaOKNHLKhjjgigjkQw0xzr45YYZp5I6YgIbuyO7JgkFAQEIhoaGgISCgkCt8SYlw9h/C2F8HYPvqWDg4GBhYOFQ6FgIOCgYSBhEAgkBAwMBAwMDBICAQiAQEDAQkDBQMDAQcDBw8LAwqFgYGCh4KBgYGDgYOAhYOAg4CDQcFBQMIgICGgUFAEIgIGEgYBBQcAIIgIKCgIKEQkJAQ0BGIyEQgg4ERCC6zGSYBAi4mImULhMEACYSiUSIkiYJq0TF1JME1MCItcTEzEImpTBMTEgCYSIurqc8fT5+8ITYRhy4cjnHiYLWjhw1WtMWRitxOWuFawzZWeFszxscLliAKgAPIAYX3hnvIcFi7KYqYJ0scsEcsMcscMaOe6mqGGCRGipsjmg1nBvBmr1WLxRjsfsr7pLIcBTZbRDFNJFVEqggSRTRwQSQQIokEcRBAighRRooYJYpUMMcKWKOGGGBHPDHLDbDTTPbbfbbTbTPXDbPXfXfbbfTXbHHTPDTPHXLPDOgQSQQxRyzz0ywxxyQxQJkSiqOF+IWL4hecJhbJ5EQihiEUMUKJEggkhgIEUCCCHH67X6zW6zW7DY67X6rGyksEcEcaWCGOAghiQwQwwRwwwwRxQoEUJClgjhI4JJZEMkCBAgQiOCVKjSpYI4YY4YYI4ECBBCgigSJIIJJEEUiKKGSGAjhSwwTwRwQwwQTJJJCicIPyMzM3MzKBEzEyhi0JmLmJxIRNolE1MkTEsSuJq01MJQEwEwmBEwTVxMXATExMTBMAmETABMTMSCARIiUSAiQIlExOZz4/i37gITYRiy5GjbExaLcWbE4WtG7fGtcMG+Va3ZsWbhu5Ys8LXGAKlAE9hPobPobWXJWl1q0rQFr8CtoZqUlbJgwQwYIWIShghCEqSUjKc659fB5og/4r+v4r+3Hhz5d58Dx/G8HwOvQdem0WAlFxKrqYmpRKyJ4a4z3AhMFEIQJRjOcZxjFEIghGEIkIowQiRlGMIoz09mDwUCE2EZmWXFicMGa3C1yuFrTFjxrcLFhkWtMjbM0ysMjRuycgDQEaARcBCk0hh4ZDQABDIagkF7BTsHYMQeDITCCH43bjdwABAYAgEB1zraAEBgCAwAAhNhDhrjyYWWPKta5WDla0cOGC3FiyM1rdpiyMcubJmaOGQA==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DHAOAgAQdA8YDagEQvWfD0xlZGEK5TAkUfmQBkAMKSBBE//8DRShGKAUDOAtkGSAyCQCAgAMBe8IeRTMJAICgAgHhwx5FOAgA/gMAAAAAABHl7MA/CusCpgGG6oLqV4ONj0TIwcLHwcPGxMPGwMPBw8GhUNBRUdESEZZXNxOyCCQEDBQcNAwUAINBwQLi5tLXAk3ERkdHSkpMRUBCQEFBQkFHSEZDRyHh4uNkYuJiYMgIeHi5eTl5mVkZOLi4GFgIGAgIGCgoCAiISKiIiGhoZAwMDCxsHJxszLzs3SzdbQ0c7KyMfFwMFFR0hMTlJVVVNRUQhfgrm+CvGSKOJGkjkhiRIoRBDAgQQSQYvXa/dZFFDJJRVBJFDFLPPLPTndptTLZe2zB1RxQiCCGCIghQo4hEEEKCNBHDDLHLHLGhQQpYZZaYZSaCaSKSSKZJBJBFDEgICCBDFDFBFAqjgICD8Lzpze8zucozjeN4mSaJmJi0Sq4EXETMJiVSiYTEzExJNSTU1IQmBIiSJiYSi4JiYBMTCYAAiSJEwQXff3ZzEiE2ENcrBk2Z4sq1yzcZlrTIzzLcTlkxW5GbHI3bMMTbG5wg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YGHAOAgAQdA+wERgEQvWfD0xlZGEK5TAkUfmQBkAMKSBBE//8DRShGKAUDOAtkGSAyCQCAgAMBe8IeRTMJAICgAgHhwx5FOAgA/gMAAAAAABHl7MA/HgQEgpFACosBL4P92B+7Hndb8LweypvK4iKrwE4ub3NxukViMIvlvUiF8sp5a2pNHNFVJdRgpqI4b68LjcjgcLgZ02AwWCyGCw1EkEFds9uFhw60hPEmmtOvW805TgmQnGEUJwQnKMaVpFEnPwPlX4IhNhDhlmcNmLbGtbZsjVa0yMGK3FhzMVrlvmZssjZs2YOGYAqYATKH8FVXgqriMFgcbhcXhMLhEEjUklkulkki0OgsNkMlm8xnMvi8LgUIjUsoE0nUkiEGgsPkspmsfjMHRACD/Nvfm3/BrGdZ1OL1a6zU0qMVUotnc85mYVrVcl74gITxZxY35tZziiiiiCMCBGAmIhPf1UYcoCE2EZXLTDhzOW63C4wtFrTDiyLXLJxlW5G2Rk4ZZsmNu4YgCusBY4T8S8n4l45VyabXlGEZRJ2hKFCE5zqiQpSUpQgnG9748+HDjvWMIKSxYMWLdo3atmLFFXLn07dfB4fD258McWDZs0YsFsMEpIT5yL5w1hwY8E5ThWOEx58uXPhzznkpk0YtWzdmwYMEoTw4b4cePDnw5cKcqYMWS2KUowreuHDjnjglgwatmbVizYMla4a58OfTHh5denwIg/hjOM+j4M5i0JJi4sTCVSTV1MCYSiYmUSmImJq6kJq6uImLxdJQmU59f02a9QAhNhDRxizNszDGtZNmrNa0YMmC1wzYtFrhozatMrbG0ZMmAAqiATyD/gOM/gON3O8Z1NUUvDF1MTmcwpVRDFzFrbrqmoqq7ccde3GF8rJ5WWyySqSSWCmO+uvE34WeuaSzCZC7IVVTQT014PC4PD4O2GOSzAZC7GYayKaO+DI4nA5HEoTyd24R8B5ZozlGE4ERGCNJyjCKE4IkIxgjACOHn8mN7cohNhDTLiZZMWJstxsMzJa0ZuMS3E1Ys1uLJlaZsbjHkyYWYA==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QcA4CABB0CBAQBEIJmvJ2lzthNt6obIFBnD4oDC0gQRP///wdFKEYoBQILZBkUMggA8BUCfLjiQTMIALQQAusG40ERq6rTQQorAgtMCYAIeHghNhGZqxZMnLBitZ4cWFa0zZm63FjbYluRhmyMcmFnmZZswA==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5zHAOAgAQdBIwGiAYBEK86e6ieJiZFk+4TH5bCJdgCEghIEET//wNFNQhIEESAgAJFNQUDOAtkGSAyCQCQmwMBN8AeRTMJAJCCAgHbxR5FOAgA/gMAe4XSNBJOwKQ/0wCkPx4SeYKAAAASgAAAAAAAAAAAAAAAClISg/4QXv4QO64cOWtQze+O+/GQg/4Fpv4Fub3u8yRiK4McgITMRThWEUYxw8XLwiE2EZcbjJlbYcq1q5Z41rRkwYLcORwwWsmbJg4YM2DVphxgCmEfg/4t8v4t810LrN1usymk1FKxrj2AhPxD/fiH/Y8Q0aeNjwJUglOE4zrG6eWQhIbIziJxBFNEijWvD4MuICE2EZGjRi0x5si1o4YZFrRllarcTFnhWsGGRw4ZOGLJgwyACnMqg/4v0P4v37vU4jVYqIxnVwWudzxvKb1Pbr2ntUiD/iIK/iH9w1GKgvN53x3e83uLkxGMVjThXXtNgIP3vNROYuMyCAkuJExcZm+PXwd+wCE2ENHLnHmZNHK1k0cNFrRgwyLcLjLiWt8ebE5asmznHkZgCl0Zgv8ABX3+AAr8c6s7N03MviSUhPxDhfiHDGbPxK4oZGCcpzneV8LOhcNIjhlilRoYUaFDLfn44M8AITYQ2cOWzNgzZrWbFw0WtMmVmtxZsLZawYtsrhmybNczHIAKZhyD/jwS/jwT3p16bi8brK4iYioxMcuYhPxEAfiIByZWYwLLRpWFYzqw0w4dm0CFszWVghhglQwxkJHBDHDPPk6YdQAhNhDVgxctcWNgtaMszBa0ZOWS1ywZsVrJi4cN2zFnjcOG4Ap/MYP+PvL+PvnDr08NWYynE05Twxw1jVYqLlxve+PHfGecb4I6AIP+Ifz+Ig3s3rTgrGIqImM1meM7zvjzvd7lMRFRXCeyNIN5GbuEyTC0WSiYCJTEkpXN77+XfkAhNhGLM1bs2mFutZs8jda0YZG61xmYY1uJhlzZcTZk0a4mIAqcAUqD/kGU/kGRvOA8S6rERc5nje85u7hEY5dejGfCzETE3GYttuczmWZi5lDhqeCD/iFu/iGF8Tv2DnywicTiamIiUWu154cXTr2yiIREwXjdXCZla0xemcCD+CI9e7ZmZCJRMETEouJWBEETUxAhMxMxcJiZZz4fqoAhNhDFtmxY8uJotYY2jda0Z5XC1wxZuVuJi1bYmbnLibMsoAqAATmD/k4g/k4X44yVY69PBgtF4khBSpiJipqcQqaQnDcAg/4CFv4CK/C58jnyFX0vSsVVRAmZiETFXExcRKcZhvhOZIPwFwmZTMxcShIIupiSYmLgQmExM3ny/Jn3gCE2EZM2Fi4ZOWy1thYslrTFjZrcLnCwW48TTNizOWrPE2wgCogBOoP+IZj+IZkHXo8PwvD8Lx+kzFxMKrEaqNTjNSmLkzmdzdzF4meAg/4iIv4iIwRLW/A8HxONREKIurTuOLjPO8zczE6ioqoxGKvkg67TdySEpJiQIQhUzFxMouJmJTM318Xr4AAhNhDhizw48LVstb5Mrla0ZYcq3E2xMlrZnic5nDDJkasHIApwKYP+I3L+I4Hp4sVxpMaYjhPKcRSYXNuLc5zHHTaD/iI4/iJD4RGGIimExbM7nbjO64xMxERwnHLIg48K7mxJcSRNERJK4tMznn4fh4AhNhDZvlbMXLNgtbNcLNa0xNMy3C1c41rNlkbMsLjFjzM3AApuKYP+JFD+JGGbkq8KxGMRhyYmC7u7vMnV08fQg/4iMP4iLawpq9XFxN5ZvcdW1xdTimOW6rpYg64LolNzMEFSi4uJTEzN3x7+LvygITYQ1w5W7HK1wrWTloyWtHGXGtwsHDNa4YuXOFi2cNGzZwAKbiaD/iZM/iZdi2a3U4nDk4axiqqJhmbzne+vHPOD/iIg/iIjiKrDheFQuLjM7zx3nrnLMTwnWICD8KYmy4klMzExMIkSm88fJ8OfUCE2ENM2bNmyNsS1vmx5lrRi1arXLNrlW48bnK1ZZWrlm5xgCmceg/4dIv4dI8GenV27xdXFxmsymr4avACE/EJB+ITOdo5tOhKe6uCEqQnaMk7Y6RxxhasRPLHKhijhEaGEQwwz25tBriE2EN3DhwwYMnK1jkb4lrTKzYLcLFrmWuMjFpjYsseNyycACmMeg/49iP49ic4BUZq0rJQzqs48sIT8c5H45ycuQHAtLQzMEYzhG8stcOvXwYXFEKNDDDDDChQoUEMMeLzMKHdAITYQ4x5mLRzhyLXGVxkWtMbJutw5nDNawbMcrZi0zNW+XCAKrwFOg/4Rsv4RsxdVM4momoCLjMcXbaKrUYicTc3fF16dcZRDGKjGERm93cs448NbhPwN0fgbpGvVxcmOONfDG9ZKSwWyU3MGC0ISrPHfDhrOajBiasyxHDnz4dN8M40pixYtGLBmjitAhKdTqwQghOM4kRBGUIynBFGIBCKEIRhGEUYxhEQQiBOOHj73UCE2EYmTTNhbs8y3KzYZlrTM0cLcLPC5W5cjVg0y42GVg4yACsgBcYL+hmP6GZsc78zeWbnVWLKttsolwkgS5sRhlLOjeLLZt8+vZ8nvBbLauWJkbzz475CD/gbe/gbf58ng+B1jN7ndZXUzIrg4Y8Dv2OUVjGIqpTld3N5b3x6745ndTjEVEYisVHTr0OEYcnCOjlGtQhd555z4ed+Cg/AtCUZhcZiYtF1KYTESIlMSACYmJiYAARdXVxMJqURKEwmJiSSbz4Puw+GAITYQxctsLVhicrczXJiWtMuRqtc5MTBbkYZmrhg5xNWDXMAKbiSD/jgm/jgniTeuOOdTcxcMZxNIKnSJiYT8CkH4FIc+Y1TjaFp5K2jBGMZwnNOM4a92/JlAhORjnOM4wQQThOE0YThERjGddPHj2iE2EOMbJm3zYm63DmZYVrRi4aLXDXHlWscLJiwwsWLdq0bgCpkBSoP+N0z+N00eDUXNxdzO4mYrEYrVVqMRhiorU0iExcZvjfHe953ebzNoXwqcAIP+BPT+BPXr0amGJqajExUKgiJLXeZ3eb3m85vK7MRVMIipqorFR4CMAIPxKneZlMCQJCYmJETCYAEWiYmJhMSJi54+L5r1gCE2EMXDLNmbs8i1u3xM1rRszYrcWFwxW4mOVw0yNm7Ji2bgCmYigv8AFY3+ACsd58ec2bmyyouLJJuEmoT8CvX4Fe2bPojGyyikEYxjOdY1y7NuLHkjjINwmCISXFxaMwTEpvOfD8PoITYQ2ytMeRjiYLWzZk0WtMWJwtwsWTJbhcuW+Rmwx5XLLCAKYxyC/wAZyf4AM5dz45nmWssuXNJL6QCE/ArN+BWfNn42O0LTtOMFYRjFGtMcmkCEhujhjGEYKwnCcJiMZzvn28ghNhGTGzb4smXMtbscbNa0cZMy1xkw41rJkzcsHDFhlaOcQAp9LoP+Pzr+P1duN4mo1WtarGEQpVRFSu93ueMznXXpzwCD/gWM/gWF04RqMTiYzc3d8Z4zxvjnOZ3NTWKrWngc+Xawg9dGbuUpi6uImkESuLJiYmLmd549+/pAITYQxZZcmRnkZrXGVw2WtHDVutxN2WNbjcNsWJkzbYsrjEAKWRaD/kKS/kKTF7jjHFZNXyjOgIP+BQD+BQE8DDlXSsVE054z1sCFxhLHLHBChhhhhhlnxuFbACE2EMWTRkyyssK3K1bsVrRzkwrcLbM3WuMTRqwxZsuNmxxACl0dg/5C+v5C+wDwJ5RiqGUzmueZgv5b8/lv0A98lFhLzvwW+IXOYuCCOBDLHDCI4IYIYYYZZ8Lh49cAITYRlwtcTFu1wrWuRo1WtMbhktxY2bFawaN8eHFkbNMmbKAKUxWE/IZl+QzNmz8S9FIK0qleU5iC/l7z+XvUtZublpO5PYCE2EUKzrGE0YVnXfwcgCE2EY8TLM0Z4sK1xlx4lrTJkZrcOZnmWtnDFq3a5mLnKywgClYWg/5G7v5G953jnVlTERU6vlcAg/4FzP4FvThOlTiZRm468OfUg3tZ53NzmZmS7vnz8UAhNhDVo5ZY3LFitxs2TRa0ZNcK3CzyZlrJphyscbluyY5GYArJAWuD/khk/kht1vXPl16denPlvQDhx8acVwikTd3vN55rrydWmpxEcueqqIooq4zF3MzMzOYzOb3a0RWtMO3i+BdUg/4GqP4Gue3Xp16d+3g+B37dejr0d+zwfA61FovCFFEvA8HxuaE3Vt+Fm6IJiJglVomUplaMkzUoQntF4IOuC04UmYu1kiUSRMSCYRMTExMSmExMTEXUgmAQAEkSEzc3vr4+/aAhNhDdzhw5nLVmtbNWTFa0Zs2K3FhbYVrlwyZZG7Rgwa5WQAqoAVeD/j+M/j+f8Dw/C8HCLIhWOPC6Jg7d/G3wjCqqUTM5Zzd9enUADlz4SmrpFwnfLm8DweiD/gkq/gkd69u/icYhUpl18Lw+3c6dSrxmt1ckKRCJmLRIAHXp4OM5q01OKdOvRE+Eg61JMpF1cEEATCJSTMTMIkRIAiJiYEzEkwW3fHx/D8IhNhDFlhZtsTVitcZW+Za0bsmy3E3ZZVuXM3cs8LPC4xsGQAq0AuQBg/40IP40IenV06iZCUXCERE8ufjccVWqqsVEQiaq5ic3O85zN43UImLoBMzKZS6+B4Pbu5cxy5jp1cubp1eB4PLn06uXM6dTlzAA5cwOXMdOp06unV06nTq8DwfC3F8fA8Hp1OXMA5czlzdu/KUIQTEwlMc5eKCD/giC/giD79l12mMTqaq8CZ3Gb7+F4eMzcWhEUoiUourJmazUxMJhJAJqSEwIkCJEwmF0mLqYXRvRnAAF0AAAAmETVxF1YXQBMG9PD8LwcLldXUqshhyeAIL6PO6qQTZs2FhBLFVNAASpUsoCUABNgFiVYlEqUCWWKlAAssqWCWKsBFlKlhAAsoSwWFlFzZNy29+P8H34ACE2EMmLliwbscK1rkw41rRo2yrXONnlWs3DLMxaZMbPEwbACnQng/41FP408+dc558uZ4cXe7u4mq1XLHDGNVUuXgtgg/4MKv4MQ8YarejwM1jCqiJkzM3baefgd8cQhMWKt4RRhFFGMIwJRRRgmQjHPt14e4AhNhDFlib4cLVgtYscrFa0xtMa3C0zNlrdtiyuMbnGzytXIApVFIP+Mx7+MyXXS/AcsRqCcxxiAIL+dLv51H8etl5ckxHLvISXe4taznCcZpxjhw7cvKAhNhGLI4aNmmJqtYYmjRa0ctma1y2ZNFrnNiZMXDlm0xMXIAqRAT6E/G6B+N0vBp0baTnVWKS0rUpDIpSykbVjO92kZcnByRyZ8kEJQSYI4oCD/g0u/g075TF4VGL1eLkXx8bwZudzczEUxgVfC64+FtRFxuuMtoPHgXmLWi6si5SiYCYkmJq6ImJJiZJmb3x8Hn6wITYRlYMWWPC5YrW7ZjkWtGLZotw5MORblb4nDlu2zM8jPMAKmAE+g/449v45EZTUYrp16VfgXqrxKZu+vgeC6daTSYXWbZu+N7nMThjt4Xg+MIT8GrX4NWVI0jCd9m3RpxXrGsUyEsGnQrTMlKklJxIqxnC85znOGGluLkCD7atMzeUzEwExcJmEwRCETVphExMSlN3x8nx494AhNhGNxhzNMLNktxYcOJa0aYnC1zmxMFrjGyctG7hrlbtMIAp3MoP+QPD+QPvg6xeZsjTWKrDVQxdW4xeWWYvGcHXws4iD/gvE/gvP4OvJUQqIiaQXc5c4uc1ZKpxy8XxDhXXytoL8AXz5tUKWyWS4RSqKa153fh84ITYRmytG+TIxbrWGLG5WtMWNwtxZczBa2aM8bHGwYtsuFuAKXxuD/kPM/kPRrjw7xmeMZi0VExeLxOKAg/4K7v4K/enh+Feq1eKiopqYY646uYCC/Al8+btRRdXs27ffeiE2ENWzjCxbssq1yxZNlrTI0xLcLPFhW5mGbI3cYcmVszcgClMVhPyDBfkGRyM2fiXwLRhKKMsMIIL+cIP5wn4zSWJNxN3ghNVKqzRRjFGMZ4duvoAhNhGVnib42rXItb4WGRa0yMMK3C1wtVrDJlyY3LNi2Z5WoApaGIP+RMb+RMd3m9zxjNRUMKvhMdCD/gsg/gshX0xXCeEkTFTjPDeZhOJWM5zRgnCcU0a1w7cvcCE2ENMLjMxYs2q3GzbtlrRplyLcWFw5W4smZm2wsW7nE0wgCkoLhfkHS+QbmjFVYKaZHaCD/gzA/gzB48JiNa1khctRjY4U9ORwsAAhNhGZowc5WOJity5muNa0w5cK3DhbsFuPNlaMmjVgzctsYAqcAUeD/k1K/k1DmNhx4PB8DwcXE3AqUQiohESiSJi4TBUzEShU1x8Djvhxg/4wLv4wQZ4cPB8Azhy5+FaMTVTUwRarrOpmkSqazEzErVmJtM3Xh+d4fPp1g/CwuZWuZlMTExMJhMTEquCYkmrhMSiYljMExm8+P5ua8QAhNhDRq1aY3LHGtxtG7ha0bZWa1yxaZFuNu2b482Ny0YNW4ApsJIP+K5T+K4nn4Hg9Oo5c01urWTMRdRU4zqsgg/4nWv4nZeHg+Bx4DGfI3qeEVMIusrzW9dzqg+2JytMQRaLXEpJi2b318Xj4ACE2EOczhxhb4XK1vhzZlrTKxYLXDNy0WtMjBjlZMGWNo1aACnowg/4t/P4uC7smoxGoxrEcGrq2b3fFx43u5mGq1iO0VyCD/idy/idjrFanV1LnHOd53nbnGavFVjWOjUYiMzjjrPOgg+WErtMiphVlpiSQQErvjz8Xn0AhNhDZo3xtGWbCtwuGLBa0Y48a1zmatFrPLib4m2NwzY5cIAqlAUaD/jFE/jFJrjwusZ87jiKxa7vPPe+uc3NYrhjlMeFvUQqUzeZvN5vO97vM1jPhRXCD/icu/idB8Dv28HwOvTnpTEQoxMKuLnJeenXxNsTFTUquVxmbjM3czjfKq0CD6edvjnN3NxMSi4mESiSUomYIETExMTETUxMSlN8evi+LHpAhNhDVhlbZWjXItaYcrNa0x43C1zkZuVuVjjzMsuNq4Y5soApkHoT8duH47Y60y6tZgzwrKsJwjBCCDJGuwIP+JvT+JwOnDnyK4YjlPCiU3bnrj4fgAISWqMROKcUUSJFOtdvDcoAhNhGZwxaN3GJwtZY2rBa0xOMK1zhZtFuXJjyNMjRq4ZMGoAqFATiD/j38/j39ONzNzZqdRjEawqNXq4Tuc528uLlE6xWp4VpjkIP+JvT+JvXny5RGsYxUFrzeZze85zeZTEYrpvpiKxEQTXHHXICD9jw5ytaUxYiYVMCRMJmJiQiU3OXHx+/IITYQ5yOGONwzYrcOFhhWtGmZwtcZXDda0aYsePE3w4czPIAKgQE1g/5AXv5AcfALp4GcVGoRjMp3O+vTrO425zu85umIrWuF9qCD/ifC/ifN4HPk56Sq4RFxEwVfhcdY1PCamE7iZnLjrwyD9q73nN3czExJEgIQRMTMSTEpmc536uaAITYQyxuMLPK1arWLNoxWtMbXMtxYcbBblyOcTPLiyY2zBmAKSguE/H4R+PvnNgaoWjgxgIP+KJL+KJuInEMa2IaKroCrQcbOzsDOACE2ENceVjjxNWC1vmy5FrTKxyrXDDDiW48rnM3YtM2XEzzACkoMhPxg2fjBtz5jgZaJYYP+Geb+GefODnqa1zCFyWBghhhllnw+NwwhNhGHNlaMWbRqtcYsjla0b4WC3ExyMlrPHlassOZo1ZNswApNDYT8YLn4wbctdGg3EoiE/DRt+GhfLWOE32nGwIa0ioDAMChYOHh4+HigITYRkY4mTNliarWrHC0WtMeHEtxMszdbjbtW2Ftmxt8LdgAKSgyD/jDA/jDBK4RrVR0Ag/4aBv4Z+erlnI48AIXKVV30w00z4u/FACE2EZGbHIwcY8S1swwsFrTHjaLXLZllWucLhi0x5XOLMxcgCnUug/4wrP4wve3g6i6uoqsVioVMExN5zvjvec3KoxqNdoP+GJT+GJG+yNMQxehm88+vfnx67zmKrHDhy5cOWOE4udCC+bptqosUsNxZRYAt77+cITYQ0aOGjLJmxLczdvjWtGGJmtw42Lha1aOcrLLhct22ZiAKUQ6D/kIg/kItnOOut4idcrCD/hkQ/hjz5TqKhE74eGCGnoGDhYODg4GDiY2jg7ohNhDLHlzYXDnKtbOGuVa0yNWS1y5c5VuZxkyM2zbE2x5WgAqPAT6D/iE+/iFFwTCYeD4Hj4nZMxEajFVjFViMVFTFxxnebzxvd3CeE+Bz5IP+JwT+JxHl4vid+znyceCmr4TwvUwmLjM3ludzuL2TKyGK1XI6dYP4C8uZuTKZTMTARIAmJqRMJRcEpTnfo8794CE2EOWWZo2yuGS3Hly4VrTG2zLcTDExW4cmLLkc5czPNicgCmMfg/4jOv4jOZiRvGYlNZxdCKnWdb5AhPxNYfia9xadA0SngSUrCCKM1Yb9GmCD4eFeZlKMxa4mYlMZm89fL3yAITYQxYtM2XK4yLcWJk5WtG2RqtcNWjFbhbZmmJjhcMGTNiAKXBiD/iR4/iSHqcZxMTG8SiMTw3rHUIP+J1T+J0vW+m+Cp4XJs468XtnihNVoRnGM5opxTjOd9fFcYCE2ENcuRu1cZma3Hiy4lrRtmZrXORzjWs3LhwwZY8mZriyACogBOYP+Jvj+JvkunXp4eFxnF4vTFYrWNRwngi1523m85nPFzc9cYiyD/ib4/ib5OvRw49LxOIiMXhJNzec3ebtK4tMs1cXjeqaghOJCtaxiSmRjCKMYREYQigjCJCIiRTRjfH04PBghNhGJziZM2Thytx5s2Na0yZcy1y2c5FuRuzxuWTdozx48oApbGIL+sdP6yH8ZfG4cdm5sOZuAhPxN0ficBwSji27DYhghaUITyJ0AhMUIxlGUYQJzhOMZ4d/JhmAhNhGNlhxssTnKtYNHDBa0aM3K3CycNVrZnhasMjZhlYMGIAqVAnyG8J4nhPDgQAAAAARUWSUnISMtEoaBQxCQEDAQUHAwKHRKNjI2FgIWAg4CBQCCgUFAwkJCyiCiICGgISAgYGHg4mDiY+MjYGBYgxPEwMDAQMFinGkBCQSH8FYXgrRhgAAAAAIDACBQOCwSKwaBwNBbJa4LAoLAoPBrbbIFAkGgkChUDgUQQSBQCBQCAwBAYLBYDA4fCoXC4HA4DBYHAUDg0EgUCgUGgSHQGCQSDVW6QSFQBA4JSrPBYjBQg+nbM5TNzdSIlIECSXLdwia8HoJJ5cbiYmu/KCJCJgAAiJmJiZQmJgRExjm7c5u+/j+L1+EAITYRiy4XDFjkcrWOJk5WtGDHGtwuMeVbiaOWjNyyytHLRyAKeymD/j9W/j9Vi0TjNXEi4lMXMZmZVMano7YxoIT8cr345bU9HD4XB4G3ZjxGqEqWwWpKCEIzIwnDPlz6cICE51sNZ1jOaaMYwjGE5RhGESEYRRjl6eGEfAQhNhGNkzwuWWJwtxtGWRa0Ys2y1zlctFrLGxbsMObK3Y42oApvJ4P+EZ7+EZ9274zUyRcTNxaYsip4c+QdM4CD/g2E/g2FdOvTr4ma1iuEREsuLK8zfXwvDC+YhKQIIRhFGMSEYCU4wiijCs8O/bHwMCE2EYszNsyxM8q1s4xN1rRu4YrcTbHiW5m7dtmx4cTXGyagCl8dg/4UwP4UwWZ2uM43UoupnEziKuOgg/4Mxv4Mx3Ko6Tw1GIgm7zd7jjXPOYPyOdJmUpLkJi5zm/J7+cAhNhDZxlbuWDjEtaY82Va0xOcK1zjws1rZu0aM2+TC3xZnAApcFYT8IrH4RZcWK09E9UMFqUlC8M+vGIP+D8L+D8elceHHHHGUTUaxOoXFSSxoYIZ44YYYUdOnlizQITYQ3yMm7FiwaLcbdqwWtMuVmtcMszha5ZuWuVrhZZGbHIAKjQFPgv8AASn+AAJvua3W7rVs8y1LJOblYyTJw4visy8PDOTxPU+CeuZOcYnLAIL+wYP7BvlyybEmRySQ5vLhhi43xYmEq52JS7t83t8zV1d3aIL5r29CxZbCUlJZYWUmwSglCypYstl1ss4AITYRmbNW+FgzxrWTFzjWtMuRstwsMWZbjcYczBw4cYWTLMAKURSD/jYG/jXr4899d98983eZmV7Ag/4jgv4jty4TM4cI6Y6Vq4PtlJKYWubu+/QhNhDFy4xtszZitwtszFa0cuHC1zhb5FrfLlYuGjlq3Z5sQAq5AWGD/jZ0/jZ3gmDODenXo8PwvB8Dx/G8XUXEyiYREQqJoqKnDE4vWcMXqdQzW88b45na4zViIdO/Zx8Ag/4TFP4TIeRz5HPkc+TOF0VeExExBAiCpiEwuJiYyzOd3fG81nF1EKMTiKYRNSq3SYPlMpgJmSRNTEiJRMTEpqSJiZq6urqYmIVNImMxKUouJJTEkzN5337+gCE2EZsONllyMGy1y5YsVrRtiyLcWXM4W5HOFw0c42WRrlzACuMBowGD/joi/joz7OfIHPkAAGMgBy5gHLmAAAEwBvQOvTv28HwPF8Tx+FZqeni8oRNIiKVEVUQiJTNXF4yzLizN3Momp6eH4XXp16ZAg/4Skv4SlYZwDegAA58gA58gDjwAAADnyA58gXVXE4zwmER18TnETEUiBUzWZXxc73d2kgmExEYYaYuqvt35AINpIiJFpTEkSmAJJmImEACCYSiVTEwmAQkkkAABMEwIkiSamFSi6lMSRJMSSWuZzOevf4GAITYRicscmNyzzLWTHMxWtMLlytcZMOZbmwuWDjEzaOHGZsAKXh6C/wAaUf4ANKc0L3O5ajLlZuJQg/4SFP4SFefIOURVYmKzWZmZuefgeCCDxwTcTEzImUxMXFzd8e/EITYRhc42DbKwbLczLE4WtG7dmtw4WrlawxuG+JiwxYWDbEAKXRmD/j62/j7F6d9XFxmIZwiIqcTGgIP+Ee7+EenPiXVViYusrLjjrfXxAITFacYxhGKJOEYk6107+MAhNhDVjjy5sbXKtzZszda0wsMi1zjyNluJsybtmOLG1cscYAqIATiD/kG8/kG93rxdTxjaV4qMVWMVjFYjEVERBN3e757znrm8xxnVgIP+Edj+Ednr0441OMNTqFKRFxOZ3e+Ob4xubi7WJ1FR0Y5Sg+mJu7mZRMSiYTUikImIykmEkpiZnfk+THtAITYQ0Y5mjRg4wrWOLK5WtMWRotcMGeRa3xssbLGxzYmjfMAKXBiE/Ij5+RH1gw7L2hkZIYFJ1nhvn25Ag/4S/P4S/W9Lq6zF1mEU4TnyAIPwIiLuUplaZZzz8Pw8ACE2EZMuXK5YtHC1ixytlrRzjbLXLJgyWsmmRs0ctm7TI5wgClYVg/5E2v5Ez6RwjTTExm25riCD/hPK/hPR3y3i4mLpNREsc4VpsnCRwwo4Y4YY6Z8PXnAhNhGRqyatmjdktcNWLda0bsMa3FjYYlrRyxxt82XLmaYWAAqHATuD/kpU/kpr1mrm5nKYiscNcNcMY1WGLi7zfHec7znO95vKarXCuUxwg/4R5v4R4ZYVGIqIVnDNIzLjPG7u8rTadXrFa1UYxKGl4IOMQiC5mUpgmkwTEolEzCQmIImFuPHzefAhNhDFricuWGXKtxNsLJa0Z5Gq3E1ws1rDE4ZN82HG4cZm4AqZAU+D/kAe/kAfGcSIuIlAA5c+nXxt1ERGCIRbN5nwenUHbv06+JxqaRKZnayD/hRo/hRpHibqIhK4zF8/E8Xt3GM5xxpSYmLxmiaABV711rM3MzTDDkCDxi5kmEgImJiIhMSm5i4RISIkRMJiJqYTCZhN75+bn1AhNhDHFlZuXONitZs82Ja0bMnC1w5aN1rDHhcs2WVvmy4nIAqhAVGD/jWm/jWniFTE56deXPt38C4rGsa4OEJibTGYtaxaJjMzJDE4uZ3O24uZmZZx1IP+FgT+Feu1luvheHy5m4i0lRUYmouZJhMzmZ2SiJqWaupqaVdZi4li/A8HwOqDUESiFSJtdSmEkTEolMTBEwJiYkgmpqZgErvPXz9+cCE2EMWuZu3ZZca1xjw4lrRu4xLcTLG2W5m7XE4zZG7hgwZgCosBOYP+IfL+IfWLq669PHwu5TCq1jhyxquF4tmbu5znOb3dpqcNI4CD/i1M/i1j8TwfA79s44TjGkYmErnN3xvje7vNzEzhhUVieDg4ROCD8SYm8rWlExKJRETSLLq0xEpRcJJnO+/g59AhNhGZyzwsmOFitcZW7ha0zMWK1w1yOFrLNmYY2DZm4YYmQAqjAUqE/EgV+JAsAjAx4mnRp0cHFWU4wjKCUoUlSFJKRpO1ZRTnWdaznNEjk27ODwNerLkAg/4tLP4tLQ58jnyN6b1V6YnFVDFwWmZvM8Z5zxnM2ReJphjF+F4fhceET4HggIOOEoSWTFxJIiUJRIhV1NItGcZi4i4klMSlN8d9evoAITYQ4bNGWLFiyLcuNw3WtMrBwtxNWuVa2bN3OJs2xMMWLCAKWxmD/iYu/iY34ZxleMwTiaMZ4cfAsIP+LKj+LJVHKdKvFxmZu8vD7d+Ig/S8GYJuZlKWY3d779fQITYRic42TPJmcrWTNm4WtMrLCtxZMuRawY4meNtjYuWbZkAKWBaC/t8r+317Nnee/BZZOr2Ag/4s2P4sxa6X0VeMpzG42vMghdFhZY0MEscaOKeCWO/Io9cAITYQzc5czVrmyrXGNmzWtGDJutctsuVblzN2bBk3csm+PMAKSg+C/rIr+sjZuBlZeIP+LW7+LU3UcJ1dTEx3oIW6SGGNLBLBTPl2WCE2EOWLhs1bY3C1qxzZVrRs2ZrXDJm1W42bhxkYuMWPLmzACm8xgv8AOvn+AHX0Bbs8zVm5UkOTGTGWGy30sIP+GST+GSUB2mOF6RFViNKqYtauNZiYymWYvnKDx413c3cyFSExJMTEiJIuplefT8lyITYRiw48zhlhYrWrLFjWtHGJmtcYWjda3ytGmXI2bt8rZyAKZyCD/i08/i09DMVvGUxcXVxMVOJ5TfjcwIP+LVz+LV1z5PE3qNRialEpXNxxb58O4ITZBVGKcIxIwnKsIoxjWuPfjh4AITYQ1y48zhizyLcLdsxWtMzTItws8eRblYuHONm0yYXGTKAKngFLg/4usP4upaq9TV4mMxmOM3d3NzKJqOXg+BMeJvCIuLuMrtmdt5tmrwxh4Xj+MACD/i3a/i3rLhE1WI1WlKuLiy0zx8DwenXpuooomZi4nGYJlNpmM0AAg+Xabm1zGZlMImEXEpTEhBF4uriYiYmpImRKUzd734vWvgwhNhGZmwa5MbHMtctGOZa0Y5cy3C2ctFuFk3b4W2VxhyOWwApgGYP+Mvz+MvfLhx4ceHGtxm5mETiroIT8WxH4tl8jVr4l8UKUlOE1YxrGGOCE1UhOcYJxqnCcJwrPDz6ucCE2ENWmVixa42i3DjwtlrTHkcLcLjEwW5c2JswasWLnM4bgClgWg/48fv48f944644uWLUxfKa4AIP+LaT+LZPPJycL1aZm83W+NoTZs2yVjNeE0YxrfPyXACE2EY3Dhriytsy1uxytFrTM1YLcOJzlWs2eFixYN2mVjmcgCpoBR4P+PpL+PpPryjWq4RpEuLjnO85zNzE6eB4PgHJMRMxcxmMzebvN5tdTpwno1oCD/i0U/i0VzvpzqUYjhPKNXpMLTM7jjvt37d/A3EEImJkSTFpXLNb4cwCD8rznwDFzIkiSBITMXEkTU1MTBETAJEzMru/D9NghNhDdrjaZMzBytaNWeFa0zNGa3EzyNlrDE0bt22NvixtcgAqBATGE/IKt+QWPEHCw0wUpSkrUrCda4cOPHhz3y48NbzRtgtTJLRG0gIP+LNr+LNew1vWcZxmLEIiEavhGMRiiauY565zPUIPyu2czzvKUyiUXCYlBCQJiZu74+L5deUAhNhDXMyY5suFytaN8zBa0xtMS3ExZ5FrfHhZNm2Ji0cZcYApcEoT8glX5BK2inAhwJaJSheEc9YT8XaX4u02jXgzyvCbFXNKVgIacnpeDg4WBgYeDhYONmZ+CgcAAITYQyxZGbZu2xrWznC3WtGzRmtw4nOJbhwtXGNk2b48THIAKsgFTg/4RAP4RCddem9ZxqYxFMTpiag3m8+Dw53KJioicRvyLjTFTGa2u5zOcxtczE0inK5CD/hPC/hPP5d+3Plz5eDV3d5u7mYVquGK4V4EaquEJvOd57z13m7zGIrWo4arWsarVRV6uZmYzzIPzOWb3e7WiYmLiYuJCYmJgBEoIkJTVwETBNXEwlM8/X8WOwCE2EZmbLI1bZsa3GxwslrTHlZrXDTIwWsMOJmzxYWbRs2bACp0BS4P+EJD+EJmKmEHDOGJ1FRFImczu+vLnMxERVYrVRipXeczu203d1mamnSJwg/4Ykv4Yd5mbvry589ubmvMlRWOVcHS68C6obbvjN3KKrGtY1wrWKqMTM3uXcIPkmU0hEwuNwlKasREiJkIlExMSESAmItfH1+8fAwAhNhGNyzyY8zVutYN2OZa0Y4ci3FlzY1rFvhYNcOZuzYY8oAp+L4P+TvT+TvXjw58ufLny8HGUxM1MIOF4oqYmEREMZjhzg/4RXP4RXfH8bv23qJ8CXC8TpCGM1ETV1NTCJjN1vONghMUoJpoxggRRiEIwThOCKCMJwrHDzc7uACE2EYWbNhlxuca3NjyZFrTG2cLcLlhiWssOZqzcNmWFriyACmMfg/4s3P4s3Rw41urrcTFoTiYqdZeF4YCD/jKm/jKnHhZ4TyzqcSurXcs3HdjIhNUgjCc6pk4RRhNGdcfDxuUAITYQ1ytcLBmwcLczNm3WtGWJytcMXOVbjbsW2JnjcuGDZoAKXRiD/i7E/i7FOuuMXGamJip6X0xGAIP+MxD+MwHHRyzw3ErjMXlzrrnIhOxg4sq1qrGaKE4zjn4OlIAhNhDVk2yZW7Rmtwtsrha0YYWy3Cxw5lrhozy4m+LKyZ5MoAqhAUyD/i/U/i/VxnGeETianV6mMxM3cztmcpiOXg+AHDj4WRM3N5nLN5m7u5jF8nLVcIP+M3z+M33ny69PF7brNTAwxiqcCrTd3O+HEOnXtnUVUQq12zcZmZZXHHEzyIP0Mzc3aZi4mJSSBEiYmSYmE0CJgirrOLi0pm77+rl5ACE2EY3OVo0xZW61jkyYVrTC3xrcTNxkWtGWFvkxsW2ZoyygClcVg/48rv48s8XGcbXFoVPC66CE/GX5+Mu+0ck8U7RgivLTbHpxAIP4E8G17nK2Zuc75+fAITYRlZNG7DI5xrWbBu2WtGjlwtxNmbZbjbOMLVpjwsGLdkAKiwE5g/4+TP4+TavwIcGpxLjOePG+u97zaKrGsa5b12axjBF3dt45xiSD/jLY/jLt1y8XlNTiIxiNVWInFs3uc3d5Y69OvJSqIEXrrE8Qg/gCvH53ZMTKZiUJiUwlEpiUCASXO+Pl+DHlACE2EM3GNy2cZmy1m3wuVrRtiarXLPC1W42bVrmxOcuJrkxACnotg/5CHv5CH/A8HxDhPKeCibnd53Pg9u/HPHfHjfGrYjU4xQCD/jKs/jKtq4res63VxcSiYInoxWK4RWayndbZkITtWl2U5RiRjCaKIIRgAjFGdcPLysghNhDBk4asMzJqtbt2rBa0Y5Ga3CzbtVuTK2cscOXNlYYWYApcE4T8g735Bx6SlojkWjCOG2XPlziD/jRC/jRfjhnpOIxEYnhCZIaioICZh4+DhYOBhYODh6eVgoG6ITYRlyNnDly0xrcLPM0WtGORytc5WbZazbMWWLKxytmeLIAKjQE8g/4hqv4hq3Xo69OfLwcTK4moqKrFaYrCJi5u7zm75zubTEYcs9Kgg/4y/P4y/W9MZ6dfI68LqMTExNyu7bnOc8dzuUVUYxWIqqjF8uOgg/a3edzm5iUBKYkRMIkmJAkTEyXO+Pg+TXjAITYQyYZW2VvmYrceXLkWtGrHEtcucrJa5ZYWjdu5zY2bHKAKhwE4g/4jhP4jhefLv28HwPJ7XUoiIioxSsXicE1OZu73d8Z3mInhnpy69IP+Mpj+Mpnerqr7GmrqrMyzec5zczNwWupREamnDdYAhOVhlOM41TjERQRCESEUIowEREijGu3kyj4CITYRlwssOFhiZrWTZo4WtMbNitwt82JblcYmrnIwyZmTlyAKXRuC/ter+16zvHw+Fra7EZ4vJYT8ZdH4y98jTobq4FoWiRXneWXHo0iE7WuN5qxiiijCMUZ1w8e8esAhNhDBy3cYWuJotZ4WjFa0aY8S1w4zZFrXK0ctWOFg5aNmgAp1J4P+Ju7+JwWIRepxjFcnSMKzG53m973njfOM5uyD/jNs/jNdjlep1dXjbi431nnnjO5iYioxfgTWoITicDgxvGcYpkUUIwRgRRRjONeDw4Q8CCE2EZM2TDmY43C3NkauVrRvjbrXGFg3WuWGFw3a48TjKxagClcUg/4cwv4cwzW62u8zM4OGQIP+MsL+MsN2rPaekcIxFYcXEIXDYaeWemGOOFChjtzsEOcAITYRkx4m2JqxxLWmRg0WtMeLCtcZnGJaxyOGjbNkzNGDFkAKayiD/hHy/hHlma3np1AcOeN1mLi5hGamGL0Ag/4a0P4a7YvhfjeL4gDxFY4amExMlZnc9Z7gg/AnMQoVu5kgSuJSE3nfg+q8YCE2ENm+bDiaZcy1qzaNFrTMwYLXORy0WtGbZhka4WLbGzaACl0bg/4T8P4T8W4xeJicZxmJCY51GYP+GkL+GkN0jVajE6FSvNc9d5vIhcdjmjQgjhQoYI4Y45cfhYdAITYQ5Y5sTBw4yLcWLNkWtMWHKtwtWuVa1ZtmWXMxcNmTPCAKUxCD/hGm/hGn4avwI7VyoneQg/4csv4cs+XXjVxaHCbghoa2gq1BwsCg4eFk6uAiACE2EY2TNuxaZMi1m5zY1rTKwbrcTjC3Wt8LVyww48WVmywgCqQBTYP+Ebr+EbsAa3wzwuohqYiYuOMeD4Hg1mauqiMRUUiIZjbM8+F5XNxmJYlUgIP+IiT+IiUAc+XczeV3KY1PCOHTevKvRE7zvOb3nORqeGuE+MjhXCorERwXHECE3TqqnCEICU4zRiiRgjGEUCCEUIoAREZTkjKMIhGdcPTjPwQAITYRjbNMrdqxbrc2FyyWtHDHItcuG7Ja2bY2mVrixY2zBqAKggE4g/4qxP4qv8gHTr4WWoYqOF8FVSKqMVEaiJjKc7nfWfB3fMCD/iTY/iTl5AHHhvWYuLrIzU3DNWtNzcIqa1HC+U6qwIPHgSzM3MphNITEpExKJiUSIuJiTOePm+LXsCE2ENnLFwwYYca1hlyuFrTCzxrXORwzWsW2LNjx42jFwzagCmUghPx0DfjoH16hwIWxYNFNEMzIsSTqyxnrg/4lMv4lM84ErjjHGNrvOMlRHaeHLICD15HHPMUqIuLjKy4tm/H9GeQhNhDPK1ys2eVktbs8zla0ctW61zicZFuRzlyscTJmwy5mQAkBCn4nhPxWQfis53Y8TYWWlaWDFitkpgtgnWePHpy7b52OENaD/iSw/iSvnOHh9sxcTWVtzxzxuWK4V01wz4GYxxCFw2ClpljnhjijijgghEcBDAhhhhhjjhpys8G0ITYQ3ZNnLBxixrWmFo5WtHLJwtc4ceJbjbOWLRsxy5sLTEAKah+E/HNl+ObPXqIR0ShkwbKasGS1qIi1b31gg/4l7P4l7Q69OtZcY5zubxOo1EcpzGyFy06OeVHBDDAhgRoYJYo4UuFzccGiITYRmbs2mFlibrczZi1WtMTfItw5sOFa5xuGDBs5aMMuTMAKdy+C/wA63f4AdZ67zoHbrd1ZslnLmTmZMzk531Ogg/4oEP4oJ9OnXoB2pqtaqoqsTCVxKZhOa6w4gITqbUJxVjGM0UYCCKEYwIoRhOU4TjXfyYR8DCE2EYmOVtlYYmS1ixZZFrRplcrcWLM0W4srLCzcYmrhs3xACmcqgv7x2/vHcBY7mzuUzZEuWJTNAIT8PMn4eZQGbPxMeKFGCckZqrznGOfVrMmUAITlY5qpwjCKKJEIiMIoxTVrXLpr3iE2EYcrNi5Y5GS1vlcOVrTFiyLXDRgwWtsrBy5ZNcOLC2wgCmQhgv8ABdn+AAu07M7LO87lWEvLiw+SgIP+HvL+HvM7T0jUcM0u5llmW3XxPFHMhO1pnO6c4IxTEUIopzjWufkuQCE2EOMLBy2cZsy1hlxtVrTGycrXDhtmWscjJo1xYcTjJibgCoABMoP+NGr+NIPFXq6qGl+NvFVExuOLnO224ta0TUajtz4ag/4fPv4fL74Tqallvr4HW5mJpisOGeE1M3jjjdzLc9enmpCD9Tl4fG8zNkoTCYTEIgRMySmJld8efp5gITYRmxN2jbLiarW7fFlWtMuFmtw5WTZazZNWWRrhyYmbFkAKVhOD/jRA/jQpvOp1nhOFVDO+AIP+H7z+H8WLxcIuJvhx5bnQhOFxOPOsYxRnGNa4eLlyACE2EMWLXDmZ5my1w2yZFrRkwZrcOFy2W4WTlsxa5GzlhkbgClwWg/43Vv43Zei1c9c8cYmEajGIhPw9afh6vtl5GXIwRwRlSKtI4Z6Qhc5iYiGCWONLBHBLDXo0OcAhNhDNjmcZc2XEtZ4czJa0Y5Wa3E2cs1rFzmZ5cOHHkYY8YApjHIP+Q8L+Q8/lz4ccXFpq4mlThPDLxuaD/h9C/h9P5RydI5OU4ucs3POONeCjuITlTnGcY1RThMiTjOeHg7YdICE2EMGePKzyMMa3Jkb41rRu5ZrcOZm0Wt2WTFhxN8zbFhbACoQBMoP+RPj+RPnjw6xrjV1MQwjhx8jcREzmefDjN3mMzczcXq9awIT8P734f39GniZcSyEZq1jpxY5wiglCV9l5RlBOU0zDTPGtwIPzvI8+7ZXMplMARIipQmJmJLXx8vzY5CE2EYmbBjizOMa3EzcN1rTDlxLXDnM2W4nLBk1wsszbCxcACl4YhPyJOfkSVtPHq15MuquSWCFEVY4ZgIP+IHT+IIWMa58s4IupmC9TeIXEY7OyIIEM8MaGGFHHPXmVACE2ENsuFoyY5HK3FlcsVrTMxzLXLnFhW4W2VpkZ48zlrjYACn80hPyNbfka3DNn4mG0JQkhGM61vl1a2uVZ1rGs5RhGUqWlaGZS0YL+wRP7BFDNzc2VZsID5o8c8QV1d23uedvkhOJeUYTjWM0YkUYRghGEYRIwEIhFGM65+nB4GCE2EMM2bJmxY2i3DmbZlrRqwaLcLZy0WtMzhgyxM2mRk0ygClgUhPyMNfkYbHEvglgYJUtXBfLMg/4hiv4hixrPLOFKreK3AIXSWS5eGNDDHDDDDHgdHHBiACE2EZmTbLhxuHK1qxx5FrRw2YLcLTC5W5GOFq3w4mbbDhwgCQAKcRyD/iVK/iVf8Jz8DOM1uOON1OJjExy5vA4gh/HQF46FYgiUQgMUgEWgUMgMEIDB4TD4HCZvTKag8dCF0SGWmWmGGGGScQpYZ48ni4Ym2CE2EM8rDLlw5MS3K4aZlrRhhYrcWbHiW42mHDkass2Js4ZACmUXg/4nfv4ncd57eHy58OcZXcxVREUAhvHPd46BYKQRVBBS0NLQ0VCQMAgYeLkZHBKFxWUhkz8MMaGCWCFHHh9ClY4hNhDLE3c5mbbCtZMnDVa0y5XK1y5aZluZk1at2TTC4yNmgA=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1679</TotalTime>
  <Words>3299</Words>
  <Application>Microsoft Office PowerPoint</Application>
  <PresentationFormat>On-screen Show (4:3)</PresentationFormat>
  <Paragraphs>1026</Paragraphs>
  <Slides>54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Dark 3410</vt:lpstr>
      <vt:lpstr>Caches</vt:lpstr>
      <vt:lpstr>Announcements</vt:lpstr>
      <vt:lpstr>Goals for Today: caches</vt:lpstr>
      <vt:lpstr>Cache Performance</vt:lpstr>
      <vt:lpstr>Misses</vt:lpstr>
      <vt:lpstr>Avoiding Misses</vt:lpstr>
      <vt:lpstr>PowerPoint Presentation</vt:lpstr>
      <vt:lpstr>Misses</vt:lpstr>
      <vt:lpstr>Avoiding Misses</vt:lpstr>
      <vt:lpstr>Three common designs</vt:lpstr>
      <vt:lpstr>A Simple Fully Associative Cache</vt:lpstr>
      <vt:lpstr>Fully Associative Cache (Reading)</vt:lpstr>
      <vt:lpstr>Fully Associative Cache Size</vt:lpstr>
      <vt:lpstr>PowerPoint Presentation</vt:lpstr>
      <vt:lpstr>PowerPoint Presentation</vt:lpstr>
      <vt:lpstr>Misses</vt:lpstr>
      <vt:lpstr>Summary</vt:lpstr>
      <vt:lpstr>Cache Tradeoffs</vt:lpstr>
      <vt:lpstr>PowerPoint Presentation</vt:lpstr>
      <vt:lpstr>Compromise</vt:lpstr>
      <vt:lpstr>2-Way Set Associative Cache</vt:lpstr>
      <vt:lpstr>3-Way Set Associative Cache (Reading)</vt:lpstr>
      <vt:lpstr>A Simple 2-Way Set Associative Cache</vt:lpstr>
      <vt:lpstr>Comparing Caches</vt:lpstr>
      <vt:lpstr>Remaining Issues</vt:lpstr>
      <vt:lpstr>Eviction</vt:lpstr>
      <vt:lpstr>PowerPoint Presentation</vt:lpstr>
      <vt:lpstr>Performance Comparison</vt:lpstr>
      <vt:lpstr>Cache Design</vt:lpstr>
      <vt:lpstr>A Real Example</vt:lpstr>
      <vt:lpstr>A Real Example</vt:lpstr>
      <vt:lpstr>Basic Cache Organization</vt:lpstr>
      <vt:lpstr>Experimental Results</vt:lpstr>
      <vt:lpstr>Tradeoffs</vt:lpstr>
      <vt:lpstr>PowerPoint Presentation</vt:lpstr>
      <vt:lpstr>Cached Write Policies</vt:lpstr>
      <vt:lpstr>Write Allocation Policies</vt:lpstr>
      <vt:lpstr>A Simple 2-Way Set Associative Cache</vt:lpstr>
      <vt:lpstr>How Many Memory References?</vt:lpstr>
      <vt:lpstr>A Simple 2-Way Set Associative Cache</vt:lpstr>
      <vt:lpstr>How Many Memory References?</vt:lpstr>
      <vt:lpstr>Write-Back Meta-Data</vt:lpstr>
      <vt:lpstr>Performance: An Example</vt:lpstr>
      <vt:lpstr>Performance: An Example</vt:lpstr>
      <vt:lpstr>Performance Tradeoffs</vt:lpstr>
      <vt:lpstr>Write Buffering</vt:lpstr>
      <vt:lpstr>Write Buffering</vt:lpstr>
      <vt:lpstr>Write-through vs. Write-back</vt:lpstr>
      <vt:lpstr>Cache-coherency</vt:lpstr>
      <vt:lpstr>PowerPoint Presentation</vt:lpstr>
      <vt:lpstr>Cache Conscious Programming</vt:lpstr>
      <vt:lpstr>Cache Conscious Programming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157</cp:revision>
  <cp:lastPrinted>2011-03-30T23:01:53Z</cp:lastPrinted>
  <dcterms:created xsi:type="dcterms:W3CDTF">2006-08-16T00:00:00Z</dcterms:created>
  <dcterms:modified xsi:type="dcterms:W3CDTF">2011-04-01T13:43:22Z</dcterms:modified>
</cp:coreProperties>
</file>