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tags/tag32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32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19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327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31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notesSlides/notesSlide19.xml" ContentType="application/vnd.openxmlformats-officedocument.presentationml.notesSlide+xml"/>
  <Override PartName="/ppt/tags/tag255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notesSlides/notesSlide22.xml" ContentType="application/vnd.openxmlformats-officedocument.presentationml.notesSlide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notesSlides/notesSlide30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12" r:id="rId3"/>
    <p:sldId id="311" r:id="rId4"/>
    <p:sldId id="298" r:id="rId5"/>
    <p:sldId id="299" r:id="rId6"/>
    <p:sldId id="317" r:id="rId7"/>
    <p:sldId id="318" r:id="rId8"/>
    <p:sldId id="319" r:id="rId9"/>
    <p:sldId id="289" r:id="rId10"/>
    <p:sldId id="260" r:id="rId11"/>
    <p:sldId id="301" r:id="rId12"/>
    <p:sldId id="315" r:id="rId13"/>
    <p:sldId id="262" r:id="rId14"/>
    <p:sldId id="296" r:id="rId15"/>
    <p:sldId id="290" r:id="rId16"/>
    <p:sldId id="291" r:id="rId17"/>
    <p:sldId id="292" r:id="rId18"/>
    <p:sldId id="269" r:id="rId19"/>
    <p:sldId id="302" r:id="rId20"/>
    <p:sldId id="313" r:id="rId21"/>
    <p:sldId id="271" r:id="rId22"/>
    <p:sldId id="293" r:id="rId23"/>
    <p:sldId id="320" r:id="rId24"/>
    <p:sldId id="321" r:id="rId25"/>
    <p:sldId id="294" r:id="rId26"/>
    <p:sldId id="273" r:id="rId27"/>
    <p:sldId id="303" r:id="rId28"/>
    <p:sldId id="314" r:id="rId29"/>
    <p:sldId id="295" r:id="rId30"/>
    <p:sldId id="274" r:id="rId31"/>
    <p:sldId id="275" r:id="rId32"/>
    <p:sldId id="304" r:id="rId33"/>
    <p:sldId id="306" r:id="rId34"/>
    <p:sldId id="307" r:id="rId35"/>
    <p:sldId id="309" r:id="rId36"/>
    <p:sldId id="316" r:id="rId37"/>
    <p:sldId id="277" r:id="rId38"/>
    <p:sldId id="276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2" autoAdjust="0"/>
    <p:restoredTop sz="82708" autoAdjust="0"/>
  </p:normalViewPr>
  <p:slideViewPr>
    <p:cSldViewPr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57550-4237-4217-9535-9186910C81D8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0D4BA-5386-4A83-A3F2-BB59DFCC6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suspicious: a lot of zero constants in this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notice: </a:t>
            </a:r>
            <a:r>
              <a:rPr lang="en-US" dirty="0" err="1" smtClean="0"/>
              <a:t>pick_random</a:t>
            </a:r>
            <a:r>
              <a:rPr lang="en-US" dirty="0" smtClean="0"/>
              <a:t>, square, other functions; pi, e, </a:t>
            </a:r>
            <a:r>
              <a:rPr lang="en-US" dirty="0" err="1" smtClean="0"/>
              <a:t>randomval</a:t>
            </a:r>
            <a:r>
              <a:rPr lang="en-US" dirty="0" smtClean="0"/>
              <a:t>; some</a:t>
            </a:r>
            <a:r>
              <a:rPr lang="en-US" baseline="0" dirty="0" smtClean="0"/>
              <a:t> undefined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39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4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10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71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memory look like when program</a:t>
            </a:r>
            <a:r>
              <a:rPr lang="en-US" baseline="0" dirty="0" smtClean="0"/>
              <a:t> is running?</a:t>
            </a:r>
            <a:endParaRPr lang="en-US" dirty="0" smtClean="0"/>
          </a:p>
          <a:p>
            <a:r>
              <a:rPr lang="en-US" dirty="0" smtClean="0"/>
              <a:t>OS reserved space</a:t>
            </a:r>
          </a:p>
          <a:p>
            <a:r>
              <a:rPr lang="en-US" dirty="0" smtClean="0"/>
              <a:t>stack: function local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args</a:t>
            </a:r>
            <a:endParaRPr lang="en-US" dirty="0" smtClean="0"/>
          </a:p>
          <a:p>
            <a:r>
              <a:rPr lang="en-US" dirty="0" smtClean="0"/>
              <a:t>heap: vector object (8 bytes)</a:t>
            </a:r>
          </a:p>
          <a:p>
            <a:r>
              <a:rPr lang="en-US" dirty="0" smtClean="0"/>
              <a:t>data:</a:t>
            </a:r>
            <a:r>
              <a:rPr lang="en-US" baseline="0" dirty="0" smtClean="0"/>
              <a:t> strings, pi</a:t>
            </a:r>
            <a:endParaRPr lang="en-US" dirty="0" smtClean="0"/>
          </a:p>
          <a:p>
            <a:r>
              <a:rPr lang="en-US" dirty="0" smtClean="0"/>
              <a:t>text:</a:t>
            </a:r>
            <a:r>
              <a:rPr lang="en-US" baseline="0" dirty="0" smtClean="0"/>
              <a:t> assembly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7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0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2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r>
              <a:rPr lang="en-US" dirty="0" smtClean="0"/>
              <a:t>fixed address:</a:t>
            </a:r>
            <a:r>
              <a:rPr lang="en-US" baseline="0" dirty="0" smtClean="0"/>
              <a:t> drawbacks? advantages?</a:t>
            </a:r>
          </a:p>
          <a:p>
            <a:r>
              <a:rPr lang="en-US" dirty="0" smtClean="0"/>
              <a:t>(makes linking trivial: few relocations needed)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.got = global offset table</a:t>
            </a:r>
          </a:p>
          <a:p>
            <a:r>
              <a:rPr lang="en-US" dirty="0" smtClean="0"/>
              <a:t>filled in by linker (or</a:t>
            </a:r>
            <a:r>
              <a:rPr lang="en-US" baseline="0" dirty="0" smtClean="0"/>
              <a:t> loader)</a:t>
            </a:r>
          </a:p>
          <a:p>
            <a:r>
              <a:rPr lang="en-US" baseline="0" dirty="0" smtClean="0"/>
              <a:t>all jumps go indirect via global offset table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-32708(</a:t>
            </a:r>
            <a:r>
              <a:rPr lang="en-US" sz="12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) = </a:t>
            </a:r>
            <a:r>
              <a:rPr lang="en-US" sz="12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endParaRPr lang="en-US" sz="1200" dirty="0" smtClean="0">
              <a:solidFill>
                <a:srgbClr val="FFFFFF"/>
              </a:solidFill>
              <a:latin typeface="Consolas" pitchFamily="49" charset="0"/>
            </a:endParaRPr>
          </a:p>
          <a:p>
            <a:r>
              <a:rPr lang="en-US" dirty="0" smtClean="0"/>
              <a:t>-</a:t>
            </a:r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32704(</a:t>
            </a:r>
            <a:r>
              <a:rPr lang="en-US" sz="12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1200" dirty="0" smtClean="0">
                <a:solidFill>
                  <a:srgbClr val="FFFFFF"/>
                </a:solidFill>
                <a:latin typeface="Consolas" pitchFamily="49" charset="0"/>
              </a:rPr>
              <a:t>) = gets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t8 = index of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r>
              <a:rPr lang="en-US" sz="1200" baseline="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needs to be loaded/linked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t7 = </a:t>
            </a: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12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12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0D4BA-5386-4A83-A3F2-BB59DFCC68C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r>
              <a:rPr lang="en-US" dirty="0" smtClean="0"/>
              <a:t>.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smtClean="0"/>
              <a:t>.so</a:t>
            </a:r>
          </a:p>
          <a:p>
            <a:r>
              <a:rPr lang="en-US" dirty="0" smtClean="0"/>
              <a:t>PIC: why?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5259" cy="411229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398" tIns="45198" rIns="90398" bIns="45198" anchor="ctr"/>
          <a:lstStyle/>
          <a:p>
            <a:r>
              <a:rPr lang="en-US" dirty="0" smtClean="0"/>
              <a:t>cost of loading big executables</a:t>
            </a:r>
          </a:p>
          <a:p>
            <a:r>
              <a:rPr lang="en-US" dirty="0" err="1" smtClean="0"/>
              <a:t>dll</a:t>
            </a:r>
            <a:r>
              <a:rPr lang="en-US" dirty="0" smtClean="0"/>
              <a:t> hell, versioning problems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baseline="0" dirty="0" smtClean="0"/>
              <a:t>note:</a:t>
            </a:r>
          </a:p>
          <a:p>
            <a:r>
              <a:rPr lang="en-US" baseline="0" dirty="0" smtClean="0"/>
              <a:t>funny label names</a:t>
            </a:r>
          </a:p>
          <a:p>
            <a:r>
              <a:rPr lang="en-US" baseline="0" dirty="0" smtClean="0"/>
              <a:t>alignment directives</a:t>
            </a:r>
          </a:p>
          <a:p>
            <a:r>
              <a:rPr lang="en-US" baseline="0" dirty="0" smtClean="0"/>
              <a:t>.data versus .</a:t>
            </a:r>
            <a:r>
              <a:rPr lang="en-US" baseline="0" dirty="0" err="1" smtClean="0"/>
              <a:t>rdata</a:t>
            </a:r>
            <a:endParaRPr lang="en-US" baseline="0" dirty="0" smtClean="0"/>
          </a:p>
          <a:p>
            <a:r>
              <a:rPr lang="en-US" baseline="0" dirty="0" smtClean="0"/>
              <a:t>frame pointer equals stack pointer</a:t>
            </a:r>
          </a:p>
          <a:p>
            <a:r>
              <a:rPr lang="en-US" baseline="0" dirty="0" smtClean="0"/>
              <a:t>totally </a:t>
            </a:r>
            <a:r>
              <a:rPr lang="en-US" baseline="0" dirty="0" err="1" smtClean="0"/>
              <a:t>unoptimized</a:t>
            </a:r>
            <a:endParaRPr lang="en-US" baseline="0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of LA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6" tIns="44933" rIns="89866" bIns="44933"/>
          <a:lstStyle/>
          <a:p>
            <a:r>
              <a:rPr lang="en-US" dirty="0" smtClean="0"/>
              <a:t>function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func</a:t>
            </a:r>
            <a:r>
              <a:rPr lang="en-US" baseline="0" dirty="0" smtClean="0"/>
              <a:t> invocation / stack</a:t>
            </a:r>
          </a:p>
          <a:p>
            <a:r>
              <a:rPr lang="en-US" baseline="0" dirty="0" smtClean="0"/>
              <a:t>file or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execution / data segment</a:t>
            </a:r>
          </a:p>
          <a:p>
            <a:r>
              <a:rPr lang="en-US" baseline="0" dirty="0" err="1" smtClean="0"/>
              <a:t>undef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malloc</a:t>
            </a:r>
            <a:r>
              <a:rPr lang="en-US" baseline="0" dirty="0" smtClean="0"/>
              <a:t> to free / heap</a:t>
            </a:r>
          </a:p>
          <a:p>
            <a:r>
              <a:rPr lang="en-US" baseline="0" dirty="0" smtClean="0"/>
              <a:t>bug in this code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 </a:t>
            </a:r>
            <a:r>
              <a:rPr lang="en-US" dirty="0" err="1" smtClean="0"/>
              <a:t>compiller</a:t>
            </a:r>
            <a:r>
              <a:rPr lang="en-US" dirty="0" smtClean="0"/>
              <a:t> produces</a:t>
            </a:r>
            <a:r>
              <a:rPr lang="en-US" baseline="0" dirty="0" smtClean="0"/>
              <a:t> assembly files (contain MIPS assembly, pseudo-instructions, directives, etc.)</a:t>
            </a:r>
            <a:endParaRPr lang="en-US" dirty="0" smtClean="0"/>
          </a:p>
          <a:p>
            <a:r>
              <a:rPr lang="en-US" dirty="0" smtClean="0"/>
              <a:t>MIPS assembler produces object files (contain MIPS</a:t>
            </a:r>
            <a:r>
              <a:rPr lang="en-US" baseline="0" dirty="0" smtClean="0"/>
              <a:t> machine code, missing symbols, some layout information, etc.)</a:t>
            </a:r>
            <a:endParaRPr lang="en-US" dirty="0" smtClean="0"/>
          </a:p>
          <a:p>
            <a:r>
              <a:rPr lang="en-US" dirty="0" smtClean="0"/>
              <a:t>MIPS linker produces executable file (contains MIPS machine code, no missing symbols, some layout information)</a:t>
            </a:r>
          </a:p>
          <a:p>
            <a:r>
              <a:rPr lang="en-US" dirty="0" smtClean="0"/>
              <a:t>OS</a:t>
            </a:r>
            <a:r>
              <a:rPr lang="en-US" baseline="0" dirty="0" smtClean="0"/>
              <a:t> loader gets it into memory and jumps to first instruction (machine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6FAF-A707-43A3-A455-F65A3AD028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8" tIns="44929" rIns="89858" bIns="4492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AD8180-0208-4416-817E-A92D59F702ED}" type="datetimeFigureOut">
              <a:rPr lang="en-US" smtClean="0"/>
              <a:pPr/>
              <a:t>3/15/2011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C2E8CA1-DDEF-4FC1-9E49-20ABC572E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10" Type="http://schemas.openxmlformats.org/officeDocument/2006/relationships/image" Target="../media/image8.emf"/><Relationship Id="rId4" Type="http://schemas.openxmlformats.org/officeDocument/2006/relationships/tags" Target="../tags/tag89.xml"/><Relationship Id="rId9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9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0.em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image" Target="../media/image1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120.xml"/><Relationship Id="rId21" Type="http://schemas.openxmlformats.org/officeDocument/2006/relationships/tags" Target="../tags/tag138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5" Type="http://schemas.openxmlformats.org/officeDocument/2006/relationships/tags" Target="../tags/tag142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tags" Target="../tags/tag141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tags" Target="../tags/tag140.xml"/><Relationship Id="rId28" Type="http://schemas.openxmlformats.org/officeDocument/2006/relationships/image" Target="../media/image13.emf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tags" Target="../tags/tag139.xml"/><Relationship Id="rId27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tags" Target="../tags/tag170.xml"/><Relationship Id="rId3" Type="http://schemas.openxmlformats.org/officeDocument/2006/relationships/tags" Target="../tags/tag147.xml"/><Relationship Id="rId21" Type="http://schemas.openxmlformats.org/officeDocument/2006/relationships/tags" Target="../tags/tag165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18" Type="http://schemas.openxmlformats.org/officeDocument/2006/relationships/tags" Target="../tags/tag190.xml"/><Relationship Id="rId26" Type="http://schemas.openxmlformats.org/officeDocument/2006/relationships/tags" Target="../tags/tag198.xml"/><Relationship Id="rId3" Type="http://schemas.openxmlformats.org/officeDocument/2006/relationships/tags" Target="../tags/tag175.xml"/><Relationship Id="rId21" Type="http://schemas.openxmlformats.org/officeDocument/2006/relationships/tags" Target="../tags/tag193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17" Type="http://schemas.openxmlformats.org/officeDocument/2006/relationships/tags" Target="../tags/tag189.xml"/><Relationship Id="rId25" Type="http://schemas.openxmlformats.org/officeDocument/2006/relationships/tags" Target="../tags/tag197.xml"/><Relationship Id="rId2" Type="http://schemas.openxmlformats.org/officeDocument/2006/relationships/tags" Target="../tags/tag174.xml"/><Relationship Id="rId16" Type="http://schemas.openxmlformats.org/officeDocument/2006/relationships/tags" Target="../tags/tag188.xml"/><Relationship Id="rId20" Type="http://schemas.openxmlformats.org/officeDocument/2006/relationships/tags" Target="../tags/tag192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24" Type="http://schemas.openxmlformats.org/officeDocument/2006/relationships/tags" Target="../tags/tag196.xml"/><Relationship Id="rId5" Type="http://schemas.openxmlformats.org/officeDocument/2006/relationships/tags" Target="../tags/tag177.xml"/><Relationship Id="rId15" Type="http://schemas.openxmlformats.org/officeDocument/2006/relationships/tags" Target="../tags/tag187.xml"/><Relationship Id="rId23" Type="http://schemas.openxmlformats.org/officeDocument/2006/relationships/tags" Target="../tags/tag195.xml"/><Relationship Id="rId28" Type="http://schemas.openxmlformats.org/officeDocument/2006/relationships/tags" Target="../tags/tag200.xml"/><Relationship Id="rId10" Type="http://schemas.openxmlformats.org/officeDocument/2006/relationships/tags" Target="../tags/tag182.xml"/><Relationship Id="rId19" Type="http://schemas.openxmlformats.org/officeDocument/2006/relationships/tags" Target="../tags/tag191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Relationship Id="rId22" Type="http://schemas.openxmlformats.org/officeDocument/2006/relationships/tags" Target="../tags/tag194.xml"/><Relationship Id="rId27" Type="http://schemas.openxmlformats.org/officeDocument/2006/relationships/tags" Target="../tags/tag199.xml"/><Relationship Id="rId30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tags" Target="../tags/tag229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tags" Target="../tags/tag231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248.xml"/><Relationship Id="rId21" Type="http://schemas.openxmlformats.org/officeDocument/2006/relationships/tags" Target="../tags/tag266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tags" Target="../tags/tag270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tags" Target="../tags/tag265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tags" Target="../tags/tag269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tags" Target="../tags/tag268.xml"/><Relationship Id="rId28" Type="http://schemas.openxmlformats.org/officeDocument/2006/relationships/image" Target="../media/image18.emf"/><Relationship Id="rId10" Type="http://schemas.openxmlformats.org/officeDocument/2006/relationships/tags" Target="../tags/tag255.xml"/><Relationship Id="rId19" Type="http://schemas.openxmlformats.org/officeDocument/2006/relationships/tags" Target="../tags/tag26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tags" Target="../tags/tag267.xml"/><Relationship Id="rId27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image" Target="../media/image19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notesSlide" Target="../notesSlides/notesSlide25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notesSlide" Target="../notesSlides/notesSlide28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4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.emf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slideLayout" Target="../slideLayouts/slideLayout6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image" Target="../media/image7.emf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Assemblers, Linkers, and Loaders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See: P&amp;H Appendix B.3-4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787575"/>
            <a:ext cx="4572000" cy="20036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Kevin Walsh</a:t>
            </a:r>
          </a:p>
          <a:p>
            <a:pPr lvl="0" algn="ctr">
              <a:buSzPct val="80000"/>
            </a:pPr>
            <a:r>
              <a:rPr lang="en-US" sz="27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CS 3410, Spring 2011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Computer Science</a:t>
            </a:r>
          </a:p>
          <a:p>
            <a:pPr lvl="0" algn="ctr">
              <a:buSzPct val="80000"/>
            </a:pP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/>
          </a:p>
        </p:txBody>
      </p:sp>
      <p:sp>
        <p:nvSpPr>
          <p:cNvPr id="3161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Compiler </a:t>
            </a:r>
            <a:r>
              <a:rPr lang="en-US" dirty="0" smtClean="0"/>
              <a:t>output is assembly files</a:t>
            </a:r>
          </a:p>
          <a:p>
            <a:pPr lvl="1">
              <a:buClr>
                <a:srgbClr val="FFFF00"/>
              </a:buClr>
            </a:pP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Assembler</a:t>
            </a:r>
            <a:r>
              <a:rPr lang="en-US" dirty="0" smtClean="0"/>
              <a:t> output is </a:t>
            </a:r>
            <a:r>
              <a:rPr lang="en-US" dirty="0" err="1" smtClean="0"/>
              <a:t>obj</a:t>
            </a:r>
            <a:r>
              <a:rPr lang="en-US" dirty="0" smtClean="0"/>
              <a:t> files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Linker</a:t>
            </a:r>
            <a:r>
              <a:rPr lang="en-US" dirty="0" smtClean="0"/>
              <a:t> joins object files into one executable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Loader</a:t>
            </a:r>
            <a:r>
              <a:rPr lang="en-US" dirty="0" smtClean="0"/>
              <a:t> brings it into memory and starts execution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Compilers and Assemblers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4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Output is </a:t>
            </a:r>
            <a:r>
              <a:rPr lang="en-US" dirty="0" err="1" smtClean="0">
                <a:solidFill>
                  <a:srgbClr val="FFFFFF"/>
                </a:solidFill>
              </a:rPr>
              <a:t>obj</a:t>
            </a:r>
            <a:r>
              <a:rPr lang="en-US" dirty="0" smtClean="0">
                <a:solidFill>
                  <a:srgbClr val="FFFFFF"/>
                </a:solidFill>
              </a:rPr>
              <a:t> files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Binary machine code, but not executable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May refer to external symbols</a:t>
            </a:r>
          </a:p>
          <a:p>
            <a:pPr lvl="1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Each object file has illusion of its own address space</a:t>
            </a:r>
          </a:p>
          <a:p>
            <a:pPr lvl="2">
              <a:buClr>
                <a:srgbClr val="FFFF00"/>
              </a:buClr>
            </a:pPr>
            <a:r>
              <a:rPr lang="en-US" dirty="0" smtClean="0">
                <a:solidFill>
                  <a:srgbClr val="FFFFFF"/>
                </a:solidFill>
              </a:rPr>
              <a:t>Addresses will need to be fixed later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3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4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5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>
            <p:custDataLst>
              <p:tags r:id="rId6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9218" name="CP3 Ink fdcc24e0-980d-4f4f-9eab-59578faeb7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690" y="858742"/>
            <a:ext cx="8790379" cy="439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Symbols and References</a:t>
            </a:r>
            <a:endParaRPr lang="en-US" dirty="0"/>
          </a:p>
        </p:txBody>
      </p:sp>
      <p:sp>
        <p:nvSpPr>
          <p:cNvPr id="26019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Global labels: </a:t>
            </a:r>
            <a:r>
              <a:rPr lang="en-US" dirty="0" smtClean="0"/>
              <a:t>Externally visible “exported” symbols</a:t>
            </a:r>
          </a:p>
          <a:p>
            <a:pPr lvl="1"/>
            <a:r>
              <a:rPr lang="en-US" dirty="0" smtClean="0"/>
              <a:t>Can be referenced from other object files</a:t>
            </a:r>
          </a:p>
          <a:p>
            <a:pPr lvl="1"/>
            <a:r>
              <a:rPr lang="en-US" dirty="0" smtClean="0"/>
              <a:t>Exported functions, global variables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Local labels:  </a:t>
            </a:r>
            <a:r>
              <a:rPr lang="en-US" dirty="0" smtClean="0"/>
              <a:t>Internal  visible only symbols</a:t>
            </a:r>
          </a:p>
          <a:p>
            <a:pPr lvl="1"/>
            <a:r>
              <a:rPr lang="en-US" dirty="0" smtClean="0"/>
              <a:t>Only used within this object file</a:t>
            </a:r>
          </a:p>
          <a:p>
            <a:pPr lvl="1"/>
            <a:r>
              <a:rPr lang="en-US" dirty="0" smtClean="0"/>
              <a:t>static functions, static variables, loop labels, …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CP3 Ink 4910b3b9-eb7b-4a55-aaa3-b338e448f1e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6628" y="1769896"/>
            <a:ext cx="2472823" cy="43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43000" y="304800"/>
            <a:ext cx="7772400" cy="6172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Header</a:t>
            </a:r>
          </a:p>
          <a:p>
            <a:pPr lvl="1"/>
            <a:r>
              <a:rPr lang="en-GB" dirty="0" smtClean="0"/>
              <a:t>Size and position of pieces of file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Text Segment</a:t>
            </a:r>
          </a:p>
          <a:p>
            <a:pPr lvl="1"/>
            <a:r>
              <a:rPr lang="en-GB" dirty="0" smtClean="0"/>
              <a:t>instructions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Data Segment</a:t>
            </a:r>
          </a:p>
          <a:p>
            <a:pPr lvl="1"/>
            <a:r>
              <a:rPr lang="en-GB" dirty="0" smtClean="0"/>
              <a:t>static data (local/global </a:t>
            </a:r>
            <a:r>
              <a:rPr lang="en-GB" dirty="0" err="1" smtClean="0"/>
              <a:t>vars</a:t>
            </a:r>
            <a:r>
              <a:rPr lang="en-GB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Debugging Information</a:t>
            </a:r>
          </a:p>
          <a:p>
            <a:pPr lvl="1"/>
            <a:r>
              <a:rPr lang="en-GB" dirty="0" smtClean="0"/>
              <a:t>line number </a:t>
            </a:r>
            <a:r>
              <a:rPr lang="en-GB" dirty="0" smtClean="0">
                <a:sym typeface="Wingdings" pitchFamily="2" charset="2"/>
              </a:rPr>
              <a:t> code address map, etc.</a:t>
            </a:r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Symbol Table</a:t>
            </a:r>
          </a:p>
          <a:p>
            <a:pPr lvl="1"/>
            <a:r>
              <a:rPr lang="en-GB" dirty="0" smtClean="0"/>
              <a:t>External (exported) references</a:t>
            </a:r>
          </a:p>
          <a:p>
            <a:pPr lvl="1"/>
            <a:r>
              <a:rPr lang="en-GB" dirty="0" smtClean="0"/>
              <a:t>Unresolved (imported) references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29006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3335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1054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457200" y="304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10800000">
            <a:off x="457200" y="60960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3886200" cy="617220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pi = 3;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e = 2;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 = 7;</a:t>
            </a:r>
          </a:p>
          <a:p>
            <a:endParaRPr lang="en-US" sz="2400" dirty="0" smtClean="0"/>
          </a:p>
          <a:p>
            <a:r>
              <a:rPr lang="en-US" sz="2400" dirty="0" smtClean="0"/>
              <a:t>extern char *username;</a:t>
            </a:r>
          </a:p>
          <a:p>
            <a:r>
              <a:rPr lang="en-US" sz="2400" dirty="0" smtClean="0"/>
              <a:t>extern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printf</a:t>
            </a:r>
            <a:r>
              <a:rPr lang="en-US" sz="2400" dirty="0" smtClean="0"/>
              <a:t>(char *</a:t>
            </a:r>
            <a:r>
              <a:rPr lang="en-US" sz="2400" dirty="0" err="1" smtClean="0"/>
              <a:t>str</a:t>
            </a:r>
            <a:r>
              <a:rPr lang="en-US" sz="2400" dirty="0" smtClean="0"/>
              <a:t>, …);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square(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smtClean="0"/>
              <a:t>static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is_prime</a:t>
            </a:r>
            <a:r>
              <a:rPr lang="en-US" sz="2400" dirty="0" smtClean="0"/>
              <a:t>(</a:t>
            </a:r>
            <a:r>
              <a:rPr lang="en-US" sz="2400" dirty="0" err="1" smtClean="0"/>
              <a:t>int</a:t>
            </a:r>
            <a:r>
              <a:rPr lang="en-US" sz="2400" dirty="0" smtClean="0"/>
              <a:t> x)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pick_prime</a:t>
            </a:r>
            <a:r>
              <a:rPr lang="en-US" sz="2400" dirty="0" smtClean="0"/>
              <a:t>() { … }</a:t>
            </a:r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pick_random</a:t>
            </a:r>
            <a:r>
              <a:rPr lang="en-US" sz="2400" dirty="0" smtClean="0"/>
              <a:t>() { </a:t>
            </a:r>
          </a:p>
          <a:p>
            <a:r>
              <a:rPr lang="en-US" sz="2400" dirty="0" smtClean="0"/>
              <a:t>	return </a:t>
            </a:r>
            <a:r>
              <a:rPr lang="en-US" sz="2400" dirty="0" err="1" smtClean="0"/>
              <a:t>randomval</a:t>
            </a:r>
            <a:r>
              <a:rPr lang="en-US" sz="2400" dirty="0" smtClean="0"/>
              <a:t>;  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10180"/>
            <a:ext cx="119282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267200" y="381000"/>
            <a:ext cx="4724400" cy="228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-S … </a:t>
            </a:r>
            <a:r>
              <a:rPr lang="en-US" sz="2800" dirty="0" err="1" smtClean="0">
                <a:solidFill>
                  <a:schemeClr val="bg1"/>
                </a:solidFill>
              </a:rPr>
              <a:t>math.c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gcc</a:t>
            </a:r>
            <a:r>
              <a:rPr lang="en-US" sz="2800" dirty="0" smtClean="0">
                <a:solidFill>
                  <a:schemeClr val="bg1"/>
                </a:solidFill>
              </a:rPr>
              <a:t> -c … </a:t>
            </a:r>
            <a:r>
              <a:rPr lang="en-US" sz="2800" dirty="0" err="1" smtClean="0">
                <a:solidFill>
                  <a:schemeClr val="bg1"/>
                </a:solidFill>
              </a:rPr>
              <a:t>math.s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--disassemble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objdump</a:t>
            </a:r>
            <a:r>
              <a:rPr lang="en-US" sz="2800" dirty="0" smtClean="0">
                <a:solidFill>
                  <a:schemeClr val="bg1"/>
                </a:solidFill>
              </a:rPr>
              <a:t> --</a:t>
            </a:r>
            <a:r>
              <a:rPr lang="en-US" sz="2800" dirty="0" err="1" smtClean="0">
                <a:solidFill>
                  <a:schemeClr val="bg1"/>
                </a:solidFill>
              </a:rPr>
              <a:t>syms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1266" name="CP3 Ink 2becc2aa-3b03-4196-91e7-78ccca681b6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6787" y="18558"/>
            <a:ext cx="8282264" cy="615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disassembly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81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--disassemble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 </a:t>
            </a: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r>
              <a:rPr lang="en-US" dirty="0" smtClean="0">
                <a:latin typeface="Consolas" pitchFamily="49" charset="0"/>
              </a:rPr>
              <a:t>Disassembly of section .text:</a:t>
            </a:r>
          </a:p>
          <a:p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00000000 &lt;</a:t>
            </a:r>
            <a:r>
              <a:rPr lang="en-US" dirty="0" err="1" smtClean="0"/>
              <a:t>pick_random</a:t>
            </a:r>
            <a:r>
              <a:rPr lang="en-US" dirty="0" smtClean="0"/>
              <a:t>&gt;:</a:t>
            </a:r>
          </a:p>
          <a:p>
            <a:r>
              <a:rPr lang="en-US" dirty="0" smtClean="0"/>
              <a:t>   0: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 4:	afbe0000 	sw	s8,0(sp)</a:t>
            </a:r>
          </a:p>
          <a:p>
            <a:r>
              <a:rPr lang="en-US" dirty="0" smtClean="0"/>
              <a:t>   8:	03a0f021 	move	s8,sp</a:t>
            </a:r>
          </a:p>
          <a:p>
            <a:r>
              <a:rPr lang="en-US" dirty="0" smtClean="0"/>
              <a:t>   c:	3c020000 	</a:t>
            </a:r>
            <a:r>
              <a:rPr lang="en-US" dirty="0" err="1" smtClean="0"/>
              <a:t>lui</a:t>
            </a:r>
            <a:r>
              <a:rPr lang="en-US" dirty="0" smtClean="0"/>
              <a:t>	v0,0x0</a:t>
            </a:r>
          </a:p>
          <a:p>
            <a:r>
              <a:rPr lang="en-US" dirty="0" smtClean="0"/>
              <a:t>  10:	8c420008 	lw	v0,8(v0)</a:t>
            </a:r>
          </a:p>
          <a:p>
            <a:r>
              <a:rPr lang="en-US" dirty="0" smtClean="0"/>
              <a:t>  14:	03c0e821 	move	sp,s8</a:t>
            </a:r>
          </a:p>
          <a:p>
            <a:r>
              <a:rPr lang="en-US" dirty="0" smtClean="0"/>
              <a:t>  18:	8fbe0000 	lw	s8,0(sp)</a:t>
            </a:r>
          </a:p>
          <a:p>
            <a:r>
              <a:rPr lang="en-US" dirty="0" smtClean="0"/>
              <a:t>  1c:	27bd0008 	</a:t>
            </a:r>
            <a:r>
              <a:rPr lang="en-US" dirty="0" err="1" smtClean="0"/>
              <a:t>addiu</a:t>
            </a:r>
            <a:r>
              <a:rPr lang="en-US" dirty="0" smtClean="0"/>
              <a:t>	sp,sp,8</a:t>
            </a:r>
          </a:p>
          <a:p>
            <a:r>
              <a:rPr lang="en-US" dirty="0" smtClean="0"/>
              <a:t>  20:	03e00008 	</a:t>
            </a:r>
            <a:r>
              <a:rPr lang="en-US" dirty="0" err="1" smtClean="0"/>
              <a:t>jr</a:t>
            </a:r>
            <a:r>
              <a:rPr lang="en-US" dirty="0" smtClean="0"/>
              <a:t>	</a:t>
            </a:r>
            <a:r>
              <a:rPr lang="en-US" dirty="0" err="1" smtClean="0"/>
              <a:t>ra</a:t>
            </a:r>
            <a:endParaRPr lang="en-US" dirty="0" smtClean="0"/>
          </a:p>
          <a:p>
            <a:r>
              <a:rPr lang="en-US" dirty="0" smtClean="0"/>
              <a:t>  24:	00000000 	nop</a:t>
            </a:r>
          </a:p>
          <a:p>
            <a:endParaRPr lang="en-US" dirty="0" smtClean="0"/>
          </a:p>
          <a:p>
            <a:r>
              <a:rPr lang="en-US" dirty="0" smtClean="0"/>
              <a:t>00000028 &lt;square&gt;:</a:t>
            </a:r>
          </a:p>
          <a:p>
            <a:r>
              <a:rPr lang="en-US" dirty="0" smtClean="0"/>
              <a:t>  28:	27bdfff8 	</a:t>
            </a:r>
            <a:r>
              <a:rPr lang="en-US" dirty="0" err="1" smtClean="0"/>
              <a:t>addiu</a:t>
            </a:r>
            <a:r>
              <a:rPr lang="en-US" dirty="0" smtClean="0"/>
              <a:t>	sp,sp,-8</a:t>
            </a:r>
          </a:p>
          <a:p>
            <a:r>
              <a:rPr lang="en-US" dirty="0" smtClean="0"/>
              <a:t>  2c:	afbe0000 	sw	s8,0(sp)</a:t>
            </a:r>
          </a:p>
          <a:p>
            <a:r>
              <a:rPr lang="en-US" dirty="0" smtClean="0"/>
              <a:t>  30:	03a0f021 	move	s8,sp</a:t>
            </a:r>
          </a:p>
          <a:p>
            <a:r>
              <a:rPr lang="en-US" dirty="0" smtClean="0"/>
              <a:t>  34:	afc40008 	sw	a0,8(s8)</a:t>
            </a:r>
          </a:p>
          <a:p>
            <a:r>
              <a:rPr lang="en-US" dirty="0" smtClean="0"/>
              <a:t>  …</a:t>
            </a:r>
          </a:p>
        </p:txBody>
      </p:sp>
      <p:pic>
        <p:nvPicPr>
          <p:cNvPr id="12290" name="CP3 Ink 9a349470-19b0-410c-97a3-eb605c2c51c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6" y="450765"/>
            <a:ext cx="8739567" cy="48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Objdump</a:t>
            </a:r>
            <a:r>
              <a:rPr lang="en-US" dirty="0" smtClean="0"/>
              <a:t>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"/>
            <a:ext cx="8686800" cy="6705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csug01 ~$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mipsel-linux-objdump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--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syms</a:t>
            </a:r>
            <a:r>
              <a:rPr lang="en-US" dirty="0" smtClean="0">
                <a:solidFill>
                  <a:schemeClr val="accent1"/>
                </a:solidFill>
                <a:latin typeface="Consolas" pitchFamily="49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Consolas" pitchFamily="49" charset="0"/>
              </a:rPr>
              <a:t>math.o</a:t>
            </a:r>
            <a:endParaRPr lang="en-US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math.o</a:t>
            </a:r>
            <a:r>
              <a:rPr lang="en-US" dirty="0" smtClean="0">
                <a:latin typeface="Consolas" pitchFamily="49" charset="0"/>
              </a:rPr>
              <a:t>:     file format elf32-tradlittlemips</a:t>
            </a:r>
          </a:p>
          <a:p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SYMBOL TABLE: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</a:t>
            </a:r>
            <a:r>
              <a:rPr lang="en-US" dirty="0" err="1" smtClean="0">
                <a:latin typeface="Consolas" pitchFamily="49" charset="0"/>
              </a:rPr>
              <a:t>df</a:t>
            </a:r>
            <a:r>
              <a:rPr lang="en-US" dirty="0" smtClean="0">
                <a:latin typeface="Consolas" pitchFamily="49" charset="0"/>
              </a:rPr>
              <a:t> *ABS*	00000000 </a:t>
            </a:r>
            <a:r>
              <a:rPr lang="en-US" dirty="0" err="1" smtClean="0">
                <a:latin typeface="Consolas" pitchFamily="49" charset="0"/>
              </a:rPr>
              <a:t>math.c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.text	00000000 .text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.data	00000000 .data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bss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bss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.mdebug.abi32	00000000 .mdebug.abi32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00000008 l     O .data	00000004 </a:t>
            </a:r>
            <a:r>
              <a:rPr lang="en-US" dirty="0" err="1" smtClean="0">
                <a:latin typeface="Consolas" pitchFamily="49" charset="0"/>
              </a:rPr>
              <a:t>randomval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00000060 l     F .text	00000028 </a:t>
            </a:r>
            <a:r>
              <a:rPr lang="en-US" dirty="0" err="1" smtClean="0">
                <a:latin typeface="Consolas" pitchFamily="49" charset="0"/>
              </a:rPr>
              <a:t>is_prime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</a:t>
            </a:r>
            <a:r>
              <a:rPr lang="en-US" dirty="0" err="1" smtClean="0">
                <a:latin typeface="Consolas" pitchFamily="49" charset="0"/>
              </a:rPr>
              <a:t>rodata</a:t>
            </a:r>
            <a:r>
              <a:rPr lang="en-US" dirty="0" smtClean="0">
                <a:latin typeface="Consolas" pitchFamily="49" charset="0"/>
              </a:rPr>
              <a:t>	00000000 .</a:t>
            </a:r>
            <a:r>
              <a:rPr lang="en-US" dirty="0" err="1" smtClean="0">
                <a:latin typeface="Consolas" pitchFamily="49" charset="0"/>
              </a:rPr>
              <a:t>rodata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l    d  .comment	00000000 .comment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O .data	00000004 pi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00000004 g     O .data	00000004 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g     F .text	00000028 </a:t>
            </a:r>
            <a:r>
              <a:rPr lang="en-US" dirty="0" err="1" smtClean="0">
                <a:latin typeface="Consolas" pitchFamily="49" charset="0"/>
              </a:rPr>
              <a:t>pick_random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00000028 g     F .text	00000038 square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00000088 g     F .text	0000004c </a:t>
            </a:r>
            <a:r>
              <a:rPr lang="en-US" dirty="0" err="1" smtClean="0">
                <a:latin typeface="Consolas" pitchFamily="49" charset="0"/>
              </a:rPr>
              <a:t>pick_prime</a:t>
            </a:r>
            <a:endParaRPr lang="en-US" dirty="0" smtClean="0">
              <a:latin typeface="Consolas" pitchFamily="49" charset="0"/>
            </a:endParaRP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username</a:t>
            </a:r>
          </a:p>
          <a:p>
            <a:pPr>
              <a:tabLst>
                <a:tab pos="4572000" algn="l"/>
              </a:tabLst>
            </a:pPr>
            <a:r>
              <a:rPr lang="en-US" dirty="0" smtClean="0">
                <a:latin typeface="Consolas" pitchFamily="49" charset="0"/>
              </a:rPr>
              <a:t>00000000         *UND*	00000000 </a:t>
            </a:r>
            <a:r>
              <a:rPr lang="en-US" dirty="0" err="1" smtClean="0">
                <a:latin typeface="Consolas" pitchFamily="49" charset="0"/>
              </a:rPr>
              <a:t>printf</a:t>
            </a:r>
            <a:endParaRPr lang="en-US" dirty="0" smtClean="0">
              <a:latin typeface="Consolas" pitchFamily="49" charset="0"/>
            </a:endParaRPr>
          </a:p>
        </p:txBody>
      </p:sp>
      <p:pic>
        <p:nvPicPr>
          <p:cNvPr id="13314" name="CP3 Ink e8395fd3-fec1-4b62-97af-734696c5428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044" y="688776"/>
            <a:ext cx="8722630" cy="590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Separate Compilation</a:t>
            </a:r>
            <a:endParaRPr lang="en-GB"/>
          </a:p>
        </p:txBody>
      </p:sp>
      <p:sp>
        <p:nvSpPr>
          <p:cNvPr id="261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Q: Why separate compile/assemble and linking steps?</a:t>
            </a:r>
          </a:p>
          <a:p>
            <a:r>
              <a:rPr lang="en-GB" dirty="0" smtClean="0"/>
              <a:t>A: Can recompile one object, then just </a:t>
            </a:r>
            <a:r>
              <a:rPr lang="en-GB" dirty="0" err="1" smtClean="0"/>
              <a:t>relink</a:t>
            </a:r>
            <a:r>
              <a:rPr lang="en-GB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Linkers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cs3410 Recap/Quiz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/>
          <a:lstStyle/>
          <a:p>
            <a:fld id="{99EB2656-1F71-48FF-8CBF-4CFD95C1BA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0960" y="660709"/>
            <a:ext cx="3110400" cy="829527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 x = 10;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x = 2 * x +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15;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4720" y="417255"/>
            <a:ext cx="430560" cy="49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1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1960" y="976322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75560" y="1803709"/>
            <a:ext cx="298224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10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2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829366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9320" y="1484055"/>
            <a:ext cx="172224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MIPS</a:t>
            </a:r>
          </a:p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assembly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02200" y="3236655"/>
            <a:ext cx="5885280" cy="1244291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00100000000001010000000000001010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00000000000001010010100001000000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00100000101001010000000000001111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7240" y="3084255"/>
            <a:ext cx="1677600" cy="1322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3224" rIns="90000" bIns="45000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machine</a:t>
            </a:r>
            <a:b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2900" dirty="0" smtClean="0">
                <a:solidFill>
                  <a:schemeClr val="accent1"/>
                </a:solidFill>
                <a:latin typeface="Calibri" pitchFamily="34" charset="0"/>
              </a:rPr>
              <a:t>code</a:t>
            </a:r>
            <a:endParaRPr lang="en-US" sz="29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6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2550855"/>
            <a:ext cx="2280960" cy="622145"/>
          </a:xfrm>
          <a:prstGeom prst="downArrow">
            <a:avLst>
              <a:gd name="adj1" fmla="val 70028"/>
              <a:gd name="adj2" fmla="val 23611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r>
              <a:rPr lang="en-US" sz="25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17" name="Rectangle 16"/>
          <p:cNvSpPr/>
          <p:nvPr>
            <p:custDataLst>
              <p:tags r:id="rId11"/>
            </p:custDataLst>
          </p:nvPr>
        </p:nvSpPr>
        <p:spPr>
          <a:xfrm>
            <a:off x="304800" y="4379655"/>
            <a:ext cx="190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Circuits</a:t>
            </a: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Gates</a:t>
            </a:r>
          </a:p>
          <a:p>
            <a:pPr algn="ctr"/>
            <a:endParaRPr lang="en-US" sz="16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Transistors</a:t>
            </a:r>
          </a:p>
          <a:p>
            <a:pPr algn="ctr"/>
            <a:endParaRPr lang="en-US" sz="14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Silicon</a:t>
            </a: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" y="4074855"/>
            <a:ext cx="1600200" cy="304800"/>
          </a:xfrm>
          <a:prstGeom prst="downArrow">
            <a:avLst>
              <a:gd name="adj1" fmla="val 70028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795759"/>
            <a:ext cx="1295400" cy="304800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AutoShap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38200" y="6437055"/>
            <a:ext cx="838200" cy="228600"/>
          </a:xfrm>
          <a:prstGeom prst="downArrow">
            <a:avLst>
              <a:gd name="adj1" fmla="val 4306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407071"/>
            <a:ext cx="1143000" cy="267984"/>
          </a:xfrm>
          <a:prstGeom prst="downArrow">
            <a:avLst>
              <a:gd name="adj1" fmla="val 68442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0" y="5940471"/>
            <a:ext cx="990600" cy="267984"/>
          </a:xfrm>
          <a:prstGeom prst="downArrow">
            <a:avLst>
              <a:gd name="adj1" fmla="val 62219"/>
              <a:gd name="adj2" fmla="val 55072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9695" rIns="90000" bIns="45000" anchor="ctr"/>
          <a:lstStyle/>
          <a:p>
            <a:pPr algn="ctr">
              <a:tabLst>
                <a:tab pos="656582" algn="l"/>
                <a:tab pos="1313162" algn="l"/>
                <a:tab pos="1969745" algn="l"/>
              </a:tabLst>
            </a:pPr>
            <a:endParaRPr lang="en-US" sz="25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6" name="CP3 Ink 9e558465-b70a-43d3-b947-192aac50a5a8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14902" y="658536"/>
            <a:ext cx="2405075" cy="44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14338" name="CP3 Ink ce6889f2-d515-4a6a-8095-28dd0630b2bb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332319" y="262948"/>
            <a:ext cx="2845440" cy="40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Linkers</a:t>
            </a:r>
            <a:endParaRPr lang="en-GB"/>
          </a:p>
        </p:txBody>
      </p:sp>
      <p:sp>
        <p:nvSpPr>
          <p:cNvPr id="262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Linker </a:t>
            </a:r>
            <a:r>
              <a:rPr lang="en-GB" dirty="0" smtClean="0"/>
              <a:t>combines object files into an executable file</a:t>
            </a:r>
          </a:p>
          <a:p>
            <a:pPr lvl="1"/>
            <a:r>
              <a:rPr lang="en-GB" dirty="0" smtClean="0"/>
              <a:t>Relocate each object’s text and data segments</a:t>
            </a:r>
          </a:p>
          <a:p>
            <a:pPr lvl="1"/>
            <a:r>
              <a:rPr lang="en-GB" dirty="0" smtClean="0"/>
              <a:t>Resolve as-yet-unresolved symbols</a:t>
            </a:r>
          </a:p>
          <a:p>
            <a:pPr lvl="1"/>
            <a:r>
              <a:rPr lang="en-GB" dirty="0" smtClean="0"/>
              <a:t>Record top-level entry point in executable file</a:t>
            </a:r>
          </a:p>
          <a:p>
            <a:endParaRPr lang="en-GB" dirty="0" smtClean="0"/>
          </a:p>
          <a:p>
            <a:r>
              <a:rPr lang="en-GB" dirty="0" smtClean="0"/>
              <a:t>End result: a program on disk, ready to execute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2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3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4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25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6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27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CP3 Ink bf1ff79f-4dbe-4f53-8f0c-24ba15d626b1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113" y="181096"/>
            <a:ext cx="8350012" cy="61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2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3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4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25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6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27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CP3 Ink b9ac225d-020c-4cf6-afb1-7b2e0ee8d5c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896" y="181096"/>
            <a:ext cx="8739567" cy="61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 hidden="1"/>
          <p:cNvSpPr/>
          <p:nvPr>
            <p:custDataLst>
              <p:tags r:id="rId1"/>
            </p:custDataLst>
          </p:nvPr>
        </p:nvSpPr>
        <p:spPr>
          <a:xfrm>
            <a:off x="1118358" y="9144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hidden="1"/>
          <p:cNvSpPr/>
          <p:nvPr>
            <p:custDataLst>
              <p:tags r:id="rId2"/>
            </p:custDataLst>
          </p:nvPr>
        </p:nvSpPr>
        <p:spPr>
          <a:xfrm>
            <a:off x="1118358" y="21336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hidden="1"/>
          <p:cNvSpPr/>
          <p:nvPr>
            <p:custDataLst>
              <p:tags r:id="rId3"/>
            </p:custDataLst>
          </p:nvPr>
        </p:nvSpPr>
        <p:spPr>
          <a:xfrm>
            <a:off x="1373592" y="1658644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hidden="1"/>
          <p:cNvSpPr/>
          <p:nvPr>
            <p:custDataLst>
              <p:tags r:id="rId4"/>
            </p:custDataLst>
          </p:nvPr>
        </p:nvSpPr>
        <p:spPr>
          <a:xfrm>
            <a:off x="3785358" y="1066800"/>
            <a:ext cx="838200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/>
          <p:cNvSpPr/>
          <p:nvPr>
            <p:custDataLst>
              <p:tags r:id="rId5"/>
            </p:custDataLst>
          </p:nvPr>
        </p:nvSpPr>
        <p:spPr>
          <a:xfrm>
            <a:off x="4038600" y="17526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/>
          <p:cNvSpPr/>
          <p:nvPr>
            <p:custDataLst>
              <p:tags r:id="rId6"/>
            </p:custDataLst>
          </p:nvPr>
        </p:nvSpPr>
        <p:spPr>
          <a:xfrm>
            <a:off x="4038600" y="1524000"/>
            <a:ext cx="582966" cy="2286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 smtClean="0"/>
              <a:t>Linker Example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8"/>
            </p:custDataLst>
          </p:nvPr>
        </p:nvSpPr>
        <p:spPr>
          <a:xfrm>
            <a:off x="280158" y="304800"/>
            <a:ext cx="2209800" cy="4876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9"/>
            </p:custDataLst>
          </p:nvPr>
        </p:nvSpPr>
        <p:spPr>
          <a:xfrm>
            <a:off x="76200" y="76200"/>
            <a:ext cx="119455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main.o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10"/>
            </p:custDataLst>
          </p:nvPr>
        </p:nvSpPr>
        <p:spPr>
          <a:xfrm>
            <a:off x="280158" y="609600"/>
            <a:ext cx="2209800" cy="213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>
          <a:xfrm>
            <a:off x="280158" y="27432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T	main</a:t>
            </a: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00 D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pPr>
              <a:tabLst>
                <a:tab pos="1030288" algn="l"/>
              </a:tabLst>
            </a:pPr>
            <a:r>
              <a:rPr lang="en-US" sz="2000" dirty="0" smtClean="0">
                <a:latin typeface="Consolas" pitchFamily="49" charset="0"/>
              </a:rPr>
              <a:t>*UND* 	pi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2"/>
            </p:custDataLst>
          </p:nvPr>
        </p:nvSpPr>
        <p:spPr>
          <a:xfrm>
            <a:off x="280158" y="3962400"/>
            <a:ext cx="2209800" cy="990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40,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4C, LW/</a:t>
            </a:r>
            <a:r>
              <a:rPr lang="en-US" sz="2000" dirty="0" err="1" smtClean="0">
                <a:latin typeface="Consolas" pitchFamily="49" charset="0"/>
              </a:rPr>
              <a:t>gp</a:t>
            </a:r>
            <a:r>
              <a:rPr lang="en-US" sz="2000" dirty="0" smtClean="0">
                <a:latin typeface="Consolas" pitchFamily="49" charset="0"/>
              </a:rPr>
              <a:t>, pi</a:t>
            </a:r>
          </a:p>
          <a:p>
            <a:r>
              <a:rPr lang="en-US" sz="2000" dirty="0" smtClean="0">
                <a:latin typeface="Consolas" pitchFamily="49" charset="0"/>
              </a:rPr>
              <a:t>54, JL, square</a:t>
            </a: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>
          <a:xfrm>
            <a:off x="2947158" y="304800"/>
            <a:ext cx="2209800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14"/>
            </p:custDataLst>
          </p:nvPr>
        </p:nvSpPr>
        <p:spPr>
          <a:xfrm>
            <a:off x="2743200" y="76200"/>
            <a:ext cx="122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math.o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5"/>
            </p:custDataLst>
          </p:nvPr>
        </p:nvSpPr>
        <p:spPr>
          <a:xfrm>
            <a:off x="2947158" y="609600"/>
            <a:ext cx="2209800" cy="1676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0C000000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34040000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16" name="Rectangle 15"/>
          <p:cNvSpPr/>
          <p:nvPr>
            <p:custDataLst>
              <p:tags r:id="rId16"/>
            </p:custDataLst>
          </p:nvPr>
        </p:nvSpPr>
        <p:spPr>
          <a:xfrm>
            <a:off x="2947158" y="2286000"/>
            <a:ext cx="2209800" cy="1219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20 T	square</a:t>
            </a:r>
          </a:p>
          <a:p>
            <a:r>
              <a:rPr lang="en-US" sz="2000" dirty="0" smtClean="0">
                <a:latin typeface="Consolas" pitchFamily="49" charset="0"/>
              </a:rPr>
              <a:t>00 D	pi</a:t>
            </a:r>
          </a:p>
          <a:p>
            <a:r>
              <a:rPr lang="en-US" sz="2000" dirty="0" smtClean="0">
                <a:latin typeface="Consolas" pitchFamily="49" charset="0"/>
              </a:rPr>
              <a:t>*UND*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*UND*	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947158" y="3505200"/>
            <a:ext cx="2209800" cy="1066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28, JL, 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30, LUI,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34, LA, </a:t>
            </a:r>
            <a:r>
              <a:rPr lang="en-US" sz="2000" dirty="0" err="1" smtClean="0">
                <a:latin typeface="Consolas" pitchFamily="49" charset="0"/>
              </a:rPr>
              <a:t>uname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2971800" y="5029200"/>
            <a:ext cx="2209800" cy="1371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9"/>
            </p:custDataLst>
          </p:nvPr>
        </p:nvSpPr>
        <p:spPr>
          <a:xfrm>
            <a:off x="2819400" y="4724400"/>
            <a:ext cx="125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printf.o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2971800" y="5334000"/>
            <a:ext cx="2209800" cy="381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  <a:endParaRPr lang="en-US" sz="2000" dirty="0">
              <a:latin typeface="Consolas" pitchFamily="49" charset="0"/>
            </a:endParaRPr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2971800" y="5715000"/>
            <a:ext cx="2209800" cy="457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3C T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endParaRPr lang="en-US" sz="2000" dirty="0" smtClean="0">
              <a:latin typeface="Consolas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22"/>
            </p:custDataLst>
          </p:nvPr>
        </p:nvSpPr>
        <p:spPr>
          <a:xfrm>
            <a:off x="5638800" y="304800"/>
            <a:ext cx="2209800" cy="6172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3"/>
            </p:custDataLst>
          </p:nvPr>
        </p:nvSpPr>
        <p:spPr>
          <a:xfrm>
            <a:off x="5638800" y="533400"/>
            <a:ext cx="2209800" cy="441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21032040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1b301402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3404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0004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40023C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21035000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1b80050c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4C04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8004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21047002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0C</a:t>
            </a:r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400020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10201000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21040330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22500102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...</a:t>
            </a:r>
          </a:p>
        </p:txBody>
      </p:sp>
      <p:sp>
        <p:nvSpPr>
          <p:cNvPr id="36" name="Rectangle 35"/>
          <p:cNvSpPr/>
          <p:nvPr>
            <p:custDataLst>
              <p:tags r:id="rId24"/>
            </p:custDataLst>
          </p:nvPr>
        </p:nvSpPr>
        <p:spPr>
          <a:xfrm>
            <a:off x="5638800" y="5562600"/>
            <a:ext cx="2209800" cy="9144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latin typeface="Consolas" pitchFamily="49" charset="0"/>
              </a:rPr>
              <a:t>entry:400100</a:t>
            </a:r>
          </a:p>
          <a:p>
            <a:r>
              <a:rPr lang="en-US" sz="2000" dirty="0" smtClean="0">
                <a:latin typeface="Consolas" pitchFamily="49" charset="0"/>
              </a:rPr>
              <a:t>text: 400000</a:t>
            </a:r>
          </a:p>
          <a:p>
            <a:r>
              <a:rPr lang="en-US" sz="2000" dirty="0" smtClean="0">
                <a:latin typeface="Consolas" pitchFamily="49" charset="0"/>
              </a:rPr>
              <a:t>data:1000000</a:t>
            </a:r>
          </a:p>
        </p:txBody>
      </p:sp>
      <p:sp>
        <p:nvSpPr>
          <p:cNvPr id="38" name="TextBox 37"/>
          <p:cNvSpPr txBox="1"/>
          <p:nvPr>
            <p:custDataLst>
              <p:tags r:id="rId25"/>
            </p:custDataLst>
          </p:nvPr>
        </p:nvSpPr>
        <p:spPr>
          <a:xfrm>
            <a:off x="5530649" y="0"/>
            <a:ext cx="132735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calc.exe</a:t>
            </a:r>
          </a:p>
        </p:txBody>
      </p:sp>
      <p:sp>
        <p:nvSpPr>
          <p:cNvPr id="40" name="Rectangle 39"/>
          <p:cNvSpPr/>
          <p:nvPr>
            <p:custDataLst>
              <p:tags r:id="rId26"/>
            </p:custDataLst>
          </p:nvPr>
        </p:nvSpPr>
        <p:spPr>
          <a:xfrm>
            <a:off x="5638800" y="4953000"/>
            <a:ext cx="2209800" cy="609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00000003</a:t>
            </a:r>
          </a:p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onsolas" pitchFamily="49" charset="0"/>
              </a:rPr>
              <a:t>0077616B</a:t>
            </a:r>
            <a:endParaRPr lang="en-US" sz="2000" dirty="0">
              <a:latin typeface="Consolas" pitchFamily="49" charset="0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7"/>
            </p:custDataLst>
          </p:nvPr>
        </p:nvCxnSpPr>
        <p:spPr>
          <a:xfrm>
            <a:off x="457200" y="9906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8"/>
            </p:custDataLst>
          </p:nvPr>
        </p:nvCxnSpPr>
        <p:spPr>
          <a:xfrm>
            <a:off x="457200" y="17510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9"/>
            </p:custDataLst>
          </p:nvPr>
        </p:nvCxnSpPr>
        <p:spPr>
          <a:xfrm>
            <a:off x="457200" y="22098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>
            <p:custDataLst>
              <p:tags r:id="rId30"/>
            </p:custDataLst>
          </p:nvPr>
        </p:nvCxnSpPr>
        <p:spPr>
          <a:xfrm>
            <a:off x="3124200" y="1141412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31"/>
            </p:custDataLst>
          </p:nvPr>
        </p:nvCxnSpPr>
        <p:spPr>
          <a:xfrm>
            <a:off x="3124200" y="1673224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2"/>
            </p:custDataLst>
          </p:nvPr>
        </p:nvCxnSpPr>
        <p:spPr>
          <a:xfrm>
            <a:off x="3124200" y="1905000"/>
            <a:ext cx="3048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CP3 Ink bb73f24b-03b5-4e0a-b716-261d39fcc074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957918" y="186102"/>
            <a:ext cx="7113602" cy="55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Object file</a:t>
            </a:r>
            <a:endParaRPr lang="en-GB"/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90600" y="152400"/>
            <a:ext cx="8001000" cy="6172200"/>
          </a:xfrm>
        </p:spPr>
        <p:txBody>
          <a:bodyPr>
            <a:noAutofit/>
          </a:bodyPr>
          <a:lstStyle/>
          <a:p>
            <a:r>
              <a:rPr lang="en-GB" dirty="0" smtClean="0"/>
              <a:t>Header</a:t>
            </a:r>
            <a:endParaRPr lang="en-GB" sz="2800" dirty="0" smtClean="0"/>
          </a:p>
          <a:p>
            <a:pPr lvl="1"/>
            <a:r>
              <a:rPr lang="en-GB" sz="2600" dirty="0" smtClean="0">
                <a:solidFill>
                  <a:schemeClr val="accent1"/>
                </a:solidFill>
              </a:rPr>
              <a:t>location of main entry point (if any)</a:t>
            </a:r>
          </a:p>
          <a:p>
            <a:r>
              <a:rPr lang="en-GB" dirty="0" smtClean="0"/>
              <a:t>Text Segment</a:t>
            </a:r>
          </a:p>
          <a:p>
            <a:pPr lvl="1"/>
            <a:r>
              <a:rPr lang="en-GB" sz="2600" dirty="0" smtClean="0"/>
              <a:t>instructions</a:t>
            </a:r>
          </a:p>
          <a:p>
            <a:r>
              <a:rPr lang="en-GB" dirty="0" smtClean="0"/>
              <a:t>Data Segment</a:t>
            </a:r>
          </a:p>
          <a:p>
            <a:pPr lvl="1"/>
            <a:r>
              <a:rPr lang="en-GB" sz="2600" dirty="0" smtClean="0"/>
              <a:t>static data (local/global </a:t>
            </a:r>
            <a:r>
              <a:rPr lang="en-GB" sz="2600" dirty="0" err="1" smtClean="0"/>
              <a:t>vars</a:t>
            </a:r>
            <a:r>
              <a:rPr lang="en-GB" sz="2600" dirty="0" smtClean="0"/>
              <a:t>, strings, constants)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Relocation Information</a:t>
            </a:r>
          </a:p>
          <a:p>
            <a:pPr lvl="1"/>
            <a:r>
              <a:rPr lang="en-GB" sz="2600" dirty="0" smtClean="0"/>
              <a:t>Instructions and data that depend on actual addresses</a:t>
            </a:r>
          </a:p>
          <a:p>
            <a:pPr lvl="1"/>
            <a:r>
              <a:rPr lang="en-GB" sz="2600" dirty="0" smtClean="0"/>
              <a:t>Linker patches these bits after relocating segments</a:t>
            </a:r>
          </a:p>
          <a:p>
            <a:r>
              <a:rPr lang="en-GB" dirty="0" smtClean="0"/>
              <a:t>Symbol Table</a:t>
            </a:r>
          </a:p>
          <a:p>
            <a:pPr lvl="1"/>
            <a:r>
              <a:rPr lang="en-GB" sz="2600" dirty="0" smtClean="0"/>
              <a:t>Exported and imported references</a:t>
            </a:r>
          </a:p>
          <a:p>
            <a:r>
              <a:rPr lang="en-GB" dirty="0" smtClean="0"/>
              <a:t>Debugging Information</a:t>
            </a:r>
            <a:endParaRPr lang="en-GB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 rot="16200000">
            <a:off x="-538490" y="290069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Object File</a:t>
            </a: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5400000" flipH="1" flipV="1">
            <a:off x="-571500" y="1333500"/>
            <a:ext cx="2057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5"/>
            </p:custDataLst>
          </p:nvPr>
        </p:nvCxnSpPr>
        <p:spPr>
          <a:xfrm rot="5400000" flipH="1" flipV="1">
            <a:off x="-533400" y="510540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6"/>
            </p:custDataLst>
          </p:nvPr>
        </p:nvCxnSpPr>
        <p:spPr>
          <a:xfrm rot="10800000">
            <a:off x="457200" y="3048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7"/>
            </p:custDataLst>
          </p:nvPr>
        </p:nvCxnSpPr>
        <p:spPr>
          <a:xfrm rot="10800000">
            <a:off x="457200" y="60960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File Formats</a:t>
            </a:r>
            <a:endParaRPr lang="en-US"/>
          </a:p>
        </p:txBody>
      </p:sp>
      <p:sp>
        <p:nvSpPr>
          <p:cNvPr id="3167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 err="1" smtClean="0"/>
              <a:t>a.out</a:t>
            </a:r>
            <a:endParaRPr lang="en-US" dirty="0" smtClean="0"/>
          </a:p>
          <a:p>
            <a:pPr lvl="1"/>
            <a:r>
              <a:rPr lang="en-US" dirty="0" smtClean="0"/>
              <a:t>COFF: Common Object File Format</a:t>
            </a:r>
          </a:p>
          <a:p>
            <a:pPr lvl="1"/>
            <a:r>
              <a:rPr lang="en-US" dirty="0" smtClean="0"/>
              <a:t>ELF: Executable and Linking Format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PE: Portable Executable</a:t>
            </a:r>
          </a:p>
          <a:p>
            <a:endParaRPr lang="en-US" dirty="0" smtClean="0"/>
          </a:p>
          <a:p>
            <a:r>
              <a:rPr lang="en-US" dirty="0" smtClean="0"/>
              <a:t>All support both executable and object files</a:t>
            </a:r>
            <a:endParaRPr lang="en-US" dirty="0"/>
          </a:p>
        </p:txBody>
      </p:sp>
      <p:pic>
        <p:nvPicPr>
          <p:cNvPr id="18434" name="CP3 Ink 33993e2b-3379-4a91-9f0c-a2ed8af0477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6399" y="641622"/>
            <a:ext cx="1067040" cy="6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Loaders and Libraries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19458" name="CP3 Ink 0b5b8c36-bc3c-4f0c-8006-c603eb35295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200617" y="2861942"/>
            <a:ext cx="1625965" cy="14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Loaders</a:t>
            </a:r>
            <a:endParaRPr lang="en-GB"/>
          </a:p>
        </p:txBody>
      </p:sp>
      <p:sp>
        <p:nvSpPr>
          <p:cNvPr id="2634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/>
                </a:solidFill>
              </a:rPr>
              <a:t>Loader</a:t>
            </a:r>
            <a:r>
              <a:rPr lang="en-GB" dirty="0" smtClean="0"/>
              <a:t> reads executable from disk into memory</a:t>
            </a:r>
          </a:p>
          <a:p>
            <a:pPr lvl="1"/>
            <a:r>
              <a:rPr lang="en-GB" dirty="0" smtClean="0"/>
              <a:t>Initializes registers, stack, arguments to first function</a:t>
            </a:r>
          </a:p>
          <a:p>
            <a:pPr lvl="1"/>
            <a:r>
              <a:rPr lang="en-GB" dirty="0" smtClean="0"/>
              <a:t>Jumps to entry-point</a:t>
            </a:r>
          </a:p>
          <a:p>
            <a:r>
              <a:rPr lang="en-GB" dirty="0" smtClean="0"/>
              <a:t>Part of the Operating System (OS)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Review of Program Layout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5257800" y="282857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228600" y="359057"/>
            <a:ext cx="4800600" cy="2209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vector v =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(8);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v-&gt;x = prompt(“enter x”);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v-&gt;y = prompt(“enter y”);</a:t>
            </a:r>
          </a:p>
          <a:p>
            <a:pPr marL="112713" indent="1588"/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c = pi +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(v);</a:t>
            </a:r>
          </a:p>
          <a:p>
            <a:pPr marL="112713" indent="1588"/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print(“result”, c);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228600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calc.c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28600" y="2873657"/>
            <a:ext cx="4800600" cy="1447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tnorm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(vector v) {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return abs(v-&gt;x)+abs(v-&gt;y);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152400" y="2645057"/>
            <a:ext cx="120417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math.c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228600" y="4626257"/>
            <a:ext cx="4800600" cy="18288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 lIns="0" tIns="0" rIns="0" bIns="91440" rtlCol="0" anchor="b">
            <a:noAutofit/>
          </a:bodyPr>
          <a:lstStyle/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global variable: pi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prompt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print</a:t>
            </a:r>
          </a:p>
          <a:p>
            <a:pPr marL="112713">
              <a:tabLst>
                <a:tab pos="40005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entry point: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malloc</a:t>
            </a: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2" name="Rectangle 11"/>
          <p:cNvSpPr/>
          <p:nvPr>
            <p:custDataLst>
              <p:tags r:id="rId8"/>
            </p:custDataLst>
          </p:nvPr>
        </p:nvSpPr>
        <p:spPr>
          <a:xfrm>
            <a:off x="152400" y="4397657"/>
            <a:ext cx="1713931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lib3410.o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CP3 Ink b2cec77b-741b-4648-a165-260b6a69d19f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0845" y="633256"/>
            <a:ext cx="3624549" cy="57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293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Static Libraries</a:t>
            </a:r>
            <a:endParaRPr lang="en-US" dirty="0"/>
          </a:p>
        </p:txBody>
      </p:sp>
      <p:sp>
        <p:nvSpPr>
          <p:cNvPr id="31692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1"/>
                </a:solidFill>
              </a:rPr>
              <a:t>Static Library</a:t>
            </a:r>
            <a:r>
              <a:rPr lang="en-US" dirty="0" smtClean="0"/>
              <a:t>: Collection of object files </a:t>
            </a:r>
            <a:br>
              <a:rPr lang="en-US" dirty="0" smtClean="0"/>
            </a:br>
            <a:r>
              <a:rPr lang="en-US" dirty="0" smtClean="0"/>
              <a:t>(think: like a zip archive)</a:t>
            </a:r>
          </a:p>
          <a:p>
            <a:endParaRPr lang="en-US" dirty="0" smtClean="0"/>
          </a:p>
          <a:p>
            <a:r>
              <a:rPr lang="en-US" dirty="0" smtClean="0"/>
              <a:t>Q: But every program contains entire library!</a:t>
            </a:r>
          </a:p>
          <a:p>
            <a:r>
              <a:rPr lang="en-US" dirty="0" smtClean="0"/>
              <a:t>A: Linker picks only object files needed to resolve undefined references at link time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err="1" smtClean="0">
                <a:solidFill>
                  <a:schemeClr val="accent1"/>
                </a:solidFill>
              </a:rPr>
              <a:t>libc.a</a:t>
            </a:r>
            <a:r>
              <a:rPr lang="en-US" dirty="0" smtClean="0"/>
              <a:t> contains many objects:</a:t>
            </a:r>
          </a:p>
          <a:p>
            <a:pPr lvl="1"/>
            <a:r>
              <a:rPr lang="en-US" dirty="0" err="1" smtClean="0"/>
              <a:t>printf.o</a:t>
            </a:r>
            <a:r>
              <a:rPr lang="en-US" dirty="0" smtClean="0"/>
              <a:t>, </a:t>
            </a:r>
            <a:r>
              <a:rPr lang="en-US" dirty="0" err="1" smtClean="0"/>
              <a:t>fprintf.o</a:t>
            </a:r>
            <a:r>
              <a:rPr lang="en-US" dirty="0" smtClean="0"/>
              <a:t>, </a:t>
            </a:r>
            <a:r>
              <a:rPr lang="en-US" dirty="0" err="1" smtClean="0"/>
              <a:t>vprintf.o</a:t>
            </a:r>
            <a:r>
              <a:rPr lang="en-US" dirty="0" smtClean="0"/>
              <a:t>, </a:t>
            </a:r>
            <a:r>
              <a:rPr lang="en-US" dirty="0" err="1" smtClean="0"/>
              <a:t>sprintf.o</a:t>
            </a:r>
            <a:r>
              <a:rPr lang="en-US" dirty="0" smtClean="0"/>
              <a:t>, </a:t>
            </a:r>
            <a:r>
              <a:rPr lang="en-US" dirty="0" err="1" smtClean="0"/>
              <a:t>snprintf.o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read.o</a:t>
            </a:r>
            <a:r>
              <a:rPr lang="en-US" dirty="0" smtClean="0"/>
              <a:t>, </a:t>
            </a:r>
            <a:r>
              <a:rPr lang="en-US" dirty="0" err="1" smtClean="0"/>
              <a:t>write.o</a:t>
            </a:r>
            <a:r>
              <a:rPr lang="en-US" dirty="0" smtClean="0"/>
              <a:t>, </a:t>
            </a:r>
            <a:r>
              <a:rPr lang="en-US" dirty="0" err="1" smtClean="0"/>
              <a:t>open.o</a:t>
            </a:r>
            <a:r>
              <a:rPr lang="en-US" dirty="0" smtClean="0"/>
              <a:t>, </a:t>
            </a:r>
            <a:r>
              <a:rPr lang="en-US" dirty="0" err="1" smtClean="0"/>
              <a:t>close.o</a:t>
            </a:r>
            <a:r>
              <a:rPr lang="en-US" dirty="0" smtClean="0"/>
              <a:t>, </a:t>
            </a:r>
            <a:r>
              <a:rPr lang="en-US" dirty="0" err="1" smtClean="0"/>
              <a:t>mkdir.o</a:t>
            </a:r>
            <a:r>
              <a:rPr lang="en-US" dirty="0" smtClean="0"/>
              <a:t>, </a:t>
            </a:r>
            <a:r>
              <a:rPr lang="en-US" dirty="0" err="1" smtClean="0"/>
              <a:t>readdir.o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rand.o</a:t>
            </a:r>
            <a:r>
              <a:rPr lang="en-US" dirty="0" smtClean="0"/>
              <a:t>, </a:t>
            </a:r>
            <a:r>
              <a:rPr lang="en-US" dirty="0" err="1" smtClean="0"/>
              <a:t>exit.o</a:t>
            </a:r>
            <a:r>
              <a:rPr lang="en-US" dirty="0" smtClean="0"/>
              <a:t>, </a:t>
            </a:r>
            <a:r>
              <a:rPr lang="en-US" dirty="0" err="1" smtClean="0"/>
              <a:t>sleep.o</a:t>
            </a:r>
            <a:r>
              <a:rPr lang="en-US" dirty="0" smtClean="0"/>
              <a:t>, </a:t>
            </a:r>
            <a:r>
              <a:rPr lang="en-US" dirty="0" err="1" smtClean="0"/>
              <a:t>time.o</a:t>
            </a:r>
            <a:r>
              <a:rPr lang="en-US" dirty="0" smtClean="0"/>
              <a:t>, ….</a:t>
            </a:r>
          </a:p>
        </p:txBody>
      </p:sp>
      <p:pic>
        <p:nvPicPr>
          <p:cNvPr id="20482" name="CP3 Ink 55af95ef-7336-4b74-a1a8-20bc903f2b8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873" y="508548"/>
            <a:ext cx="2184892" cy="9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Shared Libraries</a:t>
            </a:r>
            <a:endParaRPr lang="en-US"/>
          </a:p>
        </p:txBody>
      </p:sp>
      <p:sp>
        <p:nvSpPr>
          <p:cNvPr id="3171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But every program still contains part of library!</a:t>
            </a:r>
          </a:p>
          <a:p>
            <a:r>
              <a:rPr lang="en-US" dirty="0" smtClean="0"/>
              <a:t>A: shared libraries</a:t>
            </a:r>
          </a:p>
          <a:p>
            <a:pPr lvl="1"/>
            <a:r>
              <a:rPr lang="en-US" dirty="0" smtClean="0"/>
              <a:t>executable files all point to single </a:t>
            </a:r>
            <a:r>
              <a:rPr lang="en-US" i="1" dirty="0" smtClean="0">
                <a:solidFill>
                  <a:schemeClr val="accent1"/>
                </a:solidFill>
              </a:rPr>
              <a:t>shared library</a:t>
            </a:r>
            <a:r>
              <a:rPr lang="en-US" i="1" dirty="0" smtClean="0"/>
              <a:t> </a:t>
            </a:r>
            <a:r>
              <a:rPr lang="en-US" dirty="0" smtClean="0"/>
              <a:t>on disk</a:t>
            </a:r>
          </a:p>
          <a:p>
            <a:pPr lvl="1"/>
            <a:r>
              <a:rPr lang="en-US" dirty="0" smtClean="0"/>
              <a:t>final linking (and relocations) done by the loader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Optimizations:</a:t>
            </a:r>
          </a:p>
          <a:p>
            <a:pPr lvl="1"/>
            <a:r>
              <a:rPr lang="en-US" dirty="0" smtClean="0"/>
              <a:t>Library compiled at fixed non-zero address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Jump table in each program instead of relocations</a:t>
            </a:r>
          </a:p>
          <a:p>
            <a:pPr lvl="1"/>
            <a:r>
              <a:rPr lang="en-US" dirty="0" smtClean="0"/>
              <a:t>Can even patch jumps on-the-fly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3962400" cy="632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Direct call: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00400010 &lt;main&gt;: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0x00400620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</a:rPr>
              <a:t>jal</a:t>
            </a:r>
            <a:r>
              <a:rPr lang="en-US" sz="2800" dirty="0" smtClean="0">
                <a:latin typeface="Consolas" pitchFamily="49" charset="0"/>
              </a:rPr>
              <a:t> 0x00400330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00400330 &lt;</a:t>
            </a:r>
            <a:r>
              <a:rPr lang="en-US" sz="2800" dirty="0" err="1" smtClean="0">
                <a:latin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</a:rPr>
              <a:t>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00400620 &lt;gets&gt;: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67200" y="228600"/>
            <a:ext cx="487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Drawbacks:</a:t>
            </a:r>
            <a:endParaRPr lang="en-US" sz="3200" noProof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Linker or loader must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edit every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use of a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symbol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</a:b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(call site, global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var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use, …)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lang="en-US" sz="3200" baseline="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accent1"/>
                </a:solidFill>
                <a:cs typeface="Arial" pitchFamily="34" charset="0"/>
              </a:rPr>
              <a:t>Idea: </a:t>
            </a:r>
            <a:endParaRPr lang="en-US" sz="3600" dirty="0" smtClean="0">
              <a:solidFill>
                <a:schemeClr val="accent1"/>
              </a:solidFill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Put all symbols in a single “global offset table”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3200" dirty="0" smtClean="0">
                <a:solidFill>
                  <a:schemeClr val="bg1"/>
                </a:solidFill>
                <a:cs typeface="Arial" pitchFamily="34" charset="0"/>
              </a:rPr>
              <a:t>Code does lookup as needed</a:t>
            </a:r>
          </a:p>
          <a:p>
            <a:pPr marL="1588" marR="0" lvl="0" indent="-1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0x00400330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0x00400620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0x00400330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304800"/>
            <a:ext cx="4495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endParaRPr lang="en-US" sz="2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638800" y="12192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638800" y="17526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638800" y="22860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8"/>
            </p:custDataLst>
          </p:nvPr>
        </p:nvSpPr>
        <p:spPr>
          <a:xfrm>
            <a:off x="5638800" y="28194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5638800" y="3352800"/>
            <a:ext cx="28956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4876800" y="685800"/>
            <a:ext cx="358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GOT: global offset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Indirect  Function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39624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? # 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lw t9, ? # gets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00400330 &lt;</a:t>
            </a:r>
            <a:r>
              <a:rPr lang="en-US" sz="2800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00400620 &lt;gets&gt;:</a:t>
            </a:r>
          </a:p>
          <a:p>
            <a:pPr lvl="0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267200" y="304800"/>
            <a:ext cx="48006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data segment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global offset table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be loaded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at -32712(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gp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.got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.word 00400010 # main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.word 00400330 # 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8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cs typeface="Arial" pitchFamily="34" charset="0"/>
              </a:rPr>
              <a:t>.word 00400620 # gets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676401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Dynamic 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228600"/>
            <a:ext cx="8610600" cy="63246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Indirect call with on-demand dynamic linking: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00400010 &lt;main&gt;: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load address of prints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# from .got[1]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t9, -32708(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gp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)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also load the index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t8, 1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# now call it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jalr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t9</a:t>
            </a:r>
          </a:p>
          <a:p>
            <a:pPr lvl="0"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.got 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open</a:t>
            </a:r>
          </a:p>
          <a:p>
            <a:pPr lvl="0">
              <a:defRPr/>
            </a:pPr>
            <a:r>
              <a:rPr lang="en-US" sz="2000" dirty="0" smtClean="0">
                <a:latin typeface="Consolas" pitchFamily="49" charset="0"/>
              </a:rPr>
              <a:t>	.word 00400888 # prints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gets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nsolas" pitchFamily="49" charset="0"/>
              </a:rPr>
              <a:t>	.word 00400888 # </a:t>
            </a:r>
            <a:r>
              <a:rPr lang="en-US" sz="2000" dirty="0" err="1" smtClean="0">
                <a:latin typeface="Consolas" pitchFamily="49" charset="0"/>
              </a:rPr>
              <a:t>foo</a:t>
            </a:r>
            <a:endParaRPr lang="en-US" sz="2000" dirty="0" smtClean="0">
              <a:latin typeface="Consolas" pitchFamily="49" charset="0"/>
            </a:endParaRPr>
          </a:p>
          <a:p>
            <a:pPr lvl="0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5800" y="762000"/>
            <a:ext cx="44958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00400888 &lt;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dlresolve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&gt;: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t9 = 0x400888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t8 = index of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that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   needs to be loaded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load that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... # t7 =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loadfromdisk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(t8)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save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func’s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address so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so next call goes direct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... # got[t8] =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also jump to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func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jr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t7</a:t>
            </a:r>
          </a:p>
          <a:p>
            <a:pPr marL="342900" lvl="0" indent="-342900">
              <a:spcBef>
                <a:spcPct val="20000"/>
              </a:spcBef>
              <a:buSzPct val="80000"/>
              <a:defRPr/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	# it will return directly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# to main, not here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>
          <a:xfrm rot="16200000" flipH="1">
            <a:off x="1828799" y="3276599"/>
            <a:ext cx="4876800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Dynamic Shared Objects</a:t>
            </a:r>
            <a:endParaRPr lang="en-US"/>
          </a:p>
        </p:txBody>
      </p:sp>
      <p:sp>
        <p:nvSpPr>
          <p:cNvPr id="31733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Windows: dynamically loaded library (DLL)</a:t>
            </a:r>
          </a:p>
          <a:p>
            <a:pPr lvl="1"/>
            <a:r>
              <a:rPr lang="en-US" dirty="0" smtClean="0"/>
              <a:t>PE format</a:t>
            </a:r>
          </a:p>
          <a:p>
            <a:r>
              <a:rPr lang="en-US" dirty="0" smtClean="0"/>
              <a:t>Unix: dynamic shared object (DSO)</a:t>
            </a:r>
          </a:p>
          <a:p>
            <a:pPr lvl="1"/>
            <a:r>
              <a:rPr lang="en-US" dirty="0" smtClean="0"/>
              <a:t>ELF format</a:t>
            </a:r>
          </a:p>
          <a:p>
            <a:r>
              <a:rPr lang="en-US" dirty="0" smtClean="0"/>
              <a:t>Unix also supports Position Independent Code (PIC)</a:t>
            </a:r>
          </a:p>
          <a:p>
            <a:pPr lvl="2"/>
            <a:r>
              <a:rPr lang="en-US" dirty="0" smtClean="0"/>
              <a:t>Program determines its current address whenever needed (no absolute jumps!)</a:t>
            </a:r>
          </a:p>
          <a:p>
            <a:pPr lvl="2"/>
            <a:r>
              <a:rPr lang="en-US" dirty="0" smtClean="0"/>
              <a:t>Local data: access via offset from current PC, etc.</a:t>
            </a:r>
          </a:p>
          <a:p>
            <a:pPr lvl="2"/>
            <a:r>
              <a:rPr lang="en-US" dirty="0" smtClean="0"/>
              <a:t>External data: indirection through Global Offset Table (GOT)</a:t>
            </a:r>
          </a:p>
          <a:p>
            <a:pPr lvl="2"/>
            <a:r>
              <a:rPr lang="en-US" dirty="0" smtClean="0"/>
              <a:t>… which in turn is accessed via offset from current PC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Static and Dynamic Linking</a:t>
            </a:r>
            <a:endParaRPr lang="en-GB" dirty="0"/>
          </a:p>
        </p:txBody>
      </p:sp>
      <p:sp>
        <p:nvSpPr>
          <p:cNvPr id="263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686800" cy="3581400"/>
          </a:xfrm>
        </p:spPr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Static linking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/>
                </a:solidFill>
              </a:rPr>
              <a:t>Dynamic linking </a:t>
            </a:r>
          </a:p>
        </p:txBody>
      </p:sp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152400" y="533400"/>
            <a:ext cx="8077200" cy="2057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Big executable files (all/most of needed libraries inside)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Don’t benefit from updates to library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No load-time linking</a:t>
            </a:r>
          </a:p>
        </p:txBody>
      </p:sp>
      <p:sp>
        <p:nvSpPr>
          <p:cNvPr id="5" name="Rectangle 4" hidden="1"/>
          <p:cNvSpPr/>
          <p:nvPr>
            <p:custDataLst>
              <p:tags r:id="rId4"/>
            </p:custDataLst>
          </p:nvPr>
        </p:nvSpPr>
        <p:spPr>
          <a:xfrm>
            <a:off x="152400" y="3886200"/>
            <a:ext cx="8077200" cy="2057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Small executable files (just point to shared library)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Library update benefits all programs that use it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Load-time cost to do final linking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But </a:t>
            </a:r>
            <a:r>
              <a:rPr lang="en-US" dirty="0" err="1" smtClean="0">
                <a:solidFill>
                  <a:schemeClr val="accent4"/>
                </a:solidFill>
              </a:rPr>
              <a:t>dll</a:t>
            </a:r>
            <a:r>
              <a:rPr lang="en-US" dirty="0" smtClean="0">
                <a:solidFill>
                  <a:schemeClr val="accent4"/>
                </a:solidFill>
              </a:rPr>
              <a:t> code is probably already in memory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And can do the linking incrementally, on-demand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Add 1 to 100</a:t>
            </a:r>
            <a:endParaRPr lang="en-US" dirty="0"/>
          </a:p>
        </p:txBody>
      </p:sp>
      <p:sp>
        <p:nvSpPr>
          <p:cNvPr id="25958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int</a:t>
            </a:r>
            <a:r>
              <a:rPr lang="en-US" sz="2400" dirty="0" smtClean="0"/>
              <a:t> n = 100;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main (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argc</a:t>
            </a:r>
            <a:r>
              <a:rPr lang="en-US" sz="2400" dirty="0" smtClean="0"/>
              <a:t>, char* </a:t>
            </a:r>
            <a:r>
              <a:rPr lang="en-US" sz="2400" dirty="0" err="1" smtClean="0"/>
              <a:t>argv</a:t>
            </a:r>
            <a:r>
              <a:rPr lang="en-US" sz="2400" dirty="0" smtClean="0"/>
              <a:t>[ ]) {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m = n;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int</a:t>
            </a:r>
            <a:r>
              <a:rPr lang="en-US" sz="2400" dirty="0" smtClean="0"/>
              <a:t> count = 0;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400" dirty="0" smtClean="0"/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for (</a:t>
            </a:r>
            <a:r>
              <a:rPr lang="en-US" sz="2400" dirty="0" err="1" smtClean="0"/>
              <a:t>i</a:t>
            </a:r>
            <a:r>
              <a:rPr lang="en-US" sz="2400" dirty="0" smtClean="0"/>
              <a:t> = 1; </a:t>
            </a:r>
            <a:r>
              <a:rPr lang="en-US" sz="2400" dirty="0" err="1" smtClean="0"/>
              <a:t>i</a:t>
            </a:r>
            <a:r>
              <a:rPr lang="en-US" sz="2400" dirty="0" smtClean="0"/>
              <a:t> &lt;= m; </a:t>
            </a:r>
            <a:r>
              <a:rPr lang="en-US" sz="2400" dirty="0" err="1" smtClean="0"/>
              <a:t>i</a:t>
            </a:r>
            <a:r>
              <a:rPr lang="en-US" sz="2400" dirty="0" smtClean="0"/>
              <a:t>++)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	count +=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endParaRPr lang="en-US" sz="2400" dirty="0" smtClean="0"/>
          </a:p>
          <a:p>
            <a:pPr>
              <a:tabLst>
                <a:tab pos="800100" algn="l"/>
                <a:tab pos="1600200" algn="l"/>
                <a:tab pos="1828800" algn="l"/>
              </a:tabLst>
            </a:pPr>
            <a:r>
              <a:rPr lang="en-US" sz="2400" dirty="0" smtClean="0"/>
              <a:t>		</a:t>
            </a:r>
            <a:r>
              <a:rPr lang="en-US" sz="2400" dirty="0" err="1" smtClean="0"/>
              <a:t>printf</a:t>
            </a:r>
            <a:r>
              <a:rPr lang="en-US" sz="2400" dirty="0" smtClean="0"/>
              <a:t> ("Sum 1 to %d is %d\n", n, count);</a:t>
            </a:r>
          </a:p>
          <a:p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Consolas" pitchFamily="49" charset="0"/>
              </a:rPr>
              <a:t>[csug01] </a:t>
            </a:r>
            <a:r>
              <a:rPr lang="en-US" sz="2400" dirty="0" err="1" smtClean="0">
                <a:latin typeface="Consolas" pitchFamily="49" charset="0"/>
              </a:rPr>
              <a:t>mipsel-linux-gcc</a:t>
            </a:r>
            <a:r>
              <a:rPr lang="en-US" sz="2400" dirty="0" smtClean="0">
                <a:latin typeface="Consolas" pitchFamily="49" charset="0"/>
              </a:rPr>
              <a:t> –S add1To100.c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648200" y="152400"/>
            <a:ext cx="4267200" cy="65532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$L2: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slt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bne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$2,$0,$L3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$2,$3,$2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$2,$2,1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b       $L2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$L3:    la      $4,$str0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$5,28($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$6,32($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jal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printf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sp,$fp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$31,44($sp)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lw      $fp,40($sp)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$sp,$sp,48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SzPct val="80000"/>
              <a:tabLst>
                <a:tab pos="682625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        j       $31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olas" pitchFamily="49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>
            <p:custDataLst>
              <p:tags r:id="rId2"/>
            </p:custDataLst>
          </p:nvPr>
        </p:nvCxnSpPr>
        <p:spPr>
          <a:xfrm rot="5400000">
            <a:off x="1257300" y="3390900"/>
            <a:ext cx="6477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3156" y="35778"/>
            <a:ext cx="4336444" cy="66698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.data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    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n:     .word   100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rdata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$str0: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asciiz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b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"Sum 1 to %d is %d\n"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.text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.align  2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.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globl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main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main: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addiu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$sp,$sp,-48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$31,44($sp)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$fp,40($sp)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move    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fp,$sp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$4,48($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$5,52($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la      $2,n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lw      $2,0($2)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$2,28($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$0,32($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li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$2,1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sw      $2,24($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fp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)</a:t>
            </a:r>
          </a:p>
        </p:txBody>
      </p:sp>
      <p:pic>
        <p:nvPicPr>
          <p:cNvPr id="3074" name="CP3 Ink 1aea85a5-4cad-4862-affa-346ba330683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8161" y="20502"/>
            <a:ext cx="8773442" cy="66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304800" y="3749457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n = 100;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main (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argc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char*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argv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[ ]) {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int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, m = n, count = 0, *A =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malloc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(4 * m);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for (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= 1;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&lt;= m;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++) { count += 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; A[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i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] = count; }</a:t>
            </a:r>
          </a:p>
          <a:p>
            <a:pPr marL="342900" lvl="0" indent="-342900">
              <a:spcBef>
                <a:spcPct val="20000"/>
              </a:spcBef>
              <a:buSzPct val="80000"/>
              <a:tabLst>
                <a:tab pos="800100" algn="l"/>
                <a:tab pos="1600200" algn="l"/>
                <a:tab pos="18288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		</a:t>
            </a:r>
            <a:r>
              <a:rPr lang="en-U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printf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("Sum 1 to %d is %d\n", n, count);</a:t>
            </a:r>
          </a:p>
          <a:p>
            <a:pPr marL="342900" lvl="0" indent="-342900">
              <a:spcBef>
                <a:spcPct val="20000"/>
              </a:spcBef>
              <a:buSzPct val="80000"/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95275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pic>
        <p:nvPicPr>
          <p:cNvPr id="5122" name="CP3 Ink fa88645c-08aa-4593-81a4-7e55004d5bc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788" y="152022"/>
            <a:ext cx="8400824" cy="41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95275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3429000"/>
            <a:ext cx="86868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 Pointers can be trouble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*trouble()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a; …; return &amp;a;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char *evil()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char s[20]; gets(s); return s;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*bad()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s =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malloc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(20); … free(s); … return s;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(Can’t do this in Java, C#, ...)</a:t>
            </a:r>
          </a:p>
        </p:txBody>
      </p:sp>
      <p:pic>
        <p:nvPicPr>
          <p:cNvPr id="6146" name="CP3 Ink 04ed2c01-acd4-4971-a11f-dbd276e1a2f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753" y="158422"/>
            <a:ext cx="8824254" cy="581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Globals and Locals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295275"/>
            <a:ext cx="86106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Variables	Visibility	Lifetime	Location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Function-Local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Global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SzPct val="80000"/>
              <a:tabLst>
                <a:tab pos="3200400" algn="l"/>
                <a:tab pos="3543300" algn="l"/>
                <a:tab pos="5086350" algn="l"/>
                <a:tab pos="68580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Dynamic</a:t>
            </a: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3429000"/>
            <a:ext cx="86868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 Pointers can be trouble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*trouble()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a; …; return &amp;a;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char *evil()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char s[20]; gets(s); return s;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}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int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 *bad() </a:t>
            </a:r>
          </a:p>
          <a:p>
            <a:pPr marL="458788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{ s =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malloc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olas" pitchFamily="49" charset="0"/>
                <a:ea typeface="+mn-ea"/>
                <a:cs typeface="Arial" pitchFamily="34" charset="0"/>
              </a:rPr>
              <a:t>(20); … free(s); … return s; }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(Can’t do this in Java, C#, ...)</a:t>
            </a:r>
          </a:p>
        </p:txBody>
      </p:sp>
      <p:pic>
        <p:nvPicPr>
          <p:cNvPr id="7170" name="CP3 Ink d40affc1-4db5-455f-b5c5-61507d9bcb8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913" y="150834"/>
            <a:ext cx="8824254" cy="63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Big Picture</a:t>
            </a:r>
            <a:endParaRPr lang="en-US" dirty="0"/>
          </a:p>
        </p:txBody>
      </p:sp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228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228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math.c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4"/>
            </p:custDataLst>
          </p:nvPr>
        </p:nvSpPr>
        <p:spPr>
          <a:xfrm>
            <a:off x="2514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4800600" y="32766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4800600" y="42672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libm.o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2514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2514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endCxn id="13" idx="1"/>
          </p:cNvCxnSpPr>
          <p:nvPr>
            <p:custDataLst>
              <p:tags r:id="rId9"/>
            </p:custDataLst>
          </p:nvPr>
        </p:nvCxnSpPr>
        <p:spPr>
          <a:xfrm>
            <a:off x="1524000" y="6858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>
            <a:off x="1524000" y="16764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>
            <p:custDataLst>
              <p:tags r:id="rId11"/>
            </p:custDataLst>
          </p:nvPr>
        </p:nvCxnSpPr>
        <p:spPr>
          <a:xfrm>
            <a:off x="3810000" y="6096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3810000" y="16002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3810000" y="2667000"/>
            <a:ext cx="990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>
            <p:custDataLst>
              <p:tags r:id="rId14"/>
            </p:custDataLst>
          </p:nvPr>
        </p:nvSpPr>
        <p:spPr>
          <a:xfrm>
            <a:off x="4800600" y="22860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io.o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>
            <p:custDataLst>
              <p:tags r:id="rId15"/>
            </p:custDataLst>
          </p:nvPr>
        </p:nvSpPr>
        <p:spPr>
          <a:xfrm>
            <a:off x="4800600" y="3048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calc.o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6"/>
            </p:custDataLst>
          </p:nvPr>
        </p:nvSpPr>
        <p:spPr>
          <a:xfrm>
            <a:off x="4800600" y="1295400"/>
            <a:ext cx="12954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math.o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>
            <p:custDataLst>
              <p:tags r:id="rId17"/>
            </p:custDataLst>
          </p:nvPr>
        </p:nvCxnSpPr>
        <p:spPr>
          <a:xfrm rot="5400000" flipH="1" flipV="1">
            <a:off x="5867400" y="2971800"/>
            <a:ext cx="1676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>
            <p:custDataLst>
              <p:tags r:id="rId18"/>
            </p:custDataLst>
          </p:nvPr>
        </p:nvSpPr>
        <p:spPr>
          <a:xfrm>
            <a:off x="7239000" y="1905000"/>
            <a:ext cx="1447800" cy="76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calc.exe</a:t>
            </a:r>
          </a:p>
        </p:txBody>
      </p:sp>
      <p:cxnSp>
        <p:nvCxnSpPr>
          <p:cNvPr id="32" name="Straight Arrow Connector 31"/>
          <p:cNvCxnSpPr>
            <a:stCxn id="11" idx="3"/>
          </p:cNvCxnSpPr>
          <p:nvPr>
            <p:custDataLst>
              <p:tags r:id="rId19"/>
            </p:custDataLst>
          </p:nvPr>
        </p:nvCxnSpPr>
        <p:spPr>
          <a:xfrm flipV="1">
            <a:off x="6096000" y="2514600"/>
            <a:ext cx="10668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0"/>
            </p:custDataLst>
          </p:nvPr>
        </p:nvCxnSpPr>
        <p:spPr>
          <a:xfrm flipV="1">
            <a:off x="6096000" y="2286000"/>
            <a:ext cx="1066800" cy="381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>
            <p:custDataLst>
              <p:tags r:id="rId21"/>
            </p:custDataLst>
          </p:nvPr>
        </p:nvCxnSpPr>
        <p:spPr>
          <a:xfrm>
            <a:off x="6096000" y="1676400"/>
            <a:ext cx="1066800" cy="457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>
            <p:custDataLst>
              <p:tags r:id="rId22"/>
            </p:custDataLst>
          </p:nvPr>
        </p:nvCxnSpPr>
        <p:spPr>
          <a:xfrm rot="16200000" flipH="1">
            <a:off x="6057900" y="723900"/>
            <a:ext cx="1219200" cy="11430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>
            <p:custDataLst>
              <p:tags r:id="rId23"/>
            </p:custDataLst>
          </p:nvPr>
        </p:nvCxnSpPr>
        <p:spPr>
          <a:xfrm rot="5400000">
            <a:off x="7048500" y="3695700"/>
            <a:ext cx="1752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6934200" y="4572000"/>
            <a:ext cx="2057400" cy="1828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Executing </a:t>
            </a:r>
          </a:p>
          <a:p>
            <a:pPr algn="ctr"/>
            <a:r>
              <a:rPr lang="en-US" sz="2800" dirty="0" smtClean="0"/>
              <a:t>in</a:t>
            </a:r>
          </a:p>
          <a:p>
            <a:pPr algn="ctr"/>
            <a:r>
              <a:rPr lang="en-US" sz="2800" dirty="0" smtClean="0"/>
              <a:t>Memory</a:t>
            </a:r>
            <a:endParaRPr lang="en-US" sz="2800" dirty="0"/>
          </a:p>
        </p:txBody>
      </p:sp>
      <p:pic>
        <p:nvPicPr>
          <p:cNvPr id="8194" name="CP3 Ink b4fb95f6-fcd5-43c4-84fd-60de2b8e0458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7382" y="535587"/>
            <a:ext cx="8333076" cy="620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5" grpId="0" animBg="1"/>
      <p:bldP spid="26" grpId="0" animBg="1"/>
      <p:bldP spid="29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J1HAOAgAQdBIoKvAcBECnbS0TTpNVHjnjCZemipAcDCkgQRP//A0UoRigFAzgLZBkgMgkAgIADAXvCHkUzCQCAoAIB4cMeRTgIAP4DAAAAAAAR5ezAPx4agQGCgAAAAAAAAAAABKEoAD8BfgMAADx5AAAKdCCH4lLiU07nQrEVjkci0UhkKgcHi8VicfiMViMLj8Hg8FgEFIP+BQb+BQd16DGY3HOtxNKisTrequMghPFHLhfj1rFNBOMUKwjJON+Dw4xcwCE2EYmLli1yY2a3M2bN1rRy1wrcWZu5W4sTRy4xOG2NniygClwUhPndPnddeK+auaOi2bRCkb4cOMCE/Aol+BRPFaGq+aKtZ55Vw3jEhd5OptvnnjlRxz5PFwRwZIAhNhGPJjbMWLNotZNszJa0zYmS3DjbsVrNu2aYWrRuyy5MoApYE4P9bp+t14XG9brdTOr4RVCE/Ath+BbHZHFXRW0IwvGuW+HGheGMnFLmaY44ZUsduhQxYQAhNhDTExyt8WJytcs2rBa0ZZmi1zhZY1rdvixZXOZi2YsHAAprIIP9kN+yHb1xdHDFVNzvnPObq+jwL5VfAIT8DYH4GwcEMfGywrGM4zXhTTacYVpOk4YJ4ITwZCEePlx1jNGJEQRTnOufioYgITYRjxtMWZlmaLW+Zq2WtGGVstwsmeZa0zZsrVk4csW7DCAKWhOE+4k+4l0zhnxVySxWwZowTmCD/gZc/gZd6OnHldXd8ddb3cCF4ErgZHAzyxxwx14HNwRxYoAhNhGJo3aZsOXMtcN2jda0aYma3C2zMlrNg0zN3LnC1bYsIAppI4P91t+63O+uet6npdeRkmZ6uHNEoqzwAIT8DVn4GrRmvSMGXNnRjEhJquklr2bTCITwdGVeHhyznGacYRCUARrl7sJwxCE2EOWzRs3xOWC3M2ZtVrRw5ZrcOZk5WsmLdjjxs8TLK2xgClYRg/3vn73Pjyc+W6TVzM8AhPwLgfgXDhstPNGUJ0y1x58AhsWTsLCWcXBwqHhZGzgINIAhNhDlixaMWeNqtzNW2Va0YOWq3DjaYVuVvhbOMWHCzys8oApmG4P+Av7+AwmZxvlXKq1c3ed8658uOuFag/4Gdv4GbcXq6tmbvNzuLrfK66eD4ACF4Qw8MObplhjhIUMKGNXXjZ4meCE2EY3DjE2aM263GzyMlrRvhwrcOJswW5HLRq2bN8ePJjagCnIhg/4D+v4D7evSedc6rv269OWEVlnjmZnFTHAAhPwMwfgZXw5JaeBlln0acWPHCMp2lSVIwnbXa95ghPDmeG3PhveMYoowigIFa7efCsOYITYQyxMszHLiyLWDnNiWtGuPKtcZWTha0zZmTNgxc5MLhsAKVhGD/gUm/gUn7bx11abqZh4QhPwKkfgVJ4SzBBHHbPhzuOCGxVRwEDWxcHBwcLD0M2gVoCE2ENsOZtka4mq1oyYuFrTLlxLXDhliWt2rTMxctnDdhmYgCmUeg/4F9P4F85xWeDEQLzvjvd2pwiKwg/4GSv4GM5zw3M8Z2zio5Y6MGO7Ob5iF4QxMMuXnnjhhhESCAgjU26dCwQAhNhDLLlZMsWJwtcMMrZa0ZtHK1w3YuFuJgxc4muFyybs2IAprHofiyOMNoQKBEI9GIpHIdBIPEY7F5DIZTF46hMDhUDCE/B15+Dr0Dq8pFOMp2jgUha9lYYSE8PcelePcnMrGMIxE4zrxc6GAITYRlysWbhm1YrcjLFkWtGzBstcNnLZaxx5c2ZwzcOczlsAKahyH4tDi0ZnMgWKCxyPRSGQSAxmNx+Nx+Lx2EwODwQCD/hLy/hLz69AeT4EZmyojtnpMJkCE62CFc9bxnWcYzIwjOM9PJucIITYQ5zN2WFtkarcbZhmWtMrPKtcssrFa3bMGrBnhxscTZuAKWxOE+cM+cNvCs80s2DRi1Yka3iCE/CWN+EsfNk3T4EaXrlyz048d8ICF2UEEGNrrlllRy16mCFUAITYRhYsmThplbLWGPEwWtGTHGtwt8uRa0cY8Lhy3w5HDNkAKaReE+V++WPw3nHBDRm2atGSObLbTdcCG8Ha3g7PjpiWiqCMkoSCiYuPlZWfi5eRhYuAAhc9ZFHhb544J4UcEsNdORnhgywAhNhGJw1bZW2FytYsmLda0zNm63EyxNFrFoxzMc2TEwZOcYApWGIP9YF+sDB2763rdXF4bqrCD/hQ2/hQ3B2vpHRhGc3veeYCE2aq3nCaMYo1jNPL0bxbAITYQ2bssTPK2brWOPM3WtGOVstw5G2FbmzNHDdmxaNHDVmAKeDKE+sO+sPAXsAxY2rXunCmCCV2PHlz5645xhLBmtojkg/4UWv4UWwHPkA3pz5ZxepxGo1GIiIWzHhuOfFyAg/U5ddzvK5mJmEialEwiQJCV79PwbighNhDNxjbuGGFktatm7Ra0bN2y3E0cMVrlxjZNXDjDmcZWwAp5KYP9nR+zpcufheH5GcImc3x3vObvE6dHatIrijjUgIP+FXL+FXNw41cXMzcWRERisViMTU2zHG+ObsCE52yk+DprOc4ThOEYRhGUZI0iiiVvy9s4O8AhNhGZwzaN2WFwtx4mrla0Zuca1zhYN1uNnmYZMbBs4cZMoApgGIP951+9Hy3w49J4NTUzO9eHiMwAhPwn1fhP/pmhunqjmUhKM644a75744TwprnfDW9YznGE0axw9HLGUCE2EOMuTC5YZWa1vlzMFrTKybrcLRw3W5mzho5Ys2mZtmYACkkLhPt+Pt7cfEmkwZaAg/4Vlv4VmY3U3Nb4AIa8gYKDqZWbmYNHACE2EOGmTG2wsGa3MxYuVrTK4bLcWRzhWtHDNtiZY8rhphYgCk4Og/3uH72OUdazuNc9QIP+FVb+FUWarOJ5xznjzIbFFDAxs7ExMTN0sCVAITYQ3a5MbZgyaLXOJwyWtGLFgtwsm7ha3zMGDZszZZseLIAKOwWD/fSfvm+LQIP+FNj+FNuHYIaWhJediyE2EM3GTNmb48y3NkbNVrRu0cLcLRkwWsmDdnlytsTDNhzACmojg/3/H7+Xic+G6sO14mF9enVcL4ZhyIP+FRj+FP/riuPDNbrub3KI1jGMIjeOPF3AhOtqhDi5b400RFCKCMIThOuftwm3ACE2EM8eHHmx5GS1oxxNlrRs5ZrcLRi2WtGbRs4ctmzRpkaACnQlg/4BXv4BX+XPtGdTTLjmec5m+U8sYrkRnWZmwIP+FVr+FVvlzRMzMzccvB6U5TwzyuibcZvnnYCE8GTlPm55zjMRglCEICcKwjOeHwCnDAAhNhDTGzbs8TBmtwt3LJa0zZmC3DiaOVrBkywtXLBvhbOcIAp0KIP+Avb+AuPM115bqUpWePwvKcOFcq4ViMzm+diD/hQY/hQh6cOl9JiZ3nc8zdRGMYnVt3u75wVIhPB0ZR59cNYxnCcJghBJCJNOsd/VhWm4ITYRkwsMznC3YrWjbEwWtMTRitcN2LJblxs2DbG1zOcLLEAKSQyE/AAx+ACO8IzloOJhgv6T6/pPvcbgeYbB0PAQM7Qy9nAwcBLAITYQ0y5srTMzyrcuFw3WtGDZwtcZHGZbhaZGblgxxssbRmAKUQ6E/Avl+BfPRphCqGO0seKD/hUC/hUD5c+UGuLnw4iGxdRoOvjYGHh6+Rg4CJAhNhDDIybNGbJitc4Wrha0YMsK1y0ZuFrVvjaYnDBjhyY24ApICYT8DEH4GMc23BiWuIT8KEX4UL8VK4seDCCHsEhRurwuAQOXACE2ENGbTEyysci3FmcM1rRvjyLcTXLjWt2rhi1YuMLVm2wgCmwgg/4Gzv4GwZjedbOPC6co1VXa/BOM8vD8IIT8KVX4Ul6o48WPNnxY8mVa8UQkYo4dWsCE8CWlHg78c4xIwRhGERGs8/LwxhxgITYQ3yZsTjKwxLW2NniWtGjNqtcsmeNblbtMLdq2yY22VwAKcSWD/gcw/gch7sd9c8XEazjpWmEXnju8inLToIP+FSb+FSunbfTjwmc8+HHvOZmKxrtWqxKes8d7hNnSjTh48dYxnEjCMIkAITjfp60bgCE2EOGeTKzbMsq1k4YslrRu3wrXONuwWscjJw3yNsmVmwYgCm4ehPwW1fgtr0yjppezJkaJF658eMnk2T2YgIT8KRH4UiZy1Y8U6VZ9WGMI0lCMJ0zxnrTAheFMfBh8DPOngjhQwQoIRDPj8nBHFmAhNhGZnhbYmzbMtxOMuRa0cMcy1w2bMluJjjZtGOLE5Zs2YApuIYT8F034Loa1rmnallITvlnnnlpfBC2Y4Ua2uIP+FPr+FO3r4G9XU3NzuOdbi8XhjBz5XViF4qzsLVyxwwkKFGIYICGCfB5OFBpgITYRiZY8eRphwrcuFllWtGbBgtxYm7daza42uLDias3GRwAKhAEyg/4Muv4Mr4mOernd1RfgYwlnfHXeCoeFGkXnPfHXPTv248CD/hTg/hTZqNceFxa+Z3uZqMY5Z8TJN8WuqWFT4F7z06xIhPFm+MOrpjWKMYRiECCEQjCIjBGCNcfgOEWIITYRkb42uPJkwrWONviWtMzjCtcsGbhazxY2jXNjZ42jVgAKdCOE/B1l+DqmUJ4IynOOWlcuTg5J0wZbYp0jgTzTlKKD/hVC/hVBTuriTXg+Bz5KnXHxuNTVnGb43sCF4KwsEebtTkJBDEgghgIyGGOvYxRwQCE2EZMTbMzZ4XK1o1bsFrRlibrXONthWtXLVoxws22LKxYACm8gg/4SKv4SH+bfPXHThjpjVL3x657xeM9uWOEAg/4U/P4VA8OWfC48LiZ3m+M8Zuc04b1UayCE6XAllw3z4YznGKaKMJwhFffyUYdQITYRhxN2eTC3yLXOVoyWtHDjEtwsmrJa0ytMeZsxct3LPEAKYBSD/hNC/hMtuY58uMRMzjwajrOQhPwnXfhO7pi0T2SpSNatcdts+MCGwBCQkDKy8bAwsDComBm6uCgYKqAhNhDRxlbsGGVktZNMeJa0ZOcK3C3Zt1rRzky43LTG0Y5GoAqfATyD/hME/hMF58tX4FcKVc9Y8Gt1uq3268uOuMXczDDwIxcRt4PLnEXVnTMAhPwotfhRbvbZWRG8cc8sMcK0hS2SVs0c06TjG88eNPGjKUsE9V5Ry7NpWoCE8XcGMenjxwnOaM4TlO0ISpBArCqKaE4IoIQIwTnPT3YRhwAhNhDDG5zNsmXKtbM2mVa0btmq1wzyYVuVwzY5szNlhb5G4Ap2JoT8K8n4Vz9uyenhZzHixzrOMZTtgx4KJIEbmaaD/hTU/hTd1PDcSmOMhFRTxt8FTE8Y8MzxyIXgjBwxaWeWKOGCOKFHJPEiCKWKVHLiczBHFmghNhDJhhyMcOPMtxMXDBa0zM3K3FlYOFuVmyb5W2Nu3yNmQApuIYT8LeX4W7YxjC8oY8WfNW1IYkpk16Z+FjjK4IT8Kan4UyaRz8LPLPkywjlnWcYpQpajBMimhPD2mE+fhvGaIjKKMoooxrl5OdGQITYQzbZsrFu4xLW7Ni2WtM2bItcMWuNbkaZcThgwzOGGNyAKaxyE/DUN+Gn3DGHLzY6JQzLShOEcctNIowCE/CeN+E+OcOJr40s0s0JURjPDHLTgstb4QIXWRSX11yzyo0KWCFDLHPj8Whk1ACE2EM2jjHmxuMK3C3aMVrRzixrXLXIxW5MmJjjYZWbJjlZAClEPg/4Zbv4Zb41030rFbnfOwIP+FWL+FXt0xOE6zmMwhsCIKDn42Pg4mPr4GBUAITYRmZZGzds5yLWWRqzWtMTZgtcY8uJbiwsWDVq4xYmWJuAKTw6D/hro/hrdNeDU3VrohPwp6fhTljSGGjTkys9QhsUTcCrY2JiYm3g4WEgAITYQybZsrVy0brWDNuzWtGzhytxMMrhbjxNG7Vs1yM2OTEAKRwmE/DbB+G2PFpsaNICE/CfZ+FBvdGmhCICHoUJgshm8JgqZACE2EY8bTGxxZsK3E3wuFrRsxcLXLPM3WuGONyzYNmWVzjzACl0Tg/4cGv4cFTjy443VozyvpeCD/hNu/hNf1qPCnE5vOfBnrXOwhseVsDAWcXAwsDCwMLByNnAQMBJAITYQwa5XObNjzLcrly1WtGDdutw5G7Fa3ZOGDVljyY8bVyAKciWD/hyw/hyl5+Ezyult3ve8t01rg4RqL4XW6kCD/hUI/hUJRjjVr3MynEctcK04Wzd7jrnMyIXhLEyxaWeOFDBHFCQEEMUMEKMjlwejhKghNhDBjia5XOZitZ48Tla0aZMS3FkbN1uXIxyuMrNvjx5soApoJIbjNuNrsl/fADBEVMT0hIQyRl5ebmZWJmYkAIP+IWL+IWGXLmAPD4WgphNTVwCE8NcOd71vGsUYlUIxijJEnPf0UYagITYRmyZGzLJkZLcOZxjWtMjdmtxM2rZbkZMMbhw5yYmDNwAKYRiD/Zrfs0ZvjwmHO1xnVR0xrEaAhPxBgfiDZxYt+7HicKOKVpIzacOfHcCF0VUVttM8MsKWCGGGOfD5tCxQITYQ0zZnORg2ZrXLhtiWtHDhgtc5WTVa3ZMM2ZowyuWbhiAKYByE+1q+1/lOlI5KWolOd55Y1jPVr1ZKWIP+IYT+IXnTfCZzec3m6uoqpxE7mITwtVHm571jFEEEU8fTwmwhNhDhm5xMsmVstxN8mNa0bOcy3FhctVrFpmxY8LDE5aOMwApXE4T7sT7sU02z2nClsUtSkYCD/iE+/iE/NcL5TiLnrPHneYXgCeKHF4meGOGOOW/TwSyUACE2ENWTJo5a5GS3Hja5lrRizbLXLNs1W4WTDIxaOW2VtjxgCnEgg/3yX75vM8eHHk5R4GL4XPHry59amsVPbLCD/iF2/iFtiM9M1meeOOZmHLeu14mceHw73YCF4MwMEOXvljjjjhhIYoYoIBHLhc2hgyQhNhGJwyZNWTfEtaOcjZa0csWq1xlZsluTI0bZcLRxhYYcgApSDoP+ADz+AD2r563U75TGAIT8QhX4hC9Uq4pUjWGOOsCGyZfoW5g4ODi7GPgYONAhNhDHCwbuWLjKtbOcTZa0c4Wy3DixYVuFmwbNsmJwwy5XAApXEYX0DXoL6V1uIow12GslqlprhPxBvfiDLxYKWpGee98umtSGxtWwMHUxsDBoGDh8BwEGhSE2EZm7VlibYWy1s3cOFrTGyZrcTLLjW4XDRszb5cjlkwYgCngpg/3x374+6cl8r1GFTjc899d9561OK5VVZ11uuPCE+iQ+iRx4l6CcIwnJK0M0NFNmDRTBCUo1yx048PDygIPHneDmbtcJBUYxSpnN2u4nPHy/BzHIITYQyyN2TVnhbrcLTI4WtHDFgtcNGOJblZOMLPC4wtMLNmAKUhGD/fUfvqQ3xvumZ6a8QIP93l+7zDlPSNVG78HihpSggo2JhYWFgYeLn5uBgYC0ITYRjc5W+No5yLXDZg4WtMWVktxOGjFbmct82JxlzZmjNmAKgAErhPwHlfgPL4MmXBXJDJDJaRCtWfBeJFhnPDC8IYMGbBgyAIP9bR+tpxHDPLdW78ud53BXJ25axGLcWd31nwePh72AhN3MpHg471rCsUQRhKKBCcIwjCca6eunDcAhNhGNmzaMGTRktZ5cbRa0b4cy3Fhxt1uFxkcMszlnlaN8YApcFIP+BY7+BY/p4M1zxvEtX0iKqoT6d76d+mKWiWKUIzjjZ8OXDhCGwIhIOdk4tBwMGhYmbn4CBgLgITYQzYOWbBwwxLXOZwxWtMjlytcZGzFbjy4sOJmyyM8rRgAKZhuE/Ay9+BmmMa5GKWBSKeNe9cm3YlikhPrBPq7aUy4KxwzrjjjVlGENnD4WWFLgheGsjDPlbY440cKGGBEhlvycJrghNhGFviYscbhktb4cbda0Yucy3FhyY1uTG4ZtmTFuzZOMQAp6KIP+B/b+B/flzrjqU3DMaPIRUbc887uV6z2RygCE+nK+nLy5Nk82C0JVjfHh1stYxla1skLRhGscdWOeEITwFiQ5OPLOM04ThFFCMEIIREY34fLjCPUAITYQ0YM8zRywcLWbds2WtGmNytcNG7FblbuGuFq1xYcTDCAKZB6D/gmO/gmjTq+kR411E3fcZhEYycCD/WdfrI975brPHh1mZmtDwMnPlzPHheHsqh0tMcMaNBHEiICGOnJ4OFggITYQ3y5GLJm0bLWbnDiWtMjXItwsWzda1asGWTHkYYW2TIAKXROD/gqQ/gp/vO+fLdccXOs4xiCE+mk+m12aN0s1IRrPPPXlw5cIhsIQ8AqZGBhYGBg4OFkbOCg4CqAhNhGZwyYYmzHKtw4szRa0yYcy1y3xsVrLM3YZGObNhZNmAAq7AVCD/hGY/hGZ58jtTpjgwibveZzeYSjNXdzNwRFRE1ms1aUwm673vv368V8NdPI14XLhoIT8Ren4i9bXMNKkZQlCUoWYIYqaLcDFqzasGCa+PHpy3y3vPGw1rHDGsaq4cmW01loUVrhhnx3xgITZowpqxnNNGMJwjCMITlGCE4yiCEYwCdJ0mjBGEYTlEQjKMJwnXL3Yxh3gITYRlyMXOLNmyLcjLMxWtMuNqtw4mrVbjwscWNy4xOWbdiAKgAEqg/4YPv4YU8rnlXCOGfEuSVxz6bjdcW73LOL7Vy1ghPxQOfigXWwY8U064bZ71IQzQ4EskpQRnhTjDbDHHmxAhclkIocbh5ZYYJYIYYI4oYEEkIQoUJLHg9HFC1QhNhDVjjyZGLBqtc4cbda0bNGa3C2yZlrjNiYNseZrkb42QApjFoP+GV7+GU+erwc6zUYxGoxMIoCF+JrL4mvaDJU3TTSTRxx4GDC4O++khsCQUFD08PDwcDBoGBQsHI2cBAwFkCE2ENG7Ns1wuXC1o0bMVrRo3YLXGZljWtmGNuwbZMjLDiYACmQZg/4aGP4aH9zE8I1rFTOZ5zvHXXCOgIP+J9T+J72q1ut5z3d3Oc1GpjheAIXgi2CHP4FLDDDChhghghtyN6DLACE2EZsbJljYYci1uxysFrRk5ZLcLnMxW5MuRy3c4czTHhZgCnolhPw2dfhsrnOmuFU52jghuYIUjG+PDnre8J4KZktQhPxL3fiXZxZMUKFb48uHTpncYsGDNCyEMODXjbSF4YxaLXyxwxwQxkMEcUMUMSBCQwz4HRwRwaIhNhDbI3YY2LPGtYMWLNa0Z42K1xjatFrfK2buMThzjc5cYApqHoP+HQz+HQ1fHLFajwIYu2czdzHPt16WhPxO1fidraseadK1y4MtYRhaVqShOmm+LHrAhPCSEeXw5xnFEhFCEUJxx9HTGGghNhGVlkcNGTDEtzNmLNa0xtsi1yzZtlrdkwZOGTJvic4cwApQD4P+Hhr+HgvOc3ma3iFYhPxNCfiZ3zYoZpQhjjfHl1iGxdPlzGoeHjblAwFQITYRlyOM2bE4YrcWFy5WtMjnGtwtm7Vbmc5GGNxlcOGGFyAKjgE4g/4QIP4QITnycmMY1C85473V8p4VqazvN3txZnnuNojWO1+BFciD/hgk/hglN6cubN5q4rk7RwrheK0qNTOc3xz1vNyuFb1zrxYohO5amXj1nGMSJKaMERCMIkUYRhFAhFCcKxz92E5dICE2EOW7LCzyOcy3HhYZVrRmwYrcTFvmW4WzRw2ytW+LI4aACngmhPwqCfhUPw4EaQtCF9WvZtyZWCsZVhVe86wrmngxYIP+GZL+GZO3bekTPHlzM4csaxjSbzOd88769eqF4IwcV+XljjhijhAQIIYoUJHBPXqYpYssITYQzct2WJvkxrWbBtjWtMeZytcsczRbmxsszPNhYOc2TCAKWhKE/CwF+FfOc9ejLTDJHMlghICE/DDR+GFeWCGZZOGVpy3y1IbFk/AxNXDwcHBwMPAzdKgYC0AhNhGFu1ytMmNitzZnLha0yuMK3EyatFrTIwY5seHNkZuGAAppGIT8Lgn4XA5xniUYdm3NjY6YcWGmK+iD/hly/hlbVvhtnvw4881uN9L3w3wAhseWMDI0sLCoOBgYOAg4GBgYWJoYWAgL4CE2EMMjRs0xZGy1njx4lrTLlyLXDLIzW5sbRqzaOHLRtkyACnklhPwv3fhfltWMsssMKxglTBTBKlYVvhw3rWEdm3YxAIT8MEn4YKcWCmiGKEZ1w48ePHjRhC2K1qUnGWe+DDtAhPBUqT4+vDGcYooxigSSEU45fAJHgCE2EZHDJwwYZGi1m0yNlrRzjzLXOJxhWtmeZxkaOGWJi1ygCmsfg/4Zkv4Zk743G+EY4X42cZZnjjcxGca305iD/hkm/hkn5Q7XW3HnXeSMY5Upvny589iF4KtjZnByo4UIhgIIYEM+DzKGDPAhNhGXLmY427fEtb5czZa0cMXK3FkbYlrZk5Ys2eHLmxs3AApUD4P+Gpz+GpfeZ3qJ1vWLAIT8L/n4X28ktEYQy015dOMAhsqYDgYe5hUTBxt3AQsFHCE2EM2WTE4ytma1owa5FrRs4crcOJszWt2TFg3xMMWNxmcACmodhPwqVfhUrTjTPm4ODHLDCVIYrYsFJRxVquCE/DMt+GZdlhi27Ne7HmhgpGkIzreOWFZzAITdCUoQjON6zjOKInG+vk4TtCE2EMmbJo4zMmK1q1ctVrRswZLXLBjkWuMrhiyZsWLfCwxgCq0CswGD/h0s/h01pOHgddca4lzEVUhWyEImZyuHLwfAHhS5a4a8Dl25YxjFxWZm99efXr358d559u/hcYOfTqcM0xeLze7yisdKql3vOeMXU1y79ucbcc2u5jM8evHOZuKjUXmXDWu3LwuXR4F9fI8nwvDAg/yJH5GdweE9DXha5VjN753ve+PPm8fnx8Hr13x1XDt08Dp0jhvQ56iRKcZrcCE6AkVdKsVZ0VWta4YxFUu25nO545ze8rmIziJiYi1XMRmBExMXRShGYuUJxmrAg/gKs3z3d3dxMySEwmCSYRcVEzCYkAiSJETMExMTAAAJgEJgEkXAmpCYTAAJgBEgAIkud55+X3iPhYAhNhDnCxZ5srZqtbNMrZa0y48q3C5YNVrjE0b42OZlmaOMIApwI4T8T8n4n5ThX3T4kNEsFpSnCsaxx4cd8M8cc+fBhwiD/GHfjDy+vDnjNXJEVGGKqYleuLOOIIWjRQxY2eWeCVGhhghQwAQwy4PLjZAhNhDNqzbMszDMtc5czha0aYsq3EywuFubK2c5WDRhhYMWwApeFoP+Mnj+MoXO+vgc+zpWsVpwzhEghPhHPhJcWavCvkjGcazveWet5zCF2iKnH0xyxo0MMNNenijiygAhNhDlnmzNMrRutaOGuZa0ctcy1y2c5FrZqwcsG2Fplcs8QApsJIP+M5r+M5svjyzya1VVMbvjz3x45NOHgNYwg/w734d88Tr23qZzc5zeZnZTGNVrj5XVeYTd0KR4Omt05xhOEQnBGCMUZ7+WYCE2ENMbRg4ZtWC3E2buVrTIzcLXGbNlWsmjRyzwsmrlizxgCpABOoP+NPL+NN9nHet5zMzjk5csE548+XOYRPDj06+JbFTK7nOyb6XigIP8Ol+HLw7deUxd3ec9c8U1HDWuTC3Xp1ieKbpStViIpfTw29iE8Ra7V6+OsYoxhFGEUIyARQiRgjCMpyiQijOvP31hECE2EZmbfKyxsW63M5cOFrTK2brcLTNiWuWzTCyas3DHM3xgCooBLoP+N3D+N2mLz061dzKeHg+Bx4VGMRpUw3ne+fHjtnlPblrkhPiJviGYZMfAw2rK8Y5cuDDvvhz5csFNGDZu0ZLWiVnjprrhy4yE8WcGPB2xwznGMUSMEYICEIwRQnCcJ1x+AZTlyiE2EOc2Zxmb5cK3FmyZVrRjiyrXOZq2WucTFszbMG7lu5bgClEQg/45wv45w+XOuet0vRyshPgsvgs91ck6QS2xzsuUhsPR8GrZGDhYGHjbVAqIITYQwaNmjTHhcLWuNs3WtGmVytct3GNblZOWLli2Z42DlwAKTQ2E/HQN+OhOcsWvVa9r5piE9ie01LXtmz5MtJiGqpaChZ+PiYurlUDMACE2EYmGPM3yNXK1yzw41rRlmaLcWbI0WsWrBnmZMGbZrkwgClwVg/47pv47m+fDPHhut6zJhDgAhekOobq8dBdNZFFDPDgZMPg0t4CF01UkePrnjlQwxyy4nKo4tAAhNhDRlky48rBotyt2mJa0a4cK1wxaNFrJm2YMG+LEzcsGAAp0JYP+PCb+PBPdazqy553nN8Ymo4a1GqhdeL5HGZCD/CHfg/eeddcdY3mJmsVXLHJ4WeCZvPV33x42heArUOhjnhjhISCCCJBAhRkaWfWwRxVAITYQ4cMMTBq3yrWLbKxWtG+XItcN2bBa5b5WmTDlatGrRiAKbiSD/j2U/j2LmOPbvW1denXhisaqIiS4ljnqVoT4OT4NVTbzt+DCz4semN71jCErYJWhKUcFZACE8DWOfljecSJGAlFBFGc8PTxxYiE2EOHGPK1ZYsa1hhaNlrRm1zLXDjJjW4WLlpjauczJnkZgCp8CswGD/h08/h1N7OPDhx8KXTh06dOXKOGLqrXvPHrvjvOZZi95u+vbuHTry443VqvEUrLO53cKrUam4znHk6mbXeePPfOczNTilkaRjEYicTEU1GIqdXEIcvB5YQpF0pUonMzd0HgeD426qIP9Oh+nVpz5b1eLjMSsmLxMxETREACLgDp18TipA1UcNYiKyzm7ytmbXz1m1wImYmYQiriJXUpoEwmaurhMLiceHwlMZXO7653mVa124Y8LnyOXPhErg/U8DrnfGbkklKUiYAAACJmAiSJiQJqUTExMSBVgiQmAIkhMEkSESIkITAmJi6uEwIkRdXE3nw/bk+EgITYQ2aNGrdw3YLWbLM5WtMOTKtctcOJbhyZcOPIwa5XDPKAKhAExhPxPsfifZx4mS0s0tFMmDNgzUxSxUyQta0Ms9efbt068+HPfTlOLmnPEg/04n6cWYeD03WazcStU4VjThFYRJdzd3JuMXQCD9zp4ed5u5tcSmLhBEokmJi6mZiZX19k0ITYRmxuGOLJjzLW7lwxWtMWXMtwuceRbiwucOZhkY4srVsAKeCeD/ju4/jvJ3x5c+F8q1w1ioTc55kziIqk48Hws1ACD/Rwfo251rfC4mON5vO4uK6HkMRV3PGPDx4fHYITwlWVejWs5poxhOEZTpOgjCKMa4+veLcAhNhDfDlb5WmHGtcZMjBa0YMW61xjYtFrVoyYuHLZkxcN3AAptI4T8egX49AwveWWl7MWLJgorXHlz4YxhonsyYLCD/RcfouXPk5c+m+WeW8WCKuYm9z4Ob62AhOJspw6wIxVnGsJowiCMa36OkxAhNhDlg1zOGOZutwuGzRa0cuXC3E3ZOFuHK3Y5MeTNlw5soApwH4T8e8X4918cI57Y7VxSwSoXw1z46yjohojokIT6Hr6IfFn4WHIktGME4E5RrDHTG4eCYIXh7KwYu+2WOGGGCOCGCGCOAhjnxuRRxaohNhDBw3YOMzPCtaMcWJa0xY3K1yxyNVuFqwZMW7LK5YZcYAp5J4P+Pj7+PivUzy3U5njHG+M5mZ1fKOUVFxlnhx6Kg/0rn6WGrzrcZZubpWNcq7O2eGYuc5nw/A8HnmSE8FRtXo46xmnFGCEJQhCE4RjGFYVnh6OecMAhNhGNo2bOMeNmtcY2zJa0b43C1y3Y5VrZhhxN2jHG3xs3IAqTATeD/j/i/j/Ti+vieC4xmVx0rhwalfPrw5zet6dnK6Xe7zmI5z0d+VCD/SNfpK9adJwJu8zzuU01p0uHPwPBTmIVUYpcdfA8WnHOQITwteEOzhrNOE4RjCcEJ0jCEZVlFGEYynCMITpWUYznn7cIuoAhNhDBwxx42WRitZY2zJa0ctsK3DlZsFrnI2Zt82Fxlx42QAp8KIP+QkD+QkFO8Xq6uiUcqjEVM53njnebmt9Na4CD/N6fm9fC6PIzytnfHPHjzcZmmsaYRmLzW748eYCF4CpgaOOeOGGEjghhgjihgRQQxRwQwRwxz62EwQAhNhGRyxcZmzRktb4sjFa0xN8K1w4xZVrZkxauGLXM4cZXAApaFIP+Q5z+Q5fNd+3PWUyvW+jtIIT5xr5wvBgap0lONY57acOOt4bC0bALeBhYGBg4GBgYeLtxRCE2ENWrhqxbNWK1tjc4VrRzjZLcOZkwWsM2PGyZs27BricgCs0BVYT8iAH5D7deaMbJSjCs8M8dcNV7RyQwSwSoQnbHiz6MuTDCmPFv4XDyZ4XnOcEsk8mCWCEIqrqwjC+DHSeHUIP9IN+kNxisxldzuZxfBw1XCqY2m85c66679PB6W5b7Z5c/E54zC5u48Wd3csVjlrGIavWZnj2AhPCmGk+vecZpxinBCEKQhCcJpwmnGt8dZwtkyYsmCUsN6znMnCIRhFBGATVnp6MYS7whNhGFthZYm7Rytctcrla0Ytmq3FlwtVrfJkc5nDHMybssYArWA4EDg/4ddP4djcXFR079gHJiMKmNxWeEY1jVYUxDWoxUQmZXUVhSttrmIqKF8bnjScUxM7vN7rOIikcW54zdVWIiMzzzndxMVUrzu89e3fsiEMr2sxMREmbm01NKCYceHGNdenXp4us3xm8yzEzLN3NzMyhNTEzWS8ZpCF1uazFREQiUzEXGEITGYiaiIgiUwipwxNTMWRdSiZZnGYiqphESrVxhqEGY2zSIpjl4PgdenPlvW9bopDFwi6tOL4Tz8rqAgv5Fq/kWnLufD4sACzSIG5nnGbm42KCCioZZSmiLyzc1NiETc2bBLJuUCbzZVlsorO8+PIpLN2vLbYtzc23Jc5jmS/B8/zfLnwfH8Xx/F78IDcoq4oW4uVASkolILDcLJUslkqWKCEsuwWSCxs7IuWRaqaEtjcVCLlAubzvjz69/F8fzeXHJPXjOM7e+d+PXx/B8oIL8Cem3vd3W3VlEolCWWUCUzUpKACwLA3AsWLAssWWCwAsAsAAAlAJuVKssssAAALAAAAASglACUAJQlAlBNzYC5uUCwSktkpYAWAlCbAAsFgJRLCynfP4buz8IACE2EY2bBywwsGC1m1ZslrRuyarcWZm1W5sbhzjZMMrVu4bACnckhPyEtfkJbGTE1SyMF45c+fPpz48uFWEaUjixWzUAhPwB8fgD5E9U9DNbJbNilgowTjGM4zwzz4cevPtAhJdKeOM5zRRnOMUZVkhGESc+DzYweAAhNhDVyyys8rDMtaNs2Ra0yscS1wxw5VuTFhYtW2Jw3a5GgApyJIP+PTb+PS/aLi4EHPtqK1OLXMzW+nGZ5oT8GoH4NL4QlBGM5zxnHaa1jSlsmTJC1sdk14XiDLww6eWOGCOCGCEhijgRRwCGGO/SxSxYoCE2EZWGHDkxMma3Mxw5FrRsxYrcWVtjW4mbfM1Y43DBk3ygCnkkg/4/Bv4+75Y3Gb58ufeMphiK1Gpirrry59s2hPwZ1fgznvJe1YS06N9oSSwSzSxRwVhedeDix655QIXhTHxwamOOFDBCghgIoYkEKFDLTjcXHFDsACE2EYsbNuwc48i3MwbMVrTLhZrcLXNmWscbRi2a5srlmwaACm0gg/4/4P4/16mK3jMt4zrekIuM21ucRkCE/Bl9+DLfBCuasJq58WPbON5yWlixMWPdjlnAhPBEpR5Om85xRRhOUSE4VrfHlywtACE2ENWbLC4Y5Ma3MyxslrRozwrcLllhWuGzTE0assrFs1YACnAkg/5BFP5BAZret1lO5ztxrPBquTEsceni9pCD/gzw/gzvmONcY3WVVHKtVqqJi5nnjwZ68bCE8TdGOXDjnWZGEECUYokUZ109eE5coCE2ENcrho0aZWa1rlzMFrTE1crXOLFhW5sOVtja4W7NkyzACmkeg/5CFP5CCefaeuMlzjr058qisRS9XnEgg/4MsP4Ms45azrOJu+et+HF7ulTWMXqwhPBEIT5emc04RQjCKEJwjXH0bzhsITYRhxuGbHFicLcjBo2WtGeFitw422Za5wsmDhjky5WjJmAKXRiD/kOW/kOrzFT2jlVOO+O9s9nTXACD/gwi/gwRudTU1F4mzbqzzuSF4mzMLTzyxoUMBDDDXoZ4YLAhNhGZi5y5mLJmtcsmrRa0yt8y1yxZsVrdg0bYsLho0c5mQApyJIP+Q7L+Q5OJzw4xvM8853Nr4TyrprhWE63K6IP+DOz+DO2ON4ytGahhwdo1GJjOb5133mZAhdVNBDlbZY4yEggQIEEcEMKGWfG5eCGDQCE2EOWLnJlbtMK3G3ws1rRm0cLcWJjjWt8WFs5Z4sLTCzZgCnUlg/4/Uv4/Yd568t8K4cOGqqpRtlz5buk1PIqAhPwfffg/LzJar4EZ1jjrfCmlSluBHAgreOXHfKCE8JRhHm48cZxJwiihGEYQjCMIq4ebtjHCITYRka5HLli0cLcLdoxWtMrJgtxMnGVblcs2eHM0xt8zLIAKZR2E/IGR+QMk4uTHgWwZKWVrjx543lHRgwYKAIP+D1z+D108KKqFzlZEFx3njvnYheHsmg0tcMcKEhEMEJLfp4EOKCE2ENcrltjyZcq1o4w5VrRs4xLXGRw3W4WjHI5a5HGVk5agCmcchPyD+fkH9cOWGELWxWxUhGuHDj0xvghkxYiD/g9s/g9tdovEQmYFTVW4ue+fMIXkDYw16GeGGEhQQwQwQoZcDpSHDCE2ENMmFm1aMci1jkxuVrTLlwrXDXCyWts2Jo1a5mWJmxyACnIjg/5CTP5CL+vDF623vjz43uprXDHKNSmXUeAAg/4QDP4P9/BxnizNpiMY1Gsaazi15jj1PHCF4Mw8EehnhjjgQoIUBFDAIYY4b9TBLJgAITYQ5atcrlziyLXLBxiWtMzBgtw5sTda3zNmOXI5x4WmbKAKgwEzg/5D+v5D6+Mb2tMcjwKpWc311sHgXWLhuO/DiGtuPACD/g/A/g+3xFXwynjxO9ROo4Tnp16dQm6hi6zw4hy5ufKE8MXOPyU4xRhGCEIEYRRmiEIIQjCac8fD4cYPBQAhNhGZtiZOXONutZZmbRa0wtsy3ExZMVrRgzxZmOHIxatMgAp3JoP+Rbr+Raeb48ONcb2mHRy5aqF8d888c3lccNaAg/4Ovv4Ov9dr6TqIXvOfDcc3GK4Y1UTTOOed8diE8gdWG3flnWaMYoowjCEIICKNcvgOVZZgITYQ0a5MLJjlyLcWNjmWtGWFgtwtmLFbiwtWTljkYucLZqAKXhSD/kdo/kdd5zfLdbjdW1euVaCE/B0V+DnNSu6uKdK1aYZ8efDMhsUTqDr4eDg4GBgYGDhY+1goOAnAITYRmbtsrDGyZrceJmwWtGzLMtxNnDJa3w5WuVu5zY2TZwAKeSaE/JBJ+SBVOMsurXs26NObLGMM8pyQWShKGHVrzTQAg/4Pxv4PydReufTrjOceLpHLfKtYpV2zPXlz7zmghPCEZR5ue85xRRhFBBKMIkUZ129eE5cYITYQ5xtMmHC1zLcWZo0WtG2XItxMW7Fa1ZNsWRmzY4WWNqAKbyKD/klK/kk9bz4Xi44xsRGuGMahja7rnWakhPwfzfg/hxTy8jTSqc51njrGsIrSstPJdCMQhddNFDi8PPDKjEKCOKOAIY58ji0cGoAhNhGFi4yYceZgtbsGbNa0aY8y1w5xM1rTE3zMsLTLhw42QArKAtsBg/4dbv4dhfEb0DWuWOkclYjhw5cunha5axbc7tFVjFufHwevfrmVYiJ48+vXnx3cMKm13z4cXCMRVTLne14rWoiL3fO7uqqKq53x58+O83m5zPPw9+Dx3xncTMrmIxPDGqqnDGOXLly6cMYiqqcRqe3g108XF2iE0xnRhiKQXd5a8XxOUeBogv5Lc/kuXw+H4AfB8JdkSJstms1GVFmrLsRvERJqrKIAERMRm4yeOczkmzu9vW7bd29uty4zNzQ1LNlyktyLGJrNLi5RsXNyp1u3d3e7fe92pzx68fB9Hw/B8nuewIP1tcczzXKZJJmJhNWSiUSCJAAmJgIkAEwACYmJhMCYL1ulWAESIkBEiJIkAATAAAAETEwExMwTUkSTv4NXHYAhNhDdg4cucOJktzM3LFa0bN2y3C1ZN1uPG5cZcjBnlxY2wApeF4T8V8n4r5YQtj1Y6YY5b5b3qrgxMgCE/AyB+BkHXbEpTNDVC0pQWnVfCIToaGPLWs5pzRivh7qssQAhNhDJm2xsGeJmtZt2+Ra0xs2C1zhxNlrJwyc4muVvlcN2YAppH4T8WB34sD2fDTLSOCWjFkknhx6dOVXE4GLBkoCD/gqs/gqtavlvlmptJFVUxF33T4t2hPByF9+XDWcYxiIyiIzrp6cTcCE2EMGOXDmysci1zhxtVrRniwrXDbC1W4WOHM5x4cTPC5wgCnwnhPxYSfiwFnPfxt9KwnXNO0rUlVj3w25Z1nKlMUdFI8CohPwWTfgsphgw6qymZdGnHOaLBSmiVqSgXhnhhx4cYITxdw44ePjrOcUYoiKEEpyiIxrn78pw0CE2EMGrfGxx5W63ExcY1rRqxzLcWVi1W4XORkwzNmbLDixACpABN4P+Li7+Lh+d5xmrBeuEYhM543mLhh4FYxNXfHweXgxM1V0qAIT8Fgn4LCcFMfGxyTrPCw4Y1ghklilaOC6uMxznKOCVp8K8E4582fHO4ITxNrnLs44zmRjGMYRglCCCJFEiEEIwIxnj5+uEaiE2EZGDRhizM2i3M3xZVrTK3YLcLRiyWsWONzkYtGbTCxbgCngng/4wrv4wld3fPXOMieWOXDhUM9evXfVMRHiNa1iE/BMh+CafJu0QyTpOd6324taMI2hglKNIpzxmeeEAhPEGeUebrrGcyMYooEoQBGMb8Hp0rDlAITYQyzOXOFgycrWOVhkWtGbbGtwsm+RbkyYs2Jtmc5G7BgAKXBiD/jJK/jJTyxnpXCoiZ43xd+m9VgCD/gqu/gqVtWazc7vN8Y3WcFZAheJs2aeeONGRo0ctNePQUCE2EMcrNy5ZNmS1piYslrRq5YLcLBrjW4mmZrlZOWORg2bAClwSg/4zUv4zR+bPTjEzM6uumuSE/BFp+CKHJktkjSta64adeDbhhsZU8DBXMHDwMHAwsHL1cBAwFIAhNhGVq2auMeFytwsGWJa0ZMmi1wzauVrPJiZuM2No5xM8wApfGIP+NKD+NLmbjVctYjGc8+PPdZxy5aCD/gou/goj1GelpnNXMQinGb2AheDsDCztM8ccKGCEhhr1sEKIITYQ2cuGTLG3ZLcmTNlWtHLnItcZnLFayxZMjFvlx5c2PKAKax6D/iXa/iXbzz3XGoxiuGOWtViJ5z3dXfsAg/4JTv4JQe3gR2iM3vrve973N1eL8C2tgIXjbUwtPTGjQwQwQkKFGnlyuBSUACE2EZmuNm0ZMWi1ixy5lrTLhaLXDDI5W42+PKwYOGGJixZACkoNg/4nUP4nR+N62rOCwIP+Czb+CyW4J1nud4bJV6XcXDx9vBwEBAghNhDRizY42DFgtYs2LRa0x4mi1yycOFrlniauXLjEyyN2YApHCYT8T6H4nxb2xuJegIT8FFH4KM55otGfAIehQOAwmhyOEoMAITYRicucjHK4ZrcTdw2WtGWFstc4cbZa2as2rbNjZtWuFsAKYxiE/FEd+KJ+sbZd0c0JKzyxxyx2xYMUAIP+Cnr+CmeZ4c9XJiYms1zznnPUheCL4ocfg65YY0cEKGGnE41BDoAhNhGHI3zZsTJmtxtmWZa0aMWy3E0yZFrNpjaYsblw1bZmAApYEYP+KUj+KTnix34bu91xzF0AhPwSnfglPzYskM0aQm03y48IhsVTsDAWMXAwsHEwdDQkDVAhNhGbK4cOWbhgtxtmmFa0csmC3E1bM1rdo0yYsjlzmzN8YApMDYP+KLz+KJ+I3y3et3aD/gpy/gqP1quERTNcQIbDUbAwMvTxMfcwJGAhNhGVo3xYczhmtcOGOZa0ZZWq1w4bYluFs2ytHLDJjyNmY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7ARwDgIAEHQTUCvQFARAp20tE06TVR454wmXpoqQHAwpIEET//wNFKEYoBQM4C2QZIDIJAICAAwF7wh5FMwkAgKACAeHDHkU4CAD+AwAAAAAAEeXswD8eKs8BgoAJQAAAAAAAAD6PpHwfCB9H0gfgL8BgAAADNAAAAGaAAAAAAAAASgp/I4X4fSvh9lttnrmjwFGKwWOwWGookjlrtwt+HvwdeBgnkwE2EIX4AZvgB9sowFGIjw0NUqmW2mvB14Ou2mWBdBiJsFdJUITsVnGtYzjGsKyqRiinGaFZ1254R7whNhDFizy5WTnGtyt3GNa0YZMa1ywYs1rdpiYNnLTFhwscIAqCASOG8Q53iGzk0fLxc/CyMNBykZOTlFLSUREQcPDy8TMxsvBy8SiYQIX4EiPgStriogw0mQkw0k0Kmu++22++meKe5hpqMFBggITJzJzrec04xnGMUYwjCqac54ePVToAITYQ1cucrHIxZLcrls2WtGOVgtw5mLJblwtWTBy3bNW+FoAKex6G8Pf3h8hh5OZgY+OgJySopyglJSEhIWFkZWPo4OhhYOJhAIX4HhPgeVwU1GIjxU9VK+2/B2310zxzR4KG6aawhOBzIY8d54Y1jWE4wijGcbzy6dtIdQAhNhGHNhzNmLdktaOGLFa0xOXC1y1bMFuNizYNWrXHma5coArXAYoBg/4jxv4jxwADhx8DfHxuM1dCkTi4nMTMylKb1s4cQcuet1VpjNSnF6VBbcZlERURFt8uYAHObzmbuWYMR0nyEdiD/gBc/gBdAACYXELpV1EFXVxU1MQmXXt3OHEHLn06+FmMVwjwuHga6TiGee54zxne7ze7m5nj27gAVCIRJIm444eL0IL8Ab3tJGV1a2VYpKBKBLAWFlCwRGWWVasKm87zvO4oSpQFgCxLW/H+AftsgCE2ENnDjHmx5Gq3NhbN1rTLiyLcLLC5Wt8OLFkYtszJo2ZgCoYBLIP+KAT+J/mY3rMXebOHh+BWK5MQrLd8c8+e7nPSsdNdAIT8CTH4EiYUaI2mre+W+vDrvtihgyaNG7BgtJGWGOmGXTPCheHsfHFo654Y0KEhgjghihiQQBChQwx04/ExxQaoITYQ3xZGTFyxcrWGRizWtMTlwtxMMzZbhxNG+XMzzZMWNoAKbB6D/in4/inpu7xuto68KrFYmtnXwPB8TcWAg/4D7P4D2YZ5brd83Pjxzaoxw8CInttsheFMTCztssaOCFBDDFChgjjrxuHhgbIhNhDnM2zNnLDItaZGLla0aNmK3E5ZMluLJhyY8TBhjyucIApjGoP+Kxj+Kwnjucd+itVSMzznjHPWnACD/gOW/gOPxUct4lneed8bzN641EyAhN3YlGPL04YznCKMYTjOvRzoSCE2EOHDBmyzN8a1njb4VrTC1yLcTTHjWt2jXNmw5WrJqzyAClYRhPxX3fivplS2fJplhmxwpSSE/ARR+AhuVMkdU8UVNsb59YCF1VEjKz1yxwzz53Aww4MhNhGZqyx5GrPGtzM8jJa0yOGa3CyY5luXG0aNmTPC1aMHIAppHIP+LQ7+LQ/N8PD7XquU1GZ25s63jXbEAIT8Byn4DldEMV7The871uxyrSeK8s2fNcCF4Sw8LO1yxwxwRkYQSz4HIoIdYCE2EOcLVnmxYXK1tkyNVrRljyLcTZvkWs2TjM3xt8TlgwagCnQng/4uMv4uM5jxZ4b0rWsViV9+XPjE4aF878VucIP+A67+A6/r04cfCzyuLcc5uZ4XXiOCI3Oa46uoAITpbpOHlvWsZoxhEICESMYxnXs40JghNhDhy0c42+Jktb5XOFa0YNsq1wwZslrHG5xMsWHFmxZmwAqEASaF+HBL4cE5IbWFnxMuBwEOCqx2KxVV0CWemefAw3r4rYJmCIX4RtvhHjghhwEeIkxFmEkoRT1224Gu/B24Gm2aG6jGYDAYKKyE7kscZ3VnWM4xnCcIwiijFEVx9eEI8gAhNhDJpmxOGTdqtw5cTBa0a4mq3E2YuVrPG2yt8uVyyxs8oAp9JIX4g7viDlwdNOJX0R4SrDYjDYSyaJPPhcDha8PbgZ77pWCkhPwppfhThjmwOFHZXJVO+O+fLj0488awpmxbMGrRDBCE5XGlDh48s5ozTIwiinBEnHLz7xluITYQwZt22RwwcrW2TFhWtGbhqtxNGmFazxOGmFuwYtMmZgAKhQEohfh5Y+HklBXDiWNjrjWTYLAYTDYKyiRTbbh78HXTLTFLBUmAhPwxcfhjbjauie6WzBihgnGOPDfHhw57473gwUzW4VMWKlCE71I454azrOsYwnCKMIwiRRRhNXD15xhwgCE2EMMTbJix5MS1tkcMFrTC2aLXLRvlWs2WFszxs3DXK5zACskBY4P+Ivb+Ivfnyc+SJ8R4Ucoqc9b43NomsxxjiyYY0qUzdkXGLiERAnN5rvSOHXo6zvnz57zFa5dMeVHLFYCD/hDc/hDdxlw4vA8HHPWZiYiChSo4a4dOXTpyiJnO85VhiZzvnx497nOAmb8HlzXXHgnEEQmrhueXg3xkg/M8DvmZVdza5m4kBCpImLiZJhF4SlEpq6mauLqVZoAJqYBM79Hz5l8GACE2EM22bExcNGS1u2xM1rRmxbLcLFgzWtmrVviyYWmTLhYACnQog/4nLP4nLavpV8EXGd3x3dymMVVVFQtW3bfAg/4W9v4W9+3flN1ubcZtvCtY1y1wirxe3XHit9dghPClZR5+W84zRCE4IRhCMBGKN8vfJZghNhGNk3YNWbJgtYN2+Ja0yMGC1ywaOVrPGxZuMjjKwas8QAp+K4P+KHD+KGGLY71u7tHDwfAqo1FFXFzuee98Z48r6cNAg/4XHP4XB4qeUzGZ3fO+eevPnxVrHhcvA4cMEzdeDXHjfECE8OY5T5eutZxiIwjBBAgCMIpq5e3MyCE2ENc2XHhzZXK1g4Z4lrRniYrXOTIwW5cTNnkyOHOTK2xgCloSg/4qHv4qDXO8dauU8pvpeoT8LHn4WO8Ep6sOCc2WGPHhw1CGwFBQEDSxMTCwsDCxsfOw8AsAITYQyb4crFzkxLWDLI5WtMuFitwtm2Nbmbt2jdlkcZczZuAKSAqE/FS5+KmnFexkw5CF+FVT4Vc8ZgcAQW1AhqCUR8rVy8DB0QAhNhDbHicZc2LCtZt8eFa0aZsy1w0x4VuHCzbZmLRk2aYcgApSD4P+Ksb+KrtGuuNzPFiOAIP+FNz+FMXHSo5WjrxnwQCGxFLwKxh4WDhYulmUBIghNhGJmyb4nDVgtY5nGZa0xYsK3E4YZFrlu4zN2GRgwxZWgAprHIT8WCX4sG7Vnmw5q4oSJ3rfDOFdW/dGHECE/Czd+Flmk75s8rxjWc5xjNW193B4GXJUhPAWKDk5cNZzjGEYRQjGNcfF0xhqITYQxaOWmTIyarczZgzWtGebMtctHOJa0xNczVqxzMMeXKAKgQEshPxbtfi33pda+SGTFSkpp4cKtZSlaUJ48OnXjxwpLdqzbKUAg/4Wev4We8N+Jx1mM5m5umHhIw1cZxeJiZnnjx+vHNiE8FUk4vBvOqZFCMowIRRIRIQmjXb2YocAITYRlwt8zVm1aLWjFq3WtG7jMtxNMrlbhwtMjBk5YtsjLKAKlgE1hPxJEfiSRtpUrgszYpYoShScJShGV648enLlx4cN8M71mhLNTVbJipgig/4KVv4KY+SNcenXxONTidRiKqIld3OZyicVFcJ4Zpcd8z4/DwyEzdKN8eGtZziiRQijCMIwnKcooIRgjCFZXlhjweXCtukAITYRjZZGTdyxYrczljhWtMORgtwt2WVazc4WbFplb4WjTMAKXBKD/io8/ioxtnhnF5jjHOuXfkCD/gta/gtLnU9KwmuuPB3z3zCGxtTwsJcxMHAwsDCwcbTxMHCRwCE2EZczBqwws8q3JhxMVrRk5wrXDBu0W4nDZnmYscTXC2xACoMBLIT8VMH4qZZJ6p5IYoJ1x68OXDCNsGbNktSdcOfLnx1QyU0RyYiD/gsg/gtB6eB4fjbxIpVVqdWm0zFRVImb448G/DzkhPEG+WPfnneMSJCMEIwjCMYRCMolcvgGU4ZgITYRjYsMzFm4arWbdqxWtMORktw5GjNa2bMMuNkzc4cbLMAKZBqD/ixC/ixFia4Rwqk54773zXy49uXDsIT8GB34L/6QrkvKta4cNa3RlPNOmTXmhPGnJhHo7axiiRJo3y8XKhuAITYRlZN82NlhzLWuHC3WtMjBktcMGOJbjws2zLK1cZW7ZmAKeyaD/i30/i3jmePLjqYuLbd5zc2qMY5VXJ0mUwCD/gp2/gpx6a14U4m95678FfWbqMcq4Vwk4678d52AheDsDCzdsscsEMJDDBDBDFDEghghQx043IoYNEAhNhDfI3cOGuNgtYM2zJa0asmC3DlZNluRm0aNW2XG2YOcwApwIIT8XbX4uz5r7tdpytCkaVrXLh2zvODRHFgsg/4MAP4L+anj5HfF3O7lGOGOmOUROXXPXiCF4IvijyOHllhjQkCKCCCFCljwOniliwAhNhDZyxzNWWPKtxZmmVa0zYm63FhYMVrBixaOWmZi0w5GIAp6J4P+NFz+NF3wPBcueN4FC63rfgZrExNzmeeKt2CE/BPJ+CeUVpihgjiUvGc8OPFj0zw1nGDBDE0adDGAhPF3HZebGs4RjCMJoowjCKE5ThFOenuynLUAITYRkZsmGFqzbrcjDJjWtMbLCtxMGGVblYOWGZplw5G7NmAKcyGE/G2V+Nsut6ZclcErWstVG98NcKtK7tuytNSD/gl0/glnp2nhNbne8757zxvNKrs6cufTr0CF4my8MGjpljhhhhQwISGBDDDDPh8jCizwITYQxb5MjjLiarWbJg0WtG2XGtc5GuVa5aYszZhkxt3OZkAKUhCD/jj0/jjfmJvhcTmXUIP+Cbj+Cbeb4daTjnwmgIbCEGgZejg4eFiZ+jgoOAsgITYQ2aOMeXCyxrWuFi3WtGOVktcNGzNa2cuczdw1bOW7VuAKTw6E/HIV+OROkNFoQteOPPaD/gpS/gpDvnU3nWzXcIbHVaXcXCw8rXwEDAUwITYQ2zZcTDFiZrWmLFkWtHLZgtwsszNbjZZGmHHly4crZiAKbyCE/Hlp+PLVttrxRxWyYMmCidcOHPfDW8r4oSsAhPwSEfgkJcKDRO04ZZ4ct8dc87lIZJYMVMSF4EpM7TLHGjIQQwQoY48Dn4IYsgAhNhDBg3ZZGmZmtZN8OJa0wtsS1y1ytFuHHmwtszNwyct2YApzIoP+NIj+NHnnWuPbPDeNz16dcXXCNQmdz1c+XHgAhPwbFfg2LxWtXFOU53jnzZ969bwjS2CGaQlMhPBEqR5uOs6pwmRhGE5TQjGNd/RRlzAhNhGLDlxZWuXGtZMs2Za0wtsa3C3YM1rFjiaN27lg4yNswAp4JoP+N9z+N90nry58uOp0rDVYmJve+fPO5h4lcOVAhPwZZfgyzM1dl9WHBNhje9cOHDfHWsqUwZMmJkjeGECE5XCpXg1rOc41RiRRQiEIwrHDzdcYXCE2EMsTJxiw5GC3C5aZFrRhiarXOTE3WtmLNjjx5WmVu2YACksOg/46hv46cbwVHHXPuIL+c/P5z9J7zPOYAIbFlCgauVhYePsYGBTAITYRla5m+FviyrXDnM4WtGbTMtcYWrdaxwtsuHDiaOWbZqAKUA6D/jqA/jqHxw5VpcZ49wCD/g10/g1p58J703iFAIbDkfAqWbhYmfo4GBgK4CE2EYszPLjyuWy3KyYZlrTGzbLXGbE5W5mrNy2Yt8mHG0yACp4BPYP+PVT+PU/PCOfTjjNs458ldNYxcXzvnzReL5W8rMYJzfg8u5dRETqoAIT8GW34MpdOiOfgYYxhl0abXbZ3RjTBgzYLUtVOt8cM84zlC1obpySu16teGsZghPEmmLr4axjOE4RRhESjCAhOEUYRQiIwCEYRTjh6+dHCITYQ3aNmTNi4crWOPC0WtMuHKtxNGTVbiyNcrNi2bZMjXKAKeCeD/kAY/kAZ4celZ1FTcdZ3x3M3FYxqtRC669u/LeiD/gy0/gy18DwcY544zc3JGKxjVVWJi5yz15c+d5CE8JRlPi8Oc5xTRCEEoyjCKKMa16euMIghNhDbIxyNWjVmtas8uZa0yMsi1xkYtlrjG4btHGZhhcZmQAqGATCD/kE+/kEzc1XuJ116Ok8EM314cZjengMMXM853SzhxIT8GQX4MibRate7HDLkysJCOBix8DLLPmzo3jOkJUlKkZadGmtAhPHXPjDwLWM0YxCEkoCMYxjGJCCEowVr4FnNACE2EMmLDMzaNci1zhYZVrRplZrXLnFmWtHLXEyZucrhuxZACpIBPIP+ROb+RNvmd+3j8LnM7TNarlrhWJTd3KVKsus4eRGMQznxdufLuIP+C3L+C3Mb0jfS6qKqSbhOqjlOExtm7uZ6+F4bNpRPLnyXXECE7Ga2++O8bzRnCcIwihGEYEIwiRhEhEhGEQijfg9OMI9AITYRhZ4W7bLkbrWjDM5WtG7LGtc5cLFaxyY27PKzyYmDdwAKkQE4hPyLgfkXBDLXBOksWbJbBCeG+/Lly1qhaWLNLNaFKwyzw3nOMGCDZeUQg/4MCP4MCQnGIqIoqYmMxdzG4ubeHme9yiOlcuFVWObHGMiE8AWhj4NcM5xlNFCKCMCMIok4RjCMEIIyiK138uKXcCE2EM2rJiwcuMq1tlyOFrTHjxLXOPHkWuWLLG3YMnDFllaAClEOg/5InP5IjWb1lPGZm4P+DCD+DAXHDnwZxz473sCGyZfwETbwsLCx9zAQsFKAITYQ3ZOXObIwYrW2VpjWtGLlytxOGrhaxYt3DfGxYZm+RoAKTw2E/JBd+SD/NopipCVb3uCD/gzY/gzZY68Izw4pyIbCEPAQc/PxMbOzMChAITYQ0zMGmRhhaLcrFviWtMWVqtcsczVblxYseTCwzNWGLKAKaByD/kpc/kpRuo48ONXMuWcRCrbjN4yAg/4Mjv4Mdd1rny3HGeaO93dqhiunfsCF4MwMMGfrjjhhQwiGCOCWHB6GKGDMACE2EOWLNmxY48K3E4w41rRzjyLXORy3W4WLBkxcNm2RtkzACnQhhPyYlfkxZyZcl54p4oWognG874Z4Y1pPVgy5NwCE/Bil+DFGOjTwseKKMa1vWeNeMZRwQyTwRpWQhPAGaDi68M5xnCcIkSKE4Tnl6NZ04gAhNhDXM0yNsjnKtyZcjNa0bN263DjYYlrVo5YZMbRywbsmIAqHATWD/k1i/k1jq+0TqRt17d3LniSEMIqcZu88eOcyxfS/AOPAg/4LZv4LZ+vTwfAupiZK48F14ETwjVVWLq5ve85ztuGcb4HHgITxdxaw8AzVhFAARhGESMJyjAjKJGE1Z5+6OIAhNhDZq2xOMTRmtauMWZa0xZmK1xiysVrfGyYZMuFo1ZNGQApREYT8jc35G58+bDXNvwTjCcNWXICC/m+D+b4c23JIna3AhORwmXXW9YzX182MICE2EZmTNwwZOcS1qwcMFrRnmxLXObE2Ws3OJqwb42LFuwYAClEPg/47gP47ddTjV4nnvmeKg/4RlP4RmYvjy3VZ4DgAhsAQhQysHFw8/OwcFB3gITYQ2YMWLBixwrW7fK2WtMjXEtwtGDdaxaOMWXJhYOW7XKAKSwuD/jv8/jv5t4nHWcTQg/4R5P4R0/BUvNZoh69EYLAZLRY7B4FAZoAhNhDJhlYZmjFitZMmbZa0ZMcq3Dky41ubG3cNMLPJkx48oAqMATaD/j3+/j35I48Nrq65NaYmczxbRkHgViIhxzviuM8rAIP+EUD+ESWaq63d+D06+Hu7vDhjwK6OEyzfVfG5iq4a1UGY8ECE8ZcVDv4ZxqnGMIxglCSEEJwjFGMIxhFBGEIwnPDzeHCO8CE2EY2eZq2b5MS3KzYOVrRhlyLcTFviWtWbPM0aNcTPEycgCm0lg/5A0P5Au84jcWdeW7u5lMThqeF0mNumcIP+EXT+EXG1bhKvDxMIrEco01nW4zN9W+OQhPFXBR6uWqZFFCJKCCESM616u2E9YCE2EM8bhmxcMsy3K2xtVrTHkbLXGVg0Wt2+Vg0xN2rFgyagCoMBL4T8hAn5B9WfdvleEZ2x4nAnJGF64YxRhDJCVp0qrfDkyiyE/CIx+ERWV+Fw+FllGOXFjbbIMTEomjjwZUCUbQw7NozghPEGeleXpvGcYozEEJQEUYpwRgQjGvJ5KMOcITYQ2zMcrTJhwrcjBiwWtMmVotc5cOZaxb427fFiytWbDMAKfzSD/kUi/kUjHXjm7jFcumOUVc5vd2RFE1NX4k1q8ZceHNNAg/4P9P4P9RvpOKRAiYqmJ1JFzNru+/DjlJWeG5vIhPKHgGOXo4ZziiAQhGCEUSMIgRgRjHD4BujjITYRjzNWjdjhzLcebK5WtG7FitxMcOVa4aMWLbNiYs8bRyAKjQEzhPyN3fkb9uX0NWLJipOefHwc+es4YMWjJotgWvHLeuOG20J5suQ0acyD/hA4/hBBqvCvwETVpmy43d7zvrnjeYVwxrXbwe0b1dG9WITx502fk4ZxjFFCJCIijFEgQghEjGMa5+nGEusAITYQyxZGzXExyrW7dtmWtMzdytws8TJa0asGblrjY4mmNsAKUhCD/kmY/kmDtnG+HO3O1oP+EGz+EGPURwrFo55zviCGxhQwcJcxMHCwcLG3KBSAITYRhZNW7BqwaLcmRuyWtMOZmtcY8OVaxY4czDNmbN2WRuAKSwyD/kli/klj1w6RjkuOIIP+ER7+ESmdMZxVrIbGFTAQdvGydXDoGeAhNhDlvmYN2TjCtxMWuJa0w4sa1ziyYlrnIybYnGVw5Z4nIApoHIT8l1H5Lqbww5p2pglJGM8OXDjnjwY82LMAg/4Q4v4Q4/Gu+l4zPFx5zzmyI5TWKITyF1Y4+fhjOKYjFGMYzw9Os5aAITYQ5cZmmJoyZLWWXM4WtGTNgtcs2TVaxw4sbXFhY4mDhwAKiAE5g/5M6P5M1V5x38bnpVLnPfwPB5ZikJud3NoqKqzwTKmnJ4OsgIP+D7j+D8+IvwouqvW6zExV+BOq1hRLK9s3fPt3qxE63w48s2CD+EMYn0evO8zKSJCJQmpISExISMzx9fw08yE2ENGDbC2bucy1m1bt1rRhkcLcLfCyWs2rlizb4sjhliyACkwMg/47MP47MeFY6YvE75iD/hT+/hT/4Z4xWUXghsiWqBvYuJq5uAg5UCE2EZWDFyzxuG63LjzOVrRrlxrXOFzjW42WXI0atWDLG4ZACk0Mg/47tv47t+ztdRjdyIP+FW7+FW/wPBXuplKHwROYHAJ/DYzM4BA4BHAhNhDfC5c5crjItcMWDVa0auGq3E2btVrPLjw5mGTMyws2AAqUATqD/j6W/j6L5xjnwzi6uatwisVVTPGb3md4Th4zhUJ473x3Fxnk8CZAg/4U1P4U146RephOefgeC53vNmq10rkqVzzNzNKxqIit47yrnkCE8ec2cO7ec4xiiiIoQQQjKcIowiIwjBCMIoRnfm8mVZdAITYQ1xsGGNyxYLWzVq4WtGzbItcYcbBblcNmLJw5ZZXGZyAKdyaD/kGe/kGVwcri7ve93aVRiOF6mIzjj4Hg+FeIg/4U0P4UzU8+W64xOYnE8KrhGmrxdxufB8TxePHMgITxdxV+blrGspiKCCRGU0YxrPT2YTlxACE2EOMWLG1xsGa1kzzNFrRq0bLcWTKzWtGGTKyauMjDJkaACoUBMIT8hd35C3Y52TXgyypnzDiThCM5zz4MIZoyhGVZ49GnFjZpyIT8KUX4Ur8EHCxyjPLo0jPRKEpQrmz5s5gwwhBSd9m3ZtMMwITxBppPk741imRIwjAghFEiCBCd+D0UXKAhNhDFiwc42jjMtw4W+Va0y4261zmZN1rNg2buMbhjiZ5MQAqHATOD/kdY/kdZ5cznxc87iNcOnTlyqY3z48eNzFa1jWMMYw1nhz48d8yD/hPY/hPZ58g4XULQqMajgxMbi7mbm28zzvivUqrkhPBELbcOHHeMZxThGEYwQCESKE4AinGuvsynLmAhNhGJgwZNmrTKtaN8mNa0wtGq3FhyNlrNmwa5WWJq4b5cQAqDAS6D/kk6/klHzvOp4a7a7Izffn33LGPA6+FETGUxfacT046zMoP+FJz+FKmODlHBUVczK5u5zmvNxmZwrGOXXVb6ZmcghPEmVHh82NYVgnKMIwjAiiihFCATjfP14whzACE2EMW7dnhyucS3C2x5VrRzicLXLDC0WtGWNo0cZGWbM0ZACpABO4P+Sfj+SgWejwfA5RPBpFze55jlxiqlK7KqKhni825zER2jVxaD/hNs/hNpzDwfA8PpvURFTVxYdJ4Y4VyamZtuecc89WOsqp2zCICE5XIlHg4745xnCMUZRRgIwigihFCIEYIwRTvweiQ5wCE2EZXLhk4ws2a1o5xY1rRm4arXGbNlWsGDly5yM27lphzACk8Ohfjs0+OzVjqlkMsV+HtAgv6kO/qQ9HvjvhYAhsjW8HF1cTBwsbewMDARQCE2EYsrBuzcMXK1k3cuFrRvmzLXDJu0WtWLNmwytWmRs3YACk4MhPx3pfjvTcK+KmG0bzCD/hm6/hmv59vBhecyh8GT2AwKiwmF0GAwOBQQITYQ3c5WTltjyLczFo2WtGOJutctGTlbmwucLZsyzMmjlyAKeSaD/j52/j53eDrwdXqeVdK4VUpnc53eb5xeN8ujoIP+GJT+GJVfiX0rg1mOOd5631zvOZnFY5R2mpcOIIXijMwx6GeOVDBGIYIYISEhI4I5cPl4EGcAITYRkbY8ePIxaLWzdowWtG7dotcZWzBbibuWWPKzZMGjLEAKUA+D/j/0/j/pmd9JjW8Wu4P+GSj+GRutZ0me9bvjsIbJ17AwGAYeFhYeXqyBqCE2EMmuTK3Y5HK1qxzNlrTIwcLXDPHjWsmeFqxxM2rfCxYACk0Mg/5Asv5A0+Mojh21joCE/DIB+GO21ME8tJ489ofAUxgcCmsfjMvgJHAhNhDNs5Z5Mzhitx4smZa0yt263E1auVrXDjYMsOZozZNGgAprIoT8gqX5Ba4WxQzWwSRjWuOuGNYwno27MeIIxIP+GOj+GNGGJjc73njnNzdRiq5b1jIc5IXi7QwtXTDChAQoUMJBDBXoUMGQITYQ5aN2Ldq3bLWLJlmWtGLfKtxN2LNa2yMWzho3ys2OHMAKey6D/kKo/kKpPA8F0quEYy3vrvq41GNa4Yqs5z13njdXy4dJ4IP+GF7+GF83pMAxOlVCUzK2EYmIbx4utzzAhPHXLnDv45zRhBAhFFFEjCMIwAnXi9NGHEAhNhDJm3ZYcLRytyYWTVa0xNcS1zhYNVuNw2aOHLjM0ctGwAqAAS+D/kVK/kVL6TzHi8Out1GoxWp1dTcJmN9OvCZiUb4cTkCE/DLV+GWvHiM+ZKdJSlJCMa3jeuGMY0lmx4t01I1jn2bSYIP4O8O6zO83OVykmJiYkJgQmF3n2/HrOSE2ENGOPMzZ5cK3JlwsFrTK4ZLcLnJiW4m+Vmwa5HOFplZgCnEig/5Gav5Ga+LXflnFcMaqks3zvjnc71vhyjSE/DHJ+GOXFfZj0RwThG9cd8OW+Wc4StktmlihOGeE8Xb2vXnwznFOESIjCInXT1UZdIAhNhDJhiy5nGJgtZMMrVa0ZZnK1y3Zt1ubGyx48jZs0x4cwApmGoP+SZj+SZl359OupxGKEzN6vh4PKoT8MCn4YI8l7aIaI5qUI3hhw5Ya57cMQIXhLDr8TbPDGhghQwwTqcDoYoYM4CE2EN2rLC4ascq1k0cZlrRgzwrXDhk0W42zNq5ZuHLhtmYgCkUIg/5IsP5IneHHhHWghPwyxfhlvsz6MuSHpULgsbp8LgECITYQybYWeLK5xLWrPI5WtGjPItcsWDZaxYtGzFkxZY2LbEAKaB+D/kn+/koLTjfZyxqjN7vnPFnhvwvB8ACD/hkK/hjzuelwvO743zjcynV8M+J37ACE8kdlPt5ZzREYIiatcOPLHTLkACE2EMG2LNizY2a1o5bslrTFkxLcTDDhWsWbdu1zM2Ddo2cACnAgg/5Ldv5Ld29cOF8oq53nrx4t8J5cOHC+VxmQg/4YsP4YsXTrGOer1nUVVRi6mZ3PeOed5IXYRRMzXDPChEMEMMEMEcEMceF0aGDCACE2EOGDnExauXK3NlcM1rRuwarcTFvkWtGOFy4cYcObIxZgClYRg/5NSv5NP8sceW6zfDnNAIT8MQX4Yc5NFciU5y130gCGwtBwKXqYOFgYeFnauAg4KkAhNhDLDmZZMePMtwsWTBa0zYnC3C0yOFrTGwytGmHKyws8IApPEYT8kh35JGcGXIGQy7MOPICC/qV7+pYYB3I7M9iFxmUkhx9M88scdOnnhXAhNhDRm1Z5GrjCtYM8zZa0cMHC1zkbYluNxixMsjTFib5HAAp4IYX42YvjZjmnxMWDghRYC7CYCxDTbh8HgcDDFRFhsFgLpoP+HQz+HQ3r0jwL5KOObWqNYiJufDvwd99ghdZVBHka644Y4JYoyGCBDARwy5fGwSxbACE2EY2rRplzZWy1vlbMFrRw1cLXGVzhWuGDlvhcZW+PE0ZgCnQlg/43qv43k7vLjFrkacsVVVd7nd3d8M07AIT8OIn4cRcmJshgRvXDPHpaYzKYrWwSQhhhXKygheFMDLFocCpRiGGKEQQQwQxQwwSqdnBHFcAhNhGXDly5nORgtcM2zZa0ZuMq3E4aYVrly4yt2WPG1x4cwApoHIP+OWT+OWWl8r1dW5uHh641Os8OOm9AhPw7Vfh2r4F1op1jO7XNhpfFh1MjEIXijMxwa2WOGWKEhhglgjgngnrxNcUAITYRlys2Thk0YLc2Zq4WtMLdotxZHLlayaN8znLkas2LRyAKZR2D/jow/joh76rvyU1cSzK6mGOupziD/h2o/h2rjlrPDOM3fFvdzuLxnwM4dO6F4sz63J00wxwRgQoYYYbdTJLJkiE2EZWzdzjy5MK3E2ws1rRkyyrcTPDhW4m7HKxZOMjXK0aAClUQg/48IP48C9554yuq58lWhPw3lfhvL1aG5gjGemuHLnCGx5UwcFgGFg4WBh4O5i4FECE2EYW2LK0aM8y1yyytFrRw5arXDJxjW42OFzmZYmDJniwgCnoog/49sP49n4nXg62lSDnjPixu7idY5a6dscN8NtyAg/4b0v4b2dV4TtjSbvjx34PDjxRVYrgqbub5ubrkheCq4YM3fLKjhhQRwQiKWSFAEKGWvYxQwYQhNhDlplZtWjTCtctmjda0b5XK1xmYs1uPC4zM8jVphat2oAp9JYT8g2X5BmYLbaZb4cOFKW5uxYIJ58ufHnretLSyaLCE/DhB+HB/Ng1X0YcGG963zx2ymlTJLMtGK9s9by4YhdxBFDm654Z0aFHDFDFDIgijghRwy4PSwQs8ITYRmZ42bnLkZLcOTIzWtGWbGtcZGrVa4bY8bbI1cucebMAKciKD/kN+/kNnq99M1tO+O7yuKxwcGIukzQCD/h2i/h2lqb5cYzM3cxUcq5VynVxuY77znICF4WxMsWrljhhhghQwQQxQxQRwQwRp7dahYoAhNhDVw4Y4sWLEtxNG2Va0Z5cK1zkc5Vrhs2YNWLdy4YsGgAp0KYT8ksX5JY9+7PDJhwAMkrUtKccOfHlw4awjglmjmtQAg/4hHP4hHZiN4iQEyRFRquE41MVavBrje4TocJXi3w1RiiIiKBBGEYRjGeHp65wiITYRkzMc2LNibrczJk2WtG+ZgtxZWmVbibMc2Rs3cZmDlkAKZhyE/JNh+ScGk8GfNfBBoihOs56ZGRopQIP+I4j+I4ErPCU8+HVxk7ceVOXg63uF4KrQ5u+eGOGGEQxRxI0+dwcMEAAhNhGZvlcN8rditxNGORa0YMMS3C5ZZFrbI2aOGbZoxytWgApcEoT8l5X5Ly9WvRrhhheMr5IxwQCE/EFd+IK+tOJPJK0oRvWM71CGxJKwC1i4WBg4GFhY25gIOAoAITYQ4yNmLVzmcrXLFrjWtMuZmtxMWbNaxy4czRk1bMG2FiAKTg2C/wA3Qf4AbpZctxzMwIT8RzH4jh4R07seNjwzwobCULBQM3Uw8ndoNPAhNhDfIzyNGLLKtzZWbda0bssy1xmyZVrdiwcNWjRq3YZsIAqOASWG8mN3ky3iZGRgI+Yg5yMopSekpaSjoqGhIGBjY+Vl6OXoY+RQkRJRQIbxAveIJOEioSghrCOroSSQMTJztLN0M3Pzc3HwaCkJCckqCQipIIXKYiLIoYJYZ5Y4Y0MEcEIjQQoUePxcsTcAITYQ2y5W+Nq1zLWblyzWtGORwtxYW2RbmcYWLJizbYcOFsAKjwPmAYXxtnjbQMhJgoMAupwUsUGAisooiikhIIZkCO2W23A320zyzyw0zyy2qqy6+6/AYGasQRQTIIYY45QigQRyS1yzxxywywww0z000zwywoII4o44UcEEMiCCKGeKKGRJBNBFLRDJNJJJpt/vtHohodAAAMHgoISVJfdbZPMQwAAZfLAbDY7rAySQ1ra77QCG8Dt3gdvAgUGgSChYKBQsFCwUDBIJBIKHhIMQMFAEAgSAg4SDgECQUGEBAwkLIQsBAQ0BBQkDDIaAhYaFgIGDh4WBhYWPkJGCh0DAkDBICCCAg4CDIOAQEDBQCAEBDwiBgCAQECBBw0CgEPHR8REiKiwABb21zcYPwdh2srsM4YwTgi5uC3tgALCxAINBQMFBw0BAoUCCn4KnPrvW27qwRSVSVKCUAWWAlFiwEuNzc3NBFSxuUsBYSkqLLLJbLLCwsWBQlFiUiwsLKTc2SrBYABKSza3z9/4DJ+CAITYQzcY27Ru1cLXLJhiWtMOZwtxOMLBbkZMMWHHjYMXLDMAKiAEohfP7egDmiwOAJkE01011F12EokquqkkjjtwOLwuTryuDvthAhvA5l4HI4GNgoMkYCLiZWNn5mdm5uPkYGQjpCemqCampKSjoiShYGDh4MITtZJOTjrOcYiKKKIAhONePxU5d4CE2ENGWRi2btci1vhxuFrRyzarcWVy2WuHOVzmy5sWRhhYACp0BPoP+BYj+BYlnFzwurDep5Vwwhe54r1mi8+Bx1OIiYzu+K4lU4OiE+s++s/Yse7DinJVXLky7568M52pkybsWSElY3njnnrWcmDNgzZrUhGOOGnWbQITwlOUefjvWMUYwjCJGU5RhCEYRJwiEYIwIRgjCcKzw+B4RhmAhNhDbHhyNHDPItzNsbha0Z42q1wyzMlrnDkYNsrRy0bNMwAp0JYP+B/L+B9/i6XqZXnjnq6xatY1jWpq74bjOgIP9Zd+sfzxxzjM7JnFa4Yx0apa9zxrwd9eOwIXjDRww62GWGGCOCEQIIEAhRpZcLoZJZMgAITYQ2xuXLdi3wrcTXNmWtGbTCtc427FbmY5GubDmcNMjTKAKhgEyg/4JLP4JH5uW6zFxR4DExN314cQ8bOIvG88b3MXyK1CD/Vbfqt+WM9EXM8eJ4+JVqqcOLlzd9Tiq1qkXPHHd4cSAhPGXDR6+Ws4xjGESMoRlGEIxRRQRlGEIkaxy+BYThqAhNhDJswyMW2VotxOGDRa0ysMK3DjaMluNs4ZNcrZkyYNGAAqTATeE/Bm5+DNPDg14N8scKyjbBLFjxK2nKMJIwqvOsowwSyUwLRY546ZdGnQAg/0536c2Y58KxerxMy4628DONRyjAiWWd8fBjvxuEa1fa8ZshPCU7X6N51jGMUUSESMokEJwIThGVZRIxRrn8AwhHjAhNhDPCwYOGOZitzM3GJa0a43C3E0cNVrNkzx5W7NvlctmIAqFATGE/B3J+DuOONnpjsxU1YqUL5ceW+WUZYqZMEqUnOtcLDg4PAGSAIP9TZ+p76X4G+U4vFzCEJmt23vec5mZxWGOnftvQ60AheAJYJc3LPHDChhIYAhgQkICAhRxx4nLwotcITYQ4asm+FwxarcTXNlWtGTZktc4WrBa2xtcjPCyYNMrHGAKmQE/hPwfFfg+JlHBl0ad2XBGUJynGeXJllcpCEowlOs7xlNCSWtWtU8EsGjPwsey8gCD/TefpzU8OfgReqVNri1XyVjGMRUIzGU5cXHny63EooVjjaJAhPBlIOves4xnCspiEYRQihGESEUIwCMEQEYr4fBMow4QITYRiwtMrZliyLWmZhjWtMbdktxMWGZa1xY8LDKxzZHDNmAKdiWD/jD4/jD1nHHluLnOUxOtVwxUJriWnHg+B4PgAIT8Q7X4hy2LHovasF43vlx6cdaylbJkxWlCFcWW18CE8ec9Xt4ZxiihEEZRlOUROd+3jnAAITYQ3btmzdm1brXDZxlWtGrRstc5GrJbkaNG7VllwtW7liAKciSD/jKg/jKRuNccZrM3N5mcxdRUarE4bxz7ZgCD/iHu/iHjrr05xm93NxeI1rXKuEYq53Hix1476oTxhx2fl1nVGMSMIyIIRRRjXL4BG4AhNhDHJkb5suNwtaNHLFa0aZMy3CxaMFrRy2YNGmFnjZNsQApjFoT8aAH4z9cerfqrS8oznON8GHFnsIT8QXX4guY8CuaVIWqjhnllprlrUIbG1OgLuJg4GBgYFAoOHj7OAgYKkCE2EMXGbFjaM2i1g1yOVrTFmbLXLBu1W42bVu2zYcjPK3YAClARhPxnwfjPhNWvkY0KtICC/sd7+x3zc1jfXQCGuIqCgaeJh4WFhYeNq4WCWQAhNhDJxmc4mDJktxuHDda0xMMa1zjxMFuJvkbMWzNwyYYsgApiG4P+NLr+NKuZ6eHw23y58rqTcccLoIP+IeD+IdNWOvDbnV+LWZvDDwHXoIXdIGTwc8saOCOAhQw14fJoYNcAITYRhbtG7TLhZrXLfIwWtMrBotct8uRbkYuWbjNkxNXOXMAKZh2D/jW+/jW5i4zVjnrEYrV4Z24pgIP+Idb+IcWJxutzxPBnZE8KxjWXLmCF4UwscGftnjhhgjghQQwQwIY6dbBHBiAhNhGXK1xtGjlqtbsW7Na0c5my1xlZM1rZywatGeFu2yYcQApxJYP+NrL+NrOrXz6bqEQ0pgXE5mS96q+QhPxDpfiHT1Tz87binFWeVhrhlNS2CVJWjBr4HByZcoCE7G6l9ufHes4kYoRIEIynCKunvxOAITYQ0ZZGTjE5brWjFi3WtGzXEtc5WrBa0xNszRg0bNMLRuAKdiWE/HQN+OgfNWWXka5YY4axiUpa1FpqxjlzRrgWiIT8Q3X4hu65LZ+BhlOE6yvG9c7TFGWDBmtDdFGtZoXYUSQ5HB0xxxwkJCghIAgjUz62CFjAITYRkaYWORizarWuNkzWtGORgtc4srda3asXLZphbZMmFwAKcCWD/jwc/jwvzPHtx7T21qKlOZ48ONWIlEnBAIP+ITL+ISeqz2tOd3vObK6c+XhKnC7eGT4eQIXhLBmhtljjIYQECCGBDBDHDbqYYYsQITYRhwtm2VixyrcLBq4WtGGVstc5XORazZZM2VgxzZm+FkAKcCCD/jym/jyn6cbzq4tWccqxEI3vnXG9R16Wg/4hbv4hb+FcOfCZl36dZzKIjUZ7TuuOt+CAheAp4mZwcscaGGCGGBDAQxQxw16OeNgAITYQ0aZmLVmxaLW7BuzWtGWZutcYWrda5csmzVzixsc2NmAKeyiD/j4e/j4L45jvy58LqGJz257bndzemtcNa1fbnFiE/D/x+H//Ro0VzThGtcN8eOeW81LYMltCk44Z48bLOoCE8MVpPp461qnCMUYiCUIIIk41v188YWAhNhGFzkyt8mPCtYs2GFa0YZWC3DkbM1uJo5YuMuLHlxt2YApwHoP+Puz+PvO56c+TFUmuNc4zGarr059r4UCD/iFo/iFXqKuLvPG+Lw9ccXqOHLjw1jr0kIXibKwwa2mOOOFDHDHDBBBBBFArxOHgZgAhNhDhtictGLDKtcZGbBa0wt2i3DlZZFrDDkbtWrZvhxZmAAqIAS6E/H7d+P2GOPFjhEYMOrHaMYZdWvBhZs+6qk041mmLRhKE/EMJ+IX2GHRpxYxjxY7QlCV82fJlVpttKUcS0EM+jSywrECE8bclv347zmjCMIwhFCMIxhGMEYIyjCKccvgVGHAAITYRkw4cWZq1yrXGJkyWtGDJotxYsmJayZtHLXJhaMM2ZkAKYxiE/IRh+QjFix8jTiunXDix4IMl810QhfiFS+IVOxbksDVPFTLTBDi4raMHVNBQhd4gZu2WWNHCRww0y4HKkwAhNhGJqyYZWzbGtbNMLla0bs263FhxN1rTHhyucLFo5aOXAApoHYT8iAH5EBaztpxRwScCckKzjesa0z5sODGAg/4hTv4hRcNbq75nOUVrGKqa489b7oXgieNm755YUYhihgEMdOphjgxAITYQwb5WjlzmcrWuNriWtHLdotc48rRbkcMHDdy5w4cLRuAKVRGD/kTK/kS3ZddZi5cdJwCE/ED9+IJXJm2MVJRrTSx3xobBkBAQNHLw8HBwcLC28aQgITYRjcNW7nC5yrWTfGyWtMOFutwsG7Jbjb5WbNnjzN2DZwAKcSSD/jxS/jxj7b8TPgVwjFzvnvreZtidSq876c4Yg/4kSP4kU+HXt14ZxmkKT4l6xqtVCWeddeO+YITxdvjn4uWs5oxIRIRgEYTVr38aNiE2ENmWLLhzNMi1hjy5lrRjjcLcLZk1WucrJwyZN3DnI5aAClIOhPx42fjxtwZMkMyeLXW+UIP+JZL+JZPlzxzlz5bxMIbFk3BwFvHwsHG1sfAowCE2ENM2XFicYXC3I1c5lrRniwrXGHHmWtceRvlcMnOHI5zACoIBIofxuEeNz2FwlEYlBY1AZFGJVKp1KppNpZGItAIbH5XN5zN53J5THYLCQIT8Px34fk7R1YcmO2OOW+WdaqUxYrWxUngxyrW9wITnatM5r1nOMYookJwjCMY1z9WcYdQhNhDXNjY42jFgtbZmTRa0ZZmy3C5x41rFk2bZMOVsxZ5m4ApuIIP+Nar+NZG3XFxdxaXCNRqk3fGO7wM4hPxLzfiXjtghkninHDXDlceeW9YQtTFi0SSjEIXjTQxw6umCeCNDFDDAhghQI0dOtQsYITYQ4bscWJs5wrWWRnkWtMbJotctGbVa3aMXGTKzyZWOFwAKcR6E/HDJ+OHms9GXNTJbJKSs8OHLfCrgw8K9tUSE/EnN+JNHFTFXBOd8d8uHHfPPHCNmqPEx4qRAheKszDBr6YYYUKCGGCFHBCllrys5oCE2EOM2Zu0yY8K3LixYVrRy5zLXLBi0WtmjJu3y4WGLIyZACk0Ng/46GP46C4nlmMdY78OIgv7Ui/tR1brLuefAh8BTGAqHBYTDZ6gMAjwhNhDDKyYuWDZstc5XDBa0xMHK3C0zYVrFiwZOWeVjmYMMoApIC4P+Omb+Ol/GKq4u9oP+Jcj+Jb1nOM7Lh8CTWAwuexWcoHApMCE2ENmrfMyaNMy3KxYuFrRkxyLXDDDjWtmLhy4YuGmNizzACvkBpQGD/iIO/iIPABzTnd5m7iZmbuoUxqNXURhFcufJz5CrxdIgTDjG6mYTgAB4UYjWNMYrFTc3vO93Mrm19enXlzqoQ3e9zasYjFSXmK69OfJz5XQAg/4KPv4KPw48AXEFwJRNXV0KlFxCJLxlVjlz8LNRhWKqIiZzm+N3zAAbiYlCIQiJiEkxYTG9c+Xi6zEzMZJmYuKhicMcvB8C6Yz27gCD+AuZnrdpTMSmJiwExKJiUSAACJRME1ICYmJhMSARIBMAAESCJBEkSmCYmpAJnff4BrNeICE2EZW+JkwZsnC3E4atFrRk1yLXGJm0Ws8uFhjZuGmXJkyACq0BRYT8O134dr0pkYZUMccMaqpqqxrGJglgpmpkwYpZs2bRq0atWCk43y6defDhrjjjRy10gIP+Cuj+Culy5nbvianGYjOXFve73xzxzz3145453cru5jOI6cu3TwvA6dOHDhHLjwKAhO1lnFWcZpxjGJCKEYRjCIREJwIRjAnBCIgRhOFa7ebOEPBwITYQyx4szFxhYrWrLLkWtG+LEtwt2LNazZYcORiwZuGWHIAKXhSE/Elx+JLeLRpxRtVXCw4Mso0AhPpVvpYcDQ2M0JQjXPDPjy4whsORsHBWMXCwcHAQcDBwsTewECngITYQwc42GFrjYrXDlliWtMuFktctsuVbixNmrBliY5MWXKAKVxOE/Ed5+I8lix8JmtkhCWHBrnWYg/0h36RfEcfEzrMbm+8c74iF3kMDM3yywwwyx05vAlQhNhDRi3aZGLZmtzN2zla0xY8S3DlwtVrFwyZsWmVu1wtXAAp/KIP+Joz+JoOZ78OcblGMa5cuHBGZ3z47my6a3XYAhPn9Pnz2SOiFJxvhx48+fPlvOEMmLJota0IVZaacePDjheHMXDBo7ZY4YSOCGGCGAgghihghIUcdOvQwYAAhNhDBs4ZMHLZotx5sLha0Y4ci3DlZuFuVi4as2zVu0bY8gApSD4P+KDD+KDHtzvW6b1bEgIT6ez6e2GDHxscJY442PCCGxBJoGvj4OFh425QMFQAhNhGXM5YNczJytcMWzVa0y5Mi1wzcuFrdzlZtsbBk4Z4WwApDCIX4oxPijBotYymog/0UX6LntfA5AIebQSEyGgwmAyQhNhGXM4Yt8jRitwsXDFa0cNWi1yxzOVrXJlctcjloxcMcoApgGYP+Kcj+Kc+9449I4YqN3zzuc8K7HICD/RcforYxw3i4mLgqUx15niiF4OwJm75Y5YpYEMEKGHA6mGGDCCE2EOW2JwyzMGS1xhbNVrRkwyLXOVnmWtsbTFiyOWrNvkZACk8OhPxXAfiuBzZ5YaK4JskQhPpHPpHdVbVtLLTWjnCGx1TwK7i4eFk7dBwE4CE2EZGjBphc4W61phx5FrRphwrXDXJhWtsrZi5Y5XGVozygCkUJhfivo+K+nE4i+5ZMhPoOvoO72yZWnACHqUPRWww2ApsAITYQ3btsbBo0xrWjdkyWtGLlwtwsXOJa5ctMTjG5Y5GrLKAKYRiE/FqF+LVdXFDBbJCE8OPHhxxbIZLZAIP9Cp+hBjn0uriSkRE8XW+sgIbLmC4GZqYGFQIIGAgYOJwHAQKGITYQwa4WjDFjxrcjBuxWtGGPCtcY2mZawc42rDDhbMWjDKAKgwEyg/4vdv4vhXTr4We2cZqblntaoi0XRq4tudyRE1x4ZIP9B9+g7tfgdfKzUQuefNz55ma1yxyxGMt5vjnfG5qOTpwAhPBVpR6eHDGqKJFGEUIwQRgjCMIoRiJzv28MYZghNhDXLjZtWjJqtaZMuRa0bsWS1wzcM1uFy5yOceZk5Y4WgAptJIP+MeD+Mc+c8dbDp16cZuYuIwioQ5c+0xSE+gk+gPnLbwMuPNnG+07xrWBKlLWhLBe05TCE8YcGMO/jnOMYRCESEQRTw9fLOGAhNhDTM1cY3LNwta5G2Na0a4mi3DjaOVrJgwcsXOJy0cNcIApmG4P+M4D+M5eaz2x2rUI3xzxzc6z2rlqgg/zsH50tG+FxnO747u4iXTnwKgCGyJZmAYWDg4GBQKBgEBAoOFkatBwlsCE2EOMmFixxNWK1izZ5FrRs0brXOZmxWs8uZs3cOGjbM3xgCnAhg/40Nv40K73w78Lq6uoUiITcXN1mscNAhPnNPnJ5RxZ6ThnzZ88rzhSGC1LQkvbfi11wgIXhzFwxaeueGGGFDAhQIIYEKGWnXo4sICE2EOWmTNlZuWq1u3zM1rTJixLXDZkxW42GPE2cYsbVk3zACnIkg/42LP42N98a49NcuWtRF558d5uri3HO7z0nhy8Ig/zdX5u/EcJqJttMRwrljESvczus447mwIXiDHwwamuWFGECBDBDBDCIY4K8/gyUITYQyxtGDFo3aLWTBjjWtHDLItxZGeZayaOGuRniYN2GNmAKcSGD/i+o/i/JzV+Brty5UmZ5zzayiIVzeBzAg/12n663Grpnd73cmOTlqqicz4Z347CGxpRwsBewsHBwEDBwECEFAwUDAIFDwdTMwKBwECE2EYmbVg4xZsa1kzZsVrTLlyrXLVk0WsGTZgyb5suHI5cACnYng/4wwP4wtcZjfC4RutreHVkxUarUaVHi+R3ShPp/PqE9mjdgxUQrXLhy4cee807UyYKYkIzmzxvhuIXibKwxauuOGGFChIRBAgICGFLPtYo4KiE2EZnGHM0wuWa1s1aYlrTHmzLXGFuyWt3DNllx5MjZozwgCn8pg/4yKv4yGbnw/C3yukRxcdc83OZuajhXTVcEc63EyIT6U76UvJwI6IQjOuOueuPPOZamS2aUIxneuGOuWGdYgIXg61BmcXDLGjgjhghIIIkEAhQo44ZcDo4DPCE2EM2ePNha5ma3GxbNVrRqyzLcOVrjWt3LNs3YMnLXE5xACp4BP4P+MyT+MxeefkePWTny8HhVVqMUGaVMYqUs7njvju+MI1rHLGIrh17RVIT6u76uOmnjbbTjjyZcN8NaxhG1sFsFKQlGKt41vWMYSpLFbFSkELxwzztM8scIhPHXLi796xnFFFCMICEQRgQjCMIwiggQjCMUU517ekmAITYRma4cbPI5arcbfJhWtM2HCtwssuJbjxtmWbM3Y4WjPMAKZhuD/jaq/jareHz6TVYxiKzfG9ovhy8LGoT6bz6b1JmjgijCcUYIRlthPizygIXiTJwS5+2dGjghghQwQxx4PTwQxZAhNhGTM3ZZG7Rqtw5WWVa0Ys8y1zicYluVy3zYWWZg2ZuGwApjG4T8bxH43iWHDCMoWpaUZ1z3vek90NVswIP9J9+k/eFx6MREZiSJk6568fByheSNqv0MsMsEMcEIhgRw07OEoCE2ENWDllhbNnK3G4ZMlrTE5YrcTJw2Ws2Ddw2zZsjHKxZgCpsBOIP+Mm7+MmXjM9dXiKiKzrMXVamoirXUQXGYyzrM1mbOfCIghPtxPt1c2rRLBSU758N8+fLfXfSta2bgbN2TBCEcd8+PLny5csb5KZsnAcKEYTCF4qzJq6YY4UMEcUcIIYIo4oYBDBDBCghgjghQoYZZcPk0MmsAITYQ2aYmzlqyYrWuJi0WtM2Ngtc427ZblbsmeNszxY2zLMAKfCWD/jSO/jSJqMZ6XF3njx45ucRy1yrlFVNd+ngzmOqE+20+2hrdphljVKlsWLBTFGk54Z3xscNOjHKdsYCF4Alijy+BnhlgjghQCBDAhQwww0043DxyYDPAITYRlct3OZqwbLXLhzmWtGGFqtcN2mFaycZczBw3Z4WLPMAKfSuD/jW+/jW5qL6eL43PFwuMxd5vNzM1UcNVERBrjiYAg/2tX7X1iPA3yvWY4znN7iUY4Yxw4YxETc7z3d+fPiCEl4IlLPtvlnWMYkSKEYRggjKIjOOPs5YwgCE2EYsbNnjbs8y1g2ZNVrTI4yLcTFg5WsMbFmxYs2uNg1aACncng/43eP43befSPB1OIRbcvBkuGp1WnKarerQAg/11H67fp4nJyuJvjec82OKmq4RqLneec+DPOeaF4gycEGrpjhjgjgQkEIgQQoEKGOOXQ4WKOcAhNhGZtjzNcuRitYuM2Ja0y48y3E5YMluRvkwuWWTK0aY2wApaE4P+OpL+Oo3mnF8FY3XfDw4ghPqsPql8GqupOta52uOHDluAhsQRqApaGDg4OBg4OHj7WAQVQCE2EYWTFw0btWq3Nkx41rRmxxrcTNo3WuMbPI1aY8eVtkaACoMBLIT8c/X46B0NVdWDJaNMMc+HajllG0MlqYEqs+HLhrOeK2C2QIP9et+vZ4cMc66748W9Rw6OlazjM883udyxEOHOovNghPBlJT5Ou95znCMZQlCRKaKcYTCMI1z92KHEITYRhzZcLZoxxrcLFxiWtMTnCtxM8WVa0ys2TRy1cNWjhwAKjwEthPx/ufj/lw45ack8lNEMUFb48N8MK5q7r6K2nO2HRXUySrGWWYCF9DZ6Iu6bHTYiqqaKGeOeeWWeDBsPHk4MXBPFVBiI8JTRWWwQIoTxJphj4eO86poxRiqvGeOKlMWTFgshXDPHl4fHQsAhNhDdozy5GLdstxuXDBa0bZGS3CybNVuFjjY5sjdq1y48QApPDoP+QEL+QD+t43qbxlwshPp6Pp16RthhPTixuKCGxBGwMBTz8PDyN2gYCcAhNhDHKza5seNotaMGzda0zZGi1wzasFrNgza4cLnKxZZcoApFCoT8gVX5ArYMeIbAhPpBPpG6Zs+YVIetRWAQOh0FB4FKgCE2EZsTBs3zMnK1hiYNFrRqxbLcTZw1WsXDFm4yZszdkwbgCk8Pg/5BdP5Ba8MNWx1m5kCD/R9fo36nlzmeOO/HjeyGxxTwMBbyMLCwsrXiqCE2EMnGRzmctca1w4YtVrTG5zLXDBq4WsW2Fs2atMTVwzaACksMhPyE8fkKbYbTpsYIbIT6Qb6OnJS07suPXACHwROYDAKLCYXQUBRQITYQ1cs8TTEyZLWjNzmWtG+JstxOGrha2ZOXLTE2YscLFyAKXROE/In1+ROe9dubDKEJJY8E9cpghfNtebfqxEWKhsjgptpvjws2DpCGxNLoCxjYWFQqFg4+5gIGAoghNhDFixa5meVutZ5suJa0zY8K1xmbNlrlw5xZnGFk1YOGwAqEASmE/IhR+RBmWLBC1sNtLThrXDfJfFLFKEk61y45xnghitishPogPojcE5Y72z5MOSVMmPnacl5Xje9a3nchBkvKqYCF4axcLS4OmetNNJNJNRBLTHKhQwwIRDLfp4IYMkAhNhDZw0zZMTRitZMmrda0yNMq1zlcMFuJk0xZWzFszx5WoAqKAS+D/kju/kjpljvy7xm5XVa4cuXKuDN53e3Oc543u4dN+RrpQIT57b56ObVXIpWF51z3068+nThjLFg2ZN2LNihagvfDHfhzxwiE43Mpl03w1vOMZymRhGEUIyhGBGESMYxnj8BkOEAhNhDTDkxuXOJotc5WbNa0yYmK3C2a5FrPLjYuGDnG4x4nIAptHoT8lqn5LVdcMeKuSGDFaVIxrhvlnWMcV9TdMIP8yV+ZL32z4V4TOb3fGdpMT4GdOfKF4SwaDR1yxxwoUMEcEKGCGGm3MxwQ6YAhNhGPFmcucLDCtx4Wrha0ZM2K3CzytlrTHhzN2DHLkxMcwApPDoT8l3H5LvUrVtG/A4ObGIP8xp+YnQus8enXe5CGxRMwcFcxMPDxNPKwcEAhNhDNxhysmzXEtaNGGZa0yY8S1y3Y5VrZk0aN2GXMwYM2wApACIT8mIX5MQw2Y4L+FfP4V9DnkIeWQqAwmoxWAwYhNhDZlhxNnOVkty5GTNa0xNW63Dmb5VrZtmcZsblqzYsWgAp0IoP+TLD+TLE1z6ceHHW3CZxSIm5zeY59OfK+AIT5Zz5YuEcGnFt2bcGFjnKKFKYoSlGDLfFjy1CF1lUDJ11xxoYUKOCEghggjiljwelghgyAITYQ2as8ubG3wrWDRuyWtG2Jytc5MLVazZZW2bKyb5nDbIAKXRSD/k42/k4XeDjvjimbM8N1ruCE+SQ+S71Yt0OBDFKE6xyzvfPAhsQScBA2cPBwcGg0LAxOAUHCSAAhNhDPJhaNmbRotyuMbda0YMm61zmbNFrZi1YsmzVmwxsGAApKDYP+Ti7+TimscjtlediD/LIflpdTqb5c5maAh8IUNHZLC4XE5SKIITYQ2ZtmjZqwcrcbTE2WtGmNitwtGbVaxysXLlkxcY2rZsAKWhOD/jcQ/jcJlz8DNOLnjviaQIT7xT7wG2iGaVpzjplxZ59OvGCGydcoW5i0Og4WBjZ2dQEBgAAhNhDLIzZN2jBytbs8LNa0YuWi1zmyZVuFm4ct2+VqxcY8YAqLASyE/G1t+NreEcGZgwXxY7bW/Fjz4tOq+ZipZFhw48eGsbT2YsmIg/4ALv4AReHLn22vNb1npGvA5+Fz6ddc273nMxlOJxuJmIXcQQQ4/D0zy11wwzTVUVUTQS1yywwxoYISCGGGfZiYITYQ3ZYcLnJjaLcOPNhWtGjTEtwtMbhbixZMzVzkctWmTCAKdyeD/j04/j05Yxz0iEzPFncyqGMQiKjGL5RiAIP9rp+11eJ0jhVRve76548czM6rprlhTPOe+e+9gITyh32nn3rOMYwnCcpwRlOkUowjCat/AOOMgCE2EOXDFmyws8q1oyzYlrRs0ZrXDlsxW5WWVkzb5G7TE0zACmggg/4+3P4+3Xh63qaVh2Ui768ud1vR2uiE+4M+4NaMGG00a5UMaMJShknDHq1medSF4SwMMGbxMcaMhghCAQwy05u8wgAhNhDBplatcbnKtyNnDZa0x4sq3C2bYluLG3bOMuTM4xtWwApcFYT8f5n4/w43attKyilOWPBem+iE+zw+0HxYHGvolZCd4554ccMoheCrWDwtM8cccMMcMturIMgAITYQ5cYsuJi5ZrcWNi1WtGmXGtcMmTJblZ4mzPM3x5subIAKSwyC/wAfXf4APo5mHHFAg/22n7cPEcs7xeZkh7JF4CmMdkcjgMAgNGAhNhGPK0Y48TfGtzZWjZa0aOMS3DlyZVrNhiws2+Rxkwt2QAppG4P+QR7+QTnDjyY1rWIqbvrw4mM9LwCE+zw+zdjmvgnGt8eGdUIYoYIZdm22XGCGyZdwMLdwcKg4CDgEDABAwcTfwKAkgCE2EZMLbE3YMsS1xmYMVrTDhYrXDViwWsGOFpkzYmTZs4cgCmYYhPyIYfkRFVxMGLBSE8OPXjxznupslsCE+ug+uRpfJOE4xjSELQQytc+GhsuYLR9nBwqDgIGBgoOAgYGBi7+AhYSQITYQ4atHDBswarWzTI2WtG7HItwsmrBa1bNGLHGwb4suJkAKbyGD/kUG/kT3nHHtlF3PN4sbZrGuGuHDWfA5osCD/YrfsU7veNymanwOvauFYjFp3fOOec5AheCrUOhnnjjQwQoEEMBDBGhjn2aGKoAhNhDdm4zYcTZwtc42TRa0a48a3DlbN1uPC3zMmuXI3a48oApWEIT8jRH5GoZQvihaksWnhY4Tg/12X66nXCdTLee7nniAhsmXMDAYFh4GDgYWHv4GBhIoITYQxw42eLI0cLc2HI0WtGTJstw5mzla4ZOGLRvjctmrZsAKWROD/kcW/kcXdOurqYjOu9XXeIT6rr6rtgpkpK0U2uWHPk1ghsWTMDAVc3CwMDBoWFmauAQFgCE2EMcrZo3aOcS1k1cYlrRrmYLXGJwxWtXGVoxzM8TRw2YgClUQhPyNwfkbfhKWLDZGW/dhnICD/XKfrr8az42dXet802CGvIyBgJ+XiYWFg4mvi4GCliE2EMmuZhiaZsS1s2cNlrTLiwrcLjMzWt3DjM5aN8TNm3aACkwOgv8AMRX+AGItubxTxvCD/WWfrEYzXGXc8ONgh7xJYGnMPgsLjslE6CE2EMmzBmwYZGa1q5csFrRwwwrXLFwxWtWDfM5ytsTZvkZgCkEIg/5I/v5I/3G+ioX1Knqa8JhbpFiHoUDgcbpcTQohNhGJjiyucOXKtaNmLJa0b5My3CxYtluVzkxuGTlzib4WYAplGoP+SUT+SUPbj0vkxUWze7Z6c+EYyIT6qL6oVTDas71nhjhjWaUeBwc2DLkAheGMPHBo7Z4UMMCGCFDHLgdDCiywITYQwy4WjFuxyrWTZu5WtGGRotxMMWNbhyYmrDM0x5HLZiAKZx6D/knA/km9X2643069OvgXUCdzu1ZwAIT6rz6quOfja5Z8mW9uDSEZSwWwShTDLDjAheOtaweVnlRwQwgEEKGnZoVQITYQ0aM8eHE1yLceRowWtGWJutw5Mjlbmy5mGJq1xM27fIAKUxCD/kwo/kwpzjw/CtWeG4QAhPojPojeNCGaRjlpvjwghscU8DB2sWh4OJoaNAwGAiE2EY8jhq4csnK1yxYZlrTLjxLcLDG1WtcbnFmxsXGTMyygCkwMhPyYefkxLjSeDFfZWEiE+sO+r3nLClptpnjAh8JT+AqTCYnO0BgEeCE2EZcLPGwaZsi3NhZYVrRyxcLcWVu2W4W+XDhcYc2HC1yAClAOhPxyUfjkp0YsGqlmXPjy6YP9L5+l9vnzjM8rjTsAhsRSsCtYmHhZ2rQcFYAhNhGPK5zZMbfEtyMMmRa0ytmC3Dja5VrPMzauGzdvjxNsQAp1IYT8Y2n4xtZXlr1cPIyadAxY7XK0w4MuaNr4MICE/Bct+C5fPLFnzRlCeTLmzqVx4terXqx4oWw4seLGhOVwJy34b3jOMIxRgiRgRjr6sr03ACE2EMG2Vu4a4mC3E2y5VrTI1cLXOFwzW4nDlg1ctGOLLhaACnophPxjTfjGny5NeqtL2jCEWLGwYTLk06MuQatebOyZTSCD/gx6/gx7xmY5c+3fp16dWMuPA3rW9bGM3SYAhPAlIT5OW84oowjCMCEYRhERhGM45+yjDjAhNhDNwybYsbhstbZcjda0aM2a3EwwuVuRhkaZXLJw2zNmoApvJoT8Y+34yDdm3Biy5E5FKjHiGPEw4MeLLkXtaciD/gyA/gx/mE1bp1OnURIHDjy59Ort37zAhN2SeGtUYwJRIxjFGMEYCc8/RnKfeCE2EZsjNy4cOWK1tmctFrTLibLXDLKyW4nGPMwasGjHNlcgCmobhPxjCfjGFRgy5M9IwwZckI6Kzva7h4pghPwXPfgurxZcjHiyRnbPs24MM4YcWnQx4gCFq0EEmPpnnhhjEJDDDTgcrDBBpCE2ENGbZs3YMW61syyMVrRm1ZrXDLK3WsWDlxlwsWDDLjYACnMrh+MU4xUEzmSdzpKZQI1G02m6YTEAjEZQCAgAh+vO688EZjCQSFNJqJdL0XiyXy4AoFBTicgAg/g7xZx3u5lMzaZTMTMTExEoG55+rzuPJCE2EOWGPJlZ4WC3FhyN1rTNmbrcTnC3W5GjfNhcM2uXDkbgCnYsg/yPH5GucZ4ZXFosXd8WzMUrGI6ctaitt8SD/Vofq3eU56T4F8IqVzxnr055FVFaVLbe9dbu4ITxFw5add51jGKcJwjCICECMpwmnfh82E5aACE2ENGzlviy4nC3MzY4VrTIxzLXLFw4W5HGRvhzZmGHKxbACnksg/zHn5j1reM6zAolk7s3dXGo4NaimuOFgIT6qT6rXNix87PojatL1rPDHGZSMJWla1EpxjjljnjnEITxJxZx4OGM5qxiRIowihGUEIwhFON8vXjOUSE2ENMbJu3Ztcq1niY4lrRy4wrXGVi0W5MuZplatcmVq5cACpMBP4P82V+a9ud8uZvTjwjFIit1cxMZ4ZrEjPPlz5rTeoqq0qOGe0xNAIT6/T6+uDHu37NubON8YVjJgpglaEoo3TmiplyZbShKUoUjCKNWWWG86oP5A9e+/h9d3aZEomJqQRdJhMXBKECJE3vn6PgnMCE2EOG7fCxbuWi3C1c4VrRnlYrXGRpjW5WuZg2YNmLVm4yACmMdhPpJvpLZ4b4suRilmhJeuPDec6Q2NkIAg/1on60/Hbfa8XFzaaIpcccne4TyB1459eWtYxjEiIwmrh5uuEd4ITYQ4yNcLJo4cLceTM1WtMmRqtw42zla4c5mbFmxw4WuLKAKsAFHhPpnvpjdMM+e2HBHFbNSydcOHDOsmrLwIWvoyyhUxZ9GGk5zrPHWsaxktK0sEpYq4qwmgIP9b9+uN6dfI3wmkTNxMIhMxxtm446meUp4cazFrkpjTlVQleXfXPO7yITwpek9uvHOsYxRhERhFWeHl544OBqyZuVwGHXpvWcycEEIwEYRTjfDx+HBDrAhNhDLMwxYWeTEtx5mDJa0ysXK1wyZsVuJowY42rlixaOcYApkG4P9bt+t3deHg9L05Ric3x3znjw5xM2Ag/1ln6zvpfjc+SrTaYRNXw43FoXijOoM/XLHDDCQwRxQwwy43LxSwXAhNhGZy1aZnDXCtys8OVa0xs2K1w5yOFrVuwxuWzllhZtmoAqDASuH4tDjI6hQ6FM5kmMwAq0PkUojUWhkGg8JjsjjsbisZh8RRGDRGEQSFQ2GAIP9tF+2b3E1arA9fxMoaimrqxTj03iLq4TwVlo5c4whFOM04VhGIjCKESMIzrt6spy1ACE2EZcbFzhxMMK3G1c5VrTCzzLcThsxWsMeVsybYmWFgxZACmEXhPwKmfgVTriNEMmDBa0sMMsc+GN6AIP+JQ7+JQW8uMc4zN0avwtqzQCGrJaCh6WFhYVAwaBgUHCy9SQOBiE2EZMzluwY48S3M1xOFrRribrcLZliWtWjLFjYOHLRk2xACncjhPwVQfgqNvjcfBplOkMlNGDBZG98+e+GMY6KZsOrAIP+Isj+ItGqcunHldXOW7hNYjCLrdd763xAhdNJTLLLLLHLHGhIYI4IYo4IYEceJzqGDVAhNhDDHkzNc2XItYtnLVa0ZYmS1w4b41rjG5YZMTHM1zN8IAp/JoP+C0L+Cy+48HpnF3c8pqKheebvO83i6jlGNdOAg/4jKv4jIcY3wkzPWuu8zNVw4dOWNMTM514PPnfggIXirMy06GmCWCNDDBDBDFHNDBBHFHBGTw5HIwxxbYAhNhGJgwyMMLJstZZMLha0zNW63CwZ4lrNq2yuWOPFjbM2IAqKATSD/gzC/gy1nfftzqZaNY4RibnO+PLnerO1RFWu+9zd8vB8JoCD/iMI/iMB4L6bqc3zOvGV1XCuE9u/hb59u93KGtVqC465ceaE8RZTt55YYVhGKMJ0jCRCKMJwnAjAhGAnPD2csVAhNhGVo5xN27NmtaYsbJa0bOGq3FmxN1uHNkZYmTZg4c4mgAp9JoP+Dvj+Dum8x1xtcziNeBXKojO99ee95Ti+nTlwwIP+IfD+IfHlPgOE8Lm978PHW81GtVwjV1c34LrvOYXgy2GHRzxxwxoUMJBDBBAghgjijgnhx+Vhhi0gITYQzZuMLZxicLWLRm0WtGGXCtxY2DBbmaM3DDFmbs8bLKAKYhiD/hAM/hAJ4zF1GuEYms7y68N4nQCD/iL4/iLpi+l1d3u952514PTN1ICF4ky8EepllSxSkMEqevA4+CDCACE2EOGeRyxc5sy1pkcuVrTC0xLcOVizWt2mPFhxMG7RtlaACl0ShPwh3fhDdnLLizyzyvGWHNgxYIT8Q0n4hp5YJaoYoWjFnrpx44bAkJAQFTGw8HBwMLBxOA4CDgJIITYQ1zY8LjNhbLXDDE2WtGTXGtcY3GRa4yOWrRhlYOMLfGAK8gF2hPt8Pt+8BwODwtdsq6sp0UBOQBORuhs0bNmrVgtiSrHPjy8PbwdO3SadGnQbJyjCKsZzjGdbwz1y4cO3Hpx4ZowpCVrUtq2aOJg4mjBmhPxKLfiUlyEp8iu5mUrPHfHh2nPZ8uOMbWyW0YMGBOQhGEIwhGU5RhGMZxljxZ82PEbMMoyglaVsEIUvGuOscdZ1jOsIyhaFJIXjjlnhOEiD8D2m++7uZzMzZdJmIuJITUkSglEiUSCJQCYCJQmBNWhMTEwmCYmJSm2d+b5M1oAhNhDHKwYNGDBitytHONa0aMsi1xjx5VrFs4xOGjdmxxucwArxAWqG8Mfnhjjh5FJyMHJwMTCQEZBRUJJRFNDSEhHRkNAxMbHxcnIzsLPy8fGxMDERElITUhRSEdKRUVCRcTJyczPzc7HyMPAwkVHSUdORU9MS0dJQ0DFzMvP1MnWzs/LxMHGTEtTVVRUUUxCSUNCwoIP9KZ+lNGN8OPLjrNZi98PDqpRVQhUzy3EomZqZTIKVVQReU7q1cdIiCGYmZi4IqBW6nfHnIIPymEyudruUzW6kmESTCJQiUSSBMBF1dTEoTEpiUTEwIkATE3v4NS9wITYQxZ4smVvkaLcebHjWtMeVitw5cTBbmbsWmFriZt3DdoA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qZARwDgIAEHQTQCpYHARAp20tE06TVR454wmXpoqQHAwpIEET//wNFKEYoBQM4C2QZIDIJAICAAwF7wh5FMwkAgKACAeHDHkU4CAD+AwAAAAAAEeXswD8eHrYBgoAAA9ewAAAAAAAAAAAAAAAAPi+MAAAAAAAAAAqCASWG8AT3gDPk4lEyUNNS1NOT0ZGQkHFysrMy8zKyMLCoaGhJRGRERECE+yI+x7yYuNPZel66duXLly3y3nW6NLYsGqm7BKdZgITwleW3PeN5zjGMYIgIxhGFZ5+rCMNwITYQwxOceJw4crcLJg4WtGThytxYsuRayyt82Nhkxt22LKAKbhyF+Aor4CrbJ4omCrxTEXYy7GSTS04HE34u+22ghPtJPtHcFa0xpV0uDhz5cMJS2W4GKUsGUIW7KRXzywo44JZUMaNHDTfmYYodgCE2ENXLHGyxuMy1w0zOFrRo5xrXGJq5WtWDfI5ZtMOTDiyACoEBMIP+CTL+CTNvTv2Ha9VFRF3nPHnvrG8NV0rlGKiE9cXkhPpbPpbWLGxYxjrPHhw4awnkhoybsWjBipKJe88c64WeN6iD5fAU15vXO5mUiYERNTETExaYXFs59PyZiiE2EMmTdljaZmq1pjyMlrTE5bLXLdu1WsMLRuxcOWrPLkwgCk0Ng/4Lev4Lb9M9KvXHj3CD/QNfoH6nc441UYCHskZgcHmMLgsXk8FgCdAhNhDZgzYN22Jyta4WbFa0cNsa1yxbuVrLCwYYcrbK1c5G4ApHC4T8FwX4Lg9UK5qVne6D/Rofo0Y3mojeJIbDkjCwdrH082SAITYRhzZGbLK0ZLcLbC0WtGrFstcsGjJawyN2GbHkYNsOXGAKVhKD/g26/g23iePLnjaL5XyjHACE+b2+bjpJojgJ3acem+OGwJBQUHWw8Wg0PCyNeg4K4CE2EMMeNsxZM8q1vjysVrTIxxrcLBvlWuGTJvjx5crRlkbgCmYbhPwdXfg65hHNlzR0JQrO98d8M2CvAYMwg/0AX5+PjGuuuM8Z3meMEaz248ng9ITw1hhXp4bxTRnCMIwRrffxZw1AITYQxbN8rFiywrWORjmWtMrBotcMG2NawYsGmJhjyZm7JoAKVhGD/hB4/hCJ3es9I6cK6TWYyIP89V+eTqemUcb7477vMobIFimZ+JgYWDg4WTs4KDgLQCE2ENMrJixy4mq1hjZN1rRphZLcWVqyW4WTLM1YMsWbDiYgCmoghPwiofhFRTw58V7QpgcaspsMcs6wSZsey4CD/Pxfn43hN8Cb7seGRHB4lxDc873shPBlJT5u2dYpoxSmlOkYThPDz9sWoCE2ENMuZg5ascS3M3zM1rRo3bLXDdy4W4sObMxYt2DDDhxAClIPg/4SUv4SSZzXPhusZu1ghPmuvmr8GLJG0L4M9cOGYIbBUAVsjBw8LJ28FCwVoCE2ENcTPE5aOWC1u4Yt1rRlmzLXGbK5W42eLExb4sOZkwbACoYBLYP+Ckb+ClOePXWdT0x24cMKvPGeOY3VaE8c555mq8SOWsCE+qQ+qZwZL7L4pyrfDXHe9Z0hSmTJipikgwwvOuGO+uPDWYCE8NZYaeDhjOaM4wnCMIoIyigjAgRhGePwLGKwITYQxcuGTRqxZLWrZjhWtGjditw5WrdbmxOWGVw0csmbdwAKVBCE/BgJ+DAXZhjmw4pwhfXgw5yD/VWfqrc1z5ZwzytvVoa+iClj4eFg4mdoYGFgrwAhNhDFoyw5WrRutcMMjBa0cZma1zmY4lrPLjctWGZmzx5MwApNDIP+C/7+DAfWNctTpxuE+tA+sv04uHaUcMIyh7NF4HAprFYXRYFBYBGAITYQycuHONqwyrWjZpiWtMLPItcZHDhayascLJpiw4XDZmAKeSiD/g7S/g7zlfgX01wrCZnayoSvPPO9y08Ttw6AhPp9vp75UnkvSs5zw1jGcsWXJkwWhSEF4Xjjppz49eWE8BYqV5uec5xiREYAgjCMIwnHL4DhOHGAITYQwaZGjDNjarWrNo5WtMmFwtcNM2Fa0xt2jhq5xNXOVqAKXhWD/g88/g896dcVzxuJhrF8qRuE+mo+mpxY8WCOaVoJzrvrfTG4hsEQcJC1sSg4WAgYGBgYmdoYGAYEITYRkctW7bLiYLcbPLjWtHDjMtxZnDhbmatGTJmxassTTKAKYRuD/hBK/hBNmePK9RwrFXO99b5s9Irkg/1QH6nWq3wmbzfHO87icOV9ovCF4ozbC5GmOOGGFCAhtyd8cGOAITYRkyY8TPEyaLWzNk3WtGzVitcs2LlbhwtGTFmwyucjXIAKbySD/hDk/hDXy8DxdbbtE6rhwiomeudzm6vkcqCD/SxfpUZdufa8Ztxvrz3OYqOldI0Ttzb2heCrYZc7TKjQwoYYYCBEgIUMdOvghZAhNhGXI2b5GmFstbYsTVa0Y48K3C0ys1uNm3bMWuVizasXAApqIYP+EqD+EqHvdLrHB4E4TOZ4gGtnAIT6e76e/FLHmnK7HTHVek8FjgTQjeeE4ICF30cUOXwssMMcMKEQIEMUKGW/OywwZYAhNhGVsxx42bFutbt8zVa0a5m63E2xNVrhvjbs8mVw0Y5cwApYEYT8JrH4TWcme2fFWUY2ulnzAIT6LT6LXkRxMU5Vw2y5deDChsSS6CwDAwqFgYeZrYFAXAAhNhGZnkzYs2NotaNmzha0aYWK1y0asVuLE1YOWmPM1yYnIAqPASiF+Cjj4KO554cPJfJTMsmwF2EswVl0UsNuFwuHxeDwNcsUOKkwmCoAhfid++J6eSrAQYizGUYCSCOWXB24PC4PA4vA4mmmCarBYTDYabATQRSghcNoIGZnljjjQoUMMEIRkMEMCBHfpUcGoCE2EN2LBo0x5GS1jjYMVrTNkxLcOZswWsM2Vhlys2TDI3ZAClIQhPwRqfgjVac89bLKdsmS2oCE/FaJ+K0Uzbo6mibHPXjAhcpTFCSwxyy4PQywWCE2EZnGFq1aYXK3C0aOVrRy1xLXLRnkWsWmTG0Z4mWbLjxAClsTg/37H79nLn03rNSxnlughfi88+Lz3BQxYSG5JHGwsmDwbFiGwBEQCviYWDg4GDgYeFrY+DgJoCE2EYnLJg3auGK3K5b4VrTI1YLXLDJiWtWrDDixuGOFq0YAClAQg/34n769jWcTeeLq57CD/i9w/i91655c8MK5W6bAhdxPFh8anhjU4XLwsAAhNhDBgxbYnOTItctsWRa0ZuMK1w4xuVrNuyZuWbbLjYNWoApNDIT74r74viRnmtlhfHnAg/4wLv4wL95ucTURoIetROAQmbw+GyeFoFRAITYQ2zYWmFvhcrWzdiwWtGWJqtxZmDZa0cNcuNs4c4mDVmAKVBCE/AJh+ATFmhfRGlKyx4cog/4wQv4wQ2r762jfTNYAhqycgIGri4WJgYeLpZOBgKQhNhDjK0xtnOVutwsMrha0YuMS3C4w5luHFlx4cmZm2bOMgApGCYP+AXT+AX3lfSqqwIP+MOz+MOGeNzmbh6xD0Jt8Tg8AkgAhNhDhzmysmrNgtaM3DVa0YMsK3DjY4lrlo0YZmbBs0zNmAAprHIT8CUn4Em73pphtllpPBLNLNKSccdtdIoT8XpH4vY5z1V4jjU2UxTllrhyzxxw20zx4wITkcLDjrWM4zjOMYozRnPDj6qGgITYRibt2zNy2arWTJu2WtGjVqtxZnOZa3xM8TPK3auMTZmAKRwmE/Aax+A1nVe0I4MaD/jCy/jCzXnHXXECHnyBSWSzGBwGOACE2EN8OZm1asWy3NmzOVrRs4yLXDhi5W4mrlgzyYceTFmygClwUg/4Edv4EbYvfTNIqY3w78M5AhPxgnfjBFlDPyNsL3nlhpwZckaWAhdZZFHn6aY5YYZUdNuBviyghNhDVi3xtnOFotYsGrha0Ztm61zkxOVuJizc4WeFtkzNMIApnG4T8Czn4FnVaXSkaIwlGE55dWvNn0XCE/F/1+L+eDbxs88ZhvNCVLQzZ92/FnmCF11iHL4eWONDBLJDFDAR04fJwwYohNhDVmwcs2WZgtwsWDha0yuGC3C5a5lrhtiat2bVjjc4m4ApTD4P+Bub+Bvu08q5cp5Eyg/4vhv4vc8a3W7eDOb42h8CTOAxuRwlCYLHZPA4JAacAITYRlYtHDPHmbLWGVtkWtHLnItwtsmVawxY8bRo5a5HDbKAKWBKD/ges/getrNwqWOfDw8XYhPxdAfi6BzWnqpBGeGWXDXDchsGQSBq5eDg4ODgYeNs0DCXwITYRhzN2jlvlbrcTFpkWtHGTCtctGGFblxNsLNw2xMMTVmAKTQ2D/gcm/gcV3HPxJvlNzICD/i9e/i9v8BNXsymHnkMJjEYTFZfA4BAaUCE2EMnOPExc42y3M4Y41rRg5crXORjkW5mrBy4xNnDHG4bgCk4Og/4INP4IM5Vzxc6FAIT8XgX4u85TyY5RvbWbwIbBkDARNTFw8PGy9KSwITYQzxsmbLCxarcrBmyWtHDhwtxOG+RbjZZHGbK0y5cWRmAKbCGD/giI/giV4TSNb1cTXHt36deXObldXyXwoIT8XVX4umTTxNeCspyjPHkymuUYoJRzNuKYhO1oa+HOc4xiIThOCJFGtdPRNQAhNhDLEwZsG+FityZWLFa0zNMK3E0ctluZq3csGzVw1Y424AprHYP+CRb+CRNMxNXEukqVLMzu63rqhPxdmfi69pHXxtcMubOyxI0lTBCmfRpxY8KGwFEICvjYmBgYOAg4AgYAgIGBhZOvgy8AITYQ1cYseNtjcrWuJixWtMrZotcNWjZa2bYWuJkzcsWGNyAKRQmE/BDl+CHPXkriAIP+Lkr+LkvwM3sAh7ZH4LDb7A4KmwAhNhDHK4ZNsrRutZsnDNa0xsMa1zmcYlrXNhat8LllkyYmAApODIT8BpX4DS9Eb6pzhPTmg/4xHv4xH547qrqtc4epQmAQWdweEzOFwOAS4CE2EZm7fK0ct8S3HhyNFrRixbrXDTLhW4mbBvlxM2TTLkyACnAghPvvvvv98o581cWLJkzYLF75cuPLjuw5p0yUhPxndfjO7hu1TyRlPDl031101rdJipmhulSUQIXUXRQ6GlOhRoQhgjghQx15W+OLOCE2ENcWFmybtW61ixxNlrTGwZrXDjI2Wt2DNs0ZNmGJphYgCk0Mg/4B5v4B1SYccddbhPxnWfjOtVy2peGLPmCHokGgUFmcVhc5g8BgM6AhNhDdjhctmWZmtYYWLla0YNsy1zlYY1rdljyMmrJqzYs8wApGCYP+Ag7+AhGOV64IhPxodfjQrzw0yuiAh7pI4LCbHKYGgwAhNhGZs2yuWuRutyuWbBa0ZY8K1y1YZFuNmwbscjJllbuXAAptI4P+BCb+BCceB16b4XrcRbF1C5nN7gdrgIP+M2b+M2ceFfTPKW88efHrnnuY1XDhrkNc7IXWTTZOmeOOVHDCQhDAEcMuBzcqHbAhNhDTGxbtc2JstatHLNa0YY2K3C1aOVrBjmxuMrJy1yZG4ApuIYP+Bib+BjGc8OfJip8SYLnPEmYhjJ4GwIP+Mqb+MpPDXGG57655zc1jkdIVtzO9gIXaSSR5+ueGWCOCGGKOCGAII4KY83g5YsUAITYRkcOWGLNlbrWLRi3WtHDdgtc4mbRayc5MLVjicOWTNyAKdiSD/gbq/gbr1dhKOfLryqsVSridqzy8XtlxhPxlWfjKtyQz8TLKcYZ8mWeG87pwjitDBCVcVZzjgIXgKWBqaZYYYSCGCGCGBDDEhhJY687PHFpgITYRkxsGrlu0crcTVu2WtHDLCtcuHOFbjauGTbIybZMWHGAKWhKE/Awp+BhVky5s+LHCcaY8BoCD/jLI/jLJXvwM8MaTje+bYIaYrIBUxcHCwcDAw8PbwsHCXAAhNhDXFlcuGjnGta4WLJa0ysmq1wwZ5VrbC2bNG2VrjcuWwAp8KIfjYuNjCbzaZzKYzBDYYnk9mUzTyegQWCQCAkKhZNCH6DLoMwi8WlktmUzTaboHApLJE/nwFGo8ul5MJiUUhPEW+GPbhvOsYoowihOUYRlFCKKs8vVnWmkhNhDls4asGrNitxNGDVa0c5Gi3Dmx4lrdk2yt8zTE0zZnIAp4KoP8op+UDvryubqrpGZW5xc7lMYrXLhrU6mZi4T5uL5vvJgzao5lCuGeW+VnTkwWtakITXY6Z6474YTw1hpPh7ccapoowjGEYEECEYRjGd9fThWmYCE2EMWzjEzZ4Wq3Fla5FrTLjbLXONozWsszFg4Y4seJw0cACnssg/zVn5p+eeM6vE0lbJ4NZm4zidY1XLGMZxd2zwCD/N2fnA+mvO3yjhEXOd8d9W9wjVcq0iZzlzjnu7zghPFnBOPpw1jNGKKKMIwglAQjFOM8OvowQ4nIITYRhxZcmHNlZLWzPFlWtMzfItw5mGZa4yscuXJiwtsjZiAKnQFAg/zqH50HFy7+B4cbnMTjg4YwNuvgcaquFYo3nffj1zu51HDhrpitXwuM4sCE+hQ+hlwWpiz8rXivK8MMa6a3rGELYs081JRlWNbznhRjC0JYoWQlNNhtlnhvhIN8GVh5PPreZlMplcTU0iJRMSJJiUTAgSnfj+2NACE2EYmWFwwbOcy3NmcuFrRg5zLXOVszW5m2LI1zZMeVpkbACmUehPq2PqzceVlxXwRtLFGk5znOqeC+ZuUAg/zpn51XVeBx4MXC5lMSmrrrbPXihPFG1Dm5b1jOMYhGBGN9fXhWGIAhNhGTLlbs8TVytYN2eVa0zZmy1yxwtlrnMyx4WuTG5yY2QApqHoT6+T6+WGPTgx4K4JZsVoSnhvjx4V818EMm0IP86h+dR79nacTpa4VcQibrjnM8QIXibMwxaOeeGNGhghAhjjxuZgjiwgAhNhDJq4aOWrNwtZNczVa0aYWq3DhaNlrnG2xMW+NhmxuXIAp7KofjnOPTmlRqCh0Ims0CiQaVSKNRKKILHY3IYvH4vD4jDyBwJC4Ug/02n6annVvC8M7dw5xKLqIQVdZwc+SJAISXWlbgznErOc0ZoxE5RQIwinfb04wjsCE2ENWGZjmxNGK1lhxtlrTJhZrXDBy2Wtcbdm5a5m+Jg2agCnAhhPxNKfiaV27N9teDLaOSW7BgsvXLnz4axs2YpaMQg/02H6bHjwjhnlnhNLmLpVImZnnO+ueYhPB3BpOd8N7xjGMYRhFAjBGeHs5SwCE2EYnDFlmZYmK1phwsFrRniZLcWJplWtW7Zu5zMmeZw0bAClEOg/4nfv4nZ93z1ua58M4ohPqRvqQbYL5KoV14t9yGxhSwMXTxcLCxt3BQsFOAITYRjYtW+Nw0zLW7lo0WtHLRwtcssmZa5YY8bluywuWzXIAKRgqD/igM/igRJxyxGoP9MR+ml5McM4nAh6lDUHnc/gcDgUoAITYQ3aOGLFnmZLcmNi1WtGDVktc5WjJbia5mjJw4ZMWLRsAKcCSD/imW/il7tjjw4xmeOc5uJxHDhrhWE5eDPGeOwIP9L1+l1ueG+E4avUzNXaTK5m466x4vC4XgSuCfLy0wwoSEhEJBGRwy4XPxRyZgITYQ0bY8mTG2arWuXMwWtGbBgtcZGGNa5xYWjJhlxNGuRiAKSwyE/FNx+Kbli4FbWhdhg/1SH6pF35N4hMCHsUZgMBmcRisxgEDgEuAhNhDbDhZOcjDGtysGOFa0y5cy1w4cM1rFm4y427nLhbZcoApzJ4P+K7z+K6OYxvWV5b3x2md6cJ4VpwjFTi3GPFCD/UkfqSZzy3W0zmrRhqOEdr1FTd5vNdYzAITw5nhl4+OqacIkEEIIRRThNePF6cIw6AAhNhDBxjc5W7BwtbY8mNa0xs2C1w5zNVrVjiy5mDnLkbOW4Ap2JIX4obvijRoojwkOEiqiwVGMxGIx2KwF0NNuJw+JwOJnwsFdsUsAg/12366+G+HPW9bJubq0VOImkXy56uyE1dSDg3vO8YoxRRREUZpz19OEadghNhGZnjysm+VstbsmeJa0Z5my1wwb5lrbK3Yt2ePNkc5cgApzIIT8aN340b558dNOCNpatWLJRO+Xbrx4YzyUybMmAIP9JV+kr79r8LjynEzlEzEVGLiufDwefPjshcpjkGTppjjjgjIUCGCGCFDTjciQ7IAhNhDdtjaZWLXMtbZGuRa0YZsK1y5cOFrFg0bsMbnG0x4WAAp5JoT8awH41c6r6sdEiE4QkTjphp11wxhKltUtWLBQhPpNPpL5W08zTJOc64Z41aQpixYsVKUjGOWGXPpz5YXgauCHO3xxxwRoSGAgQIEEKFHHbq4IWKAhNhDVg1YZM2Vota5MLBa0zZGi1w2bYlrDNmzNGThnlxZGYAqLATeD/jdM/jc13vetk2qGOGsE3Pi9OtzFc+TljVRE3x3fFmL5OTSD/SdfpP9a5+BOrTc83O8zMYxqtb8Ti5+F4as3CqqlJmecO/WwhPDV5T5u+c00YokIwhAgRhFERgQigjCc55eXpnLIITYQ5yM2LfE1xrWDFwxWtGWFitcYcuJazaZcuRphY4sLZsAKfCiE/HQN+OfWM8OLTixwqvKdrNkskJVjhz4cuG8YwxNWjFaE+fK+fj2YKcKua9pxrWt9aGOKULUpJKKN5ZXFhMCE6nAlHk471nGMYkyMIpICEUZxx+BYRhsAITYQwzYcrJw5wrXLnHhWtGmbEtcZsOZawZsWTDK3aNGTbIAKYhmD/jum/jut53nlHDHDVQvjfWePLescgIP9JF+kNmt8Mxe53e3PG4zUzACF4gycMejpjhhQoSOCGOvNzwwZACE2EYWLRw0atsK3I5wt1rRiyyLcWJviWs2GPNlZMM2JpkcAClkTg/48hP48eczrrw3Vxc458ACE+dU+dZ2YskMlKVVwtOHaAIbC0XAQNbGwMHAwaDhYPAMGgYohNhDLM1at2LhgtxZm+Fa0xNma3Eww4VuJxjy42uLMzx5WIAptHobxpBeNKdCRkXNJ6aqJ6onpqISM3O09HQydHBxcPBQog/1w364FeOuG5WmhFTE43wuFgIXSYCaPJ01ywwxoUMEIjSy4/HoYNoAhNhGVg1YMczjCtcsMmJa0xMWC3Czyt1rJyzxsGbdtlYt24AqKASqE/CbR+E2mtJyxxybdm3ZhwNFcWClqRYcenTvy6cNZ4qasmrRYhfisW+Kxe+62yGOQjipoT1VSYC6yy6qyKKOGOO/A15OnF4u+8IVJDNBJJBFFLDLHKlghQIYIYYI0EMJHHkcmhbIhNhDJxlZ5m7hgtYuWWRa0zZWK1zkxNVrfNjc5WDbLmaOWQAr3AZcBg/4TRv4TR0TV1fHh5vgZqcTy746t5zuYiMVOotV3OY4ruKnGqqqDKZ0VWoYiILTMw1UViiJZmc1sB2zFVUIxiMdNcuWKTvnvnxymrXPF5fTqsIP+K2r+K2t37denPldTVxMzjweExNFJQAjaEonE0UqUSixMIjFOFYjk5Vyrhhm8748d5m7nLO+PTqHC0TiUlWuJsuriY2mJioct1buAg/A7QuM3m8rTExJKJRKAmJRJMEwiQCYAABCYi4JhMTExKJTUgABEiJESAlMznfv5p8DAITYQwy5m+HJmyLW+bNhWtGWHEtcuWTRbkYt2rBi4ZNMbVkAKXheE/Cl5+FMuWA0NEsUsFTLDPfDHGIL++Fv74PvTdVSTvwXc3wCGsJZAU8XDwsDAwMCgYNDyNbBwEDeAITYQ1bMsOLK5xLW2Vg0WtGzFktcY8bJazZ5sTVjibY22VsAKfiqE/DB9+GEvFjxNWviXohWc63rOc5wjCEMEsUJShK+bLACD/iyu/iyru6cOMyzN3mZVWOWu2OTUsznee9899eKE8PaacHTfHGMYooowjCKCAgjCcKzv4FjGG4AhNhGTE2aNMLPCtYscrJa0btca1w5ctlrTI0atmeLC4YYcQAp/J4P+GkT+Gj2JvldRCanHPXOuN3xncd8cYnEO3gPEgIT8Vt34rZcFq4IwiveOllnhpO0sWK2qeSFrxjrjpbcoheKs7DbnY5UsEaOOGFAikkgggIJYYY48rj4YG4AhNhDZy0x5GmNytw48zda0Z4cS1xky41uVu1wsMOJzja5WAApeFYP+G7b+G6HjLjVrhcKc+EyAhPxUufipdxYMksjFOE8Mdbh0044ghsLRJYx8DAwaBg4GBg42vhYGCpAhNhDLI0wsMLhktct3LFa0x5cS1wwwuVrjE2cZM2LFlzYcgAqNATKE/Db1+G5XgVpmjilScp1Y8ubPKaU8WPBhaYyvBalrSslfBlhKYIT8V+n4r94atebPKs4oowwa9WemDXq06MeJmjknacJzjec43wa5TrGD+BOzr4vXdzaUokgIhUwTGYlKZu/B83wbx5whNhGLJhbscbVmtx42bZa0aYmS3CybtVrHFkZsm7LI4x42AAp1IIT8OlH4dKcmXBjthpWF8GXJfFKVJE4xysmXBhCE/Fdl+K7OU+FjwTlWM8tr761vGMqWlonihGlQheFMbBicLPLDHChQwRwQkMCGOPB5mFBrgCE2EN2TVy4a5nC1m3a5lrRzizLXLnFjW4cLdqza5MrlgybACm8hg/4eJP4eId1XXGYmNc+WqiIqbvn253i58CaAg/4rPP4rJ5a56tc9avx8SaxjGfEzOt9cdciF2E0DM10xwwwwkMEKCFAI4cDo0MGcITYQzYuXOXKzaLcTBjiWtGrLCtcsseFayy4nLdy2bZm7JsAKcySD/h9y/h9zeDntz6ceUQ5LhG621uUL5bOFgIT8Vb34q30rYoSnC8dODTWcUpYmK0ko5cG021CF3CKHP0yxxoYUMMEMEMCBBCJZcLl44odsITYQ5YMmuRmzbrcrTGzWtGDHEtwucjZa1wuHGRjkyY8uFgAKWxKD/h/m/h/bm98OtXUTw3MXQIT8U6H4p6827BwIZII1nhw5a5yGpqCCUMjDwsHBwsLUzcDAQOCAITYRjYMsTFvkbLWzfGyWtGOXItxOcbhblaM8mJkybNmjlsAKcCOD/hke/hkbib4c9bXjes6wxVXE3Jq+1oyAg/4vqP4vname3HGV9eXPxb59bvEa4dOGqqYm4kCE5XKQ5+Ot1YRIwjCJGU4Iq4+jlOgAITYRjyMnGPLjcLcjlu1WtMrPEtcsmrRa3zNsWRo0zZmzByAKcSGD/hq6/hq77XHTfDi3zceM3F9HCNRis41nhkCD/i84/i85xzzrjwzV8OeIqqrlOrxNz1b3x2CFzGKM3THLChQkEJFHFDBDDTfnZZI9kCE2EYcbls0xuWa1o0YZVrRxiZLXLHG1WtMrhm4c43LRnhcACm0ahPw54fhzvXx6OPgw2jCmCFowVllhCcCF+Lcj4t76keMpx0mEougihhnnlwMNtt9c4Ia0ioSZj4eFQsBCwEGQMDAwcHI2MHCLwCE2EMmjjK2buWa1m4xsFrRziaLcLDDmW4WONxhws2jNkyyACoABK4P+G9L+G8fn4luiMZnd7zmJmOPDw9XN6zwjhWsTw54cYIP+Lxb+Lx3EVxrczJCOHXp16d+3HhWK5VUxm98XXc7AhHgKEObjXrMjSNIQQinCMIwEYRjO9+flnDoAITYRkcZGOXM4bLW2Ru3WtG2FotcMGrRawbMsTVhlcuGLhiAK4QFjg/4dfv4dbecVzbrjUzGtViqLt17d+XPlNKJnO543aL4TyqlY7+V4/LfDn261rjN44uW7xmrO0xiLbnczHftGAIT8XVX4uma0hr42uFZYZ3veMYyhaGJKEcWPFOsY1nWVZLSyStSyEbznXK0xrLLkws0JR0VYo4dWvJlJxjadoUjTPxOLgw6whOdxIOjhvOaKMYIkIwEJwEIhCKECERGE4TRrl38NsyZMmjicZny3w3TjFEjCcEYIr6erGcu8ITYQzcN2zhllYrXGPG5WtGbJqtcYmLlbjxYs2LJkx5WDLGAKVhCE/EAd+IA/HHHkvakMmHhTgIT8W+X4t88yeKMmG2+WHDWGwxGwEDaxcDCwcPHz8mgKgCE2EOGmNqxbNMS3CxxsVrRzhaLcTjMxWt2rDIzaYmOFviYACnYkhPxAtfiBRw4oZcWPZt1a8mVGGek4RlG0bUlgnijNIIP+Lgz+LhPDGZi658vB1Ll35YxWKozl4ddd3sCE6m6EOjnnGM0SMIhCMIThGNcvL0zlxiE2EOHLfLias261w2Y5lrRlmwrcWHNhW4WmJlkZ5MmNrkYACl0Vg/4hqP4hr29Z4XhLc3G9OmSD/i08/i014b8DjqYIuLx1vc+GhscVMDG1cLCwMDAoFBwcXewEHBUgITYRjYOGTlk1aLcrFzjWtHLbMtcNczVa1ctWuHI3yNG2LIAKZiSD/gGq/gGreB4PkZjTE4anVViqqIlMzmYnhxCC/oqL+io1nedzZYlSwWWTcM8+vhCD8Ck5TMpEymJRKEmc9ePGfQAhNhDbNjbOcOHGta4WLVa0btmC1w4wuFrTIyxs2GbMxcNmwApyLoP+FXr+FVfGuFcIxWmIrURqIXOZzcplOb3x67485mNggv6LA/osOy3FYRKy3LNlY1lkubm55vr6QIL8AebV1stJsspZZZZUqbd3W/D8vCE2EOcLfCwZ4cS1nmZ5lrRnibLcTXLlWsMmRk3xYsrhlhxgCl4XhPx8ifj5RrTFhwMjVgyYMk4z068e0IP+Ekj+Ekmbxx4E1cTDPK7ghddBPPbPTHDHHCQxz43FyxQ6oCE2EOG2Rsyx42a1plcMlrTDjzLXGXM0WuWrTExZscORhkygCmogg/5D1v5D111zrvjeGOHDWrreePfOWdcteFSD/g9m/g9nc+WMXiKsSmERJHNnrPeFzWChvplljljjRkMEJBCRx5fDxwQ6wCE2EMmuFtjcNsy1oxyM1rRq4bLXDBm1WtG7Rw0Z5WjFyzZgClkTg/5E5v5E5+mdbxmOLecbKIP+DrD+DrHhjtPRgbcefHrxhsLR8BA2MLCwMHAwMHBytWgYCsAhNhDjM4YNcjTKtxM8eVa0YZGa3Fhw5VrVlmaM27lrjwuG4ApMC4T8iW35Et+FfBGdq0wgg/4PbP4Pbdbus4442IeURaAQOOzGUwWAp4AhNhDnJkaYcuRstwtG7Ba0YZHK1w5bM1rlo2at3GJqzcuMIApqHoP+Rj7+Rkmbx11FRrlGkRO758ud54O/bACE/B6F+Dy+6U4IsdsKMklMOrXs2kp7wIXh7IwxaeuOWGOCEIECCOGPD5dHFnAhNhGVvmauc2NktYYW2Fa0wtnK3C3w5VuLLhcNmzfFkYNMgApbE4P+Ryb+RxXwem+fDdWnOM2mgIT8HVH4Ot8ltk80cE0Mts98OW6GwBBQSjjYtCwKHhZmngIOArAhNhDFm5cMGThgtbtG+Na0aM8K1y1aMFrFrmw5sbPKwYsWwApMDYP+Rs7+RsFjXHFcUZuD/g9Q/g9drWpjGcxuAIbCESgauPiY+zgYFSAhNhGNjibZGeJmtbsMuRa0YMG63FiZOFubExZ5MLloxcuHAApRDoP+R+7+R+dOeHE69OuNAIP+D5L+D3+tzw4o6zx3YIbAyCg6OPi4WLrY+DgIICE2EOWORjlcM2C1ljzZVrRq1YrXDVowWuG2FkwasnGLFhxgClkSg/5I/v5JB7zjfK+zkitbrICD/g8i/g8TnGs4urvPG88c94bCkXBRsvIw8LAwcHBzNagYCkAhNhDRrjZMsjjGtxYWjha0ysmS3E3btVrHI0y5c2HG0zZMQApcEoP+SxT+SxXwZ663wmMT0zWnIIX4NEvg0ToyEGIkmkhjppwN+PYshsrYHgZejh0Kg4GJkbGAg4CgITYRmxtsrTCwzLWjlk0WtGbditcOMjla1aOMrDC1ZNcTZsAKXROD/ku0/ku1i55d9ZTurjWOgIT8G134Nr91aap5IyhWOeeXPPaAhryIgoClj4GJgYVDw9DQwEDAWQAhNhDlgzct2bDEtasGTFa0yMsK3Dky5luJtkxt8mXI4ys8gApgF4P+TE7+TE/wajOsarFROXOO+pqgg/4OyP4OyeldN1Led73mO/Lv0maAheHsjHFpa5YYyFDDHLTicLDFhiE2EOHDfE4cuXK1myYMlrRniyrcLly5W4mzRxhY5ceTKyxgClUShPyahfk0zzzlptWkJWnuvCFQg/4Oev4OZ91rjq6zM8+XO7mF4ItMzfSlRxz5fByxTiE2EMsTRhjbsmq1rlzYVrTMwcLXLFu1Wt22RkyZN8THC2xACnEfg/5OQP5OU6yvhFa6RFTM9+XPOPB7RdOE0IT8HTn4Oi5smWU448WO8ppShHJl0Xw5s7OqheIsjLFo8DLHCjgghggRQwQwwx143ExwQa4hNhDFowcN82XKtbNsuJa0zMGK3Ezbs1rBm1bt8rFs1asMwApREYP+Txz+TxXruueLrEaugIT8G134NocjUlBHHDPhzgCGzVh1K1aHQqJo59ArQCE2EMMmRljbNWq3Dkx41rRmxxLcOViwWscTlk5bMGTZrjcgCmQXg/5E0v5E2+O664cNVyUc9bnHXACE/CNd+EcPBTgNksEkYxvPLg13x3uAhsTTKAr42Fg4GBgUCg4OLlaeCg4KuCE2ENGzHC5cNWS1k0aMFrRo2xrcTZo3W4XOVswyNWGLJlcgCk8NhPyHZfkOzYpZMFcWGtcYg/4S2P4S2enHdM4ZjICGxFLwatl4ePkZ+BgIgCE2EMGjHNjY48q3IwZNlrTIzarXLTKzWuMeJhjyNGeHHjYgCmwbhfkS6+RKuOK/IZHDYOCOGOJLdHVTNXNXJKCF+Epj4SlVFuCweOvL7r2TqtknslowltiF2Ekl99dcs8MMcMMMKOCWfA41BBsgITYQ2ZY22ZkycrWOLLhWtMuZstcMcWFaxzNmGRhictcrVuAKcSCD/kXU/kXJmXPXOGF+Fqoq73x3mdceHZHQhPwlEfhJ5lPFnwVlfGx3rCMqWxWpTDiy48GfLQCE8TZ4ubrvOqZGEZRhCMI1vl4umNOBsCE2EM2DdpmyNHC1thYN1rRviYLcWTDmWs8eVwzZ5HLhi5bgCl8Vg/5HIP5HC+e5eL0zitYrG8VxrYCD/hK2/hLNxXJjlnUze471ebyAhoqkkoSHk5GLiYGDgYGDiZmhFwAhNhDRy5cZWzhutx5WzFa0YM2C3FlzY1rZlibNmTjG4cssQApVEIP+SBL+SA1nPLMXDjTHgoT8Iyn4RicEr6p0hfBe99cghsfV6Cu4mFgYeBjb+ChYKCAhNhGFrkzZmTZqtyOMOJa0ctWa1zkYtVuPFiyOcThuzas2wApMC4P+R77+R7/k5bnE3gCD/hIi/hIj79pxnDMAh8ATOAwCfxOUxmAwGHghNhDJpkaMm+TKtws8WVa0wtWq1xhZMlrdtmbNWmHExbYswApUD4P+SND+SMmb13xd4jnyrACE/CRp+EiWEJYcEb222vxaAIbGVHBwFrEw8PDyNfAlACE2EMGbVvhzM8q1rmw5FrRhlzLcTVuxW5MeLLizMszVk5wgCmoahPyTVfkmpnOV7RpHFjzZ8WGcb4suRihEhPwj3fhHdhGmGk548WO9uHiniw6NOhWlwIXgimODJ4WeWOGGGFCQwzy422GLKCE2EZGuZyzxuWS1w5ZuVrRrjYrXLVw4W5WbVqwbMGeFzjZACnMfhfkoa+ShkoruvuvstWW2W3X4LB4DA4DA4TC4CmGAhPwkNfhILRlpyZaVnJlyVpSuLHq15Msp5YXkheAJ4GVtnlhhhhhEMCGBBHHgdKhWACE2EZmWbNicNmK1szwtVrRm1cLcWHHkWsGDJi1aOGrHDkbACrsBUoT8m8H5N4XDxYcVcjBPVVEx5s7FjzVhCMMubDUrSldl4Ea3nOac5zjeqsaQtgxYMGTFgtKNs8sbHMCD/hHY/hHZPC48Li3XlvcmN6cOPgc4u5jrHLw/C79ufLniZTFxOplWcXFRrHLVcsI43z499+GucUCD+DOUR6fPjxm0pCYIkiSRMCJqUJiSJTAhCCYlKbvfn+rV17AhNhDhoxw4cLHMtw5Mzha0zZMa1w1YZFuHKyY4meFzhcsmoAp0JIP+RWz+RXvPHjw46xy6dtaTN743Jx4RFTjOKgCD/hTM/hTb6avwr4Zjd53m7uocjwJwrNb3x3mE8MXlPl66zmjGE4IwjCMIRQijXL34RhuAITYRixNcTnLjYLWGbNmWtGLZwtw4WWRa2bMXLBoxzY3OViAKfSaD/kZ0/kZl7+FvnresxMnPl11M8PD1EorEa4+AhACE/Cf1+FAXBmyVyIRnetcsp6ZQYseLFC0Cstsq4b1AheFsShz9csMcMKFDBCgQQIIIUKGWfC5uCOLNACE2EMM2PE5bM8y1s5atFrRwxyrcLTMxWucmHE1YtGrNlhcACn4og/5H2v5Hz+fa+dSIhnwPB6d5zndr4T0jlwjhx4WSg/4UAv4UA3blfCFZvnPer8fFTjhjVaiLu+MeDHG5AIXkzfwYHOxzoUcEKGCOBBAggEMEMMcNOJy8UsmiITYRlxtWbnIxcLcLHEyWtGDNotw5mbZa5bsGWHI3cZmzLGAKlgE6g/5IrP5IoedTPWInl4PTVdKRE5nw/A5wxVRMTu+OeM2iq1VVvxPF5RWKg/4VDv4VBePgZ59Lm7c3O7inR0nxsrmeM8Uq4c+moxMRaXXwvDtvO4TxZvi6+O84xnCcYJJJQRnKZGCJCIIRQjCKdeXyUZdQITYQyyMGWRq0bLcuXNkWtG+RmtcuWTNa5Zs2uFuzzMHOFiAKZBmE/JXd+Su/TDFhwQwEL1veaObBmlmog/4UbP4UbfG51erXGcTBG9d3XOSGyhfwcHbwsOgUCICDgIWHmamAgVYAITYQ3cZGbRoycrWjNzjWtGuNqtc5GDNbkbYmrdqzaYWrViAKYBqE/Jdh+S7HLfBnwTtDFYnhvfDLDqjqxZCD/hSA/hSBquGdTEpTCCOcXnvYheJsrHBpZ5ZUZCQwQpa9aKAhNhGRy0at8zButcYcWRa0yMGa3Ezw5FuZvjw4cTHI2xucQAp5J4T8nR35Og7zZY64Y4MFtWDNSlKzvXPlwznOkMWyfCwQxIP+E97+E+mXLHS/EaqLnOeec73mdwYrGHLrqciE7WS2u+GuGs4xnCaE4RjCIgE635+eMMwhNhDfC0ytMznCtcMGuRa0bs2S1zhbNluNuwytGjJo2xY24AptHYT8nx35Pj2umvRW1MGC0pQmxxxwz4t+CNMQhPwosfhRnyX4FdE8U0b3vW9casK6seCUMACE8PYYV5efCrGKE4RRmjOuPozS4AAhNhGNk4bN3GXGtcM3LJa0aYW61y0cslrVpjcsnDZy1yuWwApfHYT8fpn4/bck7ZDgWlghgjKcK1re/BzZ+LC4gv6JS/olXJ5w3O8ACXNOgIP3K43xu5TczKSUr6+H5N12ITYRmzNWLjDjyLWuNjhWtGDlytcNGDFa4ZsXDHE3YtceVoAKiwE4g/4/DP4/DeHF4eutbicTqumeVcEGV5Zq5gqCa2u9eD4G9cufkdSE/CMp+EZW9kpTtGROE75IxlGUopowy6teLGb4RwzKYKZr7pyZ82eE60Jzw3nOsJookYRhEEQEYCMCMCdeTwx4CCE2EZWDdk2cM2a1zhb4VrRk0ZLcTDG4W4cuXHjytmOFnmZgCmIVg/5Ctv5CtZjvHHF6rljWJrfGtobwcveDmuKpIqkjpqSkEHFysfKysbIxceCF4EwMODrtlRxxwQxx4XOkOUAhNhGZo1Y5GLXKtZOW+Fa0wuMa3C2ctluTLhZucjlk1yt2wApfF4T8iRH5EidMYZbXxUwWwUta+DPCdQCD/hc2/hc3w6TwvVzc8bvdd6nOAITwZGW/PXGwoxRjG99vBnLYITYRibtsrnNkwrc2Zk2WtMjZmtw5seZbhZZsWXJmYuGrdsAKbByE/Iqp+RWHFjyRhHVOEkbxw1yxnCeLNl4EQIT8Lun4XX9uSGfZtzY5znGKcI0nSdpY8WOF4gzMOFxdMccEYIUcEcNNduHiaIAhNhGRuwxMMOLItYsGbNa0bYmK1xhy5Frdu1zN8rLNjcY8YAp6J4T8jOH5GZZVw8bXScZpzZ822yE4RQjSFKT3Y8FIygCE/C0R+Fom1s/Kz4qwquy4sc04QhKVIUTZ9W+M7zCE8OZ4a9eGtZopwijCKBCU4RhGNZ7evA6AITYQwbsGbhy0yLWLlriWtGmFytxOMbBa2cYm7DJiZN8mNsAKaiSD/kes/ketzhycA3PG+LjG6acnLFaz0XSD/hc2/hc37d2NsxlJFVWHS+E0nK+e57iE526MujedYxEYEiEEYVhGM7+A51kAITYQ5y4sLbIwaLcbFm1WtMbfItw48bFbmxtGONwxaYWTBsAKaxyE/JUR+Spuc448ErYsWSVI3w5cOHDKeiWLJICD/ha2/ha55Rwzq6ymZmoQRzbeLQCF4ErgjyeDnhjEMEMEcUcEcNupilkxACE2EMW7jMycZsa1liZs1rTG3yLcTXCwWuHLJu1ZuMLXG0cgClAMhPyVTfkqnxY18VYY8VyF+F2j4XacNTbhp4bZp7yHtUjgMFmMRj8hgMAgNCAhNhDBo2xtG2NytaNmTJa0Y4nC3E0csVuLDlc5mjbIyyMWIAo7BYL/ADXl/gBrzACC/pur+m6whpiGoZmHITYQycZnDjE0arXGVoyWtGDTMtcuHLVawZ42THCyaOGmbGAKaB6D/kuY/kuPiePieDW53WSlVhnxufDniZmD/hb0/hbpR18bnCFTCEszz8Lw8c7uwIXga+CvG00xo4pYISGCFBGlt08JiCE2EZszbK5asXK1lhcs1rTC3arXLJixW5MTDGyaMmOVmwzACkoNhPyXWfkvD2DgTlbDDGCC/p8b+nxwbedUhsIRsBB1MbFytTBwCsAhNhDhrjx5GOTCtytcbla0yYcS3DmcY1rXIxxMGjFjkZt8oApsIIP+TKz+TJneuXOJvvrwd3OdXrGK1GIrldYyg/4Xgv4Xf8xOatrrwiKnlemLq7vc7zdgheEsbBLnbUpBDBAQQRxRiOOXUzxwRiE2EN8WVrjzZWC1xjxZFrTC2cLXGVlmWtsuPFkxOHLjM0cACkoLhPycIfk4R0RtNOGnUIP+F3j+F3nF3DeI4oevRuCQmWxuboPBI8AhNhDdwwbNsjJytZN22Va0btWS3Cww41rRwxwsczNixxYXAApNDYT8m/n5N/b24mPBgrCd5oP+F+L+F+PhxZnhxiM4hsLRZP0cXI2cBBp4ITYRkcZsWbFmbrWDPE2WtHDVktw48Tha4ZYmuLI2YuMuZmAKaR6E/JSd+SlvEc6OCEb325dNbyjkxYs1MkKEwIP+Gab+GacZqpqMNRU1cbu911m85IXhjGxwaOuVCgghihEaFHHfqYIYMAAhNhDTMxYNWeHKtcOMTZa0c5cK3E5ctFrXLjwsGTFs5bYWgAp+L4P+TRD+TRGJY3waYXd888bkxitVyYmpu95c2fA69OfIg/4ZLv4ZL+XN43PldSmRM1m2d53u7KjWo5N8t1rYhPA2CDi7cNYxiIwIwRhOESMIwJRITjj8Cwi0ACE2EM2LPE2asMK3FibtVrRm2xLcLDC3W4mzFsxcOcONhhygCmAahfjQK+NAsrujsYiTBTXQJ67cDLkbLa6gg/4fOP4fORy51msxuCJxeG9XQITN0Md11aznOMUYpxw6eWhqITYRjzMsuVhmbLWDVzhWtHDHGtwssuZa1at8TXFjY4WbNmAKjQE/g/40dv40dyrXXPl5fDKajHTny4Ymoi5mefbvy5irLiJhExEzVomghPw9+fh79y5MeJp0GAhCMWHBhtGiUEKxx5s4MuTLk1whWcYRspky5GTLouCDepcyTN5nMpkSiUSAAAVYFs+j5NxwITYQzYsGONg0YLcrbJjWtGrbCtxOWzJa0wt3Llk2ZsGLVyAKkgFGhPxIZfiQz4nFxYzHi22mrGt8dcOPHW94XqvGFaQlamLBK0rRwQhghKkpSIKTkyZ8wIL+vev6979+rA3Nzc7haSojEWzbsuXLkE3IvK3N3NCD8byPBnd3lJZExKLhIiUwATEwJq4BMymLzz5859YhNhGTLib4muNstaNmORa0c48S3E2aY1uTCwxuWDBozbZcIApjGoX4B0PgHfgqwEmIoxFGImogjnnpwcuDjrwMOBCD/h/8/h/5zFo3ialQpWeV7xzAhOBSEydZpznMTjOefm0n0CE2EZsuPK4YNHC3I5bOVrTE0xrcWLDhWt8jXHmyZMrDM4aACpABN4T8c7n4528GMNerfu4ujDKdI0palJQKzjObJWUIwvhw3w3mtLdixaqAg/4c5v4c8+QLqrrF4nV4teZzO5Q5L7arEQvK87d53vOwhIdyOPHec4oRhNGMJoowjCKE5RjBCMZRhEhGMZ6+vCMOwCE2EYm2Ri3zM8K1o4asVrTIwyrXDBgxW5GLlm5YZWLHM1cACmMWg/46lP46hZnPLwe3h1xq6h0KioT8ODX4cMc15aL8KuSVIzhnllx1vECGtI6CU8XBwsHAwMCgYOFl6uChYKyAITYQ3auMzRzjbrWLlnkWtMmFytwtWbNazcuW7bJky5MeFqAKaByD/juC/juDc56XyqtXWZ5zzndZ6b5dq0CD/hzK/hzLeFz5XEzebu9zaa49rjhvQIXhTEww5u+OGNChhIUKOOnC4eCDLCE2EZGzdjmytsi1tjc4VrRhmxrXLJu4W4cjDHjx4cuNs2ZgCnophPx49fjx70aZWxzjSsJwFGqTBFO+tprUtHczYJCE/De1+G9vTox8DLxq4oSmveulXDVCFMENEoyVlnqxzuCE5XIhly3vjrGcJowmRCEEAjO/F484PAghNhDBg5xZmDVqtzM2zFa0zY2C1ziZYluPCwxt27RjhZ48IApoHYP+PZj+PaWM3y30R4Fwi559OsTEunV2hPw5JfhyXtKeKcq4dGleUZQMWPNnYsbWheCsHFDo56YI0IQwQwEMdebrhgxAITYQ5bM2+TM1xLWOXE3WtMjFktwtGGFa4bNGLRjhwsW2RiAKVRGD/j5e/j5f6da44sRz1FCE/Dcx+G5mOjJDFKCbDhw5wIbFk+XcOg4GDhYXAcFCwUkAITYRjzYczRzmbrWbVw4WtGWZwtcOWOFaxzYWDJjkb4WuPIAKbBqE/IHl+QPMxcO1YTpKlsEqSrbPK8ceIIP+G2T+G2U6XyvlmszvN8XHXPEOngiGuo5AUcjFwcDBwEDAwEHAQcDBw8rRwcFAYCAhNhGFyxbNsuXItZMcOJa0YtWC1y4aNVrRs1ZMWORzkxMmwApZEoP+Qez+Qe1F+DraYhyY1oCE/Dbd+G29woTzRtGMcsb6cWuGwdCwUDTyMPAwMHAw8TdoGAnAITYRhzZsTVs4bLWLLNjWtMubKtctsjBa3wt2LFrlzMWbZkAKfCeE/IZh+Qym+bOvSsMdK0Ymq0qRhfLnlnwzitHBilgohPw2lfhtRpix8adoWrGtceVjrWEcUMDhRSVZ41zzuIXVVSS4++uGGGGFChIYIYIIYgQxx4nMo4NEITYQ3YOMTnJmYrceJjhWtHLBytcZWjJa1Z5srZzmaM8uZiAKcCGE/IjV+RGeLLmvSE9V8EJVjPOw48MZwtPNmOAAhPw4NfhwRsnaMWnNtjeE7Qs3QlasGeOc3oXgi1Dn6Z4Z0MIgikhihghRxy4XOwmcITYQyxNW7HC0aLWGVpkWtGbPKtxYcmRbhcOG2LI5bM2DPEAKWRKD/kXm/kXjve6uERnXXUVQhPw2SfhsZxZK5p2jGOm2XPhvcIbHFWh7eBg4GFQcPI2MFCwlcCE2EZcTdq5xsMy1i5yN1rTM1yLXDNsxWsWbPNlaOGzFo2wgCnkog/5FVP5FTd9o8HyN8Gphubvjd87tbGHJqI4Z1mCD/hw8/hxJ5X25+Bu7m9zcxOHTj2rhrSIvOc9445bAhPCEYR5+e8YxRhEQnCBCEZThErPD4HiaACE2EYceJgybMci1qxZMlrTGwyrXDFk0WuGjhvmxNGWJw1xACm8fg/46yv46y+jPS6ut3O+k4amE5zx5dfIuAIT8P834f58WC+SuCaN74Y5b551hKlMzde1ZgITxxy2nk4ZzTVgjCcIwhOE44+PvnDEAITYRjZ5sbNuwcrWLZkwWtMbHEtxMWTJawcZGzRviw42ebKAKcSCE/Hpl+PT+s2HFG2CXAmgm14sacoyja+bPmIT8Pu34fZYSwY5VXx4NasJ2wVpunCLXo0xhwYXcIoczfPHDDChghQQoEMEKnB5mGCHVACE2EM2bVzjaMcS1jhY5FrTNmZLXGNiwW5s2PKzY48ONgzZACmYahPx7pfj3TyYZ3tllg16p4sEpQpWGmEceIIP+H+b+H+fwM8+HHV2eOu5VPgThwyCF4YxcODx888aGEhCGG3OzxxY4ITYRjas2TZw5xrcmLE2WtMuPMtcMsbZa2yYszVu4zYWLDGAKUA2D/j62/j61lrcTw3WahPw+8fh9Zwwb8mWmu85gh6tDYFBZnCYfF5TA4BAaECE2EYcrRzjb5nK1q4xY1rRlhzLXGHK3WsMLbIywscbhu0ygCmwhg/4/qv4/q8o59JxPaM1dcWXLmo3w54NAhPw+jfh8xLZbXZ6YcNZ0nTMZMEYSx2y4TeCF3kMUeZwMssaOBDAQAQwx4HPwwNMAITYRjcY2jdzhcLczBo4WtMLTKtxY2mVa5cOMLBowcY2zliAKbiOD/kCe/kCRueHi63Fk6PImIrc9c883cZ4VjQCD/h6O/h6V6cOmeSbvOe51gxjhGGLmO9c884TwlGk+rjndGMZkUEoSBWN+vrnKoCE2ENXGbJhwtsa3Fhb5lrRlhzLcLZyzW5sLVxmaMnORs3agClsShPyDRfkGXnWMsuDDSE8E2DDshPw81fh5pwYJ6I4JxjVj0ynnhraQhIOdmYeBhYGDhY+3goWEqiE2EMXGVjhaMWa3DjZNVrRmxarcLHFiW5WTNnkxMWWNrjwgCnUlhPyEffkIzpXHyNOK8k5zrVvUw0niZJYKUpGkISgAg/4fgP4fh6vHPhNrmSOnHh2cmpjMcd33c87shdJZFHmbZYY4IYIYIECIEMKGNPfqyHJAITYRjY4WrPCxxrWTnK0WtMeFotcY3LRaybuXLZg0xZWDhgAKwgFShPyMJfkYjteWKMGzbky4sbJlyZcGFkyyjCeDDqmpNGNbymx4jJGSE0WOeHDhw48KdsWbNu0ZNELZ8F8MwIT8Pln4fJ7XjPBhYsZezPmw4JybNuq7HixzvOcSFMmfMpXNnzY4xrWasyUrYLZMGaWCMK456Z58eO9whOpqlPo4U4oyqThEgQjAThMECAjBFCIIwiIIQQQiTjXD4LhOGQAhNhDnKxwuMjDCtbMsrha0zOMK3C2bMVrDIxbOGeFo4wsG4ApvIIT8kwn5JhdqGHAwYMGCUJTrXLSuOEpSjxs8oRCD/h9G/h9H547TwnG65ze7mOXXpqqmO/LnnOSE8lduO/k3jOMYowiQEIlb9fPOVCE2ENW2ZvmbYXC1q5bN1rTM0ZrcTPI1WsmTBs2ZNsOFxhYgCnYog/5K2P5K0d+B4NXq6lF1seDUzdGKxjEY1xxGQIP+HnD+HnfB4EaiFzu+o8PCtRqtUm54xzzu8oXhjFwNLbDHDCQkKGCGAggIIYI0MturghgxwCE2EZWWNyyaY3C1xmyYlrTM0xLcLbI0WssLZgxzMHOJkzygCnkog/5L9P5L6efbvUcMsXG8nHOYmaaqqxiMXrx/E3cAg/4eaP4ebaxnxM6iLZzzGZVFY01MrnrrfWdyheHMbA0tscccEaGCEhgQQxQwEEKNLHbp4I4ssCE2ENsrVi1bsmK1k2bN1rRniYrcLNs5WtW2FyxysnLdyybACpUBOIP+TLD+TKPnOtlW5b1NYlEzPXwPB8Lw+nXlz4ccZzjvFZxUViI5dcVE0IT8Pb34ey6rbdm3JlTvGpCEMC09GnVr0aZTrTPmz5p4LShCC8bx02w1nMCE8SZYurrnOMYoRIEBCJGEYRQEBETTjXh9El3AITYRlwtWGFs4YrWbhkyWtMuNutxN2jBazbMGGRozxMMjZkAKYxmD/k58/k6PxfLetVVVO+N73LfgcnKD/h6A/h5901xxcriWfG50rOduYIbG1HBwV/EwMHAoEICBQcLgOBg4CCAhNhGLK4xYcrHMtYNGjBa0xMMi1ywasVrRkyaOWTRqxZtcYApgGIP+Tzj+T0W459Lqq1S7ze3XhEUAg/4eZP4eX6q+SpuLuSJwzmdghskWsDBYDh4GFQKBgCBgIOHwPAQKGCE2EMmLRizxssK1pmw4lrRrlyrcWLHhW5WThkwZYcuNuzxgCmsfg/5KEv5KBbjHg9Ou7rNThw1HDGIjjrw63ICD/iEq/iEzt0mr8jn2vC7znfHc7q+nHlSAhOZyGPXON7znGM0SKcJxnfp54NAhNhDfK5Z4XOJitaOHDVa0wtmS3CyYuVrTNicNmrfFjzNGIApYEIP+S9D+S+VfGkanwL1V9IT8Qc34g282KGiEoY5bb58oh8JT2BwKiwmAwOCwWPymBQWCTQAhNhGLNmaOGWHCtYN2bFa0ytWi3Dha4lrnFlaOcTZtkyuWwAplE4X448PjjxxM9OBohwFGKuswFEMkcoCG8OCXhwTiJ6chp6CjoBCxsFNx8jJyIIa8iIKNlY+Fh4GDgYOFn6OBg4K+ITYQyzNcbhjjbrczPFlWtMzJytxZGbNa0YZWmXC1aY8LhuAKbSCE/CgR+FBXBGQZIaJbMGTArXLnx5754Xve8YT75r75OTGGvDfblz3rC2TRmzYsVMiNp4iF1E0OHpphjjRwRo4I4EEJDDTfnRugITYRlzZWrbE5ZrWDdsyWtHOVktw5MOFazY5szJkxaOMzlsAKhgE0g/4T3P4T3e3d28PGauoiomnPt34ceF1TUJznO+O7QxjkJiSD/eDfvBx4G+l8pRnM5zc7116d4TxyZiK6Y4VURLiO/buAhNnYjTl48d4VhMREIkIgnKMIwilGMIwVw83PeWwhNhGZwwcNnGPCtysmORa0xYmC1ziZN1rdwzcNMOJoyyOGQAptHoT8MWH4YsWfLgx4J4LYs2JKtcePPhjXFXNipgCD/UtfqW2r8jnyuuc7us4jGKhcdefPeYXeRxW5GeuGNCQoIYIYEMMturijgzwhNhDdq2cNWLZytytMuFa0xs2K1y0wtluPLjbNWrFi4zN2AApzJIP+GRT+GRXlz5YlRnO+PHN2cK8DXTHS6jbO7IP9Wh+rRq963W5yiorHCOEaRNzeeLfdzkCF2UUEebtlRxRwwQkEEMCCGCOCFHHfqYI4MwAhNhGNy2YuWGZitaOGTBa0YOGC1zkwsVuJtibs2mFxixYWYApUEYP+GpL+Gpe8ufJGq7TWroCD/Twfp18axnhcXt1zzzxAhsDQxO0cLAwsLAydmgYC0CE2EM8eHK1xM8a1rmY4VrTFlaLcLfJkWsWbVjlc4sjJzmcAClcSg/4a+P4a95RemJwvHe88QIT6R76TXY0UySxTky2w4b4QhsNRqBr4uHgYFCwsLZxcHASQITYRhYsWjRw5aLWblq4WtMeHCtcMGDRa1ytm7VgxctczduAKSQyC/qoj+qg+cnjLF6CD/UmfqX61nhVyzQCGwpFwEPWyMXXx8CmgITYRmYs3LdrmZrWDJmwWtMmXMtxNnDZblyuGORgwy4WTXIAKSw6D/hvC/hu9Xy8Hle+WZIP9Ph+nnjGuOF8OfcCGwFDFbFxMLF0M+QQhNhDhlkx5WubCtZsm+Va0ZYWy3E1zYluJmyYsXOZpixt2AAqnAUSD/hxI/hxJeH0xiKiceD4Xh658Lnhx5bu7TPLeuWrqUca68OOtg6dfEzAjjXUAhPpevpe2zDIinbTwtOTHS+HFjzzYaTwR1a9VcV6I2w4sejTq15s4lOspKITxaQCE8UcmXJ4tYwlKUoQRrGM4kRGaNZRhKVJWjKFYxmiRAI119tF2ACE2EYWeNu0w5XK3LmYZVrRg0YLXDNi1Wt2bhjixs2OLNlcgCnYghvDEl4YqZSRhIoR0fNQ05NT01MQiNl52hnZ+PlYGDgCD/Yzfsa6znkOHHxvDjrOd3ONYxiunGZuwhchkkeNlljlhRwQxoYI4I4IYI479bFLFkCE2EOWuVxixuWy1pmyt1rRiwcrXDRtkWt3GZo1ZscrHC2y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QKHAOAgAQdBLID9gQBECnbS0TTpNVHjnjCZemipAcDCkgQRP//A0UoRigFAzgLZBkgMgkAgIADAXvCHkUzCQCAoAIB4cMeRTgIAP4DAAAAAAAR5ezAPx4ECoLKAAr+AViG8boHjf5k5WDnYqJkIGYiJaQjoSMhpKSmJSqoKaioJiQlIaGkIKIioaIgIiHiYmRjZeNkYmHj4mNk5Wdm5+ZlZGLiYOHhYuLjZORk4+JiSChoqKjoiOgIiMhAhuLu4r2SlqKKto6ujqSSmo6IioKGQcCgYGBhYePjZeZn5mhoZ2ln6efqZ2hm6Gbn6Ghm5uPj4GBgoSEQMFFoaGkIqSlJiUlJSSlpKOjo6KiJSGmoqQjooIPzPGz5OiZvcblKCYSuJibgCE1MTMJi4VcBMSiYmrgmJhJe/b8M6CE2EN8WTKwwsmK1zjZ5lrTCxcLXGFu5W5szFgyYM8Tlo1agCmEUhPx3/fjv3vqz5pyrGs6zljzSsIXxNnihcNFgMNBhpKoIJZ4cHbhb8CCGxBKomli4GBg4GDQcHG3cBCwkoCE2EYsrDLictGK1jibYVrTNlwrXOZw3W5W2bG5wt2LByzcgCk0Ng/49kP49fdm5caUAg/yRH5IPhw1eIzPHwwCGw1IwEHWyMHF2sTBwEYAhNhGVk2bNsjRmtx5smZa0Y5sa1xizM1rTFmaYnDhizx5WgAo/BoX4+Evj4nwVcGCAhPi0vixckceIhoieia2ZiCE2EMsLRk1aOMi1w5a5lrTG2yrXDhu2WtW7FtlZtWuVuzbACm8hg/4+8v4+5Zlvhzq5hwiqwM5m83w2xiCE+Pq+PLjGWWlWnNnbcEYStLFKUYTnTaw6c4CF2UUEOVwMM8MJCghgEEMEMMM+JzMEcGgAITYQyYtcrZy1ZrXGFy1WtMrFytc48bBayaMXLVzkyOcjRoAKVRCD/kDm/kDf4478pSb1OACE+IY+HxtolqjS+GeXLt2ghsZUsHAXMLBwcLAxN/BQsBKAITYRiYYWDJw0YLWjXM5WtMbNstxY2+Va4Y4nOTC3ZMmmFsAKZR6D/kH8/kIJ3fXV6xy4duWKjLO5zjfK1xKD/HUfjr+lTyipjebytV6mG+XhkwCF4cyMLTzxwwwhCghgIYZ8XkRqgCE2EOHLNzicuW63M1YsFrTMyyrcTFtkWt3DDC3xYWLJpmZgCmwfg/5DqP5DlZi9zN821xFRwjFVTWavFIP8iZ+Rdnn4HHFcu/Zq8RqdQqbzjn1zx4iF4IwsGHwtMsMcCCGCCGCGCNCjjv06OLDAITYRjxNGDNsxbLWzPC3WtMOPItwsmbNaycOGzdw3aYnDXCAKbx+D/kUg/kUX5zXOudTOK4cOXDXKKzeeO+7d7IP8gJ+PtzFXVud75748bbxwrtrhw4RiJIXhTFw05uWOOFDBDBDBDBDBDBCjn08ca4AhNhGXI2bMWjlmtcZXLNa0Zsci1w5aNlrByybtsjdjjy5GwAq0ATSH8f7XkBDg0Kg0SRqISKOSiTSaNQ6BxOJyeRzOPy+Ix+FxmFwmGwyBxiCSCGSqQSqSSiNRKCQWIxuOyOOxMIT5mL5keM8ubPbTPLfDWMmCWDIyX1X1Thkvgw4N+DbPXfHWM4WxKSkAhdhJBDlb44Y4YUcEMKGGOWuvByWYCay7BYCG2meOWOGCFHDHbqUMGUAhNhGRzjaZcbTCtbscTRa0aucq3CxbMFuVm4Zt27NrkyOGgA==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6MARwDgIAEHQSWCroHARAp20tE06TVR454wmXpoqQHAwpIEET//wNFKEYoBQM4C2QZIDIJAICAAwF7wh5FMwkAgKACAeHDHkU4CAD+AwAAAAAAEeXswD8eHJUBgoAAASgAAAAAAfF8YAAHwfCAAAM0AAAAAAAK/AKcAoP9Z5+s9mJh37d+3ft16HHgAdLrEaYiJRc0mFCZlLAom5m5iERCZzdkziFWnM9e3dyMKtfXwPBMZq+HHlz6cbmYlEUjNbjMxMRNRNZxnG9OPAGMm9c+XhxOc3m5iCa2zcRWI4Qmc7TMOGFRm5kqq4TibhupjFQ6ceDnyA48CUUjEQtbKVL5c+XPGcZmAIP9cx+uZ48OfJx4BEgAQmJmpExIiYmF4SgkmARJFwmEomYhMRJCQIRKLDny58u/br08HFl2TEEEF1E1EcPB8Djw58nXo48DnyOfLOJi6AKuiYmJmCYImJRKYTCauEomplEkxKLpvQF1y5+JnGIxFRdSzc7m88e3fhx6denXlzCC+r6J8vmaUaq7LZSUCyypU2FliUAsWWALJQmwsubLAAlEtgBKEoFipYBKABYJUVKASyygFypUoLAC4sClgCwEKsUliUTb7/Dva6AhNhDDEwzYnLbEtxt2ONa0wsMK3C3Z5VuZy0aNGbhtmx4WAAqZArQBg/2yX7ZM8Gunk+NntntvhvHPGZSmJA78lxMTIqaiGM9OvgeD4G6w5VwrWKxUUmM53njc8anMTu759u/Ln4G6IvKZuqYipZudzMxVZwiXh44syld3vObmIYmLuSMa4cMcq6d+w8TM6yCD/gD6/gD7KjPhTnhnwN8p4SuZuc3M3zHh54742mnLGOCscvB8Dr058roVdSmJmCElXaEwhEiYGEIREKaioTWbvNr48ubp1cMzJKEoBESSq6lCYsmBdIuC+7xe92EpbtnvNlE3BY7lm5ZCyiUWAAAACwABYAJQZsubKAJQASkssWWKlTZu+fwT9O58ICE2EMmubM1c4261qxyZVrRwxxLcThy0W5mGRu0ZtG+Ri4zACrsC0gGD/VIfqkRV9+3j+N4Pgce0Yzq1zcxCaRdi6Val3ebq8OF4q4kN65TitYxrHLhyjoi07u7Zmc5nczcxaZzN75hrfS8JmZzUIxNXc3nObQiOXftzXnOZm4TN5znO5TMEoYuMYiKmOk8K1VeB16OfLpXhRw7dAIP+Bkz+Bk0c+V1MaqezhGEZMytmc3xHG5tJLM3mU4coxrl37HHhMzVoTV1JMETUwAmETEwJA6de0xU1NRepikF5ZubTLPDjjKYXV1IiUxNTUwSTEoIAExKJjeJlkIOvWzeamcsxacxKVwTCauJhMXWaCLqYJiYuBNSXAiUIlMCYEwAEwBMBMEwAAAiQETMAAAIlExKJRKavFwEkTLPH4HtNACE2ENWGZgwY4si3G2yZVrRg2brXDHKyW4WjRlla4sbnE3agCmsgg/4XtP4XtV1x7c+3HleMxNymM0KndcaAhPqpPqs8mnRgxMVckZVtWE6q1vjOHLLO4ITwFjmw1rWMYozhGcooozrjz7cq3gQhNhGNyzzZGObCtb4mDZa0xscK1y0ZuVuRwwwsWjBi4x42oAruAYsBg/4Xav4Xe9a79s4M4HDj5k8McqxWqxWsaW67531bRnG7zx49TGXhTUS31Yz37de2NViaze83cqjEIcTy15453eeM8VriIziI4YxrlWNViscnjYVy0IP9Wl+rhjl4fhc+Rz5DWyUzV0hBAlK6yIiSjjwXhExGXDjrfgXXBqIlcZi4k2u+fTrcyuIVEwi6XUwIiRVpDWZmwIP0ovMzcszcWALgmJRIBEgCJmAAi4iYmIlF1cJiYmJESRKLqQEwTUpgJgTM8/T8O68QITYQyZ4mTlg2ZrW2bLmWtMmVotc4sWVa2buMLTC0ZsMWNyAK/wGUAYP+GqD+GqHnjA6dY3wvE6mJXczGccaipixYa3oHiX04dOHTpwjV23njfPjvrvj35cxrdXUohgiM3M3mCK58vHb58d5vNxx45vdMcO3gdOmta5B5HPtEVACD/fufv3e9cu/ZnHgTwcKI3N3e+fbvnjvjxzmGMY4cK5d+wN6khEphJEwADlz8LKppiMOFQlzm97nn068uaZtMXiYFTShErBx4EWCD9Lhc3uZubXKVxKYmJETMSiYmamLqYBMESRIAAEwrOLiauakCJIlEokIuCYAIkFxd9fgOUegAITYQ4xs2+PCyyrcWRkyWtMTNytcNXGFa1xZsjhmzzY2mRqAKlgKtAYP+GoL+GoOY69PH8br0z0vRKMoupMuXMmUXJJExreh2K4Rw4a5cKxEZbnOZnM7zxveevTqdu/Ln06mtuPA4Wi13CFUrN5bm5iJhu87755zM2gSqtY5a5Y4Y4B0nwnDFAIP+Arj+AsmOnh+Fx4Hap6RiKlc7neZ5o77zz47mprGtaiscuvQTUIixdWF6tCYRYBdAdOrhx6dfI54ahCYgi0Zu7zeVzF1MASgiJiCUxMA8DwcRc2CD+DMut8c5zEyTFxMkiJRMSTC6urqYmBMJgBEgAARICYJgIJiatEgRdSRKJCYAJgEwi6uCYtOe/wDEx5whNhGZq2w5GLjMty4mTZa0bMcK1zkxMlrBkxatMeRnha5sgApsFofxBIeIKlFoFEJJEpVGI9GIhBIDDZHGZPK5HISG6pTqgY+Dm4+FnZGXj41CxUlIT01GS0QAhcRmIYsjbPLGRwQwx35G+SPLACE2EZWmZk2Ys2C1g4a4VrRm1YLXDLI2Wt8OTI0wt2jJmzygClkSg/4q8v4q68c9ddbJ1fhTgIXw6nhx6pMRHgE0NMOJnvttvIbEEvAQNfEwsDBwsDDydTAwKuAhNhDVs4ZNcLjEtcZGuJa0as2a3DkbOVrlhiyOWOHC5YY8IApiG4P+K+7+K/c5b5ViEZni5sxOs8qrQIP8d9+Ophi5ub453PNzia4+BLGgheEsOhz9sccMMZChhkhgnty8cDTAITYQ3YuGrBhmbrXLPJmWtMLRqtcsMjNbjxtG7JhlYMsmPKAKWBOD/i0k/i0fz4Gdbq13PHlzxHeF8PV4fWi5kFySGODDyYOfCoXYUIMjhZ44YY45Z8zg4YIwITYRkbMnGRi3brcuPMyWtHLPGtxMsOJa4ZMMbZk4xM8eJgAKTQ2D/iz+/i0H1rlPDV6TIIT41D42HNj2Y0o5YRCGwhFwEDVyMPG2MLAqICE2ENMWNowbMMi1wxbNVrRk4yLXLZu2W4czFozysMuNwwxgCmkahPxdcfi67wsuS+CWK1ITvlw4cMaNGK2Yg/xgH4vGo49LxzjcTFNRWeXg8d98gIXgSmKPM2zxxwwwRxRwQwRw4nPwQs0AITYQ2YN2mHJjcLWzPHkWtHDbMtwsGORa3Yt8LFm1wtmjluAKah6E/GIZ+MRtHNfQxUlFeuHHW84Qhoy8RgSAhPjlvji5XxTpWc5zvG8KwmlKuzg7pICF4Wxq/IzzwoYUMIhgQwRx35eOWLMAITYQ5YZsrluywrcjjLiWtGrbKtxM8eJa2cM2zDM5wsXOHGAKhgErhPxmjfjNTxa44sdJ0lSUhOt44cGfJfIwYo6p6L2jWmec7oT4ez4f/RWPEnqxZsWCUWPHhw7472ttpdgvqnmUlFGE5oTxBpbdOOdYxijGEZwnG8YwStLBKUIwreePwPCcuEAhNhGXC3ascLXItbYXDRa0yNma3Ewy4VrfI0wsGOJk2ZssoApwHYT8ben43DcOGGHJbNq1ZMVJsuPPh1xx4MujRh2AhPiNPiMcWLZXJGGOe+uPHhz1rC+SeiWLFfIAhPEWu1erhvFNGInGaMZ4eDnnTlAhNhDLK0ZN2DVotcY2bJa0yZMK1y1ZN1uLK2cMnGPFkxtmwApWD4T8brH43X74b56YYUlbNmCG4XrhWYqUloOUg4eCmZWVnwCGuoqEhZ+Pi4WLl6uBgYCyITYRhcuGLbM2bLWOHIwWtGzVqtcs2jZa3yYsmFhmZYsbnGAKdyeD/jni/jnX59t75c8ZTM1DtjUYm88+vG9zMaz2qqCE+Gy+HH1W4FdkME51w3w63DTSpototJGGPLLXPPeIhPCU6T5Ou8YxjFEiBBCMEU54eftgoCE2EZMuNu0ZOMa3C3w41rTI2YLXOHFjW42DPEwy4cbHLjagCnIjg/47Fv47AZqa3jKcs1dZiMxxnc7hnxtMdoT4sL4q+TLoxww1rhrNGVJbpZpYJQljhpnvb8aF2Uxj8LTLDHDChgIoIoIYEKOOWnWoYsAAITYQzw48OZzjzLcLTLlWtMzZgtcMGGVbkcOWLhgzcZm+JoAKqAFCg/485P4819z35XEwuLrfTv03y3Guvbn248p5ThVxteZzd3drqKjhFVGr5TyghPhQvhQ9HCjqhbDPDHDllvtppplpnLDkrkhktJBOM5xrOM6JUpgpilSJWOlpa51AhPHnNjPs4YzmrGdb5bwpiwYMWbAjhvCsyJEijBGCEAhMrOvdxo3AITYQ2wt8WVo4xLceFu5WtGuPMtcZGmVbjxs8eJoyZNsOHIAKZBiE/H4h+PxHh2x4p4pYJSYWeOOUZYsWQIT4lb4leGi+iMqwnWFUJTxZY420hsiWcLA2sOhUGgSBQcLF3MBBwUwAITYRmxs2jdphwrWrNk0WtMLhutcMGuZbjcuMTdozcZsrDMAKTQ6D/kB2/kB3PCw1XHlxvYCD/Fyfi5TxfCThmbmGxFJlPMw8LE4Bg4GCgiE2EZcLDKyZZGy1nhx41rRhkxLXLjLiW5m7RvkaYWzNtjYAClcSg/4t/v4uA2OfhXwulucT1IT5bj5a+2KuyNoRhjlpw6Z5QIbEEmh6mNgYVCwsDI2aDgqoITYQ5x4nDZnmZLcjNo3WtMjBqtxYW+Ra5YuHGFphbYnDdmAKnQE6hPxa2fi19wWjujilBOOFllhhOE2zTmvS8LzunDBfRDFGUJ1nOpOV8mHgY4T5ij5h2kL2xrzvhjeGXFXIpocCuqNoyrGs8OHDhvOKmCmS1oF6Y8NdYITxly47+DesKxRwxrBaFMFLQhdWM04wjFEQQlGBGdcPgUjwgCE2ENcmHFlx5HK1ixYOFrTFkZrcThq4WsGORsyZYWOFnkcACm4jhPxgffjA/lGOzbwscpwred6ziUhgpgYKTxYYRiCD/Nrfmy6vny51u7mYnEYqNRFQmY6x1zuwhO1olHi753ThNCIgQEUZ4e/eMMghNhDDFkxZWbZmtYOMzZa0yNW61wwwuFrdxkytG7PEwYOWQAphGIP+Mgr+Mgve43yjWi9zvdb5Vyxgg/zKn5lXwt8t1ELqYtbwY63uQIbFUvBwFjJwcGgxAwEHAwsnYwEDBVAhNhDLKzcM8jhktZN3OFa0xsMi3E1x5VuFwxbNWTVkxaYmAApzI4T8ZLX4yT5Ry8Dg7NubPKdabaRghaEqWhCk8VZMAIP811+a7Exdb116eD4HfhiNOERCZzzdc8bAhc5hpI8ffLPGjIYIUUMQIYYZadnBCuAhNhDVjkYsGzPCtatMrha0Zsma1yzy5lrNmyb42zjIxwtGQApyJYT8ba34248d5Zck8lsmC1IRXnecy9rISU17sciD/Mxfmb+nDlvpNXu+d8c5mIx0OmIhu467zeSE8KTg6uGtU0YwijCMIoRgIxnh7OE4ACE2EN3GNy5x5WS3E4zN1rTKwZLXOLHmWssjZjjaZnGXM3cgCnYig/44GP44GevDn0mpiY58uusYrhVUzN3Hg+B1xACE+Y4+Y53TjkrCsb48GHSrWNUpUtTA0ad2OMCF4Sw6HSzyo4IYYIYISGKOAhghpw+Xgli0gCE2EZW2PGwbsGi1wyxOFrTE1yLcONsyW5GDZxmyOXGHM4zACmkhg/45gv45cdxPHxOLM53mcxOKxrVVUQlYg/zNH5mG5xvqq0I4NYqMSmby453nIIXUYCFjcPTLChghQQEEMBDDHHTr4UOEITYRlb5mbNxjaLW+Vw4WtGjZstcucuFa1cZm7bHmaMXDdsAKcyWD/jyY/jyZ6dccKiKzc898ZymKjhjGKxMZxlcAg/zGn5jWJ69LTJZdVVa1WoqYzxjvec7yheFMXBHoaY444pYo4o4IYCKEghghjhjv0oyQITYQxwuXLJxhwrcmbIzWtGTjMtc4m7FbkYZcbTNhxY2GRgAKdyeD/j4+/j4zlx4b1dXnxOfBUxnfPrfWtxHCoprBoIP8s9+WX1U8s1d33x1c28KxXLHBpSc5eCeGheCL4J83TDPBHChhhSwQRJEkCGFClhv08EsWQCE2EYcbVo4cN3K3DhZN1rTC2xLXLVi4WtXOJg3ZZnDls4aAClkTgv8AHrn+AD0/yzvjq1vNHIT5Rj5QFPFh0TlOEbwz5TaAhsIRMFB1cPDwMHAwMDDyNnAQKkAhNhDZo1xs8jJityOGmZa0cZMa3C3c5luVswbNmDdqxbscgAqHATGD/j8u/j8vcufjb4MJTNxxjMZZxlzM1vV8o1WNXw58OaZAg/y6H5dFw4+BvG5u7ubxmhHDv2ceHCeDUQXd8Z66582whPHXRnn5N51hOEZwnKcpwkglFCEUZThGJGM44efpnCIhNhDDKyx4Wjlgtwssbha0wucK3FjcOFrjGybNGrFi2asGoApsH4P+QU7+QUdunOrqnPlGMTwF269u/Dj4gIP8tl+Wpqt9OMZjmxny9Zu6nUY5VnHDj0CF1lEUeRwMs6GFDBCISCGOXB5eGGDRACE2EYWjRozys2q1vhYNFrRiyZLXORrmW48TjC3ZZMeRi3bACnMjhPyFAfkJ/mw4sdJ4MuRPJK0Ep105M8TBXRglCACE+Wc+WLjK+DDS+HVra6XISpgZp2Jb9GWd6oXcDJ4GWVGhlijghIECCCOCWPJ4uGWTSCE2EY2jHK2xs2K1wxcNFrRvhcrXDNm1WuHGJi4Zt2WNzkYACncghfkPg+Q+8hgohkijstwGBwGBwmFwGBwWDwWDuvIIYIT5Wj5WeksWO15Tx4sc5XtWkI6NOzbmzm3BhIXgKuSXJ4WWGGOGGEQwRQIo4o4cXl4YGeAhNhDBs2buG7PCtzNmrha0xNGC3Dia4VuHK1xt2GRgwc4m4ApUEYP+RMb+RMe88N6mqmuNSIT5Dj5DnjU1RsrhrPHhzgCGxhSwMDaw8ChYGDh8AwUKmCE2EZHDhjhbuHC1pjytlrTG5arXOVqyWtcObHhZY8OFnhZgCmshg/4ujv4ulZrleLz274zMMYjUYRObxud1IIP9O1+nHqa4r563znc7mVNYxWHbeaugheAK4GjphhhQkMCEQQwQwSw4fOxSxaAhNhGPJhzNcTdmtx5HLVa0YMGC3DkcNlrRiybsmLfNmxNmwApwIoT8YH34wP6Ux8S9E6zyzw45zQtgwZKYKUlhpOcAg/0236bftvetxNzOvF5VVYqtIleXHO5khdlBFHl708KGFBCQxQwEEMEcNetQsUAhNhDjLiZuHDPCtatcOVa0w5GK1w0ysFuHHjzNW7loww5WYAqRAS6E/GU9+MpmN5adHBxVlKUoSJxwyvg08DXirgvROEpUxRtinGWMhPotvo2bQ3bdmamLBbBaUJzvXHXW3248NNstpQwYtGfRFJhhUITwRaVeTjxxnFFGMpoxjOeHPhyzwaMmzNozSnjz4dOflwcQITYRkbZWTDDhYrW7hnhWtGGRgtc42DJblZscrnCwbtHOFoAKbySD/jLS/jK/qd9Nru93xzM3UVwrUYVN478IqYP9Pd+nnXz5c4tlCKisYaYVM3ePF11zkIXXTRR5eueWGGFDAhRQwQEEJDHDXrUMGGAhNhDNphxNmDLMtYtMjha0xZGS3Ezx5luJllYY3LZq3Z4sIApzIYP+NBr+NBHjW5q4iOfLfBwnUROZ58OOuvLhOoT6dT6c+uyWfBWE8eDDlYaznOkpYNGHBuwxTiCF100DK4WGWGFDAhghghhgIUMtOlgjgzAhNhGPG1cMsrdmtY48eVa0zNW61yzyMluLCxcM8TlgxZN24Ap5KYT8aon41R6Tbt/Gy0nFO9bzjVJCUmCMowhfdpwJQoCD/TjfpuZ5u3e7TmZi6jWnR0vlmYzeXXHi44t0hchkImPvnnSoQhgRECCFDChhljpxeNgWawAhNhDfNlysGmHGtyNmjda0bNMq3E1YYlubEwY4mjBizxMMQAp1J4P+Nlb+NkHc8+TnrdXV1bpTCG743doweReIhPpnPprZSsxY9l2XVrxY2WCMlpUpKCMNfC4c74YghYNpDJXiba4Y0KEhEMEMBBDBCjny+JQtoCE2EYcrJmyyNGK3Djx5VrRlmaLcTDKxWsGrfK0YN8TRg3aAClkSg/44YP44da3w48o4axy46uc8wIP9H9+jtRrPDaeLrXGL4IbEkrAwtXFwsHBwsDCzdKg4K8AhNhDZq5a48rVytzMmOJa0Zsmi1xhbOVrjC5zOGOXI0y48IApvIoP+OOL+OOPxOPPyuNTW7zvd5lEcnDGKcpggg/0y36ZeLjKLmbTFRyrVauJzOY55uwCF3EcEubrjjhghgjgRQwSSxQwRo45cbk0LWCE2EMmDTG3x4WK3LhbN1rRozcLXDfHhWt2bnIzY5WeVrjygCmAag/46gP46gfH4ceGeE4YhN3aaz2Xyg/0mX6TNjfhb1EkkpreusvBwheCrYYs7fDPBPFLBDDBCjhr1cJiAITYRjw5Wjhu0zLcOVhmWtMONktxOGWRa0asmrdoxyN82JkAKSwyE/Het+O+OtUJUxOFIg/1DH6gmnHWOfNzsh6lCYBAZbEY7MYHAUsAhNhDHI3Z5WuNutbYWuZa0c48q1yzZ5lubI1ZMMzdi4cMcIAp8KoT8eyn49lWiuDbwtcazrOcJYoZrUWjW88MZpiETFMCE+ks+k7yY4bsvIy2JzjeddMbzSlgwYKWjSNYad28xxITjc5Dg6Z41U0SMYRIyjAlOEYTnPT20YdAhNhDBvkcs8mTGtzNMWRa0cNci1ywZtFrLC1xuMmVzhbM3AApzJYP+P3L+P2HwfCjfCau7631na65Y1jhUVLetygCD/SkfpRb5busruZhWI4RVIJtPHXfO85CF4WxcMefplhSxRwQwQoEUMAhgjhjnxOThQaQhNhGNhmctGGRktZs2TRa0ZZGa3EyyNFrhpiYMm7XMyxZsIAp1JoP+QND+QMU5+Nz5XEr23e5zE1GK1VRF8Nwog/0h36Qeq7+N3jc5zNriqxjWMVgTPPh4O+N9QIXgCeBmcDDKjjilghgjgQQxIYiFDHLjcuQ6YCE2EY8TBlmbuci1myyOFrRzkwrcTlpmWs8OPLjcMczJgwcACnomg/5Cxv5Cx+3OM8GEMx1jwZ5znNRyrtrhwxjMZZmD/QLfoF/Ivwr4bm+OeN3xlFYxiNRc3m751uMyheLtHBTo5Y0KOCOCGGCGCBEghgRwRxx4HTwRwYwhNhGJlmxYcbVgtw4cORa0bN8i3FjxY1uTFixZcrjKyyNmIApaFYP+RDj+RCEx4PbwazFpvG4MAIT6DT6FGVNUeFHMpOccLHnNoIXFZaaPEzz1ywxo45bdShgwgCE2EYWDdw5ysWi3KxwtVrRzlZrcWPM4WuGWJoyZN2rNo4ygCogBLYT8iJn5EYZZmy2LBHJnhtacMNOTPsnihaSVb3z4bxjHBHcwRiCD/RGfok9S8LjOOvDjjMRfTn03y41mL3mZyiYqqnDteIXaQQMnhaZ67546LqKKLrE98ssMZCIYISOO3RoYMgAhNhGPNlYMWLZqtYY3DFa0zY8y1w2ZtlrfG4zMWmVpla42gAp4JoP+L4L+L3fGa6xlmc4jWumtdC+Ph9efXeZivCjVcIT7BL7BPBbJSllazw5ceHPWsIYKZsGK0ITTzw01rcCE8acmUe7eqqMUYwjBGCECMITXn28sQCE2EMcmJqwZ5cK1vhb4VrTI1xLcWFg1W48zDC2Z4c2ZnlxgCmggg/4xDv4w9ab1md8d8dzMuVdK4RiLx31Ag/2n37T9fHWSJIrDg5MTE3HXOb2AheBLYJcvfHKhghQQQwICGCNLLs0cUgAhNhGTI0xNMuVutZ5mTda0ctHK1xkysluXDlytWjZpjcsMQApiGIT8arX41Ya45a8E8UMVsSEcMNuji0nIhPr1Pr7bW4VNlsSDDXDfLHWz1reF4SxMGLvlrRwwoY0cct+jIM0AITYQ2x5GmJw5ZLcrDG4WtMbbCtxMMLVa4YMcbdg5Z5mmRmAKTQ2D/jQq/jQd01nUcanMgIP9nZ+z55X0uo5xnNiGxdPwsLUx8LF1MygYcCE2EMsuTLlZ5cq3E1cuFrRhkcrcWZjlWuWbJzhbs8LBswZACk8Og/412P41z2d63Qq+QIT7MD7LGCMp5+BwWuNQh69E4DAZfC4TCZHHYDAFCCE2ENGTTK3ZYmS1uxyNVrRw0brcWRi3WuW2Vy0ZsW7ZvjcACkYJhPxsLfjYXx4jRXAAhPsEPsEdeohWgIedQKAxGtweDwCeACE2EM2zLCwZt2C1uybNlrRm2xrcTnDlWs3GLCxb5GGXI4YAClUQhPxtjfja5lCuq8qzhtzYYIP9hl+wfqt8szO8eG47yIbDUjBQtTHwcHDwMbdwEDATwCE2EZcmZhla5cK1vkxsVrTHmZLXLVs2WtMWZuyyM2eNkzaAClIOhPxwCfjgTw4WOCWyGbNYhPsWvsV819EcU6wz55awhsmXsHH18HBw8PYxsHAQwCE2EYWOFw0aY3K3HmZsVrRowzLXGTKyWtGTlnjZYW+Zi1xgCnYmg/44hv44h/Cvv421TNt3tcSVV4vhcYnwOvgVQIP9kF+yD5TxxcZm5vNW04Y4Y01MXeeNd973xIXiTMo9THKhhI4IYI5IYJIYECGFHDLXq0MGGCE2ENMLdwwaNmC1s5zNVrTGyZrXDly1WsWjnG2btW7Bg3bACn0og/46UP46SduHPhOIhFuvLn4sZ4zmqxrljprVMbxuQIP9eF+vR6PK3yvWYznM86vcRVa0xDOZzvbjcyCF4Kws0OhnpghhjgjCGCGBBBDBBDBHBHBPHra4I4whNhDbC5ZZXOVotYuHOZa0wsMq1yyyt1uXG5b5m+Rk5yYcIApwH4faG0UrlUHg0KhcikafT9MJiJJH0Ag8IhIAh/Cl94Uv08ntKpdKpc4nKAQFM5kKFEUCmtQqIIXiLJwwYnMxxwghgghEMEsuB08kakAhNhGJpkysWWRwtb4WbZa0zY3K1zjbtlrjFjcZMzNk3Y4mwAqDASaH3VutOp2mUzEwmKLxaQyCWyxKZQTKZ0Cg0qVx+XS+KRUAh/CnN4U50ViiFQsRSKp/PqTSKTSExmBUqnUKjYJXNbJZadTwhPGHHOjhrWcZxrGMI0hSkkITjOM51z98ACE2EZMuVtkbsmS1hhxuFrRszxrXORjlWtmTlk4wtsWFmzxACp0BOYfgHuAfnU7lEpTqdgns8k8mkMggcCJpNUymYQuFR2ORmMAnE5TKZhNZpL5ch/CXx4S+aBQZhMU6nYJvNqjUKjUJrNCNRtOJyE1mlFok/nwIVC0gkIUejT+fAITyB0YuHza1jFGCCSUYRhEijCIRlFACM4xw6+nCNMAhNhGJmzysmbXKtzZGDBa0xNHC3DhyZVuPLjaNMrNy4a4WQAp9KYfbW20DgRPJ7MJjNpvLJaCDQeBwKDQcTSawqFgJiIfwhXeEK9MZgTSazSaziczKZgnM4otEmMwEymcymaYTEJyAg/izwYeT4+93MzFySQhCYlKb338/rdSAITYQzatc2Ni0arczVk5WtHDdytct8LBbhxsW2LM5buW7hiAKdSOH4LzgvYVC0IhJFIrEomlktEajaPx5Q6Ens8AAh/CCl4QU5rNEvlxOp3NJqm03ExmCfz5K5Ug8GACE8GKT35ctZxmjGEYRhGKadYwnl5qkuAAhNhDVqxat3GRwtysM2Za0a5W61zhzM1rNy3aM8zlszw5cwApdFoffG+QqFRqUlg8loVDBA4nAgIfwcTeDicJxOa5J4LL6FQwUODQMheUOAV+RtlhhlQoY58Tl4o5KgCE2EZnLdhhbsMa1rjasFrRhhxLcOJizWs8eFqyxt2TjI4agCmobhuDw4P2KIKDiouWly6uxYVMBBwcFCgCH8Gw3g27mRPJ7RqPOp2RaLiaQGAQqDweYgIXjLRmVws8qWCOCCFDFClr1sKHDgCE2EM8bZq3ZMGa3KwYYlrTG4cLXGNswWuGTRplyOGDdnlbgCnQghfCveFfRRjX5iGFVNVZZJJNGnlrgtrw2HIfxC9eIXtO50KBCYpEotFoxBoNBILBYfD4rCYzBYrCZrPJ6hPD2uTozvOc0YTgiJk4zy92UYUAhNhDVg4yuczVgtcY3Dha0yOMa3CzyNluFxkat2DjM5ZOcYAp+Jobi2OLZlZRWVtNT0FDKSsFBhXzyDhoGChIKAgRbW4CH8YeHjDxmMwTic0Cg1Co1CozqdhS4JDYPA4JCIhPKPRhCoWCE8Ub65cuHLOqaJERhBBCMIo3y9+VZQCE2EZsLduxaM8q3FmwsFrTKzZLcLLNjWuMOVs0xs82JwxzACoIBJIbjyuO7gIKAgIGDgYOHhYuJlLe2wHgKxsEfPQURAQUBDwMjEScJDoX4vpvi+jjUxSwoYIIYKq6pp8RiW2y8MCOGNbHHfSCE8keA4x7eGcEQghGEowjOE4TXj1dM4YQhNhDHE0as2LfMtwuMmZa0YMWK3E0aMVrjI2Yt8mTCywscIApgE4T4874+vhaMUcFJ0reeFfCxAIbxa8eLb3AUdCSkDEQ0LAQsLEwsPJpchsoYBh4Gzh4dBwECg4u5QMBFACE2ENMzBnjzN2y3IzxZlrRk5YLXLJpkWsXLfC2ZOMWJlkyACmUeg/ypH5UmpxPCaRWbzneecXMYeFz5AIP+Ler+Lc1GOOOOeeeObtNVA4b6TACE8VcGLm66xmTgnCJCMY468fDOXIAhNhDJkwasc2Vity4suFa0ctcK1w1bZluTNiy4mrVxiZt8wApbFYP8yJ+ZF79vBrWeV6rWNVK74oT8WdX4s68ODRhzT0RlCt8c8+HKmIXYQRMjPPPDDHHBHLTq4SUhNhGRoybZXLFwty4sWJa0atmi1y0atFrFhjzZWTfFmZN2QApzJYT5wb5w+U8Oi9koUkVqnOWnRj0KQIZ9WvFjkIP+LLL+LKO9XyvG2d8c5yuo8Dny5RV6uXflzzvIhPH3VjHo541ThGZAjKCE4iML6emjDjAhNhDFm1aMG2LCtZ5WeNa0yNm61zjbMlrLK5a5HGJtkzOXIApcE4T5u75vOTjZcEJQrDLLaa4AhPxWHfisp4DlTxUhKsccM89MsYCGydfwK1j4OBgYGDg0bbwUHCSAITYQwa4m+JzjbLXDbNjWtG+RitctWuRa5ysWObCyxtGePGAKUxCD/OEfnCR4WcROt3fPwIP+LCr+LCsZuY49OMVw5obEkvBwEvSw8LDxNHLwMFAXQCE2EN82Vk3yMMi3FkxsVrRszYLcWHI1WuGzFjhcMWbVpjbgCkwOg/z/H5+sxz1m+HOwg/4rqv4rq8X4G+RXG+qF4UxcNeHvrnry+FQzgCE2EOc2TI5ZNG63K3xY1rRliyLXGFg4W42TNhhYMmOPJjZgCkcJhPoAvoBb4MWPVECD/isC/isPjhjM3ACHpkRgsLpMbgEBkQAhNhGFxhw4mTBgtbtcrda0bZGy1w1xuVuVi2yMsrZqxy5sgApoHoT6IT6G2dceTXow2UQnOdY541nPJhxWxSCD/irc/irXnGsceG13vaU8vB6Tjjy4swCE1cbZCO/fjnVERhFFGtcfRqhoITYRkxuMbVi3wrcrZsxWtGTBwtxZGzJaxYtnLRkwZMGTTKAKZh6D/S2fpYefgeDrfDjViIpSLTE3d0CE/FVR+KqWeTLky6NOTKZU4GJilC0b48mUheFsahzNs8KNCQwQQxEKW/UwRpghNhDZq2xuGLXGtaNWrZa0w5GS1y3x41uZyzauHLNgwYMcQApTEIP8qN+VHcMlG9b4cbCE/GMR+MYlutWEoyzw1205QIbGlLBwFvGwcHBwsbZoGAoAITYQ5YYcrli0cLXDjLmWtG7HCtwtWuVblc5W7jJiZMs2bKAKPwaD/KMflHacuYCD/jDI/jC/4uXMh5NAZHAZbCghNhDBnlxsMWFmtx482Va0zZGa1y0cYVuFq0cYcrLKyYN8IAptIYP8vt+XpuN4yLwgRO+m01eOPbv4XGyE/GI1+MQmFL5Kp3y4ceWNZWwbJaKWjWXH3b9s5oTxhwYw6u+cYxBCMEUIxjGOHm650wghNhGXGzat8uNutyNmLBa0xsXK3E1y5luLDhYOcbfK0aM8QAppHIP87J+d1OPTn2vljlWis53fGudze4T8XeX4vHYaK8KHEpolgjGqtZpYcGWOPDlAhdxDDga645Y44ZUJCjglnwuXghg1gCE2EYsuLKybsca1u0xsVrRu4xLXDjI5W42WXE5YuMrFjjxACkoMgv4b6/hvuc8GZWiD/jDa/jD3jhW4VmrAh6FAIBA5TEZTH4GgNGAhNhGLHjxNW+JmtaNmjZa0xMcy1zib5luVo4YZmOFtkZZmYAphGYP8+9+ffjdXqIjVm74uOueu3XoAg/4vmv4vm/I3y3i73vjeZTWMb4RvQIXiDImlrnhjQkMEsEcNeNwcMVwhNhGTFkaOcmVwtYs2GJa0zNMy1xlYM1rjJhZ4WzfG3ZNHAApoHYT6CD6A+sIZ82fFjIY7TgJSnkx0voqAhPxe9fi9xrLFr1a82cxzVTmSZK0xZbCFxmKirwM8sKEjRwwwwRo58DmUcWeAITYQ1ZMcTdjmxLXGHGyWtGLVwtcMXLBa0zM8WVs4btczduAKhwE0g/0jH6Rmp1z6ZqW8Zm4TSInlz6bhvW8TEURcXM3279rohPxc4fi5x4GPBWis2XBhz1qrCUMmI3XnDLky5Y1rKELYLUkz6tc8d4TxRrjDq551jEiihFAgBGCKESMAnHH4BjFQITYQyxYWjBwwzLWDRwyWtGbXMtw5nGFa5yssjLI4wsWOZqAKax6E+pe+prxYYT0ZcEcGHNGtr31a82e0aqVZQIT8Wmn4tLb6F7TjjyZY3Thi06IwzTxsWNWF4ElM3fPHHKhhQIECBHLfo0MGUCE2ENW2Noxy5sK3CxzN1rTGzZLXDRqzWuWrLK3bM2jFy0cgClgRhPqNvqN91cOitIxnemdniIT8V6X4r06cSeAjOeGWXHizgIbJ2AYGHtYeAh0HBxdTGwsJECE2ENseJxjyZGi3MwYM1rRu2xrcWXG1WsHDjMzbNmuNhhYgCksMhPqLvqL9FcfAnhkmg/4spP4spXLnNZvMyIbLmEYORqYuLu4GDgooITYRjyYmbDG0arczTK3WtMrBytcNWbhawaM2TRthxNGbluAKUA6D/WDfq9d8fC7xG4lshPxYYfiwdrl4GWTPkystQIbGFLAw9bDxcLI18DAqgCE2EY3OTM5w5mi1lkaYVrRjicLcObI4WtWDPI2ZZGzJhhbACmEbg/1uX62uXPwN6mppeZztur8Dv23wg/4rtv4roanfLiznN3NzF4nW+l14eoTwxU6eO9ZowiIxRnh4PDjCQCE2ENHLJsycZW61yyY5lrTIzaLcTBo3W43LHLkzZmDVs2bgCmschPrzvryYX3b8mXFjxY7XxY81YIwx0q00hPxXKfiuDnl4XD0acGGcsuTPmy2hKdp48TPQheGsivxtccsMJCQwIYI4cDo0LKAhNhDdg1cNWzlkty5MuJa0yMGK1zmxNlrRgwaMWjluwzNsoApLC4P9Xt+r341hMcufIIT8VuH4rcc17tm3BhuAh7BD4Gj8xoMFgcAgQCE2EMGmbE2ysWK1ixZ41rTIybrcLXMzWsMmRs5zZHDTMwyACmAYh9qbVkskAlUrp1Pq1XqVTl0vAIfwFLeApeezwCjUemU2tVuoVGdTsIXhDAxwY3EyxxoYYIUcM9OthQ3gITYRjb4mOZk2bLc2Ji4WtMrDMtxMm7dawY5GrVg2w42LBiAKWRKF8Bh4DEYbD2W4LB0U0UqqwIfwHoeA9ETudVGoVGoUulUGgJ7PAIXiDLmdrjjhhllxeVhLACE2ENMbJrmaNGC3DiaYVrRy5ZLXLJtlWtG+RrjyOceNq1zACpUBKofgjuCPIpFUWi8MhsGg5EYgm82TWaQ+HQaDyiUzqdzyezabpBIYbDI/BofwEAeAgEmMwT+fTGYTmcTmcTOZJfLkWi88ntUqtUqs6nccjsFgifz6j0aqyQCE8seC4OzlvGaMQEIIwhGBGKMa109eEYYgITYRla5MrXDmaLWDnLhWtMOPGtwtGrRblzY2uHI0ctszFsAKYROH4FrgW4HAk2m9Eos8ns6naWS0AIfvqO+pnc6Q2GQKBxCIw6HobDFTqQCF5a4PiweRnllhjhljryuDghwYITYRlwuWuXG4zLc2RtmWtGeJstw5WbRbjbOGjJuycZm7HMAKVQ6G4Jbgk4OylYJDwMPHx0eAh+3i7ZOn2SYwaAoBB5nVquCGxxSwcBWyMTGxNjHwEDHgITYQwzZmLBxlyrWTJyyWtMWHGtxOMONawa5sjDI2wssuZqAKXhOH0RolPJ7RIvLbBL4GltCocej4h+yS7JNHY5GIFHaRHYNAZjWKzMpmAIbH1bBquJh4dBwcHCxNrEkeITYQzbsWTHFmYrWLlhlWtGLjItxNcbFaxYY2bfDlyNszdgAKVA+H4DbgNxRpagcVj0fhEJCH7Y7tjxSYxA4POqjUJfLghsuYJg4C9h4WJh5urgoOAmAhNhGNs3xMHOFwtZsWrha0zOXK3FjYM1rVzlZtWLHI2ctmYArVAXmD/hL+/hL/a2c+XPlx4c+XXp4PgeLwTAuZu0whi4mVwRFKmoiMQqIRCqrGKw1MxM2laJLzed3vM7ZTEwmpq8bxUIP+Ld7+Ld937G9XXHhvXHhx4caISmpiChEVNMIpBiYmCJJiYzV3M7m723Vphcbu83N4vEY0piJpEROr1cJAg/h73Zrw2UymBMTEyJRKAJiYQmExcJRMTExMSgmJRJEkSAmExMTBNXASTM54+7Mx7QAhNhGVvlatsrdwtzYWDda0bsGK3C2xZluHHjat2WVi1bsGIAr5AZ0Bg/4Psv4Psx37JjrU3JMTEwTOLiUQLpNTCESKTWFMTMWtcTEZqZic4kRcZ2zneZmbuLvO85vNlLjLcymr0iIpGuUeBjpy4cI5OfIB03wAgv77W/vtcD4Ph8bLPPNLZ26u1Vuzrtvb5bdtb29nVk0bu95cmPUk3KWXm8nBebzeTmeLLm5WTmTkyySRmZM3lsaa9ez4PhHxwIP4E6zlu8zaYmYkklEokiasiUXAETMAiYmJiYTAmJRIiSJhMJiQJgJiYmESRIiU4zUwms1ImBMS37Pip8EhNhDlmxZ5WLRqta5WTBa0cMMi3E3cslrdkwxtsTRy4w4mYArQAvgBg/4QDP4QDQOPB37ceHXpz5denXp3wzBCMSlMxM1BVxmswiUXEwQhSJTCYiaBd1KpiExKJiJiE1KUXhNXVxaYjeruEykxMTq1ZTGUTU1mkxmJhExViamaUCSaYiIxMC8VVaipXvjO+fLm7d/EzNTPXt3M4deh1gCC/vmD++YQPHlKWWbnv18/jdLSectzSy0opN5ZhNS6JBTVkWJu7Ni5JaW2sXLctszUXOiyWIWzs7mbMSrqVHibDbLEhLPNq5ZzM2aveXJM8SbLsvJzOcjNS9SyTnfg+H4vjc6e8IL8Re93358922yxZNlsoBLc3NzcolAALm5sJubE2BLKTYAEWWWbAmwAAJZSW5ublSxUqbCVLKE3KsEsubKFiwCVLKlS2ShLLFlu9/D/mtAhNhDfEwYt2DhwtcYW+Na0ZMmC1y2Z41rZsxx42mPHlaMmwAqWATOF+Elj4SWY46a7cHXfDTNHgoMRJgJrMBgMJgLsFZRJLXXXg8Di8Dg7bZaZFkFFENiE/BZN+Cyfj6IJMU8UbQpLBDFDAleOHDly6ceXLe5SFMWCWCeicIRAg9eZXO7XCZSuLmYuJi4TEpIurgZvr7cZrzghNhDFg1xY3DfMtxt2eJa0a4sS3CzxOVuLFlaZcTlwwbMWoArcAX2D/Vofq0QOnXp18DwfE8XxPF8bjqeGOUcKwxeIxUcKpFznnx67ve7TNzub2iKxWMUupmGsa1y1rGIlc8Z43nfHN7tO6lfPp1AVbnyAgv6fu/p+8CzcLJclxudyrZNdddzQ7N3u+XTZF297bbx4cYmxzckzOZmcxkRuW5uGd4A+L4wAg3sbzm5TFymZJiUVcJiZlEwRcTF1IiQTUhMJhJExMRdSTV1cTESCJiYmJRIiYmuM+X5tnwMAITYQ3ZMMTdplyLcTByzWtM2PItw4WOFbhc4cTDE4zY2rTIAKigEshfJmeUvzVsls1dCKii6667BXXWXWSRRy24XE4nE4m+uGChZgKppAhPwfxfg/zxSxTzQzT1VzRheOOeXLnvhzxrWM7MEpYmadKVxXhOla8M81YxiqjFCMFYThGE4IIwjOt9++cHSAITYRhzNmTFriaLWrdq0WtGDBytwuGGFa1YuWORg3YYcWTIAK3gGVAYP+D+L+D+MOXMAABx4AB16OfJz5O/bw6mZWq13ed5zxnd5vM5XmpmFNKiIIiYq6mdzNwiE3FrdK6R0jpHCtVrHDr058uscufJ4yoIP+E1T+E1UN6AAAXQAYyxlEsZCUzFxaYkSuGUXNWTMJJiU0hFRURUKRCFRFKVWYZiZzDn4Hg+B4Phc98uZxuIL4pTJLN7dbLlhUtFBKllm5SUlShKLmwTYKSywBFlSpUq4qGdkDcqiUN75/BPvYITYQ2cY8TbM4xrXGXI4WtMeTCtct8LFbjZuMuTGxZtmrPEAKVhiD/HffjvwDp418KrjjrmE2hPwgGfhANAODyJwgSnHFlteE615o3vGcbxhFFPTxZwjzACE2ENMLXM4ascS3M5YtFrRxmaLcORs4Ws3GFwyyN27TK5zAClIQg/4rrv4ro+fI3rdt2vgAhPwITfgQphmvqnmjaSs8oIaaoICCnY2JQ8HI1sKTgCE2ENmLFjhzYma1syctFrRzjarXObI2W5cLDEzbZGmRzjxgCnsghfit2+K7uNBgKsNhMViMJgpoY78DhcPg8PDfFLJHBgo7AIX4DOPgMvw2GswkNFc+BwODwdt9ddM89Mkt0mKgwmGkqITw1phvw5arxRRhEjFWEU5798GYITYQ1a4WeTK3YLWOVvlWtGOPKtcMmDNa5cY2bVxiyssuTGAKXhSD/i+G/i994+F4dWtszyzTUoX4DxvgPNkkly1NkFUCC2jA2214cIbH1fBwVrFwcDBoODg4mboYGAVwITYRma4WDNzmyrW7li0WtGGVutw5M2Za3bNG+LFjw5WePIAKUA+E/F6x+L1G0NEcEp2x3x6wgv5RO/lFuR5W+rOYhsfWaBtYmFhYeVq4CDgp4CE2EMcjFpia5nC3C2aN1rRzixrXDds5WsGDdg4Z5XDDI5cAClAOg/4vmv4vqccO0dog3niAg/4EtP4En9p6s8aliYbB0PAQNDHxsTQ0MHAQdMAhNhGbJhw4mOHGta5HGJa0cN3C3FkzMVuVuxYtsbHNlxN24ApJC4L/AALJ/gAFhuzfPHCD/gTm/gTVYRG58ECHxFU4CpMLnsHQOCghNhGNjhxMGGHItyuHGFa0Ys2S1wwyMFrRlkZN2DBhjbtWQApDB4L/AANN/gAGnDwAhfgPC+A8MwmFwQCHn0Lk8Ll8FjQhNhGNtkxOWeVmtbZGzNa0xYma3Cwxs1rXFiYZmLDFlyuWwApwIIP+Mlb+Mk+17hMYuvGnEROd98dbzrrrWgCE/Akp+BIGsM/CxynHLgw5U4RpKUsSkbYaTziF420scGnrlhhRwIYIYIYCCFHDXm8DAvAhNhDFm1atmTlmtwsnOFa0wsWi1zmzOVuLIzwucTJhlysmIAp2J4P+NCr+NBnjFceGata7rxdZSKiGsRwrlepqQIP+Ayz+AynlPhZ1Os2zfHnrnaK4VrEQznfGO9842ITyR3Wnl1rOMUUYIoIQQRlNGM55fAspygAhNhDdpmaMHGXMtZtsbVa0atWS1y4YZVrVjiYssWJy3asmYAp2IoT8cGn44K8OONJ4lpZJ2iijGMZ1Y449HDyUhYCE/AcJ+A5HFwp7IYJ2x1w4ceHDjx48d4QpbVLZilFMhPC15R5Om84xjGEYwiRREYxy9uE5cIAhNhDFrky5W+HMtZ5HOZa0YNmK1yzzNFrNuyYYcLRvjzMMoAq2AVOD/jn+/jnx3M8Y4xM1HLj4DV4nMzcW6de3ft35c1116deg4RE1NXURCLmc5ZmJgqx35RCD/gPg/gPL4c/CvFzO889898++ZVrXDXgDlz4cYlz5denPkJ1WqrgqZnjne+PHfHne1Y4a5eEeFduYg/mT4Xnw/Zu7SmSVXUIiYkSiUSRJMCETBImJRKJCYXO/f7r4gCE2EN2LnNlYMMy3Gza4lrTHkxrXGFozWs2Thy1c5cbZy3cgCosBMIP+PH7+PHmZ58Lm0ocOfKqhUJqeUxMbzvv153uo4V5XHwNAhPwGSfgMRtgrmrBdjve+XHly5ZzjilqyaM2LFgtKEIwrWeOee+uswITyN14z7eGc4poowIRpGAQjBGUUSMKzy+AUYYghNhGLLjbNc2LCtxYWmVa0wsGK3DibMFuJzmzN8mZy3y42wApnHYT8gmn5BNXDvmx4mCVoWmhWsazhPNnzY7CD/gL8/gL9ct9N6zVxNNTFJy57xny6hdZRFDkabY44Y0MEIEMdephhgsAhNhDJhjctszNwtct22Va0auMK3DlxZluNg2cMGbfC1y5HAAp5JoP+QXT+QWeXPhOIRMKQTPPjvvfGbxp2xw8SOACE/AcJ+A4GltPEyyjOta4axihSmimSloUnGeWmvHjy5YTxRtjPo5axjFFFGEYQhCAijGs9fZhOXKAhNhDfI5xY3LNitZMm+Ja0aZcq1w5bM1ubHhyM8rdmxbscYAqKATaD/kME/kLz3l11lNMHTGok3vnW4m6qY6UxVxfHO7uZ6GsAg/4DUv4DWeWuGeCbm+54e2aV2jXgTMTPPlzu4MYjFRKedvDviITxhw4y7uVWMUycIwSghCMIxRhGEQhOUSE41z9uJwAhNhGPGxaOcORgtb5WOJa0Zs2K3FhcMVuLC0xYWWPG5Y4mIAp4J4T8io35FMZ3y2xwvGaNqW4Esyk8OXHnw1rBKzFqSsCE/AQx+AivJolsWkqvhw6Za4zkwWlkjSKdWem+lQCE8GSk5eus41hOKMUYEIQBGMa7eqQ5gCE2EZWuRtibs2y1pjx4VrRu0YLXObM4Ws8rRyxzM8rFlkxgCmUeg/5Gkv5GieMR14XqNRFXN7vea3w4+AOwg/4DRP4DRXhOfS03d7nd53V6vlPgCYTxNrQ6ues4xIkSMUZ4b6eClxAhNhGRjmxsWeNstzYmGVa0bZmC3E4wtlubGyy4WePC2ZN8gApaEoP+R/b+R+nOY3XFmDtPbWCE/ALV+AVnNLVPBGK8d8d7bhCGwxEwMBVycLAwcDBw8LfwEHASwCE2EZnDlowZuWC1nhwuVrRphxLXDli1W5GjHHiy4cmJsyaAClwYhPyRzfkjnNebHirQIxjW2fAyaYP+Apr+Aps5cLxeJurJzi87bIXcQQMzbLHHDGhgjgjhr1qGDBAhNhGPC0YtcbFgtwsXGRa0ZMWq3CzzNVrPM1cYs2RhiaYsgApTEIP+MKL+MKPlxzjjVzhTfICE/A+x+B9nJKuRKNaacLiwhsaUsDAWceiUXK2MJBpoITYQwaYmWJrixrWmLHmWtMTZutwuMLdbkxMcLVm4aY8TBiAKRQmE/GGx+MNlnzGYhfgbe+Bt9HFhsPdWh7FHYHBavH4OgYAhNhDVrlbtmbBitxs2jda0yZnC3DjyMVrLC4YNnDVgyZMHIAppH4T8Y1n4xp5xLyRocSuSMFcO2WeOGUIZgIT8DzH4HgU9fEypsZeaE8C081ZXpOsQheHMfDFo654YYUIghQwQQwp79GQ4QCE2EZnLZsyYMmS1syYOVrTI0ZrXLFxjWsWbbNja5GmJuzyACmocg/42cP42cfBY8HtHDhwwid5zubrPJWiE/A75+B33JLFfFNWta4cM8c5o5q4tGnVUheEMLBDk8LLHDDChQxkcCW3OwQwY4CE2EN3Ldq3zY8a1jmx5VrRm2cLXGZo4W42DfDmzNWTRoxZgClsTg/43zv43uzweHOuK7q+nHg2AhPwNGfgaRpgtslRKs452HSyghsZUsDAXMLCwKDgYGDj7WBQMgCE2EYsONq4cMca1i3ZN1rTIwYLXDZtkWs2uVm3Y4szBk0zACpwBOoT8bxH43iSledhxShC7PDDHCqplpjphheRgwYMmaFIzrlw47xghQyTghPwODfgcHN2/haZzw1wsso0lTU1YNDAjOd8ePPXTPDGlMmDJgkpO8c6tbxCE8JTpPh8WdYznGKMaQlK0ZE0YzhGMUSMIIQhFFON9fVIcwCE2EZG2RrkcZHK1kxcMVrRjkxrcWNzjWuG2TEycNXLhu2YACnElg/46Qv46MfB7T18jnV1lne7uZiMY4TwiJvHfpuYAg/4HjP4Hkais7guZlVRqsVhjKbvOOecsgITwchHk58NYpoRRggICKM55fAMIw3AhNhDhi2xtcWNwtxM2+Za0asmC1zmyslrDHjbs3LjC5bMMoApxH4T8dkn47JdGOubPOWXJnzVwYJUwSnCN4aZZcmUAhPwPGfgeN2Xy5MubPixwjnXnOF7LMFcVL2CF3CBkcHPLDGQkMEMEMBLLk8TDDFoAITYQyzM8THLiYLcmVy1WtGbXMtcOMrJbjytsOJiyZM8LVwAKWhOD/j+k/j+l1vlz1lOWa3278oCE/AuV+BcvRi0RzRtetc8dOOeeoIXhLDo8vgY4YY0qnSyywQAhNhDNvlwucTZytZMMLJa0zOWS1xkctlrJoyaYmrlphbuMIApMDIP+PxL+PwOtcprUzOSD/gbI/gbRXis8Imsgh75MYGnsNisrgMDgUiAhNhDjE0ZOWmZotcMGWJa0ZuMq3Cxbs1uZvhY4WuZu2c4moApwIoP+QTj+QU/Mde0cuDys1E3OevDikgqzfICE/A15+Bq2FFJxrpya63jGUs2PFqjKEazlnMdwheKs3HBqZ5YYYYYQQQCCFBLDTn55YqAhNhDjM3yMXORutY4WDZa0as2i3C0ZZFubFkyNcrlo5zMMgAp0JYP+QgL+QeXc5565zdzKuTylRE8+PXe7m9K1rACD/gYQ/gYv5eB4TlGjeb49XHMVGMcGrOOO+ePPYITwdCDj68c00yMSEYQghGE065+7KcuQITYQ2xs8TTLiYLczXCyWtMrJutw5sTda1Zs8uJi1x4cTduAKVRCD/kOg/kOXzfPG0tc+1OyD/gXA/gWr1q+l63c89+C4gIbIFmi62FhYODg4uxi4GAgAITYRkxYWbJizzLczRwxWtHLZitxM3DZawxtszFsyyscTBgAKcSKE/Id1+Q7tLJp42G0YTnhvjvecYSxSxWtKOKMAg/4GzP4Gv4O/Lvd3cZ1Wsa1piZm89657zsCF4GvgjzdM8aOCFBCggCCFDHLXq4IWGCE2ENGGFvmyt2C1uywuVrRsxbLXONq5W4WTLDhzZGbds0ZACmIYhPyMNfkYrxzvijmtmpBXDnrphelMlIP+Bkb+BjWdZ5IuLubq8Z4bnOcgheIMbDBncPLDGjghghhS062COK4hNhDdlkyY2LVgtxYmGZa0zOGy3EzbNFuRizyYWrBwwbtmwA=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njARwDgIAEHQTSCroHARAp20tE06TVR454wmXpoqQHAhoKSBBE//8DRShGKA5IEEUARwFGmgJXDQAAAAUDOAtkGSAyCQCAgAMBe8IeRTMJAICgAgHhwx5FOAgA/gMAAAAAAA8KEeXswD8RAACAPx4x+AGD8DuACJAAAAAAA6dQAAOXMAAAVYAAAAAA8jyQA8DwQAAB06gAD0vTAAAAAAAAAApZEoP+KvL+KuvHPXXWydX4U4CF8Op4ceqTER4BNDTDiZ77bbyGxBLwEDXxMLAwcLAw8nUwMCrgITYQ1bOGTXC4xLXGRriWtGrNmtw5Gzla5YYsjljhwuWGPCAKYhuD/ivu/iv3OW+VYhGZ4ubMTrPKq0CD/HffjqYYubm+Odzzc4muPgSxoIXhLDoc/bHHDDGQoYZIYJ7cvHA0wCE2EN2LhqwYZm61yzyZlrTC0arXLDIzW48bRuyYZWDLJjygClgTg/4tJP4tH8+BnW6tdzx5c8R3hfD1eH1ouZBckhjgw8mDnwqF2FCDI4WeOGGOOWfM4OGCMCE2EZGzJxkYt263LjzMlrRyzxrcTLDiWuGTDG2ZOMTPHiYACk0Ng/4s/v4tB9a5Tw1ekyCE+NQ+NhzY9mNKOWEQhsIRcBA1cjDxtjCwKiAhNhDTFjaMGzDItcMWzVa0ZOMi1y2btluHMxaM8rDLjcMMYAppGoT8XXH4uu8LLkvglitSE75cOHDGjRitmIP8YB+LxqOPS8c43ExTUVnl4PHffICF4EpijzNs8ccMMEcUcEMEcOJz8ELNACE2ENmDdphyY3C1szx5FrRw2zLcLBjkWt2LfCxZtcLZo5bgCmoehPxiGfjEbRzX0MVJRXrhx1vOEIaMvEYEgIT45b44uV8U6VnOc7xvCsJpSrs4O6SAheFsavyM88KGFDCIYEMEcd+XjlizACE2EOWGbK5bssK3I4y4lrRq2yrcTPHiWtnDNswzOcLFzhxgCoYBK4T8Zo34zU8WuOLHSdJUlITreOHBnyXyMGKOqei9o1pnnO6E+Hs+H/0VjxJ6sWbFglFjx4cO+O9rbaXYL6p5lJRRhOaE8QaW3TjnWMYoxhGcJxvGMErSwSlCMK3nj8DwnLhAITYRlwt2rHC1yLW2Fw0WtMjZmtxMMuFa3yNMLBjiZNmbLKAKcB2E/G3p+Nw3DhhhyWzatWTFSbLjz4dcceDLo0YdgIT4jT4jHFi2VyRhjnvrjx4c9awvknolixXyAITxFrtXq4bxTRiJxmjGeHg5505QITYQyytGTdg1aLXGNmyWtMmTCtctWTdbiytnDJxjxZMbZsAKVg+E/G6x+N1++G+emGFJWzZghuF64VmKlJaDlIOHgpmVlZ8AhrqKhIWfj4uFi5ergYGAsiE2EYXLhi2zNmy1jhyMFrRs1arXLNo2Wt8mLJhYZmWLG5xgCncng/454v451+fbe+XPGUzNQ7Y1GJvPPrxvczGs9qqghPhsvhx9VuBXZDBOdcN8Otw00qaLaLSRhjyy1zz3iITwlOk+TrvGMYxRIgQQjBFOeHn7YKAhNhGTLjbtGTjGtwt8ONa0yNmC1zhxY1uNgzxMMuHGxy42oApyI4P+Oxb+OwGamt4ynLNXWYjMcZ3O4Z8bTHaE+LC+Kvky6McMNa4azRlSW6WaWCUJY4aZ72/GhdlMY/C0ywxwwoYCKCKCGBCjjlp1qGLAACE2EM8OPDmc48y3C0y5VrTM2YLXDBhlW5HDli4YM3GZviaACqgBQoP+POT+PNfc9+VxMLi63079N8txrr259uPKeU4VcbXmc3d3a6io4RVRq+U8oIT4UL4UPRwo6oWwzwxw5Zb7aaaZaZyw5K5IZLSQTjOcazjOiVKYKYpUiVjpaWudQITx5zYz7OGM5qxnW+W8KYsGDFmwI4bwrMiRIowRghAITKzr3caNwCE2ENsLfFlaOMS3HhbuVrRrjzLXGRplW48bPHiaMmTbDhyACmQYhPx+Ifj8R4dseKeKWCUmFnjjlGWLFkCE+JW+JXhovojKsJ1hVCU8WWONtIbIlnCwNrDoVBoEgUHCxdzAQcFMACE2EZsbNo3aYcK1qzZNFrTC4brXDBrmW43LjE3aM3GbKwzACk0Og/5Adv5AdzwsNVx5cb2Ag/xcn4uU8Xwk4Zm5hsRSZTzMPCxOAYOBgoIhNhGXCwysmWRstZ4ceNa0YZMS1y4y4luZu0b5GmFszbY2AApXEoP+Lf7+LgNjn4V8LpbnE9SE+W4+WvtirsjaEYY5acOmeUCGxBJoepjYGFQsLAyNmg4KqCE2EOceJw2Z5mS3IzaN1rTIwarcWFvkWuWLhxhaYW2Jw3ZgCp0BOoT8Wtn4tfcFo7o4pQTjhZZYYThNs05r0vC87pwwX0QxRlCdZzqTlfJh4GOE+Yo+YdpC9sa874Y3hlxVyKaHArqjaMqxrPDhw4bzipgpktaBemPDXWCE8ZcuO/g3rCsUcMawWhTBS0IXVjNOMIxREEJRgRnXD4FI8IAhNhDXJhxZceRytYsWDha0xZGa3E4auFrBjkbMmWFjhZ5HAApuI4T8YH34wP5Rjs28LHKcK3nes4lIYKYGCk8WGEYgg/za35sur58udbu5mJxGKjURUJmOsdc7sITtaJR4u+d04TQiIEBFGeHv3jDIITYQwxZMWVm2ZrWDjM2WtMjVutcMMLha3cZMrRuzxMGDlkAKYRiD/jIK/jIL3uN8o1ovc73W+VcsYIP8yp+ZV8LfLdRC6mLW8GOt7kCGxVLwcBYycHBoMQMBBwMLJ2MBAwVQITYQyys3DPI4ZLWTdzhWtMbDItxNceVbhcMWzVk1ZMWmJgAKcyOE/GS1+Mk+UcvA4OzbmzynWm2kYIWhKloQpPFWTACD/NdfmuxMXW9deng+B34YjThEQmc83XPGwIXOYaSPH3yzxoyGCFFDECGGGWnZwQrgITYQ1Y5GLBszwrWrTK4WtGbJmtcs8uZazZsm+Ns4yMcLRkAKciWE/G2t+NuPHeWXJPJbJgtSEV53nMvayElNe7HIg/zMX5m/pw5b6TV7vnfHOZiMdDpiIbuOu83khPCk4OrhrVNGMIowjCKEYCMZ4ezhOAAhNhDdxjcuceVktxOMzda0ysGS1zix5lrLI2Y42mZxlzN3IAp2IoP+OBj+OBnrw59JqYmOfLrrGK4VVMzdx4PgdcQAhPmOPmOd045KwrG+PBh0q1jVKVLUwNGndjjAheEsOh0s8qOCGGCGCEhijgIYIacPl4JYtIAhNhGVtjxsG7BotcMsTha0xNci3DjbMluRg2cZsjlxhzOMwAppIYP+OYL+OXHcTx8TizOd5nMTisa1VVEJWIP8zR+Zhucb6qtCODWKjEpm8uOd5yCF1GAhY3D0ywoYIUEBBDAQwxx06+FDhCE2EZW+ZmzcY2i1vlcOFrRo2bLXLnLhWtXGZu2x5mjFw3bACnMlg/48mP48menXHCois3PPfGcpio4YxisTGcZXAIP8xp+Y1ievS0yWXVVWtVqKmM8Y73nO8oXhTFwR6GmOOOKWKOKOCGAihIIYIY4Y79KMkCE2EMcLlyycYcK3JmyM1rRk4zLXOJuxW5GGXG0zYcWNhkYACncng/4+Pv4+M5ceG9XV58TnwVMZ3z631rcRwqKawaCD/LPfll9VPLNXd98dXNvCsVyxwaUnOXgnhoXgi+CfN0wzwRwoYYUsEESRJAhhQpYb9PBLFkAhNhGHG1aOHDdytw4WTda0wtsS1y1YuFrVziYN2WZw5bOGgApZE4L/AB65/gA9P8s746tbzRyE+UY+UBTxYdE5ThG8M+U2gIbCETBQdXDw8DBwMDAw8jZwECpAITYQ2aNcbPIyYrcjhpmWtHGTGtwt3OZblbMGzZg3asW7HIAKhwExg/4/Lv4/L3Ln42+DCUzccYzGWcZczNb1fKNVjV8OfDmmQIP8uh+XRcOPgbxubu7m8ZoRw79nHhwng1EF3fGeuufNsITx10Z5+TedYThGcJynKcJIJRQhFGU4RiRjOOHn6ZwiITYQwysseFo5YLcLLG4WtMLnCtxY3Dha4xsmzRqxYtmrBqAKbB+D/kFO/kFHbpzq6pz5RjE8Bduvbvw4+ICD/LZflqarfTjGY5sZ8vWbup1GOVZxw49AhdZRFHkcDLOhhQwQiEghjlweXhhg0QAhNhGFo0aM8rNqtb4WDRa0YsmS1zka5luPE4wt2WTHkYt2wApzI4T8hQH5Cf5sOLHSeDLkTyStBKddOTPEwV0YJQgAhPlnPli4yvgw0vh1a2ulyEqYGadiW/RlneqF3AyeBllRoZYo4ISBAggjgljyeLhlk0ghNhGNoxytsbNitcMXDRa0b4XK1wzZtVrhxiYuGbdljc5GAAp3IIX5D4PkPvIYKIZIo7LcBgcBgcJhcBgcFg8Fg7ryCGCE+Vo+VnpLFjteU8eLHOV7VpCOjTs25s5twYSF4CrklyeFlhhjhhhEMEUCKOKOHF5eGBngITYQwbNm7huzwrczZq4WtMTRgtw4muFbhytcbdhkYMHOJuAKVBGD/kTG/kTHvPDepqprjUiE+Q4+Q541NUbK4azx4c4AhsYUsDA2sPAoWBg4fAMFCpghNhGRw4Y4W7hwtaY8rZa0xuWq1zlaslrXDmx4WWPDhZ4WYAprIYP+Lo7+LpWa5Xi89u+MzDGI1GETm8bndSCD/Ttfpx6muK+et853O5lTWMVh23mroIXgCuBo6YYYUJDAhEEMEMEsOHzsUsWgITYRjyYczXE3ZrceRy1WtGDBgtw5HDZa0Ysm7Ji3zZsTZsAKcCKE/GB9+MD+lMfEvROs8s8OOc0LYMGSmClJYaTnAIP9Nt+m37b3rcTczrxeVVWKrSJXlxzuZIXZQRR5e9PChhQQkMUMBBDBHDXrULFAITYQ4y4mbhwzwrWrXDlWtMORitcNMrBbhx48zVu5aMMOVmAKkQEuhPxlPfjKZjeWnRwcVZSlKEiccMr4NPA14q4L0ThKVMUbYpxljIT6Lb6Nm0N23ZmpiwWwWlCc71x11t9uPDTbLaUMGLRn0RSYYVCE8EWlXk48cZxRRjKaMYznhz4cs8GjJszaM0p48+HTn5cHECE2EZG2Vkww4WK1u4Z4VrRhkYLXONgyW5WbHK5wsG7RzhaACm8kg/4y0v4yv6nfTa7vd8czN1FcK1GFTeO/CKmD/T3fp518+XOLZQiorGGmFTN3jxddc5CF100UeXrnlhhhQwIUUMEBBCQxw161DBhgITYQzaYcTZgyzLWLTI4WtMWRktxM8eZbiZZWGNy2at2eLCAKcyGD/jQa/jQR41uauIjny3wcJ1ETmefDjrry4TqE+nU+nPrslnwVhPHgw5WGs5zpKWDRhwbsMU4ghddNAyuFhlhhQwIYIYIYYCFDLTpYI4MwITYRjxtXDLK3ZrWOPHlWtMzVutcs8jJbiwsXDPE5YMWTduAKeSmE/GqJ+NUek27fxstJxTvW841SQlJgjKMIX3acCUKAg/0436bmebt3u05mYuo1p0dL5ZmM3l1x4uOLdIXIZCJj7550qEIYERAghQwoYZY6cXjYFmsAITYQ3zZcrBphxrcjZo3WtGzTKtxNWGJbmxMGOJowYs8TDEAKdSeD/jZW/jZB3PPk563V1dW6Uwhu+N3aMHkXiIT6Zz6a2UrMWPZdl1a8WNlgjJaVKSgjDXwuHO+GIIWDaQyV4m2uGNChIRDBDAQQwQo58viULaAhNhGHKyZssjRitw48eVa0ZZmi3EwysVrBq3ytGDfE0YN2gApZEoP+OGD+OHWt8OPKOGscuOrnPMCD/R/fo7Uazw2ni61xi+CGxJKwMLVxcLBwcLAws3SoOCvAITYQ2auWuPK1crczJjiWtGbJotcYWzla4wuczhjlyNMuPCAKbyKD/jji/jjj8Tjz8rjU1u873eZRHJwxinKYIIP9Mt+mXi4yi5m0xUcq1WriczmOebsAhdxHBLm6444YIYI4EUMEksUMEaOOXG5NC1ghNhDJg0xt8eFity4Wzda0aM3C1w3x4Vrdm5yM2OVnla48oApgGoP+OoD+OoHx+HHhnhOGITd2ms9l8oP9Jl+kzY34W9RJJKa3rrLwcIXgq2GLO3wzwTxSwQwwQo4a9XCYgCE2EY8OVo4btMy3DlYZlrTDjZLcThlkWtGrJq3aMcjfNiZACksMhPx3rfjvjrVCVMThSIP9Qx+oJpx1jnzc7IepQmAQGWxGOzGBwFLAITYQxyN2eVrjbrW2FrmWtHOPKtcs2eZbmyNWTDM3YuHDHCAKfCqE/Hsp+PZVorg28LXGs6znCWKGa1Fo1vPDGaYhExTAhPpLPpO8mOG7LyMtic43nXTG80pYMGClo0jWGndvMcSE43OQ4OmeNVNEjGESMowJThGE5z09tGHQITYQwb5HLPJkxrczTFkWtHDXItcsGbRaywtcbjJlc4WzNwAKcyWD/j9y/j9h8Hwo3wmru+t9Z2uuWNY4VFS3rcoAg/0pH6UW+W7rK7mYViOEVSCbTx13zvOQheFsXDHn6ZYUsUcEMEKBFDAIYI4Y58Tk4UGkITYRjYZnLRhkZLWbNk0WtGWRmtxMsjRa4aYmDJu1zMsWbCAKdSaD/kDQ/kDFOfjc+VxK9t3ucxNRitVURfDcKIP9Id+kHqu/jd43Ocza4qsY1jFYEzz4eDvjfUCF4AngZnAwyo44pYIYI4EEMSGIhQxy43LkOmAhNhGPEwZZm7nItZssjha0c5MK3E5aZlrPDjy43DHMyYMHAAp6JoP+Qsb+QsftzjPBhDMdY8Gec5zUcq7a4cMYzGWZg/0C36BfyL8K+G5vjnjd8ZRWMYjUXN5u+dbjMoXi7RwU6OWNCjgjghhghggRIIYEcEcceB08EcGMITYRiZZsWHG1YLcOHDkWtGzfItxY8WNbkxYsWXK4yssjZiAKWhWD/kQ4/kQhMeD28GsxabxuDACE+g0+hRlTVHhRzKTnHCx5zaCFxWWmjxM89csMaOOW3UoYMIAhNhGFg3cOcrFotyscLVa0c5Wa3FjzOFrhliaMmTdqzaOMoAqIAS2E/IiZ+RGGWZstiwRyZ4bWnDDTkz7J4oWklW98+G8YxwR3MEYgg/0Rn6JPUvC4zjrw44zEX059N8uNZi95mcomKqpw7XiF2kEDJ4Wmeu+eOi6iii6xPfLLDGQiGCEjjt0aGDIAITYRjzZWDFi2arWGNwxWtM2PMtcNmbZa3xuMzFplaZWuNoAKeCaD/i+C/i93xmusZZnOI1rprXQvj4fXn13mYrwo1XCE+wS+wTwWyUpZWs8OXHhz1rCGCmbBitCE088NNa3AhPGnJlHu3qqjFGMIwRghAjCE159vLEAhNhDHJiasGeXCtb4W+Fa0yNcS3FhYNVuPMwwtmeHNmZ5cYApoIIP+MQ7+MPWm9ZnfHfHczLlXSuEYi8d9QIP9p9+0/Xx1kiSKw4OTExNx1zm9gIXgS2CXL3xyoYIUEEMCAhgjSy7NHFIAITYRkyNMTTLlbrWeZk3WtHLRytcZMrJblw5crVo2aY3LDEAKYhiE/Gq1+NWGuOWvBPFDFbEhHDDbo4tJyIT69T6+21uFTZbEgw1w3yx1s9a3heEsTBi75a0cMKGNHHLfoyDNACE2ENseRpicOWS3KwxuFrTG2wrcTDC1WuGDHG3YOWeZpkZgCk0Ng/40Kv40HdNZ1HGpzICD/Z2fs+eV9LqOcZzYhsXT8LC1MfCxdTMoGHAhNhDLLky5WeXKtxNXLha0YZHK3FmY5Vrlmyc4W7PCwbMGQApPDoP+Ndj+Nc9net0KvkCE+zA+yxgjKefgcFrjUIevROAwGXwuEwmRx2AwBQghNhDRk0yt2WJktbscjVa0cNG63FkYt1rltlctGbFu2b43AApGCYT8bC342F8eI0VwAIT7BD7BHXqIVoCHnUCgMRrcHg8AngAhNhDNsywsGbdgtbsmzZa0Ztsa3E5w5VrNxiwsW+RhlyOGAApVEIT8bY342uZQrqvKs4bc2GCD/YZfsH6rfLMzvHhuO8iGw1IwULUx8HBw8DG3cBAwE8AhNhGXJmYZWuXCtb5MbFa0x5mS1y1bNlrTFmbssjNnjZM2gApSDoT8cAn44E8OFjglshmzWIT7Fr7FfNfRHFOsM+eWsIbJl7Bx9fBwcPD2MbBwEMAhNhGFjhcNGmNytx5mbFa0aMMy1xkyslrRk5Z42WFvmYtcYAp2JoP+OIb+OIfwr7+NtUzbd7XElVeL4XGJ8Dr4FUCD/ZBfsg+U8cXGZubzVtOGOGNNTF3njXfe98SF4kzKPUxyoYSOCGCOSGCSGBAhhRwy16tDBhghNhDTC3cMGjZgtbOczVa0xsma1w5ctVrFo5xtm7VuwYN2wAp9KIP+OlD+Oknbhz4TiIRbry5+LGeM5qsa5Y6a1TG8bkCD/Xhfr0ejyt8r1mM5zPOr3EVWtMQzmc7243MgheCsLNDoZ6YIYY4IwhghgQQQwQQwRwRwTx62uCOMITYQ2wuWWVzlaLWLhzmWtMLDKtcssrdblxuW+ZvkZOcmHCAKcB+H2htFK5VB4NCoXIpGn0/TCYiSR9AIPCISAIfwpfeFL9PJ7SqXSqXOJygEBTOZChRFAprUKiCF4iycMGJzMccIIYIIRDBLLgdPJGpAITYRiaZMrFlkcLW+Fm2WtM2Nytc427Za4xY3GTMzZN2OJsAKgwEmh91brTqdplMxMJii8WkMglssSmUEymdAoNKlcfl0vikVAIfwpzeFOdFYohULEUiqfz6k0ik0hMZgVKp1Co2CVzWyWWnU8ITxhxzo4a1nGcaxjCNIUpJCE4zjOdc/fAAhNhGTLlbZG7JktYYcbha0bM8a1zkY5VrZk5ZOMLbFhZs8QAqdATmH4B7gH51O5RKU6nYJ7PJPJpDIIHAiaTVMpmELhUdjkZjAJxOUymYTWaS+XIfwl8eEvmgUGYTFOp2Cbzao1Co1CazQjUbTichNZpRaJP58CFQtIJCFHo0/nwCE8gdGLh82tYxRggklGEYRIowiEZRQAjOMcOvpwjTAITYRiZs8rJm1yrc2RgwWtMTRwtw4cmVbjy42jTKzcuGuFkAKfSmH21ttA4ETyezCYzabyyWgg0HgcCg0HE0msKhYCYiH8IV3hCvTGYE0ms0ms4nMymYJzOKLRJjMBMpnMpmmExCcgIP4s8GHk+PvdzMxckkIQmJSm99/P63UgCE2EM2rXNjYtGq3M1ZOVrRw3crXLfCwW4cbFtizOW7lu4YgCnUjh+C84L2FQtCISRSKxKJpZLRGo2j8eUOhJ7PAAIfwgpeEFOazRL5cTqdzSaptNxMZgn8+SuVIPBgAhPBik9+XLWcZoxhGEYRimnWMJ5eapLgAITYQ1asWrdxkcLcrDNmWtGuVutc4czNazct2jPM5bM8OXMAKXRaH3xvkKhUalJYPJaFQwQOJwICH8HE3g4nCcTmuSeCy+hUMFDg0DIXlDgFfkbZYYZUKGOfE5eKOSoAhNhGZy3YYW7DGta42rBa0YYcS3DiYs1rPHhassbdk4yOGoApqG4bg8OD9iiCg4qLlpcursWFTAQcHBQoAh/BsN4Nu5kTye0ajzqdkWi4mkBgEKg8HmICF4y0ZlcLPKlgjgghQxQpa9bChw4AhNhDPG2at2TBmtysGGJa0xuHC1xjbMFrhk0aZcjhg3Z5W4Ap0IIXwr3hX0UY1+YhhVTVWWSSTRp5a4La8NhyH8QvXiF7TudCgQmKRKLRaMQaDQSCwWHw+KwmMwWKwmazyeoTw9rk6M7znNGE4IiZOM8vdlGFAITYQ1YOMrnM1YLXGNw4WtMjjGtws8jZbhcZGrdg4zOWTnGAKfiaG4tji2ZWUVlbTU9BQykrBQYV88g4aBgoSCgIEW1uAh/GHh4w8ZjME4nNAoNQqNQqM6nYUuCQ2DwOCQiITyj0YQqFghPFG+uXLhyzqmiREYQQQjCKN8vflWUAhNhGbC3bsWjPKtxZsLBa0ys2S3CyzY1rjDlbNMbPNicMcwAqCASSG48rju4CCgICBg4GDh4WLiZS3tsB4CsbBHz0FEQEFAQ8DIxEnCQ6F+L6b4vo41MUsKGCCGCquqafEYltsvDAjhjWxx30ghPJHgOMe3hnBEIIRhKMIzhOE149XTOGEITYQxxNGrNi3zLcLjJmWtGDFitxNGjFa4yNmLfJkwssLHCAKYBOE+PO+Pr4WjFHBSdK3nhXwsQCG8WvHi29wFHQkpAxENCwELCxMLDyaXIbKGAYeBs4eHQcBAoOLuUDARQAhNhDTMwZ48zdstyM8WZa0ZOWC1yyaZFrFy3wtmTjFiZZMgAplHoP8qR+VJqcTwmkVm853nnFzGHhc+QCD/i3q/i3NRjjjjnnnjm7TVQOG+kwAhPFXBi5uusZk4JwiQjGOOvHwzlyAITYQyZMGrHNlYrcuLLhWtHLXCtcNW2ZbkzYsuJq1cYmbfMAKWxWD/MifmRe/bwa1nleq1jVSu+KE/FnV+LOvDg0Yc09EZQrfHPPhypiF2EETIzzzwwxxwRy06uElITYRkaMm2VyxcLcuLFiWtGrZotctGrRaxYY82Vk3xZmTdkAKcyWE+cG+cPlPDovZKFJFapzlp0Y9CkCGfVrxY5CD/iyy/iyjvV8rxtnfHOcrqPA58uUVerl35c87yITx91Yx6OeNU4RmQIyghOIjC+npow4wITYQxZtWjBtiwrWeVnjWtMjZutc42zJayyuWuRxibZMzlyAKXBOE+bu+bzk42XBCUKwyy2muAIT8Vh34rKeA5U8VISrHHDPPTLGAhsnX8CtY+DgYGBg4NG28FBwkgCE2EMGuJvic42y1w2zY1rRvkYrXLVrkWucrFjmwssbRnjxgClMQg/zhH5wkeFnETrd3z8CD/iwq/iwrGbmOPTjFcOaGxJLwcBL0sPCw8TRy8DBQF0AhNhDfNlZN8jDItxZMbFa0bM2C3FhyNVrhsxY4XDFm1aY24ApMDoP8/x+frMc9ZvhzsIP+K6r+K6vF+BvkVxvqheFMXDXh76568vhUM4AhNhDnNkyOWTRutyt8WNa0ZYsi1xhYOFuNkzYYWDJjjyY2YApHCYT6AL6AW+DFj1RAg/4rAv4rD44YzNwAh6ZEYLC6TG4BAZEAITYRhcYcOJkwYLW7XK3WtG2RstcNcblblYtsjLK2ascubIAKaB6E+iE+htnXHk16MNlEJznWOeNZzyYcVsUgg/4q3P4q15xrHHhtd72lPLwek448uLMAhNXG2Qjv3451REYRRRrXH0aoaCE2EZMbjG1Yt8K3K2bMVrRkwcLcWRsyWsWLZy0ZMGTBk0ygCmYeg/0tn6WHn4Hg63w41YiKUi0xN3dAhPxVUfiqlnky5MujTkymVOBiYpQtG+PJlIXhbGoczbPCjQkMEEMRClv1MEaYITYQ2atsbhi1xrWjVq2WtMORktct8eNbmcs2rhyzYMGDHEAKUxCD/KjflR3DJRvW+HGwhPxjEfjGJbrVhKMs8NdtOUCGxpSwcBbxsHBwcLG2aBgKACE2EOWGHK5YtHC1w4y5lrRuxwrcLVrlW5XOVu4yYmTLNmygCj8Gg/yjH5R2nLmAg/4wyP4wv+LlzIeTQGRwGWwoITYQwZ5cbDFhZrcePNlWtM2RmtctHGFbhatHGHKyysmDfCAKbSGD/L7fl6bjeMi8IETvptNXjj27+FxshPxiNfjEJhS+Sqd8uHHljWVsGyWilo1lx92/bOaE8YcGMOrvnGMQQjBFCMYxjh5uudMIITYRlxs2rfLjbrcjZiwWtMbFytxNcuZbiw4WDnG3ytGjPEAKaRyD/OyfndTj059r5Y5VorOd3xrnc3uE/F3l+Lx2GivChxKaJYIxqrWaWHBljjw5QIXcQw4GuuOWOOGVCQo4JZ8Ll4IYNYAhNhGLLiysm7HGtbtMbFa0buMS1w4yOVuNllxOWLjKxY48QApKDIL+G+v4b7nPBmVog/4w2v4w944VuFZqwIehQCAQOUxGUx+BoDRgITYRix48TVviZrWjZo2WtMTHMtc4m+ZblaOGGZjhbZGWZmAKYRmD/Pvfn343V6iI1Zu+Ljrnrt16AIP+L5r+L5vyN8t4u9743mU1jG+Eb0CF4gyJpa54Y0JDBLBHDXjcHDFcITYRkxZGjnJlcLWLNhiWtMzTMtcZWDNa4yYWeFs3xt2TRwAKaB2E+gg+gPrCGfNnxYyGO04CUp5MdL6KgIT8XvX4vcayxa9WvNnMc1U5kmStMWWwhcZioq8DPLChI0cMMMEaOfA5lHFngCE2ENWTHE3Y5sS1xhxslrRi1cLXDFywWtMzPFlbOG7XM3bgCocBNIP9Ix+kZqdc+malvGZuE0iJ5c+m4b1vExFEXFzN9u/a6IT8XOH4uceBjwVorNlwYc9aqwlDJiN15wy5MuWNayhC2C1JM+rXPHeE8Ua4w6uedYxIooRQIARgihEjAJxx+AYxUCE2EMsWFowcMMy1g0cMlrRm1zLcOZxhWucrLIyyOMLFjmagCmsehPqXvqa8WGE9GXBHBhzRra99WvNntGqlWUCE/Fpp+LS2+he0448mWN04YtOiMM08bFjVheBJTN3zxxyoYUCBAgRy36NDBlAhNhDVtjaMcubCtwsczda0xs2S1w0as1rlqyyt2zNoxctHIApYEYT6jb6jfdXDorSMZ3pnZ4iE/Fel+K9OnEngIznhllx4s4CGydgGBh7WHgIdBwcXUxsLCRAhNhDbHicY8mRotzMGDNa0btsa3FlxtVrBw4zM2zZrjYYWIApLDIT6i76i/RXHwJ4ZJoP+LKT+LKVy5zWbzMiGy5hGDkamLi7uBg4KKCE2EY8mJmwxtGq3M0yt1rTKwcrXDVm4WsGjNk0bYcTRm5bgClAOg/1g36vXfHwu8RuJbIT8WGH4sHa5eBlkz5MrLUCGxhSwMPWw8XCyNfAwKoAhNhGNzkzOcOZotZZGmFa0Y4nC3DmyOFrVgzyNmWRsyYYWwAphG4P9bl+trlz8DepqaXmc7bq/A79t8IP+K7b+K6Gp3y4s5zdzcxeJ1vpdeHqE8MVOnjvWaMIiMUZ4eDw4wkAhNhDRyybMnGVutcsmOZa0yM2i3EwaN1uNyxy5M2Zg1bNm4AprHIT68768mF92/JlxY8WO18WPNWCMMdKtNIT8Vyn4rg55eFw9GnBhnLLkz5stoSnaePEz0IXhrIr8bXHLDCQkMCGCOHA6NCygITYQ3YNXDVs5ZLcuTLiWtMjBitc5sTZa0YMGjFo5bsMzbKAKSwuD/V7fq9+NYTHLnyCE/Fbh+K3HNe7ZtwYbgIewQ+Bo/MaDBYHAIEAhNhDBpmxNsrFitYsWeNa0yMm63C1zM1rDJkbOc2Rw0zMMgApgGIfam1ZLJAJVK6dT6tV6lU5dLwCH8BS3gKXns8Ao1HplNrVbqFRnU7CF4QwMcGNxMscaGGCFHDPTrYUN4CE2EY2+JjmZNmy3NiYuFrTKwzLcTJu3WsGORq1YNsONiwYgClkShfAYeAxGGw9luCwdFNFKqsCH8B6HgPRE7nVRqFRqFLpVBoCezwCF4gy5na444YZZcXlYSwAhNhDTGya5mjRgtw4mmFa0cuWS1yybZVrRvka48jnHjatcwAqVASqH4I7gjyKRVFovDIbBoORGIJvNk1mkPh0Gg8olM6nc8ns2m6QSGGwyPwaH8BAHgIBJjME/n0xmE5nE5nEzmSXy5FovPJ7VKrVKrOp3HI7BYIn8+o9GqskAhPLHguDs5bxmjEBCCMIRgRijGtdPXhGGICE2EZWuTK1w5mi1g5y4VrTDjxrcLRq0W5c2NrhyNHLbMxbACmETh+Ba4FuBwJNpvRKLPJ7Op2lktACH76jvqZ3OkNhkCgcQiMOh6GwxU6kAheWuD4sHkZ5ZYY4ZY68rg4IcGCE2EZcLlrlxuMy3NkbZlrRnibLcOVm0W42zhoybsnGZuxzAClUOhuCW4JODspWCQ8DDx8dHgIft4u2Tp9kmMGgKAQeZ1arghscUsHAVsjExsTYx8BAx4CE2EMM2ZiwcZcq1kycslrTFhxrcTjDjWsGubIwyNsLLLmagCl4Th9EaJTye0SLy2wS+BpbQqHHo+IfskuyTR2ORiBR2kR2DQGY1iszKZgCGx9WwariYeHQcHBwsTaxJHiE2EM27FkxxZmK1i5YZVrRi4yLcTXGxWsWGNm3w5cjbM3YAClQPh+A24DcUaWoHFY9H4RCQh+2O7Y8UmMQODzqo1CXy4IbLmCYOAvYeFiYebq4KDgJgITYRjbN8TBzhcLWbFq4WtMzlytxY2DNa1c5WbVixyNnLZmAK1QF5g/4S/v4S/2tnPlz5ceHPl16eD4Hi8EwLmbtMIYuJlcERSpqIjEKiEQqqxisNTMTNpWiS83nd7zO2UxMJqavG8VCD/i3e/i3fd+xvV1x4b1x4ceHGiEpqYgoRFTTCKQYmJgiSYmM1dzO5u9t1aYXG7vNzeLxGNKYiaRETq9XCQIP4e92a8NlMpgTExMiUSgCYmEJhMXCUTExMTEoJiUSRJEgJhMTEwTVwEkzOePuzMe0AITYRlb5WrbK3cLc2Fg3WtG7BitwtsWZbhx42rdllYtW7BiAK+QGdAYP+D7L+D7Md+yY61NyTExMEzi4lEC6TUwhEik1hTEzFrXExGamYnOJEXGds53mZm7i7zvObzZS4y3Mpq9IiKRrlHgY6cuHCOTnyAdN8AIL++1v77XA+D4fGyzzzS2durtVbs67b2+W3bW9vZ1ZNG7veXJj1JNyll5vJwXm83k5niy5uVk5k5MskkZmTN5bGmvXs+D4R8cCD+BOs5bvM2mJmJJJRKJImrIlFwBEzAImJiYmEwJiUSIkiYTCYkCYCYmJhEkSIlOM1MJrNSJgTEt+z4qfBITYQ5ZsWeVi0arWuVkwWtHDDItxN3LJa3ZMMbbE0cuMOJmAK0AL4AYP+EAz+EA0Djwd+3Hh16c+XXp16d8MwQjEpTMTNQVcZrMIlFxMEIUiUwmImgXdSqYhMSiYiYhNSlF4TV1cWmI3q7hMpMTE6tWUxlE1NZpMZiYRMVYmpmlAkmmIiMTAvFVWoqV74zvny5u3fxMzUz17dzOHXodYAgv75g/vmEDx5Sllm579fP43S0nnLc0stKKTeWYTUuiQU1ZFibuzYuSWltrFy3LbM1FzosliFs7O5mzEq6lR4mw2yxISzzauWczNmr3lyTPEmy7LycznIzUvUsk534Ph+L43OnvCC/EXvd9+fPdtssWTZbKAS3Nzc3KJQAC5ubCbmxNgSyk2ABFllmwJsAACWUlubm5UsVKmwlSyhNyrBLLmyhYsAlSypUtkoSyxZbvfw/5rQITYQ3xMGLdg4cLXGFvjWtGTJgtctmeNa2bMceNpjx5WjJsAKlgEzhfhJY+ElmOOmu3B13w0zR4KDESYCazAYDCYC7BWUSS1114PA4vA4O22WmRZBRRDYhPwWTfgsn4+iCTFPFG0KSwQxQwJXjhw5cunHly3uUhTFglgnonCEQIPXmVzu1wmUri5mLiYuExKSLq4Gb6+3Ga84ITYQxYNcWNw3zLcbdniWtGuLEtws8TlbixZWmXE5cMGzFqAK3AF9g/1aH6tEDp16dfA8HxPF8TxfG46nhjlHCsMXiMVHCqRc558eu73u0zc7m9oisVjFLqZhrGtctaxiJXPGeN53xze7TupXz6dQFW58gIL+n7v6fvAs3CyXJcbncq2TXXXc0Ozd7vl02Rdve228eHGJsc3JMzmZnMZEblubhneAPi+MAIN7G85uUxcpmSYlFXCYmZRMEXExdSIkE1ITCYSRMTEXUk1dXExEgiYmJiUSImJrjPl+bZ8DACE2EN2TDE3aZci3Ewcs1rTNjyLcOFjhW4XOHEwxOM2Nq0yACooBLIXyZnlL81bJbNXQioouuuuwV11l1kkUctuFxOJxOJvrhgoWYCqaQIT8H8X4P88UsU80M09Vc0YXjjnly574c8a1jOzBKWJmnSlcV4TpWvDPNWMYqoxQjBWE4RhOCCMIzrffvnB0gCE2EYczZkxa4mi1q3atFrRgwcrcLhhhWtWLljkYN2GHFkyACt4BlQGD/g/i/g/jDlzAAAceAAdejnyc+Tv28OpmVqtd3nec8Z3ebzOV5qZhTSoiCImKupnczcIhNxa3SukdI6RwrVaxw69OfLrHLnyeMqCD/hNU/hNVDegAAF0AGMsZRLGQlMxcWmJErhlFzVkzCSYlNIRUVEVCkQhURSlVmGYmcw5+B4PgeD4XPfLmcbiC+KUySze3Wy5YVLRQSpZZuUlJUoSi5sE2CkssARZUqVKuKhnZA3KolDe+fwT72CE2ENnGPE2zOMa1xlyOFrTHkwrXLfCxW42bjLkxsWbZqzxAClYYg/x33478A6eNfCq4465hNoT8IBn4QDQDg8icIEpxxZbXhOteaN7xnG8YRRT08WcI8wAhNhDTC1zOGrHEtzOWLRa0cZmi3DkbOFrNxhcMsjdu0yucwApSEIP+K67+K6PnyN63bdr4AIT8CE34EKYZr6p5o2krPKCGmqCAgp2NiUPByNbCk4AhNhDZixY4c2JmtbMnLRa0c42q1zmyNluXCwxM22Rpkc48YAp7IIX4rdviu7jQYCrDYTFYjCYKaGO/A4XD4PDw3xSyRwYKOwCF+Azj4DL8NhrMJDRXPgcDg8HbfXXTPPTJLdJioMJhpKiE8NaYb8OWq8UUYRIxVhFOe/fBmCE2ENWuFnkyt2C1jlb5VrRjjyrXDJgzWuXGNm1cYsrLLkxgCl4Ug/4vhv4vfePheHVrbM8s01KF+A8b4DzZJJctTZBVAgtowNtteHCGx9XwcFaxcHAwaDg4OJm6GBgFcCE2EZmuFgzc5sq1u5YtFrRhlbrcOTNmWt2zRvixY8OVnjyAClAPhPxesfi9RtDRHBKdsd8esIL+UTv5RbkeVvqzmIbH1mgbWJhYWHlauAg4KeAhNhDHIxaYmuZwtwtmjda0c4sa1w3bOVrBg3YOGeVwwyOXAApQDoP+L5r+L6nHDtHaIN54gIP+BLT+BJ/aerPGpYmGwdDwEDQx8bE0NDBwEHTAITYRmyYcOJjhxrWuRxiWtHDdwtxZMzFblbsWLbGxzZcTduAKSQuC/wACyf4ABYbs3zxwg/4E5v4E1WERufBAh8RVOAqTC57B0DgoITYRjY4cTBhhyLcrhxhWtGLNktcMMjBa0ZZGTdgwYY27VkAKQweC/wADTf4ABpw8AIX4DwvgPDMJhcEAh59C5PC5fBY0ITYRjbZMTlnlZrW2RszWtMWJmtwsMbNa1xYmGZiwxZcrlsAKcCCD/jJW/jJPte4TGLrxpxETnffHW86661oAhPwJKfgSBrDPwscpxy4MOVOEaSlLEpG2Gk84heNtLHBp65YYUcCGCGCGAghRw15vAwLwITYQxZtWrZk5ZrcLJzhWtMLFotc5szlbiyM8LnEyYZcrJiAKdieD/jQq/jQZ4xXHhmrWu68XWUiohrEcK5XqakCD/gMs/gMp5T4WdTrNs3x5652iuFaxEM53xjvfONiE8kd1p5dazjFFGCKCEEEZTRjOeXwLKcoAITYQ3aZmjBxlzLWbbG1WtGrVktcuGGVa1Y4mLLFict2rJmAKdiKE/HBp+OCvDjjSeJaWSdoooxjGdWOOPRw8lIWAhPwHCfgORxcKeyGCdsdcOHHhw48ePHeEKW1S2YpRTITwteUeTpvOMYxhGMIkURGMcvbhOXCAITYQxa5MuVvhzLWeRzmWtGDZitcs8zRazbsmGHC0b48zDKAKtgFTg/45/v458dzPGOMTNRy4+A1eJzM3FunXt37d+XNddenXoOERNTV1EQi5nOWZiYKsd+UQg/4D4P4Dy+HPwrxczvPPfPfPvmVa1w14A5c+HGJc+XXpz5CdVqq4KmZ453vjx3x53tWOGuXhHhXbmIP5k+F58P2bu0pklV1CImJEolEkSTAhEwSJiUSiQmFzv3+6+IAhNhDdi5zZWDDMtxs2uJa0x5Ma1xhaM1rNk4ctXOXG2ct3IAqLATCD/jx+/jx5mefC5tKHDnyqoVCanlMTG8779ed7qOFeVx8DQIT8Bkn4DEbYK5qwXY73vlx5cuWc44pasmjNixYLShCMK1njnnvrrMCE8jdeM+3hnOKaKMCEaRgEIwRlFEjCs8vgFGGIITYRiy42zXNiwrcWFplWtMLBitw4mzBbic5szfJmct8uNsAKZx2E/IJp+QTVw75seJglaFpoVrGs4TzZ82Owg/4C/P4C/XLfTes1cTTUxScue8Z8uoXWURQ5Gm2OOGNDBCBDHXqYYYLAITYQyYY3LbMzcLXLdtlWtGrjCtw5cWZbjYNnDBm3wtcuRwAKeSaD/kF0/kFnlz4TiETCkEzz4773xm8adscPEjgAhPwHCfgOBpbTxMsozrWuGsYoUpopkpaFJxnlprx48uWE8UbYz6OWsYxRRRhGEIQgIoxrPX2YTlygITYQ3yOcWNyzYrWTJviWtGmXKtcOWzNbmx4cjPK3ZsW7HGAKigE2g/5DBP5C895ddZTTB0xqJN751uJuqmOlMVcXxzu7mehrAIP+A1L+A1nlrhngm5vueHtmldo14EzEzz5c7uDGIxUSnnbw74iE8YcOMu7lVjFMnCMEoIQjCMUYRhEITlEhONc/bicAITYRjxsWjnDkYLW+VjiWtGbNitxYXDFbiwtMWFljxuWOJiAKeCeE/IqN+RTGd8tscLxmjaluBLMpPDlx58NawSsxakrAhPwEMfgIryaJbFpKr4cOmWuM5MFpZI0inVnpvpUAhPBkpOXrrONYTijFGBCEARjGu3qkOYAhNhGVrkbYm7NstaY8eFa0btGC1zmzOFrPK0csczPKxZZMYAplHoP+RpL+RonjEdeF6jURVze73mt8OPgDsIP+A0T+A0V4Tn0tN3e53ed1er5T4AmE8Ta0OrnrOMSJEjFGeG+ngpcQITYRkY5sbFnjbLc2JhlWtG2ZgtxOMLZbmxssuFnjwtmTfIAKWhKD/kf2/kfpzmN1xZg7T21ghPwC1fgFZzS1TwRivHfHe24QhsMRMDAVcnCwMHAwcPC38BBwEsAhNhGZw5aMGblgtZ4cLla0aYcS1w5YtVuRoxx4suHJibMmgApcGIT8kc35I5zXmx4q0CMY1tnwMmmD/gKa/gKbOXC8Xibqyc4vO2yF3EEDM2yxxwxoYI4I4a9ahgwQITYRjwtGLXGxYLcLFxkWtGTFqtws8zVazzNXGLNkYYmmLIAKUxCD/jCi/jCj5cc441c4U3yAhPwPsfgfZySrkSjWmnC4sIbGlLAwFnHolFytjCQaaCE2EMGmJlia4sa1pix5lrTE2brcLjC3W5MTHC1ZuGmPEwYgCkUJhPxhsfjDZZ8xmIX4G3vgbfRxYbD3VoexR2BwWrx+DoGAITYQ1a5W7ZmwYrcbNo3WtMmZwtw48jFaywuGDZw1YMmTByAKaR+E/GNZ+MaecS8kaHErkjBXDtlnjhlCGYCE/A8x+B4FPXxMqbGXmhPAtPNWV6TrEIXhzHwxaOueGGFCIIUMEEMKe/RkOEAhNhGZy2bMmDJktbMmDla0yNGa1yxcY1rFm2zY2uRpibs8gApqHIP+NnD+NnHwWPB7Rw4cMInec7m6zyVohPwO+fgd9ySxXxTVrWuHDPHOaOauLRp1VIXhDCwQ5PCyxwwwoUMZHAltzsEMGOAhNhDdy3at82PGtY5seVa0ZtnC1xmaOFuNg3w5szVk0aMWYApbE4P+N87+N7s8Hhzriu6vpx4NgIT8DRn4GkaYLbJUSrOOdh0soIbGVLAwFzCwsCg4GBg4+1gUDIAhNhGLDjauHDHGtYt2Tda0yMGC1w2bZFrNrlZt2OLMwZNMwAqcATqE/G8R+N4kpXnYcUoQuzwwxwqqZaY6YYXkYMGDJmhSM65cOO8YIUMk4IT8Dg34HBzdv4Wmc8NcLLKNJU1NWDQwIznfHjz10zwxpTJgyYJKTvHOrW8QhPCU6T4fFnWM5xijGkJStGRNGM4RjFEjCCEIRRTjfX1SHMAhNhGRtka5HGRytZMXDFa0Y5Ma3Fjc41rhtkxMnDVy4btmAApxJYP+OkL+OjHwe09fI51dZZ3u7mYjGOE8Iibx36bmAIP+B4z+B5GorO4LmZVUarFYYym7zjnnLICE8HIR5OfDWKaEUYICAijOeXwDCMNwITYQ4YtsbXFjcLcTNvmWtGrJgtc5srJawx427Ny4wuWzDKAKcR+E/HZJ+OyXRjrmzzllyZ81cGCVMEpwjeGmWXJlAIT8Dxn4Hjdl8uTLmz4scI515zheyzBXFS9ghdwgZHBzywxkJDBDBDASy5PEwwxaACE2EMszPExy4mC3JlctVrRm1zLXDjKyW48rbDiYsmTPC1cACloTg/4/pP4/pdb5c9ZTlmt9u/KAhPwLlfgXL0YtEc0bXrXPHTjnnqCF4Sw6PL4GOGGNKp0sssEAITYQzb5cLnE2crWTDCyWtMzlktcZHLZayaMmmJq5aYW7jCAKTAyD/j8S/j8DrXKa1Mzkg/4GyP4G0V4rPCJrIIe+TGBp7DYrK4DA4FIgITYQ4xNGTlpmaLXDBliWtGbjKtwsW7Nbmb4WOFrmbtnOJqAKcCKD/kE4/kFPzHXtHLg8rNRNznrw4pIKs3yAhPwNefgathRSca6cmut4xlLNjxaoyhGs5ZzHcIXirNxwameWGGGGEEEAghQSw05+eWKgITYQ4zN8jFzkbrWOFg2WtGrNotwtGWRbmxZMjXK5aOczDIAKdCWD/kIC/kHl3Oeeuc3cyrk8pURPPj13u5vStawAg/4GEP4GL+XgeE5Ro3m+PVxzFRjHBqzjjvnjz2CE8HQg4+vHNNMjEhGEIIRhNOufuynLkCE2ENsbPE0y4mC3M1wslrTKybrcObE3WtWbPLiYtceHE3bgClUQg/5DoP5Dl83zxtLXPtTsg/4FwP4Fq9avpet3PPfguICGyBZouthYWDg4OLsYuBgIACE2EZMWFmyYs8y3M0cMVrRy2YrcTNw2WsMbbMxbMsrHEwYACnEihPyHdfkO7SyaeNhtGE54b473nGEsUsVrSjijAIP+Bsz+Br+Dvy73d3GdVrGtaYmZvPeue87AheBr4I83TPGjghQQoIAghQxy16uCFhghNhDRhhb5srdgtbssLla0bMWy1zjauVuFkyw4c2Rm3bNGQApiGIT8jDX5GK8c74o5rZqQVw566YXpTJSD/gZG/gY1nWeSLi7m6vGeG5znIIXiDGwwZ3Dywxo4IYIYUtOtgjiuITYQ3ZZMmNi1YLcWJhmWtMzhstxM2zRbkYs8mFqwcMG7ZsAKlwE8g/4riv4rkcAmOcRvV8ufgVwqoSzW03vO+t8YVjh2eFGIqczs7+BzhPwbZfg2jzt2/Rp0admFGat8N5ziwUyZMWKlLQThOOGuGt6stIShSdsspy3yg/e8CuvXnnO5mZJiQFTETC4mLiRMwRMJnPg/AcTHYCE2EZWjNpjassq3M4cOVrTM1ZrcOZgzW5GDFm0asWjhzkZgCoIBJoT8V9X4sLb3xV4EOFo2atGK2CCt8uHTlx5cd7zrSNqWwWCF+DGL4MYcFRiJLpJICWm23B4fE4PB23zy1SXXYLBYCSaaWO+E8WcNwcOHHGqaJWU4RCVaTlGc+Lx4nQAhNhGFthbMcTZotxMGTda0btMa1w2cYlrLK5ws2TJrlbNGQAqIAS6D/jCg/jCXxW+HGeO54xauEVjWKqcMW3nnz4+DncTyrt012IT8HEn4OD7IZIwVjeuXDnz68efGlbJozbs2a1oUije+GGPLWoCE8dc+EezjnVGZEQjKMEpyIwjCcIxhNXP3aRbAITYQwbsMjNllbLcjRvlWtMLRitc5GzhbjcNHGFnlbZmeHIAKbiKD/jLY/jLpnPDfCNY1VVM3eZs4Zqa41GXIg/4Onv4Ok81y48Jle854t4vXQ8KMRXWM93OF4008MWtlnIYUIghEEMEKGXE5eCOLJCE2EOWDRvkbsWC3CyYs1rTNlaLXDjG4WtMeTFkb5HGFw4cgCloShPxoFfjP9jO9r0ilhxZZb6RAhPwaLfg0R2Yo6oK1nnlpy4s8QIbGlOgLOPgYdCwcXQysLCL4ITYQxZ4sOVnkzLc2PI1WtGLRotxOHOZbhatMLPLlys22ZyAKUg+D/jNU/jNbjpwjsrHGY4iD/g6S/g6pnHDPKI5XlsCGwRDwkHSxcTBxsjTwKAqAITYQ3yZcrBuyyrWzJy4WtG7PMtcZseRa5ZN3DjGyb48bVoAKXhOD/jXY/jXj5316TyrXbHDOJnOQg/4OAv4N9cVfCZub3feuN5yAhsWTsHAVsbCwsDBwMLBzdTCQcFRAITYRmYMcuRu0brcLlwxWtG+JstcY8eVawYsmblhixtXDDIAKcyOD/jZC/jZD7c448rgmUuylTLPGV8MydIT8Gdn4M7dGTJPFGVcM74dLbOMo4LZMFJIyy5TWheGsagzeFhjjSwRwRoIYoYkUMCFTgdHBHBggITYQ3YOGrZiyxrWbnDjWtMbRwtc4smVbky4cLVhhYNcrbGAKXBKE/HV9+OtXDeFbU1YMmqWC05zAhPwZVfgyV0WyLK3x4dc898dQhsjXKHr4mDgYGDg4WZq4CDgp4CE2EZGjFmzbsm61tmcNVrRwzarXORm2W5meVjkZsXDNwyZACmcbhPx3TfjuxrHBlyQxQyQhC8c8csa0w4M0dQCD/g3w/g3v6VyzUze89c7ztep6Tjp15ITxxyzt4axqjFNNGE5336Yy3CE2EOGeXHixsWi3I0asVrRk3aLcLJmxW48rfFkxY8LXJjxgCnoog/486P483efiXz8DfCayy45eXE5lUcscK1WIvluwhPwYqfgxlzU0S1QwIxvlrjzpZZwLQxRwKVhHHTPHHUCE8UbYw6eWs0YxRRijBGUEhCcKsvZxp1AhNhGVkxcsczBmtyssjVa0cNGC1wxYNlrXG0xZGjbM1ZtWQApxJYP+PlL+PkeWp5RSb3fffW7up5Y6cOGOFTreWQCD/g3a/g3F5xe2czNy04RwxitTiVzu4753doTxhx4T6eesYoiMEEIEIwnCsa6+7E0AITYQ3aNMrRywZLXOHI2WtG2NitwuczBa1wuWuZkzy5cLPCAXAQpvFofxz7eOhtIoJGJxHp9JpdJoxCIDF5nJ53QZvMSH8AKngA1jMFlcVg8vjMhjMVQeIRyNS6URKRQ4hcRmIYsjbPLGRwQwx35G+SPLACE2EZWmZk2Ys2C1g4a4VrRm1YLXDLI2Wt8OTI0wt2jJmzygCQEXAAr5ApACg/15n683v258ufJz5Dr0c+QdMTjERNRJMtzvqeC2zC0TEYrE9uPB37d6iTlz5OPA69HPkDnyOfLnydegA58gLozjjwzgq+HGriZgHDiAcuZ068ufiXXDXKcJzcyjDhqazF1lERC7zvjneevbu4cTGc448LrwpqC89e3fWyrd89ePHe5ipvPXaca4dPG6dI5DlPGD/Txfp4wunHgLpEhxwFXUpQIHLdZhKYheLhMiYuIIkXRMAESRMSqwBrYHTry59OvTr069OvLn279u/geD278uY1sAujerqyLiAgCAi4uCYmJqZgC6OPDny58vB8DvoE8OfLr069OfJz4IkJmrxMUiLRcWOGbAgufg58O93u27VQJVllJUss3LKllSgXNiblAAAAAsLAACwC5VgAlJZQJbJQCUlAJSWUsAslubJQEosWLlAAixbmyVFlS3z9v4FWfhICE2EZsbRpjytGq1vlZNVrTI3xrXDRy0W5m7lk0ctMmJsxaACpYCogGE+68+69nJjxbdm3ZlyAMjFg0Zs2DFad75cOO95zjhjfK4873wowhKMZxnKEsFsWLQYpUhgpipgpSk63y4c+XLwcufHhuitTFTFgli0YcCMIwpXZXBCEWHSa7wvGJCkKUzVpunKEiEGC9pTlhAg/4Bnv4Bn+fJz5AAOfK0ZrKkRETSLgW1cxEoIhETMrmRMJQlFTEJIzq6lFxaYmYFW6deXPlz4TcwmR11aYQIY69PB1MriJrWcavXEIOPYz1tE2mrtNpJiYSiREpgmCJAARKJBEkwACYTAIlEwkTCYmAiYTVxMxMTF0RIAAvPg+ndX8AAITYQycscuLNkYLWTDJjWtMzlstxOW+ZbmbM8jFtibtsjLKAKygK6AYX1h3rJaKrbAmnXRXYLEYTBVUQJY54YIYo5b768Hg8Dg8HPPDKkjojnnpwNONwd8aiqzCYbCVVRSTWMBgsJgMZiMBgIZbcDj8Xj8rTk8XhcDXPGmwGEuwGAwl2Iiumslgnnvx7Jz3wyyQzQo0MCSaqSy4wVEk0cE8d9sEN9yzGYbDYbCYKqSVXbXgcDbgb77cCws0MeCvuAgv5bY/ltuPPgPfo11ZUyYuSXLGmlkMZZN8WbNmtqLLfg7TZS45uefo9q21WMuefHt15wzw31ZXc7yyTKN08wYyb69+va7O83N4iJFGmTzACD9SMo3nMzMymEpTMJgBMESRITAAhMTEWAupIupgTAETAmU3CYMJqYiJgi0pJhMEwESESCQTEAAX39uUekITYQ5xt2TbK2YrcbJpjWtGDNktw4mDJblZ5cWRjmc4WzfKAKVA+F+A7L4Ds7r6JL8lPNNJXFWIT8BJH4CSc+bHkjCUcEMMKghchjI7a5aY57cng0MwAhNhDNxlyucrNmtx4sTJa0xY8S3EwyZFuPNma4sbnFizZWAApdGYP+BBT+BDfjlxpwxrVeEctRrEcroIP+Ap7+ApvjWN4ukgq5jHPXPQCF0VUF+FjnljhlQhDDXl4TOCE2EY2bFo4xsmy3I0YN1rRwwaLXDNq3Ws8zhq5bNHDDIwbACqICxAGD/hgQ/hgRBrflZ4XwnFVjHTGsQnOd3ExNXHHjnrnNwqqjM34vDj48xZdXnPHe93MViIqZzEsRjliKiamaVWMcgAd+3h+F4PgeDgEcOfJz5OtZmyo7OXaNVCc7neZ48OI48PD0i64d+zenh+F4/Jy58vGrwI8Igv4sU/ixUHwfDd8dmy5sRLEqSy83my7JUZZa7zqkYZYG5ubFxsVolkqWalAAWd51mwvPPh8PwPfCWsnw5KVZSTx8PwDN8eY1O8fH8Tz4ibm83x79AIL4PwR8vmp1bb0qyyykpLLKAALAEoAFgAAALAAAWAlAmwAubAEoCwsAFLFh5+X8F2fYITYQ4w5WbRhjbLcjFg2WtGTVitwtczBa0ZMG7hi5YMG7LCAK+wGFAYX4atPhrHwCOJVWYiayy66SSeOmWeWSCBHPLbbi198stMscsNM88MKSS6yqyyijARTUVWVXVVRST034fG43E4nB4O2uMmsuuuwWExV2AwFlUUM89uDwuFtzM+Dwddsi6rDYbIYLEYaS6GSPBsCAgv5AO/kA8+H4FhspVywxJedRqXEmXJZutWyxfXmKqMlwWmmJE2b15wYyObPfxe9ureMPGtzvi7nkg/h70W+O7vMpmJiYkiQAiUSiSJEwiSJIkAAExMJgAmQRNBEiBEkzdovfg+TUewAhNhGRzmas2DRmtwsWWZa0cssS1zkZ4lrXEzb5WTZm0Zs2YAqFAowBhPxARfiAjnrw4d+Pg1xwYqcDJstqyNELWtkwZMVrRZcufXw8/Zz7ceOMKZM2bNgxbHAtbBaEZ48OnPty45zWhaNlI2asODRFSdccs87oSpiliwWhgpS0rWpCkF54ceXHwc975aXxVpq4PACD/gMo/gMp41PDeMxus43iaqITBMTBE4tVxdXSamEFxly4yEQjPTOYmauqgJ3jNwiq32ymcjrqFGBNXKLpMRN8nPG8bzw69IL8AfgKd+335sstTbaAWbFIgQZooALLCxLLKAsWWFhKAsSgEpW7LLHfl/AOz0AhNhDhg2bZs2FotzOXOJa0auWC1w3aMFrXFjZMmzhrlxs8IApsIIT8N434bx8bHLHmw4p6Iw3YZpxmvZqjPBK4hPwBPfgCfviw4sOLDaccmXVeUYJ482dgnWUlAIP2q55mJvObm5SiSCbz19W4wCE2EOcWNi0ZZci1mybsFrRu3yrcTLLkWtG7fKwbscjVrizACmkchfht6+G3uilTRjcZicRVgpqoo48DfbjZYoWQAIP+AXT+AXXOGM8OOt5ShWIz4HGI4yCE4mWMJSkVjWMbxjCZGefmyjqAITYQ1asGzjGxxrczJviWtMLhotcuWzRawzMseZq5cOGubGAJAAqXAUKE+8a+8lwGfMadGPENVKWhBOuG+e2Os6xrCEIUyQzYIWL1x565b40ZUhozYsWAg/0sn6VfqTBrdWOcRMQqIrPicamphMy59uc0YRCpi4k6xfVxg/axWfDzdzMpLq5iQRMRMTFxMTMTFwEQiYSzPo+bKfUAITYQwcMmGbExZLWbfI4WtMeLGtxZcrJa2ZNcWHJkZN27LIAKZhqE/ARt+Ajfgw05s+CeKmTJipbBWWGGOONEg/0kn6SWOE9s9L4Zicze5njy8FmLhdBgkGNplphjRwwkKOXB6GCOC4AhNhDTKwZ5mjDCtwtsbBa0cZWC1xiZYVubMzZNmDdyxc4soAp/MIT79r79uchr1a9WvVp0HApC0E748OeuNNKVrWwYIUna6MyD/gbk/gbl48Bda3y58OJ4upmKxyx0jVC7y3N7c43M2ITuYqT5Na3jNMnBEIRggBGMIozjPb1yW4AhNhGVixbuW2ZmtZZWzNa0ZZcq3Fia5VuZszZMMjZzkcY2AApwIYT8BJ34CT96Nck8WCmLBShHDhx1zzujiaGKQIP+Btr+BtuOXTn23i7ved3vczdVVajUkSCF4GrihxuLljjhQoYIUMEIghhjr1cEcFAhNhDJjkyOHORwtzZMbBa0cYci1y0yYVrHK4aY2jZu1ZY8IAqMATaE/Ded+G9u8LYdW3YZMWK1pRrfHnw641RlDVjxcKdiN8ePLeqNp5MmLACD/WhfrP+MVvV0TImMRwnURuruePbv4W6gLXMzXXU8WYTV0IZ8eGt5pxEYCCU4RRCKEUIkIwnCdeD0ZRj4CCE2EM2eFzhYZWS1q5x5FrRi4bLcWFxiWuGOHM3Z4mebI5bgCmAWhPw+Yfh9NjXDinklqzZqYIq4celgg/1Un6peMZ8Depu52nfTmyiGwJAQUDWw8PBwcBAwJBwcjbwkPCUwITYRhbYsjjIwbrcLJnhWtGOTKtc42uZawbNMThsyaNcOPCAKbCCE/D1l+HrPhwhryRyYsmzJkkYceXPnx1x0w5I21ZSD/fufv3cPAz2zrLe95zvMzNZw4XwwcITwchXi561imRESKMYzy9WcZcAhNhDjNhZsmbDItZs2GRa0xsnK1y0ZMlrbI2y5WbRwyY42IApzI4T8Pj34fH8tY6cWXAxSyWtgwQtCdb3z3zr4MebIAIP+AoD+AoHn4HCfCzwirTvPPjx4885hwjk7XqyE7Wijh48tZpxjFEjCMIhWN+/WMJAhNhDdm2c42GVmtaNWTda0zMWi1w0wsFrljiZYWLfG0xYmIAqCASiE/ARF+AhnDOV7bbZYXtHFDNgyYskJK1y59OXLW+DDkwYMGICE/ALx+AYOsdG/dTVHRHJGNZ5a5a5cM7znKFJYJYIYIwvihN3IllwznWNYxinCcJwjETgiRjXn7UXcITYQ2btGeRm1ZrXDFmzWtMuNitwtWDFa5cMczJtiYZGWZkAKZhqF+Lkr4ud51EeEixmAx2ExF1CefC34+XD4GquD/hTM/hTB21x6c43N3MxeIqYw58iE8JTb8ta1qnGE4ThVfL16wbAhNhDNplaZGOVytzZsOJa0auWy1w0ZZVuXE3ZNmTNvhZMswApqHYT8Y934x3axtp1Y8EJRTw3y6b4YylmhozQsg/4T7P4T7WK4+BOpxcTMRIvi8HfXnYCE8HRpHk4cd05pynCMaTRnj6OWNLghNhDJpiasMjJotytczla0zOWa1y5xt1uRywZ4WjRnjYOcIApPDoP+MeT+MeVfDjwy13WAhPwoNfhQbyNlciEWWuOGx5ZwUvKxcPCxuA4OBgghNhDNy5y427XMtZt2GVa0w4Wq1xlzNVrHE1c4WTHLiwsWwAqAASqD/jTG/jTT01coZx14Vwxy1rE5zu87kuttzXW7sIX4ViPhV1nRX4a2S/AYGGm2nA04GCOiqrEYDEWWUSSQo5748HThZ4TyN15x79ZzTgiEYRghAgmIxnG/gG8ZVCE2EZGbJm2YMsy1owbtVrRs3arcWRy3WtGONriys2+bIwxgCk0Mg/409P408enDPbFyvICD/hTA/hS1mOdXlubAhslX8DE2MPG1MvAwUqAhNhGXC3c5G2TGtxZseJa0y5nK3ExyZFuHM2ZNWLBk5bYWYAp/KYP+N37+N2e9uvDeJVIzjec7znKq5cO2uWKxHPNghPwnMfhOhtbVfRDFOEY4Z4duLfWs4SxUzUwSRnXPTXhw4biE8JIR4O3HGsZwmTgnCMEIQQhFGM8OvrwjDjAhNhGRmxxNmrXEta4W+Va0b5My3FmyNluZm5xssLlziysswAp6J4P+ORD+OQfNc+E6mJXMy8XW13DU9I4Y1jfK83SE/CZ9+EzHFihqjas61w5b422V6KWwWlgIYWeNcN8IheQNfHBq6YZYI0MJChggSIoYoSNLHgdPFLFcITYQyxOW7TDhZrWrFs5WtGjhktwtnGNawxNMrJticMmTZmAKogFBg/46DP4587y5xxnKXTr4UdKxFs53N1GNarEXG973x489ztjGOnLpXCnLweG6yIP+FKz+FJ01mpjLOb8G+95VXTHhctVSbzm+d3mZiK4OWtYxNXPG8848N1nYhPInVnDv4Y1TRRIRglGCEUIoiFaRhOBCMEpwEU4Vnfq64QzgITYRmy5sWXK4bLXDNi4WtHLHKtctGzdawauWLRwxYscjDIAKZhuD/j10/j2Bze+18MaxU3njfOs9J5eBPICD/hPg/hPl6cL5XUTa5i0sx3x4e72AheTNzHbmZ5Y4YYYSCEQy062CGCAhNhDVzma4mrJutbN2zZa0ZMsS1xjYtlrfI2yOGuHExZt8oAplGIP+Pk7+PlPrO+DhrWk548+POs65eACD/hPw/hPfmL6Z1cTdWmL1zzt5IIbKmAYOCv4eBhUHAQcAQMDBxOAYCBQAITYRlxuXDBtkxLcTNtlWtGTTCtcucmVazyNmeZplb42DTGAKeyaD/j88/j89cK6+Nx6Z1M5vPHjd8YusVy101jheE5mD/hUC/hUDcnPlz4cY3M5tEYrhw1WEt868O+O82IXcRyQ5WmeGOONDDCghghgQIYCGOOnI42KWbTAhNhDNs5YNMOJwtYYWzha0zOGy3C2cZluNw3xY2OJuzwtsoAphGoP+QUT+QT3fWeW8RrUrvjvmYjwsdNCD/hSO/hSZ4eF17TiVouoGY5758ZCF4ex5m8DHKlhQkEKGGvXxRpAhNhDBhhYMszFytZNWDZa0Ztsa3E5Y4VrTGxwsmLRu1cNmIApdEoT8izn5Fq8OHDgYrZtFtU6XhhCE/Ch1+FEHNmrojScL5ab65b1AhstYJgY+piYGFQsHD0s7AQcBYCE2EMcuLEybsmy1o2bY1rRyxYrXOVrkWt8WZu2yNcjLIzbACmEYg/5GRP5GUZazyjWqib557x4fa66Yg/4Upv4UmU8t8Ms5zxz1nnjjwieAheSNvDPpZ4ZUaGFHCnpw+DQYQCE2EZGLLE1atmK1syxNlrTDiZrcTLLhW5WGZkxxsmzRywxAClsShPyOZfkczwXxacV0Z0x2nKWQhPwl4fhLxns2NUsEZz01z48ekIbFU2VsbDwcDBwsLH3MFBwEoCE2EYXDnJhcNsS1yxaMlrRhiyLXGNm2WuGORm1cMmWHFlbgCl0Sg/5IFv5ICbbrjrjU3rjimoX4S8vhMTw2Imw0F0MktcOBrwrBgIbEknBwVXIwsHBwsDExd3AQMBJAITYQ2btnLZowYLW2HLlWtGbPItctseFblbYWrFgycZm7RsAKTQ6D/kje/kjVnO9bjEk8gIT8KNH4UWZSrasWk4aGxdRljHwsXTzMDAwFsCE2EZczVq1yOMq3K0YuVrRuyaLcONm4W4WzjIycOXDRtjYACkIHg/5JgP5Jg4xvpzCF+EvL4TE8dWwEoIagjoupo4eQITYQ1YtXLNticLcLXJiWtMbZstcM2GNbhcZsuNhic4WzZkAKdSWD/kp+/kp9m+V8IxMTO+PPjndoxjlrpjVRHfhmQIP+EqL+EonWODWcb3vjx6zzu2o1rhWCZznd87CF4szccGnphljQoSGBBDBAIIUKeXYwoAAhNhDJkxxZWuNmtcNGjNa0xMGK3Eyys1rNxjZuczFq5aYnIAp4JIT8l1H5LpYV4mXFGkaxx1z3w3nKEM2DFiyUtGUsK8CD/hQ8/hQvnn43gxm93nMXqsctcscGMxxnfW+N5yCF5A2aXVwwyoUMEcCGKCCAEcEsM+1hJSE2EN2uFm2ytGi1mxxNVrRi1YLcTRrlWsmWVs2a4m7jFkYACm8hg/41DP41DeeOXPwJ5RpLeb3domFNce0XoIP+GZz+GZ3xN9L4TS7vjxzx33nM1jWNdp1FwITxxzZx5+Gs6wqjCsk4IRgTjh5uecoAITYQ0ZuWOZzmaLc2TE1WtG7ZmtcY8bJa5y4cuNo5x5mGNsAKcySD/jaW/jaLqJxzreXXp4PgRrGppmd3c3euPDwMaIP+Gdr+Gc2Y303CefbueLUzVaxyjERMs9dd7IXg6+Fm7Z5Y0aFCgRIIhChhlj1scsVIITYQwc4W7lnlYLWOZi5WtGbDMtcsXOVa1Z5WuTK5YsW+ZgAKbiWD/jj2/jkLzGOPKOGuFUNzzCaVN9OvLnEMAIP+GZz+GZeq4XiZzm93cnIcoF8enWJ7xOSF4ky5o65Y0aFDAESGAIYYZb9HBHFhgCE2EZWLPI1w4sS1tlwsFrRk4yrcLRpjWt2eJpkbZMrbG3YgCpMBN4P+OYj+OYnp1qt1lmJ1x4dI1UJzvrre6KeNPCITx48d5uIz2OUAg/4Zuv4Zu4nly46mJm+vLn48ZXiOWq8S6M3zneZieVcK4Km+ezwcgITxVrnLr47zjGMU4REEkIyjGEYwiIwjAQjCK+HwHOEaACE2EOMrXHmZtsK3KwZuFrRuzbrcOHIyWs8uTJiyYsWFs3xgCnkng/479v478V644z4UmptzvnfHMqrhrWq1WJqogIP+GX7+GXExxx37dc3znmidY5dOWuVVmOO88Z43m5CF4qzsMGpnjjhhgjCGBBBAQEKGGGOnYwQwACE2EM2DLMxcMsi1u4aYVrRm5yrcLHK2W4sWNw0btmmXG3cACqYBP4T8f0H4/pZa4Wvoja0oUTijdG+LHovZBGE5qznjnlvjwxnambFuxaMWKjJjjGKE/DLl+GX/FGHAw4q0rOt8N63lOlM1acCsJzjjnPHedawM1smbNmyYIUnO+m+3Dn03woTwBog4O3DecYpoxhGEYIQigRhEIkYEIJEEYxjGeHwWhOIhNhDfIxZ42zNitzYcuFa0y4sS3CywtlrdljxZsjhzjxYmoApyHYX5DNvkNVlrkhuoxGAxFFUCnB04u3Fw4eSNZNYAhPwxJfhiLyYtFckZxy48eXPh13uYJbsWLNTEheIMfDJo75Y4Y0ZChQwRp783FHFnACE2EMW+Ny2y4nK3E0aYVrTKwbrXDdw0WtcbdqyyMm+TI1ZACoEBK4P+N3L+N2Fjny63njnOVY4a7a6VwW4zzvne972zyY1yhPw7Dfh2FtkvoUgmvfDnvnz5b3haWjFmyZJSghWOGNa1mITyh4BbeXec4xnKMYRRQjKMIBCKMJp38CzLACE2EOGuPJkyOG63I4yNFrRg2YrXObI1W5GLlsyYM2DXJhyACk8NhPxzPfjmLveGODHmz4oAg/4dEv4dA4YzMcdx1sCGxhQwK3i4mLuYOFgoQCE2EZMTluzxtsq1u3yZlrRxmbLXDfE2WsMuJvlb5GDdtiYgCkkKg/458v4567uJPAyAhPw4yfhx7lox4jNnh6dB4FBZTOZLA4DBwCE2EMcTjC3yMMS3Exa4VrRw1yrXOXEyW5MzFo0aOcmZzlcgCqABPoT8fJ34+YZr6I5KYJSThec5xM05UgTjWs4hHDXLnyxw0tozcTVmzQyVjGqE/DmR+HMemLDkvStY3jdVGmItRKcZ3rGs6zvOM4Upqyasm62CMMOXPpnw8eHLcITyF0579uWdYxiijAgQjAjCMIxhEjBGSEIBFFONcvgFGG4hNhDdy1YYsTdqtaMmTJa0zMXC1y0YNFuVk2yOHDTFkcZsIAprHIT8hx35Dr6xvulqzasWCE648+nHnnemPBSUgIT8OJn4cTcGiuiCdcN8eHHfHEs1YJYpYIXiDGxwaWuWOGFGQkJDPPpYI4swITYRhxZHLRszxLXDLMzWtMLJytctsLBaycYsbNozYM2LjIAKkgE4g/41Xv41Y4vPLcMB0icVNZuevbvW6MZ8jNVB1nObiantfJqghPxBvfiDPYsubDSqefJl0xx1jRgwZHAiL58GHPGNZLYsWC0pRjlZcOOeEITw9nlfn4bzmRCMBCEZREYwRQnCMpyRgTXx+A4RcQAhNhGNxjyMWrfCtc5M2Na0xs8y1wyxYlrRhhytHDbLmZOWgApzIoP+ODr+ODvrxx31NcOXTXCKy475nOKiJ7c+k0CD/iC0/iC11WL1cTe8zuLmo0eJcTXGOuuewIXhrGwQaeeeGWCVCghQQxEEJDLXq4o4sUAhNhDLK0x5sORwtZ5crNa0x5GK1wwyN1uRhiYMczRi2ZNWAApODoP+OSD+ORHu58txjjwMAIP+INr+IM1V8JuuPM8chsWT8CuYeHhY25IGiCE2ENmuVo3y4ma3Mwy5VrTDkyLcTXK0W5szbG2YuG7BwyxACkUIhfjlM+OVWZhcRHYAhfh/w+IAfCKcJXYAh58gcXqcLgMGITYQwyNsmHI0brWjNixWtMmXKtc5WjZaxYN2TPKxc5mzhsAKah6D/jn+/jn/uufLdTg6RUF3nNw3rpUAhPxA+fiBhnbDCca4zfKMIWtilaMJV14Nd4XjDSsPj6YY4UMEcUcUMEEIll2MaHAAITYRlxsc2NxkzLXLBnhWtMbRytcsXDdaxcZmmFm3ys2DRqAKrgFChPx9Hfj6Hoy4s8hBSGHVdOEJr4sdpwhC0IJRinPDlx5dN8cZ5sGjVqzbLUwXlhnEhPxBffiDXngvoni0Qjaa+XFnndGEsV7aowjGN61vWeGt08UNGbRutktKc8NcOmG3HnvhhOdxI5cd71rOM0UScpynKMCE6ThOEJynCKEYRkSjBGE4VT4PbHMAITYQwcN2TVwzyrcbHK5WtMzhgtxMGbla0YOMbPC5b5cOJuAKcSCE/Icd+Q4/PXXiw4qZMmTJgkrPHhx48OGM8F8WCGKE/D/V+H+tibp4ITje+HHfHjrUla1Nk8UpAITwxOUenlrWM1ZTIwiQnCca8fhzoCE2EZsjdvkxuWC3I2yZVrRzjaLcOVozW4cbVk5yuWjNjmzACm8hhPxp3fjTvaa6ZTtLVg1YsUI4cuvXpyzSxbmbZSCD/iR2/iR3X4nPlerLTCorV1N3xjq5zsCF20EUeTtnlSoSGGAIIYIYY69ajiwAITYQ3cYWeFg0xLWOVllWtGWJktxZcrBayw48uJy4a5W2NkAKeimD/jXm/jXZ6vBxxi9RFaeAilz4PTvmWamYYz4V6xyAg/4kxP4kzdHK9TU3PFw8NJWuVdOEaqZnnjwXPfPihPBlIR4vDrOaKIhGMEBBCcIxhWOPwLNDECE2EN22Zq4YNGS1q1xtFrTLhYLcLVi0WtMbnFhxYs2PKzcgCmUdg/42fv42f2e3Xk0iC22YmJ4TGIwAg/4lUv4lU3jL4b1u+O7531m4nhPgMYUAhd5HFDn5Z44Y4UZDCQk9uZhih1ghNhGFllcNG2Ngtb48Tha0aYsK1y5bs1rdlkaMcOVnkZ4sQApwH4T8cF344L8OG2WyVqapShC89dsc62pOTVWAhPxJ4fiThnfZhwThfPi1wvCUpZkow17t7h2uheLM+vy88scKFDBCghgIUcd+jgjizQAhNhDBrmcsc2ZwtZOMjBa0YYWS1wyyZFrBi3atHGJljx5MwAqqAUKD/jj8/jjzjn4HgszNzVa1rGNWzz68OtZ5Z8bOpvGWaymczxnjjNVjHCtazyulAIT8Snn4lL4Z+NrlWF4Y51xro0tTFgnuvKcNO7XBWF6Y5XhWU9WfRLJK1II1vPezzy1AhPF3Djv23vOaKKIjBCME4zihBSUoIThNGCCCEYxJxjXn8eJ4CCE2EOceFswyMGK1sxaZlrRjlbrXOFxmW4mzhgxxMmThu0ZACqsBQ4T8fdH4+4azhjxcfNjswWyWtacI3vW8YwUpakJTTrWM5zw48OPPesaYNmLhZtWKlL2wxqCE/ElZ+JLdPJlyUtHFGUZ3rXDO8UmrDg0RtGMb1rW96zvGMJYsWLVmzYMUGGuHPh14cd7gg/E9qvB45zPGczNxcWiRESImJAkETRCJSmZz8G8ZmCE2EZMjTFjyYcy3K1y4lrRm5zLcWLLiWsHDTK4cM8WNw1cgCm4ehPyGKfkMXpkvunkrXLj15c9Y2xZtWrViwYbVncCD/iPs/iP9du/bj2dJ4Riam5m9uMdZ43aF4Yx8+BvnphhjghhEJCRxz6+OGKwhNhDNoxw5mWVutat2GZa0aZsi3DhYtFrDCxbMc2FhhyOcIApuHIT8ixn5FqaytLJbNitGE74cuXLOsJ4smBsAg/4j9P4j28Z7JznfPjx53lEcNU1VtIbKV+i7eFg4GDgSBQMFAwEDAQsDH2sFCwVcITYQ5yscjFo0YLW2FzhWtHGXCtcZGbda4ct8eFwwxY8bNmAKTg6E/H+R+P8nNnaNIGyE/FB5+KD3FjYsYYcGcIaooICPjYuPiY3BMBCwE0AhNhDdvmbZsLbGtaY8zla0x4WS1w4cs1rnDmy5G+LM4aM2QApJCYT8gnn5BPcmXFj0RwCE/FBd+KC+19WuFZCHo0CgMTqslgsAmAAhNhDTNhc4mOJstxNHGVa0Y5Ga3C5x4lrfGzyNszly0y5sQApHCoT8hZX5Cy2XIar2g/4oUP4oUWMnLmCHsEXgMFpcvhcDgEsAITYQ4at8LNqwcrWjZuwWtGGLGtcOGmVbibtWeRtkbsGTDKAKYReF+LTj4tRY4qsDgJKpsRZiKLEteTpx+DCD/i2M/i2HmZ1vle5zc5mMOCiFwmchkyNMcsccMMMMKWfQ2ocEITYRixsHGZvhxrWWXJkWtHDBotcOMbZbjzNWeNtlyNsjPKAKZRqE/GIB+MQHHinJTFIjfHfPjvC+qWDNmIT8WQn4shTFj4GOlaTijGEo4suLLG+chPBilefhnWacJwrJOM8fH1zloCE2EZsuRtlbZMi1nhzMlrTDhaLXDRkwWuWTFkxzM8WNjjzACk8Ng/4w/P4xCavOrcrcsIP+LIj+LIHhqfAucxz3xIbAkBBQNXHwsjdwMLAUgCE2EZszZm0cNci1ljZ5lrRk4yLcOLFiWuHDlthZtcjhtjcACpYBOYP+M0z+MzvNd9eC61xxNa4V0isRwuLuZbEwspEQbrjHOFJAhPxZKfiypwZJ7JaJYIyw1z48+PLrx5a1tgtuxas2SUII3ne+W+nDjjGUtUuE0UiAhPBkIcHHed6zTiRjAjCMkCAjCIiE4ThGNY7+WQ8GACE2EOHLdm5YMXK3G3bt1rRi0YrcOPM5WsmLNg3Z5W+NzlzACnckg/41iv41j9Y1yvlNceOevHnnMRrWO2OERGdeDraQg/4s3v4sz7nw+ndzZmMcK5cOGKpdznnXh68GbvCF3UEMGhrljjhCGBAIEMUsE6fD5WGGLTAhNhGJsyZN3LDGtxOWrZa0cYca3DmY5luLJjzZGOVuzy4coAp3JoP+NvT+NvXwufhdeF1aZzN73O8waqOVYnE9NxGgg/4slP4sla3266yzN7mZitY5cOVcIiZ3mfBrxePPmITxpy5cPbhnWMYoiKBCMEIkZsPX0xgAITYQ3YNGLLDlzLc2ZxkWtMbTCtxMsWVa0x5czTJmaMGzBoAKfSWE/HGN+OLm9Y48E6QpCEsuTPXDWuGMbWyYtGbFijGuEIT8Vf34rCdltTBCcMNcd8tazStbJgtRW+HTPTXPe4CF4UwsMWnrjjhhQwgghiCCOCOGXB6OCOLNACE2EOWzHIyZY2S3M0Y41rTM5YLcWTFhWsG+FgwbtnDZhjagClYSg/48dP48g9Ry68Nxupz03iCE/FW9+Kt/NDNPgVwIVwtOHSCF0mEgZmuWWOOOWfR1wrghNhGZo2YM2uZktYZWLla0Y4cq3CwZZFrXG1cZHGPC2ct3AAqWASyF+O7j47zYppsBNhqoMJg6MXPi68HfRgcNThIrLJJpI5acHXfXPRHgMBZhAIT8V734r3aUy6sc2vNtzY8VHAz7tOrDKsMM5444YzjCUcU4TRCF4CnijzeBlrntrhgssoqsqklntlhjjQwiGCFHTp0MGeAhNhGLG5yNHLbGtbMGzda0aYca3DlbtVuZy4ytWWRg2ZsWwAp7JYT8gWX5Aq76GnJjYYzihDFPFSllI1jOM8vAxySmhPxYkfiw5z4sW/jZaITjGeGe2eOc5ylgxWtJsxznCYCF3EMmHwtMsscMMEsUKCGCGCECGGXA6FC1QCE2EN2rBk5bsMi1u1b5VrTI2arcTLHkW5sjfG3cN2LPExYgCmsgg/5CiP5Cd8LxmuvFx4t4zwY1yqKiueFwg/4sZP4sY5nnrdTy68KhqKnU4VN1vPXeQIXfSw25WeOUhQQQIYIIYSNTLr0MGaAhNhDdrhZNHLTEtb4m7Ra0aZci1zhYuVuNixZY2jjNjws2QApaEYT8iKH5ERazz4q2qlfRdmgAhfiqw+KrfBYaDDQ0Qxy3wYnBxYWGxBHwMBcxMHBwcHBxNHOkICE2ENGeTG2btWi3G2zY1rTE1ZLcLZoxW5mebJkytG2LI4zACmMZhPyKcfkVVlHDonotgxQhOePDhrjyQYswg/4sEv4r95ieW2d8c8dzxidb8CY5d4Xg6809qdGhgRxRwRz4fJlgITYQ1YNsWRy1aLW+ZnmWtGzdstcYWjZbhyMsbhrkaNmTRiAKWxOE/IxZ+Ri1vwYcVbRtiYJ2IoP+K9r+K9ty1npelxzrrnnPMIbAEVAQNPIwsKg4GBhYvAMFBwVEITYRkxYsjHKzZLWDJmyWtMbbEtctcjBa5yMceZm2xY2GXEAKbiCD/kbW/kbb6yRrhw5VqbznrPeJqorlxdMgg/4sAv4r+cVvpFzvO95zDHJrhFTc908dgIXhjCwwam2WWFGIIIESGCGGGOfL4eOKgCE2ENWzlzhcYXK3CwbsFrTNlYrcLfM1W5mGZjhbs22NribAClsShPyPufkfL04tNL0QhWWmV5TAhPxU6fiqBxcCHAhaFY523Djy4YbDkXAq+Rh0LAwsHH1cPAwFgCE2ENWrTC2yMmK3GyYsFrRrjcLcWNyzWtmWFxhZtmrBk3xACn0qg/5HVP5HVeTn6HPU4i03c7u914vDeLwqqqqcufAkhPxXDfiuHtTLxMt1a1nhpeUIUYmJkhaUoo4Z5WfDlw4QheAI4IdDbHLHDGCRIgIIRDCRwxw17GCOLGAhNhDNi2b5W7FotbM82Ja0x5sy1w1ZslrVi0b42uVyzZOGgAprGYT8aTn40m43tw82GkaQgRmngvm05ICE/F7Z+L4nFLFmyUySyRpONb1004N9d8qGwBEQUHVw8LCwcCg4CBgUDCws3UwUHBXgITYQ5YZGbDG2cLWmJkyWtM2VqtcN3DJa2b42GVtkZMGWNqAKTQyE/Gbl+M3PRauqF4Tx3IP+MHL+MHO+nOa6wmCGxFNwEXWxMfRy8LBRwCE2ENsORg1buWy1nkc4VrTK5arXDJq2WsG7nLhcY8rRk4cACk4Mg/41GP41Db3d5iOHPsCE/GEJ+MGmV5Rysbgxh7tJ4HA57C43LYBBYFNgITYRhbOWrZtmZrW+JhlWtGWJitxMGrha0cM27BsyZuXGFmAKXheD/jYc/jYVveax16celYqNRnlziwCD/jCs/jCVV1jvrfhxu5RU4xEAhsdVqLsYeDQYgYCBgYeLsxWAITYQ5zNMblqzZLcjFk4WtMLbMtcs2LZa5cMcuTK3atMLJkAKahmE/G75+N4udbYckMmS0ozx48uHHK+bBgyAg/4v8v4v4dXrdZmdxMRWMZ4d578eoIbHlbAL+FhULAQMDAQMAgYGBi7+AgU0ITYQ0wtMzhvkYLcOFu0WtMzJqtcs2WZa4xtWjhnhZ4meRkAKWROD/jhI/jgxzmeNXO5vjjwejECE/F5t+Lz3Ng1VxQpJGtN7ThzgheCKYGRycMMqOOWfK4dBICE2EYmDFvjcYcS1mwc5FrRwwYrXDhwyW5GTFywxuGLBtkcgClEPhPxvlfje9nLLuvRG2Ok5AIP+MJT+MKnHaZRPGttwhsjW8DK0cPCwcHE28WRQITYQzcMmjFg3xLcjTHlWtHGbMtc4XONbhw4W7DC5at8bDCAKch2G8g7nkIbhYGUg6CQjp6knqScmoyBiZedpaWpk5ePgYCBAg/4uov4ulc3y8PlvncbqIiqqFb6c6uyFyWOkyqOOeGWNChIYYYY5bdHGi1ghNhDZm3y5sjnCta5s2Va0zOG63CzcsFrFu2wssmPG5bMGYA=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5+HAOAgAQdBNQI4AYBECnbS0TTpNVHjnjCZemipAcDCkgQRP//A0UoRigFAzgLZBkgMgkAgIADAXvCHkUzCQCAoAIB4cMeRTgIAP4DAAAAAAAR5ezAPx4eiQGC/gWT+BYwAAAAAAAAZoAAAABzrNAAAAlAAPXsClcRg/4jpP4jpXK98sxFs3OOYIT7Tj7TlmyRxShS8suHDloAhsKRMBA0srDoODhY27gIGAnAITYRhYZXLhi1cLXLhu1WtHDlktxZm2RaywtczLCywsWzZmAKfyWF+JBb4kPcDTLbRDgMBiMJjLsNZUjhwNOFnws9NdstME8k01iE+xc+xfpi0Q4ENCkMN9OXPp15deXLhvSWTFo1bsULTITwJghPj48M5xhFEKxThOCEEJ6+nM5wITYQwaOHGFm4YLXGFnjWtMjfGtwt22NbkcOWbdk2YMMTJoAKUxGD/kDu/kDv5ZnhvGU7q6CE+yQ+yRtgnqjglWWVnyiGwQgoOfmYWBg4OFj7WAg08CE2EY8eXHlwucq1lkxZFrRtlZrcTFzmWsmGLNmZOWuPK3ZACn4lhfkHM+Qd22WfDyVyQYKjEYLEXXUUQyx22234GnAx0xU1VRWAhPr2Pr7WLNLgQ3UxQhhZceXXnz69OPLGODBoybsUsUIAhNXSlDi3vG8ZwnFEiiijARjfwCOIITYRkw4cuRi0arW2FxiWtGjjMtc5GbdbjYOcTZywyM8bZiAKcCKE/AvJ+BeXXqy5FMVqUjOuXHnveMIYsFsVmKKMQIP979+9/idbc+l6vUVjDTGazO9u7nfGQITwBa1eHlw1nEjBCMoxhFGKsdfbRhkAITYQzcYsWRgxYLWjLE3WtMLBitwsMzBa2ytGTHE1Z4mGZqAKjAEphfgbW+BvOe2vC0W4CbBXYjBYayqyqKKGem3B4XD4XD32yyQYSizDVUCF9zl7oeqjBSYyDCQTRwUz2224G/A33z4GWdBZZVhMBVjoZpI4gITrapOHjrhnFMmhNGEYwnKIghOPF58JuMAhNhDRkyZOMbPMtyYmuVa0YuMK1xkw4VuHK1aOMOXM0ZsWgAqPATKE/EX5+Iv3DgcPhYcEs0sWCNMNdOfTpnekMGLRotaE558evHhvKOSPAxZKWIP+Khb+KhfOGccufbnmJKqtVEZMzz8DMxq9TSZvjHj455vYhPDmFp34ccZxRihEgQIwiiAQjCM534/LhGHgYCE2EMWrVg2cMGS3NkcOVrRgwYrcOXGwWtMblizYOcrdiyYACowBJobxHeeI8+Rj4eVgIGMhpSQlpagmJKOjoGBjZmZpZefkZGDhYiBkI6MjowCE/FLF+KX3Ji1YNGLJakY4cOXTj168uXHPLFaGK2CGakITheAIYIcbjZ4UcKGGCOAhhghgjQEKXH4+NDrgITYQxzMWrFq4xrcrXDiWtM2Rwtwt3OJa3csW7fG5b48jXGAKdCWE/IDt+QI/BO+K+zHwoaMFIzw6c+vTfDaOTNoxZMUcE61ug/4MLP4MLab5bdM3NFVVcFQm254x3jd8bITwRCl+PhneMZowiQBEinGuntkOACE2EN82VtmaNGi1u4c4lrRjhYLXOVzmW5MeTG4yMMOJuzYACoEBJoX5BHvkE9nvYuimqLEYDEYjAVVUEMs8Nc8+BtvrtpotmqmAhfgr6+CxuSDHMhNiorIlK+/D34HB14mmsgoqqwlF0EkUYITwteGvTPDWNUYzgjEEYQjCKM7+AYzlICE2EZnOLFiw4nK1uyyMFrRu5ZrXLHDjWs3OHC5ZM8WXCzbgCoABLYT8f/n5ADYQxadDdDBKU658+fDjRxW0YsWCMMd8ueuVKOiWJa6D/hxQ/hxXzjHfsVKGlMRcs8+21RCkrjny7ng+AITwJilPi68M5xRRQjAhEjCcCEYCMZ6fAcDQITYRjbOGuXHkarcrJjlWtG7PKtwt8TdazZsceHK3yY8TFsAKkQEohvIJ15BN42RjYubgY+GgIiOmJ6emp6SlIaBhZWRm5WdkZOJhYGDjISGioaKAhfhtS+G3WyZjocNRgprIJJY678DhcDh8DhbcDPLRJZVgqsZJFJEAhO1qlHj4ccaozTRRhGE4RQnKMEV9fVRh0iE2EMmjdy3wsmS1zmZYVrTHmxLXOZzhWucrRw4yNHDXM2aACnsrg/5AqP5AqXXxN3RnG9GemsYmrndomIlM5d+R1IT8TAH4mAWKGXRp2bdGnFjOCrhilK2LFilglKUYwmvXKkCE8DSpt13rGNU4TIwnAjKMAEUZ4fBMJw3AITYQzY42Dhk5crWjJniWtGzjEtcZWWVblauG7Bwxb5WjdmAKTg2E/IDN+QGdoxKQneO/MIP+JcT+JcVreYpeJkCHp0JgEBmsJg8Tl6AwCeAhNhGRnjatmDVktxMWmJa0cZm63DiZt1uPI2bs22Vy4y5HIAqEASeE/ISV+Qlu966YZaV0Q1bNWrRitSM8eXPjy4cM7wx5ppQshPxJafiTFWtXdPZTBSkE54758uXDl14bxhLBktxrYKQwAIWbXJMfTLTLGlQwwQwQkMUZDBChjlw+Vhih2wAhNhDNw4yM3LZgtYZmuJa0zNnK1wwx5lrnG5a5mjBi4ZZmAAqYATqD/kCK/kCDk3i1zjnyaxwqIm5338DwYuZQrVawZ3359+Oc1qPA8Rw8AIT8Uc34o05w0Z8FU46cWPbPPOqFMWDRLNCROE549WWkYSgkhOE5yz0uxoTwhKE+jtjOMUSMJynKMECE4IwiIRCCEYyjGs9fbhF3ACE2EOGrVzhY5Wq1u4b5lrRsxYLcWVuyWtMrVi2zY2zRk4YACoQBJIX5CNvkJXrvwcWBsjwVmMw2QwWCqmS24XB4W3By1qboIJJpAIX4nhvieXkwTHRYSDAQxS004G+/C4PA4G2+SCyjCVZKKSSOAIXVXRW4Wu+OOGOCNBCQwRoQI8Pl44odgCE2EM2bhixcZsq1wzbt1rTKxyLcTBljWt8THFjyN3LNhmcgCn8tg/4fgP4fjeGZ4N6zgvEaiuE0u8pmlKvMc558PFrYhPwaSfg0XovbXwuHmzmtfDjnWspYMVs2jFgtgpKcLxnljlvlqITqaJaceHDOaaKJElWkYEBEijOd/AqcKiE2EYmLVgxYZmK1w1xY1rRi3wrXLbM0W5Mbdi4csWmXK3YAClEOg/4fdP4fdd+BWuFZRxnmg/4Mlv4Ml+nGu+pzDOsghryEgIGbk4eRmaOBQFQAITYRlytMORuxyLczDHjWtG7jCtcY2ORa3xY8jFq0Y5MLjGAKiQEmhvEEN4g0ZOJk4yJnoqinqKcmpCKioGDhY2TkZONkZeJi4uBhYiDkoyAigIT8Ffn4LA7aHChqpghOc8uHXnw59OXLjw1oxZNGLZaFJoTwtdnz3xzrGKcIopwihGEZVlFPD3ZwhQAhNhDJy0x48zBgtx4sORa0Z5Gy1ywb4VuZk4Y4szFqzbNGQAqYAT+D/gbM/ga943HXE5q6jCtRUYSmV3uc5zExwrtisJ3158+u8w101y4VUyCD/hCa/hCDzrG+U1u875vLz15rqtdunTHDERCby59OMRGmlTWZzxnjXXF6oIP4s8GXp+Tc3FkiUImpgBJFwmE1MRMCcznv5/e64CE2ENXDHNhcsmy3Nix41rRxjwrcTZw0W4WzRzlyYWjhljYACpIBKYbwPveCAuJkZWAi4yAkoqkmKqclpKKhIeHkZuRl5WNlZGPi4OAgoyDlIaGgYECE/B8h+D6u1JcCXAxaoYIzy59uXXrz5cees42wYsmTRbNPAlKAhO9ipHk4Z3mjGKKE0YwjGEUZRhFWPF5cJy6AITYRmaOMOPM1arcbTDiWtMTVotcZsuRazZt2jLLiYM3DDGAKhgEwg/4sxv4sxzwvD1uuM5zcw4dL7a1qi5uc5znec5u8TrwGugCD/iZu/iZvMZ8S+DVxN53vPh8efPczrHTp04cNRoTbvXFzsITvZpR4uXPGsKwnCMYRhERlGBAEYRhGc9/VI84hNhGXG3wtmrNmtxsG2Va0xN2S1wxZOFrRq4btnGVplbZMgApQD4P+LnL+LnPp14xuKz2OUIT8S+34l99lZ4KyZanBgIbCUOgZ+fg4eFl6eDLAITYRlbMWTFuwwrW7BizWtGDfCtcOcTla5bNWLlvjxMcTlkAKSwyE/F11+LsEngSno06ghPxKnfiVjsYmbPmz5obCkXAQNTJyOAYGBTAhNhGJi5YN2THItaM27Fa0xt8i3C2aZFrLG3wtHOFo4Z4sYAp2IoT8V4X4rw9erDPRfFOiE75s+a6SEJpyzySmhPxTAfimByZeJpyToTnPPgw6ZzrCKVoYq4mXIIXZSSR5HBzwxwxwQwwQwQwoI4I0MM+LxsckO2AhNhDBm5xNm7BitbtGeRa0yZWS3C5aMlrHIyYYmjfMxbZHAApxJ4P+LN7+LN+6563i6vgY1iEzfXl1TVkQPAvgg/4pcv4pY4rPTabvmeKmYjWscoqILmep1uyF4cxcsWprSowhCBAhihgjghRx4XQoYskAITYRka48bnK0YLWGXM3WtMmNitcYm7Na2yZszXHiyMnGVmAKeSWD/i4u/i4v8VGdMYxyiibvZG6uJiIummiE/FJZ+KS3Rj1YcVVc+LLeaMIYjJCEIIzz8LhtaoCF4gycM+fllhjhgjghghghgghghijghQxx4PPoYs4AITYQ4yOMTBjkzLXLbMxWtMrBwtxZmGJawauG+NgzYt8TjMAKkwE3g/4uev4ub+fS+MymZjXPly0wZnweHW0xNVDwpmJjfE51nU6cAIT8Uon4pT8E82PdeU7XZ8WPTGF5SpK2KiiMZzxsMawhKFmqMq4M+FTOhPEm21enlnNOKMJwjAIEIwnKcIpwRhGBCMIznn7cYOcAITYRiwt2rBs4cLWjBwzWtHDhqtxNG+Rbkas2OHNkYuGrdqAKcSaD/i/E/i/Fa27XOJXc7rrFzqYimIpWPB8zIIP+KWT+KWVw4tbuZuU1y58uVYrWdXM5vbjnOQCF4EpM/bLHChEEMCBACGGCNLPs4YYJgCE2EMsTbM5yY2K1yzzM1rTGzYLcTBxlWt8WbNibtWbVricgCnsqg/5G3v5G33Pl4/DjW6YisYrVUrNZ78uczE0q+HHxt0CD/Ftfi20xPJq8Ti8uvLrO9zNR4HHh4iIZjxenXjuwhPBSDq1qnGEUUYRiIwRghGEYRVz99GHAITYRlaMmLLK5aLWOVjlWtMWVwtxNGGVa5bNmjRq0cY8jdyAKdCeD/kic/kid7d98uerwgvW3h1eVwxqOnDGo4bi5g/w434cfeu3BiE3vPXp1eHyVXLEaXGernHe82ITxpx508B1rFGMYRCMIwCESM44evjjDECE2EOWmXIxy5WC1u2cOVrRuwyLcLJyxW5MrhswZsHDLK4zACnorg/5JnP5JkefK963UpqURmJdzMzMYquGsaduNTdiE+F6+GN0T1Z+RhwRpNW6+PBhabI2ssxQjO8sdt86xiITxRthHm8GMycIogRhFCMIRginGvB6I6gAhNhGVrhxYm7fCtcNWbVa0wuWq1w3cMFrZsycNsbPEyzYcwAqeAUSD/kpq/kppmu/bjVxXftnhioqGV8+XPSFImJXUkzdnMuEMYjG/K3piQIP8TN+JbVvpx1xrrrfgxxbxOI4VrGfE5xFpmYuWVzMxXDnyxjDFxNu/DrfGbITxxy4y8A4axjGEUYREIwBEhGEIyjCJERgQgjATTX19mU5cQCE2EZmTZoxxYWy1hib5FrRyyYrXGPDjWtsmZiyxNXDZm5wgCmgdg/5Mwv5Mw+LfCYVFQXd3czjPhT0xgIP8OR+HJrW+m4qUxFwli9x1xzvvQIbFk3BwlrFwcHBwZBwAgYCBgYGHpZ9ALgAhNhDhg4bNWTLGtwsXLRa0a4WK3E4Y4VuRy1aZsrnMyasMYApiG4P+TVb+TVfrx4cdRjWoqb3fHM3prgCD/DKfhlfE44molcXNTpBrvXhghslXJgGDg4OBgYCBBAQaHnauAg1YITYQxysWLFm2YrWLRi5WtHDJqtcZmrRawytcTPEwyNmGLGAKey+D/kZM/kZB2xxa3jICZrK4EYPCvFIm948Pt3oAhPkwvkybxxY82fNhwANFbJE1Y48mWlYoyrS+a+PFtoCE62Ceet51jGMUYRhOUQRIwihERjG+3ownTtAhNhDFg5Z43GNota42rla0Ztcy1y2wuFuRuwZ5HDJs5zYcwApaFIT8jsn5HWcbHi24McplMF8xsIT5Ib5I+2bLuriYKyjltlvhZ4XWSQV4mWWOOOOGGmXRyxxXACE2EM8rFs2ys2q3K0aZVrTLiZLcTZq0W4W2Nw3a42uRi0YgCnEihPyQ6fkh1ZcuDHZgpmwWwQhGd74cOG94RxV1OJOD/Jjfkx3gdfE48Ii5znOc8bud0pynwOvJdITvZoQ5ePHWM0YwjCMYIkUYzw6eShAhNhGNnmbsGrnKtb5mbla0YtGK1zkb5luRgwx42rBo0yZcgApuIIP+Sgb+SgeN8eHXDGOFawiN7zz3xm+E+EeAhPkcPkccVMe6+KcYXrW971vNGzA3TmYAhddRFDj8HTHGjhIYIYYo4EKOnA5WGBqgITYQwYYsbNrjwrXLRg5WtGWFytxN2Lla5YOczBxlasMbFyAKax+D/kuk/kuleDy663wcK4RUS3ObuZq9clCE+SI+SJaKZc06TheNa1rW8ZxjaebHu04pAITvZJOfhnhTjGIjCMYRTjh08mcoACE2ENnDBs0xOMa1uxyOVrRkzcLXLVy4W42WHMxxNGDJzhwgCmYeg/5M3P5M45zjjVajlWGru743eY4+AACD/JAfkcZjlz5TF3vd73nNxfK+k9AAheEsLDDoaYZYYSEIYSOGWnI2oMcAITYRlbOcbTMyyrcmNy2WtGGJgtcOGTda2xtXLTLkZtnLXEAKaB+D/k3Q/k3N3XHlx4MVUVE3OePObtPacViD/JBfka91z8LMXc53vec5HLWOTteePYCE8LTg5e3DGcUSMIoRgjON+rlixCE2EYWzJk1YZG63G1ys1rRuxcrXDHM3W5W7NiycZWzJvhZgCmMWg/5Gjv5Gj++N9N8LxGmKrhdSyIT8DMX4GY9la5q4q0rTHOee2u84xIbBkLBQNXEwsDBoGBgYGBh5OzgoOApgITYQxc4mOZnlbrWGJu3WtGDVitcuWrBa5aNMzTKwaNWDdsAKWBKD/keY/ked3MdalTTtfScAg/4Gkv4GgeE9p1cXue89Y58QhsbVKBuYWFgYGDg4GPr4VA0AITYQwxY2OTLjzLcLhzjWtGOVwtc5cTVa0zMcORuxwsHLbCAKZx2D/kge/kgf7xx6RrHKuRGb7568dznHCuyD/gcw/gcZvhnE1vi55453dsRjlnpFWIXkzesPm440aEEEMBHLhc7BHBngITYRjaYXORkyxLczRzjWtGOPKtxN8jhazZtWuVnhYOGGZwAKbB6E/JQl+ShPHeeHJhxQzWtilKMb48NcMZ5J0lqAg/4HBv4HB9Y6c+l6uc53fO+ObtGL7McO4ITwhCTh8e84xiREYRjCcb9fOhAhNhDRvlbZmLJotxM3LFa0ZN2K1xlctVrdrhys8mbLjxNcoApTD4P+S9j+S9W9xuJnW+ztgIT8DVn4GmcEcCE6wz52u4CGyNaoG9i4GFhY27goWCmgITYQxcuMLdmxaLXGVtjWtG2NutcNW7la0wuceZzhYN2mVkAKaR6D/ky2/ky9XM4MYqqovd5zmd+N4fhMAIP+BtL+BsPEcN4s3fHPHOcynVavtz5OYIXiDHws/g45YIYQhQQwQo4b9PBCxgAhNhDhljcs82PMtw4sLRa0cOMi1yzaM1rTK0Z5cbNu2bMMIApsHYT8m1n5NrU8+LDgnaVsVqQphjjx5a5cWG0sgIP+Bsj+BsnxJ34F6lfG+O972Q5TyoCF4axMMWjtjlhhhQoYIYIUEcNOxQwSACE2EY2+Jo5y5W61ozxsFrRvmxrXLRxhWt8jXMyw4mmVhkyACnUsg/5HEv5HEwA7dzGZzV0Thw49u/ibRNb5Tmsgg/4YBP4YBQAujt38LjqYutxz4cTNZq650JCE7WCufHhnGZGEYQjGEUYThGMIwiIp119VGXQAITYQ2YtcWFm3brceVk5WtMjjItxN2TBbkyYm2VhjbtGbloAKXxaD/khE/khFa2766xuoajtfhXGAhPwv7fhf3Zs/ArkjaJeOWmuGOcSF1FUlOJnpnhjhjhhjnwOhihgzQCE2EYcLllhZM2q1zjYMFrRkyzLcWbI0WucWJq1xNseVrkcgCmkfg/5JOv5JR4vG8McKxFQnOd3vM3q/AY5Ag/4YLv4YG5z0zhc7Xxvd5i70xfbPB14AhPIXTjr4uONZoxhEjCMIka37OGLAITYRjZOGebG1bLWGZrkWtGuTItcs2rNa4cYW2TM2ct2TRwAKbiGD/ksG/ksXzjr2zqq4VjFQXnjfXPGYzw10AIP+F/T+F+2anpOJxmZ3nOeM5ZqMOGeSAIXijModPPHDDHBDDBChghCFLHl8TBHFriE2EMcuTNiwtWi3I0YYVrTCywrcLdq2W48rFxhct8bJwxxACnMng/5L5P5L5Rx4OXPxL4MM54+DvrFxjhy5aqs8OZNAg/4X7P4X7Rz5OHGJ1dUrTCS73OYc+nObu4TR1IT23jdeMYxjEIRgRhOE4zrx+aQ6QCE2EM8rBwxas2i1wzZYVrTC1wrcOFxmW5seVzmxOG7RiwagCksKhPyS5fkmH1Zcl7QjgIT6RL6QfHix4MOTLmCHoEBgEHm8njMAgMiAITYQ0yOcWHC0xLcbVq4WtGOFktwuMeRa2cMmrBs3aOWbRqAKRQiE/JLt+SYnJhySnqCF9VJ6pGS+nCYWYIeDSyBwmmweCyIhNhGJuwxMMbNstYt2WJa0bNmi1w2Z5lrdu1ysMWHHicY2oAo/BoL/ADO1/gBnbzWghfYsexZw2HXAhpyQnZGrhyE2EZmuPG1wtmK1myatFrRw2cLcLVrlWtnLLM5bMXLHJhzACkMHhPyUHfkoTx6pX0CF9u17bvBxSYXDAIeLRqEyeXwOMCE2EMsjPG4a4WS1xixMVrRkxYLXLZpmW5GzNs2yMHLBhjyACkMIg/5KNv5KL+fKc4yAhu9i70mLhoKZmJmHnkAgcNsMHCE2EMmLnE3bssq3CzxsFrRtiYrcTNk0W42WZvlcuGjTJjyACkgKhPyUvfkpnnaErYdVwIT8AU34AjZyTbdmUIbAiChau1o4WAgAITYQ3Y5mzDDmzLWTBrkWtGLjCtwtGeZaxZt8jVoxZ5GrjEAKSQqD/kp+/kqDiqic8OKD/gIC/gHvuLmOvLmAh7pJYDBaLRYHA0QAITYRhcs8zVmxYLcjBu3WtM2VytcsWbJayaNGTdrjaY2mLEAKSAqC/wA1Bf4Aaf7J3JsAgv5oM/mgGbk3m4CHwBMYHA6PSUDgESAhNhDNwxY5crFotzZGjNa0w5cy3CxcuVrdxiZt3DPMzYY2oApMC4L/ADU1/gBqfwzm9zqE/Bch+C4OONknLLuwgIbD0rBwtfJ1sjBwEYAhNhGZtmcuGLJgtbsseRa0ZtMa1xiaN1rDJlZZmrhy3xOHAApJCYP+Snj+Sn3W9VnXEIT8Ge34M4ZY44MMs4CHq0VgMPsMPgEBlgAhNhGRwzw5mDNwtc43LJa0aOGi3ExbYVuRu3Y5WTFo2aNnIApJCoP+SmL+SmPfK3DjVoX4OHvg4FnggQ4PDYeGwFBwEXXzdHCwEQAhNhDdniZN8eJmtZNsbla0x5ma1wwyNluRo0bM2eFm5ZsnIApQDIP+Sn7+Sonhuqax15cwhvB4h4O852gkYCFgIaVkpMCGtoSAg6mTi52TgFgAITYQ4ctWuRrmxLWrVizWtGbjItcs22Va1YMW7TE1c5cmVmAKSAuD/kpk/kprzVVnWLwAgv6E4/oRvdubWwCHwpRYDA6LD53BSEAhNhDBg3xscjJytYtWbFa0wt2y3Dkct1rPHlwuWmRzhZZcIApMC4T8lLn5KX6yWTwYdwCE/CZZ+ExmM5Snp1a6AIfD1TgMPncblsAgKUAhNhDRw5yNmbbGtcY8Lda0Ys8y3FkwsVrXG5ZZMrJyybZWoApHCYP+Sj7+Ske+iTwAhPwpEfhRzw4K5zGAh6lD4DCbDE4LAZIAITYQyzOGWXEyZrXLbCyWtGGRotcZcrFawZZGuNiyZscTTKAKSwuD/koK/koHtddutzaE/Df9+G/PGzZ80EIAh8ETmAwWfxGdwWBwCHAhNhGLGycNcONktZZsrda0zOXK3DmyN1rZs1xMMbHNhy48wApKCYT8k8X5J27Z92HLgwiE/Dtl+HaO2+ObLixgh6ZC4HEarGYDAp4AITYQwyNszRy5yLXDjE5WtMLDCtxMMjFbizNsjly4ZZGrjMAKRAmD/kow/ko7xx6Ag/4gGv4gE9c7AIe8TGDyWrweAQOdACE2ENsLPK2xN8a1k5ZNlrRxhwrXLRviWtGjbJiZtXLFwwaACk8MhPyUGfkoZxUjPQrjzZyE/EEZ+IHnXmZ8lZY82cCGwJAQkLRy8vawcLATwCE2EZmDli5wtGa3MzaOFrRnlzLcOHG2WtmTPE4yMnLJqxxgClUQg/5GHv5GH95rji54O2fAgIT8SKX4kQYsSyMMsN9NdYbG1HBwF/DwcHCwsTYxMDASwCE2EYWbDE5zNWa3DkaY1rRrmcLcTRnkW42jbJhc42+Ng5xACm4fhPyN9fkbxx1przXwMVLQtGOOuPHjnCuaOpksg/4kmP4kiZeF38DeM3fXPHO83Uacna7VYIXdQQQ5W+mOOFHBHAEMCOGO/TwRxZYhNhGbLmzZcTFmtcuceJa0btmK3EwcOVrjJhbZHLJozbN8wApwHoT8ke35I68eOmm2fBGVMGK2SUKxw4cdcNJ0piCD/iSY/iSj4Z8LfgOU4XnjvnfPfGM63wrTAIXhDCsPg55Y4YY0aEhQwo47dLBHJnAhNhGFuxyMsbdstyNHLha0bsXK1y1zM1rlzlb4W2Zw1bZsIApwHIT8lDX5KK5o0vmZqWtFO+HDWs8V7YI8AIT8SVH4koZWw7J2TnhrjrhnlIT2Y8EsWMCGwpAwKfoYWBhUDAwECgIGBgIOBhZ+hgYBgIAhNhGVnhZY8TZmtwsHGVa0btWi3E2c5VuNo2aMGThu1b5MQApvHoP+S/T+TAVccelcK4YxEue+Od3et+Q5dMCD/iS6/iS1jhw3wuszx4z1njM1FO2+TerAhsLQsDA0czCwcCgxAwEDAQJAwcLRzpAYGCE2EYmLBzlzNWy1y3atFrRzhyLXDjIwW43DVk5b5WrdgzYgCmgahPyaEfk0jnC+iOi2S1oQrW+uedfBDNGD/iSs/iShrF8pTe+c73d3wz0uMY6ghsYT8DAXcTAwcDBkDAoGBIOHt4GAgKQhNhGVviyZHOLKtctmDda0a4cS3CzZ4VrdniZ5s2Zo4xOMgAprHIP+Tij+Ti3jNcdRy4cK1EzvPfnxcaqtcoP+JKL+JI/McLgu93vOdkTw30oohsWTcDBXcTBwcDAwMBAwMAgSBg4GRtYCBgKoITYQ5x4nLhy5wrcuJw2WtGrJstw5cbdbkwsXOJtlzNG+NmAKUA2D/kW+/kXDzNc6b5aroIT8T8H4nz7YdUYWnlvpmIbJ17AzNDFw8XgWChYCeCE2EM2LTE5yMma1lkbY1rRs3zLcTTEwW48uNgzxtmOJplYgCmofg/5GrP5Gscxx6TwrVVEzfHO9xtVOXKIog/4oTP4oPYxvkzGb47zvjEsMarGa5cbkheHMTHFpcDLDDCIYoQI4Y68nhY4qgCE2EM3DDIwZ5mC1rlZMFrRpjaLXOZwxWsGrJxmYM2rjNiagCmweg/5Ilv5Il93zxnUYxyxjSM53vnnLjy8Ag/4oDP4oDfAX4Cqm7573zzzuZprtEUCGxtSwC/hYOBg0HAQYgIEgUDBwuA4CBgp4ITYQxasM2FrlxLXOHDiWtMTjKtcMXDlaybMWbZq1ZYsbdoAKcByD/knQ/knRb66zUYxjlVLvPGeOOeOXPkCE/FAV+KAvZTDkWjOOOue+G90ZNEZZM+aGylewMrSw8LBwaBgYGAgUBAwEHAwdHRwEDBYCITYRmYM8OHI2yLW+Vq0WtMzlitxYmbVazx5WOZu4bsWzjIAKbx6E/Je5+S+fBrx4M9p4KZMmLBaUa5cOeeeWfFgyAIT8UIX4oRYYq7J5owTvfLhvpjjlXBPdhzWghPCEpR5+mc6ximiijFFO/D4cGYAhNhDRg0ZMHDFwtb4WrNa0Z4mK1w3Zs1ubGyw4sLfGyy48YApqHoT8man5M1bxZZRpDFa2CUE64cMcsr6t+4CE/FBh+KDHFDNXFKE1cd8OHDfCnCVnAy5AhPFWlDs6ZzjGMUYwRjCMJxvy95QhNhGFnlxYszfMtzMcrNa0wt263CzxuVrfI0yZm+HMywtcwApoHYT8m7n5Nzc7NxcmvBWkKUtKUorwz5teCMiD/igU/igd07dfC48LxmVruLmrvaWQhdJgpL8DPTTDLHDChCFDHPtYIWAAITYQwzYcLdjharWLFi5WtGDPEtwt3LJbmY4czlvjYZHLRqAKVhCE/J3Z+TvO7Tmz2nDBh0WjAIT8UFn4oGYYp6IwThnnwcGEhsTSZYx8LCwsLD4FQMBHACE2EYWGFtiZMGK3HlyZVrTLmbLcLDDiWs2WXI1cNcjlk2YgCm0hhPycZfk4zOToz2viYsGSWCEJzrWt64bY9Q3Ag/4YGP4YGTj5E8p0mb3e98d5zM07Z8YYhPBEqT5eO85ooxhGMIiMU55+vGNOACE2EN8Thq4ytMK3JkzZVrTG4aLXDZuwWt2LHFiy5XLHDiYgCmodhPye/fk9/Y6Y8C1sUqSjOtcd7zvivqy5NACD/hfw/hfx1Wr1ETc53u+O5mcT2cN6oIXibKxxaeuGVHBHBCQkMMMeB0JBiiE2EMGLdnhYOca3GxcM1rTJiyLXDlu5W4cTJplwsGWFqzaACoMCuQGD/j1a/j1N68OLlzAc+XHh4MVmZuJq4la7uZiIKTM5uCpxSS5iZxOIpgjLGaaYVSLIiKjTCoprVa1wioVcLwRN5ze7uZKja85vc3CIibnfXfG7uWLjPHj1i66R5XDxPCrggv5bq/lu2biwB8Pwbm5UoBYqgi8EBQixFTcJJIQjGSWK2dFlmyuy3NpstJuaa2bCy2appFSylkMkvGXxvh34vj4Ag8cJhCS2ZXCYmExMSiQiREgiREgARIAECJiRME0hdSmSJAEwCYESRIBEkSTExMCJRMSRIm736POJ94AhNhDdu2xs8mFstZ4s2Na0YtMi1xlzM1rjNkzNHOPLhx4mQAqPAS6E/FK5+KV2Ed2HNC1JQYY48OnPn348sY2xYNmTJiwSwIQTyxnhb4T8Oon4dRceKcMUsFJQRvPDjhn04cta1hbBgxZLZMlsUpUzxw48eMCE8YcWGPl3rHDC8qwjGUSEZRlGAITginXT2YRcICE2EY8bNs0ZZWa1ixb5lrTG5cLcTDC0W4WOTI3xY82JmwygCmofg/4pWP4pS9M9uNZvvrfm1u81VY1Gp4TAg/4bqP4bp6jfDOLjfLnO87vM3qngb8DjwITxRvY+TXDOMyMIkZTlFW+/lpy5wCE2ENXDdgywtsy1kwxNFrRi1bLcWLE0WsMzjE1YY27hlmcgCk4Og/4pIP4pD6meFnOu4IP+Glr+Gluq32NbdwCGx1VwsJYycLExdrBwcBCAITYRiZtnGNpkxLWmXK0WtMbfItxM2rJaxbNm+Rk5ZucTfCAKcSSE/FJ9+KS+DTwLxnDLkypXThEsjkSpXBwdWuGMhPwzSfhmnpNmrKLHo0tKcUbUxMkoGW2XDg22hPLHgmcPAeGM4wnAACMJp3v0cMZYgCE2EYcbnM4YuW61oyZtFrRpkcrcLJhhWsWjRm1Ysm7DC1agClcRg/4oQP4oNcY1iOES6uPXfcCD/hgU/hgdqp4RiIreo2yAhsaUsCqZWHgYWBiZWrgoWEngITYQwb5WzRq5xLWjds0WtMuXItw5XDNbkcNGWHIxw42OXMAKTQyD/ikM/ikN68oxiZrdgIT8Mfn4Y/dcdOBCOBqAhsYUsDAV8zO1cDAp4CE2EY3LNgybM8a1k3YOVrRq2YLXLDE0WtMLjHiyZHLbK3wgCmUXhPxQGfigpxWtklkxWwUhKFYaY48ePWCD/hZO/hZN6YdrjLM1THTnqbz1hsOR8HAUsjCwsDBwUHAoGJiZubQMBdAhNhGVjlcZcmVmtxOGmRa0as2i3E4cuFuXKxxZszhriyN2oApRDoP+KfD+KgfVct6nPDM11IT8MHX4YWYxthpC+DAzaYbJ1/AwF3FwsXJ16BgJICE2EMcLhk0csmC1vlzMFrRq2yLcLJy5WsmbVkxxuGrdu0xgClAOg/4pZP4pZbrGYXrc1zCE/Cy5+FmllhpjK9sVtWCGyxguBi62Hh4WPt0DAQQhNhGZu4xZnOFotx42+Na0cZsa1ywa4Vrlk2Y5GDRxiyOMwApJC4P+Kgr+Kf1fFWeMyIP+FkL+Fk3N884yxACGzZiFH2sjVyMDAyIhNhDBk5y4XDDCtcYXGNa0cZcy3CyaOFrPG1xNHLJzjYZcgAptH4T8UTH4oq9GPEbsMoQnCNcerPKZJjtNnkCD/hLe/hLz8LnyOm8XUTN545zxmM9s9uTnoITwNSkeHlw3mmjGMIkYIzvy+LCMOIAhNhGFk0c43DZgtbuG7Za0xZGS1y2wt1rBu0Y5cjVs2ZMWgApbE4P+KKb+KKfseA1Bbm3u9oT8Iqn4RVbYo4pUgjWHBpnnhwiGyZewcBcw8HAwMDAwsPP0MFCwU8AhNhDRrhYOGGPEtaNnGFa0asWC1zmcNVuZvkZuMzHK3y5MIApqHIP+KQT+KQfEdHCKM3xzx57554432jlw4IP+EJT+EIfljG43nnnnnOUw6X4E8NXjuIXkjdmrphjIYI4o4I4I4Y4787AgxwAhNhGZm0xOGmNstxYnLda0b48a1w3zM1uVpmbOGOJs4ZsswApmHYP+KSj+KSlyqOk6mb3nfPfHd3GfE49ugIP+Dz7+Dz942PB4ZvOeN5lNViul9tuYhPEWOLg8PDOcYkRGMTDl6sUMACE2EMmrNlkc5my1oxwtVrRm4aLXLZq2W5MrhrlxtWOLE5YACnIig/4o0v4o3+U74drRCl1KMXEZiZ3PNndghPwcQfg4vyYa5uLgmla2bBmlBXDlz48q8bQtKECF4cxscWdvphjIIYCKOCWSVBPFGv08MMNYITYQ1yNsLhnmaLczXJlWtMjRytc48WVbibtsLZq2ZuGLVmAKcCCE/FJJ+KTXNhpow5lpQhWOOePDlnjRk1SyTxUAhPwYKfgwZlurovgnXLXPW+GE6LQswVyYYYZ1hPCEJOLpw3rGMUSJOEYp4dvHjKPUITYQwa4sbJqwwrWeFw2WtMzXEtc42DJa1YM22Zs5YtmzbIAKeCSE/FKp+KUXHbDqnZKcaxwxvOt5YaTlO0dW3ZnzXsCD/gsg/gsV1jfDd768d7Zw1w1imIzjmxnhx5c/CITyt4DvXo46zjFOUQhOEYpxTnPDxcMacAAhNhGTE0xM8zNytct27Ba0zMMy1zkZNVuVtjZsGebDlYtGwApWEIP+KSD+KROqiOUxHPHPnxCD/giW/gij6RwziZjj05rAhsbUcLBU83DwEPBxNTMwEDQgITYQ0YsmbDJkZrWeNw0WtGWJgtc5sjZa1cuW2NnmZ5m7doAKUA2E/FOR+KclgraNbXw03oT8EqH4JUeLLLelaZraMICGy1g9A3sTEx9fBwMBGCE2EY8jXC3Yt263NiZuFrTMzyrXLXLiWtMLlribuWuPGzwgCngrg/4oyv4oy+/Y0qIzUrmaqEVVWtc2M65q3YCE/A7p+B3W13FpjTpLFkxZLShfDfTfHOjFgzZKShHDXW4bCITx10UerlrGKEIoRiIgjKKEYIzjl8BgITYQ2w5GDDKyZLcbDFlWtGDHGtcNmLdayYYnObLhZuGONgAKYBSD/ikK/ikPrhPiOEY3PHO+tXdAhPwJ4fgTVtiw0y3y573rHEtiy5CGzpiNN0MTBwMCgYGAh4fAMFBwEeAhNhGVizc5sOFitYtWbha0cMGK1wwZZlrRq3btmjlqzwtswAqZAsABg/49mP49mWt8OPDic20yu3OdpMRUWiUIirTKYRVQmEwliKmJRCdTiZuLmaqtU1KLkVwdtarFTS4VWJmJiZXGatdzmLuJXNzucxJU1c3m9zZERcTznjMJjBmeeuPZjliC/ieT+J5Xv18PwefB8PwbnctkrFRU0Fy2LnebyoZubE1m5i83LLy+L63xZbtvPOIV5ebbZIC7uVllzZpqNRU2ypZprVlYxY3YXMZMkyY558bHkIPyOER3XNpm4zEhIBEkTExMSmJgmESqyriSJTARNXV1dSmpAlExMSRKJRKLqZgJiJCYCYAIkAAIkABK2c9/VmnwYCE2EYsLhlmbMMK3K5xtlrRoxyLXGNywW4cjTKwwtMWRniYACtkBjAGD/jRm/jRn1tdOvR16OvTuWvEoLm7mLiIqZjMxM0jAmZSRDE0miJITBCoREwkKmIsSiEESkIgiYuDOJrHPlzCC/i6b+Lp/l+R8PwNxuLJJclwiZObEljOccsTzzZJySM1VXNRLjC227u3dW3IyStuqtxZ2tomS+K3Nbee/GoPxvQjwePHObmRMAmJiRBNXCQE1dTAmJRcFXEwTMTACJETF1dTNXVwEwAiUxImRFxM3vv49PgAhNhDPM5cOMbhitbY8ONa0YMm61w0w41rlniZssjPLjYNcYAq6AssBg/4sxv4sxzryjjqmN6turq9VFImSbxEVVXEpbiLopEzS0WLRcJRMXx8Lw+nXp16deXPlz5c3TqcOJrYYyAAAA69OfLv28PwvB8Dv28PSZmroiLWKYjGMCrLxKkozx8DweXMcuZaD/g1m/g1nOGO/ldaYxwcI4ThiYqJESgtmbu5zMzM1JF2zc3MRCrhcZmZu9b1vlz6de3flz1trZrZw4hx4AAAANb1vp16denXhx1KouiaiaqqqYi1mauomCZvN5uY48N6HDicQg/G9ScejzzdpVeLq4uYmJi4mriZiYupVdSRdLq6mLiJRKEwmEokiYmJAAAESiUSAAETBMJiQESJqYzQmJgAATE1KaXVxczz9vwYnACE2EYsuJpiy5XK3LjYMlrRi1yrcWbHhW4m2Nu5bMMbTJmxgCp8BRIP+L6z+L63v23p37LrOInpfS4qbmc8enXlz5c9b1m1ktc+TrqbXcRcY5eD4GrQAg/4dZP4dWeM9OocufLn278NrcYq4a3oq5jwatcVEcufJWoqqRec5zvXk8JmD7ewrz+a4KuNri5reM1dSiQi6lNSBEwlWauMzv4H4mSE2EMcTZwxxM2q3GwYtVrRi1ZrcLTKyWuGmXKzYNWbPG0ygCo0CrQGD/jR2/jR3Hbu5cw79nXpx4eHF3lKoVc5m7mKrSkTebTDU6qIlcSaamKi6tSFRF1MTMRNTUyMphERESlKbpU4uErJipiEoskvp18LITcpvW+XPlzCD/ge0/ge1A58giQcrxColdXEaYilzMSisRRczc3UYxFRFxuEIVE3c2lFKmV3a6nE1K7nZMViomMt5yhEKhlMWXUSqU3z8DwdbpiCs478OO9RIg/S6T4fW6QRM3a6yCJhEomM4zUkwAiUSiRNSKuriYSETExMTEhEl1MXUqurq4BMESi4mJiUAAmJgCYkJl4PuyesAITYQ3a5XLRmyaLcrnDmWtGTdgtws22JayctnDVk4bt8OZgAK1QKFAoP+Pcb+PccAdeni6mZTMTMJTEyTJcEwpKMXEIVNWRdFIiOHi8ExMIilVdTMSqxUourRKYXRVoiU1aJFW4ceXPwNxhrVcKwlc5IVSLnLimJiAu7m1xcVcXM3mZuITUibiCEExMXVXUxnHUm5qYJm4TiNTydrwIL+PHP48dAHnxpNSoCblBm5SykSpULJDLLmx5+bsTx3hHNjIlXNbLLFFTVVbJJNm7O/H8XxvHnN8bLLrbLEqx2JeN5W5qViBU0q73d777tqXJ1l5MzxzGJD4Pl+T5fk+H4PedylcXjJZHR5AIP0PEvHi8czuZuJKtMJhMTExMSRIAAAESE1cRIiVXUkWiQiSJiVXUhIAiQAIkAACYAAAmAAAiSJiYmauJiYIkCJAARnFxMTASmc+D78nsAhNhGRy3cscTJityMHDFa0YYnK3DmwuFrRphy4mDZm3bsHAApnIIT8fPX4+e8eIhkbMWLFigrlw5c9749FZJSRg/4CQP4CQQ462zNpiMRiKMbrcRugg/hry5zxvd5i5i6zEgm2/H8+YwAhNhGbHmbOcjBstcNsrRa0xOGS3Cwy4lrPDmxYcWNg4xN2QArHBPYDgv8AJAH+AEgEWNwPl+QHxfH8Xx/N8/xfH9H0/R7lnw/N8/0fDEJZUphZFZslqtuamoWwlNy2ypZ3AGbiypsgFllM2TU3NIlBQiyyzcoAlACWLFzRmiWCbJoGazc1m7ipYSyygBmm43KhubiwLFixYSgs2Tc2KlJSXNzc2ECyguEUUsm5uNxuLLCo2TcssEsVc1KSlgpKDWbLYuVZsqFxLVtlEhk558WD5PlePPjt5VCD/gFc/gFdHPk58g1sETMROM8ufK01x8DwfE4xBE1CLxNETCIETKWauJJLJi8TUIRklEYqIgzczc4mIiUSi6moRcStCBFpmZSTEqtdWLiaW4+B4PLn069u/icUxz8Lw+3fwPB8LKpCYzEXEJIlFTFZq2Y59u/jc4pFZiUzMTEQRMlwhNFSSqbqaTS5wtEquYSmJiLxCETBMKmJiYmLiaus4smaZpBMymREQRMrYzSJhZKIvUsXUouriUWgmkQq0swmai4Ji4IiaQibiBBFyzNxKaqIVEZubm749u/LmIlz5cZ5eLpMgILPwV8fxzJwl753bbLCLKsqLmwsWWWULCW5SblQsFCUJZUqblSy5sqbm5sAuVcsWWVZNgLABLLNygAAAFgSgBc3NiUikpYBKAXNypSWwFlli5QAAABYsLFiUAC5sVFzvKLlAALLLLBYJViUSgsTc3KJVzcoAsWAAEpYXNypVzYlSpQCzZu33+A/wHc4ITYQxxsWOLGwcrczLLkWtG+LMtwtcTFawb5sThw3xMc2NiAKkgFHg/5DUP5DUQAzjjFZrNXq6UcufhbqYi4uEnPwPBJ47ubhhw5Dp1cueoP+J5D+J5EAOXPyOuqgmM1nLnw47WVNVGBnWzrG7XEVXDA6dXXp4YCE8FY41x3vOMYxIoxRIRABCIABCcpwBFNh8DxjLhAhNhDVvhYNmDbEtw4WLFa0b42q1yya5VuVm3b5nLlo3cYmwAp0JYT8h2n5Dw8jDqw5s/Cy4EbwnWeFVGcICV9WfNnzAIP+Hiz+HjGmNde3ftzxxbvN3cxFIxEXy49M4IPHwBrw7zOZnd3KZRKJi4mMr5+j4aOAITYQzcZsuHMwyrWjnE1WtGjjEtxY2Llbiws8mXGwaY8jFsAKciWD/kPE/kPF8DM8uPDdZc1d7tDGMdMIpO9c93uD/hzQ/hzR5ZnlzxmM1bvd3N4rHgb6YiTrrnnOQITrbJOPpnjjGMYThEIECME44ejnnAAhNhDjG3Ys2WNgtxsGbFa0cY2C3Dmb4luLHmaZmGHC5Zt8IApuJYP+RBr+RCvonsxdW69Otpk0PCzQ8Hlzc7CD/hsE/hsBxw48LiW7s8XUqjgNUmY4zHNkheEsWj0M8cMMEIEJBCghgIY5cbk4I4tAITYQyzN8WTFmYLceJxmWtMeNmtcYszJa2cOXLBu1atGzNsAKiwE3g/5D9v5EAeB4nHExc8+nXjM3Ko6HSKSzz6dZzuE05HibVPft3IP+GnL+GoXwBiIlOcZ7ym4jHQrCLXZ3ubiarwOfLlXPTny5gITyd4BjHwDhjOE4BCcIyjCMAEUIk4RCCEZ6eyR4ACE2EOcuZhkyMWi1qwzM1rRhmbLcLJrhWucuHE0atGLZhmcACm8jg/5EGP5EGaRmts8PD4EajTgpVzG45zu+IIP+GN7+GN/x9MxeHgde2tVGFzu93u7VtOZAheHsvG1MsEMMEKCEgQIIYIUKOWnXoYIQITYRhaYXLDI4yrcuHNmWtMLZitcYXLJbib4cWXFjysXDTCAKWhaD/kQM/kQNOXNvV63Sdc/A5gCE/C4J+FwUwYWnRwbXjBSeawCE8DQjjreuG84znOd8vLywhkAhNhGRjkyOWuNktasMWNa0wuGa1yzwsFrDGwaMWeFmzwt8YApODYP+RH7+RHHr0jnUbTcgg/4XGv4XE95ZzTet6IbGFPAwNbJwsbYwcHARgCE2EZsjBuxcZMi3HlaNVrRxhwrcOJy2Wt2mFgzyt8TRm4bACloShPyHufkPdSwZeRjtSdMdst8OUIT8Kk34VJ2HZj2VtBDDGuWuUIXijPw4PD00wwwyx15e2OKQITYQ1cOcTbHixLcTho0WtMePEtcMmLdblyucjdizbZmThyAKaByD/kQc/kQdHkc9Qtm88b4sxfK6xw4ghPwowfhRhbt/EzyvhnW8U6SlTJXJGMccQIXhbGwR4vIywwwRxQghjU35eFBlACE2EMWrBkxZYsK1xkbZVrRk4bLcLRxiW5srBkyyMsOPHhbgCmQcg/5ELv5EGedcN6mtxxzxzu1xPbPgTACD/hOs/hOfzVbm83M7UrVYcN6zxIXjzXwwaueONDCghQQoUst+RnQYYCE2ENMLDNkyNGq1szaZFrRhjaLXDnC0W4mGHIxcYsTPG1ZACm8kg/5ERv5ER3KePhccBtu7uZmcTWInhZvXcIT8JZX4Sy1LZc2FGcaznUQwWySpKNM9NZlycECE8ZcmMOnjvOKMYRIRBFGM4128edHUITYQxZMmjli3aLcjNkwWtMzfGtcOWTdbjbMMmXG0c4WjBwAKcCKD/kQc/kQdDpvpfS6mb3fPjvjMzwcr8AoAhPwiwfhFhN2/lacl43jjvOsa0jSVlo2yyb7XhdBgooMXTXTHGjRkKEhgQww14fFoIdMAITYQ1atmbLNmZLWLlsyWtGzPItwucrRa0zY2+TK3ytGDFyAKaiKD/kQM/kQNDXDPJUM3fHeeO5vGeU+Bx6CD/hBq/hBrDlwurb3x3m5hjVarV9OPM5iE8PZYQ6eWc5xThGMIhGEys8/TjOWwITYQwyOWuZmwZLWGbFkWtGrVutcOHOVbhwtGTnG4YtWrFuAKZB2D/kPk/kPlOnXtnhKLXO5Tmt8gAIT8HfH4O7cbZt0YZQjFPDetawUjuACF4KwMUOTwccsaGFDBChI468biYYGqITYRhbucjXIyYLWTbFkWtGTfGtw4nDlblzOc2LMxcZszVuAKWhGE/Igx+RBnBCldmHFOMMtsccaD/g4m/g4n7Z4b6TiLrnOc5IbAUNBQMzLxMHCwcPD28bBQsaAhNhDbNmaOGjRotY43LBa0Ys261y1csluJm4csnGNvkYM2wA=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FHAOAgAQdA5oBVAEQKdtLRNOk1UeOeMJl6aKkBwMKSBBE//8DRShGKAUDOAtkGSAyCQCAgAMBe8IeRTMJAICgAgHhwx5FOAgA/gMAAAAAABHl7MA/ClsThPwA2fgCBlKeaXAwbMWSlabcefKAg/15X682ccdeDHgzvMZ5a1iAhdxLKwdNNMcaeG3TxSxWACE2ENmeNhmyNMi1g0y5VrTLlYLXGXHmW4cmbDjctW7dywZgCm4hhPwIffgQ/0zXzMmDFkpK7DfPjz4ap5GjEyUwAIP9LJ+ll8aOmeWXHjnnvebnNTUVGJ7S2gCE8DWo5ePHOs04TgRRCM45+nC9OMAhNhGJtly48mPKtZtWzJa0ysm63FhYY1uJs3yNGuRwyYs2QApZFIP+BOL+BN+/C59pxCJzbeLiwIT52L53nZTFxIZISmvjnnvly5yF4Ivijy986OFHDLLq4YUgITYRhcYczVvicrWzPG5WtMeNytcYsjRbiwsmjFk4w43OXMAKgAEsg/4Gpv4Goc9u/K+WeU1Exd5vnvebm5w4VjHKtU5ddZnig/zRX5pnpvXiV4WOFTO+e+e+N8ZTWMa4Yipcbvm53znIhPAlLT5uON1UYokKwRgJEIwiRnHD4BjWWIAhNhGFtly4szTGtbMGuNa0bM2C3DlY5lrFoya42LPEzauXAAp3J4T8EFH4IHcei+HhZ7RleOGd8NYzhHFDRDFghZCcsMcMaoP9At+gbrTbnXFkjFa4VrGKi5m7241x573YhORyJR4eud1YowjGAlGEIiKM66+qnLmAITYRibN8bjE3ZrWjlhlWtHDfMtwtmzBblaNsjTMwytsbByAKbSWC/mYL+Ze7J58eZVO5DMTHKvO+vNbQg/zqH50fU9uPDa89Trz3nMziOGHCqp0zUgCF4GtgnzMs8ccKGCEghAQwQo5cPlYYYNMAITYRkat2znDkwrWrZu0WtGTJgtxYWbda2Y48eXIwzNsLluA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HHAOAgAQdBPIB1AEBECnbS0TTpNVHjnjCZemipAcDCkgQRP//A0UoRigFAzgLZBkgMgkAgIADAXvCHkUzCQCAoAIB4cMeRTgIAP4DAAAAAAAR5ezAPwq/ATmG8jbHkcjp5WLo4uViYOKip6WqKKuqqiiopiYlJCOhIaEgYWBj5OVm5+hn6Wno6udn5GLgYaKlJqGmIyGjAIbwf8eEE+KkK6WsJ6soqyclI6Ih42Vo6epr62pqaWfn5mRlYuLhYGChoKQjpSQnJCQmIyQjpKGlIKSjIKCAg/gTEefN3NzMzMxc1JEiJiYRaaurIlFxec+b4e9cACE2EYWTJy0yMWS3M0wuFrRuybrcLdiyWuWuTHhcN2bBk0cgClkRg/5Hjv5HhZrhx1ExxxzjfTaF+Gbj4Zo7rMBBVDLHg4MLffjaQIbJFrCr2Jg4GFg4WTp4EtAhNhDjJmyZsONmtbtmTda0w5My3E4yOFrbG4aYWePE5ZMcwApnHYP+SNb+SNlDDgpWV7vd7mUeF4fhXyCD/hqw/hqXqOPgc53u+95vjDUajhNHUIXgy+Fj8fLDDDChghRQwEMdejhjgwQhNhDPEyysWTZgtyM8jha0zZW63E1bZFrJnkyuMuXExyYsgApxJIP+Sej+Sf+q1x6RrEVMzfFZWdaUhfDjlICD/hma/hmHxXLcbzz3vjvjJjXDl0xqMZu+t7477oXjDRo9THTBGhgQxSyQgCGGG3RxocIAITYQ1c5sePMyYrW7NqyWtG2XGtwtMrhaxwt8OFrlyN3DFyAKeSiD/kqM/kqFu+0b5TUru828XVpnUVqNVGr1d7mQhPwvOfhe3yYtmBijSs53nhxrY0qYpYLSjGePDrbcePDchPEmVHf0ZxirKcIwihGEBCMIoq34vNHQITYQwaZmTLG3arWrVhlWtGTnMtc4meVbha4crdrhZ4WjVyAKeiaD/kuw/kup34m4hWU5vjnNppwrhHCMSjjreciE/DBl+GCfGYZ3wzihDBgxZMmDFLBeWWt8ddcdMbznMIXlDgGW3QxwwoYIUEKCAQQoSGGGOPA6WBBhACE2EM2LJkwzYWa1vlyZFrRm1cLXOVlmWtWbjLmcsWLZzlwgCmsig/5Mnv5Mkc1z5WtZ3xERTRUTieFxIIP+F1j+F0HeN8tk3zT368+N3GOHDlXTfbmjIIXizPoNPXDLChAQQwEMEcM9+lijYgAhNhDlyxZ4WDZotzMcuFa0wt3K3FhZZFrRhiyt2Tds3yYmQ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THAOAgAQdBMwCkAEBECnbS0TTpNVHjnjCZemipAcDCkgQRP//A0UoRigFAzgLZBkgMgkAgIADAXvCHkUzCQCAoAIB4cMeRTgIAP4DAAAAAAAR5ezAPwqJATGD/jW+/jW/c76c8a8HXC68LZeZ8OYuMY1HgXUbZubrjwHTr4CE+oi+ojSning07MeHNnvWEUMWHNCkowrjtec5xgxa9V7AuITwxjlfo4Y1iijCKE5RQjAIwjCKEUYEY4fAMay0ACE2EZmzPM2xM2y1m1cZVrTDlbLXOZm4WsWrXNixM8LhhhbgCncog/44YP44ac7xzxxxetY1rGsKzM579OurioxF8N5Zg/0fX6QvE+BPadRFzPG953dwrtdeVdVczzx1zvKE8HVw5Z4bxuminCMIxhGAQIynOvdxzgAhNhDbGzZsWzFotaYcTBa0yOMi1w0c5FrLK2Z42jXEyYZMwAp8LIP+Nlb+NlfWzjwurp06+Bzm87u1R248OSpTz5c93yuuwIT7lb7lfLkKVyZcmUa7MWfRSNDHixznGEaSMlb4seGE8IRhfj5b1mEYRhEBCKCKE4RTw+AUW4AhNhGFw5xZMbVitxOMLla0cuMS1xixsVuJiyZ4XLHE3YMWgApbE4T8b/H43+claXzVtNWLLgvuqIT68j68merVh0MEU7yz121wgIbBEHEQdTExaFQMLCw9/BQsFKAhNhDVhkxN2TVstYNMjRa0bt2i1w4y5lrFrib5mbLIwytMgApRDoL/ABNp/gAm19b3Nw04hfaBe0Dwk9uOnjknwJhwhsKRsBA2cHExMzUwMBA2gCE2EMXORjhyZcy3JiyZFrRy2xLcOZziWtsrDIwx5GrFgwZACkULg/45yP452avHA8BIg/2BX7CXhTkbxkCGsJAo52do4NDAITYRmytGTbGyZLXDdg5WtMTFotcNcTBbhxMnLJs4a4WTHKAKdiaE/HTR+OlUljpjYZzhCzgQwShGuHgy33vWFGiGSUiE+t6+trtLFfAhWWOOHSz1rBDJgbISlGM8ctOPDcCE8EUpHpzyzjGaJEQjCBGBFOvV1xjjITYRjY5GeNtmZLcLbLlWtMLXCtct2LJbkcZMjNrhbsWeFiAKTA6E/HmF+PMM4F8EoSnhnrCD/PcfnuR4etzyuI4Ahdkgjy9c8dOLx8KAITYRly42GVrlwrW7XMxWtMrFutw5cWNa5ZMWzdg0Ztm+ZwAKSQyD/j1A/j1RxweFwaxcgIP9AF+f3jq44vawhrqGgIGjl5WzQKqAITYQwZuXOZg3ZLWDNw0WtHLNitc4WWZa2xtmDLJkcsWTXIAKVxOE/H59+Pz83a7RpMnTHknaAIP8t1+W7OVcnCoi3HfffMCGwtJwkLUw8SgUGiYm5gIGAmAhNhDJy1ZtmmXItctWTBa0a4cq1xlx5FrNnkytHDZo2zOXIApRD4P+QI7+QIHcVepzjrre6IP8zp+ZniampvHh8ufWwIbBULBQdTGwMTFytLAloCE2EM8eFu0Z5cS1jjat1rRi4YrXDbNhWtsLHM1csWbjLiyACkQJhPyBYfkCxGJj4ACD/LPflnxpvgCHnUAgETqMRgsAlgAhNhDhi3c4WmNgtwsMjBa0bOMy1yxaZFrdm4YsGjHI3wucQApzJIP+QXT+QWmM8PB4cYuaPGRiZvPg8PBRMYYxEIT5ej5deE8F6VhOeM4MJo0wWpsSlGLg6tOHDUCE8OZZT5emtU4RiEYTlCMIwinPP3ZVlwghNhGHKwZY3DFotcuGbNa0aYsS3FlauFrHHlbMnDBjmas8IApoHoP+QzL+QzGnLrqcTizMbZSnHPlV1YCD/Lcflq4wvG5vPO95zkxGsdufLt34cYXga+Bo4a0cKOCOCOKOKGCCOO3OwmUAITYQ2c4sTBy5YLWzJu0WtGLBstcZHGRa2zMs2VjibZWzZmAKVBCD/kSS/kR7qJ7XVzPeOPPQhPk3vkz44L4ryYZY2OnBhsOSqBsYOHg4ODjaeLg4CKAhNhDbG3xM22Jqtx5szBa0yNsa3E5w4lrDGyaNHDBwyZMXAApTD4T8jBX5GC98rxyynDRPJLAAhPk0vk04ap8KeKMa1x11gIbAxAU8XDwsHG3sDAooITYRhb5muRg3brcjByzWtGjPItw42uFazyMXDXKyaMmjVgAKTg2E/HuB+PbVgnuhLFhw5cqD/XNfrleN7XmFa0CGxZQwMDaxcHF3cDBwEgAhNhDDC3bt22VktYtczha0w5sq1wwbMluVm3ZNM2ZvjbMswApMDYT8fDX4+J8TVDJikjeYg/2C37Ae+bfHG9sShsMR8JC0c/Ez9Kg4C2AhNhDJrmaY8jXCtxN2rFa0cY8K1xlZYlrdg1xN3GRvkxNmgAqAAS6D/kEY/kETuLqeV0g0qJq8s5Xi6lx8Tiwi46443kCE+nu+njhLTys9IrznlrhjhlO1KYqYIIKzve95441lXAwYAITwxhlHq1vGqKaMYRIIQjCMCMIwRiqx8nbGUiE2EZGzNphxMmq1wzZ4lrRhkxLXGXIyW48OPFmyM8rVs3ZACk4Pg/5D2v5DxZvvy7m+QIT6Or6NuEL5KyllhnNYhr6GQs/HwcXEx9ag4KqAITYRiYY2bjM2YrcOJriWtGGRitcNcONaww4mLhrkZNs2ZiAKaiCD/kTG/kS7u3PluhrVVERed5m16jPiZIP9Fx+ibm+HOMz3PLi0VrljXKabZ455gITw9plp4OWc5ozhGE4IIRgnHX1ZwjygITYRjw5WjHIwcrXGLJlWtGLDMtcM2eZa2yuMmbC1YMGmZqAKeSeD/kZo/kZp5Z5b4Tqaubzzc+N5u8YrwK6dNVVbznjkg/zVX5qvzt9GovOZ554zzTitarlOuM8c54ubdIXhDDwtLHHHDChghhhghQQIkAhRwx061CwwITYQ5zZGLHK2ZLcLnDlWtHLnKtxM8OZaxwuWbDIxxtcjZsAKyAFShPyP6fkf9jK+iOClKQTnjZ54ZZcFcDJDFKzBGssds+Dbu36teDCwTkggnh0YZynCuCKMIRhWl4ynknSE+cY+cNta+qtsq+G9742OGHBHIzQpiTljtWNL4L5MtK2vKbDFekWCUN14wXvG9bxupGktWnRppECE8SaYurlnGMYoxjGcYxgkhO+W6WTNkzZsiOXHXDFNGKMEYQSihGEUYIhNW/fihwghNhDHHlb5GONktZ5m+Na0a4ci3C3YtFuXJizY27By4zNmwApjHIT8lin5LFWnJrzVyQzUpaeOufPXGjmhoIP8th+WxY4ceCJiaulVU4vNc/BAhdZRJLkbZ4Z4JYIUIIYZdmhVACE2EM3DTMxzOcK1u5zM1rTNkcLXLdllWsHGNq3YtceRmy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QHAOAgAQdBO4CtAUBECnbS0TTpNVHjnjCZemipAcDCkgQRP//A0UoRigFAzgLZBkgMgkAgIADAXvCHkUzCQCAoAIB4cMeRTgIAP4DAAAAAAAR5ezAPwpXEYX4onPiidMVhosRJFNbHbfTaIP9RF+ojPBvnFtZx2vVgIaujoCTh4+Hh4GFiY+jg4BfACE2EMW7HG0xtWa3M2atlrRxmYLXLPLmWtWLFizYtW7Rs5agCncjhPxc0fi5/w59WHZLZg0WsTwzx3y1z1wxrJmjiwSshPoOvoI5Q0TwVjW+GuPHjw4c8MNI4KYsWCWicoZdgITw1la+DedYooiMIxgQiTrh5OWUekAhNhDJy1ZZsmZotxs2rRa0ZY261y5wtFrhjjcYsbZuxZZcgAp6JoP+MOz+MNfN89c620eFWKmL3fg8OtTMIanPkb4AhPonvogY2x2nG8c5x4RLYMVq8K8JyvG2vgY8uTXMheBsHFPmaY4Y0KFDBCgggQxQxRoUNNubhgZ4ITYQ1cZcjlm2brcLBm0WtMWZktxNMOFa5YYmuNk4b5G7jIAKmQE4hPxr0fjXpaq3yXwXXVUqY1M9p3tCUskNFNUMEYZb79u/LlXpmluybLCE+eo+epS2V3TohObHHgm/LXXDCwSyWyS2MC0KQpHJGE5XnfPhnrYQhN3QU4+e85zJzVx4895WyZs2jVSE8d7zmijCMpwjBFPX1YnSITYQ3xtHOJhiarcWNjlWtGDnCtc42DhayY4W7jCwxscmRwAKUQ+D/jiy/jijusc+W7rqXICE+g0+gdrS2G2GNN5x4oa2jEBUxMPEws3SwMBA3QAhNhGNw5ytHGTGtb4mGVa0btHK3Dia4luLK4ZuGLfG1at8QApkG4T8dH346P+Dirmle2aco1reOGE5ZhxMoIT53j53ndPPk07Nuy8o4K2jFVpGuICE8HTlt04cM4zjCICePl6YsQAhNhDJw3aOG+bGtxNszda0yNWy1w3aZFubNlxM3DDI3zZmgApYEoT8dy347l+Jhrmy4MLDNjxUpICE+Zm+Zn0Yobr6IxpWOfDn05SGop6AUcWiUOh4u1gYFOAhNhGZvjYtm+FutxtXGZa0yuWS3EyxMVuVo0ZOGjRllyMWAApbFoT8ek349SYTvqaMGjJShhnvw2vjg/zm35yXhc63GUxdS1vv068QhdZJBLlaZY4yFBHDTpUcGUAhNhDlljaYcebMtyuGbBa0YYmi3Cxws1rDCxzM2bFwwZMsQApHCoT8ciX45L6S0KYNF4P84t+cVJdOrYCHr0bgkJos3g8AgcuAITYRixs8bjI0YrcOFliWtMLXEtxNcTJa2ysMOJphatcmTEAKVhCE/FVt+Kq3Fi2Q0LVzxy4Z4YT8P634fv5WwT2XtKqGGeeGtoiCh6WDgYeFg5erg4CBriE2EN3ObHha5mq3G5w5FrTDkxLcLnNkW5mzPG1Zt2WHC5xgClwThPxe+fi9942O+bDTCvOGG1o4JoT8RK34iV5WhwI5r4oqZZXw49aGkKqETcfCwcOg0TK0cLBQd0AhNhDnFhaMcLRutytMzZa0aYsa1yyZZVrFjmy48bPHhxMnIApxIoP+MRD+MQO414PDczMLrTTRHGNp3ynj4nWE/EeR+I6msJY7Y4ac2dxZIrUyYMEqQmvOOVnAhcpioIcnTPKjRkMMEMEUCBBClr0MsUeaITYQ1zMs2bC0bLWDdyyWtMWXKtxMWTdayaNWbPCxZN27RsAKowE9hPxp0fjTX08yGXFjhhrnnhTlKVqYpWSjFeN5Y5Rm4F7SlSascNY3hONKwyYaAIT8Rp34jR77oQxTpVHDW+XDpx5cM42xYNWLVTJWlV8qOeM5ShmwYsEpTjWa+ljmhMnWhLo3RrVFGEYRiIoQgghGE4RRQijAIRhGU64+2nDoACE2EZWebJhyOW63E2ZYVrRy2ZLXOXCzW5HGNnkZ5mzTG4xACnkkg/45Gv45DeGY7b1lvnx4897Z1jhXauGNVnpu7SCE/Efp+I/GEdODKrON6QlgtipohkWrDDOuVny3yzCF01C3GyzxxkMEcUCCBAhQwQwxz352GCHTACE2EMWLHGyxZMS1y0x5VrTI1brXOHK4WsXGVyyxNHONuzaACpIBOIP+OrL+OrGs1XPlxxYvpFVVWvM8+nOLQnxr4RqV8b55ub5W8KeAhPxGjfiMzwYZ5LwxwyjTeNYQhS1LWvxMdIxmz0w1hOS1oWjJOm1bfUCE5XElHl5ZznGMYRThGEZRklGBFEjCMIgCM8/ZThzAITYRmbtMuXE2ZrcWXHiWtG2TMtw5mjlbjyt2+Ftjbt2eNoAKZh2E/Hux+PeOtYZMehitKSN74cN4xlPYcKqD/iMk/iMJTvwuOOs8bzvOWTDE+AXQhOtulPj6bznNGMSMIwhGNc/PnCAhNhDFsycs3OXItcZMjFa0wuWy1zjZuFuXDkzM8OZmwwsnAAp1H4X4+1Pj7BlLYo66r7sDgIpIpoEUqPA5LJ4KO/EAhPxHLfiOBuxcHhcPdvpXbOt5xpKWCmKUp4J1sIXVSRYHDzzxwxwRwQhDBDBDDLgcvHFHtCE2EOcrZs3YtcS3Ezw4VrRnhaLcOJxhWuXGNk5bYnLhs0cgCnckhPyA5fkBznaF8VcCUpSIxvpycNrndOUp5KYKYIT8RkX4jA54c2eV2HDHGiliwT6V8i04xnDTKt55wIXUVQT5GueVGhhghgQRIoISGFLDi87BCzwhNhDjFhyMMeVwtYs8bRa0ZuWS3Fjx5lrbGxY4szXI0ysnI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U7HAOAgAQdBK4EggcBECnbS0TTpNVHjnjCZemipAcDCkgQRP//A0UoRigFAzgLZBkgMgkAgIADAXvCHkUzCQCAoAIB4cMeRTgIAP4DAAAAAAAR5ezAPwqPAtIBg/4nSv4nSwPA8H0O9IVMxeLmZqYRURUYYiKKMRE6u05m8xmYImJmJvUxSeGYTV0qIqVXEzUxFTUREXE1cKxekSmMqmZuMzMTMbhurmcZmVyzcTNzOTYhqYtOevgeCOnV4HgunU8DwfA8HwPB8DwTz4L+/2v7/bA522EqWAlFzc3N52LYqWWWVmksolyxvjQFygNk1G5QRuVKlRYgWbJsXAblTc3Bzbm42Us3NxcubmyixuAzedl8eQCC+q497C6qiypRKEsWLLKlABKAAlLAAAAFgLAsCwAAlAlAlACbABKAJVgBvfwH8r0AITYQ4Yt2+FniZLc2RtjWtGTNytwt2DZa5w48rVo4cY2LdkAKeCiE/HLV+OWs27Nuzfu06DVamJSF548uPDhxoqR0SnijEIP+MJD+MJE8Pws4IkleLrERqcIms4zfbrNb5oXOVyxIa44YUMMJCQiBBDFCQw04XJyxQ7QhNhGZlhaZWjBktzY3DJa0zNGy3E2YN1rdy2ZtHDNlkZY8wAp1IoP+Okj+OlXkq4kdOvLnjLwZrMTy4a7X4FuOwIT8ZhX4y8eC4XD0aRKefNt2MOS0JTZc2PKnOsCF1UkWLwMscsaOBCghQQQwQwQwTw35+OBogCE2EZczXDlzNci3CwcYlrRxiaLXGRrjWtW2Fo2Zsm2Ng1cgCscBgAGD/ig4/ig58Lw/MzWNOE4uJmYjWOGO0dFRMEIqCGbXUziKqYWKVRE3ebna1zlvjHWd3m53N3OY8HyOMVqqhd53fXp1OnXxPF8LwwCC/uYT+5hZZc2CFTTsSsqbNXO5cGbGpuby3lTS1lQhuWXNZZZuAsCxLJUq5pLmygCC+YVWrOzViSoqrLKlllEoJQlAlCVLLKSyiUABKlSgE3z8P4Ns+IAhNhGJvhbMMjlytcMMbJa0xsGK1y5YuFrPK4atmTfKwaM8YAqAASWE/Goh+NR/JxaZsOi9thSc65cN745Qhg1R0YJXyYcOfACE/FrB+LVXHwNeC99WumGMbmbbqhKVpwy6MOGGGMGDgoXRXQ04ueWWOFBCjijklkjTSwQwRoZcDnULQCE2ENszho2zYmy3GxcuFrTDicrcLHFjWuXDDLjx5GbBplYgCmEXhPxuefjdLya4aMeK+SdEk6Vybd2khPxV5fir7twsvAhkYJwrXDeeeOO96oXWQSYXAyzxwpYIyOGvQzwsUCE2EZGORkwb42C3Hict1rTGyYLcLVyxWsnGXDmYNcrVu0cAClgThfjXa+NdvA4BjrproIobY8bXeIP+LGz+LG3GWcWmYzy54wCF2EMWLtlnjhhlSz4vCyyYoCE2ENWDDDhZNXK1k3yOFrRuxzLXOZrlW5mDfDic5sOZwxzACoUBKoP+OTT+OUnwuPhceVcKwjO899747zE8I4a6Y6RrEOMVxmSE/Fmt+LL3g8CuvRlljmwxurSdma2DJLJO0U7s7bG+WeOFzmCkhytM8scEaGFCghgIoYICBHBHBHDiczDC0gAhNhDXDicZWuVstZM82Na0xZsq1zhas1uRljbNGznLmwsnAApYEoT8dj347FZI6r2nKcYcPhTrgIT8WDH4sCcUJ7M+K844YbZY8NSFx2UgZOmmVOlrz8s8WOAhNhGJxhcNsjdstyZWGFa0cs2a1y3bMFrDC0y4sjTJlYsWgApZEoT8eb349BYZa5MOK+SEM0cy+gCE/FgF+K/XJCWzHRVnptxs8Iaomini4WFgYVDxtbAwEBfAITYQ5c42uNhkzLXGZgyWtMLTCtct8mVblcOMbFhiYOWbFsAKXhWE/HnB+POFky6suauC9K0wzwZagIX4qwPirBXX6C/BQ1IIYYbVNs9ohbNFFBka4450cMMMdOhpjgxQITYQ4ytHDbK3crWjFkxWtM2PMtxMMzlbjxZWebFjat8eJyAKUw+F+PGr48a8pDBgo4obYqb4LYP+LGD+LGHwr56zbjrOZIbARH0MLBw8LEys7AQdMCE2EOcLBpibZXK3KzaOFrRtlYLcOVmwWtmzRhlZZsWRwwxgCrkBbYT8T9n4n/cwaq0hgjglaVmCmCVsGK2CVGCMZKSQhScIzqiUhKkEi861vfHlnW9Yozwstcue9dOLGAZs+TLo06r49WtwOCCC/sfT+x9QfBtipSWZ2eZuUSWVYlRoblQWO80lhLAAAAzc3nWa3IP1sd+OZmZpJcpTEsXEShKLgmJAiSJRcAIlEkSBEokJtZKCA49e8e0AITYRlxZcjVs3arcOFq1WtMzNstw4WuZa2yNG+FphYNW7dwAKdiKE/GoJ+NR+tqMknCrROevBh4cCUd17cLPkTjeE/E1p+Jqea2GWNix3mjk27MOC0aRw5MuLOnGYhdVNBXj555UMMEKCGCCGCCGGCFHHh8zBLBngITYRkcZWzVuxbrcubI1WtMzHGtcMGGJa3aOGTdkzZt8bBgAKlgE6g/43sv43s+PBz8TPCdZ1dWsvM3Hft5OtrjdxLEY1rh0dq1THPwOMzsCD/iPI/iPbro8DhHgRwUmd3mc54z34cfDriucY1rXDWmLXe9z3x4OrmJCE7GKW3PWs5k4JowjCMZREJwIRACEYRTrjy7dMoeBgITYQ5aNczdkyzLW7FqxWtG2RitxZsLRbmxOcjRo2cOHDXGAKggErhPx1ZfjrFnXXm15mSmLJa1IGGWO815E5Sgghh42dSYCE/EvB+JfG2q+zDknaM61rhnhnes4UlTQci9IQrGu3drw1woTvYm2uHDOd0YkYop0QQghGE6TjCuPvwrLlACE2EOMjlllctWK3M1a5VrTExbLXGPNjWsnLXDiy4m7LK1ZACloThPx3pfjvN0yth1YdFbTSzpiE/Efl+I9uTgX3TyVhW8M+W/BAhqCcR8PFw8HCoODh4uzgYFWAITYQ1csmmNjiYLcrXKxWtMmZgtcsG7Za2zYnLdzmat8zhsAKVQ+E/HXN+OueEeBghSU5Qz0xgIP+JbL+JbPwPBvWUcajOtiGoJxBVsTBwsTJycfAQN8AITYRixMm7ZjlyLWzFs2WtMTZotcMXLVawcMG7nC0ys8WRgAKeyaD/j2Q/j2j41jn4F8NcKrV1xnd3ddenHpGo0nluYuE/EtN+JZeNLY81ZTrO9ccMs4oYM2PFwoykTxzjljlhclkDI1zyyoY4UMEKJBBBDAQoYJadOjgzQAhNhDJvhaM8WVitcYWLVa0aMmi1w2aN1rLKxwtXDloyct3AArXAX2D/igE/igFcuflbqOTlXKO2MY1GKrHKtcIxUi6ioqpXdrmKqcZZz4e+/Pr13zzO53edskRFRmsyvn42ZxcSX18Dwe3fwLrERmN3zHd24iD/hk6/hk7du/LNZ1mMxcTF4mpTJcFTCExMlpRMRKJImpicXVggkqxeJiYTEkxMZwmJiavF0i6yI58PJCD8LwvBuIRuZuUpiJiUxJKJRIRIAAmAAiQCJRKJAAIkRMwALz7PWXiACE2EZmLBu5w4nK3IyaNVrTK2crXDJllW5m2ZyzYuWeZw3YgCn8rhPxsFfjYLZMujLgw2nOcr2nky8bHZGATinG91cVTMIT8OAn4cFc3GjwGaFsMcd8OXg4sfNhOKlsWDBakqRhNOmHOmIP4s8mO/k8bm8kzCYRIRJC6uJvj6fg7qSE2EY2TbKxauWS1jhxY1rTLmyrXDhm0W5MuZvkat2jDIzcACnsqg/44aP44afGuem9XWazN747z1zF1PSu2fCvlOIdt8FWAg/4dxv4dx/I73HGuNbmVxMViOEcKxHCYuLzfGM87yITgcRnvW68ZpwiRgQhAlFMjFXX1U4cwITYRkw5GLJyxcrWWZk0WtGuRqtctG2VbhZt2DFmzYYXOZmAKhQErhPx24fjtx0q6aZ8lc1s1slMEJzwxwznDLkx4JQlBS+CeXhZZAIT8Ox34dj50tXRfROEV2O88bDCMpaM+bJSkaRjDHTLdlqCE43GlDh5axwxmmiIRIRlOEIwjCJOe3nzOoCE2EZszjI5zOWK3I3YOVrRs4ZrXDJzlW5WDJmzcs3DTExygCo8BMYT8eDn48FaFsNsM4zrNg4PA15ISlClJQlKELyy1y48uWM4wzUwYgIT8O+n4d2cU5UrTDK8KxrryZdt8ePDjnGVMGTJowZpZISQrGOmc8dcYhOFyoQ4ee9apowjCJACMoyFJkU5Xb+jGMOAAITYQ4Z4WjJtiwrczXGyWtG+ZktxZG7Za4xZMLPK3cMWeZqAKdC6D/jn6/jn7d+wBuiqVKbmxUTBw4jv2AIT8NaH4a0VrgHBjfHny553nKmTJizYMG7XqM2fZPTmzgITvYIa8s7znVNGE4REUEYACE515PBRj2iE2EOGeVtmxtWi3Mzy41rRxiyLcLXMxWsWDnJlyt22JuxbACqEBQoT8cen45C9mfMbNvMz4JymjOa8bppF9WCmCUIRwzx3z1y1xzrCVI4kqVtfVbDulsIP+Fj7+FjfeMngeDW17zccZXFVjh0PQ41UTW2YSlN3mc3kanhfbr2486ITpbIQ4uWs6xnFEihGEQhGEIoIwRQTlOU4CCKJGd9fLQj3AITYQwZtmbjIxYLcmVk5WtMTHMtc5GjJa1zZcrZy0y5GTVsAKxAF0g/4n7v4n7/A8Hxt9/Q66jEVFRUVXJ2rlwxisVnF4jFUrM3x3xtnhOtVFTeVjCrnOc87zcYnEXfHvz33za6RnM93TqACggv41w/jXH5fk8+GMZ3O5552bNzs1V8bN5Zu82MZuLKs7gxZstk3JuWbmouW5ZRcqG4AD54PxPGeDmbubSmYImCYuJIlMACYEwAAi4CJmpTUgCYAAAnfn+LE+kCE2EZG+XNkxMmC3FlaMlrTMwZrcLXE2WsnLDI3xYsWPCwwgCoABKIX445vjkDhjwNVOAhw02CwFGAkoihllvvw+Dwt9NKCqyrGVYCyigIT5pj5qHFkhwJ5lqr3rpvly4cOGt4JUwWpixQzRTITpaJac9Z1mrGExEIhCMIxY8PVhOnaAITYQ1cYcbVtkbrcrnI3WtGzBwtcMGOVawyMGjNkxbsMTnGAKciGF+PqD4+t8HPLbVLgqsNgsNdIhpwuHwuDrjQTYCXAQQQiD/MSfmJVct9t8rhiCpjNbnN3vXGbAhNXOlh03neNYzIynKcpwhFGenrxnDkAhNhDDIzcYmrJktcuWeRa0y4nC3C1YM1rlviYtWbXE3xZsIAqyAWCE/E/R+J+nNn4lbSxRyRolgpbJg0WzSyUtDBbBKUIIxvGtysYVhOuW+PHe97p1jhw4ct8uGGvgXpKEqo4c+jSVoACD/gYm/gYn7d+W11dXSYm4yvFlSJi6mYqZxMomF4TBEwXQXV0zSETSwd+wAIPziU5vM3MzAiYJSAiQATAAESRIiQEwiUTEp4+P5p2AITYQyytWLli0wrXGNy5WtMbbMtc4W+RawaYsjjNkcYWrJoAKcR+E/HLh+OZXHWF8kOFTdkxWnHLn15cd0Jas0M0sAIP+AQL+APmY5b5ZxETCLpdxm54xnw44gIXLYaKHJzyxxxwwwQiCGKOKGGXF5FHBmCE2EOGOZm5ytHC1hmx5FrTC4aLcLFi5Wt2rJtjbNMTnDlZgClwVhPx2PfjsJ22YdGHFOhecNMo1mIT8AGn4AO6ZMUdkMSlZscMd8OGYhcdjoIMbXPLClQxx359DBighNhGNpmc5m+bMtYZWjZa0asmy3FlxMVrRxmbYWbDC2ytnAApXEoP+Oqj+Orns1ynwK1ieHPV5wIP+Abr+Acvt3dN4TrfDjUbohcRlEGPrpjljjpltwc7HACE2EOcWTJmzNGa1i4zOFrRtkYLXDHCzWtGDFuxctszJsxaACnsqhPx8zfj6JwVw5MeSeiGSlKJRinOc7iU42rKFdm3jVtaE/AIx+ARFa+quCaNZ1nW851hOVMg4k5yiw5eBwbY7zITmbmPPhrWacSKJGEYEIBCJXD3YThyAITYRlzZGubDixrcTBg5WtMzTMtxN8bhbkcuGWXLkxMGuFiAKWRSE/IBd+QEfHSM9ldVsWCko5L4Y4YP+AQz+APm8a59uOrtd7b3PUIThcyDh563nGKM8PJ2o5CE2EMHLbK4aOWq3DjzZlrRw2YrXDZiyW5M2LKywsmbHEzygClcSg/5BWv5BW4xvpvV1MxN4qoT79L79PgRlaGCMpzpPHPLUhrxCTcXCwsLAwcHCx9XBwCuAITYQ5YYWDPIxzLWbJixWtGuNwtwuGDBbjx5mTFm4buMzhsAKZRmE/IWx+Qvmq180tGLFLBCMMc6zyynmzoP+AML+ALO3TjV4uZpmEZrr4Hg62IXHY6CXGyzyxwwwwQwQwo7c3GgzQCE2ENGmJi1YYWq3LkbtFrRkzarXDdm2WuMTJu4xuXGJnmbgCnYig/48Vv48V3Hhjjy3w3pq9ZXu93xMT4HXlUQAhfgXC+BcNhsPkr8JLZFhqLqoJp2DtwOBrvvjwOAyNBIAg/gLhXg+Dm7m5lKZRKJTM55+T4sxyCE2EM2zLM4YOGq1xjbYlrRlmbLXDliwWt8LRhlZuMTTCwaACo4BM4T8d+n48Ddxa/M05KyvOefVr0VlCEIVrHDgwk5DhxrO8IQ2aksQhPwWWfgszoZs/Aw4sNKwrlxY8sbxRhKkMnB4GfNr1ZcjLsvaMF4RawCEydKmHLhreaaMYkREIAIwjKMZRhGOXuwjHcAhNhGHE0Zs2+NgtZMnGVa0yOMq1w5zNVrhuwb5m+VgxasmYAqRATaE/Ibp+Q3WksOTLgz0vCsKyhCzPqjCkcEZJRIzM+LOvWdVcWHjbdiE/FUt+KpfNDTzNuCcowhFG8cquXHXHVGkLUxUtaFr8LLgnGVZYaZ0p6SD9bxt8ePPOcpkmJiUSSiYmERcExIlc76+nmOQITYQzxuMmFthbrWLhpkWtMjVqtcNMrJa3a5MWJywctHGFgAKax+E/IlF+RKfJjhGDLkYcEoWlGU08ejSxY2TKIT8VPX4qb82PPwOCyZW+k4qyStPRr1L2YsYhcxgosTfPLHDCIQEEMMteNvNcCE2EMsmLK3ctG61i1ZtFrTK2xLcOXHhWuXOJk5yOczNq4bACk4MhPyK+fkV5mMeLPmYwIbxUVeKgWloI+RlJWSk02CGmKSBgq2Fi4+rh4CKITYRiZsMeZtjzLW+NvjWtG+FktcsWORa1YZMjlnmbtWzNgAKZx+D/kYo/kYf4xFu/YHibHXwPB4cVWughfioG+KeXI4autdeC+qJFHdfhMLgocCstITR2ow5OPDWc4RAgjCK+Hl54w6AITYRjxtm7Bo0YrcTVu4WtGTNitxYmjhawb4nGPNhbNXOTGAKXxSD/kee/kef6dWOfDMIljnjwWCE/FLF+KWOU9Vr5I0nCeHBffo0gIaWrIGDl42FiYGDgYCJg4+tg4JgACE2EY3LLK5YuGq1k1b5lrRqwcLXLNs2Wtm2ZuwZNczLHlZACk0LhPyONfkcb4WXBCUMODKAg/4qEv4qE7nGJx15dYeGSpAJbEYrHYHAJwAhNhDlq1zNMLVotytszZa0aZXK3ExZ5VrDC4ZtmWHFjbuWYAphGIT8kzH5Jmc7Nx9V8lbTpMqx5MoAhPxR7fij3w0lbFfMxQwMCMtNL5b5wIXaXy1x0xxwwxwRxSwxz35Gs1AhNhGZo2bZGrNgty4WOVa0Z4Wa3C3c5VrfJhbMmbPEzZYmwApPDoX5IKPkgHvukjkjlhY27EiD/iqG/iqLhi6u6O8Ahq6MgZ2Ng4eFiZeXLgAhNhGJy5cY2TFgtbZWuJa0ZsMK1xma41uTFjyYWmNxmcZm4AqNAS+E/IgB+Q/HPmhnwY8GWFVterHiWWWhAhFhXrhrjnHDkrTgbeIAhPxayfi1P28as8E6VXnn1a4w5LHe5S2LNLNS0qQhGEb4MuVrkIXHZKGLNzxxywQwwQkMEZHFHFDIRQiGCFDDPbn4TVAhNhGHM3YtXLfCtwtHDBa0atma3DjwtVrHG5aM8jRhmzZWwApkGIP+RaD+RZfN8ud1dDkpWdc83oCG8Wh3iz1iY+kpZiZjo8n4iHgYeGiZKAgZSTCE8DUhr4dbzmTlWFU65+POXGAhNhDnG4YYWjLEtwsHLNa0bYWS1w0ZY1rZk5cs3OFk5bs8IAptGoX5GlvkaZjRT4BPiMTjsejgvinmgqX5DAiF+LNL4sv4EVc09uAwLB4LM4a+iOaK5g8VOIXUXQR5PAzyxxyxxyoJIopIJc2lwwAhNhGJwzyM2uHGtasmLFa0aMWi3DlYMFrRwwwt8uVzlbZm4AqEAS+E/I7l+R3O2OWHBhwEI6pxMu7fixjNnxY91VKwvj1a1rsGEIT8WlH4tHbVy8Dg5s5nzcHEhSl7QiMWOlaThOSYbdjXqITpcKEeflnWsLwjAQghGCMUIiBGCc75eXjg8AAhNhDFpmaYc2ZutZ42rVa0YYnK3EwysVrltmcMWDPJha4XIAqJASuE/JIZ+SQOs5Y7ZZVlXRr1RpgZK4ryRXjlpnjhqrbDk0Y8gIT8WsX4tRU8mXNnwY1dOLHx8ddsseBg1W2W0QzRpCE8eDXhrnuAhOdwp5cOPDWc4xRjGMSUJQlJCM0Jpr4efnjDiCE2EZMjFrkxt8a1y3zNVrRw1YrcOFpiW5nDBrkcYmbFy5bACloRg/5Kfv5KdZ3Uc8Xcc9bRkIT8Vm34rJcVp8LHihhptjHXPSCGrJiCg6GRg4mDgYuRp4WAgcAAITYRizMHLFyxZrXGZo2WtGrNotxNmTRa1x5cOJpiy4XDBiAKTQ2E/JQp+Sfu+KM4L6dm0IP+LHr+LHnm6ZY3W9CGwNDwErNw8TDzc2gKYCE2EZGDTHiZtsK1zmxs1rTK0zLXLBozWt22JmxZMW+Fo2yACksNhPyXCfkuFBqrlyZcgIT8W3H4tuQaNK9soIexRWApvDYTJY/A4AogITYQ0w5cLbGzbLcLhu3WtMuJgtw4WLNawwssrZvlaZGbNqAKQgiF+TCb5MJzDYdQhvFs14thZVKSqbCHlEShMfosHS4hNhGNuxzOczVutZNsOVa0c5HC1ywyuVrFnlc5nDVi5ZY8IApHCYP+TM7+TM+YdOvCwIX4tfPi19w2HRxYWYCHoUAQmvxeDo8AITYQ3bZm2No0aLcWFxlWtGrditxYsLha5asczRi2xYsTJkAKiwEuhPyG/fkN/1a92OcJ1nVHFv3VwQzQtGhGbHDPO+W8WHVCmSewhPxImfiRNwYdGLHmrTCrXHSvPtvvhLUwbsGaWJZSKNbZ88s8AIXQYKKPJ4OOOGGEQkcEcEMECJEgQwQoSOfC5WGBtCE2EOWrly0w48S3E0aMlrRjjzLXOZiwW4m7DFhwsMzLI2agCk0OhPyLRfkWbXat+KcwhvEaF4jM4aBlaqVgEuJshcpjoIcXg7ZacfjYYJAhNhDbMxbscmHMtYtcuZa0xN2a3E1bMFubIxzMXLhjhYYcYApHCYT8jBn5GG8mXIZMoIP+Irr+IsPUScuYh5lDIBDaDKYTAYoAITYRlxNW7DEwYrXLNuzWtMzDKtxN8bBaxw5s2PNly5sjFsAKdyqD/kg6/kgl61jwfA8Ht31sVdITiZJjOMuHEHbuhPvavvS9MmngcHdvzZxlycXBGM4IKIZtOhlyAlOE6WS7g1rOMUIiMJoRRhOUYTkjGdcOXiydwCE2EM2jDHibsmC3Myyt1rTKyxrXDhwwWucTNjhbuceLG0bgCmEXg/5JOv5JO+tzy58J4VwrURG7nbmAhPwCDfgEHzQx7seK+DCnG82WVyqFzmAktw9McsqGCOFDLh8rHFHqgCE2ENGbDE3yuGS3E3yOFrRowZrXLfI3W5mLjDmctcbjI4wgClYUhPyQAfkgBAFIUJad28CD/dxfu4wB4Exd68HwPBCGlpqNhYOFg4OBgYGDgUjVwcFB3gAhNhDRlmZuWjBmtZ5Mbda0x5HC1ywytlrfNlxtGrhuzxOWY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9UHAOAgAQdBNgKiggBECnbS0TTpNVHjnjCZemipAcDCkgQRP//A0UoRigFAzgLZBkgMgkAgIADAXvCHkUzCQCAoAIB4cMeRTgIAP4DAAAAAAAR5ezAPx4PToKAB8XxgAAACUAAAAAACt8Bf4P9ZF+sjOXg8ufTvwurgibqZi1RdA6dfQvXCuGIwjONXipq7zOc7kzM5m9zvv4XhgGcXWxeF1BWYnG9N6HPl16eLw5eD4HXoIP8C1+BbOjwJ7Z4XiY3Fxa7u8vB8TxQVdriZiYQkLpKF1MSiLwIiYAOvTr08nV8b3cp1GNart4fhOvQd+0xFx4Xh8OIg/A9B4N8bJu0piRMTExMExMSAJhEhMCYiQBEgCYAiQTE1MTBMTUyE3Pf3d4n4QAhNhGXFmbOHDbKtzMGTha0xNm63E3ZM1rTGxbsM2LFhb5G4Ap8K4X1i3rL4sFkchfcwkGGqw2Ew1mCogjlvrwt+DtpppjjjjweEwpjbqyC/gD7+APwG2eZc2XhBNwubiw9+vhAhOZC86xjVGJErBGcpwSrJGCE4RjfTy5R6AAhNhGRyxasmGXEtbNWjNa0Z5Mq1xmwuFrdsywsm+Zu3cNmAAqRAqEBg/1PH6nlMXjfLOmJiWbu8d+3j+Nz1S63G5ia5eL4jnyeBNR01y5cOHDWrLjN5zd5zuczlxrMzuZ6+B4Llz1vlNTCrY3TeZnd7mU5veePHd8UYvUYzVoRUcOE9oxqu3h+F37Ag/4HoP4HoXft25PAaVmd8crvwfE8U9Fm+qIxiuWPC8XxHXo44TCVCIRMwlMTCRExMTUxOtvC8Pt38bMVoxLG5TbM3M2m6Jq6XF2mLgjV1NWTcRnGcACD9Thlu93lNykmJRJEiYmJhMRIRIBEkSACYBMSBBMABMACJRKJAAIuCYESi4yz19VMfAghNhDnCxas8bPItxt8rRa0bsMS1y2YM1uRlhcs2TPMwYMmIAp/IobwTmeCi2Jg4qAnIikkJiUlJCMjIaAQsnEz8fPxsrFx8RFQs9CAhPwhifhDByYNEdWPBWNcta5cOWt7xxwhKWKGDVXVpITwZwU8N43nVGCJGKMJwghHHxccHMAhNhDDKwZ4XOVytxsW2Va0ZtWK1xky41uRyycY2TLDjZOXIAqBASWF+EKr4Qu6sHTfhY8HJPhochdjsFjLMBRJDHXgcHhb8HPgZJY7AIT8Ixn4Rtc08GSWyPAvow4squG+PPhvhrlhlwQpDVmlqIPp6U+LdJuLXOZmJmLhKUZjj5fjokAhNhDJszyNGuXKtc4sbJa0cN2K1y2ZM1rFkzyOGTZkyzN8wAp6IoX4VAPhVNR14afEUYbAYTCWYCyiKOenA4PA4PA4G+euCaW4hPwngfhO51WlorkwyvXDW+W98+HHnrWErW2YMmqOYIP4IqvB77zeZWTEkxJE3nPk+KnQITYRjZNWjjFhwrcLNqzWtMLjEtcZsTNbjY4WrNkxYtczHMAKdiCG8KInhSHg4+JhoOaip6WppScjI6ESMXIzsXPxMukYWChY4IT8Lhn4XFc2qmxoQwx14dOfLpvpXmxT2MWqOoCE7WCm3Les6qymIk1UYxvn4NHGITYRkbt2bfCwYLceTNkWtGTRotcsWrdbjw42zdm5wsG7TIAKdB+F+EGT4Qq5cLNLhJMZhsZhsJgKooI6Z6a7Z72NnYGohPwy/fhl/0R1R1Y8VY1nhrlrXPHOvCOattE8wIP4a8/Gb3njeZmUSXE3E3x8vrnHjCE2EMcLBqwaMsS1i2ytFrTE4xrXDjK5WtWWNs3YZcjbIwYACnkghvBWp4LL4CJgJSAnpCgmKSSlIaEgYuRmZGjj5uDlYCFgJKAmAIT8Myn4Zi92CGi+Cs8eHHjx564b1iQxTxYJaGaE6WieXLW85xmEYTTRRjG+/LB3ACE2EM2zbC3w5Ma1y5atFrRu0brXGJzmW5srViwxNMrJlkcgCn4khfhOk+E6HHz4fEw4WibAYDIYrGYqzBTRQU204W3A1301wxy0RoT8OFn4cS48DNi4TQtFlnfLhx5dd8tcM44GiOzNDVOEp2JQ4d61TmjFGKEZTgQRnHLw9ZxAITYQzxtGGPK4yLXGJllWtMObKtctW7ha5btMrhnjYsmDJiAKgAElhfhOU+E6vFx34GqvBQYazFYLDXXVUSQx0133334Oe+CmChighPw+Xfh85YN1NUdU6Vjlvh058ufXXHJDBbJmlkUhcITjcaWnHhnO6sYxhGKMEUIyjCa+Pl45R7AhNhGZqzyNHDdityuGeJa0ZOGy1xhzM1rJzjYNnGNjjZOWoAqNASyF+Pj74+S6sDFLTXgZ8bJhcFDjqMpiMpiMNVVEjvrwOBwNeHpwMc80NllGGIT8TBH4mId3DyQWjqnwGxmnas8OXDpx7b58N64YQlgtg0U1ZKYgg48ic5tGoqYlvc2ExMSmJJi5318/jjQhNhGbCxyZW2JgtwuGrFa0ZOca1y3yMVrHK2Y5WjBo2xZHAAqJASmF+RG75EgaVc8OHkws1N0OOkx2AxVmCqoggjplvnwNeBnvhwclEOAAhPxLFfiWTjCKk8kdFOE2QyTjnvr15d+XHpwzupDBshq0UyCE5F53ipKUZRjG9U4kYRhGKKKE44ePpjLoACE2EZWrNgwxZsy1liytFrTNkZLXGJw3W4mWVvibtWDHKwxgCogBJYbyRZeSL2RoYmdhYuOiJaSppKmkpKKhkPFx8fLyMvFyMDGxEbFRUNGAhfiiE+KKfAXZKrGQ4CNLLgb68DfhcDfgbVMU1VmEwGQkwGAkqITwhvYa3vWM4oiMoxIwmgivh4uk6gAhNhDDIwbOGLBitwsXLla0btcS3Cxxs1rTCxyYsLNqyyOcgAqFASSF+SFz5Ia58HiYcPNbhJMRgsZisVgMFJBPXfi7cXbgY64LYJIZgIX4s/Pi1BwV0WUmyEmKnoplrtw99uBpw8tMdNU9lWIkwmMkwgCEh4EltqvhnWc0YkE4RiimRrwd85cwITYRmctHDXLkxLczHExWtGGNutctseNawbN8mVyxzNHGHGAKgQElhfkJu+QpVg41d0mCw2IxGKuwiaWnA234e+2vAx2wU0SwWSiF+L6D4vx8JgLsoxUE1cd98+DtvltprlpjpkgokwTEYSfCRoSngCTl3rOsYxRQiQnBGJFOeHLxYQ7wITYRlzOcLTCyZLWjHC2WtGzFktc4s2FbhxN2mHC1yMcWFkAKsgFLg/4tbv4tf+w58vBrbdb5TwxqNYpd7znjvcZ5TiOHDj4VYnhnDN88da3jOEYiIVO+nPiAhPxMIfiYZsM+ayUpZGqGimbBilSic8css8c8NcOXDry7a66Zc0smjRqzcjFstqYJ3x1vnx6cO2W/WIPXjM3d3CUEXMymSJhMAmLi5TE0qohFwsEkzfHxfRuNACE2EM8LjI4ct3K1mxb4VrRq0ZrcLbC4WtXOViyctWbbCwcACn8ohPxBFfiCLxY3K32RnNWc43VrBaeaOilIytjwaYJwhPxelfi9L1a2bbCdZ1nGcZUlkwZLaqYoWnDDPDra8+PbMIXQWQYm2eWOGGEhQoIIYiCCGGKNGjptzpBrACE2EMGjTGxaNGa1tkaZlrTMwyrXLNo5W5crnI3y5WLViwYgCo4BLoT8Q6H4hu8OK9cWOV51nHBt2a7UnKVpRwTwVpv2a2GdZr7J4kyF+Ltr4ur56rK8BXBTBbHbgaKcjPfia7Y5mGoxmAwUWSnogkgR3qcCw4CEl4ChDj46zrOKIihOCNEEIwRIxlONcfNyxcohNhDRm3xYm2ZityYWLda0Zs8i3E0ZYVrjHiatMmZjkzYXAApRDoP+Iwr+Iv1xvp1hx0ZAhPxbNfi2NwSrkxwhjzm0hsNS8FI0cHEw8bUxsJB1gCE2ENW2RkzYM2K1vlytVrRvkyLXLRxkWucbRyzZuWjdwzxACkcJhPxF7fiL3w6sJisAhPxY1fiyFlbIa9SHqEXgUjncVgcBlgAhNhDZtjYYWORitYMMrVa0auWS3FkwtlrhhlY5cbTNma4cgApYEIP+I4z+I4O8a7+BuI58LzGwhPxWPfisFxZM08k5Rz3rlvvAhqSegIGlh4uBh4OXqYeEgbYhNhDhg0ascWJgtauczBa0zYWK3ExZY1uJo5yZWWXIwzOMYAppHIT8So34lR8M5Z9WPJLFRSLLDDeMb6mXIIT8WTn4sg62lh0Y4xre9cM6xjSeC+5t2ITlcak+TfLOcaymhWUYRXx799I8wCE2EZWjFphbMWS1w1xs1rRo5aLXGbFiW5WjjNjc5czJm2YgCnwng/4mUv4mXczHPwM9NY5RBfGd7mbXa7zHPwMxWNCE/Fkh+LH2NdGfBGc6znMlamLFDMwRRVwx24t+PHhihdognx9csscKOCGAkjkjghI4IUMMcuJyqGLWACE2EZMbJo0yN3K1tmZYVrRoxxLXGZozW5G+FixcYs2Fu1cACl8cgv7ak/tp3yADN8eedlefDcCF+LJT4so7DA4ABdfhMLiKYmDw0uBwmFCFwkwRyxywoYYAhhhweblij0ghNhGNi2y4mjlqtZNszFa0b5GK3FmYs1rByyx4nLBmzb5cgAqnAVGD/i1M/i1NYycOLp1ccbZrM5tCIxGIqCIug69AB22xepqrojLMZy8PWvD5AIT8MXn4YvWfMZcjdv6GfVLJLJKlIJ1jG963vW+OufJlDPmAHClbNgwUUjetY3lGcKwy5d9coIP1M3vNmJolOVpSgSJhMETEgJhEqnGalFxIklz+DYuPCCE2EZMOHCxxMW63JhcZVrRq3zLXOLHjWuGuVjjwtseHIwbACl4UhPxFKfiK5xYcOTLsnutmxSzMcsMwhPw7Ffh2P0Ibq5JyvNpppw1rUIXKYqCLG2w0wywxxz4XNoYMsCE2EZMjFw1a4Wy3Mzy5VrRllwrXLZvhWuXDVkzxOWTFo2bgCnomhPxHtfiPb49rZc2HJLJfgXgjWasUYIISUx5M+jTqhPw70fh3p0Yc18FaTnp1a5zwxvY1bdm5CEow0xxwjtCE8NZYb9c7zvFOE4AlGSdKwirXL15Vl1AhNhDRhkzZcTZitcOGbla0aYnK1w4ctlrBs2csGOZw3ZsGgApZEYP+JH7+JH/wN648uOruOdWAhPw5qfhzVpk2RzQhOsMuHHnAhsZVKNoYmDgYeBh4m7gIGBmgITYQ3ZtcrRo1bLWWLCyWtGDTMtxZXOJblauMmbEyxtW7lkAKVQ+D/iWK/iWL8DnOt6ueG8rAhfhww+HDHBYCHGV2Q3ww2wzghsHQ8EpZGHg4eRuYCDSQITYQ1cNsebHlbLW7RlkWtMzNutwsGLJa1bNszfGyasWmVqAKiQEsg/4h6P4h0+escenXG85yxz1q9RiYmohvWc7vjbnHLp16AIT8RNn4iV2TFXJGE61y48uXXl148sZUxYtGbVbBLFCGC9s8b5Y6QITsaoObhnhnGMSJEhGU7TlOEEUryvHi8mMZdwAhNhDVtjxtszXGtxZGjFa0y42q1y2cuFrFizbN2rnE4cuWoAptHYT8R7X4jwc8IZbXvbLky0tKEKTkninp3b+EhPxCgfiEjzwpemvdvyZcNb3ndCVo7JUvaYCF31sGDwtMscKFCghIYEcuFycKDUAhNhDlhlytmrnItw5HLda0ytmS3E4Y5VrXDhxuWTJqwbOHIApPDoT8Sin4lFaVvixyk06K2IT8QYX4gr7TnK6OU4MAhd5PDPka6Za8jg4YMAAhNhGbC1xNnLlqtyYcrZa0c5G61y5xtlrJxlb48jJy1Z5GQAp3JIT8S1X4lq1KgCyUbVtOdNOzHGWPRpyZWYCF+IGL4gY8AwOMxuKxeIxNlq2VHDBFFJQsijiwOIxN16mF2Uc9tMs8sMKGGEhIYIYEMCGOvB5GGBtgITYRhxt2DXMwarWLRy2WtGrlmtw48zha3c42zltibuGmNsAKWROD/ib4/ibp3Lhx6c9bXvhzMIT8PMn4ebeFSvCrkShGmeFcOXaAhddJFHkcGnjhhhnvx95jgCE2ENGrNu5YsGy1rmc4VrTM0arcLZuwWtG2TK0btmTFnhZAClEOg/4m0P4m1+TXDOMcYxzwhPxACfiAn0Tliw4FY4suAIXIY6GLG4GmmfC5OFMAITYRlZtmDTC4xLWLnEwWtGrhwtw4mrda5xNcWVnmcMGeJqAKciCE/FF9+KLde9terj6JwhZCUoRpWVYZ8Wuk4wCE/DxF+HkPBKu7TopSWSma2TBaEa4cOnDvhrvjx1CE526mfTet4xjMiJynCa+HHwcqXWAhNhGNw1ZYWrditYZGrZa0bNGS3ExzNFuFnjw5c2JvmxMWoApKDIX4n1PifBrqmlgMPkMWg/4gHP4gLc6xLFOohddLHg766b8rDBhgITYQ0ZZGmFniYrWuNm4WtG2RmtwtmmVbkcMXGLMyyZsLBsAKQgqD/ilk/illa2GwhPw/Wfh+tatYaYbF1Sm6OzkYVJAhNhDlwwZuGuFstw5MzZa0asnC3DmyOFrFkwa43OZs5ZMGwApODIX4laPiV9wTA4CadhMLhIP+H+D+H923Dj27oniAh7tKYDBZnD5TIUDTgCE2EYcWPI5YMsy3E1y41rRkwzLcWVo0WssmbJlc4cuVq4YACroCxwGE+wC+wDy5ATlt2cPFGMKTSxcXRhggQSjCVZTtXBOk5SmhGEUkE4IZ8U4TohCM5IzghKsEF4RhGE4SihWEmHA06GfNp0ZcmnRlyBnzAAzZ9VY4+FjSqRjPDCcZyjCUUIzlOEZTwVoEowhXRp4WGcqwy8Ti6IJAg/4Q/v4Q/8ZB16FExMRG/CtSFInhPCcKpJTGcRVrnMSpGJnbnlm04qYxdZuZnNImqLjafB6dVW48M4LqYCYAB068Mr5bhDE4phSa44lEE1MpCUzmevjeP24xMRx8DwavMoL8BRfj3bNUKlliUBIsUqblllNypcsssoLFEoAZoAANwsCxZRYsixLKlEbzZSy5uWFhQm5UqUXff4H+fZ8wITYQ5x5mTVq0crcLBy1WtMWFmtc4ceVayxtmDVgxcMW2FoAKjAEtg/wG34CnlxavM8bzOamJhjDhnpfTnWbvO83eONeJ37CE/EFF+IIW0K4Jla4Y68OXLwcuetI6IcTBwJaqYrWpJOHBw58+fWCF4KxMF+TljjhjgjQkECKKCKAgjgljgjghSqcXi4YINkAhNhDfG2YtcjVgta4meVa0bOGi3DkcYlrfHmcMmebKwY4sIApqHIT4WL4U2+XgcHBhnJnzXlKSUIRnSGGeYIX4esvh6jhtxmNxGJwGBSS4OCeWUSRzWS4K8ITwleW/ThrVOKMESEY1y9WM4cQhNhDnIyzY2zZytyY3DZa0ZsMK1ziwuFuVhkzY3LTCycMXAApnHIT4lj4l+i+6eJKE54Z4542Gl8mHBox4gIT8PBH4d8ZTnSscc61hlggTtO2Fq4PAhPGXJi6uO8YxIoThGKc8engxpmAhNhGRxmb5cmRitYOGrRa0Ytsq1wxxN1uXI4yNWeJu2cs2gApVEoT4pz4p1ojPUwRnDDbTPLoAhPw2sfhtZZuBHRaistc8uPXQhdwgZmueWGOGefO2kQAhNhDTG4ZOWjPItbtsTFa0YOMq3C5ZsFrFjlxMszRixbuXAAptIYT5Ez5FOEsFcSEIzy7NuDDhpeMZTlSuIaNIg/4cPP4cIbjh14cZzd5zjx6WIVU9hnCF4SxcEOdrjlQo4EKCFAII458PkYYIdIAhNhGbKxcZsjZutcNMuFa0xOGi1xiZNluLE1yOGbDHkY5WAAqEAS6D/Lcflx8zjv2ntXKOReb43Odb0xiMJnjfG9zN8IRYhPw23fhtplHgZ81YYY5Z3vOsY0WzadGi2K2amJacceHLXfjx3uCE8Ra4bddb1nNOEYwIwjAIRgIyRijPL4HpOGwhNhGbK0y4mmRytYZGWNa0w5Wi3FkYsVubK1ZsmzJzkZ5mIAqXAS+G8THXiZfh5GTh5mIjYKFjoCOgpKEmJCamqSgnJiQhkbLzs/R0M3QyMjEwMFCS0RDS0MCE+B6+CLYsO7DqYo6JWpJGNZ48OPDjw47571xxrKFMmTJi3StiiIP3o53nM3MymZi6uswTMSTCCJTnfo+HMeMAITYQ4ytsjJljyLWmZnjWtGbdqtxYmGVa4as8TLLhZMG2JiAKlwEvhvHyt4+a5OHj5eDlYKPjoOYiJiOjpyWlKCWnJKShEPOytHQ09LOy8fCwsVCS0JKSUBHAhPwptfhT1wywR4EOFbdHZCyMa4cOXfj369OHTW6NoUyaKbLbp4KRkIPzvAR13czOZylMwTEzEwkiUTFs8fV7miE2EMczjK2zMca1q2YYVrTKwyrcWFyyW4mGNhlYsc2PKyZgCpUBLIbxLleJembiZWfgp2UhZyMopSompiYlI6MikLFxcvLysvJzMnIxMLBw0TLQ0RHQwIX4XcvheBjkuZKPGQ4BJGnjpntvvvwd9eBnnjgmiuswlWIgsonmtITF0Iznec5zvNOMJwiiRhGBBCcCddfPjGHKITYRixuG+ZhhcLczTMwWtGLNqtxYm+VbjbMWLBm2x4sThmAKjgErhvI8d5HwYeZkYmViomSgpqOoJKglpyUmIqKgoWLi5OTkZOVk5uRj4mDiZKBkoyMAhPqJvqRaUbq7GyeqNpQTw4c+XHrw5cOOc5MDFg0TzYJymITJ1Ly23nOM4oVhMRihGEUQiRnl6szsACE2ENm2bE5zMsK1gwa4VrRuxYrXDHFjWsWTlqxYNsLnM5bgCvQCgAKD/kBg/kBh79u09HSfAdnSMNbRmSIuc73vnvcbpNTE5m75+N4/lc4iWefieKHLn27+N4/jeP27hEvA8Ht38Lw+HHGcXU0XFyTCIurN1kqcTwzVrmSoqIRGZWmKmlJTuYuIYphN3m7uYvlx0qclqVWKpFxm5mJiqXrYdu4cuYDx5dY2TrGuHY8jnQCD/haO/haPq4nW9ZreLtF4uYVcTSYTC6ziSF6sLrdVMxADv2zjOC6Dv2d+3Plz5denh+F5/ZbMTcxldZiZibgtabmQRmJudrq4Ii7vJtE5xdzI3FomM0hnF1dQwqqpUIxjWKxjDU6iOTt37BVhdAJ1eJrNXMXdC62Agvwd49+fh72WWrKWbFEoCWXNlWEoFhKALJQFhZKLm5sRUspKFiywEpc2WEsoBKALmwWBYWLAJslLCwlBZUsCUllgWWUTb339P3n4GCE2EN8TNy1YtGS3I1yMVrRriwrXDluwWs8mJiyxZG7ZqxyACo8BPYT8lH35KPzbTNz9mel5RwRs0TlxJyhSsZ3jnzZzJjITVnFMlDAWvIiAg/wXX4LsTHKL1MUuXfwPB4ZqcRE43z8DwTrG4naYuFYiuh4WeCiD4etxvd3c2mZSJiUTMEwImJiSJATE3nx/LmPCITYQ1ytmTjG4arWrRw0WtHLJwtw5WLZa3ZZGmRuzbtGzHGAK6wGDAYP+Lfb+LgHh4fheLWd5vjG4zMZu1xNRrEVrXCqrt4PZBV1MmY2tlETVqXEXCM8N0gqIicAXC6JpMZqZhFRMLZx16b079s0Ag/2B36/3wSozRdXWYRNFYmriLibqa6+NuMKpwnEaiMVipxdXEwjE4zUzMxE6RcTdZjSKzETN4jC4nHFvM8evHfPOe/geD069Oo8OgIL8AfF5+Xba1QWJZKsqypZZZZUsXAWW5uWWpVy3Nzc2C5ZSWW5ZuVm5ZQqUW3e/f9tz0CE2EM8OTJiY42K1u3xsFrTHmxrXDjDhW5MWNpicNGrBwycACpIBNYT8SEX4kKc0WjHivSsYzjCEJYFIpXXnWEZxhWMOPDHOsYUxRxbuDuwghPwpdfhStknmw4sMqoyhOMp1rjjjnGsEIQlCWTbsrSUkozhnhTi6MICE5HEOLedZznEjBGEQjBGAEYIwRgRy8HgxhHvAITYQ5Zs82Zy5brWLPG4WtHDDKtcsHOVawaMmjhm1wt2jHKAKqgFahPxb9fi37Z8zXqZ8wakNUsmDFTJLJTBgxUxSKxnec4xvDPPLXHPLGsKqwwr1XhWECScYzz5s4BwQgv4wG/jAd48vHkAblllyrXZpm4zebllk0jciM3Nmhlzc3OpQD8Agg+VXCIi5upkiZWmJhMJTEzUgJhMJiYmCJiYmJIkiUSRbPH3yfgwhNhDXE0cZm7fEtbY8LRa0Z5Mi3CwzY1rXCwyMGWJk1ysGgArhA4kDg/1eH6vEdeh4PgeTiLgqTN3aYnSIuLiURETUXdXFTiYJzjcpKuImF3hExCbmLianBEojGYxNSmGWJRiVZ1MoioRERV1z8bx/K4xMQiVYwwiMxuDGqxUxN7lLThGrnLe4uMKhMlxEYqKnW8ww1PDgm8zczMxUTWybpMFTMpyymYzE8WblMom7mWYzJm5znN5m0wmsxbOsxKJTi2KuItFxnGcRWYkmSaUTNxnjM5nEsJvO6vUcta1qJiNTh230xnyAgv4i4/iLke/R58JubNzsvO5c3Kualk3KN51CFidiW4Qk3KsblxchZRNyxRLIQiyxeKzY3mk7Pj+77/q+HmsbK15ypZKzpslS5dmzYuWJVlmxFvNAkQlTTNDZYmMsq6tSdZbZU7JQs3mtw3Ow3llbLO4mOMkBudiypLm82XNgEsqUFJ3JcpKls50lW5sSZ5+T3v0fT8SC+7E99dapNgWWCxRRKSyxZYsqWLCygCwAWJuVLLKAlJQEollSpc1FlSypZQCUlALAWALCyUAsAWFhKSgJsAJQCyUAS2AAsWAlWWLLEpYCyUXLYABKLmwJUoJUspNmtnnv4B+tPwEAITYQyZMMLNy0bLWzdxlWtGuHGtcYnOZbhYMWDdowbM8TdiAKYRiE/ByN+DkfLkY8Wi1MlKUrHHh002tGkIP9G1+jbq3ft1jbaYquG+GnHgCF4GwqvCzyzxwwoRHHfo4IYc4AITYRmYs2zFoyYLcrVu4WtGjNwtcNseZa5atXGHM4xYnLXIAKYBiE/CRx+EifTu34NNrwrCCxqjnonECF80l5o+PHY/LYOiEjSw3kODigjkCE8NY3B04axjWEYk08vH1xlwghNhDNxlctXLRstauWWFa0x4WS3DhYZFuPFjzY2zLNmZs8IApwI4T8JPn4SfQZcileFPBCU18OnBnjGUJWjipfAIT50b50cGXIx4ttpwktDFh5WXBWUZxrWs4ghORsnhw3nGc5xiRQQQRhFOd/AcYw4AAhNhDLFmaMGjlitbZWbla0bM8y3Fmw5VrJi0bsMbXJhYs8wAqXBNkDgv4Xk/heUfH8X2+t7rZ3PMuzdXjHI55zq3c5cxJWWGZZjGGGWTl5PE8PGxarObizs7m8mTl5ZnU4kxL2d17RY2O7bcsz1SJ7zuMm5Za7ss3xvi4u2XK+CSTe323zOJI5PfFkk8M5m8WJMkR1tnebmmm3iWZZubsGTW3u7VvLS7etIi5vZ7XV115e58M83e9vfO98975tu3c8y9myxGy1uzEnjOTnI8XxMnqzNVZsmRLgsZc6ym12dl8XkyY8q2HNdbnZuZhmmW8zPGer9GPPgIL+RlP5GV+P4neWG5ud4DlVctYTljKqxGXISWdw3xt4tzRZrOrZrZuVCylUlly52E0uaSy2XNzZEubncq3mxgqapLm5qy7hEM02VZvjWaim4sszYXGhNksipbNy3KsGblKs3Oyp2J3lqjZULLSVLZtbKxLzYrO5smxEzeEtZYkIgm5cmyy1ZsozUsN4SrjYssbFWssl5eazzLVIZWNzE5bK1uzUuTfG+vh+T43zfOCC/BF83a3RVooqFItygmxLKSykFllsTZLLLFlBKAJRKCWWWUAlEoAAm5QZsssoAAEspKAKQJZQssssAAlACUEoBKAhubmyywCUEolASgACwsALlBNlgsAALAlCwEoAlSiwJQLJQLC5SUCwre9+X8D2PxIAITYRhyNsjlu5cLXDTDkWtGrXEtxZm7lawY4sLdjjaY2TLEAKZxyF+DLj4My6K4iaZfcunwVWAwGImiqvttxeDIP+AcL+AbvhuI48u6JbzvrvjxX0rHLHIIRyksc0YoxTThOMY309OMXSITYQ2a5m+ZpiarczZs4WtMTBwtw4WrBa2xZHLTKwyZW2bMAKWxSE/CZN+Ez/drYterHkngla0bYLwIT7ir7i+WK+jDovgnasU8ccsYXKYaFi5ZY4YY4YZa9ShgwQITYQzx4seFjlxLWuRxkWtGLNotcsMWZbiaM2rHMxa5GjjGAKah6E/Ch9+FD9KaldE6TTx6tedPHKEG5XZnCE+5i+5jZmfVryVnNOWXJnlKckseZryUCE53AtXh6cMawnGEYwijAnPHycqHOAITYQwbZHDjNiyrcrDLmWtMTbGtxMm7ZazbsWbFmzZZMOPMAKdCKE/Cpx+FTndlw7t+LDFOQ3TklHDn1ayU46I4iF9vB7eHEV24jE4quOvCYUYWGSOaKaDBRwJMPgrbYwhO1qhHi7Z3mmijCKBCCMIxz83LOGgCE2EZXGRk5YZHK3M5bNVrTM0YLcTJkyW5WOJgwZMGzBg4YACmEWhPwtufhb5wThwK7qyTvjrhpnxZlghPtuvtscEMeDXwM8IQgpO1ceFlCF4eyseJws8sMcMCGCGW3RwSxYwCE2EYmLRk3xt2C1ljw4VrRvjarcOXFiWtmDNjmwuMmHEwYAClMQg/4XtP4Xo+eK59OOJ3rnd7CE+yG+xvjgxV0TjDGjpYyGxBLlrCwcLBwcfawEGnAhNhDVq1bMcjRstZuXGVa0zNcy1y5zMVuJm4yuMeNvkxMnIApNDYP+F1T+F1eOWtYnHTfDqIT7eL7ffVphmlhhK66GvoKAgaOVi6GdgS+AITYRhxtWzVzjYrW7ZjlWtMjXGtwtm2Na0ysmeJo0cYWzduAKcCOE/DM1+Ga2MdOjDiYMFMUrVlOevVrheASnIIT7Tz7SHDK+rLgww24s86zhO2LHixSSlGG/hZcohPEGeUenlrOMYziRIQQArj6eGLUAITYRiYN8rBkyyLW+RoyWtGbhotxYsOJblx4sjbK2aYm2PCAKbiGE/DR9+GjPHPDiw0w2niy5MkMCUZzrlWvlySmyAIT7Yb7Ydqw5KyivjyZbziJUSZs+bPs2ooXeTwQ6GWOGOFDBDBCAIY8DnUcGSCE2EOMuFo5w42C1pmYtFrTI0wrXLBg1Wt82Vi1ZZmLbMzwgClYRhPw3cfhvBrTBjyYaK5Mc1s6D/XXfrhajpnUzfGuffPeAhsRS6Bs4eFg4GHh5ufgUBdAhNhGVrhytMTLCtYssWJa0cuWS3CyZ4VuNm5xtnOTM1w5sYApQD4P+G1T+G1WJdI1rOMTOwIT7VL7W+W7fwJwhhlGMaobDUnAQ9HGxMLFzc+LYITYQycNnObC1zLXLFk2WtMTdqtxNGeVaxyNsrPIybOcjXIAKax2F+FcD4VzaZ7bqaproMpLFBTLfbfPGWYS/DRCD/gCK/gCH1G/A3rN9embarGIiJ8F1nr1AheFMShzdsscaEIYAhhv1MEMGACE2EOcmVlhxt2q1zkytlrTEzwrXLfC2WsMuNwxbtGjTK0yAClUQg/4W6P4W3brfTKt14NZqgIT71z70emrDohCmG2XDfLpAhsuYNStPDwcHBwsbboOCjCE2EOXDNy3bYWK1k3yNlrTGwYrcThuyWtszfK2ZNGLXM5ZgCpcBMoX4WgPhaBhgzGBsgSYGbBxYO6+5fjL7r6MDRhZLUcNUUU1UERPFfZg2CwaE/AEh+AJHXqvGFr4L5MOLDKdqZeJr1XwXxZZXY8OOuWc6ylamCewhEITxFtOzjvWc5pyhalqWQhFWM4xThNGCcoo1w9HHWQAhNhDlm4YZsTDItZMmrZa0zYmK3E1Y5Vrlo2yMGLNtmZMsQApPDoT8M1X4Zpb2nlxTlp0JQIT8ALn4AR4RldLbixteEIbDEiUsnExdDNwcAsghNhGbCxzY8WNotzZWLNa0ZN2y1wxaYVuFjhytsuRi5ctGIAp6JYT8NI34aN4Z8WvBptOFsODRC0EKzvlyZZTlFmvakLCE+/m+/VpXNp0acmOW3Jl4a84QlkxUzSsQvgy473xghPBmuEY4a46zjGMYoRjAjKcBG+ftwi3AITYRlZuWrJllzLWrjLhWtGDLEtcM82Va2yMsThvlxYm7FsAKfiiE/DjB+HG+csu6WHA1a9m3RpZMuScKQjO+HDlveMcVMWhihPvhvvj8SebPxMufZtyZaVYMOqcqQlinaEEa3jpzuPSE8acmLr5ZzjERhGEEIoRCMIox0+AYRZghNhDZvkZ5GzBktaucWZa0yNcS3CzaOFuVw5cs2eZzkY5Wg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iAARwDgIAEHQSeCoIFARAp20tE06TVR454wmXpoqQHAwpIEET//wNFKEYoBQM4C2QZIDIJAICAAwF7wh5FMwkAgKACAeHDHkU4CAD+AwAAAAAAEeXswD8eH5cBgvXkAAAAAAAAAAAzQAAAzQAAAPwF+Aw+r6wAAAAK1gF4g/yOn5HXp18Ler5cK1rhw4V0jlw6a7Y7cOEajExXCMVrVYzw4zfGcyxCkZjZnGIxisTVxuJiJmZ3e93mONRdJvjx68/B68+fPPfnvwd+P3eXxIL+TwP5PB9e8kiVW53PPjrs2VuI5Z47zbb2TXO8INK10iY5xkrOpalzeairU3KlljZvryeeAIPyLubu5KhEQmUpiyYkExKJBEkSRKJIlMExMAJgmEwBMAACWd+f3i/ggCE2EMc2RkxYsWi1s1wt1rTCybrcLdg1W5HLfM5buW7LC4bgCtYBgwGD/F0fi+eztFY4a1rhwxy5dOHLly4cI1FYmcMTwcHCpq8TU1rWK0uW8isVFVbO7zlKZbzx454z3mZvM5by3cxOa3nPPj155zMwqb3vj35vJIL+dxv53D18HZJsec7zzzUtaVhJubVbm4S7zs84XCSubMubKWbizN5vN53xubmxNRlzcLa2VJeV3mfC+MCC9fJ29LsJNlbNABZbm5QCxKAlFhYAAWCwWAFgAALfj/BsfMAhNhDnI5zN3ORwtZMceZa0b5Wi1zib5VrdlmbsXDRw3cMGIAqbATuD/idQ/idb4N6jHGs43yng4Rq6RMZ0mmYu5ytZMXCbwz23z8LYhfESeI/xDC4SzBQ4yjGVYi7AVYSbBXWUYCKaiBDDFHJLHKnjprlUz3134PB43B5PF43A52mE7mCHLjGs5xIxITITgESE4IoIwiBOCMY4fAacICE2EN3LFuxZN8y1pia5VrRo5xLcOFy0Ws8zBjlbOczbHmzACpABM4P+Oqz+Oq10nv28HwOuJxeIrNZXdxvSkaEzd5uMmLcvH7CF8L14XtRiKMdNkrsNdgLqLrKrqqpKIJq4pZ45ZaYaZ47ab8Hg8Xg8rfj8Hh4aQITR1IZct6zvOE5wIwIRIRRQiRhGCJFG+PvjMCE2EM3LhkyYNca3Jhbs1rTI2yrXLVuyW4ceNtlYucOJu2YgCowBN4P+Fcb+FccYzVVCJdfC8PxOuiJrMTi8TcX18LvdXSJ1u9bAhPqNvqQ8Rq18rLSMLzjlwYdcJ1pG1rYJUSvGtY5Y3jWMZTyR3cHgAITkcqDi6bznGKcEUYRCCAIwRQiEYThefB5MYPBgITYQ3YtGONg1YLcrBrmWtMrFstxM2bZbhZ4mLZlhbM3DhmAKSQyD/hia/hiPjO4S58iE+o6+onhfLojnaNKGwEgoOti4+nk4WCkAITYQ0csGLbNlzLWeNkxWtGeHEtxY2ORaycMGOPDlw4crXGAKVxGE/DM9+GY9DNrwTirgy1RxgIT6Kz6I+GC18E6yx2y3jp1AhsKRqHp4uBhYGFhZOpQMFbAhNhGFxka4mWbMtytMLZa0auMS1y4c5luZtmZ4sjhgzcMWQApKC4T8MsH4ZYZTwYI4MuTChPpnPpncmXROdttNIIaUpIGDn4+VqSYAITYQ2as8bnEybrcrBgxWtGjhmtcsMmFbhbMMLhxmzNXDRyAKdSWD/hrQ/hq35o44zNzdTTytxi4zN5rdWjJwkIT6G76E2MdlcE4YZ1w48bXGsFMGCmRZWNsuVpCF4CrglzdMM6FDBDChghijgihgIYo469OhY4AhNhDBi2c5srXGtYssLVa0bOG63E5ZsVrhs4ZM8zPM1xsMIApJDIL+s1P6zTsvnwNwhfTaemjklwOQvYFgQIelQVAZfD4rL4GgEyAhNhDnHhc4WzFktxNXDJa0buMq3C2a4luNllxMszHNjyY8QApqIIP+HZL+HYvdV11IeBeFRdtzaZxl22CE+lq+lJrGWOW3gcE3ynJSmK0rRhPXwuGaQIXgKs0NMMqGGGCGCFAgIIUdunhQ4wAhNhDJuybtsjRgtw42bRa0zOGK3E4zZFuJhkyYmTTK4a4W4ApHCYX4YRvhhHwuEnmwENiG6N7o34yNnJ2Kj4aHrkXQe5wmCo8AITYQ1bucLjEwcrXDfNlWtG7lstxZGWRbiYNW7Jy2at2jfEAKaBqE/DJR+GTfHCWfZfVPElFWE72w6sOGGMCF9hd7EGKrDQYaDCSUQzSwy0x4GHGr8LPgQITncJXbhwxrFMnCqs9fFzxpsCE2EZmGFq1ZNsS1xhaMFrTEyZLcORtlWs8zNtmxtsjjK2ygClEOhfhfG+F82TBYPKYGyOMpkIP91p+7D6c+XepxeYvAhraKgY2RjYeJj6uHg4KcITYRiyt3LbGxcrWGTM3WtGWVutxOWWRbmytsrNhjbtG7PCAKaBqE/DNB+GZeaWG1Y6I0SnLKyx00jHVrhPuUvuNVaYYXy2y3w3jeeCujHopK2MCGx5Xl3DwcDAwMCQMBAoGBgZWpQMFVACE2ENmrVi0y48q1zjaNVrRxlcLcWZziWsXGPLictG7XFhcACmwig/4bHP4bCbt4eNw1z5a1qKi53PcHgOGIhPuAvt6U8WW2Gl8+jTlqrSeC2DBK1JMcsuPDlITxJtpXn57pxIiMIwhGEYRiy9u4ITYRhxsG7PJkarWOJswWtMmZytctMeZblYNsrDCwxMWDfCAKUw+E/Dod+HS2ds19GS2K+KVZgIP9v5+3jitc8buO953YhsTTaBrY2FhYOJr42DgocCE2ENWmJxlY5Gq3I0zZVrRixYLcOLI1W42WNtiYZW7DJlbgCloShPw7vfh3f0TtfJXBNO9Nc4cMhPsUvsU7YtlM0KRnHTPHlz1AhseVsHB2cTAwKFQcTdwcDAQAITYQ5YMGznGyYLW7bMxWtGGVktw5W+VazcZm7Fk2c5mjNiAKTg2D/h3M/h3NcPArhF3XGYT7cj7clp2ThbDOM5iGy5hGBl6eFhYe3hYOAgAhNhDNhib42DDKtxNmbRa0x5nK3CzbuVrVi0ZNnDlvjwtHIApKDIP+H8j+H8NnPBujQIT7bD7ZWFMeCLTlZYbHFjAys7FyNvAwMBMAITYRiytm7FxhZLcbVk2WtGjdktcs3LdayzY2LHLibuXDhsAKcCGD/iCs/iCb3GOfLNccc+XNUZi7ud5q9PAX4QCE+1m+1HjhzY7VhdrzZ3DtdWClqUlguZMohPDWmXBy4axnEjGE4RjBGEYRjh5e2csIITYRkyNMOTM0ZLW7NwwWtHLZwtc4WzJbhzYm2TG3zN2jJuAKcyOE/EMh+IXlOG3ZvljlWGA1SnKVZ6dWWKeTKXiAhfa+e1zigsxuawck8VMNph4oEElDAEWFxmNMHGCE72SUeLnwzjNFMIoIyiRvy+HGcuoAITYQ0xOGjLK5ZLW2TMyWtHGTKtwsmTha5YMnLJrjwtMrFkAKTAuD/iA+/iBnxyx24Y4NAIT7Bb7BGtoYdWuV4IexRmAwGWy2WwGBwCSAITYRly4nLlsxyLXLZo5WtGbnItctHLRa3b48TlkxxNW7VyAKbR2E/Fhh+LDHDGOnJjxRyQwSsVnW8MebTKcsIIT6Lr6N+dNk+FLdbRayV4Zb3zx1423HhiCFymKgwNss8sMcKEhIYY4bcXjYYmwAITYQ2cNWGbI1arXOTEwWtMLfEtw5mDNblwtGrDLmZs82JuAKUQ+E/FW9+Ku/NLRHMtSuGGWIhPqQvqT8WfZjwXlG8I3shc9dFXia5Z46cLkYYJghNhDNg4xtWDTItyN2jha0ZNsS1w3YYVrfHhas27HFjaYnAAplG4T8Wa34sy5r5q2nSCF1Z4V5X1XtPhCE+nY+m/hLPqy0vXHHDe9azlG1c0LYtoCE8OY4R5+ms4xIxhFFGeXn3nLcITYQ0btHLJxixLcjDEzWtHGVitc5MuVa5wsMePLly4suLGAKbCGD/i7a/i7JZddcYjjwnWMRFSvNzd6512YAhPpuPplYrbaXacWPLOMYwlglislCNr692+6F3EMkeTwNMsEaEIUAEMdungjixQAhNhGRi4xNcTjMtxZXLVa0cZcS3DhasVrJnkyM2bnK3xMGAApVEIT8YiX4xL5xxT2WxZJZLxnchPpcvpXbUtjxY51xseeOMIXg7Bwy5e2eGOOnI4mGCEAhNhGZi0Y4sTFstaM2+Na0xMGC1zmaZlrPE4aZmOZm2zNW4ApaEoT8Y3X4xu4MV8UZRrHDg14OPgCE+g0+gdlbQxTpWdctceuGUIbFU+gbWHgYOBg4GDibOHgUcCE2EYWOZtjaY2y3IwcOVrRnhbLXOJixW5cmJgwxYWzNi4aACk8Og/4xLv4xK45cN9IvV8a2g/0uX6YWuGN8K2rcbIa6hISFo4+LhZOrgYBdACE2EN2rDLkyuW63KzyOFrRxjaLXLnEzWsmrnI4Y5G7fC5agClMPg/4y+P4y7Zrry3E3x4MQhfSoek3gmrojglxOGw7FxobE03Bxs3Gw8LDzdOg4CyAhNhDNrhbssrfCty5mDBa0cNXC3DjbtlubDhaNXLDE5YuGwApECYP+M1T+M1UzjwL6AIP9Gh+jROnXU0CHoUFQ2uw2ApkAITYQ5zZc2ViwwrXGbLiWtMWZktcscLZbhzN8znI3wsGDdgAKaR+E/Ggt+NBecsu6uCUqRlFhnhvhwzmhPVk06NSD/SnfpNYrn2zK+bd8c3mcxemp8KOfKYTxBnYeTjvGcUREjCJGd9fHnCwhNhGHMyZscWJstxtWbJa0x4my3C5aY1rZtlxtcrZkxa4WoAp4JIT8auX41YZ1vbXa8rYcGiGKeCrHHTirGNJytnzZ9m2E+mY+mDow5sdsMdObPrjhRlSmhwJ0QrNryZb2hdFgoocffTLDDHBHDBDBCQQAQyz7GKODBCE2EMWbPNmbuWa1q5YMFrRzjwrXGPEzWtsbfI5aMWDVlkcACkwNg/4r0P4ry1b6XxizkIX3R3ud5JL5lsF5lYbHFbAwdjGws3WwEDAzwCE2EOMuXEzZ4WS1vkb5FrTIybLXDds3WsWOFqyy5GDlw2bgCkgKhPxXnfivbnmV2SsAhPtJvtNYYmzDOUyHs0hgcLn8zgcBgEqAITYRlzZM2Ny2yrcrdpmWtMLHItxMm7ha4Y4szdw4bMWrHKAKcCCE/Fn1+LOdGWvBnhDTovmtKkoI3vlzY5pyaIT7jj7hOM6aaTrnwYcsYzpCVLSX4V9bRpYQhd1LBDmZ544YYSGGCFAhgJY8TkZZI9EAITYQ2bMGTNsyYrXDNwwWtMbVktxYmDRa4ytcbHEwyZnDLKAKbB2E/F4B+LuXKppyYaTRro06Ko0vK+TDDDsmhPuEPuFcWLFhyVlGt9OLHtY6wnSeqMtGvQCF1VEUORrrjhhhhQkKFGvwuJhgg2ghNhGNuyzYsOHKtY5sWVa0cOMa1y0Z4lrXHhZ5XOTI3xsswAppHYT8Ybn4w8TLwq4pZKSpVeOmuOMYV4F7ZKCD/cTfuD6b6cavOc5zvN7iYjlvxuvTYITxJnrLq56xjGMJkUYRhGeHfwYwwCE2EOcjNjmbNMi3JkysVrTC4zLcTFmyWs3LPDmZtMmNs3YgClYRhPxlVfjK9jHDqvmlgtHVNCaE+3o+3jta+qslZaY3veqGw9JwcPPx8HCwMHCxdzAQKWAhNhDhwyZZmzVutcZXLJa0bZWC1wzbOVrnCxYM3DduxYOHAAp4J4P+NAD+NAHw9V4fbNODk5TFZcW6svRV658OPibAhPt6Pt6Z4rY818E5VlO8a1jWdMW/cap2inTfmz5QhPC2GV+bjjOZGMSIjKMEIwjBGdfBMqyxACE2EYmDNnkwuMq3MwctVrTGycLcLdkxWtmzFzlwsGrFs1bACloShPxpdfjS7wUvqz6LwjW2dcCF9iV7Eu7BQYhZLBXLFh8DgQCGwlFwUTSw8LBwaFg5WzgoWCngITYRjctGrJrjwrcjZkyWtHGNotcZHDFbiYtWLDMxaMHGRqAKUQ6E/Gk5+NKHNSuyMKTxryCD/bEftcc5zy5xXHnHPACGwdEoGxh4WJm6GBgIHAAhNhGNxlZ42DbItxMsWNa0b5m63C3y41uXCzwuGzFk5cNmwApNDYT8bFn42IbytlhbHky4KoT7eD7cWcmWjXa+sIbBkPBQtXFx8vUwMAuAITYQ5YY2zRzixrXOLI3WtHGTItwuGmNa3as8zZvjcM8bJiAKaB6E/G5Z+NzFJTNOxNeuOd5pyho4PAK0hPtvPtlawY5XnWN7zrWcZ2jirs06DJlAhdlBFHl75YYY4EKGCOCMjhjntxsDNCE2ENmzlu1bOMS1wzzOFrRk0xLcTRriWtWbNxlYZmGJjkYgCnQjhPxwUfjgp4GfDu34MMpg2XtOk2vVrwYZTGXAhfb0e3pw09+QwdU8GDw2HGBRQyKGAwOKtgvC8IXRYCJk7Y54yGGNDDBHBAgQEMuFz8MEOUAhNhDhowYYcbVotYOGzJa0ct8K1yyyM1rBswZt2LFriwuWgApHC4T8bYH4226UyGiGaYCD/aTftI71sXXEh61DYGlMjoMBgaLAITYQwy5WbXJmYLWbJw1WtHDRotxNsrZa1c48TZk1aYcTHCAKaB2E/IPx+Qg2+GmXNLJm1YMCOHPrz58N4WjwsGawg/1mH6yvhWs4NzIioYmd1369d8yF4MwMLRzywTwRwQiCFBCjr1aFhCE2EZMORxkzY2q3GzxY1rTKzxLcTLJjWtm+ZgyZ5nLVkxcgClsShPyF8fkLhjTLquvOuWW2k4wAhPqOvqOc0sGpkJZ8W2+muUCGxNLwsBYxsDBwMHAw8bbwEDAUgCE2EOXOLEyb43K1iwcOVrRlkyLXLBpiW5mmNhjaOcrZxkagCkkLhPyFHfkKfzbIZsUlqoT68T693dhjaEMcqoa2hoKFp5efm4GBlCE2EM82Jq2ZZMK1vla5FrRw4cLcLTExWt2zVu0ZNWGJg5cACnYkhPyLkfkXlrfBl1NWDNbBKcMc8eNjnKCFmLHqksCE+tS+s/lj2Z82WE8Na3qrZmV0WSkrDfiy3rjAheIMjHHoaY4YY0IEEEKCEgjhnxuTili1ACE2EN8LVzmYMcK3MzzNlrTNhbLcLnGwWuGzlyybZcrRk0bgClkSg/5HYP5HYd8Z5Z7Y4cL8C7u8gIT6z76z/VS+aEKzjlppvhrchsNRqBq5OBg4GDhYOZp4EsghNhGHG1cMszBgtwtmTha0aY2S1y1yNlrlg3YsGOFo0yZWwApVEoP+SFT+SFW6cs6ma4x31CyE+pO+pP2SaJ4Io1hnw52khryMQM7MwcLAwMHCw97AkwAhNhGNvkytGjnMtxuWmRa0yssS1zhzOVuJk5YNcLfLjaMG4ApgF4T8knX5JO8c8OLDipgyZrSlVnlx82cAg/1g36wfyt303rK8pjdZrcSAhdxDBDnaYZYY4I4IYUdulRxZACE2EMMbhvjwsnC1syxtFrRq5YrcTdjkW5WORplxs2zJk3xACogBMIX5BZvkFzqvuvupoMFg8BgVVd92FwmHwwugJawweCwuEMBgV16E/BBl+CB/Xq14seTKZs9aNOjLkvaMBS8SQZcgYMKMAIXfVxS5euWGOGCGCFBDAIISGCMCBDAjhtwOPhgh2wAhNhDlm4bNGrnItbZcLJa0at8y1xka41rDNibMMbbG5YNGIAqKAS+D/kRg/kRhumuHPwOPTnrccYvNX4cb3MoqOHCsOGsdniTwzEiE/Av1+BfvbsaMkcjFWFZ3vfTq1zvGco0lLFK0JSTwzww11vOIhOpqpPh5bznCsqwnCcYThFCMIECEQnOu3oxjLnAhNhGZhlYtmzVqtZOWDha0bM2q3FiyOFrBw0cOWWZm2assgAp5KIT8jbH5G2dq2nFhyTzSySlKa69StK0gpKNtPK1wnECE/A5N+Bye08V8UcFZVXjhuvNCGbHizRtRCbg7N9b3hPE2uMOrjrGcUyMUIoIIRgEVcPfjWVAhNhDHK0yt2jdwtcMMrFa0aZsK1xmyMFrjFkzYm2bNiyYsIApdE4P+R6j+R6npM9OOLxndeHWc3sCE/Avd+Be+G5wGSEV66Z5cOHCAhsIQ8BA0snBwaFgYWDqZeBgF4CE2EOW7Fo4ZYsS1gwYYlrRy0cLcTBi2W482VnjyNGOJthcAClENhfkcq+RyGnDYfJTwzVQ0RoP+Byr+Bzvty56rcxuZhsWUsDG0cbDytbAQsFVAITYQ0YZMeZm1bLcrdu0WtGmZstxN8rFazZscObLjyOGDByAKfiWE/JMx+SalhtlwRpLBLVCVozjfTo0xhOkZUw8Dg7NuzaCE/A5J+BxuV8lcF6TnlyZ8MJwjDFOW7DKS8tO7fKc5AIXh7Jr8fXHHGjQkMEMCAgQwQpZcfjUcGoAhNhDRkxauczhqtZ5MuRa0YNHK1yyY4lrDJmx5G2PIzcMMQAqFASuD/kGq/kGnvwOPjde28bnfG9669K6MYoubytm4y6IAhfhAe+EDvFYarJMFDFbTfPgZcLHg645YIprMBgJLookMtsGLMLPWhPBFKT4+XLCsYxiRTiIRlJJGESdZ8XoyjDiAITYQzaMmDHJixrceZowWtMbnEtxNGbZa0zOWDXIyzMmjRyAKfSeE/IlZ+RKuksfS05kqzvhx5646xjGWKGKWamKlpM15TgCE/CRV+EhukN/I3wzyzrxnCkLStihitKUIo3vjnfHeoITwtWEebnvOM00QhBCEEIwjFWeHwPCMACE2ENmTNo1auca1jjyN1rRtizLcTdvjWt8rNowctGOLLkyACnYmhPyPAfkelvHFj3QzZLUpBOtazjMMeIhCOS9914T8I+34R/7YsDBGE61rhxxrGMaQ0DlY5UrK8MeWWcCE8WcOE+fnumjCZMhEhCEYEJsfR0zawCE2EMGLDI2yMGy3K4ytFrRrkbLcLDDiWtM2FjlZ42uJg1ygCogBLoP+SJr+SJm2OfLdSmJo68qjFYxir1bjnjvvvjtnhHTGAIT8JOX4SUYQyY8mGFVccdZh148ufDWuDBg0bNmLRCiUcMuHK+O9QITwxhph5OHHGcYxRRgjAIRghAhEhOc8/gGCOwAhNhGRg5yN2eZktZssjZa0w5sy1wzw5VrRo5zOHDNpmxZHIApyIoT8OLn4cXdept2NlNGDBSF769PBz5Y4aMWCWakoQIP+Emj+EmnenPkWmoVw1wcL1c3dc+EZxYCE6GiWfPO86xIxilOk5RhGMY35fJhFwiE2ENMzXLjYuWq1q3xM1rRjkbrcWHM5WscWLCwyYcbdy3cgCmMfhPw7Pfh2fvYZMrRpaZRRpiGiW3jXiqCD/hYy/hYz8LwxdOfJU1E1xGudeHytYITy54Rnj6dZpkUACau/posAITYRlwuW7Zg2wrcuXMzWtMLFotcYnOVa4ZtMbHFmytszFyAKeyqD/iza/izbOXPpvhurbXq/AxWpqc8fDrvvc5VfaXaAhfg6q+DqswmFz2BwSSKWGem3Br644ZF1THIIoZY2FgrpjnCE62yEOLfTOqM0QiBBGCESM9PZibAhNhDfM1csGLhytaYmONa0xuMa1y2YY1uFg2bZGOVxjzMXIAp4J4P+LoT+Lm28RvhuN3zq/HiZRVdnKNRWYvePBeFzgIT8IHn4QLcaGelUZ5uDwN+KijAwLQwVpOc6y4K+moCE8KYU+bjrUiAhKMEEYThNOeXwDKssQCE2EM2mVs3ys2K3C2aM1rRgybLXGNkwW48rdljxNcrZm2YgCmAWg/4v9v4v799L4+BvhvXOM28Gk5CF+Dpz4OtcNHkKcIuRwRq4sLDPfPWAhdhFIxeDtSwSo4ZZ8TlYIYM0ITYQycM8zRgzYLWTfIxWtHDLKtcM8zFa3YMGORg1cM2bNqAKUg+D/i+I/i+J1wqeENdU8YCD/g+K/g+L668DjqZxxu80heIM2w+FrjlnvytMMGGAITYQ4ZMmTXFmzLXDRu3WtMmVgtcs8bFawxOMbNkzbt3LdgAKjgEzg/4xbv4xgfCm/A58sxMcXbNIgukIiUzfXW7E4zy4+J4PgX1AhPwfvfg/XyUvqvSsbz0oa64SUsWC2ClIzhjnhlvXnGEbMkcVJ5MIhPDmeW3ThrWqcIxEYRQjKMBCcCMIoTRjOunownTnACE2ENmuVg4y5Wy1w0xtVrRo2yLXDfIxWssWFu5w4XOFjhYACn0og/4z5v4z5+PB2vkhO563nd2li/AjhHSNYzw6xOcghPwggfhBBzZ2rfCsbznCdJUlilklSFp2vG9b5Zaa3jOE8HVhfi5axnGVYRhEghBCMIpwjNXH4DlOGYAhNhGXNlasMuRmtZMcuFa0YsWy3DmZYluJhjauW2Nk2ctsQAp4KIP+NRT+NQ2ufhROhmd55552mI5OlYamLnW4uKCD/g/4/g/nzz6TxrN7mbliKxrGuDhGDN34OPD7747AhPEW2FejjjOZGERGBBBCMIozjXg9GEYc4CE2ENmGXFkbOWS3IyzYVrRjlcLcTJs0W5MbDDlYYcrXI3agCnIkhPxsqfjZV0Yb5s9ryRnBkYEIGPPm2wjGV8VaAIT8H334Pv77s/Sz0gvOulPHWco2tZmSTtPXo0iE8OZYR4++c4xiRIwiQIRgnHH4FlNkITYQ3aNmLBziarcLXM3WtM2JgtcOMrJaxY5sLHJhbY3DdgAKkAE6g/4tov4tn0Y3qYXdnS4xVTFzmchMZ7MUxLOZ2yhfjZqsAIT8Jpn4TPbWxTwKzvh2nHw4cKUsmTRmzYKSqvXfi34Z1glititS0Yy4fC31xxCE8hdWLv3jOMSIjCMIwjICE4EQjCKCESNcPgNEITYQwYtmONplxLczRg1WtGzfMtxZsONa0YNHLFg2aMmjfEAKeCSE/GLB+MXeM8+S+KGqma1KTVnvzaYzlOUKT0admOdAhPwmQfhMryZr5q4Lxre9ZzipgtbAlCdW3Jly1wiF4s0cFOXrjhjhQoQhihgCGGOvG4eGBrghNhGZi5btczfKtZMGLBa0zMMq3E2cY1rRtlxtmuPK4cZG4ApZE4T8Y6n4xyZ343DwYaTTjLLaUQCE/CSZ+Em3JozYNjIpOtNt8+kAhdVRAxN9scMcMMtellJQITYQ1YNG7hxjxrcLFnlWtGOVktctsTNa5bZMuJk3zYmObCAKXBOE/GWt+MtGuTDTDiwyjFXNefAuhPwkKfhIjycCOqGKME645a9ctICF4CtigyuBlhjhSxz53Ao8KCE2ENWjJszZYmi1s4aNVrRhmyLXDnEwWt2DjDkaMXORvhbACnMghPxoLfjQX4OLHonklgpKkYxnlrjrjlXBPcyWlgCD/hNY/hNZ4cs+Fz4XPGePOed7TMacr8BEXACF4YxsMeVvlhjQwiFCghIY58PjYYINQCE2EN8THK0bsmi1u1xYlrTCzZLXObE5W4cbdjkcZs2Ju3yACmUWhPxrPfjWfnj14s+S+q2a2LBPBfDfXqCE/CYV+EwvNLHsrinKNazjhtljW3BAheDsLFgb8DPHLDDDDDHLicyhixAhNhGNxiaYszFktbOXDVa0ytMq1y5zOFuZnkZMHDVzhYtcwAp/J4T8Yun4xdeDSmvNjyVwStix8THOk08ebOzYYwhGNMLRhoCE/C1p+FrXDTJhzLThhx7NtY3Tg0adDhXpCcseLPjnjmCE62qGHbhwrzTEYRhEQjCMIwjOOntkeEAhNhGTI5aYsTdutZscuRa0ZuWS1ziZslrPCzatWzNi5yMXAApuIYT8ZFH4yKbZc+ycpyNFcUoIrx02vNINwIT8LTn4WndkMOa8K1xpaZwjGkrUnujemvdvN4CE8ZcuFenjnGMSJGEYRghFGuHl64wgITYRjZs2LBg0ZrcOVq2WtMLJotc4mbZbkzY2DZvlYNmLdqAKgAEqg/4z/P4z7az17c+FxlGZO9bZRvtPS+VcMaxnwOc5mYT8KkH4VI9mq+ycI3nXDfKa06RwYIaIYJwnO9458Ge9ZyCE8ZcmN+PnnVOKKMUBKSU5RhOMJxnh4PLIdIAhNhDfGyY42blitassWVa0aNsq1y2a4luXNmZ4WuRzkbsG4ApsG4T8YJX4wY4Xx6teyeSmCAjWGHBpzMdLgIX4YoPhi9wGIkyDDKqZrYI7Y6YcDFi4WFlphdVRBga6ZaY4YYYYYUMcMdOHw86LTCE2EY3LFq3Y48i1qxzZVrRuyaLcOHDiWuHDJzkxsszHHhcgCk4MhPxdXfi6vyYIxwRljxYwhPw2CfhsF05IRhCmvBjAhcJko68HLTfmZYKgITYQxxY2DVllbLcuPNkWtMuNktxOMzRaxxtcLJi0c5HLBgAKdCCE/GFp+MKWE8uLPC+Dg8Dg8C+K0LSjCcZ59Gm18UiE/DVl+GqErivbHj2bYw4ZeMFqQzSpXZt3XIXhbGoc/XLDCQwQiCOKOKWCWvD42GCDYCE2EN2+ZxmbMmq1kyyZFrRq5xLcLhy3Wts2XLjwsGGXExzACnYmhPxkOfjILjn0S28TPKMK1je9Zq0WpaVlIKY8UJxAg/4a0P4ax666jjm5nclRwxwrlVItd53PduNghPA1pT4+XHWMYxQnKKAhGEUIxVvzeLKO0CE2EOWrLIxzOGC3IwbZFrRiwarcWPI4W5WObNict2TbHjbgCnMlg/4zpv4zp/Ezrj23E3m+fHc8YmK8Cu1a1URi8ZoAg/4asv4as9S61LN3V1jGOEclRMwzeY78c3uE8MYTp4bznCMYRhFCMkIwRRRrn8AjECE2EOWWNg4YZGy3GxzOFrRg2wrcORwwWtHDdvmysszVvjxACosBLoT8V/34r/45MerLoywnWtZzSUhalLUSnK98NcN51RyT1a9FAIT8C7X4F2+BHDox6MMoxnOtb5Y576b1Utgxas2q1qQVjppprwUwhPAkpact63nOM4TlNFCsooJIRgRjCMaz29FGXMAhNhGTFlcNWjVotb42GZa0xMWy3DkxsVuViwYNMuNowbMmYApvIIT8WsX4tRazppthlhM+bPazBDBOUb217Nu68oT8Co34FMYMWvBdp0aZy4ML1jOEMFLYKGi8gITw1jhHn48M4xRgjCIIxjfLwdaGYCE2EN82TEzZZmS1g0zZlrRy5ZLXLFw2WsnGLHhaOG+Fu4YgCm0fhPxd5fi7rve2vNhyLUpJCsb1wxrk4PAMkMCE/AoV+BPeE8WHBhlded5xurCco7uXymfMkIXgCmKfE4GmOOMhEJCRwz4PJoINECE2ENmWZu5bOcy1w3xOFrTFkYrXOZw2WtWTdhiw5GbFs0zACoEBKoT8YG34wN22OTDbFlyaJ0jCefRpRnKc5VjGcYQ0aeJO0oUAhPwKafgU1YsuauDTwODixzTlKcuJGVpQpeGOeGemHJpnrNKF30pkcHTDKRwBAQCEIYI0cNeRw5BqgCE2EZmrjNkascK1zmaY1rRk3zLXGZy3WuGrJnmytsrRgxbACnQfhPxhTfjCL4fEw5c2e2WEceLfiwQhaVJ4MOLDKUaAhPwK6fgVpx8Jn2acWGOfJlxzresY2jknunKQhcdkJo8PbPTHHCjgQwQkKOOnB5Eg1AAhNhGbI1c5crfEtxZG+Na0ysMa1xjauVrbHmyMW+Vi5asmIAp0JYP+Mlb+MlfjnHXpnFY5UxUzO+fgeDW6FXy5uVCE/App+BRfHHNltOM8+bPecZyUscLHaM6yz5MrXSqE8cc+GvblrWaKKMIwiQAjOuHm5ZwsITYQ1yM8mbI0yrczDG0WtG+FqtcZsLNayYZcLRtic5MuLEAKowFAg/4zev4zZ/D8Lw3bvjNbrMVvThjUVE5251ZV1d9pjFUmc53cioz5XWrohPwLhfgXX1Tk42nAhGK+XRpcOs8MYSxZNGTNaEF8NdMsuXDOcpYsWjFitG18M9+DPe9QhPAWCTh6cOFMjGEYRjCMJyihCEYRhFGCIiECCMEVc/fiYCE2EOWrTGxxNGi1vjbYlrRixzLcLNnjWsMePG3aZmeVowbgCnkrg/4sEv4sE84xlyRouZ5zxvLdRVOWNRhTOPH8bmuD/gmK/gmL6deXNyu5ubu4uIiqrGIxU4Vtea8HHg5shPDmWUeXprWMUYwijCMIwBACMa18AznCoCE2EZMLJjja4ma3JiYs1rRkyxLcWVqzW427VphbZW7XHlbgClkSg/4s4v4s05R048Li84zczICD/gkU/gkP5VntnF26478d7sCGxZRoWljYODg4OFhZenQMFRAhNhDNhiZt27RutZM2bJa0Z5sa1ywxt1rPG3YsHLTLjxs2gApVEYP+LiL+LjPLecZ5TXS8YdCD/gkg/gkh1w4XwiG6576sgIXdSwQ5G+eWGWPD5eGGLFAhNhGHM3ZsXDjCtasWLJa0xZcS1yyxsVrRg3auMjRiwzZGwApxJ4P+Llj+LkO44ddSuc3ve5kw05XpCpcuPSNSg/4JpP4Jm7hzq7XcTMQxGK5Twioi53mO++c5hPEGuEenfDNOE4IoEkICMYVRvj8AwjCwITYQ1ZM2TbEyzLcTJziWtMLJitxOHLhayZ5W7hg5csszVgAKYRaD/jBY/jBZR4PLvrOp1rGp6cYuZIT8Ekn4JJWjDow5sOCsY3hjphvONYXgLBq5Za5544Y4YZZcPm4o4sgAITYQ0a4cOJm0YLczdplWtGuFstxZcrda2cZMmRtiYOGjFkAKZR6C/wACQf4ABJcl9XIzS9m2zc766ZqE/BMZ+CX+EcvCzpp3nVeNZTnRLAZM+YCF4qz5p544YyGEQwIYo0uFy6OLGCE2ENHOJnkcNWK3C4Z5FrRqzYLXDBziW42eFpiYOWbhhlxgClUQg/4yMP4yLUce2am26XSE/BCJ+CCtix5JwjOOGefFjIbJFzAxNfEwEPAw8LWyMDAyoCE2EYsjFy4cM8a1lhZuVrRu1zLcOViyWt2zbJky5GLnJibgClMPhPxjcfjHFxUrxMdJTgjOIIP+COz+COfPLnq4rnE5ZIbFVGga+LhYOJk6mAgYCiAhNhGNq2cYW+HGtY5sWVa0Yt8i3CzcYluTG3YMMTPNkc5mYApODoP+MxT+MxFPHpxquODgg/4I+P4I68VnWYjfc8OGyFbwMbRxcPCx9ugUYCE2EMsLdw0Ys2S3EyZ4lrRjkYrXGJnlWs3OLHjaYnLNu0ZgCkAHhPxmdfjM7z5gg/4IgP4Igbo8AIecQWQxGWweMCE2EZcrZy4bsGS1m3b4lrRk1brXGJmzWssjnM1ctszdtjcACmwgg/4zzv4zzc1N8IxECc7njNpxPbwfAPAyg/4I4P4IybjXPFzN5zO5yzU0p058jeCF4OwaHI4WeOGOCGGCGCGCEgjR04vFkGmAITYRjYY8mRo4zLcrhw4WtGjZstcN3LNayy48jVyxY4W2NwAKbiOD/jSk/jSjlz8Dji6m6qMQovr05yk5cXLig/4JFP4JB2OPLeMzz7d+dzKmtPG3qZZdW9iF4eyMLO1zwxkMMIhgIEEMCGOfYwRwRiE2ENmGLJlcN2S3DmY5lrRziyrcTJrjW42zHDjytWLZhkYgCoEBMYP+GGb+GGdrcOG+FxMOfhc6mppUXE1tN3drms8OPhcYYIT8DBX4GC27fyNOC8J1YZy1ynBSkrWgnLDG9aznGolPJGmTaIP4481x9Pju5skmLqUEJgmJCUrvj6PhmCE2ENMbJo5bt2K3JkYslrTMwbLXObK4W4WGJi0YtcLJrlZgCm8kg/4afv4ad4Z5canMWNVWLxdz17dZMb5RgIP+BRz+BQeMTyuszm893HnKa1rhflcWM443e9iF4ozMbS0yo4RChIIYoCCEhnn1MJIAITYRib5mTHE5crWLPCwWtGLBytcs2TJbmxuW2JvhZYmbJgAKYRqE/DhR+HClnzFJUQXlllphjpjtgjmAg/4F+P4F+VX4G8TLLN14KN1ziGiE8Ra5T5ufDGaMSKMYznxdc6WAITYQ0b4crluwbrWzlhmWtMWXEtcNMTBbmcNHLnMxw4ceRwAKVhKD/h0k/h0l0zy3jMt678ighPwJUfgSp2QhmSThjpnw42OGw5HwcFWxcLBwcHBwsbbiMCE2EYsrRpiy4sy1yybtlrTC0cLcTNo3W5mrZtiZZm+HLmzACnIlg/4diP4die2dXq8Zi9zxzOV0xjThGImufDMUg/4FvP4FvcRHHHGruZmYmqquGp7Z4XU5bvjx2IXYRIMzTLHKhQwRiBEiIYI0Mc+zQwUgITYQ3x4WWXK4ZLcuPC0WtGePKtwtGrRa4atWORvjysMzVkAKgAEtg/4anv4aj6Y68OM8XEcDGIpWcIS25553uY32rpSE/BJt+CTeUNVcy0Ub3w5XJw3yxraWTBmzWwQxXtFObHW+GYCE8PYzl58NVSMYRnCaEYJKIEJ0vCad+7jhPKAhNhDlhixYWGVgtYuGLJa0zOWa1yzbsFrLG0cOGLBu3bNG4Ap3IoT8OQn4cdYRnbXmzynjxZ7SlaUqKThhtv5WeNIXhPwRJfgiHlPDkz7t+jTa+GN43jCMqUtDJfFGMbYQhPEmmMOPwa3JwRIwnS9qpxrr4OWGDhbgITYRmYYcrTK2cLWjZuxWtMLbEtxOGbJa4bM8jloyY5MbXCAKbyGE/DxZ+Hhfbmyxz5s+a9rQlSCNZ444Yzth2HAig/4IOv4IL+fS9ce3GpXd7cY41vU4azyIkISG7kZJX27a4V5VJwnCcp0qnj5uMzAhNhDjGycOGzbKtbMcrla0ZuMy3C5yN1rlw5Zucrdrhy48oAqBAS2E/D8d+H4HLnzcnVhszYcGZBGOXNnTSnJOc53lWNIaI4KYIIP+CFL+CEniYjeszretk3geFdYqKiZvOeN93g7uYITwpeV+LfHGqM4ThEEIynKMJyjFCKMa8PooyzAhNhGNi2a5sbFqtZYWrFa0Y5W61y2ZsFuFu5bN8LBowx5cwArKAVGD/iAi/iAZmOPgcU5xlmqqNQhOOfbv279OMX16db3w5648t6rjwunTr4XGImXHlzqyYiXDi6dXLmCE/BDR+CGGUMvI2ynjzZ2ONazgSsyX2Z82PFhovix6MuTDiw4Lyz7NuTKhHPKYpgvbFBSMYsubOlNnzITyB1UO3jjWKMYJyrS9JozrhwzhG2DJmwYoyVnOF5VVlUijCMJyjBAhOUUU65/AMpyoITYQ1a5suVo0crWzPDkWtGDXKtxYs2NazytWrjK2YMcLjKAKkQE3g/4iNv4iKeuMyxmamDWlC569u+LSq/AvEQZubu0TvTlshPwQgfghBaNPA04Ixy6NJlhhghKmCOqtKyvhzZ53jGCkpUlSEWfNnVqAhPFW+tOvlhhhWE4KyrStJ0QghOE5VCcq0jCCMITnn8AxKiE2EOWLDK2YN8q1wxxZVrRtiyrXGFg5W5crDMyYucLLI4ZACl8Vg/4AoP4Ak+vKOvTjWYzLOt6hQIT8EB34II9VdGPkYcUIIwrHDhxtYIXiDMxYPB2yxyxTxTp7dLDDFIAhNhDXI5cuHOZktxuWTla0xM8i3C1c5lrlnibYm7dowxZGYAppIYP+ANr+ANsceHKHBUTbd5bq4iOHHonAg/4IfP4IfRx4bq7TFOGOUaiJjPGs52yAhPBlbZeHesbk4IwhGEJyrKq+HwGnACE2EYczFzhaN2i3E2xYlrRuzxLcTbG1W5W7XNiYNMmTFjygClQRg/4DTP4DQVa48Lqbrvogg/4RlP4RneFcp5MN447489iGxtUwCxjYWBg4GJh79AoAITYQ0yt82HJmYrWzLDlWtGjZgtxYs2VaxcZmLBpmZtczbKAKVRCE/Am9+BN/XOuW14UjonSgg/4RXv4RX+HTWe11HOc73sCGwdCwUHMzsPAw8HF3ZAxgITYRlZ4mbJwxwrWrFu0WtGOZitxZHDNawatWDbJlaY2WHCAKTg6D/gNE/gM3hw48Dp1XYIL+iMv6IxjPObs7bYbH1fCwV3Cw8HE2sTCwUaAhNhGZizbMHLfItaNXDJa0YZWq1zlYYVrVi0bt2WRjhyMWoApMDYP+BFz+BGe48HtNcLiohPwilfhExtRojOVcs9KGx1WoC5i4eLv4GBAhNhDdtjyuWrhwtcMszla0Y5XC1w0zN1rLG5zN2+RribZcgAp8KoP+BV7+BWWb4d+CMNVqMVUpnczaUxdZXx5dbyCE/CXl+Et+WHJhldlZ75ctct0KW0YNWjJkxUopWLPTPfDjhPIHVZ+HlrVGMYRCKBBBCKEYxjHD19sJ8UAhNhDjI2cYczFgty4XLRa0bMmi3CxctlrnIxaMcTBjjYM2AApUD4P+Bcz+Bc2Y7Z7Q5bnN7IT8JCH4SEdWvNnTjS85RkCGxNLwcFTzMLCxM/SwEHAUACE2EY2eTJhas8a3Kyc41rTM2crcObEyW5sTVg3xuWzVm1YAClEShuNe418IKDSMgCwsQIfwCMeARkJhMVEooIlEwIbI12VMXEwcDBwMLJ18GgZkITYQ1zZm2VlkbrXDVu4WtGWPMtwsWeJa5xYmjLG0wtGeRyAKRQ6F8dd46/J5IACG8AD3gAfubgAAhstYRg1fGwcXPz6BRAAhNhDZxhYMXLfEtY5sTFa0xYmC1y1yOFrDKyctc2TCwzOHIApSD4P8rJ+VnzObu4Y8LfgYg/4B2v4Bt7jfLMzzvnz484bJV7BwFjGwcTBz9LAQKIAhNhDhgxyMczFgtxMGTZa0csWa3EwZNVrBniy4sjlu4y5m4AqXATuD/MrfmTZM42uZ1vUcsYiGb3nOSYjHDGKqszxvry53VqDtdIT8Ain4BAZTxZcE4TnHPix741jGEsGDNgtSSM64b3w3nFK1MGRYm08DglaghPKngdDp7ZzjFGEUUIwjKMIRhGEYThGIihGEBGU4Trt7MpwAITYRja5MjjMzbrW+Ng5WtMLhgtctcrda2cOMTdrmys8OVqAKSQuD/R9fpCb3y3GK4IP+AhL+AfWufDN3nmCHxFVYHAZzC5zEYGk4ITYQwZOcuJrkbLcTdnkWtGLPKtc4nGZa2a5XLhlkwtGuTCAKXBWE+rA+qzyssc9rwlbFkxYsSVSD/gFM/gFV014Ge16mXG+dd952hdZJFBiba5Y4YYY4Y6czh4I8qCE2ENW7Vw5bOMK3Mxxt1rTI3xrXDTDlWs3LJwyZtHLPE5wgCmohg/1w364frjl4PRisYxC7vrvnPEw8Q7MAg/4Bkv4Bk/CVx5Zi5zmc3mONSUxfQ54ohPG3NR5emdYxRRRRIwRhOunnwnDhACE2EYc2Nm2xZWa1uzcZlrRk3ZLcLDI5W4sjnI0xNszVw2wgCmceg/2TH7JOJxvpuK3SYm8btd67+FblzIT8A1X4Bl0aYaVjOdb1vXCjClobr6mPZtCE8jdlHq55zjOESMUYRhFPHy8pUCE2ENs2HM4yuMK1o0wuFrRmwaLcLfI5WtHGZxhbZHLLKxxgCm8jg/27n7dWY3F1OcFcMVBe73czOt+Fz5c/CIT8AyH4BfYw18bXLPo0mWcyUsFpYkowY5Z8WPWAhPHXPOrlrOKMYwRECCMIxrh78UYgITYQ0cuWDNzkcLWblnlWtHGFmtwtsmVayY5WTFjjxsWDFyAKVhGD/eefvM18N8N4vet85nKE/AA1+AAWzUtNHHDPfHPChssYLg42phYGFgYWFmamChYKUCE2ENsWFswx42a3MxbMFrRmyyLXGPE0WtXGbLhYsW7lvmygCksOg/3h37wfGKxNVmZzQIP+AWz+AXlq9U1eWQCGxhToGrj4mJo5tAqgITYQ0aZMTPG2xLW2bI3WtMrTEtcsGLZa3Y5mbfE2aNcmXEAKSwyD/gEQ/gENzfflmYrlzIP+Acr+Aa+2cJ47vuCGxFKwallZPAKFgIIhNhDJqwxs8zLEtzZcbJa0xNMS1wywuVrPFjyMMzJo5wscoAqBASiD/gL+/gL3zMTvTr0iqqlTcXPPwueri4cddazUeKCE/AR9+Ai2KOXJlY53z3vWEJWyYMlsGCmSVoIM8ceHPQCF4WxccGfplhlI4I4II4kEMEEIhghRwz4vIwRwZ4AhNhGTE1ysGDPCtxOGrNa0ZMXK3C5Z5VrBgwZ4srXE1c42AApQDYT8BlX4DK9EJ6kcWHGygIP+AdD+AdHp1tHHEXqwhsfWsHE1sbExs/GwMBMAITYQ0zM3DJwzYLcWXG1WtGDlktcMsLNa2YYW7Rm3ZsGrZgAKRQiD/gVC/gVP3Uc+loT8BTX4Cd8dbZ6ZQIe8TOIzWcweARAhNhGZpjb5WmVktyN2mNa0YNG63CwYtlrlg3Y5meRhkaNXAAp3K4P+B1L+B1Pw1458p1qnhERczuOJUwVKS+GYiIP+AZr+AZu+l+Jx1vG3fhzzec1eI7HTgxFrzlz8GL3IhO5mg4efHOcYxhMEYEAIRhNWefp1nDAAITYQ4ZZcrBsxYrceJvlWtMLhwtcYmjhayy5GGHE3yNGbNkAKayCD/ggQ/ggFhvhz1zbTw8HhWqqqEx4fjbgAg/4Buv4Bu9U7Z1cbb5x1zxvMK1GOkb4TQITxBrlj498M1YRIownKKEV79PGYgCE2ENMuHE2cMMi3FixY1rRy0brXLRyzWtMOPJjZ5mTBowaACnYrg/4Jvv4J1ZzrfhODwoQzO9gwhN73xZiOkeBw1gCD/gGe/gGXqozjMdeXO7scjpqNQTN3N3x4x34zYITxdwUefpvOM4xCEoyIymBERrj8AxjCwCE2EY2OLDjbMm61o1as1rTKzarcWLNjW4cmNu3yMWjXK1yACmYYhPwWSfgsfqy5NuTPgw5I4MEsEMFYViCE/ANJ+AbPI08K+ieSuCaN44aa14xAhcNnIGHnjpnjjhhhhjhpx+ZmniywITYRkc4mrJgxwrWGHLmWtHDBstxYsTNa1cMMOHNmauHDJwAKSwuD/gym/gyn3u9y1HhAg/4Csv4CkZiYvjnjYIetQ1AY/K6LAYHAYIAhNhGRjiaNcjFwtx5MrFa0x5HK1y4wtVrNgya48zdg2b5WQAp2KYP+DgT+DhfKufK+zhitEbXNrctoRZetvCzQg/4Bsv4Bs6jlnpnWWb5uOZtGK4McqqKnLjHd4ubAhPEm2l+XlvGcYookUEZQRhCMIwiw4e3eKgAhNhDdqwyZsmRitbtMONa0cY8q1y3a5VrHGxyMWuPJlxZMwApnH4P+Dub+Duup30uJiTnwRWIqrhvpm6CD/gHC/gG36ZjW131Ot5u0RWK1PJMWheBLTSypUcEcEMMUcEMECGGO/I4GFhghNhDVlly5GmXGtYtsmVa0YOGy1xmatlrZs1xMWrNszc5WIAqCASyD/hAo/hA1nM1vpGo8CJrMbneMonExcbznO4mOk9tVgIT8AzX4Bj5Sx6MMpxy2w4U4yZM+ZsjKUoySnCMZ4568OW+EhPChHi8Os5zRmhGEIQQIoRlOUYRRVn2d8J8UITYRhxuMmbGxaLWOZuwWtG7Rwtw42mVaxyNmjds0wsXLlyAKaB6D/hEk/hEl5bvlvW9OfgXcRVCczzxkhPwDbfgG32TjinKq+WWW873ilCjNi16gheBqYIMflUqFChhgjghgQo6dWjiwACE2EMGzJw5zOMK1jmyY1rTExbLXDHGzWtmTfC5yucmFo3ygCrwBcIL+kwv6TLzAzZU7zebmqub43NzdimBZYIjNi2lgKCbmbLZsE3xubms8oud8LIP8Md+GfVvwvN8zx/G69HR0xyxy4aRiIpWKqEJuc4yqogozFoL1M4yXZbMFxcTExdza15wmZmXN1rrzd+CD5coCMzNyuLiSUxMwCYXUxJExKCYmJhMShdXUomLqZqYkglExIEwTGXX4FswAITYRiat8rBq4arWTDHiWtG7BmtcuGTlazx4WWZwxZNmbZsA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LeARwDgIAEHQTiCogHARAp20tE06TVR454wmXpoqQHAwpIEET//wNFKEYoBQM4C2QZIDIJAICAAwF7wh5FMwkAgKACAeHDHkU4CAD+AwAAAAAAEeXswD8eNIwCgvXkAAAAAAAAAAAzQAAAzQAAAPwF+Aw+r6wAAAAAB83zgAAM0AAH4A/AIAAAAAAAAAAK1gF4g/yOn5HXp18Ler5cK1rhw4V0jlw6a7Y7cOEajExXCMVrVYzw4zfGcyxCkZjZnGIxisTVxuJiJmZ3e93mONRdJvjx68/B68+fPPfnvwd+P3eXxIL+TwP5PB9e8kiVW53PPjrs2VuI5Z47zbb2TXO8INK10iY5xkrOpalzeairU3KlljZvryeeAIPyLubu5KhEQmUpiyYkExKJBEkSRKJIlMExMAJgmEwBMAACWd+f3i/ggCE2EMc2RkxYsWi1s1wt1rTCybrcLdg1W5HLfM5buW7LC4bgCtYBgwGD/F0fi+eztFY4a1rhwxy5dOHLly4cI1FYmcMTwcHCpq8TU1rWK0uW8isVFVbO7zlKZbzx454z3mZvM5by3cxOa3nPPj155zMwqb3vj35vJIL+dxv53D18HZJsec7zzzUtaVhJubVbm4S7zs84XCSubMubKWbizN5vN53xubmxNRlzcLa2VJeV3mfC+MCC9fJ29LsJNlbNABZbm5QCxKAlFhYAAWCwWAFgAALfj/BsfMAhNhDnI5zN3ORwtZMceZa0b5Wi1zib5VrdlmbsXDRw3cMGIAqbATuD/idQ/idb4N6jHGs43yng4Rq6RMZ0mmYu5ytZMXCbwz23z8LYhfESeI/xDC4SzBQ4yjGVYi7AVYSbBXWUYCKaiBDDFHJLHKnjprlUz3134PB43B5PF43A52mE7mCHLjGs5xIxITITgESE4IoIwiBOCMY4fAacICE2EN3LFuxZN8y1pia5VrRo5xLcOFy0Ws8zBjlbOczbHmzACpABM4P+Oqz+Oq10nv28HwOuJxeIrNZXdxvSkaEzd5uMmLcvH7CF8L14XtRiKMdNkrsNdgLqLrKrqqpKIJq4pZ45ZaYaZ47ab8Hg8Xg8rfj8Hh4aQITR1IZct6zvOE5wIwIRIRRQiRhGCJFG+PvjMCE2EM3LhkyYNca3Jhbs1rTI2yrXLVuyW4ceNtlYucOJu2YgCowBN4P+Fcb+FccYzVVCJdfC8PxOuiJrMTi8TcX18LvdXSJ1u9bAhPqNvqQ8Rq18rLSMLzjlwYdcJ1pG1rYJUSvGtY5Y3jWMZTyR3cHgAITkcqDi6bznGKcEUYRCCAIwRQiEYThefB5MYPBgITYQ3YtGONg1YLcrBrmWtMrFstxM2bZbhZ4mLZlhbM3DhmAKSQyD/hia/hiPjO4S58iE+o6+onhfLojnaNKGwEgoOti4+nk4WCkAITYQ0csGLbNlzLWeNkxWtGeHEtxY2ORaycMGOPDlw4crXGAKVxGE/DM9+GY9DNrwTirgy1RxgIT6Kz6I+GC18E6yx2y3jp1AhsKRqHp4uBhYGFhZOpQMFbAhNhGFxka4mWbMtytMLZa0auMS1y4c5luZtmZ4sjhgzcMWQApKC4T8MsH4ZYZTwYI4MuTChPpnPpncmXROdttNIIaUpIGDn4+VqSYAITYQ2as8bnEybrcrBgxWtGjhmtcsMmFbhbMMLhxmzNXDRyAKdSWD/hrQ/hq35o44zNzdTTytxi4zN5rdWjJwkIT6G76E2MdlcE4YZ1w48bXGsFMGCmRZWNsuVpCF4CrglzdMM6FDBDChghijgihgIYo469OhY4AhNhDBi2c5srXGtYssLVa0bOG63E5ZsVrhs4ZM8zPM1xsMIApJDIL+s1P6zTsvnwNwhfTaemjklwOQvYFgQIelQVAZfD4rL4GgEyAhNhDnHhc4WzFktxNXDJa0buMq3C2a4luNllxMszHNjyY8QApqIIP+HZL+HYvdV11IeBeFRdtzaZxl22CE+lq+lJrGWOW3gcE3ynJSmK0rRhPXwuGaQIXgKs0NMMqGGGCGCFAgIIUdunhQ4wAhNhDJuybtsjRgtw42bRa0zOGK3E4zZFuJhkyYmTTK4a4W4ApHCYX4YRvhhHwuEnmwENiG6N7o34yNnJ2Kj4aHrkXQe5wmCo8AITYQ1bucLjEwcrXDfNlWtG7lstxZGWRbiYNW7Jy2at2jfEAKaBqE/DJR+GTfHCWfZfVPElFWE72w6sOGGMCF9hd7EGKrDQYaDCSUQzSwy0x4GHGr8LPgQITncJXbhwxrFMnCqs9fFzxpsCE2EZmGFq1ZNsS1xhaMFrTEyZLcORtlWs8zNtmxtsjjK2ygClEOhfhfG+F82TBYPKYGyOMpkIP91p+7D6c+XepxeYvAhraKgY2RjYeJj6uHg4KcITYRiyt3LbGxcrWGTM3WtGWVutxOWWRbmytsrNhjbtG7PCAKaBqE/DNB+GZeaWG1Y6I0SnLKyx00jHVrhPuUvuNVaYYXy2y3w3jeeCujHopK2MCGx5Xl3DwcDAwMCQMBAoGBgZWpQMFVACE2ENmrVi0y48q1zjaNVrRxlcLcWZziWsXGPLictG7XFhcACmwig/4bHP4bCbt4eNw1z5a1qKi53PcHgOGIhPuAvt6U8WW2Gl8+jTlqrSeC2DBK1JMcsuPDlITxJtpXn57pxIiMIwhGEYRiy9u4ITYRhxsG7PJkarWOJswWtMmZytctMeZblYNsrDCwxMWDfCAKUw+E/Dod+HS2ds19GS2K+KVZgIP9v5+3jitc8buO953YhsTTaBrY2FhYOJr42DgocCE2ENWmJxlY5Gq3I0zZVrRixYLcOLI1W42WNtiYZW7DJlbgCloShPw7vfh3f0TtfJXBNO9Nc4cMhPsUvsU7YtlM0KRnHTPHlz1AhseVsHB2cTAwKFQcTdwcDAQAITYQ5YMGznGyYLW7bMxWtGGVktw5W+VazcZm7Fk2c5mjNiAKTg2D/h3M/h3NcPArhF3XGYT7cj7clp2ThbDOM5iGy5hGBl6eFhYe3hYOAgAhNhDNhib42DDKtxNmbRa0x5nK3CzbuVrVi0ZNnDlvjwtHIApKDIP+H8j+H8NnPBujQIT7bD7ZWFMeCLTlZYbHFjAys7FyNvAwMBMAITYRiytm7FxhZLcbVk2WtGjdktcs3LdayzY2LHLibuXDhsAKcCGD/iCs/iCb3GOfLNccc+XNUZi7ud5q9PAX4QCE+1m+1HjhzY7VhdrzZ3DtdWClqUlguZMohPDWmXBy4axnEjGE4RjBGEYRjh5e2csIITYRkyNMOTM0ZLW7NwwWtHLZwtc4WzJbhzYm2TG3zN2jJuAKcyOE/EMh+IXlOG3ZvljlWGA1SnKVZ6dWWKeTKXiAhfa+e1zigsxuawck8VMNph4oEElDAEWFxmNMHGCE72SUeLnwzjNFMIoIyiRvy+HGcuoAITYQ0xOGjLK5ZLW2TMyWtHGTKtwsmTha5YMnLJrjwtMrFkAKTAuD/iA+/iBnxyx24Y4NAIT7Bb7BGtoYdWuV4IexRmAwGWy2WwGBwCSAITYRly4nLlsxyLXLZo5WtGbnItctHLRa3b48TlkxxNW7VyAKbR2E/Fhh+LDHDGOnJjxRyQwSsVnW8MebTKcsIIT6Lr6N+dNk+FLdbRayV4Zb3zx1423HhiCFymKgwNss8sMcKEhIYY4bcXjYYmwAITYQ2cNWGbI1arXOTEwWtMLfEtw5mDNblwtGrDLmZs82JuAKUQ+E/FW9+Ku/NLRHMtSuGGWIhPqQvqT8WfZjwXlG8I3shc9dFXia5Z46cLkYYJghNhDNg4xtWDTItyN2jha0ZNsS1w3YYVrfHhas27HFjaYnAAplG4T8Wa34sy5r5q2nSCF1Z4V5X1XtPhCE+nY+m/hLPqy0vXHHDe9azlG1c0LYtoCE8OY4R5+ms4xIxhFFGeXn3nLcITYQ0btHLJxixLcjDEzWtHGVitc5MuVa5wsMePLly4suLGAKbCGD/i7a/i7JZddcYjjwnWMRFSvNzd6512YAhPpuPplYrbaXacWPLOMYwlglislCNr692+6F3EMkeTwNMsEaEIUAEMdungjixQAhNhGRi4xNcTjMtxZXLVa0cZcS3DhasVrJnkyM2bnK3xMGAApVEIT8YiX4xL5xxT2WxZJZLxnchPpcvpXbUtjxY51xseeOMIXg7Bwy5e2eGOOnI4mGCEAhNhGZi0Y4sTFstaM2+Na0xMGC1zmaZlrPE4aZmOZm2zNW4ApaEoT8Y3X4xu4MV8UZRrHDg14OPgCE+g0+gdlbQxTpWdctceuGUIbFU+gbWHgYOBg4GDibOHgUcCE2EYWOZtjaY2y3IwcOVrRnhbLXOJixW5cmJgwxYWzNi4aACk8Og/4xLv4xK45cN9IvV8a2g/0uX6YWuGN8K2rcbIa6hISFo4+LhZOrgYBdACE2EN2rDLkyuW63KzyOFrRxjaLXLnEzWsmrnI4Y5G7fC5agClMPg/4y+P4y7Zrry3E3x4MQhfSoek3gmrojglxOGw7FxobE03Bxs3Gw8LDzdOg4CyAhNhDNrhbssrfCty5mDBa0cNXC3DjbtlubDhaNXLDE5YuGwApECYP+M1T+M1UzjwL6AIP9Gh+jROnXU0CHoUFQ2uw2ApkAITYQ5zZc2ViwwrXGbLiWtMWZktcscLZbhzN8znI3wsGDdgAKaR+E/Ggt+NBecsu6uCUqRlFhnhvhwzmhPVk06NSD/SnfpNYrn2zK+bd8c3mcxemp8KOfKYTxBnYeTjvGcUREjCJGd9fHnCwhNhGHMyZscWJstxtWbJa0x4my3C5aY1rZtlxtcrZkxa4WoAp4JIT8auX41YZ1vbXa8rYcGiGKeCrHHTirGNJytnzZ9m2E+mY+mDow5sdsMdObPrjhRlSmhwJ0QrNryZb2hdFgoocffTLDDHBHDBDBCQQAQyz7GKODBCE2EMWbPNmbuWa1q5YMFrRzjwrXGPEzWtsbfI5aMWDVlkcACkwNg/4r0P4ry1b6XxizkIX3R3ud5JL5lsF5lYbHFbAwdjGws3WwEDAzwCE2EOMuXEzZ4WS1vkb5FrTIybLXDds3WsWOFqyy5GDlw2bgCkgKhPxXnfivbnmV2SsAhPtJvtNYYmzDOUyHs0hgcLn8zgcBgEqAITYRlzZM2Ny2yrcrdpmWtMLHItxMm7ha4Y4szdw4bMWrHKAKcCCE/Fn1+LOdGWvBnhDTovmtKkoI3vlzY5pyaIT7jj7hOM6aaTrnwYcsYzpCVLSX4V9bRpYQhd1LBDmZ544YYSGGCFAhgJY8TkZZI9EAITYQ2bMGTNsyYrXDNwwWtMbVktxYmDRa4ytcbHEwyZnDLKAKbB2E/F4B+LuXKppyYaTRro06Ko0vK+TDDDsmhPuEPuFcWLFhyVlGt9OLHtY6wnSeqMtGvQCF1VEUORrrjhhhhQkKFGvwuJhgg2ghNhGNuyzYsOHKtY5sWVa0cOMa1y0Z4lrXHhZ5XOTI3xsswAppHYT8Ybn4w8TLwq4pZKSpVeOmuOMYV4F7ZKCD/cTfuD6b6cavOc5zvN7iYjlvxuvTYITxJnrLq56xjGMJkUYRhGeHfwYwwCE2EOcjNjmbNMi3JkysVrTC4zLcTFmyWs3LPDmZtMmNs3YgClYRhPxlVfjK9jHDqvmlgtHVNCaE+3o+3jta+qslZaY3veqGw9JwcPPx8HCwMHCxdzAQKWAhNhDhwyZZmzVutcZXLJa0bZWC1wzbOVrnCxYM3DduxYOHAAp4J4P+NAD+NAHw9V4fbNODk5TFZcW6svRV658OPibAhPt6Pt6Z4rY818E5VlO8a1jWdMW/cap2inTfmz5QhPC2GV+bjjOZGMSIjKMEIwjBGdfBMqyxACE2EYmDNnkwuMq3MwctVrTGycLcLdkxWtmzFzlwsGrFs1bACloShPxpdfjS7wUvqz6LwjW2dcCF9iV7Eu7BQYhZLBXLFh8DgQCGwlFwUTSw8LBwaFg5WzgoWCngITYRjctGrJrjwrcjZkyWtHGNotcZHDFbiYtWLDMxaMHGRqAKUQ6E/Gk5+NKHNSuyMKTxryCD/bEftcc5zy5xXHnHPACGwdEoGxh4WJm6GBgIHAAhNhGNxlZ42DbItxMsWNa0b5m63C3y41uXCzwuGzFk5cNmwApNDYT8bFn42IbytlhbHky4KoT7eD7cWcmWjXa+sIbBkPBQtXFx8vUwMAuAITYQ5YY2zRzixrXOLI3WtHGTItwuGmNa3as8zZvjcM8bJiAKaB6E/G5Z+NzFJTNOxNeuOd5pyho4PAK0hPtvPtlawY5XnWN7zrWcZ2jirs06DJlAhdlBFHl75YYY4EKGCOCMjhjntxsDNCE2ENmzlu1bOMS1wzzOFrRk0xLcTRriWtWbNxlYZmGJjkYgCnQjhPxwUfjgp4GfDu34MMpg2XtOk2vVrwYZTGXAhfb0e3pw09+QwdU8GDw2HGBRQyKGAwOKtgvC8IXRYCJk7Y54yGGNDDBHBAgQEMuFz8MEOUAhNhDhowYYcbVotYOGzJa0ct8K1yyyM1rBswZt2LFriwuWgApHC4T8bYH4226UyGiGaYCD/aTftI71sXXEh61DYGlMjoMBgaLAITYQwy5WbXJmYLWbJw1WtHDRotxNsrZa1c48TZk1aYcTHCAKaB2E/IPx+Qg2+GmXNLJm1YMCOHPrz58N4WjwsGawg/1mH6yvhWs4NzIioYmd1369d8yF4MwMLRzywTwRwQiCFBCjr1aFhCE2EZMORxkzY2q3GzxY1rTKzxLcTLJjWtm+ZgyZ5nLVkxcgClsShPyF8fkLhjTLquvOuWW2k4wAhPqOvqOc0sGpkJZ8W2+muUCGxNLwsBYxsDBwMHAw8bbwEDAUgCE2EOXOLEyb43K1iwcOVrRlkyLXLBpiW5mmNhjaOcrZxkagCkkLhPyFHfkKfzbIZsUlqoT68T693dhjaEMcqoa2hoKFp5efm4GBlCE2EM82Jq2ZZMK1vla5FrRw4cLcLTExWt2zVu0ZNWGJg5cACnYkhPyLkfkXlrfBl1NWDNbBKcMc8eNjnKCFmLHqksCE+tS+s/lj2Z82WE8Na3qrZmV0WSkrDfiy3rjAheIMjHHoaY4YY0IEEEKCEgjhnxuTili1ACE2EN8LVzmYMcK3MzzNlrTNhbLcLnGwWuGzlyybZcrRk0bgClkSg/5HYP5HYd8Z5Z7Y4cL8C7u8gIT6z76z/VS+aEKzjlppvhrchsNRqBq5OBg4GDhYOZp4EsghNhGHG1cMszBgtwtmTha0aY2S1y1yNlrlg3YsGOFo0yZWwApVEoP+SFT+SFW6cs6ma4x31CyE+pO+pP2SaJ4Io1hnw52khryMQM7MwcLAwMHCw97AkwAhNhGNvkytGjnMtxuWmRa0yssS1zhzOVuJk5YNcLfLjaMG4ApgF4T8knX5JO8c8OLDipgyZrSlVnlx82cAg/1g36wfyt303rK8pjdZrcSAhdxDBDnaYZYY4I4IYUdulRxZACE2EMMbhvjwsnC1syxtFrRq5YrcTdjkW5WORplxs2zJk3xACogBMIX5BZvkFzqvuvupoMFg8BgVVd92FwmHwwugJawweCwuEMBgV16E/BBl+CB/Xq14seTKZs9aNOjLkvaMBS8SQZcgYMKMAIXfVxS5euWGOGCGCFBDAIISGCMCBDAjhtwOPhgh2wAhNhDlm4bNGrnItbZcLJa0at8y1xka41rDNibMMbbG5YNGIAqKAS+D/kRg/kRhumuHPwOPTnrccYvNX4cb3MoqOHCsOGsdniTwzEiE/Av1+BfvbsaMkcjFWFZ3vfTq1zvGco0lLFK0JSTwzww11vOIhOpqpPh5bznCsqwnCcYThFCMIECEQnOu3oxjLnAhNhGZhlYtmzVqtZOWDha0bM2q3FiyOFrBw0cOWWZm2assgAp5KIT8jbH5G2dq2nFhyTzSySlKa69StK0gpKNtPK1wnECE/A5N+Bye08V8UcFZVXjhuvNCGbHizRtRCbg7N9b3hPE2uMOrjrGcUyMUIoIIRgEVcPfjWVAhNhDHK0yt2jdwtcMMrFa0aZsK1xmyMFrjFkzYm2bNiyYsIApdE4P+R6j+R6npM9OOLxndeHWc3sCE/Avd+Be+G5wGSEV66Z5cOHCAhsIQ8BA0snBwaFgYWDqZeBgF4CE2EOW7Fo4ZYsS1gwYYlrRy0cLcTBi2W482VnjyNGOJthcAClENhfkcq+RyGnDYfJTwzVQ0RoP+Byr+Bzvty56rcxuZhsWUsDG0cbDytbAQsFVAITYQ0YZMeZm1bLcrdu0WtGmZstxN8rFazZscObLjyOGDByAKfiWE/JMx+SalhtlwRpLBLVCVozjfTo0xhOkZUw8Dg7NuzaCE/A5J+BxuV8lcF6TnlyZ8MJwjDFOW7DKS8tO7fKc5AIXh7Jr8fXHHGjQkMEMCAgQwQpZcfjUcGoAhNhDRkxauczhqtZ5MuRa0YNHK1yyY4lrDJmx5G2PIzcMMQAqFASuD/kGq/kGnvwOPjde28bnfG9669K6MYoubytm4y6IAhfhAe+EDvFYarJMFDFbTfPgZcLHg645YIprMBgJLookMtsGLMLPWhPBFKT4+XLCsYxiRTiIRlJJGESdZ8XoyjDiAITYQzaMmDHJixrceZowWtMbnEtxNGbZa0zOWDXIyzMmjRyAKfSeE/IlZ+RKuksfS05kqzvhx5646xjGWKGKWamKlpM15TgCE/CRV+EhukN/I3wzyzrxnCkLStihitKUIo3vjnfHeoITwtWEebnvOM00QhBCEEIwjFWeHwPCMACE2ENmTNo1auca1jjyN1rRtizLcTdvjWt8rNowctGOLLkyACnYmhPyPAfkelvHFj3QzZLUpBOtazjMMeIhCOS9914T8I+34R/7YsDBGE61rhxxrGMaQ0DlY5UrK8MeWWcCE8WcOE+fnumjCZMhEhCEYEJsfR0zawCE2EMGLDI2yMGy3K4ytFrRrkbLcLDDiWtM2FjlZ42uJg1ygCogBLoP+SJr+SJm2OfLdSmJo68qjFYxir1bjnjvvvjtnhHTGAIT8JOX4SUYQyY8mGFVccdZh148ufDWuDBg0bNmLRCiUcMuHK+O9QITwxhph5OHHGcYxRRgjAIRghAhEhOc8/gGCOwAhNhGRg5yN2eZktZssjZa0w5sy1wzw5VrRo5zOHDNpmxZHIApyIoT8OLn4cXdept2NlNGDBSF769PBz5Y4aMWCWakoQIP+Emj+EmnenPkWmoVw1wcL1c3dc+EZxYCE6GiWfPO86xIxilOk5RhGMY35fJhFwiE2ENMzXLjYuWq1q3xM1rRjkbrcWHM5WscWLCwyYcbdy3cgCmMfhPw7Pfh2fvYZMrRpaZRRpiGiW3jXiqCD/hYy/hYz8LwxdOfJU1E1xGudeHytYITy54Rnj6dZpkUACau/posAITYRlwuW7Zg2wrcuXMzWtMLFotcYnOVa4ZtMbHFmytszFyAKeyqD/iza/izbOXPpvhurbXq/AxWpqc8fDrvvc5VfaXaAhfg6q+DqswmFz2BwSSKWGem3Br644ZF1THIIoZY2FgrpjnCE62yEOLfTOqM0QiBBGCESM9PZibAhNhDfM1csGLhytaYmONa0xuMa1y2YY1uFg2bZGOVxjzMXIAp4J4P+LoT+Lm28RvhuN3zq/HiZRVdnKNRWYvePBeFzgIT8IHn4QLcaGelUZ5uDwN+KijAwLQwVpOc6y4K+moCE8KYU+bjrUiAhKMEEYThNOeXwDKssQCE2EM2mVs3ys2K3C2aM1rRgybLXGNkwW48rdljxNcrZm2YgCmAWg/4v9v4v799L4+BvhvXOM28Gk5CF+Dpz4OtcNHkKcIuRwRq4sLDPfPWAhdhFIxeDtSwSo4ZZ8TlYIYM0ITYQycM8zRgzYLWTfIxWtHDLKtcM8zFa3YMGORg1cM2bNqAKUg+D/i+I/i+J1wqeENdU8YCD/g+K/g+L668DjqZxxu80heIM2w+FrjlnvytMMGGAITYQ4ZMmTXFmzLXDRu3WtMmVgtcs8bFawxOMbNkzbt3LdgAKjgEzg/4xbv4xgfCm/A58sxMcXbNIgukIiUzfXW7E4zy4+J4PgX1AhPwfvfg/XyUvqvSsbz0oa64SUsWC2ClIzhjnhlvXnGEbMkcVJ5MIhPDmeW3ThrWqcIxEYRQjKMBCcCMIoTRjOunownTnACE2ENmuVg4y5Wy1w0xtVrRo2yLXDfIxWssWFu5w4XOFjhYACn0og/4z5v4z5+PB2vkhO563nd2li/AjhHSNYzw6xOcghPwggfhBBzZ2rfCsbznCdJUlilklSFp2vG9b5Zaa3jOE8HVhfi5axnGVYRhEghBCMIpwjNXH4DlOGYAhNhGXNlasMuRmtZMcuFa0YsWy3DmZYluJhjauW2Nk2ctsQAp4KIP+NRT+NQ2ufhROhmd55552mI5OlYamLnW4uKCD/g/4/g/nzz6TxrN7mbliKxrGuDhGDN34OPD7747AhPEW2FejjjOZGERGBBBCMIozjXg9GEYc4CE2ENmGXFkbOWS3IyzYVrRjlcLcTJs0W5MbDDlYYcrXI3agCnIkhPxsqfjZV0Yb5s9ryRnBkYEIGPPm2wjGV8VaAIT8H334Pv77s/Sz0gvOulPHWco2tZmSTtPXo0iE8OZYR4++c4xiRIwiQIRgnHH4FlNkITYQ3aNmLBziarcLXM3WtM2JgtcOMrJaxY5sLHJhbY3DdgAKkAE6g/4tov4tn0Y3qYXdnS4xVTFzmchMZ7MUxLOZ2yhfjZqsAIT8Jpn4TPbWxTwKzvh2nHw4cKUsmTRmzYKSqvXfi34Z1glititS0Yy4fC31xxCE8hdWLv3jOMSIjCMIwjICE4EQjCKCESNcPgNEITYQwYtmONplxLczRg1WtGzfMtxZsONa0YNHLFg2aMmjfEAKeCSE/GLB+MXeM8+S+KGqma1KTVnvzaYzlOUKT0admOdAhPwmQfhMryZr5q4Lxre9ZzipgtbAlCdW3Jly1wiF4s0cFOXrjhjhQoQhihgCGGOvG4eGBrghNhGZi5btczfKtZMGLBa0zMMq3E2cY1rRtlxtmuPK4cZG4ApZE4T8Y6n4xyZ343DwYaTTjLLaUQCE/CSZ+Em3JozYNjIpOtNt8+kAhdVRAxN9scMcMMtellJQITYQ1YNG7hxjxrcLFnlWtGOVktctsTNa5bZMuJk3zYmObCAKXBOE/GWt+MtGuTDTDiwyjFXNefAuhPwkKfhIjycCOqGKME645a9ctICF4CtigyuBlhjhSxz53Ao8KCE2ENWjJszZYmi1s4aNVrRhmyLXDnEwWt2DjDkaMXORvhbACnMghPxoLfjQX4OLHonklgpKkYxnlrjrjlXBPcyWlgCD/hNY/hNZ4cs+Fz4XPGePOed7TMacr8BEXACF4YxsMeVvlhjQwiFCghIY58PjYYINQCE2EN8THK0bsmi1u1xYlrTCzZLXObE5W4cbdjkcZs2Ju3yACmUWhPxrPfjWfnj14s+S+q2a2LBPBfDfXqCE/CYV+EwvNLHsrinKNazjhtljW3BAheDsLFgb8DPHLDDDDDHLicyhixAhNhGNxiaYszFktbOXDVa0ytMq1y5zOFuZnkZMHDVzhYtcwAp/J4T8Yun4xdeDSmvNjyVwStix8THOk08ebOzYYwhGNMLRhoCE/C1p+FrXDTJhzLThhx7NtY3Tg0adDhXpCcseLPjnjmCE62qGHbhwrzTEYRhEQjCMIwjOOntkeEAhNhGTI5aYsTdutZscuRa0ZuWS1ziZslrPCzatWzNi5yMXAApuIYT8ZFH4yKbZc+ycpyNFcUoIrx02vNINwIT8LTn4WndkMOa8K1xpaZwjGkrUnujemvdvN4CE8ZcuFenjnGMSJGEYRghFGuHl64wgITYRjZs2LBg0ZrcOVq2WtMLJotc4mbZbkzY2DZvlYNmLdqAKgAEqg/4z/P4z7az17c+FxlGZO9bZRvtPS+VcMaxnwOc5mYT8KkH4VI9mq+ycI3nXDfKa06RwYIaIYJwnO9458Ge9ZyCE8ZcmN+PnnVOKKMUBKSU5RhOMJxnh4PLIdIAhNhDfGyY42blitassWVa0aNsq1y2a4luXNmZ4WuRzkbsG4ApsG4T8YJX4wY4Xx6teyeSmCAjWGHBpzMdLgIX4YoPhi9wGIkyDDKqZrYI7Y6YcDFi4WFlphdVRBga6ZaY4YYYYYUMcMdOHw86LTCE2EY3LFq3Y48i1qxzZVrRuyaLcOHDiWuHDJzkxsszHHhcgCk4MhPxdXfi6vyYIxwRljxYwhPw2CfhsF05IRhCmvBjAhcJko68HLTfmZYKgITYQxxY2DVllbLcuPNkWtMuNktxOMzRaxxtcLJi0c5HLBgAKdCCE/GFp+MKWE8uLPC+Dg8Dg8C+K0LSjCcZ59Gm18UiE/DVl+GqErivbHj2bYw4ZeMFqQzSpXZt3XIXhbGoc/XLDCQwQiCOKOKWCWvD42GCDYCE2EN2+ZxmbMmq1kyyZFrRq5xLcLhy3Wts2XLjwsGGXExzACnYmhPxkOfjILjn0S28TPKMK1je9Zq0WpaVlIKY8UJxAg/4a0P4ax666jjm5nclRwxwrlVItd53PduNghPA1pT4+XHWMYxQnKKAhGEUIxVvzeLKO0CE2EOWrLIxzOGC3IwbZFrRiwarcWPI4W5WObNict2TbHjbgCnMlg/4zpv4zp/Ezrj23E3m+fHc8YmK8Cu1a1URi8ZoAg/4asv4as9S61LN3V1jGOEclRMwzeY78c3uE8MYTp4bznCMYRhFCMkIwRRRrn8AjECE2EOWWNg4YZGy3GxzOFrRg2wrcORwwWtHDdvmysszVvjxACosBLoT8V/34r/45MerLoywnWtZzSUhalLUSnK98NcN51RyT1a9FAIT8C7X4F2+BHDox6MMoxnOtb5Y576b1Utgxas2q1qQVjppprwUwhPAkpact63nOM4TlNFCsooJIRgRjCMaz29FGXMAhNhGTFlcNWjVotb42GZa0xMWy3DkxsVuViwYNMuNowbMmYApvIIT8WsX4tRazppthlhM+bPazBDBOUb217Nu68oT8Co34FMYMWvBdp0aZy4ML1jOEMFLYKGi8gITw1jhHn48M4xRgjCIIxjfLwdaGYCE2EN82TEzZZmS1g0zZlrRy5ZLXLFw2WsnGLHhaOG+Fu4YgCm0fhPxd5fi7rve2vNhyLUpJCsb1wxrk4PAMkMCE/AoV+BPeE8WHBhlded5xurCco7uXymfMkIXgCmKfE4GmOOMhEJCRwz4PJoINECE2ENmWZu5bOcy1w3xOFrTFkYrXOZw2WtWTdhiw5GbFs0zACoEBKoT8YG34wN22OTDbFlyaJ0jCefRpRnKc5VjGcYQ0aeJO0oUAhPwKafgU1YsuauDTwODixzTlKcuJGVpQpeGOeGemHJpnrNKF30pkcHTDKRwBAQCEIYI0cNeRw5BqgCE2EZmrjNkascK1zmaY1rRk3zLXGZy3WuGrJnmytsrRgxbACnQfhPxhTfjCL4fEw5c2e2WEceLfiwQhaVJ4MOLDKUaAhPwK6fgVpx8Jn2acWGOfJlxzresY2jknunKQhcdkJo8PbPTHHCjgQwQkKOOnB5Eg1AAhNhGbI1c5crfEtxZG+Na0ysMa1xjauVrbHmyMW+Vi5asmIAp0JYP+Mlb+MlfjnHXpnFY5UxUzO+fgeDW6FXy5uVCE/App+BRfHHNltOM8+bPecZyUscLHaM6yz5MrXSqE8cc+GvblrWaKKMIwiQAjOuHm5ZwsITYQ1yM8mbI0yrczDG0WtG+FqtcZsLNayYZcLRtic5MuLEAKowFAg/4zev4zZ/D8Lw3bvjNbrMVvThjUVE5251ZV1d9pjFUmc53cioz5XWrohPwLhfgXX1Tk42nAhGK+XRpcOs8MYSxZNGTNaEF8NdMsuXDOcpYsWjFitG18M9+DPe9QhPAWCTh6cOFMjGEYRjCMJyihCEYRhFGCIiECCMEVc/fiYCE2EOWrTGxxNGi1vjbYlrRixzLcLNnjWsMePG3aZmeVowbgCnkrg/4sEv4sE84xlyRouZ5zxvLdRVOWNRhTOPH8bmuD/gmK/gmL6deXNyu5ubu4uIiqrGIxU4Vtea8HHg5shPDmWUeXprWMUYwijCMIwBACMa18AznCoCE2EZMLJjja4ma3JiYs1rRkyxLcWVqzW427VphbZW7XHlbgClkSg/4s4v4s05R048Li84zczICD/gkU/gkP5VntnF26478d7sCGxZRoWljYODg4OFhZenQMFRAhNhDNhiZt27RutZM2bJa0Z5sa1ywxt1rPG3YsHLTLjxs2gApVEYP+LiL+LjPLecZ5TXS8YdCD/gkg/gkh1w4XwiG6576sgIXdSwQ5G+eWGWPD5eGGLFAhNhGHM3ZsXDjCtasWLJa0xZcS1yyxsVrRg3auMjRiwzZGwApxJ4P+Llj+LkO44ddSuc3ve5kw05XpCpcuPSNSg/4JpP4Jm7hzq7XcTMQxGK5Twioi53mO++c5hPEGuEenfDNOE4IoEkICMYVRvj8AwjCwITYQ1ZM2TbEyzLcTJziWtMLJitxOHLhayZ5W7hg5csszVgAKYRaD/jBY/jBZR4PLvrOp1rGp6cYuZIT8Ekn4JJWjDow5sOCsY3hjphvONYXgLBq5Za5544Y4YZZcPm4o4sgAITYQ0a4cOJm0YLczdplWtGuFstxZcrda2cZMmRtiYOGjFkAKZR6C/wACQf4ABJcl9XIzS9m2zc766ZqE/BMZ+CX+EcvCzpp3nVeNZTnRLAZM+YCF4qz5p544YyGEQwIYo0uFy6OLGCE2ENHOJnkcNWK3C4Z5FrRqzYLXDBziW42eFpiYOWbhhlxgClUQg/4yMP4yLUce2am26XSE/BCJ+CCtix5JwjOOGefFjIbJFzAxNfEwEPAw8LWyMDAyoCE2EYsjFy4cM8a1lhZuVrRu1zLcOViyWt2zbJky5GLnJibgClMPhPxjcfjHFxUrxMdJTgjOIIP+COz+COfPLnq4rnE5ZIbFVGga+LhYOJk6mAgYCiAhNhGNq2cYW+HGtY5sWVa0Yt8i3CzcYluTG3YMMTPNkc5mYApODoP+MxT+MxFPHpxquODgg/4I+P4I68VnWYjfc8OGyFbwMbRxcPCx9ugUYCE2EMsLdw0Ys2S3EyZ4lrRjkYrXGJnlWs3OLHjaYnLNu0ZgCkAHhPxmdfjM7z5gg/4IgP4Igbo8AIecQWQxGWweMCE2EZcrZy4bsGS1m3b4lrRk1brXGJmzWssjnM1ctszdtjcACmwgg/4zzv4zzc1N8IxECc7njNpxPbwfAPAyg/4I4P4IybjXPFzN5zO5yzU0p058jeCF4OwaHI4WeOGOCGGCGCGCEgjR04vFkGmAITYRjYY8mRo4zLcrhw4WtGjZstcN3LNayy48jVyxY4W2NwAKbiOD/jSk/jSjlz8Dji6m6qMQovr05yk5cXLig/4JFP4JB2OPLeMzz7d+dzKmtPG3qZZdW9iF4eyMLO1zwxkMMIhgIEEMCGOfYwRwRiE2ENmGLJlcN2S3DmY5lrRziyrcTJrjW42zHDjytWLZhkYgCoEBMYP+GGb+GGdrcOG+FxMOfhc6mppUXE1tN3drms8OPhcYYIT8DBX4GC27fyNOC8J1YZy1ynBSkrWgnLDG9aznGolPJGmTaIP4481x9Pju5skmLqUEJgmJCUrvj6PhmCE2ENMbJo5bt2K3JkYslrTMwbLXObK4W4WGJi0YtcLJrlZgCm8kg/4afv4ad4Z5canMWNVWLxdz17dZMb5RgIP+BRz+BQeMTyuszm893HnKa1rhflcWM443e9iF4ozMbS0yo4RChIIYoCCEhnn1MJIAITYRib5mTHE5crWLPCwWtGLBytcs2TJbmxuW2JvhZYmbJgAKYRqE/DhR+HClnzFJUQXlllphjpjtgjmAg/4F+P4F+VX4G8TLLN14KN1ziGiE8Ra5T5ufDGaMSKMYznxdc6WAITYQ0b4crluwbrWzlhmWtMWXEtcNMTBbmcNHLnMxw4ceRwAKVhKD/h0k/h0l0zy3jMt678ighPwJUfgSp2QhmSThjpnw42OGw5HwcFWxcLBwcHBwsbbiMCE2EYsrRpiy4sy1yybtlrTC0cLcTNo3W5mrZtiZZm+HLmzACnIlg/4diP4die2dXq8Zi9zxzOV0xjThGImufDMUg/4FvP4FvcRHHHGruZmYmqquGp7Z4XU5bvjx2IXYRIMzTLHKhQwRiBEiIYI0Mc+zQwUgITYQ3x4WWXK4ZLcuPC0WtGePKtwtGrRa4atWORvjysMzVkAKgAEtg/4anv4aj6Y68OM8XEcDGIpWcIS25553uY32rpSE/BJt+CTeUNVcy0Ub3w5XJw3yxraWTBmzWwQxXtFObHW+GYCE8PYzl58NVSMYRnCaEYJKIEJ0vCad+7jhPKAhNhDlhixYWGVgtYuGLJa0zOWa1yzbsFrLG0cOGLBu3bNG4Ap3IoT8OQn4cdYRnbXmzynjxZ7SlaUqKThhtv5WeNIXhPwRJfgiHlPDkz7t+jTa+GN43jCMqUtDJfFGMbYQhPEmmMOPwa3JwRIwnS9qpxrr4OWGDhbgITYRmYYcrTK2cLWjZuxWtMLbEtxOGbJa4bM8jloyY5MbXCAKbyGE/DxZ+Hhfbmyxz5s+a9rQlSCNZ444Yzth2HAig/4IOv4IL+fS9ce3GpXd7cY41vU4azyIkISG7kZJX27a4V5VJwnCcp0qnj5uMzAhNhDjGycOGzbKtbMcrla0ZuMy3C5yN1rlw5Zucrdrhy48oAqBAS2E/D8d+H4HLnzcnVhszYcGZBGOXNnTSnJOc53lWNIaI4KYIIP+CFL+CEniYjeszretk3geFdYqKiZvOeN93g7uYITwpeV+LfHGqM4ThEEIynKMJyjFCKMa8PooyzAhNhGNi2a5sbFqtZYWrFa0Y5W61y2ZsFuFu5bN8LBowx5cwArKAVGD/iAi/iAZmOPgcU5xlmqqNQhOOfbv279OMX16db3w5648t6rjwunTr4XGImXHlzqyYiXDi6dXLmCE/BDR+CGGUMvI2ynjzZ2ONazgSsyX2Z82PFhovix6MuTDiw4Lyz7NuTKhHPKYpgvbFBSMYsubOlNnzITyB1UO3jjWKMYJyrS9JozrhwzhG2DJmwYoyVnOF5VVlUijCMJyjBAhOUUU65/AMpyoITYQ1a5suVo0crWzPDkWtGDXKtxYs2NazytWrjK2YMcLjKAKkQE3g/4iNv4iKeuMyxmamDWlC569u+LSq/AvEQZubu0TvTlshPwQgfghBaNPA04Ixy6NJlhhghKmCOqtKyvhzZ53jGCkpUlSEWfNnVqAhPFW+tOvlhhhWE4KyrStJ0QghOE5VCcq0jCCMITnn8AxKiE2EOWLDK2YN8q1wxxZVrRtiyrXGFg5W5crDMyYucLLI4ZACl8Vg/4AoP4Ak+vKOvTjWYzLOt6hQIT8EB34II9VdGPkYcUIIwrHDhxtYIXiDMxYPB2yxyxTxTp7dLDDFIAhNhDXI5cuHOZktxuWTla0xM8i3C1c5lrlnibYm7dowxZGYAppIYP+ANr+ANsceHKHBUTbd5bq4iOHHonAg/4IfP4IfRx4bq7TFOGOUaiJjPGs52yAhPBlbZeHesbk4IwhGEJyrKq+HwGnACE2EYczFzhaN2i3E2xYlrRuzxLcTbG1W5W7XNiYNMmTFjygClQRg/4DTP4DQVa48Lqbrvogg/4RlP4RneFcp5MN447489iGxtUwCxjYWBg4GJh79AoAITYQ0yt82HJmYrWzLDlWtGjZgtxYs2VaxcZmLBpmZtczbKAKVRCE/Am9+BN/XOuW14UjonSgg/4RXv4RX+HTWe11HOc73sCGwdCwUHMzsPAw8HF3ZAxgITYRlZ4mbJwxwrWrFu0WtGOZitxZHDNawatWDbJlaY2WHCAKTg6D/gNE/gM3hw48Dp1XYIL+iMv6IxjPObs7bYbH1fCwV3Cw8HE2sTCwUaAhNhGZizbMHLfItaNXDJa0YZWq1zlYYVrVi0bt2WRjhyMWoApMDYP+BFz+BGe48HtNcLiohPwilfhExtRojOVcs9KGx1WoC5i4eLv4GBAhNhDdtjyuWrhwtcMszla0Y5XC1w0zN1rLG5zN2+RribZcgAp8KoP+BV7+BWWb4d+CMNVqMVUpnczaUxdZXx5dbyCE/CXl+Et+WHJhldlZ75ctct0KW0YNWjJkxUopWLPTPfDjhPIHVZ+HlrVGMYRCKBBBCKEYxjHD19sJ8UAhNhDjI2cYczFgty4XLRa0bMmi3CxctlrnIxaMcTBjjYM2AApUD4P+Bcz+Bc2Y7Z7Q5bnN7IT8JCH4SEdWvNnTjS85RkCGxNLwcFTzMLCxM/SwEHAUACE2EY2eTJhas8a3Kyc41rTM2crcObEyW5sTVg3xuWzVm1YAClEShuNe418IKDSMgCwsQIfwCMeARkJhMVEooIlEwIbI12VMXEwcDBwMLJ18GgZkITYQ1zZm2VlkbrXDVu4WtGWPMtwsWeJa5xYmjLG0wtGeRyAKRQ6F8dd46/J5IACG8AD3gAfubgAAhstYRg1fGwcXPz6BRAAhNhDZxhYMXLfEtY5sTFa0xYmC1y1yOFrDKyctc2TCwzOHIApSD4P8rJ+VnzObu4Y8LfgYg/4B2v4Bt7jfLMzzvnz484bJV7BwFjGwcTBz9LAQKIAhNhDhgxyMczFgtxMGTZa0csWa3EwZNVrBniy4sjlu4y5m4AqXATuD/MrfmTZM42uZ1vUcsYiGb3nOSYjHDGKqszxvry53VqDtdIT8Ain4BAZTxZcE4TnHPix741jGEsGDNgtSSM64b3w3nFK1MGRYm08DglaghPKngdDp7ZzjFGEUUIwjKMIRhGEYThGIihGEBGU4Trt7MpwAITYRja5MjjMzbrW+Ng5WtMLhgtctcrda2cOMTdrmys8OVqAKSQuD/R9fpCb3y3GK4IP+AhL+AfWufDN3nmCHxFVYHAZzC5zEYGk4ITYQwZOcuJrkbLcTdnkWtGLPKtc4nGZa2a5XLhlkwtGuTCAKXBWE+rA+qzyssc9rwlbFkxYsSVSD/gFM/gFV014Ge16mXG+dd952hdZJFBiba5Y4YYY4Y6czh4I8qCE2ENW7Vw5bOMK3Mxxt1rTI3xrXDTDlWs3LJwyZtHLPE5wgCmohg/1w364frjl4PRisYxC7vrvnPEw8Q7MAg/4Bkv4Bk/CVx5Zi5zmc3mONSUxfQ54ohPG3NR5emdYxRRRRIwRhOunnwnDhACE2EYc2Nm2xZWa1uzcZlrRk3ZLcLDI5W4sjnI0xNszVw2wgCmceg/2TH7JOJxvpuK3SYm8btd67+FblzIT8A1X4Bl0aYaVjOdb1vXCjClobr6mPZtCE8jdlHq55zjOESMUYRhFPHy8pUCE2ENs2HM4yuMK1o0wuFrRmwaLcLfI5WtHGZxhbZHLLKxxgCm8jg/27n7dWY3F1OcFcMVBe73czOt+Fz5c/CIT8AyH4BfYw18bXLPo0mWcyUsFpYkowY5Z8WPWAhPHXPOrlrOKMYwRECCMIxrh78UYgITYQ0cuWDNzkcLWblnlWtHGFmtwtsmVayY5WTFjjxsWDFyAKVhGD/eefvM18N8N4vet85nKE/AA1+AAWzUtNHHDPfHPChssYLg42phYGFgYWFmamChYKUCE2ENsWFswx42a3MxbMFrRmyyLXGPE0WtXGbLhYsW7lvmygCksOg/3h37wfGKxNVmZzQIP+AWz+AXlq9U1eWQCGxhToGrj4mJo5tAqgITYQ0aZMTPG2xLW2bI3WtMrTEtcsGLZa3Y5mbfE2aNcmXEAKSwyD/gEQ/gENzfflmYrlzIP+Acr+Aa+2cJ47vuCGxFKwallZPAKFgIIhNhDJqwxs8zLEtzZcbJa0xNMS1wywuVrPFjyMMzJo5wscoAqBASiD/gL+/gL3zMTvTr0iqqlTcXPPwueri4cddazUeKCE/AR9+Ai2KOXJlY53z3vWEJWyYMlsGCmSVoIM8ceHPQCF4WxccGfplhlI4I4II4kEMEEIhghRwz4vIwRwZ4AhNhGTE1ysGDPCtxOGrNa0ZMXK3C5Z5VrBgwZ4srXE1c42AApQDYT8BlX4DK9EJ6kcWHGygIP+AdD+AdHp1tHHEXqwhsfWsHE1sbExs/GwMBMAITYQ0zM3DJwzYLcWXG1WtGDlktcMsLNa2YYW7Rm3ZsGrZgAKRQiD/gVC/gVP3Uc+loT8BTX4Cd8dbZ6ZQIe8TOIzWcweARAhNhGZpjb5WmVktyN2mNa0YNG63CwYtlrlg3Y5meRhkaNXAAp3K4P+B1L+B1Pw1458p1qnhERczuOJUwVKS+GYiIP+AZr+AZu+l+Jx1vG3fhzzec1eI7HTgxFrzlz8GL3IhO5mg4efHOcYxhMEYEAIRhNWefp1nDAAITYQ4ZZcrBsxYrceJvlWtMLhwtcYmjhayy5GGHE3yNGbNkAKayCD/ggQ/ggFhvhz1zbTw8HhWqqqEx4fjbgAg/4Buv4Bu9U7Z1cbb5x1zxvMK1GOkb4TQITxBrlj498M1YRIownKKEV79PGYgCE2ENMuHE2cMMi3FixY1rRy0brXLRyzWtMOPJjZ5mTBowaACnYrg/4Jvv4J1ZzrfhODwoQzO9gwhN73xZiOkeBw1gCD/gGe/gGXqozjMdeXO7scjpqNQTN3N3x4x34zYITxdwUefpvOM4xCEoyIymBERrj8AxjCwCE2EY2OLDjbMm61o1as1rTKzarcWLNjW4cmNu3yMWjXK1yACmYYhPwWSfgsfqy5NuTPgw5I4MEsEMFYViCE/ANJ+AbPI08K+ieSuCaN44aa14xAhcNnIGHnjpnjjhhhhjhpx+ZmniywITYRkc4mrJgxwrWGHLmWtHDBstxYsTNa1cMMOHNmauHDJwAKSwuD/gym/gyn3u9y1HhAg/4Csv4CkZiYvjnjYIetQ1AY/K6LAYHAYIAhNhGRjiaNcjFwtx5MrFa0x5HK1y4wtVrNgya48zdg2b5WQAp2KYP+DgT+DhfKufK+zhitEbXNrctoRZetvCzQg/4Bsv4Bs6jlnpnWWb5uOZtGK4McqqKnLjHd4ubAhPEm2l+XlvGcYookUEZQRhCMIwiw4e3eKgAhNhDdqwyZsmRitbtMONa0cY8q1y3a5VrHGxyMWuPJlxZMwApnH4P+Dub+Duup30uJiTnwRWIqrhvpm6CD/gHC/gG36ZjW131Ot5u0RWK1PJMWheBLTSypUcEcEMMUcEMECGGO/I4GFhghNhDVlly5GmXGtYtsmVa0YOGy1xmatlrZs1xMWrNszc5WIAqCASyD/hAo/hA1nM1vpGo8CJrMbneMonExcbznO4mOk9tVgIT8AzX4Bj5Sx6MMpxy2w4U4yZM+ZsjKUoySnCMZ4568OW+EhPChHi8Os5zRmhGEIQQIoRlOUYRRVn2d8J8UITYRhxuMmbGxaLWOZuwWtG7Rwtw42mVaxyNmjds0wsXLlyAKaB6D/hEk/hEl5bvlvW9OfgXcRVCczzxkhPwDbfgG32TjinKq+WWW873ilCjNi16gheBqYIMflUqFChhgjghgQo6dWjiwACE2EMGzJw5zOMK1jmyY1rTExbLXDHGzWtmTfC5yucmFo3ygCrwBcIL+kwv6TLzAzZU7zebmqub43NzdimBZYIjNi2lgKCbmbLZsE3xubms8oud8LIP8Md+GfVvwvN8zx/G69HR0xyxy4aRiIpWKqEJuc4yqogozFoL1M4yXZbMFxcTExdza15wmZmXN1rrzd+CD5coCMzNyuLiSUxMwCYXUxJExKCYmJhMShdXUomLqZqYkglExIEwTGXX4FswAITYRiat8rBq4arWTDHiWtG7BmtcuGTlazx4WWZwxZNmbZsAKgwEnhPw0AfhpDnVqhwNHG0cC2CEcOG+Oednhjw1w4ZxitmjsgIT8OgH4c8cmKnAZpwrhw58unLpw6b474YStgxararShTCwghOZxJY+DhrWM5wnKcIokwjSMoyrn6NYR7QAhNhDlgxctGTRktb5cOJa0YsWi1zkaZVrDE1zNmrBs3w4cYAqEASuE/Dd9+G7/PmY8VpQtizaM2TFizSwLMFZ6dO/bv15bxjZbRj0Ag/4djP4djc4ceHOr24xupjFcMa1yjhw5RwmM5vrPfd99AITkYYxnONSIEaRQglOE4KownC9eXjhHwIAhNhDVzhxY8uPGtx4cTNa0cOG63C1xMFuZg1YtsbhgxaM8QAp3KIT8Ud34o7+DaF8F8DBPFXJl1a9WWEYwqyRjG00Z4L3xRIP+HtT+HtWMVPLjwusz16dTwYmGOC+3CNSbb6z1hOZwL05NazTjERIwiAgIxw9XLGOQITYQ3ascjVixbrcWHCzWtGThitcM22VaxwtcmHJiYNGrPCAKeCiD/ipK/ipL5c76b5ZwrMXxvc3NxFKxXBqIxxxOQIP+HfL+HfO/AntfS6u7vfXp3zMzU41jSITuO8bzkITwFgpPk6Z1nC8phGEUIwhGARjPDz9NZQAhNhDhgxYN2DlotYNsuJa0yNWS3E0cZVrHIza5GOHMxZ5moApzKIP+K6j+K5fjEZ6bi5mbbmbi0KaVWIit8srog/4dbP4dXYx059Mwzd768uubTERwjgqIZjvN53uE8IRk5+XDG8JokYRhGSBAiRjfH34RhxghNhGLI0YZsrNytxZG7Na0bsmy3E4Z5luPC2x5mjZxjxOWwAqxAUGE/FlV+LKvRlnStaZ82W1JSpJCM4Z9GnFj3ZcVYFcfA4OjTiwor234K2vghgpaEcEIRIT8PP34ef91dO7fq12vWs5zjBKVMCldWvgZ5Ipww2vOWukJ5tuyuSOCFIwheGde95iE8KYYbdOG84xiRiE4VnfPjvamrFm0aqL473jWKEJEopxjGM66+vCcugAhNhDBowcYWjJgtytW7Ja0xNcK3DkcuVuXM1aOGTDLmZM8YApgG4T8Xfn4u/ddK5MOZilCVa4cd5xizYkpAIP+HiT+HiXgz0uCSUIRO23eAIXgrAxR5u2OOOFDBCCGGvWjACE2EMMzhrmyOcq1i1xY1rRozcrXLRo4Wt2rnFjcNm2Ro3bgCk4NhPxOdfidHxGK9JTw7M6D/h0o/h0bvj2XMTxniIbBUGgK+Jh5GpkYGBhgITYRjZZmrTCwarWjBliWtMuNstxZcjhaxaY3DFo3Z5mLVyAKSAmF+J6r4nq55oIaq8cAhPw51fhzVrivOWvEh6hDUHr8ThMAgwAhNhDRhmZN8jXGtyMMbJa0c5WS1yzyYVuFqyaNWDFq0aMnIApnHYT8YB34wD6VcHRhpW0MErQTjhrGsMWfNaSD/h3y/h3z3pyrOs6ySmImJuudXzqF1kkGFtlrhlRwwRwQoIRLfpYIWSAhNhGHG5Z422XMtcMGTNa0cYci3DjatluPG1cuWDnE2YY8QApoH4P+Mo7+Mo/jw3PCsYpF31x4OZumuTpy0wCE/DxN+HifFj4GWhOM41rTbSMJyWsx5ITohPFGucuzlrGZEiAnGd8/NjCgITYQzctWrBjlYLWjDK4WtG2JqtxY3LRa5x5HLFozcY2rbGAKRQiE/GlR+NL3BjlgrkCF+HML4c08NFDZfcCGroCNm6eJg5YhNhGRzmbuXDfItbN82Ja0bY3C1y4Zs1rJi5cNMuXHmY5cYApoGoP+NJL+NJvXhtZ4b1VJjMbjr04oYIT8OKn4cZc0qcC2KmCGCsq1rjrrhty48eOF4IwMWJvpnlgjjQo08EteFws8UWyAITYRmyMWjLHkaLWOTLkWtMLDMtcZWLRa3bNMTjE5ZtWmNsAKUA+D/jN4/jNz6Hgb0uufG9iD/h7A/h7l6adMxG8XbICF1kkWDvtplnrzNcsWGCE2EOXLVwxy5WC1uzbsFrRkxYrXOJi3W4WzDEwaMczVywbAClEPg/41/P41/THh8Nw3w0CE/Dhp+HDUwLQjiys+bOCGwpEwUHSycLDwsPbxMHAAITYQ1xZMWPM5ZLXDbHhWtMWNitcNGjZbhyOGbJwzzMHOFyAKTAuC/wAM9f4AGe+9yzHKg/4cPv4cMcZjU1xnqIemQWAQGXxucwWBwGQAITYRiyMsWRqxZrcWLNiWtMrdytctsrZbmYsGGLNjy4mbZqAKciaD/jme/jmfJjxdZm4nDpiOGpqbzx47vKeE+JvlwIP+HUL+HUM48KqcTjOM118LmhFKVJuut89ghOVonLj3nOEYIwgijOl5TEplc/XmdIAhNhGVkxZsMrVmtZ5G+Ra0zMcy1xiy5FuRy4yNWmJo3yY2oApxJIP+Oob+OnnqeDwzhrWMYSzvnvjuDUds+FLEgIP+Haz+HauXhb1fDK7nNzte6uWLxXLv0qaAhPDGOWHk3wqxThFGEQhGE4TjfDx88HQAITYRmYOMTPI1bLWuZjjWtHDLEtcY82FazbM2mXJjaOcjfKAKlQE4g/47gP47cTv4XVcuPAvwI1KN541xiYU5RrERM5vwddSXCZh0hPw7Mfh2PhLPwMcpwz6NJjvNGkLYG6sopzx2y3mIUtDIghfFtxY2cIXhrGmlrhngjCEQxQyQwyRwQkMEcUcUcUcAhklgjjlyONjgg2AhNhDhy5Zt2TFwtxN8mZa0wtmS1wzctluLFmyN8rFhibOMoAp3J4T8ewn49c9OiOfiY4RhXLk1zqrCU9WvNCzEpFbHBGKD/h2M/h2Lmtc+XFlnh4OphhVX4maqam5y3nOcgITxBtpr4t6xnFFEEJII0mnCauXwCi4gITYQxZOWzRq0YLcWLC2WtMzDEtwuMrJazx5XLFqyZ5XLZgAKWxWD/j8u/j8vdN43rfLcMxmuNsiE/Dep+G9Vkhwq6I0rCt55YZa4cICF1FkUOTvlhnJUqvJ4WWSQITYQxxZseZw3xLXLZvlWtMLZotw4cORblZtXLBs5wuWWRuAKpQE+hPx9Yfj6xOFjwLRnTPTPbLivRHBr4W/FptjlVOBgMWCEiNZ3jOKMo1oyRIT8OYX4cwzFhtWMastM8Mcr2pDNiyW3M06YY1vfLnMd6wlLBLIwQgm26NLbMITxFrlPs3rOsY3jOcZwwYMlqWpCd71jGcKymiTpOkZIEKwrHT35VlyAITYRhaMs2ZvlbLWDhjjWtMePMtw5mTlaycN3LfCwy4cWTGAKTxCD/kGQ/kGRY43i4oHIhPw5zfhznaLY7Kw0hwSGwVBwEDVx6HhYWXpYOAWQITYQ4zOcWHMzzLWObE1WtGjfCtc5mmJa0aM2eJm5ytWbjGAKbSOD/kJe/kJbm5111vF6OFcESznmuGL7KIP+HLb+HJ/F55bjOZ5nXM5qMaxHiTERzjOb4oTwVSUefjxzjGMU0SCSUYJxnp5+GLiAITYQ0ZtW7ZniYrc2Rq0WtG7VotxZsOJaxctcbPM2Z5smFuAKgAEqg/5Dwv5Dw/F4Z4b4TwnsupnOeHFOIq424545ieG+2qwAg/4c8v4c899M9t6y49ueZynlz5PCrhjERd31vnzc7tKE8MThHp5bznOMSKEkIQilWE4RgnCNa9vLGFghNhDly1bN8mVqtbNmLha0xscK1zicNFrRrhyt8LFrhxYnAApiGoP+Rwz+Rw/rGuvKtaiIlnLnW+GaoIP+HI7+HIPDhvhxjOc5znNzeN9IrkCF4axpp55YYYUZDChhhtytMMWSITYQ1w4suLK1crcTfFmWtG7HGtcuW7JblbY8TNs2zMMOXCAKbiCD/kfq/kfbzxxG5jjwc+XgXicTuc3apdJ5AIT8OZ34cwY48kM+jTixoR12ipaFoUTprUzzheEMDGz9scsKEhghIEBClyeVili0gCE2EM27jGyyZMy3E4Ys1rRo4cLcWZkwWs82Jk0aNnDHGyYgCmgbhPyXOfku1nOl80dVMVJTvnnrx1jaOzNmyIP+HDL+HDWq8DnyvF3czO/AzRW85zuF4Ktghzd88McMJDBCgQxz6+CWSoAhNhGTI2atHONwtYsc2Va0Ztcy3Cyy4VrDG4ZMc2HM1xsGoApaEoP+TDz+TDW4nhvF1PHW3iwAhPw2KfhsJxZp8CdKzrlZ9LDhhsPSMBA1sbDwMKhYWVsYKDgqYCE2EZGmNvjasmC3JlzMlrRlmarXDjKyWsszLCzZNMzXIwYACkwMg/5L3P5L3fCVqu13GYP+HDL+HDPv0xd1WamGwhEwEHWyMjWxcHBTACE2EM8uFqzbsW61hkx4lrRmyZLXDbIwWtsThswZMW7nG1bgCncjhPybkfk3J3ynfJfBHJCG6coRjXPmzqyhOUp4se6IhPw4PfhwfwTzZbIRRy5MtUS05NFcezbs24MM5oXWWRQ43DzyxwoYYYIRBDAIYJZcviUMGwAhNhDFlkZ4sLbMtwuXLNa0bN2K1y2bYVrPLixtmWVu1ZOWwApTEIP+Toj+TpfMct8sVwuqmbCD/hww/hwl1nwLq9x4a97yhsqYHS9TBwMLBwsnXiuAITYRkZ5GLFq3crcrFpkWtHLfCtcZWLRa5bOMjFnkYMGGFkAKUg+D/k9i/k9nlPK6rfBNQIT8NnX4bMcWCOisJaVceHGAhsbVJgGBg4WHk69BwFQAITYQ5YMWGJvlbLWTlhiWtMjRutws2rBa4bOGjdoxyNmbLKAKWxWD/lAo/lBDmnLPTHDGKRtx5gCD/hvc/hvPqt9spuNt1xgAhsFQEBAzNHCwcDAwcBBoWJuUDATgITYRjYuWOPLlarcLljmWtMrhitcM2eNaybNmWLC2aMnLVuAKVRKD/lD4/lDzzEpnExF65zFghPw1bfhrL1a9TdXFKVL2njrhhdpLBLXbfLOjln0NMcEwITYRlxuGzhjhZLWTho1WtMbhitxNcLla1w5MbNq0wtnLdkAKaB2E/KJN+USfHiyxte0cBglGFaxzwrS+xkxAhPw5lfhzLpXZpxXhG5LPCMYYsuRScWDGhdtDAztaeCOCMQoYCCOHS2ywSiE2EY2jlk0cOG61pla4lrTHjZLcTVu0Wtcjhw1xZcjFvhzACpEBKYX4wNPjBXpwLAxU2QYTCYTEYjCWTRRzy3132322ywxwySXSTUTVAIX4mLviZRjmxUmQwGMwF0EdNuFxOBw+DwteDpvjpiisuuwmEwGCkgSwgIXWRRYmmeeGOOGMhQQoI4ISGCGBBChpwuTQwbQhNhDDFmwtczZutZsnDBa0xZWi1wxaNFrhg1YuWWJwwc42YAp9MIP+HCT+HBnmInrTKLqK1HKOEVa+PUePiaYqqnW6sIP+HM7+HNOh27+Jsq4mY69uczcXEsDdMzM74bx28HwAhO9aOfHhvWM0USEYQiRgiQiEIownPL14xh0AITYQ5zYmeNg4xLWLlxmWtMeRotcYWrBazx4WmNizy5GLFqAKfSqD/i8a/i8bA53XGc3m5m5jGOnLp24duGMM14Lj33xAg/4l8v4l8w8Dwamsxd3ne88+PHjcxrHTpy5co4Zis4yAhOcRhhnWsZzhOCMIRiIwiIwTjXP0ZweAACE2EOGTdlias8i3I5a4VrRvmyrcLnIwWucjJozascjnDixgCoYBLoT8XRX4uiY4saUr2vmz6KsebO1rxmniUpLBjxSna+Rl1YYQhPxK5fiWBySmwQx6terXoxwvgwsk5yjCcJxjGF7Y8WfNnzNdpoTmbmnHes4znERQIQihGMIxIwjEjXL1YwdwITYQzYs8TnJjcrXLZm0WtMWNmtw5HGRa4aY8ebExZMWDVqAKSguD/i6k/i69xtwjWLqE/Erh+JWG15UnDfmzgIaQqkFSxs/TwcDHACE2EMc2TC4YZsa3MybtFrTK5ZrXDHNiW4mjlniYNmbhq1YACnYpg/4xPv4xQd5nnw68r5a7VwqrXxndjn2vU0RzOnGD/iHy/iIBVwntGIq3HO545u2K7HhYxhN5ce7w8oTdzJT34Z3qnGKMIiMCEUBGE54+/CcOICE2EM8mTNlc4sy3JlYM1rRwzbLcLJjjW4cuVzibZMzFi1bAClcRg/4yCP4x/dpi4mauHZSE/EHJ+IOfdghmjSNWue2m3CCGwpFwEDUxsPBwcDDztHAwMBXAITYRlbMMzFticrWjBiyWtGTjKtcNmeFa1yt8bPNiy5WrfIAKYhqD/jM2/jM7zm76OGOEVe8895lwrh00g/4hYP4hU6jGdZi8kxepq7c3k0CF30sDM3zxo0MEMEKCOGXQ4GCGMCE2EZMzFgwY5GS1zlbZFrRuxbrXDPLlW4WbHDmcZmrTG2bACmMbg/4z6P4z5+Mw1qsUtzdZzF8OPLGtAIP+Idj+IcXOOG9ZjN745znbOs9s66degITxZvi6umsYxRRIis+LvjDAITYRiwtMTNlhzLcTTDjWtMLRmtcM2uZawZN8WRrmcuWDZwAKZR6D/je+/jfP7eHfbjwcK4VFWzxznM5xcdiD/iGg/iGdvxu/bfC7je7vO8yUrlOghPAmCDn4ccawmRRIoThPDt48ViE2EOGDfE5ZMcq1wzZ4lrRvjwrcWVq5WscTdrhyNGzNixYgCnAjg/44ev44e3Trw4658MxNXyRiC15mWYcOPQCE/EOB+IcFix6tfAyyz7NuTLeM04Sla1JJXZaV1oTsZaQhGuOt6xTIoRIEIxnw+ei7gCE2EOczhgzauWa3GzbOVrTKzcLcLloxW5WTHDlZMnGRplYgCmYbhPx5EfjyJ1oZcDBbFgknPLhy1nSGTFkxAIP+IRj+IRnlPDnyuJmZREQxnl4Oc87Ahd5Ggz9MscaFCIIUMd+nghZIITYQ0xYczFvhbrWWJy0WtGznMtcM3GVa4ws8eNhlYsGORoAKVhGD/j1y/j1plz7bqU51zvMgg/4gcv4gY8cJ6KmXG+O+eYbFk7AwNvDwMLAwcPD2cPApgCE2EM22Js2Ysci3LlYZFrRi0brcWNw1W5XDTFmbOWjJi4aACk4Ng/48+v48861DprnETICD/iFq/iF1nhV1rcxmAIammoBPycfG1MfAQNIAITYRhyuc2FqywrcbBxmWtHDdytxN3LVbkcsG7Rtma4nDPMAKbiKD/j7C/j7DOvHlvEarhWKlfg8ue0xHC3ZiQIT8Ql34hL9WvhacE4TZcGG6aGCtMSSMtK2WsYXgKeCHO2ywxwoQBBCQwz43JoYNcCE2ENMOZzjZ5XC1rjaOVrRy1yLcOFrmW5Gzhg3c42rbIxxgClQQg/4/0P4/0fHpwrhjHDOk5IP+IVT+IVXtjfS4ndc97uyGxZQoG3iYOBg4ORsYFA1gITYQ2cMsWZlmcrW7hxjWtHGTGtxNWTFa1wt8Llu3cZmbfIAKWRGE/IGJ+QMGebPgvScIxxTw7qiE/EEd+IJ/MxbK5IyjWePXi2iGrJhAUcfCw8DBwMbdoGAnACE2EMm7Bg2bNW61w5c5VrRiyYrXDDK1WsWmZhiYNWbNzkxgClgShPyDefkHhRwT1YMmK2TDky4Z7YP+IQD+IPHDW+HFO474uUCGxFKwK1iYOBg4VDx9eg4KyCE2EOcWPMwzNcS1lmcZlrRq5bLcLZm3Wt8LBwzy5WONgyyACmIag/4+jP4+id0eN4fKcZxuZbms8rWAg/4sQP4sS7rg8Tj2rlOoiV5njXfPMIToar48N6xqmjGMIxjPHx9cYdQhNhGTNjbMcjhstZ4s2Ra0zOGa1xjZsVrnK5at8zJw3x4nIAp0JYP+Prb+PrfPLn4XHpOJxMxabvLjnnz3c1ivA8ByAIP+Lh7+Lh/xo69t1txnjOdzN1TGtarEQ547vBuE8CUhwceG9YxjGE4IkIoAJ14fHnDQITYRhYNG7TI0bLWrZo2WtGjhktwt8zVbmxY2LlpkytGGLKAKiwEvhPxpdfjSxwtm3FhpdOZPFlwWhgtTBKU4xrjw48NcMayYKZEswIT8WHn4sScTZt42XBWl5VnhnPHjz5cc5ytgzaM2LFKUiMbyx4WkhOBzIXz473nGsJyrScE5TlNKcAEIkb6enODvACE2EZcrfDmYsmC1q2btlrTE5YrcTFs2WtM2ZuyYOWrXK1ZgCmYcg/42ov42n+Lj2vpiKtm+d7TE8s8tVQCD/iqy/iql0azGc3fHN5tbF9s9uesAheDsLDDp44Y4UJDBCJYKZcjgZIc8ITYQ1bOHDJiwZLWzFpjWtMTnEtcsszhbibYWmNw1YNszdoAKTAyD/jeq/jejvN43bl37AIP+Ksb+KrvFxU1z462AhqiWgIOhj5WzhSuAITYRkYt2eVviwrWTTFiWtMmRgtxOGzJa0ZNWWHCyxsGTTEAKOwSC/wAPgf4AHwdwhfiou+Ki/BYMg9TviCE2EZGjFhibZWi3MxyMVrTHkbLcOXKxWtWblwxbuG7ZribgCmUfg/44SP44R4mcsXS6dGJpeeZ4/TOOAIP+Kqz+Kp+Hfyua548uZtJF8jli55iE8AYJR6d8MZkUIowIwnCtdPNjDEAhNhDFxhbssrRutbuWjBa0bMMq3EzxuFrHLmxsGWbJkc5WIApZE4P+OXD+OWWJ49OOLbXvlxXAhPxSkfildxZpbJ6EE547a8NbgIXRYKBl65ZYY44468PjYYJgITYRlYtcmVq5Yrc2bNiWtHORotcMXOVbmY5mbjLjxZMbPCAKSwyD/jk4/jk9rTlUVrdAg/4qbP4qfe3gx0llNIbBkTASsnHydrDwCmAhNhDNrhwtMuFutxZGbFa0Z4Wq1w1w5luVgycYcbFmybsMQApgGIT8dRH46g71x5MOCNpWMeLXhnlwStkAg/4p6v4p3ZX246zGWa4+BdY3HHMghc5homVrjrRwoQjl0taHACE2EM3LFgxcN2q1m2yYVrTMxbrXDHK0WtGOZk4cOczTK4ygClMQg/49LP49LYcfA66zLrir5IT8Uc34o59EJZoZIQY64c+chdFgoIczXLDLPTlcKYQhNhGVzjbs2eXMtbMXLla0cNnC3EycslrRoxxOWmZuzaNsoApECoT8eRH48iWqGSUqYYL+6Iv7ojB5zyCGxFQp2ll6WBSgITYQzatGLdnkcLcrdkzWtGjJmtw5XGZazxtcrRi5cNHDVkAKZhyE/HvF+PePDbHqrkhaEJzvfDjujDAzZpWAg/4p4v4p0XDjwzWW85zm5uqVwuszAIXg7Bx4XB1zwxwkIQwQpZ9WMsAhNhGVwxxucbDGtZYWrJa0YOMi1zjbtFrFplx4nDbE0bZmYApmGoP+Qer+Qemd68Xl1xmpxHC6TGeHNFiE/FDd+KI2duBh4kN0NULIzvfDXXDLnvhAhOB0mXLfHWN4RjEjGM783fGWQCE2EY2eZmzxNmq1oxaN1rTM2zLcLFm1W42eJuxYNGGVo5aACkwNg/5ArP5AqXTV+BS662CD/ioM/iohxw1zpucbwIaSridk4+Pl51BUACE2ENmbdy5auG63E0y41rTI5aLXDDLiWuWOZoyZ5GeVu5aACmYZhPyFPfkKTvOeXFhzZ807UhRKdM99WsCE/FNx+KamOXgZVa4MOOdZoyjkvqvYheCsHBjb6aU5DBLJHFLDTj8HLJkgITYRhxN2zXI2xrcrlixWtG2PCtcZsLNaxaZGTJlhzOMjHKAKcCSD/kNk/kNl8jqxvWV5nN5LxOo1XCqq8d6zkIP+Ka7+Ka/wu+ddVrmaqKxrVYmrZneZ5zdghIeBkOPlvWcUYRgghCMITThNPDzd8YZgITYQ0bZWeRo2ZLWzhyyWtMzJwtwsmrJbiwt8mPExbtcLNyAKbSKD/kRA/kRB7XHLernec7zcyidRyrljHLjqbsCD/imS/imT5c7rcXMxnURWNVimrZ41167zxIXOYYzs8spCEMEEBBCRp5dnBCyAITYQ0cOMbJtmcrXLlsyWtGzDMtcZnGNayYt27Fm2zNWLTGAKcx2E/I/F+R/fHXFnzQzYsmKVZ5dOfLhSlwMmTFSgg/4o5P4o14jh35bjIU1NMxzjn4c5kIbBSCg6uPg4VBwMBAoGCg4CBgIGDh5+dgYGCwQAITYQ2y42DLLkyrczBxjWtHDbKtcMmDBazyY8bDNhwtcjJiAKgwErg/5H/P5H8bmPDxxmSPA5+FjlXKKjd3vPPnu7tE8r7a1ohPxThfimphPNhtOF5zvjw48+PXhrKmDFo1bNFLKVrHHDW3qghPGXFaeThvNGMJwjCIIQjAhEiTnl8AwjDnAhNhDZhmYZGTdutYN2Tla0zOGK3Dmb5FrVvmZNMbRs5bsXIApzJIT8lCX5KE+HTLinglkpihSE41rWbXaSUJMGPIhAg/4ojP4ojfGvfhZqbzvd8blEdGuEKmeOO8cd7IXcQRR5m+eGNHBCEMBBCCOOvVxSxZYhNhDnNhZtXLhmtct22Za0yMGy1ywatlrBuxZ5czlwyatHIApXEIT8la35K19+DDirihTBhwLRg/4ovv4ov/AieS651x4872CGxVNwcFfwcLAwsDG3aBgKACE2EN2uNs2bY2y3I4ZY1rTKwaLcTPLkWtW2TFmcNnDLMwwgCnQjg/5LNv5LL2tZ4Iu73xvjeYvEYrFaqOiE0IP+KOj+KM/rvh1rnW83E4vk6VyjlOJvO478d74ghdkivx88scKFDBCgghgghijghSx4XQwSxZwhNhDLNkyOcbHItbNmOJa0Ztsa3FlauFrByyZNmeVriauMwApREIL/ADy5/gB5fhzzy3nU3gCE/FEl+KHtTDmxyvVlb1yGwQgFbFw8LBxM/QjAgCE2ENmjdw2ZY261w2ZtVrRk0aLXGVq2WtGOTHmxY2DhzmxACjkEg/5OyP5Oza0Ahfifw+J+WvBAgo7gITYQ3xtXGFw2arWDZnmWtGTXEtcNnDZa0yYWrXHkyN2+FmAKZByD/k9Y/k9fxnfTjwTDpNREp3bM06iD/iiq/iiXmOPDcde3dzqKxrGKnXXjxdSF01yDM1yywwoYYIQJcHn0cWWAITYRmYt3GbGxZLceHFjWtGLnItcY2jVa1bM8zDCxwtcTTGAKSguE/J2h+TtHXqxpWhHQg/4n9v4n94nSufLnIIekQNAZrD57A0BlgCE2EOXOJpiZNci1kycN1rTC5bLcLTI1WtsuJvmYMM2XE0ygCngmg/5IjP5Igbc9cdZShTtPJhlnO7lcY44dtoT8VmH4rK8maexarDXHh0s+WtZMGLBmpaUp1pjzpZyF1V0UebpnlSo4I4IY4o4o5kUMUIhnl2MUsWSAITYQwbZWbdxiaLczfMyWtGrNktct2LJbkcsXLNqyYtsTFwAKcSKD/kny/kndutXVzx53x3czFaw5VwY1vhCpg/4seP4sbeMxzrK0MRiq4ThVxOZ6uObyhsCQEBC2MPBwcDAQIICBgiAgSBgYWlnYOCg8FCE2EYW7Jg4xOWq3KxyZFrRs4wrcLhplWtsjhmybOGTbNmYACmofg/5L4P5L77nOp1WMX4mYRlnZat6YyIT8WB34sC4Unina8q5bZazTlLEYra+Npy5MoIXgSmKHQ1yxxkaGCEQEEMtuRwMLJCE2EZmzJqya4cy1xhyN1rRk1brcLfCyW5MbbKwct3OZziYACoQBLYP+TFL+TEfnEdeHNlKddN+BwrGIiZm7znq75zduW+2MYIT8WQX4saZytPBWkV51w4ceHTj01nKWDNi3asVqUnKuGc8OXHWohdRVBBn55YZUIhAQQwEBBDBCRwy06+CFjiE2EOXGRu2Zt8a3Mza5FrRs2aLXLRq0Wt8mbLlYNXORkyxgClUPg/5Emv5El7vweXOozjg4WIT8Py34fpcmSHCjihWuHDjxgIbAUJAQNPGxMPBz9Og10CE2EZMzTG5xt8i1kybZlrTNkyrcWLK4W42LNswctmmXHixgCk0LhPyH7fkP9pe2PFky5MqE/EPl+IefHmzwjGGHAIfAEvgMBosRocAgaMAhNhGNqwcNWuPGtzN2LBa0c5mS1xiyOFrVwxzNmLhw0ZNMQApaEoP+N27+N2+6jlxq4vjrLCiE/Efh+I/HdOuiOBKl6Y8eXDpAhryIhIWjjYtCwMLBydbAwMBZACE2EMWDnMzy4ca3LhbNVrRrlarXDluyWsGrNhlwtWbhswbgCokBLoT8bsX43ddGO2pitSEcM8+XPXHCEsWaebFKkYVwx1w1scIRlkhkg/4j4v4j4ZdeWazUU1Wp1eLm/B8LvF4lqKir1Np653mE8KY5cPLjvWMIwhGUYE0YznCcIShSEiFY1x+AVZcgITYRlcuW7bK1crXLBmwWtGGHGtxMW7da1x5G2Nq5xNczBwAKZhuD/jkG/jkNzOM8MY5Ulxz1vK9X4DHAg/4krP4kn8RCbvO85ncXqacpp10AhsXUMDBYBhYGDgSBgIFAQJBwMbWw5VAhNhDdqzwt8TJotcZmWVa0csWK3C3ZM1uNtjw42WRlmbYWwApXEYT8c+34568ebTkw2qXxY0sIhPxHDfiOJhunklaRjne+mwCGxJKwcLVxsDCoWDi7tAwFACE2EN8bjLjyNcK3LlZsVrTG5crcOHC5W5GzRq4ZZmWPJlxACk4Ng/45iP45idaxXCtxfGyD/iQI/iQJ4RXGa4zfGIbCkbALWPh42lj4GApAITYQxZ5mWFkxxLWDnJhWtMTRqtw5MLda5ZsWDLG3wuMTNwAKdSKE/HVR+Opu8cGW115TlCGyOKMF568WlCuBghjAhPxHIfiOJxNFcU5Rne+HHhxqwpbJHVKdssM+LPKF4Yx8GLwctcMMaFChIoYICCGOXK42E2QhNhDJqzbYWDNmtZtGTZa0zMcS1yyYtFrTM0ytmDfI3b4mgApUEIP+Paj+Pal06xesxriOYIP+JE7+JE9jPhZxM658zuCGwxIwk/GxsHCwsPRz8HAMBCE2EM2uLMyZt8i1pmasVrRm2aLcWbK0WsceNw1wtmuTI4ZACkEHg/49vP49vZjnyIX4jeviN7wmFqrAh5oj8TmsHkwhNhGTE1asmmXCtwuMbVa0ZY2i3EwxsFuNy1zOGLPIwzMcgAppIoP+Pmb+PluYu8bi11dPClCZzc2a3wcQg/4j/P4j5bqOutxcTx7d3ec7liMa5HTr26yAhO1qhHl6bxmnCIAIRjHHt5cYSCE2ENmjVvlxN2a1izcYlrTFjarcWJrjWtGjVlmYNHGXNkYAClsTg/4/YP4/YXLnjnrji4VjLp1AhPxIGfiQNaNO7HgnaprxY2eQhqCehIOnh4GFgYNBwMfboOAqACE2EOWubCxwuWS1q0zNFrRk1arXLHNiWtWTVg5xNmjNw4ZgCmMZg/4/+v4/8Zit8t118DwdbQq+nPhEAIP+I/D+I92Yrnjcc6vvXG0TjPCooIXTWRMvfHPChhghQwRw15e2OLCAITYRiZ4WrHC2xrWORq4WtGLdktxM8jda1xsmjFhibM3DhuAKax2D/kFO/kFbzhfKnjbq4vqMkat278CE/Eeh+I7+N8WOmVbKjCEjRWUL20rX1obEErBwdnCwsHAwaAQEBAQBAQMHDyNfAwUDdCE2EYsONtmZsW61w3zOVrTJkbLXDBm5Wt3OViyZ5cmHCyZgClUQg/5B5P5B0esxvWYrPLd8uYCD/iLq/iLl5Y6XrcOa/DxkhsTTKBuYWFQ8HF2sHCwk4CE2EZWzfK2aN8a3I4YslrRjkzLcTdgwW4W7ZyyZs8bbE1YgCk0Mg/5ClP5Ch+qMxGMsAIX4jsviOnrwEMcNOCwbEobAkGhbGDk6WNgYKwAhNhDJtlZuW7hmtw5GOVa0bMGC3EwcOVrhw2Zt8WXEyc48IAp2JoP+Q9L+Q81MRnU6s59u7jeZXiNYxWKvhOywg/4iuP4iqajj426mXN31vnLF6xqNXi5vMc87m4XWVQQ5XAyypYI4EMMBEhihghgjgjS4nMwSxaQhNhGVqza42bhktxOcrla0zYmS3C3YYVrjM2aNWbHNmxM8IAp3J4T8jMX5GYwcHJlpG0c0rWjBG+HFjSnSujTu3s2ewIT8Rq34jVwYqYcSLTmzznOKGLDgZMurXq15s7Hi1oPyvQ47cbzmdrWlEiJhEpm+fo+DnHgAITYQxw4cTnE0zLWjTC3WtMORutctcOVa1xZHGHJhassLHMAKahyD/keM/keHzG8Zx11x1vUMVKOOOMlghPxEwfiJvyZ46MuSWKmDBZgRjWGfBpvhw3CFzGGknyMscsMMMKFChRxy4XLwwxawITYQ2ys2zNuxZrW2VnlWtHLRitcM2jda1x5seNoyc5WbRoAKRwmF+RqT5Gl7cdOolqCE/EaV+I0WvAy3lnkAh50gULq8XQGVACE2EOWbDM0yuca3G2Y41rRuxcLXLHK0W5MeRrkbMWTZvmxgClcSg/5IUv5IR+KuNTEy3wvHg8CE/EQp+IflTJhxRlhmzyz4Z4SF4Uw8Mufnjjjhlhvx+FMQITYRmcOGrRwzyrcmVozWtHLjGtwsG7hawZZczJi2Ys3GFiAKeSiE/JAh+SBFky8DDKSV4Tjhhe8KbcBSdoylKVcWnRVAg/4jgv4jj+WcYzi5m53EzOr7demo04XVzHPXh47zYITocI4+u85oiIRkhCCCcIzjXT14Vl1AITYQycZGLhqxZrcLHMyWtGrRutcZmjFazyY27JhlYsGbBsAKaxyD/kmM/kmNq91XXp4Pgc+WI1GoLcb48OKE/Ead+I0/ZtzM+jTgw1nhTqShHMnk16iFz2EQZmueOGOBDBDBFLAhjwOfhjizACE2EMmmHC4bZci3K5wuFrRo0YLcWZqzWt8eRrmcNmePK4yACmsfg/5L+P5L+bquem9denXVVjGIxKbvu5c5hPxGAfiLvhhyY6adGmU8sKzwpwSpS2KKU9CE8IVlj5taziRhOCMIiMK4d/HjCAAhNhDBmwZ5GGZktxOM2Va0b5mq1wxw4VrRwzxYW7LE3yNsIApxJIP+TMD+TLnfgM4tN3ubzCJ5Xwvgis68HzPBkIT8RdX4i1duCuOV4znMhS0M1MEsVaTjW8dOTXWeUITwYT6eGsZxBBJCEIxRRjXHyd5gITYQ5wsc2FxjbrXGRi5WtGzNqtxYWzRblaZmLDHmY5sWRqAKWROD/k4U/k4Pmc8t6zi7b08XEoT8Qsn4hVcWCOJSKt46WnBpqIbH1mmZ+DhUHAwMHBx9nAoCiCE2EY8jNrlcYcK1qzyslrRnmxrXLRpmWsWGTEzy5mTPK0ygCk8OhPybPfk2f4F2SsIXjHTog/4idv4id88LwnXGYnqAhdVJBLn5Y5Z78fTFQCE2ENmrdlkYOWi3DkbtlrTDharXDFu2W4nDRk0b5GbLC5xACmMag/5Opv5OozG9Zvp16biIEcb7dwCE/EU5+IomWHJllXHky1vOqMFJ7M+YheBsDBhcLXKlhQwQwwQk+Dy8cDSAITYQ3YtmeHM4brWrbG2WtMzDGtcY2jRbiaY2jPEzytsLdiAKXxmD/k+I/k+P4Xz5A1errMTGL4+F4YCD/iLg/iLTjv0viO8cV1esX2vGcITZ0Iy5uGtSEZRRTrj28mMJACE2EOWDFvixtsS1nhaM1rRu3ZrXGFmxWss2ZtibOWmXDmYgCnAjg/5QOP5QObV15ca1z5Viqq4y68ucoF0cgIP+Ioz+Inmajnw4ufTrxvMXEY1XSoglx4nhgIXPYKJk745YY0ZDBDBBDBAISWfYwRxYQCE2EMWGRuyw42K3E1cslrTM4ZLcWJwyW5cuJg3aNWjlthZAClYSg/5Q1v5Q129ac9bJ5XVQg/4hev4he3Pl0qeF4jcsrIa6goSZiYeJg4GBg4ORs4GDgKIhNhDfJkYsnDHKtZY8bla0w4mC3DhyuFuNszctsuZthauXIApLDIP+UQz+UQ3OHHgHAIT8Rq34jV9GlixjTACHs0ZgKcw2Oy2AwWATICE2ENHGVwxbZcq1zmYY1rTHizLXGFtiW5WGNizZsHDdy2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hARwDgIAEHQTgCtwHARAp20tE06TVR454wmXpoqQHAwpIEET//wNFKEYoBQM4C2QZIDIJAICAAwF7wh5FMwkAgKACAeHDHkU4CAD+AwAAAAAADwoRAACAPxHl7MA/HiK1AYT4Vb4VUAAAAAAAAAAAAAAAAAAAAAAAAHjyvjcAAAAACvEBeIT50r50vVr4mPFPNktiwaMWiWyGrJqybMHAxaGSGCK2aFqZMFrYc2Wdc8b1hggpGmGGGK+C0MGCWCMpwxwjKE4zjjrjx1wyz2heyc9OPfn4evXpz4d+vDw8fL3ujlCD/g4+/g4/7d8RVTjMWzjjrr04uNZq2cTieExy48t3M88RlrfCYgZLjccSFYcNMRLG0XKrxnVzSZmZrOJmpi8TmL6cznqD8i7m7uSoREJlKYsmJBMSiQRJEkSiSJTBMTACYJhMATAAAlnfn94v4IAhNhDHNkZMWLFotbNcLda0wsm63C3YNVuRy3zOW7luywuG4AryAYMBhPk9PlDdzdKWLFkxYNGLFm0bM2bVoyZKYJSxVUhgrojmZLVtXBOk6ZMGC2BWcMtxTBKVpVYcN73jFGccN8+e+ePBVjPHG7LdjrGE70x3w6c+vXXGrSNI3w48+/S54IP+HVr+HVXLwNxFZqeNb4deGVXcbiZYKjOM3Fs43oq863XXUpwVFxrMavGYkleExjOr1nW+WcXWYiMoipxnBNzNxcRE8LceGPBeGIL18nb0uwk2Vs0AFlublALEoCUWFgABYLBYAWAAAt+P8Gx8wCE2EOcjnM3c5HC1kxx5lrRvlaLXOJvlWt2WZuxcNHDdwwYgCqoBO4T8h+X5EA8zHilbPbDbDmjmjmlivZCcr4oxtHDKd53VhcnKsoxrgjfgZdPExobj9uQfpk/PSU9B1kZWSFJMTEhQRE9LSkZMQ0RIICDgYKDhoeHh4CNhY+PiUfFysnLzs7Vz9nV1szgOPITuYIcuMaznEjEhMhOARITgigjCIE4Ixjh8BpwgITYQ3csW7Fk3zLWmJrlWtGjnEtw4XLRazzMGOVs5zNsebMAKnAEzhPzCQfmEhao793B4G3BG1bStjthVrWGHBCUIYhONa3vK8YWq0c3gAIbi9uL3RlNHV0VZTFJKTExGTElIS0hIQ0gjJGCh4mHiYeNg4+Jh5OPlZ+dqZ25lbGdo4ONAhNHUhly3rO84TnAjAhEhFFCJGEYIkUb4++MwITYQzcuGTJg1xrcmFuzWtMjbKtctW7Jbhx422Vi5w4m7ZiAKlwE3hPxTBfimDGDDSlIQhOG3icXkbcRCNLwjato1lXbxN9aVohHFjrixgIX39nv/8AYzG6TC0QwVyw4Wy3GxTzzQ1VVXRUJrY5548LDXHPDHFHhI8ll8sACE5HKg4um85xinBFGEQggCMEUIhGE4XnweTGDwYCE2EN2LRjjYNWC3Kwa5lrTKxbLcTNm2W4WeJi2ZYWzNw4ZgCkwMhPxbjfi21hfHKMWnQIX3+Xv1YKcLiIcOxWLAhsBIKDrYuPp5OFgpACE2ENHLBi2zZcy1njZMVrRnhxLcWNjkWsnDBjjw5cOHK1xgClsRhfi9C+LytBiMbZLHBTZg54YcCIX2zXtb4rqrcBPTNgaMHXDi8YCGwpGoeni4GFgYWFk6lAwVsCE2EYXGRriZZsy3K0wtlrRq4xLXLhzmW5m2ZniyOGDNwxZACkwLhfi7k+LuWSWzAS3YPBXghu8U7xWSk5qHg4ifiJuGlKSBg5+PlakmACE2ENmrPG5xMm63KwYMVrRo4ZrXLDJhW4WzDC4cZszVw0cgCn0lhPxiNfjDz1whnxY41je06OhjhgrLDG96Y6VSwmSIhfaee0JjjyE9ka2Ou3A4FjYaYFF1k2EVQVw1YPCsXACF4CrglzdMM6FDBDChghijgihgIYo469OhY4AhNhDBi2c5srXGtYssLVa0bOG63E5ZsVrhs4ZM8zPM1xsMIApMDIP+NAz+NAuavr0GcIbvXO9DiIebspmAm03AAIelQVAZfD4rL4GgEyAhNhDnHhc4WzFktxNXDJa0buMq3C2a4luNllxMszHNjyY8QApzIIT8aoX41N8dKa8EQ4V8UaQneGOdU44MLdjAhu7I7peFhYaThqGmpylhoWERENIRUJFQcFCztVVk2IXgKs0NMMqGGGCGCFAgIIUdunhQ4wAhNhDJuybtsjRgtw42bRa0zOGK3E4zZFuJhkyYmTTK4a4W4ApICYbxa3eLW+fnouKmEgCH7cDtwYpFZZLYhF4Uh65F0HucJgqPACE2ENW7nC4xMHK1w3zZVrRu5bLcWRlkW4mDVuyctmrdo3xACm4ahfi6Q+Lqe9Nh8hbjp8FDNGpilrqtxVtsGBCG8Bi3gMxgpKghKCAooSQg4iFg4mNh5mBrUvPxsyCE53CV24cMaxTJwqrPXxc8abAhNhGZhhatWTbEtcYWjBa0xMmS3DkbZVrPMzbZsbbI4ytsoApWDobxZXeLLeGnJ22mZSFh4CBjYgCE/A15+BtHVp0b6TwVwyrghraKgY2RjYeJj6uHg4KcITYRiyt3LbGxcrWGTM3WtGWVutxOWWRbmytsrNhjbtG7PCAKbxqF+L0T4vNZ4Irap48RDQijiwbBx4uiGPGY0IX4GHPgXvUzWxV4WrC121w2y3T4a/FTSVYEhseV5dw8HAwMDAkDAQKBgYGVqUDBVQAhNhDZq1YtMuPKtc42jVa0cZXC3Fmc4lrFxjy4nLRu1xYXAAp1IoT8Yxn4xbb1cW2GDFp0YsWKFoVjljvBwo6KSIX4FpPgV9hjuwNF9FeHxWLws6eafAUXXSUUSQYOTC334UCE8SbaV5+e6cSIjCMIRhGEYsvbuCE2EYcbBuzyZGq1jibMFrTJmcrXLTHmW5WDbKwwsMTFg3wgClgPhfjRw+NJ+OjDU4jBWYC3BSUygIT8C1H4Fg5Uya7Yby23w45ghsTTaBrY2FhYOJr42DgocCE2ENWmJxlY5Gq3I0zZVrRixYLcOLI1W42WNtiYZW7DJlbgCl8ShfjWq+NavER0U4KeyVLXRj44M2CF+Axr4DG6sBjqMQqljjxMuDweHnCGx5WwcHZxMDAoVBxN3BwMBAAhNhDlgwbOcbJgtbtszFa0YZWS3Dlb5VrNxmbsWTZzmaM2IApRDYT8azX41m2bgUyUvWmWYIX4FTPgVNYnHSwWXyxxzobLmEYGXp4WFh7eFg4CACE2EM2GJvjYMMq3E2ZtFrTHmcrcLNu5WtWLRk2cOW+PC0cgCk4Mg/44oP44mY48ezng5IX4FKPgT/imwN0bE4VhQIbHFjAys7FyNvAwMBMAITYRiytm7FxhZLcbVk2WtGjdktcs3LdayzY2LHLibuXDhsAKeCGE/HPh+OdfDC2fNe2nBp0aVJYYTvOePDSeCHAV4gCF+BLr4Ei47cNfRTFXBj8Nh2bsrToKKKKIrqzCYUCE8NaZcHLhrGcSMYThGMEYRhGOHl7ZywghNhGTI0w5MzRktbs3DBa0ctnC1zhbMluHNibZMbfM3aMm4Ap+I4X47OvjsVhlgx+Qys2DmpguMZJLNFTHi8ZhYUuEwpXGhvAod4E/4KClK3AE7ERsNHwMqUcFCQMFERiYgIGGoaytJ2HAhO9klHi58M4zRTCKCMokb8vhxnLqACE2ENMThoyyuWS1tkzMlrRxkyrcLJk4WuWDJyya48LTKxZACk4Lhfjky+OW+bAUYa6a6GyF+Ar74CtaaoLcZjZK4oexRmAwGWy2WwGBwCSAITYRly4nLlsxyLXLZo5WtGbnItctHLRa3b48TlkxxNW7VyAKdx2F+Sz75LP7Y48ThMHgIcJBZNRBDLPTTBg8RiYo4rSG7b7t9YWGoIWohKKMloyKQkbCS8TFzMDNyahkY2DAhcpioMDbLPLDHChISGGOG3F42GJsACE2ENnDVhmyNWq1zkxMFrTC3xLcOZgzW5cLRqwy5mbPNibgClUPhfklC+SVvDSYiHDLJJ7YMHGAhff/fAAjgMPjr7K5I64obbCFz10VeJrlnjpwuRhgmCE2EM2DjG1YNMi3I3aOFrRk2xLXDdhhWt8eFqzbscWNpicACmwbhfkw4+TCeOGvDU2T0RQyWqY71cleMrqlzACF9697zmKbE4zC0Vz4GO+ummmWaOqnDRVYDHiE8OY4R5+ms4xIxhFFGeXn3nLcITYQ0btHLJxixLcjDEzWtHGVitc5MuVa5wsMePLly4suLGAKdSGE/J6d+TzON2vBllDPmjgwYISlFPHOda4tNNywhfeXe75jgqyM1MOJwGBwc8MMcEl0mAshkghqrxuUytaF3EMkeTwNMsEaEIUAEMdungjixQAhNhGRi4xNcTjMtxZXLVa0cZcS3DhasVrJnkyM2bnK3xMGAApZEIX5SmvlLFlhulyFWAwkmCrhnpCF92J7qWyarA4LBy03w34mHAiF4OwcMuXtnhjjpyOJhghAITYRmYtGOLExbLWjNvjWtMTBgtc5mmZazxOGmZjmZtszVuAKXhKF+U5j5TmYIMBbgo5I54b7MXZn7IX2cnswZLMNBgJ6q46cHTgcbFhQhsVT6BtYeBg4GDgYOJs4eBRwITYRhY5m2NpjbLcjBw5WtGeFstc4mLFblyYmDDFhbM2LhoAKUQ6E/KWh+UsuWjJj1SngrntjhPu0Pu7bZLYclMamOGGGuoSEhaOPi4WTq4GAXQAhNhDdqwy5Mrlutys8jha0cY2i1y5xM1rJq5yOGORu3wuWoApWD4T8qwn5Vc5226McI1y5FpCG7sTunYCKkY6HhIuloqNUwoCGxNNwcbNxsPCw83ToOAsgITYQza4W7LK3wrcuZgwWtHDVwtw427Zbmw4WjVywxOWLhsAKRAmF+Vfb5V9ymjFS4ICE+3c+3dNWvFGQh6FBUNrsNgKZACE2EOc2XNlYsMK1xmy4lrTFmZLXLHC2W4czfM5yN8LBg3YACnAfhflcm+VyeWTB5Ce6KaaGKFbPbXbfLLDJPjsFi8VjAIT7pr7nWVte7DGF9LHXPeuGN4XyMUeFLToihPEGdh5OO8ZxRESMIkZ318ecLCE2EYczJmxxYmy3G1ZslrTHibLcLlpjWtm2XG1ytmTFrhagCoEBJIX5ZMvlkXlprqxtVs1VtmIkulslhwMeJwE8cdEslWHxGJx2PIX3f3u36FuEvqvjxOGw+NhvhRUUYhlI5kVMrG4LB11AhdFgoocffTLDDHBHDBDBCQQAQyz7GKODBCE2EMWbPNmbuWa1q5YMFrRzjwrXGPEzWtsbfI5aMWDVlkcAClANhPyVdfkqzhTLsrlhU0CG8DVngaJhoqZikrBS5biGxxWwMHYxsLN1sBAwM8AhNhDjLlxM2eFktb5G+Ra0yMmy1w3bN1rFjhassuRg5cNm4ApKCoX5Kqvkq9lwyfHSVIX4EWPgRtgwDHWyySiHs0hgcLn8zgcBgEqAITYRlzZM2Ny2yrcrdpmWtMLHItxMm7ha4Y4szdw4bMWrHKAKeCCF+THD5MU0c2Puw8UGLxVeGqkokgR014XDYGVLIxCF+Bfb4Fv082Jolpw9luDjjloiioqkV5ivGsVi1oCF3UsEOZnnjhhhIYYIUCGAljxORlkj0QAhNhDZswZM2zJitcM3DBa0xtWS3FiYNFrjK1xscTDJmcMsoAp2HYX5PfPk9TwcNGJwV9EqGnEYnFUoZq5K8FbFfkJwhfgW6+BcHAYDAX4auaOe3E4DA4+HAzxT0S4yOTFY3FCF1VEUORrrjhhhhQkKFGvwuJhgg2ghNhGNuyzYsOHKtY5sWVa0cOMa1y0Z4lrXHhZ5XOTI3xsswApxHYX5SSvlJpQ4HLT4CTCTSUUq48TPg4YYKctXVhJghPwLzfgXDow6MtK3w3w4cOOeOU4S0Y+Vt2YwhPEmesurnrGMYwmRRhGEZ4d/BjDAITYQ5yM2OZs0yLcmTKxWtMLjMtxMWbJazcs8OZm0yY2zdiAKXBGF+VQL5VH4YcDjq8NJdQxUqKeE/Ast+BY/Jgw8K9o4bcOeHLhwgIbD0nBw8/HwcLAwcLF3MBApYCE2EOHDJlmbNW61xlcslrRtlYLXDNs5WucLFgzcN27Fg4cACoMBJ4X5W+vlb7x9kmNw08UFjAMBHFJOvVySktRJLVgbLchahfgV++BX+fCUYHDV2RxTzT1xzzx0xyYLJ5IxkdEcE9GTw2HwcICE8LYZX5uOM5kYxIiMowQjCMEZ18EyrLEAITYRiYM2eTC4yrczBy1WtMbJwtwt2TFa2bMXOXCwasWzVsAKXxKF+WB75YH7KK8Zh8VXBHPVhYawhvAaF4DQ5acgKiBlImCk4WCo5mbAhsJRcFE0sPCwcGhYOVs4KFgp4CE2EY3LRqya48K3I2ZMlrRxjaLXGRwxW4mLViwzMWjBxkagClUOhflfw+V/fDUU46GKaXAwWyCE/Anx+BNW+HDq1ytp0y04AIbB0SgbGHhYmboYGAgcACE2EY3GVnjYNsi3EyxY1rRvmbrcLfLjW5cLPC4bMWTlw2bAClMNhflpM+WjuuSrCxVYHCYWycCF+BXD4FRZ5GFogx9VeNhAhsGQ8FC1cXHy9TAwC4AhNhDlhjbNHOLGtc4sjda0cZMi3C4aY1rdqzzNm+NwzxsmIApxHoX5bzPlvTSKMNPZDBPBXTgZa54JZIsRl8sTzIX4FOvgT/ngYGa2WmGuuWemdPZHdLjsXijCYUCF2UEUeXvlhhjgQoYI4IyOGOe3GwM0ITYQ2bOW7Vs4xLXDPM4WtGTTEtxNGuJa1Zs3GVhmYYmORiAKfiOG8urHl1ZppePoqOMjYSFBQRsZDxUOnZydjI2EhRJxgIbwLZeBbOii5ewm5CNgp2ioxMwMNCxUDHJqbqJOAlwlwIXRYCJk7Y54yGGNDDBHBAgQEMuFz8MEOUAhNhDhowYYcbVotYOGzJa0ct8K1yyyM1rBswZt2LFriwuWgApKC4X5bKvltRkqwRiJMJKAg/4EbP4EZ88uYzjqh61DYGlMjoMBgaLAITYQwy5WbXJmYLWbJw1WtHDRotxNsrZa1c48TZk1aYcTHCAKch2G82EXmxBi42GlZaGkpacjJCBg42Vn5mVjY2CioOojpaKAhPwC4fgFp0SxYcCGWcRKkFoxxy27duHWheDMDC0c8sE8EcEIghQQo69WhYQhNhGTDkcZM2Nqtxs8WNa0ys8S3EyyY1rZvmYMmeZy1ZMXIApiEoX5tlPm1xhmweKpWx04WbIzSwxAhvAAF4AAZiCjp6BkoBCTMlQxczEyYIbE0vCwFjGwMHAwcDDxtvAQMBSAITYQ5c4sTJvjcrWLBw5WtGWTItcsGmJbmaY2GNo5ytnGRqAKTQuF+bPb5tEcRkIMNgJoapyF+AkT4Ca8pbHVBFgZJ4a2hoKFp5efm4GBlCE2EM82Jq2ZZMK1vla5FrRw4cLcLTExWt2zVu0ZNWGJg5cACoEBJIX5x0vnH9ppswuMgxV2GquknivnwOBYGWKSGKpgMDjolQCF+AZj4Be5MDjsLhsLBHfTPXPDPUwynGUJJE8GTwGFppwYheIMjHHoaY4YY0IEEEKCEgjhnxuTili1ACE2EN8LVzmYMcK3MzzNlrTNhbLcLnGwWuGzlyybZcrRk0bgCl0ShPzoifnRFx5Z6MPAtkzT3TvOuECF+AXr4Be8ZNThJE8sOFoxdd89YIbDUagauTgYOBg4WDmaeBLIITYRhxtXDLMwYLcLZk4WtGmNktctcjZa5YN2LBjhaNMmVsAKWRKE/Otp+dbWtGi+CMaZ4bcElYX4AEPgARx00OMnsQxysLfh2LCGvIxAzszBwsDAwcLD3sCTACE2EY2+TK0aOcy3G5aZFrTKyxLXOHM5W4mTlg1wt8uNowbgCmcXhvO4p53FZGFj5CNkIiMkpiKgoaJS8NYy0uCE/AJh+ATHoY56MOC8L4YThhlemOUwhdxDBDnaYZYY4I4IYUdulRxZACE2EMMbhvjwsnC1syxtFrRq5YrcTdjkW5WORplxs2zJk3xACo8BMIbzW2ea3+QmZiXlo2MJydmJlJSczMT89R0QloCARMiE7OUNATU2lpeF+FQD4U48bjMbgMDgsGYbDzzMXisHgq6o4hRbCSBg8EFlqGCF31cUuXrlhjhghghQQwCCEhgjAgQwI4bcDj4YIdsAITYQ5ZuGzRq5yLW2XCyWtGrfMtcZGuNawzYmzDG2xuWDRiAKkwEvhPzfgfm/BrRiyZ+Bn3a8WOGWV70rxZZcNUZUhmzSwM2DBuhxGKoAhfhGm+EafH45iMNLhGCrkrjrtpxeMxstcccUM00WCisgkkR4GO+DF01zgITqaqT4eW85wrKsJwnGE4RQjCBAhEJzrt6MYy5wITYRmYZWLZs1arWTlg4WtGzNqtxYsjhawcNHDllmZtmrLIAKhQEohfnNs+c23IwUYnAX4SXDSYSKaSeC2C2cnmpoihokhqxekxsEcYCF+E2z4TbapcBXgI7p5KVcdtauVBFhsDgMNDVMgjZfHZGmu0CE8Ta4w6uOsZxTIxQigghGARVw9+NZUCE2EMcrTK3aN3C1wwysVrRpmwrXGbIwWuMWTNibZs2LJiwgCmEThPzpZfnSz1Rjqz4r2vjpxaXw1xiG8I0nhGlgqKBpkpAQKLiZuDlY2PjwhsIQ8BA0snBwaFgYWDqZeBgF4CE2EOW7Fo4ZYsS1gwYYlrRy0cLcTBi2W482VnjyNGOJthcAClUNhvOg550D42kpbSLg4yQg4yDAhPwm/fhOZ4GrXipjnLHGYIbFlLAxtHGw8rWwELBVQCE2ENGGTHmZtWy3K3btFrRpmbLcTfKxWs2bHDmy48jhgwcgCowBJYbzvRed72AjYiTjoWKgo6EnIKEiIGFgYubmJmBgIWGgYSIj6SloKGenwIX4TaPhNZipwVN1dEs+DwmJtinijiwEsmStkigtmxeSyckssgCF4eya/H1xxxo0JDBDAgIEMEKWXH41HBqAITYQ0ZMWrnM4arWeTLkWtGDRytcsmOJawyZseRtjyM3DDEAKjwErhPzXVfmulrwMvK17suDHHHnrlya9VNkcGCUF41uvDDWF2yMghvEJJ4hT6iikLSAmoGElY2ZiZuHoYWdk4OHQ0VKTExES0NBIGJlYKpJ+NjyE8EUpPj5csKxjGJFOIhGUkkYRJ1nxejKMOIAhNhDNoyYMcmLGtx5mjBa0xucS3E0ZtlrTM5YNcjLMyaNHIAqHASeF+cCb5wJaosDsMXiEU8dt9+JnwNMMMcWCiumwlGAoqigw1s0sAIX4kBviPvmiyeiycGHkw61PFRBRNVgIsBRNJBHBHXXgZa8DXOCE8LVhHm57zjNNEIQQhBCMIxVnh8DwjAAhNhDZkzaNWrnGtY48jda0bYsy3E3b41rfKzaMHLRjiy5MgAp+JoX50avnSjphuwOUgw2CsmmkhlpnnljlDB4IighwVdeSrIX4juPiPFqwFkFkck9M89+BjnhjjogxQ0l8U08lK/CyYcCE8WcOE+fnumjCZMhEhCEYEJsfR0zawCE2EMGLDI2yMGy3K4ytFrRrkbLcLDDiWtM2FjlZ42uJg1ygCpIBLoT87D352G7wtp0Y6ThOEaG3VKWClrYKTwVZcOfDwcOnCvipqtgAhfiRy+JD+CDDYPBVp4K748aX4vB4PD30y1YCrGY7HYLEQUQRR2zZuSvA2yiE8MYaYeThxxnGMUUYIwCEYIQIRITnPP4BgjsAITYRkYOcjdnmZLWbLI2WtMObMtcM8OVa0aOczhwzaZsWRyAKeiKG8ZunjN1nZxQ0CghpiQiopExc/L1MvJwMjFQMlFQ0tEQUIIT8SN34kb8eJp0FUZSUzYNEck8V4zvTTmhhwTCE6GiWfPO86xIxilOk5RhGMY35fJhFwiE2ENMzXLjYuWq1q3xM1rRjkbrcWHM5WscWLCwyYcbdy3cgCmcfhfjVI+NUmuoYTCsRiWJihQzYAYibI56uGGeE/FRJ+KiXjccVo16lI0hO2cYtNOLovCqE8ueEZ4+nWaZFAAmrv6aLACE2EZcLlu2YNsK3LlzM1rTCxaLXGJzlWuGbTGxxZsrbMxcgCoYBKoT8mJX5MSzRp2Y8mOlWNXFXgYKZK2nfPxab8eVhSnujHgQAhvD3p4e9Sen8DTM5AxUFEo2Pk51LyMLAwkBLSCugENBw8PAUMBHx8LFghOtshDi30zqjNEIgQRghEjPT2YmwITYQ3zNXLBi4crWmJjjWtMbjGtctmGNbhYNm2RjlcY8zFyAKfyeE/J2Z+Tqe9pY82OGOumleXCM4QpTc0QyQpeFcduC4mmSF+IRz4hA8Ggws1KGXDZXKZPATQTLILFUVlNEc8tM2XV4ucITwphT5uOtSICEowQRhOE055fAMqyxAITYQzaZWzfKzYrcLZozWtGDJstcY2TBbjyt2WPE1ytmbZiAKZxaE/KH1+UO/Hsvl4WPJjxaYXq4MoTwghvD294fA6KFso+egJaBg4CFgJOEn4OLl4uTAhdhFIxeDtSwSo4ZZ8TlYIYM0ITYQycM8zRgzYLWTfIxWtHDLKtcM8zFa3YMGORg1cM2bNqAKVA+E/KCp+UFXFmpPJJk3wnnohPxAOfiAd14OFlwRjbPO96CF4gzbD4WuOWe/K0wwYYAhNhDhkyZNcWbMtcNG7da0yZWC1yzxsVrDE4xs2TNu3ct2AAqZATOE/KZl+U0/jTrwM+a8pwyt15QhKML2jSMJRjGNduLHUTwXzZeRw+BPaIX4gkPiCFwVFeOtmnhrnxKLHz3wQzRYC6q6aiOWC+e2TJq5Y4oaGEhuolwl4ITw5nlt04a1qnCMRGEUIyjAQnAjCKE0Yzrp6MJ05wAhNhDZrlYOMuVstcNMbVa0aNsi1w3yMVrLFhbucOFzhY4WAAqIASiE/K3V+VuvPmbp5kITxx21w453hOOK/Clkhslithza4Rw4QIX4hIviEjxGJYzJwTw2yxwSzSUSYCTCSTQWS0Ux1z24OTE01xyghPB1YX4uWsZxlWEYRIIQQjCKcIzVx+A5ThmAITYRlzZWrDLkZrWTHLhWtGLFstw5mWJbiYY2rltjZNnLbEAKggEohPyxZflinpp4kI4oRYY47676apylmhqpaGCMqzxY4ThQhPxBhfiCnw6dUcsr1xxnWcKUlgxYMGiOSWBGt68PBxd+PLlAhPEW2FejjjOZGERGBBBCMIozjXg9GEYc4CE2ENmGXFkbOWS3IyzYVrRjlcLcTJs0W5MbDDlYYcrXI3agCoABJIX5aiPlqJxFteGw9VciGeJhFiCJBg8PhsjFDHJXgKaAhvEDh4gcY2mmcAS8NCQMXCxMyhZGHh4aDiIyKS0BBIWKhZ2YmQCE8OZYR4++c4xiRIwiQIRgnHH4FlNkITYQ3aNmLBziarcLXM3WtM2JgtcOMrJaxY5sLHJhbY3DdgAKpwE6hPya8fk1zStjxTkrWpsrC1pRlWeGN4wjCcL7oUtHBFhwxxrxkrzMdpYAhvEuV4ls4qMjoWOgYeDjY+fK+PjY2BhISUlJiWloyKgomAi4mjkKOPhYeCgYaOipKKhoqDgYarqKOJj4MITyF1Yu/eM4xIiMIwjCMgITgRCMIoIRI1w+A0QhNhDBi2Y42mXEtzNGDVa0bN8y3Fmw41rRg0csWDZoyaN8QAqEASSF+UxD5TMZY8PhLcBFjKMJZNRPBTLk8NiY5ZJZIKJcVi8dfPQAhfiV4+JYfBYavDU4C2OeuueeONNdVVdDNBLPDj8JhcLPbCCF4s0cFOXrjhjhQoQhihgCGGOvG4eGBrghNhGZi5btczfKtZMGLBa0zMMq3E2cY1rRtlxtmuPK4cZG4ApeE4X5TwPlOvlrz2ZstongnhkwdE0YhvEiR4keZSYloyigZKAhoOLiqOJmZkCF1VEDE32xwxwwy16WUlAhNhDVg0buHGPGtwsWeVa0Y5WS1y2xM1rltky4mTfNiY5sIApiE4X5VRPlU7pwVtF+Avmjjgpw1cuUpIbxH6eJAmSpIGcgpCDgoGDiZGGn52EmwIXgK2KDK4GWGOFLHPncCjwoITYQ1aMmzNliaLWzho1WtGGbItcOcTBa3YOMORoxc5G+FsAKeCCF+Vyb5XJ8rdgcVLhIrqJJo4YZcLTfTg5p7JckwVkVwIT8S7H4l2c2a/G15Jzyzz556b4Ua0wQzT4CEqyAheGMbDHlb5YY0MIhQoISGOfD42GCDUAhNhDfExytG7JotbtcWJa0ws2S1zmxOVuHG3Y5HGbNibt8gAprFobyzDeWYeFk5uQl5SNnIyUjJCMhYyJj4udnAIX4lWPiVZw0mBx0+Cnkjlrjjvswsc9WVIXg7CxYG/Azxywwwwwxy4nMoYsQITYRjcYmmLMxZLWzlw1WtMrTKtcuczhbmZ5GTBw1c4WLXMAKiQEnhflMu+Uy/KzTY3EYPCT2RWYLB5q+eiVLgcRiWGvhigjhovYi2gCF+Ktz4q3bZsFbhoKJYLcDkMjTDWlihxWLxTNWzRSzYPAYfAy4GUCE62qGHbhwrzTEYRhEQjCMIwjOOntkeEAhNhGTI5aYsTdutZscuRa0ZuWS1ziZslrPCzatWzNi5yMXAAp4IYX5UPvlQ/qwuFx0skshiJ8BMgjVw4uquVIGSIbxVkeKsmggI2UiYCJh5FCTMPBQMHDQ0REQtFAxsRO0VGUYhPGXLhXp45xjEiRhGEYIRRrh5euMICE2EY2bNiwYNGa3DlatlrTCyaLXOJm2W5M2Ng2b5WDZi3agCogBKoT8rhn5W9aYde7TmvK8ZXmb6Y2GDDujqropkwYsGHhaZ4Yxhfih8+KIHJYqvITxQ1zz214UxsMdEdl0WIgujRz02w4e7E00zzCE8ZcmN+PnnVOKKMUBKSU5RhOMJxnh4PLIdIAhNhDfGyY42blitassWVa0aNsq1y2a4luXNmZ4WuRzkbsG4ApxG4X5RbvlGTgrvxWNyEuEmsiENMFt2LwzAzUghvFvt4uIZqkhrSBoklIxkmg5WFjYOZhKuBUMPGiF1VEGBrplpjhhhhhhQxwx04fDzotMITYRjcsWrdjjyLWrHNlWtG7Jotw4cOJa4cMnOTGyzMceFyAKTwyE/J4x+TxnZknHNOmnRnCF+MVz4xXcTgoIYoJsXZgQhcJko68HLTfmZYKgITYQxxY2DVllbLcuPNkWtMuNktxOMzRaxxtcLJi0c5HLBgAKgwEghvKQ95SB4CDlZCXgImMp6anpouQjEZBQMFDoeXmJmKi5CECG8YeXjDZgIGHkImIkZGen4GAqUDEwMBAxkRAS0JDQ9BQ0UWCF4WxqHP1ywwkMEIgjijilglrw+Nhgg2AhNhDdvmcZmzJqtZMsmRa0aucS3C4ct1rbNly48LBhlxMcwAp+JoX5ULPlQThw+KkyOawsUMVNK+meeCmZZNVJUogTX3STxoT8YjX4xC5a8Us+Gc54ZxhSWS2amilowmvPDjntjhhjhPA1pT4+XHWMYxQnKKAhGEUIxVvzeLKO0CE2EOWrLIxzOGC3IwbZFrRiwarcWPI4W5WObNict2TbHjbgCnwlhPytFflaL418WXdllG966cuWOWE5U4FtlsGSkIYJ0vaIhPxh3fjDvxThtpOGG86VpgtbNLNCkJxkw1wy35cNcYCE8MYTp4bznCMYRhFCMkIwRRRrn8AjECE2EOWWNg4YZGy3GxzOFrRg2wrcORwwWtHDdvmysszVvjxACpcBLoX5K9Pkr1jwmBxmDxGFilnppjngigmgsmmsmSSyV12030zzo8JLjMbipoX4RdvhF3y0duIwOIrijhllnprwcuFrxdNMNVF12Ow2OoqmkhphxM2Jpy6MhPAkpact63nOM4TlNFCsooJIRgRjCMaz29FGXMAhNhGTFlcNWjVotb42GZa0xMWy3DkxsVuViwYNMuNowbMmYAp2IIX5NDPkzfplmxNVsVph8Nh6ql0FkckddWNx2PyVMQCF+EJj4QeYoLsbZTDicVi5ZMvFXPLHFBZRVZQYq2aE8NY4R5+PDOMUYIwiCMY3y8HWhmAhNhDfNkxM2WZktYNM2Za0cuWS1yxcNlrJxix4WjhvhbuGIAp3H4X5PZvk9brrqxuGtwSqaiSBPDbPbHThMrlDBRXAhvCCd4QMYCDjouKjYSLRcLFwsDGwETAQsNB0VraJeWQgheAKYp8TgaY44yEQkJHDPg8mgg0QITYQ2ZZm7ls5zLXDfE4WtMWRitc5nDZa1ZN2GLDkZsWzTMAKjQEqhflFQ+UVFkYcFbVgMHgsRHNHJPh8RiUM808cU8cMsMEGKxOalqkgoIbwhGeEI1IScpDx03TU8hIwqFhISHhqyDhIqGRESj4WPhZuCsYSVh4dDIXfSmRwdMMpHAEBAIQhgjRw15HDkGqAITYRmauM2RqxwrXOZpjWtGTfMtcZnLda4asmebK2ytGDFsAKfx+G8pBHlHfqayPlZiZjJWAgZGQo5COgICMgoiFjo+QjYKGg4gCG8IdnhDZk6hLz0zJSMDLykrIwsTFw8DBxCShaKFhIQIXHZCaPD2z0xxwo4EMEJCjjpweRINQAITYRmyNXOXK3xLcWRvjWtMrDGtcY2rla2x5sjFvlYuWrJiAKfCWE/Kkd+VI/Lhtr2YbWtootacZ49PA4NMdBSujS0UgAhfhB8+EE/Bw4jD2Twy4fEYmudPNDRUZjA1Qy0yYfBYNjaKSE8cc+GvblrWaKKMIwiQAjOuHm5ZwsITYQ1yM8mbI0yrczDG0WtG+FqtcZsLNayYZcLRtic5MuLEAKsQFAhPyskflYr4vE4rdvtemOl4Ux4mTBilSE744a6VKVpWu6csFJQnOuPDeIpLD0Ntr2hfhFS+EXHGSyM9ibEUccFuDxWLZmmPAoIsFhMRgsRVBBBXfTiZMHhb5Y4pMFdisBgqI7K75cnZhbaaSE8BYJOHpw4UyMYRhGMIwnKKEIRhGEUYIiIQIIwRVz9+JgITYQ5atMbHE0aLW+NtiWtGLHMtws2eNawx48bdpmZ5WjBuAKgwErhPyWPfksfw4MGFoQyRhWc88888LLaUrR1WxQwKQx4OXytKqE/C4l+FxPVr0aWitY3jWtZXlKErUwWlak8EJY1cNuHg4tboTw5llHl6a1jFGMIowjCMAQAjGtfAM5wqAhNhGTCyY42uJmtyYmLNa0ZMsS3Flas1uNu1aYW2Vu1x5W4ApcEoP+TF7+TEXMR4XXtmM8eG83coT8LMH4WWdUq7MOCs47cG/Llw3AhsWUaFpY2Dg4ODhYWXp0DBUQITYQzYYmbdu0brWTNmyWtGebGtcsMbdazxt2LBy0y48bNoAKVxGE/Jx1+TlPCw4bX0TtqrbA2IT8LOX4Wc8WTRfJKTLbXh2rgIXdSwQ5G+eWGWPD5eGGLFAhNhGHM3ZsXDjCtasWLJa0xZcS1yyxsVrRg3auMjRiwzZGwAp8J4T8nRX5Oab0xa8UYzne+HLjjGMLMTRXEhCUWjLqlgiAg/4XQP4XMd08HGcs5q7qI1HDHgT0qqrN8+NePz8GeICE8Qa4R6d8M04TgigSQgIxhVG+PwDCMLAhNhDVkzZNsTLMtxMnOJa0wsmK3E4cuFrJnlbuGDlyyzNWAAplFoT8ox35Rj0uHo34K4I4sWDBHZnleMSF+Fmz4WbWItxV+GtsnjjpgwM1tcsNIIXgLBq5Za5544Y4YZZcPm4o4sgAITYQ0a4cOJm0YLczdplWtGuFstxZcrda2cZMmRtiYOGjFkAKax6D/lKi/lKpxV9JxU6zMXxrM3F1vtxMZIX4XCPhbzgjweaxKVLXLTBbDTNPLQkuhgwWJxCF4qz5p544YyGEQwIYo0uFy6OLGCE2ENHOJnkcNWK3C4Z5FrRqzYLXDBziW42eFpiYOWbhhlxgClgQhPyorflRRQy7ryXY6K0AhfhUa+FPOHBYHBSwJ47ZcPgMCIbJFzAxNfEwEPAw8LWyMDAyoCE2EYsjFy4cM8a1lhZuVrRu1zLcOViyWt2zbJky5GLnJibgClUPhflOU+U6fAUU5zB0SSxI5YyE/CxJ+Fh2+jTirKWeE7rghsVUaBr4uFg4mTqYCBgKICE2EY2rZxhb4ca1jmxZVrRi3yLcLNxiW5MbdgwxM82RzmZgClAOhPyrXflWpTy7M9KZ8BmAhPwsbfhYjwUviwwlj3nFhshW8DG0cXDwsfboFGAhNhDLC3cNGLNktxMmeJa0Y5GK1xiZ5VrNzix42mJyzbtGYApBB4X5V2vlXbw+GACE/CsB+FYGtDhAh5xBZDEZbB4wITYRlytnLhuwZLWbdviWtGTVutcYmbNayyOczVy2zN22NwAKciCE/K2N+VsW9I3zStCkSd8cc85xjaO7g8A4F4T8LCX4V76wyabVnGt8M8M8MMNJ0hKGrToMdoXg7BocjhZ44Y4IYYIYIYISCNHTi8WQaYAhNhGNhjyZGjjMtyuHDha0aNmy1w3cs1rLLjyNXLFjhbY3AAp3I4T8sBH5YBZtPAy4L2nWlIYJRtGFdurPNOEdWdozgIT8LMH4WTYWy5sNsMdO7fprGakcmJzMuKcV462PGIXh7Iws7XPDGQwwiGAgQQwIY59jBHBGITYQ2YYsmVw3ZLcOZjmWtHOLKtxMmuNbjbMcOPK1YtmGRiAKjgExhPxa7fi13ZMsIZMeScJyaeJppGk6KQnCMsMY1rWqsZXzZ+JnkwCF+EcD4RwWSyegxN1sk9MF8smNknkhooisoiSzYGGueuOWGmGBJLgoaMFkQIP4481x9Pju5skmLqUEJgmJCUrvj6PhmCE2ENMbJo5bt2K3JkYslrTMwbLXObK4W4WGJi0YtcLJrlZgCnUkhPxhPfjCTkw6M9p4ZVGKlMF8V6z17tcy2HNLAIT8IMn4QQ4WZq0vPDPDvZ8806ZMGavQyrYcGW88uECF4ozMbS0yo4RChIIYoCCEhnn1MJIAITYRib5mTHE5crWLPCwWtGLBytcs2TJbmxuW2JvhZYmbJgAKaBqF+MxT4zFWHwxRFVDBBbNhZMXFgaMHVdDhAIT8I2H4RsVK8LLgjNhhhrThwhjlnlBghPEWuU+bnwxmjEijGM58XXOlgCE2ENG+HK5bsG61s5YZlrTFlxLXDTEwW5nDRy5zMcOHHkcACloShPxpOfjSdxL5sNrzY8W/QUCF+D6r4Pq8dFFhoZk8V8mFvwLAgIbDkfBwVbFwsHBwcHCxtuIwITYRiytGmLLizLXLJu2WtMLRwtxM2jdbmatm2Jlmb4cubMAKeiWE/Gpp+NTXdhyXyVthlXHHPhjeM5MGDBDJK0I005sMpIT8Iq34RV7SlntlpWsZzjKtqUpmwNmHNOU7sN8+XGCF2ESDM0yxyoUMEYgRIiGCNDHPs0MFICE2EN8eFllyuGS3LjwtFrRnjyrcLRq0WuGrVjkb48rDM1ZACooBLYT8YaH4wuaLa82eOdnQjmMFpShK+CNIzhlhrvprjiw7qbJAhfhaG+FoeSLGU4ZVDCtrvwbQ324GWWiTCWYjCWWQYK2yNLKwM9tsoITw9jOXnw1VIxhGcJoRgkogQnS8Jp37uOE8oCE2EOWGLFhYZWC1i4YslrTM5ZrXLNuwWssbRw4YsG7ds0bgCoABIoX4zoPjOJgT1Y3DYeSXA4DD1SSVSSTQTSxX1ZPSYeGaCkCF+FZD4Vf5JbcFh8lk8Riaq7Y6464Yo4qpqoMJXgIY47LwhPEmmMOPwa3JwRIwnS9qpxrr4OWGDhbgITYRmYYcrTK2cLWjZuxWtMLbEtxOGbJa4bM8jloyY5MbXCAKdiGF+Nh741/cjhsHHicRh8NXVVFFUgjpjwcNsctV+QMtGIT8KjH4VB9OqeDLuyyRrWuNnlntlyTtDBfQQiCEhu5GSV9u2uFeVScJwnKdKp4+bjMwITYQ4xsnDhs2yrWzHK5WtGbjMtwucjda5cOWbnK3a4cuPKAKiwEthfjg0+OB/C4fDaPGW1MNbZhkEEcOFw2HSpJZEsss9Mk8c0WIhumugIT8Knn4VL8pghjxYY4seLGRvgHErTBSFJTnPDfPXe4eOdaAhPCl5X4t8caozhOEQQjKcownKMUIoxrw+ijLMCE2EY2LZrmxsWq1lhasVrRjlbrXLZmwW4W7ls3wsGjDHlzACtsBUYT8ckH45E4yz8DKjhtdeVpSyIQTwaeBwd2/VllXbq11x5teLLox4qZclaNWviZYSnOGfRppUnKU2TK2bWjShfhVQ+FUWSLC6DGxS4HDYdgY56Y4EM1TCW5DD4bA4C2ZXgMDisLgrcBbZXJh8hkcFg0UeHijFFldWAggmjSwYXDYdJKw+GCE8gdVDt441ijGCcq0vSaM64cM4RtgyZsGKMlZzheVVZVIowjCcowQITlFFOufwDKcqCE2ENWubLlaNHK1szw5FrRg1yrcWLNjWs8rVq4ytmDHC4ygCp0BN4T8eIX48L9eDDOFsMaRgYsSgrHbu32nGKleFfBKBe8a1qlPHiaMYIX4VFPhUVYrF5TE3Rx4PFYswsVsCCaayHGTzUzW24bDy1wxwQTSSTTTQQsPhsOnpITxVvrTr5YYYVhOCsq0rSdEIIThOVQnKtIwgjCE55/AMSohNhDliwytmDfKtcMcWVa0bYsq1xhYOVuXKwzMmLnCyyOGQAplFYT8E0X4JjduiGvZnphlebDky5IKAIbwpseFPech5iRsIuOgIKAhYKHg42PkU6CF4gzMWDwdsscsU8U6e3SwwxSAITYQ1yOXLhzmZLcblk5WtMTPItwtXOZa5Z4m2Ju3aMMWRmAKbSGE/BP1+CfsZ82iUcyyNWG+GGW15Shky7IxwIP+FYL+FYMdenPGcrrDpw8J0iDfWt75zsCE8GVtl4d6xuTgjCEYQnKsqr4fAacAITYRhzMXOFo3aLcTbFiWtG7PEtxNsbVblbtc2Jg0yZMWPKAKWRGE/BtR+DZWNMWfNWkay24IRkCE/EZh+Iz3JbNHRCkMuDLjz6cYhsbVMAsY2FgYOBiYe/QKACE2ENMrfNhyZmK1syw5VrRo2YLcWLNlWsXGZiwaZmbXM2ygClcQhPwgJfhAT4tb7cGGVHArbACE/EW9+It/NqxYeBWUs9b48eOGwdCwUHMzsPAw8HF3ZAxgITYRlZ4mbJwxwrWrFu0WtGOZitxZHDNawatWDbJlaY2WHCAKUQ6E/Bs5+DYeDNnyQatsLzCD/iQE/iQBhjnjOY3N2IbH1fCwV3Cw8HE2sTCwUaAhNhGZizbMHLfItaNXDJa0YZWq1zlYYVrVi0bt2WRjhyMWoApPDYT8HoX4PUby4OyNM15UkIX4itPiKNooYqOOKnAz4sCGx1WoC5i4eLv4GBAhNhDdtjyuWrhwtcMszla0Y5XC1w0zN1rLG5zN2+RribZcgAqIASqE/CGR+ENONc3BzJWYqYoYLSnCccsY3hNGFaYYXy6Nd7iF+JTL4lE4r8JbFSwrE04PC04O2CCirEXYzEYTCYCaiGieODEzYWu/AoTyB1Wfh5a1RjGEQigQQQihGMYxw9fbCfFAITYQ4yNnGHMxYLcuFy0WtGzJotwsXLZa5yMWjHEwY42DNgAKWA+E/CLd+EW+ct19lI6MccNcYIX4j3viPfxmNw2HSwzVyyRzAIbE0vBwVPMwsLEz9LAQcBQAITYRjZ5MmFqzxrcrJzjWtMzZytw5sTJbmxNWDfG5bNWbVgAKURKH5XbldwgkFRmMApFJh/BUR4KiQpFJWi0gjkdAhsjXZUxcTBwMHAwsnXwaBmQhNhDXNmbZWWRutcNW7ha0ZY8y3CxZ4lrnFiaMsbTC0Z5HIApFDobmSOZJt7YAAIfwRXeCK+r1YACGy1hGDV8bBxc/PoFEACE2ENnGFgxct8S1jmxMVrTFiYLXLXI4WsMrJy1zZMLDM4cgClUPhPotPoubxxzrWUcHEx8DEIT8Fvn4LR6ww6MM2uunTn0ghslXsHAWMbBxMHP0sBAogCE2EOGDHIxzMWC3EwZNlrRyxZrcTBk1WsGeLLiyOW7jLmbgCqUBO4T6iD6hGZhwY1YzxY8UNVrSkw1x4b3jCcJYMlsFLSwxy126NNaVUDdWgIX4KRPgolilwGFujRzw4fAYHJw0xwwTWWYiyqaZHLTbXXbbHHDNVRZgoKIE8GLymVJ6QITyp4HQ6e2c4xRhFFCMIyjCEYRhGE4RiIoRhARlOE67ezKcACE2EY2uTI4zM261vjYOVrTC4YLXLXK3WtnDjE3a5srPDlagCkoLhPuGvuL74c2GFqZghPwXofgultpyYZ3rrIfEVVgcBnMLnMRgaTghNhDBk5y4muRstxN2eRa0Ys8q1zicZlrZrlcuGWTC0a5MIApkFYX4AvPgCpwbBx4myuKKrBYLAYDAJq4AhfgqO+CpupViJ8NHRHDBgY8HNiaaa4XWSRQYm2uWOGGGOGOnM4eCPKghNhDVu1cOWzjCtzMcbda0yN8a1w0w5VrNyycMmbRyzxOcIApyIYX4B2vgHbwtGAxOCTTTTURJ458HXgYb0NUOQMMohPwWHfgsP4kJZ9WGE53wzvXDLLKJRaeo02sAhPG3NR5emdYxRRRRIwRhOunnwnDhACE2EYc2Nm2xZWa1uzcZlrRk3ZLcLDI5W4sjnI0xNszVw2wgCm8ehPwHHfgOFhPBj2ZaSx0TlG+DHVWuLfxKtGmF+Cyb4LB4Y6LZqYY56a56574UE1UWSrxjA5DIgITyN2UernnOM4RIxRhGEU8fLylQITYQ2zYczjK4wrWjTC4WtGbBotwt8jla0cZnGFtkcssrHGAKeiOE/Art+BWuMMcr2nhwFM1qQgvhvhvGM8WPiadGniCF+CwD4K44YMbnsbJh8RiTBzxwwRSXVSYKGSOJgZsTgMDjwITx1zzq5azijGMERAgjCMa4e/FGICE2ENHLlgzc5HC1m5Z5VrRxhZrcLbJlWsmOVkxY48bFgxcgClwRhPwPFfgd9hfNjzZcV8eLHpnHCIT8Ecn4Iw8EOJHJWMc7blz3yobLGC4ONqYWBhYGFhZmpgoWClAhNhDbFhbMMeNmtzMWzBa0Zssi1xjxNFrVxmy4WLFu5b5soApPDoP+B0z+B0HhrGp1XGZ44IP+Ct7+CvFyzyw5Z4xxAIbGFOgauPiYmjm0CqAhNhDRpkxM8bbEtbZsjda0ytMS1ywYtlrdjmZt8TZo1yZcQApMDIT8FJX4KRb325rxhTRrhPwWyfgs7qw4IVy467yGxFKwallZPAKFgIIhNhDJqwxs8zLEtzZcbJa0xNMS1wywuVrPFjyMMzJo5wscoAqKASiE/Bpp+DSnDGU8eJt2SlaVo2nWV46eJpxVlWDPk20w2hyQhfgwG+C+uNHg8JhWBlrxNNdMUE1GEswlV1lGCkqihkhw8ODtw9CF4WxccGfplhlI4I4II4kEMEEIhghRwz4vIwRwZ4AhNhGTE1ysGDPCtxOGrNa0ZMXK3C5Z5VrBgwZ4srXE1c42AApSDYX4Navg1rxEk+MR4K/AsGCE/BbZ+C23ZtqhlwQvkqCGx9awcTWxsTGz8bAwEwAhNhDTMzcMnDNgtxZcbVa0YOWS1wyws1rZhhbtGbdmwatmAApGCIT8IT34QscdIadlQIX4MkPgxbvrsxNGDIe8TOIzWcweARAhNhGZpjb5WmVktyN2mNa0YNG63CwYtlrlg3Y5meRhkaNXAAp+K4T8J3X4Tu+Kvi16p4sVHEISnWOOWcpORSMYlc2GFACE/BY1+Cxuuy/K05MuDG35td63w0raW42ZFpTjXDdp4MK45oTuZoOHnxznGMYTBGBACEYTVnn6dZwwACE2EOGWXKwbMWK3Hib5VrTC4cLXGJo4WssuRhhxN8jRmzZACnEghfhTA+FK+CCuzA1YFWjuxd0lUk0Ugjkx+SrggIT8Fpn4LTcVG7DkrDGx6Ya7571glklbVLHmnQCE8Qa5Y+PfDNWESKMJyihFe/TxmIAhNhDTLhxNnDDItxYsWNa0ctG61y0cs1rTDjyY2eZkwaMGgAp/K4T8LsH4Xg43wY+NHM4kkGGOPGDBGkZzy4dMLwhshws2KwCE/BZB+CxWll8GGGvRprWo0GzBLFJGMa3jWuXPDbnnWACE8XcFHn6bzjOMQhKMiMpgREa4/AMYwsAhNhGNjiw42zJutaNWrNa0ys2q3FizY1uHJjbt8jFo1ytcgAppGIX4ZcPhlpnYPBZHCYey3CR2XSXQXUwTwoX4LHvgs1wjE5anES4SmyNHXHbRj4LYYYXDZyBh546Z444YYYY4acfmZp4ssCE2EZHOJqyYMcK1hhy5lrRwwbLcWLEzWtXDDDhzZmrhwycACkwLhPw3hfhvDx474YxyOMCD/gzI/gyVurrfXffIh61DUBj8rosBgcBggCE2EZGOJo1yMXC3HkysVrTHkcrXLjC1Ws2DJrjzN2DZvlZACn0phPw7ofh3rwqa9VdzNamIllheNVWjGlGVSuTK4mGwhPwWffgs/pLRh1XxXYa6We85xlglmYM1pUlO7LDe5N6ghPEm2l+XlvGcYookUEZQRhCMIwiw4e3eKgAhNhDdqwyZsmRitbtMONa0cY8q1y3a5VrHGxyMWuPJlxZMwAptH4P+Hy7+HzXF8fCzE1Z4PSIxqsYzTr4m96mE/Bax+C0fVeWDCvPabZ4bzSWwSyT0JyqAheBLTSypUcEcEMMUcEMECGGO/I4GFhghNhDVlly5GmXGtYtsmVa0YOGy1xmatlrZs1xMWrNszc5WIAqMASyE/EIV+IR2OGdsuyGSHApW2GGGeO10p2jK8sd8OHDCctUd2KmAhfgsO+Cv2aLA4i2SWHC1X2pYYoMFh8Mx0Mkk0s0M0sEafAy42/B13oTwoR4vDrOc0ZoRhCEECKEZTlGEUVZ9nfCfFCE2EYcbjJmxsWi1jmbsFrRu0cLcONplWscjZo3bNMLFy5cgCnEehPxFDfiKH0Y66MeLHihr4E7ylKyMJ4Y6cGEAhfgs6+CzvHRx4CWSeGnCyYWmeumNFJMw2Ax+OIXgamCDH5VKhQoYYI4IYEKOnVo4sAAhNhDBsycOczjCtY5smNa0xMWy1wxxs1rZk3wucrnJhaN8oAraAXCD/ifi/ifvrQa3Eq46vWcZXF4323jOM5iMwwExdCpprcRdyTALiYmIzjGYmYzETEb7bxnGWOaIzrfCLgCE+Ls+MHhTHxOn0uXytuxsjswaLaM2KNKUhKFMEqSSjGs74MMbUlBGxeFY0jC+Sq2GEazjC68opwvScIwrOd4VVw4Iqqo6WuWnW35Ag+XKAjMzcri4klMTMAmF1MSRMSgmJiYTEoXV1KJi6mamJIJRMSBMExl1+BbMACE2EYmrfKwauGq1kwx4lrRuwZrXLhk5Ws8eFlmcMWTZm2bACjoEg/5cnv5cn84AhvJDZ5IbZydAg9TviCE2EZGjFhibZWi3MxyMVrTHkbLcOXKxWtWblwxbuG7ZribgCkwMhP0FsfoLZvZnzBmAhfj3o+PenEYlgMCMTACHs0ZgKcw2Oy2AwWATICE2ENHGVwxbZcq1zmYY1rTHizLXGFtiW5WGNizZsHDdy2ygFwEKbRyE/Dgp+G/+88OOO2O2+m94QwWyZMmaW6FKAIX4clvhythqqixTESYSa6EljprwNeJY/B4W8ITkcik9umt6wnFGJOFY1y8HgoYgITYQxbMcmJzkcLcuVtkWtMTJqtc5G7ZbiaMszXDjxtnLVqAKcSCD/hkE/hj5vOOfTrXKZ5OXDhjBnfPrvvxm4IX4dKvh1BjimlmlwE+EkwVmAsuoRy3z34GvH0YOmOmE526953rW84ownCMUSM1d/bQcgCE2EZcOHI1c5sa1q4Z41rRswYLXLjGxWuWePJkY5mrVzicACm4YhfgL8+AwGOWxJVhsBhLrpIFcuPnwdd9YhfiTi+JQOSPGMBhsJdgKrIo6a58TThcHfgSGso6Di4uFiYWFg4GBgUGg4ebo4OCgcGAhNhDDFix5WbNgtbMWjJa0xt2a1ywcZluPGwcs8uLExYt2IApzGIbwPveB+GNh5uFo5WdkZWDRkdPTE1SSklERUICG8SB3iQfjpKKqo6ilKCIhoWLk5mdqZWpl5WLgQIbAERBRNHCxcDCwEKQcCgYWVsYCDWAhNhDRiwzN2jdwtcYW7Ra0xtmi1y1YN1uFgyasXDbCwaNsoApqF4X4fEPh8ZmxDEUYa7AVURQ114PF4XE4enBghfi0g+LS2rHSZCzESXE99uBnxsduFhw4hsPSsBF1sHCwKBIGBgIOFm6eDL4hNhDjJmbZGbHEtzZGGZa0YY8S3DjYY1uHGwbsc2Nm1cMsIAp5GobxLjeJa+XhaGNn4OfhZGHhYJEREhLSlBIS0dHQwIbxa6eLYWOkoKehJiIloySgoKDhZGXl62Rp5eTiQIawkISBt4KBgodCwEHBwKDQsLK1MDAQWBghNhGZmyY5sLVqtyY27Ja0Zsm61wyYNlrlvkb5GTjFibtMoAprG4bw2meG2OUQUtGT0pSTk9OSkZFQsLHyszSz9XTytOCD/iBM/iBRp4EOFYrERhObzPW5745ghOdesaxjFOKaMJwJ4ce+c+oAITYQ3as2bnGxyLcONrhWtGORktc5sLdbjY42rBuyY5WDDCAKfyaG8DGngYdgo6SkpqSpJimlqKQoI6QhoaAQcHGxsbMzM3O0dHTzNHLxc6CD/ijw/ij3zN8XWuMbi4ldXiKrhquFRhOLzgCD8Zc1K4u6uYuJjKLiRMTfPv4fOPGAITYRlaN2mZk1yrcOJq3WtGTTGtct8rBa2bNMTNk5ytGebMAKgQEihfiMO+IxOmqCuqSKC6DBXYbCYLBUSSS4HB4XE4m/D120wSiG8XcXi7JkYSNiImRgJOHmZOhm6GblYGFhpKenKiimp6YnIaARYIR3oQ5d4wijNNOEZTEIxQvv5cVAITYRiw42LBm3YLcjjLiWtMbNqtxY2LFawaNG2PC3aOG2bCAKWBKD/iys/iyd74jnSCuvDdyAhPxDUfiG1xasEMVoQjPLHDhw44bF0+gLeLg4VBwcPG26AgaQITYRmxs2TZwzxrXGZpkWtGTFutwscWNaxaZMeNk3xNGzVkAKhQEtg/4ssP4sq4qK6VGLcePPnz4t6jHgX4Wo1lxz4eed5avpjXCD/iFY/iFni641DGsY1wnhdZzc+Dy4y1Go5ViU5rw+PPjxhPC00eftnOKcEpyIRjCMYwihGRBGE64/A8ItQCE2EYszNu3bYmy3E2ZOFrTK0ZrXLhtiWsWObI2ZZMThgwwgCnAlg/4vcP4vfYzXWp1PCuWI0uWcspgq9c6dLIP+IbD+IaW64XyVM5555553M4rhycqqmdd+LfOF4ex6DWxwyo4YY0MAggghgISOG3VjFCE2EN2jhowbY3K1i3Z4lrTM4ZLXLRq4WtWuJzkw42jhxkcgCmwkg/4wIP4wG9644mJBpyYTO5zPPE3rr0MAg/4hdP4hY0VSbue54e5yquWu1cKiLb3xdYXjzWm1hjhhQwoSBEigEKGOOXVyxwRAITYQ2wtWrRvhxLWzdzlWtGGLCtxOc2Va5assjVm0zYsuFmAKcyOD/jFG/jFB3OueJQiY1VYVNt3uZnHPlV8gg/4hPv4hJ7imM5i/B4cfFnM3WsdNdI4ROOrjzyCF4wz8cWzjlQwwoUKGCCJFAIY459bHHFQAITYQwZZcbDEzxLcWbEzWtMuTKtxOMWJa0Z5WLVk2w42zPGAKdSSD/jJu/jJj5+FuelxM+D06+DaU8nCtRWprOs3EAIP+IW7+IV3wcOaZmOHXpnGKxjUYipu+d+TPXjz2heBKzO4OGOGAgQBDBGQRoY579DCgywAhNhGHGxaN2zbEtxuGrVa0cucK1ziZ5VrlqwzYmDFllaM8gAqAASqD/jQ0/jQ16dfC8PpvE1N1umzw9biZiNTqK1GufSZAhPw/ffh+/w4OJfNHAlOscM8eM30KWxSyMVYVxt8ccctQheDLzO2xwyo4I4I4YIUEMUMECCEgjQyx5HJjVCE2EZmjFg3ZsMy1i4xOFrTEwbLcLhwzWs8bFsxZ5cTZowygClIPg/43NP43L7x4fa6u6N0AhPxB7fiDllgvkjGeXOckhsgVqAvYmHh4ONv4CDgJICE2EOGrNy4bsMq1uwbOVrTKwxrcTfJlWtMrhu5ytHGRrkxgCmccg/44Hv44H4uJgicY1erxF5vry5iD/iDW/iC5nMXl14cec2iKxqtd+nUAhsvYLgYPAsDAwYgUBAoBAwEDD0tDAQcBcCE2ENsmNg2cYXK1xmyslrTEwzLcThhhWuWTfIwyt3DJi0ZgCmYZhPx4SfjwlyThaVpyvXTrx58M6T4EMmawhPw+pfh9T3QvqYIwRinWuOu2uvLhqIXhC1Bk8jOhlilijgjQxz6WmFIAITYRhZYWONu1brW7du3WtGzJutxZGbBa0YY3OPJjwsXGJiAKUhCE/HWl+OtPJopsxSpdrw3xxIP+H2D+H2HnPPGYxnsiKIbIFfAr+HgYdDxdygVMITYRiZMHDjDmcrWTVvhWtGmJstcZMeNbkcuWbPM3atcTLGAKeyaD/j7S/j8BqeTwuHbpqpne+N5TBU4nEzjr4XGroIT8Ppn4fL5X0RTwzy4cNcqsIUwZmbBaEEbuHiz3x4SF5O3afYxwwwwwoIUCARQoIYIYYJYcLpYUGKAhNhDhnhws8jLKtzM2bNa0asW63CxZ5FrHE5ctmeNo0YtWoApjGIP+P8r+P8WlXwzVzz8DecXw48kYAIP+H4D+H3Xg5b1uc55x1431jvhWoIbE0vALGRg4GDgUCQcBDwcnXkBYACE2ENGubG0ct2K3JkZslrRk4bLcWJpmWtnOTIzYZWmFq1agCnghhPyDkfkHhjPdpwUtgpRCMazrMnKdp4p3yZdghPw+Jfh8DwVwXpWNb1x1vCdIamLFKEJyy6cGHOCGyhdwMLcw8HBwcCgYGAICAIAgUHD08/AQMBgAITYQ2xuGzfJjxLW+HKwWtGuVotcs8OJbjytGeVnhcMcWJyAKSguD/kNw/kOBm8Xvl2bAg/4gov4ghV1m+PF1h8IT2BwCkwuloHAIUCE2EMm+Jm4Ysmq1s2xtVrRxjZLXGbE3WuWOTG2cNWzlziYACkwKhPyJcfkSry4sejTqnACE/ECB+IC3XmzwjnlEh8JT+BwGq0mBQWBRQCE2EZWTPE4xsGS3HlyY1rTMybrcLPM0W5mzjGycZMLhhiwgCkYIhPyLTfkWphky6pyAhPw/8fh/n04MNsMwh6lCYHP5LJYLEiE2EZnOLKxZ5sS1lkaNVrTKxcLXOHFiWsXLlizzNWzRvmYgCkMIg/5Gnv5Gnzjw4cSE/EAl+IBPNnpUh71L4XP6DCYFFCE2EYcLBmxY48S1zjxY1rRpmcrXLVizWucLHC0YsmLNsyagCkwMhPxt4fjbxx4srIz5q4CD/iAE/iAFxnl3pdeChsLRMBA0M/H4Fg4FHCE2EM3LXCxZtsy1sxbsVrTIzYrcTjHkW4WeNmyaZG7Jmwa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9HAOAgAQdBJIKxAcBECnbS0TTpNVHjnjCZemipAcDCkgQRP//A0UoRigFAzgLZBkgMgkAgIADAXvCHkUzCQCAoAIB4cMeRTgIAP4DAAAAAAAR5ezAPwpuHYT8AKn4AUaXlGsMeLj5NdsMoYrZMmDNHVjnWYCE/As9+BbWUY0jo27Kao6oZJQRvhrnjnve4IRglLBaEoo1rec4xjGM54e7WcIgITYQyZYW7ds0yrWDHNlWtMuZotw4cbNbmy42jXJmys3LdkAKbB+D/gF2/gGDzcb6RrXDTWW563xu4z4E8LrwAIP+BsT+BrWta3o3e873nOdxNXpyrXXpzIXgy+GDJ4eWVGhQkKGCFDDTjcLDE2AhNhGRi0YuWzHEtaYmOVa0zMMy3EycNVrnM3cMmOFwybMmwAqGATWD/gHs/gHpRz6ZiZDsYRc558uYFX4W6RLPFjaem57Wg/4HBv4G81b6ZW3zPFvMwrlwx4hqZu98b3dxNcqeFnGa3x11hPHHLi7OGs4xiThGEZRlAhGIiRgihGEJymnfwDWMKiE2ENGbRi5cZWi3Jjy41rTJlZLcTZqzW4crnNixMczRu2wgCokBLYP+A+r+A9vmcdbq0ovhz1NRVaiqmrb3vfHN3yzrWtCE/A5h+BxuNsE8SFYxxxy4cePTl13nKmDFq1YsksUKQjLLbXjx3uCE8XcNHp54zmnCMJoVhGEZRlKMoRIxhONa8njwjDrAITYQ5yYWLHFmcrcjdljWtGOFotw5GbJa5Y5srlrjzYmLlsAKUQ6D/gUA/gT5nNc8I48IQIT8DO34GYYXyVN+DDpnnIbK2CYONq4eFh6OjgoOApghNhDJljbOcrVytbMcjFa0aN8S3CxY5FuJrmaOG7Bpmy5MYApGCoT8CkH4FI8OLW1Agv5Vk/lXPxzm0IeoQ2AQeZ0WDwCAyQAhNhDjIwaOcTJgtwtMrha0bZmq3EzY5VrbK3wsmbZiyasGoApSEYP+BcD+Bbea58uOMnGoQIT8CZ34Et6YI5o0jWWlhvpAhsdV5aw8HAwsHDytaJghNhDXHiaM2LLMtyNHDJa0yYsK1y1y5VrFyzbuGWJgyyOMwApzJYP+BlT+Bkul9M0XOc3uc5xur5TyjVYrjw3MgIP+BmL+Blnhe6vO7vMlYrHJwnpnWYZd53njkITxpz46+HhnFGMYwEoSQQmjGcb6+vCcNwAhNhDFi2xYcLjGtx5XOVa0xMG63FkatVrZpmZNWLRuxatm4AptIYP+B5r+B5FneuNZa8PwuvRisQxcSmQsg/4GXP4GU+EzgnPXlz653mZiKxinLnyqasCF4Yx8MOhllhjgjghCCCGKEhllw+dihY4hNhDFq4b5GjjEta4cLBa0ZM2i3CzyM1rdwyxtmmJo3bZmYAp5JYP+GOr+GO+ufLrwqlY4MTGcbca3rcXaYvM3YIT8I9X4R19eDDljlvj04awtbFm3ZtmLRDJCCuHLLbjy5caE8ESOfhnhjMjCMo0QgRhWFYXnp7cIsQAhNhDBy4Yt2uJgtYYmTZa0btMy1w4ZN1rHM4Ys2mPJjZ4moApMDIP+GRL+GQ3HLtM6jnHMg/4Q0v4Qw+bN85i8ZIbGVWgbGVl6eDgYCYAhNhGTC2xN2uZwtaYWLFa0YYXK3CzyN1uHLkYOGrRw2cNMYApqHIT8Np34bY8NZZdFNGLRihCePPnz4ZynsyX3WIP+EAb+D/XEYzW7u8ojEajGXO+Ph8eYheMNCaG+GWGGFDAQoCWfP4OSXFghNhGVo3xN3OVmtcsWbha0ZZMa3E4xNVrRs1ZtHOHKzbMXAAprHYT8OGn4cNXDtjwVySyWxRhPLXHljVgwZMeqQIP+D7b+D7drtnU4m0zOEUhl4t+HPUCF4w0MLQ0yxwwwoUEMEJBLDh9HFGlAITYRmaY3GJllcrcbFixWtHORwtc48uRbmwtmjBq2a4cjNkAKdCaD/hw8/hwpYmdZu83xcUynU6ajV1cxu6nEAIP+EML+ELm4rum7vMzGJ4cNcNcIqpmM7eXy5+HvqITx10UOrnvGaJFBCSSEUU4Vnfh9GEI8QCE2EYcuPFmcYcS1y3ZslrRiybrXOPDiW5GeFu1ytGTjGzZgCocBMIT8Otn4dX51lnpeCxihgIznlwYYiAwYc2fVryZWTTgqgIT8ILn4QR5VyYZTjfKb0UMTNPdeUZxx4sa18GHNnzZ1tada3ITy94Phft3nGs1YRQhKSSKMYkYwjAhCKNcfgOEUACE2EM8bRxjcMWS3Jha4lrRjmbrcOVw1W427hvmaNmmNpjaACnUmg/4e7P4e7WOfbNWXZTlEYiJzned7zeN4xHKD/g7q/g7reBPZwYL454+DHW5itY1qkrjjvjx5gIXjDQwwaWeWGNDDChhIUECBAQQwy07GJHKAITYQ4xNmbFhlZLcrnI2WtG7lqtwtGjVa1ZuHLTLixtGDdmAKWxKD/h/6/h/pvLnrnVwvlLwtgIT8HWH4On8ksWHROk0888emeMCGxZOwMJVysHCwMHBwsjbwECggITYQ1ZsszRs1bLXGNrlWtHGFytxMMOVbhc5GLllhyucWbMAKdiWE/EEx+IIXXqnn4GGU5TnW861jNC0rQlSVKsuisaCD/hA8/hA5vk58OM5u5VEVwrUcL1abvMdb3nKE8id2OPl4ZxmRIwSjKMIRRRjGeHv1jHGAITYQ3aOWGFoyZrW+bG4WtMjPGtcY2uZazb4mjRvjc5GLTMAKayCE/ENB+IZXDGGO2G15Wz5lqWwRpFGMcZn1a4P+EEb+EDmmuOrjN84653xTdajVct6pEoTxtzYT6OOdYxRjCMIgQrPf15VliCE2EOWrhi4Ytm61qzc41rRrjyrcTnLkWs8uJiwcsMjZnkZgCmohg/41UP41T5OKCIUYjhjhWLrN98eP4Xh6g/ysn5XHkeFjtiqnc555zvKyGuOrzjxQheCrY48jbLOjgjQghgIUcs+tgjixwCE2EYm+FkyYYci3M0cYlrRhmarXLlqyWs8rBs2yt2mFi3YgClAPgv8ADmX+AByfrnmLnluUhPmovmjaxwXlGss7WyiGxRLwa3iYWFhZG1QMBSAhNhDdlhZs2LjEtxNGuZa0bssa3DhxZVrVnlcscWXE1wtHIApGCoP+N2T+N2XOB2UAg/y2n5cOOQ7XIIeeQaAQWW0GJwGByAAhNhGNm4bYsTDMtaNGjBa0w5HK1wxcMVrRs2xt8TNrhwuGIApyIoP+OBL+OAmHPt1jc5Rwz2rVVM7vObvUmeCE+ZO+Y1TvkxynG86y4OKMKUpgpCU4XtvMuMCF4OwKHM4OGWFChIYIYIYIIUEMc+NysEcGkCE2EZmuRhhy48a3K4c4lrRllzLXOTI0WtsTJm4aMGThjjZAClwTg/45qv45n7tw54tduPKOfLSE+UQ+UJxZp6oQhGtZ7ZbcWPaAhsPR8HBV8ihYGFgIeFjbeCg4KgAhNhGbI4y4sTdstaZGjRa0zZWK3FkcNlrNplyt2zlu5bOMwAqKATmD/jqW/jqX48d648J7RXjKiJna5TgXOc8c3MorFaqqorfDdTSD/MSfmJa8Dj4GccY315c7i6VCMrnM3ExFYqI0pFRErnq3njaE8JRpHm67xnGMUYRhGEYAARgIIyjCIjOuPwCjDcAhNhDRxhcuWrDCty4WmZa0aNcy1y4zYlrdozw42TlrhZYcgApuI4P+PCL+PBfnyvnrnW4nl4PgVWNIq7QTrepmAIP81B+advwl4tc5zvPHPGM4axrWsOHPSbCE8UbYw7t5ziiRhFCJGU5ThOM+rriqITYQybY8mZmzxLcjnJjWtGDhwtctGjZawY5XORiyctc2HMAKbh+E/IvJ+RdOOm2ldNa2DNgwYJQVrXHXTix5ooP+Eoj+Eonp26R2iLnnx3z3nmlOocN8ufMAheOtXDBrZ0sKGCEQQiGCGOnWwwxSgCE2EY2TPC1w5XK1jhyNFrRxhbrXGNjmW4sjVw0Z427VhlYACm4dg/5INv5IT7iOEdtctYTe+PW/BZxfTlPagIT8J8X4T17Srqx4Lxve+OtbzVpDBPBmx5ogheJsrHBmcPLGhhgjgjghRoUuDx8qDHAhNhGJswYM8rZitzYWzJa0w4XK1w4xNFuPLib42TJrmyZmQAp1JoP+SbT+SbXwa69u/K+Ua1GM1lNoy7cYmpus1npkg/4T3v4T375T2zwmtxu95zuOOIrovwnKY3je+M8whPE2mN+Hlw1VThMRQjKJARhe/gUZACE2EMsLRszyssa3G5buVrTCxZLcLPFmW5mGRs2ZMnLhwxzACn8qg/5K8v5K32+fheHpCJTOXO85zN1HDXLXLhqrw53dgIT8JIn4SbdG6PSjmWrO98ePOjllO0rYJWjSc71nhplhjpGE8Wbzo6azTRijFEhCEIQRhFGMZx39mEYagCE2EZmGPI2yZmS1pjys1rRyzyLcWVkxW4cLPDmzYcLXIxZgCnYmg/5Mbv5Mb6vxuONTE5zvnnjnKI5VyrhGpRx6cYCD/hPC/hPD8Lw+27m93ebVHCtcsajV1us5bzeeNoXjzXodXLHDGQkMEMRBAgQkcEsc+tjgQiE2EZMeVzhcYnK1xkZM1rRm0ZLXDbI3W4mWRm1yZWrHK1cACnIlg/5N+v5N7buOMc4uJdOfbGMYQusxdt45rIP+E8j+E8GMa3w41ebue955zxwxrXDlqonhuefTqITxlyYR6uWNU4TgiEIwjCMIoznj74yAITYQ2yMcuFgzwrWLdi4WtMbnCtxNmTNbkY5XGVo5wsmrdwAKZBiE+f0+f9rhzw00nglqtqwYsVrYcGFchPwT6fgoDlkjubI5IyjG+OemevDWsIXgTExxr55Y4ZYY4I0stOnnggwoITYQxxZXGTLhyrW2NnhWtGrDMtcN2GVbjY5mLhsyxsGGJsAKeSeD/g5m/g5xm+c9em+Gu3bXKplnd5llw3E1V8EKhPwn7fhQDlmvwJ5lqxrhvhx5Z3IYKZnAShCN2O97gITwteVd+uuGM0YxEJwIQilOEYTnl8AwrLAAITYQxZ5cuVu1xrWzJnlWtMObCtw4sTBbixsmGLMxYMGuZkAKah6D/g/c/g/dZ78uus41WtaiL43xzd45L8Lgg/4TtP4TtXgceV4zEyuIqamJZjq8O5CF4IwKDM2xxxwoRHFChijR4nNwwMEAITYQxbNWrNizwrWLVuwWtGGNwtxM2DlaycYcWJkzzMcrViAKbh6E/CIJ+EQfHjtrxTwUzYMFIRnhy4cNZ2jgyKYAg/4TmP4TodY5b5Xi6uLilSiZz3T4d2CF4qzpn6450MIjijghgjgjlxObghgxACE2EYmWFy1bZGK1yxauVrTG1bLXDho5W48LNs4ZuWTXEyYgCnIng/4RHv4RDYcufTM3fGd5zmbrE8I5VwYtm8eDwyiD/hSM/hSDnOO+rym00hisaqOSou2ecc956yCE8actHo5a1iiAIQCMIxnOvH5KMuoAITYRkctWDBu2YLWuRo1WtHOPMtc4nLRbkbY27Jnjc4szfEAKhQEzg/4SjP4Se8xvp4ZZTXCog49+XeM1WcPCzUST36dUS48M4IP+FFD+FEvUX23Vxxc3dGaqtO1xLny5lzSieXN4HgjwwITxdwYuXrvOcScJyEIwhMRhGEYRQCEZxnj5uetKgCE2EZGLPK3cNWC1k1YY1rRnjwrcWFy2Wtm+XHhbOGzPG4cgCnwmhPwoUfhQXjPBpzZbYU5zjgw4NULSQrjy4a4Ur8DbqlCE/CcB+E6nNi4Ud1cU4znhjpwYboySwQwIJxxzjhx3hPD2mmfLpveF0YoxiighCEq0rCs8/flGEiE2EN8mbJkxssa1zjcuVrTI5xrcLFg3W4suFu1YOHDDK5cAClcTg/4VdP4VYU9enWruZjOjtICE/CX5+EwvJshuWQnWeljyx1iF4Sw6DL20wwzpZb9PBHJQITYRlzYm+RgyarXGRq5WtMbNutwtGGVaxyOGmZwyas3GFiAKbiCD/haI/haJ5b48t4mqiq0lxnrz5ztHPpSAg/4URP4URfAvGLq9zfWyq1rhyrBHHPfPMIXjLSwwaemOGGMjkhhgIII4II4adjChnCE2EMcrBu4zYsy1rhYZlrRk2xLXDZliWtcjli3yMXDfDlbACjUDgv7WK/tYsIL+4KP7gpCCloAhNhGRiwY4W+Zutb5G7Va0bYXC3Djws1uXKzYuWjnLhcOMoAqnAUSD/iV4/iV51tw4vB8Trw3wvEiScaxqKrM3znjdzdRp4GMQjd8d7urqo4RFVQCE/FAB+KAHLkVoxWvmnKEZzrDOcGeGdYUlmxZMWKkkaxy5W+t4TtgwZs2KmCcL446cOO+MhJZMFqSTnhrWc4xiRQiBAQjCMIxhFCKMAIIic8fgmE5bACE2EZGzVo5x5cy1g2zNVrTHmcLXObM4WuGzlvhZt8jbE4YgCnIlhPxRFfiiLOHqx0rRgpHIIxnWU0UEJTyZ9GnchPxQFfigLy5JYq4IyVjllesYxpgz5mqtkGGWmEdIhPFGuF+flrGacIxhEAIRRjfwHjIAITYQ2wt2rLNlbrcObNjWtGbNutcNWGJa1yNszFy2csmGJsAKZBeE/FMh+KZHBhx4scaowpSzgYdFYwiAg/4n1P4n1e3fljPDOJTc8+HeszdghsVTqAu4WBQMGgYFBwcDC4FQMFHAITYQ2xM8bHDhcLXGPG3WtHDLCtxZMLRa5cscbNu4ZtGLbMAKeyaD/io8/io9uuMYkhCJ7TiolN+Dy52Vntx5XgCE/E6x+J1nHi4GHBKUJKzvtwbcN6yYMWDNLAlHXLPLLcCF4kyMMmnwcMaOCNCQoYECAghghjlt1cEMGSAhNhGbKyaMXOFqtctmGRa0aZnK3FhZ41uXG2cMsLhhlw5GgApMD4L+7jP7uNa51gMAg/4n8v4n1+Mb4bmOoeCAhsNRMGqZmFhYeVoYsqAhNhDVgwYuWjJktyuMrZa0wuHC1yxzMlrhuxaMszNpjbOGgAp1I4P+K9b+K9VF658ONJjDWHC5tzbTG9Nb5IT8T134nn4Q18rfiyyy5MuVhhWFJYpaFoTlnhlyZcqF0WGggyODnjlQwwwwwwQoEEECGGGnD50aACE2ENGrhkxZN2K3M4c4VrTCwcrcWZyxWtmbBowasceJkxZgCnUjhPxaNfi0b0ad0Z0w2wwwzrTfirKNIWhaUoQxZUyE/FAB+KAE16MdL0rKOTTolaVqUjKcb3nlndcAhddJBDl744IRCQwwRwQwQkMEcM+3hhigITYRixOGGRsyZrWzPM3WtHOZwtxY22NbmcOG7dgxy4W7huAKXBSD/ieS/ieT6zrrwvhGscOEcGEghPxVqfirVhTVfItOF8bevecQhsPRqCt4uDg4GDQcDExt3AQKgCE2EOXOJq4c5GC3Kwx41rTDkbLcTNxlWsseRplc43Lhs1cACmgbg/4pwv4pz+M51HLHLWKlvfPPGd9J7MCD/isY/isB4Verzne+u88d3FOm+1adQIbJ1zBwWB4ODgyDCBQKBhZGxgIGCsAhNhGZg1y43LbKtzYsrRa0aN3K3C3aYluRy1c5GmVwzwtcIAp5J4P+KmT+KmXlvfbPCcUld9cc+M5uIqOUYxjWfA4rAIP+Knr+KnvHLPiTqa3O87zffExGtarEw43nmzKwheCKTN4GOOOGFChCAgghghghhhT06+GCHFAhNhDZxha4mOVmtaZceFa0Z42C1yxw41uHI1bM8eZwxcsMYApvJIP+K9b+K8nO/I44TN53vNpVFYiNVWMXhcCD/it0/ith3z6dbZm80hjhjXDWpibvrfi1xvjYheNNHC2cqMQwQoAQIUEMMceL0KGDLCE2EN3LjI2cuci3C2xtlrRpiwrXDFvlW4cbnLlxMcrVs4bACnQmg/5A4v5A43aPB8bcQZvjm93MTwcHCoxEXVxcAIP+ATz+AT1yvds3m0zGq4dMctRUXd8dz4cbvciF4gx6HP4OOOMhECBAIISFHHLg9HCgxQAhNhGPLhcs2zVstyuMzBa0Ysmi1wyaZlrJq3ws2zbK0btcIApVD4P+Qjz+Qj3pm+VRXHt3jMiD/gCW/gCX8DlmkTxjnzzkhspYBgYO/hYOFg4uhmYGAgAhNhDfC2Z4crVotYuWGNa0b5sa1wwy5VrPIzc5GjZrjzY2oApODYP+Qxj+Qzms4Y4b7UCE/AFN+AI3FOkr4NN9YIbOGIYKdq4eDj7+AgYCOCE2EYczli1bOW63FmcY1rRi3cLXOPExW4sbfFhw48uVjiyACnImg/5DFP5DA0YzyzTN3njne5kxHKuEcmGYokCD/gEG/gD7mI6p3OUpjFa4VXa9IzG9z3c95yCF30pmcDPDCQoIUMEEMUMSCFCjhnxOdGcAITYRhY482Rk2ZLcbFizWtHGVytxMHGVa5ZZMWJk2bNHLjKAKZxeD/kUe/kUplw68N4qtVqOHPlu+MbCD/gC+/gC14Xyzy48Ms7zue/Dw4yqGwpFwkDWxcDCwMDAwcHAwcDDytXBQMFcAITYRjaOGTVy5aLWDdphWtG2XGtxN8LBbjYsMrHG0c5GTNyAKZRmD/kYk/kY54RvwnS9TFs3HHh18LjEwhPwBvfgDdpqx5q0nOeOt8OGeOWfNGTAAhPI3ZZ+feM4xRRjNWuffthDgACE2EOWWFhkc5mC3FkyuVrTI4aLcLJllWs3LPC4wsHLnHjxAClsRg/5HIv5HEczXHlxieOvDrcWAhPvcPvcclt2HNCEcdM+HDhwghsbUcHBW8bBwcLBw8XdwEHCTACE2EYcrVq0aM8K1hmYsVrRzhaLcLLK2W5sORvmZtGmRs4YACkgKg/5G9P5G6+DlM8s0g/4AkP4An+W9azV6h51BoBB5XTYLAUyAITYQ4ZY2zjNhcLXGJvkWtGDJytxM82NbkZtmLLCwcZWDfGAKZBuD/kg+/khNuOnPlisIuu/TrExI6daAhPwBEfgCDgtOlYpxhGeLHs26NI1xmIXi7PmtnlhhhgIEEKGOOvQ0xxWAITYQ0YZMLVlkYLWebHjWtGDFqtctsbha0bZmeZvmc4mrfIAKdCaD/kkC/kkDNd+V63UpmHaeSJb8Hh4e7zV+BnsAhPvavvazlY80aSrVjvnYbxrSFsDYlGEM6tXBheDKY4sbmY0aFCI4IYIYIECCGCGOWvXi4CE2ENcWRo1xtMa1o1bOVrTG5zLXDVljWsGzHK4asXDBs3YgClsSg/5KSP5KSbzGdSqq3y3rfICF96B70HCRYKvAQwKWDYWinFiGw9EwcFQ0cHCwcDBw8PgGAgYCUCE2EY2zHGxzM2i1w4ytFrRvjYrXGFiwWtWOVgwatmbbDlYACnYlg/5KhP5Kg6z53fRM5vjnOZ3iaqtRwahq4mMgg/4Ahv4Add8fC7t5XeYmsVy1w1whMbzfOuubu4XizOwwa+eNDDBDBCghICCGKOBHDHgdbFHBhCE2EY2LLNhbM2S1lkZ5VrTK5crcTPC1W42DVzjZZGjhjlxgCoYBKoT8fuX4/f4ppJBgy6MGbBmwYE75cOnTrx4ZzjSGpqx5gIT8bBH416WGkYXnCdY103y48uGq1NWTdi2UyRpGtc8NbiiF4mzcE+zhgRxRxQkMEYkjkRQwQwwRwRxx06OeODJAITYQ3Z5sObK1xrWrhhjWtHLFstwsmjBayx5XGVpiyYsTPGAKZRuD/kGk/kGnzlNK0eFeqxV6668GJyCD/jVI/jUzxeucZnqdd7zlGr8bPLhGAIXgqs0ODjhRwQwwRxRoU+BxeBQaICE2EOMjRyxyNMy1i3YsFrRllYLXDlozWucrXG5cN3LfG0yACmkbhPyGIfkMVvDTmw2hgpalEYY544YcWPFewIT8agn409YYMerHa9Y453rWdSkeBp0ZcgCE8EZIT5enDGqZFEjGOHk8WMpAITYQ3ct8TRzhZrWTZhiWtMzJgtcZGzJa2ZsmOPEwbsGbZoAKWBKD/kTO/kTnTWeEdK4dr8Da8oP+NQb+NPXU6uJvO55xvKyGx1SwcBgWFgYOBg4ODh6+PQFIITYRkyuW2Jq1yLcbPNhWtGLRgtcuWLZa4bNMrFu4bN2uNsAKcSWD/kV6/kV76Gs1beZ3eYuEUxFKitZ4VEQAg/41ov41o6rmTaYlVVVYxUYmLueM+K53eYbIFfBzdHBwMCgxAwECQAgBBwEHBwdPSwBg4CE2EOMrBk0wsnK1m5yYlrRiwYLcWXMxWtcWXNmYNseLNjxACmodg/5Hvv5H0ZvhvFcI4Ro3x31zxieVeFHgcoP+NQD+NPuo1eJi5mZIqImuOPDjxbyAhsVTMDBYDh4CDgUCAIGDhY29gIWEqiE2ENsbRw4ZsMS1m3bslrRwwarXDZiwW427fHhcNHGFtlbgCmcbhPyRhfkjDx4ba8S1sFsCE758OOqEqaqgg/405P401Zct4ibrM2qampxvPF44hsSSJcxcHBwMCgUDABBwcvawEHAXACE2EYnGRplZNGa1rixslrRi5xrXOFhiW4XOZxmbNHLFs4w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WTARwDgIAEHQTaCqYFARAp20tE06TVR454wmXpoqQHAwpIEET//wNFKEYoBQM4C2QZIDIJAICAAwF7wh5FMwkAgKACAeHDHkU4CAD+AwAAAAAAEeXswD8eI7YBg8WAAAAAAAAiQAAAAAAAAfAnwKAAAAAdu4AA9z3QAAAACmseg/4yUv4yU6vW8Zie9d4zTg8CumMcLJCE+wG+wH16tOjPmz5o4I5J4oQSjWd8GfDOs4W7CUwwoo4YI4YYUaNChnjx+PRwagAhNhDjGwytMWJktyNsrNa0aY8q3FmcY1uXI0Z48ebJlYOGwAp4JYT8Z034zp9erLfFjwTpHBCkqQnCePRpUnBTDsvlzY4ghPsXvsXy18E7TlFjxY5zFr2aqpRz7NrPOICFxGWggx9M8sMqGFCghEMCGCCFHLj8bDBDqiE2EMcTljjyYsa3Eyw5FrRiwyrXLBy1W5mTZjjY4srdtlbgClMQg/40Fv40CU54ZrNx31cUhPrKvrJcGSupKSGVjx5whsOR8HA18WhYODh6eXgYGFAhNhDXNjzY8LNuty4nGZa0xZG63C2atlrDHhYMWeRrhZMMQApVEYP+NOr+NOOWOfTjS656sIT6uD6sW0NGHFNHDDPfWIbAEJCQtLDxsHAwsHE28HBwEgAhNhDHHhbsHOPEtaNXLZa0a4WC3Dics1rbFhZMWWNrkzZG4ApaE4P+N8r+N8+sb8Dny3i0c6txAIT6tT6uHFihwJ5oQjGedl001oXHZSCDE4GmWGOGWXC59LJkACE2EZGrXE0ZZMy1jhZNVrRpixLXDHJlWucWZuxa43DNuwbgCkwMhPxu2fjdtYsfAvkTlECD/W9fre3Trw4xOYyAhriIgIOllY+rjYCBpCE2EOGzVrlxt8K1uwYslrTDmbLXGRo1W4mDllmcZszdy1cgCmYchPxxgfji3LaeFeiEa1wz4cboWpszWpCE+ui+uRIa9mmFYxqnk14pISrKcYRAhdRZFDj8DTLDDDCQoIYIUtelQsgAITYQwa5sTFozxLWbdu0WtGzBktc5WOJa5c4WeNkwYs2jPIAKdSiD/jzG/jzH1t0xOqhO+d975sxGMR01jFVMccc2YIP9d1+u74cWLzNrzVrxOo1jHSOUVC8z34549eKE6HApPh7bqzmjOUUkIQQgRJpz19mE4c4hNhDTK0ZOMWNstysGDRa0aNWa3EwyN1uNuwYtGmVlmw4WAApTEIP+PhD+Pg/FR4WeFXXVm9iE+sE+rphLLmmjjlpnXLGGuowo5GJg4OHja2Fg4KYAITYRiYsWOZg5brWORs4WtMzdstcsMjRa1cM8jZg3zOcrRqAKVhGD/j9S/j9ru468J1FdGnKAhPrHvrGbQ2TxTix2z62e4IbE07Ax87Ew8DBwcPO0MCgLwCE2EM8uRg0xsGa1w5a5VrTEywrXDXK2W4mLfK5xMm7By4zAClsTg/4/gP4/b7nG8bq7u641jwdAhPp0vpy80s0MUE4Vyyx5c7GAhsaVKNqYeBg4GBgYOHi7VAwlICE2EZW2bM3cN2q1g2as1rTIyxLcWFuzW5nOJk4zNWmFthbACkkMg/4/aP4/aeVaRwnMc4P9bN+tnTi5vXGph6xGYFEZLC4nKYGTwCE2EMmrVxjxNWa1g2YsFrRi3crcObNhWs2rJq3xMWeHG0agCnUlg/5A1P5AuSueNz36ddtzar01HKIozjudOICD/WtfrUcxHXXGMeLi4vTWMcK5Xi4uc7x4J5MAhdVNFDla6U6FDBCgggQQQwQwoYZYb9PFLJkAITYRhZZsOZvjwrWmNswWtMTRutxZczZbky4mGJq4xssWHCAKbB6D/kHw/kHfud651fHh14VWmIlM3HN4Hg+EhPrVPrR5TnivHHmzzw3w1rOUKWxUzVZMuICF3EMLO0zoYSGCGCEQRwy252GGDPAhNhDJg4bsW2NutbscLda0asmK3E4zNFuZhlbNs2TE0YuWoAprIYP+Q3r+Q3Obx31at6rGsMSzm83MN6l0g/1dn6tOL1zrLwenXru8w1jpw5RiLc55uYCE8LYYOrhnVGMYwnKKEIIRJ36e2ccYITYRhaN8mLNjwrcubGwWtHOFytwuczNblY4WTbDkzZMmZkAKahqD/klG/klBz1vnyvV+BWlXc847sxMAhPpOPpTdUOBPhS0RtGF64b3wtscd8eOGwBCQEBRx8TAwaDQKBgYGBhYednUJA4IAITYQwyMHDPMyzLXGRviWtHLhktcMMbha5cMW7jLkcuW+ZqAKSAqD/khc/khT4MVOucCE+tG+tTxXhbLTHiCHjkegMAl89gsFTQAhNhGRu0cuXOZktxsMbZa0yuWi3C3xMVrnHibtmzVhixMWAApoGoP+SYL+SXWpxzxnj4Hg9uMSymOfIciE+sS+sDhXBhlPHgw541irkns27BeGxROoOzh4WBQcDAQcBAkDAxMnPwcFA4GAITYQ1yMsTZplxrcrlvhWtGLbKtwtMmVa2ytXLBzjwucLdgAKaB6E/JVZ+SpusMuTLGGmkMCeqVJIzrGeNmz7gIT6vr6uk08DKx5sczLKCSQpVhwbQIXgSsz9M8MZHBDBCIIYEtOdpjiwQCE2ENm2RljYZGy1k4ZZVrTG0YLcTjKwW5smXCyYOcTRm1yAClkRg/5MjP5Mo73wz0rl0jlx1N7Ag/1TH6pHhWpxNzzjnvnPUIbG1TAwNvDwcDBwcHG28BBwVAAhNhGHG3yOGrdgtZNXLda0yMWK1xjZuVrbFmzY2bluxbYWQApWEYP+TND+TMWrxz4XE7rw8ZmwhPpXvpadVtU80LRnDTHTXKCF4KwMUObvjlSw15vAyxRgITYQxZZsuRmyaLWeXM2WtGuPKtxYsTda4yNmLNqxcNGbhiAKTA2D/kx+/kx/dKcMbrHOgIP9Rl+o/5Z8DMY6nGSGwdEoWpi4mJoZeBRwITYRiaNMmZtmYLcmRziWtHLBgtw5HGRayyuMLDEyy427ViAKUhCD/k3C/k21zfDrwuYzV5UAhPqGPqA4RxY5RT15s+mOMIXaQQQ5O+mOWW/H4MwAITYQyyNHGJzhzLWLTFlWtG+Nwtc4seJawa5MmZyzyM3LlqAKPgaE/JwR+TfvLilnhPpwPpx6Y9mEhoKok5mjgyE2EYcWHC0bucK3MyxslrRo0yLXGXM4Wtm7bCyaZWbXJkygCl8Zg/5OsP5Oqd55c+V1GrXbnXXlx1pyhPqOvqJYYdGOE16xw1vGZiw5MWvUhPHHLjv15bzinFGKaePftNwhNhDLHmcMmDhytZuWzJa0xM8i1zhxtVrRqzaOMzFzlYMMIApnIIP+T1L+T0G7deVxc9rjCk3HGd1YOYCE+o2+olKXlFfDbTG8IJYKWog16NJrhdpBFDkcDTKjhghIYBBDBCnp1cEcGOAhNhDlzizYcLfCtzOMrJa0bNMK3E4yslrVw1cNW7BhlcOMwAp0IoT8ZZH4yu6sGm17XrTPm04JUtSVok7wz7Nto1CE+9Y+8/yra92/Vr0acGG9cOGs4xpDFaWSEI6K44TwlOE+netZiKEYThOUYTkjPH0ccYbAITYQ2w5nONg4zLWLRuwWtMWFqtcucrRbjcN8WZoyZuXLXKAKbiKD/jRc/jRd5c/AiaiZ531znMXwrhjljWJ4biMyg/3ln7y3t33rNzaaajVY1OpWvccb4zmF2ERmbZZYYYIQihggghihRpb9DDHBjiE2EYsWXDkzM8K1m3wsVrTG5brXONq4W5WOVpjyYszhkzbgCmYahPxtJfjaNvhxc/ZjxVyUtKkaxww14MKAhPthPto6U0U0S0SzSpGS7G3z048+UIXIY5TXTTLHHChgjRp479HBDFkAITYQyx48TNswcLcLjDiWtMmFotcs3LJawbZGzVmzbZXGFgAKRAiE/GsB+NWmuKNc2sCE+80+81rK2nFjh5dBoHI5vA4TEiE2EZMzlphYt3C1gzZuFrRwzarcLHCzW4WLLE4ZsmDjMwzACnEjhPxt7fjbhpOcsM6zxznMhaeieSOBBOGngcHFjkCD/eGfvEYu6ycvD6TVU4XynSLNz34cfFjYhPD29r4daxRhFBCEEJThNNeOXq4YsAAhNhDNlla5cTJstctm+Na0cuHK1wxw4luZy1ZY8jjHlxNGQAqiAUGE/G+l+N8mFa2wyrLHix4KUhRKc4Z9GnVr4GGkJIoxnW87xqvRSOSeKOCE2XRpxTuAg/3an7s2nPxucOvLnec5uIYxiuHHwvD8Tmm1tpuZmI1HCuU8JiZZnvV8d2CE8LXR7NaxTiERCMJokUEo0jAIwjCUZEopoo1jv6sYR6AhNhDLK5xNMzDKtascrRa0aZGS1zhcuFuRq3cuWTJowzNcwApwIoP+Ocr+Ocvhx1PHVxOt+RvFF3nrWyeF44VAhPulvul8GHJCtFcOLHhjMhSVp8C8JVpvxa53hdpFCy+BhlhQwwQgQQoIYJY79DBLFlAhNhDLE1xNszdstY5cjFa0YM8S3FjxNFuNlhaYsjPE1c5sYApUEYP+O17+O1/iqs4YrficSYP9xx+456VPLOs7jwYvjNiGtI4o5GDg4GJgZOliYKBrgCE2ENMbDKwatsS1lizM1rRk0YLXLNzlWsHOVwww5WWZhkYACnEkg/47wv47w/CzPLnwzFszc714Os4zppyVi9Wsg/3TX7purvW1pm4mnLv4GNRwjF23XfjfO4WrQQRY22eWOFDDBCgQQQRQiNHHTs4I4qAhNhGHI3zMmrFstZs8eJa0w4Wq1zlbM1uPK2YZMuLG0YZWQAp0JoT8fbn4+3cWPhadV8kYq1w48eGd6RtbFbNLJG050yzwgIP90N+6HxnXfW02tcVqMY4cFUub3e673uSE7GqUePprWcYxRAhAghGE1cPP3xgAITYQ3zOWTJjjarXDXHkWtMTFstctcTdbiaNWmVllctsjFoAKVhKD/kDw/kDb3OuPJC8deXOZsIP9sB+2D8DXCdTN7vvO+O8ghdVVAyOHjjjjhnvydcMWQCE2EYXGbG5y4cK1w4yNFrRo1arXOXKwWuWWPC2bMMOVq1zAClAPg/5Bvv5B3bnXHhrXLhWIgIP9up+2/4Rq8b3Hg898cobEU2kZ2Lg4WLl6UXQhNhGJvixsMOFotcsW7Za0x48K3C1xt1rNxlZ4WrHM5a4WAApWEYP+QjD+QiNcZ1KbjZ4OAIT7Oz7NvFbBXBNesNOlDOCGwdDwkHUxsLBwcHDydjBQsBWAITYQzys2mXEybrW2TM3WtGbFitcZMTVbiaZnLlnmzMmmFmAKhwE0g/5B2v5B23gavoiNzxraCItvjy5714vC4UiNTynE0zrmWIP9wF+4DcpzEzGUpuGUTWe3h+F37ceFVGnC9WzG7vnHHOZAhPBk5T696pxjGEYEEoQjKMIoxghGAIk5z09tGHMAITYRmzOGDdkxyrWGPIwWtGjhytwtnDRawwscWNkyzOMbliAKZB2D/kRQ/kRJXjvrjVc+WejhFI241zCD/byft0anHPXF17d+s8c5marg8KgAhdJZNLkbZZ4YyEhQQwQxz05+GBogITYQzZZGLBizbrWbRjiWtGrTEtxMWuRbjYNsjdy2ctcblgAKah+D/kVm/kVhXXfhvEHDUVEznvy6r1F8ufhAg/21n7ZOYjjji6nHO6VrTxCa49cZ8ECF3EMDN0zxxoUcCGCGAghR4PSxQskAITYQwYuGDdo0brXOFixWtMjVstctceVazZsmGbKyZZmDbMAKaR6E/JJN+SROMpZ7VheE08mXZWECsMeTTojAhPtovtn8EMV8VYLq5bX0zvGcGKuq2fAAhPDV5T5um84zIokUYTTy6eLGGQAhNhDVhmxssrfEtw5WTla0YuGK1xmxMVrFhjaNczli5bNGIAplHoP+S6L+S73WdXqOU+Fmoibvn4XWTPDYg/2xn7XXdRx4Zvny53a6qsYiEx35cwCE8JRR6OWs4xRjBEhGBXH08ZwAITYRkZYsTNy1wrc2RnlWtG7VmtcZcrZa4yMGDbExyZGDNwAKZBuE/JiZ+TD2Glmzl7M+q0MUKVptlnaZAIT7dz7d212rWYsbXKd5zjCkcVMkaIXhLEx25GlLChEKNDDTfj54INQAITYRlYssTHLhxLWrNo1WtGTPCtcNGLFa2c4sePHja5G7JoAKSgyD/k2W/k2Jzs3PC6qE+2G+15ZcWPJpllnIhryEQNTHx8vOwsBCACE2EMs2Jxhx5Mi1njzZlrRq2yLcTNu0WsWOJszzYsjhk5YgCmIfg/5Omv5Op5cOfJXScTW4nn26hNWJg/2e37OeWN1fPtz3YxGKxETnHgjuhPCUU+njrOMYiciEIwjCeHh8WKghNhGZw2xuG7Rqtb48LRa0xs8K3C1YMFrJs0aM2jNjlY42gAp3JoP+TzT+TyuHPxu+txebXpvxHBU5vrPGNtbrlvSE+xw+yN0WhyK5L2vDGx42GeGU6WtiliWrFXLXOITsaoOTjwzmmjGM41hOyVIShGE6z09lOHQAITYQwatGjfDlcrcblu3WtGzPCtxMmzZawyN8rlgzwsm+ZsAKVhGD/lB+/lBt55rdXU3rrwhyg/2C36/vGNXrcZ4zzvm2hsHQsFB08fCwcHBwsPfwEHBSwCE2ENsOZjmYsGa1zhwslrRixbrcLBliWuXDJi1YYmTbCxcgCm8ihPyh/flDpraOGmnNnbbYbXtHFHAlKEEK4NeTPMCD/a0ftc+NIjlz5L1OohwnBM3t3V49WIXKYiGDM0wxoYkEMEEJCRwRoZa9eMIAITYQzxsWblw1zLWWFg1WtGLFmtw4nLlazxZm2Fu3yNWzHIAKSA2D/k34/k35c+RMM4CE+yc+ydXsaNLJlIbDUXBq2Ni4+/QcBMAhNhDRxkYOcLZutytMOVa0yYmS3Fict1uFziw42rNgzxtXIAqTATuD/iWs/iWt69Hh+EBjlHDCszfXec3E1FKtrrc3myKjXBntx8DnnwCD/TMfpmbpz5Ad9bibqK4ctYjUze779u7nMXcVMRERh38jj4GefjCE5XCbcM6zjOM0U4RhOBCMIwRIRQiEJwRgijGuvozg8CAhNhGNk4Y5GLTMtcYcbJa0c5WC3E0buFuNg1bM8LVs2xsGYApZE4T8Lxn4XmY102w4GS2bFTQhCYCE+wS+wbxYmaeSMJ3jnrPLOoCF2UTD12xxxxo5bdTBLFjAITYRhaMXDbM4crcbZwzWtMmVutctMLBaxct8rJnixYWjXGAKcyKE/DG5+GN3Dg15suDDauClaaIzlGOPRpEIVhky5oT7G77G/Nnnox4r2jDLq14sdUYUx4jNOk8urXOEydSjj4Z1TjFOMUSEYQITw9fDGHIAITYQ2yYmTjMwZLcLBlkWtM2Fitw427hayc4mrNmwaN2GNqAKTw+C/qbb+pq7b5xvO2QAg/1xn64XlyxOk458ePcAhsBQkFB0MvDwcTJ18CVwITYQ4b4sOLE1bLWGLM3WtGrnGtc5GbNa5b4XLjG2aNcTjGAKTw6D/hpW/hpL3vXflM8NoIT60b6zvRgyXtGssdcukIbDkbAwNbGxMHG28SRAITYQyc5cbhu4ZrcjJvlWtMLPMtwtGWVa0cN8OXI5c5sOVmAKVRCD/h06/h09OPbnpDeJjwyD/WdfrI9Vfgc9Xms9d84AhsLRcBA1sXCwsDEw+AYKDgJYITYQ1bZWbfJiyLcmNkwWtMrNitctmeJa2YOHDBzkasnGNkAKTQyD/hxs/hx11yjtqda3IIP9f1+wH5dNxrjc7gCGwxIwMDZxsnVwsHBUgCE2EOGuNy1aMsq3I3YOVrTEwzLcWZs3WuHGFwyyMXLBtkxgCmIbg/4d5v4d67rW+l9L1K53u93vlvXLOIP9fZ+vfT03Uszxm85mLxfA116Ahd5LEzddMMcEaEQwo48Hm4I4tEAhNhDhpjauMLlotcY8jRa0cZGq3DhaYluZo5ZMWrTEzYtMwApyKIP+GMj+GMm6RPaaqy9zxccbiVRhw1pitzG5g/3aX7tPp1cudbrZmS8MRXCqrWeGauY3e97AhOxqg5+Os4zTIxhGE6JQjARjCN7+B5XtmCE2EM3LfKwZNsi1zhctlrRi3xLcLNqwWtsmPEwYs2zXE4zAClUQg/4aHv4aIaqeERV44xF8QIP9z1+5jrHWM3PWuOZjmIbGFHBxdXEwcLCxcbRwcBKSgCE2ENGbTEyYtG61u3cuVrTKxbLXDRsxWtXGHExcOGTBgzYAClcTg/4a6P4a6Xhw563FMK1hgIT7oD7o/JfBmniWI41crSCGjqqGgpmNjYWFQMSn52FhIXAQITYQxy43GbI0yLcWVlhWtGLFktxOWDJa4b5WONy0Ys3OFgAKhgEqhPw1kfhq7vS2mV5xvbDo16I2sxTtG2HBllhnnjhxq4I0tgCD/eGfu8brF0zXWufHO/B3x4zPB2rxMeA5TgnOb454gIXfSoc/PXHHPCQxQQSRRQQRQwQwI40KGOWnTxwQ5IAhNhGbNkcYcmTGtcZHLRa0bMWq1w4Z5lrRo1yY2zPJlaN2oAppHYP+HBj+HBe8zrOo1wjWccY6543xxvpw8HwAg/3QX7nWm+WYzM5vLNccZxeL1rr0AIXZTGXtpljRoYUMEcRDLXhcLFDpACE2EM2rnHic4Wq1k1Z4lrRi0yrcWFnkWtmjZo1xsHOZkzygCl0Zg/4c4v4c4/C577dwxlVGs8uMuICE+6s+6t1Xx5s4cHBeM0LVxSUkhOdwmHbjvdNOEUYRrh5OtDiAITYQ0a5MTPJkxLW+VhiWtGTbGtcY8LRa2YtWTFozYY8rVgAKWhOD/h3u/h3d47nlxxNZqd6vwamE+1W+1TxWjoWrCdZ4648GeoCGwdCwUHWw8LCwMDBwMTG2YqghNhDPJmw5W2HCta5WWRa0bN3K1w3aZlrZq3wtWLDE1a5nIAp7KoT8O2H4dsdFba+JnslFCaqs5zhnzbcUbLIQhDHqvACD/cwfuYfB7duvic6zObzc3M01yzjxInETc3N88bzdgITwNCmnflrGZGIjCcoyQgQiiRnXH34nGCE2ENGjlu3zY2y1u1bsFrRhjarXDTC3W5GLRixa42bHLiygCncng/4f/P4f6+N1vpdSTx4cXg1NzF6cGtRhqczIg/2o37UntrtvVxuc334cXeoqOEcJ1Mzm7rveb2CF2kUEOXvljhjgjQoYI4kESBBChRqb9PFLFkAhNhDZxmy5WzJgtbZmzFa0yNGi1y5zZluVm2bsXLNy0yM2gApiF4T8NIn4aS5Q12y4q4p0paEZY8V084CE/AEd+AK22zLxq7mKFKyjdppjvjiAhO9ihnx5a3jGaMVZ5+jhjDEAITYQ2xsnLTE3aLWzHE5WtMWPItxNWWJbkzNGuVyzzY2TLCAKTg2D/hmK/hmPo8K8dIuuIIP+AYz+AZnkct7RzraGwNAwEDXxcTK1cLBQdsAhNhGLK3zMcWPGtwsGuJa0asGC1wzws1rHG2yOGDXE1cYXAApnGoT8NV34ar6Sw5sNpwx5MrRllO2PBdC8gIT8Am34BLcEsObLbDDPixtsYYaYcE5ZJ5iE8IThtz4bzqrFWFZIxnj5cWAhNhDnG2xs8rLItbYcLVa0yscy1y2b41rluxb5WbXM4bYWoApoHoP+G4z+G4G6njV3Q5TiIrc9e3O6ssCE/AJx+ASmEZa92/NnMcqwhCkqXzTx4sZjhO9mlHi6cdZzjEjCEIQRVy9e8YbgITYQxaNmmLFiyLW7No4WtGbVgtcNGGNazwtGmXNhx5XDTCAKVRGD/hza/hzb5zvpnhGODpd4sIT8AiH4BEdE45sdqo45XwxxgIXgy+Nnb44Y446c3eVAITYQxy5suVw4xLXDXGzWtMLRktctWDBa2x42LTIzxMmWZgAKUxGD/h2O/h2LzWeV1U1zqbcwg/4AGP4ADeyOiWa8Fnu2hsXT8DAXMPBwcHCwtLPi4CE2EN8zDLmYMWa3KyzNVrRg1zLcTVszWtGuHNhZZnDHJkbgClANhPw6lfh1Rpix8TDKk6yxgIT8AW34AxcmTLqvfBXCuIbEUyg7OHiY2nkYFHAhNhDNm5yNWWNityscbla0c5W63Czyt1rhi0ct2zhg4bt8gApQDoP+HkL+HkOJvhml3TgAhPwBtfgDPwRriqa8mVtAhsBQkBA0sfEw8XVyMHAAITYQzbscuZm5zLczHNlWtMeZitc5GOJa4xYWLTLkxYmrbMAKaRuD/h72/h71trnwX0mLmbzOWfA79jxAg/4A4v4A0Stxveu87jcVOOG+USSAhsRS8DAV8fBwsCQMBAkBAwMHFxtLBwEBgAAhNhDNxhys2TPGtxuMuZa0asWK1y3Y5FuVs5zM2jZw1xNWIApsHoT8Prn4fXcGGlMebPgwsGFky5s+q6OHRpLXhPwBnfgDP2bcjLmz2unJOWDDorFh0aTTQIXRXSR4++mGOGEQwIYBDLXqYI4sMCE2EMGmZxlxYmC3Kxas1rRy3zLXGNsyW4WrBixct8mFkwZgCkwMhPw9Efh6d1aYZr2LXIX4AAvgAJkkjhx2BjpstIe+S9AZ3D47LYCSoCE2EMmjhizytG61wwxYVrRqwarXDTLmWt8OPLjcNGDlm4xACnUjhPws9fhZ7yVrGlYThOWPFjwQpSFkkU74NuTLmziE/AjB+BGHNXBr4WWUYxx6NM71xsaEIYLUpaMIxgCE8GQlHl6a3TRhEQnBCJCcK36+OMJgITYRhaOM2XLixrWTdlkWtMObCtwsmjZazxt2zRwzc5HOPKAKQAeE/Cs9+Fcuy/CihPtkvtjcjXbKh6hE4fO5PBYCITYRiZtG2XM5xrWLRu2WtG+RutcZW+VbhyZczPC1zMseTIAKSQqD/hVM/hVbnN2xjwCD/gVG/gVFiL1zjeiHwlR4HFZfR4FCYBCgITYRjx5G7TMycLczhliWtHONwtxOG2Za1Zs3DDJmcYnORgAKTQ6E/GKt+MWOcsXBzXgXsIP9jV+xn3q6q4ussoa6hIKBqYWJg4m9QsBKACE2EZMLJmwyNsa1zhzYlrTK0xrXGVq4W5WLhniw5GDds5xgCkgKg/4xkP4xkfFjMTfAg/3wn74Xhaa4xkCHrUNgsAktlgMHgUAAITYQ4ysXLNyyxLcbVvhWtHLZktw48TlbkxOcjlxiatXDZyAKbyOD/hfI/hfJxnwvD8KSszxzvN5VPCNaqqZ0vACD/gSg/gSh5c+HHK8xc1FRWmmpqazEcYnihPB1YR5+WsUYwihFBKKEYTRnXq55wiAhNhDNtlbN3LfMtysWONa0cNnC3Fmxs1uTJhbNm7VjizYWYAplHIP+Gdj+GdVz328PGYzhiKYmLmuOpwCD/gM4/gNLwvtfaeVdMaxUSzO468efUIXaQQQ5emmOFDBDBCIYYZb9LCYIITYQywsW7bC3cLW7LFkWtM2HGtxNM2Na0xtm7TK1xZcLhoAKSAmE/DFd+GLWmidr5saE/Anh+BQPRjtTLixgh5RDkBm8xgcDggAhNhDVviyts2Zuta48mNa0ZZsq1zlysluFpkytc2HE3yZWIAptI4P+GbD+GZXrqufTnE3ud3dpnThOoxMY79rQg/4EpP4Eobmts1mYuoxFacJ1OLq7rx+3XdiE62amHflvWMZwiEIRkEU516uessYhNhDZljw5W7nGtaY8jJa0ZMMa3C1xMVuXGxxMmeFljY4cwAqcAUKD/hsA/hsBXdXF8OfJnlilSy56uEVERMTZFl3LwYTU4rEVE459piCD/gRw/gRx8K71mL58ubx05MRyxjlERZmMyubnMzU45ce3KeEVaZncd4552ITyB2Y8PhzmmjCKESE4IwREZRgIRJThGEIIRlMnCMYzv4HRhIAhNhDPC0bt8LFwtctG+Za0y4sK3CywtluTFhasWbFvmc4cYApvI4P+HKb+HKPi6eDwzi4QVqoQzPPW06nVYwCD/gP4/gPvxGLxmJzPM6zlTGsT4mavXG85sIXgrBxM7bDLDChQkMEMAghghT16uKOKwCE2EOcmVmzYZsK3MzzMFrRvkcrcLDNhW4sjFgzcuXGPG2agClcRhPw8Nfh4rIzwJYI6tfCwxgCE/Af9+A/u0sWPBOMdOzanOACF4Grghx+Jlljllpz88cVAITYQ1aZW+JvhbLcbfG3WtHDZgtctmOVa4zNMjPHkZ5mDFiAKaySD/h5w/h5xdpvRGZzm9xuL1nURjDEdfGuQg/4EWP4EWVTtcpXhXCeU9M6Rc3M9Wc3zhPDmmU+jpnFEUjKMIEYkUZ14/RI8QCE2EZGuZizcNnK1xmyNlrTDhcLXDBwwW48zJzibNW7PCycAClsThPxCBfiEDz5s+rHiraqV8l6XzIT8Bc34C55TxaK5mCCOWWXHliCF20MkOPvnlhhjhplzeDhXgCE2EZGGFpjb4mq1hia41rRlmZLXLFw1W4WLlnly5GeJiybACkoMg/4glv4gl+GOXDVbnnuC/k8b+Tx5e5J58UCGxFOwMLVyMzTwJWAhNhDfHjZOM2Fytc5mTda0yuG63CwYsluJq1w4cjZnlzYXAAprHIT8Q534h4aTlgw6GCiSN8OGt07ZMuTZAIP+A77+A7fgnl36ca3Oc55t1er8DHPk4IWDZRQQY3C1xxwwwoUMEMMFOPxsEcWgITYQ5yt2DLExbLcLFljWtMLfMtxZm2FbhbYnDZi0yNsbXEAKeCqD/hX4/hYH6OHHhx8TeCJvM9Z5xNxGoxqNYpW8SuyD/gfE/ge17uXOrxmZZTsmKjHCuVcGJjM745zzzsCE8ITpXk5cNSYijCcBBCBCMEaz5vHjFyAhNhDdvlYNWzXMtxNnORa0yuGy3E3bZluNlkY5cLHK2ctG4ApTD4P+F6T+F51rOs6meWcxkIP+B2D+B0mI49uNb24745CGwtCwsBOzsLDwsXXx6BiwITYRiZNnLXLjzLcmRziWtG7FstcY8uVbiaZGzVnkZtcLRqAKUw+D/hh6/hiVvcVfDTlqeUiD/gdu/gdn4YdrjO831zuGwNAwEDRyMLEw8jTwsFB0wCE2EMG7HDmbuci1o2at1rRtmYLcLnM4W5GzTDkbM2eNzkxACoQBLYP+GOr+GOvwOt9O8bjMxfbjyjGJxBOt1e753xvN1eOnLWiD/gfy/gfz8y75b1uNznOc7673xmYrprlw6VwqJq7cZzPeAITw9padeOOOFYVQjCJCdKyIRlGARTvxePM6QCE2EM8TRs3yNMS3K1csFrRrlYLXDlriWsXDNu2xZMeTC4xgCqQBPIT8NDH4aEc8b4K4oSnuujhXRjPFK0LVwMNrxy8Lh5s4RrBSUoShPBfLo0iE/A7N+B1eMWCsJxx0rhhjhFG1dWXBS1aUraLPxOLo0hnnWdZRhKzRBOSF4MvjZfAzwwwo0MMMEMUcM8+HphwWCuuuxFkOBttpjQwgQwQww04XJkGkITYQ1aOXLPGxcLczfK5WtMmLEtw5mGNawYN8ORg4Zs8zbIAKWhOD/hu+/hux69r663jMTOOuMceAhPwMgfgZBasV9VcE4zuz1vKYhdtDJDk66ZYYY45b8fg44gAhNhGZrjat8bZitZsseFa0yOXC1w4zOVrFlkbNcbNm2b5WQAp5KoT8NzH4bmYw1a+JhlSMKozrG85xrGCUbLKQjDHxNKUQg/4HaP4Hdb7TFRVyu2buVMVyjpGIq5u58Plz3eSE7GSk+Hpw1RIwjCKMCEoyCMUazv4DiZAhNhDjHhzNcrTMtZs8zha0bM8i1zlYsluRk5zNnGTI5yZGQAp4KIP+HXL+HXPhmdZ1OAvn073nObThyx0xjU8N3OYAg/4GYP4GYXhT4mdXeb43eeaDGKxwmpu83uuOZzKE8ITpPm461jGcJwmjGCEEoQRRirPP34ThoCE2EOGzBk5xZHC3G0y4lrTHjarcThgxWtXLbDmc5czTLhxACnAghPw+xfh9Tz7NvC04qwjOd2K6kLQF5aVoSIT8Dfn4HCcXA4PKx2rCc740tdcdawjTBTVJqwwAhPIHRnl4eWdZpoxhFGEYCc8vZjOGQCE2EN2zJk5Y4si1lmc5lrRljarcWTG3WuMrLMxZtszlm0cgCmsgg/4heP4hi5vj2zyx2xqic56iYOXPhx6cQIT8DdX4G35Sw4qyrOs6xnBCwzZ9GnRplPLIhPFW9Pl6azmjGE4IoRQTVy9tGG4hNhGbGzbYmOZwtxYsmZa0YZsa3DmYNVubG3assbhq5ZN2AAp2IoT8REn4iG4wy5MsLwni04qYJYIUkneNY5dGm17Xg/4GxP4Gta117ca3e7vfHN5hWK1hyvhx6deXMIXijOr8bXPDGjghQwIYoSCGGOGnJ4VDBqghNhDFi5Zt8rfEtbYWDda0Y5my3CyctFuFiyx4szBkwcuMgAptI4T8VdH4q844mvUx4jjTwUhCee+fDlrekZYJ4KSkg/4EXP4EYb08PwkwQQrFRVThMsbXuITwVGlePjneMU4RRhFAgIxrh8BxjAAhNhDZwyYOMuVwtw5WOJa0cMmq1zhaYlrBplbOMLZo3zMMoAphGIT8V234rtxhwZaWy5DRNDHK85awhPwNpfgbTFK6L4dWvBhnOMsNMGvVw4XizRw4XD0yxwoRCjlyeLhhgzQhNhGJg4x4nDVstxNWONa0buXK1w2ctlrfHhZN2DjI0zZswAq7AtMBg/4l0P4l5/EHgYvtHJ24cq6MRM3O12zmczm5Rcxud3m01VRVxfG+/Tr0uqxEbu93c1GIgzbaZqIote5u7RK43e95nMxSIMpiIrFILhFOE6gITE4iIgi4kmpVNRDE0mJqV1MSmpqaur8DwQCD/gMG/gMHDn03iUrqUXQq4RdLqSETSEouJRNKlE77d/AziMY1iIlK0YxjE1O7zvLcRC4zM7u5zMzEbqZiVFQJmJTUsTEwurhE1KJiUwmJhEkri0zbM8d749Z4yjGOFaxjGorwuvSYAIP4W8fN89zmRMxZMSAiQAJgAJgmCYAJq6uESJq4CJiYurgRIARIESRIESiQAAAAERcTWauJq4iYmJgiUSTefB9tL0ghNhGZthcOMORgtaNsONa0zZmq1wxYZFuNnlyMnGVy3bt2wAqRAT6D/ibo/ibh2b08Xlzxz1z1nkqKQhNMRrFVBLcSmpm7ZL4cXgeDyIP9Lx+mN8LwfA58lcr6T0vpGnCsYxGJTOZzMmdt5497zM1GrhHh9Orjw2CD8jhe5mEZXcWlKLiQAi6tFxMSSmpi2ePj+OeMITYQywtczLNmaLWOZriWtGbNgtxMmbJawx4sbZqwYuG2TGAKqwFMg/4tyv4t1eHh65eH4XfsOF1OMXiKRN2zczFxcXtM7hNJmBCo4demcXUxvTjwhACE+je+j12ZaWw4L2Zs/Cw5IYpYMGDBK0IwiwyjGEYThVW9bxwrynGMZ1jOuHRpxY82fVrxY2lOsoPlqMVC5zOZlNZSXBEwmExIESRZMATEiYuZz39mbx5wITYRlaOXDZg5zLcjlrlWtGmHKtxY3DVazxZcWNw1xOW7PIAKjQE+g/4tjv4tjzxfI68pmImrA8LjVJi74+F4YA70uFTUReuuOvCOHUCD/gOi/gOjK5c+XfxuuJqRPVjrdoRjG9AC4TN5Jh234Vw49ITncKjg573jGcUYooRhGEUIiEQCBGCInCMYzv4FhGGAITYQyYZW7PI5ZLWTNwzWtMuNutxZGWRa0y5mLNswytmrVwAKnQFRg/4uMP4uNaA3pnBz5d+3g+B16ABret9kxEpXLetgVfPl4urXKGJ8Dv2qwIP+A7L+A8HoOnVy5uPA48KvW6sDjwOHHt38K7pE1MzPPt3A69JhSEpmM1z5b0CD6ehPXwdqioqJXd5TKIQRJMgAkAJhF1JEkrX1+C4OgCE2EOcrRszb5nK1g3yMlrRtjYrXGHI0W42GTIzZ48mJm4YgCm0gg/4nJP4nJeXM1vpnk0iTNzcuPTqFgIT8BAX4CA72Nm3lY80sEoSnG871yxz6tYZwhcNcQQww0yzwxwwwwRxRwRoY6cHj45IdgCE2EZG7Fk4c5GK1k2aYVrTK0yLcLHI1W5HGViwws8bZo0bACn4lhvDFZ4Y0YNCwUPGQMdBTkhRUlNSU05LQiVk5mpoaWjn5OfiYGBgIEIP+GML+GMFWdceG4zHNmuOr1GKiKml65wy5gITubYQrOMY1imhWEYRjCcEUVb6+aQ7gITYQ4YuGTdm2YrWLBpjWtGrFotxYWDFa4Zs8rJjjZYsuVsAKahWF+G0L4bVZ6cTNbhGCswWCmmwKmuOkhvDCJ4YN5Kolq6QnoSIj42dnZGfj42Xk5sCGsoZDwsXCwsTCwcDBwMHL08DAwF0AITYQ3YZWDRnhaLWmVhmWtGblytcsGzNa4yY3LXFlw5mOTIAKYhaE/Dph+HSHPKee221ZQxWyYoYJKzCE/EEJ+II/BlyYszRTEXx4989d73CF0mAklxtNMscMMMMccuPzMUsWYCE2EZMbByyzZGi1m2YMVrTLlbrXDduwWsm7FyzwssLJq5cgCmweg/4eYP4eYeNdeyq4RjETd73z3ub1Ou3HwoP+IUb+IUfws56TEzOb3O5uRi+2Z4eHyIXiTKoNXTDHChhghIYEKOGPB6GCGLMAITYRhxsW7hk3aLWLXI4WtMmZitxOc2Ja0cMWrhw3ZYXOTCAKfiiD/iAM/h/7nfXtvU4hFzzeLObmIxrhrhjVa3y8GM3Yg/4f3v4f3+HCOk8F5neb6m01Go4UqXGvB5db2kCF420cMWxllhRwwQkMEMCGCGBBCQwwyy4HPwQxZ4AhNhDBszc42rjKtw5czNa0Y5Wa1w3b4lrHJha5GmLIxauGoApvI4P+IQr+IP+Kz4HHUzne87zcojFY1rGOG+EMwIP+IUD+ITtPHlxZjcQiMajhGELu77rzvICF4KwMUebwMMcYIYECAEMcM+L0MksWSCE2EZXGNrhxNsK3Eyb5FrRkxzLXOXC4W5WzZzmas82Fi5YgCmcchPxLefiXNreWW0cVsmK1lb48OWt2ZixYgIP+IHr+IG9GM6usxKJpVxmeuPFzz2CF4y0KDXxywxoYQQwQpZ8/hYIZwCE2EMnDlywzNsy1k3bZFrTFiZLXGLKzWtW7LNjx4cbHK2ZACl8Vg/4mhv4md7RnUst3fHXGKqCE/D85+H5HE0QwRhGq88+DPjw4aobI1vAQdzDwcDBoGBg4OJmaWCg4S8AhNhDDNlcNcmFgtxY8eFa0aY261xjbsVrlvic4sbdtjyZmAApPDoP+JlD+Jl1y4R21PSduIIP+IND+IM+L5cU89TdWhsZUsDB2sTCw8jNy5HAhNhDRpibt3LXMtZM2WNa0Z5mS1wxbOFrJsxbOWjjI2Y5WQAp3I4P+KAD+KAHd8cc9NYx4ii53nJx0jGeHHp16AIT8QVH4gqdE55r0nC+XFnnWcYypiz5siVcG3ZtwYbiF3UEEGNxsssMccMMIRIEEKGGWm/HzxyaQITYQxys2DbFkzLWDZwwWtMrjCtcscrlaxctWzjC0cM8jRoAKbR2D/iii/iiftW8TdOfCK1FVJuPDxMSAhPxCXfiEfjl4GVjwYWNedZ3hCFI6p5s+bGCF5I3MeFzMcMMMEMMEEaCGFDHDfnZYYsMAITYQ5YNMTnGyxLWLPFkWtHDFstcNmzFazZYczjM2ZtmWJyAKWhKD/imo/imjzrj03rMVz5dY61KE/D9B+H4Olq5qyndjhlzsOMCGx5UwMBbx8DBwMPBwtTNkBeAhNhDljibuczDKtyOWGVa0y5W61w4yNlrXDhbOG+Vywx5XIApSDoT8UxH4pf8O7LigyZaTjjCD/iCQ/iCf6Sic8OcKyIbI1rCwGA4eFjZOdh4OIpghNhDltlbs2mNktbMsOZa0xM2a1ziyZVubK3auGbFhlyY2oAptHYT8VW34qp8404sdo2lLBasr455WW1JYsgCE/ECN+IEWOTLwNOKdJyjNNFhzYaZ7VrPChZNRRNPhb7ZY440cMEMEMEKfH5uCFkghNhDNvlcNmOLMtctcOVa0Y5Ma3EwxtlrVi5ZsmGNg2ysMYApqIIP+Lt7+Lu/eYjPbHDprSHHPc74qq5KSg/4g+v4g9arPQub5zud4dDhiIlx3xniAheDr0OTxMscMMMIhiIoYIUcuB08ELFAhNhGJk5Ztc2HEtyucLVa0bYsK1w1c4Vrlg2ZYmDTJkx5WoApWEIP+L+j+L9/NE4zDnWceOIT8P6X4fx7YoaJQXhprjzzAhsjWcHBXMfAwcHCw9nIwEHDgITYQ0ZZWeVzkYrcWRixWtHLhqtwtmjJa4cNG+Vsxw42DTKAKTQ2D/i+O/i9904HDvObsg/4gsP4gr1Wzw5rzAIfCVDgKiwmDyGRwKCwKcCE2ENMORm1zZcK3DjxuVrTNkarXDFwyW4m7bK2aY2jZyyYgCnwjhPxpffjTLhPLk14MNJYrZM2CkpZY5dOO+OcbOFfZTACE/ECh+IFmko7I6I5JwnfDjvlw48d4xlTBbQtsqiCF3CCDOyxypUcMKOCOCGGKOKGCNHfpYI4MgCE2ENMeNtkxucy1y1zMVrTC1xrXONkwWs2bFliatXGZm2ZgClMPg/413v41zV75Zib4cd+BxIT8QSn4gk7Yq6oyYZZ87KCGxlRoC1kUTAxtnFwcFBAhNhGFq0YZsLJktY4WzNa0xMsa3E0Yt1uXI4yt2eZm4aMWAApQDYP+NrL+NsnmuMeBWuVahPxBKfiCRzQ1Xhgyxx3uhsWTMLBV83FztTAwMBXAITYQ4xM8uRo1wrXGVmzWtHLTGtc5WLJbhbtGOVswauGDJoAKcR6D/jhO/jhdzcceUctculVDi63xvm71DQCE/EA1+IA+ls0c07Xnhy4898+PGnKmSezFLACGx5UoC9hYeBg0HAwECQJAwEHAwszTwUCuACE2EMHGRoxaNsa1g2b5VrRjlyrcORiyWuMrZvlbssTnLmygCn4rg/4dyv4dw2+2+NSoJl1iYsTMTisVyrUYlMCE/EgV+JB2GZyMmbBSF55ceHPptty44zpTNkzZMUoxnnnpjWc4gIXhTBwM/gZ44UcEJCghghgAgQoIUMtutIcQITYQ3yN2eVyzxLWTds2WtGOTMtcYcLBawyMMbFkzw5cTFsAKbh+D/h9g/h9t3fPpGta4RiLmednPFVPLn4Hg9IT8Sn34lM5Yp0mre9b1mhbAcKsacHZttfeAheQtbC2cscaMQwECCGCOGPB6WGCHICE2ENW2bEza42K1hkYuFrRy5ZrcWXFmWucrhyyY4szRyzYgClwShPw/3fh/jm1b8EZxnHHbHOMghPxITfiQj0YNE9EZRu1xxzz5QIbIVfAwV/FoOBgYWDjb2BgIGUAhNhGJuwbNmmJotxtMOJa0yMMa3C0xZFrVy0atG+bJjZuWwApgF4T8P7X4f22XIjkWSnGF5ZcmfZeQg/4lTv4lT3Tq7db3OyY1nljNUIbG1HArOVQcDAkBBwELAyNzBQcBPCE2EMWeJq2yuMy1k3buFrRzlbrcLXDlW5XOPCxYYXGNy4agCn8qg/4hVv4hT9xF84jdbqqrXCoxbN7s76qqa5+V3c+QhPxJ7fiTl06K492OkLTpObLHHW6slMxwqwtOrbozzhvAheHseg1ssKNChQoYYIRBDAghghQRwx07GFDgACE2EMXORs0xMWq3M1x5lrRo4aLXLdvkWuW7HG2x4cTdjmyACnEgg/4wXv4wb9yvhjlrUYZnrrfft36RjFdNzGSE/EmV+JM2krTtOkZ3nOc7a9RwL4Jwzy0ss4XgCWKHI4uWGOFCQxQwIIUEcMtetgjgwgAhNhDRjjbuGjJutwuWjla0aOHC1zlyOVrhm4ZYsTFszyt3IApdE4P+MRb+MQtWeFxmc7rwamJghfiOo+I62rFR4SCxDDXHiYcHTbSAhswYPgJetg4FCoOFhaOhgIOCuCE2ENW7do2aM8K1xjZYlrTLiZLXObFlW4srNzlYtWbTDjbAClAOg/4w/v4w/Z8DTFRFzmyD/iTE/iTV7Z5SrvrNsobHFPBwF7EwsPJ2sBBwVIAhNhDhk1w4m+LKtaOGDNa0ZOGK3Fmx4VuNplzM2bfG5zNsoApxH4T8awX41k8q9pYsWTNK0J3w57573jC0eIhoAIP+JEL+JC3Wp4TN8d977753mZxjXDpfB4WwhspX8CwLBwMGgUCCBgEBBoOBk7OCg4KuITYQww5XLNi0wrcrLNlWtGrXMtcZcjZbjYY27BtkwtXLlwAKUQ6E/Gzd+NllTHiqjr0ac2OE/Eix+JD2Er2rhhrlPh0AhsYUKBu4eFg4mvk4FAAhNhGVmwc5cOZqtYuWGZa0cNmq3EwasFrdozbuc2Ji3btHIApODIP+N0j+N2O88eGq10rog/4kcP4kXeGpxreefHKHvEpQGfw2JzeAwGASICE2EMcLlsxaNWq1m2YNFrTMzwrXGJgxW48OJgxcMGLBi3aACnMfhPxyRfjkj13ne0sWDJmwWlGuHDlz4cLDgjbFLACE/EgN+JAe0tFckKQje+HHjz3yxw0ZmyVpYJiF4UvhizuJjlSwRkMEMEcEMCOPA6EZ4CE2ENcmXFicMca3C0cMVrTNlyrcLZplW5W2bIww5MjXC4ygCnIkhPxNafia1Ax4uLgwoQtbFipBHDfHhnel82TBmIP+JMj+JMk58jOOVXUEzN0agxbjz68eYIWbQQYVLDLDKljQwiGCGCGBDBHDPs4pYsQAITYQxytcuNyywrWeJyzWtGeVitxZsOFbkx5M2THmZ4XDdiAKUxKD/ieW/ieJqc1zi0XjdVaE/Eg5+JB+mSPAZko3htjlzoXg7AodHTPBKlV5XCwogCE2EYcLhw2zMWS1zmctlrRu3aLXOFs1W5MjHDhx5crdm5cgCkkLg/4nOv4nKa6Im65gg/4lCv4lFZjWDGaAh7JH4DHZTE4zEYAoACE2EOHDNuxcuWa1q0zOFrTGxbrXLJrmW4W7PDjb5HDNnjwgCm8dhPxRjfijHw3y2ngjmpHhYZRheOPFjtdmz5Mog/4k7P4k7ey+l1bjzrdjEVfgeC5cwIbDkjAwF3AwqDgYFAwMAgYAgIOJi6uDQFoAITYQwaMMbBywbLcjfK0WtMblitcuHDZa0b4meXE4ZYW7NuAKXRyD/ily/iljd3bv3i6usarWsLm+sliD/iV6/iV7q0TELbve2ZYrUVycQITuZIOrWtYkyIIVvweLGGohNhDfI3cMsOZktxNmuJa0zYcq1xlcZVuZmxwt8TlixYM2oApWEYP+Ksb+Kq+7zO6zdde22u6E/Ech+I4nFihmhaE2mWfLlyiGxFLwK1h4GFhUTGzsmgaIITYQzZs2+FhharXLVw3WtHGTEtctmjVbjbtcrNo5ctXLDCAKSguD/iqY/iqZ6S5RjjrYg/4klP4kqeBwvW8bh6BAIBBZXG5rBUAmACE2EZGbNk1xYca1u3cuFrTCxzLXDLCzW48LNhlyssePHhcgCmgZhPxYBfiv3x5Zq4KYqYqTvhy546cVMGaAhPxIffiQ3vuz4owJyrSdJLZaY54cYIbC0bBQNfGwcDBwMCQEHAQKHlauBLIhNhDTDjyZGDNutcscTJa0aOG61w5auVrhliY48jbHiaM8oApMC4P+Gyz+Gy3hx8HDeY2Ag/4ieP4iebrjyjF8NoenQdAZrD53B4HAI4AhNhDdkyb42jDGtbOGOFa0wsMK1w2b5Vrdw0YNmOLM5yssQApHCYT8NpH4bYcqmfNg0IT8TXn4mr55MtY5QIezReExWuxuBpkAITYRmyt8eNpkzLWWNjjWtMuPCtcYXOZa2ZM8LRmyxs2DLCAKcC6G48zjzQABJIOIg4WFiRc3Ba2kREyUOiwj44CE+74+75AAGDHWMYwxDToORycGGEZyDDgAg/c1rrd3Ob3c5SmZhKkETFpld58X16TyITYQwxM22Fy3zLcLTM0WtMbnEtxMGjhbky42+NvmcYXDLEAKbCGE+ZO+ZhhOtr0la2aWZKEb4cO3HjrWTNkxbLCD/cGfuEdaz4F8rra73e85zO6Iw4OHPQCE8Ub4w4OvDGsYxiRIxIwijh6Oc5YhNhDlm4YOGjNmtassTVa0ZOGC1zjxsFrBswytMTLC5xtGYApUEIT6FD6FHdfNfBIyseNwwIP9wx+4ZjeOerjGeEy6AIbIlvAwFjFwsDDws7TwMDAQQCE2ENs2TI3Z42q1phctVrTDiZrcOFqzWuWLfMwauMbBk4ZACkgLg/0Sn6InljhGazx4gIP91F+6bvjUTuJAh8aWtEZjD53AYCiIITYQ0ctMzFm4xrWjjKwWtGjbMtw5nGJbmauMrli3YZsuPKAKXBWD/VmfqwefBx8DjW6u7vhvDlKE+0K+0XxMmXkXxUlGFby16WHGheIMnHNnb5ZUcEsMseB0MEcEwCE2EY8uZlly42K1iyw5VrRm4yLcWTNmW5MzPNibM8zRq3xAClAOg/1xH64G6rjU3MdencCE+3u+3hhOk5Ty5s8I8MCF4018eBxsc8uDzsMMNQAhNhDVjjYOM2PItyM8bVa0YZmi3C3YMVuNo2yMm+HM4x5MwApECoT6+j6/G2XIMliD/aRftM+2cDUgh8CT9C6vIYHAYBIgITYQ4xZXDXIwYrczFo5WtGOPMtxY8bdbmyscWJo1xNWDZoAKaySD/ZffstZnHPG6m6OTEDPXp1Lmr7cXhcSD/bHfteRz1uOfbudazU4ng6KqYjbu48yE8gdWM+blvGM4TEUIwQihGEV69nGnvCE2ENseXE0w48y1k2buVrRs1bLXDnG4WsmbfCwYOXLVm0ZgCmgdg/3En7iE4c+Exe/E54mrxtm81lUQhPtiPtd6RpeVVceLLWsZxnCeCu7fiYsoheKM7DLmaY44YYYSEhQwwz4fGwQwZQAhNhDZphbNWLZotwuHLha0btMy1zja4VuXHkYuWrhm0a5WQApUEoP96t+9NqOXPlcLjni0AIP9p9+0vrGs8MxfOPDvfHiAheHMnHBm65Y0sc+NxqFjgCE2EY2LDDiZOcK1tlwsFrTHmyrcWVq3WsGmZhjctcTPHmygClIPg/4Auv4Azd9Z56nHThWsAIT7Xb7XfBixRxRhTPXDpIbFlGUcnCw8LL2cFCwUMCE2EYmeZhhyYci1zlZZFrRthaLcLZlmWtMLnG2Z5cOVzlbAClsfhfIGeQNAAx+ejgQ1gyuUwElQhfgIA+AgEACrDoYIKAZ7PqYQhPJ3gGM+bjw1RiimApOvB6dKyCE2EOMrXGxyOHC1wwZNFrRm4cLcLnFhWuXDLG0ysWDnE5ZACmYahPmaPmg2HBhlTJg2UtSM8N8+HLJSmACD/gFI/gFV6a6b5Trd7vd7ud48HVzFgIXjrXws/XHHChIUMMMseFysEMVgITYQxxtMjLM2wrcTlvhWtGThwtcZsjBa3atm7lxlzMmLbKAKdyiD/ORfnI3CtZq653m4iO0VhM8+Oeu93GL8SOlY0IP+AED+AEFy4+Jfa8TM73fOMzStRUVN3c99d7uZhPHXThPj68KaJGEYwRgECMo1jfg8+l5cICE2EY2+ZlkZM8K1y1a41rRixarcLjEyWtm7fLlaNsrVy2cgClwVhPpYvpUYra8GdjrOcq6lJWCE/ALl+AV+VrYdGGk5zx1yw25c+HKAheDMLFDj76YZ4JUccuLyowAhNhDNtlxt8rbItbNGeNa0aMG61y0xNlrhs3xM3DHKwzMnIApGC4P9KF+lL079h0CD/gB2/gCH7OfISIbLmEYOHs5W7gYOAhQhNhGRy4ZOWeRktbOG7Va0Z4W63E0ysFrPG5cYmWVyyZs8QApNDYP9Yx+sZ8K8YuMb49SD/gEU/gEV4b8HtuJidIbFlGgaOXh4u/gIWCiwITYRkbZsmJuxZrXDNi0WtGeJitc5GDJa4bsGjBg2y5mrnCAKSAuD/WnfrU61GtYYsIP+AZL+AYXry57ic3aHwRP4DAJ7F5ygcAAhNhDRsxbuMLFytb48Tda0y5sq1zhw41uNuwYt8rjGzZYnAAqGATCD/aSftGzny3reLjPhbVC5hE3ES59u+pVOM43riurAhPwB+fgD9xZp5o4Lxw312145zQpbFTBSEJxz4seed7zjGkd18GTLkITzJ4Vnl5eGcZxjEihEQAhGESEUU5329GUZbiE2EN3LTLiYOWa1xhcMlrRzlyrcTNw3W42mJgzZucOPNkagClUQhPvVvvR4Ry4saN6Q15Egg/4A+v4A45jfLdXmO88+sobHVfAwFbHwsLBw8rWwUHBSACE2EYmGZkwYZcK3NiyZFrTFmxrcLDLmW5XGJywZNczDNlxgCmsgg/4ASP4AOczPHFxE9ilZi7vMze8aX2CD/gDm/gDTia5648enXuzDGOGtYxMuc83HmIXiLLmdrnhhjQoISGCCEhhlxuVQwYghNhGRgyY4m+FqtxssuZa0xtGK1xmct1rJk1bt8mTC1yMXIAp3KIP+AiT+AhmL4c9Zqpm4nijjdzlemOVcsOG8SiCD/exfvZ+2uzhVXO95683HdIxrhWKmMuMeDOc3kITx1z0O3jjGcU4RThFBBCCEYpxnXi8uEZcYITYQ1wuMuZq1YLWOVi2WtMrhmtcMmeZblZ5WmVi3aN8bFmAKvgFQg/4Drv4Dr0OfCMYqom743zvdZ5T2eJnF44zHXlz8Lw/C3yzi0558uY30ngpE3c3a6vhvhhWAg/4Awv4Aw3jZnWU3u97nK6nhPCMOElTfDv4Xh+R5PbnVtl679h2subvNzurmKnF4RViE8oeA4w8A3jVOCMUUYwRjGOPTnnTRo1aN2qTPly3nGKcJwRgIEYRhGERFONeXwYTl0CE2EMczBu0Yt8y3E2cM1rTDlcrcLFk5WtGbJtlbYsjNi3yACmAag/4GjP4GjXh8t6vpXDERnfPvneanGsCD/gAs/gAtRrPKcKmEXCY2vOcgheLtDDBpaYZYYSEQQp59bCSgITYQ4YOGTdu2wrcbnIxWtHOZgtcMnGVbmb5GLnC5YZseJsAKTg2E+/Q+/NTZcmVkjDQAhPwAzfgB3pHFjxSTxY9AhsbVMDAVsjExOA4FBxIhNhDfE3ZucTnCtZ5czVa0c42S1yxZZFuFmxZuHONk4aM2I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07HAOAgAQdBPgCogUBECnbS0TTpNVHjnjCZemipAcDCkgQRP//A0UoRigFAzgLZBkgMgkAgIADAXvCHkUzCQCAoAIB4cMeRTgIAP4DAAAAAAAR5ezAPx4NPYOAAAADxvHAABVgAArzApACg/44WP44WePDlDTg1GGMOGeCapWsRwiaucmo6cuGolz5+HfO7i5ueu+vHe+/geD424VK5VeIhM3eUIUmWZmrqaTE2WTLMZvc3mZTNzxznjELiWd8d5UxXKDK5rWq6Y1KN0rFa1iqtc5UisYcvDwuYKVMxlaYnCIhKYReowVFplMiCkTjJ06nTr4PgeP4wIL+TLP5Mt+D4ctzQtlqzuNlkGXKlm8svEuXNylzubF169/FszI5OM5OZmePGRyV29eWzzJ3O723261enm7a7hLNFXFMtSVDNktxuIiCamwiTc6aOyKq63du9nl15vXvbs1JYxGeHMeJzOTxj4vfolPHklCC/Bny6vmM7arZUolJSUCUAAsEoFiyxYsS5sLFllluLKTYEolllllAAJSUSkssWCwspKAAJSUBKllJZUoS2ASwUJuWULWtdvv8Bs/BQCE2EOM2PJhZtca1vhYtFrTK1brcLRhiWsMTbG2zMWuPI4ZgCo8BPIP+PEb+PEfxPFdu6bTSjteFTd8+3O4ROG/C3TE0tdzcyY30qqCD/gRc/gRd3p4G9KmWeZ33m0cMdq5VqZnN88dc5zMRjlwxw0RtxzxzkITxtzY6eDjvGKcIoRABCMEYRQiCE5AJ1v4HlWWIITYRjwsmmNi2yrXLLKzWtHOPItcuGmZa2xN3Lhy0aNWjdgAKbSKD/j+Q/j+RzneuNTqeFPElKe/TrFxDG3Tr0IP+A+r+A+vtvfhceG9bc1btNYPAumdb5633hdtHAztMcEsJDDBCBDAQx4HPoYMgITYQ2cNWjZm0xrcLlriWtMOJutw5WmFbizY8Llm0cZnDRgAKVxCD/kBS/kBFmMceEzHHXWeIhPwGHfgMFpbFHBFDLGu3BpCGxROwcLVxMHBwcPG1sLAwE4AhNhDhowZsWTHItaMG2Na0ZY8K1wwwuFrNqybN3LVpicZWgApRDoP+QBj+QC3tXgYVw5y4gIP+A47+A4Nz8DM5rjnPEIbDEmg7GJhYeNmZOBgKACE2EZsTLCybuMa3E1bZlrTFhbrXLJxlWs2TXE0ZOWzhhiZACnsmg/5BPP5BK8q78ObcpqNcOWqms5vw+XWJnV71wiSE/AV5+Ar3FgzV2RsrOuXHpacKK1sUNlbTg27NuLDUhdFgoGRppnhhjhQwwwwQwQIIIEIjlyORRwaIITYQ0bNsjDCxzLWrbDlWtMzFotxMWmNa5zYm7dy3bscjTEAKZR6E/Ib9+Q3/IymNKdKY8TRp1a9WsC1AhPwI/fgR/ngqastpwx5s69tOjToAywCE8FQz3nW+Oc4xjERhFCMa93DOESE2EMHDNphzNGa3LjZY1rRk1cLXObCzWt2ObC1ZsszfGwYACmwfg/5E7P5E7fF4TfS9YxOESnO87zO+G+nS+wCD/gOe/gOf8bet8rTN5zm72mYjV9puueCF30cUeJyMcccKGCEhghIYI469OQYwITYQ0cMGTli3cLcTNm2WtGuRktwtMLNblYNsWVy1YNsLjKAKiAEwg/5Cav5CU+ca68ONZvM5SpwjGMRFSSvc747zuU9q1w0Ag/4HeP4Hd6xq+DEzcbnPG+t+DvnuY1jl4HLp0rhUXGbvrO+M7ITwdGkejhwzjGcJyrKKKEYRhAhGCEQRjPH3YxhwACE2EYsLJnkZ4sK3Exa4lrTDmcLcTRs5W5mTNkzw43LPHmxgClMPg/5Etv5EvZjF8MR05wzIg/4Gsv4Gn16tO658eN5AhsmYBgZOlhYeDh5OtgIOArghNhDjE4w4mTXMtc43DNa0ys2C3FkxNFuFpjyNnDnG1wt2AApOC4T8ihn5FFbZ82PFGFrghPwLxfgXtwXtOWbPo0iHsEXgMBl8hm8BgsCkACE2EN3DDCyxNGy3NkzMVrRg2xLcOTDiW5cmbJky427bI1aACmkjg/5Civ5Ci3OO+sxHCOVYqruePHjvN3hynxnbQIP+Cir+Cis1nlvluiSYoVYZreXchNXShDk3vWM4oyjGAIiM66+jC8OYITYRlaZGjjM5ZLWThnlWtGWZstxOWGNbhytsOTM0xNW+RuAKdSqD/kPy/kPzdd8ueLqOFarE1K5niY45xnEwqr5YxQCD/gpu/gpvY30nV4lN5u8zmIcjtjhURle58PXg54iE8HThXl4appokYRAQEBGc7+BYxlQhNhGJw5bscTjItZt2LRa0ZsGS3C5b4VrhllYtGbTMzatmYApBCIT8iXX5Es7jVrCD/grY/grN5jp1hqaIg6WTl4sAITYRmaZWTLHhYLW2ZyyWtMrZutxM2eZbmzNWjlowwtmLdoAKfCyE/Im5+RN3JlyZTJhgRJjHix4IMELJRRjC8MurXo06AIP+Cq7+Cq+YDtal1fPp1THh1nM2VitRqeGTGYCE8BUph4Oes6owihFCMIiMIwnKKMCc8vflOHEAITYRjYNG7bNizLcLfDkWtGTPCtc482Fa3ZM2TNjjatsrZgAKXhWD/kbW/kbX7d+k5q4uJzXOauSD/gkW/gkXNeFPLFQm58GOfHewhsDIKBoZGJgYOBQMHBws/OwcDAXAITYQ5xMmzFqwarcjTM1WtG+LGtcZcrhblbNcmZhkYt2mZoAKTw6E/Izt+RndwI5ErTvPKIP+Ccj+CclLhG+nPd3IhsPScGrY+JiZelgYCBuAITYRlbNGjRmybrWjFrjWtGmVgtxY8jZa3b5MmNs4buWjJmAKkAE3g/5Dzv5Dz6sum9b058ufLxdbiyaxMIRNRU0qQZwq3ACE/CP1+EfvRfDwMtNPA4ObOwYa0yyrPDfDfHjw3nOMGTBbFixYrWwDJlZs6YCEyciGnDCZGMZxTIRjCKKERCMJwCEUUZ1rh4OeEO0AITYRmY42bNu3ZrcWJozWtGeTEtcZmONa1ZYWGNi3Z4m2ZuAKiQE2g/5ByP5B2/A6unHhMdkVUrvPHpzi4iomJXN7m81mpw1PAidAg/4Mrv4Mqc4yOPDxYyuIxjhWqwpEThdXmd555zuJjGOnDj53g8CE0c6Gu8Z1jOcU0UYRECMBEBGCJON8/PjB4EAhNhGRuxbZHDZstaYWTFa0ZY2i3EyY4lrBo2x4srXIyyMXAAqOATmD/j/4/kAF5DwfA79uuN6sidKxrGMKjM7nc2iIjF1M258uY5cwhPwlbfhK/sMODTo4NM89OfTlz3xxrSFpWwZMWbBiwWtAlWkZKRtCMBOQg/U4PLuYTC4ymZJhKJCJiYkmJmJRZnfPycvCITYQ5zYcLNu0arWbZk4WtGjVstw5WuRaxcNnLZzmaOGOPKAKjQE+g/5A8P5A8evTrXBMdEKtfPp1LiYIDny7xFwjl37ZwRI7d9VeLIP+CGL+CGPeqzDlzjKZiYweFKkXd8+nVE3REkx4fBw8Pwhy5+EuMoTqZqX5OGc5kRCMYRgjKcI0qCEQAARrHfy0YeBAITYQ1bsszhq4cLWeZnlWtGTZgtxY27la0y5sjlw2b4cmJmAKlAE5g/44fP44fTlz5c+nFma69OPDWMRUJnjctxdT4E4jDMcb2mJ1fClAhPxIVfiQrMWPRp4GWEY4cWPDXDUhDFmwWwQhGdcOFnvGspYMFskpQnLSvWaD9zxI4+bxzbKLmJiU1KCExJMSmJEJiLrOfX8kgCE2EMMzhpjwtGi1xhb4lrTK2YrXDTJjWt2jXNmxtW+bGzYACmUbhPx3cfju54eBPFCzdWMqwz5Msp0qZLiE/Ed9+I7/VWV7VY8V50inky6NOTKa7IXbQQR5u2WOOEjiIIIUtObrQ5ghNhDhllcYXDHCtw4muRa0auMS3E0aNlrhw5ysGjRyxb5swApVD4P+PML+PLO5rrrau/KY6oT8RMH4iQcEt2HBhww2xy5cIIbGVOk6GHh4WDiauRgYCOAhNhGHC1xYWOZktZtcrRa0xs8y3Exyt1rNkzyYmeFhmaN3AAqfATiE/HiZ+PF/QZIYiWHBnyZ8mO0Z2vTPm34sbHKcpSzWzQgjlrnvOa18UdEwhPxGbfiM9oWwwThjwa7aZY8EYap8ZxMOiMJY63vvprwzlG2LFTFIjhZ5Y4Tw9jR7d61netcOOccWbJmzZsEL3vhrOM0YRjCcowCEYzr2dJYhNhDbMxcNcOVytcsHOZa0aYXK1w1ZOFrJm1y43LjI4ctnAApXEYP+QLr+QK/n4dbw1iu0ySCD/iOo/iOh34U3UzPPh1zcyIbDEbBQNXJw6Fg4WbpYGBgLgCE2EMWORm1aZcS1nhaN1rRuzzLcWLJiWsHLluxb4suTDmyACmUbg/5B0v5B0+9Y32nhrFQzvfHjnjjryxrgg/4jFv4jF/G3q+FrvO753d3DhvpicIXhLBwtLTHHDCQkJCllztscFgAhNhGbEwYOG2NwtcsmbVa0aZGi3Dhw5VuFsxcuWTnG1zNGoAqCASmF+PeL49/ZYIqaK5p5FUGAYi7EYjEYTFWWSQ024PE4fE4PFz4kwuEAg/4Fvv4FtdxHPhx1dTi5cuq7vM3LFxhVOlnDiISnajPHO8cMY1IowjCKMUJwjCMIxvp6JDwAITYQ1yYszdtlcrWmbNjWtGGPKtcuMmJaxaNWzFjiZuGbHGAKgwEmhvHWx46+YuBQ8JCwkBCQUdBR0lMTFNSVE5RSkMj5udp6ejp5WjjYeBCD/iVC/iUzvPDjw46zExueHXLNqjGODhMMudZ5gIXFYq2WeOWGGOGGCEQwQkcEMEIhjt0aNpghNhDfIycMHOVwtytmDla0YM3C1xlyt1uLK2xN2TjHixsWwAp8J4P+PGr+PGvlmeFxx1xb15fK8XqaRMXa7VfieD0ghPxPCfieXxXjCsp2nmz5sUmSNqQjKEYTRrGevDi4M8KFy2Ahxcs8KGCEhghQwQwwSxRwISGGW/QoWsAhNhDnHmZt8bVytyZWeZa0yMMa3FiZY1rXE5aMMWPM1c5MgAqPATSE/HZ1+OyGuaMCcbyy007t+zbmhpzZ6VjW0ZQnuwygvDDeN4wvsy5Ag/4oWP4oXdrq4nCp0mIljPLn4Hg+NxxcZ5+B4N7bTDDWeV0AhPFnHnv59UUYxVjGVMVsVqQVres1YTRAgnXPz7peAiE2EZMrfHiw5Gy1g0zNlrTM0YLcLhqyW427PGxzM2zRswYACmUcg/496v4935zc55TjERRnO95448HlGOiE/E9t+J6+GLbxNNp1VrOsYxhG0cVaQRCE8KTlp4uGt4oxIREU69XXGGwhNhDlpha5nDJqtx4smZa0xMci1xjYOVrZvmyNWWPG4bZWAAp7KIT8ePn48fdGe9rwrBBCThRtCSOO+XDe96rRzVyZqUCD/iow/iox4U7b5XG2c83g3KI1y1rVTE3fNz67mYXYSSR52uOGVChghIYIYIYCBBCQxx06mGOLNCE2EYXLRs4atHC3IxyuVrTGzyLcOJvkWuXDNi2csW2LJjYgCm8fg/49/P49/fHrfC+Fa1qKhm74nPlz5THDj2CE/FUB+KoHdWuSsE71rhjWEZZseLBh4HB3b8mWoIXg7AodHbKjQgghgEccteFxcMGgITYQ5xt22RxiYrczFyxWtHDPCtcuGeJbmb4WDbIzZ4srZwAKciGD/j6o/j6X8HUceKL5eD4DPbWMVVze53XUcoT8VP34qd75oadmFO+bOw1reM4KQtaOiouAhsBQkEr4uHgYOBQKAgYAEBAwKHg6GhgUFgghNhDnLjy4sWNstyN2zRa0ctMy3DlasVuNwyzY8eTMza43AAqBAS+E/IJF+QSNj3Y+NfMwQlGM6xvWs73vhnjjOUqUlmGjPgzyAIP+Kqb+KqdCZurm4zmZubsnTVVwqKhYvfbrwACE4nIjpx3rWM0YoThGCCNJwiRjCKMUZzrXTx4S7AAhNhGLCzzMGGbMtZMsjNa0wtWi3C2ws1rNhmZY8WJw2xsW4AqTAT+E/IY9+Qx/FjGfDDHGMoWtow4M0YRRjh1a9GnJlxYzFjMWPNVAjWVxnzYcAIP+KDT+KDW6FTrPLjSW+nXhKSbxmJmLomDjw8HWZJxXDv2a34HggITwBihxct61iiQiiiAAARgCMEYEYTrp6s5R8IAhNhDNq3YsHDbKtzMmWFa0xOMi3CyYuVrnG1ys8WXE3zOGIApvIYP+Owb+Owd4OOtdcbqeFcq8Byqo3XGJrvqVgIP+KGT+KGVx8K+jwL7TiazHOc53nN3vHPVxQITwJhvW941RRRinCaEYk414PLjDECE2EN2uZq4wtGa1y1ysVrRqxbrcLNq4Ws2bbIxa4W7DGzbgCoYBLYP+O1j+O1kq9Ituc3m5jEcHgb8Dn0443nHNdc8LjV6AhPxU9fip7NWvVhtGUUJwnVhwsss+bHgnkgzTYqVsmTkAhPA0pY+fWacUUZThFGccOGsYsGLNotKU44ceXg8ecOQAITYRiyZmbPJjyLWrBmzWtGTBgtcNWrlbjx5cjXG5yY8WViAKfCWE/HYt+Ow3DSt7c3JpnjlXBLJTRipklGCcYxngz4EJgIT8UXH4oy9GvVlyQ0Q2U1YsVITjfHe9cNazw1xtsJoAhPBG9O9ZxjOKKMUUYIwnKcJxrl4+uDqAITYRjcsMjPCxbLcePKxWtGzVutcM2+VazyN3LTFmZYmWRmAKZh6D/jri/jrjO3eGhN53x3nNxHKfGxPaAIP+LOz+LO06dfCzVwWU1dRtxrn3nYCE5nElHo5axnCchCE4ThOM8eXozlAhNhDhq2YsW2RstcOcLJa0Ztmi1yyyuFrZm1yZmeTG0y5soApKC4P+Os7+OtnN1uK4aIP+LMj+LK+KqM8XioekQWAQOcxGVw+BQOaAITYRhyOcLFy0YLXDXI1WtG2RotcuHOVazyOWWXM1yOGbFiAKhQEwg/49Yv49X7G+maEssuHg9Na1w1TM8efPrnczUY1HSIwAg/4sbP4shfGHhcJ4MZjN54zzd88ZzWK6cuXLU8Fzu+N+Kzcgg/Q8zjvrfGbzGYuLiJImJiavVzExJK534vszGiE2EOGTHJjYuMa1i4ZsFrRy3xLXOLI1WtW2Jo5aNnONqzZACnUpg/4/Nv4/Nzvrvw54nhGNX5G6u2TYpNZ1t066AIP+LSL+LSMz43XpOs1OZ51xzmYmq5DwrRmOrW/DoITN2pT4OWuFVMihEBCJCMU45enhnLsAITYRkxssLDNjwrcThqyWtHDjEtc5sbJayyNcjZtlZYcrbGAKeSKE/H/h+P/Hdlw8KcIRvPLfPHLKNsFsVsFJXya41rWD/izS/izT3yvbV1GuPnc+U0ub3d5deXNcgIbE0zBxtbDwEHAwCBgoGAIEgYFBoGFhY+tg4Jg4ITYQ5zN8uVmzcrcOXFmWtGDRwtwtMblblwscTNhhyZszRkAKTAyD/j/E/j/F4U7JTvwQg/4tUv4tU/A47lzqr4CGxVOwMjWw8XK1sCigITYQzcNGLHIzYLcWNkwWtMWTItcZWuVazatseXK4zZmjFsAKbB+E/I8Z+R43PLFy9F7VlTJbBaEWPLXLhjK+bVfUg/4noP4noRwi6Ymy0o34nXhvhvOeOYXUXRQZ2uWOGOGFCEMBBHDXsYI4MgAhNhGLFjcZWrNytc42Tda0x48y1xlaZFuJm5c5GzXJiZMswApYEYP+SIT+SHdLM5nd8O/TW9CE/E29+JtXBDExRlOcNM9eLGCGxxSwbAMHAwsDBwcTWx8HBSAhNhGTG1xZW2LKtZZm7Ra0a4mq3E3bOVuPJibZWGPEybscoAqUATCE/JCp+SEFihWLPbSw4JywYeFpyb+FwZY2ElS1MFqQhOc8bHixgIT8Tzn4nn6ypGFr5M+zXHJlwYcWHRr4melayne961nGMJUhirgoAIXZQRW5mmm2+mOayqqjBWRS0yzwxxwwwoRDBChQz4fLkG2AITYRicMmuXC3cLWGJhiWtGLlmtcZGDhbhbNcOJqyZM2DNkAKcCCE/JZd+SzWm1inSFMEoUijWc4xjVj1cei8gIP+Jzz+J0nlV+JesRmb3njnnfWLwxjxMVUYhdtFJHm7aYY4SGCGCFCQwQxy4XLxxQ7IITYRja5W7Vw5xrWWRmwWtHDjMtcMsLVbjcZsjFk2w5GjFwAKcB6E/IzB+RnO8Y56LU1YsmKE548uHPhjCeLNbFSD/ibG/ibP4apqaJTMRNRMbrwZ49d9wIauloBSx8TAQ5AkDAIGAgYCBg4eZpYNAYIAITYRiaZWmLE1arcrRtiWtGjJutc5mrhbhysWzdo3cN3DdmAKUw+D/kX+/kX555zXGKdprVCE/E0B+JmemKGqSmmWXTjxgIbB0DAQNbHw8PCw9jHk8CE2EY8rhtjcM2a3Hjc5VrTGyyrXGPC3W42jZlhzZWLRs4zACmcchPyNTfkan21x2rglozYqJ1z6c+GbBDVmwZiD/io6/io75J6Tq15mLpFTHGvDzz75hd9HJLobZUqCFBDAhIY6dDaZQCE2ENmbFk1cuWy3Hlx5lrRw4arXOHJlW5cLXGyaMGrTExYAClsRg/5Gcv5Gc4vjG2cQ8Sq1gIX4plvimXx0kOGhogjlwMeBwNdIhsaUcHG1sLCwcDBw8XWxMDAWQCE2EMGzbHkc5WC1zlwuFrRxjbLcLjG3WssmTI1zZcjls0agCmccg/5H7v5H787x4fDni8R0rhy1pWXPHUCD/ioK/in/rHC/AnUs5vrvPO7tx7cVwIXaUQM/fHLDDDDBChgIYY6c/fDBiiE2EM2GNq5cMWq3LmcZlrRnharcTBnlW48rTJlatm7FuyZgCmsbg/5JgP5Jl5ut6xw5dMaqZ3nnvnjZHQCD/ipW/ipLjhqdSvjfHrvN2T4FxqdAhsRSMHBX8PBwMCQMAgYCDQMHCy9TBwkDgwAhNhGJk4x48rnEty5Gjda0bt8i3CycNFrVq5YMcWNvlaYWwAprHoT8jhX5HHZxy6MOKlpcCMqzy301yoWyNFKSg/4tAP4s+8M9N1c8enWmmKpGbnrPhtiF11EkuZvllhQwEEMCGCGGGWnVxmeAITYRjwsnLdwycrWrbIxWtMLdutcZmDZa1atWubFhc5WTRkAKVhCD/kcK/kchu88nLGMTUceQhPxZHfixvwZK4pzaZa41xzCGx9Xwc7PxMBCwqLlaWBgJwCE2EYWjjLixZsy1tly4VrTG5aLcTFyzWt8WLE5ysMbJlmbgCm0ehPyQafkg1ZYZtOK8qyvSEaSzWpKUYb4Z5TCE/Foh+LRFKei+qdlqp1w57Z5zhXNeVseIhcVmpJcjXHLHDDDDCQkJDLPqY44M0CE2EOXGNwwaN263ExcMFrRljxLcLDLmW48ebGyaY2GXKzbACnQjhPyTUfkmpx4nAnmgvXTh13vGlMWTJgwUjNnwY4zgg/4syv4sy9bbqr01XBTGY4zd3mZnfLawhd9DC1MscMKCOKGCOKWKGGCEhQw06G+OLEAhNhDlizxNWDFstcNmTFa0cs2i3E0yYVrHNlaMm+XFlx5WwAr2AtsBg/42kP42o2OWPAx4GvI6eB25cNcHCeU9KxheefHrx68ZuCM77+D18Hvz3M4jFWvjxz1uNa4cK1O+fPrnnDWI5Kq7u5uriIi88efPw/D79et7nK98+++dVjl08Lt04dI1HStY4Y1WMzlYrVYqZm8zKcYqrJsio1hhK1xXLVVNZu83WoiLTnOt8qpQg/4iBv4iDbrHXpmrlWWLqoRExaQpSrwITV1EVWI1qsa4Yxy106a1jG99+fPv13lmMp3nM87ubWEJla5mamYmBE1NTjOr1nGYyuM4nETUpuZuClQSzMpikRM8d8d73fGue+Pg9fH7844Vy6eJ25RwjlXDhw1Xhd+y73CD4e14c5zubuJhImJAARKJATABAIktKUJpEzEwIqYRdTKSYmE1MTEgmBSJhEpTEgTEzExMESiYkBEgBEwmCYlEqlEWiZCZm74+7J8IACE2EMsrBszasGC1plzMlrRgzxrcTbCxW5MeTM2bZXLBzhb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762</TotalTime>
  <Words>1802</Words>
  <Application>Microsoft Office PowerPoint</Application>
  <PresentationFormat>On-screen Show (4:3)</PresentationFormat>
  <Paragraphs>679</Paragraphs>
  <Slides>38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Dark 3410</vt:lpstr>
      <vt:lpstr>Assemblers, Linkers, and Loaders</vt:lpstr>
      <vt:lpstr>cs3410 Recap/Quiz</vt:lpstr>
      <vt:lpstr>Review of Program Layout</vt:lpstr>
      <vt:lpstr>Add 1 to 100</vt:lpstr>
      <vt:lpstr>Slide 5</vt:lpstr>
      <vt:lpstr>Globals and Locals</vt:lpstr>
      <vt:lpstr>Globals and Locals</vt:lpstr>
      <vt:lpstr>Globals and Locals</vt:lpstr>
      <vt:lpstr>Big Picture</vt:lpstr>
      <vt:lpstr>Big Picture</vt:lpstr>
      <vt:lpstr>Slide 11</vt:lpstr>
      <vt:lpstr>Big Picture</vt:lpstr>
      <vt:lpstr>Symbols and References</vt:lpstr>
      <vt:lpstr>Object file</vt:lpstr>
      <vt:lpstr>Example</vt:lpstr>
      <vt:lpstr>Objdump disassembly</vt:lpstr>
      <vt:lpstr>Objdump symbols</vt:lpstr>
      <vt:lpstr>Separate Compilation</vt:lpstr>
      <vt:lpstr>Slide 19</vt:lpstr>
      <vt:lpstr>Big Picture</vt:lpstr>
      <vt:lpstr>Linkers</vt:lpstr>
      <vt:lpstr>Linker Example </vt:lpstr>
      <vt:lpstr>Linker Example </vt:lpstr>
      <vt:lpstr>Linker Example </vt:lpstr>
      <vt:lpstr>Object file</vt:lpstr>
      <vt:lpstr>File Formats</vt:lpstr>
      <vt:lpstr>Slide 27</vt:lpstr>
      <vt:lpstr>Big Picture</vt:lpstr>
      <vt:lpstr>Loaders</vt:lpstr>
      <vt:lpstr>Static Libraries</vt:lpstr>
      <vt:lpstr>Shared Libraries</vt:lpstr>
      <vt:lpstr>Direct Function Calls</vt:lpstr>
      <vt:lpstr>Indirect  Function Calls</vt:lpstr>
      <vt:lpstr>Indirect  Function Calls</vt:lpstr>
      <vt:lpstr>Dynamic  Linking</vt:lpstr>
      <vt:lpstr>Big Picture</vt:lpstr>
      <vt:lpstr>Dynamic Shared Objects</vt:lpstr>
      <vt:lpstr>Static and Dynamic Linking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</dc:title>
  <dc:creator>Kevin Walsh</dc:creator>
  <cp:lastModifiedBy>Kevin Walsh</cp:lastModifiedBy>
  <cp:revision>189</cp:revision>
  <dcterms:created xsi:type="dcterms:W3CDTF">2010-02-19T22:50:05Z</dcterms:created>
  <dcterms:modified xsi:type="dcterms:W3CDTF">2011-03-15T21:18:55Z</dcterms:modified>
</cp:coreProperties>
</file>