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heme/theme3.xml" ContentType="application/vnd.openxmlformats-officedocument.them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2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3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4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5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6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7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8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9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11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12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13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4"/>
  </p:notesMasterIdLst>
  <p:sldIdLst>
    <p:sldId id="340" r:id="rId3"/>
    <p:sldId id="343" r:id="rId4"/>
    <p:sldId id="344" r:id="rId5"/>
    <p:sldId id="342" r:id="rId6"/>
    <p:sldId id="314" r:id="rId7"/>
    <p:sldId id="313" r:id="rId8"/>
    <p:sldId id="315" r:id="rId9"/>
    <p:sldId id="316" r:id="rId10"/>
    <p:sldId id="257" r:id="rId11"/>
    <p:sldId id="291" r:id="rId12"/>
    <p:sldId id="292" r:id="rId13"/>
    <p:sldId id="296" r:id="rId14"/>
    <p:sldId id="260" r:id="rId15"/>
    <p:sldId id="297" r:id="rId16"/>
    <p:sldId id="298" r:id="rId17"/>
    <p:sldId id="299" r:id="rId18"/>
    <p:sldId id="317" r:id="rId19"/>
    <p:sldId id="318" r:id="rId20"/>
    <p:sldId id="319" r:id="rId21"/>
    <p:sldId id="320" r:id="rId22"/>
    <p:sldId id="321" r:id="rId23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7" autoAdjust="0"/>
    <p:restoredTop sz="87284" autoAdjust="0"/>
  </p:normalViewPr>
  <p:slideViewPr>
    <p:cSldViewPr>
      <p:cViewPr varScale="1">
        <p:scale>
          <a:sx n="85" d="100"/>
          <a:sy n="85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tags" Target="tags/tag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2A9E9-BD0C-4D20-AA02-9B036352FB8F}" type="datetimeFigureOut">
              <a:rPr lang="en-US" smtClean="0"/>
              <a:pPr/>
              <a:t>3/3/11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8023-2F2A-4EC4-99A5-752A5F971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2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memory look like when program</a:t>
            </a:r>
            <a:r>
              <a:rPr lang="en-US" baseline="0" dirty="0" smtClean="0"/>
              <a:t> is running?</a:t>
            </a:r>
            <a:endParaRPr lang="en-US" dirty="0" smtClean="0"/>
          </a:p>
          <a:p>
            <a:r>
              <a:rPr lang="en-US" dirty="0" smtClean="0"/>
              <a:t>OS reserved space</a:t>
            </a:r>
          </a:p>
          <a:p>
            <a:r>
              <a:rPr lang="en-US" dirty="0" smtClean="0"/>
              <a:t>stack: function local </a:t>
            </a:r>
            <a:r>
              <a:rPr lang="en-US" dirty="0" err="1" smtClean="0"/>
              <a:t>vars</a:t>
            </a:r>
            <a:r>
              <a:rPr lang="en-US" dirty="0" smtClean="0"/>
              <a:t> and </a:t>
            </a:r>
            <a:r>
              <a:rPr lang="en-US" dirty="0" err="1" smtClean="0"/>
              <a:t>args</a:t>
            </a:r>
            <a:endParaRPr lang="en-US" dirty="0" smtClean="0"/>
          </a:p>
          <a:p>
            <a:r>
              <a:rPr lang="en-US" dirty="0" smtClean="0"/>
              <a:t>heap: vector object (8 bytes)</a:t>
            </a:r>
          </a:p>
          <a:p>
            <a:r>
              <a:rPr lang="en-US" dirty="0" smtClean="0"/>
              <a:t>data:</a:t>
            </a:r>
            <a:r>
              <a:rPr lang="en-US" baseline="0" dirty="0" smtClean="0"/>
              <a:t> strings, pi</a:t>
            </a:r>
            <a:endParaRPr lang="en-US" dirty="0" smtClean="0"/>
          </a:p>
          <a:p>
            <a:r>
              <a:rPr lang="en-US" dirty="0" smtClean="0"/>
              <a:t>text:</a:t>
            </a:r>
            <a:r>
              <a:rPr lang="en-US" baseline="0" dirty="0" smtClean="0"/>
              <a:t> assembly</a:t>
            </a:r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7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r>
              <a:rPr lang="en-US" dirty="0" smtClean="0"/>
              <a:t>note: C allows passing </a:t>
            </a:r>
            <a:r>
              <a:rPr lang="en-US" dirty="0" err="1" smtClean="0"/>
              <a:t>struct</a:t>
            </a:r>
            <a:r>
              <a:rPr lang="en-US" dirty="0" smtClean="0"/>
              <a:t> as argument (usually bad… only okay for smallish </a:t>
            </a:r>
            <a:r>
              <a:rPr lang="en-US" dirty="0" err="1" smtClean="0"/>
              <a:t>structs</a:t>
            </a:r>
            <a:r>
              <a:rPr lang="en-US" dirty="0" smtClean="0"/>
              <a:t>)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note: Pointers usually 32 bits.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stack frame: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args</a:t>
            </a:r>
            <a:r>
              <a:rPr lang="en-US" baseline="0" dirty="0" smtClean="0"/>
              <a:t> in current frame, max’s frame below</a:t>
            </a:r>
          </a:p>
          <a:p>
            <a:r>
              <a:rPr lang="en-US" baseline="0" dirty="0" smtClean="0"/>
              <a:t>right-to-right push (important soon, for </a:t>
            </a:r>
            <a:r>
              <a:rPr lang="en-US" baseline="0" dirty="0" err="1" smtClean="0"/>
              <a:t>varargs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problem: we said stack should be pre-allocated… cross out the stack manipulations</a:t>
            </a:r>
          </a:p>
          <a:p>
            <a:r>
              <a:rPr lang="en-US" baseline="0" dirty="0" smtClean="0"/>
              <a:t>Q: what about variable argument lists?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problem: special case code in </a:t>
            </a:r>
            <a:r>
              <a:rPr lang="en-US" baseline="0" dirty="0" err="1" smtClean="0"/>
              <a:t>printf</a:t>
            </a:r>
            <a:endParaRPr lang="en-US" baseline="0" dirty="0" smtClean="0"/>
          </a:p>
          <a:p>
            <a:r>
              <a:rPr lang="en-US" baseline="0" dirty="0" smtClean="0"/>
              <a:t>first attempt: put everything on stack (for </a:t>
            </a:r>
            <a:r>
              <a:rPr lang="en-US" baseline="0" dirty="0" err="1" smtClean="0"/>
              <a:t>varargs</a:t>
            </a:r>
            <a:r>
              <a:rPr lang="en-US" baseline="0" dirty="0" smtClean="0"/>
              <a:t>): too slow (or special case in caller)</a:t>
            </a:r>
          </a:p>
          <a:p>
            <a:r>
              <a:rPr lang="en-US" baseline="0" dirty="0" smtClean="0"/>
              <a:t>better: reserve space on stack for all </a:t>
            </a:r>
            <a:r>
              <a:rPr lang="en-US" baseline="0" dirty="0" err="1" smtClean="0"/>
              <a:t>args</a:t>
            </a:r>
            <a:r>
              <a:rPr lang="en-US" baseline="0" dirty="0" smtClean="0"/>
              <a:t>, but put first 4 in registers… make 6 slots, adjust 0,4 offsets</a:t>
            </a:r>
          </a:p>
          <a:p>
            <a:r>
              <a:rPr lang="en-US" baseline="0" dirty="0" smtClean="0"/>
              <a:t>caller: </a:t>
            </a:r>
            <a:r>
              <a:rPr lang="en-US" baseline="0" dirty="0" err="1" smtClean="0"/>
              <a:t>varargs</a:t>
            </a:r>
            <a:r>
              <a:rPr lang="en-US" baseline="0" dirty="0" smtClean="0"/>
              <a:t> can just push everything onto stack first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7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arguments</a:t>
            </a:r>
            <a:r>
              <a:rPr lang="en-US" baseline="0" dirty="0" smtClean="0"/>
              <a:t> are in caller’s frame, not </a:t>
            </a:r>
            <a:r>
              <a:rPr lang="en-US" baseline="0" dirty="0" err="1" smtClean="0"/>
              <a:t>callee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lessons: </a:t>
            </a:r>
          </a:p>
          <a:p>
            <a:r>
              <a:rPr lang="en-US" dirty="0" smtClean="0"/>
              <a:t>need “.global” directive</a:t>
            </a:r>
          </a:p>
          <a:p>
            <a:r>
              <a:rPr lang="en-US" dirty="0" smtClean="0"/>
              <a:t>starting to need conventions:</a:t>
            </a:r>
          </a:p>
          <a:p>
            <a:r>
              <a:rPr lang="en-US" dirty="0" smtClean="0"/>
              <a:t> - where</a:t>
            </a:r>
            <a:r>
              <a:rPr lang="en-US" baseline="0" dirty="0" smtClean="0"/>
              <a:t> to put function arguments</a:t>
            </a:r>
          </a:p>
          <a:p>
            <a:r>
              <a:rPr lang="en-US" baseline="0" dirty="0" smtClean="0"/>
              <a:t> - where to put return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step through, then ask what is broken</a:t>
            </a:r>
          </a:p>
          <a:p>
            <a:r>
              <a:rPr lang="en-US" baseline="0" dirty="0" smtClean="0"/>
              <a:t>lessons:</a:t>
            </a:r>
          </a:p>
          <a:p>
            <a:r>
              <a:rPr lang="en-US" baseline="0" dirty="0" smtClean="0"/>
              <a:t>string data goes elsewhere</a:t>
            </a:r>
          </a:p>
          <a:p>
            <a:r>
              <a:rPr lang="en-US" baseline="0" dirty="0" smtClean="0"/>
              <a:t>definitely need conventions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 - where</a:t>
            </a:r>
            <a:r>
              <a:rPr lang="en-US" baseline="0" dirty="0" smtClean="0"/>
              <a:t> to put function arguments</a:t>
            </a:r>
          </a:p>
          <a:p>
            <a:r>
              <a:rPr lang="en-US" baseline="0" dirty="0" smtClean="0"/>
              <a:t> - where to put return value</a:t>
            </a:r>
          </a:p>
          <a:p>
            <a:r>
              <a:rPr lang="en-US" baseline="0" dirty="0" smtClean="0"/>
              <a:t> - which functions modify which registers</a:t>
            </a:r>
          </a:p>
          <a:p>
            <a:r>
              <a:rPr lang="en-US" baseline="0" dirty="0" smtClean="0"/>
              <a:t> - where to save registers?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main calls prompt and test, test calls 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 and print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$at? BLT </a:t>
            </a:r>
            <a:r>
              <a:rPr lang="en-US" dirty="0" err="1" smtClean="0"/>
              <a:t>psuedo</a:t>
            </a:r>
            <a:r>
              <a:rPr lang="en-US" dirty="0" smtClean="0"/>
              <a:t>-instruction and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do code for main</a:t>
            </a:r>
          </a:p>
          <a:p>
            <a:r>
              <a:rPr lang="en-US" baseline="0" dirty="0" smtClean="0"/>
              <a:t>Q: what happens to $</a:t>
            </a:r>
            <a:r>
              <a:rPr lang="en-US" baseline="0" dirty="0" err="1" smtClean="0"/>
              <a:t>ra</a:t>
            </a:r>
            <a:r>
              <a:rPr lang="en-US" baseline="0" dirty="0" smtClean="0"/>
              <a:t> of main? and r16 during second call to ask? </a:t>
            </a:r>
          </a:p>
          <a:p>
            <a:r>
              <a:rPr lang="en-US" baseline="0" dirty="0" smtClean="0"/>
              <a:t>A: (potentially) clobbered: use a call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47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1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show frame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slideMaster" Target="../slideMasters/slideMaster2.xml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Kevin Walsh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2010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3/3/11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CA1-DDEF-4FC1-9E49-20ABC572E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Copyright Hakim Weatherspoon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5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  <a:latin typeface="Calibri"/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  <a:latin typeface="Calibri"/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  <a:latin typeface="Calibri"/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  <a:latin typeface="Calibri"/>
              </a:rPr>
              <a:t>Cornell University</a:t>
            </a:r>
            <a:endParaRPr lang="en-US" sz="2700" dirty="0">
              <a:solidFill>
                <a:srgbClr val="898989"/>
              </a:solidFill>
              <a:latin typeface="Calibri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3/3/11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3/3/11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3/3/11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3/3/11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3/3/11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3/3/11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3/3/11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3/3/11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3/3/11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3/3/11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3/3/11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3/3/11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5.xml"/><Relationship Id="rId14" Type="http://schemas.openxmlformats.org/officeDocument/2006/relationships/theme" Target="../theme/theme2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DAD8180-0208-4416-817E-A92D59F702ED}" type="datetimeFigureOut">
              <a:rPr lang="en-US" smtClean="0"/>
              <a:pPr/>
              <a:t>3/3/11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C2E8CA1-DDEF-4FC1-9E49-20ABC572EB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0" y="4572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3/3/11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81000" y="5842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4" Type="http://schemas.openxmlformats.org/officeDocument/2006/relationships/slideLayout" Target="../slideLayouts/slideLayout13.xml"/><Relationship Id="rId5" Type="http://schemas.openxmlformats.org/officeDocument/2006/relationships/image" Target="../media/image2.emf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<Relationship Id="rId1" Type="http://schemas.openxmlformats.org/officeDocument/2006/relationships/tags" Target="../tags/tag76.xml"/><Relationship Id="rId2" Type="http://schemas.openxmlformats.org/officeDocument/2006/relationships/tags" Target="../tags/tag7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4" Type="http://schemas.openxmlformats.org/officeDocument/2006/relationships/tags" Target="../tags/tag81.xml"/><Relationship Id="rId5" Type="http://schemas.openxmlformats.org/officeDocument/2006/relationships/slideLayout" Target="../slideLayouts/slideLayout6.xml"/><Relationship Id="rId6" Type="http://schemas.openxmlformats.org/officeDocument/2006/relationships/notesSlide" Target="../notesSlides/notesSlide5.xml"/><Relationship Id="rId1" Type="http://schemas.openxmlformats.org/officeDocument/2006/relationships/tags" Target="../tags/tag78.xml"/><Relationship Id="rId2" Type="http://schemas.openxmlformats.org/officeDocument/2006/relationships/tags" Target="../tags/tag7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4" Type="http://schemas.openxmlformats.org/officeDocument/2006/relationships/tags" Target="../tags/tag85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6.xml"/><Relationship Id="rId1" Type="http://schemas.openxmlformats.org/officeDocument/2006/relationships/tags" Target="../tags/tag82.xml"/><Relationship Id="rId2" Type="http://schemas.openxmlformats.org/officeDocument/2006/relationships/tags" Target="../tags/tag8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7.xml"/><Relationship Id="rId1" Type="http://schemas.openxmlformats.org/officeDocument/2006/relationships/tags" Target="../tags/tag86.xml"/><Relationship Id="rId2" Type="http://schemas.openxmlformats.org/officeDocument/2006/relationships/tags" Target="../tags/tag87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tags" Target="../tags/tag99.xml"/><Relationship Id="rId12" Type="http://schemas.openxmlformats.org/officeDocument/2006/relationships/tags" Target="../tags/tag100.xml"/><Relationship Id="rId13" Type="http://schemas.openxmlformats.org/officeDocument/2006/relationships/tags" Target="../tags/tag101.xml"/><Relationship Id="rId14" Type="http://schemas.openxmlformats.org/officeDocument/2006/relationships/tags" Target="../tags/tag102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8.xml"/><Relationship Id="rId1" Type="http://schemas.openxmlformats.org/officeDocument/2006/relationships/tags" Target="../tags/tag89.xml"/><Relationship Id="rId2" Type="http://schemas.openxmlformats.org/officeDocument/2006/relationships/tags" Target="../tags/tag90.xml"/><Relationship Id="rId3" Type="http://schemas.openxmlformats.org/officeDocument/2006/relationships/tags" Target="../tags/tag91.xml"/><Relationship Id="rId4" Type="http://schemas.openxmlformats.org/officeDocument/2006/relationships/tags" Target="../tags/tag92.xml"/><Relationship Id="rId5" Type="http://schemas.openxmlformats.org/officeDocument/2006/relationships/tags" Target="../tags/tag93.xml"/><Relationship Id="rId6" Type="http://schemas.openxmlformats.org/officeDocument/2006/relationships/tags" Target="../tags/tag94.xml"/><Relationship Id="rId7" Type="http://schemas.openxmlformats.org/officeDocument/2006/relationships/tags" Target="../tags/tag95.xml"/><Relationship Id="rId8" Type="http://schemas.openxmlformats.org/officeDocument/2006/relationships/tags" Target="../tags/tag96.xml"/><Relationship Id="rId9" Type="http://schemas.openxmlformats.org/officeDocument/2006/relationships/tags" Target="../tags/tag97.xml"/><Relationship Id="rId10" Type="http://schemas.openxmlformats.org/officeDocument/2006/relationships/tags" Target="../tags/tag9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4" Type="http://schemas.openxmlformats.org/officeDocument/2006/relationships/tags" Target="../tags/tag106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9.xml"/><Relationship Id="rId1" Type="http://schemas.openxmlformats.org/officeDocument/2006/relationships/tags" Target="../tags/tag103.xml"/><Relationship Id="rId2" Type="http://schemas.openxmlformats.org/officeDocument/2006/relationships/tags" Target="../tags/tag10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07.xml"/><Relationship Id="rId2" Type="http://schemas.openxmlformats.org/officeDocument/2006/relationships/tags" Target="../tags/tag108.xml"/><Relationship Id="rId3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0.xml"/><Relationship Id="rId1" Type="http://schemas.openxmlformats.org/officeDocument/2006/relationships/tags" Target="../tags/tag109.xml"/><Relationship Id="rId2" Type="http://schemas.openxmlformats.org/officeDocument/2006/relationships/tags" Target="../tags/tag1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4" Type="http://schemas.openxmlformats.org/officeDocument/2006/relationships/tags" Target="../tags/tag114.xml"/><Relationship Id="rId5" Type="http://schemas.openxmlformats.org/officeDocument/2006/relationships/tags" Target="../tags/tag115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11.xml"/><Relationship Id="rId1" Type="http://schemas.openxmlformats.org/officeDocument/2006/relationships/tags" Target="../tags/tag111.xml"/><Relationship Id="rId2" Type="http://schemas.openxmlformats.org/officeDocument/2006/relationships/tags" Target="../tags/tag1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4" Type="http://schemas.openxmlformats.org/officeDocument/2006/relationships/tags" Target="../tags/tag119.xml"/><Relationship Id="rId5" Type="http://schemas.openxmlformats.org/officeDocument/2006/relationships/tags" Target="../tags/tag120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12.xml"/><Relationship Id="rId1" Type="http://schemas.openxmlformats.org/officeDocument/2006/relationships/tags" Target="../tags/tag116.xml"/><Relationship Id="rId2" Type="http://schemas.openxmlformats.org/officeDocument/2006/relationships/tags" Target="../tags/tag1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1.xml"/><Relationship Id="rId2" Type="http://schemas.openxmlformats.org/officeDocument/2006/relationships/slideLayout" Target="../slideLayouts/slideLayout15.xml"/><Relationship Id="rId3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3.xml"/><Relationship Id="rId1" Type="http://schemas.openxmlformats.org/officeDocument/2006/relationships/tags" Target="../tags/tag121.xml"/><Relationship Id="rId2" Type="http://schemas.openxmlformats.org/officeDocument/2006/relationships/tags" Target="../tags/tag1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4.xml"/><Relationship Id="rId1" Type="http://schemas.openxmlformats.org/officeDocument/2006/relationships/tags" Target="../tags/tag123.xml"/><Relationship Id="rId2" Type="http://schemas.openxmlformats.org/officeDocument/2006/relationships/tags" Target="../tags/tag1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2.xml"/><Relationship Id="rId2" Type="http://schemas.openxmlformats.org/officeDocument/2006/relationships/slideLayout" Target="../slideLayouts/slideLayout15.xml"/><Relationship Id="rId3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4" Type="http://schemas.openxmlformats.org/officeDocument/2006/relationships/tags" Target="../tags/tag36.xml"/><Relationship Id="rId5" Type="http://schemas.openxmlformats.org/officeDocument/2006/relationships/tags" Target="../tags/tag37.xml"/><Relationship Id="rId6" Type="http://schemas.openxmlformats.org/officeDocument/2006/relationships/tags" Target="../tags/tag38.xml"/><Relationship Id="rId7" Type="http://schemas.openxmlformats.org/officeDocument/2006/relationships/tags" Target="../tags/tag39.xml"/><Relationship Id="rId8" Type="http://schemas.openxmlformats.org/officeDocument/2006/relationships/tags" Target="../tags/tag40.xml"/><Relationship Id="rId9" Type="http://schemas.openxmlformats.org/officeDocument/2006/relationships/slideLayout" Target="../slideLayouts/slideLayout6.xml"/><Relationship Id="rId10" Type="http://schemas.openxmlformats.org/officeDocument/2006/relationships/notesSlide" Target="../notesSlides/notesSlide1.xml"/><Relationship Id="rId1" Type="http://schemas.openxmlformats.org/officeDocument/2006/relationships/tags" Target="../tags/tag33.xml"/><Relationship Id="rId2" Type="http://schemas.openxmlformats.org/officeDocument/2006/relationships/tags" Target="../tags/tag34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49.xml"/><Relationship Id="rId20" Type="http://schemas.openxmlformats.org/officeDocument/2006/relationships/slideLayout" Target="../slideLayouts/slideLayout2.xml"/><Relationship Id="rId10" Type="http://schemas.openxmlformats.org/officeDocument/2006/relationships/tags" Target="../tags/tag50.xml"/><Relationship Id="rId11" Type="http://schemas.openxmlformats.org/officeDocument/2006/relationships/tags" Target="../tags/tag51.xml"/><Relationship Id="rId12" Type="http://schemas.openxmlformats.org/officeDocument/2006/relationships/tags" Target="../tags/tag52.xml"/><Relationship Id="rId13" Type="http://schemas.openxmlformats.org/officeDocument/2006/relationships/tags" Target="../tags/tag53.xml"/><Relationship Id="rId14" Type="http://schemas.openxmlformats.org/officeDocument/2006/relationships/tags" Target="../tags/tag54.xml"/><Relationship Id="rId15" Type="http://schemas.openxmlformats.org/officeDocument/2006/relationships/tags" Target="../tags/tag55.xml"/><Relationship Id="rId16" Type="http://schemas.openxmlformats.org/officeDocument/2006/relationships/tags" Target="../tags/tag56.xml"/><Relationship Id="rId17" Type="http://schemas.openxmlformats.org/officeDocument/2006/relationships/tags" Target="../tags/tag57.xml"/><Relationship Id="rId18" Type="http://schemas.openxmlformats.org/officeDocument/2006/relationships/tags" Target="../tags/tag58.xml"/><Relationship Id="rId19" Type="http://schemas.openxmlformats.org/officeDocument/2006/relationships/tags" Target="../tags/tag59.xml"/><Relationship Id="rId1" Type="http://schemas.openxmlformats.org/officeDocument/2006/relationships/tags" Target="../tags/tag41.xml"/><Relationship Id="rId2" Type="http://schemas.openxmlformats.org/officeDocument/2006/relationships/tags" Target="../tags/tag42.xml"/><Relationship Id="rId3" Type="http://schemas.openxmlformats.org/officeDocument/2006/relationships/tags" Target="../tags/tag43.xml"/><Relationship Id="rId4" Type="http://schemas.openxmlformats.org/officeDocument/2006/relationships/tags" Target="../tags/tag44.xml"/><Relationship Id="rId5" Type="http://schemas.openxmlformats.org/officeDocument/2006/relationships/tags" Target="../tags/tag45.xml"/><Relationship Id="rId6" Type="http://schemas.openxmlformats.org/officeDocument/2006/relationships/tags" Target="../tags/tag46.xml"/><Relationship Id="rId7" Type="http://schemas.openxmlformats.org/officeDocument/2006/relationships/tags" Target="../tags/tag47.xml"/><Relationship Id="rId8" Type="http://schemas.openxmlformats.org/officeDocument/2006/relationships/tags" Target="../tags/tag4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4" Type="http://schemas.openxmlformats.org/officeDocument/2006/relationships/tags" Target="../tags/tag63.xml"/><Relationship Id="rId5" Type="http://schemas.openxmlformats.org/officeDocument/2006/relationships/tags" Target="../tags/tag64.xml"/><Relationship Id="rId6" Type="http://schemas.openxmlformats.org/officeDocument/2006/relationships/tags" Target="../tags/tag65.xml"/><Relationship Id="rId7" Type="http://schemas.openxmlformats.org/officeDocument/2006/relationships/tags" Target="../tags/tag66.xml"/><Relationship Id="rId8" Type="http://schemas.openxmlformats.org/officeDocument/2006/relationships/slideLayout" Target="../slideLayouts/slideLayout6.xml"/><Relationship Id="rId9" Type="http://schemas.openxmlformats.org/officeDocument/2006/relationships/notesSlide" Target="../notesSlides/notesSlide2.xml"/><Relationship Id="rId1" Type="http://schemas.openxmlformats.org/officeDocument/2006/relationships/tags" Target="../tags/tag60.xml"/><Relationship Id="rId2" Type="http://schemas.openxmlformats.org/officeDocument/2006/relationships/tags" Target="../tags/tag6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4" Type="http://schemas.openxmlformats.org/officeDocument/2006/relationships/tags" Target="../tags/tag70.xml"/><Relationship Id="rId5" Type="http://schemas.openxmlformats.org/officeDocument/2006/relationships/tags" Target="../tags/tag71.xml"/><Relationship Id="rId6" Type="http://schemas.openxmlformats.org/officeDocument/2006/relationships/tags" Target="../tags/tag72.xml"/><Relationship Id="rId7" Type="http://schemas.openxmlformats.org/officeDocument/2006/relationships/slideLayout" Target="../slideLayouts/slideLayout6.xml"/><Relationship Id="rId8" Type="http://schemas.openxmlformats.org/officeDocument/2006/relationships/notesSlide" Target="../notesSlides/notesSlide3.xml"/><Relationship Id="rId1" Type="http://schemas.openxmlformats.org/officeDocument/2006/relationships/tags" Target="../tags/tag67.xml"/><Relationship Id="rId2" Type="http://schemas.openxmlformats.org/officeDocument/2006/relationships/tags" Target="../tags/tag6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73.xml"/><Relationship Id="rId2" Type="http://schemas.openxmlformats.org/officeDocument/2006/relationships/tags" Target="../tags/tag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2011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096000"/>
            <a:ext cx="2256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/>
                <a:cs typeface="Calibri"/>
              </a:rPr>
              <a:t>See P&amp;H 2.8 and </a:t>
            </a:r>
            <a:r>
              <a:rPr lang="en-US" dirty="0">
                <a:solidFill>
                  <a:srgbClr val="FFFF00"/>
                </a:solidFill>
                <a:latin typeface="Calibri"/>
                <a:cs typeface="Calibri"/>
              </a:rPr>
              <a:t>2.12 </a:t>
            </a:r>
          </a:p>
        </p:txBody>
      </p:sp>
      <p:pic>
        <p:nvPicPr>
          <p:cNvPr id="4" name="CP3 Ink 8ed3e0ef-e21b-4c14-bfac-b88316bff19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234" y="5967900"/>
            <a:ext cx="254251" cy="32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002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onsolas" pitchFamily="49" charset="0"/>
              </a:rPr>
              <a:t>void main() {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x = ask(“x?”);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y = ask(“y?”);</a:t>
            </a:r>
          </a:p>
          <a:p>
            <a:r>
              <a:rPr lang="en-US" sz="2400" dirty="0" smtClean="0">
                <a:latin typeface="Consolas" pitchFamily="49" charset="0"/>
              </a:rPr>
              <a:t>	test(x, y);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void test(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x, 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y) {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d = </a:t>
            </a:r>
            <a:r>
              <a:rPr lang="en-US" sz="2400" dirty="0" err="1" smtClean="0">
                <a:latin typeface="Consolas" pitchFamily="49" charset="0"/>
              </a:rPr>
              <a:t>sqrt</a:t>
            </a:r>
            <a:r>
              <a:rPr lang="en-US" sz="2400" dirty="0" smtClean="0">
                <a:latin typeface="Consolas" pitchFamily="49" charset="0"/>
              </a:rPr>
              <a:t>(x*x + y*y);</a:t>
            </a:r>
          </a:p>
          <a:p>
            <a:r>
              <a:rPr lang="en-US" sz="2400" dirty="0" smtClean="0">
                <a:latin typeface="Consolas" pitchFamily="49" charset="0"/>
              </a:rPr>
              <a:t>	if (d == 1)</a:t>
            </a:r>
          </a:p>
          <a:p>
            <a:r>
              <a:rPr lang="en-US" sz="2400" dirty="0" smtClean="0">
                <a:latin typeface="Consolas" pitchFamily="49" charset="0"/>
              </a:rPr>
              <a:t>		print(“unit”);</a:t>
            </a:r>
          </a:p>
          <a:p>
            <a:r>
              <a:rPr lang="en-US" sz="2400" dirty="0" smtClean="0">
                <a:latin typeface="Consolas" pitchFamily="49" charset="0"/>
              </a:rPr>
              <a:t>	return d;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MIPS Register Conventions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2400838"/>
              </p:ext>
            </p:extLst>
          </p:nvPr>
        </p:nvGraphicFramePr>
        <p:xfrm>
          <a:off x="228600" y="547935"/>
          <a:ext cx="3733800" cy="615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43230292"/>
              </p:ext>
            </p:extLst>
          </p:nvPr>
        </p:nvGraphicFramePr>
        <p:xfrm>
          <a:off x="4038600" y="547934"/>
          <a:ext cx="4114800" cy="615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for OS 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60683535"/>
              </p:ext>
            </p:extLst>
          </p:nvPr>
        </p:nvGraphicFramePr>
        <p:xfrm>
          <a:off x="228600" y="1327150"/>
          <a:ext cx="3733800" cy="245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Example: Invoke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219200"/>
            <a:ext cx="8686800" cy="5791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nsolas" pitchFamily="49" charset="0"/>
              </a:rPr>
              <a:t>void main() {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x = ask(“x?”);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y = ask(“y?”);</a:t>
            </a:r>
          </a:p>
          <a:p>
            <a:r>
              <a:rPr lang="en-US" sz="2400" dirty="0" smtClean="0">
                <a:latin typeface="Consolas" pitchFamily="49" charset="0"/>
              </a:rPr>
              <a:t>	test(x, y);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152400" y="4419600"/>
            <a:ext cx="2362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accent4"/>
                </a:solidFill>
              </a:rPr>
              <a:t>LA $a0, </a:t>
            </a:r>
            <a:r>
              <a:rPr lang="en-US" sz="1400" dirty="0" err="1" smtClean="0">
                <a:solidFill>
                  <a:schemeClr val="accent4"/>
                </a:solidFill>
              </a:rPr>
              <a:t>strX</a:t>
            </a:r>
            <a:endParaRPr lang="en-US" sz="1400" dirty="0" smtClean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en-US" sz="1400" dirty="0" smtClean="0">
                <a:solidFill>
                  <a:schemeClr val="accent4"/>
                </a:solidFill>
              </a:rPr>
              <a:t>JAL ask # result in $v0</a:t>
            </a:r>
          </a:p>
          <a:p>
            <a:r>
              <a:rPr lang="en-US" sz="1400" b="1" dirty="0" smtClean="0">
                <a:solidFill>
                  <a:schemeClr val="accent4"/>
                </a:solidFill>
              </a:rPr>
              <a:t>MOVE r16, $v0</a:t>
            </a:r>
          </a:p>
          <a:p>
            <a:r>
              <a:rPr lang="en-US" sz="1400" dirty="0" smtClean="0">
                <a:solidFill>
                  <a:schemeClr val="accent4"/>
                </a:solidFill>
              </a:rPr>
              <a:t>LA $a0, </a:t>
            </a:r>
            <a:r>
              <a:rPr lang="en-US" sz="1400" dirty="0" err="1" smtClean="0">
                <a:solidFill>
                  <a:schemeClr val="accent4"/>
                </a:solidFill>
              </a:rPr>
              <a:t>strY</a:t>
            </a:r>
            <a:endParaRPr lang="en-US" sz="1400" dirty="0" smtClean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en-US" sz="1400" dirty="0" smtClean="0">
                <a:solidFill>
                  <a:schemeClr val="accent4"/>
                </a:solidFill>
              </a:rPr>
              <a:t>JAL ask # result in $v0</a:t>
            </a:r>
          </a:p>
          <a:p>
            <a:r>
              <a:rPr lang="en-US" sz="1400" b="1" dirty="0" smtClean="0">
                <a:solidFill>
                  <a:schemeClr val="accent4"/>
                </a:solidFill>
              </a:rPr>
              <a:t>MOVE r17, $v0</a:t>
            </a:r>
          </a:p>
          <a:p>
            <a:r>
              <a:rPr lang="en-US" sz="1400" b="1" dirty="0" smtClean="0">
                <a:solidFill>
                  <a:schemeClr val="accent4"/>
                </a:solidFill>
              </a:rPr>
              <a:t>MOVE $a0, r16</a:t>
            </a:r>
          </a:p>
          <a:p>
            <a:r>
              <a:rPr lang="en-US" sz="1400" b="1" dirty="0" smtClean="0">
                <a:solidFill>
                  <a:schemeClr val="accent4"/>
                </a:solidFill>
              </a:rPr>
              <a:t>MOVE $a1, r17</a:t>
            </a:r>
          </a:p>
          <a:p>
            <a:r>
              <a:rPr lang="en-US" sz="1400" b="1" dirty="0" smtClean="0">
                <a:solidFill>
                  <a:schemeClr val="accent4"/>
                </a:solidFill>
              </a:rPr>
              <a:t>JAL test # no result</a:t>
            </a:r>
          </a:p>
          <a:p>
            <a:r>
              <a:rPr lang="en-US" sz="1400" b="1" dirty="0" smtClean="0">
                <a:solidFill>
                  <a:schemeClr val="accent4"/>
                </a:solidFill>
              </a:rPr>
              <a:t>JR $</a:t>
            </a:r>
            <a:r>
              <a:rPr lang="en-US" sz="1400" b="1" dirty="0" err="1" smtClean="0">
                <a:solidFill>
                  <a:schemeClr val="accent4"/>
                </a:solidFill>
              </a:rPr>
              <a:t>ra</a:t>
            </a:r>
            <a:endParaRPr lang="en-US" sz="1400" b="1" dirty="0" smtClean="0">
              <a:solidFill>
                <a:schemeClr val="accent4"/>
              </a:solidFill>
            </a:endParaRPr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4343400" y="685800"/>
            <a:ext cx="457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main:</a:t>
            </a:r>
          </a:p>
          <a:p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LA $a0,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strX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JAL ask # result in $v0</a:t>
            </a:r>
          </a:p>
          <a:p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LA $a0,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strY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JAL ask # result in $v0</a:t>
            </a:r>
          </a:p>
          <a:p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6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30464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685800"/>
            <a:ext cx="5943600" cy="6172200"/>
          </a:xfrm>
        </p:spPr>
        <p:txBody>
          <a:bodyPr/>
          <a:lstStyle/>
          <a:p>
            <a:r>
              <a:rPr lang="en-US" i="1" dirty="0" smtClean="0">
                <a:solidFill>
                  <a:schemeClr val="accent1"/>
                </a:solidFill>
              </a:rPr>
              <a:t>Call stack</a:t>
            </a:r>
            <a:r>
              <a:rPr lang="en-US" i="1" dirty="0" smtClean="0"/>
              <a:t> </a:t>
            </a:r>
          </a:p>
          <a:p>
            <a:pPr lvl="1"/>
            <a:r>
              <a:rPr lang="en-US" dirty="0" smtClean="0"/>
              <a:t>contains </a:t>
            </a:r>
            <a:r>
              <a:rPr lang="en-US" i="1" dirty="0" smtClean="0">
                <a:solidFill>
                  <a:schemeClr val="accent1"/>
                </a:solidFill>
              </a:rPr>
              <a:t>activation records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(aka </a:t>
            </a:r>
            <a:r>
              <a:rPr lang="en-US" i="1" dirty="0" smtClean="0">
                <a:solidFill>
                  <a:schemeClr val="accent1"/>
                </a:solidFill>
              </a:rPr>
              <a:t>stack frames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One for each function invocation:</a:t>
            </a:r>
          </a:p>
          <a:p>
            <a:pPr lvl="1"/>
            <a:r>
              <a:rPr lang="en-US" dirty="0" smtClean="0"/>
              <a:t>saved return address</a:t>
            </a:r>
          </a:p>
          <a:p>
            <a:pPr lvl="1"/>
            <a:r>
              <a:rPr lang="en-US" dirty="0" smtClean="0"/>
              <a:t>local variables</a:t>
            </a:r>
          </a:p>
          <a:p>
            <a:pPr lvl="1"/>
            <a:r>
              <a:rPr lang="en-US" dirty="0" smtClean="0"/>
              <a:t>… and more</a:t>
            </a:r>
          </a:p>
          <a:p>
            <a:r>
              <a:rPr lang="en-US" dirty="0" smtClean="0"/>
              <a:t>Simplification:</a:t>
            </a:r>
          </a:p>
          <a:p>
            <a:pPr lvl="1"/>
            <a:r>
              <a:rPr lang="en-US" dirty="0" smtClean="0"/>
              <a:t>frame size &amp; layout decided at compile time for each function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046407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685800"/>
            <a:ext cx="2971800" cy="60960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04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Stack Growth</a:t>
            </a:r>
            <a:endParaRPr lang="en-US"/>
          </a:p>
        </p:txBody>
      </p:sp>
      <p:sp>
        <p:nvSpPr>
          <p:cNvPr id="30504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066800"/>
            <a:ext cx="8686800" cy="5791200"/>
          </a:xfrm>
        </p:spPr>
        <p:txBody>
          <a:bodyPr/>
          <a:lstStyle/>
          <a:p>
            <a:r>
              <a:rPr lang="en-US" dirty="0" smtClean="0"/>
              <a:t>Convention:</a:t>
            </a:r>
          </a:p>
          <a:p>
            <a:pPr lvl="1"/>
            <a:r>
              <a:rPr lang="en-US" dirty="0" smtClean="0"/>
              <a:t>r29 is $sp</a:t>
            </a:r>
            <a:br>
              <a:rPr lang="en-US" dirty="0" smtClean="0"/>
            </a:br>
            <a:r>
              <a:rPr lang="en-US" dirty="0" smtClean="0"/>
              <a:t>(bottom </a:t>
            </a:r>
            <a:r>
              <a:rPr lang="en-US" dirty="0" err="1" smtClean="0"/>
              <a:t>elt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call stack)</a:t>
            </a:r>
          </a:p>
          <a:p>
            <a:endParaRPr lang="en-US" dirty="0" smtClean="0"/>
          </a:p>
          <a:p>
            <a:r>
              <a:rPr lang="en-US" dirty="0" smtClean="0"/>
              <a:t>Stack grows </a:t>
            </a:r>
            <a:r>
              <a:rPr lang="en-US" b="1" dirty="0" smtClean="0"/>
              <a:t>down</a:t>
            </a:r>
          </a:p>
          <a:p>
            <a:r>
              <a:rPr lang="en-US" dirty="0" smtClean="0"/>
              <a:t>Heap grows </a:t>
            </a:r>
            <a:r>
              <a:rPr lang="en-US" b="1" dirty="0" smtClean="0"/>
              <a:t>up</a:t>
            </a:r>
            <a:endParaRPr lang="en-US" dirty="0" smtClean="0"/>
          </a:p>
        </p:txBody>
      </p:sp>
      <p:sp>
        <p:nvSpPr>
          <p:cNvPr id="4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685800"/>
            <a:ext cx="2971800" cy="60960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378724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3787240" y="19050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9" name="TextBox 8"/>
          <p:cNvSpPr txBox="1"/>
          <p:nvPr>
            <p:custDataLst>
              <p:tags r:id="rId6"/>
            </p:custDataLst>
          </p:nvPr>
        </p:nvSpPr>
        <p:spPr>
          <a:xfrm>
            <a:off x="3787240" y="4810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376448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3787240" y="619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16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685800"/>
            <a:ext cx="29718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019800" y="6400800"/>
            <a:ext cx="29718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19800" y="5562600"/>
            <a:ext cx="2971800" cy="838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19800" y="2362200"/>
            <a:ext cx="2971800" cy="1219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Rectangle 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19800" y="4800600"/>
            <a:ext cx="29718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19800" y="4191000"/>
            <a:ext cx="2971800" cy="6096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Example: Stack frame push /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onsolas" pitchFamily="49" charset="0"/>
              </a:rPr>
              <a:t>void main() {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x = ask(“x?”);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y = ask(“y?”);</a:t>
            </a:r>
          </a:p>
          <a:p>
            <a:r>
              <a:rPr lang="en-US" sz="2400" dirty="0" smtClean="0">
                <a:latin typeface="Consolas" pitchFamily="49" charset="0"/>
              </a:rPr>
              <a:t>	test(x, y);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3733800" y="457200"/>
            <a:ext cx="480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main:</a:t>
            </a:r>
          </a:p>
          <a:p>
            <a:pPr>
              <a:tabLst>
                <a:tab pos="2317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	# allocate frame</a:t>
            </a:r>
          </a:p>
          <a:p>
            <a:pPr>
              <a:tabLst>
                <a:tab pos="2317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	ADDUI $sp, $sp, -12 # $</a:t>
            </a:r>
            <a:r>
              <a:rPr lang="en-US" sz="2400" dirty="0" err="1" smtClean="0">
                <a:solidFill>
                  <a:schemeClr val="bg1"/>
                </a:solidFill>
              </a:rPr>
              <a:t>ra</a:t>
            </a:r>
            <a:r>
              <a:rPr lang="en-US" sz="2400" dirty="0" smtClean="0">
                <a:solidFill>
                  <a:schemeClr val="bg1"/>
                </a:solidFill>
              </a:rPr>
              <a:t>, x, y</a:t>
            </a:r>
          </a:p>
          <a:p>
            <a:pPr>
              <a:tabLst>
                <a:tab pos="2317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	# save return address in frame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	SW  $</a:t>
            </a:r>
            <a:r>
              <a:rPr lang="en-US" sz="2400" dirty="0" err="1" smtClean="0">
                <a:solidFill>
                  <a:schemeClr val="bg1"/>
                </a:solidFill>
              </a:rPr>
              <a:t>ra</a:t>
            </a:r>
            <a:r>
              <a:rPr lang="en-US" sz="2400" dirty="0" smtClean="0">
                <a:solidFill>
                  <a:schemeClr val="bg1"/>
                </a:solidFill>
              </a:rPr>
              <a:t>, 8($sp)</a:t>
            </a:r>
          </a:p>
          <a:p>
            <a:pPr>
              <a:tabLst>
                <a:tab pos="231775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tabLst>
                <a:tab pos="231775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tabLst>
                <a:tab pos="231775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tabLst>
                <a:tab pos="231775" algn="l"/>
              </a:tabLst>
            </a:pPr>
            <a:endParaRPr lang="en-US" sz="2400" dirty="0">
              <a:solidFill>
                <a:schemeClr val="bg1"/>
              </a:solidFill>
            </a:endParaRPr>
          </a:p>
          <a:p>
            <a:pPr>
              <a:tabLst>
                <a:tab pos="231775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tabLst>
                <a:tab pos="2317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	# restore return address</a:t>
            </a:r>
          </a:p>
          <a:p>
            <a:pPr>
              <a:tabLst>
                <a:tab pos="2317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	LW $</a:t>
            </a:r>
            <a:r>
              <a:rPr lang="en-US" sz="2400" dirty="0" err="1" smtClean="0">
                <a:solidFill>
                  <a:schemeClr val="bg1"/>
                </a:solidFill>
              </a:rPr>
              <a:t>ra</a:t>
            </a:r>
            <a:r>
              <a:rPr lang="en-US" sz="2400" dirty="0" smtClean="0">
                <a:solidFill>
                  <a:schemeClr val="bg1"/>
                </a:solidFill>
              </a:rPr>
              <a:t>, 8($sp)</a:t>
            </a:r>
          </a:p>
          <a:p>
            <a:pPr>
              <a:tabLst>
                <a:tab pos="2317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	# </a:t>
            </a:r>
            <a:r>
              <a:rPr lang="en-US" sz="2400" dirty="0" err="1" smtClean="0">
                <a:solidFill>
                  <a:schemeClr val="bg1"/>
                </a:solidFill>
              </a:rPr>
              <a:t>deallocate</a:t>
            </a:r>
            <a:r>
              <a:rPr lang="en-US" sz="2400" dirty="0" smtClean="0">
                <a:solidFill>
                  <a:schemeClr val="bg1"/>
                </a:solidFill>
              </a:rPr>
              <a:t> frame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	ADDUI $sp, $sp, 12</a:t>
            </a:r>
          </a:p>
        </p:txBody>
      </p:sp>
      <p:sp>
        <p:nvSpPr>
          <p:cNvPr id="8" name="Rectangle 7" hidden="1"/>
          <p:cNvSpPr/>
          <p:nvPr>
            <p:custDataLst>
              <p:tags r:id="rId4"/>
            </p:custDataLst>
          </p:nvPr>
        </p:nvSpPr>
        <p:spPr>
          <a:xfrm>
            <a:off x="0" y="5257800"/>
            <a:ext cx="2895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31775" algn="l"/>
              </a:tabLst>
            </a:pPr>
            <a:r>
              <a:rPr lang="en-US" sz="1400" b="1" dirty="0" smtClean="0">
                <a:solidFill>
                  <a:schemeClr val="accent4"/>
                </a:solidFill>
              </a:rPr>
              <a:t>	ADDUI $sp, $sp, -12 # $</a:t>
            </a:r>
            <a:r>
              <a:rPr lang="en-US" sz="1400" b="1" dirty="0" err="1" smtClean="0">
                <a:solidFill>
                  <a:schemeClr val="accent4"/>
                </a:solidFill>
              </a:rPr>
              <a:t>ra</a:t>
            </a:r>
            <a:r>
              <a:rPr lang="en-US" sz="1400" b="1" dirty="0" smtClean="0">
                <a:solidFill>
                  <a:schemeClr val="accent4"/>
                </a:solidFill>
              </a:rPr>
              <a:t>, x, y</a:t>
            </a:r>
          </a:p>
          <a:p>
            <a:pPr>
              <a:tabLst>
                <a:tab pos="231775" algn="l"/>
              </a:tabLst>
            </a:pPr>
            <a:r>
              <a:rPr lang="en-US" sz="1400" b="1" dirty="0" smtClean="0">
                <a:solidFill>
                  <a:schemeClr val="accent4"/>
                </a:solidFill>
              </a:rPr>
              <a:t>	SW  $</a:t>
            </a:r>
            <a:r>
              <a:rPr lang="en-US" sz="1400" b="1" dirty="0" err="1" smtClean="0">
                <a:solidFill>
                  <a:schemeClr val="accent4"/>
                </a:solidFill>
              </a:rPr>
              <a:t>ra</a:t>
            </a:r>
            <a:r>
              <a:rPr lang="en-US" sz="1400" b="1" dirty="0" smtClean="0">
                <a:solidFill>
                  <a:schemeClr val="accent4"/>
                </a:solidFill>
              </a:rPr>
              <a:t>, 8($sp)</a:t>
            </a:r>
          </a:p>
          <a:p>
            <a:pPr>
              <a:tabLst>
                <a:tab pos="231775" algn="l"/>
              </a:tabLst>
            </a:pPr>
            <a:endParaRPr lang="en-US" sz="1400" b="1" dirty="0" smtClean="0">
              <a:solidFill>
                <a:schemeClr val="accent4"/>
              </a:solidFill>
            </a:endParaRPr>
          </a:p>
          <a:p>
            <a:pPr>
              <a:tabLst>
                <a:tab pos="231775" algn="l"/>
              </a:tabLst>
            </a:pPr>
            <a:endParaRPr lang="en-US" sz="1400" b="1" dirty="0" smtClean="0">
              <a:solidFill>
                <a:schemeClr val="accent4"/>
              </a:solidFill>
            </a:endParaRPr>
          </a:p>
          <a:p>
            <a:pPr>
              <a:tabLst>
                <a:tab pos="231775" algn="l"/>
              </a:tabLst>
            </a:pPr>
            <a:r>
              <a:rPr lang="en-US" sz="1400" b="1" dirty="0" smtClean="0">
                <a:solidFill>
                  <a:schemeClr val="accent4"/>
                </a:solidFill>
              </a:rPr>
              <a:t>	LW $</a:t>
            </a:r>
            <a:r>
              <a:rPr lang="en-US" sz="1400" b="1" dirty="0" err="1" smtClean="0">
                <a:solidFill>
                  <a:schemeClr val="accent4"/>
                </a:solidFill>
              </a:rPr>
              <a:t>ra</a:t>
            </a:r>
            <a:r>
              <a:rPr lang="en-US" sz="1400" b="1" dirty="0" smtClean="0">
                <a:solidFill>
                  <a:schemeClr val="accent4"/>
                </a:solidFill>
              </a:rPr>
              <a:t>, 8($sp)</a:t>
            </a:r>
          </a:p>
          <a:p>
            <a:pPr>
              <a:tabLst>
                <a:tab pos="231775" algn="l"/>
              </a:tabLst>
            </a:pPr>
            <a:r>
              <a:rPr lang="en-US" sz="1400" b="1" dirty="0" smtClean="0">
                <a:solidFill>
                  <a:schemeClr val="accent4"/>
                </a:solidFill>
              </a:rPr>
              <a:t>	ADDUI $sp, $sp, 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Conventions so far:</a:t>
            </a:r>
          </a:p>
          <a:p>
            <a:pPr lvl="1"/>
            <a:r>
              <a:rPr lang="en-US" dirty="0" err="1" smtClean="0"/>
              <a:t>args</a:t>
            </a:r>
            <a:r>
              <a:rPr lang="en-US" dirty="0" smtClean="0"/>
              <a:t> passed in $a0, $a1, $a2, $a3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 smtClean="0"/>
              <a:t>stack frame at $sp</a:t>
            </a:r>
          </a:p>
          <a:p>
            <a:pPr lvl="2"/>
            <a:r>
              <a:rPr lang="en-US" dirty="0" smtClean="0"/>
              <a:t>contains $</a:t>
            </a:r>
            <a:r>
              <a:rPr lang="en-US" dirty="0" err="1" smtClean="0"/>
              <a:t>ra</a:t>
            </a:r>
            <a:r>
              <a:rPr lang="en-US" dirty="0" smtClean="0"/>
              <a:t> (clobbered on JAL to sub-functions)</a:t>
            </a:r>
          </a:p>
          <a:p>
            <a:pPr lvl="2"/>
            <a:r>
              <a:rPr lang="en-US" dirty="0" smtClean="0"/>
              <a:t>contains local </a:t>
            </a:r>
            <a:r>
              <a:rPr lang="en-US" dirty="0" err="1" smtClean="0"/>
              <a:t>vars</a:t>
            </a:r>
            <a:r>
              <a:rPr lang="en-US" dirty="0" smtClean="0"/>
              <a:t> (possibly clobbered by sub-functions)</a:t>
            </a:r>
          </a:p>
          <a:p>
            <a:r>
              <a:rPr lang="en-US" dirty="0" smtClean="0"/>
              <a:t>Q: What about real argument lists?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66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Arguments &amp; Return Values</a:t>
            </a:r>
            <a:endParaRPr lang="en-US"/>
          </a:p>
        </p:txBody>
      </p:sp>
      <p:sp>
        <p:nvSpPr>
          <p:cNvPr id="30566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min(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paint(char c, short d, </a:t>
            </a:r>
            <a:r>
              <a:rPr lang="en-US" dirty="0" err="1" smtClean="0"/>
              <a:t>struct</a:t>
            </a:r>
            <a:r>
              <a:rPr lang="en-US" dirty="0" smtClean="0"/>
              <a:t> point p);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treesort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Tree *root, </a:t>
            </a:r>
            <a:r>
              <a:rPr lang="en-US" dirty="0" err="1" smtClean="0"/>
              <a:t>int</a:t>
            </a:r>
            <a:r>
              <a:rPr lang="en-US" dirty="0" smtClean="0"/>
              <a:t>[] A);</a:t>
            </a:r>
          </a:p>
          <a:p>
            <a:r>
              <a:rPr lang="en-US" dirty="0" err="1" smtClean="0"/>
              <a:t>struct</a:t>
            </a:r>
            <a:r>
              <a:rPr lang="en-US" dirty="0" smtClean="0"/>
              <a:t> Tree *</a:t>
            </a:r>
            <a:r>
              <a:rPr lang="en-US" dirty="0" err="1" smtClean="0"/>
              <a:t>createTree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max(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b, </a:t>
            </a:r>
            <a:r>
              <a:rPr lang="en-US" dirty="0" err="1" smtClean="0"/>
              <a:t>int</a:t>
            </a:r>
            <a:r>
              <a:rPr lang="en-US" dirty="0" smtClean="0"/>
              <a:t> c, </a:t>
            </a:r>
            <a:r>
              <a:rPr lang="en-US" dirty="0" err="1" smtClean="0"/>
              <a:t>int</a:t>
            </a:r>
            <a:r>
              <a:rPr lang="en-US" dirty="0" smtClean="0"/>
              <a:t> d, </a:t>
            </a:r>
            <a:r>
              <a:rPr lang="en-US" dirty="0" err="1" smtClean="0"/>
              <a:t>int</a:t>
            </a:r>
            <a:r>
              <a:rPr lang="en-US" dirty="0" smtClean="0"/>
              <a:t> e);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Conventions:</a:t>
            </a:r>
          </a:p>
          <a:p>
            <a:pPr lvl="1"/>
            <a:r>
              <a:rPr lang="en-US" dirty="0" smtClean="0"/>
              <a:t>align everything to multiples of 4 bytes</a:t>
            </a:r>
            <a:endParaRPr lang="en-US" dirty="0"/>
          </a:p>
          <a:p>
            <a:pPr lvl="1"/>
            <a:r>
              <a:rPr lang="en-US" dirty="0" smtClean="0"/>
              <a:t>first 4 words in $a0...$a3, “spill” rest to stack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Argument Spilling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4953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invoke sum(0, 1, 2, 3, 4, 5);</a:t>
            </a:r>
          </a:p>
          <a:p>
            <a:endParaRPr lang="en-US" dirty="0" smtClean="0"/>
          </a:p>
        </p:txBody>
      </p:sp>
      <p:sp>
        <p:nvSpPr>
          <p:cNvPr id="4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62800" y="762000"/>
            <a:ext cx="1828800" cy="60960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228600" y="990600"/>
            <a:ext cx="2667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main: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...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$a0, 0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$a1, 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$a2,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$a3, 3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ADDI $sp, $sp, -8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r8, 4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SW r8,   0($sp)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r8, 5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SW r8,   4($sp)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JAL sum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ADDI $sp, $sp, 8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200400" y="990600"/>
            <a:ext cx="2971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sum: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...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ADD $v0, $a0, $a1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ADD $v0, $v0, $a2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ADD $v0, $v0, $a3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LW $v1, 0($sp)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ADD $v0, $v0, $v1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LW $v1, 4($sp)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ADD $v0, $v0, $v1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...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JR $</a:t>
            </a:r>
            <a:r>
              <a:rPr lang="en-US" sz="2800" dirty="0" err="1" smtClean="0">
                <a:solidFill>
                  <a:schemeClr val="bg1"/>
                </a:solidFill>
              </a:rPr>
              <a:t>ra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Argument Spilling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4419600" cy="609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printf</a:t>
            </a:r>
            <a:r>
              <a:rPr lang="en-US" dirty="0" smtClean="0"/>
              <a:t>(</a:t>
            </a:r>
            <a:r>
              <a:rPr lang="en-US" dirty="0" err="1" smtClean="0"/>
              <a:t>fmt</a:t>
            </a:r>
            <a:r>
              <a:rPr lang="en-US" dirty="0" smtClean="0"/>
              <a:t>, …)</a:t>
            </a:r>
          </a:p>
          <a:p>
            <a:endParaRPr lang="en-US" dirty="0" smtClean="0"/>
          </a:p>
        </p:txBody>
      </p:sp>
      <p:sp>
        <p:nvSpPr>
          <p:cNvPr id="4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62800" y="762000"/>
            <a:ext cx="1828800" cy="60960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228600" y="990600"/>
            <a:ext cx="2667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main: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...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$a0, str0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$a1, 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$a2,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$a3, 3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# 2 slots on stack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r8, 4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SW r8,   0($sp)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r8, 5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SW r8,   4($sp)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JAL sum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200400" y="990600"/>
            <a:ext cx="3657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12763" algn="l"/>
              </a:tabLst>
            </a:pPr>
            <a:r>
              <a:rPr lang="en-US" sz="2800" dirty="0" err="1" smtClean="0">
                <a:solidFill>
                  <a:schemeClr val="accent1"/>
                </a:solidFill>
              </a:rPr>
              <a:t>printf</a:t>
            </a:r>
            <a:r>
              <a:rPr lang="en-US" sz="2800" dirty="0" smtClean="0">
                <a:solidFill>
                  <a:schemeClr val="accent1"/>
                </a:solidFill>
              </a:rPr>
              <a:t>:</a:t>
            </a: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...</a:t>
            </a: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if (</a:t>
            </a:r>
            <a:r>
              <a:rPr lang="en-US" sz="2800" dirty="0" err="1" smtClean="0">
                <a:solidFill>
                  <a:schemeClr val="bg1"/>
                </a:solidFill>
              </a:rPr>
              <a:t>argno</a:t>
            </a:r>
            <a:r>
              <a:rPr lang="en-US" sz="2800" dirty="0" smtClean="0">
                <a:solidFill>
                  <a:schemeClr val="bg1"/>
                </a:solidFill>
              </a:rPr>
              <a:t> == 0)</a:t>
            </a: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	use $a0</a:t>
            </a: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else if (</a:t>
            </a:r>
            <a:r>
              <a:rPr lang="en-US" sz="2800" dirty="0" err="1" smtClean="0">
                <a:solidFill>
                  <a:schemeClr val="bg1"/>
                </a:solidFill>
              </a:rPr>
              <a:t>argno</a:t>
            </a:r>
            <a:r>
              <a:rPr lang="en-US" sz="2800" dirty="0" smtClean="0">
                <a:solidFill>
                  <a:schemeClr val="bg1"/>
                </a:solidFill>
              </a:rPr>
              <a:t> == 1)</a:t>
            </a: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	use $a1</a:t>
            </a: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else if (</a:t>
            </a:r>
            <a:r>
              <a:rPr lang="en-US" sz="2800" dirty="0" err="1" smtClean="0">
                <a:solidFill>
                  <a:schemeClr val="bg1"/>
                </a:solidFill>
              </a:rPr>
              <a:t>argno</a:t>
            </a:r>
            <a:r>
              <a:rPr lang="en-US" sz="2800" dirty="0" smtClean="0">
                <a:solidFill>
                  <a:schemeClr val="bg1"/>
                </a:solidFill>
              </a:rPr>
              <a:t> == 2)</a:t>
            </a: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	use $a2</a:t>
            </a: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else if (</a:t>
            </a:r>
            <a:r>
              <a:rPr lang="en-US" sz="2800" dirty="0" err="1" smtClean="0">
                <a:solidFill>
                  <a:schemeClr val="bg1"/>
                </a:solidFill>
              </a:rPr>
              <a:t>argno</a:t>
            </a:r>
            <a:r>
              <a:rPr lang="en-US" sz="2800" dirty="0" smtClean="0">
                <a:solidFill>
                  <a:schemeClr val="bg1"/>
                </a:solidFill>
              </a:rPr>
              <a:t> == 3)</a:t>
            </a: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	use $a3</a:t>
            </a: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else</a:t>
            </a: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	use $sp+4*</a:t>
            </a:r>
            <a:r>
              <a:rPr lang="en-US" sz="2800" dirty="0" err="1" smtClean="0">
                <a:solidFill>
                  <a:schemeClr val="bg1"/>
                </a:solidFill>
              </a:rPr>
              <a:t>argno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PA1 due </a:t>
            </a:r>
            <a:r>
              <a:rPr lang="en-US" i="1" dirty="0" smtClean="0">
                <a:solidFill>
                  <a:schemeClr val="accent1"/>
                </a:solidFill>
              </a:rPr>
              <a:t>this</a:t>
            </a:r>
            <a:r>
              <a:rPr lang="en-US" dirty="0" smtClean="0"/>
              <a:t> Friday </a:t>
            </a:r>
          </a:p>
          <a:p>
            <a:r>
              <a:rPr lang="en-US" dirty="0" smtClean="0"/>
              <a:t>Work in </a:t>
            </a:r>
            <a:r>
              <a:rPr lang="en-US" dirty="0" smtClean="0">
                <a:solidFill>
                  <a:srgbClr val="FFFF00"/>
                </a:solidFill>
              </a:rPr>
              <a:t>pairs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Use your resources</a:t>
            </a:r>
          </a:p>
          <a:p>
            <a:pPr lvl="1"/>
            <a:r>
              <a:rPr lang="en-US" dirty="0" smtClean="0"/>
              <a:t>FAQ, class notes, book, Sections, office hours, newsgroup, </a:t>
            </a:r>
            <a:r>
              <a:rPr lang="en-US" dirty="0" err="1" smtClean="0"/>
              <a:t>CSUGLab</a:t>
            </a:r>
            <a:endParaRPr lang="en-US" dirty="0" smtClean="0"/>
          </a:p>
          <a:p>
            <a:pPr marL="173038" lvl="1" indent="0">
              <a:buNone/>
            </a:pPr>
            <a:endParaRPr lang="en-US" dirty="0"/>
          </a:p>
          <a:p>
            <a:r>
              <a:rPr lang="en-US" dirty="0" smtClean="0"/>
              <a:t>PA2 will be available this Friday</a:t>
            </a: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builds from PA1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Work with </a:t>
            </a:r>
            <a:r>
              <a:rPr lang="en-US" dirty="0" smtClean="0">
                <a:solidFill>
                  <a:schemeClr val="accent1"/>
                </a:solidFill>
              </a:rPr>
              <a:t>same</a:t>
            </a:r>
            <a:r>
              <a:rPr lang="en-US" dirty="0" smtClean="0"/>
              <a:t> partner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Due right before spring break</a:t>
            </a:r>
            <a:endParaRPr lang="en-US" dirty="0"/>
          </a:p>
        </p:txBody>
      </p:sp>
      <p:pic>
        <p:nvPicPr>
          <p:cNvPr id="2050" name="CP3 Ink 98969b0d-39dd-45bf-8f5e-eb77e47295d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80" y="94260"/>
            <a:ext cx="135600" cy="15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1530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68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VarArgs</a:t>
            </a:r>
            <a:endParaRPr lang="en-US" dirty="0"/>
          </a:p>
        </p:txBody>
      </p:sp>
      <p:sp>
        <p:nvSpPr>
          <p:cNvPr id="30668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Variable Length Arguments</a:t>
            </a:r>
          </a:p>
          <a:p>
            <a:r>
              <a:rPr lang="en-US" dirty="0" smtClean="0"/>
              <a:t>Initially confusing but ultimately simpler approach:</a:t>
            </a:r>
          </a:p>
          <a:p>
            <a:pPr lvl="1"/>
            <a:r>
              <a:rPr lang="en-US" dirty="0" smtClean="0"/>
              <a:t>Pass the first four arguments in registers, as usual</a:t>
            </a:r>
          </a:p>
          <a:p>
            <a:pPr lvl="1"/>
            <a:r>
              <a:rPr lang="en-US" dirty="0" smtClean="0"/>
              <a:t>Pass the rest on the stack (in order)</a:t>
            </a:r>
          </a:p>
          <a:p>
            <a:pPr lvl="1"/>
            <a:r>
              <a:rPr lang="en-US" dirty="0" smtClean="0"/>
              <a:t>Reserve space on the stack for all arguments,</a:t>
            </a:r>
            <a:br>
              <a:rPr lang="en-US" dirty="0" smtClean="0"/>
            </a:br>
            <a:r>
              <a:rPr lang="en-US" dirty="0" smtClean="0"/>
              <a:t>including the first four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Simplifies </a:t>
            </a:r>
            <a:r>
              <a:rPr lang="en-US" dirty="0" err="1" smtClean="0"/>
              <a:t>varargs</a:t>
            </a:r>
            <a:r>
              <a:rPr lang="en-US" dirty="0" smtClean="0"/>
              <a:t> functions</a:t>
            </a:r>
          </a:p>
          <a:p>
            <a:pPr lvl="1"/>
            <a:r>
              <a:rPr lang="en-US" dirty="0" smtClean="0"/>
              <a:t>Store a0-a3 in the slots allocated in parent’s frame</a:t>
            </a:r>
          </a:p>
          <a:p>
            <a:pPr lvl="1"/>
            <a:r>
              <a:rPr lang="en-US" dirty="0" smtClean="0"/>
              <a:t>Refer to all arguments through the stack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Conventions so far: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remaining </a:t>
            </a:r>
            <a:r>
              <a:rPr lang="en-US" dirty="0" err="1" smtClean="0">
                <a:solidFill>
                  <a:schemeClr val="accent1"/>
                </a:solidFill>
              </a:rPr>
              <a:t>arg</a:t>
            </a:r>
            <a:r>
              <a:rPr lang="en-US" dirty="0" smtClean="0">
                <a:solidFill>
                  <a:schemeClr val="accent1"/>
                </a:solidFill>
              </a:rPr>
              <a:t> words passed on the stack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 smtClean="0"/>
              <a:t>stack frame at $sp</a:t>
            </a:r>
          </a:p>
          <a:p>
            <a:pPr lvl="2"/>
            <a:r>
              <a:rPr lang="en-US" dirty="0" smtClean="0"/>
              <a:t>contains $</a:t>
            </a:r>
            <a:r>
              <a:rPr lang="en-US" dirty="0" err="1" smtClean="0"/>
              <a:t>ra</a:t>
            </a:r>
            <a:r>
              <a:rPr lang="en-US" dirty="0" smtClean="0"/>
              <a:t> (clobbered on JAL to sub-functions)</a:t>
            </a:r>
          </a:p>
          <a:p>
            <a:pPr lvl="2"/>
            <a:r>
              <a:rPr lang="en-US" dirty="0" smtClean="0"/>
              <a:t>contains local </a:t>
            </a:r>
            <a:r>
              <a:rPr lang="en-US" dirty="0" err="1" smtClean="0"/>
              <a:t>vars</a:t>
            </a:r>
            <a:r>
              <a:rPr lang="en-US" dirty="0" smtClean="0"/>
              <a:t> (possibly clobbered by sub-functions)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contains extra arguments to sub-functions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contains </a:t>
            </a:r>
            <a:r>
              <a:rPr lang="en-US" b="1" dirty="0" smtClean="0">
                <a:solidFill>
                  <a:schemeClr val="accent1"/>
                </a:solidFill>
              </a:rPr>
              <a:t>space</a:t>
            </a:r>
            <a:r>
              <a:rPr lang="en-US" dirty="0" smtClean="0">
                <a:solidFill>
                  <a:schemeClr val="accent1"/>
                </a:solidFill>
              </a:rPr>
              <a:t> for first 4 arguments to sub-functions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Prelims1: next Thursday</a:t>
            </a:r>
            <a:r>
              <a:rPr lang="en-US" dirty="0">
                <a:solidFill>
                  <a:srgbClr val="FFFFFF"/>
                </a:solidFill>
              </a:rPr>
              <a:t>, March 10</a:t>
            </a:r>
            <a:r>
              <a:rPr lang="en-US" baseline="30000" dirty="0">
                <a:solidFill>
                  <a:srgbClr val="FFFFFF"/>
                </a:solidFill>
              </a:rPr>
              <a:t>th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in class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>
                <a:solidFill>
                  <a:srgbClr val="FFFF00"/>
                </a:solidFill>
              </a:rPr>
              <a:t>We will start at 1:25pm sharp, so come early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>
                <a:solidFill>
                  <a:srgbClr val="FFFF00"/>
                </a:solidFill>
              </a:rPr>
              <a:t>Closed </a:t>
            </a:r>
            <a:r>
              <a:rPr lang="en-US" dirty="0" smtClean="0">
                <a:solidFill>
                  <a:srgbClr val="FFFF00"/>
                </a:solidFill>
              </a:rPr>
              <a:t>Book</a:t>
            </a:r>
            <a:endParaRPr lang="en-US" dirty="0"/>
          </a:p>
          <a:p>
            <a:pPr marL="1031875" lvl="2" indent="-457200">
              <a:buFont typeface="Arial"/>
              <a:buChar char="•"/>
            </a:pPr>
            <a:r>
              <a:rPr lang="en-US" dirty="0"/>
              <a:t>C</a:t>
            </a:r>
            <a:r>
              <a:rPr lang="en-US" dirty="0" smtClean="0"/>
              <a:t>annot </a:t>
            </a:r>
            <a:r>
              <a:rPr lang="en-US" dirty="0"/>
              <a:t>use electronic device or outside material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/>
              <a:t>Practice prelims are online in CMS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Material covered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/>
              <a:t>Appendix </a:t>
            </a:r>
            <a:r>
              <a:rPr lang="en-US" dirty="0"/>
              <a:t>C (logic, gates, FSMs, memory, ALUs</a:t>
            </a:r>
            <a:r>
              <a:rPr lang="en-US" dirty="0" smtClean="0"/>
              <a:t>) 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/>
              <a:t>Chapter </a:t>
            </a:r>
            <a:r>
              <a:rPr lang="en-US" dirty="0"/>
              <a:t>4 (pipelined [and non-pipeline] MIPS processor with hazards</a:t>
            </a:r>
            <a:r>
              <a:rPr lang="en-US" dirty="0" smtClean="0"/>
              <a:t>)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/>
              <a:t>Chapters </a:t>
            </a:r>
            <a:r>
              <a:rPr lang="en-US" dirty="0"/>
              <a:t>2 and </a:t>
            </a:r>
            <a:r>
              <a:rPr lang="en-US" dirty="0" smtClean="0"/>
              <a:t>Appendix </a:t>
            </a:r>
            <a:r>
              <a:rPr lang="en-US" dirty="0"/>
              <a:t>B (RISC/CISC, </a:t>
            </a:r>
            <a:r>
              <a:rPr lang="en-US" dirty="0" smtClean="0"/>
              <a:t>MIPS, </a:t>
            </a:r>
            <a:r>
              <a:rPr lang="en-US" dirty="0"/>
              <a:t>and calling conventions</a:t>
            </a:r>
            <a:r>
              <a:rPr lang="en-US" dirty="0" smtClean="0"/>
              <a:t>)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/>
              <a:t>Chapter </a:t>
            </a:r>
            <a:r>
              <a:rPr lang="en-US" dirty="0"/>
              <a:t>1 (Performance</a:t>
            </a:r>
            <a:r>
              <a:rPr lang="en-US" dirty="0" smtClean="0"/>
              <a:t>)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/>
              <a:t>HW1</a:t>
            </a:r>
            <a:r>
              <a:rPr lang="en-US" dirty="0"/>
              <a:t>, HW2, PA1, </a:t>
            </a:r>
            <a:r>
              <a:rPr lang="en-US" dirty="0" smtClean="0"/>
              <a:t>PA2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CP3 Ink 98969b0d-39dd-45bf-8f5e-eb77e47295d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80" y="94260"/>
            <a:ext cx="135600" cy="15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1530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Calling Conventions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Anatomy of an executing program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Register assignment conventions,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Function arguments, return values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Stack frame, Call stack, Stack growth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Variable arguments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115888" lvl="1" indent="0">
              <a:buNone/>
            </a:pPr>
            <a:r>
              <a:rPr lang="en-US" dirty="0" smtClean="0"/>
              <a:t>Next time </a:t>
            </a:r>
          </a:p>
          <a:p>
            <a:pPr marL="573088" lvl="1" indent="-457200"/>
            <a:r>
              <a:rPr lang="en-US" dirty="0" smtClean="0"/>
              <a:t>More on stack frames</a:t>
            </a:r>
            <a:endParaRPr lang="en-US" dirty="0"/>
          </a:p>
          <a:p>
            <a:pPr marL="573088" lvl="1" indent="-457200"/>
            <a:r>
              <a:rPr lang="en-US" dirty="0" err="1" smtClean="0"/>
              <a:t>globals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local accessible data</a:t>
            </a:r>
          </a:p>
          <a:p>
            <a:pPr marL="573088" lvl="1" indent="-457200"/>
            <a:r>
              <a:rPr lang="en-US" dirty="0" err="1" smtClean="0"/>
              <a:t>callee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callrer</a:t>
            </a:r>
            <a:r>
              <a:rPr lang="en-US" dirty="0" smtClean="0"/>
              <a:t> </a:t>
            </a:r>
            <a:r>
              <a:rPr lang="en-US" smtClean="0"/>
              <a:t>saved registers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252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5257800" y="587657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228600" y="762000"/>
            <a:ext cx="4800600" cy="2209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vector v =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(8);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v-&gt;x = prompt(“enter x”);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v-&gt;y = prompt(“enter y”);</a:t>
            </a:r>
          </a:p>
          <a:p>
            <a:pPr marL="112713" indent="1588"/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c = pi +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print(“result”, c);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631543"/>
            <a:ext cx="1204176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calc.c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228600" y="3276600"/>
            <a:ext cx="4800600" cy="1447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(vector v) {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return abs(v-&gt;x)+abs(v-&gt;y);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152400" y="3048000"/>
            <a:ext cx="1204176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math.c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228600" y="5029200"/>
            <a:ext cx="4800600" cy="1828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global variable: pi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prompt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print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152400" y="4800600"/>
            <a:ext cx="1713931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lib3410.o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3134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27432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4810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math.s</a:t>
            </a:r>
            <a:endParaRPr lang="en-US" dirty="0"/>
          </a:p>
        </p:txBody>
      </p:sp>
      <p:sp>
        <p:nvSpPr>
          <p:cNvPr id="3" name="Rectangle 2"/>
          <p:cNvSpPr/>
          <p:nvPr>
            <p:custDataLst>
              <p:tags r:id="rId2"/>
            </p:custDataLst>
          </p:nvPr>
        </p:nvSpPr>
        <p:spPr>
          <a:xfrm>
            <a:off x="76200" y="756514"/>
            <a:ext cx="4114800" cy="21336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abs(x) {</a:t>
            </a:r>
          </a:p>
          <a:p>
            <a:pPr marL="112713">
              <a:tabLst>
                <a:tab pos="40005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	return x &lt; 0 ? –x : x;</a:t>
            </a:r>
          </a:p>
          <a:p>
            <a:pPr marL="112713">
              <a:tabLst>
                <a:tab pos="40005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  <a:p>
            <a:pPr marL="112713">
              <a:tabLst>
                <a:tab pos="400050" algn="l"/>
              </a:tabLst>
            </a:pP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(vector v) {</a:t>
            </a:r>
          </a:p>
          <a:p>
            <a:pPr marL="112713">
              <a:tabLst>
                <a:tab pos="40005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return abs(v-&gt;x)+abs(v-&gt;y);</a:t>
            </a:r>
          </a:p>
          <a:p>
            <a:pPr marL="112713">
              <a:tabLst>
                <a:tab pos="40005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0" y="605135"/>
            <a:ext cx="1204176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math.c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4648200" y="756514"/>
            <a:ext cx="4343400" cy="61722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</a:tabLst>
            </a:pPr>
            <a:endParaRPr lang="en-US" sz="24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</a:tabLst>
            </a:pPr>
            <a:r>
              <a:rPr lang="en-US" sz="2400" dirty="0" err="1" smtClean="0">
                <a:solidFill>
                  <a:schemeClr val="bg1"/>
                </a:solidFill>
              </a:rPr>
              <a:t>tnorm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1"/>
                </a:solidFill>
              </a:rPr>
              <a:t>	# </a:t>
            </a:r>
            <a:r>
              <a:rPr lang="en-US" sz="2400" dirty="0" err="1" smtClean="0">
                <a:solidFill>
                  <a:schemeClr val="accent1"/>
                </a:solidFill>
              </a:rPr>
              <a:t>arg</a:t>
            </a:r>
            <a:r>
              <a:rPr lang="en-US" sz="2400" dirty="0" smtClean="0">
                <a:solidFill>
                  <a:schemeClr val="accent1"/>
                </a:solidFill>
              </a:rPr>
              <a:t> in r4, return address in r31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1"/>
                </a:solidFill>
              </a:rPr>
              <a:t>	# leaves result in r4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152400" y="2890114"/>
            <a:ext cx="441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abs: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1"/>
                </a:solidFill>
              </a:rPr>
              <a:t>	# </a:t>
            </a:r>
            <a:r>
              <a:rPr lang="en-US" sz="2400" dirty="0" err="1" smtClean="0">
                <a:solidFill>
                  <a:schemeClr val="accent1"/>
                </a:solidFill>
              </a:rPr>
              <a:t>arg</a:t>
            </a:r>
            <a:r>
              <a:rPr lang="en-US" sz="2400" dirty="0" smtClean="0">
                <a:solidFill>
                  <a:schemeClr val="accent1"/>
                </a:solidFill>
              </a:rPr>
              <a:t> in r3, return address in r31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1"/>
                </a:solidFill>
              </a:rPr>
              <a:t>	# leaves result in r3</a:t>
            </a:r>
          </a:p>
        </p:txBody>
      </p:sp>
      <p:sp>
        <p:nvSpPr>
          <p:cNvPr id="7" name="Rectangle 6" hidden="1"/>
          <p:cNvSpPr/>
          <p:nvPr>
            <p:custDataLst>
              <p:tags r:id="rId6"/>
            </p:custDataLst>
          </p:nvPr>
        </p:nvSpPr>
        <p:spPr>
          <a:xfrm>
            <a:off x="152400" y="3505200"/>
            <a:ext cx="441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BLEZ r3, pos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SUB r3, r0, r3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pos: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JR r31</a:t>
            </a:r>
          </a:p>
        </p:txBody>
      </p:sp>
      <p:sp>
        <p:nvSpPr>
          <p:cNvPr id="8" name="TextBox 7" hidden="1"/>
          <p:cNvSpPr txBox="1"/>
          <p:nvPr>
            <p:custDataLst>
              <p:tags r:id="rId7"/>
            </p:custDataLst>
          </p:nvPr>
        </p:nvSpPr>
        <p:spPr>
          <a:xfrm>
            <a:off x="4648200" y="304800"/>
            <a:ext cx="3886200" cy="61722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.global </a:t>
            </a:r>
            <a:r>
              <a:rPr lang="en-US" sz="2400" dirty="0" err="1" smtClean="0">
                <a:solidFill>
                  <a:schemeClr val="accent4"/>
                </a:solidFill>
              </a:rPr>
              <a:t>tnorm</a:t>
            </a:r>
            <a:endParaRPr lang="en-US" sz="24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MOVE r30, r31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LW r3, 0(r4)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JAL abs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MOVE r6, r3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LW r3, 4(r4)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JAL abs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ADD r4, r6, r3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JR r30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calc.s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2"/>
            </p:custDataLst>
          </p:nvPr>
        </p:nvSpPr>
        <p:spPr>
          <a:xfrm>
            <a:off x="76200" y="647725"/>
            <a:ext cx="3733800" cy="1828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 indent="1588"/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vector v =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(8);</a:t>
            </a:r>
          </a:p>
          <a:p>
            <a:pPr marL="112713" indent="1588"/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v-&gt;x = prompt(“enter x”);</a:t>
            </a:r>
          </a:p>
          <a:p>
            <a:pPr marL="112713" indent="1588"/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v-&gt;y = prompt(“enter y”);</a:t>
            </a:r>
          </a:p>
          <a:p>
            <a:pPr marL="112713" indent="1588"/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c = pi +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(v);</a:t>
            </a:r>
          </a:p>
          <a:p>
            <a:pPr marL="112713" indent="1588"/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print(“result”, c);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0" y="474772"/>
            <a:ext cx="1204176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calc.c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3886200" y="398572"/>
            <a:ext cx="4953000" cy="6477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err="1" smtClean="0">
                <a:solidFill>
                  <a:schemeClr val="bg1"/>
                </a:solidFill>
              </a:rPr>
              <a:t>dostuff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# no </a:t>
            </a:r>
            <a:r>
              <a:rPr lang="en-US" sz="2000" dirty="0" err="1" smtClean="0">
                <a:solidFill>
                  <a:schemeClr val="accent1"/>
                </a:solidFill>
              </a:rPr>
              <a:t>args</a:t>
            </a:r>
            <a:r>
              <a:rPr lang="en-US" sz="2000" dirty="0" smtClean="0">
                <a:solidFill>
                  <a:schemeClr val="accent1"/>
                </a:solidFill>
              </a:rPr>
              <a:t>, no return value, return </a:t>
            </a:r>
            <a:r>
              <a:rPr lang="en-US" sz="2000" dirty="0" err="1" smtClean="0">
                <a:solidFill>
                  <a:schemeClr val="accent1"/>
                </a:solidFill>
              </a:rPr>
              <a:t>addr</a:t>
            </a:r>
            <a:r>
              <a:rPr lang="en-US" sz="2000" dirty="0" smtClean="0">
                <a:solidFill>
                  <a:schemeClr val="accent1"/>
                </a:solidFill>
              </a:rPr>
              <a:t> in r31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r30, r31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LI r3, 8</a:t>
            </a:r>
            <a:r>
              <a:rPr lang="en-US" sz="2000" dirty="0" smtClean="0">
                <a:solidFill>
                  <a:schemeClr val="accent1"/>
                </a:solidFill>
              </a:rPr>
              <a:t> 	# call </a:t>
            </a:r>
            <a:r>
              <a:rPr lang="en-US" sz="2000" dirty="0" err="1" smtClean="0">
                <a:solidFill>
                  <a:schemeClr val="accent1"/>
                </a:solidFill>
              </a:rPr>
              <a:t>malloc</a:t>
            </a:r>
            <a:r>
              <a:rPr lang="en-US" sz="2000" dirty="0" smtClean="0">
                <a:solidFill>
                  <a:schemeClr val="accent1"/>
                </a:solidFill>
              </a:rPr>
              <a:t>: </a:t>
            </a:r>
            <a:r>
              <a:rPr lang="en-US" sz="2000" dirty="0" err="1" smtClean="0">
                <a:solidFill>
                  <a:schemeClr val="accent1"/>
                </a:solidFill>
              </a:rPr>
              <a:t>arg</a:t>
            </a:r>
            <a:r>
              <a:rPr lang="en-US" sz="2000" dirty="0" smtClean="0">
                <a:solidFill>
                  <a:schemeClr val="accent1"/>
                </a:solidFill>
              </a:rPr>
              <a:t> in r3, ret in r3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JAL </a:t>
            </a:r>
            <a:r>
              <a:rPr lang="en-US" sz="2000" dirty="0" err="1" smtClean="0">
                <a:solidFill>
                  <a:schemeClr val="bg1"/>
                </a:solidFill>
              </a:rPr>
              <a:t>malloc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r6, r3 </a:t>
            </a:r>
            <a:r>
              <a:rPr lang="en-US" sz="2000" dirty="0" smtClean="0">
                <a:solidFill>
                  <a:schemeClr val="accent1"/>
                </a:solidFill>
              </a:rPr>
              <a:t># r6 now holds v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LA r3, str1 	</a:t>
            </a:r>
            <a:r>
              <a:rPr lang="en-US" sz="2000" dirty="0" smtClean="0">
                <a:solidFill>
                  <a:schemeClr val="accent1"/>
                </a:solidFill>
              </a:rPr>
              <a:t># call prompt: </a:t>
            </a:r>
            <a:r>
              <a:rPr lang="en-US" sz="2000" dirty="0" err="1" smtClean="0">
                <a:solidFill>
                  <a:schemeClr val="accent1"/>
                </a:solidFill>
              </a:rPr>
              <a:t>arg</a:t>
            </a:r>
            <a:r>
              <a:rPr lang="en-US" sz="2000" dirty="0" smtClean="0">
                <a:solidFill>
                  <a:schemeClr val="accent1"/>
                </a:solidFill>
              </a:rPr>
              <a:t> in r3, ret in r3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JAL prompt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SW r3, 0(r6)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LA r3, str2</a:t>
            </a:r>
            <a:r>
              <a:rPr lang="en-US" sz="2000" dirty="0" smtClean="0">
                <a:solidFill>
                  <a:schemeClr val="accent1"/>
                </a:solidFill>
              </a:rPr>
              <a:t> 	# call prompt: </a:t>
            </a:r>
            <a:r>
              <a:rPr lang="en-US" sz="2000" dirty="0" err="1" smtClean="0">
                <a:solidFill>
                  <a:schemeClr val="accent1"/>
                </a:solidFill>
              </a:rPr>
              <a:t>arg</a:t>
            </a:r>
            <a:r>
              <a:rPr lang="en-US" sz="2000" dirty="0" smtClean="0">
                <a:solidFill>
                  <a:schemeClr val="accent1"/>
                </a:solidFill>
              </a:rPr>
              <a:t> in r3, ret in r3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JAL prompt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SW r3, 4(r6)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r4, r6 </a:t>
            </a:r>
            <a:r>
              <a:rPr lang="en-US" sz="2000" dirty="0" smtClean="0">
                <a:solidFill>
                  <a:schemeClr val="accent1"/>
                </a:solidFill>
              </a:rPr>
              <a:t># call </a:t>
            </a:r>
            <a:r>
              <a:rPr lang="en-US" sz="2000" dirty="0" err="1" smtClean="0">
                <a:solidFill>
                  <a:schemeClr val="accent1"/>
                </a:solidFill>
              </a:rPr>
              <a:t>tnorm</a:t>
            </a:r>
            <a:r>
              <a:rPr lang="en-US" sz="2000" dirty="0" smtClean="0">
                <a:solidFill>
                  <a:schemeClr val="accent1"/>
                </a:solidFill>
              </a:rPr>
              <a:t>: </a:t>
            </a:r>
            <a:r>
              <a:rPr lang="en-US" sz="2000" dirty="0" err="1" smtClean="0">
                <a:solidFill>
                  <a:schemeClr val="accent1"/>
                </a:solidFill>
              </a:rPr>
              <a:t>arg</a:t>
            </a:r>
            <a:r>
              <a:rPr lang="en-US" sz="2000" dirty="0" smtClean="0">
                <a:solidFill>
                  <a:schemeClr val="accent1"/>
                </a:solidFill>
              </a:rPr>
              <a:t> in r4, ret in r4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JAL </a:t>
            </a:r>
            <a:r>
              <a:rPr lang="en-US" sz="2000" dirty="0" err="1" smtClean="0">
                <a:solidFill>
                  <a:schemeClr val="bg1"/>
                </a:solidFill>
              </a:rPr>
              <a:t>tnorm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LA r5, pi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LW r5, 0(r5)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ADD r5, r4, r5 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LA r3, str3 	</a:t>
            </a:r>
            <a:r>
              <a:rPr lang="en-US" sz="2000" dirty="0" smtClean="0">
                <a:solidFill>
                  <a:schemeClr val="accent1"/>
                </a:solidFill>
              </a:rPr>
              <a:t># call print: </a:t>
            </a:r>
            <a:r>
              <a:rPr lang="en-US" sz="2000" dirty="0" err="1" smtClean="0">
                <a:solidFill>
                  <a:schemeClr val="accent1"/>
                </a:solidFill>
              </a:rPr>
              <a:t>args</a:t>
            </a:r>
            <a:r>
              <a:rPr lang="en-US" sz="2000" dirty="0" smtClean="0">
                <a:solidFill>
                  <a:schemeClr val="accent1"/>
                </a:solidFill>
              </a:rPr>
              <a:t> in r3 and r4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r4, r5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JAL print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JR r30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457200" y="2628925"/>
            <a:ext cx="3581400" cy="4343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.data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str1: .</a:t>
            </a:r>
            <a:r>
              <a:rPr lang="en-US" sz="2000" dirty="0" err="1" smtClean="0">
                <a:solidFill>
                  <a:schemeClr val="bg1"/>
                </a:solidFill>
              </a:rPr>
              <a:t>asciiz</a:t>
            </a:r>
            <a:r>
              <a:rPr lang="en-US" sz="2000" dirty="0" smtClean="0">
                <a:solidFill>
                  <a:schemeClr val="bg1"/>
                </a:solidFill>
              </a:rPr>
              <a:t> “enter x”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str2: .</a:t>
            </a:r>
            <a:r>
              <a:rPr lang="en-US" sz="2000" dirty="0" err="1" smtClean="0">
                <a:solidFill>
                  <a:schemeClr val="bg1"/>
                </a:solidFill>
              </a:rPr>
              <a:t>asciiz</a:t>
            </a:r>
            <a:r>
              <a:rPr lang="en-US" sz="2000" dirty="0" smtClean="0">
                <a:solidFill>
                  <a:schemeClr val="bg1"/>
                </a:solidFill>
              </a:rPr>
              <a:t> “enter y”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str3: .</a:t>
            </a:r>
            <a:r>
              <a:rPr lang="en-US" sz="2000" dirty="0" err="1" smtClean="0">
                <a:solidFill>
                  <a:schemeClr val="bg1"/>
                </a:solidFill>
              </a:rPr>
              <a:t>asciiz</a:t>
            </a:r>
            <a:r>
              <a:rPr lang="en-US" sz="2000" dirty="0" smtClean="0">
                <a:solidFill>
                  <a:schemeClr val="bg1"/>
                </a:solidFill>
              </a:rPr>
              <a:t> “result”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.text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.extern prompt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.extern print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.extern </a:t>
            </a:r>
            <a:r>
              <a:rPr lang="en-US" sz="2000" dirty="0" err="1" smtClean="0">
                <a:solidFill>
                  <a:schemeClr val="bg1"/>
                </a:solidFill>
              </a:rPr>
              <a:t>malloc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.extern </a:t>
            </a:r>
            <a:r>
              <a:rPr lang="en-US" sz="2000" dirty="0" err="1" smtClean="0">
                <a:solidFill>
                  <a:schemeClr val="bg1"/>
                </a:solidFill>
              </a:rPr>
              <a:t>tnorm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.global </a:t>
            </a:r>
            <a:r>
              <a:rPr lang="en-US" sz="2000" dirty="0" err="1" smtClean="0">
                <a:solidFill>
                  <a:schemeClr val="bg1"/>
                </a:solidFill>
              </a:rPr>
              <a:t>dostuff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 hidden="1"/>
          <p:cNvSpPr txBox="1"/>
          <p:nvPr>
            <p:custDataLst>
              <p:tags r:id="rId6"/>
            </p:custDataLst>
          </p:nvPr>
        </p:nvSpPr>
        <p:spPr>
          <a:xfrm>
            <a:off x="5715000" y="609600"/>
            <a:ext cx="3429000" cy="4572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accent4"/>
                </a:solidFill>
              </a:rPr>
              <a:t># clobbered: need stack 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accent4"/>
                </a:solidFill>
              </a:rPr>
              <a:t># might clobber stuff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accent4"/>
                </a:solidFill>
              </a:rPr>
              <a:t># might clobber stuff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accent4"/>
                </a:solidFill>
              </a:rPr>
              <a:t># might clobber stuff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accent4"/>
                </a:solidFill>
              </a:rPr>
              <a:t># clobbers r6, r31, r30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Calling Conventions</a:t>
            </a:r>
          </a:p>
          <a:p>
            <a:pPr lvl="1"/>
            <a:r>
              <a:rPr lang="en-US" dirty="0" smtClean="0"/>
              <a:t>where to put function arguments</a:t>
            </a:r>
          </a:p>
          <a:p>
            <a:pPr lvl="1"/>
            <a:r>
              <a:rPr lang="en-US" dirty="0" smtClean="0"/>
              <a:t>where to put return value</a:t>
            </a:r>
          </a:p>
          <a:p>
            <a:pPr lvl="1"/>
            <a:r>
              <a:rPr lang="en-US" dirty="0" smtClean="0"/>
              <a:t>who saves and restores registers, and how</a:t>
            </a:r>
          </a:p>
          <a:p>
            <a:pPr lvl="1"/>
            <a:r>
              <a:rPr lang="en-US" dirty="0" smtClean="0"/>
              <a:t>stack discipline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Enable code re-use (e.g. functions, libraries)</a:t>
            </a:r>
          </a:p>
          <a:p>
            <a:pPr lvl="1"/>
            <a:r>
              <a:rPr lang="en-US" dirty="0" smtClean="0"/>
              <a:t>Reduce chance for mistakes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381000" y="5181600"/>
            <a:ext cx="8229600" cy="9906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Warning:</a:t>
            </a:r>
            <a:r>
              <a:rPr lang="en-US" sz="2800" dirty="0" smtClean="0">
                <a:solidFill>
                  <a:schemeClr val="bg1"/>
                </a:solidFill>
              </a:rPr>
              <a:t> There is no one true MIPS calling convention.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lecture != book != </a:t>
            </a:r>
            <a:r>
              <a:rPr lang="en-US" sz="2800" dirty="0" err="1" smtClean="0">
                <a:solidFill>
                  <a:schemeClr val="bg1"/>
                </a:solidFill>
              </a:rPr>
              <a:t>gcc</a:t>
            </a:r>
            <a:r>
              <a:rPr lang="en-US" sz="2800" dirty="0" smtClean="0">
                <a:solidFill>
                  <a:schemeClr val="bg1"/>
                </a:solidFill>
              </a:rPr>
              <a:t> != </a:t>
            </a:r>
            <a:r>
              <a:rPr lang="en-US" sz="2800" dirty="0" err="1" smtClean="0">
                <a:solidFill>
                  <a:schemeClr val="bg1"/>
                </a:solidFill>
              </a:rPr>
              <a:t>spim</a:t>
            </a:r>
            <a:r>
              <a:rPr lang="en-US" sz="2800" dirty="0" smtClean="0">
                <a:solidFill>
                  <a:schemeClr val="bg1"/>
                </a:solidFill>
              </a:rPr>
              <a:t> != web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kBHAOAgAQdAhomARATIuVfbWPzQIgsgySpSSZqAwhIEET//wNFNQUCC2QZFDIIAI4pAa0BfkMzCADoGQFeCX5DEmT0TUEIAU1BHgMCBDQKLAIMZkZkC37P2CE2EOWjhkyZ5nK3FjyOVrRu1xLcLHI1WuXOLCzy4srRxjxgCiwCDGe2ewt6b0whNhGZjhxZWrdyty4sbFa0bsWq1xlZZVrfE5cZcrFg5Y4XAA==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sBHAOAgAQdAgoKARCVvrQArqaZTYGk0f7Xp+DMAwhIEET//wNFNQUDOAtkGSAyCQCQmwMBN8AeRTMJAJCCAgHbxR5FOAgA/gMAe4XSNBJOwKQ/0wCkPwpUEofhOOE5T+fJPJgIpFY5HYfgaOBpTicptNwKTSJvNoaqoETYw6HgIWBg4eTp4GAugCE2EY2+XE0yN8q1uycuVrRyyaLXOFk4WtGbhsyYOWLZy0Z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sBHAOAgAQdAgoKARCVvrQArqaZTYGk0f7Xp+DMAwhIEET//wNFNQUDOAtkGSAyCQCQmwMBN8AeRTMJAJCCAgHbxR5FOAgA/gMAe4XSNBJOwKQ/0wCkPwpUEofhOOE5T+fJPJgIpFY5HYfgaOBpTicptNwKTSJvNoaqoETYw6HgIWBg4eTp4GAugCE2EY2+XE0yN8q1uycuVrRyyaLXOFk4WtGbhsyYOWLZy0Z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1060</TotalTime>
  <Words>1573</Words>
  <Application>Microsoft Macintosh PowerPoint</Application>
  <PresentationFormat>On-screen Show (4:3)</PresentationFormat>
  <Paragraphs>441</Paragraphs>
  <Slides>21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Dark 3410</vt:lpstr>
      <vt:lpstr>1_Dark 3410</vt:lpstr>
      <vt:lpstr>Calling Conventions</vt:lpstr>
      <vt:lpstr>Announcements</vt:lpstr>
      <vt:lpstr>Announcements</vt:lpstr>
      <vt:lpstr>Goals for Today</vt:lpstr>
      <vt:lpstr>Example program</vt:lpstr>
      <vt:lpstr>Anatomy of an executing program</vt:lpstr>
      <vt:lpstr>math.s</vt:lpstr>
      <vt:lpstr>calc.s</vt:lpstr>
      <vt:lpstr>Calling Conventions</vt:lpstr>
      <vt:lpstr>Example</vt:lpstr>
      <vt:lpstr>MIPS Register Conventions</vt:lpstr>
      <vt:lpstr>Example: Invoke</vt:lpstr>
      <vt:lpstr>Call Stack</vt:lpstr>
      <vt:lpstr>Stack Growth</vt:lpstr>
      <vt:lpstr>Example: Stack frame push / pop</vt:lpstr>
      <vt:lpstr>Recap</vt:lpstr>
      <vt:lpstr>Arguments &amp; Return Values</vt:lpstr>
      <vt:lpstr>Argument Spilling</vt:lpstr>
      <vt:lpstr>Argument Spilling</vt:lpstr>
      <vt:lpstr>VarArgs</vt:lpstr>
      <vt:lpstr>Recap</vt:lpstr>
    </vt:vector>
  </TitlesOfParts>
  <Manager/>
  <Company>Cornell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Lec12: Calling Conventions</dc:title>
  <dc:subject/>
  <dc:creator>Hakim Weatherspoon</dc:creator>
  <cp:keywords/>
  <dc:description/>
  <cp:lastModifiedBy>Hakim Weatherspoon</cp:lastModifiedBy>
  <cp:revision>279</cp:revision>
  <dcterms:created xsi:type="dcterms:W3CDTF">2010-02-19T22:50:05Z</dcterms:created>
  <dcterms:modified xsi:type="dcterms:W3CDTF">2011-03-03T22:07:30Z</dcterms:modified>
  <cp:category/>
</cp:coreProperties>
</file>