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heme/theme3.xml" ContentType="application/vnd.openxmlformats-officedocument.them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3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4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5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6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7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8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9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10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11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12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notesSlides/notesSlide13.xml" ContentType="application/vnd.openxmlformats-officedocument.presentationml.notesSlide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14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15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4"/>
  </p:notesMasterIdLst>
  <p:sldIdLst>
    <p:sldId id="302" r:id="rId3"/>
    <p:sldId id="303" r:id="rId4"/>
    <p:sldId id="326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24" r:id="rId13"/>
    <p:sldId id="323" r:id="rId14"/>
    <p:sldId id="300" r:id="rId15"/>
    <p:sldId id="301" r:id="rId16"/>
    <p:sldId id="306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5" r:id="rId33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77361" autoAdjust="0"/>
  </p:normalViewPr>
  <p:slideViewPr>
    <p:cSldViewPr>
      <p:cViewPr varScale="1">
        <p:scale>
          <a:sx n="62" d="100"/>
          <a:sy n="62" d="100"/>
        </p:scale>
        <p:origin x="-16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tags" Target="tags/tag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EB97F-346C-4986-9AF1-E2467A6E7C35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7BDA2-CA29-4C42-99D2-ABCD21F456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00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 is broken; need to do</a:t>
            </a:r>
            <a:r>
              <a:rPr lang="en-US" baseline="0" dirty="0" smtClean="0"/>
              <a:t> LUI then ORI</a:t>
            </a:r>
            <a:endParaRPr lang="en-US" dirty="0" smtClean="0"/>
          </a:p>
          <a:p>
            <a:r>
              <a:rPr lang="en-US" dirty="0" smtClean="0"/>
              <a:t>-better</a:t>
            </a:r>
            <a:r>
              <a:rPr lang="en-US" baseline="0" dirty="0" smtClean="0"/>
              <a:t> to use </a:t>
            </a:r>
            <a:r>
              <a:rPr lang="en-US" baseline="0" dirty="0" err="1" smtClean="0"/>
              <a:t>pseudoinstruction</a:t>
            </a:r>
            <a:r>
              <a:rPr lang="en-US" baseline="0" dirty="0" smtClean="0"/>
              <a:t>: LA (load 32-bit address) or LI (load 32-bit immediate)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BLT </a:t>
            </a:r>
            <a:r>
              <a:rPr lang="en-US" dirty="0" err="1" smtClean="0"/>
              <a:t>rA</a:t>
            </a:r>
            <a:r>
              <a:rPr lang="en-US" dirty="0" smtClean="0"/>
              <a:t>, </a:t>
            </a:r>
            <a:r>
              <a:rPr lang="en-US" dirty="0" err="1" smtClean="0"/>
              <a:t>rB</a:t>
            </a:r>
            <a:r>
              <a:rPr lang="en-US" dirty="0" smtClean="0"/>
              <a:t>, label</a:t>
            </a:r>
          </a:p>
          <a:p>
            <a:r>
              <a:rPr lang="en-US" dirty="0" smtClean="0"/>
              <a:t>becomes</a:t>
            </a:r>
          </a:p>
          <a:p>
            <a:r>
              <a:rPr lang="en-US" dirty="0" smtClean="0"/>
              <a:t>SLT</a:t>
            </a:r>
            <a:r>
              <a:rPr lang="en-US" baseline="0" dirty="0" smtClean="0"/>
              <a:t> r1, </a:t>
            </a:r>
            <a:r>
              <a:rPr lang="en-US" baseline="0" dirty="0" err="1" smtClean="0"/>
              <a:t>rA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rB</a:t>
            </a:r>
            <a:endParaRPr lang="en-US" baseline="0" dirty="0" smtClean="0"/>
          </a:p>
          <a:p>
            <a:r>
              <a:rPr lang="en-US" baseline="0" dirty="0" smtClean="0"/>
              <a:t>BNE r1, r0, label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</a:t>
            </a:r>
            <a:r>
              <a:rPr lang="en-US" dirty="0" err="1" smtClean="0"/>
              <a:t>compiller</a:t>
            </a:r>
            <a:r>
              <a:rPr lang="en-US" dirty="0" smtClean="0"/>
              <a:t> produces</a:t>
            </a:r>
            <a:r>
              <a:rPr lang="en-US" baseline="0" dirty="0" smtClean="0"/>
              <a:t> assembly files (contain MIPS assembly, pseudo-instructions, directives, etc.)</a:t>
            </a:r>
            <a:endParaRPr lang="en-US" dirty="0" smtClean="0"/>
          </a:p>
          <a:p>
            <a:r>
              <a:rPr lang="en-US" dirty="0" smtClean="0"/>
              <a:t>MIPS assembler produces object files (contain MIPS</a:t>
            </a:r>
            <a:r>
              <a:rPr lang="en-US" baseline="0" dirty="0" smtClean="0"/>
              <a:t> machine code, missing symbols, some layout information, etc.)</a:t>
            </a:r>
            <a:endParaRPr lang="en-US" dirty="0" smtClean="0"/>
          </a:p>
          <a:p>
            <a:r>
              <a:rPr lang="en-US" dirty="0" smtClean="0"/>
              <a:t>MIPS linker produces executable file (contains MIPS machine code, no missing symbols, some layout information)</a:t>
            </a:r>
          </a:p>
          <a:p>
            <a:r>
              <a:rPr lang="en-US" dirty="0" smtClean="0"/>
              <a:t>OS</a:t>
            </a:r>
            <a:r>
              <a:rPr lang="en-US" baseline="0" dirty="0" smtClean="0"/>
              <a:t> loader gets it into memory and jumps to first instruction (machine code)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OS</a:t>
            </a:r>
          </a:p>
          <a:p>
            <a:r>
              <a:rPr lang="en-US" dirty="0" smtClean="0"/>
              <a:t>stack: function local </a:t>
            </a:r>
            <a:r>
              <a:rPr lang="en-US" dirty="0" err="1" smtClean="0"/>
              <a:t>vars</a:t>
            </a:r>
            <a:r>
              <a:rPr lang="en-US" dirty="0" smtClean="0"/>
              <a:t> and </a:t>
            </a:r>
            <a:r>
              <a:rPr lang="en-US" dirty="0" err="1" smtClean="0"/>
              <a:t>args</a:t>
            </a:r>
            <a:endParaRPr lang="en-US" dirty="0" smtClean="0"/>
          </a:p>
          <a:p>
            <a:r>
              <a:rPr lang="en-US" dirty="0" smtClean="0"/>
              <a:t>heap: vector object (8 bytes)</a:t>
            </a:r>
          </a:p>
          <a:p>
            <a:r>
              <a:rPr lang="en-US" dirty="0" smtClean="0"/>
              <a:t>data:</a:t>
            </a:r>
            <a:r>
              <a:rPr lang="en-US" baseline="0" dirty="0" smtClean="0"/>
              <a:t> strings, pi</a:t>
            </a:r>
            <a:endParaRPr lang="en-US" dirty="0" smtClean="0"/>
          </a:p>
          <a:p>
            <a:r>
              <a:rPr lang="en-US" dirty="0" smtClean="0"/>
              <a:t>text:</a:t>
            </a:r>
            <a:r>
              <a:rPr lang="en-US" baseline="0" dirty="0" smtClean="0"/>
              <a:t> assembly</a:t>
            </a:r>
          </a:p>
          <a:p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lessons: </a:t>
            </a:r>
          </a:p>
          <a:p>
            <a:r>
              <a:rPr lang="en-US" dirty="0" smtClean="0"/>
              <a:t>need “.global” directive</a:t>
            </a:r>
          </a:p>
          <a:p>
            <a:r>
              <a:rPr lang="en-US" dirty="0" smtClean="0"/>
              <a:t>starting to need conventions:</a:t>
            </a:r>
          </a:p>
          <a:p>
            <a:r>
              <a:rPr lang="en-US" dirty="0" smtClean="0"/>
              <a:t> - where</a:t>
            </a:r>
            <a:r>
              <a:rPr lang="en-US" baseline="0" dirty="0" smtClean="0"/>
              <a:t> to put function arguments</a:t>
            </a:r>
          </a:p>
          <a:p>
            <a:r>
              <a:rPr lang="en-US" baseline="0" dirty="0" smtClean="0"/>
              <a:t> - where to put return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step through, then ask what is broken</a:t>
            </a:r>
          </a:p>
          <a:p>
            <a:r>
              <a:rPr lang="en-US" baseline="0" dirty="0" smtClean="0"/>
              <a:t>lessons:</a:t>
            </a:r>
          </a:p>
          <a:p>
            <a:r>
              <a:rPr lang="en-US" baseline="0" dirty="0" smtClean="0"/>
              <a:t>string data goes elsewhere</a:t>
            </a:r>
          </a:p>
          <a:p>
            <a:r>
              <a:rPr lang="en-US" baseline="0" dirty="0" smtClean="0"/>
              <a:t>definitely need conventions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 - where</a:t>
            </a:r>
            <a:r>
              <a:rPr lang="en-US" baseline="0" dirty="0" smtClean="0"/>
              <a:t> to put function arguments</a:t>
            </a:r>
          </a:p>
          <a:p>
            <a:r>
              <a:rPr lang="en-US" baseline="0" dirty="0" smtClean="0"/>
              <a:t> - where to put return value</a:t>
            </a:r>
          </a:p>
          <a:p>
            <a:r>
              <a:rPr lang="en-US" baseline="0" dirty="0" smtClean="0"/>
              <a:t> - which functions modify which registers</a:t>
            </a:r>
          </a:p>
          <a:p>
            <a:r>
              <a:rPr lang="en-US" baseline="0" dirty="0" smtClean="0"/>
              <a:t> - where to save registers?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Elegant/simple;</a:t>
            </a:r>
            <a:r>
              <a:rPr lang="en-US" baseline="0" dirty="0" smtClean="0"/>
              <a:t> dependent on memory performance; small instructions (no </a:t>
            </a:r>
            <a:r>
              <a:rPr lang="en-US" baseline="0" dirty="0" err="1" smtClean="0"/>
              <a:t>args</a:t>
            </a:r>
            <a:r>
              <a:rPr lang="en-US" baseline="0" dirty="0" smtClean="0"/>
              <a:t>!) / compact programs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7BDA2-CA29-4C42-99D2-ABCD21F4564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EAX on x86 = “accumulator”; Historically useful, small instructions (1 </a:t>
            </a:r>
            <a:r>
              <a:rPr lang="en-US" dirty="0" err="1" smtClean="0"/>
              <a:t>arg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7BDA2-CA29-4C42-99D2-ABCD21F4564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larger instructions (3 </a:t>
            </a:r>
            <a:r>
              <a:rPr lang="en-US" dirty="0" err="1" smtClean="0"/>
              <a:t>args</a:t>
            </a:r>
            <a:r>
              <a:rPr lang="en-US" dirty="0" smtClean="0"/>
              <a:t>); more instructions (load,</a:t>
            </a:r>
            <a:r>
              <a:rPr lang="en-US" baseline="0" dirty="0" smtClean="0"/>
              <a:t> compute, store)</a:t>
            </a:r>
            <a:r>
              <a:rPr lang="en-US" dirty="0" smtClean="0"/>
              <a:t>; maybe higher</a:t>
            </a:r>
            <a:r>
              <a:rPr lang="en-US" baseline="0" dirty="0" smtClean="0"/>
              <a:t> clock rate (simpler instructions)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7BDA2-CA29-4C42-99D2-ABCD21F4564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</a:t>
            </a:r>
            <a:r>
              <a:rPr lang="en-US" baseline="0" dirty="0" smtClean="0"/>
              <a:t> PDP-8 has about 8 </a:t>
            </a:r>
            <a:r>
              <a:rPr lang="en-US" baseline="0" dirty="0" err="1" smtClean="0"/>
              <a:t>insructions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7BDA2-CA29-4C42-99D2-ABCD21F4564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665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665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293" y="4343703"/>
            <a:ext cx="5024438" cy="411086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406" tIns="45204" rIns="90406" bIns="45204" anchor="ctr"/>
          <a:lstStyle/>
          <a:p>
            <a:r>
              <a:rPr lang="en-US" baseline="0" dirty="0" smtClean="0"/>
              <a:t>RISC:</a:t>
            </a:r>
          </a:p>
          <a:p>
            <a:r>
              <a:rPr lang="en-US" baseline="0" dirty="0" smtClean="0"/>
              <a:t>regularity means no </a:t>
            </a:r>
            <a:r>
              <a:rPr lang="en-US" baseline="0" dirty="0" err="1" smtClean="0"/>
              <a:t>mem</a:t>
            </a:r>
            <a:r>
              <a:rPr lang="en-US" baseline="0" dirty="0" smtClean="0"/>
              <a:t>-to-</a:t>
            </a:r>
            <a:r>
              <a:rPr lang="en-US" baseline="0" dirty="0" err="1" smtClean="0"/>
              <a:t>mem</a:t>
            </a:r>
            <a:r>
              <a:rPr lang="en-US" baseline="0" dirty="0" smtClean="0"/>
              <a:t>, few addressing modes… thus load-store</a:t>
            </a:r>
          </a:p>
          <a:p>
            <a:r>
              <a:rPr lang="en-US" dirty="0" smtClean="0"/>
              <a:t>regularity</a:t>
            </a:r>
            <a:r>
              <a:rPr lang="en-US" baseline="0" dirty="0" smtClean="0"/>
              <a:t> means uniform instruction size… </a:t>
            </a:r>
            <a:r>
              <a:rPr lang="en-US" baseline="0" dirty="0" err="1" smtClean="0"/>
              <a:t>sizeof</a:t>
            </a:r>
            <a:r>
              <a:rPr lang="en-US" baseline="0" dirty="0" smtClean="0"/>
              <a:t>(common) = </a:t>
            </a:r>
            <a:r>
              <a:rPr lang="en-US" baseline="0" dirty="0" err="1" smtClean="0"/>
              <a:t>sizeof</a:t>
            </a:r>
            <a:r>
              <a:rPr lang="en-US" baseline="0" dirty="0" smtClean="0"/>
              <a:t>(rare)</a:t>
            </a:r>
          </a:p>
          <a:p>
            <a:r>
              <a:rPr lang="en-US" baseline="0" dirty="0" smtClean="0"/>
              <a:t>lean means fewer, more general instructions… thus bigger programs, more instructions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common</a:t>
            </a:r>
            <a:r>
              <a:rPr lang="en-US" baseline="0" dirty="0" smtClean="0"/>
              <a:t> case means measurement</a:t>
            </a:r>
            <a:endParaRPr lang="en-US" dirty="0" smtClean="0"/>
          </a:p>
          <a:p>
            <a:r>
              <a:rPr lang="en-US" dirty="0" smtClean="0"/>
              <a:t>CISC: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Compilers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can be smart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  <a:sym typeface="Wingdings" pitchFamily="2" charset="2"/>
              </a:rPr>
              <a:t>Transistors are plentiful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  <a:sym typeface="Wingdings" pitchFamily="2" charset="2"/>
              </a:rPr>
              <a:t>Legacy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  <a:sym typeface="Wingdings" pitchFamily="2" charset="2"/>
              </a:rPr>
              <a:t> is important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120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  <a:sym typeface="Wingdings" pitchFamily="2" charset="2"/>
              </a:rPr>
              <a:t>Code</a:t>
            </a:r>
            <a:r>
              <a:rPr lang="en-US" sz="1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  <a:sym typeface="Wingdings" pitchFamily="2" charset="2"/>
              </a:rPr>
              <a:t> size counts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  <a:sym typeface="Wingdings" pitchFamily="2" charset="2"/>
              </a:rPr>
              <a:t>Micro-code!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32 bits, 4 bytes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A1FEE03-8B24-4057-90F5-A280633F14D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length of linked list</a:t>
            </a:r>
          </a:p>
          <a:p>
            <a:r>
              <a:rPr lang="en-US" dirty="0" smtClean="0"/>
              <a:t>Q: how is this assembled?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A: mostly, just encode in binary; but need 2 passes to resolve forward references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Counts how many times it was</a:t>
            </a:r>
            <a:r>
              <a:rPr lang="en-US" baseline="0" dirty="0" smtClean="0"/>
              <a:t> executed</a:t>
            </a:r>
          </a:p>
          <a:p>
            <a:r>
              <a:rPr lang="en-US" baseline="0" dirty="0" smtClean="0"/>
              <a:t>lessons: </a:t>
            </a:r>
          </a:p>
          <a:p>
            <a:pPr>
              <a:buFontTx/>
              <a:buChar char="-"/>
            </a:pPr>
            <a:r>
              <a:rPr lang="en-US" baseline="0" dirty="0" smtClean="0"/>
              <a:t>data and instructions are mixed: von Neumann machine</a:t>
            </a:r>
          </a:p>
          <a:p>
            <a:pPr>
              <a:buFontTx/>
              <a:buNone/>
            </a:pPr>
            <a:r>
              <a:rPr lang="en-US" baseline="0" dirty="0" smtClean="0"/>
              <a:t>-need better way to specify data: replace second nop with “.word 0”</a:t>
            </a:r>
          </a:p>
          <a:p>
            <a:pPr>
              <a:buFontTx/>
              <a:buNone/>
            </a:pPr>
            <a:r>
              <a:rPr lang="en-US" baseline="0" dirty="0" smtClean="0"/>
              <a:t>-better to separate code and data: use .text and .data segments</a:t>
            </a:r>
          </a:p>
          <a:p>
            <a:pPr>
              <a:buFontTx/>
              <a:buNone/>
            </a:pPr>
            <a:r>
              <a:rPr lang="en-US" baseline="0" dirty="0" smtClean="0"/>
              <a:t>-being careful of branch delay slot is painful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4" Type="http://schemas.openxmlformats.org/officeDocument/2006/relationships/slideMaster" Target="../slideMasters/slideMaster2.xml"/><Relationship Id="rId1" Type="http://schemas.openxmlformats.org/officeDocument/2006/relationships/tags" Target="../tags/tag15.xml"/><Relationship Id="rId2" Type="http://schemas.openxmlformats.org/officeDocument/2006/relationships/tags" Target="../tags/tag1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Kevin Walsh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2010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Spring 2011</a:t>
            </a:r>
          </a:p>
          <a:p>
            <a:pPr lvl="0"/>
            <a:r>
              <a:rPr lang="en-US" noProof="0" dirty="0" smtClean="0"/>
              <a:t>Computer Science</a:t>
            </a:r>
          </a:p>
          <a:p>
            <a:pPr lvl="0"/>
            <a:r>
              <a:rPr lang="en-US" noProof="0" dirty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Copyright Hakim Weatherspoon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F1BFF-0630-044F-A176-B68CCF226FFC}" type="slidenum">
              <a:rPr lang="en-US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5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  <a:latin typeface="Calibri"/>
              </a:rPr>
              <a:t>Hakim Weatherspoon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  <a:latin typeface="Calibri"/>
              </a:rPr>
              <a:t>CS 3410, Spring 2011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  <a:latin typeface="Calibri"/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  <a:latin typeface="Calibri"/>
              </a:rPr>
              <a:t>Cornell University</a:t>
            </a:r>
            <a:endParaRPr lang="en-US" sz="2700" dirty="0">
              <a:solidFill>
                <a:srgbClr val="898989"/>
              </a:solidFill>
              <a:latin typeface="Calibri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3/1/11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3/1/11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3/1/11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3/1/11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3/1/11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3/1/11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3/1/11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3/1/11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3/1/11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3/1/11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3/1/11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3/1/11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theme" Target="../theme/theme2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86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13B0D3B-7497-45A6-80D3-87F23FDEE38C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E5B5F78-435A-4829-8E7A-9B59570B32A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81000" y="584200"/>
            <a:ext cx="8394700" cy="25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3/1/11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81000" y="584200"/>
            <a:ext cx="8394700" cy="25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4" Type="http://schemas.openxmlformats.org/officeDocument/2006/relationships/slideLayout" Target="../slideLayouts/slideLayout12.xml"/><Relationship Id="rId5" Type="http://schemas.openxmlformats.org/officeDocument/2006/relationships/image" Target="../media/image2.emf"/><Relationship Id="rId1" Type="http://schemas.openxmlformats.org/officeDocument/2006/relationships/tags" Target="../tags/tag28.xml"/><Relationship Id="rId2" Type="http://schemas.openxmlformats.org/officeDocument/2006/relationships/tags" Target="../tags/tag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44.xml"/><Relationship Id="rId2" Type="http://schemas.openxmlformats.org/officeDocument/2006/relationships/tags" Target="../tags/tag45.xml"/><Relationship Id="rId3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.xml"/><Relationship Id="rId1" Type="http://schemas.openxmlformats.org/officeDocument/2006/relationships/tags" Target="../tags/tag46.xml"/><Relationship Id="rId2" Type="http://schemas.openxmlformats.org/officeDocument/2006/relationships/tags" Target="../tags/tag4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6.xml"/><Relationship Id="rId1" Type="http://schemas.openxmlformats.org/officeDocument/2006/relationships/tags" Target="../tags/tag48.xml"/><Relationship Id="rId2" Type="http://schemas.openxmlformats.org/officeDocument/2006/relationships/tags" Target="../tags/tag4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1.xml"/><Relationship Id="rId2" Type="http://schemas.openxmlformats.org/officeDocument/2006/relationships/tags" Target="../tags/tag52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tags" Target="../tags/tag64.xml"/><Relationship Id="rId12" Type="http://schemas.openxmlformats.org/officeDocument/2006/relationships/tags" Target="../tags/tag65.xml"/><Relationship Id="rId13" Type="http://schemas.openxmlformats.org/officeDocument/2006/relationships/tags" Target="../tags/tag66.xml"/><Relationship Id="rId14" Type="http://schemas.openxmlformats.org/officeDocument/2006/relationships/tags" Target="../tags/tag67.xml"/><Relationship Id="rId15" Type="http://schemas.openxmlformats.org/officeDocument/2006/relationships/tags" Target="../tags/tag68.xml"/><Relationship Id="rId16" Type="http://schemas.openxmlformats.org/officeDocument/2006/relationships/tags" Target="../tags/tag69.xml"/><Relationship Id="rId17" Type="http://schemas.openxmlformats.org/officeDocument/2006/relationships/slideLayout" Target="../slideLayouts/slideLayout6.xml"/><Relationship Id="rId18" Type="http://schemas.openxmlformats.org/officeDocument/2006/relationships/notesSlide" Target="../notesSlides/notesSlide7.xml"/><Relationship Id="rId1" Type="http://schemas.openxmlformats.org/officeDocument/2006/relationships/tags" Target="../tags/tag54.xml"/><Relationship Id="rId2" Type="http://schemas.openxmlformats.org/officeDocument/2006/relationships/tags" Target="../tags/tag55.xml"/><Relationship Id="rId3" Type="http://schemas.openxmlformats.org/officeDocument/2006/relationships/tags" Target="../tags/tag56.xml"/><Relationship Id="rId4" Type="http://schemas.openxmlformats.org/officeDocument/2006/relationships/tags" Target="../tags/tag57.xml"/><Relationship Id="rId5" Type="http://schemas.openxmlformats.org/officeDocument/2006/relationships/tags" Target="../tags/tag58.xml"/><Relationship Id="rId6" Type="http://schemas.openxmlformats.org/officeDocument/2006/relationships/tags" Target="../tags/tag59.xml"/><Relationship Id="rId7" Type="http://schemas.openxmlformats.org/officeDocument/2006/relationships/tags" Target="../tags/tag60.xml"/><Relationship Id="rId8" Type="http://schemas.openxmlformats.org/officeDocument/2006/relationships/tags" Target="../tags/tag61.xml"/><Relationship Id="rId9" Type="http://schemas.openxmlformats.org/officeDocument/2006/relationships/tags" Target="../tags/tag62.xml"/><Relationship Id="rId10" Type="http://schemas.openxmlformats.org/officeDocument/2006/relationships/tags" Target="../tags/tag6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8.xml"/><Relationship Id="rId1" Type="http://schemas.openxmlformats.org/officeDocument/2006/relationships/tags" Target="../tags/tag70.xml"/><Relationship Id="rId2" Type="http://schemas.openxmlformats.org/officeDocument/2006/relationships/tags" Target="../tags/tag7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73.xml"/><Relationship Id="rId2" Type="http://schemas.openxmlformats.org/officeDocument/2006/relationships/tags" Target="../tags/tag74.xml"/><Relationship Id="rId3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9.xml"/><Relationship Id="rId1" Type="http://schemas.openxmlformats.org/officeDocument/2006/relationships/tags" Target="../tags/tag75.xml"/><Relationship Id="rId2" Type="http://schemas.openxmlformats.org/officeDocument/2006/relationships/tags" Target="../tags/tag7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0.xml"/><Relationship Id="rId1" Type="http://schemas.openxmlformats.org/officeDocument/2006/relationships/tags" Target="../tags/tag78.xml"/><Relationship Id="rId2" Type="http://schemas.openxmlformats.org/officeDocument/2006/relationships/tags" Target="../tags/tag7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1.xml"/><Relationship Id="rId1" Type="http://schemas.openxmlformats.org/officeDocument/2006/relationships/tags" Target="../tags/tag80.xml"/><Relationship Id="rId2" Type="http://schemas.openxmlformats.org/officeDocument/2006/relationships/tags" Target="../tags/tag8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2.xml"/><Relationship Id="rId1" Type="http://schemas.openxmlformats.org/officeDocument/2006/relationships/tags" Target="../tags/tag82.xml"/><Relationship Id="rId2" Type="http://schemas.openxmlformats.org/officeDocument/2006/relationships/tags" Target="../tags/tag8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84.xml"/><Relationship Id="rId2" Type="http://schemas.openxmlformats.org/officeDocument/2006/relationships/tags" Target="../tags/tag85.xml"/><Relationship Id="rId3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86.xml"/><Relationship Id="rId2" Type="http://schemas.openxmlformats.org/officeDocument/2006/relationships/tags" Target="../tags/tag87.xml"/><Relationship Id="rId3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tags" Target="../tags/tag96.xml"/><Relationship Id="rId20" Type="http://schemas.openxmlformats.org/officeDocument/2006/relationships/tags" Target="../tags/tag107.xml"/><Relationship Id="rId21" Type="http://schemas.openxmlformats.org/officeDocument/2006/relationships/tags" Target="../tags/tag108.xml"/><Relationship Id="rId22" Type="http://schemas.openxmlformats.org/officeDocument/2006/relationships/tags" Target="../tags/tag109.xml"/><Relationship Id="rId23" Type="http://schemas.openxmlformats.org/officeDocument/2006/relationships/slideLayout" Target="../slideLayouts/slideLayout6.xml"/><Relationship Id="rId24" Type="http://schemas.openxmlformats.org/officeDocument/2006/relationships/notesSlide" Target="../notesSlides/notesSlide13.xml"/><Relationship Id="rId10" Type="http://schemas.openxmlformats.org/officeDocument/2006/relationships/tags" Target="../tags/tag97.xml"/><Relationship Id="rId11" Type="http://schemas.openxmlformats.org/officeDocument/2006/relationships/tags" Target="../tags/tag98.xml"/><Relationship Id="rId12" Type="http://schemas.openxmlformats.org/officeDocument/2006/relationships/tags" Target="../tags/tag99.xml"/><Relationship Id="rId13" Type="http://schemas.openxmlformats.org/officeDocument/2006/relationships/tags" Target="../tags/tag100.xml"/><Relationship Id="rId14" Type="http://schemas.openxmlformats.org/officeDocument/2006/relationships/tags" Target="../tags/tag101.xml"/><Relationship Id="rId15" Type="http://schemas.openxmlformats.org/officeDocument/2006/relationships/tags" Target="../tags/tag102.xml"/><Relationship Id="rId16" Type="http://schemas.openxmlformats.org/officeDocument/2006/relationships/tags" Target="../tags/tag103.xml"/><Relationship Id="rId17" Type="http://schemas.openxmlformats.org/officeDocument/2006/relationships/tags" Target="../tags/tag104.xml"/><Relationship Id="rId18" Type="http://schemas.openxmlformats.org/officeDocument/2006/relationships/tags" Target="../tags/tag105.xml"/><Relationship Id="rId19" Type="http://schemas.openxmlformats.org/officeDocument/2006/relationships/tags" Target="../tags/tag106.xml"/><Relationship Id="rId1" Type="http://schemas.openxmlformats.org/officeDocument/2006/relationships/tags" Target="../tags/tag88.xml"/><Relationship Id="rId2" Type="http://schemas.openxmlformats.org/officeDocument/2006/relationships/tags" Target="../tags/tag89.xml"/><Relationship Id="rId3" Type="http://schemas.openxmlformats.org/officeDocument/2006/relationships/tags" Target="../tags/tag90.xml"/><Relationship Id="rId4" Type="http://schemas.openxmlformats.org/officeDocument/2006/relationships/tags" Target="../tags/tag91.xml"/><Relationship Id="rId5" Type="http://schemas.openxmlformats.org/officeDocument/2006/relationships/tags" Target="../tags/tag92.xml"/><Relationship Id="rId6" Type="http://schemas.openxmlformats.org/officeDocument/2006/relationships/tags" Target="../tags/tag93.xml"/><Relationship Id="rId7" Type="http://schemas.openxmlformats.org/officeDocument/2006/relationships/tags" Target="../tags/tag94.xml"/><Relationship Id="rId8" Type="http://schemas.openxmlformats.org/officeDocument/2006/relationships/tags" Target="../tags/tag95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tags" Target="../tags/tag118.xml"/><Relationship Id="rId20" Type="http://schemas.openxmlformats.org/officeDocument/2006/relationships/slideLayout" Target="../slideLayouts/slideLayout2.xml"/><Relationship Id="rId10" Type="http://schemas.openxmlformats.org/officeDocument/2006/relationships/tags" Target="../tags/tag119.xml"/><Relationship Id="rId11" Type="http://schemas.openxmlformats.org/officeDocument/2006/relationships/tags" Target="../tags/tag120.xml"/><Relationship Id="rId12" Type="http://schemas.openxmlformats.org/officeDocument/2006/relationships/tags" Target="../tags/tag121.xml"/><Relationship Id="rId13" Type="http://schemas.openxmlformats.org/officeDocument/2006/relationships/tags" Target="../tags/tag122.xml"/><Relationship Id="rId14" Type="http://schemas.openxmlformats.org/officeDocument/2006/relationships/tags" Target="../tags/tag123.xml"/><Relationship Id="rId15" Type="http://schemas.openxmlformats.org/officeDocument/2006/relationships/tags" Target="../tags/tag124.xml"/><Relationship Id="rId16" Type="http://schemas.openxmlformats.org/officeDocument/2006/relationships/tags" Target="../tags/tag125.xml"/><Relationship Id="rId17" Type="http://schemas.openxmlformats.org/officeDocument/2006/relationships/tags" Target="../tags/tag126.xml"/><Relationship Id="rId18" Type="http://schemas.openxmlformats.org/officeDocument/2006/relationships/tags" Target="../tags/tag127.xml"/><Relationship Id="rId19" Type="http://schemas.openxmlformats.org/officeDocument/2006/relationships/tags" Target="../tags/tag128.xml"/><Relationship Id="rId1" Type="http://schemas.openxmlformats.org/officeDocument/2006/relationships/tags" Target="../tags/tag110.xml"/><Relationship Id="rId2" Type="http://schemas.openxmlformats.org/officeDocument/2006/relationships/tags" Target="../tags/tag111.xml"/><Relationship Id="rId3" Type="http://schemas.openxmlformats.org/officeDocument/2006/relationships/tags" Target="../tags/tag112.xml"/><Relationship Id="rId4" Type="http://schemas.openxmlformats.org/officeDocument/2006/relationships/tags" Target="../tags/tag113.xml"/><Relationship Id="rId5" Type="http://schemas.openxmlformats.org/officeDocument/2006/relationships/tags" Target="../tags/tag114.xml"/><Relationship Id="rId6" Type="http://schemas.openxmlformats.org/officeDocument/2006/relationships/tags" Target="../tags/tag115.xml"/><Relationship Id="rId7" Type="http://schemas.openxmlformats.org/officeDocument/2006/relationships/tags" Target="../tags/tag116.xml"/><Relationship Id="rId8" Type="http://schemas.openxmlformats.org/officeDocument/2006/relationships/tags" Target="../tags/tag1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4" Type="http://schemas.openxmlformats.org/officeDocument/2006/relationships/tags" Target="../tags/tag132.xml"/><Relationship Id="rId5" Type="http://schemas.openxmlformats.org/officeDocument/2006/relationships/tags" Target="../tags/tag133.xml"/><Relationship Id="rId6" Type="http://schemas.openxmlformats.org/officeDocument/2006/relationships/tags" Target="../tags/tag134.xml"/><Relationship Id="rId7" Type="http://schemas.openxmlformats.org/officeDocument/2006/relationships/tags" Target="../tags/tag135.xml"/><Relationship Id="rId8" Type="http://schemas.openxmlformats.org/officeDocument/2006/relationships/tags" Target="../tags/tag136.xml"/><Relationship Id="rId9" Type="http://schemas.openxmlformats.org/officeDocument/2006/relationships/slideLayout" Target="../slideLayouts/slideLayout6.xml"/><Relationship Id="rId10" Type="http://schemas.openxmlformats.org/officeDocument/2006/relationships/notesSlide" Target="../notesSlides/notesSlide14.xml"/><Relationship Id="rId1" Type="http://schemas.openxmlformats.org/officeDocument/2006/relationships/tags" Target="../tags/tag129.xml"/><Relationship Id="rId2" Type="http://schemas.openxmlformats.org/officeDocument/2006/relationships/tags" Target="../tags/tag13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4" Type="http://schemas.openxmlformats.org/officeDocument/2006/relationships/tags" Target="../tags/tag140.xml"/><Relationship Id="rId5" Type="http://schemas.openxmlformats.org/officeDocument/2006/relationships/tags" Target="../tags/tag141.xml"/><Relationship Id="rId6" Type="http://schemas.openxmlformats.org/officeDocument/2006/relationships/tags" Target="../tags/tag142.xml"/><Relationship Id="rId7" Type="http://schemas.openxmlformats.org/officeDocument/2006/relationships/tags" Target="../tags/tag143.xml"/><Relationship Id="rId8" Type="http://schemas.openxmlformats.org/officeDocument/2006/relationships/slideLayout" Target="../slideLayouts/slideLayout6.xml"/><Relationship Id="rId9" Type="http://schemas.openxmlformats.org/officeDocument/2006/relationships/notesSlide" Target="../notesSlides/notesSlide15.xml"/><Relationship Id="rId1" Type="http://schemas.openxmlformats.org/officeDocument/2006/relationships/tags" Target="../tags/tag137.xml"/><Relationship Id="rId2" Type="http://schemas.openxmlformats.org/officeDocument/2006/relationships/tags" Target="../tags/tag13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46.xml"/><Relationship Id="rId4" Type="http://schemas.openxmlformats.org/officeDocument/2006/relationships/tags" Target="../tags/tag147.xml"/><Relationship Id="rId5" Type="http://schemas.openxmlformats.org/officeDocument/2006/relationships/tags" Target="../tags/tag148.xml"/><Relationship Id="rId6" Type="http://schemas.openxmlformats.org/officeDocument/2006/relationships/tags" Target="../tags/tag149.xml"/><Relationship Id="rId7" Type="http://schemas.openxmlformats.org/officeDocument/2006/relationships/slideLayout" Target="../slideLayouts/slideLayout6.xml"/><Relationship Id="rId8" Type="http://schemas.openxmlformats.org/officeDocument/2006/relationships/notesSlide" Target="../notesSlides/notesSlide16.xml"/><Relationship Id="rId1" Type="http://schemas.openxmlformats.org/officeDocument/2006/relationships/tags" Target="../tags/tag144.xml"/><Relationship Id="rId2" Type="http://schemas.openxmlformats.org/officeDocument/2006/relationships/tags" Target="../tags/tag14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<Relationship Id="rId1" Type="http://schemas.openxmlformats.org/officeDocument/2006/relationships/tags" Target="../tags/tag31.xml"/><Relationship Id="rId2" Type="http://schemas.openxmlformats.org/officeDocument/2006/relationships/tags" Target="../tags/tag3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2" Type="http://schemas.openxmlformats.org/officeDocument/2006/relationships/tags" Target="../tags/tag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36.xml"/><Relationship Id="rId2" Type="http://schemas.openxmlformats.org/officeDocument/2006/relationships/tags" Target="../tags/tag37.xml"/><Relationship Id="rId3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1" Type="http://schemas.openxmlformats.org/officeDocument/2006/relationships/tags" Target="../tags/tag38.xml"/><Relationship Id="rId2" Type="http://schemas.openxmlformats.org/officeDocument/2006/relationships/tags" Target="../tags/tag3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.xml"/><Relationship Id="rId1" Type="http://schemas.openxmlformats.org/officeDocument/2006/relationships/tags" Target="../tags/tag40.xml"/><Relationship Id="rId2" Type="http://schemas.openxmlformats.org/officeDocument/2006/relationships/tags" Target="../tags/tag4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.xml"/><Relationship Id="rId1" Type="http://schemas.openxmlformats.org/officeDocument/2006/relationships/tags" Target="../tags/tag42.xml"/><Relationship Id="rId2" Type="http://schemas.openxmlformats.org/officeDocument/2006/relationships/tags" Target="../tags/tag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RISC, CISC, and Assemblers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sz="quarter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2011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6096000"/>
            <a:ext cx="5090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libri"/>
                <a:cs typeface="Calibri"/>
              </a:rPr>
              <a:t>See P&amp;H Appendix </a:t>
            </a:r>
            <a:r>
              <a:rPr lang="en-US" dirty="0" smtClean="0">
                <a:solidFill>
                  <a:srgbClr val="FFFF00"/>
                </a:solidFill>
                <a:cs typeface="Calibri"/>
              </a:rPr>
              <a:t>B</a:t>
            </a:r>
            <a:r>
              <a:rPr lang="en-US" dirty="0">
                <a:solidFill>
                  <a:srgbClr val="FFFF00"/>
                </a:solidFill>
                <a:cs typeface="Calibri"/>
              </a:rPr>
              <a:t>.1-2, </a:t>
            </a:r>
            <a:r>
              <a:rPr lang="en-US" dirty="0" smtClean="0">
                <a:solidFill>
                  <a:srgbClr val="FFFF00"/>
                </a:solidFill>
                <a:cs typeface="Calibri"/>
              </a:rPr>
              <a:t> and Chapters 2.8 and </a:t>
            </a:r>
            <a:r>
              <a:rPr lang="en-US" dirty="0">
                <a:solidFill>
                  <a:srgbClr val="FFFF00"/>
                </a:solidFill>
                <a:cs typeface="Calibri"/>
              </a:rPr>
              <a:t>2.12 </a:t>
            </a:r>
            <a:endParaRPr lang="en-US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  <p:pic>
        <p:nvPicPr>
          <p:cNvPr id="4" name="CP3 Ink 8ed3e0ef-e21b-4c14-bfac-b88316bff19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2234" y="5967900"/>
            <a:ext cx="254251" cy="32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9002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Axes:</a:t>
            </a:r>
          </a:p>
          <a:p>
            <a:pPr lvl="1"/>
            <a:r>
              <a:rPr lang="en-US" dirty="0" smtClean="0"/>
              <a:t>Arguments: stack-based, accumulator, 2-arg, 3-arg</a:t>
            </a:r>
          </a:p>
          <a:p>
            <a:pPr lvl="1"/>
            <a:r>
              <a:rPr lang="en-US" dirty="0" smtClean="0"/>
              <a:t>Operand types: load-store, memory, mixed, stacks, …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Complexity</a:t>
            </a:r>
            <a:r>
              <a:rPr lang="en-US" dirty="0" smtClean="0"/>
              <a:t>: CISC, RISC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Instruction Set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5867400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n-US" dirty="0" smtClean="0"/>
              <a:t>People programmed in assembly and machine code!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Needed as many addressing modes as possible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Memory was (and still is) slow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0" indent="0"/>
            <a:r>
              <a:rPr lang="en-US" dirty="0"/>
              <a:t>CPUs had relatively few </a:t>
            </a:r>
            <a:r>
              <a:rPr lang="en-US" dirty="0" smtClean="0"/>
              <a:t>registers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Register’s were more “expensive” than external </a:t>
            </a:r>
            <a:r>
              <a:rPr lang="en-US" dirty="0" err="1" smtClean="0"/>
              <a:t>mem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Large number of registers requires many bits to index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Memories were small</a:t>
            </a:r>
            <a:endParaRPr lang="en-US" dirty="0"/>
          </a:p>
          <a:p>
            <a:pPr marL="573088" lvl="1" indent="-457200">
              <a:buFont typeface="Arial"/>
              <a:buChar char="•"/>
            </a:pPr>
            <a:r>
              <a:rPr lang="en-US" dirty="0" err="1" smtClean="0"/>
              <a:t>Encoraged</a:t>
            </a:r>
            <a:r>
              <a:rPr lang="en-US" dirty="0" smtClean="0"/>
              <a:t> highly encoded </a:t>
            </a:r>
            <a:r>
              <a:rPr lang="en-US" dirty="0" err="1" smtClean="0"/>
              <a:t>microcodes</a:t>
            </a:r>
            <a:r>
              <a:rPr lang="en-US" dirty="0" smtClean="0"/>
              <a:t> as instructions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Variable length instructions, load/store, conditions,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08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Reduced Instruction Set Computer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762000"/>
            <a:ext cx="4267200" cy="5715000"/>
          </a:xfrm>
        </p:spPr>
        <p:txBody>
          <a:bodyPr/>
          <a:lstStyle/>
          <a:p>
            <a:r>
              <a:rPr lang="en-US" dirty="0" smtClean="0"/>
              <a:t>Dave Patterson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/>
              <a:t>RISC </a:t>
            </a:r>
            <a:r>
              <a:rPr lang="en-US" dirty="0" smtClean="0"/>
              <a:t>Project, 1982</a:t>
            </a:r>
            <a:endParaRPr lang="en-US" dirty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UC Berkeley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RISC-I: ½ </a:t>
            </a:r>
            <a:r>
              <a:rPr lang="en-US" dirty="0" err="1" smtClean="0"/>
              <a:t>transtisters</a:t>
            </a:r>
            <a:r>
              <a:rPr lang="en-US" dirty="0" smtClean="0"/>
              <a:t> &amp; 3x faster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Influences: Sun SPARC, namesake of industry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495800" cy="5715000"/>
          </a:xfrm>
        </p:spPr>
        <p:txBody>
          <a:bodyPr/>
          <a:lstStyle/>
          <a:p>
            <a:r>
              <a:rPr lang="en-US" dirty="0"/>
              <a:t>John L. Hennessy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MIPS, 1981</a:t>
            </a:r>
            <a:endParaRPr lang="en-US" dirty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Stanford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Simple pipelining, keep full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Influences: MIPS computer system, PlayStation, Nintendo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962400"/>
            <a:ext cx="3797300" cy="2527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3962400"/>
            <a:ext cx="4447048" cy="2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525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MIPS = Reduced Instruction Set Computer (</a:t>
            </a:r>
            <a:r>
              <a:rPr lang="en-US" dirty="0" err="1" smtClean="0"/>
              <a:t>RlSC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≈ 200 instructions, 32 bits each, 3 formats</a:t>
            </a:r>
          </a:p>
          <a:p>
            <a:pPr lvl="1"/>
            <a:r>
              <a:rPr lang="en-US" dirty="0" smtClean="0"/>
              <a:t>all operands in registers</a:t>
            </a:r>
          </a:p>
          <a:p>
            <a:pPr lvl="2"/>
            <a:r>
              <a:rPr lang="en-US" dirty="0" smtClean="0"/>
              <a:t>almost all are 32 bits each</a:t>
            </a:r>
          </a:p>
          <a:p>
            <a:pPr lvl="1"/>
            <a:r>
              <a:rPr lang="en-US" dirty="0" smtClean="0"/>
              <a:t>≈ 1 addressing mode: </a:t>
            </a:r>
            <a:r>
              <a:rPr lang="en-US" dirty="0" err="1" smtClean="0"/>
              <a:t>Mem</a:t>
            </a:r>
            <a:r>
              <a:rPr lang="en-US" dirty="0" smtClean="0"/>
              <a:t>[</a:t>
            </a:r>
            <a:r>
              <a:rPr lang="en-US" dirty="0" err="1" smtClean="0"/>
              <a:t>reg</a:t>
            </a:r>
            <a:r>
              <a:rPr lang="en-US" dirty="0" smtClean="0"/>
              <a:t> + </a:t>
            </a:r>
            <a:r>
              <a:rPr lang="en-US" dirty="0" err="1" smtClean="0"/>
              <a:t>imm</a:t>
            </a:r>
            <a:r>
              <a:rPr lang="en-US" dirty="0" smtClean="0"/>
              <a:t>]</a:t>
            </a:r>
          </a:p>
          <a:p>
            <a:endParaRPr lang="en-US" dirty="0" smtClean="0"/>
          </a:p>
          <a:p>
            <a:r>
              <a:rPr lang="en-US" dirty="0" smtClean="0"/>
              <a:t>x86 = Complex Instruction Set Computer (</a:t>
            </a:r>
            <a:r>
              <a:rPr lang="en-US" dirty="0" err="1" smtClean="0"/>
              <a:t>ClSC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&gt; 1000 instructions, 1 to 15 bytes each</a:t>
            </a:r>
          </a:p>
          <a:p>
            <a:pPr lvl="1"/>
            <a:r>
              <a:rPr lang="en-US" dirty="0" smtClean="0"/>
              <a:t>operands in dedicated registers,  general purpose registers,  memory, on stack, …</a:t>
            </a:r>
          </a:p>
          <a:p>
            <a:pPr lvl="2"/>
            <a:r>
              <a:rPr lang="en-US" dirty="0" smtClean="0"/>
              <a:t>can be 1, 2, 4, 8 bytes, signed or unsigned</a:t>
            </a:r>
          </a:p>
          <a:p>
            <a:pPr lvl="1"/>
            <a:r>
              <a:rPr lang="en-US" dirty="0" smtClean="0"/>
              <a:t>10s of addressing modes</a:t>
            </a:r>
          </a:p>
          <a:p>
            <a:pPr lvl="2"/>
            <a:r>
              <a:rPr lang="en-US" dirty="0" smtClean="0"/>
              <a:t>e.g.  </a:t>
            </a:r>
            <a:r>
              <a:rPr lang="en-US" dirty="0" err="1" smtClean="0"/>
              <a:t>Mem</a:t>
            </a:r>
            <a:r>
              <a:rPr lang="en-US" dirty="0" smtClean="0"/>
              <a:t>[segment + </a:t>
            </a:r>
            <a:r>
              <a:rPr lang="en-US" dirty="0" err="1" smtClean="0"/>
              <a:t>reg</a:t>
            </a:r>
            <a:r>
              <a:rPr lang="en-US" dirty="0" smtClean="0"/>
              <a:t> + </a:t>
            </a:r>
            <a:r>
              <a:rPr lang="en-US" dirty="0" err="1" smtClean="0"/>
              <a:t>reg</a:t>
            </a:r>
            <a:r>
              <a:rPr lang="en-US" dirty="0" smtClean="0"/>
              <a:t>*scale + offset]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RISC </a:t>
            </a:r>
            <a:r>
              <a:rPr lang="en-US" dirty="0" err="1" smtClean="0"/>
              <a:t>vs</a:t>
            </a:r>
            <a:r>
              <a:rPr lang="en-US" dirty="0" smtClean="0"/>
              <a:t> CISC</a:t>
            </a:r>
            <a:endParaRPr lang="en-US" dirty="0"/>
          </a:p>
        </p:txBody>
      </p:sp>
      <p:sp>
        <p:nvSpPr>
          <p:cNvPr id="22456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4343400" cy="6172200"/>
          </a:xfrm>
          <a:ln/>
        </p:spPr>
        <p:txBody>
          <a:bodyPr lIns="0" tIns="0" rIns="0" bIns="0">
            <a:noAutofit/>
          </a:bodyPr>
          <a:lstStyle/>
          <a:p>
            <a:pPr marL="339725" indent="-33972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solidFill>
                  <a:schemeClr val="accent1"/>
                </a:solidFill>
              </a:rPr>
              <a:t>RISC Philosophy</a:t>
            </a:r>
            <a:endParaRPr lang="en-US" dirty="0" smtClean="0"/>
          </a:p>
          <a:p>
            <a:r>
              <a:rPr lang="en-US" dirty="0" smtClean="0"/>
              <a:t>Regularity </a:t>
            </a:r>
            <a:r>
              <a:rPr lang="en-US" dirty="0" smtClean="0">
                <a:sym typeface="Wingdings" pitchFamily="2" charset="2"/>
              </a:rPr>
              <a:t>&amp; simplicity</a:t>
            </a:r>
            <a:endParaRPr lang="en-US" dirty="0" smtClean="0"/>
          </a:p>
          <a:p>
            <a:r>
              <a:rPr lang="en-US" dirty="0" smtClean="0"/>
              <a:t>Leaner means </a:t>
            </a:r>
            <a:r>
              <a:rPr lang="en-US" dirty="0" smtClean="0">
                <a:sym typeface="Wingdings" pitchFamily="2" charset="2"/>
              </a:rPr>
              <a:t>faster</a:t>
            </a:r>
          </a:p>
          <a:p>
            <a:r>
              <a:rPr lang="en-US" dirty="0" smtClean="0">
                <a:sym typeface="Wingdings" pitchFamily="2" charset="2"/>
              </a:rPr>
              <a:t>Optimize the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common case</a:t>
            </a:r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4800600" y="609600"/>
            <a:ext cx="4114800" cy="6172200"/>
          </a:xfrm>
          <a:prstGeom prst="rect">
            <a:avLst/>
          </a:prstGeom>
          <a:ln/>
        </p:spPr>
        <p:txBody>
          <a:bodyPr vert="horz" lIns="0" tIns="0" rIns="0" bIns="0" rtlCol="0">
            <a:noAutofit/>
          </a:bodyPr>
          <a:lstStyle/>
          <a:p>
            <a:pPr marL="339725" marR="0" lvl="0" indent="-339725" algn="l" defTabSz="457200" rtl="0" eaLnBrk="1" fontAlgn="auto" latinLnBrk="0" hangingPunct="1">
              <a:lnSpc>
                <a:spcPct val="92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CISC Rebuttal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Compilers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can be smart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  <a:sym typeface="Wingdings" pitchFamily="2" charset="2"/>
              </a:rPr>
              <a:t>Transistors are plentiful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  <a:sym typeface="Wingdings" pitchFamily="2" charset="2"/>
              </a:rPr>
              <a:t>Legacy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  <a:sym typeface="Wingdings" pitchFamily="2" charset="2"/>
              </a:rPr>
              <a:t> is important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320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  <a:sym typeface="Wingdings" pitchFamily="2" charset="2"/>
              </a:rPr>
              <a:t>Code</a:t>
            </a: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  <a:sym typeface="Wingdings" pitchFamily="2" charset="2"/>
              </a:rPr>
              <a:t> size counts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  <a:sym typeface="Wingdings" pitchFamily="2" charset="2"/>
              </a:rPr>
              <a:t>Micro-code!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  <a:sym typeface="Wingdings" pitchFamily="2" charset="2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 Set </a:t>
            </a:r>
            <a:r>
              <a:rPr lang="en-US" dirty="0" err="1" smtClean="0"/>
              <a:t>Architetures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/>
              <a:t>Arguments: stack-based, accumulator, 2-arg, 3-arg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/>
              <a:t>Operand types: load-store, memory, mixed, stacks, …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/>
              <a:t>Complexity: CISC, RISC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0" indent="0"/>
            <a:r>
              <a:rPr lang="en-US" dirty="0" smtClean="0"/>
              <a:t>Assemblers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/>
              <a:t>assembly instructions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err="1" smtClean="0"/>
              <a:t>psuedo</a:t>
            </a:r>
            <a:r>
              <a:rPr lang="en-US" dirty="0"/>
              <a:t>-instructions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data </a:t>
            </a:r>
            <a:r>
              <a:rPr lang="en-US" dirty="0"/>
              <a:t>and layout directives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executable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714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762000"/>
            <a:ext cx="4343400" cy="5715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692150" indent="-692150"/>
            <a:r>
              <a:rPr lang="en-US" dirty="0" smtClean="0">
                <a:latin typeface="Consolas" pitchFamily="49" charset="0"/>
              </a:rPr>
              <a:t>	...</a:t>
            </a:r>
          </a:p>
          <a:p>
            <a:pPr marL="692150" indent="-692150"/>
            <a:r>
              <a:rPr lang="en-US" dirty="0" smtClean="0">
                <a:latin typeface="Consolas" pitchFamily="49" charset="0"/>
              </a:rPr>
              <a:t>T: ADDI r4, r0, -1</a:t>
            </a:r>
          </a:p>
          <a:p>
            <a:pPr marL="692150" indent="-692150"/>
            <a:r>
              <a:rPr lang="en-US" dirty="0" smtClean="0">
                <a:latin typeface="Consolas" pitchFamily="49" charset="0"/>
              </a:rPr>
              <a:t>	BEQ r3, r0, B</a:t>
            </a:r>
          </a:p>
          <a:p>
            <a:pPr marL="692150" indent="-692150"/>
            <a:r>
              <a:rPr lang="en-US" dirty="0" smtClean="0">
                <a:latin typeface="Consolas" pitchFamily="49" charset="0"/>
              </a:rPr>
              <a:t>	ADDI r4, r4, 1</a:t>
            </a:r>
          </a:p>
          <a:p>
            <a:pPr marL="692150" indent="-692150"/>
            <a:r>
              <a:rPr lang="en-US" dirty="0" smtClean="0">
                <a:latin typeface="Consolas" pitchFamily="49" charset="0"/>
              </a:rPr>
              <a:t>	LW r3, 0(r3)</a:t>
            </a:r>
          </a:p>
          <a:p>
            <a:pPr marL="692150" indent="-692150"/>
            <a:r>
              <a:rPr lang="en-US" dirty="0" smtClean="0">
                <a:latin typeface="Consolas" pitchFamily="49" charset="0"/>
              </a:rPr>
              <a:t>	J T</a:t>
            </a:r>
          </a:p>
          <a:p>
            <a:pPr marL="692150" indent="-692150"/>
            <a:r>
              <a:rPr lang="en-US" dirty="0" smtClean="0">
                <a:latin typeface="Consolas" pitchFamily="49" charset="0"/>
              </a:rPr>
              <a:t>	NOP</a:t>
            </a:r>
          </a:p>
          <a:p>
            <a:pPr marL="692150" indent="-692150"/>
            <a:r>
              <a:rPr lang="en-US" dirty="0" smtClean="0">
                <a:latin typeface="Consolas" pitchFamily="49" charset="0"/>
              </a:rPr>
              <a:t>B: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724400" y="762000"/>
            <a:ext cx="4191000" cy="5715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801688" marR="0" lvl="0" indent="-801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	...</a:t>
            </a:r>
          </a:p>
          <a:p>
            <a:pPr marL="801688" marR="0" lvl="0" indent="-801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	JAL L</a:t>
            </a:r>
          </a:p>
          <a:p>
            <a:pPr marL="801688" marR="0" lvl="0" indent="-801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	nop</a:t>
            </a:r>
          </a:p>
          <a:p>
            <a:pPr marL="801688" marR="0" lvl="0" indent="-801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	nop</a:t>
            </a:r>
          </a:p>
          <a:p>
            <a:pPr marL="801688" marR="0" lvl="0" indent="-801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L:	LW r5, 0(r31)</a:t>
            </a:r>
          </a:p>
          <a:p>
            <a:pPr marL="801688" marR="0" lvl="0" indent="-801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	ADDI r5, r5, 1</a:t>
            </a:r>
          </a:p>
          <a:p>
            <a:pPr marL="801688" marR="0" lvl="0" indent="-801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	SW r5,  0(r31)</a:t>
            </a:r>
          </a:p>
          <a:p>
            <a:pPr marL="801688" marR="0" lvl="0" indent="-801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	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cs3410 </a:t>
            </a:r>
            <a:r>
              <a:rPr lang="en-US" dirty="0" smtClean="0"/>
              <a:t>Recap/Quiz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  <p:custDataLst>
              <p:tags r:id="rId2"/>
            </p:custDataLst>
          </p:nvPr>
        </p:nvSpPr>
        <p:spPr>
          <a:xfrm>
            <a:off x="6781800" y="6400802"/>
            <a:ext cx="2133600" cy="365125"/>
          </a:xfrm>
          <a:prstGeom prst="rect">
            <a:avLst/>
          </a:prstGeom>
        </p:spPr>
        <p:txBody>
          <a:bodyPr/>
          <a:lstStyle/>
          <a:p>
            <a:fld id="{99EB2656-1F71-48FF-8CBF-4CFD95C1BAB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0960" y="660709"/>
            <a:ext cx="3110400" cy="829527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 x = 10;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x = 2 * x +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15;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34720" y="417255"/>
            <a:ext cx="43056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r>
              <a:rPr lang="en-US" sz="2900" dirty="0">
                <a:solidFill>
                  <a:schemeClr val="accent1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10" name="AutoShap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1960" y="976322"/>
            <a:ext cx="2280960" cy="622145"/>
          </a:xfrm>
          <a:prstGeom prst="downArrow">
            <a:avLst>
              <a:gd name="adj1" fmla="val 70028"/>
              <a:gd name="adj2" fmla="val 23611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r>
              <a:rPr lang="en-US" sz="2500" dirty="0">
                <a:solidFill>
                  <a:srgbClr val="FFFFFF"/>
                </a:solidFill>
                <a:latin typeface="Calibri" pitchFamily="34" charset="0"/>
              </a:rPr>
              <a:t>compiler</a:t>
            </a:r>
          </a:p>
        </p:txBody>
      </p:sp>
      <p:sp>
        <p:nvSpPr>
          <p:cNvPr id="11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75560" y="1803709"/>
            <a:ext cx="2982240" cy="1244291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addi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r0,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10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muli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r5,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2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addi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r5,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15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9320" y="1484055"/>
            <a:ext cx="1722240" cy="13220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>
                <a:solidFill>
                  <a:schemeClr val="accent1"/>
                </a:solidFill>
                <a:latin typeface="Calibri" pitchFamily="34" charset="0"/>
              </a:rPr>
              <a:t>MIPS</a:t>
            </a:r>
          </a:p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assembly</a:t>
            </a:r>
            <a:endParaRPr lang="en-US" sz="29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02200" y="3236655"/>
            <a:ext cx="5885280" cy="1244291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00100000000001010000000000001010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00000000000001010010100001000000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00100000101001010000000000001111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7240" y="3084255"/>
            <a:ext cx="1677600" cy="13220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machine</a:t>
            </a:r>
            <a:b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code</a:t>
            </a:r>
            <a:endParaRPr lang="en-US" sz="29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6" name="AutoShape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28600" y="2550855"/>
            <a:ext cx="2280960" cy="622145"/>
          </a:xfrm>
          <a:prstGeom prst="downArrow">
            <a:avLst>
              <a:gd name="adj1" fmla="val 70028"/>
              <a:gd name="adj2" fmla="val 23611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r>
              <a:rPr lang="en-US" sz="2500" dirty="0">
                <a:solidFill>
                  <a:srgbClr val="FFFFFF"/>
                </a:solidFill>
                <a:latin typeface="Calibri" pitchFamily="34" charset="0"/>
              </a:rPr>
              <a:t>assembler</a:t>
            </a:r>
          </a:p>
        </p:txBody>
      </p:sp>
      <p:sp>
        <p:nvSpPr>
          <p:cNvPr id="17" name="Rectangle 16"/>
          <p:cNvSpPr/>
          <p:nvPr>
            <p:custDataLst>
              <p:tags r:id="rId11"/>
            </p:custDataLst>
          </p:nvPr>
        </p:nvSpPr>
        <p:spPr>
          <a:xfrm>
            <a:off x="304800" y="4379655"/>
            <a:ext cx="1905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CPU</a:t>
            </a:r>
          </a:p>
          <a:p>
            <a:pPr algn="ctr"/>
            <a:endParaRPr lang="en-US" sz="2000" dirty="0" smtClean="0">
              <a:solidFill>
                <a:schemeClr val="accent1"/>
              </a:solidFill>
            </a:endParaRPr>
          </a:p>
          <a:p>
            <a:pPr algn="ctr"/>
            <a:r>
              <a:rPr lang="en-US" sz="2000" dirty="0" smtClean="0">
                <a:solidFill>
                  <a:schemeClr val="accent1"/>
                </a:solidFill>
              </a:rPr>
              <a:t>Circuits</a:t>
            </a:r>
          </a:p>
          <a:p>
            <a:pPr algn="ctr"/>
            <a:endParaRPr lang="en-US" dirty="0" smtClean="0">
              <a:solidFill>
                <a:schemeClr val="accent1"/>
              </a:solidFill>
            </a:endParaRP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Gates</a:t>
            </a:r>
          </a:p>
          <a:p>
            <a:pPr algn="ctr"/>
            <a:endParaRPr lang="en-US" sz="1600" dirty="0" smtClean="0">
              <a:solidFill>
                <a:schemeClr val="accent1"/>
              </a:solidFill>
            </a:endParaRPr>
          </a:p>
          <a:p>
            <a:pPr algn="ctr"/>
            <a:r>
              <a:rPr lang="en-US" sz="1600" dirty="0" smtClean="0">
                <a:solidFill>
                  <a:schemeClr val="accent1"/>
                </a:solidFill>
              </a:rPr>
              <a:t>Transistors</a:t>
            </a:r>
          </a:p>
          <a:p>
            <a:pPr algn="ctr"/>
            <a:endParaRPr lang="en-US" sz="1400" dirty="0" smtClean="0">
              <a:solidFill>
                <a:schemeClr val="accent1"/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Silicon</a:t>
            </a:r>
          </a:p>
        </p:txBody>
      </p:sp>
      <p:sp>
        <p:nvSpPr>
          <p:cNvPr id="18" name="AutoShape 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" y="4074855"/>
            <a:ext cx="1600200" cy="304800"/>
          </a:xfrm>
          <a:prstGeom prst="downArrow">
            <a:avLst>
              <a:gd name="adj1" fmla="val 70028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AutoShap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" y="4795759"/>
            <a:ext cx="1295400" cy="304800"/>
          </a:xfrm>
          <a:prstGeom prst="downArrow">
            <a:avLst>
              <a:gd name="adj1" fmla="val 6844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2" name="AutoShape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38200" y="6437055"/>
            <a:ext cx="838200" cy="228600"/>
          </a:xfrm>
          <a:prstGeom prst="downArrow">
            <a:avLst>
              <a:gd name="adj1" fmla="val 4306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AutoShape 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" y="5407071"/>
            <a:ext cx="1143000" cy="267984"/>
          </a:xfrm>
          <a:prstGeom prst="downArrow">
            <a:avLst>
              <a:gd name="adj1" fmla="val 6844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" name="AutoShape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62000" y="5940471"/>
            <a:ext cx="990600" cy="267984"/>
          </a:xfrm>
          <a:prstGeom prst="downArrow">
            <a:avLst>
              <a:gd name="adj1" fmla="val 62219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1" grpId="0" animBg="1"/>
      <p:bldP spid="12" grpId="0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" y="685800"/>
            <a:ext cx="4343400" cy="6172200"/>
          </a:xfrm>
        </p:spPr>
        <p:txBody>
          <a:bodyPr>
            <a:normAutofit/>
          </a:bodyPr>
          <a:lstStyle/>
          <a:p>
            <a:pPr marL="463550" indent="-452438"/>
            <a:r>
              <a:rPr lang="en-US" sz="3000" dirty="0" smtClean="0">
                <a:latin typeface="Consolas" pitchFamily="49" charset="0"/>
              </a:rPr>
              <a:t>	...</a:t>
            </a:r>
          </a:p>
          <a:p>
            <a:pPr marL="463550" indent="-452438"/>
            <a:r>
              <a:rPr lang="en-US" sz="3000" dirty="0" smtClean="0">
                <a:latin typeface="Consolas" pitchFamily="49" charset="0"/>
              </a:rPr>
              <a:t>T:	ADDI r4,r0,-1</a:t>
            </a:r>
          </a:p>
          <a:p>
            <a:pPr marL="463550" indent="-452438"/>
            <a:r>
              <a:rPr lang="en-US" sz="3000" dirty="0" smtClean="0">
                <a:latin typeface="Consolas" pitchFamily="49" charset="0"/>
              </a:rPr>
              <a:t>	BEQ r3, r0, B</a:t>
            </a:r>
          </a:p>
          <a:p>
            <a:pPr marL="463550" indent="-452438"/>
            <a:r>
              <a:rPr lang="en-US" sz="3000" dirty="0" smtClean="0">
                <a:latin typeface="Consolas" pitchFamily="49" charset="0"/>
              </a:rPr>
              <a:t>	ADDI r4,r4, 1</a:t>
            </a:r>
          </a:p>
          <a:p>
            <a:pPr marL="463550" indent="-452438"/>
            <a:r>
              <a:rPr lang="en-US" sz="3000" dirty="0" smtClean="0">
                <a:latin typeface="Consolas" pitchFamily="49" charset="0"/>
              </a:rPr>
              <a:t>	LW r3, 0(r3)</a:t>
            </a:r>
          </a:p>
          <a:p>
            <a:pPr marL="463550" indent="-452438"/>
            <a:r>
              <a:rPr lang="en-US" sz="3000" dirty="0" smtClean="0">
                <a:latin typeface="Consolas" pitchFamily="49" charset="0"/>
              </a:rPr>
              <a:t>	J T</a:t>
            </a:r>
          </a:p>
          <a:p>
            <a:pPr marL="463550" indent="-452438"/>
            <a:r>
              <a:rPr lang="en-US" sz="3000" dirty="0" smtClean="0">
                <a:latin typeface="Consolas" pitchFamily="49" charset="0"/>
              </a:rPr>
              <a:t>	NOP</a:t>
            </a:r>
          </a:p>
          <a:p>
            <a:pPr marL="463550" indent="-452438"/>
            <a:r>
              <a:rPr lang="en-US" sz="3000" dirty="0" smtClean="0">
                <a:latin typeface="Consolas" pitchFamily="49" charset="0"/>
              </a:rPr>
              <a:t>B:	...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83448765"/>
              </p:ext>
            </p:extLst>
          </p:nvPr>
        </p:nvGraphicFramePr>
        <p:xfrm>
          <a:off x="3810000" y="685800"/>
          <a:ext cx="52578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962400"/>
              </a:tblGrid>
              <a:tr h="5619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bg1"/>
                          </a:solidFill>
                        </a:rPr>
                        <a:t>...</a:t>
                      </a:r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001000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000100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001000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100011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000010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9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00000000000000000000000000000000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9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bg1"/>
                          </a:solidFill>
                        </a:rPr>
                        <a:t>...</a:t>
                      </a:r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How to resolve labels into offsets and addresses?</a:t>
            </a:r>
          </a:p>
          <a:p>
            <a:r>
              <a:rPr lang="en-US" dirty="0" smtClean="0"/>
              <a:t>A: Two-pass assembly</a:t>
            </a:r>
          </a:p>
          <a:p>
            <a:pPr lvl="1"/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pass: lay out instructions and data, and build</a:t>
            </a:r>
            <a:br>
              <a:rPr lang="en-GB" dirty="0" smtClean="0"/>
            </a:br>
            <a:r>
              <a:rPr lang="en-GB" dirty="0" smtClean="0"/>
              <a:t>a </a:t>
            </a:r>
            <a:r>
              <a:rPr lang="en-GB" i="1" dirty="0" smtClean="0">
                <a:solidFill>
                  <a:schemeClr val="accent1"/>
                </a:solidFill>
              </a:rPr>
              <a:t>symbol table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(mapping labels to addresses) as you go</a:t>
            </a:r>
          </a:p>
          <a:p>
            <a:pPr lvl="1"/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pass: encode instructions and data in binary, using symbol table to resolve references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PA1 </a:t>
            </a:r>
            <a:r>
              <a:rPr lang="en-US" dirty="0" smtClean="0"/>
              <a:t>due </a:t>
            </a:r>
            <a:r>
              <a:rPr lang="en-US" i="1" dirty="0" smtClean="0">
                <a:solidFill>
                  <a:schemeClr val="accent1"/>
                </a:solidFill>
              </a:rPr>
              <a:t>this</a:t>
            </a:r>
            <a:r>
              <a:rPr lang="en-US" dirty="0" smtClean="0"/>
              <a:t> </a:t>
            </a:r>
            <a:r>
              <a:rPr lang="en-US" dirty="0" smtClean="0"/>
              <a:t>Friday </a:t>
            </a:r>
          </a:p>
          <a:p>
            <a:r>
              <a:rPr lang="en-US" dirty="0" smtClean="0"/>
              <a:t>Work in </a:t>
            </a:r>
            <a:r>
              <a:rPr lang="en-US" dirty="0" smtClean="0">
                <a:solidFill>
                  <a:srgbClr val="FFFF00"/>
                </a:solidFill>
              </a:rPr>
              <a:t>pairs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Use your resources</a:t>
            </a:r>
          </a:p>
          <a:p>
            <a:pPr lvl="1"/>
            <a:r>
              <a:rPr lang="en-US" dirty="0" smtClean="0"/>
              <a:t>FAQ, class notes, book, Sections, office hours, newsgroup, </a:t>
            </a:r>
            <a:r>
              <a:rPr lang="en-US" dirty="0" err="1" smtClean="0"/>
              <a:t>CSUGLab</a:t>
            </a:r>
            <a:endParaRPr lang="en-US" dirty="0" smtClean="0"/>
          </a:p>
          <a:p>
            <a:pPr marL="173038" lvl="1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FFFFFF"/>
                </a:solidFill>
              </a:rPr>
              <a:t>Prelims1: next Thursday</a:t>
            </a:r>
            <a:r>
              <a:rPr lang="en-US" dirty="0">
                <a:solidFill>
                  <a:srgbClr val="FFFFFF"/>
                </a:solidFill>
              </a:rPr>
              <a:t>, March 10</a:t>
            </a:r>
            <a:r>
              <a:rPr lang="en-US" baseline="30000" dirty="0">
                <a:solidFill>
                  <a:srgbClr val="FFFFFF"/>
                </a:solidFill>
              </a:rPr>
              <a:t>th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in class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Material covered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/>
              <a:t>Appendix </a:t>
            </a:r>
            <a:r>
              <a:rPr lang="en-US" dirty="0"/>
              <a:t>C (logic, gates, FSMs, memory, ALUs), </a:t>
            </a:r>
            <a:endParaRPr lang="en-US" dirty="0" smtClean="0"/>
          </a:p>
          <a:p>
            <a:pPr marL="1031875" lvl="2" indent="-457200">
              <a:buFont typeface="Arial"/>
              <a:buChar char="•"/>
            </a:pPr>
            <a:r>
              <a:rPr lang="en-US" dirty="0" smtClean="0"/>
              <a:t>Chapter </a:t>
            </a:r>
            <a:r>
              <a:rPr lang="en-US" dirty="0"/>
              <a:t>4 (pipelined [and non-pipeline] MIPS processor with hazards), </a:t>
            </a:r>
            <a:endParaRPr lang="en-US" dirty="0" smtClean="0"/>
          </a:p>
          <a:p>
            <a:pPr marL="1031875" lvl="2" indent="-457200">
              <a:buFont typeface="Arial"/>
              <a:buChar char="•"/>
            </a:pPr>
            <a:r>
              <a:rPr lang="en-US" dirty="0" smtClean="0"/>
              <a:t>Chapters </a:t>
            </a:r>
            <a:r>
              <a:rPr lang="en-US" dirty="0"/>
              <a:t>2 and </a:t>
            </a:r>
            <a:r>
              <a:rPr lang="en-US" dirty="0" smtClean="0"/>
              <a:t>Appendix </a:t>
            </a:r>
            <a:r>
              <a:rPr lang="en-US" dirty="0"/>
              <a:t>B (RISC/CISC, </a:t>
            </a:r>
            <a:r>
              <a:rPr lang="en-US" dirty="0" smtClean="0"/>
              <a:t>MIPS, </a:t>
            </a:r>
            <a:r>
              <a:rPr lang="en-US" dirty="0"/>
              <a:t>and calling conventions)</a:t>
            </a:r>
            <a:r>
              <a:rPr lang="en-US" dirty="0" smtClean="0"/>
              <a:t>,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/>
              <a:t>Chapter </a:t>
            </a:r>
            <a:r>
              <a:rPr lang="en-US" dirty="0"/>
              <a:t>1 (Performance</a:t>
            </a:r>
            <a:r>
              <a:rPr lang="en-US" dirty="0" smtClean="0"/>
              <a:t>).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/>
              <a:t>HW1</a:t>
            </a:r>
            <a:r>
              <a:rPr lang="en-US" dirty="0"/>
              <a:t>, HW2, PA1, PA2.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Practice prelims are online in CMS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/>
              <a:t>Closed Book: cannot use electronic device or outside material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We will start at 1:25pm sharp, so come early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03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" y="685800"/>
            <a:ext cx="3657600" cy="6172200"/>
          </a:xfrm>
        </p:spPr>
        <p:txBody>
          <a:bodyPr>
            <a:normAutofit/>
          </a:bodyPr>
          <a:lstStyle/>
          <a:p>
            <a:pPr marL="515938" indent="-515938"/>
            <a:r>
              <a:rPr lang="en-US" sz="3000" dirty="0" smtClean="0">
                <a:latin typeface="Consolas" pitchFamily="49" charset="0"/>
              </a:rPr>
              <a:t>	...</a:t>
            </a:r>
          </a:p>
          <a:p>
            <a:pPr marL="515938" indent="-515938"/>
            <a:r>
              <a:rPr lang="en-US" sz="3000" dirty="0" smtClean="0">
                <a:latin typeface="Consolas" pitchFamily="49" charset="0"/>
              </a:rPr>
              <a:t>	JAL L</a:t>
            </a:r>
          </a:p>
          <a:p>
            <a:pPr marL="515938" indent="-515938"/>
            <a:r>
              <a:rPr lang="en-US" sz="3000" dirty="0" smtClean="0">
                <a:latin typeface="Consolas" pitchFamily="49" charset="0"/>
              </a:rPr>
              <a:t>	nop</a:t>
            </a:r>
          </a:p>
          <a:p>
            <a:pPr marL="515938" indent="-515938"/>
            <a:r>
              <a:rPr lang="en-US" sz="3000" dirty="0" smtClean="0">
                <a:latin typeface="Consolas" pitchFamily="49" charset="0"/>
              </a:rPr>
              <a:t>	nop</a:t>
            </a:r>
          </a:p>
          <a:p>
            <a:pPr marL="515938" indent="-515938"/>
            <a:r>
              <a:rPr lang="en-US" sz="3000" dirty="0" smtClean="0">
                <a:latin typeface="Consolas" pitchFamily="49" charset="0"/>
              </a:rPr>
              <a:t>L:	LW r5, 0(r31)</a:t>
            </a:r>
          </a:p>
          <a:p>
            <a:pPr marL="515938" indent="-515938"/>
            <a:r>
              <a:rPr lang="en-US" sz="3000" dirty="0" smtClean="0">
                <a:latin typeface="Consolas" pitchFamily="49" charset="0"/>
              </a:rPr>
              <a:t>	ADDI r5,r5,1</a:t>
            </a:r>
          </a:p>
          <a:p>
            <a:pPr marL="515938" indent="-515938"/>
            <a:r>
              <a:rPr lang="en-US" sz="3000" dirty="0" smtClean="0">
                <a:latin typeface="Consolas" pitchFamily="49" charset="0"/>
              </a:rPr>
              <a:t>	SW r5, 0(r31)</a:t>
            </a:r>
          </a:p>
          <a:p>
            <a:pPr marL="515938" indent="-515938"/>
            <a:r>
              <a:rPr lang="en-US" sz="3000" dirty="0" smtClean="0">
                <a:latin typeface="Consolas" pitchFamily="49" charset="0"/>
              </a:rPr>
              <a:t>	...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535369059"/>
              </p:ext>
            </p:extLst>
          </p:nvPr>
        </p:nvGraphicFramePr>
        <p:xfrm>
          <a:off x="3810000" y="685800"/>
          <a:ext cx="52578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</a:tblGrid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bg1"/>
                          </a:solidFill>
                        </a:rPr>
                        <a:t>...</a:t>
                      </a:r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001000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00000100000000000000000100 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00000000000000000000000000000000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00000000000000000000000000000000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10001111111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001010000000000000000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00100000101001010000000000000001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00000000000000000000000000000000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bg1"/>
                          </a:solidFill>
                        </a:rPr>
                        <a:t>...</a:t>
                      </a:r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2 (better)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801688" indent="-801688"/>
            <a:r>
              <a:rPr lang="en-US" dirty="0" smtClean="0">
                <a:latin typeface="Consolas" pitchFamily="49" charset="0"/>
              </a:rPr>
              <a:t>.text 0x00400000 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# code segment</a:t>
            </a:r>
          </a:p>
          <a:p>
            <a:pPr marL="801688" indent="-801688"/>
            <a:r>
              <a:rPr lang="en-US" dirty="0" smtClean="0">
                <a:latin typeface="Consolas" pitchFamily="49" charset="0"/>
              </a:rPr>
              <a:t>	...</a:t>
            </a:r>
          </a:p>
          <a:p>
            <a:pPr marL="801688" indent="-801688"/>
            <a:r>
              <a:rPr lang="en-US" dirty="0" smtClean="0">
                <a:latin typeface="Consolas" pitchFamily="49" charset="0"/>
              </a:rPr>
              <a:t>	ORI r4, r0, counter</a:t>
            </a:r>
          </a:p>
          <a:p>
            <a:pPr marL="801688" indent="-801688"/>
            <a:r>
              <a:rPr lang="en-US" dirty="0" smtClean="0">
                <a:latin typeface="Consolas" pitchFamily="49" charset="0"/>
              </a:rPr>
              <a:t>	LW r5, 0(r4)</a:t>
            </a:r>
          </a:p>
          <a:p>
            <a:pPr marL="801688" indent="-801688"/>
            <a:r>
              <a:rPr lang="en-US" dirty="0" smtClean="0">
                <a:latin typeface="Consolas" pitchFamily="49" charset="0"/>
              </a:rPr>
              <a:t>	ADDI r5, r5, 1</a:t>
            </a:r>
          </a:p>
          <a:p>
            <a:pPr marL="801688" indent="-801688"/>
            <a:r>
              <a:rPr lang="en-US" dirty="0" smtClean="0">
                <a:latin typeface="Consolas" pitchFamily="49" charset="0"/>
              </a:rPr>
              <a:t>	SW r5,  0(r4)</a:t>
            </a:r>
          </a:p>
          <a:p>
            <a:pPr marL="801688" indent="-801688"/>
            <a:r>
              <a:rPr lang="en-US" dirty="0" smtClean="0">
                <a:latin typeface="Consolas" pitchFamily="49" charset="0"/>
              </a:rPr>
              <a:t>	...</a:t>
            </a:r>
          </a:p>
          <a:p>
            <a:pPr marL="801688" indent="-801688"/>
            <a:r>
              <a:rPr lang="en-US" dirty="0" smtClean="0">
                <a:latin typeface="Consolas" pitchFamily="49" charset="0"/>
              </a:rPr>
              <a:t>.data 0x10000000 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# data segment</a:t>
            </a:r>
          </a:p>
          <a:p>
            <a:pPr marL="801688" indent="-801688"/>
            <a:r>
              <a:rPr lang="en-US" dirty="0" smtClean="0">
                <a:latin typeface="Consolas" pitchFamily="49" charset="0"/>
              </a:rPr>
              <a:t>counter: </a:t>
            </a:r>
          </a:p>
          <a:p>
            <a:pPr marL="801688" indent="-801688"/>
            <a:r>
              <a:rPr lang="en-US" dirty="0" smtClean="0">
                <a:latin typeface="Consolas" pitchFamily="49" charset="0"/>
              </a:rPr>
              <a:t>	.word 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Lessons:</a:t>
            </a:r>
          </a:p>
          <a:p>
            <a:pPr lvl="1"/>
            <a:r>
              <a:rPr lang="en-US" dirty="0" smtClean="0"/>
              <a:t>Mixed data and instructions (von Neumann)</a:t>
            </a:r>
            <a:endParaRPr lang="en-US" i="1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… but best kept in separate </a:t>
            </a:r>
            <a:r>
              <a:rPr lang="en-US" i="1" dirty="0" smtClean="0">
                <a:solidFill>
                  <a:schemeClr val="accent1"/>
                </a:solidFill>
              </a:rPr>
              <a:t>segments</a:t>
            </a:r>
          </a:p>
          <a:p>
            <a:pPr lvl="1"/>
            <a:r>
              <a:rPr lang="en-US" dirty="0" smtClean="0"/>
              <a:t>Specify layout and data using </a:t>
            </a:r>
            <a:r>
              <a:rPr lang="en-US" i="1" dirty="0" smtClean="0">
                <a:solidFill>
                  <a:schemeClr val="accent1"/>
                </a:solidFill>
              </a:rPr>
              <a:t>assembler directives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Use </a:t>
            </a:r>
            <a:r>
              <a:rPr lang="en-US" i="1" dirty="0" smtClean="0">
                <a:solidFill>
                  <a:schemeClr val="accent1"/>
                </a:solidFill>
              </a:rPr>
              <a:t>pseudo-instructions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Pseudo-Instructions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Pseudo-Instructions</a:t>
            </a:r>
            <a:endParaRPr lang="en-US" dirty="0" smtClean="0"/>
          </a:p>
          <a:p>
            <a:r>
              <a:rPr lang="en-US" dirty="0" smtClean="0"/>
              <a:t>NOP </a:t>
            </a:r>
            <a:r>
              <a:rPr lang="en-US" dirty="0" smtClean="0">
                <a:solidFill>
                  <a:schemeClr val="accent1"/>
                </a:solidFill>
              </a:rPr>
              <a:t># do nothing</a:t>
            </a:r>
          </a:p>
          <a:p>
            <a:r>
              <a:rPr lang="en-US" dirty="0" smtClean="0"/>
              <a:t>MOVE </a:t>
            </a:r>
            <a:r>
              <a:rPr lang="en-US" dirty="0" err="1" smtClean="0"/>
              <a:t>reg</a:t>
            </a:r>
            <a:r>
              <a:rPr lang="en-US" dirty="0" smtClean="0"/>
              <a:t>, </a:t>
            </a:r>
            <a:r>
              <a:rPr lang="en-US" dirty="0" err="1" smtClean="0"/>
              <a:t>reg</a:t>
            </a:r>
            <a:r>
              <a:rPr lang="en-US" dirty="0" smtClean="0">
                <a:solidFill>
                  <a:schemeClr val="accent1"/>
                </a:solidFill>
              </a:rPr>
              <a:t> # copy between </a:t>
            </a:r>
            <a:r>
              <a:rPr lang="en-US" dirty="0" err="1" smtClean="0">
                <a:solidFill>
                  <a:schemeClr val="accent1"/>
                </a:solidFill>
              </a:rPr>
              <a:t>regs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LI </a:t>
            </a:r>
            <a:r>
              <a:rPr lang="en-US" dirty="0" err="1" smtClean="0"/>
              <a:t>reg</a:t>
            </a:r>
            <a:r>
              <a:rPr lang="en-US" dirty="0" smtClean="0"/>
              <a:t>, </a:t>
            </a:r>
            <a:r>
              <a:rPr lang="en-US" dirty="0" err="1" smtClean="0"/>
              <a:t>imm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# load immediate (up to 32 bits)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reg</a:t>
            </a:r>
            <a:r>
              <a:rPr lang="en-US" dirty="0" smtClean="0"/>
              <a:t>, label </a:t>
            </a:r>
            <a:r>
              <a:rPr lang="en-US" dirty="0" smtClean="0">
                <a:solidFill>
                  <a:schemeClr val="accent1"/>
                </a:solidFill>
              </a:rPr>
              <a:t># load address (32 bits)</a:t>
            </a:r>
          </a:p>
          <a:p>
            <a:r>
              <a:rPr lang="en-US" dirty="0" smtClean="0"/>
              <a:t>B label </a:t>
            </a:r>
            <a:r>
              <a:rPr lang="en-US" dirty="0" smtClean="0">
                <a:solidFill>
                  <a:schemeClr val="accent1"/>
                </a:solidFill>
              </a:rPr>
              <a:t># unconditional branch</a:t>
            </a:r>
            <a:endParaRPr lang="en-US" dirty="0" smtClean="0"/>
          </a:p>
          <a:p>
            <a:r>
              <a:rPr lang="en-US" dirty="0" smtClean="0"/>
              <a:t>BLT </a:t>
            </a:r>
            <a:r>
              <a:rPr lang="en-US" dirty="0" err="1" smtClean="0"/>
              <a:t>reg</a:t>
            </a:r>
            <a:r>
              <a:rPr lang="en-US" dirty="0" smtClean="0"/>
              <a:t>, </a:t>
            </a:r>
            <a:r>
              <a:rPr lang="en-US" dirty="0" err="1" smtClean="0"/>
              <a:t>reg</a:t>
            </a:r>
            <a:r>
              <a:rPr lang="en-US" dirty="0" smtClean="0"/>
              <a:t>, label </a:t>
            </a:r>
            <a:r>
              <a:rPr lang="en-US" dirty="0" smtClean="0">
                <a:solidFill>
                  <a:schemeClr val="accent1"/>
                </a:solidFill>
              </a:rPr>
              <a:t># branch less than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Assembler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Assembler:</a:t>
            </a:r>
          </a:p>
          <a:p>
            <a:r>
              <a:rPr lang="en-GB" dirty="0" smtClean="0"/>
              <a:t>	assembly instructions</a:t>
            </a:r>
          </a:p>
          <a:p>
            <a:r>
              <a:rPr lang="en-GB" dirty="0" smtClean="0"/>
              <a:t>	+ </a:t>
            </a:r>
            <a:r>
              <a:rPr lang="en-GB" dirty="0" err="1" smtClean="0"/>
              <a:t>psuedo</a:t>
            </a:r>
            <a:r>
              <a:rPr lang="en-GB" dirty="0" smtClean="0"/>
              <a:t>-instructions</a:t>
            </a:r>
          </a:p>
          <a:p>
            <a:r>
              <a:rPr lang="en-GB" dirty="0" smtClean="0"/>
              <a:t>	+ data and layout directives</a:t>
            </a:r>
          </a:p>
          <a:p>
            <a:r>
              <a:rPr lang="en-GB" dirty="0" smtClean="0"/>
              <a:t>	</a:t>
            </a:r>
            <a:r>
              <a:rPr lang="en-GB" dirty="0" smtClean="0">
                <a:sym typeface="Wingdings" pitchFamily="2" charset="2"/>
              </a:rPr>
              <a:t>= executable program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solidFill>
                  <a:schemeClr val="accent1"/>
                </a:solidFill>
              </a:rPr>
              <a:t>Slightly higher level </a:t>
            </a:r>
            <a:r>
              <a:rPr lang="en-GB" dirty="0" smtClean="0"/>
              <a:t>than plain assembly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e.g</a:t>
            </a:r>
            <a:r>
              <a:rPr lang="en-US" dirty="0" smtClean="0"/>
              <a:t>: takes care of delay slots</a:t>
            </a:r>
          </a:p>
          <a:p>
            <a:r>
              <a:rPr lang="en-US" dirty="0" smtClean="0"/>
              <a:t>		(will reorder instructions or insert </a:t>
            </a:r>
            <a:r>
              <a:rPr lang="en-US" dirty="0" err="1" smtClean="0"/>
              <a:t>nops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Q: Will I program in assembly?</a:t>
            </a:r>
          </a:p>
          <a:p>
            <a:r>
              <a:rPr lang="en-GB" dirty="0" smtClean="0"/>
              <a:t>A: I do...</a:t>
            </a:r>
          </a:p>
          <a:p>
            <a:pPr lvl="1"/>
            <a:r>
              <a:rPr lang="en-GB" dirty="0" smtClean="0"/>
              <a:t>For kernel hacking, device drivers, GPU, etc.</a:t>
            </a:r>
          </a:p>
          <a:p>
            <a:pPr lvl="1"/>
            <a:r>
              <a:rPr lang="en-GB" dirty="0" smtClean="0"/>
              <a:t>For performance (but compilers are getting better)</a:t>
            </a:r>
          </a:p>
          <a:p>
            <a:pPr lvl="1"/>
            <a:r>
              <a:rPr lang="en-GB" dirty="0" smtClean="0"/>
              <a:t>For highly time critical sections</a:t>
            </a:r>
          </a:p>
          <a:p>
            <a:pPr lvl="1"/>
            <a:r>
              <a:rPr lang="en-GB" dirty="0" smtClean="0"/>
              <a:t>For hardware without high level languages</a:t>
            </a:r>
          </a:p>
          <a:p>
            <a:pPr lvl="1"/>
            <a:r>
              <a:rPr lang="en-GB" dirty="0" smtClean="0"/>
              <a:t>For new &amp; advanced instructions: </a:t>
            </a:r>
            <a:r>
              <a:rPr lang="en-GB" dirty="0" err="1" smtClean="0"/>
              <a:t>rdtsc</a:t>
            </a:r>
            <a:r>
              <a:rPr lang="en-GB" dirty="0" smtClean="0"/>
              <a:t>, debug registers, performance counters, synchronization, 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Stages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68897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659497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650097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640697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631297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668897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659497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1049897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2040497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973697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964297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3031097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650097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668897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659497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3335897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2269097"/>
            <a:ext cx="14478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878697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650097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2040497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1087997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23" grpId="0" animBg="1"/>
      <p:bldP spid="25" grpId="0" animBg="1"/>
      <p:bldP spid="26" grpId="0" animBg="1"/>
      <p:bldP spid="2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Anatomy of an executing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324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3134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27432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4810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8775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52578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228600" y="685800"/>
            <a:ext cx="4800600" cy="2209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vector v =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malloc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(8);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v-&gt;x = prompt(“enter x”);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v-&gt;y = prompt(“enter y”);</a:t>
            </a:r>
          </a:p>
          <a:p>
            <a:pPr marL="112713" indent="1588"/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c = pi +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(v);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print(“result”, c);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52400" y="457200"/>
            <a:ext cx="1204176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calc.c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228600" y="3200400"/>
            <a:ext cx="4800600" cy="1447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>
              <a:tabLst>
                <a:tab pos="40005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(vector v) {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return abs(v-&gt;x)+abs(v-&gt;y);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152400" y="2971800"/>
            <a:ext cx="1204176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math.c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228600" y="4953000"/>
            <a:ext cx="4800600" cy="1828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global variable: pi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prompt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print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malloc</a:t>
            </a:r>
            <a:endParaRPr lang="en-US" sz="2400" dirty="0" smtClean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12" name="Rectangle 11"/>
          <p:cNvSpPr/>
          <p:nvPr>
            <p:custDataLst>
              <p:tags r:id="rId8"/>
            </p:custDataLst>
          </p:nvPr>
        </p:nvSpPr>
        <p:spPr>
          <a:xfrm>
            <a:off x="152400" y="4724400"/>
            <a:ext cx="1713931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lib3410.o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math.s</a:t>
            </a:r>
            <a:endParaRPr lang="en-US" dirty="0"/>
          </a:p>
        </p:txBody>
      </p:sp>
      <p:sp>
        <p:nvSpPr>
          <p:cNvPr id="3" name="Rectangle 2"/>
          <p:cNvSpPr/>
          <p:nvPr>
            <p:custDataLst>
              <p:tags r:id="rId2"/>
            </p:custDataLst>
          </p:nvPr>
        </p:nvSpPr>
        <p:spPr>
          <a:xfrm>
            <a:off x="76200" y="857071"/>
            <a:ext cx="4114800" cy="21336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>
              <a:tabLst>
                <a:tab pos="400050" algn="l"/>
              </a:tabLst>
            </a:pP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abs(x) {</a:t>
            </a:r>
          </a:p>
          <a:p>
            <a:pPr marL="112713">
              <a:tabLst>
                <a:tab pos="40005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	return x &lt; 0 ? –x : x;</a:t>
            </a:r>
          </a:p>
          <a:p>
            <a:pPr marL="112713">
              <a:tabLst>
                <a:tab pos="40005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  <a:p>
            <a:pPr marL="112713">
              <a:tabLst>
                <a:tab pos="400050" algn="l"/>
              </a:tabLst>
            </a:pP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(vector v) {</a:t>
            </a:r>
          </a:p>
          <a:p>
            <a:pPr marL="112713">
              <a:tabLst>
                <a:tab pos="40005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return abs(v-&gt;x)+abs(v-&gt;y);</a:t>
            </a:r>
          </a:p>
          <a:p>
            <a:pPr marL="112713">
              <a:tabLst>
                <a:tab pos="40005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0" y="628471"/>
            <a:ext cx="1204176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math.c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4648200" y="838200"/>
            <a:ext cx="4343400" cy="61722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</a:tabLst>
            </a:pPr>
            <a:endParaRPr lang="en-US" sz="2400" dirty="0" smtClean="0">
              <a:solidFill>
                <a:schemeClr val="accent4"/>
              </a:solidFill>
            </a:endParaRPr>
          </a:p>
          <a:p>
            <a:pPr>
              <a:tabLst>
                <a:tab pos="225425" algn="l"/>
              </a:tabLst>
            </a:pPr>
            <a:r>
              <a:rPr lang="en-US" sz="2400" dirty="0" err="1" smtClean="0">
                <a:solidFill>
                  <a:schemeClr val="bg1"/>
                </a:solidFill>
              </a:rPr>
              <a:t>tnorm</a:t>
            </a:r>
            <a:r>
              <a:rPr lang="en-US" sz="2400" dirty="0" smtClean="0">
                <a:solidFill>
                  <a:schemeClr val="bg1"/>
                </a:solidFill>
              </a:rPr>
              <a:t>: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1"/>
                </a:solidFill>
              </a:rPr>
              <a:t>	# </a:t>
            </a:r>
            <a:r>
              <a:rPr lang="en-US" sz="2400" dirty="0" err="1" smtClean="0">
                <a:solidFill>
                  <a:schemeClr val="accent1"/>
                </a:solidFill>
              </a:rPr>
              <a:t>arg</a:t>
            </a:r>
            <a:r>
              <a:rPr lang="en-US" sz="2400" dirty="0" smtClean="0">
                <a:solidFill>
                  <a:schemeClr val="accent1"/>
                </a:solidFill>
              </a:rPr>
              <a:t> in r4, return address in r31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1"/>
                </a:solidFill>
              </a:rPr>
              <a:t>	# leaves result in r4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</a:t>
            </a: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152400" y="2990671"/>
            <a:ext cx="441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abs: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1"/>
                </a:solidFill>
              </a:rPr>
              <a:t>	# </a:t>
            </a:r>
            <a:r>
              <a:rPr lang="en-US" sz="2400" dirty="0" err="1" smtClean="0">
                <a:solidFill>
                  <a:schemeClr val="accent1"/>
                </a:solidFill>
              </a:rPr>
              <a:t>arg</a:t>
            </a:r>
            <a:r>
              <a:rPr lang="en-US" sz="2400" dirty="0" smtClean="0">
                <a:solidFill>
                  <a:schemeClr val="accent1"/>
                </a:solidFill>
              </a:rPr>
              <a:t> in r3, return address in r31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1"/>
                </a:solidFill>
              </a:rPr>
              <a:t>	# leaves result in r3</a:t>
            </a:r>
          </a:p>
        </p:txBody>
      </p:sp>
      <p:sp>
        <p:nvSpPr>
          <p:cNvPr id="7" name="Rectangle 6" hidden="1"/>
          <p:cNvSpPr/>
          <p:nvPr>
            <p:custDataLst>
              <p:tags r:id="rId6"/>
            </p:custDataLst>
          </p:nvPr>
        </p:nvSpPr>
        <p:spPr>
          <a:xfrm>
            <a:off x="152400" y="3505200"/>
            <a:ext cx="441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BLEZ r3, pos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SUB r3, r0, r3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pos: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JR r31</a:t>
            </a:r>
          </a:p>
        </p:txBody>
      </p:sp>
      <p:sp>
        <p:nvSpPr>
          <p:cNvPr id="8" name="TextBox 7" hidden="1"/>
          <p:cNvSpPr txBox="1"/>
          <p:nvPr>
            <p:custDataLst>
              <p:tags r:id="rId7"/>
            </p:custDataLst>
          </p:nvPr>
        </p:nvSpPr>
        <p:spPr>
          <a:xfrm>
            <a:off x="4648200" y="304800"/>
            <a:ext cx="3886200" cy="61722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.global </a:t>
            </a:r>
            <a:r>
              <a:rPr lang="en-US" sz="2400" dirty="0" err="1" smtClean="0">
                <a:solidFill>
                  <a:schemeClr val="accent4"/>
                </a:solidFill>
              </a:rPr>
              <a:t>tnorm</a:t>
            </a:r>
            <a:endParaRPr lang="en-US" sz="2400" dirty="0" smtClean="0">
              <a:solidFill>
                <a:schemeClr val="accent4"/>
              </a:solidFill>
            </a:endParaRPr>
          </a:p>
          <a:p>
            <a:pPr>
              <a:tabLst>
                <a:tab pos="225425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MOVE r30, r31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LW r3, 0(r4)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JAL abs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MOVE r6, r3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LW r3, 4(r4)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JAL abs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ADD r4, r6, r3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JR r30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 Set </a:t>
            </a:r>
            <a:r>
              <a:rPr lang="en-US" dirty="0" err="1" smtClean="0"/>
              <a:t>Architetures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/>
              <a:t>Arguments: stack-based, accumulator, 2-arg, 3-arg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/>
              <a:t>Operand types: load-store, memory, mixed, stacks, …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/>
              <a:t>Complexity: CISC, RISC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0" indent="0"/>
            <a:r>
              <a:rPr lang="en-US" dirty="0" smtClean="0"/>
              <a:t>Assemblers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/>
              <a:t>assembly instructions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err="1" smtClean="0"/>
              <a:t>psuedo</a:t>
            </a:r>
            <a:r>
              <a:rPr lang="en-US" dirty="0"/>
              <a:t>-instructions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data </a:t>
            </a:r>
            <a:r>
              <a:rPr lang="en-US" dirty="0"/>
              <a:t>and layout directives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executable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52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calc.s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2"/>
            </p:custDataLst>
          </p:nvPr>
        </p:nvSpPr>
        <p:spPr>
          <a:xfrm>
            <a:off x="76200" y="762000"/>
            <a:ext cx="3733800" cy="1828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 indent="1588"/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vector v =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malloc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(8);</a:t>
            </a:r>
          </a:p>
          <a:p>
            <a:pPr marL="112713" indent="1588"/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v-&gt;x = prompt(“enter x”);</a:t>
            </a:r>
          </a:p>
          <a:p>
            <a:pPr marL="112713" indent="1588"/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v-&gt;y = prompt(“enter y”);</a:t>
            </a:r>
          </a:p>
          <a:p>
            <a:pPr marL="112713" indent="1588"/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c = pi +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(v);</a:t>
            </a:r>
          </a:p>
          <a:p>
            <a:pPr marL="112713" indent="1588"/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print(“result”, c);</a:t>
            </a:r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0" y="533400"/>
            <a:ext cx="1204176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calc.c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3810000" y="533400"/>
            <a:ext cx="4953000" cy="6477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err="1" smtClean="0">
                <a:solidFill>
                  <a:schemeClr val="bg1"/>
                </a:solidFill>
              </a:rPr>
              <a:t>dostuff</a:t>
            </a:r>
            <a:r>
              <a:rPr lang="en-US" sz="2000" dirty="0" smtClean="0">
                <a:solidFill>
                  <a:schemeClr val="bg1"/>
                </a:solidFill>
              </a:rPr>
              <a:t>: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# no </a:t>
            </a:r>
            <a:r>
              <a:rPr lang="en-US" sz="2000" dirty="0" err="1" smtClean="0">
                <a:solidFill>
                  <a:schemeClr val="accent1"/>
                </a:solidFill>
              </a:rPr>
              <a:t>args</a:t>
            </a:r>
            <a:r>
              <a:rPr lang="en-US" sz="2000" dirty="0" smtClean="0">
                <a:solidFill>
                  <a:schemeClr val="accent1"/>
                </a:solidFill>
              </a:rPr>
              <a:t>, no return value, return </a:t>
            </a:r>
            <a:r>
              <a:rPr lang="en-US" sz="2000" dirty="0" err="1" smtClean="0">
                <a:solidFill>
                  <a:schemeClr val="accent1"/>
                </a:solidFill>
              </a:rPr>
              <a:t>addr</a:t>
            </a:r>
            <a:r>
              <a:rPr lang="en-US" sz="2000" dirty="0" smtClean="0">
                <a:solidFill>
                  <a:schemeClr val="accent1"/>
                </a:solidFill>
              </a:rPr>
              <a:t> in r31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r30, r31</a:t>
            </a:r>
            <a:endParaRPr lang="en-US" sz="2000" dirty="0" smtClean="0">
              <a:solidFill>
                <a:schemeClr val="accent4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LI r3, 8</a:t>
            </a:r>
            <a:r>
              <a:rPr lang="en-US" sz="2000" dirty="0" smtClean="0">
                <a:solidFill>
                  <a:schemeClr val="accent1"/>
                </a:solidFill>
              </a:rPr>
              <a:t> 	# call </a:t>
            </a:r>
            <a:r>
              <a:rPr lang="en-US" sz="2000" dirty="0" err="1" smtClean="0">
                <a:solidFill>
                  <a:schemeClr val="accent1"/>
                </a:solidFill>
              </a:rPr>
              <a:t>malloc</a:t>
            </a:r>
            <a:r>
              <a:rPr lang="en-US" sz="2000" dirty="0" smtClean="0">
                <a:solidFill>
                  <a:schemeClr val="accent1"/>
                </a:solidFill>
              </a:rPr>
              <a:t>: </a:t>
            </a:r>
            <a:r>
              <a:rPr lang="en-US" sz="2000" dirty="0" err="1" smtClean="0">
                <a:solidFill>
                  <a:schemeClr val="accent1"/>
                </a:solidFill>
              </a:rPr>
              <a:t>arg</a:t>
            </a:r>
            <a:r>
              <a:rPr lang="en-US" sz="2000" dirty="0" smtClean="0">
                <a:solidFill>
                  <a:schemeClr val="accent1"/>
                </a:solidFill>
              </a:rPr>
              <a:t> in r3, ret in r3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JAL </a:t>
            </a:r>
            <a:r>
              <a:rPr lang="en-US" sz="2000" dirty="0" err="1" smtClean="0">
                <a:solidFill>
                  <a:schemeClr val="bg1"/>
                </a:solidFill>
              </a:rPr>
              <a:t>malloc</a:t>
            </a:r>
            <a:endParaRPr lang="en-US" sz="2000" dirty="0" smtClean="0">
              <a:solidFill>
                <a:schemeClr val="accent4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r6, r3 </a:t>
            </a:r>
            <a:r>
              <a:rPr lang="en-US" sz="2000" dirty="0" smtClean="0">
                <a:solidFill>
                  <a:schemeClr val="accent1"/>
                </a:solidFill>
              </a:rPr>
              <a:t># r6 holds v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LA r3, str1 	</a:t>
            </a:r>
            <a:r>
              <a:rPr lang="en-US" sz="2000" dirty="0" smtClean="0">
                <a:solidFill>
                  <a:schemeClr val="accent1"/>
                </a:solidFill>
              </a:rPr>
              <a:t># call prompt: </a:t>
            </a:r>
            <a:r>
              <a:rPr lang="en-US" sz="2000" dirty="0" err="1" smtClean="0">
                <a:solidFill>
                  <a:schemeClr val="accent1"/>
                </a:solidFill>
              </a:rPr>
              <a:t>arg</a:t>
            </a:r>
            <a:r>
              <a:rPr lang="en-US" sz="2000" dirty="0" smtClean="0">
                <a:solidFill>
                  <a:schemeClr val="accent1"/>
                </a:solidFill>
              </a:rPr>
              <a:t> in r3, ret in r3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JAL prompt</a:t>
            </a:r>
            <a:endParaRPr lang="en-US" sz="2000" dirty="0" smtClean="0">
              <a:solidFill>
                <a:schemeClr val="accent4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SW r3, 0(r6)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LA r3, str2</a:t>
            </a:r>
            <a:r>
              <a:rPr lang="en-US" sz="2000" dirty="0" smtClean="0">
                <a:solidFill>
                  <a:schemeClr val="accent1"/>
                </a:solidFill>
              </a:rPr>
              <a:t> 	# call prompt: </a:t>
            </a:r>
            <a:r>
              <a:rPr lang="en-US" sz="2000" dirty="0" err="1" smtClean="0">
                <a:solidFill>
                  <a:schemeClr val="accent1"/>
                </a:solidFill>
              </a:rPr>
              <a:t>arg</a:t>
            </a:r>
            <a:r>
              <a:rPr lang="en-US" sz="2000" dirty="0" smtClean="0">
                <a:solidFill>
                  <a:schemeClr val="accent1"/>
                </a:solidFill>
              </a:rPr>
              <a:t> in r3, ret in r3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JAL prompt</a:t>
            </a:r>
            <a:endParaRPr lang="en-US" sz="2000" dirty="0" smtClean="0">
              <a:solidFill>
                <a:schemeClr val="accent4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SW r3, 4(r6)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r4, r6 </a:t>
            </a:r>
            <a:r>
              <a:rPr lang="en-US" sz="2000" dirty="0" smtClean="0">
                <a:solidFill>
                  <a:schemeClr val="accent1"/>
                </a:solidFill>
              </a:rPr>
              <a:t># call </a:t>
            </a:r>
            <a:r>
              <a:rPr lang="en-US" sz="2000" dirty="0" err="1" smtClean="0">
                <a:solidFill>
                  <a:schemeClr val="accent1"/>
                </a:solidFill>
              </a:rPr>
              <a:t>tnorm</a:t>
            </a:r>
            <a:r>
              <a:rPr lang="en-US" sz="2000" dirty="0" smtClean="0">
                <a:solidFill>
                  <a:schemeClr val="accent1"/>
                </a:solidFill>
              </a:rPr>
              <a:t>: </a:t>
            </a:r>
            <a:r>
              <a:rPr lang="en-US" sz="2000" dirty="0" err="1" smtClean="0">
                <a:solidFill>
                  <a:schemeClr val="accent1"/>
                </a:solidFill>
              </a:rPr>
              <a:t>arg</a:t>
            </a:r>
            <a:r>
              <a:rPr lang="en-US" sz="2000" dirty="0" smtClean="0">
                <a:solidFill>
                  <a:schemeClr val="accent1"/>
                </a:solidFill>
              </a:rPr>
              <a:t> in r4, ret in r4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JAL </a:t>
            </a:r>
            <a:r>
              <a:rPr lang="en-US" sz="2000" dirty="0" err="1" smtClean="0">
                <a:solidFill>
                  <a:schemeClr val="bg1"/>
                </a:solidFill>
              </a:rPr>
              <a:t>tnorm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endParaRPr lang="en-US" sz="2000" dirty="0" smtClean="0">
              <a:solidFill>
                <a:schemeClr val="accent4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LA r5, pi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LW r5, 0(r5)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ADD r5, r4, r5 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LA r3, str3 	</a:t>
            </a:r>
            <a:r>
              <a:rPr lang="en-US" sz="2000" dirty="0" smtClean="0">
                <a:solidFill>
                  <a:schemeClr val="accent1"/>
                </a:solidFill>
              </a:rPr>
              <a:t># call print: </a:t>
            </a:r>
            <a:r>
              <a:rPr lang="en-US" sz="2000" dirty="0" err="1" smtClean="0">
                <a:solidFill>
                  <a:schemeClr val="accent1"/>
                </a:solidFill>
              </a:rPr>
              <a:t>args</a:t>
            </a:r>
            <a:r>
              <a:rPr lang="en-US" sz="2000" dirty="0" smtClean="0">
                <a:solidFill>
                  <a:schemeClr val="accent1"/>
                </a:solidFill>
              </a:rPr>
              <a:t> in r3 and r4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r4, r5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JAL print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JR r30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457200" y="2743200"/>
            <a:ext cx="3581400" cy="4343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.data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str1: .</a:t>
            </a:r>
            <a:r>
              <a:rPr lang="en-US" sz="2000" dirty="0" err="1" smtClean="0">
                <a:solidFill>
                  <a:schemeClr val="bg1"/>
                </a:solidFill>
              </a:rPr>
              <a:t>asciiz</a:t>
            </a:r>
            <a:r>
              <a:rPr lang="en-US" sz="2000" dirty="0" smtClean="0">
                <a:solidFill>
                  <a:schemeClr val="bg1"/>
                </a:solidFill>
              </a:rPr>
              <a:t> “enter x”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str2: .</a:t>
            </a:r>
            <a:r>
              <a:rPr lang="en-US" sz="2000" dirty="0" err="1" smtClean="0">
                <a:solidFill>
                  <a:schemeClr val="bg1"/>
                </a:solidFill>
              </a:rPr>
              <a:t>asciiz</a:t>
            </a:r>
            <a:r>
              <a:rPr lang="en-US" sz="2000" dirty="0" smtClean="0">
                <a:solidFill>
                  <a:schemeClr val="bg1"/>
                </a:solidFill>
              </a:rPr>
              <a:t> “enter y”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str3: .</a:t>
            </a:r>
            <a:r>
              <a:rPr lang="en-US" sz="2000" dirty="0" err="1" smtClean="0">
                <a:solidFill>
                  <a:schemeClr val="bg1"/>
                </a:solidFill>
              </a:rPr>
              <a:t>asciiz</a:t>
            </a:r>
            <a:r>
              <a:rPr lang="en-US" sz="2000" dirty="0" smtClean="0">
                <a:solidFill>
                  <a:schemeClr val="bg1"/>
                </a:solidFill>
              </a:rPr>
              <a:t> “result”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.text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.extern prompt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.extern print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.extern </a:t>
            </a:r>
            <a:r>
              <a:rPr lang="en-US" sz="2000" dirty="0" err="1" smtClean="0">
                <a:solidFill>
                  <a:schemeClr val="bg1"/>
                </a:solidFill>
              </a:rPr>
              <a:t>malloc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.extern </a:t>
            </a:r>
            <a:r>
              <a:rPr lang="en-US" sz="2000" dirty="0" err="1" smtClean="0">
                <a:solidFill>
                  <a:schemeClr val="bg1"/>
                </a:solidFill>
              </a:rPr>
              <a:t>tnorm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.global </a:t>
            </a:r>
            <a:r>
              <a:rPr lang="en-US" sz="2000" dirty="0" err="1" smtClean="0">
                <a:solidFill>
                  <a:schemeClr val="bg1"/>
                </a:solidFill>
              </a:rPr>
              <a:t>dostuff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0" name="TextBox 9" hidden="1"/>
          <p:cNvSpPr txBox="1"/>
          <p:nvPr>
            <p:custDataLst>
              <p:tags r:id="rId6"/>
            </p:custDataLst>
          </p:nvPr>
        </p:nvSpPr>
        <p:spPr>
          <a:xfrm>
            <a:off x="5715000" y="609600"/>
            <a:ext cx="3429000" cy="4572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accent4"/>
                </a:solidFill>
              </a:rPr>
              <a:t># clobbered: need stack 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accent4"/>
                </a:solidFill>
              </a:rPr>
              <a:t># might clobber stuff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accent4"/>
                </a:solidFill>
              </a:rPr>
              <a:t># might clobber stuff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accent4"/>
                </a:solidFill>
              </a:rPr>
              <a:t># might clobber stuff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accent4"/>
                </a:solidFill>
              </a:rPr>
              <a:t># clobbers r6, r31, r30 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Calling Conventions!</a:t>
            </a:r>
          </a:p>
          <a:p>
            <a:endParaRPr lang="en-US" dirty="0"/>
          </a:p>
          <a:p>
            <a:r>
              <a:rPr lang="en-US" dirty="0" smtClean="0"/>
              <a:t>PA1 due Friday</a:t>
            </a:r>
          </a:p>
          <a:p>
            <a:endParaRPr lang="en-US" dirty="0"/>
          </a:p>
          <a:p>
            <a:r>
              <a:rPr lang="en-US" dirty="0" smtClean="0"/>
              <a:t>Prelim1 Next Thursday, 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839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87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Instruction Set Architecture</a:t>
            </a:r>
          </a:p>
        </p:txBody>
      </p:sp>
      <p:sp>
        <p:nvSpPr>
          <p:cNvPr id="203878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ISA defines the permissible instructions</a:t>
            </a:r>
            <a:endParaRPr lang="en-US" dirty="0"/>
          </a:p>
          <a:p>
            <a:pPr lvl="1"/>
            <a:r>
              <a:rPr lang="en-US" sz="2400" dirty="0">
                <a:solidFill>
                  <a:schemeClr val="accent1"/>
                </a:solidFill>
              </a:rPr>
              <a:t>MIPS</a:t>
            </a:r>
            <a:r>
              <a:rPr lang="en-US" sz="2400" dirty="0"/>
              <a:t>: </a:t>
            </a:r>
            <a:r>
              <a:rPr lang="en-US" sz="2400" dirty="0" smtClean="0"/>
              <a:t>load/store</a:t>
            </a:r>
            <a:r>
              <a:rPr lang="en-US" sz="2400" dirty="0"/>
              <a:t>, arithmetic, control flow, </a:t>
            </a:r>
            <a:r>
              <a:rPr lang="en-US" sz="2400" dirty="0" smtClean="0"/>
              <a:t>…</a:t>
            </a:r>
          </a:p>
          <a:p>
            <a:pPr lvl="1"/>
            <a:r>
              <a:rPr lang="en-US" sz="2400" dirty="0" smtClean="0"/>
              <a:t>ARM: similar to MIPS, but more shift, memory, &amp; conditional ops</a:t>
            </a:r>
            <a:endParaRPr lang="en-US" sz="2400" dirty="0"/>
          </a:p>
          <a:p>
            <a:pPr lvl="1"/>
            <a:r>
              <a:rPr lang="en-US" sz="2400" dirty="0"/>
              <a:t>VAX: </a:t>
            </a:r>
            <a:r>
              <a:rPr lang="en-US" sz="2400" dirty="0" smtClean="0"/>
              <a:t>arithmetic on memory or registers, strings</a:t>
            </a:r>
            <a:r>
              <a:rPr lang="en-US" sz="2400" dirty="0"/>
              <a:t>, </a:t>
            </a:r>
            <a:r>
              <a:rPr lang="en-US" sz="2400" dirty="0" smtClean="0"/>
              <a:t>polynomial evaluation, stacks/queues, …</a:t>
            </a:r>
            <a:endParaRPr lang="en-US" sz="2400" dirty="0"/>
          </a:p>
          <a:p>
            <a:pPr lvl="1"/>
            <a:r>
              <a:rPr lang="en-US" sz="2400" dirty="0"/>
              <a:t>Cray: vector operations, </a:t>
            </a:r>
            <a:r>
              <a:rPr lang="en-US" sz="2400" dirty="0" smtClean="0"/>
              <a:t>…</a:t>
            </a:r>
          </a:p>
          <a:p>
            <a:pPr lvl="1"/>
            <a:r>
              <a:rPr lang="en-US" sz="2400" dirty="0" smtClean="0"/>
              <a:t>x86: a little of everything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One Instruction Set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2590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Toy example</a:t>
            </a:r>
            <a:r>
              <a:rPr lang="en-US" dirty="0" smtClean="0"/>
              <a:t>: </a:t>
            </a:r>
            <a:r>
              <a:rPr lang="en-US" dirty="0" err="1" smtClean="0"/>
              <a:t>subleq</a:t>
            </a:r>
            <a:r>
              <a:rPr lang="en-US" dirty="0" smtClean="0"/>
              <a:t> a, b, target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Mem</a:t>
            </a:r>
            <a:r>
              <a:rPr lang="en-US" dirty="0" smtClean="0"/>
              <a:t>[b] = </a:t>
            </a:r>
            <a:r>
              <a:rPr lang="en-US" dirty="0" err="1" smtClean="0"/>
              <a:t>Mem</a:t>
            </a:r>
            <a:r>
              <a:rPr lang="en-US" dirty="0" smtClean="0"/>
              <a:t>[b] – </a:t>
            </a:r>
            <a:r>
              <a:rPr lang="en-US" dirty="0" err="1" smtClean="0"/>
              <a:t>Mem</a:t>
            </a:r>
            <a:r>
              <a:rPr lang="en-US" dirty="0" smtClean="0"/>
              <a:t>[a]</a:t>
            </a:r>
            <a:br>
              <a:rPr lang="en-US" dirty="0" smtClean="0"/>
            </a:br>
            <a:r>
              <a:rPr lang="en-US" dirty="0" smtClean="0"/>
              <a:t>then if (</a:t>
            </a:r>
            <a:r>
              <a:rPr lang="en-US" dirty="0" err="1" smtClean="0"/>
              <a:t>Mem</a:t>
            </a:r>
            <a:r>
              <a:rPr lang="en-US" dirty="0" smtClean="0"/>
              <a:t>[b] &lt;= 0) </a:t>
            </a:r>
            <a:r>
              <a:rPr lang="en-US" dirty="0" err="1" smtClean="0"/>
              <a:t>goto</a:t>
            </a:r>
            <a:r>
              <a:rPr lang="en-US" dirty="0" smtClean="0"/>
              <a:t> target</a:t>
            </a:r>
            <a:br>
              <a:rPr lang="en-US" dirty="0" smtClean="0"/>
            </a:br>
            <a:r>
              <a:rPr lang="en-US" dirty="0" smtClean="0"/>
              <a:t>else continue with next instruction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971800"/>
            <a:ext cx="84582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clear 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==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subleq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a, a, pc+4</a:t>
            </a:r>
            <a:endParaRPr lang="en-US" sz="3200" noProof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320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jmp</a:t>
            </a:r>
            <a:r>
              <a:rPr lang="en-US" sz="32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c == </a:t>
            </a:r>
            <a:r>
              <a:rPr lang="en-US" sz="320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subleq</a:t>
            </a:r>
            <a:r>
              <a:rPr lang="en-US" sz="32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Z, Z, 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a, b == </a:t>
            </a:r>
            <a:r>
              <a:rPr kumimoji="0" lang="en-US" sz="3200" b="0" i="0" u="none" strike="noStrike" kern="1200" cap="none" spc="0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subleq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a, Z, pc+4; </a:t>
            </a:r>
            <a:b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</a:b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		</a:t>
            </a:r>
            <a:r>
              <a:rPr kumimoji="0" lang="en-US" sz="3200" b="0" i="0" u="none" strike="noStrike" kern="1200" cap="none" spc="0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subleq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Z, b, pc+4; </a:t>
            </a:r>
            <a:b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</a:b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		</a:t>
            </a:r>
            <a:r>
              <a:rPr kumimoji="0" lang="en-US" sz="3200" b="0" i="0" u="none" strike="noStrike" kern="1200" cap="none" spc="0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subleq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Z, Z, pc+4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PDP-8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Not-a-toy example: PDP-8</a:t>
            </a:r>
            <a:endParaRPr lang="en-US" dirty="0" smtClean="0"/>
          </a:p>
          <a:p>
            <a:r>
              <a:rPr lang="en-US" dirty="0" smtClean="0"/>
              <a:t>	One register: AC</a:t>
            </a:r>
          </a:p>
          <a:p>
            <a:r>
              <a:rPr lang="en-US" dirty="0" smtClean="0"/>
              <a:t>	Eight basic instructions:</a:t>
            </a:r>
          </a:p>
          <a:p>
            <a:pPr>
              <a:tabLst>
                <a:tab pos="1255713" algn="l"/>
                <a:tab pos="2919413" algn="l"/>
              </a:tabLst>
            </a:pPr>
            <a:r>
              <a:rPr lang="en-US" dirty="0" smtClean="0"/>
              <a:t>		</a:t>
            </a:r>
            <a:r>
              <a:rPr lang="en-US" sz="2400" dirty="0" smtClean="0"/>
              <a:t>AND a 	# AC = AC &amp; MEM[a]</a:t>
            </a:r>
          </a:p>
          <a:p>
            <a:pPr>
              <a:tabLst>
                <a:tab pos="1255713" algn="l"/>
                <a:tab pos="2919413" algn="l"/>
              </a:tabLst>
            </a:pPr>
            <a:r>
              <a:rPr lang="en-US" sz="2400" dirty="0" smtClean="0"/>
              <a:t>		TAD a 	# AC = AC + MEM[a]</a:t>
            </a:r>
          </a:p>
          <a:p>
            <a:pPr>
              <a:tabLst>
                <a:tab pos="1255713" algn="l"/>
                <a:tab pos="2919413" algn="l"/>
              </a:tabLst>
            </a:pPr>
            <a:r>
              <a:rPr lang="en-US" sz="2400" dirty="0" smtClean="0"/>
              <a:t>		ISZ a 	# if (!++MEM[a]) skip next</a:t>
            </a:r>
          </a:p>
          <a:p>
            <a:pPr>
              <a:tabLst>
                <a:tab pos="1255713" algn="l"/>
                <a:tab pos="2919413" algn="l"/>
              </a:tabLst>
            </a:pPr>
            <a:r>
              <a:rPr lang="en-US" sz="2400" dirty="0" smtClean="0"/>
              <a:t>		DCA a 	# MEM[a] = AC; AC = 0</a:t>
            </a:r>
          </a:p>
          <a:p>
            <a:pPr>
              <a:tabLst>
                <a:tab pos="1255713" algn="l"/>
                <a:tab pos="2919413" algn="l"/>
              </a:tabLst>
            </a:pPr>
            <a:r>
              <a:rPr lang="en-US" sz="2400" dirty="0" smtClean="0"/>
              <a:t>		JMS a 	# jump to subroutine (e.g. jump and link)</a:t>
            </a:r>
          </a:p>
          <a:p>
            <a:pPr>
              <a:tabLst>
                <a:tab pos="1255713" algn="l"/>
                <a:tab pos="2919413" algn="l"/>
              </a:tabLst>
            </a:pPr>
            <a:r>
              <a:rPr lang="en-US" sz="2400" dirty="0" smtClean="0"/>
              <a:t>		JMP a 	# jump to MEM[a]</a:t>
            </a:r>
          </a:p>
          <a:p>
            <a:pPr>
              <a:tabLst>
                <a:tab pos="1255713" algn="l"/>
                <a:tab pos="2919413" algn="l"/>
              </a:tabLst>
            </a:pPr>
            <a:r>
              <a:rPr lang="en-US" sz="2400" dirty="0" smtClean="0"/>
              <a:t>		IOT x	# input/output transfer</a:t>
            </a:r>
          </a:p>
          <a:p>
            <a:pPr>
              <a:tabLst>
                <a:tab pos="1255713" algn="l"/>
                <a:tab pos="2919413" algn="l"/>
              </a:tabLst>
            </a:pPr>
            <a:r>
              <a:rPr lang="en-US" sz="2400" dirty="0" smtClean="0"/>
              <a:t>		OPR x 	# misc operations on AC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Stack  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Stack machine</a:t>
            </a:r>
          </a:p>
          <a:p>
            <a:pPr lvl="1"/>
            <a:r>
              <a:rPr lang="en-US" dirty="0" smtClean="0"/>
              <a:t>data </a:t>
            </a:r>
            <a:r>
              <a:rPr lang="en-US" i="1" dirty="0" smtClean="0">
                <a:solidFill>
                  <a:schemeClr val="accent1"/>
                </a:solidFill>
              </a:rPr>
              <a:t>stack</a:t>
            </a:r>
            <a:r>
              <a:rPr lang="en-US" dirty="0" smtClean="0"/>
              <a:t> in memory, </a:t>
            </a:r>
            <a:r>
              <a:rPr lang="en-US" i="1" dirty="0" smtClean="0">
                <a:solidFill>
                  <a:schemeClr val="accent1"/>
                </a:solidFill>
              </a:rPr>
              <a:t>stack pointer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register</a:t>
            </a:r>
          </a:p>
          <a:p>
            <a:pPr lvl="1"/>
            <a:r>
              <a:rPr lang="en-US" dirty="0" smtClean="0"/>
              <a:t>Operands popped/pushed as needed</a:t>
            </a:r>
            <a:br>
              <a:rPr lang="en-US" dirty="0" smtClean="0"/>
            </a:br>
            <a:r>
              <a:rPr lang="en-US" dirty="0" smtClean="0"/>
              <a:t>add</a:t>
            </a:r>
          </a:p>
          <a:p>
            <a:pPr>
              <a:buClr>
                <a:schemeClr val="accent1"/>
              </a:buClr>
            </a:pPr>
            <a:r>
              <a:rPr lang="en-US" dirty="0" smtClean="0"/>
              <a:t>[ Java </a:t>
            </a:r>
            <a:r>
              <a:rPr lang="en-US" dirty="0" err="1" smtClean="0"/>
              <a:t>Bytecode</a:t>
            </a:r>
            <a:r>
              <a:rPr lang="en-US" dirty="0" smtClean="0"/>
              <a:t>, PostScript, odd CPUs, some x86 ]</a:t>
            </a:r>
          </a:p>
          <a:p>
            <a:r>
              <a:rPr lang="en-US" dirty="0" smtClean="0"/>
              <a:t>Tradeoffs: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Accumulator 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Accumulator machine</a:t>
            </a:r>
          </a:p>
          <a:p>
            <a:pPr lvl="1"/>
            <a:r>
              <a:rPr lang="en-US" dirty="0" smtClean="0"/>
              <a:t>Results usually put in dedicated </a:t>
            </a:r>
            <a:r>
              <a:rPr lang="en-US" dirty="0" smtClean="0">
                <a:solidFill>
                  <a:schemeClr val="accent1"/>
                </a:solidFill>
              </a:rPr>
              <a:t>accumulator</a:t>
            </a:r>
            <a:r>
              <a:rPr lang="en-US" dirty="0" smtClean="0"/>
              <a:t> register</a:t>
            </a:r>
            <a:br>
              <a:rPr lang="en-US" dirty="0" smtClean="0"/>
            </a:br>
            <a:r>
              <a:rPr lang="en-US" dirty="0" smtClean="0"/>
              <a:t>add b</a:t>
            </a:r>
            <a:br>
              <a:rPr lang="en-US" dirty="0" smtClean="0"/>
            </a:br>
            <a:r>
              <a:rPr lang="en-US" dirty="0" smtClean="0"/>
              <a:t>store b</a:t>
            </a:r>
          </a:p>
          <a:p>
            <a:r>
              <a:rPr lang="en-US" dirty="0" smtClean="0"/>
              <a:t>[ Some x86 ]</a:t>
            </a:r>
          </a:p>
          <a:p>
            <a:r>
              <a:rPr lang="en-US" dirty="0" smtClean="0"/>
              <a:t>Tradeoffs: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Load-Store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Load/store (register-register) architecture</a:t>
            </a:r>
          </a:p>
          <a:p>
            <a:pPr lvl="1"/>
            <a:r>
              <a:rPr lang="en-US" dirty="0" smtClean="0"/>
              <a:t>computation only between registers</a:t>
            </a:r>
          </a:p>
          <a:p>
            <a:r>
              <a:rPr lang="en-US" dirty="0" smtClean="0"/>
              <a:t>[ MIPS, some x86 ]</a:t>
            </a:r>
          </a:p>
          <a:p>
            <a:r>
              <a:rPr lang="en-US" dirty="0" smtClean="0"/>
              <a:t>Tradeoffs: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KkBHAOAgAQdAhomARATIuVfbWPzQIgsgySpSSZqAwhIEET//wNFNQUCC2QZFDIIAI4pAa0BfkMzCADoGQFeCX5DEmT0TUEIAU1BHgMCBDQKLAIMZkZkC37P2CE2EOWjhkyZ5nK3FjyOVrRu1xLcLHI1WuXOLCzy4srRxjxgCiwCDGe2ewt6b0whNhGZjhxZWrdyty4sbFa0bsWq1xlZZVrfE5cZcrFg5Y4XAA==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1726</TotalTime>
  <Words>1741</Words>
  <Application>Microsoft Macintosh PowerPoint</Application>
  <PresentationFormat>On-screen Show (4:3)</PresentationFormat>
  <Paragraphs>463</Paragraphs>
  <Slides>31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Dark 3410</vt:lpstr>
      <vt:lpstr>1_Dark 3410</vt:lpstr>
      <vt:lpstr>RISC, CISC, and Assemblers</vt:lpstr>
      <vt:lpstr>Announcements</vt:lpstr>
      <vt:lpstr>Goals for Today</vt:lpstr>
      <vt:lpstr>Instruction Set Architecture</vt:lpstr>
      <vt:lpstr>One Instruction Set Architecture</vt:lpstr>
      <vt:lpstr>PDP-8</vt:lpstr>
      <vt:lpstr>Stack  Based</vt:lpstr>
      <vt:lpstr>Accumulator Based</vt:lpstr>
      <vt:lpstr>Load-Store</vt:lpstr>
      <vt:lpstr>Axes</vt:lpstr>
      <vt:lpstr>Complex Instruction Set Computers</vt:lpstr>
      <vt:lpstr>Reduced Instruction Set Computer</vt:lpstr>
      <vt:lpstr>Complexity</vt:lpstr>
      <vt:lpstr>RISC vs CISC</vt:lpstr>
      <vt:lpstr>Goals for Today</vt:lpstr>
      <vt:lpstr>Examples</vt:lpstr>
      <vt:lpstr>cs3410 Recap/Quiz</vt:lpstr>
      <vt:lpstr>Example 1</vt:lpstr>
      <vt:lpstr>References</vt:lpstr>
      <vt:lpstr>Example 2</vt:lpstr>
      <vt:lpstr>Example 2 (better)</vt:lpstr>
      <vt:lpstr>Lessons</vt:lpstr>
      <vt:lpstr>Pseudo-Instructions</vt:lpstr>
      <vt:lpstr>Assembler</vt:lpstr>
      <vt:lpstr>Motivation</vt:lpstr>
      <vt:lpstr>Stages</vt:lpstr>
      <vt:lpstr>Anatomy of an executing program</vt:lpstr>
      <vt:lpstr>Example program</vt:lpstr>
      <vt:lpstr>math.s</vt:lpstr>
      <vt:lpstr>calc.s</vt:lpstr>
      <vt:lpstr>Next time</vt:lpstr>
    </vt:vector>
  </TitlesOfParts>
  <Manager/>
  <Company>Cornell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Lec11: RISC, CISC, and Assemblers</dc:title>
  <dc:subject/>
  <dc:creator>Hakim Weatherspoon</dc:creator>
  <cp:keywords/>
  <dc:description/>
  <cp:lastModifiedBy>Hakim Weatherspoon</cp:lastModifiedBy>
  <cp:revision>150</cp:revision>
  <dcterms:created xsi:type="dcterms:W3CDTF">2009-12-10T18:46:56Z</dcterms:created>
  <dcterms:modified xsi:type="dcterms:W3CDTF">2011-03-01T17:02:34Z</dcterms:modified>
  <cp:category/>
</cp:coreProperties>
</file>