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2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4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5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6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7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8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9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0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1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2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13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2"/>
  </p:notesMasterIdLst>
  <p:sldIdLst>
    <p:sldId id="293" r:id="rId3"/>
    <p:sldId id="294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86" r:id="rId15"/>
    <p:sldId id="288" r:id="rId16"/>
    <p:sldId id="292" r:id="rId17"/>
    <p:sldId id="287" r:id="rId18"/>
    <p:sldId id="290" r:id="rId19"/>
    <p:sldId id="289" r:id="rId20"/>
    <p:sldId id="291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77361" autoAdjust="0"/>
  </p:normalViewPr>
  <p:slideViewPr>
    <p:cSldViewPr>
      <p:cViewPr varScale="1">
        <p:scale>
          <a:sx n="70" d="100"/>
          <a:sy n="70" d="100"/>
        </p:scale>
        <p:origin x="-16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B97F-346C-4986-9AF1-E2467A6E7C35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7BDA2-CA29-4C42-99D2-ABCD21F456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6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1: ISA tied to </a:t>
            </a:r>
            <a:r>
              <a:rPr lang="en-US" dirty="0" err="1" smtClean="0"/>
              <a:t>impl</a:t>
            </a:r>
            <a:r>
              <a:rPr lang="en-US" dirty="0" smtClean="0"/>
              <a:t>; messy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&amp; cheap; </a:t>
            </a:r>
            <a:r>
              <a:rPr lang="en-US" dirty="0" err="1" smtClean="0"/>
              <a:t>perf</a:t>
            </a:r>
            <a:r>
              <a:rPr lang="en-US" dirty="0" smtClean="0"/>
              <a:t> depends on </a:t>
            </a:r>
            <a:r>
              <a:rPr lang="en-US" dirty="0" err="1" smtClean="0"/>
              <a:t>asm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2: ISA correctness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clean+slow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, or </a:t>
            </a:r>
            <a:r>
              <a:rPr lang="en-US" dirty="0" err="1" smtClean="0"/>
              <a:t>messy+fast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</a:t>
            </a:r>
            <a:r>
              <a:rPr lang="en-US" dirty="0" err="1" smtClean="0"/>
              <a:t>impl</a:t>
            </a:r>
            <a:r>
              <a:rPr lang="en-US" dirty="0" smtClean="0"/>
              <a:t> easy and cheap; same </a:t>
            </a:r>
            <a:r>
              <a:rPr lang="en-US" dirty="0" err="1" smtClean="0"/>
              <a:t>perf</a:t>
            </a:r>
            <a:r>
              <a:rPr lang="en-US" dirty="0" smtClean="0"/>
              <a:t> as 1.</a:t>
            </a:r>
            <a:br>
              <a:rPr lang="en-US" dirty="0" smtClean="0"/>
            </a:br>
            <a:r>
              <a:rPr lang="en-US" dirty="0" smtClean="0"/>
              <a:t>3: ISA </a:t>
            </a:r>
            <a:r>
              <a:rPr lang="en-US" dirty="0" err="1" smtClean="0"/>
              <a:t>perf</a:t>
            </a:r>
            <a:r>
              <a:rPr lang="en-US" dirty="0" smtClean="0"/>
              <a:t> not tied to </a:t>
            </a:r>
            <a:r>
              <a:rPr lang="en-US" dirty="0" err="1" smtClean="0"/>
              <a:t>impl</a:t>
            </a:r>
            <a:r>
              <a:rPr lang="en-US" dirty="0" smtClean="0"/>
              <a:t>; </a:t>
            </a:r>
            <a:r>
              <a:rPr lang="en-US" dirty="0" err="1" smtClean="0"/>
              <a:t>clean+fast</a:t>
            </a:r>
            <a:r>
              <a:rPr lang="en-US" dirty="0" smtClean="0"/>
              <a:t> </a:t>
            </a:r>
            <a:r>
              <a:rPr lang="en-US" dirty="0" err="1" smtClean="0"/>
              <a:t>asm</a:t>
            </a:r>
            <a:r>
              <a:rPr lang="en-US" dirty="0" smtClean="0"/>
              <a:t>;  </a:t>
            </a:r>
            <a:r>
              <a:rPr lang="en-US" dirty="0" err="1" smtClean="0"/>
              <a:t>impl</a:t>
            </a:r>
            <a:r>
              <a:rPr lang="en-US" dirty="0" smtClean="0"/>
              <a:t> is tricky; best </a:t>
            </a:r>
            <a:r>
              <a:rPr lang="en-US" dirty="0" err="1" smtClean="0"/>
              <a:t>perf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</a:t>
            </a:r>
            <a:r>
              <a:rPr lang="en-US" baseline="0" dirty="0" smtClean="0"/>
              <a:t> if a &lt; b?</a:t>
            </a:r>
          </a:p>
          <a:p>
            <a:r>
              <a:rPr lang="en-US" baseline="0" dirty="0" err="1" smtClean="0"/>
              <a:t>mips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compute a - b; // might overflow</a:t>
            </a:r>
          </a:p>
          <a:p>
            <a:r>
              <a:rPr lang="en-US" dirty="0" smtClean="0"/>
              <a:t>branch on</a:t>
            </a:r>
            <a:r>
              <a:rPr lang="en-US" baseline="0" dirty="0" smtClean="0"/>
              <a:t> (b-a) less than zero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mips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slt</a:t>
            </a:r>
            <a:r>
              <a:rPr lang="en-US" baseline="0" dirty="0" smtClean="0"/>
              <a:t> a b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(a&lt;b), 0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cmp</a:t>
            </a:r>
            <a:r>
              <a:rPr lang="en-US" baseline="0" dirty="0" smtClean="0"/>
              <a:t> a, b </a:t>
            </a:r>
            <a:r>
              <a:rPr lang="en-US" baseline="0" dirty="0" smtClean="0">
                <a:sym typeface="Wingdings" pitchFamily="2" charset="2"/>
              </a:rPr>
              <a:t> flags (</a:t>
            </a:r>
            <a:r>
              <a:rPr lang="en-US" baseline="0" dirty="0" err="1" smtClean="0">
                <a:sym typeface="Wingdings" pitchFamily="2" charset="2"/>
              </a:rPr>
              <a:t>gt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lt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eq</a:t>
            </a:r>
            <a:r>
              <a:rPr lang="en-US" baseline="0" dirty="0" smtClean="0">
                <a:sym typeface="Wingdings" pitchFamily="2" charset="2"/>
              </a:rPr>
              <a:t>, zero, …)</a:t>
            </a:r>
          </a:p>
          <a:p>
            <a:r>
              <a:rPr lang="en-US" baseline="0" dirty="0" smtClean="0">
                <a:sym typeface="Wingdings" pitchFamily="2" charset="2"/>
              </a:rPr>
              <a:t>(ARM, X86, most ISAs)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(ARM)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swap</a:t>
            </a:r>
          </a:p>
          <a:p>
            <a:r>
              <a:rPr lang="en-US" dirty="0" smtClean="0"/>
              <a:t>push</a:t>
            </a:r>
          </a:p>
          <a:p>
            <a:r>
              <a:rPr lang="en-US" dirty="0" smtClean="0"/>
              <a:t>pop</a:t>
            </a:r>
          </a:p>
          <a:p>
            <a:r>
              <a:rPr lang="en-US" dirty="0" smtClean="0"/>
              <a:t>(X86)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(X86)</a:t>
            </a:r>
          </a:p>
          <a:p>
            <a:r>
              <a:rPr lang="en-US" smtClean="0"/>
              <a:t>STOSB </a:t>
            </a:r>
            <a:r>
              <a:rPr lang="en-US" dirty="0" smtClean="0"/>
              <a:t>= </a:t>
            </a:r>
            <a:r>
              <a:rPr lang="en-US" smtClean="0"/>
              <a:t>store byte (register </a:t>
            </a:r>
            <a:r>
              <a:rPr lang="en-US" dirty="0" smtClean="0"/>
              <a:t>AX </a:t>
            </a:r>
            <a:r>
              <a:rPr lang="en-US" smtClean="0"/>
              <a:t>into memory at DI)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SIMD: (PowerPC </a:t>
            </a:r>
            <a:r>
              <a:rPr lang="en-US" dirty="0" err="1" smtClean="0"/>
              <a:t>AltiVec</a:t>
            </a:r>
            <a:r>
              <a:rPr lang="en-US" dirty="0" smtClean="0"/>
              <a:t>, X86 MMX/SSE, Cray,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r>
              <a:rPr lang="en-US" dirty="0" smtClean="0"/>
              <a:t>branch decision in EX</a:t>
            </a:r>
          </a:p>
          <a:p>
            <a:r>
              <a:rPr lang="en-US" dirty="0" smtClean="0"/>
              <a:t>need 2</a:t>
            </a:r>
            <a:r>
              <a:rPr lang="en-US" baseline="0" dirty="0" smtClean="0"/>
              <a:t> stalls, and maybe kill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what happens with branch/jump in branch delay slot?</a:t>
            </a:r>
          </a:p>
          <a:p>
            <a:r>
              <a:rPr lang="en-US" dirty="0" smtClean="0"/>
              <a:t>A: bad stuff, so forbidden</a:t>
            </a:r>
          </a:p>
          <a:p>
            <a:r>
              <a:rPr lang="en-US" dirty="0" smtClean="0"/>
              <a:t>Q: why one, not two?</a:t>
            </a:r>
          </a:p>
          <a:p>
            <a:r>
              <a:rPr lang="en-US" dirty="0" smtClean="0"/>
              <a:t>A: can move branch calc from EX</a:t>
            </a:r>
            <a:r>
              <a:rPr lang="en-US" baseline="0" dirty="0" smtClean="0"/>
              <a:t> to ID; will require new bypasses into ID stage; or can just zap the second instruction</a:t>
            </a:r>
          </a:p>
          <a:p>
            <a:r>
              <a:rPr lang="en-US" baseline="0" dirty="0" smtClean="0"/>
              <a:t>Q: performance?</a:t>
            </a:r>
          </a:p>
          <a:p>
            <a:r>
              <a:rPr lang="en-US" baseline="0" dirty="0" smtClean="0"/>
              <a:t>A: stall is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4900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3095"/>
            <a:ext cx="5012812" cy="412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861" tIns="44931" rIns="89861" bIns="449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How to guess?</a:t>
            </a:r>
          </a:p>
          <a:p>
            <a:r>
              <a:rPr lang="en-US" dirty="0" smtClean="0"/>
              <a:t>A: constant; hint; branch prediction; random;</a:t>
            </a:r>
            <a:r>
              <a:rPr lang="en-US" baseline="0" dirty="0" smtClean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89BC-E639-4669-A5FD-6670120E857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6275"/>
            <a:ext cx="4600575" cy="3451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4659"/>
            <a:ext cx="5012812" cy="412637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2" tIns="43241" rIns="86482" bIns="43241"/>
          <a:lstStyle/>
          <a:p>
            <a:r>
              <a:rPr lang="en-US" dirty="0" smtClean="0"/>
              <a:t>Q:</a:t>
            </a:r>
            <a:r>
              <a:rPr lang="en-US" baseline="0" dirty="0" smtClean="0"/>
              <a:t> what if we had a “copy 0(r3), 4(r3)” instruction, as the </a:t>
            </a:r>
            <a:r>
              <a:rPr lang="en-US" baseline="0" smtClean="0"/>
              <a:t>x86 does, or “add r4, r4, 0(r3)”?</a:t>
            </a:r>
            <a:endParaRPr lang="en-US" baseline="0" dirty="0" smtClean="0"/>
          </a:p>
          <a:p>
            <a:r>
              <a:rPr lang="en-US" baseline="0" dirty="0" smtClean="0"/>
              <a:t>A: structural hazard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shift amount</a:t>
            </a:r>
          </a:p>
          <a:p>
            <a:r>
              <a:rPr lang="en-US" dirty="0" smtClean="0"/>
              <a:t>rotate</a:t>
            </a:r>
          </a:p>
          <a:p>
            <a:r>
              <a:rPr lang="en-US" dirty="0" smtClean="0"/>
              <a:t>(ARM)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</a:t>
            </a:r>
            <a:r>
              <a:rPr lang="en-US" baseline="0" dirty="0" smtClean="0"/>
              <a:t> if a &lt; b?</a:t>
            </a:r>
          </a:p>
          <a:p>
            <a:r>
              <a:rPr lang="en-US" baseline="0" dirty="0" err="1" smtClean="0"/>
              <a:t>mips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compute a - b; // might overflow</a:t>
            </a:r>
          </a:p>
          <a:p>
            <a:r>
              <a:rPr lang="en-US" dirty="0" smtClean="0"/>
              <a:t>branch on</a:t>
            </a:r>
            <a:r>
              <a:rPr lang="en-US" baseline="0" dirty="0" smtClean="0"/>
              <a:t> (b-a) less than zero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mips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slt</a:t>
            </a:r>
            <a:r>
              <a:rPr lang="en-US" baseline="0" dirty="0" smtClean="0"/>
              <a:t> a b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(a&lt;b), 0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cmp</a:t>
            </a:r>
            <a:r>
              <a:rPr lang="en-US" baseline="0" dirty="0" smtClean="0"/>
              <a:t> a, b </a:t>
            </a:r>
            <a:r>
              <a:rPr lang="en-US" baseline="0" dirty="0" smtClean="0">
                <a:sym typeface="Wingdings" pitchFamily="2" charset="2"/>
              </a:rPr>
              <a:t> flags (</a:t>
            </a:r>
            <a:r>
              <a:rPr lang="en-US" baseline="0" dirty="0" err="1" smtClean="0">
                <a:sym typeface="Wingdings" pitchFamily="2" charset="2"/>
              </a:rPr>
              <a:t>gt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lt</a:t>
            </a:r>
            <a:r>
              <a:rPr lang="en-US" baseline="0" dirty="0" smtClean="0">
                <a:sym typeface="Wingdings" pitchFamily="2" charset="2"/>
              </a:rPr>
              <a:t>, </a:t>
            </a:r>
            <a:r>
              <a:rPr lang="en-US" baseline="0" dirty="0" err="1" smtClean="0">
                <a:sym typeface="Wingdings" pitchFamily="2" charset="2"/>
              </a:rPr>
              <a:t>eq</a:t>
            </a:r>
            <a:r>
              <a:rPr lang="en-US" baseline="0" dirty="0" smtClean="0">
                <a:sym typeface="Wingdings" pitchFamily="2" charset="2"/>
              </a:rPr>
              <a:t>, zero, …)</a:t>
            </a:r>
          </a:p>
          <a:p>
            <a:r>
              <a:rPr lang="en-US" baseline="0" dirty="0" smtClean="0">
                <a:sym typeface="Wingdings" pitchFamily="2" charset="2"/>
              </a:rPr>
              <a:t>(ARM, X86, most ISAs)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4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2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5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686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13B0D3B-7497-45A6-80D3-87F23FDEE38C}" type="datetimeFigureOut">
              <a:rPr lang="en-US" smtClean="0"/>
              <a:pPr/>
              <a:t>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5B5F78-435A-4829-8E7A-9B59570B32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2/26/11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60.xml"/><Relationship Id="rId2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61.xml"/><Relationship Id="rId2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262.xml"/><Relationship Id="rId2" Type="http://schemas.openxmlformats.org/officeDocument/2006/relationships/tags" Target="../tags/tag26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264.xml"/><Relationship Id="rId2" Type="http://schemas.openxmlformats.org/officeDocument/2006/relationships/tags" Target="../tags/tag26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9.xml"/><Relationship Id="rId1" Type="http://schemas.openxmlformats.org/officeDocument/2006/relationships/tags" Target="../tags/tag266.xml"/><Relationship Id="rId2" Type="http://schemas.openxmlformats.org/officeDocument/2006/relationships/tags" Target="../tags/tag26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0.xml"/><Relationship Id="rId1" Type="http://schemas.openxmlformats.org/officeDocument/2006/relationships/tags" Target="../tags/tag268.xml"/><Relationship Id="rId2" Type="http://schemas.openxmlformats.org/officeDocument/2006/relationships/tags" Target="../tags/tag26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270.xml"/><Relationship Id="rId2" Type="http://schemas.openxmlformats.org/officeDocument/2006/relationships/tags" Target="../tags/tag27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272.xml"/><Relationship Id="rId2" Type="http://schemas.openxmlformats.org/officeDocument/2006/relationships/tags" Target="../tags/tag27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274.xml"/><Relationship Id="rId2" Type="http://schemas.openxmlformats.org/officeDocument/2006/relationships/tags" Target="../tags/tag27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276.xml"/><Relationship Id="rId2" Type="http://schemas.openxmlformats.org/officeDocument/2006/relationships/tags" Target="../tags/tag27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4" Type="http://schemas.openxmlformats.org/officeDocument/2006/relationships/tags" Target="../tags/tag45.xml"/><Relationship Id="rId15" Type="http://schemas.openxmlformats.org/officeDocument/2006/relationships/tags" Target="../tags/tag46.xml"/><Relationship Id="rId16" Type="http://schemas.openxmlformats.org/officeDocument/2006/relationships/tags" Target="../tags/tag47.xml"/><Relationship Id="rId17" Type="http://schemas.openxmlformats.org/officeDocument/2006/relationships/tags" Target="../tags/tag48.xml"/><Relationship Id="rId18" Type="http://schemas.openxmlformats.org/officeDocument/2006/relationships/tags" Target="../tags/tag49.xml"/><Relationship Id="rId19" Type="http://schemas.openxmlformats.org/officeDocument/2006/relationships/tags" Target="../tags/tag50.xml"/><Relationship Id="rId63" Type="http://schemas.openxmlformats.org/officeDocument/2006/relationships/tags" Target="../tags/tag94.xml"/><Relationship Id="rId64" Type="http://schemas.openxmlformats.org/officeDocument/2006/relationships/tags" Target="../tags/tag95.xml"/><Relationship Id="rId65" Type="http://schemas.openxmlformats.org/officeDocument/2006/relationships/tags" Target="../tags/tag96.xml"/><Relationship Id="rId66" Type="http://schemas.openxmlformats.org/officeDocument/2006/relationships/tags" Target="../tags/tag97.xml"/><Relationship Id="rId67" Type="http://schemas.openxmlformats.org/officeDocument/2006/relationships/tags" Target="../tags/tag98.xml"/><Relationship Id="rId68" Type="http://schemas.openxmlformats.org/officeDocument/2006/relationships/tags" Target="../tags/tag99.xml"/><Relationship Id="rId69" Type="http://schemas.openxmlformats.org/officeDocument/2006/relationships/tags" Target="../tags/tag100.xml"/><Relationship Id="rId50" Type="http://schemas.openxmlformats.org/officeDocument/2006/relationships/tags" Target="../tags/tag81.xml"/><Relationship Id="rId51" Type="http://schemas.openxmlformats.org/officeDocument/2006/relationships/tags" Target="../tags/tag82.xml"/><Relationship Id="rId52" Type="http://schemas.openxmlformats.org/officeDocument/2006/relationships/tags" Target="../tags/tag83.xml"/><Relationship Id="rId53" Type="http://schemas.openxmlformats.org/officeDocument/2006/relationships/tags" Target="../tags/tag84.xml"/><Relationship Id="rId54" Type="http://schemas.openxmlformats.org/officeDocument/2006/relationships/tags" Target="../tags/tag85.xml"/><Relationship Id="rId55" Type="http://schemas.openxmlformats.org/officeDocument/2006/relationships/tags" Target="../tags/tag86.xml"/><Relationship Id="rId56" Type="http://schemas.openxmlformats.org/officeDocument/2006/relationships/tags" Target="../tags/tag87.xml"/><Relationship Id="rId57" Type="http://schemas.openxmlformats.org/officeDocument/2006/relationships/tags" Target="../tags/tag88.xml"/><Relationship Id="rId58" Type="http://schemas.openxmlformats.org/officeDocument/2006/relationships/tags" Target="../tags/tag89.xml"/><Relationship Id="rId59" Type="http://schemas.openxmlformats.org/officeDocument/2006/relationships/tags" Target="../tags/tag90.xml"/><Relationship Id="rId40" Type="http://schemas.openxmlformats.org/officeDocument/2006/relationships/tags" Target="../tags/tag71.xml"/><Relationship Id="rId41" Type="http://schemas.openxmlformats.org/officeDocument/2006/relationships/tags" Target="../tags/tag72.xml"/><Relationship Id="rId42" Type="http://schemas.openxmlformats.org/officeDocument/2006/relationships/tags" Target="../tags/tag73.xml"/><Relationship Id="rId43" Type="http://schemas.openxmlformats.org/officeDocument/2006/relationships/tags" Target="../tags/tag74.xml"/><Relationship Id="rId44" Type="http://schemas.openxmlformats.org/officeDocument/2006/relationships/tags" Target="../tags/tag75.xml"/><Relationship Id="rId45" Type="http://schemas.openxmlformats.org/officeDocument/2006/relationships/tags" Target="../tags/tag76.xml"/><Relationship Id="rId46" Type="http://schemas.openxmlformats.org/officeDocument/2006/relationships/tags" Target="../tags/tag77.xml"/><Relationship Id="rId47" Type="http://schemas.openxmlformats.org/officeDocument/2006/relationships/tags" Target="../tags/tag78.xml"/><Relationship Id="rId48" Type="http://schemas.openxmlformats.org/officeDocument/2006/relationships/tags" Target="../tags/tag79.xml"/><Relationship Id="rId49" Type="http://schemas.openxmlformats.org/officeDocument/2006/relationships/tags" Target="../tags/tag80.xml"/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tags" Target="../tags/tag38.xml"/><Relationship Id="rId8" Type="http://schemas.openxmlformats.org/officeDocument/2006/relationships/tags" Target="../tags/tag39.xml"/><Relationship Id="rId9" Type="http://schemas.openxmlformats.org/officeDocument/2006/relationships/tags" Target="../tags/tag40.xml"/><Relationship Id="rId30" Type="http://schemas.openxmlformats.org/officeDocument/2006/relationships/tags" Target="../tags/tag61.xml"/><Relationship Id="rId31" Type="http://schemas.openxmlformats.org/officeDocument/2006/relationships/tags" Target="../tags/tag62.xml"/><Relationship Id="rId32" Type="http://schemas.openxmlformats.org/officeDocument/2006/relationships/tags" Target="../tags/tag63.xml"/><Relationship Id="rId33" Type="http://schemas.openxmlformats.org/officeDocument/2006/relationships/tags" Target="../tags/tag64.xml"/><Relationship Id="rId34" Type="http://schemas.openxmlformats.org/officeDocument/2006/relationships/tags" Target="../tags/tag65.xml"/><Relationship Id="rId35" Type="http://schemas.openxmlformats.org/officeDocument/2006/relationships/tags" Target="../tags/tag66.xml"/><Relationship Id="rId36" Type="http://schemas.openxmlformats.org/officeDocument/2006/relationships/tags" Target="../tags/tag67.xml"/><Relationship Id="rId37" Type="http://schemas.openxmlformats.org/officeDocument/2006/relationships/tags" Target="../tags/tag68.xml"/><Relationship Id="rId38" Type="http://schemas.openxmlformats.org/officeDocument/2006/relationships/tags" Target="../tags/tag69.xml"/><Relationship Id="rId39" Type="http://schemas.openxmlformats.org/officeDocument/2006/relationships/tags" Target="../tags/tag70.xml"/><Relationship Id="rId70" Type="http://schemas.openxmlformats.org/officeDocument/2006/relationships/tags" Target="../tags/tag101.xml"/><Relationship Id="rId71" Type="http://schemas.openxmlformats.org/officeDocument/2006/relationships/tags" Target="../tags/tag102.xml"/><Relationship Id="rId72" Type="http://schemas.openxmlformats.org/officeDocument/2006/relationships/tags" Target="../tags/tag103.xml"/><Relationship Id="rId20" Type="http://schemas.openxmlformats.org/officeDocument/2006/relationships/tags" Target="../tags/tag51.xml"/><Relationship Id="rId21" Type="http://schemas.openxmlformats.org/officeDocument/2006/relationships/tags" Target="../tags/tag52.xml"/><Relationship Id="rId22" Type="http://schemas.openxmlformats.org/officeDocument/2006/relationships/tags" Target="../tags/tag53.xml"/><Relationship Id="rId23" Type="http://schemas.openxmlformats.org/officeDocument/2006/relationships/tags" Target="../tags/tag54.xml"/><Relationship Id="rId24" Type="http://schemas.openxmlformats.org/officeDocument/2006/relationships/tags" Target="../tags/tag55.xml"/><Relationship Id="rId25" Type="http://schemas.openxmlformats.org/officeDocument/2006/relationships/tags" Target="../tags/tag56.xml"/><Relationship Id="rId26" Type="http://schemas.openxmlformats.org/officeDocument/2006/relationships/tags" Target="../tags/tag57.xml"/><Relationship Id="rId27" Type="http://schemas.openxmlformats.org/officeDocument/2006/relationships/tags" Target="../tags/tag58.xml"/><Relationship Id="rId28" Type="http://schemas.openxmlformats.org/officeDocument/2006/relationships/tags" Target="../tags/tag59.xml"/><Relationship Id="rId29" Type="http://schemas.openxmlformats.org/officeDocument/2006/relationships/tags" Target="../tags/tag60.xml"/><Relationship Id="rId73" Type="http://schemas.openxmlformats.org/officeDocument/2006/relationships/tags" Target="../tags/tag104.xml"/><Relationship Id="rId74" Type="http://schemas.openxmlformats.org/officeDocument/2006/relationships/tags" Target="../tags/tag105.xml"/><Relationship Id="rId75" Type="http://schemas.openxmlformats.org/officeDocument/2006/relationships/slideLayout" Target="../slideLayouts/slideLayout19.xml"/><Relationship Id="rId76" Type="http://schemas.openxmlformats.org/officeDocument/2006/relationships/notesSlide" Target="../notesSlides/notesSlide2.xml"/><Relationship Id="rId60" Type="http://schemas.openxmlformats.org/officeDocument/2006/relationships/tags" Target="../tags/tag91.xml"/><Relationship Id="rId61" Type="http://schemas.openxmlformats.org/officeDocument/2006/relationships/tags" Target="../tags/tag92.xml"/><Relationship Id="rId62" Type="http://schemas.openxmlformats.org/officeDocument/2006/relationships/tags" Target="../tags/tag93.xml"/><Relationship Id="rId10" Type="http://schemas.openxmlformats.org/officeDocument/2006/relationships/tags" Target="../tags/tag41.xml"/><Relationship Id="rId11" Type="http://schemas.openxmlformats.org/officeDocument/2006/relationships/tags" Target="../tags/tag42.xml"/><Relationship Id="rId12" Type="http://schemas.openxmlformats.org/officeDocument/2006/relationships/tags" Target="../tags/tag4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18.xml"/><Relationship Id="rId14" Type="http://schemas.openxmlformats.org/officeDocument/2006/relationships/tags" Target="../tags/tag119.xml"/><Relationship Id="rId15" Type="http://schemas.openxmlformats.org/officeDocument/2006/relationships/tags" Target="../tags/tag120.xml"/><Relationship Id="rId16" Type="http://schemas.openxmlformats.org/officeDocument/2006/relationships/tags" Target="../tags/tag121.xml"/><Relationship Id="rId17" Type="http://schemas.openxmlformats.org/officeDocument/2006/relationships/tags" Target="../tags/tag122.xml"/><Relationship Id="rId18" Type="http://schemas.openxmlformats.org/officeDocument/2006/relationships/tags" Target="../tags/tag123.xml"/><Relationship Id="rId19" Type="http://schemas.openxmlformats.org/officeDocument/2006/relationships/tags" Target="../tags/tag124.xml"/><Relationship Id="rId63" Type="http://schemas.openxmlformats.org/officeDocument/2006/relationships/tags" Target="../tags/tag168.xml"/><Relationship Id="rId64" Type="http://schemas.openxmlformats.org/officeDocument/2006/relationships/tags" Target="../tags/tag169.xml"/><Relationship Id="rId65" Type="http://schemas.openxmlformats.org/officeDocument/2006/relationships/tags" Target="../tags/tag170.xml"/><Relationship Id="rId66" Type="http://schemas.openxmlformats.org/officeDocument/2006/relationships/tags" Target="../tags/tag171.xml"/><Relationship Id="rId67" Type="http://schemas.openxmlformats.org/officeDocument/2006/relationships/tags" Target="../tags/tag172.xml"/><Relationship Id="rId68" Type="http://schemas.openxmlformats.org/officeDocument/2006/relationships/tags" Target="../tags/tag173.xml"/><Relationship Id="rId69" Type="http://schemas.openxmlformats.org/officeDocument/2006/relationships/tags" Target="../tags/tag174.xml"/><Relationship Id="rId50" Type="http://schemas.openxmlformats.org/officeDocument/2006/relationships/tags" Target="../tags/tag155.xml"/><Relationship Id="rId51" Type="http://schemas.openxmlformats.org/officeDocument/2006/relationships/tags" Target="../tags/tag156.xml"/><Relationship Id="rId52" Type="http://schemas.openxmlformats.org/officeDocument/2006/relationships/tags" Target="../tags/tag157.xml"/><Relationship Id="rId53" Type="http://schemas.openxmlformats.org/officeDocument/2006/relationships/tags" Target="../tags/tag158.xml"/><Relationship Id="rId54" Type="http://schemas.openxmlformats.org/officeDocument/2006/relationships/tags" Target="../tags/tag159.xml"/><Relationship Id="rId55" Type="http://schemas.openxmlformats.org/officeDocument/2006/relationships/tags" Target="../tags/tag160.xml"/><Relationship Id="rId56" Type="http://schemas.openxmlformats.org/officeDocument/2006/relationships/tags" Target="../tags/tag161.xml"/><Relationship Id="rId57" Type="http://schemas.openxmlformats.org/officeDocument/2006/relationships/tags" Target="../tags/tag162.xml"/><Relationship Id="rId58" Type="http://schemas.openxmlformats.org/officeDocument/2006/relationships/tags" Target="../tags/tag163.xml"/><Relationship Id="rId59" Type="http://schemas.openxmlformats.org/officeDocument/2006/relationships/tags" Target="../tags/tag164.xml"/><Relationship Id="rId40" Type="http://schemas.openxmlformats.org/officeDocument/2006/relationships/tags" Target="../tags/tag145.xml"/><Relationship Id="rId41" Type="http://schemas.openxmlformats.org/officeDocument/2006/relationships/tags" Target="../tags/tag146.xml"/><Relationship Id="rId42" Type="http://schemas.openxmlformats.org/officeDocument/2006/relationships/tags" Target="../tags/tag147.xml"/><Relationship Id="rId43" Type="http://schemas.openxmlformats.org/officeDocument/2006/relationships/tags" Target="../tags/tag148.xml"/><Relationship Id="rId44" Type="http://schemas.openxmlformats.org/officeDocument/2006/relationships/tags" Target="../tags/tag149.xml"/><Relationship Id="rId45" Type="http://schemas.openxmlformats.org/officeDocument/2006/relationships/tags" Target="../tags/tag150.xml"/><Relationship Id="rId46" Type="http://schemas.openxmlformats.org/officeDocument/2006/relationships/tags" Target="../tags/tag151.xml"/><Relationship Id="rId47" Type="http://schemas.openxmlformats.org/officeDocument/2006/relationships/tags" Target="../tags/tag152.xml"/><Relationship Id="rId48" Type="http://schemas.openxmlformats.org/officeDocument/2006/relationships/tags" Target="../tags/tag153.xml"/><Relationship Id="rId49" Type="http://schemas.openxmlformats.org/officeDocument/2006/relationships/tags" Target="../tags/tag154.xml"/><Relationship Id="rId1" Type="http://schemas.openxmlformats.org/officeDocument/2006/relationships/tags" Target="../tags/tag106.xml"/><Relationship Id="rId2" Type="http://schemas.openxmlformats.org/officeDocument/2006/relationships/tags" Target="../tags/tag107.xml"/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tags" Target="../tags/tag110.xml"/><Relationship Id="rId6" Type="http://schemas.openxmlformats.org/officeDocument/2006/relationships/tags" Target="../tags/tag111.xml"/><Relationship Id="rId7" Type="http://schemas.openxmlformats.org/officeDocument/2006/relationships/tags" Target="../tags/tag112.xml"/><Relationship Id="rId8" Type="http://schemas.openxmlformats.org/officeDocument/2006/relationships/tags" Target="../tags/tag113.xml"/><Relationship Id="rId9" Type="http://schemas.openxmlformats.org/officeDocument/2006/relationships/tags" Target="../tags/tag114.xml"/><Relationship Id="rId30" Type="http://schemas.openxmlformats.org/officeDocument/2006/relationships/tags" Target="../tags/tag135.xml"/><Relationship Id="rId31" Type="http://schemas.openxmlformats.org/officeDocument/2006/relationships/tags" Target="../tags/tag136.xml"/><Relationship Id="rId32" Type="http://schemas.openxmlformats.org/officeDocument/2006/relationships/tags" Target="../tags/tag137.xml"/><Relationship Id="rId33" Type="http://schemas.openxmlformats.org/officeDocument/2006/relationships/tags" Target="../tags/tag138.xml"/><Relationship Id="rId34" Type="http://schemas.openxmlformats.org/officeDocument/2006/relationships/tags" Target="../tags/tag139.xml"/><Relationship Id="rId35" Type="http://schemas.openxmlformats.org/officeDocument/2006/relationships/tags" Target="../tags/tag140.xml"/><Relationship Id="rId36" Type="http://schemas.openxmlformats.org/officeDocument/2006/relationships/tags" Target="../tags/tag141.xml"/><Relationship Id="rId37" Type="http://schemas.openxmlformats.org/officeDocument/2006/relationships/tags" Target="../tags/tag142.xml"/><Relationship Id="rId38" Type="http://schemas.openxmlformats.org/officeDocument/2006/relationships/tags" Target="../tags/tag143.xml"/><Relationship Id="rId39" Type="http://schemas.openxmlformats.org/officeDocument/2006/relationships/tags" Target="../tags/tag144.xml"/><Relationship Id="rId70" Type="http://schemas.openxmlformats.org/officeDocument/2006/relationships/tags" Target="../tags/tag175.xml"/><Relationship Id="rId71" Type="http://schemas.openxmlformats.org/officeDocument/2006/relationships/tags" Target="../tags/tag176.xml"/><Relationship Id="rId72" Type="http://schemas.openxmlformats.org/officeDocument/2006/relationships/tags" Target="../tags/tag177.xml"/><Relationship Id="rId20" Type="http://schemas.openxmlformats.org/officeDocument/2006/relationships/tags" Target="../tags/tag125.xml"/><Relationship Id="rId21" Type="http://schemas.openxmlformats.org/officeDocument/2006/relationships/tags" Target="../tags/tag126.xml"/><Relationship Id="rId22" Type="http://schemas.openxmlformats.org/officeDocument/2006/relationships/tags" Target="../tags/tag127.xml"/><Relationship Id="rId23" Type="http://schemas.openxmlformats.org/officeDocument/2006/relationships/tags" Target="../tags/tag128.xml"/><Relationship Id="rId24" Type="http://schemas.openxmlformats.org/officeDocument/2006/relationships/tags" Target="../tags/tag129.xml"/><Relationship Id="rId25" Type="http://schemas.openxmlformats.org/officeDocument/2006/relationships/tags" Target="../tags/tag130.xml"/><Relationship Id="rId26" Type="http://schemas.openxmlformats.org/officeDocument/2006/relationships/tags" Target="../tags/tag131.xml"/><Relationship Id="rId27" Type="http://schemas.openxmlformats.org/officeDocument/2006/relationships/tags" Target="../tags/tag132.xml"/><Relationship Id="rId28" Type="http://schemas.openxmlformats.org/officeDocument/2006/relationships/tags" Target="../tags/tag133.xml"/><Relationship Id="rId29" Type="http://schemas.openxmlformats.org/officeDocument/2006/relationships/tags" Target="../tags/tag134.xml"/><Relationship Id="rId73" Type="http://schemas.openxmlformats.org/officeDocument/2006/relationships/tags" Target="../tags/tag178.xml"/><Relationship Id="rId74" Type="http://schemas.openxmlformats.org/officeDocument/2006/relationships/tags" Target="../tags/tag179.xml"/><Relationship Id="rId75" Type="http://schemas.openxmlformats.org/officeDocument/2006/relationships/slideLayout" Target="../slideLayouts/slideLayout19.xml"/><Relationship Id="rId76" Type="http://schemas.openxmlformats.org/officeDocument/2006/relationships/notesSlide" Target="../notesSlides/notesSlide3.xml"/><Relationship Id="rId60" Type="http://schemas.openxmlformats.org/officeDocument/2006/relationships/tags" Target="../tags/tag165.xml"/><Relationship Id="rId61" Type="http://schemas.openxmlformats.org/officeDocument/2006/relationships/tags" Target="../tags/tag166.xml"/><Relationship Id="rId62" Type="http://schemas.openxmlformats.org/officeDocument/2006/relationships/tags" Target="../tags/tag167.xml"/><Relationship Id="rId10" Type="http://schemas.openxmlformats.org/officeDocument/2006/relationships/tags" Target="../tags/tag115.xml"/><Relationship Id="rId11" Type="http://schemas.openxmlformats.org/officeDocument/2006/relationships/tags" Target="../tags/tag116.xml"/><Relationship Id="rId12" Type="http://schemas.openxmlformats.org/officeDocument/2006/relationships/tags" Target="../tags/tag1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180.xml"/><Relationship Id="rId2" Type="http://schemas.openxmlformats.org/officeDocument/2006/relationships/tags" Target="../tags/tag18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94.xml"/><Relationship Id="rId14" Type="http://schemas.openxmlformats.org/officeDocument/2006/relationships/tags" Target="../tags/tag195.xml"/><Relationship Id="rId15" Type="http://schemas.openxmlformats.org/officeDocument/2006/relationships/tags" Target="../tags/tag196.xml"/><Relationship Id="rId16" Type="http://schemas.openxmlformats.org/officeDocument/2006/relationships/tags" Target="../tags/tag197.xml"/><Relationship Id="rId17" Type="http://schemas.openxmlformats.org/officeDocument/2006/relationships/tags" Target="../tags/tag198.xml"/><Relationship Id="rId18" Type="http://schemas.openxmlformats.org/officeDocument/2006/relationships/tags" Target="../tags/tag199.xml"/><Relationship Id="rId19" Type="http://schemas.openxmlformats.org/officeDocument/2006/relationships/tags" Target="../tags/tag200.xml"/><Relationship Id="rId63" Type="http://schemas.openxmlformats.org/officeDocument/2006/relationships/tags" Target="../tags/tag244.xml"/><Relationship Id="rId64" Type="http://schemas.openxmlformats.org/officeDocument/2006/relationships/tags" Target="../tags/tag245.xml"/><Relationship Id="rId65" Type="http://schemas.openxmlformats.org/officeDocument/2006/relationships/tags" Target="../tags/tag246.xml"/><Relationship Id="rId66" Type="http://schemas.openxmlformats.org/officeDocument/2006/relationships/tags" Target="../tags/tag247.xml"/><Relationship Id="rId67" Type="http://schemas.openxmlformats.org/officeDocument/2006/relationships/tags" Target="../tags/tag248.xml"/><Relationship Id="rId68" Type="http://schemas.openxmlformats.org/officeDocument/2006/relationships/tags" Target="../tags/tag249.xml"/><Relationship Id="rId69" Type="http://schemas.openxmlformats.org/officeDocument/2006/relationships/tags" Target="../tags/tag250.xml"/><Relationship Id="rId50" Type="http://schemas.openxmlformats.org/officeDocument/2006/relationships/tags" Target="../tags/tag231.xml"/><Relationship Id="rId51" Type="http://schemas.openxmlformats.org/officeDocument/2006/relationships/tags" Target="../tags/tag232.xml"/><Relationship Id="rId52" Type="http://schemas.openxmlformats.org/officeDocument/2006/relationships/tags" Target="../tags/tag233.xml"/><Relationship Id="rId53" Type="http://schemas.openxmlformats.org/officeDocument/2006/relationships/tags" Target="../tags/tag234.xml"/><Relationship Id="rId54" Type="http://schemas.openxmlformats.org/officeDocument/2006/relationships/tags" Target="../tags/tag235.xml"/><Relationship Id="rId55" Type="http://schemas.openxmlformats.org/officeDocument/2006/relationships/tags" Target="../tags/tag236.xml"/><Relationship Id="rId56" Type="http://schemas.openxmlformats.org/officeDocument/2006/relationships/tags" Target="../tags/tag237.xml"/><Relationship Id="rId57" Type="http://schemas.openxmlformats.org/officeDocument/2006/relationships/tags" Target="../tags/tag238.xml"/><Relationship Id="rId58" Type="http://schemas.openxmlformats.org/officeDocument/2006/relationships/tags" Target="../tags/tag239.xml"/><Relationship Id="rId59" Type="http://schemas.openxmlformats.org/officeDocument/2006/relationships/tags" Target="../tags/tag240.xml"/><Relationship Id="rId40" Type="http://schemas.openxmlformats.org/officeDocument/2006/relationships/tags" Target="../tags/tag221.xml"/><Relationship Id="rId41" Type="http://schemas.openxmlformats.org/officeDocument/2006/relationships/tags" Target="../tags/tag222.xml"/><Relationship Id="rId42" Type="http://schemas.openxmlformats.org/officeDocument/2006/relationships/tags" Target="../tags/tag223.xml"/><Relationship Id="rId43" Type="http://schemas.openxmlformats.org/officeDocument/2006/relationships/tags" Target="../tags/tag224.xml"/><Relationship Id="rId44" Type="http://schemas.openxmlformats.org/officeDocument/2006/relationships/tags" Target="../tags/tag225.xml"/><Relationship Id="rId45" Type="http://schemas.openxmlformats.org/officeDocument/2006/relationships/tags" Target="../tags/tag226.xml"/><Relationship Id="rId46" Type="http://schemas.openxmlformats.org/officeDocument/2006/relationships/tags" Target="../tags/tag227.xml"/><Relationship Id="rId47" Type="http://schemas.openxmlformats.org/officeDocument/2006/relationships/tags" Target="../tags/tag228.xml"/><Relationship Id="rId48" Type="http://schemas.openxmlformats.org/officeDocument/2006/relationships/tags" Target="../tags/tag229.xml"/><Relationship Id="rId49" Type="http://schemas.openxmlformats.org/officeDocument/2006/relationships/tags" Target="../tags/tag230.xml"/><Relationship Id="rId1" Type="http://schemas.openxmlformats.org/officeDocument/2006/relationships/tags" Target="../tags/tag182.xml"/><Relationship Id="rId2" Type="http://schemas.openxmlformats.org/officeDocument/2006/relationships/tags" Target="../tags/tag183.xml"/><Relationship Id="rId3" Type="http://schemas.openxmlformats.org/officeDocument/2006/relationships/tags" Target="../tags/tag184.xml"/><Relationship Id="rId4" Type="http://schemas.openxmlformats.org/officeDocument/2006/relationships/tags" Target="../tags/tag185.xml"/><Relationship Id="rId5" Type="http://schemas.openxmlformats.org/officeDocument/2006/relationships/tags" Target="../tags/tag186.xml"/><Relationship Id="rId6" Type="http://schemas.openxmlformats.org/officeDocument/2006/relationships/tags" Target="../tags/tag187.xml"/><Relationship Id="rId7" Type="http://schemas.openxmlformats.org/officeDocument/2006/relationships/tags" Target="../tags/tag188.xml"/><Relationship Id="rId8" Type="http://schemas.openxmlformats.org/officeDocument/2006/relationships/tags" Target="../tags/tag189.xml"/><Relationship Id="rId9" Type="http://schemas.openxmlformats.org/officeDocument/2006/relationships/tags" Target="../tags/tag190.xml"/><Relationship Id="rId30" Type="http://schemas.openxmlformats.org/officeDocument/2006/relationships/tags" Target="../tags/tag211.xml"/><Relationship Id="rId31" Type="http://schemas.openxmlformats.org/officeDocument/2006/relationships/tags" Target="../tags/tag212.xml"/><Relationship Id="rId32" Type="http://schemas.openxmlformats.org/officeDocument/2006/relationships/tags" Target="../tags/tag213.xml"/><Relationship Id="rId33" Type="http://schemas.openxmlformats.org/officeDocument/2006/relationships/tags" Target="../tags/tag214.xml"/><Relationship Id="rId34" Type="http://schemas.openxmlformats.org/officeDocument/2006/relationships/tags" Target="../tags/tag215.xml"/><Relationship Id="rId35" Type="http://schemas.openxmlformats.org/officeDocument/2006/relationships/tags" Target="../tags/tag216.xml"/><Relationship Id="rId36" Type="http://schemas.openxmlformats.org/officeDocument/2006/relationships/tags" Target="../tags/tag217.xml"/><Relationship Id="rId37" Type="http://schemas.openxmlformats.org/officeDocument/2006/relationships/tags" Target="../tags/tag218.xml"/><Relationship Id="rId38" Type="http://schemas.openxmlformats.org/officeDocument/2006/relationships/tags" Target="../tags/tag219.xml"/><Relationship Id="rId39" Type="http://schemas.openxmlformats.org/officeDocument/2006/relationships/tags" Target="../tags/tag220.xml"/><Relationship Id="rId70" Type="http://schemas.openxmlformats.org/officeDocument/2006/relationships/tags" Target="../tags/tag251.xml"/><Relationship Id="rId71" Type="http://schemas.openxmlformats.org/officeDocument/2006/relationships/tags" Target="../tags/tag252.xml"/><Relationship Id="rId72" Type="http://schemas.openxmlformats.org/officeDocument/2006/relationships/tags" Target="../tags/tag253.xml"/><Relationship Id="rId20" Type="http://schemas.openxmlformats.org/officeDocument/2006/relationships/tags" Target="../tags/tag201.xml"/><Relationship Id="rId21" Type="http://schemas.openxmlformats.org/officeDocument/2006/relationships/tags" Target="../tags/tag202.xml"/><Relationship Id="rId22" Type="http://schemas.openxmlformats.org/officeDocument/2006/relationships/tags" Target="../tags/tag203.xml"/><Relationship Id="rId23" Type="http://schemas.openxmlformats.org/officeDocument/2006/relationships/tags" Target="../tags/tag204.xml"/><Relationship Id="rId24" Type="http://schemas.openxmlformats.org/officeDocument/2006/relationships/tags" Target="../tags/tag205.xml"/><Relationship Id="rId25" Type="http://schemas.openxmlformats.org/officeDocument/2006/relationships/tags" Target="../tags/tag206.xml"/><Relationship Id="rId26" Type="http://schemas.openxmlformats.org/officeDocument/2006/relationships/tags" Target="../tags/tag207.xml"/><Relationship Id="rId27" Type="http://schemas.openxmlformats.org/officeDocument/2006/relationships/tags" Target="../tags/tag208.xml"/><Relationship Id="rId28" Type="http://schemas.openxmlformats.org/officeDocument/2006/relationships/tags" Target="../tags/tag209.xml"/><Relationship Id="rId29" Type="http://schemas.openxmlformats.org/officeDocument/2006/relationships/tags" Target="../tags/tag210.xml"/><Relationship Id="rId73" Type="http://schemas.openxmlformats.org/officeDocument/2006/relationships/tags" Target="../tags/tag254.xml"/><Relationship Id="rId74" Type="http://schemas.openxmlformats.org/officeDocument/2006/relationships/tags" Target="../tags/tag255.xml"/><Relationship Id="rId75" Type="http://schemas.openxmlformats.org/officeDocument/2006/relationships/tags" Target="../tags/tag256.xml"/><Relationship Id="rId76" Type="http://schemas.openxmlformats.org/officeDocument/2006/relationships/tags" Target="../tags/tag257.xml"/><Relationship Id="rId77" Type="http://schemas.openxmlformats.org/officeDocument/2006/relationships/slideLayout" Target="../slideLayouts/slideLayout19.xml"/><Relationship Id="rId78" Type="http://schemas.openxmlformats.org/officeDocument/2006/relationships/notesSlide" Target="../notesSlides/notesSlide5.xml"/><Relationship Id="rId60" Type="http://schemas.openxmlformats.org/officeDocument/2006/relationships/tags" Target="../tags/tag241.xml"/><Relationship Id="rId61" Type="http://schemas.openxmlformats.org/officeDocument/2006/relationships/tags" Target="../tags/tag242.xml"/><Relationship Id="rId62" Type="http://schemas.openxmlformats.org/officeDocument/2006/relationships/tags" Target="../tags/tag243.xml"/><Relationship Id="rId10" Type="http://schemas.openxmlformats.org/officeDocument/2006/relationships/tags" Target="../tags/tag191.xml"/><Relationship Id="rId11" Type="http://schemas.openxmlformats.org/officeDocument/2006/relationships/tags" Target="../tags/tag192.xml"/><Relationship Id="rId12" Type="http://schemas.openxmlformats.org/officeDocument/2006/relationships/tags" Target="../tags/tag19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258.xml"/><Relationship Id="rId2" Type="http://schemas.openxmlformats.org/officeDocument/2006/relationships/tags" Target="../tags/tag2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Pipeline Control Hazards</a:t>
            </a:r>
            <a:br>
              <a:rPr lang="en-US" dirty="0" smtClean="0"/>
            </a:br>
            <a:r>
              <a:rPr lang="en-US" dirty="0" smtClean="0"/>
              <a:t>and Instruction Variations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81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</a:t>
            </a:r>
            <a:r>
              <a:rPr lang="fr-FR" dirty="0" err="1">
                <a:solidFill>
                  <a:srgbClr val="FFFF00"/>
                </a:solidFill>
                <a:latin typeface="Calibri"/>
                <a:cs typeface="Calibri"/>
              </a:rPr>
              <a:t>Appendix</a:t>
            </a:r>
            <a:r>
              <a:rPr lang="fr-FR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fr-FR" smtClean="0">
                <a:solidFill>
                  <a:srgbClr val="FFFF00"/>
                </a:solidFill>
                <a:latin typeface="Calibri"/>
                <a:cs typeface="Calibri"/>
              </a:rPr>
              <a:t>4.8 &amp; 2.16 and 2.17</a:t>
            </a:r>
            <a:r>
              <a:rPr lang="en-US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28600"/>
            <a:ext cx="9144000" cy="533400"/>
          </a:xfrm>
        </p:spPr>
        <p:txBody>
          <a:bodyPr/>
          <a:lstStyle/>
          <a:p>
            <a:r>
              <a:rPr lang="en-US" dirty="0" smtClean="0"/>
              <a:t>Pipelining: What Could Possibly Go Wrong?</a:t>
            </a:r>
            <a:endParaRPr lang="en-US" dirty="0"/>
          </a:p>
        </p:txBody>
      </p:sp>
      <p:sp>
        <p:nvSpPr>
          <p:cNvPr id="2434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Data hazards</a:t>
            </a:r>
          </a:p>
          <a:p>
            <a:pPr lvl="1"/>
            <a:r>
              <a:rPr lang="en-US" dirty="0" smtClean="0"/>
              <a:t>register file reads occur in stage 2 (IF) </a:t>
            </a:r>
          </a:p>
          <a:p>
            <a:pPr lvl="1"/>
            <a:r>
              <a:rPr lang="en-US" dirty="0" smtClean="0"/>
              <a:t>register file writes occur in stage 5 (WB)</a:t>
            </a:r>
          </a:p>
          <a:p>
            <a:pPr lvl="1"/>
            <a:r>
              <a:rPr lang="en-US" dirty="0" smtClean="0"/>
              <a:t>next instructions may read values soon to be written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branch instruction may change the PC in stage 3 (EX)</a:t>
            </a:r>
          </a:p>
          <a:p>
            <a:pPr lvl="1"/>
            <a:r>
              <a:rPr lang="en-US" dirty="0" smtClean="0"/>
              <a:t>next instructions have already started executing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Structural hazards</a:t>
            </a:r>
          </a:p>
          <a:p>
            <a:pPr lvl="1"/>
            <a:r>
              <a:rPr lang="en-US" dirty="0" smtClean="0"/>
              <a:t>resource contention</a:t>
            </a:r>
          </a:p>
          <a:p>
            <a:pPr lvl="1"/>
            <a:r>
              <a:rPr lang="en-US" dirty="0" smtClean="0"/>
              <a:t>so far: impossible because of ISA and pipeline design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shifts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Condition flags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Condition flags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Conditional instructions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top: 	CMP r3, r4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		SUBGT r3, r3, r4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		SUBLT r4, r4, r3</a:t>
            </a:r>
          </a:p>
          <a:p>
            <a:pPr>
              <a:tabLst>
                <a:tab pos="1255713" algn="l"/>
              </a:tabLst>
            </a:pPr>
            <a:r>
              <a:rPr lang="en-US" dirty="0" smtClean="0">
                <a:latin typeface="Consolas" pitchFamily="49" charset="0"/>
              </a:rPr>
              <a:t>		BNE top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Stack operations &amp; multiple destinations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String instructions</a:t>
            </a:r>
          </a:p>
          <a:p>
            <a:r>
              <a:rPr lang="en-US" dirty="0" smtClean="0"/>
              <a:t>MOV AX, </a:t>
            </a:r>
            <a:r>
              <a:rPr lang="en-US" dirty="0" err="1" smtClean="0"/>
              <a:t>FFh</a:t>
            </a:r>
            <a:endParaRPr lang="en-US" dirty="0" smtClean="0"/>
          </a:p>
          <a:p>
            <a:r>
              <a:rPr lang="en-US" dirty="0" smtClean="0"/>
              <a:t>MOV DI, 5000h</a:t>
            </a:r>
          </a:p>
          <a:p>
            <a:r>
              <a:rPr lang="en-US" dirty="0" smtClean="0"/>
              <a:t>MOV CX, 2000h</a:t>
            </a:r>
          </a:p>
          <a:p>
            <a:r>
              <a:rPr lang="en-US" dirty="0" smtClean="0"/>
              <a:t>REP STOSB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Vector instructions</a:t>
            </a:r>
          </a:p>
          <a:p>
            <a:r>
              <a:rPr lang="en-US" dirty="0" err="1" smtClean="0"/>
              <a:t>vaddubs</a:t>
            </a:r>
            <a:r>
              <a:rPr lang="en-US" dirty="0" smtClean="0"/>
              <a:t> v3, v1, v2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FFFF00"/>
                </a:solidFill>
              </a:rPr>
              <a:t>PA1 available: mini-MIPS processor</a:t>
            </a:r>
          </a:p>
          <a:p>
            <a:r>
              <a:rPr lang="en-US" dirty="0" smtClean="0"/>
              <a:t>PA1 due next Friday</a:t>
            </a:r>
          </a:p>
          <a:p>
            <a:r>
              <a:rPr lang="en-US" dirty="0" smtClean="0"/>
              <a:t>Work in </a:t>
            </a:r>
            <a:r>
              <a:rPr lang="en-US" dirty="0" smtClean="0">
                <a:solidFill>
                  <a:srgbClr val="FFFF00"/>
                </a:solidFill>
              </a:rPr>
              <a:t>pairs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marL="173038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FFFF"/>
                </a:solidFill>
              </a:rPr>
              <a:t>Prelims: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</a:rPr>
              <a:t>Thursday, March 10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 class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Thursday, April 28</a:t>
            </a:r>
            <a:r>
              <a:rPr lang="en-US" baseline="30000" dirty="0"/>
              <a:t>th </a:t>
            </a:r>
            <a:r>
              <a:rPr lang="en-US" dirty="0"/>
              <a:t>Evening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Recap: Data Hazards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Data dependencies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Problem, detection, and solutions</a:t>
            </a:r>
          </a:p>
          <a:p>
            <a:pPr marL="115888" lvl="1" indent="0">
              <a:buNone/>
            </a:pPr>
            <a:r>
              <a:rPr lang="en-US" dirty="0" smtClean="0"/>
              <a:t>	(delaying, stalling, forwarding, bypass,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Control Hazards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What is the next instruction to execute if a branch is taken?  Not taken?</a:t>
            </a:r>
          </a:p>
          <a:p>
            <a:pPr marL="0" indent="0"/>
            <a:r>
              <a:rPr lang="en-US" dirty="0" smtClean="0"/>
              <a:t>Instruction Variations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err="1" smtClean="0"/>
              <a:t>sdf</a:t>
            </a:r>
            <a:endParaRPr lang="en-US" dirty="0" smtClean="0"/>
          </a:p>
          <a:p>
            <a:pPr marL="1158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Hazard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Delay Slot(s)</a:t>
            </a:r>
          </a:p>
          <a:p>
            <a:pPr lvl="1"/>
            <a:r>
              <a:rPr lang="en-US" dirty="0" smtClean="0"/>
              <a:t>Modify ISA to match implementation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pPr lvl="1"/>
            <a:r>
              <a:rPr lang="en-US" dirty="0" smtClean="0"/>
              <a:t>Pause current and all subsequent instructions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Forward/Bypass</a:t>
            </a:r>
          </a:p>
          <a:p>
            <a:pPr lvl="1"/>
            <a:r>
              <a:rPr lang="en-US" dirty="0" smtClean="0"/>
              <a:t>Try to steal correct value from elsewhere in pipeline</a:t>
            </a:r>
          </a:p>
          <a:p>
            <a:pPr lvl="1"/>
            <a:r>
              <a:rPr lang="en-US" dirty="0" smtClean="0"/>
              <a:t>Otherwise, fall back to stalling or require a delay slot</a:t>
            </a:r>
          </a:p>
          <a:p>
            <a:endParaRPr lang="en-US" dirty="0" smtClean="0"/>
          </a:p>
          <a:p>
            <a:r>
              <a:rPr lang="en-US" dirty="0" smtClean="0"/>
              <a:t>Tradeoffs?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4792054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646906" y="5422597"/>
            <a:ext cx="28201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Hazards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546356"/>
              </p:ext>
            </p:extLst>
          </p:nvPr>
        </p:nvGraphicFramePr>
        <p:xfrm>
          <a:off x="228601" y="4012896"/>
          <a:ext cx="8762999" cy="2921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add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r3,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r3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sub r5, r4, r6</a:t>
                      </a: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7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61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012897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84095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84093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888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650696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55492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84094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69694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336497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98495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84090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412693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946094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98289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65094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55493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946094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946094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946093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55494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336495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98293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93694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93693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803092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55494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69697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803094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422096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2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3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4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55497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117297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650697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60296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2031696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88895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88697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88697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422097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74497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93497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88695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93497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88894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736297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736297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736297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736297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2031697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84097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93697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98496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88896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60297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69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8889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250897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88897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327098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708097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556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842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4012898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93594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2031697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Control Hazards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is not known until 2 cycles after branch/jump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</a:p>
          <a:p>
            <a:pPr lvl="1"/>
            <a:r>
              <a:rPr lang="en-US" dirty="0" smtClean="0"/>
              <a:t>ISA says N instructions after branch/jump always executed</a:t>
            </a:r>
          </a:p>
          <a:p>
            <a:pPr lvl="2"/>
            <a:r>
              <a:rPr lang="en-US" dirty="0" smtClean="0"/>
              <a:t>MIPS has 1 branch delay slot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Stall (+ Zap)</a:t>
            </a:r>
            <a:endParaRPr lang="en-US" dirty="0" smtClean="0"/>
          </a:p>
          <a:p>
            <a:pPr lvl="1"/>
            <a:r>
              <a:rPr lang="en-US" dirty="0" smtClean="0"/>
              <a:t>prevent PC update</a:t>
            </a:r>
          </a:p>
          <a:p>
            <a:pPr lvl="1"/>
            <a:r>
              <a:rPr lang="en-US" dirty="0" smtClean="0"/>
              <a:t>clear IF/ID pipeline register</a:t>
            </a:r>
          </a:p>
          <a:p>
            <a:pPr lvl="2"/>
            <a:r>
              <a:rPr lang="en-US" dirty="0" smtClean="0"/>
              <a:t>instruction just fetched might be wrong one, so convert to nop</a:t>
            </a:r>
          </a:p>
          <a:p>
            <a:pPr lvl="1"/>
            <a:r>
              <a:rPr lang="en-US" dirty="0" smtClean="0"/>
              <a:t>allow branch to continue into EX stage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7" name="Straight Arrow Connector 286"/>
          <p:cNvCxnSpPr/>
          <p:nvPr>
            <p:custDataLst>
              <p:tags r:id="rId1"/>
            </p:custDataLst>
          </p:nvPr>
        </p:nvCxnSpPr>
        <p:spPr>
          <a:xfrm rot="5400000">
            <a:off x="799306" y="5523330"/>
            <a:ext cx="2515394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itle 30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Delay Slot</a:t>
            </a:r>
            <a:endParaRPr lang="en-US" dirty="0"/>
          </a:p>
        </p:txBody>
      </p:sp>
      <p:graphicFrame>
        <p:nvGraphicFramePr>
          <p:cNvPr id="223" name="Table 22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97884219"/>
              </p:ext>
            </p:extLst>
          </p:nvPr>
        </p:nvGraphicFramePr>
        <p:xfrm>
          <a:off x="228601" y="4312406"/>
          <a:ext cx="8762999" cy="2469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533399"/>
              </a:tblGrid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beq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r1, r2, 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ori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r2,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r0, 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L: or r3, r1,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r4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8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4" name="Straight Arrow Connector 133"/>
          <p:cNvCxnSpPr/>
          <p:nvPr>
            <p:custDataLst>
              <p:tags r:id="rId4"/>
            </p:custDataLst>
          </p:nvPr>
        </p:nvCxnSpPr>
        <p:spPr>
          <a:xfrm>
            <a:off x="2057400" y="4266030"/>
            <a:ext cx="6934193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6200000">
            <a:off x="76201" y="2132428"/>
            <a:ext cx="2286004" cy="3048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16200000">
            <a:off x="1828804" y="2132426"/>
            <a:ext cx="2286004" cy="304804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514601" y="24372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Line 4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514601" y="1599029"/>
            <a:ext cx="3048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6200000">
            <a:off x="44958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Line 4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257800" y="1903825"/>
            <a:ext cx="228600" cy="4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Rectangle 1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599" y="2132427"/>
            <a:ext cx="228600" cy="1066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Freeform 63"/>
          <p:cNvSpPr/>
          <p:nvPr>
            <p:custDataLst>
              <p:tags r:id="rId12"/>
            </p:custDataLst>
          </p:nvPr>
        </p:nvSpPr>
        <p:spPr>
          <a:xfrm>
            <a:off x="4800600" y="1218027"/>
            <a:ext cx="457200" cy="14478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Line 4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114800" y="2284830"/>
            <a:ext cx="304798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Line 4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124200" y="3046828"/>
            <a:ext cx="12954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6200000">
            <a:off x="6629402" y="2132423"/>
            <a:ext cx="2286005" cy="30480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48400" y="2361026"/>
            <a:ext cx="838201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data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2743202" y="2894427"/>
            <a:ext cx="457201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Line 4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114800" y="1446622"/>
            <a:ext cx="685800" cy="7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Line 4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48200" y="2513427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791200" y="1903826"/>
            <a:ext cx="1828799" cy="3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Line 4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791200" y="2894427"/>
            <a:ext cx="457199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4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2894427"/>
            <a:ext cx="5334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7924801" y="2894426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Line 4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924801" y="1903827"/>
            <a:ext cx="304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16200000">
            <a:off x="2743202" y="2284828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 rot="16200000">
            <a:off x="2743201" y="1446626"/>
            <a:ext cx="457201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16200000">
            <a:off x="5410204" y="2742027"/>
            <a:ext cx="4572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6200000">
            <a:off x="5410199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Text Box 1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 rot="16200000">
            <a:off x="7543801" y="2742026"/>
            <a:ext cx="457200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 rot="16200000">
            <a:off x="7543800" y="1751425"/>
            <a:ext cx="457199" cy="304801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Line 4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629400" y="1903827"/>
            <a:ext cx="0" cy="457199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52400" y="1218030"/>
            <a:ext cx="762000" cy="9144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mem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229601" y="1751427"/>
            <a:ext cx="228600" cy="14478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110"/>
          <p:cNvGrpSpPr/>
          <p:nvPr>
            <p:custDataLst>
              <p:tags r:id="rId34"/>
            </p:custDataLst>
          </p:nvPr>
        </p:nvGrpSpPr>
        <p:grpSpPr>
          <a:xfrm>
            <a:off x="1752600" y="1370429"/>
            <a:ext cx="762001" cy="1295400"/>
            <a:chOff x="2590798" y="914401"/>
            <a:chExt cx="762001" cy="1295400"/>
          </a:xfrm>
        </p:grpSpPr>
        <p:sp>
          <p:nvSpPr>
            <p:cNvPr id="125" name="Rectangle 2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90798" y="914401"/>
              <a:ext cx="762001" cy="1295400"/>
            </a:xfrm>
            <a:prstGeom prst="rect">
              <a:avLst/>
            </a:prstGeom>
            <a:solidFill>
              <a:schemeClr val="tx1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endParaRPr lang="en-US" sz="2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6" name="TextBox 125"/>
            <p:cNvSpPr txBox="1"/>
            <p:nvPr>
              <p:custDataLst>
                <p:tags r:id="rId74"/>
              </p:custDataLst>
            </p:nvPr>
          </p:nvSpPr>
          <p:spPr>
            <a:xfrm>
              <a:off x="2666999" y="1371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D</a:t>
              </a:r>
            </a:p>
          </p:txBody>
        </p:sp>
        <p:sp>
          <p:nvSpPr>
            <p:cNvPr id="127" name="TextBox 126"/>
            <p:cNvSpPr txBox="1"/>
            <p:nvPr>
              <p:custDataLst>
                <p:tags r:id="rId75"/>
              </p:custDataLst>
            </p:nvPr>
          </p:nvSpPr>
          <p:spPr>
            <a:xfrm>
              <a:off x="2819400" y="1764269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B</a:t>
              </a:r>
            </a:p>
          </p:txBody>
        </p:sp>
        <p:sp>
          <p:nvSpPr>
            <p:cNvPr id="128" name="TextBox 127"/>
            <p:cNvSpPr txBox="1"/>
            <p:nvPr>
              <p:custDataLst>
                <p:tags r:id="rId76"/>
              </p:custDataLst>
            </p:nvPr>
          </p:nvSpPr>
          <p:spPr>
            <a:xfrm>
              <a:off x="2819400" y="990601"/>
              <a:ext cx="457200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r"/>
              <a:r>
                <a:rPr lang="en-US" sz="2400" dirty="0" smtClean="0">
                  <a:solidFill>
                    <a:srgbClr val="FFFFFF"/>
                  </a:solidFill>
                  <a:latin typeface="Calibri"/>
                </a:rPr>
                <a:t>A</a:t>
              </a:r>
            </a:p>
          </p:txBody>
        </p:sp>
      </p:grpSp>
      <p:sp>
        <p:nvSpPr>
          <p:cNvPr id="129" name="Rectangle 1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962400" y="1903830"/>
            <a:ext cx="152400" cy="685799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Rectangle 1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106563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Line 4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124200" y="1599030"/>
            <a:ext cx="762000" cy="1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352800" y="2208629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Line 43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581400" y="1980029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124200" y="2437228"/>
            <a:ext cx="8382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3581400" y="837030"/>
            <a:ext cx="2514600" cy="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6096000" y="837030"/>
            <a:ext cx="0" cy="10668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352800" y="1370430"/>
            <a:ext cx="6096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Line 4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352800" y="1522830"/>
            <a:ext cx="0" cy="3810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Line 4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3581400" y="1141830"/>
            <a:ext cx="0" cy="685800"/>
          </a:xfrm>
          <a:prstGeom prst="line">
            <a:avLst/>
          </a:prstGeom>
          <a:noFill/>
          <a:ln w="127000" cap="sq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81400" y="837028"/>
            <a:ext cx="0" cy="114300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Line 4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3581400" y="1141830"/>
            <a:ext cx="381000" cy="1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arrow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Line 43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8458201" y="2437227"/>
            <a:ext cx="381000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Line 4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8839200" y="684630"/>
            <a:ext cx="1" cy="1752597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Line 4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1523999" y="684630"/>
            <a:ext cx="7315201" cy="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Line 4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3352800" y="684630"/>
            <a:ext cx="0" cy="1524000"/>
          </a:xfrm>
          <a:prstGeom prst="line">
            <a:avLst/>
          </a:prstGeom>
          <a:noFill/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Line 4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524000" y="684630"/>
            <a:ext cx="0" cy="1295400"/>
          </a:xfrm>
          <a:prstGeom prst="line">
            <a:avLst/>
          </a:prstGeom>
          <a:noFill/>
          <a:ln w="25400" cap="flat">
            <a:solidFill>
              <a:srgbClr val="66FF33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Line 4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1524000" y="1980030"/>
            <a:ext cx="228600" cy="2"/>
          </a:xfrm>
          <a:prstGeom prst="line">
            <a:avLst/>
          </a:prstGeom>
          <a:noFill/>
          <a:ln w="25400" cap="sq">
            <a:solidFill>
              <a:srgbClr val="66FF33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Line 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04800" y="2132430"/>
            <a:ext cx="0" cy="609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6200" y="2742030"/>
            <a:ext cx="457200" cy="29462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95" name="Line 21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04800" y="3046829"/>
            <a:ext cx="0" cy="6096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04800" y="2437229"/>
            <a:ext cx="152400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3" name="Group 96"/>
          <p:cNvGrpSpPr/>
          <p:nvPr>
            <p:custDataLst>
              <p:tags r:id="rId58"/>
            </p:custDataLst>
          </p:nvPr>
        </p:nvGrpSpPr>
        <p:grpSpPr>
          <a:xfrm>
            <a:off x="457200" y="2208630"/>
            <a:ext cx="304800" cy="457200"/>
            <a:chOff x="868680" y="2971800"/>
            <a:chExt cx="304800" cy="304800"/>
          </a:xfrm>
          <a:solidFill>
            <a:schemeClr val="tx1"/>
          </a:solidFill>
        </p:grpSpPr>
        <p:sp>
          <p:nvSpPr>
            <p:cNvPr id="98" name="Freeform 97"/>
            <p:cNvSpPr/>
            <p:nvPr>
              <p:custDataLst>
                <p:tags r:id="rId71"/>
              </p:custDataLst>
            </p:nvPr>
          </p:nvSpPr>
          <p:spPr>
            <a:xfrm>
              <a:off x="86868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5400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99" name="Text Box 11"/>
            <p:cNvSpPr txBox="1"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960121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00" name="Line 18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762001" y="243723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Rectangle 1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 rot="10800000">
            <a:off x="457200" y="3199230"/>
            <a:ext cx="152399" cy="9144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914400" y="2437230"/>
            <a:ext cx="1" cy="838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1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09602" y="3275431"/>
            <a:ext cx="304798" cy="3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1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04800" y="3656430"/>
            <a:ext cx="152400" cy="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Line 21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9602" y="35040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Line 2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09602" y="37326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Line 2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9602" y="3961231"/>
            <a:ext cx="304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 Box 1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 rot="16200000">
            <a:off x="876302" y="1941927"/>
            <a:ext cx="685800" cy="30480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vert" wrap="none" lIns="0" tIns="0" rIns="0" bIns="0" anchor="ctr" anchorCtr="0">
            <a:noAutofit/>
          </a:bodyPr>
          <a:lstStyle/>
          <a:p>
            <a:pPr algn="ctr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Line 1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914401" y="198003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Oval 83"/>
          <p:cNvSpPr/>
          <p:nvPr>
            <p:custDataLst>
              <p:tags r:id="rId69"/>
            </p:custDataLst>
          </p:nvPr>
        </p:nvSpPr>
        <p:spPr>
          <a:xfrm>
            <a:off x="1447800" y="27420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/>
              </a:rPr>
              <a:t>branch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calc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Oval 84"/>
          <p:cNvSpPr/>
          <p:nvPr>
            <p:custDataLst>
              <p:tags r:id="rId70"/>
            </p:custDataLst>
          </p:nvPr>
        </p:nvSpPr>
        <p:spPr>
          <a:xfrm>
            <a:off x="1905000" y="3351630"/>
            <a:ext cx="914400" cy="6096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alibri"/>
              </a:rPr>
              <a:t>decide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branch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6200" y="0"/>
            <a:ext cx="9144000" cy="533400"/>
          </a:xfrm>
        </p:spPr>
        <p:txBody>
          <a:bodyPr/>
          <a:lstStyle/>
          <a:p>
            <a:r>
              <a:rPr lang="en-US" dirty="0" smtClean="0"/>
              <a:t>Control Hazards: Speculative Execution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Control Hazards</a:t>
            </a:r>
          </a:p>
          <a:p>
            <a:pPr lvl="1"/>
            <a:r>
              <a:rPr lang="en-US" dirty="0" smtClean="0"/>
              <a:t>instructions are fetched in stage 1 (IF)</a:t>
            </a:r>
          </a:p>
          <a:p>
            <a:pPr lvl="1"/>
            <a:r>
              <a:rPr lang="en-US" dirty="0" smtClean="0"/>
              <a:t>branch and jump decisions occur in stage 3 (EX) </a:t>
            </a:r>
          </a:p>
          <a:p>
            <a:pPr lvl="1"/>
            <a:r>
              <a:rPr lang="en-US" dirty="0" smtClean="0"/>
              <a:t>i.e. next PC not known until 2 cycles after branch/jump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Stall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Delay Slot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Speculative Execution</a:t>
            </a:r>
          </a:p>
          <a:p>
            <a:pPr lvl="1"/>
            <a:r>
              <a:rPr lang="en-US" dirty="0" smtClean="0"/>
              <a:t>Guess direction of the branch</a:t>
            </a:r>
          </a:p>
          <a:p>
            <a:pPr lvl="2"/>
            <a:r>
              <a:rPr lang="en-US" dirty="0" smtClean="0"/>
              <a:t>Allow instructions to move through pipeline</a:t>
            </a:r>
          </a:p>
          <a:p>
            <a:pPr lvl="2"/>
            <a:r>
              <a:rPr lang="en-US" dirty="0" smtClean="0"/>
              <a:t>Zap them later if wrong guess</a:t>
            </a:r>
          </a:p>
          <a:p>
            <a:pPr lvl="1"/>
            <a:r>
              <a:rPr lang="en-US" dirty="0" smtClean="0"/>
              <a:t>Useful for long pipelines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1506</TotalTime>
  <Words>895</Words>
  <Application>Microsoft Macintosh PowerPoint</Application>
  <PresentationFormat>On-screen Show (4:3)</PresentationFormat>
  <Paragraphs>196</Paragraphs>
  <Slides>19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Dark 3410</vt:lpstr>
      <vt:lpstr>1_Dark 3410</vt:lpstr>
      <vt:lpstr>Pipeline Control Hazards and Instruction Variations</vt:lpstr>
      <vt:lpstr>Announcements</vt:lpstr>
      <vt:lpstr>Goals for Today</vt:lpstr>
      <vt:lpstr>Data Hazard Recap</vt:lpstr>
      <vt:lpstr>More Hazards</vt:lpstr>
      <vt:lpstr>More Hazards</vt:lpstr>
      <vt:lpstr>Control Hazards</vt:lpstr>
      <vt:lpstr>Delay Slot</vt:lpstr>
      <vt:lpstr>Control Hazards: Speculative Execution</vt:lpstr>
      <vt:lpstr>Loops</vt:lpstr>
      <vt:lpstr>Branch Prediction</vt:lpstr>
      <vt:lpstr>Pipelining: What Could Possibly Go Wrong?</vt:lpstr>
      <vt:lpstr>Variations</vt:lpstr>
      <vt:lpstr>Variations</vt:lpstr>
      <vt:lpstr>Variations</vt:lpstr>
      <vt:lpstr>Variations</vt:lpstr>
      <vt:lpstr>Variations</vt:lpstr>
      <vt:lpstr>Variations</vt:lpstr>
      <vt:lpstr>Variations</vt:lpstr>
    </vt:vector>
  </TitlesOfParts>
  <Manager/>
  <Company>Cornell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Lec10: Control Hazards and ISA Variations</dc:title>
  <dc:subject/>
  <dc:creator>Hakim Weatherspoon</dc:creator>
  <cp:keywords/>
  <dc:description/>
  <cp:lastModifiedBy>Hakim Weatherspoon</cp:lastModifiedBy>
  <cp:revision>132</cp:revision>
  <dcterms:created xsi:type="dcterms:W3CDTF">2009-12-10T18:46:56Z</dcterms:created>
  <dcterms:modified xsi:type="dcterms:W3CDTF">2011-02-26T05:58:03Z</dcterms:modified>
  <cp:category/>
</cp:coreProperties>
</file>