
<file path=[Content_Types].xml><?xml version="1.0" encoding="utf-8"?>
<Types xmlns="http://schemas.openxmlformats.org/package/2006/content-types">
  <Override PartName="/ppt/tags/tag8.xml" ContentType="application/vnd.openxmlformats-officedocument.presentationml.tags+xml"/>
  <Override PartName="/ppt/notesSlides/notesSlide2.xml" ContentType="application/vnd.openxmlformats-officedocument.presentationml.notesSlide+xml"/>
  <Override PartName="/ppt/tags/tag104.xml" ContentType="application/vnd.openxmlformats-officedocument.presentationml.tags+xml"/>
  <Override PartName="/ppt/tags/tag140.xml" ContentType="application/vnd.openxmlformats-officedocument.presentationml.tags+xml"/>
  <Override PartName="/ppt/tags/tag151.xml" ContentType="application/vnd.openxmlformats-officedocument.presentationml.tags+xml"/>
  <Override PartName="/ppt/slideLayouts/slideLayout2.xml" ContentType="application/vnd.openxmlformats-officedocument.presentationml.slideLayout+xml"/>
  <Override PartName="/ppt/tags/tag49.xml" ContentType="application/vnd.openxmlformats-officedocument.presentationml.tags+xml"/>
  <Override PartName="/ppt/tags/tag96.xml" ContentType="application/vnd.openxmlformats-officedocument.presentationml.tags+xml"/>
  <Default Extension="xml" ContentType="application/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tags/tag38.xml" ContentType="application/vnd.openxmlformats-officedocument.presentationml.tags+xml"/>
  <Override PartName="/ppt/tags/tag85.xml" ContentType="application/vnd.openxmlformats-officedocument.presentationml.tags+xml"/>
  <Override PartName="/ppt/notesSlides/notesSlide16.xml" ContentType="application/vnd.openxmlformats-officedocument.presentationml.notesSlide+xml"/>
  <Override PartName="/ppt/tableStyles.xml" ContentType="application/vnd.openxmlformats-officedocument.presentationml.tableStyles+xml"/>
  <Override PartName="/ppt/tags/tag16.xml" ContentType="application/vnd.openxmlformats-officedocument.presentationml.tags+xml"/>
  <Override PartName="/ppt/tags/tag27.xml" ContentType="application/vnd.openxmlformats-officedocument.presentationml.tags+xml"/>
  <Override PartName="/ppt/tags/tag63.xml" ContentType="application/vnd.openxmlformats-officedocument.presentationml.tags+xml"/>
  <Override PartName="/ppt/tags/tag74.xml" ContentType="application/vnd.openxmlformats-officedocument.presentationml.tags+xml"/>
  <Override PartName="/ppt/tags/tag52.xml" ContentType="application/vnd.openxmlformats-officedocument.presentationml.tags+xml"/>
  <Override PartName="/ppt/tags/tag109.xml" ContentType="application/vnd.openxmlformats-officedocument.presentationml.tags+xml"/>
  <Override PartName="/ppt/tags/tag156.xml" ContentType="application/vnd.openxmlformats-officedocument.presentationml.tags+xml"/>
  <Override PartName="/ppt/tags/tag12.xml" ContentType="application/vnd.openxmlformats-officedocument.presentationml.tags+xml"/>
  <Override PartName="/ppt/tags/tag23.xml" ContentType="application/vnd.openxmlformats-officedocument.presentationml.tags+xml"/>
  <Override PartName="/ppt/notesSlides/notesSlide7.xml" ContentType="application/vnd.openxmlformats-officedocument.presentationml.notesSlide+xml"/>
  <Override PartName="/ppt/tags/tag41.xml" ContentType="application/vnd.openxmlformats-officedocument.presentationml.tags+xml"/>
  <Override PartName="/ppt/tags/tag70.xml" ContentType="application/vnd.openxmlformats-officedocument.presentationml.tags+xml"/>
  <Override PartName="/ppt/tags/tag116.xml" ContentType="application/vnd.openxmlformats-officedocument.presentationml.tags+xml"/>
  <Override PartName="/ppt/tags/tag127.xml" ContentType="application/vnd.openxmlformats-officedocument.presentationml.tags+xml"/>
  <Override PartName="/ppt/tags/tag145.xml" ContentType="application/vnd.openxmlformats-officedocument.presentationml.tags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tags/tag9.xml" ContentType="application/vnd.openxmlformats-officedocument.presentationml.tags+xml"/>
  <Override PartName="/ppt/tags/tag30.xml" ContentType="application/vnd.openxmlformats-officedocument.presentationml.tags+xml"/>
  <Override PartName="/ppt/tags/tag105.xml" ContentType="application/vnd.openxmlformats-officedocument.presentationml.tags+xml"/>
  <Override PartName="/ppt/tags/tag134.xml" ContentType="application/vnd.openxmlformats-officedocument.presentationml.tags+xml"/>
  <Override PartName="/ppt/tags/tag152.xml" ContentType="application/vnd.openxmlformats-officedocument.presentationml.tag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3.xml" ContentType="application/vnd.openxmlformats-officedocument.presentationml.notesSlide+xml"/>
  <Default Extension="png" ContentType="image/png"/>
  <Override PartName="/ppt/tags/tag112.xml" ContentType="application/vnd.openxmlformats-officedocument.presentationml.tags+xml"/>
  <Override PartName="/ppt/tags/tag123.xml" ContentType="application/vnd.openxmlformats-officedocument.presentationml.tags+xml"/>
  <Override PartName="/ppt/tags/tag141.xml" ContentType="application/vnd.openxmlformats-officedocument.presentationml.tags+xml"/>
  <Override PartName="/ppt/presProps.xml" ContentType="application/vnd.openxmlformats-officedocument.presentationml.presProps+xml"/>
  <Override PartName="/ppt/tags/tag5.xml" ContentType="application/vnd.openxmlformats-officedocument.presentationml.tags+xml"/>
  <Override PartName="/ppt/theme/theme2.xml" ContentType="application/vnd.openxmlformats-officedocument.theme+xml"/>
  <Override PartName="/ppt/tags/tag79.xml" ContentType="application/vnd.openxmlformats-officedocument.presentationml.tags+xml"/>
  <Override PartName="/ppt/tags/tag101.xml" ContentType="application/vnd.openxmlformats-officedocument.presentationml.tags+xml"/>
  <Override PartName="/ppt/tags/tag130.xml" ContentType="application/vnd.openxmlformats-officedocument.presentationml.tags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Layouts/slideLayout3.xml" ContentType="application/vnd.openxmlformats-officedocument.presentationml.slideLayout+xml"/>
  <Default Extension="emf" ContentType="image/x-emf"/>
  <Override PartName="/ppt/tags/tag39.xml" ContentType="application/vnd.openxmlformats-officedocument.presentationml.tags+xml"/>
  <Override PartName="/ppt/tags/tag68.xml" ContentType="application/vnd.openxmlformats-officedocument.presentationml.tags+xml"/>
  <Override PartName="/ppt/tags/tag86.xml" ContentType="application/vnd.openxmlformats-officedocument.presentationml.tags+xml"/>
  <Override PartName="/ppt/tags/tag97.xml" ContentType="application/vnd.openxmlformats-officedocument.presentationml.tags+xml"/>
  <Override PartName="/ppt/notesSlides/notesSlide17.xml" ContentType="application/vnd.openxmlformats-officedocument.presentationml.notesSlide+xml"/>
  <Override PartName="/ppt/presentation.xml" ContentType="application/vnd.openxmlformats-officedocument.presentationml.presentation.main+xml"/>
  <Override PartName="/ppt/tags/tag1.xml" ContentType="application/vnd.openxmlformats-officedocument.presentationml.tags+xml"/>
  <Override PartName="/ppt/tags/tag28.xml" ContentType="application/vnd.openxmlformats-officedocument.presentationml.tags+xml"/>
  <Override PartName="/ppt/tags/tag57.xml" ContentType="application/vnd.openxmlformats-officedocument.presentationml.tags+xml"/>
  <Override PartName="/ppt/tags/tag75.xml" ContentType="application/vnd.openxmlformats-officedocument.presentationml.tags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tags/tag17.xml" ContentType="application/vnd.openxmlformats-officedocument.presentationml.tags+xml"/>
  <Override PartName="/ppt/tags/tag35.xml" ContentType="application/vnd.openxmlformats-officedocument.presentationml.tags+xml"/>
  <Override PartName="/ppt/tags/tag46.xml" ContentType="application/vnd.openxmlformats-officedocument.presentationml.tags+xml"/>
  <Override PartName="/ppt/tags/tag64.xml" ContentType="application/vnd.openxmlformats-officedocument.presentationml.tags+xml"/>
  <Override PartName="/ppt/tags/tag82.xml" ContentType="application/vnd.openxmlformats-officedocument.presentationml.tags+xml"/>
  <Override PartName="/ppt/tags/tag93.xml" ContentType="application/vnd.openxmlformats-officedocument.presentationml.tags+xml"/>
  <Override PartName="/ppt/notesSlides/notesSlide13.xml" ContentType="application/vnd.openxmlformats-officedocument.presentationml.notesSlide+xml"/>
  <Override PartName="/ppt/tags/tag139.xml" ContentType="application/vnd.openxmlformats-officedocument.presentationml.tags+xml"/>
  <Override PartName="/ppt/slideLayouts/slideLayout10.xml" ContentType="application/vnd.openxmlformats-officedocument.presentationml.slideLayout+xml"/>
  <Override PartName="/ppt/tags/tag24.xml" ContentType="application/vnd.openxmlformats-officedocument.presentationml.tags+xml"/>
  <Override PartName="/ppt/tags/tag53.xml" ContentType="application/vnd.openxmlformats-officedocument.presentationml.tags+xml"/>
  <Override PartName="/ppt/notesSlides/notesSlide8.xml" ContentType="application/vnd.openxmlformats-officedocument.presentationml.notesSlide+xml"/>
  <Override PartName="/ppt/tags/tag71.xml" ContentType="application/vnd.openxmlformats-officedocument.presentationml.tags+xml"/>
  <Override PartName="/ppt/tags/tag128.xml" ContentType="application/vnd.openxmlformats-officedocument.presentationml.tags+xml"/>
  <Override PartName="/ppt/tags/tag157.xml" ContentType="application/vnd.openxmlformats-officedocument.presentationml.tags+xml"/>
  <Override PartName="/ppt/tags/tag13.xml" ContentType="application/vnd.openxmlformats-officedocument.presentationml.tags+xml"/>
  <Override PartName="/ppt/tags/tag31.xml" ContentType="application/vnd.openxmlformats-officedocument.presentationml.tags+xml"/>
  <Override PartName="/ppt/tags/tag42.xml" ContentType="application/vnd.openxmlformats-officedocument.presentationml.tags+xml"/>
  <Override PartName="/ppt/tags/tag60.xml" ContentType="application/vnd.openxmlformats-officedocument.presentationml.tags+xml"/>
  <Override PartName="/ppt/tags/tag117.xml" ContentType="application/vnd.openxmlformats-officedocument.presentationml.tags+xml"/>
  <Override PartName="/ppt/tags/tag135.xml" ContentType="application/vnd.openxmlformats-officedocument.presentationml.tags+xml"/>
  <Override PartName="/ppt/tags/tag146.xml" ContentType="application/vnd.openxmlformats-officedocument.presentationml.tags+xml"/>
  <Override PartName="/ppt/tags/tag20.xml" ContentType="application/vnd.openxmlformats-officedocument.presentationml.tags+xml"/>
  <Override PartName="/ppt/notesSlides/notesSlide4.xml" ContentType="application/vnd.openxmlformats-officedocument.presentationml.notesSlide+xml"/>
  <Override PartName="/ppt/tags/tag106.xml" ContentType="application/vnd.openxmlformats-officedocument.presentationml.tags+xml"/>
  <Override PartName="/ppt/tags/tag124.xml" ContentType="application/vnd.openxmlformats-officedocument.presentationml.tags+xml"/>
  <Override PartName="/ppt/tags/tag142.xml" ContentType="application/vnd.openxmlformats-officedocument.presentationml.tags+xml"/>
  <Override PartName="/ppt/tags/tag153.xml" ContentType="application/vnd.openxmlformats-officedocument.presentationml.tags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tags/tag6.xml" ContentType="application/vnd.openxmlformats-officedocument.presentationml.tags+xml"/>
  <Override PartName="/ppt/tags/tag113.xml" ContentType="application/vnd.openxmlformats-officedocument.presentationml.tags+xml"/>
  <Override PartName="/ppt/tags/tag131.xml" ContentType="application/vnd.openxmlformats-officedocument.presentationml.tags+xml"/>
  <Override PartName="/ppt/tags/tag160.xml" ContentType="application/vnd.openxmlformats-officedocument.presentationml.tags+xml"/>
  <Override PartName="/ppt/slideMasters/slideMaster1.xml" ContentType="application/vnd.openxmlformats-officedocument.presentationml.slideMaster+xml"/>
  <Override PartName="/ppt/slideLayouts/slideLayout4.xml" ContentType="application/vnd.openxmlformats-officedocument.presentationml.slideLayout+xml"/>
  <Override PartName="/ppt/tags/tag98.xml" ContentType="application/vnd.openxmlformats-officedocument.presentationml.tags+xml"/>
  <Override PartName="/ppt/tags/tag102.xml" ContentType="application/vnd.openxmlformats-officedocument.presentationml.tags+xml"/>
  <Override PartName="/ppt/tags/tag120.xml" ContentType="application/vnd.openxmlformats-officedocument.presentationml.tags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tags/tag2.xml" ContentType="application/vnd.openxmlformats-officedocument.presentationml.tags+xml"/>
  <Override PartName="/ppt/tags/tag58.xml" ContentType="application/vnd.openxmlformats-officedocument.presentationml.tags+xml"/>
  <Default Extension="wmf" ContentType="image/x-wmf"/>
  <Override PartName="/ppt/tags/tag69.xml" ContentType="application/vnd.openxmlformats-officedocument.presentationml.tags+xml"/>
  <Override PartName="/ppt/tags/tag87.xml" ContentType="application/vnd.openxmlformats-officedocument.presentationml.tags+xml"/>
  <Default Extension="rels" ContentType="application/vnd.openxmlformats-package.relationships+xml"/>
  <Override PartName="/ppt/tags/tag29.xml" ContentType="application/vnd.openxmlformats-officedocument.presentationml.tags+xml"/>
  <Override PartName="/ppt/tags/tag47.xml" ContentType="application/vnd.openxmlformats-officedocument.presentationml.tags+xml"/>
  <Override PartName="/ppt/tags/tag76.xml" ContentType="application/vnd.openxmlformats-officedocument.presentationml.tags+xml"/>
  <Override PartName="/ppt/tags/tag94.xml" ContentType="application/vnd.openxmlformats-officedocument.presentationml.tags+xml"/>
  <Override PartName="/ppt/slides/slide12.xml" ContentType="application/vnd.openxmlformats-officedocument.presentationml.slide+xml"/>
  <Override PartName="/ppt/slideLayouts/slideLayout11.xml" ContentType="application/vnd.openxmlformats-officedocument.presentationml.slideLayout+xml"/>
  <Override PartName="/ppt/tags/tag18.xml" ContentType="application/vnd.openxmlformats-officedocument.presentationml.tags+xml"/>
  <Override PartName="/ppt/tags/tag36.xml" ContentType="application/vnd.openxmlformats-officedocument.presentationml.tags+xml"/>
  <Override PartName="/ppt/tags/tag54.xml" ContentType="application/vnd.openxmlformats-officedocument.presentationml.tags+xml"/>
  <Override PartName="/ppt/tags/tag65.xml" ContentType="application/vnd.openxmlformats-officedocument.presentationml.tags+xml"/>
  <Override PartName="/ppt/tags/tag83.xml" ContentType="application/vnd.openxmlformats-officedocument.presentationml.tags+xml"/>
  <Override PartName="/ppt/notesSlides/notesSlide14.xml" ContentType="application/vnd.openxmlformats-officedocument.presentationml.notesSlide+xml"/>
  <Override PartName="/ppt/tags/tag158.xml" ContentType="application/vnd.openxmlformats-officedocument.presentationml.tags+xml"/>
  <Override PartName="/ppt/tags/tag14.xml" ContentType="application/vnd.openxmlformats-officedocument.presentationml.tags+xml"/>
  <Override PartName="/ppt/tags/tag25.xml" ContentType="application/vnd.openxmlformats-officedocument.presentationml.tags+xml"/>
  <Override PartName="/ppt/tags/tag43.xml" ContentType="application/vnd.openxmlformats-officedocument.presentationml.tags+xml"/>
  <Override PartName="/ppt/notesSlides/notesSlide9.xml" ContentType="application/vnd.openxmlformats-officedocument.presentationml.notesSlide+xml"/>
  <Override PartName="/ppt/tags/tag61.xml" ContentType="application/vnd.openxmlformats-officedocument.presentationml.tags+xml"/>
  <Override PartName="/ppt/tags/tag72.xml" ContentType="application/vnd.openxmlformats-officedocument.presentationml.tags+xml"/>
  <Override PartName="/ppt/tags/tag90.xml" ContentType="application/vnd.openxmlformats-officedocument.presentationml.tags+xml"/>
  <Override PartName="/ppt/tags/tag118.xml" ContentType="application/vnd.openxmlformats-officedocument.presentationml.tags+xml"/>
  <Override PartName="/ppt/tags/tag129.xml" ContentType="application/vnd.openxmlformats-officedocument.presentationml.tags+xml"/>
  <Override PartName="/ppt/tags/tag147.xml" ContentType="application/vnd.openxmlformats-officedocument.presentationml.tags+xml"/>
  <Override PartName="/ppt/tags/tag32.xml" ContentType="application/vnd.openxmlformats-officedocument.presentationml.tags+xml"/>
  <Override PartName="/ppt/tags/tag50.xml" ContentType="application/vnd.openxmlformats-officedocument.presentationml.tags+xml"/>
  <Override PartName="/ppt/notesSlides/notesSlide10.xml" ContentType="application/vnd.openxmlformats-officedocument.presentationml.notesSlide+xml"/>
  <Override PartName="/ppt/tags/tag107.xml" ContentType="application/vnd.openxmlformats-officedocument.presentationml.tags+xml"/>
  <Override PartName="/ppt/tags/tag136.xml" ContentType="application/vnd.openxmlformats-officedocument.presentationml.tags+xml"/>
  <Override PartName="/ppt/tags/tag154.xml" ContentType="application/vnd.openxmlformats-officedocument.presentationml.tags+xml"/>
  <Override PartName="/ppt/slides/slide7.xml" ContentType="application/vnd.openxmlformats-officedocument.presentationml.slide+xml"/>
  <Override PartName="/ppt/slideLayouts/slideLayout9.xml" ContentType="application/vnd.openxmlformats-officedocument.presentationml.slideLayout+xml"/>
  <Override PartName="/ppt/tags/tag10.xml" ContentType="application/vnd.openxmlformats-officedocument.presentationml.tags+xml"/>
  <Override PartName="/ppt/tags/tag21.xml" ContentType="application/vnd.openxmlformats-officedocument.presentationml.tags+xml"/>
  <Override PartName="/ppt/notesSlides/notesSlide5.xml" ContentType="application/vnd.openxmlformats-officedocument.presentationml.notesSlide+xml"/>
  <Override PartName="/ppt/tags/tag114.xml" ContentType="application/vnd.openxmlformats-officedocument.presentationml.tags+xml"/>
  <Override PartName="/ppt/tags/tag125.xml" ContentType="application/vnd.openxmlformats-officedocument.presentationml.tags+xml"/>
  <Override PartName="/ppt/tags/tag143.xml" ContentType="application/vnd.openxmlformats-officedocument.presentationml.tags+xml"/>
  <Override PartName="/ppt/tags/tag7.xml" ContentType="application/vnd.openxmlformats-officedocument.presentationml.tags+xml"/>
  <Override PartName="/ppt/notesSlides/notesSlide1.xml" ContentType="application/vnd.openxmlformats-officedocument.presentationml.notesSlide+xml"/>
  <Override PartName="/ppt/tags/tag103.xml" ContentType="application/vnd.openxmlformats-officedocument.presentationml.tags+xml"/>
  <Override PartName="/ppt/tags/tag132.xml" ContentType="application/vnd.openxmlformats-officedocument.presentationml.tags+xml"/>
  <Override PartName="/ppt/tags/tag150.xml" ContentType="application/vnd.openxmlformats-officedocument.presentationml.tags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Layouts/slideLayout5.xml" ContentType="application/vnd.openxmlformats-officedocument.presentationml.slideLayout+xml"/>
  <Override PartName="/ppt/tags/tag99.xml" ContentType="application/vnd.openxmlformats-officedocument.presentationml.tags+xml"/>
  <Override PartName="/ppt/tags/tag110.xml" ContentType="application/vnd.openxmlformats-officedocument.presentationml.tags+xml"/>
  <Override PartName="/ppt/tags/tag121.xml" ContentType="application/vnd.openxmlformats-officedocument.presentationml.tags+xml"/>
  <Override PartName="/ppt/tags/tag3.xml" ContentType="application/vnd.openxmlformats-officedocument.presentationml.tags+xml"/>
  <Override PartName="/ppt/tags/tag59.xml" ContentType="application/vnd.openxmlformats-officedocument.presentationml.tags+xml"/>
  <Override PartName="/ppt/tags/tag77.xml" ContentType="application/vnd.openxmlformats-officedocument.presentationml.tags+xml"/>
  <Override PartName="/ppt/tags/tag88.xml" ContentType="application/vnd.openxmlformats-officedocument.presentationml.tags+xml"/>
  <Default Extension="jpeg" ContentType="image/jpeg"/>
  <Override PartName="/ppt/slides/slide13.xml" ContentType="application/vnd.openxmlformats-officedocument.presentationml.slide+xml"/>
  <Override PartName="/ppt/slideLayouts/slideLayout1.xml" ContentType="application/vnd.openxmlformats-officedocument.presentationml.slideLayout+xml"/>
  <Override PartName="/ppt/tags/tag19.xml" ContentType="application/vnd.openxmlformats-officedocument.presentationml.tags+xml"/>
  <Override PartName="/ppt/tags/tag37.xml" ContentType="application/vnd.openxmlformats-officedocument.presentationml.tags+xml"/>
  <Override PartName="/ppt/tags/tag48.xml" ContentType="application/vnd.openxmlformats-officedocument.presentationml.tags+xml"/>
  <Override PartName="/ppt/tags/tag66.xml" ContentType="application/vnd.openxmlformats-officedocument.presentationml.tags+xml"/>
  <Override PartName="/ppt/tags/tag84.xml" ContentType="application/vnd.openxmlformats-officedocument.presentationml.tags+xml"/>
  <Override PartName="/ppt/tags/tag95.xml" ContentType="application/vnd.openxmlformats-officedocument.presentationml.tags+xml"/>
  <Override PartName="/ppt/notesSlides/notesSlide15.xml" ContentType="application/vnd.openxmlformats-officedocument.presentationml.notesSlide+xml"/>
  <Override PartName="/ppt/slideLayouts/slideLayout12.xml" ContentType="application/vnd.openxmlformats-officedocument.presentationml.slideLayout+xml"/>
  <Override PartName="/ppt/tags/tag26.xml" ContentType="application/vnd.openxmlformats-officedocument.presentationml.tags+xml"/>
  <Override PartName="/ppt/tags/tag55.xml" ContentType="application/vnd.openxmlformats-officedocument.presentationml.tags+xml"/>
  <Override PartName="/ppt/tags/tag73.xml" ContentType="application/vnd.openxmlformats-officedocument.presentationml.tags+xml"/>
  <Override PartName="/ppt/tags/tag159.xml" ContentType="application/vnd.openxmlformats-officedocument.presentationml.tags+xml"/>
  <Override PartName="/ppt/tags/tag15.xml" ContentType="application/vnd.openxmlformats-officedocument.presentationml.tags+xml"/>
  <Override PartName="/ppt/tags/tag33.xml" ContentType="application/vnd.openxmlformats-officedocument.presentationml.tags+xml"/>
  <Override PartName="/ppt/tags/tag44.xml" ContentType="application/vnd.openxmlformats-officedocument.presentationml.tags+xml"/>
  <Override PartName="/ppt/tags/tag62.xml" ContentType="application/vnd.openxmlformats-officedocument.presentationml.tags+xml"/>
  <Override PartName="/ppt/notesSlides/notesSlide11.xml" ContentType="application/vnd.openxmlformats-officedocument.presentationml.notesSlide+xml"/>
  <Override PartName="/ppt/tags/tag80.xml" ContentType="application/vnd.openxmlformats-officedocument.presentationml.tags+xml"/>
  <Override PartName="/ppt/tags/tag91.xml" ContentType="application/vnd.openxmlformats-officedocument.presentationml.tags+xml"/>
  <Override PartName="/ppt/tags/tag119.xml" ContentType="application/vnd.openxmlformats-officedocument.presentationml.tags+xml"/>
  <Override PartName="/ppt/tags/tag137.xml" ContentType="application/vnd.openxmlformats-officedocument.presentationml.tags+xml"/>
  <Override PartName="/ppt/tags/tag148.xml" ContentType="application/vnd.openxmlformats-officedocument.presentationml.tags+xml"/>
  <Override PartName="/ppt/tags/tag22.xml" ContentType="application/vnd.openxmlformats-officedocument.presentationml.tags+xml"/>
  <Override PartName="/ppt/notesSlides/notesSlide6.xml" ContentType="application/vnd.openxmlformats-officedocument.presentationml.notesSlide+xml"/>
  <Override PartName="/ppt/tags/tag40.xml" ContentType="application/vnd.openxmlformats-officedocument.presentationml.tags+xml"/>
  <Override PartName="/ppt/tags/tag51.xml" ContentType="application/vnd.openxmlformats-officedocument.presentationml.tags+xml"/>
  <Override PartName="/ppt/tags/tag108.xml" ContentType="application/vnd.openxmlformats-officedocument.presentationml.tags+xml"/>
  <Override PartName="/ppt/tags/tag126.xml" ContentType="application/vnd.openxmlformats-officedocument.presentationml.tags+xml"/>
  <Override PartName="/ppt/tags/tag155.xml" ContentType="application/vnd.openxmlformats-officedocument.presentationml.tags+xml"/>
  <Override PartName="/ppt/slides/slide8.xml" ContentType="application/vnd.openxmlformats-officedocument.presentationml.slide+xml"/>
  <Override PartName="/ppt/tags/tag11.xml" ContentType="application/vnd.openxmlformats-officedocument.presentationml.tags+xml"/>
  <Override PartName="/ppt/tags/tag115.xml" ContentType="application/vnd.openxmlformats-officedocument.presentationml.tags+xml"/>
  <Override PartName="/ppt/tags/tag133.xml" ContentType="application/vnd.openxmlformats-officedocument.presentationml.tags+xml"/>
  <Override PartName="/ppt/tags/tag144.xml" ContentType="application/vnd.openxmlformats-officedocument.presentationml.tags+xml"/>
  <Override PartName="/ppt/tags/tag122.xml" ContentType="application/vnd.openxmlformats-officedocument.presentationml.tags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Layouts/slideLayout6.xml" ContentType="application/vnd.openxmlformats-officedocument.presentationml.slideLayout+xml"/>
  <Override PartName="/ppt/tags/tag4.xml" ContentType="application/vnd.openxmlformats-officedocument.presentationml.tags+xml"/>
  <Override PartName="/ppt/tags/tag89.xml" ContentType="application/vnd.openxmlformats-officedocument.presentationml.tags+xml"/>
  <Override PartName="/ppt/tags/tag111.xml" ContentType="application/vnd.openxmlformats-officedocument.presentationml.tags+xml"/>
  <Override PartName="/ppt/theme/theme1.xml" ContentType="application/vnd.openxmlformats-officedocument.theme+xml"/>
  <Override PartName="/ppt/tags/tag78.xml" ContentType="application/vnd.openxmlformats-officedocument.presentationml.tags+xml"/>
  <Override PartName="/ppt/tags/tag100.xml" ContentType="application/vnd.openxmlformats-officedocument.presentationml.tags+xml"/>
  <Override PartName="/ppt/tags/tag56.xml" ContentType="application/vnd.openxmlformats-officedocument.presentationml.tags+xml"/>
  <Override PartName="/ppt/tags/tag67.xml" ContentType="application/vnd.openxmlformats-officedocument.presentationml.tags+xml"/>
  <Override PartName="/ppt/slides/slide10.xml" ContentType="application/vnd.openxmlformats-officedocument.presentationml.slide+xml"/>
  <Override PartName="/ppt/tags/tag45.xml" ContentType="application/vnd.openxmlformats-officedocument.presentationml.tags+xml"/>
  <Override PartName="/ppt/tags/tag92.xml" ContentType="application/vnd.openxmlformats-officedocument.presentationml.tags+xml"/>
  <Override PartName="/ppt/tags/tag149.xml" ContentType="application/vnd.openxmlformats-officedocument.presentationml.tags+xml"/>
  <Override PartName="/ppt/tags/tag34.xml" ContentType="application/vnd.openxmlformats-officedocument.presentationml.tags+xml"/>
  <Override PartName="/ppt/tags/tag81.xml" ContentType="application/vnd.openxmlformats-officedocument.presentationml.tags+xml"/>
  <Override PartName="/ppt/notesSlides/notesSlide12.xml" ContentType="application/vnd.openxmlformats-officedocument.presentationml.notesSlide+xml"/>
  <Override PartName="/ppt/tags/tag138.xml" ContentType="application/vnd.openxmlformats-officedocument.presentationml.tag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21"/>
  </p:notesMasterIdLst>
  <p:sldIdLst>
    <p:sldId id="256" r:id="rId2"/>
    <p:sldId id="290" r:id="rId3"/>
    <p:sldId id="260" r:id="rId4"/>
    <p:sldId id="261" r:id="rId5"/>
    <p:sldId id="293" r:id="rId6"/>
    <p:sldId id="291" r:id="rId7"/>
    <p:sldId id="271" r:id="rId8"/>
    <p:sldId id="272" r:id="rId9"/>
    <p:sldId id="258" r:id="rId10"/>
    <p:sldId id="294" r:id="rId11"/>
    <p:sldId id="275" r:id="rId12"/>
    <p:sldId id="273" r:id="rId13"/>
    <p:sldId id="295" r:id="rId14"/>
    <p:sldId id="277" r:id="rId15"/>
    <p:sldId id="280" r:id="rId16"/>
    <p:sldId id="281" r:id="rId17"/>
    <p:sldId id="296" r:id="rId18"/>
    <p:sldId id="282" r:id="rId19"/>
    <p:sldId id="284" r:id="rId20"/>
  </p:sldIdLst>
  <p:sldSz cx="9144000" cy="6858000" type="screen4x3"/>
  <p:notesSz cx="6858000" cy="9144000"/>
  <p:custDataLst>
    <p:tags r:id="rId22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539" autoAdjust="0"/>
  </p:normalViewPr>
  <p:slideViewPr>
    <p:cSldViewPr>
      <p:cViewPr varScale="1">
        <p:scale>
          <a:sx n="107" d="100"/>
          <a:sy n="107" d="100"/>
        </p:scale>
        <p:origin x="-294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gs" Target="tags/tag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C6D94AF-812D-4AC0-A74B-A317479467B0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3D9FD78-0587-46E3-89F8-616F197A620D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78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4784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21" tIns="45712" rIns="91421" bIns="45712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363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1363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4403" tIns="42201" rIns="84403" bIns="42201"/>
          <a:lstStyle/>
          <a:p>
            <a:r>
              <a:rPr lang="en-US" dirty="0" smtClean="0"/>
              <a:t>Draw picture; Dependencies will be a problem</a:t>
            </a:r>
            <a:endParaRPr lang="en-US" dirty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384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1384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4403" tIns="42201" rIns="84403" bIns="42201"/>
          <a:lstStyle/>
          <a:p>
            <a:r>
              <a:rPr lang="en-US" dirty="0" smtClean="0"/>
              <a:t>show</a:t>
            </a:r>
            <a:r>
              <a:rPr lang="en-US" baseline="0" dirty="0" smtClean="0"/>
              <a:t> program, decode stage</a:t>
            </a:r>
            <a:endParaRPr lang="en-US" dirty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486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1486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4403" tIns="42201" rIns="84403" bIns="42201"/>
          <a:lstStyle/>
          <a:p>
            <a:pPr marL="0" marR="0" lvl="1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2800" dirty="0" smtClean="0">
                <a:solidFill>
                  <a:schemeClr val="bg1"/>
                </a:solidFill>
                <a:latin typeface="Helvetica" pitchFamily="34" charset="0"/>
              </a:rPr>
              <a:t>CPI?</a:t>
            </a:r>
            <a:endParaRPr lang="en-AU" sz="2000" dirty="0" smtClean="0">
              <a:solidFill>
                <a:schemeClr val="bg1"/>
              </a:solidFill>
              <a:latin typeface="Lucida Console" pitchFamily="49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384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1384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4403" tIns="42201" rIns="84403" bIns="4220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5686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15686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4403" tIns="42201" rIns="84403" bIns="4220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589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15891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4403" tIns="42201" rIns="84403" bIns="4220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950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9950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053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00531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86482" tIns="43241" rIns="86482" bIns="4324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991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99917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86482" tIns="43241" rIns="86482" bIns="4324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053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00531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86482" tIns="43241" rIns="86482" bIns="4324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094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00941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4403" tIns="42201" rIns="84403" bIns="42201"/>
          <a:lstStyle/>
          <a:p>
            <a:endParaRPr lang="en-AU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237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02374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4403" tIns="42201" rIns="84403" bIns="4220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257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02579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27" tIns="45714" rIns="91427" bIns="4571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257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02579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27" tIns="45714" rIns="91427" bIns="4571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298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02989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21" tIns="45711" rIns="91421" bIns="4571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319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03193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21" tIns="45711" rIns="91421" bIns="45711"/>
          <a:lstStyle/>
          <a:p>
            <a:r>
              <a:rPr lang="en-US"/>
              <a:t>Underclocking messes up the ratios completely. Work through a 8x slowdown exaxmple.</a:t>
            </a: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4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1" name="Rectangle 10"/>
          <p:cNvSpPr/>
          <p:nvPr>
            <p:custDataLst>
              <p:tags r:id="rId1"/>
            </p:custDataLst>
          </p:nvPr>
        </p:nvSpPr>
        <p:spPr>
          <a:xfrm>
            <a:off x="1371600" y="3884474"/>
            <a:ext cx="64008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Kevin Walsh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CS 3410, Spring 2010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Computer Science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Cornell University</a:t>
            </a:r>
            <a:endParaRPr lang="en-US" sz="2700" dirty="0">
              <a:solidFill>
                <a:srgbClr val="898989"/>
              </a:solidFill>
            </a:endParaRP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3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638800" y="0"/>
            <a:ext cx="3505200" cy="304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8686800" cy="6172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r" defTabSz="914400" rtl="0" eaLnBrk="1" latinLnBrk="0" hangingPunct="1">
        <a:spcBef>
          <a:spcPct val="0"/>
        </a:spcBef>
        <a:buNone/>
        <a:defRPr sz="900" kern="1200">
          <a:solidFill>
            <a:schemeClr val="bg1"/>
          </a:solidFill>
          <a:latin typeface="Calibri" pitchFamily="34" charset="0"/>
          <a:ea typeface="+mj-ea"/>
          <a:cs typeface="Arial" pitchFamily="34" charset="0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tags" Target="../tags/tag17.xml"/><Relationship Id="rId2" Type="http://schemas.openxmlformats.org/officeDocument/2006/relationships/tags" Target="../tags/tag16.xml"/><Relationship Id="rId1" Type="http://schemas.openxmlformats.org/officeDocument/2006/relationships/tags" Target="../tags/tag15.xml"/><Relationship Id="rId6" Type="http://schemas.openxmlformats.org/officeDocument/2006/relationships/image" Target="../media/image1.emf"/><Relationship Id="rId5" Type="http://schemas.openxmlformats.org/officeDocument/2006/relationships/notesSlide" Target="../notesSlides/notesSlide1.xml"/><Relationship Id="rId4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9.xml"/><Relationship Id="rId1" Type="http://schemas.openxmlformats.org/officeDocument/2006/relationships/tags" Target="../tags/tag18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1.xml"/><Relationship Id="rId1" Type="http://schemas.openxmlformats.org/officeDocument/2006/relationships/tags" Target="../tags/tag20.xml"/><Relationship Id="rId4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tags" Target="../tags/tag24.xml"/><Relationship Id="rId2" Type="http://schemas.openxmlformats.org/officeDocument/2006/relationships/tags" Target="../tags/tag23.xml"/><Relationship Id="rId1" Type="http://schemas.openxmlformats.org/officeDocument/2006/relationships/tags" Target="../tags/tag22.xml"/><Relationship Id="rId6" Type="http://schemas.openxmlformats.org/officeDocument/2006/relationships/image" Target="../media/image2.emf"/><Relationship Id="rId5" Type="http://schemas.openxmlformats.org/officeDocument/2006/relationships/notesSlide" Target="../notesSlides/notesSlide3.xml"/><Relationship Id="rId4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tags" Target="../tags/tag27.xml"/><Relationship Id="rId7" Type="http://schemas.openxmlformats.org/officeDocument/2006/relationships/image" Target="../media/image3.emf"/><Relationship Id="rId2" Type="http://schemas.openxmlformats.org/officeDocument/2006/relationships/tags" Target="../tags/tag26.xml"/><Relationship Id="rId1" Type="http://schemas.openxmlformats.org/officeDocument/2006/relationships/tags" Target="../tags/tag25.xml"/><Relationship Id="rId6" Type="http://schemas.openxmlformats.org/officeDocument/2006/relationships/notesSlide" Target="../notesSlides/notesSlide4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28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0.xml"/><Relationship Id="rId1" Type="http://schemas.openxmlformats.org/officeDocument/2006/relationships/tags" Target="../tags/tag29.xml"/><Relationship Id="rId4" Type="http://schemas.openxmlformats.org/officeDocument/2006/relationships/notesSlide" Target="../notesSlides/notesSlide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2.xml"/><Relationship Id="rId1" Type="http://schemas.openxmlformats.org/officeDocument/2006/relationships/tags" Target="../tags/tag31.xml"/><Relationship Id="rId4" Type="http://schemas.openxmlformats.org/officeDocument/2006/relationships/notesSlide" Target="../notesSlides/notesSlide6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notesSlide" Target="../notesSlides/notesSlide7.xml"/><Relationship Id="rId3" Type="http://schemas.openxmlformats.org/officeDocument/2006/relationships/tags" Target="../tags/tag35.xml"/><Relationship Id="rId7" Type="http://schemas.openxmlformats.org/officeDocument/2006/relationships/slideLayout" Target="../slideLayouts/slideLayout2.xml"/><Relationship Id="rId2" Type="http://schemas.openxmlformats.org/officeDocument/2006/relationships/tags" Target="../tags/tag34.xml"/><Relationship Id="rId1" Type="http://schemas.openxmlformats.org/officeDocument/2006/relationships/tags" Target="../tags/tag33.xml"/><Relationship Id="rId6" Type="http://schemas.openxmlformats.org/officeDocument/2006/relationships/tags" Target="../tags/tag38.xml"/><Relationship Id="rId5" Type="http://schemas.openxmlformats.org/officeDocument/2006/relationships/tags" Target="../tags/tag37.xml"/><Relationship Id="rId4" Type="http://schemas.openxmlformats.org/officeDocument/2006/relationships/tags" Target="../tags/tag36.xml"/><Relationship Id="rId9" Type="http://schemas.openxmlformats.org/officeDocument/2006/relationships/image" Target="../media/image4.emf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tags" Target="../tags/tag46.xml"/><Relationship Id="rId13" Type="http://schemas.openxmlformats.org/officeDocument/2006/relationships/tags" Target="../tags/tag51.xml"/><Relationship Id="rId18" Type="http://schemas.openxmlformats.org/officeDocument/2006/relationships/slideLayout" Target="../slideLayouts/slideLayout6.xml"/><Relationship Id="rId3" Type="http://schemas.openxmlformats.org/officeDocument/2006/relationships/tags" Target="../tags/tag41.xml"/><Relationship Id="rId21" Type="http://schemas.openxmlformats.org/officeDocument/2006/relationships/image" Target="../media/image6.emf"/><Relationship Id="rId7" Type="http://schemas.openxmlformats.org/officeDocument/2006/relationships/tags" Target="../tags/tag45.xml"/><Relationship Id="rId12" Type="http://schemas.openxmlformats.org/officeDocument/2006/relationships/tags" Target="../tags/tag50.xml"/><Relationship Id="rId17" Type="http://schemas.openxmlformats.org/officeDocument/2006/relationships/tags" Target="../tags/tag55.xml"/><Relationship Id="rId2" Type="http://schemas.openxmlformats.org/officeDocument/2006/relationships/tags" Target="../tags/tag40.xml"/><Relationship Id="rId16" Type="http://schemas.openxmlformats.org/officeDocument/2006/relationships/tags" Target="../tags/tag54.xml"/><Relationship Id="rId20" Type="http://schemas.openxmlformats.org/officeDocument/2006/relationships/image" Target="../media/image5.png"/><Relationship Id="rId1" Type="http://schemas.openxmlformats.org/officeDocument/2006/relationships/tags" Target="../tags/tag39.xml"/><Relationship Id="rId6" Type="http://schemas.openxmlformats.org/officeDocument/2006/relationships/tags" Target="../tags/tag44.xml"/><Relationship Id="rId11" Type="http://schemas.openxmlformats.org/officeDocument/2006/relationships/tags" Target="../tags/tag49.xml"/><Relationship Id="rId5" Type="http://schemas.openxmlformats.org/officeDocument/2006/relationships/tags" Target="../tags/tag43.xml"/><Relationship Id="rId15" Type="http://schemas.openxmlformats.org/officeDocument/2006/relationships/tags" Target="../tags/tag53.xml"/><Relationship Id="rId10" Type="http://schemas.openxmlformats.org/officeDocument/2006/relationships/tags" Target="../tags/tag48.xml"/><Relationship Id="rId19" Type="http://schemas.openxmlformats.org/officeDocument/2006/relationships/notesSlide" Target="../notesSlides/notesSlide8.xml"/><Relationship Id="rId4" Type="http://schemas.openxmlformats.org/officeDocument/2006/relationships/tags" Target="../tags/tag42.xml"/><Relationship Id="rId9" Type="http://schemas.openxmlformats.org/officeDocument/2006/relationships/tags" Target="../tags/tag47.xml"/><Relationship Id="rId14" Type="http://schemas.openxmlformats.org/officeDocument/2006/relationships/tags" Target="../tags/tag5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57.xml"/><Relationship Id="rId1" Type="http://schemas.openxmlformats.org/officeDocument/2006/relationships/tags" Target="../tags/tag56.xml"/><Relationship Id="rId4" Type="http://schemas.openxmlformats.org/officeDocument/2006/relationships/notesSlide" Target="../notesSlides/notesSlide9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tags" Target="../tags/tag60.xml"/><Relationship Id="rId7" Type="http://schemas.openxmlformats.org/officeDocument/2006/relationships/image" Target="../media/image8.emf"/><Relationship Id="rId2" Type="http://schemas.openxmlformats.org/officeDocument/2006/relationships/tags" Target="../tags/tag59.xml"/><Relationship Id="rId1" Type="http://schemas.openxmlformats.org/officeDocument/2006/relationships/tags" Target="../tags/tag58.xml"/><Relationship Id="rId6" Type="http://schemas.openxmlformats.org/officeDocument/2006/relationships/image" Target="../media/image7.wmf"/><Relationship Id="rId5" Type="http://schemas.openxmlformats.org/officeDocument/2006/relationships/notesSlide" Target="../notesSlides/notesSlide10.xml"/><Relationship Id="rId4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tags" Target="../tags/tag63.xml"/><Relationship Id="rId2" Type="http://schemas.openxmlformats.org/officeDocument/2006/relationships/tags" Target="../tags/tag62.xml"/><Relationship Id="rId1" Type="http://schemas.openxmlformats.org/officeDocument/2006/relationships/tags" Target="../tags/tag61.xml"/><Relationship Id="rId6" Type="http://schemas.openxmlformats.org/officeDocument/2006/relationships/image" Target="../media/image9.emf"/><Relationship Id="rId5" Type="http://schemas.openxmlformats.org/officeDocument/2006/relationships/notesSlide" Target="../notesSlides/notesSlide11.xml"/><Relationship Id="rId4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tags" Target="../tags/tag71.xml"/><Relationship Id="rId13" Type="http://schemas.openxmlformats.org/officeDocument/2006/relationships/tags" Target="../tags/tag76.xml"/><Relationship Id="rId18" Type="http://schemas.openxmlformats.org/officeDocument/2006/relationships/tags" Target="../tags/tag81.xml"/><Relationship Id="rId26" Type="http://schemas.openxmlformats.org/officeDocument/2006/relationships/tags" Target="../tags/tag89.xml"/><Relationship Id="rId3" Type="http://schemas.openxmlformats.org/officeDocument/2006/relationships/tags" Target="../tags/tag66.xml"/><Relationship Id="rId21" Type="http://schemas.openxmlformats.org/officeDocument/2006/relationships/tags" Target="../tags/tag84.xml"/><Relationship Id="rId7" Type="http://schemas.openxmlformats.org/officeDocument/2006/relationships/tags" Target="../tags/tag70.xml"/><Relationship Id="rId12" Type="http://schemas.openxmlformats.org/officeDocument/2006/relationships/tags" Target="../tags/tag75.xml"/><Relationship Id="rId17" Type="http://schemas.openxmlformats.org/officeDocument/2006/relationships/tags" Target="../tags/tag80.xml"/><Relationship Id="rId25" Type="http://schemas.openxmlformats.org/officeDocument/2006/relationships/tags" Target="../tags/tag88.xml"/><Relationship Id="rId2" Type="http://schemas.openxmlformats.org/officeDocument/2006/relationships/tags" Target="../tags/tag65.xml"/><Relationship Id="rId16" Type="http://schemas.openxmlformats.org/officeDocument/2006/relationships/tags" Target="../tags/tag79.xml"/><Relationship Id="rId20" Type="http://schemas.openxmlformats.org/officeDocument/2006/relationships/tags" Target="../tags/tag83.xml"/><Relationship Id="rId29" Type="http://schemas.openxmlformats.org/officeDocument/2006/relationships/tags" Target="../tags/tag92.xml"/><Relationship Id="rId1" Type="http://schemas.openxmlformats.org/officeDocument/2006/relationships/tags" Target="../tags/tag64.xml"/><Relationship Id="rId6" Type="http://schemas.openxmlformats.org/officeDocument/2006/relationships/tags" Target="../tags/tag69.xml"/><Relationship Id="rId11" Type="http://schemas.openxmlformats.org/officeDocument/2006/relationships/tags" Target="../tags/tag74.xml"/><Relationship Id="rId24" Type="http://schemas.openxmlformats.org/officeDocument/2006/relationships/tags" Target="../tags/tag87.xml"/><Relationship Id="rId5" Type="http://schemas.openxmlformats.org/officeDocument/2006/relationships/tags" Target="../tags/tag68.xml"/><Relationship Id="rId15" Type="http://schemas.openxmlformats.org/officeDocument/2006/relationships/tags" Target="../tags/tag78.xml"/><Relationship Id="rId23" Type="http://schemas.openxmlformats.org/officeDocument/2006/relationships/tags" Target="../tags/tag86.xml"/><Relationship Id="rId28" Type="http://schemas.openxmlformats.org/officeDocument/2006/relationships/tags" Target="../tags/tag91.xml"/><Relationship Id="rId10" Type="http://schemas.openxmlformats.org/officeDocument/2006/relationships/tags" Target="../tags/tag73.xml"/><Relationship Id="rId19" Type="http://schemas.openxmlformats.org/officeDocument/2006/relationships/tags" Target="../tags/tag82.xml"/><Relationship Id="rId31" Type="http://schemas.openxmlformats.org/officeDocument/2006/relationships/image" Target="../media/image10.emf"/><Relationship Id="rId4" Type="http://schemas.openxmlformats.org/officeDocument/2006/relationships/tags" Target="../tags/tag67.xml"/><Relationship Id="rId9" Type="http://schemas.openxmlformats.org/officeDocument/2006/relationships/tags" Target="../tags/tag72.xml"/><Relationship Id="rId14" Type="http://schemas.openxmlformats.org/officeDocument/2006/relationships/tags" Target="../tags/tag77.xml"/><Relationship Id="rId22" Type="http://schemas.openxmlformats.org/officeDocument/2006/relationships/tags" Target="../tags/tag85.xml"/><Relationship Id="rId27" Type="http://schemas.openxmlformats.org/officeDocument/2006/relationships/tags" Target="../tags/tag90.xml"/><Relationship Id="rId30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tags" Target="../tags/tag95.xml"/><Relationship Id="rId7" Type="http://schemas.openxmlformats.org/officeDocument/2006/relationships/notesSlide" Target="../notesSlides/notesSlide12.xml"/><Relationship Id="rId2" Type="http://schemas.openxmlformats.org/officeDocument/2006/relationships/tags" Target="../tags/tag94.xml"/><Relationship Id="rId1" Type="http://schemas.openxmlformats.org/officeDocument/2006/relationships/tags" Target="../tags/tag93.xml"/><Relationship Id="rId6" Type="http://schemas.openxmlformats.org/officeDocument/2006/relationships/slideLayout" Target="../slideLayouts/slideLayout2.xml"/><Relationship Id="rId5" Type="http://schemas.openxmlformats.org/officeDocument/2006/relationships/tags" Target="../tags/tag97.xml"/><Relationship Id="rId4" Type="http://schemas.openxmlformats.org/officeDocument/2006/relationships/tags" Target="../tags/tag96.xml"/><Relationship Id="rId9" Type="http://schemas.openxmlformats.org/officeDocument/2006/relationships/image" Target="../media/image12.em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99.xml"/><Relationship Id="rId1" Type="http://schemas.openxmlformats.org/officeDocument/2006/relationships/tags" Target="../tags/tag98.xml"/><Relationship Id="rId4" Type="http://schemas.openxmlformats.org/officeDocument/2006/relationships/notesSlide" Target="../notesSlides/notesSlide13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tags" Target="../tags/tag107.xml"/><Relationship Id="rId13" Type="http://schemas.openxmlformats.org/officeDocument/2006/relationships/tags" Target="../tags/tag112.xml"/><Relationship Id="rId18" Type="http://schemas.openxmlformats.org/officeDocument/2006/relationships/tags" Target="../tags/tag117.xml"/><Relationship Id="rId3" Type="http://schemas.openxmlformats.org/officeDocument/2006/relationships/tags" Target="../tags/tag102.xml"/><Relationship Id="rId21" Type="http://schemas.openxmlformats.org/officeDocument/2006/relationships/notesSlide" Target="../notesSlides/notesSlide14.xml"/><Relationship Id="rId7" Type="http://schemas.openxmlformats.org/officeDocument/2006/relationships/tags" Target="../tags/tag106.xml"/><Relationship Id="rId12" Type="http://schemas.openxmlformats.org/officeDocument/2006/relationships/tags" Target="../tags/tag111.xml"/><Relationship Id="rId17" Type="http://schemas.openxmlformats.org/officeDocument/2006/relationships/tags" Target="../tags/tag116.xml"/><Relationship Id="rId2" Type="http://schemas.openxmlformats.org/officeDocument/2006/relationships/tags" Target="../tags/tag101.xml"/><Relationship Id="rId16" Type="http://schemas.openxmlformats.org/officeDocument/2006/relationships/tags" Target="../tags/tag115.xml"/><Relationship Id="rId20" Type="http://schemas.openxmlformats.org/officeDocument/2006/relationships/slideLayout" Target="../slideLayouts/slideLayout2.xml"/><Relationship Id="rId1" Type="http://schemas.openxmlformats.org/officeDocument/2006/relationships/tags" Target="../tags/tag100.xml"/><Relationship Id="rId6" Type="http://schemas.openxmlformats.org/officeDocument/2006/relationships/tags" Target="../tags/tag105.xml"/><Relationship Id="rId11" Type="http://schemas.openxmlformats.org/officeDocument/2006/relationships/tags" Target="../tags/tag110.xml"/><Relationship Id="rId5" Type="http://schemas.openxmlformats.org/officeDocument/2006/relationships/tags" Target="../tags/tag104.xml"/><Relationship Id="rId15" Type="http://schemas.openxmlformats.org/officeDocument/2006/relationships/tags" Target="../tags/tag114.xml"/><Relationship Id="rId10" Type="http://schemas.openxmlformats.org/officeDocument/2006/relationships/tags" Target="../tags/tag109.xml"/><Relationship Id="rId19" Type="http://schemas.openxmlformats.org/officeDocument/2006/relationships/tags" Target="../tags/tag118.xml"/><Relationship Id="rId4" Type="http://schemas.openxmlformats.org/officeDocument/2006/relationships/tags" Target="../tags/tag103.xml"/><Relationship Id="rId9" Type="http://schemas.openxmlformats.org/officeDocument/2006/relationships/tags" Target="../tags/tag108.xml"/><Relationship Id="rId14" Type="http://schemas.openxmlformats.org/officeDocument/2006/relationships/tags" Target="../tags/tag113.xml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tags" Target="../tags/tag126.xml"/><Relationship Id="rId13" Type="http://schemas.openxmlformats.org/officeDocument/2006/relationships/tags" Target="../tags/tag131.xml"/><Relationship Id="rId18" Type="http://schemas.openxmlformats.org/officeDocument/2006/relationships/tags" Target="../tags/tag136.xml"/><Relationship Id="rId3" Type="http://schemas.openxmlformats.org/officeDocument/2006/relationships/tags" Target="../tags/tag121.xml"/><Relationship Id="rId21" Type="http://schemas.openxmlformats.org/officeDocument/2006/relationships/notesSlide" Target="../notesSlides/notesSlide15.xml"/><Relationship Id="rId7" Type="http://schemas.openxmlformats.org/officeDocument/2006/relationships/tags" Target="../tags/tag125.xml"/><Relationship Id="rId12" Type="http://schemas.openxmlformats.org/officeDocument/2006/relationships/tags" Target="../tags/tag130.xml"/><Relationship Id="rId17" Type="http://schemas.openxmlformats.org/officeDocument/2006/relationships/tags" Target="../tags/tag135.xml"/><Relationship Id="rId2" Type="http://schemas.openxmlformats.org/officeDocument/2006/relationships/tags" Target="../tags/tag120.xml"/><Relationship Id="rId16" Type="http://schemas.openxmlformats.org/officeDocument/2006/relationships/tags" Target="../tags/tag134.xml"/><Relationship Id="rId20" Type="http://schemas.openxmlformats.org/officeDocument/2006/relationships/slideLayout" Target="../slideLayouts/slideLayout2.xml"/><Relationship Id="rId1" Type="http://schemas.openxmlformats.org/officeDocument/2006/relationships/tags" Target="../tags/tag119.xml"/><Relationship Id="rId6" Type="http://schemas.openxmlformats.org/officeDocument/2006/relationships/tags" Target="../tags/tag124.xml"/><Relationship Id="rId11" Type="http://schemas.openxmlformats.org/officeDocument/2006/relationships/tags" Target="../tags/tag129.xml"/><Relationship Id="rId5" Type="http://schemas.openxmlformats.org/officeDocument/2006/relationships/tags" Target="../tags/tag123.xml"/><Relationship Id="rId15" Type="http://schemas.openxmlformats.org/officeDocument/2006/relationships/tags" Target="../tags/tag133.xml"/><Relationship Id="rId10" Type="http://schemas.openxmlformats.org/officeDocument/2006/relationships/tags" Target="../tags/tag128.xml"/><Relationship Id="rId19" Type="http://schemas.openxmlformats.org/officeDocument/2006/relationships/tags" Target="../tags/tag137.xml"/><Relationship Id="rId4" Type="http://schemas.openxmlformats.org/officeDocument/2006/relationships/tags" Target="../tags/tag122.xml"/><Relationship Id="rId9" Type="http://schemas.openxmlformats.org/officeDocument/2006/relationships/tags" Target="../tags/tag127.xml"/><Relationship Id="rId14" Type="http://schemas.openxmlformats.org/officeDocument/2006/relationships/tags" Target="../tags/tag13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39.xml"/><Relationship Id="rId1" Type="http://schemas.openxmlformats.org/officeDocument/2006/relationships/tags" Target="../tags/tag138.xml"/><Relationship Id="rId4" Type="http://schemas.openxmlformats.org/officeDocument/2006/relationships/notesSlide" Target="../notesSlides/notesSlide16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tags" Target="../tags/tag147.xml"/><Relationship Id="rId13" Type="http://schemas.openxmlformats.org/officeDocument/2006/relationships/tags" Target="../tags/tag152.xml"/><Relationship Id="rId18" Type="http://schemas.openxmlformats.org/officeDocument/2006/relationships/tags" Target="../tags/tag157.xml"/><Relationship Id="rId3" Type="http://schemas.openxmlformats.org/officeDocument/2006/relationships/tags" Target="../tags/tag142.xml"/><Relationship Id="rId21" Type="http://schemas.openxmlformats.org/officeDocument/2006/relationships/tags" Target="../tags/tag160.xml"/><Relationship Id="rId7" Type="http://schemas.openxmlformats.org/officeDocument/2006/relationships/tags" Target="../tags/tag146.xml"/><Relationship Id="rId12" Type="http://schemas.openxmlformats.org/officeDocument/2006/relationships/tags" Target="../tags/tag151.xml"/><Relationship Id="rId17" Type="http://schemas.openxmlformats.org/officeDocument/2006/relationships/tags" Target="../tags/tag156.xml"/><Relationship Id="rId2" Type="http://schemas.openxmlformats.org/officeDocument/2006/relationships/tags" Target="../tags/tag141.xml"/><Relationship Id="rId16" Type="http://schemas.openxmlformats.org/officeDocument/2006/relationships/tags" Target="../tags/tag155.xml"/><Relationship Id="rId20" Type="http://schemas.openxmlformats.org/officeDocument/2006/relationships/tags" Target="../tags/tag159.xml"/><Relationship Id="rId1" Type="http://schemas.openxmlformats.org/officeDocument/2006/relationships/tags" Target="../tags/tag140.xml"/><Relationship Id="rId6" Type="http://schemas.openxmlformats.org/officeDocument/2006/relationships/tags" Target="../tags/tag145.xml"/><Relationship Id="rId11" Type="http://schemas.openxmlformats.org/officeDocument/2006/relationships/tags" Target="../tags/tag150.xml"/><Relationship Id="rId24" Type="http://schemas.openxmlformats.org/officeDocument/2006/relationships/image" Target="../media/image13.emf"/><Relationship Id="rId5" Type="http://schemas.openxmlformats.org/officeDocument/2006/relationships/tags" Target="../tags/tag144.xml"/><Relationship Id="rId15" Type="http://schemas.openxmlformats.org/officeDocument/2006/relationships/tags" Target="../tags/tag154.xml"/><Relationship Id="rId23" Type="http://schemas.openxmlformats.org/officeDocument/2006/relationships/notesSlide" Target="../notesSlides/notesSlide17.xml"/><Relationship Id="rId10" Type="http://schemas.openxmlformats.org/officeDocument/2006/relationships/tags" Target="../tags/tag149.xml"/><Relationship Id="rId19" Type="http://schemas.openxmlformats.org/officeDocument/2006/relationships/tags" Target="../tags/tag158.xml"/><Relationship Id="rId4" Type="http://schemas.openxmlformats.org/officeDocument/2006/relationships/tags" Target="../tags/tag143.xml"/><Relationship Id="rId9" Type="http://schemas.openxmlformats.org/officeDocument/2006/relationships/tags" Target="../tags/tag148.xml"/><Relationship Id="rId14" Type="http://schemas.openxmlformats.org/officeDocument/2006/relationships/tags" Target="../tags/tag153.xml"/><Relationship Id="rId22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00" name="Rectangle 4"/>
          <p:cNvSpPr>
            <a:spLocks noGrp="1" noChangeArrowheads="1"/>
          </p:cNvSpPr>
          <p:nvPr>
            <p:ph type="ctr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Multicore &amp; Parallel Processing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3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P&amp;H Chapter 4.10-11, 7.1-6</a:t>
            </a:r>
            <a:endParaRPr lang="en-US" dirty="0"/>
          </a:p>
        </p:txBody>
      </p:sp>
      <p:pic>
        <p:nvPicPr>
          <p:cNvPr id="1026" name="CP3 Ink 0b1e9e02-266b-42a4-ad76-b1d72abe179f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7279131" y="1458560"/>
            <a:ext cx="135497" cy="118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Problem Statement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Q: </a:t>
            </a:r>
            <a:r>
              <a:rPr lang="en-US" dirty="0" smtClean="0">
                <a:solidFill>
                  <a:schemeClr val="accent1"/>
                </a:solidFill>
              </a:rPr>
              <a:t>How to improve system performance?</a:t>
            </a:r>
          </a:p>
          <a:p>
            <a:r>
              <a:rPr lang="en-US" dirty="0" smtClean="0">
                <a:sym typeface="Wingdings" pitchFamily="2" charset="2"/>
              </a:rPr>
              <a:t> Increase CPU clock rate?</a:t>
            </a:r>
          </a:p>
          <a:p>
            <a:r>
              <a:rPr lang="en-US" dirty="0" smtClean="0">
                <a:sym typeface="Wingdings" pitchFamily="2" charset="2"/>
              </a:rPr>
              <a:t>	 But I/O speeds are limited</a:t>
            </a:r>
          </a:p>
          <a:p>
            <a:r>
              <a:rPr lang="en-US" dirty="0" smtClean="0">
                <a:sym typeface="Wingdings" pitchFamily="2" charset="2"/>
              </a:rPr>
              <a:t>		Disk, Memory, Networks, etc.</a:t>
            </a:r>
          </a:p>
          <a:p>
            <a:endParaRPr lang="en-US" dirty="0" smtClean="0">
              <a:sym typeface="Wingdings" pitchFamily="2" charset="2"/>
            </a:endParaRPr>
          </a:p>
          <a:p>
            <a:r>
              <a:rPr lang="en-US" dirty="0" smtClean="0">
                <a:sym typeface="Wingdings" pitchFamily="2" charset="2"/>
              </a:rPr>
              <a:t>Recall: Amdahl’s Law</a:t>
            </a:r>
          </a:p>
          <a:p>
            <a:endParaRPr lang="en-US" dirty="0" smtClean="0">
              <a:sym typeface="Wingdings" pitchFamily="2" charset="2"/>
            </a:endParaRPr>
          </a:p>
          <a:p>
            <a:r>
              <a:rPr lang="en-US" dirty="0" smtClean="0">
                <a:sym typeface="Wingdings" pitchFamily="2" charset="2"/>
              </a:rPr>
              <a:t>Solution: </a:t>
            </a:r>
            <a:r>
              <a:rPr lang="en-US" dirty="0" smtClean="0">
                <a:solidFill>
                  <a:schemeClr val="accent1"/>
                </a:solidFill>
                <a:sym typeface="Wingdings" pitchFamily="2" charset="2"/>
              </a:rPr>
              <a:t>Parallelism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3536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Instruction-Level Parallelism (ILP)</a:t>
            </a:r>
            <a:endParaRPr lang="en-AU"/>
          </a:p>
        </p:txBody>
      </p:sp>
      <p:sp>
        <p:nvSpPr>
          <p:cNvPr id="5135363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Pipelining: execute multiple instructions in parallel</a:t>
            </a:r>
          </a:p>
          <a:p>
            <a:r>
              <a:rPr lang="en-US" dirty="0" smtClean="0"/>
              <a:t>Q: How to get more </a:t>
            </a:r>
            <a:r>
              <a:rPr lang="en-US" dirty="0" smtClean="0">
                <a:solidFill>
                  <a:schemeClr val="accent1"/>
                </a:solidFill>
              </a:rPr>
              <a:t>instruction level parallelism</a:t>
            </a:r>
            <a:r>
              <a:rPr lang="en-US" dirty="0" smtClean="0"/>
              <a:t>?</a:t>
            </a:r>
          </a:p>
          <a:p>
            <a:r>
              <a:rPr lang="en-US" dirty="0" smtClean="0"/>
              <a:t>A: Deeper pipeline</a:t>
            </a:r>
          </a:p>
          <a:p>
            <a:pPr lvl="2"/>
            <a:r>
              <a:rPr lang="en-US" dirty="0" smtClean="0"/>
              <a:t>Less work per stage </a:t>
            </a:r>
            <a:r>
              <a:rPr lang="en-US" dirty="0" smtClean="0">
                <a:sym typeface="Symbol" pitchFamily="18" charset="2"/>
              </a:rPr>
              <a:t> shorter clock cycle</a:t>
            </a:r>
          </a:p>
          <a:p>
            <a:r>
              <a:rPr lang="en-US" dirty="0" smtClean="0">
                <a:sym typeface="Symbol" pitchFamily="18" charset="2"/>
              </a:rPr>
              <a:t>A: Multiple issue pipeline</a:t>
            </a:r>
          </a:p>
          <a:p>
            <a:pPr lvl="2"/>
            <a:r>
              <a:rPr lang="en-US" dirty="0" smtClean="0">
                <a:sym typeface="Symbol" pitchFamily="18" charset="2"/>
              </a:rPr>
              <a:t>Start multiple instructions per clock cycle in duplicate stages</a:t>
            </a:r>
          </a:p>
          <a:p>
            <a:pPr lvl="2"/>
            <a:r>
              <a:rPr lang="en-US" dirty="0" smtClean="0">
                <a:sym typeface="Symbol" pitchFamily="18" charset="2"/>
              </a:rPr>
              <a:t>Example: 1GHz 4-way multiple-issue</a:t>
            </a:r>
          </a:p>
          <a:p>
            <a:pPr lvl="2">
              <a:buNone/>
            </a:pPr>
            <a:r>
              <a:rPr lang="en-US" dirty="0" smtClean="0">
                <a:sym typeface="Symbol" pitchFamily="18" charset="2"/>
              </a:rPr>
              <a:t>	Peak CPI = 0.25  </a:t>
            </a:r>
            <a:r>
              <a:rPr lang="en-US" dirty="0" smtClean="0">
                <a:sym typeface="Wingdings" pitchFamily="2" charset="2"/>
              </a:rPr>
              <a:t></a:t>
            </a:r>
            <a:r>
              <a:rPr lang="en-US" dirty="0" smtClean="0">
                <a:sym typeface="Symbol" pitchFamily="18" charset="2"/>
              </a:rPr>
              <a:t>  16 billion instructions per second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53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53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53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536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536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536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374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Static Multiple Issue</a:t>
            </a:r>
            <a:endParaRPr lang="en-AU" dirty="0"/>
          </a:p>
        </p:txBody>
      </p:sp>
      <p:sp>
        <p:nvSpPr>
          <p:cNvPr id="513741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Static Multiple Issue</a:t>
            </a:r>
          </a:p>
          <a:p>
            <a:r>
              <a:rPr lang="en-US" dirty="0" smtClean="0"/>
              <a:t>a.k.a.</a:t>
            </a:r>
            <a:r>
              <a:rPr lang="en-US" dirty="0" smtClean="0">
                <a:solidFill>
                  <a:schemeClr val="accent1"/>
                </a:solidFill>
              </a:rPr>
              <a:t> </a:t>
            </a:r>
            <a:r>
              <a:rPr lang="en-US" dirty="0" smtClean="0">
                <a:solidFill>
                  <a:schemeClr val="accent1"/>
                </a:solidFill>
                <a:sym typeface="Symbol" pitchFamily="18" charset="2"/>
              </a:rPr>
              <a:t>Very Long Instruction Word (</a:t>
            </a:r>
            <a:r>
              <a:rPr lang="en-US" dirty="0" smtClean="0">
                <a:solidFill>
                  <a:schemeClr val="accent1"/>
                </a:solidFill>
              </a:rPr>
              <a:t>VLIW)</a:t>
            </a:r>
          </a:p>
          <a:p>
            <a:r>
              <a:rPr lang="en-US" dirty="0" smtClean="0"/>
              <a:t>Compiler groups instructions to be issued together</a:t>
            </a:r>
          </a:p>
          <a:p>
            <a:pPr lvl="1"/>
            <a:r>
              <a:rPr lang="en-US" dirty="0" smtClean="0"/>
              <a:t>Packages them into “issue slots”</a:t>
            </a:r>
          </a:p>
          <a:p>
            <a:pPr lvl="1"/>
            <a:r>
              <a:rPr lang="en-US" dirty="0" smtClean="0"/>
              <a:t>Simple HW: Compiler detects and avoids hazards</a:t>
            </a:r>
          </a:p>
          <a:p>
            <a:pPr lvl="1">
              <a:buNone/>
            </a:pPr>
            <a:endParaRPr lang="en-US" dirty="0" smtClean="0"/>
          </a:p>
          <a:p>
            <a:r>
              <a:rPr lang="en-US" dirty="0" smtClean="0"/>
              <a:t>Example: Static Dual-Issue MIPS</a:t>
            </a:r>
          </a:p>
          <a:p>
            <a:pPr lvl="1"/>
            <a:r>
              <a:rPr lang="en-US" dirty="0" smtClean="0"/>
              <a:t>Instructions come in pairs (64-bit aligned)</a:t>
            </a:r>
          </a:p>
          <a:p>
            <a:pPr lvl="2"/>
            <a:r>
              <a:rPr lang="en-US" dirty="0" smtClean="0"/>
              <a:t>One ALU/branch instruction (or nop)</a:t>
            </a:r>
          </a:p>
          <a:p>
            <a:pPr lvl="2"/>
            <a:r>
              <a:rPr lang="en-US" dirty="0" smtClean="0"/>
              <a:t>One load/store instruction (or nop)</a:t>
            </a:r>
          </a:p>
          <a:p>
            <a:pPr lvl="1"/>
            <a:endParaRPr lang="en-US" dirty="0" smtClean="0"/>
          </a:p>
        </p:txBody>
      </p:sp>
      <p:pic>
        <p:nvPicPr>
          <p:cNvPr id="2050" name="CP3 Ink 46fa4c2c-46bf-42c6-8bed-c0e28de8d086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46296" y="821804"/>
            <a:ext cx="8146767" cy="59538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4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41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41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41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4765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Scheduling Example</a:t>
            </a:r>
            <a:endParaRPr lang="en-AU"/>
          </a:p>
        </p:txBody>
      </p:sp>
      <p:sp>
        <p:nvSpPr>
          <p:cNvPr id="514765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>
          <a:xfrm>
            <a:off x="228600" y="304800"/>
            <a:ext cx="8686800" cy="762000"/>
          </a:xfrm>
        </p:spPr>
        <p:txBody>
          <a:bodyPr/>
          <a:lstStyle/>
          <a:p>
            <a:r>
              <a:rPr lang="en-US" dirty="0" smtClean="0"/>
              <a:t>Compiler scheduling for dual-issue MIPS…</a:t>
            </a:r>
            <a:endParaRPr lang="en-AU" dirty="0"/>
          </a:p>
        </p:txBody>
      </p:sp>
      <p:sp>
        <p:nvSpPr>
          <p:cNvPr id="5147652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304800" y="898525"/>
            <a:ext cx="8839200" cy="47089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>
              <a:tabLst>
                <a:tab pos="687388" algn="l"/>
              </a:tabLst>
            </a:pP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TOP: 	lw   </a:t>
            </a:r>
            <a:r>
              <a:rPr lang="en-AU" sz="2000" dirty="0">
                <a:solidFill>
                  <a:schemeClr val="bg1"/>
                </a:solidFill>
                <a:latin typeface="Consolas" pitchFamily="49" charset="0"/>
              </a:rPr>
              <a:t>$t0, 0($s1)     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	# </a:t>
            </a:r>
            <a:r>
              <a:rPr lang="en-AU" sz="2000" dirty="0">
                <a:solidFill>
                  <a:schemeClr val="bg1"/>
                </a:solidFill>
                <a:latin typeface="Consolas" pitchFamily="49" charset="0"/>
              </a:rPr>
              <a:t>$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t0 = A[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i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]</a:t>
            </a:r>
          </a:p>
          <a:p>
            <a:pPr>
              <a:tabLst>
                <a:tab pos="687388" algn="l"/>
              </a:tabLst>
            </a:pP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	 	lw   $t1, 4($s1)		# $t1 = A[i+1]</a:t>
            </a:r>
            <a:b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		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addu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$t0, $t0, $s2   	# add $s2</a:t>
            </a:r>
            <a:b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		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addu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$t1, $t1, $s2   	# add $s2</a:t>
            </a:r>
            <a:b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	 	sw   $t0, 0($s1)     	# store A[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i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]</a:t>
            </a:r>
            <a:b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		sw   $t1, 4($s1)     	# store A[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i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]</a:t>
            </a:r>
            <a:b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    	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addi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</a:t>
            </a:r>
            <a:r>
              <a:rPr lang="en-AU" sz="2000" dirty="0">
                <a:solidFill>
                  <a:schemeClr val="bg1"/>
                </a:solidFill>
                <a:latin typeface="Consolas" pitchFamily="49" charset="0"/>
              </a:rPr>
              <a:t>$s1, $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s1, +8  		# increment </a:t>
            </a:r>
            <a:r>
              <a:rPr lang="en-AU" sz="2000" dirty="0">
                <a:solidFill>
                  <a:schemeClr val="bg1"/>
                </a:solidFill>
                <a:latin typeface="Consolas" pitchFamily="49" charset="0"/>
              </a:rPr>
              <a:t>pointer</a:t>
            </a:r>
            <a:br>
              <a:rPr lang="en-AU" sz="2000" dirty="0">
                <a:solidFill>
                  <a:schemeClr val="bg1"/>
                </a:solidFill>
                <a:latin typeface="Consolas" pitchFamily="49" charset="0"/>
              </a:rPr>
            </a:br>
            <a:r>
              <a:rPr lang="en-AU" sz="2000" dirty="0">
                <a:solidFill>
                  <a:schemeClr val="bg1"/>
                </a:solidFill>
                <a:latin typeface="Consolas" pitchFamily="49" charset="0"/>
              </a:rPr>
              <a:t>     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bne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 </a:t>
            </a:r>
            <a:r>
              <a:rPr lang="en-AU" sz="2000" dirty="0">
                <a:solidFill>
                  <a:schemeClr val="bg1"/>
                </a:solidFill>
                <a:latin typeface="Consolas" pitchFamily="49" charset="0"/>
              </a:rPr>
              <a:t>$s1, 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$s3, TOP		# continue if $s1!=end</a:t>
            </a:r>
          </a:p>
          <a:p>
            <a:pPr>
              <a:tabLst>
                <a:tab pos="687388" algn="l"/>
              </a:tabLst>
            </a:pPr>
            <a:endParaRPr lang="en-AU" sz="2000" dirty="0" smtClean="0">
              <a:solidFill>
                <a:schemeClr val="bg1"/>
              </a:solidFill>
              <a:latin typeface="Consolas" pitchFamily="49" charset="0"/>
            </a:endParaRPr>
          </a:p>
          <a:p>
            <a:pPr>
              <a:tabLst>
                <a:tab pos="742950" algn="l"/>
                <a:tab pos="3946525" algn="l"/>
                <a:tab pos="6745288" algn="l"/>
              </a:tabLst>
            </a:pP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AU" sz="2000" dirty="0" smtClean="0">
                <a:solidFill>
                  <a:schemeClr val="accent1"/>
                </a:solidFill>
                <a:latin typeface="Consolas" pitchFamily="49" charset="0"/>
              </a:rPr>
              <a:t>ALU/branch slot	Load/store slot	cycle</a:t>
            </a:r>
          </a:p>
          <a:p>
            <a:pPr>
              <a:tabLst>
                <a:tab pos="742950" algn="l"/>
                <a:tab pos="3946525" algn="l"/>
                <a:tab pos="6970713" algn="l"/>
              </a:tabLst>
            </a:pP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TOP:	nop	lw $t0, 0($s1)	1</a:t>
            </a:r>
          </a:p>
          <a:p>
            <a:pPr>
              <a:tabLst>
                <a:tab pos="742950" algn="l"/>
                <a:tab pos="3946525" algn="l"/>
                <a:tab pos="6970713" algn="l"/>
              </a:tabLst>
            </a:pP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addu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$s1, $s1, +8	lw   $t1, 4($s1)	2</a:t>
            </a:r>
          </a:p>
          <a:p>
            <a:pPr lvl="0">
              <a:tabLst>
                <a:tab pos="742950" algn="l"/>
                <a:tab pos="3946525" algn="l"/>
                <a:tab pos="6970713" algn="l"/>
              </a:tabLst>
            </a:pP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addu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$t0, $t0, $s2	nop	3</a:t>
            </a:r>
          </a:p>
          <a:p>
            <a:pPr lvl="0">
              <a:tabLst>
                <a:tab pos="742950" algn="l"/>
                <a:tab pos="3946525" algn="l"/>
                <a:tab pos="6970713" algn="l"/>
              </a:tabLst>
            </a:pP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addu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$t1, $t1, $s2	sw   $t0, -8($s1)	4</a:t>
            </a:r>
          </a:p>
          <a:p>
            <a:pPr lvl="0">
              <a:tabLst>
                <a:tab pos="742950" algn="l"/>
                <a:tab pos="3946525" algn="l"/>
                <a:tab pos="6970713" algn="l"/>
              </a:tabLst>
            </a:pP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AU" sz="2000" dirty="0" err="1" smtClean="0">
                <a:solidFill>
                  <a:schemeClr val="bg1"/>
                </a:solidFill>
                <a:latin typeface="Consolas" pitchFamily="49" charset="0"/>
              </a:rPr>
              <a:t>bne</a:t>
            </a:r>
            <a:r>
              <a:rPr lang="en-AU" sz="2000" dirty="0" smtClean="0">
                <a:solidFill>
                  <a:schemeClr val="bg1"/>
                </a:solidFill>
                <a:latin typeface="Consolas" pitchFamily="49" charset="0"/>
              </a:rPr>
              <a:t>  $s1, $s3, TOP	sw   $t1, -4($s1)	5</a:t>
            </a:r>
          </a:p>
        </p:txBody>
      </p:sp>
      <p:pic>
        <p:nvPicPr>
          <p:cNvPr id="3074" name="CP3 Ink 6c6aae65-2753-460e-9cf2-5b0edc22fc2a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872673" y="1040342"/>
            <a:ext cx="5267452" cy="46345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4765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4765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4765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4765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4765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374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Dynamic Multiple Issue</a:t>
            </a:r>
            <a:endParaRPr lang="en-AU" dirty="0"/>
          </a:p>
        </p:txBody>
      </p:sp>
      <p:sp>
        <p:nvSpPr>
          <p:cNvPr id="513741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Dynamic Multiple Issue</a:t>
            </a:r>
          </a:p>
          <a:p>
            <a:r>
              <a:rPr lang="en-US" dirty="0" smtClean="0"/>
              <a:t>a.k.a. </a:t>
            </a:r>
            <a:r>
              <a:rPr lang="en-US" dirty="0" err="1" smtClean="0">
                <a:solidFill>
                  <a:schemeClr val="accent1"/>
                </a:solidFill>
              </a:rPr>
              <a:t>SuperScalar</a:t>
            </a:r>
            <a:r>
              <a:rPr lang="en-US" dirty="0" smtClean="0">
                <a:solidFill>
                  <a:schemeClr val="accent1"/>
                </a:solidFill>
              </a:rPr>
              <a:t> Processor</a:t>
            </a:r>
          </a:p>
          <a:p>
            <a:pPr lvl="1"/>
            <a:r>
              <a:rPr lang="en-US" dirty="0" smtClean="0"/>
              <a:t>CPU examines instruction stream and chooses multiple instructions to issue each cycle</a:t>
            </a:r>
          </a:p>
          <a:p>
            <a:pPr lvl="1"/>
            <a:r>
              <a:rPr lang="en-US" dirty="0" smtClean="0"/>
              <a:t>Compiler can help by reordering instructions….</a:t>
            </a:r>
          </a:p>
          <a:p>
            <a:pPr lvl="1"/>
            <a:r>
              <a:rPr lang="en-US" dirty="0" smtClean="0"/>
              <a:t>… but CPU is responsible for resolving hazards</a:t>
            </a:r>
          </a:p>
          <a:p>
            <a:r>
              <a:rPr lang="en-US" dirty="0" smtClean="0"/>
              <a:t>Even better: </a:t>
            </a:r>
            <a:r>
              <a:rPr lang="en-US" dirty="0" smtClean="0">
                <a:solidFill>
                  <a:schemeClr val="accent1"/>
                </a:solidFill>
              </a:rPr>
              <a:t>Speculation</a:t>
            </a:r>
            <a:r>
              <a:rPr lang="en-US" dirty="0" smtClean="0"/>
              <a:t>/</a:t>
            </a:r>
            <a:r>
              <a:rPr lang="en-US" dirty="0" smtClean="0">
                <a:solidFill>
                  <a:schemeClr val="accent1"/>
                </a:solidFill>
              </a:rPr>
              <a:t>Out-of-order Execution</a:t>
            </a:r>
          </a:p>
          <a:p>
            <a:pPr lvl="1"/>
            <a:r>
              <a:rPr lang="en-US" dirty="0" smtClean="0"/>
              <a:t>Guess results of branches, loads, etc.</a:t>
            </a:r>
          </a:p>
          <a:p>
            <a:pPr lvl="1"/>
            <a:r>
              <a:rPr lang="en-US" dirty="0" smtClean="0"/>
              <a:t>Execute instructions as early as possible</a:t>
            </a:r>
          </a:p>
          <a:p>
            <a:pPr lvl="1"/>
            <a:r>
              <a:rPr lang="en-US" dirty="0" smtClean="0"/>
              <a:t>Roll back if guesses were wrong</a:t>
            </a:r>
          </a:p>
          <a:p>
            <a:pPr lvl="1"/>
            <a:r>
              <a:rPr lang="en-US" dirty="0" smtClean="0"/>
              <a:t>Don’t commit results until all previous </a:t>
            </a:r>
            <a:r>
              <a:rPr lang="en-US" dirty="0" err="1" smtClean="0"/>
              <a:t>insts</a:t>
            </a:r>
            <a:r>
              <a:rPr lang="en-US" dirty="0" smtClean="0"/>
              <a:t>. are retired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4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4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41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41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41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5584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Does Multiple Issue Work?</a:t>
            </a:r>
            <a:endParaRPr lang="en-AU"/>
          </a:p>
        </p:txBody>
      </p:sp>
      <p:sp>
        <p:nvSpPr>
          <p:cNvPr id="5155843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Q: Does multiple issue / ILP work?</a:t>
            </a:r>
          </a:p>
          <a:p>
            <a:r>
              <a:rPr lang="en-US" dirty="0" smtClean="0"/>
              <a:t>A: Kind of… but not as much as we’d like</a:t>
            </a:r>
          </a:p>
          <a:p>
            <a:r>
              <a:rPr lang="en-US" dirty="0" smtClean="0"/>
              <a:t>Limiting factors?</a:t>
            </a:r>
          </a:p>
          <a:p>
            <a:pPr lvl="1"/>
            <a:r>
              <a:rPr lang="en-US" dirty="0" smtClean="0"/>
              <a:t>Programs dependencies</a:t>
            </a:r>
          </a:p>
          <a:p>
            <a:pPr lvl="1"/>
            <a:r>
              <a:rPr lang="en-US" dirty="0" smtClean="0"/>
              <a:t>Hard to detect dependencies </a:t>
            </a:r>
            <a:r>
              <a:rPr lang="en-US" dirty="0" smtClean="0">
                <a:sym typeface="Wingdings" pitchFamily="2" charset="2"/>
              </a:rPr>
              <a:t> be conservative</a:t>
            </a:r>
            <a:endParaRPr lang="en-US" dirty="0" smtClean="0"/>
          </a:p>
          <a:p>
            <a:pPr lvl="2"/>
            <a:r>
              <a:rPr lang="en-US" dirty="0" smtClean="0"/>
              <a:t>e.g. Pointer Aliasing: A[0] += 1; B[0] *= 2;</a:t>
            </a:r>
          </a:p>
          <a:p>
            <a:pPr lvl="1"/>
            <a:r>
              <a:rPr lang="en-US" dirty="0" smtClean="0"/>
              <a:t>Hard to expose parallelism</a:t>
            </a:r>
          </a:p>
          <a:p>
            <a:pPr lvl="2"/>
            <a:r>
              <a:rPr lang="en-US" dirty="0" smtClean="0"/>
              <a:t>Can only issue a few instructions ahead of PC</a:t>
            </a:r>
          </a:p>
          <a:p>
            <a:pPr lvl="1"/>
            <a:r>
              <a:rPr lang="en-US" dirty="0" smtClean="0"/>
              <a:t>Structural limits</a:t>
            </a:r>
          </a:p>
          <a:p>
            <a:pPr lvl="2"/>
            <a:r>
              <a:rPr lang="en-US" dirty="0" smtClean="0"/>
              <a:t>Memory delays and limited bandwidth</a:t>
            </a:r>
          </a:p>
          <a:p>
            <a:pPr lvl="1"/>
            <a:r>
              <a:rPr lang="en-US" dirty="0" smtClean="0"/>
              <a:t>Hard to keep pipelines full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584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5789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AU" smtClean="0"/>
              <a:t>Power Efficiency</a:t>
            </a:r>
            <a:endParaRPr lang="en-AU"/>
          </a:p>
        </p:txBody>
      </p:sp>
      <p:sp>
        <p:nvSpPr>
          <p:cNvPr id="515789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>
          <a:xfrm>
            <a:off x="228600" y="304800"/>
            <a:ext cx="8686800" cy="1905000"/>
          </a:xfrm>
        </p:spPr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Q: Does multiple issue / ILP cost much?</a:t>
            </a:r>
          </a:p>
          <a:p>
            <a:r>
              <a:rPr lang="en-AU" dirty="0" smtClean="0"/>
              <a:t>A: Yes.</a:t>
            </a:r>
          </a:p>
          <a:p>
            <a:r>
              <a:rPr lang="en-AU" dirty="0" smtClean="0">
                <a:sym typeface="Wingdings" pitchFamily="2" charset="2"/>
              </a:rPr>
              <a:t> </a:t>
            </a:r>
            <a:r>
              <a:rPr lang="en-AU" dirty="0" smtClean="0"/>
              <a:t>Dynamic issue and speculation requires power</a:t>
            </a:r>
          </a:p>
        </p:txBody>
      </p:sp>
      <p:graphicFrame>
        <p:nvGraphicFramePr>
          <p:cNvPr id="5157892" name="Group 4"/>
          <p:cNvGraphicFramePr>
            <a:graphicFrameLocks noGrp="1"/>
          </p:cNvGraphicFramePr>
          <p:nvPr>
            <p:custDataLst>
              <p:tags r:id="rId3"/>
            </p:custDataLst>
          </p:nvPr>
        </p:nvGraphicFramePr>
        <p:xfrm>
          <a:off x="152401" y="1981200"/>
          <a:ext cx="8839199" cy="2834640"/>
        </p:xfrm>
        <a:graphic>
          <a:graphicData uri="http://schemas.openxmlformats.org/drawingml/2006/table">
            <a:tbl>
              <a:tblPr/>
              <a:tblGrid>
                <a:gridCol w="1600199"/>
                <a:gridCol w="762000"/>
                <a:gridCol w="1295400"/>
                <a:gridCol w="1005587"/>
                <a:gridCol w="929902"/>
                <a:gridCol w="1493511"/>
                <a:gridCol w="838200"/>
                <a:gridCol w="914400"/>
              </a:tblGrid>
              <a:tr h="384175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1"/>
                          </a:solidFill>
                          <a:effectLst/>
                          <a:latin typeface="Helvetica" pitchFamily="34" charset="0"/>
                        </a:rPr>
                        <a:t>CPU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1"/>
                          </a:solidFill>
                          <a:effectLst/>
                          <a:latin typeface="Helvetica" pitchFamily="34" charset="0"/>
                        </a:rPr>
                        <a:t>Year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1"/>
                          </a:solidFill>
                          <a:effectLst/>
                          <a:latin typeface="Helvetica" pitchFamily="34" charset="0"/>
                        </a:rPr>
                        <a:t>Clock Rate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1"/>
                          </a:solidFill>
                          <a:effectLst/>
                          <a:latin typeface="Helvetica" pitchFamily="34" charset="0"/>
                        </a:rPr>
                        <a:t>Pipeline Stages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1"/>
                          </a:solidFill>
                          <a:effectLst/>
                          <a:latin typeface="Helvetica" pitchFamily="34" charset="0"/>
                        </a:rPr>
                        <a:t>Issue width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1"/>
                          </a:solidFill>
                          <a:effectLst/>
                          <a:latin typeface="Helvetica" pitchFamily="34" charset="0"/>
                        </a:rPr>
                        <a:t>Out-of-order/ Speculation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1"/>
                          </a:solidFill>
                          <a:effectLst/>
                          <a:latin typeface="Helvetica" pitchFamily="34" charset="0"/>
                        </a:rPr>
                        <a:t>Cores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1"/>
                          </a:solidFill>
                          <a:effectLst/>
                          <a:latin typeface="Helvetica" pitchFamily="34" charset="0"/>
                        </a:rPr>
                        <a:t>Power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5438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i486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1989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25MHz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No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5W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3850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Pentium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1993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66MHz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No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10W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5438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Pentium Pro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1997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200MHz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Yes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29W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2263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P4 Willamette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2001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2000MHz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Yes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75W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2263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UltraSparc</a:t>
                      </a: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 III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2003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1950MHz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No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90W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3850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P4 Prescott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2004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3600MHz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31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Yes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103W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7" name="Rectangle 6"/>
          <p:cNvSpPr/>
          <p:nvPr>
            <p:custDataLst>
              <p:tags r:id="rId4"/>
            </p:custDataLst>
          </p:nvPr>
        </p:nvSpPr>
        <p:spPr>
          <a:xfrm>
            <a:off x="685800" y="5715000"/>
            <a:ext cx="7026282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AU" sz="3200" dirty="0" smtClean="0">
                <a:solidFill>
                  <a:schemeClr val="bg1"/>
                </a:solidFill>
                <a:sym typeface="Wingdings" pitchFamily="2" charset="2"/>
              </a:rPr>
              <a:t> </a:t>
            </a:r>
            <a:r>
              <a:rPr lang="en-AU" sz="3200" dirty="0" smtClean="0">
                <a:solidFill>
                  <a:schemeClr val="bg1"/>
                </a:solidFill>
              </a:rPr>
              <a:t>Multiple simpler cores may be better?</a:t>
            </a:r>
            <a:endParaRPr lang="en-AU" sz="3200" dirty="0">
              <a:solidFill>
                <a:schemeClr val="bg1"/>
              </a:solidFill>
            </a:endParaRPr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custDataLst>
              <p:tags r:id="rId5"/>
            </p:custDataLst>
          </p:nvPr>
        </p:nvGraphicFramePr>
        <p:xfrm>
          <a:off x="152400" y="4800600"/>
          <a:ext cx="8839199" cy="731520"/>
        </p:xfrm>
        <a:graphic>
          <a:graphicData uri="http://schemas.openxmlformats.org/drawingml/2006/table">
            <a:tbl>
              <a:tblPr/>
              <a:tblGrid>
                <a:gridCol w="1600199"/>
                <a:gridCol w="762000"/>
                <a:gridCol w="1295400"/>
                <a:gridCol w="1005587"/>
                <a:gridCol w="929902"/>
                <a:gridCol w="1493511"/>
                <a:gridCol w="838200"/>
                <a:gridCol w="914400"/>
              </a:tblGrid>
              <a:tr h="323850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Core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2006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2930MHz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4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Yes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75W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3850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UltraSparc</a:t>
                      </a: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 T1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2005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1200MHz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1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No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A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Helvetica" pitchFamily="34" charset="0"/>
                        </a:rPr>
                        <a:t>70W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pic>
        <p:nvPicPr>
          <p:cNvPr id="4098" name="CP3 Ink e01087e1-07aa-4077-91c0-1bc0a9e1e116"/>
          <p:cNvPicPr>
            <a:picLocks noChangeAspect="1" noChangeArrowheads="1"/>
          </p:cNvPicPr>
          <p:nvPr>
            <p:custDataLst>
              <p:tags r:id="rId6"/>
            </p:custDataLst>
          </p:nvPr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3996685" y="2432822"/>
            <a:ext cx="5047269" cy="32137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789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78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78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9405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Moore’s Law</a:t>
            </a:r>
            <a:endParaRPr lang="en-US"/>
          </a:p>
        </p:txBody>
      </p:sp>
      <p:pic>
        <p:nvPicPr>
          <p:cNvPr id="4994052" name="Picture 4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20" cstate="print"/>
          <a:srcRect l="19218" t="28504" r="32813" b="15264"/>
          <a:stretch>
            <a:fillRect/>
          </a:stretch>
        </p:blipFill>
        <p:spPr bwMode="auto">
          <a:xfrm>
            <a:off x="76201" y="76199"/>
            <a:ext cx="8991600" cy="6587905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</p:pic>
      <p:sp>
        <p:nvSpPr>
          <p:cNvPr id="10" name="Rectangle 9"/>
          <p:cNvSpPr/>
          <p:nvPr>
            <p:custDataLst>
              <p:tags r:id="rId3"/>
            </p:custDataLst>
          </p:nvPr>
        </p:nvSpPr>
        <p:spPr>
          <a:xfrm>
            <a:off x="4343400" y="2895600"/>
            <a:ext cx="5334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486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11" name="Rectangle 10"/>
          <p:cNvSpPr/>
          <p:nvPr>
            <p:custDataLst>
              <p:tags r:id="rId4"/>
            </p:custDataLst>
          </p:nvPr>
        </p:nvSpPr>
        <p:spPr>
          <a:xfrm>
            <a:off x="3429000" y="3733800"/>
            <a:ext cx="5334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286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12" name="Rectangle 11"/>
          <p:cNvSpPr/>
          <p:nvPr>
            <p:custDataLst>
              <p:tags r:id="rId5"/>
            </p:custDataLst>
          </p:nvPr>
        </p:nvSpPr>
        <p:spPr>
          <a:xfrm>
            <a:off x="3684234" y="4446234"/>
            <a:ext cx="6096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8088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13" name="Rectangle 12"/>
          <p:cNvSpPr/>
          <p:nvPr>
            <p:custDataLst>
              <p:tags r:id="rId6"/>
            </p:custDataLst>
          </p:nvPr>
        </p:nvSpPr>
        <p:spPr>
          <a:xfrm>
            <a:off x="3048000" y="5029200"/>
            <a:ext cx="6096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8080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14" name="Rectangle 13"/>
          <p:cNvSpPr/>
          <p:nvPr>
            <p:custDataLst>
              <p:tags r:id="rId7"/>
            </p:custDataLst>
          </p:nvPr>
        </p:nvSpPr>
        <p:spPr>
          <a:xfrm>
            <a:off x="2743200" y="5334000"/>
            <a:ext cx="645112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8008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15" name="Rectangle 14"/>
          <p:cNvSpPr/>
          <p:nvPr>
            <p:custDataLst>
              <p:tags r:id="rId8"/>
            </p:custDataLst>
          </p:nvPr>
        </p:nvSpPr>
        <p:spPr>
          <a:xfrm>
            <a:off x="1828800" y="5334000"/>
            <a:ext cx="6096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4004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16" name="Rectangle 15"/>
          <p:cNvSpPr/>
          <p:nvPr>
            <p:custDataLst>
              <p:tags r:id="rId9"/>
            </p:custDataLst>
          </p:nvPr>
        </p:nvSpPr>
        <p:spPr>
          <a:xfrm>
            <a:off x="3810000" y="3429000"/>
            <a:ext cx="5334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386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17" name="Rectangle 16"/>
          <p:cNvSpPr/>
          <p:nvPr>
            <p:custDataLst>
              <p:tags r:id="rId10"/>
            </p:custDataLst>
          </p:nvPr>
        </p:nvSpPr>
        <p:spPr>
          <a:xfrm>
            <a:off x="5562600" y="2743200"/>
            <a:ext cx="1143000" cy="4572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Pentium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18" name="Rectangle 17"/>
          <p:cNvSpPr/>
          <p:nvPr>
            <p:custDataLst>
              <p:tags r:id="rId11"/>
            </p:custDataLst>
          </p:nvPr>
        </p:nvSpPr>
        <p:spPr>
          <a:xfrm>
            <a:off x="7579312" y="1600200"/>
            <a:ext cx="9144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Atom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19" name="Rectangle 18"/>
          <p:cNvSpPr/>
          <p:nvPr>
            <p:custDataLst>
              <p:tags r:id="rId12"/>
            </p:custDataLst>
          </p:nvPr>
        </p:nvSpPr>
        <p:spPr>
          <a:xfrm>
            <a:off x="5947302" y="1591322"/>
            <a:ext cx="407634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P4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20" name="Rectangle 19"/>
          <p:cNvSpPr/>
          <p:nvPr>
            <p:custDataLst>
              <p:tags r:id="rId13"/>
            </p:custDataLst>
          </p:nvPr>
        </p:nvSpPr>
        <p:spPr>
          <a:xfrm>
            <a:off x="5410200" y="1143000"/>
            <a:ext cx="13716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Itanium 2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21" name="Rectangle 20"/>
          <p:cNvSpPr/>
          <p:nvPr>
            <p:custDataLst>
              <p:tags r:id="rId14"/>
            </p:custDataLst>
          </p:nvPr>
        </p:nvSpPr>
        <p:spPr>
          <a:xfrm>
            <a:off x="6907566" y="1353844"/>
            <a:ext cx="4572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K8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22" name="Rectangle 21"/>
          <p:cNvSpPr/>
          <p:nvPr>
            <p:custDataLst>
              <p:tags r:id="rId15"/>
            </p:custDataLst>
          </p:nvPr>
        </p:nvSpPr>
        <p:spPr>
          <a:xfrm>
            <a:off x="7467600" y="762000"/>
            <a:ext cx="5334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K10</a:t>
            </a:r>
            <a:endParaRPr lang="en-US" sz="2800" b="1" dirty="0">
              <a:solidFill>
                <a:schemeClr val="tx1"/>
              </a:solidFill>
            </a:endParaRPr>
          </a:p>
        </p:txBody>
      </p:sp>
      <p:sp>
        <p:nvSpPr>
          <p:cNvPr id="23" name="Rectangle 22"/>
          <p:cNvSpPr/>
          <p:nvPr>
            <p:custDataLst>
              <p:tags r:id="rId16"/>
            </p:custDataLst>
          </p:nvPr>
        </p:nvSpPr>
        <p:spPr>
          <a:xfrm>
            <a:off x="4191000" y="228600"/>
            <a:ext cx="2971800" cy="304800"/>
          </a:xfrm>
          <a:prstGeom prst="rect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US" sz="2800" b="1" dirty="0" smtClean="0">
                <a:solidFill>
                  <a:schemeClr val="tx1"/>
                </a:solidFill>
              </a:rPr>
              <a:t>Dual-core Itanium 2</a:t>
            </a:r>
            <a:endParaRPr lang="en-US" sz="2800" b="1" dirty="0">
              <a:solidFill>
                <a:schemeClr val="tx1"/>
              </a:solidFill>
            </a:endParaRPr>
          </a:p>
        </p:txBody>
      </p:sp>
      <p:pic>
        <p:nvPicPr>
          <p:cNvPr id="5122" name="CP3 Ink 8f5c21ec-9c53-403d-9ea5-b95ad4c9ac5b"/>
          <p:cNvPicPr>
            <a:picLocks noChangeAspect="1" noChangeArrowheads="1"/>
          </p:cNvPicPr>
          <p:nvPr>
            <p:custDataLst>
              <p:tags r:id="rId17"/>
            </p:custDataLst>
          </p:nvPr>
        </p:nvPicPr>
        <p:blipFill>
          <a:blip r:embed="rId21" cstate="print"/>
          <a:srcRect/>
          <a:stretch>
            <a:fillRect/>
          </a:stretch>
        </p:blipFill>
        <p:spPr bwMode="auto">
          <a:xfrm>
            <a:off x="458536" y="591314"/>
            <a:ext cx="7553967" cy="50573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0429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Why Multicore?</a:t>
            </a:r>
            <a:endParaRPr lang="en-US"/>
          </a:p>
        </p:txBody>
      </p:sp>
      <p:sp>
        <p:nvSpPr>
          <p:cNvPr id="500429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Moore’s law</a:t>
            </a:r>
          </a:p>
          <a:p>
            <a:pPr lvl="1"/>
            <a:r>
              <a:rPr lang="en-US" dirty="0" smtClean="0"/>
              <a:t>A law about transistors</a:t>
            </a:r>
          </a:p>
          <a:p>
            <a:pPr lvl="1"/>
            <a:r>
              <a:rPr lang="en-US" dirty="0" smtClean="0"/>
              <a:t>Smaller means more transistors per die</a:t>
            </a:r>
          </a:p>
          <a:p>
            <a:pPr lvl="1"/>
            <a:r>
              <a:rPr lang="en-US" dirty="0" smtClean="0"/>
              <a:t>And smaller means faster too</a:t>
            </a:r>
          </a:p>
          <a:p>
            <a:endParaRPr lang="en-US" dirty="0" smtClean="0"/>
          </a:p>
          <a:p>
            <a:r>
              <a:rPr lang="en-US" dirty="0" smtClean="0"/>
              <a:t>But: Power consumption growing too…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0429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Power Limits</a:t>
            </a:r>
            <a:endParaRPr lang="en-US" dirty="0"/>
          </a:p>
        </p:txBody>
      </p:sp>
      <p:pic>
        <p:nvPicPr>
          <p:cNvPr id="4998148" name="Picture 4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6" cstate="print"/>
          <a:srcRect l="4669" r="8931" b="11635"/>
          <a:stretch>
            <a:fillRect/>
          </a:stretch>
        </p:blipFill>
        <p:spPr bwMode="auto">
          <a:xfrm>
            <a:off x="21478" y="685800"/>
            <a:ext cx="9046322" cy="5643563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</p:pic>
      <p:pic>
        <p:nvPicPr>
          <p:cNvPr id="6146" name="CP3 Ink a38fa1a1-8d90-4306-af43-e38de04ef74a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1337588" y="3458262"/>
            <a:ext cx="4488344" cy="6089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0429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Power Wall</a:t>
            </a:r>
            <a:endParaRPr lang="en-US" dirty="0"/>
          </a:p>
        </p:txBody>
      </p:sp>
      <p:sp>
        <p:nvSpPr>
          <p:cNvPr id="500429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AU" dirty="0" smtClean="0"/>
              <a:t>Power = capacitance * voltage</a:t>
            </a:r>
            <a:r>
              <a:rPr lang="en-AU" baseline="30000" dirty="0" smtClean="0"/>
              <a:t>2</a:t>
            </a:r>
            <a:r>
              <a:rPr lang="en-AU" dirty="0" smtClean="0"/>
              <a:t> * frequency </a:t>
            </a:r>
          </a:p>
          <a:p>
            <a:r>
              <a:rPr lang="en-AU" dirty="0" smtClean="0"/>
              <a:t>In practice: Power ~ voltage</a:t>
            </a:r>
            <a:r>
              <a:rPr lang="en-AU" baseline="30000" dirty="0" smtClean="0"/>
              <a:t>3</a:t>
            </a:r>
          </a:p>
          <a:p>
            <a:endParaRPr lang="en-AU" dirty="0" smtClean="0"/>
          </a:p>
          <a:p>
            <a:r>
              <a:rPr lang="en-AU" dirty="0" smtClean="0"/>
              <a:t>Reducing voltage helps (a lot)</a:t>
            </a:r>
          </a:p>
          <a:p>
            <a:r>
              <a:rPr lang="en-AU" dirty="0" smtClean="0"/>
              <a:t>... so does reducing clock speed</a:t>
            </a:r>
          </a:p>
          <a:p>
            <a:r>
              <a:rPr lang="en-AU" dirty="0" smtClean="0"/>
              <a:t>Better cooling helps</a:t>
            </a:r>
          </a:p>
          <a:p>
            <a:endParaRPr lang="en-AU" dirty="0" smtClean="0"/>
          </a:p>
          <a:p>
            <a:r>
              <a:rPr lang="en-AU" dirty="0" smtClean="0"/>
              <a:t>The </a:t>
            </a:r>
            <a:r>
              <a:rPr lang="en-AU" dirty="0" smtClean="0">
                <a:solidFill>
                  <a:schemeClr val="accent1"/>
                </a:solidFill>
              </a:rPr>
              <a:t>power wall</a:t>
            </a:r>
          </a:p>
          <a:p>
            <a:pPr lvl="1"/>
            <a:r>
              <a:rPr lang="en-AU" dirty="0" smtClean="0"/>
              <a:t>We can’t reduce voltage further</a:t>
            </a:r>
          </a:p>
          <a:p>
            <a:pPr lvl="1"/>
            <a:r>
              <a:rPr lang="en-AU" dirty="0" smtClean="0"/>
              <a:t>We can’t remove more heat</a:t>
            </a:r>
          </a:p>
        </p:txBody>
      </p:sp>
      <p:pic>
        <p:nvPicPr>
          <p:cNvPr id="7170" name="CP3 Ink c82736dc-d692-4ea1-8802-a70a4c2dfd87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983531" y="185028"/>
            <a:ext cx="3336617" cy="27739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042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042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0429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042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0429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042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838200"/>
          </a:xfrm>
        </p:spPr>
        <p:txBody>
          <a:bodyPr/>
          <a:lstStyle/>
          <a:p>
            <a:r>
              <a:rPr lang="en-US" dirty="0" smtClean="0"/>
              <a:t>Why Multicore? </a:t>
            </a:r>
            <a:endParaRPr lang="en-US" dirty="0"/>
          </a:p>
        </p:txBody>
      </p:sp>
      <p:sp>
        <p:nvSpPr>
          <p:cNvPr id="4" name="Rectangle 3"/>
          <p:cNvSpPr/>
          <p:nvPr>
            <p:custDataLst>
              <p:tags r:id="rId3"/>
            </p:custDataLst>
          </p:nvPr>
        </p:nvSpPr>
        <p:spPr>
          <a:xfrm>
            <a:off x="2209800" y="2667000"/>
            <a:ext cx="1828800" cy="533400"/>
          </a:xfrm>
          <a:prstGeom prst="rect">
            <a:avLst/>
          </a:prstGeom>
          <a:solidFill>
            <a:schemeClr val="accent2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endParaRPr lang="en-US" sz="3200" dirty="0"/>
          </a:p>
        </p:txBody>
      </p:sp>
      <p:sp>
        <p:nvSpPr>
          <p:cNvPr id="5" name="Rectangle 4"/>
          <p:cNvSpPr/>
          <p:nvPr>
            <p:custDataLst>
              <p:tags r:id="rId4"/>
            </p:custDataLst>
          </p:nvPr>
        </p:nvSpPr>
        <p:spPr>
          <a:xfrm>
            <a:off x="2209800" y="3200400"/>
            <a:ext cx="1828800" cy="533400"/>
          </a:xfrm>
          <a:prstGeom prst="rect">
            <a:avLst/>
          </a:prstGeom>
          <a:solidFill>
            <a:schemeClr val="accent4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endParaRPr lang="en-US" sz="3200" dirty="0"/>
          </a:p>
        </p:txBody>
      </p:sp>
      <p:sp>
        <p:nvSpPr>
          <p:cNvPr id="6" name="TextBox 5"/>
          <p:cNvSpPr txBox="1"/>
          <p:nvPr>
            <p:custDataLst>
              <p:tags r:id="rId5"/>
            </p:custDataLst>
          </p:nvPr>
        </p:nvSpPr>
        <p:spPr>
          <a:xfrm>
            <a:off x="990600" y="3048000"/>
            <a:ext cx="110748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Power</a:t>
            </a:r>
          </a:p>
        </p:txBody>
      </p:sp>
      <p:sp>
        <p:nvSpPr>
          <p:cNvPr id="7" name="TextBox 6"/>
          <p:cNvSpPr txBox="1"/>
          <p:nvPr>
            <p:custDataLst>
              <p:tags r:id="rId6"/>
            </p:custDataLst>
          </p:nvPr>
        </p:nvSpPr>
        <p:spPr>
          <a:xfrm>
            <a:off x="4003587" y="2667000"/>
            <a:ext cx="79701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1.0x</a:t>
            </a:r>
          </a:p>
        </p:txBody>
      </p:sp>
      <p:sp>
        <p:nvSpPr>
          <p:cNvPr id="8" name="TextBox 7"/>
          <p:cNvSpPr txBox="1"/>
          <p:nvPr>
            <p:custDataLst>
              <p:tags r:id="rId7"/>
            </p:custDataLst>
          </p:nvPr>
        </p:nvSpPr>
        <p:spPr>
          <a:xfrm>
            <a:off x="4003587" y="3200400"/>
            <a:ext cx="79701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1.0x</a:t>
            </a:r>
          </a:p>
        </p:txBody>
      </p:sp>
      <p:sp>
        <p:nvSpPr>
          <p:cNvPr id="9" name="TextBox 8"/>
          <p:cNvSpPr txBox="1"/>
          <p:nvPr>
            <p:custDataLst>
              <p:tags r:id="rId8"/>
            </p:custDataLst>
          </p:nvPr>
        </p:nvSpPr>
        <p:spPr>
          <a:xfrm>
            <a:off x="152400" y="2590800"/>
            <a:ext cx="205985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Performance</a:t>
            </a:r>
          </a:p>
        </p:txBody>
      </p:sp>
      <p:sp>
        <p:nvSpPr>
          <p:cNvPr id="10" name="TextBox 9"/>
          <p:cNvSpPr txBox="1"/>
          <p:nvPr>
            <p:custDataLst>
              <p:tags r:id="rId9"/>
            </p:custDataLst>
          </p:nvPr>
        </p:nvSpPr>
        <p:spPr>
          <a:xfrm>
            <a:off x="6248400" y="2971800"/>
            <a:ext cx="183742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Single-Core</a:t>
            </a:r>
          </a:p>
        </p:txBody>
      </p:sp>
      <p:sp>
        <p:nvSpPr>
          <p:cNvPr id="11" name="Rectangle 10"/>
          <p:cNvSpPr/>
          <p:nvPr>
            <p:custDataLst>
              <p:tags r:id="rId10"/>
            </p:custDataLst>
          </p:nvPr>
        </p:nvSpPr>
        <p:spPr>
          <a:xfrm>
            <a:off x="2209800" y="1371600"/>
            <a:ext cx="2194560" cy="533400"/>
          </a:xfrm>
          <a:prstGeom prst="rect">
            <a:avLst/>
          </a:prstGeom>
          <a:solidFill>
            <a:schemeClr val="accent2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endParaRPr lang="en-US" sz="3200" dirty="0"/>
          </a:p>
        </p:txBody>
      </p:sp>
      <p:sp>
        <p:nvSpPr>
          <p:cNvPr id="13" name="TextBox 12"/>
          <p:cNvSpPr txBox="1"/>
          <p:nvPr>
            <p:custDataLst>
              <p:tags r:id="rId11"/>
            </p:custDataLst>
          </p:nvPr>
        </p:nvSpPr>
        <p:spPr>
          <a:xfrm>
            <a:off x="990600" y="1752600"/>
            <a:ext cx="110748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Power</a:t>
            </a:r>
          </a:p>
        </p:txBody>
      </p:sp>
      <p:sp>
        <p:nvSpPr>
          <p:cNvPr id="14" name="TextBox 13"/>
          <p:cNvSpPr txBox="1"/>
          <p:nvPr>
            <p:custDataLst>
              <p:tags r:id="rId12"/>
            </p:custDataLst>
          </p:nvPr>
        </p:nvSpPr>
        <p:spPr>
          <a:xfrm>
            <a:off x="4384587" y="1371600"/>
            <a:ext cx="79701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1.2x</a:t>
            </a:r>
          </a:p>
        </p:txBody>
      </p:sp>
      <p:sp>
        <p:nvSpPr>
          <p:cNvPr id="15" name="TextBox 14"/>
          <p:cNvSpPr txBox="1"/>
          <p:nvPr>
            <p:custDataLst>
              <p:tags r:id="rId13"/>
            </p:custDataLst>
          </p:nvPr>
        </p:nvSpPr>
        <p:spPr>
          <a:xfrm>
            <a:off x="5375187" y="1905000"/>
            <a:ext cx="79701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1.7x</a:t>
            </a:r>
          </a:p>
        </p:txBody>
      </p:sp>
      <p:sp>
        <p:nvSpPr>
          <p:cNvPr id="16" name="TextBox 15"/>
          <p:cNvSpPr txBox="1"/>
          <p:nvPr>
            <p:custDataLst>
              <p:tags r:id="rId14"/>
            </p:custDataLst>
          </p:nvPr>
        </p:nvSpPr>
        <p:spPr>
          <a:xfrm>
            <a:off x="152400" y="1295400"/>
            <a:ext cx="205985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Performance</a:t>
            </a:r>
          </a:p>
        </p:txBody>
      </p:sp>
      <p:sp>
        <p:nvSpPr>
          <p:cNvPr id="17" name="TextBox 16"/>
          <p:cNvSpPr txBox="1"/>
          <p:nvPr>
            <p:custDataLst>
              <p:tags r:id="rId15"/>
            </p:custDataLst>
          </p:nvPr>
        </p:nvSpPr>
        <p:spPr>
          <a:xfrm>
            <a:off x="6212018" y="1408093"/>
            <a:ext cx="2855782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Single-Core</a:t>
            </a:r>
            <a:br>
              <a:rPr lang="en-US" sz="2800" dirty="0" smtClean="0">
                <a:solidFill>
                  <a:schemeClr val="bg1"/>
                </a:solidFill>
              </a:rPr>
            </a:br>
            <a:r>
              <a:rPr lang="en-US" sz="2800" dirty="0" err="1" smtClean="0">
                <a:solidFill>
                  <a:schemeClr val="bg1"/>
                </a:solidFill>
              </a:rPr>
              <a:t>Overclocked</a:t>
            </a:r>
            <a:r>
              <a:rPr lang="en-US" sz="2800" dirty="0" smtClean="0">
                <a:solidFill>
                  <a:schemeClr val="bg1"/>
                </a:solidFill>
              </a:rPr>
              <a:t> +20%</a:t>
            </a:r>
          </a:p>
        </p:txBody>
      </p:sp>
      <p:sp>
        <p:nvSpPr>
          <p:cNvPr id="19" name="Rectangle 18"/>
          <p:cNvSpPr/>
          <p:nvPr>
            <p:custDataLst>
              <p:tags r:id="rId16"/>
            </p:custDataLst>
          </p:nvPr>
        </p:nvSpPr>
        <p:spPr>
          <a:xfrm>
            <a:off x="2209800" y="1905000"/>
            <a:ext cx="3200400" cy="533400"/>
          </a:xfrm>
          <a:prstGeom prst="rect">
            <a:avLst/>
          </a:prstGeom>
          <a:solidFill>
            <a:schemeClr val="accent4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endParaRPr lang="en-US" sz="3200" dirty="0"/>
          </a:p>
        </p:txBody>
      </p:sp>
      <p:sp>
        <p:nvSpPr>
          <p:cNvPr id="20" name="Rectangle 19"/>
          <p:cNvSpPr/>
          <p:nvPr>
            <p:custDataLst>
              <p:tags r:id="rId17"/>
            </p:custDataLst>
          </p:nvPr>
        </p:nvSpPr>
        <p:spPr>
          <a:xfrm>
            <a:off x="2209800" y="3962400"/>
            <a:ext cx="1463040" cy="533400"/>
          </a:xfrm>
          <a:prstGeom prst="rect">
            <a:avLst/>
          </a:prstGeom>
          <a:solidFill>
            <a:schemeClr val="accent2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endParaRPr lang="en-US" sz="3200" dirty="0"/>
          </a:p>
        </p:txBody>
      </p:sp>
      <p:sp>
        <p:nvSpPr>
          <p:cNvPr id="21" name="Rectangle 20"/>
          <p:cNvSpPr/>
          <p:nvPr>
            <p:custDataLst>
              <p:tags r:id="rId18"/>
            </p:custDataLst>
          </p:nvPr>
        </p:nvSpPr>
        <p:spPr>
          <a:xfrm>
            <a:off x="2209800" y="4495800"/>
            <a:ext cx="914400" cy="533400"/>
          </a:xfrm>
          <a:prstGeom prst="rect">
            <a:avLst/>
          </a:prstGeom>
          <a:solidFill>
            <a:schemeClr val="accent4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endParaRPr lang="en-US" sz="3200" dirty="0"/>
          </a:p>
        </p:txBody>
      </p:sp>
      <p:sp>
        <p:nvSpPr>
          <p:cNvPr id="22" name="TextBox 21"/>
          <p:cNvSpPr txBox="1"/>
          <p:nvPr>
            <p:custDataLst>
              <p:tags r:id="rId19"/>
            </p:custDataLst>
          </p:nvPr>
        </p:nvSpPr>
        <p:spPr>
          <a:xfrm>
            <a:off x="990600" y="4343400"/>
            <a:ext cx="110748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Power</a:t>
            </a:r>
          </a:p>
        </p:txBody>
      </p:sp>
      <p:sp>
        <p:nvSpPr>
          <p:cNvPr id="23" name="TextBox 22"/>
          <p:cNvSpPr txBox="1"/>
          <p:nvPr>
            <p:custDataLst>
              <p:tags r:id="rId20"/>
            </p:custDataLst>
          </p:nvPr>
        </p:nvSpPr>
        <p:spPr>
          <a:xfrm>
            <a:off x="3657600" y="3962400"/>
            <a:ext cx="79701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0.8x</a:t>
            </a:r>
          </a:p>
        </p:txBody>
      </p:sp>
      <p:sp>
        <p:nvSpPr>
          <p:cNvPr id="24" name="TextBox 23"/>
          <p:cNvSpPr txBox="1"/>
          <p:nvPr>
            <p:custDataLst>
              <p:tags r:id="rId21"/>
            </p:custDataLst>
          </p:nvPr>
        </p:nvSpPr>
        <p:spPr>
          <a:xfrm>
            <a:off x="3089187" y="4495800"/>
            <a:ext cx="97975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0.51x</a:t>
            </a:r>
          </a:p>
        </p:txBody>
      </p:sp>
      <p:sp>
        <p:nvSpPr>
          <p:cNvPr id="25" name="TextBox 24"/>
          <p:cNvSpPr txBox="1"/>
          <p:nvPr>
            <p:custDataLst>
              <p:tags r:id="rId22"/>
            </p:custDataLst>
          </p:nvPr>
        </p:nvSpPr>
        <p:spPr>
          <a:xfrm>
            <a:off x="152400" y="3886200"/>
            <a:ext cx="205985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Performance</a:t>
            </a:r>
          </a:p>
        </p:txBody>
      </p:sp>
      <p:sp>
        <p:nvSpPr>
          <p:cNvPr id="26" name="TextBox 25"/>
          <p:cNvSpPr txBox="1"/>
          <p:nvPr>
            <p:custDataLst>
              <p:tags r:id="rId23"/>
            </p:custDataLst>
          </p:nvPr>
        </p:nvSpPr>
        <p:spPr>
          <a:xfrm>
            <a:off x="6096000" y="4038600"/>
            <a:ext cx="3000373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Single-Core</a:t>
            </a:r>
          </a:p>
          <a:p>
            <a:r>
              <a:rPr lang="en-US" sz="2800" dirty="0" err="1" smtClean="0">
                <a:solidFill>
                  <a:schemeClr val="bg1"/>
                </a:solidFill>
              </a:rPr>
              <a:t>Underclocked</a:t>
            </a:r>
            <a:r>
              <a:rPr lang="en-US" sz="2800" dirty="0" smtClean="0">
                <a:solidFill>
                  <a:schemeClr val="bg1"/>
                </a:solidFill>
              </a:rPr>
              <a:t> -20%</a:t>
            </a:r>
          </a:p>
        </p:txBody>
      </p:sp>
      <p:sp>
        <p:nvSpPr>
          <p:cNvPr id="29" name="Rectangle 28"/>
          <p:cNvSpPr/>
          <p:nvPr>
            <p:custDataLst>
              <p:tags r:id="rId24"/>
            </p:custDataLst>
          </p:nvPr>
        </p:nvSpPr>
        <p:spPr>
          <a:xfrm>
            <a:off x="3657600" y="3962400"/>
            <a:ext cx="1463040" cy="533400"/>
          </a:xfrm>
          <a:prstGeom prst="rect">
            <a:avLst/>
          </a:prstGeom>
          <a:solidFill>
            <a:schemeClr val="accent1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horz" rtlCol="0" anchor="ctr"/>
          <a:lstStyle/>
          <a:p>
            <a:pPr algn="ctr"/>
            <a:endParaRPr lang="en-US" sz="3200" dirty="0"/>
          </a:p>
        </p:txBody>
      </p:sp>
      <p:sp>
        <p:nvSpPr>
          <p:cNvPr id="30" name="Rectangle 29"/>
          <p:cNvSpPr/>
          <p:nvPr>
            <p:custDataLst>
              <p:tags r:id="rId25"/>
            </p:custDataLst>
          </p:nvPr>
        </p:nvSpPr>
        <p:spPr>
          <a:xfrm>
            <a:off x="3124200" y="4495800"/>
            <a:ext cx="914400" cy="533400"/>
          </a:xfrm>
          <a:prstGeom prst="rect">
            <a:avLst/>
          </a:prstGeom>
          <a:solidFill>
            <a:schemeClr val="accent1"/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endParaRPr lang="en-US" sz="3200" dirty="0"/>
          </a:p>
        </p:txBody>
      </p:sp>
      <p:sp>
        <p:nvSpPr>
          <p:cNvPr id="31" name="TextBox 30"/>
          <p:cNvSpPr txBox="1"/>
          <p:nvPr>
            <p:custDataLst>
              <p:tags r:id="rId26"/>
            </p:custDataLst>
          </p:nvPr>
        </p:nvSpPr>
        <p:spPr>
          <a:xfrm>
            <a:off x="5105400" y="3962400"/>
            <a:ext cx="79701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1.6x</a:t>
            </a:r>
          </a:p>
        </p:txBody>
      </p:sp>
      <p:sp>
        <p:nvSpPr>
          <p:cNvPr id="32" name="TextBox 31"/>
          <p:cNvSpPr txBox="1"/>
          <p:nvPr>
            <p:custDataLst>
              <p:tags r:id="rId27"/>
            </p:custDataLst>
          </p:nvPr>
        </p:nvSpPr>
        <p:spPr>
          <a:xfrm>
            <a:off x="4038600" y="4495800"/>
            <a:ext cx="97975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1.02x</a:t>
            </a:r>
          </a:p>
        </p:txBody>
      </p:sp>
      <p:sp>
        <p:nvSpPr>
          <p:cNvPr id="33" name="TextBox 32"/>
          <p:cNvSpPr txBox="1"/>
          <p:nvPr>
            <p:custDataLst>
              <p:tags r:id="rId28"/>
            </p:custDataLst>
          </p:nvPr>
        </p:nvSpPr>
        <p:spPr>
          <a:xfrm>
            <a:off x="6096000" y="4038600"/>
            <a:ext cx="3000373" cy="954107"/>
          </a:xfrm>
          <a:prstGeom prst="rect">
            <a:avLst/>
          </a:prstGeom>
          <a:solidFill>
            <a:schemeClr val="tx1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Dual-Core</a:t>
            </a:r>
          </a:p>
          <a:p>
            <a:r>
              <a:rPr lang="en-US" sz="2800" dirty="0" err="1" smtClean="0">
                <a:solidFill>
                  <a:schemeClr val="bg1"/>
                </a:solidFill>
              </a:rPr>
              <a:t>Underclocked</a:t>
            </a:r>
            <a:r>
              <a:rPr lang="en-US" sz="2800" dirty="0" smtClean="0">
                <a:solidFill>
                  <a:schemeClr val="bg1"/>
                </a:solidFill>
              </a:rPr>
              <a:t> -20%</a:t>
            </a:r>
          </a:p>
        </p:txBody>
      </p:sp>
      <p:pic>
        <p:nvPicPr>
          <p:cNvPr id="8194" name="CP3 Ink d0531b06-d392-4267-b5dc-e5b2a2c27d2c"/>
          <p:cNvPicPr>
            <a:picLocks noChangeAspect="1" noChangeArrowheads="1"/>
          </p:cNvPicPr>
          <p:nvPr>
            <p:custDataLst>
              <p:tags r:id="rId29"/>
            </p:custDataLst>
          </p:nvPr>
        </p:nvPicPr>
        <p:blipFill>
          <a:blip r:embed="rId31" cstate="print"/>
          <a:srcRect/>
          <a:stretch>
            <a:fillRect/>
          </a:stretch>
        </p:blipFill>
        <p:spPr bwMode="auto">
          <a:xfrm>
            <a:off x="3909702" y="3186079"/>
            <a:ext cx="1575155" cy="26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3" grpId="0"/>
      <p:bldP spid="14" grpId="0"/>
      <p:bldP spid="15" grpId="0"/>
      <p:bldP spid="16" grpId="0"/>
      <p:bldP spid="17" grpId="0"/>
      <p:bldP spid="19" grpId="0" animBg="1"/>
      <p:bldP spid="20" grpId="0" animBg="1"/>
      <p:bldP spid="21" grpId="0" animBg="1"/>
      <p:bldP spid="22" grpId="0"/>
      <p:bldP spid="23" grpId="0"/>
      <p:bldP spid="24" grpId="0"/>
      <p:bldP spid="25" grpId="0"/>
      <p:bldP spid="26" grpId="0"/>
      <p:bldP spid="29" grpId="0" animBg="1"/>
      <p:bldP spid="30" grpId="0" animBg="1"/>
      <p:bldP spid="31" grpId="0"/>
      <p:bldP spid="32" grpId="0"/>
      <p:bldP spid="33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0838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Inside the Processor</a:t>
            </a:r>
            <a:endParaRPr lang="en-AU"/>
          </a:p>
        </p:txBody>
      </p:sp>
      <p:sp>
        <p:nvSpPr>
          <p:cNvPr id="5008387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smtClean="0"/>
              <a:t>AMD Barcelona: 4 processor cores</a:t>
            </a:r>
            <a:endParaRPr lang="en-US"/>
          </a:p>
        </p:txBody>
      </p:sp>
      <p:pic>
        <p:nvPicPr>
          <p:cNvPr id="7" name="Picture 4" descr="f01-09-P374493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160091" y="1371600"/>
            <a:ext cx="8907709" cy="4034442"/>
          </a:xfrm>
          <a:prstGeom prst="rect">
            <a:avLst/>
          </a:prstGeom>
          <a:solidFill>
            <a:schemeClr val="bg1"/>
          </a:solidFill>
        </p:spPr>
      </p:pic>
      <p:sp>
        <p:nvSpPr>
          <p:cNvPr id="8" name="Rectangle 7"/>
          <p:cNvSpPr/>
          <p:nvPr>
            <p:custDataLst>
              <p:tags r:id="rId4"/>
            </p:custDataLst>
          </p:nvPr>
        </p:nvSpPr>
        <p:spPr>
          <a:xfrm>
            <a:off x="4343400" y="1219200"/>
            <a:ext cx="533400" cy="4572000"/>
          </a:xfrm>
          <a:prstGeom prst="rect">
            <a:avLst/>
          </a:prstGeom>
          <a:solidFill>
            <a:schemeClr val="tx1"/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218" name="CP3 Ink 15e7662a-ec77-4b45-807e-fcf41394cbd7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-45909" y="1199199"/>
            <a:ext cx="7130539" cy="44992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2272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AU" smtClean="0"/>
              <a:t>Parallel Programming</a:t>
            </a:r>
            <a:endParaRPr lang="en-AU"/>
          </a:p>
        </p:txBody>
      </p:sp>
      <p:sp>
        <p:nvSpPr>
          <p:cNvPr id="5022723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AU" dirty="0" smtClean="0"/>
              <a:t>Q: So lets just all use multicore from now on!</a:t>
            </a:r>
          </a:p>
          <a:p>
            <a:r>
              <a:rPr lang="en-AU" dirty="0" smtClean="0"/>
              <a:t>A: Software must be written as parallel program</a:t>
            </a:r>
          </a:p>
          <a:p>
            <a:endParaRPr lang="en-AU" dirty="0" smtClean="0"/>
          </a:p>
          <a:p>
            <a:r>
              <a:rPr lang="en-AU" dirty="0" smtClean="0">
                <a:solidFill>
                  <a:schemeClr val="accent1"/>
                </a:solidFill>
              </a:rPr>
              <a:t>Multicore difficulties</a:t>
            </a:r>
          </a:p>
          <a:p>
            <a:pPr lvl="1"/>
            <a:r>
              <a:rPr lang="en-AU" dirty="0" smtClean="0"/>
              <a:t>Partitioning work</a:t>
            </a:r>
          </a:p>
          <a:p>
            <a:pPr lvl="1"/>
            <a:r>
              <a:rPr lang="en-AU" dirty="0" smtClean="0"/>
              <a:t>Coordination &amp; synchronization</a:t>
            </a:r>
          </a:p>
          <a:p>
            <a:pPr lvl="1"/>
            <a:r>
              <a:rPr lang="en-AU" dirty="0" smtClean="0"/>
              <a:t>Communications overhead</a:t>
            </a:r>
          </a:p>
          <a:p>
            <a:pPr lvl="1"/>
            <a:r>
              <a:rPr lang="en-AU" dirty="0" smtClean="0"/>
              <a:t>Balancing load over cores</a:t>
            </a:r>
          </a:p>
          <a:p>
            <a:pPr lvl="1"/>
            <a:r>
              <a:rPr lang="en-AU" dirty="0" smtClean="0"/>
              <a:t>How do you write parallel programs?</a:t>
            </a:r>
            <a:endParaRPr lang="en-AU" dirty="0"/>
          </a:p>
          <a:p>
            <a:pPr lvl="2"/>
            <a:r>
              <a:rPr lang="en-AU" dirty="0" smtClean="0"/>
              <a:t>... without knowing exact underlying architecture?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27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27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27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27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27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27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272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272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2477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Work Partitioning</a:t>
            </a:r>
            <a:endParaRPr lang="en-CA" dirty="0"/>
          </a:p>
        </p:txBody>
      </p:sp>
      <p:sp>
        <p:nvSpPr>
          <p:cNvPr id="502477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Partition work </a:t>
            </a:r>
            <a:r>
              <a:rPr lang="en-US" dirty="0" smtClean="0"/>
              <a:t>so all cores have something to do</a:t>
            </a:r>
            <a:endParaRPr lang="en-US" dirty="0"/>
          </a:p>
        </p:txBody>
      </p:sp>
      <p:sp>
        <p:nvSpPr>
          <p:cNvPr id="5024773" name="Rectangle 5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9144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2" name="Rectangle 6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914400" y="1828800"/>
            <a:ext cx="73152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1" name="Rectangle 5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18288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2" name="Rectangle 5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7432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3" name="Rectangle 5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36576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4" name="Rectangle 5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45720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5" name="Rectangle 5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54864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6" name="Rectangle 5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64008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7" name="Rectangle 5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73152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7" name="Rectangle 5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914400" y="2786063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8" name="Rectangle 5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914400" y="30480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9" name="Rectangle 5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914400" y="3319463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5" name="Rectangle 5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914400" y="35814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6" name="Rectangle 5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914400" y="3843337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7" name="Rectangle 5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914400" y="4114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8" name="Rectangle 5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914400" y="43434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9" name="Rectangle 5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914400" y="4605337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47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024773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7" grpId="0" animBg="1"/>
      <p:bldP spid="37" grpId="0" animBg="1"/>
      <p:bldP spid="38" grpId="0" animBg="1"/>
      <p:bldP spid="39" grpId="0" animBg="1"/>
      <p:bldP spid="45" grpId="0" animBg="1"/>
      <p:bldP spid="46" grpId="0" animBg="1"/>
      <p:bldP spid="47" grpId="0" animBg="1"/>
      <p:bldP spid="48" grpId="0" animBg="1"/>
      <p:bldP spid="49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2477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Load Balancing</a:t>
            </a:r>
            <a:endParaRPr lang="en-CA"/>
          </a:p>
        </p:txBody>
      </p:sp>
      <p:sp>
        <p:nvSpPr>
          <p:cNvPr id="502477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>
          <a:xfrm>
            <a:off x="228600" y="304800"/>
            <a:ext cx="8686800" cy="1295400"/>
          </a:xfrm>
        </p:spPr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Load Balancing</a:t>
            </a:r>
          </a:p>
          <a:p>
            <a:r>
              <a:rPr lang="en-US" dirty="0" smtClean="0"/>
              <a:t>Need to partition so all cores are actually working</a:t>
            </a:r>
            <a:endParaRPr lang="en-US" dirty="0"/>
          </a:p>
        </p:txBody>
      </p:sp>
      <p:sp>
        <p:nvSpPr>
          <p:cNvPr id="5024773" name="Rectangle 5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914400" y="2705099"/>
            <a:ext cx="361839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24774" name="Rectangle 6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914400" y="2976562"/>
            <a:ext cx="1628274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24775" name="Rectangle 7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914401" y="3248024"/>
            <a:ext cx="7620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24776" name="Rectangle 8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914400" y="3519487"/>
            <a:ext cx="1990112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24777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914400" y="3790949"/>
            <a:ext cx="904596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24778" name="Rectangl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914401" y="4062412"/>
            <a:ext cx="152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24779" name="Rectangle 11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914400" y="4333874"/>
            <a:ext cx="25781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24780" name="Rectangle 12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914400" y="4605337"/>
            <a:ext cx="1311665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3" name="Rectangle 5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914400" y="1828800"/>
            <a:ext cx="3810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4" name="Rectangle 6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914400" y="1828800"/>
            <a:ext cx="73152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5" name="Rectangle 5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1295400" y="1828800"/>
            <a:ext cx="14478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" name="Rectangle 5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743200" y="1828800"/>
            <a:ext cx="6858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7" name="Rectangle 5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3429000" y="1828800"/>
            <a:ext cx="11430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8" name="Rectangle 5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4572000" y="1828800"/>
            <a:ext cx="13716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9" name="Rectangle 5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5943600" y="1828800"/>
            <a:ext cx="4572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0" name="Rectangle 5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4008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1" name="Rectangle 5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7315200" y="1828800"/>
            <a:ext cx="914400" cy="271463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47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47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47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47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47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47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47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47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024773" grpId="0" animBg="1"/>
      <p:bldP spid="5024774" grpId="0" animBg="1"/>
      <p:bldP spid="5024775" grpId="0" animBg="1"/>
      <p:bldP spid="5024776" grpId="0" animBg="1"/>
      <p:bldP spid="5024777" grpId="0" animBg="1"/>
      <p:bldP spid="5024778" grpId="0" animBg="1"/>
      <p:bldP spid="5024779" grpId="0" animBg="1"/>
      <p:bldP spid="5024780" grpId="0" animBg="1"/>
      <p:bldP spid="13" grpId="0" animBg="1"/>
      <p:bldP spid="15" grpId="0" animBg="1"/>
      <p:bldP spid="16" grpId="0" animBg="1"/>
      <p:bldP spid="17" grpId="0" animBg="1"/>
      <p:bldP spid="18" grpId="0" animBg="1"/>
      <p:bldP spid="19" grpId="0" animBg="1"/>
      <p:bldP spid="20" grpId="0" animBg="1"/>
      <p:bldP spid="21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2886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Amdahl’s Law</a:t>
            </a:r>
            <a:endParaRPr lang="en-CA"/>
          </a:p>
        </p:txBody>
      </p:sp>
      <p:sp>
        <p:nvSpPr>
          <p:cNvPr id="5028867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If tasks have a </a:t>
            </a:r>
            <a:r>
              <a:rPr lang="en-US" dirty="0" smtClean="0">
                <a:solidFill>
                  <a:schemeClr val="accent1"/>
                </a:solidFill>
              </a:rPr>
              <a:t>serial part </a:t>
            </a:r>
            <a:r>
              <a:rPr lang="en-US" dirty="0" smtClean="0"/>
              <a:t>and a </a:t>
            </a:r>
            <a:r>
              <a:rPr lang="en-US" dirty="0" smtClean="0">
                <a:solidFill>
                  <a:schemeClr val="accent1"/>
                </a:solidFill>
              </a:rPr>
              <a:t>parallel part</a:t>
            </a:r>
            <a:r>
              <a:rPr lang="en-US" dirty="0" smtClean="0"/>
              <a:t>…</a:t>
            </a:r>
          </a:p>
          <a:p>
            <a:r>
              <a:rPr lang="en-US" dirty="0" smtClean="0"/>
              <a:t>Example: </a:t>
            </a:r>
          </a:p>
          <a:p>
            <a:r>
              <a:rPr lang="en-US" dirty="0" smtClean="0"/>
              <a:t>	step 1: divide input data into </a:t>
            </a:r>
            <a:r>
              <a:rPr lang="en-US" i="1" dirty="0" smtClean="0"/>
              <a:t>n</a:t>
            </a:r>
            <a:r>
              <a:rPr lang="en-US" dirty="0" smtClean="0"/>
              <a:t> pieces</a:t>
            </a:r>
          </a:p>
          <a:p>
            <a:r>
              <a:rPr lang="en-US" dirty="0" smtClean="0"/>
              <a:t>	step 2: do work on each piece</a:t>
            </a:r>
          </a:p>
          <a:p>
            <a:r>
              <a:rPr lang="en-US" dirty="0" smtClean="0"/>
              <a:t>	step 3: combine all results</a:t>
            </a:r>
          </a:p>
          <a:p>
            <a:r>
              <a:rPr lang="en-US" dirty="0" smtClean="0"/>
              <a:t>Recall: </a:t>
            </a:r>
            <a:r>
              <a:rPr lang="en-US" dirty="0" smtClean="0">
                <a:solidFill>
                  <a:schemeClr val="accent1"/>
                </a:solidFill>
              </a:rPr>
              <a:t>Amdahl’s Law</a:t>
            </a:r>
          </a:p>
          <a:p>
            <a:r>
              <a:rPr lang="en-US" dirty="0" smtClean="0"/>
              <a:t>As number of cores increases …</a:t>
            </a:r>
          </a:p>
          <a:p>
            <a:pPr lvl="1"/>
            <a:r>
              <a:rPr lang="en-US" dirty="0" smtClean="0"/>
              <a:t>time to execute parallel part? </a:t>
            </a:r>
          </a:p>
          <a:p>
            <a:pPr lvl="1"/>
            <a:r>
              <a:rPr lang="en-US" dirty="0" smtClean="0"/>
              <a:t>time to execute serial part?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88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886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886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2886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3091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Amdahl’s Law</a:t>
            </a:r>
            <a:endParaRPr lang="en-CA"/>
          </a:p>
        </p:txBody>
      </p:sp>
      <p:sp>
        <p:nvSpPr>
          <p:cNvPr id="5030915" name="Rectangle 3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228600" y="1219200"/>
            <a:ext cx="1447800" cy="228600"/>
          </a:xfrm>
          <a:prstGeom prst="rect">
            <a:avLst/>
          </a:prstGeom>
          <a:solidFill>
            <a:srgbClr val="CC00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16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28600" y="2133600"/>
            <a:ext cx="1447800" cy="228600"/>
          </a:xfrm>
          <a:prstGeom prst="rect">
            <a:avLst/>
          </a:prstGeom>
          <a:solidFill>
            <a:srgbClr val="CC00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17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1676400" y="2362200"/>
            <a:ext cx="14478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18" name="Rectangle 6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1676400" y="2819400"/>
            <a:ext cx="14478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19" name="Rectangle 7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1676400" y="2133600"/>
            <a:ext cx="14478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0" name="Rectangle 8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1676400" y="2590800"/>
            <a:ext cx="14478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1" name="Rectangle 9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1676400" y="1219200"/>
            <a:ext cx="57912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2" name="Rectangle 10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228600" y="3810000"/>
            <a:ext cx="1447800" cy="228600"/>
          </a:xfrm>
          <a:prstGeom prst="rect">
            <a:avLst/>
          </a:prstGeom>
          <a:solidFill>
            <a:srgbClr val="CC00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3" name="Rectangle 11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1676400" y="3810000"/>
            <a:ext cx="7620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4" name="Rectangle 12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1676400" y="4038600"/>
            <a:ext cx="7620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5" name="Rectangle 13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1676400" y="4267200"/>
            <a:ext cx="7620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6" name="Rectangle 14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1676400" y="4495800"/>
            <a:ext cx="7620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7" name="Rectangle 15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1676400" y="5181600"/>
            <a:ext cx="7620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8" name="Rectangle 16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1676400" y="4953000"/>
            <a:ext cx="7620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29" name="Rectangle 17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1676400" y="4724400"/>
            <a:ext cx="7620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30930" name="Rectangle 18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1676400" y="5410200"/>
            <a:ext cx="762000" cy="228600"/>
          </a:xfrm>
          <a:prstGeom prst="rect">
            <a:avLst/>
          </a:prstGeom>
          <a:solidFill>
            <a:srgbClr val="0099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0" name="Rectangle 3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7467600" y="1219200"/>
            <a:ext cx="1447800" cy="228600"/>
          </a:xfrm>
          <a:prstGeom prst="rect">
            <a:avLst/>
          </a:prstGeom>
          <a:solidFill>
            <a:srgbClr val="CC00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1" name="Rectangle 3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3124200" y="2133600"/>
            <a:ext cx="1447800" cy="228600"/>
          </a:xfrm>
          <a:prstGeom prst="rect">
            <a:avLst/>
          </a:prstGeom>
          <a:solidFill>
            <a:srgbClr val="CC00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2" name="Rectangle 3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2438400" y="3810000"/>
            <a:ext cx="1447800" cy="228600"/>
          </a:xfrm>
          <a:prstGeom prst="rect">
            <a:avLst/>
          </a:prstGeom>
          <a:solidFill>
            <a:srgbClr val="CC0000"/>
          </a:solidFill>
          <a:ln w="25400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pic>
        <p:nvPicPr>
          <p:cNvPr id="10242" name="CP3 Ink e407a291-95e7-4bc3-912b-70eb38ec7139"/>
          <p:cNvPicPr>
            <a:picLocks noChangeAspect="1" noChangeArrowheads="1"/>
          </p:cNvPicPr>
          <p:nvPr>
            <p:custDataLst>
              <p:tags r:id="rId21"/>
            </p:custDataLst>
          </p:nvPr>
        </p:nvPicPr>
        <p:blipFill>
          <a:blip r:embed="rId24" cstate="print"/>
          <a:srcRect/>
          <a:stretch>
            <a:fillRect/>
          </a:stretch>
        </p:blipFill>
        <p:spPr bwMode="auto">
          <a:xfrm>
            <a:off x="720376" y="105073"/>
            <a:ext cx="8383887" cy="61229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09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030916" grpId="0" animBg="1"/>
      <p:bldP spid="5030917" grpId="0" animBg="1"/>
      <p:bldP spid="5030918" grpId="0" animBg="1"/>
      <p:bldP spid="5030919" grpId="0" animBg="1"/>
      <p:bldP spid="5030920" grpId="0" animBg="1"/>
      <p:bldP spid="5030922" grpId="0" animBg="1"/>
      <p:bldP spid="5030923" grpId="0" animBg="1"/>
      <p:bldP spid="5030924" grpId="0" animBg="1"/>
      <p:bldP spid="5030925" grpId="0" animBg="1"/>
      <p:bldP spid="5030926" grpId="0" animBg="1"/>
      <p:bldP spid="5030927" grpId="0" animBg="1"/>
      <p:bldP spid="5030928" grpId="0" animBg="1"/>
      <p:bldP spid="5030929" grpId="0" animBg="1"/>
      <p:bldP spid="5030930" grpId="0" animBg="1"/>
      <p:bldP spid="21" grpId="0" animBg="1"/>
      <p:bldP spid="22" grpId="0" animBg="1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HscA4CABB0CCgYBEI/2kGQ81ExJrFGlCAaCFV4DC0gQRP///wdFKEYoBQILZBkUMggA8BUCfLjiQTMIALQQAusG40ERq6rTQQoyBIL+DZv4Nlmggv2l+0aAITYQ0Zt3LfM1xLcLVrmWtG7RstctMrZblZ4W+Nk0a4nLZyA="/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k5HAOAgAQdBPYJnAcBEI/2kGQ81ExJrFGlCAaCFV4DCkgQRP//A0UoRigFAzgLZBkgMgkAgIADAXvCHkUzCQCAoAIB4cMeRTgIAP4DAAAAAAAR5ezAPx4MN4KAAAA+L4wAAAAACskBSofpIOlPgKEw6KwKQwWKoTCIZEo5IopPoxKI5FIdCYfF4/MZfLZfI5DFYXBIdFI9KJdNpVIItEoBC4fH5bLZjJ5LG4igkWi0klU4k0UliHQeDxuD/SbfpQanfbj23248pmXE8XGZuKng6VrWpxbq69b3mJnHCOGMVwm8XecsxXPt1xxxIIP4Iir8nM3nMlxcXFwkgIQExMomJAmEJgXFznfi+nF10CE2ENmTLK3xN8a3ExYM1rTFkyLcONu1W42TDG2ZOGGNk2yACocCb4X2rntXYoJbr7r5I5IZIaI4o455ZYYUUEkkUkUUllmAw12IummnppwOFvrlphlljTxzw0xQ0SRUQQy04GO+eCWLAYeiW/D4fI4vH3yw0WYa7BTRSJqsBgM1djsNhoT8PPn4ep0K6L7sWjds4HC4WrBSscufbnw58OPLe+XDhvjvGsqSxZLYrUJzrW9a1vjw5c/B18nXlrCmbdwOBwsmTBkyZ8lLQhihSCF53rXHC84yTzY6IoP0PIjfPec3m5lEzEiYSiSJRITBMBNSiQImJExMRKJiYmauJq4CakJi56/Asy2AITYQxZtMbZhhcrWuJi0WtGOVutxMseJa4wuHObFlYM2mViAKXRKE/AAB+AAHJfFPFGis8tMerDSG8QmniE1lE8jIKAhIuFlYOjhp+VCGy9hNC2sPAwMDAwcHI2JAQYAhNhDNzhbNsmTEtYZWGRa0aYca3EyauVrLMwYMWeJk3cM2YApVEIT8BMH4CT62x6sdp1htxVCE/EHR+IL3BSOi8q3hrrn0gIbGVSgaeNh4OFhYevi0DJghNhDFk4a5cLJitxMGrFa0ZMnC1y5ZMVrVjhzM3LTK4ZsWAApXEIX4CdPgJ7qwUmOimWw4/Fx4mcCE/EK5+IZO2LHkw4KU0Qbo0IXiLOw4HB1zyxx4nJxlgCE2ENcrZrkZZmi1i3cZVrTI5zLXDRiyWsWrTK2yM8OZmycgClANhPwGafgM3wYNkNlI4MOHGIT8Q834hz474bbywwWoh8HUNAJrCYTBZ3DYClIhNhDJlizNXDHMtbMGmJa0b4sy1zhc5FuRu1yOMbHGyy4mwAp4IYbwOseB2+DQs9NzVJLS05LSUNBxMjGx8jEwETAxKdgp+HjYsIP+IJb+IKOpjWM8N7bjcQmpVNX23034WZCE8KZYR4+OdYxnBFFCKCcJ1rl4eGdLACE2EYW+bM1ZuMi1wxyZlrTNibLXDJw3WsMTbEzxMMmHHiZACokBK4X4NWvg1bYTC6C2iNPTbfga6YY7ILMJXgI4p4Y5YI7sLhJ5rq5454T8PUX4eoxxL2ShK8IVjHDPDWXLphhWiWSWact18UJQAITxFwzo3rOVYTghGEJymjOcpyjKEIRhGevoxigAITYQxzNnObC1crcrfNkWtGWJgtxMGDRa4cNMWHG1wt8jdgAKZRyG8DIXgZDBOQlJMVEtIQUXHytHPzcnAS8pBwECg/4kOv4kOwdPHxvRqNRBvXg11zxAhOxOEb1rGtaxTCJhv05moCE2EYmuRs2ctma3HmcN1rTHixrXDXKxW4m7RozcNWbbNhxgCoYBLYT8GL34Md9zJwq5sOLXPTPPPHC6F4QSlDBLBHBhzZ7VqhKdqoT8RlX4jMaI4q4J5GCloYCdb48uHLnveE6SwbM+bMlGi8cohOJwI4OTOcazlhRiQrSMIwijGE0EJBr6qrYAITYRhyOWbTC1cLczlnlWtGjlutxNcmZaxZ5smZvka5GjPIAK3gFehPwlhfhLHlCMMOS9ISjJeMcuBRSEK1vfGnaGjFmwUhKdLWzbtWak8uvTyePw8eGcKUxYKQnfHn032qwpKlpSlCjNXRCUQIT8O0n4dtc2fNmycBolLDXLlx8HPv08nTxcdJZtHC4W7ZohAnO6c4IwRkpG1MmCmjBgtCq98OGOGas8Nb3rhwzUlDgUwYtGIIP4g714Pfd8dxcyFxCYlUwiYixMTExImBMCYmE1nF1IiQVmrq5u+fwHjNUAITYQ3YZm7dxlZLcOHJiWtMjlutcOGTha2YNseLNlYNGrBuAK1gFXhPwkefhJNlGey+i9rzjhQniZ8k4pxnGGCcrMEsmDRgyWwMN8ufPhykpWkpGsIwinPDl169uXDGWDBktLFpZ6AIX4hUviFZzGYgyE+CvgptlvrpvxbG4vC4HF300VXYbCYjEXXRwwx1ywxwRUSTRTQyRRQTTUWUWLJYZ77bbba54555Z44YGCsssqg/h7wa8PrxzlmZmiYTF1IIlCUTExMXAmAmrqUwmEwgQmJmd8fgWJciE2EOW+bK1asm61tmxYlrRnicrXObK2WsMTdy2YsGePFhcgCmkchfhc++F1OuGWuyXBVZbDYzHYaqyCeudg5L45cCCD/h2K/h25nHbPkR4UxnO+e7TwcGKVYITwVOFeLW85xiiCKc9PRThiITYRhzN2mVuxcLXDNm1WtG2Jwtws3DNayc48mVqxy5WbdwAKzAFNhPxAUfiAtjS1806VnO+GNZ0hCFFIxrCM5YpaNm7Zq0UY8PD17eDnzwpDNTZikvXg59+/XOsLYrYsNssNIIX4agPhpjYK6LDQTRx13234XB4e/E4HE3xqqLsNgsNircFIRzzyzzxQwWVVYTBYLCYDCYCCOWnA24nF34G+m1XhKcNBZECD+MPNifV3znJMTCYmLgERIJRMJiYkTCREwiJiYlfGevl88vHAITYQ3cNmLRjhzLcbXDlWtMThgtxM2GJa3yZcWFwww5GDPEAKZRSH8KWXhSzh0Ymkel0gjkIgERlMjmsVlMThcFCE/El5+JL3XLNhyWpglKMNcteXPhCF4QxMcOblpRo4Y5Z8zDLJiCE2EYs2Fmxc4XK1vmyNFrRrmcLXLBiyW5nDbK5b4szjNjYACmcahfh18+HaGa7BVYyCyWO/A4nB4OWeKKbCKEiE/Ee1+I8eMIYdGPFGijBWWOOHXffHPQCF2EMDL0xwxwQgQpZ9bBLFeCE2EYmjloxyOHC3HhxZFrRrixLcTDLmW4nGZszw5m+XDkzAClQRg/4c6P4c6Q8Lvwuo3yjEgIT8SeH4k8Q3VxSyUmz5c4CFyWKggxdc8sccs+jljgrAITYQ4Y5mrhixyrcTBrlWtMjbMtxY3LFawxN2WZqzZMMzLCAKzgFJhPw/hfh/btilmnmqw3x1vBakLTljZ5mDQ4nAybKWhC873neeGefLj14ct72hmlgkx68/Bvw74ZCG8RsXiNLlJiIooaGgoOPi5uTl5ebnZmrlaGLg4qOmqSeppaUhISBgImHhYuFgEJBRkZJRkZIR0RDQEBAwUXFxcXHxsjLxc7GyMjPx4IP4YzE+T4fG7uriazDMTEwiomIlMSTEoki4EE1cSIub38ExcUAhNhDNmyaNMmZota5W7da0YN2q3C1xuVrXE0cucbRywbt2gAqDATCD/h1E/h1nmOldvKxWKuczc5575753mI4cKxgDweE1wOmwg/4cbP4cf8VwuOg1HDGkTu+vHvx58d3MYrGOnI8Dlyx24FiE8LaWXTjvdECEYRgRgIwnKMIBGEc/bjOEwCE2EOXLBnkw5mS3ExZsFrTM3cLXOLC4W42rlwwzOcuRmycACv0BaIT8WlX4tL64M9NVclaYWO+GFVpZGrLmx4ODDWrODFPRHJHAtKmLFiyZsGKUazw3rjpeEcN8eXbnveS2LBaE7zx48eWeGeHLfPhyyjsha2iF+G3r4bobMNZgMlhMlgsJNQnw+FxOJxOHxuVtzM+XhxtEtFlWAmxzEMAuSIoo4ooZEUBDBGhjhghigokuuw2Ew12Comkpvw9uJwOJwOHnrlnRKoZoJ46Qg/g6cT5Pg8W6zMSJhE748eMxPDpy8DpiWbzmZsiRKJJiLhEgRdSmpJpF0EzFrnr7qVAhNhDBuxzNWrBktYNsOJa0YsGC3Czw5lrhtiZuGGFkxxYcYAprGYbxJaeJLWBkIaGlIiijJ6EhoGHi6ORnZGjjo+EAhfhxo+HGnE3SLllE0kUU8cddMd882doAhLdCENOG8Y1TTlOEV+TnnLSAITYRjbsmWNjizLcjXC2WtGbBwtcZseNbhytWbPCwYucbFmAKlgEzhPxUjfipn2YMXCwYk65dOffPLOtIylG1cE8080clo2vC9ss1sc8FYzmAhPw5Afhx1xVlaeCMp0hgvScbxxxy4455a8GfNekmDDmvmx5mqVMWCloghO5CU+HlnGM0ECEpxirO94RKSwUlKQmrGOHtxRuAITYRhZMWWJo3YLXDBy2WtG+LCtw4WjhawxM2bXJlytszBkAKbhqG8RoXiNblqCEooOUh5CBjoSGiIGFh5ehka2VkYuBAhPxNwfibhXx4dM889ccsEcGLJm4VtWaGAIP1uDr1icxczNzEze+Pl87jgCE2ENmDHE2xsXC1gwzN1rTCwZLXDBo2W48blyycNMjdi0YACoIBJoT8UQX4ojcFMGyGiRfLh4N9dcNEsUdRwdmfFjkzTlsAhfiGC+IamSCDBQ1SQTQSURWQ0Qxy1x4mcy91t09kFmEwuaCE8IY5R4+Wt00pyIRgjOePHtnfNgtbFslxb1AhNhGXMxcuXDlmtyYm+Fa0w5WS3FkZY1uXMya5sbVk5y5nAApwHYbxr+eNilGTknJR0NATElPSUlBQkPLzc/Nz8DPw0LCQwIP+IKj+ILHMcvD8LPLnjmu5TSuG+m13YITw9tQ5t7pxTRRQjWVb5+jCNrAhNhGVjhZtcTnCtzYnGJa0bM8S1zkatFrJpibucOFjjZOHIAqNASyE/HUR+OomU08mi2CU8OfbxdOW7Bu1cLVbJWuPPl0xvgli0WwUjACE/D2B+HsHZfLyNuKtoQlSkI1njy58u3LnvPBLFo1bsWa2Ck5473CE8leAZy6+Gs4zEYRhCKEUZiCEpCM8fgOKekAhNhDbLmzYsThmtZ5mTJa0a4261zizMVuLG5ZtWTPNhaOWIArnAWKE/Cp1+FUNbPmL4rwvSsIQWlfhbcmnNpphnLHa+DHonihkhotbFGWFjjlnOM4zhp1YbyhDFKUE8enTpw5bzZpUtihSc8mPFkCF+FBL4UL5MJjcYY6qjGTWTJ68Dh7crFk4cjDkYLYkOGhyEOKnujijjKJIqpKJIo4IaYI45cNBZgrsBNJDPLbbTPGlllnplpnlQyQXRwRAg/i71Tx+c5mZGUpm858G5p05dPA6Ubc7ubSAACLqYkJialACUzd+f5aa8YAhNhDnG1bM8rnCtcMWjha0a4mi1xkwtFrNu3yuWrlsxZZmIAqAASmE/C/R+GAvVfZp0WxbMWSmadMM8s5r5owlFhnfLGGOUZxuhPwogfhRHxXgaYwvOkLaocCnCwapShGtdeHHhw6Z8FjrWYCE5WKW2OGMwIk0YTgnKcEYRRrn6qMIACE2EZmzhjhxMW63E3w4lrRqycLXOVy3WsmrFm1b5mbBgwZgCn4ng/4d4P4d1/D318BiYTuc3hjhrXK6zPGfHxET4U1khPwrWfhWVlihknKatZ1Xnjx565Z4ZUtszarZqTtnrl0ghePtnHFq45UaCOBCQwwwIUSCCCGBHLsYIYceITYRixZmmPDkYrcrfKxWtG7jItcNGbJa4bMG7fE5yuGTlkAKhwEwhPwwvfhhjkHMz6o6IyjhvjnhIShFO+Oc4QhgpaU7cHkckIT8K2n4VzaaNuxmw7q6LZMWTBotKVI0QgTrpx78+fPprdOEQITwBCt43wzunGMUYwiIoRQRhEhOEpxjXh8dOXMAITYQwxtGbRo5cLWbfHhWtGWNutxZmrBbiysGLfDhx5GLlmAKeCeE/DUF+Go1grxIZI2nPDO+cmkRTxxyxRwOFp0YooT8P834f0bSnorS8sa95429jhVJkpaFIQlntWnBoIXi7TwxatOhgjCGCMIEEBBHBHHhdLFLFAAhNhDZu1ZMXDNwtaOM2Na0b5WK1xlYMlrnCzZssLVnmxY8wAqOAoABhfjhQ+OGWarF4rAYLBZTGZTGY7BYRJLLXgcLh8Hlcnjcvk8fj8jjcHgb77567b8LPXLPLHBLBXPTHDAmwk2CwVlkkUk0E1WCswFWAqimgohugsooqosimmmokoimmigiQQxIkEcsNsdtN914AIP+IMb+IOHh28vytxueeeed8c3KZqahMrN1cImtxiYoxGoqq4E3LcTwrhjXCMTjeoiMcJ4SIYxjtVVF3158d7vjNTECM1vhx7dwg/ibxa78+/G7skTCYuk4uBMWCaupiYXVxMSgAATAmBNXCUJhMBExMTExIJEzvw/Xk4AhNhGRziZ5nDfKtyY2rNa0yOW63DkY5lrnGybuMeLJlaZcgAqNATGD/hKA/hKp5Y8S/Ixymsz16988+MpjGuHDWsRDOd3XXF6Qi70AhPwmNfhMdRloilKFlJUoheOfPn17cuGso2yZMWzToxUpTBmlCECE8edmEebnunCMJyiBCKKMIxlGUZTknKcK18FwT3ghNhGbG4aN22LCtcZcTha0y5WS1w4yNVrDFicNsTXC2Y43IAp5HYfxareLdeMovLIRJo9MJFHIpAEPi8njchisFgMEk0MkEUiQhfinY+KaOK5VCnljlhogsgsiijttxOBzOLx+RIbMmEYOCwLBwcDAoEAQMBBwuB4BBzIhNhDHHkbY8jTItaN8OFa0Zt8a3C4w5Frlo4bMW7dzhzOGoApUD4X4t0vi23gXQYKSWTF14+/FgIT8ViH4q2cls0sUFMNdN+GAhskXKBrZGFh4WTs4ECE2EZsTNs0ZMcS1llYOFrRk2brcLBnkWs2LdgzcN2uXK0xgClENhfi14+LX/CYDFXYKyFgb8SCD/i3I/i338BNzw4ojQIbJV6gLGTiY+7gYCDiQITYRjxNsbBnmaLcbNxiWtMbditct8jFaxYM2bVrhyuG2LMAKbRuE/GJ1+MRONM+LTXXLk4JwpgpmoyY9GGGGAIX4smvixvjqwtFMNd8F+DwNuBhhmYaLHRYKCYCE80eG2fj5ZxmiimijOevpowmAITYQzat2jDE5ZrWbFm5WtGmRqtwuG7FayytG7TGyZMMjVkAKaxeE/GWZ+Mrlix7K2rHHW+Gs7TxSyS0AhPxXXfiuFnTLbHPHjx5cuXHlpfdLRmyAhsvYPgYKzj4ODgYGAg4CDgYGBjbmDgoORCE2ENMbFy0w4ca1sxcMVrRi4xLcWFvhW5GrVgzYZG7RuwbACloRhPxsWfjZZs3W1ZrYJ4NrTW6E/FXt+KtW2Gis8LTi1z04d4CG0VjuCg8DwMHAwqHjbWAgYCFAITYRlyM8rHFhzLcbnExWtMTXGtc5mrdbiZNW+Rg4YZGWLIAKWRCF+Ns7423YMJJjIqJq4MXfbfWAhfibQ+Jq3CYSjDSRTXzYGvE35ECGzJhcu4mBhYODq5kSgCE2EZmrPExY5GC1yxYNlrTHjarXGZmxW5WrRsyy5WOVi3bgCk4MhPxuIfjcZxZobMU6TvlAhPxThfinzzamLBeKcYfDlRgcCn8Lh85gEBQkITYRjatmzRqzaLXLTLlWtMzFutc5MeFbhb4cTLM4yZG7VoAKZheE/HG9+OMOWSuzDDHfLrtrTyT4k9EMAIX4pavilLgmvwGBmrnrhx8N9sNt0uCiwACF461sMWlnjjhjIYU8OB0sCGshNhDDFhzY8TNotY4czla0c4mC3FkbYVuNpmYM3LXGwy4WQAp+JoT8eBX48A54cXBzVlCUp4se7HGK5kw0pKWDHm4OLOrEhfihW+KEeiOy3ARwwq8HVXj4oYIsMZiGKNgWHmxcmFlvvITxdwYuDtyzqmEYIoRhGEUZ1rhy8dSHWCE2EN2TDM0ysWy1s4YOVrRw0crcTZw5WsHLJzmZMsWZljygCpcBMoT8epX49S9+CGCNJSw5MuCsDBOFZXvLPm27FaYK4MNr2rKEYVpjtcCF+Jij4mKWUhsljrlws0+NgpVxT1RyVRYbD4YXRYCjDWXRWT124G3Dz4XD4ECE8acucObtrOKMIwTRRkokgmjBCEIThGcV7+B5p8EhNhDjE5yMWDVktZOHGJa0atXK1xjZY1uJtmaMWmXM1YZcYApiGYT8don47PVYjTo25J0ha2CkMl0YgIT8U7X4px1curWwYd8ss8srwlXdDJbEheIM7DPl50YIYI0MNulhjitAITYRiZNG7bHlarczZuzWtMbZwtw5WbRa3YMM2PNiZs2mPIAKXhGF+Nn742l4sVPlGAgkkwMmDlpphvF4Z4vI4yeiKSAlIKIgZGBk5GvlwIbGVOgq2Lh4OFg4edqUDARwITYQ2y48TJxiZLWzBljWtGuFstcOGTBa5YNmzNi3y42DjEAKXRCF+OIr44bZo8FDVLHPi2Nrw9qG8Wn3i0Jqo6OhoSDh4mfg5mPoZcCGzdh9BYFg4WDg4ebqYCDgowAhNhDVuzyZWrXKtcuGTBa0ZY8S1y1xMluHE0cNsmVu5zMHAApMCoX437vjfduw2CwVkSmF+Mcz4xx8LDjba6YYQIfFlhgcJoc/gcBgEJAhNhGLGywtsuJytcsMbla0w5mi3DlZM1uXGyat8ebJlzN2YApzHYT8d6H477cdJ5rZs2DBJOt9+jSlCltFbXCE/F6d+LyFmyyvfHjz45xS0YMma0mGe/PvzobQGMYCJuYeBgYOAg4AgEBAQMBAwMHC4Dg0DPghNhDnC2cNseJwtaYsmNa0xMMK3Ewws1rnJicYsOZvlwsmgAp9H4X49aPj1RqiqgihnvweDwNsCjBYrGYTARyYWXL4PH21gIX4uZvi5lgwMFKCzAYbBYjASTU4HF4vG4XBy4HAR1RUAIXkzdwxaueWNChghEMKGGGOHM42aWa4ITYRjYscbNm3YrcrNhjWtHDZutc5WTlaybsWWJg3ZuHLbKAKSQmE/H4J+PufBitwMEYAg/4vdP4vg58G98bAh8LU2CwW8wWBwGHgITYRjaMW2Zs0zLczXNmWtHLFqtc5HONbmzNmbFsxx5sTlgAKwQFAhPyD4fkIphh2Q3as2KUK1x3rWhujJSrDg25uHwMeCOPVt4W/FnxY1UZ0vgSWjqYJ2Ibxa2eLUWUhZSFh4mRl4uLj4mBQUVLFRAw0BAw8LJwNHBU8RIwUhB0EdJQM5Hw0fLx8rLxsvMxsfGQUtA00ZMRUUIT0d49lj796xmjCcowIRgIxnGeOueWjVTBiwaI58tVYok4TjGNdPXhGUSE2EZHGVxjasma1rhcslrRjhzLcTFu3WtXGLFmb4W7lswYgCocBJYbyIieRDGIhJSAjoOAhY2PlY+XhY2DhYGMjI6OlJSSjIiFg5GnjamZqwIT8Ujn4pBeBTdSUKz058uHPPDKFMFMCGHDjvjrOMsNKgIXmDhGCHXyxo0JBCCCGBDBCRwx7WWKPHiE2ENczVplw42K1u3bYlrTMzxLXLBtjW5GmZxixs2+Zo4cACm0Uh/FbF4rva5NqZNJdNphQJ1LIZB5PL6jY7PWQh/GXd4yv6HPYvHY3GYjBYZCIdHotMpFIIpFghtCYzgoXAsGgSBgYGHla+FQMSCE2EMnLHHmxZWi1kxzMVrRhlcLcLZoxWucOTLjbN8eFu5cgCnEWh/HcN47q4FHo5PKFQqNPJpGoDH5nQ5/W5/RZPHSH8ay3jTzlsnpc1mcnksfhsCi0cj0anUIjEMgkDIbNWEy5k4GDgUCgUHD08/BoCaAhNhDlqybZsmFstxMGzZa0Y5Wi1xmcYlrJxjZZsuZwwy5WIA=="/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YSHAOAgAQdBLAGzgUBEI/2kGQ81ExJrFGlCAaCFV4DCkgQRP//A0UoRigFAzgLZBkgMgkAgIADAXvCHkUzCQCAoAIB4cMeRTgIAP4DAAAAAAAR5ezAPx4HD4LmgSpzyAp9J4X1u3rd75psPhsbJanqhwFmCwGAiQ114PC4WemCqrCZCbBVTxiE+s8+s922ycvlb9TJKyUa3w4a4U1rUxWxSjac53gAg/E8qng8c3aZmVWkJi4iRvr68zHMITYQzY4nDNxmyLWzVs0WtGTLCtcNsTdaxwtsjfCyyZcmHKAKhgEthfXWeu7hhhowM2DmpiiWVYDAUSRRx214OvAzlU2GYaKCHF2ZW3G4sIT72L73+ccOyuimSGCkla3vhw3vGeaOCUpSRVkwX5kaZpCD+AuET4Pfc7tcSExMXBUkSJmc+H7LMaAhNhDFnkcOGjbGtZtXLVa0b4sK1yxZuVuFtjx5mrRmwYs2QAp8JoX1aXq05ZIqMLNiYcPJPFNdiGIqmS02332zwSUYSDGSQwCE/AWt+Atfbs4OSujPwI4mCsdqO+91ZZKZsWK1Mk44bQCE8EaZzwzmmnOcRGERGEQnHL2YTYwhNhDdo0aNsObCtZMWzFa0w5Mi1ywxsluHEyx48OTLicssYAp0I4X1SHqn4Ja7L6rbpbIJsVRRRDDTXhcXg64YqrMJnGAghPwNXfgbTyIbIZmCa+nBrxzujTBa1oShjTwqgIToZF8OGsbxjOEYgRgIwnz9t0dgITYRkxNHGLK3arWGJxmWtMjTItwsMjlbjYsmmTJhzZsTNiAKdyaF9UV6ovO1Q14Cm5hjGSxQRRwxxxw2y01xwzQWYiqqiECD/giG/giH8vwNTq9TkreYzJdR08HwOFajG6naAIPyPGV5Oc3MzMkTMJiQiZjPH0c2oCE2EY27NywZZGS1liyYVrRk1zLcLdw3WtmTdi2b4cuPM3zACoEBJYX1RnqsZJacFHgIqo8hTRHDBXLPGtsxOIw+Gpox0V0SCMCF+C+r4MAZIIsBDRDBfiMLDHPGlijwWBwEcWAwOKxeEvgjjirAhPAl5R4eOcYkUqkSMIoREL8fgxvLYCE2EY2LhwzxNMy1hjaM1rTDkarcLRhiWuXLbHkys2zlw4wgCnorhPqaPqiY2y5MOSuKOjPmHAujHKcdOdnGx4uApWWdeoCD/g8m/g9FxidZ5Z5GtjXO4nRiKus5xmYxHSO2uACD+Ats7nN3dzMwmJhKpipQuU534vn43XIhNhDFq4ZMsbnCtYtMONa0y48S3DiYNFrBmyzMmbdi5ZOMIApwIYT6YT6ZXNrxWy0tPBXUlKc446uHKUs2rVgssIT8JSX4Si72waeZplNrzbWFVKWTHmQrox1jlkCE8DZ5ZcOGc4RhMhOKIjCcI5+urKIhNhDNi4ZNc2JutzN2eNa0aNma1w4ZZFrLK3aN82HE4bZcIAqeATaH7i7uY4TEY6i8Ug8WhkWikiRiCRKFRSJR6PSaTTiVTCUS6QSSOQyJQqFQGIxuRyed0Gj0eiz2c0OZxuPyMIP9gx+w9rhvxN9t9Mwlm451dXqYhBDDRU23xjaeWuvRoIP4Gmc73PG5uZmAmYkmCYTAiYTCVzz+CazHACE2EM2LlzkzYWi3NmZ5lrTHibLcWRswWsWOVswbuMrnE1zACpsBNYftzO3NkcShaBwmAQVAYZBYoiEiikYlUak0kk0WkkcjkekkYi0MgELichmMpnsvmMtlsfj8Rk8TjsXjIIP9rt+1366w4Xy48OOuvDrDM1lU4TFxkRFRC4jNXwzW+MiDedPHmxGKia3OblNxKUSTBMTABfH2+dxwITYQzY4muFqyarWrnC3WtGmbEtxOHDla1xYXGTFjcsWOJkAKlQEzhu5+7q2HgoSHiomUhZCOT1JQU1RaU1dPTkxIRyHhZOVo52loaenpaOXoY2dISPgkDAiD/gIA/gIP41rfbfLfCXFKYiKxqIqYluc5zd3ER4B5EVKwhO1OmfDOaqM4VRCMEYRQihGESEYRRVvx9s4Q7wAhNhGJkxw5nDRitZ4mONa0btsy1xlw5lrfFma4sjhjhcuWgArIAViE+2C+2D0adGnVrzZ1r5cnHpGN44YVgQtS1oyRleSUaLTjCsqynSEaVYN+7g8DbsjDjSxbLYLQhhx5cePLDexghPwH7fgP3z5tOjPmw4GfMWnGU4VlWE0pwkklSWCWDJS0LXhhrO871mjWOXhcPdv2bcmWEaozlGUJShKNpQiAg/gCeN9ZsTJcyTUphMSEwERcBMTCYmESCYmJiYmJJi18/fmVACE2EZm+ViwzM2q1k2ZMFrTKwzLXGZy4W5sThy1cZsbHM5zACvEBeYT8V5H4r08OpqJYZa2OVcUcEoKwrWUZKK6tejSyZWyuK1KUpSULQL48uPLtGfNW0EpzrNCCiUY1heUYQhCAcPBOKd74cOm9YUxZtmbZp0CE/Efd+I//DbRyeNDRg3W4ktVbSrFCUazz4c+fXly2vOTLkVRjFMiCVEpBKfDlhrhx3x1x4ZxhK2DFkhgpalJQ2bdhjySjCoklSJTHVnzAg/hru6+Tu0wqU3FkxdXARMTEokJgAIkImCJmJRMXUgCExMTEgCJF4uLz8H1eeYAhNhDJkzcZW+FstzMWbJa0asWa3FiwsVrlw4ys2+Vtlb5swAq4AU+E/BSV+Cl+18uDSxprxnFe69LSyU1YMFLUhLBTBiwbM2aWadMc8uXXXPn05cenPPDOco2hKlpZMGTJmyW1AIP+Da7+DdvVcfC30rhupi6vhWuFdMcFETUzmZ476899evPe7zMRFcI1waxEqVU4Rjet757Ag/hTm8PjxnMyTMTMSCYCYRMTSUAmEgSiREhMzv4B3LuAITYQ3bYczFxhwrWjnNkWtGjNktwtceNazassLXCwb5mLJqAKzQFkg/4TxP4Ts8Tvh4PLw4xvnHHPHPHjeSYvFtpwrWunDXLHLHTXbp24cuHKcZXOea+fPPHPXrvfPe88V2uZQ1PSNVrj03jIg/2uX7YnUq48u/kef244vVsVioikRVY4OEaupQzq4jbed3x4zvO13nLiuJhOoucMTqq4KrEYnWe2enGpg/E7WuLubZtZKYkRKJRMEwFXExMSiUwmJRMEpiYmAIlNSCZvPwXNwCE2EOHDfHhwsmC1xlxsFrRo1brXDds5W4m+HHhzOMORi0yg"/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EHHAOAgAQdBI4G7AMBEI/2kGQ81ExJrFGlCAaCFV4DCkgQRP//A0UoRigFAzgLZBkgMgkAgIADAXvCHkUzCQCAoAIB4cMeRTgIAP4DAAAAAAAR5ezAPx4FBIOMRsAK/ALpAYP+Gzz+G0HXNoUjdXNwwVMTOazqFRFs5TDEVq1ztdTiMRVxvd5mUQxWcXFyQqp1eFxE1VTwiIYRGkRjMTeYiKIzOd53GcKVK8uYq+F1KXHDUyb3nezHLUaoznO0o0YuLnJnCTjM73mLWuMr1XLhw8h4F4uD/goI/gor6K7PI32cNcp1TCYmLnEmJ4Tib1GYyusrVFTUwXcxIpWYm558OsTMLTmLuZjK5lO4zdZlG4TKCIi15zGUIiJved85zmanjvwfF8Xrz4xvhyxx488xGOXbxvE1wtG6jFcMdqRCJiI4MSGYmKrFViKibIYwxMZjq8HG7IP4C1nffec2mJhJGauYJqYTCYuImLxnFomJqYmLqyYmJgiREpgSiLgRImriYTV4zV0mJFZhNXV1cBEolEkSiYmphMFxMxMTExF1cTExKIlNTEzV1cIuJiYlACJRKJIud/Bqb4ghNhDTM1ZM2TNstZOMzda0yYmC1zjxZlrBo2YtmGXLmaN3AAqMAowBhPyQHfkgf1Z07xx0w4sujDqx4p6uHwt+haOCEicJxRkgx4sYZs+SWDJmwZMGSFLMEkMd8e3Plx55zgjCs63rOcKUlgQjOeGc4RpCEoSm1xnhvfLhw69PB056ylwtXG4XE3WtONSD/iDc/iEJjbTlPa+nPhz1mJ8DxfE5cOnbXSsRPGeOeN8c3nv4Hggd6m4RWIxFCV23i5WXE3eW+N5lKNYhimqNdPF8R37IhIi8TKLzB0VitIOvKvvMVFYmMrXMzMhKJiZiYTEolEkSEXAAiSJAACJCYRdXESmCJAACJiYm+fwXF33AITYQ1w5GWPK1ZLcmZw1WtMOHItxMsWFbhxN8WTNjZMmbdoAKPwaG8hEnkIlmptMAhPxRufijdzZ2AIWTDW4fAzAhNhDVm0xt2bRktbZmbla0cOW61ywbZVrPK4yYmLjIxasXAAqjATWF+QqT5CsZZY4rYLYL4a5a7I8BRiMdksViMJVQnrwd9d9tcNMMdNOBwc9McOCgxF1Qhfigg+KEuOq2qfAQ1RXSYKrARYZVDFfLTgZb76bb8Lffg674ZrqsBjMJgrosBLBOhPCGGWnLjwxqjBGkUU4RnKIIRhGEUIgTjj8AxhWoITYRkxtsrHGzyLWbdhmWtMOVmtc5GbRbiw5suNw4cOcTloA="/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MKHAOAgAQdBJgJkAYBEI/2kGQ81ExJrFGlCAaCFV4DDUgQRQBHAUZnVw0AAAAFAzgLZBkgMgkAgIADAXvCHkUzCQCAoAIB4cMeRTgIAP4DAAAAAAAR5ezAPwqoApABg/yT35J8vwPB6cTFxNRNXG0Zi4omJldIvFs1xtU8r4NXrnVb1sY8HlnThTheN8TcXWqpK98WZQrG9YuJSlSZZ43fG9cNVwjlMc4uPD8DjPOF+BSz4FT41eGrwi7HYKrAWXUQUSQzEUc8s9MsKOOCmGmOWUqkkQQz000zxwQwQRwT04M0NeHw+Vx+BwOBnjsuuuqssmgimmiomoqqikomiiiwF92CowVlWAmmmlikimowWAwFEksduHwOFptjjlptwuHy+ZzIg/gLlTw/BdWZmwmCamLiYXVwq0TExJUom6TMTEXExeJVdXVhFwTBMIkmIkAIkiQiSJpK6uLQmc/B+U/AICE2EZcrHK5wtGa1ribZFrRg5xLXDjJkWsGrnC1x4ceVs5wgCtACxAGD/gmo/gmp1vlumLxx1MVwqsVLbizThHSNNccXKkVSLlGYqaq4tu7SxWqxETGV6jTERM3mUQ1nBN5ibRDUxGcZu4zEsW1cxcXiaquEXUzbNVU1cznjE1rUcNaYnPHPHe7ulUnjnn13fHd8wIP+Kzz+Kz3wfA8Fuc54Z1eM8NzMqmoxm953vreYupi4mJVwxjFMXmZmIiOBcZvKJiIqZvjNynEajEs3mZuIjhMZm+uebFxjliInNXc1OoqW74s2uMKvEZiBqcaVmd3vjc1FY4Yoi5iIx0jpiMct68OD8ikeHdzEUmJmZmJiImJhcImkxJYkRcETExMSTUlWLqt6mYLqUwCJCJImYmJq4ExMTCJiSYmLoxmLq6kiSYJVMWi4EEgiYTExMTv4DzE+kCE2EOXDPNkZNWC3I5yMlrTKwzLcTBg2W48bLE5yYsTbM5YgCtQBVIX4c5Phzltsx92DmvgphtlwduFvrlgoqwF1000ciSq7DYzGY7FZbBYSyiqSKGGe/B4HG4fD4Wm9TbDfg8TicPhZaYpqrsBFHBfBBREAhPw+Sfh8l16uTsy2urCMIYJZqYsGKko4I0jGNIxnKsKwrWcqwmjedb48OPTlz5ZxnC1sWClGBaVLW2RtSUCD+CIX4vHObibBKLiYmYETCauJAiVZiEoul1dTMARJN+j6dZrsITYQ3yssjfFlcLXLFo1WtGGVytxNM2Ja3xMmOJi5YZHDPCAKqgE1hvERh4iLZWPkauXo5GVi4mKjKSQop6qprSioqSemISDg42VlZuRlZeVmZmbm5+bk42NgICHhIaAAhfg0Y+DWGCzCXZCrDUYSCKKSOiaSKCuXB4PD4vC4fA4mvDy2xpqMBVdgqrrIsJJRNBQAg/O8Tc7njvNpTAiUiUSRKYmJiYQm+/tzbQAhNhDnHizYsuXItb5WrVa0wt8a1xlY4VrVzlZMm+VzjcZcIAqGAqYBg/5EXv5EX/C8OrPF8T0emYuJ3OdxnGdMVM3M5tCKiYzSLwiEoKis8JgmoXComsVVRrHKNRWFRGsaiMZjKYqcTERvjOc5ZqkSnfHfG9zMxMZzfPObuJrSFM6ziYmD/UhfqQ+/bw/CLqWY2i14mEFSrNTV0iahDGai4ShNTUwq6uIIlERdREKVmpmJmLJm7qcqzWS5XUkLqczd3GZpKkhNGILq4XingNKyg/a8C8ejvNzaatMTMTEoJiYmJiUTEgRIAiUwAABCYJiUXV1dSAESAIkCJQmJiYkJgmAItfX4HjMYITYQ4yZMOZjmYLW+THhWtMzDKtxMHGZa3cN22bMybMmDTCA="/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oHHAOAgAQdA7YFVAEQj/aQZDzUTEmsUaUIBoIVXgMNSBBFAEcBRmdXDQAAAAUDOAtkGSAyCQCAgAMBe8IeRTMJAICgAgHhwx5FOAgA/gMAAAAAABHl7MA/HgUGgsk6AAppIYX4lOviU7YPBEslNGDwWFkuwuEALr2IxOIphfhbY+FtlbYYDA4TC4rF4a+e68LryKNHFOCE7VjbnvcCKMYRhEQrl66criE2EZcznFhZ48y1jmwsFrRm5zLXGRmzW5GuNm2YYcbJpiYACmAVhPxZvfizftfNnzVlGc53nTHo16iF+FPT4U9br8tXYqhklhnpkwt+CwaF4GxcleJllhlhhQxw05PAwxY8ITYQ4ysXOTM3ZrcrVllWtMrXCtcOWDBbmyY2DDJlbt3OZgAK2AF4g/4i3P4iyfDdu4Dw/Cd+3j+N5eudcZi8rq5mc5vOczmd3mc3M1dTmb48d53mU6yRExGtcuHTWMQwjhy4duGsYmZZpWKqkp4cO/bwAIP+GEb+GEciQHDiLrnq0omIlGLi8cdcdbgi6vC8ZxKqiKqcTFxN4zreLi7mU1URESzMzMSVcTMxdKhw6+J4tILx488zGJ23d1pZZZZVgBKSkossCUssWCwAJSUiyyyyyyyr5/Avz9z2ITYRhcuWDhniYLWGVk4WtGLdotcN2rBa2xZcOZi4xsWrVgAKqwE5hPxLgfiW5vaV8mXFlxZdGGkJKsM17b8loStaVoSlijGOO+vfv23nC2qXK3ZsAIX4ZRvhlxwdsVuIpxUWMmy0VklEEFM9M9+Jlx+JxuBw8rAXYTIYjGYK6qiSiOGWmXB04mvCzyiE5GacbwmrWNZzjOUSMAhGKMIkIyihGEZThGEZ17emDwGAITYRizMcuVlhbLcrZm5WtG7NgtcuGbJa2Y5GmZyyc4sLlwAKdiGE/FNB+KbGGCe69JxrNNTVLBSEq1rhjj2VtCyE/Co5+FRPBmjsYoI4cNcvDtxctZqYs2TIyTjhqIXkjfmllhjhgjglijihjijghghQx06uBLjwITYQ5yt3OFk2brWDbE1WtHDRmtxNMeRaycsW7RjmxYWznEAKXBKD/iwG/iwX4b8DvyQnF4zMwIX4UrvhSrx12KkwU00aXBx4fC4m8IbKGBStjYGFgIeAhYm/g4CDrSE2EZcbltiy5sq3DlyYVrTLkyrcTlvmW5GDJwwzMmePK2YA"/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LAcHAOAgAQdBIAEqAMBEI/2kGQ81ExJrFGlCAaCFV4CGQ1IEEUARwFGZ1cNAAAACkgQRP//A0UoRigFAzgLZBkgMgkAgIADAXvCHkUzCQCAoAIB4cMeRTgIAP4DAAAAAAAR5ezAPwq3AU2E/FOF+Kc/FlpaNL0x3yzxxmYpWlaMkbWhowZMG6GSM54b5cuO96zjOa9WOE0EqUhLNv3Z8zTomIT4wT4x3dtlo5eq8p4J4GKeJiwZMGrFipLLHTfbhy1yq1jWM71vnvjVlSWDJgtKkKQklOk5XsnLgoP1Mc93NxKUpWTVxdTESAkTEoupiSJJq4mrqREzx+CbmcAhNhDHCwatGbRitZsmzRa0b5GC1xiYsluVwxbsXDlowwtnIAkBCpcBL4T8U234puc998NuLLipozZNWbFotkjgrW98ufHnx1x45471pDFXRiwYJIXwt3hj6MZDjp8JRNJgIrIIZ6b8HicLiacLbgZ6SCqy66zARTWT4aOCgITwpvnXDe805zRgjCMIyjGU4EYynCMJ0mnt585w4wAhNhGPFicOMLLItxtHOFa0auGa1xkyOVrBnjZ5WDVmxbOGgApxGYT8adH402bUvxsuTHDDCcJRtOlZb678IIfrLutXgMIg8mTCMSaLRyHQ6BwuIxmKyGKy+RzGLobC0fBQNLDwsLBwKBQaBQMHC3MjBQdiITYQ0Zt2OPJkYrWObC1WtGjXGtxOGDhayysmDdzlZ4WLZkAKmwExhvGb94zsUdC003NJqGhoiGhIGDiYmLhYdARURGSEdFRCLjZOhpbGnn5GDhJCyqLCupCF9lB7JeOTAyQQsXHLXgb775YLJsFhMpksRdZNJNTHHPHCjjlrXxXy1zCE8YceOXbjnWcUYoxRhEIAlFGBFBGdfBc094AhNhDTE2YuG+NwtxYnLla0csGi1zkaNluVtjbZmebG3y5W4Ap+IIbxrdeNZ2EhYehkauDl4aGnpqsmpSGhZWjn5+Xh0NOT1NLTgIbwPaeB/2ATy0gKyAloGCjYWPh4GBjIKIgYCFh5+Pp5mXjwhHgpTgpZ8eNNNGMIkJyq39mptCE2EMWDJziYYWC3Lhx4lrRtmarcLJm3WtWTlqxw5mTjE5ZgCpoBK4T8b8n43tWPBWUcePThvpjCWDFmxWwRtFjjpvlz3wxloloxcCSG8EW3ghvloCOg4CPiZOTk5ubpaOznZWJgoyYprKmrpaakIqGhImHj5mLq5ubjYsCF5g4Rhi2ccsEcEaCFHBChggSRwQQwQwQoUM+ZxcEskQAhNhGXE2bMMblstxtmLVa0zYWy3EyzMVrlg1YuGWNlkyN3AAreAU2F+OmD46OYIcBbdWnptwNuFptjRWWYbBYDAVURQXw3x4OLBkcyxhoaIZJY8HXi8DgbZYaLsNhsVdZdLFDTBjYLYLyF+Bfr4F35L2HhwNNd8cU1FmIwWOwk1UC2m/A104+PAqaraMFHRLVh7rY5YYYUklVGCuwGCqkkljpnpwcuJixt+NwORIXk7gGCHS0xxwwkKGCFAQIYEMcM+NyMcEGUw1mQyUyDK4GeOGOCMhEKBDAghQxx04XJkUwhNhDBxhbsHGRstYZmbVa0ctcy1y2yYluZtlZuG2bG1ZMsgAqVASmG8fi3j8Tg5JNQMhGS0Ah4eRl5ujmZWPiYOCjIyYnpyWlIyAgoWThZ1JwAhvAJh4BvZaynsFSU5DSEHCyMbIx8rFxsPBwCIhIyMgoiEhYOHg4WPgpVDwSE8LY6R06dc5wjOE5TRRhGEYEAVjj8A1hPjiE2EY3ORu3bMMi3JixMlrTE5yrXLFo0Ws2jHEzc5GjJizcgCnkdhvHtJ49hYORl6GCj4qGkJqemoyAhYuflZ2Nj4RJQ0pHAhvBS94Kr56atICog5aJgZGNh4eBgIZDQKNVMnTzdKITxRvQ4OfLGsYxrKcYRiRrzeTKdJCE2ENsbHCxyMWy1oxYt1rRs3cLXDbCzW4sTRjhyNW2Ny5xgCl4QhvH6N4/IYOUioyGJWJqY+hiZcIbwQDeB/+enJKYioiIi4ShlZ2bowIbQGL0DgWBgYWDhZevgIGBgQCE2ENsOTLkyscq1kxw41rRk1zLcTZk1Ws3DBo4atMjjK5cACqABMIX4/Mvj9Hxl2KswlUNldeJgxsaWaDCW3Tx34PD4u+meSjAYLJYTAWSSV1ZNgYyE/BWZ+CvnNTQsvIw5sa2NjhvZYpU1YNmTVixSjC7Cz004ceOGzBhUu4mFi62PgU9LRUdWSBOycXBwMCgIGAQMAQMBBwEDBwMXbwsBAzIhNhGHK0cOGjButYY3LJa0wsmK3ExasFrbHma5HLXDmcsnIAqKASeE/Iwp+Rem0222u+euWcYUlLFgxZMWCFoVw6cufbfh1z3mhvBJ14JWZyUnIWYhYSNg4+Nk4+XoZuflYWBhJKanqickpSOgoSMj4KNg4kCE8UbTbwcN04oooowjBBKJCcY4fAtUeOAhNhDVw4x5GbjItc427Za0auMa1yzxtFuVlhwsmTdg4cZGgApxG4X4njvid/vghYqvBYLAWWTRVy4O2+9jYsPgcCCG6RrpLZCTklZEz0ZOSEpBQEHFx8nKzsbTy8nMy4CF01E9NM888McMJDBCJ79PFGxgITYQ0y5nOZo1ZLXLVowWtGDXEtxNseRawY5sWXI4xsXGXGAKlwEzhficE+JyeKTDMMqghhjwNddYiwTDYK6yqiNLXXg8Dh8Dib8DTDRRhpshRhKAhPrFvq8a1vprrx58OvDWMsGTBo2bs2bJSkJXjOqUCWWeHTXSzkLAhPE22Lt1nOKMIownKMYIyjCEUIkYCMIwmrj8BwnLICE2EN8uRliYtsq1hmaMlrRgxyLcOJuxW4sbNrjcsWbDLhcACnQehPxKTfiUVxQ0U1QlG+HPpx5745xjK2K26WCVAIX4E7vgT1x0WMimhjpptttwOFwOJwM9NEWAwGOwFk0QheTuAVudllRwQiGCEEbA6mKOGcAhNhGHFma5WjdwtcsWeNa0csGS1w4w5FuNuxZtseZhhbMmAApuGYX4pCvikhkYabDYCSKWvD4nD4m2lVFjMFhKAIT8CTH4EX7aaZ8OnDhxzrfBWKeDLK8IAIbNmH4CBwDCwaDgCBgIGAQMLC2sOg5UITYQzxOGbVyxbLWzVw3WtMrNwtcsHGJbly5XDPG2bM8zVwAKWxKE/FKl+KUVscTDmrS9548N56SF+Ak74CbZroMhFdJRFHVfTbXiQIXg7BxwZXAxypYZcXmYIYcAITYQ4a4mrnCyyrW7ZtjWtHORitcs2rJazyZWjNk3aYcuNyAKYxSF+Kzz4rPZcFhoMEohwMeLkxbBr6iF+AIT4AhcgxElUlUMcmFqxMuHrydYhsoYDgV7CwMDBoOFkZOTgIGEjqQhNhDNw4ZZHLZityMXDVa0xYsa1y5bt1uRjkytXGNlhcYWgAp/LYT8WN34sj8FMmqO6OCLCxx25s7PKUZUaEYznUz5LU3WtCyE/Agd+BFuKWa2xsnknTDSN7MFIUrDXm31rNTQhmwYZXw5coCDe8iO/HjuUTEVZcrAJiYmJnr7+SQhNhDHG3Zscbhytb4cTla0bMGK3E0buVrTLjbuWWTGwwsW4AqJASmF+Lvb4vC4rsHgrLYIcPBPFJgsBiMFdJBTgcLlWNpLLqsJDgJZ75SF+ATT4BPYosHgsDgMPhmEiuhmljtwM9McU0WMmsgmjjwNONgwsNcAhPDWc5eHHGJEREQQIRhFWvN49Ky4ACE2ENWTFwzYsmK3I1YslrRiwyrXGTKyWs8TJqxZ5HGVplygCnYghPxgYfjAZpfNtwaZ3vW+GEcVsWLNgtKMMcs88tyE/APV+AhOd8HB3ZaUwS0YNWTJgwUrOt73rC9q2IXgK2SHI10yxwwwoYIRBDAhgjl1dcUeXCE2EZnGJvmyuHK1llxMVrRszcLXDLGwWscTFmwysWORlkxACm4ZhPxV7fisFx4bVyW1aMSV8+XHhraerViwAIX4IxPgi9xFGClkpptrjgmkomiQ4G/D4fGghstYNLuHgYGBgYFAIOEhYKHgcBwaBnQhNhGHCzYZGrdotZYXLZa0asci3FlcuVrRs5csHGTDhYYnAApVEIT8Whn4tJY1xV0WxaK5kaiE/BCV+CCfNG1ZZ8N9cM973IbI1vBwFnHwMHBwtTNwJLAhNhDZnjctcrBmtYuGrJa0yNGK1w5aslrbC2wssbJy4xs2QAplHIP+Lfz+Lhep7ax0gvjsM+FWrwvcgIT8EN34IVV4a82GtVY5Neo2TjTfTTXTcIXljgs188MaCEQwIYIYY8TmUMEQITYRib48mFzkcrcORyzWtG2HKtc427JblxZWzLE2YsmmJyAKWA+E/FyR+LlnNPZLZK1M8ccc4IX4F7vgYNxl2IiwEEGCvptrwoCGyBcwEBXx8DDwc/ToOAiAITYQww5WznEwcLWDNvlWtHGNstwuWjRa2xY2ThmwaMWrHGAKTg2D/jBS/jBXpdOibzKG8DlngcXSs5OpCjhYmLgQhsmYFQdrDxNTMwULBTghNhDRm0ZMWmFotysMeVa0cMMq1y4yM1uHMwbuWjluxZt2YAqvAUGE/GDh+MGGcs/G4erHgw2wyy6scaRwVwJTViz7t/CzpxjNttKlqYJWRx5cOPDKMtEMFqCF+BWz4FX4pMPnsfhMDVSlhtkwttNMcMFE1lU0Uk8UdsMsKa5JgpkUs9NcEU12AsuoingxeBxeBITZ0luDhjhrWcYxjFEEBBEiCEBCJGEYRgQjCtfB6MeaITYQwysMTJsxyLWGZthWtG2JwtwsMuRazYMGuPG5ZuW2JgA="/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QEHAOAgAQdBOoBjAMBEI/2kGQ81ExJrFGlCAaCFV4DCkgQRP//A0UoRigFAzgLZBkgMgkAgIADAXvCHkUzCQCAoAIB4cMeRTgIAP4DAAAAAAAR5ezAPwpvG4T8UDH4oG7Thiz6NNs7LWs6QtDFXNWWuACG8JGHhJVjIWAloCWiqSEnIqOgIOJiYmVg6OCm5NLghOVwoS3x03nGMU4TLxvj5t5wwiE2ENGzbC2yscK1g1aZlrTKycrXGTJkW5GDDG3aMWDRrlygCpgBMoT8TZX4mzYF2a+CdqwrRgwYsWClK3y48+HThrWs6zQnCTdXNinIhfhWc+FbXDGcvwUVEkkssd9+LxeHwttqrAYLCYbCVWQwQy0y1xzwwLqZp8BgQITwhNDTvw1nGsIwnCKE5TlOU5RhFAjKcEUZ329OVaVAITYRlassTXJkaLWTjE4WtMrVotctseJa3y5G7lg0aZWLDGAKWxOD/hsI/hsFXnwuNbtdb8LZsIbxQEeJ+2KlIqegoaARMTHzMPOyc7NgheJs7DDpZ44SGGevF4OEITYQ3aMGjHLkyLW+TJlWtGWRstcYmDhbiyMMePEzZ5mTLIAKkwEyhPwz3fhn9izcPhZdEs1KSgrfLW85JZtEpWVy58Oe+XDXHGtseieKWACE/FDZ+KIPNfJWmdjnfDXDCMIWtm4jJuzUpS9Z3neONe84ZK8C2DBYhPAkoY8uG+GN0U5RQnJEITlFCMIyiQqrXb0ZThxgITYQxbNWTBixcrXDLE4WtGeXMtcY8zJa4btMTFwyZ5MuTIA="/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saHAOAgAQdBNYIuAUBEI/2kGQ81ExJrFGlCAaCFV4CGQpIEET//wNFKEYoDUgQRQBHAUZnVw0AAAAFAzgLZBkgMgkAgIADAXvCHkUzCQCAoAIB4cMeRTgIAP4DAAAAAAAR5ezAPwqwBPABhuCg4JODhYNFxUfHKBGSiGg4CAhICMmJaUmpaWioyOhpKOioyKioaBgYNBwMChYKNhZWPk5ujoZ2dlZuTl4eHh5OKi5WCgYNBQMJEQEFBQCEgoGAgEDCwMPBwcDFwMPCwMPAw8DBoWBQBBQENARiKhICEgoKDIFAQcPBwcXFw8jGxMnGx8fCyMbHwcfFw8XHwMPHwsFGwsBEwsBAIyGjJSUlp6OkpaQkIiIhoSMwJi3FmE8JW9tVykDBQKGioSIiIKIgouLg42BiUDHQUdBSULHICBgYKLiIWJj42Ri5ePh4y0CG7gbuKYyCgZCRkBCwMGIKCgohAoeBi0SQMJAwEEgUFAwUIhEEQULBQELBQCCgYCAQJCoWIiYaFgoCChIaEiIiOkI6WkI6QkI6MjoqOho6MRkJAQUUhoiFg4SFjYONjYuJkZWNl5GXi5eRiY+LjYONhYWFhYOFQMHAkFDwUDBwECgYCCg4RBwRAwEBAQEBAICHgYeFh4OHhSBgCCgYCgwLgTB+DsM4YxzWR8jLycrOzcfMxcXGxcDGxMLGxMHAwURBxElAQkdBx0dISk9KUFFPVkhIREFBAIL8DfBN73z3zuiWWVSDLSllSlyyywlllAZrcssWJYuUWFliybKTZUqbM7JNgBKACyUBFgCyaypRuVIsU3NzZNipO8Inc7LKibAd/AP4RdnwACE2EMHOXFhZZWi3CxxZFrRw3yLXDRoxW5W7DM2bMcrdpmzACuwBY4bwSpeCWeVhoKEho4Ag4IhkEgoeEg4KBgoKChoGBg4GHiYOHh4OCg4aHiIAgoaDgoOCgoCBgoKAgoSGjI6UmKKinJqWho6Kh4WBg4FFxMXMztLR2NLgOpsa2rCD/fufv92IjlQB27+NPLt4XLwPA8Dt4VeBjpwTu98+vg8evHn3uZuZ3O+d7zO0zdzduOWUVjHCMVJuYmY4ZXuAg68zntIqauJXGUpiYJRMWIupiUTExIRIrOM648N1MJq6zUwupiREmfD9dbkAITYQ3bZHDFzjyLWjBtlWtMrVutwsWeNaxcMmLJyzwt8WTMAKiQEphvBVZ4KrbGFqY+tk5+Xk42JgUQhoCCg4OAjICajKKYrJiQmJqNlIyOkp6kCE/CT5+En3Ez6seJgjJHCxryUYkIxnOZPgY9V6ViCE8UcnHfLfGmjCEUIowijGROEZRnGufrywyyghNhGFk3yNXDluta42GVa0YssS1ziyZFrlhibMMLDM4asGgAqSAS+D/geq/geZ8HwPBy4T0nFTd8ctZ6Rir3x3zvn0nHKtRE83XN8whfhMA+ExvEX3ZaHHYTKYTIYrCXWTRxx1x102yyz10010334O+++mXBqsLHSAhOhqjTg5cNyFUJwRhFEjCMIpRQihFGenspw4wCE2EM8LFk2wtnK1i4x5lrRu5zLcLHLmW427RgycZcebHjbACmcXhPwArfgBThemfEtW1SaOS+TJxOYAhvAjJ4EqYiFmoScqKCalpaOhoGHkYGZl5udmQIXcSzS4eu+WNLBDDBHHjcyhXCE2EY27bE1aZcK1i4c41rRlkbLXLXI2W5WDhyxc5Mbhm0ygCn8fh/CLF4RV5NJolKIFBofDZTKZnK5HE4jCIRIJFNJRJI1AoZE4zJZWhfgYW+Bj+WGW6DEUY6zIXY6bAQwR314e/Cz3o5osAITxpz5z594zhEjCKcpoThWO3rxiwiE2EM2bZoxbtMS3E1YZVrRizbrXGRo4W5mGFziZYsmTI4cgCqQBMIfoYuiBjUmiU2iUaiEMQeJxWMx2TyeWyOJweBxCOTKcTKURaEQOPzWczufyuKwOIRqbTqaTKURIhfhsu+GzmmuuCGBVNdNdRZBZBFDBLPXLbLFJNgLsFVVEhwN+DtzLJ34EhPJHgGsOrphOBGEUEYEYThGE5TgjKMgjXH4DvKecITYQ3xNMLRgycrczBxiWtMbHGtc427Ja1ZsGmRm2YM82PEAKpgEqhvCGV4RJ4KaiKqYlpaYmoySgoSTga9VwNDFxMvCUMZNxUTDQ0lERUZDQUTFyIIfwy+eGT2AwqExaBwZCYLE4fGYfI4TM4fL4Yh0YiFOjlOiEsiUWgUEgMGgEThcbicbAheYOE0+fplQxkcMNNuHhwGEomowGKiwOBnlRyo8Dq4Y4ZyE2ENcjTKwytsy1w3bsFrRwxcrcOLIzW4mDNtmaMW7Jg2ZACQEKjQT8AYX4whvjCbwTC4SGCCEC1HHHBFBgGAomIZa71cccMEUkUk1FFEUUEsd+FYmmOeCCaqixhLJJIEtteHwNdMsqKqiiqjDUYCiKKOWu/Hx4umueOCiyzERYyrAUTI6bbb8Djb8HPfDFZdiMRkMdhMJJJTXhcLh8Xj8HXTKmqw2Cq0VFlEUNduFwuJvwNcNM0V2AwWUuuqmlntwuJttwdMaCqjDMdNRFDLXLi5sPHDDBJcwVE0Mk7AzzzxwlldV0MEKOmikjw01AhfgX2+BfWFg8Fh8NhcJgcAGKngkI48GwtMc8CirBLqoJEcseFsxM88sKCiqrERVRSQTzy04VXbPDPFNVgLMBZRMgpjtpnwODptljjkokwGAwF1kU0ktdtOHvwdNqWSaai67AXVYKyaCW+3D4vL4PB1yy4C6zDYjBYTAVVSTx334m3L00xx0TWYK7BXUUTQQ004fB4HB3ywxTWXYLAVTWJJZ78Wlw88KaiqjERRIIacOYONBFRVRFMJ8DZbeEFl9xha8LiYP4c8Pm8O7uZi1riRExMJhACZRJEomJCYAiYmJiZiLhNSiYSiYupTExMETAC6klCYmpiUTEiYkiYiUCYmExdXCQiJiYJiU1YRMRNXAlMEwmJgCJRITAIlEgTx+D8nqgITYQyxtmmTHlyLWWHI4WtMThmtctWORbjyOMWTI3x4XObMAKswO9AYP+OHD+OHmq8fwuPLOJiOcbzMxrGOWIbZIYqETEIRdze93M6RjXCJqLq13Oc3fHGcNVVRRidJZnjfPiROsdqqkpzTEXGWd9Y41WMRwisrqY1GZjnvnzmq1y6ctUzxvrARMcb3UOVcI8DvnnQIfwFNeAtWNRyJR6BRyKSKLR6MRaGQiDwmIxuOymOymNzWXzOXzmWy+LwWESSTTKcTicTCWSyPSyQRyKQ5C4jH5HI5bP5bWZvTZ/NY/BIZLJdRKRVKVRKFMpVJIdBYrH5bLZnN5rQ53SZ/P5TBYdJplTLBbK9UJlJpBAYjI5PNZvN5/P6HT6LQZTC4hKppTrRbLRTppJIxAIrI5jOZrP6HR6TUZ7O4fEpRNqhcrpdqdLpFGoTJ5bO6HPaPS6HTZnK4BDpFNqNaK5UJhIIxBIPHYzL4/KY/K4iIP4+9k9PvO0zGYRMTBKUphKpiUETAiZiUFxKUXECEIIuswJSkIUTUxcE1cJi4mUCCrhMJiLCZhMEQiYSSJi6kQhNSiU3v4R3WfNITYQ3yuGblw5ZLcmHJiWtHDfKtcOHDNawZYcTHI1c5HOZiAKpgKJAYbxpneNM+QiUPDQ8NDknEycjHxsKho6OlpiMqISOkIiAQ8bFx8zIz8rHysjHwcNISUdRT1hOSkhGImNoZmjn6ORlYuDhoyWmKScopaOhEHLzM/M0MzKxcTCRUpNUU9QTEZEQ8fM0NHSzcfEwUNKTFFUS0VEQsDJ0tHOysLCwUVGS0tIREVBwgCD/g3O/g3P8fTt4/jeH4R37XiyECVxM1Bgz4XUmZmJVPIhKZFQjeLmc6uahBHPyO8Tcxm656iIVqESTubXSqiKgXa5vlz4bIP2PAY8fnvczYCSUxICYCJgJRJMSETAiYmJiSQECE1JMSmJQQImJmEphMBEp38HzM+6ITYQ5bOGebLixLXDPC3WtGTlytcsXLha4ZZmGFxjy4m7RiAKlgORAYfxZteLNeBovDovBorA4nBYHAoFDIhHo9IIlEIRBELisTjcZj8Zi8Ng8DhUWjkgk0gjEch0GhMPjMblMpkshjMNgMEjEgkUqk0okUShELh8ZksvmcrkMPhcAhUWkkqlk0kEciEOgsZi81lcxlMfkcLgMSi0wlksmEmkEQRONyORyuXx+MwmDwKHRaNSiQRiMQqCQmJx2RymOxeFwaKR6YSiSSSNAIbv3O/3mEBKJSAjoKAgYGJh4+PlZOPj4mJgISIlJaempyMjoSFhZGdnZ2bk5uJhYKOjp6cpJSYioyDg5GZlaGXn4mVhYiIlpialp6QioJFxsvOzNDHysPEw0hKTEtQSUtEREDDyMvM0cnNyMHBxUZMSUlLR0REQUDEwsbHxcTDwsFBRUdHR0RDQMHF0sXTy8nJgg/K8qK8fnu5ZrKUokiUEJi6kmJSTV1EqmASm4mJRCEBKMxcTExCERIktMSgqYQSTFolAiYGfP9uLgCE2EZWTDHmZZWK3C5Y41rRw3crcTNq5Wt2bHNka4mDLKzag"/>
  <p:tag name="_INSTRUCTOR VIEW19C14C36-AC8E-43BC-9DB6-C2AAF774C7DC|PANE__TAG" val="_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sUHAOAgAQdBJoKuAcBEI/2kGQ81ExJrFGlCAaCFV4CGQ1IEEUARwFGZ1cNAAAACkgQRP//A0UoRigFAzgLZBkgMgkAgIADAXvCHkUzCQCAoAIB4cMeRTgIAP4DAAAAAAAR5ezAPwrsAWOE/JzV+Tl/Ho0jbs4ubDG7DPLhz6678evLHPGtUL4Z3x4768OO+WF60gpWGCULZMltVLYo5IZKYqZs2KloUhRaVsGTJbJgxSzJWwCF95V7zmy2wUUzSzwxyxwQyQwURRQRQSCOKOSOSiiTAVVVUQWTTVSXVYCiSKqOSGSaSaqSq5RRJHZFLNLPXLgb8Pj68ThcjicPlb9Tj8/kQIP4IjfPPO83ExMpmLE1JBF4zUk1cTExMSRMTUxKJi4ExIItESCJXHHPweuuACE2EYWLZm0YY2y3MwaY1rRoybLXGTHjWuWbfE3atGeJgzYgCQEK5QFfhPyhCflCfnltrpprr06eLh34dOXHjvjx5544ozQvBhjacszJiyUwUxYskMmiGDCnRSENlMVJQwUhLJgtkyYKUWnBClDgVmCE+64+7Fpv4mOkJTlRRaFJSha0sVsVMWLFkwYKaqWhOEZVmlkvSkrUUzMkoQlFWKGGV8d9OXDh268OPLh03y30x5bPlwiE8edNh6NbqwijCMEJynSsIwilOUUZThOSMIwE6RQjGEUIxQIpThFBCcohGEYIxjXwbOE4ACE2EMWWTLmaZGy3C3xZlrRoxcrcOJjkW427hywcOGuZs0aACmUXhfRdejVVQYqK6rCXXUJKZcPTj68PiYX0vHpYb5MPDg6cHTg6aYoqMMyVGIhygIXmrh2DA5meGNGRwJ4cDoY0NIAhNhGHI5zMm7hgtwtM2Va0yM2y1zlaZlrhtjw4czZi0xYsoAqHATKE+l++mH4+Xhq5KaN2bNgpBOEIylJCdZ7TTWM5QwLUbMEtWLZmhPm/vm28XKtukw59fD358eGN5LUslKE1Tixx4Zxlito0bMhhz6SE8veETs55xmiAhEREYIEEYIhPD4FRjxQhNhGJviasnLFitct8rVa0YN2q1wxZ5Vrlvmy4XOZu2ysmwAp7HobwCUeAUuVg5GKgYqImJKYmJCEgYWdl52bk4WFioSglJSCAhPkTPkS5aoaoSlWeG9aTpgpaFY578XHw44SGy5guDgL2Dg4VAwMBAoGAIBAkHC3MbAQNaCE2EMc2JzjxYcK3G2wtlrRy2xrcWHHiW4mDLK2ysGOFxkbgCnghhPwCBfgC9rTDkz005c+PTnx3nKFsWzJmxWwY8GeuGICE+aE+aJvfTTOwynS2TJqzbsmSEqzx5Z8OOue+oITx1za06OmtUyKEYIwQnCNZ83ixhPUAITYRjat8bBtlbLWuHMzWtGDHKtw5cbla0yNMTRrjyYmDbMAKhQEsg/4D9v4D3erw8eDG6a1w6Y1Vbc46t6VVaLmbjwe3eNiF8sV5XNRfdXHLHbXg8DbPHFJVhMFgqroJoZJUCSeiemLI4DIy4kCE8jdWMOfvrOMYxhFETTRiQhSUJEJ109uE5CE2EOXLlu3cOcS1rkaZlrTK1ZLXGLLmWsGDTIwbY2+PGyZgCnwjhPwNYfgaLx8GPHxYaYNGbBSMb1w4ZZckqYp4L4ssstMohfHIeODsYam6eK2nD4O22WOSrAXY6iqKCOPAwZOfF240hPFGucOPnx1nNEQiEYRhFWevqwnLACE2EMWbRgxZtGS3LmZ5lrRnmyLcWXE4WtG2Nm4wsMLXHmxAClkPhPwP5fgfrlivsy4kpYcCgIfioOLzikujE8h0eg0MgURiMhjIhsNSMBAS83EwsDE4BjYGBmQhNhDlyyw4mDnGtcssrla0ZNGy1xhY4VuTIwwsGOZrkYNnIApfEoT8hEn5CGcfGrmhJeOWWuOeGkCG5ILkkYy6gZ6MkoCGg4uAoYmdkaGGyhgGBia+FgYGDg4OHj7eAgUQITYRmxY2OHM5xLcbVswWtG2JytxZsbRa1aOG7dpjZN8rXEAKfCSF+Qd75B28FBhoZpYK6a8DZDJJRJEpvwOPwOBljigyUGQZQIT58D54/JXFel749OW/Fw48NaQwZMmxopCFLzx4XHCF5C18sGtnhhjIQhgIAQwRxy7OGFeAITYQwbMGDRo1zLWWPG3WtMzVytcs8uZbkas8rDLjYt8uRkAKXBGE/EI1+ISmuGWlGM76MeSkqIblkuVTjoKURUBBwcnFUsfOyc6AhslW8HAYBhYGDhYWBn6eAg4KqCE2ENG2TNmZNsS1viyMFrRpharcTbCzWs8jDE4y5XDNzhxgCocBLIT8PJn4eTWKOKMZzwuDwL5tGLFiwXhjrhx471rfDfHtrhpfZi4HCIT6JL6FeGTGjfDW/FzZ9dZYaUjgjgwyqrWc4SlixQ1YWmechPO3iNwerGpOESMIoRlGEQEZTRmv4JIYgCE2EN2rFthYsm63K4wtVrTEwYLXDls0WtWjdo4xNcThyycgCooBKYT8P2H4fhaXwb5cNpjWK1oYoUWjgkpWuO+mtcOqVuFSgIbiyOK7joGmi6SHjI2Hk5WVo5mdm5uJg4iOmJqkppiYhoxAw8fAVMjPyMyAhPClZ48uHDhTjEnCZGESUEIwRjGvL5cTpCE2ENWmVhmbsnC1zhyuFrRiyyLcLZwwW4mOXE5wuWTjCzwgCmsbhPxFdfiLphhti4GbdinSdcPByYYWhmx5oxqAhfEAeHDmxt1899t9aOCTCMJVJFRbFiY8GIXmThWLG5mGWMQoYIIUCOXWzkohNhGLNhxOHLnEtY5cbha0aZGK1y2Z5luNuwYN8OFg4aY8oApkGYT8SKn4kMYsM9bizneWS2q2rNbRlZYghPjAPi7TTm0qY8OOOO9cFdU90MkaAIXdRyQ4++uWGOCOFCjgnn08KCghNhGRrjwucbjEtaM8rVa0xMsy1zmzY1rfHhasGzlszytm4Ap2IYT8Tr34niZwvqlqxZrIRy464YxjqWxZKVzY445ghPh9Ph+cGSvAnaN64dOHLWcYUyZGiFJZ2O+WoITxVwY15ueN4ThGMooynKcEZVjv5tZR4QAhNhGZq1zMHGLEtYZmzJa0bYWy3DlcMVuFm4c5WbRuzZsnAApbE4T8T/H4n+ZXzY8VcSUUsuDXwsqF8JZ4XWazHYDIVYRVPPLh6cPThYXKYqSHHyrZ40M9OtgjigAhNhGPGyYMHLJktxuWWJa0b48i1w2w5lrFy0ZZGrnDlYNmYArGAUeE/FKJ+KUXPDJhxXyEoyy8DDAQpXBOlYY55ceG9YMGTBktZK8MtK5MuasWWtacPJGUr5sKYIXwN3gb81gMNLdLLfXXg577Z4I00MkMFMGBknkjsouswlFUUMNNt9d8eBlw7H2RyYSjNYDTTYiyi7Ax4e3DgITx500O3es4znCsIkoQhCEZThGE5RjBFCcEUJxjGM43hitC0MFJzwxvh8GwjGohNhGXMwYNGbnMtZMGrda0YNsS3FkYMlrbKwzNMzbNkYZmwA=="/>
  <p:tag name="_INSTRUCTOR VIEW19C14C36-AC8E-43BC-9DB6-C2AAF774C7DC|PANE__TAG" val="_"/>
</p:tagLst>
</file>

<file path=ppt/theme/theme1.xml><?xml version="1.0" encoding="utf-8"?>
<a:theme xmlns:a="http://schemas.openxmlformats.org/drawingml/2006/main" name="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191</TotalTime>
  <Words>666</Words>
  <Application>Microsoft Office PowerPoint</Application>
  <PresentationFormat>On-screen Show (4:3)</PresentationFormat>
  <Paragraphs>230</Paragraphs>
  <Slides>19</Slides>
  <Notes>17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0" baseType="lpstr">
      <vt:lpstr>Dark 3410</vt:lpstr>
      <vt:lpstr>Multicore &amp; Parallel Processing</vt:lpstr>
      <vt:lpstr>Problem Statement</vt:lpstr>
      <vt:lpstr>Instruction-Level Parallelism (ILP)</vt:lpstr>
      <vt:lpstr>Static Multiple Issue</vt:lpstr>
      <vt:lpstr>Scheduling Example</vt:lpstr>
      <vt:lpstr>Dynamic Multiple Issue</vt:lpstr>
      <vt:lpstr>Does Multiple Issue Work?</vt:lpstr>
      <vt:lpstr>Power Efficiency</vt:lpstr>
      <vt:lpstr>Moore’s Law</vt:lpstr>
      <vt:lpstr>Why Multicore?</vt:lpstr>
      <vt:lpstr>Power Limits</vt:lpstr>
      <vt:lpstr>Power Wall</vt:lpstr>
      <vt:lpstr>Slide 13</vt:lpstr>
      <vt:lpstr>Inside the Processor</vt:lpstr>
      <vt:lpstr>Parallel Programming</vt:lpstr>
      <vt:lpstr>Work Partitioning</vt:lpstr>
      <vt:lpstr>Load Balancing</vt:lpstr>
      <vt:lpstr>Amdahl’s Law</vt:lpstr>
      <vt:lpstr>Amdahl’s Law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 25: Parallel Processors</dc:title>
  <dc:creator>Kevin Walsh</dc:creator>
  <cp:lastModifiedBy>Kevin Walsh</cp:lastModifiedBy>
  <cp:revision>86</cp:revision>
  <dcterms:created xsi:type="dcterms:W3CDTF">2006-08-16T00:00:00Z</dcterms:created>
  <dcterms:modified xsi:type="dcterms:W3CDTF">2010-04-28T14:43:26Z</dcterms:modified>
</cp:coreProperties>
</file>