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notesSlides/notesSlide20.xml" ContentType="application/vnd.openxmlformats-officedocument.presentationml.notesSlide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98" r:id="rId3"/>
    <p:sldId id="297" r:id="rId4"/>
    <p:sldId id="299" r:id="rId5"/>
    <p:sldId id="300" r:id="rId6"/>
    <p:sldId id="289" r:id="rId7"/>
    <p:sldId id="260" r:id="rId8"/>
    <p:sldId id="301" r:id="rId9"/>
    <p:sldId id="296" r:id="rId10"/>
    <p:sldId id="262" r:id="rId11"/>
    <p:sldId id="290" r:id="rId12"/>
    <p:sldId id="291" r:id="rId13"/>
    <p:sldId id="292" r:id="rId14"/>
    <p:sldId id="269" r:id="rId15"/>
    <p:sldId id="302" r:id="rId16"/>
    <p:sldId id="271" r:id="rId17"/>
    <p:sldId id="293" r:id="rId18"/>
    <p:sldId id="294" r:id="rId19"/>
    <p:sldId id="273" r:id="rId20"/>
    <p:sldId id="303" r:id="rId21"/>
    <p:sldId id="295" r:id="rId22"/>
    <p:sldId id="274" r:id="rId23"/>
    <p:sldId id="275" r:id="rId24"/>
    <p:sldId id="304" r:id="rId25"/>
    <p:sldId id="306" r:id="rId26"/>
    <p:sldId id="307" r:id="rId27"/>
    <p:sldId id="308" r:id="rId28"/>
    <p:sldId id="309" r:id="rId29"/>
    <p:sldId id="277" r:id="rId30"/>
    <p:sldId id="276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42" autoAdjust="0"/>
  </p:normalViewPr>
  <p:slideViewPr>
    <p:cSldViewPr>
      <p:cViewPr varScale="1">
        <p:scale>
          <a:sx n="82" d="100"/>
          <a:sy n="82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57550-4237-4217-9535-9186910C81D8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0D4BA-5386-4A83-A3F2-BB59DFCC6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notice: </a:t>
            </a:r>
            <a:r>
              <a:rPr lang="en-US" dirty="0" err="1" smtClean="0"/>
              <a:t>pick_random</a:t>
            </a:r>
            <a:r>
              <a:rPr lang="en-US" dirty="0" smtClean="0"/>
              <a:t>, square, other functions; pi, e, </a:t>
            </a:r>
            <a:r>
              <a:rPr lang="en-US" dirty="0" err="1" smtClean="0"/>
              <a:t>randomval</a:t>
            </a:r>
            <a:r>
              <a:rPr lang="en-US" dirty="0" smtClean="0"/>
              <a:t>; some</a:t>
            </a:r>
            <a:r>
              <a:rPr lang="en-US" baseline="0" dirty="0" smtClean="0"/>
              <a:t> undefined symbols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3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93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22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8" tIns="45198" rIns="90398" bIns="4519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4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34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22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8" tIns="45198" rIns="90398" bIns="4519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1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22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8" tIns="45198" rIns="90398" bIns="4519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8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8" tIns="44929" rIns="89858" bIns="4492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7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57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22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8" tIns="45198" rIns="90398" bIns="4519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0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8" tIns="44929" rIns="89858" bIns="4492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8" tIns="44929" rIns="89858" bIns="4492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.got = global offset table</a:t>
            </a:r>
          </a:p>
          <a:p>
            <a:r>
              <a:rPr lang="en-US" dirty="0" smtClean="0"/>
              <a:t>filled in by linker (or</a:t>
            </a:r>
            <a:r>
              <a:rPr lang="en-US" baseline="0" dirty="0" smtClean="0"/>
              <a:t> loader)</a:t>
            </a:r>
          </a:p>
          <a:p>
            <a:r>
              <a:rPr lang="en-US" baseline="0" dirty="0" smtClean="0"/>
              <a:t>all jumps go indirect via global offset table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.got = global offset table</a:t>
            </a:r>
          </a:p>
          <a:p>
            <a:r>
              <a:rPr lang="en-US" dirty="0" smtClean="0"/>
              <a:t>filled in by linker (or</a:t>
            </a:r>
            <a:r>
              <a:rPr lang="en-US" baseline="0" dirty="0" smtClean="0"/>
              <a:t> loader)</a:t>
            </a:r>
          </a:p>
          <a:p>
            <a:r>
              <a:rPr lang="en-US" baseline="0" dirty="0" smtClean="0"/>
              <a:t>all jumps go indirect via global offset table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t1 = t9–got_start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t2 = </a:t>
            </a:r>
            <a:r>
              <a:rPr lang="en-US" sz="12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symname</a:t>
            </a: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[t1]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t3 = resolve(t2)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got[t1/4] = t3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t3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t1 = t9–got_start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t2 = </a:t>
            </a:r>
            <a:r>
              <a:rPr lang="en-US" sz="12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symname</a:t>
            </a: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[t1]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t3 = resolve(t2)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got[t1/4] = t3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t3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8" tIns="44929" rIns="89858" bIns="44929"/>
          <a:lstStyle/>
          <a:p>
            <a:r>
              <a:rPr lang="en-US" dirty="0" smtClean="0"/>
              <a:t>.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smtClean="0"/>
              <a:t>.so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6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22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8" tIns="45198" rIns="90398" bIns="45198" anchor="ctr"/>
          <a:lstStyle/>
          <a:p>
            <a:r>
              <a:rPr lang="en-US" dirty="0" smtClean="0"/>
              <a:t>cost of loading big executables</a:t>
            </a:r>
          </a:p>
          <a:p>
            <a:r>
              <a:rPr lang="en-US" dirty="0" err="1" smtClean="0"/>
              <a:t>dll</a:t>
            </a:r>
            <a:r>
              <a:rPr lang="en-US" dirty="0" smtClean="0"/>
              <a:t> hell, versioning problems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r>
              <a:rPr lang="en-US" baseline="0" dirty="0" smtClean="0"/>
              <a:t>note:</a:t>
            </a:r>
          </a:p>
          <a:p>
            <a:r>
              <a:rPr lang="en-US" baseline="0" dirty="0" smtClean="0"/>
              <a:t>funny label names</a:t>
            </a:r>
          </a:p>
          <a:p>
            <a:r>
              <a:rPr lang="en-US" baseline="0" dirty="0" smtClean="0"/>
              <a:t>alignment directives</a:t>
            </a:r>
          </a:p>
          <a:p>
            <a:r>
              <a:rPr lang="en-US" baseline="0" dirty="0" smtClean="0"/>
              <a:t>.data versus .</a:t>
            </a:r>
            <a:r>
              <a:rPr lang="en-US" baseline="0" dirty="0" err="1" smtClean="0"/>
              <a:t>rdata</a:t>
            </a:r>
            <a:endParaRPr lang="en-US" baseline="0" dirty="0" smtClean="0"/>
          </a:p>
          <a:p>
            <a:r>
              <a:rPr lang="en-US" baseline="0" dirty="0" smtClean="0"/>
              <a:t>frame pointer equals stack pointer</a:t>
            </a:r>
          </a:p>
          <a:p>
            <a:r>
              <a:rPr lang="en-US" baseline="0" dirty="0" smtClean="0"/>
              <a:t>totally </a:t>
            </a:r>
            <a:r>
              <a:rPr lang="en-US" baseline="0" dirty="0" err="1" smtClean="0"/>
              <a:t>unoptimized</a:t>
            </a:r>
            <a:endParaRPr lang="en-US" baseline="0" dirty="0" smtClean="0"/>
          </a:p>
          <a:p>
            <a:r>
              <a:rPr lang="en-US" dirty="0" smtClean="0"/>
              <a:t>use</a:t>
            </a:r>
            <a:r>
              <a:rPr lang="en-US" baseline="0" dirty="0" smtClean="0"/>
              <a:t> of LA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</a:t>
            </a:r>
            <a:r>
              <a:rPr lang="en-US" dirty="0" err="1" smtClean="0"/>
              <a:t>compiller</a:t>
            </a:r>
            <a:r>
              <a:rPr lang="en-US" dirty="0" smtClean="0"/>
              <a:t> produces</a:t>
            </a:r>
            <a:r>
              <a:rPr lang="en-US" baseline="0" dirty="0" smtClean="0"/>
              <a:t> assembly files (contain MIPS assembly, pseudo-instructions, directives, etc.)</a:t>
            </a:r>
            <a:endParaRPr lang="en-US" dirty="0" smtClean="0"/>
          </a:p>
          <a:p>
            <a:r>
              <a:rPr lang="en-US" dirty="0" smtClean="0"/>
              <a:t>MIPS assembler produces object files (contain MIPS</a:t>
            </a:r>
            <a:r>
              <a:rPr lang="en-US" baseline="0" dirty="0" smtClean="0"/>
              <a:t> machine code, missing symbols, some layout information, etc.)</a:t>
            </a:r>
            <a:endParaRPr lang="en-US" dirty="0" smtClean="0"/>
          </a:p>
          <a:p>
            <a:r>
              <a:rPr lang="en-US" dirty="0" smtClean="0"/>
              <a:t>MIPS linker produces executable file (contains MIPS machine code, no missing symbols, some layout information)</a:t>
            </a:r>
          </a:p>
          <a:p>
            <a:r>
              <a:rPr lang="en-US" dirty="0" smtClean="0"/>
              <a:t>OS</a:t>
            </a:r>
            <a:r>
              <a:rPr lang="en-US" baseline="0" dirty="0" smtClean="0"/>
              <a:t> loader gets it into memory and jumps to first instruction (machine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8" tIns="44929" rIns="89858" bIns="4492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1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22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8" tIns="45198" rIns="90398" bIns="4519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8" tIns="44929" rIns="89858" bIns="4492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something suspicious: a lot of zero constants in this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8CA1-DDEF-4FC1-9E49-20ABC572E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DAD8180-0208-4416-817E-A92D59F702ED}" type="datetimeFigureOut">
              <a:rPr lang="en-US" smtClean="0"/>
              <a:pPr/>
              <a:t>4/1/2010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C2E8CA1-DDEF-4FC1-9E49-20ABC572E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7.emf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8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9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" Type="http://schemas.openxmlformats.org/officeDocument/2006/relationships/tags" Target="../tags/tag89.xml"/><Relationship Id="rId21" Type="http://schemas.openxmlformats.org/officeDocument/2006/relationships/tags" Target="../tags/tag107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29" Type="http://schemas.openxmlformats.org/officeDocument/2006/relationships/tags" Target="../tags/tag115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tags" Target="../tags/tag118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tags" Target="../tags/tag117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141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3.xml"/><Relationship Id="rId4" Type="http://schemas.openxmlformats.org/officeDocument/2006/relationships/tags" Target="../tags/tag14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notesSlide" Target="../notesSlides/notesSlide19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157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10" Type="http://schemas.openxmlformats.org/officeDocument/2006/relationships/image" Target="../media/image16.emf"/><Relationship Id="rId4" Type="http://schemas.openxmlformats.org/officeDocument/2006/relationships/tags" Target="../tags/tag163.xml"/><Relationship Id="rId9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4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.emf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32.xml"/><Relationship Id="rId21" Type="http://schemas.openxmlformats.org/officeDocument/2006/relationships/tags" Target="../tags/tag50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image" Target="../media/image4.emf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6.emf"/><Relationship Id="rId5" Type="http://schemas.openxmlformats.org/officeDocument/2006/relationships/tags" Target="../tags/tag64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63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Assemblers, Linkers, and Loaders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See: P&amp;H Appendix B.3-4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Symbols and References</a:t>
            </a:r>
            <a:endParaRPr lang="en-US" dirty="0"/>
          </a:p>
        </p:txBody>
      </p:sp>
      <p:sp>
        <p:nvSpPr>
          <p:cNvPr id="26019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Global labels: </a:t>
            </a:r>
            <a:r>
              <a:rPr lang="en-US" dirty="0" smtClean="0"/>
              <a:t>External (exported) symbols</a:t>
            </a:r>
          </a:p>
          <a:p>
            <a:pPr lvl="1"/>
            <a:r>
              <a:rPr lang="en-US" dirty="0" smtClean="0"/>
              <a:t>Can be referenced from other object files</a:t>
            </a:r>
          </a:p>
          <a:p>
            <a:pPr lvl="1"/>
            <a:r>
              <a:rPr lang="en-US" dirty="0" smtClean="0"/>
              <a:t>Exported functions, global variables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Local labels:  </a:t>
            </a:r>
            <a:r>
              <a:rPr lang="en-US" dirty="0" smtClean="0"/>
              <a:t>Internal (non-exported) symbols</a:t>
            </a:r>
          </a:p>
          <a:p>
            <a:pPr lvl="1"/>
            <a:r>
              <a:rPr lang="en-US" dirty="0" smtClean="0"/>
              <a:t>Only used within this object file</a:t>
            </a:r>
          </a:p>
          <a:p>
            <a:pPr lvl="1"/>
            <a:r>
              <a:rPr lang="en-US" dirty="0" smtClean="0"/>
              <a:t>static functions, static variables, loop labels, …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3886200" cy="61722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pi = 3;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e = 2;</a:t>
            </a:r>
          </a:p>
          <a:p>
            <a:r>
              <a:rPr lang="en-US" sz="2400" dirty="0" smtClean="0"/>
              <a:t>static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randomval</a:t>
            </a:r>
            <a:r>
              <a:rPr lang="en-US" sz="2400" dirty="0" smtClean="0"/>
              <a:t> = 7;</a:t>
            </a:r>
          </a:p>
          <a:p>
            <a:endParaRPr lang="en-US" sz="2400" dirty="0" smtClean="0"/>
          </a:p>
          <a:p>
            <a:r>
              <a:rPr lang="en-US" sz="2400" dirty="0" smtClean="0"/>
              <a:t>extern char *username;</a:t>
            </a:r>
          </a:p>
          <a:p>
            <a:r>
              <a:rPr lang="en-US" sz="2400" dirty="0" smtClean="0"/>
              <a:t>extern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printf</a:t>
            </a:r>
            <a:r>
              <a:rPr lang="en-US" sz="2400" dirty="0" smtClean="0"/>
              <a:t>(char *</a:t>
            </a:r>
            <a:r>
              <a:rPr lang="en-US" sz="2400" dirty="0" err="1" smtClean="0"/>
              <a:t>str</a:t>
            </a:r>
            <a:r>
              <a:rPr lang="en-US" sz="2400" dirty="0" smtClean="0"/>
              <a:t>, …);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square(</a:t>
            </a:r>
            <a:r>
              <a:rPr lang="en-US" sz="2400" dirty="0" err="1" smtClean="0"/>
              <a:t>int</a:t>
            </a:r>
            <a:r>
              <a:rPr lang="en-US" sz="2400" dirty="0" smtClean="0"/>
              <a:t> x) { … }</a:t>
            </a:r>
          </a:p>
          <a:p>
            <a:r>
              <a:rPr lang="en-US" sz="2400" dirty="0" smtClean="0"/>
              <a:t>static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is_prime</a:t>
            </a:r>
            <a:r>
              <a:rPr lang="en-US" sz="2400" dirty="0" smtClean="0"/>
              <a:t>(</a:t>
            </a:r>
            <a:r>
              <a:rPr lang="en-US" sz="2400" dirty="0" err="1" smtClean="0"/>
              <a:t>int</a:t>
            </a:r>
            <a:r>
              <a:rPr lang="en-US" sz="2400" dirty="0" smtClean="0"/>
              <a:t> x) { … }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pick_prime</a:t>
            </a:r>
            <a:r>
              <a:rPr lang="en-US" sz="2400" dirty="0" smtClean="0"/>
              <a:t>() { … }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pick_random</a:t>
            </a:r>
            <a:r>
              <a:rPr lang="en-US" sz="2400" dirty="0" smtClean="0"/>
              <a:t>() { </a:t>
            </a:r>
          </a:p>
          <a:p>
            <a:r>
              <a:rPr lang="en-US" sz="2400" dirty="0" smtClean="0"/>
              <a:t>	return </a:t>
            </a:r>
            <a:r>
              <a:rPr lang="en-US" sz="2400" dirty="0" err="1" smtClean="0"/>
              <a:t>randomval</a:t>
            </a:r>
            <a:r>
              <a:rPr lang="en-US" sz="2400" dirty="0" smtClean="0"/>
              <a:t>;  </a:t>
            </a:r>
          </a:p>
          <a:p>
            <a:r>
              <a:rPr lang="en-US" sz="2400" dirty="0" smtClean="0"/>
              <a:t>}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52400" y="10180"/>
            <a:ext cx="119282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math.c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267200" y="381000"/>
            <a:ext cx="47244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gcc</a:t>
            </a:r>
            <a:r>
              <a:rPr lang="en-US" sz="2800" dirty="0" smtClean="0">
                <a:solidFill>
                  <a:schemeClr val="bg1"/>
                </a:solidFill>
              </a:rPr>
              <a:t> -S … </a:t>
            </a:r>
            <a:r>
              <a:rPr lang="en-US" sz="2800" dirty="0" err="1" smtClean="0">
                <a:solidFill>
                  <a:schemeClr val="bg1"/>
                </a:solidFill>
              </a:rPr>
              <a:t>math.c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gcc</a:t>
            </a:r>
            <a:r>
              <a:rPr lang="en-US" sz="2800" dirty="0" smtClean="0">
                <a:solidFill>
                  <a:schemeClr val="bg1"/>
                </a:solidFill>
              </a:rPr>
              <a:t> -c … </a:t>
            </a:r>
            <a:r>
              <a:rPr lang="en-US" sz="2800" dirty="0" err="1" smtClean="0">
                <a:solidFill>
                  <a:schemeClr val="bg1"/>
                </a:solidFill>
              </a:rPr>
              <a:t>math.s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objdump</a:t>
            </a:r>
            <a:r>
              <a:rPr lang="en-US" sz="2800" dirty="0" smtClean="0">
                <a:solidFill>
                  <a:schemeClr val="bg1"/>
                </a:solidFill>
              </a:rPr>
              <a:t> --disassemble </a:t>
            </a:r>
            <a:r>
              <a:rPr lang="en-US" sz="2800" dirty="0" err="1" smtClean="0">
                <a:solidFill>
                  <a:schemeClr val="bg1"/>
                </a:solidFill>
              </a:rPr>
              <a:t>math.o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objdump</a:t>
            </a:r>
            <a:r>
              <a:rPr lang="en-US" sz="2800" dirty="0" smtClean="0">
                <a:solidFill>
                  <a:schemeClr val="bg1"/>
                </a:solidFill>
              </a:rPr>
              <a:t> --</a:t>
            </a:r>
            <a:r>
              <a:rPr lang="en-US" sz="2800" dirty="0" err="1" smtClean="0">
                <a:solidFill>
                  <a:schemeClr val="bg1"/>
                </a:solidFill>
              </a:rPr>
              <a:t>syms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math.o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8194" name="CP3 Ink 3f88660c-7885-41e9-9bd4-5f26b10b0a6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2171" y="1246445"/>
            <a:ext cx="5115017" cy="53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Objdump</a:t>
            </a:r>
            <a:r>
              <a:rPr lang="en-US" dirty="0" smtClean="0"/>
              <a:t> disassembly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200"/>
            <a:ext cx="8686800" cy="6781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csug01 ~$ 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mipsel-linux-objdump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--disassemble 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math.o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 </a:t>
            </a:r>
          </a:p>
          <a:p>
            <a:r>
              <a:rPr lang="en-US" dirty="0" err="1" smtClean="0">
                <a:latin typeface="Consolas" pitchFamily="49" charset="0"/>
              </a:rPr>
              <a:t>math.o</a:t>
            </a:r>
            <a:r>
              <a:rPr lang="en-US" dirty="0" smtClean="0">
                <a:latin typeface="Consolas" pitchFamily="49" charset="0"/>
              </a:rPr>
              <a:t>:     file format elf32-tradlittlemips</a:t>
            </a:r>
          </a:p>
          <a:p>
            <a:r>
              <a:rPr lang="en-US" dirty="0" smtClean="0">
                <a:latin typeface="Consolas" pitchFamily="49" charset="0"/>
              </a:rPr>
              <a:t>Disassembly of section .text:</a:t>
            </a: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smtClean="0"/>
              <a:t>00000000 &lt;</a:t>
            </a:r>
            <a:r>
              <a:rPr lang="en-US" dirty="0" err="1" smtClean="0"/>
              <a:t>pick_random</a:t>
            </a:r>
            <a:r>
              <a:rPr lang="en-US" dirty="0" smtClean="0"/>
              <a:t>&gt;:</a:t>
            </a:r>
          </a:p>
          <a:p>
            <a:r>
              <a:rPr lang="en-US" dirty="0" smtClean="0"/>
              <a:t>   0:	27bdfff8 	</a:t>
            </a:r>
            <a:r>
              <a:rPr lang="en-US" dirty="0" err="1" smtClean="0"/>
              <a:t>addiu</a:t>
            </a:r>
            <a:r>
              <a:rPr lang="en-US" dirty="0" smtClean="0"/>
              <a:t>	sp,sp,-8</a:t>
            </a:r>
          </a:p>
          <a:p>
            <a:r>
              <a:rPr lang="en-US" dirty="0" smtClean="0"/>
              <a:t>   4:	afbe0000 	sw	s8,0(sp)</a:t>
            </a:r>
          </a:p>
          <a:p>
            <a:r>
              <a:rPr lang="en-US" dirty="0" smtClean="0"/>
              <a:t>   8:	03a0f021 	move	s8,sp</a:t>
            </a:r>
          </a:p>
          <a:p>
            <a:r>
              <a:rPr lang="en-US" dirty="0" smtClean="0"/>
              <a:t>   c:	3c020000 	</a:t>
            </a:r>
            <a:r>
              <a:rPr lang="en-US" dirty="0" err="1" smtClean="0"/>
              <a:t>lui</a:t>
            </a:r>
            <a:r>
              <a:rPr lang="en-US" dirty="0" smtClean="0"/>
              <a:t>	v0,0x0</a:t>
            </a:r>
          </a:p>
          <a:p>
            <a:r>
              <a:rPr lang="en-US" dirty="0" smtClean="0"/>
              <a:t>  10:	8c420008 	lw	v0,8(v0)</a:t>
            </a:r>
          </a:p>
          <a:p>
            <a:r>
              <a:rPr lang="en-US" dirty="0" smtClean="0"/>
              <a:t>  14:	03c0e821 	move	sp,s8</a:t>
            </a:r>
          </a:p>
          <a:p>
            <a:r>
              <a:rPr lang="en-US" dirty="0" smtClean="0"/>
              <a:t>  18:	8fbe0000 	lw	s8,0(sp)</a:t>
            </a:r>
          </a:p>
          <a:p>
            <a:r>
              <a:rPr lang="en-US" dirty="0" smtClean="0"/>
              <a:t>  1c:	27bd0008 	</a:t>
            </a:r>
            <a:r>
              <a:rPr lang="en-US" dirty="0" err="1" smtClean="0"/>
              <a:t>addiu</a:t>
            </a:r>
            <a:r>
              <a:rPr lang="en-US" dirty="0" smtClean="0"/>
              <a:t>	sp,sp,8</a:t>
            </a:r>
          </a:p>
          <a:p>
            <a:r>
              <a:rPr lang="en-US" dirty="0" smtClean="0"/>
              <a:t>  20:	03e00008 	</a:t>
            </a:r>
            <a:r>
              <a:rPr lang="en-US" dirty="0" err="1" smtClean="0"/>
              <a:t>jr</a:t>
            </a:r>
            <a:r>
              <a:rPr lang="en-US" dirty="0" smtClean="0"/>
              <a:t>	</a:t>
            </a:r>
            <a:r>
              <a:rPr lang="en-US" dirty="0" err="1" smtClean="0"/>
              <a:t>ra</a:t>
            </a:r>
            <a:endParaRPr lang="en-US" dirty="0" smtClean="0"/>
          </a:p>
          <a:p>
            <a:r>
              <a:rPr lang="en-US" dirty="0" smtClean="0"/>
              <a:t>  24:	00000000 	nop</a:t>
            </a:r>
          </a:p>
          <a:p>
            <a:endParaRPr lang="en-US" dirty="0" smtClean="0"/>
          </a:p>
          <a:p>
            <a:r>
              <a:rPr lang="en-US" dirty="0" smtClean="0"/>
              <a:t>00000028 &lt;square&gt;:</a:t>
            </a:r>
          </a:p>
          <a:p>
            <a:r>
              <a:rPr lang="en-US" dirty="0" smtClean="0"/>
              <a:t>  28:	27bdfff8 	</a:t>
            </a:r>
            <a:r>
              <a:rPr lang="en-US" dirty="0" err="1" smtClean="0"/>
              <a:t>addiu</a:t>
            </a:r>
            <a:r>
              <a:rPr lang="en-US" dirty="0" smtClean="0"/>
              <a:t>	sp,sp,-8</a:t>
            </a:r>
          </a:p>
          <a:p>
            <a:r>
              <a:rPr lang="en-US" dirty="0" smtClean="0"/>
              <a:t>  2c:	afbe0000 	sw	s8,0(sp)</a:t>
            </a:r>
          </a:p>
          <a:p>
            <a:r>
              <a:rPr lang="en-US" dirty="0" smtClean="0"/>
              <a:t>  30:	03a0f021 	move	s8,sp</a:t>
            </a:r>
          </a:p>
          <a:p>
            <a:r>
              <a:rPr lang="en-US" dirty="0" smtClean="0"/>
              <a:t>  34:	afc40008 	sw	a0,8(s8)</a:t>
            </a:r>
          </a:p>
          <a:p>
            <a:r>
              <a:rPr lang="en-US" dirty="0" smtClean="0"/>
              <a:t>  …</a:t>
            </a:r>
          </a:p>
        </p:txBody>
      </p:sp>
      <p:pic>
        <p:nvPicPr>
          <p:cNvPr id="9218" name="CP3 Ink 38c42d70-5262-4bc8-9c5c-83fe7187b9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336" y="333074"/>
            <a:ext cx="8858127" cy="612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Objdump</a:t>
            </a:r>
            <a:r>
              <a:rPr lang="en-US" dirty="0" smtClean="0"/>
              <a:t>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200"/>
            <a:ext cx="8686800" cy="6705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csug01 ~$ 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mipsel-linux-objdump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--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syms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math.o</a:t>
            </a:r>
            <a:endParaRPr lang="en-US" dirty="0" smtClean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math.o</a:t>
            </a:r>
            <a:r>
              <a:rPr lang="en-US" dirty="0" smtClean="0">
                <a:latin typeface="Consolas" pitchFamily="49" charset="0"/>
              </a:rPr>
              <a:t>:     file format elf32-tradlittlemips</a:t>
            </a:r>
          </a:p>
          <a:p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SYMBOL TABLE: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</a:t>
            </a:r>
            <a:r>
              <a:rPr lang="en-US" dirty="0" err="1" smtClean="0">
                <a:latin typeface="Consolas" pitchFamily="49" charset="0"/>
              </a:rPr>
              <a:t>df</a:t>
            </a:r>
            <a:r>
              <a:rPr lang="en-US" dirty="0" smtClean="0">
                <a:latin typeface="Consolas" pitchFamily="49" charset="0"/>
              </a:rPr>
              <a:t> *ABS*	00000000 </a:t>
            </a:r>
            <a:r>
              <a:rPr lang="en-US" dirty="0" err="1" smtClean="0">
                <a:latin typeface="Consolas" pitchFamily="49" charset="0"/>
              </a:rPr>
              <a:t>math.c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.text	00000000 .text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.data	00000000 .data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</a:t>
            </a:r>
            <a:r>
              <a:rPr lang="en-US" dirty="0" err="1" smtClean="0">
                <a:latin typeface="Consolas" pitchFamily="49" charset="0"/>
              </a:rPr>
              <a:t>bss</a:t>
            </a:r>
            <a:r>
              <a:rPr lang="en-US" dirty="0" smtClean="0">
                <a:latin typeface="Consolas" pitchFamily="49" charset="0"/>
              </a:rPr>
              <a:t>	00000000 .</a:t>
            </a:r>
            <a:r>
              <a:rPr lang="en-US" dirty="0" err="1" smtClean="0">
                <a:latin typeface="Consolas" pitchFamily="49" charset="0"/>
              </a:rPr>
              <a:t>bss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.mdebug.abi32	00000000 .mdebug.abi32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00000008 l     O .data	00000004 </a:t>
            </a:r>
            <a:r>
              <a:rPr lang="en-US" dirty="0" err="1" smtClean="0">
                <a:latin typeface="Consolas" pitchFamily="49" charset="0"/>
              </a:rPr>
              <a:t>randomval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00000060 l     F .text	00000028 </a:t>
            </a:r>
            <a:r>
              <a:rPr lang="en-US" dirty="0" err="1" smtClean="0">
                <a:latin typeface="Consolas" pitchFamily="49" charset="0"/>
              </a:rPr>
              <a:t>is_prime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</a:t>
            </a:r>
            <a:r>
              <a:rPr lang="en-US" dirty="0" err="1" smtClean="0">
                <a:latin typeface="Consolas" pitchFamily="49" charset="0"/>
              </a:rPr>
              <a:t>rodata</a:t>
            </a:r>
            <a:r>
              <a:rPr lang="en-US" dirty="0" smtClean="0">
                <a:latin typeface="Consolas" pitchFamily="49" charset="0"/>
              </a:rPr>
              <a:t>	00000000 .</a:t>
            </a:r>
            <a:r>
              <a:rPr lang="en-US" dirty="0" err="1" smtClean="0">
                <a:latin typeface="Consolas" pitchFamily="49" charset="0"/>
              </a:rPr>
              <a:t>rodata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.comment	00000000 .comment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g     O .data	00000004 pi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00000004 g     O .data	00000004 e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g     F .text	00000028 </a:t>
            </a:r>
            <a:r>
              <a:rPr lang="en-US" dirty="0" err="1" smtClean="0">
                <a:latin typeface="Consolas" pitchFamily="49" charset="0"/>
              </a:rPr>
              <a:t>pick_random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00000028 g     F .text	00000038 square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00000088 g     F .text	0000004c </a:t>
            </a:r>
            <a:r>
              <a:rPr lang="en-US" dirty="0" err="1" smtClean="0">
                <a:latin typeface="Consolas" pitchFamily="49" charset="0"/>
              </a:rPr>
              <a:t>pick_prime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        *UND*	00000000 username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        *UND*	00000000 </a:t>
            </a:r>
            <a:r>
              <a:rPr lang="en-US" dirty="0" err="1" smtClean="0">
                <a:latin typeface="Consolas" pitchFamily="49" charset="0"/>
              </a:rPr>
              <a:t>printf</a:t>
            </a:r>
            <a:endParaRPr lang="en-US" dirty="0" smtClean="0">
              <a:latin typeface="Consolas" pitchFamily="49" charset="0"/>
            </a:endParaRPr>
          </a:p>
        </p:txBody>
      </p:sp>
      <p:pic>
        <p:nvPicPr>
          <p:cNvPr id="10242" name="CP3 Ink bebf95e1-c18f-4412-ba36-c3b498f166f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7052" y="684388"/>
            <a:ext cx="8282264" cy="585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Separate Compilation</a:t>
            </a:r>
            <a:endParaRPr lang="en-GB"/>
          </a:p>
        </p:txBody>
      </p:sp>
      <p:sp>
        <p:nvSpPr>
          <p:cNvPr id="261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Q: Why separate compile/assemble and linking steps?</a:t>
            </a:r>
          </a:p>
          <a:p>
            <a:r>
              <a:rPr lang="en-GB" dirty="0" smtClean="0"/>
              <a:t>A: Can recompile one object, then just </a:t>
            </a:r>
            <a:r>
              <a:rPr lang="en-GB" dirty="0" err="1" smtClean="0"/>
              <a:t>relink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Linkers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Linkers</a:t>
            </a:r>
            <a:endParaRPr lang="en-GB"/>
          </a:p>
        </p:txBody>
      </p:sp>
      <p:sp>
        <p:nvSpPr>
          <p:cNvPr id="2622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Linker </a:t>
            </a:r>
            <a:r>
              <a:rPr lang="en-GB" dirty="0" smtClean="0"/>
              <a:t>combines object files into an executable file</a:t>
            </a:r>
          </a:p>
          <a:p>
            <a:pPr lvl="1"/>
            <a:r>
              <a:rPr lang="en-GB" dirty="0" smtClean="0"/>
              <a:t>Relocate each object’s text and data segments</a:t>
            </a:r>
          </a:p>
          <a:p>
            <a:pPr lvl="1"/>
            <a:r>
              <a:rPr lang="en-GB" dirty="0" smtClean="0"/>
              <a:t>Resolve as-yet-unresolved symbols</a:t>
            </a:r>
          </a:p>
          <a:p>
            <a:pPr lvl="1"/>
            <a:r>
              <a:rPr lang="en-GB" dirty="0" smtClean="0"/>
              <a:t>Record top-level entry point in executable file</a:t>
            </a:r>
          </a:p>
          <a:p>
            <a:endParaRPr lang="en-GB" dirty="0" smtClean="0"/>
          </a:p>
          <a:p>
            <a:r>
              <a:rPr lang="en-GB" dirty="0" smtClean="0"/>
              <a:t>End result: a program on disk, ready to execute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dirty="0" smtClean="0"/>
              <a:t>Linker Example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8"/>
            </p:custDataLst>
          </p:nvPr>
        </p:nvSpPr>
        <p:spPr>
          <a:xfrm>
            <a:off x="280158" y="304800"/>
            <a:ext cx="2209800" cy="4876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9"/>
            </p:custDataLst>
          </p:nvPr>
        </p:nvSpPr>
        <p:spPr>
          <a:xfrm>
            <a:off x="76200" y="76200"/>
            <a:ext cx="119455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main.o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10"/>
            </p:custDataLst>
          </p:nvPr>
        </p:nvSpPr>
        <p:spPr>
          <a:xfrm>
            <a:off x="280158" y="609600"/>
            <a:ext cx="2209800" cy="2133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4C040000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11"/>
            </p:custDataLst>
          </p:nvPr>
        </p:nvSpPr>
        <p:spPr>
          <a:xfrm>
            <a:off x="280158" y="2743200"/>
            <a:ext cx="2209800" cy="1219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 D	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pi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8" name="Rectangle 7"/>
          <p:cNvSpPr/>
          <p:nvPr>
            <p:custDataLst>
              <p:tags r:id="rId12"/>
            </p:custDataLst>
          </p:nvPr>
        </p:nvSpPr>
        <p:spPr>
          <a:xfrm>
            <a:off x="280158" y="3962400"/>
            <a:ext cx="2209800" cy="990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40,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4C, LW/</a:t>
            </a:r>
            <a:r>
              <a:rPr lang="en-US" sz="2000" dirty="0" err="1" smtClean="0">
                <a:latin typeface="Consolas" pitchFamily="49" charset="0"/>
              </a:rPr>
              <a:t>gp</a:t>
            </a:r>
            <a:r>
              <a:rPr lang="en-US" sz="2000" dirty="0" smtClean="0">
                <a:latin typeface="Consolas" pitchFamily="49" charset="0"/>
              </a:rPr>
              <a:t>, pi</a:t>
            </a:r>
          </a:p>
          <a:p>
            <a:r>
              <a:rPr lang="en-US" sz="2000" dirty="0" smtClean="0">
                <a:latin typeface="Consolas" pitchFamily="49" charset="0"/>
              </a:rPr>
              <a:t>54, JL, square</a:t>
            </a:r>
          </a:p>
        </p:txBody>
      </p:sp>
      <p:sp>
        <p:nvSpPr>
          <p:cNvPr id="13" name="Rectangle 12"/>
          <p:cNvSpPr/>
          <p:nvPr>
            <p:custDataLst>
              <p:tags r:id="rId13"/>
            </p:custDataLst>
          </p:nvPr>
        </p:nvSpPr>
        <p:spPr>
          <a:xfrm>
            <a:off x="2947158" y="304800"/>
            <a:ext cx="2209800" cy="434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>
            <p:custDataLst>
              <p:tags r:id="rId14"/>
            </p:custDataLst>
          </p:nvPr>
        </p:nvSpPr>
        <p:spPr>
          <a:xfrm>
            <a:off x="2743200" y="76200"/>
            <a:ext cx="1229696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math.o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15"/>
            </p:custDataLst>
          </p:nvPr>
        </p:nvSpPr>
        <p:spPr>
          <a:xfrm>
            <a:off x="2947158" y="609600"/>
            <a:ext cx="2209800" cy="1676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21032040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1b301402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3C040000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34040000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16" name="Rectangle 15"/>
          <p:cNvSpPr/>
          <p:nvPr>
            <p:custDataLst>
              <p:tags r:id="rId16"/>
            </p:custDataLst>
          </p:nvPr>
        </p:nvSpPr>
        <p:spPr>
          <a:xfrm>
            <a:off x="2947158" y="2286000"/>
            <a:ext cx="2209800" cy="1219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20 T	square</a:t>
            </a:r>
          </a:p>
          <a:p>
            <a:r>
              <a:rPr lang="en-US" sz="2000" dirty="0" smtClean="0">
                <a:latin typeface="Consolas" pitchFamily="49" charset="0"/>
              </a:rPr>
              <a:t>00 D	pi</a:t>
            </a:r>
          </a:p>
          <a:p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*UND*	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17" name="Rectangle 16"/>
          <p:cNvSpPr/>
          <p:nvPr>
            <p:custDataLst>
              <p:tags r:id="rId17"/>
            </p:custDataLst>
          </p:nvPr>
        </p:nvSpPr>
        <p:spPr>
          <a:xfrm>
            <a:off x="2947158" y="3505200"/>
            <a:ext cx="2209800" cy="1066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28,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30, LUI, 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34, LA, 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27" name="Rectangle 26"/>
          <p:cNvSpPr/>
          <p:nvPr>
            <p:custDataLst>
              <p:tags r:id="rId18"/>
            </p:custDataLst>
          </p:nvPr>
        </p:nvSpPr>
        <p:spPr>
          <a:xfrm>
            <a:off x="2971800" y="5029200"/>
            <a:ext cx="2209800" cy="1371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19"/>
            </p:custDataLst>
          </p:nvPr>
        </p:nvSpPr>
        <p:spPr>
          <a:xfrm>
            <a:off x="2819400" y="4724400"/>
            <a:ext cx="125233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printf.o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0"/>
            </p:custDataLst>
          </p:nvPr>
        </p:nvSpPr>
        <p:spPr>
          <a:xfrm>
            <a:off x="2971800" y="5334000"/>
            <a:ext cx="2209800" cy="381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30" name="Rectangle 29"/>
          <p:cNvSpPr/>
          <p:nvPr>
            <p:custDataLst>
              <p:tags r:id="rId21"/>
            </p:custDataLst>
          </p:nvPr>
        </p:nvSpPr>
        <p:spPr>
          <a:xfrm>
            <a:off x="2971800" y="5715000"/>
            <a:ext cx="2209800" cy="457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3C T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34" name="Rectangle 33"/>
          <p:cNvSpPr/>
          <p:nvPr>
            <p:custDataLst>
              <p:tags r:id="rId22"/>
            </p:custDataLst>
          </p:nvPr>
        </p:nvSpPr>
        <p:spPr>
          <a:xfrm>
            <a:off x="5638800" y="304800"/>
            <a:ext cx="2209800" cy="6172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23"/>
            </p:custDataLst>
          </p:nvPr>
        </p:nvSpPr>
        <p:spPr>
          <a:xfrm>
            <a:off x="5638800" y="533400"/>
            <a:ext cx="2209800" cy="4419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21032040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40023C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1b301402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3C04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1000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3404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0004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40023C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4C04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8004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400020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10201000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21040330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22500102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</p:txBody>
      </p:sp>
      <p:sp>
        <p:nvSpPr>
          <p:cNvPr id="36" name="Rectangle 35"/>
          <p:cNvSpPr/>
          <p:nvPr>
            <p:custDataLst>
              <p:tags r:id="rId24"/>
            </p:custDataLst>
          </p:nvPr>
        </p:nvSpPr>
        <p:spPr>
          <a:xfrm>
            <a:off x="5638800" y="5562600"/>
            <a:ext cx="2209800" cy="914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entry:400100</a:t>
            </a:r>
          </a:p>
          <a:p>
            <a:r>
              <a:rPr lang="en-US" sz="2000" dirty="0" smtClean="0">
                <a:latin typeface="Consolas" pitchFamily="49" charset="0"/>
              </a:rPr>
              <a:t>text: 400000</a:t>
            </a:r>
          </a:p>
          <a:p>
            <a:r>
              <a:rPr lang="en-US" sz="2000" dirty="0" smtClean="0">
                <a:latin typeface="Consolas" pitchFamily="49" charset="0"/>
              </a:rPr>
              <a:t>data:1000000</a:t>
            </a:r>
          </a:p>
        </p:txBody>
      </p:sp>
      <p:sp>
        <p:nvSpPr>
          <p:cNvPr id="38" name="TextBox 37"/>
          <p:cNvSpPr txBox="1"/>
          <p:nvPr>
            <p:custDataLst>
              <p:tags r:id="rId25"/>
            </p:custDataLst>
          </p:nvPr>
        </p:nvSpPr>
        <p:spPr>
          <a:xfrm>
            <a:off x="5530649" y="0"/>
            <a:ext cx="132735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calc.exe</a:t>
            </a:r>
          </a:p>
        </p:txBody>
      </p:sp>
      <p:sp>
        <p:nvSpPr>
          <p:cNvPr id="40" name="Rectangle 39"/>
          <p:cNvSpPr/>
          <p:nvPr>
            <p:custDataLst>
              <p:tags r:id="rId26"/>
            </p:custDataLst>
          </p:nvPr>
        </p:nvSpPr>
        <p:spPr>
          <a:xfrm>
            <a:off x="5638800" y="4953000"/>
            <a:ext cx="2209800" cy="609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00000003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0077616B</a:t>
            </a:r>
            <a:endParaRPr lang="en-US" sz="2000" dirty="0">
              <a:latin typeface="Consolas" pitchFamily="49" charset="0"/>
            </a:endParaRPr>
          </a:p>
        </p:txBody>
      </p:sp>
      <p:cxnSp>
        <p:nvCxnSpPr>
          <p:cNvPr id="32" name="Straight Arrow Connector 31"/>
          <p:cNvCxnSpPr/>
          <p:nvPr>
            <p:custDataLst>
              <p:tags r:id="rId27"/>
            </p:custDataLst>
          </p:nvPr>
        </p:nvCxnSpPr>
        <p:spPr>
          <a:xfrm>
            <a:off x="457200" y="9906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28"/>
            </p:custDataLst>
          </p:nvPr>
        </p:nvCxnSpPr>
        <p:spPr>
          <a:xfrm>
            <a:off x="457200" y="175101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29"/>
            </p:custDataLst>
          </p:nvPr>
        </p:nvCxnSpPr>
        <p:spPr>
          <a:xfrm>
            <a:off x="457200" y="22098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>
            <p:custDataLst>
              <p:tags r:id="rId30"/>
            </p:custDataLst>
          </p:nvPr>
        </p:nvCxnSpPr>
        <p:spPr>
          <a:xfrm>
            <a:off x="3124200" y="114141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31"/>
            </p:custDataLst>
          </p:nvPr>
        </p:nvCxnSpPr>
        <p:spPr>
          <a:xfrm>
            <a:off x="3124200" y="1673224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>
            <p:custDataLst>
              <p:tags r:id="rId32"/>
            </p:custDataLst>
          </p:nvPr>
        </p:nvCxnSpPr>
        <p:spPr>
          <a:xfrm>
            <a:off x="3124200" y="19050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CP3 Ink c11e55a9-4d62-4ae2-aea9-e4f7d8a0df85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-4937" y="573187"/>
            <a:ext cx="8333076" cy="573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8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Object file</a:t>
            </a:r>
            <a:endParaRPr lang="en-GB"/>
          </a:p>
        </p:txBody>
      </p:sp>
      <p:sp>
        <p:nvSpPr>
          <p:cNvPr id="26060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90600" y="152400"/>
            <a:ext cx="8001000" cy="6172200"/>
          </a:xfrm>
        </p:spPr>
        <p:txBody>
          <a:bodyPr>
            <a:noAutofit/>
          </a:bodyPr>
          <a:lstStyle/>
          <a:p>
            <a:r>
              <a:rPr lang="en-GB" dirty="0" smtClean="0"/>
              <a:t>Header</a:t>
            </a:r>
            <a:endParaRPr lang="en-GB" sz="2800" dirty="0" smtClean="0"/>
          </a:p>
          <a:p>
            <a:pPr lvl="1"/>
            <a:r>
              <a:rPr lang="en-GB" sz="2600" dirty="0" smtClean="0">
                <a:solidFill>
                  <a:schemeClr val="accent1"/>
                </a:solidFill>
              </a:rPr>
              <a:t>location of main entry point (if any)</a:t>
            </a:r>
          </a:p>
          <a:p>
            <a:r>
              <a:rPr lang="en-GB" dirty="0" smtClean="0"/>
              <a:t>Text Segment</a:t>
            </a:r>
          </a:p>
          <a:p>
            <a:pPr lvl="1"/>
            <a:r>
              <a:rPr lang="en-GB" sz="2600" dirty="0" smtClean="0"/>
              <a:t>instructions</a:t>
            </a:r>
          </a:p>
          <a:p>
            <a:r>
              <a:rPr lang="en-GB" dirty="0" smtClean="0"/>
              <a:t>Data Segment</a:t>
            </a:r>
          </a:p>
          <a:p>
            <a:pPr lvl="1"/>
            <a:r>
              <a:rPr lang="en-GB" sz="2600" dirty="0" smtClean="0"/>
              <a:t>static data (local/global </a:t>
            </a:r>
            <a:r>
              <a:rPr lang="en-GB" sz="2600" dirty="0" err="1" smtClean="0"/>
              <a:t>vars</a:t>
            </a:r>
            <a:r>
              <a:rPr lang="en-GB" sz="2600" dirty="0" smtClean="0"/>
              <a:t>, strings, constants)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Relocation Information</a:t>
            </a:r>
          </a:p>
          <a:p>
            <a:pPr lvl="1"/>
            <a:r>
              <a:rPr lang="en-GB" sz="2600" dirty="0" smtClean="0"/>
              <a:t>Instructions and data that depend on actual addresses</a:t>
            </a:r>
          </a:p>
          <a:p>
            <a:pPr lvl="1"/>
            <a:r>
              <a:rPr lang="en-GB" sz="2600" dirty="0" smtClean="0"/>
              <a:t>Linker patches these bits after relocating segments</a:t>
            </a:r>
          </a:p>
          <a:p>
            <a:r>
              <a:rPr lang="en-GB" dirty="0" smtClean="0"/>
              <a:t>Symbol Table</a:t>
            </a:r>
          </a:p>
          <a:p>
            <a:pPr lvl="1"/>
            <a:r>
              <a:rPr lang="en-GB" sz="2600" dirty="0" smtClean="0"/>
              <a:t>Exported and imported references</a:t>
            </a:r>
          </a:p>
          <a:p>
            <a:r>
              <a:rPr lang="en-GB" dirty="0" smtClean="0"/>
              <a:t>Debugging Information</a:t>
            </a:r>
            <a:endParaRPr lang="en-GB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 rot="16200000">
            <a:off x="-538490" y="290069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Object File</a:t>
            </a: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5400000" flipH="1" flipV="1">
            <a:off x="-571500" y="1333500"/>
            <a:ext cx="2057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5"/>
            </p:custDataLst>
          </p:nvPr>
        </p:nvCxnSpPr>
        <p:spPr>
          <a:xfrm rot="5400000" flipH="1" flipV="1">
            <a:off x="-533400" y="5105400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6"/>
            </p:custDataLst>
          </p:nvPr>
        </p:nvCxnSpPr>
        <p:spPr>
          <a:xfrm rot="10800000">
            <a:off x="457200" y="304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7"/>
            </p:custDataLst>
          </p:nvPr>
        </p:nvCxnSpPr>
        <p:spPr>
          <a:xfrm rot="10800000">
            <a:off x="457200" y="60960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File Formats</a:t>
            </a:r>
            <a:endParaRPr lang="en-US"/>
          </a:p>
        </p:txBody>
      </p:sp>
      <p:sp>
        <p:nvSpPr>
          <p:cNvPr id="31672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Unix</a:t>
            </a:r>
          </a:p>
          <a:p>
            <a:pPr lvl="1"/>
            <a:r>
              <a:rPr lang="en-US" dirty="0" err="1" smtClean="0"/>
              <a:t>a.out</a:t>
            </a:r>
            <a:endParaRPr lang="en-US" dirty="0" smtClean="0"/>
          </a:p>
          <a:p>
            <a:pPr lvl="1"/>
            <a:r>
              <a:rPr lang="en-US" dirty="0" smtClean="0"/>
              <a:t>COFF: Common Object File Format</a:t>
            </a:r>
          </a:p>
          <a:p>
            <a:pPr lvl="1"/>
            <a:r>
              <a:rPr lang="en-US" dirty="0" smtClean="0"/>
              <a:t>ELF: Executable and Linking Format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PE: Portable Executable</a:t>
            </a:r>
          </a:p>
          <a:p>
            <a:endParaRPr lang="en-US" dirty="0" smtClean="0"/>
          </a:p>
          <a:p>
            <a:r>
              <a:rPr lang="en-US" dirty="0" smtClean="0"/>
              <a:t>All support both executable and object files</a:t>
            </a:r>
            <a:endParaRPr lang="en-US" dirty="0"/>
          </a:p>
        </p:txBody>
      </p:sp>
      <p:pic>
        <p:nvPicPr>
          <p:cNvPr id="12290" name="CP3 Ink 23500e0d-c81c-433c-a413-0054d4415e9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022" y="1160594"/>
            <a:ext cx="7147475" cy="434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Add 1 to 100</a:t>
            </a:r>
            <a:endParaRPr lang="en-US" dirty="0"/>
          </a:p>
        </p:txBody>
      </p:sp>
      <p:sp>
        <p:nvSpPr>
          <p:cNvPr id="259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#include &lt;</a:t>
            </a:r>
            <a:r>
              <a:rPr lang="en-US" sz="2800" dirty="0" err="1" smtClean="0"/>
              <a:t>stdio.h</a:t>
            </a:r>
            <a:r>
              <a:rPr lang="en-US" sz="2800" dirty="0" smtClean="0"/>
              <a:t>&gt;</a:t>
            </a:r>
          </a:p>
          <a:p>
            <a:r>
              <a:rPr lang="en-US" sz="2800" dirty="0" err="1" smtClean="0"/>
              <a:t>int</a:t>
            </a:r>
            <a:r>
              <a:rPr lang="en-US" sz="2800" dirty="0" smtClean="0"/>
              <a:t> n = 100;</a:t>
            </a:r>
          </a:p>
          <a:p>
            <a:r>
              <a:rPr lang="en-US" sz="2800" dirty="0" err="1" smtClean="0"/>
              <a:t>int</a:t>
            </a:r>
            <a:r>
              <a:rPr lang="en-US" sz="2800" dirty="0" smtClean="0"/>
              <a:t> main (</a:t>
            </a:r>
            <a:r>
              <a:rPr lang="en-US" sz="2800" dirty="0" err="1" smtClean="0"/>
              <a:t>int</a:t>
            </a:r>
            <a:r>
              <a:rPr lang="en-US" sz="2800" dirty="0" smtClean="0"/>
              <a:t> </a:t>
            </a:r>
            <a:r>
              <a:rPr lang="en-US" sz="2800" dirty="0" err="1" smtClean="0"/>
              <a:t>argc</a:t>
            </a:r>
            <a:r>
              <a:rPr lang="en-US" sz="2800" dirty="0" smtClean="0"/>
              <a:t>, char* </a:t>
            </a:r>
            <a:r>
              <a:rPr lang="en-US" sz="2800" dirty="0" err="1" smtClean="0"/>
              <a:t>argv</a:t>
            </a:r>
            <a:r>
              <a:rPr lang="en-US" sz="2800" dirty="0" smtClean="0"/>
              <a:t>[]) {</a:t>
            </a:r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int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, m = n, count = 0;</a:t>
            </a:r>
          </a:p>
          <a:p>
            <a:r>
              <a:rPr lang="en-US" sz="2800" dirty="0" smtClean="0"/>
              <a:t>	for (</a:t>
            </a:r>
            <a:r>
              <a:rPr lang="en-US" sz="2800" dirty="0" err="1" smtClean="0"/>
              <a:t>i</a:t>
            </a:r>
            <a:r>
              <a:rPr lang="en-US" sz="2800" dirty="0" smtClean="0"/>
              <a:t> = 1; </a:t>
            </a:r>
            <a:r>
              <a:rPr lang="en-US" sz="2800" dirty="0" err="1" smtClean="0"/>
              <a:t>i</a:t>
            </a:r>
            <a:r>
              <a:rPr lang="en-US" sz="2800" dirty="0" smtClean="0"/>
              <a:t> &lt;= m; </a:t>
            </a:r>
            <a:r>
              <a:rPr lang="en-US" sz="2800" dirty="0" err="1" smtClean="0"/>
              <a:t>i</a:t>
            </a:r>
            <a:r>
              <a:rPr lang="en-US" sz="2800" dirty="0" smtClean="0"/>
              <a:t>++) { count += </a:t>
            </a:r>
            <a:r>
              <a:rPr lang="en-US" sz="2800" dirty="0" err="1" smtClean="0"/>
              <a:t>i</a:t>
            </a:r>
            <a:r>
              <a:rPr lang="en-US" sz="2800" dirty="0" smtClean="0"/>
              <a:t>; }</a:t>
            </a:r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printf</a:t>
            </a:r>
            <a:r>
              <a:rPr lang="en-US" sz="2800" dirty="0" smtClean="0"/>
              <a:t> (“Sum 1 to %d is %d\n", n, count);</a:t>
            </a:r>
          </a:p>
          <a:p>
            <a:r>
              <a:rPr lang="en-US" sz="2800" dirty="0" smtClean="0"/>
              <a:t>}</a:t>
            </a:r>
          </a:p>
          <a:p>
            <a:endParaRPr lang="en-US" sz="2800" dirty="0" smtClean="0"/>
          </a:p>
          <a:p>
            <a:r>
              <a:rPr lang="en-US" sz="2800" dirty="0" smtClean="0">
                <a:latin typeface="Consolas" pitchFamily="49" charset="0"/>
              </a:rPr>
              <a:t>[csug01] </a:t>
            </a:r>
            <a:r>
              <a:rPr lang="en-US" sz="2800" dirty="0" err="1" smtClean="0">
                <a:latin typeface="Consolas" pitchFamily="49" charset="0"/>
              </a:rPr>
              <a:t>mipsel-linux-gcc</a:t>
            </a:r>
            <a:r>
              <a:rPr lang="en-US" sz="2800" dirty="0" smtClean="0">
                <a:latin typeface="Consolas" pitchFamily="49" charset="0"/>
              </a:rPr>
              <a:t> –S add1To100.c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Loaders and Libraries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Loaders</a:t>
            </a:r>
            <a:endParaRPr lang="en-GB"/>
          </a:p>
        </p:txBody>
      </p:sp>
      <p:sp>
        <p:nvSpPr>
          <p:cNvPr id="26347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accent1"/>
                </a:solidFill>
              </a:rPr>
              <a:t>Loader</a:t>
            </a:r>
            <a:r>
              <a:rPr lang="en-GB" dirty="0" smtClean="0"/>
              <a:t> reads executable from disk into memory</a:t>
            </a:r>
          </a:p>
          <a:p>
            <a:pPr lvl="1"/>
            <a:r>
              <a:rPr lang="en-GB" dirty="0" smtClean="0"/>
              <a:t>Initializes registers, stack, arguments to first function</a:t>
            </a:r>
          </a:p>
          <a:p>
            <a:pPr lvl="1"/>
            <a:r>
              <a:rPr lang="en-GB" dirty="0" smtClean="0"/>
              <a:t>Jumps to entry-point</a:t>
            </a:r>
          </a:p>
          <a:p>
            <a:r>
              <a:rPr lang="en-GB" dirty="0" smtClean="0"/>
              <a:t>Part of the Operating System (OS)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Static Libraries</a:t>
            </a:r>
            <a:endParaRPr lang="en-US" dirty="0"/>
          </a:p>
        </p:txBody>
      </p:sp>
      <p:sp>
        <p:nvSpPr>
          <p:cNvPr id="31692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Static Library</a:t>
            </a:r>
            <a:r>
              <a:rPr lang="en-US" dirty="0" smtClean="0"/>
              <a:t>: Collection of object files </a:t>
            </a:r>
            <a:br>
              <a:rPr lang="en-US" dirty="0" smtClean="0"/>
            </a:br>
            <a:r>
              <a:rPr lang="en-US" dirty="0" smtClean="0"/>
              <a:t>(think: like a zip archive)</a:t>
            </a:r>
          </a:p>
          <a:p>
            <a:endParaRPr lang="en-US" dirty="0" smtClean="0"/>
          </a:p>
          <a:p>
            <a:r>
              <a:rPr lang="en-US" dirty="0" smtClean="0"/>
              <a:t>Q: But every program contains entire library!</a:t>
            </a:r>
          </a:p>
          <a:p>
            <a:r>
              <a:rPr lang="en-US" dirty="0" smtClean="0"/>
              <a:t>A: Linker picks only object files needed to resolve undefined references at link time</a:t>
            </a:r>
          </a:p>
          <a:p>
            <a:endParaRPr lang="en-US" dirty="0" smtClean="0"/>
          </a:p>
          <a:p>
            <a:r>
              <a:rPr lang="en-US" dirty="0" smtClean="0"/>
              <a:t>e.g. </a:t>
            </a:r>
            <a:r>
              <a:rPr lang="en-US" dirty="0" err="1" smtClean="0">
                <a:solidFill>
                  <a:schemeClr val="accent1"/>
                </a:solidFill>
              </a:rPr>
              <a:t>libc.a</a:t>
            </a:r>
            <a:r>
              <a:rPr lang="en-US" dirty="0" smtClean="0"/>
              <a:t> contains many objects:</a:t>
            </a:r>
          </a:p>
          <a:p>
            <a:pPr lvl="1"/>
            <a:r>
              <a:rPr lang="en-US" dirty="0" err="1" smtClean="0"/>
              <a:t>printf.o</a:t>
            </a:r>
            <a:r>
              <a:rPr lang="en-US" dirty="0" smtClean="0"/>
              <a:t>, </a:t>
            </a:r>
            <a:r>
              <a:rPr lang="en-US" dirty="0" err="1" smtClean="0"/>
              <a:t>fprintf.o</a:t>
            </a:r>
            <a:r>
              <a:rPr lang="en-US" dirty="0" smtClean="0"/>
              <a:t>, </a:t>
            </a:r>
            <a:r>
              <a:rPr lang="en-US" dirty="0" err="1" smtClean="0"/>
              <a:t>vprintf.o</a:t>
            </a:r>
            <a:r>
              <a:rPr lang="en-US" dirty="0" smtClean="0"/>
              <a:t>, </a:t>
            </a:r>
            <a:r>
              <a:rPr lang="en-US" dirty="0" err="1" smtClean="0"/>
              <a:t>sprintf.o</a:t>
            </a:r>
            <a:r>
              <a:rPr lang="en-US" dirty="0" smtClean="0"/>
              <a:t>, </a:t>
            </a:r>
            <a:r>
              <a:rPr lang="en-US" dirty="0" err="1" smtClean="0"/>
              <a:t>snprintf.o</a:t>
            </a:r>
            <a:r>
              <a:rPr lang="en-US" dirty="0" smtClean="0"/>
              <a:t>, …</a:t>
            </a:r>
          </a:p>
          <a:p>
            <a:pPr lvl="1"/>
            <a:r>
              <a:rPr lang="en-US" dirty="0" err="1" smtClean="0"/>
              <a:t>read.o</a:t>
            </a:r>
            <a:r>
              <a:rPr lang="en-US" dirty="0" smtClean="0"/>
              <a:t>, </a:t>
            </a:r>
            <a:r>
              <a:rPr lang="en-US" dirty="0" err="1" smtClean="0"/>
              <a:t>write.o</a:t>
            </a:r>
            <a:r>
              <a:rPr lang="en-US" dirty="0" smtClean="0"/>
              <a:t>, </a:t>
            </a:r>
            <a:r>
              <a:rPr lang="en-US" dirty="0" err="1" smtClean="0"/>
              <a:t>open.o</a:t>
            </a:r>
            <a:r>
              <a:rPr lang="en-US" dirty="0" smtClean="0"/>
              <a:t>, </a:t>
            </a:r>
            <a:r>
              <a:rPr lang="en-US" dirty="0" err="1" smtClean="0"/>
              <a:t>close.o</a:t>
            </a:r>
            <a:r>
              <a:rPr lang="en-US" dirty="0" smtClean="0"/>
              <a:t>, </a:t>
            </a:r>
            <a:r>
              <a:rPr lang="en-US" dirty="0" err="1" smtClean="0"/>
              <a:t>mkdir.o</a:t>
            </a:r>
            <a:r>
              <a:rPr lang="en-US" dirty="0" smtClean="0"/>
              <a:t>, </a:t>
            </a:r>
            <a:r>
              <a:rPr lang="en-US" dirty="0" err="1" smtClean="0"/>
              <a:t>readdir.o</a:t>
            </a:r>
            <a:r>
              <a:rPr lang="en-US" dirty="0" smtClean="0"/>
              <a:t>, …</a:t>
            </a:r>
          </a:p>
          <a:p>
            <a:pPr lvl="1"/>
            <a:r>
              <a:rPr lang="en-US" dirty="0" err="1" smtClean="0"/>
              <a:t>rand.o</a:t>
            </a:r>
            <a:r>
              <a:rPr lang="en-US" dirty="0" smtClean="0"/>
              <a:t>, </a:t>
            </a:r>
            <a:r>
              <a:rPr lang="en-US" dirty="0" err="1" smtClean="0"/>
              <a:t>exit.o</a:t>
            </a:r>
            <a:r>
              <a:rPr lang="en-US" dirty="0" smtClean="0"/>
              <a:t>, </a:t>
            </a:r>
            <a:r>
              <a:rPr lang="en-US" dirty="0" err="1" smtClean="0"/>
              <a:t>sleep.o</a:t>
            </a:r>
            <a:r>
              <a:rPr lang="en-US" dirty="0" smtClean="0"/>
              <a:t>, </a:t>
            </a:r>
            <a:r>
              <a:rPr lang="en-US" dirty="0" err="1" smtClean="0"/>
              <a:t>time.o</a:t>
            </a:r>
            <a:r>
              <a:rPr lang="en-US" dirty="0" smtClean="0"/>
              <a:t>, ….</a:t>
            </a:r>
          </a:p>
        </p:txBody>
      </p:sp>
      <p:pic>
        <p:nvPicPr>
          <p:cNvPr id="13314" name="CP3 Ink 6c557a6e-92d1-4577-9b3e-f6986317c5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8811" y="801142"/>
            <a:ext cx="846857" cy="84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Shared Libraries</a:t>
            </a:r>
            <a:endParaRPr lang="en-US"/>
          </a:p>
        </p:txBody>
      </p:sp>
      <p:sp>
        <p:nvSpPr>
          <p:cNvPr id="31713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But every program still contains part of library!</a:t>
            </a:r>
          </a:p>
          <a:p>
            <a:r>
              <a:rPr lang="en-US" dirty="0" smtClean="0"/>
              <a:t>A: shared libraries</a:t>
            </a:r>
          </a:p>
          <a:p>
            <a:pPr lvl="1"/>
            <a:r>
              <a:rPr lang="en-US" dirty="0" smtClean="0"/>
              <a:t>executable files all point to single </a:t>
            </a:r>
            <a:r>
              <a:rPr lang="en-US" i="1" dirty="0" smtClean="0">
                <a:solidFill>
                  <a:schemeClr val="accent1"/>
                </a:solidFill>
              </a:rPr>
              <a:t>shared library</a:t>
            </a:r>
            <a:r>
              <a:rPr lang="en-US" i="1" dirty="0" smtClean="0"/>
              <a:t> </a:t>
            </a:r>
            <a:r>
              <a:rPr lang="en-US" dirty="0" smtClean="0"/>
              <a:t>on disk</a:t>
            </a:r>
          </a:p>
          <a:p>
            <a:pPr lvl="1"/>
            <a:r>
              <a:rPr lang="en-US" dirty="0" smtClean="0"/>
              <a:t>final linking (and relocations) done by the loader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Optimizations:</a:t>
            </a:r>
          </a:p>
          <a:p>
            <a:pPr lvl="1"/>
            <a:r>
              <a:rPr lang="en-US" dirty="0" smtClean="0"/>
              <a:t>Library compiled at fixed address </a:t>
            </a:r>
            <a:br>
              <a:rPr lang="en-US" dirty="0" smtClean="0"/>
            </a:br>
            <a:r>
              <a:rPr lang="en-US" dirty="0" smtClean="0"/>
              <a:t>(makes linking trivial: few relocations needed)</a:t>
            </a:r>
          </a:p>
          <a:p>
            <a:pPr lvl="1"/>
            <a:r>
              <a:rPr lang="en-US" dirty="0" smtClean="0"/>
              <a:t>Jump table in each program</a:t>
            </a:r>
          </a:p>
          <a:p>
            <a:pPr lvl="1"/>
            <a:r>
              <a:rPr lang="en-US" dirty="0" smtClean="0"/>
              <a:t>Can even patch jumps on-the-fly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Direct 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28600"/>
            <a:ext cx="3962400" cy="6324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Direct call: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00400010 &lt;main&gt;: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</a:rPr>
              <a:t>jal</a:t>
            </a:r>
            <a:r>
              <a:rPr lang="en-US" sz="2800" dirty="0" smtClean="0">
                <a:latin typeface="Consolas" pitchFamily="49" charset="0"/>
              </a:rPr>
              <a:t> 0x00400330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</a:rPr>
              <a:t>jal</a:t>
            </a:r>
            <a:r>
              <a:rPr lang="en-US" sz="2800" dirty="0" smtClean="0">
                <a:latin typeface="Consolas" pitchFamily="49" charset="0"/>
              </a:rPr>
              <a:t> 0x00400620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</a:rPr>
              <a:t>jal</a:t>
            </a:r>
            <a:r>
              <a:rPr lang="en-US" sz="2800" dirty="0" smtClean="0">
                <a:latin typeface="Consolas" pitchFamily="49" charset="0"/>
              </a:rPr>
              <a:t> 0x00400330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00400330 &lt;</a:t>
            </a:r>
            <a:r>
              <a:rPr lang="en-US" sz="2800" dirty="0" err="1" smtClean="0">
                <a:latin typeface="Consolas" pitchFamily="49" charset="0"/>
              </a:rPr>
              <a:t>printf</a:t>
            </a:r>
            <a:r>
              <a:rPr lang="en-US" sz="2800" dirty="0" smtClean="0">
                <a:latin typeface="Consolas" pitchFamily="49" charset="0"/>
              </a:rPr>
              <a:t>&gt;: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00400620 &lt;gets&gt;: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267200" y="228600"/>
            <a:ext cx="487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Drawbacks:</a:t>
            </a:r>
            <a:endParaRPr lang="en-US" sz="3200" noProof="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Linker or loader must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edit every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use of a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symbol 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</a:b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(call site, global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var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use, …)</a:t>
            </a:r>
          </a:p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lang="en-US" sz="3200" baseline="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accent1"/>
                </a:solidFill>
                <a:cs typeface="Arial" pitchFamily="34" charset="0"/>
              </a:rPr>
              <a:t>Idea: </a:t>
            </a:r>
            <a:endParaRPr lang="en-US" sz="3600" dirty="0" smtClean="0">
              <a:solidFill>
                <a:schemeClr val="accent1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Put all symbols in a single “global offset table”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Code does lookup as needed</a:t>
            </a:r>
          </a:p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16200000" flipH="1">
            <a:off x="1676401" y="3276599"/>
            <a:ext cx="48768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CP3 Ink e99cedc6-d0f9-4e27-86ba-4ceb080c88d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502" y="1620342"/>
            <a:ext cx="3590675" cy="451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Indirect  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28600"/>
            <a:ext cx="3962400" cy="63246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Direct call: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00400010 &lt;main&gt;: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</a:t>
            </a:r>
            <a:endParaRPr lang="en-US" sz="28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</a:t>
            </a:r>
            <a:endParaRPr lang="en-US" sz="28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</a:t>
            </a:r>
            <a:endParaRPr lang="en-US" sz="28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00400330 &lt;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00400620 &lt;gets&gt;: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95800" y="304800"/>
            <a:ext cx="4495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SzPct val="80000"/>
              <a:defRPr/>
            </a:pPr>
            <a:endParaRPr lang="en-US" sz="28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16200000" flipH="1">
            <a:off x="1676401" y="3276599"/>
            <a:ext cx="48768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5638800" y="12192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5638800" y="17526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5638800" y="22860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5638800" y="28194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5638800" y="33528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4876800" y="685800"/>
            <a:ext cx="358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GOT: global offset table</a:t>
            </a:r>
          </a:p>
        </p:txBody>
      </p:sp>
      <p:pic>
        <p:nvPicPr>
          <p:cNvPr id="15362" name="CP3 Ink 2cae02f9-5e83-44bc-8a5a-d9407e40044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1210" y="1131839"/>
            <a:ext cx="7604779" cy="568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Indirect  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28600"/>
            <a:ext cx="3962400" cy="63246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Indirect call: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00400010 &lt;main&gt;: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lw t9, -32708(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gp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)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jalr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 t9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lw t9, -32704(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gp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)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jalr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 t9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00400330 &lt;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00400620 &lt;gets&gt;: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95800" y="304800"/>
            <a:ext cx="4495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data segment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global offset table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at -32712(</a:t>
            </a:r>
            <a:r>
              <a:rPr lang="en-US" sz="28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gp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cs typeface="Arial" pitchFamily="34" charset="0"/>
              </a:rPr>
              <a:t>.got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.word 00400010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.word 00400330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cs typeface="Arial" pitchFamily="34" charset="0"/>
              </a:rPr>
              <a:t>	.word 00400620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itchFamily="49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16200000" flipH="1">
            <a:off x="1828799" y="3276599"/>
            <a:ext cx="48768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CP3 Ink da97c2f1-09df-4f89-9447-ec9fec6e43fc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67759" y="1838651"/>
            <a:ext cx="7232162" cy="50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Dynamic 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28600"/>
            <a:ext cx="8610600" cy="63246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Indirect call with on-demand dynamic linking: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00400010 &lt;main&gt;: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lw t9, -32708(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gp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)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jalr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 t9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defRPr/>
            </a:pPr>
            <a:r>
              <a:rPr lang="en-US" sz="2800" dirty="0" smtClean="0">
                <a:latin typeface="Consolas" pitchFamily="49" charset="0"/>
              </a:rPr>
              <a:t>.got </a:t>
            </a:r>
          </a:p>
          <a:p>
            <a:pPr lvl="0">
              <a:defRPr/>
            </a:pPr>
            <a:r>
              <a:rPr lang="en-US" sz="2800" dirty="0" smtClean="0">
                <a:latin typeface="Consolas" pitchFamily="49" charset="0"/>
              </a:rPr>
              <a:t>	.word 00400888</a:t>
            </a:r>
          </a:p>
          <a:p>
            <a:pPr lvl="0">
              <a:defRPr/>
            </a:pPr>
            <a:r>
              <a:rPr lang="en-US" sz="2800" dirty="0" smtClean="0">
                <a:latin typeface="Consolas" pitchFamily="49" charset="0"/>
              </a:rPr>
              <a:t>	.word 00400888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.word 00400888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.word 00400888</a:t>
            </a:r>
          </a:p>
          <a:p>
            <a:pPr lvl="0">
              <a:lnSpc>
                <a:spcPct val="90000"/>
              </a:lnSpc>
            </a:pPr>
            <a:endParaRPr lang="en-US" sz="2800" dirty="0" smtClean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95800" y="762000"/>
            <a:ext cx="4495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00400888 &lt;</a:t>
            </a:r>
            <a:r>
              <a:rPr lang="en-US" sz="28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dlresolve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&gt;: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16200000" flipH="1">
            <a:off x="1828799" y="3276599"/>
            <a:ext cx="48768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CP3 Ink d88397b0-5643-4422-bcfd-db56a832db6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250" y="1212936"/>
            <a:ext cx="8671819" cy="34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>
          <a:xfrm>
            <a:off x="152400" y="0"/>
            <a:ext cx="8382000" cy="6400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>
          <a:xfrm flipV="1">
            <a:off x="228600" y="381000"/>
            <a:ext cx="8382000" cy="6248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Dynamic 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28600"/>
            <a:ext cx="8610600" cy="63246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Indirect call with on-demand dynamic linking: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00400010 &lt;main&gt;: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...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# load address of prints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# from .got[1]</a:t>
            </a:r>
            <a:endParaRPr lang="en-US" sz="20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lw t9, -32708(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gp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)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# also load the index 1</a:t>
            </a:r>
            <a:endParaRPr lang="en-US" sz="20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li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 t8, 1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# now call it</a:t>
            </a:r>
            <a:endParaRPr lang="en-US" sz="20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jalr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 t9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defRPr/>
            </a:pPr>
            <a:r>
              <a:rPr lang="en-US" sz="2000" dirty="0" smtClean="0">
                <a:latin typeface="Consolas" pitchFamily="49" charset="0"/>
              </a:rPr>
              <a:t>.got </a:t>
            </a:r>
          </a:p>
          <a:p>
            <a:pPr lvl="0">
              <a:defRPr/>
            </a:pPr>
            <a:r>
              <a:rPr lang="en-US" sz="2000" dirty="0" smtClean="0">
                <a:latin typeface="Consolas" pitchFamily="49" charset="0"/>
              </a:rPr>
              <a:t>	.word </a:t>
            </a:r>
            <a:r>
              <a:rPr lang="en-US" sz="2000" dirty="0" smtClean="0">
                <a:latin typeface="Consolas" pitchFamily="49" charset="0"/>
              </a:rPr>
              <a:t>00400888 # open</a:t>
            </a:r>
            <a:endParaRPr lang="en-US" sz="2000" dirty="0" smtClean="0">
              <a:latin typeface="Consolas" pitchFamily="49" charset="0"/>
            </a:endParaRPr>
          </a:p>
          <a:p>
            <a:pPr lvl="0">
              <a:defRPr/>
            </a:pPr>
            <a:r>
              <a:rPr lang="en-US" sz="2000" dirty="0" smtClean="0">
                <a:latin typeface="Consolas" pitchFamily="49" charset="0"/>
              </a:rPr>
              <a:t>	.word </a:t>
            </a:r>
            <a:r>
              <a:rPr lang="en-US" sz="2000" dirty="0" smtClean="0">
                <a:latin typeface="Consolas" pitchFamily="49" charset="0"/>
              </a:rPr>
              <a:t>00400888 # prints</a:t>
            </a:r>
            <a:endParaRPr lang="en-US" sz="2000" dirty="0" smtClean="0"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onsolas" pitchFamily="49" charset="0"/>
              </a:rPr>
              <a:t>	.word </a:t>
            </a:r>
            <a:r>
              <a:rPr lang="en-US" sz="2000" dirty="0" smtClean="0">
                <a:latin typeface="Consolas" pitchFamily="49" charset="0"/>
              </a:rPr>
              <a:t>00400888 # gets</a:t>
            </a:r>
            <a:endParaRPr lang="en-US" sz="2000" dirty="0" smtClean="0"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onsolas" pitchFamily="49" charset="0"/>
              </a:rPr>
              <a:t>	.word </a:t>
            </a:r>
            <a:r>
              <a:rPr lang="en-US" sz="2000" dirty="0" smtClean="0">
                <a:latin typeface="Consolas" pitchFamily="49" charset="0"/>
              </a:rPr>
              <a:t>00400888 # </a:t>
            </a:r>
            <a:r>
              <a:rPr lang="en-US" sz="2000" dirty="0" err="1" smtClean="0">
                <a:latin typeface="Consolas" pitchFamily="49" charset="0"/>
              </a:rPr>
              <a:t>foo</a:t>
            </a:r>
            <a:endParaRPr lang="en-US" sz="2000" dirty="0" smtClean="0">
              <a:latin typeface="Consolas" pitchFamily="49" charset="0"/>
            </a:endParaRPr>
          </a:p>
          <a:p>
            <a:pPr lvl="0">
              <a:lnSpc>
                <a:spcPct val="90000"/>
              </a:lnSpc>
            </a:pPr>
            <a:endParaRPr lang="en-US" sz="2800" dirty="0" smtClean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95800" y="762000"/>
            <a:ext cx="4495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00400888 &lt;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dlresolve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&gt;: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t9 = 0x400888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t8 = index of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that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   needs to be loaded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load that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... # t7 =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loadfromdisk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(t8)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save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func’s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address so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so next call goes direct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... # got[t8] = t7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also jump to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jr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t7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it will return directly 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to main, not here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16200000" flipH="1">
            <a:off x="1828799" y="3276599"/>
            <a:ext cx="48768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Dynamic Shared Objects</a:t>
            </a:r>
            <a:endParaRPr lang="en-US"/>
          </a:p>
        </p:txBody>
      </p:sp>
      <p:sp>
        <p:nvSpPr>
          <p:cNvPr id="31733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Windows: dynamically loaded library (DLL)</a:t>
            </a:r>
          </a:p>
          <a:p>
            <a:pPr lvl="1"/>
            <a:r>
              <a:rPr lang="en-US" dirty="0" smtClean="0"/>
              <a:t>PE format</a:t>
            </a:r>
          </a:p>
          <a:p>
            <a:r>
              <a:rPr lang="en-US" dirty="0" smtClean="0"/>
              <a:t>Unix: dynamic shared object (DSO)</a:t>
            </a:r>
          </a:p>
          <a:p>
            <a:pPr lvl="1"/>
            <a:r>
              <a:rPr lang="en-US" dirty="0" smtClean="0"/>
              <a:t>ELF format</a:t>
            </a:r>
          </a:p>
          <a:p>
            <a:r>
              <a:rPr lang="en-US" dirty="0" smtClean="0"/>
              <a:t>Unix also supports Position Independent Code (PIC)</a:t>
            </a:r>
          </a:p>
          <a:p>
            <a:pPr lvl="2"/>
            <a:r>
              <a:rPr lang="en-US" dirty="0" smtClean="0"/>
              <a:t>Program determines its current address whenever needed (no absolute jumps!)</a:t>
            </a:r>
          </a:p>
          <a:p>
            <a:pPr lvl="2"/>
            <a:r>
              <a:rPr lang="en-US" dirty="0" smtClean="0"/>
              <a:t>Local data: access via offset from current PC, etc.</a:t>
            </a:r>
          </a:p>
          <a:p>
            <a:pPr lvl="2"/>
            <a:r>
              <a:rPr lang="en-US" dirty="0" smtClean="0"/>
              <a:t>External data: indirection through Global Offset Table (GOT)</a:t>
            </a:r>
          </a:p>
          <a:p>
            <a:pPr lvl="2"/>
            <a:r>
              <a:rPr lang="en-US" dirty="0" smtClean="0"/>
              <a:t>… which in turn is accessed via offset from current PC</a:t>
            </a:r>
          </a:p>
          <a:p>
            <a:pPr lvl="1"/>
            <a:endParaRPr lang="en-US" dirty="0"/>
          </a:p>
        </p:txBody>
      </p:sp>
      <p:pic>
        <p:nvPicPr>
          <p:cNvPr id="18434" name="CP3 Ink 4e1ac98d-e964-4ef3-b6db-918f8551e0e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577" y="850422"/>
            <a:ext cx="1388845" cy="167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Globals and Locals</a:t>
            </a:r>
            <a:endParaRPr lang="en-US"/>
          </a:p>
        </p:txBody>
      </p:sp>
      <p:sp>
        <p:nvSpPr>
          <p:cNvPr id="3075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Global variables </a:t>
            </a:r>
            <a:r>
              <a:rPr lang="en-US" dirty="0" smtClean="0"/>
              <a:t>in data segment</a:t>
            </a:r>
          </a:p>
          <a:p>
            <a:pPr lvl="1"/>
            <a:r>
              <a:rPr lang="en-US" dirty="0" smtClean="0"/>
              <a:t>Exist for all time, accessible to all functions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Dynamic variables </a:t>
            </a:r>
            <a:r>
              <a:rPr lang="en-US" dirty="0" smtClean="0"/>
              <a:t>in heap segment</a:t>
            </a:r>
          </a:p>
          <a:p>
            <a:pPr lvl="1"/>
            <a:r>
              <a:rPr lang="en-US" dirty="0" smtClean="0"/>
              <a:t>Exist between </a:t>
            </a:r>
            <a:r>
              <a:rPr lang="en-US" dirty="0" err="1" smtClean="0"/>
              <a:t>malloc</a:t>
            </a:r>
            <a:r>
              <a:rPr lang="en-US" dirty="0" smtClean="0"/>
              <a:t>() and free()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Function-Local variables</a:t>
            </a:r>
            <a:r>
              <a:rPr lang="en-US" dirty="0" smtClean="0"/>
              <a:t> in stack frame</a:t>
            </a:r>
          </a:p>
          <a:p>
            <a:pPr lvl="1"/>
            <a:r>
              <a:rPr lang="en-US" dirty="0" smtClean="0"/>
              <a:t>Exist solely for the duration of the stack frame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381000" y="3646944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int</a:t>
            </a:r>
            <a:r>
              <a:rPr lang="en-US" sz="2800" dirty="0" smtClean="0">
                <a:solidFill>
                  <a:schemeClr val="bg1"/>
                </a:solidFill>
              </a:rPr>
              <a:t> n = 100;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int</a:t>
            </a:r>
            <a:r>
              <a:rPr lang="en-US" sz="2800" dirty="0" smtClean="0">
                <a:solidFill>
                  <a:schemeClr val="bg1"/>
                </a:solidFill>
              </a:rPr>
              <a:t> main (</a:t>
            </a:r>
            <a:r>
              <a:rPr lang="en-US" sz="2800" dirty="0" err="1" smtClean="0">
                <a:solidFill>
                  <a:schemeClr val="bg1"/>
                </a:solidFill>
              </a:rPr>
              <a:t>int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argc</a:t>
            </a:r>
            <a:r>
              <a:rPr lang="en-US" sz="2800" dirty="0" smtClean="0">
                <a:solidFill>
                  <a:schemeClr val="bg1"/>
                </a:solidFill>
              </a:rPr>
              <a:t>, char* </a:t>
            </a:r>
            <a:r>
              <a:rPr lang="en-US" sz="2800" dirty="0" err="1" smtClean="0">
                <a:solidFill>
                  <a:schemeClr val="bg1"/>
                </a:solidFill>
              </a:rPr>
              <a:t>argv</a:t>
            </a:r>
            <a:r>
              <a:rPr lang="en-US" sz="2800" dirty="0" smtClean="0">
                <a:solidFill>
                  <a:schemeClr val="bg1"/>
                </a:solidFill>
              </a:rPr>
              <a:t>[]) {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int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, m = n, count = 0, *A = </a:t>
            </a:r>
            <a:r>
              <a:rPr lang="en-US" sz="2800" dirty="0" err="1" smtClean="0">
                <a:solidFill>
                  <a:schemeClr val="bg1"/>
                </a:solidFill>
              </a:rPr>
              <a:t>malloc</a:t>
            </a:r>
            <a:r>
              <a:rPr lang="en-US" sz="2800" dirty="0" smtClean="0">
                <a:solidFill>
                  <a:schemeClr val="bg1"/>
                </a:solidFill>
              </a:rPr>
              <a:t>(m*4);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for (</a:t>
            </a:r>
            <a:r>
              <a:rPr lang="en-US" sz="2800" dirty="0" err="1" smtClean="0">
                <a:solidFill>
                  <a:schemeClr val="bg1"/>
                </a:solidFill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 = 1; </a:t>
            </a:r>
            <a:r>
              <a:rPr lang="en-US" sz="2800" dirty="0" err="1" smtClean="0">
                <a:solidFill>
                  <a:schemeClr val="bg1"/>
                </a:solidFill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 &lt;= m; </a:t>
            </a:r>
            <a:r>
              <a:rPr lang="en-US" sz="2800" dirty="0" err="1" smtClean="0">
                <a:solidFill>
                  <a:schemeClr val="bg1"/>
                </a:solidFill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++) { count += A[i-1] = </a:t>
            </a:r>
            <a:r>
              <a:rPr lang="en-US" sz="2800" dirty="0" err="1" smtClean="0">
                <a:solidFill>
                  <a:schemeClr val="bg1"/>
                </a:solidFill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; }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printf</a:t>
            </a:r>
            <a:r>
              <a:rPr lang="en-US" sz="2800" dirty="0" smtClean="0">
                <a:solidFill>
                  <a:schemeClr val="bg1"/>
                </a:solidFill>
              </a:rPr>
              <a:t> (“Sum 1 to %d is %d\n", n, count);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}</a:t>
            </a:r>
          </a:p>
        </p:txBody>
      </p:sp>
      <p:pic>
        <p:nvPicPr>
          <p:cNvPr id="2050" name="CP3 Ink 9eaccae2-d5a1-477c-b2c6-b1e5dfba329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942" y="3609691"/>
            <a:ext cx="7384596" cy="267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Static and Dynamic Linking</a:t>
            </a:r>
            <a:endParaRPr lang="en-GB" dirty="0"/>
          </a:p>
        </p:txBody>
      </p:sp>
      <p:sp>
        <p:nvSpPr>
          <p:cNvPr id="26306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Static linking</a:t>
            </a:r>
          </a:p>
          <a:p>
            <a:pPr lvl="1"/>
            <a:r>
              <a:rPr lang="en-GB" dirty="0" smtClean="0"/>
              <a:t>Big executable files (all/most of needed libraries inside)</a:t>
            </a:r>
          </a:p>
          <a:p>
            <a:pPr lvl="1"/>
            <a:r>
              <a:rPr lang="en-GB" dirty="0" smtClean="0"/>
              <a:t>Don’t benefit from updates to library</a:t>
            </a:r>
          </a:p>
          <a:p>
            <a:pPr lvl="1"/>
            <a:r>
              <a:rPr lang="en-GB" dirty="0" smtClean="0"/>
              <a:t>No load-time linking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Dynamic linking </a:t>
            </a:r>
          </a:p>
          <a:p>
            <a:pPr lvl="1"/>
            <a:r>
              <a:rPr lang="en-GB" dirty="0" smtClean="0"/>
              <a:t>Small executable files (just point to shared library)</a:t>
            </a:r>
          </a:p>
          <a:p>
            <a:pPr lvl="1"/>
            <a:r>
              <a:rPr lang="en-GB" dirty="0" smtClean="0"/>
              <a:t>Library update benefits all programs that use it</a:t>
            </a:r>
          </a:p>
          <a:p>
            <a:pPr lvl="1"/>
            <a:r>
              <a:rPr lang="en-GB" dirty="0" smtClean="0"/>
              <a:t>Load-time cost to do final linking</a:t>
            </a:r>
          </a:p>
          <a:p>
            <a:pPr lvl="2"/>
            <a:r>
              <a:rPr lang="en-GB" dirty="0" smtClean="0"/>
              <a:t>But </a:t>
            </a:r>
            <a:r>
              <a:rPr lang="en-GB" dirty="0" err="1" smtClean="0"/>
              <a:t>dll</a:t>
            </a:r>
            <a:r>
              <a:rPr lang="en-GB" dirty="0" smtClean="0"/>
              <a:t> code is probably already in memory</a:t>
            </a:r>
          </a:p>
          <a:p>
            <a:pPr lvl="2"/>
            <a:r>
              <a:rPr lang="en-GB" dirty="0" smtClean="0"/>
              <a:t>And can do the linking incrementally, on-demand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48200" y="152400"/>
            <a:ext cx="4267200" cy="65532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$L2:    lw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$3,28($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slt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$2,$3,$2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bne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$2,$0,$L3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$3,32($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addu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$2,$3,$2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sw      $2,32($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addiu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$2,$2,1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sw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b       $L2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$L3:    la      $4,$str0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$5,28($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$6,32($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jal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printf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move    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sp,$fp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$31,44($sp)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$fp,40($sp)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addiu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$sp,$sp,48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j       $31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itchFamily="49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>
            <p:custDataLst>
              <p:tags r:id="rId2"/>
            </p:custDataLst>
          </p:nvPr>
        </p:nvCxnSpPr>
        <p:spPr>
          <a:xfrm rot="5400000">
            <a:off x="1257300" y="3390900"/>
            <a:ext cx="6477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83156" y="35778"/>
            <a:ext cx="4336444" cy="66698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.data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globl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.align  2    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n:     .word   100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rdata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.align  2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$str0: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   "Sum 1 to %d is %d\n"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.text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.align  2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globl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main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main: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addiu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$sp,$sp,-48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$31,44($sp)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$fp,40($sp)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move    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fp,$sp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$4,48($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$5,52($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la      $2,n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lw      $2,0($2)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$2,28($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$0,32($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li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$2,1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</p:txBody>
      </p:sp>
      <p:pic>
        <p:nvPicPr>
          <p:cNvPr id="3074" name="CP3 Ink c651aed5-848f-4cde-b88e-ddb9a4bfb1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3611" y="206856"/>
            <a:ext cx="8875064" cy="625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Pointer Errors</a:t>
            </a:r>
            <a:endParaRPr lang="en-US" dirty="0"/>
          </a:p>
        </p:txBody>
      </p:sp>
      <p:sp>
        <p:nvSpPr>
          <p:cNvPr id="3075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 Pointers can be trouble</a:t>
            </a:r>
          </a:p>
          <a:p>
            <a:r>
              <a:rPr lang="en-US" dirty="0" smtClean="0"/>
              <a:t>Pointer to </a:t>
            </a:r>
            <a:r>
              <a:rPr lang="en-US" dirty="0" smtClean="0">
                <a:solidFill>
                  <a:schemeClr val="accent1"/>
                </a:solidFill>
              </a:rPr>
              <a:t>global variables </a:t>
            </a:r>
            <a:r>
              <a:rPr lang="en-US" dirty="0" smtClean="0"/>
              <a:t>are fine</a:t>
            </a:r>
          </a:p>
          <a:p>
            <a:r>
              <a:rPr lang="en-US" dirty="0" smtClean="0"/>
              <a:t>Pointer to </a:t>
            </a:r>
            <a:r>
              <a:rPr lang="en-US" dirty="0" smtClean="0">
                <a:solidFill>
                  <a:schemeClr val="accent1"/>
                </a:solidFill>
              </a:rPr>
              <a:t>dynamic variables </a:t>
            </a:r>
            <a:r>
              <a:rPr lang="en-US" dirty="0" smtClean="0"/>
              <a:t>in heap segment</a:t>
            </a:r>
          </a:p>
          <a:p>
            <a:pPr lvl="1">
              <a:buNone/>
            </a:pP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*bad() </a:t>
            </a:r>
          </a:p>
          <a:p>
            <a:pPr lvl="1">
              <a:buNone/>
            </a:pPr>
            <a:r>
              <a:rPr lang="en-US" dirty="0" smtClean="0">
                <a:latin typeface="Consolas" pitchFamily="49" charset="0"/>
              </a:rPr>
              <a:t>{ s = </a:t>
            </a:r>
            <a:r>
              <a:rPr lang="en-US" dirty="0" err="1" smtClean="0">
                <a:latin typeface="Consolas" pitchFamily="49" charset="0"/>
              </a:rPr>
              <a:t>malloc</a:t>
            </a:r>
            <a:r>
              <a:rPr lang="en-US" dirty="0" smtClean="0">
                <a:latin typeface="Consolas" pitchFamily="49" charset="0"/>
              </a:rPr>
              <a:t>(20); … free(s); … return s; }</a:t>
            </a:r>
          </a:p>
          <a:p>
            <a:r>
              <a:rPr lang="en-US" dirty="0" smtClean="0"/>
              <a:t>Pointer to </a:t>
            </a:r>
            <a:r>
              <a:rPr lang="en-US" dirty="0" smtClean="0">
                <a:solidFill>
                  <a:schemeClr val="accent1"/>
                </a:solidFill>
              </a:rPr>
              <a:t>function-local variables</a:t>
            </a:r>
            <a:r>
              <a:rPr lang="en-US" dirty="0" smtClean="0"/>
              <a:t> in stack frame</a:t>
            </a:r>
          </a:p>
          <a:p>
            <a:pPr lvl="1">
              <a:buNone/>
            </a:pP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*trouble()</a:t>
            </a:r>
          </a:p>
          <a:p>
            <a:pPr lvl="1">
              <a:buNone/>
            </a:pPr>
            <a:r>
              <a:rPr lang="en-US" dirty="0" smtClean="0">
                <a:latin typeface="Consolas" pitchFamily="49" charset="0"/>
              </a:rPr>
              <a:t>{ </a:t>
            </a:r>
            <a:r>
              <a:rPr lang="en-US" dirty="0" err="1" smtClean="0">
                <a:latin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</a:rPr>
              <a:t> a; …; return &amp;a; }</a:t>
            </a:r>
          </a:p>
          <a:p>
            <a:pPr lvl="1">
              <a:buNone/>
            </a:pPr>
            <a:r>
              <a:rPr lang="en-US" dirty="0" smtClean="0">
                <a:latin typeface="Consolas" pitchFamily="49" charset="0"/>
              </a:rPr>
              <a:t>char *evil() </a:t>
            </a:r>
          </a:p>
          <a:p>
            <a:pPr lvl="1">
              <a:buNone/>
            </a:pPr>
            <a:r>
              <a:rPr lang="en-US" dirty="0" smtClean="0">
                <a:latin typeface="Consolas" pitchFamily="49" charset="0"/>
              </a:rPr>
              <a:t>{ char s[20]; gets(s); return s;</a:t>
            </a:r>
            <a:r>
              <a:rPr lang="en-US" dirty="0" smtClean="0"/>
              <a:t> }</a:t>
            </a:r>
          </a:p>
          <a:p>
            <a:endParaRPr lang="en-US" dirty="0" smtClean="0"/>
          </a:p>
          <a:p>
            <a:r>
              <a:rPr lang="en-US" dirty="0" smtClean="0"/>
              <a:t>(Can’t do this in Java, C#, ...)</a:t>
            </a:r>
          </a:p>
        </p:txBody>
      </p:sp>
      <p:pic>
        <p:nvPicPr>
          <p:cNvPr id="4098" name="CP3 Ink 25749edf-86b8-40bd-b1ef-71908371eee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3040" y="2458102"/>
            <a:ext cx="3319680" cy="297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228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4"/>
            </p:custDataLst>
          </p:nvPr>
        </p:nvSpPr>
        <p:spPr>
          <a:xfrm>
            <a:off x="2514600" y="2286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4800600" y="3276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6"/>
            </p:custDataLst>
          </p:nvPr>
        </p:nvSpPr>
        <p:spPr>
          <a:xfrm>
            <a:off x="4800600" y="42672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libm.o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2514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2514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9"/>
            </p:custDataLst>
          </p:nvPr>
        </p:nvCxnSpPr>
        <p:spPr>
          <a:xfrm>
            <a:off x="1524000" y="6858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>
            <a:off x="1524000" y="16764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1"/>
            </p:custDataLst>
          </p:nvPr>
        </p:nvCxnSpPr>
        <p:spPr>
          <a:xfrm>
            <a:off x="3810000" y="6096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810000" y="16002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3"/>
            </p:custDataLst>
          </p:nvPr>
        </p:nvCxnSpPr>
        <p:spPr>
          <a:xfrm>
            <a:off x="3810000" y="26670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>
            <p:custDataLst>
              <p:tags r:id="rId14"/>
            </p:custDataLst>
          </p:nvPr>
        </p:nvSpPr>
        <p:spPr>
          <a:xfrm>
            <a:off x="4800600" y="2286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>
            <p:custDataLst>
              <p:tags r:id="rId15"/>
            </p:custDataLst>
          </p:nvPr>
        </p:nvSpPr>
        <p:spPr>
          <a:xfrm>
            <a:off x="4800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>
            <p:custDataLst>
              <p:tags r:id="rId16"/>
            </p:custDataLst>
          </p:nvPr>
        </p:nvSpPr>
        <p:spPr>
          <a:xfrm>
            <a:off x="4800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17"/>
            </p:custDataLst>
          </p:nvPr>
        </p:nvCxnSpPr>
        <p:spPr>
          <a:xfrm rot="5400000" flipH="1" flipV="1">
            <a:off x="5867400" y="2971800"/>
            <a:ext cx="1676400" cy="1219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>
            <p:custDataLst>
              <p:tags r:id="rId18"/>
            </p:custDataLst>
          </p:nvPr>
        </p:nvSpPr>
        <p:spPr>
          <a:xfrm>
            <a:off x="7239000" y="1905000"/>
            <a:ext cx="14478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calc.exe</a:t>
            </a:r>
          </a:p>
        </p:txBody>
      </p:sp>
      <p:cxnSp>
        <p:nvCxnSpPr>
          <p:cNvPr id="32" name="Straight Arrow Connector 31"/>
          <p:cNvCxnSpPr>
            <a:stCxn id="11" idx="3"/>
          </p:cNvCxnSpPr>
          <p:nvPr>
            <p:custDataLst>
              <p:tags r:id="rId19"/>
            </p:custDataLst>
          </p:nvPr>
        </p:nvCxnSpPr>
        <p:spPr>
          <a:xfrm flipV="1">
            <a:off x="6096000" y="2514600"/>
            <a:ext cx="10668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20"/>
            </p:custDataLst>
          </p:nvPr>
        </p:nvCxnSpPr>
        <p:spPr>
          <a:xfrm flipV="1">
            <a:off x="6096000" y="2286000"/>
            <a:ext cx="1066800" cy="381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>
            <p:custDataLst>
              <p:tags r:id="rId21"/>
            </p:custDataLst>
          </p:nvPr>
        </p:nvCxnSpPr>
        <p:spPr>
          <a:xfrm>
            <a:off x="6096000" y="1676400"/>
            <a:ext cx="10668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2"/>
            </p:custDataLst>
          </p:nvPr>
        </p:nvCxnSpPr>
        <p:spPr>
          <a:xfrm rot="16200000" flipH="1">
            <a:off x="6057900" y="723900"/>
            <a:ext cx="12192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23"/>
            </p:custDataLst>
          </p:nvPr>
        </p:nvCxnSpPr>
        <p:spPr>
          <a:xfrm rot="5400000">
            <a:off x="7048500" y="3695700"/>
            <a:ext cx="1752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24"/>
            </p:custDataLst>
          </p:nvPr>
        </p:nvSpPr>
        <p:spPr>
          <a:xfrm>
            <a:off x="6934200" y="4572000"/>
            <a:ext cx="2057400" cy="1828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Executing </a:t>
            </a:r>
          </a:p>
          <a:p>
            <a:pPr algn="ctr"/>
            <a:r>
              <a:rPr lang="en-US" sz="2800" dirty="0" smtClean="0"/>
              <a:t>in</a:t>
            </a:r>
          </a:p>
          <a:p>
            <a:pPr algn="ctr"/>
            <a:r>
              <a:rPr lang="en-US" sz="2800" dirty="0" smtClean="0"/>
              <a:t>Memory</a:t>
            </a:r>
            <a:endParaRPr lang="en-US" sz="2800" dirty="0"/>
          </a:p>
        </p:txBody>
      </p:sp>
      <p:pic>
        <p:nvPicPr>
          <p:cNvPr id="5122" name="CP3 Ink 30227a89-0990-483f-8ee2-829f5f059165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64958" y="296707"/>
            <a:ext cx="8773442" cy="537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/>
          </a:p>
        </p:txBody>
      </p:sp>
      <p:sp>
        <p:nvSpPr>
          <p:cNvPr id="31610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Assembler</a:t>
            </a:r>
            <a:r>
              <a:rPr lang="en-US" dirty="0" smtClean="0"/>
              <a:t> output is </a:t>
            </a:r>
            <a:r>
              <a:rPr lang="en-US" dirty="0" err="1" smtClean="0"/>
              <a:t>obj</a:t>
            </a:r>
            <a:r>
              <a:rPr lang="en-US" dirty="0" smtClean="0"/>
              <a:t> files</a:t>
            </a:r>
          </a:p>
          <a:p>
            <a:pPr lvl="1"/>
            <a:r>
              <a:rPr lang="en-US" dirty="0" smtClean="0"/>
              <a:t>Not executable</a:t>
            </a:r>
          </a:p>
          <a:p>
            <a:pPr lvl="1"/>
            <a:r>
              <a:rPr lang="en-US" dirty="0" smtClean="0"/>
              <a:t>May refer to external symbols</a:t>
            </a:r>
          </a:p>
          <a:p>
            <a:pPr lvl="1"/>
            <a:r>
              <a:rPr lang="en-US" dirty="0" smtClean="0"/>
              <a:t>Each object file has illusion of its own address space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Linker</a:t>
            </a:r>
            <a:r>
              <a:rPr lang="en-US" dirty="0" smtClean="0"/>
              <a:t> joins object files into one executable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Loader</a:t>
            </a:r>
            <a:r>
              <a:rPr lang="en-US" dirty="0" smtClean="0"/>
              <a:t> brings it into memory and starts execution</a:t>
            </a:r>
            <a:endParaRPr lang="en-US" dirty="0"/>
          </a:p>
        </p:txBody>
      </p:sp>
      <p:pic>
        <p:nvPicPr>
          <p:cNvPr id="6146" name="CP3 Ink 5a4ec4af-89ea-4221-b712-51d68ac39b3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022" y="377028"/>
            <a:ext cx="7858836" cy="454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Assemblers and Compilers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Object file</a:t>
            </a:r>
            <a:endParaRPr lang="en-GB"/>
          </a:p>
        </p:txBody>
      </p:sp>
      <p:sp>
        <p:nvSpPr>
          <p:cNvPr id="26060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43000" y="304800"/>
            <a:ext cx="7772400" cy="6172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Header</a:t>
            </a:r>
          </a:p>
          <a:p>
            <a:pPr lvl="1"/>
            <a:r>
              <a:rPr lang="en-GB" dirty="0" smtClean="0"/>
              <a:t>Size and position of pieces of file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Text Segment</a:t>
            </a:r>
          </a:p>
          <a:p>
            <a:pPr lvl="1"/>
            <a:r>
              <a:rPr lang="en-GB" dirty="0" smtClean="0"/>
              <a:t>instructions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Data Segment</a:t>
            </a:r>
          </a:p>
          <a:p>
            <a:pPr lvl="1"/>
            <a:r>
              <a:rPr lang="en-GB" dirty="0" smtClean="0"/>
              <a:t>static data (local/global </a:t>
            </a:r>
            <a:r>
              <a:rPr lang="en-GB" dirty="0" err="1" smtClean="0"/>
              <a:t>vars</a:t>
            </a:r>
            <a:r>
              <a:rPr lang="en-GB" dirty="0" smtClean="0"/>
              <a:t>, strings, constants)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Symbol Table</a:t>
            </a:r>
          </a:p>
          <a:p>
            <a:pPr lvl="1"/>
            <a:r>
              <a:rPr lang="en-GB" dirty="0" smtClean="0"/>
              <a:t>External (exported) references</a:t>
            </a:r>
          </a:p>
          <a:p>
            <a:pPr lvl="1"/>
            <a:r>
              <a:rPr lang="en-GB" dirty="0" smtClean="0"/>
              <a:t>Unresolved (imported) references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Debugging Information</a:t>
            </a:r>
          </a:p>
          <a:p>
            <a:pPr lvl="1"/>
            <a:r>
              <a:rPr lang="en-GB" dirty="0" smtClean="0"/>
              <a:t>line number </a:t>
            </a:r>
            <a:r>
              <a:rPr lang="en-GB" dirty="0" smtClean="0">
                <a:sym typeface="Wingdings" pitchFamily="2" charset="2"/>
              </a:rPr>
              <a:t> code address map, etc.</a:t>
            </a:r>
            <a:endParaRPr lang="en-GB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 rot="16200000">
            <a:off x="-538490" y="290069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Object File</a:t>
            </a:r>
          </a:p>
        </p:txBody>
      </p:sp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 flipH="1" flipV="1">
            <a:off x="-571500" y="1333500"/>
            <a:ext cx="2057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 rot="5400000" flipH="1" flipV="1">
            <a:off x="-533400" y="5105400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 rot="10800000">
            <a:off x="457200" y="304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7"/>
            </p:custDataLst>
          </p:nvPr>
        </p:nvCxnSpPr>
        <p:spPr>
          <a:xfrm rot="10800000">
            <a:off x="457200" y="60960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CP3 Ink 038f08e9-7e08-41ec-b32e-963fbfc9cf1d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98216" y="3917279"/>
            <a:ext cx="7079727" cy="14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pEHAOAgAQdBJIK+gYBELXXspc2dLdPtkcUo/4cp1kCFwpIEET//wNFKEYoC0gQRP+BrwZFKEYoBQM4C2QZIDIJAICAAwF7wh5FMwkAgKACAeHDHkU4CAD+AwAAAAAAEeXswD8KWRGF+BT74FVZsFRgrMBJBFTDhacHeIP+A6b+A6ft4Wo1NnHhzjaGz9ieBYLgYWBg4GBh62VKcCE2EMmzTIzcsma3JkatFrRq0yLcTjC5W5sLTHkxZszjE5xACk8Mg/4GPv4GQ+18IvXOeNCE/Axt+BkHDprPPaeKmICHyFcYBBaPCYfPYDAEJCE2EMWuHDmZtGS1w5xuVrTNlarXLlnlWtWrXM3xsnGLLlxgCnAehPwNGfgaNhOFWFOM6UwYMmDFS0Zz0x4OfXlAhPwH7fgQdrNe1sGTRmyZsUJzz6devDXHKtJgheTt/C18scMJBBAQwQoY4YZ9XXBDiSE2EZm2LE5ZtmC1zmw5VrTC0ZrcLVxhWtGzBuwcsGzDG4aAClQOhfgYy+Bgm6GZDHg48Pbh8GCD/gHq/gHbcYvdeHjjPXKG0Bi+Aib+HhYeZq4GBgpYITYQzc5GuLFmYrW2HMxWtMeXKtwuGLJbmx4sOHJkwtGrHKAKWxCF+Bmj4GgcJhprqKIp4MHg8HfiwIX4AavgBPwWMTS1y4OPC0313obQGL0nYwsHCwMPR0MFBwVQITYRlZMXDDG0bLWeZxiWtGOJktcZmeRawx42zNwxcNWzZmAKVBCF+BcL4FuZrJsBRRJLBfbibcOAg/3tX72fl2YiYzw4tzaGx9UwKbsUPBwczXwUGkghNhGJg2c4szHCtcsWjla0bZXK1wzYOVuLK0YMGOZqwwt3IApMDIP+Bqr+Brvh0rVZrnPMg/4Asv4Az8t2vSrAh8oX1EZzB4TRYLAIHDwhNhGLM3zZsTZstYYs2Za0c4sS3C5aY1rZjjcNM2Zy2YMHIApyIIT8DqX4HU2TFbNDBFfDhx6769eFGGDNmyaIQnGD/hN0/hN1R4GcQibu9z1ZquGOHCsx13z4gIXl7g2CPV0wxwkcEKCGCGAIY8jmYJZIwCE2EYsTjFmwt2y3I4YNVrRs5crcOJoxW48WRziy5HLFg0wgCm4bhPwObfgdTxUzYNGDFSFa4b3reqK98cdIhvCTJ4SRZSIiIWHkZWXk4mBSUdNSUVDQsFSxs3Iy4IXnLh2CXZywxoYIYARwz5XJkMQhNhDXI5bNGjPItcOHLJa0aZGS1zkxs1uZi0xNsTNu0YZmoAqQASeF+B2z4HebqpMIqQzy1204mfAp4KJsNVjKMJNNBHLfLj78XgSE/CWZ+EuHBirivKqc53pjrlslaGbBxGS2BKeOvFy8HWCGy9hFB28HBoGBQcDDw9zD0U9CREFFXUNRzsLCwMLBwsPZyMBB14AhNhDJk5c5cTRmtbYsrVa0bsmy1yxZtluFjhwtcThk5yNWQAqmATuE/BAd+CCfZi2TzLTrfDn149eGqFs2bdizQsrPDjx58OWKeDBi1YsVqJ1zz31230iE/CGx+EP3gZtEcCFY3rfLXTWqcrYsGbEwSirXHjy5bxSpk0YsUJJsK98dc4CE8xeEUO/hujOMYozhGEIQhJCMJokYwnCE4JRhFCMUaz8GoT4YITYRmzM2eJu2cLcbJs0WtGLPKtcs2rlazcMW7jMxxMWrLCAKsgFBhPwMgfgZH3YNi0E8OHHhy3ujSWKmCkkF5zzseHXgwyo2YLU0QtBG+fHjz5csMcoYJIT8G8n4N7dVLRtGEZ1njnw5zqlizas2SlJxw5drmttIwzS2YtSk44Y4bzijLDa6caiF5s4Zgj1dcMcMJCBBDEBGhlhwOjuyF1EkmC0FePvljRkMEMMcM+D0MUMUgCE2EYWjPDmcuGS1mycOFrRo3xLXDnDmWuMTVmzwsszZw0cgCl4ThfgbC+Bt2aHBMZNgpqIEdtOFpwaE/BkN+DJfBLJj1TtKlEsdct94heLM7DBk8LPHDDDHLh9HHFDgQCE2EMGTTKyYY3C1zmc4VrRhjaLXGLJlWsMbdxlcMsuRllYACmYYg/4IIv4IM+ztWoxNxeZuJcucXICE/BfR+C/3hWzSrG961pDNipgrTXfXcIbSmQ4CHv4VBwEDAQKAQMBEwOCYOBX4ITYRjyt3DJzkwrWTFhlWtGWZgtxNmONbhysW7nLhy5cLbEAKhgKVAYP9UZ+qN69PB8BTlNZZzaaVSrm7uaVCra2BwmtR0jVcq1UUwiJlN3m7vd3m83d3N77d+3HEwq2YupRUTU2uV1fW+PXv4fPe7u052jXTt4XgeRjpXACD/RcfouefKNcfC3UxMTi4jEYqKmJnN7nM8+HEHHgSiU1MQQmYupRE1Ks1aatdWK58u+JXe7zm5ip1qIiIpEcuvTdEXEwnFwhE1OL5Z5NAg/iDxa4+Hx4zciRJJEolEkJiYki4IkTExMJgmEoReM4zVwmAJiYmJgIupCExMSSiYlUpqSJIkmb4/ArNQCE2ENWzLG2Z5WC3G0ZY1rRy5wrXLLJlWucbTE1ZZMmFk3agCuABf4P9rx+158HpbWcTBZSiLmzer08K6rEVWI6Y01NRdxcst5u83njN548uYMxdtxExTRNXhvTjwdXHj37+Dvju7xw5VwrpHaOWAIP+AQT+AQXw+FzjPbny7YrlXCaur24znNzzVlcQgUqaREzcrtcwRMROO/bvUTNrzO7TnEVwjFVWufJvS4TWaTikVESi6VSDr1ovc3M3E5u5SkBE1ImJE1IRdSAmIurgmAJiJCJIkRcACYE1MTAmbv4NRvxQITYQyY4XDjI0bLW7DIxWtMWNqtw4mDBbkbt2DhvlaOMeLGAK4wF5g/1LX6le2t8ufbjVri6mJpKyI1w5dtdNaxWMVwrUs8ePHnfHN3u88c5ze+3ftMRDM53m00pjN5ztlErvPXr1zzudzNzlVeN4Xmeog/4GWv4Ga4cuPgZ8CumuGohnPO93N3MrzeZmSMRioqCd3d5TEUipret676i4tdzxvMXqcViqCFTCcTURhREpXG74gIP4S3HPrvN3cyuLiUTEiJhKJJiYEwBExJEzCJESRIEwBEokiYmJiYlEokTN/BuV+eAhNhDXKyytMjbCtxZmTVa0ZM8y3Djw5lubCyYMcbDC2bY2IAreAXCE/C6F+F0eUMWXJjpeE6RhKCU2HJeSVqWpiyZMWiWSFIVnOeGuXHjx3x4YzRjNjyZScYRnC6qckqQwMNJ4ceXTjyxy1xzw6+HlZLcDZ0OZyM2gg/1J36lvlx8a/AjpjUQm9548d9XO5uoajEVBOV3JERSphJNxG9dS83zvju0a4V4HLk6IlvNriYqEsFT0VFCD+COFT5PfjtaZi4ESiZhJMAABMAmAAiZq4mBMTCUJqSJESJZnn8CrjwAhNhDVvha5mTHEtwt8zFa0yZGq3C1Y41rHEyzY2Dhq1ZuXIAq3AVWD/hpE/hpFrPTnq8Zmbu5ia4PCjprljHDWuGqmd54888bmd3x49c8czeKxGrq9t5m53OevXwevO9Z8Dl4nQIP98d++l4R4jtXCsGZze9314dZuaKrEYRFmV7u93eZhGJqkze4yRquldsaqk1tuKIP5K+A58Pw+t5LiUiJiYmJESAJgAmpTCYmJiYBEolFz1+B1xYAhNhGLNiyZMzdutc5WLZa0xMmS1y5b4lrJyyxMWTLNhxZWAAq2AVOE/DOp+Gem0cEs0LI1jnvWamLFm1aM2jEpKEYzhe+PPl159OO8ZLWspGs8M5xgtKyMcOXPn258+HCvils0AIP+Aob+Ap3hy7cO2OzEznfHe+fVz3M1GKrVC0ZteVze4sxdYYiYQlM0wwxU4mrAg/gThq/F8HObXMymJiUSRKJAAIkRcJi6urqYTBMBEs/APhr9MCE2EZcbNpkYOca1rkxN1rTJlZLXOXM5W5mjbLhcNMLjM2yACp8BM4XyX3kr1sGBgnjpltnjpllUXXYDCYTDYzCVUQQSra6aabcHj8LkcLfDJgMRhsMAhfhrs+Gv1DBPJTJLRHNJZVdRgqKJo0899OBvtwOBw+HwuFpiqwmQx2UxWOokhjlAg/hLy2JvjnO0pmF1upiYXUxMzU3EkQX5/kzmNCE2EOcTJzmbuGi1w2aM1rRo1ZrcOFwwW5cjfDiYY8bbKzaACm0bhuRE5HmRiYmCSUdHSUpNUFBJRUdBw8fSx9TJzMaAhPw7Gfh2p4HAtujkpSbLj069OfHjnHBK1JCE8FRR342GtSMROMZx6uc44CE2EN2bBgxyZmi3IzZs1rRo5wrcLJtlWtWLnJmxNcTLI3aACvkBb4Xw4Xhw2LxRg8ENDoDM5gZnMMXir7kSSMhIoIopIIYJYJYyJFJJDJHHLPLHKSIiGOOGOGKS+4MdXVNRNJJNHDbHg68Kw6CWiKiG8NanhrVVVWU1OLCxAUtIray1tMGzELEwcKh4WFh4eFjYuLg4mFhZGBgYeFRMDCwcHAoKIhI6MhoyIhIqIhIaSiI6IjIiqr64J+egYCBQMCg4SDhIWGIOGg4NDwCD+AIjfeOuZmLiJlImJEokiUTEkJgJq4vGYJRMSiYTCJBMShIRKGWYm4vv5dI8gCE2EMczNmwZssa3MzyM1rTC5ZLcOPKyWuG2Jg1Z5HOPK2bACoIBL4P8rx+WNvFdOHLGsQ5567vnEzERFyvF4monG6vWMVy0g/1UH6q9DlPKcVSpmkCZzvfHjz47mK6dO3ieBwxp1z4IhPBEYR16cN5zjGEEIyhGEYTJpwjCMoQkGfvzYcYhNhGHKxc4nLJytxNsjFa0xs8S1y0xs1rTExYOHONs0ys3AArbAWOF8Nd4a/L5YK6gZnMM3mmt1mZwiSCBBDBHJFJVFVNEhhljnnSwI4EKOFBBFJFNFFFGiikomoiinhpptpnigmhopkwc9eLjhfh9Y+H1nHY8M5nQQQsPhmfz2nsppnnnprnlrwcuBrhrnnmlhilgigimmkssoumkkomQRJJpKJKJJJookUEkSIringnmlgsrkIL8Ect2vN3W22VZspJUrYEsqstzebNhTNS5ZZqUMqirbvfh/AO314AhNhDBo3aZczXGta5cbNa0xuG61zix4lrjDhxZmmZi0Y42wAp8K4P80Z+aJvnyarhjUcZ78+u9yjlEQgRwb4VqaXSE/AVd+Ar/NezFO0pWhKROOWOfHjz1ijipizOJPBghCGGAhPEnRpjx4cNYqyiEE5RQmIoIQjCOHwDGdc4hNhDFrhY5WTVmta4sTVa0YtGS3FmysFuNjmwsGWZy5x5MYAqIASSG5FLkx4uFioCYnpyamp6elIxAQ8bHzc3LzMnHysLDwUVBR0hIRQCG8QAHh/zno6YjpaGhIeTj5WZnZebmZGTiY2Hg4aOkpKWmJSaiohCAheMNWg0MccsMJGAgRxQhDbo44qc2ITYRizMWzJyzarW7VtiWtMjlotxZMzlblxssTJm1atXDVqAKxwFIhPhiPhiWrXKs4xji4vEdnhVnOsZwkxQzSyYpYKWtOSMIwrKWTJgxSlSufbh26cuPHOEL6s+bXgCG8Q8niHlWlrgSPg4aJV9pardGx8nEwcTDxcHHxcTIxsDFwcHAwcGg0FCRkdJR0dIRUVIREZFR0hDRkVDQcZBwMBFwEPDRsMCD+FN1Ph+PFsysm0wmJQKuJiUTF1KJSmkriIuJYmM58n04NiE2ENMjFm3ctmS1izcMlrTI1yrcTDIwWsczRy1a4mzPDlcgCn4phPlmPlk8EM1IUjW997feqeKls2LBGU156ao4M1raKIT8EBH4IGaVhKuCNFq7K2jSqeG7LhhjtC2bNqxarWvfGIToZFODjnecSCBFFOtYpwjaWKEIX8Dzjj4YITYQ4atmDRtjYLcjBzmWtGuXCtcMGjFbhcZseNoyxYWbdsAKnAEuhuru6uuLjYebkZmXi4CGkpamprCemJSMgoGJiYuPl5WVl5WbmZ+Ri4GEjpKmmKCWlIX4advhqflXQY6rHYTCVVSwV14PA34G3B334G/A11orsRjMhjsJiKoILa65QITxNyZa8uGc4oxJoowIxgIwjCJAhW/gNG+8ITYQ0xZmblzhbLczViwWtGTRstwtszVbjbtXDjHjxY3LFgAKjgEjh+xW7HGQymSyGFweLRKbTKeTidSCOQaFxGOyOWzOXxuPw+JwSBxiMRaOAIbw7VeHgugoq6aooiSI2NnZGXk5GTj4mNiYGHgoSKjJyQlo6QkAhMnYtJwdscM4znGE4RhOEKymRjh6OFHggCE2ENseZmxxOci1kxZuFrRixcrXDTK1WsGGLCzy42rRllzACn8eh+zS7NmLyeRzOWyFCpFLqlSq5PphEINE5LM5nO53IZHB4LBghvED54g75ycvqK0lpyIhI2NpaObo5ONj4mHg4GNSMHARAITyB2WPTpvKac4zjNCcCMdvbhGMwCE2EMcbXJlaMsq1syYs1rTCzZLXOFo5WtmzbKzcuWeFiyYACnsig/4IeP4Ie5rnynhXLVYhE85zz4768c7heNcOAIbwzmeGeuIkomWQ0JDREdGSUpMSEdGRSDhZGNl5Whna+jn5OVCE8MXhHfxbzhOKE4TQjGU0EYT199NiITYQwaY8TfI4xLcObG4WtMTPGtctWDNa3xuG2Vgzb4nORoAKcBuE/BH1+CRGE5Q3S4GTFaE8Onfv057xrRSAhvDIt4ZQYqGoISaiJKOko6Wko6IkISFgZOVlZWdk5UCF2iJhcHXHKhRoYYEMMM+1jSwgITYRmb5WuFs5zLcOZuxWtMzdwtxMcLRa3x5GTBjkzZMLVmAKdRqE/Ekt+JLemTZg4FsE65de3bnvCFJapURAhvCsN4Vg4iCjoiYkJ6YlJKKgoFLys3O0dDUz9LLghsrYJgYK7hYODgYCBg4CAgSDgIOLv4OAg5UhNhGZpmZZGTjMty4W2Ra0ZuGa1xibNlrNgxZZGeFyxaY2YApzHIT8ScH4k6aYNVNUaVnly58eOdYzkjkrZACG8KJnhRFjktETkxQTkpIRUPDx8rMyMzGxszEzcrPzoIXlDgWBp6Y4JYUMkKFBClln18cEeDAhNhDlyya43DBmtcY2WRa0bt3C1xhbMFuVs0YsGrhoxy5MQApkE4T8SmX4lM8zNHBJhrn14+HXLe6G8KSXhSToJKglqicmpKEhUTKyM3JyIIbL2D4WCs4uFgYOBgIGDhcCwcBAyoAhNhDJq2cMGTVqtbsm7da0xY2C3C3YYVrnK4YMWePC4yMsYAqdATqE/H0h+PquOpwrbMFKIzrXDe+G97zjCUqShCa84SlKEZ3z6dOe8oaOFwOFqzCE+ZA+ZBxwx2nCMkpEIWpo1cDgcDmcDZmRjnz59OPDlx6b5cuXDfHO8ZzhhlGkAITyB15x7N6piMIRQhGBETgCESESCCAXx+BbwnjAITYRlxt2mXExyrW7ZjjWtMzfEtctsuZbixNmDli5csMzNoAKqgE9hPx/Lfj/JtwsnMlmtCmG+G+O853jAhOacJShSkV6465YiEq1x4ZxpDZk3asghfgbo+Bu+GOquKGGGWOGGCSCrAYTCYjHYrEYqzAUTRRJaa8DbhcLicPh8DbhcDTTHDBFFNBRBEiAhPMHhVHwTGKJGUYRIwijKIEJyRhEEIwjCKEU1/BMU8ohNhGLK1yM8rdstcs8eNa0Z5mC3CxyYVuRpjZNcTdtlyNGwAqNATGE/H7N+P5GVIcS3AxbrZIsuXfr367znSWLBSEY5Z3qSlaKOGWVDACE/DFt+GM+cseq+KGCNIUhSWbBk0ZMWK0YxvXDeuGuW+fHrw553hG1JITwYlHi5cNZpwijCIIwRIwCARRnXwbFG4AhNhDJliZuGuLKtyuMuNa0ZOci1wxYYVrBxmw4cWHFiZtMIAqeATiE/H09+PrVaObbsrTBiyYsVqTrl06c+WEMGbFkxYJ48+fXn13nCGCmLBK1cGelZxCE/Ekt+JJWM64NuzTox2gjBCEqYMGK2jBayE4xwprxvhvpx58eWM7UlkxYAITocJDj5a1ujOEQIIRhGEYwjCICEYRmjFXL14IcwCE2EZMTFhlZMsq1mwcMlrTCwbLcONq1WuXDZi1ZMWDRyzaACrECugGD/Vbfqt6mYlq4Lnd5m6jFVThckzy59spisY1rhjVVWIxyrC74548czE4u7m++d758uZw4unW5mUMYqqglImXHlzd8Xm5neePPc3cMROefPNpxy6duFaqlSilYVETjXftvRV9t4npvUYCD/Rvfo8YduPB4mda4ctaq44559eO+bmmJrhz5KgiZtV6malnKbhFIVMIFXEr1sq2ceHW88c7u0xwxHDDhUVShy2lKRF1VquoREIzWzKLq6lFqTSpvlz4cTlz4KnVzniCD+DEX4vHd3ZKUkwRKYkmIkAAiYuCSamJgACJiYupmJiYmAiYmYlEoARIIlEiJITEoTCSLhEwTEpgIkiUWTv4Ly34oITYRkwuG2FjmZrWzVs1WtHLNwtwsG2FbmxNMeJizaYmbjGAJAQr2AtYBhPqxPqv4xhlyYaC0VY1nMlCkIFYySlilkpbBbJbNgyZrWlOt8efDny6cefPnw3nBDBaNowRlGEpLJwjMKTlVXDl06+Dt359ue841neds2bZwuFyuFxsGaEITnXDNGSMJxrGaEJUpJSs41EMFKUhCEZRlTBi2Ys2bRipCGG+XTp07cevDjx1xzwznGMo0naMAg/0336gFw5PCjxHnX4HDwOEYm569+u+fhnj4mFVpiKhSYXMruZlMJa66ITjmzx49fF49U1XTxNdtVrEQq6TpChdpIQRa5boioYiYIiKiIqcSjEYqomM53x58d898dpisaxwqoRZEpRZnHOpmIK3q87CD+ELw8fwb2mZmJTFgRJFxMXBJCSCSJQmESAESmLqYlExKAiQJgmESiYJqUSJkBE1MXQlMJhMESE1cJiJuCSCJgTETExNTdSJiZnw/gO09ACE2EYW2JphyOGq1uxZYlrTLhyLXDLLjWscOHJibY22XE5ZACpwBNIT8Df34HE9W6eaeCGCGaGaVEcufTr04dOPLhy3w1jOWKGbBTBkwUtS0IwwyhfMDeYPmlmomqwGAwGExWIw2MwWCuwUM0sdc9eDweNweHxeDwuFvppprlllgjshmkmiAg/E8ivHu5suUkCsiYkkmrqauEsz4vvrqQCE2EOcbbMxYNWi3E1y4lrRvlyLXDZy1WscuVw4xNGuRyycACpICrAGD/kN+/kONVwYis5xnxdXDHAOHEC6Aa2BVuXNy5gcufDjw4gGcBrY5c+3ft38DweHHk4a1rCLzncVXDHDCePXr37+Hve98czu5liMRTEarWOGMcO/brhCocGeHVPGD/gZu/gZ5smGL5c+V1NXUhvQHHgA3oDjwZwzgDOLqYAOHEIkVYRNXqcNRquGq4cuXbt06dKiW74wXNZ3x68efXwc8dhEpvebznHg4COHg8r1DrACD+FvD7uubm0TEpmJq4iYklMSRIIkRJFwAESAmCJBMAAEwTCamJiYXQQkmEkXAiYTEiakRJEpL4/BMpgAhNhGHC5bZcTjEtwuMmFa0ZYmK1ziaYVrNvhaY8rDEyzYmYAr7AZABg/40YP40X4i4zGcc9TicXVzKIRRK9658t61VVU1jhrp26dOUp6745zBm778d8749s1wE3vjlmKrGIqF3lMwqKmJmc5mbmd8+vh+H4fXnd1rGmL1rwunheF5XYIP+B7z+B9XUXqeXHhyNXwnDhGqjMZ3vjnrw43XPl1xEzExKIQwJSJqUSIuIlEzNrZTAiomJRmJTUpqYiYmilMRFVMpnOZ3yvV10g/gCN53m7ZJRJJMxYCJRJEgJgACJESiYmJARMSiQiQJiYiYmJhKJAEwCYnPH4JXGwCE2EMMjHE3cs2i3JhcZlrRhlZLXGNthWtmOPNjaNmmRs2bgCq4BOoX4SCPhIXJK4r4cDLbPbLKmoqwWEx2Kxl2AuokmgikJ678Pi8jjcbkcPgab4IrKMJgsFgsEhfi1C+LVGWGCehRFVRRRVJJJFBUikmhinwOFxuLzeVy+LxdcEmAwGGxGIw11l1FVEdEEUMyE5myEuXhqTnCc4IRhGBOCMIwjCKBFKcIhGCd9vPTcwCE2ENGDZwwyuGi3K3a41rRm5xLXGVs2WscmFi5y5mzVllZACmkXhPxhgfjDJlO9NNs9pYM2TRmxQwY8uPKAhvDSt4acYSIg5yGqJKgmpaQgIWTk52bn5mdkwIXVTRT4G2mdOjhQwxz6tHBUITYQxc5GeRkzZLWjJxkWtGjZmtxOcLhblzZnOHIywsczTKAK7QGLAYP+NIb+NIffLjWL1zo56vV0qbXJEU8LNVGuWuXTh0xUXLNzvbrfG9rjKY3N5mxFCZvMlKqpXK0RBDbnN5ueeevXyfD8HN44dPC8Lhw448W9zYCD/gg2/ghTzrLlfJyOERqOEUxLN3vPdjrKkaVV1cTK6upiJkmYkLMymUTCV3OZEREUiYKmqnl11OLiIupXi4iImprPgccMSIPp6EvB3ZNTM2TEyJSQmJRIEwAAAAAIlExJMJiaukomJAJgTVxEiYFzz8fzV16QITYQ5c5mLVwybLcLXHmWtMrFitcZc2Za4ZMmmTE1xYsWJkAK5wF5hPxu1fjdlVy4L4I0SirWMJ2lLBKE41jOc5QbJUxUwSxSxZMGaUJ4c+nTwcuPDhhFKaE5zjFCVJUhCU4xTtOSEZ3vpy69OXLes8M5kqZtG7dq4FsVIoP+Dyr+D0HhyvtvlPBjVVSr43z48d853E4rHBjClrmbiKVFTM7m4763V1Mrm82yhU8FVidRFDEgsubqxUankqJAg/hbNb8fjvcswuJi6mUTExJFwEwATESmAiQiZgImYmJiUAAAAIki59H1ZT0AITYQ2zNG+VgzZLWrfM4WtHLFitcYWuFa3zM8bbCxbuW7VqAKkgEqhvAld4Ew5OAj4mFk4GLioOehKigpJqekIqGgYWPk5uhl5mdmZWLgYiImIySjI4CF+HUz4dVa4omCgxlGKowUslNOBwuFwuBwOBttpnhkossuwVkU089MoITF0JOPOIQnVdNGEJpREIwiTv4JlWAhNhDZxjas2jfMtwsMjZa0aOWq1y3bMlrFqxxtWrBi2a5MgAqiAS+H8BRHgJ/hcPjMTkMZjsXh6ERCPSaSTqWSqSSSIRaFIHC4vF47HZXJZXJ5bHYfDYNDI1FpRHIUhfgC6+AN+KJVFdRVJdJgIKIopoJ66b8HhcTh8Pg7754IrLMFgMJgpsBDBHEAhPBmWWvDhnOMYQmRhGKKE0IpVgIkCt++qyghNhDVwwwtMjnMtctsrda0ZNWC3ExxM1rbGzxs3OTIxy5mAArpAX6E/HkF+PINXLTLLHKccNceXDl13y45owlilqlkwaMmLJgtikQmmijGaMlrZMWzFwNGrJmta0YzjON8N8uPLnz5a3jWSCtcN71nK1MGKlI3z58+vTjjGFs1LSw1gv7VA/tUF7euxddnV5vjMnIVqaxJ6vJOZxycidve73ffd7ttw5kkTsvaWUuvM7u9t1sYk8MznM5J6ud3gIPzPMrn163ubJXixMJRIRIi6urhME1cESRMSCYE1dSRIABEgACaupHf4Hm3oCE2EM2GVjkatGi1hhwslrRqzYLcLbGzW4XDDC5yY8uFywyA"/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QQHAOAgAQdBNYIoAUBELXXspc2dLdPtkcUo/4cp1kCFwtIEET/ga8GRShGKApIEET//wNFKEYoBQM4C2QZIDIJAICAAwF7wh5FMwkAgKACAeHDHkU4CAD+AwAAAAAAEeXswD8eBhCCg9ewAAroAWmE+vw+vjxzRriw2hGEdd+DweHy9940yZt3E4GLFTJTNKUII1nOsZwjRCWCULYKatm7dq1YME8unft4uvTjz42OSVMEMUoxy4c+O+ONKQ2TtOqE/Ah9+BFchSeCubPmy5MdpQpCUEIoxIQlS0s1s2rJSCOHDvz5b59ctc5kcEqJRRhOMoIQG1jy59eXHnvKmbJkxcDFkwUwQhDGg68rpyrrz55TcXE3KZpISmJgTUkSiSJRMSJJiSBACEkLiYEwlnfwXE33ITYQxas8jhpmxrcuNy2WtMTFstcuM2JbhZMcbBswaMWbPIAK3AFWhPlbvlaZY2eF8kNFMWCLHjz5a3hTBk4mDNgjDLPDG2TJs0ZJTw58+fLrveMUUZzrWNaQtCSePbv4uXXGdIaI3rpAhfhZG+FrOyrEYLJWYqzAVTSSQSRy0x304HB4nA4PC0yxSXYDEYjDVVTJ47bb8Dg6b6cHLGmkkqmQ2y4GWOCSyzCYLCUUUQSRwQxx0oP4a8usxxzx5zczUzEwi6uLsIRETNXUzE1cRKJSEQiUSmJIlUp4/BMt9yE2ENGOZg0x4si1kwZuFrTMxyLcWJo2WtHLfLjxtcbluycgCmUdg/41tv4124nhjwMcETnfHObmq4cOmOUVYIP9qN+0/q6ziZnNztKmmr8Lm2yAheNNKhzOJlhCGCGBCghSz69DDgwhNhDFviyuWbhktYYmTNa0ZsGK1wxwtluVo2xY2OJg4ws8QAp0IoT8ccX4410ttOLLXaOTFoyZsRPLjz561iwW3WxShPsOvsT2LHqnunqnghOOG9758OHHOCktVMULAITZyKa4wgw3w1jNGMJwiRgnOvgWMJ4QITYQycOWWVg1YLXONmxWtM2LGtxYWLFa5xMGDZvhZt8TbGAKWBGE/GY1+Mw/Hgw4ZxjTBotmpaaE/C7V+F3/Ve2iSELx148d8ICGztiOAhb+FhUKiYu3gSTAITYQ3YsWLBq1YLWORw3WtHGbGtxMGeNaybY2bBo2y4cjjGAKaRyE/G29+Nt/LnlPFiwZsVoxvjvnwzjSmbBotgCD/haQ/hal6R4kclZzvfPjvnOWKjlWrgCF5U4DQ6muGOEhghISCVfqUK8hNhGFo3a4WrZitysMrha0YtMK3Dlc41rNoxws2TVhkyt2wAqCASaE/G/d+N+W2aOKscePLhnDBizYtGCMceXbn34cKGDRbBmhEIT8KXH4UxcWa26mSiOHHjz69OO86S0aNGSloVrnvlnxa3CF5C2MsGlrhjhjgQoyEgRRIBDHHPsYYJcKITYQ5wuG+Vg5ZrWrnHhWtMORqtcsWLBblcN3GXIybNWLduAKVxCE/HaZ+Oy2tdc8uXDUzZsmoIX4YPvhfzjUracDffi8Tj8DeIbLWC4WCvYmBgyDwTAIGXAhNhDXG1xYmTVotcZHDVa0ZMcS3CwytlrNjlY42TRs5Z5cwApDCYT8dj347O2LMZsAgv6Vu/pX289EgIfGllQu/w2CpGAhNhDXCzY5mWJytxYWDBa0at8y3Eyct1rNg1yuXLBrjZsGgAkBCngdh/BFZ4JJZRIJVGJdHpVKppLJhLpJHIdAIbFZHM53NaXOZrG4mIP+KbL+KaXnx14vLLM7XE1rGOXDHhXib2CF1kkUOZvhhgQoSFDDBDHLjcrFLFmAITYQ2c5cjJk4YrcTFi3WtGjVktc5sTRbjYMW7bJmysGLliAKdh+H8W+ni5DjcDhMUgUsk1IoFEpFIoUqjUGgsVmM9o9HotJm9HkshiKD/ifs/ifhzXXltvacxOK1VYwxNVO95IXcIIczTPHDDChBDAhI59nBPFQAITYQ3YMcznGxcrczZm1WtMzVmtctszFawY4m+HM5ZYsLlsAKZhmD/jTo/jUF1OMcIVUVMzx43nfbHTwgg/4dgv4df9c+SEbvfPdzGsdMcMtghs5YfgIXAsHBwKBQIgIGCg4G9i4CFkQhNhGRm1ytXGFytx4smNa0ZsmK3FhaMlrHM2yZmrTI0b424Ap5I4T8btH43aWCmJgpCd8uPPpz46wpkyatWjJalZZY5YiE/DmN+HMdLg2wxrdVK2LJozZsFJTvhvjveOmGeoCF4kyMcmTyNcEMcJDAQICBDCjT6umCPEghNhDJtjxNWrVwty4ceZa0b5mi1xhbYVrDNjcNcbLI0xsMoApaEIT8c1345n7yZsWTBCmem2uchfhsm+Gx27AQ4aCKGmPB14O/EobGU/AwE3VwMLBwsLgODgIGPCE2EY2uTJlbt2S1xibOVrRnkbrXLFkxWsG2Jhic42eRjjxAClcOhfjv2+PB+nCwy4SjCYqjCVTAhvDYZ4bCaCQlIGIhYuJnYubjwIfC1FQCdwmDwODz+GkhITYRiZsMjRi0ZLWjVi5WtGDNgtw43Dha4w4cTlriyOWLJsAKfSGF+PCD48F6MBJgJIoJbcDh8bh8DbHBRhsdjMViMFRDBbLTCIT8OKX4cQ8OHPXDjrdTBkyatWrNghGuHLlvvnly48aF5g4PNrLDHBGQQwEUMUcUKFLh9LKjgCE2EY2zTM2Z4WS1thxsVrRu2cLXDhhmWsmDXLjbYsjNk2ag"/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QGHAOAgAQdAnh2ARC117KXNnS3T7ZHFKP+HKdZAwpIEET//wNFKEYoBQM4C2QZIDIJAICAAwF7wh5FMwkAgKACAeHDHkU4CAD+AwAAAAAAEeXswD8eBAeCkUAKggEvhPxtAfjajraejRDVgQrHLXTeMZyhaWBRXNnxYxnThPYyaMiD/WpfrSZxx4dfC7rtmV1NVVRiJRz6ddbGE1s14eyE8neBY369apwjCMCMowIoThEQijCMJp9HhwnDnCE2EMcrhnkzY2S3DmcOVrRpiwrcTHI5W4mWVthyNWmVk3yACnEjhPxtZfjaxThhleCUJUnqwwx5Ms5a5QSwHEnKgIP98N++fjHbj4U4gm+PLndceHPlx4KmTh4bIITw9vpp1443jGKcEUJwRhGAjh78awAhNhDls0aYWzTMtxuWzda0xYmy1y2YslrBo2ZZWeHC4cOMQApdFYP+OOr+ON29d8TUxK8s6nhXQIX2cXtEYsJJisBgKrKIIZabacDfhaSF441cd+Bw8spDGhjp1aGCECE2EMGDlxlYNm63HhYZlrRxmbLXGFq2WsmzbM5xuHDRu1xgClIOg/47FP47F25b1nGqxACF90d7neSKSKeKufL34e2Hxhb4DP4BC4TMYHgjAcETQCE2EMsmTE3zNGq3JibOVrRkwbLcOVw5WuM2FjiysmbNtmYgCk8Lg/460P46x73PCsaqAIfuEO51gkVqEUgkEgkBgQCHjUqwPkSkyOlweBwGaCE2EMmThthw4mC1nmcs1rTK0arcLRowW48bfIwxNWGRviygCmkehfjxQ+PEmammUky0UUkEMs+bvppphRWWWXUAhPtqvtfckY1rfDwa1QlgxaqRXw1wzz4cN4T3171rGSMUYAghEgnl7s1gITYRiyMsbPCxcLcORg1WtGWRotct2TNa0ZY8zds5bYWDDIAKkQExg/45/P458+N9XXOZnGOHDwumuERGb3u93N4axrhGEzPHE64eEIT6Ur6XeNr6pbraJYKSre+HPjx58eGEJWpiyYNVMVpUjHDfTry8XHrwgITxxz0ejljOZOEYwRgIwnBGEYQQIwjCcZ9vfGbiACE2EOMeLIwaNWq1u2YM1rRu5ZLXGHHiW4cLfFhYY8Tlq1yA"/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sRHAOAgAQdBKYEugUBELXXspc2dLdPtkcUo/4cp1kDCkgQRP//A0UoRigFAzgLZBkgMgkAgIADAXvCHkUzCQCAoAIB4cMeRTgIAP4DAAAAAAAR5ezAPwqrAqwBhPuNPuP44qyxQxYNmTgbOFk2ZsFqQpNPDXLny49OPPjw4a1jSOAixxw1rFOSNY1jVGSEiNYzThCEpQRrWtbqwF8OPLfHjw1vOufHn048OGcrYMlsUqUpbFgyZt2TRg0YMUJTnhx5bzrSFslqSRrXCnCWK2qkMESC/lrj+Wu958M9dzueVtVxJieNyIVs6gZ0UMra66bFW7t1pJm4ncyXxnPE8TErdbrYTLkkstnVtsXPHx/BjmZMQYvDwxB5X49+cIP2Ox4/fc3UkXDK6mLoiYmJqwuCYTQEwmrxdXUpmJiYELiSZVMCpTASiYmETCYmEwlExMTBExIkmJhFwEkETFuvtzuPICE2EMWOZhiaOMK1o3yMlrTJhwrXOFs1WsHLnDibY8mNjmbgCroCjwGG4bLhs7e2ubivrgV0FHT01ISkdRQklCwUHCRMLEw8PFxsXHxcfIycjJx8nEx8LBoWAhkJBQUNAQUNAIBBQ8DBwsPEwsLAwcSg4ePi5WRj4mTh4OFhYFEwcLEwsNFSklOSFFRWFvbAK2sErKSMhKwxCIRCQUHBw8DCx1raAIX4jyPiPJxGJx2PyWTBdjZyCCSKSCJDBHBDAgiggjkhQoY40ss9NNM88scMMEaBFJVFZNVNNBFDEhhEMUMkMSGCCMghQkaNFbYAwOAGg0Og0PAmHomoiiglnnlnpj0Og0KD8zlHOOK7lcyZJmSE0EJgmARMTExJVoTEzBNXEwmBEwTAJqULxM1aIuAmYuAi6kiQDft95z6IITYRjZ4mrNzhYLWbBs2WtMLRktcMcThbhZZcrJm1ZZMbdsAK/AFqhu1G7UuHgoCJioWKgIiIhEJDwMLDkJGS01OTUpJR0NDQ0RGR0lLRUJAxsnM09HR0s7LysfEw8TBxMPFwMHCREZKR0lFREDCwcfEw8TAwMGlYebm62vt6WjmZOJh4aIgIGAjJacqq62wJgYCD/g08/g0rx4XbXgOWY78fB48973vecztGo4Vqqi4tm4uYmUkxabzvO83xmaxGNa4YqNXrXXlEVFTURIpMU4TOdoPwPSw8Xc73cpWhMSmJCITV1cTBF1cSBNXASRdSiAJiYmExMCUSmL4/A65sITYQ2Z5crPCzbrXDBi1WtGuZutw4WOFbizOMbXJjzOWWJgAKsQJ5huyM7E2Zj5Wrj5Odk5WRiY1EwEHIQ0tGR01PRlld3SAgaiNQELBwKJgIBAQUjZQElITEpOSktGRkZGQkHBwMXEw8nGyc3Kz8zNzsbFwsBBREJGRURDQEBCwMTCxcPFxcTLy8/P0dLPzMjEwENFSUpJS0tJTkxPTQhfimW+KalJVXgoIpJpYpYJ0sEMMEMBPgsG0Wj4AxNllU0UMc8tuBpzuezc88ckVl1U0EE9dt9t8ccUskdUaGOm2WeGGOCSaKiCKKCCCCKKaCiKiCYIY5Y4Y4J4JYYYOvgCZ8ne2ajExF1M5WLiYJpcJVlCJjNQmauJiYIQmpJiYExcJQmkxJF1dTEoq4TUyvr8Bzc9AhNhDVk4aY2GNytas8LRa0xMHC1wwxtluFtjZ4cjTJjZ5mIAqAAm6G7MLsyURDQsNFwUPAISAhoCEgYCHgoWIio6UjpKMkJCKkpCYoJ6alJKEhY+Xn6Wjo5+Zk5WPjYuJkYuJiYODQUJDQEJBQMFBwcHBQcfDxMjHzszO0s/PzMzGxcLBQsEjIaMjpqYpKCaoJyUnpAIP+FU7+FSnXTpjURd3nOd7575755u4jGsa1Cb3njO5uLiIpiVzmd5vM7gxrFcsVy58uNLi4IxNQCUIpVTwWsIPxPIrw5zxu7RJBVouLSKuIklUkTUkomJRNXBMTMEwBEwESETFwJiZ35vlyv4CAITYRiw5XDHLiZLceXLkWtMzLGtctsOFa4ZMW7PFkaYWGZsAKVxGE/ABB+ACHbhx46JSxYoylhmCE/DUd+Gn/Vm0SyQkrHHG+XCCF3VcMOZnjjhS04PEwwUAhNhDXNmzOWzDItb5XOFa0ZYWi3E5zNFrds0xtGrFvkbZMoApwJIT7YL7YMUhZKScJylgxWtFh17eHwdNZ0ps0cICD/h4C/h315Kxuuc887u12mMUjhFJnfPffIITgcKMObCcawjFFGEUCMBFPg8WcHYAhNhDDJhyM2bFotYtWLZa0yZmq3DhZMFrVy4yN2+Fm0zNGIAp7H4X3UHu8cDkcPgb6J6KMJdhKJqMJZgrMFdNNKptplIfwI3eBCeURaTSSKSKNRqFRBCkAhcRicfkMlk8nkcnjsRiMLgaE4G5Dj1pGcYi5CEYRmw4+jGMMwCE2EN2GVrkxuGC1q4YuVrRxmbrcWNjiW5cmVg1ytsrhxixgCoABJYT5GT5HXNm0QwRTvhvWc8U6YEJwrXHbGhTBkyYtAIX4bLvhtFwlmImwUliOe23B4vC4/C4GNNgMNiMJiJEcOBwODw+DhPA05Y8OWssNZpwnBOE4RRhAhGGXuqwmITYRhY5HGLI5YrWTTI4WtMLDEtcN3Lda4bOcWVmxYsnLJyAKmQEqhvCD54Qc4COlIyWjJZDRMTJy8vNzsvQzc7NycrGw8BCQURGQElCSkRMSEpMRwIbwdLeDo2AiI6QpJaunKiWnoyKgIGDhSJh5GPlZmZnZGTg42DiYORh5WTk5cITwNhpfjxQQvGsYxihOCBGJC8YzQvr30l0gITYRjxY3LRwyyLWTly2WtMbRutxOGbdazYNmzbLicZM2FsAKfCaE/A+5+B9+d8MLyla2TNiyYJJxx3y67471mjghTJgwZIT8TjX4m+baoaIyrPDpy5ceW+Gs4VXhGUqYM2jRSVcuEITwhGGnXlveMYoTgjKJCYhEgv4FVhuAITYQ1aNmWLLkwrWzZs2WtGDZmtxZmTBaxYscjJgycucmZyA="/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EvHAOAgAQdBKAJ8gYBELXXspc2dLdPtkcUo/4cp1kDCkgQRP//A0UoRigFAzgLZBkgMgkAgIADAXvCHkUzCQCAoAIB4cMeRTgIAP4DAAAAAAAR5ezAPx4MMYKABKAAZoD6PpAACokBJYbxiVeMSGDjYKXg5OFg4SKkJSanJKQjIODjZObmZ2RjY1BSkhQR0xHAhfgOC+A62aDCSYarDWXSQRx4G3B4G/D24fB3zpKrMFkMBgpqJITwxhhHh573VgjEnKMUUYRTlNh8Bp0uITYRibOXGLGyYrWjXC0WtG+HGtwtnLVa0xZnGZuxZ4XOFmAKdh6F+NJr40s775rbrMVgMRgJkd99uBppjjmYajCTVIX4DBPgMlxGEyV100E9ODwOFvvvwdNKCSiLDVYCCYCF4uz8cWrljRwSwIUKFCRx4HQwQwWAITYQ1aMWrRmxaLcLbJjWtMjjKtcssmVa5y5M2LC3xMMLfIAKZxuD/jYs/jYtMeHW4nUcNeBrVG3O9xuD/gLE/gLT6OGPArhWM3x48+e+d8+G4tuF4Oxc0eTrphjgjRoIYYI4ZbdOhggAITYQ5Y5cONw5xLceHDkWtGDVktcucTJa3zOWOPEwasnDVqAKXROD/jfi/jf1xnluJFTydqrAhfgKC+AmmqCySyRBBDPLh68TfjSGyddwcBewcLBwcDBwcTI1sFAwEgAhNhDhkxZNMmPMtyuW7la0cN3C3Fkc5VrhmxcsnDFmxZOGYApxHYT8ck345TY4czZq2aMFoxw5cuXPeqOKm62rEIT8BvX4DW8jEpO+HDlx58e3ThywjitstoyUgIXlTgGODXzxo4EMMEMcEKOKWGnVwQyAITYQ0ZM2TbHjaLcTVs0WtMuXItxZczVa3bMMrnNlzNGmRqAKbxyF+O2T47lZIMBViLMBVNDDTXfgbb5aYI8FRhLrgIT8Br34DSaR0RohG9ceHHnz563na+i2aWKF5G2sLT2xwoUKCERwRx5nGxRwYoAhNhGFq5yYsrRktbZsuRa0b5mi1w4Z4lrJs5Z48uNrkyNmgAqDASqF+Pn74+n6GEjxlF0yCm3E4PA2xxzUYTDXWSQy24vA4WmWSjGTZaS4g/4C8v4DA6vt17VWKqKiUsxMwRV4yJnbnvvxheONWh1NKNDDFHJHJLAI4I4IQQQQwR06+WKXEiE2EZmmFk5a5My1oxbM1rRhlxrcLNuyWsmrhm4cs2LLNlzACnoohfkFs+QW0wl1E0UFdOJvw9NaSzDYLCXUQT4HC4nB3yx0XYrAYiyD/gK4/gK5L7ViIwTc2yKqKVKVw6u+fDCF5Q38sWxlhhQhDAQQoRCgIYEdetjhgxIhNhDlviZZGjdktaNsLha0aY3C1xlysluNu0YN27PNkw5HIAp1HIX5FFPkUpgwFWEosqgjnptvwuDwdc6CqLFUYCGE/Ae1+A8OVIWjGuHDly59N7zlTJk2YMVKQIbQGLYCDwLBwMDAkDAQcAQMBBwMDD4BgYCDmSE2EOMLTLhasGC3M2YuVrRi4YLXOFm1WtGuRi3YNMjBxjagCn0fhvGNp4x04mRhYeSiJycnJyYiEbLz9HSzcrGwMRMTlRWUU8CF+CRb4JH8VgMNRgJJJ7cDh8Di8HhcDfLHNRdVjpMBFJCAhPJngE6uG8ZxRjCJGERGvD56KgAhNhGPK1aZGWNktytM2Va0Zt8K1zjZt1uTDkcMGWRkxytcgAp9HIbxrleNg+JhIKQlJyalpSMgYWNm5mTl4+LhYqGoJigmAIX4JVPglBowV2Ikintrw+DxuFwuBtnTTYazAVYCQIbO2JYCFvYeBg4CDgIEgIFAwEDBwMTdwZMgITYRkZsG7PHmbLczZnmWtG7lgtxMWrBa3aNHOVixx5nGFgAKcB+E/HDZ+OHmMc3B2YcV7IQpS1rSgjXHPGvmmIT8EqX4Ja0tWHZTJa0IRrXLjz5cN5yhohiha4CE8NY6T28Gs4zjGMRGEYpxrl78pyqAITYRmy5GTHKxzLWOFiwWtHDNutxM3LJbkbsXDTDmZMGGLCAKZxWD/jou/jovxzxzXm0o10rxK5cghvBHZ4JE4qImIqYjJCIhoaDi4uNmZOflZsCGyhgFAV8fCw8BAwMDAwMDD4BgUDOgITYRizY8zTG2crcTZzjWtMjVutc4WbRaya42ObEzyZGrJoAKbh6E/Hc5+O7e8IUtiyYsFqQvXDlw463hK2Ldk2UAhPwShfgkvhiaqSix49OfLty5884QxYtWTVgsheXuDTV1wxoQhIRDDHPq5YocWCE2EMWzFk5y4mC1s5auVrRphYLcOZy0WsszFm5yMHLdxkYACngehfj36+PhOWuKDAVYLBYSaiGWnA24fA4GOOKjEXYizACE/BLV+CWHA0TtCV44Z3z3x3x1wwjgnmjmpYCF5U4Dhi09scMcEZBHDBDBHBGhp18MUeNAITYQ4yYXDZmwyrcbBuyWtHDHGtcZczNbhctcTVqzZuMblqAKdiCF+QgT5CBcrLXAuoxV2IoignntweBvnnigswlGOkwUIIT8ETH4ImW7FotilC98OXDlw5Z1vKNJUtO2OlyF5O3cLR3xxo4IUMEMMEcARwz6+Ex4ITYQ4csMWNowbrcjLNlWtMuXCtxM2uFa3aM8TTK0y427diAKcR6F+Q275Da4rJrqqJJY8Lh8TjcPTDFgMNjsdiMRJdKtg/4JLv4JQ3ByxwrUYhSU3e98XfPee4CGzhiGBX8LBggEDAIGAg0HAwsPgEgasCE2EZHLBm2cs2S1lhbZFrRxmbLcTVm2Wt2bTC3ZOWeZo5ygCmgWhvI3V5HG4yYqJqQioSDg5WVoZudjYWIiJiOAhfgmG+CUeCaum+2/D34W2uCLFUYDAXVAhfAbeAxljqlilghIRfp0MFohNhGVs2xMmLdutasGOVa0x5ca1w4xNVrlk3buW+NmywsmAAqbATyF+L6z4vsZ6sPhrbKaACKOKNBCU0Vxw0wzxSTVYDAYCyaGWe/D4fB4WWOaTKYbJYiE+3K+3Vji37s+bHiAMeLDgY8RKeRkpopaEsOXLr25c+XHGNpYsWbVTAhhhPDWU5t8N4piMAIREEIwQiRhGMAiRhGavglOFSE2EY2zjIyzN2C1u1xMVrTLjaLcLbMxWuW7JtlcNXDRrmaACnUchfjJW+Mnu2iDBYLBYCqyKWW2+/B23xywRYzAZDAAhPtmvth5ZpZqQjhvjx6c+XLjnWkcUMkpAIbMWD4NgGHQcBAwMAgYCBgIGBQMDD38CgZMITYQ3a4meRu5xLcuJwzWtGjdmtcOG+FbjZscLPHlYM2DVsAKYRiD/jTy/jUHnpHKIomta5YjGb78eoCD/aZftN61jXCoq73x487y4wqQhs3YfgV/CwcCIGAgSDgYXAMHAQMqITYQwbYsbLDizLcTfKzWtGLTItcY2bJa0zMW2RvkyNXOJiAKUw+D/jYw/jY/npeJpnXHVciE+z++zntktmxUirny8HOAhsuYLhYC9h0LBw9zGwUHLiE2EMnOVg5cZnC1i0aM1rTJjYrXLhgzWtMbZmwYtGzdxhxACnkehfjg8+OGfCwx2SYrAYjCYKqKGWvA4PB4HAyy3TYTDYjAAIT7Xz7WmGaWSUpxx5cefTjz48N4QtbZTJLBAIXjjTwwaW+GWFDBDBDAjgjJZcfj4o4sUCE2EM2TJm5auWy1jlbtFrRllbrXDJs4WtsWPE1xsmmHJhbACmsdhPx1Sfjqp3xx5oYsWbFSU2G+ed5xoxUzSyCE+12+1rhaehghCsb4cuPLlvnipPNLBaSF4mysMGLy8ccMcEIQoYUcOBz6GCghNhGVy0zMmWJytzNWrZa0b4mK1w5Z4lrVuyZNWrFzlaYcYApoHYP+PBb+PCOt8s6xrWsVTN73vvvi5+A8K4P9q1+1LxHCuV1d9ePHvvnvNxVdo7I5AIXj7YwNbHGlghhCGCMjjl1MsLCgITYRmb4XOVvlcrczbG3WtG+LEtcM8jFa1aNXGHE5ZMW7ViAKVBCD/j8e/j8Fjdd2Rh04dIbtaO2fko6ihp6MjoSFgZWNl5OGxBMoGfkYmBg4GLv4GBAhNhDJjkxZGmTEtZsWuJa0zZHK1wzbYVrTDmYsGuTE2bMmoApqGoX5CDPkI1lnw0WIwmEwVEUduDwuLwODlhqoxF2GhPtpvtm9lMFJVvhy59OnDeaWKW5iYIXkbZodXPPBKhghEMKXB6WCWKwhNhGJmywt2bPItcMc2Fa0xtci1w3yMVuFm4bNGDhjkZ5GYAqeAS+G8CuHgVvholZSsSi4OHg4cjkfKIZDEEiCFg4eFj4WPgYeFqMM2SMhgIfxnseM+lDkaikYikUg0AhMTjcbla5wuOw+GwCFRqPSSQRiRQ6FQiDQQhcHhslj0viMJg6E8FStPp1qvGcU4xhFOCCUZIQiihGEU1/CMJwwACE2EMG+XC1c5nC3ExyMlrRy3ZLXGRxjWucjbHkyMcmZvjYACksLg/4IPv4IP3DdZ4cQhvGXt4y14OAh4CXrK0CGylgOBj7OJtZODgYsITYQ3w42WFtkyLW7RpjWtMuTItxZmjRa1yNmbnC3YZsbBwAKSQqE/BFF+CLmd5WtkxaAhPxicfjE/0SSrllhh7NFYHC6TP4DBU+AITYQ2wtGDhw2arcLVk3WtMbfMtc5HLFbkw48zluyY5WzNoAKmQEwhvIGh5BAYSBjIeKhYqGipKSjoyGgIWNmZmVlY+BgIqOlpSWjISBjZeZnZePhYaSqJagmI4CD/g7m/g8FvPTPLhw4YxhFriIYupzNzNVjWKLzfPnnjzyAhPHnVjp15bzjGIRghGCCMIwrKMSEYQjBO/gWMY5wITYRmxOcLluycrcrNkwWtHLVmtw4XORbmYNsbltkbYcLDMAKRQiE/IX5+QxWGTJTFQCC/oZb+hibNu+Qh8ATmDzGhwuAxcAhNhDdkzxtcmJmtb4nDRa0ZN8K3DlbM1rBqxYtM2VxkaYXAApGCIX5D6vkQXmmwGMmwQCD/g9M/g9R1da3QIetRuBzuZwWAwwhNhGTLia42zBstxZXDha0ysWS1y1YuVrjC3x5W2ZwyZNMwAqJASWD/kS2/kS35Y7b7XE5rnwvE1xnfg8fDnfCekcMXWashPwe7fg9jlGlZVhO8ct898sryyYtGjgOBDNRTDhw5daGx9XwMBaxMLAwsDCwsrUoOEopaKmqiGgYCdl4WHgYeLvYOAg5MCE2ENMmPHlyMGq3NmaZVrRw3arcTPHkW4mbJjhyOWzHCwzACmUSh/JJF5JUZjM5fM5HE4JFI9KphOJZIoZBAIbwceeDiWMhpSGmIaEhYOLmZGjp6OhAhsdVsCpZeHg0CgYWtl4CDpQhNhGZthYOGORmtw5cuRa0bZmy3FmyOVrnMzyuGGFixxNWAApmE4fx9NePl2VSCXSCRQiDQWJx+WyGaxmWxeLghPwdTfg6FpDNi2SJ5cOvg4ddcYCGy5guDgMAwMKgUDAwcHgGBg4GnCE2ENMTVyxytMq3Jjbs1rTFhYLXLds1W4XGJs5btnLJnhZACmEZg/3ZX7tfDGMTWa3VpVnlxhfgAIT7nT7pvFTVp3R0W1ZMGCCNc8duPPhwgITwdhpHbrnWMJoxjFWvP4KbQCE2ENMOPEyxYsq1xixslrRvjZrcWNg3W4szRowcOHOZnhZACocBL4P+AHb+AHeK3yitTwmJubmM1io4RVzvfHjxzumI5V0jFwCD/gAA/gAB5axwimc8+PPPW5qOWuHLFS3njvjvjxzMOUeBrhjQhPOHiOMPAd5xIicIowjIhGSEYwRijGM58HojICE2EM2eVhkyYmS3DmasVrRhlwrXLhgzW4WWFi2xYsOPJlagCrYBUoT8D7X4H28+aEM1aTXnWcbSxYKQtFCWTVu4HA2YmHPxdvF4OuuWUrUxShGeHPfHOs4ErznGs4JQpSMIoSCD/gBI/gBJuuU9I5Riazm98eN7zFxU4TUopUxMs3vO+N3mZRGKrGqhUIio1VRV8LTYg/hCccfJ47bq1zFwmJiQCLiJAESExMJqUSJq4mpll5fsrx7AITYQ2atWeJw4YrcrVyyWtMmXItwucLhaxc5GLNtjcY8rRyAKvgFWhPxYBfivtVtlpn2bcmO9ceXDjvhvesZ3rOcoxhKEE1b4b1vWsYxnHCwzRpCmDBg0YMWrVq0YtWLExTgvJSFAg/4FLv4FN18t8JxnwrmlstuN53nnvjd7nMptKJxENVisY4Y5a6cuXDhphOd3u9zzRu3PFriD+AuWOfXrnd3JIJJiUJi4SiUBMTBMJq4mAiYlBMJiVznwfgMjyiE2EZc2PC2x5Wi1zkcsVrRwxaLXLVpkW5GuTE4Y5cbbLlYACoQBMIP+DfL+Df9WnLm41xnMzEMVjpjwOHLC778+fHjtMm6zp4yE+zu+z5rPVr3T2R0SwShGs61woxnWs74cOHDOKELWxYMWKCGchOtC9bhG85qoowihGEYRhERQiIR0+AUY6CE2EZMeJsxcMca1s4cZlrRhlYLXGRxhWtGbZqwxYWbNvkYACloShPwL1fgX9y0x5IZsGbBa2GeXDrCE+5e+49yZqZISrhy467ceW+OF5E3MOBzMMsKNLg9DFGqAITYQwaZXLhg2yLWDZq5WtMzXCtc48zFblYuceFrkYuXDhoAKSw2E/Anx+BPlwLQtarHPCIL+QvP5C9PPZnashscV6BpZmHm62AhYCSAhNhDJxhY5MeFktYuWjFa0Yt2K1y4zYluZhhcs2LZnizN2QAp/K4P+B3r+B3vjc965w1HLly1yxS85453Hg8K1WIw3HO9sgIP915+7XhwvlrXDhULvrnnx43MVrtHidtYwuOMZ3M2AhPEW2Do3wzjFEjCMIwiIwCEZRjCvF6MUdAAhNhDdiwzM2zZqtbN8rVa0zM8a1zjyY1rNixatMbXK1YMmQAplFoT8BAH4B+YXjOumU5YMGTNklgx49NyF+Ayz4DRYIsBgMVZgJKo56cHfg48PLfAAhdtLFPhZa45yGGGNXqaYIceAITYRkYs2GJmyyrcOFpiWtG2PEtcs2uRa1wuW7Rk3aOG+VkAKVRGE/AIZ+ATXBmxbMGy2ClYY767gg/4FHv4FG7c8camavlMAheJMzHFmb5Z4Y48jkUKoITYRixYWrhowyLcbZvhWtMWFytcs3GFa5xtWLRxkY42+ZiAKiAEqhPwJrfgS/vNnjpw461tDNk2ZM2CkK1w3y1vGEJQpKNssL1CE/AfR+BAGd7Ts0SzWyShGeO+W+O9UqZM2rVkxWpDLXLly44Xg7GrcTOpghghhijQwoIYYEJDAghihgjn2MaPLgCE2EN27VmzzNGS1i1YuVrRjlxrXDZm3WsGTVzmZsGmNjjagCsACkwGF+B5r4Hva6456cDfg8bh8XbLDNNhrMFRZNVVgMBhsFdhrpICCOCFCpntrtnhgiqwFWEososwGExmSyWWx2IsklvvwNdstMdc+HxOPxuNw+FtlioqqmqgilhnnpphhjljjprpwMs88sM0KGeWWumWme23E43K5HO4/D1yzYDBYwIP9iV+xjmYnhPSo1pSrhCJqVMY14XgeB28TwOmsXnPg8fB7+H369e/HO8s1a7XN1NVjUcKqJmMud8d8efXr158+udxcsY1EcOXDGNcOEaiKXEymEFTEYxrHDwuGMYwAg/iTw54+rnKUwiYRGYkSiUWiYmACYJiYTExdFb1ZEgi4RKARKLExmomaukxMSmIuiJiYkCrq4L6+/cuAITYQybNcWHI2aLcubCyWtMLTCtcucLFblZ5cLjNha5XDJyAK1gFjg/4qpv4qt5xPTejv16+D4vHd8OHLwOWscb5zmo14GO3ClWsqunDlik548+O97JqmqoiZlvW+VY5a7cuFYU3jeb4ghPrvPrxRbXqOFgzYsGSEITqjKlISnOuHDlrGErYKZsGKmbJk0YqboyLwjWNcOHHn05devLjx58Na48GGdZzrOMaKWtbFCEpgg/avfFOcrhKJXEolEoCYSTUxMKRMTEzUzFiUlXAiSJJgmATv4JTNACE2EYsrRpjbMWy3CxY5FrRg3YrcLJvhWsGDHM3zNWDZnlZg"/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snHAOAgAQdBOQIjAYBELXXspc2dLdPtkcUo/4cp1kDCkgQRP//A0UoRigFAzgLZBkgMgkAgIADAXvCHkUzCQCAoAIB4cMeRTgIAP4DAAAAAAAR5ezAPwqvAn6F+RBb5EPcJgsBjsBjsFirMEmhnjvwOBtw+DwOj0Ghw2DkggQ00yzzoUUkEUMccUMEUE0iCWWWmlLHEQxx124G+muWNFRFFBFFJVZgMJhsJhrKJEc888McKGKCCNBDDDHDDPVHRUCF+DZb4No0EtEcUBNKgjjhgjIoJMBgdFTZZRddhMNdiMNiMBiLLpoII0tNMd8t99+Dvw9eDntrrjrlprnnpppnjnjllhlpntpvwOFvx+Bx+HxuBwNdctMcEE0VFWEwWEwWExGMw2WxmIyGIw2Cg/kT4DeL58xGauauZRKSFwIImrqZFxNxKBCJREwImYuJRKaTF4kRNZCLiIKmJiZWhdE7+A+8z44hNhGNszyZcmNuta5mDBa0YsW63EycZVrFwyzZWePCyZtcIApkFIfyFmeQuWEQyWRScSSdRyQQaAw2KyGWyuUycIP+Igz+Igdntz5Z4ZwhNc545Ia2ioCArYWBgIWBgYOAhYvAKDAhNhGZq2y4cOXGtZt2GRa0wuWq3C3bsVrdi2wsWmbC5zZMIApiFIfyFVeQqWHRSJSqQTSRSqLQKDxGMyeZzOZzcIP+Gur+Gwtq+Uacoip1m87oheBLYodDDPDHDDCpyeNhhgxgITYQyZ5cuHKwaLXLdzjWtGDFstxMWjlayw4s2Rozc5G+HEAKfCOF+R5z5HvcLPTgpsFdgqpII67776aZ4VFWAwGEwlmMjshjhPw5RfhyLzcDBoL1z6dOXPlvhKYMmLNklSF2XLlygIXkjcxwaemOOMEcUMAIYIYI4adahipAITYQ3yZsLhrlbLcrZpjWtMTLItwucLZbmcs8rJgxbNXDBuAKeCGE/JDp+SInLGdo5LbNFsUJTy59bfGamDBTFTFPAIT8PRX4ef7YmCc63x1x45xhTUyaMVITjtvnx68ohePtfHBp64ZYYYo4Yo4oUEMRCjpxOVghixQhNhDTDjZOcTfGtc5XOZa0w5sy1w3wtFrTJjaOWbNrhb42AAqNASSE/JWV+Sr/Tlz4p2jgtGF5cPJpwYc0acK+6+6+S1KYKIX4b7PhvxyWWowyGOem+nBx4mHEy4mGWWyXDQ4iGqSKGGCEhspYDQNrEwcDBwcHAwMTIw8FFwEhJR01BQMdASMnExOA4CBg5UAhNhDHHmws2+VgtbOczZa0xY2y3C2ZNFrVm0w42+TKyxtWgApnGYT8mL35Ml6ztbRm4GbJBOuXTfDPFgpbiIT8PCH4d/bRyXTnhvWqMpZoYIyw14aGy9g9AXMbAwcCgUDABAwOF4BBxwAhNhGFw2bNHDhotYZmWZa0wtcq3FkYuFubC4cMWjnIyaNcwAppFYfycdeTjudzqezyTyZUJZCoQhcPscVAhvDwp4eFY2MgIGCg01GoGAiYaLLGwIe7SeAQCQxeFwGBwWKwCAoDMr3DIlA5aCE2EZMLjC4zYWC1nhyM1rRzjxLXOVoxW4mbNxkbNcrZizzACroBO4fyeqeT4WXU+NQOBQGDSyl0qYx6IRmMIHAodD5BIZJJZFIyPR8QyGwqAkBgcDg0HEbjUFgkCgMBh0PAh/DpJ4dQY1DIXDILAoDC4tF4pCYXGIym03lUrmk1m03lUrJZLRM5lRYlAYBAoFKJvNhPJ7RqPTpDLaBQQITxxy2PTpw1rGZOEYBKtKwIwIRCE5RRlEBXwfVPoiE2ENcjJg1buGy3JixM1rTMwcLcOZriW4WTTEwzZmrRvlcACs8Ba4P+BRL+BTHlVdL7d/C8FxboximIrGMaxjGMY5cPA8TwvE5dE3nMzERHHr18Xjz452Te+PfPfjx3JWKiIJiYmk3O+N3OdXWAg/4E4v4FD9J7O2PCx21yHHO98ePHc5IjWGIRMrXUTWE4uJzJMQqrjOd7vckRVROZvN8c3aKrHKta1HCkWIPzPEjPXObuZmSZBKJIkQRITEgESRIiQCLgATExMTBExJff4Fi4gCE2EZGOZszZM8i1gyzZVrTI1cLXLbMxW5HObE1YMXLFphygCl8XhPw+0fh99nKlcGHVp0NDFS2BKcLgg/4Xjv4XgeN1vl1xEsblMbbjYIXUU0Q4mOKGKOWWWGOOWvVoWRAhNhGXFmw5WTdytyNMjNa0Z4Wq3DjZN1rXK5a5WjRy5y4nAApUEIP+IRz+IR2MZ7ThGJmGwIT8LCn4WCWCuydoRpjnlvjAhsrYLLOJhYGHh5epQcJCgCE2EZWuZm2xNMy3Lix5VrRnkZLcLZhmW5cbDDjZscbBwxbgCnQhhfiHG+IcdPgq8cqgmTy34WvAzwwUYDDYDBQUU04G/BiD/hVQ/hVRTw3iyJxXDXSOCM8d9d8a3ThQhePtfLJo6ZZYYUJBDACCOCWPA6VCxIAhNhGHJjasc2VstZMMbBa0xNMy3DmZNluPNizYW+Ru5xtWwApPDYP+H4b+H4GeU9q5azG5g/4cBP4cH81PKI4XiwCHxFUYLApzC4PCaDA0BkohNhDRo1ZYceNstYs2TVa0xsca1zhxYluHDly42OJvhcMswAp+JYT8RUn4iwUcVuBqzUlPHn4u3PdDFk0ZMkITy4899NFsgIP+Gbb+GanhfLnO43hXDhVXnjz79fB43bHDXbWI1ACF441pn654ZYo45I4oYpZISGGBCIZ9jFGxICE2ENMjli5c4ma3I0zNlrRoxYrcLTHmWscjnK3xZWzZi4wgCk4OhPw+qfh9nlkaN2bBgYcOUIL+xhv7F771297mpoCGxtXoWlj4WHiblAoUITYRka4cLZg1aLWTfHmWtMeRitcNmblayYuWrbC0cNsTfEAKfyKD/iGQ/iGVvEduHSscuM9b8OOOYRPDvjMYvV1khPw/gfh+1YIUhGWOm2eeudOuCmbJstwMGDJOOHHlhsxYVMAwsHBwsLK1MFAwFVJRkxSQiAqY+FhYOPu4NBwoITYQzbsWbdzmcLWmTEwWtGDVstxNmrZaxYOWWRs1Z5GrbCAKVROD/iAy/iBNVwno1vxs6iazFoL+2/v7b71nw+BUa6CGsoaGg6OFg4FBoOBi8AwEPBQ4ITYRkxN8bBnlYrXOLI4WtGzRktcMsLhbicsm+XG2yZmbjGAKVBCE/Dxh+HjHLsaIYCF5zjGD/ie6/ie7jr4ON0jpNRcghsRSsCnZ+HgYODlbGAhYCOAhNhDLFiYMG7PEtzYWbBa0yssy3CxbZFrNkzzNMzdtibtWIAptHoP+H4z+H6HlqtdoxTM73vO4iqqKjc8bg/4lZP4lXczxtM1E8q5cvAx4FYxbnXefByCF4UxssGjlSwECGCGCOCOCOGGfM4mCPHghNhDBy5x4WONotatcrBa0bY2a3CyZ5VrNtkZ5WLZm1YssQApKC4P+H/L+H++uldtcKWCD/idA/idfrG5rnGbAh8DTeCwCfxmcoGgwITYQ0bM8rLK2crWTFu1WtGWRmtcY8rhbkbMW7RjjaY2ONiAKZRiE/EOp+IfFSmjJqtZPDpy8G+GFMWTVqIP+JXD+JUmtXXPjx8Hj1zzbpyzynWCGzBg+BX8LCwMDAiDQaFj61AQE8CE2EMXLNjlcsGy1yyZ41rTHiwrXONgzWsWrNk1YtG7bK0aACmkbhfiMQ+IxeeuKDDXYCiqCWnA4HD34GWOybAUYCwCD/iUc/iUD6XrjPHnz53xnOIxVRq4zAIXizMwxZHKyyoYQCGO3TxkAITYRlbOWrPM5brWWVk4WtMbHGtcNsbBblasnDLK3Y5m+NwAKUQ6E/D3R+HvWGCO6Gi0sUY5QhPxYXfiwd0tsMs41gpGGyFewsLHycTDxeA4CFQohNhDJkzasWbVytcNGbda0yNGC1xmcZVrRhkbsHDDNhcYsIAppGoX4hTPiFvhnsquwWAwVVFsuDweHrwscdC6ioIT8UjX4o9dmLNSE8uvXr048dZyYJZlpzIXlDfodnHHCjghIYSFTn50MYCE2EZGuTC4yN8S1jlwtlrTG5cLcLjE4Ws8uNxlyt3OFnmxACnIehPxGUfiM5lhxYbQxUxWyUwQrHHfTh05cc7yhiIT8UT34oo7S3Q2W0UleunPwdOXLhnKOZmlJMIXhjIwQ5WueOGOCMhghQo0cNOngjiuAITYRiasHDLI2bLWjJhkWtMjXGtw4mWNbmzNsjljlYsGLlmAKlAExhPxHsfiPdyzw1XlhtHBLFbNm3WwRrhz5deWsMGDFiwUhGuGd4xnijICF+KQb4pK545p7ocRVjrMJBNPXhcTh8LfTbBJgMBgsJhMFZJAlnllplljxLFx4UITpZIQ5sSKac00SMYRIyIIRCJOOHwKVqCE2EZszjGzw42i1hjcM1rTFhxLXLJg2WtsrXEzbtGDfC1xgCk8Rg/4k4P4k67mr7c+QVYCD/ifM/ifFmovfLmHXoIXOTQ31zzwwxwU5uOCPKCE2EYmWNiwy5sq1vly5lrRyxxLXLRu0Ws8LlgxcsGWbI0ygCn0khfiSk+JK+gJsCtiVTYbBYK6SG+3E4/F4W1DVRgrsFMCF+J6j4nr5GBwDFRZCjESTR4HD4nG4e/A1wQVUSXRYRBGlhM3KlTg1mQrOsZoxihEjCMIxx+B04wAhNhGNmxyYcbBitbsWmVa0YtWC1zmbOVrlq2yYXOJg3zZMwAqaAo0Bhfjck+NwWGWeLBrcPi8XkcbicLXbCkkgigoksowFllmAqooqmommikRQxQwpZZYUNEFk0kkkaOOOBNRRVZZZZgKMRhsNjMZhMJZVMhljjllwODxONyeVyuTxuHwtNcMMsEVE12CswVES3A4PI43F4fC314GTBp5Qg/4ZYv4Zc8HA4VmsxtMzM1KIUxE1ku4VGIxURFIita0xK98d7vO5mSYhQEkit6sXVyTGa8Fned8c899cs6rHLpw4cq5Vynlm+fOD8jzEeLxzcrXMkxIi6uESiYEwmJmEXAmCLiJBF1ICYJiYAAARIImCYlVwC6mZnPwLu0ghNhGVs5xscLFmtxuMTNa0xMmC3C0yOFrdxkc4WDFq2ctWIApsFobxB5eITWBhYSAkIaUkpSQiCFkYebhsDxCH8XJXi57k0MlUWj0Si0KgkMg8Fg8NjcVkc7gFBIbJ17AxtfCwsDAhAQKPwDAoMCE2EOczhpjyNGi1xiyOVrRplZLcOZk4WtcORw3as8WNxmYgClQPhPw8Pfh4htmpmwZMVMWOt6iD/jLc/jLpV3vPHO8OVciGzdh2An6mDg4GHib+AQcsITYRjzZmuFtlZrcjTG5WtGGRutxZGzla2aY2DVlkbZG2bIAKkgEqhPxEhfiIVUz2x1vfCVz48MI2tm0cDNgtGeXXpz69NZ1zYNmYhvGW54yg4CChYSBiYeZsTBc/OzcHBxEZPSlBNSUhGR0NIQUJAQcLBzsnPx8qhePNLG1tMcMKFKhQwIIIoYkKFBDAhS4/NwTwZAAhNhDFrmb4XDLCtws2zFa0xuMi1wyzNVrjI1a5srLCwc5coApjFIX4o+Pij5rpglogswmCwGCqgiwduHvAhPxgZfjAnrhplxY8W1WMb4oWtkCGtoxBWMLAQELBwMHBwcbeoWEjACE2EM8OHJjbucy1y0w4lrTGybrcTRs4W5WDBzic43DTNjcAClEMhvFIZ4pL5aMppaWlIGGh4cCF+MVb4xQ78DbThasLAiCHwZPUBoMHhNFgMDQgITYQ5ysXOFllcLWuZo2WtM2FytcuWzBazzMszTIxaZm+RwAKdxyG8Xb3i8XgYKCjIiQjpaWmIyIg4mVnZ+dl4uEgpqSnJQCF+Ldj4ty5MFDVMlllpjggkmmoQ1y5PB4/G4WGy1geBYFh0DAkBAwBAwCBg4OXsYElgCE2EMXDVk0wsm63Gxa41rRo0ZrXLXFhWsc2XJkc4sTXG2cgCq8BOobxlTeMsOHiyKkKCWoJqciIKJl5+lpaGZj4OEhJCQjI6EgoaBgoCEjEJBwsTIy8zNyMbBxkVJTUtLR0EIT8Wg34tD9TRDRTJSkYYZ1rWKMMM768+/g8HPlwxhTFgxWpKGDBkzasWrFactc8eUCE8Za5w4/RnGMxGAITlEJwQnKMpwRgRgCMdvfjNxAhNhDlzmZNWDJktc5Grha0y4m61xlZsFrnNkbY8uHHmzNcwAqCAR+G8KV3hTLlZGLi4aEjJqirqKcjIKJkaenp52Th0ZER0ZKSAIbxmNeMwGKhoyEhIWJi6ueo0JFSUxKSEQi4+Vn5utpZWFCF4cyLF4tOjgnijjihQxQwQwQy4fPxwwZQITYQ1wuXDNi3YLWuVzlWtM2ZytxNHGZazZMXGPHhaNW2ViAKlwEqhPwuffhb/y58OG+GscWnROECWKUqYJUrfDfTjz4bwjopqzagh/GoR40sYQgcAgcJiMPl8qlc/jMvkMRhcBhUWk0skUYjkQh0IhkOhUIgsHiMdk8djsXAhPMHhOe3mzrFCImiRhCEbRQjCMJwjXn8mM4cgCE2EN22LE2YMHC1u3xZFrRsyyLcOTFkWsWrbFkxN2blmzbAClENhPw03fhpNtqpkhhnny6doIP+MrT+MrHnvmnPCaxQhs2Yfgpurg4mhqYGBgK4ITYRjaZGrBm0aLWWRkyWtGjJwtxNceJa5btXLXI0yMG7ZoAKUAyG8NpXhtfkoqWkKCeipiOigIT8ZvX4zTdOnHtx1z1Xh7tH4Gk8nhdJQOAwgCE2ENmLJo1zMGK1mwxuFrTM5bLXDLNmWsmTJm4yZWjVhiZg"/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01HAOAgAQdBMgKjAQBELXXspc2dLdPtkcUo/4cp1kDCkgQRP//A0UoRigFAzgLZBkgMgkAgIADAXvCHkUzCQCAoAIB4cMeRTgIAP4DAAAAAAAR5ezAPwr1AqkBhvEGV4hDYGEh4iJioGOhJSOnpSelp6anJ6eopqgmJCOjoiAQCGQcPCxsXKzc/R0NLO0tDKxsbJwtfbW4BSzEVDwkBAQMFCQ8QQEJCoEg4OCg4OCh4eKs4GVj5eRlZOJjZGRk5uRmZOPi5GHh4eFh4GCjJCSmp6aoJqWjo6CioiIhIyQkI6QhIqAgIeAg4KAgoaGioqCgkDBxqRjYmJCF+Aqb4Cp44p4pZIYEQjQxpUUSaKKSKCCCSCBIghjSxyxwywoRHJKAZnGVY+rBaXScA4qWmumGWGBDNJFFFJNRJnNrnqIpIooIYZY45YYUUM0EUk0EEEEEKOOWGGGVDHBHFGiSQQRQJIU0E01WCwGAooqsglrpg/c7Znnx45vM3CUASTExNSq4CLxIlMIlExZEi6maIXSy6TAiYTFwixBNTExNSRITAARIAAAInPs+LmO4ITYRjctceZm3wrWLBmwWtGmTCtcMmmZa1cYcTfMwa4WDBwAKbSSG4iTiT6ha2itrAGBJWOhohBxMTExsXExcNDwUDAwAg/4O9P4O9TGWcAPL8AgVUob1zjKE8AQlDThvhnWaJGEUQilGM8fdjCfVITYRiZ42LXMyYLcmTE2WtMLLEtxMmWFa0YYsmNm1btMbTEAKigE8g/yJH5GPTwOfLliqoluee85ztNViEavU1elws5WmVzxrUa4Ag/4Nvv4NyUa3rUMCFThSsxO7zvPPnvdzEY6Vy4FcqxiscM4vjfhgg/jT0Tye/HM2EiYmJRKJEpQUhMJBN+j6e6z3ITYQ2wucORlhZLWbhg3WtGWNitcNWbBbmxNGrRwza42mFiAKnAErhfiqu+Kq++9bZFVdZZdMkrjyN+RlxsNceEkw0mMmyFWAiogljtnphPwKNfgUb1YN0tUqQnHDfLjz34ePfHTKjZg1R3Z8mOM5wvGUoobIlzBQFfGwsHBwMDAwMDAwMHH1cHIS0VFQ0hXQUbJxMTBwMDAwcXdwqBnQITYQyys2rNk5bLWLLI3WtMzBitcsGmVazbNmbXEwysGzFsAKigEqhPxc1fi5fjeG2uuuGMMGjds3YMiGHDlz5cMUKStKiNt+TLgAhfgYe+Bl2GO6TBVYKyyKZPLPgZ7a40VGAsxGCsokgppwOBtwuFyOBITyV4Jhr4s0YowmnCMJooRgkgIqzr4HvKvLITYRmYOMbNi1cLXOZjmWtG+HEtcM2WVa3ysWzhw1Yt8OJiAKUA2C/wAG1f4ADXdnnx0ugIT8DSn4GicGSeiE4ZcePGCGypgWDgL2Jh6GpgEDICE2ENcmFk3Y4ma1u4cZFrRgyZLcWFk0W4sTTJjcMsuNmwxACogBJoX4zwPjPLotskmsmgpYee+C2yTDYLCUQMDgcjh8LLHNZhsVhMEAg/4GDv4GJ/G58u2axW+mdTjOMzM3CIwSeDnvx5iGvIVL4Lg4OijoqGlKSBgKWRi4ODgYECAgUDF38HAQM+AhNhGVq5b5mLNqtzZG2Za0ZN2C1zhxMVrVsxb4cmXMxasMoArGAUuD/jrC/jrTxwa5Y4Im+e98d73uZjWunbtw1R3njcxxrF6vXPlzrLPKMaipi95zlMXwxVCE/A6B+B1HBRunGVa3vhrWqFsGLFmyUkYZ48cd9dc8uSNNWLNizY8F43njllrGMJWwYsVqQjHTfLl0gIXjzawYPI0wwoIxChQiCGBFCQwz16GOOTHYKjDZ6qKHG3yzywwxoYRDFAgQQwz6HAwQ5sAhNhGbJkx4cjnItyM8ONa0Z42y3CzcuVrDCyYtMjLJjYsnAAqKASWD/j7C/j6xzHfpmLlxnePB1x4TEO0dp8KOFTGb50CF+BUb4FXcRjKMFFQjUy4OHE14uPByxW4KDDR4KSaSGZBDIIbJV7AQF3DwMHAwsKg4mRqYKaloyKipSkTcnGwsLBytjAQcFDghNhDJuzyNXObMtaOGrha0cZsK1xiY5FrRmwwsm2Rk1xtcYAqaAT2D/kAq/kAPq47x3cZmK1rXCNM3nOd3OI4OSlzxjry56zSJleeMeHjjVoP+B1L+Bzmc46uKN53eYzTlWMViIwpWZztzi41nHgTwiFsxeo7VwoCE8gdODm58M5xnGcZwnKMlEBGNYRQlKUhGMYwihEnON/AdZT3gITYQ0ZOWLZjibrW+HLhWtHGNitcOMTRa5x4sTnG4cM2rXEAKVRGE/FRZ+Ki1mxNEcF08uG8whPwZDfgyRwQ2S2UyUlCuXHnzgIXcUxQ4+uGeGOXA6NChITYQ5YOWTlmxyrceRy4WtGrlmtcMG2Fa3ascmLIwZ4WeNuAKVQ2F+LCD4sWcHWoqwGKuwVUghfgy6+DKXDYCqqCePA24fCiHxJU4HAJ/B4PB6DA4BBY6ITYQ0b4WzFoyYLcWLIxWtMmVmtcuHLRa2cMW+VqxatsWbGAKUQ2D/iz2/iz7401iuXGpwIT8F9H4Ls7YGaE4Vw6coIfFlfgMAn8FhMHnsFgEDjohNhGLGxbucmPItxuWbZa0xsWi3E3wt1rVu5ytMuRuzb4mIApuHIT8XhH4vM8OG0tGjZsxYp2z11544ymC0MUghPwazfg1TySlOWHHhw4caeC1tlMUYseXTlCF5A18bR1yyxxyxwoIJJJIoEuzhjYEITYQ5ZOW7Ny1ZrWTJq5WtHORytxMMrZa5ZsmWHNjxZGGHKAKVA6D/jBQ/jBHzwzq7vvnrGyF+C6j4Lj8JdJZNLFbLhZcWIbLWCYWAu4eFiY+1gIGBjQhNhGRrhauWWNktaM22Va0asWi1xhy4lrlnmYNszZqxyMmgAp4JoP+L4z+L4WumfAcIxeZ58efHjvN3Ua1w6a1hrcTUIT8G2n4N38XChsWnOt64cNazpTBgxZMWKtJxreGe+fDrITyN343366zjGMYRhECMgIz39knUCE2EZs2LEzZY2q1s3w4lrRywcrXLlgzW4XLVtkcOGWHE2ZgClwTg/40av40a61XCa3nn1z4K6YAhfguW+C5eq6LHTYSSCGuPDz4XA4+8IbJV3AreHgYNBwcLCzNSIohNhDFszxYWbXEtb5nDVa0Ytmi1xiY4VuRs1ZOcOLM4csMgApNC4P+M+r+M+HGq8DhWLyAhPwbHfg23xaMGLBGSQCHvkzgcCl8fnqCwCEgITYRmaZWzbK0Zrc2NsxWtGrZstw5suJbmytMTBw1bOGjBgAKZxiF+Na741v1U2EoqmS04PC4HByyyVYDCYjBAIP+DmL+Dke5543vd8Zm8VhymbWAhs4YfL+Hg4GBgUDAQJAwsPeoGBjQITYQ5xZcOVzhxrWrNu3WtMuNwtc4seRa0x5XDbI2xN2zJsAKcyaD/jwO/jwPaphLM7HjOSMXvjxu6RqvCQ4AhPwaQfg0haoRwKRrOuk6KsYYsWbdmzWpCddM9+Hg5YTyV2UObxazjGIRhERkjBCadcffhOVwITYQ5cNMWRo5xLXLBzjWtMLPKtxMmrBa4bMWmNg2zN2zRkAKdiSE/H9d+P7HTfTgvgwZM2TFSCuGuleKUJUkpjpWEoT8Gp34NW8mqOico4Z4b471jCWhizWhKd752u+fDUCE8YcOEuTw51nOMYxAhAQirXL3ZThAITYQ5xY82Ji3yLWzDHiWtGzVutcsGuZa2w5MjFqybYsLXCAKjAEzg/5AWP5AQ8678NuLlnVcIi43m+MZidRwrGorbqzmZVvwt1OAg/4Nmv4Nfbjjw53zV3ncziq5a1WLm873mcxEcNYxqUX4fgeDOciE8qeA4y6+XDGsYzjMhCUKQEYxRiBCMoiuPwHGLhghNhDZgyxtnLJitbtsWZa0ZuWC3DizY1uFhmb4WmZwyZuHAApxIYT8iFX5EFaRpOU8OG+XDWs0sFMlM2TBipgpipoyAIT8G/H4OA08Gek5xihSmDJgxWohG9btuPPhyoXkzdwwae2OGOFCQEQEaXH5mVDKITYQyYZGGNs1zLcrlg2WtHONitctWDJbhcNWbBixZZszNyAKkQExhvEzV4mjY6BkoSCiIeCj4qLi4uCkYCTgomCg4qQlJqYlJCAgpGXnaedkY2AgJiYmqqOioICD/g56/g5/114c9ImsZZ4deG6RGCa2Wo0mFrpvVoTjZoy5OGM0IWlCCStZxinCICEYIRK38Bpx1iE2ENsTFliaYmC1szZZFrRkxwrcThu2WscuFi2YY2rBq0ZACnUjhficQ+JwfBy4NbDHVRhMNgrqIo68Lh8bg7YYpMNjmeUSSIP+E+r+E/msc+2cIiaITE54cUpnC8MwheMNPLLia6ZYYYSOAhiIEEJHDLr6Yp86ITYQ3y4s2Vk4aLW2TDhWtMrTCtwsHLRawzYsWRplasGTNqAKXBGD/iuW/iutnWu3DlpG5rEcgIbwi/eEWWWloyYhIiAg4WZjZ2bn58CGzRhkv4WDgYOFg5OxQMBAACE2EOWjVu0zM2S3C0buFrRjkcrcLds1WuGWLE4yMczbDmaACnkfhfi5U+LouOO6LDYbFYiyiBbgcTicPgaYVFGIqxFVEQCE/CeN+E6vFPBCcYznOeGtcuHHlz1jC2rBo0arAIXmLhOCPU0xxoYUcUMCGKFChjp1MUMFYCE2EMGTnLmaNWi1u3cOFrRxhZLXOJwwWsWrLCyxZGzhs3wgCn8nhPxivfjF3tNLHgy5GTRmwYKRw49OeuFG1sVsVrTwVrGohPwoRfhQvjeOiO6myVoTx48+fLnw4UsWTZi2ZMEGO+nPr0iE526Th3nWc5xmThGIjCKCBFh8CwnLSCE2EZcrhixzM8K1kwx4lrRyzyLcOFwwWsmDTLlyMMzZk1ygCn4khfjQ++ND+2PDTYSiqKOevA4XA210wywyUVXYTCYi6zARoYSF+ETj4ROdBRdRZLHLLfgb77a4UVElFlBLPHTTgb8Lg4XkbbwNXTDDDGhhBAggBDDHXr4YYcmAITYRlcN2zZzkZLWOXC4WtMTdktws8zdbjxuMeXDkZuWmVwAKXhCG8c/Xjn/m5OFlZKQmpyYnIBExoIfwj0eEh+USibRiOQaAQGKxGOxuOxmGxJLknQxcHAw8PgGFQMuAITYQ2y48LTM5zLcLZu4WtM2Zutct3Ldblb5W+bGxx42TdgAKfSSD/jts/jthnDgi7vd3qOGuSpzvjxzEY5Vy5YqF+FCT4UEYIpcFBEjpjvrwuDrwcsE1mExGIwWAikQYenA24cCF5Q38MGrthhhhQoYYISCCCIghRy5HLwRwWCE2ENmLRu2bsMy3Jhc5FrRy5wrXGNzjW42LZq5cuWTNzmYgCnUghPx+rfj+Ly0huzbNWa1Jxx58eW95RtgwYMC0JzCE/Cg9+FAvBK+TDW+G98OFCmDFiyYIQY55cePHpIXjLPwsjkY5YY0KCOAgQQwQwSz61Aw4ITYRmZN3GTIwYLcWRo3WtHLTItcOWWVa2wtWzVriws2DhsAKdySD/kCO/kCJxfDfDYpqNVU5vOeN7tUR0jhWAIT8J0X4Tl9Fc1YYZ4a5b5cc5ylkyaNGSkIRwz0x04csQITzV4dhPu1rGc00ZynKEoSgIznfm8WMViE2EZc2LNmbZmK3Kza5VrTM2yrXGbE1W48TJwwZYWONw4cgCnUihPyG9fkN9yU0RwRhfHhz7cOGsZWxas2a2KNrywxvIIT8KAn4T9462ONbkKYMWDNgwYpwjXDHHHKx4dOMheWuC4WppjhhhAgEEIjhnwOhhgjrITYQ4Y5GDVm0cLWbFy3WtGzDCtcOMLFa1xsc2Zo3y42zDMAKaxaF+RLT5Ex8BVdlJMBJDgb8Li8Lha7ZoprAhvB/l4P+4aKkKSUmpKUioCFi5eTmZ2Rn4+RAhsnX8DAWMahUDAwZBoW3lYCDvSE2EYnLbHkzYmS1w2auFrRixYrXGZkwWtHDXIwbucLRyxyACm4fg/5Cxv5Cx6mYmr3V6rURUp5yxV9KxACE/Cm5+FN3LLBnzY8WOE44Zq0pbZi1WwYE8uHOheBMHFDka45Y4UMJBDBDAEsuxlglxYAhNhGVwyxYm7bMtxtWGRa0yNca1y4ZslrLMwbN82LFic4mYAqOASyE/Fdp+K5+OG+2euM6YsWjNakb31488bwlS1sktEtEsFKUyzy3hfhne+GhOKO6DEWYjEYLCVSRwy14O3A14m3E4XCyoKKsJdhqIpEEa2GE8SaUOPnxzmnOE4k0UU4ISlCkJQjGNcPgmae8ITYRlc4WTNiwYrXLZy1WtMOHGtcsWuRawxs3GNk2cMmTFiAKSQuD/iyu/iyPa64XO8iD/hsq/hsPrgRvPh8Qh8YV9AaPF5zBUFg4ITYRlyNs2VliYLW2NpiWtMrBstxMmTZa2bOcmZxmZOWDPEAKSAqF+Lab4t0VlmKsqmkAg/4Zov4Zi+HS9znewIfGVpgEPo87QUAhNhDZk4b5WbbMtcs3Lha0csMa3E5ZuFrXJias8Tdwxa4nIApaEYT8XXX4uu4ZmqmCk53aZ5YghPwzqfhnBlinkhSMZ3rpw6cIhslXcDAVsrAwcDBwsHfw8BAzYCE2EMW2Jgzat2y3DjxMVrRiwZrcORxmWs2rVq5ZsWTRs2ZgClAMhPxg8fjCT0zy2hLgYtFghPw0pfhpLtslmhOOnDrAh8ZV9AZ/C4TSYHAYDIQhNhGTJmYNMePGtaMMWZa0aYmi3CzZtFrDE4zOWzVtkbZcQAqOASmF+Nk742V8TbgYorsJhsVdRFDXXbXTLAigjlnpwNcsU2GwmQxGKwFQhfhmm+Ga+jCRYKCqOee+m+2mOCbAYDGYTAWTQS4PB43D43I4XFwzzTYAhPL3gmbs66xjGcAggIThGAFa8vnwnDQAITYRkzYmjfI1zLWOPNhWtMjhqtxNmuFa3bZsblnkZYXLjGAKahuE/HEp+OK3PZkzasVpVrjz571hHFTNkxUog/4a9P4a33C+ERxvjz58+fG7i9b8C6kAheUNzCzOTlhhghQwQQwRo48LnyCQITYQ4w4WeXCyYrXDdswWtG2RstxMWuFa4w42Tdiwyt2DVgAKXhGE/HOx+OcmOKOKcJ48OuudhwCF+GDT4YJcNhosFNNFPHh5cTbjcGCGzhh+Cgb2Jg4OFg4elo4KBgJYITYQ4aN8zJljarWGJphWtGGVstcNseNazyZWDnHhZ4WubMAKTw2D/jnc/jnTnhnwNcOkVUCD/hqW/hrH4eE6VNbbyIfFlXJ3C4TC6LCYFBZKITYQwZZcOLC2aLWORw0WtGWJotxN2Lda2ytsbFs2yNMjZgAKeySE/H0l+PpPJsyVxbY463qaI4EE5znWDFLBmjgUhfhqg+GqEwEeKhuJ7bcHh8HTTDBZddhrqJIpb6768LaAhdhMgzMamWOGVGhhghijmhggQQp49rChwYAhNhDlmwYtWThqta4WbNa0YYsq3ExwsFrNriZZcjhu0wucoApZDoX5DHPkMjtwbDzRUYKLAUWAhvDFV4Ywaigno6ShIOJl5WdmwIbOmI4SDuY+Fh4nAcPBQcmAITYQ4ZNM2FllcrWTXGyWtMjPMtwsW+VbiaN3LJziZ5cTFsAKeiSD/kaE/kZ1mN63rdzczjn01y4axLPHjvvuN4dqhPw0vfhpjwar7GKsZzvjzz158tUqZM2rVilgpOOGekCF4gycDF5OOGNGhhISCCIghghljj0uDgh0oCE2EZMORjiaZWy1nmbsFrRq2ZrXOVs1W5GuFsxZ48jFrjYACnYfhPyRafkilxR2ZbTrXPjx57zgwYM2TNgUx0xwuIT8Nin4bJZTVhVGC1MWLNgxSpG9ct9OPPfGhs4YjQF/DwMCgYCBgIGAgIOAgSBQMLB4FgYFUiE2EMmrRy5c42K1nlYYVrRk0zLcTbNiW4m7Fk3xuWDVm5bgCosBKIT8ltX5LZYTopGUIzIIRnSKcr2qglOOHjcfgcHLMIbw0feGimKhZKBhIeFh4uNjYmNgYGCRkRGREFBQELDwsPGwcTPYJwRf1UREAIXorjeCnXxwywRwQkMUcUMCGAIIUEMKfYxxw6MhNhDTI5YNGeVgtYsMrla0Yt8S3Exxs1rFw1cZMjJowasWYAp2JIP+RCD+RB23C5pREacmkZzvnnKNdscOEIT8PYX4ezcCmy1KSnXDjx677Z1hbFm0aMGCUWnDnx5whPGXBnTj82NYxTjGKMEoQhCEUY4eHz4I8IAhNhGFm0xM82LMtaY2uNa0aOHK3C2aNVrLMwZNXOFmzcY2oArXAWOD/kfC/kflnPLPbhy5cOWImc5z1u7QjGfAziKLm+vgeDUxiNRSInLaSIpEReMzM3ve97bqumO2o4RGampiQIP+Hqb+HqfwK5TN5vnvfNMV21y1whe+fPfXnxuMcOHTHkTU3fHOcyVGsRSW93nN2qYqkY1rhw4cK1M568+fe/DvMITzJ4Xg7ueasSEYRlCKMokYoxCEISghGEYoxIhBCKBCcIwjCcEARhWUZRSnBOuPwOR5ICE2EY2znMxxYmy1swaMVrRqyyLXLfLmWsGDJu1cZXOZgzygClANg/5MTv5MUa3i6lDwaIP+HzD+HyPWdTMcXOuoh8wYNgUTmsDhMFpcDgMBl4AhNhGPC4Zt22PEtys8jFa0cMXK3Dkb5VrRq4xNm2TJizOGoArXApgBhvANV4B65uPjZWHjUTBwMHGwUHBwENESUlLR0lISEZDRUVCRkVGREBAwsPGysjIw8LAQkZJUExOR0hGR0hBSUhNTE9FS0RHQkBCQqBg4OHQsHEw8fL0NHT09LPzMjEwqCgoCAgYCEgISIQkBDwcTGxcfDxMTBw8TEx8nKztPS0dTNzs3Jw8DDQ0RKTk9NVFBWUFVQS05LRyD/gJO/gJRu5563MxWq1jEYSqdVrXLl4HTlw6YxNzd8eOefXwe/Xw+vXebiaioIImIROZ4s5EUTnMwmK1GY673x2nFcMcNRCJqYqsYrlWtIhCGI1MZvPWO/HPMg/gqovy+e7m0k1MxCYuJhIhaJRLSUJmxIi6ziauiEokTAiRNXCJJiYmJiUSiYQmF1cTExMECpJiUxm/g2ZnIITYRmx4muLK5yrWLVs1WtMmLItxMMjNa5Y4sjfI2cNHDNgA="/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wHHAOAgAQdBMwB+gEBELXXspc2dLdPtkcUo/4cp1kDCkgQRP//A0UoRigFAzgLZBkgMgkAgIADAXvCHkUzCQCAoAIB4cMeRTgIAP4DAAAAAAAR5ezAPwpgGoP+C8D+C9GZ3hiMa3oPFqZvtw5eEIP9st+2RY58JLvlzO/bvqNQu+KF4awscWPy88MMpCghgihT7OKeICE2EMWTPLix5sS3C4cYVrRixcLcTFgzWsXDPNky5WmHKxYACn4qg/4N8v4N808eUcscq0zPHPPfPnxzearXDty7cNcI1OMsgIP9SF+pDco8TGsQm8553veyVYahC7veO98884XiDIxwaO1PBHBHAjihghghghCAQIY5cDq4o4LgITYQ0ZNMTjK1ZLcOFnjWtGLhytxNXGFa4atcbVziYsMLTIAKYxaD/hEa/hEVxvlfKNVDM3xy504AhfTaenNxF2CouiqghjrjtnwsNuPpvIbHlTAwFvGw8BBwMChYCBg4m9QMFHAhNhDRjmxtsrZutxMXDla0ZNG63E0bMVuJgwa5cONvka48gApaEYT8KCX4UEYtGHZLFCEcM8s6gIbopujLollFTERFIGFjY+Pj5MCGw5GwMBSx8Wh0LC2srAwc+CE2ENmbVs2Y4nK1jlZZVrRzhxLXDDM1W42bhm5auWbBzhxACmQZg/4PMv4PRVb4OW+FM9Ous2vF124Ag/4IxP4Iuea+DPgZXvhx4ymOXXpxgIbLmC4GAtY2Fg4GDAQEDB4Bh0DSgCE2EN2+bHlZuGi3M1xMlrTHjbLXDbIyW48eVo0ZtXDHLiygCnMchvChF4UI5uNgZOEgI6Wmp6WiELHzc7MxsLBSkVLTUsCD/gZ4/gZ5V2xrFTc5zdymEZjjfHKGzFg+Dgr2Jg4OBQKAgUDAEBAwMPgWDgoWjCE2ENmTFi5aOXC1o0bNFrRi5ZLXGNzhW42rVmybNWDhiwYgCnAbhfhcc+FzeeaDBYC66qiOW/B4O3ByzxMIwVdQhPwONfgcblmlkwSjPDjx5cOO+GMZR1Q2T2CGzxiVA38PBwMCgYCBCBQMHD4Bg4KDmSE2ENWzVo3w4Wa3JmY5lrRtjwrXOZzkW4WrTNlxucLZi5ZgClUPhPwpcfhTDwZY4tNMsa3jWgCE/BB1+CEO17bJ6oWpWuPKhsHQ8JBTcnFw8PE4Fh4FOiE2EM8ebLlZs8a1wzZZlrRi4yrXGJzlWsW7TG1YOWjPG0Yg"/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UMHAOAgAQdBPwImAMBELXXspc2dLdPtkcUo/4cp1kDCkgQRP//A0UoRigFAzgLZBkgMgkAgIADAXvCHkUzCQCAoAIB4cMeRTgIAP4DAAAAAAAR5ezAPwq6AT6E+Ho+HxvGMpUwStilFGcYotOzXhvXDVixZLSsjXG5sJpYrYNGDFKUIwVVh/DEh4YXZJLpFNJNOpRMItEINAYvF5rPZvN53O6PUaDTaHVZzQYjF4HCpVRp9UJ1UqhMMMRqgUqnTqURiAQuQyuezGXyuYyeVxmD+AIiuM8ee9zmLhdTV1mrgi4RcTSJqCYTckzNdfgHK+QhNhDXG0b43DDKtbNXOVa0ZMMi3DlzZlrfM0yssjDExaM2wArZApUBhvAcd4Df4OLS8TOxszGxcTFw8HBQcDDwMHCwsTAQEZESUpOSkhHVmAcAXNxa2ixsIKDnIuHh4eBiyCgoiCgoWSk0xMp6DjoaQiIqGhoKIkIqUkpSOjoKBgYWFh4VCoeFkY2Xm5mlmZOTi4ODhISKRCCg4GDgoWCgUEIODhYGDh4uNkZWbp5+dk5WBi4iOIX4XFvhcjinuw+AnmhRIEMMKWKOCSCCKBBHDDDELr8Vi2u1+i0e4xM0VSaGWGOemXM6zWtJpWCwcKFAiihiI0ZHAhI0caOKWGKOGBDFBHBBClgljjhlQJIooIiOGCJJNFNNNJFNBDAAg/K5QxccefPM2RMRKrRKYlEziYkJmJgiYkAiREyRJEouEqkiYmJRMTVxE1cTEiLq6kRdSRMwJgDPwfGZ8MAhNhDNjjc5GjbKtbsXLla0aZHK3FmxZlrLFmytmrHLjbNm4Aq6AqoBhPxeVfi8vvO98ufThvOVqZMVqp44zpTBkpmtCEYzjNCkoShCcJoQpKVpQiinaGDBmzaMWDJbNkwZtWjZiyTnfTp269OHDjvhz5denbnz4ZxjSloQIxjGULUpSKM7xnOcpss8+vfv17c+WtUZ5cuXHlxxpoycTkcDkbM2SUCD/h9C/h9T4JwxSoi1yzV0hBEqqNRjCojCtRiJuZ47zu85vM5mZSgupRF6YQzVzbOLmk1MV3id53mciaM5GI1yxrUcOfJ14BBEzOYuUViKxNZipiq4AIP1vEnfh745uU1mpiRMJITEwmrq6upTBMTS6upi4iYkAiYSEwITAmJiYkAAi4JhMIkiYkAiQmrxnF1cFXO8/AbLyCE2EYW+LHhas2y3G1xtFrTLlxLcWNhiWtmLBlkcNHGXMyagCqECnAGE/A7R+B2nLjneF5XnlvnrGcLYMGi1sFMEMGOyMIxijCEKQlSKs51jOVIYJUSkpDFk0ZNWSmKCMY0QgjfLry6ceetYwJp4Y3LSxWpKE73w4bxitKSFY465ceXPn069efXlz1jCWLJu2cTmcbmcQIL+wBP7AF8/A7nc8zYmTGFltzvwbk48eJ6fFPEyW9753vm9re3d3bdruLxMlyy25RF1p0l1u3dtVqeddmZnjnjxmZlwi4yTkXL34cCD97Tfl5TMWuLlEgiSYiUxMTBMTCVTNSmriLqYlFxMTEwCEwTCYkiUTExdTFwRJF1cBF0mpEiYmJgmFznyfLzV/CghNhDVvja4muRwtbsGTha0bMmS1zhcYVrBzhbscWZvjy4sYArhAWKE/DIV+GTGMbY578u3Xly1hLNg0ZMVsFsFJWpo1aNWjBghXPp157zjKmLRkzZM2bdoxYKRjj37+Hxd/B1551tK1oQvfTfLWamTBgtgjihK0IP+IIL+II2Zb4bwiqqnBEVicXhUxjGOWMRc3njMmc8+Ph9/D73vHCuXLlVEbnO7zO5zcznM3THDhy7eBjwOWNUAg/g7bPg74zmbiZiYlEoJiYi4CLgIupQmJRdSmrhBUqm4kIkTFpi78P14t6AhNhGTE4yNceHEtYMmWJa0aOcy3C5bMFrds3xt3DfFjc4mQAq/AVaD/iJ8/iJ9GeWeFrm7zMxCojG+FREUhWOWO2NReevPv1vZvtWkOO9892jGtaqOMeL4Ph8+rc8ohPxAIfiARGLBgyYtWLNSWGeHLj148t8eO94xjKlqWlSEpQghFGN2Fvnl05dNZoYMWTRa1JUlC2HBKEFFQIP4Kzc898czcymFwicZiLi4uM4mEBF1cTiVErJQIEwEwL5/BMZcACE2EN2zXM4wuGi3NkcM1rTLiaLXLLCzWsmmFhlaNWTFo2xA"/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UkHAOAgAQdBOgKzAcBELXXspc2dLdPtkcUo/4cp1kDCkgQRP//A0UoRigFAzgLZBkgMgkAgIADAXvCHkUzCQCAoAIB4cMeRTgIAP4DAAAAAAAR5ezAPx4KGILLmnLoJZnQAArDAnaH5cblyyDQeBRWARGAw2AwOAQOAoBBYDB4BAIBCINCJVN5sS+XJzOJTKJHIojEIPBofAILAoDAIdD4dCoXGo2k0nJVK5dL6RSaZTaNR51O5hMaNF4JCoBAoLAYTBYPA4HAIBAIIgKDwmBwuDwOBwBBEAgMJiMNisLgEGCH6BDoG4GgkDhUJhUBgUDQeBQOBoEQRACBoFD4cQOBJNJ5dL5pNZxOaVS6hJYDAIClNIpM+n8ul6XS8l0vjkdjEZi0XiERiERh0PhUDgKAwCAQGAwGAweAweDweDweCwUgCBQSBIHAYFBIJDIREIZAIFBwg/elvnldzMiamUzEymkwRNWiYkCYEwi4iRExMSIupgkRMERaYmJVcLq4TCefwHmZyCE2EZGbLLjwtW61tjyt1rRnhYLXGJowW5srhyzYOW7FxmcgCtQBXIT8Ghn4M77ypNjvwd/D4efThXxLKSyYtmrhbt2TBaE75c+PPhrFgpi2YtWDNbJLFgxWpCd9Ovg79OnPdG0MkLQnhw5cd52YM2SE+gy+hDvGkaVwRtGSSS07IIRhEpS0sWDFKkYzrnvhw48OOd4wWwWtCEa1vWdYwmnfHn16cuu8smjZq2cTMnKD9LpHlza5mZlMCLmEiLgTAImLxKYRdZgTAiYTExITEquE8fgO7jzAITYQ2Ysmjdq4xLcOFgzWtMjZgtcY2LJbiwtHGVnjZ5m+ZqAKigKjAYP9tx+2t5bqrrMeH068S4SvfHnvN2nRE1WtVwxpFyzqta5duXRFJrOta1wjGplFxN3e83vd73PG+N749OvKURdtzc3UxVzccYzMwTF3m9txmJXx53UxWuXDVs46zuCC/i8j+L1/XnCXM9+uzNlhliDlcQqVzHJgs8rc2zZb2W2l272dROISljPfr4Vd3eze4skzHM5MDasuTMySY2bbuqZfGu+Qg8eQ3nM4YlmMzNxMXCQVIJmJgmBFxNXBAi6uFwmEoExEkwQCGauri6AiYmJKsiSJmrq6uCrgRcTCYuL4/AM5rYAhNhGZlhYOGWVytZZmLha0cuHC3E3Y41uLC4b42DVg0a43AApsGYfmmuatg0DhEFiUGikOhUIgUDgsHn86nYS2WIblBOUBgYuAiYWPjYmLgYCAhoq0tbQJKTCF4cyqPJ2zwwxo4o4JYp4b83CYoCE2EN2DDKwc4my1k4YslrTNhbrcWFxkWtMjnHkaN2jTEwZgCqkBPIfneOd5JBDJfVqvSKTKpWASiUkYjISyWhN4VAYHAYFLp3OkCgadTuUSmVSuZTOlRkCH4ozijSfyiKTGYSmUR2OAEwmJLJaEajYQCBwOAwWBxCRyJMZghkNmExolFolFlEjAhPCWWU+HprOVSMYwRQjKKEYEYRQrIQilMjCcoRlGvgWGGWkhNhDPLiYN2GVgtwsc2Ja0cN261zjaNlrhlkcOGOFi5yYcgAq7AUqE+QE+QdpDBiyaNGjRolG+Pbp4+u98MmRaV6XplyNVMlIL5de/blwoYM2zJolCMcd8cylsGbBSUYP94x+8hrnrnqaXEZpdT08XwtxONo58L7eH4StVpC1zJE24113xm8McOXThXJeeYITxZxYt+nLOcYxIxjWF77dbFws2bJs4lZ8HLhnGKMpwjCIEUYwiglGUIw5fJnFIITYRhbMG+Jg0brXOVs4WtGeNmtctmjJbjZuXGJwyZNmLFqAKgAEehfiwk+LEG22mCeS+amaWaC6rCYjFYjDYjEYSrASwSofh8uG/l0onEuoU+ok0olEoE4mkmkkSh0FhsZls5otFtNbsNZCFwWQkixdsEKKWOGGGGCOGOCWGOPZwRwghNhDTExZtGGPCtas2DBa0bMXK3Dlct1rfIzbtMzLNiZt8QAqkATWG8fQnj6JiYKXj5Olk6OBj5KCmpammpyQmJSUlJiWlo6MgoWJk5ubn52fn5uhmY2DRkRLRk1AQEGCE/Cnl+FQOtIME8U8UczJbJgzUlFly69u/Tt068tZzpTBkwYKYpYJYmJaAhLcxrrYTlON6xmITlOCKEYRIwEYEJxrfvyrCYCE2EMc2FswcNGC3M1yNlrRg2YLcWbG4W4mTNhkzY8zDDkcACrsBSYT8cuH45cWHPGOVtw7c/D08XTpzxRwYMmDJiwWwSwUlTJi0YsmLJTFKIhOMYTjCZAhRiy0wsICE/Cxh+FjHLglPBXBWVYXjjnjw48uXLj05cuXLnvlx4c+Gt8Mb0QlLBDBgtm0aM2jgZOJm2YtWjBgxYISTiIPxPKiPL3MxMJm0pRaYSReJmauEiYJohKJiQm5z39dceoAhNhDTGwZt3LDEtYtmrla0ysmS1xmxsVrlixYsGmXG3wuWgAqZATeF+I0L4jS44o1VNCpVDdHYoljjzewzNaeKBDFGnUTwQQTx4HA4W/C12zVXXIXysnlc0SCaeZSlrhtltjgko0Gv2GEskkSx1z1zq5Y4Uk1VmCqssRWqQITNzp04uO6MkUEYxilGUZoRijCUYIoRIowRcPnzi2AhNhDBtkZtWjhyta4crJa0cY8i3C3a4VrLE5YNGuFg4c4cIAq5AT6G8h1XkOThI2Hk4OTj5WTk5OVkYmFgIaCko6QiIyKjJKSlpqenqagopaWkoyGh4uTm6Grqbevsa+lmZGJg4iAhoaBAhPxEyfiKHhO18EcCUqQglHApTBbJitaUYYb4ceWt8ccNcs8OPbjw1hDFg2ZtGimDFACE8IcGkcOG+G6cJiEIoIoiMCCMEYIkYTlEgEY+B6xjACE2ENcuZowxsGi1jhZ41rTG0aLcWZk1WsGrfLhzN3DBk5xACokBJYbwaSeDUeNi5WAk4KDkIieoqamoJaIhoGPk6ObnZmVk42RiYeIhJCQkAIX4iMviJZkwEmUqxlFkCnA34XB3220z0zy1xzyXYS7FXYKyAITwdGWHXhx1nOFYwihEIwiijOM/BZOAITYRhZNG7Nw4crcLlgxWtMeVktcsGeJayZYWLFm5YMWbVkAK0QFdhPwmmfhNDw5ccb1neeXThy5ceEtLFkwYLYKYIUwYMWbVq2bNmTNktghNOd73rWcU54Z48OXPny48N73w6cuvTn1452was2zkZtWagIP+JbD+JbnXGcZXGZTFVitYxiFRNRCJiZuKmaqKVMZu98+PPrz57zmSIzcwxjhy10cIqpjTlDUAg/kT4BeD5+1plEpiYmYmJiUTACARJMSiSJmEwmAlV1KLqYtVufwPNqAhNhGbJmb5G2Jwta5mjla0ws8S1xjZNFuLJiaYmOZkxxtcYArZA6gChPyOnfkc7rW8sdtc8OfTp058c7wrKs7xlbJo1btWrJgxZ82HBWk5Rgw1uvCMJWhJNdNCNoUlbPmz0nCZCCUYozmnGEU54b4ctcMykJRrOuFOGCmTJktglKAhCUJSSvCs4ThCUqSIRQjBCAIpyjSGDFktiwWtKFpYsWLNiyYMFJUpS1rWtCk44cM8ddOfTt4PD4fFz6ccY0hSEITjGqMKWlglOk5473nGtIpQnG961rNGMcOHh7dvJ4u3XeVMWrRmteGPTrCD/hgQ/hglVOr6deFxNxM4YjUVERcWk3W+3fp15c+XPhxdMqRErTdSFXcXdb1xqiJJqZhEpnMSupqIgiS1XURCpTEzV1CJhE1UcMYxWIiIipibueed3d3cQVKNzcxM1EVEouJsBFwzM5lJoVc3luJUxNSzN7zvjxuyoxFTOeF4qsaqtMRVIAEVcKcGKxwAg/jL1579d7nMZpNSJiUxNWExMBEkwi6upCJTAIkiQBEgARIBEhEgAiUwTATBMCauJiYTAJhMAIkACLq4AiUSImETE1cSLhEgATVwqYJhcZiIlN4lJUJiZRYQReN38HxmMiE2EM8OLFhy5WC1k0ysVrRxkwrcLZw4W5HDZgwyNGeRrjzACo8BKYfxILeI/+LymFx2Fw2CQCPSCaTCbSKIQKGx+YzmdzWSw2AQqRSqcTKZRiDQCNx2UyeWgIP+G1L+G1NjU8piZ3vjnMSrlw1SJvnvjnKe18KnIITyB22vLnrWE4RjGJGMowgghFFObDw+WOAAITYRlytGrnG5YrcOHLlWtHDfMtcMcmVa5bNW2ZuzZYmTNoAKmQEwh/E1x4mqYfC43FY7EYnAoFFpFMplPJZGoZA4vLZ7RaDPZDA4BHJdRKJQphEoBEZHO6DOZvI4PBotKoP8fx+QDvhHSqiG8885zmIYrXDESbvd5mlYxw1FZ45AhPHHNjDu44xnAijEhEhBBGBOM4TEkI9fPdjAITYRhZZMWRw5ZrcmRzjWtHDjCtw5GzBayaNcThhlYMG2NoAKnAEvh+F24XcTyHQ6AQGHw+emAYVFYDBpBJJ4s0oj0IgcZk85ndRlMRg8GiEqpywRqJQyBIbs0OzRF3QRMNBxEDLE9CISHg5OLYRmIeGgIyUkFxDwCFjZOLW8hGw0AITxN04a+DOFpQSRjec0SCMRNGyMIyjGuftxnXhgITYQ4y5HLLDhYrXOVoxWtGzbCtxYmbZa3ys2+Jwyysm2LEAKlwEoh+Pg5DOoUulUejV2KRGIodGI9IJZLp1IopBIBEYvK53NZvMaLIY3DYHDpBKp5MiG5w7nH46XlouKuoqSno6MgoWTkZuhm52hm5mXk5dBx01RVFNTUkpFQEIAhORxIYcN44b3RgnBMjMnKcEZVlPg9VCe4CE2EOcblu2Y4W63JjyNVrRk2brcTDHjWs2+VliaYsbTK4wgCo4BJIfxJreJR2Px+Mx2BwGOSSdT6mUieTCJQKFx2RzeazuazOdyOQwWBRqPSicS4Ibwv2eGDGUmqKeqJSWioyFiaGbo6Wno6OblYuBiJCWnJSaio5FyMiCE8Ub0OfluunFCM5CE4RhEnPg8uJYhNhDTKybZXGZktxsmbBa0cMWS3ExzYVuNu4buczfIxasmIAqtAS2H8Tj3icbh8HiU1mlbhklk8nisRiEUmk4p1EpE2kkUhELhsTksnl8vmcvnMzksTRSLTKaTaWCH4vzjKUFmFTqVFmkUjkYi0UhUMgcHjMVisZi8XicZhMTiKEwCEQ6KRKPRaMQyMQKAQECE6WLBHi454Y0VQTlWMoxQnCMpwlGEYYbVw8ngxnbnACE2EYcLJlixtWy1y4b41rRpkyLcOZziWs22bExat8jVjiYACk8Kh+WG5euRxWNweNwKFZMAh/AHx4BDY1GodGIVGINewIewSOCQGUweAoHv0CE2EZMrFk1ZYWy1o3aOFrRq2ZrXLZgzWtWzdribtHDRpixgCm8Yh+Ka4mGUSaURiPRSFTObzOg0Gg02dzuKwOJSqaUQhvAxV4GMY+RlZmTm5ePJKYpKaurKqahoWVjwhPgevgfYicIQjBKMpt/TjWWUITYRlzY2bdmzZrW7No5WtMbJytcMMTha3c4cLPI4xMnLJgAKogJshuaa5rWCg4SHhoOBg42HjY2JiYdAQMJAQEVBQkJFREFVX99a1EUIGikISGi4WPh4uDhYGUlaytvL26u8FSchPUEtKREJCxs/RzM3LysbIw8LAwBDQkBBISDhkJAwEDFxcfEx8DIwMFFAhvCDJ4QbYeBgoGEg4iBioGChYOBh4GFg0NAQkFCQCCgYWMjZKRgcBYDw9Kx0hIQ0Aj4uPlZGztLWEhZmYray7nCEhkJCQUJBQMFAoWDkYuPk4eJh4dDQkMgCBgYKIjpCUmJKUjIKFhyD+JO+L+AbjKZtJKYusqmCEiLgRIiRAuJiUTCZq4JxJESmJBCYsmLRM/CK72AhNhGJs3YZmTJktbN3DRa0yOGy3Eya4luZzlxs3GFm0y4sQArkAU2G4Gbgk4FBVCLqoyCgY2Rk4+PIiOiLBGQ0MiISSkoiMhYSJkaOboZmTkYeHgYKOjIyGhoBBw8XIxcnJx8jEycDGw0BGSUhQXUXgQCG56Tn5YaQiJpgyVlJCUioaFRMXJy8rVylLFxMHAoiCioSGhIaEgYKBgYOJg4mLjZWNlYeTi4CEjIiWjJKUhoyGhIaEICDhYCRXICE8teC4y7uOs4okYIwRlEJwiIwICEYRihOESRCco0vS9ooTleW/t4Uc4AhNhDFi0YsMbBgtbNGOFa0yY8i1y3Y41uTI3YsM2TCyaY2QA=="/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gFHAOAgAQdBP4DyAMBELXXspc2dLdPtkcUo/4cp1kDCkgQRP//A0UoRigFAzgLZBkgMgkAgIADAXvCHkUzCQCAoAIB4cMeRTgIAP4DAAAAAAAR5ezAPwqNASWG8Oj3h0th4+Hm4GBiIiUlpqanJKMImJk5OXmZWXh4+HREJMSUlKCG8Ohnh1bnJqmmqKUkoaAhY+ZnZuXl5mPlYuRi4uLgYqQnJagmqKIgIMCF4qzsDM4OeOOCNFCQIYIUMKEEuxhR5EAhNhGFzlYuMuRytascTFa0a4cS3DicZVuFiyyuGzfC3ctmwArKAUKH8JyHhOrkMjl8jl8lksZjcFgMERKERKFRCIRyPR6TSiWTSYSiXR6USSSRyMRaHQ6CQCHw2KxmOyOSymTyeWymWyuSyOJxmGxODQGCwUCE/BU9+CsOhghaGSVpYKYJYMGKGCFsCMZ1vl05cuPDhrXDO+O+XPhw3vNG1KYLZNWTRk0ZAITxt146duGMYJowRhOBEiRlGKUYCEYIwmgRjCESKMcfgMnlITYQ5YMm2LHhZrcTnDlWtG7RutxMcONa0YMMbHI3asMLlsAKkgEtg/4ICP4IIYueSpxm9sxnU8oiM543xuY1quUcN9vH8bnHDYCG8IR3hC3ioiEioaUjJaQoJigoJSYloyIgEDAx8HKxs/MztHPz8fLw8ehYSBhYaTCE8MZ4x595xQjCMLwmjCMEZRIkZoxgV18dDIAhNhDjNhZM2zFotbZWeJa0xZGK1zlytFrLLizMseNywYMWoAqOATCD/gMw/gNFxF8M+BPa9MLTGo1VYzfPffnz55u+NzMwzUXIhfiYu+Jk2GKe6LEVYijBTVI6b78Pi8bibZY4qLsJgKpEaueeGBhoqrJqAITB2oY8tZxnO8YxRjCMIokIoEooRRgjPg9lOHQAITYRjb4WmRxmaLcjLNlWtGzJgtcZMmRa4y5WzNphyNGbBiA="/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wtHAOAgAQdBNYKwgYBELXXspc2dLdPtkcUo/4cp1kDCkgQRP//A0UoRigFAzgLZBkgMgkAgIADAXvCHkUzCQCAoAIB4cMeRTgIAP4DAAAAAAAR5ezAPwqAA8wBhfKaeVTqwAx0+CmwmCwmCwl2AwF02EqooqRQUwzw0x100324G+2muWWCFLLbLfXTPGRyIY545444YYIYIYZZ6667a6a65667cHbbbXbLOphjjRRRQTXUTYKqy6iaaJCgkgijlljpnhhqwWEwmC1Gr1QZ/PYeaKKGSFCEUMUEU5OVYfDDNZvaT2YKyqyyiGNBBNRDVRNKhPrSvrT4QYMNKyw0rK9K0mlNKaEQQRgjMqJwIozjOc43XjSckpJQjAhCSiykZJyIQjKUYBKcaTgnGLDGaEZVpSciFEqLRpOE4ww4MIZs/WrixZsGRipOV51lfCvW+HH1/AXgMbt+m0UiUIJQhDFVWICD8TwvB1FZXne5ki4kTMRMJgTCJgiQlCYCYkiYmJTCUTCLgCYTEwiREhF1IiUJi6urIRLFhjJW9ZJq4mN8Lq6mKzNSmCLqauErqYtESI4+P68XPnAhNhDPNiYNGGLKtbs2rZa0yNWi1y4aslrnFjYt2jViywtMgApXEIP+C+b+C+vpfgTwTN76752AhPwlCfhJzpDdTJiwUS2336SGzdiGGg7eNgYGHhYu/gUDPiE2EM3DfGyYsGS3MwzNFrTFjarXLFtmWsGebJjyOcbNzhxAClENhPwWIfgshtgtuwZMil5ghPwnVfhO9ycDPijhlnrOIIfKF/Q2bwODwugwNAZOITYRiasWTVkzcLWGLNkWtMjlqtxOWjhaxcNGjRkwYt2LHGAKdh+F+De74N15KIKII5ab8DgcHfLHBVdgsRirLoKr4cHahPwoXfhQXwz1seHDeS2TJo2aLUXnjx5Z6Z48IIXnzi1g87LHDDHAQQxEEKCNLTq5Yo8qITYQzbtczHJmyrcuRjiWtGuHEtcuWbhblcMmLXC4zNGbhoAKigEjhfhBI+EDWyCqKaCeC2GuSuWGa+uvD22024CjEYbBYqa6QIX4TDPhMDwDCRzJZa68LPja7ZkmEqymEwS6OGPE4HC4PHiG0dj+Aj7WBgYWBg4GFiblAQN9FQ0VeIBdxcHEzdfAIGHAITYQ0YYnLlkyYrcjLNlWtG+XEtcZG7Na0yNMOVw1as8jbGAKWBCE/Cdp+E7fHK+7Bal4bce3DlCF+EXj4RP6sAuQR0w4fB4evFiG0RjUwHCwsHEwtPNoGAkgITYQ4yNW2RyycrWzPIwWtMWXEtcNmTZa5aOHLFuzbuWWXCAKUQ2E/CVt+Eo3JmpkpGWG+G6E/CgV+FDOWzDkhXFjjryghtKZDgJOtiYWfsYFAzohNhGFs5b48zjKtxs2DJa0Zt2q3DjbsVrPNjb4WjJjlxMsIApRDYP8kl+STnERpmuOe4CF+B674Hr8dJjrpqJY66cKh8mX+BQeewWCwedwmAQOhiE2EYsmTJlatWK1rkZMFrTJhbrcOHM4WuMLVwwaOXDFs1YACqgBNYXxa3i7cJdiLLqpIK58XLiZZ4aIsFFgoLJYL678HgcDTPDBVgrsVVgpoIa4sPPejIX4JhvgmzzWhzUMiGavAV2LCiubCsXHgZa44qJrrsBgsBVJBHHXXTXbHg7bY6SE8veDYz19HHPDl3xyStbBo4Usas6xnGM4TkgQnCMU4TrwefBPGCE2EN2mFk3ZNcK3I1btFrRixwrXLHKyWtWjlhlYYnONrlbAClkRg/0Qn6GfUcJ1NzuOc7qwhfgiA+CHPCRVJJZZ75cXg8Lg54bQmNYKJtYWFhYGFhZmpg4CAkQhNhGTK2w5W+ZutcZXGFa0aZW61wybtFrNgyY4seTM2bZXIApTDYX1TXq3bZ6oMBirsNJchfghQ+CBXCSQRWw4nB4nB4mHyhgOEQegwOFwugoHAZeAITYRjxtGWbM0yrWePDjWtGzBmtw4m2Fa3a5cmLM3buWONwAKUA2D/W5fra++bjFctzuwhfgbU+BqezETYCSOC2vC3ofJF1QGgweDwmfwmBQOdiE2EOMzhkxzMGK1y5ZY1rTE5xLcONozWtmTNixbM8LHK5xgClAOhPptPpvd2LZTZbBkQWCD/gny/goj5VynDPDjO7CGy9g1AUdLBxMjcwcDBx4hNhDlniyNcjZgtZsMOVa0cMmS3EycZlrly5asWjnNmZsW4AqLASiE/Eo9+JSWOS+iGCNJo4bxrmhbBKkp4c+vHpw46RzW0YtFgIbxMieJmeOmoyaipCGhoGFiY2Pl5mbl4mHgIKQlqSWlIiIQ8XMxdXK0MTFghPFm+dOTvvNWKKKJGCEJEIwmnXb24ThQITYQyxMXLdm4ZLcmRjiWtMOLKtcNnDBbiys2rZxlYtXLJoAKTAuD/ieW/ieBxdXueMbAhPxO/fidVxLQnPHj2ofDFLgMFnMPosAg8Cg4ITYRlbYsbNvlYrcmJxmWtHDFmtxMG+FbjZYWjjHkzY27VqAKah6D/ik0/ik5veJxjtWKpM7zebwqvEzyzgCE/FEd+KFmGGWu+2G/PeMaYNWjVionXXXbhyiF4wzpjc3LGhCCGBBHBHHHTqRMITYRmyZsWNtlxrWDJm1WtMjhitw5WzNbmcM2ONviZOMrFiAK6gFhg/4rZP4rde8deVdNY8q9XN7666xURqourXExSpjcby5qa1yrRO898deXPk1rPLnrdZicRqom+fg+H4Pebjtw7eAAhPxQdfigppkw4rzvrhpjNLBbRa0kb3w5a4YYZQlSWJadqsMsePHnvhRtgzZtDiYcmO042x5L2rGuHHhw1nCmrVwN27Fgprrx9vNAhPLXgmLv4axnFFGAgiRhNOMpyhClIShGE0ZxjGMUYEYRrG8Y4KWtTFKc5znOKMIkCEUY7fAdYTiAITYQzZYWTjG3YLcTZjkWtMWHGtwt2uRbiYuMOVrhbuMbHGAKVxGD/jRU/jRZp0mkXd5ieFCF8qJ5VGpiIrsBgKqKI48HhcSAhs0YfSNDFoGBhYOLvYCDgYshNhGTI4xuW+LEtyNWmNa0YM3C1xjaYVuZk0YYWjfK1c5soApTD4P+Ngb+Ng1nCovXHlntsIXzLnmM8EqihjwLEz4PG4mGx1UwabqYWFh4mzgYGChwITYQ5YM3LhkwZrXDJswWtGGHGtw4mrRa5y5sTbG2zMcOTEAKQgiD/jZi/jZpxpq6g/zFn5iPj1mYgIe1TGAyejwGAwMhNhDFywZNmTlotcYnDla0aNcy3DkYtVrJxlxMmLTMza5mgAp1IoP+NxD+NxfG+XGrgiHgRwqZnnxzxnGJ7MRQhfNReaFmjkgojllnpwLL33wJLMRkMdgorFMeFvw9YIXlTgdDr5UZCQwwQwQkEEMCOPK4uKWDFCE2EOWLFk4YZWS1s3yYlrRtiaLcLnKxWs2rNgyx4Wjdm3aAClcQg/45Iv45N99p8LEVc92cSIXyHnkC6LKMJNFNHRha8nhcWIbLGBYeCwDCwqDiY2zgIFDAITYRlZsWLBlmxLWDlrlWtMrJotcsnGZa1YM8LbKxaYXDRwAKmQE4hPx0NfjpDywnipgtgyWxUpKEYVXjGMIMUo0re+XPny4boYraMmTJTBWGNjCD/LXflldantErznj1zeZi6iUs3nO7zN1jhw5cO3hcNYxFc565578EhPLHguFe7jjWcpowjCEYRlAEIkYRhEhFAjKMYVw+AyuEITYQywtMLTC0zLW2TM0WtMzNutc4sjFa0Z42rJm3cM3LhkAKdB+E/Hst+PZWE8l4XVnes4UyZNGjNkhLLXg5d+vggIXzGXmJZIZoqEKWm3E4PB4WeeCTDYTDYLBTVQQQgIXkjcww7GVCQxCCMSxRwszjY4IcYCE2ENcTJq3w5GK3Lix4VrTC3xLcLDDkWssmZplzYcWZrhygCmUVh/G0l42yY5CIZFolEpJLJtNpdGoFBZbKaLR6WIP9VR+qrjOJjjnrneYcsdnCQIbG1PAKWZhYGBQcCQsLgeDQM6AhNhDNuxaNnLZitwssmRa0cMmi1zmx41rhnjcMczXMwaM8YAqHASOE/DHp+GQekcV8mK1rQrPfnz3vCmjNq0YrWrO+fPn2gIbwLQeBa+ikpiIhoGJkZubl5ORhYGIiIyYkpSMhEDCxcTMyMrJzYIXljg2KDW0xwxwRwQwQwQwIYIYEEcUcdurgR1ghNhDFkwcNsbTMtct3Dha0ZNsi1yzzY1uVg1csMWRowzZMwAplGIP+Gcz+GcuePBy1yxir48efO+Op1vCF+AnD4CScIohltwN9c6C6iqymLE4HL4WGzVhdB4Dg4GBgYEEChZ+ngSGAITYRlYuGrVixcrWbLE1WtGrdmtc4mzha4xt2jBizzN2LVkAKah2D/hrO/hrTcWdNV01yxVznvvnd04OQhPwCUfgFR3YOAzQlGd7xnKmLBSEZ34u/XlzgheJMrDBlcXLDCI4IUCGCFHfq4UdIITYQ1yuW7nG5ZLcuFsyWtG2VktcuWrFa5yYWzPM5xYmjXMAKciOD/hvO/hvPcNMDjvfHe7VrXDhw4YInjHXPEIP+Aa7+Aa94uuLM2nGK1y6a1qIvbjO658eO+4CF4myscWRy8cMMCEQoIYBFDDAln18sUtYhNhGHG1aOMLlitcuW+Ja0zOMS1zjauFuLI0aZsuFw2a4cYAqLATSD/hw4/hwvqriFlxbNZFRGJiZ465isYrExcuuNuLmAhPvXPvU5aMsoxnhx58uWcYSyaNWylpyrhx34scMUMGDFopgkjNtdGPJAhPQ3jWG/rxnOMU4RglGUIRIwRjBFEEIRRV19uKEwITYQ0cMmTTI0YLWeFrlWtG7HItctHOZazx5WWNq4w5sjLCAKhgElhPw4ifhxxxcZysGSSeHPhvjmlaUKQnHLeM5wxVlOIIbquur5nJ6WnoCIQMBCw8XFycTUwMbBQcdGTU5KR0JAQMbFzcnQyYCF4mzMMWfvhlglQoYUcMEMMUEUEAjlp1cEcFIhNhGFnkcucWLEtYMMuRa0b48K3E3atlrNhhzNWbJxmyZcIAqkATaE/DmF+HKVqnknCuGemefBrtWdq0liw5oUgjW98t73jKmLBmtilCGWmdpAhfQ8eg5qwUdkUau3H34+/L02x1RYKTHR1SwzyyxxwyRVTWVTVTRJY54cHDfDg4XmDhGWvL0zxxxz5PGxLM5ZVlMNJDLn544UMJChCGBBDBGr1KOK0CE2EZsrBlhxuMa3C5ZOFrRu5YrXDXIzWuWbJliZ5cWFk4aACmgbg/4fbP4fXeW+XWb3mPBqJjGOWOlK478EhfSoelBuimlijrlwc+JvxN9dKq7CYjEWXSCF4y05oZ540YhISCOXXwww4kAhNhGZo3cN22PItat2jNa0YYmi1xlyslrnC3YZMePEyYt3IApXD4T8AwX4Bi6TpbRmxZJ2vn2ghvAc94Dd5aCjCLl5ufk5eJjQhs8YpgoPAMHDomHv0DAy4CE2EN8WLMwxM2q3E3ZMVrTC2ZLcLHE1WuMmHK0xN2zTGwcACmYahPwFQfgKnjgZpZKUhG+XLpy561UwWxaAg/4DhP4DcY4cazvnvfGbqo1hw4z1nwyF4wz8MWNy8ccZDCI0MdenijgpITYRhysW7Rm1xrcWbM3WtGGRotwsGLJazc42WHEwbOHLNgAK9gFghPwG2fgNvlPFLBIrfLny3jK2LJk0UlGdcOG98MawhSWLJS1lLwvbTScaVtfFhlWM73veuHDlxxja2Ddk4WTARrO89csLPECF+Afz4B15p5a66Z6Y5ZZSCSKaiqqCSGCOOWXDz11wIbKLsBVJDVfBgYsLBDLdHgoMFDUgjjprrvwOFxOHplTWYrCZbBYjBYKShTLjb8ni8nSAhPOniOLwDjnOJGMASIRhGEUUSMYEEIxrfm67bOBiwYuhonwds7xinKaKMUUIJRghFGMY129eEZWAITYQ0btcuRw4arWjRm5WtHLHGtc42DhbmxZGTbM5ZZsmVwAKVxCE/Agd+A/WWK+SqeGu2mu+cIT7U77VHNmjacWFrx58u8CGy5guDgbuBg4WBh5O1gIWAgQhNhDDJjxssOJotY4sjla0cNGq1y4xMVrRzkZ4mjjFjwuGIApICYT8BgX4DN9mTRkpSACE+sG+sf2WtWtcIIfDVVgs1osDg8AkQCE2EYsWZm0xYmC1w3YYlrRrhcLXGJlkWsW7hkwb5sTLE2cgClkRhPwHDfgNryZmiCePPpx5Y4yF9PV6dm7BRYCCSGWfCx4fA34EhskXcCt4eBhYGDgZG3QMBBAhNhDnKxZNsThytZNcbda0auHK1w5aOVrZxhb42uZo0c48YAp1IoT8C834F28e7LgjCda5cOOs5UtmzaMGSkpzw6YZ55SE+uq+upjfXDPW8UMGTRk0aKWlW+GuWdWGeXDnheVOBUevhlhQwwIQQIIYoyOfZxRqwCE2ENmeRtmb5GS1nhZMFrRpjxLcTdm0WucTPIxZ5WWPJkbACngehPwOcfgcjlhtec61lrYb1UhK1tGTFsZIYoX0kXpCcRJAhlnvxceTwuJxODRXYDBYrDYSSOOWcIbMmD4OAwDDwcDAwcBAoCDgEAQECg4XAsDAwcSAITYQybMmbnFjwrW+HG1WtGGXGtcMG+Fa2Z4cmXLhcY8bNwAKXBKE/Iwh+Re3HPXoywhO17Y8EMUghfhLS+EwG7DSZSy6iqSGLC24W3EghssYFgVLPwqDg4WDla8QoCE2EMmLfKzxMsa3CzcOFrTK0xrcOVg3WuGTdo3zOM2Ng3zACnYbhfkhw+SJm2KLDWYbCVRI8DXffbLPBBhJMJZhgIT8J6H4Tu7YpWnPDfHfXjy4bzhDJDdTFSyG0tkVA4Bh4GDgIGAgYGAgYCBgIGBg4O/hYCBtQCE2EOWDPM3aNmy3M4y41rRnkaLXLhwzWt8bbJjwsXDFlmwgCmkfg/5KBv5KE9648Gtaii7uZS7XUcLxmIP+FA7+FBtquWqRd8d54zDHB5V4y3vrsIXljgeGDP4eGWFCAghghghlt0cMEeTAITYQyYNcrVvjbrXDNvjWtMzlutcOHDBa4ZN2uTIzxNseViAKfiaD/ku+/ku1i2oqq3N8ePHfGZmarGK1rHLEdFJAhPwivfhFh4WbRbJCV64ceXTlz48cUrYMmbFghKMc7LfTjIXnzi+KHYxwywRoYIYISCGAgEMEMMeD0csUuRAhNhDdjlZZmuHCtzZsLFa0cMsy3FlZZFrTG1zZMjFrmyt8IAqUASSH8mU3kytgkIhMmk9AoNAoMqlaGwmBwOAQCDQaCQiBQSCInJpPNpvOJzPAh/CbB4TS4LAonGo3BILGYxP59UZVAINBoVCoRCIJBoFAoDA5PQqHKpXBYJKwhPP3jGE+/ecYkZoxhGAkhCMa4eDx4zkAITYQzYYsuHCwZrWeJm4WtMLdotxOWuFa3cYWbbG1Z4WzlkAKgwEfh/JxR5OKU5nExmEfjwQaFQyCQSDQKAwGDy2WS2BwKXwKCofwnDeE4dHI7MpnLpeFFiEHgcAgUGhEOhUKjEZn0/rEnhCG0BjOAXMTBwMDAwBAoGBIGAgYAh8BwsFB3YAhNhDfG0bZMTlktb5nDha0wsmC3FlxZFrlrhYMnGLEzzYWgApiEofyOQeR7eVSCiTihTiUR6EIvHZXL5XSwIP+GFT+GDXj4vG+N3E8I1OM9IfIlxQOhwOAwGAIDA4HS4LAoPOwITYQzyOGzNy1ZrcTFzmWtGrlytxOWuFbic4WznJjYZm7DIA="/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wQHAOAgAQdBMgJvgUBELXXspc2dLdPtkcUo/4cp1kDCkgQRP//A0UoRigFAzgLZBkgMgkAgIADAXvCHkUzCQCAoAIB4cMeRTgIAP4DAAAAAAAR5ezAPwp1I4P+K5D+K4+sx1Zmajpy4YpeePXjmHDWuV8OLmCE+ci+c3wX42PUoRx4cuXHOMZWyZsEsCE8bGxgheLtHBgacbPLDChCGAghghghQxy62WCHGiE2EM2TZviZYsa3MxZNVrRwzZLcLPM4W422Jrlbs27VjlxACm8fhPxdWfi7BhhhjpG0smLRkzRhPPh26c+OKG7Zq4CD/K2fledY5Y5VpUz13148+PHrERrhXaiF4my8cGjrRoYUcEKEQwwRq9XPJHOAITYRhYsnLXM4YLczXM2WtGbjMtcYWrRa5bMMTTLhzMHDdqAKfSSE/GoB+NRXVt2QyYMU7Trhy5c+G8YytizZMmCkI0wxywCD/LUflr8THDMWze53NVjXTXLpELzvnnwePh5AheRtzHBqZ44yGCOKWKOKOCKOSOCBDCt08qPFgCE2EZm2Ri5wtsq3DhYsFrRgzYrcTXM2WucmJowb5W2TG3xACksMg/420v42x3KeCeWayIT5Pz5NFCMGOePHrIfF1fgsEosHhNBQGAyEITYQ4aMXLDIzbrW+VyxWtG2NqtcuHOJa0c5suHMxbtsmJiAKTQuF+OB744X8HJBRiKsFZcCE+U8+UtwZKWpWevKAh8BTtAJ3DZ7A4HA4iCE2EZHOZu2Y5GS1q4Y4VrTJjzLXLdlmWscrjHja427XKwwgClMPhPxy2fjlh02rikhhlpjjAIT42j4z/RklSVY556cO/CCGzRhmBYDgYWBiaWbgSSAhNhGXG3ctGrVmtbY2Dda0btWy1wxZtFrNu0cMnOPK0zZnAApMDIP+OMr+OMvprHDTluuYg/ybX5Nvwrmq3e5yhswYRhWAYedq4GBgoYAhNhDBrjy4nDfMtYOWWFa0a4XK1wzbOVuNm4YY2OZrlw42YApqH4P+Oy7+OxnNceXFne95u2I1yquE4zq8T2CD/KYflL7rcZm01GuFcqxEtp8Ou985heLtDLFo6Y5UcEMMEKBDJLFGhxeZQpghNhDLK0yuMLTEtyuXGFa0Zs8S3C1cuVrhizxtHDZu2ctWIAprIIT8eHX48J9LDKZY4UMEoRjjx4cM4yxQ0Q0Ug/yjX5QmK3y5znZ4cmGuWtKnNd88d9SE8acW9unlwqzjFOE5TohKcpuP0YpAITYQ0ct2DNu1ZrWLFjlWtHDTItwtGWNa1zNmWJiyxZnOZkAKZhiE/H65+P3utI5sGLFSc8OfHhnOlOFLhYCD/JLfkgZjerRMSreJmec83ECGy5gmFgr2HhULAQcFBwUCQsDgOFgoeZAhNhDLLmwsWzNotZMGzla0w4ci3DkysVuRw4xtHDPIzyNsQApMDIT8gDX5ACcbHmlDFWmEg/yuX5WWeV6xxjjfUIbLGC4FfxMrawELBQohNhGNljZYmbZwtyMsmFa0ytGC1ziatVrJs4ZN2jbK0cOWwApkGoT8gw35Bh5ZpZKYJr5defbpnWEtGbRwMFCD/KgflLb5bxbPPPPja44VHKamMoXkba0ybOOEhhEKCOCXE5mCOKwhNhDTFmYMm7Bwtat8rRa0aM8a1y3ZM1uJw5YM27BhhzZGoAplHYP+Qub+QtmeG+CZnMziIrFxu+OY8e+fUIP8pF+UTmLhM3c5zF4iuEcsTjbjkIXizN0zaO+GOWKMhijIAj2M8U+HITYQ4bOWblyzYrW+Zy5WtMjXKtxYsjda3y5XLJmwa4mjHGAKZxyD/iw8/ixDvpvlMRx5c9cYkjnE8J4V00CE+vg+vVnatoxjjtfbKKUsUsjJlnlvpIXkLZmppjjQoYIUMEIlwejgjggAITYQwbssOFqyxrWLPCzWtMzlotcs8mZawxYc2bDhyYsOJkAKbR6E/F6l+L03Hhzwz2hizaNGiVK1x58+W86MmLJghPrMvrU7YnCtkolfDlvjx474U5SyQwQshPE2uMOXlveMU0YRhGMJxV09mVaUITYQ4ZZGuVjlcLXDFoyWtMWVqtc5Grla4yNmLFy0cssLXGAKgQEnhPxgOfjAbjxJ4ksOHDhvWVsGLFS0p305dOXTWMKYNWDVLICE+kU+kp1YNWymCkL1y6cufPhhO1MmS2RCsa4664Z04IXk7fwwa+WNCjghQkKCORBAgIUceJ0McEc4ITYRjcsnDPE2arcTZriWtMzjItwtWzhbjZsnDnGwaNsrVsAKYBeE/GdN+M5mMp2xsuPHhvOUMlt0MkMAhPr0Prq5Yo4oGPDfPhz69PBjlVoAheTN2ae9HChIZYZ8Lm0cVQAhNhGbCzZsWmNytzZs2Va0YN263CzaOVrbEzcuGLNyxaZGQApIC4L/AAbh/gAN9cmeJzMAg/1Gn6km+EcqxjKHw5TYKoMVnKBoOCE2EYnObCxbMMq3KyY4VrTJlcrcTTIxWuMOZywcucTLNmaACmAShPiLPiWcyFbWzZNGjZmtG9yG8Heng8JwFJUElMREVARMLTwcnBxMKIbQ2OYKDvYOBg4GBhYObqYeAg48ITYRlzMMmZjhbLcbDM3WtGjHKtxOMuJaxYuGzbJhaucTPCAKWQ2H4i7ifYxCYLAYZFoxJJVMpICH8Nq3hr9hkykkqiULiMnlcll4h8oX+AQOcw+CwmfweAwOciE2EOHDLIwytWC1g5YZlrTKwwrcLdoxWsczTK5YYnLlu5bA"/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4RHAOAgAQdBM4I1AEBELXXspc2dLdPtkcUo/4cp1kDCkgQRP//A0UoRigFAzgLZBkgMgkAgIADAXvCHkUzCQCAoAIB4cMeRTgIAP4DAAAAAAAR5ezAPwqFASmE/HHB+OOFXBPElOs6ziWwZsGSEJVvjy4cePHeKeiG4IbxKFeJQuegpqEioKAh4mRkZWZn6efo5GHRktTUFNLS0ZFQkIhUbCxsiIXnbiFh9DLDGEKCGEQIIECEhEdexRpQITYRhYuWblzhxLW7Zg2WtMzLMtcMMzlbhwsG7dvlzMHLfKAKZxeD/js2/jsz3fg+BnCqcnCqmuN7AIX4i0PiKzoqiiRz04HBz4nE3z21Q1YC4IbLmCYOAwTAoWAgSBgYGAg4WzjYKBiQITYQ0Z427DHjzLWGVy1WtMOVytcZGbVa2yuWjRqwc5mzFqAKjQEyg/4zAP4zHdV2csVeZswioLymYRrGoiLnOd2py4cmgIT8OwX4dVc05Tvhx5c+XbnzxUwaNmzdSBhw58uW+GUcGLFmyYIy0s+PPUCE81eFYvB84zRhGcJynJKMoRRhOERGEYCE4319lGGAITYRhxssmRw2ZLWbFhmWtGORstc48rBbmZM8blmzbM8LBuAKciKE/G4Z+Nw1r4NK0tk0aNmK0Y5c/BZcamLFbMpGd4P+HJr+HJt2rhMXnfO+7KsdmOWEZ3PPfHKF4+1ppbYY4Y4UMMMUcEMEQghglt1sEKkhNhGHG5Ys2bHKtbtXDda0wuGq1zkaZVrlsxY4mWXNiaMcwApODYP+OBj+OBGkXGttxYCD/hyw/hyji8ZvHhxzzzCGy5guBgL+Ji6WlQMBJCE2ENMLhy5xNmi1hmYNlrRs3YLXDnG4WtmeFoyyY82Ni2bgCkYJhPxwhfjhhpgxYNGKgIL+rNv6sx5m7WiHwlR4TJazB4GkQCE2EOGebK0Y4sq1qyZuFrRq3ZrcOXNjWuWOVljwsXOFqxZgCm8fg/45HP45EcxnUw48uapxVREJlmJqaIT8N334blYWxyw1x5568eGMpZM2bNixRhnjlw47gIXkLYo9DbHLBGQwQoYIYEMUseRzMCGwITYQyatGbJsxYLcOTDlWtGrPMtw42Dda3w5GjJyzy4nDfKAKRwmD/jsi/js9qJ7RXICD/h1K/h0hjnOefPmAh8uYLR+8wlBYuCE2EMsmLI1at2y1i1xslrRq2xrXGVuwWsGGRpmwsWLVvkZgCkAGhvH2l4/M5KcjpwCE/DfR+G8WuHTEh6xV0DnMaCE2EZGOTLmwtGi3GzyNVrRg5cLXLZy1WtHOHNizZnDJjlagCnceg/4+Bv4+BekdLjO97deGtYxVQzc4zGKAhfhrc+Gr26GSOGOunBsTffLFBZgshisJRJFfXj8Ghs0YVgIHAcHBwcCgUHAQcBAwSCgYIi8DwsBCyIAhNhGFy5xtWuNgtytGOVa0y4cS3FmxslrTJics2+Zs4atsgApJCoP+QuD+QuvSqVx8AIP+HEr+HDHEzGc+CIfCVBgcBptJgMDgEMAhNhGRuxbtGGVwtx5GLha0aMMi3DlcYlrBm0zMmrnKwc4coApMDIP+RZL+RYPucqjlOLCD/hsg/hslo3w5zuoAhs1YXgIO3mZmxh4CDiQhNhGPE2x5m7bCtcuMzFa0bMmy1ziYNVrJu2Z4XDJu1yt8oApdFYP+R6r+R3GCI63uc3c6rE4yg/4aiP4al9zaq1VaVdt748SGyNcwcDYy8LAwEBBQEFBQEjbwMDAyoCE2EOceTIybOWy1rlzNlrRixbLcLNqwW5sbdniZuc2JvicgCkkKg/48qP48rawm+HHAg/4kCP4j85tfPW/Bh8RVWDw2fz+AQeBQYCE2EMcONw1cucq3HlZYlrTHkxLXLJriWuG7LIycsMTnNhZACmcbg/498P4+A6xHIzwyisYpGbzPE4CD/iMa/iLvnOb43zc7lGuGuFUnrzeKhs4YfQOBYODgUDAQcAgIGAQECh6udgoWpCE2EYcWTC3bNnC3CycN1rRszyLcLhyzWtsbVm4cYcWJrhZgClMPhPx+ffj9PhkpmxUVjrx75oT8QgX4g69WqFk45a5767iGydbwsFXzMPCwcLexJLghNhDTGxYsm7ZutytcWVa0cMXK1y1ZM1uLJkaNMzTHiwtGwApICoP+Pyr+PxPOp4dLrICD/iJG/iJFRvNbSIfElTgEFn9DjKAy0CE2EZmbdpiaNHK1q1aOVrRk3ZLcLbMzW5GDdvmYNmrTDmZACmoYg/5CKv5CQeLPCOmuXDDO+Oec8ajlgIbw+3eH4mMkIacjJSOjoyEQcPHxsrE0MnPycyCF440ssWrnhlSwIUMafB5+CGDBACE2EZnLXG1YZsy3C3ZsVrTGyyLXLBs5W42uJllb5WuRw5bgCk0Mg/5BiP5BcbxxxwvhdcSD/iK+/iLp6doxFxuph8jXND5nC4bRYPAoLDQhNhGZtlZMG2NwtbOWjFa0w4sy1xkxsVrRtjxZmTFs0xMnIApLC4P+Q1D+Q1Hdc4w1x0CE/EXp+IsWMr1hvy14IIfJFxQOnxmcwdA4GCE2EYc2PK0a48a3E1atVrRjlcrXDjE2W5suFzmZsGjRgxYgCsECsQGE/AE1+AM9DBbBgxBKc5XsvZgw5MuqeLFqzcDJswYKSjSNoynDHXDnvhw5cOOtct8M5xnKEoQje973RStSUpzvlwzvExUxUUUjGAyr4cO3Hpz5cOHHO98OOsqUxaNm7RkxYsWKlJWsEqThBJSFEY3ve9YMWK2KQIP+Iej+IemLTMUODj066258nHhE8NzO5u4io1WohEzGZlcXNWJqSJE3N73njubi9XCLhMVWsRjGMcO/benHUFQgTEiSLJssmoUO04rFctawipzNyy6468+vcIPXmc852zKMYxqaTnc7TCaTUpXUkSrOM4zi0TExdTExMSiQIupIuJiYTBNTF4zUgIlMCakRMSIurqUTExITEolCYi4iQlvxfZW9YCE2EMGTRhhys8K1u5YNFrTJkyrcWNvhWtW7Zzjc5czhvkxA"/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4GHAOAgAQdBJYGvgYBELXXspc2dLdPtkcUo/4cp1kDCkgQRP//A0UoRigFAzgLZBkgMgkAgIADAXvCHkUzCQCAoAIB4cMeRTgIAP4DAAAAAAAR5ezAPwq9AqwBhPxaefi1zlHFHMwSxM2DJm2atmzRmxWwUlNeuWufDedY4Z3vjrhnNCMIxre9Z1ghCCcZ3jOJKEkazy443hC0smCEE5zjOWmV559O/j83h7dsb0hgjfPt01wbuFxupzupwtFLSrTDgx4suTDgZY3vWqFKYLUjBBZmhaFQg/4Bvv4BtcZxxq42Vus3GbSIxSqUIlF1czF0KmpmSUxCJtmduN7zd5iYrWMRiaiYhUU5d+UxKbi1RVVVRAtO5yzVxw79t6uroeFHThjUalc1MZjjPXPh+Dz6gIP4q9mOPPd5mZlMokiUSiQJqZgTCYSBNCYkIiJiJkkTEwmrhNXV1MJAiSJBEkSRKEwmJACYi4RdTNTEl35Ppzb2gCE2EOcuZvlcscy1njzMlrTDmxLXLVllWuceRjiyYcjbK3bgCugBZYX4sjPiyTmghwFdF8U8UsEMUKGMiRVXYDAYC7CWVYK6yqRDHhcHjcfi8Dibb544ooopEMstMsaBRQklqrYm3B4O2/B333143C4+1dhshktVns5ksMCD/gN+/gOxxifCjxMeFXbHDURE3m+eevPvz585Rw5dumtIm985zd3x3vrx49eNxiuHTp05VXJx4RLVwmrlaZRNRTldLIOPgRHksrzO6zFokCQi4TExMTE1dTEwmJTExMSiYmLoARKJRKJInO/gVlIhNhGTE1Ztm7BgtxtMrda0aYmS1zkxYlrJm1aNsbVtjyMWIArLAVGE/Bul+Deuq+RZmYMWbZm0ZsVpMuPXl06ceGqMIwVmihSWC2CCEZp1TnPLkyu/DHvx5aznKzJCmbAAhficg+JyGKK+amKOhHZEihTqUqKJNFFRBFNFRZRgMNhMJgLKpI7Z8DXXXfPbTPbfn9RqVWFnlgjikkoqkonpprCE8VcWOPi1xpwRhOEZTEYRhFCJCKMk4IRJyighBGSMYRIowijAhFXwbOE8ICE2EOWbBnlbtHK1tmZZVrTKzYLcLNtkWtGbNhhws8TXHmwg"/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A2HAOAgAQdBOQKtgcBELXXspc2dLdPtkcUo/4cp1kDCkgQRP//A0UoRigFAzgLZBkgMgkAgIADAXvCHkUzCQCAoAIB4cMeRTgIAP4DAAAAAAAR5ezAPx4KMoKAM0JQAAAAAAq2An+G4l7ij65Q0CbmhW1gDA0fTTU5HSUZCJONi42NjYmLjY2NiYmHi4mBgxBQUBAQMNBoGAQEHCQcfNTZZw0bEwcPBw8PHyMfGw8PAQERDR0hBRkREQ0hBRVVgPASpqCBgISFikFBQMFAwsDFkrKAhubC5umkX98r64VNQAnZ6AgYSBgIEhYCDgIEgIGCgYGBg4OFhYCFgoGCgUFAQKFgYWDgYVBVGC8FVNRFxkAgIGDg4VBoKCgoKEgYKFIeAg4JCIOIiUlJlVV21vhCjhISAg0DBwkTW1lag/G8SY5zzhcxtNpJiUZqU1IQTCEZxdXF1IESRLGaurq7q6FJhnGYgmJiZziJhvWMkxrN1eOc/CeuNeCAITYRhb4cLLG2wrcObFiWtGjBgtcuWeFa3b4sThzlx5muNmAKkQEwhvDJR4ZaYSBho6GhoCAhYOFhYmAiYqDiIKOhJKanqCunKKQgoWRm6OlnZmVjZOMjZCBiowCD/LHfloZrJBWo4YprMXm73ndZprGoqrlN4zw4zICEzcCmus8NUISIIwmRQiEYThEjCKLP24XhkCE2EMnLTDkbs8S1rizNFrTMwZrcLTIyWtcWPNhZscmbFhxACtcBXobxRAeKI+BjghYSLgYaLiIuAhYCDICAhownoyUmJqWkI5Bx8rLzcrMysfNxMXGycbDwsEhICKjIaIhIiKmoSiopqYkoBJytDU0d3SzcvAwUhLU1NbU01JRgg/zB35g+6Dt35cdc9cauJoBxiyIaiIXV1ldRMSmJm0VCr5WmJi5hGeF2JRes3PGD8zHg7zdYrDWa3OblJEoSi6uJKtERdWiwEWi6iU4uriasJgE79HyZ3XwMITYRkaN82JvibrWjTKzWtMrfEtwtnDdbjZ5WrVs5YMWrRgAKsAFEhuOG47Gos7ielIiSgpaGko6OnJSimpiUkIiOiIiCgIOHh4+TmZmXmY+Tj4+VkZOVlZWPj4VCRUVERUAhYmRkY2TjYWLqAIP9cp+uVa8Oss1nGdZxMTEKuomqqp4TUyubm2YlEQVMSmbvXHPHr7SD944+HMxMSXMrWRKJgulXEwmEokESTCLh4fvzbyghNhGLM4bM8uZwtbNMbha0aM8y1xjYMlrjI0Zt27hs5xs8QAqfATOF8Np4bU1eqxuCmgiihTxzyxoYqFUUUUMCGOAihgRo444IJ5mCh+xw7HEoVDqUdgUIiEMi0ajUekEai0ShkEgkGg0Cg0Dg0DgcTjcfk8hkshj8Zh8LgMAgsCmtCoabgITxFxYR596xnCEYRIkYAIiE5RlEjCMZ6erCbKAhNhDbIxyYcuVmtyNmmFa0Y4cS3Cwct1rlriasMLdg0zZGIAplGoP8Ih+ERiRjvdK5Y5axib3FsofxFMeIpmZzIWpMJBLJBGINCoDA4TCYPHYzJ5DLQITmZJRyqzrec5zhMnLP31ZQITYQyxt2+bDlxLWThrlWtMeFutwuMOVbkw5HDZpjyOXOZoAK7wGKAYP+I8b+I8uvF135Xh258gHDj4DEcIwE3Obze98ucwRLW6WRCGLnc3aFYauF3drxOIqcTM3MxMYiFTnhxm4ImkS7znO5isY5Y1UAg/4ALP4AOeXftms4vHPlx4A48IUwoTG4kmN8ufbvy58OLp17RHLGnCYi01MRa83mbmJiMBM2zExSolc7uefTr2zBFuPDi1M4uEzttdiD+LvN1n198ZtJMTCYmEokRdShKriYmJAAJhCalMTNXE0TAkJgAEwARIQQRKZnr8H2nzQhNhDhyzzMszhutZuMbBa0yY2i1w4zYVuNg4c4m+NqwbtcoArbAXmD/hvu/hvfzi7jeN64xc2yuNxnN5zM4nWK1URcXUxWK1FURKJvEk3FVrWNVUTdyipi7vfHw8dcrqMRUXN5uInURCPF1vMAg/4ErP4EublOs6zi+ni8LF1ENRU0Si6GGorVYwwi4lcpy45vd3mUk1ExERUIlNz3nfHOZu8TS4xNYjhjEcmrvYCD8LxIznOUylK5SklEkTExMSTV1dXV1MESJESiYmJiQAIlEoJiYlMJiYAi7+D9r8shNhDhk5ZYm2NstYsW2Ra0YYXC1wxYtVrVhiZY8rFqxyOWQAqUASyE/FQR+KgmVpYpxrhvjrVghiyUtKMpEI1vj07ct5yyW4mjgZiG8DT3gZngIaHhICJhYOFiYmPl52lpZ+VgYiQlqKuqKSMkIaIgoWFk42Vi6uZlYOFAhPL3g2MPAOGsZwnBFGExCBCEYwCMJz4vXhGAITYQ0Z4m+TJjYLcLZpiWtG7lstctWGNa4xYs2NjkYZmmbCAKqgE4hPxZ9fizpjfBhpVdhnC2LFbFaOTPPLDPWO2l6XyWtilgjPLhy3xxjTFupmxUhPwILfgPpopWM73x5defh4ccYZpcbRmxaJsGGUaZ8k5sM8OHLhz46znaGClIAIbIluWMXDoOAgyDIGBgYWNsYCBgqyUipCygoGAr5GHg4FAoEQBAwMPeoEAhNhGJgxc5mWZstxN8bda0w48i1xjcN1rHFhbM8LRy5bsnIApeEYT8X734v33CnkhGGGeeMcEsgIbwCceATlXQEtFREdCwE3CzsfPy4IbMGD4OAwHCwMHAwsPJ1KBgpgAhNhDnE4b5MuFqtzZWDda0zM263EyauVrbDhZM8jVgwYZHAApqGoX4yKvjJHwMUuGmw1mEmihlttvwcdMTEMRYhPwGUfgMZxaL5qzvhw4c+HHOsJSyNCtgheRNmh0tsMcsEMMEMKCNLLqUMFYhNhDBy2c4cWZmtc4XDNa0Y4my1zlbsluFuwytG7BhhyZHAAp6JoT8Z2n4ztcuWF8VsmTFaEb48d5xxUyZLSZdu/i79M89M2iD/gN+/gN/1nV8IuspTrGOWsRGb6t5RjXTNZuF5Q38MGprjlhhIYICAihhgjIIxHt44I8yITYRiZMcTJtmcrWuPKzWtGLZitcscOJbibOGjLGyy5WTlqAKiwKXAYP+Jhr+JjmNcr5HPkeFw5cuGsXPXjnNzK13fPW6KmZzd7lWMYqZZu7w1FRa2UTwVMWOfLny3qriZjeuPBdVdXdXWcFXEzG9b0cOPLc3kmsVRXNzkIP+H8r+H7e8114cWtmc3MzMRVIRcRExFd+3dN3NzN3Od3lnCqmLzcViNcscIgIhEVw69N648OfLny69N6zhz5ceHft37c+XHhz5c+XPlz5c+W9c+Xft3xITMTRw41uLg/iTx8PftVzcytKJIkRIQmExdXUgTBMJiExMIupmpTEokTESAmAAAAACJAJiU35/rxcWITYRlxtMrJi2arXDVu3WtGuJotc4cbdazcMMLPFia5mmHCAK1gFRhPxX3fivvar7Fo1x5c+fPhuhkzaNmrRgtOuWvBprwRxQlgva7TDGujgna1IlVSkoSjC9bznXNlyUwIX4Y/Phj9VxwSypYUclU1VVGAooRSxx1y4GPAw4emmSCjBUZKzDR2Tx304PB34nG4nC3wTUYTGZDEYqiqJHHLTLfHbHHKCE8qeB5u/hnEijAQjCCcIxjOcZ3rvjs2YsFs3Apr04azTjCKKcIJRhIThFGMb38BymwiE2EYnOFwzZ4ci1liws1rRg2cLXLZozWs2LDG3bt8LZizcACksLgv8AAB3+AAAHs3maQIT8L434XrY5MMpY457gh8iXeAxOYwmioGjYITYQwZNcOJjharWeFi3WtMTJktw5GbZa3atWmNzlxuMThoAKSQqE/GB1+MFmMKbmjNSE/CuZ+FgvVsxWYMaHvk3gMDn85g8BgMCAITYRhbN8OXEwcLWOLMxWtGWHKtwucLBbhZZszFm1YtWDfKAKXBCD/jEM/jD74Ty4xzud8K5dOACF+FLT4Uj8JZgIKoYabb8LhcPhQIbHlnAQNbDwsTAwsXcwMLCRoCE2EZXGZmzasGy3LjbtFrRzlYrXGNqzW5mGVo5yucmLE3ZgCmUWhPxmQfjNVlg4GLVkwSrPPh0zz2lktqCD/hdi/hdBxmON898+PO7qI5V244CGzhiGAhbmHhYOAg4CBgYFCxdqIMAhNhGZlkb5GzbEtZ4mTRa0atcS3E3bMlrFxmb48mJiwyMHIAqAASaF+NIr40n54JcdHhrKII56cHPTHJFVVNJDLbh8Ph7Y4IsljMZkAIP+Fy7+FxvdznpxTMxWuGuWOFTe85iUUzvr4fg9QIXmLhE1tccpCgRCBCjQwIYoUE+1jilxICE2EOXDhtlytsi3C5YOFrTHhyrcLRu1W4mjVsybNWORtjZACl4YhPwYCfgwdpSOS9t1sWTBghGuWufTPKCC/nJD+ckyOdm93reXPHJnQITjYsdZwnOM0YxjFhx8HDKPICE2EN2TnE1at8y3FmcsFrTKyzLcOJuzW5mGFhkZZMuFnkbACmQbhPwcafg5LlobMUqQhe+fXlx44RtgzUxRkIP+C2r+C2fjhNVVRFRFN45t8euecoTqUjfXjnWE4RkglGCefozg1CE2EMG7Zo1ZZWq1i0ZM1rRzjYrXLBviWucrRvibOHLDE4aACkgKg/4OTv4OZWq10vpYg/4LYv4LX+WuVcM45obAUOgaOtm4WBjQITYQzxNnLfDhwrWDRgwWtGLHMtwsGjBa0ZtmWHMzaOM2ZmAKWBOE/BaR+C1+Whm2YMVKQrPHprhig/4QEP4QC+eOtVMMVOJ3XOSF2lcUePtjlQleBxsEMGUAITYRhwtXGHG1ZrcbPFhWtGzBqtcYczFaycNHDlkxytGOViAKZR2E/BrV+DYe1MmLJgxSXvrz6cuOcbWxbGCCYIL+e0v57Lsy8ZFzZGvM3zXx3dCE8Ob5V4ums4oRQjJKspwrt6MKyCE2ENnGNk2Ztsq1szaN1rRi1aLXLPMyW5srJvjYZmWLI2ygCkwMg/4NUP4NXeWmIjvjuIP+D1z+D1+OEYxjOOMAhpKcgYKbj5Odg4OBsiE2EM8rRu2w5ca3Lhc5FrTHkbLcWVq2WtGDZrlysGbNozcgCqUBVIP+Jc7+JeuqrtnHBx5c+HHxmscsUnc3m7mc3e7sVUROW7q8MRgmbFIQu9swxg8Ag/4RsP4Rr4zvh16c8YzirrdbiUxerq6pTRRJFRiq1UYqZmc3a1xc3nLj02iddTwZg/iLwU+fxzuUokTEpESESAAhMTBJEouJiYugF36PoxbwACE2EN8TJy2YNGi1m5b41rRm0YLcOVk1W5cjhm3w5mzdpkxgCt8Bf4P+IeT+IdPMxzYzzi73e755zmEaYwiYmsYqtVy69OuJgpSLi7oxWMItM1WO3bpw1ib3nmlEzPHfHfPe1IVNcb3uZVWKwrxbvKSD/gq0/gq/NQ58omVpXE1MRRQmJq4Qvp18C4qMNMIRds5njG5mUwiVZhmEpqampiMm7ze5zMpmIuqiMY1jhpynEIP4i8vHfweOZsiZTEpiUSCYAmATFZqYupmAiUJRIAAAIkiYSiYmamLq6kLz8B5mfPAhNhDdrmaN2DhgtatXDVa0cMWi3E5bsFuZuyx4mrZtmyNmoArHAWaD/h7w/h7xxxjG6zjy9dZ5xmo1jGsRw3piYlN3dTUVikStvWw6XqMVFVMrnN5nMzDERK5zvMkRwiIiAIP+DdL+DePW2J5eL4nh9s4uJiYmIRGM+BOI1jhwqImM3vc7veXPWwTBEpiZlcWqZmbznd5lU6xisamEyIP2NRPj5m0xMpuLTEgCJiYJhNZxdZpMEwlFxEgAiYJrNXV0mEXGefwTK/HAITYQwxMszFnkyrW2LM0WtGDPEtwuXOFbiZsXLNq2YMnObMAKciKD/itC/itD5Nb4c64ztOlapCU1jhPCKmCF+DQj4NCYIrIbIakVMs+FZW/A4GWCSjAYTBYKi6CSOMCE8DKVz48tZzjMEYRIwinXT1ZThAAhNhGTC3ytHORitZNMzZa0xOXK1yya5VrnHkat8eZi2ZsmYApnIIP+Lfb+Lg3bfKuWuXBVt5yDtbF1aYP+DGb+DGGsVqIu2+OeM7iaxwdFYu+N84XkrfwwaemOGGGCGCOCEAhjwebRyTghNhDTJjbt27Zitbs8bBa0w4m63E0yNlrJviZt2TZszZMMYApoIIP+Lo7+Lo/hxi8ZxfJhhLN3N1GL8DjWwIP+DIb+DIfWNZi741zvJiuVcIM3zzx4+DxAhPGHLhHl56znEiIwAnXD2YoxITYQ3ZN8mPG2crWblg0WtM2Nqtc5mmRblZMm7nGxxNsLXCAKeCOD/jB4/jB3rFdp4F7z148efW5mK1w6cNco8K+E4IT8FC34KA2KGSmBCd5575c+HDBKmLBiwQle2eOW4IXkbcyxaueGGGEhgQwIISGAhgnnzN8UuNAhNhDdk4aOcLZotxNMORa0ZN2i3CzYsFuZwwzNGzVlmzM2oAphF4T8ZIH4yS5QwRzSojG+PHjy0x4qZMyD/gvE/gvJ7cuW8cZ55vnO7zFxEUCF4cyqHI4GWONChQwyy6GdBgwhNhDdzhxsmuTItY5HDha0yZMa3CwatVrhnkcZcOTNkZ42AAqQATmD/jMu/jM1jj2vlGIXd5TUz4GYmLvLlxpECZRERU1eOvDwcZiQg/4Lqv4LjY3runjnnfHaKxy5dMRFt83e7mK1XDUUuZzbOt9t8OPLmITyN25y5u2tUYiKMowIRgCMIooCEYIxRrXDwdqMuoAhNhGZpib4m+ZstysMTha0bsci1y1YNluTGyasm+RwzzY8gApbFIP+Nbz+Na++mfA44zO7ztx6OGCD/gtS/gtDnWcc66ut5413qdUAheHNTJDXTXLLDHDDDXqyPCghNhGFnhzNsbnCtzYm7Za0btXK3C0c5VrDNmYM3GFzmasmwApvH4T8bwn43d8OttwXxYs2TRgSvfLraYRliZMEAIP+CmT+Clems8LieOeN8bMcnhVia47678GF4kzcEGZrtTwRwiGCGBBDAjj2MEMOHCE2EM2+LE1aN2K3I2zZVrRgxbrXLVpjWt8WJg4xNszJmzYgClIOhPxw0fjhphmrsjJlZ8eMhfgjw+CRm7JYTEVSUSq664bI13AwFfHwcLC4DQcDPiE2EZWGNq2y4Wq3C4wtFrRhmaLcLhwwWuGGbMycM2zBszzACnUchfj5a+PodNFiqsZVgJI6a8Lh8DgaZYoMFZiMBgIghfglm+CT2aqG6eW+vA34HB34O2eCibAYrBY66qSF4ozsMObrnjgjhgjijghIUdejQwRgITYRhY48rjExyLWbZs0WtGLhgtcY8LFa2bMXLRi0bOMuRuAKXhGE/IAl+P++GKuTDbLHHjnjwXgAhfgmU+CZ/BYCzBQzTy03z4O/D0iGxZRwMBSyMHBwsHBydnBQsFEgITYRmYYXLbExYrWOTNmWtGjRmtcMGmRa3csGjXLly5MrXEAKUgyF+QcT5B75Z6oasJRhpsAAhPwUQfgoD0QyTjXLh05Qh8OU+BwCdweGz+BwGAxsITYQ4xOWmHDjaLWmNw0WtMzbMtcsMrdbhZOMWTIwY42bBwAKaxqF+Q/L5EL7aI8dgsNgrIopa68DXbHDNBhsFhLAhPwTgfgmjYI5Ip3x5cuvLrvWNM1smjNQheWuC42tpglghEJDBDHgc+hRgCE2EOXDJu1b5sS1hiy5FrRu2aLXDJlkWsWDJticMMOVzhYgCmgahPyKafkVVpg3NVKK3y5dM7whghwKYrYAg/4KMP4KI8NRBfHe+fPnxzxxfLhw12CF5Q4FhaeeVDBHBDHFCjgntz6GCEAhNhGNsxzM2zNgtZsGWNa0b4mC1y5b5lrRozcsHDJnlxtcgApwHYT8jNn5Ge5R1TzSpaCc8ePHjvecJZJbJZCE/BQl+Cf9PFfBOca3y48uHDeEMGDBwJaIUmCF5a4RgamWWGOKOCGGCGCFBHDDTqYEOHAhNhDBq4Ys2zRktytmTZa0Z5cS3DmxNFrPE1yYmDfEyYYm4ApsG4T8kQn5IhdsMuSuTFmzQwQTw4cOPHphe0sAg/4JqP4Jqa5OkaXPPfHnz553OL6Y6Y4AheXuD45NTPTBGQwQwwoYY4cjkUMEYCE2EY8LXCzbZcK1u3ZMlrRw5xrXGXJiWtm+JixYsWLPLjcgCnMehfkVM+RWOG2KuyHCVYarBQRSz4G/B20zxQ4DAVYSwIT8GyH4Nj9GbJDJWl8OfHlx48OPLOcJYqaNTJaE8HTOThhlViiQnKacLz4PLlGG4CE2ENs2NkwZ48S3C0xM1rTDhxrcLlk5WsMzlzjbt8WXKzygCnEchvI9t5H3YWDjIOekpyWmICCh4uXoZmZjYuBgY6MnE8CE/BvB+DdvFbJHAmz48eHLlvhjBamqWRKF4gy8bH4OWVGghQxRiGGvO1wwZkAhNhGNs4y5mzVotyOMrJa0xNG61xhcsVrTDmasnGLMzw5moApxHYT8lZn5K7ZRxW4WLVakI49d9eXDlnGWK2bdioCE/BtV+DZu0sk7TjPLhw48eXHHDJgwaqYMEJCF4s0qDJ3zywwwwQo4oQlhv0MMEuHAITYQ3Y5XLLDixLWLjC1WtMTlitw5WLdazbsMTJowZNszVgAKqgEth/Jpd5NN4bAYDAoJDohEbBE4FBoXD4nKYdD5/DoBApRN5tCYhCoBAEFgcNgsEm82pNIm82CH8GaHgzdhEDiEFh0Vl0vpEfgBAIHKaNR5pJYHB4HD4dPYVCYHAUEg0yodCjcaIZDQheKNGjxdtMaOOCGGCOCCCBAhRwxwwRwQIIICPY0pdWAhNhDRmzxN8jnMtYZMeFa0yYmS1zjxuFrnGyxMsznDmytnIArgAWGF8nt5QnAXVTRRwVx01x4XB43C3wzzSXY7AZrQ6ACCGKGORFEEsoGez++weGqsikhhttwNtd9NNdMKiGaZDHXPXXLDPVJVUIX4IAvggFvlipkjojqluwtkMEMMEEkMEMQAz2f2WFqkoggSzz15vVasMTiMnhoqoIoopUccMMMqmWfB0202wQ0XVYK7BXTRQyygg/iDy8X5uUTK5uZurRKFwIkBEomJBEoTFiJlESiamJhMTMJiSs7+C7X64CE2EN2GLG5ZtGq1o4xMlrRy0xrcOPIxW5WTdqwaMGbRk1wg"/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UfHAOAgAQdBIoKjAcBELXXspc2dLdPtkcUo/4cp1kDCkgQRP//A0UoRigFAzgLZBkgMgkAgIADAXvCHkUzCQCAoAIB4cMeRTgIAP4DAAAAAAAR5ezAPx4GGoKAAABKCokBKYP+Mtj+MuG9Z4eARN5vKp8SeGhx454zNY1qvEzrOIbpAukRh4iDjoiQjI6KhICDhY+Xm4ulmZWDgYiKmqKeoo6MgoGDlY2Zl52NhePtfC1c8MaGGAQiGGBEhgghghhhhjr1JDaAITYQyxOcLLNiZrcTXM4WtMrdstcuWmVa5ct2GHM3auW2XGAK8gFpg/42YP42b/Dc9Ry7du3DDd8+d8TFaxwzw68vBrjMZ7c+3fxOcWzJiopVptMViMRSdzcbpWESzfPfPeZa5a5dtV4G+W+AhPolPohc2auKs8OXPnrnjO2DZHRkpKc68GnHlxaVaMPGnxs+yJOuHBhy0nKVIYIQTrW963nCWBilgQx3Y8M4wwWwZLZMEUb3nrnnrtmAhPRHjmG/pxrGM4ThGEYECMJxw4csKw4GLBmxQtDfecYpownCMEYQjCIREYQEAIwnKIhEhFOefuzlXGAhNhDDNhZM27RgtyOMuJa0yYWq3E2YN1rRi2ytHOJi3w5mwAppGIbx3DeO5mFjYSGjJCUkIiEgY+Xm52bn42jg4eAAhPmxPmy+JfVCSs6o4JWpalLzvMCG0dj1H28DAwcCQIQMDD3sLAQsmCE2EY2jBuzZtmC1tiYsFrTDlaLXGVo1WtMbPFmbsmOXI0YACmASh/GZ94zm4ZKI1Np1PppKo5AoLHY7MZfLwIT7Or7MXXl5Ncd7zWwQlNOGzBguBWc3AQsBAoOJwDBwMDHgITYRhZOXOVu2ZrXOLJiWtGbBotw42DZbhyYXGRkxzM8mVmAKvQFGhvHMZ45e4CLR8JHwEbFxsnLz8/PxcTAxEhOT1JMTElKRUVHREpLT1NPTklHI+VmZ2bmZWRlYudl6WZl4uFgYKOkpKEiotBwIg/4BQP4BW4zy68M6VNVVVWKxGscsYqmMzvO748ePPjvjz47tMVwxwjUVSJxfDNTAg/hS6z5u88ZtcXECJiUhBNXEhE1ZMTFxBMRJM9fgebaAITYRkZMczfDkxrWrXJiWtMbRqtw42LRa4xM8WFliyNW+FgAKogExh/G9l43j4CgkJgEThchj8llsjjMNgUKjUgmk0nEwlUikEUikEgsLh8Xisbk8hmMxlsZiMAgsYi0omQCE/Ap9+BVvTNhtPFDVTdbJmxUpJFeeO+fPlz6dOXLOtqW0ZNWbBigkhOxghh4c4xrCcKkYRgIwIhFGBGCMJ38AxnGoITYQ3bY2WRliarcrZsxWtGzdmtcsG+Va2a5GubI5ctmOViAKnwEth/G6N43H4XE4/H4zI4fF4XC4BAIVEotGJVMJtOJhLpRGoVCYrHZDJZbL5fL5vLZLD4XDIlIpkIT8D4X4H58DAwRzQyUwWwYKQjHDjy58enHhrjjedcMoSwZtGy2bEISGrZophy563nOMYTghGEYRIkIwnCcIwnPvzq4IITYQwzNMTBmxxrcjRmxWtGzLMtcNGTJawaOGbhnha4WzZgAKygFNhvHuF49yYWLgYCThZWXl5+ZlY+DgYqKjIqKgoCAhIiMlJKYopyinqKkpKCmoJiQiIKDh5Gbj5eXk5WRk5GZk4+RmZeboZ2dn5uXi5OEh4hBAg/4LBP4LF6m+F8Gr1ERE0xFY1CJueMWuZzNzNxE1a87nec53mZzExVVqOk9MVwuD9jwJjxevG7Ji6uJi4SRdXBE1cEzAESExMJpNXF1u9+P5My+BgCE2EZnGJk1xtcq1qxbNlrRhibrcLNlkWsWDNi0ZZnGHM1ZgCu0BfYT8XgX4vAY0qZb304duXTXDGNUpShaWS2TJTBRaEZzjFBakKSQRnKFsWLFipCF66b1jSmzNu1bNGLRTBaCV8OfXr16deHHhnWtbzrOFZIIzvjw3jOjBbECD/g0s/g034ceG9ZazVxaYTq6UCUyuJmoQphMRE1U6rpw4VGrvfXPWee95mYitImc3xuLpiITOd53d0jFF3moxqu2KiYP0PEzjxbvbLKUxcSJgAACYAESIurgi6upAmJiYJq4JiYCJImJiQmE3192ZUCE2ENWrDDhaYsy3NkasVrTDhYLcTXIzWs2jVu2Z5sWVw3wgCmwahvEvh4mJ4GKg5qSloyKQMXKy8vIw8HCSEtOTEtIAg/1F36gvjPPE3iaxFVEr5z5O/D3xheJM3HBm8HDLBDBDBDAEuXxccMGQITYRjYMmbJwzxLWzFs2WtMzNitcMGzVa0a4nGHNkZs3DhiAKSQqD/idy/ieLzyjXaOFgg/1iX6u+YunPPUCHwZP4DAaHPYXA4HGwITYQ1YZnOLNjZrcbluyWtGeTGtwtM2RbkbNWWFq1wtWLjCAKPgaD/ica/icxjXIAhPppvp08mbIAhriTo4GthSE2EOWuZuwYuWy3NhyMVrRqxyLXLbIzWt8zNvmaY8eJi5zACn0ehPxRFfihXlDTLg5ceWpTFkySwQjKsNNcNctQhumE6X+FgoGOgoqEgoCCg4OBh4ODgYODQ8ArsNouEIewYbukBkMPgsHX66wOAIDAIDAIDAIGgcLo13gMAQkhNhDfG2a42TBstx43LFa0zZcK1zmYs1ubIxcMsjZs0w5MQApGCIfxSteKSWAwit0SERGD/U+fqharlPLqh9Va5nMFiEAk0QAhNhDFk2cNsOXGtYN8rda0y42y3Dly41uJzjYtmubHiyMmoAp8HIfxVQeKnmCoJCYRA4HBZpW4TD4PAYFCJrYIVFIZAIVBINDghfVKeqRnjjrgjjlhgonzF1FF0EN2Ntjwd+DAhoC+gIVUxMHBoSAQUfBIKLgIOBgr+DhYC+AhNhDnMwYNm2XMtyM2bJa0xOMK3C3xsluZo3YN2LBmzY5GQArCAVmD/jQM/jQJqcuPHrx68byxrWsYxFShEanlitQi7u1xOHCNY4cvA7cOWK3vwe/PwZ2k3x34PXv14zh4lctUg/4bLv4bQacfG8HhdJEqVq9VUTEMVWK00m85vO5lSpjnz69+vHd1rXLGMRc747vKI4cOVdmLgIP2vCqfN55zN2TExMSmExMAq6uEkXESiUSJSiJhV1MwmExMSm+/wCmOgCE2EY2ORi1YNmS1swx4VrRu0xLXOXIzWtG+TCyZscrJu1xACtMBZIT8Xwn4vecuXXXPfLO+GuXPw9Om9cGLRxuFwtGqWKkpRQRhOcZxjKFMlrYsGDFbBmwas2bNmyWoneuXHhx48eO+fDlw5b1nOk5QlWOOuXPjg/4amv4aq1Z5Xi9SRFUxeJZubm4mojGFYpiqxGC53e+e85TTWItd8d5mUVEJZzdzamorU4sAg/hbjq/T45uZzVouJq4TQiRIJgRdJTVxKpBMSRKJgAiYupiQnPv9ZdwhNhDbIwyOWOVgtYM2bZa0c4sK3DicMFrNnmaZWzZoza4WwArOAWSE/Ccx+E6eccV5Vy6dvB4OnPWltWrRihSkoYLYt2rRktJPDnx47zKQpC0JQlCFpYKaNWTRigvl05cues4znW+HHhvNOUpUXwz358tQgv6rs/quve55iMkRb5VlzxznOZzKktRZe7u+d2pJIda22ru+bu7c1yMspZyfJ49fB8CD+JPFjj5+9rLAhFwmJuIuImC9Wi6mLgCJAiUTEwmLxcXU1Ii4LhnfwOzFACE2ENHLRm3YYW61wwYsVrRk2zLcOZphWuWuVs0b4WzHJhbgCqsBRoT8ZvX4ze8eK9sscenPpw5ZsltmjRu0YsFIRre94xhBSkMWDNm0aMVI48+/i8Hh79eGcbUxYpZrxx5Qg/4egP4egfF8TjwKusxnF8GK4KhMIiKpbjvjz6895nEarFVM5vOZvZqeTGiD9TUeLzuZUqYku5lBVxdXEgFXF1KYCLq6kmefwDNvMCE2EN8OHNlx4mS1swcuFrRgwbLXDfIzWuWGNpkyZMbdrlbgCtMBX4X4uoPi6bvwcOPnxuDw9+BnhjhggSzyzWYDDY7KZrJZTBYaaqaSFAhhntpppngkmwGAwV00UtdOBwNtssEKKBLDLHDLCQzy234XD4e3CyxxVIP+Hdb+HeuHK+V8IqcXFrIqMaqIZXdypyjGKiM2zdzed53ed2mV3EyiYVM5uZTiNcOXSqpog/a7Y8e+O7vMZiREzExMTE1MJEpRMSiauEiYFSIlMAiQJgZ8P2ZzHoAhNhDNi2aucLNwtxsceZa0cZGC3Dmx5VrnJiZtcuXHhZt2gAqiATOE/AGl+AOPFSlEa3w3yywwx0xryhkzcLjcTVwIYJ4dOvTpz3vnvnw45YaWzIbw5HeHKuAlYODgEJGQ0ZCR0DJQUxCTUlLRkJCw8bKz87Py8rLyczHycbCwkRJTFBNUUhDQUCCE4WiceLWM5UlKhKKd4xRiiIwEURGCd/AaM84hNhDnI5xMGjjMtzYsbNa0yMWS1wzyN1uPHizZnGZi2yssQAqKASSG8AkXgFRj4+FiYSHkIyclKaUmpCOhkDHx8TGyMfPzNDK0sbFwkxOAhvBox4NLY6CkoKUhpSAiEHDwsnJysjLy8nIx8ihJCeppqmmJCEgwhOxglHi4Yo1jOMIxEYRhOCcJsvdlWUAhNhDJw4aN8OVutcN22Na0atsa1y0zZluNq4xM8zLJjbsmoAqrATeH8dt3jt9h8FhcThsdjMlkMdjcTQGLRiWSyZTCZSyYS6WSKSSCORSIQaAQ2LyGVzWf0Ghz2ZymQxOHwSAwKEQSJIT8T7H4n5apYbTxM0sWLNbEtCU44a3w4cefHny4dd8N5QpLBgtglaOhaVswhId6EObGNakUIxlNFCIERAAmIr8XizhPwkAhNhDFwzZYW2bCtbZm7la0bZmq3Fjc5FuFy1cZXLPI3ZtcYAqUASeH8dGnjqvlsnl8jg8Eikel0yo08nUum0olkci0IgENjcnmc1n83o8zlsbjcEgkUlCF+JBj4kL8FNZRdRZRNNJPDbhcHg8Lh8LhcDTDFNJdhMBgrpkc8ICE8ac2O/jzrCMIoVhGEUIkRGEZTpp7qsuQITYQ1b4mbBszYrcbZszWtMeZgtctXDBa0YtGTTJkzMnGPIAKahiG8enHj0rioSWgpSEgIOHj5uln6GjmZmJi4OEjgIX4rkviuFqYy7EVYaahBHLHTVOxOPyOFIXjTSr83PGlI4ICCPB62EwAITYQyc5s2XGyYLceRwwWtGOPItxYXDBa2ZtGbVk1aNmOLEAKYxGH4PzhJ4jF4XAYVFpBKJJLI1MoVBIShvFSt4qL5akmKaYlICJjZeZmZuZkwIbG1fAwNLGw8BDwcLD3cBCwMsAhNhDZsxxMm+JwtxtWeNa0bsHK3E4b4lrZlixNcTPE5ytWIA=="/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593</TotalTime>
  <Words>1371</Words>
  <Application>Microsoft Office PowerPoint</Application>
  <PresentationFormat>On-screen Show (4:3)</PresentationFormat>
  <Paragraphs>480</Paragraphs>
  <Slides>30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Dark 3410</vt:lpstr>
      <vt:lpstr>Assemblers, Linkers, and Loaders</vt:lpstr>
      <vt:lpstr>Add 1 to 100</vt:lpstr>
      <vt:lpstr>Globals and Locals</vt:lpstr>
      <vt:lpstr>Slide 4</vt:lpstr>
      <vt:lpstr>Pointer Errors</vt:lpstr>
      <vt:lpstr>Big Picture</vt:lpstr>
      <vt:lpstr>Big Picture</vt:lpstr>
      <vt:lpstr>Slide 8</vt:lpstr>
      <vt:lpstr>Object file</vt:lpstr>
      <vt:lpstr>Symbols and References</vt:lpstr>
      <vt:lpstr>Example</vt:lpstr>
      <vt:lpstr>Objdump disassembly</vt:lpstr>
      <vt:lpstr>Objdump symbols</vt:lpstr>
      <vt:lpstr>Separate Compilation</vt:lpstr>
      <vt:lpstr>Slide 15</vt:lpstr>
      <vt:lpstr>Linkers</vt:lpstr>
      <vt:lpstr>Linker Example </vt:lpstr>
      <vt:lpstr>Object file</vt:lpstr>
      <vt:lpstr>File Formats</vt:lpstr>
      <vt:lpstr>Slide 20</vt:lpstr>
      <vt:lpstr>Loaders</vt:lpstr>
      <vt:lpstr>Static Libraries</vt:lpstr>
      <vt:lpstr>Shared Libraries</vt:lpstr>
      <vt:lpstr>Direct Function Calls</vt:lpstr>
      <vt:lpstr>Indirect  Function Calls</vt:lpstr>
      <vt:lpstr>Indirect  Function Calls</vt:lpstr>
      <vt:lpstr>Dynamic  Linking</vt:lpstr>
      <vt:lpstr>Dynamic  Linking</vt:lpstr>
      <vt:lpstr>Dynamic Shared Objects</vt:lpstr>
      <vt:lpstr>Static and Dynamic Linking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</dc:title>
  <dc:creator>Kevin Walsh</dc:creator>
  <cp:lastModifiedBy>Kevin Walsh</cp:lastModifiedBy>
  <cp:revision>127</cp:revision>
  <dcterms:created xsi:type="dcterms:W3CDTF">2010-02-19T22:50:05Z</dcterms:created>
  <dcterms:modified xsi:type="dcterms:W3CDTF">2010-04-02T02:06:53Z</dcterms:modified>
</cp:coreProperties>
</file>