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77361" autoAdjust="0"/>
  </p:normalViewPr>
  <p:slideViewPr>
    <p:cSldViewPr>
      <p:cViewPr varScale="1">
        <p:scale>
          <a:sx n="74" d="100"/>
          <a:sy n="74" d="100"/>
        </p:scale>
        <p:origin x="-5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EB97F-346C-4986-9AF1-E2467A6E7C35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7BDA2-CA29-4C42-99D2-ABCD21F456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0" tIns="45715" rIns="91430" bIns="4571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Elegant/simple;</a:t>
            </a:r>
            <a:r>
              <a:rPr lang="en-US" baseline="0" dirty="0" smtClean="0"/>
              <a:t> dependent on memory performance; small instructions (no </a:t>
            </a:r>
            <a:r>
              <a:rPr lang="en-US" baseline="0" dirty="0" err="1" smtClean="0"/>
              <a:t>args</a:t>
            </a:r>
            <a:r>
              <a:rPr lang="en-US" baseline="0" dirty="0" smtClean="0"/>
              <a:t>!) / compact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EAX on x86 = “accumulator”; Historically useful, small instructions (1 </a:t>
            </a:r>
            <a:r>
              <a:rPr lang="en-US" dirty="0" err="1" smtClean="0"/>
              <a:t>arg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larger instructions (3 </a:t>
            </a:r>
            <a:r>
              <a:rPr lang="en-US" dirty="0" err="1" smtClean="0"/>
              <a:t>args</a:t>
            </a:r>
            <a:r>
              <a:rPr lang="en-US" dirty="0" smtClean="0"/>
              <a:t>); more instructions (load,</a:t>
            </a:r>
            <a:r>
              <a:rPr lang="en-US" baseline="0" dirty="0" smtClean="0"/>
              <a:t> compute, store)</a:t>
            </a:r>
            <a:r>
              <a:rPr lang="en-US" dirty="0" smtClean="0"/>
              <a:t>; maybe higher</a:t>
            </a:r>
            <a:r>
              <a:rPr lang="en-US" baseline="0" dirty="0" smtClean="0"/>
              <a:t> clock rate (simpler instructions)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</a:t>
            </a:r>
            <a:r>
              <a:rPr lang="en-US" baseline="0" dirty="0" smtClean="0"/>
              <a:t> PDP-8 has about 8 </a:t>
            </a:r>
            <a:r>
              <a:rPr lang="en-US" baseline="0" dirty="0" err="1" smtClean="0"/>
              <a:t>insructions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7BDA2-CA29-4C42-99D2-ABCD21F456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65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0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66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5293" y="4343703"/>
            <a:ext cx="5024438" cy="411086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0406" tIns="45204" rIns="90406" bIns="45204" anchor="ctr"/>
          <a:lstStyle/>
          <a:p>
            <a:r>
              <a:rPr lang="en-US" baseline="0" dirty="0" smtClean="0"/>
              <a:t>RISC:</a:t>
            </a:r>
          </a:p>
          <a:p>
            <a:r>
              <a:rPr lang="en-US" baseline="0" dirty="0" smtClean="0"/>
              <a:t>regularity means no </a:t>
            </a:r>
            <a:r>
              <a:rPr lang="en-US" baseline="0" dirty="0" err="1" smtClean="0"/>
              <a:t>mem</a:t>
            </a:r>
            <a:r>
              <a:rPr lang="en-US" baseline="0" dirty="0" smtClean="0"/>
              <a:t>-to-</a:t>
            </a:r>
            <a:r>
              <a:rPr lang="en-US" baseline="0" dirty="0" err="1" smtClean="0"/>
              <a:t>mem</a:t>
            </a:r>
            <a:r>
              <a:rPr lang="en-US" baseline="0" dirty="0" smtClean="0"/>
              <a:t>, few addressing modes… thus load-store</a:t>
            </a:r>
          </a:p>
          <a:p>
            <a:r>
              <a:rPr lang="en-US" dirty="0" smtClean="0"/>
              <a:t>regularity</a:t>
            </a:r>
            <a:r>
              <a:rPr lang="en-US" baseline="0" dirty="0" smtClean="0"/>
              <a:t> means uniform instruction size… </a:t>
            </a:r>
            <a:r>
              <a:rPr lang="en-US" baseline="0" dirty="0" err="1" smtClean="0"/>
              <a:t>sizeof</a:t>
            </a:r>
            <a:r>
              <a:rPr lang="en-US" baseline="0" dirty="0" smtClean="0"/>
              <a:t>(common) = </a:t>
            </a:r>
            <a:r>
              <a:rPr lang="en-US" baseline="0" dirty="0" err="1" smtClean="0"/>
              <a:t>sizeof</a:t>
            </a:r>
            <a:r>
              <a:rPr lang="en-US" baseline="0" dirty="0" smtClean="0"/>
              <a:t>(rare)</a:t>
            </a:r>
          </a:p>
          <a:p>
            <a:r>
              <a:rPr lang="en-US" baseline="0" dirty="0" smtClean="0"/>
              <a:t>lean means fewer, more general instructions… thus bigger programs, more instructions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common</a:t>
            </a:r>
            <a:r>
              <a:rPr lang="en-US" baseline="0" dirty="0" smtClean="0"/>
              <a:t> case means measurement</a:t>
            </a:r>
            <a:endParaRPr lang="en-US" dirty="0" smtClean="0"/>
          </a:p>
          <a:p>
            <a:r>
              <a:rPr lang="en-US" dirty="0" smtClean="0"/>
              <a:t>CISC: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Compilers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can be smart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Transistors are plentiful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Legacy</a:t>
            </a: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 is important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lang="en-US" sz="1200" baseline="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Code</a:t>
            </a:r>
            <a:r>
              <a:rPr lang="en-US" sz="12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 size counts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Micro-code!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  <a:sym typeface="Wingdings" pitchFamily="2" charset="2"/>
            </a:endParaRPr>
          </a:p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 smtClean="0"/>
              <a:t>Lec</a:t>
            </a:r>
            <a:r>
              <a:rPr lang="en-US" dirty="0" smtClean="0"/>
              <a:t> 0: Topic</a:t>
            </a:r>
            <a:endParaRPr lang="en-US" dirty="0"/>
          </a:p>
        </p:txBody>
      </p:sp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371600" y="3884474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Kevin Walsh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CS 3410, Spring 2010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Computer Science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Cornell University</a:t>
            </a:r>
            <a:endParaRPr lang="en-US" sz="2700" dirty="0">
              <a:solidFill>
                <a:srgbClr val="898989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8600" y="6096000"/>
            <a:ext cx="3886200" cy="381000"/>
          </a:xfrm>
        </p:spPr>
        <p:txBody>
          <a:bodyPr>
            <a:normAutofit/>
          </a:bodyPr>
          <a:lstStyle>
            <a:lvl1pPr algn="r">
              <a:defRPr lang="en-US" sz="1800" dirty="0">
                <a:solidFill>
                  <a:srgbClr val="FFFF66"/>
                </a:solidFill>
              </a:defRPr>
            </a:lvl1pPr>
          </a:lstStyle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dirty="0" smtClean="0">
                <a:solidFill>
                  <a:srgbClr val="FFFF66"/>
                </a:solidFill>
                <a:latin typeface="+mn-lt"/>
              </a:rPr>
              <a:t>See: P&amp;H Appendix C.0, C.1,</a:t>
            </a:r>
            <a:r>
              <a:rPr lang="en-US" baseline="0" dirty="0" smtClean="0">
                <a:solidFill>
                  <a:srgbClr val="FFFF66"/>
                </a:solidFill>
                <a:latin typeface="+mn-lt"/>
              </a:rPr>
              <a:t> C.2</a:t>
            </a:r>
            <a:endParaRPr lang="en-US" dirty="0">
              <a:solidFill>
                <a:srgbClr val="FFFF66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5F78-435A-4829-8E7A-9B59570B32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42719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914400"/>
            <a:ext cx="4268788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343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14400"/>
            <a:ext cx="4346575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203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0"/>
            <a:ext cx="3236913" cy="504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38800" y="0"/>
            <a:ext cx="35052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8686800" cy="617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13B0D3B-7497-45A6-80D3-87F23FDEE38C}" type="datetimeFigureOut">
              <a:rPr lang="en-US" smtClean="0"/>
              <a:pPr/>
              <a:t>3/9/2010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E5B5F78-435A-4829-8E7A-9B59570B32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900" kern="1200">
          <a:solidFill>
            <a:schemeClr val="bg1"/>
          </a:solidFill>
          <a:latin typeface="Calibri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None/>
        <a:defRPr sz="32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1pPr>
      <a:lvl2pPr marL="458788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2pPr>
      <a:lvl3pPr marL="917575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3pPr>
      <a:lvl4pPr marL="13747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4pPr>
      <a:lvl5pPr marL="18319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RISC &amp; CISC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RISC </a:t>
            </a:r>
            <a:r>
              <a:rPr lang="en-US" dirty="0" err="1" smtClean="0"/>
              <a:t>vs</a:t>
            </a:r>
            <a:r>
              <a:rPr lang="en-US" dirty="0" smtClean="0"/>
              <a:t> CISC</a:t>
            </a:r>
            <a:endParaRPr lang="en-US" dirty="0"/>
          </a:p>
        </p:txBody>
      </p:sp>
      <p:sp>
        <p:nvSpPr>
          <p:cNvPr id="224563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4343400" cy="6172200"/>
          </a:xfrm>
          <a:ln/>
        </p:spPr>
        <p:txBody>
          <a:bodyPr lIns="0" tIns="0" rIns="0" bIns="0">
            <a:noAutofit/>
          </a:bodyPr>
          <a:lstStyle/>
          <a:p>
            <a:pPr marL="339725" indent="-339725" defTabSz="457200">
              <a:lnSpc>
                <a:spcPct val="92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dirty="0" smtClean="0">
                <a:solidFill>
                  <a:schemeClr val="accent1"/>
                </a:solidFill>
              </a:rPr>
              <a:t>RISC Philosophy</a:t>
            </a:r>
            <a:endParaRPr lang="en-US" dirty="0" smtClean="0"/>
          </a:p>
          <a:p>
            <a:r>
              <a:rPr lang="en-US" dirty="0" smtClean="0"/>
              <a:t>Regularity </a:t>
            </a:r>
            <a:r>
              <a:rPr lang="en-US" dirty="0" smtClean="0">
                <a:sym typeface="Wingdings" pitchFamily="2" charset="2"/>
              </a:rPr>
              <a:t>&amp; simplicity</a:t>
            </a:r>
            <a:endParaRPr lang="en-US" dirty="0" smtClean="0"/>
          </a:p>
          <a:p>
            <a:r>
              <a:rPr lang="en-US" dirty="0" smtClean="0"/>
              <a:t>Leaner means </a:t>
            </a:r>
            <a:r>
              <a:rPr lang="en-US" dirty="0" smtClean="0">
                <a:sym typeface="Wingdings" pitchFamily="2" charset="2"/>
              </a:rPr>
              <a:t>faster</a:t>
            </a:r>
          </a:p>
          <a:p>
            <a:r>
              <a:rPr lang="en-US" dirty="0" smtClean="0">
                <a:sym typeface="Wingdings" pitchFamily="2" charset="2"/>
              </a:rPr>
              <a:t>Optimize the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common case</a:t>
            </a:r>
          </a:p>
        </p:txBody>
      </p:sp>
      <p:sp>
        <p:nvSpPr>
          <p:cNvPr id="5" name="Rectangle 3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4800600" y="304800"/>
            <a:ext cx="4114800" cy="6172200"/>
          </a:xfrm>
          <a:prstGeom prst="rect">
            <a:avLst/>
          </a:prstGeom>
          <a:ln/>
        </p:spPr>
        <p:txBody>
          <a:bodyPr vert="horz" lIns="0" tIns="0" rIns="0" bIns="0" rtlCol="0">
            <a:noAutofit/>
          </a:bodyPr>
          <a:lstStyle/>
          <a:p>
            <a:pPr marL="339725" marR="0" lvl="0" indent="-339725" algn="l" defTabSz="457200" rtl="0" eaLnBrk="1" fontAlgn="auto" latinLnBrk="0" hangingPunct="1">
              <a:lnSpc>
                <a:spcPct val="92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CISC Rebuttal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Compilers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can be smart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Transistors are plentiful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Legacy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 is important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lang="en-US" sz="3200" baseline="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Code</a:t>
            </a:r>
            <a:r>
              <a:rPr lang="en-US" sz="32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  <a:sym typeface="Wingdings" pitchFamily="2" charset="2"/>
              </a:rPr>
              <a:t> size counts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  <a:sym typeface="Wingdings" pitchFamily="2" charset="2"/>
              </a:rPr>
              <a:t>Micro-code!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  <a:sym typeface="Wingdings" pitchFamily="2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878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Instruction Set Architecture</a:t>
            </a:r>
          </a:p>
        </p:txBody>
      </p:sp>
      <p:sp>
        <p:nvSpPr>
          <p:cNvPr id="203878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ISA defines the permissible instructions</a:t>
            </a:r>
            <a:endParaRPr lang="en-US" dirty="0"/>
          </a:p>
          <a:p>
            <a:pPr lvl="1"/>
            <a:r>
              <a:rPr lang="en-US" sz="2400" dirty="0">
                <a:solidFill>
                  <a:schemeClr val="accent1"/>
                </a:solidFill>
              </a:rPr>
              <a:t>MIPS</a:t>
            </a:r>
            <a:r>
              <a:rPr lang="en-US" sz="2400" dirty="0"/>
              <a:t>: </a:t>
            </a:r>
            <a:r>
              <a:rPr lang="en-US" sz="2400" dirty="0" smtClean="0"/>
              <a:t>load/store</a:t>
            </a:r>
            <a:r>
              <a:rPr lang="en-US" sz="2400" dirty="0"/>
              <a:t>, arithmetic, control flow, </a:t>
            </a:r>
            <a:r>
              <a:rPr lang="en-US" sz="2400" dirty="0" smtClean="0"/>
              <a:t>…</a:t>
            </a:r>
          </a:p>
          <a:p>
            <a:pPr lvl="1"/>
            <a:r>
              <a:rPr lang="en-US" sz="2400" dirty="0" smtClean="0"/>
              <a:t>ARM: similar to MIPS, but more shift, memory, &amp; conditional ops</a:t>
            </a:r>
            <a:endParaRPr lang="en-US" sz="2400" dirty="0"/>
          </a:p>
          <a:p>
            <a:pPr lvl="1"/>
            <a:r>
              <a:rPr lang="en-US" sz="2400" dirty="0"/>
              <a:t>VAX: </a:t>
            </a:r>
            <a:r>
              <a:rPr lang="en-US" sz="2400" dirty="0" smtClean="0"/>
              <a:t>arithmetic on memory or registers, strings</a:t>
            </a:r>
            <a:r>
              <a:rPr lang="en-US" sz="2400" dirty="0"/>
              <a:t>, </a:t>
            </a:r>
            <a:r>
              <a:rPr lang="en-US" sz="2400" dirty="0" smtClean="0"/>
              <a:t>polynomial evaluation, stacks/queues, …</a:t>
            </a:r>
            <a:endParaRPr lang="en-US" sz="2400" dirty="0"/>
          </a:p>
          <a:p>
            <a:pPr lvl="1"/>
            <a:r>
              <a:rPr lang="en-US" sz="2400" dirty="0"/>
              <a:t>Cray: vector operations, </a:t>
            </a:r>
            <a:r>
              <a:rPr lang="en-US" sz="2400" dirty="0" smtClean="0"/>
              <a:t>…</a:t>
            </a:r>
          </a:p>
          <a:p>
            <a:pPr lvl="1"/>
            <a:r>
              <a:rPr lang="en-US" sz="2400" dirty="0" smtClean="0"/>
              <a:t>x86: a little of everything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One Instruction Set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2590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Toy example</a:t>
            </a:r>
            <a:r>
              <a:rPr lang="en-US" dirty="0" smtClean="0"/>
              <a:t>: </a:t>
            </a:r>
            <a:r>
              <a:rPr lang="en-US" dirty="0" err="1" smtClean="0"/>
              <a:t>subleq</a:t>
            </a:r>
            <a:r>
              <a:rPr lang="en-US" dirty="0" smtClean="0"/>
              <a:t> a, b, target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Mem</a:t>
            </a:r>
            <a:r>
              <a:rPr lang="en-US" dirty="0" smtClean="0"/>
              <a:t>[b] = </a:t>
            </a:r>
            <a:r>
              <a:rPr lang="en-US" dirty="0" err="1" smtClean="0"/>
              <a:t>Mem</a:t>
            </a:r>
            <a:r>
              <a:rPr lang="en-US" dirty="0" smtClean="0"/>
              <a:t>[b] – </a:t>
            </a:r>
            <a:r>
              <a:rPr lang="en-US" dirty="0" err="1" smtClean="0"/>
              <a:t>Mem</a:t>
            </a:r>
            <a:r>
              <a:rPr lang="en-US" dirty="0" smtClean="0"/>
              <a:t>[a]</a:t>
            </a:r>
            <a:br>
              <a:rPr lang="en-US" dirty="0" smtClean="0"/>
            </a:br>
            <a:r>
              <a:rPr lang="en-US" dirty="0" smtClean="0"/>
              <a:t>then if (</a:t>
            </a:r>
            <a:r>
              <a:rPr lang="en-US" dirty="0" err="1" smtClean="0"/>
              <a:t>Mem</a:t>
            </a:r>
            <a:r>
              <a:rPr lang="en-US" dirty="0" smtClean="0"/>
              <a:t>[b] &lt;= 0) </a:t>
            </a:r>
            <a:r>
              <a:rPr lang="en-US" dirty="0" err="1" smtClean="0"/>
              <a:t>goto</a:t>
            </a:r>
            <a:r>
              <a:rPr lang="en-US" dirty="0" smtClean="0"/>
              <a:t> target</a:t>
            </a:r>
            <a:br>
              <a:rPr lang="en-US" dirty="0" smtClean="0"/>
            </a:br>
            <a:r>
              <a:rPr lang="en-US" dirty="0" smtClean="0"/>
              <a:t>else continue with next instruction</a:t>
            </a:r>
          </a:p>
        </p:txBody>
      </p:sp>
      <p:sp>
        <p:nvSpPr>
          <p:cNvPr id="4" name="Content Placeholder 2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28600" y="2667000"/>
            <a:ext cx="84582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clear 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==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subleq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a, a, pc+4</a:t>
            </a:r>
            <a:endParaRPr lang="en-US" sz="3200" noProof="0" dirty="0" smtClean="0">
              <a:solidFill>
                <a:schemeClr val="bg1"/>
              </a:solidFill>
              <a:latin typeface="Calibri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lang="en-US" sz="3200" noProof="0" dirty="0" err="1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jmp</a:t>
            </a:r>
            <a:r>
              <a:rPr lang="en-US" sz="3200" noProof="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c == </a:t>
            </a:r>
            <a:r>
              <a:rPr lang="en-US" sz="3200" noProof="0" dirty="0" err="1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subleq</a:t>
            </a:r>
            <a:r>
              <a:rPr lang="en-US" sz="3200" noProof="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 Z, Z, 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add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a, b == </a:t>
            </a:r>
            <a:r>
              <a:rPr kumimoji="0" lang="en-US" sz="3200" b="0" i="0" u="none" strike="noStrike" kern="1200" cap="none" spc="0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subleq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a, Z, pc+4; </a:t>
            </a:r>
            <a:b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</a:b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		</a:t>
            </a:r>
            <a:r>
              <a:rPr kumimoji="0" lang="en-US" sz="3200" b="0" i="0" u="none" strike="noStrike" kern="1200" cap="none" spc="0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subleq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Z, b, pc+4; </a:t>
            </a:r>
            <a:b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</a:b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		</a:t>
            </a:r>
            <a:r>
              <a:rPr kumimoji="0" lang="en-US" sz="3200" b="0" i="0" u="none" strike="noStrike" kern="1200" cap="none" spc="0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subleq</a:t>
            </a:r>
            <a:r>
              <a:rPr kumimoji="0" lang="en-US" sz="3200" b="0" i="0" u="none" strike="noStrike" kern="1200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Z, Z, pc+4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PDP-8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Not-a-toy example: PDP-8</a:t>
            </a:r>
            <a:endParaRPr lang="en-US" dirty="0" smtClean="0"/>
          </a:p>
          <a:p>
            <a:r>
              <a:rPr lang="en-US" dirty="0" smtClean="0"/>
              <a:t>	One register: AC</a:t>
            </a:r>
          </a:p>
          <a:p>
            <a:r>
              <a:rPr lang="en-US" dirty="0" smtClean="0"/>
              <a:t>	Eight basic instructions: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dirty="0" smtClean="0"/>
              <a:t>		</a:t>
            </a:r>
            <a:r>
              <a:rPr lang="en-US" sz="2400" dirty="0" smtClean="0"/>
              <a:t>AND a 	# AC = AC &amp; MEM[a]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TAD a 	# AC = AC + MEM[a]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ISZ a 	# if (!++MEM[a]) skip next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DCA a 	# MEM[a] = AC; AC = 0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JMS a 	# jump to subroutine (e.g. jump and link)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JMP a 	# jump to MEM[a]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IOT x	# input/output transfer</a:t>
            </a:r>
          </a:p>
          <a:p>
            <a:pPr>
              <a:tabLst>
                <a:tab pos="1255713" algn="l"/>
                <a:tab pos="2919413" algn="l"/>
              </a:tabLst>
            </a:pPr>
            <a:r>
              <a:rPr lang="en-US" sz="2400" dirty="0" smtClean="0"/>
              <a:t>		OPR x 	# misc operations on AC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Stack 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Stack machine</a:t>
            </a:r>
          </a:p>
          <a:p>
            <a:pPr lvl="1"/>
            <a:r>
              <a:rPr lang="en-US" dirty="0" smtClean="0"/>
              <a:t>data </a:t>
            </a:r>
            <a:r>
              <a:rPr lang="en-US" i="1" dirty="0" smtClean="0">
                <a:solidFill>
                  <a:schemeClr val="accent1"/>
                </a:solidFill>
              </a:rPr>
              <a:t>stack</a:t>
            </a:r>
            <a:r>
              <a:rPr lang="en-US" dirty="0" smtClean="0"/>
              <a:t> in memory, </a:t>
            </a:r>
            <a:r>
              <a:rPr lang="en-US" i="1" dirty="0" smtClean="0">
                <a:solidFill>
                  <a:schemeClr val="accent1"/>
                </a:solidFill>
              </a:rPr>
              <a:t>stack pointer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register</a:t>
            </a:r>
          </a:p>
          <a:p>
            <a:pPr lvl="1"/>
            <a:r>
              <a:rPr lang="en-US" dirty="0" smtClean="0"/>
              <a:t>Operands popped/pushed as needed</a:t>
            </a:r>
            <a:br>
              <a:rPr lang="en-US" dirty="0" smtClean="0"/>
            </a:br>
            <a:r>
              <a:rPr lang="en-US" dirty="0" smtClean="0"/>
              <a:t>add</a:t>
            </a:r>
          </a:p>
          <a:p>
            <a:pPr>
              <a:buClr>
                <a:schemeClr val="accent1"/>
              </a:buClr>
            </a:pPr>
            <a:r>
              <a:rPr lang="en-US" dirty="0" smtClean="0"/>
              <a:t>[ Java </a:t>
            </a:r>
            <a:r>
              <a:rPr lang="en-US" dirty="0" err="1" smtClean="0"/>
              <a:t>Bytecode</a:t>
            </a:r>
            <a:r>
              <a:rPr lang="en-US" dirty="0" smtClean="0"/>
              <a:t>, PostScript, odd CPUs, some x86 ]</a:t>
            </a:r>
          </a:p>
          <a:p>
            <a:r>
              <a:rPr lang="en-US" dirty="0" smtClean="0"/>
              <a:t>Tradeoffs: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Accumulator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Accumulator machine</a:t>
            </a:r>
          </a:p>
          <a:p>
            <a:pPr lvl="1"/>
            <a:r>
              <a:rPr lang="en-US" dirty="0" smtClean="0"/>
              <a:t>Results usually put in dedicated </a:t>
            </a:r>
            <a:r>
              <a:rPr lang="en-US" dirty="0" smtClean="0">
                <a:solidFill>
                  <a:schemeClr val="accent1"/>
                </a:solidFill>
              </a:rPr>
              <a:t>accumulator</a:t>
            </a:r>
            <a:r>
              <a:rPr lang="en-US" dirty="0" smtClean="0"/>
              <a:t> register</a:t>
            </a:r>
            <a:br>
              <a:rPr lang="en-US" dirty="0" smtClean="0"/>
            </a:br>
            <a:r>
              <a:rPr lang="en-US" dirty="0" smtClean="0"/>
              <a:t>add b</a:t>
            </a:r>
            <a:br>
              <a:rPr lang="en-US" dirty="0" smtClean="0"/>
            </a:br>
            <a:r>
              <a:rPr lang="en-US" dirty="0" smtClean="0"/>
              <a:t>store b</a:t>
            </a:r>
          </a:p>
          <a:p>
            <a:r>
              <a:rPr lang="en-US" dirty="0" smtClean="0"/>
              <a:t>[ Some x86 ]</a:t>
            </a:r>
          </a:p>
          <a:p>
            <a:r>
              <a:rPr lang="en-US" dirty="0" smtClean="0"/>
              <a:t>Tradeoffs: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Load-Store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Load/store (register-register) architecture</a:t>
            </a:r>
          </a:p>
          <a:p>
            <a:pPr lvl="1"/>
            <a:r>
              <a:rPr lang="en-US" dirty="0" smtClean="0"/>
              <a:t>computation only between registers</a:t>
            </a:r>
          </a:p>
          <a:p>
            <a:r>
              <a:rPr lang="en-US" dirty="0" smtClean="0"/>
              <a:t>[ MIPS, some x86 ]</a:t>
            </a:r>
          </a:p>
          <a:p>
            <a:r>
              <a:rPr lang="en-US" dirty="0" smtClean="0"/>
              <a:t>Tradeoffs: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Axes:</a:t>
            </a:r>
          </a:p>
          <a:p>
            <a:pPr lvl="1"/>
            <a:r>
              <a:rPr lang="en-US" dirty="0" smtClean="0"/>
              <a:t>Arguments: stack-based, accumulator, 2-arg, 3-arg</a:t>
            </a:r>
          </a:p>
          <a:p>
            <a:pPr lvl="1"/>
            <a:r>
              <a:rPr lang="en-US" dirty="0" smtClean="0"/>
              <a:t>Operand types: load-store, memory, mixed, stacks, …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Complexity</a:t>
            </a:r>
            <a:r>
              <a:rPr lang="en-US" dirty="0" smtClean="0"/>
              <a:t>: CISC, RISC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MIPS = Reduced Instruction Set Computer (</a:t>
            </a:r>
            <a:r>
              <a:rPr lang="en-US" dirty="0" err="1" smtClean="0"/>
              <a:t>RlSC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≈ 200 instructions, 32 bits each, 3 formats</a:t>
            </a:r>
          </a:p>
          <a:p>
            <a:pPr lvl="1"/>
            <a:r>
              <a:rPr lang="en-US" dirty="0" smtClean="0"/>
              <a:t>all operands in registers</a:t>
            </a:r>
          </a:p>
          <a:p>
            <a:pPr lvl="2"/>
            <a:r>
              <a:rPr lang="en-US" dirty="0" smtClean="0"/>
              <a:t>almost all are 32 bits each</a:t>
            </a:r>
          </a:p>
          <a:p>
            <a:pPr lvl="1"/>
            <a:r>
              <a:rPr lang="en-US" dirty="0" smtClean="0"/>
              <a:t>≈ 1 addressing mode: </a:t>
            </a:r>
            <a:r>
              <a:rPr lang="en-US" dirty="0" err="1" smtClean="0"/>
              <a:t>Mem</a:t>
            </a:r>
            <a:r>
              <a:rPr lang="en-US" dirty="0" smtClean="0"/>
              <a:t>[</a:t>
            </a:r>
            <a:r>
              <a:rPr lang="en-US" dirty="0" err="1" smtClean="0"/>
              <a:t>reg</a:t>
            </a:r>
            <a:r>
              <a:rPr lang="en-US" dirty="0" smtClean="0"/>
              <a:t> + </a:t>
            </a:r>
            <a:r>
              <a:rPr lang="en-US" dirty="0" err="1" smtClean="0"/>
              <a:t>imm</a:t>
            </a:r>
            <a:r>
              <a:rPr lang="en-US" dirty="0" smtClean="0"/>
              <a:t>]</a:t>
            </a:r>
          </a:p>
          <a:p>
            <a:endParaRPr lang="en-US" dirty="0" smtClean="0"/>
          </a:p>
          <a:p>
            <a:r>
              <a:rPr lang="en-US" dirty="0" smtClean="0"/>
              <a:t>x86 = Complex Instruction Set Computer (</a:t>
            </a:r>
            <a:r>
              <a:rPr lang="en-US" dirty="0" err="1" smtClean="0"/>
              <a:t>ClSC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&gt; 1000 instructions, 1 to 15 bytes each</a:t>
            </a:r>
          </a:p>
          <a:p>
            <a:pPr lvl="1"/>
            <a:r>
              <a:rPr lang="en-US" dirty="0" smtClean="0"/>
              <a:t>operands in dedicated registers,  general purpose registers,  memory, on stack, …</a:t>
            </a:r>
          </a:p>
          <a:p>
            <a:pPr lvl="2"/>
            <a:r>
              <a:rPr lang="en-US" dirty="0" smtClean="0"/>
              <a:t>can be 1, 2, 4, 8 bytes, signed or unsigned</a:t>
            </a:r>
          </a:p>
          <a:p>
            <a:pPr lvl="1"/>
            <a:r>
              <a:rPr lang="en-US" dirty="0" smtClean="0"/>
              <a:t>10s of addressing modes</a:t>
            </a:r>
          </a:p>
          <a:p>
            <a:pPr lvl="2"/>
            <a:r>
              <a:rPr lang="en-US" dirty="0" smtClean="0"/>
              <a:t>e.g.  </a:t>
            </a:r>
            <a:r>
              <a:rPr lang="en-US" dirty="0" err="1" smtClean="0"/>
              <a:t>Mem</a:t>
            </a:r>
            <a:r>
              <a:rPr lang="en-US" dirty="0" smtClean="0"/>
              <a:t>[segment + </a:t>
            </a:r>
            <a:r>
              <a:rPr lang="en-US" dirty="0" err="1" smtClean="0"/>
              <a:t>reg</a:t>
            </a:r>
            <a:r>
              <a:rPr lang="en-US" dirty="0" smtClean="0"/>
              <a:t> + </a:t>
            </a:r>
            <a:r>
              <a:rPr lang="en-US" dirty="0" err="1" smtClean="0"/>
              <a:t>reg</a:t>
            </a:r>
            <a:r>
              <a:rPr lang="en-US" dirty="0" smtClean="0"/>
              <a:t>*scale + offset]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rk 3410">
  <a:themeElements>
    <a:clrScheme name="Dark 34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FF0000"/>
      </a:accent2>
      <a:accent3>
        <a:srgbClr val="7030A0"/>
      </a:accent3>
      <a:accent4>
        <a:srgbClr val="00B0F0"/>
      </a:accent4>
      <a:accent5>
        <a:srgbClr val="AAE2CA"/>
      </a:accent5>
      <a:accent6>
        <a:srgbClr val="FFC000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3410</Template>
  <TotalTime>1449</TotalTime>
  <Words>441</Words>
  <Application>Microsoft Office PowerPoint</Application>
  <PresentationFormat>On-screen Show (4:3)</PresentationFormat>
  <Paragraphs>91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Dark 3410</vt:lpstr>
      <vt:lpstr>RISC &amp; CISC</vt:lpstr>
      <vt:lpstr>Instruction Set Architecture</vt:lpstr>
      <vt:lpstr>One Instruction Set Architecture</vt:lpstr>
      <vt:lpstr>PDP-8</vt:lpstr>
      <vt:lpstr>Stack  Based</vt:lpstr>
      <vt:lpstr>Accumulator Based</vt:lpstr>
      <vt:lpstr>Load-Store</vt:lpstr>
      <vt:lpstr>Axes</vt:lpstr>
      <vt:lpstr>Complexity</vt:lpstr>
      <vt:lpstr>RISC vs CISC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Walsh</dc:creator>
  <cp:lastModifiedBy>Kevin Walsh</cp:lastModifiedBy>
  <cp:revision>130</cp:revision>
  <dcterms:created xsi:type="dcterms:W3CDTF">2009-12-10T18:46:56Z</dcterms:created>
  <dcterms:modified xsi:type="dcterms:W3CDTF">2010-03-09T20:24:30Z</dcterms:modified>
</cp:coreProperties>
</file>