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notesSlides/notesSlide16.xml" ContentType="application/vnd.openxmlformats-officedocument.presentationml.notesSlide+xml"/>
  <Override PartName="/ppt/tags/tag525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55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541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53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52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499.xml" ContentType="application/vnd.openxmlformats-officedocument.presentationml.tags+xml"/>
  <Override PartName="/ppt/tags/tag504.xml" ContentType="application/vnd.openxmlformats-officedocument.presentationml.tags+xml"/>
  <Override PartName="/ppt/tags/tag515.xml" ContentType="application/vnd.openxmlformats-officedocument.presentationml.tags+xml"/>
  <Override PartName="/ppt/tags/tag551.xml" ContentType="application/vnd.openxmlformats-officedocument.presentationml.tags+xml"/>
  <Override PartName="/ppt/tags/tag53.xml" ContentType="application/vnd.openxmlformats-officedocument.presentationml.tags+xml"/>
  <Default Extension="gif" ContentType="image/gif"/>
  <Override PartName="/ppt/tags/tag157.xml" ContentType="application/vnd.openxmlformats-officedocument.presentationml.tags+xml"/>
  <Override PartName="/ppt/notesSlides/notesSlide8.xml" ContentType="application/vnd.openxmlformats-officedocument.presentationml.notesSlide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notesSlides/notesSlide20.xml" ContentType="application/vnd.openxmlformats-officedocument.presentationml.notesSlide+xml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3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notesSlides/notesSlide5.xml" ContentType="application/vnd.openxmlformats-officedocument.presentationml.notesSlide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tags/tag553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54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notesSlides/notesSlide18.xml" ContentType="application/vnd.openxmlformats-officedocument.presentationml.notesSlide+xml"/>
  <Override PartName="/ppt/tags/tag527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notesSlides/notesSlide21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notesSlides/notesSlide15.xml" ContentType="application/vnd.openxmlformats-officedocument.presentationml.notesSlide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notesSlides/notesSlide6.xml" ContentType="application/vnd.openxmlformats-officedocument.presentationml.notesSlide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1" r:id="rId1"/>
  </p:sldMasterIdLst>
  <p:notesMasterIdLst>
    <p:notesMasterId r:id="rId30"/>
  </p:notesMasterIdLst>
  <p:handoutMasterIdLst>
    <p:handoutMasterId r:id="rId31"/>
  </p:handoutMasterIdLst>
  <p:sldIdLst>
    <p:sldId id="1022" r:id="rId2"/>
    <p:sldId id="1108" r:id="rId3"/>
    <p:sldId id="1104" r:id="rId4"/>
    <p:sldId id="1105" r:id="rId5"/>
    <p:sldId id="1093" r:id="rId6"/>
    <p:sldId id="1094" r:id="rId7"/>
    <p:sldId id="1095" r:id="rId8"/>
    <p:sldId id="1096" r:id="rId9"/>
    <p:sldId id="1097" r:id="rId10"/>
    <p:sldId id="1046" r:id="rId11"/>
    <p:sldId id="1047" r:id="rId12"/>
    <p:sldId id="1091" r:id="rId13"/>
    <p:sldId id="1048" r:id="rId14"/>
    <p:sldId id="1109" r:id="rId15"/>
    <p:sldId id="1110" r:id="rId16"/>
    <p:sldId id="1069" r:id="rId17"/>
    <p:sldId id="1051" r:id="rId18"/>
    <p:sldId id="1052" r:id="rId19"/>
    <p:sldId id="1053" r:id="rId20"/>
    <p:sldId id="1071" r:id="rId21"/>
    <p:sldId id="1077" r:id="rId22"/>
    <p:sldId id="1106" r:id="rId23"/>
    <p:sldId id="1099" r:id="rId24"/>
    <p:sldId id="1100" r:id="rId25"/>
    <p:sldId id="1101" r:id="rId26"/>
    <p:sldId id="1107" r:id="rId27"/>
    <p:sldId id="1102" r:id="rId28"/>
    <p:sldId id="1059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2915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068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220" algn="l" defTabSz="914305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00"/>
    <a:srgbClr val="00CC00"/>
    <a:srgbClr val="6600CC"/>
    <a:srgbClr val="33CC33"/>
    <a:srgbClr val="4519E7"/>
    <a:srgbClr val="000000"/>
    <a:srgbClr val="000066"/>
    <a:srgbClr val="3366FF"/>
    <a:srgbClr val="31A2C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6" autoAdjust="0"/>
    <p:restoredTop sz="88965" autoAdjust="0"/>
  </p:normalViewPr>
  <p:slideViewPr>
    <p:cSldViewPr snapToObjects="1">
      <p:cViewPr>
        <p:scale>
          <a:sx n="100" d="100"/>
          <a:sy n="100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46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 dirty="0">
              <a:latin typeface="Calibri" pitchFamily="34" charset="0"/>
            </a:endParaRP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B23648B8-D35D-427E-B188-6696B66923C3}" type="slidenum">
              <a:rPr lang="en-US">
                <a:latin typeface="Calibri" pitchFamily="34" charset="0"/>
              </a:rPr>
              <a:pPr/>
              <a:t>‹#›</a:t>
            </a:fld>
            <a:endParaRPr lang="en-US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o0 = </a:t>
            </a:r>
            <a:r>
              <a:rPr lang="en-US" dirty="0" err="1" smtClean="0">
                <a:latin typeface="Calibri" pitchFamily="34" charset="0"/>
              </a:rPr>
              <a:t>lsb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o2</a:t>
            </a:r>
            <a:r>
              <a:rPr lang="en-US" baseline="0" dirty="0" smtClean="0">
                <a:latin typeface="Calibri" pitchFamily="34" charset="0"/>
              </a:rPr>
              <a:t> = </a:t>
            </a:r>
            <a:r>
              <a:rPr lang="en-US" baseline="0" dirty="0" err="1" smtClean="0">
                <a:latin typeface="Calibri" pitchFamily="34" charset="0"/>
              </a:rPr>
              <a:t>msb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53" y="4560899"/>
            <a:ext cx="5851497" cy="4319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52" tIns="48326" rIns="96652" bIns="48326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carry-out </a:t>
            </a:r>
            <a:r>
              <a:rPr lang="en-US" sz="1200" smtClean="0">
                <a:solidFill>
                  <a:srgbClr val="FFFFFF"/>
                </a:solidFill>
                <a:latin typeface="Calibri"/>
              </a:rPr>
              <a:t>= overflow indicates </a:t>
            </a:r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result does not fit in 4 bits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08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could do big combinatorial circuit</a:t>
            </a:r>
          </a:p>
          <a:p>
            <a:r>
              <a:rPr lang="en-US" dirty="0" smtClean="0"/>
              <a:t>truth table too large: 2^N rows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possibility for re-use of components</a:t>
            </a:r>
          </a:p>
          <a:p>
            <a:r>
              <a:rPr lang="en-US" baseline="0" dirty="0" smtClean="0"/>
              <a:t>routing N wires is expensive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N possible</a:t>
            </a:r>
            <a:r>
              <a:rPr lang="en-US" baseline="0" dirty="0" smtClean="0">
                <a:latin typeface="Calibri" pitchFamily="34" charset="0"/>
              </a:rPr>
              <a:t> inputs -&gt; </a:t>
            </a:r>
            <a:r>
              <a:rPr lang="en-US" dirty="0" smtClean="0">
                <a:latin typeface="Calibri" pitchFamily="34" charset="0"/>
              </a:rPr>
              <a:t>log2(N) wires</a:t>
            </a:r>
            <a:r>
              <a:rPr lang="en-US" baseline="0" dirty="0" smtClean="0">
                <a:latin typeface="Calibri" pitchFamily="34" charset="0"/>
              </a:rPr>
              <a:t> </a:t>
            </a:r>
            <a:r>
              <a:rPr lang="en-US" baseline="0" smtClean="0">
                <a:latin typeface="Calibri" pitchFamily="34" charset="0"/>
              </a:rPr>
              <a:t>to encode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1838" y="4560888"/>
            <a:ext cx="5851525" cy="43291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latin typeface="Calibri" pitchFamily="34" charset="0"/>
              </a:rPr>
              <a:t>637 =</a:t>
            </a:r>
            <a:r>
              <a:rPr lang="en-US" baseline="0" dirty="0" smtClean="0">
                <a:latin typeface="Calibri" pitchFamily="34" charset="0"/>
              </a:rPr>
              <a:t> 0o1175 = 0b1001111101 = 0x27D </a:t>
            </a:r>
          </a:p>
          <a:p>
            <a:r>
              <a:rPr lang="en-US" baseline="0" dirty="0" err="1" smtClean="0">
                <a:latin typeface="Calibri" pitchFamily="34" charset="0"/>
              </a:rPr>
              <a:t>oct</a:t>
            </a:r>
            <a:r>
              <a:rPr lang="en-US" baseline="0" dirty="0" smtClean="0">
                <a:latin typeface="Calibri" pitchFamily="34" charset="0"/>
              </a:rPr>
              <a:t>: 637 : 79 : 9 : 1 : 0</a:t>
            </a:r>
          </a:p>
          <a:p>
            <a:r>
              <a:rPr lang="en-US" baseline="0" dirty="0" smtClean="0">
                <a:latin typeface="Calibri" pitchFamily="34" charset="0"/>
              </a:rPr>
              <a:t>bin: 637 : 318 : 159 : 79 : 39 : 19 : 9 : 4 : 2 : 1 : 0</a:t>
            </a:r>
          </a:p>
          <a:p>
            <a:r>
              <a:rPr lang="en-US" baseline="0" dirty="0" smtClean="0">
                <a:latin typeface="Calibri" pitchFamily="34" charset="0"/>
              </a:rPr>
              <a:t>hex: 637 : 39 : 2 : 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  <a:latin typeface="+mn-lt"/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  <a:latin typeface="+mn-lt"/>
              </a:rPr>
              <a:t>Cornell University</a:t>
            </a:r>
            <a:endParaRPr lang="en-US" sz="2700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12/4/2009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12/4/2009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tags" Target="../tags/tag252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32" Type="http://schemas.openxmlformats.org/officeDocument/2006/relationships/image" Target="../media/image10.emf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tags" Target="../tags/tag251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31" Type="http://schemas.openxmlformats.org/officeDocument/2006/relationships/notesSlide" Target="../notesSlides/notesSlide7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tags" Target="../tags/tag250.xml"/><Relationship Id="rId30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60.xml"/><Relationship Id="rId3" Type="http://schemas.openxmlformats.org/officeDocument/2006/relationships/tags" Target="../tags/tag255.xml"/><Relationship Id="rId7" Type="http://schemas.openxmlformats.org/officeDocument/2006/relationships/tags" Target="../tags/tag259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tags" Target="../tags/tag258.xml"/><Relationship Id="rId11" Type="http://schemas.openxmlformats.org/officeDocument/2006/relationships/image" Target="../media/image11.emf"/><Relationship Id="rId5" Type="http://schemas.openxmlformats.org/officeDocument/2006/relationships/tags" Target="../tags/tag257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256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9" Type="http://schemas.openxmlformats.org/officeDocument/2006/relationships/notesSlide" Target="../notesSlides/notesSlide12.xml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34" Type="http://schemas.openxmlformats.org/officeDocument/2006/relationships/tags" Target="../tags/tag308.xml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tags" Target="../tags/tag30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tags" Target="../tags/tag303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tags" Target="../tags/tag306.xml"/><Relationship Id="rId37" Type="http://schemas.openxmlformats.org/officeDocument/2006/relationships/tags" Target="../tags/tag311.xml"/><Relationship Id="rId40" Type="http://schemas.openxmlformats.org/officeDocument/2006/relationships/image" Target="../media/image17.emf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36" Type="http://schemas.openxmlformats.org/officeDocument/2006/relationships/tags" Target="../tags/tag310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tags" Target="../tags/tag305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35" Type="http://schemas.openxmlformats.org/officeDocument/2006/relationships/tags" Target="../tags/tag309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26" Type="http://schemas.openxmlformats.org/officeDocument/2006/relationships/tags" Target="../tags/tag337.xml"/><Relationship Id="rId39" Type="http://schemas.openxmlformats.org/officeDocument/2006/relationships/tags" Target="../tags/tag350.xml"/><Relationship Id="rId3" Type="http://schemas.openxmlformats.org/officeDocument/2006/relationships/tags" Target="../tags/tag314.xml"/><Relationship Id="rId21" Type="http://schemas.openxmlformats.org/officeDocument/2006/relationships/tags" Target="../tags/tag332.xml"/><Relationship Id="rId34" Type="http://schemas.openxmlformats.org/officeDocument/2006/relationships/tags" Target="../tags/tag345.xml"/><Relationship Id="rId42" Type="http://schemas.openxmlformats.org/officeDocument/2006/relationships/tags" Target="../tags/tag353.xml"/><Relationship Id="rId47" Type="http://schemas.openxmlformats.org/officeDocument/2006/relationships/tags" Target="../tags/tag358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5" Type="http://schemas.openxmlformats.org/officeDocument/2006/relationships/tags" Target="../tags/tag336.xml"/><Relationship Id="rId33" Type="http://schemas.openxmlformats.org/officeDocument/2006/relationships/tags" Target="../tags/tag344.xml"/><Relationship Id="rId38" Type="http://schemas.openxmlformats.org/officeDocument/2006/relationships/tags" Target="../tags/tag349.xml"/><Relationship Id="rId46" Type="http://schemas.openxmlformats.org/officeDocument/2006/relationships/tags" Target="../tags/tag357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tags" Target="../tags/tag331.xml"/><Relationship Id="rId29" Type="http://schemas.openxmlformats.org/officeDocument/2006/relationships/tags" Target="../tags/tag340.xml"/><Relationship Id="rId41" Type="http://schemas.openxmlformats.org/officeDocument/2006/relationships/tags" Target="../tags/tag352.xml"/><Relationship Id="rId54" Type="http://schemas.openxmlformats.org/officeDocument/2006/relationships/image" Target="../media/image18.emf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24" Type="http://schemas.openxmlformats.org/officeDocument/2006/relationships/tags" Target="../tags/tag335.xml"/><Relationship Id="rId32" Type="http://schemas.openxmlformats.org/officeDocument/2006/relationships/tags" Target="../tags/tag343.xml"/><Relationship Id="rId37" Type="http://schemas.openxmlformats.org/officeDocument/2006/relationships/tags" Target="../tags/tag348.xml"/><Relationship Id="rId40" Type="http://schemas.openxmlformats.org/officeDocument/2006/relationships/tags" Target="../tags/tag351.xml"/><Relationship Id="rId45" Type="http://schemas.openxmlformats.org/officeDocument/2006/relationships/tags" Target="../tags/tag356.xml"/><Relationship Id="rId53" Type="http://schemas.openxmlformats.org/officeDocument/2006/relationships/image" Target="../media/image7.jpeg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23" Type="http://schemas.openxmlformats.org/officeDocument/2006/relationships/tags" Target="../tags/tag334.xml"/><Relationship Id="rId28" Type="http://schemas.openxmlformats.org/officeDocument/2006/relationships/tags" Target="../tags/tag339.xml"/><Relationship Id="rId36" Type="http://schemas.openxmlformats.org/officeDocument/2006/relationships/tags" Target="../tags/tag347.xml"/><Relationship Id="rId49" Type="http://schemas.openxmlformats.org/officeDocument/2006/relationships/tags" Target="../tags/tag360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31" Type="http://schemas.openxmlformats.org/officeDocument/2006/relationships/tags" Target="../tags/tag342.xml"/><Relationship Id="rId44" Type="http://schemas.openxmlformats.org/officeDocument/2006/relationships/tags" Target="../tags/tag355.xml"/><Relationship Id="rId52" Type="http://schemas.openxmlformats.org/officeDocument/2006/relationships/image" Target="../media/image5.jpeg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Relationship Id="rId22" Type="http://schemas.openxmlformats.org/officeDocument/2006/relationships/tags" Target="../tags/tag333.xml"/><Relationship Id="rId27" Type="http://schemas.openxmlformats.org/officeDocument/2006/relationships/tags" Target="../tags/tag338.xml"/><Relationship Id="rId30" Type="http://schemas.openxmlformats.org/officeDocument/2006/relationships/tags" Target="../tags/tag341.xml"/><Relationship Id="rId35" Type="http://schemas.openxmlformats.org/officeDocument/2006/relationships/tags" Target="../tags/tag346.xml"/><Relationship Id="rId43" Type="http://schemas.openxmlformats.org/officeDocument/2006/relationships/tags" Target="../tags/tag354.xml"/><Relationship Id="rId48" Type="http://schemas.openxmlformats.org/officeDocument/2006/relationships/tags" Target="../tags/tag359.xml"/><Relationship Id="rId8" Type="http://schemas.openxmlformats.org/officeDocument/2006/relationships/tags" Target="../tags/tag319.xml"/><Relationship Id="rId51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18" Type="http://schemas.openxmlformats.org/officeDocument/2006/relationships/image" Target="../media/image7.jpeg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17" Type="http://schemas.openxmlformats.org/officeDocument/2006/relationships/notesSlide" Target="../notesSlides/notesSlide14.xml"/><Relationship Id="rId2" Type="http://schemas.openxmlformats.org/officeDocument/2006/relationships/tags" Target="../tags/tag36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10" Type="http://schemas.openxmlformats.org/officeDocument/2006/relationships/tags" Target="../tags/tag370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notesSlide" Target="../notesSlides/notesSlide15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5" Type="http://schemas.openxmlformats.org/officeDocument/2006/relationships/tags" Target="../tags/tag380.xml"/><Relationship Id="rId10" Type="http://schemas.openxmlformats.org/officeDocument/2006/relationships/tags" Target="../tags/tag385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99.xml"/><Relationship Id="rId18" Type="http://schemas.openxmlformats.org/officeDocument/2006/relationships/tags" Target="../tags/tag404.xml"/><Relationship Id="rId26" Type="http://schemas.openxmlformats.org/officeDocument/2006/relationships/tags" Target="../tags/tag412.xml"/><Relationship Id="rId39" Type="http://schemas.openxmlformats.org/officeDocument/2006/relationships/tags" Target="../tags/tag425.xml"/><Relationship Id="rId21" Type="http://schemas.openxmlformats.org/officeDocument/2006/relationships/tags" Target="../tags/tag407.xml"/><Relationship Id="rId34" Type="http://schemas.openxmlformats.org/officeDocument/2006/relationships/tags" Target="../tags/tag420.xml"/><Relationship Id="rId42" Type="http://schemas.openxmlformats.org/officeDocument/2006/relationships/tags" Target="../tags/tag428.xml"/><Relationship Id="rId47" Type="http://schemas.openxmlformats.org/officeDocument/2006/relationships/tags" Target="../tags/tag433.xml"/><Relationship Id="rId50" Type="http://schemas.openxmlformats.org/officeDocument/2006/relationships/tags" Target="../tags/tag436.xml"/><Relationship Id="rId55" Type="http://schemas.openxmlformats.org/officeDocument/2006/relationships/image" Target="../media/image5.jpeg"/><Relationship Id="rId7" Type="http://schemas.openxmlformats.org/officeDocument/2006/relationships/tags" Target="../tags/tag393.xml"/><Relationship Id="rId12" Type="http://schemas.openxmlformats.org/officeDocument/2006/relationships/tags" Target="../tags/tag398.xml"/><Relationship Id="rId17" Type="http://schemas.openxmlformats.org/officeDocument/2006/relationships/tags" Target="../tags/tag403.xml"/><Relationship Id="rId25" Type="http://schemas.openxmlformats.org/officeDocument/2006/relationships/tags" Target="../tags/tag411.xml"/><Relationship Id="rId33" Type="http://schemas.openxmlformats.org/officeDocument/2006/relationships/tags" Target="../tags/tag419.xml"/><Relationship Id="rId38" Type="http://schemas.openxmlformats.org/officeDocument/2006/relationships/tags" Target="../tags/tag424.xml"/><Relationship Id="rId46" Type="http://schemas.openxmlformats.org/officeDocument/2006/relationships/tags" Target="../tags/tag432.xml"/><Relationship Id="rId2" Type="http://schemas.openxmlformats.org/officeDocument/2006/relationships/tags" Target="../tags/tag388.xml"/><Relationship Id="rId16" Type="http://schemas.openxmlformats.org/officeDocument/2006/relationships/tags" Target="../tags/tag402.xml"/><Relationship Id="rId20" Type="http://schemas.openxmlformats.org/officeDocument/2006/relationships/tags" Target="../tags/tag406.xml"/><Relationship Id="rId29" Type="http://schemas.openxmlformats.org/officeDocument/2006/relationships/tags" Target="../tags/tag415.xml"/><Relationship Id="rId41" Type="http://schemas.openxmlformats.org/officeDocument/2006/relationships/tags" Target="../tags/tag427.xml"/><Relationship Id="rId54" Type="http://schemas.openxmlformats.org/officeDocument/2006/relationships/notesSlide" Target="../notesSlides/notesSlide16.xml"/><Relationship Id="rId1" Type="http://schemas.openxmlformats.org/officeDocument/2006/relationships/tags" Target="../tags/tag387.xml"/><Relationship Id="rId6" Type="http://schemas.openxmlformats.org/officeDocument/2006/relationships/tags" Target="../tags/tag392.xml"/><Relationship Id="rId11" Type="http://schemas.openxmlformats.org/officeDocument/2006/relationships/tags" Target="../tags/tag397.xml"/><Relationship Id="rId24" Type="http://schemas.openxmlformats.org/officeDocument/2006/relationships/tags" Target="../tags/tag410.xml"/><Relationship Id="rId32" Type="http://schemas.openxmlformats.org/officeDocument/2006/relationships/tags" Target="../tags/tag418.xml"/><Relationship Id="rId37" Type="http://schemas.openxmlformats.org/officeDocument/2006/relationships/tags" Target="../tags/tag423.xml"/><Relationship Id="rId40" Type="http://schemas.openxmlformats.org/officeDocument/2006/relationships/tags" Target="../tags/tag426.xml"/><Relationship Id="rId45" Type="http://schemas.openxmlformats.org/officeDocument/2006/relationships/tags" Target="../tags/tag431.xml"/><Relationship Id="rId53" Type="http://schemas.openxmlformats.org/officeDocument/2006/relationships/slideLayout" Target="../slideLayouts/slideLayout6.xml"/><Relationship Id="rId5" Type="http://schemas.openxmlformats.org/officeDocument/2006/relationships/tags" Target="../tags/tag391.xml"/><Relationship Id="rId15" Type="http://schemas.openxmlformats.org/officeDocument/2006/relationships/tags" Target="../tags/tag401.xml"/><Relationship Id="rId23" Type="http://schemas.openxmlformats.org/officeDocument/2006/relationships/tags" Target="../tags/tag409.xml"/><Relationship Id="rId28" Type="http://schemas.openxmlformats.org/officeDocument/2006/relationships/tags" Target="../tags/tag414.xml"/><Relationship Id="rId36" Type="http://schemas.openxmlformats.org/officeDocument/2006/relationships/tags" Target="../tags/tag422.xml"/><Relationship Id="rId49" Type="http://schemas.openxmlformats.org/officeDocument/2006/relationships/tags" Target="../tags/tag435.xml"/><Relationship Id="rId10" Type="http://schemas.openxmlformats.org/officeDocument/2006/relationships/tags" Target="../tags/tag396.xml"/><Relationship Id="rId19" Type="http://schemas.openxmlformats.org/officeDocument/2006/relationships/tags" Target="../tags/tag405.xml"/><Relationship Id="rId31" Type="http://schemas.openxmlformats.org/officeDocument/2006/relationships/tags" Target="../tags/tag417.xml"/><Relationship Id="rId44" Type="http://schemas.openxmlformats.org/officeDocument/2006/relationships/tags" Target="../tags/tag430.xml"/><Relationship Id="rId52" Type="http://schemas.openxmlformats.org/officeDocument/2006/relationships/tags" Target="../tags/tag438.xml"/><Relationship Id="rId4" Type="http://schemas.openxmlformats.org/officeDocument/2006/relationships/tags" Target="../tags/tag390.xml"/><Relationship Id="rId9" Type="http://schemas.openxmlformats.org/officeDocument/2006/relationships/tags" Target="../tags/tag395.xml"/><Relationship Id="rId14" Type="http://schemas.openxmlformats.org/officeDocument/2006/relationships/tags" Target="../tags/tag400.xml"/><Relationship Id="rId22" Type="http://schemas.openxmlformats.org/officeDocument/2006/relationships/tags" Target="../tags/tag408.xml"/><Relationship Id="rId27" Type="http://schemas.openxmlformats.org/officeDocument/2006/relationships/tags" Target="../tags/tag413.xml"/><Relationship Id="rId30" Type="http://schemas.openxmlformats.org/officeDocument/2006/relationships/tags" Target="../tags/tag416.xml"/><Relationship Id="rId35" Type="http://schemas.openxmlformats.org/officeDocument/2006/relationships/tags" Target="../tags/tag421.xml"/><Relationship Id="rId43" Type="http://schemas.openxmlformats.org/officeDocument/2006/relationships/tags" Target="../tags/tag429.xml"/><Relationship Id="rId48" Type="http://schemas.openxmlformats.org/officeDocument/2006/relationships/tags" Target="../tags/tag434.xml"/><Relationship Id="rId56" Type="http://schemas.openxmlformats.org/officeDocument/2006/relationships/image" Target="../media/image7.jpeg"/><Relationship Id="rId8" Type="http://schemas.openxmlformats.org/officeDocument/2006/relationships/tags" Target="../tags/tag394.xml"/><Relationship Id="rId51" Type="http://schemas.openxmlformats.org/officeDocument/2006/relationships/tags" Target="../tags/tag437.xml"/><Relationship Id="rId3" Type="http://schemas.openxmlformats.org/officeDocument/2006/relationships/tags" Target="../tags/tag38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13" Type="http://schemas.openxmlformats.org/officeDocument/2006/relationships/tags" Target="../tags/tag451.xml"/><Relationship Id="rId18" Type="http://schemas.openxmlformats.org/officeDocument/2006/relationships/tags" Target="../tags/tag456.xml"/><Relationship Id="rId26" Type="http://schemas.openxmlformats.org/officeDocument/2006/relationships/tags" Target="../tags/tag464.xml"/><Relationship Id="rId39" Type="http://schemas.openxmlformats.org/officeDocument/2006/relationships/tags" Target="../tags/tag477.xml"/><Relationship Id="rId3" Type="http://schemas.openxmlformats.org/officeDocument/2006/relationships/tags" Target="../tags/tag441.xml"/><Relationship Id="rId21" Type="http://schemas.openxmlformats.org/officeDocument/2006/relationships/tags" Target="../tags/tag459.xml"/><Relationship Id="rId34" Type="http://schemas.openxmlformats.org/officeDocument/2006/relationships/tags" Target="../tags/tag472.xml"/><Relationship Id="rId7" Type="http://schemas.openxmlformats.org/officeDocument/2006/relationships/tags" Target="../tags/tag445.xml"/><Relationship Id="rId12" Type="http://schemas.openxmlformats.org/officeDocument/2006/relationships/tags" Target="../tags/tag450.xml"/><Relationship Id="rId17" Type="http://schemas.openxmlformats.org/officeDocument/2006/relationships/tags" Target="../tags/tag455.xml"/><Relationship Id="rId25" Type="http://schemas.openxmlformats.org/officeDocument/2006/relationships/tags" Target="../tags/tag463.xml"/><Relationship Id="rId33" Type="http://schemas.openxmlformats.org/officeDocument/2006/relationships/tags" Target="../tags/tag471.xml"/><Relationship Id="rId38" Type="http://schemas.openxmlformats.org/officeDocument/2006/relationships/tags" Target="../tags/tag476.xml"/><Relationship Id="rId2" Type="http://schemas.openxmlformats.org/officeDocument/2006/relationships/tags" Target="../tags/tag440.xml"/><Relationship Id="rId16" Type="http://schemas.openxmlformats.org/officeDocument/2006/relationships/tags" Target="../tags/tag454.xml"/><Relationship Id="rId20" Type="http://schemas.openxmlformats.org/officeDocument/2006/relationships/tags" Target="../tags/tag458.xml"/><Relationship Id="rId29" Type="http://schemas.openxmlformats.org/officeDocument/2006/relationships/tags" Target="../tags/tag467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11" Type="http://schemas.openxmlformats.org/officeDocument/2006/relationships/tags" Target="../tags/tag449.xml"/><Relationship Id="rId24" Type="http://schemas.openxmlformats.org/officeDocument/2006/relationships/tags" Target="../tags/tag462.xml"/><Relationship Id="rId32" Type="http://schemas.openxmlformats.org/officeDocument/2006/relationships/tags" Target="../tags/tag470.xml"/><Relationship Id="rId37" Type="http://schemas.openxmlformats.org/officeDocument/2006/relationships/tags" Target="../tags/tag475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443.xml"/><Relationship Id="rId15" Type="http://schemas.openxmlformats.org/officeDocument/2006/relationships/tags" Target="../tags/tag453.xml"/><Relationship Id="rId23" Type="http://schemas.openxmlformats.org/officeDocument/2006/relationships/tags" Target="../tags/tag461.xml"/><Relationship Id="rId28" Type="http://schemas.openxmlformats.org/officeDocument/2006/relationships/tags" Target="../tags/tag466.xml"/><Relationship Id="rId36" Type="http://schemas.openxmlformats.org/officeDocument/2006/relationships/tags" Target="../tags/tag474.xml"/><Relationship Id="rId10" Type="http://schemas.openxmlformats.org/officeDocument/2006/relationships/tags" Target="../tags/tag448.xml"/><Relationship Id="rId19" Type="http://schemas.openxmlformats.org/officeDocument/2006/relationships/tags" Target="../tags/tag457.xml"/><Relationship Id="rId31" Type="http://schemas.openxmlformats.org/officeDocument/2006/relationships/tags" Target="../tags/tag469.xml"/><Relationship Id="rId4" Type="http://schemas.openxmlformats.org/officeDocument/2006/relationships/tags" Target="../tags/tag442.xml"/><Relationship Id="rId9" Type="http://schemas.openxmlformats.org/officeDocument/2006/relationships/tags" Target="../tags/tag447.xml"/><Relationship Id="rId14" Type="http://schemas.openxmlformats.org/officeDocument/2006/relationships/tags" Target="../tags/tag452.xml"/><Relationship Id="rId22" Type="http://schemas.openxmlformats.org/officeDocument/2006/relationships/tags" Target="../tags/tag460.xml"/><Relationship Id="rId27" Type="http://schemas.openxmlformats.org/officeDocument/2006/relationships/tags" Target="../tags/tag465.xml"/><Relationship Id="rId30" Type="http://schemas.openxmlformats.org/officeDocument/2006/relationships/tags" Target="../tags/tag468.xml"/><Relationship Id="rId35" Type="http://schemas.openxmlformats.org/officeDocument/2006/relationships/tags" Target="../tags/tag47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80.xml"/><Relationship Id="rId7" Type="http://schemas.openxmlformats.org/officeDocument/2006/relationships/tags" Target="../tags/tag484.xml"/><Relationship Id="rId2" Type="http://schemas.openxmlformats.org/officeDocument/2006/relationships/tags" Target="../tags/tag479.xml"/><Relationship Id="rId1" Type="http://schemas.openxmlformats.org/officeDocument/2006/relationships/tags" Target="../tags/tag478.xml"/><Relationship Id="rId6" Type="http://schemas.openxmlformats.org/officeDocument/2006/relationships/tags" Target="../tags/tag483.xml"/><Relationship Id="rId5" Type="http://schemas.openxmlformats.org/officeDocument/2006/relationships/tags" Target="../tags/tag482.xml"/><Relationship Id="rId10" Type="http://schemas.openxmlformats.org/officeDocument/2006/relationships/image" Target="../media/image19.emf"/><Relationship Id="rId4" Type="http://schemas.openxmlformats.org/officeDocument/2006/relationships/tags" Target="../tags/tag481.xml"/><Relationship Id="rId9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9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87.xml"/><Relationship Id="rId7" Type="http://schemas.openxmlformats.org/officeDocument/2006/relationships/tags" Target="../tags/tag491.xml"/><Relationship Id="rId12" Type="http://schemas.openxmlformats.org/officeDocument/2006/relationships/tags" Target="../tags/tag496.xml"/><Relationship Id="rId2" Type="http://schemas.openxmlformats.org/officeDocument/2006/relationships/tags" Target="../tags/tag486.xml"/><Relationship Id="rId1" Type="http://schemas.openxmlformats.org/officeDocument/2006/relationships/tags" Target="../tags/tag485.xml"/><Relationship Id="rId6" Type="http://schemas.openxmlformats.org/officeDocument/2006/relationships/tags" Target="../tags/tag490.xml"/><Relationship Id="rId11" Type="http://schemas.openxmlformats.org/officeDocument/2006/relationships/tags" Target="../tags/tag495.xml"/><Relationship Id="rId5" Type="http://schemas.openxmlformats.org/officeDocument/2006/relationships/tags" Target="../tags/tag489.xml"/><Relationship Id="rId15" Type="http://schemas.openxmlformats.org/officeDocument/2006/relationships/image" Target="../media/image20.emf"/><Relationship Id="rId10" Type="http://schemas.openxmlformats.org/officeDocument/2006/relationships/tags" Target="../tags/tag494.xml"/><Relationship Id="rId4" Type="http://schemas.openxmlformats.org/officeDocument/2006/relationships/tags" Target="../tags/tag488.xml"/><Relationship Id="rId9" Type="http://schemas.openxmlformats.org/officeDocument/2006/relationships/tags" Target="../tags/tag493.xml"/><Relationship Id="rId14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tags" Target="../tags/tag509.xml"/><Relationship Id="rId3" Type="http://schemas.openxmlformats.org/officeDocument/2006/relationships/tags" Target="../tags/tag499.xml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image" Target="../media/image21.emf"/><Relationship Id="rId2" Type="http://schemas.openxmlformats.org/officeDocument/2006/relationships/tags" Target="../tags/tag498.xml"/><Relationship Id="rId16" Type="http://schemas.openxmlformats.org/officeDocument/2006/relationships/notesSlide" Target="../notesSlides/notesSlide19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5" Type="http://schemas.openxmlformats.org/officeDocument/2006/relationships/tags" Target="../tags/tag501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506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5" Type="http://schemas.openxmlformats.org/officeDocument/2006/relationships/tags" Target="../tags/tag515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520.xml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tags" Target="../tags/tag541.xml"/><Relationship Id="rId26" Type="http://schemas.openxmlformats.org/officeDocument/2006/relationships/tags" Target="../tags/tag549.xml"/><Relationship Id="rId3" Type="http://schemas.openxmlformats.org/officeDocument/2006/relationships/tags" Target="../tags/tag526.xml"/><Relationship Id="rId21" Type="http://schemas.openxmlformats.org/officeDocument/2006/relationships/tags" Target="../tags/tag544.xml"/><Relationship Id="rId34" Type="http://schemas.openxmlformats.org/officeDocument/2006/relationships/notesSlide" Target="../notesSlides/notesSlide21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5" Type="http://schemas.openxmlformats.org/officeDocument/2006/relationships/tags" Target="../tags/tag548.xml"/><Relationship Id="rId33" Type="http://schemas.openxmlformats.org/officeDocument/2006/relationships/slideLayout" Target="../slideLayouts/slideLayout6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20" Type="http://schemas.openxmlformats.org/officeDocument/2006/relationships/tags" Target="../tags/tag543.xml"/><Relationship Id="rId29" Type="http://schemas.openxmlformats.org/officeDocument/2006/relationships/tags" Target="../tags/tag552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24" Type="http://schemas.openxmlformats.org/officeDocument/2006/relationships/tags" Target="../tags/tag547.xml"/><Relationship Id="rId32" Type="http://schemas.openxmlformats.org/officeDocument/2006/relationships/tags" Target="../tags/tag555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23" Type="http://schemas.openxmlformats.org/officeDocument/2006/relationships/tags" Target="../tags/tag546.xml"/><Relationship Id="rId28" Type="http://schemas.openxmlformats.org/officeDocument/2006/relationships/tags" Target="../tags/tag551.xml"/><Relationship Id="rId10" Type="http://schemas.openxmlformats.org/officeDocument/2006/relationships/tags" Target="../tags/tag533.xml"/><Relationship Id="rId19" Type="http://schemas.openxmlformats.org/officeDocument/2006/relationships/tags" Target="../tags/tag542.xml"/><Relationship Id="rId31" Type="http://schemas.openxmlformats.org/officeDocument/2006/relationships/tags" Target="../tags/tag554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Relationship Id="rId22" Type="http://schemas.openxmlformats.org/officeDocument/2006/relationships/tags" Target="../tags/tag545.xml"/><Relationship Id="rId27" Type="http://schemas.openxmlformats.org/officeDocument/2006/relationships/tags" Target="../tags/tag550.xml"/><Relationship Id="rId30" Type="http://schemas.openxmlformats.org/officeDocument/2006/relationships/tags" Target="../tags/tag5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7.xml"/><Relationship Id="rId1" Type="http://schemas.openxmlformats.org/officeDocument/2006/relationships/tags" Target="../tags/tag556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3" Type="http://schemas.openxmlformats.org/officeDocument/2006/relationships/tags" Target="../tags/tag43.xml"/><Relationship Id="rId21" Type="http://schemas.openxmlformats.org/officeDocument/2006/relationships/notesSlide" Target="../notesSlides/notesSlide3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image" Target="../media/image4.gif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tags" Target="../tags/tag88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image" Target="../media/image5.jpe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tags" Target="../tags/tag132.xml"/><Relationship Id="rId21" Type="http://schemas.openxmlformats.org/officeDocument/2006/relationships/tags" Target="../tags/tag114.xml"/><Relationship Id="rId34" Type="http://schemas.openxmlformats.org/officeDocument/2006/relationships/tags" Target="../tags/tag127.xml"/><Relationship Id="rId42" Type="http://schemas.openxmlformats.org/officeDocument/2006/relationships/tags" Target="../tags/tag135.xml"/><Relationship Id="rId47" Type="http://schemas.openxmlformats.org/officeDocument/2006/relationships/tags" Target="../tags/tag140.xml"/><Relationship Id="rId50" Type="http://schemas.openxmlformats.org/officeDocument/2006/relationships/tags" Target="../tags/tag143.xml"/><Relationship Id="rId55" Type="http://schemas.openxmlformats.org/officeDocument/2006/relationships/tags" Target="../tags/tag148.xml"/><Relationship Id="rId63" Type="http://schemas.openxmlformats.org/officeDocument/2006/relationships/tags" Target="../tags/tag156.xml"/><Relationship Id="rId68" Type="http://schemas.openxmlformats.org/officeDocument/2006/relationships/tags" Target="../tags/tag161.xml"/><Relationship Id="rId76" Type="http://schemas.openxmlformats.org/officeDocument/2006/relationships/tags" Target="../tags/tag169.xml"/><Relationship Id="rId84" Type="http://schemas.openxmlformats.org/officeDocument/2006/relationships/tags" Target="../tags/tag177.xml"/><Relationship Id="rId7" Type="http://schemas.openxmlformats.org/officeDocument/2006/relationships/tags" Target="../tags/tag100.xml"/><Relationship Id="rId71" Type="http://schemas.openxmlformats.org/officeDocument/2006/relationships/tags" Target="../tags/tag164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9" Type="http://schemas.openxmlformats.org/officeDocument/2006/relationships/tags" Target="../tags/tag122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tags" Target="../tags/tag125.xml"/><Relationship Id="rId37" Type="http://schemas.openxmlformats.org/officeDocument/2006/relationships/tags" Target="../tags/tag130.xml"/><Relationship Id="rId40" Type="http://schemas.openxmlformats.org/officeDocument/2006/relationships/tags" Target="../tags/tag133.xml"/><Relationship Id="rId45" Type="http://schemas.openxmlformats.org/officeDocument/2006/relationships/tags" Target="../tags/tag138.xml"/><Relationship Id="rId53" Type="http://schemas.openxmlformats.org/officeDocument/2006/relationships/tags" Target="../tags/tag146.xml"/><Relationship Id="rId58" Type="http://schemas.openxmlformats.org/officeDocument/2006/relationships/tags" Target="../tags/tag151.xml"/><Relationship Id="rId66" Type="http://schemas.openxmlformats.org/officeDocument/2006/relationships/tags" Target="../tags/tag159.xml"/><Relationship Id="rId74" Type="http://schemas.openxmlformats.org/officeDocument/2006/relationships/tags" Target="../tags/tag167.xml"/><Relationship Id="rId79" Type="http://schemas.openxmlformats.org/officeDocument/2006/relationships/tags" Target="../tags/tag172.xml"/><Relationship Id="rId87" Type="http://schemas.openxmlformats.org/officeDocument/2006/relationships/notesSlide" Target="../notesSlides/notesSlide5.xml"/><Relationship Id="rId5" Type="http://schemas.openxmlformats.org/officeDocument/2006/relationships/tags" Target="../tags/tag98.xml"/><Relationship Id="rId61" Type="http://schemas.openxmlformats.org/officeDocument/2006/relationships/tags" Target="../tags/tag154.xml"/><Relationship Id="rId82" Type="http://schemas.openxmlformats.org/officeDocument/2006/relationships/tags" Target="../tags/tag175.xml"/><Relationship Id="rId19" Type="http://schemas.openxmlformats.org/officeDocument/2006/relationships/tags" Target="../tags/tag11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tags" Target="../tags/tag128.xml"/><Relationship Id="rId43" Type="http://schemas.openxmlformats.org/officeDocument/2006/relationships/tags" Target="../tags/tag136.xml"/><Relationship Id="rId48" Type="http://schemas.openxmlformats.org/officeDocument/2006/relationships/tags" Target="../tags/tag141.xml"/><Relationship Id="rId56" Type="http://schemas.openxmlformats.org/officeDocument/2006/relationships/tags" Target="../tags/tag149.xml"/><Relationship Id="rId64" Type="http://schemas.openxmlformats.org/officeDocument/2006/relationships/tags" Target="../tags/tag157.xml"/><Relationship Id="rId69" Type="http://schemas.openxmlformats.org/officeDocument/2006/relationships/tags" Target="../tags/tag162.xml"/><Relationship Id="rId77" Type="http://schemas.openxmlformats.org/officeDocument/2006/relationships/tags" Target="../tags/tag170.xml"/><Relationship Id="rId8" Type="http://schemas.openxmlformats.org/officeDocument/2006/relationships/tags" Target="../tags/tag101.xml"/><Relationship Id="rId51" Type="http://schemas.openxmlformats.org/officeDocument/2006/relationships/tags" Target="../tags/tag144.xml"/><Relationship Id="rId72" Type="http://schemas.openxmlformats.org/officeDocument/2006/relationships/tags" Target="../tags/tag165.xml"/><Relationship Id="rId80" Type="http://schemas.openxmlformats.org/officeDocument/2006/relationships/tags" Target="../tags/tag173.xml"/><Relationship Id="rId85" Type="http://schemas.openxmlformats.org/officeDocument/2006/relationships/tags" Target="../tags/tag178.xml"/><Relationship Id="rId3" Type="http://schemas.openxmlformats.org/officeDocument/2006/relationships/tags" Target="../tags/tag96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tags" Target="../tags/tag126.xml"/><Relationship Id="rId38" Type="http://schemas.openxmlformats.org/officeDocument/2006/relationships/tags" Target="../tags/tag131.xml"/><Relationship Id="rId46" Type="http://schemas.openxmlformats.org/officeDocument/2006/relationships/tags" Target="../tags/tag139.xml"/><Relationship Id="rId59" Type="http://schemas.openxmlformats.org/officeDocument/2006/relationships/tags" Target="../tags/tag152.xml"/><Relationship Id="rId67" Type="http://schemas.openxmlformats.org/officeDocument/2006/relationships/tags" Target="../tags/tag160.xml"/><Relationship Id="rId20" Type="http://schemas.openxmlformats.org/officeDocument/2006/relationships/tags" Target="../tags/tag113.xml"/><Relationship Id="rId41" Type="http://schemas.openxmlformats.org/officeDocument/2006/relationships/tags" Target="../tags/tag134.xml"/><Relationship Id="rId54" Type="http://schemas.openxmlformats.org/officeDocument/2006/relationships/tags" Target="../tags/tag147.xml"/><Relationship Id="rId62" Type="http://schemas.openxmlformats.org/officeDocument/2006/relationships/tags" Target="../tags/tag155.xml"/><Relationship Id="rId70" Type="http://schemas.openxmlformats.org/officeDocument/2006/relationships/tags" Target="../tags/tag163.xml"/><Relationship Id="rId75" Type="http://schemas.openxmlformats.org/officeDocument/2006/relationships/tags" Target="../tags/tag168.xml"/><Relationship Id="rId83" Type="http://schemas.openxmlformats.org/officeDocument/2006/relationships/tags" Target="../tags/tag176.xml"/><Relationship Id="rId88" Type="http://schemas.openxmlformats.org/officeDocument/2006/relationships/image" Target="../media/image6.jpe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36" Type="http://schemas.openxmlformats.org/officeDocument/2006/relationships/tags" Target="../tags/tag129.xml"/><Relationship Id="rId49" Type="http://schemas.openxmlformats.org/officeDocument/2006/relationships/tags" Target="../tags/tag142.xml"/><Relationship Id="rId57" Type="http://schemas.openxmlformats.org/officeDocument/2006/relationships/tags" Target="../tags/tag150.xml"/><Relationship Id="rId10" Type="http://schemas.openxmlformats.org/officeDocument/2006/relationships/tags" Target="../tags/tag103.xml"/><Relationship Id="rId31" Type="http://schemas.openxmlformats.org/officeDocument/2006/relationships/tags" Target="../tags/tag124.xml"/><Relationship Id="rId44" Type="http://schemas.openxmlformats.org/officeDocument/2006/relationships/tags" Target="../tags/tag137.xml"/><Relationship Id="rId52" Type="http://schemas.openxmlformats.org/officeDocument/2006/relationships/tags" Target="../tags/tag145.xml"/><Relationship Id="rId60" Type="http://schemas.openxmlformats.org/officeDocument/2006/relationships/tags" Target="../tags/tag153.xml"/><Relationship Id="rId65" Type="http://schemas.openxmlformats.org/officeDocument/2006/relationships/tags" Target="../tags/tag158.xml"/><Relationship Id="rId73" Type="http://schemas.openxmlformats.org/officeDocument/2006/relationships/tags" Target="../tags/tag166.xml"/><Relationship Id="rId78" Type="http://schemas.openxmlformats.org/officeDocument/2006/relationships/tags" Target="../tags/tag171.xml"/><Relationship Id="rId81" Type="http://schemas.openxmlformats.org/officeDocument/2006/relationships/tags" Target="../tags/tag174.xml"/><Relationship Id="rId86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13" Type="http://schemas.openxmlformats.org/officeDocument/2006/relationships/tags" Target="../tags/tag191.xml"/><Relationship Id="rId18" Type="http://schemas.openxmlformats.org/officeDocument/2006/relationships/tags" Target="../tags/tag196.xml"/><Relationship Id="rId26" Type="http://schemas.openxmlformats.org/officeDocument/2006/relationships/tags" Target="../tags/tag204.xml"/><Relationship Id="rId3" Type="http://schemas.openxmlformats.org/officeDocument/2006/relationships/tags" Target="../tags/tag181.xml"/><Relationship Id="rId21" Type="http://schemas.openxmlformats.org/officeDocument/2006/relationships/tags" Target="../tags/tag199.xml"/><Relationship Id="rId7" Type="http://schemas.openxmlformats.org/officeDocument/2006/relationships/tags" Target="../tags/tag185.xml"/><Relationship Id="rId12" Type="http://schemas.openxmlformats.org/officeDocument/2006/relationships/tags" Target="../tags/tag190.xml"/><Relationship Id="rId17" Type="http://schemas.openxmlformats.org/officeDocument/2006/relationships/tags" Target="../tags/tag195.xml"/><Relationship Id="rId25" Type="http://schemas.openxmlformats.org/officeDocument/2006/relationships/tags" Target="../tags/tag203.xml"/><Relationship Id="rId2" Type="http://schemas.openxmlformats.org/officeDocument/2006/relationships/tags" Target="../tags/tag180.xml"/><Relationship Id="rId16" Type="http://schemas.openxmlformats.org/officeDocument/2006/relationships/tags" Target="../tags/tag194.xml"/><Relationship Id="rId20" Type="http://schemas.openxmlformats.org/officeDocument/2006/relationships/tags" Target="../tags/tag198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11" Type="http://schemas.openxmlformats.org/officeDocument/2006/relationships/tags" Target="../tags/tag189.xml"/><Relationship Id="rId24" Type="http://schemas.openxmlformats.org/officeDocument/2006/relationships/tags" Target="../tags/tag202.xml"/><Relationship Id="rId5" Type="http://schemas.openxmlformats.org/officeDocument/2006/relationships/tags" Target="../tags/tag183.xml"/><Relationship Id="rId15" Type="http://schemas.openxmlformats.org/officeDocument/2006/relationships/tags" Target="../tags/tag193.xml"/><Relationship Id="rId23" Type="http://schemas.openxmlformats.org/officeDocument/2006/relationships/tags" Target="../tags/tag201.xml"/><Relationship Id="rId28" Type="http://schemas.openxmlformats.org/officeDocument/2006/relationships/tags" Target="../tags/tag206.xml"/><Relationship Id="rId10" Type="http://schemas.openxmlformats.org/officeDocument/2006/relationships/tags" Target="../tags/tag188.xml"/><Relationship Id="rId19" Type="http://schemas.openxmlformats.org/officeDocument/2006/relationships/tags" Target="../tags/tag197.xml"/><Relationship Id="rId31" Type="http://schemas.openxmlformats.org/officeDocument/2006/relationships/image" Target="../media/image8.emf"/><Relationship Id="rId4" Type="http://schemas.openxmlformats.org/officeDocument/2006/relationships/tags" Target="../tags/tag182.xml"/><Relationship Id="rId9" Type="http://schemas.openxmlformats.org/officeDocument/2006/relationships/tags" Target="../tags/tag187.xml"/><Relationship Id="rId14" Type="http://schemas.openxmlformats.org/officeDocument/2006/relationships/tags" Target="../tags/tag192.xml"/><Relationship Id="rId22" Type="http://schemas.openxmlformats.org/officeDocument/2006/relationships/tags" Target="../tags/tag200.xml"/><Relationship Id="rId27" Type="http://schemas.openxmlformats.org/officeDocument/2006/relationships/tags" Target="../tags/tag205.xml"/><Relationship Id="rId30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209.xml"/><Relationship Id="rId21" Type="http://schemas.openxmlformats.org/officeDocument/2006/relationships/image" Target="../media/image9.emf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image" Target="../media/image7.jpeg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10" Type="http://schemas.openxmlformats.org/officeDocument/2006/relationships/tags" Target="../tags/tag216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Circuits &amp; Numbers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See: P&amp;H Chapter 2.4, 2.5, 3.2, C.5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Encoders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191000" y="685800"/>
            <a:ext cx="4724399" cy="57912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N might be large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Routing wires is expensive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More efficient encoding?</a:t>
            </a:r>
          </a:p>
        </p:txBody>
      </p:sp>
      <p:sp>
        <p:nvSpPr>
          <p:cNvPr id="2867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7313" y="1187450"/>
            <a:ext cx="1498600" cy="4832350"/>
          </a:xfrm>
          <a:prstGeom prst="rect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042272" y="149225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042272" y="1963965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859088" y="281781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11732" y="170406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042272" y="243568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042272" y="290739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411732" y="217578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11732" y="264749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411732" y="311921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28690" name="Line 1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855913" y="320040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3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865438" y="434181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5" name="Line 2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42272" y="337910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697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11732" y="359092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42272" y="385082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1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042272" y="432253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Line 2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42271" y="4794252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411732" y="406263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411732" y="453435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11732" y="123235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0" name="TextBox 39"/>
          <p:cNvSpPr txBox="1"/>
          <p:nvPr>
            <p:custDataLst>
              <p:tags r:id="rId23"/>
            </p:custDataLst>
          </p:nvPr>
        </p:nvSpPr>
        <p:spPr bwMode="auto">
          <a:xfrm rot="16200000">
            <a:off x="1378300" y="3279002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436260" y="5406119"/>
            <a:ext cx="33566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25"/>
            </p:custDataLst>
          </p:nvPr>
        </p:nvSpPr>
        <p:spPr bwMode="auto">
          <a:xfrm rot="5400000">
            <a:off x="2719839" y="3467143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1" name="Line 2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044575" y="5715000"/>
            <a:ext cx="307975" cy="0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 bwMode="auto">
          <a:xfrm rot="5400000">
            <a:off x="800058" y="4934896"/>
            <a:ext cx="89444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35" name="Line 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2867025" y="2438400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5122" name="CP3 Ink c83d7d8f-87c2-4567-ad8a-756f8d1d0e4e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125599" y="542719"/>
            <a:ext cx="4268160" cy="54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Number Representations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429000" y="838200"/>
            <a:ext cx="5486400" cy="5638800"/>
          </a:xfrm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Base 10 - </a:t>
            </a:r>
            <a:r>
              <a:rPr lang="en-US" sz="2800" dirty="0" smtClean="0">
                <a:solidFill>
                  <a:schemeClr val="accent1"/>
                </a:solidFill>
              </a:rPr>
              <a:t>Decimal</a:t>
            </a:r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Just as easily use other bases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Base 2 - </a:t>
            </a:r>
            <a:r>
              <a:rPr lang="en-US" sz="2400" dirty="0" smtClean="0">
                <a:solidFill>
                  <a:schemeClr val="accent1"/>
                </a:solidFill>
              </a:rPr>
              <a:t>Binary</a:t>
            </a:r>
            <a:endParaRPr lang="en-US" sz="2400" dirty="0">
              <a:solidFill>
                <a:schemeClr val="accent1"/>
              </a:solidFill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/>
              <a:t>Base 8 - </a:t>
            </a:r>
            <a:r>
              <a:rPr lang="en-US" sz="2400" dirty="0" smtClean="0">
                <a:solidFill>
                  <a:schemeClr val="accent1"/>
                </a:solidFill>
              </a:rPr>
              <a:t>Octal</a:t>
            </a:r>
            <a:endParaRPr lang="en-US" sz="2400" dirty="0">
              <a:solidFill>
                <a:schemeClr val="accent1"/>
              </a:solidFill>
            </a:endParaRP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Base 16 - </a:t>
            </a:r>
            <a:r>
              <a:rPr lang="en-US" sz="2400" dirty="0" smtClean="0">
                <a:solidFill>
                  <a:schemeClr val="accent1"/>
                </a:solidFill>
              </a:rPr>
              <a:t>Hexadecimal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457201" lvl="1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092200"/>
            <a:ext cx="3048000" cy="180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</a:tabLst>
            </a:pPr>
            <a:r>
              <a:rPr lang="en-US" sz="9600" dirty="0" smtClean="0">
                <a:solidFill>
                  <a:srgbClr val="FFFFFF"/>
                </a:solidFill>
                <a:latin typeface="Calibri" pitchFamily="34" charset="0"/>
              </a:rPr>
              <a:t>6 3 7</a:t>
            </a:r>
            <a:endParaRPr lang="en-US" sz="9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33400" y="2768600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447800" y="2768600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9888" y="2997200"/>
            <a:ext cx="3059112" cy="9513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 smtClean="0">
                <a:solidFill>
                  <a:srgbClr val="FFFFFF"/>
                </a:solidFill>
                <a:latin typeface="Calibri" pitchFamily="34" charset="0"/>
              </a:rPr>
              <a:t>2 </a:t>
            </a: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r>
              <a:rPr lang="en-US" sz="4800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Calibri" pitchFamily="34" charset="0"/>
              </a:rPr>
              <a:t>10</a:t>
            </a:r>
            <a:r>
              <a:rPr lang="en-US" sz="4800" baseline="30000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362200" y="2771775"/>
            <a:ext cx="762000" cy="1588"/>
          </a:xfrm>
          <a:prstGeom prst="line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6146" name="CP3 Ink 321e3f56-0e2a-40f0-bef2-01332f9d73be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8090" y="4260913"/>
            <a:ext cx="8197579" cy="186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Counting</a:t>
            </a:r>
            <a:endParaRPr lang="en-US" dirty="0"/>
          </a:p>
        </p:txBody>
      </p:sp>
      <p:pic>
        <p:nvPicPr>
          <p:cNvPr id="7170" name="CP3 Ink 4c3e9ab5-f2c9-4715-833c-13c6a42a722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9291" y="169782"/>
            <a:ext cx="3336617" cy="6647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8194" name="CP3 Ink 452c8417-68d4-4f51-b34e-45435c73641d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302" y="1823856"/>
            <a:ext cx="6317555" cy="312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9218" name="CP3 Ink 64d53083-dc06-405b-8b30-f542edb99a5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842605"/>
            <a:ext cx="8460156" cy="60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Base Conversion</a:t>
            </a:r>
            <a:endParaRPr lang="en-US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341313" indent="-341313">
              <a:lnSpc>
                <a:spcPct val="82000"/>
              </a:lnSpc>
              <a:spcBef>
                <a:spcPts val="700"/>
              </a:spcBef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/>
              <a:t>Base </a:t>
            </a:r>
            <a:r>
              <a:rPr lang="en-US" sz="2800" dirty="0" smtClean="0"/>
              <a:t>conversion </a:t>
            </a:r>
            <a:r>
              <a:rPr lang="en-US" sz="2800" dirty="0"/>
              <a:t>via repetitive division</a:t>
            </a:r>
          </a:p>
          <a:p>
            <a:pPr marL="741363" lvl="1" indent="-284163">
              <a:lnSpc>
                <a:spcPct val="8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/>
              <a:t>Divide </a:t>
            </a:r>
            <a:r>
              <a:rPr lang="en-US" sz="2400" dirty="0"/>
              <a:t>by </a:t>
            </a:r>
            <a:r>
              <a:rPr lang="en-US" sz="2400" dirty="0" smtClean="0"/>
              <a:t>base, write remainder, move </a:t>
            </a:r>
            <a:r>
              <a:rPr lang="en-US" sz="2400" dirty="0"/>
              <a:t>left with </a:t>
            </a:r>
            <a:r>
              <a:rPr lang="en-US" sz="2400" dirty="0" smtClean="0"/>
              <a:t>quotient</a:t>
            </a:r>
            <a:endParaRPr lang="en-US" sz="2400" dirty="0"/>
          </a:p>
        </p:txBody>
      </p:sp>
      <p:pic>
        <p:nvPicPr>
          <p:cNvPr id="10242" name="CP3 Ink c513b0d8-1f42-46a9-b30a-214055b81f9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530" y="1600200"/>
            <a:ext cx="6300619" cy="378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Hexadecimal, Binary, Octal Conversions</a:t>
            </a:r>
            <a:endParaRPr lang="en-US" dirty="0"/>
          </a:p>
        </p:txBody>
      </p:sp>
      <p:pic>
        <p:nvPicPr>
          <p:cNvPr id="11266" name="CP3 Ink 0703769e-790b-440e-863b-c72e6e7fce0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98" y="951485"/>
            <a:ext cx="7469282" cy="285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Encoder Implementation</a:t>
            </a:r>
            <a:endParaRPr lang="en-US" dirty="0"/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r>
              <a:rPr lang="en-US" dirty="0" smtClean="0"/>
              <a:t>Implementation . . .</a:t>
            </a:r>
          </a:p>
          <a:p>
            <a:pPr lvl="2"/>
            <a:r>
              <a:rPr lang="en-US" dirty="0" smtClean="0"/>
              <a:t>assume 8 choices, exactly one mark detected</a:t>
            </a:r>
            <a:endParaRPr lang="en-US" dirty="0"/>
          </a:p>
        </p:txBody>
      </p:sp>
      <p:sp>
        <p:nvSpPr>
          <p:cNvPr id="33975" name="Text Box 18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00600" y="5029200"/>
            <a:ext cx="184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3517" y="1545092"/>
            <a:ext cx="1498600" cy="3972970"/>
          </a:xfrm>
          <a:prstGeom prst="rect">
            <a:avLst/>
          </a:prstGeom>
          <a:noFill/>
          <a:ln w="2556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628476" y="1849892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628476" y="2321607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445292" y="2956379"/>
            <a:ext cx="3079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47" y="1537155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i0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5848" y="2008869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i1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53996" y="2643642"/>
            <a:ext cx="606554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b0</a:t>
            </a:r>
            <a:endParaRPr lang="en-US" sz="3200" baseline="-25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97936" y="206171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4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628476" y="279332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5848" y="2480583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i2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6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28476" y="3265036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848" y="2952297"/>
            <a:ext cx="484726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i3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997936" y="2533425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9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997936" y="3005139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0" name="Text Box 1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97936" y="3476853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1" name="Line 1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442117" y="355804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" name="Text Box 1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3996" y="3329442"/>
            <a:ext cx="606554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b1</a:t>
            </a:r>
            <a:endParaRPr lang="en-US" sz="3200" baseline="-25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Text Box 2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03050" y="5518062"/>
            <a:ext cx="1863950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3-bit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encoder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(8-to-3)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442117" y="4167642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5" name="Text Box 2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753996" y="3939042"/>
            <a:ext cx="606554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b2</a:t>
            </a:r>
            <a:endParaRPr lang="en-US" sz="3200" baseline="-250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6" name="Line 2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28476" y="3736750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7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55847" y="3424011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i4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97936" y="394856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9" name="Line 1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28476" y="4208464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0" name="Text Box 1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5848" y="3895725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i5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" name="Line 1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28476" y="4680178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5848" y="4367439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i6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3" name="Line 2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28476" y="5151893"/>
            <a:ext cx="307975" cy="1587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4" name="Text Box 24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5848" y="4839155"/>
            <a:ext cx="484726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i7</a:t>
            </a:r>
            <a:endParaRPr lang="en-US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5" name="Text Box 1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997936" y="4420281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6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Text Box 2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997936" y="489199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97936" y="1589997"/>
            <a:ext cx="335663" cy="5229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9" name="TextBox 68"/>
          <p:cNvSpPr txBox="1"/>
          <p:nvPr>
            <p:custDataLst>
              <p:tags r:id="rId36"/>
            </p:custDataLst>
          </p:nvPr>
        </p:nvSpPr>
        <p:spPr bwMode="auto">
          <a:xfrm rot="16200000">
            <a:off x="988199" y="3176270"/>
            <a:ext cx="155053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encoder</a:t>
            </a:r>
            <a:endParaRPr lang="en-US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290" name="CP3 Ink ced5b05f-7be3-4952-8bfc-4cb053ce63c8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6856" y="665782"/>
            <a:ext cx="8502447" cy="510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Ballot Reading</a:t>
            </a:r>
          </a:p>
        </p:txBody>
      </p:sp>
      <p:pic>
        <p:nvPicPr>
          <p:cNvPr id="25" name="Picture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2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29" name="Group 28"/>
          <p:cNvGrpSpPr/>
          <p:nvPr>
            <p:custDataLst>
              <p:tags r:id="rId3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30" name="Rectangle 1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Oval 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Oval 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Oval 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8" name="Group 37"/>
          <p:cNvGrpSpPr/>
          <p:nvPr>
            <p:custDataLst>
              <p:tags r:id="rId4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39" name="Rectangl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Oval 1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Oval 1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Oval 1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5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7" name="Group 46"/>
          <p:cNvGrpSpPr/>
          <p:nvPr>
            <p:custDataLst>
              <p:tags r:id="rId5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48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6" name="Rectangle 55"/>
          <p:cNvSpPr/>
          <p:nvPr>
            <p:custDataLst>
              <p:tags r:id="rId6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Arc 56"/>
          <p:cNvSpPr/>
          <p:nvPr>
            <p:custDataLst>
              <p:tags r:id="rId7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>
            <p:custDataLst>
              <p:tags r:id="rId8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>
            <p:custDataLst>
              <p:tags r:id="rId9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>
            <p:custDataLst>
              <p:tags r:id="rId10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>
            <p:custDataLst>
              <p:tags r:id="rId11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>
            <p:custDataLst>
              <p:tags r:id="rId12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>
            <p:custDataLst>
              <p:tags r:id="rId13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56" idx="2"/>
          </p:cNvCxnSpPr>
          <p:nvPr>
            <p:custDataLst>
              <p:tags r:id="rId14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>
            <p:custDataLst>
              <p:tags r:id="rId15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69" name="Straight Connector 68"/>
          <p:cNvCxnSpPr/>
          <p:nvPr>
            <p:custDataLst>
              <p:tags r:id="rId16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>
            <p:custDataLst>
              <p:tags r:id="rId17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75" name="Straight Connector 74"/>
          <p:cNvCxnSpPr/>
          <p:nvPr>
            <p:custDataLst>
              <p:tags r:id="rId18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19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>
            <p:custDataLst>
              <p:tags r:id="rId20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65" name="Picture 64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8" name="Straight Connector 67"/>
          <p:cNvCxnSpPr>
            <a:stCxn id="65" idx="1"/>
          </p:cNvCxnSpPr>
          <p:nvPr>
            <p:custDataLst>
              <p:tags r:id="rId22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23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>
            <p:custDataLst>
              <p:tags r:id="rId24"/>
            </p:custDataLst>
          </p:nvPr>
        </p:nvSpPr>
        <p:spPr bwMode="auto">
          <a:xfrm>
            <a:off x="7021893" y="2759572"/>
            <a:ext cx="39014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pic>
        <p:nvPicPr>
          <p:cNvPr id="13314" name="CP3 Ink 95c7cd80-7cc5-4e13-869b-db6b93bb66ea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2999793" y="51542"/>
            <a:ext cx="3251932" cy="356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7-Segment LED Decoder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26012" y="1600200"/>
            <a:ext cx="3989387" cy="4876800"/>
          </a:xfrm>
          <a:ln/>
        </p:spPr>
        <p:txBody>
          <a:bodyPr/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 inputs 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encode 0 – 7 in binary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7</a:t>
            </a:r>
            <a:r>
              <a:rPr lang="en-US" dirty="0" smtClean="0"/>
              <a:t> outputs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one for each LED</a:t>
            </a:r>
            <a:endParaRPr lang="en-US" dirty="0"/>
          </a:p>
          <a:p>
            <a:pPr marL="341313" indent="-341313"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584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225425" y="27432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25425" y="30480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25425" y="3352800"/>
            <a:ext cx="384175" cy="1588"/>
          </a:xfrm>
          <a:prstGeom prst="line">
            <a:avLst/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49" name="Freeform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71600" y="1289757"/>
            <a:ext cx="3420872" cy="1485193"/>
          </a:xfrm>
          <a:custGeom>
            <a:avLst/>
            <a:gdLst>
              <a:gd name="connsiteX0" fmla="*/ 0 w 9472"/>
              <a:gd name="connsiteY0" fmla="*/ 8022 h 10372"/>
              <a:gd name="connsiteX1" fmla="*/ 1222 w 9472"/>
              <a:gd name="connsiteY1" fmla="*/ 1813 h 10372"/>
              <a:gd name="connsiteX2" fmla="*/ 5727 w 9472"/>
              <a:gd name="connsiteY2" fmla="*/ 516 h 10372"/>
              <a:gd name="connsiteX3" fmla="*/ 9107 w 9472"/>
              <a:gd name="connsiteY3" fmla="*/ 4910 h 10372"/>
              <a:gd name="connsiteX4" fmla="*/ 7916 w 9472"/>
              <a:gd name="connsiteY4" fmla="*/ 10372 h 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2" h="10372">
                <a:moveTo>
                  <a:pt x="0" y="8022"/>
                </a:moveTo>
                <a:cubicBezTo>
                  <a:pt x="202" y="6991"/>
                  <a:pt x="268" y="3066"/>
                  <a:pt x="1222" y="1813"/>
                </a:cubicBezTo>
                <a:cubicBezTo>
                  <a:pt x="2176" y="560"/>
                  <a:pt x="4413" y="0"/>
                  <a:pt x="5727" y="516"/>
                </a:cubicBezTo>
                <a:cubicBezTo>
                  <a:pt x="7041" y="1032"/>
                  <a:pt x="8742" y="3269"/>
                  <a:pt x="9107" y="4910"/>
                </a:cubicBezTo>
                <a:cubicBezTo>
                  <a:pt x="9472" y="6551"/>
                  <a:pt x="8273" y="8776"/>
                  <a:pt x="7916" y="10372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0" name="Freeform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63663" y="1463675"/>
            <a:ext cx="2262187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400" y="123"/>
              </a:cxn>
              <a:cxn ang="0">
                <a:pos x="1200" y="59"/>
              </a:cxn>
              <a:cxn ang="0">
                <a:pos x="1425" y="435"/>
              </a:cxn>
            </a:cxnLst>
            <a:rect l="0" t="0" r="r" b="b"/>
            <a:pathLst>
              <a:path w="1425" h="796">
                <a:moveTo>
                  <a:pt x="0" y="796"/>
                </a:moveTo>
                <a:cubicBezTo>
                  <a:pt x="68" y="684"/>
                  <a:pt x="200" y="246"/>
                  <a:pt x="400" y="123"/>
                </a:cubicBezTo>
                <a:cubicBezTo>
                  <a:pt x="600" y="0"/>
                  <a:pt x="1029" y="7"/>
                  <a:pt x="1200" y="59"/>
                </a:cubicBezTo>
                <a:cubicBezTo>
                  <a:pt x="1371" y="111"/>
                  <a:pt x="1378" y="357"/>
                  <a:pt x="1425" y="435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5851" name="Freeform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63663" y="1922463"/>
            <a:ext cx="1736725" cy="960437"/>
          </a:xfrm>
          <a:custGeom>
            <a:avLst/>
            <a:gdLst/>
            <a:ahLst/>
            <a:cxnLst>
              <a:cxn ang="0">
                <a:pos x="0" y="605"/>
              </a:cxn>
              <a:cxn ang="0">
                <a:pos x="459" y="29"/>
              </a:cxn>
              <a:cxn ang="0">
                <a:pos x="1094" y="429"/>
              </a:cxn>
            </a:cxnLst>
            <a:rect l="0" t="0" r="r" b="b"/>
            <a:pathLst>
              <a:path w="1094" h="605">
                <a:moveTo>
                  <a:pt x="0" y="605"/>
                </a:moveTo>
                <a:cubicBezTo>
                  <a:pt x="76" y="509"/>
                  <a:pt x="277" y="58"/>
                  <a:pt x="459" y="29"/>
                </a:cubicBezTo>
                <a:cubicBezTo>
                  <a:pt x="641" y="0"/>
                  <a:pt x="962" y="346"/>
                  <a:pt x="1094" y="429"/>
                </a:cubicBezTo>
              </a:path>
            </a:pathLst>
          </a:custGeom>
          <a:noFill/>
          <a:ln w="2556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Freeform 18"/>
          <p:cNvSpPr/>
          <p:nvPr>
            <p:custDataLst>
              <p:tags r:id="rId10"/>
            </p:custDataLst>
          </p:nvPr>
        </p:nvSpPr>
        <p:spPr>
          <a:xfrm>
            <a:off x="1391234" y="2860463"/>
            <a:ext cx="2234616" cy="341525"/>
          </a:xfrm>
          <a:custGeom>
            <a:avLst/>
            <a:gdLst>
              <a:gd name="connsiteX0" fmla="*/ 2378562 w 2378562"/>
              <a:gd name="connsiteY0" fmla="*/ 524517 h 524517"/>
              <a:gd name="connsiteX1" fmla="*/ 1503431 w 2378562"/>
              <a:gd name="connsiteY1" fmla="*/ 25244 h 524517"/>
              <a:gd name="connsiteX2" fmla="*/ 0 w 2378562"/>
              <a:gd name="connsiteY2" fmla="*/ 373052 h 524517"/>
              <a:gd name="connsiteX0" fmla="*/ 2378562 w 2378562"/>
              <a:gd name="connsiteY0" fmla="*/ 300670 h 300670"/>
              <a:gd name="connsiteX1" fmla="*/ 1709154 w 2378562"/>
              <a:gd name="connsiteY1" fmla="*/ 25244 h 300670"/>
              <a:gd name="connsiteX2" fmla="*/ 0 w 2378562"/>
              <a:gd name="connsiteY2" fmla="*/ 149205 h 300670"/>
              <a:gd name="connsiteX0" fmla="*/ 2378562 w 2378562"/>
              <a:gd name="connsiteY0" fmla="*/ 297865 h 326939"/>
              <a:gd name="connsiteX1" fmla="*/ 2234616 w 2378562"/>
              <a:gd name="connsiteY1" fmla="*/ 281035 h 326939"/>
              <a:gd name="connsiteX2" fmla="*/ 1709154 w 2378562"/>
              <a:gd name="connsiteY2" fmla="*/ 22439 h 326939"/>
              <a:gd name="connsiteX3" fmla="*/ 0 w 2378562"/>
              <a:gd name="connsiteY3" fmla="*/ 146400 h 32693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343769"/>
              <a:gd name="connsiteX1" fmla="*/ 2234616 w 2378562"/>
              <a:gd name="connsiteY1" fmla="*/ 297865 h 343769"/>
              <a:gd name="connsiteX2" fmla="*/ 1709154 w 2378562"/>
              <a:gd name="connsiteY2" fmla="*/ 22439 h 343769"/>
              <a:gd name="connsiteX3" fmla="*/ 0 w 2378562"/>
              <a:gd name="connsiteY3" fmla="*/ 146400 h 343769"/>
              <a:gd name="connsiteX0" fmla="*/ 2378562 w 2378562"/>
              <a:gd name="connsiteY0" fmla="*/ 297865 h 297865"/>
              <a:gd name="connsiteX1" fmla="*/ 1709154 w 2378562"/>
              <a:gd name="connsiteY1" fmla="*/ 22439 h 297865"/>
              <a:gd name="connsiteX2" fmla="*/ 0 w 2378562"/>
              <a:gd name="connsiteY2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297865"/>
              <a:gd name="connsiteX1" fmla="*/ 2378562 w 2378562"/>
              <a:gd name="connsiteY1" fmla="*/ 297865 h 297865"/>
              <a:gd name="connsiteX2" fmla="*/ 1709154 w 2378562"/>
              <a:gd name="connsiteY2" fmla="*/ 22439 h 297865"/>
              <a:gd name="connsiteX3" fmla="*/ 0 w 2378562"/>
              <a:gd name="connsiteY3" fmla="*/ 146400 h 297865"/>
              <a:gd name="connsiteX0" fmla="*/ 2378562 w 2378562"/>
              <a:gd name="connsiteY0" fmla="*/ 297865 h 339938"/>
              <a:gd name="connsiteX1" fmla="*/ 2037766 w 2378562"/>
              <a:gd name="connsiteY1" fmla="*/ 339938 h 339938"/>
              <a:gd name="connsiteX2" fmla="*/ 1709154 w 2378562"/>
              <a:gd name="connsiteY2" fmla="*/ 22439 h 339938"/>
              <a:gd name="connsiteX3" fmla="*/ 0 w 2378562"/>
              <a:gd name="connsiteY3" fmla="*/ 146400 h 339938"/>
              <a:gd name="connsiteX0" fmla="*/ 2234616 w 2234616"/>
              <a:gd name="connsiteY0" fmla="*/ 341525 h 341525"/>
              <a:gd name="connsiteX1" fmla="*/ 2037766 w 2234616"/>
              <a:gd name="connsiteY1" fmla="*/ 339938 h 341525"/>
              <a:gd name="connsiteX2" fmla="*/ 1709154 w 2234616"/>
              <a:gd name="connsiteY2" fmla="*/ 22439 h 341525"/>
              <a:gd name="connsiteX3" fmla="*/ 0 w 2234616"/>
              <a:gd name="connsiteY3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  <a:gd name="connsiteX0" fmla="*/ 2234616 w 2234616"/>
              <a:gd name="connsiteY0" fmla="*/ 341525 h 341525"/>
              <a:gd name="connsiteX1" fmla="*/ 1709154 w 2234616"/>
              <a:gd name="connsiteY1" fmla="*/ 22439 h 341525"/>
              <a:gd name="connsiteX2" fmla="*/ 0 w 2234616"/>
              <a:gd name="connsiteY2" fmla="*/ 146400 h 34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4616" h="341525">
                <a:moveTo>
                  <a:pt x="2234616" y="341525"/>
                </a:moveTo>
                <a:cubicBezTo>
                  <a:pt x="2059462" y="235163"/>
                  <a:pt x="1920429" y="46056"/>
                  <a:pt x="1709154" y="22439"/>
                </a:cubicBezTo>
                <a:cubicBezTo>
                  <a:pt x="1336718" y="0"/>
                  <a:pt x="248702" y="88432"/>
                  <a:pt x="0" y="146400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>
            <p:custDataLst>
              <p:tags r:id="rId11"/>
            </p:custDataLst>
          </p:nvPr>
        </p:nvSpPr>
        <p:spPr>
          <a:xfrm>
            <a:off x="1391234" y="3141497"/>
            <a:ext cx="1475382" cy="482444"/>
          </a:xfrm>
          <a:custGeom>
            <a:avLst/>
            <a:gdLst>
              <a:gd name="connsiteX0" fmla="*/ 1475382 w 1475382"/>
              <a:gd name="connsiteY0" fmla="*/ 482444 h 482444"/>
              <a:gd name="connsiteX1" fmla="*/ 645129 w 1475382"/>
              <a:gd name="connsiteY1" fmla="*/ 61708 h 482444"/>
              <a:gd name="connsiteX2" fmla="*/ 129026 w 1475382"/>
              <a:gd name="connsiteY2" fmla="*/ 112196 h 482444"/>
              <a:gd name="connsiteX3" fmla="*/ 0 w 1475382"/>
              <a:gd name="connsiteY3" fmla="*/ 168294 h 48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5382" h="482444">
                <a:moveTo>
                  <a:pt x="1475382" y="482444"/>
                </a:moveTo>
                <a:cubicBezTo>
                  <a:pt x="1172452" y="302930"/>
                  <a:pt x="869522" y="123416"/>
                  <a:pt x="645129" y="61708"/>
                </a:cubicBezTo>
                <a:cubicBezTo>
                  <a:pt x="420736" y="0"/>
                  <a:pt x="236548" y="94432"/>
                  <a:pt x="129026" y="112196"/>
                </a:cubicBezTo>
                <a:cubicBezTo>
                  <a:pt x="21505" y="129960"/>
                  <a:pt x="0" y="168294"/>
                  <a:pt x="0" y="168294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>
            <p:custDataLst>
              <p:tags r:id="rId12"/>
            </p:custDataLst>
          </p:nvPr>
        </p:nvSpPr>
        <p:spPr>
          <a:xfrm>
            <a:off x="1357108" y="3447077"/>
            <a:ext cx="2025611" cy="1243664"/>
          </a:xfrm>
          <a:custGeom>
            <a:avLst/>
            <a:gdLst>
              <a:gd name="connsiteX0" fmla="*/ 2023273 w 2023273"/>
              <a:gd name="connsiteY0" fmla="*/ 747040 h 1224809"/>
              <a:gd name="connsiteX1" fmla="*/ 1394974 w 2023273"/>
              <a:gd name="connsiteY1" fmla="*/ 1128507 h 1224809"/>
              <a:gd name="connsiteX2" fmla="*/ 228132 w 2023273"/>
              <a:gd name="connsiteY2" fmla="*/ 169229 h 1224809"/>
              <a:gd name="connsiteX3" fmla="*/ 26179 w 2023273"/>
              <a:gd name="connsiteY3" fmla="*/ 113131 h 1224809"/>
              <a:gd name="connsiteX0" fmla="*/ 2025611 w 2025611"/>
              <a:gd name="connsiteY0" fmla="*/ 765895 h 1243664"/>
              <a:gd name="connsiteX1" fmla="*/ 1397312 w 2025611"/>
              <a:gd name="connsiteY1" fmla="*/ 1147362 h 1243664"/>
              <a:gd name="connsiteX2" fmla="*/ 230470 w 2025611"/>
              <a:gd name="connsiteY2" fmla="*/ 188084 h 1243664"/>
              <a:gd name="connsiteX3" fmla="*/ 14492 w 2025611"/>
              <a:gd name="connsiteY3" fmla="*/ 18855 h 124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611" h="1243664">
                <a:moveTo>
                  <a:pt x="2025611" y="765895"/>
                </a:moveTo>
                <a:cubicBezTo>
                  <a:pt x="1861056" y="1004779"/>
                  <a:pt x="1696502" y="1243664"/>
                  <a:pt x="1397312" y="1147362"/>
                </a:cubicBezTo>
                <a:cubicBezTo>
                  <a:pt x="1098122" y="1051060"/>
                  <a:pt x="460940" y="376168"/>
                  <a:pt x="230470" y="188084"/>
                </a:cubicBezTo>
                <a:cubicBezTo>
                  <a:pt x="0" y="0"/>
                  <a:pt x="47216" y="27270"/>
                  <a:pt x="14492" y="18855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>
            <p:custDataLst>
              <p:tags r:id="rId13"/>
            </p:custDataLst>
          </p:nvPr>
        </p:nvSpPr>
        <p:spPr>
          <a:xfrm>
            <a:off x="1396844" y="3724918"/>
            <a:ext cx="3263978" cy="1413674"/>
          </a:xfrm>
          <a:custGeom>
            <a:avLst/>
            <a:gdLst>
              <a:gd name="connsiteX0" fmla="*/ 2625394 w 3263978"/>
              <a:gd name="connsiteY0" fmla="*/ 0 h 1413674"/>
              <a:gd name="connsiteX1" fmla="*/ 3231254 w 3263978"/>
              <a:gd name="connsiteY1" fmla="*/ 319759 h 1413674"/>
              <a:gd name="connsiteX2" fmla="*/ 2429050 w 3263978"/>
              <a:gd name="connsiteY2" fmla="*/ 1234159 h 1413674"/>
              <a:gd name="connsiteX3" fmla="*/ 1312697 w 3263978"/>
              <a:gd name="connsiteY3" fmla="*/ 1222940 h 1413674"/>
              <a:gd name="connsiteX4" fmla="*/ 0 w 3263978"/>
              <a:gd name="connsiteY4" fmla="*/ 89757 h 141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978" h="1413674">
                <a:moveTo>
                  <a:pt x="2625394" y="0"/>
                </a:moveTo>
                <a:cubicBezTo>
                  <a:pt x="2944686" y="57033"/>
                  <a:pt x="3263978" y="114066"/>
                  <a:pt x="3231254" y="319759"/>
                </a:cubicBezTo>
                <a:cubicBezTo>
                  <a:pt x="3198530" y="525452"/>
                  <a:pt x="2748809" y="1083629"/>
                  <a:pt x="2429050" y="1234159"/>
                </a:cubicBezTo>
                <a:cubicBezTo>
                  <a:pt x="2109291" y="1384689"/>
                  <a:pt x="1717539" y="1413674"/>
                  <a:pt x="1312697" y="1222940"/>
                </a:cubicBezTo>
                <a:cubicBezTo>
                  <a:pt x="907855" y="1032206"/>
                  <a:pt x="218783" y="278621"/>
                  <a:pt x="0" y="89757"/>
                </a:cubicBezTo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4"/>
            </p:custDataLst>
          </p:nvPr>
        </p:nvSpPr>
        <p:spPr bwMode="auto">
          <a:xfrm rot="16200000">
            <a:off x="72326" y="2815526"/>
            <a:ext cx="1796623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decode</a:t>
            </a:r>
          </a:p>
        </p:txBody>
      </p:sp>
      <p:sp>
        <p:nvSpPr>
          <p:cNvPr id="24" name="Rectangle 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2133600"/>
            <a:ext cx="762000" cy="19050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</a:p>
          <a:p>
            <a:endParaRPr lang="en-US" dirty="0" smtClean="0"/>
          </a:p>
          <a:p>
            <a:r>
              <a:rPr lang="en-US" dirty="0" smtClean="0"/>
              <a:t>HW1</a:t>
            </a:r>
          </a:p>
          <a:p>
            <a:endParaRPr lang="en-US" dirty="0" smtClean="0"/>
          </a:p>
          <a:p>
            <a:r>
              <a:rPr lang="en-US" dirty="0" err="1" smtClean="0"/>
              <a:t>CSUGLab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CP3 Ink 51b51835-140c-4ffd-a3b4-a0289d0028e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548" y="824136"/>
            <a:ext cx="4014104" cy="41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7  Segment  LED  Decoder Implementation</a:t>
            </a:r>
            <a:endParaRPr lang="en-US" dirty="0"/>
          </a:p>
        </p:txBody>
      </p:sp>
      <p:pic>
        <p:nvPicPr>
          <p:cNvPr id="5" name="Picture 42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lum bright="18000"/>
          </a:blip>
          <a:srcRect/>
          <a:stretch>
            <a:fillRect/>
          </a:stretch>
        </p:blipFill>
        <p:spPr bwMode="auto">
          <a:xfrm>
            <a:off x="6781800" y="16002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6" name="Text Box 4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235077" y="2133600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d0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4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00090" y="1752600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d1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4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86600" y="2133600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d2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4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49277" y="2743200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d3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42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34200" y="3200400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d4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Text Box 4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71490" y="3733800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d5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4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82675" y="3276600"/>
            <a:ext cx="60976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d6</a:t>
            </a:r>
            <a:endParaRPr lang="en-US" sz="3200" b="1" baseline="-25000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13" name="Group 2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304800" y="693558"/>
          <a:ext cx="6019804" cy="5214447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d6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d5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d1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8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Group 2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1904999" y="1295396"/>
          <a:ext cx="4419604" cy="4612608"/>
        </p:xfrm>
        <a:graphic>
          <a:graphicData uri="http://schemas.openxmlformats.org/drawingml/2006/table">
            <a:tbl>
              <a:tblPr/>
              <a:tblGrid>
                <a:gridCol w="631372"/>
                <a:gridCol w="631372"/>
                <a:gridCol w="631372"/>
                <a:gridCol w="631372"/>
                <a:gridCol w="631372"/>
                <a:gridCol w="631372"/>
                <a:gridCol w="631372"/>
              </a:tblGrid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57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Ballot </a:t>
            </a:r>
            <a:r>
              <a:rPr lang="en-US" dirty="0" smtClean="0"/>
              <a:t>Reading and Display</a:t>
            </a:r>
            <a:endParaRPr lang="en-US" dirty="0"/>
          </a:p>
        </p:txBody>
      </p:sp>
      <p:sp>
        <p:nvSpPr>
          <p:cNvPr id="26" name="Text Box 1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8803" y="4175006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78462" y="4423569"/>
            <a:ext cx="2874738" cy="1379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</a:t>
            </a:r>
            <a:r>
              <a:rPr lang="en-US" strike="sngStrike" dirty="0" smtClean="0">
                <a:solidFill>
                  <a:srgbClr val="FFFFFF"/>
                </a:solidFill>
                <a:latin typeface="Calibri" pitchFamily="34" charset="0"/>
              </a:rPr>
              <a:t>counter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pic>
        <p:nvPicPr>
          <p:cNvPr id="125" name="Picture 1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5" cstate="print">
            <a:lum bright="-66000"/>
          </a:blip>
          <a:srcRect/>
          <a:stretch>
            <a:fillRect/>
          </a:stretch>
        </p:blipFill>
        <p:spPr bwMode="auto">
          <a:xfrm>
            <a:off x="2546350" y="1291431"/>
            <a:ext cx="43561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126" name="Group 125"/>
          <p:cNvGrpSpPr/>
          <p:nvPr>
            <p:custDataLst>
              <p:tags r:id="rId5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127" name="Rectangle 1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Oval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Oval 1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0" name="Oval 1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1" name="Oval 1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2" name="Oval 1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Oval 1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Oval 1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5" name="Group 134"/>
          <p:cNvGrpSpPr/>
          <p:nvPr>
            <p:custDataLst>
              <p:tags r:id="rId6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136" name="Rectangle 1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8" name="Oval 1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Oval 1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Oval 1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Oval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2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3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7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145" name="Rectangle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Oval 1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" name="Oval 1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" name="Oval 1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0" name="Oval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Oval 1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Oval 1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3" name="Rectangle 152"/>
          <p:cNvSpPr/>
          <p:nvPr>
            <p:custDataLst>
              <p:tags r:id="rId8"/>
            </p:custDataLst>
          </p:nvPr>
        </p:nvSpPr>
        <p:spPr>
          <a:xfrm rot="16200000">
            <a:off x="1524000" y="25527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4" name="Arc 153"/>
          <p:cNvSpPr/>
          <p:nvPr>
            <p:custDataLst>
              <p:tags r:id="rId9"/>
            </p:custDataLst>
          </p:nvPr>
        </p:nvSpPr>
        <p:spPr>
          <a:xfrm>
            <a:off x="2209800" y="26670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Arc 154"/>
          <p:cNvSpPr/>
          <p:nvPr>
            <p:custDataLst>
              <p:tags r:id="rId10"/>
            </p:custDataLst>
          </p:nvPr>
        </p:nvSpPr>
        <p:spPr>
          <a:xfrm>
            <a:off x="2209800" y="29718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Arc 155"/>
          <p:cNvSpPr/>
          <p:nvPr>
            <p:custDataLst>
              <p:tags r:id="rId11"/>
            </p:custDataLst>
          </p:nvPr>
        </p:nvSpPr>
        <p:spPr>
          <a:xfrm>
            <a:off x="2209800" y="3276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Arc 156"/>
          <p:cNvSpPr/>
          <p:nvPr>
            <p:custDataLst>
              <p:tags r:id="rId12"/>
            </p:custDataLst>
          </p:nvPr>
        </p:nvSpPr>
        <p:spPr>
          <a:xfrm>
            <a:off x="2209800" y="3581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Arc 157"/>
          <p:cNvSpPr/>
          <p:nvPr>
            <p:custDataLst>
              <p:tags r:id="rId13"/>
            </p:custDataLst>
          </p:nvPr>
        </p:nvSpPr>
        <p:spPr>
          <a:xfrm>
            <a:off x="2209800" y="17526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Arc 158"/>
          <p:cNvSpPr/>
          <p:nvPr>
            <p:custDataLst>
              <p:tags r:id="rId14"/>
            </p:custDataLst>
          </p:nvPr>
        </p:nvSpPr>
        <p:spPr>
          <a:xfrm>
            <a:off x="2209800" y="20574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Arc 159"/>
          <p:cNvSpPr/>
          <p:nvPr>
            <p:custDataLst>
              <p:tags r:id="rId15"/>
            </p:custDataLst>
          </p:nvPr>
        </p:nvSpPr>
        <p:spPr>
          <a:xfrm>
            <a:off x="2209800" y="23622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stCxn id="153" idx="2"/>
          </p:cNvCxnSpPr>
          <p:nvPr>
            <p:custDataLst>
              <p:tags r:id="rId16"/>
            </p:custDataLst>
          </p:nvPr>
        </p:nvCxnSpPr>
        <p:spPr>
          <a:xfrm>
            <a:off x="28194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>
            <p:custDataLst>
              <p:tags r:id="rId17"/>
            </p:custDataLst>
          </p:nvPr>
        </p:nvSpPr>
        <p:spPr>
          <a:xfrm>
            <a:off x="3429000" y="2171700"/>
            <a:ext cx="990600" cy="12573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</a:t>
            </a:r>
            <a:endParaRPr lang="en-US" dirty="0"/>
          </a:p>
        </p:txBody>
      </p:sp>
      <p:cxnSp>
        <p:nvCxnSpPr>
          <p:cNvPr id="163" name="Straight Connector 162"/>
          <p:cNvCxnSpPr/>
          <p:nvPr>
            <p:custDataLst>
              <p:tags r:id="rId18"/>
            </p:custDataLst>
          </p:nvPr>
        </p:nvCxnSpPr>
        <p:spPr>
          <a:xfrm rot="5400000">
            <a:off x="31051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>
            <p:custDataLst>
              <p:tags r:id="rId19"/>
            </p:custDataLst>
          </p:nvPr>
        </p:nvSpPr>
        <p:spPr bwMode="auto">
          <a:xfrm>
            <a:off x="29718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165" name="Straight Connector 164"/>
          <p:cNvCxnSpPr/>
          <p:nvPr>
            <p:custDataLst>
              <p:tags r:id="rId20"/>
            </p:custDataLst>
          </p:nvPr>
        </p:nvCxnSpPr>
        <p:spPr>
          <a:xfrm>
            <a:off x="4419600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>
            <p:custDataLst>
              <p:tags r:id="rId21"/>
            </p:custDataLst>
          </p:nvPr>
        </p:nvCxnSpPr>
        <p:spPr>
          <a:xfrm rot="5400000">
            <a:off x="4705350" y="268605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>
            <p:custDataLst>
              <p:tags r:id="rId22"/>
            </p:custDataLst>
          </p:nvPr>
        </p:nvSpPr>
        <p:spPr bwMode="auto">
          <a:xfrm>
            <a:off x="4572000" y="2753635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pic>
        <p:nvPicPr>
          <p:cNvPr id="168" name="Picture 167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7537992" y="21336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169" name="Straight Connector 168"/>
          <p:cNvCxnSpPr>
            <a:stCxn id="168" idx="1"/>
          </p:cNvCxnSpPr>
          <p:nvPr>
            <p:custDataLst>
              <p:tags r:id="rId24"/>
            </p:custDataLst>
          </p:nvPr>
        </p:nvCxnSpPr>
        <p:spPr>
          <a:xfrm rot="10800000">
            <a:off x="6928392" y="27813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25"/>
            </p:custDataLst>
          </p:nvPr>
        </p:nvCxnSpPr>
        <p:spPr>
          <a:xfrm rot="5400000" flipH="1" flipV="1">
            <a:off x="7137942" y="27051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>
            <p:custDataLst>
              <p:tags r:id="rId26"/>
            </p:custDataLst>
          </p:nvPr>
        </p:nvSpPr>
        <p:spPr bwMode="auto">
          <a:xfrm>
            <a:off x="7021893" y="2759572"/>
            <a:ext cx="390148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72" name="TextBox 171"/>
          <p:cNvSpPr txBox="1"/>
          <p:nvPr>
            <p:custDataLst>
              <p:tags r:id="rId27"/>
            </p:custDataLst>
          </p:nvPr>
        </p:nvSpPr>
        <p:spPr bwMode="auto">
          <a:xfrm>
            <a:off x="5300377" y="2325185"/>
            <a:ext cx="1252823" cy="9514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7LED 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73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9200" y="2133600"/>
            <a:ext cx="1873250" cy="1295400"/>
          </a:xfrm>
          <a:prstGeom prst="rect">
            <a:avLst/>
          </a:prstGeom>
          <a:noFill/>
          <a:ln w="25560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Building Blocks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95350" y="19050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encoder</a:t>
            </a:r>
            <a:endParaRPr lang="en-US" sz="2800" dirty="0"/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>
          <a:xfrm rot="16200000" flipH="1">
            <a:off x="1562097" y="16383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1905000" y="1273672"/>
            <a:ext cx="609599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26" name="Straight Connector 25"/>
          <p:cNvCxnSpPr/>
          <p:nvPr>
            <p:custDataLst>
              <p:tags r:id="rId5"/>
            </p:custDataLst>
          </p:nvPr>
        </p:nvCxnSpPr>
        <p:spPr>
          <a:xfrm rot="10800000" flipV="1">
            <a:off x="1714493" y="16002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>
            <p:custDataLst>
              <p:tags r:id="rId6"/>
            </p:custDataLst>
          </p:nvPr>
        </p:nvCxnSpPr>
        <p:spPr>
          <a:xfrm rot="16200000" flipH="1">
            <a:off x="1562098" y="30861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7"/>
            </p:custDataLst>
          </p:nvPr>
        </p:nvSpPr>
        <p:spPr bwMode="auto">
          <a:xfrm>
            <a:off x="1905001" y="2819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8"/>
            </p:custDataLst>
          </p:nvPr>
        </p:nvCxnSpPr>
        <p:spPr>
          <a:xfrm rot="10800000" flipV="1">
            <a:off x="1714494" y="30480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>
            <p:custDataLst>
              <p:tags r:id="rId9"/>
            </p:custDataLst>
          </p:nvPr>
        </p:nvSpPr>
        <p:spPr>
          <a:xfrm>
            <a:off x="3095618" y="2981200"/>
            <a:ext cx="1847850" cy="914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binary</a:t>
            </a:r>
          </a:p>
          <a:p>
            <a:pPr algn="ctr"/>
            <a:r>
              <a:rPr lang="en-US" sz="2800" dirty="0" smtClean="0"/>
              <a:t>decoder</a:t>
            </a:r>
            <a:endParaRPr lang="en-US" sz="2800" dirty="0"/>
          </a:p>
        </p:txBody>
      </p:sp>
      <p:cxnSp>
        <p:nvCxnSpPr>
          <p:cNvPr id="36" name="Straight Connector 35"/>
          <p:cNvCxnSpPr/>
          <p:nvPr>
            <p:custDataLst>
              <p:tags r:id="rId10"/>
            </p:custDataLst>
          </p:nvPr>
        </p:nvCxnSpPr>
        <p:spPr>
          <a:xfrm rot="16200000" flipH="1">
            <a:off x="3762365" y="27145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1"/>
            </p:custDataLst>
          </p:nvPr>
        </p:nvSpPr>
        <p:spPr bwMode="auto">
          <a:xfrm>
            <a:off x="4105268" y="23498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10800000" flipV="1">
            <a:off x="3914761" y="26764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6200000" flipH="1">
            <a:off x="3762366" y="4162300"/>
            <a:ext cx="533400" cy="1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4"/>
            </p:custDataLst>
          </p:nvPr>
        </p:nvSpPr>
        <p:spPr bwMode="auto">
          <a:xfrm>
            <a:off x="4105269" y="38956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3200" baseline="300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1" name="Straight Connector 40"/>
          <p:cNvCxnSpPr/>
          <p:nvPr>
            <p:custDataLst>
              <p:tags r:id="rId15"/>
            </p:custDataLst>
          </p:nvPr>
        </p:nvCxnSpPr>
        <p:spPr>
          <a:xfrm rot="10800000" flipV="1">
            <a:off x="3914762" y="4124200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>
            <p:custDataLst>
              <p:tags r:id="rId16"/>
            </p:custDataLst>
          </p:nvPr>
        </p:nvSpPr>
        <p:spPr>
          <a:xfrm rot="16200000">
            <a:off x="5170737" y="2732335"/>
            <a:ext cx="3831727" cy="914401"/>
          </a:xfrm>
          <a:custGeom>
            <a:avLst/>
            <a:gdLst>
              <a:gd name="connsiteX0" fmla="*/ 0 w 3831727"/>
              <a:gd name="connsiteY0" fmla="*/ 0 h 914400"/>
              <a:gd name="connsiteX1" fmla="*/ 3831727 w 3831727"/>
              <a:gd name="connsiteY1" fmla="*/ 0 h 914400"/>
              <a:gd name="connsiteX2" fmla="*/ 3831727 w 3831727"/>
              <a:gd name="connsiteY2" fmla="*/ 914400 h 914400"/>
              <a:gd name="connsiteX3" fmla="*/ 0 w 3831727"/>
              <a:gd name="connsiteY3" fmla="*/ 914400 h 914400"/>
              <a:gd name="connsiteX4" fmla="*/ 0 w 3831727"/>
              <a:gd name="connsiteY4" fmla="*/ 0 h 914400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0 w 3831727"/>
              <a:gd name="connsiteY3" fmla="*/ 914400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59671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5051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  <a:gd name="connsiteX0" fmla="*/ 0 w 3831727"/>
              <a:gd name="connsiteY0" fmla="*/ 0 h 914401"/>
              <a:gd name="connsiteX1" fmla="*/ 3831727 w 3831727"/>
              <a:gd name="connsiteY1" fmla="*/ 0 h 914401"/>
              <a:gd name="connsiteX2" fmla="*/ 3428998 w 3831727"/>
              <a:gd name="connsiteY2" fmla="*/ 914401 h 914401"/>
              <a:gd name="connsiteX3" fmla="*/ 380999 w 3831727"/>
              <a:gd name="connsiteY3" fmla="*/ 914401 h 914401"/>
              <a:gd name="connsiteX4" fmla="*/ 0 w 3831727"/>
              <a:gd name="connsiteY4" fmla="*/ 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1727" h="914401">
                <a:moveTo>
                  <a:pt x="0" y="0"/>
                </a:moveTo>
                <a:lnTo>
                  <a:pt x="3831727" y="0"/>
                </a:lnTo>
                <a:lnTo>
                  <a:pt x="3428998" y="914401"/>
                </a:lnTo>
                <a:lnTo>
                  <a:pt x="380999" y="914401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Multiplexor</a:t>
            </a:r>
            <a:endParaRPr lang="en-US" sz="2800" dirty="0"/>
          </a:p>
        </p:txBody>
      </p:sp>
      <p:cxnSp>
        <p:nvCxnSpPr>
          <p:cNvPr id="43" name="Straight Connector 42"/>
          <p:cNvCxnSpPr/>
          <p:nvPr>
            <p:custDataLst>
              <p:tags r:id="rId17"/>
            </p:custDataLst>
          </p:nvPr>
        </p:nvCxnSpPr>
        <p:spPr>
          <a:xfrm>
            <a:off x="7562848" y="321945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>
            <p:custDataLst>
              <p:tags r:id="rId18"/>
            </p:custDataLst>
          </p:nvPr>
        </p:nvSpPr>
        <p:spPr bwMode="auto">
          <a:xfrm>
            <a:off x="7562848" y="2588123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45" name="Straight Connector 44"/>
          <p:cNvCxnSpPr/>
          <p:nvPr>
            <p:custDataLst>
              <p:tags r:id="rId19"/>
            </p:custDataLst>
          </p:nvPr>
        </p:nvCxnSpPr>
        <p:spPr>
          <a:xfrm rot="5400000">
            <a:off x="7677147" y="3143251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20"/>
            </p:custDataLst>
          </p:nvPr>
        </p:nvCxnSpPr>
        <p:spPr>
          <a:xfrm rot="16200000" flipV="1">
            <a:off x="6819900" y="5295899"/>
            <a:ext cx="685800" cy="3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>
            <p:custDataLst>
              <p:tags r:id="rId21"/>
            </p:custDataLst>
          </p:nvPr>
        </p:nvSpPr>
        <p:spPr bwMode="auto">
          <a:xfrm>
            <a:off x="7239001" y="4953001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endParaRPr lang="en-US" sz="3200" baseline="300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Connector 47"/>
          <p:cNvCxnSpPr/>
          <p:nvPr>
            <p:custDataLst>
              <p:tags r:id="rId22"/>
            </p:custDataLst>
          </p:nvPr>
        </p:nvCxnSpPr>
        <p:spPr>
          <a:xfrm rot="10800000" flipV="1">
            <a:off x="7048494" y="5181601"/>
            <a:ext cx="228606" cy="7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23"/>
            </p:custDataLst>
          </p:nvPr>
        </p:nvCxnSpPr>
        <p:spPr>
          <a:xfrm>
            <a:off x="5810248" y="1545727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>
            <p:custDataLst>
              <p:tags r:id="rId24"/>
            </p:custDataLst>
          </p:nvPr>
        </p:nvSpPr>
        <p:spPr bwMode="auto">
          <a:xfrm>
            <a:off x="5810248" y="914400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0" name="Straight Connector 59"/>
          <p:cNvCxnSpPr/>
          <p:nvPr>
            <p:custDataLst>
              <p:tags r:id="rId25"/>
            </p:custDataLst>
          </p:nvPr>
        </p:nvCxnSpPr>
        <p:spPr>
          <a:xfrm rot="5400000">
            <a:off x="5924547" y="1469528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>
            <p:custDataLst>
              <p:tags r:id="rId26"/>
            </p:custDataLst>
          </p:nvPr>
        </p:nvCxnSpPr>
        <p:spPr>
          <a:xfrm>
            <a:off x="5791200" y="2174375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>
            <p:custDataLst>
              <p:tags r:id="rId27"/>
            </p:custDataLst>
          </p:nvPr>
        </p:nvSpPr>
        <p:spPr bwMode="auto">
          <a:xfrm>
            <a:off x="5791200" y="15430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3" name="Straight Connector 62"/>
          <p:cNvCxnSpPr/>
          <p:nvPr>
            <p:custDataLst>
              <p:tags r:id="rId28"/>
            </p:custDataLst>
          </p:nvPr>
        </p:nvCxnSpPr>
        <p:spPr>
          <a:xfrm rot="5400000">
            <a:off x="5905499" y="2098176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29"/>
            </p:custDataLst>
          </p:nvPr>
        </p:nvCxnSpPr>
        <p:spPr>
          <a:xfrm>
            <a:off x="5791200" y="2860175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>
            <p:custDataLst>
              <p:tags r:id="rId30"/>
            </p:custDataLst>
          </p:nvPr>
        </p:nvSpPr>
        <p:spPr bwMode="auto">
          <a:xfrm>
            <a:off x="5791200" y="2228848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6" name="Straight Connector 65"/>
          <p:cNvCxnSpPr/>
          <p:nvPr>
            <p:custDataLst>
              <p:tags r:id="rId31"/>
            </p:custDataLst>
          </p:nvPr>
        </p:nvCxnSpPr>
        <p:spPr>
          <a:xfrm rot="5400000">
            <a:off x="5905499" y="2783976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5791200" y="4591050"/>
            <a:ext cx="838200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>
            <p:custDataLst>
              <p:tags r:id="rId33"/>
            </p:custDataLst>
          </p:nvPr>
        </p:nvSpPr>
        <p:spPr bwMode="auto">
          <a:xfrm>
            <a:off x="5791200" y="3940672"/>
            <a:ext cx="60959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cxnSp>
        <p:nvCxnSpPr>
          <p:cNvPr id="69" name="Straight Connector 68"/>
          <p:cNvCxnSpPr/>
          <p:nvPr>
            <p:custDataLst>
              <p:tags r:id="rId34"/>
            </p:custDataLst>
          </p:nvPr>
        </p:nvCxnSpPr>
        <p:spPr>
          <a:xfrm rot="5400000">
            <a:off x="5905499" y="4514851"/>
            <a:ext cx="266698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>
            <p:custDataLst>
              <p:tags r:id="rId35"/>
            </p:custDataLst>
          </p:nvPr>
        </p:nvSpPr>
        <p:spPr bwMode="auto">
          <a:xfrm rot="16200000">
            <a:off x="5509725" y="3211128"/>
            <a:ext cx="804147" cy="698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600" b="1" dirty="0" smtClean="0">
                <a:solidFill>
                  <a:srgbClr val="FFFFFF"/>
                </a:solidFill>
                <a:latin typeface="Calibri" pitchFamily="34" charset="0"/>
              </a:rPr>
              <a:t>. . .</a:t>
            </a:r>
          </a:p>
        </p:txBody>
      </p:sp>
      <p:sp>
        <p:nvSpPr>
          <p:cNvPr id="50" name="TextBox 49"/>
          <p:cNvSpPr txBox="1"/>
          <p:nvPr>
            <p:custDataLst>
              <p:tags r:id="rId36"/>
            </p:custDataLst>
          </p:nvPr>
        </p:nvSpPr>
        <p:spPr bwMode="auto">
          <a:xfrm>
            <a:off x="6629400" y="1273672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TextBox 50"/>
          <p:cNvSpPr txBox="1"/>
          <p:nvPr>
            <p:custDataLst>
              <p:tags r:id="rId37"/>
            </p:custDataLst>
          </p:nvPr>
        </p:nvSpPr>
        <p:spPr bwMode="auto">
          <a:xfrm>
            <a:off x="6629400" y="1915435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>
            <p:custDataLst>
              <p:tags r:id="rId38"/>
            </p:custDataLst>
          </p:nvPr>
        </p:nvSpPr>
        <p:spPr bwMode="auto">
          <a:xfrm>
            <a:off x="6629400" y="2560006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TextBox 52"/>
          <p:cNvSpPr txBox="1"/>
          <p:nvPr>
            <p:custDataLst>
              <p:tags r:id="rId39"/>
            </p:custDataLst>
          </p:nvPr>
        </p:nvSpPr>
        <p:spPr bwMode="auto">
          <a:xfrm>
            <a:off x="6629400" y="4191000"/>
            <a:ext cx="1143000" cy="56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2</a:t>
            </a:r>
            <a:r>
              <a:rPr lang="en-US" sz="2800" baseline="30000" dirty="0" smtClean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Binary </a:t>
            </a:r>
            <a:r>
              <a:rPr lang="en-US" dirty="0" smtClean="0"/>
              <a:t>Addition</a:t>
            </a:r>
            <a:endParaRPr lang="en-US" dirty="0"/>
          </a:p>
        </p:txBody>
      </p:sp>
      <p:sp>
        <p:nvSpPr>
          <p:cNvPr id="175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657600" y="838200"/>
            <a:ext cx="5257800" cy="3276600"/>
          </a:xfrm>
        </p:spPr>
        <p:txBody>
          <a:bodyPr>
            <a:noAutofit/>
          </a:bodyPr>
          <a:lstStyle/>
          <a:p>
            <a:r>
              <a:rPr lang="en-US" dirty="0" smtClean="0"/>
              <a:t>Addition works </a:t>
            </a:r>
            <a:r>
              <a:rPr lang="en-US" dirty="0"/>
              <a:t>the same way regardless of base</a:t>
            </a:r>
          </a:p>
          <a:p>
            <a:pPr lvl="1"/>
            <a:r>
              <a:rPr lang="en-US" dirty="0"/>
              <a:t>Add the digits in each position</a:t>
            </a:r>
          </a:p>
          <a:p>
            <a:pPr lvl="1"/>
            <a:r>
              <a:rPr lang="en-US" dirty="0"/>
              <a:t>Propagate the </a:t>
            </a:r>
            <a:r>
              <a:rPr lang="en-US" dirty="0" smtClean="0"/>
              <a:t>carry</a:t>
            </a:r>
            <a:endParaRPr lang="en-US" dirty="0"/>
          </a:p>
        </p:txBody>
      </p:sp>
      <p:sp>
        <p:nvSpPr>
          <p:cNvPr id="175821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3675" y="1219200"/>
            <a:ext cx="2514600" cy="132343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4000" dirty="0">
                <a:solidFill>
                  <a:srgbClr val="FFFFFF"/>
                </a:solidFill>
                <a:latin typeface="Calibri"/>
              </a:rPr>
              <a:t>   </a:t>
            </a: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183</a:t>
            </a:r>
            <a:r>
              <a:rPr lang="en-US" sz="4000" dirty="0">
                <a:solidFill>
                  <a:srgbClr val="FFFFFF"/>
                </a:solidFill>
                <a:latin typeface="Calibri"/>
              </a:rPr>
              <a:t/>
            </a:r>
            <a:br>
              <a:rPr lang="en-US" sz="4000" dirty="0">
                <a:solidFill>
                  <a:srgbClr val="FFFFFF"/>
                </a:solidFill>
                <a:latin typeface="Calibri"/>
              </a:rPr>
            </a:br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+ 254</a:t>
            </a:r>
          </a:p>
        </p:txBody>
      </p:sp>
      <p:sp>
        <p:nvSpPr>
          <p:cNvPr id="175821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301750" y="4648200"/>
            <a:ext cx="1828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821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55675" y="2489200"/>
            <a:ext cx="1066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5675" y="3429000"/>
            <a:ext cx="2514600" cy="133882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     </a:t>
            </a: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001110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 smtClean="0">
                <a:solidFill>
                  <a:srgbClr val="FFFFFF"/>
                </a:solidFill>
                <a:latin typeface="Calibri"/>
              </a:rPr>
              <a:t>+ 011100   </a:t>
            </a: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5362" name="CP3 Ink 54009eb6-125d-45ef-8274-dd8f1bc4341c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1198" y="1088639"/>
            <a:ext cx="7113602" cy="497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1-bit  Adder</a:t>
            </a:r>
            <a:endParaRPr lang="en-US" dirty="0"/>
          </a:p>
        </p:txBody>
      </p:sp>
      <p:sp>
        <p:nvSpPr>
          <p:cNvPr id="1971243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Half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</a:t>
            </a:r>
            <a:r>
              <a:rPr lang="en-US" sz="3200" dirty="0">
                <a:solidFill>
                  <a:srgbClr val="FFFFFF"/>
                </a:solidFill>
                <a:latin typeface="Calibri"/>
              </a:rPr>
              <a:t>two 1-bit </a:t>
            </a: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 </a:t>
            </a: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5" name="TextBox 24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 bwMode="auto">
          <a:xfrm>
            <a:off x="304800" y="1620239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C</a:t>
            </a:r>
          </a:p>
        </p:txBody>
      </p:sp>
      <p:pic>
        <p:nvPicPr>
          <p:cNvPr id="16386" name="CP3 Ink c137736f-e2ca-4a48-abbc-35e5b04fd34c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5679" y="3351634"/>
            <a:ext cx="3793920" cy="304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1-bit Adder with Carry</a:t>
            </a:r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three 1-bit numbers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1-bit result and 1-bit carry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600200" y="4354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2286000" y="457200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905000" y="2797672"/>
            <a:ext cx="304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410" name="CP3 Ink 048d57c0-4b7b-4637-a4c0-a42d9d2f81fc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1747" y="3054696"/>
            <a:ext cx="3776984" cy="37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4-bit Adder</a:t>
            </a:r>
            <a:endParaRPr lang="en-US" dirty="0"/>
          </a:p>
        </p:txBody>
      </p:sp>
      <p:sp>
        <p:nvSpPr>
          <p:cNvPr id="1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685800"/>
            <a:ext cx="4603750" cy="566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>
                <a:solidFill>
                  <a:schemeClr val="accent1"/>
                </a:solidFill>
                <a:latin typeface="Calibri"/>
              </a:rPr>
              <a:t>4-Bit Full Adder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Adds two 4-bit numbers and carry in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Computes 4-bit result and carry out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Can be cascaded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1447800"/>
            <a:ext cx="1219200" cy="990600"/>
          </a:xfrm>
          <a:prstGeom prst="rect">
            <a:avLst/>
          </a:prstGeom>
          <a:noFill/>
          <a:ln w="28575" algn="ctr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526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38400" y="10668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9906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057400" y="2438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 bwMode="auto">
          <a:xfrm>
            <a:off x="1295400" y="435472"/>
            <a:ext cx="9906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A[4]</a:t>
            </a:r>
          </a:p>
        </p:txBody>
      </p:sp>
      <p:sp>
        <p:nvSpPr>
          <p:cNvPr id="23" name="TextBox 22"/>
          <p:cNvSpPr txBox="1"/>
          <p:nvPr>
            <p:custDataLst>
              <p:tags r:id="rId9"/>
            </p:custDataLst>
          </p:nvPr>
        </p:nvSpPr>
        <p:spPr bwMode="auto">
          <a:xfrm>
            <a:off x="1905000" y="457200"/>
            <a:ext cx="1435913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B[4]</a:t>
            </a:r>
          </a:p>
        </p:txBody>
      </p:sp>
      <p:sp>
        <p:nvSpPr>
          <p:cNvPr id="24" name="TextBox 23"/>
          <p:cNvSpPr txBox="1"/>
          <p:nvPr>
            <p:custDataLst>
              <p:tags r:id="rId10"/>
            </p:custDataLst>
          </p:nvPr>
        </p:nvSpPr>
        <p:spPr bwMode="auto">
          <a:xfrm>
            <a:off x="1447800" y="2797672"/>
            <a:ext cx="14478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R[4]</a:t>
            </a:r>
          </a:p>
        </p:txBody>
      </p:sp>
      <p:sp>
        <p:nvSpPr>
          <p:cNvPr id="25" name="TextBox 24"/>
          <p:cNvSpPr txBox="1"/>
          <p:nvPr>
            <p:custDataLst>
              <p:tags r:id="rId11"/>
            </p:custDataLst>
          </p:nvPr>
        </p:nvSpPr>
        <p:spPr bwMode="auto">
          <a:xfrm>
            <a:off x="762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Cout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2667000" y="1981200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>
            <p:custDataLst>
              <p:tags r:id="rId13"/>
            </p:custDataLst>
          </p:nvPr>
        </p:nvSpPr>
        <p:spPr bwMode="auto">
          <a:xfrm>
            <a:off x="2971800" y="1600200"/>
            <a:ext cx="914400" cy="6657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rtlCol="0">
            <a:no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err="1" smtClean="0">
                <a:solidFill>
                  <a:srgbClr val="FFFFFF"/>
                </a:solidFill>
                <a:latin typeface="Calibri" pitchFamily="34" charset="0"/>
              </a:rPr>
              <a:t>Cin</a:t>
            </a:r>
            <a:endParaRPr lang="en-US" sz="32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4-bit Adder</a:t>
            </a:r>
          </a:p>
        </p:txBody>
      </p:sp>
      <p:sp>
        <p:nvSpPr>
          <p:cNvPr id="1975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532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198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753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858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543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77724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0960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1628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06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818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97530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68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0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3434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75310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81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1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8674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2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44196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13" name="Line 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64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054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975315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004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16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670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7531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052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8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1910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19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27432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0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8100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290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975322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1838325"/>
            <a:ext cx="1219200" cy="990600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990600" y="923925"/>
            <a:ext cx="25146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 dirty="0">
                <a:solidFill>
                  <a:srgbClr val="FFFFFF"/>
                </a:solidFill>
                <a:latin typeface="Calibri"/>
              </a:rPr>
              <a:t>   B</a:t>
            </a:r>
            <a:r>
              <a:rPr lang="en-US" sz="2800" baseline="-250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75324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8288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5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514600" y="14573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6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066800" y="2371725"/>
            <a:ext cx="4572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75327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133600" y="2828925"/>
            <a:ext cx="0" cy="381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arrow" w="lg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5328" name="Text Box 3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52600" y="3209925"/>
            <a:ext cx="8382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</a:t>
            </a:r>
            <a:r>
              <a:rPr lang="en-US" sz="2800" baseline="-2500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975329" name="Text Box 3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6200" y="2067580"/>
            <a:ext cx="1143000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Cout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5334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001000" y="2028787"/>
            <a:ext cx="114300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Cin</a:t>
            </a:r>
            <a:endParaRPr lang="en-US" sz="2800" baseline="-2500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We can now implement any combinational (combinatorial) logic circuit</a:t>
            </a:r>
          </a:p>
          <a:p>
            <a:pPr lvl="1"/>
            <a:r>
              <a:rPr lang="en-US" dirty="0" smtClean="0"/>
              <a:t>Decompose large circuit into manageable blocks</a:t>
            </a:r>
          </a:p>
          <a:p>
            <a:pPr lvl="2"/>
            <a:r>
              <a:rPr lang="en-US" dirty="0" smtClean="0"/>
              <a:t>Encoders, Decoders, Multiplexors, Adders, ...</a:t>
            </a:r>
          </a:p>
          <a:p>
            <a:pPr lvl="1"/>
            <a:r>
              <a:rPr lang="en-US" dirty="0" smtClean="0"/>
              <a:t>Design each block</a:t>
            </a:r>
          </a:p>
          <a:p>
            <a:pPr lvl="2"/>
            <a:r>
              <a:rPr lang="en-US" dirty="0" smtClean="0"/>
              <a:t>Binary encoded numbers for compactness</a:t>
            </a:r>
          </a:p>
          <a:p>
            <a:pPr lvl="1"/>
            <a:r>
              <a:rPr lang="en-US" dirty="0" smtClean="0"/>
              <a:t>Can implement circuits using NAND or NOR gates</a:t>
            </a:r>
          </a:p>
          <a:p>
            <a:pPr lvl="1"/>
            <a:r>
              <a:rPr lang="en-US" dirty="0" smtClean="0"/>
              <a:t>Can implement gates using use P- and N-transistors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Logic Minimization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85800"/>
          </a:xfrm>
          <a:ln/>
        </p:spPr>
        <p:txBody>
          <a:bodyPr/>
          <a:lstStyle/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How to </a:t>
            </a:r>
            <a:r>
              <a:rPr lang="en-US" sz="2800" dirty="0">
                <a:solidFill>
                  <a:schemeClr val="accent1"/>
                </a:solidFill>
              </a:rPr>
              <a:t>implement a desired </a:t>
            </a:r>
            <a:r>
              <a:rPr lang="en-US" sz="2800" dirty="0" smtClean="0">
                <a:solidFill>
                  <a:schemeClr val="accent1"/>
                </a:solidFill>
              </a:rPr>
              <a:t>function?</a:t>
            </a: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  <a:p>
            <a:pPr marL="341313" indent="-34131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57200" y="990600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/>
                <a:gridCol w="344531"/>
                <a:gridCol w="403149"/>
                <a:gridCol w="847985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>
            <p:custDataLst>
              <p:tags r:id="rId4"/>
            </p:custDataLst>
          </p:nvPr>
        </p:nvSpPr>
        <p:spPr bwMode="auto">
          <a:xfrm>
            <a:off x="3771900" y="838200"/>
            <a:ext cx="5219700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sum of products:</a:t>
            </a:r>
          </a:p>
          <a:p>
            <a:pPr marL="341313" indent="-341313"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OR of all minterms where out=1</a:t>
            </a:r>
            <a:endParaRPr lang="en-US" sz="28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>
          <a:xfrm>
            <a:off x="457200" y="52578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corollary: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any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combinational circuit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can be</a:t>
            </a:r>
            <a:r>
              <a:rPr lang="en-US" dirty="0" smtClean="0">
                <a:solidFill>
                  <a:srgbClr val="FFFFFF"/>
                </a:solidFill>
                <a:latin typeface="+mj-lt"/>
              </a:rPr>
              <a:t> implemented in two levels of logic (ignoring inverters)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2339974" y="990600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/>
              </a:tblGrid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>
            <a:off x="2667000" y="150495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8"/>
            </p:custDataLst>
          </p:nvPr>
        </p:nvCxnSpPr>
        <p:spPr>
          <a:xfrm>
            <a:off x="2952750" y="150495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>
            <a:off x="3200400" y="150495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0"/>
            </p:custDataLst>
          </p:nvPr>
        </p:nvCxnSpPr>
        <p:spPr>
          <a:xfrm>
            <a:off x="2667000" y="19431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1"/>
            </p:custDataLst>
          </p:nvPr>
        </p:nvCxnSpPr>
        <p:spPr>
          <a:xfrm>
            <a:off x="2952750" y="19431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>
            <a:off x="2667000" y="238125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>
            <a:off x="3200400" y="238125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>
            <a:off x="2667000" y="2819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>
          <a:xfrm>
            <a:off x="2952750" y="329565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>
            <a:off x="3200400" y="329565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7"/>
            </p:custDataLst>
          </p:nvPr>
        </p:nvCxnSpPr>
        <p:spPr>
          <a:xfrm>
            <a:off x="2952750" y="3733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8"/>
            </p:custDataLst>
          </p:nvPr>
        </p:nvCxnSpPr>
        <p:spPr>
          <a:xfrm>
            <a:off x="3200400" y="4200525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CP3 Ink b956bac1-5532-48ae-b830-8c2b3bc9d91e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11038" y="1842262"/>
            <a:ext cx="7113602" cy="297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Karnaugh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marL="284163" lvl="4" indent="-284163">
              <a:lnSpc>
                <a:spcPct val="92000"/>
              </a:lnSpc>
              <a:spcBef>
                <a:spcPts val="6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How does one find the most efficient equation?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Manipulate algebraically until…?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Use Karnaugh maps (optimize visually)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Use a software optimizer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accent1"/>
                </a:solidFill>
              </a:rPr>
              <a:t>For large circuits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3200" dirty="0" smtClean="0">
                <a:solidFill>
                  <a:schemeClr val="bg1"/>
                </a:solidFill>
              </a:rPr>
              <a:t>Decomposition &amp; reuse of building blocks</a:t>
            </a:r>
          </a:p>
          <a:p>
            <a:pPr marL="284163" lvl="5" indent="-284163">
              <a:lnSpc>
                <a:spcPct val="92000"/>
              </a:lnSpc>
              <a:spcBef>
                <a:spcPts val="500"/>
              </a:spcBef>
              <a:buClr>
                <a:srgbClr val="FFFF66"/>
              </a:buClr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Voting machine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5562600" cy="5486400"/>
          </a:xfrm>
          <a:ln/>
        </p:spPr>
        <p:txBody>
          <a:bodyPr>
            <a:normAutofit/>
          </a:bodyPr>
          <a:lstStyle/>
          <a:p>
            <a:pPr marL="341313" indent="-34131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Voting Machine!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optical scan (thanks FL)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341313" indent="-34131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Assume</a:t>
            </a:r>
            <a:r>
              <a:rPr lang="en-US" dirty="0"/>
              <a:t>: 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vote </a:t>
            </a:r>
            <a:r>
              <a:rPr lang="en-US" dirty="0"/>
              <a:t>is recorded on </a:t>
            </a:r>
            <a:r>
              <a:rPr lang="en-US" dirty="0" smtClean="0"/>
              <a:t>paper </a:t>
            </a:r>
            <a:br>
              <a:rPr lang="en-US" dirty="0" smtClean="0"/>
            </a:br>
            <a:r>
              <a:rPr lang="en-US" dirty="0" smtClean="0"/>
              <a:t>by filling a circle</a:t>
            </a:r>
            <a:endParaRPr lang="en-US" dirty="0"/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fixed number of </a:t>
            </a:r>
            <a:r>
              <a:rPr lang="en-US" dirty="0"/>
              <a:t>choices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don’t worry </a:t>
            </a:r>
            <a:r>
              <a:rPr lang="en-US" dirty="0"/>
              <a:t>about </a:t>
            </a:r>
            <a:r>
              <a:rPr lang="en-US" dirty="0" smtClean="0"/>
              <a:t>“</a:t>
            </a:r>
            <a:r>
              <a:rPr lang="en-US" dirty="0"/>
              <a:t>invalids”</a:t>
            </a:r>
          </a:p>
          <a:p>
            <a:pPr marL="741363" lvl="1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sp>
        <p:nvSpPr>
          <p:cNvPr id="6" name="Freeform 5"/>
          <p:cNvSpPr/>
          <p:nvPr>
            <p:custDataLst>
              <p:tags r:id="rId3"/>
            </p:custDataLst>
          </p:nvPr>
        </p:nvSpPr>
        <p:spPr>
          <a:xfrm>
            <a:off x="5943600" y="762000"/>
            <a:ext cx="2819400" cy="4267200"/>
          </a:xfrm>
          <a:custGeom>
            <a:avLst/>
            <a:gdLst>
              <a:gd name="connsiteX0" fmla="*/ 0 w 2819400"/>
              <a:gd name="connsiteY0" fmla="*/ 0 h 3657600"/>
              <a:gd name="connsiteX1" fmla="*/ 2819400 w 2819400"/>
              <a:gd name="connsiteY1" fmla="*/ 0 h 3657600"/>
              <a:gd name="connsiteX2" fmla="*/ 2819400 w 2819400"/>
              <a:gd name="connsiteY2" fmla="*/ 3657600 h 3657600"/>
              <a:gd name="connsiteX3" fmla="*/ 0 w 2819400"/>
              <a:gd name="connsiteY3" fmla="*/ 3657600 h 3657600"/>
              <a:gd name="connsiteX4" fmla="*/ 0 w 2819400"/>
              <a:gd name="connsiteY4" fmla="*/ 0 h 3657600"/>
              <a:gd name="connsiteX0" fmla="*/ 0 w 2819400"/>
              <a:gd name="connsiteY0" fmla="*/ 0 h 3657600"/>
              <a:gd name="connsiteX1" fmla="*/ 304800 w 2819400"/>
              <a:gd name="connsiteY1" fmla="*/ 0 h 3657600"/>
              <a:gd name="connsiteX2" fmla="*/ 2819400 w 2819400"/>
              <a:gd name="connsiteY2" fmla="*/ 0 h 3657600"/>
              <a:gd name="connsiteX3" fmla="*/ 2819400 w 2819400"/>
              <a:gd name="connsiteY3" fmla="*/ 3657600 h 3657600"/>
              <a:gd name="connsiteX4" fmla="*/ 0 w 2819400"/>
              <a:gd name="connsiteY4" fmla="*/ 3657600 h 3657600"/>
              <a:gd name="connsiteX5" fmla="*/ 0 w 2819400"/>
              <a:gd name="connsiteY5" fmla="*/ 0 h 3657600"/>
              <a:gd name="connsiteX0" fmla="*/ 0 w 2819400"/>
              <a:gd name="connsiteY0" fmla="*/ 381000 h 3657600"/>
              <a:gd name="connsiteX1" fmla="*/ 304800 w 2819400"/>
              <a:gd name="connsiteY1" fmla="*/ 0 h 3657600"/>
              <a:gd name="connsiteX2" fmla="*/ 2819400 w 2819400"/>
              <a:gd name="connsiteY2" fmla="*/ 0 h 3657600"/>
              <a:gd name="connsiteX3" fmla="*/ 2819400 w 2819400"/>
              <a:gd name="connsiteY3" fmla="*/ 3657600 h 3657600"/>
              <a:gd name="connsiteX4" fmla="*/ 0 w 2819400"/>
              <a:gd name="connsiteY4" fmla="*/ 3657600 h 3657600"/>
              <a:gd name="connsiteX5" fmla="*/ 0 w 2819400"/>
              <a:gd name="connsiteY5" fmla="*/ 3810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00" h="3657600">
                <a:moveTo>
                  <a:pt x="0" y="381000"/>
                </a:moveTo>
                <a:lnTo>
                  <a:pt x="304800" y="0"/>
                </a:lnTo>
                <a:lnTo>
                  <a:pt x="2819400" y="0"/>
                </a:lnTo>
                <a:lnTo>
                  <a:pt x="2819400" y="3657600"/>
                </a:lnTo>
                <a:lnTo>
                  <a:pt x="0" y="3657600"/>
                </a:lnTo>
                <a:lnTo>
                  <a:pt x="0" y="381000"/>
                </a:lnTo>
                <a:close/>
              </a:path>
            </a:pathLst>
          </a:custGeom>
          <a:solidFill>
            <a:schemeClr val="bg1"/>
          </a:solidFill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6134100" y="10668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Al Franken</a:t>
            </a:r>
          </a:p>
        </p:txBody>
      </p:sp>
      <p:sp>
        <p:nvSpPr>
          <p:cNvPr id="9" name="Oval 8"/>
          <p:cNvSpPr/>
          <p:nvPr>
            <p:custDataLst>
              <p:tags r:id="rId5"/>
            </p:custDataLst>
          </p:nvPr>
        </p:nvSpPr>
        <p:spPr>
          <a:xfrm>
            <a:off x="8153400" y="11430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6"/>
            </p:custDataLst>
          </p:nvPr>
        </p:nvSpPr>
        <p:spPr>
          <a:xfrm>
            <a:off x="6134100" y="16002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Bill Clinton</a:t>
            </a:r>
          </a:p>
        </p:txBody>
      </p:sp>
      <p:sp>
        <p:nvSpPr>
          <p:cNvPr id="12" name="Oval 11"/>
          <p:cNvSpPr/>
          <p:nvPr>
            <p:custDataLst>
              <p:tags r:id="rId7"/>
            </p:custDataLst>
          </p:nvPr>
        </p:nvSpPr>
        <p:spPr>
          <a:xfrm>
            <a:off x="8153400" y="16764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6134100" y="21336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Condi Rice</a:t>
            </a:r>
          </a:p>
        </p:txBody>
      </p:sp>
      <p:sp>
        <p:nvSpPr>
          <p:cNvPr id="16" name="Oval 15"/>
          <p:cNvSpPr/>
          <p:nvPr>
            <p:custDataLst>
              <p:tags r:id="rId9"/>
            </p:custDataLst>
          </p:nvPr>
        </p:nvSpPr>
        <p:spPr>
          <a:xfrm>
            <a:off x="8153400" y="22098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6134100" y="26670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Dick Cheney</a:t>
            </a:r>
          </a:p>
        </p:txBody>
      </p:sp>
      <p:sp>
        <p:nvSpPr>
          <p:cNvPr id="18" name="Oval 17"/>
          <p:cNvSpPr/>
          <p:nvPr>
            <p:custDataLst>
              <p:tags r:id="rId11"/>
            </p:custDataLst>
          </p:nvPr>
        </p:nvSpPr>
        <p:spPr>
          <a:xfrm>
            <a:off x="8153400" y="27432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Rectangle 18"/>
          <p:cNvSpPr/>
          <p:nvPr>
            <p:custDataLst>
              <p:tags r:id="rId12"/>
            </p:custDataLst>
          </p:nvPr>
        </p:nvSpPr>
        <p:spPr>
          <a:xfrm>
            <a:off x="6134100" y="32004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Eliot Spitzer</a:t>
            </a:r>
          </a:p>
        </p:txBody>
      </p:sp>
      <p:sp>
        <p:nvSpPr>
          <p:cNvPr id="20" name="Oval 19"/>
          <p:cNvSpPr/>
          <p:nvPr>
            <p:custDataLst>
              <p:tags r:id="rId13"/>
            </p:custDataLst>
          </p:nvPr>
        </p:nvSpPr>
        <p:spPr>
          <a:xfrm>
            <a:off x="8153400" y="32766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tangle 20"/>
          <p:cNvSpPr/>
          <p:nvPr>
            <p:custDataLst>
              <p:tags r:id="rId14"/>
            </p:custDataLst>
          </p:nvPr>
        </p:nvSpPr>
        <p:spPr>
          <a:xfrm>
            <a:off x="6134100" y="37338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r>
              <a:rPr lang="en-US" dirty="0" smtClean="0">
                <a:cs typeface="Times New Roman" pitchFamily="18" charset="0"/>
              </a:rPr>
              <a:t>Fred Upton</a:t>
            </a:r>
          </a:p>
        </p:txBody>
      </p:sp>
      <p:sp>
        <p:nvSpPr>
          <p:cNvPr id="22" name="Oval 21"/>
          <p:cNvSpPr/>
          <p:nvPr>
            <p:custDataLst>
              <p:tags r:id="rId15"/>
            </p:custDataLst>
          </p:nvPr>
        </p:nvSpPr>
        <p:spPr>
          <a:xfrm>
            <a:off x="8153400" y="38100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Rectangle 22"/>
          <p:cNvSpPr/>
          <p:nvPr>
            <p:custDataLst>
              <p:tags r:id="rId16"/>
            </p:custDataLst>
          </p:nvPr>
        </p:nvSpPr>
        <p:spPr>
          <a:xfrm>
            <a:off x="6134100" y="4267200"/>
            <a:ext cx="24765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rtlCol="0" anchor="b" anchorCtr="0">
            <a:noAutofit/>
          </a:bodyPr>
          <a:lstStyle/>
          <a:p>
            <a:r>
              <a:rPr lang="en-US" sz="1400" dirty="0" smtClean="0">
                <a:cs typeface="Times New Roman" pitchFamily="18" charset="0"/>
              </a:rPr>
              <a:t>Write-in</a:t>
            </a:r>
          </a:p>
        </p:txBody>
      </p:sp>
      <p:sp>
        <p:nvSpPr>
          <p:cNvPr id="24" name="Oval 23"/>
          <p:cNvSpPr/>
          <p:nvPr>
            <p:custDataLst>
              <p:tags r:id="rId17"/>
            </p:custDataLst>
          </p:nvPr>
        </p:nvSpPr>
        <p:spPr>
          <a:xfrm>
            <a:off x="8153400" y="4343400"/>
            <a:ext cx="381000" cy="381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101" name="Picture 5" descr="C:\Users\User\AppData\Local\Microsoft\Windows\Temporary Internet Files\Content.IE5\XCNGS11F\CASUL96F.gif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77000" y="4343400"/>
            <a:ext cx="1362075" cy="285750"/>
          </a:xfrm>
          <a:prstGeom prst="rect">
            <a:avLst/>
          </a:prstGeom>
          <a:noFill/>
        </p:spPr>
      </p:pic>
      <p:pic>
        <p:nvPicPr>
          <p:cNvPr id="4103" name="Picture 7" descr="C:\Users\User\AppData\Local\Microsoft\Windows\Temporary Internet Files\Content.IE5\XCNGS11F\CAUXLVTM.gi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8746" y="4275363"/>
            <a:ext cx="445654" cy="5252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anchor="ctr" anchorCtr="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Voting Machine Components</a:t>
            </a:r>
            <a:endParaRPr lang="en-US" dirty="0"/>
          </a:p>
        </p:txBody>
      </p:sp>
      <p:pic>
        <p:nvPicPr>
          <p:cNvPr id="27666" name="Picture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730500" y="1329531"/>
            <a:ext cx="1612900" cy="3132138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27667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1203" y="4038600"/>
            <a:ext cx="1021731" cy="497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Ballots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02062" y="4572000"/>
            <a:ext cx="2874738" cy="13798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The 3410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optical scan</a:t>
            </a: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vote </a:t>
            </a:r>
            <a:r>
              <a:rPr lang="en-US" strike="sngStrike" dirty="0" smtClean="0">
                <a:solidFill>
                  <a:srgbClr val="FFFFFF"/>
                </a:solidFill>
                <a:latin typeface="Calibri" pitchFamily="34" charset="0"/>
              </a:rPr>
              <a:t>counter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 reader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machine</a:t>
            </a:r>
          </a:p>
        </p:txBody>
      </p:sp>
      <p:sp>
        <p:nvSpPr>
          <p:cNvPr id="27669" name="AutoShape 2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73016" y="2514600"/>
            <a:ext cx="381000" cy="609600"/>
          </a:xfrm>
          <a:prstGeom prst="rightArrow">
            <a:avLst>
              <a:gd name="adj1" fmla="val 50000"/>
              <a:gd name="adj2" fmla="val 25000"/>
            </a:avLst>
          </a:prstGeom>
          <a:noFill/>
          <a:ln w="255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74"/>
          <p:cNvGrpSpPr/>
          <p:nvPr>
            <p:custDataLst>
              <p:tags r:id="rId6"/>
            </p:custDataLst>
          </p:nvPr>
        </p:nvGrpSpPr>
        <p:grpSpPr>
          <a:xfrm>
            <a:off x="304800" y="1371600"/>
            <a:ext cx="1447800" cy="2247900"/>
            <a:chOff x="304800" y="1371600"/>
            <a:chExt cx="1447800" cy="2247900"/>
          </a:xfrm>
        </p:grpSpPr>
        <p:sp>
          <p:nvSpPr>
            <p:cNvPr id="66" name="Rectangl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7" name="Oval 1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8" name="Oval 1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9" name="Oval 1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0" name="Oval 1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1" name="Oval 1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2" name="Oval 16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3" name="Oval 17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75"/>
          <p:cNvGrpSpPr/>
          <p:nvPr>
            <p:custDataLst>
              <p:tags r:id="rId7"/>
            </p:custDataLst>
          </p:nvPr>
        </p:nvGrpSpPr>
        <p:grpSpPr>
          <a:xfrm>
            <a:off x="457200" y="1524000"/>
            <a:ext cx="1447800" cy="2247900"/>
            <a:chOff x="304800" y="1371600"/>
            <a:chExt cx="1447800" cy="2247900"/>
          </a:xfrm>
        </p:grpSpPr>
        <p:sp>
          <p:nvSpPr>
            <p:cNvPr id="77" name="Rectangle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8" name="Oval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9" name="Oval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0" name="Oval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2" name="Oval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Oval 1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Oval 1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84"/>
          <p:cNvGrpSpPr/>
          <p:nvPr>
            <p:custDataLst>
              <p:tags r:id="rId8"/>
            </p:custDataLst>
          </p:nvPr>
        </p:nvGrpSpPr>
        <p:grpSpPr>
          <a:xfrm>
            <a:off x="609600" y="1676400"/>
            <a:ext cx="1447800" cy="2247900"/>
            <a:chOff x="304800" y="1371600"/>
            <a:chExt cx="1447800" cy="2247900"/>
          </a:xfrm>
        </p:grpSpPr>
        <p:sp>
          <p:nvSpPr>
            <p:cNvPr id="86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7" name="Oval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8" name="Oval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Oval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Oval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Oval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" name="Oval 1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3" name="Oval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7" name="Rectangle 2"/>
          <p:cNvSpPr txBox="1"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4343400" y="1329530"/>
            <a:ext cx="4572000" cy="514746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Input: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paper with at exactly one mark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Datapath: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process current ballot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Output: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a number the supervisor can record</a:t>
            </a:r>
          </a:p>
          <a:p>
            <a:pPr marL="741363" marR="0" lvl="1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Tx/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Memory &amp; control: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none for now</a:t>
            </a:r>
          </a:p>
        </p:txBody>
      </p:sp>
      <p:sp>
        <p:nvSpPr>
          <p:cNvPr id="38" name="Rectangle 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4648200" y="685800"/>
            <a:ext cx="4343400" cy="7620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66"/>
              </a:buClr>
              <a:buSzPct val="8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5 Essential Components?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2400" y="762000"/>
            <a:ext cx="4953000" cy="5715000"/>
          </a:xfrm>
          <a:ln/>
        </p:spPr>
        <p:txBody>
          <a:bodyPr/>
          <a:lstStyle/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Photo-sensitive transistor</a:t>
            </a:r>
          </a:p>
          <a:p>
            <a:pPr marL="514350" lvl="1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photons replenish gate depletion region </a:t>
            </a:r>
          </a:p>
          <a:p>
            <a:pPr marL="514350" lvl="1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can distinguish dark and light spots on paper</a:t>
            </a:r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 marL="284163" indent="-284163">
              <a:lnSpc>
                <a:spcPct val="82000"/>
              </a:lnSpc>
              <a:buClr>
                <a:srgbClr val="FFFF66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Use array of N sensors for voting machine input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8" cstate="print"/>
          <a:srcRect/>
          <a:stretch>
            <a:fillRect/>
          </a:stretch>
        </p:blipFill>
        <p:spPr bwMode="auto">
          <a:xfrm>
            <a:off x="779463" y="762000"/>
            <a:ext cx="2619375" cy="22860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grpSp>
        <p:nvGrpSpPr>
          <p:cNvPr id="2" name="Group 27"/>
          <p:cNvGrpSpPr/>
          <p:nvPr>
            <p:custDataLst>
              <p:tags r:id="rId4"/>
            </p:custDataLst>
          </p:nvPr>
        </p:nvGrpSpPr>
        <p:grpSpPr>
          <a:xfrm>
            <a:off x="228600" y="3712396"/>
            <a:ext cx="1682266" cy="2451831"/>
            <a:chOff x="304800" y="1371600"/>
            <a:chExt cx="1447800" cy="2247900"/>
          </a:xfrm>
        </p:grpSpPr>
        <p:sp>
          <p:nvSpPr>
            <p:cNvPr id="29" name="Rectangle 13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04800" y="1371600"/>
              <a:ext cx="1447800" cy="2247900"/>
            </a:xfrm>
            <a:custGeom>
              <a:avLst/>
              <a:gdLst>
                <a:gd name="connsiteX0" fmla="*/ 0 w 1447800"/>
                <a:gd name="connsiteY0" fmla="*/ 0 h 2209800"/>
                <a:gd name="connsiteX1" fmla="*/ 1447800 w 1447800"/>
                <a:gd name="connsiteY1" fmla="*/ 0 h 2209800"/>
                <a:gd name="connsiteX2" fmla="*/ 1447800 w 1447800"/>
                <a:gd name="connsiteY2" fmla="*/ 2209800 h 2209800"/>
                <a:gd name="connsiteX3" fmla="*/ 0 w 1447800"/>
                <a:gd name="connsiteY3" fmla="*/ 2209800 h 2209800"/>
                <a:gd name="connsiteX4" fmla="*/ 0 w 1447800"/>
                <a:gd name="connsiteY4" fmla="*/ 0 h 2209800"/>
                <a:gd name="connsiteX0" fmla="*/ 0 w 1447800"/>
                <a:gd name="connsiteY0" fmla="*/ 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0 h 2209800"/>
                <a:gd name="connsiteX0" fmla="*/ 0 w 1447800"/>
                <a:gd name="connsiteY0" fmla="*/ 1524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152400 h 2209800"/>
                <a:gd name="connsiteX0" fmla="*/ 0 w 1447800"/>
                <a:gd name="connsiteY0" fmla="*/ 2286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228600 h 2209800"/>
                <a:gd name="connsiteX0" fmla="*/ 0 w 1447800"/>
                <a:gd name="connsiteY0" fmla="*/ 304800 h 2209800"/>
                <a:gd name="connsiteX1" fmla="*/ 247650 w 1447800"/>
                <a:gd name="connsiteY1" fmla="*/ 0 h 2209800"/>
                <a:gd name="connsiteX2" fmla="*/ 1447800 w 1447800"/>
                <a:gd name="connsiteY2" fmla="*/ 0 h 2209800"/>
                <a:gd name="connsiteX3" fmla="*/ 1447800 w 1447800"/>
                <a:gd name="connsiteY3" fmla="*/ 2209800 h 2209800"/>
                <a:gd name="connsiteX4" fmla="*/ 0 w 1447800"/>
                <a:gd name="connsiteY4" fmla="*/ 2209800 h 2209800"/>
                <a:gd name="connsiteX5" fmla="*/ 0 w 1447800"/>
                <a:gd name="connsiteY5" fmla="*/ 30480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7800" h="2209800">
                  <a:moveTo>
                    <a:pt x="0" y="304800"/>
                  </a:moveTo>
                  <a:lnTo>
                    <a:pt x="247650" y="0"/>
                  </a:lnTo>
                  <a:lnTo>
                    <a:pt x="1447800" y="0"/>
                  </a:lnTo>
                  <a:lnTo>
                    <a:pt x="1447800" y="2209800"/>
                  </a:lnTo>
                  <a:lnTo>
                    <a:pt x="0" y="2209800"/>
                  </a:lnTo>
                  <a:lnTo>
                    <a:pt x="0" y="30480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 w="28575" cmpd="sng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Oval 14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1441934" y="2095500"/>
              <a:ext cx="228600" cy="228600"/>
            </a:xfrm>
            <a:prstGeom prst="ellipse">
              <a:avLst/>
            </a:prstGeom>
            <a:solidFill>
              <a:schemeClr val="tx1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Oval 15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1441934" y="1790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Oval 16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441934" y="1485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Oval 17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1441934" y="24003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Oval 15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441934" y="27051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Oval 16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441934" y="30099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Oval 17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441934" y="3314700"/>
              <a:ext cx="228600" cy="228600"/>
            </a:xfrm>
            <a:prstGeom prst="ellips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" name="Group 94"/>
          <p:cNvGrpSpPr/>
          <p:nvPr>
            <p:custDataLst>
              <p:tags r:id="rId5"/>
            </p:custDataLst>
          </p:nvPr>
        </p:nvGrpSpPr>
        <p:grpSpPr>
          <a:xfrm>
            <a:off x="2200588" y="3597432"/>
            <a:ext cx="1558173" cy="461665"/>
            <a:chOff x="2301240" y="3675986"/>
            <a:chExt cx="1558173" cy="461665"/>
          </a:xfrm>
        </p:grpSpPr>
        <p:sp>
          <p:nvSpPr>
            <p:cNvPr id="39" name="Arc 38"/>
            <p:cNvSpPr/>
            <p:nvPr>
              <p:custDataLst>
                <p:tags r:id="rId69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>
              <p:custDataLst>
                <p:tags r:id="rId70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>
              <p:custDataLst>
                <p:tags r:id="rId71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72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>
              <p:custDataLst>
                <p:tags r:id="rId73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>
              <p:custDataLst>
                <p:tags r:id="rId74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>
              <p:custDataLst>
                <p:tags r:id="rId75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>
              <p:custDataLst>
                <p:tags r:id="rId76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>
              <p:custDataLst>
                <p:tags r:id="rId77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i0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" name="Group 131"/>
          <p:cNvGrpSpPr/>
          <p:nvPr>
            <p:custDataLst>
              <p:tags r:id="rId6"/>
            </p:custDataLst>
          </p:nvPr>
        </p:nvGrpSpPr>
        <p:grpSpPr>
          <a:xfrm>
            <a:off x="2200588" y="3955009"/>
            <a:ext cx="1558173" cy="461665"/>
            <a:chOff x="2301240" y="3675986"/>
            <a:chExt cx="1558173" cy="461665"/>
          </a:xfrm>
        </p:grpSpPr>
        <p:sp>
          <p:nvSpPr>
            <p:cNvPr id="133" name="Arc 132"/>
            <p:cNvSpPr/>
            <p:nvPr>
              <p:custDataLst>
                <p:tags r:id="rId60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>
              <p:custDataLst>
                <p:tags r:id="rId61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>
              <p:custDataLst>
                <p:tags r:id="rId62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>
              <p:custDataLst>
                <p:tags r:id="rId63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>
              <p:custDataLst>
                <p:tags r:id="rId64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>
              <p:custDataLst>
                <p:tags r:id="rId65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>
              <p:custDataLst>
                <p:tags r:id="rId66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>
              <p:custDataLst>
                <p:tags r:id="rId67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>
              <p:custDataLst>
                <p:tags r:id="rId68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i1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" name="Group 141"/>
          <p:cNvGrpSpPr/>
          <p:nvPr>
            <p:custDataLst>
              <p:tags r:id="rId7"/>
            </p:custDataLst>
          </p:nvPr>
        </p:nvGrpSpPr>
        <p:grpSpPr>
          <a:xfrm>
            <a:off x="2192042" y="4312586"/>
            <a:ext cx="1558173" cy="461665"/>
            <a:chOff x="2301240" y="3675986"/>
            <a:chExt cx="1558173" cy="461665"/>
          </a:xfrm>
        </p:grpSpPr>
        <p:sp>
          <p:nvSpPr>
            <p:cNvPr id="143" name="Arc 142"/>
            <p:cNvSpPr/>
            <p:nvPr>
              <p:custDataLst>
                <p:tags r:id="rId51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4" name="Straight Connector 143"/>
            <p:cNvCxnSpPr/>
            <p:nvPr>
              <p:custDataLst>
                <p:tags r:id="rId52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>
              <p:custDataLst>
                <p:tags r:id="rId53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>
              <p:custDataLst>
                <p:tags r:id="rId54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>
              <p:custDataLst>
                <p:tags r:id="rId55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>
              <p:custDataLst>
                <p:tags r:id="rId56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>
              <p:custDataLst>
                <p:tags r:id="rId57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/>
            <p:nvPr>
              <p:custDataLst>
                <p:tags r:id="rId58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accent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>
              <p:custDataLst>
                <p:tags r:id="rId59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i2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" name="Group 151"/>
          <p:cNvGrpSpPr/>
          <p:nvPr>
            <p:custDataLst>
              <p:tags r:id="rId8"/>
            </p:custDataLst>
          </p:nvPr>
        </p:nvGrpSpPr>
        <p:grpSpPr>
          <a:xfrm>
            <a:off x="2192042" y="4670163"/>
            <a:ext cx="1558173" cy="461665"/>
            <a:chOff x="2301240" y="3675986"/>
            <a:chExt cx="1558173" cy="461665"/>
          </a:xfrm>
        </p:grpSpPr>
        <p:sp>
          <p:nvSpPr>
            <p:cNvPr id="153" name="Arc 152"/>
            <p:cNvSpPr/>
            <p:nvPr>
              <p:custDataLst>
                <p:tags r:id="rId42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/>
            <p:cNvCxnSpPr/>
            <p:nvPr>
              <p:custDataLst>
                <p:tags r:id="rId43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>
              <p:custDataLst>
                <p:tags r:id="rId44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>
              <p:custDataLst>
                <p:tags r:id="rId45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>
              <p:custDataLst>
                <p:tags r:id="rId46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>
              <p:custDataLst>
                <p:tags r:id="rId47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>
              <p:custDataLst>
                <p:tags r:id="rId48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/>
            <p:nvPr>
              <p:custDataLst>
                <p:tags r:id="rId49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/>
            <p:cNvSpPr txBox="1"/>
            <p:nvPr>
              <p:custDataLst>
                <p:tags r:id="rId50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i3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" name="Group 161"/>
          <p:cNvGrpSpPr/>
          <p:nvPr>
            <p:custDataLst>
              <p:tags r:id="rId9"/>
            </p:custDataLst>
          </p:nvPr>
        </p:nvGrpSpPr>
        <p:grpSpPr>
          <a:xfrm>
            <a:off x="2192042" y="5385317"/>
            <a:ext cx="1558173" cy="461665"/>
            <a:chOff x="2301240" y="3675986"/>
            <a:chExt cx="1558173" cy="461665"/>
          </a:xfrm>
        </p:grpSpPr>
        <p:sp>
          <p:nvSpPr>
            <p:cNvPr id="163" name="Arc 162"/>
            <p:cNvSpPr/>
            <p:nvPr>
              <p:custDataLst>
                <p:tags r:id="rId33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" name="Straight Connector 163"/>
            <p:cNvCxnSpPr/>
            <p:nvPr>
              <p:custDataLst>
                <p:tags r:id="rId34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>
              <p:custDataLst>
                <p:tags r:id="rId35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>
              <p:custDataLst>
                <p:tags r:id="rId36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>
              <p:custDataLst>
                <p:tags r:id="rId37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>
              <p:custDataLst>
                <p:tags r:id="rId38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>
              <p:custDataLst>
                <p:tags r:id="rId39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/>
            <p:nvPr>
              <p:custDataLst>
                <p:tags r:id="rId40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>
              <p:custDataLst>
                <p:tags r:id="rId41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i5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9" name="Group 171"/>
          <p:cNvGrpSpPr/>
          <p:nvPr>
            <p:custDataLst>
              <p:tags r:id="rId10"/>
            </p:custDataLst>
          </p:nvPr>
        </p:nvGrpSpPr>
        <p:grpSpPr>
          <a:xfrm>
            <a:off x="2192042" y="5027740"/>
            <a:ext cx="1558173" cy="461665"/>
            <a:chOff x="2301240" y="3675986"/>
            <a:chExt cx="1558173" cy="461665"/>
          </a:xfrm>
        </p:grpSpPr>
        <p:sp>
          <p:nvSpPr>
            <p:cNvPr id="173" name="Arc 172"/>
            <p:cNvSpPr/>
            <p:nvPr>
              <p:custDataLst>
                <p:tags r:id="rId24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>
              <p:custDataLst>
                <p:tags r:id="rId25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>
              <p:custDataLst>
                <p:tags r:id="rId26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>
              <p:custDataLst>
                <p:tags r:id="rId27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>
              <p:custDataLst>
                <p:tags r:id="rId28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>
              <p:custDataLst>
                <p:tags r:id="rId29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>
              <p:custDataLst>
                <p:tags r:id="rId30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>
              <p:custDataLst>
                <p:tags r:id="rId31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>
              <p:custDataLst>
                <p:tags r:id="rId32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i4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0" name="Group 181"/>
          <p:cNvGrpSpPr/>
          <p:nvPr>
            <p:custDataLst>
              <p:tags r:id="rId11"/>
            </p:custDataLst>
          </p:nvPr>
        </p:nvGrpSpPr>
        <p:grpSpPr>
          <a:xfrm>
            <a:off x="2192042" y="5742895"/>
            <a:ext cx="1558173" cy="461665"/>
            <a:chOff x="2301240" y="3675986"/>
            <a:chExt cx="1558173" cy="461665"/>
          </a:xfrm>
        </p:grpSpPr>
        <p:sp>
          <p:nvSpPr>
            <p:cNvPr id="183" name="Arc 182"/>
            <p:cNvSpPr/>
            <p:nvPr>
              <p:custDataLst>
                <p:tags r:id="rId15"/>
              </p:custDataLst>
            </p:nvPr>
          </p:nvSpPr>
          <p:spPr>
            <a:xfrm>
              <a:off x="2499319" y="3790950"/>
              <a:ext cx="182961" cy="190500"/>
            </a:xfrm>
            <a:prstGeom prst="arc">
              <a:avLst>
                <a:gd name="adj1" fmla="val 4782261"/>
                <a:gd name="adj2" fmla="val 16659054"/>
              </a:avLst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>
              <p:custDataLst>
                <p:tags r:id="rId16"/>
              </p:custDataLst>
            </p:nvPr>
          </p:nvCxnSpPr>
          <p:spPr>
            <a:xfrm>
              <a:off x="2590800" y="37909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>
              <p:custDataLst>
                <p:tags r:id="rId17"/>
              </p:custDataLst>
            </p:nvPr>
          </p:nvCxnSpPr>
          <p:spPr>
            <a:xfrm>
              <a:off x="2590800" y="3981450"/>
              <a:ext cx="122238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>
              <p:custDataLst>
                <p:tags r:id="rId18"/>
              </p:custDataLst>
            </p:nvPr>
          </p:nvCxnSpPr>
          <p:spPr>
            <a:xfrm rot="5400000">
              <a:off x="2560638" y="3886200"/>
              <a:ext cx="30480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>
              <p:custDataLst>
                <p:tags r:id="rId19"/>
              </p:custDataLst>
            </p:nvPr>
          </p:nvCxnSpPr>
          <p:spPr>
            <a:xfrm>
              <a:off x="2709134" y="3833981"/>
              <a:ext cx="182562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>
              <p:custDataLst>
                <p:tags r:id="rId20"/>
              </p:custDataLst>
            </p:nvPr>
          </p:nvCxnSpPr>
          <p:spPr>
            <a:xfrm>
              <a:off x="2717203" y="3934835"/>
              <a:ext cx="731520" cy="0"/>
            </a:xfrm>
            <a:prstGeom prst="line">
              <a:avLst/>
            </a:prstGeom>
            <a:ln w="28575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>
              <p:custDataLst>
                <p:tags r:id="rId21"/>
              </p:custDataLst>
            </p:nvPr>
          </p:nvCxnSpPr>
          <p:spPr>
            <a:xfrm flipV="1">
              <a:off x="2309786" y="3831593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>
              <p:custDataLst>
                <p:tags r:id="rId22"/>
              </p:custDataLst>
            </p:nvPr>
          </p:nvCxnSpPr>
          <p:spPr>
            <a:xfrm flipV="1">
              <a:off x="2301240" y="3925869"/>
              <a:ext cx="152400" cy="100853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TextBox 190"/>
            <p:cNvSpPr txBox="1"/>
            <p:nvPr>
              <p:custDataLst>
                <p:tags r:id="rId23"/>
              </p:custDataLst>
            </p:nvPr>
          </p:nvSpPr>
          <p:spPr>
            <a:xfrm>
              <a:off x="3448723" y="3675986"/>
              <a:ext cx="4106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i6</a:t>
              </a:r>
              <a:endParaRPr lang="en-US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93" name="Straight Connector 192"/>
          <p:cNvCxnSpPr/>
          <p:nvPr>
            <p:custDataLst>
              <p:tags r:id="rId12"/>
            </p:custDataLst>
          </p:nvPr>
        </p:nvCxnSpPr>
        <p:spPr>
          <a:xfrm rot="5400000">
            <a:off x="2271448" y="3948596"/>
            <a:ext cx="1039193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>
            <p:custDataLst>
              <p:tags r:id="rId13"/>
            </p:custDataLst>
          </p:nvPr>
        </p:nvSpPr>
        <p:spPr>
          <a:xfrm>
            <a:off x="2490148" y="3048000"/>
            <a:ext cx="67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Vdd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95" name="Straight Connector 194"/>
          <p:cNvCxnSpPr/>
          <p:nvPr>
            <p:custDataLst>
              <p:tags r:id="rId14"/>
            </p:custDataLst>
          </p:nvPr>
        </p:nvCxnSpPr>
        <p:spPr>
          <a:xfrm rot="16200000" flipH="1">
            <a:off x="2079696" y="5198602"/>
            <a:ext cx="1414151" cy="8546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4267200" cy="57912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7-Segment LED</a:t>
            </a:r>
          </a:p>
          <a:p>
            <a:pPr lvl="1"/>
            <a:r>
              <a:rPr lang="en-US" dirty="0" smtClean="0"/>
              <a:t>photons emitted when electrons fall into holes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19800" y="1447800"/>
            <a:ext cx="2227263" cy="28956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6" name="Straight Connector 5"/>
          <p:cNvCxnSpPr/>
          <p:nvPr>
            <p:custDataLst>
              <p:tags r:id="rId4"/>
            </p:custDataLst>
          </p:nvPr>
        </p:nvCxnSpPr>
        <p:spPr>
          <a:xfrm rot="5400000" flipH="1" flipV="1">
            <a:off x="60579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5"/>
            </p:custDataLst>
          </p:nvPr>
        </p:nvCxnSpPr>
        <p:spPr>
          <a:xfrm rot="5400000" flipH="1" flipV="1">
            <a:off x="65151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6"/>
            </p:custDataLst>
          </p:nvPr>
        </p:nvCxnSpPr>
        <p:spPr>
          <a:xfrm rot="5400000" flipH="1" flipV="1">
            <a:off x="78867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7"/>
            </p:custDataLst>
          </p:nvPr>
        </p:nvCxnSpPr>
        <p:spPr>
          <a:xfrm rot="5400000" flipH="1" flipV="1">
            <a:off x="74295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8"/>
            </p:custDataLst>
          </p:nvPr>
        </p:nvCxnSpPr>
        <p:spPr>
          <a:xfrm rot="5400000" flipH="1" flipV="1">
            <a:off x="60579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rot="5400000" flipH="1" flipV="1">
            <a:off x="65151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10"/>
            </p:custDataLst>
          </p:nvPr>
        </p:nvCxnSpPr>
        <p:spPr>
          <a:xfrm rot="5400000" flipH="1" flipV="1">
            <a:off x="7886699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11"/>
            </p:custDataLst>
          </p:nvPr>
        </p:nvCxnSpPr>
        <p:spPr>
          <a:xfrm rot="5400000" flipH="1" flipV="1">
            <a:off x="7429499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12"/>
            </p:custDataLst>
          </p:nvPr>
        </p:nvCxnSpPr>
        <p:spPr>
          <a:xfrm rot="5400000" flipH="1" flipV="1">
            <a:off x="6972300" y="45339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3"/>
            </p:custDataLst>
          </p:nvPr>
        </p:nvCxnSpPr>
        <p:spPr>
          <a:xfrm rot="5400000" flipH="1" flipV="1">
            <a:off x="6972300" y="1257300"/>
            <a:ext cx="38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10800000">
            <a:off x="7010400" y="1066800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15"/>
            </p:custDataLst>
          </p:nvPr>
        </p:nvCxnSpPr>
        <p:spPr>
          <a:xfrm rot="10800000" flipV="1">
            <a:off x="7050384" y="990591"/>
            <a:ext cx="228600" cy="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>
          <a:xfrm rot="10800000">
            <a:off x="7086600" y="9144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17"/>
            </p:custDataLst>
          </p:nvPr>
        </p:nvCxnSpPr>
        <p:spPr>
          <a:xfrm rot="10800000">
            <a:off x="7010400" y="4724400"/>
            <a:ext cx="304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18"/>
            </p:custDataLst>
          </p:nvPr>
        </p:nvCxnSpPr>
        <p:spPr>
          <a:xfrm rot="10800000" flipV="1">
            <a:off x="7050384" y="4800591"/>
            <a:ext cx="228600" cy="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19"/>
            </p:custDataLst>
          </p:nvPr>
        </p:nvCxnSpPr>
        <p:spPr>
          <a:xfrm rot="10800000">
            <a:off x="7086600" y="4876800"/>
            <a:ext cx="152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 bwMode="auto">
          <a:xfrm>
            <a:off x="58674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d7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 bwMode="auto">
          <a:xfrm>
            <a:off x="6400800" y="5116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d6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 bwMode="auto">
          <a:xfrm>
            <a:off x="73152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d5</a:t>
            </a:r>
          </a:p>
        </p:txBody>
      </p:sp>
      <p:sp>
        <p:nvSpPr>
          <p:cNvPr id="28" name="TextBox 27"/>
          <p:cNvSpPr txBox="1"/>
          <p:nvPr>
            <p:custDataLst>
              <p:tags r:id="rId23"/>
            </p:custDataLst>
          </p:nvPr>
        </p:nvSpPr>
        <p:spPr bwMode="auto">
          <a:xfrm>
            <a:off x="7848600" y="533400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d4</a:t>
            </a:r>
          </a:p>
        </p:txBody>
      </p:sp>
      <p:sp>
        <p:nvSpPr>
          <p:cNvPr id="29" name="TextBox 28"/>
          <p:cNvSpPr txBox="1"/>
          <p:nvPr>
            <p:custDataLst>
              <p:tags r:id="rId24"/>
            </p:custDataLst>
          </p:nvPr>
        </p:nvSpPr>
        <p:spPr bwMode="auto">
          <a:xfrm>
            <a:off x="58674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d3</a:t>
            </a:r>
          </a:p>
        </p:txBody>
      </p: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 bwMode="auto">
          <a:xfrm>
            <a:off x="6400800" y="4604744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d2</a:t>
            </a:r>
          </a:p>
        </p:txBody>
      </p:sp>
      <p:sp>
        <p:nvSpPr>
          <p:cNvPr id="31" name="TextBox 30"/>
          <p:cNvSpPr txBox="1"/>
          <p:nvPr>
            <p:custDataLst>
              <p:tags r:id="rId26"/>
            </p:custDataLst>
          </p:nvPr>
        </p:nvSpPr>
        <p:spPr bwMode="auto">
          <a:xfrm>
            <a:off x="73152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d1</a:t>
            </a:r>
          </a:p>
        </p:txBody>
      </p:sp>
      <p:sp>
        <p:nvSpPr>
          <p:cNvPr id="32" name="TextBox 31"/>
          <p:cNvSpPr txBox="1"/>
          <p:nvPr>
            <p:custDataLst>
              <p:tags r:id="rId27"/>
            </p:custDataLst>
          </p:nvPr>
        </p:nvSpPr>
        <p:spPr bwMode="auto">
          <a:xfrm>
            <a:off x="7848600" y="4626472"/>
            <a:ext cx="609600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d0</a:t>
            </a:r>
          </a:p>
        </p:txBody>
      </p:sp>
      <p:pic>
        <p:nvPicPr>
          <p:cNvPr id="3074" name="CP3 Ink 490b7c7e-dbde-468e-84e4-15861dab086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95108" y="267565"/>
            <a:ext cx="2472823" cy="54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 rot="16200000">
            <a:off x="228600" y="2514600"/>
            <a:ext cx="2133600" cy="4572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detect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rc 4"/>
          <p:cNvSpPr/>
          <p:nvPr>
            <p:custDataLst>
              <p:tags r:id="rId3"/>
            </p:custDataLst>
          </p:nvPr>
        </p:nvSpPr>
        <p:spPr>
          <a:xfrm>
            <a:off x="914400" y="26289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>
            <p:custDataLst>
              <p:tags r:id="rId4"/>
            </p:custDataLst>
          </p:nvPr>
        </p:nvSpPr>
        <p:spPr>
          <a:xfrm>
            <a:off x="914400" y="29337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>
            <p:custDataLst>
              <p:tags r:id="rId5"/>
            </p:custDataLst>
          </p:nvPr>
        </p:nvSpPr>
        <p:spPr>
          <a:xfrm>
            <a:off x="914400" y="32385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>
            <p:custDataLst>
              <p:tags r:id="rId6"/>
            </p:custDataLst>
          </p:nvPr>
        </p:nvSpPr>
        <p:spPr>
          <a:xfrm>
            <a:off x="914400" y="35433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>
            <p:custDataLst>
              <p:tags r:id="rId7"/>
            </p:custDataLst>
          </p:nvPr>
        </p:nvSpPr>
        <p:spPr>
          <a:xfrm>
            <a:off x="914400" y="17145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>
            <p:custDataLst>
              <p:tags r:id="rId8"/>
            </p:custDataLst>
          </p:nvPr>
        </p:nvSpPr>
        <p:spPr>
          <a:xfrm>
            <a:off x="914400" y="20193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>
            <p:custDataLst>
              <p:tags r:id="rId9"/>
            </p:custDataLst>
          </p:nvPr>
        </p:nvSpPr>
        <p:spPr>
          <a:xfrm>
            <a:off x="914400" y="2324100"/>
            <a:ext cx="304800" cy="228600"/>
          </a:xfrm>
          <a:prstGeom prst="arc">
            <a:avLst>
              <a:gd name="adj1" fmla="val 5400000"/>
              <a:gd name="adj2" fmla="val 1587359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67600" y="2247900"/>
            <a:ext cx="996408" cy="1295400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cxnSp>
        <p:nvCxnSpPr>
          <p:cNvPr id="35" name="Straight Connector 34"/>
          <p:cNvCxnSpPr>
            <a:stCxn id="33" idx="1"/>
          </p:cNvCxnSpPr>
          <p:nvPr>
            <p:custDataLst>
              <p:tags r:id="rId11"/>
            </p:custDataLst>
          </p:nvPr>
        </p:nvCxnSpPr>
        <p:spPr>
          <a:xfrm rot="10800000">
            <a:off x="6858000" y="28956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 rot="5400000" flipH="1" flipV="1">
            <a:off x="7067550" y="28194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 bwMode="auto">
          <a:xfrm>
            <a:off x="6951501" y="2286000"/>
            <a:ext cx="390149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cxnSp>
        <p:nvCxnSpPr>
          <p:cNvPr id="41" name="Straight Connector 40"/>
          <p:cNvCxnSpPr/>
          <p:nvPr>
            <p:custDataLst>
              <p:tags r:id="rId14"/>
            </p:custDataLst>
          </p:nvPr>
        </p:nvCxnSpPr>
        <p:spPr>
          <a:xfrm rot="10800000">
            <a:off x="1524000" y="2895600"/>
            <a:ext cx="609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1733550" y="2819400"/>
            <a:ext cx="190500" cy="1524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>
            <p:custDataLst>
              <p:tags r:id="rId16"/>
            </p:custDataLst>
          </p:nvPr>
        </p:nvSpPr>
        <p:spPr bwMode="auto">
          <a:xfrm>
            <a:off x="1589448" y="2286000"/>
            <a:ext cx="446254" cy="631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rtlCol="0">
            <a:spAutoFit/>
          </a:bodyPr>
          <a:lstStyle/>
          <a:p>
            <a:pPr algn="ctr" eaLnBrk="1" hangingPunct="1">
              <a:lnSpc>
                <a:spcPct val="116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3200" dirty="0" smtClean="0">
                <a:solidFill>
                  <a:srgbClr val="FFFFFF"/>
                </a:solidFill>
                <a:latin typeface="Calibri" pitchFamily="34" charset="0"/>
              </a:rPr>
              <a:t>N</a:t>
            </a:r>
          </a:p>
        </p:txBody>
      </p:sp>
      <p:pic>
        <p:nvPicPr>
          <p:cNvPr id="4098" name="CP3 Ink c08848b9-af00-4364-b0f0-7d436e1ca6de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34696" y="1621325"/>
            <a:ext cx="4945647" cy="252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ETHAOAgAQdBOwE/gQBEHfIn/q9Uc1IlXbFaNv+8ysDCkgQRP//A0UeRh4FAzgLZBkgMgkAgIADAXvCHkUzCQCAoAIB4cMeRTgIAP4DAAAAAAAR5ezAPwqjA6kBhvDh54cF4eIg5OAkYuLiIOOgpSEhkFDwUTCQMVCQ0MgIeHiYWFgYOCgICDg4eLkYeNg4CGhoyUipCEiIKEjpCQoqCmpJqmkpaIgoKAhICAg4GFlZOZpaufpZ2bj4+JiY2Li5WTkYuLgISKkpaWioRCxsXJxsDAQ0RCRkJAwcfHyMXFxMLAQcPEyc/Q1dLQzM7HxcXDxMjFysPBwUpMUlVZV1dTS09DRRBIX0k3pPaVUeIhyUeAmw12GwWSxmQyGMxWIuwWCsqshR04PD4/G43H4fF4PB03001324PA4W2uuuONHHLDLAkokuqsomgkgQxRoY45577b8DgcDgcDg8Hg78Ticnicvi8nh65TBTXSUTVXYDAYzHY7FZLEYrCYC6yqSKaqCpNChjhhjiiTII4JZ44UGCikhmhIOPgDG+uYzlm5lMTEoklFhFoEkJiYJgESIkExKJIkiYmAITEwlExMSq4mJRMwlEwupiYmBEolExMTCauJq5i78H4DTPYCE2EY8uTMwY4mi1lmZZVrTI2xrcOVoyWs3LbJhzYczhhhxACtkBUoX4h7PiHrwcUMuEpw0GCjstgwddNMMlFV2CqwE0EkE1EFlE0kdeBvxOFw9tcMUU1VFEMc9+Hwdt9McMCe/A4fA2psBZoMRomiCF9sZ7a22SaHIX5abGQYqO6GiOSGGGWvB4XH43F4fAwwyVYDCWWSTQyUq668Hg8TfgaYVF2EwWGowU1U01E0E0EEMceDhthRCD+AMTfh7uYmFzcriZRKJiYmJiSJECRK4IRMESCYSvr8CzF2AhNhDnIzzOMbHMtcOcLRa0zNsa1xjx41rHDjZZGWHI5YOXAAq7AUOF+I574jpaGElmIaZ8DPCosw2ExmCw1VUiWWmmPA034G/C4PA11wQUTWRQ04XD4fJ5fB2yWVYbLYzJYaiohfgRM+BGHLYLJSYSKaNTXbTXbfgb77Z544KJJJpJIksNNd+BvtnnmmwWEwmEw1l1EyWGOWmKtDbYg/kb3z2eubXFxMJiUSi4mJhNSiSJJIlCEk1mOPP4BTOgITYQ3buWbdu0ZrWDlwzWtMrbEtctGeZbhYNsTRtia5MWRmAKkgEkh/G1N43o47AotQJdZKRZKpQppJo1DIZE5DK57QaPVbDXaPO4vC4pCJ1MptIAh+3W7YOSTaHSqBRZBYvJ5PMZ7P6TP5vM5HHYHCpBLJdOJpMJdFI5DolFAITxJtg4uXHeM4iaMUEZCCccvTnOGsAhNhDHIxZ4nGLMtzM8jRa0cMGS1xjxM1uHCwZtczRnlxMcYAryArwBhPxIifiR9tKXClzrcSHCvkwss9OO98KsYQhScYzmto3crkc7lbKYdvF5vR4/BypSxQhG+fDhnCVNFtUIXrhz1w0ZqUsjpy58uGcJWpmw4MuPTnz5bzjK1IQUtgwaM2TJgQvpxY88IYsuQjhwzwwShihkzyrhlfBekUceHHGsIYMWS2COTg4IRtaU+JjghPwuJfhdDhjnihxKdbN1s27BK89O3HXLO+HDny6cuFGVKSgilCFKUkRTXneFYwrCE66Y62ms60nSeBLFTJkpakoIxGbXqw4KQQRnSsoRlKdMM4xxyQtHRp4WeWfVryZeJHJgtKLLh16WWtYJRxYbRqyzwppUwYsVrUhGWndv0VCC/GH3z5fhtwnd7e2WVcossAATcqwssEU27DJMw1VWCVLKASkoABVW5siQyhKLttHL6shuWbLKtu75/BvnefSAITYQ2yMmzbC4xLcjjIyWtG7hitc5cmVazcucOZjmYuWbHMAKVQ6H8U2HinViMdksTi8RgkMiEqj0uIT8Kdn4U96YJaKWkz4cd4XirTwx5W2uG/NwwwQAITYQwYtXOHCxaLWePG1WtGWJgtcY8LdawxYsTVi4ZtXOViAKdBmH8cgnjjlhMAjMJmsTjsHg0UjE2mE4lEehkLgcdicXh4CG8AoXgGxgZiEuJa6nKCOjIeLmaWfm5GbgZGJg4ECE8VcXDPHfHesZohOfB6cU6iE2EZWrBthxNGK3Exas1rTJmxLcLNwxWsMTPJhZNcbluzwgCq0BMYbxSueKW2SiJqCjoSAj5ORjY+Dg4GAgYiHgJNAo6KoJaolpyIR8/S1dTSzMTCwFFMUEsIbwxJeGG2KkJRGQaHiZeXnaOfqZehhYKUlpiklqSGjoGGhoaIio6KjoKCiYmRl6ufo5GRCF4mzsMWZwscqGCOKEhjjijkRRRQQQo4UJCghgKdjDDDnQITYQ1yOMWPNhbrcTZm2WtMjTEtwuWDRazzN8LRpjw4mebMAKqwEzhfiZC+JnXEYbIT4aOGvA4G+GGiSaiySaGCRNHHTXgcHfgZ4YqMBiMRhsZdZSwuDxYIbwK2eBZmWkpqAmkdAQkLEx8rLz8/TyMPAx0RQTVFLSUVEQyAgYOHgIWBg4mLi4+FlYuXj48ITxRtnLh8Os1YRRRjCpBCSEqynCaE5RiIwrfwLKMeCAITYQ1zOHOPMwYrWTBm4WtGLNwtc5WONa5bssLLG0YMWOLGAKqQE3hPxMnfiZfUtwKZIQjhx5cd4kkqRlCmDBKKeXLlzzrK2jNuyZt2TFHFnjWACG7XLte4KWWEdOREhBwsnN0NLP1c7Ry8PCRkZNTFJMSkVHRUVHQ0FAwsbGycfIwsDAQUVCSEJBQcKAhPI3dQ6uWs4oiMEYoTlOEIEEYRRQiIiEZz8DxjHjgCE2ENcLTEyaNMy1tmYt1rTFlyLXLPG0WsMbDC5bNszJlmcACsgCYYfxpkeNMmHpXDa/j+UyOVw2ORSsZIjUYhUAhMJhKDRCMRyMRiIQqBQKEwGCwZCINEkEhcBisBh8Dg2EI1IJdKp1JpFYYVBYjG5nPZzP6DMZHGYPCIREIRBofEY7G4bA4RGpBLI9GIRC43P5zP8YAIfwlreEuuDQKFwq84AQSCQSCQa4XeBQOAQCAoNBYAgcAQKBQaGRCMRiMRaNQiDQKMxeOxeTxWQxmpYBgMBgiDQaq3CBoPBYPB4LB4TBYbB5lgmPw2Lw2Ewul3qGRSLRqNRqQR6ORaQQyDQKwoa+Q0HTw8JCwsHAwcdEwcPAACBgAQECDBmDYmBgEDAYdylWoKDgIFU1kDAwEHCQJAQcEgYpAQKBgICJgYGAgYCBQKBSdjAweIQhNhGbNhZZnDTMtY4WjVa0xY3K3Cxc4lrJoxaOG2Vk0wsXAA=="/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gHAOAgAQdBPgC0gYBEHfIn/q9Uc1IlXbFaNv+8ysDCkgQRP//A0UeRh4FAzgLZBkgMgkAgIADAXvCHkUzCQCAoAIB4cMeRTgIAP4DAAAAAAAR5ezAPwqNATWD/jM2/jNH7ccY3w4448HfVTi9XqYVNTEsVFVrGoqMxzz35eXdgIT7fb7f2nDlTLoy8LXqaIZobKZpYJQVnON51rWNbzvPDes4LMSm8ISXUhTPecys6xiiQiJynKKMEYRCE4RRZfAsThghNhDBnicscuVitaMsrla0bYnK1ywyZFrbI4y5sLBiwysXIAqIASuE/G+l+N92Mc+rPoWtaVoWjKFsGDFilKuXTr16cdZStbVhlhgAhfbGe2bUS4iO5hIrIJIpVdeBwduFvlUVYjBYLAUSS004OXB02ziE8RbYR277zmijCKKME4BFAjCMI18B40eqITYRiZZGrTGxbrWTjEwWtMOZotxZmuRaywt2zBxibOMbhmAKpAFEg/5BOv5BSelW3w58LVrXCqxi9Tgrc3vPG7uKnGWd8d5zM6KhcxNOV9vKx0CE+1m+1Xz6tfKy7J5IwnPDhneqsIQYJ5oYqYKUpMrOZSuCRWd8N71jOkYwjlrzcvHAhPFXJg6q8YoqwnBGARhEhEQnKcpwJRhGEYRiAQnHD4HjFyQhNhDlu1Y5cTZmtyZnGJa0ZNma1wxyNVrdi2y4szBs2aYswArCAVCE/IwV+RhfFj3Y+BfBWE44UiEJzjet8cb1xzz1w4cNYyZKYsWClJSSlKUIJrzrCMrSwUpgUw8Dg6sIhPtRvtTaYdF80tWTZk3YM0LTohCU5TnfLrw58d645RVjlvlvhvOMoYJKQQwMlsGC1Eb1vnnfPix5a5SE8keAWHm3nNFGEUQQnARhFCKERCIITlOEJwhGMooynKJCIjGvgmqfRCE2EYsLdmybtHC3FmzOVrRg4YrcTHJjWsmmTE5xMWOFwzbgCp4BNIT8ZV34yvcF65M+C+DDkw5M+bh4pwkpaUFJpwlK2LBipadcOXDnrlwNVIX4c+Phzvuliqnotkwc18MEM8F8+FxONxeNvjgow2Gw12ASSwwKrLsBdVZDXg4cKITlaIQ4Oek4RhOMUZwnCcJyjCMZRJyiRghMRw+CSPLAITYRhw5HLbGzyLczVu2WtMeZwtcNMzVa4ZtMmJm4c5G2XGAKZxmD/jce/jcfOnh8pqsVU0TNcezlQIX4eEPh4RFst9eJwt8cUU2EwmGxEE8cdYCGxtWoC1hYOBQsBBwECgSDh7+DgoOZITYQybNmbhuzZrcTdvhWtHDnGtxOMLZbmbuWTVxjzZmuPIAK1wF0g/5ArP5ArQZw78hc5nc20rlipcuarFWNbB4XOqkGMcq1MTne85qsRqNzx3x5zvSqiMz1vjZXTHZGuPSebweAhPw7Zfh2zBjxODK9cbDSFMVKSJRjDJlyMWPVXLo0jJlBrtVel5Izw3w3QgzME44a1jCeTBbBSkZ1neadqWxUsthlNrpk4fEi0TCD+IudR5vk3uZXV1JMSkCYi4AIlEiJACJiYmLgi6kEXUgAASLnfwfcT5YhNhDJzjb4sORgtascuRa0YtMK1w3w4luNjmYOMuVnhyNmoAp8KIP+Rir+RitrcwjdKrUxe88+eeKsYrSqTwq/CIT8O/34d/2XJlya6Xrh26dt53tLZq1YsFqI1jGMIatOjTaF4Erggx+FllhhRo4CGCGBBCQwQhDLtZYI86AhNhDbM1yZWWFytauMeJa0aN8y3CyysVrTDhzNmzRnjxtmgAq7ATyD/i9s/i95iPC6+Fx3rjN1nWC6tyzeONTzngiKxx6bZnc8vH6YjWMX2nHDwoflguWhgcBgUNh0KiEQhESg0MgsBhcNh8Thcbk1lhsIjEQjkemOAIVA4XEYjE4nF4zHYjCoxFpFBpJIIhCYzDY/DYZgmcxkhPD2uDoxvnRTjGOSMUIrSjllGC8WSIRijCE5EownGvgOdsMgITYQxbMGuVq4ZLWbFpmWtMTjEtxNHDNaxaYsTFniw4XLDGAK4AT+AYT8brn43eY3wYaQIRkyYr6smClKr3x4b4Z1YYEJSlotktSiNcOXDhvVeCMIRwasfAxZMEi+XHjz4azjhnCKUsGjJu0bqQhl079vBy45ztDBSmLFgzZMWKEcOHTr05b3qlghmlmzZrSpdjz6c9azRpJKlLWzYMko1x7du/bhnKGTNo1YrUhCd74746xRipK0LYMmTJKLDhz68echCFIUhinsyZM1I1x7eDr14Y4IZsmLJaGLTCsgh/Ab54DSYpEoog0DgELg8Th8Vi8TmcbkMfiMHhUMkEmmEwnEejUUiECgcPisVjcdlMxmMtmMfiMKhkimU+oE4lEYi0KQuIxGMxmSy+PzmaymOwuIQ6VTSiTqeSKORaGQaIw2JxWPyeZzmhzWaxmDwqRSynUKlTSWRqLQKDxOLyGVy+fz+eyeKwWGRqcUCjTiURyHQqBw+MxuQy+WzeZyWKwuGRSVTSgTaXSCLQpCYfF43I5bL5vMZXFYLCJJMqRSqJOpJDoNC4rJZfN5/O5zM5DD4FEJdOqZQJpIo9EIJEYzH5TK5zMZ3J47BYhEpZMKNOppFo9EIFAYbEYvF5TM5XNZvI4rBYhIKFRqdRp5LI5CoTJZXOabQazM6XI47CCD+Wvg+4+BeOZKBaSURMTETEk1cSTF1IVKBF0mLJSRCJiLq4ExNXMTMTCJirqYlEiZExMKJqUXFwkmETCCLgXUpJiYhETAlcLiYmImEEXAmSSJoiamJTC6sJgqYq6mRcXfH4RuHtghNhDVhjzYnDHMtY5suVa0cNsa3Fkw41uJhkw48LRrhYZGoAqEASeE/Gz5+Nn1ky6ssMsccJxpCloJJwiQnCsYSyTzaOMAhuNq45mCjoGkipqMioSGg4WLkY2NlZWXlZWJg4SKkpqknJyQjIiFjZOVhPFHBOTlrOqMSITIwRhCEUI38E1T4IAhNhGVqyYZMbJktYsXDFa0a4sq1w1c4lrVy3zMW2JuyasnIAqsAmiH8gQnkChhMXgMnhsjlsChkOj0km08mGDIlAIPKsW0+U49nMZhMzxBUKxXKpQphFIDH5rS6rT6jRZLC4NJplVKpWKROa5MZ/WavXaDNK/Lp9UK1UqBNopAo7N6rVbPS5vI0cmlKslerVAkUGjc1rdZsdLlcKm+wL9lEIbwHVeA8uAgJJJMQ4ygYGHiYeDxhjWEQ0EgIuEi4CFgIMQEEgoGGgYAgIOAIGDg4GDQUChICCgICDQaDg4CAgoGGQkDDxkahYOHg4WHgIGCgoiEjoiKgoSCgKmPmaiD+UPgk9/eZ6iUz4kXDrGOYdrmVxMSiEEJi4sziamiplK4ShEIRJMzKQpHH4HtHiAhNhDfI5c5XDhmtcNceNa0ysMK1zhZs1rjLha4mzVxmxYWYAqFAS2D/kdg/kdP62KsXE3VXXNdIwrUszMyjHhTyx2AhfHMeOxlxmRyDASXSSTQSx022234G/DzwwUVYLDY7DYCSpFPXBh576SE8id2s+DprOM0JwjBGEQihGEYQjAI5/AcYzuAITYQyytsjBzmyLXONy2WtMTVqtxOG7ZbicNGLNm4zOGrlqAK9wFjh/H9J4/hYbEYbHZvH53JZPEYLFo9PJ9VqhUqFLJFBIfK5jRafS6PS5zK4PCo9PKharhaKZNIpEZTSazabLY6PNYjDpBPqpZLVUJ5GoJIZzT63VarQZGiUypVYrVYoUSSWe1ev2WnzGExSdU61V6zVaeAg/4NUP4NWarWOvLvw5xcTVFVcWlKq1WEZve9zcThqoRwvExm+PLd5qGpjCBmZm7XS6WXd8eu9oP4g6xz58et3a4tKQmJiaupREokkkiYEAmSYmCIRMFpSIUgm+PwftPtgCE2EOMbhywaM8q3Kwbs1rTExcLXGVlmWsnDdxizNWeRi0xACvsBS4fyApeQGUgUFgCBwGBIVCqbfIcgUFjMRol7hMCg8KgkGgiAwCAQiKQ6JQqCQODxOMx+Lw2FwKAwyCRKCQ6DQqEQ6CQqAwWDxWKxeKwuFQGERSLAh/CEF4QbcIRSIQqCQ2GxrC8vms1leZ5ZA4VFIfkqkaCiMqhkam2EZLK5LOZrR6HQZXFYFGJhVq5ZKdQJNHoBDZPJ5jP57TaPTZ7GUYmlMsVmrVAkkAgsdkKE9DeSaPBN4xnonGDBG0YM9ssrxhHJOBCIhEhGEUIkUAQjCIjGOHo7ZwxAITYRmaMW2PLizLXLds2WtHObCtcMMTlaxYMnLNkxZtGrbGAKlAEjh/IF95Av7fdoLAoTAIPBbddYBBIFV70gkRgcJgtUuKDQqJQ6AxJDoECH8Uu3imLh0aRiBQiCQSDwuHxuQwjBcDjUQlUkoEJwtA4jI5bK5/J5Tk2OgIXiTJ2xZ/BpYY6I0CpXBBDDFeshhjn2KCDMACE2EYcrhhiaMHC1hjZuVrRrlbLcTFu2Wt8THMycYczluxbACugBWIfx6HePXdDoLEIKhsRi8LgUIiUimVCoE6lUYiEDi8nl8/ns/m83l8phsCh0kk06oVMm02lkkjUGhcbksvnNHoM/ls5k8lgsOkk2oVet1wrk4jUHlNLtt1utbnMXg0kqVMr1Unkig/4YYP4YW/B134VyrlcGY3CsTFxc5ymJRAzGauIxjCavd7i1RisSi1razUXFZvh488eeQIP6A+N3P29zKYkTMWiRAiYRMTEpmLRMTUxExEoTEpi4kTETE4yv1/TjcYAhNhDhq1ZMM2bItbs2eNa0Ytsq1yxzZluHNlx5cjDC0bOWAAqBASSE/G5V+NzmGO16Ig1NWilKte/XvwwtktyJbLCG8UJ3ihVnoiqhJKKhIWHjZWfqWB5OZiYOIlp6oqqCaiIqJg5mNoY8heLszHBkcrLChhQQoYI4CCGCBBGjp2MsUtYhNhDbEyxssmPGtbsGuNa0cNGC1xizOVrdy1YZXDFviaMHAAp/HIfxfceL/WNwGIxSISKUTaWSKLQCHx2Vz2dymPwmGRKfTaiToIX4pHPij1wGAkqT4HD4/H43A4WGOarBYCzEQRTwyobLWCYGAv4WDg4FAhAwUHAQKFhb+DgIOJAhNhDTHmbY3OZmtas2rda0xN261y1auFuRnibZG2VnhYN3AAp5HobyK0eRUWjkLGAlYKEjJagnJqUgoePlaWhq5mZgYOYkqSsAhfigQ+KB+xJipLqKJIb7cHg8Lh77ZYYI6L6cLPiwheKMvLFn7YZ0aGEghBDHXrZYFIAhNhDdnhYssjnKtw4cjda0Y4W63FlxM1rVhixuGjHG1ysMYAp0GobyA3eQIuZgY+UgJacpKCUjoSHj52jqaOXp4GAkpwCF8Qh4gWbHRYKJLXfh8HhcDha5YIsBVhKrpoXmbhmLD5eeGGOCOCGCFDDBLLr5YIawITYRlbsWbNq1yLXGRozWtHDXGtxY8rNbmbuWLNi1aMGLXEA="/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EMHAOAgAQdBP4F/gIBEHfIn/q9Uc1IlXbFaNv+8ysDCkgQRP//A0UeRh4FAzgLZBkgMgkAgIADAXvCHkUzCQCAoAIB4cMeRTgIAP4DAAAAAAAR5ezAPx4ECYLKAAq/AnuG8D9Xgflg4WCmYyJioWOg4pBQaFh4WDi4GBhUBCQEFBRENDQ0RDQ0JDQ0dHTU5NTU1KSURAwULEwcnGy8zSzs7Ny8fJyEagYODiYmHhICKkJKUlpaQhoiDg4+LlZeVn5Gdm5+do6Gll5+RiYOCkJKapqCopJ6uoo6YmJQhfgQO+BE/AWY6XHUYS7HWY7EYrAYiqqKymWWm3B4PF43D4vG4fB4W2uuWNBFNNZZVVgKrJJJoIY5Y66668DTl78Lh8Pi8Th8HhcLbfTFOqgossowmCw2KxGExGCx2AuwV1FFEMFM9dNNccaimCGKIIP4MnG+/HjeVpiZiYkkSBEk1IQki4kiZpEzESCYiUJqxIImBNSAi4IlM36fozdaITYQxw5srhq5xrWrTIwWtGzVytwtXDZa4cMHLJsyYtmbJiAKpgJohvE2F4mxYiIkoCMhYGPiZmVhYtBQ0JJRUZHREdKSkxPUk1QTEhAw8XNz8/Qzs3Ky8jIyMJEwSKhpCIgoGBi42Lh4eBhoaQjoyIhiFhYuJi5GRm5WlqbGzqa+dm4eIkKKkrK6srKiilJQhvAr94E55qcpJiioJiIQcbKztLR0dHP0M7OysrJxsTDwMEioqMjJCKjoiGgoODiY+Tia+Lm52bmZ+dp52ZjYmDgYaYkpKQkpCUjJaOmJSUkpiYlpSQioiIgCBh4WFj4mRjYeVholBQiD+TPgNHwDxu5kXBcTExMImEomYmJiSJRAkRMTUk3BNSq6XUxKJQTVxNZhnw/gOZdQITYRhZM3LnNiZLWbNi3WtGDlitcNG+Rbja427Jnly5m+FwAKcRuH8N/nhwPgsFhMJiEHkkWm0mnUelkahUDicXlcdn8tmcnkIIP+DlL+DkGa4d+nh45s2is0q9ZvOciE7WSk98cN6znGMYooxr0eLKtJACE2EOWOXDixsGS3Kxwt1rRo1ZLXDTCzW42bfCxzMGuTDmZACpEBLIX4MmPgzDJ8YwyqSiKaGCdPXXPgb7baZILMBiMViMFVIkw9GHhwIIX4MIPgwhjohuUQwSy4Gm2uuW2mibAYDFYjGYq6aGe3B4HE14GHEy4Wu0CE8YcmMOXnrFEijFGKcpwRpFAjCMYxx+A4nRAhNhDdgyzM2eTCtZNnDBa0yN2a1zhctlrPNjzZGTBkybtGwAqDAR6G8HO3g5vgYqRkoVEQMhDxkDDQMLDxsPEw0BEQGA8XQiAAh/BYN4LLYpLIRGoFAIfGYrMYfDYPA4pP8GRqJQiAQOHzjCcdkMdAheSt3Dgcrg444oo8JOhgjxcwI9CMOCE2EZcmRs1aYnK1u2YN1rRjhYLXGbFhW4mTRiwwucrjG0cgClcNh/CZF4S3b6iEOjkgl1NukCgQh/BFl4I1cJIBBYfEZDSsAwWCgIfHV9gydweDwejxKCoaITYRiwsGmHM0cLcOLI2WtHLTCtctmmNa5ZtmTJzlyYcWHIAKmwEuhfiy6+LMOqG7A4CK6iqaiSee/C42HI22z1wxyRUWVYrCYzFXXTUWsHDhaYbwa5eDbGQlqKCoICOiIZEw8bExsrF0sTFwsJESUtOT0tLQSLjZmZm52XpUfBQkgITyB1Tm471VhNGE0IooynIlOk5TIp14PVnSvDAhNhGRi3w5Mzhity5HDla0ZYWK3C1ytFrHDmZs8rZk4YOGAAp2GYfxgeeL+2GIjM5HGYzEYbA4dKJRGpNFJzgiEofC4qCH8HLXg57gMFg8HgUUhUSkEGikSQmDxOlX2QxOOw2CgIT4ET4EW7FC04M8JVqRxc3hq0AhNhDduyyY2eJqtZZszVa0auGa3E5w4lrlg3xsWThkxxMcwApNCYfxmAeMzeWSy06GjEOhgIfwcReDcGGxefYLjMRhIIbgTuBLhYW9QafAITYQwyOGDhwywrczFgzWtHGXEtxMmrRa3bs8bXK5csnOJyA="/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8VHAOAgAQdBJIFzAYBEHfIn/q9Uc1IlXbFaNv+8ysDCkgQRP//A0UeRh4FAzgLZBkgMgkAgIADAXvCHkUzCQCAoAIB4cMeRTgIAP4DAAAAAAAR5ezAPwphE4T8LXX4WsYY8Wm07RlBau6WTACH8H03hAHmEsnUoj0QikGgcJjMRkcbl8jl4IbPmKS9iYVAwaDgYfAcGVIhNhDhs2yOGGJktYNW2Fa0xt3C3E0y5VuVthw4cTlm3wsW4ApwGobw0LeGk2LkIKalJiUioKFi5OZm5ORgYCYkqSeoJICE/CVp+EnGGTDPDlz79e3HhMFsWTJdjlOF6c5LYXRwywQwwQkEMEKW3UwwQ4shNhDbDjaNsmbKtcZmDla0cZmK3Fjw4VrBrkytmbNu4xZmIAqcATCF+Hbj4dv5IorWDntR1VXYLBUQST0yy34quaCGKunB4HD0zw0WYzAZKzBSXIX4TOvhNJthgnumwk2KiqR2z4HA11xpsFBlsFgsFVFDLg8LgcPgcHbbg6pZIpiE8keB5U8AxhCK8ZoxQihGMAjKcAhGEYz5vLrKeEAhNhDXFkxscLFitcNW7Na0ZZGq3DkZtVuRtlzZXGJo3x4WAAqdATaE/EHV+IPfDLLoraeCm3JSVJQtacKxve9b46xSlTFi4ksUoK4cN5beFPFIg/4WLv4WH1MSnfWu/PeUY4dunTtGoiZzbM8ePOeO5nVVyjHPXivBheZOFYodTXHHDBHBDBDBDBDAhghgCFFHHFDBDBDBDAQo59nHBHnQITYRhcMMeFs3brW7Vo1WtMjfGtxMWzJa3Y5sbVq0bYcuVkAKpwE6g/4jXP4jS/B8S+9bjmmZqY1jhWIN52w1w4cKrM318G+LecOFeBfiTwzIhvCRh4SSZaLoExASENAQMPEx8XKyszOy8XDwkZITlYvISIgoGJiY2bkZebm6GTg4CIjpiirpKUmoOGjYUITzR4bQ79bwqmRhEigEJJwjCMJgABj19uMJ8sAhNhDJriyM2uJoty48bNa0y4XK3C4zOFrho4auMWJo0bt3IApkE4bxMAeJgFKRFNGRUDDyM7P1cvWxsWCG8G8Hg3hTUhQR05GR0NDImDl5Gfjwhs+YtL2Bh4KHgIOBg4nAcLBQdeAhNhDBg1zZWrbEtYs2WFa0ZNcK1w2x4VuZzkc42WbHiYMm4ApcDobxE0eIpeFiYSMoqiooJiGgocCH8HVHg6BokqlUchUAkcVoMtmclIbUmUYKHwLCwMLQ1sHAQMqAITYRiyMW7Bq4yrcbRi0WtHGFgtc5GmJa5yY2bVq1aMWLRyAKqQEwh/ADR4AnYHG4DAYZDJRKpxKpVFIJD47N57N5rI4ei0gnUskkYg0FichmMnjcTgEAhkSiUcCG8UUXiillk1BSEBDQsDAQ8NBwUZDQUFCxcrP3NrY08vGwspRUFVNTUZFQ0Ai4MSCF5s4ZgwehljhglghAghghghQoIUBFHFChQw07eGGGsCE2EY2GVg5y42i3CycOFrTHhYrcTHNjWuMOJmzZMmGPG2ZgCvQBQYfwdFeDnuPxGPxGWxGKwGGSaXUCkUyjTCGQuPzGl1Gp0mdx+DxCPTyiU6mUaOQSEyWe0mlz2SweBRqSUScSqNQCDx+a0OazWJw2NR66AIfwrQeFYeISSKSyHSCCQOJymb0Ge0ebxeEwyOTKcUabTKNRiAQmLyuZzOVyeGwGER6YTCURyGQSFxmQyuNxuBwSIRyWSqTRyIQOIyfAIIbF0/BwVTIwcPBoFAoGCgUAQCAQMDAIFBwECgIGAgIOCgYAgYGAQKBgYIgEBAwuC4WAxqAhNhGFq3xMm+FmtzM22Za0ZMWi1zhbOFrZk1YuMjbMxzZsIAqdASyH8H9ng//hMLg0NhUAh0OkEMjkIg0DhsVjMlisPgsGi0gkkgikGhcbmM9mcvi8BhkylU2nEsCE/AXV+AvmzNXFOWemFGUMFsGado3rjveMKZNWTRgjDLXj5eHrheLNKg0M8aGGFChIYIYII4EEcEMEMUJAjn2NcEetITYQ0YsmuHCxbLWjNy4WtGrhgtctMTha1wsMTHFhcYm7NyAKiAEmhuyU7JGHjYaVhI2IhYaAiICIgoaKjpqknqSknpKKj5GZl5+nhZ2HiYGF90B7m+WW6mamC+G2Weme/A4vB4GmeWqzJYbDYLDWLK6bcGCE8peC459+Gc00YowmhFEhEJxw+BUY1CE2EMmblg3yuWC1vjbt1rTLhxrcOFq1W42DZq4aNHLJzjwgClsShPwUvfgphhkhnxZWEwcK2zNohfLHeWhwEGIYKjASJLYcTfh8SIbGlPAQNXFw8DCoWFg7+HQMyCE2EM2jXM2cucS1mwaN1rRzjyrXLFs5WuGzJvhasmTnJixgCnUehvByN4OVYWRgZOGgYiKlpKejpBARMfJzMnLxMLIQE9GUgIT5cD5cO0uBPNC0WXHnw5898MK2lghqngz2heEMHDBk8DLLHDChQiFChT7GCFeAITYQxZscmLDkZrXDJu0WtMrJgtc5HGRawxM2eFvjY5GTjIAKTg2E/CWF+ErHh0z5JUpKV6iF8o55R3CYiTEWQ2Uz11iGyZdl/EwsjdwcCgAhNhDjFiysWuNotw4mGJa0c5GC1xmY4lubE1YNcrlwwYZcYApqF4bspuy9QMNDzUdVVFVSVkhGQcPF0MnLwcCAhfgQm+BBeGVg58LhcXgcHGmow2KowEcEoIXiDJwxZPDzyo4JYoyXL4+KWKwhNhDnM0b5mbZotxZHLda0yOGK3CybOVrFlhZtcLZg5bMmYApTDoX4LivguLmwMeFqTYZdViCG7cTtxaKGoIaUhkDJyc3JgIbJV7BwFnGwsHE3sCTYITYQ5atsbZwwYLXLhg4WtHDlutxYcrJa3xs2zLG5ysWLnGAKVg+E/CAR+EAfLfPa8skuBTFgzIbtnO23jJ6KqIaOhoWEm4+ZkYbGFCgZWli0TC4Bg0DLgCE2EMcOJtjcsmy1jlzNVrRhhZLXDJo4W5cjhq3ctGLJmyzACnAdhfhN8+E4nD4GSPCYDCYDDVTI47abb7aaYcDBTFCAhPtqPtlczJLFeM51x1rjx48uPbG+pk0auACF5M3JpcHDKhghEMEKFHDfpYI4qSE2ENMmNpjYZsi3K5aZlrRnharcWXK0WtG7Vy1aMmWFs2bgCmoVh+3w7g2HwOFyiKUCXUaWSyGQWMy2UzWUyWDghfgiM+CHtHgYsTgcPgb6VGAqxFV0UwCGxZRwMBSxsHEoNBwEHAw97BoGXCE2ENGOJs5wtGq1piyZFrRmzzLXDbGwWtGzFk2btG+Zw2wgCnAchPwT+fgob0p5sWrRmyUpXDnz489Yz1YpbNFghfgQQ+A/mjFS3Qx104PA34WvAyyxWUWYiS5FCITz94zaebjTnKcIwRjCcKx19VGWECE2EZM2XC2YOHK1tmc4VrRkxwrcTfNiW4nOPE0xuGLbLiZgCloRg/4Lyv4Lw9o56iqrWeU4kIbwGYeA1WiT0dJRUUQMvAzsXRiGyFbwUDSyMXAwcDCwtjJwEDdgITYQ5aY2+bM4bLWTDG4WtGrHGtw4mrJbmaOGrhwzZsmmTKAKTwyE/BpR+DSvJXIhbXXXjIT8BuH4DS9U9UKWrK8wh8cWmAQOfwWF0OEwCBykITYQzysmbVwzbrWmNhlWtG7Vutct3LlblZsXOVuyy5cLBuA="/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0gHAOAgAQdBPwJlgIBEHfIn/q9Uc1IlXbFaNv+8ysDCkgQRP//A0UeRh4FAzgLZBkgMgkAgIADAXvCHkUzCQCAoAIB4cMeRTgIAP4DAAAAAAAR5ezAPx4LKYL8MfhcAAAAAAAKYRKF9517x+We2eu+aGizDZTAYKawh/DxF4eYYNEJFHpVGIxEIJBYrF5bH5TGwIbIVmgK+Lg4WHQsHD38OgZMITYQ5y5mLnJmaLWWFzkWtMbFotxNcLhbkwuWLdozaNcrXIAKfx2H8CkXgWDgsNiEGkEmmEulUihUAjMhnczn8zjsLg0gkk4nk4lghvDvd4duaqGloGBh5efp52hlZeLh4SIkIySjpaBhIODhwIXmLg1Ds50MaFDChEEMEeB0pDMAITYQ4aYmGLIwxLW+ZixWtMLLGtct8rBbkb5GznCyx5XDHIAKXBCF+Czz4LOYqKcBbDfHDDZZjsMAhvDvd4eC4OGgqaMqJaQkIKNl5urAhsVTcHCWcTBw8DDwuCUBCiE2EZGuXDjw4ma1kzyMlrRlhbrXGbNmW4mrXC4ZNsTPExZAClQNg/4Prv4PsWN8qjwI1w0AhvDqt4dH4yciJKDjYCfkZ+dAh8PU2BwCgweCw2goHAIAITYQzxt3DZo4arcTNrhWtMuNotcZsbRayassTdw2btMmNoAKfR6G8Kj3hVbiJBHQcYioqQjpCIhIeNl5ufp5eXQUtMU1YIbw6neHU+EjIagiJiEhIOPkZ2Zn5mZi42EiIyMnoaQgoKDAheIsfCzt8c6UhghQoYYIUOD0sEMFACE2EZWWRk1YM8q1k0yYVrTMwZrcTRhhW5WuRrizMG2FsyyAClgPhuk26ZOUrJaymKKGjICNjZeVhPxV9firVwz35tcrxhhjeoCGw1IwEHTxMLBwcTYzMBCz4CE2EMWThswZsmq1zhYtVrRm3ZrcTfHkWtsWTK0zN2bnNmYgClEMh+kQ6TuUTqWSSOQpBYTGQIX4sXviw5ytGNnhphRQgIfF1hQGjwWWx+BQeBSQITYRjbtszZnhzLc2LG3WtHDPEtcN2jlbhwsWTjEzzMmDfMAKXRCE/ANl+AaecdeaOLBi3WwTthCG8VBHiojjKSOoI6MioGGk42Zk5cCGytgOBgMBw8DBwcHG4BgoNJAhNhDdo0bZGbdqtcsmLJa0xtsK3DkyYlrHM0YMMuNm4yt24ApUDYT8DKn4GNZao7KTprjnqIX4qdPipbiw0GEmjotlwuDAh8GTuBwChwOEwmhwCBwCFCE2ENsTnLkyOcK1jictlrRwyxrXGZliWt3GFthbY8LTC5ZgClALhvBLN4JuZWDRVFHUU9OAhvFVt4ql5qYioKBi5GTmQIfBE3gcAo8Jo8DgKDAhNhGZs5xsWDhqtYMsTBa0xs8i3DkcY1uFlkYZXLRrhbuWQAq0AT2F+DQD4NF8JhcBHFHLDHDFDgq8FZRVVdDJXPfh8Xh8fh8DKquwmQyWQx2AsoklrvttjngiqnwFdUKF+KTr4pPYMBEkkQq6ZY8ehjiikwFllmEkuoskumpjvwuJx+NxeBhjmowGAomihUxYeO+C8ITyN1Zw8EzjGMQjCMIoyRgIRjBGERGAghGEUYxnwezGLUAhNhGVy4wsmOTMtc4Wrha0YOXC3C4Z4VuXM4aNWTVqyYsmIApgFIT8IdX4Q87b816KQhSFm6eCEoX4l+PiYLwFOQjwEFEMU9MeHnxbAobJV3Ax9LFwMDBoGBgYODwHAwEHCiE2EOGbNkya4Wi1riyNlrTLicrXDVqwW4cuVq2xtHDPNjzAClYOhPwkjfhJH2yhhlBmlqxZAIbxLYeJbGqjaCCioKFTMPNx4IbMGD4GHuYWDhYvAKBgYIAhNhGFrmxMcuFwtYNseRa0xsWa1zlxsVrdm1cMM2XFly42wApSDoP+F3L+F3Ppx6ZiedcYoIX4oivihZwEmAjgYOLD4HHghsuYNgIG9i4GHi79AoEhNhGFw3YZMjXMtwt2Lda0ZuXC1y3w5VuZm2Y4WDfNlw4WgApRDYbwtHeFq2ciqKWmIyChpNHgg/4pzv4p0653vrPON1aHxVV0BosFg8HocDQOGiE2EZMTRy3bM2y3DjcMFrRi1wrXLbJlWtmLhw0xMm2NuxYACn0dhvDuV4d55OFnZCBkpSenpqUhEXJzsnOyMbAwcpCS0ZLAhvE5J4nFYyoiJ6GhI2NmZufm5GZj4mFgISEjIKShIqAggIXk7dwtXTDHDCIYI4IYYIUderjijtAhNhDFw2xY8zPEtzM8mFa0xsmC3E3yslrjJiy5WbDGyc4moApUDoT8Qxn4hd9jFOV8MMOCGACF+J0D4nN8FFhoJoLYMTXk7YbNWGYKBwLAw8LJ3MKQoCE2EZGGJxjzMmi1tha4lrRo3xLXDlu5WuWzbG5assOTCwZgCk8LhvEep4kNYOChpCihpyWlgIX4nTPicJsoSy4OvH4Eh8fW2AQOlwmjwOAouCE2EZmjfC1zOWK3G1cs1rRniyrcLLLlW5WGZm1ZY2WbHhzACn0fhvE3x4m6YZIQkZBQkTHzc7Sy8nDwEdRVFNXUEhHQcLNxs+CF+JZr4lpWBwltCijDYLGXYSaaO3A4/D4/B4OfExzw3oXmjhmDE5OmNCEEcEIhhgjjr2MMEdYhNhGZpmytWzRotx4mTRa0cM8a3Dhat1rRriYMsOLIwZtmQAqBASiG8VuXiuTQiYT0NIQUCiZWTk5OHgIGIjoymioaAh4+XmZGPg09IWUkhPxC6fiF9SjRowpTlCVqSlGrHr1aYWtbRTFNlw8u3LCF5E25q54Y4RBDBCEJDAAQx6u2FoQhNhGPE0cN2OFgtbNWTda0a5mC1zlxtFrnKzZ48LJlhxM8oApaEIT8X7H4v34YMOyEq5Z6YYaThvEm14kxZKeiJSGgICLh5mVm5OXAhsyYTQOA4GFg0PC4DgIFCiE2EYXDRuxZM8a3JkxtVrTGzZLcTXMwW42WZowct8LVk5ZgClgPhvF2B4u6ZCUlJqslJCKg4mVlZkCF+JtT4m38FTgMXPbWvmhqiIbI1qVsnEwMTI3MBAwMCCE2EZMbVi3YMMK1myYZVrRzmYrcTbK3WtcjBs4YNWeZq4cgCl8Rhfjb4+NvnF4SGSeKNNDdJhrsIIbxIGeJA2IpIymiJBBwczD0s3Oy4IbJlzBwVnHwsDCwsDG3sHBQcKAhNhGNm1as8mRmtzM2uZa0ZY8a1y2yOFrjFlZZGGZq1Zt2gApQDYP+OlT+OlfwOmOWJrizQIX4kTPiRBswVGGsVTy4vAiGyxgmDgL+HhY27gyHITYRkZZWTFk0wrWDRywWtMzRktw5XLJbmZMMjduyaM8TRmAKUQuG8eF3jx9hYWMgIaglpiSAhvEsJ4lb6aKjoKHhZGRnQIfDVLQGfwubxWAwGUghNhGFzlZuWrRktcuW7la0x5XC3E5bsFuTGwwsXLTK4w5cQAp3HYbx71ePd+MloaOhYiLh42Rl5mXj41BSkpQUUdOQ0REghfiRG+JFueKvFQXUYCqqiiSiNTHbg6cnPi8HjbyF4gyaDR0xwxwwwwQoIRDDPmcfChyAITYQ3c5cjVmzYLc2PDjWtGbfCtcMMjZbicN8WRrkyZmONkAKbxuG8gCnkAVi5aMmISEgomXk5+bjYlGTU9RSUpDQEbFghPxBbfiC3xY6lIYsWDJglCtcuW/BteDAheVOA4WtphjhCGKGCFDHg9KjghAhNhDBo1ytnLPItx4cTJa0yN8q1w2bt1rHMybucWLKxcN8wApWD4T8iMH5EeWKfCijnjhhnzCE/Eet+I7uWimi1rYcGme3OIbLGBYOAwLBwsDDydnAQKKAITYRhxt2zjC0ZrcjlnkWtGLRqtc4m2RawbNGDNg0asW2ZiAKUA2E/IaR+Q0/NTRi0YoWrDCAg/4mBv4mQfCxwhrrGYuGzBg2BYBiYmnpUDATQCE2EMsWFhmbsca1nhZNVrRy4YLXGHJhW5nLFkxZ5G+ZvhxgClQOhPyQLfkgdwVxY8l1s8lghfiMm+IwvEUYCTAQQQW34PBghsgV8AsZOFhYm9jYCDlQITYQ3bMcbbI3ZrWOFo5WtMmVutc5nOVbkbtsTnNhZ5GbdwAKUQ6E/JUF+SoNwMuKEKY8E6XAg/4ksP4ksWNdlcLvrniAhslXKBuYuDiYfAMDAoEhNhGbHkzMMrDKtbYXORa0xM2a3ExcYluNm2x4mePKzx42AApRDIbyYBeTCmVh5mShISglqCYAhfiTq+JOO6yqKiWm/B4ch8KUWAqHB4fPUDgECCE2EYnGJy4cZWi1g1zN1rRq1aLcLLI5W4XGFq2ZtWGZy5bgCoEBIobyZQeTM2IhJqOoIyMQcbOztDNxcHCR0xNT0lHQkDBzMDHwMPDAhPxFGfiKBXxa7Tla2LJkxWtGN75ceXDfHHfbXDg4QIXjbTmtnjhhQIYCGCEhghhSw5XKxRwZQCE2EZGbHMyatnK3C2aZVrRo2ZrcOVs3WuHLdq5bY2mRljygClMOg/5Ocv5Of+TXTcZ78rxghPxAkfiBVxOFmloyQle+cIfAEvgMAmcPgMJgdLgaBw8hNhGLFlcsm2Zotw5MjVa0bNsS1yzbuVrRo4xZWzRwxzMmYApbEIT8g0n5BmceTHsnacoYcOWOEIX4tVvi1nuw1mGooolkwseJnwaGy5gmDgsDwcHAwcHH3KDgIQAhNhGPHhxN3GJgtxMmrZa0bYsi1wyauFubFkYZWrjNmYZmQApNC4X5BPPkE9wFWEwFWOiwUICD/i6s/i7V5HDvHGOIh8NUmBqPD6DAYCgQITYQxYOWeZnkYrcbZw0WtHOJstwtXDhaww5czJizYYmLXGAKbBiG8je3kcnlUHIRU5KTUdEQcTHzcfPw8nJQ0xOAhPxYcfiwVtoy8BXHj06cOu+OU818UZTAhsdUsHBUNPCoNAiBgYGBhcAwZDghNhGXIwaZsrXMtxuGrda0YuHC1zhZ5VrfNiYsmuNrhyMsIApfFIP+SJb+SJnXaOk441cS1xrMcYX4tPPi1dtopwlWCowkUiOLBx4NhYbHVfALmHgSBgYOBhYnAcBAwEAAITYQwbM8jDDkyLcWHG3WtGLlstcs2mFa4btWrHG5cNHGXGAKVA2G8lPHkqjkYmJgIKQnISekpYCF+LJb4sm7sRNdZHBXTi7Qh8FTeAprFYPB6LAUBgAhNhGTEzZY2bjKtZM3Dla0aNmy1xhZYVuVmzw42LLE2zOGwAp7HobyYpeTGOFhouYipqQkIaBi5mfqaGbiYSWoq6qqI6cg4OdAhfitc+K2Vdg6oIYZIqqLrsBZQntwuFx+HyMuNhpAheFMLDXh8HLOjhIYIYIYCGGOPX0oaSE2ENsblw3zNWq1wyxt1rRkwZLXLjC3W5MbjHhwsGbRszwgCmoZhfk9W+T02mmPGxQzWYbCYShLfgcbbk5pZsAAhPxSAfikV1ZN0Mk7Za7c+PPXDaGbBSVJAIXibJwwaG+WOGGGEQoY5djKACE2ENcLDE0a5cy3E4w41rRjicLXONmyW5nDTCwbZMbDFjag"/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spHAOAgAQdBIAEiggBEHfIn/q9Uc1IlXbFaNv+8ysDCkgQRP//A0UeRh4FAzgLZBkgMgkAgIADAXvCHkUzCQCAoAIB4cMeRTgIAP4DAAAAAAAR5ezAPwqJASOG7WLtZYWNg6OCk4SAkJSinqSilIyHkZejq6ellYuChpSOrJKUiIbpvOnhiIqahqqUloiCh4+XqZulm5mPiYSKjJKUko6IjoVDwQCF4OwqDD4mWWOGGGGGCEghEEMEaWfVywR5MCE2EZHLnK0aZWS1hiZs1rRy4yLcLFvkWsMuNllauMjdpmyAClMPhPtXPtXW3NnpCGJgjaKF92J7sVkMZNgrpqMHXgbawIbK2BUDWx8PBw8ncwMDByIhNhGJljwsm2Fstxs8zla0ytWy3C5YNVuFu1zMGbFkwaN3IAp+HYbtFu0zgJSOqpCWhkTI0NTTyMWipaeoqaOloWHm5cCF+Bo74GkZacDJXFFNdhMNhqrIoY8DgcXffDbZFcCGyhgGDgq2Tg4ODQEDAwBAwUHAQcBCwtfJwMDcgCE2EMHOVm0auWC1xizOVrTK3arXGbK1WtsbJo3xY82XM1wgCowBKobuTO5riJqKnoqIgUTIycjIw8PBw0ZEUEhGQyLkaOjnZWRR01TUVFISgIT8Gs34Na8dYwhSlLYLWghWeHPbDOFM2DBolgY8ee/Bx45TheVOCYWrnQwQiCGGCEhhhghQQIoCFPbr4UOPITYQ4y5WmFvjYrWOFxkWtMLPGtxZmTNa4xN2jjM4Z4WGZkAKTwuF9+p79XA4DB4Kae6WIIbwnReE6OQkZCRmpuYi4QCHxpZUBn8Po8FgEFj4ITYRiYtceNjiaLWbFrlWtMblutcMGLha4xsWeFo4ysc2NsAKRQiE/AAp+AC9bRTBgIT8KsX4VR8LTo1gh8XWeFzmiwOCw0AhNhGNuwbuMmLEtwtMrZa0ZMMy3CwxNFrPG5atmjlkycYcgApDB4T8AFn4AUWDNgzAhPwsFfhXjree3MCHv09n8Bk8biYhNhDDNlc4mLJitw5WGRa0zZXK3C4wuVuZizcs22XJicsWIAqLASaF+ASz4BN4758CpR0UYjHYrEYCyKm/E4/G4OuWCLAYLBUYJBCAhvDEl4Y1YqCoISilJiOiIGPlaGfmZuRg4aMopqYnpqOikXDzcDLw8fBghPK3g1Lt44xjFOExGAQjBGEYz4vTnCcQITYQ4ZuW+TGzyLcWNlkWtMzjCtcM82Zayy4sjVi1YY22FmAKVQ6F9mJ7MXDxVxQ3XVYaa6aH8O+Hh3xh06hUwhEKgUbjsxj8pIbKV7AquXh4eRvYVBx4ITYQxzZcjfFhyLW7du0WtHGLMtwt8bda2aucuNg4YNnDLIAKehyE+/8/AArHBDVk0UxRjPDlx48+XHjjKvCpqxCG8P0Hh9vhIqAioOBjY+ToZeblZOBgoqamKCekI6BhI8CG0Fi2BgcEwcCQKAg4KBgIEgYKFhcCwaBowCE2EMGbbMxwuHK3KzxsFrTHixrXOTG4W42+Ngwx4mrRkzYgCkkKhPvkvvm1MeThTlWE/EnJ+JMnDa+nNvrAh8dWmAQek02DwKCxMCE2EOGePG0YN3K1oxbNFrTDlZrcLfJlWtmrXGzbN2TnGwagCkcKhPvrvvt4UwYd2OGUhPxL2fiXXvlzZ5Xkh8FTuBwOwy1BUiAhNhGLC2cZMuNgtYMWzNa0ytGa1xkcsVuLNkZM8LNhlysMwAp+I4T7gD7hHPDbKMoZM2rVktadct898qMKUtbZfNOghvFTh4qkU1ATUlJREFBx8nOyszFwcDHSkhRSUhFQkLHzcnQy8/EgheWuC1uflljghhQwAgBDBHDPtYUNoCE2EZmOLHiZtG63Iwb5FrRg3ZrcWPI3W5G2LGxYtGbLGxagCoIBJYT8AIH4AQaXwTnjvjrNgwaNmTJRG+PTjveNIZJ5MvE4oIX4qYvip1hnmgwF2Gquggnrw+JwttMc1WCwWGwVEi2bIz4eqsCF5C2cMGzhhghQwkcJBCREEJHLnceQ5AAhNhDNywYssTNktYtsuZa0atXK1wwb4VuJpixOMTfI3aNcwApbEIT6+D6+2eWFZUxZMXAwZoZghvF714vgZSSpJCOhIOLpY25l6WNAhs1YZgYDA8HAwqJh72AgUMAhNhGZs0cYmWPMtcMGrZa0bNci1zixZFuTJib4mrVtiwtXIAp0GoX23ntvcXfBHRNdgMNVVHHXg7cPLTgmCzGAhvF954vvbCAlICIh42Vn5WfjZGAgZSMloaUh4WAkwIbLWB4FexMDCwEDAoGAgUCgYGHu4MiQITYRicN8Ldu4ZrXLNi0WtM2Rytwt8rZazyZmzdq0ZZGzbKAKdhyF+AFb4AO8Pk4cLNFgrMJhLpievA33yz4jA4qTBIX4vDvi7/xlGEgqnnxOFw+BwdMsElVVUF+CxcUsIIXjbSwwa2WGGGNDDBHBCQxx4/LwRyY4ITYQzcOMLjG1ZLWmbFhWtHOZotwsG7Ba5c5MbXDlc42DXIAKUw6E+5O+5Lvg06MtpzyV0RCF+M9L4zwY8Ng8VLMwbFyYMIbFEyi5mRi4eJr5uAg5kCE2ENsbjIyw5Wq1w3bM1rRg1bLcWRvhWs2DbNkwtmGTDjwgCkkLhPujvut5R1ZLalpghPxskfjYBprhDizyrofDFJgMBpcVm6BpECE2EYsrNs3ZYcq3JmZ41rRm4arcTJq2WtHDhriasM2VoxZACoEBH4bwcheDmmlhZOIgZKOoJismpqOgIOTk6ufn5uRg4CemqKeoAIbjXuOFlJyOopKQgIaLk5WdmZmXnZGRgYiMkpqMpoiIh4GF4y0MMGnplgjhhIUMKEhgjgv1cEcEACE2EY8jdmzxs2a1xlyNFrTJlyrcTfC0W5MubC1xtGuHHjzACl4ShfhE0+EUnAyX4a7CVYCiKi2HBwxghfHVeOHjsSQQzy12y4u3M4PFgIbN2GYCDwPAwcHAQqFi7+BQYCE2EYmLJjmYssS1zlx41rRywbLXDHI1W5szPDmYNsLbNiZAClgQhfhN4+E3u+SHAUWQQRY9g48ChfCZeEFmuhxUVEEM2Flxd+PAhsvYHgV7HoWDhYe/hYKFiyE2EZMbBuyZZGa1y4c4VrRvjbLXDJwyWuMjTLhcN2jVnhYACk0MhvCQt4SK5KMnJSYkoiEj4kCD/Hcfjx+nBvMbbwCHw5TUBoMJhtBQFAQhNhDVhhzNGbJwtZtmTda0zN2S1w4aOVuPE1aYs2ZjjaNcoAppGoT8KyH4Vt8tr7MWTNolS2GGO+FO08k8QIT46L44FCuC9cN644FsGKksGuuvLwyGy9gmDgL+Hg4OBgYEEAg4GNv4KFgoECE2ENcrNjmysmq1qxbsVrTI1aLXLnEzWsmDhixbZMjFo3YgClgQhPwuTfhclwXxQzQkwy4994CG4SThNaqYpIGKgYCHj07FycGAhsnXJdxMLAwcPB3sjAQNCCE2EOWOJqzZMWK1s1yMlrTKxZLXLhyxWt2GRrmy5GjbI3ZACnkch/Bi94NQZpTphPJJNpdQJtRppNJBAInK57Va3Z63UZLH0ECE+es+dj04dc9+PTny3nCNsWDFTBLFaSkwhs0YXgIDAsDAwMDAwMCQJAoNBxd/CwkHCiE2ENmLBjmb4mq1q4wsVrRs1xLcWXIzWuGzDExaZWONu0ZgCoIBHofwqkeFVGKyeGxuCQKKSaXSiYRqFQeFx+QyuQyGKwOCx6ER6JSIhukU6VmekrCcmI6GhY2XnaGZlZWLhYSKkIySiJSCgoGBheXuEYMLkZ5YUMKFDBChgjgjhp18JgwhNhDnHhZOcORwtwuW7Na0w5sS3C0YYVrbE1ZZHOJpjYuWwApYEYP+FI7+FI/wG8ZqJrerxnCF9ph7THB5CjFWXUQTVw4G22mGzlh9A3sTAwcHBw9XNwEHBRwhNhDnI3w5WmVytxsW7ha0wsmi1y2xMVrPC4Ys8LFw3aN8oAqFASeG8Ka3hUJQcpA0ExRS04hI2Xn6Wjm42FhI6WmpKSioCFiY2bkJ+MSUUIP+Auj+AvvpfieHhvjica5a5csVM3vO92s305yvIIXibOwYWuueWOOFHFGAhghEMEMMMexngj0oITYQzbtWDfFlaLW2JzlWtGLnEtcM2zJa0aNcTTDjbt2LhkAKdB2G8LFXhY9kIOCiISPloeIiYCJi4+XlZWPhYKImpaqgqqIAhPwKAfgUHpnzZ8y2LBTFSUU73rXGzy32mIXhzHwxZO+mWOGGECCFDLfqZYIcmCE2EY3LVg4bucy1m1aZlrRk2yrXGJgwW4mDBo1YN2rRozbACl0UhPwpKfhSVlHRlwUzWwShDPHffTGE/BN1+Cdu2DhSzKRjfTHgwz1wwIXlTgeBpaZYY0MccuNyqGCkITYQ5Yt8eZs1aLWebEzWtG2NwtxY2LdbhcOW7PK2y5WrlsAKWRCD/hZ6/hZ14xx1mJxrny43IIT8Ejn4JC4Zo7GBG2WFZzCHxhYYFAZrB4PA4LA4LPYbAIHSwCE2EOMOXFmzMMi3IxZ5VrTM4ZLXDdlhWs8jZriYMnDNo3wgCkcJhPwrcfhWrrhvknqihPwa6fg1plOk8ubGh8kXlCcCwmAwOcghNhGFw1Y5cTjKtZuMOVa0bs8y1yzcOVrPM1ZNsLjKxzYsgApHCYT8LC34WI8SMN184IP+Dq7+DqHq6dVWh8rYJgENwLB4DBZiITYQ2csG7dljyLcLjHmWtGrRstcuGblbhZ5mePIzzOWjVoAKQweD/hY6/hY73w1XQIP+D/L+D8+etuKHx5d6HAaHB5SAITYRmbMMLnMzyrWbFo1WtMbbMtxM2+Fa4cZmGZjhxMWzluAKhQEmhfhVK+FW+hZbiMHdNiLMVgsIirw+NyePw98qKqqqKaOy+KeQhPwmTfhNHtXdG2S1Y311rhhTFwNWjiZsVJ4cOPfh0yxsoIXjTTwxaGmOGNLAhRwCWKGCGCFJKjp18aPMgCE2EMWeNvlb42a3E3xN1rRzizLXDPLhWuGzXG5cMG7hmxZgClMPhfhU2+FUWKjFYKzDVQUWxziD/hVw/hV/jl11ub68uNiGz5isu4tCwcjfwMDA0YAhNhDLI5ctWuPMtaZmGVa0ZtcS3E4buFuJrjctG+FiyassIAppFoX4TFvhL5pow+AxcWHjnlkgquwllk1UwIbwzLeGd+Rko+ehK6EqJaSioaCjYWlkaeZnwIXjzYysbXLLKjlRxw4PSxxRyiE2EYmDVnmxZcS1w0a5VrRzmZrXLhphW5crHDjxYWLdu2xACnEbhvCu54V84uGTElLSEpCQEPJydDMzMjFwScS0NHCD/hjo/hjJvWV8Z58eOeec51XDpjxNcIiG0hj1A4Fg4OBgSBgIFAwBBwMLfwsBAzohNhGPJiw4mLHMtcYsjNa0xsXK1w2c5FrFqzzZcebI4aMMQApVD4T8IyX4Ro82XJXJeFL4IYMwhfh6k+HqeCS6nDQUUUsLXjSGxtSwMFUysPBxMXfwpIghNhDRgyzYnLBstzZG2Za0csGS3FmZNFrLI3Zsm2Jy4aNWYApWEIP+FSL+FSHnjjyqF34eN1yAhPw6kfh07tijilTBCVaZa6yGytgOBVc3AwsDAwt/EwKpITYRlxtcrlxlcrXOLNlWtGLFotw5MuRa2aOWTTGyx5HGZwAKUg2E/COt+Eeu17ZcFqarZtSG8ROHiJLkoKKiICGlZWhlaECGyZel3FxMzYwMDBRwITYRizN3DlrkbrcTjI5WtMzFgtcZMzRa3b5sWJrhy48LJsAKdByG8JvXhN7U0VHRkBBys3Qzs7Gw8JLUU5UTUNCRsfSyoIX4iJPiIlY2aWSCy7CYDCVTJ6cTgcPLg7papsEAheUN7G18saGEghEJHLg9DHBHGCE2ENnGFjmxYnK3Dmb41rRs0crcTnEzWt2uLC5zY8zfFmagCksKhPwonfhRjhLJr3TtcIX4nlvid9ngweChwOIxIIfAUvgqV21AYHCwITYQ2YNWbVi3YLcLRnlWtGLZstxYmrlayYOGbDK0cscTHGAKTQuD/hQO/hQTjFxjHHpxhPxVbfiqbwzy6J0vomCHwhS4LG6LHYLAo9AoUCE2EZWDjKwbNGK1u1w5lrTG5crcTRgyWuMjdu3YNsTbE1YACnwjhPwizfhGBxNGHRfAtLFbIXx69evTdbBmxZr6M8Mohfi2o+LbGG+S+pVBZUkhQzXWUYa6yaem3E4PK25OnGiF4YxqDO0ywwxoYUMKBHFHFHFGhjn18sENoCE2EOHLNhhct8i1myZN1rRu1xLXLlniWtGORi5bZmjdk1YAClYOhfhHS+EfOSLCMhhLsZgYbYyE/F5d+LxnBjlvnj12w0YghsrYFgYG1j4GHh8AwsFDxIAhNhDFk3x4cuXCtctM2Ra0YOMq3C5xtlrfM3at3DNs3bNGwAp4IYT8Kbn4U7ZZp8imqUL4cuvTlrNGFIyRhPVnzTzAhfi1I+LSm+bDxx3wQwzUYDAYDBWTXQI6Za6cPLlb8TKAheMs+hyuThhhIYCGBBCQkccuprhY0CE2EYmeLFmcM2C1ljZOVrRthyrXGRjlW4nDDM5bM8LVu5yAClEOhfhRk+FGW7JUYSKabE04mWWE/F/N+L+eGfg2q0XoVIbH1WgaGhhYmnp0LASQITYQzxMMjTMyzLW2PDjWtMTlgtcM8eRa4zYnGVzlxtGLDKAKVxCF+D+z4P4a0uNgTVWYyCxYhvGWt4y9ZyWnpqejIqCk4Whm7OXAhsjWpax8HCwMLF36BQwhNhDnC2zMWTlstbZWjFa0zM2K3C1zNFrLDkzZMTdliZsHIAp0GYX4SRPhJZnixNkk1WEswFUEteBwuFw8ltVGOIbxnWeM3+DnISOQEbMzNLMzsbEwkJHRE0ioeDCGzRhlAYDhYODgYCBQECgYKFgYXAMBAwECITYQ2ZZWjls2arcjfG5WtHLZstxMmjRblzOMbFjkZtWzDKAKdRuG8KQXhRti52Rl4NESU9PS0dCQsXJ0crKw0HIRU5IAhvGbd4zb5SGqkZAJeVnaGVk4OFiI6ShpSNhI2BjQheKsvHBn8DOlhghQQkKOPN4sgyghNhDZuyysMzVutZOHDBa0zMmS3DhxsluPGwZsmuXJkxZcYA=="/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MpHAOAgAQdBNYH4AMBEHfIn/q9Uc1IlXbFaNv+8ysDCkgQRP//A0UeRh4FAzgLZBkgMgkAgIADAXvCHkUzCQCAoAIB4cMeRTgIAP4DAAAAAAAR5ezAPwqJASKH6KjoxYjJ4HF4JB4RGItLplKJFHIFB4jH53L5jK4vA4VGJNNJ1Ko1HIbs1OzpopS2kpyGiImPnaejpZeZi4mCjJCYkJCGhoKTkYuXlYeF5m4bW5eWeCNGIYyCGCGIQx26eGGHDiE2EZGDBw0x5mC1m1YN1rTG4aLcTLG0Wss2bK0wsMuRkyzACokBKobsGuwjhoWEJyMio6CR8nN0MvIxMFFT05SSUkg5GdnaGNh4SEppigkpAIT7Rj7S3Vp0EYSjaFMmDEpGOHHlrVKWDBilBHhz4fD4OkCE8Zcc18mt5xjCKMo0mgThOBGAjHg9eaecITYQ2YtWzFi3wrWzBi3WtGuZmtwsnGZaxzMGmPNmyNWbbGAKfySE/ABd+AD3JjxVpTBbJmxSpWunLn03rWFpSlgw5NtMsIX2Onsh8Bi8Vh8NbNBHFDJJJFhKKsBNRFBPHDLHhYsLLh8GheTN+lzctMMcMMIhiIIUEKFGnt08MEeHITYQ5YNGzFjjyLcbVxmWtMWRktcZsLdaxcMWjNxhy5WeFiAKUw6F+APb4BAaGCzVV1UdVs9ohPukvur+ElgjWk9OOOeHydf4BE5TCYHA4TRYLAIHLSE2ENM2FjhysWa3NjZN1rTG1arcLnHkW4WrJywbZm7RzmZgClkQhPwIufgRblhtlwYYRar5JaiF+AGb4AhbmOYCqqaVg7cbaIbK2BYGCrZGHg4OFi8AwMDA1oAhNhDPLkZucrFmtbZcrha0ys2S1xic5FrPM1auWONu4aMcYApkFYX4FmvgWxtmpqowVmCogU24nB4umeSF+ADb4AEaLp8BbPgb8TbgaZq8NRVNEIbL2CYWEn6uDQaBgYGDgZG3EmAhNhDHJkb4nDjItbN3DZa0ZOMK3DmZZFuJjlaZcTBwycs2IApSEIT8Ffn4K/WTFwMlqJ6a6cOUg/3VH7qlw8fFxLhMZWCGzhh8u4uDhUHG3sCgZsAhNhGXHiwtmTfKtYY2Dla0yZW61wxbYluRmwbOWLZu1Z42oApMDIT8GDn4MO7VzYmxiWCD/ZXfssYujpz4XwCHyFcYBBaHCZDKYPAIDBQhNhGXMxyt8jTCtZYcLla0Yt8S3C2xMlrXFmysmDTK5xZXAApPC4T8GPX4Me7X1b4yhisAhfgBo+AGnCYW6KWC+HAgh8mX2CQmgxOhwOAQOTghNhDVg0Y4seNqtxsMbZa0aNsq1zib41uFpib4sTHDmYtGIApaEIT8HyH4Ps2XNXFi2aMW6sryhu4g7huciJSGjoGDh5uLnY2fkYbPWKUDdxMLAwMLD4BhYSFnQCE2EMmeZljYuMq3Cyb5VrRi5YLXGRizW42GNplYNmOLDhYACnQbhvCMV4Rt4WMgZaGlpKQmIyCgYefn6mln42BlpCqprQCF9yp7jOCqGqyCevC4PC4fG4edJdgLMhdQAIbOWH0DdxcLAQZAwKAg4KBEXfwaBpQhNhGbDkYZGjTKtzZmzBa0a5mq1xkyOFrfGycOcjFrjbuWoApSDYbwvxeF/uQhKiMlpCDjJWRowIT7rD7qnFrSwywr4oiHydfYBEZrA4PCaLAUDkIhNhGJmzzYWjfEtYZWORa0bY261y4zNVrdk5xYW+bK3x5XIApODIX4YCvhgZsxlmMsqijppIP9/J+/L548GcZyvICHyxgWAxWYweH0GAwFGyE2EZGWVtiaZG61tmZNVrTJlyLcTBoxW5sbDFja4XDhzhwgCpcBK4bw++eH5malY6IhIqJjpeMn4OfS8DCxEhPTlNQR0ZDx8vR1s/LxMBHSllOVktNAhfcde5RwmJlTwz2X45mJMpdhKIpZ8Ph8bhb760EVFEUiuC+ekIXgLL24/GxYiqayyySXF2yxwwwoRDDAEEKPL5OCFQAhNhDVlkassbFktaY2rVa0xs2K1xmzZlrdo2Y5GrjE0cNWoAqDASqG8RYHiLhhoGYjJiUjISFg5WZk5OLgYSMlJicioSDlZuhm5mXgYaarE9ESCACD/aEftCa3VRUYqOExS4yzCsTwJb3x7uuW8ITzN4RrLr8GsyMCEYEYRAQEYz5vLrCMQCE2EOMLNnhwt8i1i1yOVrTK0cLcWTHlWtsuXI1cN2WJk0cgCm8fhPxTEfimL3NG3NnrjcWS2LFizYJUjfC00w2uhPvWvvZ9TFltOGNg04c+OsYwtk0ZLZMdKxqAheNtShzNc8caOEhCCGBHDfp4YI8CITYQywsMjLLmZLXGVphWtGbVotxY8rdawbuczJjhYsmuVqAK1AFThPxYjfiw7hl4XD4GOc54a1uUpa1qUYMeSuzXaGXNpbcmmGOd6NWXgaJUhOt8uGqFI8JggnW961SlaNo2AIT7qr7p2WnBhzoxktTFgpSk0cLLDPlz4NsqRyZtWHlXpOl71y4dM5o4MWTVCkI30tN0ZZM2TJgtLDHXl36eGIXlLgOFp6ZYyECCFBDDHLXpYIctgqqLtMizOBnjhhhhghQwQwEEMAQhDAEEMEcNuthQ5EAhNhDdphzNsOHGtcZm+Za0a5sy1zjyM1rbG3btMjfNiyssIAp8KYT8Y534xz9uzj8ZixUpJGs7zZ8V53vfGvClsWLJLNjwXiCE+w++w/nKU1LxSnIQR1JZsWrNolSN8O/Xz8fLy7aghPP3jGF+3ec4iICCARhGMJxnyefWU8ohNhDfK4bsmbBgtbNnDZa0asm63Fmws1rDC5zMMrFrmcOMgApODIX4xxPjHVY6zGYKTBSxXoT7mj7lnLTTbBWUZXCHxpYYBAZXI4XRYKgM1CE2ENWDVyzY4cK1rmzYVrRi2cLcTFqxWtWbhq0y5nOZy5zACpoBK4fw4eeHDGFwiEw+HRuCQmEw+Hx2OymTyORy+QyGBw6IRaISabTCUR6OSSRSKHQqDwODw+HghPwEQfgIrwa9VaTleVcEbYMmjRo2aMULTXvjw3z5d+nbHPXDKQCE8keAWfg4bxjFGMYIxlFCMIgRhFG/B58IwsAhNhGFxjcYsjHMtYuGLVa0cuca3FjaZFuNqycOHGJs3zNWgApRDoX4I9vgjrsYiiiKObD34W2D/gy+/gy7rrraM6tmwIfJ1/RWVweAwOCzeIoDOSE2EN22Vu5cuWq1qxxYVrRkwZrcTXCyWtczfI0xZmLjK1yAClQNhfgrw+CwnDYnEW2VVxRwTIX4KsPgqtjmnklwWDwWDxFIhtAYxgoW/iYezmYKFgogITYQywsMrZlixLcbFnkWtMebGtcMWuVaxZ5cONqyxY8bhgAKTQuE/BV1+Cslmi42Oc8AhPwcOfg35z1ysWvHpwiHyVeYDAaTI5XBYFB4OCE2EYsrFs3aNci1iyY5lrTDkZLXOVuwW5MbFzixs2eTI0agClgPhfhB6+EHtg5MChoqkxlmCuCG8E8HgnhVExESkMgZmZoZmhCGzVh2CWsXDwcPD4DgYCFpwCE2EMmWLK2bYmC1u0YOVrRvjYLXDNuzWs8TDNmc5GrVvjbgCnAYhvCUV4SzY+OgJ6aoJiSikTHzc/Jx8DEy0pOTQIX4KPPgnrTXy34fB4fD4WWOCaybDLl8AIbTWR4CDwHEoOAgyBgIGAgYGDwHBwEHYiE2EOGzJqyctsq1phwt1rRy0yLXGbFlWtm2RjizZcuNsyZAClENhPwwFfhgL4UJ7Kxthw4dIIP+CZz+CZ2J68HPpnV0htGY7gIO/i4Wtn4OAg4MITYQwZs8WHK1yrcuRk4WtHLRytw42LJa2YOczVrlzNWWRwAKTAqG8L2nhfVmoKqmoiEiIQCE/BXJ+Cs+uesa4ceMh8wYPgUJpdBh6Cz8ITYRmcNGjhnkbLcrnDiWtGTPItxYXDNbja5GzhhhZtM2PGAKhwEgh/EKh4hYY/IYTF4VAoxGpRIpJEopAILC43IZTI5DE4WhUojUqkkghvAyV4GZZ6OtoyeioCDj42bm6GXmY+Fg4aMjIyQioJHxcfCgheUuB4K8zTDClgjIUKGCGCGBDPr4UOVAITYQ4cMcLnNjZrWeVs4WtG2LMtwtWmFbmY42GRk5zYmTfGAKdR+E/FOF+KdvdGWS9rzx3mhbJmzYMCMZ6cmGV8iF+B/T4IA7MFHgoKI1NOBwOBwOBnlkmwF2Aw0mCpivhIXjbUwwY/IxwwoRDAhQwQoZYdPSjy4hNhDHFkZs8jfEtwt2rZa0Z5mi3Ewc5FrLCyZuXLBm0YMmAApyIYT8WX34sv7ykcyqNcOnDnnWdIbKZsUMUdWOGGiE/A9d+B5+MM5DPG85LWtotkhgjBljvjrw6aiF5E2ssmfwcM8EZCQQxCCFDHLXpYUOHCE2ENGDFvkxNnC1owYMVrRywcLcWVpiW4mjZuxwt3OZxjYgCoQBLoT8XJ34uOdubhwxyrbM4GbNRW+XXnyo5jiSRjXDWcrR0ThOEYT8DyX4HlYaK5KxVxuDKsIQwYLWgrhM8UrYqYIQYace+fHphPPHi07t5qoxjCIQgIThEigQjCseT0YTYSE2EMWzTHmw4WC1q3cZVrRhjcLXLRtjWsXLlvkZsmeNs2yACoABKYX4yDvjItjwF0WMmsR0334O+GNdVgrqKEd+FwOHtjlosxyySQCD/gS0/gSz3Fc+EVUaxiEXN7mEYrEYldz1jwe3OIXmbh2KHYxwwwggEEJDBHFCgIIUdOxjglzIITYQ5x4mzBk2yrWTVjjWtMWPMtcMW+Fbma5nLdoyYtcjRyAKaxWH8O4Xh2njcJj8lisrksfjMJhMBSKITCORyQCF+C/D4MAbrMFRjLMBZdNNFLDga8Hj8KCF4y08cGVw8sMMMEsMcMeXvjiwYCE2EZmTFu4yNMa3Jiy5VrTNhzLXDhywWs2mVphcY2jBw2yAClEOhPwV+fgrdhBohihOufHphPwu/fhd3viz2rhppnjhUIbOmKUjUwsLDy9jAQaCITYRkx48TdnlZLWrJs4WtGTRmtw5sTZbjxN2zXJlzOGLhkAKRwmF+DCT4MPZrq6sVPGAg/4Vcv4Vc4nlz5b0h8dW9DcBwGCoyCE2ENmzFw1ZZHC1s1buVrRy0ZrXORnkW5MmRvixM8eFhmygCkUIhPwYGfgwfT2MmACE/DHV+GMXLXS0xIfD1Phc7oMNgchAITYQ0cOcLlxmcrWjDK5WtGjBwtc42mZawY4WLDC0aZM2ZmAKUAyE/CEd+EK3DknmyS0SzSCF+Foj4WaZ8EuohjvwOJCHyFcUDosHhs9gsAgcZCE2EMWjhk0xuXC3HlcsFrRu0YLcOPC2WtGTFs3asG7lzjaACnIZhvCUN4SuYeAkoikoJqWhEbLzdDVy8XDQE5NU1ECF+FlT4WHcJDZXThcHicXh8HXPJRZRhoKoYIyGyxgWBgJ+rg0GgYCBEBAwcTeoOBnwITYRlZ5G7nNmaLWzJo3WtGzHEtwtsTlbjytcjFjhzZsbXCAKVA6F+GSz4ZLcAwkuAjhqws+LAIP+Fab+FafMcuuJnHPFAIfDVLgCZw+CwOF0OBwGAykhNhGbFmZsMWJyty5GuNa0ctmK1w5yuFuNo0aZXLZplxMsgApNCobwx4eGRWOkqyInoqGhgIT8LYn4Wn8+2OHDhrOHwxSYDAZXZYTAIDHwITYQwxOcTNu2crWeXHmWtMrPItwsMrBa2xtc2XK1Zt2DRyAKhwEgh/EE14gm4fC4vAoXBoVGItGo1HIdAILF43K5DNY7EUOj0kklKjkmhvCdJ4TwZKklKiAkIOBkZWbl5mZlZWFg4SEkI6OjJCJhJlCgheLM6gyeJnhhjQwo4IYI4CKFDg9LBHDaITYRlbNmLjM4yrWTBvhWtM2bItw4szNazyYsmXM2YtnGVoAKbRyD/ifU/ifZrlz8DUS62nGKxEJc9VwkhfhP2+E9uSKeylXPfbhb8DTPBJgMNhsZRVBHWIbN2Hy/g4ODIGBQEDAQJBQcLE36BgakITYRjytMbHFlZrczfFmWtMWFstcYcjhbmaOcmPE0ZNszZsAKbxuE/Fbp+K2WFp5lcN8uXDlwoYsGjNg4F8UwhPwnafhObwx0wyxxpytgxZsmTFLBjhly7cqGz9jGAgcAwcHBwECgYAgIEQsTdwsFBz4hNhGXE4cscTZqtY5Mjda0xtci1xlw41rnDmw5MOLKwyZWQAqQAS2E/Fot+LRfNrnWUbS1WxYqRX05ceGsbQxWtaUI1nW860y6mTEAhfhNy+E3PJS4CuSmnCyYvB1yorrsJhLLEMt+BwdNcKay6yyaSeXB24WF4+1ccWNzMMsKGEQEEEMCEhghCGCGCGWXWzwR6EAhNhGbM5w4sbLCtaZnLZa0zOWq3DiZ5luFm1w4cjlg4yN2oAqHASGG8Z1HjOpq42AmYqCkpacnJiMjICDjZuZoaGhkYeEiKSYopyYkAIbweKeDxWUmqKQnoiKhYeZn5mhmZ2Tg4eIiJCQkJBGSsPIxcmCF5s4ZQ6emWOGGEhghIYIYCCOfO4eFDcAhNhDPK3zZm7JitcN3DFa0w5XC1y5ZOVuVu3YOWWbI3xZXIAqqAoQBhPxgcfjA1mngw2UlKUoxvfHhyznG0qWlFhnOsJYpYMVLFYRpbBgwYMEIQYKWtotiXz7dvB279M4WtCUsOPHnrOGC2TNCVY3rOcaIwyzrWd5pK4a58OO81sFOdo4WIIX1A3qGcAsw0WCusuqwll2GwF1VlEUU0dEkE00cM9uDwuHxeFxd+BttrvrvrtrrphlkVTRTRRQwwwoI4Es9ddN9d9NM99uHwOHw+DvrjgiVQSxTwwwSVYLEYzKZDKYzGYK6iaIgQQKL5J48OITy94ThHt1vGMUQjKcAEJyjGMpiMokAAjARgjCKEYAIyihFJGKCMYRgilFCKESMIwRQQATw8Xozh4fAITYQyZsseVnhzLc2HJkWtGuRqtw4srJa3cs2mVu1cuXONoA="/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56HAOAgAQdBMoKwAcBEHfIn/q9Uc1IlXbFaNv+8ysDCkgQRP//A0UeRh4FAzgLZBkgMgkAgIADAXvCHkUzCQCAoAIB4cMeRTgIAP4DAAAAAAAR5ezAPx4Xf4L8hfkEAAAASgAAAAAAAAAAAAAc6AAKlgEoh+ja6LuAwaKwqWxGZxmMw2AQ6OSaXTiOSSDQRFYnKZDK5LGYPAYZFJRKJZFI1CiG7mzuv4VE0UBZTFtNUEhBI+Nn5+hmZ2Rk4GBjI6WlJKIhIOAm42VjZMCE8LY5Q4eOM61mjWYCsEIwSRjXL4DhGfRAITYQ4YOWjhmzwrW7NsyWtMzRytcY8rlayyuMeRqxc5MjNoAKgQEshPrwPr3c19WPFwqWpCd8ePHlnGDBgpkpBjw7ceXLOEMnCwZNGQCD/afftT+V6mOExCIpiMZqZkiNTqkS3fGfH7+DzIXljglBncPGlQwQwQooQhEMAgEVKfS4FLuwITYRlxtsLJi2xrXDTNiWtMLdmtxY8jlbkZtcrJjhYZcrJiAKdyOE+6w+7BjknwMGLNSka3z6dOfLhjKOTFgtKFcmuFbAhfabe1LnspujmigQolUlmAwl1FUCufC342nL342cheiuOYMHn45UaFBCgIEYCenYyyS50CE2EYW7bK4atMy3CxxMFrTK1ZrXDfM2WsW+FllwsM2LDhxAClINhu8M7zWciLSKlpCBjpmJj4T70b7y9vtw7zw4J4Kgh8SU+AQOMy+DwegwuAwGiiE2EOWjRk3ZM263M3c5lrTDmcLXLlswWt2jLEyZ5GzXGyaAClIPhPwPsfgfZYIbp5KMWeGuQIT73L73No34Jp3a44yGyldwcFM1sLCwsbgGFgIOtCE2EMW2LK1cYmC1u3c41rTMyYLXLRw1W4mjfC4ctcbbFlaAClMNhfgiw+CMmOzC4aq3HQ3TWIP9sZ+2T48L4OnDjwjgh8yYNgEFosJgcFpcDgMDn4AhNhGHLixt2bhytZNGLda0ysmy3E4cM1uRwzzNcrBg0cYcQApJCoX4JhPgmJtktiwjETiD/gEq/gEZzV3s6ofMmDYBB6XS4bA4HRQhNhGNu5ZYnGFqtctnLFa0buGC1y2cMFrnLlxt8rhjhYZsgAqzAUKF+DPj4M+VeMwOIxOIxN1scsMsEN2FwUVkEkkUiCBPXbbg7cPgYZJrMBhMViMJhJKlNtt+FrnpqnxUWACE+06+07a82HINk6QhGN8+Lftw46wlkzbtmrRqyYJQjOuXPl07ce2840tixWyQgysunHhAg/e8Cnh73e82yslEzEpq4hUglEhKJhMBefH9vMX4oCE2EYsWZyxwssy1pmasFrRvixrXLRrhW4ceJwyb4W+VvkZAClANhfhO2+E5+ybEQXMDJhbcCIP9vl+39xxxx1FmrIfEVRgMAncHg8Ho8HgEFk4hNhGVo4xYmzFstZMGjRa0Z5Wy1zjcN1uVoycY2OVllzNGIApLCobwpYeFL+ekqqKio6CigIT7x77xGuvPK7DEh8mXmAQeq0OEwKCxkCE2ENcrNk4xs2a3Cww5lrRyzwrcWFixW5m+PE2ws2OXEybACo0BLoX4aQvhp5hYCPFWYLDWVSUUz4HB4u3C2o6LMFiMNgKIJbcLkcPgZzMRYrAXAIP9j5+x7xnXGJm4iYrGo4MXE7ZjOKrGIxc7vw78PnkAheMNKaGmWGGMQwQoEBDBCQoYCGBBChp2MaHJgCE2EYXGNpjZ5Ma1hkbOFrRw1YLcLDG3Ws3GXFhbuWrVtmxgClQPg/4eEv4eE+DUwiOvhVjAhfYIev9shwk1EUDA14u3DobQ2N4CTrYOFQ8LgGJgIOpAITYQ3x4mTJnhyrWzFszWtMeNktw5szZbiyMcuJg5xZnLdoAKjAEqhvEJl4hSZeGg5KGnpiekoiDiZOhqaGZkUJFTlFOS0VDRMHOzsnIw8NASUZQRgIT7AL6/GWjLonasJzhBCU44cufbrw5Y3lTNTFbFLRno4YCE8idGcOD041RIhCMEUYkUEIIx4vVhOFAhNhDJk3yNszlktc5W7Ba0xZci1y1xZFrNxiaN2TBpmYNnIAp2IYT8TiH4m9c9tfM0p3rfDVKmjNiwYoMOevBxZ5MQhfbDe2FguweWvkjSyz4G2+u2WOSK6rBTYCXHV0RxAIXlrg2KHU0xxwiEEMEMEKGGO3TwoKQhNhGJrkZsczlitzMMWZa0yZca3C1bNVrXC0ZOGjlk0Y4nIApyIYT8U234po7RzY8EY3vjx5745wjixYNVM2KOSdMsboT7VT7VOmG2VeNYoSxYMlMjAjeN8Lh1zxygheRtvHFpa4444UMEMAgBDHHhdCgjpCE2EM2WHCyb5mK1lixYlrRs2aLXLRk5WscWHC1xMGmVtjaACoUBIofxXMeK4uEwODQnS2jYPB4FBYFBIogUIIDBYHA4DB4JB4hBYMhEAIbs3OzdkpOskcO4QiIJAxcfCR8PBoSIhIyGhEBGwUvDycXEgIT0B4zhj7cYZUYESE4EYRgnXn8VGEAhNhDVxkzN8rhutYt2rJa0b4mS1zkzZFuJxkb42DBxjYuMoApXEIP+ML7+MLffTPOorV8uMXCF9bl64/FVZSjAVRQUw4u3A0iGztimEg7mHhYGDg42/hUDPiE2EMmrBo0ctsK3M1cuFrRtmZrXOHMyW5MjBhlc4WLhhibAClcPhfgjy+COW3KYHELok2Dlw8qD/gb+/gbz58OvDjM84543AIbJVvCwlPMw8HDxd/CwEDRgITYQwytMOVq4Yrc2bK0WtMbhutxMWzZbiyMczFnkwt22FqAKTwyE/BXJ+Cve8IUxS4VaYYT8CRX4EhaSrga9W2NQh8cWmCQWaxWDz+GwCCzcITYRhyucLlqyZLWDLJkWtHDLMtw4szFbmbN8TRzmcYmmLKAKTguD/gqG/gqD1z8DOouMAIX4IMPggbixOGpwc99eDIfKV/gcVl8XncFgKOghNhDJi1xtmTDGta5muJa0atMq3CxwuFuHCxa5muZy2xYmAAqZATSE/Bsh+DZuuLbqhCsUcWfRiwUpKEGGt8c8eHPfHSTZstxNWTNBllxb4Z0AhPwLafgWnjauJKcJ4cuHblvGUsm7hcTNmlkTw1z4cufDj0zjCEJSzaWe+UCE9JeQYT8E1mijCIRQEpyjCcCJGCMEYRnXj82sIXAhNhDdi2ys3GHGtaYXGJa0a5GS1zjbMlrbK2cs8zPFmyZsYApVD4X4TjPhONx0OAgmRwY2u1gwhPwKDfgUHlrzY7TjqwwiyIbRmOUPdwsHCw9XOwcBBwghNhDlk3xZMbBktw5XLBa0aZG63C5aYluRo2zOMjJjix4sYApRDIbwnveFAGSjp6KkpiPgo2NAg/4GMv4GEXe+POeN5yCHyFbUDm8XhdFgcBgMpCE2EZcrJrlZNGi1uzYZFrRnmYLXOVk4W5MmbJmwuMjHNibgCmEUhPw3lfhvfYM/Cx6r5L0VwY8U8ECG8BjXgNBgo6CrIKiipKEgYONi6eRr5ehAhd0ggxNtdaWGWGnL5GOBICE2ENMWNhiyM8a3C0xY1rRrmaLcTbIyWs8LJgyb4WTnC0xgCngfhPw9Afh6JljxTjCVLYMGTBTBXDh17deXO16pYJCE/AZd+AxXBWiK8b1nCMqQtCl5ZcNeLXWwgIbQmM4CBwLBwsFCwECQEDAwEAQMBAoGLwHAoGtAITYQ5ytseNizcrcWbFkWtMbZgtw42zFbmyNc2Fq3xNMbVwAKTQuD/h66/h6R8C8Y4xzrIIP+A1D+A21bHHhfDICHyZe4FBaTDaLBYBA5GCE2EYmjhuxzOGC1xiaOFrTGxyLXLLEyW5nDbHlYuW2NoxygCooBJ4T8Rwn4jeZz1y49NeDDmto3aMmalY4c+PHPPKMrStTVGEZAhfgKA+ApuGCnDQ4qLDTVSRy4G/B122xxRYCzFYCyiZPgb8ThcXeAheALYocfHTDHDHHDDBGhhghCAklijhp1tKPQgCE2EY22Zi4xsMi1i5cOFrTKxZrcTPI1W4mjjKyys22Ru2bACnEgg/4pHP4pK6ntvtOJjvy62xGq5axE6743O7CD/gNK/gM94OWYbz1vwePHjaq4cOXKOXXluLiF5k4TgbGWWGFCQwIYIYIYIY4ZcnjyDAAhNhGViwaNW2TMtyMG2Za0bYmK3E1ysVrXEzYs2DRmwYMcIArVAVSE/Fah+Kznfix5q0RvHDO6cZWhKWCUpRlHFj1Z8F09vE5uLPa8lmS2Kkoxwzy3vKdI7FIEZxvKcIack6CE/AZB+AwvbbbgvWMZxtDBgxYrYKQVrhvnvrhvwacTJkxYocCcKxw62XTlihkzYtGDFVXfg01kpa2CUqzrl25654Xj7WyxZ++WONCBAIEMEKOOPB5/BZKaaSbAabF42mOGNChIYI4oYAghghAII4JZdjHDDoQhNhGLFhY5nLdgtwsmONa0zYci1y3csVrFm5c5GzdwwYYmwAp2G4bxjAeMZmFkYaPkIqSlpyWjIiDi5Obm5ebh4WGipSSAhfgHq+AgPDRZSzCRRV34HD4fA4em2SKrFR4KqYCF5m4VU6GeGOOCGEhQRwpcDpY0ODAhNhDLMzzZm2TMtYNmOVa0Y5Gi3Fhws1uZkyzMmbDFjzZXAApbEoT8FhX4LCzLkx4s+bg4sF8ELXCF+C5D4Ln7L11dUskkOCtkvw2HheLNCpwttcsMsNeNzcUcEIAhNhDhwxZtXOVotcuMLFa0cMXK3FlYt1rnNmat8eVw5w5cwApiFYT8FGn4KOdEMmPEswStalstODp4oIP+DSL+DRXrvXftzxcZ1c6uGACGx9ZwEXNxMPCwcDAwcDBwsLewsAowITYRjaMmrdtlbrWOXCyWtGuRytcMsuJa5xNnDVk3Y5XOFyAKUw2E/BZF+CyOU8cYUo4EMQCG8Heng71mpuekYGMmUXExIIbQGL4KDvYuHpamFgoONCE2ENMzBkzZ42S1tkxslrRi3crcOZziWs8uLG2yMczDJkagCpUBL4X4Oovg6zhQ4LG4yurBSwQSQUSTRSQ134fC4G2uOajDYDDYTAYCaCXC24uXBwiE/BmR+DNOmLHLJl1a4XjhjGdGK2bNoyZKQhXLhy48eXLhnOWO0bTAhPM3heMu7jqrGERFCIQigQnBGEUKq8XozRzgITYRlzYmuTIybLWWLG1WtG7Zktw48rda5cY8jVphyZm+JiAKVQ+F+FIL4UkbGSoskkrnwt9uDIT8GK34MT7uDmRhPJPBXACGzVhuAVM/BwcLO1cDAQMmITYQwct27RrmcLWTRo5WtGbNqtxYnDJayYsGmbMyZsGeLCAKVA2F+FQj4VE8FNhpMJZBHXgaQIT8GzH4Nd58OuXHbWiAh8wYNgEDo8Jgsdl8BgEDh4AhNhDLFizZnGJita5M2Za0YYcS1wybuVrRg5zMXDFg2Zt8wAqBASaE/Dip+HH/BDFDNuzYMWCU4306cunHet4YFsELUroxwvKE/BNF+CZudYadGnFWU5UhDJLJgxYMFJQrHLh04eHfbW8whPIHRS4fJvOaMUYRjCEYIyijCsJz4PVnBwQhNhDPGybMMOJutwsGOVa0cZcK1w2a41uNplytWLlgzY4cgAqdATCF+IVL4hU5JJ1V8mPlxtuFLMBlMVksNhkEuDwODweBpSxUUUTTJrbKYI4ghfgoS+ChPJ2T10X4KvKQ5KTBTRTz4HC4W/A2wyzYC7EYrBYDASQT134OfEsDDLOAhNHElTfNGEJznWc4oxhOEYRSjBCMEJyrCs+P04m0ITYQzYZczBg3crczbNjWtGeFmtc5WDJa5zM8OZtmY5mGbGAKdSGD/iiW/iiX3XbrwtMWZ1wconWbuI4Z6RiwhfgmU+CZXDV4KuiGOGPAmRtrrhhksuwmEsgwEsdMtYCF5U4FNLTDHHDCQoIRDFHBHDHXq4YIcaAhNhDNhkaMWrdktaNsOFa0c4WK3E3ZtluFi1zOGeNq1zMGgApyIIT8Vin4rFdU8lbTVx4cuOsJ0pgtktCFr5sdI4CE/BIt+CRfdxaaWFCFsFM1sUoQrWd7zz21soCF5Y4Jhg1M8saNBCghgCGCGOOfO4M1ICE2EZGObG1xOMK3MzauFrTI1ZrcWVk5Wtm+RmwyMHOZm5YgCpYBM4T8WgH4s88rXiulKFMlsVLTVx3x1rCEo7IylCsrzrVGMJV5GHBDQIX4IkPgiNjyVuEhinlrwcmNprQSVYC7AVQJZ8TJh56YJpsBZgKoopZ5cfHga75whPO3ic7+GsYxRBGCEYIwEYRhERgjKauXwDNHliE2ENcuNixw5mK1ljyNFrRw0bLcOFrjW42TFyzxMcOVnmxgClAMg/4yhP4ymZzrTlUXIIX4G0PgaXwklVk8WHnwd4CHytgOCQeiw+YxmDwKBwAhNhDZkwaZMTJwtbN2rBa0Z5sq3E0xNVuNg3c5sWHGwyNMgApbEIbwVgeCsGiiqCDjolGyMTOxMXCAhfhR0+FHWrH1YWa2aCXASxVwAIbL2C0DZw8LCw8LK3MCgZshNhDhw1YMMzbCtYN2LFa0cOcS3DiZtlrfK0bMszjEyat8wApODIT8GQn4Mp8FNCm7HgUAhPwkFfhIBnjoy6L4IYCHypf4BBaLBYXOYmgdJCE2EMmTByzasmi3M0Y5FrRu3crXLNvmWtsLFw1ws2eNvmbACkwLhPwZHfgyTxX1ZatEsACF+Fer4V2190dbF04ch8jXeBQGiw2loLAZWCE2EOGjVhkwtmi1rlwtVrRo2ZLXLbK5W5MbFlhbtcTPFmxACpgBN4T8Hy34PlxjpKsEEIKUyWhRCt5474cOfDe9IUxcRs1YM1JVhphpjeCF+Ev74S/66mGhkiiJZcOxN+DjgYDDYzHZLBXUSSy34G/B233sDChJIrbI4oyE9HePZT8D1nNGMIiJCKEIwEIxlMTlGARRrwerek9IITYRibMXLBi0brWuFqxWtMLBstxZMuVbhaM8bRlkZs27BkAKUA2E/CmB+FJ/JPJTBLLLXh2gg/4S/v4S+Y6xvnrjpXCHypfyjweBwmew2AwGiiE2EMmrhpkyZGS1kxZtFrRm3crcLNtjWsmDhwyyt2+PIxyAClIMhfhUc+FTHBVYTDYSnBTwyoX4UTvhQ1xMeJmitupTgIfLmBYBA6TC4TR4PAoLLSE2EYmWRzmbtca1wwaZVrTDkyrXOVs1WuGGXK5zOW7XE0cgCpsBMIbw34eHBdDw0TKTEFUTklJQkHIytDQ0szIwKMjpSYnJKQiIGNj52dnZeJgYyIoJSekJoIT8IVX4Qw9V6VxNNroSlg0YtVrIzw474ZwhbBLNKyeXDp6ceHhwyITzV4ZQ6u2s4xRQihGCMIoRIynBCKU0rz5fPjFrITYRkYtWmFmzaLcLnM2WtGeZktw5GGVblcuWTTE1btHLjKAKiQEkhfiHg+IhWvA0W3TYLBYzDYCaiGOu+3Bz3xwQzUSTQWYO5QCG8INXhB3joCMhIyCgoOJj4+Rk4uFhIKYkLSUlpKGgIWTlZ2Po5eflwIbSWQYCBv4eDgyBAEAQKCg0PAQ+BYFA2IAhNhGNvmYYc2RqtY4WLBa0Y4XC3EwcOVrJzkc5HDLJkysGIAp8IYT8T5n4nv5aZVpArC9NeS2DJSVrzvfDkx8CWCCF+EbT4Rx7oMRJNFFHPPPg8Dfh8HTKsqwmKxWAwUEFM9aG0xkeEhb+HhYFAQ8FAwEBAwUGAQsPfwqBwOAhNhGXE1c4cWVwta4nLBa0zZWa1w1YNVrBsxYOcOPM5y42IAp0H4T8Vc34q12DHurGt8OfDjrOMqWyYrYKTwTlfICE/CLR+EWXG20rOKGDFizasGCit8OWvBlnnnkAhecOIYI9LXHHHBCQwECGBDDPjcvHFHiQITYQyZtM2bDlbrXDNy0WtHLLEtxOGDdaxY5sLJhiyMGDDMAKjwExhPxYffiwxYaYbXbL4qShGeG+PHBZxq4qRjhvt1aYTyRwSWwyw0sAhPwi7fhFdtnhryZXBjOa2LFoxYLRjn32347xWyZrZsUIs88rbfblzoXoTjOKPVzx0hGgIIAgjI4oUBBDBBGJ8LpYTNghNhDXM5a5WOJqtc4crha0ZZcy3E5ZslrJi4ZN3LVi5ysMQApYDoT8Y/n4yCb4oaqSjljjjlCF+Df74NuYsNHZRHNgcDj8DjSHy1gGBwCkwGFwOOzGBwCAyUAhNhDfDlzMHDdwtytHOFa0b5W63DlZs1uRvkytMuPMyYsG4ApPDIX4MTvgxPxkWGUVWy10gIT8N/34b/82+OmtNMs4h8MT+BpHK4XSYHAYDJwhNhDRthyYnLRmtcsGrFa0ZM8y3CwZY1rDNhzNWmVpmw5MwApLC4T8G134Ny+FHNgjorLCg/4Zlv4Zl3gqzEYgh8wYJQOmwukwWAwGZiE2EOcrNm4Y42K1qyZtVrTJiyrcOJgzWuMbVmzbM8eTC4cgCkwMhPwcYfg4vnbXkHAShfh3O+HavC0RmDYPA4OHyNb4BA6XBYPTYKgMjCE2EMGLFy3xtMa1wwctlrRs5cLcWFxjW5mTVnlwt2+FhjYACqoBPYP+EQj+ERONXWt9Os8eOZVXidfC5YrExFpve+PPnxkjhrlXlXw1qsRdbnOIhfhqq+Gp2C/IZHEYnJW2JoY45Z8HLfbPLPFFRNdhLsJhMBVgEEOBttw+Fws9dKCSSSSaeWmm0ITw1hlHj5cMZzTTEUIiMpynKKBCcIwnCMEYIwIwrn8DxTwgITYRkcuWrPNkarcjRiyWtHLXEtxOGzdaxbNMmJk4w42GFsAKWhGF+Fsj4W17LMVJgoIY5666cLjLQIT8OGH4cL44YY6RpaOTCcEAhsdVKAnamDQcDCx97AwELFghNhDZtixM8bJitwscTZa0a5MK3E0b5lrBxjZ4cblkzaYmoApUDobwuPeF0GGgJZYQkpNQcJAgg/4bEP4bG+GcMueO+d2Ah8PUmBwKewmCwWE0eBwFHyE2EMmOLKzwsmq3MzytlrTKwyLXLhriW5WTFxlaY2eFszygClMOhPw8Ufh43xVzXtilqjgjQIbw0EeGhGejKCFkEalYubjQhs1YXL2Jg4uNvYNAy4AhNhDnK3yuGmZstcMsjNa0Y4m63E2ZZVuXIwaYmLZkwyZGgAqFASSE/EPJ+IgGGOMYXwQxWzZsGKUJ1nfDXLWcYYraMWKlAIbwyUeGUuGhZSOjo6QhoKBh4+Pj5OLjyKjpSepJaQikrB2dDT1IheiuO4MLn4YUZDDBDCgQwIYoUEMMOB1csUuNITYRhZMHGZoxzLcOJswWtHLDMtc5WeRa5yuGbDM2yM8rLEAKax2D/igQ/igV7T43WGe6uMVrWsYqZ131MWCE/DTR+Gk/JjhOdb3Z76cKspYsWbJYne6G0Ji9A3sXAwcCgUDAIGAgYAQsbewJZiE2EYmWZk5cZXC3G1ZsFrRnjzLXLLM3W4cbRw1Z5MWJkxygCm4dg/4riP4rd+PLjwiZ31553uI1rpw5cp4XF4CE/DOF+GbnbhyxmjiyZMmbNmpKc8t78eG++WqF6A4vhbWOWCEIIISCNHPjcvDFLSAhNhDVq4zN2LNktZt27Ja0Y5My1xhauFuFq0x4mLBzkcZWYAqMAS+E/FoB+LPvDLPmOBOWCUV8tcsLywWxWpGV648qEaUxUxVyYV5AhPwy9fhlfvHHUz1jOUMFM1LUnG+HHe94RpkwONGEZ4cO2OGuMIT015HhHwPhnGaKMIyQRhGEUSEYRlElOMa8/jxRuCE2EYcrJgxwtXK1zha5lrTC3YrXGFqzW5XDljjxYsOVmwygClINg/4yyP4yza3250zyhICF+Fkr4WH8VNdJFVPTjcDgwIfKl/gEDnsNgsHpsDQWYiE2EN3LRm1Z4ci1phzMFrTHjYrcLVq4W5m2LHlbNGbnNmyAClkPhfg2E+DYWSXMQ1UTSU04GfAghPxILfiQX3b7Z53y02wragCGzJg+Ag8Aw8LAxMrbwEHBQgAhNhGRw3xs8bVgtwsWTFa0ZYWy3DlzMFrJqxa5m+Fw5zY8wApODIT8HgH4PFdTNnyUjgUAhPxDvfiHRyq006LwjYCHxtYYBA6TB5PLUFgUMCE2ENm7JkzZ5cK3G0Ys1rTEzarcTZo3WuMbVzkw5m2Ro2agCk0LhPweXfg8xhfNdktk0IT8TB34l+bxtXLg4ePOh8MUOBwKfxujwOAwOBghNhGVkzb42+TEtwtMbJa0YYmC1wzaY1rfK1cuczRyyzNsIAqzAT6E/CRt+EkudsvE06JwnHDFG1smLBaCNbznOd8N8eO9Y2yaOBqxUpKsc8Y2pTgXwJVAhvEVB4ij4mGlYSEhZSBhISDQ8bJyMbHoWIhJCOkJKSmJSWjJCCgomXlaGhp5eZhYGMkJqgkoyCg4ufha2RoYuJCE82eF4vAt7pxQiACEYIghOAiCBKMIxnXq8chwgCE2EMnDlo3YscK1o3ctFrRo3ZLXORviW5meLG1auMzFk5ZgClINhfheM+F4XARYSKySWbC04kCD/iO0/iPLrnjN1x5OWIfFVZgUDoMDhMDosJQOUiE2EOGGRvha42a1jmZMVrRu4brXOHGwWtWLDEzZuGrJg1yACkkKhPww5fhhtxbsGbRG14T8SOn4kZ9rPplljjCHyJcUHptHgcFSMCE2EYW+ZzmYuca1xibMVrRtizLXLZg4WscWPHkb422PHhaACo8BMYT8P1n4fsVqVtOWGuWOmGeEZUwYsWTJitgkjPDfHpVvG0sGqGadKoT8QUH4gt4RhjolHBHFPJPFTFKlIxrfPjvlwzgzZnEyZLSw04Offj3ghPEHDlPp3mSQQimiiIooRjCMIwIIxnwevFMAITYRlwtcTJswbLWeLI4WtMrBitcZGeFa4cuGDbLkyOMjLEAKch+D/icS/icRxnU1z8DwTc6cMY1KZms+VHAAhPxBIfiB3leF45dWsy48OO85RxWxZLYqyrCIhs9YphIW9i4OBQKAgQQMAgIGBgYm7iYCDrQhNhGRixbtmrNgtw5WDBa0aOXC3CzYuVrDDkyt2LJk1cNXAApxHoP+Ka7+KZO+nHlxnfPnzznKMY1rtqtcem64gIT8QDX4gKcNc+CMpYLWxUpmpSE5suOOe+OOMIXkjcwwaWuOWCWCGGAQQwIUdetjghyIITYQwyN8OJw1YrcLPIwWtMjJmtctMbda3xs2jNi5xtmGZsAKhwEtg/4rSP4rQ749M5w7XrEUvd5zcYxyqsXnn4PDvFVjxnSOloT8P4X4fqbYYcHVraYY5yjTJTNS05ZceHHeMqYMW6loMsuPl05cIITyx4HOfwaxqRjCMAhGCJGCMBCMb8/jpwoAITYRlcMnDlg3YrXOZtjWtMmZmtcuGzBayYMszFk5xNm+HGAKVg+D/jFE/jFJzwjhyiec8986hfh1++HVuLAQ4K6KS2jF24u8htAYrgIGzmYWDg5O5g0DLiE2ENseFlmc5mS1vjwsVrRk0zLcOVywWtWLhhiaMcWZy4zAClUOhPwfWfg+vhonshbJVlaQhPxXJfiuHx8DgyrhhpvjjUCGypgGDgMAw8HCyN7AQsFEACE2EYW2Jm2ZuHK1thb5lrTNlZLcLbFhWtsjhy4cM22bExwgCkcKhPwiDfhEfngvwHAkg/4piv4ph86m2LmHxBS4GpNDicBgcZAhNhDPNjZNGTNqtxMWeFa0Z4sa3CyZOFrVuyasGuFsyaY8YApNDIP+EZ7+EbWN9nJ2pwCF+LKD4seYsDHDg2PgvjCHxVVYDAaPC4fP0DgQITYQ4YY2zLM4YrXOFk5WtMWXCtxMGrdbla4cbRwwytWjbMAKoAE5hPwnYfhPBnq27GDCvbfiwUwQxIQjCs6zvnrhxowtbBk0WyQpScZ4Z48mPBDEhPxU0fiplmtdkysmW+PDec4UwasWjRoxYMEqQvjrnw5defDjihS1rJZYZ67ZgITzN4Rm8F1jOEROBGCCMoowihGEYRRgjAQjCMY6fAczKCE2EYsebK5ZuMa3IyZtFrRsyaLXLVm2W5XLdwww5GrVzhaAClIPhfhlY+GVky1NUKHAw4FhQIP+Kcb+Kcfp1wwnXGubuIbNWGTAMPBwcHG3sCg4cCE2ENs2LHiZY8a3G5ZMlrTLmzLcWZhjWtcjfHkcN2eZwxagCk8Mhfhk2+GUWjGQYa6NXDaAhPxWPfir334dOGGOF6XAh8hW1AaTC4bQYGgMNCE2EY8uVllaNMK3M0x4VrRjhxLcWRrlWucbhjlcYmbVk2YACmgbg/4dsv4dr90OFxN2muWO3ThvwPBd8oP+KEb+KGHHhHLFaImZvvvrz4zziOCG0Fi8wHEoNAwEHBIOAQKBg4XAMHAQdCAhNhDnHmys3DNktxsGeFa0aZGC1zmasFrjCyzOHONk0bZWwApeEYT8QEX4gOYY8mPJG1I5I2y7MICG8TmHicXloSWRkVBwMPDz8fRxc2CGzhh+Cg7WRhULAwMnbwcBAxYhNhDBm5yuWLRwtxt2zJa0zYmi3DjzMVrBs0Z4W+Vswa5cIApzIIP+Jnj+JnnGa3W8Xhz8TUcJiZi4rV9MucCF+J5b4nibp7IoI5bcCztODpgiowWCw2Eqhkw8V8c4hefuL2Fz6eCOCFBCQQwQiOCfG5lDFEAhNhDHNizYWTlotyNGmZa0bZW61wwYslrNyzYM2jFvhb48oApvHYT8Uh34o/cFaXXzy5MLkMFMGDJLBLHqvTGAhPxNufibvY6VlDBkx5MFMWLBKUFc89t9N9qGzFhEtZOFQJAwUCgEDAIFBwd7FwEHWiE2EMGjVs3xtmC3HmxN1rRwyzLXDRy3WsHGHNmx5cmVnjxACocBLYP+Kk7+Kk/cXpi/EzrhFTd5zzkrhEVFzNymdeD5mdXQhfia4+JpWKCmaufBzYm+lHNJdgMFJNBHTbbbLCoqqwU0kEeVuydeJtCE81eFZw7O+cZwnCMZRSjAIgigjBGvH6KcICE2EOXGbKzbOWq1ywaZVrRg5YrXLDIxWt2WFy1cYXLXK5agClQOg/4vxP4vtZ58PDW5Z1FAhfiSQ+JJXBVYqjCVSwW4PD4ch8aV+Bp7CYLBYXQYGgMdITYQ3ctXOFq4brWrZxhWtMWFmtcucrda1ZOGGFvkbtm7dyAKpAE8hPw9Wfh6jre04IVnWaMIWxZsGClJTvhvrx3zssbwSwYOBXgZsmLBBOM9NMMEgIT8Wi34tC7KQlWE6xw1VveOGcIytizbNmjNixRlhx5cuvLrjpjKWC0pTnHfLPOtAITzx4nhPwPhTjCJCKMCMpyjAIThEjCMIoRQgCc+f0YTloAhNhDnI3cY8bNity4sTla0ZtsK3E0xZVrHE4b4WGJxkzNMIAptIIT8TcX4m42zbS8pxVwJ2tGEFV+FGzdSl4T8W2X4ts2zbxMMi8crl3vecMGLNulbNWOGN4XjbSmXxcsMMJCQwEMUJDDPtYYpcOAhNhDXE2xtm2TEtZMGeVa0zMMK3Cxa5lrFm5ZNXDRhhcY8IApyH4P+Kgr+Kf/V9Oa9563x5zOMcOnLl21NXfFzhPxaufi1dZU6zjWUsFs2LRkwQhHDXO5N9OfWheXODYYtrPDHDBHEgihihghQwwx36uCFOCE2EYcjPHhaNcK1qxbtFrTG0cLXDBtiW4czHE4YZGOZk1cgCo0BLoT8VmH4rIc7LgvTBTBbBSkY48OHDWcZSxSlKCS6FZI6+dtshfix6+LGObBW1Kabb8PbfTHVZdhsBgKJJ57b7Z4YaJsJRZFBTLj2TrxohePNXAzONjjhhQhBDFDAghCEIYIYEcE+zlQ40CE2EYWmLHky5ma3KyaMFrTMxcLXOZqwWt8mTI2cYWrTE3xgCn4ghvGHd4w74WEo4ydhpOKgpCYop6UjELIy9XRzMjFw0DLRkxFAhvFVd4qw0lL2SigZKAgYuVk5mPk42Pg4CGho6EoIOQRQhPD2WDl45znOcYxRjCIRV4fVhOVgITYQ1x5czFw5xLWWJu3WtGLFytxY8zRawx4suXG4b5suLCAKUAyE/D51+H0GmHNGWaNqYIbxkveMjuYgI6Gi0zKzsuCHxpYYBA6TC5PJ0FgUiCE2EZnDlkxZOMK1m0yOVrTGwbLcWRi2WsWrVs4btnGJi3aACnEehPxM1fiZ3wS0YZZeFw8WeU7KQlCk0Gadq4iE/GSl+Mju2G2OGvJl01y48NUMWDNqyaNOTHPHMIXj7XoNfLDDDDChghBCjlxebijgwwAhNhGLE3yMmrhgtZM8jBa0YM2y1wxZtFrPFiaNnObM1zMMoApsHoT8UqX4pP7TtVO98uPDeMbQtmyYsmCeKdM8QIT8YrX4xTXBljnOFcUsVs1sULRjXHfW0x1wheRNrC1ssqMQCCGCGCVLgdOIgCE2EMm7DC5btGa1syb5lrRs2ZrcWHNhWuGOPI0b4crlk4YgCowBL4P+Kub+Kufh34Xi55c/M3qoXu+drxWopGWczSNX0VCQhfjDq+MOvKYfARwx4Wy3GxywxTTYSy6KSOeu++uWWabAYK7ATJbacfgcPbWAhPPHimGHwHOcSIIRgEYRhGMCMEYE46fAcE4AITYQycOWzhmwarWDTKxWtGTTCtcNMbRbiYscLho3zYXDBiAKgwEhhvGFt4wpYWPgq+KjYWAiIqanJyYjIGDj5udp52Xh4uKgJ6SmpACF+L2z4viZoMBNiLMFNQlvweDweDwNd8cM0lFF1GCgqgCF4ClghwePnljhhhEIQwRxQww06+OCWMAhNhDBmwyNW7LItyZczNa0Z48i1zlyNlrNvkZscjdi2ytGQAp5HYfxBjeIO+ExGCIlII5Io9DIRDYrH5XI4/GYDCIhJI1OohHoQIT8a3341p90M1Jz06+Drz4csJZrZKYoZNN8t7iGy9gtA4Fg4OBgRAQIEGhY+5gIFLAhNhGRi4asMbZutxt2ORa0YsXK3E0bZFrFywYsczBkyZ5sYApwH4T8TTX4mm8WPVrxZV08mnVSkqIVEK6p0uCF+Nh742H7LcFg8RTJOrhysd9MMVF12GwF1F8mFjvAheEMChxOZQwwkKEghCGGnaxQwyghNhGNs5w4szJotyOW2Ra0YucK1zlc41rRqwc5XGRvja5sYApsHoP+KPT+KOO6ttvjvZHCu2uGKq+nhsxYhPxrpfjXRxs8Z1kwYMmjNmwUQx6cO9wc+msgheSt7DDr5UZAEUcEMMMMc+NycUMWYCE2ENMmbI5ZNMa3EzZ4VrRtibLcWVo1W48THM3YMczjHlcACo8BMIP+KiL+Kg3xXHWcI8KccC85vnF04VirTO+fbcViI1ut4kCF+NTr41GZKMHgK5bb68LTbCsowWGwVkkVdtuDwcqOrATY6aSGOXCsfXg4pYTyV2Yw7eW8ZooxlFKMCESKESMCMoo15/LhWXGAITYQ5ZN3OVwwxLcrNvhWtMTBstxNWjha5xN2mNtjZZmmbKAKVg+E/GEJ+MIXPTLiWQzZUYCF+M/j4z+bMVNhprIJ4sXgcLiQhsoXqBtY2Fg4WJwPAwMDACE2ENXLJxkzYma3LmxZlrTNiyLXOZuxW5mzRllc4WbPNhyACuAE9AKE/F6p+L2mcL8THi2Vz7ODWKdLWwQlPDPHWcIWwUtCd53qQwWtCkcM8OGczAspeOGc4pQwQoledaxTtKVLIxjecSFkJJ1vG8oSlS1Jp40ZwowShPRplXDOc4QhCiSCMIQhSEp0nOEYTlCkIym05s6cics2fRpZMuaGLBgtKEaznOEqShabDOtaxRgsrGc71qJSlGM5xjOUsVLSpOt64Y4YSUpKcr1nWa0tEsVIL3vhnOkrSlSs8OHDXDBgyWxUSvfPWsS0pRXvPHeEaStayMZ1rOEpUtSU75cOfDhKWlRjvlw1ti6XE73a73mshPqfvqgYsOTfu05oZrUslGU40pS2C2CiMYQUtbJKUoTnWKUqWtijJG8Cy0JRjWs73nOEFEIK1nOC08SUo4YXqipRaca1x1rWEISjDLfTj05cu/Zt1TlSUozrGM4LSpRERShakZVXve9zHmzsWMx4suStGLHgy3rOJTBgoTXnGdJ4loSrOeOdZwkjgmw4b4Y1qlCNb48OHHecYSSxs+HPjvGNJYLShHLW9ZypTJa2Cs745zrGFMEFb3z45wlbRk2aM0IMMca8JYMGTBKyNaI4KYsVsFI0vKJSmC1oQRrGcKUwZMVLZYc/h8ff4aCC/PH4rs/DvnaWbLbKCWWWUSkUylzQAAAAAADcqLLBYWWLCxZYAAFktJUsBcoCwLFhKCxULEtgBcolAC5UssbJRLFlzYqKliyyxSblM0AAADZLmyUAWWWLJQAAlLO+/wL+C9Z6ITYRkzMGjdmwxLcLlzlWtGTZqtxYWrlazZZGbbFizMMbbGAKciCE/HhF+PB+tNuTPaujbsQRjOcULUtXJr1YbVCE+vw+wNvgw5p5qQ4k8EsUJQhCM55Z45cNwYYQhPJXgGOHk4YzmjFGEZTIThONeH04I4QhNhDjK4wscmLEtytXLha0Z5mq1xlZsluNnlZN2LjK3cNGAApyIoT8fKH4+Y7wz7sOalsEqRjKcpqzne95xzWpbVKE+vc+vhlkjqhaEIxwzx3y4cuW9VMGDNg2Z+JtpcCE8neAYy6+WdUyIiiESc8/bhOlwCE2EYsmFxkaNsK1xjZMVrRuxzLcWVy3W5GjXGzx42WVs0aACm4dhPyBkfkDjy4s+yOSWS2ClrsuHLjnhwT4FN1KAIT62r61eGjPmujWd6zrXHGd7V0Y+Fr3RkCE80eF6z6uGdZwiiRThGNY8Hkow1AhNhDhk1zNXDPItcM8TVa0bOWq1w3asluLMyasnLRuzxM8QApfFIT8hdH5C88HNzYdDFKkYsatqUCF9Yh6yPAVYifBUVSRQwz4GHCz4PAgheKszDBicrLKhhSw5/EwxxQAITYRic4mzZo2cLW2FoxWtGmRqtcZsTBazbN2bFu4aY8rBqAKWBGD/kVU/kVVeDqcVVQ763oAhfVmerbswmGnumgklgwcGDjw4IbIlnAwE7Rw8HAomDr5NA3IITYRmaNm7JthcrWeFo4WtGLlmtcucrda5c5Grlm2bs3DbGAKUxCE/I05+Rp2OC9o1jhlhxShwIT65b64WNmSGKCmeO/Shs3YfLuHgYWDg427g4CFmyE2EZsjZm1YNHK1wyaOVrRrmwrXLRwyWsMjVw3yMMbbHjzAClUQg/5HvP5HseeM8MzMxx4Ry0CE+tY+tLYIZo5DFrjnntCGzZhuAgb2Hg4OBhYu/gUDRiE2EZsjhjjb43C3Mxas1rTFjbLXLDLiWtGmHJhY5WDVrhcAClEOhPySxfklnw6JypWmfFfFQIT63L61mFp5qSthZcuch8cWVAZ/CYDB4PRYCgcnITYQ0xs2blw3arWDNzmWtGeJstctmbBaxwtm7XE4yuXGTKAKcx6E/Jnh+TPXHHfm20nS2DJmyYrQnPDhx52nJLFshPrqvrvY4o7pZsmCkZY8OPTp05cM4wxNFMmEheLM/DBm6544Y4I4IYI4o4YSNPrY4GJAITYRmaN3DdpkxLWuZg5WtGOZgtc4WLNawys8mNywYY2rRuAKVQ+D/k62/k7B4OFxc68PGelghfVterDwTAUUTRzYmvB4HAiGzpiOAg7+Fg4WFq5+AhUcITYQwaYWePDhxLWWHIxWtGzdstcssWFbmZYmTZoyyMGTVmAKogFEhPygMflAZIZtLFjnLTo06F8UoSjatpyI4b4cOW94xwUpi0DjVpKBG6cZN1cUaVCE+3E+3FODxqpT1a9WvVrZ43hWFKWtTBaWBghJGF44b48ovK0sEIWurjvhlwZZbVCD+QvZp5vh8czMzIlEgAiYmJATAImJq4mbz7PnzMcAITYQ3YtHLhs1yLWmRnkWtMTHCtwuMWNa4xt3GXGwytcbJsAKqgEqh/EHt4g1YLD4fLYjO5XL4zF4HBJBKqVRKdRJ5PpZFoRA4fG5PM6XN63R6TM43ScRTyqUwIfwdYeDvmAQKIQWNQaQRSRSKUSCJRCFQuGx2VyeXzGZyWWyGZwWBRqKSKSSqeRSCQeAwsCF4OwsMGRplphlijQQxwQoIYYo0CO+CBBCXb+aFhQhNhDjNlbZcWFgtYY8uFa0a4sS3C5aOVuHG4x48bNw5YsGwAqeASuH8QQniCZgsHiqQxOPxOJwGCRSQTCaTSZSySRyJQyAQCDxOIyGOy+Qy+UyONw+CQSGRyTAhvFjV4slYeCk56AnpagmKaSmoyOg4mTl6Ojo6ulnaGVn5mRjYCMkKKipK6WkogCE8Ub4ubpnGE0UYooBCJFEIwnh8CzRuCE2EMWOPM3xNmy1g5cYVrRxmYLcTfI3WtsWFqzcscjBm3YACqUBO4T8fEn4+K8FdG3BjnljhQpbRozZLKRw1vfDlvj230zSyYuFo4GjJgwK3vhz220jksCE/D/h+H9u0aRtO006zx5deu+GMbYtmrVm3ZtmLJaLHn16d+vLjrOElowvi0zx3xiE8teCYw7emaZFCKMYRhGCBCJFCMYAIwCccfP4cK04wCE2EOGzFy1cM8S1kycZlrRq1arcLNi5WucTlrkyYm2ZjhygCoYBJ4T8hc35C9YYmLNm0bKYoYcOPg7+Ht046xpDVbFKkISY9VZAhfh/C+H9uDCMJHNPLLXXDGmwGCwWKwmCsmhjvrwNOLnybE04uUCE8reBYuzhvOMYowiCE5RIRjCcZ83lxQ0AITYQzxtG+JwxaLWbLC4WtGLFmtc5WLVaxcMGmRgzaOcTlsAKVg6G8hhHkMNlqKOnoyBiJGPk4eLAhfiJO+Ij/AwY+WG3CVzQTRCGz5ilD3sTCwszXoFDACE2ENMLnKwaZm61i4Z41rTNjbLcLRyyWtMLjMwy4srlk0cgCpUBLoX5JHvkkljogwkeCRQxyyxxwEMdtODwN+DlvmmwGCx2OyWQw1UkGLlx9+DAhfh8m+HxWLAR4iS6CaGGmmvA332302wwUVXYTAYaSaOW3D4fC4G9fBBRQITyV14w7OWtYxThERhEIEEEYRIpz39usJyAITYQxbYnLbHmcrWLFo5WtGrTCtxNHDNbkxsmzBixcZW7bEAKYBOE/Jj5+THOGPBwcmO0KUpix6K2AIX4jTviNjuixUOQkoiknrlw9OJtw4CGw9GwMBQycTDwqDg4GJv4MiQhNhDhw0ZNGrFktaMGrda0y5cq1y0YNFuVxhbuHGPI4aNsIAp0GoX5Okvk6nvtoXWYbAYKiCG3A4fC4OmXBQ4jCYSE/Ee5+I8PZLEVx5dOfHhxxtamamCMsdSGzliGCgcCwsHAwMBAwMBAwECgYCDibuFgYGLAITYRhc5sebJlbLWLZmyWtMbdqtctG2Ja4wuceRzkxM8uNoAK0wLDAYT8W5H4tydGlllWEMStNGnJlMuTPmGbPq1lKsWDNkxaMksBSEYyy3y7du/Ljne2bHi3RMM445VstKkYTrOMkKUoned61jOUKEa1vOqKySt64cta3ijNWE4JZLYsVsFMC2LTkjSZOcUJWwSolW+G852nKCE4U06GbFwK8amSAIP+LrD+LrHnyaqTi7dwOnXGR37c+R16OdXayFIRaYzCkK1x4RhpWuEcq6Vy1HKdXFl3Gb3PHjnnOc2nUKTxnjPG8wlOJTF1MRFIiRabnXh0XNuueeevHOYInOaiq6cPA8DljwOPBjny7xxnIIP3tZ3x488zMKmIkmZiDF1MplMTACQAgmJiQESAmCYi6uriLiYkiUAAmAAAImJRIEShMTCYJq4ExMJiYmJiZN8fgu0AITYQ4cs8mbKzYrW7bK5WtGrVgtxZG7VawZM2rFg2cNsbdyAKiwPrAYP+MIj+MInnyB07eF43jeV4ngVvv4fj+T5/fr1q9SlZdXWsVa+PHN3GqrpFNzzncRjWOGqzeeedzdVXLFTed55xvDGMRmc3eYarFYi7zeYzV0rO978Xjx43c1jGJiaxXLHLwOnKsRGauIrSpnOeNzGK1rVs5uYnhVRF5ve5mFKmbu3Lv2dOGqxFOGta7Y8RjM5Ag/4Vxv4Vx84BwzN5veblVajWHTr4mUuvjeP4Hg+B4PjccYqMRWIjFYpjFNVWsRjWKtrOGUkZzm53zzvi3ucrxNJjcZy4zNs5N1amFKmNwzUpqYuJzebvLcLnM7zu93xztx33nnObzMVFzKpmMa1rWq1rg6a4duHLXgd+zEzF1abrfDn43j8OMWCC/LX4Vn1+fn87u0FlAAAASdyyliW5QLCWLFmyyyyyyxYALJVzcqwABKJQSiUAlJUoSyy5bFy7gVmpYouWUS7EpKu3z9/4N8eefEAhNhGZo3cOMLfGtcMW7Na0zMWy3DicMlrDE0b5WLds0ZOHIArAAqsBhPxs5fjZzEdWPFhTnCMKIQXrhx1nOks2DBgtGFcNaxjG0ZRjhy49eGsFsGDBJhx1rGdKUyWkRmrCFJwghGGC0rWyRhhrWd4pSQXnOacsDFCiFY1rGMISkZs4a9WfMxWtbBiyaNHA3ZqSw48+fp5dufGAg/4ToP4ToTv1x3d89/D6+Dz7+Duc3mZjOUpuMRwx4GNY7cNcOHbty8Dpy6VqEXKJpgq4uVROqqo1iuk8uHTh01w4csRjOqIqF7ieO87veeed93Pd54zz3vfVw4hy562xtUViIcZ3e5nltvjYg/hiaeL4vHM5WTGYmATCUBEkwSEXV1EgExEwBIATBExMEomJRMShMTExKJq0SmJiYIkEwAABKb7/BNp7gCE2ENsjfDmctWi3Hmb4VrRy1aLXLRiyWtHDZxkwsmeHM3xg"/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s7HAOAgAQdBNIHxgQBEHfIn/q9Uc1IlXbFaNv+8ysDCkgQRP//A0UeRh4FAzgLZBkgMgkAgIADAXvCHkUzCQCAoAIB4cMeRTgIAP4DAAAAAAAR5ezAPx4RQYL+AMv4AxAAAAAAAAHOgAAKggEihubO5uudjZmIgY6ImJiWlIyIhoOFjZWRmY2Rg4WIipSUpo6MjoX15Hr08FmmMoqkipnrwOBwuDx+BrnjmquwmCqqrhwsODCF564pgtzs8ccFIjQoUSCBAR062eCPRiE2EYsePFmxuMS3KxZMFrRqwZrXGTE3WssWTIzYZMjnDmcACpMBKobocOiJloqSREBBQMLFw8fFx8XAQMBDSUtKRkIiZWToZuPi4CMlKpdQkYCE+xU+xv4G3JKELSlCUIQTKzlGFqZKYoSjhrl253JwwIbR2QYSFvYeDgUCgYKBgCAgYCDgoWCgyAICAQMBDweCYNB34CE2EN8rXM2YZWa1o4cNVrTG0aLcTNo5WsWLltkaZmLTI4cACnEihPrtPrydVNGbJaS+PLry48MZwhaUpTlCTHqYgIT7GD7HOFcEpQhKkKWtLRLJTFGd55cuHluXPWCF6U5Dil2csaECAhijBPDkcvHFDgwhNhDds0ZMs2HMtYsW+Ra0b4W61xhbuFrPC1yNsLfHmcYcwApSDoX2LHsb8JgMJddRLZh4K4CE+4K+4TtvojSGStqwh8sYHgUDocHgcFhNDQGAzMAhNhGRpjcNcbFstcucWVa0ZtG61ywa5FrHG0xtsOTKwzYcwApTD4T8BbX4Cy4ZGyNqY6cOeeqE+4O+4Nwy26IxTteFQIfKF9gUDn8LgMFgcPnsDJiAITYQwcuMbFk5ZrWzNxjWtMTnCtw5sWJazbtm7hkwYMmDnGAKTguG8B1XgO/g5aZmJ6NhIKEAhPsbPsb5006JTwTwAIfKl/QGjw+jwmBQWcghNhGLI1YNGbRytZsGuZa0zMsK3EyYY1rFjhZuWrJw3YsXIApQDYT8CTn4Etc1r2kna/GghPvcvvaaZ9VUM+LHvqCHyNdYFA57DYHC6HA4DAZmITYRhzOcONixcrWuPE4WtMuZytcYWLJa0cY2rTM3x4mLDKAKWRCD/gfM/gft6X0zCl1jh07Ahuwq7BeOhJiIjkBAysHOydHHgIbQmNYKBv4WFgYWDna2BgIWPCE2ENWTXMwxNGy1nhyZVrRk3ZrcOFw5WuMWFswxOGuJg0xACn4ehvBQ14KOYOFhEVDSUZHSkVFImJlZ2joZWLgYSelKyioAhfY3exrsgwVFkkkNN+FwOFvrhgqwVmCuikppwNqG01keChcCwcHAQcBBoOCg4AQEDAQMDF38GgbEITYQ3ZZmbHC2wrXDPHhWtMrNgtcOMbda1c48uFs4bOc2RkAKTw6E/CAB+D+1sZKWphpnnpCD/aSftJ81vURF4tuHydfYFBaHA4PAYHQYWgM3ITYQ0Zt2mZowxLWzVtiWtMrRqtcZMTBbiZMm7lxkytWjBwAKTgyF+EBD4QActVgJIqMHTgYQg/3LX7kt4sTvlxrIh8qX9A6HCYjQ4LAIDJwhNhDluwwsXLduty5GrJa0zNXK3DicNVrhuzwsW2NkwZ5MgAqRATSE/Cxl+FlOOPBl3U1bs2jBSWPDj28PTjrBTVmyUwUtOs8OXPjyxrSWKGiuaeaD/ZDfshVxxxevB1CmnDhGoiY43dxFVjGMLm97zznxe3o8MwCE8cck5e+8ZpkYIwgjCMIowiIRBCJGNdvZrCOUITYQ0yuMORjhxLWbXLkWtHOFitxOGGZawyNmzbDhbMWzFwAKjwEohPw10fhr70cvZwY44KYs2jZotabDXPjvnlPEwShSODTSWwCG7FDsbZqZlENFRkNFICJiYuRkY2Jg4CKjI6umJKUgIKHkZGrj6Odn48CF5O4Bih1M8qOCFDBDBGgjghghgihgIUMt+tlghxohNhDDLkYucLPEtyMm7Va0y4cq1ywxMFrllkasGOZthZZMQApvIoP+IAD+H/XpPTni9+GeDDDGtVwqsYrXPlabhPu6Pu08UdGmFb6zi5c9aqWyZsWK0ks+a8K4AITy14FR4/RjGZFGCMCCMIxjfj89ECE2EMXObCxZt8q1hkYt1rRs4cLXGXEzWtGrFmxct8bJnkzACtsBU4T8R3n4jrcU9FYXx4b82GWEcWDRmyYsEoSvTPLHTPbDlYq1xZcEZRpK0pUhOtceWmWELStbBCkV7zuw7r4s2jIAhPuLPuRZ3hWVJU1Y9GLNiwUgnfHh1z1y4+HLgjgzR5GrZfNeF61x3x48uGdIZMWTgSpFlvjw1JYM2C1IYt+Pfp3gheaOGYGzlhjQiGKGAQRwRwxy4nMobNNVNjM4ip08sMsMMJCBFDBBCEIhghghQz43NwwRwCE2EOWuFhmYNMi3NlxtVrRzkyLcTVpjWsHDVmwwuWbjC1bgCmoYhPxYYfiw3oyZdEIRXjUxYqcDLgx2huw27FOak56AlISOhIqAhoWFgZOJoYuhk5WLhswYRQNrEwcDBwEDAoFBoWFvYNAUoCE2ENWDLIzw4ca3C4c5FrRsxZrXLVqwWuMbhwzyscLPE4yACpMBLYbxcmeLl2OhYSGgoCMgIqEjIKBiY2Pm5OTiYWGkJicnJSKRczPz83Hw8FJRFBPR0QCE+vg+v11cPhbdULSTlOKEqYFpYaY050pgwYLShhw14ufPWYCF5c4PQammGOGEIQIIUCGCFBCEEMM+1jQ6UCE2EN8ebCxbNsS1s2aZlrRy1bLXDTI4Wt2LnK1a4WGFo3yAClUPhPwIQfgQPxS2MSNddNNLgIP+BaT+BaHPg8Ous6iJOICG0FjOAk6mFhYOFh8BwaDpwCE2ENsjDI1xMXK1o4yMlrRowbLXDRrjWuXDDNjZ5WTFi4cgCk8NhPwLtfgXtw5MfAOFG0sAg/4DGP4DFeNb4HgXqNCG0JjFB38XD0NPCwEHDiE2EMGWbDlyMsq1plYOFrRrjyrXLNi5Wt3LHE2x4cLNsyZACkgLhfgcQ+BxEGCweOnAg/4HRP4HRQa314iHyZfYFBaLDaPAUDlYITYRhxOXLhwycLXGbI5WtGmLItcssrla5x4WuFxlzOHGNiAKWxCE/BTx+ConHgy5IwtazVgzSIbwFueAteAkISajJCOgoSPhZ2NpQIfG1lQGewmAQdA4TQUDgMvAITYRiYOHDZm5brcLFq5WtGjhktcOXORa2bMmLVq2btGuNqAKcx6F+DPT4NGcHBLhqMVdhKKI44cDThb8DbPEwU2QwGGohPwGofgMtyZMPArCtcePTp0674ZYJYNGTNVeeECF5k4Tkl0t8MqMhAEcNepjghyIITYQ1xssLVvizLXGJo2WtGrDKtw4XDNbjxYs2Nm2xsGLnEAKVQ6E/CPp+Ed+l+BGGK9cOXXlhPwIdfgRFtjlGVM+iuKtgIbSWQ4SFwDEwcPO1MHAQMeAITYRkZuHLZvlZLcbHG5WtGjVytcMmTNa0bMcrDFiyZGjPKAKSQqF+Egb4SB8hHgsJLZHIIT8CxH4FicHHWzwmIfMWD0Fps/iKB0kITYQ4cZmThw2xLcjNvkWtMOFstcNGDVa3ZN2rLMwbOHLlkAKtwFBhPwuQfhcVx1pxeBLHgtemONYxhLI0KStC0qUXw5+Htz68sVtGjZwtnAyZJMOPHhre+y2rACF+A2D4Dbar7lVeSvulsnmlllltlx898ccVlWCw2CqmkkmhkkhknjtvweDwN9Mckk2AqsomphwN+LAhPFnPpl23rFCcKqyvKcEYTlOE5EEIwnKcEUYCMAEWHv6UfAoITYRhcsWOJw5ZrWrVq0WtMmNotcNGTRawbtm7FkxyZsmFsAKdiGE/EBd+IC/PuvxMOCddeLHvtGVMWK2JROV9WfBMIT8CVn4ErdjbwsMIxz6tcseXHjvcwW1YskKRheAheXuE4rczPDHHCQoYIRDBDBGjp1scEeNITYQyxuG+PCycrcLnJiWtMLNytctmbFbkyMMrRsxcY2DNgAK4wFThPxGzfiNZhmZEJ4b48eHHfCShipmpiwV1Y4XtlyXw4p4seLfixxwjJgwWlCF748qNeEwYIK3z5a3tXiYc1swhPwJAfgRrxx34MMY46xjKmK3AyZLUhCeGeeXDvwb6cEK8C2yW7LgvHTq1sNRK1pYJynlxZ5zRpSlsFJXwZ8OPGCF5e4Pij0N88MaOCOKGBBBDFHJLBLDPg8/Ag0F12E0EUMWhpphlgjQwwRxRxEUcUMEKGCGFAhghhgr1c8MOlAhNhGHC5bsczbGtYY8bJa0YtGS1y1Z4lrBmwc4mORi4w5GoAp8JYT8Wk34tJ5TpqaMWC1k8eHTtz68OWsGK1MCV7abTsCE/AQh+AhHHiy5p2nK6qMZYsmbNktK1Z1vGN5Y66cYheZOFYr8vTLHDHBDDBCEEIijghglX6+FDnQhNhDLC5asnDfItZMm7Ra0c4sK3E0aNlrJs4yOHOLC5atWQApXD4X4tpvi2nrx1mIqsmhmxNNYg/4EJP4EJc458rmOPDdbwIfH1rQCcxGBwWAwuhwOAQOWgCE2ENmeJpkYMcK1m2xs1rRgzZrcTFm4W5sONu5Y5MOVq2xAClQOhPwLffgW/zW1WxYFtM8uEIT8GYn4MxcXFhnjGeaso0CHxtY0BnMHhMFg81isAgtDITYQ3aMm7fLicLWWJg1WtMmLEtxYnDRa4wsGjNhmw5mWZsAKSguF+Bzr4Ha6psUw1yiUg/4KuP4Ku9caa3mJh8lXmAQOiw2kwGBpaCE2EMWTVxkZtG61mwbN1rRzhYrcLFuxW4cjljhaZnDJu2aACkwLhfge0+B9e6PCQwZa2aKE/Bx5+Dh2+XDmz3xxxofLmCYBBaXCaTAyaiE2EZnDVlkaNGq1syy4lrRkwarcLJuyWuM2VhmwtcuJk0xAClYOhPwXefgvPlLTqStPdTNghvBRV4KG5KgiZCEgoKJjZmNnQIfJ19gEXksLgcHg9FgKByshNhGRzibZm7BqtctnORa0zZGi3ExY5FrNxjw4WTbKwYs3AAp0G4bwcFeDkWPQUlKSk1KRkZBRMLJzM3Hy8OjoakhqgIT8FH34KG8WqOKM8uHbpw68s6ywWzSzTviygIbR2O4CDwDCwMLAQMCQMBBiBQ97CoGxITYRlcY2TPKxarW+RnmWtMTbGtwuMTBblZ48bnIzZuWjNiAKUA2F+EoD4SgcZfdDgKFFMeBAg/4LJP4LJcd4zGJqNIfHFlgUHlMbhMJo8BQGaiE2ENGThy1xMMy3LjbslrTC2yrXGVrjWuXDho2aNMrNnjygCkoKhvCUl4Su5CUrISchIYCE/BiF+DDvDDj4pzCHyZe4FB6DVYOgc1AhNhGFrlbNXOZytxM2eJa0xZnC3DjxOVrnHkwtMjBm0YssIAqAAR+H8M9Xhn/hsJjsKiMOhEWj0gkkiiEGgcVjcjk8njcVgMCi0mlUslSF+CmD4Kc6MFJlIqIYMDbh7cTga8DSissuwlGCigljheLs/DJl755YY0MojBBDHg9HHBDjQCE2EZM2VphatWq1tix5VrTI1YLXLVuwW4s2Vu2cZXONmzaACmwchPxCDfiD/nK+rXq1pXnKVrWwQwVlGc4XhfgrW+CsOWLA4LB1VsbBfha4UVF2Ew2OgkgSgIXm7huGDV3wwo4IQEMMuD0McEeJITYQzbNMbFg1yLWGFw2WtGjbEtcOMmZa3Y43LhwzZsXGbGAKdCCE/Ech+I3liromy4Z58OG9yWK2bFgxUwZ7YYRAhPwUxfgpTw30sdcNYSpmxatGrFghCt8OmOfPnx6QheWOC4YtPXHHChQwCCGBBGlhr1ZBkSE2ENGLfM3ZuHK3G3ZNFrRk1wrcTNhhWtGeZi5wtcrjIycgCoYBLYT8TNn4mc46cWPBmZsWiUJsuO+GcI7o4sEpVrfHOtaSjmlSFgCD/goI/gnpjwdd44r4zcYitVqL58utzuqrXDUcsxt348+fUIT0t5Fln696xnGJGAghGCMIkYEYE57e2R4YITYRhwssuPCzzLcrRrmWtGLLCtcZcLVblbuHOVvhbZWDZuAKnAE0hPxbEfi2ZzcHBPAhWcYrUzYNGLBaidb48+nXjzzRzZtHA1aMFo101w3rIIT8EfH4I/ZZqYcl6Xret8eHDOFLYtmjVgwShOc64IyRjjw58uHLLPghSVCE8xeE4y7OWs4xTgjCKMpwIRhGEYRhFKcpwjCcV+XyZwZwITYRmauG+Fi0arW2VriWtHGbMtcNHOZa0csXOHE5wtMLXEAKqAJzhvFN94p04JLRcdFxELBQMNEREpERkVAQMbGyMjExMBAR0RIRUZDQUAgCCQEJBREJCQcHExsrLzc7Fx8PAQEJHIBBQMChYSGiIKEgoGEQcAgoGAgYOLj5Obk5eNkZONj5GZmZeTg5impsAWl1gCqrgIX2CXsM8BZkJspVmsRmspjMhdRBLh8Xhcji8fjcfg8Lg68HPbPTTPBHFFRJJRFNFIQI50GNkprvwOFxeLweJwdtMaSiaiqjBUTVVXTXQVYKC6SiaqKSpNFDAgpqjurmhghAg/i7y9eD5LjG5ytJExIuBMTBMCYTATATUomakkiUExFxJCYJi6mJiEXEpjN34fuxccghNhDBhixsW7NktyNmGJa0yZGy3C3zNFuJvlat8zZrmZuWwAqJASGH6cLp4YzE5LB4HCoVLJRNJtLopBITIZDN5bOZHGYDCpFIppMJRHIohvCpN4VG4yiip6QioOBkZehnZudkZGAgpCOmpSQiIKXh52RnYsCE89eLWXp1jGKcZwjOEYRhCArxefGKoCE2EM2DZs3xNsa1k5ZY1rRq1aLcLRtjWsWLBthzN3GTC5yACowBKYbtSO1fhI6EmoSQiISDiY+Xm5eViYCIkqKinpiGgYubpaOjk4mAjqSSnpiUhPwrEfhWJrTTkUUlglghRCqOUQlgtglCMcu3T1eDxcqF5E28cWpnhjjIIUARxRwwQwQwICCOGXaywR5sITYRkyYmTVnjxrWmPJmWtG2Fwtc4sjRayZuMLZpkZtMWZoAKdySD/gIw/gIhvXPxI5ImM73vLOFRd748977cemOVAIT8Kq34Vf6wngtkwZMWC1pUlZbDSsYxVphwb8PBdcCF5o4Zgj1s8MMMEIghgQhCQo5cfl4SMCE2ENWTVwza4cS1m1cN1rRmzxLcOPI1WscbRwyZ5WjTKzZAClYPhfgLA+As+zGYhgJoJsDThZZQg/4XIv4XJY61bF+B3xtxhtBYvgIO9iYWFhZutg4CDhwhNhDJg0bsXObGtbsGGZa0bZWS3E2cNluFlkaZWznC3y42wApTD4P+Bqz+BrGr6OU6rdcY0IT8MjH4ZC4Q1Vsjk4NcuvOAhskWsCnaeHg4ehp0DAxwITYRmZsnGNuwwrczlnmWtGGPMtxZcmVbhysWDjE3aZmDRkAKaRmF+CHz4ImcFTdFhLqJoJ7a8fhb548BBjLsNQCD/hkW/hkJ05YZzz5573ctX050iobQWM4SFwHCwaDEAQMBBwdDTwULBQQhNhDjJib4cTHCtytGjRa0cYWi3DhZtluRoxw5HGHIzxMWYApbEIbwgGeEC2OjqCSoI6KgJWNq6WJowIP+FeL+FdmOcbzczPCtVoCGzpiWCg7uHhYOBh4u7g4KFlQhNhDTI2cYcTFgtZ5XGJa0yYsy1zlxs1rnC4cOG7JlhctmAApPDIbwgIeEB+ejKCMiJiTgY+DAhPwurfhc9rtix2wySIfJl3QOkweE0eAoHHwhNhDFizwuXLDCtYZG2Fa0cOWK3FlxY1uVqwa5cONyyzMGoAquATuF+G4b4bh5ZBHBLTLFPJVgMFhLqJII67cDPLbHfPbTfLDJRhsVhslhsBVBXbhbcLLfJFgKgIX4UWvhRbwWDwmFyFcMiOeenB331wS0WYjGYjGYKSyKGmO+Wmm2mu1OjogmRK6sfDg4cCCE8yeFYu/edSJGEUIkIwIRgjGESKEYBCKEYxnwevOEcoAhNhDLCwYNHDJitcNmbVa0YM2y1y0yMlrJnjxsmbhu4xs24Ap9JoT8QoX4hU82rZDJKUozXnG98uHDhnODAhKc75tMp2CF+E3z4TfUqUIYUKSazBYDEYTAWVRwU4HA4PB5HA5e/HwgheaOFzV1xoxCQQoEKCGCOKFCjr18KPLgITYQxYscbFzkxrcTBrkWtGLZmtcYmDlbkaY8rZixauM2ZwAKXhGG8RRniKlloiepIyMgoOHm4+ZiZMCE/CvZ+Fd/Lq4tsMLxwY80aQCGylfwMBL1sLAwsHBz9PBwELFgITYQwbsMzNmzYrWuNu3WtMzNotcs2uNa0zNczVjly48WFmAKsAFHhPxQwfihlhCGLLmz8THgUhGEUaznWM6tmGEYRnde2fMy5JyveefHjmngloxbs2zVk1TyZ66cYIT8J5X4T5YbuPzrnKjkxYLSheOG973wz0pZ4zjCEMmvVWjTo1yRktgwSwWhSc51rjnrlpXkhPA1LNtd851mmEwAThGAhGAnScowjARgITBwfAM0emAhNhGFwxx42bnMtcuG7Ra0bY2S3DlZuFrZnlbt8zNo0bZcoApkGIT8WwX4tdYMGnJt0aYTkUQy4pwrsIT8LjX4XN4RxX1Spg0SwSpCcc8M989QheJtCZOmGGGOGGOGGGOfK4+GCOkhNhDnNlZOW2NytcNGLNa0btXC3EwZZVrXE1bYs2Ro5zMmAAp3IoT8YMn4wU9JrnctTJmyUxIL1w59t8874LasmwCE/C4l+Fx3AU2M2Cxhvjz5ceesaytTJkrqnDTqheXuEYZNTPHLChIYIYIYIYYEKCOHB6WOKPJgITYRmb4sLJhlZLWLLI3WtMzXKtxZMTVbhxuGuZvjcs2LHMAKWxCG8IZHhEBjpyYopyShoCCm4+Xi6MCE/D25+Hr3K14cOFXFlyMWQIbQWLYCDwLDoOBh6Gpg0DDAITYRiZNMeVy4cLXDBk0WtHDVgtwssLhbmyMmThw2YuGDJkAKUgyG8IkHhE/pJ6klpKSi4CLhAIX4gTPiAnw+RwMuDilkjiCHyRc4FBaTCYjPYORUITYQ0aMMbfK5xLcbTM4WtMrJotxOGuVbixMHOPM5yuMjDMAKiQEhh/DOR4Z+4rKYVE4pFJVMpdLpBCIBE4/H5nKZXH4vDYLDItJoxNI1IIYAhvDpZ4dGZ6EnpCAhIuLmZmdn5uZn42LhYaSnJygmJKWhYCPRoIXmrheCHZxxwxoRDDBCEAjn18cEeHAhNhDNwyaZsbVktxMMjZa0btnK1zjwsFrhvlZ5sbFvjcssIApYEIT8OYX4cw7Zo8LFa0cG9rnhhfh1e+HV/FXMBJJHPFiacbTiwIbP2K4CDv4lDwMPWzaBRwAhNhDXGwzM2LTItZsWeJa0aMmK3FmasVrHLmyN2mLGxyt2wApQC4bw/4eIE2HkYyOjqCWmo4CF+HVD4dH8NBZBbLhcDjyHylfUBpsHm8bgEFn4ITYRmyZsTFrlZrcOZzlWtGjPKtwuGeJawcN8WZk4a4XOTMAKjgEqhvEZ54jVYSLkomSkZCNjCkio6ShIKJlZ2jnZmPgYaOlKCcnpCMhImCk4CLgAhPw4ufhxZte2GOTLSoilTBg0YMVKRRw4cenLjx15MNcc9ITz54tlj7N6xmRIRghFCMIwnCExONeby4wjECE2EZcjhu1cMWi3EyxYlrTCxyLcTRq5WuMLVk4ZuG7fDkZgCnwjhPxStfil14EsUtWClEcOfPvy674YskLZoYHAx4IWxoX4bbvht/uxuCjiQJIYqKLMBdhKppJZa8Dg78PLl7cPFKCF544lgh19MMcJHAIEMUYEs+bxccUMgCE2EY8TTJjas2a1qxZYlrTLmZLXLNkzW5XOLK1ZNG+RkzwgClUPhvFBl4oX6qQrJSaioOCj4WTgIcCD/h3m/h3b59eOWXLeNxmG0NjVA38WhUjcwaBoQCE2ENGORozyOcK3FmZuFrTKzcrXOTK5WsmzNy5c5mrHM5ZgCo4BK4X4uRvi5NoiqlqtilgQIJEEM9dN99988clFmCxmIyGGwmGjwEcs4IX4bMvhtHkhwUmMswVV0MVd+BwuDxOBvQTYC7BYKqSCWevA4HBy4Om+GUCF5e4PQauVGhljARkEMiCCGMBg9bPBLmQhNhGNgwZ5GORstZZWrNa0cuWa3E4bM1ubHhYN2bbM0ZZMYA=="/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kqHAOAgAQdBIoJtAMBEHfIn/q9Uc1IlXbFaNv+8ysDCkgQRP//A0UeRh4FAzgLZBkgMgkAgIADAXvCHkUzCQCAoAIB4cMeRTgIAP4DAAAAAAAR5ezAPx4IKYLmgAAAAAAKfhyH8DS3gbhhcMhkolkulUYh0Hh8lmsxmsvj8Fg0UlEomUqlkWCF9bN6yFiK5p7acHi8Xi8PbHDNRZgLsJDBBFKAhtNZFgIfAsLAQsFBwMBBkAQEDAQsjawqBmwhNhDRtjaMsbDItyMMTla0aYWi1w4xtFrVqxYMXOXMxYtMIApZEIT8Hpn4PTWjTorSMrVpHNKG617rX1hCUElKRULBTczQz9KAhs0YZgYWxh4ODg4mXsYCBgYEITYQ5cOWbdk5bLczdo1WtGjdwtcYcbZbkZY8eZmwZYW7VoAKWBCE/CWV+EsuUc/ASklnTngAhup+6n+MsJSijopDxM/M0dLIgIbLmCYOCv4WFgYWDkbmBQcWITYRlbN2OXHicLcrlywWtMuHCtwtcbdbmb5sjNzlxM3LXCAKUA2E/C3Z+FtnDgvbFXBlZQCG6qrqmZqmiJqKiYKZlZ2bhs4YdgWA4mFo6mBIICE2EMsrPFkbscS3GwbZFrTJjcLXGZo2W5cjZllcuMLFxlygClgPhPw3jfhvHrix7IShjlhhiwCG6Qjox5qWipaAgoOfj6Odm5mGzJg2BgcAw6Hh5O1hYKDiwCE2ENWbdqzbNMq1o4xZlrTE1arcONo3WtmubLla5sLbKyxAClAMhPxDUfiGVlnhGGrTaWCG6fLpv6SSnI6IgJGZpZ2HxxZYBA6LBYXR4LAoLIwhNhDXK2ZsczButxZW+Ja0zZWi3DjbZVrJnhyNWeHIyZtGgAp8HIbxRmeKQeTg4Gakqaopp6ShImVm6mdo5WNi4yCpJSimAIbqwOq9lpqEpoSGh5Obk5+TnZ2Ri4SAioyehqKEhoGGy1gmBgr2JgYNAoEgYGBgEDAoWvk0DYghNhDfMxbM2OZutyMsbda0ZZWC3E3xslrdw1wuXDNu5YYmAApSDoP+Lyb+Lw9U0vj3THhAhukm6M2YnoSURcTSztPWyICHyRc0Nm8HgMFhdDgaBychNhDTGwyYmzdstZOWOFa0yNsK3FjwsVuZlhxM8OLK1y5XAArrAXmE/DUl+GpuVr8DbwODm0wvJSEoqznFGVoR1Xx7t+bPwo5MmTNiwWWtizZs2qlpxnO5Sdcenfr4e3He6E4TrWtYJSlCGNvb4XpC2LJa1JscssIRth2b64sYg/4ADP4AHZZ7azjyL4RicRjEwzPHnnxe3e4jjw3rMrm4upQiJqoiLpLCYizMTERNStMpirqVc4Suc2vdzmbzWOV+NjsAg/izx4en3zcykmJi6tEolCQAIkiRF1ICJIkAAAAImE1cJRJMz4vv7ifDITYRkYtGrPK4wrWGRi2WtGTdktctsTJbiaNW7Zlia42TjMAK7QF8g/4YtP4Yte/ZXLv061fHFIxUze9yvhFcLrOeOd2iopO+fXn4PHKdVFZ59ePPwc89Tq4pWunbwvA8DwO0UpNR08HwF1tlcsRFRWVQcfCnowmD/fdfvu96c+k8OPgeD5HXGVUxXLVcKqbnnx3x3nLcXjNIIROJXMWlRicKlMGVxcpRJEb08XxPF1ed743mYjXbGvCPA1vwM1cgg/gDhifH65u5WlMShMJRYCJRMTEgBFwAIurgEwImJQmJQmJiYSiUSETMzvy/VS4AITYQzytMTPMxaLWTlziWtMWFgtctsWJa1bsGLjHkzZGjfCAKZRSF91d7r2zG2R4KKiCiWBTZbcxAhuuc672eiaaGnI6SioCCiYWdhaebpZ2GytgWBgK2VhYGBgIOBgYOFwDBwELTgCE2ENGeJm4zYW63M1xMFrTI5ZLcOJviWsGOPIzcM2ubC5wgCngfhfgHw+AfEllmioosmqsSy4G3F4O3CyzzSYTBYTBAhfYMewZMVLhJLIJKab8Pg8HgcDPHFFdRjpsFJgIgheYuFZJdPXGjgjijghIYI4o0cNOpRsKAITYRictmOXG4wrWWRgyWtMrjEtwt8TJbkaZG7lvicZWrlsAKpwFChPtbPthY0hsnohadMdY4S1sGC1MVpaMWi2Ct779O3PhnCFIp4ceHLWMq5sVaaNJnXIT8Am34BP4bHMnspKUY5b48d8+HHhnGcIxlBKOBaNIp1rjVrNKFKQtTJp0Vo2aWMITxZxZR4+etZxnCMYTlOVYIwjCcowAAhEACE08PgO8q8EAhNhDdw5YsWrnItx43DFa0wuWC1wzbN1rTIwxscLDDiYtswAqkATSF+KJz4oj4J7MLdfRDRBDIiRzww1ra7aZ8DXLHFNRdgshiMdiMFdQjwt9t9MKF+BJL4EwbGKiwmExl2CuqijntvweJw+NweLwc8M2AwWCxWIuskjhltrvwMt8uDqvgjnCE8MY6Y8OfPHCnGFZRRlOEUUJwQQhOkURFGMeL14wjpCE2EY82PE4xZGi3JhbYVrRwwYrcLNpjWtHDTHjyN2LTExZACo4BKoX4PMvg9Dulwl+GYSiy6iKSOuuvB4e/A313wwIpqJLJppsNg6J4AIX4HLvgc/uweKnulilgplhjjhmkmw1mIw2EqqgnjtrwNd9OJjydeJpAheOtfAzdcsccMKEhBBDAQwQwQkMMNOxhQ50hNhDRiyy42+RstaN8rFa0btnK3CwZZluHC5bNcLRzlZN2wApbEIbwhjeEN+WmJ6ujoqCRc7LzcbHghPwUbfgo5hXLinG0dWWF41CG01kuAk62HgYOBg5G5g4CBowhNhGbM1bY2uXMtcZXLZa0yN8S1xixY1uFm3ZMGOZuyZsmQAqsATqF+ATL4BM4o65ZI4Y4IYIKKrLqqppII658LfhcXg8HbSkow2GyjRXYTATSS1z012zYOZQAhfghs+CG3FYvGYOBFHBDTPfXbHCmswWKwWEw2EsqmijptwuDwuJw6mVJBNBGphwMVMVIhPOXiOMvAOGsYzgjCIjBGAhGAigijBGBCMpwq0+A5o8MITYQzaZmjhywbrXDjGzWtMbFgtw43DRawc5crBzkYYXDdwAKigEohPxyffjkZhnZcF6TlOc61jbFizZrUlPDjz563jK+zLPQhvAsR4F7ZqauJSqjo6Ag4WLl4uPl4+ZjYlBx0RKTkdJQ0dDwEXIw8rIzMWCF4kzMEWLyM8qFCEKGCOAQQAjhr1scEOZAITYRhY5sjdzhyLcjlniWtMuNwtcsmjVa5ZuGWZzicZWDhyAKfCKE/Ht9+PZ2zNek63x7devPW8MGbVu4GLVkYMdMdcsQhPwQhfghDthnetawwqQwYsmbNkxWlVjx34d9uPbpheZOE4WpplhjQwwQwQwQQQxQoIYYZ8jk0MEoITYQycZm+NllcrW+Fy5WtGGNutxZGuVblcMGeNzkc42ORiAKWhCE/INx+QaPFXdXRGFL4Mc8MYX4G/vgbzw0lkcksteBhxM+FpCGyxguAgK+RhYWDhY+3g4CBmQhNhDhvjb4mLNwtcOG2Fa0a5sa3DlysFrNm4xMsuZxkc5HIApaDobyI1eRMuZhY+WipyYkqCQkowCF+B4T4HWbMBDgKY68HgcLicKAh8KUWBwScweCwOEz+EoHMyE2EY8OFk0yNmC3G5bNVrTHmcrcWNmwW5WmPFmcsGbNm0ZgCowBJ4X45hPjllgnsrU0yzzwwWUYTAXVRKcDj8Ph8DfLDVNhGIokoIbn5ufltJqojpKCh4mblambm7eLj4eGjpienJiWhoGFj4uVk42fjZGDgYXk7gGBqZ5UcEaGCOEhgQQIEAhR07GOCXIgITYRlZ5cubM3ZrcbhkxWtGbFstxYXDJa1YZMjRi5bZmmTCAKTwyE/HtB+PXnDHPivntdcIX2IXsE7YK0GJw2Hwdoh8kXWAQOiwmCzmKwKC0EITYQwbYXDdmwZrcjlriWtGGZgtxZcjNazcNsrdi2auW7ByAKRQiD/j5C/j5TuuVV4ACE+lk+mLyYGTLih8IUuDz2eweAwEAhNhDVlmyNsjbCtZtHLFa0xNMK3E3y41rLK3xtHGRnhYt2gApwH4T8gAH4/7a0vDKG7FiwQNOnXjis418kaIX1j3q3b2FhlltMjPOkmwGIxGCsmilwsOHvwuHAhedOJWFzcsMZCQwIIYIIYEMNuvlgnxohNhDTC2zN8eTKtZZWbNa0ZN2a1zlatFrZi3zY3OJxmcuHIArDAV2E/EDh+IIuOKuzJStJzxr44RlGkLTkra9ErLYMGjJyNnC2bMmakIwhHHl07+LxeDx8+NWEkYbdGkwQlghCd74ZpT1StCiD/Tjfpw7xzxi0Sl3c97573McMa1wxiGLpMJirxMFzK0FRJV4FB4W+XDhjhjGY4x4seHnrzIP5G914PXw9zcTMlxMxMSQATARMSJiSJiYBMAARMJgtny/Zm4ohNhDZyzbtMuRutYuMjda0YuXC1zkyNluXDmbN8rhplZscwArRAW6E/Dvl+HgMzGXIMaEJQIxrWtUoWzZ8wN+C9Kl8Ovbx+Drw44wzYtFrYsWTBkzYsVMTTo06N+7XqBa9SFKWwQlVlw48dr7HEwaAg/0d36PO4wXQ53HPfXe8xdcOGuGMeB4viA7cYuCJhBAqYiy4zJMsZxnW+HEHTr5W61WIIuFyd68nwPB2g/jDyYn1+tzZMlokTCJmAAIlEokmAmIuBMEwAATAiSJRMSufL91eMCE2EZMjlyyY4nK3KwbtVrRuwzLcLFu0WtWOLK1xMsmNo2xACscC1QGE/CEt+EJcw4AC9ryWnScKznW8oyshCl7bcF5TjGtcufLpx4cMZQwLSpWy1LZMGa2DNlyZ4RnCdsmfMAZcjLkM8qwiSya9WPFttGMJMWfMz5t+CaRk27NdIznQhKKM5zhGSFoYtOjbaMZRhDFp0YcGPE06MuRjxAwwpCEoYIQhNVnyY+IwAIP9Tp+p1PB8AA8PwvL1z55znOJxjGIxWmuXftdUQreIREXhxra4SqJSkuqUlN1YBdKs1nFwTYFTExdWITUpAqwLqUXCRWcGCVt658uvRz5TDOAeZnGqqFzN3c8c8fBz4ICCz8LY+W93d7d20WksrKASiUSpSblJUqUBLYAAFgmwAAAASooSrJQsTcoFzYAlsFhKAQFbv4F/Bs888CE2ENsOVwwxN8y1w1YuVrRk4xrXDlrlWtWjVo2bYWDbLixgCsoBXYT71b71elb3zZ8xSurHOePHOqS1sFJVwYTTo4OTCw58+3j6duG8ZW3ZtWrJk1YqSza9WnRlyM+YJ2lSsLwnJaOjFh4og/09H6enwPB8DvOtnft5+rzPGZi8YrHDXLv2MZpKmFQjMW3VplMXV1x4ceDeg8BrWuGoxE648fB8XuCD8L0Kx4uZzOczNriyYJgRIAImJiYSiZhMEESi0SCLiaFuPwjdz5ohNhDXNjctGLhktbMWDVa0asWC1zmZZFrVw4cMGDBiwyZnAAp3HobxQ4eKHOFhpGKmYKFgIKOjJqYnoiGha2bp5eXk4ONmo6GAhPg3vg9aZtGqmBKd8M8M0KbsEcFa58/JvnCF30aDD4umOGOFDDBCghrghJ9XDUgAITYQ3bOWORm2bLWLVvlWtM2Zqtw48rBa3bsGWVozZNsmXIAKVQ6G8T/niflS0ZTS0tKQ01ER0cCE+GK+G9w0nmji0VlhrpCGy5g2AXcPCwcbgODg4GRAITYQ5yssTBhlaLWbJg4WtM2VgtwsszhbjyOW+Nk4YMW7BkAKhwEnhfhdy+F4eCqvAQwGCquxl2AiT4PF4/F5NPBLFJJZJBgJ4qYgh+CU4KlCIjGojECAwGDwOAwMgkKhkOhlRv0EhUCghWrfDYLHYnI4uITwpWGHh3vWc0URGEYGWCEUWRPwTGMAITYRmasXGNo5YLWuPE4WtGbFwtxM2LZayZtWDHI3Zs82LKAKTAqH8L5nhfNneDo1O7xGIpGAg/xTH4pnjvtw43cgh8PUmIp3T4DCYBAgITYRjbsGLjE3yrWLnCzWtGORitcM2LRa3YscOPK4yY8uRsAKnQE0g/4IiP4Ib+MeLy8HU4Yq3O8orWsaxd7zl4NYhULZZrlvpfDmhuLo4yWKnICsgpqCjIKAg4eHiYmLj5GRn52hkYlESFBSVE1QSkhCQ0TAxsPGw8HCx0fDxsbGgITxRwYX16cNZpoowEUYRjCMCEIEIoowThfi9WFYWCE2ENGTHLjZMca3G1yNlrTLizLXDlm3WucTlu5xZG7XM5bACpIBLoT6jr6iOl22GWiUsUoRwzvLg4oWlaxhrhveLBSmKOLfPPOG457j24yCnoiYmJaQjIRBxMjIyszH1sjPyMnCQkhKUFdNUElGQkFBw6LiJFBwoITxVwYtunHeNYRjCJEjEjKMlIpThFGM8/gOsK8UITYQ0yMWWZy0xrWDFuyWtMblytxZmzVbjxN8bbM3YtcOHMAKdRyG8bZXjcDk4uHmIyimqaOkIKHi5WZl5GPgYGIiqCampoCE+Ig+Idtorwrwx3y58+PHWMKWxZslsU4ZQIXhDBww4fJp4UcCEhghghhj1scMOLAhNhDHG3aOM2ZmtYMGDha0YOGC3Exy5lrhixYtGzRg4ZY3AApaEYX45aPjmdnwEWMwmEusmnkx8eFAhfDteHBYCCxBLLLgbcHfj6SGzRhuAh7mHQcDBwMTdkHGgCE2EM22RtlxMGy3Fla4VrTGyyLcWNo2W482XKycZsTdu0YACloRhPx2sfjtZw5dU8UoUnDPPPbChuCi4KOsg5SKkIiIQaZhZ+RnQIbMmEy/hYODg4GHkbWAQMOAITYRmbN8rRo2arceZtlWtMbjCtct8uVa3bZsrPE5Z4mGTKAKVA6G8dGHjpRkIyWkqSShpaRhZ2LAg/xM34n3pqa0cLrjoIbJFzBwFnGw8LG3cBAwMaAhNhGNk4y5srZgtbs2WZa0x5Gy3CywtVuLK0xMHDPHhZZmgApwH4T8ern49i8FcVdlMWK1qQRvO88uTHBk08DHkmCE+LM+LPtPFPFCkJzyzwzvJaWqEo24+rjz2oTyN2Yy6eus5powjCMIRgTnweejCwAhNhDHI4xNMjhqtxtGLNa0cuWq1zhZuFuNphxOGTNzjy5GYApVDoT8fl34/K55p2pSVcOnPcCG4Yrhp5qykJCEhkTIz8rIgIbJl/AxNjGw8DF2cHBQEYAhNhDNgwysGDVktaMMbJa0cOMS1wwYZlrbG5wtG2RqxyucQA=="/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xIHAOAgAQdBK4KmAYBEHfIn/q9Uc1IlXbFaNv+8ysDCkgQRP//A0UeRh4FAzgLZBkgMgkAgIADAXvCHkUzCQCAoAIB4cMeRTgIAP4DAAAAAAAR5ezAPx4PUIKAPF6AAAAAAAABzoAACm4dg/4P9v4QB+107TEVwrHDVGc898+3fE0AhfgxE+DDunBYNHPOwc9+HrthjoqqxGImwFclcwCG0tkWAkbODQKDgocAIOLtZOChbsAhNhDdjkwt8mVktZsHLBa0ZZsK1y4yZFrlqwcZMOXGxaOWwAppF4T8Jv34TjaV1Z90clLTTwwx4seCOKyG8BjngNriIychKqMlI6IhIaHiYeVgaWNnZGZAheGMXDFjcHXLDGhjRwz5PIwIJCE2EMcTJw5yM8a1hhcMlrTHkYLXOXKwWuHDZo3a5XOZxlagCoEBIYbwtzeFudSw0/BQsJGS0xRTktEQEPKztPLzcjAwERJR09HQkACE/APl+AfNPjSyQwK114a3hDBTFSCc9ceDj0xygIXkTawxaWuWNHFLBDBCgjkjilklT06uOCHGgCE2EYWzjNhcZMS3CxatFrTHkbrXDHKxWscTnDhYMcjlowYACoYBKYT8MBn4YFbYtGPMhGeG860lgpmpSE8OfXl15cta4GaOyWiwhffRe+zujyUGIowkE0tNteHxOHwNtaajBYjGWXRSUx24dj5756yE8qeB4Q6uedYxTiEUIwjAgRgjGuvuzhXSITYQ5y5WrFjiYLcjFuzWtMOJmtxNWrZa4aZmbdu2bMMWJyAKYBOE/CQF+EgvFTdPZSmAwx034OEAhvECx4ghZCKno6ckpCMhIGHT8jN0IIbLWBYGDs4mFg4GBg4ODl7ODIEhNhGRrlxuGTdotyN3DZa0ctGC1y0wsVuVk3YMMzRliw5cgAqpATiE/CsZ+FY0y8KcIwneM4SwUwWpNPDDHOUE5IYpZMBLLjy58NaQ0OBDQIbxPzeJ/eOSktCR0JCQETEysrRztTNxMHESlJQVU9JQkFCx8fLyMvJycTEQEtHTEtJRUHAx8XRxsvFyoITy14HrLu5ZzThGJGCKCAIRRhEjCMIyiQTVw9PfCfRAITYQ5ZsczXLlzLcTBm5WtMORotwtnDda0atcjRixxYsjHIAKcByF+G2D4bYWPowsCKjAYTCUTQ234PA4GSPIT4zAWIX4lKviUrYSSKZNKtjIpJoJJ5cfHoacLOCF5c4LgbGWGOFChhghghghhlyOXhKgITYRkzZWuFrmZrcjZs4WtM2FktcZGjJbmY5nOFwxyZMLNsAKjAEphPw5SfhyTra+KmCCdceW8ZW4FM1KTvl4OvHrwzQxQ4FLRiCG8RbniMfjqaarI6YhopFyMnNz8/QysigZSYmqqakoqMiYuXnZm1i5uDg4YITyl3Zy4vPrOKJGJGEYIQgCMZsfJ5NUMAAhNhDNwycM2LBqtYM2GZa0Y4Wi1w2as1rRq2zMWuTIyyZWYAreAVWH6LTor4LI4BK4nIYzEYbBodHp9RJ9Rp1GohB5LKZ/SaPO5TGYXAoxLpxOqdOJpEIJFZPN7DQafM5HBYVIKRVqZUqJJIhC5fQ6vX6rN4zAotMqRRLNMo9CITH5rMaHIZvAbUCD/hyk/hyx5eL4XHo1VSzxdZL4RisMQqb5y8FMRitT2qIle953clY1wii55x5eE1jHSvE7x4KGy9g2BgrWLhUDAwMCgwCDQSAQEGAAAAAAAAhYeZnZPQ4hNhGRuxY5WGHGty48bJa0ZMWy1wwaZFrRhlc5GzDM2xY24ApZEIT8Y9X4x4deOOfFHRizcCVLgIX39nv2ZoMJTYjlw8eJvxdYhsoX8BA0M/DwMLCztXAwMDFgITYQxat2zjC4cLW7JniWtMuLItxM2jBa4zZXOVlmxOHDFwAKUA2F+Mir4yR5qbI5sFPjoLCE+6O+6xzQ1Shi24suGoCGz9i+Ag72Lh7WVQcFGCE2EYm2XE1bMWy1oyzYlrRu4yLXGZuzW43GZw0x5s2HJlcgCnUbhvGpN41QZWNk4aAkpakpqKaikXM0tPRzMjGQstSRgIX3mXvH6sJVhooJ8Hh8bi8Xi8DCqswVGKjqhtCGzxicvYeFQZAwEHBQaBgIOBibuDKMITYQ5ZNsrdrlyrWrJq4WtGDLItc4XLda3YMsTNsyZZWuLMAKfCCG8hFHkIpo4mngJOKiJ6erp6iioaNkZufn5uHh4aGopCmkJyMAhfeMe8ZvyEWOmsgU134m/A422+WSKi7CVY6eqdGAhPNnh3G5eO8ZpokIxQiTjPi8+U4UITYQ2xY8rHCzxLWDdzkWtGrhytxMMLda2xNXLJw4cOGWRuAKbx6F+Rjj5GTZ8DFLZNhMFgLKIJZ78Dg75YYrqstVjKKghPvIvvEZQ1QwI1rly49uPLW5gtmYoWnQheZuF4o9XPHDGIRCIUsONysKCAAhNhDZvlas8LdmtxssrVa0b4Wq3E1xZVuVq2YM2GHLmc5WgAp5H4bySgeSV+BkZCJlo6cmJqQioSLjZmVn5uXkYmAhJiGno6SggIT7wj7wHBPNCyMcd8OfHpw1jClsGTFovgw0qIXmLhOCHVzwyoSEIYEMEMMuHzsKGsAhNhDBu4ZsGmPCtw5WTZa0atca3C3yYVrfGxwsXLnFlcs8QApWD4T8Ytn4xbWWGHFTBmjqRziF+Bb74Fv2IxCiCWPC24HA4UCGztimCg7uHg4WBi7+BQNKITYQ2aYseFozzLcjlpkWtGGPEtcYcWNbmZ5cbJo4ZNGmFkAKSguD/jG8/jHN1o8CtdKAhfgTG+BPPGWMhGjjrIfEVVgKdyWXwOBoSCE2EMcrhw3cMW63LjYslrRhixLcOXGyWtmmNuyaYcmVy3agClUOhPxoYfjRD0NmHBHHLLSGYIX4EHPgQDwE2GkokvmxN+HwYIbP2LYCDv4GJh6GnhUDFiE2EMmrFm2yNXC1k1x5VrTE4cLXDnGyWucuZkxa4XDhszygCn8fhvISJ5CW4+Jk4SPjIianKSemoKCjZmjqaOfiYOUkq6qpJiWAhfgRi+BHWKyHIQ4RRLLffbibcXbXDBRZgrMdRgIpAIXh7IosrbTPBOjQoYEcEMEMMsuplgjxICE2EYXGbIzxsMK1gzyN1rRrkbrcOJllWtsmJs0bOGeTK1zACnQbhfkcU+Ry/Ex2zQYTDZDEYCqCO3C4e3Cq8NDVhLiF+A2b4DZ7MExUk0cuBwODwOFwd9cCyLETYZYAheStvDBo74ZYY4IYYYIY4I0sennijxohNhDlm4wsmbnItzMMmNa0cscK1zlysVrPJmZ5MrPG0bMcIApYD4T8lk35LJ9mfBnlWdssIysAhvAUF4Cg46coIiUgIWGnZWXk5MCGzJhUuYeFg4etn0DAyQAhNhGHCwwtMLButZsGeNa0b43K1w5YZFrTIyw5GLRvjaZcQApUDYT8Y6n4x1c8ceKNtGLNDECF+CnL4Kc8JgJ8FDTBg68PSIbL2DYWCrZuBpamBgIORCE2EM27dlmbZGy1g4YYlrRo2ZrXOVy4WuMuZgyx5GWZq5wgCkwKhfjJo+MpOeCbAYDEYLAAhPwSOfgknyWzI1vjh8QVOBwOj0GAwOBw0CE2EOXGNhlcOMy3K0wuFrTG1wrXDXI0WsGmRmyxtMbZs0xACp4BN4X41LPjU9XYvDWxRwwzR4CXEVWVTUQx4G3D4nB4fCyzwUYDCYTIYrGXVRSz4XC4fDqYcBNjgIT8En34JPUcmLLirGc8MOLOs1MmLdq1YrSgw3red54Z4aznVW1pORjoiITy14NjLt3nOaaKMIgIIyihOlQAF58HqxN4ITYQyas2rNhhZrWeXLjWtMLhitw42zdbictMrRriy5seLGAKfR2H8gynkHLiMFgsWhUgkkijEWgMBi8blcljsTQGMRibR6RRCHCF+COj4I+asRNkIqo6cDgcPgcDgcDPBDVRgLMZJNDAheQNfDFlcbLHCjghIYIRHHPn74Ic2CE2ENXDbFjYuXK1u4Ys1rTIxwrXLDFkWtmOVxjwtXLFmzZAClQNhPyM3fkZjrTbuQxZZQyAhfghY+CEWDBQYSiCrB04PBiHx5a4BAaDBYXBZnF4FBZyITYQ1aN2rPLkzLWbjEwWtMjBmtws2jRbmbMcOPG5YYWGVmAKeh6G8mSXkyzg46HjkNDR0tGRkFARMfQ0tHJxcPASUZUSkhCAhfggQ+B/+G6TBSUFd9+FxeHxODrlskxWEyGIxFVAheYOEYIdfDKjQoUEcEcEJHDLo60ORCE2EZcjRwxZsGa1uwatVrRoxaLcTFu2WuMeRqxZMXGVhjwgCk8Mg/4yJv4yPYvo4eBHJoCF+D6z4Pi7pLIp4MHg8PhQh8iXWAQOew2HzuCkvCE2ENsLFpka4ca1phzM1rTK1zLcTVo5Wt2GZvmaYXLFuxxgCksKhvGSF4ydUNHTExKSEgCE/B0h+DqvRbNKM61Ah8WWNAaXPYDBYDHQITYRiysWbVq1xLcTdm5WtMuLGtwuXOJa5y5W2NhmcYmObMAKggEnhvGqF41VZCBjpiMhoSFh5OXm4+HgI6QoJyWjIGFoZ2vmZmFgpicupqilqACD/g5q/g535d8cMTEVE4RFM4MMNTWZ35dePPfIhefuLTZyxxggIYo4EIIBHDgdLTBHoyE2EZWLDK0aYXC1s4b5FrRgzbLXGFo3W5GTLM2a5GTRwzZgCnUchvIWF5C2ZOPkYyEkJqeoJSOgYmTn6OZlYWDlIywoJySAhPwbyfg3r2ZJapSrfTj258+eN6QyS1VzIobPmKS9h4VBwKBgSBgIGAgULB2MjArUITYRhbOMeNsyarWLVi0WtGTnGtwt8LFbjZsWLNs2Ys2TXKAKVQ6D/kfi/kfHYzGczuo8LsCF+DZ74Nj2Ekwk0FWFvwuFw4CGztieAgb+HhYOZr4WAhYsITYRhaOXDLDixrcbVi3WtGjfMtc5XLVblas2+HNkYuMuZuAKUg2E/Ji5+TG+OjBgpjwa53qAhPwZ8fgypYoSnha9enSAh8mXdAaPBYLDZ/BYDAZSITYQ1y42uFs4arXDFmyWtGjjKtcMmrZbjyZcTVzhaYmjHEAKVw+E/GYN+MwfTKmnJG2KXEtimIX4VpvhWnoiwkOAhkYWvC24cIbJl7AK+NiYGJh8BwsFA04hNhDfE2YZsrjItasMjla0Zs2C1wyzOFuZvhZuGTDExxtW4ApLCoX4z5vjQLlSXXYrDYSE/Cgl+FCvdTJknhx4QIfGVjQeg0GGwOAy0CE2EN22ZxkaYsq3K4wslrTK1arcLZxmW5W7Vu5bN8jRnmYACl8ThPxuhfjdD3yxyU0Yt2DNDRpjlqCF+FAT4UBcJdFhEkc9uFnw8N8d8QCGy9gmBV8rCwMDBwKFib2DKMAhNhGVtlcY8uFityNsTFa0a4nK3DkbNVrbI2yMcLZrjcZHIApXDoX45BPjkbpwMlcVlGOwWCoqhvCi94UOZiBoIiCTsDOyszKghtMZFgIfAMLCw9HSwsBAgCE2ENG7dxmxNMy3C2YMFrRrkYrcLdm5Wt2+XE3auHDPNjZgCmEShfkJO+Qi1TBjYsTDTFNNjMFjsBhghvCbZ4Tm5KKpoimhpKGgYWfh5+ZmZcCF4ItigxeDppjhnlxefhglnCE2EMmuZiyw4m61vjw5FrRricrcTHI5W5WjJwxZsmzjG4YACoABIYbyOkeR0mCm4afhIOIhpqYnJqIhEbLy9TPzMShIysnqKWloQIX4T1vhPXwUeCiwEUiO3B4G/C4e/AxpKMBhMJRiKYJ464XkrbmnpjjjhhhIYISCEgjhlx+XghTAITYQ2zNMTlu4xrWzhg0WtGjfItwtWeJa3atMLLNiZMWWVgAKdB2F+TCj5MR5a5JaqMJgsVgLJJZcTicfjcHLTVDhrsFQhfhM8+E0PAUYiLBIJacDhcHh8Lgb6ZIMBNlKsFVgIoXlTgGGDT2wyoyEIUEqfL40XCE2EN2bLE5cZG63Nmas1rTFkzLXDJmyW5cOVg0Y43OVw5ZgClsQhfjOI+M5uSm7A4RgprMRPNGAhfhr++GwnCTZCPBQwS214e/B4MCGyBYoCrkYWDhYeHt4+Cg6kCE2EYcrFu5ZtnK1tmauFrTM4YLXDJszW4sjFgyct82HK2xACm8ehPxs9fjZ7wZ2PAxYtWK0IacO/frwzYp8JgvYhPw1LfhqXzR0XzVlhjXHKdrYKWnCuHhx4efXEITyh30OjvrOacIiEYRhONeTy6wiITYQ3Y43LLDmZrcTZi4WtMLJitxYcLla2xsGeXIxbZcrHKAKTgyE/Gyx+NjPZHNelsq+IIP+Gm7+Go3hvVTV43CHxZXYDAp7C4fQYPAoLHwhNhDhi1zYmzBitYY8uRa0YMMi3E3yM1rFuyYuXLlixcuMgApcD4X5B8PkHxjxceHojowVWOsxEwCG8MUHhihkpKkgZiAhoeRiZ2TmwIbHlbAQFPKxMLCxNvIwEHUgITYRkbNczHE5zLWjhllWtG+NytxY3DBa3ctMLXIzzMWmPKAKdh2G8jjnkdNjY+IgZKSnJ6eko5ExdDQ0szHwackKqkoJIIT8MqH4ZN9FdSyufDr25eDnvWFMGbFwK4JwxoXnDh2CPYyxwpYEMEcUIhjlzOLijgwwITYQzatcOVq3crWTRvjWtHDhktwtmLBayyZXGJplZs2DdyAKVQ+D/kwq/kwn8PfdmsZ5XCiF+F6j4Xe5LpMNJNJgZsDgcDWAhsxYNQFfOwcLDztbBoGEITYQzYsMjJplxLWDPHiWtMWTCtxYWTZayb5WLjE0csMbduAKYBOE/Gft+M/fbTFnzZcCWLBwsWCkroX4hBviEHjiwUeAgugkltiy9eLrwYCF4qz8ODvrljlhhnlzeNgjYYAhNhDbFmYssTdwtYsG2Za0xMGC3FkZ5FuVy3asmjTIzYNWIApMC4X404vjUVohuwWAw2CumIT8Pon4fRbQpm0xwzwgh8aWVBaHMZCgaLAhNhGRtkwsszlgtYN8uRa0at8i3CzZ5lrBtiauG2Fo1Y5mYAp9HYfxw7eOJ+FxWAQmJQiQRqURSMQqDwmQxuUymOw2CxKHSiVTCVCF+Hur4e0cRZiJsNHBbg8Xh8bg78Ohoqqow1MFsNaF5S36HU0yxoYUMEMEcCGCOPF5mEoAITYQ0ZNMbBg1Zrc2Fi2WtMuPMtws3LFaybOHOVs0ys2TTMAKVQ6E/IGF+QNGrbqlk0UyUpWG8PfXh71lJyGmoaGiJOLnZGbAhslXMDAWsbCw8bfwaDhQITYQ0xOcjZjhyrW+Vk2WtHDBwtwt2WRbjcZmWZnlzN2zVoAKWQ6F+RqD5GmZcLFbJVdjLMJgKobw9oeHsOchpiCiIKTg6ORnZMCGzBg2BgMAwsPCyN3BwELAgCE2EOcTNkyYs2i1hkx4lrTJhaLXGNm0WsWjHCyaM2uVy3agCnQbhvJYd5LTYOLjoiimqSakopFyM/T2c7IxMBF0k5WTAIX4eHPh3zwkViCe2vC4nC4u2mGOSq7HRYKKyACF5E1scGlwscZCQwQoIYY5dTXBHgQhNhDfHmcOMbZstb4sjBa0wtmC3DhZsFrjEzas3LfNmY5mwApYD4X40RPjRFhvivkmuy1GQmunhvE454nB46CloeGg42Bo5OZkZ0CGytgVBXcTEwcXTz6DgpQhNhDVw0zYWDZotb5cTNa0bM3K1zmxuVrFvmxM2WZlmbssQApJCYX41fvjW5mqowWGw2GAg/4lWP4lV+XKcuOwh8OU+EymsweCpMAhNhDTM5y5WrPGtbNGbJa0c4cq1zkZNFubHiy5WWHKxcucoAp6HoX44jvjijwVmGkwlkkMt+Jx+LxttMElmEuwEV1MV4CG8StHiVjhYaDh4NBwUVFSk5NTEhDREDIycrM1MXRydLEgheStvHBr544YUMCGCCEQo58PnxQAITYRlaY8mTHlyrWmZnhWtGmLItcMmuZazcZHDdq5atMrVkAKTwyF+OKj44qWWYLATXRSAIP+J/j+J/lw3EeDnrnYh8SVGCwKhwuMzeAQWAQIITYQ3ysnONvjYrWuXE3WtMWVotwt3OJaza4sLRxjxY2jdwAKUgyF+QRz5BM75K5pJMdZiMEAhvExR4l2YKOhIOClZOdj6MCHxdW4BB6LCYXQyCwQITYQ5YNXDdyzZrWDXM5WtGTbEtcY8zlayxYWDPIywtsjhuAKWRCE/Itl+Ra/PLPaqUcWPUyUhfiTE+JI2XAQ4CKKJBg5cbfjQIbJVvBwV7CwsHBwsLexcBCx4CE2EOG7hlicuWi1s0btFrRvjYLXDFqyW5MzhvicsWzXC3xgClQOhPyWTfksn0xxyja19E4VhfiRi+JC2rDRYKKebAz4mnAgh8NUWBwKfwuCwWF0OBoCITYQzYsWmVoxYLW2LNiWtMeRmtcNsLVayZZcTBtia5cWJwAKwgFXhPwMPfgYtnK+zbsx4gYcEYbI4rQhgjAlC88ddOG9YwxZcjZt1a8mUM2fNn0aWmeO+GsYRkwSpitizRyVphgAhPwYafgxJnm18Lfuy5AYserXqxoSlDBKWKMqyuvec6xw0qrS9pyCMCU9C0pSlKqOGN64b1jnwY5IgIP469WOvg8+N3MyJmpmIkCYmJIkRIRcRMwEwBCYlEhN36fpymwhNhGRjmxYsWNwtyNMTZa0yZWK1xkys1rBzhZtmrJjlbOGwAp3JoT8DBH4GG64MvC37ghHZOWKEJVrly4898JLM3SxQIT8GBH4MD2DTkhEMmXZemK2bJiwUQvfPl058OfHhnOF4izsWFtrnlRwkIQgghCGOnYyxS58ITYQwxZmbRyxaLXGFyxWtGbRktcYWmFa2YMWbllhc5c2LGAKwQFahPn9voA7tuTTmngpoYqUhilLNiwWxSQjCdkYzvjz48t6wiVXw4cca2lbFiyYISmSYLUxSjHDfHhqpXJjzZ46QIP+B7j+B71We3Hlms25c0pmZExCkREVip0RV8J4a4YqGXHjnNzN7i5u8xMTDExNrreOOrCD+LvNrfh8+Obm0hMFxNWiYTCYmrpMSRIgTExJExMExJEhFzfP4JzF9SE2EZcLfIxZYmK3MyxZlrRxmYLcWXGxW4WeNo1yOXOZswzACpUBNIX0EXoO6YKcJBgM1hMNirqKJqMNgsBFJXgcTocvlcXfHDNVJNJJTDHHDLFBJLFbPeCD/hIe/hIdcOfDNruS18+PPnncYrlwxrFXUXEVNMMZ5cdWAITyB153vx61jWCMYTgRlOESEUJyIyiAnOvgWE28ITYQ1c5WLhyzarWDNvlWtHLZutctsrdaxxtWbJixatHLbEAKnQE8hPo9vpCdBq3YOFmxUpOePLjnWUoUnXDWd5ZpZMFI1x4dOG8aQtCmGenaVvgloIT8N5X4bx5k74899OO+W+GNZ1yzhgZsGbRilC0ZQhK1JIRhCMJQtSRxNcMeYITz14vX7caxiThEjCMEJwQjCIBCIAjBGM6+BYxcsCE2EMmrLKwbtGK3I3zNFrRyxYLcThoxWtWWNxmcs8jFs0ZACqkBSoP+BvD+BvHr078Xe+t9a4xnG5lGIxw4VRlxQxiuGKEykmc3mbnDGNcHCuWIqoT8H334Pv9OiEMksUs0sGDFg1ZqUtC0ITtgtBO965cN8c74WOVa3jXLO94oowjNWFZyzy4LLrCD+HOsPR5zkmUzFiYASJqUJRMTMRMJVMxITCZvj8G3LiAhNhDHC5zNGzLGtYOcuNa0yMG61yxb41rjNlysGeNu5btsgArNAUSE/IpB+RSctHNO1UZzIwEsMsuTLLHkz4J4bNHH4mvgXzRxSoinOEsEsFKzx497jyrihumY6feOiI6AlIKUlJ6gqJySkIaJkZuhm5uXsYurjZ+GlZCGjp6SpJeyUEBHQkJAwMTGxsjL0M/RysbCQ0pQUkpWQMFKxoCF4y08MWplhhQwwQoYIUMaGWWfE5GqSzAVYTGZKOWWmmeOGGVCjEIhghQwz62mKXHgITYQxbZnLjNkYLcWTLkWtGObItcs2jZa1cMW+JoybZmGRmAKqQEyh/Iwp5GF5DFZPJ5HL5fKZzK5bI4zDYNDqFSLNZLxarZXKdPphJI9FoRB4fKZzR6TUafT6jRZ/K5nG4bAAIT8Dnn4HUa4KxwQwQxU0YtGbZTFLBhnrx6dePfly58uW9a3vVCMKYNGDVgAhO5KEeDpvGMIoIJTpGKsJwiiFaTgkSjPD2aowCE2ENG+HM5aMGa1jiaM1rRm2wrcLFu3WsGzPHlYNsblhmbgCp8BLIfyPHeSCOdyebzGYymVymGw+ORKmUC9WbAF4ulep1AlkujUOgsFj87odTsNpvNxu85qsrjsAIX4LyPgvljosuqoxFGOkxE2Eimltw+Lx+PyONx+HvwMc8MMklFFzAVTVUCE8Uc2Ee7WEcCSVaXVmihGMCKMowgix91WECE2ENWTXG4bYcS3K4xN1rRu2cLcObE3W4crDK0aMczNpizACp4BKYfyLheRi+z3uq0eWxOBSieWSuWyyWqsVihUShTiXRCCR+W1Wy4DwXgu71eXyWDRyVUCkIbw4eeHFeOjoagiJyEloyOjIyCi5GXo6WnqaOjl5WHgIiGipiQnpaGmIaMjogCE8Zc2Me7OVUYRhWNJwRhGJGASijweim4AITYRiZt8zVi2cLcbho0WtGTBktxZnGZa5YOG7Zu1ZuGLDKAKkQEkh/IwZ5GgaXW63SaHG4HJphWLNfL1dLRWKdQJhGIRC5HMZ3V6/dbjearV5rHwh/Ebp4jqY5GopMo1IohDIREoFAIbDYjH5HNZXLZjK5HHYahEIj0QlUii0UCE8WcWMO7O8IkUYTARjBEvz9M4ayE2EY2zJriZZci3G5YsFrTEyyrXOHG4WtmrJnjbuWLVi2wgCnMbhvAsV4FvYyGqIKqkpqIgomXmZ+bm4+DgISYiEZAxIIT8Jcn4S56RpXJHJbNkxWlGePLfbDis64CF4cx8cWVwcscMcEaGCGCFHHkcrBHBECE2ENmjdvkbYmC1zkYtFrRy0YLXLRm4Ws27BviZN3DNm1ygCmkchPwJ9fgT716m5gjGN74cOPDhvWDNTNkzYIT8JkX4TI72UxYsmLJihGEZzrGt5Z8OeeWF5E3Jp55YY4CGKOARp8nj4UFwITYRhYtHLZnjcrcLdhmWtMmbCtcM2mZazZ4mzXCwbsW7JwAKaxeG8ERXgiBiY6PjY9MxsrMxcfBwkZMVU1PS0sCF+FQz4VG7KaMRPiJcEogklljw8WFwMlaFz2AigwtdMcscMsKOGGvWxxS4kCE2EZWTlq2ZZXC3DiYYVrRszwrXGNu0WtWTNk2cNGDhiyyACnodhue4582Sg4KmiaCKspiopKSghIaPkZOfl5+Ri5WJhYmF+DNL4M4bMHgoocRBhKsVgsZddJQltweBwNODwtuDhchhoIMPTDLDLDHDDDBCQRxQy7GCOC8hNhDNxkzOHDFitxtsOJa0atWC3E2xNVrXKxwuGmPI0aZcYAprFofoMuhNj0mlE2lE2jkkhEGgkJhchisxj8pk8nCF+Ef74SE4qKsVdjrsFJDLbXiZ8DXLHGCGx1ZwsBawcCgYFAoGAg4m7QKJITYQyYt2eVrkYrWTJozWtHDJktcuc2Ra4bMMzJzkYuGGbMAKaxWH6Ijom45Ko5QI9Qo1NI5BIBG5DO5jQZ3M5CCH8QK3iBri8XkMPk8bk8ZisFgkKikal0qlEYiQhd9bEydaeOGGGVHhczHCiCE2EN3GTK4ZN2q3C3xY1rRi2arcLhqzWt8bfJhYt8mZnicACnQZh/AqZ4FZYNAIXDJDC5LK5jM5fH4bBIdIJRKJZGopBIEAhvC4V4XC4SCTUJUR1lPVFBLQ0FBycvOyc7LzM2CE8JY4Z8t61jGaZOE46ezGsJghNhDlk5c5GuHGtZNXLVa0x5mK3DjcsFrJthzNGeFywZ42IApqGoP+QLD+QKXdrnGJoq7mZzrw+W52h+bG5xuMThQIxGIVEINAEFgsDg8Phsjhsvjcti8XhePtTHBmcbHDCIYIYUcMd+njgYUhNhDFyxcZMzlstbsnGVa0buMq1xkcY1uLDiZM8OJs4buWYAqCASeE/H+V+P/eWafKnxIZJyvet6wpgpaUrz14cuWtaVtWWGCF9ZV6zfAYZjK8BLNDFXHXbg8XhcPfXTBNZZgqJokdt090lQCE8MYYQ4Ous5pzijGKMIkIwITRryefOEaAITYQ3zNsLVvlbrcbhkwWtHLLGtxOcuRbjaZGWbI3cZsbBkAKXxSE/H8h+P5+sp6s2bJktKN77ZaVQIT6xz6wusuDgy3jFSUqSplYQIbGlKgqGXiYODgYGDgYGHwLCwEDQiE2EOGuTG0aucK1g3ZtlrRthxrXGZzkWuHLBg2ZZHLbDhYA"/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THAOAgAQdBPIDpAQBEHfIn/q9Uc1IlXbFaNv+8ysDCkgQRP//A0UeRh4FAzgLZBkgMgkAgIADAXvCHkUzCQCAoAIB4cMeRTgIAP4DAAAAAAAR5ezAPwp7I4X4aQvhpLpoYGLE2YW6nCTY67GTXRw234XG31xw0QWWJoT8Ekn4JT9OBDBHU2TyTyQyNUslJQnPDhzz25Z8cIWTMRRYOVGhSwo4UMKGGCOBCln18aHNgCE2EZWGRvjytcq3I2wuFrRhlarcWZsyW482FnlzMm7do5wgCnMhhPwyrfhlfqrq4vE4+6WSGSCOXHhz1rCGK0cxKQCE/BB9+CF2kXA06NlqZpaJUpJHDPHfLlnvizoghPF3Ji5eWcYoopiMEYRhWvD58K0wgCE2ENGWJo2xNci1w1yMVrRxlarcWHJmWuMTDM2Y4mGZvmbAClwRg/4ZaP4Ze8649nDWOG9TvNiF+DML4MlaLGIliltnxsuJweLwoIbLmDYGAuYmFg4ODh5WpgIOChAhNhGbNiw5GTVotaZm2Na0zZGK1wzaOFrdo2c4nOHFkbNswAp5HIbwy3eGX2HhoKYjJySlIaBi5Obp6ubkYGAipiQoJCIgAIX4MhvgyVjirwUNlmGwF1lk0MN9dd+Jnxc98saGzFhUs4uDg0DAwBAoGCgUHAw+A4FB24AhNhDNs0YMG7XMtcZsmZa0aYWy1xjcsFrdlmZ5MbDK1a4WAAq2ATSF+GMD4Y24LKLIoI4Y74MDgKcBbgKaqZZMDRgcBgcNHhqsNgsJRFLfi8vk8vibYY8VZhsEhvCGd4QvYqOhKSQjIiDgZeLo4+3laeFoUPDS0NQQtBGzUnHQMdESUhLRkZFQUDDw8nDy8bLyciCF5I2ssWZyMcsMMMccMs+HumgmwF1mStlghpnnhjQxoQE+ttR6UCE2EN8mTE4xtmS1o3xOVrTG0yrcORu3WtMObKzZuMuRvhaACmoUhfiKQ+Ip2OPGT4DDYLBYCievDsjXfKCH8EHXghXg0PgMNjMjmcvmMXQiHSqTTiWRoIbSmP4CDwLCwsBBwKBQMTfw8FB0oCE2EYsTltlcNci3DkxtlrTDjwrcOZu3W5m+JjhcMcThm4cgCokBJ4T8S3H4lwaT1Y9kME7ZZxnDBkxYoQvp16+HhxwhbJmhJKCG51jnaaKWoJKakIpDyMvN09PVz8zCwERNT1pQUEZCQMbIz8jVys3DxYCE8gdNDt45xjEmjCcooyihGE5ThGuvvymmITYRkcY2zRljZrcLNu4WtGrBktcsGrlbhzMGzDKzxt8bTKAKTg2D/ije/ii14vBq+tW58IX1K3qLZ5MDYwM2JZXAgIbOWIYCBv4+Ho6cRAAhNhDBjmys8jBqtYtW+Fa0b4sa3Ewy5VrZgzysm+JmzatG4ApBB4P+KVr+KWno3yqF8/56BvGYKCych5RCJjAYvH5MITYRizOGrFiyaLcbVzkWtGWbEtcMWTJa4xtmjhoyaY2jNyAKcB+D/ioc/ioFrPTwcZ3ec1WqrFQu4dr5RiSF9Ih6O2qGSWOW2W/B04GOGSbBWYDBQRTwY+nF14OF5Y4Hga2eWNHBChQwEEEKOPG5uCNAITYQ3YZc2PExZLWjXK0WtG2ZqtcM8WVbly5sjBy0xYm7HKAKwwE/hfi0o+LVWOnARZKrCTRRz2z1r7orKJJoYMLJg4L6o4MFhclh7sPFgYZ44ZIKKKJIhPRh8RPNKIT6B76BPZLJrvhy4cOFGWDRe3GvCMcdNtNMs9ow0ShbdlyY44b48e3PXDKls2rFwM/A0zwgheOtXBDncDLHHDDBCIEMEEcE8MuDycd2IwlFGGy0VeJtnlhhhhQwxRwQoY5c3iYIYMYAITYQwZNmGTK4yLWLnI5WtMrRktwtG2Na3ZtGjRs3yMcjVmAKeiCD/i+w/i+x8bj0vtvE3eVVMXnj348Zm+meFobmpuanloWKhYSFg4eHhY+JhYGChp6WpJiOjoSCoY2fl6GdheKszDBk8bLDHDChghIICCCGGXC6OWCXAiE2EMHGVs2bMsK3MyZNlrRrlYLcOFpmW4WbJhkbNmWbHkcgCmoUhfhAs+EEWKuyfFYLBYbATSQVwYu/BziH8FTngppReLz+dzeeyuMweFSSPTCUSCJQoIbMGDYOAsY+DhYGBIODicAwsFBzoCE2EZG7jC0yNHK1uycMlrRnkcLXLFswWtc2bMzcscmJozcACnEfhfhPq+E/+1g7l02CswVE0KnA34mmuOOiTFMdPQCE+sE+srzbMnEtgTvp16c+m9UJYsVsEoIZZoXjjUwwamWOOFDCQwQoYIYYJVerQpQhNhDHM2aOGbPItaNcLRa0b5GS3FlcM1rRpjzMm2Zu2xOWYApzIoP+FJD+FH1yzrbed2NVwrE1m7ub5eL43eeIhfTcem5jwEuCTIIa8Oxd9sKizBYa6aSG9g8PbLOAhePNWaemWGOFChghECCGBGpxebkniuAhNhGLK0ZNWrVstYNseJa0ZOca1zjbYVuPCzb5WTFw1Y4cYAp3IYT8LQH4WYcODLmnOuPHlx3uhg0Zs2zFkgrlZ51AhfR2ejnxMeLViq7DYLCXYKZDbbg7baYcbRXTCIXkjbxx6GuGeKWCEhghihggIYYZcnm4o4MUITYQwbMnLXI5arcuNk5WtGbnEtxYWbFbhZs3LHG4YZm7bGAKRwqD/hlU/hlR4RrEr2CD/M4fmgZ3i+Ogh79K4LAJfY4TAYDCwCE2EMWeZtmxtMy1jhysFrRm2yLcLVs0W4WTnKzbtnDXK5zACnsjhPwyufhlt0W2YMysceOtcNqShBFOalGDHkwxyoXxVHih8FDRDBBCpnwduLwuDthkowWMxmGkkVx4m3E14UCF5I2scWznhhhhEaCFBAihgQwxy06+KOCoITYQ4aM8eLKwyLcrJiyWtGLPMtxN8TlbjcM8uZm1c5czJkAKZBiE/DnR+HQvJPVXda0F8OnXXDGe6OrFoIT4qL4n/FfFpjpw6b1inSOLLbHDHUCF5M28sejpjjjQoYY0MtOpggYQITYRhbuXGVgyYLWrRo4WtGTBqtw5nLVa3ytsjPEyZN8mRwAKXRGG8OJnhxNhpamgpKBg4uVjaONk0SCG25t2agpiAlIaMhENLxs3K0KGy9g9K0cTAwMLAw8jbwEHARQhNhDNk3b5GuNitxM8zJa0cMWS3C3bY1rhqwxMcrlnmw4cQApQDIX4dUPh1huuwVl10lUlwIXxDniNcNh5pcDFi58LeIfFFVgEBoMRjc1gMDQ4ITYQ3YOHGHK1zLWLNrlWtMrFstcZWbVbhaMWGFlhyOWrNgA="/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8UHAOAgAQdBNQIyAMBEHfIn/q9Uc1IlXbFaNv+8ysDCkgQRP//A0UeRh4FAzgLZBkgMgkAgIADAXvCHkUzCQCAoAIB4cMeRTgIAP4DAAAAAAAR5ezAPx4JFoL9ofs8AAAACt0BRobxP2eJ92NgoSNiomSiZaAkkFBwsTFxcTBoGQhYmDj4WJjYOJhISGhoqEkIqSkJSYkp6knISBk5WrtcD393U1MrGwUFTSVVSUiG8Eb3gkngYKYhZyAmoSejp6QlIiGhYOZl5uhn6OfqaGZiYCEjpKempqQhIYgoWEhoaOkJiamJSIhkLHyMnIyMfDy8DGwsXAiE8dduOfbWBGNUYpwjCcpxVhEJSSEIokYIwhOEYQjCdKyrPD4FnF2wITYRlxucLLI1wrWLJw2WtGjlutw42bVbkzZG7dtmxsGjjKAKjAEkh/ArZ4FwZLK5fC4XKI5QJ5WqFRpxGoDBY3L5bN5zOZTL43F4XAY1FplLJ1OAhfgPm+A/O7FUZKLCRyVz4nA4XB4W/A4OW2eOGTAVYi7JXYKqyoCE8Pazl3rNUmiRgjCMYwinPbz4ThAhNhGRtjaNcbBmtwsmmVa0aucq3Flx4VuZsyx5HOXM0c4sQArSAUOG8VWXirFjYGCgZ6AooCUgIGFiY2Nh5EgoKCgYKFRMHGwMKgoCQjpiKloiSiIyGkoyAgZGXnbG5s6+tl4VIQlRQVU4hvCUV4Sy4aGioGkj6KMnJCiio6Eg4uPl52hn5+toamJkYaIipqaoIiOQiGgoSQlJ6goqKOioGHlZuhoZmRkZGAkYKDiAhPCE5NO+tYxvCcSYijOMYRlGkqIQRinCaEYwEIwhGEU538FxR7ohNhDNjiZZsmFutaZczNa0cYW61y5aYlrlzmwuMbXFkx5WQApRC4fxPmeKD+MxmEQyPTKcVaVAhPwQ+fghhpfJfDXPHOCHx1b4BEZbC6LB4BA5WCE2EYWuPMyyZWS1hjy41rTLjYrXDNhhWuGuRk2zMmbnFmygCkgKhvFKN4pwYdDT09OSkwCC/mkj+aNfOuSygIfHVvgcFps7QNEQITYQwa5sTjG0crWLHHlWtMubMtxYnOVa3YMXDBsyZs8bfIAKSgqG8UTXijPoZePg5SYpKYCD/gtu/gthiN4qt0CHwhQ0BjtthaBy8CE2EN8TFi1zM2S1pmyOFrTIwZLXLls0WuWDBpjy48rlgxYAClEMhvFcN4r2YmPgIVIS1BRVgIT8JbH4S08FcmDLiw3y0IbR2QYGXrY+Rr4CFhIMITYQ0auGbPLhyrWzZvkWtGLFmtxY2TNbhY427TNiatsrLCAKUQyH8V43iwhlMbh0Bj02nE0mkiCD/hTk/hS7njbvjvXOQIbP2L0Dfxs7VwsBCxohNhGTI3YssbBkta4szVa0b4sK1w1zMlrXE0zYWTNoyaMW4ApGCIbxWmeK9eLg5iYnqwCD/hZS/hYrZ6s7h8pYFg9FpMDg8jAhNhDjE2ct2rnEtzZc2Ja0b48q3EyYMluLCzzZsubK4Y5HIAqDAR+H8CeXgURl8zlMniEIl0upVGqVGlUShERkcxnNLptJoMpkcSjk2oSG8Gqng1rmpiujJiBS8vSz8/LycXCkNER0RIS0ZLQ0ZDCF4mz6/Czwzyo0cMEcBHFChhl1saPGgCE2EZszdyyZZGy1w0yZVrRm0yrXOFq3WuWjFhiyMGjdthcgCpMBIofwK4eBXGFyWNwmSwOQxCDyCHSqTTqbSiSRyIQyHx2UyWZzma0GKwuHSQCH8KwnhWtiUGg0cgkmg0sgkagEIhsPjcrkMpkcnk8XhsBiUQk0emUkjEOAhclNFDg4oIEEtMsssEaGCFAhgQy7GOFkQCE2ENXLHLixNMy1rka4lrRu5wrXLDM5WsG7PCzyt2TdplygCr8BOIfxVSeKreDRaERCCwaGwWDw+DwGBQRBoNC4FD4BE4HA4TAoDCkcUCNTKWSKPQiMxmb0Ol0mizOPw2BQCTSCVRaG8OJnhxNjpaMqoyaiIKFh5WZn6WVwPG2MfPwEDGTUpSR1BDSyCjoyUkJaYmI6GgYmHkZuZl5mhm5uHjSE8kdmLn67zjNCaMZzjFKNrWlRGKsYxRAQEcPgeqPNITYQxcNnDZi5xLWjnK3WtHONutw5GLlbkYtWbBw0ZsMLDMAKVA2H8Vlnitbj8pi8PgkSjkulkykwhfhz2+HQXFVYKWqKevA03obKGBUBZxcfG3ZBxIAhNhDjDjcM22Nitx42Lda0YNca1w2yMlrVq1cM8rhkzxOWIApVDYfxXneLAucx+XwKARCXTKdTaeCE/D8B+H0fDONJ3npvlwiGzFhGDgLuJiY27h4KDlQhNhGRw1ZM8WVutZYsjFa0aYmi1zlZYluVw3YOWDTDkYsXAApLCobxT+eKnGLkYOGjqakrgIT8Qd34gw6RwRx49OWHw9T0BmdTicBS8CE2EMMWZq2Ys8y1i2cYlrTE2brcLbI2W4WeVphyOMjbJizACoYBIoX4xjPjGlskxEtkdiiazBYTEYTBUQ34PH5PD4vDz0xRYlaAhvD4R4fE4mXgpOJjZWRlZObi4WAiJKUmqiYmpaOjoCGi4SZiJmDAhePNeh0M8scMcEYjgghgQooSPB6OFHeAITYQ5ZOG7fCxbrXLVq4WtMzBqtc4mLha4atMzVxlYM8bbIAKZhOH8X4Xi/djEkkUYmUgkUQhELjcTmsvmcjjoIT8KDX4UI7cPVjyTpAw4McZ1gCGyZfwcFYx8DBwMDAwsHG2sBAwESAhNhDhq4x4szHMtzNWeVa0w4nK1ywxt1rXC3YNG7LLicYWoAp+HYfxffeL7+TQaGQSMQqVSaYRaLQKFxeb0ugz2Ux2BwyJSyPSiPCF+COr4I64sJVDhIrosBRZRdVNNBTPbgb8fi8Th8CAheIsyhyODjjjRoYIYIYYoSGXZwo8aCE2EOcbhyxxsG61mwZNVrTC1arcWZywWsW7Bg2bsMjhu4zACnwah/Hd9475YhEoJKEagEIg8Di8bkcpk8lhcBhEamUwmUmAhvCEV4QrYSak7SCnoycipSCQMPHxsnKys7Ky8fJghsWUsDBzsTDwcHBwaBQECgICDhbGXgIG7CE2EYWDJywx42q3HhauFrTJlxLXLlo5W4mrdkwYsmzVrkagCncfhvHf948J4KImJuakJCSnJyumJKAiZWZqa+jk4cjohARYhPwgufhB5o2a9VsTNTRgwSlGd8ufLfarW8IgheEMjJDl4ZY4Y44UcMEJBDBCln1KFaAhNhGFi2zM2LRwtZOW7Fa0YtmC3CxYsFrDDixOWLhhhzM3IApdEIfyGCeQyWMxWOxmQyGJwKGRqVSiXTCF+E1T4TLZLIMFNMjnwt+LxeNAhskW8Cn6ODg4GDhb2JQtSCE2EY8WNo4xMWy3Hmas1rTEzcLcTRjkW5GbTNkYtsTfLiagClMMh/IXh5C4ZdKKVFJFIIHAYfFwg/4T5v4T3Z6zma8NzyCHx9aYBA5/C4PPYrAYHQQhNhDhs4asHGbCtcsczFa0YYnK1y0ZMFuFhkyY2bXGyaYnAA=="/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IaHAOAgAQdBNIIggYBEHfIn/q9Uc1IlXbFaNv+8ysDCkgQRP//A0UeRh4FAzgLZBkgMgkAgIADAXvCHkUzCQCAoAIB4cMeRTgIAP4DAAAAAAAR5ezAPx4JFoSAABzObKYACoYBKIT8EtX4JM78GvFxYbKSoLzceWONYylTFa2LFiwcCeCNAIX4AYPgC3yGEyl2IswVk0Uddd9+Jw9eJpnhVXYLDYCyaJLLha8PKIXkLZwyaeeeGOFGIUEJBDAgIYEKOfZxwR5UITYQxa4seRtmzLcbfHiWtG2ZktxY3GZawzNmLjNiZts2VkAKeh+F+Cvb4K+6JcxLVJFPgacPg8HgaYJLMVhsFisBgppZYayF+ApT4Cg4b6K4567Z44KKLsRdhpqIaY8HHia8XLgQheZuGYo9jHDDHBCEMAghhhnv0skakCE2EOcjNixc5sy1xjzYlrRzmyrXGPG0W5MmHC4at2uNy1xAClUPhPwcqfg5nvjk1YsmqmBOIIX4B0PgHLxk1k80tceHvwc9IIbMmF0Bdw8HCwcXfwJOgCE2EZGbjDix5WK1qya5VrRoyarXOLM3W5cbNkwbN8bVxlxAClENhfg9i+D2PB0WzUMBHNfiAIT8A+H4B8aWjipW2OOnCIfFFZJrE4LC5/BYFA46ITYQ1cMMLNmzYrcuRi2WtGuJotxOMrNa1ZtsmFsxxuXLVqAKqwE8hPwfmfg/byX1Slkw225OHkzwrFOTFLgZMWSE8M9+fLhrGdFlt1s1sEJ4cufDlx4sFoT8AGX4AHdV8UMODLgz6tOqMkKzy49OvfjwzlbFs2brYKRheeO+WV6owpGU8E+DOmGE8Rc2ufm5KUlDBCOPDOcYxhGMIglGBCMJwJwRQiJxw+B4wjxwITYQxw5G2bC4yrW2VjjWtG7TKtwtsmZayYOWGTG1cN8eRsAKbB6E/CgJ+FB++E1YNGTJC0a3x5SxbPyNMMMAhPwD5fgHzyVzQlGNcN8M6wliNkTXHHfTlIXorjmDB6OOGNHBCCBDBDHHi8zCgjAhNhDhrja5MuFwtw5mWJa0yM3K3FiZNlrhu4cY2TPDkaOMIApbEIT8Kbn4Ux8GXBnljxxwxvgpkIbwAAeAC2imqqKnIqESMPLzc7HghtCYzgpeph0HBw87XwcBCxohNhDNs2atWeTGtcY82Ja0bYWC3C0wtFuRpjY42rDNkY5mwAqzAUSE/Aet+A9mamHVlyYXDwYUbYMWa2KMb1x1unKCgxylWBBGFGPRS0IJ646ctsNrZoX4CrPgLVjjqtw1eEuZazAUSRR334fA4OvBz1zS0KKpMAMlHJJFAljrttZWu+WOqjDYzCZjDY6aoITrYrY8M64ZzjOc0YwnCacYzlBCkoQhBGJOEwRhGEYRIC/X2wr2QCE2EMsTLI0zY8y3GzaY1rTI1YLcWTHhWucblmxbsmrBs0ZgCoABJIT8Bi34DF4RtLG0SwYMFoVy8HTv15asGbFkyOBrxVYQhfgpC+CkO+6uoRI40U1WCswmCmqhpvtwOJxsePrwsMqF461cMebnhlhjjQwwQwwQQkEMEMKGWXZwwR40ITYRmbMcjnGyarW2VwxWtGThqtxOGmNbjxsXDDDibucjhwAKVRCF+AxD4DIbocdJiqoqK4cLPhSD/gu8/gu9duPGOMRz1ZCGzhh2AgbWPhYVDyN3AoGZITYQ2xt8LdjjcrWrlkxWtHGVutcM8zdbmc5HLHK4bZcjhqAKngEyg/4Apv4Aoc5xjHPp1x1zzsjh4HDtyiN558+fGJhqakjE14E6uobwFOeArGAg5SjnISQjJCKjISAg4+Ll5uRnZ2PiURGTk5RTUlEREBCw8XHxsfG0MjBRcBFRAITxBtpPi4bxnGM4wqJwjOCEZIQjAjCKMqp4eH0YVpAhNhDdywZuMWLMtYYcLla0Z5cy3DhzYluHI4bOGOLE2wscoAqUATCF+AAT4AE7MKwmNxmDwRirqKIJZ8Hh8LgbUk2EwmEkklnw+Jw+FliYLEVYyOqkg/4LSv4LV+WePbjw3oikVWFaJuZzExrhjFSzx8fj5PXrvqCE8xeEZ4ebjnOM4okYIRgRhGCKEUIwjCJXD4LnCPLAITYQ3y42bJzizLcbjHlWtGTRytxNcLVbka4m7hyxZ5czZsAKigErhPtxPtxTbwNeLHScRDJt1YLShgrHDlre6UsErR1cFbGAhfXkevXsYPKS3KpIYIa5cTFicLg6Y4aqMJksFirLJIqbab58Wy8gheKM3HJma545UsEMMEcEMCGCGCCGACGCNTs5UeVAITYQ5a4WDBpibrWmbIzWtMTZgtw5meVawcZGbRq4xtnLdwAKdiKE+tS+tTzZ8GEYZ1rWkKYtmbViknhw5a78mVmAhfgwA+DAHE4jI5C+5lF01EUNOBwOLwt88KK6zAR4DAiE8cc+EOflrGqMYoohGE0Y1v4BnKOcITYQxZOMjZrixrXLdxhWtGOFqtxOXDNayY48LLK3xMsjXEAKWRCE+1++2NjhhvhfBZspgwYghvBZt4LP56KoJSckoyGj4KflZ+XAhs4YfgIO3iYVCwtPSwcBCiE2EMcWZqyZNca1m3YtVrRw1yrcThgxW5smZnjYMMrBy0YACuwCqAGF+HcL4dwy6e6mSdGgmgqggjltwNtM8sUE1VE0EUUUE0UlklE0kkk01lWExWIxmIxWCwVE0EEkEEkUMdd+HyORyOTxODvnnjnrvtxd999KaSyqSZHOlggkiqmghlnnjrnjhplnrwOJw+Tx+VxuLw+LtvhpplrlplVVYLFZbFZjIZDFYrDYzCYTDYLJQ3TTAIT8JX34Sv2jVDjaN2zjbuRo2YMFK1hGM5XrHPl15dePHly5b6ceXXhy1vW84xrOM4TlCFI2jAjRGEiNcN8eXLhy1z1x58+vPx9unPONbZpZJUjCVbYMGLdm3at2bRTFgtaWKWC1MErKQtGFoWtKBhjhy3vWc4wUniiTg/jrzcx7fXcplKEkRZCUwTAJhMBCUSBMSiUSiUABEgISQTBFxFokTCYiQiUxEomEwlExMXUpgEuPwfcX5oAhNhGHM5xNHLVgtZZMTRa0aOXK3E3xMVrdvkzZW+PK4YOGwAqaAS6H8Py3h+Xh8BgELh0Hi0KkUelUilkmkkij0ejEekEci0Mg0Dg8ZkcpmMxnM3l8zl8dlMFk8DisVIT8LuX4Xc70zYdGW2dnrhw4YziXjOdU4MEKWhihglojk1RtEIPwvWjj1zmdzmRdTCZRmJggTEzOfN9GZeIAITYQ2zZsbZo3wrXGLDkWtMrDCtwtcTFa2xsWGRg5wtsbNwAKnwEqhfgmI+CZXCw4ODByLLMJgsRgsRFZHFPTHTLPfgb8PhcLg8DDBhMZhMVjMUCH8KM3hSLhEkg0yiE4lU2lUeikDispm87pdDpM7mc3lsxisHiUomFEoFEnUmjkDg8TiMRAhPF3fpGuHHWtVUZTkjKMqwrScEZRgVy+AUZ3ITYRjy4mWFixcrWePFlWtGLNotcMGLZazYtMLDMwb4sTZuAKvwFFg/4JRv4JRzyPD6eDfHfG6qtdI6QnObvczVaIXdxrw/AxqKlvd5mMVWrx15eTVxmG8REXiIjIqAmIiWhIyEg4ePk5Ofj6WdiYmDhoyWnKiYmIyOiIVExsbIxM7Gzs7Gw6IlKaWqpaMiIODkYmTiZmEmYePgYchPEmeMOrhnOcZxRjBGRGAjAhGMEYynAjCESCEYoymhEnfwXWU8YhNhDHLib4szBota4sbla0Z5Wa1yyaZVuHIyy5mLNzhyZXAAqFASSE/BNR+Cb2sL4sdo0hKmLFmwYME54ceXXly3xxxN1NWACG8REHiIlgoxKREtFS0FFQMPHzs/R0c7Qz8jCwklJUFFRUSIh4uTCF400McWlthjhhhhhghCAQxRxSo69nHFLeITYRhYOcjhsxxLWWXIxWtGmJutctMTJaxyN8OXGywuMWRqAKfSWD/gaA/gaBuuvLjyuipl03onOc5liuUeJ3d8CG8JVnhLThpyPrElAw0ajYWVTcnHycGkJaYoJySkIOBl4WZiYmRIXhrHmNwscsMMMKGGEhCCGAQxz6+WCHMiE2ENMuLJha5MK1zmZZVrTGzyLcLRjmW5HGVlhZ4m7jM5zACpgCmAGD/gWo/gWp8PVc+18rra7TGtVVpzzjOr1qtZbmeNb1VNJjcxaq1GCMz18DwfGzWImrzdyqpomc3dGGIm7m5tU641tm5iq1EVmd7zZFKXnPHjuOGvIrxNeAg/4QyP4QyefgY49s8o5V42OnDhRM3OJxEJve88ZyGV2ubpmM3EynOLy8PwPBWuZXHNM5spJxz4Pg+Pz78ZnHDlipuEa10101id7zcTXDp05a4VFxxTWNeB07cLb6+DzAg/gyMPH688zKZi0piYAJTCauAi4mJhMRITBMBMTExMAmAQmpiU0mJQuJIkATUiJIlMTEwmsvB+Ccp80hNhGHI5yY2eZotbOG7Va0asm63C2bOFuTFjytsWFo4bsGYA=="/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QbHAOAgAQdBMgE0gMBEHfIn/q9Uc1IlXbFaNv+8ysDCkgQRP//A0UeRh4FAzgLZBkgMgkAgIADAXvCHkUzCQCAoAIB4cMeRTgIAP4DAAAAAAAR5ezAPx4GGIKEoAAACpwDqwGG6CjoPYWNjI2Wg5CEioGBg4OHgoeIgoiEhkJGwsbFx8LDxMRDRENBQEChYOJgoiCjoKGhICAg0ChIGMho6GjpCYlJaenqKgnJ6empSQioiEh4+RnaGnsbWxrbGlpZebiYmLg4WDgIGIho6QkJSQlIaAhYWRg42BiYKLgIeJjZGTiUHCQUZEQ0DExcfO0M7V0dTU19PT0s/FxcFKS1NTWVRbV1dTR1NHTUsIX4TzvhP5siwUGAgsouowFWAuwlllmImuwE2Cw1GCkijpvwONxeHxOJvvweHrwN9dts6OJFBRDJDJLBLHGjECOOWOmWWNDFFJBJEiRxwRw0w0y324nE4fG5HF5HD4fB00yQTTYLCWYDFYLDYrEYTDXYKyySqaaCKCOOCVLJDJFBJEhlRp45ocBHgFFQg/mD4Tvr5vHOUzExMXBMSTCUwkBEomAAExJFwJiYgREkxMSBMAiUTEiJITEwLqUSVYTAIlEkXEXSYtnPwP1mfgchNhGVrhcsWDlgtyNczZa0cOMK3EwzOFrRgwy5mTRrizOHIAqPATCE+oC+ob3GbFjlrN8EZQxUxZMULJwjFCSt75c98cq5LsswhfhmK+GXu8weCnqjKq0ctuBxeHrphikwmKxWGwGEwGCwF00MK+3G14/A5nBghPDW20ePjiJxrGMyJGEYCCMIkIkZzx+BYwnxQCE2EM2bBzlZMHK1mwcs1rRs3xrcTLIzW5MWFvmYNHOZixYgClMNhum+6fOclJqcmpSEgoNGgIX4XjPheHmtw2HnmxMdcMaGztieAgb2HiZm1g4CDiQhNhGLK3xsWDTGtyY8bha0bYmC1yyYNlrDGxbM2OPLhbOcYAq8AUOF+AaD4BocHdPdBJHFLPLPPDJFRJNRNEQQSIoJ5bcTg8DTLNhMddkMBgEOFwuJx+BxM86ai5dDFBMAhPwupfhdTwcaOyuCtY4a3vn07+Ht04ZywbuBs2ZMmK2C2BS98uffHHhlTJkxYrURreuOGnBOUwCE88eKYZeresYokYIkYRhFBCcooRhEhEjCMIoIRgjBNG/L5cIrACE2EOWLHLkbZMi1zkcNVrRticrcTZizW42TZw1YNm+XExxgCrIBPoX4VwvhXDUU3T0TwQ0x1xyxwSXRWVSSQSQWCG/G4fG4XA0xVYzEYLNYbDVSKacDfh5cLBTJCIX4XAPhcBZSfHTVSSR004PC4XB4/H422uKarDYzGY66qqSqOiOGWOe+G+uyeaKaAljtgwcM6MCE8kdeMuvnrOcYoiMEYBCEREQnAjCMIwjCAI1z+BUY8EAhNhGVu0x5GzjItZMmTla0ZZmK1y0yMFuFrlxss2LDicOWYApnE4bwcYeDkmNpYeLlJSipKSgloqJh5eRlwIbwr7eFgWckKCIlICEh4+Pm42Zh5WFhQIbI1jBwFHNw8DBwaFgYnAcDApshNhDRniZZGLdwtxNmzBa0cM3K1y5xNlrXFmbNGuNu1yMcYAqEASiH6a7p3YVAoFGCKQiDRiGRqNSSTTSUTCXSqORaGQGBQuFxuRyecy2c0WYzWTykgv6sG/qvlflw13ncssi5Hjz4tjduXVCE8ScWU+XhnOMIoxjCMUCMIwjCMYRjG/gcjEAhNhDNwwcs2LJotcZnDJa0ZZcy1w4asFuRjhzZcrTI5bMmIAqBASWE/A9d+B69p0adl9EZTXZZwlC1JI3rXPeebLqnIIbwo9eFHtB0CYipiOmpCUmJiSlo6KmIqEiISEhYWNjZeblamRoZ2dCF20ckOHwNMssKFCIIyGGAEMs+xghgxAAhNhDDM3bNWLJitzOGDRa0bZcK1zjcN1rho5w4mOZg4ZsXAAqBAR+G7FbsX4ufiaWAi5CMoKquopqGgYeVoaGTlYWLgoOaipqQhvDn54dUZSOqJS0lJ6MRMrOztLP0M7JxcHER0dNSU5JREUCF4WxMMGRrrljhhhhIYYIYYYEKvUwwx4khNhDJsxYM3OHKtat2GVa0YMWi1xlxsVrVs3Y5XLBqzyMswAp8HobwD2eAeVBSMHHxMHHQ01NUkpEQcPNztLUzs7DzMVBxkUCF+HVD4dd48BFmrsJRcjvxN+JwOHwuBlhkkwkmGswlQIXkrcwwa2dHChQwoYIY4o4IYadXCYUhNhGVk2xs2zhitZOGrda0Zt8a3E3yZVrdu0cMGeVm1cYnAAqBAR+G60rrS4OJi52GmYKBkJKmop6SkIKHi52ZmZGXg4uIiJSShvEdB4j6YiCoIa2mKCOioWJnZ+fn5+ZlZmBREdOSE9KSUQCF4CpiYnAzyyxwwwo4IYYI4IYYJZ9eS4UhNhDDK4bOW7LEtxs22Va0a42C3DhzY1uFq3yMHORg4bNsYApgEoX4EKPgQpYerI4K3CQSWU3UwTyghvEKx4he6BTQFFESUNEQULFR8TNxIIbAEUgqGNiYeFg4WHn6uBQNICE2EOW+Fo0aMMa3K5ZY1rRvibLcLDHkWucrRzhc4mmFqxygCmMShurc6uWHhJOcp5aNhIaCloiYhpSQhvFDV4olYWKg6aGqpSWkICOj4uhm6ECGwtGwkHQxsHDwcLCwsjdwEGhgITYRizY8TNthZLW2Zi5WtG7DMtw4mbJa2aY2zVgyZssmJsAKcRuE/AdN+A+WFdDgYM2bNS0Y4c89N8MMq87ghvFHl4o54yFnoCQg4SJh5ORmZeXkYuHgoScgpqSmJICF5K2seDys88MMKEhISfA6NDBhgCE2EMW2TE4zYWK1nmcslrRg2yLcTnDlWtmGZg5ZssuNy0ZgClMNhPrtvrzc2OEmieq2bECG8WhHiz/ooqYjoCQk42hj50CHxJUYDAaHCYTHZWgcAkghNhGZzhatmzNktcM22Ra0ZtWi3C2yN1rRs4Z4srdy2w4mYApbEIP+Alj+AjmOMc63xnOLqNCG8WZ3iyrloGgiIqGiISRhJeXm5sCGzBguBj6+Fg4ODhaepg4GAqghNhDhm2YtW7jGtw4WDNa0xOGi1xkzZlrRhhZOXLZo5ZNGgAqGASSE/DD1+GHvbDPivaWSmiWaVpTjPDO+HPn15c9bR4mDiaCF+HYb4dh78dThoLIJIKV8tduBvtwdtcMGAwmOxWMxibA040CF5O3sEOprhjQwwwQwQwIYIYIYI4IYI5Y9rChwoCE2EMsLXNjaMMS1mwYOFrRqxZrXLBsyW4cbZw1cMMLdw1wgCoUBI4X4OWPg5PtizdmDQzWYbBYbBWRL68DgcLfXTHHBLgF1FwCF+HRT4dJ2AqxU2IkqhrwOHxODweDtphhjiiuswGGkxF00UICF5U4Bhk2M8cMaGFBCghghQIYYJUuRy8MMGAAhNhGXM2YYsLJotZ5HGVa0zZmC3DmYtlrRhmy4WrNi2ZZsgAq3AT6E/C8l+F5NyclcC1I1pjjJgzZMmK1a5dOnLnjOykLThDIpqtgnXHt258LBkxcjBosAhvEY54jHUVHQMVCQUBEQMDAQsPEyc3L0crGwsFETExTT09FRkQgYONkY+jV8nJwMDFSk9QTkxDQEDNwM/Ly8qITzh4hhHwHhjOJEEYRjCBBCEUUJgjGEYRghCESNeL1awjIhNhDhvla5XGRstZ5nOVa0YYcy3C5YOFrVlkzMmrbE5YMGoAp7HIbwe5eD4eTiZGAgJCUqqSkmIKDj5mtq7GVj4OHko6angIbxEZeIieIqISYgIKNlaOnm5WRiYSMjJiSioyHgZGPjQIXizLoMrk4ZYYSGCOAhI49fXDDiwCE2EOG7Jw3x4cS3I5Y5lrRlharcLVu4W5G2JhlYtMmFizaACo8BLoP+F2L+F3O+NdeDg5TGEPEmsVO9878mcmK4aqovwnGLwIX4oOvihBwFFE1EkUMMM9NOJZXD23zyWYDEZLDZC7CSSTsPXgcTg8XfgU8wheSNvC18scMKFBCQwQoIUBBBDBDBHAhI4a9bGhhAITYRlcOWubGzbrcLNjiWtMblmtcs2+Vbhx4WjFhjyt2jJgAKfh+G8Hong9fiYCZipeCh4yImJignJ6UhomXm6upr6WbiIKYpKwCG8T/XigVgJiEpIaYhIyJh5ebmZuXlY2LhI6OmJaUmkJFw4ITwtWV9+mt4zjFERIkWHwDlRqAhNhDli2yOXGZmtcuW7Ja0zZW63C3xsVrXHkZYcbhllaYm4AquAUGD/g60/g67x16ceDlzcbzO6isY0jo1ULzvnfNuJVGr4Vw4aF8ervPKeV+lQIX4uJvi43uvuvuVTXSWSUSx0z014Vbh8Lg555psNisVjsNVVJDPPTXTg78XfXOiowGAsxUUk8uHkwqE8PZ6V5uWsYxRThGMIiE4CMBCKEYIwiQnBEhGEYTjl8CpwxAhNhDLIyaNW+NwtxN8ORa0cZcq1w3aNVrNzjZMcrBljcYcIAqJASuF+F9b4X3ZJJUEM82DivgvSyLLsFgsdgKqkduHxePxePwMcOAiwWEwAIT8XGX4uR9Wtq16seJihmhshkgrjvn0574cM8cqxtK1NEslJITpYoQ55OEUyMIopk4JyjCJGE44fA80biE2EYXDXI0b5Wq1hjbslrRrhyLcORzhW48WRs2b4mjHIyyA"/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IRHAOAgAQdBMYExgQBEHfIn/q9Uc1IlXbFaNv+8ysDCkgQRP//A0UeRh4FAzgLZBkgMgkAgIADAXvCHkUzCQCAoAIB4cMeRTgIAP4DAAAAAAAR5ezAPwqlA7EBhuJI4mOCi6CNmoKIQEHBxcHCkEgICHhYuDiULEQ0VEQ0QgIeFhYVBISChIJBoOLiotERMFBpKTnoGMjpaklqSWopyYnJCWjpyUko6BRsPKzc3Oz87Q0dHV0tLOzcrFw8BAwUJAwUOhYGEiIyOlJKIjISFhYmPg42Fg4eGgUSjY2Rm5Wdl5+ZnZmhnZ2Vl5OLiYBEREpJR0pNTkxLTFFLVFFRT1dOAIX4UNvhQ7mniighwE2AwGEwWMwmCwGAwFGCiwV11mAkiktpvwtc+BtnrtpxOLweNwuFwOBrtmnX3X3KaIIYZ4ZZZ4UEUEJDSlIoKpKJJoIIYIZYbZ57cHTicHg8PicPh8jg8XicbTPPVFdZirLsFhKsBhMBgMBZNdRdRZRRZVVNJNJRBFBBAlhlgllglgQSQ4CeSCiYg/lL4Jm/Zzc3JcTJMJqUXEkwSi4XQiYmpBEzAIuJExMRMTUwJiYkAExEkTEiJITEwmBKpJiYkCYTF4uBCala9+X69o2AITYRkZZWrdq1bLWbNowWtGjlwtctGOVa5a48jZkyxZG2HMAKjgEoh+cy59eGQaCSKBSaESyTTSXTibTifTqZSaWSCIQaExmRy+g0em02gz+VzOKxWEwchPw0nfhp/tBqrqjTJSsK1x3w4byYMWbFoxUtCM2WOeuEhOxglHi1rCE6xnOE4oRQiCMEYVr4LlOcwCE2EMnLbCzauWK1qzcNVrTI1brXDJiyWuHLVtmZ5cbBg5cACpcBM4P+B/7+B/Hrjjzq8RwcJ3d9b3c1iI1GJVEIlOdkOk+BiMCF+EQD4RA4MZZHgKLqMJdhMBhMFgqrKlkFFU1kUSG2vD4XB4PE24PA24G/D25WnC30gITx1zYw5fFjGKKKMIxhCJFKMQhFBGU4RhOM/AeOMYAhNhGVpic5GmVytcs8uFa0a5GK1wwbZFuRsycsWbljkyYWgAqJASmE+WK+WNphtVfFv3b91MmDBKksM4zQTnW+G96xx5Ms6obwxHeGHVCkBByMdH0sjM0M7JxMFETUxUVFhQUUpJRkNByMnMzNfR2crMiF5q4Vgj1d8KMgjghhijihgQRgBPXr5Yoc6CE2EMWLXIwxYcK1hkzZlrTJlwrXLhiwWtmDfE2YYsrDIzxAClANhuU05VWeiqqQlJCEhImAjYT8LGn4WF66WG9uCwqghtDYxQdzJwdHWw8JCxIhNhDdqwyNsTDMtcNmmZa0a5mq1xjaNFrdi3yt3ONg4cMmAArBAT6G7HLsZ4uEi4SDQ8PDoKEiIqIiIaCQEDBQ0DCQkDDyMzLy8jAwMZOUVBOSkVARszU0tTPy8HASEpXS1JJTEcCG8Kt3hU9hJSImIKCh4uRo6Wxq6ullYWGkJygpKigkJaKjoaEgIWHkZWLkYuJgYCEhoqOioiMg4CHiYujgaOJj4GLAhPS3kGEfCNUYhFFGAghCMYCEwAABweXw0YcQITYQ5cZsjLFlYLWeFnjWtGOTItcM2mVbmcNsuTKzzY8bbEAKbxaG8BYXgLHj4+bhYuCgZSUop6ckoSEkYGbiZUCG8KKnhR7ipyQoo6UioaDiZORk52DnYORggIbMWD4GAvYWBg4GBQaDg4OHv4WCg6EhNhDXDjcMmGRotatsjNa0wsWi1xhauFuXFixs2GbFlxtMoApRDoT8B134Dr54seicmW16XIT8LTX4WhZ5K4oRjjnr16SHxRWYEm8NgsHhNFgZKSE2EOWLfEzwsGq1owZZFrRxkarXLXG5W5MjFm1aN82Rm1ZACkQIg/4EOP4EOThWMIP+FWz+FW08DjUgh8CT2PyWUx2AwQAhNhDduxbZmeVwtctXLBa0c4cS1w0yuFrNi5aOcrRq3ZY2wApyHoT8Cm34FIYyzyxznbXqyZqWwL4cOWdaX1WxZoT8LGn4WEZynCsb6Za8NYxpktkwYIHDycPLnIbRGM4FgGFhUGQcAQMAICBgYGJu41A2YCE2EMWbNjhYuHC3G4ytFrTGyyLXOJs0W4WTJrlZ4mWTK2yACrUBOoX4THvhMDlgwdkamWee2VPZgLLLrJqkEcMc9N+Bw+JvwsLBYTGZDFYq6pPfbgZ8fPDHAIbwpteFPWSoI6giI6Ch4uJk5eTnZ+dnaONg4qKjqKiqJiajJCOQUDCxsXJxMPCwsFDQ0MhIOBgZuLlZONCE88eJUPA+GM4xRjBGEQghGUYRESMIkIwjKJCc9/brCOkhNhGNgxZsMOZmtbZWTFa0c5Ga3E0xNlrLIxx482bFhytcwApnE4bwXWeC9OVjZ2Sg5iUoJyYlISOj4GNgwIbwmZeE1matJSwioyDSszOzcXPxMfEghsxYRgYCzj4GFgUHAwcLZycBB24hNhGNtlxMMrVgtZtmTha0zOMK1w1xsVrPGzbMmzjHhxMsQApzHoX4NDvg0PwslsmDonokswWCuoijhwN+JnwMKii7AIT8K/X4V+9OZohilRCuPDlrtnhilLJCkMWEheDL4YMDj554Y0McEZDBCQw26mKODCghNhDZsyaNczlotx5WDVa0aM8a1xhzNFuJo0wtsuVo2as8QAppF4T8G234Ns55MvGyyqz6KwlGl8G2GWiE/Cxh+FhWMOHztM51vjx445YYZThOAIbN2HYOCt4+DgYGDgEHAQcBBwtvEwULRiE2EMWzJw0btcS3GybN1rRmxxrXDPE2W5WOPFmaNmThpmcgCloQhPweTfg8twT2TUnPfTfTDUCG8Ji3hL/lISaioaMh4qZgJ+Jm5MCG0NjNA4Bh4OFg4ebqUDCAITYRlaMMzdq1crcuLJlWtGWHGtxZmrFa5ascePG4aMGOVmAKSwuD/g8Q/g75rlvhhHGAhPwqlfhVzyaMkdE4zuCHx1a0Bn8ZnsFQOMghNhGbE5zMWDfGtb5XGZa0x4mC3E3aOFuLK2c43DNs3ZuWoA=="/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round/>
          <a:headEnd/>
          <a:tailEnd/>
        </a:ln>
        <a:effectLst/>
      </a:spPr>
      <a:bodyPr wrap="none" lIns="90000" tIns="46800" rIns="90000" bIns="46800">
        <a:spAutoFit/>
      </a:bodyPr>
      <a:lstStyle>
        <a:defPPr algn="ctr" eaLnBrk="1" hangingPunct="1">
          <a:lnSpc>
            <a:spcPct val="116000"/>
          </a:lnSpc>
          <a:tabLst>
            <a:tab pos="723900" algn="l"/>
            <a:tab pos="1447800" algn="l"/>
            <a:tab pos="2171700" algn="l"/>
          </a:tabLst>
          <a:defRPr dirty="0" smtClean="0">
            <a:solidFill>
              <a:srgbClr val="FFFFFF"/>
            </a:solidFill>
            <a:latin typeface="Calibri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10738</TotalTime>
  <Words>975</Words>
  <Application>Microsoft Office PowerPoint</Application>
  <PresentationFormat>On-screen Show (4:3)</PresentationFormat>
  <Paragraphs>409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Dark 3410</vt:lpstr>
      <vt:lpstr>Circuits &amp; Numbers</vt:lpstr>
      <vt:lpstr>Slide 2</vt:lpstr>
      <vt:lpstr>Logic Minimization</vt:lpstr>
      <vt:lpstr>Karnaugh Maps</vt:lpstr>
      <vt:lpstr>Voting machine</vt:lpstr>
      <vt:lpstr>Voting Machine Components</vt:lpstr>
      <vt:lpstr>Input</vt:lpstr>
      <vt:lpstr>Output</vt:lpstr>
      <vt:lpstr>Block Diagram</vt:lpstr>
      <vt:lpstr>Encoders</vt:lpstr>
      <vt:lpstr>Number Representations</vt:lpstr>
      <vt:lpstr>Counting</vt:lpstr>
      <vt:lpstr>Base Conversion</vt:lpstr>
      <vt:lpstr>Base Conversion</vt:lpstr>
      <vt:lpstr>Base Conversion</vt:lpstr>
      <vt:lpstr>Hexadecimal, Binary, Octal Conversions</vt:lpstr>
      <vt:lpstr>Encoder Implementation</vt:lpstr>
      <vt:lpstr>Ballot Reading</vt:lpstr>
      <vt:lpstr>7-Segment LED Decoder</vt:lpstr>
      <vt:lpstr>7  Segment  LED  Decoder Implementation</vt:lpstr>
      <vt:lpstr>Ballot Reading and Display</vt:lpstr>
      <vt:lpstr>Building Blocks</vt:lpstr>
      <vt:lpstr>Binary Addition</vt:lpstr>
      <vt:lpstr>1-bit  Adder</vt:lpstr>
      <vt:lpstr>1-bit Adder with Carry</vt:lpstr>
      <vt:lpstr>4-bit Adder</vt:lpstr>
      <vt:lpstr>4-bit Adder</vt:lpstr>
      <vt:lpstr>Summary</vt:lpstr>
    </vt:vector>
  </TitlesOfParts>
  <Company>Computer Science,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2: Gates and Logic</dc:title>
  <dc:creator>Kevin Walsh</dc:creator>
  <cp:lastModifiedBy>Kevin Walsh</cp:lastModifiedBy>
  <cp:revision>1462</cp:revision>
  <cp:lastPrinted>2000-08-29T15:15:59Z</cp:lastPrinted>
  <dcterms:created xsi:type="dcterms:W3CDTF">1999-11-21T22:40:57Z</dcterms:created>
  <dcterms:modified xsi:type="dcterms:W3CDTF">2010-02-02T20:59:04Z</dcterms:modified>
</cp:coreProperties>
</file>