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tags/tag6.xml" ContentType="application/vnd.openxmlformats-officedocument.presentationml.tags+xml"/>
  <Override PartName="/ppt/tags/tag8.xml" ContentType="application/vnd.openxmlformats-officedocument.presentationml.tags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tags/tag4.xml" ContentType="application/vnd.openxmlformats-officedocument.presentationml.tags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tags/tag2.xml" ContentType="application/vnd.openxmlformats-officedocument.presentationml.tags+xml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tags/tag29.xml" ContentType="application/vnd.openxmlformats-officedocument.presentationml.tags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tags/tag16.xml" ContentType="application/vnd.openxmlformats-officedocument.presentationml.tags+xml"/>
  <Override PartName="/ppt/tags/tag18.xml" ContentType="application/vnd.openxmlformats-officedocument.presentationml.tags+xml"/>
  <Override PartName="/ppt/tags/tag27.xml" ContentType="application/vnd.openxmlformats-officedocument.presentationml.tags+xml"/>
  <Override PartName="/ppt/slideLayouts/slideLayout10.xml" ContentType="application/vnd.openxmlformats-officedocument.presentationml.slideLayout+xml"/>
  <Default Extension="vml" ContentType="application/vnd.openxmlformats-officedocument.vmlDrawing"/>
  <Override PartName="/ppt/tags/tag14.xml" ContentType="application/vnd.openxmlformats-officedocument.presentationml.tags+xml"/>
  <Override PartName="/ppt/tags/tag15.xml" ContentType="application/vnd.openxmlformats-officedocument.presentationml.tags+xml"/>
  <Override PartName="/ppt/tags/tag24.xml" ContentType="application/vnd.openxmlformats-officedocument.presentationml.tags+xml"/>
  <Override PartName="/ppt/tags/tag25.xml" ContentType="application/vnd.openxmlformats-officedocument.presentationml.tags+xml"/>
  <Override PartName="/ppt/tags/tag33.xml" ContentType="application/vnd.openxmlformats-officedocument.presentationml.tags+xml"/>
  <Override PartName="/ppt/tags/tag34.xml" ContentType="application/vnd.openxmlformats-officedocument.presentationml.tags+xml"/>
  <Override PartName="/ppt/tags/tag12.xml" ContentType="application/vnd.openxmlformats-officedocument.presentationml.tags+xml"/>
  <Override PartName="/ppt/tags/tag13.xml" ContentType="application/vnd.openxmlformats-officedocument.presentationml.tags+xml"/>
  <Override PartName="/ppt/tags/tag22.xml" ContentType="application/vnd.openxmlformats-officedocument.presentationml.tags+xml"/>
  <Override PartName="/ppt/tags/tag23.xml" ContentType="application/vnd.openxmlformats-officedocument.presentationml.tags+xml"/>
  <Override PartName="/ppt/tags/tag31.xml" ContentType="application/vnd.openxmlformats-officedocument.presentationml.tags+xml"/>
  <Override PartName="/ppt/tags/tag32.xml" ContentType="application/vnd.openxmlformats-officedocument.presentationml.tags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tags/tag11.xml" ContentType="application/vnd.openxmlformats-officedocument.presentationml.tags+xml"/>
  <Override PartName="/ppt/tags/tag20.xml" ContentType="application/vnd.openxmlformats-officedocument.presentationml.tags+xml"/>
  <Override PartName="/ppt/tags/tag21.xml" ContentType="application/vnd.openxmlformats-officedocument.presentationml.tags+xml"/>
  <Override PartName="/ppt/tags/tag30.xml" ContentType="application/vnd.openxmlformats-officedocument.presentationml.tags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tags/tag7.xml" ContentType="application/vnd.openxmlformats-officedocument.presentationml.tags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ags/tag5.xml" ContentType="application/vnd.openxmlformats-officedocument.presentationml.tags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Layouts/slideLayout3.xml" ContentType="application/vnd.openxmlformats-officedocument.presentationml.slideLayout+xml"/>
  <Override PartName="/ppt/tags/tag3.xml" ContentType="application/vnd.openxmlformats-officedocument.presentationml.tags+xml"/>
  <Default Extension="jpeg" ContentType="image/jpeg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tags/tag1.xml" ContentType="application/vnd.openxmlformats-officedocument.presentationml.tags+xml"/>
  <Override PartName="/ppt/slideLayouts/slideLayout1.xml" ContentType="application/vnd.openxmlformats-officedocument.presentationml.slideLayout+xml"/>
  <Override PartName="/ppt/tags/tag19.xml" ContentType="application/vnd.openxmlformats-officedocument.presentationml.tags+xml"/>
  <Override PartName="/ppt/tags/tag28.xml" ContentType="application/vnd.openxmlformats-officedocument.presentationml.tags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tags/tag17.xml" ContentType="application/vnd.openxmlformats-officedocument.presentationml.tags+xml"/>
  <Override PartName="/ppt/tags/tag26.xml" ContentType="application/vnd.openxmlformats-officedocument.presentationml.tags+xml"/>
  <Override PartName="/ppt/tags/tag35.xml" ContentType="application/vnd.openxmlformats-officedocument.presentationml.tag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4" r:id="rId9"/>
    <p:sldId id="263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</p:sldIdLst>
  <p:sldSz cx="9144000" cy="6858000" type="screen4x3"/>
  <p:notesSz cx="6858000" cy="9144000"/>
  <p:custDataLst>
    <p:tags r:id="rId21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07" d="100"/>
          <a:sy n="107" d="100"/>
        </p:scale>
        <p:origin x="-294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tags" Target="tags/tag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4/28/2010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tags" Target="../tags/tag3.xml"/><Relationship Id="rId1" Type="http://schemas.openxmlformats.org/officeDocument/2006/relationships/tags" Target="../tags/tag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5.xml"/><Relationship Id="rId1" Type="http://schemas.openxmlformats.org/officeDocument/2006/relationships/tags" Target="../tags/tag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7.xml"/><Relationship Id="rId1" Type="http://schemas.openxmlformats.org/officeDocument/2006/relationships/tags" Target="../tags/tag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9.xml"/><Relationship Id="rId1" Type="http://schemas.openxmlformats.org/officeDocument/2006/relationships/tags" Target="../tags/tag8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1.xml"/><Relationship Id="rId1" Type="http://schemas.openxmlformats.org/officeDocument/2006/relationships/tags" Target="../tags/tag10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3.xml"/><Relationship Id="rId1" Type="http://schemas.openxmlformats.org/officeDocument/2006/relationships/tags" Target="../tags/tag1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5.xml"/><Relationship Id="rId1" Type="http://schemas.openxmlformats.org/officeDocument/2006/relationships/tags" Target="../tags/tag1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7.xml"/><Relationship Id="rId1" Type="http://schemas.openxmlformats.org/officeDocument/2006/relationships/tags" Target="../tags/tag16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tags" Target="../tags/tag19.xml"/><Relationship Id="rId2" Type="http://schemas.openxmlformats.org/officeDocument/2006/relationships/tags" Target="../tags/tag18.xml"/><Relationship Id="rId1" Type="http://schemas.openxmlformats.org/officeDocument/2006/relationships/vmlDrawing" Target="../drawings/vmlDrawing2.vml"/><Relationship Id="rId4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.v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1.xml"/><Relationship Id="rId1" Type="http://schemas.openxmlformats.org/officeDocument/2006/relationships/tags" Target="../tags/tag20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3.xml"/><Relationship Id="rId1" Type="http://schemas.openxmlformats.org/officeDocument/2006/relationships/tags" Target="../tags/tag2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5.xml"/><Relationship Id="rId1" Type="http://schemas.openxmlformats.org/officeDocument/2006/relationships/tags" Target="../tags/tag2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7.xml"/><Relationship Id="rId1" Type="http://schemas.openxmlformats.org/officeDocument/2006/relationships/tags" Target="../tags/tag26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9.xml"/><Relationship Id="rId1" Type="http://schemas.openxmlformats.org/officeDocument/2006/relationships/tags" Target="../tags/tag28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31.xml"/><Relationship Id="rId1" Type="http://schemas.openxmlformats.org/officeDocument/2006/relationships/tags" Target="../tags/tag30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33.xml"/><Relationship Id="rId1" Type="http://schemas.openxmlformats.org/officeDocument/2006/relationships/tags" Target="../tags/tag3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35.xml"/><Relationship Id="rId1" Type="http://schemas.openxmlformats.org/officeDocument/2006/relationships/tags" Target="../tags/tag3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What’s in a device driver?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  <p:custDataLst>
              <p:tags r:id="rId2"/>
            </p:custDataLst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Role of the OS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Protect data and resources (file permissions, etc.)</a:t>
            </a:r>
          </a:p>
          <a:p>
            <a:r>
              <a:rPr lang="en-US" dirty="0" smtClean="0"/>
              <a:t>Provide isolation (virtual memory, etc.)</a:t>
            </a:r>
          </a:p>
          <a:p>
            <a:r>
              <a:rPr lang="en-US" dirty="0" smtClean="0">
                <a:solidFill>
                  <a:srgbClr val="FF0000"/>
                </a:solidFill>
              </a:rPr>
              <a:t>Abstract away details of hardware</a:t>
            </a:r>
          </a:p>
          <a:p>
            <a:pPr lvl="1"/>
            <a:r>
              <a:rPr lang="en-US" dirty="0" smtClean="0">
                <a:solidFill>
                  <a:srgbClr val="FF0000"/>
                </a:solidFill>
              </a:rPr>
              <a:t>Processes use “</a:t>
            </a:r>
            <a:r>
              <a:rPr lang="en-US" dirty="0" err="1" smtClean="0">
                <a:solidFill>
                  <a:srgbClr val="FF0000"/>
                </a:solidFill>
              </a:rPr>
              <a:t>stdin</a:t>
            </a:r>
            <a:r>
              <a:rPr lang="en-US" dirty="0" smtClean="0">
                <a:solidFill>
                  <a:srgbClr val="FF0000"/>
                </a:solidFill>
              </a:rPr>
              <a:t>”, not keyboard I/O ports</a:t>
            </a:r>
          </a:p>
          <a:p>
            <a:pPr lvl="1"/>
            <a:r>
              <a:rPr lang="en-US" dirty="0" smtClean="0">
                <a:solidFill>
                  <a:srgbClr val="FF0000"/>
                </a:solidFill>
              </a:rPr>
              <a:t>Processes use open/read/write/close, not disk seeks</a:t>
            </a:r>
          </a:p>
          <a:p>
            <a:r>
              <a:rPr lang="en-US" dirty="0" smtClean="0">
                <a:solidFill>
                  <a:srgbClr val="FF0000"/>
                </a:solidFill>
              </a:rPr>
              <a:t>Multiplex hardware resources</a:t>
            </a:r>
          </a:p>
          <a:p>
            <a:pPr lvl="1"/>
            <a:r>
              <a:rPr lang="en-US" dirty="0" smtClean="0">
                <a:solidFill>
                  <a:srgbClr val="FF0000"/>
                </a:solidFill>
              </a:rPr>
              <a:t>Processes think they own CPU, </a:t>
            </a:r>
            <a:r>
              <a:rPr lang="en-US" dirty="0" err="1" smtClean="0">
                <a:solidFill>
                  <a:srgbClr val="FF0000"/>
                </a:solidFill>
              </a:rPr>
              <a:t>kbd</a:t>
            </a:r>
            <a:r>
              <a:rPr lang="en-US" dirty="0" smtClean="0">
                <a:solidFill>
                  <a:srgbClr val="FF0000"/>
                </a:solidFill>
              </a:rPr>
              <a:t>, network, etc.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Structure of the OS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dirty="0" smtClean="0"/>
              <a:t>Lots of (mostly) hardware and device-independent code</a:t>
            </a:r>
          </a:p>
          <a:p>
            <a:pPr lvl="1"/>
            <a:r>
              <a:rPr lang="en-US" dirty="0" smtClean="0"/>
              <a:t>File systems, scheduler algorithms, sockets and networking code, etc.</a:t>
            </a:r>
          </a:p>
          <a:p>
            <a:r>
              <a:rPr lang="en-US" dirty="0" smtClean="0"/>
              <a:t>Small bits of device-dependent code</a:t>
            </a:r>
          </a:p>
          <a:p>
            <a:pPr lvl="1"/>
            <a:r>
              <a:rPr lang="en-US" i="1" dirty="0" smtClean="0"/>
              <a:t>driver</a:t>
            </a:r>
            <a:r>
              <a:rPr lang="en-US" dirty="0" smtClean="0"/>
              <a:t> for every specific model of…</a:t>
            </a:r>
          </a:p>
          <a:p>
            <a:pPr lvl="2"/>
            <a:r>
              <a:rPr lang="en-US" dirty="0" smtClean="0"/>
              <a:t>network card</a:t>
            </a:r>
          </a:p>
          <a:p>
            <a:pPr lvl="2"/>
            <a:r>
              <a:rPr lang="en-US" dirty="0" smtClean="0"/>
              <a:t>audio card</a:t>
            </a:r>
          </a:p>
          <a:p>
            <a:pPr lvl="2"/>
            <a:r>
              <a:rPr lang="en-US" dirty="0" smtClean="0"/>
              <a:t>graphics card</a:t>
            </a:r>
          </a:p>
          <a:p>
            <a:pPr lvl="2"/>
            <a:r>
              <a:rPr lang="en-US" dirty="0" err="1" smtClean="0"/>
              <a:t>usb</a:t>
            </a:r>
            <a:r>
              <a:rPr lang="en-US" dirty="0" smtClean="0"/>
              <a:t> device</a:t>
            </a:r>
          </a:p>
          <a:p>
            <a:pPr lvl="2"/>
            <a:r>
              <a:rPr lang="en-US" dirty="0" smtClean="0"/>
              <a:t>…</a:t>
            </a:r>
          </a:p>
          <a:p>
            <a:pPr lvl="1"/>
            <a:r>
              <a:rPr lang="en-US" dirty="0" smtClean="0"/>
              <a:t>each set of similar drivers provides uniform API to rest of OS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Example: Unix Network Drivers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pPr>
              <a:buNone/>
            </a:pPr>
            <a:r>
              <a:rPr lang="en-US" dirty="0" smtClean="0"/>
              <a:t>All network drivers implement</a:t>
            </a:r>
          </a:p>
          <a:p>
            <a:r>
              <a:rPr lang="en-US" dirty="0" smtClean="0"/>
              <a:t>probe(…) – check if this device exists</a:t>
            </a:r>
          </a:p>
          <a:p>
            <a:r>
              <a:rPr lang="en-US" dirty="0" smtClean="0"/>
              <a:t>configure(…) – turn device on/off, etc.</a:t>
            </a:r>
          </a:p>
          <a:p>
            <a:r>
              <a:rPr lang="en-US" dirty="0" err="1" smtClean="0"/>
              <a:t>send_pkt</a:t>
            </a:r>
            <a:r>
              <a:rPr lang="en-US" dirty="0" smtClean="0"/>
              <a:t>(</a:t>
            </a:r>
            <a:r>
              <a:rPr lang="en-US" dirty="0" err="1" smtClean="0"/>
              <a:t>pkt</a:t>
            </a:r>
            <a:r>
              <a:rPr lang="en-US" dirty="0" smtClean="0"/>
              <a:t>) – send packet out to network</a:t>
            </a:r>
          </a:p>
          <a:p>
            <a:pPr>
              <a:buNone/>
            </a:pPr>
            <a:r>
              <a:rPr lang="en-US" dirty="0" smtClean="0"/>
              <a:t>All network drivers invoke</a:t>
            </a:r>
          </a:p>
          <a:p>
            <a:r>
              <a:rPr lang="en-US" dirty="0" err="1" smtClean="0"/>
              <a:t>recv_pkt</a:t>
            </a:r>
            <a:r>
              <a:rPr lang="en-US" dirty="0" smtClean="0"/>
              <a:t>(</a:t>
            </a:r>
            <a:r>
              <a:rPr lang="en-US" dirty="0" err="1" smtClean="0"/>
              <a:t>pkt</a:t>
            </a:r>
            <a:r>
              <a:rPr lang="en-US" dirty="0" smtClean="0"/>
              <a:t>) – when packet arrives</a:t>
            </a:r>
          </a:p>
          <a:p>
            <a:r>
              <a:rPr lang="en-US" dirty="0" err="1" smtClean="0"/>
              <a:t>alloc_dma</a:t>
            </a:r>
            <a:r>
              <a:rPr lang="en-US" dirty="0" smtClean="0"/>
              <a:t>() – when they need </a:t>
            </a:r>
            <a:r>
              <a:rPr lang="en-US" dirty="0" err="1" smtClean="0"/>
              <a:t>dma’able</a:t>
            </a:r>
            <a:r>
              <a:rPr lang="en-US" dirty="0" smtClean="0"/>
              <a:t> pages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Driver-to-</a:t>
            </a:r>
            <a:r>
              <a:rPr lang="en-US" dirty="0" smtClean="0">
                <a:sym typeface="Wingdings" pitchFamily="2" charset="2"/>
              </a:rPr>
              <a:t>Device Interaction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dirty="0" smtClean="0"/>
              <a:t>Driver needs to</a:t>
            </a:r>
          </a:p>
          <a:p>
            <a:pPr lvl="1"/>
            <a:r>
              <a:rPr lang="en-US" dirty="0" smtClean="0"/>
              <a:t>configure the device, turn it on/off, etc.</a:t>
            </a:r>
          </a:p>
          <a:p>
            <a:pPr lvl="1"/>
            <a:r>
              <a:rPr lang="en-US" dirty="0" smtClean="0"/>
              <a:t>tell device when to send a packet</a:t>
            </a:r>
          </a:p>
          <a:p>
            <a:pPr lvl="2"/>
            <a:r>
              <a:rPr lang="en-US" dirty="0" smtClean="0"/>
              <a:t>tell it when and where to go in memory to get packet data (via DMA from </a:t>
            </a:r>
            <a:r>
              <a:rPr lang="en-US" dirty="0" err="1" smtClean="0"/>
              <a:t>mem</a:t>
            </a:r>
            <a:r>
              <a:rPr lang="en-US" dirty="0" smtClean="0"/>
              <a:t> to device)</a:t>
            </a:r>
          </a:p>
          <a:p>
            <a:r>
              <a:rPr lang="en-US" dirty="0" smtClean="0"/>
              <a:t>Device needs to</a:t>
            </a:r>
          </a:p>
          <a:p>
            <a:pPr lvl="1"/>
            <a:r>
              <a:rPr lang="en-US" dirty="0" smtClean="0"/>
              <a:t>tell device when a packet has arrived (e.g. via interrupts)</a:t>
            </a:r>
          </a:p>
          <a:p>
            <a:r>
              <a:rPr lang="en-US" dirty="0" smtClean="0"/>
              <a:t>Driver also needs to</a:t>
            </a:r>
          </a:p>
          <a:p>
            <a:pPr lvl="1"/>
            <a:r>
              <a:rPr lang="en-US" dirty="0" smtClean="0"/>
              <a:t>tell device where to put incoming packets in memory (via DMA from device to </a:t>
            </a:r>
            <a:r>
              <a:rPr lang="en-US" dirty="0" err="1" smtClean="0"/>
              <a:t>mem</a:t>
            </a:r>
            <a:r>
              <a:rPr lang="en-US" dirty="0" smtClean="0"/>
              <a:t>)</a:t>
            </a:r>
          </a:p>
          <a:p>
            <a:pPr lvl="1"/>
            <a:endParaRPr lang="en-US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Example: Broadcom tg3 network card</a:t>
            </a:r>
            <a:br>
              <a:rPr lang="en-US" dirty="0" smtClean="0"/>
            </a:br>
            <a:r>
              <a:rPr lang="en-US" dirty="0" smtClean="0"/>
              <a:t>and a driver for it from Linux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A few years old, but very typical of many cards</a:t>
            </a:r>
          </a:p>
          <a:p>
            <a:r>
              <a:rPr lang="en-US" dirty="0" smtClean="0"/>
              <a:t>Uses </a:t>
            </a:r>
            <a:r>
              <a:rPr lang="en-US" dirty="0" smtClean="0">
                <a:solidFill>
                  <a:srgbClr val="FF0000"/>
                </a:solidFill>
              </a:rPr>
              <a:t>DMA</a:t>
            </a:r>
            <a:r>
              <a:rPr lang="en-US" dirty="0" smtClean="0"/>
              <a:t> for ingoing and outgoing packets</a:t>
            </a:r>
          </a:p>
          <a:p>
            <a:r>
              <a:rPr lang="en-US" dirty="0" smtClean="0"/>
              <a:t>Uses </a:t>
            </a:r>
            <a:r>
              <a:rPr lang="en-US" dirty="0" smtClean="0">
                <a:solidFill>
                  <a:srgbClr val="FF0000"/>
                </a:solidFill>
              </a:rPr>
              <a:t>interrupts</a:t>
            </a:r>
            <a:r>
              <a:rPr lang="en-US" dirty="0" smtClean="0"/>
              <a:t> to notify of packet arrival</a:t>
            </a:r>
          </a:p>
          <a:p>
            <a:r>
              <a:rPr lang="en-US" dirty="0" smtClean="0"/>
              <a:t>Uses </a:t>
            </a:r>
            <a:r>
              <a:rPr lang="en-US" dirty="0" smtClean="0">
                <a:solidFill>
                  <a:srgbClr val="FF0000"/>
                </a:solidFill>
              </a:rPr>
              <a:t>Memory mapped I/O </a:t>
            </a:r>
            <a:r>
              <a:rPr lang="en-US" dirty="0" smtClean="0"/>
              <a:t>for configuring device, checking status, etc.</a:t>
            </a: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Sending a packet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Driver implementation for </a:t>
            </a:r>
            <a:r>
              <a:rPr lang="en-US" dirty="0" err="1" smtClean="0"/>
              <a:t>send_pkt</a:t>
            </a:r>
            <a:r>
              <a:rPr lang="en-US" dirty="0" smtClean="0"/>
              <a:t>(</a:t>
            </a:r>
            <a:r>
              <a:rPr lang="en-US" dirty="0" err="1" smtClean="0"/>
              <a:t>pkt_ptr</a:t>
            </a:r>
            <a:r>
              <a:rPr lang="en-US" dirty="0" smtClean="0"/>
              <a:t>)</a:t>
            </a:r>
          </a:p>
          <a:p>
            <a:pPr>
              <a:buNone/>
            </a:pPr>
            <a:r>
              <a:rPr lang="en-US" dirty="0" smtClean="0"/>
              <a:t>packet is already on</a:t>
            </a:r>
            <a:br>
              <a:rPr lang="en-US" dirty="0" smtClean="0"/>
            </a:br>
            <a:r>
              <a:rPr lang="en-US" dirty="0" smtClean="0"/>
              <a:t>one </a:t>
            </a:r>
            <a:r>
              <a:rPr lang="en-US" dirty="0" err="1" smtClean="0"/>
              <a:t>dma’able</a:t>
            </a:r>
            <a:r>
              <a:rPr lang="en-US" dirty="0" smtClean="0"/>
              <a:t> page</a:t>
            </a:r>
          </a:p>
          <a:p>
            <a:pPr>
              <a:buNone/>
            </a:pPr>
            <a:r>
              <a:rPr lang="en-US" dirty="0" smtClean="0"/>
              <a:t>dev-&gt;</a:t>
            </a:r>
            <a:r>
              <a:rPr lang="en-US" dirty="0" err="1" smtClean="0"/>
              <a:t>dma_base</a:t>
            </a:r>
            <a:r>
              <a:rPr lang="en-US" dirty="0" smtClean="0"/>
              <a:t> = </a:t>
            </a:r>
            <a:r>
              <a:rPr lang="en-US" dirty="0" err="1" smtClean="0"/>
              <a:t>v_to_p</a:t>
            </a:r>
            <a:r>
              <a:rPr lang="en-US" dirty="0" smtClean="0"/>
              <a:t>(</a:t>
            </a:r>
            <a:r>
              <a:rPr lang="en-US" dirty="0" err="1" smtClean="0"/>
              <a:t>pkt_ptr</a:t>
            </a:r>
            <a:r>
              <a:rPr lang="en-US" dirty="0" smtClean="0"/>
              <a:t>)</a:t>
            </a:r>
          </a:p>
          <a:p>
            <a:pPr>
              <a:buNone/>
            </a:pPr>
            <a:r>
              <a:rPr lang="en-US" dirty="0" smtClean="0"/>
              <a:t>dev-&gt;</a:t>
            </a:r>
            <a:r>
              <a:rPr lang="en-US" dirty="0" err="1" smtClean="0"/>
              <a:t>dma_len</a:t>
            </a:r>
            <a:r>
              <a:rPr lang="en-US" dirty="0" smtClean="0"/>
              <a:t> = </a:t>
            </a:r>
            <a:r>
              <a:rPr lang="en-US" dirty="0" err="1" smtClean="0"/>
              <a:t>pktlen</a:t>
            </a:r>
            <a:endParaRPr lang="en-US" dirty="0" smtClean="0"/>
          </a:p>
          <a:p>
            <a:pPr>
              <a:buNone/>
            </a:pPr>
            <a:r>
              <a:rPr lang="en-US" dirty="0" smtClean="0"/>
              <a:t>dev-&gt;</a:t>
            </a:r>
            <a:r>
              <a:rPr lang="en-US" dirty="0" err="1" smtClean="0"/>
              <a:t>cmd</a:t>
            </a:r>
            <a:r>
              <a:rPr lang="en-US" dirty="0" smtClean="0"/>
              <a:t> = SEND|DMA_ENABLE</a:t>
            </a: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>
          <a:xfrm>
            <a:off x="457200" y="0"/>
            <a:ext cx="82296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But…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457200" y="762000"/>
            <a:ext cx="8229600" cy="5867400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en-US" dirty="0" smtClean="0"/>
              <a:t>Previous would be slow</a:t>
            </a:r>
          </a:p>
          <a:p>
            <a:r>
              <a:rPr lang="en-US" dirty="0" smtClean="0"/>
              <a:t>driver needs to talk to card for every send </a:t>
            </a:r>
            <a:br>
              <a:rPr lang="en-US" dirty="0" smtClean="0"/>
            </a:br>
            <a:r>
              <a:rPr lang="en-US" dirty="0" smtClean="0"/>
              <a:t>(3 times: base, </a:t>
            </a:r>
            <a:r>
              <a:rPr lang="en-US" dirty="0" err="1" smtClean="0"/>
              <a:t>len</a:t>
            </a:r>
            <a:r>
              <a:rPr lang="en-US" dirty="0" smtClean="0"/>
              <a:t>, </a:t>
            </a:r>
            <a:r>
              <a:rPr lang="en-US" dirty="0" err="1" smtClean="0"/>
              <a:t>cmd</a:t>
            </a:r>
            <a:r>
              <a:rPr lang="en-US" dirty="0" smtClean="0"/>
              <a:t>)</a:t>
            </a:r>
          </a:p>
          <a:p>
            <a:r>
              <a:rPr lang="en-US" dirty="0" smtClean="0"/>
              <a:t>probably would have to wait for current DMA to finish before setting up next one</a:t>
            </a:r>
            <a:br>
              <a:rPr lang="en-US" dirty="0" smtClean="0"/>
            </a:br>
            <a:r>
              <a:rPr lang="en-US" dirty="0" smtClean="0"/>
              <a:t>(can’t overwrite </a:t>
            </a:r>
            <a:r>
              <a:rPr lang="en-US" dirty="0" err="1" smtClean="0"/>
              <a:t>dma_base</a:t>
            </a:r>
            <a:r>
              <a:rPr lang="en-US" dirty="0" smtClean="0"/>
              <a:t> while it is being used!)</a:t>
            </a:r>
            <a:endParaRPr lang="en-US" dirty="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>
          <a:xfrm>
            <a:off x="457200" y="0"/>
            <a:ext cx="82296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What really happens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3"/>
            </p:custDataLst>
          </p:nvPr>
        </p:nvSpPr>
        <p:spPr>
          <a:xfrm>
            <a:off x="457200" y="762000"/>
            <a:ext cx="8229600" cy="5867400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en-US" dirty="0" smtClean="0"/>
              <a:t>Device and driver share a </a:t>
            </a:r>
            <a:r>
              <a:rPr lang="en-US" i="1" dirty="0" smtClean="0"/>
              <a:t>list </a:t>
            </a:r>
            <a:r>
              <a:rPr lang="en-US" dirty="0" smtClean="0"/>
              <a:t>of packets to send</a:t>
            </a:r>
          </a:p>
          <a:p>
            <a:pPr lvl="1"/>
            <a:r>
              <a:rPr lang="en-US" dirty="0" smtClean="0"/>
              <a:t>list is stored in memory</a:t>
            </a:r>
          </a:p>
          <a:p>
            <a:pPr lvl="1"/>
            <a:r>
              <a:rPr lang="en-US" dirty="0" smtClean="0"/>
              <a:t>driver accesses using regular inst. / code</a:t>
            </a:r>
          </a:p>
          <a:p>
            <a:pPr lvl="1"/>
            <a:r>
              <a:rPr lang="en-US" dirty="0" smtClean="0"/>
              <a:t>device accesses using DMA</a:t>
            </a:r>
          </a:p>
          <a:p>
            <a:pPr>
              <a:buNone/>
            </a:pPr>
            <a:r>
              <a:rPr lang="en-US" dirty="0" smtClean="0"/>
              <a:t>Driver adds </a:t>
            </a:r>
            <a:r>
              <a:rPr lang="en-US" dirty="0" err="1" smtClean="0"/>
              <a:t>dma’able</a:t>
            </a:r>
            <a:r>
              <a:rPr lang="en-US" dirty="0" smtClean="0"/>
              <a:t> pages to the list</a:t>
            </a:r>
          </a:p>
          <a:p>
            <a:pPr>
              <a:buNone/>
            </a:pPr>
            <a:r>
              <a:rPr lang="en-US" dirty="0" smtClean="0"/>
              <a:t>Device removes them after they are sent</a:t>
            </a: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Actually… a fixed size circular list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 fontScale="92500" lnSpcReduction="20000"/>
          </a:bodyPr>
          <a:lstStyle/>
          <a:p>
            <a:pPr>
              <a:buNone/>
            </a:pPr>
            <a:r>
              <a:rPr lang="en-US" dirty="0" err="1" smtClean="0"/>
              <a:t>struct</a:t>
            </a:r>
            <a:r>
              <a:rPr lang="en-US" dirty="0" smtClean="0"/>
              <a:t> </a:t>
            </a:r>
            <a:r>
              <a:rPr lang="en-US" dirty="0" err="1" smtClean="0"/>
              <a:t>ring_elt</a:t>
            </a:r>
            <a:r>
              <a:rPr lang="en-US" dirty="0" smtClean="0"/>
              <a:t> { </a:t>
            </a:r>
            <a:r>
              <a:rPr lang="en-US" dirty="0" err="1" smtClean="0"/>
              <a:t>int</a:t>
            </a:r>
            <a:r>
              <a:rPr lang="en-US" dirty="0" smtClean="0"/>
              <a:t> </a:t>
            </a:r>
            <a:r>
              <a:rPr lang="en-US" dirty="0" err="1" smtClean="0"/>
              <a:t>phys_addr</a:t>
            </a:r>
            <a:r>
              <a:rPr lang="en-US" dirty="0" smtClean="0"/>
              <a:t>; </a:t>
            </a:r>
            <a:r>
              <a:rPr lang="en-US" dirty="0" err="1" smtClean="0"/>
              <a:t>int</a:t>
            </a:r>
            <a:r>
              <a:rPr lang="en-US" dirty="0" smtClean="0"/>
              <a:t> </a:t>
            </a:r>
            <a:r>
              <a:rPr lang="en-US" dirty="0" err="1" smtClean="0"/>
              <a:t>len</a:t>
            </a:r>
            <a:r>
              <a:rPr lang="en-US" dirty="0" smtClean="0"/>
              <a:t> }</a:t>
            </a:r>
          </a:p>
          <a:p>
            <a:pPr>
              <a:buNone/>
            </a:pPr>
            <a:r>
              <a:rPr lang="en-US" dirty="0" err="1" smtClean="0"/>
              <a:t>struct</a:t>
            </a:r>
            <a:r>
              <a:rPr lang="en-US" dirty="0" smtClean="0"/>
              <a:t> ring {</a:t>
            </a:r>
          </a:p>
          <a:p>
            <a:pPr>
              <a:buNone/>
            </a:pPr>
            <a:r>
              <a:rPr lang="en-US" dirty="0" smtClean="0"/>
              <a:t>  // all indexes are modulo 128</a:t>
            </a:r>
          </a:p>
          <a:p>
            <a:pPr>
              <a:buNone/>
            </a:pPr>
            <a:r>
              <a:rPr lang="en-US" dirty="0" smtClean="0"/>
              <a:t>  </a:t>
            </a:r>
            <a:r>
              <a:rPr lang="en-US" dirty="0" err="1" smtClean="0"/>
              <a:t>int</a:t>
            </a:r>
            <a:r>
              <a:rPr lang="en-US" dirty="0" smtClean="0"/>
              <a:t> head; // index of most recently added </a:t>
            </a:r>
            <a:r>
              <a:rPr lang="en-US" dirty="0" err="1" smtClean="0"/>
              <a:t>pkt</a:t>
            </a:r>
            <a:endParaRPr lang="en-US" dirty="0" smtClean="0"/>
          </a:p>
          <a:p>
            <a:pPr>
              <a:buNone/>
            </a:pPr>
            <a:r>
              <a:rPr lang="en-US" dirty="0" smtClean="0"/>
              <a:t>  </a:t>
            </a:r>
            <a:r>
              <a:rPr lang="en-US" dirty="0" err="1" smtClean="0"/>
              <a:t>int</a:t>
            </a:r>
            <a:r>
              <a:rPr lang="en-US" dirty="0" smtClean="0"/>
              <a:t> tail; // index of </a:t>
            </a:r>
            <a:r>
              <a:rPr lang="en-US" dirty="0" err="1" smtClean="0"/>
              <a:t>of</a:t>
            </a:r>
            <a:r>
              <a:rPr lang="en-US" dirty="0" smtClean="0"/>
              <a:t> most recently sent </a:t>
            </a:r>
            <a:r>
              <a:rPr lang="en-US" dirty="0" err="1" smtClean="0"/>
              <a:t>pkt</a:t>
            </a:r>
            <a:endParaRPr lang="en-US" dirty="0" smtClean="0"/>
          </a:p>
          <a:p>
            <a:pPr>
              <a:buNone/>
            </a:pPr>
            <a:r>
              <a:rPr lang="en-US" dirty="0" smtClean="0"/>
              <a:t>  </a:t>
            </a:r>
            <a:r>
              <a:rPr lang="en-US" dirty="0" err="1" smtClean="0"/>
              <a:t>ring_elt</a:t>
            </a:r>
            <a:r>
              <a:rPr lang="en-US" dirty="0" smtClean="0"/>
              <a:t> entries[128]; </a:t>
            </a:r>
          </a:p>
          <a:p>
            <a:pPr>
              <a:buNone/>
            </a:pPr>
            <a:r>
              <a:rPr lang="en-US" dirty="0" smtClean="0"/>
              <a:t>}</a:t>
            </a:r>
          </a:p>
          <a:p>
            <a:pPr>
              <a:buNone/>
            </a:pPr>
            <a:r>
              <a:rPr lang="en-US" dirty="0" smtClean="0"/>
              <a:t>driver only modifies free entries and head</a:t>
            </a:r>
          </a:p>
          <a:p>
            <a:pPr>
              <a:buNone/>
            </a:pPr>
            <a:r>
              <a:rPr lang="en-US" dirty="0" smtClean="0"/>
              <a:t>device only modifies tail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Sending a packet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 fontScale="85000" lnSpcReduction="20000"/>
          </a:bodyPr>
          <a:lstStyle/>
          <a:p>
            <a:pPr>
              <a:buNone/>
            </a:pPr>
            <a:r>
              <a:rPr lang="en-US" dirty="0" smtClean="0"/>
              <a:t>configure() { …</a:t>
            </a:r>
          </a:p>
          <a:p>
            <a:pPr>
              <a:buNone/>
            </a:pPr>
            <a:r>
              <a:rPr lang="en-US" dirty="0" smtClean="0"/>
              <a:t>   ring = </a:t>
            </a:r>
            <a:r>
              <a:rPr lang="en-US" dirty="0" err="1" smtClean="0"/>
              <a:t>alloc_dma</a:t>
            </a:r>
            <a:r>
              <a:rPr lang="en-US" dirty="0" smtClean="0"/>
              <a:t>(</a:t>
            </a:r>
            <a:r>
              <a:rPr lang="en-US" dirty="0" err="1" smtClean="0"/>
              <a:t>sizeof</a:t>
            </a:r>
            <a:r>
              <a:rPr lang="en-US" dirty="0" smtClean="0"/>
              <a:t>(</a:t>
            </a:r>
            <a:r>
              <a:rPr lang="en-US" dirty="0" err="1" smtClean="0"/>
              <a:t>struct</a:t>
            </a:r>
            <a:r>
              <a:rPr lang="en-US" dirty="0" smtClean="0"/>
              <a:t> ring));</a:t>
            </a:r>
          </a:p>
          <a:p>
            <a:pPr>
              <a:buNone/>
            </a:pPr>
            <a:r>
              <a:rPr lang="en-US" dirty="0" smtClean="0"/>
              <a:t>   dev-&gt;ring = </a:t>
            </a:r>
            <a:r>
              <a:rPr lang="en-US" dirty="0" err="1" smtClean="0"/>
              <a:t>v_to_p</a:t>
            </a:r>
            <a:r>
              <a:rPr lang="en-US" dirty="0" smtClean="0"/>
              <a:t>(ring)</a:t>
            </a:r>
          </a:p>
          <a:p>
            <a:pPr>
              <a:buNone/>
            </a:pPr>
            <a:r>
              <a:rPr lang="en-US" dirty="0" smtClean="0"/>
              <a:t>}</a:t>
            </a:r>
          </a:p>
          <a:p>
            <a:pPr>
              <a:buNone/>
            </a:pPr>
            <a:r>
              <a:rPr lang="en-US" dirty="0" err="1" smtClean="0"/>
              <a:t>send_pkt</a:t>
            </a:r>
            <a:r>
              <a:rPr lang="en-US" dirty="0" smtClean="0"/>
              <a:t>() {</a:t>
            </a:r>
          </a:p>
          <a:p>
            <a:pPr>
              <a:buNone/>
            </a:pPr>
            <a:r>
              <a:rPr lang="en-US" dirty="0" smtClean="0"/>
              <a:t>  while (ring is full)</a:t>
            </a:r>
          </a:p>
          <a:p>
            <a:pPr>
              <a:buNone/>
            </a:pPr>
            <a:r>
              <a:rPr lang="en-US" dirty="0" smtClean="0"/>
              <a:t>     wait();</a:t>
            </a:r>
          </a:p>
          <a:p>
            <a:pPr>
              <a:buNone/>
            </a:pPr>
            <a:r>
              <a:rPr lang="en-US" dirty="0" smtClean="0"/>
              <a:t>  add </a:t>
            </a:r>
            <a:r>
              <a:rPr lang="en-US" dirty="0" err="1" smtClean="0"/>
              <a:t>v_to_p</a:t>
            </a:r>
            <a:r>
              <a:rPr lang="en-US" dirty="0" smtClean="0"/>
              <a:t>(</a:t>
            </a:r>
            <a:r>
              <a:rPr lang="en-US" dirty="0" err="1" smtClean="0"/>
              <a:t>pkt</a:t>
            </a:r>
            <a:r>
              <a:rPr lang="en-US" dirty="0" smtClean="0"/>
              <a:t>) to ring;</a:t>
            </a:r>
          </a:p>
          <a:p>
            <a:pPr>
              <a:buNone/>
            </a:pPr>
            <a:r>
              <a:rPr lang="en-US" dirty="0" smtClean="0"/>
              <a:t>  increment head;</a:t>
            </a:r>
          </a:p>
          <a:p>
            <a:pPr>
              <a:buNone/>
            </a:pPr>
            <a:r>
              <a:rPr lang="en-US" dirty="0" smtClean="0"/>
              <a:t>}</a:t>
            </a:r>
            <a:endParaRPr lang="en-US" dirty="0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Receiving a packet?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 fontScale="62500" lnSpcReduction="20000"/>
          </a:bodyPr>
          <a:lstStyle/>
          <a:p>
            <a:r>
              <a:rPr lang="en-US" dirty="0" smtClean="0"/>
              <a:t>Same idea, but in reverse</a:t>
            </a:r>
          </a:p>
          <a:p>
            <a:pPr>
              <a:buNone/>
            </a:pPr>
            <a:r>
              <a:rPr lang="en-US" dirty="0" smtClean="0"/>
              <a:t>configure() { …</a:t>
            </a:r>
          </a:p>
          <a:p>
            <a:pPr>
              <a:buNone/>
            </a:pPr>
            <a:r>
              <a:rPr lang="en-US" dirty="0" smtClean="0"/>
              <a:t>   </a:t>
            </a:r>
            <a:r>
              <a:rPr lang="en-US" dirty="0" err="1" smtClean="0"/>
              <a:t>rx_ring</a:t>
            </a:r>
            <a:r>
              <a:rPr lang="en-US" dirty="0" smtClean="0"/>
              <a:t> = </a:t>
            </a:r>
            <a:r>
              <a:rPr lang="en-US" dirty="0" err="1" smtClean="0"/>
              <a:t>alloc_dma</a:t>
            </a:r>
            <a:r>
              <a:rPr lang="en-US" dirty="0" smtClean="0"/>
              <a:t>(</a:t>
            </a:r>
            <a:r>
              <a:rPr lang="en-US" dirty="0" err="1" smtClean="0"/>
              <a:t>sizeof</a:t>
            </a:r>
            <a:r>
              <a:rPr lang="en-US" dirty="0" smtClean="0"/>
              <a:t>(</a:t>
            </a:r>
            <a:r>
              <a:rPr lang="en-US" dirty="0" err="1" smtClean="0"/>
              <a:t>struct</a:t>
            </a:r>
            <a:r>
              <a:rPr lang="en-US" dirty="0" smtClean="0"/>
              <a:t> ring));</a:t>
            </a:r>
          </a:p>
          <a:p>
            <a:pPr>
              <a:buNone/>
            </a:pPr>
            <a:r>
              <a:rPr lang="en-US" dirty="0" smtClean="0"/>
              <a:t>  </a:t>
            </a:r>
            <a:r>
              <a:rPr lang="en-US" dirty="0" err="1" smtClean="0"/>
              <a:t>tx_ring</a:t>
            </a:r>
            <a:r>
              <a:rPr lang="en-US" dirty="0" smtClean="0"/>
              <a:t> = </a:t>
            </a:r>
            <a:r>
              <a:rPr lang="en-US" dirty="0" err="1" smtClean="0"/>
              <a:t>alloc_dma</a:t>
            </a:r>
            <a:r>
              <a:rPr lang="en-US" dirty="0" smtClean="0"/>
              <a:t>(</a:t>
            </a:r>
            <a:r>
              <a:rPr lang="en-US" dirty="0" err="1" smtClean="0"/>
              <a:t>sizeof</a:t>
            </a:r>
            <a:r>
              <a:rPr lang="en-US" dirty="0" smtClean="0"/>
              <a:t>(</a:t>
            </a:r>
            <a:r>
              <a:rPr lang="en-US" dirty="0" err="1" smtClean="0"/>
              <a:t>struct</a:t>
            </a:r>
            <a:r>
              <a:rPr lang="en-US" dirty="0" smtClean="0"/>
              <a:t> ring));  </a:t>
            </a:r>
          </a:p>
          <a:p>
            <a:pPr>
              <a:buNone/>
            </a:pPr>
            <a:r>
              <a:rPr lang="en-US" dirty="0" smtClean="0"/>
              <a:t>  dev-&gt;</a:t>
            </a:r>
            <a:r>
              <a:rPr lang="en-US" dirty="0" err="1" smtClean="0"/>
              <a:t>rx_ring</a:t>
            </a:r>
            <a:r>
              <a:rPr lang="en-US" dirty="0" smtClean="0"/>
              <a:t> = </a:t>
            </a:r>
            <a:r>
              <a:rPr lang="en-US" dirty="0" err="1" smtClean="0"/>
              <a:t>v_to_p</a:t>
            </a:r>
            <a:r>
              <a:rPr lang="en-US" dirty="0" smtClean="0"/>
              <a:t>(</a:t>
            </a:r>
            <a:r>
              <a:rPr lang="en-US" dirty="0" err="1" smtClean="0"/>
              <a:t>rx_ring</a:t>
            </a:r>
            <a:r>
              <a:rPr lang="en-US" dirty="0" smtClean="0"/>
              <a:t>)</a:t>
            </a:r>
          </a:p>
          <a:p>
            <a:pPr>
              <a:buNone/>
            </a:pPr>
            <a:r>
              <a:rPr lang="en-US" dirty="0" smtClean="0"/>
              <a:t> dev-&gt;</a:t>
            </a:r>
            <a:r>
              <a:rPr lang="en-US" dirty="0" err="1" smtClean="0"/>
              <a:t>tx_ring</a:t>
            </a:r>
            <a:r>
              <a:rPr lang="en-US" dirty="0" smtClean="0"/>
              <a:t> = </a:t>
            </a:r>
            <a:r>
              <a:rPr lang="en-US" dirty="0" err="1" smtClean="0"/>
              <a:t>v_to_p</a:t>
            </a:r>
            <a:r>
              <a:rPr lang="en-US" dirty="0" smtClean="0"/>
              <a:t>(</a:t>
            </a:r>
            <a:r>
              <a:rPr lang="en-US" dirty="0" err="1" smtClean="0"/>
              <a:t>tx_ring</a:t>
            </a:r>
            <a:r>
              <a:rPr lang="en-US" dirty="0" smtClean="0"/>
              <a:t>)</a:t>
            </a:r>
          </a:p>
          <a:p>
            <a:pPr>
              <a:buNone/>
            </a:pPr>
            <a:r>
              <a:rPr lang="en-US" dirty="0" smtClean="0"/>
              <a:t>}</a:t>
            </a:r>
          </a:p>
          <a:p>
            <a:pPr>
              <a:buNone/>
            </a:pPr>
            <a:r>
              <a:rPr lang="en-US" dirty="0" err="1" smtClean="0"/>
              <a:t>net_interrupt_handler</a:t>
            </a:r>
            <a:r>
              <a:rPr lang="en-US" dirty="0" smtClean="0"/>
              <a:t>() {</a:t>
            </a:r>
          </a:p>
          <a:p>
            <a:pPr>
              <a:buNone/>
            </a:pPr>
            <a:r>
              <a:rPr lang="en-US" dirty="0" smtClean="0"/>
              <a:t>  while (</a:t>
            </a:r>
            <a:r>
              <a:rPr lang="en-US" dirty="0" err="1" smtClean="0"/>
              <a:t>rx_ring</a:t>
            </a:r>
            <a:r>
              <a:rPr lang="en-US" dirty="0" smtClean="0"/>
              <a:t> is not empty) {</a:t>
            </a:r>
          </a:p>
          <a:p>
            <a:pPr>
              <a:buNone/>
            </a:pPr>
            <a:r>
              <a:rPr lang="en-US" dirty="0" smtClean="0"/>
              <a:t>    get </a:t>
            </a:r>
            <a:r>
              <a:rPr lang="en-US" dirty="0" err="1" smtClean="0"/>
              <a:t>pkt</a:t>
            </a:r>
            <a:r>
              <a:rPr lang="en-US" dirty="0" smtClean="0"/>
              <a:t> off of ring</a:t>
            </a:r>
          </a:p>
          <a:p>
            <a:pPr>
              <a:buNone/>
            </a:pPr>
            <a:r>
              <a:rPr lang="en-US" dirty="0" smtClean="0"/>
              <a:t>    increment tail</a:t>
            </a:r>
          </a:p>
          <a:p>
            <a:pPr>
              <a:buNone/>
            </a:pPr>
            <a:r>
              <a:rPr lang="en-US" dirty="0" smtClean="0"/>
              <a:t>	</a:t>
            </a:r>
            <a:r>
              <a:rPr lang="en-US" dirty="0" err="1" smtClean="0"/>
              <a:t>recv_pkt</a:t>
            </a:r>
            <a:r>
              <a:rPr lang="en-US" dirty="0" smtClean="0"/>
              <a:t>(</a:t>
            </a:r>
            <a:r>
              <a:rPr lang="en-US" dirty="0" err="1" smtClean="0"/>
              <a:t>pkt</a:t>
            </a:r>
            <a:r>
              <a:rPr lang="en-US" dirty="0" smtClean="0"/>
              <a:t>)</a:t>
            </a:r>
          </a:p>
          <a:p>
            <a:pPr>
              <a:buNone/>
            </a:pPr>
            <a:r>
              <a:rPr lang="en-US" dirty="0" smtClean="0"/>
              <a:t>  }</a:t>
            </a:r>
          </a:p>
          <a:p>
            <a:pPr>
              <a:buNone/>
            </a:pPr>
            <a:r>
              <a:rPr lang="en-US" dirty="0" smtClean="0"/>
              <a:t>}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What does OS do?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figure out what to do with arriving packet, then invoke corresponding function</a:t>
            </a:r>
          </a:p>
          <a:p>
            <a:pPr lvl="1"/>
            <a:r>
              <a:rPr lang="en-US" dirty="0" smtClean="0"/>
              <a:t>(e.g. a firewall, a router, an application, …)</a:t>
            </a:r>
          </a:p>
          <a:p>
            <a:r>
              <a:rPr lang="en-US" dirty="0" smtClean="0"/>
              <a:t>or buffer received packets in a list until some other code claims them</a:t>
            </a:r>
          </a:p>
          <a:p>
            <a:endParaRPr lang="en-US" dirty="0" smtClean="0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Loose Ends: Flow control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What if sending packets too quickly?</a:t>
            </a:r>
          </a:p>
          <a:p>
            <a:pPr lvl="1"/>
            <a:r>
              <a:rPr lang="en-US" dirty="0" smtClean="0"/>
              <a:t>driver </a:t>
            </a:r>
            <a:r>
              <a:rPr lang="en-US" dirty="0" err="1" smtClean="0"/>
              <a:t>send_pkt</a:t>
            </a:r>
            <a:r>
              <a:rPr lang="en-US" dirty="0" smtClean="0"/>
              <a:t>() will wait until it can send it</a:t>
            </a:r>
          </a:p>
          <a:p>
            <a:r>
              <a:rPr lang="en-US" dirty="0" smtClean="0"/>
              <a:t>What if packets arriving too quickly?</a:t>
            </a:r>
          </a:p>
          <a:p>
            <a:pPr lvl="1"/>
            <a:r>
              <a:rPr lang="en-US" dirty="0" smtClean="0"/>
              <a:t>device will DROP packets if ring is full</a:t>
            </a:r>
          </a:p>
          <a:p>
            <a:pPr lvl="1"/>
            <a:r>
              <a:rPr lang="en-US" dirty="0" smtClean="0"/>
              <a:t>driver needs to get packets off the ring quick!</a:t>
            </a:r>
          </a:p>
          <a:p>
            <a:pPr lvl="1"/>
            <a:r>
              <a:rPr lang="en-US" dirty="0" smtClean="0"/>
              <a:t>no time for much computation (esp. with </a:t>
            </a:r>
            <a:r>
              <a:rPr lang="en-US" dirty="0" err="1" smtClean="0"/>
              <a:t>bursty</a:t>
            </a:r>
            <a:r>
              <a:rPr lang="en-US" dirty="0" smtClean="0"/>
              <a:t> traffic) – just add received packets to a list and deal with them later</a:t>
            </a: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Loose Ends: Concurrency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What if packets arrive </a:t>
            </a:r>
            <a:r>
              <a:rPr lang="en-US" i="1" dirty="0" smtClean="0"/>
              <a:t>while</a:t>
            </a:r>
            <a:r>
              <a:rPr lang="en-US" dirty="0" smtClean="0"/>
              <a:t> we are already processing a packet arrival interrupt?</a:t>
            </a:r>
          </a:p>
          <a:p>
            <a:pPr lvl="1"/>
            <a:r>
              <a:rPr lang="en-US" dirty="0" smtClean="0"/>
              <a:t>Turn off interrupts for entirety of </a:t>
            </a:r>
            <a:r>
              <a:rPr lang="en-US" dirty="0" err="1" smtClean="0"/>
              <a:t>packet_arrival_interrupt_handler</a:t>
            </a:r>
            <a:r>
              <a:rPr lang="en-US" dirty="0" smtClean="0"/>
              <a:t>()</a:t>
            </a:r>
            <a:endParaRPr lang="en-US" dirty="0" smtClean="0"/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Loose Ends: </a:t>
            </a:r>
            <a:r>
              <a:rPr lang="en-US" dirty="0" smtClean="0"/>
              <a:t>Concurrency 2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What </a:t>
            </a:r>
            <a:r>
              <a:rPr lang="en-US" dirty="0" smtClean="0"/>
              <a:t>if packets arrive while kernel is doing </a:t>
            </a:r>
            <a:r>
              <a:rPr lang="en-US" dirty="0" smtClean="0"/>
              <a:t>other stuff</a:t>
            </a:r>
            <a:r>
              <a:rPr lang="en-US" dirty="0" smtClean="0"/>
              <a:t>?</a:t>
            </a:r>
          </a:p>
          <a:p>
            <a:pPr lvl="1"/>
            <a:r>
              <a:rPr lang="en-US" dirty="0" smtClean="0"/>
              <a:t>if interrupt handler and “other stuff” don’t touch any of the same variables, data, etc.</a:t>
            </a:r>
          </a:p>
          <a:p>
            <a:pPr lvl="1"/>
            <a:r>
              <a:rPr lang="en-US" dirty="0" smtClean="0"/>
              <a:t>…then no problem</a:t>
            </a:r>
            <a:endParaRPr lang="en-US" dirty="0" smtClean="0"/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Loose Ends: </a:t>
            </a:r>
            <a:r>
              <a:rPr lang="en-US" dirty="0" smtClean="0"/>
              <a:t>Concurrency 3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 fontScale="85000" lnSpcReduction="10000"/>
          </a:bodyPr>
          <a:lstStyle/>
          <a:p>
            <a:r>
              <a:rPr lang="en-US" dirty="0" smtClean="0"/>
              <a:t>What </a:t>
            </a:r>
            <a:r>
              <a:rPr lang="en-US" dirty="0" smtClean="0"/>
              <a:t>if packets arrive while kernel is doing </a:t>
            </a:r>
            <a:r>
              <a:rPr lang="en-US" dirty="0" smtClean="0"/>
              <a:t>other stuff</a:t>
            </a:r>
            <a:r>
              <a:rPr lang="en-US" dirty="0" smtClean="0"/>
              <a:t>?</a:t>
            </a:r>
          </a:p>
          <a:p>
            <a:pPr lvl="1"/>
            <a:r>
              <a:rPr lang="en-US" dirty="0" smtClean="0"/>
              <a:t>if interrupt handler and “other stuff” do touch some of the same variables, data, etc.</a:t>
            </a:r>
          </a:p>
          <a:p>
            <a:pPr lvl="1">
              <a:buNone/>
            </a:pPr>
            <a:r>
              <a:rPr lang="en-US" dirty="0" smtClean="0"/>
              <a:t>	</a:t>
            </a:r>
            <a:r>
              <a:rPr lang="en-US" dirty="0" smtClean="0"/>
              <a:t>e.g</a:t>
            </a:r>
            <a:r>
              <a:rPr lang="en-US" dirty="0" smtClean="0"/>
              <a:t>. kernel is looking at the recent arrivals list</a:t>
            </a:r>
          </a:p>
          <a:p>
            <a:pPr lvl="1"/>
            <a:r>
              <a:rPr lang="en-US" dirty="0" smtClean="0"/>
              <a:t>… then we need to </a:t>
            </a:r>
            <a:r>
              <a:rPr lang="en-US" dirty="0" smtClean="0"/>
              <a:t>be careful about concurrency</a:t>
            </a:r>
          </a:p>
          <a:p>
            <a:r>
              <a:rPr lang="en-US" dirty="0" smtClean="0"/>
              <a:t>e.g. other code </a:t>
            </a:r>
            <a:r>
              <a:rPr lang="en-US" dirty="0" smtClean="0"/>
              <a:t>can disable interrupts </a:t>
            </a:r>
            <a:r>
              <a:rPr lang="en-US" dirty="0" smtClean="0"/>
              <a:t>while </a:t>
            </a:r>
            <a:r>
              <a:rPr lang="en-US" dirty="0" smtClean="0"/>
              <a:t>it looks at the recent arrivals </a:t>
            </a:r>
            <a:r>
              <a:rPr lang="en-US" dirty="0" smtClean="0"/>
              <a:t>list</a:t>
            </a:r>
            <a:endParaRPr lang="en-US" dirty="0" smtClean="0"/>
          </a:p>
          <a:p>
            <a:r>
              <a:rPr lang="en-US" dirty="0" smtClean="0"/>
              <a:t>Can’t </a:t>
            </a:r>
            <a:r>
              <a:rPr lang="en-US" dirty="0" err="1" smtClean="0"/>
              <a:t>mutex</a:t>
            </a:r>
            <a:r>
              <a:rPr lang="en-US" dirty="0" smtClean="0"/>
              <a:t> / spinlock: why?</a:t>
            </a:r>
          </a:p>
          <a:p>
            <a:pPr lvl="1"/>
            <a:r>
              <a:rPr lang="en-US" dirty="0" smtClean="0"/>
              <a:t>A: because if it is locked by other code when interrupt happens, driver will spin </a:t>
            </a:r>
            <a:r>
              <a:rPr lang="en-US" b="1" dirty="0" smtClean="0"/>
              <a:t>forever</a:t>
            </a:r>
            <a:r>
              <a:rPr lang="en-US" dirty="0" smtClean="0"/>
              <a:t> waiting to get into the critical section</a:t>
            </a:r>
            <a:endParaRPr lang="en-US" dirty="0" smtClean="0"/>
          </a:p>
        </p:txBody>
      </p:sp>
    </p:spTree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81</TotalTime>
  <Words>761</Words>
  <Application>Microsoft Office PowerPoint</Application>
  <PresentationFormat>On-screen Show (4:3)</PresentationFormat>
  <Paragraphs>121</Paragraphs>
  <Slides>19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0" baseType="lpstr">
      <vt:lpstr>Office Theme</vt:lpstr>
      <vt:lpstr>What’s in a device driver?</vt:lpstr>
      <vt:lpstr>Role of the OS</vt:lpstr>
      <vt:lpstr>Structure of the OS</vt:lpstr>
      <vt:lpstr>Example: Unix Network Drivers</vt:lpstr>
      <vt:lpstr>Slide 5</vt:lpstr>
      <vt:lpstr>Driver-to-Device Interaction</vt:lpstr>
      <vt:lpstr>Example: Broadcom tg3 network card and a driver for it from Linux</vt:lpstr>
      <vt:lpstr>Sending a packet</vt:lpstr>
      <vt:lpstr>But…</vt:lpstr>
      <vt:lpstr>What really happens</vt:lpstr>
      <vt:lpstr>Slide 11</vt:lpstr>
      <vt:lpstr>Actually… a fixed size circular list</vt:lpstr>
      <vt:lpstr>Sending a packet</vt:lpstr>
      <vt:lpstr>Receiving a packet?</vt:lpstr>
      <vt:lpstr>What does OS do?</vt:lpstr>
      <vt:lpstr>Loose Ends: Flow control</vt:lpstr>
      <vt:lpstr>Loose Ends: Concurrency</vt:lpstr>
      <vt:lpstr>Loose Ends: Concurrency 2</vt:lpstr>
      <vt:lpstr>Loose Ends: Concurrency 3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What’s in a device driver?</dc:title>
  <dc:creator>Kevin Walsh</dc:creator>
  <cp:lastModifiedBy>Kevin Walsh</cp:lastModifiedBy>
  <cp:revision>28</cp:revision>
  <dcterms:created xsi:type="dcterms:W3CDTF">2006-08-16T00:00:00Z</dcterms:created>
  <dcterms:modified xsi:type="dcterms:W3CDTF">2010-04-28T22:07:54Z</dcterms:modified>
</cp:coreProperties>
</file>