
<file path=[Content_Types].xml><?xml version="1.0" encoding="utf-8"?>
<Types xmlns="http://schemas.openxmlformats.org/package/2006/content-types">
  <Override PartName="/ppt/tags/tag8.xml" ContentType="application/vnd.openxmlformats-officedocument.presentationml.tags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tags/tag4.xml" ContentType="application/vnd.openxmlformats-officedocument.presentationml.tags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tags/tag2.xml" ContentType="application/vnd.openxmlformats-officedocument.presentationml.tags+xml"/>
  <Override PartName="/ppt/tags/tag49.xml" ContentType="application/vnd.openxmlformats-officedocument.presentationml.tags+xml"/>
  <Default Extension="rels" ContentType="application/vnd.openxmlformats-package.relationships+xml"/>
  <Default Extension="xml" ContentType="application/xml"/>
  <Override PartName="/ppt/notesMasters/notesMaster1.xml" ContentType="application/vnd.openxmlformats-officedocument.presentationml.notesMaster+xml"/>
  <Override PartName="/ppt/tags/tag29.xml" ContentType="application/vnd.openxmlformats-officedocument.presentationml.tags+xml"/>
  <Override PartName="/ppt/tags/tag38.xml" ContentType="application/vnd.openxmlformats-officedocument.presentationml.tags+xml"/>
  <Override PartName="/ppt/tags/tag47.xml" ContentType="application/vnd.openxmlformats-officedocument.presentationml.tags+xml"/>
  <Override PartName="/ppt/tags/tag56.xml" ContentType="application/vnd.openxmlformats-officedocument.presentationml.tags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tags/tag16.xml" ContentType="application/vnd.openxmlformats-officedocument.presentationml.tags+xml"/>
  <Override PartName="/ppt/tags/tag18.xml" ContentType="application/vnd.openxmlformats-officedocument.presentationml.tags+xml"/>
  <Override PartName="/ppt/tags/tag27.xml" ContentType="application/vnd.openxmlformats-officedocument.presentationml.tags+xml"/>
  <Override PartName="/ppt/tags/tag36.xml" ContentType="application/vnd.openxmlformats-officedocument.presentationml.tags+xml"/>
  <Override PartName="/ppt/tags/tag45.xml" ContentType="application/vnd.openxmlformats-officedocument.presentationml.tags+xml"/>
  <Override PartName="/ppt/tags/tag54.xml" ContentType="application/vnd.openxmlformats-officedocument.presentationml.tags+xml"/>
  <Override PartName="/ppt/tags/tag14.xml" ContentType="application/vnd.openxmlformats-officedocument.presentationml.tags+xml"/>
  <Override PartName="/ppt/tags/tag25.xml" ContentType="application/vnd.openxmlformats-officedocument.presentationml.tags+xml"/>
  <Override PartName="/ppt/tags/tag34.xml" ContentType="application/vnd.openxmlformats-officedocument.presentationml.tags+xml"/>
  <Override PartName="/ppt/tags/tag43.xml" ContentType="application/vnd.openxmlformats-officedocument.presentationml.tags+xml"/>
  <Override PartName="/ppt/tags/tag52.xml" ContentType="application/vnd.openxmlformats-officedocument.presentationml.tags+xml"/>
  <Override PartName="/ppt/tags/tag12.xml" ContentType="application/vnd.openxmlformats-officedocument.presentationml.tags+xml"/>
  <Override PartName="/ppt/tags/tag23.xml" ContentType="application/vnd.openxmlformats-officedocument.presentationml.tags+xml"/>
  <Override PartName="/ppt/tags/tag32.xml" ContentType="application/vnd.openxmlformats-officedocument.presentationml.tags+xml"/>
  <Override PartName="/ppt/tags/tag41.xml" ContentType="application/vnd.openxmlformats-officedocument.presentationml.tags+xml"/>
  <Override PartName="/ppt/tags/tag50.xml" ContentType="application/vnd.openxmlformats-officedocument.presentationml.tags+xml"/>
  <Override PartName="/ppt/slides/slide7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21.xml" ContentType="application/vnd.openxmlformats-officedocument.presentationml.tags+xml"/>
  <Override PartName="/ppt/tags/tag30.xml" ContentType="application/vnd.openxmlformats-officedocument.presentationml.tags+xml"/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tags/tag7.xml" ContentType="application/vnd.openxmlformats-officedocument.presentationml.tags+xml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ags/tag5.xml" ContentType="application/vnd.openxmlformats-officedocument.presentationml.tags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Layouts/slideLayout3.xml" ContentType="application/vnd.openxmlformats-officedocument.presentationml.slideLayout+xml"/>
  <Override PartName="/ppt/tags/tag3.xml" ContentType="application/vnd.openxmlformats-officedocument.presentationml.tags+xml"/>
  <Default Extension="emf" ContentType="image/x-emf"/>
  <Override PartName="/ppt/tags/tag39.xml" ContentType="application/vnd.openxmlformats-officedocument.presentationml.tags+xml"/>
  <Default Extension="jpeg" ContentType="image/jpeg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tags/tag1.xml" ContentType="application/vnd.openxmlformats-officedocument.presentationml.tags+xml"/>
  <Override PartName="/ppt/slideLayouts/slideLayout1.xml" ContentType="application/vnd.openxmlformats-officedocument.presentationml.slideLayout+xml"/>
  <Override PartName="/ppt/tags/tag19.xml" ContentType="application/vnd.openxmlformats-officedocument.presentationml.tags+xml"/>
  <Override PartName="/ppt/tags/tag28.xml" ContentType="application/vnd.openxmlformats-officedocument.presentationml.tags+xml"/>
  <Override PartName="/ppt/tags/tag37.xml" ContentType="application/vnd.openxmlformats-officedocument.presentationml.tags+xml"/>
  <Override PartName="/ppt/tags/tag48.xml" ContentType="application/vnd.openxmlformats-officedocument.presentationml.tags+xml"/>
  <Override PartName="/ppt/tags/tag57.xml" ContentType="application/vnd.openxmlformats-officedocument.presentationml.tags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Layouts/slideLayout12.xml" ContentType="application/vnd.openxmlformats-officedocument.presentationml.slideLayout+xml"/>
  <Override PartName="/ppt/tags/tag17.xml" ContentType="application/vnd.openxmlformats-officedocument.presentationml.tags+xml"/>
  <Override PartName="/ppt/tags/tag26.xml" ContentType="application/vnd.openxmlformats-officedocument.presentationml.tags+xml"/>
  <Override PartName="/ppt/tags/tag35.xml" ContentType="application/vnd.openxmlformats-officedocument.presentationml.tags+xml"/>
  <Override PartName="/ppt/tags/tag46.xml" ContentType="application/vnd.openxmlformats-officedocument.presentationml.tags+xml"/>
  <Override PartName="/ppt/tags/tag55.xml" ContentType="application/vnd.openxmlformats-officedocument.presentationml.tags+xml"/>
  <Override PartName="/ppt/slideLayouts/slideLayout10.xml" ContentType="application/vnd.openxmlformats-officedocument.presentationml.slideLayout+xml"/>
  <Override PartName="/ppt/tags/tag15.xml" ContentType="application/vnd.openxmlformats-officedocument.presentationml.tags+xml"/>
  <Override PartName="/ppt/tags/tag24.xml" ContentType="application/vnd.openxmlformats-officedocument.presentationml.tags+xml"/>
  <Override PartName="/ppt/tags/tag33.xml" ContentType="application/vnd.openxmlformats-officedocument.presentationml.tags+xml"/>
  <Override PartName="/ppt/tags/tag44.xml" ContentType="application/vnd.openxmlformats-officedocument.presentationml.tags+xml"/>
  <Override PartName="/ppt/tags/tag53.xml" ContentType="application/vnd.openxmlformats-officedocument.presentationml.tags+xml"/>
  <Override PartName="/ppt/tags/tag13.xml" ContentType="application/vnd.openxmlformats-officedocument.presentationml.tags+xml"/>
  <Override PartName="/ppt/tags/tag22.xml" ContentType="application/vnd.openxmlformats-officedocument.presentationml.tags+xml"/>
  <Override PartName="/ppt/tags/tag31.xml" ContentType="application/vnd.openxmlformats-officedocument.presentationml.tags+xml"/>
  <Override PartName="/ppt/tags/tag40.xml" ContentType="application/vnd.openxmlformats-officedocument.presentationml.tags+xml"/>
  <Override PartName="/ppt/tags/tag42.xml" ContentType="application/vnd.openxmlformats-officedocument.presentationml.tags+xml"/>
  <Override PartName="/ppt/tags/tag51.xml" ContentType="application/vnd.openxmlformats-officedocument.presentationml.tags+xml"/>
  <Override PartName="/ppt/slides/slide8.xml" ContentType="application/vnd.openxmlformats-officedocument.presentationml.slide+xml"/>
  <Override PartName="/ppt/tags/tag11.xml" ContentType="application/vnd.openxmlformats-officedocument.presentationml.tags+xml"/>
  <Override PartName="/ppt/tags/tag20.xml" ContentType="application/vnd.openxmlformats-officedocument.presentationml.tags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tags/tag6.xml" ContentType="application/vnd.openxmlformats-officedocument.presentationml.tag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5"/>
  </p:notesMasterIdLst>
  <p:sldIdLst>
    <p:sldId id="256" r:id="rId2"/>
    <p:sldId id="257" r:id="rId3"/>
    <p:sldId id="258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7" r:id="rId12"/>
    <p:sldId id="268" r:id="rId13"/>
    <p:sldId id="269" r:id="rId14"/>
  </p:sldIdLst>
  <p:sldSz cx="9144000" cy="6858000" type="screen4x3"/>
  <p:notesSz cx="6858000" cy="9144000"/>
  <p:custDataLst>
    <p:tags r:id="rId16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391" autoAdjust="0"/>
    <p:restoredTop sz="87827" autoAdjust="0"/>
  </p:normalViewPr>
  <p:slideViewPr>
    <p:cSldViewPr>
      <p:cViewPr varScale="1">
        <p:scale>
          <a:sx n="97" d="100"/>
          <a:sy n="97" d="100"/>
        </p:scale>
        <p:origin x="-324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tags" Target="tags/tag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C30F43B-8EBE-4AE2-96D1-74A6391C62B3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3368479-4BA0-4824-A85E-05A3A98E3603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Your CPU if it does nothing but arithmetic</a:t>
            </a:r>
          </a:p>
          <a:p>
            <a:r>
              <a:rPr lang="en-US" dirty="0" smtClean="0"/>
              <a:t>A non-pipelined</a:t>
            </a:r>
            <a:r>
              <a:rPr lang="en-US" baseline="0" dirty="0" smtClean="0"/>
              <a:t> “single cycle” CPU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3368479-4BA0-4824-A85E-05A3A98E3603}" type="slidenum">
              <a:rPr lang="en-US" smtClean="0"/>
              <a:pPr/>
              <a:t>10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Your CPU if you are</a:t>
            </a:r>
            <a:r>
              <a:rPr lang="en-US" baseline="0" dirty="0" smtClean="0"/>
              <a:t> stalling once on every instruction.</a:t>
            </a:r>
          </a:p>
          <a:p>
            <a:r>
              <a:rPr lang="en-US" baseline="0" dirty="0" smtClean="0"/>
              <a:t>A CPU that requires 3 stalls on 50% of instructions: 50% * 1 + 50% * 3</a:t>
            </a:r>
          </a:p>
          <a:p>
            <a:r>
              <a:rPr lang="en-US" baseline="0" dirty="0" smtClean="0"/>
              <a:t>A multi-cycle CPU that is doing a 50/50 mix of 1-cycle and 5-cycle instructions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3368479-4BA0-4824-A85E-05A3A98E3603}" type="slidenum">
              <a:rPr lang="en-US" smtClean="0"/>
              <a:pPr/>
              <a:t>11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Dual core single-cycle CPU</a:t>
            </a:r>
          </a:p>
          <a:p>
            <a:r>
              <a:rPr lang="en-US" dirty="0" smtClean="0"/>
              <a:t>Superscalar</a:t>
            </a:r>
            <a:r>
              <a:rPr lang="en-US" baseline="0" dirty="0" smtClean="0"/>
              <a:t> pipeline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3368479-4BA0-4824-A85E-05A3A98E3603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4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1" name="Rectangle 10"/>
          <p:cNvSpPr/>
          <p:nvPr>
            <p:custDataLst>
              <p:tags r:id="rId1"/>
            </p:custDataLst>
          </p:nvPr>
        </p:nvSpPr>
        <p:spPr>
          <a:xfrm>
            <a:off x="1371600" y="3884474"/>
            <a:ext cx="64008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Kevin Walsh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CS 3410, Spring 2010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Computer Science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Cornell University</a:t>
            </a:r>
            <a:endParaRPr lang="en-US" sz="2700" dirty="0">
              <a:solidFill>
                <a:srgbClr val="898989"/>
              </a:solidFill>
            </a:endParaRP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3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7C572C-E9EB-4DB3-A73C-4F4E6ACF210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638800" y="0"/>
            <a:ext cx="3505200" cy="304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8686800" cy="6172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C0F14B96-ECDF-409D-98ED-696D00FA8FF8}" type="datetimeFigureOut">
              <a:rPr lang="en-US" smtClean="0"/>
              <a:pPr/>
              <a:t>3/18/2010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027C572C-E9EB-4DB3-A73C-4F4E6ACF2105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r" defTabSz="914400" rtl="0" eaLnBrk="1" latinLnBrk="0" hangingPunct="1">
        <a:spcBef>
          <a:spcPct val="0"/>
        </a:spcBef>
        <a:buNone/>
        <a:defRPr sz="900" kern="1200">
          <a:solidFill>
            <a:schemeClr val="bg1"/>
          </a:solidFill>
          <a:latin typeface="Calibri" pitchFamily="34" charset="0"/>
          <a:ea typeface="+mj-ea"/>
          <a:cs typeface="Arial" pitchFamily="34" charset="0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tags" Target="../tags/tag16.xml"/><Relationship Id="rId1" Type="http://schemas.openxmlformats.org/officeDocument/2006/relationships/tags" Target="../tags/tag15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8.xml"/><Relationship Id="rId1" Type="http://schemas.openxmlformats.org/officeDocument/2006/relationships/tags" Target="../tags/tag1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tags" Target="../tags/tag21.xml"/><Relationship Id="rId2" Type="http://schemas.openxmlformats.org/officeDocument/2006/relationships/tags" Target="../tags/tag20.xml"/><Relationship Id="rId1" Type="http://schemas.openxmlformats.org/officeDocument/2006/relationships/tags" Target="../tags/tag19.xml"/><Relationship Id="rId6" Type="http://schemas.openxmlformats.org/officeDocument/2006/relationships/image" Target="../media/image1.emf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2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tags" Target="../tags/tag25.xml"/><Relationship Id="rId2" Type="http://schemas.openxmlformats.org/officeDocument/2006/relationships/tags" Target="../tags/tag24.xml"/><Relationship Id="rId1" Type="http://schemas.openxmlformats.org/officeDocument/2006/relationships/tags" Target="../tags/tag23.xml"/><Relationship Id="rId6" Type="http://schemas.openxmlformats.org/officeDocument/2006/relationships/image" Target="../media/image2.emf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2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tags" Target="../tags/tag29.xml"/><Relationship Id="rId2" Type="http://schemas.openxmlformats.org/officeDocument/2006/relationships/tags" Target="../tags/tag28.xml"/><Relationship Id="rId1" Type="http://schemas.openxmlformats.org/officeDocument/2006/relationships/tags" Target="../tags/tag27.xml"/><Relationship Id="rId4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tags" Target="../tags/tag32.xml"/><Relationship Id="rId2" Type="http://schemas.openxmlformats.org/officeDocument/2006/relationships/tags" Target="../tags/tag31.xml"/><Relationship Id="rId1" Type="http://schemas.openxmlformats.org/officeDocument/2006/relationships/tags" Target="../tags/tag30.xml"/><Relationship Id="rId4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.xml"/><Relationship Id="rId3" Type="http://schemas.openxmlformats.org/officeDocument/2006/relationships/tags" Target="../tags/tag35.xml"/><Relationship Id="rId7" Type="http://schemas.openxmlformats.org/officeDocument/2006/relationships/tags" Target="../tags/tag39.xml"/><Relationship Id="rId2" Type="http://schemas.openxmlformats.org/officeDocument/2006/relationships/tags" Target="../tags/tag34.xml"/><Relationship Id="rId1" Type="http://schemas.openxmlformats.org/officeDocument/2006/relationships/tags" Target="../tags/tag33.xml"/><Relationship Id="rId6" Type="http://schemas.openxmlformats.org/officeDocument/2006/relationships/tags" Target="../tags/tag38.xml"/><Relationship Id="rId5" Type="http://schemas.openxmlformats.org/officeDocument/2006/relationships/tags" Target="../tags/tag37.xml"/><Relationship Id="rId4" Type="http://schemas.openxmlformats.org/officeDocument/2006/relationships/tags" Target="../tags/tag36.xml"/><Relationship Id="rId9" Type="http://schemas.openxmlformats.org/officeDocument/2006/relationships/image" Target="../media/image3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tags" Target="../tags/tag42.xml"/><Relationship Id="rId2" Type="http://schemas.openxmlformats.org/officeDocument/2006/relationships/tags" Target="../tags/tag41.xml"/><Relationship Id="rId1" Type="http://schemas.openxmlformats.org/officeDocument/2006/relationships/tags" Target="../tags/tag40.xml"/><Relationship Id="rId5" Type="http://schemas.openxmlformats.org/officeDocument/2006/relationships/image" Target="../media/image4.emf"/><Relationship Id="rId4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tags" Target="../tags/tag45.xml"/><Relationship Id="rId2" Type="http://schemas.openxmlformats.org/officeDocument/2006/relationships/tags" Target="../tags/tag44.xml"/><Relationship Id="rId1" Type="http://schemas.openxmlformats.org/officeDocument/2006/relationships/tags" Target="../tags/tag43.xml"/><Relationship Id="rId5" Type="http://schemas.openxmlformats.org/officeDocument/2006/relationships/image" Target="../media/image5.emf"/><Relationship Id="rId4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tags" Target="../tags/tag48.xml"/><Relationship Id="rId2" Type="http://schemas.openxmlformats.org/officeDocument/2006/relationships/tags" Target="../tags/tag47.xml"/><Relationship Id="rId1" Type="http://schemas.openxmlformats.org/officeDocument/2006/relationships/tags" Target="../tags/tag46.xml"/><Relationship Id="rId6" Type="http://schemas.openxmlformats.org/officeDocument/2006/relationships/image" Target="../media/image6.emf"/><Relationship Id="rId5" Type="http://schemas.openxmlformats.org/officeDocument/2006/relationships/notesSlide" Target="../notesSlides/notesSlide1.xml"/><Relationship Id="rId4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tags" Target="../tags/tag51.xml"/><Relationship Id="rId2" Type="http://schemas.openxmlformats.org/officeDocument/2006/relationships/tags" Target="../tags/tag50.xml"/><Relationship Id="rId1" Type="http://schemas.openxmlformats.org/officeDocument/2006/relationships/tags" Target="../tags/tag49.xml"/><Relationship Id="rId6" Type="http://schemas.openxmlformats.org/officeDocument/2006/relationships/image" Target="../media/image7.emf"/><Relationship Id="rId5" Type="http://schemas.openxmlformats.org/officeDocument/2006/relationships/notesSlide" Target="../notesSlides/notesSlide2.xml"/><Relationship Id="rId4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tags" Target="../tags/tag54.xml"/><Relationship Id="rId2" Type="http://schemas.openxmlformats.org/officeDocument/2006/relationships/tags" Target="../tags/tag53.xml"/><Relationship Id="rId1" Type="http://schemas.openxmlformats.org/officeDocument/2006/relationships/tags" Target="../tags/tag52.xml"/><Relationship Id="rId6" Type="http://schemas.openxmlformats.org/officeDocument/2006/relationships/image" Target="../media/image8.emf"/><Relationship Id="rId5" Type="http://schemas.openxmlformats.org/officeDocument/2006/relationships/notesSlide" Target="../notesSlides/notesSlide3.xml"/><Relationship Id="rId4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tags" Target="../tags/tag57.xml"/><Relationship Id="rId2" Type="http://schemas.openxmlformats.org/officeDocument/2006/relationships/tags" Target="../tags/tag56.xml"/><Relationship Id="rId1" Type="http://schemas.openxmlformats.org/officeDocument/2006/relationships/tags" Target="../tags/tag55.xml"/><Relationship Id="rId5" Type="http://schemas.openxmlformats.org/officeDocument/2006/relationships/image" Target="../media/image9.emf"/><Relationship Id="rId4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Prelim Review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body" sz="quarter" idx="13"/>
            <p:custDataLst>
              <p:tags r:id="rId2"/>
            </p:custDataLst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FAQ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FAQ</a:t>
            </a:r>
          </a:p>
          <a:p>
            <a:pPr lvl="1"/>
            <a:r>
              <a:rPr lang="en-US" dirty="0" smtClean="0"/>
              <a:t>caller/</a:t>
            </a:r>
            <a:r>
              <a:rPr lang="en-US" dirty="0" err="1" smtClean="0"/>
              <a:t>callee</a:t>
            </a:r>
            <a:r>
              <a:rPr lang="en-US" dirty="0" smtClean="0"/>
              <a:t> saved registers</a:t>
            </a:r>
          </a:p>
          <a:p>
            <a:pPr lvl="1"/>
            <a:r>
              <a:rPr lang="en-US" dirty="0" smtClean="0"/>
              <a:t>CPI</a:t>
            </a:r>
          </a:p>
          <a:p>
            <a:pPr lvl="1"/>
            <a:r>
              <a:rPr lang="en-US" dirty="0" smtClean="0"/>
              <a:t>writing assembling</a:t>
            </a:r>
          </a:p>
          <a:p>
            <a:pPr lvl="1"/>
            <a:r>
              <a:rPr lang="en-US" dirty="0" smtClean="0"/>
              <a:t>reading assembly</a:t>
            </a:r>
          </a:p>
          <a:p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5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1981200"/>
            <a:ext cx="8686800" cy="19812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 fontScale="70000" lnSpcReduction="20000"/>
          </a:bodyPr>
          <a:lstStyle/>
          <a:p>
            <a:pPr marL="342900" lvl="0" indent="-342900">
              <a:spcBef>
                <a:spcPct val="20000"/>
              </a:spcBef>
              <a:buSzPct val="80000"/>
            </a:pPr>
            <a:r>
              <a:rPr lang="en-US" sz="3200" dirty="0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Caller-save registers are responsibility of the caller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Caller-save register values saved only if used after call/return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The </a:t>
            </a:r>
            <a:r>
              <a:rPr lang="en-US" sz="2800" dirty="0" err="1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callee</a:t>
            </a: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 function can use caller-saved registers with concern</a:t>
            </a:r>
          </a:p>
          <a:p>
            <a:pPr marL="342900" lvl="0" indent="-342900">
              <a:spcBef>
                <a:spcPct val="20000"/>
              </a:spcBef>
              <a:buSzPct val="80000"/>
            </a:pPr>
            <a:r>
              <a:rPr lang="en-US" sz="3200" dirty="0" err="1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Callee</a:t>
            </a:r>
            <a:r>
              <a:rPr lang="en-US" sz="3200" dirty="0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-save register are the responsibility of the </a:t>
            </a:r>
            <a:r>
              <a:rPr lang="en-US" sz="3200" dirty="0" err="1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callee</a:t>
            </a:r>
            <a:endParaRPr lang="en-US" sz="3200" dirty="0">
              <a:solidFill>
                <a:schemeClr val="accent1">
                  <a:lumMod val="60000"/>
                  <a:lumOff val="40000"/>
                </a:schemeClr>
              </a:solidFill>
              <a:latin typeface="Calibri" pitchFamily="34" charset="0"/>
              <a:cs typeface="Arial" pitchFamily="34" charset="0"/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800" dirty="0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Values must be saved by </a:t>
            </a:r>
            <a:r>
              <a:rPr lang="en-US" sz="2800" dirty="0" err="1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callee</a:t>
            </a:r>
            <a:r>
              <a:rPr lang="en-US" sz="2800" dirty="0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 before they can be used 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900" dirty="0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Caller can assume that these registers will be restored</a:t>
            </a:r>
            <a:endParaRPr kumimoji="0" lang="en-US" sz="2800" b="0" i="0" u="none" strike="noStrike" kern="1200" cap="none" spc="0" normalizeH="0" baseline="0" noProof="0" dirty="0" smtClean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</p:txBody>
      </p:sp>
      <p:pic>
        <p:nvPicPr>
          <p:cNvPr id="1026" name="CP3 Ink 695953b9-9519-46cc-a068-2086e1374945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5881645" y="284776"/>
            <a:ext cx="1964709" cy="2587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6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1981200"/>
            <a:ext cx="8686800" cy="31242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 fontScale="92500" lnSpcReduction="20000"/>
          </a:bodyPr>
          <a:lstStyle/>
          <a:p>
            <a:pPr marL="342900" lvl="0" indent="-342900">
              <a:spcBef>
                <a:spcPct val="20000"/>
              </a:spcBef>
              <a:buSzPct val="80000"/>
            </a:pPr>
            <a:r>
              <a:rPr lang="en-US" sz="2600" dirty="0" err="1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eax</a:t>
            </a: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, </a:t>
            </a:r>
            <a:r>
              <a:rPr lang="en-US" sz="2600" dirty="0" err="1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ecx</a:t>
            </a: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, and </a:t>
            </a:r>
            <a:r>
              <a:rPr lang="en-US" sz="2600" dirty="0" err="1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edx</a:t>
            </a: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 are caller-save…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…  a function can freely modify these registers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… but must assume that their contents have been destroyed if it in turns calls a function. </a:t>
            </a:r>
          </a:p>
          <a:p>
            <a:pPr marL="342900" lvl="0" indent="-342900">
              <a:spcBef>
                <a:spcPct val="20000"/>
              </a:spcBef>
              <a:buSzPct val="80000"/>
            </a:pPr>
            <a:r>
              <a:rPr lang="en-US" sz="2600" dirty="0" err="1" smtClean="0">
                <a:solidFill>
                  <a:schemeClr val="accent1"/>
                </a:solidFill>
              </a:rPr>
              <a:t>ebx</a:t>
            </a:r>
            <a:r>
              <a:rPr lang="en-US" sz="2600" dirty="0" smtClean="0">
                <a:solidFill>
                  <a:schemeClr val="accent1"/>
                </a:solidFill>
              </a:rPr>
              <a:t>, </a:t>
            </a:r>
            <a:r>
              <a:rPr lang="en-US" sz="2600" dirty="0" err="1" smtClean="0">
                <a:solidFill>
                  <a:schemeClr val="accent1"/>
                </a:solidFill>
              </a:rPr>
              <a:t>esi</a:t>
            </a:r>
            <a:r>
              <a:rPr lang="en-US" sz="2600" dirty="0" smtClean="0">
                <a:solidFill>
                  <a:schemeClr val="accent1"/>
                </a:solidFill>
              </a:rPr>
              <a:t>, </a:t>
            </a:r>
            <a:r>
              <a:rPr lang="en-US" sz="2600" dirty="0" err="1" smtClean="0">
                <a:solidFill>
                  <a:schemeClr val="accent1"/>
                </a:solidFill>
              </a:rPr>
              <a:t>edi</a:t>
            </a:r>
            <a:r>
              <a:rPr lang="en-US" sz="2600" dirty="0" smtClean="0">
                <a:solidFill>
                  <a:schemeClr val="accent1"/>
                </a:solidFill>
              </a:rPr>
              <a:t>, </a:t>
            </a:r>
            <a:r>
              <a:rPr lang="en-US" sz="2600" dirty="0" err="1" smtClean="0">
                <a:solidFill>
                  <a:schemeClr val="accent1"/>
                </a:solidFill>
              </a:rPr>
              <a:t>ebp</a:t>
            </a:r>
            <a:r>
              <a:rPr lang="en-US" sz="2600" dirty="0" smtClean="0">
                <a:solidFill>
                  <a:schemeClr val="accent1"/>
                </a:solidFill>
              </a:rPr>
              <a:t>, </a:t>
            </a:r>
            <a:r>
              <a:rPr lang="en-US" sz="2600" dirty="0" err="1" smtClean="0">
                <a:solidFill>
                  <a:schemeClr val="accent1"/>
                </a:solidFill>
              </a:rPr>
              <a:t>esp</a:t>
            </a:r>
            <a:r>
              <a:rPr lang="en-US" sz="2600" dirty="0" smtClean="0">
                <a:solidFill>
                  <a:schemeClr val="accent1"/>
                </a:solidFill>
              </a:rPr>
              <a:t> are </a:t>
            </a:r>
            <a:r>
              <a:rPr lang="en-US" sz="2600" dirty="0" err="1" smtClean="0">
                <a:solidFill>
                  <a:schemeClr val="accent1"/>
                </a:solidFill>
              </a:rPr>
              <a:t>callee</a:t>
            </a:r>
            <a:r>
              <a:rPr lang="en-US" sz="2600" dirty="0" smtClean="0">
                <a:solidFill>
                  <a:schemeClr val="accent1"/>
                </a:solidFill>
              </a:rPr>
              <a:t>-save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A function may call another function and know that the </a:t>
            </a:r>
            <a:r>
              <a:rPr lang="en-US" sz="2400" dirty="0" err="1" smtClean="0">
                <a:solidFill>
                  <a:schemeClr val="accent1"/>
                </a:solidFill>
              </a:rPr>
              <a:t>callee</a:t>
            </a:r>
            <a:r>
              <a:rPr lang="en-US" sz="2400" dirty="0" smtClean="0">
                <a:solidFill>
                  <a:schemeClr val="accent1"/>
                </a:solidFill>
              </a:rPr>
              <a:t>-save registers have not been modified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However, if it modifies these registers itself, it must restore them to their original values before returning.</a:t>
            </a:r>
            <a:endParaRPr lang="en-US" sz="2400" dirty="0" smtClean="0">
              <a:solidFill>
                <a:schemeClr val="bg1"/>
              </a:solidFill>
            </a:endParaRPr>
          </a:p>
        </p:txBody>
      </p:sp>
      <p:pic>
        <p:nvPicPr>
          <p:cNvPr id="2050" name="CP3 Ink 4fb6e24b-efdd-4c8a-a934-ee5dc813f537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51725" y="1582148"/>
            <a:ext cx="8366950" cy="21819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6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1981200"/>
            <a:ext cx="8686800" cy="23622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/>
          </a:bodyPr>
          <a:lstStyle/>
          <a:p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A caller-save register must be saved and restored around any call to a subprogram. </a:t>
            </a:r>
          </a:p>
          <a:p>
            <a:r>
              <a:rPr lang="en-US" sz="2800" dirty="0" smtClean="0">
                <a:solidFill>
                  <a:schemeClr val="accent1"/>
                </a:solidFill>
              </a:rPr>
              <a:t>In contrast, for a </a:t>
            </a:r>
            <a:r>
              <a:rPr lang="en-US" sz="2800" dirty="0" err="1" smtClean="0">
                <a:solidFill>
                  <a:schemeClr val="accent1"/>
                </a:solidFill>
              </a:rPr>
              <a:t>callee</a:t>
            </a:r>
            <a:r>
              <a:rPr lang="en-US" sz="2800" dirty="0" smtClean="0">
                <a:solidFill>
                  <a:schemeClr val="accent1"/>
                </a:solidFill>
              </a:rPr>
              <a:t>-save register, a caller need do no extra work at a call site (the </a:t>
            </a:r>
            <a:r>
              <a:rPr lang="en-US" sz="2800" dirty="0" err="1" smtClean="0">
                <a:solidFill>
                  <a:schemeClr val="accent1"/>
                </a:solidFill>
              </a:rPr>
              <a:t>callee</a:t>
            </a:r>
            <a:r>
              <a:rPr lang="en-US" sz="2800" dirty="0" smtClean="0">
                <a:solidFill>
                  <a:schemeClr val="accent1"/>
                </a:solidFill>
              </a:rPr>
              <a:t> saves and restores the register if it is used).</a:t>
            </a:r>
            <a:endParaRPr lang="en-US" sz="2800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6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1981200"/>
            <a:ext cx="8686800" cy="44196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/>
          </a:bodyPr>
          <a:lstStyle/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 SAVED: </a:t>
            </a: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MIPS calls these temporary registers, $t0-t9</a:t>
            </a:r>
            <a:endParaRPr lang="en-US" sz="2600" dirty="0" smtClean="0">
              <a:solidFill>
                <a:schemeClr val="accent4">
                  <a:lumMod val="40000"/>
                  <a:lumOff val="60000"/>
                </a:schemeClr>
              </a:solidFill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the calling program saves the registers that it does not want a called procedure to overwrite 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register values are NOT preserved across procedure calls </a:t>
            </a:r>
          </a:p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1"/>
                </a:solidFill>
              </a:rPr>
              <a:t>CALLEE SAVED: </a:t>
            </a:r>
            <a:r>
              <a:rPr lang="en-US" sz="2800" dirty="0" smtClean="0">
                <a:solidFill>
                  <a:schemeClr val="accent1"/>
                </a:solidFill>
              </a:rPr>
              <a:t>MIPS calls these saved registers, $s0-s8 </a:t>
            </a:r>
            <a:endParaRPr lang="en-US" sz="2600" dirty="0" smtClean="0">
              <a:solidFill>
                <a:schemeClr val="accent1"/>
              </a:solidFill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register values are preserved across procedure calls 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the called procedure saves register values in its AR, uses the registers for local variables, restores register values before it returns.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6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1981200"/>
            <a:ext cx="8686800" cy="23622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 fontScale="92500" lnSpcReduction="10000"/>
          </a:bodyPr>
          <a:lstStyle/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Registers</a:t>
            </a: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 $t0-$t9 are caller-saved registers</a:t>
            </a:r>
            <a:endParaRPr lang="en-US" sz="2600" dirty="0" smtClean="0">
              <a:solidFill>
                <a:schemeClr val="accent4">
                  <a:lumMod val="40000"/>
                  <a:lumOff val="60000"/>
                </a:schemeClr>
              </a:solidFill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… that are used to hold temporary quantities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… that need not be preserved across calls</a:t>
            </a:r>
          </a:p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1"/>
                </a:solidFill>
              </a:rPr>
              <a:t>Registers</a:t>
            </a:r>
            <a:r>
              <a:rPr lang="en-US" sz="2800" dirty="0" smtClean="0">
                <a:solidFill>
                  <a:schemeClr val="accent1"/>
                </a:solidFill>
              </a:rPr>
              <a:t> $s0-s8 are </a:t>
            </a:r>
            <a:r>
              <a:rPr lang="en-US" sz="2800" dirty="0" err="1" smtClean="0">
                <a:solidFill>
                  <a:schemeClr val="accent1"/>
                </a:solidFill>
              </a:rPr>
              <a:t>callee</a:t>
            </a:r>
            <a:r>
              <a:rPr lang="en-US" sz="2800" dirty="0" smtClean="0">
                <a:solidFill>
                  <a:schemeClr val="accent1"/>
                </a:solidFill>
              </a:rPr>
              <a:t>-saved registers</a:t>
            </a:r>
            <a:endParaRPr lang="en-US" sz="2600" dirty="0" smtClean="0">
              <a:solidFill>
                <a:schemeClr val="accent1"/>
              </a:solidFill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… that hold long-lived values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… that should be preserved across calls</a:t>
            </a:r>
          </a:p>
        </p:txBody>
      </p:sp>
      <p:sp>
        <p:nvSpPr>
          <p:cNvPr id="5" name="Content Placeholder 2"/>
          <p:cNvSpPr txBox="1">
            <a:spLocks/>
          </p:cNvSpPr>
          <p:nvPr>
            <p:custDataLst>
              <p:tags r:id="rId4"/>
            </p:custDataLst>
          </p:nvPr>
        </p:nvSpPr>
        <p:spPr>
          <a:xfrm>
            <a:off x="228600" y="4419600"/>
            <a:ext cx="8686800" cy="19812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/>
          </a:bodyPr>
          <a:lstStyle/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caller-saved register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A register saved by the routine being called</a:t>
            </a:r>
          </a:p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err="1" smtClean="0">
                <a:solidFill>
                  <a:schemeClr val="accent1"/>
                </a:solidFill>
              </a:rPr>
              <a:t>callee</a:t>
            </a:r>
            <a:r>
              <a:rPr lang="en-US" sz="2600" dirty="0" smtClean="0">
                <a:solidFill>
                  <a:schemeClr val="accent1"/>
                </a:solidFill>
              </a:rPr>
              <a:t>-saved register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A register saved by the routine making a procedure call.</a:t>
            </a:r>
          </a:p>
        </p:txBody>
      </p:sp>
      <p:cxnSp>
        <p:nvCxnSpPr>
          <p:cNvPr id="8" name="Straight Connector 7"/>
          <p:cNvCxnSpPr/>
          <p:nvPr>
            <p:custDataLst>
              <p:tags r:id="rId5"/>
            </p:custDataLst>
          </p:nvPr>
        </p:nvCxnSpPr>
        <p:spPr>
          <a:xfrm>
            <a:off x="228600" y="4419600"/>
            <a:ext cx="8686800" cy="1981200"/>
          </a:xfrm>
          <a:prstGeom prst="line">
            <a:avLst/>
          </a:prstGeom>
          <a:ln w="76200">
            <a:solidFill>
              <a:schemeClr val="accent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>
            <p:custDataLst>
              <p:tags r:id="rId6"/>
            </p:custDataLst>
          </p:nvPr>
        </p:nvCxnSpPr>
        <p:spPr>
          <a:xfrm flipV="1">
            <a:off x="228600" y="4419600"/>
            <a:ext cx="8686800" cy="1981200"/>
          </a:xfrm>
          <a:prstGeom prst="line">
            <a:avLst/>
          </a:prstGeom>
          <a:ln w="76200">
            <a:solidFill>
              <a:schemeClr val="accent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074" name="CP3 Ink f8e09550-27f6-4dd7-aa2f-2b139206b70d"/>
          <p:cNvPicPr>
            <a:picLocks noChangeAspect="1" noChangeArrowheads="1"/>
          </p:cNvPicPr>
          <p:nvPr>
            <p:custDataLst>
              <p:tags r:id="rId7"/>
            </p:custDataLst>
          </p:nvPr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693667" y="1867085"/>
            <a:ext cx="8163704" cy="46514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What is it?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pPr algn="ctr"/>
            <a:r>
              <a:rPr lang="en-US" sz="6600" dirty="0" smtClean="0">
                <a:solidFill>
                  <a:schemeClr val="accent1"/>
                </a:solidFill>
              </a:rPr>
              <a:t>CPI</a:t>
            </a:r>
          </a:p>
          <a:p>
            <a:pPr algn="ctr"/>
            <a:r>
              <a:rPr lang="en-US" sz="4400" dirty="0" smtClean="0">
                <a:solidFill>
                  <a:schemeClr val="accent1"/>
                </a:solidFill>
              </a:rPr>
              <a:t>Cycles Per Instruction</a:t>
            </a:r>
            <a:endParaRPr lang="en-US" sz="4400" dirty="0" smtClean="0"/>
          </a:p>
          <a:p>
            <a:pPr algn="ctr"/>
            <a:r>
              <a:rPr lang="en-US" sz="4400" dirty="0" smtClean="0"/>
              <a:t>A measure of latency (delay)?</a:t>
            </a:r>
          </a:p>
          <a:p>
            <a:pPr algn="ctr"/>
            <a:r>
              <a:rPr lang="en-US" sz="4400" dirty="0" smtClean="0"/>
              <a:t>“ADD takes 5 cycles to finish”</a:t>
            </a:r>
          </a:p>
          <a:p>
            <a:pPr algn="ctr"/>
            <a:r>
              <a:rPr lang="en-US" sz="4400" dirty="0" smtClean="0"/>
              <a:t>or</a:t>
            </a:r>
          </a:p>
          <a:p>
            <a:pPr algn="ctr"/>
            <a:r>
              <a:rPr lang="en-US" sz="4400" dirty="0" smtClean="0"/>
              <a:t>A measure of throughput?</a:t>
            </a:r>
          </a:p>
          <a:p>
            <a:pPr algn="ctr"/>
            <a:r>
              <a:rPr lang="en-US" sz="4400" dirty="0" smtClean="0"/>
              <a:t>“N ADDs are completed in N cycles”</a:t>
            </a:r>
            <a:endParaRPr lang="en-US" sz="6600" dirty="0"/>
          </a:p>
        </p:txBody>
      </p:sp>
      <p:pic>
        <p:nvPicPr>
          <p:cNvPr id="4098" name="CP3 Ink 68cb0811-2d58-40f2-a4d2-47d4773c7b4a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803245" y="1948662"/>
            <a:ext cx="5758630" cy="23849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CPI = weighted average </a:t>
            </a:r>
            <a:r>
              <a:rPr lang="en-US" i="1" dirty="0" smtClean="0">
                <a:solidFill>
                  <a:schemeClr val="accent1"/>
                </a:solidFill>
              </a:rPr>
              <a:t>throughput</a:t>
            </a:r>
            <a:r>
              <a:rPr lang="en-US" dirty="0" smtClean="0"/>
              <a:t> over all instructions </a:t>
            </a:r>
            <a:r>
              <a:rPr lang="en-US" i="1" dirty="0" smtClean="0">
                <a:solidFill>
                  <a:schemeClr val="accent1"/>
                </a:solidFill>
              </a:rPr>
              <a:t>in a given workload</a:t>
            </a:r>
          </a:p>
          <a:p>
            <a:endParaRPr lang="en-US" dirty="0" smtClean="0"/>
          </a:p>
          <a:p>
            <a:r>
              <a:rPr lang="en-US" dirty="0" smtClean="0"/>
              <a:t>CPI = 1.0 means that on average…</a:t>
            </a:r>
          </a:p>
          <a:p>
            <a:r>
              <a:rPr lang="en-US" dirty="0" smtClean="0"/>
              <a:t>	… an instruction is completed every 1 cycle</a:t>
            </a:r>
          </a:p>
          <a:p>
            <a:r>
              <a:rPr lang="en-US" dirty="0" smtClean="0"/>
              <a:t>CPI = 2.0 means that on average…</a:t>
            </a:r>
          </a:p>
          <a:p>
            <a:r>
              <a:rPr lang="en-US" dirty="0" smtClean="0"/>
              <a:t>	… an instruction is completed every 2 cycles</a:t>
            </a:r>
          </a:p>
          <a:p>
            <a:r>
              <a:rPr lang="en-US" dirty="0" smtClean="0"/>
              <a:t>CPI = 5.0 means that on average…</a:t>
            </a:r>
          </a:p>
          <a:p>
            <a:r>
              <a:rPr lang="en-US" dirty="0" smtClean="0"/>
              <a:t>	… an instruction is completed every 5 cycles</a:t>
            </a:r>
          </a:p>
          <a:p>
            <a:endParaRPr lang="en-US" dirty="0"/>
          </a:p>
        </p:txBody>
      </p:sp>
      <p:pic>
        <p:nvPicPr>
          <p:cNvPr id="5122" name="CP3 Ink 1e6ff27c-2b86-4226-8d06-2f2f3deb79b6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104433" y="1990787"/>
            <a:ext cx="643612" cy="38395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Example CPI = 1.0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CPI = 1.0 means that on average…</a:t>
            </a:r>
          </a:p>
          <a:p>
            <a:r>
              <a:rPr lang="en-US" dirty="0" smtClean="0"/>
              <a:t>	… an instruction is completed every 1 cycle</a:t>
            </a:r>
          </a:p>
        </p:txBody>
      </p:sp>
      <p:pic>
        <p:nvPicPr>
          <p:cNvPr id="6146" name="CP3 Ink 0c54c82d-950c-46c2-8f23-2073e9a996af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638753" y="1410308"/>
            <a:ext cx="7164412" cy="32475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Example CPI = 2.0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CPI = 2.0 means that on average…</a:t>
            </a:r>
          </a:p>
          <a:p>
            <a:r>
              <a:rPr lang="en-US" dirty="0" smtClean="0"/>
              <a:t>	… an instruction is completed every 2 cycles</a:t>
            </a:r>
          </a:p>
        </p:txBody>
      </p:sp>
      <p:pic>
        <p:nvPicPr>
          <p:cNvPr id="7170" name="CP3 Ink 46dcf620-c276-4e6d-843a-811752177f0b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83416" y="1859656"/>
            <a:ext cx="8621007" cy="36534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Example CPI = 0.5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CPI = 0.5 means that on average…</a:t>
            </a:r>
          </a:p>
          <a:p>
            <a:r>
              <a:rPr lang="en-US" dirty="0" smtClean="0"/>
              <a:t>	… an instruction is completed every 0.5 cycles</a:t>
            </a:r>
            <a:endParaRPr lang="en-US" dirty="0"/>
          </a:p>
        </p:txBody>
      </p:sp>
      <p:pic>
        <p:nvPicPr>
          <p:cNvPr id="8194" name="CP3 Ink 62be840d-dacb-416c-a68d-2c4e7c0f1752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505245" y="1825965"/>
            <a:ext cx="4454469" cy="9810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CPI Calculation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Suppose 10 stage pipeline and…</a:t>
            </a:r>
          </a:p>
          <a:p>
            <a:pPr lvl="1"/>
            <a:r>
              <a:rPr lang="en-US" dirty="0" smtClean="0"/>
              <a:t>1 instruction zapped on every taken jump or branch</a:t>
            </a:r>
          </a:p>
          <a:p>
            <a:pPr lvl="1"/>
            <a:r>
              <a:rPr lang="en-US" dirty="0" smtClean="0"/>
              <a:t>3 stalls for every memory operation</a:t>
            </a:r>
          </a:p>
          <a:p>
            <a:r>
              <a:rPr lang="en-US" dirty="0" smtClean="0"/>
              <a:t>Q: What is CPI?</a:t>
            </a:r>
          </a:p>
          <a:p>
            <a:r>
              <a:rPr lang="en-US" dirty="0" smtClean="0"/>
              <a:t>… for pure arithmetic workload?</a:t>
            </a:r>
          </a:p>
          <a:p>
            <a:r>
              <a:rPr lang="en-US" dirty="0" smtClean="0"/>
              <a:t>… for pure memory workload?</a:t>
            </a:r>
          </a:p>
          <a:p>
            <a:r>
              <a:rPr lang="en-US" dirty="0" smtClean="0"/>
              <a:t>… for pure jump workload?</a:t>
            </a:r>
          </a:p>
          <a:p>
            <a:r>
              <a:rPr lang="en-US" dirty="0" smtClean="0"/>
              <a:t>… for 50/50 arithmetic/jump workload?</a:t>
            </a:r>
          </a:p>
          <a:p>
            <a:r>
              <a:rPr lang="en-US" dirty="0" smtClean="0"/>
              <a:t>… for 50%/25%/25% </a:t>
            </a:r>
            <a:r>
              <a:rPr lang="en-US" dirty="0" err="1" smtClean="0"/>
              <a:t>arith</a:t>
            </a:r>
            <a:r>
              <a:rPr lang="en-US" dirty="0" smtClean="0"/>
              <a:t>/</a:t>
            </a:r>
            <a:r>
              <a:rPr lang="en-US" dirty="0" err="1" smtClean="0"/>
              <a:t>mem</a:t>
            </a:r>
            <a:r>
              <a:rPr lang="en-US" dirty="0" smtClean="0"/>
              <a:t>/branch?</a:t>
            </a:r>
          </a:p>
          <a:p>
            <a:r>
              <a:rPr lang="en-US" dirty="0" smtClean="0"/>
              <a:t>… if one fifth of the branches are taken?</a:t>
            </a:r>
          </a:p>
          <a:p>
            <a:endParaRPr lang="en-US" dirty="0" smtClean="0"/>
          </a:p>
        </p:txBody>
      </p:sp>
      <p:pic>
        <p:nvPicPr>
          <p:cNvPr id="9218" name="CP3 Ink 7b51c76f-a57e-41fc-a14f-15f5012bea11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272285" y="1614307"/>
            <a:ext cx="3743109" cy="46683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LgDHAOAgAQdBKgCigMBEM49YxSZCrVPkkZxMQmVqaQDCkgQRP//A0UoRigFAzgLZBkgMgkAgIADAXvCHkUzCQCAoAIB4cMeRTgIAP4DAAAAAAAR5ezAPwqBAR+G8eu3j2bgIKWhp6OnI6Uiowh4WVk52fp6Gjm5OJiIqYnghuKG4pOCgpJKSE1MVVBTUU1MRSBiZGPlZ2XkauVqaOdAhsFQ6Aq4OBh0DAwMDAiAQMEQMDB4JgYGBqwhNhGFw2yN2rVstx4mjZa0aNMS1wybOFrTHhZNmbFqyyN2gArcAVKH8bBnjYbh8BgcXgkhhsliMZQCKRCSSSVSaRRqQRiORaIQyBQOIxWNx2RyWbxuizGfyuTxeBRKVS6gTagTCZSqXSaWSSKRCCxGSy2bzugzOpzGjzOcx2AxaVUCoVqtUYCD/g0E/g0Jlw5+Bz4c63jeLVFUiE3NzsI4cdXV1CqjV1cXkZiZjNxPDw8TJHKuWpjqhOpog4t5xrOcJkUYTITgRgAjBCKAjBFCMYEYRQRgjAQjAv3c8Z90ITYQ2ZtGeFkxYLWTRmzWtMLdmtxZWWZbmzMmeHK3bscuTMA=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IJHAOAgAQdBJgKzAIBEM49YxSZCrVPkkZxMQmVqaQDCkgQRP//A0UoRigFAzgLZBkgMgkAgIADAXvCHkUzCQCAoAIB4cMeRTgIAP4DAAAAAAAR5ezAPwp5KIXx/HkZYaIsxdmslhLIIKcDbi68fLSlmiwFGKuuswFUUWBUp4P+CaT+CaFffXG5TGGuBylMza5zCLxq9SuE8OcGleLet6xiIJFIkSNYTlOE8fVrC+shNhDfIyaMXLditZN27Fa0bZGi3E3xtFrfGxaYcrJi1xZMgAp3IYfrXuung8AgMYgMYiEaikgiESg0EhMTjcpk8pjsNgEIj04lVImUsjyC/mFj+YUdvn4PPOylXN8QiW72a0CE8NZ4R5Ncc7xRjCcowCEYRjweinCQITYRkbZXDBvkZLWuTG5WtMzhqtcNG7BbjaNMbLE2xNGGLGAKbRyG8D5Xgejg4mDp4uthZOEgZSerKikmoiEi4+lm6+bk4ECD/gfo/gf1OXPtz4XwulRcTdznGcsghPBFZa71nG9YpokRHD4DRnpAITYQ1ZYmGTHlzLczVs4WtMeFqtxNGblayat2WbCzb5GbjCAKdiCH5RDlSYXBYJCYdDYlAIlIE+ikWgkDislmchlsXgEGkE6nUwlkmIP+Far+Fa+nDPLOMuLHgl4rFYQ4yzkAhPBE6T5NZrxqjFOU5RgSjPP1Zp6QITYQ0ysWrjJkwrWDnDkWtHGFgtxZMjVa4ZYmbhq4yOWrFsAKYheG6/Tr242Lj42Ti4VBR01RT1BJQMRHy8nHgIP+FeL+FenPLfRUozMzOt6gAIXizUwtDXBLAQoI4K7cvBLBcCE2EMWrdnkw5XC1zlysVrRvhcrcONplWuGzXM1YY8bdu4cACnIdhvAVZ4C1YSIhYKTh42DgIaSqKaeooaKhZOfo6GLj4SOmAIP+FXz+FX2449t0VE3yu4mSL4RCQIXiTMyyaOmGWNDBChghQQwQwV6mGFeAITYRkyMGDjKyarW+HG4WtGGVitxMszFblzNcTdjmYYcuVsAKXRGF+Cbj4JucDg8PBTJJgMZRmIrIYIT8K2X4Vs8to4I4pSlv4Gec8ICGypgWHgrWNg4NCwcjWwEHAQAhNhDZoxas3GZotasmrha0wsMK3C5aY1uRwzbZs2LMyctWoApSDoX4OgPg6PsYWLEw10yTYDFAhPwrkfhXLg08C+ZK1YzAhsKRJNycXDwuBYlAz4AhNhDZxhw5nDbMtyOcbRa0YMsa3CwwuVrjMwcMW7TNhws8gAp+Hofx3deO++CQSHQiJQCFQeBwOBwGASiRT6hUSfTiMI3JZzM5XJyG8CxngVxgICGgpaAgoCFi4uRm5GtoZ+blZOAjJaUhoiAgQITxBpR5uHDNFEQmRJxz9ucUQCE2EZmTTDhZsG61njZMFrRq1ZrXOZixWuG7Fk1YOGjFhhbgCoQBHYfx18eOvmOIJDYJDYDDYLB4BAIRDpJJp5OKNTptHojG5nO52IfwmOeEx2JQaLQiJQaEQWAwuEw+ExuNyOZy+ZyWOwCBxCOSCWCF4s0MMWpjhjhhhQkMEMEaGXC6GKeSgCE2EMmeHC1c48K1hiw4VrTIyxrcTfM5W5MWLE2aNMuVwwaA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ILHAOAgAQdBPgJ0AUBEM49YxSZCrVPkkZxMQmVqaQDCkgQRP//A0UoRigFAzgLZBkgMgkAgIADAXvCHkUzCQCAoAIB4cMeRTgIAP4DAAAAAAAR5ezAPwrDAUWF+QyD5DKYJKcJTgI5oksNNNMs8UEkVU0U0KGSSaqiSSO3D4nG4mumKjCYjFYbASK7cbg8HbSmkw11U1CF+BUj4FW4LsDlIMVRgpqJYZba7cPXh8Hjcnh8HPHVdiMhjMdhMBRRJJDBLDHLLGjgSIEUMsKmPA04GnBygITwpeMOTfDecSKMAiinAhBAIwjCE5RhGE4RRgjBAQvfwLWVdYAhNhGLM3yMMOLItY5sbRa0yMcK1y4auFrRm1ZNMTXNhzNcQAqHASqF+R/r5IB4JEVFN1+CjqsosI8HgcfhcHbAsoxGEwll1kkkrBx3gIT8Cz34Fq6wjo27MOCE0YJWliwYqZEJ1nhvlnjZ7a6574yE8fdVDs45zjGEYwRhGUYCEyMIwjFXP34wnhAhNhDBqwassuFgtzM2jFa0bZnC1y0ZN1rPG0cMmDDM3aYmoAqBASeF+S375Lj7rcgwU1EkMuBvwuBnpiiuwWCwFUUtuDxuJwt88t2AxWGAg/4FBP4FEeXi+BGoxVVTGamZGJqKEZ1xjfHwwIXk7gGFq5ZYxAghijijghhghAghR7eVHlwhNhGNw0a42mVutbuMzNa0bsWi1zibMlrdviyM8rbJjzZMIApzHoX4wrPjCtGMxtmBglhjiksqxWMxmKyWEwlUMlcMoIX4MGPgwZFFOOjsSQpab8HjcDi8fg60c00UwIXhDGxX4OOemGOFDCIYEJDLpb4YdKAhNhDjIzzZmrVutwtXDNa0bssy1wywsVrRiwws8LVlha5WYAp0HYX4trvi2fmmutovgtgnghihiUYDFY7LZjCZCZCAhfhOW+E7e2OyPEQYyTDKqU9eBweHyeFxNcMcU2IAhcdioosbDHHTHKhhIYIUEaPaxpcmITYQyxOGGJqwarXDNjjWtMOFutxMsuFa3ZucLDMyYscjTEAKbhqF+KWL4pL4oKZMXHgZZS6rFYjGYzFYaiyCIIbw10eGxlEKSAoICKQULBxsrMzczNyszLycnGiF2iBjZb5ZYYUMEcCGCOfYwww4MCE2EM8ORvkYuGi3I4yuFrTDmZrcWRswW4smNkxa4subFkcACpUBKIfrvuyrhUchEogkqh0mkUyk0slEslU0lEsm0wlUoiUKhcbls3ns/ntDls7k8pjsXIX4gqviD5isjwUuCiuowV2EswVVkFCiSOYijwN+BwODtzODx+Fw4ITuZrzy1vfHGMYpyihGMIRlEgTrHb24TlmAITYQ2yNsTNg5cLczbHhWtGbVytctHDZa3cMGDNqzcNmrRqAKjwEmh/Dmh4cfYrC4rB4vEZDIZjM6DQ6DM5XIYvBYJDotFodIJBLJZPppNJ9MJhHIpDiF+HZj4dn4EOIgw1GGsxmAqkkSQzzxQxR0z214vA4m/Dw2xwiF4YyMLToSGGCMhhQoISCGBChhl2dMUsAhNhGLDiy5sLRgtx4WjVa0cs2q1xkbNFrdnhasMLHGyzY8oAqZASyH7RrtJYBAYXCofBIPAoPBEAgMKgMOg0ekEwmU8nU2mUijkSgEJiMflctodHpNTns7k8fAhfjHs+MhGOGmye6WyOpIihkvYHA4PD4HC4HAywUQ1VYTDYTDZDDYCqQAhLd6EOXWd4piKIjECU4IThGM8fgFFiAhNhDLK4Y43LHMtwsmbFa0ZY8q3DjYOVrDM5ZMcLhoxcYcYAp2HYfsYOynjEuk08m04k0ki0IhUBQKAQSAwCMw2PyWNz+WzeVghfio2+KhkYLCYzFYiy6BbXj78HPbPDHZHTTeheFMOjz+FhjQQIEAhRwwy7VGwwAhNhDdvhc5mmTEtcsMrRa0w5MS3C0bMlrnG1cM22Rw5yMGwA==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gDHAOAgAQdBP4G6gIBEM49YxSZCrVPkkZxMQmVqaQDCkgQRP//A0UoRigFAzgLZBkgMgkAgIADAXvCHkUzCQCAoAIB4cMeRTgIAP4DAAAAAAAR5ezAPwpWD4X0Z3oz4MXWlmmuw11FkICG8FA3goHpJ6QnIaIgYeFiZOHlwIXbTwQ4XGyww16GOWKIITYQ0yOczJvlyrW7ds3WtG+PEtcMm7ZbkYOWLbC1y5GjNoAKigEih+/877eRRyQTSYTiTS6XTKZSyRSKTQ6DQ+LymZ0Wr0+o1Wk0uQx2MwGG8D6Hge5lJSMoIyUjpiMlI6KhoZAwEXExcLIx8nMzMjSzdXH1IIXhLDxtHBKhjRoSCGFBGhSpbdLBHFCAITYRkYY3LVswzLXDByzWtMTJktxY2WJbhaNcLdu2buM2FqAKmwEnh/Gml4095HK5vJ6XPajS5/N5TE4HAoNIo5RplQJxSKJPJhJIxFotC4UhUDh0AhiH8CBngPxhkcgUshUijkmjkkkUajkQhUBhcflMvmczmcnkcfhcPgcBgCAwmBweDoTxRwWPPnnWM0ZxjEnCMIEYRhGK9errNoAhNhGLNmyZMmZgtxZsbBa0YsMS3E3wsVrBw0atMrhhiYN2YA==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gBHAOAgAQdA1jQBAEQzj1jFJkKtU+SRnExCZWppAMKSBBE//8DRShGKAUDOAtkGSAyCQCAgAMBe8IeRTMJAICgAgHhwx5FOAgA/gMAAAAAABHl7MA/CpEBKoT4Pz4SmkNGi2SGCcMeGs5yxYM2KmCUcMMdFqShDBjnvy6wh/All4EzYlBYNAotCoZIolMJBOJVKpdHI5IoVDIDA4XAIjE4zD4/F4/IZLI47KY/IY/HQIRzJy1qJITrWs5wRhARjBFGBPT20W4hNhDlqwZ5suJutyNGTha0zNm63FhcMFuJk1zZmDNjka4WYA==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IvHAOAgAQdBNoI9AMBEM49YxSZCrVPkkZxMQmVqaQDCkgQRP//A0UoRigFAzgLZBkgMgkAgIADAXvCHkUzCQCAoAIB4cMeRTgIAP4DAAAAAAAR5ezAPx4JM4LKAAAAAAAACn4fh/BV54LCYAiMIhMIgEckUymEqjEGgcXk81m83lMLhMCi0gkkqmCE/AIp+AP2GKWqGCcsMscoEE71rlvvy8fg8HKAheONTHFr5Y4UJDBDBCijghiliwOthjgrITYQyxtmzLJibLWLFpkWtGrdotw48eZa1YMMOJtiZY2zdoAKTwyE/B4h+DwHbjw5MkdBcIX4CwvgJvkRQS234fA5EIfEVPgsEo8LhNDgEDREITYQ3bucmVyzyrWmTI4WtGbLEtcs2uFawa48TPG4YOWzTGAKRwmE/B2l+DteV9krYpCF+AIL4AncRlF0EgCHwZQYHC7zBYGgYCE2ENmjfDmbOWa1wzZ4lrTLhwrXDRljWssTFg5aYnGJjmbgCn4hhPwiEfhD3ZY4ZVlKGzFqzYqQvjz589YWwaHAlaKF+A+D4DoYsDFTHTHPgcDicLgYZ5sBiMdksRVVRHDgbcHg8WCF5M3cLVx0wRwwwo4CGKCCGCGCOGXXwwseITYQzcYcLHI0cLWDJo0WtMbBstxZm7FbhctMuNwzYZHLLGAKigEkhfhcu+F0fC4mWGy7EYjDYKyFLXbbPPLHDDLHLGhkqwWAxACG8CEngRDlpCchZCBgYWJjYmJhYSCipCQlIyCgIeFlY+ZkaORoaGjoQIXirPxMblY4YUKEjgghghihilgQo7dWghtAITYQ1b48jVu1xLWjly1WtG7TMtwtmbZblbt2jZpma4crZiAKXhGE/DH5+GNXg5c+C6F4Z8EcmTcAh++g75maTaHSqGQJDYXJ4zK5LK5OhsxYPMAwcLBwMHCyNnCwEDGgITYQ1aMcmNg3yrczdphWtGLVgtwtcbJawaMWGFmzwsG7PKAKfx+F+Grb4aqYGCUTIY7bcHg8LbPHRgLsdisRgqKoKriF+A3T4DabLbMPDPfPTHFVddiMBiJKoYab6cTfj8flQIbMmEYOAuYmFgYOBQJAwEAgoGAgIOAh4XA6Bg6UITYQwxsmDRm5yrXGbDmWtMrNitw4s2Ja0zZm7lu4cs3GRyAKbheF+I/L4kR7LsRdJIgwa/BRWYTAYxVPIIbwFjeAruHk4OAh5iPoo6YgZKFgYuRjZ+Tn5ECGikTJQqGgoqYiJGZiYmFg4nAcHAQdOCE2EYmGLNjxZMS1rjxslrTIwyLcLhhiW4WjbLlxt3LdzkYACocBIIbxKYeJVWBkoiYlI6QhoRExMXJyc7Ly8vDw8JCSUxPUkpRTQIbwFreAp2LRsFHw8TGw8fAQcRITEtQTEZHIGLmZWjo6uhuwhtBYtQOA4WFgYGBgQgEAQUHBQsBBwuBYGAg6cCE2EMs2bFkbY2y3C3cN1rTM5cLcLZxkWt27VxixMW2HLibgCl8RhvFWR4rRYCDnJKonpqWiIaRhI+JhQIX4A/PgC9sYCKaJPTPib8ThcKCG0VjuAgcBwsDBoGFg8BoOCqQhNhDNy2Z48OFotyM2zda0Zucy1xlct1rPNkbt8zBoxb42IAplF4T8Vh34q8at+rjyz4J2laUJVhdiiIbwCZeAUOAiIKYhJ6QnIqIQsLJys/G0KZlQheEsbDBka5Y40MEpLDic+R3gITYRlYOczbE5yLWjZw1WtGjDEtcsszVbmYtWLNg5a4nORsAKfB+F+LBr4sHYsNRgJpktN+Bx9+FtnjswGMx2QxWAukklkIX4DrvgONjltowMtNNMscEll2CwWAsimlhw8eNtxeHAheXODYIdTTHKhRwQwQwREBDHgdPPFHkQITYRlYMWeRqyyLWDRgxWtMuJotcYsrNaxYY2DTNjc5mONqAKXhCG8b0Xjfxn0HPS1ZVUE5ERyEhwhvADN4AP5acg5qBh5GPjZ2Vn5ehAhs1YZgYC7h4WBhYOLv4OAg5sITYQ1ytmzlw0YLWDlq2WtMTNgtc5seJa5ctHLbK4aZsWRsAKmAErhfjtG+O2FDgprqpo4a77aY4pKsJhLqKEUF9uJtxuHx+BrYC7HY7HZACG8AZ3gCJloKMhELEycfKzs3RzdHO0MjAx0pMUlNYUk9ISUFCIWJj42fl6GbpQheWOB4GhxMMcEaGCEjijghgQQIiCEhhhX6uNDjwhNhGNowcuMTHMtbMGuFa0xsmS1wxxs1rjJmcMnLJkybZmoApxHIT8f8n5ADcEN1uBgyUtWl51RlXHj2zzznKG74rva5KIlo6QhIKRjZudnaObn52TgUdET0tPT0cAheXOD4GvljQwwQiFDDBLDg9HAjhAITYQyYNmrhliZrWjFu4WtMTTItct2TNblYt8OTMyytGbZwAKgQEng/4JZP4JZ4OXXlPDDWuWOEImeOePPn168dtX42OFAIX4NwPg3roxzPUYiCiG+/E4HH34nC4emGCSarAYS6aiiqW6VBAAhPAUrY8OHPesKxCMYRIwCMpxnyeSjHAAITYQxy42mVsyYLcTFg3WtMmZwtw4XLBbmbYWLFvkcZsLXEAKWw+E/BWx+Ct3VmUvPDhtPVo0AIfwdBeDheHQyFRiAQKFxeNyuTzOVobK2B4WAt4eFgYWHvYWAgZ0ITYRjZss2Jo4YrcbjIyWtGznKtxY3GNbibN2jRu2a4cbBqAKahiG8HVXg77hIagjp6QkogjZGZkZWJi4SImJiaCF+EKD4QUbklN9uFwOHw+JvwMcNTGUXUTAheXOD0GppnRwI4o0KXC5uFDSITYQya4mDjJiyrXDjM2WtMTjItwtHLBa1aOGbnDkZZm2HMAKbhSH8IKXhCtuEIkUGgcGhdMvcPj8BiEEh0EhgIfwiceEVmyQupXGNxGO1C6wGr2yOQiLQyGQYIbR2T4SDvYCJgoWSg4OFi52hQMBAiE2EN2bDMxZYsS3DiwuVrRq1aLXDJozWssbTG3ZsGrfExyACnYZhPwmrfhM9hLFhjPbnwzlLZq4GbVDNhnhAIfwjneEgexQeAwWmXWM1K9w2Fwet26GRCIQiHQCCQeDgIbOGM4RY0spBQMdDwCSnYVAom7h4KFtwCE2ENmrBhjZYWy1o4x4VrRrhZrcOZo3Wt2bjC1atG+TG0xACroBOoT8N6n4bwbJY6XhhnOc6LLTSvNO2jNi0WtGeW94RpSE648+3g1x4M27Jo4GAIfwcheDmGQSCXQyNQOBQmGxWKxuPxGUx+PxeLwCDRSMRySR6RQyFQaAwGBw2FxWKxOIwmBwiHRiRRaS4EhkMhsLlMbjGFyE8ccucObpXjUiRRjCcpyjJCEYRlOERGMJwIQywg5PNlXRhCE2EOMrBi1b5Gi3JlxuFrTM0wrXLVhkWuHGNnmysszNnmyAClALg/4kWv4kR7ub51EcgIfwb9eDhO9QiGQSx1iMzrC4h8iYHgUAoMDpcAgsUkohNhGLCycM8rNmtzZWmZa0yN8q1y1zZFuJqxxtmDhzizOcwAqjAS2F+Jn74mWY4ZKapZba68HTLDFRZisFiJKCO2WmOu3A4HD4eOfAWYzLZDLAhvByR4OA4SBiIWEg4GHjYmNk5eZnZmpmZuAhI6YmLCiqpKUjIqGgIGJg5GHlZejnZsCF5Y4Lih0dscsKGGCFCjjihgiRRRRwRTwQwRxQxq9bCjyoITYQ3YMW7ljkaLcTHG0WtGubGtxYWuVayctMzZlhZsmmVyAKchiH8WC3ixBhcJgkBiEQjUwiEMg8Hj8hlcxiNVu0aj0ohPwXifgujVwUtTiQlSccOPizvtvnvhCG0BjGBgcAwMGgZOEIGCg4KMgcEw0LCTIhNhDPK3cOMuVotZ4W+Ra0bMWq1zkyZVrJy2bMXLPDlY5MgApmEobxtTeNrOfmZWJhoqgorKilpyFh5GPAhvBcJ4LeZ6anIaWg4KPkZGbj5WVm5MCGxdQwMBWw8LAw8DBwsLgGBgYOhCE2EMHOJq1aMmC1phxNVrTI5ZLcWbNmWucTlk0atGmFs4xACqABLoX46fPjp3ogwVNlc9dN8s8E1F1l01iGOuCGaSRDfhcXkcbgZ4MhhsllMgCG8GfngzNjIaGioZBxMTGycrJy8/O0MzQxcPFSktUUFlTUElHQ0JARMTGxNDD0c3P0YIXjrZoNTHDGhIUMEqOKOCCCCJDBBDDBDBCQr9XBGxYhNhDJixYNszZgtZ5Mrha0ytWy3CxYNlrluwZsMLZlicZm4ApqFIX5AHvkAntomwE2CsowVim1Xg8DkYfwT/eCaWESiBwqDwuJxuG3eUxmRoDBIDSgh7tKbrYozHYLA4DAblV4PBY/JUDgEBAhNhDFtizZcrBotZ5cjla0ytm61y3wtlrRxhc4smbK5Zt8YAqJAS2E/ANh+AcusK6rZlpseiubNgzUsnnxzwrUlaEmOOeeuuWWeACF+EYT4Re5Ip6oUcMcc+BxOFrtnRXYrGYTAYCJDPXbffTLLNHgosJXgoTzV4bi8B4YzEIiUyMAAjCMYVjr7dZT3iE2ENmbhk5aN8i1rjys1rRq2crXLdo3W5GLFk3yM2blpjyACnokg/4DIP4DNeF9OvRrXLhjpUTxznM5xVYqrjGYngCE/Cbx+E3FhgNcMt8ufDHBLdk4WbVCU8OXLpzx21z4QIXjrWwwaOeeGGFChghAghijihQz6fAwS60hNhGVo5a4m+TItZ42+Na0ZNWK3DjcNlrJtibsmTNowb5cgAo8BYT8Kr34Vi4YtACC/qJL+oc5YIagnYNSgCE2ENsrdpmYYnC1iwytFrRw1ZrcTDKzWuGOFkwyYW7RuzxgClUPg/4VsP4Vqa7X0XfN4JxAhfhhg+GDGrAT4CGOPBsHfhcihs5YjSNTDwsLDxdzAwEHFiE2EYmrJsxZZMi3GyaN1rTDkxLcTdswWtWbFowb4cuJuzYgCkgIhfhYm+Fi+KLFMFcAhvC454XW6CamoWCgwIfC1Pg87n8LgETAITYQ4zNsblkywrWTVmzWtMjJutxMWuFbmaYWbHDiZtWzVyAKmwErhPw0TfhpDrGlaMFsVJUnOefDhyzrkpkyYs1M07MS2BknS4CH8LaHhb9gcHhkEi0elUwmEwk0egkDicflcznM1nMplsXh8BhUMj0SkEIhkEgMEhMFhcDhIIXlrg2Fr44xDBDCghhgjRwwQyQQSRQEcMcdexhhhxohNhDBzlZ43LlqtcOHOFa0cs2K1y5YsFrLHiaZmTnDmxsWAAqTASiE/EEJ+IHHBmnorDPh268t7xjgpkwYsGbBaMct8ePHWWHdXNaH8NXHhqPikggkWQWFxWKxWPyONyeTy2LwmCQyMSiVTaVSCJQ6DQKCw2HymLyePyOF5O3pqZZZYI4YSGCMgRCCCOGCOCNPs44Ic+AhNhGRkzasMTJotx4W7ha0c5mi1y5bY1rbE3yMWOZoyzY2YApoGYP+I1T+IzOYjGam7ze5meMX4GejgIX4X/Phe7iovkrpweBw+BwuFtngkwkmQqxE1ACF5a4JMvjY44RHAjgjlx+TjijpITYQ1zMcOVywbLXLlwwWtHDhgtcZmjdbkb4mrdtkzYmrHKAKaxuE/Evp+JeXBHNOU748+fHditqzZsmSsdNdYIT8MQ34YV5XXY54758OXPjvjlK3ApsyZsCF5s4dQ6mmWFCgQwQwQoZ69PGZECE2ENMzlxmb48K1wyxuFrRkwxLcLVhkWtmeXK2bssmTFkZACoEBHobxRJeKGmFhIuSgYRBwsjKzc3JxcBATktRT01KQUwioIIbwyBeGOeRh5ODi5WJh4OAio6YnqSWlo6CRMvGzc3QzNKCG0pkOAYFg4dBkDAEEgICBgUDBw+BYWCg7MCE2ENMmZtlxNGK1i4x5FrRo5yLcTJozW5WjdhjaOGTLKzYgCnkdhfjG4+MgfA22WYrFYrCYCyGWWuWuVLZDMqTQgIX4XcvhdjyFmEkgrtwOFvw9+Bjiisuqx0WAlX04MIbPmLYBgeBg4FAoOCg4AgYCAg4CDib2AgYOPCE2EYmrHCwY5my3EwaMlrRoyxLXLLM5W4mmVyzZN8LFrhzACnQcg/4ylv4yi8ccdYuc8F+Fy5a0Xz5x1xPAhvDBl4YL6KKkIGAh42Pn1XMzsfBwEdITFRNUUREQsACGzRhtAXsDEoNAoKDgIFAwCBg4e/gUDRghNhDVniaY8TPKtYOM2Ja0x4ci3C2YNVrJpkY5M2LC0zMGoApODYP+Naz+NauHCKxx4bjmhPww/fhhvwKQrHHjz13gh8gXEocHhMFoMBQGOiE2EZWLTFlZsWK1hmc41rRthzLXLbI2W4mTDE4wtmzZuzbACoMBH4T8bF342N+BCm5Ok9MMMK6sOidosePDpvhnWgCG8KfXhTtjIeLhImPg4OHgoKOgqiKpI6UgoaJiZGljaGXo58CGw5Wx83YwshKRkdITkJAScvDw8Cg4NAwsjdwMBAyoITYQ1xt2+Zo4crWbfFiWtMzdutctGmFa4YM8zXFlx5nDJgAKsAE1hfjds+N52qjHYjIYS66SHB14G3B1yyq45UMaGCKSrBWXSSQx4HA4W2eGSqHIKgCG8KynhWLloVCwEXDxcfEycfBwMRGTUtWUFBHSCHjZOXnZmjmZGFhYaSlJaakIiCgZeDpYWZiY0IXnrieKXZxywxwwwiJFBEggjijhQwoUMEJAgghghhlp18MEeNAhNhDNnjwt82ZgtZY3DJa0cN2i1wxc5lrbG4ZY2DLC5zYmQApLCoP+PhL+Phty1yqMdoX4YlPhhnrnpttwOBxIh8mXuBQek0+BwOBycCE2EOWWJu3YNMK1g4w5VrRswZLXDRtjWt8jlmzyZmjBrjxACrwBSIP+Qsr+QsO5xz5NYrBNzMWnhONIhNzlMXEbnM3ta9XrHCOETO+/PPVnwq8bp4CF+Fo74WqcpjspJJBLfh8PibcLga4LKLsJhMFVHBfXgb78Dga4U0mCuw1VUyaeqGSGSOGWe+u++uuGOiPAUXTVAITx9zZy4PVmmihOVZTgjIlGU5RjCcIxmijBSUJQhFGMYiJGKM8/fjBtITYQ0ZOWWFriZLWjZvlWtMrDMtxM2bhbmcN2uNs5Yts2ZqAKaxqD/kj2/kjV7z4fC4tzyYrhjtjTG5yAhPwvGfhddvDPbLPO158uGtaRzU0ME5YQhs2YbgIG1jYOFgYGAg4CBQMFAoODwDCleCE2EMGWJnkyZmi3Jlw4lrTM1YrcWVhkWtmrTE2a4czjG2aAClkPg/5Kgv5Kc4zy3E3HHDlyhvChl4UBYyMkoiMhIuCm5Obk6kCGz1iuAgcAwsHCw8rYwEHBQoAhNhGXIycM27DGtb42bda0b4mC3DmyYVrXJmc5mTFu4zYmwApgFYT8mNX5Mo64o8LFm0YsmKU2tnnniIP+FdT+FbGNb1u+OZk1x8LMXYCGzdh+DhL+HhUCIGDg6OlgIGBiACE2EOHDdpkxYcq3Gzb5VrRu4cLcOFhjWtG7Vtib4mrFy1aAClcOhPyJGfkSTjeksWKnASlQhvDaJ4bOZiMnIqQgI+Bm5WdkwIfHFrgUBo8BgsBhs9gsCgcLITYRmc42GNw2crcmRjmWtGDVgtcMnDdbjaYcrPGxxt2GHCAKXRSF+R1T5Ho7Z7KsRjMViLqI46WDhnoAhPw4tfhxT1QxSXw48989caUJWIbQmMULgeDhYBAiBh78gY0hNhGHG4ZM2Ddwtb4WrVa0xs2i3E4YMFrJzjxscTfNmwtWoApvHYT8kSH5IscOC+7JgwUtCE8NZ415pUyQyWoAhPw5afhyfjKMJVnhrjreS2JyI0YZb8em4IbPmKYCDwTDoOAgYAQCBgCBgIODs5MowCE2ENmmbK3YNcq3FkaN1rRq1ZLcLLM2W5GGNk5bs8rTIyagCoUBIoX5KgPkqPlomusugmhllvvwuDwc9cElmGxWSwGCsnqpRoX4aCvhnbwWAkmU24PB4HA21wKLMBVVYlnvws+JnwctIIbPWJULgOFgYGBgYCBEDBQMAgCAgYCBgYfA8PBQsyAhNhGViwcMnOVqtaZW2Fa0YuWK1y4zMVuLHjbtMrDMzaY2IA==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80HAOAgAQdBMAKsgQBEM49YxSZCrVPkkZxMQmVqaQDCkgQRP//A0UoRigFAzgLZBkgMgkAgIADAXvCHkUzCQCAoAIB4cMeRTgIAP4DAAAAAAAR5ezAPx4LPoKAlAAAAAAAAAAKhQEihfgKa+Aq+O2KLEYTGYLGWUQyxxzxxy0214u3Fw4O6CySoIfwK7eBcGRR6URaORaDQiAwuHxeQx+RyGTx2QxmEwSKR6WSyQTiMRCCQQCE8hdOEeTx8MJwiARIxjGc8/TikCE2EMHLhjmbtG63JkyY1rRu5brcTNs4WtmTVnhwtMTFizygClgQhPwMyfgZlzTlOUI2volkpiCG8EeXgipkEYjoODgKGHpZ2npwhsoX6Bp5eJgYeFmatBwUCCE2EZG2Fq5c5cq1hhwuFrRviyLXORhlWuXGFmwbscOFs0zACnAYhfgsA+CwHD4ea/DTYbCYCyRbTg78TFbRZhiF+CZb4JbcRNZHFbbgcHhcPh8XXbFDdVhMBgCGyddwKjmYmBhYCBgYEgYGDh72BgIGhCE2EMcmJtlaOGy1k3zNVrTMxyLXDnHiWtnLnCxcNszTDmygCnAchPwamfg1HjmnwqYEcufTjx1nDBiyYNE8E4xAhPwVcfgp5vHLLHXLjz6dOmeWkMWLZi3SpC0gheduJYI9jPDChQwEMUcUafC52OCPAiE2EMGzhg4ZOca1i1cZVrRywYLcONk1W4nGRmzaMmTZlkwgCmsYhPwhGfhBznOGu1xktkwZKRy22xvAhvBZR4K9YiRgpOBmStk5eTj0FGR05NSEhBCGy9g2Bgq2Rh4GFgIGDQMCg4GLu4OCg5shNhDdhkyMWjVitbucmFa0YYWy3Cyb5lrBqzyZWDhw0xNGYAplEofw4veHJeRxuCwKPSSdSqURQisJj8HAh/Aup4F35xNJlCopBYjE5DFZLFZXJYrDwIbJ1+VMzCwKBg4GNuYWCg5kITYRly5G2NxlYrW7TG4WtMTNmtw5s2Fa0xsWmRu5cM2jHIAKsQEuhvEFl4g7YCIgKKSoI6OgYCPhZ+XlY+JgYCCkJCUlpaYjoyCj5Ofoa2ro4+DhIKipKqkAh/A6t4Hi4FEoVJo1JItFoNAobFYzG5HK5HJY7LYzC4BFIpIpFOJNIolFIZAoDBYTD4bH4jGYjDyF4UwsMGXwNKVDBHBCIYYo4YIYIYoYoI4o4o4o4Uu3jQ4sITYRhcZMmJszcrWOXDkWtHDZgtc427FbizMceXJmzYcmRgAKexuG8TlHiddhIqakrCYlIqGiYudoZmPi4tDxkDHQ0ZJAh/Aup4Fq45Go1AoZB4rHZHKZLJZTH4/A4FDIxIo5JpNFocCF5I2scWdxcEsEZCjgjgjQ4fPyk4AhNhGXFlcsGWNgtxuWuFa0aZG61y1Y4lrFi0asmuHLjbYmgApMDIP+NKr+NJNnG9xuLoCE/BLV+CVPBfJbHbHj14yG0FjVG28TN1qBQoAhNhDnC4w5GbPCtx4Wzla0aNGS1ywauVuFric48eRlkcs8YApNCobxroeNd+Jh4iSnJqYlAIbwOPeB3mYlpyWiEDBgh8NU+BwGkz+AwFDwITYQ5w5ceRsxcrXOHDiWtGubItw4ceRbjb43DJmybYcWZuAKlAEnhfjog+Oi2nCx20UVVWSKa8Hh7cHHNgsJksdisphsNNNXLLg6bZYwh/AkZ4E1YZEpBHJZKJdIpFGoRAIPH5LI5rLZrK5jE4fCUKjEQkkKhkUgcCgsBg6F5K3scGrlhhQoYYI4IQRwxQQJESfB6mOFhSE2EMWjJq0xNsK3Ixc4VrRizbrcWZg5Wt2jRw4bMGWJvhygCoABI4X4RNPhFBqMdbdDdBJChrpweFxODnvgkwGEyGMyWMiijpCG8JwHhOLiCGh4SRScTHxMWhIqYlqCempKMgoWRk52Pn5WfkSF4k0MEedhjhRkMKGGAhBBDHLsYzJgITYQxcNcTLC4brcbhywWtM2HCtxN2Dda2YZmTZnja5cLhgAKcBuF+FJj4Ui45sDjlE1E0kMc9uDvw+DntqmwGAzQhPwkLfhHXNODTjy5c+nLprphGltEtmLBiiCF5o4Zgj1NcaNDFGghghgllzeFQwVAITYQwxuMWHNjcrXDHE1WtGOXEtw42eVaybtMTVo1b427VsAKfSOF+GIr4Yi5bJ8wsgglnvvwuDvprjkquxWEusmkpjtnjmCF+Ear4Re65cbVbTLXbTLBRZdhsNhrqpI47bcDHj5cHLfEhPMHg2cOD1ZxjFOBGECESJeuvqyQqCE2EMWzFmzzYcq3DibtFrRhhYLcTPGzWuWDbJkZ5XLFhhcgCrgBPIT8NYn4ar8d8spxyYd2DBgwVplw5446wpS2DBKFKwuiiijOeO+fHjwxWwQ4WLFQhvCUZ4SW4CGk4CRj4erh5mNk4KCkpaWmqCQioFFw8bCwqEgoaAhIOHiYmPj4mAgIqWlJyWlI4iaGRo5+lIXnTiWCnP0ywwo0McEIhgghghggICCGKGCGCAhghghhQwIY49bWh2IhNhGZozbZMWHGtcMmTZa0csMi1y2a4VuRuzYs2LBlixt3AApSDYP+KFD+KEHvwzWo6XW5hfhGE+EZnBVYDDYBRXgcPgyGypgODgJW1h52rgYKHiwhNhDhpkw4cbHKtctcrJa0YZHK1yxyOFrjNmbMm7dxjZN8YApDB4X4ohPiiPpusgxghvCDB4Qp5CapIaWAhpCOlYmbi6IhNhDVuzZNs2JmtaucLFa0b4WC3FlYt1uJo3YZsTfI5aMmwAp5IYT8U5X4pncN8+TPa8ZTvkvbBa1oq48N6w0Q0YrAhPwiOfhDpvDDoy2veuPLpx5UZYtGbZmtBlrpz7dIheNNLHFj8TTLHDBHBAQwQwQoJYoY59jDAzYhNhGHLjb5m+TCtZuWbRa0zOci3CyZMVrBu5c42bhrma5sIApmFYX4twvi39QYizJVYBHbhcLhZ68BVhsIhPwh5fhDL0QhlrjvWUoYKYp108GIhs+YrgIG3i4WDg4CFQMBCxN7AwUDQiE2EMMuLC3YZm63EzxM1rTEzbLcLFxkWs2rHDiyucbDCzbAClUNhPxd9fi77lbJaUNd9evWhvB714PZ6qMkISKhouFmY2dAh8gW+AQedweEwmgwOAQOSiE2EOHDPC5yOGS1m0aOVrRyxaLXLhjkW5MTFniZZGmVjkYgCk8Mhfi4W+LgPCUYSOS6+O+chPwjtfhIh3S1WtmjScCHypgFDZnC4XRYPAoHPSE2EMWuXK5cNMK3G0ZZFrRk4crcOHHlW5MeRvjasMmNy5YgCkYJhPxlkfjLbvbQ4FMAhPwmbfhMhx3jlZcYh8tYFQvCcHgaZiE2EOWLVlhx5GK1zmZslrTJmyrXONq3WtGblw3zZW2HGyzACmwahfjpM+On2mGeiai7EYLAVRT14vF43CwQWYDIYgCE/B/Z+D9+mCmqGCMcN8OFCWKWDBhntz8EheUN+aW+VGhghIYIU9erQR3gITYQ2aNcrDEzxrWmNwxWtGbhutxZsuNa4ws8LZg3btMeLKAKaByE/Hj5+PKfTeObJwt2jIjXHvxY0pYsEJRRg/4R4v4R25rfKlXec3nXPk8I6cZ676iF504hNfbHDGghQEEMUaWvUxwR2iE2EZWrXNkcNWa1uzZOFrRuxyrXOHHhW5sjZi3ZYW+bC0YgCkMHhfj1s+PW2OLGW0CH8Gzng3VjkYmyKIe9TucwWcwWDiE2EM2zVw0zNMy1jmwslrTMxzLXLJrhWuGjBuzaMGbFs5ZgClcPhPx19fjrpVtpYbtsEpCH8Go3g0pl0klEaikKgsHj8nmslmKGzBhGAg7WJhYmDjbmBgUeITYQ0bsmrFnhyLc2NoxWtMjJotcMMrBa3yMcjbNjzOcjXMAKSguE/HP5+Of3Zi3YJUlAg/4Q4v4Q4+czjjiagIfHltQOgzORwCCoICE2ENWzRk2ytca1kzzMlrRphZLcLXLhWt2WZmwbZmuNgxbgClkPg/4+hP4+hYmeF1d68G64AIfwZ/eDP+YSaKSaFRCBxWGyGRymOobH1bBwVDQw8DDxt3AoGRAhNhGLC0x4cLdmtb5GONa0yt261w5Z41rXGzysGmZm0xM8QApdEIT8gZn5A75z2WyUhgzp4Lagh/BnB4Mq5VFI5EoRAYXE5HF5bF5THYbPmK4KFwDDwMHBw8rYwUCgQCE2ENnGVpibtMy3KxzN1rTKzYrcORu2WtMzli0yN82TGyygCmcWhvIbF5DhZ2RgISUlJySjIGPj5eVlYyDlJSkAhPweSfg8v4lt1ckiKMkLsOPXnIbJlzBwFHOw8DAwZAQcCh8BwKBowCE2EYmzjLmbs2C3K4YN1rRg1YLcTdo5W5GrBzmzYWjPEzwgCnEahvIyF5GpZKOnISkjJyMhoGHjY2Zl5GPgIWSiJaQlgIT8HzX4Pa9UsV5Y748ufTn158dZ0hmxaMFgheFMTFBkcDXLHDHChhQwRqdDSY0hNhDFhmbOMzDCtbsHDZa0xtWS3CxcOVrDLibuczPKwaZmAApxHoT8kF35ILYT0Y5ITnPNKWKVJxx48tcOquLFiIT8IQH4QV8CkZxw4cueuvHjQwYtmjVmaMcdeMCF5c4Ngam+GNChghQQoCGCOvWwo8KAITYQ0bOHONwwaLWLFu4WtMeRotxN8bJazxZWGNliYNXLHEAKnQExhfkqU+SsGqzGSYCaKCmHAx1o4qosBBgkksddODw+JttnimwGOxGGwE1lMUs0gIT8IpH4RFaJXvlx32zy0nSFLRtjhjnlneUMWbVq1ZM0GHXfXPXhvWKF5O4Dhpzs88cKGEggigigggQSwRwwkMECCGBChnn2csEOZCE2EOGzVo5zMWC3LiaZFrTG2ZLXLjDkWsMrRu4xMWubI3YACkYIhfk9c+T2+WaHCWYghPwosfhRNrj11XCHx9b4XQaLC4LFQCE2EMGTfJlyuGS1u4bY1rRpmcrcTNphWuMOPHmwtmbFm5bACnAchu807x+ChICMh4aPg5uXo6GThUhQWVlXT0JESsnSgIT8GFH4MNZzvmz5GKHCYEJ1x5745VtGlIXFZRFiZZ7ZYYyOKOKMhhn1sUcM4CE2EYmzHI3cM8q3NlbMFrTI4bLcLNzkWsc2FpmYYmzDExxgCmARhvFJV4pWYmBi4aDiIyYop60lJqAAhvDBl4YG4SYjKCQjIaBhZmPo5OZlQIbKmA0DYxsPCwMPBwt3AkaAITYQzYNsbJk1crcmRgzWtM2JytcuGbBbmcuWrly0bNGWbGAKTQ2D/ivO/ivVxPCq4XcAhPw2mfhstwQpClMt8+HWhstYNL+HiZOzgIOBhCE2EZWzTK4bNWy3MwYN1rRw3xLXLNw4W5MrZwybM82PE5agCkQHhvFct4ryYaolJiYAg/4Z0v4Zx8578bCHvlFmsBnMFgAhNhGTHkaY2rJotbYW7Za0ZuWC3DkatVrJy4zY8eLFixZWgApTDoT8W2n4toZteLGpDFm0YoX4YLvhfzguhxEEFWBpvwuPhssYJg4CxjYeJlbNAwMKITYRjYZMzfG5wrWDZm2WtHLjEtxYsWNa3csm+FpkYt8rjEAKVg+D/i9w/i9/4OmuUVHHd5mG8Lx3hdbnIScjIqDgYKbi6GXnwIbNGHS/hYGDiZepQcBFACE2ENMeLM2bY261xhcslrTK0cLcTLIzWtGrRq2yZM2RplagCn0fhfjGI+MYGTBSYSSSGmvD4PE4XAyzyUYLBZjEZCTDRTR0gIX4bEvhr/nltjrjvlrliowl2GwmIwkUNN9eNvvwNM6F5S4Dlg2McMKOCFDAhihgQRwT4nLoYLghNhDfNias3DXGtwuHDVa0a5Mq1yxbuFuRy1w5mmTG2cMWwAp+JIT8bD342Ycd5U4WThatWCEJ1x474YznGda4axnqwbs3EIX4Z2PhnFmgojipprnnjjWYK7CYSyqiWe23B4fA41hY7YiF4+18MWppjhjjQgIo4kMCCNLj8ujggCE2EYWTNrhZ5Wa1m3ZuFrTM1arXOFuwWs2LPJhzMsuNk3xgCnQfhPxuWfjdhrjzZtWrZmwRnlw48MNNoUpmpkShGYCE/DUl+GpnkYs1oXw48+PPWsIZp5rUnDHHXlz6doCF5k4Xgj2McaEhhBAhkjinxeZijVAhNhDljicZmWNmtwuGjBa0xM2i1xlcslrNq5aMWmZm0a5WQApOCoT8clX45Haa9GuEmYCH8L1HhdtlUIlEFi8ZkcdAh8YV2AwGn0WDwGCxcCE2EMmORjibMmq1gxxtVrRlmyLXGFo4Wt2eRuxYuMjhywcgCmgSh/HYh47JYtKIlJoRB4jIYvGL/MYPAYdCAIfwnreE4mERaHRyX3iCwKFwSSx2NYJicVCGytgdA38DGoOBgYCRt46HgoYhNhGFy4x4m7LCtw5Wjha0ascq1xmasVrFnlYMWDjE2Z48YArQAUOE+tI+tzpi2YuJDBWefHlvOlsksEJr473hG3Cti0WtOeHLhnGGK1IRrly5c+EhaWiGC1JAh/D/d4gG4tBo5BpNFI5EotCIDC43G5HL5zKZ/J5bH4DFo1IJpNKNHJJCoRBoDCYrCYrGYnJZHHYXAoNGI5LqFKpVEIhAIPEY3C5nJZfIY+CE8TaYw4vJnGZMEYRQjCMooRgTlCcIwjCFYEYyjKEJwhGa/N5qcuAAITYQ1y5nDHK2ZLczLC2WtMTXCtxMmDBa4w5XLRnjyYsWLCAKbhqD/gMC/gMJjo8JpMTeZ531vq3yrh0AhfiDG+IHeuCuKmmenA4PB43C4mvBwx46bBYSq4CGytgGDgMBw8BCoNAQKDgoUhYu3QMFDCE2ENcWLI0YsMS3NkyMFrTNiwrcTLK4WtWOLHhbuGrdtjygClwRg/4Ggv4Gf+DxLxmePPHHFYmG8OAXhu1koiOjI6DioWNhZ2bo6GxAhsvYLgYHAKHgULDztWgYCYAhNhDRxkyZmDJqtYsnDNa0ZuWC1wxZZFrFi0zNmGXKyzYmIApaEYT8E6X4JvcKtFpSlWm/HnqAhvDhB4cKYqYiKaQlI6IhI+El42XlwIbG1LAq2Rg4WBh4WJvRECE2ENmeJxkc48i3FlZMFrRu1xrcOLHkWtWrDE3y5crBg3xgCkwMhPwRwfgjNyZqaMzNeOWD/h+o/h/RdpwqWNCHw5SYCosJhNHgEBgMJCE2EZmbjMxbZMq1o4Z5FrTM5xrXDTK5W5GrHK2xs8LlgwzACkkKg/4Nvv4Ntc43XJVghPxAgfiATvGt758OcIfFFVgsBptJQOBwUCE2EMWbRy1xOWq3KxxtlrRk3YLXOFs2Ws2rZvmy5WeRk5aACkEHhfg20+DcOSjBVY6C/rgr+uK5QIfBVhk8DocBjwAhNhDRo0YtWuVqtauMjJa0Zs2S1w3cuFrTC5xZm2PGzbMcIApgEYbwq0eFb2XiYOWkp6gpJiKhICDh40CG8OLXhw/oJyMkICFiZWPn4mXi5WNAhssYJL+HgUHAwsjaoWCgQCE2EYWmTCxw4mS1kzyMFrRriZrcTFgzW4mLdhjYM8WRo1bgCoMBIoT8K4H4Vs8dI6LZMFoL3w589+DPDjvKFsGDJmzWyaCG8POXh5BiIqHhI2Lj4uRj5GLgoKMmIKqmKCIhEPGy8jWzNLOz4IXmLhGCHZyxwxoYUMEEEEEEBCjhlw+hgjTAITYQ5YtnLLJkcLcjHJhWtMmFwtw5MbNa2cNGGTLlY5sbBwAKVw+E/DNN+GdWU9ls2rBkRw3ygIT8PmX4fEcE8kKSNuHbfiiGzxieAg8BwsDBw8bcwcBAxIAhNhDJvjctsLNotbscLVa0xtXK3Dha41uNu4w5MjVlicZWoApVDoT8NW34aua45ZsGJgrXHUCF+HVj4dS8hRZVJNPVg57aQIbPmKUHgWHgYeno4KDgJAAhNhGPGxyOMzDKtbMMbda0x5MK1y0ZOVrdlizYnOTFlyuGgAp9IIT8N9n4b164I6KSTw6dOnLnqYratWzNk0QyStgAhfh/U+H9+GiuKWOeGeGCaq7AYDCWTSS10324+/H4fEiGzxieAhcAwcHAoEgYBAEAQEHAQcHE4Fg4CDnQITYRlYMG7XJlZrWuTC0WtMebGtxZmbFazcNWrDGwbsWOFkAKZRKG8E5XgnbkZuFmY6AnpaqpJ6kgYqHgwIfxHleI+GaRqbQqKQCBxOOxmPwuUw2JwcCGxhRpGVkYWDg0LBwuBSFgACE2EZHGPHhYtsK3E3ZZVrRtjaLXGVs1W5smLCxzMmzPM5YACpgBLoT8GiH4NBVsejLacqoznjvPHaUsmbRitGUZ49eXHXLdHFDBTFoAhvEwB4l9YWKhpiEnIiIQMbGys3LzdDRztDOwsFGTFNRWVVUSEZFQCPh5mFpZOflZkITxdx436M41hGKKE4RRijCCCCEYoRinHL4DnGFAITYQ4aZWTFq0YrXLJxmWtGTBitc42jhbhaZGLJqyxYm+JiAKcBmF+ETT4RNbVuMmxlVEkE9ceBtlhrswqeCG8SKHiP/jJKBkIeJi5eXn5ehmZuTiyShJiOlAhsuYJQOAYWBhYKDCBgIWCg4fAcLAQceAITYRkxZWbFhiarcTDJkWtMbZgtwt8rhbhb5mLhhlyOcLdoAKYRWG5NLlIYSGT0BOTlFLUUtLRkTBUszVz4CE/Eo1+JP+89ebXblyzxwxlfFLBICF3VMEGXlhljhTpZbdDCTAITYQ1btmTLG4xLcLXCzWtGrRktwt2GFbjyM2TRyxzN2eZmAKkQEwhPoAvn87Yp7sOJKcL3x59OnXlw1pTNg0YMkKFY4cGPHCMZMVKUCF+IXT4hh47KcFDVFRFQkigCeCu2/E24u2+GKjCYbJY7EXYCqKqeOchPCFZR268daxRRlFGU5RjCMYwihBKEIwRVx+A4TnQCE2ENWbnExZM8S1k1xuFrRhiarXDHFhW42uFkwcNmTFzmxg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JoKHAOAgAQdBLAFjgEBEM49YxSZCrVPkkZxMQmVqaQDCkgQRP//A0UoRigFAzgLZBkgMgkAgIADAXvCHkUzCQCAoAIB4cMeRTgIAP4DAAAAAAAR5ezAPwq8ATOG8FGXgolh4hSRkZDQkXHyM3LzMnFwcKREdHR0dKUE1OTUdFI+bn6uttamjl5GJjIqqrLgh/ArB4FIYhEoVJoZCIDBYnEYrHY7H5DKZTLZXL43D4NFpBKpZQJdNI9Io5IoxEIVAYLDY3IZDMZXNZDJYiCF461qDT2wQywQwxRxQoUcMMMEEMUUMSCGGKGGAhghhhp2csEOlCE2ENMWNhixMmC3KxatVrTC4xrXLPG5W4seJnmbtG7jMwYgCnkchfhII+Eh+CbFYLCYKqRTfh8Hg75a5IcFVkMJgLLAhvBDd4IM4qKioKCi4mPmZ+hoZ2VlYCEiJaakqSOjIaIAheZuE4I9XWjhhIYIUcEMcsORyMCCgCE2EM82TC1w5Gq1pmas1rRwwYrcOHNjWtmbhlhbMsLfFkbACoUBI4X4YBvhgVwd+DkisuxWEx1l0sdOFvwdd6KSi6rAMFTFbKCG8ElHgkRgI6GjoaCgYeNlZeVl5OFgYKKmJaclpCGgoONnY+Xm6mhAhebOHYGtlnhhgjgjgQwQiAII479TCZUhNhGTC4Y48LHCtZsmTha0xtWK1zlxZFuJphxtcbVwwxuGQApjEoP+GqT+Gn2+M98Z6RrV641vgIfwLHeBgmfT6sSqYQ6HQeFxOTx2Wy2YysCGyFawEFWxsLBwMLAwsbexMJC14CE2ENcrTCwyY2a1vlct1rRxmaLXLnE5WssWZy1aOMjbI0wgCnQWh/EWF4i54BDofAZLAIrAoBDI9MJxLphDo5A4PGyH8CvngXBgcQhUyi04jEiikUQuLxuMyeNyuLxkhryMgYKXjYeLhYWBQMDDwETXycBA34AhNhDhkybucWPEtb4mzBa0ZNWS1ywbtFrdu5cNHDFq3xZsYAp6HobxM5eJreJiYqAlJCgnpaUgISHh5mZn5ONg4CIip6KkoSAAhPwTIfgm3yS3QzYpSVnXHl13y4c8MOivAwatmYCE80eF4y7OW9YxjCKMJkawrfHz4wtMITYQ3x5GbTGwarcbFriWtHLZotcOGWVa2wtXObG4cNcmNyAKsgE6hfibQ+JrGaSWy+G3Cy0oJJLLKEk8NMqGiqaqiSCOu2/B4PD4G+WCy7JZLLYzGYKKqCKghfgnI+CamuC+qmGeDCq668DHHVNhLsZhsBVApprwdttc88cUlF1mGqxFFEiOmXE35XG5UIXkbboMvhZY44YSOCeCGCOKGCSGKOIQxRoISGCCBAQQo4a9nLBHqSE2EN2WPDibs2y3C3Zt1rTG1wrXDFs3Ws8zJjictsbXMwZAClgRhu/68AFshGU09UTUxEQCPm6GVmyE/Bcp+C4vDrbZXhZqhgmiheQt3DgcfPOjhnweZghgsCE2EOGGJu0xOMq3CzZuFrTM5crcWNkyWsWjXLlYOcuLE2cACpoBK4X4EmvgTTkwGWqzGCwkUVeDx+PxuBvpS2SzRYCGySHBRTU1KJoZo4YAhfgjQ+CNWKLASYKayKKGGmWeuOem2PG35NfHNHjsJlJsNdgMBNQjgIXgTBwwZmeNHBDChhQQww24XFw4TDVUVYjERYXDzzxx7GGOPHghNhDZjlaNmuTKtYsMzNa0b42y3DlZuFrlpkzYm2Rg2c5MgA==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8lHAOAgAQdBMAE0gUBEM49YxSZCrVPkkZxMQmVqaQDCkgQRP//A0UoRigFAzgLZBkgMgkAgIADAXvCHkUzCQCAoAIB4cMeRTgIAP4DAAAAAAAR5ezAPx4KK4OAADxvHAAAAApZEIT8X1H4vu6T1UyWgxwyq0CF+Ckj4KF8RVdgJoZ4cGw9+DxIh8mXmAQGkwGBoLA4HR0BgE3AITYRibNW2bI3brWLhq3WtGmRutwt3LVbmYZmWbHkxMcrbIAKUAyF+MoD4yl4acVHRipKIJCE/B01+DnWN8ctdtc8+ECHyxgNA6PDY/K4LAoLESE2EMcTFkwws2y1njasFrRzjzLXLlywW4mWRq4wuGjBsyzACoEBIoX41BPjUttohxWCxGGxGEoglnpwtuHlpXz34PA3q8JRisgAhPwYSfgwBrgnTBGFb48OXPly5cNymDFk0ZMUbY8dwIbTWR4CBwPCwcDBwBAwEAgEDAECEHC4HQMDaiE2EOMTLIwaMm61myYtlrRticLXLDK1W5mbFxlcY2bDLmYgCmwahPxbffi25rjxynilmxaMmDBaEWOeuueeEIX4R/PhIbxlWAxSxHXXgb78DbbPfZXVLVQAheJMqhxeJnjjjghhQwoZZ68/HEw4ITYRkxNWWJo3yLXOPHjWtGThstxM3DFa4atsjFphyM8zduAKYRKE/GFp+MKW982nFjhHDLHiaLYghfhEK+EPOaTFRYia6CCTBwYnB43DgIbOmJ4KTn4eJg4WBg4WNuYGAg5MITYQ0aNMbfM2crceZozWtG+XCtcsMuJa4YZXLVm5c482ZoAKSQqE/GXl+Mvmk8WauC2Ag/4VVP4VLbvjXW+fEIfJF5QOk0mDoHJwITYRicN8jXHhYrcWPG0WtGrfGtc5Wrdazws8OPI2YsWONqAKggEjhfjZA+NmeeinJXYLAYCapLXTTPPCljvweLwN9dt1GExmAIX4SjvhKVgkiw2AwF000sduDwuHxeLxttcMVWAx2GxEWGjhnlCF564lT7GWGNCijghihghAIZcLn54payE2ENWrHJkZMGq1kzxMVrTCzcLcTDGzWsmWFpkYtmjFjjwgCrABO4T8UvX4ph4wninSscM8MYSwZNWzRitKFa5cufPry68eGNJaNG7FiyUwQtGkaXppjhiAhfhgq+GB+CaeqOSORBDBPHfg78HLbDJVjMRiMVisRhpJpZ8Dg8LicHiVcE0lllySKtga8LeAhPMnheMPAtYxRRRgjKKMIkYQRQjGU0ITgIwjCMEZ38DzhPggITYRmcNMuRtkarcjFi3WtGGXEtw5sOFa3ws27bK1w5GuRwAKTQuF+Lib4uRYl1VWIswEgIT8OlH4dA5Y4Xy4dsdoh8cWVA6DD6TA4DAZOCE2ENWebE4cMsa3LjbtFrRgwcrcLbLlWs3DjC3YYcubHixACn0ehvGDp4ws4GQiKKanpyeioaJj5Obn6OVk4+JiYeAgYKEkIgCE/DYN+GsmeCeC9cuHHnz58eXXjrOGTBk5WTNLBACF504fhh2sqNHFCQxRxRwIYY8DpY4I8CAhNhDlrlb5G7dktytGrda0YZGi1zmYs1rPLhyOWWLI5yuMQApaEIP+PXD+PXHl3nMXFRy5dMcAhvDtd4dr4qMnpCQioiImYCdlZmVAhs3YfRtnCwaHg5urQcBLACE2EZsTRuxYucy1gxZtVrTIzYrXLdqxW4sOXJkzNMjlyzcACkwLhPx+Vfj8zhOhmx8aIIX4gyPiCXgnorpnw8WLh8BS2BpPL6PA4BBYKCE2EYcjZg3YNmK3I4zOFrRi1xrcWRyyW4mGLNmbYcLDE2YAClAMhfkES+QR9Vi8VJLipZIQg/4fHv4fFZ3w49OudxuHwtRYLAqPBYXQ4FB4JAwhNhDTI3cMGTHItYNmjZa0cYcq1xicNVuHCyyuWWVo0atmwApyH4T8gl35BOSUbWlgxWxUpOOHTr38HLjjSvEpqmCE/DyZ+Hj3Nh1SlGuOeOdYylbJTBaEMMdefi5+KIXmbhNfp4Y4YUIEEKCGCOOfZxwR1iE2ENWbTHkZY8q1viZtlrTK1zLcLRjjW48LBnhzNmTLHhYgCkoKhPyCIfkDZwbK6KVhEIP+Hsj+HuXnfHd8Z5iHxJUYCo9Tg8BgMLAhNhGbK4buczJktyuGWJa0asXC3FiZMVrTDkZsMLVq5Y5G4Ap2G4bx+heP2eDgYSWnpiYkoiDi5ujpaOXg4OElIaWgISJAhfgPG+A5uyWyCueWtDFJRRIgnppxeHxuHxaGzZh1A4JgIWCg4CBgggIFBwcPgWBQMuAhNhDfJkxtsLbMtZMnDVa0zZWS3FiYMluFtlcYWDdhibOcYApNDIT8fY34+gckdWuLfXKAg/4D+P4EK6vhiuDV0IfFlbgEDn8NhdBgcBRkITYRlbYm2ZhkYrWTZwzWtGbbEtxOMTNbhcYWbfI3yMm7ZwAKcxqG8hNXkKTkYKAjpagmJiOgoeXmaObm5GHhIiYmKCaAhfgNu+AyGCjC4im23A34fD4fA3wwzTYqTATVAIXkrZxwZPLwxwxoY4IYECOnVkdoITYRjwsseHHkxrWOZxkWtGrZitw4cTRa4zYWuNg0cMmbnGAKlQE1hPyIVfkRpvBkycDZswWjO+nDesWBspipZO88s8d2+UYwQTZbLS0AhPwEufgJdxbIYi+XDry7b3hC2TJmcSqt747zjHBmcDVkyYKRjG+1tnruhPRnkGG/pzjEjBGERGUYQjCJGE4EIyjCJGMa8PozhOIhNhGFnmw4ceHMtZNMTVa0zNcy3E4b41uLK3ctWrjIzaMGwAptGYbyLZeRdWLhk9NTUdDIuNnZudkYVCUkpTTU4IP+BQ7+BO2at1zvvnnuM6jHKMbc5IbR2OYCDwLDwMHAoOCg4KBgIBCw9/BoGhAhNhDRwwy4crPEtctMmFa0bsGS1y0atFuVq0ZY2OJi0cYWQApWDoP+SqD+Sq+uPCtazy7udobwBbeAH+gipiKiIOTh5+Zn5sCG0JjGCh8BwsDCzNnCoGNAITYQ1c5sbRi5arc2Ni4WtGLlutcMWDRa5aZWzTJhaYcmFiAKhQEch/H/l5ALYpIoVIpREoVBYbG5LHY/E4jBoVGI1HI9R7pB4HCQhvBTV4KTYuRjZlEwSampaYjoyGgouRi42Jo5eXk5kIe1R+BpDF4HAYDgm8QKAwCBwBga8wVAYHQ4JA4FBiE2EMXOPHhxMca1i3YsFrTNjarXLTDmWtG7FzlZ5cTTK5YgCpcBJ4byK9eRb2JgYqvxtUIOFgZ+DQ0hKRUYiYuPkY2RiYWDQyKhYyAgqYCH8EUHgiJgkDg0uosbhaExGUQxEoHAYDEYHCbDbIdDopEIhDLdZ4XBY/DYrEZmheWOG4ItfiZMZHBCpgnjF0sEsQhgQQxz5fBxxWAhNhDFnjb5GbNmtw5GuFa0Ztcq3Exbt1rRi3asWmZviatGQApxIIT8hiX5DHYzzb9UbUtaUqQjOs8+PPe8J6LYrIT8El34JPbRtmzTxRRrnwp2tbFTAQ4M9uffjIXWTQMTiZ5ZZUsF0sEKCEQo787LBDqAITYQzx4cmFvhZrcbHHlWtG7litcZWLla0xNMrnLmZsMLbMAKSwqE/IbF+QzvJfBlcDJihfgj++CSWHC4xRDJUIenQeCx6+ymAwCAToAhNhGXK2yY2TnItxNMeNa0ZOMK3EzyOFuRuyb5MrDKwxN2YApeEYfyPoeR9+GQSo3CAQKCweFwuBxeEwCAgIP+Cqz+CoWt8+PHnvjxtKsAhuAy4DWBg4yDgRAsBwEHBR4hNhDlgxbMGrZqtyYsbZa0xM2S1y0wtlrHM5zOG7DJmxN8oAp2H4P+SlL+SltfbvyF1vU1WtcNaRd4zebAhPwObfgdPtjzZeBr1ZqWtJVlrhreqO7j4a4ZgIepROBwmE3uwQWBwVBVys8BgKAQGBQNAIHA57AICgQhNhDVs0bN8bJstZZseZa0atca1y1xY1uLDkZtmTVzlctWAApSDYP+TJD+TJflNTXCqYmE/AxN+BfvZLBaGLPhz6dIh9MZVoMFhUHgsfkcDgEBowAhNhDJzjZZWLhstYZGOFa0YMmq1y4aMluJnix5sLZy3aZsoAp9IIX5BovkG3hUVQYjAYKiBHbhcPia54pLMFgMRNgK4b5whfhBg+EGGKWBbPLGhmmwWExVl0kUNNeNpxMODpwdIIbLmD4OAv4VAwMAQAQMBAoOAg4GDh7uHgFSITYQ2cZmWRy3arcOPFlWtHDditctmOJbkauGbVg1bN2uXCAKbRuF+RUj5FZ4JbpMJgMNRRLTfg8XgcLTHDgLMdFiroT8HsX4PQ8yka5cenPfPW8ZWpibJ0y0woXnjieKXZwxxwiGCMQwx4HQxRqQITYQ4asMzfDmZLWzFwyWtMWNytcOcLFaxbuHORjjysGTfKAKkQE0g/5F7P5F7eVa3w4x4Pbv4V4hWc73vMXjhHDg1mt87521rWuFcOt8coT8HZH4Oya1le05WvZCMZ3jec4SUhox0hWS0tmbJmtKOHLl4OHfHOCE8peCYw785pxIooRQiIRQRgjBGUSCMZzz9+KO8CE2EZsTjE4yM8S1tjbt1rTG3bLXGJviWsWbXIxwtWzTNjcgCmwahfkhm+SGWdJHdVVNFBTbgcDicDLLVJhsNNighPweYfg8dhLg8DLjvjrUhiwYKNGW888AheWOB4YtHg5ZYYUEJBAS4vOxSyUgITYQ0yMGGXHiYLWOFpkWtGrLMtc4mWVbjb4s2Fy2btGeXMAKchyF+RjL5GM656rcBFdgMJNUlrwuPxeDpphwEF0EwIT8KBX4T65VxXYb3vGMpZsGDJCVceHi6eHphsyYVQFvFwsHAoFAQcAEBBofAcGgakAhNhDFg0buMLJmtY5MbBa0bY8q3E3Z41rBxma4cblmzcuGYApHCoP+Rgj+RfXtrHLCdoP+E9L+E/FfGuNKh8bWlBafP4DAYDGQITYQyzN2ORmxxrXGVgyWtMTNytcOcbBazxZGuFgzyZmGbIAKmgEyhPyQ+fkiXjntXNi0ZtmSyefDn048MYQxWzYMkIRw1x48M0IWtZkywwwAhPwj3fhHjwStE24cufPO7FDZgxZMEIVvjx1rGVtGbVitaLDfbTLDDICF5w4jih2cMcMcEMMCGBDBDAQwEEKBDARxQwRwQxy7GNDlwCE2EMcjFhiaMW63C1aNVrRhkaLXDVsyWtmLZszxMm+HM4ygCmQZhPyVifkrRlaea2DAjXDhx58NYYdUsVsQg/4Tqv4Tkb0rd748eOcqitZ5bnaG0Bi9A4DhUHAwEHAAgYWtm0CjgCE2EZmDnE4bNmS3LkaZFrRizZLXGbFlWuWbdowc5G7BsxxgCqABPYT8m4H5N0WY3b+Fw82fWThLBkwYpShGN71vPDW98MIUtizaMGCkITw1nWctvGxygIT8I8X4R3Vc2fFjpUjGVZ4ceGs5wti2aOBm0S1ShHDhw4cOnHW5ZakC7Pj048KE8Zc+Dn54pokUYRRhFBGAIwiEYAIEYTjXwbGFeOAhNhDZjhcZmLZstZsszla0aYWi3C5x5lrjM0cMGOTDlx4sYApWEIP+TPD+TPF259OOoqOscZmE/Bbt+C3danApqtmyRvjy54bGlOgJ2bh4OBh4nAcLBQtCITYQyYYcOLJlaLWORvlWtHDbItxN3OZa1bMcznC4ys8zZiAKYBOD/j2K/j2RxvpHSazd5rdTwoCG8WB3iwfjqCUlpqSkIKEhYeDn5Ofm6ECGyhfmA4GBg0DAwMLG3cLAogAhNhDjLjbOGWZotw4szBa0a5m63E1x41uZsxxYcLlg3w5XAApRDoT8gYX5Azb5MOaJp0YcloT8X3H4vh8tMssKGe+PHrCHwRM4HAKHB0HgtJgKBiE2EYWuPDhy4ca1vjwuVrTC3ZrcOLE1W43DPKwcNc2ZjiZgCqMBMobyHaeQ8eHgomUiY6CioSIjIiMjoaEgYmRlZ2jnZuPg4aMnJykopyQhoeNnaenp5mPiZSQnpoCF+LKb4sm4bJbIaEks0cCKKCKRBDFTDXfbi8TkcTi8HTDZdgsVjMRgpo6LZbSE8ld+O3g45xiiRQiCMEUIokYCEIwiv29qPDAhNhDDKxxYWjNqtxsm2Ra0cZcq3DkY4lrbM2yt8jlzjat3IApZEYT8e0349udDVTZi0YIQwzz31oT8Sq34lZ8zJbgQ0QpTDXbj0obFVDAQNfEwqDgYWNv4KDRAITYQxctW7lg0brXGJplWtGePGtcsmWRbmcM8OLHlxsm+JoAKUwuH8gYnkEdkMfhMBhUikUmkwIfxImeJB2aRSLRKDw2NxeQgh8MUWAwGiw2jwNA4CCE2EOMzdq5Yt2K3EyxMFrTDicLXGFhlWsWDhg2Zs8bFwyyA"/>
</p:tagLst>
</file>

<file path=ppt/theme/theme1.xml><?xml version="1.0" encoding="utf-8"?>
<a:theme xmlns:a="http://schemas.openxmlformats.org/drawingml/2006/main" name="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136</TotalTime>
  <Words>778</Words>
  <Application>Microsoft Office PowerPoint</Application>
  <PresentationFormat>On-screen Show (4:3)</PresentationFormat>
  <Paragraphs>108</Paragraphs>
  <Slides>13</Slides>
  <Notes>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4" baseType="lpstr">
      <vt:lpstr>Dark 3410</vt:lpstr>
      <vt:lpstr>Prelim Review</vt:lpstr>
      <vt:lpstr>FAQ</vt:lpstr>
      <vt:lpstr>Caller-saved vs. Callee-saved</vt:lpstr>
      <vt:lpstr>Caller-saved vs. Callee-saved</vt:lpstr>
      <vt:lpstr>Caller-saved vs. Callee-saved</vt:lpstr>
      <vt:lpstr>Caller-saved vs. Callee-saved</vt:lpstr>
      <vt:lpstr>Caller-saved vs. Callee-saved</vt:lpstr>
      <vt:lpstr>What is it?</vt:lpstr>
      <vt:lpstr>Slide 9</vt:lpstr>
      <vt:lpstr>Example CPI = 1.0</vt:lpstr>
      <vt:lpstr>Example CPI = 2.0</vt:lpstr>
      <vt:lpstr>Example CPI = 0.5</vt:lpstr>
      <vt:lpstr>CPI Calculation</vt:lpstr>
    </vt:vector>
  </TitlesOfParts>
  <Company>Cornell University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Kevin Walsh</dc:creator>
  <cp:lastModifiedBy>Kevin Walsh</cp:lastModifiedBy>
  <cp:revision>53</cp:revision>
  <dcterms:created xsi:type="dcterms:W3CDTF">2010-03-18T14:28:39Z</dcterms:created>
  <dcterms:modified xsi:type="dcterms:W3CDTF">2010-03-18T19:50:05Z</dcterms:modified>
</cp:coreProperties>
</file>