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1"/>
  </p:notesMasterIdLst>
  <p:sldIdLst>
    <p:sldId id="256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3" r:id="rId15"/>
    <p:sldId id="314" r:id="rId16"/>
    <p:sldId id="315" r:id="rId17"/>
    <p:sldId id="316" r:id="rId18"/>
    <p:sldId id="317" r:id="rId19"/>
    <p:sldId id="318" r:id="rId20"/>
    <p:sldId id="322" r:id="rId21"/>
    <p:sldId id="319" r:id="rId22"/>
    <p:sldId id="320" r:id="rId23"/>
    <p:sldId id="321" r:id="rId24"/>
    <p:sldId id="323" r:id="rId25"/>
    <p:sldId id="324" r:id="rId26"/>
    <p:sldId id="325" r:id="rId27"/>
    <p:sldId id="312" r:id="rId28"/>
    <p:sldId id="326" r:id="rId29"/>
    <p:sldId id="32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5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-612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6744E-DCE6-45F6-B4A9-4B7F2255D6D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C8D63-34F1-4A9D-BB3C-4D8EE22CF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75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80DE4-1E45-4E56-8E51-4F2274B396D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just for the cases where the data</a:t>
            </a:r>
          </a:p>
          <a:p>
            <a:r>
              <a:rPr lang="en-US"/>
              <a:t> needed simply isn't available in the source image (show several such examples)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A50AB-8517-4933-A880-B24E42FCBD9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just for the cases where the data</a:t>
            </a:r>
          </a:p>
          <a:p>
            <a:r>
              <a:rPr lang="en-US"/>
              <a:t> needed simply isn't available in the source image (show several such examples)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FB151-CE10-47B7-B658-44E19DDDB3F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just for the cases where the data</a:t>
            </a:r>
          </a:p>
          <a:p>
            <a:r>
              <a:rPr lang="en-US"/>
              <a:t> needed simply isn't available in the source image (show several such examples)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FB677-A4EA-4BED-826E-ECBE536509B6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just for the cases where the data</a:t>
            </a:r>
          </a:p>
          <a:p>
            <a:r>
              <a:rPr lang="en-US"/>
              <a:t> needed simply isn't available in the source image (show several such examples)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5C7A8-A1A3-4241-8547-ADD48509DAD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just for the cases where the data</a:t>
            </a:r>
          </a:p>
          <a:p>
            <a:r>
              <a:rPr lang="en-US"/>
              <a:t> needed simply isn't available in the source image (show several such examples)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5C4BE-AAAB-4BFB-91A7-A73572AB6AB5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just for the cases where the data</a:t>
            </a:r>
          </a:p>
          <a:p>
            <a:r>
              <a:rPr lang="en-US"/>
              <a:t> needed simply isn't available in the source image (show several such examples)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8B315-B2C0-408E-B587-6B11120BF49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just for the cases where the data</a:t>
            </a:r>
          </a:p>
          <a:p>
            <a:r>
              <a:rPr lang="en-US"/>
              <a:t> needed simply isn't available in the source image (show several such examples)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bg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111375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8001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96200" y="6400800"/>
            <a:ext cx="1447800" cy="457200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95400" cy="457200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5410181" y="3733800"/>
            <a:ext cx="3733819" cy="152400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429000" y="3581400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657600"/>
            <a:ext cx="9144001" cy="140677"/>
          </a:xfrm>
          <a:prstGeom prst="rect">
            <a:avLst/>
          </a:prstGeom>
          <a:solidFill>
            <a:srgbClr val="0100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3693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5535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5903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6209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280988"/>
            <a:ext cx="4038600" cy="3000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5" y="3663950"/>
            <a:ext cx="8431213" cy="294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44041" name="Group 9"/>
          <p:cNvGrpSpPr>
            <a:grpSpLocks/>
          </p:cNvGrpSpPr>
          <p:nvPr userDrawn="1"/>
        </p:nvGrpSpPr>
        <p:grpSpPr bwMode="auto">
          <a:xfrm>
            <a:off x="5394325" y="609600"/>
            <a:ext cx="2794000" cy="1787525"/>
            <a:chOff x="343" y="432"/>
            <a:chExt cx="5082" cy="3217"/>
          </a:xfrm>
        </p:grpSpPr>
        <p:pic>
          <p:nvPicPr>
            <p:cNvPr id="44042" name="Picture 10" descr="S2007 Centered copy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448"/>
              <a:ext cx="5073" cy="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43" name="Picture 11" descr="S2007 Centered copy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440"/>
              <a:ext cx="5073" cy="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44" name="Picture 12" descr="S2007 Centered cop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432"/>
              <a:ext cx="5073" cy="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6372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11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993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62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32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83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896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ln>
            <a:noFill/>
          </a:ln>
        </p:spPr>
        <p:txBody>
          <a:bodyPr/>
          <a:lstStyle>
            <a:lvl1pPr>
              <a:buClr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676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400800"/>
            <a:ext cx="762000" cy="457200"/>
          </a:xfrm>
        </p:spPr>
        <p:txBody>
          <a:bodyPr anchor="t" anchorCtr="0"/>
          <a:lstStyle>
            <a:lvl1pPr algn="ctr">
              <a:defRPr/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5410181" y="914400"/>
            <a:ext cx="3733819" cy="152400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29000" y="762000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38200"/>
            <a:ext cx="9144001" cy="140677"/>
          </a:xfrm>
          <a:prstGeom prst="rect">
            <a:avLst/>
          </a:prstGeom>
          <a:solidFill>
            <a:srgbClr val="0100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985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484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6498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68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875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875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274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96875"/>
            <a:ext cx="8415338" cy="623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41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01002B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540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9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8229600" cy="99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2408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 anchor="ctr">
            <a:normAutofit/>
          </a:bodyPr>
          <a:lstStyle>
            <a:lvl1pPr>
              <a:defRPr sz="3600" b="1" i="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4041648" cy="457200"/>
          </a:xfrm>
          <a:noFill/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1066800"/>
            <a:ext cx="4041775" cy="457200"/>
          </a:xfrm>
          <a:noFill/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524000"/>
            <a:ext cx="4041648" cy="50707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1524000"/>
            <a:ext cx="4041775" cy="50707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r>
              <a:rPr lang="en-US" smtClean="0"/>
              <a:t>4.29.2011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901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86736" y="6400800"/>
            <a:ext cx="957264" cy="457200"/>
          </a:xfrm>
        </p:spPr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492240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905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9573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0985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72400" y="6400800"/>
            <a:ext cx="137160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038600" y="6400800"/>
            <a:ext cx="1066800" cy="457200"/>
          </a:xfrm>
          <a:prstGeom prst="rect">
            <a:avLst/>
          </a:prstGeom>
        </p:spPr>
        <p:txBody>
          <a:bodyPr vert="horz" anchor="t" anchorCtr="0"/>
          <a:lstStyle>
            <a:lvl1pPr algn="ct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flipV="1">
            <a:off x="5410181" y="914400"/>
            <a:ext cx="3733819" cy="152400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429000" y="762000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838200"/>
            <a:ext cx="9144001" cy="140677"/>
          </a:xfrm>
          <a:prstGeom prst="rect">
            <a:avLst/>
          </a:prstGeom>
          <a:solidFill>
            <a:srgbClr val="0100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8706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Tx/>
        <a:buFontTx/>
        <a:buNone/>
        <a:defRPr kumimoji="0"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Tx/>
        <a:buSzPct val="75000"/>
        <a:buFont typeface="Wingdings" pitchFamily="2" charset="2"/>
        <a:buChar char="§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Tx/>
        <a:buFont typeface="Myriad Pro" pitchFamily="34" charset="0"/>
        <a:buChar char="–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Tx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Tx/>
        <a:buFont typeface="Georgia"/>
        <a:buChar char="▫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38008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–"/>
        <a:defRPr sz="2600">
          <a:solidFill>
            <a:schemeClr val="tx2"/>
          </a:solidFill>
          <a:latin typeface="+mn-lt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farren.com/images/ship-completion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raphics.cs.cmu.edu/projects/scene-comple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3660588"/>
            <a:chOff x="0" y="0"/>
            <a:chExt cx="9144000" cy="3660588"/>
          </a:xfrm>
        </p:grpSpPr>
        <p:pic>
          <p:nvPicPr>
            <p:cNvPr id="5" name="Picture 4" descr="2097239111_26e6578022_o.jpg"/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88" y="0"/>
              <a:ext cx="9142812" cy="366058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3429000"/>
              <a:ext cx="271929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http://</a:t>
              </a:r>
              <a:r>
                <a:rPr lang="en-US" sz="800" dirty="0" err="1"/>
                <a:t>www.flickr.com</a:t>
              </a:r>
              <a:r>
                <a:rPr lang="en-US" sz="800" dirty="0"/>
                <a:t>/photos/</a:t>
              </a:r>
              <a:r>
                <a:rPr lang="en-US" sz="800" dirty="0" err="1"/>
                <a:t>rofi</a:t>
              </a:r>
              <a:r>
                <a:rPr lang="en-US" sz="800" dirty="0"/>
                <a:t>/2097239111/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52" y="993588"/>
            <a:ext cx="5280213" cy="1658470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Data Structures and 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Functional Programming</a:t>
            </a:r>
            <a:r>
              <a:rPr lang="en-US" sz="4000" dirty="0" smtClean="0">
                <a:solidFill>
                  <a:schemeClr val="accent1"/>
                </a:solidFill>
              </a:rPr>
              <a:t/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3600" b="0" dirty="0" smtClean="0">
                <a:solidFill>
                  <a:schemeClr val="accent1"/>
                </a:solidFill>
              </a:rPr>
              <a:t>Algorithms for Big Data</a:t>
            </a:r>
            <a:endParaRPr lang="en-US" sz="3600" b="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7162800" cy="1905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Ramin Zabih</a:t>
            </a:r>
          </a:p>
          <a:p>
            <a:pPr algn="l"/>
            <a:r>
              <a:rPr lang="en-US" sz="3200" dirty="0" smtClean="0"/>
              <a:t>Cornell University</a:t>
            </a:r>
          </a:p>
          <a:p>
            <a:pPr algn="l"/>
            <a:r>
              <a:rPr lang="en-US" sz="3200" dirty="0" smtClean="0"/>
              <a:t>Fall 2012</a:t>
            </a:r>
          </a:p>
        </p:txBody>
      </p:sp>
      <p:pic>
        <p:nvPicPr>
          <p:cNvPr id="4" name="Picture 3" descr="Screen shot 2011-09-19 at 10.39.29 PM.pn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70" b="98930" l="1613" r="100000">
                        <a14:foregroundMark x1="31720" y1="51337" x2="31720" y2="51337"/>
                        <a14:foregroundMark x1="23656" y1="64706" x2="23656" y2="64706"/>
                        <a14:foregroundMark x1="8602" y1="54011" x2="8602" y2="54011"/>
                        <a14:foregroundMark x1="11290" y1="66845" x2="11290" y2="66845"/>
                        <a14:foregroundMark x1="67204" y1="83422" x2="67204" y2="83422"/>
                        <a14:foregroundMark x1="86022" y1="29412" x2="86022" y2="2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9447" y="4579471"/>
            <a:ext cx="1061095" cy="10668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703167" y="34868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29000" y="3588871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690" name="Picture 2" descr="IMG_1534_mask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6908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26693" name="Group 5"/>
          <p:cNvGrpSpPr>
            <a:grpSpLocks/>
          </p:cNvGrpSpPr>
          <p:nvPr/>
        </p:nvGrpSpPr>
        <p:grpSpPr bwMode="auto">
          <a:xfrm>
            <a:off x="3505200" y="0"/>
            <a:ext cx="5334000" cy="6400800"/>
            <a:chOff x="2016" y="0"/>
            <a:chExt cx="3744" cy="4320"/>
          </a:xfrm>
        </p:grpSpPr>
        <p:pic>
          <p:nvPicPr>
            <p:cNvPr id="626691" name="Picture 3" descr="IMG_1534_mont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0"/>
              <a:ext cx="3744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692" name="Picture 4" descr="green_highlight_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00"/>
              <a:ext cx="1632" cy="1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6696" name="Text Box 8"/>
          <p:cNvSpPr txBox="1">
            <a:spLocks noChangeArrowheads="1"/>
          </p:cNvSpPr>
          <p:nvPr/>
        </p:nvSpPr>
        <p:spPr bwMode="auto">
          <a:xfrm>
            <a:off x="4572000" y="633888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… 200 scene matches</a:t>
            </a:r>
          </a:p>
        </p:txBody>
      </p:sp>
      <p:sp>
        <p:nvSpPr>
          <p:cNvPr id="626697" name="Text Box 9"/>
          <p:cNvSpPr txBox="1">
            <a:spLocks noChangeArrowheads="1"/>
          </p:cNvSpPr>
          <p:nvPr/>
        </p:nvSpPr>
        <p:spPr bwMode="auto">
          <a:xfrm>
            <a:off x="6629400" y="6583363"/>
            <a:ext cx="2501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Hays and Efros, SIGGRAPH 2007</a:t>
            </a:r>
          </a:p>
        </p:txBody>
      </p:sp>
    </p:spTree>
    <p:extLst>
      <p:ext uri="{BB962C8B-B14F-4D97-AF65-F5344CB8AC3E}">
        <p14:creationId xmlns:p14="http://schemas.microsoft.com/office/powerpoint/2010/main" xmlns="" val="27825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IMG_1534_mask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937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4740" name="Picture 4" descr="0019_unlabelled_world-0107_image_1071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300" y="838200"/>
            <a:ext cx="39433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6629400" y="6583363"/>
            <a:ext cx="2501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Hays and Efros, SIGGRAPH 2007</a:t>
            </a:r>
          </a:p>
        </p:txBody>
      </p:sp>
    </p:spTree>
    <p:extLst>
      <p:ext uri="{BB962C8B-B14F-4D97-AF65-F5344CB8AC3E}">
        <p14:creationId xmlns:p14="http://schemas.microsoft.com/office/powerpoint/2010/main" xmlns="" val="20982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30" name="Picture 6" descr="IMG_1534_mask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4800"/>
            <a:ext cx="5384800" cy="62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2232" name="Picture 8" descr="IMG_1534_mask_output_004_0019_unlabelled_world-0107_image_1071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3213"/>
            <a:ext cx="5384800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2233" name="Text Box 9"/>
          <p:cNvSpPr txBox="1">
            <a:spLocks noChangeArrowheads="1"/>
          </p:cNvSpPr>
          <p:nvPr/>
        </p:nvSpPr>
        <p:spPr bwMode="auto">
          <a:xfrm>
            <a:off x="6629400" y="6583363"/>
            <a:ext cx="2501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Hays and Efros, SIGGRAPH 2007</a:t>
            </a:r>
          </a:p>
        </p:txBody>
      </p:sp>
    </p:spTree>
    <p:extLst>
      <p:ext uri="{BB962C8B-B14F-4D97-AF65-F5344CB8AC3E}">
        <p14:creationId xmlns:p14="http://schemas.microsoft.com/office/powerpoint/2010/main" xmlns="" val="41150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Search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696200" cy="2209800"/>
          </a:xfrm>
        </p:spPr>
        <p:txBody>
          <a:bodyPr/>
          <a:lstStyle/>
          <a:p>
            <a:r>
              <a:rPr lang="en-US" dirty="0"/>
              <a:t>Given: a set </a:t>
            </a:r>
            <a:r>
              <a:rPr lang="en-US" i="1" dirty="0"/>
              <a:t>P</a:t>
            </a:r>
            <a:r>
              <a:rPr lang="en-US" dirty="0"/>
              <a:t> of </a:t>
            </a:r>
            <a:r>
              <a:rPr lang="en-US" i="1" dirty="0"/>
              <a:t>n</a:t>
            </a:r>
            <a:r>
              <a:rPr lang="en-US" dirty="0"/>
              <a:t> points in </a:t>
            </a:r>
            <a:r>
              <a:rPr lang="en-US" i="1" dirty="0"/>
              <a:t>R</a:t>
            </a:r>
            <a:r>
              <a:rPr lang="en-US" i="1" baseline="30000" dirty="0"/>
              <a:t>d</a:t>
            </a:r>
          </a:p>
          <a:p>
            <a:r>
              <a:rPr lang="en-US" dirty="0"/>
              <a:t>Goal: a data structure, which given a query point </a:t>
            </a:r>
            <a:r>
              <a:rPr lang="en-US" i="1" dirty="0"/>
              <a:t>q</a:t>
            </a:r>
            <a:r>
              <a:rPr lang="en-US" dirty="0"/>
              <a:t>,  finds the </a:t>
            </a:r>
            <a:r>
              <a:rPr lang="en-US" i="1" dirty="0"/>
              <a:t>nearest neighbor</a:t>
            </a:r>
            <a:r>
              <a:rPr lang="en-US" dirty="0"/>
              <a:t>  </a:t>
            </a:r>
            <a:r>
              <a:rPr lang="en-US" i="1" dirty="0"/>
              <a:t>p</a:t>
            </a:r>
            <a:r>
              <a:rPr lang="en-US" dirty="0"/>
              <a:t> of </a:t>
            </a:r>
            <a:r>
              <a:rPr lang="en-US" i="1" dirty="0"/>
              <a:t>q</a:t>
            </a:r>
            <a:r>
              <a:rPr lang="en-US" dirty="0"/>
              <a:t> in </a:t>
            </a:r>
            <a:r>
              <a:rPr lang="en-US" i="1" dirty="0"/>
              <a:t>P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09800" y="4953000"/>
            <a:ext cx="336550" cy="533400"/>
            <a:chOff x="2209800" y="4953000"/>
            <a:chExt cx="336550" cy="533400"/>
          </a:xfrm>
        </p:grpSpPr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2362200" y="4953000"/>
              <a:ext cx="152400" cy="152400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209800" y="5029200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aseline="0"/>
                <a:t>q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4800" y="3733800"/>
            <a:ext cx="1219200" cy="2438400"/>
            <a:chOff x="4114800" y="3733800"/>
            <a:chExt cx="1219200" cy="2438400"/>
          </a:xfrm>
        </p:grpSpPr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4724400" y="42672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4114800" y="46482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4495800" y="37338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4800600" y="52578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5181600" y="57912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4572000" y="60198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4600" y="4724400"/>
            <a:ext cx="1860550" cy="457200"/>
            <a:chOff x="2514600" y="4724400"/>
            <a:chExt cx="1860550" cy="457200"/>
          </a:xfrm>
        </p:grpSpPr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4038600" y="4724400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aseline="0"/>
                <a:t>p</a:t>
              </a: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2514600" y="4724400"/>
              <a:ext cx="1600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467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nearest neighbor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k</a:t>
            </a:r>
            <a:r>
              <a:rPr lang="en-US" u="sng" dirty="0" smtClean="0"/>
              <a:t>-Nearest </a:t>
            </a:r>
            <a:r>
              <a:rPr lang="en-US" dirty="0" smtClean="0"/>
              <a:t>Neighbors: find the </a:t>
            </a:r>
            <a:r>
              <a:rPr lang="en-US" i="1" dirty="0" smtClean="0"/>
              <a:t>k</a:t>
            </a:r>
            <a:r>
              <a:rPr lang="en-US" dirty="0" smtClean="0"/>
              <a:t> nearest neighbors</a:t>
            </a:r>
            <a:endParaRPr lang="en-US" u="sng" dirty="0" smtClean="0"/>
          </a:p>
          <a:p>
            <a:endParaRPr lang="en-US" u="sng" dirty="0"/>
          </a:p>
          <a:p>
            <a:r>
              <a:rPr lang="en-US" u="sng" dirty="0" smtClean="0"/>
              <a:t>Near</a:t>
            </a:r>
            <a:r>
              <a:rPr lang="en-US" dirty="0" smtClean="0"/>
              <a:t> </a:t>
            </a:r>
            <a:r>
              <a:rPr lang="en-US" dirty="0"/>
              <a:t>neighbor (range search): find one/all points in </a:t>
            </a:r>
            <a:r>
              <a:rPr lang="en-US" i="1" dirty="0"/>
              <a:t>P</a:t>
            </a:r>
            <a:r>
              <a:rPr lang="en-US" dirty="0"/>
              <a:t> within distance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smtClean="0"/>
              <a:t> from </a:t>
            </a:r>
            <a:r>
              <a:rPr lang="en-US" i="1" dirty="0" smtClean="0"/>
              <a:t>q</a:t>
            </a:r>
          </a:p>
          <a:p>
            <a:endParaRPr lang="en-US" i="1" dirty="0"/>
          </a:p>
          <a:p>
            <a:r>
              <a:rPr lang="en-US" u="sng" dirty="0" smtClean="0"/>
              <a:t>Approximate</a:t>
            </a:r>
            <a:r>
              <a:rPr lang="en-US" dirty="0" smtClean="0"/>
              <a:t> </a:t>
            </a:r>
            <a:r>
              <a:rPr lang="en-US" dirty="0"/>
              <a:t>near neighbor: find one/all points </a:t>
            </a:r>
            <a:r>
              <a:rPr lang="en-US" i="1" dirty="0"/>
              <a:t>p’</a:t>
            </a:r>
            <a:r>
              <a:rPr lang="en-US" dirty="0"/>
              <a:t> in </a:t>
            </a:r>
            <a:r>
              <a:rPr lang="en-US" i="1" dirty="0"/>
              <a:t>P</a:t>
            </a:r>
            <a:r>
              <a:rPr lang="en-US" dirty="0"/>
              <a:t>, whose distance to </a:t>
            </a:r>
            <a:r>
              <a:rPr lang="en-US" i="1" dirty="0"/>
              <a:t>q</a:t>
            </a:r>
            <a:r>
              <a:rPr lang="en-US" dirty="0"/>
              <a:t> is at most </a:t>
            </a:r>
            <a:r>
              <a:rPr lang="en-US" i="1" dirty="0"/>
              <a:t>(1+</a:t>
            </a:r>
            <a:r>
              <a:rPr lang="en-US" i="1" dirty="0">
                <a:latin typeface="Symbol" pitchFamily="18" charset="2"/>
              </a:rPr>
              <a:t>e</a:t>
            </a:r>
            <a:r>
              <a:rPr lang="en-US" i="1" dirty="0"/>
              <a:t>)</a:t>
            </a:r>
            <a:r>
              <a:rPr lang="en-US" dirty="0"/>
              <a:t> times the distance from </a:t>
            </a:r>
            <a:r>
              <a:rPr lang="en-US" i="1" dirty="0"/>
              <a:t>q</a:t>
            </a:r>
            <a:r>
              <a:rPr lang="en-US" dirty="0"/>
              <a:t> to its nearest </a:t>
            </a:r>
            <a:r>
              <a:rPr lang="en-US" dirty="0" smtClean="0"/>
              <a:t>neighbor</a:t>
            </a:r>
          </a:p>
          <a:p>
            <a:endParaRPr lang="en-US" u="sng" dirty="0"/>
          </a:p>
          <a:p>
            <a:r>
              <a:rPr lang="en-US" u="sng" dirty="0" smtClean="0"/>
              <a:t>Decision problem:</a:t>
            </a:r>
            <a:r>
              <a:rPr lang="en-US" dirty="0" smtClean="0"/>
              <a:t> is there a point within </a:t>
            </a:r>
            <a:r>
              <a:rPr lang="en-US" i="1" dirty="0" smtClean="0"/>
              <a:t>r</a:t>
            </a:r>
            <a:r>
              <a:rPr lang="en-US" dirty="0" smtClean="0"/>
              <a:t> of </a:t>
            </a:r>
            <a:r>
              <a:rPr lang="en-US" i="1" dirty="0" smtClean="0"/>
              <a:t>q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Note: there can be many notions of distance!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early NN algorithms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can always do exhaustive search</a:t>
            </a:r>
          </a:p>
          <a:p>
            <a:r>
              <a:rPr lang="en-US" dirty="0"/>
              <a:t>	</a:t>
            </a:r>
            <a:r>
              <a:rPr lang="en-US" dirty="0" smtClean="0"/>
              <a:t>Note that a low-resolution version of the input data will allow you to ignore lots of points</a:t>
            </a:r>
            <a:r>
              <a:rPr lang="en-US" dirty="0" smtClean="0"/>
              <a:t>!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Linear in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 (why?)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two simple data structure solutions: quad trees (and their variants, like k-d trees)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</a:p>
          <a:p>
            <a:endParaRPr lang="en-US" dirty="0"/>
          </a:p>
          <a:p>
            <a:r>
              <a:rPr lang="en-US" dirty="0" smtClean="0"/>
              <a:t>I won’t talk about these in any detail but will give you the basic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6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quad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29000" y="2819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791200" y="5562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257800" y="2819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657600" y="3200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895600" y="4038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7400" y="2057400"/>
            <a:ext cx="50292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7400" y="2057400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0" y="2057400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57400" y="4038600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52800" y="2057400"/>
            <a:ext cx="1219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52800" y="3048000"/>
            <a:ext cx="1219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352800" y="2514600"/>
            <a:ext cx="1219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962400" y="20574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4114800" y="22860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2057400"/>
            <a:ext cx="1295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3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search in a quad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29000" y="2819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791200" y="5562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257800" y="2819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657600" y="3200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895600" y="4038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7400" y="2057400"/>
            <a:ext cx="50292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7400" y="2057400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0" y="2057400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57400" y="4038600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52800" y="2057400"/>
            <a:ext cx="1219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52800" y="3048000"/>
            <a:ext cx="1219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352800" y="2514600"/>
            <a:ext cx="1219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962400" y="20574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4114800" y="22860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2057400"/>
            <a:ext cx="1295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76600" y="4267200"/>
            <a:ext cx="152400" cy="1524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2438400" y="3429000"/>
            <a:ext cx="1828800" cy="18288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8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represent decision regions, i.e. areas that have a given point as the NN</a:t>
            </a:r>
          </a:p>
          <a:p>
            <a:r>
              <a:rPr lang="en-US" dirty="0" smtClean="0"/>
              <a:t>Every cell has 1 data point, and each location in that cell has that data point as its 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756" y="3201976"/>
            <a:ext cx="3451344" cy="2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624816" y="4608775"/>
            <a:ext cx="76200" cy="762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0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Quadtree</a:t>
            </a:r>
            <a:r>
              <a:rPr lang="en-US" dirty="0" smtClean="0"/>
              <a:t>: space and query time both exponential in </a:t>
            </a:r>
            <a:r>
              <a:rPr lang="en-US" dirty="0" smtClean="0"/>
              <a:t>dimension </a:t>
            </a:r>
            <a:r>
              <a:rPr lang="en-US" i="1" dirty="0" smtClean="0"/>
              <a:t>d</a:t>
            </a:r>
            <a:endParaRPr lang="en-US" i="1" dirty="0" smtClean="0"/>
          </a:p>
          <a:p>
            <a:r>
              <a:rPr lang="en-US" dirty="0" err="1" smtClean="0"/>
              <a:t>kd</a:t>
            </a:r>
            <a:r>
              <a:rPr lang="en-US" dirty="0" smtClean="0"/>
              <a:t>-tree (smart variant) has linear space but still can take exponential query </a:t>
            </a:r>
            <a:r>
              <a:rPr lang="en-US" dirty="0" smtClean="0"/>
              <a:t>time in </a:t>
            </a:r>
            <a:r>
              <a:rPr lang="en-US" i="1" dirty="0" smtClean="0"/>
              <a:t>d</a:t>
            </a:r>
            <a:endParaRPr lang="en-US" i="1" dirty="0" smtClean="0"/>
          </a:p>
          <a:p>
            <a:r>
              <a:rPr lang="en-US" dirty="0"/>
              <a:t>	</a:t>
            </a:r>
            <a:r>
              <a:rPr lang="en-US" dirty="0" smtClean="0"/>
              <a:t>	So you should run exhaustive search too!</a:t>
            </a:r>
          </a:p>
          <a:p>
            <a:endParaRPr lang="en-US" dirty="0"/>
          </a:p>
          <a:p>
            <a:r>
              <a:rPr lang="en-US" dirty="0" err="1" smtClean="0"/>
              <a:t>Voronoi</a:t>
            </a:r>
            <a:r>
              <a:rPr lang="en-US" dirty="0" smtClean="0"/>
              <a:t> diagram generalization uses exponential space </a:t>
            </a:r>
            <a:r>
              <a:rPr lang="en-US" dirty="0" smtClean="0"/>
              <a:t>in </a:t>
            </a:r>
            <a:r>
              <a:rPr lang="en-US" i="1" dirty="0" smtClean="0"/>
              <a:t>d </a:t>
            </a:r>
            <a:r>
              <a:rPr lang="en-US" dirty="0" smtClean="0"/>
              <a:t>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94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71" y="1142999"/>
            <a:ext cx="8803143" cy="5503333"/>
          </a:xfrm>
        </p:spPr>
        <p:txBody>
          <a:bodyPr>
            <a:normAutofit/>
          </a:bodyPr>
          <a:lstStyle/>
          <a:p>
            <a:r>
              <a:rPr lang="en-US" baseline="0" dirty="0" smtClean="0"/>
              <a:t>Modern CS is largely about “big data”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Examples</a:t>
            </a:r>
            <a:r>
              <a:rPr lang="en-US" b="1" dirty="0" smtClean="0"/>
              <a:t>: </a:t>
            </a:r>
            <a:r>
              <a:rPr lang="en-US" dirty="0" smtClean="0"/>
              <a:t>web, genome, </a:t>
            </a:r>
            <a:r>
              <a:rPr lang="en-US" dirty="0" err="1" smtClean="0"/>
              <a:t>Walmart</a:t>
            </a:r>
            <a:r>
              <a:rPr lang="en-US" dirty="0" smtClean="0"/>
              <a:t>, AT&amp;T call graph, Flickr, Facebook, </a:t>
            </a:r>
            <a:r>
              <a:rPr lang="en-US" dirty="0"/>
              <a:t>T</a:t>
            </a:r>
            <a:r>
              <a:rPr lang="en-US" dirty="0" smtClean="0"/>
              <a:t>witter, etc</a:t>
            </a:r>
            <a:endParaRPr lang="en-US" baseline="0" dirty="0" smtClean="0"/>
          </a:p>
          <a:p>
            <a:endParaRPr lang="en-US" sz="900" baseline="0" dirty="0" smtClean="0"/>
          </a:p>
          <a:p>
            <a:r>
              <a:rPr lang="en-US" dirty="0" smtClean="0"/>
              <a:t>How to find patterns in such large datasets?</a:t>
            </a:r>
          </a:p>
          <a:p>
            <a:r>
              <a:rPr lang="en-US" dirty="0" smtClean="0"/>
              <a:t>	Example: frequently purchased item sets</a:t>
            </a:r>
          </a:p>
          <a:p>
            <a:endParaRPr lang="en-US" dirty="0"/>
          </a:p>
          <a:p>
            <a:r>
              <a:rPr lang="en-US" dirty="0" smtClean="0"/>
              <a:t>Today: A classical algorithm, its application to some image editing problems, and some state of the art research </a:t>
            </a:r>
            <a:r>
              <a:rPr lang="en-US" dirty="0" smtClean="0"/>
              <a:t>techniques</a:t>
            </a:r>
          </a:p>
          <a:p>
            <a:endParaRPr lang="en-US" dirty="0" smtClean="0"/>
          </a:p>
          <a:p>
            <a:r>
              <a:rPr lang="en-US" sz="2400" dirty="0" smtClean="0"/>
              <a:t>Slide credits: </a:t>
            </a:r>
            <a:r>
              <a:rPr lang="en-US" sz="2400" dirty="0" err="1" smtClean="0"/>
              <a:t>Alyosha</a:t>
            </a:r>
            <a:r>
              <a:rPr lang="en-US" sz="2400" dirty="0" smtClean="0"/>
              <a:t> </a:t>
            </a:r>
            <a:r>
              <a:rPr lang="en-US" sz="2400" dirty="0" err="1" smtClean="0"/>
              <a:t>Efros</a:t>
            </a:r>
            <a:r>
              <a:rPr lang="en-US" sz="2400" dirty="0" smtClean="0"/>
              <a:t>, </a:t>
            </a:r>
            <a:r>
              <a:rPr lang="en-US" sz="2400" dirty="0" err="1" smtClean="0"/>
              <a:t>Piotr</a:t>
            </a:r>
            <a:r>
              <a:rPr lang="en-US" sz="2400" dirty="0" smtClean="0"/>
              <a:t> </a:t>
            </a:r>
            <a:r>
              <a:rPr lang="en-US" sz="2400" dirty="0" err="1" smtClean="0"/>
              <a:t>Indyk</a:t>
            </a:r>
            <a:r>
              <a:rPr lang="en-US" sz="2400" dirty="0" smtClean="0"/>
              <a:t> and their students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high dimensional data almost everything is far away from anything else</a:t>
            </a:r>
          </a:p>
          <a:p>
            <a:r>
              <a:rPr lang="en-US" dirty="0" smtClean="0"/>
              <a:t>The data tends to become sparse</a:t>
            </a:r>
          </a:p>
          <a:p>
            <a:r>
              <a:rPr lang="en-US" dirty="0" smtClean="0"/>
              <a:t>So, your nearest neighbor is pretty dis-similar, simply because everything is dis-similar</a:t>
            </a:r>
          </a:p>
          <a:p>
            <a:endParaRPr lang="en-US" dirty="0"/>
          </a:p>
          <a:p>
            <a:r>
              <a:rPr lang="en-US" dirty="0" smtClean="0"/>
              <a:t>The curse is not well defined, but for example you can compare the volume of a unit sphere to a unit hypercube</a:t>
            </a:r>
          </a:p>
          <a:p>
            <a:r>
              <a:rPr lang="en-US" dirty="0" smtClean="0"/>
              <a:t>As dimension increases the ratio goes to zero, so “everything is far away from the center”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76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curse of dimensionality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Concretely, exact NN methods tend to scale poorly with dimension</a:t>
            </a:r>
          </a:p>
          <a:p>
            <a:r>
              <a:rPr lang="en-US" dirty="0" smtClean="0"/>
              <a:t>Either space or query time goes up exponentially with dimension</a:t>
            </a:r>
          </a:p>
          <a:p>
            <a:r>
              <a:rPr lang="en-US" dirty="0" smtClean="0"/>
              <a:t>So you are better off just using exhaustive search!</a:t>
            </a:r>
          </a:p>
          <a:p>
            <a:endParaRPr lang="en-US" dirty="0"/>
          </a:p>
          <a:p>
            <a:r>
              <a:rPr lang="en-US" dirty="0" smtClean="0"/>
              <a:t>Alternatively: settle for approximate nearest neighbors, which is usually good enough</a:t>
            </a:r>
          </a:p>
          <a:p>
            <a:r>
              <a:rPr lang="en-US" dirty="0"/>
              <a:t>	</a:t>
            </a:r>
            <a:r>
              <a:rPr lang="en-US" dirty="0" smtClean="0"/>
              <a:t>After all, your input data was noisy to start with!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391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hashing (LSH)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had a hash function such that:</a:t>
            </a:r>
          </a:p>
          <a:p>
            <a:pPr marL="1181862" lvl="2" indent="-514350">
              <a:buFont typeface="+mj-lt"/>
              <a:buAutoNum type="arabicPeriod"/>
            </a:pPr>
            <a:r>
              <a:rPr lang="en-US" dirty="0" smtClean="0"/>
              <a:t>Nearby points tend to hash to the same bucket</a:t>
            </a:r>
          </a:p>
          <a:p>
            <a:pPr marL="1181862" lvl="2" indent="-514350">
              <a:buFont typeface="+mj-lt"/>
              <a:buAutoNum type="arabicPeriod"/>
            </a:pPr>
            <a:r>
              <a:rPr lang="en-US" dirty="0" smtClean="0"/>
              <a:t>Far away points tend to hash to different buckets</a:t>
            </a:r>
          </a:p>
          <a:p>
            <a:pPr marL="109728" indent="0"/>
            <a:endParaRPr lang="en-US" dirty="0"/>
          </a:p>
          <a:p>
            <a:pPr marL="109728" indent="0"/>
            <a:r>
              <a:rPr lang="en-US" dirty="0" smtClean="0"/>
              <a:t>We need a family of such hash functions, but if we have them we can achieve a cool guarantee:</a:t>
            </a:r>
          </a:p>
          <a:p>
            <a:pPr marL="109728" indent="0"/>
            <a:r>
              <a:rPr lang="en-US" dirty="0" smtClean="0">
                <a:solidFill>
                  <a:srgbClr val="FF0000"/>
                </a:solidFill>
              </a:rPr>
              <a:t>Any data point within a specified distance of the query will be reported with a specified probability</a:t>
            </a:r>
          </a:p>
          <a:p>
            <a:pPr marL="109728" indent="0"/>
            <a:r>
              <a:rPr lang="en-US" dirty="0" smtClean="0"/>
              <a:t>Need to know distance </a:t>
            </a:r>
            <a:r>
              <a:rPr lang="en-US" i="1" dirty="0" smtClean="0"/>
              <a:t>r </a:t>
            </a:r>
            <a:r>
              <a:rPr lang="en-US" dirty="0" smtClean="0"/>
              <a:t>in advance</a:t>
            </a:r>
          </a:p>
          <a:p>
            <a:pPr marL="109728" indent="0"/>
            <a:r>
              <a:rPr lang="en-US" dirty="0" smtClean="0"/>
              <a:t>Space is O(n</a:t>
            </a:r>
            <a:r>
              <a:rPr lang="el-GR" baseline="30000" dirty="0" smtClean="0">
                <a:latin typeface="Times New Roman"/>
                <a:cs typeface="Times New Roman"/>
              </a:rPr>
              <a:t>ρ</a:t>
            </a:r>
            <a:r>
              <a:rPr lang="en-US" dirty="0" smtClean="0"/>
              <a:t>), time O(n</a:t>
            </a:r>
            <a:r>
              <a:rPr lang="en-US" baseline="30000" dirty="0" smtClean="0"/>
              <a:t>1+</a:t>
            </a:r>
            <a:r>
              <a:rPr lang="el-GR" baseline="30000" dirty="0" smtClean="0">
                <a:latin typeface="Times New Roman"/>
                <a:cs typeface="Times New Roman"/>
              </a:rPr>
              <a:t>ρ</a:t>
            </a:r>
            <a:r>
              <a:rPr lang="en-US" dirty="0" smtClean="0"/>
              <a:t>), where </a:t>
            </a:r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en-US" dirty="0" smtClean="0"/>
              <a:t>&lt;1 depends on how accurate we need to be</a:t>
            </a:r>
            <a:endParaRPr lang="en-US" dirty="0" smtClean="0">
              <a:solidFill>
                <a:srgbClr val="FF0000"/>
              </a:solidFill>
            </a:endParaRPr>
          </a:p>
          <a:p>
            <a:pPr marL="109728" indent="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4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LSH</a:t>
            </a:r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4886106"/>
            <a:ext cx="8229600" cy="15146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142136" y="1435020"/>
            <a:ext cx="152400" cy="152400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199536" y="1358820"/>
            <a:ext cx="152400" cy="152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94536" y="295902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980336" y="1816020"/>
            <a:ext cx="152400" cy="1524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65936" y="28066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23136" y="28066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980336" y="28066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437536" y="28066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894736" y="28066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142136" y="2806620"/>
            <a:ext cx="152400" cy="152400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3142136" y="173982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132736" y="2882820"/>
            <a:ext cx="152400" cy="1524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970936" y="2882820"/>
            <a:ext cx="152400" cy="152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599336" y="349242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65936" y="3416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23136" y="3416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80336" y="3416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437536" y="3416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894736" y="3416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142136" y="3416220"/>
            <a:ext cx="152400" cy="152400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132736" y="3492420"/>
            <a:ext cx="152400" cy="1524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666136" y="3492420"/>
            <a:ext cx="152400" cy="152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599336" y="387342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065936" y="3797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523136" y="3797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980336" y="3797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437536" y="3797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894736" y="3797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142136" y="3797220"/>
            <a:ext cx="152400" cy="152400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294536" y="3873420"/>
            <a:ext cx="152400" cy="1524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132736" y="3873420"/>
            <a:ext cx="152400" cy="152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294536" y="433062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065936" y="4178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523136" y="4178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980336" y="4178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37536" y="4178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894736" y="4178220"/>
            <a:ext cx="457200" cy="304800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3142136" y="4178220"/>
            <a:ext cx="152400" cy="152400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123336" y="4254420"/>
            <a:ext cx="152400" cy="1524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970936" y="4254420"/>
            <a:ext cx="152400" cy="1524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3065936" y="1130220"/>
            <a:ext cx="53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5pPr>
            <a:lvl6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6pPr>
            <a:lvl7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7pPr>
            <a:lvl8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8pPr>
            <a:lvl9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lang="en-GB"/>
              <a:t>q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3142136" y="1739820"/>
            <a:ext cx="53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5pPr>
            <a:lvl6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6pPr>
            <a:lvl7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7pPr>
            <a:lvl8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8pPr>
            <a:lvl9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Luxi Sans" charset="0"/>
                <a:cs typeface="Luxi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lang="en-GB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xmlns="" val="18709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find such hashing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clear they always exist, but they do for lots of important problems</a:t>
            </a:r>
          </a:p>
          <a:p>
            <a:r>
              <a:rPr lang="en-US" dirty="0" smtClean="0"/>
              <a:t>Consider binary vectors under the Hamming distance D(</a:t>
            </a:r>
            <a:r>
              <a:rPr lang="en-US" dirty="0" err="1" smtClean="0"/>
              <a:t>p,q</a:t>
            </a:r>
            <a:r>
              <a:rPr lang="en-US" dirty="0" smtClean="0"/>
              <a:t>), aka the XOR count</a:t>
            </a:r>
          </a:p>
          <a:p>
            <a:r>
              <a:rPr lang="en-US" dirty="0" smtClean="0"/>
              <a:t>Given a parameter k &lt; d, we create a hash function by picking k random coordinates and reporting the values of our input on them</a:t>
            </a:r>
          </a:p>
          <a:p>
            <a:r>
              <a:rPr lang="en-US" dirty="0"/>
              <a:t>	</a:t>
            </a:r>
            <a:r>
              <a:rPr lang="en-US" dirty="0" smtClean="0"/>
              <a:t>	Example: Pick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coordinates of </a:t>
            </a:r>
            <a:r>
              <a:rPr lang="en-US" dirty="0" smtClean="0"/>
              <a:t>   	input </a:t>
            </a:r>
            <a:r>
              <a:rPr lang="en-US" dirty="0" smtClean="0"/>
              <a:t>= 01100101, answer = 10</a:t>
            </a:r>
          </a:p>
          <a:p>
            <a:r>
              <a:rPr lang="en-US" dirty="0" smtClean="0"/>
              <a:t>This family of hash functions is locality sensitive!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two binary vectors </a:t>
            </a:r>
            <a:r>
              <a:rPr lang="en-US" dirty="0" err="1" smtClean="0"/>
              <a:t>p,q</a:t>
            </a:r>
            <a:r>
              <a:rPr lang="en-US" dirty="0" smtClean="0"/>
              <a:t>. Hamming distance is D(</a:t>
            </a:r>
            <a:r>
              <a:rPr lang="en-US" dirty="0" err="1" smtClean="0"/>
              <a:t>p,q</a:t>
            </a:r>
            <a:r>
              <a:rPr lang="en-US" dirty="0" smtClean="0"/>
              <a:t>), so chance of picking a bit where they differ is D(</a:t>
            </a:r>
            <a:r>
              <a:rPr lang="en-US" dirty="0" err="1" smtClean="0"/>
              <a:t>p,q</a:t>
            </a:r>
            <a:r>
              <a:rPr lang="en-US" dirty="0" smtClean="0"/>
              <a:t>)/d</a:t>
            </a:r>
            <a:endParaRPr lang="en-US" dirty="0" smtClean="0"/>
          </a:p>
          <a:p>
            <a:r>
              <a:rPr lang="en-US" dirty="0" smtClean="0"/>
              <a:t>Probability that they have the same hash value is (1 - D(</a:t>
            </a:r>
            <a:r>
              <a:rPr lang="en-US" dirty="0" err="1" smtClean="0"/>
              <a:t>p,q</a:t>
            </a:r>
            <a:r>
              <a:rPr lang="en-US" dirty="0" smtClean="0"/>
              <a:t>)/d)</a:t>
            </a:r>
            <a:r>
              <a:rPr lang="en-US" baseline="30000" dirty="0" smtClean="0"/>
              <a:t>k</a:t>
            </a:r>
          </a:p>
          <a:p>
            <a:r>
              <a:rPr lang="en-US" dirty="0" smtClean="0"/>
              <a:t>Some special cases: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00200" y="3785504"/>
            <a:ext cx="5486400" cy="2590800"/>
            <a:chOff x="1600200" y="3429000"/>
            <a:chExt cx="5486400" cy="259080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2057400" y="34290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057400" y="55626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4953000" y="34290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953000" y="55626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>
              <a:off x="2133600" y="3581400"/>
              <a:ext cx="17526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200400" y="3886200"/>
              <a:ext cx="660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aseline="0"/>
                <a:t>k=1</a:t>
              </a: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6019800" y="3886200"/>
              <a:ext cx="660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aseline="0"/>
                <a:t>k=2</a:t>
              </a:r>
              <a:endParaRPr lang="en-US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105400" y="3581400"/>
              <a:ext cx="1981200" cy="1917700"/>
            </a:xfrm>
            <a:custGeom>
              <a:avLst/>
              <a:gdLst>
                <a:gd name="T0" fmla="*/ 0 w 1248"/>
                <a:gd name="T1" fmla="*/ 0 h 1208"/>
                <a:gd name="T2" fmla="*/ 96 w 1248"/>
                <a:gd name="T3" fmla="*/ 624 h 1208"/>
                <a:gd name="T4" fmla="*/ 288 w 1248"/>
                <a:gd name="T5" fmla="*/ 1008 h 1208"/>
                <a:gd name="T6" fmla="*/ 576 w 1248"/>
                <a:gd name="T7" fmla="*/ 1152 h 1208"/>
                <a:gd name="T8" fmla="*/ 864 w 1248"/>
                <a:gd name="T9" fmla="*/ 1200 h 1208"/>
                <a:gd name="T10" fmla="*/ 1248 w 1248"/>
                <a:gd name="T11" fmla="*/ 120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8" h="1208">
                  <a:moveTo>
                    <a:pt x="0" y="0"/>
                  </a:moveTo>
                  <a:cubicBezTo>
                    <a:pt x="24" y="228"/>
                    <a:pt x="48" y="456"/>
                    <a:pt x="96" y="624"/>
                  </a:cubicBezTo>
                  <a:cubicBezTo>
                    <a:pt x="144" y="792"/>
                    <a:pt x="208" y="920"/>
                    <a:pt x="288" y="1008"/>
                  </a:cubicBezTo>
                  <a:cubicBezTo>
                    <a:pt x="368" y="1096"/>
                    <a:pt x="480" y="1120"/>
                    <a:pt x="576" y="1152"/>
                  </a:cubicBezTo>
                  <a:cubicBezTo>
                    <a:pt x="672" y="1184"/>
                    <a:pt x="752" y="1192"/>
                    <a:pt x="864" y="1200"/>
                  </a:cubicBezTo>
                  <a:cubicBezTo>
                    <a:pt x="976" y="1208"/>
                    <a:pt x="1112" y="1204"/>
                    <a:pt x="1248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2590800" y="5562600"/>
              <a:ext cx="1181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aseline="0"/>
                <a:t>distance</a:t>
              </a: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5638800" y="5562600"/>
              <a:ext cx="1181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aseline="0"/>
                <a:t>distance</a:t>
              </a: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1600200" y="3886200"/>
              <a:ext cx="4556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aseline="0"/>
                <a:t>Pr</a:t>
              </a: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4419600" y="3886200"/>
              <a:ext cx="4556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aseline="0"/>
                <a:t>Pr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255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aseline="0" dirty="0" smtClean="0"/>
              <a:t>High dimensional data is painful.</a:t>
            </a:r>
            <a:r>
              <a:rPr lang="en-US" sz="2600" dirty="0" smtClean="0"/>
              <a:t> But perhaps your data isn’t really high dimensional?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There are many fascinating variants of this problem</a:t>
            </a:r>
          </a:p>
          <a:p>
            <a:r>
              <a:rPr lang="en-US" sz="2600" dirty="0" smtClean="0"/>
              <a:t>For example, we could discover that some dimensions simply don’t matter at all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	</a:t>
            </a:r>
            <a:r>
              <a:rPr lang="en-US" sz="2600" dirty="0" smtClean="0">
                <a:solidFill>
                  <a:schemeClr val="accent1"/>
                </a:solidFill>
              </a:rPr>
              <a:t>	They could be uniform in all points, or random!</a:t>
            </a:r>
          </a:p>
          <a:p>
            <a:r>
              <a:rPr lang="en-US" sz="2600" dirty="0" smtClean="0"/>
              <a:t>Simplest solution: project points onto a line</a:t>
            </a:r>
            <a:endParaRPr lang="en-US" sz="2600" dirty="0" smtClean="0">
              <a:solidFill>
                <a:schemeClr val="accent1"/>
              </a:solidFill>
            </a:endParaRPr>
          </a:p>
        </p:txBody>
      </p:sp>
      <p:pic>
        <p:nvPicPr>
          <p:cNvPr id="29698" name="Picture 2" descr="http://4.bp.blogspot.com/-sZv27x4ry0o/TVtqBPJ3oXI/AAAAAAAACeM/PAVrkSSHNNE/s1600/pca+demonstration+of+vocabulary+change+over+tim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43" t="12958" r="6246" b="16203"/>
          <a:stretch/>
        </p:blipFill>
        <p:spPr bwMode="auto">
          <a:xfrm>
            <a:off x="3182949" y="4125270"/>
            <a:ext cx="2716482" cy="23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Swissroll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074" name="Picture 2" descr="http://matt.eifelle.com/wp-content/uploads/2008/04/swissrollcoords2dm08nonoise00t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22" y="1143582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7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 smtClean="0"/>
              <a:t>Distance-preserving</a:t>
            </a:r>
            <a:r>
              <a:rPr lang="en-US" b="1" dirty="0" smtClean="0"/>
              <a:t> </a:t>
            </a:r>
            <a:r>
              <a:rPr lang="en-US" b="1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Another variant: embed your data in a lower dimensional space so that the distances between pairs of points don’t change very much</a:t>
            </a:r>
          </a:p>
          <a:p>
            <a:r>
              <a:rPr lang="en-US" sz="2600" dirty="0"/>
              <a:t>		After all, the distances are really the data</a:t>
            </a:r>
          </a:p>
          <a:p>
            <a:r>
              <a:rPr lang="en-US" sz="2600" dirty="0"/>
              <a:t>		Multi-dimensional scaling (MDS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There is an area of pure math that studies this kind of problem, called distance geometry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</a:t>
            </a:r>
            <a:r>
              <a:rPr lang="en-US" sz="2400" dirty="0" smtClean="0"/>
              <a:t>Bob Connelly (Cornell math) is a </a:t>
            </a:r>
            <a:r>
              <a:rPr lang="en-US" sz="2400" dirty="0" smtClean="0"/>
              <a:t>leader</a:t>
            </a:r>
          </a:p>
          <a:p>
            <a:r>
              <a:rPr lang="en-US" sz="2400" dirty="0" smtClean="0"/>
              <a:t>Lots of interesting distances also, such as the Earth Mover’s Distance (EMD)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Related to L1 metric, can use LSH for this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008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afarren.com/images/ship-comple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877" r="50000" b="52877"/>
          <a:stretch/>
        </p:blipFill>
        <p:spPr bwMode="auto">
          <a:xfrm>
            <a:off x="1821772" y="1523593"/>
            <a:ext cx="5500456" cy="37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 smtClean="0"/>
              <a:t>Motivating example: sink that ship!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5354"/>
            <a:ext cx="8229600" cy="365445"/>
          </a:xfrm>
        </p:spPr>
        <p:txBody>
          <a:bodyPr>
            <a:noAutofit/>
          </a:bodyPr>
          <a:lstStyle/>
          <a:p>
            <a:r>
              <a:rPr lang="en-US" sz="1400" baseline="0" dirty="0" smtClean="0"/>
              <a:t>Credit</a:t>
            </a:r>
            <a:r>
              <a:rPr lang="en-US" sz="1400" dirty="0" smtClean="0"/>
              <a:t>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lafarren.com/images/ship-completion.png</a:t>
            </a:r>
            <a:endParaRPr lang="en-US" sz="1400" dirty="0" smtClean="0"/>
          </a:p>
          <a:p>
            <a:endParaRPr lang="en-US" sz="140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http://lafarren.com/images/ship-comple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9001"/>
          <a:stretch/>
        </p:blipFill>
        <p:spPr bwMode="auto">
          <a:xfrm>
            <a:off x="1907778" y="1793914"/>
            <a:ext cx="5333712" cy="37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0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 smtClean="0"/>
              <a:t>How do we sink that ship?</a:t>
            </a:r>
            <a:endParaRPr lang="en-US" dirty="0"/>
          </a:p>
        </p:txBody>
      </p:sp>
      <p:pic>
        <p:nvPicPr>
          <p:cNvPr id="28674" name="Picture 2" descr="http://lafarren.com/images/ship-comple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317" y="1287404"/>
            <a:ext cx="7620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6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 smtClean="0"/>
              <a:t>Another example: building removal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6097229"/>
            <a:ext cx="8229600" cy="365445"/>
          </a:xfrm>
        </p:spPr>
        <p:txBody>
          <a:bodyPr>
            <a:noAutofit/>
          </a:bodyPr>
          <a:lstStyle/>
          <a:p>
            <a:r>
              <a:rPr lang="en-US" sz="1400" dirty="0" smtClean="0"/>
              <a:t>Credit: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://graphics.cs.cmu.edu/projects/scene-completion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(Hays &amp; </a:t>
            </a:r>
            <a:r>
              <a:rPr lang="en-US" sz="1400" dirty="0" err="1" smtClean="0"/>
              <a:t>Efros</a:t>
            </a:r>
            <a:r>
              <a:rPr lang="en-US" sz="1400" dirty="0" smtClean="0"/>
              <a:t>)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 descr="C:\Dropbox\Proposals\NSFNN\HaysEfros_teas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016" y="1043334"/>
            <a:ext cx="6646192" cy="50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7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0" name="Picture 4" descr="IMG_15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0038"/>
            <a:ext cx="5384800" cy="62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6629400" y="6583363"/>
            <a:ext cx="2501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Hays and Efros, SIGGRAPH 2007</a:t>
            </a:r>
          </a:p>
        </p:txBody>
      </p:sp>
    </p:spTree>
    <p:extLst>
      <p:ext uri="{BB962C8B-B14F-4D97-AF65-F5344CB8AC3E}">
        <p14:creationId xmlns:p14="http://schemas.microsoft.com/office/powerpoint/2010/main" xmlns="" val="8913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7" name="Picture 3" descr="IMG_1534_mask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1625"/>
            <a:ext cx="5384800" cy="62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6629400" y="6583363"/>
            <a:ext cx="2501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Hays and Efros, SIGGRAPH 2007</a:t>
            </a:r>
          </a:p>
        </p:txBody>
      </p:sp>
    </p:spTree>
    <p:extLst>
      <p:ext uri="{BB962C8B-B14F-4D97-AF65-F5344CB8AC3E}">
        <p14:creationId xmlns:p14="http://schemas.microsoft.com/office/powerpoint/2010/main" xmlns="" val="2878304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594" name="Picture 2" descr="IMG_1534_mask_output_004_0019_unlabelled_world-0107_image_107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03213"/>
            <a:ext cx="5384800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6629400" y="6583363"/>
            <a:ext cx="2501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Hays and Efros, SIGGRAPH 2007</a:t>
            </a:r>
          </a:p>
        </p:txBody>
      </p:sp>
    </p:spTree>
    <p:extLst>
      <p:ext uri="{BB962C8B-B14F-4D97-AF65-F5344CB8AC3E}">
        <p14:creationId xmlns:p14="http://schemas.microsoft.com/office/powerpoint/2010/main" xmlns="" val="241901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738" name="Picture 2" descr="IMG_1534_mask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6908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8742" name="Picture 6" descr="IMG_1534_mont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33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4572000" y="633888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… 200 scene matches</a:t>
            </a:r>
          </a:p>
        </p:txBody>
      </p:sp>
      <p:sp>
        <p:nvSpPr>
          <p:cNvPr id="628749" name="Text Box 13"/>
          <p:cNvSpPr txBox="1">
            <a:spLocks noChangeArrowheads="1"/>
          </p:cNvSpPr>
          <p:nvPr/>
        </p:nvSpPr>
        <p:spPr bwMode="auto">
          <a:xfrm>
            <a:off x="6629400" y="6583363"/>
            <a:ext cx="2501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Hays and Efros, SIGGRAPH 2007</a:t>
            </a:r>
          </a:p>
        </p:txBody>
      </p:sp>
    </p:spTree>
    <p:extLst>
      <p:ext uri="{BB962C8B-B14F-4D97-AF65-F5344CB8AC3E}">
        <p14:creationId xmlns:p14="http://schemas.microsoft.com/office/powerpoint/2010/main" xmlns="" val="17130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DEDEDE"/>
      </a:dk2>
      <a:lt2>
        <a:srgbClr val="97A2CA"/>
      </a:lt2>
      <a:accent1>
        <a:srgbClr val="011F5B"/>
      </a:accent1>
      <a:accent2>
        <a:srgbClr val="6677A3"/>
      </a:accent2>
      <a:accent3>
        <a:srgbClr val="008000"/>
      </a:accent3>
      <a:accent4>
        <a:srgbClr val="C00000"/>
      </a:accent4>
      <a:accent5>
        <a:srgbClr val="C4652D"/>
      </a:accent5>
      <a:accent6>
        <a:srgbClr val="97A2CA"/>
      </a:accent6>
      <a:hlink>
        <a:srgbClr val="011F5B"/>
      </a:hlink>
      <a:folHlink>
        <a:srgbClr val="C2A874"/>
      </a:folHlink>
    </a:clrScheme>
    <a:fontScheme name="Custom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B0B1B3"/>
      </a:dk1>
      <a:lt1>
        <a:srgbClr val="FFFFFF"/>
      </a:lt1>
      <a:dk2>
        <a:srgbClr val="003082"/>
      </a:dk2>
      <a:lt2>
        <a:srgbClr val="FFFFFF"/>
      </a:lt2>
      <a:accent1>
        <a:srgbClr val="92BFEB"/>
      </a:accent1>
      <a:accent2>
        <a:srgbClr val="FDD44F"/>
      </a:accent2>
      <a:accent3>
        <a:srgbClr val="AAADC1"/>
      </a:accent3>
      <a:accent4>
        <a:srgbClr val="DADADA"/>
      </a:accent4>
      <a:accent5>
        <a:srgbClr val="C7DCF3"/>
      </a:accent5>
      <a:accent6>
        <a:srgbClr val="E5C047"/>
      </a:accent6>
      <a:hlink>
        <a:srgbClr val="A4D767"/>
      </a:hlink>
      <a:folHlink>
        <a:srgbClr val="FF897B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B0B1B3"/>
        </a:dk1>
        <a:lt1>
          <a:srgbClr val="FFFFFF"/>
        </a:lt1>
        <a:dk2>
          <a:srgbClr val="003082"/>
        </a:dk2>
        <a:lt2>
          <a:srgbClr val="FFFFFF"/>
        </a:lt2>
        <a:accent1>
          <a:srgbClr val="92BFEB"/>
        </a:accent1>
        <a:accent2>
          <a:srgbClr val="FDD44F"/>
        </a:accent2>
        <a:accent3>
          <a:srgbClr val="AAADC1"/>
        </a:accent3>
        <a:accent4>
          <a:srgbClr val="DADADA"/>
        </a:accent4>
        <a:accent5>
          <a:srgbClr val="C7DCF3"/>
        </a:accent5>
        <a:accent6>
          <a:srgbClr val="E5C047"/>
        </a:accent6>
        <a:hlink>
          <a:srgbClr val="A4D767"/>
        </a:hlink>
        <a:folHlink>
          <a:srgbClr val="FF897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3968</TotalTime>
  <Words>904</Words>
  <Application>Microsoft Office PowerPoint</Application>
  <PresentationFormat>On-screen Show (4:3)</PresentationFormat>
  <Paragraphs>152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Urban</vt:lpstr>
      <vt:lpstr>Custom Design</vt:lpstr>
      <vt:lpstr>Data Structures and  Functional Programming Algorithms for Big Data</vt:lpstr>
      <vt:lpstr>Motivation</vt:lpstr>
      <vt:lpstr>Motivating example: sink that ship!</vt:lpstr>
      <vt:lpstr>How do we sink that ship?</vt:lpstr>
      <vt:lpstr>Another example: building removal</vt:lpstr>
      <vt:lpstr>Slide 6</vt:lpstr>
      <vt:lpstr>Slide 7</vt:lpstr>
      <vt:lpstr>Slide 8</vt:lpstr>
      <vt:lpstr>Slide 9</vt:lpstr>
      <vt:lpstr>Slide 10</vt:lpstr>
      <vt:lpstr>Slide 11</vt:lpstr>
      <vt:lpstr>Slide 12</vt:lpstr>
      <vt:lpstr>Nearest Neighbor Search</vt:lpstr>
      <vt:lpstr>Variants of nearest neighbor</vt:lpstr>
      <vt:lpstr>Some early NN algorithms</vt:lpstr>
      <vt:lpstr>A quad tree</vt:lpstr>
      <vt:lpstr>NN search in a quad tree</vt:lpstr>
      <vt:lpstr>Voronoi diagram</vt:lpstr>
      <vt:lpstr>Asymptotic behavior</vt:lpstr>
      <vt:lpstr>The curse of dimensionality</vt:lpstr>
      <vt:lpstr>The curse of dimensionality (2)</vt:lpstr>
      <vt:lpstr>Locality sensitive hashing (LSH)</vt:lpstr>
      <vt:lpstr>Visualizing LSH</vt:lpstr>
      <vt:lpstr>How do we find such hashing functions?</vt:lpstr>
      <vt:lpstr>Hash function behavior</vt:lpstr>
      <vt:lpstr>Dimensionality reduction</vt:lpstr>
      <vt:lpstr>Swissroll example</vt:lpstr>
      <vt:lpstr>Distance-preserving embeddings</vt:lpstr>
    </vt:vector>
  </TitlesOfParts>
  <Company>WCMC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3110 Lecture 1 Course Overview</dc:title>
  <dc:creator>Oxhorn</dc:creator>
  <cp:lastModifiedBy>Zabihs</cp:lastModifiedBy>
  <cp:revision>318</cp:revision>
  <dcterms:created xsi:type="dcterms:W3CDTF">2010-08-26T02:25:33Z</dcterms:created>
  <dcterms:modified xsi:type="dcterms:W3CDTF">2012-11-27T15:03:13Z</dcterms:modified>
</cp:coreProperties>
</file>