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36"/>
  </p:notesMasterIdLst>
  <p:handoutMasterIdLst>
    <p:handoutMasterId r:id="rId37"/>
  </p:handoutMasterIdLst>
  <p:sldIdLst>
    <p:sldId id="256" r:id="rId2"/>
    <p:sldId id="345" r:id="rId3"/>
    <p:sldId id="348" r:id="rId4"/>
    <p:sldId id="311" r:id="rId5"/>
    <p:sldId id="312" r:id="rId6"/>
    <p:sldId id="308" r:id="rId7"/>
    <p:sldId id="310" r:id="rId8"/>
    <p:sldId id="309" r:id="rId9"/>
    <p:sldId id="346" r:id="rId10"/>
    <p:sldId id="307" r:id="rId11"/>
    <p:sldId id="347" r:id="rId12"/>
    <p:sldId id="313" r:id="rId13"/>
    <p:sldId id="314" r:id="rId14"/>
    <p:sldId id="316" r:id="rId15"/>
    <p:sldId id="318" r:id="rId16"/>
    <p:sldId id="317" r:id="rId17"/>
    <p:sldId id="324" r:id="rId18"/>
    <p:sldId id="334" r:id="rId19"/>
    <p:sldId id="335" r:id="rId20"/>
    <p:sldId id="319" r:id="rId21"/>
    <p:sldId id="320" r:id="rId22"/>
    <p:sldId id="321" r:id="rId23"/>
    <p:sldId id="328" r:id="rId24"/>
    <p:sldId id="322" r:id="rId25"/>
    <p:sldId id="323" r:id="rId26"/>
    <p:sldId id="315" r:id="rId27"/>
    <p:sldId id="325" r:id="rId28"/>
    <p:sldId id="336" r:id="rId29"/>
    <p:sldId id="326" r:id="rId30"/>
    <p:sldId id="327" r:id="rId31"/>
    <p:sldId id="338" r:id="rId32"/>
    <p:sldId id="340" r:id="rId33"/>
    <p:sldId id="341" r:id="rId34"/>
    <p:sldId id="342" r:id="rId3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5pPr>
    <a:lvl6pPr marL="2286000" algn="l" defTabSz="4572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6pPr>
    <a:lvl7pPr marL="2743200" algn="l" defTabSz="4572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7pPr>
    <a:lvl8pPr marL="3200400" algn="l" defTabSz="4572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8pPr>
    <a:lvl9pPr marL="3657600" algn="l" defTabSz="4572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104">
          <p15:clr>
            <a:srgbClr val="A4A3A4"/>
          </p15:clr>
        </p15:guide>
        <p15:guide id="3" orient="horz" pos="1344">
          <p15:clr>
            <a:srgbClr val="A4A3A4"/>
          </p15:clr>
        </p15:guide>
        <p15:guide id="4" pos="5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96"/>
    <p:restoredTop sz="94747"/>
  </p:normalViewPr>
  <p:slideViewPr>
    <p:cSldViewPr>
      <p:cViewPr varScale="1">
        <p:scale>
          <a:sx n="142" d="100"/>
          <a:sy n="142" d="100"/>
        </p:scale>
        <p:origin x="1352" y="184"/>
      </p:cViewPr>
      <p:guideLst>
        <p:guide orient="horz" pos="2160"/>
        <p:guide pos="1104"/>
        <p:guide orient="horz" pos="1344"/>
        <p:guide pos="5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1E30D5B-D7C1-9448-B62C-08225046F73B}" type="datetimeFigureOut">
              <a:rPr lang="en-US"/>
              <a:pPr>
                <a:defRPr/>
              </a:pPr>
              <a:t>4/18/19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659BF5C1-3491-E94A-88F9-F35504361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02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D8885A9-12E7-AD4F-82E0-60C722A332BC}" type="datetimeFigureOut">
              <a:rPr lang="en-US"/>
              <a:pPr>
                <a:defRPr/>
              </a:pPr>
              <a:t>4/18/19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9E38A1-D291-7741-8359-D970B6F47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9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Finally appeared</a:t>
            </a:r>
            <a:r>
              <a:rPr lang="en-US" baseline="0" dirty="0"/>
              <a:t> in Java 5 (2004).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9E38A1-D291-7741-8359-D970B6F47DF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48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Finally appeared</a:t>
            </a:r>
            <a:r>
              <a:rPr lang="en-US" baseline="0" dirty="0"/>
              <a:t> in Java 5 (2004).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9E38A1-D291-7741-8359-D970B6F47DF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63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25B28D5-F64C-8F4B-A3C7-3791293A0477}" type="datetimeFigureOut">
              <a:rPr lang="en-US"/>
              <a:pPr>
                <a:defRPr/>
              </a:pPr>
              <a:t>4/18/19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741025C-0D1A-6447-B3FB-52A7B8421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86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DE2A6-2E0D-E644-8CD8-CCD0386F3E89}" type="datetimeFigureOut">
              <a:rPr lang="en-US"/>
              <a:pPr>
                <a:defRPr/>
              </a:pPr>
              <a:t>4/18/19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F3580-9273-D447-9772-B14F89EE1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0129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3247F-B284-644C-BC9E-60F9658C668F}" type="datetimeFigureOut">
              <a:rPr lang="en-US"/>
              <a:pPr>
                <a:defRPr/>
              </a:pPr>
              <a:t>4/18/19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FE92C-137B-2D44-BFC8-A569732AD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18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2C8E8-3843-634D-8616-54E26E798143}" type="datetimeFigureOut">
              <a:rPr lang="en-US"/>
              <a:pPr>
                <a:defRPr/>
              </a:pPr>
              <a:t>4/18/19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789EF-051D-104E-9214-6EE1BF3E6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599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061DC-BE44-794C-B161-1D29B093DD11}" type="datetimeFigureOut">
              <a:rPr lang="en-US"/>
              <a:pPr>
                <a:defRPr/>
              </a:pPr>
              <a:t>4/18/19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9E5A1325-E6FB-4741-87E0-F8CD6E7EB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2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77A9C-761E-D14E-9A0D-5A8E0D191B02}" type="datetimeFigureOut">
              <a:rPr lang="en-US"/>
              <a:pPr>
                <a:defRPr/>
              </a:pPr>
              <a:t>4/18/19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2E2FE-6488-9649-AD82-C9BDAB388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7178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DCEBB-A1E8-C24F-B078-1EA17133D904}" type="datetimeFigureOut">
              <a:rPr lang="en-US"/>
              <a:pPr>
                <a:defRPr/>
              </a:pPr>
              <a:t>4/18/19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5983F-3BF7-174C-A0AA-FACCFF546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457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63466-4DF7-4346-B56C-AE8AC9C9E490}" type="datetimeFigureOut">
              <a:rPr lang="en-US"/>
              <a:pPr>
                <a:defRPr/>
              </a:pPr>
              <a:t>4/18/19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E1B87-48EC-9540-95A7-3D9946570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3450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CB11F-3FE7-2844-9C83-85AB032F1FBE}" type="datetimeFigureOut">
              <a:rPr lang="en-US"/>
              <a:pPr>
                <a:defRPr/>
              </a:pPr>
              <a:t>4/18/19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22BCC7A-0994-604D-9672-15AF4884C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7363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AFBE4-7C99-B94C-B6BE-A16D6E308D3E}" type="datetimeFigureOut">
              <a:rPr lang="en-US"/>
              <a:pPr>
                <a:defRPr/>
              </a:pPr>
              <a:t>4/18/19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5C9CA-0419-8A4F-991B-5F32B61AE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8255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A6E2D-474D-D34F-B5E5-A8FC9700D4F1}" type="datetimeFigureOut">
              <a:rPr lang="en-US"/>
              <a:pPr>
                <a:defRPr/>
              </a:pPr>
              <a:t>4/18/19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B4446368-A40F-6D46-9169-83388B1C4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0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C96710B-6C9E-5E4A-96B5-117445E40928}" type="datetimeFigureOut">
              <a:rPr lang="en-US"/>
              <a:pPr>
                <a:defRPr/>
              </a:pPr>
              <a:t>4/18/19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38050F2-C2B7-9049-804E-F03CCAEC6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05" r:id="rId2"/>
    <p:sldLayoutId id="2147484110" r:id="rId3"/>
    <p:sldLayoutId id="2147484111" r:id="rId4"/>
    <p:sldLayoutId id="2147484112" r:id="rId5"/>
    <p:sldLayoutId id="2147484106" r:id="rId6"/>
    <p:sldLayoutId id="2147484113" r:id="rId7"/>
    <p:sldLayoutId id="2147484107" r:id="rId8"/>
    <p:sldLayoutId id="2147484114" r:id="rId9"/>
    <p:sldLayoutId id="2147484108" r:id="rId10"/>
    <p:sldLayoutId id="2147484115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"/>
        <a:defRPr sz="29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0"/>
        <a:buChar char="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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447800" y="4038600"/>
            <a:ext cx="7467600" cy="1828800"/>
          </a:xfrm>
        </p:spPr>
        <p:txBody>
          <a:bodyPr rIns="13208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>
                <a:ea typeface="+mj-ea"/>
                <a:cs typeface="+mj-cs"/>
              </a:rPr>
              <a:t>Java Generics</a:t>
            </a:r>
            <a:endParaRPr lang="en-US" sz="3600" dirty="0">
              <a:ea typeface="+mj-ea"/>
              <a:cs typeface="+mj-cs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 rIns="132080"/>
          <a:lstStyle/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Tw Cen MT" charset="0"/>
              </a:rPr>
              <a:t>Lecture 22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Tw Cen MT" charset="0"/>
              </a:rPr>
              <a:t>CS2110 – Spring 2019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28600"/>
            <a:ext cx="3767973" cy="4025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1800" y="4218801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Calibri"/>
                <a:cs typeface="Calibri"/>
              </a:rPr>
              <a:t>Photo credit: Andrew Kennedy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With generics, the Collection interface becomes...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Generic Collections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286000"/>
            <a:ext cx="8223250" cy="41148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>
                <a:latin typeface="Consolas"/>
                <a:cs typeface="Consolas"/>
              </a:rPr>
              <a:t>interface</a:t>
            </a:r>
            <a:r>
              <a:rPr lang="it-IT" sz="2000" dirty="0">
                <a:latin typeface="Consolas"/>
                <a:cs typeface="Consolas"/>
              </a:rPr>
              <a:t> Collection&lt;</a:t>
            </a:r>
            <a:r>
              <a:rPr lang="it-IT" sz="2000" dirty="0">
                <a:solidFill>
                  <a:srgbClr val="C00000"/>
                </a:solidFill>
                <a:latin typeface="Consolas"/>
                <a:cs typeface="Consolas"/>
              </a:rPr>
              <a:t>T</a:t>
            </a:r>
            <a:r>
              <a:rPr lang="it-IT" sz="2000" dirty="0">
                <a:latin typeface="Consolas"/>
                <a:cs typeface="Consolas"/>
              </a:rPr>
              <a:t>&gt; {</a:t>
            </a:r>
          </a:p>
          <a:p>
            <a:r>
              <a:rPr lang="it-IT" sz="2000" dirty="0">
                <a:latin typeface="Consolas"/>
                <a:cs typeface="Consolas"/>
              </a:rPr>
              <a:t>  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/** Return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true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iff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the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collection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contains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x */</a:t>
            </a:r>
          </a:p>
          <a:p>
            <a:r>
              <a:rPr lang="it-IT" sz="2000" dirty="0">
                <a:latin typeface="Consolas"/>
                <a:cs typeface="Consolas"/>
              </a:rPr>
              <a:t>  boolean </a:t>
            </a:r>
            <a:r>
              <a:rPr lang="it-IT" sz="2000" dirty="0" err="1">
                <a:latin typeface="Consolas"/>
                <a:cs typeface="Consolas"/>
              </a:rPr>
              <a:t>contains</a:t>
            </a:r>
            <a:r>
              <a:rPr lang="it-IT" sz="2000" dirty="0">
                <a:latin typeface="Consolas"/>
                <a:cs typeface="Consolas"/>
              </a:rPr>
              <a:t>(</a:t>
            </a:r>
            <a:r>
              <a:rPr lang="it-IT" sz="2000" dirty="0">
                <a:solidFill>
                  <a:srgbClr val="C00000"/>
                </a:solidFill>
                <a:latin typeface="Consolas"/>
                <a:cs typeface="Consolas"/>
              </a:rPr>
              <a:t>Object</a:t>
            </a:r>
            <a:r>
              <a:rPr lang="it-IT" sz="2000" dirty="0">
                <a:latin typeface="Consolas"/>
                <a:cs typeface="Consolas"/>
              </a:rPr>
              <a:t> x);</a:t>
            </a:r>
          </a:p>
          <a:p>
            <a:endParaRPr lang="it-IT" sz="2000" dirty="0">
              <a:latin typeface="Consolas"/>
              <a:cs typeface="Consolas"/>
            </a:endParaRPr>
          </a:p>
          <a:p>
            <a:r>
              <a:rPr lang="it-IT" sz="2000" dirty="0">
                <a:latin typeface="Consolas"/>
                <a:cs typeface="Consolas"/>
              </a:rPr>
              <a:t>  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/**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Add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x to the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collection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;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return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true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iff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</a:p>
          <a:p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   * the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collection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is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changed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. */</a:t>
            </a:r>
          </a:p>
          <a:p>
            <a:r>
              <a:rPr lang="it-IT" sz="2000" dirty="0">
                <a:latin typeface="Consolas"/>
                <a:cs typeface="Consolas"/>
              </a:rPr>
              <a:t>  </a:t>
            </a:r>
            <a:r>
              <a:rPr lang="it-IT" sz="2000" dirty="0" err="1">
                <a:latin typeface="Consolas"/>
                <a:cs typeface="Consolas"/>
              </a:rPr>
              <a:t>boolean</a:t>
            </a:r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err="1">
                <a:latin typeface="Consolas"/>
                <a:cs typeface="Consolas"/>
              </a:rPr>
              <a:t>add</a:t>
            </a:r>
            <a:r>
              <a:rPr lang="it-IT" sz="2000" dirty="0">
                <a:latin typeface="Consolas"/>
                <a:cs typeface="Consolas"/>
              </a:rPr>
              <a:t>(</a:t>
            </a:r>
            <a:r>
              <a:rPr lang="it-IT" sz="2000" dirty="0">
                <a:solidFill>
                  <a:srgbClr val="C00000"/>
                </a:solidFill>
                <a:latin typeface="Consolas"/>
                <a:cs typeface="Consolas"/>
              </a:rPr>
              <a:t>T</a:t>
            </a:r>
            <a:r>
              <a:rPr lang="it-IT" sz="2000" dirty="0">
                <a:latin typeface="Consolas"/>
                <a:cs typeface="Consolas"/>
              </a:rPr>
              <a:t> x);</a:t>
            </a:r>
          </a:p>
          <a:p>
            <a:endParaRPr lang="it-IT" sz="2000" dirty="0">
              <a:latin typeface="Consolas"/>
              <a:cs typeface="Consolas"/>
            </a:endParaRPr>
          </a:p>
          <a:p>
            <a:r>
              <a:rPr lang="it-IT" sz="2000" dirty="0">
                <a:latin typeface="Consolas"/>
                <a:cs typeface="Consolas"/>
              </a:rPr>
              <a:t>  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/**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Remove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x from the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collection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;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return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true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iff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</a:p>
          <a:p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   * the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collection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is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changed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. */</a:t>
            </a:r>
          </a:p>
          <a:p>
            <a:r>
              <a:rPr lang="it-IT" sz="2000" dirty="0">
                <a:latin typeface="Consolas"/>
                <a:cs typeface="Consolas"/>
              </a:rPr>
              <a:t>  </a:t>
            </a:r>
            <a:r>
              <a:rPr lang="it-IT" sz="2000" dirty="0" err="1">
                <a:latin typeface="Consolas"/>
                <a:cs typeface="Consolas"/>
              </a:rPr>
              <a:t>boolean</a:t>
            </a:r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err="1">
                <a:latin typeface="Consolas"/>
                <a:cs typeface="Consolas"/>
              </a:rPr>
              <a:t>remove</a:t>
            </a:r>
            <a:r>
              <a:rPr lang="it-IT" sz="2000" dirty="0">
                <a:latin typeface="Consolas"/>
                <a:cs typeface="Consolas"/>
              </a:rPr>
              <a:t>(</a:t>
            </a:r>
            <a:r>
              <a:rPr lang="it-IT" sz="2000" dirty="0">
                <a:solidFill>
                  <a:srgbClr val="C00000"/>
                </a:solidFill>
                <a:latin typeface="Consolas"/>
                <a:cs typeface="Consolas"/>
              </a:rPr>
              <a:t>T</a:t>
            </a:r>
            <a:r>
              <a:rPr lang="it-IT" sz="2000" dirty="0">
                <a:latin typeface="Consolas"/>
                <a:cs typeface="Consolas"/>
              </a:rPr>
              <a:t> x);</a:t>
            </a:r>
          </a:p>
          <a:p>
            <a:r>
              <a:rPr lang="it-IT" sz="2000" dirty="0">
                <a:latin typeface="Consolas"/>
                <a:cs typeface="Consolas"/>
              </a:rPr>
              <a:t>  ...</a:t>
            </a:r>
            <a:endParaRPr lang="is-IS" sz="2000" dirty="0">
              <a:latin typeface="Consolas"/>
              <a:cs typeface="Consolas"/>
            </a:endParaRPr>
          </a:p>
          <a:p>
            <a:r>
              <a:rPr lang="is-IS" sz="2000" dirty="0">
                <a:latin typeface="Consolas"/>
                <a:cs typeface="Consolas"/>
              </a:rPr>
              <a:t>}</a:t>
            </a:r>
            <a:endParaRPr lang="it-IT" sz="20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67962552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Can be a lot more complicated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Generic Collections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286000"/>
            <a:ext cx="8223250" cy="41148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>
                <a:latin typeface="Consolas"/>
                <a:cs typeface="Consolas"/>
              </a:rPr>
              <a:t>interface</a:t>
            </a:r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err="1">
                <a:latin typeface="Consolas"/>
                <a:cs typeface="Consolas"/>
              </a:rPr>
              <a:t>Iterable</a:t>
            </a:r>
            <a:r>
              <a:rPr lang="it-IT" sz="2000" dirty="0">
                <a:latin typeface="Consolas"/>
                <a:cs typeface="Consolas"/>
              </a:rPr>
              <a:t>&lt;</a:t>
            </a:r>
            <a:r>
              <a:rPr lang="it-IT" sz="2000" dirty="0">
                <a:solidFill>
                  <a:srgbClr val="C00000"/>
                </a:solidFill>
                <a:latin typeface="Consolas"/>
                <a:cs typeface="Consolas"/>
              </a:rPr>
              <a:t>T</a:t>
            </a:r>
            <a:r>
              <a:rPr lang="it-IT" sz="2000" dirty="0">
                <a:latin typeface="Consolas"/>
                <a:cs typeface="Consolas"/>
              </a:rPr>
              <a:t>&gt; {</a:t>
            </a:r>
          </a:p>
          <a:p>
            <a:r>
              <a:rPr lang="it-IT" sz="2000" dirty="0">
                <a:latin typeface="Consolas"/>
                <a:cs typeface="Consolas"/>
              </a:rPr>
              <a:t>   default </a:t>
            </a:r>
            <a:r>
              <a:rPr lang="it-IT" sz="2000" dirty="0" err="1">
                <a:latin typeface="Consolas"/>
                <a:cs typeface="Consolas"/>
              </a:rPr>
              <a:t>void</a:t>
            </a:r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err="1">
                <a:latin typeface="Consolas"/>
                <a:cs typeface="Consolas"/>
              </a:rPr>
              <a:t>forEach</a:t>
            </a:r>
            <a:r>
              <a:rPr lang="en-US" dirty="0"/>
              <a:t>(Consumer&lt;</a:t>
            </a:r>
            <a:r>
              <a:rPr lang="en-US" dirty="0">
                <a:solidFill>
                  <a:srgbClr val="C00000"/>
                </a:solidFill>
              </a:rPr>
              <a:t>? super T</a:t>
            </a:r>
            <a:r>
              <a:rPr lang="en-US" dirty="0"/>
              <a:t> &gt; action)</a:t>
            </a:r>
            <a:endParaRPr lang="it-IT" sz="2000" dirty="0">
              <a:latin typeface="Consolas"/>
              <a:cs typeface="Consolas"/>
            </a:endParaRPr>
          </a:p>
          <a:p>
            <a:r>
              <a:rPr lang="is-IS" sz="2000" dirty="0">
                <a:latin typeface="Consolas"/>
                <a:cs typeface="Consolas"/>
              </a:rPr>
              <a:t>}</a:t>
            </a:r>
          </a:p>
          <a:p>
            <a:endParaRPr lang="is-IS" sz="2000" dirty="0">
              <a:latin typeface="Consolas"/>
              <a:cs typeface="Consolas"/>
            </a:endParaRPr>
          </a:p>
          <a:p>
            <a:endParaRPr lang="is-IS" sz="2000" dirty="0">
              <a:latin typeface="Consolas"/>
              <a:cs typeface="Consolas"/>
            </a:endParaRPr>
          </a:p>
          <a:p>
            <a:r>
              <a:rPr lang="is-IS" sz="2000" dirty="0">
                <a:latin typeface="Consolas"/>
                <a:cs typeface="Consolas"/>
              </a:rPr>
              <a:t>class Arrays {</a:t>
            </a:r>
          </a:p>
          <a:p>
            <a:r>
              <a:rPr lang="is-IS" sz="2000" dirty="0">
                <a:latin typeface="Consolas"/>
                <a:cs typeface="Consolas"/>
              </a:rPr>
              <a:t>   /** Sort b according to the natural ordering. */</a:t>
            </a:r>
          </a:p>
          <a:p>
            <a:r>
              <a:rPr lang="is-IS" sz="2000" dirty="0">
                <a:latin typeface="Consolas"/>
                <a:cs typeface="Consolas"/>
              </a:rPr>
              <a:t>   static &lt;</a:t>
            </a:r>
            <a:r>
              <a:rPr lang="is-IS" sz="2000" dirty="0">
                <a:solidFill>
                  <a:srgbClr val="C00000"/>
                </a:solidFill>
                <a:latin typeface="Consolas"/>
                <a:cs typeface="Consolas"/>
              </a:rPr>
              <a:t>T extends Comparable&lt;? super T</a:t>
            </a:r>
            <a:r>
              <a:rPr lang="is-IS" sz="2000" dirty="0">
                <a:latin typeface="Consolas"/>
                <a:cs typeface="Consolas"/>
              </a:rPr>
              <a:t>&gt;&gt; void </a:t>
            </a:r>
          </a:p>
          <a:p>
            <a:r>
              <a:rPr lang="is-IS" sz="2000" dirty="0">
                <a:latin typeface="Consolas"/>
                <a:cs typeface="Consolas"/>
              </a:rPr>
              <a:t>         parallelSort(T[] b)</a:t>
            </a:r>
          </a:p>
          <a:p>
            <a:endParaRPr lang="is-IS" sz="2000" dirty="0">
              <a:latin typeface="Consolas"/>
              <a:cs typeface="Consolas"/>
            </a:endParaRPr>
          </a:p>
          <a:p>
            <a:endParaRPr lang="is-IS" sz="2000" dirty="0">
              <a:latin typeface="Consolas"/>
              <a:cs typeface="Consolas"/>
            </a:endParaRPr>
          </a:p>
          <a:p>
            <a:endParaRPr lang="is-IS" sz="2000" dirty="0">
              <a:latin typeface="Consolas"/>
              <a:cs typeface="Consolas"/>
            </a:endParaRPr>
          </a:p>
          <a:p>
            <a:r>
              <a:rPr lang="is-IS" sz="2000" dirty="0">
                <a:latin typeface="Consolas"/>
                <a:cs typeface="Consolas"/>
              </a:rPr>
              <a:t>}</a:t>
            </a:r>
            <a:endParaRPr lang="it-IT" sz="2000" dirty="0">
              <a:latin typeface="Consolas"/>
              <a:cs typeface="Consola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14CC6-3082-4E42-B068-270F5D0F627B}"/>
              </a:ext>
            </a:extLst>
          </p:cNvPr>
          <p:cNvSpPr txBox="1"/>
          <p:nvPr/>
        </p:nvSpPr>
        <p:spPr>
          <a:xfrm>
            <a:off x="1676400" y="5257800"/>
            <a:ext cx="5094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WOW! Who can understand THAT!!</a:t>
            </a:r>
          </a:p>
        </p:txBody>
      </p:sp>
    </p:spTree>
    <p:extLst>
      <p:ext uri="{BB962C8B-B14F-4D97-AF65-F5344CB8AC3E}">
        <p14:creationId xmlns:p14="http://schemas.microsoft.com/office/powerpoint/2010/main" val="1578088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Using Java Collections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533400" y="2362200"/>
            <a:ext cx="8223250" cy="26670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>
                <a:latin typeface="Consolas"/>
                <a:cs typeface="Consolas"/>
              </a:rPr>
              <a:t>Collection&lt;</a:t>
            </a:r>
            <a:r>
              <a:rPr lang="it-IT" sz="2000" dirty="0" err="1">
                <a:latin typeface="Consolas"/>
                <a:cs typeface="Consolas"/>
              </a:rPr>
              <a:t>String</a:t>
            </a:r>
            <a:r>
              <a:rPr lang="it-IT" sz="2000" dirty="0">
                <a:latin typeface="Consolas"/>
                <a:cs typeface="Consolas"/>
              </a:rPr>
              <a:t>&gt; c= ...</a:t>
            </a:r>
          </a:p>
          <a:p>
            <a:r>
              <a:rPr lang="it-IT" sz="2000" dirty="0" err="1">
                <a:latin typeface="Consolas"/>
                <a:cs typeface="Consolas"/>
              </a:rPr>
              <a:t>c.add</a:t>
            </a:r>
            <a:r>
              <a:rPr lang="it-IT" sz="2000" dirty="0">
                <a:latin typeface="Consolas"/>
                <a:cs typeface="Consolas"/>
              </a:rPr>
              <a:t>("Hello")</a:t>
            </a:r>
          </a:p>
          <a:p>
            <a:r>
              <a:rPr lang="it-IT" sz="2000" dirty="0" err="1">
                <a:latin typeface="Consolas"/>
                <a:cs typeface="Consolas"/>
              </a:rPr>
              <a:t>c.add</a:t>
            </a:r>
            <a:r>
              <a:rPr lang="it-IT" sz="2000" dirty="0">
                <a:latin typeface="Consolas"/>
                <a:cs typeface="Consolas"/>
              </a:rPr>
              <a:t>("World");</a:t>
            </a:r>
          </a:p>
          <a:p>
            <a:r>
              <a:rPr lang="it-IT" sz="2000" dirty="0">
                <a:latin typeface="Consolas"/>
                <a:cs typeface="Consolas"/>
              </a:rPr>
              <a:t>...</a:t>
            </a:r>
            <a:endParaRPr lang="is-IS" sz="2000" dirty="0">
              <a:latin typeface="Consolas"/>
              <a:cs typeface="Consolas"/>
            </a:endParaRPr>
          </a:p>
          <a:p>
            <a:r>
              <a:rPr lang="en-US" sz="2000" dirty="0">
                <a:latin typeface="Consolas"/>
                <a:cs typeface="Consolas"/>
              </a:rPr>
              <a:t>for (String s : c) {</a:t>
            </a:r>
          </a:p>
          <a:p>
            <a:r>
              <a:rPr lang="en-US" sz="2000" dirty="0">
                <a:latin typeface="Consolas"/>
                <a:cs typeface="Consolas"/>
              </a:rPr>
              <a:t>  </a:t>
            </a:r>
            <a:r>
              <a:rPr lang="en-US" sz="2000" dirty="0" err="1">
                <a:latin typeface="Consolas"/>
                <a:cs typeface="Consolas"/>
              </a:rPr>
              <a:t>System.out.println</a:t>
            </a:r>
            <a:r>
              <a:rPr lang="en-US" sz="2000" dirty="0">
                <a:latin typeface="Consolas"/>
                <a:cs typeface="Consolas"/>
              </a:rPr>
              <a:t>(s + " : " + </a:t>
            </a:r>
            <a:r>
              <a:rPr lang="en-US" sz="2000" dirty="0" err="1">
                <a:latin typeface="Consolas"/>
                <a:cs typeface="Consolas"/>
              </a:rPr>
              <a:t>s.length</a:t>
            </a:r>
            <a:r>
              <a:rPr lang="en-US" sz="2000" dirty="0">
                <a:latin typeface="Consolas"/>
                <a:cs typeface="Consolas"/>
              </a:rPr>
              <a:t>());</a:t>
            </a:r>
          </a:p>
          <a:p>
            <a:r>
              <a:rPr lang="en-US" sz="2000" dirty="0">
                <a:latin typeface="Consolas"/>
                <a:cs typeface="Consolas"/>
              </a:rPr>
              <a:t>}</a:t>
            </a:r>
            <a:endParaRPr lang="is-IS" sz="2000" dirty="0">
              <a:latin typeface="Consolas"/>
              <a:cs typeface="Consola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762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With generics, no casts are needed...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5029200"/>
            <a:ext cx="8153400" cy="609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2400" dirty="0">
                <a:latin typeface="Times New Roman"/>
                <a:cs typeface="Times New Roman"/>
              </a:rPr>
              <a:t>… and mistakes (usually) get caught!</a:t>
            </a:r>
          </a:p>
        </p:txBody>
      </p:sp>
    </p:spTree>
    <p:extLst>
      <p:ext uri="{BB962C8B-B14F-4D97-AF65-F5344CB8AC3E}">
        <p14:creationId xmlns:p14="http://schemas.microsoft.com/office/powerpoint/2010/main" val="8006018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153400" cy="533400"/>
          </a:xfrm>
        </p:spPr>
        <p:txBody>
          <a:bodyPr rIns="132080"/>
          <a:lstStyle/>
          <a:p>
            <a:pPr eaLnBrk="1" hangingPunct="1"/>
            <a:r>
              <a:rPr lang="en-US" sz="2800" dirty="0">
                <a:solidFill>
                  <a:srgbClr val="800000"/>
                </a:solidFill>
                <a:latin typeface="Tw Cen MT" charset="0"/>
              </a:rPr>
              <a:t>Type checking (at compile time)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590800"/>
            <a:ext cx="8223250" cy="14478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>
                <a:solidFill>
                  <a:srgbClr val="3366FF"/>
                </a:solidFill>
                <a:latin typeface="Consolas"/>
                <a:cs typeface="Consolas"/>
              </a:rPr>
              <a:t>// </a:t>
            </a:r>
            <a:r>
              <a:rPr lang="it-IT" sz="2000" dirty="0" err="1">
                <a:solidFill>
                  <a:srgbClr val="3366FF"/>
                </a:solidFill>
                <a:latin typeface="Consolas"/>
                <a:cs typeface="Consolas"/>
              </a:rPr>
              <a:t>This</a:t>
            </a:r>
            <a:r>
              <a:rPr lang="it-IT" sz="2000" dirty="0">
                <a:solidFill>
                  <a:srgbClr val="3366FF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3366FF"/>
                </a:solidFill>
                <a:latin typeface="Consolas"/>
                <a:cs typeface="Consolas"/>
              </a:rPr>
              <a:t>is</a:t>
            </a:r>
            <a:r>
              <a:rPr lang="it-IT" sz="2000" dirty="0">
                <a:solidFill>
                  <a:srgbClr val="3366FF"/>
                </a:solidFill>
                <a:latin typeface="Consolas"/>
                <a:cs typeface="Consolas"/>
              </a:rPr>
              <a:t> Demo0</a:t>
            </a:r>
          </a:p>
          <a:p>
            <a:r>
              <a:rPr lang="it-IT" sz="2000" dirty="0">
                <a:latin typeface="Consolas"/>
                <a:cs typeface="Consolas"/>
              </a:rPr>
              <a:t>Collection&lt;</a:t>
            </a:r>
            <a:r>
              <a:rPr lang="it-IT" sz="2000" dirty="0" err="1">
                <a:latin typeface="Consolas"/>
                <a:cs typeface="Consolas"/>
              </a:rPr>
              <a:t>String</a:t>
            </a:r>
            <a:r>
              <a:rPr lang="it-IT" sz="2000" dirty="0">
                <a:latin typeface="Consolas"/>
                <a:cs typeface="Consolas"/>
              </a:rPr>
              <a:t>&gt; c= ...</a:t>
            </a:r>
          </a:p>
          <a:p>
            <a:r>
              <a:rPr lang="it-IT" sz="2000" dirty="0" err="1">
                <a:latin typeface="Consolas"/>
                <a:cs typeface="Consolas"/>
              </a:rPr>
              <a:t>c.add</a:t>
            </a:r>
            <a:r>
              <a:rPr lang="it-IT" sz="2000" dirty="0">
                <a:latin typeface="Consolas"/>
                <a:cs typeface="Consolas"/>
              </a:rPr>
              <a:t>("Hello")  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/* Okay */</a:t>
            </a:r>
            <a:endParaRPr lang="it-IT" sz="2000" dirty="0">
              <a:latin typeface="Consolas"/>
              <a:cs typeface="Consolas"/>
            </a:endParaRPr>
          </a:p>
          <a:p>
            <a:r>
              <a:rPr lang="it-IT" sz="2000" dirty="0" err="1">
                <a:latin typeface="Consolas"/>
                <a:cs typeface="Consolas"/>
              </a:rPr>
              <a:t>c.add</a:t>
            </a:r>
            <a:r>
              <a:rPr lang="it-IT" sz="2000" dirty="0">
                <a:latin typeface="Consolas"/>
                <a:cs typeface="Consolas"/>
              </a:rPr>
              <a:t>(1979);    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/*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Illegal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: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syntax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error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! */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1371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The compiler can automatically detect uses of collections with incorrect types...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4191000"/>
            <a:ext cx="8153400" cy="2362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2400" dirty="0">
                <a:latin typeface="Times New Roman"/>
                <a:cs typeface="Times New Roman"/>
              </a:rPr>
              <a:t>Generally speaking,</a:t>
            </a:r>
          </a:p>
          <a:p>
            <a:pPr marL="0" indent="0">
              <a:buFont typeface="Wingdings" charset="0"/>
              <a:buNone/>
            </a:pPr>
            <a:r>
              <a:rPr lang="en-US" sz="2400" dirty="0">
                <a:latin typeface="Times New Roman"/>
                <a:cs typeface="Times New Roman"/>
              </a:rPr>
              <a:t>      Collection&lt;String&gt;</a:t>
            </a:r>
          </a:p>
          <a:p>
            <a:pPr marL="0" indent="0">
              <a:buFont typeface="Wingdings" charset="0"/>
              <a:buNone/>
            </a:pPr>
            <a:r>
              <a:rPr lang="en-US" sz="2400" dirty="0">
                <a:latin typeface="Times New Roman"/>
                <a:cs typeface="Times New Roman"/>
              </a:rPr>
              <a:t>behaves like the parameterized type</a:t>
            </a:r>
          </a:p>
          <a:p>
            <a:pPr marL="0" indent="0">
              <a:buFont typeface="Wingdings" charset="0"/>
              <a:buNone/>
            </a:pPr>
            <a:r>
              <a:rPr lang="en-US" sz="2400" dirty="0">
                <a:latin typeface="Times New Roman"/>
                <a:cs typeface="Times New Roman"/>
              </a:rPr>
              <a:t>     Collection&lt;T&gt;</a:t>
            </a:r>
          </a:p>
          <a:p>
            <a:pPr marL="0" indent="0">
              <a:buFont typeface="Wingdings" charset="0"/>
              <a:buNone/>
            </a:pPr>
            <a:r>
              <a:rPr lang="en-US" sz="2400" dirty="0">
                <a:latin typeface="Times New Roman"/>
                <a:cs typeface="Times New Roman"/>
              </a:rPr>
              <a:t>where all occurrences of T have been replaced by String.</a:t>
            </a:r>
          </a:p>
        </p:txBody>
      </p:sp>
    </p:spTree>
    <p:extLst>
      <p:ext uri="{BB962C8B-B14F-4D97-AF65-F5344CB8AC3E}">
        <p14:creationId xmlns:p14="http://schemas.microsoft.com/office/powerpoint/2010/main" val="291746196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1219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Subtyping extends naturally to generic types.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Subtyping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381000" y="2438400"/>
            <a:ext cx="8223250" cy="38100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interface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 Collection&lt;T&gt; { ... }</a:t>
            </a:r>
          </a:p>
          <a:p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interface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 List&lt;T&gt;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extends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 Collection&lt;T&gt; { ... }</a:t>
            </a:r>
          </a:p>
          <a:p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class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LinkedList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&lt;T&gt;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implements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 List&lt;T&gt; { ... }</a:t>
            </a:r>
          </a:p>
          <a:p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class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ArrayList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&lt;T&gt;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implements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 List&lt;T&gt; { ... }</a:t>
            </a:r>
          </a:p>
          <a:p>
            <a:endParaRPr lang="it-IT" sz="2000" dirty="0">
              <a:solidFill>
                <a:schemeClr val="tx1"/>
              </a:solidFill>
              <a:latin typeface="Consolas"/>
              <a:cs typeface="Consolas"/>
            </a:endParaRPr>
          </a:p>
          <a:p>
            <a:endParaRPr lang="it-IT" sz="2000" dirty="0">
              <a:solidFill>
                <a:schemeClr val="tx1"/>
              </a:solidFill>
              <a:latin typeface="Consolas"/>
              <a:cs typeface="Consolas"/>
            </a:endParaRPr>
          </a:p>
          <a:p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/* The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following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statements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are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all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legal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. */</a:t>
            </a:r>
          </a:p>
          <a:p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List&lt;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&gt; l= new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LinkedList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&lt;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&gt;();</a:t>
            </a:r>
          </a:p>
          <a:p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ArrayList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&lt;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&gt; a= new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ArrayList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&lt;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&gt;();</a:t>
            </a:r>
          </a:p>
          <a:p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Collection&lt;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&gt; c= a;</a:t>
            </a:r>
          </a:p>
          <a:p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l= a</a:t>
            </a:r>
          </a:p>
          <a:p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c= l;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2DDEBD-8812-6549-946D-2047020AF64E}"/>
              </a:ext>
            </a:extLst>
          </p:cNvPr>
          <p:cNvSpPr txBox="1"/>
          <p:nvPr/>
        </p:nvSpPr>
        <p:spPr>
          <a:xfrm>
            <a:off x="5105400" y="5772994"/>
            <a:ext cx="3067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Demo </a:t>
            </a:r>
            <a:r>
              <a:rPr lang="en-US" dirty="0" err="1"/>
              <a:t>C_WithGenerics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9749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1219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Java’s type system allows the analogous rule for arrays: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Array Subtyping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381000" y="2286000"/>
            <a:ext cx="8305483" cy="2133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>
                <a:solidFill>
                  <a:srgbClr val="3366FF"/>
                </a:solidFill>
                <a:latin typeface="Consolas"/>
                <a:cs typeface="Consolas"/>
              </a:rPr>
              <a:t>// </a:t>
            </a:r>
            <a:r>
              <a:rPr lang="it-IT" sz="2000" dirty="0" err="1">
                <a:solidFill>
                  <a:srgbClr val="3366FF"/>
                </a:solidFill>
                <a:latin typeface="Consolas"/>
                <a:cs typeface="Consolas"/>
              </a:rPr>
              <a:t>This</a:t>
            </a:r>
            <a:r>
              <a:rPr lang="it-IT" sz="2000" dirty="0">
                <a:solidFill>
                  <a:srgbClr val="3366FF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3366FF"/>
                </a:solidFill>
                <a:latin typeface="Consolas"/>
                <a:cs typeface="Consolas"/>
              </a:rPr>
              <a:t>is</a:t>
            </a:r>
            <a:r>
              <a:rPr lang="it-IT" sz="2000" dirty="0">
                <a:solidFill>
                  <a:srgbClr val="3366FF"/>
                </a:solidFill>
                <a:latin typeface="Consolas"/>
                <a:cs typeface="Consolas"/>
              </a:rPr>
              <a:t> Demo1</a:t>
            </a:r>
          </a:p>
          <a:p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[]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as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= new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[10];</a:t>
            </a:r>
          </a:p>
          <a:p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Object[]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ao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= new Object[10];</a:t>
            </a:r>
          </a:p>
          <a:p>
            <a:endParaRPr lang="it-IT" sz="2000" dirty="0">
              <a:solidFill>
                <a:schemeClr val="tx1"/>
              </a:solidFill>
              <a:latin typeface="Consolas"/>
              <a:cs typeface="Consolas"/>
            </a:endParaRPr>
          </a:p>
          <a:p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ao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= as;          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//Type-checks: considered outdated design</a:t>
            </a:r>
          </a:p>
          <a:p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ao[0]= 2110;     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//Type-checks: Integer subtype Object</a:t>
            </a:r>
          </a:p>
          <a:p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s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=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as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[0]; 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//Type-checks: as is a String array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1000" y="4800600"/>
            <a:ext cx="8534400" cy="685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2400" dirty="0">
                <a:latin typeface="Times New Roman"/>
                <a:cs typeface="Times New Roman"/>
              </a:rPr>
              <a:t>What happens when this code is run? TRY IT OUT!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09600" y="5181600"/>
            <a:ext cx="8534400" cy="685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It throws an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cs typeface="Times New Roman"/>
              </a:rPr>
              <a:t>ArrayStoreException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! Because arrays are built into Java right from beginning, it could be defined to detect such errors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08D3A3-C2B1-114D-97E4-F7B4170CDE31}"/>
              </a:ext>
            </a:extLst>
          </p:cNvPr>
          <p:cNvSpPr txBox="1"/>
          <p:nvPr/>
        </p:nvSpPr>
        <p:spPr>
          <a:xfrm>
            <a:off x="5111646" y="6265889"/>
            <a:ext cx="2603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Demo </a:t>
            </a:r>
            <a:r>
              <a:rPr lang="en-US" dirty="0" err="1"/>
              <a:t>F_Subtyping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3710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1219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String[] is a subtype of Object[]</a:t>
            </a:r>
          </a:p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...is </a:t>
            </a:r>
            <a:r>
              <a:rPr lang="en-US" sz="2400" dirty="0" err="1">
                <a:solidFill>
                  <a:srgbClr val="800000"/>
                </a:solidFill>
                <a:latin typeface="Times New Roman"/>
                <a:cs typeface="Times New Roman"/>
              </a:rPr>
              <a:t>ArrayList</a:t>
            </a:r>
            <a:r>
              <a:rPr lang="en-US" sz="2400" dirty="0">
                <a:solidFill>
                  <a:srgbClr val="800000"/>
                </a:solidFill>
                <a:latin typeface="Times New Roman"/>
                <a:cs typeface="Times New Roman"/>
              </a:rPr>
              <a:t>&lt;String&gt; </a:t>
            </a:r>
            <a:r>
              <a:rPr lang="en-US" sz="2400" dirty="0">
                <a:latin typeface="Times New Roman"/>
                <a:cs typeface="Times New Roman"/>
              </a:rPr>
              <a:t>a subtype of </a:t>
            </a:r>
            <a:r>
              <a:rPr lang="en-US" sz="2400" dirty="0" err="1">
                <a:solidFill>
                  <a:srgbClr val="800000"/>
                </a:solidFill>
                <a:latin typeface="Times New Roman"/>
                <a:cs typeface="Times New Roman"/>
              </a:rPr>
              <a:t>ArrayList</a:t>
            </a:r>
            <a:r>
              <a:rPr lang="en-US" sz="2400" dirty="0">
                <a:solidFill>
                  <a:srgbClr val="800000"/>
                </a:solidFill>
                <a:latin typeface="Times New Roman"/>
                <a:cs typeface="Times New Roman"/>
              </a:rPr>
              <a:t>&lt;Object&gt;</a:t>
            </a:r>
            <a:r>
              <a:rPr lang="en-US" sz="2400" dirty="0"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Subtyping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350339" y="2667000"/>
            <a:ext cx="8436972" cy="25908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>
                <a:solidFill>
                  <a:srgbClr val="3366FF"/>
                </a:solidFill>
                <a:latin typeface="Consolas"/>
                <a:cs typeface="Consolas"/>
              </a:rPr>
              <a:t>// </a:t>
            </a:r>
            <a:r>
              <a:rPr lang="it-IT" sz="2000" dirty="0" err="1">
                <a:solidFill>
                  <a:srgbClr val="3366FF"/>
                </a:solidFill>
                <a:latin typeface="Consolas"/>
                <a:cs typeface="Consolas"/>
              </a:rPr>
              <a:t>This</a:t>
            </a:r>
            <a:r>
              <a:rPr lang="it-IT" sz="2000" dirty="0">
                <a:solidFill>
                  <a:srgbClr val="3366FF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3366FF"/>
                </a:solidFill>
                <a:latin typeface="Consolas"/>
                <a:cs typeface="Consolas"/>
              </a:rPr>
              <a:t>is</a:t>
            </a:r>
            <a:r>
              <a:rPr lang="it-IT" sz="2000" dirty="0">
                <a:solidFill>
                  <a:srgbClr val="3366FF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3366FF"/>
                </a:solidFill>
                <a:latin typeface="Consolas"/>
                <a:cs typeface="Consolas"/>
              </a:rPr>
              <a:t>F_Subtyping.java</a:t>
            </a:r>
            <a:endParaRPr lang="it-IT" sz="2000" dirty="0">
              <a:solidFill>
                <a:srgbClr val="3366FF"/>
              </a:solidFill>
              <a:latin typeface="Consolas"/>
              <a:cs typeface="Consolas"/>
            </a:endParaRPr>
          </a:p>
          <a:p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ArrayList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&lt;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&gt;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ls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= new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ArrayList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&lt;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&gt;();</a:t>
            </a:r>
          </a:p>
          <a:p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ArrayList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&lt;Object&gt; lo= new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ArrayList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&lt;Object&gt;();</a:t>
            </a:r>
          </a:p>
          <a:p>
            <a:endParaRPr lang="it-IT" sz="2000" dirty="0">
              <a:solidFill>
                <a:schemeClr val="tx1"/>
              </a:solidFill>
              <a:latin typeface="Consolas"/>
              <a:cs typeface="Consolas"/>
            </a:endParaRPr>
          </a:p>
          <a:p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lo= ls;               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//Suppose this is legal</a:t>
            </a:r>
          </a:p>
          <a:p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lo.add(2110);         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//Type-checks: Integer subtype Object</a:t>
            </a:r>
          </a:p>
          <a:p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String s = ls.get(0); 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//Type-checks: ls is a List&lt;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String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&gt;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1000" y="5410200"/>
            <a:ext cx="2057400" cy="685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2400" dirty="0">
                <a:latin typeface="Times New Roman"/>
                <a:cs typeface="Times New Roman"/>
              </a:rPr>
              <a:t>TRY IT OUT!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048000" y="5486400"/>
            <a:ext cx="5715000" cy="1066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The answer is NO. </a:t>
            </a:r>
            <a:r>
              <a:rPr lang="en-US" sz="2400" dirty="0" err="1">
                <a:solidFill>
                  <a:srgbClr val="800000"/>
                </a:solidFill>
                <a:latin typeface="Times New Roman"/>
                <a:cs typeface="Times New Roman"/>
              </a:rPr>
              <a:t>ArrayList</a:t>
            </a:r>
            <a:r>
              <a:rPr lang="en-US" sz="2400" dirty="0">
                <a:solidFill>
                  <a:srgbClr val="800000"/>
                </a:solidFill>
                <a:latin typeface="Times New Roman"/>
                <a:cs typeface="Times New Roman"/>
              </a:rPr>
              <a:t>&lt;String&gt; is NOT </a:t>
            </a:r>
            <a:r>
              <a:rPr lang="en-US" sz="2400" dirty="0">
                <a:latin typeface="Times New Roman"/>
                <a:cs typeface="Times New Roman"/>
              </a:rPr>
              <a:t>a subtype of </a:t>
            </a:r>
            <a:r>
              <a:rPr lang="en-US" sz="2400" dirty="0" err="1">
                <a:solidFill>
                  <a:srgbClr val="800000"/>
                </a:solidFill>
                <a:latin typeface="Times New Roman"/>
                <a:cs typeface="Times New Roman"/>
              </a:rPr>
              <a:t>ArrayList</a:t>
            </a:r>
            <a:r>
              <a:rPr lang="en-US" sz="2400" dirty="0">
                <a:solidFill>
                  <a:srgbClr val="800000"/>
                </a:solidFill>
                <a:latin typeface="Times New Roman"/>
                <a:cs typeface="Times New Roman"/>
              </a:rPr>
              <a:t>&lt;Object&gt;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8520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4648200"/>
            <a:ext cx="8458200" cy="914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We would like to rewrite the parameter declarations so this method can be used for ANY list, no matter the type of its elements.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A type parameter for a method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266700" y="1905000"/>
            <a:ext cx="8458200" cy="22860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1900" dirty="0">
                <a:solidFill>
                  <a:srgbClr val="3366FF"/>
                </a:solidFill>
                <a:latin typeface="Consolas"/>
                <a:cs typeface="Consolas"/>
              </a:rPr>
              <a:t>Demo 2</a:t>
            </a:r>
          </a:p>
          <a:p>
            <a:r>
              <a:rPr lang="it-IT" sz="1900" dirty="0">
                <a:solidFill>
                  <a:srgbClr val="008000"/>
                </a:solidFill>
                <a:latin typeface="Consolas"/>
                <a:cs typeface="Consolas"/>
              </a:rPr>
              <a:t>/** </a:t>
            </a:r>
            <a:r>
              <a:rPr lang="it-IT" sz="1900" dirty="0" err="1">
                <a:solidFill>
                  <a:srgbClr val="008000"/>
                </a:solidFill>
                <a:latin typeface="Consolas"/>
                <a:cs typeface="Consolas"/>
              </a:rPr>
              <a:t>Replace</a:t>
            </a:r>
            <a:r>
              <a:rPr lang="it-IT" sz="19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1900" dirty="0" err="1">
                <a:solidFill>
                  <a:srgbClr val="008000"/>
                </a:solidFill>
                <a:latin typeface="Consolas"/>
                <a:cs typeface="Consolas"/>
              </a:rPr>
              <a:t>all</a:t>
            </a:r>
            <a:r>
              <a:rPr lang="it-IT" sz="19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1900" dirty="0" err="1">
                <a:solidFill>
                  <a:srgbClr val="008000"/>
                </a:solidFill>
                <a:latin typeface="Consolas"/>
                <a:cs typeface="Consolas"/>
              </a:rPr>
              <a:t>values</a:t>
            </a:r>
            <a:r>
              <a:rPr lang="it-IT" sz="1900" dirty="0">
                <a:solidFill>
                  <a:srgbClr val="008000"/>
                </a:solidFill>
                <a:latin typeface="Consolas"/>
                <a:cs typeface="Consolas"/>
              </a:rPr>
              <a:t> x in list by y. */</a:t>
            </a:r>
          </a:p>
          <a:p>
            <a:r>
              <a:rPr lang="it-IT" sz="1900" dirty="0">
                <a:latin typeface="Consolas"/>
                <a:cs typeface="Consolas"/>
              </a:rPr>
              <a:t>public </a:t>
            </a:r>
            <a:r>
              <a:rPr lang="it-IT" sz="1900" dirty="0" err="1">
                <a:latin typeface="Consolas"/>
                <a:cs typeface="Consolas"/>
              </a:rPr>
              <a:t>void</a:t>
            </a:r>
            <a:r>
              <a:rPr lang="it-IT" sz="1900" dirty="0">
                <a:latin typeface="Consolas"/>
                <a:cs typeface="Consolas"/>
              </a:rPr>
              <a:t> replaceAll(List&lt;Double&gt; ts, Double x, Double y) {</a:t>
            </a:r>
          </a:p>
          <a:p>
            <a:r>
              <a:rPr lang="it-IT" sz="1900" dirty="0">
                <a:latin typeface="Consolas"/>
                <a:cs typeface="Consolas"/>
              </a:rPr>
              <a:t>  for (</a:t>
            </a:r>
            <a:r>
              <a:rPr lang="it-IT" sz="1900" dirty="0" err="1">
                <a:latin typeface="Consolas"/>
                <a:cs typeface="Consolas"/>
              </a:rPr>
              <a:t>int</a:t>
            </a:r>
            <a:r>
              <a:rPr lang="it-IT" sz="1900" dirty="0">
                <a:latin typeface="Consolas"/>
                <a:cs typeface="Consolas"/>
              </a:rPr>
              <a:t> i= 0; i &lt; ts.size(); i= i+1)</a:t>
            </a:r>
          </a:p>
          <a:p>
            <a:r>
              <a:rPr lang="it-IT" sz="1900" dirty="0">
                <a:latin typeface="Consolas"/>
                <a:cs typeface="Consolas"/>
              </a:rPr>
              <a:t>     if (Objects.equals(ts.get(i), x))</a:t>
            </a:r>
          </a:p>
          <a:p>
            <a:r>
              <a:rPr lang="it-IT" sz="1900" dirty="0">
                <a:latin typeface="Consolas"/>
                <a:cs typeface="Consolas"/>
              </a:rPr>
              <a:t>        ts.set(i, y);</a:t>
            </a:r>
          </a:p>
          <a:p>
            <a:r>
              <a:rPr lang="it-IT" sz="1900" dirty="0">
                <a:latin typeface="Consolas"/>
                <a:cs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0713230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981200"/>
            <a:ext cx="8458200" cy="914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Try replacing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Double</a:t>
            </a:r>
            <a:r>
              <a:rPr lang="en-US" sz="2400" dirty="0">
                <a:latin typeface="Times New Roman"/>
                <a:cs typeface="Times New Roman"/>
              </a:rPr>
              <a:t> by some “Type parameter”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sz="2400" dirty="0">
                <a:latin typeface="Times New Roman"/>
                <a:cs typeface="Times New Roman"/>
              </a:rPr>
              <a:t>, and Java will still complain that type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sz="2400" dirty="0">
                <a:latin typeface="Times New Roman"/>
                <a:cs typeface="Times New Roman"/>
              </a:rPr>
              <a:t> is unknown.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A type parameter for a method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304800" y="3048000"/>
            <a:ext cx="8458200" cy="20574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1900" dirty="0">
                <a:solidFill>
                  <a:srgbClr val="008000"/>
                </a:solidFill>
                <a:latin typeface="Consolas"/>
                <a:cs typeface="Consolas"/>
              </a:rPr>
              <a:t>/** </a:t>
            </a:r>
            <a:r>
              <a:rPr lang="it-IT" sz="1900" dirty="0" err="1">
                <a:solidFill>
                  <a:srgbClr val="008000"/>
                </a:solidFill>
                <a:latin typeface="Consolas"/>
                <a:cs typeface="Consolas"/>
              </a:rPr>
              <a:t>Replace</a:t>
            </a:r>
            <a:r>
              <a:rPr lang="it-IT" sz="19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1900" dirty="0" err="1">
                <a:solidFill>
                  <a:srgbClr val="008000"/>
                </a:solidFill>
                <a:latin typeface="Consolas"/>
                <a:cs typeface="Consolas"/>
              </a:rPr>
              <a:t>all</a:t>
            </a:r>
            <a:r>
              <a:rPr lang="it-IT" sz="19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1900" dirty="0" err="1">
                <a:solidFill>
                  <a:srgbClr val="008000"/>
                </a:solidFill>
                <a:latin typeface="Consolas"/>
                <a:cs typeface="Consolas"/>
              </a:rPr>
              <a:t>values</a:t>
            </a:r>
            <a:r>
              <a:rPr lang="it-IT" sz="1900" dirty="0">
                <a:solidFill>
                  <a:srgbClr val="008000"/>
                </a:solidFill>
                <a:latin typeface="Consolas"/>
                <a:cs typeface="Consolas"/>
              </a:rPr>
              <a:t> x in list </a:t>
            </a:r>
            <a:r>
              <a:rPr lang="it-IT" sz="1900" dirty="0" err="1">
                <a:solidFill>
                  <a:srgbClr val="008000"/>
                </a:solidFill>
                <a:latin typeface="Consolas"/>
                <a:cs typeface="Consolas"/>
              </a:rPr>
              <a:t>ts</a:t>
            </a:r>
            <a:r>
              <a:rPr lang="it-IT" sz="1900" dirty="0">
                <a:solidFill>
                  <a:srgbClr val="008000"/>
                </a:solidFill>
                <a:latin typeface="Consolas"/>
                <a:cs typeface="Consolas"/>
              </a:rPr>
              <a:t> by y. */</a:t>
            </a:r>
          </a:p>
          <a:p>
            <a:r>
              <a:rPr lang="it-IT" sz="1900" dirty="0">
                <a:solidFill>
                  <a:srgbClr val="008000"/>
                </a:solidFill>
                <a:latin typeface="Consolas"/>
                <a:cs typeface="Consolas"/>
              </a:rPr>
              <a:t>                              </a:t>
            </a:r>
            <a:r>
              <a:rPr lang="it-IT" sz="1900" b="1" dirty="0">
                <a:solidFill>
                  <a:srgbClr val="FF0000"/>
                </a:solidFill>
                <a:latin typeface="Consolas"/>
                <a:cs typeface="Consolas"/>
              </a:rPr>
              <a:t>T</a:t>
            </a:r>
            <a:r>
              <a:rPr lang="it-IT" sz="1900" dirty="0">
                <a:solidFill>
                  <a:srgbClr val="FF0000"/>
                </a:solidFill>
                <a:latin typeface="Consolas"/>
                <a:cs typeface="Consolas"/>
              </a:rPr>
              <a:t>            </a:t>
            </a:r>
            <a:r>
              <a:rPr lang="it-IT" sz="1900" b="1" dirty="0">
                <a:solidFill>
                  <a:srgbClr val="FF0000"/>
                </a:solidFill>
                <a:latin typeface="Consolas"/>
                <a:cs typeface="Consolas"/>
              </a:rPr>
              <a:t>T</a:t>
            </a:r>
            <a:r>
              <a:rPr lang="it-IT" sz="1900" dirty="0">
                <a:solidFill>
                  <a:srgbClr val="FF0000"/>
                </a:solidFill>
                <a:latin typeface="Consolas"/>
                <a:cs typeface="Consolas"/>
              </a:rPr>
              <a:t>         </a:t>
            </a:r>
            <a:r>
              <a:rPr lang="it-IT" sz="1900" b="1" dirty="0">
                <a:solidFill>
                  <a:srgbClr val="FF0000"/>
                </a:solidFill>
                <a:latin typeface="Consolas"/>
                <a:cs typeface="Consolas"/>
              </a:rPr>
              <a:t>T</a:t>
            </a:r>
          </a:p>
          <a:p>
            <a:r>
              <a:rPr lang="it-IT" sz="1900" dirty="0">
                <a:latin typeface="Consolas"/>
                <a:cs typeface="Consolas"/>
              </a:rPr>
              <a:t>public </a:t>
            </a:r>
            <a:r>
              <a:rPr lang="it-IT" sz="1900" dirty="0" err="1">
                <a:latin typeface="Consolas"/>
                <a:cs typeface="Consolas"/>
              </a:rPr>
              <a:t>void</a:t>
            </a:r>
            <a:r>
              <a:rPr lang="it-IT" sz="1900" dirty="0">
                <a:latin typeface="Consolas"/>
                <a:cs typeface="Consolas"/>
              </a:rPr>
              <a:t> replaceAll(List&lt;Double&gt; ts, Double x, Double y) {</a:t>
            </a:r>
          </a:p>
          <a:p>
            <a:r>
              <a:rPr lang="it-IT" sz="1900" dirty="0">
                <a:latin typeface="Consolas"/>
                <a:cs typeface="Consolas"/>
              </a:rPr>
              <a:t>  for (</a:t>
            </a:r>
            <a:r>
              <a:rPr lang="it-IT" sz="1900" dirty="0" err="1">
                <a:latin typeface="Consolas"/>
                <a:cs typeface="Consolas"/>
              </a:rPr>
              <a:t>int</a:t>
            </a:r>
            <a:r>
              <a:rPr lang="it-IT" sz="1900" dirty="0">
                <a:latin typeface="Consolas"/>
                <a:cs typeface="Consolas"/>
              </a:rPr>
              <a:t> i= 0; i &lt; ts.size(); i= i+1)</a:t>
            </a:r>
          </a:p>
          <a:p>
            <a:r>
              <a:rPr lang="it-IT" sz="1900" dirty="0">
                <a:latin typeface="Consolas"/>
                <a:cs typeface="Consolas"/>
              </a:rPr>
              <a:t>     if (Objects.equals(ts.get(i), x))</a:t>
            </a:r>
          </a:p>
          <a:p>
            <a:r>
              <a:rPr lang="it-IT" sz="1900" dirty="0">
                <a:latin typeface="Consolas"/>
                <a:cs typeface="Consolas"/>
              </a:rPr>
              <a:t>        ts.set(i, y);</a:t>
            </a:r>
          </a:p>
          <a:p>
            <a:r>
              <a:rPr lang="it-IT" sz="1900" dirty="0">
                <a:latin typeface="Consolas"/>
                <a:cs typeface="Consolas"/>
              </a:rPr>
              <a:t>}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114800" y="3810000"/>
            <a:ext cx="838200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638800" y="3810000"/>
            <a:ext cx="838200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010400" y="3810000"/>
            <a:ext cx="838200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5334000"/>
            <a:ext cx="8458200" cy="914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2400" dirty="0">
                <a:latin typeface="Times New Roman"/>
                <a:cs typeface="Times New Roman"/>
              </a:rPr>
              <a:t>Somehow, Java must be told that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sz="2400" dirty="0">
                <a:latin typeface="Times New Roman"/>
                <a:cs typeface="Times New Roman"/>
              </a:rPr>
              <a:t> is a type parameter and not a real type. Next slide says how to do this</a:t>
            </a:r>
          </a:p>
        </p:txBody>
      </p:sp>
    </p:spTree>
    <p:extLst>
      <p:ext uri="{BB962C8B-B14F-4D97-AF65-F5344CB8AC3E}">
        <p14:creationId xmlns:p14="http://schemas.microsoft.com/office/powerpoint/2010/main" val="35096126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981199"/>
            <a:ext cx="7543800" cy="115093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Placing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&lt;T&gt;</a:t>
            </a:r>
            <a:r>
              <a:rPr lang="en-US" sz="2400" dirty="0">
                <a:latin typeface="Times New Roman"/>
                <a:cs typeface="Times New Roman"/>
              </a:rPr>
              <a:t> after the access modifier indicates that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sz="2400" dirty="0">
                <a:latin typeface="Times New Roman"/>
                <a:cs typeface="Times New Roman"/>
              </a:rPr>
              <a:t> is to be considered as a type parameter, to be replaced when the method is called.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A type parameter for a method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228600" y="3429000"/>
            <a:ext cx="8458200" cy="20574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1900" dirty="0">
                <a:solidFill>
                  <a:srgbClr val="008000"/>
                </a:solidFill>
                <a:latin typeface="Consolas"/>
                <a:cs typeface="Consolas"/>
              </a:rPr>
              <a:t>/** </a:t>
            </a:r>
            <a:r>
              <a:rPr lang="it-IT" sz="1900" dirty="0" err="1">
                <a:solidFill>
                  <a:srgbClr val="008000"/>
                </a:solidFill>
                <a:latin typeface="Consolas"/>
                <a:cs typeface="Consolas"/>
              </a:rPr>
              <a:t>Replace</a:t>
            </a:r>
            <a:r>
              <a:rPr lang="it-IT" sz="19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1900" dirty="0" err="1">
                <a:solidFill>
                  <a:srgbClr val="008000"/>
                </a:solidFill>
                <a:latin typeface="Consolas"/>
                <a:cs typeface="Consolas"/>
              </a:rPr>
              <a:t>all</a:t>
            </a:r>
            <a:r>
              <a:rPr lang="it-IT" sz="19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1900" dirty="0" err="1">
                <a:solidFill>
                  <a:srgbClr val="008000"/>
                </a:solidFill>
                <a:latin typeface="Consolas"/>
                <a:cs typeface="Consolas"/>
              </a:rPr>
              <a:t>values</a:t>
            </a:r>
            <a:r>
              <a:rPr lang="it-IT" sz="1900" dirty="0">
                <a:solidFill>
                  <a:srgbClr val="008000"/>
                </a:solidFill>
                <a:latin typeface="Consolas"/>
                <a:cs typeface="Consolas"/>
              </a:rPr>
              <a:t> x in list </a:t>
            </a:r>
            <a:r>
              <a:rPr lang="it-IT" sz="1900" dirty="0" err="1">
                <a:solidFill>
                  <a:srgbClr val="008000"/>
                </a:solidFill>
                <a:latin typeface="Consolas"/>
                <a:cs typeface="Consolas"/>
              </a:rPr>
              <a:t>ts</a:t>
            </a:r>
            <a:r>
              <a:rPr lang="it-IT" sz="1900" dirty="0">
                <a:solidFill>
                  <a:srgbClr val="008000"/>
                </a:solidFill>
                <a:latin typeface="Consolas"/>
                <a:cs typeface="Consolas"/>
              </a:rPr>
              <a:t> by y. */</a:t>
            </a:r>
          </a:p>
          <a:p>
            <a:r>
              <a:rPr lang="it-IT" sz="1900" dirty="0">
                <a:latin typeface="Consolas"/>
                <a:cs typeface="Consolas"/>
              </a:rPr>
              <a:t>public </a:t>
            </a:r>
            <a:r>
              <a:rPr lang="it-IT" sz="1900" dirty="0">
                <a:solidFill>
                  <a:srgbClr val="FF0000"/>
                </a:solidFill>
                <a:latin typeface="Consolas"/>
                <a:cs typeface="Consolas"/>
              </a:rPr>
              <a:t>&lt;T&gt;</a:t>
            </a:r>
            <a:r>
              <a:rPr lang="it-IT" sz="1900" dirty="0">
                <a:latin typeface="Consolas"/>
                <a:cs typeface="Consolas"/>
              </a:rPr>
              <a:t> </a:t>
            </a:r>
            <a:r>
              <a:rPr lang="it-IT" sz="1900" dirty="0" err="1">
                <a:latin typeface="Consolas"/>
                <a:cs typeface="Consolas"/>
              </a:rPr>
              <a:t>void</a:t>
            </a:r>
            <a:r>
              <a:rPr lang="it-IT" sz="1900" dirty="0">
                <a:latin typeface="Consolas"/>
                <a:cs typeface="Consolas"/>
              </a:rPr>
              <a:t> replaceAll(List&lt;</a:t>
            </a:r>
            <a:r>
              <a:rPr lang="it-IT" sz="1900" b="1" dirty="0">
                <a:solidFill>
                  <a:srgbClr val="FF0000"/>
                </a:solidFill>
                <a:latin typeface="Consolas"/>
                <a:cs typeface="Consolas"/>
              </a:rPr>
              <a:t>T</a:t>
            </a:r>
            <a:r>
              <a:rPr lang="it-IT" sz="1900" dirty="0">
                <a:latin typeface="Consolas"/>
                <a:cs typeface="Consolas"/>
              </a:rPr>
              <a:t>&gt; ts, </a:t>
            </a:r>
            <a:r>
              <a:rPr lang="it-IT" sz="1900" b="1" dirty="0">
                <a:solidFill>
                  <a:srgbClr val="FF0000"/>
                </a:solidFill>
                <a:latin typeface="Consolas"/>
                <a:cs typeface="Consolas"/>
              </a:rPr>
              <a:t>T </a:t>
            </a:r>
            <a:r>
              <a:rPr lang="it-IT" sz="1900" dirty="0">
                <a:latin typeface="Consolas"/>
                <a:cs typeface="Consolas"/>
              </a:rPr>
              <a:t>x, </a:t>
            </a:r>
            <a:r>
              <a:rPr lang="it-IT" sz="1900" b="1" dirty="0">
                <a:solidFill>
                  <a:srgbClr val="FF0000"/>
                </a:solidFill>
                <a:latin typeface="Consolas"/>
                <a:cs typeface="Consolas"/>
              </a:rPr>
              <a:t>T </a:t>
            </a:r>
            <a:r>
              <a:rPr lang="it-IT" sz="1900" dirty="0">
                <a:latin typeface="Consolas"/>
                <a:cs typeface="Consolas"/>
              </a:rPr>
              <a:t>y) {</a:t>
            </a:r>
          </a:p>
          <a:p>
            <a:r>
              <a:rPr lang="it-IT" sz="1900" dirty="0">
                <a:latin typeface="Consolas"/>
                <a:cs typeface="Consolas"/>
              </a:rPr>
              <a:t>  for (</a:t>
            </a:r>
            <a:r>
              <a:rPr lang="it-IT" sz="1900" dirty="0" err="1">
                <a:latin typeface="Consolas"/>
                <a:cs typeface="Consolas"/>
              </a:rPr>
              <a:t>int</a:t>
            </a:r>
            <a:r>
              <a:rPr lang="it-IT" sz="1900" dirty="0">
                <a:latin typeface="Consolas"/>
                <a:cs typeface="Consolas"/>
              </a:rPr>
              <a:t> i= 0; i &lt; ts.size(); i= i+1)</a:t>
            </a:r>
          </a:p>
          <a:p>
            <a:r>
              <a:rPr lang="it-IT" sz="1900" dirty="0">
                <a:latin typeface="Consolas"/>
                <a:cs typeface="Consolas"/>
              </a:rPr>
              <a:t>     if (Objects.equals(ts.get(i), x))</a:t>
            </a:r>
          </a:p>
          <a:p>
            <a:r>
              <a:rPr lang="it-IT" sz="1900" dirty="0">
                <a:latin typeface="Consolas"/>
                <a:cs typeface="Consolas"/>
              </a:rPr>
              <a:t>        ts.set(i, y);</a:t>
            </a:r>
          </a:p>
          <a:p>
            <a:r>
              <a:rPr lang="it-IT" sz="1900" dirty="0">
                <a:latin typeface="Consolas"/>
                <a:cs typeface="Consolas"/>
              </a:rPr>
              <a:t>}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F47B70-46F0-9C4A-B000-E41E9E657A02}"/>
              </a:ext>
            </a:extLst>
          </p:cNvPr>
          <p:cNvSpPr txBox="1"/>
          <p:nvPr/>
        </p:nvSpPr>
        <p:spPr>
          <a:xfrm>
            <a:off x="5407152" y="5943600"/>
            <a:ext cx="3348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Demo F1_TypeParameter</a:t>
            </a:r>
          </a:p>
        </p:txBody>
      </p:sp>
    </p:spTree>
    <p:extLst>
      <p:ext uri="{BB962C8B-B14F-4D97-AF65-F5344CB8AC3E}">
        <p14:creationId xmlns:p14="http://schemas.microsoft.com/office/powerpoint/2010/main" val="204564322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629AD-8ADE-DE4F-B40D-29790F370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970A0-8BD0-9C44-83EB-F14BEC1074B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Midnight tonight. Deadline for A6.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Late ones until Sunday night.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We tell you soon whether your A6 can be used in A7.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make A7 available and demo it.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Gries office hours today only 1-1:30.</a:t>
            </a:r>
          </a:p>
          <a:p>
            <a:pPr marL="0" indent="0">
              <a:buNone/>
            </a:pPr>
            <a:r>
              <a:rPr lang="en-US" dirty="0"/>
              <a:t>Reason: visitors </a:t>
            </a:r>
            <a:r>
              <a:rPr lang="en-US"/>
              <a:t>to attend to.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DDCFF-54B6-054F-9CBD-53E41EB9A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1874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Suppose we want to write a method to print every value in a Collection&lt;T&gt;.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Printing Collections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743200"/>
            <a:ext cx="8223250" cy="3124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>
                <a:latin typeface="Consolas"/>
                <a:cs typeface="Consolas"/>
              </a:rPr>
              <a:t>void</a:t>
            </a:r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err="1">
                <a:latin typeface="Consolas"/>
                <a:cs typeface="Consolas"/>
              </a:rPr>
              <a:t>print</a:t>
            </a:r>
            <a:r>
              <a:rPr lang="it-IT" sz="2000" dirty="0">
                <a:latin typeface="Consolas"/>
                <a:cs typeface="Consolas"/>
              </a:rPr>
              <a:t>(Collection&lt;Object&gt; c) {</a:t>
            </a:r>
          </a:p>
          <a:p>
            <a:r>
              <a:rPr lang="it-IT" sz="2000" dirty="0">
                <a:latin typeface="Consolas"/>
                <a:cs typeface="Consolas"/>
              </a:rPr>
              <a:t>  for (Object x : c) {</a:t>
            </a:r>
          </a:p>
          <a:p>
            <a:r>
              <a:rPr lang="it-IT" sz="2000" dirty="0">
                <a:latin typeface="Consolas"/>
                <a:cs typeface="Consolas"/>
              </a:rPr>
              <a:t>    </a:t>
            </a:r>
            <a:r>
              <a:rPr lang="it-IT" sz="2000" dirty="0" err="1">
                <a:latin typeface="Consolas"/>
                <a:cs typeface="Consolas"/>
              </a:rPr>
              <a:t>System.out.println</a:t>
            </a:r>
            <a:r>
              <a:rPr lang="it-IT" sz="2000" dirty="0">
                <a:latin typeface="Consolas"/>
                <a:cs typeface="Consolas"/>
              </a:rPr>
              <a:t>(x);</a:t>
            </a:r>
          </a:p>
          <a:p>
            <a:r>
              <a:rPr lang="it-IT" sz="2000" dirty="0">
                <a:latin typeface="Consolas"/>
                <a:cs typeface="Consolas"/>
              </a:rPr>
              <a:t>  }</a:t>
            </a:r>
          </a:p>
          <a:p>
            <a:r>
              <a:rPr lang="it-IT" sz="2000" dirty="0">
                <a:latin typeface="Consolas"/>
                <a:cs typeface="Consolas"/>
              </a:rPr>
              <a:t>}</a:t>
            </a:r>
          </a:p>
          <a:p>
            <a:r>
              <a:rPr lang="it-IT" sz="2000" dirty="0">
                <a:latin typeface="Consolas"/>
                <a:cs typeface="Consolas"/>
              </a:rPr>
              <a:t>...</a:t>
            </a:r>
            <a:r>
              <a:rPr lang="is-IS" sz="2000" dirty="0">
                <a:latin typeface="Consolas"/>
                <a:cs typeface="Consolas"/>
              </a:rPr>
              <a:t> </a:t>
            </a:r>
          </a:p>
          <a:p>
            <a:r>
              <a:rPr lang="is-IS" sz="2000" dirty="0">
                <a:latin typeface="Consolas"/>
                <a:cs typeface="Consolas"/>
              </a:rPr>
              <a:t>Collection&lt;Integer&gt; c= ...</a:t>
            </a:r>
          </a:p>
          <a:p>
            <a:r>
              <a:rPr lang="is-IS" sz="2000" dirty="0">
                <a:latin typeface="Consolas"/>
                <a:cs typeface="Consolas"/>
              </a:rPr>
              <a:t>c.add(42);</a:t>
            </a:r>
          </a:p>
          <a:p>
            <a:r>
              <a:rPr lang="en-US" sz="2000" dirty="0">
                <a:latin typeface="Consolas"/>
                <a:cs typeface="Consolas"/>
              </a:rPr>
              <a:t>p</a:t>
            </a:r>
            <a:r>
              <a:rPr lang="is-IS" sz="2000" dirty="0">
                <a:latin typeface="Consolas"/>
                <a:cs typeface="Consolas"/>
              </a:rPr>
              <a:t>rint(c);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Illegal: Collection&lt;Integer&gt; is not a</a:t>
            </a:r>
          </a:p>
          <a:p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            * subtype of Collection&lt;Object&gt;! */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24183756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To get around this problem, </a:t>
            </a:r>
            <a:r>
              <a:rPr lang="en-US" sz="2400" i="1" dirty="0">
                <a:solidFill>
                  <a:srgbClr val="C00000"/>
                </a:solidFill>
                <a:latin typeface="Times New Roman"/>
                <a:cs typeface="Times New Roman"/>
              </a:rPr>
              <a:t>wildcards</a:t>
            </a:r>
            <a:r>
              <a:rPr lang="en-US" sz="2400" dirty="0">
                <a:latin typeface="Times New Roman"/>
                <a:cs typeface="Times New Roman"/>
              </a:rPr>
              <a:t> were added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Wildcards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209800"/>
            <a:ext cx="8223250" cy="2895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>
                <a:latin typeface="Consolas"/>
                <a:cs typeface="Consolas"/>
              </a:rPr>
              <a:t>void</a:t>
            </a:r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err="1">
                <a:latin typeface="Consolas"/>
                <a:cs typeface="Consolas"/>
              </a:rPr>
              <a:t>print</a:t>
            </a:r>
            <a:r>
              <a:rPr lang="it-IT" sz="2000" dirty="0">
                <a:latin typeface="Consolas"/>
                <a:cs typeface="Consolas"/>
              </a:rPr>
              <a:t>(Collection&lt;?&gt; c) {</a:t>
            </a:r>
          </a:p>
          <a:p>
            <a:r>
              <a:rPr lang="it-IT" sz="2000" dirty="0">
                <a:latin typeface="Consolas"/>
                <a:cs typeface="Consolas"/>
              </a:rPr>
              <a:t>  for (Object x : c) {</a:t>
            </a:r>
          </a:p>
          <a:p>
            <a:r>
              <a:rPr lang="it-IT" sz="2000" dirty="0">
                <a:latin typeface="Consolas"/>
                <a:cs typeface="Consolas"/>
              </a:rPr>
              <a:t>    </a:t>
            </a:r>
            <a:r>
              <a:rPr lang="it-IT" sz="2000" dirty="0" err="1">
                <a:latin typeface="Consolas"/>
                <a:cs typeface="Consolas"/>
              </a:rPr>
              <a:t>System.out.println</a:t>
            </a:r>
            <a:r>
              <a:rPr lang="it-IT" sz="2000" dirty="0">
                <a:latin typeface="Consolas"/>
                <a:cs typeface="Consolas"/>
              </a:rPr>
              <a:t>(x);</a:t>
            </a:r>
          </a:p>
          <a:p>
            <a:r>
              <a:rPr lang="it-IT" sz="2000" dirty="0">
                <a:latin typeface="Consolas"/>
                <a:cs typeface="Consolas"/>
              </a:rPr>
              <a:t>  }</a:t>
            </a:r>
          </a:p>
          <a:p>
            <a:r>
              <a:rPr lang="it-IT" sz="2000" dirty="0">
                <a:latin typeface="Consolas"/>
                <a:cs typeface="Consolas"/>
              </a:rPr>
              <a:t>}</a:t>
            </a:r>
          </a:p>
          <a:p>
            <a:r>
              <a:rPr lang="it-IT" sz="2000" dirty="0">
                <a:latin typeface="Consolas"/>
                <a:cs typeface="Consolas"/>
              </a:rPr>
              <a:t>...</a:t>
            </a:r>
            <a:r>
              <a:rPr lang="is-IS" sz="2000" dirty="0">
                <a:latin typeface="Consolas"/>
                <a:cs typeface="Consolas"/>
              </a:rPr>
              <a:t> </a:t>
            </a:r>
          </a:p>
          <a:p>
            <a:r>
              <a:rPr lang="is-IS" sz="2000" dirty="0">
                <a:latin typeface="Consolas"/>
                <a:cs typeface="Consolas"/>
              </a:rPr>
              <a:t>Collection&lt;Integer&gt; c= ...</a:t>
            </a:r>
          </a:p>
          <a:p>
            <a:r>
              <a:rPr lang="is-IS" sz="2000" dirty="0">
                <a:latin typeface="Consolas"/>
                <a:cs typeface="Consolas"/>
              </a:rPr>
              <a:t>c.add(42);</a:t>
            </a:r>
          </a:p>
          <a:p>
            <a:r>
              <a:rPr lang="en-US" sz="2000" dirty="0">
                <a:latin typeface="Consolas"/>
                <a:cs typeface="Consolas"/>
              </a:rPr>
              <a:t>p</a:t>
            </a:r>
            <a:r>
              <a:rPr lang="is-IS" sz="2000" dirty="0">
                <a:latin typeface="Consolas"/>
                <a:cs typeface="Consolas"/>
              </a:rPr>
              <a:t>rint(c); 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Legal! */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3400" y="5181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2400" dirty="0">
                <a:latin typeface="Times New Roman"/>
                <a:cs typeface="Times New Roman"/>
              </a:rPr>
              <a:t>One can think of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Collection&lt;?&gt;</a:t>
            </a:r>
            <a:r>
              <a:rPr lang="en-US" sz="2400" dirty="0">
                <a:latin typeface="Times New Roman"/>
                <a:cs typeface="Times New Roman"/>
              </a:rPr>
              <a:t> as a  “Collection of </a:t>
            </a:r>
            <a:r>
              <a:rPr lang="en-US" sz="2400" i="1" dirty="0">
                <a:latin typeface="Times New Roman"/>
                <a:cs typeface="Times New Roman"/>
              </a:rPr>
              <a:t>some</a:t>
            </a:r>
            <a:r>
              <a:rPr lang="en-US" sz="2400" dirty="0">
                <a:latin typeface="Times New Roman"/>
                <a:cs typeface="Times New Roman"/>
              </a:rPr>
              <a:t> unknown type of values”.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10F00B-3AB9-2347-9958-AD1A0820A3BB}"/>
              </a:ext>
            </a:extLst>
          </p:cNvPr>
          <p:cNvSpPr txBox="1"/>
          <p:nvPr/>
        </p:nvSpPr>
        <p:spPr>
          <a:xfrm>
            <a:off x="5791200" y="5941367"/>
            <a:ext cx="2640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Demo </a:t>
            </a:r>
            <a:r>
              <a:rPr lang="en-US" dirty="0" err="1"/>
              <a:t>G_Wildcards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259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We can’t add values to collections whose types are wildcards 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31242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Wildcards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152400" y="2133600"/>
            <a:ext cx="8223250" cy="2133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>
                <a:latin typeface="Consolas"/>
                <a:cs typeface="Consolas"/>
              </a:rPr>
              <a:t>void</a:t>
            </a:r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err="1">
                <a:latin typeface="Consolas"/>
                <a:cs typeface="Consolas"/>
              </a:rPr>
              <a:t>doIt</a:t>
            </a:r>
            <a:r>
              <a:rPr lang="it-IT" sz="2000" dirty="0">
                <a:latin typeface="Consolas"/>
                <a:cs typeface="Consolas"/>
              </a:rPr>
              <a:t>(Collection&lt;?&gt; c) {</a:t>
            </a:r>
          </a:p>
          <a:p>
            <a:r>
              <a:rPr lang="it-IT" sz="2000" dirty="0">
                <a:latin typeface="Consolas"/>
                <a:cs typeface="Consolas"/>
              </a:rPr>
              <a:t>  </a:t>
            </a:r>
            <a:r>
              <a:rPr lang="it-IT" sz="2000" dirty="0" err="1">
                <a:latin typeface="Consolas"/>
                <a:cs typeface="Consolas"/>
              </a:rPr>
              <a:t>c.add</a:t>
            </a:r>
            <a:r>
              <a:rPr lang="it-IT" sz="2000" dirty="0">
                <a:latin typeface="Consolas"/>
                <a:cs typeface="Consolas"/>
              </a:rPr>
              <a:t>(42); 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/*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Illegal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! */</a:t>
            </a:r>
          </a:p>
          <a:p>
            <a:r>
              <a:rPr lang="it-IT" sz="2000" dirty="0">
                <a:latin typeface="Consolas"/>
                <a:cs typeface="Consolas"/>
              </a:rPr>
              <a:t>}</a:t>
            </a:r>
          </a:p>
          <a:p>
            <a:r>
              <a:rPr lang="it-IT" sz="2000" dirty="0">
                <a:latin typeface="Consolas"/>
                <a:cs typeface="Consolas"/>
              </a:rPr>
              <a:t>...</a:t>
            </a:r>
            <a:r>
              <a:rPr lang="is-IS" sz="2000" dirty="0">
                <a:latin typeface="Consolas"/>
                <a:cs typeface="Consolas"/>
              </a:rPr>
              <a:t> </a:t>
            </a:r>
          </a:p>
          <a:p>
            <a:r>
              <a:rPr lang="is-IS" sz="2000" dirty="0">
                <a:latin typeface="Consolas"/>
                <a:cs typeface="Consolas"/>
              </a:rPr>
              <a:t>Collection&lt;String&gt; c= ...</a:t>
            </a:r>
          </a:p>
          <a:p>
            <a:r>
              <a:rPr lang="en-US" sz="2000" dirty="0" err="1">
                <a:latin typeface="Consolas"/>
                <a:cs typeface="Consolas"/>
              </a:rPr>
              <a:t>doIt</a:t>
            </a:r>
            <a:r>
              <a:rPr lang="is-IS" sz="2000" dirty="0">
                <a:latin typeface="Consolas"/>
                <a:cs typeface="Consolas"/>
              </a:rPr>
              <a:t>(c); 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Legal! */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</p:txBody>
      </p:sp>
      <p:sp>
        <p:nvSpPr>
          <p:cNvPr id="2" name="Line Callout 1 1"/>
          <p:cNvSpPr/>
          <p:nvPr/>
        </p:nvSpPr>
        <p:spPr>
          <a:xfrm>
            <a:off x="3886200" y="3124200"/>
            <a:ext cx="4724400" cy="2667000"/>
          </a:xfrm>
          <a:prstGeom prst="borderCallout1">
            <a:avLst>
              <a:gd name="adj1" fmla="val 49307"/>
              <a:gd name="adj2" fmla="val -158"/>
              <a:gd name="adj3" fmla="val -13293"/>
              <a:gd name="adj4" fmla="val -4678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/>
                <a:cs typeface="Times New Roman"/>
              </a:rPr>
              <a:t>42 can be added 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cs typeface="Times New Roman"/>
              </a:rPr>
              <a:t>Collection&lt;Integer&gt;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cs typeface="Times New Roman"/>
              </a:rPr>
              <a:t>Collection&lt;Number&gt;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cs typeface="Times New Roman"/>
              </a:rPr>
              <a:t>Collection&lt;Object&gt;</a:t>
            </a:r>
          </a:p>
          <a:p>
            <a:r>
              <a:rPr lang="en-US" dirty="0">
                <a:latin typeface="Times New Roman"/>
                <a:cs typeface="Times New Roman"/>
              </a:rPr>
              <a:t>but c could be Collection of any-</a:t>
            </a:r>
            <a:br>
              <a:rPr lang="en-US" dirty="0">
                <a:latin typeface="Times New Roman"/>
                <a:cs typeface="Times New Roman"/>
              </a:rPr>
            </a:br>
            <a:r>
              <a:rPr lang="en-US" dirty="0">
                <a:latin typeface="Times New Roman"/>
                <a:cs typeface="Times New Roman"/>
              </a:rPr>
              <a:t>thing, not just </a:t>
            </a:r>
            <a:r>
              <a:rPr lang="en-US" dirty="0" err="1">
                <a:latin typeface="Times New Roman"/>
                <a:cs typeface="Times New Roman"/>
              </a:rPr>
              <a:t>supertypes</a:t>
            </a:r>
            <a:r>
              <a:rPr lang="en-US" dirty="0">
                <a:latin typeface="Times New Roman"/>
                <a:cs typeface="Times New Roman"/>
              </a:rPr>
              <a:t> of Integer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6019800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Integer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5257800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4419600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Object</a:t>
            </a:r>
          </a:p>
        </p:txBody>
      </p:sp>
      <p:cxnSp>
        <p:nvCxnSpPr>
          <p:cNvPr id="11" name="Straight Connector 10"/>
          <p:cNvCxnSpPr>
            <a:stCxn id="9" idx="2"/>
            <a:endCxn id="8" idx="0"/>
          </p:cNvCxnSpPr>
          <p:nvPr/>
        </p:nvCxnSpPr>
        <p:spPr>
          <a:xfrm flipH="1">
            <a:off x="2129294" y="4881265"/>
            <a:ext cx="49808" cy="376535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133600" y="5715000"/>
            <a:ext cx="49808" cy="376535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19400" y="5943600"/>
            <a:ext cx="6184205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How to say that ? can be a supertype of Integer?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27E2E3-773F-0841-B41C-BC13A7BEA0D7}"/>
              </a:ext>
            </a:extLst>
          </p:cNvPr>
          <p:cNvSpPr txBox="1"/>
          <p:nvPr/>
        </p:nvSpPr>
        <p:spPr>
          <a:xfrm>
            <a:off x="4876800" y="723900"/>
            <a:ext cx="3905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Demo H_BoundedWildcards2</a:t>
            </a:r>
          </a:p>
        </p:txBody>
      </p:sp>
    </p:spTree>
    <p:extLst>
      <p:ext uri="{BB962C8B-B14F-4D97-AF65-F5344CB8AC3E}">
        <p14:creationId xmlns:p14="http://schemas.microsoft.com/office/powerpoint/2010/main" val="4004932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Sometimes it is useful to have some information about a wildcard. Can do this by adding bounds...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Bounded Wildcards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667000"/>
            <a:ext cx="8223250" cy="2514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>
                <a:latin typeface="Consolas"/>
                <a:cs typeface="Consolas"/>
              </a:rPr>
              <a:t>void doIt(Collection&lt;</a:t>
            </a:r>
            <a:r>
              <a:rPr lang="it-IT" sz="2000" dirty="0">
                <a:solidFill>
                  <a:srgbClr val="FF0000"/>
                </a:solidFill>
                <a:latin typeface="Consolas"/>
                <a:cs typeface="Consolas"/>
              </a:rPr>
              <a:t>? </a:t>
            </a:r>
            <a:r>
              <a:rPr lang="it-IT" sz="2000" b="1" i="1" dirty="0">
                <a:solidFill>
                  <a:srgbClr val="FF0000"/>
                </a:solidFill>
                <a:latin typeface="Consolas"/>
                <a:cs typeface="Consolas"/>
              </a:rPr>
              <a:t>super</a:t>
            </a:r>
            <a:r>
              <a:rPr lang="it-IT" sz="2000" dirty="0">
                <a:solidFill>
                  <a:srgbClr val="FF0000"/>
                </a:solidFill>
                <a:latin typeface="Consolas"/>
                <a:cs typeface="Consolas"/>
              </a:rPr>
              <a:t> Integer</a:t>
            </a:r>
            <a:r>
              <a:rPr lang="it-IT" sz="2000" dirty="0">
                <a:latin typeface="Consolas"/>
                <a:cs typeface="Consolas"/>
              </a:rPr>
              <a:t>&gt; c) {</a:t>
            </a:r>
          </a:p>
          <a:p>
            <a:r>
              <a:rPr lang="it-IT" sz="2000" dirty="0">
                <a:latin typeface="Consolas"/>
                <a:cs typeface="Consolas"/>
              </a:rPr>
              <a:t>  c.add(42); 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/* Legal! */</a:t>
            </a:r>
          </a:p>
          <a:p>
            <a:r>
              <a:rPr lang="it-IT" sz="2000" dirty="0">
                <a:latin typeface="Consolas"/>
                <a:cs typeface="Consolas"/>
              </a:rPr>
              <a:t>}</a:t>
            </a:r>
          </a:p>
          <a:p>
            <a:r>
              <a:rPr lang="it-IT" sz="2000" dirty="0">
                <a:latin typeface="Consolas"/>
                <a:cs typeface="Consolas"/>
              </a:rPr>
              <a:t>...</a:t>
            </a:r>
            <a:endParaRPr lang="is-IS" sz="2000" dirty="0">
              <a:latin typeface="Consolas"/>
              <a:cs typeface="Consolas"/>
            </a:endParaRPr>
          </a:p>
          <a:p>
            <a:r>
              <a:rPr lang="is-IS" sz="2000" dirty="0">
                <a:latin typeface="Consolas"/>
                <a:cs typeface="Consolas"/>
              </a:rPr>
              <a:t>Collection&lt;Object&gt; c= ...</a:t>
            </a:r>
          </a:p>
          <a:p>
            <a:r>
              <a:rPr lang="en-US" sz="2000" dirty="0" err="1">
                <a:latin typeface="Consolas"/>
                <a:cs typeface="Consolas"/>
              </a:rPr>
              <a:t>doIt</a:t>
            </a:r>
            <a:r>
              <a:rPr lang="is-IS" sz="2000" dirty="0">
                <a:latin typeface="Consolas"/>
                <a:cs typeface="Consolas"/>
              </a:rPr>
              <a:t>(c); 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Legal! */</a:t>
            </a:r>
            <a:endParaRPr lang="is-IS" sz="2000" dirty="0">
              <a:latin typeface="Consolas"/>
              <a:cs typeface="Consolas"/>
            </a:endParaRPr>
          </a:p>
          <a:p>
            <a:r>
              <a:rPr lang="is-IS" sz="2000" dirty="0">
                <a:latin typeface="Consolas"/>
                <a:cs typeface="Consolas"/>
              </a:rPr>
              <a:t>Collection&lt;Float&gt; c= ...</a:t>
            </a:r>
          </a:p>
          <a:p>
            <a:r>
              <a:rPr lang="en-US" sz="2000" dirty="0" err="1">
                <a:latin typeface="Consolas"/>
                <a:cs typeface="Consolas"/>
              </a:rPr>
              <a:t>doIt</a:t>
            </a:r>
            <a:r>
              <a:rPr lang="is-IS" sz="2000" dirty="0">
                <a:latin typeface="Consolas"/>
                <a:cs typeface="Consolas"/>
              </a:rPr>
              <a:t>(c); 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Illegal! */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  <a:p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</p:txBody>
      </p:sp>
      <p:sp>
        <p:nvSpPr>
          <p:cNvPr id="2" name="Line Callout 1 1"/>
          <p:cNvSpPr/>
          <p:nvPr/>
        </p:nvSpPr>
        <p:spPr>
          <a:xfrm>
            <a:off x="4762446" y="3434939"/>
            <a:ext cx="4076754" cy="1545755"/>
          </a:xfrm>
          <a:prstGeom prst="borderCallout1">
            <a:avLst>
              <a:gd name="adj1" fmla="val 38653"/>
              <a:gd name="adj2" fmla="val -211"/>
              <a:gd name="adj3" fmla="val -11674"/>
              <a:gd name="adj4" fmla="val -7139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Now c can only be a Collection of Integer or some </a:t>
            </a:r>
            <a:r>
              <a:rPr lang="en-US" i="1" dirty="0" err="1"/>
              <a:t>supertype</a:t>
            </a:r>
            <a:r>
              <a:rPr lang="en-US" dirty="0"/>
              <a:t> of Integer, and 42 can be added to any such Collection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5334000"/>
            <a:ext cx="8153400" cy="1219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2400" dirty="0">
                <a:latin typeface="Times New Roman"/>
                <a:cs typeface="Times New Roman"/>
              </a:rPr>
              <a:t>“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? super</a:t>
            </a:r>
            <a:r>
              <a:rPr lang="en-US" sz="2400" dirty="0">
                <a:latin typeface="Times New Roman"/>
                <a:cs typeface="Times New Roman"/>
              </a:rPr>
              <a:t>” is useful when you are only </a:t>
            </a:r>
            <a:r>
              <a:rPr lang="en-US" sz="2400" i="1" dirty="0">
                <a:latin typeface="Times New Roman"/>
                <a:cs typeface="Times New Roman"/>
              </a:rPr>
              <a:t>giving</a:t>
            </a:r>
            <a:r>
              <a:rPr lang="en-US" sz="2400" dirty="0">
                <a:latin typeface="Times New Roman"/>
                <a:cs typeface="Times New Roman"/>
              </a:rPr>
              <a:t> values to the object, such as putting values into a Collection.</a:t>
            </a:r>
          </a:p>
        </p:txBody>
      </p:sp>
    </p:spTree>
    <p:extLst>
      <p:ext uri="{BB962C8B-B14F-4D97-AF65-F5344CB8AC3E}">
        <p14:creationId xmlns:p14="http://schemas.microsoft.com/office/powerpoint/2010/main" val="41864698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890" y="1600200"/>
            <a:ext cx="8792021" cy="1219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“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? extends</a:t>
            </a:r>
            <a:r>
              <a:rPr lang="en-US" sz="2400" dirty="0">
                <a:latin typeface="Times New Roman"/>
                <a:cs typeface="Times New Roman"/>
              </a:rPr>
              <a:t>” is useful when you are only </a:t>
            </a:r>
            <a:r>
              <a:rPr lang="en-US" sz="2400" i="1" dirty="0">
                <a:latin typeface="Times New Roman"/>
                <a:cs typeface="Times New Roman"/>
              </a:rPr>
              <a:t>receiving</a:t>
            </a:r>
            <a:r>
              <a:rPr lang="en-US" sz="2400" dirty="0">
                <a:latin typeface="Times New Roman"/>
                <a:cs typeface="Times New Roman"/>
              </a:rPr>
              <a:t> values from the object, such as getting values out of a Collection.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Bounded Wildcards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819400"/>
            <a:ext cx="8223250" cy="2895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>
                <a:latin typeface="Consolas"/>
                <a:cs typeface="Consolas"/>
              </a:rPr>
              <a:t>void</a:t>
            </a:r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err="1">
                <a:latin typeface="Consolas"/>
                <a:cs typeface="Consolas"/>
              </a:rPr>
              <a:t>doIt</a:t>
            </a:r>
            <a:r>
              <a:rPr lang="it-IT" sz="2000" dirty="0">
                <a:latin typeface="Consolas"/>
                <a:cs typeface="Consolas"/>
              </a:rPr>
              <a:t>(Collection&lt;? </a:t>
            </a:r>
            <a:r>
              <a:rPr lang="it-IT" sz="2000" dirty="0" err="1">
                <a:latin typeface="Consolas"/>
                <a:cs typeface="Consolas"/>
              </a:rPr>
              <a:t>extends</a:t>
            </a:r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err="1">
                <a:latin typeface="Consolas"/>
                <a:cs typeface="Consolas"/>
              </a:rPr>
              <a:t>Shape</a:t>
            </a:r>
            <a:r>
              <a:rPr lang="it-IT" sz="2000" dirty="0">
                <a:latin typeface="Consolas"/>
                <a:cs typeface="Consolas"/>
              </a:rPr>
              <a:t>&gt; c) {</a:t>
            </a:r>
          </a:p>
          <a:p>
            <a:r>
              <a:rPr lang="it-IT" sz="2000" dirty="0">
                <a:latin typeface="Consolas"/>
                <a:cs typeface="Consolas"/>
              </a:rPr>
              <a:t>  for (Shape s : c)</a:t>
            </a:r>
          </a:p>
          <a:p>
            <a:r>
              <a:rPr lang="it-IT" sz="2000" dirty="0">
                <a:latin typeface="Consolas"/>
                <a:cs typeface="Consolas"/>
              </a:rPr>
              <a:t>     s.draw();</a:t>
            </a:r>
          </a:p>
          <a:p>
            <a:r>
              <a:rPr lang="it-IT" sz="2000" dirty="0">
                <a:latin typeface="Consolas"/>
                <a:cs typeface="Consolas"/>
              </a:rPr>
              <a:t>}</a:t>
            </a:r>
          </a:p>
          <a:p>
            <a:r>
              <a:rPr lang="it-IT" sz="2000" dirty="0">
                <a:latin typeface="Consolas"/>
                <a:cs typeface="Consolas"/>
              </a:rPr>
              <a:t>...</a:t>
            </a:r>
            <a:r>
              <a:rPr lang="is-IS" sz="2000" dirty="0">
                <a:latin typeface="Consolas"/>
                <a:cs typeface="Consolas"/>
              </a:rPr>
              <a:t> </a:t>
            </a:r>
          </a:p>
          <a:p>
            <a:r>
              <a:rPr lang="is-IS" sz="2000" dirty="0">
                <a:latin typeface="Consolas"/>
                <a:cs typeface="Consolas"/>
              </a:rPr>
              <a:t>Collection&lt;Circle&gt; c= ...</a:t>
            </a:r>
          </a:p>
          <a:p>
            <a:r>
              <a:rPr lang="en-US" sz="2000" dirty="0" err="1">
                <a:latin typeface="Consolas"/>
                <a:cs typeface="Consolas"/>
              </a:rPr>
              <a:t>doIt</a:t>
            </a:r>
            <a:r>
              <a:rPr lang="is-IS" sz="2000" dirty="0">
                <a:latin typeface="Consolas"/>
                <a:cs typeface="Consolas"/>
              </a:rPr>
              <a:t>(c);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Legal! */</a:t>
            </a:r>
            <a:endParaRPr lang="is-IS" sz="2000" dirty="0">
              <a:latin typeface="Consolas"/>
              <a:cs typeface="Consolas"/>
            </a:endParaRPr>
          </a:p>
          <a:p>
            <a:r>
              <a:rPr lang="is-IS" sz="2000" dirty="0">
                <a:latin typeface="Consolas"/>
                <a:cs typeface="Consolas"/>
              </a:rPr>
              <a:t>Collection&lt;Object&gt; c= ...</a:t>
            </a:r>
          </a:p>
          <a:p>
            <a:r>
              <a:rPr lang="en-US" sz="2000" dirty="0" err="1">
                <a:latin typeface="Consolas"/>
                <a:cs typeface="Consolas"/>
              </a:rPr>
              <a:t>doIt</a:t>
            </a:r>
            <a:r>
              <a:rPr lang="is-IS" sz="2000" dirty="0">
                <a:latin typeface="Consolas"/>
                <a:cs typeface="Consolas"/>
              </a:rPr>
              <a:t>(c);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Illegal! */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9812" y="5105400"/>
            <a:ext cx="141517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Rectangle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3600" y="4343400"/>
            <a:ext cx="93682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Shape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76012" y="3505200"/>
            <a:ext cx="100540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Object</a:t>
            </a:r>
          </a:p>
        </p:txBody>
      </p:sp>
      <p:cxnSp>
        <p:nvCxnSpPr>
          <p:cNvPr id="11" name="Straight Connector 10"/>
          <p:cNvCxnSpPr>
            <a:stCxn id="10" idx="2"/>
            <a:endCxn id="9" idx="0"/>
          </p:cNvCxnSpPr>
          <p:nvPr/>
        </p:nvCxnSpPr>
        <p:spPr>
          <a:xfrm>
            <a:off x="6378714" y="3966865"/>
            <a:ext cx="33299" cy="376535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333212" y="4800600"/>
            <a:ext cx="49808" cy="376535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94883" y="5791200"/>
            <a:ext cx="103931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Square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6324600" y="5486400"/>
            <a:ext cx="49808" cy="376535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20763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3930" y="1600200"/>
            <a:ext cx="8879941" cy="1219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Wildcards can be nested. The following </a:t>
            </a:r>
            <a:r>
              <a:rPr lang="en-US" sz="2400" i="1" dirty="0">
                <a:latin typeface="Times New Roman"/>
                <a:cs typeface="Times New Roman"/>
              </a:rPr>
              <a:t>receives</a:t>
            </a:r>
            <a:r>
              <a:rPr lang="en-US" sz="2400" dirty="0">
                <a:latin typeface="Times New Roman"/>
                <a:cs typeface="Times New Roman"/>
              </a:rPr>
              <a:t> Collections from an </a:t>
            </a:r>
            <a:r>
              <a:rPr lang="en-US" sz="2400" dirty="0" err="1">
                <a:latin typeface="Times New Roman"/>
                <a:cs typeface="Times New Roman"/>
              </a:rPr>
              <a:t>Iterable</a:t>
            </a:r>
            <a:r>
              <a:rPr lang="en-US" sz="2400" dirty="0">
                <a:latin typeface="Times New Roman"/>
                <a:cs typeface="Times New Roman"/>
              </a:rPr>
              <a:t> and then </a:t>
            </a:r>
            <a:r>
              <a:rPr lang="en-US" sz="2400" i="1" dirty="0">
                <a:latin typeface="Times New Roman"/>
                <a:cs typeface="Times New Roman"/>
              </a:rPr>
              <a:t>gives</a:t>
            </a:r>
            <a:r>
              <a:rPr lang="en-US" sz="2400" dirty="0">
                <a:latin typeface="Times New Roman"/>
                <a:cs typeface="Times New Roman"/>
              </a:rPr>
              <a:t> floats to those Collections.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48768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Bounded Wildcards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179052" y="2590800"/>
            <a:ext cx="8779547" cy="4038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>
                <a:latin typeface="Consolas"/>
                <a:cs typeface="Consolas"/>
              </a:rPr>
              <a:t>void doIt(Iterable&lt;? extends Collection&lt;? super Float&gt;&gt; cs) {</a:t>
            </a:r>
          </a:p>
          <a:p>
            <a:r>
              <a:rPr lang="it-IT" sz="2000" dirty="0">
                <a:latin typeface="Consolas"/>
                <a:cs typeface="Consolas"/>
              </a:rPr>
              <a:t>  for(Collection&lt;? super Float&gt; c : cs)</a:t>
            </a:r>
          </a:p>
          <a:p>
            <a:r>
              <a:rPr lang="it-IT" sz="2000" dirty="0">
                <a:latin typeface="Consolas"/>
                <a:cs typeface="Consolas"/>
              </a:rPr>
              <a:t>    c.add(0.0f);</a:t>
            </a:r>
          </a:p>
          <a:p>
            <a:r>
              <a:rPr lang="it-IT" sz="2000" dirty="0">
                <a:latin typeface="Consolas"/>
                <a:cs typeface="Consolas"/>
              </a:rPr>
              <a:t>}</a:t>
            </a:r>
          </a:p>
          <a:p>
            <a:r>
              <a:rPr lang="it-IT" sz="2000" dirty="0">
                <a:latin typeface="Consolas"/>
                <a:cs typeface="Consolas"/>
              </a:rPr>
              <a:t>...</a:t>
            </a:r>
            <a:endParaRPr lang="is-IS" sz="2000" dirty="0">
              <a:latin typeface="Consolas"/>
              <a:cs typeface="Consolas"/>
            </a:endParaRPr>
          </a:p>
          <a:p>
            <a:r>
              <a:rPr lang="is-IS" sz="2000" dirty="0">
                <a:latin typeface="Consolas"/>
                <a:cs typeface="Consolas"/>
              </a:rPr>
              <a:t>List&lt;Set&lt;Float&gt;&gt; l= ...</a:t>
            </a:r>
          </a:p>
          <a:p>
            <a:r>
              <a:rPr lang="is-IS" sz="2000" dirty="0">
                <a:latin typeface="Consolas"/>
                <a:cs typeface="Consolas"/>
              </a:rPr>
              <a:t>doIt(l);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Legal! */</a:t>
            </a:r>
            <a:endParaRPr lang="is-IS" sz="2000" dirty="0">
              <a:latin typeface="Consolas"/>
              <a:cs typeface="Consolas"/>
            </a:endParaRPr>
          </a:p>
          <a:p>
            <a:r>
              <a:rPr lang="en-US" sz="2000" dirty="0">
                <a:latin typeface="Consolas"/>
                <a:cs typeface="Consolas"/>
              </a:rPr>
              <a:t>Collection&lt;List&lt;Number&gt;&gt; c= ...</a:t>
            </a:r>
          </a:p>
          <a:p>
            <a:r>
              <a:rPr lang="en-US" sz="2000" dirty="0" err="1">
                <a:latin typeface="Consolas"/>
                <a:cs typeface="Consolas"/>
              </a:rPr>
              <a:t>doIt</a:t>
            </a:r>
            <a:r>
              <a:rPr lang="is-IS" sz="2000" dirty="0">
                <a:latin typeface="Consolas"/>
                <a:cs typeface="Consolas"/>
              </a:rPr>
              <a:t>(c);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Legal! */</a:t>
            </a:r>
            <a:endParaRPr lang="is-IS" sz="2000" dirty="0">
              <a:latin typeface="Consolas"/>
              <a:cs typeface="Consolas"/>
            </a:endParaRPr>
          </a:p>
          <a:p>
            <a:r>
              <a:rPr lang="en-US" sz="2000" dirty="0" err="1">
                <a:latin typeface="Consolas"/>
                <a:cs typeface="Consolas"/>
              </a:rPr>
              <a:t>Iterable</a:t>
            </a:r>
            <a:r>
              <a:rPr lang="en-US" sz="2000" dirty="0">
                <a:latin typeface="Consolas"/>
                <a:cs typeface="Consolas"/>
              </a:rPr>
              <a:t>&lt;</a:t>
            </a:r>
            <a:r>
              <a:rPr lang="en-US" sz="2000" dirty="0" err="1">
                <a:latin typeface="Consolas"/>
                <a:cs typeface="Consolas"/>
              </a:rPr>
              <a:t>Iterable</a:t>
            </a:r>
            <a:r>
              <a:rPr lang="en-US" sz="2000" dirty="0">
                <a:latin typeface="Consolas"/>
                <a:cs typeface="Consolas"/>
              </a:rPr>
              <a:t>&lt;Float&gt;&gt; 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= ...</a:t>
            </a:r>
          </a:p>
          <a:p>
            <a:r>
              <a:rPr lang="en-US" sz="2000" dirty="0" err="1">
                <a:latin typeface="Consolas"/>
                <a:cs typeface="Consolas"/>
              </a:rPr>
              <a:t>doIt</a:t>
            </a:r>
            <a:r>
              <a:rPr lang="is-IS" sz="2000" dirty="0">
                <a:latin typeface="Consolas"/>
                <a:cs typeface="Consolas"/>
              </a:rPr>
              <a:t>(i);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Illegal! */</a:t>
            </a:r>
            <a:endParaRPr lang="is-IS" sz="2000" dirty="0">
              <a:latin typeface="Consolas"/>
              <a:cs typeface="Consolas"/>
            </a:endParaRPr>
          </a:p>
          <a:p>
            <a:r>
              <a:rPr lang="en-US" sz="2000" dirty="0" err="1">
                <a:latin typeface="Consolas"/>
                <a:cs typeface="Consolas"/>
              </a:rPr>
              <a:t>ArrayList</a:t>
            </a:r>
            <a:r>
              <a:rPr lang="en-US" sz="2000" dirty="0">
                <a:latin typeface="Consolas"/>
                <a:cs typeface="Consolas"/>
              </a:rPr>
              <a:t>&lt;? extends Set&lt;? super Number&gt;&gt; a= ...</a:t>
            </a:r>
          </a:p>
          <a:p>
            <a:r>
              <a:rPr lang="en-US" sz="2000" dirty="0" err="1">
                <a:latin typeface="Consolas"/>
                <a:cs typeface="Consolas"/>
              </a:rPr>
              <a:t>doIt</a:t>
            </a:r>
            <a:r>
              <a:rPr lang="is-IS" sz="2000" dirty="0">
                <a:latin typeface="Consolas"/>
                <a:cs typeface="Consolas"/>
              </a:rPr>
              <a:t>(a);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Legal! */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  <a:p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5000" y="3352800"/>
            <a:ext cx="2895600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We skip over this in lecture. Far too intricate for everyone to understand. We won’t quiz you on this.</a:t>
            </a:r>
          </a:p>
        </p:txBody>
      </p:sp>
    </p:spTree>
    <p:extLst>
      <p:ext uri="{BB962C8B-B14F-4D97-AF65-F5344CB8AC3E}">
        <p14:creationId xmlns:p14="http://schemas.microsoft.com/office/powerpoint/2010/main" val="37355592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990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Here’s the printing example again. Written with a method type-parameter.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Generic Methods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743200"/>
            <a:ext cx="8223250" cy="2895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>
                <a:latin typeface="Consolas"/>
                <a:cs typeface="Consolas"/>
              </a:rPr>
              <a:t>&lt;</a:t>
            </a:r>
            <a:r>
              <a:rPr lang="it-IT" sz="2000" dirty="0">
                <a:solidFill>
                  <a:srgbClr val="FF0000"/>
                </a:solidFill>
                <a:latin typeface="Consolas"/>
                <a:cs typeface="Consolas"/>
              </a:rPr>
              <a:t>T</a:t>
            </a:r>
            <a:r>
              <a:rPr lang="it-IT" sz="2000" dirty="0">
                <a:latin typeface="Consolas"/>
                <a:cs typeface="Consolas"/>
              </a:rPr>
              <a:t>&gt; void print(Collection&lt;</a:t>
            </a:r>
            <a:r>
              <a:rPr lang="it-IT" sz="2000" dirty="0">
                <a:solidFill>
                  <a:srgbClr val="FF0000"/>
                </a:solidFill>
                <a:latin typeface="Consolas"/>
                <a:cs typeface="Consolas"/>
              </a:rPr>
              <a:t>T</a:t>
            </a:r>
            <a:r>
              <a:rPr lang="it-IT" sz="2000" dirty="0">
                <a:latin typeface="Consolas"/>
                <a:cs typeface="Consolas"/>
              </a:rPr>
              <a:t>&gt; c) {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// T is a type parameter</a:t>
            </a:r>
            <a:endParaRPr lang="it-IT" sz="2000" dirty="0">
              <a:latin typeface="Consolas"/>
              <a:cs typeface="Consolas"/>
            </a:endParaRPr>
          </a:p>
          <a:p>
            <a:r>
              <a:rPr lang="it-IT" sz="2000" dirty="0">
                <a:latin typeface="Consolas"/>
                <a:cs typeface="Consolas"/>
              </a:rPr>
              <a:t>  for (T x : c) {</a:t>
            </a:r>
          </a:p>
          <a:p>
            <a:r>
              <a:rPr lang="it-IT" sz="2000" dirty="0">
                <a:latin typeface="Consolas"/>
                <a:cs typeface="Consolas"/>
              </a:rPr>
              <a:t>    </a:t>
            </a:r>
            <a:r>
              <a:rPr lang="it-IT" sz="2000" dirty="0" err="1">
                <a:latin typeface="Consolas"/>
                <a:cs typeface="Consolas"/>
              </a:rPr>
              <a:t>System.out.println</a:t>
            </a:r>
            <a:r>
              <a:rPr lang="it-IT" sz="2000" dirty="0">
                <a:latin typeface="Consolas"/>
                <a:cs typeface="Consolas"/>
              </a:rPr>
              <a:t>(x);</a:t>
            </a:r>
          </a:p>
          <a:p>
            <a:r>
              <a:rPr lang="it-IT" sz="2000" dirty="0">
                <a:latin typeface="Consolas"/>
                <a:cs typeface="Consolas"/>
              </a:rPr>
              <a:t>  }</a:t>
            </a:r>
          </a:p>
          <a:p>
            <a:r>
              <a:rPr lang="it-IT" sz="2000" dirty="0">
                <a:latin typeface="Consolas"/>
                <a:cs typeface="Consolas"/>
              </a:rPr>
              <a:t>}</a:t>
            </a:r>
          </a:p>
          <a:p>
            <a:r>
              <a:rPr lang="it-IT" sz="2000" dirty="0">
                <a:latin typeface="Consolas"/>
                <a:cs typeface="Consolas"/>
              </a:rPr>
              <a:t>...</a:t>
            </a:r>
            <a:r>
              <a:rPr lang="is-IS" sz="2000" dirty="0">
                <a:latin typeface="Consolas"/>
                <a:cs typeface="Consolas"/>
              </a:rPr>
              <a:t> </a:t>
            </a:r>
          </a:p>
          <a:p>
            <a:r>
              <a:rPr lang="is-IS" sz="2000" dirty="0">
                <a:latin typeface="Consolas"/>
                <a:cs typeface="Consolas"/>
              </a:rPr>
              <a:t>Collection&lt;Integer&gt; c= ...</a:t>
            </a:r>
          </a:p>
          <a:p>
            <a:r>
              <a:rPr lang="is-IS" sz="2000" dirty="0">
                <a:latin typeface="Consolas"/>
                <a:cs typeface="Consolas"/>
              </a:rPr>
              <a:t>c.add(42);</a:t>
            </a:r>
          </a:p>
          <a:p>
            <a:r>
              <a:rPr lang="en-US" sz="2000" dirty="0">
                <a:latin typeface="Consolas"/>
                <a:cs typeface="Consolas"/>
              </a:rPr>
              <a:t>p</a:t>
            </a:r>
            <a:r>
              <a:rPr lang="is-IS" sz="2000" dirty="0">
                <a:latin typeface="Consolas"/>
                <a:cs typeface="Consolas"/>
              </a:rPr>
              <a:t>rint(c);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More explicitly: this.&lt;Integer&gt;print(c) */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41702" y="56388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2400" dirty="0">
                <a:latin typeface="Times New Roman"/>
                <a:cs typeface="Times New Roman"/>
              </a:rPr>
              <a:t>But wildcards are preferred when just as expressive.</a:t>
            </a:r>
          </a:p>
        </p:txBody>
      </p:sp>
    </p:spTree>
    <p:extLst>
      <p:ext uri="{BB962C8B-B14F-4D97-AF65-F5344CB8AC3E}">
        <p14:creationId xmlns:p14="http://schemas.microsoft.com/office/powerpoint/2010/main" val="196952373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990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Suppose we want to catenate a list of lists into one list. We want the return type to depend on what the input type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Catenating Lists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4100" y="2584102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lists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11406" y="283107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905000" y="2743200"/>
            <a:ext cx="228600" cy="228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87806" y="283107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581400" y="2743200"/>
            <a:ext cx="228600" cy="228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249606" y="283107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743200" y="2743200"/>
            <a:ext cx="228600" cy="228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057400" y="28956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819400" y="28956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657600" y="28956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057400" y="35814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657600" y="41910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657600" y="35052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905000" y="31242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67000" y="31242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05000" y="38862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05200" y="44196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05200" y="3729335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05200" y="31242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14400" y="4876800"/>
            <a:ext cx="2005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Return this list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447800" y="5562600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752600" y="5329535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057400" y="5562600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667000" y="5562600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276600" y="5562600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810000" y="5562600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419600" y="5562600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362200" y="53340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71800" y="53340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505200" y="5329535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114800" y="5329535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724400" y="5329535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3567314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6294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The return type depends on what the input type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Catenating Lists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438400"/>
            <a:ext cx="8223250" cy="3886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/** Return the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flattened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version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of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lists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. */</a:t>
            </a:r>
          </a:p>
          <a:p>
            <a:r>
              <a:rPr lang="it-IT" sz="2000" dirty="0">
                <a:solidFill>
                  <a:srgbClr val="FF0000"/>
                </a:solidFill>
                <a:latin typeface="Consolas"/>
                <a:cs typeface="Consolas"/>
              </a:rPr>
              <a:t>&lt;T&gt; </a:t>
            </a:r>
            <a:r>
              <a:rPr lang="it-IT" sz="2000" dirty="0">
                <a:latin typeface="Consolas"/>
                <a:cs typeface="Consolas"/>
              </a:rPr>
              <a:t>List&lt;</a:t>
            </a:r>
            <a:r>
              <a:rPr lang="it-IT" sz="2000" dirty="0">
                <a:solidFill>
                  <a:srgbClr val="FF0000"/>
                </a:solidFill>
                <a:latin typeface="Consolas"/>
                <a:cs typeface="Consolas"/>
              </a:rPr>
              <a:t>T</a:t>
            </a:r>
            <a:r>
              <a:rPr lang="it-IT" sz="2000" dirty="0">
                <a:latin typeface="Consolas"/>
                <a:cs typeface="Consolas"/>
              </a:rPr>
              <a:t>&gt; flatten(List&lt;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? extends List&lt;</a:t>
            </a:r>
            <a:r>
              <a:rPr lang="it-IT" sz="2000" dirty="0">
                <a:solidFill>
                  <a:srgbClr val="FF0000"/>
                </a:solidFill>
                <a:latin typeface="Consolas"/>
                <a:cs typeface="Consolas"/>
              </a:rPr>
              <a:t>T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&gt;</a:t>
            </a:r>
            <a:r>
              <a:rPr lang="it-IT" sz="2000" dirty="0">
                <a:latin typeface="Consolas"/>
                <a:cs typeface="Consolas"/>
              </a:rPr>
              <a:t>&gt; </a:t>
            </a:r>
            <a:r>
              <a:rPr lang="it-IT" sz="2000" dirty="0" err="1">
                <a:latin typeface="Consolas"/>
                <a:cs typeface="Consolas"/>
              </a:rPr>
              <a:t>lists</a:t>
            </a:r>
            <a:r>
              <a:rPr lang="it-IT" sz="2000" dirty="0">
                <a:latin typeface="Consolas"/>
                <a:cs typeface="Consolas"/>
              </a:rPr>
              <a:t>) {</a:t>
            </a:r>
          </a:p>
          <a:p>
            <a:r>
              <a:rPr lang="it-IT" sz="2000" dirty="0">
                <a:latin typeface="Consolas"/>
                <a:cs typeface="Consolas"/>
              </a:rPr>
              <a:t>  List&lt;</a:t>
            </a:r>
            <a:r>
              <a:rPr lang="it-IT" sz="2000" dirty="0">
                <a:solidFill>
                  <a:srgbClr val="FF0000"/>
                </a:solidFill>
                <a:latin typeface="Consolas"/>
                <a:cs typeface="Consolas"/>
              </a:rPr>
              <a:t>T</a:t>
            </a:r>
            <a:r>
              <a:rPr lang="it-IT" sz="2000" dirty="0">
                <a:latin typeface="Consolas"/>
                <a:cs typeface="Consolas"/>
              </a:rPr>
              <a:t>&gt; </a:t>
            </a:r>
            <a:r>
              <a:rPr lang="it-IT" sz="2000" dirty="0" err="1">
                <a:latin typeface="Consolas"/>
                <a:cs typeface="Consolas"/>
              </a:rPr>
              <a:t>flat</a:t>
            </a:r>
            <a:r>
              <a:rPr lang="it-IT" sz="2000" dirty="0">
                <a:latin typeface="Consolas"/>
                <a:cs typeface="Consolas"/>
              </a:rPr>
              <a:t>= new ArrayList&lt;T&gt;();</a:t>
            </a:r>
          </a:p>
          <a:p>
            <a:r>
              <a:rPr lang="it-IT" sz="2000" dirty="0">
                <a:latin typeface="Consolas"/>
                <a:cs typeface="Consolas"/>
              </a:rPr>
              <a:t>  for (List&lt;T&gt; l : </a:t>
            </a:r>
            <a:r>
              <a:rPr lang="it-IT" sz="2000" dirty="0" err="1">
                <a:latin typeface="Consolas"/>
                <a:cs typeface="Consolas"/>
              </a:rPr>
              <a:t>lists</a:t>
            </a:r>
            <a:r>
              <a:rPr lang="it-IT" sz="2000" dirty="0">
                <a:latin typeface="Consolas"/>
                <a:cs typeface="Consolas"/>
              </a:rPr>
              <a:t>)</a:t>
            </a:r>
          </a:p>
          <a:p>
            <a:r>
              <a:rPr lang="it-IT" sz="2000" dirty="0">
                <a:latin typeface="Consolas"/>
                <a:cs typeface="Consolas"/>
              </a:rPr>
              <a:t>     flat.addAll(l);</a:t>
            </a:r>
          </a:p>
          <a:p>
            <a:r>
              <a:rPr lang="it-IT" sz="2000" dirty="0">
                <a:latin typeface="Consolas"/>
                <a:cs typeface="Consolas"/>
              </a:rPr>
              <a:t>  return flat;</a:t>
            </a:r>
          </a:p>
          <a:p>
            <a:r>
              <a:rPr lang="it-IT" sz="2000" dirty="0">
                <a:latin typeface="Consolas"/>
                <a:cs typeface="Consolas"/>
              </a:rPr>
              <a:t>}</a:t>
            </a:r>
          </a:p>
          <a:p>
            <a:r>
              <a:rPr lang="it-IT" sz="2000" dirty="0">
                <a:latin typeface="Consolas"/>
                <a:cs typeface="Consolas"/>
              </a:rPr>
              <a:t>...</a:t>
            </a:r>
            <a:endParaRPr lang="is-IS" sz="2000" dirty="0">
              <a:latin typeface="Consolas"/>
              <a:cs typeface="Consolas"/>
            </a:endParaRPr>
          </a:p>
          <a:p>
            <a:r>
              <a:rPr lang="is-IS" sz="2000" dirty="0">
                <a:latin typeface="Consolas"/>
                <a:cs typeface="Consolas"/>
              </a:rPr>
              <a:t>List&lt;List&lt;Integer&gt;&gt; is= ...</a:t>
            </a:r>
          </a:p>
          <a:p>
            <a:r>
              <a:rPr lang="is-IS" sz="2000" dirty="0">
                <a:latin typeface="Consolas"/>
                <a:cs typeface="Consolas"/>
              </a:rPr>
              <a:t>List&lt;Integer&gt; i= flatten(is);</a:t>
            </a:r>
          </a:p>
          <a:p>
            <a:r>
              <a:rPr lang="is-IS" sz="2000" dirty="0">
                <a:latin typeface="Consolas"/>
                <a:cs typeface="Consolas"/>
              </a:rPr>
              <a:t>List&lt;List&lt;String&gt;&gt; ss= ...</a:t>
            </a:r>
          </a:p>
          <a:p>
            <a:r>
              <a:rPr lang="is-IS" sz="2000" dirty="0">
                <a:latin typeface="Consolas"/>
                <a:cs typeface="Consolas"/>
              </a:rPr>
              <a:t>List&lt;String&gt; s= flatten(ss);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793FF7-9B98-2647-BD9B-5F9BF1AC9D78}"/>
              </a:ext>
            </a:extLst>
          </p:cNvPr>
          <p:cNvSpPr/>
          <p:nvPr/>
        </p:nvSpPr>
        <p:spPr>
          <a:xfrm>
            <a:off x="4953000" y="5715000"/>
            <a:ext cx="3502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Monaco" pitchFamily="2" charset="77"/>
              </a:rPr>
              <a:t>Demo </a:t>
            </a:r>
            <a:r>
              <a:rPr lang="en-US" dirty="0" err="1">
                <a:latin typeface="Monaco" pitchFamily="2" charset="77"/>
              </a:rPr>
              <a:t>I_Concatenate</a:t>
            </a:r>
            <a:endParaRPr lang="en-US" dirty="0">
              <a:effectLst/>
              <a:latin typeface="Monac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2992421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Interface Comparable&lt;T&gt; declares a method for comparing one object to another.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Interface Comparable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971800"/>
            <a:ext cx="8223250" cy="2133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>
                <a:latin typeface="Consolas"/>
                <a:cs typeface="Consolas"/>
              </a:rPr>
              <a:t>interface</a:t>
            </a:r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err="1">
                <a:latin typeface="Consolas"/>
                <a:cs typeface="Consolas"/>
              </a:rPr>
              <a:t>Comparable</a:t>
            </a:r>
            <a:r>
              <a:rPr lang="it-IT" sz="2000" dirty="0">
                <a:latin typeface="Consolas"/>
                <a:cs typeface="Consolas"/>
              </a:rPr>
              <a:t>&lt;T&gt; {</a:t>
            </a:r>
            <a:br>
              <a:rPr lang="it-IT" sz="2000" dirty="0">
                <a:latin typeface="Consolas"/>
                <a:cs typeface="Consolas"/>
              </a:rPr>
            </a:br>
            <a:r>
              <a:rPr lang="it-IT" sz="2000" dirty="0">
                <a:latin typeface="Consolas"/>
                <a:cs typeface="Consolas"/>
              </a:rPr>
              <a:t>  </a:t>
            </a:r>
            <a:r>
              <a:rPr lang="en-US" sz="2000" dirty="0">
                <a:solidFill>
                  <a:srgbClr val="800000"/>
                </a:solidFill>
                <a:latin typeface="Consolas"/>
                <a:cs typeface="Consolas"/>
                <a:sym typeface="Courier New" charset="0"/>
              </a:rPr>
              <a:t> /* Return a negative number, 0, or positive number</a:t>
            </a:r>
          </a:p>
          <a:p>
            <a:r>
              <a:rPr lang="en-US" sz="2000" dirty="0">
                <a:solidFill>
                  <a:srgbClr val="800000"/>
                </a:solidFill>
                <a:latin typeface="Consolas"/>
                <a:cs typeface="Consolas"/>
                <a:sym typeface="Courier New" charset="0"/>
              </a:rPr>
              <a:t>    * depending on whether this is less than, </a:t>
            </a:r>
          </a:p>
          <a:p>
            <a:r>
              <a:rPr lang="en-US" sz="2000" dirty="0">
                <a:solidFill>
                  <a:srgbClr val="800000"/>
                </a:solidFill>
                <a:latin typeface="Consolas"/>
                <a:cs typeface="Consolas"/>
                <a:sym typeface="Courier New" charset="0"/>
              </a:rPr>
              <a:t>    * equal to, or greater than that */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  <a:p>
            <a:r>
              <a:rPr lang="it-IT" sz="2000" dirty="0">
                <a:latin typeface="Consolas"/>
                <a:cs typeface="Consolas"/>
              </a:rPr>
              <a:t>  int compareTo(T that);</a:t>
            </a:r>
          </a:p>
          <a:p>
            <a:r>
              <a:rPr lang="it-IT" sz="2000" dirty="0">
                <a:latin typeface="Consolas"/>
                <a:cs typeface="Consolas"/>
              </a:rPr>
              <a:t>}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050985" y="5476124"/>
            <a:ext cx="4889630" cy="85875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Integer, Double, Character, and String are all Comparable with themselves</a:t>
            </a:r>
          </a:p>
        </p:txBody>
      </p:sp>
    </p:spTree>
    <p:extLst>
      <p:ext uri="{BB962C8B-B14F-4D97-AF65-F5344CB8AC3E}">
        <p14:creationId xmlns:p14="http://schemas.microsoft.com/office/powerpoint/2010/main" val="338553822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629AD-8ADE-DE4F-B40D-29790F370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Material on generics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970A0-8BD0-9C44-83EB-F14BEC1074B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0070C0"/>
                </a:solidFill>
              </a:rPr>
              <a:t>JavaHyperText</a:t>
            </a:r>
            <a:r>
              <a:rPr lang="en-US" dirty="0">
                <a:solidFill>
                  <a:srgbClr val="0070C0"/>
                </a:solidFill>
              </a:rPr>
              <a:t> entry 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	generics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/>
              <a:t>Look at lecture notes page of course website,</a:t>
            </a:r>
          </a:p>
          <a:p>
            <a:pPr marL="0" indent="0">
              <a:buNone/>
            </a:pPr>
            <a:r>
              <a:rPr lang="en-US" dirty="0"/>
              <a:t>row for this lecture, and download demo code.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DDCFF-54B6-054F-9CBD-53E41EB9A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1708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Type parameter: anything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sz="2400" dirty="0">
                <a:latin typeface="Times New Roman"/>
                <a:cs typeface="Times New Roman"/>
              </a:rPr>
              <a:t> that implements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Comparable&lt;T&gt;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Our binary search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133600"/>
            <a:ext cx="8223250" cy="4648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mr-IN" sz="2000" dirty="0">
                <a:latin typeface="Consolas"/>
                <a:cs typeface="Consolas"/>
              </a:rPr>
              <a:t>/** </a:t>
            </a:r>
            <a:r>
              <a:rPr lang="mr-IN" sz="2000" dirty="0">
                <a:solidFill>
                  <a:srgbClr val="008000"/>
                </a:solidFill>
                <a:latin typeface="Consolas"/>
                <a:cs typeface="Consolas"/>
              </a:rPr>
              <a:t>Return h such that c[0..h] &lt;= x &lt; c[h+1..].</a:t>
            </a:r>
          </a:p>
          <a:p>
            <a:r>
              <a:rPr lang="mr-IN" sz="2000" dirty="0">
                <a:solidFill>
                  <a:srgbClr val="008000"/>
                </a:solidFill>
                <a:latin typeface="Consolas"/>
                <a:cs typeface="Consolas"/>
              </a:rPr>
              <a:t>  * Precondition: c is sorted according to .. </a:t>
            </a:r>
            <a:r>
              <a:rPr lang="mr-IN" sz="2000" dirty="0">
                <a:latin typeface="Consolas"/>
                <a:cs typeface="Consolas"/>
              </a:rPr>
              <a:t>*/</a:t>
            </a:r>
          </a:p>
          <a:p>
            <a:r>
              <a:rPr lang="mr-IN" sz="2000" dirty="0">
                <a:latin typeface="Consolas"/>
                <a:cs typeface="Consolas"/>
              </a:rPr>
              <a:t>public static &lt;</a:t>
            </a:r>
            <a:r>
              <a:rPr lang="mr-IN" sz="2000" dirty="0">
                <a:solidFill>
                  <a:srgbClr val="FF0000"/>
                </a:solidFill>
                <a:latin typeface="Consolas"/>
                <a:cs typeface="Consolas"/>
              </a:rPr>
              <a:t>T extends Comparable&lt;T&gt;</a:t>
            </a:r>
            <a:r>
              <a:rPr lang="mr-IN" sz="2000" dirty="0">
                <a:latin typeface="Consolas"/>
                <a:cs typeface="Consolas"/>
              </a:rPr>
              <a:t>&gt;</a:t>
            </a:r>
          </a:p>
          <a:p>
            <a:r>
              <a:rPr lang="mr-IN" sz="2000" dirty="0">
                <a:latin typeface="Consolas"/>
                <a:cs typeface="Consolas"/>
              </a:rPr>
              <a:t>                   int indexOf1(List&lt;T&gt; c, T x) { </a:t>
            </a:r>
          </a:p>
          <a:p>
            <a:r>
              <a:rPr lang="mr-IN" sz="2000" dirty="0">
                <a:latin typeface="Consolas"/>
                <a:cs typeface="Consolas"/>
              </a:rPr>
              <a:t>  </a:t>
            </a: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mr-IN" sz="2000" dirty="0">
                <a:latin typeface="Consolas"/>
                <a:cs typeface="Consolas"/>
              </a:rPr>
              <a:t>int h= -1; </a:t>
            </a:r>
          </a:p>
          <a:p>
            <a:r>
              <a:rPr lang="mr-IN" sz="2000" dirty="0">
                <a:latin typeface="Consolas"/>
                <a:cs typeface="Consolas"/>
              </a:rPr>
              <a:t>   int t= c.size(); </a:t>
            </a:r>
          </a:p>
          <a:p>
            <a:r>
              <a:rPr lang="en-US" sz="2000" dirty="0">
                <a:latin typeface="Consolas"/>
                <a:cs typeface="Consolas"/>
              </a:rPr>
              <a:t>   </a:t>
            </a:r>
            <a:r>
              <a:rPr lang="mr-IN" sz="2000" dirty="0">
                <a:latin typeface="Consolas"/>
                <a:cs typeface="Consolas"/>
              </a:rPr>
              <a:t>/</a:t>
            </a:r>
            <a:r>
              <a:rPr lang="mr-IN" sz="2000" dirty="0">
                <a:solidFill>
                  <a:srgbClr val="008000"/>
                </a:solidFill>
                <a:latin typeface="Consolas"/>
                <a:cs typeface="Consolas"/>
              </a:rPr>
              <a:t>/ inv: h &lt; t  &amp;&amp;  c[0..h] &lt;= x &lt; c[t..]</a:t>
            </a:r>
          </a:p>
          <a:p>
            <a:r>
              <a:rPr lang="mr-IN" sz="2000" dirty="0">
                <a:latin typeface="Consolas"/>
                <a:cs typeface="Consolas"/>
              </a:rPr>
              <a:t>   while (</a:t>
            </a:r>
            <a:r>
              <a:rPr lang="mr-IN" sz="2000" dirty="0" err="1">
                <a:latin typeface="Consolas"/>
                <a:cs typeface="Consolas"/>
              </a:rPr>
              <a:t>h</a:t>
            </a: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mr-IN" sz="2000" dirty="0">
                <a:latin typeface="Consolas"/>
                <a:cs typeface="Consolas"/>
              </a:rPr>
              <a:t>+</a:t>
            </a: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mr-IN" sz="2000" dirty="0">
                <a:latin typeface="Consolas"/>
                <a:cs typeface="Consolas"/>
              </a:rPr>
              <a:t>1 &lt; t) { </a:t>
            </a:r>
          </a:p>
          <a:p>
            <a:r>
              <a:rPr lang="en-US" sz="2000" dirty="0">
                <a:latin typeface="Consolas"/>
                <a:cs typeface="Consolas"/>
              </a:rPr>
              <a:t>      </a:t>
            </a:r>
            <a:r>
              <a:rPr lang="mr-IN" sz="2000" dirty="0">
                <a:latin typeface="Consolas"/>
                <a:cs typeface="Consolas"/>
              </a:rPr>
              <a:t>int e= (h + t) / 2; </a:t>
            </a:r>
          </a:p>
          <a:p>
            <a:r>
              <a:rPr lang="en-US" sz="2000" dirty="0">
                <a:latin typeface="Consolas"/>
                <a:cs typeface="Consolas"/>
              </a:rPr>
              <a:t>      </a:t>
            </a:r>
            <a:r>
              <a:rPr lang="mr-IN" sz="2000" dirty="0">
                <a:latin typeface="Consolas"/>
                <a:cs typeface="Consolas"/>
              </a:rPr>
              <a:t>if (c.get(e).compareTo(x) &lt;= 0) </a:t>
            </a:r>
            <a:r>
              <a:rPr lang="mr-IN" sz="2000" dirty="0" err="1">
                <a:latin typeface="Consolas"/>
                <a:cs typeface="Consolas"/>
              </a:rPr>
              <a:t>h</a:t>
            </a:r>
            <a:r>
              <a:rPr lang="mr-IN" sz="2000" dirty="0">
                <a:latin typeface="Consolas"/>
                <a:cs typeface="Consolas"/>
              </a:rPr>
              <a:t>= e; </a:t>
            </a:r>
          </a:p>
          <a:p>
            <a:r>
              <a:rPr lang="en-US" sz="2000" dirty="0">
                <a:latin typeface="Consolas"/>
                <a:cs typeface="Consolas"/>
              </a:rPr>
              <a:t>      </a:t>
            </a:r>
            <a:r>
              <a:rPr lang="mr-IN" sz="2000" dirty="0">
                <a:latin typeface="Consolas"/>
                <a:cs typeface="Consolas"/>
              </a:rPr>
              <a:t>else t= e;</a:t>
            </a:r>
          </a:p>
          <a:p>
            <a:r>
              <a:rPr lang="en-US" sz="2000" dirty="0">
                <a:latin typeface="Consolas"/>
                <a:cs typeface="Consolas"/>
              </a:rPr>
              <a:t>   </a:t>
            </a:r>
            <a:r>
              <a:rPr lang="mr-IN" sz="2000" dirty="0">
                <a:latin typeface="Consolas"/>
                <a:cs typeface="Consolas"/>
              </a:rPr>
              <a:t>}</a:t>
            </a:r>
          </a:p>
          <a:p>
            <a:r>
              <a:rPr lang="en-US" sz="2000" dirty="0">
                <a:latin typeface="Consolas"/>
                <a:cs typeface="Consolas"/>
              </a:rPr>
              <a:t>   </a:t>
            </a:r>
            <a:r>
              <a:rPr lang="mr-IN" sz="2000" dirty="0" err="1">
                <a:latin typeface="Consolas"/>
                <a:cs typeface="Consolas"/>
              </a:rPr>
              <a:t>return</a:t>
            </a:r>
            <a:r>
              <a:rPr lang="mr-IN" sz="2000" dirty="0">
                <a:latin typeface="Consolas"/>
                <a:cs typeface="Consolas"/>
              </a:rPr>
              <a:t> h; </a:t>
            </a:r>
          </a:p>
          <a:p>
            <a:r>
              <a:rPr lang="mr-IN" sz="2000" dirty="0">
                <a:latin typeface="Consolas"/>
                <a:cs typeface="Consolas"/>
              </a:rPr>
              <a:t>} </a:t>
            </a:r>
            <a:endParaRPr lang="it-IT" sz="20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81510536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Type parameter: anything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sz="2400" dirty="0">
                <a:latin typeface="Times New Roman"/>
                <a:cs typeface="Times New Roman"/>
              </a:rPr>
              <a:t> that implements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Comparable&lt;T&gt;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Those who fully </a:t>
            </a:r>
            <a:r>
              <a:rPr lang="en-US" sz="3200" dirty="0" err="1">
                <a:solidFill>
                  <a:srgbClr val="800000"/>
                </a:solidFill>
                <a:latin typeface="Tw Cen MT" charset="0"/>
              </a:rPr>
              <a:t>grok</a:t>
            </a:r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 generics write: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133600"/>
            <a:ext cx="8223250" cy="4648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mr-IN" sz="2000" dirty="0">
                <a:latin typeface="Consolas"/>
                <a:cs typeface="Consolas"/>
              </a:rPr>
              <a:t>/** </a:t>
            </a:r>
            <a:r>
              <a:rPr lang="mr-IN" sz="2000" dirty="0">
                <a:solidFill>
                  <a:srgbClr val="008000"/>
                </a:solidFill>
                <a:latin typeface="Consolas"/>
                <a:cs typeface="Consolas"/>
              </a:rPr>
              <a:t>Return h such that c[0..h] &lt;= x &lt; c[h+1..].</a:t>
            </a:r>
          </a:p>
          <a:p>
            <a:r>
              <a:rPr lang="mr-IN" sz="2000" dirty="0">
                <a:solidFill>
                  <a:srgbClr val="008000"/>
                </a:solidFill>
                <a:latin typeface="Consolas"/>
                <a:cs typeface="Consolas"/>
              </a:rPr>
              <a:t>  * Precondition: c is sorted according to .. </a:t>
            </a:r>
            <a:r>
              <a:rPr lang="mr-IN" sz="2000" dirty="0">
                <a:latin typeface="Consolas"/>
                <a:cs typeface="Consolas"/>
              </a:rPr>
              <a:t>*/</a:t>
            </a:r>
          </a:p>
          <a:p>
            <a:r>
              <a:rPr lang="mr-IN" sz="2000" dirty="0">
                <a:latin typeface="Consolas"/>
                <a:cs typeface="Consolas"/>
              </a:rPr>
              <a:t>public static </a:t>
            </a:r>
            <a:r>
              <a:rPr lang="en-US" sz="2000" dirty="0">
                <a:solidFill>
                  <a:srgbClr val="FF0000"/>
                </a:solidFill>
                <a:latin typeface="Consolas"/>
                <a:cs typeface="Consolas"/>
              </a:rPr>
              <a:t>&lt;T extends Comparable&lt;? super T&gt;&gt;</a:t>
            </a:r>
            <a:br>
              <a:rPr lang="en-US" sz="2000" dirty="0">
                <a:solidFill>
                  <a:srgbClr val="FF0000"/>
                </a:solidFill>
                <a:latin typeface="Consolas"/>
                <a:cs typeface="Consolas"/>
              </a:rPr>
            </a:br>
            <a:r>
              <a:rPr lang="mr-IN" sz="2000" dirty="0">
                <a:latin typeface="Consolas"/>
                <a:cs typeface="Consolas"/>
              </a:rPr>
              <a:t>               int indexOf1(List&lt;T&gt; c, T x) { </a:t>
            </a:r>
          </a:p>
          <a:p>
            <a:r>
              <a:rPr lang="mr-IN" sz="2000" dirty="0">
                <a:latin typeface="Consolas"/>
                <a:cs typeface="Consolas"/>
              </a:rPr>
              <a:t>  </a:t>
            </a: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mr-IN" sz="2000" dirty="0">
                <a:latin typeface="Consolas"/>
                <a:cs typeface="Consolas"/>
              </a:rPr>
              <a:t>int h= -1; </a:t>
            </a:r>
          </a:p>
          <a:p>
            <a:r>
              <a:rPr lang="mr-IN" sz="2000" dirty="0">
                <a:latin typeface="Consolas"/>
                <a:cs typeface="Consolas"/>
              </a:rPr>
              <a:t>   int t= c.size(); </a:t>
            </a:r>
          </a:p>
          <a:p>
            <a:r>
              <a:rPr lang="en-US" sz="2000" dirty="0">
                <a:latin typeface="Consolas"/>
                <a:cs typeface="Consolas"/>
              </a:rPr>
              <a:t>   </a:t>
            </a:r>
            <a:r>
              <a:rPr lang="mr-IN" sz="2000" dirty="0">
                <a:latin typeface="Consolas"/>
                <a:cs typeface="Consolas"/>
              </a:rPr>
              <a:t>/</a:t>
            </a:r>
            <a:r>
              <a:rPr lang="mr-IN" sz="2000" dirty="0">
                <a:solidFill>
                  <a:srgbClr val="008000"/>
                </a:solidFill>
                <a:latin typeface="Consolas"/>
                <a:cs typeface="Consolas"/>
              </a:rPr>
              <a:t>/ inv: h &lt; t  &amp;&amp;  c[0..h] &lt;= x &lt; c[t..]</a:t>
            </a:r>
          </a:p>
          <a:p>
            <a:r>
              <a:rPr lang="mr-IN" sz="2000" dirty="0">
                <a:latin typeface="Consolas"/>
                <a:cs typeface="Consolas"/>
              </a:rPr>
              <a:t>   while (h+1 &lt; t) { </a:t>
            </a:r>
          </a:p>
          <a:p>
            <a:r>
              <a:rPr lang="en-US" sz="2000" dirty="0">
                <a:latin typeface="Consolas"/>
                <a:cs typeface="Consolas"/>
              </a:rPr>
              <a:t>      </a:t>
            </a:r>
            <a:r>
              <a:rPr lang="mr-IN" sz="2000" dirty="0">
                <a:latin typeface="Consolas"/>
                <a:cs typeface="Consolas"/>
              </a:rPr>
              <a:t>int e= (h + t) / 2; </a:t>
            </a:r>
          </a:p>
          <a:p>
            <a:r>
              <a:rPr lang="en-US" sz="2000" dirty="0">
                <a:latin typeface="Consolas"/>
                <a:cs typeface="Consolas"/>
              </a:rPr>
              <a:t>      </a:t>
            </a:r>
            <a:r>
              <a:rPr lang="mr-IN" sz="2000" dirty="0">
                <a:latin typeface="Consolas"/>
                <a:cs typeface="Consolas"/>
              </a:rPr>
              <a:t>if (c.get(e).compareTo(x) &lt;= 0) </a:t>
            </a:r>
          </a:p>
          <a:p>
            <a:r>
              <a:rPr lang="en-US" sz="2000" dirty="0">
                <a:latin typeface="Consolas"/>
                <a:cs typeface="Consolas"/>
              </a:rPr>
              <a:t>          </a:t>
            </a:r>
            <a:r>
              <a:rPr lang="mr-IN" sz="2000" dirty="0">
                <a:latin typeface="Consolas"/>
                <a:cs typeface="Consolas"/>
              </a:rPr>
              <a:t>h= e; </a:t>
            </a:r>
          </a:p>
          <a:p>
            <a:r>
              <a:rPr lang="en-US" sz="2000" dirty="0">
                <a:latin typeface="Consolas"/>
                <a:cs typeface="Consolas"/>
              </a:rPr>
              <a:t>      </a:t>
            </a:r>
            <a:r>
              <a:rPr lang="mr-IN" sz="2000" dirty="0">
                <a:latin typeface="Consolas"/>
                <a:cs typeface="Consolas"/>
              </a:rPr>
              <a:t>else t= e;</a:t>
            </a:r>
          </a:p>
          <a:p>
            <a:r>
              <a:rPr lang="en-US" sz="2000" dirty="0">
                <a:latin typeface="Consolas"/>
                <a:cs typeface="Consolas"/>
              </a:rPr>
              <a:t>    </a:t>
            </a:r>
            <a:r>
              <a:rPr lang="mr-IN" sz="2000" dirty="0">
                <a:latin typeface="Consolas"/>
                <a:cs typeface="Consolas"/>
              </a:rPr>
              <a:t>}</a:t>
            </a:r>
          </a:p>
          <a:p>
            <a:r>
              <a:rPr lang="mr-IN" sz="2000" dirty="0">
                <a:latin typeface="Consolas"/>
                <a:cs typeface="Consolas"/>
              </a:rPr>
              <a:t>return h; </a:t>
            </a:r>
          </a:p>
          <a:p>
            <a:r>
              <a:rPr lang="mr-IN" sz="2000" dirty="0">
                <a:latin typeface="Consolas"/>
                <a:cs typeface="Consolas"/>
              </a:rPr>
              <a:t>} </a:t>
            </a:r>
            <a:endParaRPr lang="it-IT" sz="2000" dirty="0">
              <a:latin typeface="Consolas"/>
              <a:cs typeface="Consola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34200" y="3048000"/>
            <a:ext cx="175260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Anything that is a superclass of 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5334000"/>
            <a:ext cx="3962400" cy="1200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Don’t be concerned with this! You don’t have to fully understand this.</a:t>
            </a:r>
          </a:p>
        </p:txBody>
      </p:sp>
    </p:spTree>
    <p:extLst>
      <p:ext uri="{BB962C8B-B14F-4D97-AF65-F5344CB8AC3E}">
        <p14:creationId xmlns:p14="http://schemas.microsoft.com/office/powerpoint/2010/main" val="64761617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1D874-327E-C241-93C6-68791AE53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Sir Tony Hoare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19C4B-4153-5D48-9CDC-297AFA0BC6B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Inside every large program is a small program struggling to get out.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unavoidable price of reliability is simplicity.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4D747-5425-524D-B50E-9FDDD7C8C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4423D0-2535-6B42-8A25-CB00BFFBE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276600"/>
            <a:ext cx="6800850" cy="320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2D28C1-0EF5-7A4B-A755-79E06725C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429000"/>
            <a:ext cx="68008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7409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1D874-327E-C241-93C6-68791AE53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err="1">
                <a:solidFill>
                  <a:srgbClr val="C00000"/>
                </a:solidFill>
              </a:rPr>
              <a:t>Edsger</a:t>
            </a:r>
            <a:r>
              <a:rPr lang="en-US" sz="3600" dirty="0">
                <a:solidFill>
                  <a:srgbClr val="C00000"/>
                </a:solidFill>
              </a:rPr>
              <a:t> W. Dijkstra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19C4B-4153-5D48-9CDC-297AFA0BC6B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01977" y="1382041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Beauty is our business.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w convince people that in programming simplicity and clarity —in short, what mathematicians call elegance— are not a dispensable luxury but a crucial matter that decides between success and failure?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Simplicity and elegance are unpopular because they require hard work and discipline to achieve and education to be appreciated.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4D747-5425-524D-B50E-9FDDD7C8C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24F1E-A6C8-C14D-A3C9-591C2FC54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096" y="4191000"/>
            <a:ext cx="53975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66597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1D874-327E-C241-93C6-68791AE53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Donald Knuth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19C4B-4153-5D48-9CDC-297AFA0BC6B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7494" y="1393825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Programs are meant to be read by humans and only incidentally for computers to execute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Everyday life is like programming, I guess. If you love something you can put beauty into it.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best practice is inspired by theory.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4D747-5425-524D-B50E-9FDDD7C8C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DEAB0D-A3C1-364A-9CB7-192F856B9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298" y="3523792"/>
            <a:ext cx="701675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1835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3716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</a:t>
            </a:r>
            <a:r>
              <a:rPr lang="en-US" sz="2400" dirty="0"/>
              <a:t>arly versions of Java lacked generics</a:t>
            </a:r>
            <a:r>
              <a:rPr lang="is-IS" sz="2400" dirty="0"/>
              <a:t>…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Java Collections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1996140"/>
            <a:ext cx="8223250" cy="4480859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dirty="0" err="1">
                <a:latin typeface="Times New Roman"/>
                <a:cs typeface="Times New Roman"/>
              </a:rPr>
              <a:t>interface</a:t>
            </a:r>
            <a:r>
              <a:rPr lang="it-IT" dirty="0">
                <a:latin typeface="Times New Roman"/>
                <a:cs typeface="Times New Roman"/>
              </a:rPr>
              <a:t> Collection {</a:t>
            </a:r>
          </a:p>
          <a:p>
            <a:r>
              <a:rPr lang="it-IT" dirty="0">
                <a:latin typeface="Times New Roman"/>
                <a:cs typeface="Times New Roman"/>
              </a:rPr>
              <a:t>    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/** Return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true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iff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the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collection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contains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ob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*/</a:t>
            </a:r>
          </a:p>
          <a:p>
            <a:r>
              <a:rPr lang="it-IT" dirty="0">
                <a:latin typeface="Times New Roman"/>
                <a:cs typeface="Times New Roman"/>
              </a:rPr>
              <a:t>    </a:t>
            </a:r>
            <a:r>
              <a:rPr lang="it-IT" dirty="0" err="1">
                <a:latin typeface="Times New Roman"/>
                <a:cs typeface="Times New Roman"/>
              </a:rPr>
              <a:t>boolean</a:t>
            </a:r>
            <a:r>
              <a:rPr lang="it-IT" dirty="0">
                <a:latin typeface="Times New Roman"/>
                <a:cs typeface="Times New Roman"/>
              </a:rPr>
              <a:t> </a:t>
            </a:r>
            <a:r>
              <a:rPr lang="it-IT" dirty="0" err="1">
                <a:latin typeface="Times New Roman"/>
                <a:cs typeface="Times New Roman"/>
              </a:rPr>
              <a:t>contains</a:t>
            </a:r>
            <a:r>
              <a:rPr lang="it-IT" dirty="0">
                <a:latin typeface="Times New Roman"/>
                <a:cs typeface="Times New Roman"/>
              </a:rPr>
              <a:t>(Object </a:t>
            </a:r>
            <a:r>
              <a:rPr lang="it-IT" dirty="0" err="1">
                <a:latin typeface="Times New Roman"/>
                <a:cs typeface="Times New Roman"/>
              </a:rPr>
              <a:t>ob</a:t>
            </a:r>
            <a:r>
              <a:rPr lang="it-IT" dirty="0">
                <a:latin typeface="Times New Roman"/>
                <a:cs typeface="Times New Roman"/>
              </a:rPr>
              <a:t>);</a:t>
            </a:r>
          </a:p>
          <a:p>
            <a:pPr>
              <a:spcBef>
                <a:spcPts val="1200"/>
              </a:spcBef>
            </a:pPr>
            <a:r>
              <a:rPr lang="it-IT" dirty="0">
                <a:latin typeface="Times New Roman"/>
                <a:cs typeface="Times New Roman"/>
              </a:rPr>
              <a:t>   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/**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Add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ob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to the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collection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;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return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true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iff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</a:p>
          <a:p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     * the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collection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is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changed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. */</a:t>
            </a:r>
          </a:p>
          <a:p>
            <a:r>
              <a:rPr lang="it-IT" dirty="0">
                <a:latin typeface="Times New Roman"/>
                <a:cs typeface="Times New Roman"/>
              </a:rPr>
              <a:t>   </a:t>
            </a:r>
            <a:r>
              <a:rPr lang="it-IT" dirty="0" err="1">
                <a:latin typeface="Times New Roman"/>
                <a:cs typeface="Times New Roman"/>
              </a:rPr>
              <a:t>boolean</a:t>
            </a:r>
            <a:r>
              <a:rPr lang="it-IT" dirty="0">
                <a:latin typeface="Times New Roman"/>
                <a:cs typeface="Times New Roman"/>
              </a:rPr>
              <a:t> </a:t>
            </a:r>
            <a:r>
              <a:rPr lang="it-IT" dirty="0" err="1">
                <a:latin typeface="Times New Roman"/>
                <a:cs typeface="Times New Roman"/>
              </a:rPr>
              <a:t>add</a:t>
            </a:r>
            <a:r>
              <a:rPr lang="it-IT" dirty="0">
                <a:latin typeface="Times New Roman"/>
                <a:cs typeface="Times New Roman"/>
              </a:rPr>
              <a:t>(Object </a:t>
            </a:r>
            <a:r>
              <a:rPr lang="it-IT" dirty="0" err="1">
                <a:latin typeface="Times New Roman"/>
                <a:cs typeface="Times New Roman"/>
              </a:rPr>
              <a:t>ob</a:t>
            </a:r>
            <a:r>
              <a:rPr lang="it-IT" dirty="0">
                <a:latin typeface="Times New Roman"/>
                <a:cs typeface="Times New Roman"/>
              </a:rPr>
              <a:t>);</a:t>
            </a:r>
          </a:p>
          <a:p>
            <a:pPr>
              <a:spcBef>
                <a:spcPts val="1200"/>
              </a:spcBef>
            </a:pPr>
            <a:r>
              <a:rPr lang="it-IT" dirty="0">
                <a:latin typeface="Times New Roman"/>
                <a:cs typeface="Times New Roman"/>
              </a:rPr>
              <a:t> 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 /**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Remove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ob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from the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collection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;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return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true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iff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</a:p>
          <a:p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    * the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collection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is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changed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. */</a:t>
            </a:r>
          </a:p>
          <a:p>
            <a:r>
              <a:rPr lang="it-IT" dirty="0">
                <a:latin typeface="Times New Roman"/>
                <a:cs typeface="Times New Roman"/>
              </a:rPr>
              <a:t>   </a:t>
            </a:r>
            <a:r>
              <a:rPr lang="it-IT" dirty="0" err="1">
                <a:latin typeface="Times New Roman"/>
                <a:cs typeface="Times New Roman"/>
              </a:rPr>
              <a:t>boolean</a:t>
            </a:r>
            <a:r>
              <a:rPr lang="it-IT" dirty="0">
                <a:latin typeface="Times New Roman"/>
                <a:cs typeface="Times New Roman"/>
              </a:rPr>
              <a:t> </a:t>
            </a:r>
            <a:r>
              <a:rPr lang="it-IT" dirty="0" err="1">
                <a:latin typeface="Times New Roman"/>
                <a:cs typeface="Times New Roman"/>
              </a:rPr>
              <a:t>remove</a:t>
            </a:r>
            <a:r>
              <a:rPr lang="it-IT" dirty="0">
                <a:latin typeface="Times New Roman"/>
                <a:cs typeface="Times New Roman"/>
              </a:rPr>
              <a:t>(Object </a:t>
            </a:r>
            <a:r>
              <a:rPr lang="it-IT" dirty="0" err="1">
                <a:latin typeface="Times New Roman"/>
                <a:cs typeface="Times New Roman"/>
              </a:rPr>
              <a:t>ob</a:t>
            </a:r>
            <a:r>
              <a:rPr lang="it-IT" dirty="0">
                <a:latin typeface="Times New Roman"/>
                <a:cs typeface="Times New Roman"/>
              </a:rPr>
              <a:t>);</a:t>
            </a:r>
          </a:p>
          <a:p>
            <a:r>
              <a:rPr lang="it-IT" dirty="0">
                <a:latin typeface="Times New Roman"/>
                <a:cs typeface="Times New Roman"/>
              </a:rPr>
              <a:t>  ...</a:t>
            </a:r>
            <a:endParaRPr lang="is-IS" dirty="0">
              <a:latin typeface="Times New Roman"/>
              <a:cs typeface="Times New Roman"/>
            </a:endParaRPr>
          </a:p>
          <a:p>
            <a:r>
              <a:rPr lang="is-IS" dirty="0">
                <a:latin typeface="Times New Roman"/>
                <a:cs typeface="Times New Roman"/>
              </a:rPr>
              <a:t>}</a:t>
            </a:r>
            <a:endParaRPr lang="it-IT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909210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Java Collections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533400" y="3124200"/>
            <a:ext cx="8223250" cy="26670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>
                <a:latin typeface="Consolas"/>
                <a:cs typeface="Consolas"/>
              </a:rPr>
              <a:t>Collection c = ...</a:t>
            </a:r>
          </a:p>
          <a:p>
            <a:r>
              <a:rPr lang="it-IT" sz="2000" dirty="0" err="1">
                <a:latin typeface="Consolas"/>
                <a:cs typeface="Consolas"/>
              </a:rPr>
              <a:t>c.add</a:t>
            </a:r>
            <a:r>
              <a:rPr lang="it-IT" sz="2000" dirty="0">
                <a:latin typeface="Consolas"/>
                <a:cs typeface="Consolas"/>
              </a:rPr>
              <a:t>("Hello")</a:t>
            </a:r>
          </a:p>
          <a:p>
            <a:r>
              <a:rPr lang="it-IT" sz="2000" dirty="0" err="1">
                <a:latin typeface="Consolas"/>
                <a:cs typeface="Consolas"/>
              </a:rPr>
              <a:t>c.add</a:t>
            </a:r>
            <a:r>
              <a:rPr lang="it-IT" sz="2000" dirty="0">
                <a:latin typeface="Consolas"/>
                <a:cs typeface="Consolas"/>
              </a:rPr>
              <a:t>("World");</a:t>
            </a:r>
          </a:p>
          <a:p>
            <a:r>
              <a:rPr lang="it-IT" sz="2000" dirty="0">
                <a:latin typeface="Consolas"/>
                <a:cs typeface="Consolas"/>
              </a:rPr>
              <a:t>...</a:t>
            </a:r>
            <a:endParaRPr lang="is-IS" sz="2000" dirty="0">
              <a:latin typeface="Consolas"/>
              <a:cs typeface="Consolas"/>
            </a:endParaRPr>
          </a:p>
          <a:p>
            <a:r>
              <a:rPr lang="en-US" sz="2000" dirty="0">
                <a:latin typeface="Consolas"/>
                <a:cs typeface="Consolas"/>
              </a:rPr>
              <a:t>for (Object </a:t>
            </a:r>
            <a:r>
              <a:rPr lang="en-US" sz="2000" dirty="0" err="1">
                <a:latin typeface="Consolas"/>
                <a:cs typeface="Consolas"/>
              </a:rPr>
              <a:t>ob</a:t>
            </a:r>
            <a:r>
              <a:rPr lang="en-US" sz="2000" dirty="0">
                <a:latin typeface="Consolas"/>
                <a:cs typeface="Consolas"/>
              </a:rPr>
              <a:t> : c) {</a:t>
            </a:r>
          </a:p>
          <a:p>
            <a:r>
              <a:rPr lang="en-US" sz="2000" dirty="0">
                <a:latin typeface="Consolas"/>
                <a:cs typeface="Consolas"/>
              </a:rPr>
              <a:t>  String s= </a:t>
            </a:r>
            <a:r>
              <a:rPr lang="en-US" sz="2000" dirty="0">
                <a:solidFill>
                  <a:srgbClr val="FF0000"/>
                </a:solidFill>
                <a:latin typeface="Consolas"/>
                <a:cs typeface="Consolas"/>
              </a:rPr>
              <a:t>(String) </a:t>
            </a:r>
            <a:r>
              <a:rPr lang="en-US" sz="2000" dirty="0" err="1">
                <a:latin typeface="Consolas"/>
                <a:cs typeface="Consolas"/>
              </a:rPr>
              <a:t>ob</a:t>
            </a:r>
            <a:r>
              <a:rPr lang="en-US" sz="2000" dirty="0">
                <a:latin typeface="Consolas"/>
                <a:cs typeface="Consolas"/>
              </a:rPr>
              <a:t>;</a:t>
            </a:r>
          </a:p>
          <a:p>
            <a:r>
              <a:rPr lang="en-US" sz="2000" dirty="0">
                <a:latin typeface="Consolas"/>
                <a:cs typeface="Consolas"/>
              </a:rPr>
              <a:t>  </a:t>
            </a:r>
            <a:r>
              <a:rPr lang="en-US" sz="2000" dirty="0" err="1">
                <a:latin typeface="Consolas"/>
                <a:cs typeface="Consolas"/>
              </a:rPr>
              <a:t>System.out.println</a:t>
            </a:r>
            <a:r>
              <a:rPr lang="en-US" sz="2000" dirty="0">
                <a:latin typeface="Consolas"/>
                <a:cs typeface="Consolas"/>
              </a:rPr>
              <a:t>(s + " : " + </a:t>
            </a:r>
            <a:r>
              <a:rPr lang="en-US" sz="2000" dirty="0" err="1">
                <a:latin typeface="Consolas"/>
                <a:cs typeface="Consolas"/>
              </a:rPr>
              <a:t>s.length</a:t>
            </a:r>
            <a:r>
              <a:rPr lang="en-US" sz="2000" dirty="0">
                <a:latin typeface="Consolas"/>
                <a:cs typeface="Consolas"/>
              </a:rPr>
              <a:t>());</a:t>
            </a:r>
          </a:p>
          <a:p>
            <a:r>
              <a:rPr lang="en-US" sz="2000" dirty="0">
                <a:latin typeface="Consolas"/>
                <a:cs typeface="Consolas"/>
              </a:rPr>
              <a:t>}</a:t>
            </a:r>
            <a:endParaRPr lang="is-IS" sz="2000" dirty="0">
              <a:latin typeface="Consolas"/>
              <a:cs typeface="Consola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5800" cy="1447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Lack of generics was painful because programmers had to manually cast.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5791200"/>
            <a:ext cx="8153400" cy="609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2400" dirty="0">
                <a:latin typeface="Times New Roman"/>
                <a:cs typeface="Times New Roman"/>
              </a:rPr>
              <a:t>… and it was too easy to make mistakes!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3581400" y="2514600"/>
            <a:ext cx="2514600" cy="2133600"/>
          </a:xfrm>
          <a:prstGeom prst="straightConnector1">
            <a:avLst/>
          </a:prstGeom>
          <a:ln w="762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29180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Using Java Collections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533400" y="2819400"/>
            <a:ext cx="8223250" cy="24384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>
                <a:latin typeface="Consolas"/>
                <a:cs typeface="Consolas"/>
              </a:rPr>
              <a:t>String</a:t>
            </a:r>
            <a:r>
              <a:rPr lang="it-IT" sz="2000" dirty="0">
                <a:latin typeface="Consolas"/>
                <a:cs typeface="Consolas"/>
              </a:rPr>
              <a:t>[] a = ...</a:t>
            </a:r>
          </a:p>
          <a:p>
            <a:r>
              <a:rPr lang="it-IT" sz="2000" dirty="0">
                <a:latin typeface="Consolas"/>
                <a:cs typeface="Consolas"/>
              </a:rPr>
              <a:t>a[0]= ("Hello")</a:t>
            </a:r>
          </a:p>
          <a:p>
            <a:r>
              <a:rPr lang="it-IT" sz="2000" dirty="0">
                <a:latin typeface="Consolas"/>
                <a:cs typeface="Consolas"/>
              </a:rPr>
              <a:t>a[1]= ("World");</a:t>
            </a:r>
          </a:p>
          <a:p>
            <a:r>
              <a:rPr lang="it-IT" sz="2000" dirty="0">
                <a:latin typeface="Consolas"/>
                <a:cs typeface="Consolas"/>
              </a:rPr>
              <a:t>...</a:t>
            </a:r>
            <a:endParaRPr lang="is-IS" sz="2000" dirty="0">
              <a:latin typeface="Consolas"/>
              <a:cs typeface="Consolas"/>
            </a:endParaRPr>
          </a:p>
          <a:p>
            <a:r>
              <a:rPr lang="en-US" sz="2000" dirty="0">
                <a:latin typeface="Consolas"/>
                <a:cs typeface="Consolas"/>
              </a:rPr>
              <a:t>for (String s : a) {</a:t>
            </a:r>
          </a:p>
          <a:p>
            <a:r>
              <a:rPr lang="en-US" sz="2000" dirty="0">
                <a:latin typeface="Consolas"/>
                <a:cs typeface="Consolas"/>
              </a:rPr>
              <a:t>  </a:t>
            </a:r>
            <a:r>
              <a:rPr lang="en-US" sz="2000" dirty="0" err="1">
                <a:latin typeface="Consolas"/>
                <a:cs typeface="Consolas"/>
              </a:rPr>
              <a:t>System.out.println</a:t>
            </a:r>
            <a:r>
              <a:rPr lang="en-US" sz="2000" dirty="0">
                <a:latin typeface="Consolas"/>
                <a:cs typeface="Consolas"/>
              </a:rPr>
              <a:t>(s);</a:t>
            </a:r>
          </a:p>
          <a:p>
            <a:r>
              <a:rPr lang="en-US" sz="2000" dirty="0">
                <a:latin typeface="Consolas"/>
                <a:cs typeface="Consolas"/>
              </a:rPr>
              <a:t>}</a:t>
            </a:r>
            <a:endParaRPr lang="is-IS" sz="2000" dirty="0">
              <a:latin typeface="Consolas"/>
              <a:cs typeface="Consola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1447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Limitation seemed especially awkward because built-in arrays do not have the same problem!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09600" y="5334000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2400" dirty="0">
                <a:latin typeface="Times New Roman"/>
                <a:cs typeface="Times New Roman"/>
              </a:rPr>
              <a:t>In late 1990s, Sun Microsystems initiated a design process to add generics to the language ...</a:t>
            </a:r>
          </a:p>
        </p:txBody>
      </p:sp>
    </p:spTree>
    <p:extLst>
      <p:ext uri="{BB962C8B-B14F-4D97-AF65-F5344CB8AC3E}">
        <p14:creationId xmlns:p14="http://schemas.microsoft.com/office/powerpoint/2010/main" val="236018145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Arrays </a:t>
            </a:r>
            <a:r>
              <a:rPr lang="is-IS" sz="3200" dirty="0">
                <a:solidFill>
                  <a:srgbClr val="800000"/>
                </a:solidFill>
              </a:rPr>
              <a:t>→ Generics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63550" y="3886200"/>
            <a:ext cx="8223250" cy="1371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>
                <a:latin typeface="Consolas"/>
                <a:cs typeface="Consolas"/>
              </a:rPr>
              <a:t>Object[] </a:t>
            </a:r>
            <a:r>
              <a:rPr lang="it-IT" sz="2000" dirty="0" err="1">
                <a:latin typeface="Consolas"/>
                <a:cs typeface="Consolas"/>
              </a:rPr>
              <a:t>oa</a:t>
            </a:r>
            <a:r>
              <a:rPr lang="it-IT" sz="2000" dirty="0">
                <a:latin typeface="Consolas"/>
                <a:cs typeface="Consolas"/>
              </a:rPr>
              <a:t>= ...          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// array of Objects</a:t>
            </a:r>
          </a:p>
          <a:p>
            <a:r>
              <a:rPr lang="it-IT" sz="2000" dirty="0" err="1">
                <a:latin typeface="Consolas"/>
                <a:cs typeface="Consolas"/>
              </a:rPr>
              <a:t>String</a:t>
            </a:r>
            <a:r>
              <a:rPr lang="it-IT" sz="2000" dirty="0">
                <a:latin typeface="Consolas"/>
                <a:cs typeface="Consolas"/>
              </a:rPr>
              <a:t>[] sa=  ...         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// array of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Strings</a:t>
            </a:r>
            <a:endParaRPr lang="it-IT" sz="2000" dirty="0">
              <a:solidFill>
                <a:srgbClr val="008000"/>
              </a:solidFill>
              <a:latin typeface="Consolas"/>
              <a:cs typeface="Consolas"/>
            </a:endParaRPr>
          </a:p>
          <a:p>
            <a:r>
              <a:rPr lang="it-IT" sz="2000" dirty="0" err="1">
                <a:latin typeface="Consolas"/>
                <a:cs typeface="Consolas"/>
              </a:rPr>
              <a:t>ArrayList</a:t>
            </a:r>
            <a:r>
              <a:rPr lang="it-IT" sz="2000" dirty="0">
                <a:latin typeface="Consolas"/>
                <a:cs typeface="Consolas"/>
              </a:rPr>
              <a:t>&lt;Object&gt; </a:t>
            </a:r>
            <a:r>
              <a:rPr lang="it-IT" sz="2000" dirty="0" err="1">
                <a:latin typeface="Consolas"/>
                <a:cs typeface="Consolas"/>
              </a:rPr>
              <a:t>oA</a:t>
            </a:r>
            <a:r>
              <a:rPr lang="it-IT" sz="2000" dirty="0">
                <a:latin typeface="Consolas"/>
                <a:cs typeface="Consolas"/>
              </a:rPr>
              <a:t>= ... 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//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ArrayList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of Objects</a:t>
            </a:r>
          </a:p>
          <a:p>
            <a:r>
              <a:rPr lang="it-IT" sz="2000" dirty="0" err="1">
                <a:latin typeface="Consolas"/>
                <a:cs typeface="Consolas"/>
              </a:rPr>
              <a:t>ArrayList</a:t>
            </a:r>
            <a:r>
              <a:rPr lang="it-IT" sz="2000" dirty="0">
                <a:latin typeface="Consolas"/>
                <a:cs typeface="Consolas"/>
              </a:rPr>
              <a:t>&lt;</a:t>
            </a:r>
            <a:r>
              <a:rPr lang="it-IT" sz="2000" dirty="0" err="1">
                <a:latin typeface="Consolas"/>
                <a:cs typeface="Consolas"/>
              </a:rPr>
              <a:t>String</a:t>
            </a:r>
            <a:r>
              <a:rPr lang="it-IT" sz="2000" dirty="0">
                <a:latin typeface="Consolas"/>
                <a:cs typeface="Consolas"/>
              </a:rPr>
              <a:t>&gt; </a:t>
            </a:r>
            <a:r>
              <a:rPr lang="it-IT" sz="2000" dirty="0" err="1">
                <a:latin typeface="Consolas"/>
                <a:cs typeface="Consolas"/>
              </a:rPr>
              <a:t>oA</a:t>
            </a:r>
            <a:r>
              <a:rPr lang="it-IT" sz="2000" dirty="0">
                <a:latin typeface="Consolas"/>
                <a:cs typeface="Consolas"/>
              </a:rPr>
              <a:t>= ... 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//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ArrayList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of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Strings</a:t>
            </a:r>
            <a:endParaRPr lang="it-IT" sz="2000" dirty="0">
              <a:solidFill>
                <a:srgbClr val="008000"/>
              </a:solidFill>
              <a:latin typeface="Consolas"/>
              <a:cs typeface="Consolas"/>
            </a:endParaRPr>
          </a:p>
          <a:p>
            <a:endParaRPr lang="it-IT" sz="2000" dirty="0">
              <a:latin typeface="Consolas"/>
              <a:cs typeface="Consolas"/>
            </a:endParaRPr>
          </a:p>
          <a:p>
            <a:endParaRPr lang="it-IT" sz="2000" dirty="0">
              <a:latin typeface="Consolas"/>
              <a:cs typeface="Consolas"/>
            </a:endParaRPr>
          </a:p>
          <a:p>
            <a:endParaRPr lang="it-IT" sz="2000" dirty="0">
              <a:latin typeface="Consolas"/>
              <a:cs typeface="Consola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1000" y="1524000"/>
            <a:ext cx="8153400" cy="1676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2400" dirty="0">
                <a:latin typeface="Times New Roman"/>
                <a:cs typeface="Times New Roman"/>
              </a:rPr>
              <a:t>Array of Strings,  </a:t>
            </a:r>
            <a:r>
              <a:rPr lang="en-US" sz="2400" dirty="0" err="1">
                <a:latin typeface="Times New Roman"/>
                <a:cs typeface="Times New Roman"/>
              </a:rPr>
              <a:t>ArrayList</a:t>
            </a:r>
            <a:r>
              <a:rPr lang="en-US" sz="2400" dirty="0">
                <a:latin typeface="Times New Roman"/>
                <a:cs typeface="Times New Roman"/>
              </a:rPr>
              <a:t> of strings   ---same concept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with a different syntax</a:t>
            </a:r>
          </a:p>
          <a:p>
            <a:pPr marL="0" indent="0">
              <a:buFont typeface="Wingdings" charset="0"/>
              <a:buNone/>
            </a:pPr>
            <a:endParaRPr lang="en-US" sz="2400" dirty="0">
              <a:latin typeface="Times New Roman"/>
              <a:cs typeface="Times New Roman"/>
            </a:endParaRPr>
          </a:p>
          <a:p>
            <a:pPr marL="0" indent="0">
              <a:buFont typeface="Wingdings" charset="0"/>
              <a:buNone/>
            </a:pPr>
            <a:r>
              <a:rPr lang="en-US" sz="2400" dirty="0">
                <a:solidFill>
                  <a:srgbClr val="800000"/>
                </a:solidFill>
                <a:latin typeface="Times New Roman"/>
                <a:cs typeface="Times New Roman"/>
              </a:rPr>
              <a:t>We should be able to do the same thing with object types generated by classes!</a:t>
            </a:r>
          </a:p>
        </p:txBody>
      </p:sp>
    </p:spTree>
    <p:extLst>
      <p:ext uri="{BB962C8B-B14F-4D97-AF65-F5344CB8AC3E}">
        <p14:creationId xmlns:p14="http://schemas.microsoft.com/office/powerpoint/2010/main" val="75956081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Proposals for adding Generics to Java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2743200"/>
            <a:ext cx="1306285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2743200"/>
            <a:ext cx="1530485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743200"/>
            <a:ext cx="1341120" cy="182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0" y="2743200"/>
            <a:ext cx="1484671" cy="182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l="25039" r="28013"/>
          <a:stretch/>
        </p:blipFill>
        <p:spPr>
          <a:xfrm>
            <a:off x="3352800" y="2743200"/>
            <a:ext cx="1143000" cy="1828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2743200"/>
            <a:ext cx="1371600" cy="1828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36473" y="4724399"/>
            <a:ext cx="8664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latin typeface="Calibri"/>
                <a:cs typeface="Calibri"/>
              </a:rPr>
              <a:t>PolyJ</a:t>
            </a:r>
            <a:endParaRPr lang="en-US" sz="2600" dirty="0">
              <a:latin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44801" y="4724399"/>
            <a:ext cx="13019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Calibri"/>
                <a:cs typeface="Calibri"/>
              </a:rPr>
              <a:t>Pizza/GJ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89745" y="4672815"/>
            <a:ext cx="87268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Calibri"/>
                <a:cs typeface="Calibri"/>
              </a:rPr>
              <a:t>LOOJ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139" y="1668463"/>
            <a:ext cx="2314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Andrew </a:t>
            </a:r>
            <a:r>
              <a:rPr lang="en-US" b="1" dirty="0">
                <a:solidFill>
                  <a:srgbClr val="C00000"/>
                </a:solidFill>
              </a:rPr>
              <a:t>Meyers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10400" y="1627465"/>
            <a:ext cx="1987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C00000"/>
                </a:solidFill>
              </a:rPr>
              <a:t>Nate Foster</a:t>
            </a:r>
          </a:p>
        </p:txBody>
      </p:sp>
      <p:cxnSp>
        <p:nvCxnSpPr>
          <p:cNvPr id="9" name="Straight Arrow Connector 8"/>
          <p:cNvCxnSpPr>
            <a:stCxn id="2" idx="2"/>
            <a:endCxn id="11" idx="0"/>
          </p:cNvCxnSpPr>
          <p:nvPr/>
        </p:nvCxnSpPr>
        <p:spPr>
          <a:xfrm flipH="1">
            <a:off x="899160" y="2130128"/>
            <a:ext cx="329101" cy="613072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8" idx="2"/>
            <a:endCxn id="5" idx="0"/>
          </p:cNvCxnSpPr>
          <p:nvPr/>
        </p:nvCxnSpPr>
        <p:spPr>
          <a:xfrm>
            <a:off x="8004243" y="2089130"/>
            <a:ext cx="152400" cy="65407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343686" y="1934498"/>
            <a:ext cx="5234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Turing Award winner Barbara </a:t>
            </a:r>
            <a:r>
              <a:rPr lang="en-US" b="1" dirty="0" err="1">
                <a:solidFill>
                  <a:schemeClr val="tx1"/>
                </a:solidFill>
              </a:rPr>
              <a:t>Liskov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>
            <a:endCxn id="12" idx="0"/>
          </p:cNvCxnSpPr>
          <p:nvPr/>
        </p:nvCxnSpPr>
        <p:spPr>
          <a:xfrm flipH="1">
            <a:off x="2418736" y="2396163"/>
            <a:ext cx="275630" cy="34703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974533" y="6172200"/>
            <a:ext cx="5434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…all based on </a:t>
            </a:r>
            <a:r>
              <a:rPr lang="en-US" i="1" dirty="0"/>
              <a:t>parametric polymorphism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0724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690264"/>
          </a:xfrm>
        </p:spPr>
        <p:txBody>
          <a:bodyPr rIns="132080"/>
          <a:lstStyle/>
          <a:p>
            <a:pPr algn="ctr"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Winner: </a:t>
            </a:r>
            <a:r>
              <a:rPr lang="en-US" dirty="0"/>
              <a:t> 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5039" r="28013"/>
          <a:stretch/>
        </p:blipFill>
        <p:spPr>
          <a:xfrm>
            <a:off x="4899022" y="1434338"/>
            <a:ext cx="1337171" cy="21394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9932" y="1445309"/>
            <a:ext cx="1602068" cy="21360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6700" y="783223"/>
            <a:ext cx="2314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Gilad </a:t>
            </a:r>
            <a:r>
              <a:rPr lang="en-US" dirty="0" err="1">
                <a:solidFill>
                  <a:schemeClr val="tx1"/>
                </a:solidFill>
              </a:rPr>
              <a:t>Bracha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40970" y="831693"/>
            <a:ext cx="1987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Phil </a:t>
            </a:r>
            <a:r>
              <a:rPr lang="en-US" dirty="0" err="1">
                <a:solidFill>
                  <a:schemeClr val="tx1"/>
                </a:solidFill>
              </a:rPr>
              <a:t>Wadler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87701" y="804952"/>
            <a:ext cx="2228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Martin </a:t>
            </a:r>
            <a:r>
              <a:rPr lang="en-US" dirty="0" err="1"/>
              <a:t>Odersky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420" y="3627157"/>
            <a:ext cx="880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Reason: Proposal did not require changes to the Java Virtual Machine.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AE56B6-C7EE-D740-A227-1DC7DA14CA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8159" y="1440653"/>
            <a:ext cx="2133159" cy="213315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FE8BCD4-90F1-9B44-9705-0DC270AEAE3E}"/>
              </a:ext>
            </a:extLst>
          </p:cNvPr>
          <p:cNvSpPr/>
          <p:nvPr/>
        </p:nvSpPr>
        <p:spPr>
          <a:xfrm>
            <a:off x="2232504" y="786666"/>
            <a:ext cx="2361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Stoutamire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812F303-2DCC-7A44-ADE6-CC7D941176B1}"/>
              </a:ext>
            </a:extLst>
          </p:cNvPr>
          <p:cNvGrpSpPr/>
          <p:nvPr/>
        </p:nvGrpSpPr>
        <p:grpSpPr>
          <a:xfrm>
            <a:off x="1066800" y="4191000"/>
            <a:ext cx="6245738" cy="466130"/>
            <a:chOff x="1066800" y="5100935"/>
            <a:chExt cx="6245738" cy="4661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04DA04E-A444-8A43-A3B4-7A29DFEBC11F}"/>
                </a:ext>
              </a:extLst>
            </p:cNvPr>
            <p:cNvSpPr txBox="1"/>
            <p:nvPr/>
          </p:nvSpPr>
          <p:spPr>
            <a:xfrm>
              <a:off x="1066800" y="5105400"/>
              <a:ext cx="1165704" cy="46166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CL.java</a:t>
              </a:r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34C7B02-5BEF-8844-B065-865A7FDEFA93}"/>
                </a:ext>
              </a:extLst>
            </p:cNvPr>
            <p:cNvSpPr txBox="1"/>
            <p:nvPr/>
          </p:nvSpPr>
          <p:spPr>
            <a:xfrm>
              <a:off x="6060272" y="5102217"/>
              <a:ext cx="1252266" cy="46166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CL.class</a:t>
              </a:r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13D4F5D-CB0D-F446-A165-4EF06D57191B}"/>
                </a:ext>
              </a:extLst>
            </p:cNvPr>
            <p:cNvSpPr txBox="1"/>
            <p:nvPr/>
          </p:nvSpPr>
          <p:spPr>
            <a:xfrm>
              <a:off x="3456486" y="5100935"/>
              <a:ext cx="1345240" cy="46166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Compiler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A74E9ED-A0DE-CE40-BFAD-320294BD8CBE}"/>
                </a:ext>
              </a:extLst>
            </p:cNvPr>
            <p:cNvCxnSpPr>
              <a:stCxn id="23" idx="3"/>
              <a:endCxn id="27" idx="1"/>
            </p:cNvCxnSpPr>
            <p:nvPr/>
          </p:nvCxnSpPr>
          <p:spPr>
            <a:xfrm flipV="1">
              <a:off x="2232504" y="5331768"/>
              <a:ext cx="1223982" cy="4465"/>
            </a:xfrm>
            <a:prstGeom prst="straightConnector1">
              <a:avLst/>
            </a:prstGeom>
            <a:ln w="635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06FCCE8C-8FDA-884B-AE31-59AF842FC90D}"/>
                </a:ext>
              </a:extLst>
            </p:cNvPr>
            <p:cNvCxnSpPr/>
            <p:nvPr/>
          </p:nvCxnSpPr>
          <p:spPr>
            <a:xfrm flipV="1">
              <a:off x="4822822" y="5331767"/>
              <a:ext cx="1223982" cy="4465"/>
            </a:xfrm>
            <a:prstGeom prst="straightConnector1">
              <a:avLst/>
            </a:prstGeom>
            <a:ln w="635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3015F23-C653-D74F-879A-435BAC7B566A}"/>
              </a:ext>
            </a:extLst>
          </p:cNvPr>
          <p:cNvSpPr txBox="1"/>
          <p:nvPr/>
        </p:nvSpPr>
        <p:spPr>
          <a:xfrm>
            <a:off x="193498" y="4975067"/>
            <a:ext cx="8801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 not? Their proposal uses </a:t>
            </a:r>
            <a:r>
              <a:rPr lang="en-US" i="1" dirty="0"/>
              <a:t>type erasure</a:t>
            </a:r>
            <a:r>
              <a:rPr lang="en-US" dirty="0"/>
              <a:t>. All notions of type are erased from the program. (</a:t>
            </a:r>
            <a:r>
              <a:rPr lang="en-US" dirty="0">
                <a:solidFill>
                  <a:srgbClr val="C00000"/>
                </a:solidFill>
              </a:rPr>
              <a:t>It could look like a Python program, which doesn’t have types.) </a:t>
            </a:r>
            <a:r>
              <a:rPr lang="en-US" dirty="0">
                <a:solidFill>
                  <a:schemeClr val="tx1"/>
                </a:solidFill>
              </a:rPr>
              <a:t>Of course, there are checks for improper casting and such.</a:t>
            </a:r>
          </a:p>
        </p:txBody>
      </p:sp>
    </p:spTree>
    <p:extLst>
      <p:ext uri="{BB962C8B-B14F-4D97-AF65-F5344CB8AC3E}">
        <p14:creationId xmlns:p14="http://schemas.microsoft.com/office/powerpoint/2010/main" val="526119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10011</TotalTime>
  <Pages>0</Pages>
  <Words>2762</Words>
  <Characters>0</Characters>
  <Application>Microsoft Macintosh PowerPoint</Application>
  <PresentationFormat>On-screen Show (4:3)</PresentationFormat>
  <Lines>0</Lines>
  <Paragraphs>418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ＭＳ Ｐゴシック</vt:lpstr>
      <vt:lpstr>ヒラギノ明朝 ProN W3</vt:lpstr>
      <vt:lpstr>Arial</vt:lpstr>
      <vt:lpstr>Calibri</vt:lpstr>
      <vt:lpstr>Consolas</vt:lpstr>
      <vt:lpstr>Courier New</vt:lpstr>
      <vt:lpstr>Monaco</vt:lpstr>
      <vt:lpstr>Times New Roman</vt:lpstr>
      <vt:lpstr>Tw Cen MT</vt:lpstr>
      <vt:lpstr>Wingdings</vt:lpstr>
      <vt:lpstr>Wingdings 2</vt:lpstr>
      <vt:lpstr>Median</vt:lpstr>
      <vt:lpstr>Java Generics</vt:lpstr>
      <vt:lpstr>Announcements</vt:lpstr>
      <vt:lpstr>Material on generics</vt:lpstr>
      <vt:lpstr>Java Collections</vt:lpstr>
      <vt:lpstr>Java Collections</vt:lpstr>
      <vt:lpstr>Using Java Collections</vt:lpstr>
      <vt:lpstr>Arrays → Generics</vt:lpstr>
      <vt:lpstr>Proposals for adding Generics to Java</vt:lpstr>
      <vt:lpstr>Winner:  </vt:lpstr>
      <vt:lpstr>Generic Collections</vt:lpstr>
      <vt:lpstr>Generic Collections</vt:lpstr>
      <vt:lpstr>Using Java Collections</vt:lpstr>
      <vt:lpstr>Type checking (at compile time)</vt:lpstr>
      <vt:lpstr>Subtyping</vt:lpstr>
      <vt:lpstr>Array Subtyping</vt:lpstr>
      <vt:lpstr>Subtyping</vt:lpstr>
      <vt:lpstr>A type parameter for a method</vt:lpstr>
      <vt:lpstr>A type parameter for a method</vt:lpstr>
      <vt:lpstr>A type parameter for a method</vt:lpstr>
      <vt:lpstr>Printing Collections</vt:lpstr>
      <vt:lpstr>Wildcards</vt:lpstr>
      <vt:lpstr>Wildcards</vt:lpstr>
      <vt:lpstr>Bounded Wildcards</vt:lpstr>
      <vt:lpstr>Bounded Wildcards</vt:lpstr>
      <vt:lpstr>Bounded Wildcards</vt:lpstr>
      <vt:lpstr>Generic Methods</vt:lpstr>
      <vt:lpstr>Catenating Lists</vt:lpstr>
      <vt:lpstr>Catenating Lists</vt:lpstr>
      <vt:lpstr>Interface Comparable</vt:lpstr>
      <vt:lpstr>Our binary search</vt:lpstr>
      <vt:lpstr>Those who fully grok generics write:</vt:lpstr>
      <vt:lpstr>Sir Tony Hoare</vt:lpstr>
      <vt:lpstr>Edsger W. Dijkstra</vt:lpstr>
      <vt:lpstr>Donald Knuth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CS211</dc:title>
  <dc:creator>chew</dc:creator>
  <cp:lastModifiedBy>David Joseph Gries</cp:lastModifiedBy>
  <cp:revision>407</cp:revision>
  <cp:lastPrinted>2019-04-17T15:12:58Z</cp:lastPrinted>
  <dcterms:modified xsi:type="dcterms:W3CDTF">2019-04-18T15:15:31Z</dcterms:modified>
</cp:coreProperties>
</file>