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tiff" ContentType="image/tiff"/>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Override1.xml" ContentType="application/vnd.openxmlformats-officedocument.themeOverride+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trictFirstAndLastChars="0" saveSubsetFonts="1">
  <p:sldMasterIdLst>
    <p:sldMasterId id="2147483660" r:id="rId1"/>
  </p:sldMasterIdLst>
  <p:notesMasterIdLst>
    <p:notesMasterId r:id="rId50"/>
  </p:notesMasterIdLst>
  <p:handoutMasterIdLst>
    <p:handoutMasterId r:id="rId51"/>
  </p:handoutMasterIdLst>
  <p:sldIdLst>
    <p:sldId id="325" r:id="rId2"/>
    <p:sldId id="364" r:id="rId3"/>
    <p:sldId id="388" r:id="rId4"/>
    <p:sldId id="349" r:id="rId5"/>
    <p:sldId id="366" r:id="rId6"/>
    <p:sldId id="402" r:id="rId7"/>
    <p:sldId id="329" r:id="rId8"/>
    <p:sldId id="403" r:id="rId9"/>
    <p:sldId id="330" r:id="rId10"/>
    <p:sldId id="331" r:id="rId11"/>
    <p:sldId id="389" r:id="rId12"/>
    <p:sldId id="357" r:id="rId13"/>
    <p:sldId id="332" r:id="rId14"/>
    <p:sldId id="333" r:id="rId15"/>
    <p:sldId id="334" r:id="rId16"/>
    <p:sldId id="371" r:id="rId17"/>
    <p:sldId id="372" r:id="rId18"/>
    <p:sldId id="339" r:id="rId19"/>
    <p:sldId id="373" r:id="rId20"/>
    <p:sldId id="374" r:id="rId21"/>
    <p:sldId id="375" r:id="rId22"/>
    <p:sldId id="376" r:id="rId23"/>
    <p:sldId id="378" r:id="rId24"/>
    <p:sldId id="337" r:id="rId25"/>
    <p:sldId id="360" r:id="rId26"/>
    <p:sldId id="387" r:id="rId27"/>
    <p:sldId id="398" r:id="rId28"/>
    <p:sldId id="397" r:id="rId29"/>
    <p:sldId id="399" r:id="rId30"/>
    <p:sldId id="400" r:id="rId31"/>
    <p:sldId id="346" r:id="rId32"/>
    <p:sldId id="391" r:id="rId33"/>
    <p:sldId id="404" r:id="rId34"/>
    <p:sldId id="390" r:id="rId35"/>
    <p:sldId id="392" r:id="rId36"/>
    <p:sldId id="393" r:id="rId37"/>
    <p:sldId id="401" r:id="rId38"/>
    <p:sldId id="405" r:id="rId39"/>
    <p:sldId id="338" r:id="rId40"/>
    <p:sldId id="394" r:id="rId41"/>
    <p:sldId id="395" r:id="rId42"/>
    <p:sldId id="344" r:id="rId43"/>
    <p:sldId id="396" r:id="rId44"/>
    <p:sldId id="350" r:id="rId45"/>
    <p:sldId id="359" r:id="rId46"/>
    <p:sldId id="358" r:id="rId47"/>
    <p:sldId id="381" r:id="rId48"/>
    <p:sldId id="348" r:id="rId49"/>
  </p:sldIdLst>
  <p:sldSz cx="9144000" cy="6858000" type="screen4x3"/>
  <p:notesSz cx="7315200" cy="9601200"/>
  <p:defaultTextStyle>
    <a:defPPr>
      <a:defRPr lang="en-US"/>
    </a:defPPr>
    <a:lvl1pPr algn="l" rtl="0" fontAlgn="base">
      <a:spcBef>
        <a:spcPct val="0"/>
      </a:spcBef>
      <a:spcAft>
        <a:spcPct val="0"/>
      </a:spcAft>
      <a:defRPr sz="2400" kern="1200">
        <a:solidFill>
          <a:srgbClr val="000000"/>
        </a:solidFill>
        <a:latin typeface="Arial" charset="0"/>
        <a:ea typeface="ヒラギノ角ゴ ProN W3" charset="0"/>
        <a:cs typeface="ヒラギノ角ゴ ProN W3" charset="0"/>
        <a:sym typeface="Arial" charset="0"/>
      </a:defRPr>
    </a:lvl1pPr>
    <a:lvl2pPr marL="457200" algn="l" rtl="0" fontAlgn="base">
      <a:spcBef>
        <a:spcPct val="0"/>
      </a:spcBef>
      <a:spcAft>
        <a:spcPct val="0"/>
      </a:spcAft>
      <a:defRPr sz="2400" kern="1200">
        <a:solidFill>
          <a:srgbClr val="000000"/>
        </a:solidFill>
        <a:latin typeface="Arial" charset="0"/>
        <a:ea typeface="ヒラギノ角ゴ ProN W3" charset="0"/>
        <a:cs typeface="ヒラギノ角ゴ ProN W3" charset="0"/>
        <a:sym typeface="Arial" charset="0"/>
      </a:defRPr>
    </a:lvl2pPr>
    <a:lvl3pPr marL="914400" algn="l" rtl="0" fontAlgn="base">
      <a:spcBef>
        <a:spcPct val="0"/>
      </a:spcBef>
      <a:spcAft>
        <a:spcPct val="0"/>
      </a:spcAft>
      <a:defRPr sz="2400" kern="1200">
        <a:solidFill>
          <a:srgbClr val="000000"/>
        </a:solidFill>
        <a:latin typeface="Arial" charset="0"/>
        <a:ea typeface="ヒラギノ角ゴ ProN W3" charset="0"/>
        <a:cs typeface="ヒラギノ角ゴ ProN W3" charset="0"/>
        <a:sym typeface="Arial" charset="0"/>
      </a:defRPr>
    </a:lvl3pPr>
    <a:lvl4pPr marL="1371600" algn="l" rtl="0" fontAlgn="base">
      <a:spcBef>
        <a:spcPct val="0"/>
      </a:spcBef>
      <a:spcAft>
        <a:spcPct val="0"/>
      </a:spcAft>
      <a:defRPr sz="2400" kern="1200">
        <a:solidFill>
          <a:srgbClr val="000000"/>
        </a:solidFill>
        <a:latin typeface="Arial" charset="0"/>
        <a:ea typeface="ヒラギノ角ゴ ProN W3" charset="0"/>
        <a:cs typeface="ヒラギノ角ゴ ProN W3" charset="0"/>
        <a:sym typeface="Arial" charset="0"/>
      </a:defRPr>
    </a:lvl4pPr>
    <a:lvl5pPr marL="1828800" algn="l" rtl="0" fontAlgn="base">
      <a:spcBef>
        <a:spcPct val="0"/>
      </a:spcBef>
      <a:spcAft>
        <a:spcPct val="0"/>
      </a:spcAft>
      <a:defRPr sz="2400" kern="1200">
        <a:solidFill>
          <a:srgbClr val="000000"/>
        </a:solidFill>
        <a:latin typeface="Arial" charset="0"/>
        <a:ea typeface="ヒラギノ角ゴ ProN W3" charset="0"/>
        <a:cs typeface="ヒラギノ角ゴ ProN W3" charset="0"/>
        <a:sym typeface="Arial" charset="0"/>
      </a:defRPr>
    </a:lvl5pPr>
    <a:lvl6pPr marL="2286000" algn="l" defTabSz="914400" rtl="0" eaLnBrk="1" latinLnBrk="0" hangingPunct="1">
      <a:defRPr sz="2400" kern="1200">
        <a:solidFill>
          <a:srgbClr val="000000"/>
        </a:solidFill>
        <a:latin typeface="Arial" charset="0"/>
        <a:ea typeface="ヒラギノ角ゴ ProN W3" charset="0"/>
        <a:cs typeface="ヒラギノ角ゴ ProN W3" charset="0"/>
        <a:sym typeface="Arial" charset="0"/>
      </a:defRPr>
    </a:lvl6pPr>
    <a:lvl7pPr marL="2743200" algn="l" defTabSz="914400" rtl="0" eaLnBrk="1" latinLnBrk="0" hangingPunct="1">
      <a:defRPr sz="2400" kern="1200">
        <a:solidFill>
          <a:srgbClr val="000000"/>
        </a:solidFill>
        <a:latin typeface="Arial" charset="0"/>
        <a:ea typeface="ヒラギノ角ゴ ProN W3" charset="0"/>
        <a:cs typeface="ヒラギノ角ゴ ProN W3" charset="0"/>
        <a:sym typeface="Arial" charset="0"/>
      </a:defRPr>
    </a:lvl7pPr>
    <a:lvl8pPr marL="3200400" algn="l" defTabSz="914400" rtl="0" eaLnBrk="1" latinLnBrk="0" hangingPunct="1">
      <a:defRPr sz="2400" kern="1200">
        <a:solidFill>
          <a:srgbClr val="000000"/>
        </a:solidFill>
        <a:latin typeface="Arial" charset="0"/>
        <a:ea typeface="ヒラギノ角ゴ ProN W3" charset="0"/>
        <a:cs typeface="ヒラギノ角ゴ ProN W3" charset="0"/>
        <a:sym typeface="Arial" charset="0"/>
      </a:defRPr>
    </a:lvl8pPr>
    <a:lvl9pPr marL="3657600" algn="l" defTabSz="914400" rtl="0" eaLnBrk="1" latinLnBrk="0" hangingPunct="1">
      <a:defRPr sz="2400" kern="1200">
        <a:solidFill>
          <a:srgbClr val="000000"/>
        </a:solidFill>
        <a:latin typeface="Arial" charset="0"/>
        <a:ea typeface="ヒラギノ角ゴ ProN W3" charset="0"/>
        <a:cs typeface="ヒラギノ角ゴ ProN W3" charset="0"/>
        <a:sym typeface="Arial" charset="0"/>
      </a:defRPr>
    </a:lvl9pPr>
  </p:defaultTextStyle>
  <p:extLst>
    <p:ext uri="{EFAFB233-063F-42B5-8137-9DF3F51BA10A}">
      <p15:sldGuideLst xmlns:p15="http://schemas.microsoft.com/office/powerpoint/2012/main">
        <p15:guide id="1" orient="horz" pos="3552">
          <p15:clr>
            <a:srgbClr val="A4A3A4"/>
          </p15:clr>
        </p15:guide>
        <p15:guide id="2" pos="1344">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prnPr prnWhat="handouts6" frameSlides="1"/>
  <p:showPr showNarration="1" useTimings="0">
    <p:browse/>
    <p:sldAll/>
    <p:penClr>
      <a:srgbClr val="FF0000"/>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D9CCAC"/>
    <a:srgbClr val="FFFFCC"/>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2951"/>
    <p:restoredTop sz="86922" autoAdjust="0"/>
  </p:normalViewPr>
  <p:slideViewPr>
    <p:cSldViewPr>
      <p:cViewPr varScale="1">
        <p:scale>
          <a:sx n="154" d="100"/>
          <a:sy n="154" d="100"/>
        </p:scale>
        <p:origin x="1048" y="200"/>
      </p:cViewPr>
      <p:guideLst>
        <p:guide orient="horz" pos="3552"/>
        <p:guide pos="1344"/>
      </p:guideLst>
    </p:cSldViewPr>
  </p:slideViewPr>
  <p:notesTextViewPr>
    <p:cViewPr>
      <p:scale>
        <a:sx n="100" d="100"/>
        <a:sy n="100" d="100"/>
      </p:scale>
      <p:origin x="0" y="0"/>
    </p:cViewPr>
  </p:notesTextViewPr>
  <p:sorterViewPr>
    <p:cViewPr>
      <p:scale>
        <a:sx n="90" d="100"/>
        <a:sy n="90" d="100"/>
      </p:scale>
      <p:origin x="0" y="0"/>
    </p:cViewPr>
  </p:sorter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slide" Target="slides/slide41.xml"/><Relationship Id="rId47" Type="http://schemas.openxmlformats.org/officeDocument/2006/relationships/slide" Target="slides/slide46.xml"/><Relationship Id="rId50" Type="http://schemas.openxmlformats.org/officeDocument/2006/relationships/notesMaster" Target="notesMasters/notesMaster1.xml"/><Relationship Id="rId55" Type="http://schemas.openxmlformats.org/officeDocument/2006/relationships/tableStyles" Target="tableStyles.xml"/><Relationship Id="rId7" Type="http://schemas.openxmlformats.org/officeDocument/2006/relationships/slide" Target="slides/slide6.xml"/><Relationship Id="rId2" Type="http://schemas.openxmlformats.org/officeDocument/2006/relationships/slide" Target="slides/slide1.xml"/><Relationship Id="rId16" Type="http://schemas.openxmlformats.org/officeDocument/2006/relationships/slide" Target="slides/slide15.xml"/><Relationship Id="rId29" Type="http://schemas.openxmlformats.org/officeDocument/2006/relationships/slide" Target="slides/slide28.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slide" Target="slides/slide44.xml"/><Relationship Id="rId53" Type="http://schemas.openxmlformats.org/officeDocument/2006/relationships/viewProps" Target="viewProps.xml"/><Relationship Id="rId5" Type="http://schemas.openxmlformats.org/officeDocument/2006/relationships/slide" Target="slides/slide4.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presProps" Target="presProp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slide" Target="slides/slide47.xml"/><Relationship Id="rId8" Type="http://schemas.openxmlformats.org/officeDocument/2006/relationships/slide" Target="slides/slide7.xml"/><Relationship Id="rId51" Type="http://schemas.openxmlformats.org/officeDocument/2006/relationships/handoutMaster" Target="handoutMasters/handoutMaster1.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20" Type="http://schemas.openxmlformats.org/officeDocument/2006/relationships/slide" Target="slides/slide19.xml"/><Relationship Id="rId41" Type="http://schemas.openxmlformats.org/officeDocument/2006/relationships/slide" Target="slides/slide40.xml"/><Relationship Id="rId54" Type="http://schemas.openxmlformats.org/officeDocument/2006/relationships/theme" Target="theme/theme1.xml"/><Relationship Id="rId1" Type="http://schemas.openxmlformats.org/officeDocument/2006/relationships/slideMaster" Target="slideMasters/slideMaster1.xml"/><Relationship Id="rId6" Type="http://schemas.openxmlformats.org/officeDocument/2006/relationships/slide" Target="slides/slide5.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slide" Target="slides/slide48.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170238" cy="479425"/>
          </a:xfrm>
          <a:prstGeom prst="rect">
            <a:avLst/>
          </a:prstGeom>
        </p:spPr>
        <p:txBody>
          <a:bodyPr vert="horz" lIns="96661" tIns="48331" rIns="96661" bIns="48331" rtlCol="0"/>
          <a:lstStyle>
            <a:lvl1pPr algn="l">
              <a:defRPr sz="1300"/>
            </a:lvl1pPr>
          </a:lstStyle>
          <a:p>
            <a:pPr>
              <a:defRPr/>
            </a:pPr>
            <a:endParaRPr lang="en-US"/>
          </a:p>
        </p:txBody>
      </p:sp>
      <p:sp>
        <p:nvSpPr>
          <p:cNvPr id="3" name="Date Placeholder 2"/>
          <p:cNvSpPr>
            <a:spLocks noGrp="1"/>
          </p:cNvSpPr>
          <p:nvPr>
            <p:ph type="dt" sz="quarter" idx="1"/>
          </p:nvPr>
        </p:nvSpPr>
        <p:spPr>
          <a:xfrm>
            <a:off x="4143375" y="0"/>
            <a:ext cx="3170238" cy="479425"/>
          </a:xfrm>
          <a:prstGeom prst="rect">
            <a:avLst/>
          </a:prstGeom>
        </p:spPr>
        <p:txBody>
          <a:bodyPr vert="horz" lIns="96661" tIns="48331" rIns="96661" bIns="48331" rtlCol="0"/>
          <a:lstStyle>
            <a:lvl1pPr algn="r">
              <a:defRPr sz="1300"/>
            </a:lvl1pPr>
          </a:lstStyle>
          <a:p>
            <a:pPr>
              <a:defRPr/>
            </a:pPr>
            <a:fld id="{2F2D9135-2111-4F55-9086-7BA8D930CBD0}" type="datetimeFigureOut">
              <a:rPr lang="en-US"/>
              <a:pPr>
                <a:defRPr/>
              </a:pPr>
              <a:t>4/18/19</a:t>
            </a:fld>
            <a:endParaRPr lang="en-US"/>
          </a:p>
        </p:txBody>
      </p:sp>
      <p:sp>
        <p:nvSpPr>
          <p:cNvPr id="4" name="Footer Placeholder 3"/>
          <p:cNvSpPr>
            <a:spLocks noGrp="1"/>
          </p:cNvSpPr>
          <p:nvPr>
            <p:ph type="ftr" sz="quarter" idx="2"/>
          </p:nvPr>
        </p:nvSpPr>
        <p:spPr>
          <a:xfrm>
            <a:off x="0" y="9120188"/>
            <a:ext cx="3170238" cy="479425"/>
          </a:xfrm>
          <a:prstGeom prst="rect">
            <a:avLst/>
          </a:prstGeom>
        </p:spPr>
        <p:txBody>
          <a:bodyPr vert="horz" lIns="96661" tIns="48331" rIns="96661" bIns="48331" rtlCol="0" anchor="b"/>
          <a:lstStyle>
            <a:lvl1pPr algn="l">
              <a:defRPr sz="1300"/>
            </a:lvl1pPr>
          </a:lstStyle>
          <a:p>
            <a:pPr>
              <a:defRPr/>
            </a:pPr>
            <a:endParaRPr lang="en-US"/>
          </a:p>
        </p:txBody>
      </p:sp>
      <p:sp>
        <p:nvSpPr>
          <p:cNvPr id="5" name="Slide Number Placeholder 4"/>
          <p:cNvSpPr>
            <a:spLocks noGrp="1"/>
          </p:cNvSpPr>
          <p:nvPr>
            <p:ph type="sldNum" sz="quarter" idx="3"/>
          </p:nvPr>
        </p:nvSpPr>
        <p:spPr>
          <a:xfrm>
            <a:off x="4143375" y="9120188"/>
            <a:ext cx="3170238" cy="479425"/>
          </a:xfrm>
          <a:prstGeom prst="rect">
            <a:avLst/>
          </a:prstGeom>
        </p:spPr>
        <p:txBody>
          <a:bodyPr vert="horz" lIns="96661" tIns="48331" rIns="96661" bIns="48331" rtlCol="0" anchor="b"/>
          <a:lstStyle>
            <a:lvl1pPr algn="r">
              <a:defRPr sz="1300"/>
            </a:lvl1pPr>
          </a:lstStyle>
          <a:p>
            <a:pPr>
              <a:defRPr/>
            </a:pPr>
            <a:fld id="{95F9F88B-20E3-4DCF-9B9D-0BA167D084AF}" type="slidenum">
              <a:rPr lang="en-US"/>
              <a:pPr>
                <a:defRPr/>
              </a:pPr>
              <a:t>‹#›</a:t>
            </a:fld>
            <a:endParaRPr lang="en-US"/>
          </a:p>
        </p:txBody>
      </p:sp>
    </p:spTree>
    <p:extLst>
      <p:ext uri="{BB962C8B-B14F-4D97-AF65-F5344CB8AC3E}">
        <p14:creationId xmlns:p14="http://schemas.microsoft.com/office/powerpoint/2010/main" val="604729257"/>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170238" cy="479425"/>
          </a:xfrm>
          <a:prstGeom prst="rect">
            <a:avLst/>
          </a:prstGeom>
        </p:spPr>
        <p:txBody>
          <a:bodyPr vert="horz" lIns="96661" tIns="48331" rIns="96661" bIns="48331" rtlCol="0"/>
          <a:lstStyle>
            <a:lvl1pPr algn="l">
              <a:defRPr sz="1300"/>
            </a:lvl1pPr>
          </a:lstStyle>
          <a:p>
            <a:pPr>
              <a:defRPr/>
            </a:pPr>
            <a:endParaRPr lang="en-US"/>
          </a:p>
        </p:txBody>
      </p:sp>
      <p:sp>
        <p:nvSpPr>
          <p:cNvPr id="3" name="Date Placeholder 2"/>
          <p:cNvSpPr>
            <a:spLocks noGrp="1"/>
          </p:cNvSpPr>
          <p:nvPr>
            <p:ph type="dt" idx="1"/>
          </p:nvPr>
        </p:nvSpPr>
        <p:spPr>
          <a:xfrm>
            <a:off x="4143375" y="0"/>
            <a:ext cx="3170238" cy="479425"/>
          </a:xfrm>
          <a:prstGeom prst="rect">
            <a:avLst/>
          </a:prstGeom>
        </p:spPr>
        <p:txBody>
          <a:bodyPr vert="horz" lIns="96661" tIns="48331" rIns="96661" bIns="48331" rtlCol="0"/>
          <a:lstStyle>
            <a:lvl1pPr algn="r">
              <a:defRPr sz="1300"/>
            </a:lvl1pPr>
          </a:lstStyle>
          <a:p>
            <a:pPr>
              <a:defRPr/>
            </a:pPr>
            <a:fld id="{98B8D577-9FD3-48D6-B978-5231E26B6A5E}" type="datetimeFigureOut">
              <a:rPr lang="en-US"/>
              <a:pPr>
                <a:defRPr/>
              </a:pPr>
              <a:t>4/18/19</a:t>
            </a:fld>
            <a:endParaRPr lang="en-US"/>
          </a:p>
        </p:txBody>
      </p:sp>
      <p:sp>
        <p:nvSpPr>
          <p:cNvPr id="4" name="Slide Image Placeholder 3"/>
          <p:cNvSpPr>
            <a:spLocks noGrp="1" noRot="1" noChangeAspect="1"/>
          </p:cNvSpPr>
          <p:nvPr>
            <p:ph type="sldImg" idx="2"/>
          </p:nvPr>
        </p:nvSpPr>
        <p:spPr>
          <a:xfrm>
            <a:off x="1257300" y="720725"/>
            <a:ext cx="4800600" cy="3600450"/>
          </a:xfrm>
          <a:prstGeom prst="rect">
            <a:avLst/>
          </a:prstGeom>
          <a:noFill/>
          <a:ln w="12700">
            <a:solidFill>
              <a:prstClr val="black"/>
            </a:solidFill>
          </a:ln>
        </p:spPr>
        <p:txBody>
          <a:bodyPr vert="horz" lIns="96661" tIns="48331" rIns="96661" bIns="48331" rtlCol="0" anchor="ctr"/>
          <a:lstStyle/>
          <a:p>
            <a:pPr lvl="0"/>
            <a:endParaRPr lang="en-US" noProof="0"/>
          </a:p>
        </p:txBody>
      </p:sp>
      <p:sp>
        <p:nvSpPr>
          <p:cNvPr id="5" name="Notes Placeholder 4"/>
          <p:cNvSpPr>
            <a:spLocks noGrp="1"/>
          </p:cNvSpPr>
          <p:nvPr>
            <p:ph type="body" sz="quarter" idx="3"/>
          </p:nvPr>
        </p:nvSpPr>
        <p:spPr>
          <a:xfrm>
            <a:off x="731838" y="4560888"/>
            <a:ext cx="5851525" cy="4319587"/>
          </a:xfrm>
          <a:prstGeom prst="rect">
            <a:avLst/>
          </a:prstGeom>
        </p:spPr>
        <p:txBody>
          <a:bodyPr vert="horz" lIns="96661" tIns="48331" rIns="96661" bIns="48331" rtlCol="0">
            <a:normAutofit/>
          </a:bodyPr>
          <a:lstStyle/>
          <a:p>
            <a:pPr lvl="0"/>
            <a:r>
              <a:rPr lang="en-US" noProof="0"/>
              <a:t>Click to edit Master text styles</a:t>
            </a:r>
          </a:p>
          <a:p>
            <a:pPr lvl="1"/>
            <a:r>
              <a:rPr lang="en-US" noProof="0"/>
              <a:t>Second level</a:t>
            </a:r>
          </a:p>
          <a:p>
            <a:pPr lvl="2"/>
            <a:r>
              <a:rPr lang="en-US" noProof="0"/>
              <a:t>Third level</a:t>
            </a:r>
          </a:p>
          <a:p>
            <a:pPr lvl="3"/>
            <a:r>
              <a:rPr lang="en-US" noProof="0"/>
              <a:t>Fourth level</a:t>
            </a:r>
          </a:p>
          <a:p>
            <a:pPr lvl="4"/>
            <a:r>
              <a:rPr lang="en-US" noProof="0"/>
              <a:t>Fifth level</a:t>
            </a:r>
          </a:p>
        </p:txBody>
      </p:sp>
      <p:sp>
        <p:nvSpPr>
          <p:cNvPr id="6" name="Footer Placeholder 5"/>
          <p:cNvSpPr>
            <a:spLocks noGrp="1"/>
          </p:cNvSpPr>
          <p:nvPr>
            <p:ph type="ftr" sz="quarter" idx="4"/>
          </p:nvPr>
        </p:nvSpPr>
        <p:spPr>
          <a:xfrm>
            <a:off x="0" y="9120188"/>
            <a:ext cx="3170238" cy="479425"/>
          </a:xfrm>
          <a:prstGeom prst="rect">
            <a:avLst/>
          </a:prstGeom>
        </p:spPr>
        <p:txBody>
          <a:bodyPr vert="horz" lIns="96661" tIns="48331" rIns="96661" bIns="48331" rtlCol="0" anchor="b"/>
          <a:lstStyle>
            <a:lvl1pPr algn="l">
              <a:defRPr sz="1300"/>
            </a:lvl1pPr>
          </a:lstStyle>
          <a:p>
            <a:pPr>
              <a:defRPr/>
            </a:pPr>
            <a:endParaRPr lang="en-US"/>
          </a:p>
        </p:txBody>
      </p:sp>
      <p:sp>
        <p:nvSpPr>
          <p:cNvPr id="7" name="Slide Number Placeholder 6"/>
          <p:cNvSpPr>
            <a:spLocks noGrp="1"/>
          </p:cNvSpPr>
          <p:nvPr>
            <p:ph type="sldNum" sz="quarter" idx="5"/>
          </p:nvPr>
        </p:nvSpPr>
        <p:spPr>
          <a:xfrm>
            <a:off x="4143375" y="9120188"/>
            <a:ext cx="3170238" cy="479425"/>
          </a:xfrm>
          <a:prstGeom prst="rect">
            <a:avLst/>
          </a:prstGeom>
        </p:spPr>
        <p:txBody>
          <a:bodyPr vert="horz" lIns="96661" tIns="48331" rIns="96661" bIns="48331" rtlCol="0" anchor="b"/>
          <a:lstStyle>
            <a:lvl1pPr algn="r">
              <a:defRPr sz="1300"/>
            </a:lvl1pPr>
          </a:lstStyle>
          <a:p>
            <a:pPr>
              <a:defRPr/>
            </a:pPr>
            <a:fld id="{C95AFA65-F997-42B6-9C12-7D4FF87D1D8A}" type="slidenum">
              <a:rPr lang="en-US"/>
              <a:pPr>
                <a:defRPr/>
              </a:pPr>
              <a:t>‹#›</a:t>
            </a:fld>
            <a:endParaRPr lang="en-US"/>
          </a:p>
        </p:txBody>
      </p:sp>
    </p:spTree>
    <p:extLst>
      <p:ext uri="{BB962C8B-B14F-4D97-AF65-F5344CB8AC3E}">
        <p14:creationId xmlns:p14="http://schemas.microsoft.com/office/powerpoint/2010/main" val="644582242"/>
      </p:ext>
    </p:extLst>
  </p:cSld>
  <p:clrMap bg1="lt1" tx1="dk1" bg2="lt2" tx2="dk2" accent1="accent1" accent2="accent2" accent3="accent3" accent4="accent4" accent5="accent5" accent6="accent6" hlink="hlink" folHlink="folHlink"/>
  <p:notesStyle>
    <a:lvl1pPr algn="l" rtl="0" eaLnBrk="0" fontAlgn="base" hangingPunct="0">
      <a:spcBef>
        <a:spcPct val="30000"/>
      </a:spcBef>
      <a:spcAft>
        <a:spcPct val="0"/>
      </a:spcAft>
      <a:defRPr sz="1200" kern="1200">
        <a:solidFill>
          <a:schemeClr val="tx1"/>
        </a:solidFill>
        <a:latin typeface="+mn-lt"/>
        <a:ea typeface="+mn-ea"/>
        <a:cs typeface="+mn-cs"/>
      </a:defRPr>
    </a:lvl1pPr>
    <a:lvl2pPr marL="457200" algn="l" rtl="0" eaLnBrk="0" fontAlgn="base" hangingPunct="0">
      <a:spcBef>
        <a:spcPct val="30000"/>
      </a:spcBef>
      <a:spcAft>
        <a:spcPct val="0"/>
      </a:spcAft>
      <a:defRPr sz="1200" kern="1200">
        <a:solidFill>
          <a:schemeClr val="tx1"/>
        </a:solidFill>
        <a:latin typeface="+mn-lt"/>
        <a:ea typeface="+mn-ea"/>
        <a:cs typeface="+mn-cs"/>
      </a:defRPr>
    </a:lvl2pPr>
    <a:lvl3pPr marL="914400" algn="l" rtl="0" eaLnBrk="0" fontAlgn="base" hangingPunct="0">
      <a:spcBef>
        <a:spcPct val="30000"/>
      </a:spcBef>
      <a:spcAft>
        <a:spcPct val="0"/>
      </a:spcAft>
      <a:defRPr sz="1200" kern="1200">
        <a:solidFill>
          <a:schemeClr val="tx1"/>
        </a:solidFill>
        <a:latin typeface="+mn-lt"/>
        <a:ea typeface="+mn-ea"/>
        <a:cs typeface="+mn-cs"/>
      </a:defRPr>
    </a:lvl3pPr>
    <a:lvl4pPr marL="1371600" algn="l" rtl="0" eaLnBrk="0" fontAlgn="base" hangingPunct="0">
      <a:spcBef>
        <a:spcPct val="30000"/>
      </a:spcBef>
      <a:spcAft>
        <a:spcPct val="0"/>
      </a:spcAft>
      <a:defRPr sz="1200" kern="1200">
        <a:solidFill>
          <a:schemeClr val="tx1"/>
        </a:solidFill>
        <a:latin typeface="+mn-lt"/>
        <a:ea typeface="+mn-ea"/>
        <a:cs typeface="+mn-cs"/>
      </a:defRPr>
    </a:lvl4pPr>
    <a:lvl5pPr marL="1828800" algn="l" rtl="0" eaLnBrk="0" fontAlgn="base" hangingPunct="0">
      <a:spcBef>
        <a:spcPct val="30000"/>
      </a:spcBef>
      <a:spcAft>
        <a:spcPct val="0"/>
      </a:spcAft>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40.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44.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a:defRPr/>
            </a:pPr>
            <a:fld id="{C95AFA65-F997-42B6-9C12-7D4FF87D1D8A}" type="slidenum">
              <a:rPr lang="en-US" smtClean="0"/>
              <a:pPr>
                <a:defRPr/>
              </a:pPr>
              <a:t>1</a:t>
            </a:fld>
            <a:endParaRPr lang="en-US"/>
          </a:p>
        </p:txBody>
      </p:sp>
    </p:spTree>
    <p:extLst>
      <p:ext uri="{BB962C8B-B14F-4D97-AF65-F5344CB8AC3E}">
        <p14:creationId xmlns:p14="http://schemas.microsoft.com/office/powerpoint/2010/main" val="3996474529"/>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add/update/lookup/delete</a:t>
            </a:r>
          </a:p>
          <a:p>
            <a:endParaRPr lang="en-US" dirty="0"/>
          </a:p>
          <a:p>
            <a:r>
              <a:rPr lang="en-US" dirty="0"/>
              <a:t>analyze</a:t>
            </a:r>
            <a:r>
              <a:rPr lang="en-US" baseline="0" dirty="0"/>
              <a:t> running time (naïve version)</a:t>
            </a:r>
            <a:endParaRPr lang="en-US" dirty="0"/>
          </a:p>
        </p:txBody>
      </p:sp>
      <p:sp>
        <p:nvSpPr>
          <p:cNvPr id="4" name="Slide Number Placeholder 3"/>
          <p:cNvSpPr>
            <a:spLocks noGrp="1"/>
          </p:cNvSpPr>
          <p:nvPr>
            <p:ph type="sldNum" sz="quarter" idx="10"/>
          </p:nvPr>
        </p:nvSpPr>
        <p:spPr/>
        <p:txBody>
          <a:bodyPr/>
          <a:lstStyle/>
          <a:p>
            <a:fld id="{BFE031AF-CC19-4E5A-831F-2BAAD17F6D1A}" type="slidenum">
              <a:rPr lang="en-US" smtClean="0"/>
              <a:t>9</a:t>
            </a:fld>
            <a:endParaRPr lang="en-US"/>
          </a:p>
        </p:txBody>
      </p:sp>
    </p:spTree>
    <p:extLst>
      <p:ext uri="{BB962C8B-B14F-4D97-AF65-F5344CB8AC3E}">
        <p14:creationId xmlns:p14="http://schemas.microsoft.com/office/powerpoint/2010/main" val="2053989229"/>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if the values are equal then</a:t>
            </a:r>
            <a:r>
              <a:rPr lang="mr-IN" dirty="0"/>
              <a:t>…</a:t>
            </a:r>
            <a:endParaRPr lang="en-US" dirty="0"/>
          </a:p>
          <a:p>
            <a:r>
              <a:rPr lang="en-US" dirty="0"/>
              <a:t>If</a:t>
            </a:r>
            <a:r>
              <a:rPr lang="en-US" baseline="0" dirty="0"/>
              <a:t> hashes are equal then</a:t>
            </a:r>
            <a:r>
              <a:rPr lang="mr-IN" baseline="0" dirty="0"/>
              <a:t>…</a:t>
            </a:r>
            <a:endParaRPr lang="en-US" dirty="0"/>
          </a:p>
          <a:p>
            <a:endParaRPr lang="en-US" dirty="0"/>
          </a:p>
          <a:p>
            <a:r>
              <a:rPr lang="en-US" dirty="0"/>
              <a:t>For non-integer,</a:t>
            </a:r>
            <a:r>
              <a:rPr lang="en-US" baseline="0" dirty="0"/>
              <a:t> encode as </a:t>
            </a:r>
            <a:r>
              <a:rPr lang="en-US" baseline="0" dirty="0" err="1"/>
              <a:t>int</a:t>
            </a:r>
            <a:r>
              <a:rPr lang="en-US" baseline="0" dirty="0"/>
              <a:t> (e.g., </a:t>
            </a:r>
            <a:r>
              <a:rPr lang="en-US" baseline="0" dirty="0" err="1"/>
              <a:t>ascii</a:t>
            </a:r>
            <a:r>
              <a:rPr lang="en-US" baseline="0" dirty="0"/>
              <a:t>)</a:t>
            </a:r>
          </a:p>
          <a:p>
            <a:r>
              <a:rPr lang="en-US" baseline="0" dirty="0"/>
              <a:t>sum_{</a:t>
            </a:r>
            <a:r>
              <a:rPr lang="en-US" baseline="0" dirty="0" err="1"/>
              <a:t>i</a:t>
            </a:r>
            <a:r>
              <a:rPr lang="en-US" baseline="0" dirty="0"/>
              <a:t>=0}^{n-1} s[</a:t>
            </a:r>
            <a:r>
              <a:rPr lang="en-US" baseline="0" dirty="0" err="1"/>
              <a:t>i</a:t>
            </a:r>
            <a:r>
              <a:rPr lang="en-US" baseline="0" dirty="0"/>
              <a:t>]* 31^{n-1-i}</a:t>
            </a:r>
          </a:p>
          <a:p>
            <a:endParaRPr lang="en-US" baseline="0" dirty="0"/>
          </a:p>
          <a:p>
            <a:r>
              <a:rPr lang="en-US" baseline="0" dirty="0"/>
              <a:t>Finding good hash functions is hard. SHA-3 2006-2015.</a:t>
            </a:r>
            <a:endParaRPr lang="en-US" dirty="0"/>
          </a:p>
        </p:txBody>
      </p:sp>
      <p:sp>
        <p:nvSpPr>
          <p:cNvPr id="4" name="Slide Number Placeholder 3"/>
          <p:cNvSpPr>
            <a:spLocks noGrp="1"/>
          </p:cNvSpPr>
          <p:nvPr>
            <p:ph type="sldNum" sz="quarter" idx="10"/>
          </p:nvPr>
        </p:nvSpPr>
        <p:spPr/>
        <p:txBody>
          <a:bodyPr/>
          <a:lstStyle/>
          <a:p>
            <a:fld id="{BFE031AF-CC19-4E5A-831F-2BAAD17F6D1A}" type="slidenum">
              <a:rPr lang="en-US" smtClean="0"/>
              <a:t>11</a:t>
            </a:fld>
            <a:endParaRPr lang="en-US"/>
          </a:p>
        </p:txBody>
      </p:sp>
    </p:spTree>
    <p:extLst>
      <p:ext uri="{BB962C8B-B14F-4D97-AF65-F5344CB8AC3E}">
        <p14:creationId xmlns:p14="http://schemas.microsoft.com/office/powerpoint/2010/main" val="3530313202"/>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run through</a:t>
            </a:r>
            <a:r>
              <a:rPr lang="en-US" baseline="0" dirty="0"/>
              <a:t> lookup method (requires linear search)</a:t>
            </a:r>
            <a:endParaRPr lang="en-US" dirty="0"/>
          </a:p>
        </p:txBody>
      </p:sp>
      <p:sp>
        <p:nvSpPr>
          <p:cNvPr id="4" name="Slide Number Placeholder 3"/>
          <p:cNvSpPr>
            <a:spLocks noGrp="1"/>
          </p:cNvSpPr>
          <p:nvPr>
            <p:ph type="sldNum" sz="quarter" idx="10"/>
          </p:nvPr>
        </p:nvSpPr>
        <p:spPr/>
        <p:txBody>
          <a:bodyPr/>
          <a:lstStyle/>
          <a:p>
            <a:fld id="{BFE031AF-CC19-4E5A-831F-2BAAD17F6D1A}" type="slidenum">
              <a:rPr lang="en-US" smtClean="0"/>
              <a:t>15</a:t>
            </a:fld>
            <a:endParaRPr lang="en-US"/>
          </a:p>
        </p:txBody>
      </p:sp>
    </p:spTree>
    <p:extLst>
      <p:ext uri="{BB962C8B-B14F-4D97-AF65-F5344CB8AC3E}">
        <p14:creationId xmlns:p14="http://schemas.microsoft.com/office/powerpoint/2010/main" val="448139921"/>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run through</a:t>
            </a:r>
            <a:r>
              <a:rPr lang="en-US" baseline="0" dirty="0"/>
              <a:t> lookup method (requires linear search)</a:t>
            </a:r>
            <a:endParaRPr lang="en-US" dirty="0"/>
          </a:p>
        </p:txBody>
      </p:sp>
      <p:sp>
        <p:nvSpPr>
          <p:cNvPr id="4" name="Slide Number Placeholder 3"/>
          <p:cNvSpPr>
            <a:spLocks noGrp="1"/>
          </p:cNvSpPr>
          <p:nvPr>
            <p:ph type="sldNum" sz="quarter" idx="10"/>
          </p:nvPr>
        </p:nvSpPr>
        <p:spPr/>
        <p:txBody>
          <a:bodyPr/>
          <a:lstStyle/>
          <a:p>
            <a:fld id="{BFE031AF-CC19-4E5A-831F-2BAAD17F6D1A}" type="slidenum">
              <a:rPr lang="en-US" smtClean="0"/>
              <a:t>16</a:t>
            </a:fld>
            <a:endParaRPr lang="en-US"/>
          </a:p>
        </p:txBody>
      </p:sp>
    </p:spTree>
    <p:extLst>
      <p:ext uri="{BB962C8B-B14F-4D97-AF65-F5344CB8AC3E}">
        <p14:creationId xmlns:p14="http://schemas.microsoft.com/office/powerpoint/2010/main" val="1028284986"/>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run through</a:t>
            </a:r>
            <a:r>
              <a:rPr lang="en-US" baseline="0" dirty="0"/>
              <a:t> lookup method (requires linear search)</a:t>
            </a:r>
            <a:endParaRPr lang="en-US" dirty="0"/>
          </a:p>
        </p:txBody>
      </p:sp>
      <p:sp>
        <p:nvSpPr>
          <p:cNvPr id="4" name="Slide Number Placeholder 3"/>
          <p:cNvSpPr>
            <a:spLocks noGrp="1"/>
          </p:cNvSpPr>
          <p:nvPr>
            <p:ph type="sldNum" sz="quarter" idx="10"/>
          </p:nvPr>
        </p:nvSpPr>
        <p:spPr/>
        <p:txBody>
          <a:bodyPr/>
          <a:lstStyle/>
          <a:p>
            <a:fld id="{BFE031AF-CC19-4E5A-831F-2BAAD17F6D1A}" type="slidenum">
              <a:rPr lang="en-US" smtClean="0"/>
              <a:t>17</a:t>
            </a:fld>
            <a:endParaRPr lang="en-US"/>
          </a:p>
        </p:txBody>
      </p:sp>
    </p:spTree>
    <p:extLst>
      <p:ext uri="{BB962C8B-B14F-4D97-AF65-F5344CB8AC3E}">
        <p14:creationId xmlns:p14="http://schemas.microsoft.com/office/powerpoint/2010/main" val="3148329090"/>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BFE031AF-CC19-4E5A-831F-2BAAD17F6D1A}" type="slidenum">
              <a:rPr lang="en-US" smtClean="0"/>
              <a:t>18</a:t>
            </a:fld>
            <a:endParaRPr lang="en-US"/>
          </a:p>
        </p:txBody>
      </p:sp>
    </p:spTree>
    <p:extLst>
      <p:ext uri="{BB962C8B-B14F-4D97-AF65-F5344CB8AC3E}">
        <p14:creationId xmlns:p14="http://schemas.microsoft.com/office/powerpoint/2010/main" val="1523943510"/>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run through</a:t>
            </a:r>
            <a:r>
              <a:rPr lang="en-US" baseline="0" dirty="0"/>
              <a:t> lookup method (requires linear search)</a:t>
            </a:r>
            <a:endParaRPr lang="en-US" dirty="0"/>
          </a:p>
        </p:txBody>
      </p:sp>
      <p:sp>
        <p:nvSpPr>
          <p:cNvPr id="4" name="Slide Number Placeholder 3"/>
          <p:cNvSpPr>
            <a:spLocks noGrp="1"/>
          </p:cNvSpPr>
          <p:nvPr>
            <p:ph type="sldNum" sz="quarter" idx="10"/>
          </p:nvPr>
        </p:nvSpPr>
        <p:spPr/>
        <p:txBody>
          <a:bodyPr/>
          <a:lstStyle/>
          <a:p>
            <a:fld id="{BFE031AF-CC19-4E5A-831F-2BAAD17F6D1A}" type="slidenum">
              <a:rPr lang="en-US" smtClean="0"/>
              <a:t>19</a:t>
            </a:fld>
            <a:endParaRPr lang="en-US"/>
          </a:p>
        </p:txBody>
      </p:sp>
    </p:spTree>
    <p:extLst>
      <p:ext uri="{BB962C8B-B14F-4D97-AF65-F5344CB8AC3E}">
        <p14:creationId xmlns:p14="http://schemas.microsoft.com/office/powerpoint/2010/main" val="1157043354"/>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run through</a:t>
            </a:r>
            <a:r>
              <a:rPr lang="en-US" baseline="0" dirty="0"/>
              <a:t> lookup method (requires linear search)</a:t>
            </a:r>
            <a:endParaRPr lang="en-US" dirty="0"/>
          </a:p>
        </p:txBody>
      </p:sp>
      <p:sp>
        <p:nvSpPr>
          <p:cNvPr id="4" name="Slide Number Placeholder 3"/>
          <p:cNvSpPr>
            <a:spLocks noGrp="1"/>
          </p:cNvSpPr>
          <p:nvPr>
            <p:ph type="sldNum" sz="quarter" idx="10"/>
          </p:nvPr>
        </p:nvSpPr>
        <p:spPr/>
        <p:txBody>
          <a:bodyPr/>
          <a:lstStyle/>
          <a:p>
            <a:fld id="{BFE031AF-CC19-4E5A-831F-2BAAD17F6D1A}" type="slidenum">
              <a:rPr lang="en-US" smtClean="0"/>
              <a:t>20</a:t>
            </a:fld>
            <a:endParaRPr lang="en-US"/>
          </a:p>
        </p:txBody>
      </p:sp>
    </p:spTree>
    <p:extLst>
      <p:ext uri="{BB962C8B-B14F-4D97-AF65-F5344CB8AC3E}">
        <p14:creationId xmlns:p14="http://schemas.microsoft.com/office/powerpoint/2010/main" val="1971914968"/>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run through</a:t>
            </a:r>
            <a:r>
              <a:rPr lang="en-US" baseline="0" dirty="0"/>
              <a:t> lookup method (requires linear search)</a:t>
            </a:r>
            <a:endParaRPr lang="en-US" dirty="0"/>
          </a:p>
        </p:txBody>
      </p:sp>
      <p:sp>
        <p:nvSpPr>
          <p:cNvPr id="4" name="Slide Number Placeholder 3"/>
          <p:cNvSpPr>
            <a:spLocks noGrp="1"/>
          </p:cNvSpPr>
          <p:nvPr>
            <p:ph type="sldNum" sz="quarter" idx="10"/>
          </p:nvPr>
        </p:nvSpPr>
        <p:spPr/>
        <p:txBody>
          <a:bodyPr/>
          <a:lstStyle/>
          <a:p>
            <a:fld id="{BFE031AF-CC19-4E5A-831F-2BAAD17F6D1A}" type="slidenum">
              <a:rPr lang="en-US" smtClean="0"/>
              <a:t>21</a:t>
            </a:fld>
            <a:endParaRPr lang="en-US"/>
          </a:p>
        </p:txBody>
      </p:sp>
    </p:spTree>
    <p:extLst>
      <p:ext uri="{BB962C8B-B14F-4D97-AF65-F5344CB8AC3E}">
        <p14:creationId xmlns:p14="http://schemas.microsoft.com/office/powerpoint/2010/main" val="2197975756"/>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run through</a:t>
            </a:r>
            <a:r>
              <a:rPr lang="en-US" baseline="0" dirty="0"/>
              <a:t> lookup method (requires linear search)</a:t>
            </a:r>
            <a:endParaRPr lang="en-US" dirty="0"/>
          </a:p>
        </p:txBody>
      </p:sp>
      <p:sp>
        <p:nvSpPr>
          <p:cNvPr id="4" name="Slide Number Placeholder 3"/>
          <p:cNvSpPr>
            <a:spLocks noGrp="1"/>
          </p:cNvSpPr>
          <p:nvPr>
            <p:ph type="sldNum" sz="quarter" idx="10"/>
          </p:nvPr>
        </p:nvSpPr>
        <p:spPr/>
        <p:txBody>
          <a:bodyPr/>
          <a:lstStyle/>
          <a:p>
            <a:fld id="{BFE031AF-CC19-4E5A-831F-2BAAD17F6D1A}" type="slidenum">
              <a:rPr lang="en-US" smtClean="0"/>
              <a:t>22</a:t>
            </a:fld>
            <a:endParaRPr lang="en-US"/>
          </a:p>
        </p:txBody>
      </p:sp>
    </p:spTree>
    <p:extLst>
      <p:ext uri="{BB962C8B-B14F-4D97-AF65-F5344CB8AC3E}">
        <p14:creationId xmlns:p14="http://schemas.microsoft.com/office/powerpoint/2010/main" val="2249906745"/>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run through</a:t>
            </a:r>
            <a:r>
              <a:rPr lang="en-US" baseline="0" dirty="0"/>
              <a:t> lookup method (requires linear search)</a:t>
            </a:r>
            <a:endParaRPr lang="en-US" dirty="0"/>
          </a:p>
        </p:txBody>
      </p:sp>
      <p:sp>
        <p:nvSpPr>
          <p:cNvPr id="4" name="Slide Number Placeholder 3"/>
          <p:cNvSpPr>
            <a:spLocks noGrp="1"/>
          </p:cNvSpPr>
          <p:nvPr>
            <p:ph type="sldNum" sz="quarter" idx="10"/>
          </p:nvPr>
        </p:nvSpPr>
        <p:spPr/>
        <p:txBody>
          <a:bodyPr/>
          <a:lstStyle/>
          <a:p>
            <a:fld id="{BFE031AF-CC19-4E5A-831F-2BAAD17F6D1A}" type="slidenum">
              <a:rPr lang="en-US" smtClean="0"/>
              <a:t>23</a:t>
            </a:fld>
            <a:endParaRPr lang="en-US"/>
          </a:p>
        </p:txBody>
      </p:sp>
    </p:spTree>
    <p:extLst>
      <p:ext uri="{BB962C8B-B14F-4D97-AF65-F5344CB8AC3E}">
        <p14:creationId xmlns:p14="http://schemas.microsoft.com/office/powerpoint/2010/main" val="3043531633"/>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lvl="0" rtl="0">
              <a:spcBef>
                <a:spcPts val="0"/>
              </a:spcBef>
              <a:buNone/>
            </a:pPr>
            <a:r>
              <a:rPr lang="en-US" sz="1200" dirty="0"/>
              <a:t>discuss caching vs. clustering</a:t>
            </a:r>
          </a:p>
          <a:p>
            <a:pPr lvl="0" rtl="0">
              <a:spcBef>
                <a:spcPts val="0"/>
              </a:spcBef>
              <a:buNone/>
            </a:pPr>
            <a:endParaRPr lang="en-US" sz="1200" dirty="0"/>
          </a:p>
          <a:p>
            <a:pPr lvl="0" rtl="0">
              <a:spcBef>
                <a:spcPts val="0"/>
              </a:spcBef>
              <a:buNone/>
            </a:pPr>
            <a:r>
              <a:rPr lang="en" sz="1200" dirty="0"/>
              <a:t>clustering is more problematic with linear probing. Quadratic probing attempts to solve this</a:t>
            </a:r>
          </a:p>
          <a:p>
            <a:pPr lvl="0" rtl="0">
              <a:spcBef>
                <a:spcPts val="0"/>
              </a:spcBef>
              <a:buNone/>
            </a:pPr>
            <a:endParaRPr lang="en" sz="1200" dirty="0"/>
          </a:p>
          <a:p>
            <a:pPr lvl="0" rtl="0">
              <a:spcBef>
                <a:spcPts val="0"/>
              </a:spcBef>
              <a:buNone/>
            </a:pPr>
            <a:r>
              <a:rPr lang="en" sz="1200" dirty="0"/>
              <a:t>Reason why clustering is particularly bad: With chaining, if lots of keys hash to the same index it will decrease performance. But keys can hash to nearby indices without affecting each other. With probing, if two keys hash to indices </a:t>
            </a:r>
            <a:r>
              <a:rPr lang="en" sz="1200" b="1" i="1" dirty="0"/>
              <a:t>nearby</a:t>
            </a:r>
            <a:r>
              <a:rPr lang="en" sz="1200" dirty="0"/>
              <a:t> in the probe sequence, it will affect the performance of both.</a:t>
            </a:r>
          </a:p>
          <a:p>
            <a:endParaRPr lang="en-US" dirty="0"/>
          </a:p>
        </p:txBody>
      </p:sp>
      <p:sp>
        <p:nvSpPr>
          <p:cNvPr id="4" name="Slide Number Placeholder 3"/>
          <p:cNvSpPr>
            <a:spLocks noGrp="1"/>
          </p:cNvSpPr>
          <p:nvPr>
            <p:ph type="sldNum" sz="quarter" idx="10"/>
          </p:nvPr>
        </p:nvSpPr>
        <p:spPr/>
        <p:txBody>
          <a:bodyPr/>
          <a:lstStyle/>
          <a:p>
            <a:fld id="{BFE031AF-CC19-4E5A-831F-2BAAD17F6D1A}" type="slidenum">
              <a:rPr lang="en-US" smtClean="0"/>
              <a:t>24</a:t>
            </a:fld>
            <a:endParaRPr lang="en-US"/>
          </a:p>
        </p:txBody>
      </p:sp>
    </p:spTree>
    <p:extLst>
      <p:ext uri="{BB962C8B-B14F-4D97-AF65-F5344CB8AC3E}">
        <p14:creationId xmlns:p14="http://schemas.microsoft.com/office/powerpoint/2010/main" val="1275251234"/>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BFE031AF-CC19-4E5A-831F-2BAAD17F6D1A}" type="slidenum">
              <a:rPr lang="en-US" smtClean="0"/>
              <a:t>25</a:t>
            </a:fld>
            <a:endParaRPr lang="en-US"/>
          </a:p>
        </p:txBody>
      </p:sp>
    </p:spTree>
    <p:extLst>
      <p:ext uri="{BB962C8B-B14F-4D97-AF65-F5344CB8AC3E}">
        <p14:creationId xmlns:p14="http://schemas.microsoft.com/office/powerpoint/2010/main" val="2116197142"/>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BFE031AF-CC19-4E5A-831F-2BAAD17F6D1A}" type="slidenum">
              <a:rPr lang="en-US" smtClean="0"/>
              <a:t>26</a:t>
            </a:fld>
            <a:endParaRPr lang="en-US"/>
          </a:p>
        </p:txBody>
      </p:sp>
    </p:spTree>
    <p:extLst>
      <p:ext uri="{BB962C8B-B14F-4D97-AF65-F5344CB8AC3E}">
        <p14:creationId xmlns:p14="http://schemas.microsoft.com/office/powerpoint/2010/main" val="2629023279"/>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BFE031AF-CC19-4E5A-831F-2BAAD17F6D1A}" type="slidenum">
              <a:rPr lang="en-US" smtClean="0"/>
              <a:t>27</a:t>
            </a:fld>
            <a:endParaRPr lang="en-US"/>
          </a:p>
        </p:txBody>
      </p:sp>
    </p:spTree>
    <p:extLst>
      <p:ext uri="{BB962C8B-B14F-4D97-AF65-F5344CB8AC3E}">
        <p14:creationId xmlns:p14="http://schemas.microsoft.com/office/powerpoint/2010/main" val="3015508328"/>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BFE031AF-CC19-4E5A-831F-2BAAD17F6D1A}" type="slidenum">
              <a:rPr lang="en-US" smtClean="0"/>
              <a:t>28</a:t>
            </a:fld>
            <a:endParaRPr lang="en-US"/>
          </a:p>
        </p:txBody>
      </p:sp>
    </p:spTree>
    <p:extLst>
      <p:ext uri="{BB962C8B-B14F-4D97-AF65-F5344CB8AC3E}">
        <p14:creationId xmlns:p14="http://schemas.microsoft.com/office/powerpoint/2010/main" val="2278296038"/>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BFE031AF-CC19-4E5A-831F-2BAAD17F6D1A}" type="slidenum">
              <a:rPr lang="en-US" smtClean="0"/>
              <a:t>29</a:t>
            </a:fld>
            <a:endParaRPr lang="en-US"/>
          </a:p>
        </p:txBody>
      </p:sp>
    </p:spTree>
    <p:extLst>
      <p:ext uri="{BB962C8B-B14F-4D97-AF65-F5344CB8AC3E}">
        <p14:creationId xmlns:p14="http://schemas.microsoft.com/office/powerpoint/2010/main" val="3328144695"/>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BFE031AF-CC19-4E5A-831F-2BAAD17F6D1A}" type="slidenum">
              <a:rPr lang="en-US" smtClean="0"/>
              <a:t>30</a:t>
            </a:fld>
            <a:endParaRPr lang="en-US"/>
          </a:p>
        </p:txBody>
      </p:sp>
    </p:spTree>
    <p:extLst>
      <p:ext uri="{BB962C8B-B14F-4D97-AF65-F5344CB8AC3E}">
        <p14:creationId xmlns:p14="http://schemas.microsoft.com/office/powerpoint/2010/main" val="1580381713"/>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lvl="0" rtl="0">
              <a:spcBef>
                <a:spcPts val="0"/>
              </a:spcBef>
              <a:buClr>
                <a:schemeClr val="dk1"/>
              </a:buClr>
              <a:buSzPct val="78571"/>
              <a:buFont typeface="Arial"/>
              <a:buNone/>
            </a:pPr>
            <a:r>
              <a:rPr lang="en" sz="1200" dirty="0">
                <a:solidFill>
                  <a:schemeClr val="dk1"/>
                </a:solidFill>
              </a:rPr>
              <a:t>When array becomes too full:</a:t>
            </a:r>
          </a:p>
          <a:p>
            <a:pPr marL="457200" lvl="0" indent="-317500" rtl="0">
              <a:spcBef>
                <a:spcPts val="0"/>
              </a:spcBef>
              <a:buClr>
                <a:schemeClr val="dk1"/>
              </a:buClr>
              <a:buSzPct val="100000"/>
              <a:buChar char="●"/>
            </a:pPr>
            <a:r>
              <a:rPr lang="en" sz="1200" dirty="0">
                <a:solidFill>
                  <a:schemeClr val="dk1"/>
                </a:solidFill>
              </a:rPr>
              <a:t>with open addressing it becomes impossible to insert</a:t>
            </a:r>
          </a:p>
          <a:p>
            <a:pPr marL="457200" lvl="0" indent="-317500" rtl="0">
              <a:spcBef>
                <a:spcPts val="0"/>
              </a:spcBef>
              <a:buClr>
                <a:schemeClr val="dk1"/>
              </a:buClr>
              <a:buSzPct val="100000"/>
              <a:buChar char="●"/>
            </a:pPr>
            <a:r>
              <a:rPr lang="en" sz="1200" dirty="0">
                <a:solidFill>
                  <a:schemeClr val="dk1"/>
                </a:solidFill>
              </a:rPr>
              <a:t>with chaining, still possible but the operations slow down</a:t>
            </a:r>
          </a:p>
          <a:p>
            <a:pPr lvl="0" rtl="0">
              <a:spcBef>
                <a:spcPts val="0"/>
              </a:spcBef>
              <a:buNone/>
            </a:pPr>
            <a:endParaRPr lang="en" sz="1200" dirty="0">
              <a:solidFill>
                <a:schemeClr val="dk1"/>
              </a:solidFill>
            </a:endParaRPr>
          </a:p>
          <a:p>
            <a:pPr lvl="0" rtl="0">
              <a:spcBef>
                <a:spcPts val="0"/>
              </a:spcBef>
              <a:buClr>
                <a:schemeClr val="dk1"/>
              </a:buClr>
              <a:buSzPct val="78571"/>
              <a:buFont typeface="Arial"/>
              <a:buNone/>
            </a:pPr>
            <a:r>
              <a:rPr lang="en" sz="1200" dirty="0">
                <a:solidFill>
                  <a:schemeClr val="dk1"/>
                </a:solidFill>
              </a:rPr>
              <a:t>Solution: same concept as </a:t>
            </a:r>
            <a:r>
              <a:rPr lang="en" sz="1200" dirty="0" err="1">
                <a:solidFill>
                  <a:schemeClr val="dk1"/>
                </a:solidFill>
              </a:rPr>
              <a:t>ArrayLists</a:t>
            </a:r>
            <a:r>
              <a:rPr lang="en" sz="1200" dirty="0">
                <a:solidFill>
                  <a:schemeClr val="dk1"/>
                </a:solidFill>
              </a:rPr>
              <a:t>:</a:t>
            </a:r>
          </a:p>
          <a:p>
            <a:pPr marL="457200" lvl="0" indent="-228600" rtl="0">
              <a:spcBef>
                <a:spcPts val="0"/>
              </a:spcBef>
              <a:buClr>
                <a:schemeClr val="dk1"/>
              </a:buClr>
              <a:buChar char="●"/>
            </a:pPr>
            <a:r>
              <a:rPr lang="en" sz="1200" dirty="0">
                <a:solidFill>
                  <a:schemeClr val="dk1"/>
                </a:solidFill>
              </a:rPr>
              <a:t>when it gets too full, copy to a larger array</a:t>
            </a:r>
          </a:p>
          <a:p>
            <a:pPr marL="457200" lvl="0" indent="-228600" rtl="0">
              <a:spcBef>
                <a:spcPts val="0"/>
              </a:spcBef>
              <a:buClr>
                <a:schemeClr val="dk1"/>
              </a:buClr>
              <a:buChar char="●"/>
            </a:pPr>
            <a:r>
              <a:rPr lang="en" sz="1200" dirty="0">
                <a:solidFill>
                  <a:schemeClr val="dk1"/>
                </a:solidFill>
              </a:rPr>
              <a:t>sometimes decrease size if too small, but remove is a much less common operation and it is likely that it will have to grow again soon anyway</a:t>
            </a:r>
          </a:p>
          <a:p>
            <a:pPr marL="457200" lvl="0" indent="-228600" rtl="0">
              <a:spcBef>
                <a:spcPts val="0"/>
              </a:spcBef>
              <a:buClr>
                <a:schemeClr val="dk1"/>
              </a:buClr>
              <a:buChar char="●"/>
            </a:pPr>
            <a:r>
              <a:rPr lang="en" sz="1200" dirty="0">
                <a:solidFill>
                  <a:schemeClr val="dk1"/>
                </a:solidFill>
              </a:rPr>
              <a:t>typically double the size of the array</a:t>
            </a:r>
          </a:p>
          <a:p>
            <a:endParaRPr lang="en-US" dirty="0"/>
          </a:p>
        </p:txBody>
      </p:sp>
      <p:sp>
        <p:nvSpPr>
          <p:cNvPr id="4" name="Slide Number Placeholder 3"/>
          <p:cNvSpPr>
            <a:spLocks noGrp="1"/>
          </p:cNvSpPr>
          <p:nvPr>
            <p:ph type="sldNum" sz="quarter" idx="10"/>
          </p:nvPr>
        </p:nvSpPr>
        <p:spPr/>
        <p:txBody>
          <a:bodyPr/>
          <a:lstStyle/>
          <a:p>
            <a:pPr>
              <a:defRPr/>
            </a:pPr>
            <a:fld id="{C95AFA65-F997-42B6-9C12-7D4FF87D1D8A}" type="slidenum">
              <a:rPr lang="en-US" smtClean="0"/>
              <a:pPr>
                <a:defRPr/>
              </a:pPr>
              <a:t>31</a:t>
            </a:fld>
            <a:endParaRPr lang="en-US"/>
          </a:p>
        </p:txBody>
      </p:sp>
    </p:spTree>
    <p:extLst>
      <p:ext uri="{BB962C8B-B14F-4D97-AF65-F5344CB8AC3E}">
        <p14:creationId xmlns:p14="http://schemas.microsoft.com/office/powerpoint/2010/main" val="288386857"/>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lvl="0" rtl="0">
              <a:spcBef>
                <a:spcPts val="0"/>
              </a:spcBef>
              <a:buClr>
                <a:schemeClr val="dk1"/>
              </a:buClr>
              <a:buSzPct val="78571"/>
              <a:buFont typeface="Arial"/>
              <a:buNone/>
            </a:pPr>
            <a:r>
              <a:rPr lang="en" sz="1200" dirty="0">
                <a:solidFill>
                  <a:schemeClr val="dk1"/>
                </a:solidFill>
              </a:rPr>
              <a:t>When array becomes too full:</a:t>
            </a:r>
          </a:p>
          <a:p>
            <a:pPr marL="457200" lvl="0" indent="-317500" rtl="0">
              <a:spcBef>
                <a:spcPts val="0"/>
              </a:spcBef>
              <a:buClr>
                <a:schemeClr val="dk1"/>
              </a:buClr>
              <a:buSzPct val="100000"/>
              <a:buChar char="●"/>
            </a:pPr>
            <a:r>
              <a:rPr lang="en" sz="1200" dirty="0">
                <a:solidFill>
                  <a:schemeClr val="dk1"/>
                </a:solidFill>
              </a:rPr>
              <a:t>with open addressing it becomes impossible to insert</a:t>
            </a:r>
          </a:p>
          <a:p>
            <a:pPr marL="457200" lvl="0" indent="-317500" rtl="0">
              <a:spcBef>
                <a:spcPts val="0"/>
              </a:spcBef>
              <a:buClr>
                <a:schemeClr val="dk1"/>
              </a:buClr>
              <a:buSzPct val="100000"/>
              <a:buChar char="●"/>
            </a:pPr>
            <a:r>
              <a:rPr lang="en" sz="1200" dirty="0">
                <a:solidFill>
                  <a:schemeClr val="dk1"/>
                </a:solidFill>
              </a:rPr>
              <a:t>with chaining, still possible but the operations slow down</a:t>
            </a:r>
          </a:p>
          <a:p>
            <a:pPr lvl="0" rtl="0">
              <a:spcBef>
                <a:spcPts val="0"/>
              </a:spcBef>
              <a:buNone/>
            </a:pPr>
            <a:endParaRPr lang="en" sz="1200" dirty="0">
              <a:solidFill>
                <a:schemeClr val="dk1"/>
              </a:solidFill>
            </a:endParaRPr>
          </a:p>
          <a:p>
            <a:pPr lvl="0" rtl="0">
              <a:spcBef>
                <a:spcPts val="0"/>
              </a:spcBef>
              <a:buClr>
                <a:schemeClr val="dk1"/>
              </a:buClr>
              <a:buSzPct val="78571"/>
              <a:buFont typeface="Arial"/>
              <a:buNone/>
            </a:pPr>
            <a:r>
              <a:rPr lang="en" sz="1200" dirty="0">
                <a:solidFill>
                  <a:schemeClr val="dk1"/>
                </a:solidFill>
              </a:rPr>
              <a:t>Solution: same concept as </a:t>
            </a:r>
            <a:r>
              <a:rPr lang="en" sz="1200" dirty="0" err="1">
                <a:solidFill>
                  <a:schemeClr val="dk1"/>
                </a:solidFill>
              </a:rPr>
              <a:t>ArrayLists</a:t>
            </a:r>
            <a:r>
              <a:rPr lang="en" sz="1200" dirty="0">
                <a:solidFill>
                  <a:schemeClr val="dk1"/>
                </a:solidFill>
              </a:rPr>
              <a:t>:</a:t>
            </a:r>
          </a:p>
          <a:p>
            <a:pPr marL="457200" lvl="0" indent="-228600" rtl="0">
              <a:spcBef>
                <a:spcPts val="0"/>
              </a:spcBef>
              <a:buClr>
                <a:schemeClr val="dk1"/>
              </a:buClr>
              <a:buChar char="●"/>
            </a:pPr>
            <a:r>
              <a:rPr lang="en" sz="1200" dirty="0">
                <a:solidFill>
                  <a:schemeClr val="dk1"/>
                </a:solidFill>
              </a:rPr>
              <a:t>when it gets too full, copy to a larger array</a:t>
            </a:r>
          </a:p>
          <a:p>
            <a:pPr marL="457200" lvl="0" indent="-228600" rtl="0">
              <a:spcBef>
                <a:spcPts val="0"/>
              </a:spcBef>
              <a:buClr>
                <a:schemeClr val="dk1"/>
              </a:buClr>
              <a:buChar char="●"/>
            </a:pPr>
            <a:r>
              <a:rPr lang="en" sz="1200" dirty="0">
                <a:solidFill>
                  <a:schemeClr val="dk1"/>
                </a:solidFill>
              </a:rPr>
              <a:t>sometimes decrease size if too small, but remove is a much less common operation and it is likely that it will have to grow again soon anyway</a:t>
            </a:r>
          </a:p>
          <a:p>
            <a:pPr marL="457200" lvl="0" indent="-228600" rtl="0">
              <a:spcBef>
                <a:spcPts val="0"/>
              </a:spcBef>
              <a:buClr>
                <a:schemeClr val="dk1"/>
              </a:buClr>
              <a:buChar char="●"/>
            </a:pPr>
            <a:r>
              <a:rPr lang="en" sz="1200" dirty="0">
                <a:solidFill>
                  <a:schemeClr val="dk1"/>
                </a:solidFill>
              </a:rPr>
              <a:t>typically double the size of the array</a:t>
            </a:r>
          </a:p>
          <a:p>
            <a:endParaRPr lang="en-US" dirty="0"/>
          </a:p>
        </p:txBody>
      </p:sp>
      <p:sp>
        <p:nvSpPr>
          <p:cNvPr id="4" name="Slide Number Placeholder 3"/>
          <p:cNvSpPr>
            <a:spLocks noGrp="1"/>
          </p:cNvSpPr>
          <p:nvPr>
            <p:ph type="sldNum" sz="quarter" idx="10"/>
          </p:nvPr>
        </p:nvSpPr>
        <p:spPr/>
        <p:txBody>
          <a:bodyPr/>
          <a:lstStyle/>
          <a:p>
            <a:pPr>
              <a:defRPr/>
            </a:pPr>
            <a:fld id="{C95AFA65-F997-42B6-9C12-7D4FF87D1D8A}" type="slidenum">
              <a:rPr lang="en-US" smtClean="0"/>
              <a:pPr>
                <a:defRPr/>
              </a:pPr>
              <a:t>32</a:t>
            </a:fld>
            <a:endParaRPr lang="en-US"/>
          </a:p>
        </p:txBody>
      </p:sp>
    </p:spTree>
    <p:extLst>
      <p:ext uri="{BB962C8B-B14F-4D97-AF65-F5344CB8AC3E}">
        <p14:creationId xmlns:p14="http://schemas.microsoft.com/office/powerpoint/2010/main" val="1731468049"/>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lvl="0" rtl="0">
              <a:spcBef>
                <a:spcPts val="0"/>
              </a:spcBef>
              <a:buClr>
                <a:schemeClr val="dk1"/>
              </a:buClr>
              <a:buSzPct val="78571"/>
              <a:buFont typeface="Arial"/>
              <a:buNone/>
            </a:pPr>
            <a:r>
              <a:rPr lang="en" sz="1200" dirty="0">
                <a:solidFill>
                  <a:schemeClr val="dk1"/>
                </a:solidFill>
              </a:rPr>
              <a:t>When array becomes too full:</a:t>
            </a:r>
          </a:p>
          <a:p>
            <a:pPr marL="457200" lvl="0" indent="-317500" rtl="0">
              <a:spcBef>
                <a:spcPts val="0"/>
              </a:spcBef>
              <a:buClr>
                <a:schemeClr val="dk1"/>
              </a:buClr>
              <a:buSzPct val="100000"/>
              <a:buChar char="●"/>
            </a:pPr>
            <a:r>
              <a:rPr lang="en" sz="1200" dirty="0">
                <a:solidFill>
                  <a:schemeClr val="dk1"/>
                </a:solidFill>
              </a:rPr>
              <a:t>with open addressing it becomes impossible to insert</a:t>
            </a:r>
          </a:p>
          <a:p>
            <a:pPr marL="457200" lvl="0" indent="-317500" rtl="0">
              <a:spcBef>
                <a:spcPts val="0"/>
              </a:spcBef>
              <a:buClr>
                <a:schemeClr val="dk1"/>
              </a:buClr>
              <a:buSzPct val="100000"/>
              <a:buChar char="●"/>
            </a:pPr>
            <a:r>
              <a:rPr lang="en" sz="1200" dirty="0">
                <a:solidFill>
                  <a:schemeClr val="dk1"/>
                </a:solidFill>
              </a:rPr>
              <a:t>with chaining, still possible but the operations slow down</a:t>
            </a:r>
          </a:p>
          <a:p>
            <a:pPr lvl="0" rtl="0">
              <a:spcBef>
                <a:spcPts val="0"/>
              </a:spcBef>
              <a:buNone/>
            </a:pPr>
            <a:endParaRPr lang="en" sz="1200" dirty="0">
              <a:solidFill>
                <a:schemeClr val="dk1"/>
              </a:solidFill>
            </a:endParaRPr>
          </a:p>
          <a:p>
            <a:pPr lvl="0" rtl="0">
              <a:spcBef>
                <a:spcPts val="0"/>
              </a:spcBef>
              <a:buClr>
                <a:schemeClr val="dk1"/>
              </a:buClr>
              <a:buSzPct val="78571"/>
              <a:buFont typeface="Arial"/>
              <a:buNone/>
            </a:pPr>
            <a:r>
              <a:rPr lang="en" sz="1200" dirty="0">
                <a:solidFill>
                  <a:schemeClr val="dk1"/>
                </a:solidFill>
              </a:rPr>
              <a:t>Solution: same concept as </a:t>
            </a:r>
            <a:r>
              <a:rPr lang="en" sz="1200" dirty="0" err="1">
                <a:solidFill>
                  <a:schemeClr val="dk1"/>
                </a:solidFill>
              </a:rPr>
              <a:t>ArrayLists</a:t>
            </a:r>
            <a:r>
              <a:rPr lang="en" sz="1200" dirty="0">
                <a:solidFill>
                  <a:schemeClr val="dk1"/>
                </a:solidFill>
              </a:rPr>
              <a:t>:</a:t>
            </a:r>
          </a:p>
          <a:p>
            <a:pPr marL="457200" lvl="0" indent="-228600" rtl="0">
              <a:spcBef>
                <a:spcPts val="0"/>
              </a:spcBef>
              <a:buClr>
                <a:schemeClr val="dk1"/>
              </a:buClr>
              <a:buChar char="●"/>
            </a:pPr>
            <a:r>
              <a:rPr lang="en" sz="1200" dirty="0">
                <a:solidFill>
                  <a:schemeClr val="dk1"/>
                </a:solidFill>
              </a:rPr>
              <a:t>when it gets too full, copy to a larger array</a:t>
            </a:r>
          </a:p>
          <a:p>
            <a:pPr marL="457200" lvl="0" indent="-228600" rtl="0">
              <a:spcBef>
                <a:spcPts val="0"/>
              </a:spcBef>
              <a:buClr>
                <a:schemeClr val="dk1"/>
              </a:buClr>
              <a:buChar char="●"/>
            </a:pPr>
            <a:r>
              <a:rPr lang="en" sz="1200" dirty="0">
                <a:solidFill>
                  <a:schemeClr val="dk1"/>
                </a:solidFill>
              </a:rPr>
              <a:t>sometimes decrease size if too small, but remove is a much less common operation and it is likely that it will have to grow again soon anyway</a:t>
            </a:r>
          </a:p>
          <a:p>
            <a:pPr marL="457200" lvl="0" indent="-228600" rtl="0">
              <a:spcBef>
                <a:spcPts val="0"/>
              </a:spcBef>
              <a:buClr>
                <a:schemeClr val="dk1"/>
              </a:buClr>
              <a:buChar char="●"/>
            </a:pPr>
            <a:r>
              <a:rPr lang="en" sz="1200" dirty="0">
                <a:solidFill>
                  <a:schemeClr val="dk1"/>
                </a:solidFill>
              </a:rPr>
              <a:t>typically double the size of the array</a:t>
            </a:r>
          </a:p>
          <a:p>
            <a:endParaRPr lang="en-US" dirty="0"/>
          </a:p>
        </p:txBody>
      </p:sp>
      <p:sp>
        <p:nvSpPr>
          <p:cNvPr id="4" name="Slide Number Placeholder 3"/>
          <p:cNvSpPr>
            <a:spLocks noGrp="1"/>
          </p:cNvSpPr>
          <p:nvPr>
            <p:ph type="sldNum" sz="quarter" idx="10"/>
          </p:nvPr>
        </p:nvSpPr>
        <p:spPr/>
        <p:txBody>
          <a:bodyPr/>
          <a:lstStyle/>
          <a:p>
            <a:pPr>
              <a:defRPr/>
            </a:pPr>
            <a:fld id="{C95AFA65-F997-42B6-9C12-7D4FF87D1D8A}" type="slidenum">
              <a:rPr lang="en-US" smtClean="0"/>
              <a:pPr>
                <a:defRPr/>
              </a:pPr>
              <a:t>33</a:t>
            </a:fld>
            <a:endParaRPr lang="en-US"/>
          </a:p>
        </p:txBody>
      </p:sp>
    </p:spTree>
    <p:extLst>
      <p:ext uri="{BB962C8B-B14F-4D97-AF65-F5344CB8AC3E}">
        <p14:creationId xmlns:p14="http://schemas.microsoft.com/office/powerpoint/2010/main" val="2679997603"/>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lvl="0" rtl="0">
              <a:spcBef>
                <a:spcPts val="0"/>
              </a:spcBef>
              <a:buClr>
                <a:schemeClr val="dk1"/>
              </a:buClr>
              <a:buSzPct val="78571"/>
              <a:buFont typeface="Arial"/>
              <a:buNone/>
            </a:pPr>
            <a:r>
              <a:rPr lang="en" sz="1200" dirty="0">
                <a:solidFill>
                  <a:schemeClr val="dk1"/>
                </a:solidFill>
              </a:rPr>
              <a:t>When array becomes too full:</a:t>
            </a:r>
          </a:p>
          <a:p>
            <a:pPr marL="457200" lvl="0" indent="-317500" rtl="0">
              <a:spcBef>
                <a:spcPts val="0"/>
              </a:spcBef>
              <a:buClr>
                <a:schemeClr val="dk1"/>
              </a:buClr>
              <a:buSzPct val="100000"/>
              <a:buChar char="●"/>
            </a:pPr>
            <a:r>
              <a:rPr lang="en" sz="1200" dirty="0">
                <a:solidFill>
                  <a:schemeClr val="dk1"/>
                </a:solidFill>
              </a:rPr>
              <a:t>with open addressing it becomes impossible to insert</a:t>
            </a:r>
          </a:p>
          <a:p>
            <a:pPr marL="457200" lvl="0" indent="-317500" rtl="0">
              <a:spcBef>
                <a:spcPts val="0"/>
              </a:spcBef>
              <a:buClr>
                <a:schemeClr val="dk1"/>
              </a:buClr>
              <a:buSzPct val="100000"/>
              <a:buChar char="●"/>
            </a:pPr>
            <a:r>
              <a:rPr lang="en" sz="1200" dirty="0">
                <a:solidFill>
                  <a:schemeClr val="dk1"/>
                </a:solidFill>
              </a:rPr>
              <a:t>with chaining, still possible but the operations slow down</a:t>
            </a:r>
          </a:p>
          <a:p>
            <a:pPr lvl="0" rtl="0">
              <a:spcBef>
                <a:spcPts val="0"/>
              </a:spcBef>
              <a:buNone/>
            </a:pPr>
            <a:endParaRPr lang="en" sz="1200" dirty="0">
              <a:solidFill>
                <a:schemeClr val="dk1"/>
              </a:solidFill>
            </a:endParaRPr>
          </a:p>
          <a:p>
            <a:pPr lvl="0" rtl="0">
              <a:spcBef>
                <a:spcPts val="0"/>
              </a:spcBef>
              <a:buClr>
                <a:schemeClr val="dk1"/>
              </a:buClr>
              <a:buSzPct val="78571"/>
              <a:buFont typeface="Arial"/>
              <a:buNone/>
            </a:pPr>
            <a:r>
              <a:rPr lang="en" sz="1200" dirty="0">
                <a:solidFill>
                  <a:schemeClr val="dk1"/>
                </a:solidFill>
              </a:rPr>
              <a:t>Solution: same concept as </a:t>
            </a:r>
            <a:r>
              <a:rPr lang="en" sz="1200" dirty="0" err="1">
                <a:solidFill>
                  <a:schemeClr val="dk1"/>
                </a:solidFill>
              </a:rPr>
              <a:t>ArrayLists</a:t>
            </a:r>
            <a:r>
              <a:rPr lang="en" sz="1200" dirty="0">
                <a:solidFill>
                  <a:schemeClr val="dk1"/>
                </a:solidFill>
              </a:rPr>
              <a:t>:</a:t>
            </a:r>
          </a:p>
          <a:p>
            <a:pPr marL="457200" lvl="0" indent="-228600" rtl="0">
              <a:spcBef>
                <a:spcPts val="0"/>
              </a:spcBef>
              <a:buClr>
                <a:schemeClr val="dk1"/>
              </a:buClr>
              <a:buChar char="●"/>
            </a:pPr>
            <a:r>
              <a:rPr lang="en" sz="1200" dirty="0">
                <a:solidFill>
                  <a:schemeClr val="dk1"/>
                </a:solidFill>
              </a:rPr>
              <a:t>when it gets too full, copy to a larger array</a:t>
            </a:r>
          </a:p>
          <a:p>
            <a:pPr marL="457200" lvl="0" indent="-228600" rtl="0">
              <a:spcBef>
                <a:spcPts val="0"/>
              </a:spcBef>
              <a:buClr>
                <a:schemeClr val="dk1"/>
              </a:buClr>
              <a:buChar char="●"/>
            </a:pPr>
            <a:r>
              <a:rPr lang="en" sz="1200" dirty="0">
                <a:solidFill>
                  <a:schemeClr val="dk1"/>
                </a:solidFill>
              </a:rPr>
              <a:t>sometimes decrease size if too small, but remove is a much less common operation and it is likely that it will have to grow again soon anyway</a:t>
            </a:r>
          </a:p>
          <a:p>
            <a:pPr marL="457200" lvl="0" indent="-228600" rtl="0">
              <a:spcBef>
                <a:spcPts val="0"/>
              </a:spcBef>
              <a:buClr>
                <a:schemeClr val="dk1"/>
              </a:buClr>
              <a:buChar char="●"/>
            </a:pPr>
            <a:r>
              <a:rPr lang="en" sz="1200" dirty="0">
                <a:solidFill>
                  <a:schemeClr val="dk1"/>
                </a:solidFill>
              </a:rPr>
              <a:t>typically double the size of the array</a:t>
            </a:r>
          </a:p>
          <a:p>
            <a:endParaRPr lang="en-US" dirty="0"/>
          </a:p>
        </p:txBody>
      </p:sp>
      <p:sp>
        <p:nvSpPr>
          <p:cNvPr id="4" name="Slide Number Placeholder 3"/>
          <p:cNvSpPr>
            <a:spLocks noGrp="1"/>
          </p:cNvSpPr>
          <p:nvPr>
            <p:ph type="sldNum" sz="quarter" idx="10"/>
          </p:nvPr>
        </p:nvSpPr>
        <p:spPr/>
        <p:txBody>
          <a:bodyPr/>
          <a:lstStyle/>
          <a:p>
            <a:pPr>
              <a:defRPr/>
            </a:pPr>
            <a:fld id="{C95AFA65-F997-42B6-9C12-7D4FF87D1D8A}" type="slidenum">
              <a:rPr lang="en-US" smtClean="0"/>
              <a:pPr>
                <a:defRPr/>
              </a:pPr>
              <a:t>34</a:t>
            </a:fld>
            <a:endParaRPr lang="en-US"/>
          </a:p>
        </p:txBody>
      </p:sp>
    </p:spTree>
    <p:extLst>
      <p:ext uri="{BB962C8B-B14F-4D97-AF65-F5344CB8AC3E}">
        <p14:creationId xmlns:p14="http://schemas.microsoft.com/office/powerpoint/2010/main" val="3658785981"/>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lvl="0" rtl="0">
              <a:spcBef>
                <a:spcPts val="0"/>
              </a:spcBef>
              <a:buClr>
                <a:schemeClr val="dk1"/>
              </a:buClr>
              <a:buSzPct val="78571"/>
              <a:buFont typeface="Arial"/>
              <a:buNone/>
            </a:pPr>
            <a:r>
              <a:rPr lang="en" sz="1200" dirty="0">
                <a:solidFill>
                  <a:schemeClr val="dk1"/>
                </a:solidFill>
              </a:rPr>
              <a:t>When array becomes too full:</a:t>
            </a:r>
          </a:p>
          <a:p>
            <a:pPr marL="457200" lvl="0" indent="-317500" rtl="0">
              <a:spcBef>
                <a:spcPts val="0"/>
              </a:spcBef>
              <a:buClr>
                <a:schemeClr val="dk1"/>
              </a:buClr>
              <a:buSzPct val="100000"/>
              <a:buChar char="●"/>
            </a:pPr>
            <a:r>
              <a:rPr lang="en" sz="1200" dirty="0">
                <a:solidFill>
                  <a:schemeClr val="dk1"/>
                </a:solidFill>
              </a:rPr>
              <a:t>with open addressing it becomes impossible to insert</a:t>
            </a:r>
          </a:p>
          <a:p>
            <a:pPr marL="457200" lvl="0" indent="-317500" rtl="0">
              <a:spcBef>
                <a:spcPts val="0"/>
              </a:spcBef>
              <a:buClr>
                <a:schemeClr val="dk1"/>
              </a:buClr>
              <a:buSzPct val="100000"/>
              <a:buChar char="●"/>
            </a:pPr>
            <a:r>
              <a:rPr lang="en" sz="1200" dirty="0">
                <a:solidFill>
                  <a:schemeClr val="dk1"/>
                </a:solidFill>
              </a:rPr>
              <a:t>with chaining, still possible but the operations slow down</a:t>
            </a:r>
          </a:p>
          <a:p>
            <a:pPr lvl="0" rtl="0">
              <a:spcBef>
                <a:spcPts val="0"/>
              </a:spcBef>
              <a:buNone/>
            </a:pPr>
            <a:endParaRPr lang="en" sz="1200" dirty="0">
              <a:solidFill>
                <a:schemeClr val="dk1"/>
              </a:solidFill>
            </a:endParaRPr>
          </a:p>
          <a:p>
            <a:pPr lvl="0" rtl="0">
              <a:spcBef>
                <a:spcPts val="0"/>
              </a:spcBef>
              <a:buClr>
                <a:schemeClr val="dk1"/>
              </a:buClr>
              <a:buSzPct val="78571"/>
              <a:buFont typeface="Arial"/>
              <a:buNone/>
            </a:pPr>
            <a:r>
              <a:rPr lang="en" sz="1200" dirty="0">
                <a:solidFill>
                  <a:schemeClr val="dk1"/>
                </a:solidFill>
              </a:rPr>
              <a:t>Solution: same concept as </a:t>
            </a:r>
            <a:r>
              <a:rPr lang="en" sz="1200" dirty="0" err="1">
                <a:solidFill>
                  <a:schemeClr val="dk1"/>
                </a:solidFill>
              </a:rPr>
              <a:t>ArrayLists</a:t>
            </a:r>
            <a:r>
              <a:rPr lang="en" sz="1200" dirty="0">
                <a:solidFill>
                  <a:schemeClr val="dk1"/>
                </a:solidFill>
              </a:rPr>
              <a:t>:</a:t>
            </a:r>
          </a:p>
          <a:p>
            <a:pPr marL="457200" lvl="0" indent="-228600" rtl="0">
              <a:spcBef>
                <a:spcPts val="0"/>
              </a:spcBef>
              <a:buClr>
                <a:schemeClr val="dk1"/>
              </a:buClr>
              <a:buChar char="●"/>
            </a:pPr>
            <a:r>
              <a:rPr lang="en" sz="1200" dirty="0">
                <a:solidFill>
                  <a:schemeClr val="dk1"/>
                </a:solidFill>
              </a:rPr>
              <a:t>when it gets too full, copy to a larger array</a:t>
            </a:r>
          </a:p>
          <a:p>
            <a:pPr marL="457200" lvl="0" indent="-228600" rtl="0">
              <a:spcBef>
                <a:spcPts val="0"/>
              </a:spcBef>
              <a:buClr>
                <a:schemeClr val="dk1"/>
              </a:buClr>
              <a:buChar char="●"/>
            </a:pPr>
            <a:r>
              <a:rPr lang="en" sz="1200" dirty="0">
                <a:solidFill>
                  <a:schemeClr val="dk1"/>
                </a:solidFill>
              </a:rPr>
              <a:t>sometimes decrease size if too small, but remove is a much less common operation and it is likely that it will have to grow again soon anyway</a:t>
            </a:r>
          </a:p>
          <a:p>
            <a:pPr marL="457200" lvl="0" indent="-228600" rtl="0">
              <a:spcBef>
                <a:spcPts val="0"/>
              </a:spcBef>
              <a:buClr>
                <a:schemeClr val="dk1"/>
              </a:buClr>
              <a:buChar char="●"/>
            </a:pPr>
            <a:r>
              <a:rPr lang="en" sz="1200" dirty="0">
                <a:solidFill>
                  <a:schemeClr val="dk1"/>
                </a:solidFill>
              </a:rPr>
              <a:t>typically double the size of the array</a:t>
            </a:r>
          </a:p>
          <a:p>
            <a:endParaRPr lang="en-US" dirty="0"/>
          </a:p>
        </p:txBody>
      </p:sp>
      <p:sp>
        <p:nvSpPr>
          <p:cNvPr id="4" name="Slide Number Placeholder 3"/>
          <p:cNvSpPr>
            <a:spLocks noGrp="1"/>
          </p:cNvSpPr>
          <p:nvPr>
            <p:ph type="sldNum" sz="quarter" idx="10"/>
          </p:nvPr>
        </p:nvSpPr>
        <p:spPr/>
        <p:txBody>
          <a:bodyPr/>
          <a:lstStyle/>
          <a:p>
            <a:pPr>
              <a:defRPr/>
            </a:pPr>
            <a:fld id="{C95AFA65-F997-42B6-9C12-7D4FF87D1D8A}" type="slidenum">
              <a:rPr lang="en-US" smtClean="0"/>
              <a:pPr>
                <a:defRPr/>
              </a:pPr>
              <a:t>35</a:t>
            </a:fld>
            <a:endParaRPr lang="en-US"/>
          </a:p>
        </p:txBody>
      </p:sp>
    </p:spTree>
    <p:extLst>
      <p:ext uri="{BB962C8B-B14F-4D97-AF65-F5344CB8AC3E}">
        <p14:creationId xmlns:p14="http://schemas.microsoft.com/office/powerpoint/2010/main" val="1518935687"/>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lvl="0" rtl="0">
              <a:spcBef>
                <a:spcPts val="0"/>
              </a:spcBef>
              <a:buClr>
                <a:schemeClr val="dk1"/>
              </a:buClr>
              <a:buSzPct val="78571"/>
              <a:buFont typeface="Arial"/>
              <a:buNone/>
            </a:pPr>
            <a:r>
              <a:rPr lang="en" sz="1200" dirty="0">
                <a:solidFill>
                  <a:schemeClr val="dk1"/>
                </a:solidFill>
              </a:rPr>
              <a:t>When array becomes too full:</a:t>
            </a:r>
          </a:p>
          <a:p>
            <a:pPr marL="457200" lvl="0" indent="-317500" rtl="0">
              <a:spcBef>
                <a:spcPts val="0"/>
              </a:spcBef>
              <a:buClr>
                <a:schemeClr val="dk1"/>
              </a:buClr>
              <a:buSzPct val="100000"/>
              <a:buChar char="●"/>
            </a:pPr>
            <a:r>
              <a:rPr lang="en" sz="1200" dirty="0">
                <a:solidFill>
                  <a:schemeClr val="dk1"/>
                </a:solidFill>
              </a:rPr>
              <a:t>with open addressing it becomes impossible to insert</a:t>
            </a:r>
          </a:p>
          <a:p>
            <a:pPr marL="457200" lvl="0" indent="-317500" rtl="0">
              <a:spcBef>
                <a:spcPts val="0"/>
              </a:spcBef>
              <a:buClr>
                <a:schemeClr val="dk1"/>
              </a:buClr>
              <a:buSzPct val="100000"/>
              <a:buChar char="●"/>
            </a:pPr>
            <a:r>
              <a:rPr lang="en" sz="1200" dirty="0">
                <a:solidFill>
                  <a:schemeClr val="dk1"/>
                </a:solidFill>
              </a:rPr>
              <a:t>with chaining, still possible but the operations slow down</a:t>
            </a:r>
          </a:p>
          <a:p>
            <a:pPr lvl="0" rtl="0">
              <a:spcBef>
                <a:spcPts val="0"/>
              </a:spcBef>
              <a:buNone/>
            </a:pPr>
            <a:endParaRPr lang="en" sz="1200" dirty="0">
              <a:solidFill>
                <a:schemeClr val="dk1"/>
              </a:solidFill>
            </a:endParaRPr>
          </a:p>
          <a:p>
            <a:pPr lvl="0" rtl="0">
              <a:spcBef>
                <a:spcPts val="0"/>
              </a:spcBef>
              <a:buClr>
                <a:schemeClr val="dk1"/>
              </a:buClr>
              <a:buSzPct val="78571"/>
              <a:buFont typeface="Arial"/>
              <a:buNone/>
            </a:pPr>
            <a:r>
              <a:rPr lang="en" sz="1200" dirty="0">
                <a:solidFill>
                  <a:schemeClr val="dk1"/>
                </a:solidFill>
              </a:rPr>
              <a:t>Solution: same concept as </a:t>
            </a:r>
            <a:r>
              <a:rPr lang="en" sz="1200" dirty="0" err="1">
                <a:solidFill>
                  <a:schemeClr val="dk1"/>
                </a:solidFill>
              </a:rPr>
              <a:t>ArrayLists</a:t>
            </a:r>
            <a:r>
              <a:rPr lang="en" sz="1200" dirty="0">
                <a:solidFill>
                  <a:schemeClr val="dk1"/>
                </a:solidFill>
              </a:rPr>
              <a:t>:</a:t>
            </a:r>
          </a:p>
          <a:p>
            <a:pPr marL="457200" lvl="0" indent="-228600" rtl="0">
              <a:spcBef>
                <a:spcPts val="0"/>
              </a:spcBef>
              <a:buClr>
                <a:schemeClr val="dk1"/>
              </a:buClr>
              <a:buChar char="●"/>
            </a:pPr>
            <a:r>
              <a:rPr lang="en" sz="1200" dirty="0">
                <a:solidFill>
                  <a:schemeClr val="dk1"/>
                </a:solidFill>
              </a:rPr>
              <a:t>when it gets too full, copy to a larger array</a:t>
            </a:r>
          </a:p>
          <a:p>
            <a:pPr marL="457200" lvl="0" indent="-228600" rtl="0">
              <a:spcBef>
                <a:spcPts val="0"/>
              </a:spcBef>
              <a:buClr>
                <a:schemeClr val="dk1"/>
              </a:buClr>
              <a:buChar char="●"/>
            </a:pPr>
            <a:r>
              <a:rPr lang="en" sz="1200" dirty="0">
                <a:solidFill>
                  <a:schemeClr val="dk1"/>
                </a:solidFill>
              </a:rPr>
              <a:t>sometimes decrease size if too small, but remove is a much less common operation and it is likely that it will have to grow again soon anyway</a:t>
            </a:r>
          </a:p>
          <a:p>
            <a:pPr marL="457200" lvl="0" indent="-228600" rtl="0">
              <a:spcBef>
                <a:spcPts val="0"/>
              </a:spcBef>
              <a:buClr>
                <a:schemeClr val="dk1"/>
              </a:buClr>
              <a:buChar char="●"/>
            </a:pPr>
            <a:r>
              <a:rPr lang="en" sz="1200" dirty="0">
                <a:solidFill>
                  <a:schemeClr val="dk1"/>
                </a:solidFill>
              </a:rPr>
              <a:t>typically double the size of the array</a:t>
            </a:r>
          </a:p>
          <a:p>
            <a:endParaRPr lang="en-US" dirty="0"/>
          </a:p>
        </p:txBody>
      </p:sp>
      <p:sp>
        <p:nvSpPr>
          <p:cNvPr id="4" name="Slide Number Placeholder 3"/>
          <p:cNvSpPr>
            <a:spLocks noGrp="1"/>
          </p:cNvSpPr>
          <p:nvPr>
            <p:ph type="sldNum" sz="quarter" idx="10"/>
          </p:nvPr>
        </p:nvSpPr>
        <p:spPr/>
        <p:txBody>
          <a:bodyPr/>
          <a:lstStyle/>
          <a:p>
            <a:pPr>
              <a:defRPr/>
            </a:pPr>
            <a:fld id="{C95AFA65-F997-42B6-9C12-7D4FF87D1D8A}" type="slidenum">
              <a:rPr lang="en-US" smtClean="0"/>
              <a:pPr>
                <a:defRPr/>
              </a:pPr>
              <a:t>36</a:t>
            </a:fld>
            <a:endParaRPr lang="en-US"/>
          </a:p>
        </p:txBody>
      </p:sp>
    </p:spTree>
    <p:extLst>
      <p:ext uri="{BB962C8B-B14F-4D97-AF65-F5344CB8AC3E}">
        <p14:creationId xmlns:p14="http://schemas.microsoft.com/office/powerpoint/2010/main" val="2476277428"/>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a:defRPr/>
            </a:pPr>
            <a:fld id="{C95AFA65-F997-42B6-9C12-7D4FF87D1D8A}" type="slidenum">
              <a:rPr lang="en-US" smtClean="0"/>
              <a:pPr>
                <a:defRPr/>
              </a:pPr>
              <a:t>37</a:t>
            </a:fld>
            <a:endParaRPr lang="en-US"/>
          </a:p>
        </p:txBody>
      </p:sp>
    </p:spTree>
    <p:extLst>
      <p:ext uri="{BB962C8B-B14F-4D97-AF65-F5344CB8AC3E}">
        <p14:creationId xmlns:p14="http://schemas.microsoft.com/office/powerpoint/2010/main" val="1251964611"/>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a:defRPr/>
            </a:pPr>
            <a:fld id="{C95AFA65-F997-42B6-9C12-7D4FF87D1D8A}" type="slidenum">
              <a:rPr lang="en-US" smtClean="0"/>
              <a:pPr>
                <a:defRPr/>
              </a:pPr>
              <a:t>38</a:t>
            </a:fld>
            <a:endParaRPr lang="en-US"/>
          </a:p>
        </p:txBody>
      </p:sp>
    </p:spTree>
    <p:extLst>
      <p:ext uri="{BB962C8B-B14F-4D97-AF65-F5344CB8AC3E}">
        <p14:creationId xmlns:p14="http://schemas.microsoft.com/office/powerpoint/2010/main" val="4233082102"/>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lvl="0" rtl="0">
              <a:spcBef>
                <a:spcPts val="0"/>
              </a:spcBef>
              <a:buNone/>
            </a:pPr>
            <a:endParaRPr lang="en" sz="1200" dirty="0">
              <a:solidFill>
                <a:schemeClr val="dk1"/>
              </a:solidFill>
            </a:endParaRPr>
          </a:p>
          <a:p>
            <a:pPr lvl="0" rtl="0">
              <a:spcBef>
                <a:spcPts val="0"/>
              </a:spcBef>
              <a:buNone/>
            </a:pPr>
            <a:r>
              <a:rPr lang="en" sz="1200" dirty="0">
                <a:solidFill>
                  <a:schemeClr val="dk1"/>
                </a:solidFill>
              </a:rPr>
              <a:t>Example for why you cannot just copy blindly to larger array: Object e has </a:t>
            </a:r>
            <a:r>
              <a:rPr lang="en" sz="1200" dirty="0" err="1">
                <a:solidFill>
                  <a:schemeClr val="dk1"/>
                </a:solidFill>
              </a:rPr>
              <a:t>hashcode</a:t>
            </a:r>
            <a:r>
              <a:rPr lang="en" sz="1200" dirty="0">
                <a:solidFill>
                  <a:schemeClr val="dk1"/>
                </a:solidFill>
              </a:rPr>
              <a:t> 5. In a table of length 4 this hashes to 1 due to </a:t>
            </a:r>
            <a:r>
              <a:rPr lang="en" sz="1200" dirty="0" err="1">
                <a:solidFill>
                  <a:schemeClr val="dk1"/>
                </a:solidFill>
              </a:rPr>
              <a:t>modding</a:t>
            </a:r>
            <a:r>
              <a:rPr lang="en" sz="1200" dirty="0">
                <a:solidFill>
                  <a:schemeClr val="dk1"/>
                </a:solidFill>
              </a:rPr>
              <a:t>. When doubled to length 8, this hashes to 5</a:t>
            </a:r>
            <a:endParaRPr lang="en-US" dirty="0"/>
          </a:p>
        </p:txBody>
      </p:sp>
      <p:sp>
        <p:nvSpPr>
          <p:cNvPr id="4" name="Slide Number Placeholder 3"/>
          <p:cNvSpPr>
            <a:spLocks noGrp="1"/>
          </p:cNvSpPr>
          <p:nvPr>
            <p:ph type="sldNum" sz="quarter" idx="10"/>
          </p:nvPr>
        </p:nvSpPr>
        <p:spPr/>
        <p:txBody>
          <a:bodyPr/>
          <a:lstStyle/>
          <a:p>
            <a:fld id="{BFE031AF-CC19-4E5A-831F-2BAAD17F6D1A}" type="slidenum">
              <a:rPr lang="en-US" smtClean="0"/>
              <a:t>39</a:t>
            </a:fld>
            <a:endParaRPr lang="en-US"/>
          </a:p>
        </p:txBody>
      </p:sp>
    </p:spTree>
    <p:extLst>
      <p:ext uri="{BB962C8B-B14F-4D97-AF65-F5344CB8AC3E}">
        <p14:creationId xmlns:p14="http://schemas.microsoft.com/office/powerpoint/2010/main" val="1389858544"/>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lvl="0" rtl="0">
              <a:spcBef>
                <a:spcPts val="0"/>
              </a:spcBef>
              <a:buNone/>
            </a:pPr>
            <a:endParaRPr lang="en" sz="1200" dirty="0">
              <a:solidFill>
                <a:schemeClr val="dk1"/>
              </a:solidFill>
            </a:endParaRPr>
          </a:p>
          <a:p>
            <a:pPr lvl="0" rtl="0">
              <a:spcBef>
                <a:spcPts val="0"/>
              </a:spcBef>
              <a:buNone/>
            </a:pPr>
            <a:r>
              <a:rPr lang="en" sz="1200" dirty="0">
                <a:solidFill>
                  <a:schemeClr val="dk1"/>
                </a:solidFill>
              </a:rPr>
              <a:t>Example for why you cannot just copy blindly to larger array: Object e has </a:t>
            </a:r>
            <a:r>
              <a:rPr lang="en" sz="1200" dirty="0" err="1">
                <a:solidFill>
                  <a:schemeClr val="dk1"/>
                </a:solidFill>
              </a:rPr>
              <a:t>hashcode</a:t>
            </a:r>
            <a:r>
              <a:rPr lang="en" sz="1200" dirty="0">
                <a:solidFill>
                  <a:schemeClr val="dk1"/>
                </a:solidFill>
              </a:rPr>
              <a:t> 5. In a table of length 4 this hashes to 1 due to </a:t>
            </a:r>
            <a:r>
              <a:rPr lang="en" sz="1200" dirty="0" err="1">
                <a:solidFill>
                  <a:schemeClr val="dk1"/>
                </a:solidFill>
              </a:rPr>
              <a:t>modding</a:t>
            </a:r>
            <a:r>
              <a:rPr lang="en" sz="1200" dirty="0">
                <a:solidFill>
                  <a:schemeClr val="dk1"/>
                </a:solidFill>
              </a:rPr>
              <a:t>. When doubled to length 8, this hashes to 5</a:t>
            </a:r>
            <a:endParaRPr lang="en-US" dirty="0"/>
          </a:p>
        </p:txBody>
      </p:sp>
      <p:sp>
        <p:nvSpPr>
          <p:cNvPr id="4" name="Slide Number Placeholder 3"/>
          <p:cNvSpPr>
            <a:spLocks noGrp="1"/>
          </p:cNvSpPr>
          <p:nvPr>
            <p:ph type="sldNum" sz="quarter" idx="10"/>
          </p:nvPr>
        </p:nvSpPr>
        <p:spPr/>
        <p:txBody>
          <a:bodyPr/>
          <a:lstStyle/>
          <a:p>
            <a:fld id="{BFE031AF-CC19-4E5A-831F-2BAAD17F6D1A}" type="slidenum">
              <a:rPr lang="en-US" smtClean="0"/>
              <a:t>40</a:t>
            </a:fld>
            <a:endParaRPr lang="en-US"/>
          </a:p>
        </p:txBody>
      </p:sp>
    </p:spTree>
    <p:extLst>
      <p:ext uri="{BB962C8B-B14F-4D97-AF65-F5344CB8AC3E}">
        <p14:creationId xmlns:p14="http://schemas.microsoft.com/office/powerpoint/2010/main" val="2694513698"/>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lvl="0" rtl="0">
              <a:spcBef>
                <a:spcPts val="0"/>
              </a:spcBef>
              <a:buNone/>
            </a:pPr>
            <a:endParaRPr lang="en" sz="1200" dirty="0">
              <a:solidFill>
                <a:schemeClr val="dk1"/>
              </a:solidFill>
            </a:endParaRPr>
          </a:p>
          <a:p>
            <a:pPr lvl="0" rtl="0">
              <a:spcBef>
                <a:spcPts val="0"/>
              </a:spcBef>
              <a:buNone/>
            </a:pPr>
            <a:r>
              <a:rPr lang="en" sz="1200" dirty="0">
                <a:solidFill>
                  <a:schemeClr val="dk1"/>
                </a:solidFill>
              </a:rPr>
              <a:t>Example for why you cannot just copy blindly to larger array: Object e has </a:t>
            </a:r>
            <a:r>
              <a:rPr lang="en" sz="1200" dirty="0" err="1">
                <a:solidFill>
                  <a:schemeClr val="dk1"/>
                </a:solidFill>
              </a:rPr>
              <a:t>hashcode</a:t>
            </a:r>
            <a:r>
              <a:rPr lang="en" sz="1200" dirty="0">
                <a:solidFill>
                  <a:schemeClr val="dk1"/>
                </a:solidFill>
              </a:rPr>
              <a:t> 5. In a table of length 4 this hashes to 1 due to </a:t>
            </a:r>
            <a:r>
              <a:rPr lang="en" sz="1200" dirty="0" err="1">
                <a:solidFill>
                  <a:schemeClr val="dk1"/>
                </a:solidFill>
              </a:rPr>
              <a:t>modding</a:t>
            </a:r>
            <a:r>
              <a:rPr lang="en" sz="1200" dirty="0">
                <a:solidFill>
                  <a:schemeClr val="dk1"/>
                </a:solidFill>
              </a:rPr>
              <a:t>. When doubled to length 8, this hashes to 5</a:t>
            </a:r>
            <a:endParaRPr lang="en-US" dirty="0"/>
          </a:p>
        </p:txBody>
      </p:sp>
      <p:sp>
        <p:nvSpPr>
          <p:cNvPr id="4" name="Slide Number Placeholder 3"/>
          <p:cNvSpPr>
            <a:spLocks noGrp="1"/>
          </p:cNvSpPr>
          <p:nvPr>
            <p:ph type="sldNum" sz="quarter" idx="10"/>
          </p:nvPr>
        </p:nvSpPr>
        <p:spPr/>
        <p:txBody>
          <a:bodyPr/>
          <a:lstStyle/>
          <a:p>
            <a:fld id="{BFE031AF-CC19-4E5A-831F-2BAAD17F6D1A}" type="slidenum">
              <a:rPr lang="en-US" smtClean="0"/>
              <a:t>41</a:t>
            </a:fld>
            <a:endParaRPr lang="en-US"/>
          </a:p>
        </p:txBody>
      </p:sp>
    </p:spTree>
    <p:extLst>
      <p:ext uri="{BB962C8B-B14F-4D97-AF65-F5344CB8AC3E}">
        <p14:creationId xmlns:p14="http://schemas.microsoft.com/office/powerpoint/2010/main" val="3919948058"/>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Note: also called Map, associative</a:t>
            </a:r>
            <a:r>
              <a:rPr lang="en-US" baseline="0" dirty="0"/>
              <a:t> array</a:t>
            </a:r>
          </a:p>
          <a:p>
            <a:endParaRPr lang="en-US" baseline="0" dirty="0"/>
          </a:p>
          <a:p>
            <a:r>
              <a:rPr lang="en-US" baseline="0" dirty="0"/>
              <a:t>used to implement database indexes, caches, </a:t>
            </a:r>
          </a:p>
          <a:p>
            <a:endParaRPr lang="en-US" baseline="0" dirty="0"/>
          </a:p>
          <a:p>
            <a:r>
              <a:rPr lang="en-US" baseline="0" dirty="0"/>
              <a:t>Possible implementations: </a:t>
            </a:r>
          </a:p>
          <a:p>
            <a:pPr marL="171450" indent="-171450">
              <a:buFontTx/>
              <a:buChar char="-"/>
            </a:pPr>
            <a:r>
              <a:rPr lang="en-US" baseline="0" dirty="0"/>
              <a:t>Array: put O(1) if space,	update O(n)		get O(n)		remove O(n)</a:t>
            </a:r>
          </a:p>
          <a:p>
            <a:pPr marL="171450" indent="-171450">
              <a:buFontTx/>
              <a:buChar char="-"/>
            </a:pPr>
            <a:r>
              <a:rPr lang="en-US" baseline="0" dirty="0" err="1"/>
              <a:t>LinkedList</a:t>
            </a:r>
            <a:r>
              <a:rPr lang="en-US" baseline="0" dirty="0"/>
              <a:t>: put O(1) 		update O(n)		get O(n)		remove O(n)</a:t>
            </a:r>
          </a:p>
          <a:p>
            <a:pPr marL="171450" indent="-171450">
              <a:buFontTx/>
              <a:buChar char="-"/>
            </a:pPr>
            <a:r>
              <a:rPr lang="en-US" baseline="0" dirty="0"/>
              <a:t>Tree: put O(1)/O(log n)/O(n)	update O(log n)/O(n)	get O(log n)/O(n)	remove O(log n)/O(n)</a:t>
            </a:r>
            <a:endParaRPr lang="en-US" dirty="0"/>
          </a:p>
        </p:txBody>
      </p:sp>
      <p:sp>
        <p:nvSpPr>
          <p:cNvPr id="4" name="Slide Number Placeholder 3"/>
          <p:cNvSpPr>
            <a:spLocks noGrp="1"/>
          </p:cNvSpPr>
          <p:nvPr>
            <p:ph type="sldNum" sz="quarter" idx="10"/>
          </p:nvPr>
        </p:nvSpPr>
        <p:spPr/>
        <p:txBody>
          <a:bodyPr/>
          <a:lstStyle/>
          <a:p>
            <a:fld id="{BFE031AF-CC19-4E5A-831F-2BAAD17F6D1A}" type="slidenum">
              <a:rPr lang="en-US" smtClean="0"/>
              <a:t>44</a:t>
            </a:fld>
            <a:endParaRPr lang="en-US"/>
          </a:p>
        </p:txBody>
      </p:sp>
    </p:spTree>
    <p:extLst>
      <p:ext uri="{BB962C8B-B14F-4D97-AF65-F5344CB8AC3E}">
        <p14:creationId xmlns:p14="http://schemas.microsoft.com/office/powerpoint/2010/main" val="227725811"/>
      </p:ext>
    </p:extLst>
  </p:cSld>
  <p:clrMapOvr>
    <a:masterClrMapping/>
  </p:clrMapOvr>
</p:notes>
</file>

<file path=ppt/slideLayouts/_rels/slideLayout1.xml.rels><?xml version="1.0" encoding="UTF-8" standalone="yes"?>
<Relationships xmlns="http://schemas.openxmlformats.org/package/2006/relationships"><Relationship Id="rId2" Type="http://schemas.openxmlformats.org/officeDocument/2006/relationships/slideMaster" Target="../slideMasters/slideMaster1.xml"/><Relationship Id="rId1" Type="http://schemas.openxmlformats.org/officeDocument/2006/relationships/themeOverride" Target="../theme/themeOverride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bg>
      <p:bgRef idx="1001">
        <a:schemeClr val="bg2"/>
      </p:bgRef>
    </p:bg>
    <p:spTree>
      <p:nvGrpSpPr>
        <p:cNvPr id="1" name=""/>
        <p:cNvGrpSpPr/>
        <p:nvPr/>
      </p:nvGrpSpPr>
      <p:grpSpPr>
        <a:xfrm>
          <a:off x="0" y="0"/>
          <a:ext cx="0" cy="0"/>
          <a:chOff x="0" y="0"/>
          <a:chExt cx="0" cy="0"/>
        </a:xfrm>
      </p:grpSpPr>
      <p:sp>
        <p:nvSpPr>
          <p:cNvPr id="4" name="Rectangle 3"/>
          <p:cNvSpPr/>
          <p:nvPr/>
        </p:nvSpPr>
        <p:spPr bwMode="white">
          <a:xfrm>
            <a:off x="0" y="5970588"/>
            <a:ext cx="9144000" cy="887412"/>
          </a:xfrm>
          <a:prstGeom prst="rect">
            <a:avLst/>
          </a:prstGeom>
          <a:solidFill>
            <a:srgbClr val="FFFFFF"/>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a:defRPr/>
            </a:pPr>
            <a:endParaRPr lang="en-US"/>
          </a:p>
        </p:txBody>
      </p:sp>
      <p:sp>
        <p:nvSpPr>
          <p:cNvPr id="5" name="Rectangle 4"/>
          <p:cNvSpPr/>
          <p:nvPr/>
        </p:nvSpPr>
        <p:spPr>
          <a:xfrm>
            <a:off x="-9525" y="6053138"/>
            <a:ext cx="2249488" cy="712787"/>
          </a:xfrm>
          <a:prstGeom prst="rect">
            <a:avLst/>
          </a:prstGeom>
          <a:solidFill>
            <a:schemeClr val="accent2">
              <a:alpha val="100000"/>
            </a:schemeClr>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a:defRPr/>
            </a:pPr>
            <a:endParaRPr lang="en-US"/>
          </a:p>
        </p:txBody>
      </p:sp>
      <p:sp>
        <p:nvSpPr>
          <p:cNvPr id="6" name="Rectangle 5"/>
          <p:cNvSpPr/>
          <p:nvPr/>
        </p:nvSpPr>
        <p:spPr>
          <a:xfrm>
            <a:off x="2359025" y="6043613"/>
            <a:ext cx="6784975" cy="714375"/>
          </a:xfrm>
          <a:prstGeom prst="rect">
            <a:avLst/>
          </a:prstGeom>
          <a:solidFill>
            <a:schemeClr val="accent1">
              <a:alpha val="100000"/>
            </a:schemeClr>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a:defRPr/>
            </a:pPr>
            <a:endParaRPr lang="en-US"/>
          </a:p>
        </p:txBody>
      </p:sp>
      <p:sp>
        <p:nvSpPr>
          <p:cNvPr id="8" name="Title 7"/>
          <p:cNvSpPr>
            <a:spLocks noGrp="1"/>
          </p:cNvSpPr>
          <p:nvPr>
            <p:ph type="ctrTitle"/>
          </p:nvPr>
        </p:nvSpPr>
        <p:spPr>
          <a:xfrm>
            <a:off x="2362200" y="4038600"/>
            <a:ext cx="6477000" cy="1828800"/>
          </a:xfrm>
        </p:spPr>
        <p:txBody>
          <a:bodyPr anchor="b"/>
          <a:lstStyle>
            <a:lvl1pPr>
              <a:defRPr cap="all" baseline="0"/>
            </a:lvl1pPr>
          </a:lstStyle>
          <a:p>
            <a:r>
              <a:rPr lang="en-US"/>
              <a:t>Click to edit Master title style</a:t>
            </a:r>
          </a:p>
        </p:txBody>
      </p:sp>
      <p:sp>
        <p:nvSpPr>
          <p:cNvPr id="9" name="Subtitle 8"/>
          <p:cNvSpPr>
            <a:spLocks noGrp="1"/>
          </p:cNvSpPr>
          <p:nvPr>
            <p:ph type="subTitle" idx="1"/>
          </p:nvPr>
        </p:nvSpPr>
        <p:spPr>
          <a:xfrm>
            <a:off x="2362200" y="6050037"/>
            <a:ext cx="6705600" cy="685800"/>
          </a:xfrm>
        </p:spPr>
        <p:txBody>
          <a:bodyPr anchor="ctr">
            <a:normAutofit/>
          </a:bodyPr>
          <a:lstStyle>
            <a:lvl1pPr marL="0" indent="0" algn="l">
              <a:buNone/>
              <a:defRPr sz="2600">
                <a:solidFill>
                  <a:srgbClr val="FFFFFF"/>
                </a:solidFill>
              </a:defRPr>
            </a:lvl1pPr>
            <a:lvl2pPr marL="457200" indent="0" algn="ctr">
              <a:buNone/>
            </a:lvl2pPr>
            <a:lvl3pPr marL="914400" indent="0" algn="ctr">
              <a:buNone/>
            </a:lvl3pPr>
            <a:lvl4pPr marL="1371600" indent="0" algn="ctr">
              <a:buNone/>
            </a:lvl4pPr>
            <a:lvl5pPr marL="1828800" indent="0" algn="ctr">
              <a:buNone/>
            </a:lvl5pPr>
            <a:lvl6pPr marL="2286000" indent="0" algn="ctr">
              <a:buNone/>
            </a:lvl6pPr>
            <a:lvl7pPr marL="2743200" indent="0" algn="ctr">
              <a:buNone/>
            </a:lvl7pPr>
            <a:lvl8pPr marL="3200400" indent="0" algn="ctr">
              <a:buNone/>
            </a:lvl8pPr>
            <a:lvl9pPr marL="3657600" indent="0" algn="ctr">
              <a:buNone/>
            </a:lvl9pPr>
          </a:lstStyle>
          <a:p>
            <a:r>
              <a:rPr lang="en-US"/>
              <a:t>Click to edit Master subtitle style</a:t>
            </a:r>
          </a:p>
        </p:txBody>
      </p:sp>
      <p:sp>
        <p:nvSpPr>
          <p:cNvPr id="7" name="Date Placeholder 27"/>
          <p:cNvSpPr>
            <a:spLocks noGrp="1"/>
          </p:cNvSpPr>
          <p:nvPr>
            <p:ph type="dt" sz="half" idx="10"/>
          </p:nvPr>
        </p:nvSpPr>
        <p:spPr>
          <a:xfrm>
            <a:off x="76200" y="6069013"/>
            <a:ext cx="2057400" cy="685800"/>
          </a:xfrm>
        </p:spPr>
        <p:txBody>
          <a:bodyPr>
            <a:noAutofit/>
          </a:bodyPr>
          <a:lstStyle>
            <a:lvl1pPr algn="ctr">
              <a:defRPr sz="2000">
                <a:solidFill>
                  <a:srgbClr val="FFFFFF"/>
                </a:solidFill>
              </a:defRPr>
            </a:lvl1pPr>
          </a:lstStyle>
          <a:p>
            <a:pPr>
              <a:defRPr/>
            </a:pPr>
            <a:r>
              <a:rPr lang="en-US"/>
              <a:t>10/20/2009</a:t>
            </a:r>
            <a:endParaRPr lang="en-US" dirty="0"/>
          </a:p>
        </p:txBody>
      </p:sp>
      <p:sp>
        <p:nvSpPr>
          <p:cNvPr id="10" name="Footer Placeholder 16"/>
          <p:cNvSpPr>
            <a:spLocks noGrp="1"/>
          </p:cNvSpPr>
          <p:nvPr>
            <p:ph type="ftr" sz="quarter" idx="11"/>
          </p:nvPr>
        </p:nvSpPr>
        <p:spPr>
          <a:xfrm>
            <a:off x="2085975" y="236538"/>
            <a:ext cx="5867400" cy="365125"/>
          </a:xfrm>
        </p:spPr>
        <p:txBody>
          <a:bodyPr/>
          <a:lstStyle>
            <a:lvl1pPr algn="r">
              <a:defRPr>
                <a:solidFill>
                  <a:schemeClr val="tx2"/>
                </a:solidFill>
              </a:defRPr>
            </a:lvl1pPr>
          </a:lstStyle>
          <a:p>
            <a:pPr>
              <a:defRPr/>
            </a:pPr>
            <a:endParaRPr lang="en-US"/>
          </a:p>
        </p:txBody>
      </p:sp>
      <p:sp>
        <p:nvSpPr>
          <p:cNvPr id="11" name="Slide Number Placeholder 28"/>
          <p:cNvSpPr>
            <a:spLocks noGrp="1"/>
          </p:cNvSpPr>
          <p:nvPr>
            <p:ph type="sldNum" sz="quarter" idx="12"/>
          </p:nvPr>
        </p:nvSpPr>
        <p:spPr>
          <a:xfrm>
            <a:off x="8001000" y="228600"/>
            <a:ext cx="838200" cy="381000"/>
          </a:xfrm>
        </p:spPr>
        <p:txBody>
          <a:bodyPr/>
          <a:lstStyle>
            <a:lvl1pPr>
              <a:defRPr>
                <a:solidFill>
                  <a:schemeClr val="tx2"/>
                </a:solidFill>
              </a:defRPr>
            </a:lvl1pPr>
          </a:lstStyle>
          <a:p>
            <a:pPr>
              <a:defRPr/>
            </a:pPr>
            <a:fld id="{56A8D91C-2D8E-426A-B1FC-9948B96C1BF3}" type="slidenum">
              <a:rPr lang="en-US"/>
              <a:pPr>
                <a:defRPr/>
              </a:pPr>
              <a:t>‹#›</a:t>
            </a:fld>
            <a:endParaRPr lang="en-US" dirty="0"/>
          </a:p>
        </p:txBody>
      </p:sp>
    </p:spTree>
    <p:extLst>
      <p:ext uri="{BB962C8B-B14F-4D97-AF65-F5344CB8AC3E}">
        <p14:creationId xmlns:p14="http://schemas.microsoft.com/office/powerpoint/2010/main" val="3289780446"/>
      </p:ext>
    </p:extLst>
  </p:cSld>
  <p:clrMapOvr>
    <a:overrideClrMapping bg1="dk1" tx1="lt1" bg2="dk2" tx2="lt2" accent1="accent1" accent2="accent2" accent3="accent3" accent4="accent4" accent5="accent5" accent6="accent6" hlink="hlink" folHlink="folHlink"/>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612648" y="228600"/>
            <a:ext cx="8153400" cy="990600"/>
          </a:xfrm>
        </p:spPr>
        <p:txBody>
          <a:bodyPr/>
          <a:lstStyle/>
          <a:p>
            <a:r>
              <a:rPr lang="en-US"/>
              <a:t>Click to edit Master title style</a:t>
            </a:r>
          </a:p>
        </p:txBody>
      </p:sp>
      <p:sp>
        <p:nvSpPr>
          <p:cNvPr id="8" name="Content Placeholder 7"/>
          <p:cNvSpPr>
            <a:spLocks noGrp="1"/>
          </p:cNvSpPr>
          <p:nvPr>
            <p:ph sz="quarter" idx="1"/>
          </p:nvPr>
        </p:nvSpPr>
        <p:spPr>
          <a:xfrm>
            <a:off x="612648" y="1600200"/>
            <a:ext cx="8153400" cy="449580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13"/>
          <p:cNvSpPr>
            <a:spLocks noGrp="1"/>
          </p:cNvSpPr>
          <p:nvPr>
            <p:ph type="dt" sz="half" idx="10"/>
          </p:nvPr>
        </p:nvSpPr>
        <p:spPr/>
        <p:txBody>
          <a:bodyPr/>
          <a:lstStyle>
            <a:lvl1pPr>
              <a:defRPr/>
            </a:lvl1pPr>
          </a:lstStyle>
          <a:p>
            <a:pPr>
              <a:defRPr/>
            </a:pPr>
            <a:r>
              <a:rPr lang="en-US"/>
              <a:t>10/20/2009</a:t>
            </a:r>
            <a:endParaRPr lang="en-US" dirty="0"/>
          </a:p>
        </p:txBody>
      </p:sp>
      <p:sp>
        <p:nvSpPr>
          <p:cNvPr id="5" name="Footer Placeholder 2"/>
          <p:cNvSpPr>
            <a:spLocks noGrp="1"/>
          </p:cNvSpPr>
          <p:nvPr>
            <p:ph type="ftr" sz="quarter" idx="11"/>
          </p:nvPr>
        </p:nvSpPr>
        <p:spPr/>
        <p:txBody>
          <a:bodyPr/>
          <a:lstStyle>
            <a:lvl1pPr>
              <a:defRPr/>
            </a:lvl1pPr>
          </a:lstStyle>
          <a:p>
            <a:pPr>
              <a:defRPr/>
            </a:pPr>
            <a:endParaRPr lang="en-US"/>
          </a:p>
        </p:txBody>
      </p:sp>
      <p:sp>
        <p:nvSpPr>
          <p:cNvPr id="6" name="Slide Number Placeholder 22"/>
          <p:cNvSpPr>
            <a:spLocks noGrp="1"/>
          </p:cNvSpPr>
          <p:nvPr>
            <p:ph type="sldNum" sz="quarter" idx="12"/>
          </p:nvPr>
        </p:nvSpPr>
        <p:spPr/>
        <p:txBody>
          <a:bodyPr/>
          <a:lstStyle>
            <a:lvl1pPr>
              <a:defRPr/>
            </a:lvl1pPr>
          </a:lstStyle>
          <a:p>
            <a:pPr>
              <a:defRPr/>
            </a:pPr>
            <a:fld id="{C8368C94-F10D-4FE3-9244-F21A09968782}" type="slidenum">
              <a:rPr lang="en-US"/>
              <a:pPr>
                <a:defRPr/>
              </a:pPr>
              <a:t>‹#›</a:t>
            </a:fld>
            <a:endParaRPr lang="en-US" dirty="0"/>
          </a:p>
        </p:txBody>
      </p:sp>
    </p:spTree>
    <p:extLst>
      <p:ext uri="{BB962C8B-B14F-4D97-AF65-F5344CB8AC3E}">
        <p14:creationId xmlns:p14="http://schemas.microsoft.com/office/powerpoint/2010/main" val="3896208993"/>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bg>
      <p:bgRef idx="1003">
        <a:schemeClr val="bg1"/>
      </p:bgRef>
    </p:bg>
    <p:spTree>
      <p:nvGrpSpPr>
        <p:cNvPr id="1" name=""/>
        <p:cNvGrpSpPr/>
        <p:nvPr/>
      </p:nvGrpSpPr>
      <p:grpSpPr>
        <a:xfrm>
          <a:off x="0" y="0"/>
          <a:ext cx="0" cy="0"/>
          <a:chOff x="0" y="0"/>
          <a:chExt cx="0" cy="0"/>
        </a:xfrm>
      </p:grpSpPr>
      <p:sp>
        <p:nvSpPr>
          <p:cNvPr id="4" name="Rectangle 3"/>
          <p:cNvSpPr/>
          <p:nvPr/>
        </p:nvSpPr>
        <p:spPr bwMode="white">
          <a:xfrm>
            <a:off x="0" y="1524000"/>
            <a:ext cx="9144000" cy="1143000"/>
          </a:xfrm>
          <a:prstGeom prst="rect">
            <a:avLst/>
          </a:prstGeom>
          <a:solidFill>
            <a:srgbClr val="FFFFFF"/>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a:defRPr/>
            </a:pPr>
            <a:endParaRPr lang="en-US"/>
          </a:p>
        </p:txBody>
      </p:sp>
      <p:sp>
        <p:nvSpPr>
          <p:cNvPr id="5" name="Rectangle 4"/>
          <p:cNvSpPr/>
          <p:nvPr/>
        </p:nvSpPr>
        <p:spPr>
          <a:xfrm>
            <a:off x="0" y="1600200"/>
            <a:ext cx="1295400" cy="990600"/>
          </a:xfrm>
          <a:prstGeom prst="rect">
            <a:avLst/>
          </a:prstGeom>
          <a:solidFill>
            <a:schemeClr val="accent2">
              <a:alpha val="100000"/>
            </a:schemeClr>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a:defRPr/>
            </a:pPr>
            <a:endParaRPr lang="en-US"/>
          </a:p>
        </p:txBody>
      </p:sp>
      <p:sp>
        <p:nvSpPr>
          <p:cNvPr id="6" name="Rectangle 5"/>
          <p:cNvSpPr/>
          <p:nvPr/>
        </p:nvSpPr>
        <p:spPr>
          <a:xfrm>
            <a:off x="1371600" y="1600200"/>
            <a:ext cx="7772400" cy="990600"/>
          </a:xfrm>
          <a:prstGeom prst="rect">
            <a:avLst/>
          </a:prstGeom>
          <a:solidFill>
            <a:schemeClr val="accent1">
              <a:alpha val="100000"/>
            </a:schemeClr>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a:defRPr/>
            </a:pPr>
            <a:endParaRPr lang="en-US"/>
          </a:p>
        </p:txBody>
      </p:sp>
      <p:sp>
        <p:nvSpPr>
          <p:cNvPr id="3" name="Text Placeholder 2"/>
          <p:cNvSpPr>
            <a:spLocks noGrp="1"/>
          </p:cNvSpPr>
          <p:nvPr>
            <p:ph type="body" idx="1"/>
          </p:nvPr>
        </p:nvSpPr>
        <p:spPr>
          <a:xfrm>
            <a:off x="1371600" y="2743200"/>
            <a:ext cx="7123113" cy="1673225"/>
          </a:xfrm>
        </p:spPr>
        <p:txBody>
          <a:bodyPr/>
          <a:lstStyle>
            <a:lvl1pPr marL="0" indent="0">
              <a:buNone/>
              <a:defRPr sz="2800">
                <a:solidFill>
                  <a:schemeClr val="tx2"/>
                </a:solidFill>
              </a:defRPr>
            </a:lvl1pPr>
            <a:lvl2pPr>
              <a:buNone/>
              <a:defRPr sz="1800">
                <a:solidFill>
                  <a:schemeClr val="tx1">
                    <a:tint val="75000"/>
                  </a:schemeClr>
                </a:solidFill>
              </a:defRPr>
            </a:lvl2pPr>
            <a:lvl3pPr>
              <a:buNone/>
              <a:defRPr sz="1600">
                <a:solidFill>
                  <a:schemeClr val="tx1">
                    <a:tint val="75000"/>
                  </a:schemeClr>
                </a:solidFill>
              </a:defRPr>
            </a:lvl3pPr>
            <a:lvl4pPr>
              <a:buNone/>
              <a:defRPr sz="1400">
                <a:solidFill>
                  <a:schemeClr val="tx1">
                    <a:tint val="75000"/>
                  </a:schemeClr>
                </a:solidFill>
              </a:defRPr>
            </a:lvl4pPr>
            <a:lvl5pPr>
              <a:buNone/>
              <a:defRPr sz="1400">
                <a:solidFill>
                  <a:schemeClr val="tx1">
                    <a:tint val="75000"/>
                  </a:schemeClr>
                </a:solidFill>
              </a:defRPr>
            </a:lvl5pPr>
          </a:lstStyle>
          <a:p>
            <a:pPr lvl="0"/>
            <a:r>
              <a:rPr lang="en-US"/>
              <a:t>Click to edit Master text styles</a:t>
            </a:r>
          </a:p>
        </p:txBody>
      </p:sp>
      <p:sp>
        <p:nvSpPr>
          <p:cNvPr id="2" name="Title 1"/>
          <p:cNvSpPr>
            <a:spLocks noGrp="1"/>
          </p:cNvSpPr>
          <p:nvPr>
            <p:ph type="title"/>
          </p:nvPr>
        </p:nvSpPr>
        <p:spPr>
          <a:xfrm>
            <a:off x="1371600" y="1600200"/>
            <a:ext cx="7620000" cy="990600"/>
          </a:xfrm>
        </p:spPr>
        <p:txBody>
          <a:bodyPr/>
          <a:lstStyle>
            <a:lvl1pPr algn="l">
              <a:buNone/>
              <a:defRPr sz="4400" b="0" cap="none">
                <a:solidFill>
                  <a:srgbClr val="FFFFFF"/>
                </a:solidFill>
              </a:defRPr>
            </a:lvl1pPr>
          </a:lstStyle>
          <a:p>
            <a:r>
              <a:rPr lang="en-US"/>
              <a:t>Click to edit Master title style</a:t>
            </a:r>
          </a:p>
        </p:txBody>
      </p:sp>
      <p:sp>
        <p:nvSpPr>
          <p:cNvPr id="7" name="Date Placeholder 11"/>
          <p:cNvSpPr>
            <a:spLocks noGrp="1"/>
          </p:cNvSpPr>
          <p:nvPr>
            <p:ph type="dt" sz="half" idx="10"/>
          </p:nvPr>
        </p:nvSpPr>
        <p:spPr/>
        <p:txBody>
          <a:bodyPr/>
          <a:lstStyle>
            <a:lvl1pPr>
              <a:defRPr/>
            </a:lvl1pPr>
          </a:lstStyle>
          <a:p>
            <a:pPr>
              <a:defRPr/>
            </a:pPr>
            <a:r>
              <a:rPr lang="en-US"/>
              <a:t>10/20/2009</a:t>
            </a:r>
          </a:p>
        </p:txBody>
      </p:sp>
      <p:sp>
        <p:nvSpPr>
          <p:cNvPr id="8" name="Slide Number Placeholder 12"/>
          <p:cNvSpPr>
            <a:spLocks noGrp="1"/>
          </p:cNvSpPr>
          <p:nvPr>
            <p:ph type="sldNum" sz="quarter" idx="11"/>
          </p:nvPr>
        </p:nvSpPr>
        <p:spPr>
          <a:xfrm>
            <a:off x="0" y="1752600"/>
            <a:ext cx="1295400" cy="701675"/>
          </a:xfrm>
        </p:spPr>
        <p:txBody>
          <a:bodyPr>
            <a:noAutofit/>
          </a:bodyPr>
          <a:lstStyle>
            <a:lvl1pPr>
              <a:defRPr sz="2400">
                <a:solidFill>
                  <a:srgbClr val="FFFFFF"/>
                </a:solidFill>
              </a:defRPr>
            </a:lvl1pPr>
          </a:lstStyle>
          <a:p>
            <a:pPr>
              <a:defRPr/>
            </a:pPr>
            <a:fld id="{01C3A305-BAF1-4E4C-98F8-3816292B6BF7}" type="slidenum">
              <a:rPr lang="en-US"/>
              <a:pPr>
                <a:defRPr/>
              </a:pPr>
              <a:t>‹#›</a:t>
            </a:fld>
            <a:endParaRPr lang="en-US" dirty="0"/>
          </a:p>
        </p:txBody>
      </p:sp>
      <p:sp>
        <p:nvSpPr>
          <p:cNvPr id="9" name="Footer Placeholder 13"/>
          <p:cNvSpPr>
            <a:spLocks noGrp="1"/>
          </p:cNvSpPr>
          <p:nvPr>
            <p:ph type="ftr" sz="quarter" idx="12"/>
          </p:nvPr>
        </p:nvSpPr>
        <p:spPr/>
        <p:txBody>
          <a:bodyPr/>
          <a:lstStyle>
            <a:lvl1pPr>
              <a:defRPr/>
            </a:lvl1pPr>
          </a:lstStyle>
          <a:p>
            <a:pPr>
              <a:defRPr/>
            </a:pPr>
            <a:endParaRPr lang="en-US"/>
          </a:p>
        </p:txBody>
      </p:sp>
    </p:spTree>
    <p:extLst>
      <p:ext uri="{BB962C8B-B14F-4D97-AF65-F5344CB8AC3E}">
        <p14:creationId xmlns:p14="http://schemas.microsoft.com/office/powerpoint/2010/main" val="1178506684"/>
      </p:ext>
    </p:extLst>
  </p:cSld>
  <p:clrMapOvr>
    <a:overrideClrMapping bg1="lt1" tx1="dk1" bg2="lt2" tx2="dk2" accent1="accent1" accent2="accent2" accent3="accent3" accent4="accent4" accent5="accent5" accent6="accent6" hlink="hlink" folHlink="folHlink"/>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9" name="Content Placeholder 8"/>
          <p:cNvSpPr>
            <a:spLocks noGrp="1"/>
          </p:cNvSpPr>
          <p:nvPr>
            <p:ph sz="quarter" idx="1"/>
          </p:nvPr>
        </p:nvSpPr>
        <p:spPr>
          <a:xfrm>
            <a:off x="609600" y="1589567"/>
            <a:ext cx="3886200" cy="457200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1" name="Content Placeholder 10"/>
          <p:cNvSpPr>
            <a:spLocks noGrp="1"/>
          </p:cNvSpPr>
          <p:nvPr>
            <p:ph sz="quarter" idx="2"/>
          </p:nvPr>
        </p:nvSpPr>
        <p:spPr>
          <a:xfrm>
            <a:off x="4844901" y="1589567"/>
            <a:ext cx="3886200" cy="457200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7"/>
          <p:cNvSpPr>
            <a:spLocks noGrp="1"/>
          </p:cNvSpPr>
          <p:nvPr>
            <p:ph type="dt" sz="half" idx="10"/>
          </p:nvPr>
        </p:nvSpPr>
        <p:spPr/>
        <p:txBody>
          <a:bodyPr rtlCol="0"/>
          <a:lstStyle>
            <a:lvl1pPr>
              <a:defRPr/>
            </a:lvl1pPr>
          </a:lstStyle>
          <a:p>
            <a:pPr>
              <a:defRPr/>
            </a:pPr>
            <a:r>
              <a:rPr lang="en-US"/>
              <a:t>10/20/2009</a:t>
            </a:r>
          </a:p>
        </p:txBody>
      </p:sp>
      <p:sp>
        <p:nvSpPr>
          <p:cNvPr id="6" name="Slide Number Placeholder 9"/>
          <p:cNvSpPr>
            <a:spLocks noGrp="1"/>
          </p:cNvSpPr>
          <p:nvPr>
            <p:ph type="sldNum" sz="quarter" idx="11"/>
          </p:nvPr>
        </p:nvSpPr>
        <p:spPr/>
        <p:txBody>
          <a:bodyPr rtlCol="0"/>
          <a:lstStyle>
            <a:lvl1pPr>
              <a:defRPr/>
            </a:lvl1pPr>
          </a:lstStyle>
          <a:p>
            <a:pPr>
              <a:defRPr/>
            </a:pPr>
            <a:fld id="{4F1681EA-561D-43A3-ABE9-0A51E29EF3E8}" type="slidenum">
              <a:rPr lang="en-US"/>
              <a:pPr>
                <a:defRPr/>
              </a:pPr>
              <a:t>‹#›</a:t>
            </a:fld>
            <a:endParaRPr lang="en-US"/>
          </a:p>
        </p:txBody>
      </p:sp>
      <p:sp>
        <p:nvSpPr>
          <p:cNvPr id="7" name="Footer Placeholder 11"/>
          <p:cNvSpPr>
            <a:spLocks noGrp="1"/>
          </p:cNvSpPr>
          <p:nvPr>
            <p:ph type="ftr" sz="quarter" idx="12"/>
          </p:nvPr>
        </p:nvSpPr>
        <p:spPr/>
        <p:txBody>
          <a:bodyPr rtlCol="0"/>
          <a:lstStyle>
            <a:lvl1pPr>
              <a:defRPr/>
            </a:lvl1pPr>
          </a:lstStyle>
          <a:p>
            <a:pPr>
              <a:defRPr/>
            </a:pPr>
            <a:endParaRPr lang="en-US"/>
          </a:p>
        </p:txBody>
      </p:sp>
    </p:spTree>
    <p:extLst>
      <p:ext uri="{BB962C8B-B14F-4D97-AF65-F5344CB8AC3E}">
        <p14:creationId xmlns:p14="http://schemas.microsoft.com/office/powerpoint/2010/main" val="2117140704"/>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533400" y="273050"/>
            <a:ext cx="8153400" cy="869950"/>
          </a:xfrm>
        </p:spPr>
        <p:txBody>
          <a:bodyPr/>
          <a:lstStyle>
            <a:lvl1pPr>
              <a:defRPr/>
            </a:lvl1pPr>
          </a:lstStyle>
          <a:p>
            <a:r>
              <a:rPr lang="en-US"/>
              <a:t>Click to edit Master title style</a:t>
            </a:r>
          </a:p>
        </p:txBody>
      </p:sp>
      <p:sp>
        <p:nvSpPr>
          <p:cNvPr id="11" name="Content Placeholder 10"/>
          <p:cNvSpPr>
            <a:spLocks noGrp="1"/>
          </p:cNvSpPr>
          <p:nvPr>
            <p:ph sz="quarter" idx="2"/>
          </p:nvPr>
        </p:nvSpPr>
        <p:spPr>
          <a:xfrm>
            <a:off x="609600" y="2438400"/>
            <a:ext cx="3886200" cy="358140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3" name="Content Placeholder 12"/>
          <p:cNvSpPr>
            <a:spLocks noGrp="1"/>
          </p:cNvSpPr>
          <p:nvPr>
            <p:ph sz="quarter" idx="4"/>
          </p:nvPr>
        </p:nvSpPr>
        <p:spPr>
          <a:xfrm>
            <a:off x="4800600" y="2438400"/>
            <a:ext cx="3886200" cy="358140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6" name="Text Placeholder 15"/>
          <p:cNvSpPr>
            <a:spLocks noGrp="1"/>
          </p:cNvSpPr>
          <p:nvPr>
            <p:ph type="body" sz="quarter" idx="1"/>
          </p:nvPr>
        </p:nvSpPr>
        <p:spPr>
          <a:xfrm>
            <a:off x="609600" y="1752600"/>
            <a:ext cx="3886200" cy="640080"/>
          </a:xfrm>
          <a:solidFill>
            <a:schemeClr val="accent2"/>
          </a:solidFill>
        </p:spPr>
        <p:txBody>
          <a:bodyPr rtlCol="0" anchor="ctr"/>
          <a:lstStyle>
            <a:lvl1pPr marL="0" indent="0">
              <a:buFontTx/>
              <a:buNone/>
              <a:defRPr sz="2000" b="1">
                <a:solidFill>
                  <a:srgbClr val="FFFFFF"/>
                </a:solidFill>
              </a:defRPr>
            </a:lvl1pPr>
          </a:lstStyle>
          <a:p>
            <a:pPr lvl="0"/>
            <a:r>
              <a:rPr lang="en-US"/>
              <a:t>Click to edit Master text styles</a:t>
            </a:r>
          </a:p>
        </p:txBody>
      </p:sp>
      <p:sp>
        <p:nvSpPr>
          <p:cNvPr id="15" name="Text Placeholder 14"/>
          <p:cNvSpPr>
            <a:spLocks noGrp="1"/>
          </p:cNvSpPr>
          <p:nvPr>
            <p:ph type="body" sz="quarter" idx="3"/>
          </p:nvPr>
        </p:nvSpPr>
        <p:spPr>
          <a:xfrm>
            <a:off x="4800600" y="1752600"/>
            <a:ext cx="3886200" cy="640080"/>
          </a:xfrm>
          <a:solidFill>
            <a:schemeClr val="accent4"/>
          </a:solidFill>
        </p:spPr>
        <p:txBody>
          <a:bodyPr rtlCol="0" anchor="ctr"/>
          <a:lstStyle>
            <a:lvl1pPr marL="0" indent="0">
              <a:buFontTx/>
              <a:buNone/>
              <a:defRPr sz="2000" b="1">
                <a:solidFill>
                  <a:srgbClr val="FFFFFF"/>
                </a:solidFill>
              </a:defRPr>
            </a:lvl1pPr>
          </a:lstStyle>
          <a:p>
            <a:pPr lvl="0"/>
            <a:r>
              <a:rPr lang="en-US"/>
              <a:t>Click to edit Master text styles</a:t>
            </a:r>
          </a:p>
        </p:txBody>
      </p:sp>
      <p:sp>
        <p:nvSpPr>
          <p:cNvPr id="7" name="Date Placeholder 9"/>
          <p:cNvSpPr>
            <a:spLocks noGrp="1"/>
          </p:cNvSpPr>
          <p:nvPr>
            <p:ph type="dt" sz="half" idx="10"/>
          </p:nvPr>
        </p:nvSpPr>
        <p:spPr/>
        <p:txBody>
          <a:bodyPr rtlCol="0"/>
          <a:lstStyle>
            <a:lvl1pPr>
              <a:defRPr/>
            </a:lvl1pPr>
          </a:lstStyle>
          <a:p>
            <a:pPr>
              <a:defRPr/>
            </a:pPr>
            <a:r>
              <a:rPr lang="en-US"/>
              <a:t>10/20/2009</a:t>
            </a:r>
          </a:p>
        </p:txBody>
      </p:sp>
      <p:sp>
        <p:nvSpPr>
          <p:cNvPr id="8" name="Slide Number Placeholder 11"/>
          <p:cNvSpPr>
            <a:spLocks noGrp="1"/>
          </p:cNvSpPr>
          <p:nvPr>
            <p:ph type="sldNum" sz="quarter" idx="11"/>
          </p:nvPr>
        </p:nvSpPr>
        <p:spPr/>
        <p:txBody>
          <a:bodyPr rtlCol="0"/>
          <a:lstStyle>
            <a:lvl1pPr>
              <a:defRPr/>
            </a:lvl1pPr>
          </a:lstStyle>
          <a:p>
            <a:pPr>
              <a:defRPr/>
            </a:pPr>
            <a:fld id="{6E254BD5-3FE5-4C4E-AF0E-74EE63B2DF49}" type="slidenum">
              <a:rPr lang="en-US"/>
              <a:pPr>
                <a:defRPr/>
              </a:pPr>
              <a:t>‹#›</a:t>
            </a:fld>
            <a:endParaRPr lang="en-US"/>
          </a:p>
        </p:txBody>
      </p:sp>
      <p:sp>
        <p:nvSpPr>
          <p:cNvPr id="9" name="Footer Placeholder 13"/>
          <p:cNvSpPr>
            <a:spLocks noGrp="1"/>
          </p:cNvSpPr>
          <p:nvPr>
            <p:ph type="ftr" sz="quarter" idx="12"/>
          </p:nvPr>
        </p:nvSpPr>
        <p:spPr/>
        <p:txBody>
          <a:bodyPr rtlCol="0"/>
          <a:lstStyle>
            <a:lvl1pPr>
              <a:defRPr/>
            </a:lvl1pPr>
          </a:lstStyle>
          <a:p>
            <a:pPr>
              <a:defRPr/>
            </a:pPr>
            <a:endParaRPr lang="en-US"/>
          </a:p>
        </p:txBody>
      </p:sp>
    </p:spTree>
    <p:extLst>
      <p:ext uri="{BB962C8B-B14F-4D97-AF65-F5344CB8AC3E}">
        <p14:creationId xmlns:p14="http://schemas.microsoft.com/office/powerpoint/2010/main" val="1240363412"/>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13"/>
          <p:cNvSpPr>
            <a:spLocks noGrp="1"/>
          </p:cNvSpPr>
          <p:nvPr>
            <p:ph type="dt" sz="half" idx="10"/>
          </p:nvPr>
        </p:nvSpPr>
        <p:spPr/>
        <p:txBody>
          <a:bodyPr/>
          <a:lstStyle>
            <a:lvl1pPr>
              <a:defRPr/>
            </a:lvl1pPr>
          </a:lstStyle>
          <a:p>
            <a:pPr>
              <a:defRPr/>
            </a:pPr>
            <a:r>
              <a:rPr lang="en-US"/>
              <a:t>10/20/2009</a:t>
            </a:r>
            <a:endParaRPr lang="en-US" dirty="0"/>
          </a:p>
        </p:txBody>
      </p:sp>
      <p:sp>
        <p:nvSpPr>
          <p:cNvPr id="4" name="Footer Placeholder 2"/>
          <p:cNvSpPr>
            <a:spLocks noGrp="1"/>
          </p:cNvSpPr>
          <p:nvPr>
            <p:ph type="ftr" sz="quarter" idx="11"/>
          </p:nvPr>
        </p:nvSpPr>
        <p:spPr/>
        <p:txBody>
          <a:bodyPr/>
          <a:lstStyle>
            <a:lvl1pPr>
              <a:defRPr/>
            </a:lvl1pPr>
          </a:lstStyle>
          <a:p>
            <a:pPr>
              <a:defRPr/>
            </a:pPr>
            <a:endParaRPr lang="en-US"/>
          </a:p>
        </p:txBody>
      </p:sp>
      <p:sp>
        <p:nvSpPr>
          <p:cNvPr id="5" name="Slide Number Placeholder 22"/>
          <p:cNvSpPr>
            <a:spLocks noGrp="1"/>
          </p:cNvSpPr>
          <p:nvPr>
            <p:ph type="sldNum" sz="quarter" idx="12"/>
          </p:nvPr>
        </p:nvSpPr>
        <p:spPr/>
        <p:txBody>
          <a:bodyPr/>
          <a:lstStyle>
            <a:lvl1pPr>
              <a:defRPr/>
            </a:lvl1pPr>
          </a:lstStyle>
          <a:p>
            <a:pPr>
              <a:defRPr/>
            </a:pPr>
            <a:fld id="{BDD0A59F-0B18-423F-A6F2-5852E47C3441}" type="slidenum">
              <a:rPr lang="en-US"/>
              <a:pPr>
                <a:defRPr/>
              </a:pPr>
              <a:t>‹#›</a:t>
            </a:fld>
            <a:endParaRPr lang="en-US" dirty="0"/>
          </a:p>
        </p:txBody>
      </p:sp>
    </p:spTree>
    <p:extLst>
      <p:ext uri="{BB962C8B-B14F-4D97-AF65-F5344CB8AC3E}">
        <p14:creationId xmlns:p14="http://schemas.microsoft.com/office/powerpoint/2010/main" val="3192432776"/>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lvl1pPr>
              <a:defRPr/>
            </a:lvl1pPr>
          </a:lstStyle>
          <a:p>
            <a:pPr>
              <a:defRPr/>
            </a:pPr>
            <a:r>
              <a:rPr lang="en-US"/>
              <a:t>10/20/2009</a:t>
            </a:r>
          </a:p>
        </p:txBody>
      </p:sp>
      <p:sp>
        <p:nvSpPr>
          <p:cNvPr id="3" name="Footer Placeholder 2"/>
          <p:cNvSpPr>
            <a:spLocks noGrp="1"/>
          </p:cNvSpPr>
          <p:nvPr>
            <p:ph type="ftr" sz="quarter" idx="11"/>
          </p:nvPr>
        </p:nvSpPr>
        <p:spPr/>
        <p:txBody>
          <a:bodyPr/>
          <a:lstStyle>
            <a:lvl1pPr>
              <a:defRPr/>
            </a:lvl1pPr>
          </a:lstStyle>
          <a:p>
            <a:pPr>
              <a:defRPr/>
            </a:pPr>
            <a:endParaRPr lang="en-US"/>
          </a:p>
        </p:txBody>
      </p:sp>
      <p:sp>
        <p:nvSpPr>
          <p:cNvPr id="4" name="Slide Number Placeholder 3"/>
          <p:cNvSpPr>
            <a:spLocks noGrp="1"/>
          </p:cNvSpPr>
          <p:nvPr>
            <p:ph type="sldNum" sz="quarter" idx="12"/>
          </p:nvPr>
        </p:nvSpPr>
        <p:spPr>
          <a:xfrm>
            <a:off x="0" y="6248400"/>
            <a:ext cx="533400" cy="381000"/>
          </a:xfrm>
        </p:spPr>
        <p:txBody>
          <a:bodyPr/>
          <a:lstStyle>
            <a:lvl1pPr>
              <a:defRPr>
                <a:solidFill>
                  <a:schemeClr val="tx2"/>
                </a:solidFill>
              </a:defRPr>
            </a:lvl1pPr>
          </a:lstStyle>
          <a:p>
            <a:pPr>
              <a:defRPr/>
            </a:pPr>
            <a:fld id="{22273A41-0B89-41E7-BCFF-711FF0CB90DA}" type="slidenum">
              <a:rPr lang="en-US"/>
              <a:pPr>
                <a:defRPr/>
              </a:pPr>
              <a:t>‹#›</a:t>
            </a:fld>
            <a:endParaRPr lang="en-US" dirty="0"/>
          </a:p>
        </p:txBody>
      </p:sp>
    </p:spTree>
    <p:extLst>
      <p:ext uri="{BB962C8B-B14F-4D97-AF65-F5344CB8AC3E}">
        <p14:creationId xmlns:p14="http://schemas.microsoft.com/office/powerpoint/2010/main" val="1072862492"/>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09600" y="273050"/>
            <a:ext cx="8077200" cy="869950"/>
          </a:xfrm>
        </p:spPr>
        <p:txBody>
          <a:bodyPr/>
          <a:lstStyle>
            <a:lvl1pPr algn="l">
              <a:buNone/>
              <a:defRPr sz="4400" b="0"/>
            </a:lvl1pPr>
          </a:lstStyle>
          <a:p>
            <a:r>
              <a:rPr lang="en-US"/>
              <a:t>Click to edit Master title style</a:t>
            </a:r>
          </a:p>
        </p:txBody>
      </p:sp>
      <p:sp>
        <p:nvSpPr>
          <p:cNvPr id="3" name="Text Placeholder 2"/>
          <p:cNvSpPr>
            <a:spLocks noGrp="1"/>
          </p:cNvSpPr>
          <p:nvPr>
            <p:ph type="body" idx="2"/>
          </p:nvPr>
        </p:nvSpPr>
        <p:spPr>
          <a:xfrm>
            <a:off x="609600" y="1752600"/>
            <a:ext cx="1600200" cy="4343400"/>
          </a:xfrm>
          <a:ln w="50800" cap="sq" cmpd="dbl" algn="ctr">
            <a:solidFill>
              <a:schemeClr val="accent2"/>
            </a:solidFill>
            <a:prstDash val="solid"/>
            <a:miter lim="800000"/>
          </a:ln>
          <a:effectLst/>
        </p:spPr>
        <p:style>
          <a:lnRef idx="3">
            <a:schemeClr val="lt1"/>
          </a:lnRef>
          <a:fillRef idx="1">
            <a:schemeClr val="accent2"/>
          </a:fillRef>
          <a:effectRef idx="1">
            <a:schemeClr val="accent2"/>
          </a:effectRef>
          <a:fontRef idx="minor">
            <a:schemeClr val="lt1"/>
          </a:fontRef>
        </p:style>
        <p:txBody>
          <a:bodyPr lIns="137160" tIns="182880" rIns="137160" bIns="91440"/>
          <a:lstStyle>
            <a:lvl1pPr marL="0" indent="0">
              <a:spcAft>
                <a:spcPts val="1000"/>
              </a:spcAft>
              <a:buNone/>
              <a:defRPr sz="1800"/>
            </a:lvl1pPr>
            <a:lvl2pPr>
              <a:buNone/>
              <a:defRPr sz="1200"/>
            </a:lvl2pPr>
            <a:lvl3pPr>
              <a:buNone/>
              <a:defRPr sz="1000"/>
            </a:lvl3pPr>
            <a:lvl4pPr>
              <a:buNone/>
              <a:defRPr sz="900"/>
            </a:lvl4pPr>
            <a:lvl5pPr>
              <a:buNone/>
              <a:defRPr sz="900"/>
            </a:lvl5pPr>
          </a:lstStyle>
          <a:p>
            <a:pPr lvl="0"/>
            <a:r>
              <a:rPr lang="en-US"/>
              <a:t>Click to edit Master text styles</a:t>
            </a:r>
          </a:p>
        </p:txBody>
      </p:sp>
      <p:sp>
        <p:nvSpPr>
          <p:cNvPr id="9" name="Content Placeholder 8"/>
          <p:cNvSpPr>
            <a:spLocks noGrp="1"/>
          </p:cNvSpPr>
          <p:nvPr>
            <p:ph sz="quarter" idx="1"/>
          </p:nvPr>
        </p:nvSpPr>
        <p:spPr>
          <a:xfrm>
            <a:off x="2362200" y="1752600"/>
            <a:ext cx="6400800" cy="441960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13"/>
          <p:cNvSpPr>
            <a:spLocks noGrp="1"/>
          </p:cNvSpPr>
          <p:nvPr>
            <p:ph type="dt" sz="half" idx="10"/>
          </p:nvPr>
        </p:nvSpPr>
        <p:spPr/>
        <p:txBody>
          <a:bodyPr/>
          <a:lstStyle>
            <a:lvl1pPr>
              <a:defRPr/>
            </a:lvl1pPr>
          </a:lstStyle>
          <a:p>
            <a:pPr>
              <a:defRPr/>
            </a:pPr>
            <a:r>
              <a:rPr lang="en-US"/>
              <a:t>10/20/2009</a:t>
            </a:r>
            <a:endParaRPr lang="en-US" dirty="0"/>
          </a:p>
        </p:txBody>
      </p:sp>
      <p:sp>
        <p:nvSpPr>
          <p:cNvPr id="6" name="Footer Placeholder 2"/>
          <p:cNvSpPr>
            <a:spLocks noGrp="1"/>
          </p:cNvSpPr>
          <p:nvPr>
            <p:ph type="ftr" sz="quarter" idx="11"/>
          </p:nvPr>
        </p:nvSpPr>
        <p:spPr/>
        <p:txBody>
          <a:bodyPr/>
          <a:lstStyle>
            <a:lvl1pPr>
              <a:defRPr/>
            </a:lvl1pPr>
          </a:lstStyle>
          <a:p>
            <a:pPr>
              <a:defRPr/>
            </a:pPr>
            <a:endParaRPr lang="en-US"/>
          </a:p>
        </p:txBody>
      </p:sp>
      <p:sp>
        <p:nvSpPr>
          <p:cNvPr id="7" name="Slide Number Placeholder 22"/>
          <p:cNvSpPr>
            <a:spLocks noGrp="1"/>
          </p:cNvSpPr>
          <p:nvPr>
            <p:ph type="sldNum" sz="quarter" idx="12"/>
          </p:nvPr>
        </p:nvSpPr>
        <p:spPr/>
        <p:txBody>
          <a:bodyPr/>
          <a:lstStyle>
            <a:lvl1pPr>
              <a:defRPr/>
            </a:lvl1pPr>
          </a:lstStyle>
          <a:p>
            <a:pPr>
              <a:defRPr/>
            </a:pPr>
            <a:fld id="{2E946D8E-231D-40EA-8A89-BEA9EE75B800}" type="slidenum">
              <a:rPr lang="en-US"/>
              <a:pPr>
                <a:defRPr/>
              </a:pPr>
              <a:t>‹#›</a:t>
            </a:fld>
            <a:endParaRPr lang="en-US" dirty="0"/>
          </a:p>
        </p:txBody>
      </p:sp>
    </p:spTree>
    <p:extLst>
      <p:ext uri="{BB962C8B-B14F-4D97-AF65-F5344CB8AC3E}">
        <p14:creationId xmlns:p14="http://schemas.microsoft.com/office/powerpoint/2010/main" val="1439987522"/>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bg>
      <p:bgRef idx="1003">
        <a:schemeClr val="bg2"/>
      </p:bgRef>
    </p:bg>
    <p:spTree>
      <p:nvGrpSpPr>
        <p:cNvPr id="1" name=""/>
        <p:cNvGrpSpPr/>
        <p:nvPr/>
      </p:nvGrpSpPr>
      <p:grpSpPr>
        <a:xfrm>
          <a:off x="0" y="0"/>
          <a:ext cx="0" cy="0"/>
          <a:chOff x="0" y="0"/>
          <a:chExt cx="0" cy="0"/>
        </a:xfrm>
      </p:grpSpPr>
      <p:sp>
        <p:nvSpPr>
          <p:cNvPr id="5" name="Rectangle 4"/>
          <p:cNvSpPr/>
          <p:nvPr/>
        </p:nvSpPr>
        <p:spPr bwMode="white">
          <a:xfrm>
            <a:off x="-9525" y="4572000"/>
            <a:ext cx="9144000" cy="887413"/>
          </a:xfrm>
          <a:prstGeom prst="rect">
            <a:avLst/>
          </a:prstGeom>
          <a:solidFill>
            <a:srgbClr val="FFFFFF"/>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a:defRPr/>
            </a:pPr>
            <a:endParaRPr lang="en-US"/>
          </a:p>
        </p:txBody>
      </p:sp>
      <p:sp>
        <p:nvSpPr>
          <p:cNvPr id="6" name="Rectangle 5"/>
          <p:cNvSpPr/>
          <p:nvPr/>
        </p:nvSpPr>
        <p:spPr>
          <a:xfrm>
            <a:off x="-9525" y="4664075"/>
            <a:ext cx="1463675" cy="712788"/>
          </a:xfrm>
          <a:prstGeom prst="rect">
            <a:avLst/>
          </a:prstGeom>
          <a:solidFill>
            <a:schemeClr val="accent2">
              <a:alpha val="100000"/>
            </a:schemeClr>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a:defRPr/>
            </a:pPr>
            <a:endParaRPr lang="en-US"/>
          </a:p>
        </p:txBody>
      </p:sp>
      <p:sp>
        <p:nvSpPr>
          <p:cNvPr id="7" name="Rectangle 6"/>
          <p:cNvSpPr/>
          <p:nvPr/>
        </p:nvSpPr>
        <p:spPr>
          <a:xfrm>
            <a:off x="1544638" y="4654550"/>
            <a:ext cx="7599362" cy="712788"/>
          </a:xfrm>
          <a:prstGeom prst="rect">
            <a:avLst/>
          </a:prstGeom>
          <a:solidFill>
            <a:schemeClr val="accent1">
              <a:alpha val="100000"/>
            </a:schemeClr>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a:defRPr/>
            </a:pPr>
            <a:endParaRPr lang="en-US"/>
          </a:p>
        </p:txBody>
      </p:sp>
      <p:sp>
        <p:nvSpPr>
          <p:cNvPr id="8" name="Rectangle 7"/>
          <p:cNvSpPr/>
          <p:nvPr/>
        </p:nvSpPr>
        <p:spPr bwMode="white">
          <a:xfrm>
            <a:off x="1447800" y="0"/>
            <a:ext cx="100013" cy="6867525"/>
          </a:xfrm>
          <a:prstGeom prst="rect">
            <a:avLst/>
          </a:prstGeom>
          <a:solidFill>
            <a:srgbClr val="FFFFFF"/>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a:defRPr/>
            </a:pPr>
            <a:endParaRPr lang="en-US"/>
          </a:p>
        </p:txBody>
      </p:sp>
      <p:sp>
        <p:nvSpPr>
          <p:cNvPr id="4" name="Text Placeholder 3"/>
          <p:cNvSpPr>
            <a:spLocks noGrp="1"/>
          </p:cNvSpPr>
          <p:nvPr>
            <p:ph type="body" sz="half" idx="2"/>
          </p:nvPr>
        </p:nvSpPr>
        <p:spPr>
          <a:xfrm>
            <a:off x="1600200" y="5486400"/>
            <a:ext cx="7315200" cy="685800"/>
          </a:xfrm>
        </p:spPr>
        <p:txBody>
          <a:bodyPr/>
          <a:lstStyle>
            <a:lvl1pPr marL="0" indent="0">
              <a:buFontTx/>
              <a:buNone/>
              <a:defRPr sz="1700"/>
            </a:lvl1pPr>
            <a:lvl2pPr>
              <a:buFontTx/>
              <a:buNone/>
              <a:defRPr sz="1200"/>
            </a:lvl2pPr>
            <a:lvl3pPr>
              <a:buFontTx/>
              <a:buNone/>
              <a:defRPr sz="1000"/>
            </a:lvl3pPr>
            <a:lvl4pPr>
              <a:buFontTx/>
              <a:buNone/>
              <a:defRPr sz="900"/>
            </a:lvl4pPr>
            <a:lvl5pPr>
              <a:buFontTx/>
              <a:buNone/>
              <a:defRPr sz="900"/>
            </a:lvl5pPr>
          </a:lstStyle>
          <a:p>
            <a:pPr lvl="0"/>
            <a:r>
              <a:rPr lang="en-US"/>
              <a:t>Click to edit Master text styles</a:t>
            </a:r>
          </a:p>
        </p:txBody>
      </p:sp>
      <p:sp>
        <p:nvSpPr>
          <p:cNvPr id="2" name="Title 1"/>
          <p:cNvSpPr>
            <a:spLocks noGrp="1"/>
          </p:cNvSpPr>
          <p:nvPr>
            <p:ph type="title"/>
          </p:nvPr>
        </p:nvSpPr>
        <p:spPr>
          <a:xfrm>
            <a:off x="1600200" y="4648200"/>
            <a:ext cx="7315200" cy="685800"/>
          </a:xfrm>
        </p:spPr>
        <p:txBody>
          <a:bodyPr/>
          <a:lstStyle>
            <a:lvl1pPr algn="l">
              <a:buNone/>
              <a:defRPr sz="2800" b="0">
                <a:solidFill>
                  <a:srgbClr val="FFFFFF"/>
                </a:solidFill>
              </a:defRPr>
            </a:lvl1pPr>
          </a:lstStyle>
          <a:p>
            <a:r>
              <a:rPr lang="en-US"/>
              <a:t>Click to edit Master title style</a:t>
            </a:r>
          </a:p>
        </p:txBody>
      </p:sp>
      <p:sp>
        <p:nvSpPr>
          <p:cNvPr id="3" name="Picture Placeholder 2"/>
          <p:cNvSpPr>
            <a:spLocks noGrp="1"/>
          </p:cNvSpPr>
          <p:nvPr>
            <p:ph type="pic" idx="1"/>
          </p:nvPr>
        </p:nvSpPr>
        <p:spPr>
          <a:xfrm>
            <a:off x="1560576" y="0"/>
            <a:ext cx="7583424" cy="4568952"/>
          </a:xfrm>
          <a:solidFill>
            <a:schemeClr val="accent1">
              <a:tint val="40000"/>
            </a:schemeClr>
          </a:solidFill>
          <a:ln>
            <a:noFill/>
          </a:ln>
        </p:spPr>
        <p:txBody>
          <a:bodyPr>
            <a:normAutofit/>
          </a:bodyPr>
          <a:lstStyle>
            <a:lvl1pPr marL="0" indent="0">
              <a:buNone/>
              <a:defRPr sz="3200"/>
            </a:lvl1pPr>
          </a:lstStyle>
          <a:p>
            <a:pPr lvl="0"/>
            <a:r>
              <a:rPr lang="en-US" noProof="0"/>
              <a:t>Click icon to add picture</a:t>
            </a:r>
            <a:endParaRPr lang="en-US" noProof="0" dirty="0"/>
          </a:p>
        </p:txBody>
      </p:sp>
      <p:sp>
        <p:nvSpPr>
          <p:cNvPr id="9" name="Date Placeholder 11"/>
          <p:cNvSpPr>
            <a:spLocks noGrp="1"/>
          </p:cNvSpPr>
          <p:nvPr>
            <p:ph type="dt" sz="half" idx="10"/>
          </p:nvPr>
        </p:nvSpPr>
        <p:spPr>
          <a:xfrm>
            <a:off x="6248400" y="6248400"/>
            <a:ext cx="2667000" cy="365125"/>
          </a:xfrm>
        </p:spPr>
        <p:txBody>
          <a:bodyPr rtlCol="0"/>
          <a:lstStyle>
            <a:lvl1pPr>
              <a:defRPr/>
            </a:lvl1pPr>
          </a:lstStyle>
          <a:p>
            <a:pPr>
              <a:defRPr/>
            </a:pPr>
            <a:r>
              <a:rPr lang="en-US"/>
              <a:t>10/20/2009</a:t>
            </a:r>
          </a:p>
        </p:txBody>
      </p:sp>
      <p:sp>
        <p:nvSpPr>
          <p:cNvPr id="10" name="Slide Number Placeholder 12"/>
          <p:cNvSpPr>
            <a:spLocks noGrp="1"/>
          </p:cNvSpPr>
          <p:nvPr>
            <p:ph type="sldNum" sz="quarter" idx="11"/>
          </p:nvPr>
        </p:nvSpPr>
        <p:spPr>
          <a:xfrm>
            <a:off x="0" y="4667250"/>
            <a:ext cx="1447800" cy="663575"/>
          </a:xfrm>
        </p:spPr>
        <p:txBody>
          <a:bodyPr rtlCol="0"/>
          <a:lstStyle>
            <a:lvl1pPr>
              <a:defRPr sz="2800"/>
            </a:lvl1pPr>
          </a:lstStyle>
          <a:p>
            <a:pPr>
              <a:defRPr/>
            </a:pPr>
            <a:fld id="{2F5633D5-481F-4511-87D4-BA62B086C503}" type="slidenum">
              <a:rPr lang="en-US"/>
              <a:pPr>
                <a:defRPr/>
              </a:pPr>
              <a:t>‹#›</a:t>
            </a:fld>
            <a:endParaRPr lang="en-US" dirty="0"/>
          </a:p>
        </p:txBody>
      </p:sp>
      <p:sp>
        <p:nvSpPr>
          <p:cNvPr id="11" name="Footer Placeholder 13"/>
          <p:cNvSpPr>
            <a:spLocks noGrp="1"/>
          </p:cNvSpPr>
          <p:nvPr>
            <p:ph type="ftr" sz="quarter" idx="12"/>
          </p:nvPr>
        </p:nvSpPr>
        <p:spPr>
          <a:xfrm>
            <a:off x="1600200" y="6248400"/>
            <a:ext cx="4572000" cy="365125"/>
          </a:xfrm>
        </p:spPr>
        <p:txBody>
          <a:bodyPr rtlCol="0"/>
          <a:lstStyle>
            <a:lvl1pPr>
              <a:defRPr/>
            </a:lvl1pPr>
          </a:lstStyle>
          <a:p>
            <a:pPr>
              <a:defRPr/>
            </a:pPr>
            <a:endParaRPr lang="en-US"/>
          </a:p>
        </p:txBody>
      </p:sp>
    </p:spTree>
    <p:extLst>
      <p:ext uri="{BB962C8B-B14F-4D97-AF65-F5344CB8AC3E}">
        <p14:creationId xmlns:p14="http://schemas.microsoft.com/office/powerpoint/2010/main" val="1727522668"/>
      </p:ext>
    </p:extLst>
  </p:cSld>
  <p:clrMapOvr>
    <a:overrideClrMapping bg1="lt1" tx1="dk1" bg2="lt2" tx2="dk2" accent1="accent1" accent2="accent2" accent3="accent3" accent4="accent4" accent5="accent5" accent6="accent6" hlink="hlink" folHlink="folHlink"/>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13"/>
          <p:cNvSpPr>
            <a:spLocks noGrp="1"/>
          </p:cNvSpPr>
          <p:nvPr>
            <p:ph type="dt" sz="half" idx="10"/>
          </p:nvPr>
        </p:nvSpPr>
        <p:spPr/>
        <p:txBody>
          <a:bodyPr/>
          <a:lstStyle>
            <a:lvl1pPr>
              <a:defRPr/>
            </a:lvl1pPr>
          </a:lstStyle>
          <a:p>
            <a:pPr>
              <a:defRPr/>
            </a:pPr>
            <a:r>
              <a:rPr lang="en-US"/>
              <a:t>10/20/2009</a:t>
            </a:r>
            <a:endParaRPr lang="en-US" dirty="0"/>
          </a:p>
        </p:txBody>
      </p:sp>
      <p:sp>
        <p:nvSpPr>
          <p:cNvPr id="5" name="Footer Placeholder 2"/>
          <p:cNvSpPr>
            <a:spLocks noGrp="1"/>
          </p:cNvSpPr>
          <p:nvPr>
            <p:ph type="ftr" sz="quarter" idx="11"/>
          </p:nvPr>
        </p:nvSpPr>
        <p:spPr/>
        <p:txBody>
          <a:bodyPr/>
          <a:lstStyle>
            <a:lvl1pPr>
              <a:defRPr/>
            </a:lvl1pPr>
          </a:lstStyle>
          <a:p>
            <a:pPr>
              <a:defRPr/>
            </a:pPr>
            <a:endParaRPr lang="en-US"/>
          </a:p>
        </p:txBody>
      </p:sp>
      <p:sp>
        <p:nvSpPr>
          <p:cNvPr id="6" name="Slide Number Placeholder 22"/>
          <p:cNvSpPr>
            <a:spLocks noGrp="1"/>
          </p:cNvSpPr>
          <p:nvPr>
            <p:ph type="sldNum" sz="quarter" idx="12"/>
          </p:nvPr>
        </p:nvSpPr>
        <p:spPr/>
        <p:txBody>
          <a:bodyPr/>
          <a:lstStyle>
            <a:lvl1pPr>
              <a:defRPr/>
            </a:lvl1pPr>
          </a:lstStyle>
          <a:p>
            <a:pPr>
              <a:defRPr/>
            </a:pPr>
            <a:fld id="{37768917-8B8E-42C2-BDE3-38D81296270B}" type="slidenum">
              <a:rPr lang="en-US"/>
              <a:pPr>
                <a:defRPr/>
              </a:pPr>
              <a:t>‹#›</a:t>
            </a:fld>
            <a:endParaRPr lang="en-US" dirty="0"/>
          </a:p>
        </p:txBody>
      </p:sp>
    </p:spTree>
    <p:extLst>
      <p:ext uri="{BB962C8B-B14F-4D97-AF65-F5344CB8AC3E}">
        <p14:creationId xmlns:p14="http://schemas.microsoft.com/office/powerpoint/2010/main" val="3970177103"/>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showMasterSp="0" type="vertTitleAndTx" preserve="1">
  <p:cSld name="Vertical Title and Text">
    <p:spTree>
      <p:nvGrpSpPr>
        <p:cNvPr id="1" name=""/>
        <p:cNvGrpSpPr/>
        <p:nvPr/>
      </p:nvGrpSpPr>
      <p:grpSpPr>
        <a:xfrm>
          <a:off x="0" y="0"/>
          <a:ext cx="0" cy="0"/>
          <a:chOff x="0" y="0"/>
          <a:chExt cx="0" cy="0"/>
        </a:xfrm>
      </p:grpSpPr>
      <p:sp>
        <p:nvSpPr>
          <p:cNvPr id="4" name="Rectangle 3"/>
          <p:cNvSpPr/>
          <p:nvPr/>
        </p:nvSpPr>
        <p:spPr bwMode="white">
          <a:xfrm>
            <a:off x="6096000" y="0"/>
            <a:ext cx="320675" cy="6858000"/>
          </a:xfrm>
          <a:prstGeom prst="rect">
            <a:avLst/>
          </a:prstGeom>
          <a:solidFill>
            <a:srgbClr val="FFFFFF"/>
          </a:solidFill>
          <a:ln w="19050" cap="flat" cmpd="sng" algn="ctr">
            <a:noFill/>
            <a:prstDash val="solid"/>
          </a:ln>
        </p:spPr>
        <p:style>
          <a:lnRef idx="2">
            <a:schemeClr val="accent1"/>
          </a:lnRef>
          <a:fillRef idx="1">
            <a:schemeClr val="accent1"/>
          </a:fillRef>
          <a:effectRef idx="0">
            <a:schemeClr val="accent1"/>
          </a:effectRef>
          <a:fontRef idx="minor">
            <a:schemeClr val="lt1"/>
          </a:fontRef>
        </p:style>
        <p:txBody>
          <a:bodyPr anchor="ctr"/>
          <a:lstStyle/>
          <a:p>
            <a:pPr algn="ctr">
              <a:defRPr/>
            </a:pPr>
            <a:endParaRPr lang="en-US"/>
          </a:p>
        </p:txBody>
      </p:sp>
      <p:sp>
        <p:nvSpPr>
          <p:cNvPr id="5" name="Rectangle 4"/>
          <p:cNvSpPr/>
          <p:nvPr/>
        </p:nvSpPr>
        <p:spPr>
          <a:xfrm>
            <a:off x="6142038" y="609600"/>
            <a:ext cx="228600" cy="6248400"/>
          </a:xfrm>
          <a:prstGeom prst="rect">
            <a:avLst/>
          </a:prstGeom>
          <a:solidFill>
            <a:schemeClr val="accent1"/>
          </a:solidFill>
          <a:ln w="19050" cap="flat" cmpd="sng" algn="ctr">
            <a:noFill/>
            <a:prstDash val="solid"/>
          </a:ln>
        </p:spPr>
        <p:style>
          <a:lnRef idx="2">
            <a:schemeClr val="accent1"/>
          </a:lnRef>
          <a:fillRef idx="1">
            <a:schemeClr val="accent1"/>
          </a:fillRef>
          <a:effectRef idx="0">
            <a:schemeClr val="accent1"/>
          </a:effectRef>
          <a:fontRef idx="minor">
            <a:schemeClr val="lt1"/>
          </a:fontRef>
        </p:style>
        <p:txBody>
          <a:bodyPr anchor="ctr"/>
          <a:lstStyle/>
          <a:p>
            <a:pPr algn="ctr">
              <a:defRPr/>
            </a:pPr>
            <a:endParaRPr lang="en-US"/>
          </a:p>
        </p:txBody>
      </p:sp>
      <p:sp>
        <p:nvSpPr>
          <p:cNvPr id="6" name="Rectangle 5"/>
          <p:cNvSpPr/>
          <p:nvPr/>
        </p:nvSpPr>
        <p:spPr>
          <a:xfrm>
            <a:off x="6142038" y="0"/>
            <a:ext cx="228600" cy="533400"/>
          </a:xfrm>
          <a:prstGeom prst="rect">
            <a:avLst/>
          </a:prstGeom>
          <a:solidFill>
            <a:schemeClr val="accent2"/>
          </a:solidFill>
          <a:ln w="19050" cap="flat" cmpd="sng" algn="ctr">
            <a:noFill/>
            <a:prstDash val="solid"/>
          </a:ln>
        </p:spPr>
        <p:style>
          <a:lnRef idx="2">
            <a:schemeClr val="accent1"/>
          </a:lnRef>
          <a:fillRef idx="1">
            <a:schemeClr val="accent1"/>
          </a:fillRef>
          <a:effectRef idx="0">
            <a:schemeClr val="accent1"/>
          </a:effectRef>
          <a:fontRef idx="minor">
            <a:schemeClr val="lt1"/>
          </a:fontRef>
        </p:style>
        <p:txBody>
          <a:bodyPr anchor="ctr"/>
          <a:lstStyle/>
          <a:p>
            <a:pPr algn="ctr">
              <a:defRPr/>
            </a:pPr>
            <a:endParaRPr lang="en-US"/>
          </a:p>
        </p:txBody>
      </p:sp>
      <p:sp>
        <p:nvSpPr>
          <p:cNvPr id="2" name="Vertical Title 1"/>
          <p:cNvSpPr>
            <a:spLocks noGrp="1"/>
          </p:cNvSpPr>
          <p:nvPr>
            <p:ph type="title" orient="vert"/>
          </p:nvPr>
        </p:nvSpPr>
        <p:spPr>
          <a:xfrm>
            <a:off x="6553200" y="609600"/>
            <a:ext cx="2057400" cy="5516563"/>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457200" y="609600"/>
            <a:ext cx="5562600" cy="5516564"/>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3"/>
          <p:cNvSpPr>
            <a:spLocks noGrp="1"/>
          </p:cNvSpPr>
          <p:nvPr>
            <p:ph type="dt" sz="half" idx="10"/>
          </p:nvPr>
        </p:nvSpPr>
        <p:spPr>
          <a:xfrm>
            <a:off x="6553200" y="6248400"/>
            <a:ext cx="2209800" cy="365125"/>
          </a:xfrm>
        </p:spPr>
        <p:txBody>
          <a:bodyPr/>
          <a:lstStyle>
            <a:lvl1pPr>
              <a:defRPr/>
            </a:lvl1pPr>
          </a:lstStyle>
          <a:p>
            <a:pPr>
              <a:defRPr/>
            </a:pPr>
            <a:r>
              <a:rPr lang="en-US"/>
              <a:t>10/20/2009</a:t>
            </a:r>
            <a:endParaRPr lang="en-US" dirty="0"/>
          </a:p>
        </p:txBody>
      </p:sp>
      <p:sp>
        <p:nvSpPr>
          <p:cNvPr id="8" name="Footer Placeholder 4"/>
          <p:cNvSpPr>
            <a:spLocks noGrp="1"/>
          </p:cNvSpPr>
          <p:nvPr>
            <p:ph type="ftr" sz="quarter" idx="11"/>
          </p:nvPr>
        </p:nvSpPr>
        <p:spPr>
          <a:xfrm>
            <a:off x="457200" y="6248400"/>
            <a:ext cx="5573713" cy="365125"/>
          </a:xfrm>
        </p:spPr>
        <p:txBody>
          <a:bodyPr/>
          <a:lstStyle>
            <a:lvl1pPr>
              <a:defRPr/>
            </a:lvl1pPr>
          </a:lstStyle>
          <a:p>
            <a:pPr>
              <a:defRPr/>
            </a:pPr>
            <a:endParaRPr lang="en-US"/>
          </a:p>
        </p:txBody>
      </p:sp>
      <p:sp>
        <p:nvSpPr>
          <p:cNvPr id="9" name="Slide Number Placeholder 5"/>
          <p:cNvSpPr>
            <a:spLocks noGrp="1"/>
          </p:cNvSpPr>
          <p:nvPr>
            <p:ph type="sldNum" sz="quarter" idx="12"/>
          </p:nvPr>
        </p:nvSpPr>
        <p:spPr>
          <a:xfrm rot="5400000">
            <a:off x="5989638" y="144462"/>
            <a:ext cx="533400" cy="244475"/>
          </a:xfrm>
        </p:spPr>
        <p:txBody>
          <a:bodyPr/>
          <a:lstStyle>
            <a:lvl1pPr>
              <a:defRPr/>
            </a:lvl1pPr>
          </a:lstStyle>
          <a:p>
            <a:pPr>
              <a:defRPr/>
            </a:pPr>
            <a:fld id="{CAA4A0E6-1200-411F-93A6-8E70DA23B2E2}" type="slidenum">
              <a:rPr lang="en-US"/>
              <a:pPr>
                <a:defRPr/>
              </a:pPr>
              <a:t>‹#›</a:t>
            </a:fld>
            <a:endParaRPr lang="en-US" dirty="0"/>
          </a:p>
        </p:txBody>
      </p:sp>
    </p:spTree>
    <p:extLst>
      <p:ext uri="{BB962C8B-B14F-4D97-AF65-F5344CB8AC3E}">
        <p14:creationId xmlns:p14="http://schemas.microsoft.com/office/powerpoint/2010/main" val="2367187828"/>
      </p:ext>
    </p:extLst>
  </p:cSld>
  <p:clrMapOvr>
    <a:overrideClrMapping bg1="lt1" tx1="dk1" bg2="lt2" tx2="dk2" accent1="accent1" accent2="accent2" accent3="accent3" accent4="accent4" accent5="accent5" accent6="accent6" hlink="hlink" folHlink="folHlink"/>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1026" name="Title Placeholder 21"/>
          <p:cNvSpPr>
            <a:spLocks noGrp="1"/>
          </p:cNvSpPr>
          <p:nvPr>
            <p:ph type="title"/>
          </p:nvPr>
        </p:nvSpPr>
        <p:spPr bwMode="auto">
          <a:xfrm>
            <a:off x="609600" y="228600"/>
            <a:ext cx="8153400" cy="990600"/>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a:t>Click to edit Master title style</a:t>
            </a:r>
          </a:p>
        </p:txBody>
      </p:sp>
      <p:sp>
        <p:nvSpPr>
          <p:cNvPr id="1027" name="Text Placeholder 12"/>
          <p:cNvSpPr>
            <a:spLocks noGrp="1"/>
          </p:cNvSpPr>
          <p:nvPr>
            <p:ph type="body" idx="1"/>
          </p:nvPr>
        </p:nvSpPr>
        <p:spPr bwMode="auto">
          <a:xfrm>
            <a:off x="612775" y="1600200"/>
            <a:ext cx="8153400" cy="4525963"/>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4" name="Date Placeholder 13"/>
          <p:cNvSpPr>
            <a:spLocks noGrp="1"/>
          </p:cNvSpPr>
          <p:nvPr>
            <p:ph type="dt" sz="half" idx="2"/>
          </p:nvPr>
        </p:nvSpPr>
        <p:spPr>
          <a:xfrm>
            <a:off x="6096000" y="6248400"/>
            <a:ext cx="2667000" cy="365125"/>
          </a:xfrm>
          <a:prstGeom prst="rect">
            <a:avLst/>
          </a:prstGeom>
        </p:spPr>
        <p:txBody>
          <a:bodyPr vert="horz" anchor="ctr" anchorCtr="0"/>
          <a:lstStyle>
            <a:lvl1pPr algn="l" eaLnBrk="1" latinLnBrk="0" hangingPunct="1">
              <a:defRPr kumimoji="0" sz="1400">
                <a:solidFill>
                  <a:schemeClr val="tx2"/>
                </a:solidFill>
              </a:defRPr>
            </a:lvl1pPr>
          </a:lstStyle>
          <a:p>
            <a:pPr>
              <a:defRPr/>
            </a:pPr>
            <a:r>
              <a:rPr lang="en-US"/>
              <a:t>10/20/2009</a:t>
            </a:r>
            <a:endParaRPr lang="en-US" dirty="0"/>
          </a:p>
        </p:txBody>
      </p:sp>
      <p:sp>
        <p:nvSpPr>
          <p:cNvPr id="3" name="Footer Placeholder 2"/>
          <p:cNvSpPr>
            <a:spLocks noGrp="1"/>
          </p:cNvSpPr>
          <p:nvPr>
            <p:ph type="ftr" sz="quarter" idx="3"/>
          </p:nvPr>
        </p:nvSpPr>
        <p:spPr>
          <a:xfrm>
            <a:off x="609600" y="6248400"/>
            <a:ext cx="5421313" cy="365125"/>
          </a:xfrm>
          <a:prstGeom prst="rect">
            <a:avLst/>
          </a:prstGeom>
        </p:spPr>
        <p:txBody>
          <a:bodyPr vert="horz" anchor="ctr"/>
          <a:lstStyle>
            <a:lvl1pPr algn="r" eaLnBrk="1" latinLnBrk="0" hangingPunct="1">
              <a:defRPr kumimoji="0" sz="1400">
                <a:solidFill>
                  <a:schemeClr val="tx2"/>
                </a:solidFill>
              </a:defRPr>
            </a:lvl1pPr>
          </a:lstStyle>
          <a:p>
            <a:pPr>
              <a:defRPr/>
            </a:pPr>
            <a:endParaRPr lang="en-US"/>
          </a:p>
        </p:txBody>
      </p:sp>
      <p:sp>
        <p:nvSpPr>
          <p:cNvPr id="7" name="Rectangle 6"/>
          <p:cNvSpPr/>
          <p:nvPr/>
        </p:nvSpPr>
        <p:spPr bwMode="white">
          <a:xfrm>
            <a:off x="0" y="1235075"/>
            <a:ext cx="9144000" cy="319088"/>
          </a:xfrm>
          <a:prstGeom prst="rect">
            <a:avLst/>
          </a:prstGeom>
          <a:solidFill>
            <a:srgbClr val="FFFFFF"/>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a:defRPr/>
            </a:pPr>
            <a:endParaRPr lang="en-US"/>
          </a:p>
        </p:txBody>
      </p:sp>
      <p:sp>
        <p:nvSpPr>
          <p:cNvPr id="8" name="Rectangle 7"/>
          <p:cNvSpPr/>
          <p:nvPr/>
        </p:nvSpPr>
        <p:spPr>
          <a:xfrm>
            <a:off x="0" y="1279525"/>
            <a:ext cx="533400" cy="228600"/>
          </a:xfrm>
          <a:prstGeom prst="rect">
            <a:avLst/>
          </a:prstGeom>
          <a:solidFill>
            <a:schemeClr val="accent2">
              <a:alpha val="100000"/>
            </a:schemeClr>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a:defRPr/>
            </a:pPr>
            <a:endParaRPr lang="en-US"/>
          </a:p>
        </p:txBody>
      </p:sp>
      <p:sp>
        <p:nvSpPr>
          <p:cNvPr id="9" name="Rectangle 8"/>
          <p:cNvSpPr/>
          <p:nvPr/>
        </p:nvSpPr>
        <p:spPr>
          <a:xfrm>
            <a:off x="590550" y="1279525"/>
            <a:ext cx="8553450" cy="228600"/>
          </a:xfrm>
          <a:prstGeom prst="rect">
            <a:avLst/>
          </a:prstGeom>
          <a:solidFill>
            <a:schemeClr val="accent1">
              <a:alpha val="100000"/>
            </a:schemeClr>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a:defRPr/>
            </a:pPr>
            <a:endParaRPr lang="en-US"/>
          </a:p>
        </p:txBody>
      </p:sp>
      <p:sp>
        <p:nvSpPr>
          <p:cNvPr id="23" name="Slide Number Placeholder 22"/>
          <p:cNvSpPr>
            <a:spLocks noGrp="1"/>
          </p:cNvSpPr>
          <p:nvPr>
            <p:ph type="sldNum" sz="quarter" idx="4"/>
          </p:nvPr>
        </p:nvSpPr>
        <p:spPr>
          <a:xfrm>
            <a:off x="0" y="1271588"/>
            <a:ext cx="533400" cy="244475"/>
          </a:xfrm>
          <a:prstGeom prst="rect">
            <a:avLst/>
          </a:prstGeom>
        </p:spPr>
        <p:txBody>
          <a:bodyPr vert="horz" anchor="ctr" anchorCtr="0">
            <a:normAutofit/>
          </a:bodyPr>
          <a:lstStyle>
            <a:lvl1pPr algn="ctr" eaLnBrk="1" latinLnBrk="0" hangingPunct="1">
              <a:defRPr kumimoji="0" sz="1400" b="1">
                <a:solidFill>
                  <a:srgbClr val="FFFFFF"/>
                </a:solidFill>
              </a:defRPr>
            </a:lvl1pPr>
          </a:lstStyle>
          <a:p>
            <a:pPr>
              <a:defRPr/>
            </a:pPr>
            <a:fld id="{5F1C7CDF-EC74-4153-8F18-FD2598589DDC}" type="slidenum">
              <a:rPr lang="en-US"/>
              <a:pPr>
                <a:defRPr/>
              </a:pPr>
              <a:t>‹#›</a:t>
            </a:fld>
            <a:endParaRPr lang="en-US" dirty="0"/>
          </a:p>
        </p:txBody>
      </p:sp>
    </p:spTree>
  </p:cSld>
  <p:clrMap bg1="lt1" tx1="dk1" bg2="lt2" tx2="dk2" accent1="accent1" accent2="accent2" accent3="accent3" accent4="accent4" accent5="accent5" accent6="accent6" hlink="hlink" folHlink="folHlink"/>
  <p:sldLayoutIdLst>
    <p:sldLayoutId id="2147483737" r:id="rId1"/>
    <p:sldLayoutId id="2147483733" r:id="rId2"/>
    <p:sldLayoutId id="2147483738" r:id="rId3"/>
    <p:sldLayoutId id="2147483739" r:id="rId4"/>
    <p:sldLayoutId id="2147483740" r:id="rId5"/>
    <p:sldLayoutId id="2147483734" r:id="rId6"/>
    <p:sldLayoutId id="2147483741" r:id="rId7"/>
    <p:sldLayoutId id="2147483735" r:id="rId8"/>
    <p:sldLayoutId id="2147483742" r:id="rId9"/>
    <p:sldLayoutId id="2147483736" r:id="rId10"/>
    <p:sldLayoutId id="2147483743" r:id="rId11"/>
  </p:sldLayoutIdLst>
  <p:hf hdr="0" ftr="0" dt="0"/>
  <p:txStyles>
    <p:titleStyle>
      <a:lvl1pPr algn="l" rtl="0" eaLnBrk="0" fontAlgn="base" hangingPunct="0">
        <a:spcBef>
          <a:spcPct val="0"/>
        </a:spcBef>
        <a:spcAft>
          <a:spcPct val="0"/>
        </a:spcAft>
        <a:defRPr sz="4400" kern="1200">
          <a:solidFill>
            <a:schemeClr val="tx2"/>
          </a:solidFill>
          <a:latin typeface="+mj-lt"/>
          <a:ea typeface="+mj-ea"/>
          <a:cs typeface="+mj-cs"/>
        </a:defRPr>
      </a:lvl1pPr>
      <a:lvl2pPr algn="l" rtl="0" eaLnBrk="0" fontAlgn="base" hangingPunct="0">
        <a:spcBef>
          <a:spcPct val="0"/>
        </a:spcBef>
        <a:spcAft>
          <a:spcPct val="0"/>
        </a:spcAft>
        <a:defRPr sz="4400">
          <a:solidFill>
            <a:schemeClr val="tx2"/>
          </a:solidFill>
          <a:latin typeface="Tw Cen MT" pitchFamily="34" charset="0"/>
        </a:defRPr>
      </a:lvl2pPr>
      <a:lvl3pPr algn="l" rtl="0" eaLnBrk="0" fontAlgn="base" hangingPunct="0">
        <a:spcBef>
          <a:spcPct val="0"/>
        </a:spcBef>
        <a:spcAft>
          <a:spcPct val="0"/>
        </a:spcAft>
        <a:defRPr sz="4400">
          <a:solidFill>
            <a:schemeClr val="tx2"/>
          </a:solidFill>
          <a:latin typeface="Tw Cen MT" pitchFamily="34" charset="0"/>
        </a:defRPr>
      </a:lvl3pPr>
      <a:lvl4pPr algn="l" rtl="0" eaLnBrk="0" fontAlgn="base" hangingPunct="0">
        <a:spcBef>
          <a:spcPct val="0"/>
        </a:spcBef>
        <a:spcAft>
          <a:spcPct val="0"/>
        </a:spcAft>
        <a:defRPr sz="4400">
          <a:solidFill>
            <a:schemeClr val="tx2"/>
          </a:solidFill>
          <a:latin typeface="Tw Cen MT" pitchFamily="34" charset="0"/>
        </a:defRPr>
      </a:lvl4pPr>
      <a:lvl5pPr algn="l" rtl="0" eaLnBrk="0" fontAlgn="base" hangingPunct="0">
        <a:spcBef>
          <a:spcPct val="0"/>
        </a:spcBef>
        <a:spcAft>
          <a:spcPct val="0"/>
        </a:spcAft>
        <a:defRPr sz="4400">
          <a:solidFill>
            <a:schemeClr val="tx2"/>
          </a:solidFill>
          <a:latin typeface="Tw Cen MT" pitchFamily="34" charset="0"/>
        </a:defRPr>
      </a:lvl5pPr>
      <a:lvl6pPr marL="457200" algn="l" rtl="0" fontAlgn="base">
        <a:spcBef>
          <a:spcPct val="0"/>
        </a:spcBef>
        <a:spcAft>
          <a:spcPct val="0"/>
        </a:spcAft>
        <a:defRPr sz="4400">
          <a:solidFill>
            <a:schemeClr val="tx2"/>
          </a:solidFill>
          <a:latin typeface="Tw Cen MT" pitchFamily="34" charset="0"/>
        </a:defRPr>
      </a:lvl6pPr>
      <a:lvl7pPr marL="914400" algn="l" rtl="0" fontAlgn="base">
        <a:spcBef>
          <a:spcPct val="0"/>
        </a:spcBef>
        <a:spcAft>
          <a:spcPct val="0"/>
        </a:spcAft>
        <a:defRPr sz="4400">
          <a:solidFill>
            <a:schemeClr val="tx2"/>
          </a:solidFill>
          <a:latin typeface="Tw Cen MT" pitchFamily="34" charset="0"/>
        </a:defRPr>
      </a:lvl7pPr>
      <a:lvl8pPr marL="1371600" algn="l" rtl="0" fontAlgn="base">
        <a:spcBef>
          <a:spcPct val="0"/>
        </a:spcBef>
        <a:spcAft>
          <a:spcPct val="0"/>
        </a:spcAft>
        <a:defRPr sz="4400">
          <a:solidFill>
            <a:schemeClr val="tx2"/>
          </a:solidFill>
          <a:latin typeface="Tw Cen MT" pitchFamily="34" charset="0"/>
        </a:defRPr>
      </a:lvl8pPr>
      <a:lvl9pPr marL="1828800" algn="l" rtl="0" fontAlgn="base">
        <a:spcBef>
          <a:spcPct val="0"/>
        </a:spcBef>
        <a:spcAft>
          <a:spcPct val="0"/>
        </a:spcAft>
        <a:defRPr sz="4400">
          <a:solidFill>
            <a:schemeClr val="tx2"/>
          </a:solidFill>
          <a:latin typeface="Tw Cen MT" pitchFamily="34" charset="0"/>
        </a:defRPr>
      </a:lvl9pPr>
    </p:titleStyle>
    <p:bodyStyle>
      <a:lvl1pPr marL="319088" indent="-319088" algn="l" rtl="0" eaLnBrk="0" fontAlgn="base" hangingPunct="0">
        <a:spcBef>
          <a:spcPts val="700"/>
        </a:spcBef>
        <a:spcAft>
          <a:spcPct val="0"/>
        </a:spcAft>
        <a:buClr>
          <a:schemeClr val="accent2"/>
        </a:buClr>
        <a:buSzPct val="60000"/>
        <a:buFont typeface="Wingdings" pitchFamily="2" charset="2"/>
        <a:buChar char=""/>
        <a:defRPr sz="2900" kern="1200">
          <a:solidFill>
            <a:schemeClr val="tx1"/>
          </a:solidFill>
          <a:latin typeface="+mn-lt"/>
          <a:ea typeface="+mn-ea"/>
          <a:cs typeface="+mn-cs"/>
        </a:defRPr>
      </a:lvl1pPr>
      <a:lvl2pPr marL="639763" indent="-273050" algn="l" rtl="0" eaLnBrk="0" fontAlgn="base" hangingPunct="0">
        <a:spcBef>
          <a:spcPts val="550"/>
        </a:spcBef>
        <a:spcAft>
          <a:spcPct val="0"/>
        </a:spcAft>
        <a:buClr>
          <a:schemeClr val="accent1"/>
        </a:buClr>
        <a:buSzPct val="70000"/>
        <a:buFont typeface="Wingdings 2" pitchFamily="18" charset="2"/>
        <a:buChar char=""/>
        <a:defRPr sz="2600" kern="1200">
          <a:solidFill>
            <a:schemeClr val="tx1"/>
          </a:solidFill>
          <a:latin typeface="+mn-lt"/>
          <a:ea typeface="+mn-ea"/>
          <a:cs typeface="+mn-cs"/>
        </a:defRPr>
      </a:lvl2pPr>
      <a:lvl3pPr marL="914400" indent="-228600" algn="l" rtl="0" eaLnBrk="0" fontAlgn="base" hangingPunct="0">
        <a:spcBef>
          <a:spcPts val="500"/>
        </a:spcBef>
        <a:spcAft>
          <a:spcPct val="0"/>
        </a:spcAft>
        <a:buClr>
          <a:schemeClr val="accent2"/>
        </a:buClr>
        <a:buSzPct val="75000"/>
        <a:buFont typeface="Wingdings" pitchFamily="2" charset="2"/>
        <a:buChar char=""/>
        <a:defRPr sz="2300" kern="1200">
          <a:solidFill>
            <a:schemeClr val="tx1"/>
          </a:solidFill>
          <a:latin typeface="+mn-lt"/>
          <a:ea typeface="+mn-ea"/>
          <a:cs typeface="+mn-cs"/>
        </a:defRPr>
      </a:lvl3pPr>
      <a:lvl4pPr marL="1371600" indent="-228600" algn="l" rtl="0" eaLnBrk="0" fontAlgn="base" hangingPunct="0">
        <a:spcBef>
          <a:spcPts val="400"/>
        </a:spcBef>
        <a:spcAft>
          <a:spcPct val="0"/>
        </a:spcAft>
        <a:buClr>
          <a:srgbClr val="A5AB81"/>
        </a:buClr>
        <a:buSzPct val="75000"/>
        <a:buFont typeface="Wingdings" pitchFamily="2" charset="2"/>
        <a:buChar char=""/>
        <a:defRPr sz="2000" kern="1200">
          <a:solidFill>
            <a:schemeClr val="tx1"/>
          </a:solidFill>
          <a:latin typeface="+mn-lt"/>
          <a:ea typeface="+mn-ea"/>
          <a:cs typeface="+mn-cs"/>
        </a:defRPr>
      </a:lvl4pPr>
      <a:lvl5pPr marL="1828800" indent="-228600" algn="l" rtl="0" eaLnBrk="0" fontAlgn="base" hangingPunct="0">
        <a:spcBef>
          <a:spcPts val="400"/>
        </a:spcBef>
        <a:spcAft>
          <a:spcPct val="0"/>
        </a:spcAft>
        <a:buClr>
          <a:srgbClr val="D8B25C"/>
        </a:buClr>
        <a:buSzPct val="65000"/>
        <a:buFont typeface="Wingdings" pitchFamily="2" charset="2"/>
        <a:buChar char=""/>
        <a:defRPr sz="2000" kern="1200">
          <a:solidFill>
            <a:schemeClr val="tx1"/>
          </a:solidFill>
          <a:latin typeface="+mn-lt"/>
          <a:ea typeface="+mn-ea"/>
          <a:cs typeface="+mn-cs"/>
        </a:defRPr>
      </a:lvl5pPr>
      <a:lvl6pPr marL="2103120" indent="-228600" algn="l" rtl="0" eaLnBrk="1" latinLnBrk="0" hangingPunct="1">
        <a:spcBef>
          <a:spcPct val="20000"/>
        </a:spcBef>
        <a:buClr>
          <a:schemeClr val="accent1"/>
        </a:buClr>
        <a:buFont typeface="Wingdings"/>
        <a:buChar char="§"/>
        <a:defRPr kumimoji="0" sz="1800" kern="1200" baseline="0">
          <a:solidFill>
            <a:schemeClr val="tx1"/>
          </a:solidFill>
          <a:latin typeface="+mn-lt"/>
          <a:ea typeface="+mn-ea"/>
          <a:cs typeface="+mn-cs"/>
        </a:defRPr>
      </a:lvl6pPr>
      <a:lvl7pPr marL="2377440" indent="-228600" algn="l" rtl="0" eaLnBrk="1" latinLnBrk="0" hangingPunct="1">
        <a:spcBef>
          <a:spcPct val="20000"/>
        </a:spcBef>
        <a:buClr>
          <a:schemeClr val="accent2"/>
        </a:buClr>
        <a:buFont typeface="Wingdings"/>
        <a:buChar char="§"/>
        <a:defRPr kumimoji="0" sz="1800" kern="1200" baseline="0">
          <a:solidFill>
            <a:schemeClr val="tx1"/>
          </a:solidFill>
          <a:latin typeface="+mn-lt"/>
          <a:ea typeface="+mn-ea"/>
          <a:cs typeface="+mn-cs"/>
        </a:defRPr>
      </a:lvl7pPr>
      <a:lvl8pPr marL="2651760" indent="-228600" algn="l" rtl="0" eaLnBrk="1" latinLnBrk="0" hangingPunct="1">
        <a:spcBef>
          <a:spcPct val="20000"/>
        </a:spcBef>
        <a:buClr>
          <a:schemeClr val="accent3"/>
        </a:buClr>
        <a:buFont typeface="Wingdings"/>
        <a:buChar char="§"/>
        <a:defRPr kumimoji="0" sz="1800" kern="1200" baseline="0">
          <a:solidFill>
            <a:schemeClr val="tx1"/>
          </a:solidFill>
          <a:latin typeface="+mn-lt"/>
          <a:ea typeface="+mn-ea"/>
          <a:cs typeface="+mn-cs"/>
        </a:defRPr>
      </a:lvl8pPr>
      <a:lvl9pPr marL="2926080" indent="-228600" algn="l" rtl="0" eaLnBrk="1" latinLnBrk="0" hangingPunct="1">
        <a:spcBef>
          <a:spcPct val="20000"/>
        </a:spcBef>
        <a:buClr>
          <a:schemeClr val="accent4"/>
        </a:buClr>
        <a:buFont typeface="Wingdings"/>
        <a:buChar char="§"/>
        <a:defRPr kumimoji="0" sz="1800" kern="1200" baseline="0">
          <a:solidFill>
            <a:schemeClr val="tx1"/>
          </a:solidFill>
          <a:latin typeface="+mn-lt"/>
          <a:ea typeface="+mn-ea"/>
          <a:cs typeface="+mn-cs"/>
        </a:defRPr>
      </a:lvl9pPr>
    </p:bodyStyle>
    <p:otherStyle>
      <a:lvl1pPr marL="0" algn="l" rtl="0" eaLnBrk="1" latinLnBrk="0" hangingPunct="1">
        <a:defRPr kumimoji="0" kern="1200">
          <a:solidFill>
            <a:schemeClr val="tx1"/>
          </a:solidFill>
          <a:latin typeface="+mn-lt"/>
          <a:ea typeface="+mn-ea"/>
          <a:cs typeface="+mn-cs"/>
        </a:defRPr>
      </a:lvl1pPr>
      <a:lvl2pPr marL="457200" algn="l" rtl="0" eaLnBrk="1" latinLnBrk="0" hangingPunct="1">
        <a:defRPr kumimoji="0" kern="1200">
          <a:solidFill>
            <a:schemeClr val="tx1"/>
          </a:solidFill>
          <a:latin typeface="+mn-lt"/>
          <a:ea typeface="+mn-ea"/>
          <a:cs typeface="+mn-cs"/>
        </a:defRPr>
      </a:lvl2pPr>
      <a:lvl3pPr marL="914400" algn="l" rtl="0" eaLnBrk="1" latinLnBrk="0" hangingPunct="1">
        <a:defRPr kumimoji="0" kern="1200">
          <a:solidFill>
            <a:schemeClr val="tx1"/>
          </a:solidFill>
          <a:latin typeface="+mn-lt"/>
          <a:ea typeface="+mn-ea"/>
          <a:cs typeface="+mn-cs"/>
        </a:defRPr>
      </a:lvl3pPr>
      <a:lvl4pPr marL="1371600" algn="l" rtl="0" eaLnBrk="1" latinLnBrk="0" hangingPunct="1">
        <a:defRPr kumimoji="0" kern="1200">
          <a:solidFill>
            <a:schemeClr val="tx1"/>
          </a:solidFill>
          <a:latin typeface="+mn-lt"/>
          <a:ea typeface="+mn-ea"/>
          <a:cs typeface="+mn-cs"/>
        </a:defRPr>
      </a:lvl4pPr>
      <a:lvl5pPr marL="1828800" algn="l" rtl="0" eaLnBrk="1" latinLnBrk="0" hangingPunct="1">
        <a:defRPr kumimoji="0" kern="1200">
          <a:solidFill>
            <a:schemeClr val="tx1"/>
          </a:solidFill>
          <a:latin typeface="+mn-lt"/>
          <a:ea typeface="+mn-ea"/>
          <a:cs typeface="+mn-cs"/>
        </a:defRPr>
      </a:lvl5pPr>
      <a:lvl6pPr marL="2286000" algn="l" rtl="0" eaLnBrk="1" latinLnBrk="0" hangingPunct="1">
        <a:defRPr kumimoji="0" kern="1200">
          <a:solidFill>
            <a:schemeClr val="tx1"/>
          </a:solidFill>
          <a:latin typeface="+mn-lt"/>
          <a:ea typeface="+mn-ea"/>
          <a:cs typeface="+mn-cs"/>
        </a:defRPr>
      </a:lvl6pPr>
      <a:lvl7pPr marL="2743200" algn="l" rtl="0" eaLnBrk="1" latinLnBrk="0" hangingPunct="1">
        <a:defRPr kumimoji="0" kern="1200">
          <a:solidFill>
            <a:schemeClr val="tx1"/>
          </a:solidFill>
          <a:latin typeface="+mn-lt"/>
          <a:ea typeface="+mn-ea"/>
          <a:cs typeface="+mn-cs"/>
        </a:defRPr>
      </a:lvl7pPr>
      <a:lvl8pPr marL="3200400" algn="l" rtl="0" eaLnBrk="1" latinLnBrk="0" hangingPunct="1">
        <a:defRPr kumimoji="0" kern="1200">
          <a:solidFill>
            <a:schemeClr val="tx1"/>
          </a:solidFill>
          <a:latin typeface="+mn-lt"/>
          <a:ea typeface="+mn-ea"/>
          <a:cs typeface="+mn-cs"/>
        </a:defRPr>
      </a:lvl8pPr>
      <a:lvl9pPr marL="3657600" algn="l" rtl="0" eaLnBrk="1" latinLnBrk="0" hangingPunct="1">
        <a:defRPr kumimoji="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3.jpg"/><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8" Type="http://schemas.openxmlformats.org/officeDocument/2006/relationships/image" Target="../media/image6.png"/><Relationship Id="rId3" Type="http://schemas.openxmlformats.org/officeDocument/2006/relationships/image" Target="../media/image15.png"/><Relationship Id="rId7" Type="http://schemas.openxmlformats.org/officeDocument/2006/relationships/image" Target="../media/image5.png"/><Relationship Id="rId2" Type="http://schemas.openxmlformats.org/officeDocument/2006/relationships/image" Target="../media/image14.png"/><Relationship Id="rId1" Type="http://schemas.openxmlformats.org/officeDocument/2006/relationships/slideLayout" Target="../slideLayouts/slideLayout6.xml"/><Relationship Id="rId6" Type="http://schemas.openxmlformats.org/officeDocument/2006/relationships/image" Target="../media/image4.png"/><Relationship Id="rId5" Type="http://schemas.openxmlformats.org/officeDocument/2006/relationships/image" Target="../media/image17.png"/><Relationship Id="rId4" Type="http://schemas.openxmlformats.org/officeDocument/2006/relationships/image" Target="../media/image16.png"/></Relationships>
</file>

<file path=ppt/slides/_rels/slide5.xml.rels><?xml version="1.0" encoding="UTF-8" standalone="yes"?>
<Relationships xmlns="http://schemas.openxmlformats.org/package/2006/relationships"><Relationship Id="rId8" Type="http://schemas.openxmlformats.org/officeDocument/2006/relationships/image" Target="../media/image20.png"/><Relationship Id="rId3" Type="http://schemas.openxmlformats.org/officeDocument/2006/relationships/image" Target="../media/image15.png"/><Relationship Id="rId7" Type="http://schemas.openxmlformats.org/officeDocument/2006/relationships/image" Target="../media/image12.png"/><Relationship Id="rId2" Type="http://schemas.openxmlformats.org/officeDocument/2006/relationships/image" Target="../media/image14.png"/><Relationship Id="rId1" Type="http://schemas.openxmlformats.org/officeDocument/2006/relationships/slideLayout" Target="../slideLayouts/slideLayout6.xml"/><Relationship Id="rId6" Type="http://schemas.openxmlformats.org/officeDocument/2006/relationships/image" Target="../media/image11.png"/><Relationship Id="rId5" Type="http://schemas.openxmlformats.org/officeDocument/2006/relationships/image" Target="../media/image17.png"/><Relationship Id="rId4" Type="http://schemas.openxmlformats.org/officeDocument/2006/relationships/image" Target="../media/image16.png"/><Relationship Id="rId9" Type="http://schemas.openxmlformats.org/officeDocument/2006/relationships/image" Target="../media/image13.png"/></Relationships>
</file>

<file path=ppt/slides/_rels/slide6.xml.rels><?xml version="1.0" encoding="UTF-8" standalone="yes"?>
<Relationships xmlns="http://schemas.openxmlformats.org/package/2006/relationships"><Relationship Id="rId2" Type="http://schemas.openxmlformats.org/officeDocument/2006/relationships/image" Target="../media/image7.png"/><Relationship Id="rId1" Type="http://schemas.openxmlformats.org/officeDocument/2006/relationships/slideLayout" Target="../slideLayouts/slideLayout6.xml"/></Relationships>
</file>

<file path=ppt/slides/_rels/slide7.xml.rels><?xml version="1.0" encoding="UTF-8" standalone="yes"?>
<Relationships xmlns="http://schemas.openxmlformats.org/package/2006/relationships"><Relationship Id="rId2" Type="http://schemas.openxmlformats.org/officeDocument/2006/relationships/image" Target="../media/image8.jpg"/><Relationship Id="rId1" Type="http://schemas.openxmlformats.org/officeDocument/2006/relationships/slideLayout" Target="../slideLayouts/slideLayout4.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9.xml.rels><?xml version="1.0" encoding="UTF-8" standalone="yes"?>
<Relationships xmlns="http://schemas.openxmlformats.org/package/2006/relationships"><Relationship Id="rId3" Type="http://schemas.openxmlformats.org/officeDocument/2006/relationships/image" Target="../media/image9.tiff"/><Relationship Id="rId2" Type="http://schemas.openxmlformats.org/officeDocument/2006/relationships/notesSlide" Target="../notesSlides/notesSlide2.xml"/><Relationship Id="rId1" Type="http://schemas.openxmlformats.org/officeDocument/2006/relationships/slideLayout" Target="../slideLayouts/slideLayout6.xml"/></Relationships>
</file>

<file path=ppt/slides/_rels/slide10.xml.rels><?xml version="1.0" encoding="UTF-8" standalone="yes"?>
<Relationships xmlns="http://schemas.openxmlformats.org/package/2006/relationships"><Relationship Id="rId3" Type="http://schemas.openxmlformats.org/officeDocument/2006/relationships/image" Target="../media/image11.tiff"/><Relationship Id="rId2" Type="http://schemas.openxmlformats.org/officeDocument/2006/relationships/image" Target="../media/image10.jpg"/><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4.xml"/></Relationships>
</file>

<file path=ppt/slides/_rels/slide12.xml.rels><?xml version="1.0" encoding="UTF-8" standalone="yes"?>
<Relationships xmlns="http://schemas.openxmlformats.org/package/2006/relationships"><Relationship Id="rId2" Type="http://schemas.openxmlformats.org/officeDocument/2006/relationships/image" Target="../media/image18.png"/><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2" Type="http://schemas.openxmlformats.org/officeDocument/2006/relationships/notesSlide" Target="../notesSlides/notesSlide9.xml"/><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2" Type="http://schemas.openxmlformats.org/officeDocument/2006/relationships/notesSlide" Target="../notesSlides/notesSlide10.xml"/><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2" Type="http://schemas.openxmlformats.org/officeDocument/2006/relationships/notesSlide" Target="../notesSlides/notesSlide11.xml"/><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2" Type="http://schemas.openxmlformats.org/officeDocument/2006/relationships/notesSlide" Target="../notesSlides/notesSlide12.xml"/><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2" Type="http://schemas.openxmlformats.org/officeDocument/2006/relationships/notesSlide" Target="../notesSlides/notesSlide13.xml"/><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2" Type="http://schemas.openxmlformats.org/officeDocument/2006/relationships/notesSlide" Target="../notesSlides/notesSlide14.xml"/><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2" Type="http://schemas.openxmlformats.org/officeDocument/2006/relationships/notesSlide" Target="../notesSlides/notesSlide15.xml"/><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2" Type="http://schemas.openxmlformats.org/officeDocument/2006/relationships/notesSlide" Target="../notesSlides/notesSlide16.xml"/><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2" Type="http://schemas.openxmlformats.org/officeDocument/2006/relationships/notesSlide" Target="../notesSlides/notesSlide17.xml"/><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2" Type="http://schemas.openxmlformats.org/officeDocument/2006/relationships/notesSlide" Target="../notesSlides/notesSlide18.xml"/><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2" Type="http://schemas.openxmlformats.org/officeDocument/2006/relationships/notesSlide" Target="../notesSlides/notesSlide19.xml"/><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3" Type="http://schemas.openxmlformats.org/officeDocument/2006/relationships/image" Target="../media/image19.png"/><Relationship Id="rId2" Type="http://schemas.openxmlformats.org/officeDocument/2006/relationships/notesSlide" Target="../notesSlides/notesSlide20.xml"/><Relationship Id="rId1" Type="http://schemas.openxmlformats.org/officeDocument/2006/relationships/slideLayout" Target="../slideLayouts/slideLayout6.xml"/></Relationships>
</file>

<file path=ppt/slides/_rels/slide32.xml.rels><?xml version="1.0" encoding="UTF-8" standalone="yes"?>
<Relationships xmlns="http://schemas.openxmlformats.org/package/2006/relationships"><Relationship Id="rId2" Type="http://schemas.openxmlformats.org/officeDocument/2006/relationships/notesSlide" Target="../notesSlides/notesSlide21.xml"/><Relationship Id="rId1" Type="http://schemas.openxmlformats.org/officeDocument/2006/relationships/slideLayout" Target="../slideLayouts/slideLayout6.xml"/></Relationships>
</file>

<file path=ppt/slides/_rels/slide33.xml.rels><?xml version="1.0" encoding="UTF-8" standalone="yes"?>
<Relationships xmlns="http://schemas.openxmlformats.org/package/2006/relationships"><Relationship Id="rId2" Type="http://schemas.openxmlformats.org/officeDocument/2006/relationships/notesSlide" Target="../notesSlides/notesSlide22.xml"/><Relationship Id="rId1" Type="http://schemas.openxmlformats.org/officeDocument/2006/relationships/slideLayout" Target="../slideLayouts/slideLayout6.xml"/></Relationships>
</file>

<file path=ppt/slides/_rels/slide34.xml.rels><?xml version="1.0" encoding="UTF-8" standalone="yes"?>
<Relationships xmlns="http://schemas.openxmlformats.org/package/2006/relationships"><Relationship Id="rId3" Type="http://schemas.openxmlformats.org/officeDocument/2006/relationships/image" Target="../media/image21.png"/><Relationship Id="rId2" Type="http://schemas.openxmlformats.org/officeDocument/2006/relationships/notesSlide" Target="../notesSlides/notesSlide23.xml"/><Relationship Id="rId1" Type="http://schemas.openxmlformats.org/officeDocument/2006/relationships/slideLayout" Target="../slideLayouts/slideLayout6.xml"/></Relationships>
</file>

<file path=ppt/slides/_rels/slide35.xml.rels><?xml version="1.0" encoding="UTF-8" standalone="yes"?>
<Relationships xmlns="http://schemas.openxmlformats.org/package/2006/relationships"><Relationship Id="rId2" Type="http://schemas.openxmlformats.org/officeDocument/2006/relationships/notesSlide" Target="../notesSlides/notesSlide24.xml"/><Relationship Id="rId1" Type="http://schemas.openxmlformats.org/officeDocument/2006/relationships/slideLayout" Target="../slideLayouts/slideLayout6.xml"/></Relationships>
</file>

<file path=ppt/slides/_rels/slide36.xml.rels><?xml version="1.0" encoding="UTF-8" standalone="yes"?>
<Relationships xmlns="http://schemas.openxmlformats.org/package/2006/relationships"><Relationship Id="rId3" Type="http://schemas.openxmlformats.org/officeDocument/2006/relationships/image" Target="../media/image22.png"/><Relationship Id="rId2" Type="http://schemas.openxmlformats.org/officeDocument/2006/relationships/notesSlide" Target="../notesSlides/notesSlide25.xml"/><Relationship Id="rId1" Type="http://schemas.openxmlformats.org/officeDocument/2006/relationships/slideLayout" Target="../slideLayouts/slideLayout6.xml"/></Relationships>
</file>

<file path=ppt/slides/_rels/slide37.xml.rels><?xml version="1.0" encoding="UTF-8" standalone="yes"?>
<Relationships xmlns="http://schemas.openxmlformats.org/package/2006/relationships"><Relationship Id="rId2" Type="http://schemas.openxmlformats.org/officeDocument/2006/relationships/notesSlide" Target="../notesSlides/notesSlide26.xml"/><Relationship Id="rId1" Type="http://schemas.openxmlformats.org/officeDocument/2006/relationships/slideLayout" Target="../slideLayouts/slideLayout6.xml"/></Relationships>
</file>

<file path=ppt/slides/_rels/slide38.xml.rels><?xml version="1.0" encoding="UTF-8" standalone="yes"?>
<Relationships xmlns="http://schemas.openxmlformats.org/package/2006/relationships"><Relationship Id="rId2" Type="http://schemas.openxmlformats.org/officeDocument/2006/relationships/notesSlide" Target="../notesSlides/notesSlide27.xml"/><Relationship Id="rId1" Type="http://schemas.openxmlformats.org/officeDocument/2006/relationships/slideLayout" Target="../slideLayouts/slideLayout6.xml"/></Relationships>
</file>

<file path=ppt/slides/_rels/slide39.xml.rels><?xml version="1.0" encoding="UTF-8" standalone="yes"?>
<Relationships xmlns="http://schemas.openxmlformats.org/package/2006/relationships"><Relationship Id="rId2" Type="http://schemas.openxmlformats.org/officeDocument/2006/relationships/notesSlide" Target="../notesSlides/notesSlide28.xml"/><Relationship Id="rId1" Type="http://schemas.openxmlformats.org/officeDocument/2006/relationships/slideLayout" Target="../slideLayouts/slideLayout4.xml"/></Relationships>
</file>

<file path=ppt/slides/_rels/slide40.xml.rels><?xml version="1.0" encoding="UTF-8" standalone="yes"?>
<Relationships xmlns="http://schemas.openxmlformats.org/package/2006/relationships"><Relationship Id="rId2" Type="http://schemas.openxmlformats.org/officeDocument/2006/relationships/notesSlide" Target="../notesSlides/notesSlide29.xml"/><Relationship Id="rId1" Type="http://schemas.openxmlformats.org/officeDocument/2006/relationships/slideLayout" Target="../slideLayouts/slideLayout4.xml"/></Relationships>
</file>

<file path=ppt/slides/_rels/slide41.xml.rels><?xml version="1.0" encoding="UTF-8" standalone="yes"?>
<Relationships xmlns="http://schemas.openxmlformats.org/package/2006/relationships"><Relationship Id="rId3" Type="http://schemas.openxmlformats.org/officeDocument/2006/relationships/image" Target="../media/image23.png"/><Relationship Id="rId2" Type="http://schemas.openxmlformats.org/officeDocument/2006/relationships/notesSlide" Target="../notesSlides/notesSlide30.xml"/><Relationship Id="rId1" Type="http://schemas.openxmlformats.org/officeDocument/2006/relationships/slideLayout" Target="../slideLayouts/slideLayout4.xml"/></Relationships>
</file>

<file path=ppt/slides/_rels/slide42.xml.rels><?xml version="1.0" encoding="UTF-8" standalone="yes"?>
<Relationships xmlns="http://schemas.openxmlformats.org/package/2006/relationships"><Relationship Id="rId2" Type="http://schemas.openxmlformats.org/officeDocument/2006/relationships/image" Target="../media/image22.png"/><Relationship Id="rId1" Type="http://schemas.openxmlformats.org/officeDocument/2006/relationships/slideLayout" Target="../slideLayouts/slideLayout5.xml"/></Relationships>
</file>

<file path=ppt/slides/_rels/slide43.xml.rels><?xml version="1.0" encoding="UTF-8" standalone="yes"?>
<Relationships xmlns="http://schemas.openxmlformats.org/package/2006/relationships"><Relationship Id="rId1" Type="http://schemas.openxmlformats.org/officeDocument/2006/relationships/slideLayout" Target="../slideLayouts/slideLayout5.xml"/></Relationships>
</file>

<file path=ppt/slides/_rels/slide44.xml.rels><?xml version="1.0" encoding="UTF-8" standalone="yes"?>
<Relationships xmlns="http://schemas.openxmlformats.org/package/2006/relationships"><Relationship Id="rId3" Type="http://schemas.openxmlformats.org/officeDocument/2006/relationships/image" Target="../media/image3.jpg"/><Relationship Id="rId2" Type="http://schemas.openxmlformats.org/officeDocument/2006/relationships/notesSlide" Target="../notesSlides/notesSlide31.xml"/><Relationship Id="rId1" Type="http://schemas.openxmlformats.org/officeDocument/2006/relationships/slideLayout" Target="../slideLayouts/slideLayout4.xml"/></Relationships>
</file>

<file path=ppt/slides/_rels/slide4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8.xml.rels><?xml version="1.0" encoding="UTF-8" standalone="yes"?>
<Relationships xmlns="http://schemas.openxmlformats.org/package/2006/relationships"><Relationship Id="rId3" Type="http://schemas.openxmlformats.org/officeDocument/2006/relationships/image" Target="../media/image25.png"/><Relationship Id="rId2" Type="http://schemas.openxmlformats.org/officeDocument/2006/relationships/image" Target="../media/image24.jpg"/><Relationship Id="rId1" Type="http://schemas.openxmlformats.org/officeDocument/2006/relationships/slideLayout" Target="../slideLayouts/slideLayout4.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ubtitle 2"/>
          <p:cNvSpPr>
            <a:spLocks noGrp="1"/>
          </p:cNvSpPr>
          <p:nvPr>
            <p:ph type="subTitle" idx="1"/>
          </p:nvPr>
        </p:nvSpPr>
        <p:spPr>
          <a:xfrm>
            <a:off x="7837227" y="6107112"/>
            <a:ext cx="1295400" cy="609600"/>
          </a:xfrm>
        </p:spPr>
        <p:txBody>
          <a:bodyPr>
            <a:normAutofit/>
          </a:bodyPr>
          <a:lstStyle/>
          <a:p>
            <a:pPr algn="r"/>
            <a:r>
              <a:rPr lang="en-US" dirty="0">
                <a:solidFill>
                  <a:srgbClr val="002060"/>
                </a:solidFill>
              </a:rPr>
              <a:t>CS2110</a:t>
            </a:r>
          </a:p>
        </p:txBody>
      </p:sp>
      <p:sp>
        <p:nvSpPr>
          <p:cNvPr id="2" name="Title 1"/>
          <p:cNvSpPr>
            <a:spLocks noGrp="1"/>
          </p:cNvSpPr>
          <p:nvPr>
            <p:ph type="title"/>
          </p:nvPr>
        </p:nvSpPr>
        <p:spPr>
          <a:xfrm>
            <a:off x="2438400" y="6096000"/>
            <a:ext cx="7848600" cy="631825"/>
          </a:xfrm>
        </p:spPr>
        <p:txBody>
          <a:bodyPr>
            <a:normAutofit fontScale="90000"/>
          </a:bodyPr>
          <a:lstStyle/>
          <a:p>
            <a:r>
              <a:rPr lang="en-US" sz="4000" dirty="0">
                <a:solidFill>
                  <a:srgbClr val="002060"/>
                </a:solidFill>
              </a:rPr>
              <a:t>Hashing</a:t>
            </a:r>
          </a:p>
        </p:txBody>
      </p:sp>
      <p:sp>
        <p:nvSpPr>
          <p:cNvPr id="4" name="Title 1"/>
          <p:cNvSpPr txBox="1">
            <a:spLocks/>
          </p:cNvSpPr>
          <p:nvPr/>
        </p:nvSpPr>
        <p:spPr>
          <a:xfrm>
            <a:off x="685800" y="4643181"/>
            <a:ext cx="7848600" cy="631825"/>
          </a:xfrm>
          <a:prstGeom prst="rect">
            <a:avLst/>
          </a:prstGeom>
        </p:spPr>
        <p:txBody>
          <a:bodyPr vert="horz" lIns="91440" tIns="45720" rIns="91440" bIns="45720" rtlCol="0" anchor="ctr">
            <a:noAutofit/>
          </a:bodyPr>
          <a:lstStyle>
            <a:lvl1pPr algn="l" defTabSz="914400" rtl="0" eaLnBrk="1" latinLnBrk="0" hangingPunct="1">
              <a:spcBef>
                <a:spcPct val="0"/>
              </a:spcBef>
              <a:buNone/>
              <a:defRPr sz="4000" kern="1200" spc="-100" baseline="0">
                <a:solidFill>
                  <a:schemeClr val="tx2"/>
                </a:solidFill>
                <a:latin typeface="+mj-lt"/>
                <a:ea typeface="+mj-ea"/>
                <a:cs typeface="+mj-cs"/>
              </a:defRPr>
            </a:lvl1pPr>
          </a:lstStyle>
          <a:p>
            <a:pPr algn="ctr"/>
            <a:endParaRPr lang="en-US" sz="2400" dirty="0">
              <a:solidFill>
                <a:schemeClr val="bg2"/>
              </a:solidFill>
            </a:endParaRPr>
          </a:p>
        </p:txBody>
      </p:sp>
      <p:pic>
        <p:nvPicPr>
          <p:cNvPr id="7" name="Picture 6">
            <a:extLst>
              <a:ext uri="{FF2B5EF4-FFF2-40B4-BE49-F238E27FC236}">
                <a16:creationId xmlns:a16="http://schemas.microsoft.com/office/drawing/2014/main" id="{4038FBB2-7EA4-984D-829D-1FF4A466BD53}"/>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97235" y="0"/>
            <a:ext cx="8970565" cy="5971032"/>
          </a:xfrm>
          <a:prstGeom prst="rect">
            <a:avLst/>
          </a:prstGeom>
        </p:spPr>
      </p:pic>
    </p:spTree>
    <p:extLst>
      <p:ext uri="{BB962C8B-B14F-4D97-AF65-F5344CB8AC3E}">
        <p14:creationId xmlns:p14="http://schemas.microsoft.com/office/powerpoint/2010/main" val="1475535324"/>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3600" dirty="0">
                <a:solidFill>
                  <a:srgbClr val="C00000"/>
                </a:solidFill>
              </a:rPr>
              <a:t>Announcements</a:t>
            </a:r>
          </a:p>
        </p:txBody>
      </p:sp>
      <p:sp>
        <p:nvSpPr>
          <p:cNvPr id="3" name="Content Placeholder 2"/>
          <p:cNvSpPr>
            <a:spLocks noGrp="1"/>
          </p:cNvSpPr>
          <p:nvPr>
            <p:ph sz="quarter" idx="1"/>
          </p:nvPr>
        </p:nvSpPr>
        <p:spPr/>
        <p:txBody>
          <a:bodyPr/>
          <a:lstStyle/>
          <a:p>
            <a:r>
              <a:rPr lang="en-US" dirty="0"/>
              <a:t>Submit Prelim 2 conflicts by </a:t>
            </a:r>
            <a:r>
              <a:rPr lang="en-US" dirty="0">
                <a:solidFill>
                  <a:srgbClr val="FF0000"/>
                </a:solidFill>
              </a:rPr>
              <a:t>Wednesday (tomorrow) night</a:t>
            </a:r>
          </a:p>
          <a:p>
            <a:r>
              <a:rPr lang="en-US" dirty="0"/>
              <a:t>A6 is due April 18 (</a:t>
            </a:r>
            <a:r>
              <a:rPr lang="en-US" i="1" dirty="0"/>
              <a:t>Thursday!</a:t>
            </a:r>
            <a:r>
              <a:rPr lang="en-US" dirty="0"/>
              <a:t>)</a:t>
            </a:r>
          </a:p>
          <a:p>
            <a:r>
              <a:rPr lang="en-US" dirty="0">
                <a:solidFill>
                  <a:srgbClr val="0070C0"/>
                </a:solidFill>
              </a:rPr>
              <a:t>Prof Clarkson diagnosed with a concussion and is staying home this week. Don’t send him email —he’s supposed to stay away from his computer.</a:t>
            </a:r>
          </a:p>
        </p:txBody>
      </p:sp>
      <p:sp>
        <p:nvSpPr>
          <p:cNvPr id="4" name="Slide Number Placeholder 3"/>
          <p:cNvSpPr>
            <a:spLocks noGrp="1"/>
          </p:cNvSpPr>
          <p:nvPr>
            <p:ph type="sldNum" sz="quarter" idx="12"/>
          </p:nvPr>
        </p:nvSpPr>
        <p:spPr/>
        <p:txBody>
          <a:bodyPr>
            <a:normAutofit fontScale="85000" lnSpcReduction="20000"/>
          </a:bodyPr>
          <a:lstStyle/>
          <a:p>
            <a:pPr>
              <a:defRPr/>
            </a:pPr>
            <a:fld id="{C8368C94-F10D-4FE3-9244-F21A09968782}" type="slidenum">
              <a:rPr lang="en-US" smtClean="0"/>
              <a:pPr>
                <a:defRPr/>
              </a:pPr>
              <a:t>2</a:t>
            </a:fld>
            <a:endParaRPr lang="en-US" dirty="0"/>
          </a:p>
        </p:txBody>
      </p:sp>
    </p:spTree>
    <p:extLst>
      <p:ext uri="{BB962C8B-B14F-4D97-AF65-F5344CB8AC3E}">
        <p14:creationId xmlns:p14="http://schemas.microsoft.com/office/powerpoint/2010/main" val="1707802850"/>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3600" dirty="0">
                <a:solidFill>
                  <a:srgbClr val="C00000"/>
                </a:solidFill>
              </a:rPr>
              <a:t>Material in for Hashing</a:t>
            </a:r>
          </a:p>
        </p:txBody>
      </p:sp>
      <p:sp>
        <p:nvSpPr>
          <p:cNvPr id="3" name="Content Placeholder 2"/>
          <p:cNvSpPr>
            <a:spLocks noGrp="1"/>
          </p:cNvSpPr>
          <p:nvPr>
            <p:ph sz="quarter" idx="1"/>
          </p:nvPr>
        </p:nvSpPr>
        <p:spPr/>
        <p:txBody>
          <a:bodyPr/>
          <a:lstStyle/>
          <a:p>
            <a:r>
              <a:rPr lang="en-US" dirty="0">
                <a:solidFill>
                  <a:srgbClr val="C00000"/>
                </a:solidFill>
              </a:rPr>
              <a:t>Tutorial on hashing</a:t>
            </a:r>
            <a:r>
              <a:rPr lang="en-US" dirty="0"/>
              <a:t>:</a:t>
            </a:r>
            <a:br>
              <a:rPr lang="en-US" dirty="0"/>
            </a:br>
            <a:r>
              <a:rPr lang="en-US" dirty="0"/>
              <a:t>   </a:t>
            </a:r>
            <a:r>
              <a:rPr lang="en-US" dirty="0">
                <a:solidFill>
                  <a:srgbClr val="C00000"/>
                </a:solidFill>
              </a:rPr>
              <a:t>in lower navigation bar in </a:t>
            </a:r>
            <a:r>
              <a:rPr lang="en-US" dirty="0" err="1">
                <a:solidFill>
                  <a:srgbClr val="C00000"/>
                </a:solidFill>
              </a:rPr>
              <a:t>JavaHyperText</a:t>
            </a:r>
            <a:endParaRPr lang="en-US" dirty="0">
              <a:solidFill>
                <a:srgbClr val="C00000"/>
              </a:solidFill>
            </a:endParaRPr>
          </a:p>
          <a:p>
            <a:r>
              <a:rPr lang="en-US" dirty="0">
                <a:solidFill>
                  <a:srgbClr val="C00000"/>
                </a:solidFill>
              </a:rPr>
              <a:t>Entry   hash   in </a:t>
            </a:r>
            <a:r>
              <a:rPr lang="en-US" dirty="0" err="1">
                <a:solidFill>
                  <a:srgbClr val="C00000"/>
                </a:solidFill>
              </a:rPr>
              <a:t>JavaHyperText</a:t>
            </a:r>
            <a:endParaRPr lang="en-US" dirty="0">
              <a:solidFill>
                <a:srgbClr val="C00000"/>
              </a:solidFill>
            </a:endParaRPr>
          </a:p>
          <a:p>
            <a:r>
              <a:rPr lang="en-US" dirty="0"/>
              <a:t>Specific to Java. API documentation for:</a:t>
            </a:r>
            <a:br>
              <a:rPr lang="en-US" dirty="0"/>
            </a:br>
            <a:r>
              <a:rPr lang="en-US" dirty="0"/>
              <a:t>    </a:t>
            </a:r>
            <a:r>
              <a:rPr lang="en-US" dirty="0" err="1"/>
              <a:t>hashCode</a:t>
            </a:r>
            <a:r>
              <a:rPr lang="en-US" dirty="0"/>
              <a:t>() and function equals(Object </a:t>
            </a:r>
            <a:r>
              <a:rPr lang="en-US" dirty="0" err="1"/>
              <a:t>ob</a:t>
            </a:r>
            <a:r>
              <a:rPr lang="en-US" dirty="0"/>
              <a:t>)</a:t>
            </a:r>
          </a:p>
          <a:p>
            <a:r>
              <a:rPr lang="en-US" dirty="0">
                <a:solidFill>
                  <a:srgbClr val="0070C0"/>
                </a:solidFill>
              </a:rPr>
              <a:t>Lecture notes page of course website.</a:t>
            </a:r>
            <a:br>
              <a:rPr lang="en-US" dirty="0">
                <a:solidFill>
                  <a:srgbClr val="0070C0"/>
                </a:solidFill>
              </a:rPr>
            </a:br>
            <a:r>
              <a:rPr lang="en-US" dirty="0">
                <a:solidFill>
                  <a:srgbClr val="0070C0"/>
                </a:solidFill>
              </a:rPr>
              <a:t>Demo code for hashing with chaining and hashing with open addressing</a:t>
            </a:r>
          </a:p>
          <a:p>
            <a:endParaRPr lang="en-US" b="1" dirty="0"/>
          </a:p>
        </p:txBody>
      </p:sp>
      <p:sp>
        <p:nvSpPr>
          <p:cNvPr id="4" name="Slide Number Placeholder 3"/>
          <p:cNvSpPr>
            <a:spLocks noGrp="1"/>
          </p:cNvSpPr>
          <p:nvPr>
            <p:ph type="sldNum" sz="quarter" idx="12"/>
          </p:nvPr>
        </p:nvSpPr>
        <p:spPr/>
        <p:txBody>
          <a:bodyPr>
            <a:normAutofit fontScale="85000" lnSpcReduction="20000"/>
          </a:bodyPr>
          <a:lstStyle/>
          <a:p>
            <a:pPr>
              <a:defRPr/>
            </a:pPr>
            <a:fld id="{C8368C94-F10D-4FE3-9244-F21A09968782}" type="slidenum">
              <a:rPr lang="en-US" smtClean="0"/>
              <a:pPr>
                <a:defRPr/>
              </a:pPr>
              <a:t>3</a:t>
            </a:fld>
            <a:endParaRPr lang="en-US" dirty="0"/>
          </a:p>
        </p:txBody>
      </p:sp>
    </p:spTree>
    <p:extLst>
      <p:ext uri="{BB962C8B-B14F-4D97-AF65-F5344CB8AC3E}">
        <p14:creationId xmlns:p14="http://schemas.microsoft.com/office/powerpoint/2010/main" val="1617415812"/>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3600" dirty="0">
                <a:solidFill>
                  <a:srgbClr val="C00000"/>
                </a:solidFill>
              </a:rPr>
              <a:t>Ideal Data Structure </a:t>
            </a:r>
          </a:p>
        </p:txBody>
      </p:sp>
      <p:sp>
        <p:nvSpPr>
          <p:cNvPr id="5" name="Slide Number Placeholder 4"/>
          <p:cNvSpPr>
            <a:spLocks noGrp="1"/>
          </p:cNvSpPr>
          <p:nvPr>
            <p:ph type="sldNum" sz="quarter" idx="12"/>
          </p:nvPr>
        </p:nvSpPr>
        <p:spPr/>
        <p:txBody>
          <a:bodyPr>
            <a:normAutofit fontScale="85000" lnSpcReduction="20000"/>
          </a:bodyPr>
          <a:lstStyle/>
          <a:p>
            <a:pPr>
              <a:defRPr/>
            </a:pPr>
            <a:fld id="{4F1681EA-561D-43A3-ABE9-0A51E29EF3E8}" type="slidenum">
              <a:rPr lang="en-US" smtClean="0"/>
              <a:pPr>
                <a:defRPr/>
              </a:pPr>
              <a:t>4</a:t>
            </a:fld>
            <a:endParaRPr lang="en-US"/>
          </a:p>
        </p:txBody>
      </p:sp>
      <p:graphicFrame>
        <p:nvGraphicFramePr>
          <p:cNvPr id="8" name="Content Placeholder 4"/>
          <p:cNvGraphicFramePr>
            <a:graphicFrameLocks/>
          </p:cNvGraphicFramePr>
          <p:nvPr>
            <p:extLst>
              <p:ext uri="{D42A27DB-BD31-4B8C-83A1-F6EECF244321}">
                <p14:modId xmlns:p14="http://schemas.microsoft.com/office/powerpoint/2010/main" val="3691329559"/>
              </p:ext>
            </p:extLst>
          </p:nvPr>
        </p:nvGraphicFramePr>
        <p:xfrm>
          <a:off x="1285192" y="2286000"/>
          <a:ext cx="7096808" cy="2230120"/>
        </p:xfrm>
        <a:graphic>
          <a:graphicData uri="http://schemas.openxmlformats.org/drawingml/2006/table">
            <a:tbl>
              <a:tblPr firstRow="1" bandRow="1">
                <a:tableStyleId>{5C22544A-7EE6-4342-B048-85BDC9FD1C3A}</a:tableStyleId>
              </a:tblPr>
              <a:tblGrid>
                <a:gridCol w="2289037">
                  <a:extLst>
                    <a:ext uri="{9D8B030D-6E8A-4147-A177-3AD203B41FA5}">
                      <a16:colId xmlns:a16="http://schemas.microsoft.com/office/drawing/2014/main" val="20000"/>
                    </a:ext>
                  </a:extLst>
                </a:gridCol>
                <a:gridCol w="1515533">
                  <a:extLst>
                    <a:ext uri="{9D8B030D-6E8A-4147-A177-3AD203B41FA5}">
                      <a16:colId xmlns:a16="http://schemas.microsoft.com/office/drawing/2014/main" val="20001"/>
                    </a:ext>
                  </a:extLst>
                </a:gridCol>
                <a:gridCol w="1646119">
                  <a:extLst>
                    <a:ext uri="{9D8B030D-6E8A-4147-A177-3AD203B41FA5}">
                      <a16:colId xmlns:a16="http://schemas.microsoft.com/office/drawing/2014/main" val="20002"/>
                    </a:ext>
                  </a:extLst>
                </a:gridCol>
                <a:gridCol w="1646119">
                  <a:extLst>
                    <a:ext uri="{9D8B030D-6E8A-4147-A177-3AD203B41FA5}">
                      <a16:colId xmlns:a16="http://schemas.microsoft.com/office/drawing/2014/main" val="20003"/>
                    </a:ext>
                  </a:extLst>
                </a:gridCol>
              </a:tblGrid>
              <a:tr h="370840">
                <a:tc>
                  <a:txBody>
                    <a:bodyPr/>
                    <a:lstStyle/>
                    <a:p>
                      <a:r>
                        <a:rPr lang="en-US" dirty="0"/>
                        <a:t>Data Structure</a:t>
                      </a:r>
                    </a:p>
                  </a:txBody>
                  <a:tcPr/>
                </a:tc>
                <a:tc>
                  <a:txBody>
                    <a:bodyPr/>
                    <a:lstStyle/>
                    <a:p>
                      <a:r>
                        <a:rPr lang="en-US" dirty="0">
                          <a:solidFill>
                            <a:srgbClr val="FF0000"/>
                          </a:solidFill>
                        </a:rPr>
                        <a:t>add</a:t>
                      </a:r>
                      <a:r>
                        <a:rPr lang="en-US" dirty="0"/>
                        <a:t>(</a:t>
                      </a:r>
                      <a:r>
                        <a:rPr lang="en-US" dirty="0" err="1"/>
                        <a:t>val</a:t>
                      </a:r>
                      <a:r>
                        <a:rPr lang="en-US" dirty="0"/>
                        <a:t> x)</a:t>
                      </a:r>
                    </a:p>
                  </a:txBody>
                  <a:tcPr/>
                </a:tc>
                <a:tc>
                  <a:txBody>
                    <a:bodyPr/>
                    <a:lstStyle/>
                    <a:p>
                      <a:r>
                        <a:rPr lang="en-US" dirty="0">
                          <a:solidFill>
                            <a:srgbClr val="FF0000"/>
                          </a:solidFill>
                        </a:rPr>
                        <a:t>get</a:t>
                      </a:r>
                      <a:r>
                        <a:rPr lang="en-US" dirty="0"/>
                        <a:t>(int i)</a:t>
                      </a:r>
                    </a:p>
                  </a:txBody>
                  <a:tcPr/>
                </a:tc>
                <a:tc>
                  <a:txBody>
                    <a:bodyPr/>
                    <a:lstStyle/>
                    <a:p>
                      <a:r>
                        <a:rPr lang="en-US" dirty="0">
                          <a:solidFill>
                            <a:srgbClr val="FF0000"/>
                          </a:solidFill>
                        </a:rPr>
                        <a:t>contains</a:t>
                      </a:r>
                      <a:r>
                        <a:rPr lang="en-US" dirty="0"/>
                        <a:t>(</a:t>
                      </a:r>
                      <a:r>
                        <a:rPr lang="en-US" dirty="0" err="1"/>
                        <a:t>val</a:t>
                      </a:r>
                      <a:r>
                        <a:rPr lang="en-US" dirty="0"/>
                        <a:t> x)</a:t>
                      </a:r>
                    </a:p>
                  </a:txBody>
                  <a:tcPr/>
                </a:tc>
                <a:extLst>
                  <a:ext uri="{0D108BD9-81ED-4DB2-BD59-A6C34878D82A}">
                    <a16:rowId xmlns:a16="http://schemas.microsoft.com/office/drawing/2014/main" val="10000"/>
                  </a:ext>
                </a:extLst>
              </a:tr>
              <a:tr h="370840">
                <a:tc>
                  <a:txBody>
                    <a:bodyPr/>
                    <a:lstStyle/>
                    <a:p>
                      <a:r>
                        <a:rPr lang="en-US" dirty="0" err="1"/>
                        <a:t>ArrayList</a:t>
                      </a:r>
                      <a:endParaRPr lang="en-US" dirty="0"/>
                    </a:p>
                    <a:p>
                      <a:endParaRPr lang="en-US" dirty="0"/>
                    </a:p>
                  </a:txBody>
                  <a:tcPr/>
                </a:tc>
                <a:tc>
                  <a:txBody>
                    <a:bodyPr/>
                    <a:lstStyle/>
                    <a:p>
                      <a:endParaRPr lang="en-US"/>
                    </a:p>
                  </a:txBody>
                  <a:tcPr/>
                </a:tc>
                <a:tc>
                  <a:txBody>
                    <a:bodyPr/>
                    <a:lstStyle/>
                    <a:p>
                      <a:endParaRPr lang="en-US" dirty="0"/>
                    </a:p>
                  </a:txBody>
                  <a:tcPr/>
                </a:tc>
                <a:tc>
                  <a:txBody>
                    <a:bodyPr/>
                    <a:lstStyle/>
                    <a:p>
                      <a:endParaRPr lang="en-US" dirty="0"/>
                    </a:p>
                  </a:txBody>
                  <a:tcPr/>
                </a:tc>
                <a:extLst>
                  <a:ext uri="{0D108BD9-81ED-4DB2-BD59-A6C34878D82A}">
                    <a16:rowId xmlns:a16="http://schemas.microsoft.com/office/drawing/2014/main" val="10001"/>
                  </a:ext>
                </a:extLst>
              </a:tr>
              <a:tr h="370840">
                <a:tc>
                  <a:txBody>
                    <a:bodyPr/>
                    <a:lstStyle/>
                    <a:p>
                      <a:r>
                        <a:rPr lang="en-US" dirty="0" err="1"/>
                        <a:t>LinkedList</a:t>
                      </a:r>
                      <a:endParaRPr lang="en-US" dirty="0"/>
                    </a:p>
                    <a:p>
                      <a:endParaRPr lang="en-US" dirty="0"/>
                    </a:p>
                  </a:txBody>
                  <a:tcPr/>
                </a:tc>
                <a:tc>
                  <a:txBody>
                    <a:bodyPr/>
                    <a:lstStyle/>
                    <a:p>
                      <a:endParaRPr lang="en-US" dirty="0"/>
                    </a:p>
                  </a:txBody>
                  <a:tcPr/>
                </a:tc>
                <a:tc>
                  <a:txBody>
                    <a:bodyPr/>
                    <a:lstStyle/>
                    <a:p>
                      <a:endParaRPr lang="en-US" dirty="0"/>
                    </a:p>
                  </a:txBody>
                  <a:tcPr/>
                </a:tc>
                <a:tc>
                  <a:txBody>
                    <a:bodyPr/>
                    <a:lstStyle/>
                    <a:p>
                      <a:endParaRPr lang="en-US" dirty="0"/>
                    </a:p>
                  </a:txBody>
                  <a:tcPr/>
                </a:tc>
                <a:extLst>
                  <a:ext uri="{0D108BD9-81ED-4DB2-BD59-A6C34878D82A}">
                    <a16:rowId xmlns:a16="http://schemas.microsoft.com/office/drawing/2014/main" val="10002"/>
                  </a:ext>
                </a:extLst>
              </a:tr>
              <a:tr h="370840">
                <a:tc>
                  <a:txBody>
                    <a:bodyPr/>
                    <a:lstStyle/>
                    <a:p>
                      <a:r>
                        <a:rPr lang="en-US" sz="3200" i="1" dirty="0">
                          <a:solidFill>
                            <a:srgbClr val="0070C0"/>
                          </a:solidFill>
                        </a:rPr>
                        <a:t>Goal:</a:t>
                      </a:r>
                    </a:p>
                  </a:txBody>
                  <a:tcPr/>
                </a:tc>
                <a:tc>
                  <a:txBody>
                    <a:bodyPr/>
                    <a:lstStyle/>
                    <a:p>
                      <a:endParaRPr lang="en-US" dirty="0"/>
                    </a:p>
                  </a:txBody>
                  <a:tcPr/>
                </a:tc>
                <a:tc>
                  <a:txBody>
                    <a:bodyPr/>
                    <a:lstStyle/>
                    <a:p>
                      <a:endParaRPr lang="en-US" dirty="0"/>
                    </a:p>
                  </a:txBody>
                  <a:tcPr/>
                </a:tc>
                <a:tc>
                  <a:txBody>
                    <a:bodyPr/>
                    <a:lstStyle/>
                    <a:p>
                      <a:endParaRPr lang="en-US" dirty="0"/>
                    </a:p>
                  </a:txBody>
                  <a:tcPr/>
                </a:tc>
                <a:extLst>
                  <a:ext uri="{0D108BD9-81ED-4DB2-BD59-A6C34878D82A}">
                    <a16:rowId xmlns:a16="http://schemas.microsoft.com/office/drawing/2014/main" val="10004"/>
                  </a:ext>
                </a:extLst>
              </a:tr>
            </a:tbl>
          </a:graphicData>
        </a:graphic>
      </p:graphicFrame>
      <p:grpSp>
        <p:nvGrpSpPr>
          <p:cNvPr id="9" name="Group 8"/>
          <p:cNvGrpSpPr/>
          <p:nvPr/>
        </p:nvGrpSpPr>
        <p:grpSpPr>
          <a:xfrm>
            <a:off x="2236736" y="2851757"/>
            <a:ext cx="1087239" cy="277838"/>
            <a:chOff x="838201" y="4800599"/>
            <a:chExt cx="1087239" cy="277838"/>
          </a:xfrm>
        </p:grpSpPr>
        <p:sp>
          <p:nvSpPr>
            <p:cNvPr id="10" name="Rectangle 9"/>
            <p:cNvSpPr/>
            <p:nvPr/>
          </p:nvSpPr>
          <p:spPr>
            <a:xfrm>
              <a:off x="838201" y="4800600"/>
              <a:ext cx="273148" cy="277837"/>
            </a:xfrm>
            <a:prstGeom prst="rect">
              <a:avLst/>
            </a:prstGeom>
          </p:spPr>
          <p:style>
            <a:lnRef idx="2">
              <a:schemeClr val="dk1"/>
            </a:lnRef>
            <a:fillRef idx="1">
              <a:schemeClr val="lt1"/>
            </a:fillRef>
            <a:effectRef idx="0">
              <a:schemeClr val="dk1"/>
            </a:effectRef>
            <a:fontRef idx="minor">
              <a:schemeClr val="dk1"/>
            </a:fontRef>
          </p:style>
          <p:txBody>
            <a:bodyPr rtlCol="0" anchor="ctr"/>
            <a:lstStyle/>
            <a:p>
              <a:pPr algn="ctr"/>
              <a:r>
                <a:rPr lang="en-US" sz="2000" dirty="0"/>
                <a:t>2</a:t>
              </a:r>
            </a:p>
          </p:txBody>
        </p:sp>
        <p:sp>
          <p:nvSpPr>
            <p:cNvPr id="11" name="Rectangle 10"/>
            <p:cNvSpPr/>
            <p:nvPr/>
          </p:nvSpPr>
          <p:spPr>
            <a:xfrm>
              <a:off x="1111350" y="4800599"/>
              <a:ext cx="273148" cy="277837"/>
            </a:xfrm>
            <a:prstGeom prst="rect">
              <a:avLst/>
            </a:prstGeom>
          </p:spPr>
          <p:style>
            <a:lnRef idx="2">
              <a:schemeClr val="dk1"/>
            </a:lnRef>
            <a:fillRef idx="1">
              <a:schemeClr val="lt1"/>
            </a:fillRef>
            <a:effectRef idx="0">
              <a:schemeClr val="dk1"/>
            </a:effectRef>
            <a:fontRef idx="minor">
              <a:schemeClr val="dk1"/>
            </a:fontRef>
          </p:style>
          <p:txBody>
            <a:bodyPr rtlCol="0" anchor="ctr"/>
            <a:lstStyle/>
            <a:p>
              <a:pPr algn="ctr"/>
              <a:r>
                <a:rPr lang="en-US" sz="2000" dirty="0"/>
                <a:t>1</a:t>
              </a:r>
            </a:p>
          </p:txBody>
        </p:sp>
        <p:sp>
          <p:nvSpPr>
            <p:cNvPr id="12" name="Rectangle 11"/>
            <p:cNvSpPr/>
            <p:nvPr/>
          </p:nvSpPr>
          <p:spPr>
            <a:xfrm>
              <a:off x="1384498" y="4800599"/>
              <a:ext cx="270471" cy="273795"/>
            </a:xfrm>
            <a:prstGeom prst="rect">
              <a:avLst/>
            </a:prstGeom>
          </p:spPr>
          <p:style>
            <a:lnRef idx="2">
              <a:schemeClr val="dk1"/>
            </a:lnRef>
            <a:fillRef idx="1">
              <a:schemeClr val="lt1"/>
            </a:fillRef>
            <a:effectRef idx="0">
              <a:schemeClr val="dk1"/>
            </a:effectRef>
            <a:fontRef idx="minor">
              <a:schemeClr val="dk1"/>
            </a:fontRef>
          </p:style>
          <p:txBody>
            <a:bodyPr rtlCol="0" anchor="ctr"/>
            <a:lstStyle/>
            <a:p>
              <a:pPr algn="ctr"/>
              <a:r>
                <a:rPr lang="en-US" sz="2000" dirty="0"/>
                <a:t>3</a:t>
              </a:r>
            </a:p>
          </p:txBody>
        </p:sp>
        <p:sp>
          <p:nvSpPr>
            <p:cNvPr id="13" name="Rectangle 12"/>
            <p:cNvSpPr/>
            <p:nvPr/>
          </p:nvSpPr>
          <p:spPr>
            <a:xfrm>
              <a:off x="1657646" y="4800599"/>
              <a:ext cx="267794" cy="273795"/>
            </a:xfrm>
            <a:prstGeom prst="rect">
              <a:avLst/>
            </a:prstGeom>
          </p:spPr>
          <p:style>
            <a:lnRef idx="2">
              <a:schemeClr val="dk1"/>
            </a:lnRef>
            <a:fillRef idx="1">
              <a:schemeClr val="lt1"/>
            </a:fillRef>
            <a:effectRef idx="0">
              <a:schemeClr val="dk1"/>
            </a:effectRef>
            <a:fontRef idx="minor">
              <a:schemeClr val="dk1"/>
            </a:fontRef>
          </p:style>
          <p:txBody>
            <a:bodyPr rtlCol="0" anchor="ctr"/>
            <a:lstStyle/>
            <a:p>
              <a:pPr algn="ctr"/>
              <a:r>
                <a:rPr lang="en-US" sz="2000" dirty="0"/>
                <a:t>0</a:t>
              </a:r>
            </a:p>
          </p:txBody>
        </p:sp>
      </p:grpSp>
      <p:grpSp>
        <p:nvGrpSpPr>
          <p:cNvPr id="14" name="Group 13"/>
          <p:cNvGrpSpPr/>
          <p:nvPr/>
        </p:nvGrpSpPr>
        <p:grpSpPr>
          <a:xfrm>
            <a:off x="1434545" y="3600682"/>
            <a:ext cx="1904999" cy="285518"/>
            <a:chOff x="838201" y="4092663"/>
            <a:chExt cx="1904999" cy="285518"/>
          </a:xfrm>
        </p:grpSpPr>
        <p:grpSp>
          <p:nvGrpSpPr>
            <p:cNvPr id="15" name="Group 46"/>
            <p:cNvGrpSpPr>
              <a:grpSpLocks/>
            </p:cNvGrpSpPr>
            <p:nvPr/>
          </p:nvGrpSpPr>
          <p:grpSpPr bwMode="auto">
            <a:xfrm>
              <a:off x="838201" y="4092663"/>
              <a:ext cx="1904999" cy="285518"/>
              <a:chOff x="1600200" y="1447795"/>
              <a:chExt cx="4325051" cy="645093"/>
            </a:xfrm>
          </p:grpSpPr>
          <p:grpSp>
            <p:nvGrpSpPr>
              <p:cNvPr id="18" name="Group 17"/>
              <p:cNvGrpSpPr>
                <a:grpSpLocks/>
              </p:cNvGrpSpPr>
              <p:nvPr/>
            </p:nvGrpSpPr>
            <p:grpSpPr bwMode="auto">
              <a:xfrm>
                <a:off x="1600200" y="1447795"/>
                <a:ext cx="632604" cy="609605"/>
                <a:chOff x="1600200" y="1752595"/>
                <a:chExt cx="632604" cy="609605"/>
              </a:xfrm>
            </p:grpSpPr>
            <p:sp>
              <p:nvSpPr>
                <p:cNvPr id="29" name="Oval 54"/>
                <p:cNvSpPr>
                  <a:spLocks/>
                </p:cNvSpPr>
                <p:nvPr/>
              </p:nvSpPr>
              <p:spPr bwMode="auto">
                <a:xfrm>
                  <a:off x="1600200" y="1752600"/>
                  <a:ext cx="632604" cy="609600"/>
                </a:xfrm>
                <a:prstGeom prst="ellipse">
                  <a:avLst/>
                </a:prstGeom>
                <a:solidFill>
                  <a:schemeClr val="bg1"/>
                </a:solidFill>
                <a:ln w="12700">
                  <a:solidFill>
                    <a:schemeClr val="tx1"/>
                  </a:solidFill>
                  <a:round/>
                  <a:headEnd/>
                  <a:tailEnd/>
                </a:ln>
                <a:extLst>
                  <a:ext uri="{909E8E84-426E-40dd-AFC4-6F175D3DCCD1}">
                    <a14:hiddenFill xmlns="" xmlns:a14="http://schemas.microsoft.com/office/drawing/2010/main">
                      <a:solidFill>
                        <a:srgbClr val="FFFFFF"/>
                      </a:solidFill>
                    </a14:hiddenFill>
                  </a:ext>
                </a:extLst>
              </p:spPr>
              <p:txBody>
                <a:bodyPr lIns="0" tIns="0" rIns="0" bIns="0"/>
                <a:lstStyle>
                  <a:lvl1pPr>
                    <a:defRPr sz="2400">
                      <a:solidFill>
                        <a:srgbClr val="000000"/>
                      </a:solidFill>
                      <a:latin typeface="Times New Roman" charset="0"/>
                      <a:ea typeface="ヒラギノ明朝 ProN W3" charset="-128"/>
                      <a:sym typeface="Times New Roman" charset="0"/>
                    </a:defRPr>
                  </a:lvl1pPr>
                  <a:lvl2pPr marL="742950" indent="-285750">
                    <a:defRPr sz="2400">
                      <a:solidFill>
                        <a:srgbClr val="000000"/>
                      </a:solidFill>
                      <a:latin typeface="Times New Roman" charset="0"/>
                      <a:ea typeface="ヒラギノ明朝 ProN W3" charset="-128"/>
                      <a:sym typeface="Times New Roman" charset="0"/>
                    </a:defRPr>
                  </a:lvl2pPr>
                  <a:lvl3pPr marL="1143000" indent="-228600">
                    <a:defRPr sz="2400">
                      <a:solidFill>
                        <a:srgbClr val="000000"/>
                      </a:solidFill>
                      <a:latin typeface="Times New Roman" charset="0"/>
                      <a:ea typeface="ヒラギノ明朝 ProN W3" charset="-128"/>
                      <a:sym typeface="Times New Roman" charset="0"/>
                    </a:defRPr>
                  </a:lvl3pPr>
                  <a:lvl4pPr marL="1600200" indent="-228600">
                    <a:defRPr sz="2400">
                      <a:solidFill>
                        <a:srgbClr val="000000"/>
                      </a:solidFill>
                      <a:latin typeface="Times New Roman" charset="0"/>
                      <a:ea typeface="ヒラギノ明朝 ProN W3" charset="-128"/>
                      <a:sym typeface="Times New Roman" charset="0"/>
                    </a:defRPr>
                  </a:lvl4pPr>
                  <a:lvl5pPr marL="2057400" indent="-228600">
                    <a:defRPr sz="2400">
                      <a:solidFill>
                        <a:srgbClr val="000000"/>
                      </a:solidFill>
                      <a:latin typeface="Times New Roman" charset="0"/>
                      <a:ea typeface="ヒラギノ明朝 ProN W3" charset="-128"/>
                      <a:sym typeface="Times New Roman" charset="0"/>
                    </a:defRPr>
                  </a:lvl5pPr>
                  <a:lvl6pPr marL="2514600" indent="-228600" eaLnBrk="0" fontAlgn="base" hangingPunct="0">
                    <a:spcBef>
                      <a:spcPct val="0"/>
                    </a:spcBef>
                    <a:spcAft>
                      <a:spcPct val="0"/>
                    </a:spcAft>
                    <a:defRPr sz="2400">
                      <a:solidFill>
                        <a:srgbClr val="000000"/>
                      </a:solidFill>
                      <a:latin typeface="Times New Roman" charset="0"/>
                      <a:ea typeface="ヒラギノ明朝 ProN W3" charset="-128"/>
                      <a:sym typeface="Times New Roman" charset="0"/>
                    </a:defRPr>
                  </a:lvl6pPr>
                  <a:lvl7pPr marL="2971800" indent="-228600" eaLnBrk="0" fontAlgn="base" hangingPunct="0">
                    <a:spcBef>
                      <a:spcPct val="0"/>
                    </a:spcBef>
                    <a:spcAft>
                      <a:spcPct val="0"/>
                    </a:spcAft>
                    <a:defRPr sz="2400">
                      <a:solidFill>
                        <a:srgbClr val="000000"/>
                      </a:solidFill>
                      <a:latin typeface="Times New Roman" charset="0"/>
                      <a:ea typeface="ヒラギノ明朝 ProN W3" charset="-128"/>
                      <a:sym typeface="Times New Roman" charset="0"/>
                    </a:defRPr>
                  </a:lvl7pPr>
                  <a:lvl8pPr marL="3429000" indent="-228600" eaLnBrk="0" fontAlgn="base" hangingPunct="0">
                    <a:spcBef>
                      <a:spcPct val="0"/>
                    </a:spcBef>
                    <a:spcAft>
                      <a:spcPct val="0"/>
                    </a:spcAft>
                    <a:defRPr sz="2400">
                      <a:solidFill>
                        <a:srgbClr val="000000"/>
                      </a:solidFill>
                      <a:latin typeface="Times New Roman" charset="0"/>
                      <a:ea typeface="ヒラギノ明朝 ProN W3" charset="-128"/>
                      <a:sym typeface="Times New Roman" charset="0"/>
                    </a:defRPr>
                  </a:lvl8pPr>
                  <a:lvl9pPr marL="3886200" indent="-228600" eaLnBrk="0" fontAlgn="base" hangingPunct="0">
                    <a:spcBef>
                      <a:spcPct val="0"/>
                    </a:spcBef>
                    <a:spcAft>
                      <a:spcPct val="0"/>
                    </a:spcAft>
                    <a:defRPr sz="2400">
                      <a:solidFill>
                        <a:srgbClr val="000000"/>
                      </a:solidFill>
                      <a:latin typeface="Times New Roman" charset="0"/>
                      <a:ea typeface="ヒラギノ明朝 ProN W3" charset="-128"/>
                      <a:sym typeface="Times New Roman" charset="0"/>
                    </a:defRPr>
                  </a:lvl9pPr>
                </a:lstStyle>
                <a:p>
                  <a:pPr eaLnBrk="1" hangingPunct="1"/>
                  <a:endParaRPr lang="fr-FR" altLang="en-US"/>
                </a:p>
              </p:txBody>
            </p:sp>
            <p:sp>
              <p:nvSpPr>
                <p:cNvPr id="30" name="Rectangle 59"/>
                <p:cNvSpPr>
                  <a:spLocks/>
                </p:cNvSpPr>
                <p:nvPr/>
              </p:nvSpPr>
              <p:spPr bwMode="auto">
                <a:xfrm>
                  <a:off x="1687936" y="1752595"/>
                  <a:ext cx="209673" cy="276998"/>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12700">
                      <a:solidFill>
                        <a:srgbClr val="000000"/>
                      </a:solidFill>
                      <a:miter lim="800000"/>
                      <a:headEnd/>
                      <a:tailEnd/>
                    </a14:hiddenLine>
                  </a:ext>
                </a:extLst>
              </p:spPr>
              <p:txBody>
                <a:bodyPr wrap="none" lIns="0" tIns="0" rIns="40639" bIns="0">
                  <a:spAutoFit/>
                </a:bodyPr>
                <a:lstStyle>
                  <a:lvl1pPr marL="39688">
                    <a:defRPr sz="2400">
                      <a:solidFill>
                        <a:srgbClr val="000000"/>
                      </a:solidFill>
                      <a:latin typeface="Times New Roman" charset="0"/>
                      <a:ea typeface="ヒラギノ明朝 ProN W3" charset="-128"/>
                      <a:sym typeface="Times New Roman" charset="0"/>
                    </a:defRPr>
                  </a:lvl1pPr>
                  <a:lvl2pPr marL="742950" indent="-285750">
                    <a:defRPr sz="2400">
                      <a:solidFill>
                        <a:srgbClr val="000000"/>
                      </a:solidFill>
                      <a:latin typeface="Times New Roman" charset="0"/>
                      <a:ea typeface="ヒラギノ明朝 ProN W3" charset="-128"/>
                      <a:sym typeface="Times New Roman" charset="0"/>
                    </a:defRPr>
                  </a:lvl2pPr>
                  <a:lvl3pPr marL="1143000" indent="-228600">
                    <a:defRPr sz="2400">
                      <a:solidFill>
                        <a:srgbClr val="000000"/>
                      </a:solidFill>
                      <a:latin typeface="Times New Roman" charset="0"/>
                      <a:ea typeface="ヒラギノ明朝 ProN W3" charset="-128"/>
                      <a:sym typeface="Times New Roman" charset="0"/>
                    </a:defRPr>
                  </a:lvl3pPr>
                  <a:lvl4pPr marL="1600200" indent="-228600">
                    <a:defRPr sz="2400">
                      <a:solidFill>
                        <a:srgbClr val="000000"/>
                      </a:solidFill>
                      <a:latin typeface="Times New Roman" charset="0"/>
                      <a:ea typeface="ヒラギノ明朝 ProN W3" charset="-128"/>
                      <a:sym typeface="Times New Roman" charset="0"/>
                    </a:defRPr>
                  </a:lvl4pPr>
                  <a:lvl5pPr marL="2057400" indent="-228600">
                    <a:defRPr sz="2400">
                      <a:solidFill>
                        <a:srgbClr val="000000"/>
                      </a:solidFill>
                      <a:latin typeface="Times New Roman" charset="0"/>
                      <a:ea typeface="ヒラギノ明朝 ProN W3" charset="-128"/>
                      <a:sym typeface="Times New Roman" charset="0"/>
                    </a:defRPr>
                  </a:lvl5pPr>
                  <a:lvl6pPr marL="2514600" indent="-228600" eaLnBrk="0" fontAlgn="base" hangingPunct="0">
                    <a:spcBef>
                      <a:spcPct val="0"/>
                    </a:spcBef>
                    <a:spcAft>
                      <a:spcPct val="0"/>
                    </a:spcAft>
                    <a:defRPr sz="2400">
                      <a:solidFill>
                        <a:srgbClr val="000000"/>
                      </a:solidFill>
                      <a:latin typeface="Times New Roman" charset="0"/>
                      <a:ea typeface="ヒラギノ明朝 ProN W3" charset="-128"/>
                      <a:sym typeface="Times New Roman" charset="0"/>
                    </a:defRPr>
                  </a:lvl6pPr>
                  <a:lvl7pPr marL="2971800" indent="-228600" eaLnBrk="0" fontAlgn="base" hangingPunct="0">
                    <a:spcBef>
                      <a:spcPct val="0"/>
                    </a:spcBef>
                    <a:spcAft>
                      <a:spcPct val="0"/>
                    </a:spcAft>
                    <a:defRPr sz="2400">
                      <a:solidFill>
                        <a:srgbClr val="000000"/>
                      </a:solidFill>
                      <a:latin typeface="Times New Roman" charset="0"/>
                      <a:ea typeface="ヒラギノ明朝 ProN W3" charset="-128"/>
                      <a:sym typeface="Times New Roman" charset="0"/>
                    </a:defRPr>
                  </a:lvl7pPr>
                  <a:lvl8pPr marL="3429000" indent="-228600" eaLnBrk="0" fontAlgn="base" hangingPunct="0">
                    <a:spcBef>
                      <a:spcPct val="0"/>
                    </a:spcBef>
                    <a:spcAft>
                      <a:spcPct val="0"/>
                    </a:spcAft>
                    <a:defRPr sz="2400">
                      <a:solidFill>
                        <a:srgbClr val="000000"/>
                      </a:solidFill>
                      <a:latin typeface="Times New Roman" charset="0"/>
                      <a:ea typeface="ヒラギノ明朝 ProN W3" charset="-128"/>
                      <a:sym typeface="Times New Roman" charset="0"/>
                    </a:defRPr>
                  </a:lvl8pPr>
                  <a:lvl9pPr marL="3886200" indent="-228600" eaLnBrk="0" fontAlgn="base" hangingPunct="0">
                    <a:spcBef>
                      <a:spcPct val="0"/>
                    </a:spcBef>
                    <a:spcAft>
                      <a:spcPct val="0"/>
                    </a:spcAft>
                    <a:defRPr sz="2400">
                      <a:solidFill>
                        <a:srgbClr val="000000"/>
                      </a:solidFill>
                      <a:latin typeface="Times New Roman" charset="0"/>
                      <a:ea typeface="ヒラギノ明朝 ProN W3" charset="-128"/>
                      <a:sym typeface="Times New Roman" charset="0"/>
                    </a:defRPr>
                  </a:lvl9pPr>
                </a:lstStyle>
                <a:p>
                  <a:pPr eaLnBrk="1" hangingPunct="1"/>
                  <a:r>
                    <a:rPr lang="en-US" altLang="en-US" sz="1800" dirty="0">
                      <a:solidFill>
                        <a:schemeClr val="tx1"/>
                      </a:solidFill>
                      <a:latin typeface="Arial" charset="0"/>
                      <a:sym typeface="Arial" charset="0"/>
                    </a:rPr>
                    <a:t>2</a:t>
                  </a:r>
                </a:p>
              </p:txBody>
            </p:sp>
          </p:grpSp>
          <p:grpSp>
            <p:nvGrpSpPr>
              <p:cNvPr id="19" name="Group 20"/>
              <p:cNvGrpSpPr>
                <a:grpSpLocks/>
              </p:cNvGrpSpPr>
              <p:nvPr/>
            </p:nvGrpSpPr>
            <p:grpSpPr bwMode="auto">
              <a:xfrm>
                <a:off x="2837203" y="1447795"/>
                <a:ext cx="632604" cy="645093"/>
                <a:chOff x="1313203" y="1752595"/>
                <a:chExt cx="632604" cy="645093"/>
              </a:xfrm>
            </p:grpSpPr>
            <p:sp>
              <p:nvSpPr>
                <p:cNvPr id="27" name="Oval 54"/>
                <p:cNvSpPr>
                  <a:spLocks/>
                </p:cNvSpPr>
                <p:nvPr/>
              </p:nvSpPr>
              <p:spPr bwMode="auto">
                <a:xfrm>
                  <a:off x="1313203" y="1788088"/>
                  <a:ext cx="632604" cy="609600"/>
                </a:xfrm>
                <a:prstGeom prst="ellipse">
                  <a:avLst/>
                </a:prstGeom>
                <a:solidFill>
                  <a:schemeClr val="bg1"/>
                </a:solidFill>
                <a:ln w="12700">
                  <a:solidFill>
                    <a:schemeClr val="tx1"/>
                  </a:solidFill>
                  <a:round/>
                  <a:headEnd/>
                  <a:tailEnd/>
                </a:ln>
                <a:extLst>
                  <a:ext uri="{909E8E84-426E-40dd-AFC4-6F175D3DCCD1}">
                    <a14:hiddenFill xmlns="" xmlns:a14="http://schemas.microsoft.com/office/drawing/2010/main">
                      <a:solidFill>
                        <a:srgbClr val="FFFFFF"/>
                      </a:solidFill>
                    </a14:hiddenFill>
                  </a:ext>
                </a:extLst>
              </p:spPr>
              <p:txBody>
                <a:bodyPr lIns="0" tIns="0" rIns="0" bIns="0"/>
                <a:lstStyle>
                  <a:lvl1pPr>
                    <a:defRPr sz="2400">
                      <a:solidFill>
                        <a:srgbClr val="000000"/>
                      </a:solidFill>
                      <a:latin typeface="Times New Roman" charset="0"/>
                      <a:ea typeface="ヒラギノ明朝 ProN W3" charset="-128"/>
                      <a:sym typeface="Times New Roman" charset="0"/>
                    </a:defRPr>
                  </a:lvl1pPr>
                  <a:lvl2pPr marL="742950" indent="-285750">
                    <a:defRPr sz="2400">
                      <a:solidFill>
                        <a:srgbClr val="000000"/>
                      </a:solidFill>
                      <a:latin typeface="Times New Roman" charset="0"/>
                      <a:ea typeface="ヒラギノ明朝 ProN W3" charset="-128"/>
                      <a:sym typeface="Times New Roman" charset="0"/>
                    </a:defRPr>
                  </a:lvl2pPr>
                  <a:lvl3pPr marL="1143000" indent="-228600">
                    <a:defRPr sz="2400">
                      <a:solidFill>
                        <a:srgbClr val="000000"/>
                      </a:solidFill>
                      <a:latin typeface="Times New Roman" charset="0"/>
                      <a:ea typeface="ヒラギノ明朝 ProN W3" charset="-128"/>
                      <a:sym typeface="Times New Roman" charset="0"/>
                    </a:defRPr>
                  </a:lvl3pPr>
                  <a:lvl4pPr marL="1600200" indent="-228600">
                    <a:defRPr sz="2400">
                      <a:solidFill>
                        <a:srgbClr val="000000"/>
                      </a:solidFill>
                      <a:latin typeface="Times New Roman" charset="0"/>
                      <a:ea typeface="ヒラギノ明朝 ProN W3" charset="-128"/>
                      <a:sym typeface="Times New Roman" charset="0"/>
                    </a:defRPr>
                  </a:lvl4pPr>
                  <a:lvl5pPr marL="2057400" indent="-228600">
                    <a:defRPr sz="2400">
                      <a:solidFill>
                        <a:srgbClr val="000000"/>
                      </a:solidFill>
                      <a:latin typeface="Times New Roman" charset="0"/>
                      <a:ea typeface="ヒラギノ明朝 ProN W3" charset="-128"/>
                      <a:sym typeface="Times New Roman" charset="0"/>
                    </a:defRPr>
                  </a:lvl5pPr>
                  <a:lvl6pPr marL="2514600" indent="-228600" eaLnBrk="0" fontAlgn="base" hangingPunct="0">
                    <a:spcBef>
                      <a:spcPct val="0"/>
                    </a:spcBef>
                    <a:spcAft>
                      <a:spcPct val="0"/>
                    </a:spcAft>
                    <a:defRPr sz="2400">
                      <a:solidFill>
                        <a:srgbClr val="000000"/>
                      </a:solidFill>
                      <a:latin typeface="Times New Roman" charset="0"/>
                      <a:ea typeface="ヒラギノ明朝 ProN W3" charset="-128"/>
                      <a:sym typeface="Times New Roman" charset="0"/>
                    </a:defRPr>
                  </a:lvl6pPr>
                  <a:lvl7pPr marL="2971800" indent="-228600" eaLnBrk="0" fontAlgn="base" hangingPunct="0">
                    <a:spcBef>
                      <a:spcPct val="0"/>
                    </a:spcBef>
                    <a:spcAft>
                      <a:spcPct val="0"/>
                    </a:spcAft>
                    <a:defRPr sz="2400">
                      <a:solidFill>
                        <a:srgbClr val="000000"/>
                      </a:solidFill>
                      <a:latin typeface="Times New Roman" charset="0"/>
                      <a:ea typeface="ヒラギノ明朝 ProN W3" charset="-128"/>
                      <a:sym typeface="Times New Roman" charset="0"/>
                    </a:defRPr>
                  </a:lvl7pPr>
                  <a:lvl8pPr marL="3429000" indent="-228600" eaLnBrk="0" fontAlgn="base" hangingPunct="0">
                    <a:spcBef>
                      <a:spcPct val="0"/>
                    </a:spcBef>
                    <a:spcAft>
                      <a:spcPct val="0"/>
                    </a:spcAft>
                    <a:defRPr sz="2400">
                      <a:solidFill>
                        <a:srgbClr val="000000"/>
                      </a:solidFill>
                      <a:latin typeface="Times New Roman" charset="0"/>
                      <a:ea typeface="ヒラギノ明朝 ProN W3" charset="-128"/>
                      <a:sym typeface="Times New Roman" charset="0"/>
                    </a:defRPr>
                  </a:lvl8pPr>
                  <a:lvl9pPr marL="3886200" indent="-228600" eaLnBrk="0" fontAlgn="base" hangingPunct="0">
                    <a:spcBef>
                      <a:spcPct val="0"/>
                    </a:spcBef>
                    <a:spcAft>
                      <a:spcPct val="0"/>
                    </a:spcAft>
                    <a:defRPr sz="2400">
                      <a:solidFill>
                        <a:srgbClr val="000000"/>
                      </a:solidFill>
                      <a:latin typeface="Times New Roman" charset="0"/>
                      <a:ea typeface="ヒラギノ明朝 ProN W3" charset="-128"/>
                      <a:sym typeface="Times New Roman" charset="0"/>
                    </a:defRPr>
                  </a:lvl9pPr>
                </a:lstStyle>
                <a:p>
                  <a:pPr eaLnBrk="1" hangingPunct="1"/>
                  <a:endParaRPr lang="fr-FR" altLang="en-US"/>
                </a:p>
              </p:txBody>
            </p:sp>
            <p:sp>
              <p:nvSpPr>
                <p:cNvPr id="28" name="Rectangle 59"/>
                <p:cNvSpPr>
                  <a:spLocks/>
                </p:cNvSpPr>
                <p:nvPr/>
              </p:nvSpPr>
              <p:spPr bwMode="auto">
                <a:xfrm>
                  <a:off x="1423545" y="1752595"/>
                  <a:ext cx="209673" cy="277000"/>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12700">
                      <a:solidFill>
                        <a:srgbClr val="000000"/>
                      </a:solidFill>
                      <a:miter lim="800000"/>
                      <a:headEnd/>
                      <a:tailEnd/>
                    </a14:hiddenLine>
                  </a:ext>
                </a:extLst>
              </p:spPr>
              <p:txBody>
                <a:bodyPr wrap="none" lIns="0" tIns="0" rIns="40639" bIns="0">
                  <a:spAutoFit/>
                </a:bodyPr>
                <a:lstStyle>
                  <a:lvl1pPr marL="39688">
                    <a:defRPr sz="2400">
                      <a:solidFill>
                        <a:srgbClr val="000000"/>
                      </a:solidFill>
                      <a:latin typeface="Times New Roman" charset="0"/>
                      <a:ea typeface="ヒラギノ明朝 ProN W3" charset="-128"/>
                      <a:sym typeface="Times New Roman" charset="0"/>
                    </a:defRPr>
                  </a:lvl1pPr>
                  <a:lvl2pPr marL="742950" indent="-285750">
                    <a:defRPr sz="2400">
                      <a:solidFill>
                        <a:srgbClr val="000000"/>
                      </a:solidFill>
                      <a:latin typeface="Times New Roman" charset="0"/>
                      <a:ea typeface="ヒラギノ明朝 ProN W3" charset="-128"/>
                      <a:sym typeface="Times New Roman" charset="0"/>
                    </a:defRPr>
                  </a:lvl2pPr>
                  <a:lvl3pPr marL="1143000" indent="-228600">
                    <a:defRPr sz="2400">
                      <a:solidFill>
                        <a:srgbClr val="000000"/>
                      </a:solidFill>
                      <a:latin typeface="Times New Roman" charset="0"/>
                      <a:ea typeface="ヒラギノ明朝 ProN W3" charset="-128"/>
                      <a:sym typeface="Times New Roman" charset="0"/>
                    </a:defRPr>
                  </a:lvl3pPr>
                  <a:lvl4pPr marL="1600200" indent="-228600">
                    <a:defRPr sz="2400">
                      <a:solidFill>
                        <a:srgbClr val="000000"/>
                      </a:solidFill>
                      <a:latin typeface="Times New Roman" charset="0"/>
                      <a:ea typeface="ヒラギノ明朝 ProN W3" charset="-128"/>
                      <a:sym typeface="Times New Roman" charset="0"/>
                    </a:defRPr>
                  </a:lvl4pPr>
                  <a:lvl5pPr marL="2057400" indent="-228600">
                    <a:defRPr sz="2400">
                      <a:solidFill>
                        <a:srgbClr val="000000"/>
                      </a:solidFill>
                      <a:latin typeface="Times New Roman" charset="0"/>
                      <a:ea typeface="ヒラギノ明朝 ProN W3" charset="-128"/>
                      <a:sym typeface="Times New Roman" charset="0"/>
                    </a:defRPr>
                  </a:lvl5pPr>
                  <a:lvl6pPr marL="2514600" indent="-228600" eaLnBrk="0" fontAlgn="base" hangingPunct="0">
                    <a:spcBef>
                      <a:spcPct val="0"/>
                    </a:spcBef>
                    <a:spcAft>
                      <a:spcPct val="0"/>
                    </a:spcAft>
                    <a:defRPr sz="2400">
                      <a:solidFill>
                        <a:srgbClr val="000000"/>
                      </a:solidFill>
                      <a:latin typeface="Times New Roman" charset="0"/>
                      <a:ea typeface="ヒラギノ明朝 ProN W3" charset="-128"/>
                      <a:sym typeface="Times New Roman" charset="0"/>
                    </a:defRPr>
                  </a:lvl6pPr>
                  <a:lvl7pPr marL="2971800" indent="-228600" eaLnBrk="0" fontAlgn="base" hangingPunct="0">
                    <a:spcBef>
                      <a:spcPct val="0"/>
                    </a:spcBef>
                    <a:spcAft>
                      <a:spcPct val="0"/>
                    </a:spcAft>
                    <a:defRPr sz="2400">
                      <a:solidFill>
                        <a:srgbClr val="000000"/>
                      </a:solidFill>
                      <a:latin typeface="Times New Roman" charset="0"/>
                      <a:ea typeface="ヒラギノ明朝 ProN W3" charset="-128"/>
                      <a:sym typeface="Times New Roman" charset="0"/>
                    </a:defRPr>
                  </a:lvl7pPr>
                  <a:lvl8pPr marL="3429000" indent="-228600" eaLnBrk="0" fontAlgn="base" hangingPunct="0">
                    <a:spcBef>
                      <a:spcPct val="0"/>
                    </a:spcBef>
                    <a:spcAft>
                      <a:spcPct val="0"/>
                    </a:spcAft>
                    <a:defRPr sz="2400">
                      <a:solidFill>
                        <a:srgbClr val="000000"/>
                      </a:solidFill>
                      <a:latin typeface="Times New Roman" charset="0"/>
                      <a:ea typeface="ヒラギノ明朝 ProN W3" charset="-128"/>
                      <a:sym typeface="Times New Roman" charset="0"/>
                    </a:defRPr>
                  </a:lvl8pPr>
                  <a:lvl9pPr marL="3886200" indent="-228600" eaLnBrk="0" fontAlgn="base" hangingPunct="0">
                    <a:spcBef>
                      <a:spcPct val="0"/>
                    </a:spcBef>
                    <a:spcAft>
                      <a:spcPct val="0"/>
                    </a:spcAft>
                    <a:defRPr sz="2400">
                      <a:solidFill>
                        <a:srgbClr val="000000"/>
                      </a:solidFill>
                      <a:latin typeface="Times New Roman" charset="0"/>
                      <a:ea typeface="ヒラギノ明朝 ProN W3" charset="-128"/>
                      <a:sym typeface="Times New Roman" charset="0"/>
                    </a:defRPr>
                  </a:lvl9pPr>
                </a:lstStyle>
                <a:p>
                  <a:pPr eaLnBrk="1" hangingPunct="1"/>
                  <a:r>
                    <a:rPr lang="en-US" altLang="en-US" sz="1800">
                      <a:solidFill>
                        <a:schemeClr val="tx1"/>
                      </a:solidFill>
                      <a:latin typeface="Arial" charset="0"/>
                      <a:sym typeface="Arial" charset="0"/>
                    </a:rPr>
                    <a:t>1</a:t>
                  </a:r>
                </a:p>
              </p:txBody>
            </p:sp>
          </p:grpSp>
          <p:grpSp>
            <p:nvGrpSpPr>
              <p:cNvPr id="20" name="Group 23"/>
              <p:cNvGrpSpPr>
                <a:grpSpLocks/>
              </p:cNvGrpSpPr>
              <p:nvPr/>
            </p:nvGrpSpPr>
            <p:grpSpPr bwMode="auto">
              <a:xfrm>
                <a:off x="4081632" y="1447795"/>
                <a:ext cx="632604" cy="625845"/>
                <a:chOff x="1033632" y="1752595"/>
                <a:chExt cx="632604" cy="625845"/>
              </a:xfrm>
            </p:grpSpPr>
            <p:sp>
              <p:nvSpPr>
                <p:cNvPr id="25" name="Oval 54"/>
                <p:cNvSpPr>
                  <a:spLocks/>
                </p:cNvSpPr>
                <p:nvPr/>
              </p:nvSpPr>
              <p:spPr bwMode="auto">
                <a:xfrm>
                  <a:off x="1033632" y="1752600"/>
                  <a:ext cx="632604" cy="609600"/>
                </a:xfrm>
                <a:prstGeom prst="ellipse">
                  <a:avLst/>
                </a:prstGeom>
                <a:solidFill>
                  <a:schemeClr val="bg1"/>
                </a:solidFill>
                <a:ln w="12700">
                  <a:solidFill>
                    <a:schemeClr val="tx1"/>
                  </a:solidFill>
                  <a:round/>
                  <a:headEnd/>
                  <a:tailEnd/>
                </a:ln>
                <a:extLst>
                  <a:ext uri="{909E8E84-426E-40dd-AFC4-6F175D3DCCD1}">
                    <a14:hiddenFill xmlns="" xmlns:a14="http://schemas.microsoft.com/office/drawing/2010/main">
                      <a:solidFill>
                        <a:srgbClr val="FFFFFF"/>
                      </a:solidFill>
                    </a14:hiddenFill>
                  </a:ext>
                </a:extLst>
              </p:spPr>
              <p:txBody>
                <a:bodyPr lIns="0" tIns="0" rIns="0" bIns="0"/>
                <a:lstStyle>
                  <a:lvl1pPr>
                    <a:defRPr sz="2400">
                      <a:solidFill>
                        <a:srgbClr val="000000"/>
                      </a:solidFill>
                      <a:latin typeface="Times New Roman" charset="0"/>
                      <a:ea typeface="ヒラギノ明朝 ProN W3" charset="-128"/>
                      <a:sym typeface="Times New Roman" charset="0"/>
                    </a:defRPr>
                  </a:lvl1pPr>
                  <a:lvl2pPr marL="742950" indent="-285750">
                    <a:defRPr sz="2400">
                      <a:solidFill>
                        <a:srgbClr val="000000"/>
                      </a:solidFill>
                      <a:latin typeface="Times New Roman" charset="0"/>
                      <a:ea typeface="ヒラギノ明朝 ProN W3" charset="-128"/>
                      <a:sym typeface="Times New Roman" charset="0"/>
                    </a:defRPr>
                  </a:lvl2pPr>
                  <a:lvl3pPr marL="1143000" indent="-228600">
                    <a:defRPr sz="2400">
                      <a:solidFill>
                        <a:srgbClr val="000000"/>
                      </a:solidFill>
                      <a:latin typeface="Times New Roman" charset="0"/>
                      <a:ea typeface="ヒラギノ明朝 ProN W3" charset="-128"/>
                      <a:sym typeface="Times New Roman" charset="0"/>
                    </a:defRPr>
                  </a:lvl3pPr>
                  <a:lvl4pPr marL="1600200" indent="-228600">
                    <a:defRPr sz="2400">
                      <a:solidFill>
                        <a:srgbClr val="000000"/>
                      </a:solidFill>
                      <a:latin typeface="Times New Roman" charset="0"/>
                      <a:ea typeface="ヒラギノ明朝 ProN W3" charset="-128"/>
                      <a:sym typeface="Times New Roman" charset="0"/>
                    </a:defRPr>
                  </a:lvl4pPr>
                  <a:lvl5pPr marL="2057400" indent="-228600">
                    <a:defRPr sz="2400">
                      <a:solidFill>
                        <a:srgbClr val="000000"/>
                      </a:solidFill>
                      <a:latin typeface="Times New Roman" charset="0"/>
                      <a:ea typeface="ヒラギノ明朝 ProN W3" charset="-128"/>
                      <a:sym typeface="Times New Roman" charset="0"/>
                    </a:defRPr>
                  </a:lvl5pPr>
                  <a:lvl6pPr marL="2514600" indent="-228600" eaLnBrk="0" fontAlgn="base" hangingPunct="0">
                    <a:spcBef>
                      <a:spcPct val="0"/>
                    </a:spcBef>
                    <a:spcAft>
                      <a:spcPct val="0"/>
                    </a:spcAft>
                    <a:defRPr sz="2400">
                      <a:solidFill>
                        <a:srgbClr val="000000"/>
                      </a:solidFill>
                      <a:latin typeface="Times New Roman" charset="0"/>
                      <a:ea typeface="ヒラギノ明朝 ProN W3" charset="-128"/>
                      <a:sym typeface="Times New Roman" charset="0"/>
                    </a:defRPr>
                  </a:lvl6pPr>
                  <a:lvl7pPr marL="2971800" indent="-228600" eaLnBrk="0" fontAlgn="base" hangingPunct="0">
                    <a:spcBef>
                      <a:spcPct val="0"/>
                    </a:spcBef>
                    <a:spcAft>
                      <a:spcPct val="0"/>
                    </a:spcAft>
                    <a:defRPr sz="2400">
                      <a:solidFill>
                        <a:srgbClr val="000000"/>
                      </a:solidFill>
                      <a:latin typeface="Times New Roman" charset="0"/>
                      <a:ea typeface="ヒラギノ明朝 ProN W3" charset="-128"/>
                      <a:sym typeface="Times New Roman" charset="0"/>
                    </a:defRPr>
                  </a:lvl7pPr>
                  <a:lvl8pPr marL="3429000" indent="-228600" eaLnBrk="0" fontAlgn="base" hangingPunct="0">
                    <a:spcBef>
                      <a:spcPct val="0"/>
                    </a:spcBef>
                    <a:spcAft>
                      <a:spcPct val="0"/>
                    </a:spcAft>
                    <a:defRPr sz="2400">
                      <a:solidFill>
                        <a:srgbClr val="000000"/>
                      </a:solidFill>
                      <a:latin typeface="Times New Roman" charset="0"/>
                      <a:ea typeface="ヒラギノ明朝 ProN W3" charset="-128"/>
                      <a:sym typeface="Times New Roman" charset="0"/>
                    </a:defRPr>
                  </a:lvl8pPr>
                  <a:lvl9pPr marL="3886200" indent="-228600" eaLnBrk="0" fontAlgn="base" hangingPunct="0">
                    <a:spcBef>
                      <a:spcPct val="0"/>
                    </a:spcBef>
                    <a:spcAft>
                      <a:spcPct val="0"/>
                    </a:spcAft>
                    <a:defRPr sz="2400">
                      <a:solidFill>
                        <a:srgbClr val="000000"/>
                      </a:solidFill>
                      <a:latin typeface="Times New Roman" charset="0"/>
                      <a:ea typeface="ヒラギノ明朝 ProN W3" charset="-128"/>
                      <a:sym typeface="Times New Roman" charset="0"/>
                    </a:defRPr>
                  </a:lvl9pPr>
                </a:lstStyle>
                <a:p>
                  <a:pPr eaLnBrk="1" hangingPunct="1"/>
                  <a:endParaRPr lang="fr-FR" altLang="en-US"/>
                </a:p>
              </p:txBody>
            </p:sp>
            <p:sp>
              <p:nvSpPr>
                <p:cNvPr id="26" name="Rectangle 59"/>
                <p:cNvSpPr>
                  <a:spLocks/>
                </p:cNvSpPr>
                <p:nvPr/>
              </p:nvSpPr>
              <p:spPr bwMode="auto">
                <a:xfrm>
                  <a:off x="1147230" y="1752595"/>
                  <a:ext cx="476033" cy="62584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12700">
                      <a:solidFill>
                        <a:srgbClr val="000000"/>
                      </a:solidFill>
                      <a:miter lim="800000"/>
                      <a:headEnd/>
                      <a:tailEnd/>
                    </a14:hiddenLine>
                  </a:ext>
                </a:extLst>
              </p:spPr>
              <p:txBody>
                <a:bodyPr wrap="none" lIns="0" tIns="0" rIns="40639" bIns="0">
                  <a:spAutoFit/>
                </a:bodyPr>
                <a:lstStyle>
                  <a:lvl1pPr marL="39688">
                    <a:defRPr sz="2400">
                      <a:solidFill>
                        <a:srgbClr val="000000"/>
                      </a:solidFill>
                      <a:latin typeface="Times New Roman" charset="0"/>
                      <a:ea typeface="ヒラギノ明朝 ProN W3" charset="-128"/>
                      <a:sym typeface="Times New Roman" charset="0"/>
                    </a:defRPr>
                  </a:lvl1pPr>
                  <a:lvl2pPr marL="742950" indent="-285750">
                    <a:defRPr sz="2400">
                      <a:solidFill>
                        <a:srgbClr val="000000"/>
                      </a:solidFill>
                      <a:latin typeface="Times New Roman" charset="0"/>
                      <a:ea typeface="ヒラギノ明朝 ProN W3" charset="-128"/>
                      <a:sym typeface="Times New Roman" charset="0"/>
                    </a:defRPr>
                  </a:lvl2pPr>
                  <a:lvl3pPr marL="1143000" indent="-228600">
                    <a:defRPr sz="2400">
                      <a:solidFill>
                        <a:srgbClr val="000000"/>
                      </a:solidFill>
                      <a:latin typeface="Times New Roman" charset="0"/>
                      <a:ea typeface="ヒラギノ明朝 ProN W3" charset="-128"/>
                      <a:sym typeface="Times New Roman" charset="0"/>
                    </a:defRPr>
                  </a:lvl3pPr>
                  <a:lvl4pPr marL="1600200" indent="-228600">
                    <a:defRPr sz="2400">
                      <a:solidFill>
                        <a:srgbClr val="000000"/>
                      </a:solidFill>
                      <a:latin typeface="Times New Roman" charset="0"/>
                      <a:ea typeface="ヒラギノ明朝 ProN W3" charset="-128"/>
                      <a:sym typeface="Times New Roman" charset="0"/>
                    </a:defRPr>
                  </a:lvl4pPr>
                  <a:lvl5pPr marL="2057400" indent="-228600">
                    <a:defRPr sz="2400">
                      <a:solidFill>
                        <a:srgbClr val="000000"/>
                      </a:solidFill>
                      <a:latin typeface="Times New Roman" charset="0"/>
                      <a:ea typeface="ヒラギノ明朝 ProN W3" charset="-128"/>
                      <a:sym typeface="Times New Roman" charset="0"/>
                    </a:defRPr>
                  </a:lvl5pPr>
                  <a:lvl6pPr marL="2514600" indent="-228600" eaLnBrk="0" fontAlgn="base" hangingPunct="0">
                    <a:spcBef>
                      <a:spcPct val="0"/>
                    </a:spcBef>
                    <a:spcAft>
                      <a:spcPct val="0"/>
                    </a:spcAft>
                    <a:defRPr sz="2400">
                      <a:solidFill>
                        <a:srgbClr val="000000"/>
                      </a:solidFill>
                      <a:latin typeface="Times New Roman" charset="0"/>
                      <a:ea typeface="ヒラギノ明朝 ProN W3" charset="-128"/>
                      <a:sym typeface="Times New Roman" charset="0"/>
                    </a:defRPr>
                  </a:lvl6pPr>
                  <a:lvl7pPr marL="2971800" indent="-228600" eaLnBrk="0" fontAlgn="base" hangingPunct="0">
                    <a:spcBef>
                      <a:spcPct val="0"/>
                    </a:spcBef>
                    <a:spcAft>
                      <a:spcPct val="0"/>
                    </a:spcAft>
                    <a:defRPr sz="2400">
                      <a:solidFill>
                        <a:srgbClr val="000000"/>
                      </a:solidFill>
                      <a:latin typeface="Times New Roman" charset="0"/>
                      <a:ea typeface="ヒラギノ明朝 ProN W3" charset="-128"/>
                      <a:sym typeface="Times New Roman" charset="0"/>
                    </a:defRPr>
                  </a:lvl7pPr>
                  <a:lvl8pPr marL="3429000" indent="-228600" eaLnBrk="0" fontAlgn="base" hangingPunct="0">
                    <a:spcBef>
                      <a:spcPct val="0"/>
                    </a:spcBef>
                    <a:spcAft>
                      <a:spcPct val="0"/>
                    </a:spcAft>
                    <a:defRPr sz="2400">
                      <a:solidFill>
                        <a:srgbClr val="000000"/>
                      </a:solidFill>
                      <a:latin typeface="Times New Roman" charset="0"/>
                      <a:ea typeface="ヒラギノ明朝 ProN W3" charset="-128"/>
                      <a:sym typeface="Times New Roman" charset="0"/>
                    </a:defRPr>
                  </a:lvl8pPr>
                  <a:lvl9pPr marL="3886200" indent="-228600" eaLnBrk="0" fontAlgn="base" hangingPunct="0">
                    <a:spcBef>
                      <a:spcPct val="0"/>
                    </a:spcBef>
                    <a:spcAft>
                      <a:spcPct val="0"/>
                    </a:spcAft>
                    <a:defRPr sz="2400">
                      <a:solidFill>
                        <a:srgbClr val="000000"/>
                      </a:solidFill>
                      <a:latin typeface="Times New Roman" charset="0"/>
                      <a:ea typeface="ヒラギノ明朝 ProN W3" charset="-128"/>
                      <a:sym typeface="Times New Roman" charset="0"/>
                    </a:defRPr>
                  </a:lvl9pPr>
                </a:lstStyle>
                <a:p>
                  <a:pPr eaLnBrk="1" hangingPunct="1"/>
                  <a:r>
                    <a:rPr lang="en-US" altLang="en-US" sz="1800" dirty="0">
                      <a:solidFill>
                        <a:schemeClr val="tx1"/>
                      </a:solidFill>
                      <a:latin typeface="Arial" charset="0"/>
                      <a:sym typeface="Arial" charset="0"/>
                    </a:rPr>
                    <a:t>3</a:t>
                  </a:r>
                </a:p>
              </p:txBody>
            </p:sp>
          </p:grpSp>
          <p:grpSp>
            <p:nvGrpSpPr>
              <p:cNvPr id="21" name="Group 26"/>
              <p:cNvGrpSpPr>
                <a:grpSpLocks/>
              </p:cNvGrpSpPr>
              <p:nvPr/>
            </p:nvGrpSpPr>
            <p:grpSpPr bwMode="auto">
              <a:xfrm>
                <a:off x="5292647" y="1459294"/>
                <a:ext cx="632604" cy="609605"/>
                <a:chOff x="572995" y="1752595"/>
                <a:chExt cx="632604" cy="609605"/>
              </a:xfrm>
            </p:grpSpPr>
            <p:sp>
              <p:nvSpPr>
                <p:cNvPr id="23" name="Oval 54"/>
                <p:cNvSpPr>
                  <a:spLocks/>
                </p:cNvSpPr>
                <p:nvPr/>
              </p:nvSpPr>
              <p:spPr bwMode="auto">
                <a:xfrm>
                  <a:off x="572995" y="1752600"/>
                  <a:ext cx="632604" cy="609600"/>
                </a:xfrm>
                <a:prstGeom prst="ellipse">
                  <a:avLst/>
                </a:prstGeom>
                <a:solidFill>
                  <a:schemeClr val="bg1"/>
                </a:solidFill>
                <a:ln w="12700">
                  <a:solidFill>
                    <a:schemeClr val="tx1"/>
                  </a:solidFill>
                  <a:round/>
                  <a:headEnd/>
                  <a:tailEnd/>
                </a:ln>
                <a:extLst>
                  <a:ext uri="{909E8E84-426E-40dd-AFC4-6F175D3DCCD1}">
                    <a14:hiddenFill xmlns="" xmlns:a14="http://schemas.microsoft.com/office/drawing/2010/main">
                      <a:solidFill>
                        <a:srgbClr val="FFFFFF"/>
                      </a:solidFill>
                    </a14:hiddenFill>
                  </a:ext>
                </a:extLst>
              </p:spPr>
              <p:txBody>
                <a:bodyPr lIns="0" tIns="0" rIns="0" bIns="0"/>
                <a:lstStyle>
                  <a:lvl1pPr>
                    <a:defRPr sz="2400">
                      <a:solidFill>
                        <a:srgbClr val="000000"/>
                      </a:solidFill>
                      <a:latin typeface="Times New Roman" charset="0"/>
                      <a:ea typeface="ヒラギノ明朝 ProN W3" charset="-128"/>
                      <a:sym typeface="Times New Roman" charset="0"/>
                    </a:defRPr>
                  </a:lvl1pPr>
                  <a:lvl2pPr marL="742950" indent="-285750">
                    <a:defRPr sz="2400">
                      <a:solidFill>
                        <a:srgbClr val="000000"/>
                      </a:solidFill>
                      <a:latin typeface="Times New Roman" charset="0"/>
                      <a:ea typeface="ヒラギノ明朝 ProN W3" charset="-128"/>
                      <a:sym typeface="Times New Roman" charset="0"/>
                    </a:defRPr>
                  </a:lvl2pPr>
                  <a:lvl3pPr marL="1143000" indent="-228600">
                    <a:defRPr sz="2400">
                      <a:solidFill>
                        <a:srgbClr val="000000"/>
                      </a:solidFill>
                      <a:latin typeface="Times New Roman" charset="0"/>
                      <a:ea typeface="ヒラギノ明朝 ProN W3" charset="-128"/>
                      <a:sym typeface="Times New Roman" charset="0"/>
                    </a:defRPr>
                  </a:lvl3pPr>
                  <a:lvl4pPr marL="1600200" indent="-228600">
                    <a:defRPr sz="2400">
                      <a:solidFill>
                        <a:srgbClr val="000000"/>
                      </a:solidFill>
                      <a:latin typeface="Times New Roman" charset="0"/>
                      <a:ea typeface="ヒラギノ明朝 ProN W3" charset="-128"/>
                      <a:sym typeface="Times New Roman" charset="0"/>
                    </a:defRPr>
                  </a:lvl4pPr>
                  <a:lvl5pPr marL="2057400" indent="-228600">
                    <a:defRPr sz="2400">
                      <a:solidFill>
                        <a:srgbClr val="000000"/>
                      </a:solidFill>
                      <a:latin typeface="Times New Roman" charset="0"/>
                      <a:ea typeface="ヒラギノ明朝 ProN W3" charset="-128"/>
                      <a:sym typeface="Times New Roman" charset="0"/>
                    </a:defRPr>
                  </a:lvl5pPr>
                  <a:lvl6pPr marL="2514600" indent="-228600" eaLnBrk="0" fontAlgn="base" hangingPunct="0">
                    <a:spcBef>
                      <a:spcPct val="0"/>
                    </a:spcBef>
                    <a:spcAft>
                      <a:spcPct val="0"/>
                    </a:spcAft>
                    <a:defRPr sz="2400">
                      <a:solidFill>
                        <a:srgbClr val="000000"/>
                      </a:solidFill>
                      <a:latin typeface="Times New Roman" charset="0"/>
                      <a:ea typeface="ヒラギノ明朝 ProN W3" charset="-128"/>
                      <a:sym typeface="Times New Roman" charset="0"/>
                    </a:defRPr>
                  </a:lvl6pPr>
                  <a:lvl7pPr marL="2971800" indent="-228600" eaLnBrk="0" fontAlgn="base" hangingPunct="0">
                    <a:spcBef>
                      <a:spcPct val="0"/>
                    </a:spcBef>
                    <a:spcAft>
                      <a:spcPct val="0"/>
                    </a:spcAft>
                    <a:defRPr sz="2400">
                      <a:solidFill>
                        <a:srgbClr val="000000"/>
                      </a:solidFill>
                      <a:latin typeface="Times New Roman" charset="0"/>
                      <a:ea typeface="ヒラギノ明朝 ProN W3" charset="-128"/>
                      <a:sym typeface="Times New Roman" charset="0"/>
                    </a:defRPr>
                  </a:lvl7pPr>
                  <a:lvl8pPr marL="3429000" indent="-228600" eaLnBrk="0" fontAlgn="base" hangingPunct="0">
                    <a:spcBef>
                      <a:spcPct val="0"/>
                    </a:spcBef>
                    <a:spcAft>
                      <a:spcPct val="0"/>
                    </a:spcAft>
                    <a:defRPr sz="2400">
                      <a:solidFill>
                        <a:srgbClr val="000000"/>
                      </a:solidFill>
                      <a:latin typeface="Times New Roman" charset="0"/>
                      <a:ea typeface="ヒラギノ明朝 ProN W3" charset="-128"/>
                      <a:sym typeface="Times New Roman" charset="0"/>
                    </a:defRPr>
                  </a:lvl8pPr>
                  <a:lvl9pPr marL="3886200" indent="-228600" eaLnBrk="0" fontAlgn="base" hangingPunct="0">
                    <a:spcBef>
                      <a:spcPct val="0"/>
                    </a:spcBef>
                    <a:spcAft>
                      <a:spcPct val="0"/>
                    </a:spcAft>
                    <a:defRPr sz="2400">
                      <a:solidFill>
                        <a:srgbClr val="000000"/>
                      </a:solidFill>
                      <a:latin typeface="Times New Roman" charset="0"/>
                      <a:ea typeface="ヒラギノ明朝 ProN W3" charset="-128"/>
                      <a:sym typeface="Times New Roman" charset="0"/>
                    </a:defRPr>
                  </a:lvl9pPr>
                </a:lstStyle>
                <a:p>
                  <a:pPr eaLnBrk="1" hangingPunct="1"/>
                  <a:endParaRPr lang="fr-FR" altLang="en-US"/>
                </a:p>
              </p:txBody>
            </p:sp>
            <p:sp>
              <p:nvSpPr>
                <p:cNvPr id="24" name="Rectangle 59"/>
                <p:cNvSpPr>
                  <a:spLocks/>
                </p:cNvSpPr>
                <p:nvPr/>
              </p:nvSpPr>
              <p:spPr bwMode="auto">
                <a:xfrm>
                  <a:off x="660731" y="1752595"/>
                  <a:ext cx="209673" cy="277000"/>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12700">
                      <a:solidFill>
                        <a:srgbClr val="000000"/>
                      </a:solidFill>
                      <a:miter lim="800000"/>
                      <a:headEnd/>
                      <a:tailEnd/>
                    </a14:hiddenLine>
                  </a:ext>
                </a:extLst>
              </p:spPr>
              <p:txBody>
                <a:bodyPr wrap="none" lIns="0" tIns="0" rIns="40639" bIns="0">
                  <a:spAutoFit/>
                </a:bodyPr>
                <a:lstStyle>
                  <a:lvl1pPr marL="39688">
                    <a:defRPr sz="2400">
                      <a:solidFill>
                        <a:srgbClr val="000000"/>
                      </a:solidFill>
                      <a:latin typeface="Times New Roman" charset="0"/>
                      <a:ea typeface="ヒラギノ明朝 ProN W3" charset="-128"/>
                      <a:sym typeface="Times New Roman" charset="0"/>
                    </a:defRPr>
                  </a:lvl1pPr>
                  <a:lvl2pPr marL="742950" indent="-285750">
                    <a:defRPr sz="2400">
                      <a:solidFill>
                        <a:srgbClr val="000000"/>
                      </a:solidFill>
                      <a:latin typeface="Times New Roman" charset="0"/>
                      <a:ea typeface="ヒラギノ明朝 ProN W3" charset="-128"/>
                      <a:sym typeface="Times New Roman" charset="0"/>
                    </a:defRPr>
                  </a:lvl2pPr>
                  <a:lvl3pPr marL="1143000" indent="-228600">
                    <a:defRPr sz="2400">
                      <a:solidFill>
                        <a:srgbClr val="000000"/>
                      </a:solidFill>
                      <a:latin typeface="Times New Roman" charset="0"/>
                      <a:ea typeface="ヒラギノ明朝 ProN W3" charset="-128"/>
                      <a:sym typeface="Times New Roman" charset="0"/>
                    </a:defRPr>
                  </a:lvl3pPr>
                  <a:lvl4pPr marL="1600200" indent="-228600">
                    <a:defRPr sz="2400">
                      <a:solidFill>
                        <a:srgbClr val="000000"/>
                      </a:solidFill>
                      <a:latin typeface="Times New Roman" charset="0"/>
                      <a:ea typeface="ヒラギノ明朝 ProN W3" charset="-128"/>
                      <a:sym typeface="Times New Roman" charset="0"/>
                    </a:defRPr>
                  </a:lvl4pPr>
                  <a:lvl5pPr marL="2057400" indent="-228600">
                    <a:defRPr sz="2400">
                      <a:solidFill>
                        <a:srgbClr val="000000"/>
                      </a:solidFill>
                      <a:latin typeface="Times New Roman" charset="0"/>
                      <a:ea typeface="ヒラギノ明朝 ProN W3" charset="-128"/>
                      <a:sym typeface="Times New Roman" charset="0"/>
                    </a:defRPr>
                  </a:lvl5pPr>
                  <a:lvl6pPr marL="2514600" indent="-228600" eaLnBrk="0" fontAlgn="base" hangingPunct="0">
                    <a:spcBef>
                      <a:spcPct val="0"/>
                    </a:spcBef>
                    <a:spcAft>
                      <a:spcPct val="0"/>
                    </a:spcAft>
                    <a:defRPr sz="2400">
                      <a:solidFill>
                        <a:srgbClr val="000000"/>
                      </a:solidFill>
                      <a:latin typeface="Times New Roman" charset="0"/>
                      <a:ea typeface="ヒラギノ明朝 ProN W3" charset="-128"/>
                      <a:sym typeface="Times New Roman" charset="0"/>
                    </a:defRPr>
                  </a:lvl6pPr>
                  <a:lvl7pPr marL="2971800" indent="-228600" eaLnBrk="0" fontAlgn="base" hangingPunct="0">
                    <a:spcBef>
                      <a:spcPct val="0"/>
                    </a:spcBef>
                    <a:spcAft>
                      <a:spcPct val="0"/>
                    </a:spcAft>
                    <a:defRPr sz="2400">
                      <a:solidFill>
                        <a:srgbClr val="000000"/>
                      </a:solidFill>
                      <a:latin typeface="Times New Roman" charset="0"/>
                      <a:ea typeface="ヒラギノ明朝 ProN W3" charset="-128"/>
                      <a:sym typeface="Times New Roman" charset="0"/>
                    </a:defRPr>
                  </a:lvl7pPr>
                  <a:lvl8pPr marL="3429000" indent="-228600" eaLnBrk="0" fontAlgn="base" hangingPunct="0">
                    <a:spcBef>
                      <a:spcPct val="0"/>
                    </a:spcBef>
                    <a:spcAft>
                      <a:spcPct val="0"/>
                    </a:spcAft>
                    <a:defRPr sz="2400">
                      <a:solidFill>
                        <a:srgbClr val="000000"/>
                      </a:solidFill>
                      <a:latin typeface="Times New Roman" charset="0"/>
                      <a:ea typeface="ヒラギノ明朝 ProN W3" charset="-128"/>
                      <a:sym typeface="Times New Roman" charset="0"/>
                    </a:defRPr>
                  </a:lvl8pPr>
                  <a:lvl9pPr marL="3886200" indent="-228600" eaLnBrk="0" fontAlgn="base" hangingPunct="0">
                    <a:spcBef>
                      <a:spcPct val="0"/>
                    </a:spcBef>
                    <a:spcAft>
                      <a:spcPct val="0"/>
                    </a:spcAft>
                    <a:defRPr sz="2400">
                      <a:solidFill>
                        <a:srgbClr val="000000"/>
                      </a:solidFill>
                      <a:latin typeface="Times New Roman" charset="0"/>
                      <a:ea typeface="ヒラギノ明朝 ProN W3" charset="-128"/>
                      <a:sym typeface="Times New Roman" charset="0"/>
                    </a:defRPr>
                  </a:lvl9pPr>
                </a:lstStyle>
                <a:p>
                  <a:pPr eaLnBrk="1" hangingPunct="1"/>
                  <a:r>
                    <a:rPr lang="en-US" altLang="en-US" sz="1800" dirty="0">
                      <a:solidFill>
                        <a:schemeClr val="tx1"/>
                      </a:solidFill>
                      <a:latin typeface="Arial" charset="0"/>
                      <a:sym typeface="Arial" charset="0"/>
                    </a:rPr>
                    <a:t>0</a:t>
                  </a:r>
                </a:p>
              </p:txBody>
            </p:sp>
          </p:grpSp>
          <p:cxnSp>
            <p:nvCxnSpPr>
              <p:cNvPr id="22" name="Straight Arrow Connector 21"/>
              <p:cNvCxnSpPr/>
              <p:nvPr/>
            </p:nvCxnSpPr>
            <p:spPr>
              <a:xfrm flipV="1">
                <a:off x="2232809" y="1752598"/>
                <a:ext cx="607689" cy="63"/>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grpSp>
        <p:cxnSp>
          <p:nvCxnSpPr>
            <p:cNvPr id="16" name="Straight Arrow Connector 15"/>
            <p:cNvCxnSpPr/>
            <p:nvPr/>
          </p:nvCxnSpPr>
          <p:spPr bwMode="auto">
            <a:xfrm flipV="1">
              <a:off x="1663133" y="4229760"/>
              <a:ext cx="267661" cy="28"/>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17" name="Straight Arrow Connector 16"/>
            <p:cNvCxnSpPr/>
            <p:nvPr/>
          </p:nvCxnSpPr>
          <p:spPr bwMode="auto">
            <a:xfrm flipV="1">
              <a:off x="2204127" y="4236442"/>
              <a:ext cx="267661" cy="28"/>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grpSp>
      <mc:AlternateContent xmlns:mc="http://schemas.openxmlformats.org/markup-compatibility/2006" xmlns:a14="http://schemas.microsoft.com/office/drawing/2010/main">
        <mc:Choice Requires="a14">
          <p:sp>
            <p:nvSpPr>
              <p:cNvPr id="31" name="TextBox 30"/>
              <p:cNvSpPr txBox="1"/>
              <p:nvPr/>
            </p:nvSpPr>
            <p:spPr>
              <a:xfrm>
                <a:off x="3770397" y="2764334"/>
                <a:ext cx="730906" cy="369332"/>
              </a:xfrm>
              <a:prstGeom prst="rect">
                <a:avLst/>
              </a:prstGeom>
              <a:noFill/>
            </p:spPr>
            <p:txBody>
              <a:bodyPr wrap="none" lIns="0" tIns="0" rIns="0" bIns="0" rtlCol="0">
                <a:spAutoFit/>
              </a:bodyPr>
              <a:lstStyle/>
              <a:p>
                <a:pPr/>
                <a14:m>
                  <m:oMathPara xmlns:m="http://schemas.openxmlformats.org/officeDocument/2006/math">
                    <m:oMathParaPr>
                      <m:jc m:val="centerGroup"/>
                    </m:oMathParaPr>
                    <m:oMath xmlns:m="http://schemas.openxmlformats.org/officeDocument/2006/math">
                      <m:r>
                        <a:rPr lang="en-US" b="0" i="1" smtClean="0">
                          <a:latin typeface="Cambria Math" charset="0"/>
                        </a:rPr>
                        <m:t>𝑂</m:t>
                      </m:r>
                      <m:r>
                        <a:rPr lang="en-US" b="0" i="1" smtClean="0">
                          <a:latin typeface="Cambria Math" charset="0"/>
                        </a:rPr>
                        <m:t>(</m:t>
                      </m:r>
                      <m:r>
                        <a:rPr lang="en-US" b="0" i="1" smtClean="0">
                          <a:latin typeface="Cambria Math" charset="0"/>
                        </a:rPr>
                        <m:t>𝑛</m:t>
                      </m:r>
                      <m:r>
                        <a:rPr lang="en-US" b="0" i="1" smtClean="0">
                          <a:latin typeface="Cambria Math" charset="0"/>
                        </a:rPr>
                        <m:t>)</m:t>
                      </m:r>
                    </m:oMath>
                  </m:oMathPara>
                </a14:m>
                <a:endParaRPr lang="en-US" dirty="0"/>
              </a:p>
            </p:txBody>
          </p:sp>
        </mc:Choice>
        <mc:Fallback xmlns="">
          <p:sp>
            <p:nvSpPr>
              <p:cNvPr id="31" name="TextBox 30"/>
              <p:cNvSpPr txBox="1">
                <a:spLocks noRot="1" noChangeAspect="1" noMove="1" noResize="1" noEditPoints="1" noAdjustHandles="1" noChangeArrowheads="1" noChangeShapeType="1" noTextEdit="1"/>
              </p:cNvSpPr>
              <p:nvPr/>
            </p:nvSpPr>
            <p:spPr>
              <a:xfrm>
                <a:off x="3770397" y="2764334"/>
                <a:ext cx="730906" cy="369332"/>
              </a:xfrm>
              <a:prstGeom prst="rect">
                <a:avLst/>
              </a:prstGeom>
              <a:blipFill rotWithShape="0">
                <a:blip r:embed="rId2"/>
                <a:stretch>
                  <a:fillRect l="-9244" r="-14286" b="-37705"/>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32" name="TextBox 31"/>
              <p:cNvSpPr txBox="1"/>
              <p:nvPr/>
            </p:nvSpPr>
            <p:spPr>
              <a:xfrm>
                <a:off x="5351280" y="2764334"/>
                <a:ext cx="719236" cy="369332"/>
              </a:xfrm>
              <a:prstGeom prst="rect">
                <a:avLst/>
              </a:prstGeom>
              <a:noFill/>
            </p:spPr>
            <p:txBody>
              <a:bodyPr wrap="none" lIns="0" tIns="0" rIns="0" bIns="0" rtlCol="0">
                <a:spAutoFit/>
              </a:bodyPr>
              <a:lstStyle/>
              <a:p>
                <a:pPr/>
                <a14:m>
                  <m:oMathPara xmlns:m="http://schemas.openxmlformats.org/officeDocument/2006/math">
                    <m:oMathParaPr>
                      <m:jc m:val="centerGroup"/>
                    </m:oMathParaPr>
                    <m:oMath xmlns:m="http://schemas.openxmlformats.org/officeDocument/2006/math">
                      <m:r>
                        <a:rPr lang="en-US" b="0" i="1" smtClean="0">
                          <a:latin typeface="Cambria Math" charset="0"/>
                        </a:rPr>
                        <m:t>𝑂</m:t>
                      </m:r>
                      <m:r>
                        <a:rPr lang="en-US" b="0" i="1" smtClean="0">
                          <a:latin typeface="Cambria Math" charset="0"/>
                        </a:rPr>
                        <m:t>(1)</m:t>
                      </m:r>
                    </m:oMath>
                  </m:oMathPara>
                </a14:m>
                <a:endParaRPr lang="en-US" dirty="0"/>
              </a:p>
            </p:txBody>
          </p:sp>
        </mc:Choice>
        <mc:Fallback xmlns="">
          <p:sp>
            <p:nvSpPr>
              <p:cNvPr id="32" name="TextBox 31"/>
              <p:cNvSpPr txBox="1">
                <a:spLocks noRot="1" noChangeAspect="1" noMove="1" noResize="1" noEditPoints="1" noAdjustHandles="1" noChangeArrowheads="1" noChangeShapeType="1" noTextEdit="1"/>
              </p:cNvSpPr>
              <p:nvPr/>
            </p:nvSpPr>
            <p:spPr>
              <a:xfrm>
                <a:off x="5351280" y="2764334"/>
                <a:ext cx="719236" cy="369332"/>
              </a:xfrm>
              <a:prstGeom prst="rect">
                <a:avLst/>
              </a:prstGeom>
              <a:blipFill rotWithShape="0">
                <a:blip r:embed="rId3"/>
                <a:stretch>
                  <a:fillRect l="-9322" r="-14407" b="-37705"/>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33" name="TextBox 32"/>
              <p:cNvSpPr txBox="1"/>
              <p:nvPr/>
            </p:nvSpPr>
            <p:spPr>
              <a:xfrm>
                <a:off x="5361893" y="3400116"/>
                <a:ext cx="730906" cy="369332"/>
              </a:xfrm>
              <a:prstGeom prst="rect">
                <a:avLst/>
              </a:prstGeom>
              <a:noFill/>
            </p:spPr>
            <p:txBody>
              <a:bodyPr wrap="none" lIns="0" tIns="0" rIns="0" bIns="0" rtlCol="0">
                <a:spAutoFit/>
              </a:bodyPr>
              <a:lstStyle/>
              <a:p>
                <a:pPr/>
                <a14:m>
                  <m:oMathPara xmlns:m="http://schemas.openxmlformats.org/officeDocument/2006/math">
                    <m:oMathParaPr>
                      <m:jc m:val="centerGroup"/>
                    </m:oMathParaPr>
                    <m:oMath xmlns:m="http://schemas.openxmlformats.org/officeDocument/2006/math">
                      <m:r>
                        <a:rPr lang="en-US" b="0" i="1" smtClean="0">
                          <a:latin typeface="Cambria Math" charset="0"/>
                        </a:rPr>
                        <m:t>𝑂</m:t>
                      </m:r>
                      <m:r>
                        <a:rPr lang="en-US" b="0" i="1" smtClean="0">
                          <a:latin typeface="Cambria Math" charset="0"/>
                        </a:rPr>
                        <m:t>(</m:t>
                      </m:r>
                      <m:r>
                        <a:rPr lang="en-US" b="0" i="1" smtClean="0">
                          <a:latin typeface="Cambria Math" charset="0"/>
                        </a:rPr>
                        <m:t>𝑛</m:t>
                      </m:r>
                      <m:r>
                        <a:rPr lang="en-US" b="0" i="1" smtClean="0">
                          <a:latin typeface="Cambria Math" charset="0"/>
                        </a:rPr>
                        <m:t>)</m:t>
                      </m:r>
                    </m:oMath>
                  </m:oMathPara>
                </a14:m>
                <a:endParaRPr lang="en-US" dirty="0"/>
              </a:p>
            </p:txBody>
          </p:sp>
        </mc:Choice>
        <mc:Fallback xmlns="">
          <p:sp>
            <p:nvSpPr>
              <p:cNvPr id="33" name="TextBox 32"/>
              <p:cNvSpPr txBox="1">
                <a:spLocks noRot="1" noChangeAspect="1" noMove="1" noResize="1" noEditPoints="1" noAdjustHandles="1" noChangeArrowheads="1" noChangeShapeType="1" noTextEdit="1"/>
              </p:cNvSpPr>
              <p:nvPr/>
            </p:nvSpPr>
            <p:spPr>
              <a:xfrm>
                <a:off x="5361893" y="3400116"/>
                <a:ext cx="730906" cy="369332"/>
              </a:xfrm>
              <a:prstGeom prst="rect">
                <a:avLst/>
              </a:prstGeom>
              <a:blipFill rotWithShape="0">
                <a:blip r:embed="rId4"/>
                <a:stretch>
                  <a:fillRect l="-9244" r="-14286" b="-38333"/>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34" name="TextBox 33"/>
              <p:cNvSpPr txBox="1"/>
              <p:nvPr/>
            </p:nvSpPr>
            <p:spPr>
              <a:xfrm>
                <a:off x="3776232" y="3381963"/>
                <a:ext cx="719236" cy="369332"/>
              </a:xfrm>
              <a:prstGeom prst="rect">
                <a:avLst/>
              </a:prstGeom>
              <a:noFill/>
            </p:spPr>
            <p:txBody>
              <a:bodyPr wrap="none" lIns="0" tIns="0" rIns="0" bIns="0" rtlCol="0">
                <a:spAutoFit/>
              </a:bodyPr>
              <a:lstStyle/>
              <a:p>
                <a:pPr/>
                <a14:m>
                  <m:oMathPara xmlns:m="http://schemas.openxmlformats.org/officeDocument/2006/math">
                    <m:oMathParaPr>
                      <m:jc m:val="centerGroup"/>
                    </m:oMathParaPr>
                    <m:oMath xmlns:m="http://schemas.openxmlformats.org/officeDocument/2006/math">
                      <m:r>
                        <a:rPr lang="en-US" b="0" i="1" smtClean="0">
                          <a:latin typeface="Cambria Math" charset="0"/>
                        </a:rPr>
                        <m:t>𝑂</m:t>
                      </m:r>
                      <m:r>
                        <a:rPr lang="en-US" b="0" i="1" smtClean="0">
                          <a:latin typeface="Cambria Math" charset="0"/>
                        </a:rPr>
                        <m:t>(1)</m:t>
                      </m:r>
                    </m:oMath>
                  </m:oMathPara>
                </a14:m>
                <a:endParaRPr lang="en-US" dirty="0"/>
              </a:p>
            </p:txBody>
          </p:sp>
        </mc:Choice>
        <mc:Fallback xmlns="">
          <p:sp>
            <p:nvSpPr>
              <p:cNvPr id="34" name="TextBox 33"/>
              <p:cNvSpPr txBox="1">
                <a:spLocks noRot="1" noChangeAspect="1" noMove="1" noResize="1" noEditPoints="1" noAdjustHandles="1" noChangeArrowheads="1" noChangeShapeType="1" noTextEdit="1"/>
              </p:cNvSpPr>
              <p:nvPr/>
            </p:nvSpPr>
            <p:spPr>
              <a:xfrm>
                <a:off x="3776232" y="3381963"/>
                <a:ext cx="719236" cy="369332"/>
              </a:xfrm>
              <a:prstGeom prst="rect">
                <a:avLst/>
              </a:prstGeom>
              <a:blipFill rotWithShape="0">
                <a:blip r:embed="rId5"/>
                <a:stretch>
                  <a:fillRect l="-8475" r="-15254" b="-38333"/>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36" name="TextBox 35"/>
              <p:cNvSpPr txBox="1"/>
              <p:nvPr/>
            </p:nvSpPr>
            <p:spPr>
              <a:xfrm>
                <a:off x="6823671" y="2760263"/>
                <a:ext cx="730906" cy="369332"/>
              </a:xfrm>
              <a:prstGeom prst="rect">
                <a:avLst/>
              </a:prstGeom>
              <a:noFill/>
            </p:spPr>
            <p:txBody>
              <a:bodyPr wrap="none" lIns="0" tIns="0" rIns="0" bIns="0" rtlCol="0">
                <a:spAutoFit/>
              </a:bodyPr>
              <a:lstStyle/>
              <a:p>
                <a:pPr/>
                <a14:m>
                  <m:oMathPara xmlns:m="http://schemas.openxmlformats.org/officeDocument/2006/math">
                    <m:oMathParaPr>
                      <m:jc m:val="centerGroup"/>
                    </m:oMathParaPr>
                    <m:oMath xmlns:m="http://schemas.openxmlformats.org/officeDocument/2006/math">
                      <m:r>
                        <a:rPr lang="en-US" b="0" i="1" smtClean="0">
                          <a:latin typeface="Cambria Math" charset="0"/>
                        </a:rPr>
                        <m:t>𝑂</m:t>
                      </m:r>
                      <m:r>
                        <a:rPr lang="en-US" b="0" i="1" smtClean="0">
                          <a:latin typeface="Cambria Math" charset="0"/>
                        </a:rPr>
                        <m:t>(</m:t>
                      </m:r>
                      <m:r>
                        <a:rPr lang="en-US" b="0" i="1" smtClean="0">
                          <a:latin typeface="Cambria Math" charset="0"/>
                        </a:rPr>
                        <m:t>𝑛</m:t>
                      </m:r>
                      <m:r>
                        <a:rPr lang="en-US" b="0" i="1" smtClean="0">
                          <a:latin typeface="Cambria Math" charset="0"/>
                        </a:rPr>
                        <m:t>)</m:t>
                      </m:r>
                    </m:oMath>
                  </m:oMathPara>
                </a14:m>
                <a:endParaRPr lang="en-US" dirty="0"/>
              </a:p>
            </p:txBody>
          </p:sp>
        </mc:Choice>
        <mc:Fallback xmlns="">
          <p:sp>
            <p:nvSpPr>
              <p:cNvPr id="36" name="TextBox 35"/>
              <p:cNvSpPr txBox="1">
                <a:spLocks noRot="1" noChangeAspect="1" noMove="1" noResize="1" noEditPoints="1" noAdjustHandles="1" noChangeArrowheads="1" noChangeShapeType="1" noTextEdit="1"/>
              </p:cNvSpPr>
              <p:nvPr/>
            </p:nvSpPr>
            <p:spPr>
              <a:xfrm>
                <a:off x="6823671" y="2760263"/>
                <a:ext cx="730906" cy="369332"/>
              </a:xfrm>
              <a:prstGeom prst="rect">
                <a:avLst/>
              </a:prstGeom>
              <a:blipFill rotWithShape="0">
                <a:blip r:embed="rId4"/>
                <a:stretch>
                  <a:fillRect l="-8333" r="-14167" b="-38333"/>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37" name="TextBox 36"/>
              <p:cNvSpPr txBox="1"/>
              <p:nvPr/>
            </p:nvSpPr>
            <p:spPr>
              <a:xfrm>
                <a:off x="6820629" y="3405031"/>
                <a:ext cx="730906" cy="369332"/>
              </a:xfrm>
              <a:prstGeom prst="rect">
                <a:avLst/>
              </a:prstGeom>
              <a:noFill/>
            </p:spPr>
            <p:txBody>
              <a:bodyPr wrap="none" lIns="0" tIns="0" rIns="0" bIns="0" rtlCol="0">
                <a:spAutoFit/>
              </a:bodyPr>
              <a:lstStyle/>
              <a:p>
                <a:pPr/>
                <a14:m>
                  <m:oMathPara xmlns:m="http://schemas.openxmlformats.org/officeDocument/2006/math">
                    <m:oMathParaPr>
                      <m:jc m:val="centerGroup"/>
                    </m:oMathParaPr>
                    <m:oMath xmlns:m="http://schemas.openxmlformats.org/officeDocument/2006/math">
                      <m:r>
                        <a:rPr lang="en-US" b="0" i="1" smtClean="0">
                          <a:latin typeface="Cambria Math" charset="0"/>
                        </a:rPr>
                        <m:t>𝑂</m:t>
                      </m:r>
                      <m:r>
                        <a:rPr lang="en-US" b="0" i="1" smtClean="0">
                          <a:latin typeface="Cambria Math" charset="0"/>
                        </a:rPr>
                        <m:t>(</m:t>
                      </m:r>
                      <m:r>
                        <a:rPr lang="en-US" b="0" i="1" smtClean="0">
                          <a:latin typeface="Cambria Math" charset="0"/>
                        </a:rPr>
                        <m:t>𝑛</m:t>
                      </m:r>
                      <m:r>
                        <a:rPr lang="en-US" b="0" i="1" smtClean="0">
                          <a:latin typeface="Cambria Math" charset="0"/>
                        </a:rPr>
                        <m:t>)</m:t>
                      </m:r>
                    </m:oMath>
                  </m:oMathPara>
                </a14:m>
                <a:endParaRPr lang="en-US" dirty="0"/>
              </a:p>
            </p:txBody>
          </p:sp>
        </mc:Choice>
        <mc:Fallback xmlns="">
          <p:sp>
            <p:nvSpPr>
              <p:cNvPr id="37" name="TextBox 36"/>
              <p:cNvSpPr txBox="1">
                <a:spLocks noRot="1" noChangeAspect="1" noMove="1" noResize="1" noEditPoints="1" noAdjustHandles="1" noChangeArrowheads="1" noChangeShapeType="1" noTextEdit="1"/>
              </p:cNvSpPr>
              <p:nvPr/>
            </p:nvSpPr>
            <p:spPr>
              <a:xfrm>
                <a:off x="6820629" y="3405031"/>
                <a:ext cx="730906" cy="369332"/>
              </a:xfrm>
              <a:prstGeom prst="rect">
                <a:avLst/>
              </a:prstGeom>
              <a:blipFill rotWithShape="0">
                <a:blip r:embed="rId4"/>
                <a:stretch>
                  <a:fillRect l="-9167" r="-13333" b="-38333"/>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77" name="TextBox 76"/>
              <p:cNvSpPr txBox="1"/>
              <p:nvPr/>
            </p:nvSpPr>
            <p:spPr>
              <a:xfrm>
                <a:off x="3768218" y="4038600"/>
                <a:ext cx="727250" cy="369332"/>
              </a:xfrm>
              <a:prstGeom prst="rect">
                <a:avLst/>
              </a:prstGeom>
              <a:noFill/>
            </p:spPr>
            <p:txBody>
              <a:bodyPr wrap="none" lIns="0" tIns="0" rIns="0" bIns="0" rtlCol="0">
                <a:spAutoFit/>
              </a:bodyPr>
              <a:lstStyle/>
              <a:p>
                <a:pPr/>
                <a14:m>
                  <m:oMathPara xmlns:m="http://schemas.openxmlformats.org/officeDocument/2006/math">
                    <m:oMathParaPr>
                      <m:jc m:val="centerGroup"/>
                    </m:oMathParaPr>
                    <m:oMath xmlns:m="http://schemas.openxmlformats.org/officeDocument/2006/math">
                      <m:r>
                        <a:rPr lang="en-US" b="0" i="1" smtClean="0">
                          <a:solidFill>
                            <a:srgbClr val="0070C0"/>
                          </a:solidFill>
                          <a:latin typeface="Cambria Math" charset="0"/>
                        </a:rPr>
                        <m:t>𝑂</m:t>
                      </m:r>
                      <m:r>
                        <a:rPr lang="en-US" b="0" i="1" smtClean="0">
                          <a:solidFill>
                            <a:srgbClr val="0070C0"/>
                          </a:solidFill>
                          <a:latin typeface="Cambria Math" charset="0"/>
                        </a:rPr>
                        <m:t>(1)</m:t>
                      </m:r>
                    </m:oMath>
                  </m:oMathPara>
                </a14:m>
                <a:endParaRPr lang="en-US" dirty="0">
                  <a:solidFill>
                    <a:srgbClr val="0070C0"/>
                  </a:solidFill>
                </a:endParaRPr>
              </a:p>
            </p:txBody>
          </p:sp>
        </mc:Choice>
        <mc:Fallback xmlns="">
          <p:sp>
            <p:nvSpPr>
              <p:cNvPr id="77" name="TextBox 76"/>
              <p:cNvSpPr txBox="1">
                <a:spLocks noRot="1" noChangeAspect="1" noMove="1" noResize="1" noEditPoints="1" noAdjustHandles="1" noChangeArrowheads="1" noChangeShapeType="1" noTextEdit="1"/>
              </p:cNvSpPr>
              <p:nvPr/>
            </p:nvSpPr>
            <p:spPr>
              <a:xfrm>
                <a:off x="3768218" y="4038600"/>
                <a:ext cx="727250" cy="369332"/>
              </a:xfrm>
              <a:prstGeom prst="rect">
                <a:avLst/>
              </a:prstGeom>
              <a:blipFill>
                <a:blip r:embed="rId6"/>
                <a:stretch>
                  <a:fillRect l="-8621" r="-12069" b="-33333"/>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78" name="TextBox 77"/>
              <p:cNvSpPr txBox="1"/>
              <p:nvPr/>
            </p:nvSpPr>
            <p:spPr>
              <a:xfrm>
                <a:off x="6820297" y="4038600"/>
                <a:ext cx="727250" cy="369332"/>
              </a:xfrm>
              <a:prstGeom prst="rect">
                <a:avLst/>
              </a:prstGeom>
              <a:noFill/>
            </p:spPr>
            <p:txBody>
              <a:bodyPr wrap="none" lIns="0" tIns="0" rIns="0" bIns="0" rtlCol="0">
                <a:spAutoFit/>
              </a:bodyPr>
              <a:lstStyle/>
              <a:p>
                <a:pPr/>
                <a14:m>
                  <m:oMathPara xmlns:m="http://schemas.openxmlformats.org/officeDocument/2006/math">
                    <m:oMathParaPr>
                      <m:jc m:val="centerGroup"/>
                    </m:oMathParaPr>
                    <m:oMath xmlns:m="http://schemas.openxmlformats.org/officeDocument/2006/math">
                      <m:r>
                        <a:rPr lang="en-US" b="0" i="1" smtClean="0">
                          <a:solidFill>
                            <a:srgbClr val="0070C0"/>
                          </a:solidFill>
                          <a:latin typeface="Cambria Math" charset="0"/>
                        </a:rPr>
                        <m:t>𝑂</m:t>
                      </m:r>
                      <m:r>
                        <a:rPr lang="en-US" b="0" i="1" smtClean="0">
                          <a:solidFill>
                            <a:srgbClr val="0070C0"/>
                          </a:solidFill>
                          <a:latin typeface="Cambria Math" charset="0"/>
                        </a:rPr>
                        <m:t>(1)</m:t>
                      </m:r>
                    </m:oMath>
                  </m:oMathPara>
                </a14:m>
                <a:endParaRPr lang="en-US" dirty="0">
                  <a:solidFill>
                    <a:srgbClr val="0070C0"/>
                  </a:solidFill>
                </a:endParaRPr>
              </a:p>
            </p:txBody>
          </p:sp>
        </mc:Choice>
        <mc:Fallback xmlns="">
          <p:sp>
            <p:nvSpPr>
              <p:cNvPr id="78" name="TextBox 77"/>
              <p:cNvSpPr txBox="1">
                <a:spLocks noRot="1" noChangeAspect="1" noMove="1" noResize="1" noEditPoints="1" noAdjustHandles="1" noChangeArrowheads="1" noChangeShapeType="1" noTextEdit="1"/>
              </p:cNvSpPr>
              <p:nvPr/>
            </p:nvSpPr>
            <p:spPr>
              <a:xfrm>
                <a:off x="6820297" y="4038600"/>
                <a:ext cx="727250" cy="369332"/>
              </a:xfrm>
              <a:prstGeom prst="rect">
                <a:avLst/>
              </a:prstGeom>
              <a:blipFill>
                <a:blip r:embed="rId7"/>
                <a:stretch>
                  <a:fillRect l="-6897" r="-12069" b="-33333"/>
                </a:stretch>
              </a:blipFill>
            </p:spPr>
            <p:txBody>
              <a:bodyPr/>
              <a:lstStyle/>
              <a:p>
                <a:r>
                  <a:rPr lang="en-US">
                    <a:noFill/>
                  </a:rPr>
                  <a:t> </a:t>
                </a:r>
              </a:p>
            </p:txBody>
          </p:sp>
        </mc:Fallback>
      </mc:AlternateContent>
      <p:sp>
        <p:nvSpPr>
          <p:cNvPr id="6" name="Rectangle 5">
            <a:extLst>
              <a:ext uri="{FF2B5EF4-FFF2-40B4-BE49-F238E27FC236}">
                <a16:creationId xmlns:a16="http://schemas.microsoft.com/office/drawing/2014/main" id="{D254288F-FBC3-5E4B-AA6D-3C2C4A17D3D7}"/>
              </a:ext>
            </a:extLst>
          </p:cNvPr>
          <p:cNvSpPr/>
          <p:nvPr/>
        </p:nvSpPr>
        <p:spPr>
          <a:xfrm>
            <a:off x="50321" y="5453590"/>
            <a:ext cx="3737305" cy="400110"/>
          </a:xfrm>
          <a:prstGeom prst="rect">
            <a:avLst/>
          </a:prstGeom>
        </p:spPr>
        <p:txBody>
          <a:bodyPr wrap="none">
            <a:spAutoFit/>
          </a:bodyPr>
          <a:lstStyle/>
          <a:p>
            <a:pPr marL="0" indent="0">
              <a:buNone/>
            </a:pPr>
            <a:r>
              <a:rPr lang="en-US" sz="2000" dirty="0">
                <a:latin typeface="+mn-lt"/>
                <a:cs typeface="Consolas" panose="020B0609020204030204" pitchFamily="49" charset="0"/>
              </a:rPr>
              <a:t>Also known as: add, lookup, search</a:t>
            </a:r>
          </a:p>
        </p:txBody>
      </p:sp>
      <mc:AlternateContent xmlns:mc="http://schemas.openxmlformats.org/markup-compatibility/2006" xmlns:a14="http://schemas.microsoft.com/office/drawing/2010/main">
        <mc:Choice Requires="a14">
          <p:sp>
            <p:nvSpPr>
              <p:cNvPr id="60" name="TextBox 59">
                <a:extLst>
                  <a:ext uri="{FF2B5EF4-FFF2-40B4-BE49-F238E27FC236}">
                    <a16:creationId xmlns:a16="http://schemas.microsoft.com/office/drawing/2014/main" id="{7C71BF7B-DA44-B144-B4D8-76203BEBEFD2}"/>
                  </a:ext>
                </a:extLst>
              </p:cNvPr>
              <p:cNvSpPr txBox="1"/>
              <p:nvPr/>
            </p:nvSpPr>
            <p:spPr>
              <a:xfrm>
                <a:off x="5388737" y="4038600"/>
                <a:ext cx="727250" cy="369332"/>
              </a:xfrm>
              <a:prstGeom prst="rect">
                <a:avLst/>
              </a:prstGeom>
              <a:noFill/>
            </p:spPr>
            <p:txBody>
              <a:bodyPr wrap="none" lIns="0" tIns="0" rIns="0" bIns="0" rtlCol="0">
                <a:spAutoFit/>
              </a:bodyPr>
              <a:lstStyle/>
              <a:p>
                <a:pPr/>
                <a14:m>
                  <m:oMathPara xmlns:m="http://schemas.openxmlformats.org/officeDocument/2006/math">
                    <m:oMathParaPr>
                      <m:jc m:val="centerGroup"/>
                    </m:oMathParaPr>
                    <m:oMath xmlns:m="http://schemas.openxmlformats.org/officeDocument/2006/math">
                      <m:r>
                        <a:rPr lang="en-US" b="0" i="1" smtClean="0">
                          <a:solidFill>
                            <a:srgbClr val="0070C0"/>
                          </a:solidFill>
                          <a:latin typeface="Cambria Math" charset="0"/>
                        </a:rPr>
                        <m:t>𝑂</m:t>
                      </m:r>
                      <m:r>
                        <a:rPr lang="en-US" b="0" i="1" smtClean="0">
                          <a:solidFill>
                            <a:srgbClr val="0070C0"/>
                          </a:solidFill>
                          <a:latin typeface="Cambria Math" charset="0"/>
                        </a:rPr>
                        <m:t>(1)</m:t>
                      </m:r>
                    </m:oMath>
                  </m:oMathPara>
                </a14:m>
                <a:endParaRPr lang="en-US" dirty="0">
                  <a:solidFill>
                    <a:srgbClr val="0070C0"/>
                  </a:solidFill>
                </a:endParaRPr>
              </a:p>
            </p:txBody>
          </p:sp>
        </mc:Choice>
        <mc:Fallback xmlns="">
          <p:sp>
            <p:nvSpPr>
              <p:cNvPr id="60" name="TextBox 59">
                <a:extLst>
                  <a:ext uri="{FF2B5EF4-FFF2-40B4-BE49-F238E27FC236}">
                    <a16:creationId xmlns:a16="http://schemas.microsoft.com/office/drawing/2014/main" id="{7C71BF7B-DA44-B144-B4D8-76203BEBEFD2}"/>
                  </a:ext>
                </a:extLst>
              </p:cNvPr>
              <p:cNvSpPr txBox="1">
                <a:spLocks noRot="1" noChangeAspect="1" noMove="1" noResize="1" noEditPoints="1" noAdjustHandles="1" noChangeArrowheads="1" noChangeShapeType="1" noTextEdit="1"/>
              </p:cNvSpPr>
              <p:nvPr/>
            </p:nvSpPr>
            <p:spPr>
              <a:xfrm>
                <a:off x="5388737" y="4038600"/>
                <a:ext cx="727250" cy="369332"/>
              </a:xfrm>
              <a:prstGeom prst="rect">
                <a:avLst/>
              </a:prstGeom>
              <a:blipFill>
                <a:blip r:embed="rId8"/>
                <a:stretch>
                  <a:fillRect l="-6780" r="-11864" b="-33333"/>
                </a:stretch>
              </a:blipFill>
            </p:spPr>
            <p:txBody>
              <a:bodyPr/>
              <a:lstStyle/>
              <a:p>
                <a:r>
                  <a:rPr lang="en-US">
                    <a:noFill/>
                  </a:rPr>
                  <a:t> </a:t>
                </a:r>
              </a:p>
            </p:txBody>
          </p:sp>
        </mc:Fallback>
      </mc:AlternateContent>
      <p:sp>
        <p:nvSpPr>
          <p:cNvPr id="3" name="TextBox 2">
            <a:extLst>
              <a:ext uri="{FF2B5EF4-FFF2-40B4-BE49-F238E27FC236}">
                <a16:creationId xmlns:a16="http://schemas.microsoft.com/office/drawing/2014/main" id="{B7BC6F98-39E7-9049-ACD8-4EF3FB294A18}"/>
              </a:ext>
            </a:extLst>
          </p:cNvPr>
          <p:cNvSpPr txBox="1"/>
          <p:nvPr/>
        </p:nvSpPr>
        <p:spPr>
          <a:xfrm>
            <a:off x="1254712" y="1673751"/>
            <a:ext cx="6875152" cy="461665"/>
          </a:xfrm>
          <a:prstGeom prst="rect">
            <a:avLst/>
          </a:prstGeom>
          <a:noFill/>
        </p:spPr>
        <p:txBody>
          <a:bodyPr wrap="none" rtlCol="0">
            <a:spAutoFit/>
          </a:bodyPr>
          <a:lstStyle/>
          <a:p>
            <a:r>
              <a:rPr lang="en-US" dirty="0"/>
              <a:t>Table gives expected times, not worst-case times</a:t>
            </a:r>
          </a:p>
        </p:txBody>
      </p:sp>
    </p:spTree>
    <p:extLst>
      <p:ext uri="{BB962C8B-B14F-4D97-AF65-F5344CB8AC3E}">
        <p14:creationId xmlns:p14="http://schemas.microsoft.com/office/powerpoint/2010/main" val="1770872469"/>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3600" dirty="0">
                <a:solidFill>
                  <a:srgbClr val="C00000"/>
                </a:solidFill>
              </a:rPr>
              <a:t>New Data Structure</a:t>
            </a:r>
          </a:p>
        </p:txBody>
      </p:sp>
      <p:sp>
        <p:nvSpPr>
          <p:cNvPr id="5" name="Slide Number Placeholder 4"/>
          <p:cNvSpPr>
            <a:spLocks noGrp="1"/>
          </p:cNvSpPr>
          <p:nvPr>
            <p:ph type="sldNum" sz="quarter" idx="12"/>
          </p:nvPr>
        </p:nvSpPr>
        <p:spPr/>
        <p:txBody>
          <a:bodyPr>
            <a:normAutofit fontScale="85000" lnSpcReduction="20000"/>
          </a:bodyPr>
          <a:lstStyle/>
          <a:p>
            <a:pPr>
              <a:defRPr/>
            </a:pPr>
            <a:fld id="{4F1681EA-561D-43A3-ABE9-0A51E29EF3E8}" type="slidenum">
              <a:rPr lang="en-US" smtClean="0"/>
              <a:pPr>
                <a:defRPr/>
              </a:pPr>
              <a:t>5</a:t>
            </a:fld>
            <a:endParaRPr lang="en-US"/>
          </a:p>
        </p:txBody>
      </p:sp>
      <p:graphicFrame>
        <p:nvGraphicFramePr>
          <p:cNvPr id="8" name="Content Placeholder 4"/>
          <p:cNvGraphicFramePr>
            <a:graphicFrameLocks/>
          </p:cNvGraphicFramePr>
          <p:nvPr>
            <p:extLst>
              <p:ext uri="{D42A27DB-BD31-4B8C-83A1-F6EECF244321}">
                <p14:modId xmlns:p14="http://schemas.microsoft.com/office/powerpoint/2010/main" val="150216958"/>
              </p:ext>
            </p:extLst>
          </p:nvPr>
        </p:nvGraphicFramePr>
        <p:xfrm>
          <a:off x="1285192" y="2286000"/>
          <a:ext cx="7096808" cy="2230120"/>
        </p:xfrm>
        <a:graphic>
          <a:graphicData uri="http://schemas.openxmlformats.org/drawingml/2006/table">
            <a:tbl>
              <a:tblPr firstRow="1" bandRow="1">
                <a:tableStyleId>{5C22544A-7EE6-4342-B048-85BDC9FD1C3A}</a:tableStyleId>
              </a:tblPr>
              <a:tblGrid>
                <a:gridCol w="2289037">
                  <a:extLst>
                    <a:ext uri="{9D8B030D-6E8A-4147-A177-3AD203B41FA5}">
                      <a16:colId xmlns:a16="http://schemas.microsoft.com/office/drawing/2014/main" val="20000"/>
                    </a:ext>
                  </a:extLst>
                </a:gridCol>
                <a:gridCol w="1515533">
                  <a:extLst>
                    <a:ext uri="{9D8B030D-6E8A-4147-A177-3AD203B41FA5}">
                      <a16:colId xmlns:a16="http://schemas.microsoft.com/office/drawing/2014/main" val="20001"/>
                    </a:ext>
                  </a:extLst>
                </a:gridCol>
                <a:gridCol w="1646119">
                  <a:extLst>
                    <a:ext uri="{9D8B030D-6E8A-4147-A177-3AD203B41FA5}">
                      <a16:colId xmlns:a16="http://schemas.microsoft.com/office/drawing/2014/main" val="20002"/>
                    </a:ext>
                  </a:extLst>
                </a:gridCol>
                <a:gridCol w="1646119">
                  <a:extLst>
                    <a:ext uri="{9D8B030D-6E8A-4147-A177-3AD203B41FA5}">
                      <a16:colId xmlns:a16="http://schemas.microsoft.com/office/drawing/2014/main" val="20003"/>
                    </a:ext>
                  </a:extLst>
                </a:gridCol>
              </a:tblGrid>
              <a:tr h="370840">
                <a:tc>
                  <a:txBody>
                    <a:bodyPr/>
                    <a:lstStyle/>
                    <a:p>
                      <a:r>
                        <a:rPr lang="en-US" dirty="0"/>
                        <a:t>Data Structure</a:t>
                      </a:r>
                    </a:p>
                  </a:txBody>
                  <a:tcPr/>
                </a:tc>
                <a:tc>
                  <a:txBody>
                    <a:bodyPr/>
                    <a:lstStyle/>
                    <a:p>
                      <a:r>
                        <a:rPr lang="en-US" dirty="0">
                          <a:solidFill>
                            <a:srgbClr val="FF0000"/>
                          </a:solidFill>
                        </a:rPr>
                        <a:t>add</a:t>
                      </a:r>
                      <a:r>
                        <a:rPr lang="en-US" dirty="0"/>
                        <a:t>(</a:t>
                      </a:r>
                      <a:r>
                        <a:rPr lang="en-US" dirty="0" err="1"/>
                        <a:t>val</a:t>
                      </a:r>
                      <a:r>
                        <a:rPr lang="en-US" dirty="0"/>
                        <a:t> x)</a:t>
                      </a:r>
                    </a:p>
                  </a:txBody>
                  <a:tcPr/>
                </a:tc>
                <a:tc>
                  <a:txBody>
                    <a:bodyPr/>
                    <a:lstStyle/>
                    <a:p>
                      <a:r>
                        <a:rPr lang="en-US" dirty="0">
                          <a:solidFill>
                            <a:srgbClr val="FF0000"/>
                          </a:solidFill>
                        </a:rPr>
                        <a:t>get</a:t>
                      </a:r>
                      <a:r>
                        <a:rPr lang="en-US" dirty="0"/>
                        <a:t>(int i)</a:t>
                      </a:r>
                    </a:p>
                  </a:txBody>
                  <a:tcPr/>
                </a:tc>
                <a:tc>
                  <a:txBody>
                    <a:bodyPr/>
                    <a:lstStyle/>
                    <a:p>
                      <a:r>
                        <a:rPr lang="en-US" dirty="0">
                          <a:solidFill>
                            <a:srgbClr val="FF0000"/>
                          </a:solidFill>
                        </a:rPr>
                        <a:t>contains</a:t>
                      </a:r>
                      <a:r>
                        <a:rPr lang="en-US" dirty="0"/>
                        <a:t>(</a:t>
                      </a:r>
                      <a:r>
                        <a:rPr lang="en-US" dirty="0" err="1"/>
                        <a:t>val</a:t>
                      </a:r>
                      <a:r>
                        <a:rPr lang="en-US" dirty="0"/>
                        <a:t> x)</a:t>
                      </a:r>
                    </a:p>
                  </a:txBody>
                  <a:tcPr/>
                </a:tc>
                <a:extLst>
                  <a:ext uri="{0D108BD9-81ED-4DB2-BD59-A6C34878D82A}">
                    <a16:rowId xmlns:a16="http://schemas.microsoft.com/office/drawing/2014/main" val="10000"/>
                  </a:ext>
                </a:extLst>
              </a:tr>
              <a:tr h="370840">
                <a:tc>
                  <a:txBody>
                    <a:bodyPr/>
                    <a:lstStyle/>
                    <a:p>
                      <a:r>
                        <a:rPr lang="en-US" dirty="0" err="1"/>
                        <a:t>ArrayList</a:t>
                      </a:r>
                      <a:endParaRPr lang="en-US" dirty="0"/>
                    </a:p>
                    <a:p>
                      <a:endParaRPr lang="en-US" dirty="0"/>
                    </a:p>
                  </a:txBody>
                  <a:tcPr/>
                </a:tc>
                <a:tc>
                  <a:txBody>
                    <a:bodyPr/>
                    <a:lstStyle/>
                    <a:p>
                      <a:endParaRPr lang="en-US"/>
                    </a:p>
                  </a:txBody>
                  <a:tcPr/>
                </a:tc>
                <a:tc>
                  <a:txBody>
                    <a:bodyPr/>
                    <a:lstStyle/>
                    <a:p>
                      <a:endParaRPr lang="en-US" dirty="0"/>
                    </a:p>
                  </a:txBody>
                  <a:tcPr/>
                </a:tc>
                <a:tc>
                  <a:txBody>
                    <a:bodyPr/>
                    <a:lstStyle/>
                    <a:p>
                      <a:endParaRPr lang="en-US" dirty="0"/>
                    </a:p>
                  </a:txBody>
                  <a:tcPr/>
                </a:tc>
                <a:extLst>
                  <a:ext uri="{0D108BD9-81ED-4DB2-BD59-A6C34878D82A}">
                    <a16:rowId xmlns:a16="http://schemas.microsoft.com/office/drawing/2014/main" val="10001"/>
                  </a:ext>
                </a:extLst>
              </a:tr>
              <a:tr h="370840">
                <a:tc>
                  <a:txBody>
                    <a:bodyPr/>
                    <a:lstStyle/>
                    <a:p>
                      <a:r>
                        <a:rPr lang="en-US" dirty="0" err="1"/>
                        <a:t>LinkedList</a:t>
                      </a:r>
                      <a:endParaRPr lang="en-US" dirty="0"/>
                    </a:p>
                    <a:p>
                      <a:endParaRPr lang="en-US" dirty="0"/>
                    </a:p>
                  </a:txBody>
                  <a:tcPr/>
                </a:tc>
                <a:tc>
                  <a:txBody>
                    <a:bodyPr/>
                    <a:lstStyle/>
                    <a:p>
                      <a:endParaRPr lang="en-US" dirty="0"/>
                    </a:p>
                  </a:txBody>
                  <a:tcPr/>
                </a:tc>
                <a:tc>
                  <a:txBody>
                    <a:bodyPr/>
                    <a:lstStyle/>
                    <a:p>
                      <a:endParaRPr lang="en-US" dirty="0"/>
                    </a:p>
                  </a:txBody>
                  <a:tcPr/>
                </a:tc>
                <a:tc>
                  <a:txBody>
                    <a:bodyPr/>
                    <a:lstStyle/>
                    <a:p>
                      <a:endParaRPr lang="en-US" dirty="0"/>
                    </a:p>
                  </a:txBody>
                  <a:tcPr/>
                </a:tc>
                <a:extLst>
                  <a:ext uri="{0D108BD9-81ED-4DB2-BD59-A6C34878D82A}">
                    <a16:rowId xmlns:a16="http://schemas.microsoft.com/office/drawing/2014/main" val="10002"/>
                  </a:ext>
                </a:extLst>
              </a:tr>
              <a:tr h="370840">
                <a:tc>
                  <a:txBody>
                    <a:bodyPr/>
                    <a:lstStyle/>
                    <a:p>
                      <a:endParaRPr lang="en-US" sz="3200" i="1" dirty="0">
                        <a:solidFill>
                          <a:srgbClr val="0070C0"/>
                        </a:solidFill>
                      </a:endParaRPr>
                    </a:p>
                  </a:txBody>
                  <a:tcPr/>
                </a:tc>
                <a:tc>
                  <a:txBody>
                    <a:bodyPr/>
                    <a:lstStyle/>
                    <a:p>
                      <a:endParaRPr lang="en-US" dirty="0"/>
                    </a:p>
                  </a:txBody>
                  <a:tcPr/>
                </a:tc>
                <a:tc>
                  <a:txBody>
                    <a:bodyPr/>
                    <a:lstStyle/>
                    <a:p>
                      <a:endParaRPr lang="en-US" dirty="0"/>
                    </a:p>
                  </a:txBody>
                  <a:tcPr/>
                </a:tc>
                <a:tc>
                  <a:txBody>
                    <a:bodyPr/>
                    <a:lstStyle/>
                    <a:p>
                      <a:endParaRPr lang="en-US" dirty="0"/>
                    </a:p>
                  </a:txBody>
                  <a:tcPr/>
                </a:tc>
                <a:extLst>
                  <a:ext uri="{0D108BD9-81ED-4DB2-BD59-A6C34878D82A}">
                    <a16:rowId xmlns:a16="http://schemas.microsoft.com/office/drawing/2014/main" val="10004"/>
                  </a:ext>
                </a:extLst>
              </a:tr>
            </a:tbl>
          </a:graphicData>
        </a:graphic>
      </p:graphicFrame>
      <p:grpSp>
        <p:nvGrpSpPr>
          <p:cNvPr id="9" name="Group 8"/>
          <p:cNvGrpSpPr/>
          <p:nvPr/>
        </p:nvGrpSpPr>
        <p:grpSpPr>
          <a:xfrm>
            <a:off x="2236736" y="2851757"/>
            <a:ext cx="1087239" cy="277838"/>
            <a:chOff x="838201" y="4800599"/>
            <a:chExt cx="1087239" cy="277838"/>
          </a:xfrm>
        </p:grpSpPr>
        <p:sp>
          <p:nvSpPr>
            <p:cNvPr id="10" name="Rectangle 9"/>
            <p:cNvSpPr/>
            <p:nvPr/>
          </p:nvSpPr>
          <p:spPr>
            <a:xfrm>
              <a:off x="838201" y="4800600"/>
              <a:ext cx="273148" cy="277837"/>
            </a:xfrm>
            <a:prstGeom prst="rect">
              <a:avLst/>
            </a:prstGeom>
          </p:spPr>
          <p:style>
            <a:lnRef idx="2">
              <a:schemeClr val="dk1"/>
            </a:lnRef>
            <a:fillRef idx="1">
              <a:schemeClr val="lt1"/>
            </a:fillRef>
            <a:effectRef idx="0">
              <a:schemeClr val="dk1"/>
            </a:effectRef>
            <a:fontRef idx="minor">
              <a:schemeClr val="dk1"/>
            </a:fontRef>
          </p:style>
          <p:txBody>
            <a:bodyPr rtlCol="0" anchor="ctr"/>
            <a:lstStyle/>
            <a:p>
              <a:pPr algn="ctr"/>
              <a:r>
                <a:rPr lang="en-US" sz="2000" dirty="0"/>
                <a:t>2</a:t>
              </a:r>
            </a:p>
          </p:txBody>
        </p:sp>
        <p:sp>
          <p:nvSpPr>
            <p:cNvPr id="11" name="Rectangle 10"/>
            <p:cNvSpPr/>
            <p:nvPr/>
          </p:nvSpPr>
          <p:spPr>
            <a:xfrm>
              <a:off x="1111350" y="4800599"/>
              <a:ext cx="273148" cy="277837"/>
            </a:xfrm>
            <a:prstGeom prst="rect">
              <a:avLst/>
            </a:prstGeom>
          </p:spPr>
          <p:style>
            <a:lnRef idx="2">
              <a:schemeClr val="dk1"/>
            </a:lnRef>
            <a:fillRef idx="1">
              <a:schemeClr val="lt1"/>
            </a:fillRef>
            <a:effectRef idx="0">
              <a:schemeClr val="dk1"/>
            </a:effectRef>
            <a:fontRef idx="minor">
              <a:schemeClr val="dk1"/>
            </a:fontRef>
          </p:style>
          <p:txBody>
            <a:bodyPr rtlCol="0" anchor="ctr"/>
            <a:lstStyle/>
            <a:p>
              <a:pPr algn="ctr"/>
              <a:r>
                <a:rPr lang="en-US" sz="2000" dirty="0"/>
                <a:t>1</a:t>
              </a:r>
            </a:p>
          </p:txBody>
        </p:sp>
        <p:sp>
          <p:nvSpPr>
            <p:cNvPr id="12" name="Rectangle 11"/>
            <p:cNvSpPr/>
            <p:nvPr/>
          </p:nvSpPr>
          <p:spPr>
            <a:xfrm>
              <a:off x="1384498" y="4800599"/>
              <a:ext cx="270471" cy="273795"/>
            </a:xfrm>
            <a:prstGeom prst="rect">
              <a:avLst/>
            </a:prstGeom>
          </p:spPr>
          <p:style>
            <a:lnRef idx="2">
              <a:schemeClr val="dk1"/>
            </a:lnRef>
            <a:fillRef idx="1">
              <a:schemeClr val="lt1"/>
            </a:fillRef>
            <a:effectRef idx="0">
              <a:schemeClr val="dk1"/>
            </a:effectRef>
            <a:fontRef idx="minor">
              <a:schemeClr val="dk1"/>
            </a:fontRef>
          </p:style>
          <p:txBody>
            <a:bodyPr rtlCol="0" anchor="ctr"/>
            <a:lstStyle/>
            <a:p>
              <a:pPr algn="ctr"/>
              <a:r>
                <a:rPr lang="en-US" sz="2000" dirty="0"/>
                <a:t>3</a:t>
              </a:r>
            </a:p>
          </p:txBody>
        </p:sp>
        <p:sp>
          <p:nvSpPr>
            <p:cNvPr id="13" name="Rectangle 12"/>
            <p:cNvSpPr/>
            <p:nvPr/>
          </p:nvSpPr>
          <p:spPr>
            <a:xfrm>
              <a:off x="1657646" y="4800599"/>
              <a:ext cx="267794" cy="273795"/>
            </a:xfrm>
            <a:prstGeom prst="rect">
              <a:avLst/>
            </a:prstGeom>
          </p:spPr>
          <p:style>
            <a:lnRef idx="2">
              <a:schemeClr val="dk1"/>
            </a:lnRef>
            <a:fillRef idx="1">
              <a:schemeClr val="lt1"/>
            </a:fillRef>
            <a:effectRef idx="0">
              <a:schemeClr val="dk1"/>
            </a:effectRef>
            <a:fontRef idx="minor">
              <a:schemeClr val="dk1"/>
            </a:fontRef>
          </p:style>
          <p:txBody>
            <a:bodyPr rtlCol="0" anchor="ctr"/>
            <a:lstStyle/>
            <a:p>
              <a:pPr algn="ctr"/>
              <a:r>
                <a:rPr lang="en-US" sz="2000" dirty="0"/>
                <a:t>0</a:t>
              </a:r>
            </a:p>
          </p:txBody>
        </p:sp>
      </p:grpSp>
      <p:grpSp>
        <p:nvGrpSpPr>
          <p:cNvPr id="14" name="Group 13"/>
          <p:cNvGrpSpPr/>
          <p:nvPr/>
        </p:nvGrpSpPr>
        <p:grpSpPr>
          <a:xfrm>
            <a:off x="1434545" y="3600682"/>
            <a:ext cx="1904999" cy="285518"/>
            <a:chOff x="838201" y="4092663"/>
            <a:chExt cx="1904999" cy="285518"/>
          </a:xfrm>
        </p:grpSpPr>
        <p:grpSp>
          <p:nvGrpSpPr>
            <p:cNvPr id="15" name="Group 46"/>
            <p:cNvGrpSpPr>
              <a:grpSpLocks/>
            </p:cNvGrpSpPr>
            <p:nvPr/>
          </p:nvGrpSpPr>
          <p:grpSpPr bwMode="auto">
            <a:xfrm>
              <a:off x="838201" y="4092663"/>
              <a:ext cx="1904999" cy="285518"/>
              <a:chOff x="1600200" y="1447795"/>
              <a:chExt cx="4325051" cy="645093"/>
            </a:xfrm>
          </p:grpSpPr>
          <p:grpSp>
            <p:nvGrpSpPr>
              <p:cNvPr id="18" name="Group 17"/>
              <p:cNvGrpSpPr>
                <a:grpSpLocks/>
              </p:cNvGrpSpPr>
              <p:nvPr/>
            </p:nvGrpSpPr>
            <p:grpSpPr bwMode="auto">
              <a:xfrm>
                <a:off x="1600200" y="1447795"/>
                <a:ext cx="632604" cy="609605"/>
                <a:chOff x="1600200" y="1752595"/>
                <a:chExt cx="632604" cy="609605"/>
              </a:xfrm>
            </p:grpSpPr>
            <p:sp>
              <p:nvSpPr>
                <p:cNvPr id="29" name="Oval 54"/>
                <p:cNvSpPr>
                  <a:spLocks/>
                </p:cNvSpPr>
                <p:nvPr/>
              </p:nvSpPr>
              <p:spPr bwMode="auto">
                <a:xfrm>
                  <a:off x="1600200" y="1752600"/>
                  <a:ext cx="632604" cy="609600"/>
                </a:xfrm>
                <a:prstGeom prst="ellipse">
                  <a:avLst/>
                </a:prstGeom>
                <a:solidFill>
                  <a:schemeClr val="bg1"/>
                </a:solidFill>
                <a:ln w="12700">
                  <a:solidFill>
                    <a:schemeClr val="tx1"/>
                  </a:solidFill>
                  <a:round/>
                  <a:headEnd/>
                  <a:tailEnd/>
                </a:ln>
                <a:extLst>
                  <a:ext uri="{909E8E84-426E-40dd-AFC4-6F175D3DCCD1}">
                    <a14:hiddenFill xmlns="" xmlns:a14="http://schemas.microsoft.com/office/drawing/2010/main">
                      <a:solidFill>
                        <a:srgbClr val="FFFFFF"/>
                      </a:solidFill>
                    </a14:hiddenFill>
                  </a:ext>
                </a:extLst>
              </p:spPr>
              <p:txBody>
                <a:bodyPr lIns="0" tIns="0" rIns="0" bIns="0"/>
                <a:lstStyle>
                  <a:lvl1pPr>
                    <a:defRPr sz="2400">
                      <a:solidFill>
                        <a:srgbClr val="000000"/>
                      </a:solidFill>
                      <a:latin typeface="Times New Roman" charset="0"/>
                      <a:ea typeface="ヒラギノ明朝 ProN W3" charset="-128"/>
                      <a:sym typeface="Times New Roman" charset="0"/>
                    </a:defRPr>
                  </a:lvl1pPr>
                  <a:lvl2pPr marL="742950" indent="-285750">
                    <a:defRPr sz="2400">
                      <a:solidFill>
                        <a:srgbClr val="000000"/>
                      </a:solidFill>
                      <a:latin typeface="Times New Roman" charset="0"/>
                      <a:ea typeface="ヒラギノ明朝 ProN W3" charset="-128"/>
                      <a:sym typeface="Times New Roman" charset="0"/>
                    </a:defRPr>
                  </a:lvl2pPr>
                  <a:lvl3pPr marL="1143000" indent="-228600">
                    <a:defRPr sz="2400">
                      <a:solidFill>
                        <a:srgbClr val="000000"/>
                      </a:solidFill>
                      <a:latin typeface="Times New Roman" charset="0"/>
                      <a:ea typeface="ヒラギノ明朝 ProN W3" charset="-128"/>
                      <a:sym typeface="Times New Roman" charset="0"/>
                    </a:defRPr>
                  </a:lvl3pPr>
                  <a:lvl4pPr marL="1600200" indent="-228600">
                    <a:defRPr sz="2400">
                      <a:solidFill>
                        <a:srgbClr val="000000"/>
                      </a:solidFill>
                      <a:latin typeface="Times New Roman" charset="0"/>
                      <a:ea typeface="ヒラギノ明朝 ProN W3" charset="-128"/>
                      <a:sym typeface="Times New Roman" charset="0"/>
                    </a:defRPr>
                  </a:lvl4pPr>
                  <a:lvl5pPr marL="2057400" indent="-228600">
                    <a:defRPr sz="2400">
                      <a:solidFill>
                        <a:srgbClr val="000000"/>
                      </a:solidFill>
                      <a:latin typeface="Times New Roman" charset="0"/>
                      <a:ea typeface="ヒラギノ明朝 ProN W3" charset="-128"/>
                      <a:sym typeface="Times New Roman" charset="0"/>
                    </a:defRPr>
                  </a:lvl5pPr>
                  <a:lvl6pPr marL="2514600" indent="-228600" eaLnBrk="0" fontAlgn="base" hangingPunct="0">
                    <a:spcBef>
                      <a:spcPct val="0"/>
                    </a:spcBef>
                    <a:spcAft>
                      <a:spcPct val="0"/>
                    </a:spcAft>
                    <a:defRPr sz="2400">
                      <a:solidFill>
                        <a:srgbClr val="000000"/>
                      </a:solidFill>
                      <a:latin typeface="Times New Roman" charset="0"/>
                      <a:ea typeface="ヒラギノ明朝 ProN W3" charset="-128"/>
                      <a:sym typeface="Times New Roman" charset="0"/>
                    </a:defRPr>
                  </a:lvl6pPr>
                  <a:lvl7pPr marL="2971800" indent="-228600" eaLnBrk="0" fontAlgn="base" hangingPunct="0">
                    <a:spcBef>
                      <a:spcPct val="0"/>
                    </a:spcBef>
                    <a:spcAft>
                      <a:spcPct val="0"/>
                    </a:spcAft>
                    <a:defRPr sz="2400">
                      <a:solidFill>
                        <a:srgbClr val="000000"/>
                      </a:solidFill>
                      <a:latin typeface="Times New Roman" charset="0"/>
                      <a:ea typeface="ヒラギノ明朝 ProN W3" charset="-128"/>
                      <a:sym typeface="Times New Roman" charset="0"/>
                    </a:defRPr>
                  </a:lvl7pPr>
                  <a:lvl8pPr marL="3429000" indent="-228600" eaLnBrk="0" fontAlgn="base" hangingPunct="0">
                    <a:spcBef>
                      <a:spcPct val="0"/>
                    </a:spcBef>
                    <a:spcAft>
                      <a:spcPct val="0"/>
                    </a:spcAft>
                    <a:defRPr sz="2400">
                      <a:solidFill>
                        <a:srgbClr val="000000"/>
                      </a:solidFill>
                      <a:latin typeface="Times New Roman" charset="0"/>
                      <a:ea typeface="ヒラギノ明朝 ProN W3" charset="-128"/>
                      <a:sym typeface="Times New Roman" charset="0"/>
                    </a:defRPr>
                  </a:lvl8pPr>
                  <a:lvl9pPr marL="3886200" indent="-228600" eaLnBrk="0" fontAlgn="base" hangingPunct="0">
                    <a:spcBef>
                      <a:spcPct val="0"/>
                    </a:spcBef>
                    <a:spcAft>
                      <a:spcPct val="0"/>
                    </a:spcAft>
                    <a:defRPr sz="2400">
                      <a:solidFill>
                        <a:srgbClr val="000000"/>
                      </a:solidFill>
                      <a:latin typeface="Times New Roman" charset="0"/>
                      <a:ea typeface="ヒラギノ明朝 ProN W3" charset="-128"/>
                      <a:sym typeface="Times New Roman" charset="0"/>
                    </a:defRPr>
                  </a:lvl9pPr>
                </a:lstStyle>
                <a:p>
                  <a:pPr eaLnBrk="1" hangingPunct="1"/>
                  <a:endParaRPr lang="fr-FR" altLang="en-US"/>
                </a:p>
              </p:txBody>
            </p:sp>
            <p:sp>
              <p:nvSpPr>
                <p:cNvPr id="30" name="Rectangle 59"/>
                <p:cNvSpPr>
                  <a:spLocks/>
                </p:cNvSpPr>
                <p:nvPr/>
              </p:nvSpPr>
              <p:spPr bwMode="auto">
                <a:xfrm>
                  <a:off x="1687936" y="1752595"/>
                  <a:ext cx="209673" cy="276998"/>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12700">
                      <a:solidFill>
                        <a:srgbClr val="000000"/>
                      </a:solidFill>
                      <a:miter lim="800000"/>
                      <a:headEnd/>
                      <a:tailEnd/>
                    </a14:hiddenLine>
                  </a:ext>
                </a:extLst>
              </p:spPr>
              <p:txBody>
                <a:bodyPr wrap="none" lIns="0" tIns="0" rIns="40639" bIns="0">
                  <a:spAutoFit/>
                </a:bodyPr>
                <a:lstStyle>
                  <a:lvl1pPr marL="39688">
                    <a:defRPr sz="2400">
                      <a:solidFill>
                        <a:srgbClr val="000000"/>
                      </a:solidFill>
                      <a:latin typeface="Times New Roman" charset="0"/>
                      <a:ea typeface="ヒラギノ明朝 ProN W3" charset="-128"/>
                      <a:sym typeface="Times New Roman" charset="0"/>
                    </a:defRPr>
                  </a:lvl1pPr>
                  <a:lvl2pPr marL="742950" indent="-285750">
                    <a:defRPr sz="2400">
                      <a:solidFill>
                        <a:srgbClr val="000000"/>
                      </a:solidFill>
                      <a:latin typeface="Times New Roman" charset="0"/>
                      <a:ea typeface="ヒラギノ明朝 ProN W3" charset="-128"/>
                      <a:sym typeface="Times New Roman" charset="0"/>
                    </a:defRPr>
                  </a:lvl2pPr>
                  <a:lvl3pPr marL="1143000" indent="-228600">
                    <a:defRPr sz="2400">
                      <a:solidFill>
                        <a:srgbClr val="000000"/>
                      </a:solidFill>
                      <a:latin typeface="Times New Roman" charset="0"/>
                      <a:ea typeface="ヒラギノ明朝 ProN W3" charset="-128"/>
                      <a:sym typeface="Times New Roman" charset="0"/>
                    </a:defRPr>
                  </a:lvl3pPr>
                  <a:lvl4pPr marL="1600200" indent="-228600">
                    <a:defRPr sz="2400">
                      <a:solidFill>
                        <a:srgbClr val="000000"/>
                      </a:solidFill>
                      <a:latin typeface="Times New Roman" charset="0"/>
                      <a:ea typeface="ヒラギノ明朝 ProN W3" charset="-128"/>
                      <a:sym typeface="Times New Roman" charset="0"/>
                    </a:defRPr>
                  </a:lvl4pPr>
                  <a:lvl5pPr marL="2057400" indent="-228600">
                    <a:defRPr sz="2400">
                      <a:solidFill>
                        <a:srgbClr val="000000"/>
                      </a:solidFill>
                      <a:latin typeface="Times New Roman" charset="0"/>
                      <a:ea typeface="ヒラギノ明朝 ProN W3" charset="-128"/>
                      <a:sym typeface="Times New Roman" charset="0"/>
                    </a:defRPr>
                  </a:lvl5pPr>
                  <a:lvl6pPr marL="2514600" indent="-228600" eaLnBrk="0" fontAlgn="base" hangingPunct="0">
                    <a:spcBef>
                      <a:spcPct val="0"/>
                    </a:spcBef>
                    <a:spcAft>
                      <a:spcPct val="0"/>
                    </a:spcAft>
                    <a:defRPr sz="2400">
                      <a:solidFill>
                        <a:srgbClr val="000000"/>
                      </a:solidFill>
                      <a:latin typeface="Times New Roman" charset="0"/>
                      <a:ea typeface="ヒラギノ明朝 ProN W3" charset="-128"/>
                      <a:sym typeface="Times New Roman" charset="0"/>
                    </a:defRPr>
                  </a:lvl6pPr>
                  <a:lvl7pPr marL="2971800" indent="-228600" eaLnBrk="0" fontAlgn="base" hangingPunct="0">
                    <a:spcBef>
                      <a:spcPct val="0"/>
                    </a:spcBef>
                    <a:spcAft>
                      <a:spcPct val="0"/>
                    </a:spcAft>
                    <a:defRPr sz="2400">
                      <a:solidFill>
                        <a:srgbClr val="000000"/>
                      </a:solidFill>
                      <a:latin typeface="Times New Roman" charset="0"/>
                      <a:ea typeface="ヒラギノ明朝 ProN W3" charset="-128"/>
                      <a:sym typeface="Times New Roman" charset="0"/>
                    </a:defRPr>
                  </a:lvl7pPr>
                  <a:lvl8pPr marL="3429000" indent="-228600" eaLnBrk="0" fontAlgn="base" hangingPunct="0">
                    <a:spcBef>
                      <a:spcPct val="0"/>
                    </a:spcBef>
                    <a:spcAft>
                      <a:spcPct val="0"/>
                    </a:spcAft>
                    <a:defRPr sz="2400">
                      <a:solidFill>
                        <a:srgbClr val="000000"/>
                      </a:solidFill>
                      <a:latin typeface="Times New Roman" charset="0"/>
                      <a:ea typeface="ヒラギノ明朝 ProN W3" charset="-128"/>
                      <a:sym typeface="Times New Roman" charset="0"/>
                    </a:defRPr>
                  </a:lvl8pPr>
                  <a:lvl9pPr marL="3886200" indent="-228600" eaLnBrk="0" fontAlgn="base" hangingPunct="0">
                    <a:spcBef>
                      <a:spcPct val="0"/>
                    </a:spcBef>
                    <a:spcAft>
                      <a:spcPct val="0"/>
                    </a:spcAft>
                    <a:defRPr sz="2400">
                      <a:solidFill>
                        <a:srgbClr val="000000"/>
                      </a:solidFill>
                      <a:latin typeface="Times New Roman" charset="0"/>
                      <a:ea typeface="ヒラギノ明朝 ProN W3" charset="-128"/>
                      <a:sym typeface="Times New Roman" charset="0"/>
                    </a:defRPr>
                  </a:lvl9pPr>
                </a:lstStyle>
                <a:p>
                  <a:pPr eaLnBrk="1" hangingPunct="1"/>
                  <a:r>
                    <a:rPr lang="en-US" altLang="en-US" sz="1800" dirty="0">
                      <a:solidFill>
                        <a:schemeClr val="tx1"/>
                      </a:solidFill>
                      <a:latin typeface="Arial" charset="0"/>
                      <a:sym typeface="Arial" charset="0"/>
                    </a:rPr>
                    <a:t>2</a:t>
                  </a:r>
                </a:p>
              </p:txBody>
            </p:sp>
          </p:grpSp>
          <p:grpSp>
            <p:nvGrpSpPr>
              <p:cNvPr id="19" name="Group 20"/>
              <p:cNvGrpSpPr>
                <a:grpSpLocks/>
              </p:cNvGrpSpPr>
              <p:nvPr/>
            </p:nvGrpSpPr>
            <p:grpSpPr bwMode="auto">
              <a:xfrm>
                <a:off x="2837203" y="1447795"/>
                <a:ext cx="632604" cy="645093"/>
                <a:chOff x="1313203" y="1752595"/>
                <a:chExt cx="632604" cy="645093"/>
              </a:xfrm>
            </p:grpSpPr>
            <p:sp>
              <p:nvSpPr>
                <p:cNvPr id="27" name="Oval 54"/>
                <p:cNvSpPr>
                  <a:spLocks/>
                </p:cNvSpPr>
                <p:nvPr/>
              </p:nvSpPr>
              <p:spPr bwMode="auto">
                <a:xfrm>
                  <a:off x="1313203" y="1788088"/>
                  <a:ext cx="632604" cy="609600"/>
                </a:xfrm>
                <a:prstGeom prst="ellipse">
                  <a:avLst/>
                </a:prstGeom>
                <a:solidFill>
                  <a:schemeClr val="bg1"/>
                </a:solidFill>
                <a:ln w="12700">
                  <a:solidFill>
                    <a:schemeClr val="tx1"/>
                  </a:solidFill>
                  <a:round/>
                  <a:headEnd/>
                  <a:tailEnd/>
                </a:ln>
                <a:extLst>
                  <a:ext uri="{909E8E84-426E-40dd-AFC4-6F175D3DCCD1}">
                    <a14:hiddenFill xmlns="" xmlns:a14="http://schemas.microsoft.com/office/drawing/2010/main">
                      <a:solidFill>
                        <a:srgbClr val="FFFFFF"/>
                      </a:solidFill>
                    </a14:hiddenFill>
                  </a:ext>
                </a:extLst>
              </p:spPr>
              <p:txBody>
                <a:bodyPr lIns="0" tIns="0" rIns="0" bIns="0"/>
                <a:lstStyle>
                  <a:lvl1pPr>
                    <a:defRPr sz="2400">
                      <a:solidFill>
                        <a:srgbClr val="000000"/>
                      </a:solidFill>
                      <a:latin typeface="Times New Roman" charset="0"/>
                      <a:ea typeface="ヒラギノ明朝 ProN W3" charset="-128"/>
                      <a:sym typeface="Times New Roman" charset="0"/>
                    </a:defRPr>
                  </a:lvl1pPr>
                  <a:lvl2pPr marL="742950" indent="-285750">
                    <a:defRPr sz="2400">
                      <a:solidFill>
                        <a:srgbClr val="000000"/>
                      </a:solidFill>
                      <a:latin typeface="Times New Roman" charset="0"/>
                      <a:ea typeface="ヒラギノ明朝 ProN W3" charset="-128"/>
                      <a:sym typeface="Times New Roman" charset="0"/>
                    </a:defRPr>
                  </a:lvl2pPr>
                  <a:lvl3pPr marL="1143000" indent="-228600">
                    <a:defRPr sz="2400">
                      <a:solidFill>
                        <a:srgbClr val="000000"/>
                      </a:solidFill>
                      <a:latin typeface="Times New Roman" charset="0"/>
                      <a:ea typeface="ヒラギノ明朝 ProN W3" charset="-128"/>
                      <a:sym typeface="Times New Roman" charset="0"/>
                    </a:defRPr>
                  </a:lvl3pPr>
                  <a:lvl4pPr marL="1600200" indent="-228600">
                    <a:defRPr sz="2400">
                      <a:solidFill>
                        <a:srgbClr val="000000"/>
                      </a:solidFill>
                      <a:latin typeface="Times New Roman" charset="0"/>
                      <a:ea typeface="ヒラギノ明朝 ProN W3" charset="-128"/>
                      <a:sym typeface="Times New Roman" charset="0"/>
                    </a:defRPr>
                  </a:lvl4pPr>
                  <a:lvl5pPr marL="2057400" indent="-228600">
                    <a:defRPr sz="2400">
                      <a:solidFill>
                        <a:srgbClr val="000000"/>
                      </a:solidFill>
                      <a:latin typeface="Times New Roman" charset="0"/>
                      <a:ea typeface="ヒラギノ明朝 ProN W3" charset="-128"/>
                      <a:sym typeface="Times New Roman" charset="0"/>
                    </a:defRPr>
                  </a:lvl5pPr>
                  <a:lvl6pPr marL="2514600" indent="-228600" eaLnBrk="0" fontAlgn="base" hangingPunct="0">
                    <a:spcBef>
                      <a:spcPct val="0"/>
                    </a:spcBef>
                    <a:spcAft>
                      <a:spcPct val="0"/>
                    </a:spcAft>
                    <a:defRPr sz="2400">
                      <a:solidFill>
                        <a:srgbClr val="000000"/>
                      </a:solidFill>
                      <a:latin typeface="Times New Roman" charset="0"/>
                      <a:ea typeface="ヒラギノ明朝 ProN W3" charset="-128"/>
                      <a:sym typeface="Times New Roman" charset="0"/>
                    </a:defRPr>
                  </a:lvl6pPr>
                  <a:lvl7pPr marL="2971800" indent="-228600" eaLnBrk="0" fontAlgn="base" hangingPunct="0">
                    <a:spcBef>
                      <a:spcPct val="0"/>
                    </a:spcBef>
                    <a:spcAft>
                      <a:spcPct val="0"/>
                    </a:spcAft>
                    <a:defRPr sz="2400">
                      <a:solidFill>
                        <a:srgbClr val="000000"/>
                      </a:solidFill>
                      <a:latin typeface="Times New Roman" charset="0"/>
                      <a:ea typeface="ヒラギノ明朝 ProN W3" charset="-128"/>
                      <a:sym typeface="Times New Roman" charset="0"/>
                    </a:defRPr>
                  </a:lvl7pPr>
                  <a:lvl8pPr marL="3429000" indent="-228600" eaLnBrk="0" fontAlgn="base" hangingPunct="0">
                    <a:spcBef>
                      <a:spcPct val="0"/>
                    </a:spcBef>
                    <a:spcAft>
                      <a:spcPct val="0"/>
                    </a:spcAft>
                    <a:defRPr sz="2400">
                      <a:solidFill>
                        <a:srgbClr val="000000"/>
                      </a:solidFill>
                      <a:latin typeface="Times New Roman" charset="0"/>
                      <a:ea typeface="ヒラギノ明朝 ProN W3" charset="-128"/>
                      <a:sym typeface="Times New Roman" charset="0"/>
                    </a:defRPr>
                  </a:lvl8pPr>
                  <a:lvl9pPr marL="3886200" indent="-228600" eaLnBrk="0" fontAlgn="base" hangingPunct="0">
                    <a:spcBef>
                      <a:spcPct val="0"/>
                    </a:spcBef>
                    <a:spcAft>
                      <a:spcPct val="0"/>
                    </a:spcAft>
                    <a:defRPr sz="2400">
                      <a:solidFill>
                        <a:srgbClr val="000000"/>
                      </a:solidFill>
                      <a:latin typeface="Times New Roman" charset="0"/>
                      <a:ea typeface="ヒラギノ明朝 ProN W3" charset="-128"/>
                      <a:sym typeface="Times New Roman" charset="0"/>
                    </a:defRPr>
                  </a:lvl9pPr>
                </a:lstStyle>
                <a:p>
                  <a:pPr eaLnBrk="1" hangingPunct="1"/>
                  <a:endParaRPr lang="fr-FR" altLang="en-US"/>
                </a:p>
              </p:txBody>
            </p:sp>
            <p:sp>
              <p:nvSpPr>
                <p:cNvPr id="28" name="Rectangle 59"/>
                <p:cNvSpPr>
                  <a:spLocks/>
                </p:cNvSpPr>
                <p:nvPr/>
              </p:nvSpPr>
              <p:spPr bwMode="auto">
                <a:xfrm>
                  <a:off x="1423545" y="1752595"/>
                  <a:ext cx="209673" cy="277000"/>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12700">
                      <a:solidFill>
                        <a:srgbClr val="000000"/>
                      </a:solidFill>
                      <a:miter lim="800000"/>
                      <a:headEnd/>
                      <a:tailEnd/>
                    </a14:hiddenLine>
                  </a:ext>
                </a:extLst>
              </p:spPr>
              <p:txBody>
                <a:bodyPr wrap="none" lIns="0" tIns="0" rIns="40639" bIns="0">
                  <a:spAutoFit/>
                </a:bodyPr>
                <a:lstStyle>
                  <a:lvl1pPr marL="39688">
                    <a:defRPr sz="2400">
                      <a:solidFill>
                        <a:srgbClr val="000000"/>
                      </a:solidFill>
                      <a:latin typeface="Times New Roman" charset="0"/>
                      <a:ea typeface="ヒラギノ明朝 ProN W3" charset="-128"/>
                      <a:sym typeface="Times New Roman" charset="0"/>
                    </a:defRPr>
                  </a:lvl1pPr>
                  <a:lvl2pPr marL="742950" indent="-285750">
                    <a:defRPr sz="2400">
                      <a:solidFill>
                        <a:srgbClr val="000000"/>
                      </a:solidFill>
                      <a:latin typeface="Times New Roman" charset="0"/>
                      <a:ea typeface="ヒラギノ明朝 ProN W3" charset="-128"/>
                      <a:sym typeface="Times New Roman" charset="0"/>
                    </a:defRPr>
                  </a:lvl2pPr>
                  <a:lvl3pPr marL="1143000" indent="-228600">
                    <a:defRPr sz="2400">
                      <a:solidFill>
                        <a:srgbClr val="000000"/>
                      </a:solidFill>
                      <a:latin typeface="Times New Roman" charset="0"/>
                      <a:ea typeface="ヒラギノ明朝 ProN W3" charset="-128"/>
                      <a:sym typeface="Times New Roman" charset="0"/>
                    </a:defRPr>
                  </a:lvl3pPr>
                  <a:lvl4pPr marL="1600200" indent="-228600">
                    <a:defRPr sz="2400">
                      <a:solidFill>
                        <a:srgbClr val="000000"/>
                      </a:solidFill>
                      <a:latin typeface="Times New Roman" charset="0"/>
                      <a:ea typeface="ヒラギノ明朝 ProN W3" charset="-128"/>
                      <a:sym typeface="Times New Roman" charset="0"/>
                    </a:defRPr>
                  </a:lvl4pPr>
                  <a:lvl5pPr marL="2057400" indent="-228600">
                    <a:defRPr sz="2400">
                      <a:solidFill>
                        <a:srgbClr val="000000"/>
                      </a:solidFill>
                      <a:latin typeface="Times New Roman" charset="0"/>
                      <a:ea typeface="ヒラギノ明朝 ProN W3" charset="-128"/>
                      <a:sym typeface="Times New Roman" charset="0"/>
                    </a:defRPr>
                  </a:lvl5pPr>
                  <a:lvl6pPr marL="2514600" indent="-228600" eaLnBrk="0" fontAlgn="base" hangingPunct="0">
                    <a:spcBef>
                      <a:spcPct val="0"/>
                    </a:spcBef>
                    <a:spcAft>
                      <a:spcPct val="0"/>
                    </a:spcAft>
                    <a:defRPr sz="2400">
                      <a:solidFill>
                        <a:srgbClr val="000000"/>
                      </a:solidFill>
                      <a:latin typeface="Times New Roman" charset="0"/>
                      <a:ea typeface="ヒラギノ明朝 ProN W3" charset="-128"/>
                      <a:sym typeface="Times New Roman" charset="0"/>
                    </a:defRPr>
                  </a:lvl6pPr>
                  <a:lvl7pPr marL="2971800" indent="-228600" eaLnBrk="0" fontAlgn="base" hangingPunct="0">
                    <a:spcBef>
                      <a:spcPct val="0"/>
                    </a:spcBef>
                    <a:spcAft>
                      <a:spcPct val="0"/>
                    </a:spcAft>
                    <a:defRPr sz="2400">
                      <a:solidFill>
                        <a:srgbClr val="000000"/>
                      </a:solidFill>
                      <a:latin typeface="Times New Roman" charset="0"/>
                      <a:ea typeface="ヒラギノ明朝 ProN W3" charset="-128"/>
                      <a:sym typeface="Times New Roman" charset="0"/>
                    </a:defRPr>
                  </a:lvl7pPr>
                  <a:lvl8pPr marL="3429000" indent="-228600" eaLnBrk="0" fontAlgn="base" hangingPunct="0">
                    <a:spcBef>
                      <a:spcPct val="0"/>
                    </a:spcBef>
                    <a:spcAft>
                      <a:spcPct val="0"/>
                    </a:spcAft>
                    <a:defRPr sz="2400">
                      <a:solidFill>
                        <a:srgbClr val="000000"/>
                      </a:solidFill>
                      <a:latin typeface="Times New Roman" charset="0"/>
                      <a:ea typeface="ヒラギノ明朝 ProN W3" charset="-128"/>
                      <a:sym typeface="Times New Roman" charset="0"/>
                    </a:defRPr>
                  </a:lvl8pPr>
                  <a:lvl9pPr marL="3886200" indent="-228600" eaLnBrk="0" fontAlgn="base" hangingPunct="0">
                    <a:spcBef>
                      <a:spcPct val="0"/>
                    </a:spcBef>
                    <a:spcAft>
                      <a:spcPct val="0"/>
                    </a:spcAft>
                    <a:defRPr sz="2400">
                      <a:solidFill>
                        <a:srgbClr val="000000"/>
                      </a:solidFill>
                      <a:latin typeface="Times New Roman" charset="0"/>
                      <a:ea typeface="ヒラギノ明朝 ProN W3" charset="-128"/>
                      <a:sym typeface="Times New Roman" charset="0"/>
                    </a:defRPr>
                  </a:lvl9pPr>
                </a:lstStyle>
                <a:p>
                  <a:pPr eaLnBrk="1" hangingPunct="1"/>
                  <a:r>
                    <a:rPr lang="en-US" altLang="en-US" sz="1800">
                      <a:solidFill>
                        <a:schemeClr val="tx1"/>
                      </a:solidFill>
                      <a:latin typeface="Arial" charset="0"/>
                      <a:sym typeface="Arial" charset="0"/>
                    </a:rPr>
                    <a:t>1</a:t>
                  </a:r>
                </a:p>
              </p:txBody>
            </p:sp>
          </p:grpSp>
          <p:grpSp>
            <p:nvGrpSpPr>
              <p:cNvPr id="20" name="Group 23"/>
              <p:cNvGrpSpPr>
                <a:grpSpLocks/>
              </p:cNvGrpSpPr>
              <p:nvPr/>
            </p:nvGrpSpPr>
            <p:grpSpPr bwMode="auto">
              <a:xfrm>
                <a:off x="4081632" y="1447795"/>
                <a:ext cx="632604" cy="625845"/>
                <a:chOff x="1033632" y="1752595"/>
                <a:chExt cx="632604" cy="625845"/>
              </a:xfrm>
            </p:grpSpPr>
            <p:sp>
              <p:nvSpPr>
                <p:cNvPr id="25" name="Oval 54"/>
                <p:cNvSpPr>
                  <a:spLocks/>
                </p:cNvSpPr>
                <p:nvPr/>
              </p:nvSpPr>
              <p:spPr bwMode="auto">
                <a:xfrm>
                  <a:off x="1033632" y="1752600"/>
                  <a:ext cx="632604" cy="609600"/>
                </a:xfrm>
                <a:prstGeom prst="ellipse">
                  <a:avLst/>
                </a:prstGeom>
                <a:solidFill>
                  <a:schemeClr val="bg1"/>
                </a:solidFill>
                <a:ln w="12700">
                  <a:solidFill>
                    <a:schemeClr val="tx1"/>
                  </a:solidFill>
                  <a:round/>
                  <a:headEnd/>
                  <a:tailEnd/>
                </a:ln>
                <a:extLst>
                  <a:ext uri="{909E8E84-426E-40dd-AFC4-6F175D3DCCD1}">
                    <a14:hiddenFill xmlns="" xmlns:a14="http://schemas.microsoft.com/office/drawing/2010/main">
                      <a:solidFill>
                        <a:srgbClr val="FFFFFF"/>
                      </a:solidFill>
                    </a14:hiddenFill>
                  </a:ext>
                </a:extLst>
              </p:spPr>
              <p:txBody>
                <a:bodyPr lIns="0" tIns="0" rIns="0" bIns="0"/>
                <a:lstStyle>
                  <a:lvl1pPr>
                    <a:defRPr sz="2400">
                      <a:solidFill>
                        <a:srgbClr val="000000"/>
                      </a:solidFill>
                      <a:latin typeface="Times New Roman" charset="0"/>
                      <a:ea typeface="ヒラギノ明朝 ProN W3" charset="-128"/>
                      <a:sym typeface="Times New Roman" charset="0"/>
                    </a:defRPr>
                  </a:lvl1pPr>
                  <a:lvl2pPr marL="742950" indent="-285750">
                    <a:defRPr sz="2400">
                      <a:solidFill>
                        <a:srgbClr val="000000"/>
                      </a:solidFill>
                      <a:latin typeface="Times New Roman" charset="0"/>
                      <a:ea typeface="ヒラギノ明朝 ProN W3" charset="-128"/>
                      <a:sym typeface="Times New Roman" charset="0"/>
                    </a:defRPr>
                  </a:lvl2pPr>
                  <a:lvl3pPr marL="1143000" indent="-228600">
                    <a:defRPr sz="2400">
                      <a:solidFill>
                        <a:srgbClr val="000000"/>
                      </a:solidFill>
                      <a:latin typeface="Times New Roman" charset="0"/>
                      <a:ea typeface="ヒラギノ明朝 ProN W3" charset="-128"/>
                      <a:sym typeface="Times New Roman" charset="0"/>
                    </a:defRPr>
                  </a:lvl3pPr>
                  <a:lvl4pPr marL="1600200" indent="-228600">
                    <a:defRPr sz="2400">
                      <a:solidFill>
                        <a:srgbClr val="000000"/>
                      </a:solidFill>
                      <a:latin typeface="Times New Roman" charset="0"/>
                      <a:ea typeface="ヒラギノ明朝 ProN W3" charset="-128"/>
                      <a:sym typeface="Times New Roman" charset="0"/>
                    </a:defRPr>
                  </a:lvl4pPr>
                  <a:lvl5pPr marL="2057400" indent="-228600">
                    <a:defRPr sz="2400">
                      <a:solidFill>
                        <a:srgbClr val="000000"/>
                      </a:solidFill>
                      <a:latin typeface="Times New Roman" charset="0"/>
                      <a:ea typeface="ヒラギノ明朝 ProN W3" charset="-128"/>
                      <a:sym typeface="Times New Roman" charset="0"/>
                    </a:defRPr>
                  </a:lvl5pPr>
                  <a:lvl6pPr marL="2514600" indent="-228600" eaLnBrk="0" fontAlgn="base" hangingPunct="0">
                    <a:spcBef>
                      <a:spcPct val="0"/>
                    </a:spcBef>
                    <a:spcAft>
                      <a:spcPct val="0"/>
                    </a:spcAft>
                    <a:defRPr sz="2400">
                      <a:solidFill>
                        <a:srgbClr val="000000"/>
                      </a:solidFill>
                      <a:latin typeface="Times New Roman" charset="0"/>
                      <a:ea typeface="ヒラギノ明朝 ProN W3" charset="-128"/>
                      <a:sym typeface="Times New Roman" charset="0"/>
                    </a:defRPr>
                  </a:lvl6pPr>
                  <a:lvl7pPr marL="2971800" indent="-228600" eaLnBrk="0" fontAlgn="base" hangingPunct="0">
                    <a:spcBef>
                      <a:spcPct val="0"/>
                    </a:spcBef>
                    <a:spcAft>
                      <a:spcPct val="0"/>
                    </a:spcAft>
                    <a:defRPr sz="2400">
                      <a:solidFill>
                        <a:srgbClr val="000000"/>
                      </a:solidFill>
                      <a:latin typeface="Times New Roman" charset="0"/>
                      <a:ea typeface="ヒラギノ明朝 ProN W3" charset="-128"/>
                      <a:sym typeface="Times New Roman" charset="0"/>
                    </a:defRPr>
                  </a:lvl7pPr>
                  <a:lvl8pPr marL="3429000" indent="-228600" eaLnBrk="0" fontAlgn="base" hangingPunct="0">
                    <a:spcBef>
                      <a:spcPct val="0"/>
                    </a:spcBef>
                    <a:spcAft>
                      <a:spcPct val="0"/>
                    </a:spcAft>
                    <a:defRPr sz="2400">
                      <a:solidFill>
                        <a:srgbClr val="000000"/>
                      </a:solidFill>
                      <a:latin typeface="Times New Roman" charset="0"/>
                      <a:ea typeface="ヒラギノ明朝 ProN W3" charset="-128"/>
                      <a:sym typeface="Times New Roman" charset="0"/>
                    </a:defRPr>
                  </a:lvl8pPr>
                  <a:lvl9pPr marL="3886200" indent="-228600" eaLnBrk="0" fontAlgn="base" hangingPunct="0">
                    <a:spcBef>
                      <a:spcPct val="0"/>
                    </a:spcBef>
                    <a:spcAft>
                      <a:spcPct val="0"/>
                    </a:spcAft>
                    <a:defRPr sz="2400">
                      <a:solidFill>
                        <a:srgbClr val="000000"/>
                      </a:solidFill>
                      <a:latin typeface="Times New Roman" charset="0"/>
                      <a:ea typeface="ヒラギノ明朝 ProN W3" charset="-128"/>
                      <a:sym typeface="Times New Roman" charset="0"/>
                    </a:defRPr>
                  </a:lvl9pPr>
                </a:lstStyle>
                <a:p>
                  <a:pPr eaLnBrk="1" hangingPunct="1"/>
                  <a:endParaRPr lang="fr-FR" altLang="en-US"/>
                </a:p>
              </p:txBody>
            </p:sp>
            <p:sp>
              <p:nvSpPr>
                <p:cNvPr id="26" name="Rectangle 59"/>
                <p:cNvSpPr>
                  <a:spLocks/>
                </p:cNvSpPr>
                <p:nvPr/>
              </p:nvSpPr>
              <p:spPr bwMode="auto">
                <a:xfrm>
                  <a:off x="1147230" y="1752595"/>
                  <a:ext cx="476033" cy="62584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12700">
                      <a:solidFill>
                        <a:srgbClr val="000000"/>
                      </a:solidFill>
                      <a:miter lim="800000"/>
                      <a:headEnd/>
                      <a:tailEnd/>
                    </a14:hiddenLine>
                  </a:ext>
                </a:extLst>
              </p:spPr>
              <p:txBody>
                <a:bodyPr wrap="none" lIns="0" tIns="0" rIns="40639" bIns="0">
                  <a:spAutoFit/>
                </a:bodyPr>
                <a:lstStyle>
                  <a:lvl1pPr marL="39688">
                    <a:defRPr sz="2400">
                      <a:solidFill>
                        <a:srgbClr val="000000"/>
                      </a:solidFill>
                      <a:latin typeface="Times New Roman" charset="0"/>
                      <a:ea typeface="ヒラギノ明朝 ProN W3" charset="-128"/>
                      <a:sym typeface="Times New Roman" charset="0"/>
                    </a:defRPr>
                  </a:lvl1pPr>
                  <a:lvl2pPr marL="742950" indent="-285750">
                    <a:defRPr sz="2400">
                      <a:solidFill>
                        <a:srgbClr val="000000"/>
                      </a:solidFill>
                      <a:latin typeface="Times New Roman" charset="0"/>
                      <a:ea typeface="ヒラギノ明朝 ProN W3" charset="-128"/>
                      <a:sym typeface="Times New Roman" charset="0"/>
                    </a:defRPr>
                  </a:lvl2pPr>
                  <a:lvl3pPr marL="1143000" indent="-228600">
                    <a:defRPr sz="2400">
                      <a:solidFill>
                        <a:srgbClr val="000000"/>
                      </a:solidFill>
                      <a:latin typeface="Times New Roman" charset="0"/>
                      <a:ea typeface="ヒラギノ明朝 ProN W3" charset="-128"/>
                      <a:sym typeface="Times New Roman" charset="0"/>
                    </a:defRPr>
                  </a:lvl3pPr>
                  <a:lvl4pPr marL="1600200" indent="-228600">
                    <a:defRPr sz="2400">
                      <a:solidFill>
                        <a:srgbClr val="000000"/>
                      </a:solidFill>
                      <a:latin typeface="Times New Roman" charset="0"/>
                      <a:ea typeface="ヒラギノ明朝 ProN W3" charset="-128"/>
                      <a:sym typeface="Times New Roman" charset="0"/>
                    </a:defRPr>
                  </a:lvl4pPr>
                  <a:lvl5pPr marL="2057400" indent="-228600">
                    <a:defRPr sz="2400">
                      <a:solidFill>
                        <a:srgbClr val="000000"/>
                      </a:solidFill>
                      <a:latin typeface="Times New Roman" charset="0"/>
                      <a:ea typeface="ヒラギノ明朝 ProN W3" charset="-128"/>
                      <a:sym typeface="Times New Roman" charset="0"/>
                    </a:defRPr>
                  </a:lvl5pPr>
                  <a:lvl6pPr marL="2514600" indent="-228600" eaLnBrk="0" fontAlgn="base" hangingPunct="0">
                    <a:spcBef>
                      <a:spcPct val="0"/>
                    </a:spcBef>
                    <a:spcAft>
                      <a:spcPct val="0"/>
                    </a:spcAft>
                    <a:defRPr sz="2400">
                      <a:solidFill>
                        <a:srgbClr val="000000"/>
                      </a:solidFill>
                      <a:latin typeface="Times New Roman" charset="0"/>
                      <a:ea typeface="ヒラギノ明朝 ProN W3" charset="-128"/>
                      <a:sym typeface="Times New Roman" charset="0"/>
                    </a:defRPr>
                  </a:lvl6pPr>
                  <a:lvl7pPr marL="2971800" indent="-228600" eaLnBrk="0" fontAlgn="base" hangingPunct="0">
                    <a:spcBef>
                      <a:spcPct val="0"/>
                    </a:spcBef>
                    <a:spcAft>
                      <a:spcPct val="0"/>
                    </a:spcAft>
                    <a:defRPr sz="2400">
                      <a:solidFill>
                        <a:srgbClr val="000000"/>
                      </a:solidFill>
                      <a:latin typeface="Times New Roman" charset="0"/>
                      <a:ea typeface="ヒラギノ明朝 ProN W3" charset="-128"/>
                      <a:sym typeface="Times New Roman" charset="0"/>
                    </a:defRPr>
                  </a:lvl7pPr>
                  <a:lvl8pPr marL="3429000" indent="-228600" eaLnBrk="0" fontAlgn="base" hangingPunct="0">
                    <a:spcBef>
                      <a:spcPct val="0"/>
                    </a:spcBef>
                    <a:spcAft>
                      <a:spcPct val="0"/>
                    </a:spcAft>
                    <a:defRPr sz="2400">
                      <a:solidFill>
                        <a:srgbClr val="000000"/>
                      </a:solidFill>
                      <a:latin typeface="Times New Roman" charset="0"/>
                      <a:ea typeface="ヒラギノ明朝 ProN W3" charset="-128"/>
                      <a:sym typeface="Times New Roman" charset="0"/>
                    </a:defRPr>
                  </a:lvl8pPr>
                  <a:lvl9pPr marL="3886200" indent="-228600" eaLnBrk="0" fontAlgn="base" hangingPunct="0">
                    <a:spcBef>
                      <a:spcPct val="0"/>
                    </a:spcBef>
                    <a:spcAft>
                      <a:spcPct val="0"/>
                    </a:spcAft>
                    <a:defRPr sz="2400">
                      <a:solidFill>
                        <a:srgbClr val="000000"/>
                      </a:solidFill>
                      <a:latin typeface="Times New Roman" charset="0"/>
                      <a:ea typeface="ヒラギノ明朝 ProN W3" charset="-128"/>
                      <a:sym typeface="Times New Roman" charset="0"/>
                    </a:defRPr>
                  </a:lvl9pPr>
                </a:lstStyle>
                <a:p>
                  <a:pPr eaLnBrk="1" hangingPunct="1"/>
                  <a:r>
                    <a:rPr lang="en-US" altLang="en-US" sz="1800" dirty="0">
                      <a:solidFill>
                        <a:schemeClr val="tx1"/>
                      </a:solidFill>
                      <a:latin typeface="Arial" charset="0"/>
                      <a:sym typeface="Arial" charset="0"/>
                    </a:rPr>
                    <a:t>3</a:t>
                  </a:r>
                </a:p>
              </p:txBody>
            </p:sp>
          </p:grpSp>
          <p:grpSp>
            <p:nvGrpSpPr>
              <p:cNvPr id="21" name="Group 26"/>
              <p:cNvGrpSpPr>
                <a:grpSpLocks/>
              </p:cNvGrpSpPr>
              <p:nvPr/>
            </p:nvGrpSpPr>
            <p:grpSpPr bwMode="auto">
              <a:xfrm>
                <a:off x="5292647" y="1459294"/>
                <a:ext cx="632604" cy="609605"/>
                <a:chOff x="572995" y="1752595"/>
                <a:chExt cx="632604" cy="609605"/>
              </a:xfrm>
            </p:grpSpPr>
            <p:sp>
              <p:nvSpPr>
                <p:cNvPr id="23" name="Oval 54"/>
                <p:cNvSpPr>
                  <a:spLocks/>
                </p:cNvSpPr>
                <p:nvPr/>
              </p:nvSpPr>
              <p:spPr bwMode="auto">
                <a:xfrm>
                  <a:off x="572995" y="1752600"/>
                  <a:ext cx="632604" cy="609600"/>
                </a:xfrm>
                <a:prstGeom prst="ellipse">
                  <a:avLst/>
                </a:prstGeom>
                <a:solidFill>
                  <a:schemeClr val="bg1"/>
                </a:solidFill>
                <a:ln w="12700">
                  <a:solidFill>
                    <a:schemeClr val="tx1"/>
                  </a:solidFill>
                  <a:round/>
                  <a:headEnd/>
                  <a:tailEnd/>
                </a:ln>
                <a:extLst>
                  <a:ext uri="{909E8E84-426E-40dd-AFC4-6F175D3DCCD1}">
                    <a14:hiddenFill xmlns="" xmlns:a14="http://schemas.microsoft.com/office/drawing/2010/main">
                      <a:solidFill>
                        <a:srgbClr val="FFFFFF"/>
                      </a:solidFill>
                    </a14:hiddenFill>
                  </a:ext>
                </a:extLst>
              </p:spPr>
              <p:txBody>
                <a:bodyPr lIns="0" tIns="0" rIns="0" bIns="0"/>
                <a:lstStyle>
                  <a:lvl1pPr>
                    <a:defRPr sz="2400">
                      <a:solidFill>
                        <a:srgbClr val="000000"/>
                      </a:solidFill>
                      <a:latin typeface="Times New Roman" charset="0"/>
                      <a:ea typeface="ヒラギノ明朝 ProN W3" charset="-128"/>
                      <a:sym typeface="Times New Roman" charset="0"/>
                    </a:defRPr>
                  </a:lvl1pPr>
                  <a:lvl2pPr marL="742950" indent="-285750">
                    <a:defRPr sz="2400">
                      <a:solidFill>
                        <a:srgbClr val="000000"/>
                      </a:solidFill>
                      <a:latin typeface="Times New Roman" charset="0"/>
                      <a:ea typeface="ヒラギノ明朝 ProN W3" charset="-128"/>
                      <a:sym typeface="Times New Roman" charset="0"/>
                    </a:defRPr>
                  </a:lvl2pPr>
                  <a:lvl3pPr marL="1143000" indent="-228600">
                    <a:defRPr sz="2400">
                      <a:solidFill>
                        <a:srgbClr val="000000"/>
                      </a:solidFill>
                      <a:latin typeface="Times New Roman" charset="0"/>
                      <a:ea typeface="ヒラギノ明朝 ProN W3" charset="-128"/>
                      <a:sym typeface="Times New Roman" charset="0"/>
                    </a:defRPr>
                  </a:lvl3pPr>
                  <a:lvl4pPr marL="1600200" indent="-228600">
                    <a:defRPr sz="2400">
                      <a:solidFill>
                        <a:srgbClr val="000000"/>
                      </a:solidFill>
                      <a:latin typeface="Times New Roman" charset="0"/>
                      <a:ea typeface="ヒラギノ明朝 ProN W3" charset="-128"/>
                      <a:sym typeface="Times New Roman" charset="0"/>
                    </a:defRPr>
                  </a:lvl4pPr>
                  <a:lvl5pPr marL="2057400" indent="-228600">
                    <a:defRPr sz="2400">
                      <a:solidFill>
                        <a:srgbClr val="000000"/>
                      </a:solidFill>
                      <a:latin typeface="Times New Roman" charset="0"/>
                      <a:ea typeface="ヒラギノ明朝 ProN W3" charset="-128"/>
                      <a:sym typeface="Times New Roman" charset="0"/>
                    </a:defRPr>
                  </a:lvl5pPr>
                  <a:lvl6pPr marL="2514600" indent="-228600" eaLnBrk="0" fontAlgn="base" hangingPunct="0">
                    <a:spcBef>
                      <a:spcPct val="0"/>
                    </a:spcBef>
                    <a:spcAft>
                      <a:spcPct val="0"/>
                    </a:spcAft>
                    <a:defRPr sz="2400">
                      <a:solidFill>
                        <a:srgbClr val="000000"/>
                      </a:solidFill>
                      <a:latin typeface="Times New Roman" charset="0"/>
                      <a:ea typeface="ヒラギノ明朝 ProN W3" charset="-128"/>
                      <a:sym typeface="Times New Roman" charset="0"/>
                    </a:defRPr>
                  </a:lvl6pPr>
                  <a:lvl7pPr marL="2971800" indent="-228600" eaLnBrk="0" fontAlgn="base" hangingPunct="0">
                    <a:spcBef>
                      <a:spcPct val="0"/>
                    </a:spcBef>
                    <a:spcAft>
                      <a:spcPct val="0"/>
                    </a:spcAft>
                    <a:defRPr sz="2400">
                      <a:solidFill>
                        <a:srgbClr val="000000"/>
                      </a:solidFill>
                      <a:latin typeface="Times New Roman" charset="0"/>
                      <a:ea typeface="ヒラギノ明朝 ProN W3" charset="-128"/>
                      <a:sym typeface="Times New Roman" charset="0"/>
                    </a:defRPr>
                  </a:lvl7pPr>
                  <a:lvl8pPr marL="3429000" indent="-228600" eaLnBrk="0" fontAlgn="base" hangingPunct="0">
                    <a:spcBef>
                      <a:spcPct val="0"/>
                    </a:spcBef>
                    <a:spcAft>
                      <a:spcPct val="0"/>
                    </a:spcAft>
                    <a:defRPr sz="2400">
                      <a:solidFill>
                        <a:srgbClr val="000000"/>
                      </a:solidFill>
                      <a:latin typeface="Times New Roman" charset="0"/>
                      <a:ea typeface="ヒラギノ明朝 ProN W3" charset="-128"/>
                      <a:sym typeface="Times New Roman" charset="0"/>
                    </a:defRPr>
                  </a:lvl8pPr>
                  <a:lvl9pPr marL="3886200" indent="-228600" eaLnBrk="0" fontAlgn="base" hangingPunct="0">
                    <a:spcBef>
                      <a:spcPct val="0"/>
                    </a:spcBef>
                    <a:spcAft>
                      <a:spcPct val="0"/>
                    </a:spcAft>
                    <a:defRPr sz="2400">
                      <a:solidFill>
                        <a:srgbClr val="000000"/>
                      </a:solidFill>
                      <a:latin typeface="Times New Roman" charset="0"/>
                      <a:ea typeface="ヒラギノ明朝 ProN W3" charset="-128"/>
                      <a:sym typeface="Times New Roman" charset="0"/>
                    </a:defRPr>
                  </a:lvl9pPr>
                </a:lstStyle>
                <a:p>
                  <a:pPr eaLnBrk="1" hangingPunct="1"/>
                  <a:endParaRPr lang="fr-FR" altLang="en-US"/>
                </a:p>
              </p:txBody>
            </p:sp>
            <p:sp>
              <p:nvSpPr>
                <p:cNvPr id="24" name="Rectangle 59"/>
                <p:cNvSpPr>
                  <a:spLocks/>
                </p:cNvSpPr>
                <p:nvPr/>
              </p:nvSpPr>
              <p:spPr bwMode="auto">
                <a:xfrm>
                  <a:off x="660731" y="1752595"/>
                  <a:ext cx="209673" cy="277000"/>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12700">
                      <a:solidFill>
                        <a:srgbClr val="000000"/>
                      </a:solidFill>
                      <a:miter lim="800000"/>
                      <a:headEnd/>
                      <a:tailEnd/>
                    </a14:hiddenLine>
                  </a:ext>
                </a:extLst>
              </p:spPr>
              <p:txBody>
                <a:bodyPr wrap="none" lIns="0" tIns="0" rIns="40639" bIns="0">
                  <a:spAutoFit/>
                </a:bodyPr>
                <a:lstStyle>
                  <a:lvl1pPr marL="39688">
                    <a:defRPr sz="2400">
                      <a:solidFill>
                        <a:srgbClr val="000000"/>
                      </a:solidFill>
                      <a:latin typeface="Times New Roman" charset="0"/>
                      <a:ea typeface="ヒラギノ明朝 ProN W3" charset="-128"/>
                      <a:sym typeface="Times New Roman" charset="0"/>
                    </a:defRPr>
                  </a:lvl1pPr>
                  <a:lvl2pPr marL="742950" indent="-285750">
                    <a:defRPr sz="2400">
                      <a:solidFill>
                        <a:srgbClr val="000000"/>
                      </a:solidFill>
                      <a:latin typeface="Times New Roman" charset="0"/>
                      <a:ea typeface="ヒラギノ明朝 ProN W3" charset="-128"/>
                      <a:sym typeface="Times New Roman" charset="0"/>
                    </a:defRPr>
                  </a:lvl2pPr>
                  <a:lvl3pPr marL="1143000" indent="-228600">
                    <a:defRPr sz="2400">
                      <a:solidFill>
                        <a:srgbClr val="000000"/>
                      </a:solidFill>
                      <a:latin typeface="Times New Roman" charset="0"/>
                      <a:ea typeface="ヒラギノ明朝 ProN W3" charset="-128"/>
                      <a:sym typeface="Times New Roman" charset="0"/>
                    </a:defRPr>
                  </a:lvl3pPr>
                  <a:lvl4pPr marL="1600200" indent="-228600">
                    <a:defRPr sz="2400">
                      <a:solidFill>
                        <a:srgbClr val="000000"/>
                      </a:solidFill>
                      <a:latin typeface="Times New Roman" charset="0"/>
                      <a:ea typeface="ヒラギノ明朝 ProN W3" charset="-128"/>
                      <a:sym typeface="Times New Roman" charset="0"/>
                    </a:defRPr>
                  </a:lvl4pPr>
                  <a:lvl5pPr marL="2057400" indent="-228600">
                    <a:defRPr sz="2400">
                      <a:solidFill>
                        <a:srgbClr val="000000"/>
                      </a:solidFill>
                      <a:latin typeface="Times New Roman" charset="0"/>
                      <a:ea typeface="ヒラギノ明朝 ProN W3" charset="-128"/>
                      <a:sym typeface="Times New Roman" charset="0"/>
                    </a:defRPr>
                  </a:lvl5pPr>
                  <a:lvl6pPr marL="2514600" indent="-228600" eaLnBrk="0" fontAlgn="base" hangingPunct="0">
                    <a:spcBef>
                      <a:spcPct val="0"/>
                    </a:spcBef>
                    <a:spcAft>
                      <a:spcPct val="0"/>
                    </a:spcAft>
                    <a:defRPr sz="2400">
                      <a:solidFill>
                        <a:srgbClr val="000000"/>
                      </a:solidFill>
                      <a:latin typeface="Times New Roman" charset="0"/>
                      <a:ea typeface="ヒラギノ明朝 ProN W3" charset="-128"/>
                      <a:sym typeface="Times New Roman" charset="0"/>
                    </a:defRPr>
                  </a:lvl6pPr>
                  <a:lvl7pPr marL="2971800" indent="-228600" eaLnBrk="0" fontAlgn="base" hangingPunct="0">
                    <a:spcBef>
                      <a:spcPct val="0"/>
                    </a:spcBef>
                    <a:spcAft>
                      <a:spcPct val="0"/>
                    </a:spcAft>
                    <a:defRPr sz="2400">
                      <a:solidFill>
                        <a:srgbClr val="000000"/>
                      </a:solidFill>
                      <a:latin typeface="Times New Roman" charset="0"/>
                      <a:ea typeface="ヒラギノ明朝 ProN W3" charset="-128"/>
                      <a:sym typeface="Times New Roman" charset="0"/>
                    </a:defRPr>
                  </a:lvl7pPr>
                  <a:lvl8pPr marL="3429000" indent="-228600" eaLnBrk="0" fontAlgn="base" hangingPunct="0">
                    <a:spcBef>
                      <a:spcPct val="0"/>
                    </a:spcBef>
                    <a:spcAft>
                      <a:spcPct val="0"/>
                    </a:spcAft>
                    <a:defRPr sz="2400">
                      <a:solidFill>
                        <a:srgbClr val="000000"/>
                      </a:solidFill>
                      <a:latin typeface="Times New Roman" charset="0"/>
                      <a:ea typeface="ヒラギノ明朝 ProN W3" charset="-128"/>
                      <a:sym typeface="Times New Roman" charset="0"/>
                    </a:defRPr>
                  </a:lvl8pPr>
                  <a:lvl9pPr marL="3886200" indent="-228600" eaLnBrk="0" fontAlgn="base" hangingPunct="0">
                    <a:spcBef>
                      <a:spcPct val="0"/>
                    </a:spcBef>
                    <a:spcAft>
                      <a:spcPct val="0"/>
                    </a:spcAft>
                    <a:defRPr sz="2400">
                      <a:solidFill>
                        <a:srgbClr val="000000"/>
                      </a:solidFill>
                      <a:latin typeface="Times New Roman" charset="0"/>
                      <a:ea typeface="ヒラギノ明朝 ProN W3" charset="-128"/>
                      <a:sym typeface="Times New Roman" charset="0"/>
                    </a:defRPr>
                  </a:lvl9pPr>
                </a:lstStyle>
                <a:p>
                  <a:pPr eaLnBrk="1" hangingPunct="1"/>
                  <a:r>
                    <a:rPr lang="en-US" altLang="en-US" sz="1800" dirty="0">
                      <a:solidFill>
                        <a:schemeClr val="tx1"/>
                      </a:solidFill>
                      <a:latin typeface="Arial" charset="0"/>
                      <a:sym typeface="Arial" charset="0"/>
                    </a:rPr>
                    <a:t>0</a:t>
                  </a:r>
                </a:p>
              </p:txBody>
            </p:sp>
          </p:grpSp>
          <p:cxnSp>
            <p:nvCxnSpPr>
              <p:cNvPr id="22" name="Straight Arrow Connector 21"/>
              <p:cNvCxnSpPr/>
              <p:nvPr/>
            </p:nvCxnSpPr>
            <p:spPr>
              <a:xfrm flipV="1">
                <a:off x="2232809" y="1752598"/>
                <a:ext cx="607689" cy="63"/>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grpSp>
        <p:cxnSp>
          <p:nvCxnSpPr>
            <p:cNvPr id="16" name="Straight Arrow Connector 15"/>
            <p:cNvCxnSpPr/>
            <p:nvPr/>
          </p:nvCxnSpPr>
          <p:spPr bwMode="auto">
            <a:xfrm flipV="1">
              <a:off x="1663133" y="4229760"/>
              <a:ext cx="267661" cy="28"/>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17" name="Straight Arrow Connector 16"/>
            <p:cNvCxnSpPr/>
            <p:nvPr/>
          </p:nvCxnSpPr>
          <p:spPr bwMode="auto">
            <a:xfrm flipV="1">
              <a:off x="2204127" y="4236442"/>
              <a:ext cx="267661" cy="28"/>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grpSp>
      <mc:AlternateContent xmlns:mc="http://schemas.openxmlformats.org/markup-compatibility/2006" xmlns:a14="http://schemas.microsoft.com/office/drawing/2010/main">
        <mc:Choice Requires="a14">
          <p:sp>
            <p:nvSpPr>
              <p:cNvPr id="31" name="TextBox 30"/>
              <p:cNvSpPr txBox="1"/>
              <p:nvPr/>
            </p:nvSpPr>
            <p:spPr>
              <a:xfrm>
                <a:off x="3770397" y="2764334"/>
                <a:ext cx="730906" cy="369332"/>
              </a:xfrm>
              <a:prstGeom prst="rect">
                <a:avLst/>
              </a:prstGeom>
              <a:noFill/>
            </p:spPr>
            <p:txBody>
              <a:bodyPr wrap="none" lIns="0" tIns="0" rIns="0" bIns="0" rtlCol="0">
                <a:spAutoFit/>
              </a:bodyPr>
              <a:lstStyle/>
              <a:p>
                <a:pPr/>
                <a14:m>
                  <m:oMathPara xmlns:m="http://schemas.openxmlformats.org/officeDocument/2006/math">
                    <m:oMathParaPr>
                      <m:jc m:val="centerGroup"/>
                    </m:oMathParaPr>
                    <m:oMath xmlns:m="http://schemas.openxmlformats.org/officeDocument/2006/math">
                      <m:r>
                        <a:rPr lang="en-US" b="0" i="1" smtClean="0">
                          <a:latin typeface="Cambria Math" charset="0"/>
                        </a:rPr>
                        <m:t>𝑂</m:t>
                      </m:r>
                      <m:r>
                        <a:rPr lang="en-US" b="0" i="1" smtClean="0">
                          <a:latin typeface="Cambria Math" charset="0"/>
                        </a:rPr>
                        <m:t>(</m:t>
                      </m:r>
                      <m:r>
                        <a:rPr lang="en-US" b="0" i="1" smtClean="0">
                          <a:latin typeface="Cambria Math" charset="0"/>
                        </a:rPr>
                        <m:t>𝑛</m:t>
                      </m:r>
                      <m:r>
                        <a:rPr lang="en-US" b="0" i="1" smtClean="0">
                          <a:latin typeface="Cambria Math" charset="0"/>
                        </a:rPr>
                        <m:t>)</m:t>
                      </m:r>
                    </m:oMath>
                  </m:oMathPara>
                </a14:m>
                <a:endParaRPr lang="en-US" dirty="0"/>
              </a:p>
            </p:txBody>
          </p:sp>
        </mc:Choice>
        <mc:Fallback xmlns="">
          <p:sp>
            <p:nvSpPr>
              <p:cNvPr id="31" name="TextBox 30"/>
              <p:cNvSpPr txBox="1">
                <a:spLocks noRot="1" noChangeAspect="1" noMove="1" noResize="1" noEditPoints="1" noAdjustHandles="1" noChangeArrowheads="1" noChangeShapeType="1" noTextEdit="1"/>
              </p:cNvSpPr>
              <p:nvPr/>
            </p:nvSpPr>
            <p:spPr>
              <a:xfrm>
                <a:off x="3770397" y="2764334"/>
                <a:ext cx="730906" cy="369332"/>
              </a:xfrm>
              <a:prstGeom prst="rect">
                <a:avLst/>
              </a:prstGeom>
              <a:blipFill rotWithShape="0">
                <a:blip r:embed="rId2"/>
                <a:stretch>
                  <a:fillRect l="-9244" r="-14286" b="-37705"/>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32" name="TextBox 31"/>
              <p:cNvSpPr txBox="1"/>
              <p:nvPr/>
            </p:nvSpPr>
            <p:spPr>
              <a:xfrm>
                <a:off x="5351280" y="2764334"/>
                <a:ext cx="719236" cy="369332"/>
              </a:xfrm>
              <a:prstGeom prst="rect">
                <a:avLst/>
              </a:prstGeom>
              <a:noFill/>
            </p:spPr>
            <p:txBody>
              <a:bodyPr wrap="none" lIns="0" tIns="0" rIns="0" bIns="0" rtlCol="0">
                <a:spAutoFit/>
              </a:bodyPr>
              <a:lstStyle/>
              <a:p>
                <a:pPr/>
                <a14:m>
                  <m:oMathPara xmlns:m="http://schemas.openxmlformats.org/officeDocument/2006/math">
                    <m:oMathParaPr>
                      <m:jc m:val="centerGroup"/>
                    </m:oMathParaPr>
                    <m:oMath xmlns:m="http://schemas.openxmlformats.org/officeDocument/2006/math">
                      <m:r>
                        <a:rPr lang="en-US" b="0" i="1" smtClean="0">
                          <a:latin typeface="Cambria Math" charset="0"/>
                        </a:rPr>
                        <m:t>𝑂</m:t>
                      </m:r>
                      <m:r>
                        <a:rPr lang="en-US" b="0" i="1" smtClean="0">
                          <a:latin typeface="Cambria Math" charset="0"/>
                        </a:rPr>
                        <m:t>(1)</m:t>
                      </m:r>
                    </m:oMath>
                  </m:oMathPara>
                </a14:m>
                <a:endParaRPr lang="en-US" dirty="0"/>
              </a:p>
            </p:txBody>
          </p:sp>
        </mc:Choice>
        <mc:Fallback xmlns="">
          <p:sp>
            <p:nvSpPr>
              <p:cNvPr id="32" name="TextBox 31"/>
              <p:cNvSpPr txBox="1">
                <a:spLocks noRot="1" noChangeAspect="1" noMove="1" noResize="1" noEditPoints="1" noAdjustHandles="1" noChangeArrowheads="1" noChangeShapeType="1" noTextEdit="1"/>
              </p:cNvSpPr>
              <p:nvPr/>
            </p:nvSpPr>
            <p:spPr>
              <a:xfrm>
                <a:off x="5351280" y="2764334"/>
                <a:ext cx="719236" cy="369332"/>
              </a:xfrm>
              <a:prstGeom prst="rect">
                <a:avLst/>
              </a:prstGeom>
              <a:blipFill rotWithShape="0">
                <a:blip r:embed="rId3"/>
                <a:stretch>
                  <a:fillRect l="-9322" r="-14407" b="-37705"/>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33" name="TextBox 32"/>
              <p:cNvSpPr txBox="1"/>
              <p:nvPr/>
            </p:nvSpPr>
            <p:spPr>
              <a:xfrm>
                <a:off x="5361893" y="3400116"/>
                <a:ext cx="730906" cy="369332"/>
              </a:xfrm>
              <a:prstGeom prst="rect">
                <a:avLst/>
              </a:prstGeom>
              <a:noFill/>
            </p:spPr>
            <p:txBody>
              <a:bodyPr wrap="none" lIns="0" tIns="0" rIns="0" bIns="0" rtlCol="0">
                <a:spAutoFit/>
              </a:bodyPr>
              <a:lstStyle/>
              <a:p>
                <a:pPr/>
                <a14:m>
                  <m:oMathPara xmlns:m="http://schemas.openxmlformats.org/officeDocument/2006/math">
                    <m:oMathParaPr>
                      <m:jc m:val="centerGroup"/>
                    </m:oMathParaPr>
                    <m:oMath xmlns:m="http://schemas.openxmlformats.org/officeDocument/2006/math">
                      <m:r>
                        <a:rPr lang="en-US" b="0" i="1" smtClean="0">
                          <a:latin typeface="Cambria Math" charset="0"/>
                        </a:rPr>
                        <m:t>𝑂</m:t>
                      </m:r>
                      <m:r>
                        <a:rPr lang="en-US" b="0" i="1" smtClean="0">
                          <a:latin typeface="Cambria Math" charset="0"/>
                        </a:rPr>
                        <m:t>(</m:t>
                      </m:r>
                      <m:r>
                        <a:rPr lang="en-US" b="0" i="1" smtClean="0">
                          <a:latin typeface="Cambria Math" charset="0"/>
                        </a:rPr>
                        <m:t>𝑛</m:t>
                      </m:r>
                      <m:r>
                        <a:rPr lang="en-US" b="0" i="1" smtClean="0">
                          <a:latin typeface="Cambria Math" charset="0"/>
                        </a:rPr>
                        <m:t>)</m:t>
                      </m:r>
                    </m:oMath>
                  </m:oMathPara>
                </a14:m>
                <a:endParaRPr lang="en-US" dirty="0"/>
              </a:p>
            </p:txBody>
          </p:sp>
        </mc:Choice>
        <mc:Fallback xmlns="">
          <p:sp>
            <p:nvSpPr>
              <p:cNvPr id="33" name="TextBox 32"/>
              <p:cNvSpPr txBox="1">
                <a:spLocks noRot="1" noChangeAspect="1" noMove="1" noResize="1" noEditPoints="1" noAdjustHandles="1" noChangeArrowheads="1" noChangeShapeType="1" noTextEdit="1"/>
              </p:cNvSpPr>
              <p:nvPr/>
            </p:nvSpPr>
            <p:spPr>
              <a:xfrm>
                <a:off x="5361893" y="3400116"/>
                <a:ext cx="730906" cy="369332"/>
              </a:xfrm>
              <a:prstGeom prst="rect">
                <a:avLst/>
              </a:prstGeom>
              <a:blipFill rotWithShape="0">
                <a:blip r:embed="rId4"/>
                <a:stretch>
                  <a:fillRect l="-9244" r="-14286" b="-38333"/>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34" name="TextBox 33"/>
              <p:cNvSpPr txBox="1"/>
              <p:nvPr/>
            </p:nvSpPr>
            <p:spPr>
              <a:xfrm>
                <a:off x="3776232" y="3381963"/>
                <a:ext cx="719236" cy="369332"/>
              </a:xfrm>
              <a:prstGeom prst="rect">
                <a:avLst/>
              </a:prstGeom>
              <a:noFill/>
            </p:spPr>
            <p:txBody>
              <a:bodyPr wrap="none" lIns="0" tIns="0" rIns="0" bIns="0" rtlCol="0">
                <a:spAutoFit/>
              </a:bodyPr>
              <a:lstStyle/>
              <a:p>
                <a:pPr/>
                <a14:m>
                  <m:oMathPara xmlns:m="http://schemas.openxmlformats.org/officeDocument/2006/math">
                    <m:oMathParaPr>
                      <m:jc m:val="centerGroup"/>
                    </m:oMathParaPr>
                    <m:oMath xmlns:m="http://schemas.openxmlformats.org/officeDocument/2006/math">
                      <m:r>
                        <a:rPr lang="en-US" b="0" i="1" smtClean="0">
                          <a:latin typeface="Cambria Math" charset="0"/>
                        </a:rPr>
                        <m:t>𝑂</m:t>
                      </m:r>
                      <m:r>
                        <a:rPr lang="en-US" b="0" i="1" smtClean="0">
                          <a:latin typeface="Cambria Math" charset="0"/>
                        </a:rPr>
                        <m:t>(1)</m:t>
                      </m:r>
                    </m:oMath>
                  </m:oMathPara>
                </a14:m>
                <a:endParaRPr lang="en-US" dirty="0"/>
              </a:p>
            </p:txBody>
          </p:sp>
        </mc:Choice>
        <mc:Fallback xmlns="">
          <p:sp>
            <p:nvSpPr>
              <p:cNvPr id="34" name="TextBox 33"/>
              <p:cNvSpPr txBox="1">
                <a:spLocks noRot="1" noChangeAspect="1" noMove="1" noResize="1" noEditPoints="1" noAdjustHandles="1" noChangeArrowheads="1" noChangeShapeType="1" noTextEdit="1"/>
              </p:cNvSpPr>
              <p:nvPr/>
            </p:nvSpPr>
            <p:spPr>
              <a:xfrm>
                <a:off x="3776232" y="3381963"/>
                <a:ext cx="719236" cy="369332"/>
              </a:xfrm>
              <a:prstGeom prst="rect">
                <a:avLst/>
              </a:prstGeom>
              <a:blipFill rotWithShape="0">
                <a:blip r:embed="rId5"/>
                <a:stretch>
                  <a:fillRect l="-8475" r="-15254" b="-38333"/>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36" name="TextBox 35"/>
              <p:cNvSpPr txBox="1"/>
              <p:nvPr/>
            </p:nvSpPr>
            <p:spPr>
              <a:xfrm>
                <a:off x="6823671" y="2760263"/>
                <a:ext cx="730906" cy="369332"/>
              </a:xfrm>
              <a:prstGeom prst="rect">
                <a:avLst/>
              </a:prstGeom>
              <a:noFill/>
            </p:spPr>
            <p:txBody>
              <a:bodyPr wrap="none" lIns="0" tIns="0" rIns="0" bIns="0" rtlCol="0">
                <a:spAutoFit/>
              </a:bodyPr>
              <a:lstStyle/>
              <a:p>
                <a:pPr/>
                <a14:m>
                  <m:oMathPara xmlns:m="http://schemas.openxmlformats.org/officeDocument/2006/math">
                    <m:oMathParaPr>
                      <m:jc m:val="centerGroup"/>
                    </m:oMathParaPr>
                    <m:oMath xmlns:m="http://schemas.openxmlformats.org/officeDocument/2006/math">
                      <m:r>
                        <a:rPr lang="en-US" b="0" i="1" smtClean="0">
                          <a:latin typeface="Cambria Math" charset="0"/>
                        </a:rPr>
                        <m:t>𝑂</m:t>
                      </m:r>
                      <m:r>
                        <a:rPr lang="en-US" b="0" i="1" smtClean="0">
                          <a:latin typeface="Cambria Math" charset="0"/>
                        </a:rPr>
                        <m:t>(</m:t>
                      </m:r>
                      <m:r>
                        <a:rPr lang="en-US" b="0" i="1" smtClean="0">
                          <a:latin typeface="Cambria Math" charset="0"/>
                        </a:rPr>
                        <m:t>𝑛</m:t>
                      </m:r>
                      <m:r>
                        <a:rPr lang="en-US" b="0" i="1" smtClean="0">
                          <a:latin typeface="Cambria Math" charset="0"/>
                        </a:rPr>
                        <m:t>)</m:t>
                      </m:r>
                    </m:oMath>
                  </m:oMathPara>
                </a14:m>
                <a:endParaRPr lang="en-US" dirty="0"/>
              </a:p>
            </p:txBody>
          </p:sp>
        </mc:Choice>
        <mc:Fallback xmlns="">
          <p:sp>
            <p:nvSpPr>
              <p:cNvPr id="36" name="TextBox 35"/>
              <p:cNvSpPr txBox="1">
                <a:spLocks noRot="1" noChangeAspect="1" noMove="1" noResize="1" noEditPoints="1" noAdjustHandles="1" noChangeArrowheads="1" noChangeShapeType="1" noTextEdit="1"/>
              </p:cNvSpPr>
              <p:nvPr/>
            </p:nvSpPr>
            <p:spPr>
              <a:xfrm>
                <a:off x="6823671" y="2760263"/>
                <a:ext cx="730906" cy="369332"/>
              </a:xfrm>
              <a:prstGeom prst="rect">
                <a:avLst/>
              </a:prstGeom>
              <a:blipFill rotWithShape="0">
                <a:blip r:embed="rId4"/>
                <a:stretch>
                  <a:fillRect l="-8333" r="-14167" b="-38333"/>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37" name="TextBox 36"/>
              <p:cNvSpPr txBox="1"/>
              <p:nvPr/>
            </p:nvSpPr>
            <p:spPr>
              <a:xfrm>
                <a:off x="6820629" y="3405031"/>
                <a:ext cx="730906" cy="369332"/>
              </a:xfrm>
              <a:prstGeom prst="rect">
                <a:avLst/>
              </a:prstGeom>
              <a:noFill/>
            </p:spPr>
            <p:txBody>
              <a:bodyPr wrap="none" lIns="0" tIns="0" rIns="0" bIns="0" rtlCol="0">
                <a:spAutoFit/>
              </a:bodyPr>
              <a:lstStyle/>
              <a:p>
                <a:pPr/>
                <a14:m>
                  <m:oMathPara xmlns:m="http://schemas.openxmlformats.org/officeDocument/2006/math">
                    <m:oMathParaPr>
                      <m:jc m:val="centerGroup"/>
                    </m:oMathParaPr>
                    <m:oMath xmlns:m="http://schemas.openxmlformats.org/officeDocument/2006/math">
                      <m:r>
                        <a:rPr lang="en-US" b="0" i="1" smtClean="0">
                          <a:latin typeface="Cambria Math" charset="0"/>
                        </a:rPr>
                        <m:t>𝑂</m:t>
                      </m:r>
                      <m:r>
                        <a:rPr lang="en-US" b="0" i="1" smtClean="0">
                          <a:latin typeface="Cambria Math" charset="0"/>
                        </a:rPr>
                        <m:t>(</m:t>
                      </m:r>
                      <m:r>
                        <a:rPr lang="en-US" b="0" i="1" smtClean="0">
                          <a:latin typeface="Cambria Math" charset="0"/>
                        </a:rPr>
                        <m:t>𝑛</m:t>
                      </m:r>
                      <m:r>
                        <a:rPr lang="en-US" b="0" i="1" smtClean="0">
                          <a:latin typeface="Cambria Math" charset="0"/>
                        </a:rPr>
                        <m:t>)</m:t>
                      </m:r>
                    </m:oMath>
                  </m:oMathPara>
                </a14:m>
                <a:endParaRPr lang="en-US" dirty="0"/>
              </a:p>
            </p:txBody>
          </p:sp>
        </mc:Choice>
        <mc:Fallback xmlns="">
          <p:sp>
            <p:nvSpPr>
              <p:cNvPr id="37" name="TextBox 36"/>
              <p:cNvSpPr txBox="1">
                <a:spLocks noRot="1" noChangeAspect="1" noMove="1" noResize="1" noEditPoints="1" noAdjustHandles="1" noChangeArrowheads="1" noChangeShapeType="1" noTextEdit="1"/>
              </p:cNvSpPr>
              <p:nvPr/>
            </p:nvSpPr>
            <p:spPr>
              <a:xfrm>
                <a:off x="6820629" y="3405031"/>
                <a:ext cx="730906" cy="369332"/>
              </a:xfrm>
              <a:prstGeom prst="rect">
                <a:avLst/>
              </a:prstGeom>
              <a:blipFill rotWithShape="0">
                <a:blip r:embed="rId4"/>
                <a:stretch>
                  <a:fillRect l="-9167" r="-13333" b="-38333"/>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77" name="TextBox 76"/>
              <p:cNvSpPr txBox="1"/>
              <p:nvPr/>
            </p:nvSpPr>
            <p:spPr>
              <a:xfrm>
                <a:off x="3768218" y="4038600"/>
                <a:ext cx="727250" cy="369332"/>
              </a:xfrm>
              <a:prstGeom prst="rect">
                <a:avLst/>
              </a:prstGeom>
              <a:noFill/>
            </p:spPr>
            <p:txBody>
              <a:bodyPr wrap="none" lIns="0" tIns="0" rIns="0" bIns="0" rtlCol="0">
                <a:spAutoFit/>
              </a:bodyPr>
              <a:lstStyle/>
              <a:p>
                <a:pPr/>
                <a14:m>
                  <m:oMathPara xmlns:m="http://schemas.openxmlformats.org/officeDocument/2006/math">
                    <m:oMathParaPr>
                      <m:jc m:val="centerGroup"/>
                    </m:oMathParaPr>
                    <m:oMath xmlns:m="http://schemas.openxmlformats.org/officeDocument/2006/math">
                      <m:r>
                        <a:rPr lang="en-US" b="0" i="1" smtClean="0">
                          <a:latin typeface="Cambria Math" charset="0"/>
                        </a:rPr>
                        <m:t>𝑂</m:t>
                      </m:r>
                      <m:r>
                        <a:rPr lang="en-US" b="0" i="1" smtClean="0">
                          <a:latin typeface="Cambria Math" charset="0"/>
                        </a:rPr>
                        <m:t>(1)</m:t>
                      </m:r>
                    </m:oMath>
                  </m:oMathPara>
                </a14:m>
                <a:endParaRPr lang="en-US" dirty="0"/>
              </a:p>
            </p:txBody>
          </p:sp>
        </mc:Choice>
        <mc:Fallback xmlns="">
          <p:sp>
            <p:nvSpPr>
              <p:cNvPr id="77" name="TextBox 76"/>
              <p:cNvSpPr txBox="1">
                <a:spLocks noRot="1" noChangeAspect="1" noMove="1" noResize="1" noEditPoints="1" noAdjustHandles="1" noChangeArrowheads="1" noChangeShapeType="1" noTextEdit="1"/>
              </p:cNvSpPr>
              <p:nvPr/>
            </p:nvSpPr>
            <p:spPr>
              <a:xfrm>
                <a:off x="3768218" y="4038600"/>
                <a:ext cx="727250" cy="369332"/>
              </a:xfrm>
              <a:prstGeom prst="rect">
                <a:avLst/>
              </a:prstGeom>
              <a:blipFill>
                <a:blip r:embed="rId6"/>
                <a:stretch>
                  <a:fillRect l="-8621" r="-12069" b="-33333"/>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78" name="TextBox 77"/>
              <p:cNvSpPr txBox="1"/>
              <p:nvPr/>
            </p:nvSpPr>
            <p:spPr>
              <a:xfrm>
                <a:off x="6820297" y="4038600"/>
                <a:ext cx="727250" cy="369332"/>
              </a:xfrm>
              <a:prstGeom prst="rect">
                <a:avLst/>
              </a:prstGeom>
              <a:noFill/>
            </p:spPr>
            <p:txBody>
              <a:bodyPr wrap="none" lIns="0" tIns="0" rIns="0" bIns="0" rtlCol="0">
                <a:spAutoFit/>
              </a:bodyPr>
              <a:lstStyle/>
              <a:p>
                <a:pPr/>
                <a14:m>
                  <m:oMathPara xmlns:m="http://schemas.openxmlformats.org/officeDocument/2006/math">
                    <m:oMathParaPr>
                      <m:jc m:val="centerGroup"/>
                    </m:oMathParaPr>
                    <m:oMath xmlns:m="http://schemas.openxmlformats.org/officeDocument/2006/math">
                      <m:r>
                        <a:rPr lang="en-US" b="0" i="1" smtClean="0">
                          <a:latin typeface="Cambria Math" charset="0"/>
                        </a:rPr>
                        <m:t>𝑂</m:t>
                      </m:r>
                      <m:r>
                        <a:rPr lang="en-US" b="0" i="1" smtClean="0">
                          <a:latin typeface="Cambria Math" charset="0"/>
                        </a:rPr>
                        <m:t>(1)</m:t>
                      </m:r>
                    </m:oMath>
                  </m:oMathPara>
                </a14:m>
                <a:endParaRPr lang="en-US" dirty="0"/>
              </a:p>
            </p:txBody>
          </p:sp>
        </mc:Choice>
        <mc:Fallback xmlns="">
          <p:sp>
            <p:nvSpPr>
              <p:cNvPr id="78" name="TextBox 77"/>
              <p:cNvSpPr txBox="1">
                <a:spLocks noRot="1" noChangeAspect="1" noMove="1" noResize="1" noEditPoints="1" noAdjustHandles="1" noChangeArrowheads="1" noChangeShapeType="1" noTextEdit="1"/>
              </p:cNvSpPr>
              <p:nvPr/>
            </p:nvSpPr>
            <p:spPr>
              <a:xfrm>
                <a:off x="6820297" y="4038600"/>
                <a:ext cx="727250" cy="369332"/>
              </a:xfrm>
              <a:prstGeom prst="rect">
                <a:avLst/>
              </a:prstGeom>
              <a:blipFill>
                <a:blip r:embed="rId7"/>
                <a:stretch>
                  <a:fillRect l="-6897" r="-12069" b="-33333"/>
                </a:stretch>
              </a:blipFill>
            </p:spPr>
            <p:txBody>
              <a:bodyPr/>
              <a:lstStyle/>
              <a:p>
                <a:r>
                  <a:rPr lang="en-US">
                    <a:noFill/>
                  </a:rPr>
                  <a:t> </a:t>
                </a:r>
              </a:p>
            </p:txBody>
          </p:sp>
        </mc:Fallback>
      </mc:AlternateContent>
      <p:grpSp>
        <p:nvGrpSpPr>
          <p:cNvPr id="85" name="Group 84"/>
          <p:cNvGrpSpPr/>
          <p:nvPr/>
        </p:nvGrpSpPr>
        <p:grpSpPr>
          <a:xfrm>
            <a:off x="2231363" y="3903693"/>
            <a:ext cx="1138216" cy="515907"/>
            <a:chOff x="2231363" y="4553585"/>
            <a:chExt cx="1138216" cy="515907"/>
          </a:xfrm>
        </p:grpSpPr>
        <p:grpSp>
          <p:nvGrpSpPr>
            <p:cNvPr id="79" name="Group 78"/>
            <p:cNvGrpSpPr/>
            <p:nvPr/>
          </p:nvGrpSpPr>
          <p:grpSpPr>
            <a:xfrm>
              <a:off x="2271931" y="4795171"/>
              <a:ext cx="1088180" cy="274321"/>
              <a:chOff x="843786" y="4800599"/>
              <a:chExt cx="1088180" cy="274321"/>
            </a:xfrm>
          </p:grpSpPr>
          <p:sp>
            <p:nvSpPr>
              <p:cNvPr id="80" name="Rectangle 79"/>
              <p:cNvSpPr/>
              <p:nvPr/>
            </p:nvSpPr>
            <p:spPr>
              <a:xfrm>
                <a:off x="843786" y="4800600"/>
                <a:ext cx="274320" cy="274320"/>
              </a:xfrm>
              <a:prstGeom prst="rect">
                <a:avLst/>
              </a:prstGeom>
            </p:spPr>
            <p:style>
              <a:lnRef idx="2">
                <a:schemeClr val="dk1"/>
              </a:lnRef>
              <a:fillRef idx="1">
                <a:schemeClr val="lt1"/>
              </a:fillRef>
              <a:effectRef idx="0">
                <a:schemeClr val="dk1"/>
              </a:effectRef>
              <a:fontRef idx="minor">
                <a:schemeClr val="dk1"/>
              </a:fontRef>
            </p:style>
            <p:txBody>
              <a:bodyPr rtlCol="0" anchor="ctr"/>
              <a:lstStyle/>
              <a:p>
                <a:pPr algn="ctr"/>
                <a:r>
                  <a:rPr lang="en-US" sz="2000" dirty="0"/>
                  <a:t>3</a:t>
                </a:r>
              </a:p>
            </p:txBody>
          </p:sp>
          <p:sp>
            <p:nvSpPr>
              <p:cNvPr id="81" name="Rectangle 80"/>
              <p:cNvSpPr/>
              <p:nvPr/>
            </p:nvSpPr>
            <p:spPr>
              <a:xfrm>
                <a:off x="1116935" y="4800600"/>
                <a:ext cx="274320" cy="274320"/>
              </a:xfrm>
              <a:prstGeom prst="rect">
                <a:avLst/>
              </a:prstGeom>
            </p:spPr>
            <p:style>
              <a:lnRef idx="2">
                <a:schemeClr val="dk1"/>
              </a:lnRef>
              <a:fillRef idx="1">
                <a:schemeClr val="lt1"/>
              </a:fillRef>
              <a:effectRef idx="0">
                <a:schemeClr val="dk1"/>
              </a:effectRef>
              <a:fontRef idx="minor">
                <a:schemeClr val="dk1"/>
              </a:fontRef>
            </p:style>
            <p:txBody>
              <a:bodyPr rtlCol="0" anchor="ctr"/>
              <a:lstStyle/>
              <a:p>
                <a:pPr algn="ctr"/>
                <a:endParaRPr lang="en-US" sz="2000" dirty="0"/>
              </a:p>
            </p:txBody>
          </p:sp>
          <p:sp>
            <p:nvSpPr>
              <p:cNvPr id="82" name="Rectangle 81"/>
              <p:cNvSpPr/>
              <p:nvPr/>
            </p:nvSpPr>
            <p:spPr>
              <a:xfrm>
                <a:off x="1388207" y="4800599"/>
                <a:ext cx="270471" cy="273795"/>
              </a:xfrm>
              <a:prstGeom prst="rect">
                <a:avLst/>
              </a:prstGeom>
            </p:spPr>
            <p:style>
              <a:lnRef idx="2">
                <a:schemeClr val="dk1"/>
              </a:lnRef>
              <a:fillRef idx="1">
                <a:schemeClr val="lt1"/>
              </a:fillRef>
              <a:effectRef idx="0">
                <a:schemeClr val="dk1"/>
              </a:effectRef>
              <a:fontRef idx="minor">
                <a:schemeClr val="dk1"/>
              </a:fontRef>
            </p:style>
            <p:txBody>
              <a:bodyPr rtlCol="0" anchor="ctr"/>
              <a:lstStyle/>
              <a:p>
                <a:pPr algn="ctr"/>
                <a:r>
                  <a:rPr lang="en-US" sz="2000" dirty="0"/>
                  <a:t>1</a:t>
                </a:r>
              </a:p>
            </p:txBody>
          </p:sp>
          <p:sp>
            <p:nvSpPr>
              <p:cNvPr id="83" name="Rectangle 82"/>
              <p:cNvSpPr/>
              <p:nvPr/>
            </p:nvSpPr>
            <p:spPr>
              <a:xfrm>
                <a:off x="1657646" y="4800599"/>
                <a:ext cx="274320" cy="273795"/>
              </a:xfrm>
              <a:prstGeom prst="rect">
                <a:avLst/>
              </a:prstGeom>
            </p:spPr>
            <p:style>
              <a:lnRef idx="2">
                <a:schemeClr val="dk1"/>
              </a:lnRef>
              <a:fillRef idx="1">
                <a:schemeClr val="lt1"/>
              </a:fillRef>
              <a:effectRef idx="0">
                <a:schemeClr val="dk1"/>
              </a:effectRef>
              <a:fontRef idx="minor">
                <a:schemeClr val="dk1"/>
              </a:fontRef>
            </p:style>
            <p:txBody>
              <a:bodyPr rtlCol="0" anchor="ctr"/>
              <a:lstStyle/>
              <a:p>
                <a:pPr algn="ctr"/>
                <a:r>
                  <a:rPr lang="en-US" sz="2000" dirty="0"/>
                  <a:t>2</a:t>
                </a:r>
              </a:p>
            </p:txBody>
          </p:sp>
        </p:grpSp>
        <p:sp>
          <p:nvSpPr>
            <p:cNvPr id="84" name="Rectangle 83"/>
            <p:cNvSpPr/>
            <p:nvPr/>
          </p:nvSpPr>
          <p:spPr>
            <a:xfrm>
              <a:off x="2231363" y="4553585"/>
              <a:ext cx="1138216" cy="276999"/>
            </a:xfrm>
            <a:prstGeom prst="rect">
              <a:avLst/>
            </a:prstGeom>
          </p:spPr>
          <p:txBody>
            <a:bodyPr wrap="square">
              <a:spAutoFit/>
            </a:bodyPr>
            <a:lstStyle/>
            <a:p>
              <a:r>
                <a:rPr lang="en-US" sz="1200"/>
                <a:t> 0     1    2    3</a:t>
              </a:r>
              <a:endParaRPr lang="en-US" sz="1200" dirty="0"/>
            </a:p>
          </p:txBody>
        </p:sp>
      </p:grpSp>
      <p:grpSp>
        <p:nvGrpSpPr>
          <p:cNvPr id="90" name="Group 89"/>
          <p:cNvGrpSpPr/>
          <p:nvPr/>
        </p:nvGrpSpPr>
        <p:grpSpPr>
          <a:xfrm>
            <a:off x="3724985" y="4419600"/>
            <a:ext cx="2159181" cy="1071647"/>
            <a:chOff x="3724985" y="5068231"/>
            <a:chExt cx="2159181" cy="1071647"/>
          </a:xfrm>
        </p:grpSpPr>
        <mc:AlternateContent xmlns:mc="http://schemas.openxmlformats.org/markup-compatibility/2006" xmlns:a14="http://schemas.microsoft.com/office/drawing/2010/main">
          <mc:Choice Requires="a14">
            <p:sp>
              <p:nvSpPr>
                <p:cNvPr id="86" name="TextBox 85"/>
                <p:cNvSpPr txBox="1"/>
                <p:nvPr/>
              </p:nvSpPr>
              <p:spPr>
                <a:xfrm>
                  <a:off x="3724985" y="5431992"/>
                  <a:ext cx="2159181" cy="707886"/>
                </a:xfrm>
                <a:prstGeom prst="rect">
                  <a:avLst/>
                </a:prstGeom>
              </p:spPr>
              <p:style>
                <a:lnRef idx="1">
                  <a:schemeClr val="accent4"/>
                </a:lnRef>
                <a:fillRef idx="2">
                  <a:schemeClr val="accent4"/>
                </a:fillRef>
                <a:effectRef idx="1">
                  <a:schemeClr val="accent4"/>
                </a:effectRef>
                <a:fontRef idx="minor">
                  <a:schemeClr val="dk1"/>
                </a:fontRef>
              </p:style>
              <p:txBody>
                <a:bodyPr wrap="none" rtlCol="0">
                  <a:spAutoFit/>
                </a:bodyPr>
                <a:lstStyle/>
                <a:p>
                  <a:r>
                    <a:rPr lang="en-US" sz="2000" dirty="0"/>
                    <a:t>Expected time</a:t>
                  </a:r>
                </a:p>
                <a:p>
                  <a:r>
                    <a:rPr lang="en-US" sz="2000" dirty="0"/>
                    <a:t>Worst-case: </a:t>
                  </a:r>
                  <a14:m>
                    <m:oMath xmlns:m="http://schemas.openxmlformats.org/officeDocument/2006/math">
                      <m:r>
                        <a:rPr lang="en-US" sz="2000" i="1" dirty="0" smtClean="0">
                          <a:latin typeface="Cambria Math" charset="0"/>
                        </a:rPr>
                        <m:t>𝑂</m:t>
                      </m:r>
                      <m:r>
                        <a:rPr lang="en-US" sz="2000" i="1" dirty="0" smtClean="0">
                          <a:latin typeface="Cambria Math" charset="0"/>
                        </a:rPr>
                        <m:t>(</m:t>
                      </m:r>
                      <m:r>
                        <a:rPr lang="en-US" sz="2000" i="1" dirty="0" smtClean="0">
                          <a:latin typeface="Cambria Math" charset="0"/>
                        </a:rPr>
                        <m:t>𝑛</m:t>
                      </m:r>
                      <m:r>
                        <a:rPr lang="en-US" sz="2000" i="1" dirty="0" smtClean="0">
                          <a:latin typeface="Cambria Math" charset="0"/>
                        </a:rPr>
                        <m:t>)</m:t>
                      </m:r>
                    </m:oMath>
                  </a14:m>
                  <a:endParaRPr lang="en-US" sz="2000" dirty="0"/>
                </a:p>
              </p:txBody>
            </p:sp>
          </mc:Choice>
          <mc:Fallback xmlns="">
            <p:sp>
              <p:nvSpPr>
                <p:cNvPr id="86" name="TextBox 85"/>
                <p:cNvSpPr txBox="1">
                  <a:spLocks noRot="1" noChangeAspect="1" noMove="1" noResize="1" noEditPoints="1" noAdjustHandles="1" noChangeArrowheads="1" noChangeShapeType="1" noTextEdit="1"/>
                </p:cNvSpPr>
                <p:nvPr/>
              </p:nvSpPr>
              <p:spPr>
                <a:xfrm>
                  <a:off x="3724985" y="5431992"/>
                  <a:ext cx="2159181" cy="707886"/>
                </a:xfrm>
                <a:prstGeom prst="rect">
                  <a:avLst/>
                </a:prstGeom>
                <a:blipFill rotWithShape="0">
                  <a:blip r:embed="rId8"/>
                  <a:stretch>
                    <a:fillRect/>
                  </a:stretch>
                </a:blipFill>
              </p:spPr>
              <p:txBody>
                <a:bodyPr/>
                <a:lstStyle/>
                <a:p>
                  <a:r>
                    <a:rPr lang="en-US">
                      <a:noFill/>
                    </a:rPr>
                    <a:t> </a:t>
                  </a:r>
                </a:p>
              </p:txBody>
            </p:sp>
          </mc:Fallback>
        </mc:AlternateContent>
        <p:cxnSp>
          <p:nvCxnSpPr>
            <p:cNvPr id="88" name="Straight Arrow Connector 87"/>
            <p:cNvCxnSpPr/>
            <p:nvPr/>
          </p:nvCxnSpPr>
          <p:spPr>
            <a:xfrm flipV="1">
              <a:off x="4131843" y="5068231"/>
              <a:ext cx="0" cy="363761"/>
            </a:xfrm>
            <a:prstGeom prst="straightConnector1">
              <a:avLst/>
            </a:prstGeom>
            <a:ln>
              <a:tailEnd type="triangle"/>
            </a:ln>
          </p:spPr>
          <p:style>
            <a:lnRef idx="2">
              <a:schemeClr val="accent4"/>
            </a:lnRef>
            <a:fillRef idx="0">
              <a:schemeClr val="accent4"/>
            </a:fillRef>
            <a:effectRef idx="1">
              <a:schemeClr val="accent4"/>
            </a:effectRef>
            <a:fontRef idx="minor">
              <a:schemeClr val="tx1"/>
            </a:fontRef>
          </p:style>
        </p:cxnSp>
      </p:grpSp>
      <p:sp>
        <p:nvSpPr>
          <p:cNvPr id="3" name="Rectangle 2">
            <a:extLst>
              <a:ext uri="{FF2B5EF4-FFF2-40B4-BE49-F238E27FC236}">
                <a16:creationId xmlns:a16="http://schemas.microsoft.com/office/drawing/2014/main" id="{D8C1F71A-A85B-3947-A1A9-C9FDF2185209}"/>
              </a:ext>
            </a:extLst>
          </p:cNvPr>
          <p:cNvSpPr/>
          <p:nvPr/>
        </p:nvSpPr>
        <p:spPr>
          <a:xfrm>
            <a:off x="1270613" y="3990861"/>
            <a:ext cx="922047" cy="369332"/>
          </a:xfrm>
          <a:prstGeom prst="rect">
            <a:avLst/>
          </a:prstGeom>
        </p:spPr>
        <p:txBody>
          <a:bodyPr wrap="none">
            <a:spAutoFit/>
          </a:bodyPr>
          <a:lstStyle/>
          <a:p>
            <a:r>
              <a:rPr lang="en-US" sz="1800" dirty="0" err="1">
                <a:latin typeface="+mn-lt"/>
              </a:rPr>
              <a:t>HashSet</a:t>
            </a:r>
            <a:endParaRPr lang="en-US" sz="1800" dirty="0">
              <a:latin typeface="+mn-lt"/>
            </a:endParaRPr>
          </a:p>
        </p:txBody>
      </p:sp>
      <p:sp>
        <p:nvSpPr>
          <p:cNvPr id="4" name="Rectangle 3">
            <a:extLst>
              <a:ext uri="{FF2B5EF4-FFF2-40B4-BE49-F238E27FC236}">
                <a16:creationId xmlns:a16="http://schemas.microsoft.com/office/drawing/2014/main" id="{08F7285F-CEB1-6B4E-AD28-55E1F761E503}"/>
              </a:ext>
            </a:extLst>
          </p:cNvPr>
          <p:cNvSpPr/>
          <p:nvPr/>
        </p:nvSpPr>
        <p:spPr>
          <a:xfrm>
            <a:off x="5029200" y="333401"/>
            <a:ext cx="2015295" cy="646331"/>
          </a:xfrm>
          <a:prstGeom prst="rect">
            <a:avLst/>
          </a:prstGeom>
        </p:spPr>
        <p:txBody>
          <a:bodyPr wrap="none">
            <a:spAutoFit/>
          </a:bodyPr>
          <a:lstStyle/>
          <a:p>
            <a:r>
              <a:rPr lang="en-US" sz="3600" dirty="0">
                <a:solidFill>
                  <a:schemeClr val="tx2"/>
                </a:solidFill>
                <a:latin typeface="+mj-lt"/>
              </a:rPr>
              <a:t>: Hash Set</a:t>
            </a:r>
          </a:p>
        </p:txBody>
      </p:sp>
      <p:sp>
        <p:nvSpPr>
          <p:cNvPr id="6" name="Rectangle 5">
            <a:extLst>
              <a:ext uri="{FF2B5EF4-FFF2-40B4-BE49-F238E27FC236}">
                <a16:creationId xmlns:a16="http://schemas.microsoft.com/office/drawing/2014/main" id="{D254288F-FBC3-5E4B-AA6D-3C2C4A17D3D7}"/>
              </a:ext>
            </a:extLst>
          </p:cNvPr>
          <p:cNvSpPr/>
          <p:nvPr/>
        </p:nvSpPr>
        <p:spPr>
          <a:xfrm>
            <a:off x="0" y="6457890"/>
            <a:ext cx="2712602" cy="400110"/>
          </a:xfrm>
          <a:prstGeom prst="rect">
            <a:avLst/>
          </a:prstGeom>
        </p:spPr>
        <p:txBody>
          <a:bodyPr wrap="none">
            <a:spAutoFit/>
          </a:bodyPr>
          <a:lstStyle/>
          <a:p>
            <a:pPr marL="0" indent="0">
              <a:buNone/>
            </a:pPr>
            <a:r>
              <a:rPr lang="en-US" sz="2000" dirty="0">
                <a:latin typeface="+mn-lt"/>
                <a:cs typeface="Consolas" panose="020B0609020204030204" pitchFamily="49" charset="0"/>
              </a:rPr>
              <a:t>AKA add, lookup, search</a:t>
            </a:r>
          </a:p>
        </p:txBody>
      </p:sp>
      <mc:AlternateContent xmlns:mc="http://schemas.openxmlformats.org/markup-compatibility/2006" xmlns:a14="http://schemas.microsoft.com/office/drawing/2010/main">
        <mc:Choice Requires="a14">
          <p:sp>
            <p:nvSpPr>
              <p:cNvPr id="60" name="TextBox 59">
                <a:extLst>
                  <a:ext uri="{FF2B5EF4-FFF2-40B4-BE49-F238E27FC236}">
                    <a16:creationId xmlns:a16="http://schemas.microsoft.com/office/drawing/2014/main" id="{7C71BF7B-DA44-B144-B4D8-76203BEBEFD2}"/>
                  </a:ext>
                </a:extLst>
              </p:cNvPr>
              <p:cNvSpPr txBox="1"/>
              <p:nvPr/>
            </p:nvSpPr>
            <p:spPr>
              <a:xfrm>
                <a:off x="5388737" y="4038600"/>
                <a:ext cx="727250" cy="369332"/>
              </a:xfrm>
              <a:prstGeom prst="rect">
                <a:avLst/>
              </a:prstGeom>
              <a:noFill/>
            </p:spPr>
            <p:txBody>
              <a:bodyPr wrap="none" lIns="0" tIns="0" rIns="0" bIns="0" rtlCol="0">
                <a:spAutoFit/>
              </a:bodyPr>
              <a:lstStyle/>
              <a:p>
                <a:pPr/>
                <a14:m>
                  <m:oMathPara xmlns:m="http://schemas.openxmlformats.org/officeDocument/2006/math">
                    <m:oMathParaPr>
                      <m:jc m:val="centerGroup"/>
                    </m:oMathParaPr>
                    <m:oMath xmlns:m="http://schemas.openxmlformats.org/officeDocument/2006/math">
                      <m:r>
                        <a:rPr lang="en-US" b="0" i="1" smtClean="0">
                          <a:latin typeface="Cambria Math" charset="0"/>
                        </a:rPr>
                        <m:t>𝑂</m:t>
                      </m:r>
                      <m:r>
                        <a:rPr lang="en-US" b="0" i="1" smtClean="0">
                          <a:latin typeface="Cambria Math" charset="0"/>
                        </a:rPr>
                        <m:t>(1)</m:t>
                      </m:r>
                    </m:oMath>
                  </m:oMathPara>
                </a14:m>
                <a:endParaRPr lang="en-US" dirty="0"/>
              </a:p>
            </p:txBody>
          </p:sp>
        </mc:Choice>
        <mc:Fallback xmlns="">
          <p:sp>
            <p:nvSpPr>
              <p:cNvPr id="60" name="TextBox 59">
                <a:extLst>
                  <a:ext uri="{FF2B5EF4-FFF2-40B4-BE49-F238E27FC236}">
                    <a16:creationId xmlns:a16="http://schemas.microsoft.com/office/drawing/2014/main" id="{7C71BF7B-DA44-B144-B4D8-76203BEBEFD2}"/>
                  </a:ext>
                </a:extLst>
              </p:cNvPr>
              <p:cNvSpPr txBox="1">
                <a:spLocks noRot="1" noChangeAspect="1" noMove="1" noResize="1" noEditPoints="1" noAdjustHandles="1" noChangeArrowheads="1" noChangeShapeType="1" noTextEdit="1"/>
              </p:cNvSpPr>
              <p:nvPr/>
            </p:nvSpPr>
            <p:spPr>
              <a:xfrm>
                <a:off x="5388737" y="4038600"/>
                <a:ext cx="727250" cy="369332"/>
              </a:xfrm>
              <a:prstGeom prst="rect">
                <a:avLst/>
              </a:prstGeom>
              <a:blipFill>
                <a:blip r:embed="rId9"/>
                <a:stretch>
                  <a:fillRect l="-6780" r="-11864" b="-33333"/>
                </a:stretch>
              </a:blipFill>
            </p:spPr>
            <p:txBody>
              <a:bodyPr/>
              <a:lstStyle/>
              <a:p>
                <a:r>
                  <a:rPr lang="en-US">
                    <a:noFill/>
                  </a:rPr>
                  <a:t> </a:t>
                </a:r>
              </a:p>
            </p:txBody>
          </p:sp>
        </mc:Fallback>
      </mc:AlternateContent>
      <p:sp>
        <p:nvSpPr>
          <p:cNvPr id="49" name="TextBox 48">
            <a:extLst>
              <a:ext uri="{FF2B5EF4-FFF2-40B4-BE49-F238E27FC236}">
                <a16:creationId xmlns:a16="http://schemas.microsoft.com/office/drawing/2014/main" id="{45CB15C3-1F2E-534F-8EB6-D501830E079A}"/>
              </a:ext>
            </a:extLst>
          </p:cNvPr>
          <p:cNvSpPr txBox="1"/>
          <p:nvPr/>
        </p:nvSpPr>
        <p:spPr>
          <a:xfrm>
            <a:off x="1254712" y="1673751"/>
            <a:ext cx="6875152" cy="461665"/>
          </a:xfrm>
          <a:prstGeom prst="rect">
            <a:avLst/>
          </a:prstGeom>
          <a:noFill/>
        </p:spPr>
        <p:txBody>
          <a:bodyPr wrap="none" rtlCol="0">
            <a:spAutoFit/>
          </a:bodyPr>
          <a:lstStyle/>
          <a:p>
            <a:r>
              <a:rPr lang="en-US" dirty="0"/>
              <a:t>Table gives expected times, not worst-case times</a:t>
            </a:r>
          </a:p>
        </p:txBody>
      </p:sp>
    </p:spTree>
    <p:extLst>
      <p:ext uri="{BB962C8B-B14F-4D97-AF65-F5344CB8AC3E}">
        <p14:creationId xmlns:p14="http://schemas.microsoft.com/office/powerpoint/2010/main" val="399356335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85"/>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3"/>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4"/>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90"/>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P spid="4" grpId="0"/>
    </p:bld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3600" dirty="0">
                <a:solidFill>
                  <a:srgbClr val="C00000"/>
                </a:solidFill>
              </a:rPr>
              <a:t>Notion of hashing</a:t>
            </a:r>
          </a:p>
        </p:txBody>
      </p:sp>
      <p:sp>
        <p:nvSpPr>
          <p:cNvPr id="5" name="Slide Number Placeholder 4"/>
          <p:cNvSpPr>
            <a:spLocks noGrp="1"/>
          </p:cNvSpPr>
          <p:nvPr>
            <p:ph type="sldNum" sz="quarter" idx="12"/>
          </p:nvPr>
        </p:nvSpPr>
        <p:spPr/>
        <p:txBody>
          <a:bodyPr>
            <a:normAutofit fontScale="85000" lnSpcReduction="20000"/>
          </a:bodyPr>
          <a:lstStyle/>
          <a:p>
            <a:pPr>
              <a:defRPr/>
            </a:pPr>
            <a:fld id="{4F1681EA-561D-43A3-ABE9-0A51E29EF3E8}" type="slidenum">
              <a:rPr lang="en-US" smtClean="0"/>
              <a:pPr>
                <a:defRPr/>
              </a:pPr>
              <a:t>6</a:t>
            </a:fld>
            <a:endParaRPr lang="en-US"/>
          </a:p>
        </p:txBody>
      </p:sp>
      <p:sp>
        <p:nvSpPr>
          <p:cNvPr id="49" name="TextBox 48">
            <a:extLst>
              <a:ext uri="{FF2B5EF4-FFF2-40B4-BE49-F238E27FC236}">
                <a16:creationId xmlns:a16="http://schemas.microsoft.com/office/drawing/2014/main" id="{45CB15C3-1F2E-534F-8EB6-D501830E079A}"/>
              </a:ext>
            </a:extLst>
          </p:cNvPr>
          <p:cNvSpPr txBox="1"/>
          <p:nvPr/>
        </p:nvSpPr>
        <p:spPr>
          <a:xfrm>
            <a:off x="533400" y="1764230"/>
            <a:ext cx="8001000" cy="1938992"/>
          </a:xfrm>
          <a:prstGeom prst="rect">
            <a:avLst/>
          </a:prstGeom>
          <a:noFill/>
        </p:spPr>
        <p:txBody>
          <a:bodyPr wrap="square" rtlCol="0">
            <a:spAutoFit/>
          </a:bodyPr>
          <a:lstStyle/>
          <a:p>
            <a:r>
              <a:rPr lang="en-US" dirty="0">
                <a:solidFill>
                  <a:srgbClr val="C00000"/>
                </a:solidFill>
              </a:rPr>
              <a:t>Hash</a:t>
            </a:r>
            <a:r>
              <a:rPr lang="en-US" dirty="0"/>
              <a:t>:  to chop to pieces; to make a confused muddle of;</a:t>
            </a:r>
          </a:p>
          <a:p>
            <a:r>
              <a:rPr lang="en-US" dirty="0"/>
              <a:t>to jumble; to dice, chop, mince.</a:t>
            </a:r>
          </a:p>
          <a:p>
            <a:endParaRPr lang="en-US" dirty="0"/>
          </a:p>
          <a:p>
            <a:r>
              <a:rPr lang="en-US" dirty="0">
                <a:solidFill>
                  <a:srgbClr val="C00000"/>
                </a:solidFill>
              </a:rPr>
              <a:t>In computing</a:t>
            </a:r>
            <a:r>
              <a:rPr lang="en-US" dirty="0"/>
              <a:t>: Produce a relatively small number or string from something a lot bigger, like a file, or an Java object.</a:t>
            </a:r>
          </a:p>
        </p:txBody>
      </p:sp>
      <p:pic>
        <p:nvPicPr>
          <p:cNvPr id="50" name="Picture 49">
            <a:extLst>
              <a:ext uri="{FF2B5EF4-FFF2-40B4-BE49-F238E27FC236}">
                <a16:creationId xmlns:a16="http://schemas.microsoft.com/office/drawing/2014/main" id="{BE0880F3-CEBF-714E-A8E2-0CEFB8E38A89}"/>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2192" y="3932774"/>
            <a:ext cx="9131808" cy="560832"/>
          </a:xfrm>
          <a:prstGeom prst="rect">
            <a:avLst/>
          </a:prstGeom>
        </p:spPr>
      </p:pic>
      <p:sp>
        <p:nvSpPr>
          <p:cNvPr id="52" name="TextBox 51">
            <a:extLst>
              <a:ext uri="{FF2B5EF4-FFF2-40B4-BE49-F238E27FC236}">
                <a16:creationId xmlns:a16="http://schemas.microsoft.com/office/drawing/2014/main" id="{81841E24-102E-3C4F-B3F8-048C0B2DE8B3}"/>
              </a:ext>
            </a:extLst>
          </p:cNvPr>
          <p:cNvSpPr txBox="1"/>
          <p:nvPr/>
        </p:nvSpPr>
        <p:spPr>
          <a:xfrm>
            <a:off x="350497" y="4723158"/>
            <a:ext cx="8412503" cy="1938992"/>
          </a:xfrm>
          <a:prstGeom prst="rect">
            <a:avLst/>
          </a:prstGeom>
          <a:noFill/>
        </p:spPr>
        <p:txBody>
          <a:bodyPr wrap="square" rtlCol="0">
            <a:spAutoFit/>
          </a:bodyPr>
          <a:lstStyle/>
          <a:p>
            <a:r>
              <a:rPr lang="en-US" dirty="0">
                <a:solidFill>
                  <a:schemeClr val="tx1"/>
                </a:solidFill>
                <a:latin typeface="Times New Roman" panose="02020603050405020304" pitchFamily="18" charset="0"/>
                <a:cs typeface="Times New Roman" panose="02020603050405020304" pitchFamily="18" charset="0"/>
              </a:rPr>
              <a:t>Look at CMS page for A2 submission. Md5 is a </a:t>
            </a:r>
            <a:r>
              <a:rPr lang="en-US" dirty="0">
                <a:solidFill>
                  <a:srgbClr val="C00000"/>
                </a:solidFill>
                <a:latin typeface="Times New Roman" panose="02020603050405020304" pitchFamily="18" charset="0"/>
                <a:cs typeface="Times New Roman" panose="02020603050405020304" pitchFamily="18" charset="0"/>
              </a:rPr>
              <a:t>hash function</a:t>
            </a:r>
            <a:r>
              <a:rPr lang="en-US" dirty="0">
                <a:solidFill>
                  <a:schemeClr val="tx1"/>
                </a:solidFill>
                <a:latin typeface="Times New Roman" panose="02020603050405020304" pitchFamily="18" charset="0"/>
                <a:cs typeface="Times New Roman" panose="02020603050405020304" pitchFamily="18" charset="0"/>
              </a:rPr>
              <a:t>. </a:t>
            </a:r>
          </a:p>
          <a:p>
            <a:r>
              <a:rPr lang="en-US" dirty="0">
                <a:solidFill>
                  <a:schemeClr val="tx1"/>
                </a:solidFill>
                <a:latin typeface="Times New Roman" panose="02020603050405020304" pitchFamily="18" charset="0"/>
                <a:cs typeface="Times New Roman" panose="02020603050405020304" pitchFamily="18" charset="0"/>
              </a:rPr>
              <a:t>Given your A2.java file, it produces a 128-bit number from it.</a:t>
            </a:r>
          </a:p>
          <a:p>
            <a:r>
              <a:rPr lang="en-US" dirty="0">
                <a:solidFill>
                  <a:schemeClr val="tx1"/>
                </a:solidFill>
                <a:latin typeface="Times New Roman" panose="02020603050405020304" pitchFamily="18" charset="0"/>
                <a:cs typeface="Times New Roman" panose="02020603050405020304" pitchFamily="18" charset="0"/>
              </a:rPr>
              <a:t>Sometimes called a </a:t>
            </a:r>
            <a:r>
              <a:rPr lang="en-US" dirty="0">
                <a:solidFill>
                  <a:srgbClr val="C00000"/>
                </a:solidFill>
                <a:latin typeface="Times New Roman" panose="02020603050405020304" pitchFamily="18" charset="0"/>
                <a:cs typeface="Times New Roman" panose="02020603050405020304" pitchFamily="18" charset="0"/>
              </a:rPr>
              <a:t>checksum</a:t>
            </a:r>
            <a:r>
              <a:rPr lang="en-US" dirty="0">
                <a:solidFill>
                  <a:schemeClr val="tx1"/>
                </a:solidFill>
                <a:latin typeface="Times New Roman" panose="02020603050405020304" pitchFamily="18" charset="0"/>
                <a:cs typeface="Times New Roman" panose="02020603050405020304" pitchFamily="18" charset="0"/>
              </a:rPr>
              <a:t>. Compare the Md5 number for your for your file to the MD5 number of the one that was uploaded. If different, uploading corrupted the file.</a:t>
            </a:r>
          </a:p>
        </p:txBody>
      </p:sp>
    </p:spTree>
    <p:extLst>
      <p:ext uri="{BB962C8B-B14F-4D97-AF65-F5344CB8AC3E}">
        <p14:creationId xmlns:p14="http://schemas.microsoft.com/office/powerpoint/2010/main" val="162140036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9" presetClass="entr" presetSubtype="0" fill="hold" grpId="0" nodeType="clickEffect">
                                  <p:stCondLst>
                                    <p:cond delay="0"/>
                                  </p:stCondLst>
                                  <p:childTnLst>
                                    <p:set>
                                      <p:cBhvr>
                                        <p:cTn id="6" dur="1" fill="hold">
                                          <p:stCondLst>
                                            <p:cond delay="0"/>
                                          </p:stCondLst>
                                        </p:cTn>
                                        <p:tgtEl>
                                          <p:spTgt spid="52"/>
                                        </p:tgtEl>
                                        <p:attrNameLst>
                                          <p:attrName>style.visibility</p:attrName>
                                        </p:attrNameLst>
                                      </p:cBhvr>
                                      <p:to>
                                        <p:strVal val="visible"/>
                                      </p:to>
                                    </p:set>
                                    <p:animEffect transition="in" filter="dissolve">
                                      <p:cBhvr>
                                        <p:cTn id="7" dur="2000"/>
                                        <p:tgtEl>
                                          <p:spTgt spid="52"/>
                                        </p:tgtEl>
                                      </p:cBhvr>
                                    </p:animEffect>
                                  </p:childTnLst>
                                </p:cTn>
                              </p:par>
                              <p:par>
                                <p:cTn id="8" presetID="9" presetClass="entr" presetSubtype="0" fill="hold" nodeType="withEffect">
                                  <p:stCondLst>
                                    <p:cond delay="0"/>
                                  </p:stCondLst>
                                  <p:childTnLst>
                                    <p:set>
                                      <p:cBhvr>
                                        <p:cTn id="9" dur="1" fill="hold">
                                          <p:stCondLst>
                                            <p:cond delay="0"/>
                                          </p:stCondLst>
                                        </p:cTn>
                                        <p:tgtEl>
                                          <p:spTgt spid="50"/>
                                        </p:tgtEl>
                                        <p:attrNameLst>
                                          <p:attrName>style.visibility</p:attrName>
                                        </p:attrNameLst>
                                      </p:cBhvr>
                                      <p:to>
                                        <p:strVal val="visible"/>
                                      </p:to>
                                    </p:set>
                                    <p:animEffect transition="in" filter="dissolve">
                                      <p:cBhvr>
                                        <p:cTn id="10" dur="2000"/>
                                        <p:tgtEl>
                                          <p:spTgt spid="5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2" grpId="0"/>
    </p:bld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Content Placeholder 3"/>
          <p:cNvSpPr>
            <a:spLocks noGrp="1"/>
          </p:cNvSpPr>
          <p:nvPr>
            <p:ph sz="quarter" idx="2"/>
          </p:nvPr>
        </p:nvSpPr>
        <p:spPr>
          <a:xfrm>
            <a:off x="3657600" y="1589567"/>
            <a:ext cx="5486400" cy="4572000"/>
          </a:xfrm>
        </p:spPr>
        <p:txBody>
          <a:bodyPr/>
          <a:lstStyle/>
          <a:p>
            <a:r>
              <a:rPr lang="en-US" sz="2400" dirty="0"/>
              <a:t>Hash functions are used to store passwords</a:t>
            </a:r>
          </a:p>
          <a:p>
            <a:r>
              <a:rPr lang="en-US" sz="2400" dirty="0"/>
              <a:t>Could store plaintext passwords</a:t>
            </a:r>
          </a:p>
          <a:p>
            <a:pPr lvl="1"/>
            <a:r>
              <a:rPr lang="en-US" sz="2400" dirty="0"/>
              <a:t>Problem: Password files get stolen</a:t>
            </a:r>
          </a:p>
        </p:txBody>
      </p:sp>
      <p:sp>
        <p:nvSpPr>
          <p:cNvPr id="2" name="Title 1"/>
          <p:cNvSpPr>
            <a:spLocks noGrp="1"/>
          </p:cNvSpPr>
          <p:nvPr>
            <p:ph type="title"/>
          </p:nvPr>
        </p:nvSpPr>
        <p:spPr/>
        <p:txBody>
          <a:bodyPr/>
          <a:lstStyle/>
          <a:p>
            <a:r>
              <a:rPr lang="en-US" sz="3600" dirty="0">
                <a:solidFill>
                  <a:srgbClr val="C00000"/>
                </a:solidFill>
              </a:rPr>
              <a:t>Application: Password Storage</a:t>
            </a:r>
          </a:p>
        </p:txBody>
      </p:sp>
      <p:pic>
        <p:nvPicPr>
          <p:cNvPr id="10" name="Picture 9"/>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381000" y="2057400"/>
            <a:ext cx="3276600" cy="3276600"/>
          </a:xfrm>
          <a:prstGeom prst="rect">
            <a:avLst/>
          </a:prstGeom>
        </p:spPr>
      </p:pic>
      <p:sp>
        <p:nvSpPr>
          <p:cNvPr id="3" name="TextBox 2">
            <a:extLst>
              <a:ext uri="{FF2B5EF4-FFF2-40B4-BE49-F238E27FC236}">
                <a16:creationId xmlns:a16="http://schemas.microsoft.com/office/drawing/2014/main" id="{D09DB311-3EFA-AA46-AF77-99651BC9CE73}"/>
              </a:ext>
            </a:extLst>
          </p:cNvPr>
          <p:cNvSpPr txBox="1"/>
          <p:nvPr/>
        </p:nvSpPr>
        <p:spPr>
          <a:xfrm>
            <a:off x="1295400" y="5699902"/>
            <a:ext cx="7133684" cy="830997"/>
          </a:xfrm>
          <a:prstGeom prst="rect">
            <a:avLst/>
          </a:prstGeom>
          <a:noFill/>
        </p:spPr>
        <p:txBody>
          <a:bodyPr wrap="none" rtlCol="0">
            <a:spAutoFit/>
          </a:bodyPr>
          <a:lstStyle/>
          <a:p>
            <a:r>
              <a:rPr lang="en-US" dirty="0">
                <a:solidFill>
                  <a:srgbClr val="C00000"/>
                </a:solidFill>
              </a:rPr>
              <a:t>h(password)</a:t>
            </a:r>
            <a:r>
              <a:rPr lang="en-US" dirty="0"/>
              <a:t>:  h is the hash function. </a:t>
            </a:r>
          </a:p>
          <a:p>
            <a:r>
              <a:rPr lang="en-US" dirty="0"/>
              <a:t>It produces some jumbled version of the password.</a:t>
            </a:r>
          </a:p>
        </p:txBody>
      </p:sp>
    </p:spTree>
    <p:extLst>
      <p:ext uri="{BB962C8B-B14F-4D97-AF65-F5344CB8AC3E}">
        <p14:creationId xmlns:p14="http://schemas.microsoft.com/office/powerpoint/2010/main" val="202163071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10"/>
                                        </p:tgtEl>
                                        <p:attrNameLst>
                                          <p:attrName>style.visibility</p:attrName>
                                        </p:attrNameLst>
                                      </p:cBhvr>
                                      <p:to>
                                        <p:strVal val="visible"/>
                                      </p:to>
                                    </p:set>
                                  </p:childTnLst>
                                </p:cTn>
                              </p:par>
                            </p:childTnLst>
                          </p:cTn>
                        </p:par>
                        <p:par>
                          <p:cTn id="7" fill="hold">
                            <p:stCondLst>
                              <p:cond delay="0"/>
                            </p:stCondLst>
                            <p:childTnLst>
                              <p:par>
                                <p:cTn id="8" presetID="9" presetClass="entr" presetSubtype="0" fill="hold" grpId="0" nodeType="afterEffect">
                                  <p:stCondLst>
                                    <p:cond delay="0"/>
                                  </p:stCondLst>
                                  <p:childTnLst>
                                    <p:set>
                                      <p:cBhvr>
                                        <p:cTn id="9" dur="1" fill="hold">
                                          <p:stCondLst>
                                            <p:cond delay="0"/>
                                          </p:stCondLst>
                                        </p:cTn>
                                        <p:tgtEl>
                                          <p:spTgt spid="3"/>
                                        </p:tgtEl>
                                        <p:attrNameLst>
                                          <p:attrName>style.visibility</p:attrName>
                                        </p:attrNameLst>
                                      </p:cBhvr>
                                      <p:to>
                                        <p:strVal val="visible"/>
                                      </p:to>
                                    </p:set>
                                    <p:animEffect transition="in" filter="dissolve">
                                      <p:cBhvr>
                                        <p:cTn id="10" dur="1000"/>
                                        <p:tgtEl>
                                          <p:spTgt spid="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3600" dirty="0">
                <a:solidFill>
                  <a:srgbClr val="C00000"/>
                </a:solidFill>
              </a:rPr>
              <a:t>Hashing history</a:t>
            </a:r>
          </a:p>
        </p:txBody>
      </p:sp>
      <p:sp>
        <p:nvSpPr>
          <p:cNvPr id="6" name="Content Placeholder 5">
            <a:extLst>
              <a:ext uri="{FF2B5EF4-FFF2-40B4-BE49-F238E27FC236}">
                <a16:creationId xmlns:a16="http://schemas.microsoft.com/office/drawing/2014/main" id="{A9089444-AB72-3D4F-BC87-983B82D1C4BB}"/>
              </a:ext>
            </a:extLst>
          </p:cNvPr>
          <p:cNvSpPr>
            <a:spLocks noGrp="1"/>
          </p:cNvSpPr>
          <p:nvPr>
            <p:ph sz="quarter" idx="2"/>
          </p:nvPr>
        </p:nvSpPr>
        <p:spPr>
          <a:xfrm>
            <a:off x="800100" y="1676400"/>
            <a:ext cx="7962900" cy="4572000"/>
          </a:xfrm>
        </p:spPr>
        <p:txBody>
          <a:bodyPr/>
          <a:lstStyle/>
          <a:p>
            <a:pPr marL="0" indent="0">
              <a:buNone/>
            </a:pPr>
            <a:r>
              <a:rPr lang="en-US" sz="2400" dirty="0">
                <a:latin typeface="Times New Roman" panose="02020603050405020304" pitchFamily="18" charset="0"/>
                <a:cs typeface="Times New Roman" panose="02020603050405020304" pitchFamily="18" charset="0"/>
              </a:rPr>
              <a:t>We will use hashing —a hash function— to implement sets of values in a </a:t>
            </a:r>
            <a:r>
              <a:rPr lang="en-US" sz="2400" dirty="0">
                <a:solidFill>
                  <a:srgbClr val="C00000"/>
                </a:solidFill>
                <a:latin typeface="Times New Roman" panose="02020603050405020304" pitchFamily="18" charset="0"/>
                <a:cs typeface="Times New Roman" panose="02020603050405020304" pitchFamily="18" charset="0"/>
              </a:rPr>
              <a:t>hash table</a:t>
            </a:r>
            <a:r>
              <a:rPr lang="en-US" sz="2400" dirty="0">
                <a:latin typeface="Times New Roman" panose="02020603050405020304" pitchFamily="18" charset="0"/>
                <a:cs typeface="Times New Roman" panose="02020603050405020304" pitchFamily="18" charset="0"/>
              </a:rPr>
              <a:t>.</a:t>
            </a:r>
          </a:p>
          <a:p>
            <a:pPr marL="0" indent="0">
              <a:buNone/>
            </a:pPr>
            <a:endParaRPr lang="en-US" sz="2400" dirty="0">
              <a:latin typeface="Times New Roman" panose="02020603050405020304" pitchFamily="18" charset="0"/>
              <a:cs typeface="Times New Roman" panose="02020603050405020304" pitchFamily="18" charset="0"/>
            </a:endParaRPr>
          </a:p>
          <a:p>
            <a:pPr marL="0" indent="0">
              <a:buNone/>
            </a:pPr>
            <a:r>
              <a:rPr lang="en-US" sz="2400" dirty="0">
                <a:latin typeface="Times New Roman" panose="02020603050405020304" pitchFamily="18" charset="0"/>
                <a:cs typeface="Times New Roman" panose="02020603050405020304" pitchFamily="18" charset="0"/>
              </a:rPr>
              <a:t>1953. Hand Peter </a:t>
            </a:r>
            <a:r>
              <a:rPr lang="en-US" sz="2400" dirty="0" err="1">
                <a:latin typeface="Times New Roman" panose="02020603050405020304" pitchFamily="18" charset="0"/>
                <a:cs typeface="Times New Roman" panose="02020603050405020304" pitchFamily="18" charset="0"/>
              </a:rPr>
              <a:t>Luhn</a:t>
            </a:r>
            <a:r>
              <a:rPr lang="en-US" sz="2400" dirty="0">
                <a:latin typeface="Times New Roman" panose="02020603050405020304" pitchFamily="18" charset="0"/>
                <a:cs typeface="Times New Roman" panose="02020603050405020304" pitchFamily="18" charset="0"/>
              </a:rPr>
              <a:t> wrote an internal IBM memorandum that used </a:t>
            </a:r>
            <a:r>
              <a:rPr lang="en-US" sz="2400" dirty="0">
                <a:solidFill>
                  <a:srgbClr val="C00000"/>
                </a:solidFill>
                <a:latin typeface="Times New Roman" panose="02020603050405020304" pitchFamily="18" charset="0"/>
                <a:cs typeface="Times New Roman" panose="02020603050405020304" pitchFamily="18" charset="0"/>
              </a:rPr>
              <a:t>hashing with chaining</a:t>
            </a:r>
            <a:r>
              <a:rPr lang="en-US" sz="2400" dirty="0">
                <a:latin typeface="Times New Roman" panose="02020603050405020304" pitchFamily="18" charset="0"/>
                <a:cs typeface="Times New Roman" panose="02020603050405020304" pitchFamily="18" charset="0"/>
              </a:rPr>
              <a:t>.</a:t>
            </a:r>
          </a:p>
          <a:p>
            <a:pPr marL="0" indent="0">
              <a:buNone/>
            </a:pPr>
            <a:endParaRPr lang="en-US" sz="2400" dirty="0">
              <a:latin typeface="Times New Roman" panose="02020603050405020304" pitchFamily="18" charset="0"/>
              <a:cs typeface="Times New Roman" panose="02020603050405020304" pitchFamily="18" charset="0"/>
            </a:endParaRPr>
          </a:p>
          <a:p>
            <a:pPr marL="0" indent="0">
              <a:buNone/>
            </a:pPr>
            <a:r>
              <a:rPr lang="en-US" sz="2400" dirty="0">
                <a:latin typeface="Times New Roman" panose="02020603050405020304" pitchFamily="18" charset="0"/>
                <a:cs typeface="Times New Roman" panose="02020603050405020304" pitchFamily="18" charset="0"/>
              </a:rPr>
              <a:t>A few others did it roughly the same time.</a:t>
            </a:r>
          </a:p>
          <a:p>
            <a:pPr marL="0" indent="0">
              <a:buNone/>
            </a:pPr>
            <a:endParaRPr lang="en-US" sz="2400" dirty="0">
              <a:latin typeface="Times New Roman" panose="02020603050405020304" pitchFamily="18" charset="0"/>
              <a:cs typeface="Times New Roman" panose="02020603050405020304" pitchFamily="18" charset="0"/>
            </a:endParaRPr>
          </a:p>
          <a:p>
            <a:pPr marL="0" indent="0">
              <a:buNone/>
            </a:pPr>
            <a:r>
              <a:rPr lang="en-US" sz="2400" dirty="0" err="1">
                <a:latin typeface="Times New Roman" panose="02020603050405020304" pitchFamily="18" charset="0"/>
                <a:cs typeface="Times New Roman" panose="02020603050405020304" pitchFamily="18" charset="0"/>
              </a:rPr>
              <a:t>Ershov</a:t>
            </a:r>
            <a:r>
              <a:rPr lang="en-US" sz="2400" dirty="0">
                <a:latin typeface="Times New Roman" panose="02020603050405020304" pitchFamily="18" charset="0"/>
                <a:cs typeface="Times New Roman" panose="02020603050405020304" pitchFamily="18" charset="0"/>
              </a:rPr>
              <a:t> (Russian) and Amdahl independently invented </a:t>
            </a:r>
            <a:r>
              <a:rPr lang="en-US" sz="2400" dirty="0">
                <a:solidFill>
                  <a:srgbClr val="C00000"/>
                </a:solidFill>
                <a:latin typeface="Times New Roman" panose="02020603050405020304" pitchFamily="18" charset="0"/>
                <a:cs typeface="Times New Roman" panose="02020603050405020304" pitchFamily="18" charset="0"/>
              </a:rPr>
              <a:t>hashing with open addressing and linear probing</a:t>
            </a:r>
            <a:r>
              <a:rPr lang="en-US" sz="2400" dirty="0">
                <a:latin typeface="Times New Roman" panose="02020603050405020304" pitchFamily="18" charset="0"/>
                <a:cs typeface="Times New Roman" panose="02020603050405020304" pitchFamily="18" charset="0"/>
              </a:rPr>
              <a:t>.</a:t>
            </a:r>
          </a:p>
        </p:txBody>
      </p:sp>
    </p:spTree>
    <p:extLst>
      <p:ext uri="{BB962C8B-B14F-4D97-AF65-F5344CB8AC3E}">
        <p14:creationId xmlns:p14="http://schemas.microsoft.com/office/powerpoint/2010/main" val="1590261897"/>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6" name="Shape 140"/>
          <p:cNvSpPr txBox="1"/>
          <p:nvPr/>
        </p:nvSpPr>
        <p:spPr>
          <a:xfrm>
            <a:off x="1314150" y="1524000"/>
            <a:ext cx="7601256" cy="1633963"/>
          </a:xfrm>
          <a:prstGeom prst="rect">
            <a:avLst/>
          </a:prstGeom>
          <a:noFill/>
          <a:ln>
            <a:noFill/>
          </a:ln>
        </p:spPr>
        <p:txBody>
          <a:bodyPr lIns="91425" tIns="91425" rIns="91425" bIns="91425" anchor="t" anchorCtr="0">
            <a:noAutofit/>
          </a:bodyPr>
          <a:lstStyle/>
          <a:p>
            <a:pPr lvl="0" rtl="0">
              <a:spcBef>
                <a:spcPts val="0"/>
              </a:spcBef>
              <a:buNone/>
            </a:pPr>
            <a:r>
              <a:rPr lang="en" b="1" dirty="0"/>
              <a:t>Idea: </a:t>
            </a:r>
            <a:r>
              <a:rPr lang="en" dirty="0"/>
              <a:t>finding an element in an array takes constant time when you know which index it is.</a:t>
            </a:r>
          </a:p>
          <a:p>
            <a:pPr lvl="0" rtl="0">
              <a:spcBef>
                <a:spcPts val="0"/>
              </a:spcBef>
              <a:buNone/>
            </a:pPr>
            <a:r>
              <a:rPr lang="en" dirty="0"/>
              <a:t>So… let’s place elements in the array based on their starting letter! (A=0, B=1, …)</a:t>
            </a:r>
          </a:p>
        </p:txBody>
      </p:sp>
      <p:sp>
        <p:nvSpPr>
          <p:cNvPr id="2" name="Title 1"/>
          <p:cNvSpPr>
            <a:spLocks noGrp="1"/>
          </p:cNvSpPr>
          <p:nvPr>
            <p:ph type="title"/>
          </p:nvPr>
        </p:nvSpPr>
        <p:spPr/>
        <p:txBody>
          <a:bodyPr/>
          <a:lstStyle/>
          <a:p>
            <a:r>
              <a:rPr lang="en-US" sz="3600" dirty="0">
                <a:solidFill>
                  <a:srgbClr val="C00000"/>
                </a:solidFill>
              </a:rPr>
              <a:t>Intuition behind a Hash Set</a:t>
            </a:r>
          </a:p>
        </p:txBody>
      </p:sp>
      <p:sp>
        <p:nvSpPr>
          <p:cNvPr id="6" name="Shape 119"/>
          <p:cNvSpPr/>
          <p:nvPr/>
        </p:nvSpPr>
        <p:spPr>
          <a:xfrm>
            <a:off x="1617525" y="3336258"/>
            <a:ext cx="973275" cy="679738"/>
          </a:xfrm>
          <a:prstGeom prst="ellipse">
            <a:avLst/>
          </a:prstGeom>
          <a:solidFill>
            <a:srgbClr val="EFEFEF"/>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pPr lvl="0" algn="ctr" rtl="0">
              <a:spcBef>
                <a:spcPts val="0"/>
              </a:spcBef>
              <a:buNone/>
            </a:pPr>
            <a:r>
              <a:rPr lang="en-US" sz="2000" b="1" dirty="0">
                <a:solidFill>
                  <a:srgbClr val="0070C0"/>
                </a:solidFill>
                <a:latin typeface="Courier New"/>
                <a:ea typeface="Courier New"/>
                <a:cs typeface="Courier New"/>
                <a:sym typeface="Courier New"/>
              </a:rPr>
              <a:t>CA</a:t>
            </a:r>
            <a:endParaRPr lang="en" sz="2000" b="1" dirty="0">
              <a:solidFill>
                <a:srgbClr val="0070C0"/>
              </a:solidFill>
              <a:latin typeface="Courier New"/>
              <a:ea typeface="Courier New"/>
              <a:cs typeface="Courier New"/>
              <a:sym typeface="Courier New"/>
            </a:endParaRPr>
          </a:p>
        </p:txBody>
      </p:sp>
      <p:sp>
        <p:nvSpPr>
          <p:cNvPr id="8" name="Shape 122"/>
          <p:cNvSpPr/>
          <p:nvPr/>
        </p:nvSpPr>
        <p:spPr>
          <a:xfrm>
            <a:off x="4894125" y="3336258"/>
            <a:ext cx="973275" cy="674379"/>
          </a:xfrm>
          <a:prstGeom prst="ellipse">
            <a:avLst/>
          </a:prstGeom>
          <a:solidFill>
            <a:srgbClr val="EFEFEF"/>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pPr lvl="0" algn="ctr" rtl="0">
              <a:spcBef>
                <a:spcPts val="0"/>
              </a:spcBef>
              <a:buNone/>
            </a:pPr>
            <a:r>
              <a:rPr lang="en" sz="2000" b="1" dirty="0">
                <a:solidFill>
                  <a:srgbClr val="FF0000"/>
                </a:solidFill>
                <a:latin typeface="Courier New"/>
                <a:ea typeface="Courier New"/>
                <a:cs typeface="Courier New"/>
                <a:sym typeface="Courier New"/>
              </a:rPr>
              <a:t>2</a:t>
            </a:r>
          </a:p>
        </p:txBody>
      </p:sp>
      <p:sp>
        <p:nvSpPr>
          <p:cNvPr id="24" name="Shape 138"/>
          <p:cNvSpPr txBox="1"/>
          <p:nvPr/>
        </p:nvSpPr>
        <p:spPr>
          <a:xfrm>
            <a:off x="0" y="3455340"/>
            <a:ext cx="1600199" cy="495193"/>
          </a:xfrm>
          <a:prstGeom prst="rect">
            <a:avLst/>
          </a:prstGeom>
          <a:noFill/>
          <a:ln>
            <a:noFill/>
          </a:ln>
        </p:spPr>
        <p:txBody>
          <a:bodyPr lIns="91425" tIns="91425" rIns="91425" bIns="91425" anchor="t" anchorCtr="0">
            <a:noAutofit/>
          </a:bodyPr>
          <a:lstStyle/>
          <a:p>
            <a:pPr lvl="0" rtl="0">
              <a:spcBef>
                <a:spcPts val="0"/>
              </a:spcBef>
              <a:buNone/>
            </a:pPr>
            <a:r>
              <a:rPr lang="en" sz="2000" b="1" dirty="0">
                <a:solidFill>
                  <a:srgbClr val="1155CC"/>
                </a:solidFill>
                <a:latin typeface="Courier New"/>
                <a:ea typeface="Courier New"/>
                <a:cs typeface="Courier New"/>
                <a:sym typeface="Courier New"/>
              </a:rPr>
              <a:t>add(“</a:t>
            </a:r>
            <a:r>
              <a:rPr lang="en-US" sz="2000" b="1" dirty="0">
                <a:solidFill>
                  <a:srgbClr val="1155CC"/>
                </a:solidFill>
                <a:latin typeface="Courier New"/>
                <a:ea typeface="Courier New"/>
                <a:cs typeface="Courier New"/>
                <a:sym typeface="Courier New"/>
              </a:rPr>
              <a:t>C</a:t>
            </a:r>
            <a:r>
              <a:rPr lang="en" sz="2000" b="1" dirty="0">
                <a:solidFill>
                  <a:srgbClr val="1155CC"/>
                </a:solidFill>
                <a:latin typeface="Courier New"/>
                <a:ea typeface="Courier New"/>
                <a:cs typeface="Courier New"/>
                <a:sym typeface="Courier New"/>
              </a:rPr>
              <a:t>A”)</a:t>
            </a:r>
          </a:p>
        </p:txBody>
      </p:sp>
      <p:sp>
        <p:nvSpPr>
          <p:cNvPr id="25" name="Shape 139"/>
          <p:cNvSpPr txBox="1"/>
          <p:nvPr/>
        </p:nvSpPr>
        <p:spPr>
          <a:xfrm>
            <a:off x="0" y="5119864"/>
            <a:ext cx="453299" cy="480599"/>
          </a:xfrm>
          <a:prstGeom prst="rect">
            <a:avLst/>
          </a:prstGeom>
          <a:noFill/>
          <a:ln>
            <a:noFill/>
          </a:ln>
        </p:spPr>
        <p:txBody>
          <a:bodyPr lIns="91425" tIns="91425" rIns="91425" bIns="91425" anchor="t" anchorCtr="0">
            <a:noAutofit/>
          </a:bodyPr>
          <a:lstStyle/>
          <a:p>
            <a:pPr lvl="0" rtl="0">
              <a:spcBef>
                <a:spcPts val="0"/>
              </a:spcBef>
              <a:buNone/>
            </a:pPr>
            <a:r>
              <a:rPr lang="en" sz="2000" b="1" dirty="0">
                <a:solidFill>
                  <a:srgbClr val="7030A0"/>
                </a:solidFill>
                <a:latin typeface="Courier New"/>
                <a:ea typeface="Courier New"/>
                <a:cs typeface="Courier New"/>
                <a:sym typeface="Courier New"/>
              </a:rPr>
              <a:t>b</a:t>
            </a:r>
          </a:p>
        </p:txBody>
      </p:sp>
      <p:cxnSp>
        <p:nvCxnSpPr>
          <p:cNvPr id="27" name="Shape 151"/>
          <p:cNvCxnSpPr>
            <a:cxnSpLocks/>
            <a:stCxn id="6" idx="6"/>
            <a:endCxn id="8" idx="2"/>
          </p:cNvCxnSpPr>
          <p:nvPr/>
        </p:nvCxnSpPr>
        <p:spPr>
          <a:xfrm flipV="1">
            <a:off x="2590800" y="3673448"/>
            <a:ext cx="2303325" cy="2679"/>
          </a:xfrm>
          <a:prstGeom prst="straightConnector1">
            <a:avLst/>
          </a:prstGeom>
          <a:noFill/>
          <a:ln w="19050" cap="flat" cmpd="sng">
            <a:solidFill>
              <a:schemeClr val="dk2"/>
            </a:solidFill>
            <a:prstDash val="solid"/>
            <a:round/>
            <a:headEnd type="none" w="lg" len="lg"/>
            <a:tailEnd type="triangle" w="lg" len="lg"/>
          </a:ln>
        </p:spPr>
      </p:cxnSp>
      <p:sp>
        <p:nvSpPr>
          <p:cNvPr id="4" name="Rectangle 3">
            <a:extLst>
              <a:ext uri="{FF2B5EF4-FFF2-40B4-BE49-F238E27FC236}">
                <a16:creationId xmlns:a16="http://schemas.microsoft.com/office/drawing/2014/main" id="{316CFECF-63E9-8D42-8DCC-EAEC8DDB1F2E}"/>
              </a:ext>
            </a:extLst>
          </p:cNvPr>
          <p:cNvSpPr/>
          <p:nvPr/>
        </p:nvSpPr>
        <p:spPr>
          <a:xfrm>
            <a:off x="2830725" y="3280708"/>
            <a:ext cx="1949256" cy="830997"/>
          </a:xfrm>
          <a:prstGeom prst="rect">
            <a:avLst/>
          </a:prstGeom>
        </p:spPr>
        <p:txBody>
          <a:bodyPr wrap="square">
            <a:spAutoFit/>
          </a:bodyPr>
          <a:lstStyle/>
          <a:p>
            <a:pPr lvl="0" algn="ctr">
              <a:spcBef>
                <a:spcPts val="0"/>
              </a:spcBef>
            </a:pPr>
            <a:r>
              <a:rPr lang="en" dirty="0">
                <a:latin typeface="Courier New"/>
                <a:ea typeface="Courier New"/>
                <a:cs typeface="Courier New"/>
                <a:sym typeface="Courier New"/>
              </a:rPr>
              <a:t># of </a:t>
            </a:r>
          </a:p>
          <a:p>
            <a:pPr lvl="0" algn="ctr">
              <a:spcBef>
                <a:spcPts val="0"/>
              </a:spcBef>
            </a:pPr>
            <a:r>
              <a:rPr lang="en" dirty="0">
                <a:latin typeface="Courier New"/>
                <a:ea typeface="Courier New"/>
                <a:cs typeface="Courier New"/>
                <a:sym typeface="Courier New"/>
              </a:rPr>
              <a:t>1</a:t>
            </a:r>
            <a:r>
              <a:rPr lang="en" baseline="30000" dirty="0">
                <a:latin typeface="Courier New"/>
                <a:ea typeface="Courier New"/>
                <a:cs typeface="Courier New"/>
                <a:sym typeface="Courier New"/>
              </a:rPr>
              <a:t>st </a:t>
            </a:r>
            <a:r>
              <a:rPr lang="en" dirty="0">
                <a:latin typeface="Courier New"/>
                <a:ea typeface="Courier New"/>
                <a:cs typeface="Courier New"/>
                <a:sym typeface="Courier New"/>
              </a:rPr>
              <a:t>letter</a:t>
            </a:r>
          </a:p>
        </p:txBody>
      </p:sp>
      <p:graphicFrame>
        <p:nvGraphicFramePr>
          <p:cNvPr id="51" name="Table 50">
            <a:extLst>
              <a:ext uri="{FF2B5EF4-FFF2-40B4-BE49-F238E27FC236}">
                <a16:creationId xmlns:a16="http://schemas.microsoft.com/office/drawing/2014/main" id="{FCD5B043-8C2C-A647-9B50-7519371A2FA6}"/>
              </a:ext>
            </a:extLst>
          </p:cNvPr>
          <p:cNvGraphicFramePr>
            <a:graphicFrameLocks noGrp="1"/>
          </p:cNvGraphicFramePr>
          <p:nvPr>
            <p:extLst>
              <p:ext uri="{D42A27DB-BD31-4B8C-83A1-F6EECF244321}">
                <p14:modId xmlns:p14="http://schemas.microsoft.com/office/powerpoint/2010/main" val="2320265286"/>
              </p:ext>
            </p:extLst>
          </p:nvPr>
        </p:nvGraphicFramePr>
        <p:xfrm>
          <a:off x="302469" y="4800600"/>
          <a:ext cx="8612937" cy="741680"/>
        </p:xfrm>
        <a:graphic>
          <a:graphicData uri="http://schemas.openxmlformats.org/drawingml/2006/table">
            <a:tbl>
              <a:tblPr firstRow="1" bandRow="1">
                <a:tableStyleId>{5C22544A-7EE6-4342-B048-85BDC9FD1C3A}</a:tableStyleId>
              </a:tblPr>
              <a:tblGrid>
                <a:gridCol w="446541">
                  <a:extLst>
                    <a:ext uri="{9D8B030D-6E8A-4147-A177-3AD203B41FA5}">
                      <a16:colId xmlns:a16="http://schemas.microsoft.com/office/drawing/2014/main" val="3600871175"/>
                    </a:ext>
                  </a:extLst>
                </a:gridCol>
                <a:gridCol w="446541">
                  <a:extLst>
                    <a:ext uri="{9D8B030D-6E8A-4147-A177-3AD203B41FA5}">
                      <a16:colId xmlns:a16="http://schemas.microsoft.com/office/drawing/2014/main" val="418385709"/>
                    </a:ext>
                  </a:extLst>
                </a:gridCol>
                <a:gridCol w="446541">
                  <a:extLst>
                    <a:ext uri="{9D8B030D-6E8A-4147-A177-3AD203B41FA5}">
                      <a16:colId xmlns:a16="http://schemas.microsoft.com/office/drawing/2014/main" val="4092475378"/>
                    </a:ext>
                  </a:extLst>
                </a:gridCol>
                <a:gridCol w="446541">
                  <a:extLst>
                    <a:ext uri="{9D8B030D-6E8A-4147-A177-3AD203B41FA5}">
                      <a16:colId xmlns:a16="http://schemas.microsoft.com/office/drawing/2014/main" val="4083467516"/>
                    </a:ext>
                  </a:extLst>
                </a:gridCol>
                <a:gridCol w="446541">
                  <a:extLst>
                    <a:ext uri="{9D8B030D-6E8A-4147-A177-3AD203B41FA5}">
                      <a16:colId xmlns:a16="http://schemas.microsoft.com/office/drawing/2014/main" val="23339347"/>
                    </a:ext>
                  </a:extLst>
                </a:gridCol>
                <a:gridCol w="446541">
                  <a:extLst>
                    <a:ext uri="{9D8B030D-6E8A-4147-A177-3AD203B41FA5}">
                      <a16:colId xmlns:a16="http://schemas.microsoft.com/office/drawing/2014/main" val="1230282921"/>
                    </a:ext>
                  </a:extLst>
                </a:gridCol>
                <a:gridCol w="446541">
                  <a:extLst>
                    <a:ext uri="{9D8B030D-6E8A-4147-A177-3AD203B41FA5}">
                      <a16:colId xmlns:a16="http://schemas.microsoft.com/office/drawing/2014/main" val="3546111073"/>
                    </a:ext>
                  </a:extLst>
                </a:gridCol>
                <a:gridCol w="446541">
                  <a:extLst>
                    <a:ext uri="{9D8B030D-6E8A-4147-A177-3AD203B41FA5}">
                      <a16:colId xmlns:a16="http://schemas.microsoft.com/office/drawing/2014/main" val="2229194969"/>
                    </a:ext>
                  </a:extLst>
                </a:gridCol>
                <a:gridCol w="446541">
                  <a:extLst>
                    <a:ext uri="{9D8B030D-6E8A-4147-A177-3AD203B41FA5}">
                      <a16:colId xmlns:a16="http://schemas.microsoft.com/office/drawing/2014/main" val="2876824183"/>
                    </a:ext>
                  </a:extLst>
                </a:gridCol>
                <a:gridCol w="446541">
                  <a:extLst>
                    <a:ext uri="{9D8B030D-6E8A-4147-A177-3AD203B41FA5}">
                      <a16:colId xmlns:a16="http://schemas.microsoft.com/office/drawing/2014/main" val="210302179"/>
                    </a:ext>
                  </a:extLst>
                </a:gridCol>
                <a:gridCol w="446541">
                  <a:extLst>
                    <a:ext uri="{9D8B030D-6E8A-4147-A177-3AD203B41FA5}">
                      <a16:colId xmlns:a16="http://schemas.microsoft.com/office/drawing/2014/main" val="3651124882"/>
                    </a:ext>
                  </a:extLst>
                </a:gridCol>
                <a:gridCol w="446541">
                  <a:extLst>
                    <a:ext uri="{9D8B030D-6E8A-4147-A177-3AD203B41FA5}">
                      <a16:colId xmlns:a16="http://schemas.microsoft.com/office/drawing/2014/main" val="1299813999"/>
                    </a:ext>
                  </a:extLst>
                </a:gridCol>
                <a:gridCol w="446541">
                  <a:extLst>
                    <a:ext uri="{9D8B030D-6E8A-4147-A177-3AD203B41FA5}">
                      <a16:colId xmlns:a16="http://schemas.microsoft.com/office/drawing/2014/main" val="1542460469"/>
                    </a:ext>
                  </a:extLst>
                </a:gridCol>
                <a:gridCol w="446541">
                  <a:extLst>
                    <a:ext uri="{9D8B030D-6E8A-4147-A177-3AD203B41FA5}">
                      <a16:colId xmlns:a16="http://schemas.microsoft.com/office/drawing/2014/main" val="1558021107"/>
                    </a:ext>
                  </a:extLst>
                </a:gridCol>
                <a:gridCol w="446541">
                  <a:extLst>
                    <a:ext uri="{9D8B030D-6E8A-4147-A177-3AD203B41FA5}">
                      <a16:colId xmlns:a16="http://schemas.microsoft.com/office/drawing/2014/main" val="3195107247"/>
                    </a:ext>
                  </a:extLst>
                </a:gridCol>
                <a:gridCol w="446541">
                  <a:extLst>
                    <a:ext uri="{9D8B030D-6E8A-4147-A177-3AD203B41FA5}">
                      <a16:colId xmlns:a16="http://schemas.microsoft.com/office/drawing/2014/main" val="1089420251"/>
                    </a:ext>
                  </a:extLst>
                </a:gridCol>
                <a:gridCol w="446541">
                  <a:extLst>
                    <a:ext uri="{9D8B030D-6E8A-4147-A177-3AD203B41FA5}">
                      <a16:colId xmlns:a16="http://schemas.microsoft.com/office/drawing/2014/main" val="1506495492"/>
                    </a:ext>
                  </a:extLst>
                </a:gridCol>
                <a:gridCol w="575199">
                  <a:extLst>
                    <a:ext uri="{9D8B030D-6E8A-4147-A177-3AD203B41FA5}">
                      <a16:colId xmlns:a16="http://schemas.microsoft.com/office/drawing/2014/main" val="1267551655"/>
                    </a:ext>
                  </a:extLst>
                </a:gridCol>
                <a:gridCol w="446541">
                  <a:extLst>
                    <a:ext uri="{9D8B030D-6E8A-4147-A177-3AD203B41FA5}">
                      <a16:colId xmlns:a16="http://schemas.microsoft.com/office/drawing/2014/main" val="3184638313"/>
                    </a:ext>
                  </a:extLst>
                </a:gridCol>
              </a:tblGrid>
              <a:tr h="370840">
                <a:tc>
                  <a:txBody>
                    <a:bodyPr/>
                    <a:lstStyle/>
                    <a:p>
                      <a:pPr algn="ctr"/>
                      <a:r>
                        <a:rPr lang="en-US" sz="1000" b="0" dirty="0">
                          <a:solidFill>
                            <a:schemeClr val="tx1"/>
                          </a:solidFill>
                          <a:latin typeface="Arial" panose="020B0604020202020204" pitchFamily="34" charset="0"/>
                          <a:cs typeface="Arial" panose="020B0604020202020204" pitchFamily="34" charset="0"/>
                        </a:rPr>
                        <a:t>0</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2</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3</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4</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5</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6</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7</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8</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9</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10</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11</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12</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13</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14</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15</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16</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25</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extLst>
                  <a:ext uri="{0D108BD9-81ED-4DB2-BD59-A6C34878D82A}">
                    <a16:rowId xmlns:a16="http://schemas.microsoft.com/office/drawing/2014/main" val="2556708761"/>
                  </a:ext>
                </a:extLst>
              </a:tr>
              <a:tr h="370840">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rgbClr val="0070C0"/>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r>
                        <a:rPr lang="en-US" sz="1400" dirty="0">
                          <a:solidFill>
                            <a:srgbClr val="7030A0"/>
                          </a:solidFill>
                        </a:rPr>
                        <a:t>MA</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r>
                        <a:rPr lang="en-US" sz="1400" dirty="0">
                          <a:solidFill>
                            <a:srgbClr val="7030A0"/>
                          </a:solidFill>
                        </a:rPr>
                        <a:t>NY</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r>
                        <a:rPr lang="en-US" sz="1400" dirty="0">
                          <a:solidFill>
                            <a:srgbClr val="7030A0"/>
                          </a:solidFill>
                        </a:rPr>
                        <a:t>OR</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r>
                        <a:rPr lang="en-US" sz="1400" dirty="0">
                          <a:solidFill>
                            <a:srgbClr val="7030A0"/>
                          </a:solidFill>
                        </a:rPr>
                        <a:t>PA</a:t>
                      </a:r>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extLst>
                  <a:ext uri="{0D108BD9-81ED-4DB2-BD59-A6C34878D82A}">
                    <a16:rowId xmlns:a16="http://schemas.microsoft.com/office/drawing/2014/main" val="3647549480"/>
                  </a:ext>
                </a:extLst>
              </a:tr>
            </a:tbl>
          </a:graphicData>
        </a:graphic>
      </p:graphicFrame>
      <p:sp>
        <p:nvSpPr>
          <p:cNvPr id="53" name="Rectangle 52">
            <a:extLst>
              <a:ext uri="{FF2B5EF4-FFF2-40B4-BE49-F238E27FC236}">
                <a16:creationId xmlns:a16="http://schemas.microsoft.com/office/drawing/2014/main" id="{DAE9FF46-34C2-ED42-AEB0-BF105BA21E2C}"/>
              </a:ext>
            </a:extLst>
          </p:cNvPr>
          <p:cNvSpPr/>
          <p:nvPr/>
        </p:nvSpPr>
        <p:spPr>
          <a:xfrm>
            <a:off x="1225908" y="5206276"/>
            <a:ext cx="434734" cy="307777"/>
          </a:xfrm>
          <a:prstGeom prst="rect">
            <a:avLst/>
          </a:prstGeom>
        </p:spPr>
        <p:txBody>
          <a:bodyPr wrap="none">
            <a:spAutoFit/>
          </a:bodyPr>
          <a:lstStyle/>
          <a:p>
            <a:r>
              <a:rPr lang="en-US" sz="1400" dirty="0">
                <a:solidFill>
                  <a:srgbClr val="0070C0"/>
                </a:solidFill>
              </a:rPr>
              <a:t>CA</a:t>
            </a:r>
            <a:endParaRPr lang="en-US" sz="1400" dirty="0"/>
          </a:p>
        </p:txBody>
      </p:sp>
      <p:sp>
        <p:nvSpPr>
          <p:cNvPr id="54" name="Freeform 53">
            <a:extLst>
              <a:ext uri="{FF2B5EF4-FFF2-40B4-BE49-F238E27FC236}">
                <a16:creationId xmlns:a16="http://schemas.microsoft.com/office/drawing/2014/main" id="{FE91AF35-F163-D248-9E3C-715A0AB288EF}"/>
              </a:ext>
            </a:extLst>
          </p:cNvPr>
          <p:cNvSpPr/>
          <p:nvPr/>
        </p:nvSpPr>
        <p:spPr>
          <a:xfrm>
            <a:off x="1371601" y="4010637"/>
            <a:ext cx="3979726" cy="761736"/>
          </a:xfrm>
          <a:custGeom>
            <a:avLst/>
            <a:gdLst>
              <a:gd name="connsiteX0" fmla="*/ 5223425 w 5223425"/>
              <a:gd name="connsiteY0" fmla="*/ 0 h 2113614"/>
              <a:gd name="connsiteX1" fmla="*/ 3874310 w 5223425"/>
              <a:gd name="connsiteY1" fmla="*/ 899410 h 2113614"/>
              <a:gd name="connsiteX2" fmla="*/ 1108625 w 5223425"/>
              <a:gd name="connsiteY2" fmla="*/ 944381 h 2113614"/>
              <a:gd name="connsiteX3" fmla="*/ 104284 w 5223425"/>
              <a:gd name="connsiteY3" fmla="*/ 1311640 h 2113614"/>
              <a:gd name="connsiteX4" fmla="*/ 81799 w 5223425"/>
              <a:gd name="connsiteY4" fmla="*/ 2113614 h 2113614"/>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5223425" h="2113614">
                <a:moveTo>
                  <a:pt x="5223425" y="0"/>
                </a:moveTo>
                <a:cubicBezTo>
                  <a:pt x="4891767" y="371006"/>
                  <a:pt x="4560110" y="742013"/>
                  <a:pt x="3874310" y="899410"/>
                </a:cubicBezTo>
                <a:cubicBezTo>
                  <a:pt x="3188510" y="1056807"/>
                  <a:pt x="1736963" y="875676"/>
                  <a:pt x="1108625" y="944381"/>
                </a:cubicBezTo>
                <a:cubicBezTo>
                  <a:pt x="480287" y="1013086"/>
                  <a:pt x="275422" y="1116768"/>
                  <a:pt x="104284" y="1311640"/>
                </a:cubicBezTo>
                <a:cubicBezTo>
                  <a:pt x="-66854" y="1506512"/>
                  <a:pt x="7472" y="1810063"/>
                  <a:pt x="81799" y="2113614"/>
                </a:cubicBezTo>
              </a:path>
            </a:pathLst>
          </a:custGeom>
          <a:noFill/>
          <a:ln>
            <a:solidFill>
              <a:srgbClr val="0070C0"/>
            </a:solidFill>
            <a:headEnd type="none" w="med" len="med"/>
            <a:tailEnd type="triangle"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solidFill>
                <a:srgbClr val="0070C0"/>
              </a:solidFill>
            </a:endParaRPr>
          </a:p>
        </p:txBody>
      </p:sp>
      <p:pic>
        <p:nvPicPr>
          <p:cNvPr id="55" name="Picture 54">
            <a:extLst>
              <a:ext uri="{FF2B5EF4-FFF2-40B4-BE49-F238E27FC236}">
                <a16:creationId xmlns:a16="http://schemas.microsoft.com/office/drawing/2014/main" id="{68425116-476D-5048-A810-C91324F64796}"/>
              </a:ext>
            </a:extLst>
          </p:cNvPr>
          <p:cNvPicPr>
            <a:picLocks noChangeAspect="1"/>
          </p:cNvPicPr>
          <p:nvPr/>
        </p:nvPicPr>
        <p:blipFill>
          <a:blip r:embed="rId3"/>
          <a:stretch>
            <a:fillRect/>
          </a:stretch>
        </p:blipFill>
        <p:spPr>
          <a:xfrm>
            <a:off x="87526" y="1599741"/>
            <a:ext cx="1162558" cy="1168400"/>
          </a:xfrm>
          <a:prstGeom prst="rect">
            <a:avLst/>
          </a:prstGeom>
        </p:spPr>
      </p:pic>
      <p:sp>
        <p:nvSpPr>
          <p:cNvPr id="56" name="Shape 138">
            <a:extLst>
              <a:ext uri="{FF2B5EF4-FFF2-40B4-BE49-F238E27FC236}">
                <a16:creationId xmlns:a16="http://schemas.microsoft.com/office/drawing/2014/main" id="{06EC282B-913D-4742-9AC2-522F519F7BB3}"/>
              </a:ext>
            </a:extLst>
          </p:cNvPr>
          <p:cNvSpPr txBox="1"/>
          <p:nvPr/>
        </p:nvSpPr>
        <p:spPr>
          <a:xfrm>
            <a:off x="18737" y="6216418"/>
            <a:ext cx="2324391" cy="495193"/>
          </a:xfrm>
          <a:prstGeom prst="rect">
            <a:avLst/>
          </a:prstGeom>
          <a:noFill/>
          <a:ln>
            <a:noFill/>
          </a:ln>
        </p:spPr>
        <p:txBody>
          <a:bodyPr lIns="91425" tIns="91425" rIns="91425" bIns="91425" anchor="t" anchorCtr="0">
            <a:noAutofit/>
          </a:bodyPr>
          <a:lstStyle/>
          <a:p>
            <a:pPr lvl="0" rtl="0">
              <a:spcBef>
                <a:spcPts val="0"/>
              </a:spcBef>
              <a:buNone/>
            </a:pPr>
            <a:r>
              <a:rPr lang="en" sz="2000" b="1" dirty="0">
                <a:solidFill>
                  <a:srgbClr val="1155CC"/>
                </a:solidFill>
                <a:latin typeface="Courier New"/>
                <a:ea typeface="Courier New"/>
                <a:cs typeface="Courier New"/>
                <a:sym typeface="Courier New"/>
              </a:rPr>
              <a:t>contains(“</a:t>
            </a:r>
            <a:r>
              <a:rPr lang="en-US" sz="2000" b="1" dirty="0">
                <a:solidFill>
                  <a:srgbClr val="1155CC"/>
                </a:solidFill>
                <a:latin typeface="Courier New"/>
                <a:ea typeface="Courier New"/>
                <a:cs typeface="Courier New"/>
                <a:sym typeface="Courier New"/>
              </a:rPr>
              <a:t>DE</a:t>
            </a:r>
            <a:r>
              <a:rPr lang="en" sz="2000" b="1" dirty="0">
                <a:solidFill>
                  <a:srgbClr val="1155CC"/>
                </a:solidFill>
                <a:latin typeface="Courier New"/>
                <a:ea typeface="Courier New"/>
                <a:cs typeface="Courier New"/>
                <a:sym typeface="Courier New"/>
              </a:rPr>
              <a:t>”)</a:t>
            </a:r>
          </a:p>
        </p:txBody>
      </p:sp>
      <p:sp>
        <p:nvSpPr>
          <p:cNvPr id="59" name="Shape 119">
            <a:extLst>
              <a:ext uri="{FF2B5EF4-FFF2-40B4-BE49-F238E27FC236}">
                <a16:creationId xmlns:a16="http://schemas.microsoft.com/office/drawing/2014/main" id="{B4C6EBC4-A8E7-BF48-B6F4-3389C89717E5}"/>
              </a:ext>
            </a:extLst>
          </p:cNvPr>
          <p:cNvSpPr/>
          <p:nvPr/>
        </p:nvSpPr>
        <p:spPr>
          <a:xfrm>
            <a:off x="2303325" y="6113315"/>
            <a:ext cx="973275" cy="679738"/>
          </a:xfrm>
          <a:prstGeom prst="ellipse">
            <a:avLst/>
          </a:prstGeom>
          <a:solidFill>
            <a:srgbClr val="EFEFEF"/>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pPr lvl="0" algn="ctr" rtl="0">
              <a:spcBef>
                <a:spcPts val="0"/>
              </a:spcBef>
              <a:buNone/>
            </a:pPr>
            <a:r>
              <a:rPr lang="en-US" sz="2000" b="1" dirty="0">
                <a:solidFill>
                  <a:srgbClr val="0070C0"/>
                </a:solidFill>
                <a:latin typeface="Courier New"/>
                <a:ea typeface="Courier New"/>
                <a:cs typeface="Courier New"/>
                <a:sym typeface="Courier New"/>
              </a:rPr>
              <a:t>DE</a:t>
            </a:r>
            <a:endParaRPr lang="en" sz="2000" b="1" dirty="0">
              <a:solidFill>
                <a:srgbClr val="0070C0"/>
              </a:solidFill>
              <a:latin typeface="Courier New"/>
              <a:ea typeface="Courier New"/>
              <a:cs typeface="Courier New"/>
              <a:sym typeface="Courier New"/>
            </a:endParaRPr>
          </a:p>
        </p:txBody>
      </p:sp>
      <p:sp>
        <p:nvSpPr>
          <p:cNvPr id="60" name="Shape 122">
            <a:extLst>
              <a:ext uri="{FF2B5EF4-FFF2-40B4-BE49-F238E27FC236}">
                <a16:creationId xmlns:a16="http://schemas.microsoft.com/office/drawing/2014/main" id="{B8FDBD7C-7D86-1747-8EE8-F0B5150A74B3}"/>
              </a:ext>
            </a:extLst>
          </p:cNvPr>
          <p:cNvSpPr/>
          <p:nvPr/>
        </p:nvSpPr>
        <p:spPr>
          <a:xfrm>
            <a:off x="5579925" y="6113315"/>
            <a:ext cx="973275" cy="674379"/>
          </a:xfrm>
          <a:prstGeom prst="ellipse">
            <a:avLst/>
          </a:prstGeom>
          <a:solidFill>
            <a:srgbClr val="EFEFEF"/>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pPr lvl="0" algn="ctr" rtl="0">
              <a:spcBef>
                <a:spcPts val="0"/>
              </a:spcBef>
              <a:buNone/>
            </a:pPr>
            <a:r>
              <a:rPr lang="en" sz="2000" b="1" dirty="0">
                <a:solidFill>
                  <a:srgbClr val="FF0000"/>
                </a:solidFill>
                <a:latin typeface="Courier New"/>
                <a:ea typeface="Courier New"/>
                <a:cs typeface="Courier New"/>
                <a:sym typeface="Courier New"/>
              </a:rPr>
              <a:t>3</a:t>
            </a:r>
          </a:p>
        </p:txBody>
      </p:sp>
      <p:cxnSp>
        <p:nvCxnSpPr>
          <p:cNvPr id="61" name="Shape 151">
            <a:extLst>
              <a:ext uri="{FF2B5EF4-FFF2-40B4-BE49-F238E27FC236}">
                <a16:creationId xmlns:a16="http://schemas.microsoft.com/office/drawing/2014/main" id="{EA91D9F1-E002-B148-8316-598C49A05E8C}"/>
              </a:ext>
            </a:extLst>
          </p:cNvPr>
          <p:cNvCxnSpPr>
            <a:cxnSpLocks/>
            <a:stCxn id="59" idx="6"/>
            <a:endCxn id="60" idx="2"/>
          </p:cNvCxnSpPr>
          <p:nvPr/>
        </p:nvCxnSpPr>
        <p:spPr>
          <a:xfrm flipV="1">
            <a:off x="3276600" y="6450505"/>
            <a:ext cx="2303325" cy="2679"/>
          </a:xfrm>
          <a:prstGeom prst="straightConnector1">
            <a:avLst/>
          </a:prstGeom>
          <a:noFill/>
          <a:ln w="19050" cap="flat" cmpd="sng">
            <a:solidFill>
              <a:schemeClr val="dk2"/>
            </a:solidFill>
            <a:prstDash val="solid"/>
            <a:round/>
            <a:headEnd type="none" w="lg" len="lg"/>
            <a:tailEnd type="triangle" w="lg" len="lg"/>
          </a:ln>
        </p:spPr>
      </p:cxnSp>
      <p:sp>
        <p:nvSpPr>
          <p:cNvPr id="62" name="Rectangle 61">
            <a:extLst>
              <a:ext uri="{FF2B5EF4-FFF2-40B4-BE49-F238E27FC236}">
                <a16:creationId xmlns:a16="http://schemas.microsoft.com/office/drawing/2014/main" id="{92641397-01AA-7E47-B54D-623089C4B20E}"/>
              </a:ext>
            </a:extLst>
          </p:cNvPr>
          <p:cNvSpPr/>
          <p:nvPr/>
        </p:nvSpPr>
        <p:spPr>
          <a:xfrm>
            <a:off x="3516525" y="6057765"/>
            <a:ext cx="1949256" cy="830997"/>
          </a:xfrm>
          <a:prstGeom prst="rect">
            <a:avLst/>
          </a:prstGeom>
        </p:spPr>
        <p:txBody>
          <a:bodyPr wrap="square">
            <a:spAutoFit/>
          </a:bodyPr>
          <a:lstStyle/>
          <a:p>
            <a:pPr lvl="0" algn="ctr">
              <a:spcBef>
                <a:spcPts val="0"/>
              </a:spcBef>
            </a:pPr>
            <a:r>
              <a:rPr lang="en" dirty="0">
                <a:latin typeface="Courier New"/>
                <a:ea typeface="Courier New"/>
                <a:cs typeface="Courier New"/>
                <a:sym typeface="Courier New"/>
              </a:rPr>
              <a:t># of </a:t>
            </a:r>
          </a:p>
          <a:p>
            <a:pPr lvl="0" algn="ctr">
              <a:spcBef>
                <a:spcPts val="0"/>
              </a:spcBef>
            </a:pPr>
            <a:r>
              <a:rPr lang="en" dirty="0">
                <a:latin typeface="Courier New"/>
                <a:ea typeface="Courier New"/>
                <a:cs typeface="Courier New"/>
                <a:sym typeface="Courier New"/>
              </a:rPr>
              <a:t>1</a:t>
            </a:r>
            <a:r>
              <a:rPr lang="en" baseline="30000" dirty="0">
                <a:latin typeface="Courier New"/>
                <a:ea typeface="Courier New"/>
                <a:cs typeface="Courier New"/>
                <a:sym typeface="Courier New"/>
              </a:rPr>
              <a:t>st </a:t>
            </a:r>
            <a:r>
              <a:rPr lang="en" dirty="0">
                <a:latin typeface="Courier New"/>
                <a:ea typeface="Courier New"/>
                <a:cs typeface="Courier New"/>
                <a:sym typeface="Courier New"/>
              </a:rPr>
              <a:t>letter</a:t>
            </a:r>
          </a:p>
        </p:txBody>
      </p:sp>
      <p:sp>
        <p:nvSpPr>
          <p:cNvPr id="63" name="Freeform 62">
            <a:extLst>
              <a:ext uri="{FF2B5EF4-FFF2-40B4-BE49-F238E27FC236}">
                <a16:creationId xmlns:a16="http://schemas.microsoft.com/office/drawing/2014/main" id="{DBD2CC4A-5B42-3E4D-930F-79748B4B0D18}"/>
              </a:ext>
            </a:extLst>
          </p:cNvPr>
          <p:cNvSpPr/>
          <p:nvPr/>
        </p:nvSpPr>
        <p:spPr>
          <a:xfrm flipV="1">
            <a:off x="1828801" y="5530664"/>
            <a:ext cx="4114800" cy="579972"/>
          </a:xfrm>
          <a:custGeom>
            <a:avLst/>
            <a:gdLst>
              <a:gd name="connsiteX0" fmla="*/ 5223425 w 5223425"/>
              <a:gd name="connsiteY0" fmla="*/ 0 h 2113614"/>
              <a:gd name="connsiteX1" fmla="*/ 3874310 w 5223425"/>
              <a:gd name="connsiteY1" fmla="*/ 899410 h 2113614"/>
              <a:gd name="connsiteX2" fmla="*/ 1108625 w 5223425"/>
              <a:gd name="connsiteY2" fmla="*/ 944381 h 2113614"/>
              <a:gd name="connsiteX3" fmla="*/ 104284 w 5223425"/>
              <a:gd name="connsiteY3" fmla="*/ 1311640 h 2113614"/>
              <a:gd name="connsiteX4" fmla="*/ 81799 w 5223425"/>
              <a:gd name="connsiteY4" fmla="*/ 2113614 h 2113614"/>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5223425" h="2113614">
                <a:moveTo>
                  <a:pt x="5223425" y="0"/>
                </a:moveTo>
                <a:cubicBezTo>
                  <a:pt x="4891767" y="371006"/>
                  <a:pt x="4560110" y="742013"/>
                  <a:pt x="3874310" y="899410"/>
                </a:cubicBezTo>
                <a:cubicBezTo>
                  <a:pt x="3188510" y="1056807"/>
                  <a:pt x="1736963" y="875676"/>
                  <a:pt x="1108625" y="944381"/>
                </a:cubicBezTo>
                <a:cubicBezTo>
                  <a:pt x="480287" y="1013086"/>
                  <a:pt x="275422" y="1116768"/>
                  <a:pt x="104284" y="1311640"/>
                </a:cubicBezTo>
                <a:cubicBezTo>
                  <a:pt x="-66854" y="1506512"/>
                  <a:pt x="7472" y="1810063"/>
                  <a:pt x="81799" y="2113614"/>
                </a:cubicBezTo>
              </a:path>
            </a:pathLst>
          </a:custGeom>
          <a:noFill/>
          <a:ln>
            <a:solidFill>
              <a:srgbClr val="0070C0"/>
            </a:solidFill>
            <a:headEnd type="none" w="med" len="med"/>
            <a:tailEnd type="triangle"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solidFill>
                <a:srgbClr val="0070C0"/>
              </a:solidFill>
            </a:endParaRPr>
          </a:p>
        </p:txBody>
      </p:sp>
      <p:sp>
        <p:nvSpPr>
          <p:cNvPr id="3" name="TextBox 2">
            <a:extLst>
              <a:ext uri="{FF2B5EF4-FFF2-40B4-BE49-F238E27FC236}">
                <a16:creationId xmlns:a16="http://schemas.microsoft.com/office/drawing/2014/main" id="{3615C078-EC8E-B949-B580-E33E5D067052}"/>
              </a:ext>
            </a:extLst>
          </p:cNvPr>
          <p:cNvSpPr txBox="1"/>
          <p:nvPr/>
        </p:nvSpPr>
        <p:spPr>
          <a:xfrm>
            <a:off x="7246189" y="3381555"/>
            <a:ext cx="184731" cy="461665"/>
          </a:xfrm>
          <a:prstGeom prst="rect">
            <a:avLst/>
          </a:prstGeom>
          <a:noFill/>
        </p:spPr>
        <p:txBody>
          <a:bodyPr wrap="none" rtlCol="0">
            <a:spAutoFit/>
          </a:bodyPr>
          <a:lstStyle/>
          <a:p>
            <a:endParaRPr lang="en-US" dirty="0"/>
          </a:p>
        </p:txBody>
      </p:sp>
    </p:spTree>
    <p:extLst>
      <p:ext uri="{BB962C8B-B14F-4D97-AF65-F5344CB8AC3E}">
        <p14:creationId xmlns:p14="http://schemas.microsoft.com/office/powerpoint/2010/main" val="6119778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24"/>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6"/>
                                        </p:tgtEl>
                                        <p:attrNameLst>
                                          <p:attrName>style.visibility</p:attrName>
                                        </p:attrNameLst>
                                      </p:cBhvr>
                                      <p:to>
                                        <p:strVal val="visible"/>
                                      </p:to>
                                    </p:set>
                                  </p:childTnLst>
                                </p:cTn>
                              </p:par>
                            </p:childTnLst>
                          </p:cTn>
                        </p:par>
                      </p:childTnLst>
                    </p:cTn>
                  </p:par>
                  <p:par>
                    <p:cTn id="9" fill="hold">
                      <p:stCondLst>
                        <p:cond delay="indefinite"/>
                      </p:stCondLst>
                      <p:childTnLst>
                        <p:par>
                          <p:cTn id="10" fill="hold">
                            <p:stCondLst>
                              <p:cond delay="0"/>
                            </p:stCondLst>
                            <p:childTnLst>
                              <p:par>
                                <p:cTn id="11" presetID="22" presetClass="entr" presetSubtype="8" fill="hold" nodeType="clickEffect">
                                  <p:stCondLst>
                                    <p:cond delay="0"/>
                                  </p:stCondLst>
                                  <p:childTnLst>
                                    <p:set>
                                      <p:cBhvr>
                                        <p:cTn id="12" dur="1" fill="hold">
                                          <p:stCondLst>
                                            <p:cond delay="0"/>
                                          </p:stCondLst>
                                        </p:cTn>
                                        <p:tgtEl>
                                          <p:spTgt spid="27"/>
                                        </p:tgtEl>
                                        <p:attrNameLst>
                                          <p:attrName>style.visibility</p:attrName>
                                        </p:attrNameLst>
                                      </p:cBhvr>
                                      <p:to>
                                        <p:strVal val="visible"/>
                                      </p:to>
                                    </p:set>
                                    <p:animEffect transition="in" filter="wipe(left)">
                                      <p:cBhvr>
                                        <p:cTn id="13" dur="500"/>
                                        <p:tgtEl>
                                          <p:spTgt spid="27"/>
                                        </p:tgtEl>
                                      </p:cBhvr>
                                    </p:animEffect>
                                  </p:childTnLst>
                                </p:cTn>
                              </p:par>
                              <p:par>
                                <p:cTn id="14" presetID="22" presetClass="entr" presetSubtype="8" fill="hold" grpId="0" nodeType="withEffect">
                                  <p:stCondLst>
                                    <p:cond delay="0"/>
                                  </p:stCondLst>
                                  <p:childTnLst>
                                    <p:set>
                                      <p:cBhvr>
                                        <p:cTn id="15" dur="1" fill="hold">
                                          <p:stCondLst>
                                            <p:cond delay="0"/>
                                          </p:stCondLst>
                                        </p:cTn>
                                        <p:tgtEl>
                                          <p:spTgt spid="4"/>
                                        </p:tgtEl>
                                        <p:attrNameLst>
                                          <p:attrName>style.visibility</p:attrName>
                                        </p:attrNameLst>
                                      </p:cBhvr>
                                      <p:to>
                                        <p:strVal val="visible"/>
                                      </p:to>
                                    </p:set>
                                    <p:animEffect transition="in" filter="wipe(left)">
                                      <p:cBhvr>
                                        <p:cTn id="16" dur="500"/>
                                        <p:tgtEl>
                                          <p:spTgt spid="4"/>
                                        </p:tgtEl>
                                      </p:cBhvr>
                                    </p:animEffect>
                                  </p:childTnLst>
                                </p:cTn>
                              </p:par>
                            </p:childTnLst>
                          </p:cTn>
                        </p:par>
                        <p:par>
                          <p:cTn id="17" fill="hold">
                            <p:stCondLst>
                              <p:cond delay="500"/>
                            </p:stCondLst>
                            <p:childTnLst>
                              <p:par>
                                <p:cTn id="18" presetID="1" presetClass="entr" presetSubtype="0" fill="hold" grpId="0" nodeType="afterEffect">
                                  <p:stCondLst>
                                    <p:cond delay="0"/>
                                  </p:stCondLst>
                                  <p:childTnLst>
                                    <p:set>
                                      <p:cBhvr>
                                        <p:cTn id="19" dur="1" fill="hold">
                                          <p:stCondLst>
                                            <p:cond delay="0"/>
                                          </p:stCondLst>
                                        </p:cTn>
                                        <p:tgtEl>
                                          <p:spTgt spid="8"/>
                                        </p:tgtEl>
                                        <p:attrNameLst>
                                          <p:attrName>style.visibility</p:attrName>
                                        </p:attrNameLst>
                                      </p:cBhvr>
                                      <p:to>
                                        <p:strVal val="visible"/>
                                      </p:to>
                                    </p:set>
                                  </p:childTnLst>
                                </p:cTn>
                              </p:par>
                            </p:childTnLst>
                          </p:cTn>
                        </p:par>
                      </p:childTnLst>
                    </p:cTn>
                  </p:par>
                  <p:par>
                    <p:cTn id="20" fill="hold">
                      <p:stCondLst>
                        <p:cond delay="indefinite"/>
                      </p:stCondLst>
                      <p:childTnLst>
                        <p:par>
                          <p:cTn id="21" fill="hold">
                            <p:stCondLst>
                              <p:cond delay="0"/>
                            </p:stCondLst>
                            <p:childTnLst>
                              <p:par>
                                <p:cTn id="22" presetID="22" presetClass="entr" presetSubtype="1" fill="hold" grpId="0" nodeType="clickEffect">
                                  <p:stCondLst>
                                    <p:cond delay="0"/>
                                  </p:stCondLst>
                                  <p:childTnLst>
                                    <p:set>
                                      <p:cBhvr>
                                        <p:cTn id="23" dur="1" fill="hold">
                                          <p:stCondLst>
                                            <p:cond delay="0"/>
                                          </p:stCondLst>
                                        </p:cTn>
                                        <p:tgtEl>
                                          <p:spTgt spid="54"/>
                                        </p:tgtEl>
                                        <p:attrNameLst>
                                          <p:attrName>style.visibility</p:attrName>
                                        </p:attrNameLst>
                                      </p:cBhvr>
                                      <p:to>
                                        <p:strVal val="visible"/>
                                      </p:to>
                                    </p:set>
                                    <p:animEffect transition="in" filter="wipe(up)">
                                      <p:cBhvr>
                                        <p:cTn id="24" dur="500"/>
                                        <p:tgtEl>
                                          <p:spTgt spid="54"/>
                                        </p:tgtEl>
                                      </p:cBhvr>
                                    </p:animEffect>
                                  </p:childTnLst>
                                </p:cTn>
                              </p:par>
                            </p:childTnLst>
                          </p:cTn>
                        </p:par>
                        <p:par>
                          <p:cTn id="25" fill="hold">
                            <p:stCondLst>
                              <p:cond delay="500"/>
                            </p:stCondLst>
                            <p:childTnLst>
                              <p:par>
                                <p:cTn id="26" presetID="1" presetClass="entr" presetSubtype="0" fill="hold" grpId="0" nodeType="afterEffect">
                                  <p:stCondLst>
                                    <p:cond delay="0"/>
                                  </p:stCondLst>
                                  <p:childTnLst>
                                    <p:set>
                                      <p:cBhvr>
                                        <p:cTn id="27" dur="1" fill="hold">
                                          <p:stCondLst>
                                            <p:cond delay="0"/>
                                          </p:stCondLst>
                                        </p:cTn>
                                        <p:tgtEl>
                                          <p:spTgt spid="53"/>
                                        </p:tgtEl>
                                        <p:attrNameLst>
                                          <p:attrName>style.visibility</p:attrName>
                                        </p:attrNameLst>
                                      </p:cBhvr>
                                      <p:to>
                                        <p:strVal val="visible"/>
                                      </p:to>
                                    </p:set>
                                  </p:childTnLst>
                                </p:cTn>
                              </p:par>
                            </p:childTnLst>
                          </p:cTn>
                        </p:par>
                      </p:childTnLst>
                    </p:cTn>
                  </p:par>
                  <p:par>
                    <p:cTn id="28" fill="hold">
                      <p:stCondLst>
                        <p:cond delay="indefinite"/>
                      </p:stCondLst>
                      <p:childTnLst>
                        <p:par>
                          <p:cTn id="29" fill="hold">
                            <p:stCondLst>
                              <p:cond delay="0"/>
                            </p:stCondLst>
                            <p:childTnLst>
                              <p:par>
                                <p:cTn id="30" presetID="1" presetClass="entr" presetSubtype="0" fill="hold" grpId="0" nodeType="clickEffect">
                                  <p:stCondLst>
                                    <p:cond delay="0"/>
                                  </p:stCondLst>
                                  <p:childTnLst>
                                    <p:set>
                                      <p:cBhvr>
                                        <p:cTn id="31" dur="1" fill="hold">
                                          <p:stCondLst>
                                            <p:cond delay="0"/>
                                          </p:stCondLst>
                                        </p:cTn>
                                        <p:tgtEl>
                                          <p:spTgt spid="56"/>
                                        </p:tgtEl>
                                        <p:attrNameLst>
                                          <p:attrName>style.visibility</p:attrName>
                                        </p:attrNameLst>
                                      </p:cBhvr>
                                      <p:to>
                                        <p:strVal val="visible"/>
                                      </p:to>
                                    </p:set>
                                  </p:childTnLst>
                                </p:cTn>
                              </p:par>
                              <p:par>
                                <p:cTn id="32" presetID="1" presetClass="entr" presetSubtype="0" fill="hold" grpId="0" nodeType="withEffect">
                                  <p:stCondLst>
                                    <p:cond delay="0"/>
                                  </p:stCondLst>
                                  <p:childTnLst>
                                    <p:set>
                                      <p:cBhvr>
                                        <p:cTn id="33" dur="1" fill="hold">
                                          <p:stCondLst>
                                            <p:cond delay="0"/>
                                          </p:stCondLst>
                                        </p:cTn>
                                        <p:tgtEl>
                                          <p:spTgt spid="59"/>
                                        </p:tgtEl>
                                        <p:attrNameLst>
                                          <p:attrName>style.visibility</p:attrName>
                                        </p:attrNameLst>
                                      </p:cBhvr>
                                      <p:to>
                                        <p:strVal val="visible"/>
                                      </p:to>
                                    </p:set>
                                  </p:childTnLst>
                                </p:cTn>
                              </p:par>
                            </p:childTnLst>
                          </p:cTn>
                        </p:par>
                      </p:childTnLst>
                    </p:cTn>
                  </p:par>
                  <p:par>
                    <p:cTn id="34" fill="hold">
                      <p:stCondLst>
                        <p:cond delay="indefinite"/>
                      </p:stCondLst>
                      <p:childTnLst>
                        <p:par>
                          <p:cTn id="35" fill="hold">
                            <p:stCondLst>
                              <p:cond delay="0"/>
                            </p:stCondLst>
                            <p:childTnLst>
                              <p:par>
                                <p:cTn id="36" presetID="22" presetClass="entr" presetSubtype="8" fill="hold" nodeType="clickEffect">
                                  <p:stCondLst>
                                    <p:cond delay="0"/>
                                  </p:stCondLst>
                                  <p:childTnLst>
                                    <p:set>
                                      <p:cBhvr>
                                        <p:cTn id="37" dur="1" fill="hold">
                                          <p:stCondLst>
                                            <p:cond delay="0"/>
                                          </p:stCondLst>
                                        </p:cTn>
                                        <p:tgtEl>
                                          <p:spTgt spid="61"/>
                                        </p:tgtEl>
                                        <p:attrNameLst>
                                          <p:attrName>style.visibility</p:attrName>
                                        </p:attrNameLst>
                                      </p:cBhvr>
                                      <p:to>
                                        <p:strVal val="visible"/>
                                      </p:to>
                                    </p:set>
                                    <p:animEffect transition="in" filter="wipe(left)">
                                      <p:cBhvr>
                                        <p:cTn id="38" dur="500"/>
                                        <p:tgtEl>
                                          <p:spTgt spid="61"/>
                                        </p:tgtEl>
                                      </p:cBhvr>
                                    </p:animEffect>
                                  </p:childTnLst>
                                </p:cTn>
                              </p:par>
                              <p:par>
                                <p:cTn id="39" presetID="22" presetClass="entr" presetSubtype="8" fill="hold" grpId="0" nodeType="withEffect">
                                  <p:stCondLst>
                                    <p:cond delay="0"/>
                                  </p:stCondLst>
                                  <p:childTnLst>
                                    <p:set>
                                      <p:cBhvr>
                                        <p:cTn id="40" dur="1" fill="hold">
                                          <p:stCondLst>
                                            <p:cond delay="0"/>
                                          </p:stCondLst>
                                        </p:cTn>
                                        <p:tgtEl>
                                          <p:spTgt spid="62"/>
                                        </p:tgtEl>
                                        <p:attrNameLst>
                                          <p:attrName>style.visibility</p:attrName>
                                        </p:attrNameLst>
                                      </p:cBhvr>
                                      <p:to>
                                        <p:strVal val="visible"/>
                                      </p:to>
                                    </p:set>
                                    <p:animEffect transition="in" filter="wipe(left)">
                                      <p:cBhvr>
                                        <p:cTn id="41" dur="500"/>
                                        <p:tgtEl>
                                          <p:spTgt spid="62"/>
                                        </p:tgtEl>
                                      </p:cBhvr>
                                    </p:animEffect>
                                  </p:childTnLst>
                                </p:cTn>
                              </p:par>
                            </p:childTnLst>
                          </p:cTn>
                        </p:par>
                        <p:par>
                          <p:cTn id="42" fill="hold">
                            <p:stCondLst>
                              <p:cond delay="500"/>
                            </p:stCondLst>
                            <p:childTnLst>
                              <p:par>
                                <p:cTn id="43" presetID="1" presetClass="entr" presetSubtype="0" fill="hold" grpId="0" nodeType="afterEffect">
                                  <p:stCondLst>
                                    <p:cond delay="0"/>
                                  </p:stCondLst>
                                  <p:childTnLst>
                                    <p:set>
                                      <p:cBhvr>
                                        <p:cTn id="44" dur="1" fill="hold">
                                          <p:stCondLst>
                                            <p:cond delay="0"/>
                                          </p:stCondLst>
                                        </p:cTn>
                                        <p:tgtEl>
                                          <p:spTgt spid="60"/>
                                        </p:tgtEl>
                                        <p:attrNameLst>
                                          <p:attrName>style.visibility</p:attrName>
                                        </p:attrNameLst>
                                      </p:cBhvr>
                                      <p:to>
                                        <p:strVal val="visible"/>
                                      </p:to>
                                    </p:set>
                                  </p:childTnLst>
                                </p:cTn>
                              </p:par>
                            </p:childTnLst>
                          </p:cTn>
                        </p:par>
                      </p:childTnLst>
                    </p:cTn>
                  </p:par>
                  <p:par>
                    <p:cTn id="45" fill="hold">
                      <p:stCondLst>
                        <p:cond delay="indefinite"/>
                      </p:stCondLst>
                      <p:childTnLst>
                        <p:par>
                          <p:cTn id="46" fill="hold">
                            <p:stCondLst>
                              <p:cond delay="0"/>
                            </p:stCondLst>
                            <p:childTnLst>
                              <p:par>
                                <p:cTn id="47" presetID="22" presetClass="entr" presetSubtype="4" fill="hold" grpId="0" nodeType="clickEffect">
                                  <p:stCondLst>
                                    <p:cond delay="0"/>
                                  </p:stCondLst>
                                  <p:childTnLst>
                                    <p:set>
                                      <p:cBhvr>
                                        <p:cTn id="48" dur="1" fill="hold">
                                          <p:stCondLst>
                                            <p:cond delay="0"/>
                                          </p:stCondLst>
                                        </p:cTn>
                                        <p:tgtEl>
                                          <p:spTgt spid="63"/>
                                        </p:tgtEl>
                                        <p:attrNameLst>
                                          <p:attrName>style.visibility</p:attrName>
                                        </p:attrNameLst>
                                      </p:cBhvr>
                                      <p:to>
                                        <p:strVal val="visible"/>
                                      </p:to>
                                    </p:set>
                                    <p:animEffect transition="in" filter="wipe(down)">
                                      <p:cBhvr>
                                        <p:cTn id="49" dur="500"/>
                                        <p:tgtEl>
                                          <p:spTgt spid="6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animBg="1"/>
      <p:bldP spid="8" grpId="0" animBg="1"/>
      <p:bldP spid="24" grpId="0"/>
      <p:bldP spid="4" grpId="0"/>
      <p:bldP spid="53" grpId="0"/>
      <p:bldP spid="54" grpId="0" animBg="1"/>
      <p:bldP spid="56" grpId="0"/>
      <p:bldP spid="59" grpId="0" animBg="1"/>
      <p:bldP spid="60" grpId="0" animBg="1"/>
      <p:bldP spid="62" grpId="0"/>
      <p:bldP spid="63" grpId="0" animBg="1"/>
    </p:bld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3600" dirty="0">
                <a:solidFill>
                  <a:srgbClr val="C00000"/>
                </a:solidFill>
              </a:rPr>
              <a:t>What could go wrong?</a:t>
            </a:r>
          </a:p>
        </p:txBody>
      </p:sp>
      <p:sp>
        <p:nvSpPr>
          <p:cNvPr id="27" name="Content Placeholder 26">
            <a:extLst>
              <a:ext uri="{FF2B5EF4-FFF2-40B4-BE49-F238E27FC236}">
                <a16:creationId xmlns:a16="http://schemas.microsoft.com/office/drawing/2014/main" id="{B8FD0E9D-DF35-9C45-8245-03D2C3CF9502}"/>
              </a:ext>
            </a:extLst>
          </p:cNvPr>
          <p:cNvSpPr>
            <a:spLocks noGrp="1"/>
          </p:cNvSpPr>
          <p:nvPr>
            <p:ph sz="quarter" idx="1"/>
          </p:nvPr>
        </p:nvSpPr>
        <p:spPr>
          <a:xfrm>
            <a:off x="612648" y="2655638"/>
            <a:ext cx="8153400" cy="3440362"/>
          </a:xfrm>
        </p:spPr>
        <p:txBody>
          <a:bodyPr/>
          <a:lstStyle/>
          <a:p>
            <a:r>
              <a:rPr lang="en-US" sz="2400" dirty="0"/>
              <a:t>Some buckets get used quite a bit!</a:t>
            </a:r>
            <a:br>
              <a:rPr lang="en-US" sz="2400" dirty="0"/>
            </a:br>
            <a:r>
              <a:rPr lang="en-US" sz="2400" dirty="0"/>
              <a:t>    </a:t>
            </a:r>
            <a:r>
              <a:rPr lang="en-US" sz="2400" dirty="0">
                <a:solidFill>
                  <a:srgbClr val="0070C0"/>
                </a:solidFill>
              </a:rPr>
              <a:t>Connecticut, Colorado</a:t>
            </a:r>
          </a:p>
          <a:p>
            <a:pPr lvl="1"/>
            <a:r>
              <a:rPr lang="en-US" sz="2400" dirty="0"/>
              <a:t>called </a:t>
            </a:r>
            <a:r>
              <a:rPr lang="en-US" sz="2400" b="1" dirty="0"/>
              <a:t>Collisions</a:t>
            </a:r>
          </a:p>
          <a:p>
            <a:r>
              <a:rPr lang="en-US" sz="2400" dirty="0"/>
              <a:t>Not all buckets get used</a:t>
            </a:r>
          </a:p>
          <a:p>
            <a:pPr marL="0" indent="0">
              <a:buNone/>
            </a:pPr>
            <a:endParaRPr lang="en-US" sz="2400" dirty="0"/>
          </a:p>
        </p:txBody>
      </p:sp>
      <p:sp>
        <p:nvSpPr>
          <p:cNvPr id="24" name="Shape 139">
            <a:extLst>
              <a:ext uri="{FF2B5EF4-FFF2-40B4-BE49-F238E27FC236}">
                <a16:creationId xmlns:a16="http://schemas.microsoft.com/office/drawing/2014/main" id="{59EFB1F4-10F1-8947-AC11-F6F6BD736AE4}"/>
              </a:ext>
            </a:extLst>
          </p:cNvPr>
          <p:cNvSpPr txBox="1"/>
          <p:nvPr/>
        </p:nvSpPr>
        <p:spPr>
          <a:xfrm>
            <a:off x="53930" y="1885843"/>
            <a:ext cx="453299" cy="480599"/>
          </a:xfrm>
          <a:prstGeom prst="rect">
            <a:avLst/>
          </a:prstGeom>
          <a:noFill/>
          <a:ln>
            <a:noFill/>
          </a:ln>
        </p:spPr>
        <p:txBody>
          <a:bodyPr lIns="91425" tIns="91425" rIns="91425" bIns="91425" anchor="t" anchorCtr="0">
            <a:noAutofit/>
          </a:bodyPr>
          <a:lstStyle/>
          <a:p>
            <a:pPr lvl="0" rtl="0">
              <a:spcBef>
                <a:spcPts val="0"/>
              </a:spcBef>
              <a:buNone/>
            </a:pPr>
            <a:r>
              <a:rPr lang="en" sz="2000" b="1" dirty="0">
                <a:solidFill>
                  <a:srgbClr val="7030A0"/>
                </a:solidFill>
                <a:latin typeface="Courier New"/>
                <a:ea typeface="Courier New"/>
                <a:cs typeface="Courier New"/>
                <a:sym typeface="Courier New"/>
              </a:rPr>
              <a:t>b</a:t>
            </a:r>
          </a:p>
        </p:txBody>
      </p:sp>
      <p:graphicFrame>
        <p:nvGraphicFramePr>
          <p:cNvPr id="25" name="Table 24">
            <a:extLst>
              <a:ext uri="{FF2B5EF4-FFF2-40B4-BE49-F238E27FC236}">
                <a16:creationId xmlns:a16="http://schemas.microsoft.com/office/drawing/2014/main" id="{F0D0E37C-AB69-FA47-ADC8-50F78CF70427}"/>
              </a:ext>
            </a:extLst>
          </p:cNvPr>
          <p:cNvGraphicFramePr>
            <a:graphicFrameLocks noGrp="1"/>
          </p:cNvGraphicFramePr>
          <p:nvPr>
            <p:extLst>
              <p:ext uri="{D42A27DB-BD31-4B8C-83A1-F6EECF244321}">
                <p14:modId xmlns:p14="http://schemas.microsoft.com/office/powerpoint/2010/main" val="3071071440"/>
              </p:ext>
            </p:extLst>
          </p:nvPr>
        </p:nvGraphicFramePr>
        <p:xfrm>
          <a:off x="356399" y="1566579"/>
          <a:ext cx="8612937" cy="741680"/>
        </p:xfrm>
        <a:graphic>
          <a:graphicData uri="http://schemas.openxmlformats.org/drawingml/2006/table">
            <a:tbl>
              <a:tblPr firstRow="1" bandRow="1">
                <a:tableStyleId>{5C22544A-7EE6-4342-B048-85BDC9FD1C3A}</a:tableStyleId>
              </a:tblPr>
              <a:tblGrid>
                <a:gridCol w="446541">
                  <a:extLst>
                    <a:ext uri="{9D8B030D-6E8A-4147-A177-3AD203B41FA5}">
                      <a16:colId xmlns:a16="http://schemas.microsoft.com/office/drawing/2014/main" val="3600871175"/>
                    </a:ext>
                  </a:extLst>
                </a:gridCol>
                <a:gridCol w="446541">
                  <a:extLst>
                    <a:ext uri="{9D8B030D-6E8A-4147-A177-3AD203B41FA5}">
                      <a16:colId xmlns:a16="http://schemas.microsoft.com/office/drawing/2014/main" val="418385709"/>
                    </a:ext>
                  </a:extLst>
                </a:gridCol>
                <a:gridCol w="446541">
                  <a:extLst>
                    <a:ext uri="{9D8B030D-6E8A-4147-A177-3AD203B41FA5}">
                      <a16:colId xmlns:a16="http://schemas.microsoft.com/office/drawing/2014/main" val="4092475378"/>
                    </a:ext>
                  </a:extLst>
                </a:gridCol>
                <a:gridCol w="446541">
                  <a:extLst>
                    <a:ext uri="{9D8B030D-6E8A-4147-A177-3AD203B41FA5}">
                      <a16:colId xmlns:a16="http://schemas.microsoft.com/office/drawing/2014/main" val="4083467516"/>
                    </a:ext>
                  </a:extLst>
                </a:gridCol>
                <a:gridCol w="446541">
                  <a:extLst>
                    <a:ext uri="{9D8B030D-6E8A-4147-A177-3AD203B41FA5}">
                      <a16:colId xmlns:a16="http://schemas.microsoft.com/office/drawing/2014/main" val="23339347"/>
                    </a:ext>
                  </a:extLst>
                </a:gridCol>
                <a:gridCol w="446541">
                  <a:extLst>
                    <a:ext uri="{9D8B030D-6E8A-4147-A177-3AD203B41FA5}">
                      <a16:colId xmlns:a16="http://schemas.microsoft.com/office/drawing/2014/main" val="1230282921"/>
                    </a:ext>
                  </a:extLst>
                </a:gridCol>
                <a:gridCol w="446541">
                  <a:extLst>
                    <a:ext uri="{9D8B030D-6E8A-4147-A177-3AD203B41FA5}">
                      <a16:colId xmlns:a16="http://schemas.microsoft.com/office/drawing/2014/main" val="3546111073"/>
                    </a:ext>
                  </a:extLst>
                </a:gridCol>
                <a:gridCol w="446541">
                  <a:extLst>
                    <a:ext uri="{9D8B030D-6E8A-4147-A177-3AD203B41FA5}">
                      <a16:colId xmlns:a16="http://schemas.microsoft.com/office/drawing/2014/main" val="2229194969"/>
                    </a:ext>
                  </a:extLst>
                </a:gridCol>
                <a:gridCol w="446541">
                  <a:extLst>
                    <a:ext uri="{9D8B030D-6E8A-4147-A177-3AD203B41FA5}">
                      <a16:colId xmlns:a16="http://schemas.microsoft.com/office/drawing/2014/main" val="2876824183"/>
                    </a:ext>
                  </a:extLst>
                </a:gridCol>
                <a:gridCol w="446541">
                  <a:extLst>
                    <a:ext uri="{9D8B030D-6E8A-4147-A177-3AD203B41FA5}">
                      <a16:colId xmlns:a16="http://schemas.microsoft.com/office/drawing/2014/main" val="210302179"/>
                    </a:ext>
                  </a:extLst>
                </a:gridCol>
                <a:gridCol w="446541">
                  <a:extLst>
                    <a:ext uri="{9D8B030D-6E8A-4147-A177-3AD203B41FA5}">
                      <a16:colId xmlns:a16="http://schemas.microsoft.com/office/drawing/2014/main" val="3651124882"/>
                    </a:ext>
                  </a:extLst>
                </a:gridCol>
                <a:gridCol w="446541">
                  <a:extLst>
                    <a:ext uri="{9D8B030D-6E8A-4147-A177-3AD203B41FA5}">
                      <a16:colId xmlns:a16="http://schemas.microsoft.com/office/drawing/2014/main" val="1299813999"/>
                    </a:ext>
                  </a:extLst>
                </a:gridCol>
                <a:gridCol w="446541">
                  <a:extLst>
                    <a:ext uri="{9D8B030D-6E8A-4147-A177-3AD203B41FA5}">
                      <a16:colId xmlns:a16="http://schemas.microsoft.com/office/drawing/2014/main" val="1542460469"/>
                    </a:ext>
                  </a:extLst>
                </a:gridCol>
                <a:gridCol w="446541">
                  <a:extLst>
                    <a:ext uri="{9D8B030D-6E8A-4147-A177-3AD203B41FA5}">
                      <a16:colId xmlns:a16="http://schemas.microsoft.com/office/drawing/2014/main" val="1558021107"/>
                    </a:ext>
                  </a:extLst>
                </a:gridCol>
                <a:gridCol w="446541">
                  <a:extLst>
                    <a:ext uri="{9D8B030D-6E8A-4147-A177-3AD203B41FA5}">
                      <a16:colId xmlns:a16="http://schemas.microsoft.com/office/drawing/2014/main" val="3195107247"/>
                    </a:ext>
                  </a:extLst>
                </a:gridCol>
                <a:gridCol w="446541">
                  <a:extLst>
                    <a:ext uri="{9D8B030D-6E8A-4147-A177-3AD203B41FA5}">
                      <a16:colId xmlns:a16="http://schemas.microsoft.com/office/drawing/2014/main" val="1089420251"/>
                    </a:ext>
                  </a:extLst>
                </a:gridCol>
                <a:gridCol w="446541">
                  <a:extLst>
                    <a:ext uri="{9D8B030D-6E8A-4147-A177-3AD203B41FA5}">
                      <a16:colId xmlns:a16="http://schemas.microsoft.com/office/drawing/2014/main" val="1506495492"/>
                    </a:ext>
                  </a:extLst>
                </a:gridCol>
                <a:gridCol w="575199">
                  <a:extLst>
                    <a:ext uri="{9D8B030D-6E8A-4147-A177-3AD203B41FA5}">
                      <a16:colId xmlns:a16="http://schemas.microsoft.com/office/drawing/2014/main" val="1267551655"/>
                    </a:ext>
                  </a:extLst>
                </a:gridCol>
                <a:gridCol w="446541">
                  <a:extLst>
                    <a:ext uri="{9D8B030D-6E8A-4147-A177-3AD203B41FA5}">
                      <a16:colId xmlns:a16="http://schemas.microsoft.com/office/drawing/2014/main" val="3184638313"/>
                    </a:ext>
                  </a:extLst>
                </a:gridCol>
              </a:tblGrid>
              <a:tr h="370840">
                <a:tc>
                  <a:txBody>
                    <a:bodyPr/>
                    <a:lstStyle/>
                    <a:p>
                      <a:pPr algn="ctr"/>
                      <a:r>
                        <a:rPr lang="en-US" sz="1000" b="0" dirty="0">
                          <a:solidFill>
                            <a:schemeClr val="tx1"/>
                          </a:solidFill>
                          <a:latin typeface="Arial" panose="020B0604020202020204" pitchFamily="34" charset="0"/>
                          <a:cs typeface="Arial" panose="020B0604020202020204" pitchFamily="34" charset="0"/>
                        </a:rPr>
                        <a:t>0</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2</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3</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4</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5</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6</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7</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8</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9</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10</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11</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12</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13</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14</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15</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16</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25</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extLst>
                  <a:ext uri="{0D108BD9-81ED-4DB2-BD59-A6C34878D82A}">
                    <a16:rowId xmlns:a16="http://schemas.microsoft.com/office/drawing/2014/main" val="2556708761"/>
                  </a:ext>
                </a:extLst>
              </a:tr>
              <a:tr h="370840">
                <a:tc>
                  <a:txBody>
                    <a:bodyPr/>
                    <a:lstStyle/>
                    <a:p>
                      <a:r>
                        <a:rPr lang="en-US" sz="1400" dirty="0">
                          <a:solidFill>
                            <a:srgbClr val="7030A0"/>
                          </a:solidFill>
                        </a:rPr>
                        <a:t>AL</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400" dirty="0">
                          <a:solidFill>
                            <a:srgbClr val="7030A0"/>
                          </a:solidFill>
                        </a:rPr>
                        <a:t>CA</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r>
                        <a:rPr lang="en-US" sz="1400" dirty="0">
                          <a:solidFill>
                            <a:srgbClr val="7030A0"/>
                          </a:solidFill>
                        </a:rPr>
                        <a:t>DE</a:t>
                      </a:r>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r>
                        <a:rPr lang="en-US" sz="1400" dirty="0">
                          <a:solidFill>
                            <a:srgbClr val="7030A0"/>
                          </a:solidFill>
                        </a:rPr>
                        <a:t>FL</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r>
                        <a:rPr lang="en-US" sz="1400" dirty="0">
                          <a:solidFill>
                            <a:srgbClr val="7030A0"/>
                          </a:solidFill>
                        </a:rPr>
                        <a:t>GA</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r>
                        <a:rPr lang="en-US" sz="1400" dirty="0">
                          <a:solidFill>
                            <a:srgbClr val="7030A0"/>
                          </a:solidFill>
                        </a:rPr>
                        <a:t>MA</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r>
                        <a:rPr lang="en-US" sz="1400" dirty="0">
                          <a:solidFill>
                            <a:srgbClr val="7030A0"/>
                          </a:solidFill>
                        </a:rPr>
                        <a:t>NY</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r>
                        <a:rPr lang="en-US" sz="1400" dirty="0">
                          <a:solidFill>
                            <a:srgbClr val="7030A0"/>
                          </a:solidFill>
                        </a:rPr>
                        <a:t>OR</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r>
                        <a:rPr lang="en-US" sz="1400" dirty="0">
                          <a:solidFill>
                            <a:srgbClr val="7030A0"/>
                          </a:solidFill>
                        </a:rPr>
                        <a:t>PA</a:t>
                      </a:r>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extLst>
                  <a:ext uri="{0D108BD9-81ED-4DB2-BD59-A6C34878D82A}">
                    <a16:rowId xmlns:a16="http://schemas.microsoft.com/office/drawing/2014/main" val="3647549480"/>
                  </a:ext>
                </a:extLst>
              </a:tr>
            </a:tbl>
          </a:graphicData>
        </a:graphic>
      </p:graphicFrame>
      <p:pic>
        <p:nvPicPr>
          <p:cNvPr id="28" name="Picture 27">
            <a:extLst>
              <a:ext uri="{FF2B5EF4-FFF2-40B4-BE49-F238E27FC236}">
                <a16:creationId xmlns:a16="http://schemas.microsoft.com/office/drawing/2014/main" id="{771BB182-FDB3-734C-92B6-FDD7DA8EBB09}"/>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4115506" y="3124200"/>
            <a:ext cx="2339230" cy="3505200"/>
          </a:xfrm>
          <a:prstGeom prst="rect">
            <a:avLst/>
          </a:prstGeom>
          <a:ln>
            <a:solidFill>
              <a:schemeClr val="tx1"/>
            </a:solidFill>
          </a:ln>
        </p:spPr>
      </p:pic>
      <p:pic>
        <p:nvPicPr>
          <p:cNvPr id="32" name="Picture 31">
            <a:extLst>
              <a:ext uri="{FF2B5EF4-FFF2-40B4-BE49-F238E27FC236}">
                <a16:creationId xmlns:a16="http://schemas.microsoft.com/office/drawing/2014/main" id="{5ED8543F-9D9C-3140-848E-FF96AB6ECF55}"/>
              </a:ext>
            </a:extLst>
          </p:cNvPr>
          <p:cNvPicPr>
            <a:picLocks noChangeAspect="1"/>
          </p:cNvPicPr>
          <p:nvPr/>
        </p:nvPicPr>
        <p:blipFill rotWithShape="1">
          <a:blip r:embed="rId3"/>
          <a:srcRect b="9190"/>
          <a:stretch/>
        </p:blipFill>
        <p:spPr>
          <a:xfrm>
            <a:off x="6538422" y="2438400"/>
            <a:ext cx="2605578" cy="4208558"/>
          </a:xfrm>
          <a:prstGeom prst="rect">
            <a:avLst/>
          </a:prstGeom>
          <a:ln>
            <a:solidFill>
              <a:schemeClr val="tx1"/>
            </a:solidFill>
          </a:ln>
        </p:spPr>
      </p:pic>
      <p:sp>
        <p:nvSpPr>
          <p:cNvPr id="3" name="TextBox 2">
            <a:extLst>
              <a:ext uri="{FF2B5EF4-FFF2-40B4-BE49-F238E27FC236}">
                <a16:creationId xmlns:a16="http://schemas.microsoft.com/office/drawing/2014/main" id="{ABBEC04A-AADC-334E-A4CC-489F77835968}"/>
              </a:ext>
            </a:extLst>
          </p:cNvPr>
          <p:cNvSpPr txBox="1"/>
          <p:nvPr/>
        </p:nvSpPr>
        <p:spPr>
          <a:xfrm>
            <a:off x="523044" y="5531703"/>
            <a:ext cx="2715808" cy="830997"/>
          </a:xfrm>
          <a:prstGeom prst="rect">
            <a:avLst/>
          </a:prstGeom>
          <a:solidFill>
            <a:schemeClr val="bg2"/>
          </a:solidFill>
        </p:spPr>
        <p:txBody>
          <a:bodyPr wrap="none" rtlCol="0">
            <a:spAutoFit/>
          </a:bodyPr>
          <a:lstStyle/>
          <a:p>
            <a:r>
              <a:rPr lang="en-US" dirty="0"/>
              <a:t>bucket: one of the </a:t>
            </a:r>
          </a:p>
          <a:p>
            <a:r>
              <a:rPr lang="en-US" dirty="0"/>
              <a:t>array elements</a:t>
            </a:r>
          </a:p>
        </p:txBody>
      </p:sp>
    </p:spTree>
    <p:extLst>
      <p:ext uri="{BB962C8B-B14F-4D97-AF65-F5344CB8AC3E}">
        <p14:creationId xmlns:p14="http://schemas.microsoft.com/office/powerpoint/2010/main" val="59734627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27">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27">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27">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28"/>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2"/>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09600" y="228600"/>
            <a:ext cx="4073395" cy="990600"/>
          </a:xfrm>
        </p:spPr>
        <p:txBody>
          <a:bodyPr/>
          <a:lstStyle/>
          <a:p>
            <a:r>
              <a:rPr lang="en-US" sz="3600" dirty="0">
                <a:solidFill>
                  <a:srgbClr val="C00000"/>
                </a:solidFill>
              </a:rPr>
              <a:t>Hash Function</a:t>
            </a:r>
          </a:p>
        </p:txBody>
      </p:sp>
      <p:sp>
        <p:nvSpPr>
          <p:cNvPr id="5" name="Rectangle 4">
            <a:extLst>
              <a:ext uri="{FF2B5EF4-FFF2-40B4-BE49-F238E27FC236}">
                <a16:creationId xmlns:a16="http://schemas.microsoft.com/office/drawing/2014/main" id="{2675D5A6-B013-9440-890D-4445D53EAD73}"/>
              </a:ext>
            </a:extLst>
          </p:cNvPr>
          <p:cNvSpPr/>
          <p:nvPr/>
        </p:nvSpPr>
        <p:spPr>
          <a:xfrm>
            <a:off x="33979" y="5636566"/>
            <a:ext cx="8839200" cy="830997"/>
          </a:xfrm>
          <a:prstGeom prst="rect">
            <a:avLst/>
          </a:prstGeom>
        </p:spPr>
        <p:txBody>
          <a:bodyPr wrap="square">
            <a:spAutoFit/>
          </a:bodyPr>
          <a:lstStyle/>
          <a:p>
            <a:pPr indent="-182880"/>
            <a:r>
              <a:rPr lang="en-US" dirty="0">
                <a:solidFill>
                  <a:srgbClr val="C00000"/>
                </a:solidFill>
                <a:latin typeface="+mn-lt"/>
              </a:rPr>
              <a:t>Example</a:t>
            </a:r>
            <a:r>
              <a:rPr lang="en-US" dirty="0">
                <a:solidFill>
                  <a:srgbClr val="0070C0"/>
                </a:solidFill>
                <a:latin typeface="+mn-lt"/>
              </a:rPr>
              <a:t>: </a:t>
            </a:r>
            <a:r>
              <a:rPr lang="en-US" dirty="0" err="1">
                <a:solidFill>
                  <a:srgbClr val="0070C0"/>
                </a:solidFill>
                <a:latin typeface="+mn-lt"/>
              </a:rPr>
              <a:t>hashCode</a:t>
            </a:r>
            <a:r>
              <a:rPr lang="en-US" dirty="0">
                <a:solidFill>
                  <a:srgbClr val="0070C0"/>
                </a:solidFill>
                <a:latin typeface="+mn-lt"/>
              </a:rPr>
              <a:t>(“Oregon”) mod 10 = 14 mod 10 = 4</a:t>
            </a:r>
          </a:p>
          <a:p>
            <a:pPr indent="-182880"/>
            <a:r>
              <a:rPr lang="en-US" dirty="0">
                <a:solidFill>
                  <a:srgbClr val="0070C0"/>
                </a:solidFill>
                <a:latin typeface="+mn-lt"/>
              </a:rPr>
              <a:t>So put “</a:t>
            </a:r>
            <a:r>
              <a:rPr lang="en-US" dirty="0">
                <a:solidFill>
                  <a:srgbClr val="0070C0"/>
                </a:solidFill>
              </a:rPr>
              <a:t>Oregon</a:t>
            </a:r>
            <a:r>
              <a:rPr lang="en-US" dirty="0">
                <a:solidFill>
                  <a:srgbClr val="0070C0"/>
                </a:solidFill>
                <a:latin typeface="+mn-lt"/>
              </a:rPr>
              <a:t>” in bucket 4.</a:t>
            </a:r>
          </a:p>
        </p:txBody>
      </p:sp>
      <p:sp>
        <p:nvSpPr>
          <p:cNvPr id="3" name="TextBox 2">
            <a:extLst>
              <a:ext uri="{FF2B5EF4-FFF2-40B4-BE49-F238E27FC236}">
                <a16:creationId xmlns:a16="http://schemas.microsoft.com/office/drawing/2014/main" id="{08C16A2D-D8C9-D94D-A937-33C7C1685A57}"/>
              </a:ext>
            </a:extLst>
          </p:cNvPr>
          <p:cNvSpPr txBox="1"/>
          <p:nvPr/>
        </p:nvSpPr>
        <p:spPr>
          <a:xfrm>
            <a:off x="354961" y="2564335"/>
            <a:ext cx="4098618" cy="3046988"/>
          </a:xfrm>
          <a:prstGeom prst="rect">
            <a:avLst/>
          </a:prstGeom>
          <a:noFill/>
        </p:spPr>
        <p:txBody>
          <a:bodyPr wrap="square" rtlCol="0">
            <a:spAutoFit/>
          </a:bodyPr>
          <a:lstStyle/>
          <a:p>
            <a:r>
              <a:rPr lang="en-US" dirty="0">
                <a:latin typeface="Times New Roman" panose="02020603050405020304" pitchFamily="18" charset="0"/>
                <a:cs typeface="Times New Roman" panose="02020603050405020304" pitchFamily="18" charset="0"/>
              </a:rPr>
              <a:t>Given a value to be put into the table, a </a:t>
            </a:r>
            <a:r>
              <a:rPr lang="en-US" dirty="0">
                <a:solidFill>
                  <a:srgbClr val="C00000"/>
                </a:solidFill>
                <a:latin typeface="Times New Roman" panose="02020603050405020304" pitchFamily="18" charset="0"/>
                <a:cs typeface="Times New Roman" panose="02020603050405020304" pitchFamily="18" charset="0"/>
              </a:rPr>
              <a:t>hash function </a:t>
            </a:r>
            <a:r>
              <a:rPr lang="en-US" dirty="0">
                <a:latin typeface="Times New Roman" panose="02020603050405020304" pitchFamily="18" charset="0"/>
                <a:cs typeface="Times New Roman" panose="02020603050405020304" pitchFamily="18" charset="0"/>
              </a:rPr>
              <a:t>returns an index where to put it.</a:t>
            </a:r>
          </a:p>
          <a:p>
            <a:endParaRPr lang="en-US" dirty="0">
              <a:latin typeface="Times New Roman" panose="02020603050405020304" pitchFamily="18" charset="0"/>
              <a:cs typeface="Times New Roman" panose="02020603050405020304" pitchFamily="18" charset="0"/>
            </a:endParaRPr>
          </a:p>
          <a:p>
            <a:r>
              <a:rPr lang="en-US" dirty="0">
                <a:latin typeface="Times New Roman" panose="02020603050405020304" pitchFamily="18" charset="0"/>
                <a:cs typeface="Times New Roman" panose="02020603050405020304" pitchFamily="18" charset="0"/>
              </a:rPr>
              <a:t>E.g. hash function(</a:t>
            </a:r>
            <a:r>
              <a:rPr lang="en-US" dirty="0" err="1">
                <a:solidFill>
                  <a:srgbClr val="0070C0"/>
                </a:solidFill>
                <a:latin typeface="Times New Roman" panose="02020603050405020304" pitchFamily="18" charset="0"/>
                <a:cs typeface="Times New Roman" panose="02020603050405020304" pitchFamily="18" charset="0"/>
              </a:rPr>
              <a:t>stateName</a:t>
            </a:r>
            <a:r>
              <a:rPr lang="en-US" dirty="0">
                <a:latin typeface="Times New Roman" panose="02020603050405020304" pitchFamily="18" charset="0"/>
                <a:cs typeface="Times New Roman" panose="02020603050405020304" pitchFamily="18" charset="0"/>
              </a:rPr>
              <a:t>) could return value depending on first character:</a:t>
            </a:r>
          </a:p>
          <a:p>
            <a:r>
              <a:rPr lang="en-US" dirty="0">
                <a:latin typeface="Times New Roman" panose="02020603050405020304" pitchFamily="18" charset="0"/>
                <a:cs typeface="Times New Roman" panose="02020603050405020304" pitchFamily="18" charset="0"/>
              </a:rPr>
              <a:t>     0 for </a:t>
            </a:r>
            <a:r>
              <a:rPr lang="en-US" dirty="0">
                <a:solidFill>
                  <a:srgbClr val="0070C0"/>
                </a:solidFill>
                <a:latin typeface="Times New Roman" panose="02020603050405020304" pitchFamily="18" charset="0"/>
                <a:cs typeface="Times New Roman" panose="02020603050405020304" pitchFamily="18" charset="0"/>
              </a:rPr>
              <a:t>A</a:t>
            </a:r>
            <a:r>
              <a:rPr lang="en-US" dirty="0">
                <a:latin typeface="Times New Roman" panose="02020603050405020304" pitchFamily="18" charset="0"/>
                <a:cs typeface="Times New Roman" panose="02020603050405020304" pitchFamily="18" charset="0"/>
              </a:rPr>
              <a:t>, 1 for </a:t>
            </a:r>
            <a:r>
              <a:rPr lang="en-US" dirty="0">
                <a:solidFill>
                  <a:srgbClr val="0070C0"/>
                </a:solidFill>
                <a:latin typeface="Times New Roman" panose="02020603050405020304" pitchFamily="18" charset="0"/>
                <a:cs typeface="Times New Roman" panose="02020603050405020304" pitchFamily="18" charset="0"/>
              </a:rPr>
              <a:t>B</a:t>
            </a:r>
            <a:r>
              <a:rPr lang="en-US" dirty="0">
                <a:latin typeface="Times New Roman" panose="02020603050405020304" pitchFamily="18" charset="0"/>
                <a:cs typeface="Times New Roman" panose="02020603050405020304" pitchFamily="18" charset="0"/>
              </a:rPr>
              <a:t>, 2 for </a:t>
            </a:r>
            <a:r>
              <a:rPr lang="en-US" dirty="0">
                <a:solidFill>
                  <a:srgbClr val="0070C0"/>
                </a:solidFill>
                <a:latin typeface="Times New Roman" panose="02020603050405020304" pitchFamily="18" charset="0"/>
                <a:cs typeface="Times New Roman" panose="02020603050405020304" pitchFamily="18" charset="0"/>
              </a:rPr>
              <a:t>C</a:t>
            </a:r>
            <a:r>
              <a:rPr lang="en-US" dirty="0">
                <a:latin typeface="Times New Roman" panose="02020603050405020304" pitchFamily="18" charset="0"/>
                <a:cs typeface="Times New Roman" panose="02020603050405020304" pitchFamily="18" charset="0"/>
              </a:rPr>
              <a:t>, etc.</a:t>
            </a:r>
          </a:p>
        </p:txBody>
      </p:sp>
      <p:sp>
        <p:nvSpPr>
          <p:cNvPr id="8" name="Content Placeholder 7">
            <a:extLst>
              <a:ext uri="{FF2B5EF4-FFF2-40B4-BE49-F238E27FC236}">
                <a16:creationId xmlns:a16="http://schemas.microsoft.com/office/drawing/2014/main" id="{2E8CF6E6-C090-0C4F-BE47-051BEF5A3F94}"/>
              </a:ext>
            </a:extLst>
          </p:cNvPr>
          <p:cNvSpPr>
            <a:spLocks noGrp="1"/>
          </p:cNvSpPr>
          <p:nvPr>
            <p:ph sz="quarter" idx="2"/>
          </p:nvPr>
        </p:nvSpPr>
        <p:spPr>
          <a:xfrm>
            <a:off x="4682995" y="2564335"/>
            <a:ext cx="3886200" cy="2671432"/>
          </a:xfrm>
        </p:spPr>
        <p:txBody>
          <a:bodyPr/>
          <a:lstStyle/>
          <a:p>
            <a:pPr marL="0" indent="0">
              <a:buNone/>
            </a:pPr>
            <a:r>
              <a:rPr lang="en-US" sz="2400" dirty="0">
                <a:latin typeface="Times New Roman" panose="02020603050405020304" pitchFamily="18" charset="0"/>
                <a:cs typeface="Times New Roman" panose="02020603050405020304" pitchFamily="18" charset="0"/>
              </a:rPr>
              <a:t>The hash function knows nothing about the table size.</a:t>
            </a:r>
          </a:p>
          <a:p>
            <a:pPr marL="0" indent="0">
              <a:buNone/>
            </a:pPr>
            <a:r>
              <a:rPr lang="en-US" sz="2400" dirty="0">
                <a:latin typeface="Times New Roman" panose="02020603050405020304" pitchFamily="18" charset="0"/>
                <a:cs typeface="Times New Roman" panose="02020603050405020304" pitchFamily="18" charset="0"/>
              </a:rPr>
              <a:t>Therefore, </a:t>
            </a:r>
            <a:r>
              <a:rPr lang="en-US" sz="2400" dirty="0">
                <a:solidFill>
                  <a:srgbClr val="C00000"/>
                </a:solidFill>
                <a:latin typeface="Times New Roman" panose="02020603050405020304" pitchFamily="18" charset="0"/>
                <a:cs typeface="Times New Roman" panose="02020603050405020304" pitchFamily="18" charset="0"/>
              </a:rPr>
              <a:t>always</a:t>
            </a:r>
            <a:r>
              <a:rPr lang="en-US" sz="2400" dirty="0">
                <a:latin typeface="Times New Roman" panose="02020603050405020304" pitchFamily="18" charset="0"/>
                <a:cs typeface="Times New Roman" panose="02020603050405020304" pitchFamily="18" charset="0"/>
              </a:rPr>
              <a:t> take the hash-function values mod the table size in order to get an index into the table.</a:t>
            </a:r>
          </a:p>
        </p:txBody>
      </p:sp>
      <p:graphicFrame>
        <p:nvGraphicFramePr>
          <p:cNvPr id="23" name="Table 22">
            <a:extLst>
              <a:ext uri="{FF2B5EF4-FFF2-40B4-BE49-F238E27FC236}">
                <a16:creationId xmlns:a16="http://schemas.microsoft.com/office/drawing/2014/main" id="{8CB733F7-9AFB-064E-B162-DE6A2FC91A9D}"/>
              </a:ext>
            </a:extLst>
          </p:cNvPr>
          <p:cNvGraphicFramePr>
            <a:graphicFrameLocks noGrp="1"/>
          </p:cNvGraphicFramePr>
          <p:nvPr>
            <p:extLst>
              <p:ext uri="{D42A27DB-BD31-4B8C-83A1-F6EECF244321}">
                <p14:modId xmlns:p14="http://schemas.microsoft.com/office/powerpoint/2010/main" val="1988859228"/>
              </p:ext>
            </p:extLst>
          </p:nvPr>
        </p:nvGraphicFramePr>
        <p:xfrm>
          <a:off x="356399" y="1566579"/>
          <a:ext cx="8612937" cy="741680"/>
        </p:xfrm>
        <a:graphic>
          <a:graphicData uri="http://schemas.openxmlformats.org/drawingml/2006/table">
            <a:tbl>
              <a:tblPr firstRow="1" bandRow="1">
                <a:tableStyleId>{5C22544A-7EE6-4342-B048-85BDC9FD1C3A}</a:tableStyleId>
              </a:tblPr>
              <a:tblGrid>
                <a:gridCol w="446541">
                  <a:extLst>
                    <a:ext uri="{9D8B030D-6E8A-4147-A177-3AD203B41FA5}">
                      <a16:colId xmlns:a16="http://schemas.microsoft.com/office/drawing/2014/main" val="3600871175"/>
                    </a:ext>
                  </a:extLst>
                </a:gridCol>
                <a:gridCol w="446541">
                  <a:extLst>
                    <a:ext uri="{9D8B030D-6E8A-4147-A177-3AD203B41FA5}">
                      <a16:colId xmlns:a16="http://schemas.microsoft.com/office/drawing/2014/main" val="418385709"/>
                    </a:ext>
                  </a:extLst>
                </a:gridCol>
                <a:gridCol w="446541">
                  <a:extLst>
                    <a:ext uri="{9D8B030D-6E8A-4147-A177-3AD203B41FA5}">
                      <a16:colId xmlns:a16="http://schemas.microsoft.com/office/drawing/2014/main" val="4092475378"/>
                    </a:ext>
                  </a:extLst>
                </a:gridCol>
                <a:gridCol w="446541">
                  <a:extLst>
                    <a:ext uri="{9D8B030D-6E8A-4147-A177-3AD203B41FA5}">
                      <a16:colId xmlns:a16="http://schemas.microsoft.com/office/drawing/2014/main" val="4083467516"/>
                    </a:ext>
                  </a:extLst>
                </a:gridCol>
                <a:gridCol w="446541">
                  <a:extLst>
                    <a:ext uri="{9D8B030D-6E8A-4147-A177-3AD203B41FA5}">
                      <a16:colId xmlns:a16="http://schemas.microsoft.com/office/drawing/2014/main" val="23339347"/>
                    </a:ext>
                  </a:extLst>
                </a:gridCol>
                <a:gridCol w="446541">
                  <a:extLst>
                    <a:ext uri="{9D8B030D-6E8A-4147-A177-3AD203B41FA5}">
                      <a16:colId xmlns:a16="http://schemas.microsoft.com/office/drawing/2014/main" val="1230282921"/>
                    </a:ext>
                  </a:extLst>
                </a:gridCol>
                <a:gridCol w="446541">
                  <a:extLst>
                    <a:ext uri="{9D8B030D-6E8A-4147-A177-3AD203B41FA5}">
                      <a16:colId xmlns:a16="http://schemas.microsoft.com/office/drawing/2014/main" val="3546111073"/>
                    </a:ext>
                  </a:extLst>
                </a:gridCol>
                <a:gridCol w="446541">
                  <a:extLst>
                    <a:ext uri="{9D8B030D-6E8A-4147-A177-3AD203B41FA5}">
                      <a16:colId xmlns:a16="http://schemas.microsoft.com/office/drawing/2014/main" val="2229194969"/>
                    </a:ext>
                  </a:extLst>
                </a:gridCol>
                <a:gridCol w="446541">
                  <a:extLst>
                    <a:ext uri="{9D8B030D-6E8A-4147-A177-3AD203B41FA5}">
                      <a16:colId xmlns:a16="http://schemas.microsoft.com/office/drawing/2014/main" val="2876824183"/>
                    </a:ext>
                  </a:extLst>
                </a:gridCol>
                <a:gridCol w="446541">
                  <a:extLst>
                    <a:ext uri="{9D8B030D-6E8A-4147-A177-3AD203B41FA5}">
                      <a16:colId xmlns:a16="http://schemas.microsoft.com/office/drawing/2014/main" val="210302179"/>
                    </a:ext>
                  </a:extLst>
                </a:gridCol>
                <a:gridCol w="446541">
                  <a:extLst>
                    <a:ext uri="{9D8B030D-6E8A-4147-A177-3AD203B41FA5}">
                      <a16:colId xmlns:a16="http://schemas.microsoft.com/office/drawing/2014/main" val="3651124882"/>
                    </a:ext>
                  </a:extLst>
                </a:gridCol>
                <a:gridCol w="446541">
                  <a:extLst>
                    <a:ext uri="{9D8B030D-6E8A-4147-A177-3AD203B41FA5}">
                      <a16:colId xmlns:a16="http://schemas.microsoft.com/office/drawing/2014/main" val="1299813999"/>
                    </a:ext>
                  </a:extLst>
                </a:gridCol>
                <a:gridCol w="446541">
                  <a:extLst>
                    <a:ext uri="{9D8B030D-6E8A-4147-A177-3AD203B41FA5}">
                      <a16:colId xmlns:a16="http://schemas.microsoft.com/office/drawing/2014/main" val="1542460469"/>
                    </a:ext>
                  </a:extLst>
                </a:gridCol>
                <a:gridCol w="446541">
                  <a:extLst>
                    <a:ext uri="{9D8B030D-6E8A-4147-A177-3AD203B41FA5}">
                      <a16:colId xmlns:a16="http://schemas.microsoft.com/office/drawing/2014/main" val="1558021107"/>
                    </a:ext>
                  </a:extLst>
                </a:gridCol>
                <a:gridCol w="446541">
                  <a:extLst>
                    <a:ext uri="{9D8B030D-6E8A-4147-A177-3AD203B41FA5}">
                      <a16:colId xmlns:a16="http://schemas.microsoft.com/office/drawing/2014/main" val="3195107247"/>
                    </a:ext>
                  </a:extLst>
                </a:gridCol>
                <a:gridCol w="446541">
                  <a:extLst>
                    <a:ext uri="{9D8B030D-6E8A-4147-A177-3AD203B41FA5}">
                      <a16:colId xmlns:a16="http://schemas.microsoft.com/office/drawing/2014/main" val="1089420251"/>
                    </a:ext>
                  </a:extLst>
                </a:gridCol>
                <a:gridCol w="446541">
                  <a:extLst>
                    <a:ext uri="{9D8B030D-6E8A-4147-A177-3AD203B41FA5}">
                      <a16:colId xmlns:a16="http://schemas.microsoft.com/office/drawing/2014/main" val="1506495492"/>
                    </a:ext>
                  </a:extLst>
                </a:gridCol>
                <a:gridCol w="575199">
                  <a:extLst>
                    <a:ext uri="{9D8B030D-6E8A-4147-A177-3AD203B41FA5}">
                      <a16:colId xmlns:a16="http://schemas.microsoft.com/office/drawing/2014/main" val="1267551655"/>
                    </a:ext>
                  </a:extLst>
                </a:gridCol>
                <a:gridCol w="446541">
                  <a:extLst>
                    <a:ext uri="{9D8B030D-6E8A-4147-A177-3AD203B41FA5}">
                      <a16:colId xmlns:a16="http://schemas.microsoft.com/office/drawing/2014/main" val="3184638313"/>
                    </a:ext>
                  </a:extLst>
                </a:gridCol>
              </a:tblGrid>
              <a:tr h="370840">
                <a:tc>
                  <a:txBody>
                    <a:bodyPr/>
                    <a:lstStyle/>
                    <a:p>
                      <a:pPr algn="ctr"/>
                      <a:r>
                        <a:rPr lang="en-US" sz="1000" b="0" dirty="0">
                          <a:solidFill>
                            <a:schemeClr val="tx1"/>
                          </a:solidFill>
                          <a:latin typeface="Arial" panose="020B0604020202020204" pitchFamily="34" charset="0"/>
                          <a:cs typeface="Arial" panose="020B0604020202020204" pitchFamily="34" charset="0"/>
                        </a:rPr>
                        <a:t>0</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2</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3</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4</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5</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6</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7</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8</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9</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10</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11</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12</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13</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14</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15</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16</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25</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extLst>
                  <a:ext uri="{0D108BD9-81ED-4DB2-BD59-A6C34878D82A}">
                    <a16:rowId xmlns:a16="http://schemas.microsoft.com/office/drawing/2014/main" val="2556708761"/>
                  </a:ext>
                </a:extLst>
              </a:tr>
              <a:tr h="370840">
                <a:tc>
                  <a:txBody>
                    <a:bodyPr/>
                    <a:lstStyle/>
                    <a:p>
                      <a:r>
                        <a:rPr lang="en-US" sz="1400" dirty="0">
                          <a:solidFill>
                            <a:srgbClr val="7030A0"/>
                          </a:solidFill>
                        </a:rPr>
                        <a:t>AL</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400" dirty="0">
                          <a:solidFill>
                            <a:srgbClr val="7030A0"/>
                          </a:solidFill>
                        </a:rPr>
                        <a:t>CA</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r>
                        <a:rPr lang="en-US" sz="1400" dirty="0">
                          <a:solidFill>
                            <a:srgbClr val="7030A0"/>
                          </a:solidFill>
                        </a:rPr>
                        <a:t>DE</a:t>
                      </a:r>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r>
                        <a:rPr lang="en-US" sz="1400" dirty="0">
                          <a:solidFill>
                            <a:srgbClr val="7030A0"/>
                          </a:solidFill>
                        </a:rPr>
                        <a:t>FL</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r>
                        <a:rPr lang="en-US" sz="1400" dirty="0">
                          <a:solidFill>
                            <a:srgbClr val="7030A0"/>
                          </a:solidFill>
                        </a:rPr>
                        <a:t>GA</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r>
                        <a:rPr lang="en-US" sz="1400" dirty="0">
                          <a:solidFill>
                            <a:srgbClr val="7030A0"/>
                          </a:solidFill>
                        </a:rPr>
                        <a:t>MA</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r>
                        <a:rPr lang="en-US" sz="1400" dirty="0">
                          <a:solidFill>
                            <a:srgbClr val="7030A0"/>
                          </a:solidFill>
                        </a:rPr>
                        <a:t>NY</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r>
                        <a:rPr lang="en-US" sz="1400" dirty="0">
                          <a:solidFill>
                            <a:srgbClr val="7030A0"/>
                          </a:solidFill>
                        </a:rPr>
                        <a:t>OR</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r>
                        <a:rPr lang="en-US" sz="1400" dirty="0">
                          <a:solidFill>
                            <a:srgbClr val="7030A0"/>
                          </a:solidFill>
                        </a:rPr>
                        <a:t>PA</a:t>
                      </a:r>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extLst>
                  <a:ext uri="{0D108BD9-81ED-4DB2-BD59-A6C34878D82A}">
                    <a16:rowId xmlns:a16="http://schemas.microsoft.com/office/drawing/2014/main" val="3647549480"/>
                  </a:ext>
                </a:extLst>
              </a:tr>
            </a:tbl>
          </a:graphicData>
        </a:graphic>
      </p:graphicFrame>
      <p:sp>
        <p:nvSpPr>
          <p:cNvPr id="9" name="TextBox 8">
            <a:extLst>
              <a:ext uri="{FF2B5EF4-FFF2-40B4-BE49-F238E27FC236}">
                <a16:creationId xmlns:a16="http://schemas.microsoft.com/office/drawing/2014/main" id="{D509DAC8-1A06-3742-901C-65B6CD974E33}"/>
              </a:ext>
            </a:extLst>
          </p:cNvPr>
          <p:cNvSpPr txBox="1"/>
          <p:nvPr/>
        </p:nvSpPr>
        <p:spPr>
          <a:xfrm>
            <a:off x="4800600" y="1471037"/>
            <a:ext cx="4168736" cy="830997"/>
          </a:xfrm>
          <a:prstGeom prst="rect">
            <a:avLst/>
          </a:prstGeom>
          <a:solidFill>
            <a:schemeClr val="bg1"/>
          </a:solidFill>
        </p:spPr>
        <p:txBody>
          <a:bodyPr wrap="square" rtlCol="0">
            <a:spAutoFit/>
          </a:bodyPr>
          <a:lstStyle/>
          <a:p>
            <a:r>
              <a:rPr lang="en-US" dirty="0"/>
              <a:t>                           </a:t>
            </a:r>
          </a:p>
          <a:p>
            <a:endParaRPr lang="en-US" dirty="0"/>
          </a:p>
        </p:txBody>
      </p:sp>
    </p:spTree>
    <p:extLst>
      <p:ext uri="{BB962C8B-B14F-4D97-AF65-F5344CB8AC3E}">
        <p14:creationId xmlns:p14="http://schemas.microsoft.com/office/powerpoint/2010/main" val="28965688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9" presetClass="entr" presetSubtype="0" fill="hold" grpId="0" nodeType="clickEffect">
                                  <p:stCondLst>
                                    <p:cond delay="0"/>
                                  </p:stCondLst>
                                  <p:childTnLst>
                                    <p:set>
                                      <p:cBhvr>
                                        <p:cTn id="6" dur="1" fill="hold">
                                          <p:stCondLst>
                                            <p:cond delay="0"/>
                                          </p:stCondLst>
                                        </p:cTn>
                                        <p:tgtEl>
                                          <p:spTgt spid="8">
                                            <p:txEl>
                                              <p:pRg st="0" end="0"/>
                                            </p:txEl>
                                          </p:spTgt>
                                        </p:tgtEl>
                                        <p:attrNameLst>
                                          <p:attrName>style.visibility</p:attrName>
                                        </p:attrNameLst>
                                      </p:cBhvr>
                                      <p:to>
                                        <p:strVal val="visible"/>
                                      </p:to>
                                    </p:set>
                                    <p:animEffect transition="in" filter="dissolve">
                                      <p:cBhvr>
                                        <p:cTn id="7" dur="500"/>
                                        <p:tgtEl>
                                          <p:spTgt spid="8">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9" presetClass="entr" presetSubtype="0" fill="hold" grpId="0" nodeType="clickEffect">
                                  <p:stCondLst>
                                    <p:cond delay="0"/>
                                  </p:stCondLst>
                                  <p:childTnLst>
                                    <p:set>
                                      <p:cBhvr>
                                        <p:cTn id="11" dur="1" fill="hold">
                                          <p:stCondLst>
                                            <p:cond delay="0"/>
                                          </p:stCondLst>
                                        </p:cTn>
                                        <p:tgtEl>
                                          <p:spTgt spid="8">
                                            <p:txEl>
                                              <p:pRg st="1" end="1"/>
                                            </p:txEl>
                                          </p:spTgt>
                                        </p:tgtEl>
                                        <p:attrNameLst>
                                          <p:attrName>style.visibility</p:attrName>
                                        </p:attrNameLst>
                                      </p:cBhvr>
                                      <p:to>
                                        <p:strVal val="visible"/>
                                      </p:to>
                                    </p:set>
                                    <p:animEffect transition="in" filter="dissolve">
                                      <p:cBhvr>
                                        <p:cTn id="12" dur="500"/>
                                        <p:tgtEl>
                                          <p:spTgt spid="8">
                                            <p:txEl>
                                              <p:pRg st="1" end="1"/>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9" presetClass="entr" presetSubtype="0" fill="hold" grpId="0" nodeType="clickEffect">
                                  <p:stCondLst>
                                    <p:cond delay="0"/>
                                  </p:stCondLst>
                                  <p:childTnLst>
                                    <p:set>
                                      <p:cBhvr>
                                        <p:cTn id="16" dur="1" fill="hold">
                                          <p:stCondLst>
                                            <p:cond delay="0"/>
                                          </p:stCondLst>
                                        </p:cTn>
                                        <p:tgtEl>
                                          <p:spTgt spid="5"/>
                                        </p:tgtEl>
                                        <p:attrNameLst>
                                          <p:attrName>style.visibility</p:attrName>
                                        </p:attrNameLst>
                                      </p:cBhvr>
                                      <p:to>
                                        <p:strVal val="visible"/>
                                      </p:to>
                                    </p:set>
                                    <p:animEffect transition="in" filter="dissolve">
                                      <p:cBhvr>
                                        <p:cTn id="17" dur="2000"/>
                                        <p:tgtEl>
                                          <p:spTgt spid="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p:bldP spid="8" grpId="0" build="p"/>
    </p:bld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3600" dirty="0">
                <a:solidFill>
                  <a:srgbClr val="C00000"/>
                </a:solidFill>
              </a:rPr>
              <a:t>Example: </a:t>
            </a:r>
            <a:r>
              <a:rPr lang="en-US" sz="3600" dirty="0" err="1">
                <a:solidFill>
                  <a:srgbClr val="C00000"/>
                </a:solidFill>
              </a:rPr>
              <a:t>hashCode</a:t>
            </a:r>
            <a:r>
              <a:rPr lang="en-US" sz="3600" dirty="0">
                <a:solidFill>
                  <a:srgbClr val="C00000"/>
                </a:solidFill>
              </a:rPr>
              <a:t>()</a:t>
            </a:r>
          </a:p>
        </p:txBody>
      </p:sp>
      <mc:AlternateContent xmlns:mc="http://schemas.openxmlformats.org/markup-compatibility/2006" xmlns:a14="http://schemas.microsoft.com/office/drawing/2010/main">
        <mc:Choice Requires="a14">
          <p:sp>
            <p:nvSpPr>
              <p:cNvPr id="3" name="Content Placeholder 2"/>
              <p:cNvSpPr>
                <a:spLocks noGrp="1"/>
              </p:cNvSpPr>
              <p:nvPr>
                <p:ph sz="quarter" idx="1"/>
              </p:nvPr>
            </p:nvSpPr>
            <p:spPr>
              <a:xfrm>
                <a:off x="612648" y="1600200"/>
                <a:ext cx="7921752" cy="4495800"/>
              </a:xfrm>
            </p:spPr>
            <p:txBody>
              <a:bodyPr/>
              <a:lstStyle/>
              <a:p>
                <a:r>
                  <a:rPr lang="en-US" sz="2400" dirty="0" err="1">
                    <a:solidFill>
                      <a:srgbClr val="0070C0"/>
                    </a:solidFill>
                  </a:rPr>
                  <a:t>hashCode</a:t>
                </a:r>
                <a:r>
                  <a:rPr lang="en-US" sz="2400" dirty="0">
                    <a:solidFill>
                      <a:srgbClr val="0070C0"/>
                    </a:solidFill>
                  </a:rPr>
                  <a:t>() </a:t>
                </a:r>
                <a:r>
                  <a:rPr lang="en-US" sz="2400" dirty="0"/>
                  <a:t>defined in </a:t>
                </a:r>
                <a:r>
                  <a:rPr lang="en-US" sz="2400" dirty="0" err="1">
                    <a:solidFill>
                      <a:srgbClr val="0070C0"/>
                    </a:solidFill>
                  </a:rPr>
                  <a:t>java.lang.Object</a:t>
                </a:r>
                <a:endParaRPr lang="en-US" sz="2400" dirty="0">
                  <a:solidFill>
                    <a:srgbClr val="0070C0"/>
                  </a:solidFill>
                </a:endParaRPr>
              </a:p>
              <a:p>
                <a:r>
                  <a:rPr lang="en-US" sz="2400" dirty="0"/>
                  <a:t>Default implementation: uses memory address of object</a:t>
                </a:r>
              </a:p>
              <a:p>
                <a:pPr lvl="1"/>
                <a:r>
                  <a:rPr lang="en-US" sz="2400" dirty="0"/>
                  <a:t>If you override </a:t>
                </a:r>
                <a:r>
                  <a:rPr lang="en-US" sz="2400" dirty="0">
                    <a:solidFill>
                      <a:srgbClr val="0070C0"/>
                    </a:solidFill>
                  </a:rPr>
                  <a:t>equals</a:t>
                </a:r>
                <a:r>
                  <a:rPr lang="en-US" sz="2400" dirty="0"/>
                  <a:t>, you must override </a:t>
                </a:r>
                <a:r>
                  <a:rPr lang="en-US" sz="2400" dirty="0" err="1">
                    <a:solidFill>
                      <a:srgbClr val="0070C0"/>
                    </a:solidFill>
                  </a:rPr>
                  <a:t>hashCode</a:t>
                </a:r>
                <a:r>
                  <a:rPr lang="en-US" sz="2400" dirty="0"/>
                  <a:t>!!! We’ll explain why later.</a:t>
                </a:r>
              </a:p>
              <a:p>
                <a:r>
                  <a:rPr lang="en-US" sz="2400" dirty="0"/>
                  <a:t>String overrides </a:t>
                </a:r>
                <a:r>
                  <a:rPr lang="en-US" sz="2400" dirty="0" err="1">
                    <a:solidFill>
                      <a:srgbClr val="0070C0"/>
                    </a:solidFill>
                  </a:rPr>
                  <a:t>hashCode</a:t>
                </a:r>
                <a:r>
                  <a:rPr lang="en-US" sz="2400" dirty="0"/>
                  <a:t>: </a:t>
                </a:r>
              </a:p>
              <a:p>
                <a:pPr marL="0" indent="0">
                  <a:buNone/>
                </a:pPr>
                <a14:m>
                  <m:oMathPara xmlns:m="http://schemas.openxmlformats.org/officeDocument/2006/math">
                    <m:oMathParaPr>
                      <m:jc m:val="centerGroup"/>
                    </m:oMathParaPr>
                    <m:oMath xmlns:m="http://schemas.openxmlformats.org/officeDocument/2006/math">
                      <m:r>
                        <m:rPr>
                          <m:sty m:val="p"/>
                        </m:rPr>
                        <a:rPr lang="en-US" sz="2400" i="0" dirty="0" smtClean="0">
                          <a:solidFill>
                            <a:srgbClr val="0070C0"/>
                          </a:solidFill>
                          <a:latin typeface="Cambria Math" charset="0"/>
                        </a:rPr>
                        <m:t>s</m:t>
                      </m:r>
                      <m:r>
                        <a:rPr lang="en-US" sz="2400" i="0" dirty="0" smtClean="0">
                          <a:solidFill>
                            <a:srgbClr val="0070C0"/>
                          </a:solidFill>
                          <a:latin typeface="Cambria Math" charset="0"/>
                        </a:rPr>
                        <m:t>.</m:t>
                      </m:r>
                      <m:r>
                        <m:rPr>
                          <m:sty m:val="p"/>
                        </m:rPr>
                        <a:rPr lang="en-US" sz="2400" i="0" dirty="0" smtClean="0">
                          <a:solidFill>
                            <a:srgbClr val="0070C0"/>
                          </a:solidFill>
                          <a:latin typeface="Cambria Math" charset="0"/>
                        </a:rPr>
                        <m:t>hashCode</m:t>
                      </m:r>
                      <m:r>
                        <a:rPr lang="en-US" sz="2400" i="0" dirty="0" smtClean="0">
                          <a:solidFill>
                            <a:srgbClr val="0070C0"/>
                          </a:solidFill>
                          <a:latin typeface="Cambria Math" charset="0"/>
                        </a:rPr>
                        <m:t>() </m:t>
                      </m:r>
                      <m:r>
                        <a:rPr lang="en-US" sz="2400" i="1" dirty="0" smtClean="0">
                          <a:solidFill>
                            <a:srgbClr val="0070C0"/>
                          </a:solidFill>
                          <a:latin typeface="Cambria Math" charset="0"/>
                        </a:rPr>
                        <m:t>:= </m:t>
                      </m:r>
                      <m:r>
                        <a:rPr lang="mr-IN" sz="2400" i="1" dirty="0" err="1" smtClean="0">
                          <a:solidFill>
                            <a:srgbClr val="0070C0"/>
                          </a:solidFill>
                          <a:latin typeface="Cambria Math" charset="0"/>
                        </a:rPr>
                        <m:t>𝑠</m:t>
                      </m:r>
                      <m:r>
                        <a:rPr lang="mr-IN" sz="2400" i="1" dirty="0" smtClean="0">
                          <a:solidFill>
                            <a:srgbClr val="0070C0"/>
                          </a:solidFill>
                          <a:latin typeface="Cambria Math" charset="0"/>
                        </a:rPr>
                        <m:t>[0</m:t>
                      </m:r>
                      <m:r>
                        <a:rPr lang="mr-IN" sz="2400" i="1" dirty="0">
                          <a:solidFill>
                            <a:srgbClr val="0070C0"/>
                          </a:solidFill>
                          <a:latin typeface="Cambria Math" charset="0"/>
                        </a:rPr>
                        <m:t>]∗</m:t>
                      </m:r>
                      <m:sSup>
                        <m:sSupPr>
                          <m:ctrlPr>
                            <a:rPr lang="en-US" sz="2400" b="0" i="1" dirty="0" smtClean="0">
                              <a:solidFill>
                                <a:srgbClr val="0070C0"/>
                              </a:solidFill>
                              <a:latin typeface="Cambria Math" panose="02040503050406030204" pitchFamily="18" charset="0"/>
                            </a:rPr>
                          </m:ctrlPr>
                        </m:sSupPr>
                        <m:e>
                          <m:r>
                            <a:rPr lang="mr-IN" sz="2400" i="1" dirty="0">
                              <a:solidFill>
                                <a:srgbClr val="0070C0"/>
                              </a:solidFill>
                              <a:latin typeface="Cambria Math" charset="0"/>
                            </a:rPr>
                            <m:t>31</m:t>
                          </m:r>
                        </m:e>
                        <m:sup>
                          <m:r>
                            <a:rPr lang="en-US" sz="2400" b="0" i="1" dirty="0" smtClean="0">
                              <a:solidFill>
                                <a:srgbClr val="0070C0"/>
                              </a:solidFill>
                              <a:latin typeface="Cambria Math" charset="0"/>
                            </a:rPr>
                            <m:t>𝑛</m:t>
                          </m:r>
                          <m:r>
                            <a:rPr lang="en-US" sz="2400" b="0" i="1" dirty="0" smtClean="0">
                              <a:solidFill>
                                <a:srgbClr val="0070C0"/>
                              </a:solidFill>
                              <a:latin typeface="Cambria Math" charset="0"/>
                            </a:rPr>
                            <m:t>−1</m:t>
                          </m:r>
                        </m:sup>
                      </m:sSup>
                      <m:r>
                        <a:rPr lang="mr-IN" sz="2400" i="1" dirty="0">
                          <a:solidFill>
                            <a:srgbClr val="0070C0"/>
                          </a:solidFill>
                          <a:latin typeface="Cambria Math" charset="0"/>
                        </a:rPr>
                        <m:t> + </m:t>
                      </m:r>
                      <m:r>
                        <a:rPr lang="mr-IN" sz="2400" i="1" dirty="0" err="1">
                          <a:solidFill>
                            <a:srgbClr val="0070C0"/>
                          </a:solidFill>
                          <a:latin typeface="Cambria Math" charset="0"/>
                        </a:rPr>
                        <m:t>𝑠</m:t>
                      </m:r>
                      <m:r>
                        <a:rPr lang="mr-IN" sz="2400" i="1" dirty="0">
                          <a:solidFill>
                            <a:srgbClr val="0070C0"/>
                          </a:solidFill>
                          <a:latin typeface="Cambria Math" charset="0"/>
                        </a:rPr>
                        <m:t>[1]∗</m:t>
                      </m:r>
                      <m:sSup>
                        <m:sSupPr>
                          <m:ctrlPr>
                            <a:rPr lang="en-US" sz="2400" b="0" i="1" dirty="0" smtClean="0">
                              <a:solidFill>
                                <a:srgbClr val="0070C0"/>
                              </a:solidFill>
                              <a:latin typeface="Cambria Math" panose="02040503050406030204" pitchFamily="18" charset="0"/>
                            </a:rPr>
                          </m:ctrlPr>
                        </m:sSupPr>
                        <m:e>
                          <m:r>
                            <a:rPr lang="mr-IN" sz="2400" i="1" dirty="0">
                              <a:solidFill>
                                <a:srgbClr val="0070C0"/>
                              </a:solidFill>
                              <a:latin typeface="Cambria Math" charset="0"/>
                            </a:rPr>
                            <m:t>31</m:t>
                          </m:r>
                        </m:e>
                        <m:sup>
                          <m:r>
                            <a:rPr lang="en-US" sz="2400" b="0" i="1" dirty="0" smtClean="0">
                              <a:solidFill>
                                <a:srgbClr val="0070C0"/>
                              </a:solidFill>
                              <a:latin typeface="Cambria Math" charset="0"/>
                            </a:rPr>
                            <m:t>𝑛</m:t>
                          </m:r>
                          <m:r>
                            <a:rPr lang="en-US" sz="2400" b="0" i="1" dirty="0" smtClean="0">
                              <a:solidFill>
                                <a:srgbClr val="0070C0"/>
                              </a:solidFill>
                              <a:latin typeface="Cambria Math" charset="0"/>
                            </a:rPr>
                            <m:t>−2</m:t>
                          </m:r>
                        </m:sup>
                      </m:sSup>
                      <m:r>
                        <a:rPr lang="mr-IN" sz="2400" i="1" dirty="0">
                          <a:solidFill>
                            <a:srgbClr val="0070C0"/>
                          </a:solidFill>
                          <a:latin typeface="Cambria Math" charset="0"/>
                        </a:rPr>
                        <m:t> + … + </m:t>
                      </m:r>
                      <m:r>
                        <a:rPr lang="mr-IN" sz="2400" i="1" dirty="0" err="1">
                          <a:solidFill>
                            <a:srgbClr val="0070C0"/>
                          </a:solidFill>
                          <a:latin typeface="Cambria Math" charset="0"/>
                        </a:rPr>
                        <m:t>𝑠</m:t>
                      </m:r>
                      <m:r>
                        <a:rPr lang="mr-IN" sz="2400" i="1" dirty="0">
                          <a:solidFill>
                            <a:srgbClr val="0070C0"/>
                          </a:solidFill>
                          <a:latin typeface="Cambria Math" charset="0"/>
                        </a:rPr>
                        <m:t>[</m:t>
                      </m:r>
                      <m:r>
                        <a:rPr lang="mr-IN" sz="2400" i="1" dirty="0">
                          <a:solidFill>
                            <a:srgbClr val="0070C0"/>
                          </a:solidFill>
                          <a:latin typeface="Cambria Math" charset="0"/>
                        </a:rPr>
                        <m:t>𝑛</m:t>
                      </m:r>
                      <m:r>
                        <a:rPr lang="mr-IN" sz="2400" i="1" dirty="0">
                          <a:solidFill>
                            <a:srgbClr val="0070C0"/>
                          </a:solidFill>
                          <a:latin typeface="Cambria Math" charset="0"/>
                        </a:rPr>
                        <m:t>−1]</m:t>
                      </m:r>
                    </m:oMath>
                  </m:oMathPara>
                </a14:m>
                <a:endParaRPr lang="en-US" sz="2400" dirty="0">
                  <a:solidFill>
                    <a:srgbClr val="0070C0"/>
                  </a:solidFill>
                </a:endParaRPr>
              </a:p>
            </p:txBody>
          </p:sp>
        </mc:Choice>
        <mc:Fallback xmlns="">
          <p:sp>
            <p:nvSpPr>
              <p:cNvPr id="3" name="Content Placeholder 2"/>
              <p:cNvSpPr>
                <a:spLocks noGrp="1" noRot="1" noChangeAspect="1" noMove="1" noResize="1" noEditPoints="1" noAdjustHandles="1" noChangeArrowheads="1" noChangeShapeType="1" noTextEdit="1"/>
              </p:cNvSpPr>
              <p:nvPr>
                <p:ph sz="quarter" idx="1"/>
              </p:nvPr>
            </p:nvSpPr>
            <p:spPr>
              <a:xfrm>
                <a:off x="612648" y="1600200"/>
                <a:ext cx="7921752" cy="4495800"/>
              </a:xfrm>
              <a:blipFill>
                <a:blip r:embed="rId2"/>
                <a:stretch>
                  <a:fillRect l="-160" t="-1127"/>
                </a:stretch>
              </a:blipFill>
            </p:spPr>
            <p:txBody>
              <a:bodyPr/>
              <a:lstStyle/>
              <a:p>
                <a:r>
                  <a:rPr lang="en-US">
                    <a:noFill/>
                  </a:rPr>
                  <a:t> </a:t>
                </a:r>
              </a:p>
            </p:txBody>
          </p:sp>
        </mc:Fallback>
      </mc:AlternateContent>
      <p:sp>
        <p:nvSpPr>
          <p:cNvPr id="4" name="Slide Number Placeholder 3"/>
          <p:cNvSpPr>
            <a:spLocks noGrp="1"/>
          </p:cNvSpPr>
          <p:nvPr>
            <p:ph type="sldNum" sz="quarter" idx="12"/>
          </p:nvPr>
        </p:nvSpPr>
        <p:spPr/>
        <p:txBody>
          <a:bodyPr>
            <a:normAutofit fontScale="85000" lnSpcReduction="20000"/>
          </a:bodyPr>
          <a:lstStyle/>
          <a:p>
            <a:pPr>
              <a:defRPr/>
            </a:pPr>
            <a:fld id="{C8368C94-F10D-4FE3-9244-F21A09968782}" type="slidenum">
              <a:rPr lang="en-US" smtClean="0"/>
              <a:pPr>
                <a:defRPr/>
              </a:pPr>
              <a:t>12</a:t>
            </a:fld>
            <a:endParaRPr lang="en-US" dirty="0"/>
          </a:p>
        </p:txBody>
      </p:sp>
      <p:sp>
        <p:nvSpPr>
          <p:cNvPr id="5" name="Shape 367">
            <a:extLst>
              <a:ext uri="{FF2B5EF4-FFF2-40B4-BE49-F238E27FC236}">
                <a16:creationId xmlns:a16="http://schemas.microsoft.com/office/drawing/2014/main" id="{2F546D14-E4D7-FC43-A1E4-0F2ED0EA4B2D}"/>
              </a:ext>
            </a:extLst>
          </p:cNvPr>
          <p:cNvSpPr txBox="1"/>
          <p:nvPr/>
        </p:nvSpPr>
        <p:spPr>
          <a:xfrm>
            <a:off x="1066800" y="4953000"/>
            <a:ext cx="6389568" cy="857400"/>
          </a:xfrm>
          <a:prstGeom prst="rect">
            <a:avLst/>
          </a:prstGeom>
          <a:noFill/>
          <a:ln>
            <a:noFill/>
          </a:ln>
        </p:spPr>
        <p:txBody>
          <a:bodyPr lIns="91425" tIns="91425" rIns="91425" bIns="91425" anchor="t" anchorCtr="0">
            <a:noAutofit/>
          </a:bodyPr>
          <a:lstStyle/>
          <a:p>
            <a:r>
              <a:rPr lang="en" b="1" i="1" dirty="0">
                <a:solidFill>
                  <a:srgbClr val="0070C0"/>
                </a:solidFill>
              </a:rPr>
              <a:t>Do we like this </a:t>
            </a:r>
            <a:r>
              <a:rPr lang="en" b="1" i="1" dirty="0" err="1">
                <a:solidFill>
                  <a:srgbClr val="0070C0"/>
                </a:solidFill>
              </a:rPr>
              <a:t>hashCode</a:t>
            </a:r>
            <a:r>
              <a:rPr lang="en" b="1" i="1" dirty="0">
                <a:solidFill>
                  <a:srgbClr val="0070C0"/>
                </a:solidFill>
              </a:rPr>
              <a:t>?</a:t>
            </a:r>
            <a:endParaRPr lang="en" b="1" dirty="0">
              <a:solidFill>
                <a:srgbClr val="0070C0"/>
              </a:solidFill>
              <a:latin typeface="Courier New"/>
              <a:ea typeface="Courier New"/>
              <a:cs typeface="Courier New"/>
              <a:sym typeface="Courier New"/>
            </a:endParaRPr>
          </a:p>
        </p:txBody>
      </p:sp>
    </p:spTree>
    <p:extLst>
      <p:ext uri="{BB962C8B-B14F-4D97-AF65-F5344CB8AC3E}">
        <p14:creationId xmlns:p14="http://schemas.microsoft.com/office/powerpoint/2010/main" val="35757149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9" presetClass="entr" presetSubtype="0" fill="hold" nodeType="clickEffect">
                                  <p:stCondLst>
                                    <p:cond delay="0"/>
                                  </p:stCondLst>
                                  <p:childTnLst>
                                    <p:set>
                                      <p:cBhvr>
                                        <p:cTn id="10" dur="1" fill="hold">
                                          <p:stCondLst>
                                            <p:cond delay="0"/>
                                          </p:stCondLst>
                                        </p:cTn>
                                        <p:tgtEl>
                                          <p:spTgt spid="3">
                                            <p:txEl>
                                              <p:pRg st="4" end="4"/>
                                            </p:txEl>
                                          </p:spTgt>
                                        </p:tgtEl>
                                        <p:attrNameLst>
                                          <p:attrName>style.visibility</p:attrName>
                                        </p:attrNameLst>
                                      </p:cBhvr>
                                      <p:to>
                                        <p:strVal val="visible"/>
                                      </p:to>
                                    </p:set>
                                    <p:animEffect transition="in" filter="dissolve">
                                      <p:cBhvr>
                                        <p:cTn id="11" dur="500"/>
                                        <p:tgtEl>
                                          <p:spTgt spid="3">
                                            <p:txEl>
                                              <p:pRg st="4" end="4"/>
                                            </p:txEl>
                                          </p:spTgt>
                                        </p:tgtEl>
                                      </p:cBhvr>
                                    </p:animEffect>
                                  </p:childTnLst>
                                </p:cTn>
                              </p:par>
                            </p:childTnLst>
                          </p:cTn>
                        </p:par>
                      </p:childTnLst>
                    </p:cTn>
                  </p:par>
                  <p:par>
                    <p:cTn id="12" fill="hold">
                      <p:stCondLst>
                        <p:cond delay="indefinite"/>
                      </p:stCondLst>
                      <p:childTnLst>
                        <p:par>
                          <p:cTn id="13" fill="hold">
                            <p:stCondLst>
                              <p:cond delay="0"/>
                            </p:stCondLst>
                            <p:childTnLst>
                              <p:par>
                                <p:cTn id="14" presetID="1" presetClass="entr" presetSubtype="0" fill="hold" grpId="0" nodeType="clickEffect">
                                  <p:stCondLst>
                                    <p:cond delay="0"/>
                                  </p:stCondLst>
                                  <p:childTnLst>
                                    <p:set>
                                      <p:cBhvr>
                                        <p:cTn id="15" dur="1" fill="hold">
                                          <p:stCondLst>
                                            <p:cond delay="0"/>
                                          </p:stCondLst>
                                        </p:cTn>
                                        <p:tgtEl>
                                          <p:spTgt spid="5"/>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p:bld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3600" dirty="0">
                <a:solidFill>
                  <a:srgbClr val="C00000"/>
                </a:solidFill>
              </a:rPr>
              <a:t>Can we have perfect hash functions?</a:t>
            </a:r>
          </a:p>
        </p:txBody>
      </p:sp>
      <p:sp>
        <p:nvSpPr>
          <p:cNvPr id="3" name="Content Placeholder 2"/>
          <p:cNvSpPr>
            <a:spLocks noGrp="1"/>
          </p:cNvSpPr>
          <p:nvPr>
            <p:ph idx="1"/>
          </p:nvPr>
        </p:nvSpPr>
        <p:spPr/>
        <p:txBody>
          <a:bodyPr>
            <a:normAutofit/>
          </a:bodyPr>
          <a:lstStyle/>
          <a:p>
            <a:r>
              <a:rPr lang="en-US" sz="2400" dirty="0"/>
              <a:t>A perfect hash function will map</a:t>
            </a:r>
            <a:r>
              <a:rPr lang="en" sz="2400" dirty="0"/>
              <a:t> each value to a different index in the hash table</a:t>
            </a:r>
          </a:p>
          <a:p>
            <a:endParaRPr lang="en" sz="2400" dirty="0"/>
          </a:p>
          <a:p>
            <a:r>
              <a:rPr lang="en" sz="2400" dirty="0"/>
              <a:t>Impossible in practice</a:t>
            </a:r>
          </a:p>
          <a:p>
            <a:pPr marL="457200" indent="-355600">
              <a:buSzPct val="100000"/>
              <a:buChar char="●"/>
            </a:pPr>
            <a:r>
              <a:rPr lang="en" sz="2400" dirty="0"/>
              <a:t>Don’t know size of the array</a:t>
            </a:r>
          </a:p>
          <a:p>
            <a:pPr marL="457200" indent="-355600">
              <a:buSzPct val="100000"/>
              <a:buChar char="●"/>
            </a:pPr>
            <a:r>
              <a:rPr lang="en" sz="2400" dirty="0"/>
              <a:t>Number of possible values far far exceeds the array size</a:t>
            </a:r>
            <a:endParaRPr lang="en-US" sz="2400" dirty="0"/>
          </a:p>
          <a:p>
            <a:pPr marL="457200" indent="-355600">
              <a:buSzPct val="100000"/>
              <a:buFont typeface="Arial" pitchFamily="34" charset="0"/>
              <a:buChar char="●"/>
            </a:pPr>
            <a:r>
              <a:rPr lang="en" sz="2400" dirty="0"/>
              <a:t>No point in a perfect hash function if it takes too much time to compute</a:t>
            </a:r>
          </a:p>
          <a:p>
            <a:pPr marL="0" indent="0">
              <a:buNone/>
            </a:pPr>
            <a:r>
              <a:rPr lang="en-US" sz="2400" dirty="0">
                <a:solidFill>
                  <a:srgbClr val="C00000"/>
                </a:solidFill>
              </a:rPr>
              <a:t>Forget about perfect hash functions!</a:t>
            </a:r>
          </a:p>
        </p:txBody>
      </p:sp>
    </p:spTree>
    <p:extLst>
      <p:ext uri="{BB962C8B-B14F-4D97-AF65-F5344CB8AC3E}">
        <p14:creationId xmlns:p14="http://schemas.microsoft.com/office/powerpoint/2010/main" val="11284462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2" end="2"/>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3">
                                            <p:txEl>
                                              <p:pRg st="3" end="3"/>
                                            </p:txEl>
                                          </p:spTgt>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3">
                                            <p:txEl>
                                              <p:pRg st="4" end="4"/>
                                            </p:txEl>
                                          </p:spTgt>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3">
                                            <p:txEl>
                                              <p:pRg st="5" end="5"/>
                                            </p:txEl>
                                          </p:spTgt>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22" presetClass="entr" presetSubtype="8" fill="hold" nodeType="clickEffect">
                                  <p:stCondLst>
                                    <p:cond delay="0"/>
                                  </p:stCondLst>
                                  <p:childTnLst>
                                    <p:set>
                                      <p:cBhvr>
                                        <p:cTn id="18" dur="1" fill="hold">
                                          <p:stCondLst>
                                            <p:cond delay="0"/>
                                          </p:stCondLst>
                                        </p:cTn>
                                        <p:tgtEl>
                                          <p:spTgt spid="3">
                                            <p:txEl>
                                              <p:pRg st="6" end="6"/>
                                            </p:txEl>
                                          </p:spTgt>
                                        </p:tgtEl>
                                        <p:attrNameLst>
                                          <p:attrName>style.visibility</p:attrName>
                                        </p:attrNameLst>
                                      </p:cBhvr>
                                      <p:to>
                                        <p:strVal val="visible"/>
                                      </p:to>
                                    </p:set>
                                    <p:animEffect transition="in" filter="wipe(left)">
                                      <p:cBhvr>
                                        <p:cTn id="19" dur="1000"/>
                                        <p:tgtEl>
                                          <p:spTgt spid="3">
                                            <p:txEl>
                                              <p:pRg st="6" end="6"/>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3600" dirty="0">
                <a:solidFill>
                  <a:srgbClr val="C00000"/>
                </a:solidFill>
              </a:rPr>
              <a:t>Collision Resolution</a:t>
            </a:r>
          </a:p>
        </p:txBody>
      </p:sp>
      <p:sp>
        <p:nvSpPr>
          <p:cNvPr id="4" name="Shape 277"/>
          <p:cNvSpPr/>
          <p:nvPr/>
        </p:nvSpPr>
        <p:spPr>
          <a:xfrm>
            <a:off x="5636050" y="4272000"/>
            <a:ext cx="487200" cy="528300"/>
          </a:xfrm>
          <a:prstGeom prst="curvedRightArrow">
            <a:avLst>
              <a:gd name="adj1" fmla="val 25000"/>
              <a:gd name="adj2" fmla="val 57426"/>
              <a:gd name="adj3" fmla="val 25000"/>
            </a:avLst>
          </a:prstGeom>
          <a:solidFill>
            <a:schemeClr val="lt2"/>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endParaRPr/>
          </a:p>
        </p:txBody>
      </p:sp>
      <p:sp>
        <p:nvSpPr>
          <p:cNvPr id="5" name="Shape 278"/>
          <p:cNvSpPr/>
          <p:nvPr/>
        </p:nvSpPr>
        <p:spPr>
          <a:xfrm>
            <a:off x="5636051" y="3940734"/>
            <a:ext cx="556199" cy="528300"/>
          </a:xfrm>
          <a:prstGeom prst="curvedRightArrow">
            <a:avLst>
              <a:gd name="adj1" fmla="val 25000"/>
              <a:gd name="adj2" fmla="val 50000"/>
              <a:gd name="adj3" fmla="val 25000"/>
            </a:avLst>
          </a:prstGeom>
          <a:solidFill>
            <a:schemeClr val="lt2"/>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endParaRPr/>
          </a:p>
        </p:txBody>
      </p:sp>
      <p:sp>
        <p:nvSpPr>
          <p:cNvPr id="6" name="Shape 280"/>
          <p:cNvSpPr txBox="1"/>
          <p:nvPr/>
        </p:nvSpPr>
        <p:spPr>
          <a:xfrm>
            <a:off x="624900" y="1600200"/>
            <a:ext cx="7833300" cy="1543341"/>
          </a:xfrm>
          <a:prstGeom prst="rect">
            <a:avLst/>
          </a:prstGeom>
          <a:noFill/>
          <a:ln>
            <a:noFill/>
          </a:ln>
        </p:spPr>
        <p:txBody>
          <a:bodyPr lIns="91425" tIns="91425" rIns="91425" bIns="91425" anchor="t" anchorCtr="0">
            <a:noAutofit/>
          </a:bodyPr>
          <a:lstStyle/>
          <a:p>
            <a:r>
              <a:rPr lang="en" dirty="0"/>
              <a:t>Two ways of handling collisions:</a:t>
            </a:r>
          </a:p>
          <a:p>
            <a:endParaRPr dirty="0"/>
          </a:p>
          <a:p>
            <a:pPr marL="457200" indent="-368300">
              <a:buSzPct val="100000"/>
              <a:buAutoNum type="arabicPeriod"/>
            </a:pPr>
            <a:r>
              <a:rPr lang="en" dirty="0"/>
              <a:t>Chaining                                 2.  Open Addressing</a:t>
            </a:r>
          </a:p>
          <a:p>
            <a:endParaRPr dirty="0"/>
          </a:p>
        </p:txBody>
      </p:sp>
      <p:sp>
        <p:nvSpPr>
          <p:cNvPr id="7" name="Shape 282"/>
          <p:cNvSpPr/>
          <p:nvPr/>
        </p:nvSpPr>
        <p:spPr>
          <a:xfrm>
            <a:off x="662125" y="3143702"/>
            <a:ext cx="389400" cy="331199"/>
          </a:xfrm>
          <a:prstGeom prst="rect">
            <a:avLst/>
          </a:prstGeom>
          <a:solidFill>
            <a:schemeClr val="lt2"/>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endParaRPr/>
          </a:p>
        </p:txBody>
      </p:sp>
      <p:sp>
        <p:nvSpPr>
          <p:cNvPr id="8" name="Shape 283"/>
          <p:cNvSpPr/>
          <p:nvPr/>
        </p:nvSpPr>
        <p:spPr>
          <a:xfrm>
            <a:off x="662125" y="3475059"/>
            <a:ext cx="389400" cy="331199"/>
          </a:xfrm>
          <a:prstGeom prst="rect">
            <a:avLst/>
          </a:prstGeom>
          <a:solidFill>
            <a:srgbClr val="FFFFFF"/>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endParaRPr/>
          </a:p>
        </p:txBody>
      </p:sp>
      <p:sp>
        <p:nvSpPr>
          <p:cNvPr id="9" name="Shape 284"/>
          <p:cNvSpPr/>
          <p:nvPr/>
        </p:nvSpPr>
        <p:spPr>
          <a:xfrm>
            <a:off x="662125" y="3806354"/>
            <a:ext cx="389400" cy="331199"/>
          </a:xfrm>
          <a:prstGeom prst="rect">
            <a:avLst/>
          </a:prstGeom>
          <a:solidFill>
            <a:schemeClr val="lt2"/>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endParaRPr b="1"/>
          </a:p>
        </p:txBody>
      </p:sp>
      <p:sp>
        <p:nvSpPr>
          <p:cNvPr id="10" name="Shape 285"/>
          <p:cNvSpPr/>
          <p:nvPr/>
        </p:nvSpPr>
        <p:spPr>
          <a:xfrm>
            <a:off x="662125" y="4469007"/>
            <a:ext cx="389400" cy="331199"/>
          </a:xfrm>
          <a:prstGeom prst="rect">
            <a:avLst/>
          </a:prstGeom>
          <a:solidFill>
            <a:srgbClr val="FFFFFF"/>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endParaRPr b="1"/>
          </a:p>
        </p:txBody>
      </p:sp>
      <p:sp>
        <p:nvSpPr>
          <p:cNvPr id="11" name="Shape 286"/>
          <p:cNvSpPr/>
          <p:nvPr/>
        </p:nvSpPr>
        <p:spPr>
          <a:xfrm>
            <a:off x="1496112" y="3143702"/>
            <a:ext cx="512700" cy="331199"/>
          </a:xfrm>
          <a:prstGeom prst="ellipse">
            <a:avLst/>
          </a:prstGeom>
          <a:solidFill>
            <a:srgbClr val="EFEFEF"/>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pPr algn="ctr"/>
            <a:endParaRPr sz="2000" b="1">
              <a:latin typeface="Courier New"/>
              <a:ea typeface="Courier New"/>
              <a:cs typeface="Courier New"/>
              <a:sym typeface="Courier New"/>
            </a:endParaRPr>
          </a:p>
        </p:txBody>
      </p:sp>
      <p:cxnSp>
        <p:nvCxnSpPr>
          <p:cNvPr id="12" name="Shape 287"/>
          <p:cNvCxnSpPr/>
          <p:nvPr/>
        </p:nvCxnSpPr>
        <p:spPr>
          <a:xfrm>
            <a:off x="1051525" y="3309300"/>
            <a:ext cx="444600" cy="0"/>
          </a:xfrm>
          <a:prstGeom prst="straightConnector1">
            <a:avLst/>
          </a:prstGeom>
          <a:noFill/>
          <a:ln w="19050" cap="flat" cmpd="sng">
            <a:solidFill>
              <a:schemeClr val="dk2"/>
            </a:solidFill>
            <a:prstDash val="solid"/>
            <a:round/>
            <a:headEnd type="none" w="lg" len="lg"/>
            <a:tailEnd type="triangle" w="lg" len="lg"/>
          </a:ln>
        </p:spPr>
      </p:cxnSp>
      <p:sp>
        <p:nvSpPr>
          <p:cNvPr id="13" name="Shape 288"/>
          <p:cNvSpPr/>
          <p:nvPr/>
        </p:nvSpPr>
        <p:spPr>
          <a:xfrm>
            <a:off x="662125" y="4137649"/>
            <a:ext cx="389400" cy="331199"/>
          </a:xfrm>
          <a:prstGeom prst="rect">
            <a:avLst/>
          </a:prstGeom>
          <a:solidFill>
            <a:srgbClr val="FFFFFF"/>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endParaRPr b="1"/>
          </a:p>
        </p:txBody>
      </p:sp>
      <p:sp>
        <p:nvSpPr>
          <p:cNvPr id="14" name="Shape 289"/>
          <p:cNvSpPr/>
          <p:nvPr/>
        </p:nvSpPr>
        <p:spPr>
          <a:xfrm>
            <a:off x="1496112" y="3806354"/>
            <a:ext cx="512700" cy="331199"/>
          </a:xfrm>
          <a:prstGeom prst="ellipse">
            <a:avLst/>
          </a:prstGeom>
          <a:solidFill>
            <a:srgbClr val="EFEFEF"/>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pPr algn="ctr"/>
            <a:endParaRPr sz="2000" b="1">
              <a:latin typeface="Courier New"/>
              <a:ea typeface="Courier New"/>
              <a:cs typeface="Courier New"/>
              <a:sym typeface="Courier New"/>
            </a:endParaRPr>
          </a:p>
        </p:txBody>
      </p:sp>
      <p:sp>
        <p:nvSpPr>
          <p:cNvPr id="15" name="Shape 290"/>
          <p:cNvSpPr/>
          <p:nvPr/>
        </p:nvSpPr>
        <p:spPr>
          <a:xfrm>
            <a:off x="2453319" y="3806354"/>
            <a:ext cx="512700" cy="331199"/>
          </a:xfrm>
          <a:prstGeom prst="ellipse">
            <a:avLst/>
          </a:prstGeom>
          <a:solidFill>
            <a:srgbClr val="EFEFEF"/>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pPr algn="ctr"/>
            <a:endParaRPr sz="2000" b="1">
              <a:latin typeface="Courier New"/>
              <a:ea typeface="Courier New"/>
              <a:cs typeface="Courier New"/>
              <a:sym typeface="Courier New"/>
            </a:endParaRPr>
          </a:p>
        </p:txBody>
      </p:sp>
      <p:sp>
        <p:nvSpPr>
          <p:cNvPr id="16" name="Shape 291"/>
          <p:cNvSpPr/>
          <p:nvPr/>
        </p:nvSpPr>
        <p:spPr>
          <a:xfrm>
            <a:off x="3410526" y="3806354"/>
            <a:ext cx="512700" cy="331199"/>
          </a:xfrm>
          <a:prstGeom prst="ellipse">
            <a:avLst/>
          </a:prstGeom>
          <a:solidFill>
            <a:srgbClr val="EFEFEF"/>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pPr algn="ctr"/>
            <a:endParaRPr sz="2000" b="1">
              <a:latin typeface="Courier New"/>
              <a:ea typeface="Courier New"/>
              <a:cs typeface="Courier New"/>
              <a:sym typeface="Courier New"/>
            </a:endParaRPr>
          </a:p>
        </p:txBody>
      </p:sp>
      <p:cxnSp>
        <p:nvCxnSpPr>
          <p:cNvPr id="17" name="Shape 292"/>
          <p:cNvCxnSpPr/>
          <p:nvPr/>
        </p:nvCxnSpPr>
        <p:spPr>
          <a:xfrm>
            <a:off x="1051603" y="3972001"/>
            <a:ext cx="444600" cy="0"/>
          </a:xfrm>
          <a:prstGeom prst="straightConnector1">
            <a:avLst/>
          </a:prstGeom>
          <a:noFill/>
          <a:ln w="19050" cap="flat" cmpd="sng">
            <a:solidFill>
              <a:schemeClr val="dk2"/>
            </a:solidFill>
            <a:prstDash val="solid"/>
            <a:round/>
            <a:headEnd type="none" w="lg" len="lg"/>
            <a:tailEnd type="triangle" w="lg" len="lg"/>
          </a:ln>
        </p:spPr>
      </p:cxnSp>
      <p:cxnSp>
        <p:nvCxnSpPr>
          <p:cNvPr id="18" name="Shape 293"/>
          <p:cNvCxnSpPr/>
          <p:nvPr/>
        </p:nvCxnSpPr>
        <p:spPr>
          <a:xfrm>
            <a:off x="2008812" y="3971953"/>
            <a:ext cx="444600" cy="0"/>
          </a:xfrm>
          <a:prstGeom prst="straightConnector1">
            <a:avLst/>
          </a:prstGeom>
          <a:noFill/>
          <a:ln w="19050" cap="flat" cmpd="sng">
            <a:solidFill>
              <a:schemeClr val="dk2"/>
            </a:solidFill>
            <a:prstDash val="solid"/>
            <a:round/>
            <a:headEnd type="none" w="lg" len="lg"/>
            <a:tailEnd type="triangle" w="lg" len="lg"/>
          </a:ln>
        </p:spPr>
      </p:cxnSp>
      <p:cxnSp>
        <p:nvCxnSpPr>
          <p:cNvPr id="19" name="Shape 294"/>
          <p:cNvCxnSpPr/>
          <p:nvPr/>
        </p:nvCxnSpPr>
        <p:spPr>
          <a:xfrm>
            <a:off x="2966019" y="3971953"/>
            <a:ext cx="444600" cy="0"/>
          </a:xfrm>
          <a:prstGeom prst="straightConnector1">
            <a:avLst/>
          </a:prstGeom>
          <a:noFill/>
          <a:ln w="19050" cap="flat" cmpd="sng">
            <a:solidFill>
              <a:schemeClr val="dk2"/>
            </a:solidFill>
            <a:prstDash val="solid"/>
            <a:round/>
            <a:headEnd type="none" w="lg" len="lg"/>
            <a:tailEnd type="triangle" w="lg" len="lg"/>
          </a:ln>
        </p:spPr>
      </p:cxnSp>
      <p:sp>
        <p:nvSpPr>
          <p:cNvPr id="20" name="Shape 295"/>
          <p:cNvSpPr/>
          <p:nvPr/>
        </p:nvSpPr>
        <p:spPr>
          <a:xfrm>
            <a:off x="6192317" y="3143702"/>
            <a:ext cx="487200" cy="331199"/>
          </a:xfrm>
          <a:prstGeom prst="rect">
            <a:avLst/>
          </a:prstGeom>
          <a:solidFill>
            <a:schemeClr val="lt2"/>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endParaRPr/>
          </a:p>
        </p:txBody>
      </p:sp>
      <p:sp>
        <p:nvSpPr>
          <p:cNvPr id="21" name="Shape 296"/>
          <p:cNvSpPr/>
          <p:nvPr/>
        </p:nvSpPr>
        <p:spPr>
          <a:xfrm>
            <a:off x="6192317" y="3475030"/>
            <a:ext cx="487200" cy="331199"/>
          </a:xfrm>
          <a:prstGeom prst="rect">
            <a:avLst/>
          </a:prstGeom>
          <a:solidFill>
            <a:srgbClr val="FFFFFF"/>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endParaRPr/>
          </a:p>
        </p:txBody>
      </p:sp>
      <p:sp>
        <p:nvSpPr>
          <p:cNvPr id="22" name="Shape 297"/>
          <p:cNvSpPr/>
          <p:nvPr/>
        </p:nvSpPr>
        <p:spPr>
          <a:xfrm>
            <a:off x="6192317" y="3806295"/>
            <a:ext cx="487200" cy="331199"/>
          </a:xfrm>
          <a:prstGeom prst="rect">
            <a:avLst/>
          </a:prstGeom>
          <a:solidFill>
            <a:schemeClr val="lt2"/>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endParaRPr b="1"/>
          </a:p>
        </p:txBody>
      </p:sp>
      <p:sp>
        <p:nvSpPr>
          <p:cNvPr id="23" name="Shape 298"/>
          <p:cNvSpPr/>
          <p:nvPr/>
        </p:nvSpPr>
        <p:spPr>
          <a:xfrm>
            <a:off x="6192317" y="4468889"/>
            <a:ext cx="487200" cy="331199"/>
          </a:xfrm>
          <a:prstGeom prst="rect">
            <a:avLst/>
          </a:prstGeom>
          <a:solidFill>
            <a:schemeClr val="lt2"/>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endParaRPr b="1"/>
          </a:p>
        </p:txBody>
      </p:sp>
      <p:sp>
        <p:nvSpPr>
          <p:cNvPr id="24" name="Shape 299"/>
          <p:cNvSpPr/>
          <p:nvPr/>
        </p:nvSpPr>
        <p:spPr>
          <a:xfrm>
            <a:off x="6192317" y="4137561"/>
            <a:ext cx="487200" cy="331199"/>
          </a:xfrm>
          <a:prstGeom prst="rect">
            <a:avLst/>
          </a:prstGeom>
          <a:solidFill>
            <a:schemeClr val="lt2"/>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endParaRPr b="1"/>
          </a:p>
        </p:txBody>
      </p:sp>
      <p:sp>
        <p:nvSpPr>
          <p:cNvPr id="3" name="TextBox 2">
            <a:extLst>
              <a:ext uri="{FF2B5EF4-FFF2-40B4-BE49-F238E27FC236}">
                <a16:creationId xmlns:a16="http://schemas.microsoft.com/office/drawing/2014/main" id="{0CC88588-9A7C-F646-BA46-562F8B8453A1}"/>
              </a:ext>
            </a:extLst>
          </p:cNvPr>
          <p:cNvSpPr txBox="1"/>
          <p:nvPr/>
        </p:nvSpPr>
        <p:spPr>
          <a:xfrm>
            <a:off x="388653" y="4964527"/>
            <a:ext cx="3268947" cy="1200329"/>
          </a:xfrm>
          <a:prstGeom prst="rect">
            <a:avLst/>
          </a:prstGeom>
          <a:noFill/>
        </p:spPr>
        <p:txBody>
          <a:bodyPr wrap="square" rtlCol="0">
            <a:spAutoFit/>
          </a:bodyPr>
          <a:lstStyle/>
          <a:p>
            <a:r>
              <a:rPr lang="en-US" dirty="0"/>
              <a:t>A bucket contains a linked list of items that hash to it</a:t>
            </a:r>
          </a:p>
        </p:txBody>
      </p:sp>
      <p:sp>
        <p:nvSpPr>
          <p:cNvPr id="25" name="TextBox 24">
            <a:extLst>
              <a:ext uri="{FF2B5EF4-FFF2-40B4-BE49-F238E27FC236}">
                <a16:creationId xmlns:a16="http://schemas.microsoft.com/office/drawing/2014/main" id="{47D54628-B3A2-3541-8EB1-ABE89FE7071B}"/>
              </a:ext>
            </a:extLst>
          </p:cNvPr>
          <p:cNvSpPr txBox="1"/>
          <p:nvPr/>
        </p:nvSpPr>
        <p:spPr>
          <a:xfrm>
            <a:off x="4267200" y="4964527"/>
            <a:ext cx="4498847" cy="1569660"/>
          </a:xfrm>
          <a:prstGeom prst="rect">
            <a:avLst/>
          </a:prstGeom>
          <a:noFill/>
        </p:spPr>
        <p:txBody>
          <a:bodyPr wrap="square" rtlCol="0">
            <a:spAutoFit/>
          </a:bodyPr>
          <a:lstStyle/>
          <a:p>
            <a:r>
              <a:rPr lang="en-US" dirty="0"/>
              <a:t>A bucket contains one item of the set. Look in successive array elements to find a place for a new item</a:t>
            </a:r>
          </a:p>
        </p:txBody>
      </p:sp>
    </p:spTree>
    <p:extLst>
      <p:ext uri="{BB962C8B-B14F-4D97-AF65-F5344CB8AC3E}">
        <p14:creationId xmlns:p14="http://schemas.microsoft.com/office/powerpoint/2010/main" val="351484846"/>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3600" dirty="0">
                <a:solidFill>
                  <a:srgbClr val="C00000"/>
                </a:solidFill>
              </a:rPr>
              <a:t>Chaining (1)</a:t>
            </a:r>
          </a:p>
        </p:txBody>
      </p:sp>
      <p:grpSp>
        <p:nvGrpSpPr>
          <p:cNvPr id="5" name="Group 4"/>
          <p:cNvGrpSpPr/>
          <p:nvPr/>
        </p:nvGrpSpPr>
        <p:grpSpPr>
          <a:xfrm>
            <a:off x="6629400" y="609600"/>
            <a:ext cx="2133600" cy="1447800"/>
            <a:chOff x="5181601" y="609600"/>
            <a:chExt cx="2133600" cy="1447800"/>
          </a:xfrm>
        </p:grpSpPr>
        <p:sp>
          <p:nvSpPr>
            <p:cNvPr id="3" name="Rectangle 2"/>
            <p:cNvSpPr/>
            <p:nvPr/>
          </p:nvSpPr>
          <p:spPr>
            <a:xfrm>
              <a:off x="5181601" y="609600"/>
              <a:ext cx="2133600" cy="1447800"/>
            </a:xfrm>
            <a:prstGeom prst="rect">
              <a:avLst/>
            </a:prstGeom>
          </p:spPr>
          <p:style>
            <a:lnRef idx="1">
              <a:schemeClr val="accent4"/>
            </a:lnRef>
            <a:fillRef idx="2">
              <a:schemeClr val="accent4"/>
            </a:fillRef>
            <a:effectRef idx="1">
              <a:schemeClr val="accent4"/>
            </a:effectRef>
            <a:fontRef idx="minor">
              <a:schemeClr val="dk1"/>
            </a:fontRef>
          </p:style>
          <p:txBody>
            <a:bodyPr rtlCol="0" anchor="ctr"/>
            <a:lstStyle/>
            <a:p>
              <a:pPr algn="ctr"/>
              <a:endParaRPr lang="en-US"/>
            </a:p>
          </p:txBody>
        </p:sp>
        <p:sp>
          <p:nvSpPr>
            <p:cNvPr id="28" name="Shape 335"/>
            <p:cNvSpPr txBox="1"/>
            <p:nvPr/>
          </p:nvSpPr>
          <p:spPr>
            <a:xfrm>
              <a:off x="5291576" y="685800"/>
              <a:ext cx="2023625" cy="448316"/>
            </a:xfrm>
            <a:prstGeom prst="rect">
              <a:avLst/>
            </a:prstGeom>
            <a:noFill/>
            <a:ln>
              <a:noFill/>
            </a:ln>
          </p:spPr>
          <p:txBody>
            <a:bodyPr lIns="91425" tIns="91425" rIns="91425" bIns="91425" anchor="t" anchorCtr="0">
              <a:noAutofit/>
            </a:bodyPr>
            <a:lstStyle/>
            <a:p>
              <a:r>
                <a:rPr lang="en" sz="2000" b="1" dirty="0">
                  <a:solidFill>
                    <a:srgbClr val="1155CC"/>
                  </a:solidFill>
                  <a:latin typeface="Courier New"/>
                  <a:ea typeface="Courier New"/>
                  <a:cs typeface="Courier New"/>
                  <a:sym typeface="Courier New"/>
                </a:rPr>
                <a:t>add(“NY”)</a:t>
              </a:r>
            </a:p>
          </p:txBody>
        </p:sp>
      </p:grpSp>
      <p:sp>
        <p:nvSpPr>
          <p:cNvPr id="37" name="Shape 119">
            <a:extLst>
              <a:ext uri="{FF2B5EF4-FFF2-40B4-BE49-F238E27FC236}">
                <a16:creationId xmlns:a16="http://schemas.microsoft.com/office/drawing/2014/main" id="{5467AD84-D21A-9E44-A868-564997025965}"/>
              </a:ext>
            </a:extLst>
          </p:cNvPr>
          <p:cNvSpPr/>
          <p:nvPr/>
        </p:nvSpPr>
        <p:spPr>
          <a:xfrm>
            <a:off x="1617525" y="3336258"/>
            <a:ext cx="973275" cy="679738"/>
          </a:xfrm>
          <a:prstGeom prst="ellipse">
            <a:avLst/>
          </a:prstGeom>
          <a:solidFill>
            <a:srgbClr val="EFEFEF"/>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pPr lvl="0" algn="ctr" rtl="0">
              <a:spcBef>
                <a:spcPts val="0"/>
              </a:spcBef>
              <a:buNone/>
            </a:pPr>
            <a:r>
              <a:rPr lang="en-US" sz="2000" b="1" dirty="0">
                <a:solidFill>
                  <a:srgbClr val="0070C0"/>
                </a:solidFill>
                <a:latin typeface="Courier New"/>
                <a:ea typeface="Courier New"/>
                <a:cs typeface="Courier New"/>
                <a:sym typeface="Courier New"/>
              </a:rPr>
              <a:t>NY</a:t>
            </a:r>
            <a:endParaRPr lang="en" sz="2000" b="1" dirty="0">
              <a:solidFill>
                <a:srgbClr val="0070C0"/>
              </a:solidFill>
              <a:latin typeface="Courier New"/>
              <a:ea typeface="Courier New"/>
              <a:cs typeface="Courier New"/>
              <a:sym typeface="Courier New"/>
            </a:endParaRPr>
          </a:p>
        </p:txBody>
      </p:sp>
      <p:sp>
        <p:nvSpPr>
          <p:cNvPr id="38" name="Shape 122">
            <a:extLst>
              <a:ext uri="{FF2B5EF4-FFF2-40B4-BE49-F238E27FC236}">
                <a16:creationId xmlns:a16="http://schemas.microsoft.com/office/drawing/2014/main" id="{1D8DC468-EA66-C040-BF32-F78485523658}"/>
              </a:ext>
            </a:extLst>
          </p:cNvPr>
          <p:cNvSpPr/>
          <p:nvPr/>
        </p:nvSpPr>
        <p:spPr>
          <a:xfrm>
            <a:off x="4894125" y="3336258"/>
            <a:ext cx="973275" cy="674379"/>
          </a:xfrm>
          <a:prstGeom prst="ellipse">
            <a:avLst/>
          </a:prstGeom>
          <a:solidFill>
            <a:srgbClr val="EFEFEF"/>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pPr lvl="0" algn="ctr" rtl="0">
              <a:spcBef>
                <a:spcPts val="0"/>
              </a:spcBef>
              <a:buNone/>
            </a:pPr>
            <a:r>
              <a:rPr lang="en" sz="2000" b="1" dirty="0">
                <a:solidFill>
                  <a:srgbClr val="FF0000"/>
                </a:solidFill>
                <a:latin typeface="Courier New"/>
                <a:ea typeface="Courier New"/>
                <a:cs typeface="Courier New"/>
                <a:sym typeface="Courier New"/>
              </a:rPr>
              <a:t>13</a:t>
            </a:r>
          </a:p>
        </p:txBody>
      </p:sp>
      <p:sp>
        <p:nvSpPr>
          <p:cNvPr id="39" name="Shape 138">
            <a:extLst>
              <a:ext uri="{FF2B5EF4-FFF2-40B4-BE49-F238E27FC236}">
                <a16:creationId xmlns:a16="http://schemas.microsoft.com/office/drawing/2014/main" id="{9D0A7384-961E-D640-B5A3-B98855CA3CCE}"/>
              </a:ext>
            </a:extLst>
          </p:cNvPr>
          <p:cNvSpPr txBox="1"/>
          <p:nvPr/>
        </p:nvSpPr>
        <p:spPr>
          <a:xfrm>
            <a:off x="0" y="3455340"/>
            <a:ext cx="1600199" cy="495193"/>
          </a:xfrm>
          <a:prstGeom prst="rect">
            <a:avLst/>
          </a:prstGeom>
          <a:noFill/>
          <a:ln>
            <a:noFill/>
          </a:ln>
        </p:spPr>
        <p:txBody>
          <a:bodyPr lIns="91425" tIns="91425" rIns="91425" bIns="91425" anchor="t" anchorCtr="0">
            <a:noAutofit/>
          </a:bodyPr>
          <a:lstStyle/>
          <a:p>
            <a:pPr lvl="0" rtl="0">
              <a:spcBef>
                <a:spcPts val="0"/>
              </a:spcBef>
              <a:buNone/>
            </a:pPr>
            <a:r>
              <a:rPr lang="en" sz="2000" b="1" dirty="0">
                <a:solidFill>
                  <a:srgbClr val="1155CC"/>
                </a:solidFill>
                <a:latin typeface="Courier New"/>
                <a:ea typeface="Courier New"/>
                <a:cs typeface="Courier New"/>
                <a:sym typeface="Courier New"/>
              </a:rPr>
              <a:t>add(“</a:t>
            </a:r>
            <a:r>
              <a:rPr lang="en-US" sz="2000" b="1" dirty="0">
                <a:solidFill>
                  <a:srgbClr val="1155CC"/>
                </a:solidFill>
                <a:latin typeface="Courier New"/>
                <a:ea typeface="Courier New"/>
                <a:cs typeface="Courier New"/>
                <a:sym typeface="Courier New"/>
              </a:rPr>
              <a:t>NY</a:t>
            </a:r>
            <a:r>
              <a:rPr lang="en" sz="2000" b="1" dirty="0">
                <a:solidFill>
                  <a:srgbClr val="1155CC"/>
                </a:solidFill>
                <a:latin typeface="Courier New"/>
                <a:ea typeface="Courier New"/>
                <a:cs typeface="Courier New"/>
                <a:sym typeface="Courier New"/>
              </a:rPr>
              <a:t>”)</a:t>
            </a:r>
          </a:p>
        </p:txBody>
      </p:sp>
      <p:sp>
        <p:nvSpPr>
          <p:cNvPr id="40" name="Shape 139">
            <a:extLst>
              <a:ext uri="{FF2B5EF4-FFF2-40B4-BE49-F238E27FC236}">
                <a16:creationId xmlns:a16="http://schemas.microsoft.com/office/drawing/2014/main" id="{7FA59F05-6E75-6246-BE20-DB51FB923237}"/>
              </a:ext>
            </a:extLst>
          </p:cNvPr>
          <p:cNvSpPr txBox="1"/>
          <p:nvPr/>
        </p:nvSpPr>
        <p:spPr>
          <a:xfrm>
            <a:off x="0" y="5119864"/>
            <a:ext cx="453299" cy="480599"/>
          </a:xfrm>
          <a:prstGeom prst="rect">
            <a:avLst/>
          </a:prstGeom>
          <a:noFill/>
          <a:ln>
            <a:noFill/>
          </a:ln>
        </p:spPr>
        <p:txBody>
          <a:bodyPr lIns="91425" tIns="91425" rIns="91425" bIns="91425" anchor="t" anchorCtr="0">
            <a:noAutofit/>
          </a:bodyPr>
          <a:lstStyle/>
          <a:p>
            <a:pPr lvl="0" rtl="0">
              <a:spcBef>
                <a:spcPts val="0"/>
              </a:spcBef>
              <a:buNone/>
            </a:pPr>
            <a:r>
              <a:rPr lang="en" sz="2000" b="1" dirty="0">
                <a:solidFill>
                  <a:srgbClr val="7030A0"/>
                </a:solidFill>
                <a:latin typeface="Courier New"/>
                <a:ea typeface="Courier New"/>
                <a:cs typeface="Courier New"/>
                <a:sym typeface="Courier New"/>
              </a:rPr>
              <a:t>b</a:t>
            </a:r>
          </a:p>
        </p:txBody>
      </p:sp>
      <p:cxnSp>
        <p:nvCxnSpPr>
          <p:cNvPr id="41" name="Shape 151">
            <a:extLst>
              <a:ext uri="{FF2B5EF4-FFF2-40B4-BE49-F238E27FC236}">
                <a16:creationId xmlns:a16="http://schemas.microsoft.com/office/drawing/2014/main" id="{08EF984C-6CFC-9F4C-816E-3BA5F9E541D6}"/>
              </a:ext>
            </a:extLst>
          </p:cNvPr>
          <p:cNvCxnSpPr>
            <a:cxnSpLocks/>
            <a:stCxn id="37" idx="6"/>
            <a:endCxn id="38" idx="2"/>
          </p:cNvCxnSpPr>
          <p:nvPr/>
        </p:nvCxnSpPr>
        <p:spPr>
          <a:xfrm flipV="1">
            <a:off x="2590800" y="3673448"/>
            <a:ext cx="2303325" cy="2679"/>
          </a:xfrm>
          <a:prstGeom prst="straightConnector1">
            <a:avLst/>
          </a:prstGeom>
          <a:noFill/>
          <a:ln w="19050" cap="flat" cmpd="sng">
            <a:solidFill>
              <a:schemeClr val="dk2"/>
            </a:solidFill>
            <a:prstDash val="solid"/>
            <a:round/>
            <a:headEnd type="none" w="lg" len="lg"/>
            <a:tailEnd type="triangle" w="lg" len="lg"/>
          </a:ln>
        </p:spPr>
      </p:cxnSp>
      <p:sp>
        <p:nvSpPr>
          <p:cNvPr id="42" name="Rectangle 41">
            <a:extLst>
              <a:ext uri="{FF2B5EF4-FFF2-40B4-BE49-F238E27FC236}">
                <a16:creationId xmlns:a16="http://schemas.microsoft.com/office/drawing/2014/main" id="{7CCA5A61-F4FA-3C42-88B3-7529B373AF37}"/>
              </a:ext>
            </a:extLst>
          </p:cNvPr>
          <p:cNvSpPr/>
          <p:nvPr/>
        </p:nvSpPr>
        <p:spPr>
          <a:xfrm>
            <a:off x="2830725" y="3280708"/>
            <a:ext cx="1949256" cy="830997"/>
          </a:xfrm>
          <a:prstGeom prst="rect">
            <a:avLst/>
          </a:prstGeom>
        </p:spPr>
        <p:txBody>
          <a:bodyPr wrap="square">
            <a:spAutoFit/>
          </a:bodyPr>
          <a:lstStyle/>
          <a:p>
            <a:pPr lvl="0" algn="ctr">
              <a:spcBef>
                <a:spcPts val="0"/>
              </a:spcBef>
            </a:pPr>
            <a:r>
              <a:rPr lang="en" dirty="0">
                <a:latin typeface="Courier New"/>
                <a:ea typeface="Courier New"/>
                <a:cs typeface="Courier New"/>
                <a:sym typeface="Courier New"/>
              </a:rPr>
              <a:t># of </a:t>
            </a:r>
          </a:p>
          <a:p>
            <a:pPr lvl="0" algn="ctr">
              <a:spcBef>
                <a:spcPts val="0"/>
              </a:spcBef>
            </a:pPr>
            <a:r>
              <a:rPr lang="en" dirty="0">
                <a:latin typeface="Courier New"/>
                <a:ea typeface="Courier New"/>
                <a:cs typeface="Courier New"/>
                <a:sym typeface="Courier New"/>
              </a:rPr>
              <a:t>1</a:t>
            </a:r>
            <a:r>
              <a:rPr lang="en" baseline="30000" dirty="0">
                <a:latin typeface="Courier New"/>
                <a:ea typeface="Courier New"/>
                <a:cs typeface="Courier New"/>
                <a:sym typeface="Courier New"/>
              </a:rPr>
              <a:t>st </a:t>
            </a:r>
            <a:r>
              <a:rPr lang="en" dirty="0">
                <a:latin typeface="Courier New"/>
                <a:ea typeface="Courier New"/>
                <a:cs typeface="Courier New"/>
                <a:sym typeface="Courier New"/>
              </a:rPr>
              <a:t>letter</a:t>
            </a:r>
          </a:p>
        </p:txBody>
      </p:sp>
      <p:graphicFrame>
        <p:nvGraphicFramePr>
          <p:cNvPr id="43" name="Table 42">
            <a:extLst>
              <a:ext uri="{FF2B5EF4-FFF2-40B4-BE49-F238E27FC236}">
                <a16:creationId xmlns:a16="http://schemas.microsoft.com/office/drawing/2014/main" id="{B2805E18-D53A-B047-909E-4A51BD6B4319}"/>
              </a:ext>
            </a:extLst>
          </p:cNvPr>
          <p:cNvGraphicFramePr>
            <a:graphicFrameLocks noGrp="1"/>
          </p:cNvGraphicFramePr>
          <p:nvPr>
            <p:extLst>
              <p:ext uri="{D42A27DB-BD31-4B8C-83A1-F6EECF244321}">
                <p14:modId xmlns:p14="http://schemas.microsoft.com/office/powerpoint/2010/main" val="780430712"/>
              </p:ext>
            </p:extLst>
          </p:nvPr>
        </p:nvGraphicFramePr>
        <p:xfrm>
          <a:off x="302469" y="4800600"/>
          <a:ext cx="8612937" cy="741680"/>
        </p:xfrm>
        <a:graphic>
          <a:graphicData uri="http://schemas.openxmlformats.org/drawingml/2006/table">
            <a:tbl>
              <a:tblPr firstRow="1" bandRow="1">
                <a:tableStyleId>{5C22544A-7EE6-4342-B048-85BDC9FD1C3A}</a:tableStyleId>
              </a:tblPr>
              <a:tblGrid>
                <a:gridCol w="446541">
                  <a:extLst>
                    <a:ext uri="{9D8B030D-6E8A-4147-A177-3AD203B41FA5}">
                      <a16:colId xmlns:a16="http://schemas.microsoft.com/office/drawing/2014/main" val="3600871175"/>
                    </a:ext>
                  </a:extLst>
                </a:gridCol>
                <a:gridCol w="446541">
                  <a:extLst>
                    <a:ext uri="{9D8B030D-6E8A-4147-A177-3AD203B41FA5}">
                      <a16:colId xmlns:a16="http://schemas.microsoft.com/office/drawing/2014/main" val="418385709"/>
                    </a:ext>
                  </a:extLst>
                </a:gridCol>
                <a:gridCol w="446541">
                  <a:extLst>
                    <a:ext uri="{9D8B030D-6E8A-4147-A177-3AD203B41FA5}">
                      <a16:colId xmlns:a16="http://schemas.microsoft.com/office/drawing/2014/main" val="4092475378"/>
                    </a:ext>
                  </a:extLst>
                </a:gridCol>
                <a:gridCol w="446541">
                  <a:extLst>
                    <a:ext uri="{9D8B030D-6E8A-4147-A177-3AD203B41FA5}">
                      <a16:colId xmlns:a16="http://schemas.microsoft.com/office/drawing/2014/main" val="4083467516"/>
                    </a:ext>
                  </a:extLst>
                </a:gridCol>
                <a:gridCol w="446541">
                  <a:extLst>
                    <a:ext uri="{9D8B030D-6E8A-4147-A177-3AD203B41FA5}">
                      <a16:colId xmlns:a16="http://schemas.microsoft.com/office/drawing/2014/main" val="23339347"/>
                    </a:ext>
                  </a:extLst>
                </a:gridCol>
                <a:gridCol w="446541">
                  <a:extLst>
                    <a:ext uri="{9D8B030D-6E8A-4147-A177-3AD203B41FA5}">
                      <a16:colId xmlns:a16="http://schemas.microsoft.com/office/drawing/2014/main" val="1230282921"/>
                    </a:ext>
                  </a:extLst>
                </a:gridCol>
                <a:gridCol w="446541">
                  <a:extLst>
                    <a:ext uri="{9D8B030D-6E8A-4147-A177-3AD203B41FA5}">
                      <a16:colId xmlns:a16="http://schemas.microsoft.com/office/drawing/2014/main" val="3546111073"/>
                    </a:ext>
                  </a:extLst>
                </a:gridCol>
                <a:gridCol w="446541">
                  <a:extLst>
                    <a:ext uri="{9D8B030D-6E8A-4147-A177-3AD203B41FA5}">
                      <a16:colId xmlns:a16="http://schemas.microsoft.com/office/drawing/2014/main" val="2229194969"/>
                    </a:ext>
                  </a:extLst>
                </a:gridCol>
                <a:gridCol w="446541">
                  <a:extLst>
                    <a:ext uri="{9D8B030D-6E8A-4147-A177-3AD203B41FA5}">
                      <a16:colId xmlns:a16="http://schemas.microsoft.com/office/drawing/2014/main" val="2876824183"/>
                    </a:ext>
                  </a:extLst>
                </a:gridCol>
                <a:gridCol w="446541">
                  <a:extLst>
                    <a:ext uri="{9D8B030D-6E8A-4147-A177-3AD203B41FA5}">
                      <a16:colId xmlns:a16="http://schemas.microsoft.com/office/drawing/2014/main" val="210302179"/>
                    </a:ext>
                  </a:extLst>
                </a:gridCol>
                <a:gridCol w="446541">
                  <a:extLst>
                    <a:ext uri="{9D8B030D-6E8A-4147-A177-3AD203B41FA5}">
                      <a16:colId xmlns:a16="http://schemas.microsoft.com/office/drawing/2014/main" val="3651124882"/>
                    </a:ext>
                  </a:extLst>
                </a:gridCol>
                <a:gridCol w="446541">
                  <a:extLst>
                    <a:ext uri="{9D8B030D-6E8A-4147-A177-3AD203B41FA5}">
                      <a16:colId xmlns:a16="http://schemas.microsoft.com/office/drawing/2014/main" val="1299813999"/>
                    </a:ext>
                  </a:extLst>
                </a:gridCol>
                <a:gridCol w="446541">
                  <a:extLst>
                    <a:ext uri="{9D8B030D-6E8A-4147-A177-3AD203B41FA5}">
                      <a16:colId xmlns:a16="http://schemas.microsoft.com/office/drawing/2014/main" val="1542460469"/>
                    </a:ext>
                  </a:extLst>
                </a:gridCol>
                <a:gridCol w="446541">
                  <a:extLst>
                    <a:ext uri="{9D8B030D-6E8A-4147-A177-3AD203B41FA5}">
                      <a16:colId xmlns:a16="http://schemas.microsoft.com/office/drawing/2014/main" val="1558021107"/>
                    </a:ext>
                  </a:extLst>
                </a:gridCol>
                <a:gridCol w="446541">
                  <a:extLst>
                    <a:ext uri="{9D8B030D-6E8A-4147-A177-3AD203B41FA5}">
                      <a16:colId xmlns:a16="http://schemas.microsoft.com/office/drawing/2014/main" val="3195107247"/>
                    </a:ext>
                  </a:extLst>
                </a:gridCol>
                <a:gridCol w="446541">
                  <a:extLst>
                    <a:ext uri="{9D8B030D-6E8A-4147-A177-3AD203B41FA5}">
                      <a16:colId xmlns:a16="http://schemas.microsoft.com/office/drawing/2014/main" val="1089420251"/>
                    </a:ext>
                  </a:extLst>
                </a:gridCol>
                <a:gridCol w="446541">
                  <a:extLst>
                    <a:ext uri="{9D8B030D-6E8A-4147-A177-3AD203B41FA5}">
                      <a16:colId xmlns:a16="http://schemas.microsoft.com/office/drawing/2014/main" val="1506495492"/>
                    </a:ext>
                  </a:extLst>
                </a:gridCol>
                <a:gridCol w="575199">
                  <a:extLst>
                    <a:ext uri="{9D8B030D-6E8A-4147-A177-3AD203B41FA5}">
                      <a16:colId xmlns:a16="http://schemas.microsoft.com/office/drawing/2014/main" val="1267551655"/>
                    </a:ext>
                  </a:extLst>
                </a:gridCol>
                <a:gridCol w="446541">
                  <a:extLst>
                    <a:ext uri="{9D8B030D-6E8A-4147-A177-3AD203B41FA5}">
                      <a16:colId xmlns:a16="http://schemas.microsoft.com/office/drawing/2014/main" val="3184638313"/>
                    </a:ext>
                  </a:extLst>
                </a:gridCol>
              </a:tblGrid>
              <a:tr h="370840">
                <a:tc>
                  <a:txBody>
                    <a:bodyPr/>
                    <a:lstStyle/>
                    <a:p>
                      <a:pPr algn="ctr"/>
                      <a:r>
                        <a:rPr lang="en-US" sz="1000" b="0" dirty="0">
                          <a:solidFill>
                            <a:schemeClr val="tx1"/>
                          </a:solidFill>
                          <a:latin typeface="Arial" panose="020B0604020202020204" pitchFamily="34" charset="0"/>
                          <a:cs typeface="Arial" panose="020B0604020202020204" pitchFamily="34" charset="0"/>
                        </a:rPr>
                        <a:t>0</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2</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3</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4</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5</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6</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7</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8</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9</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10</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11</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12</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13</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14</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15</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16</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25</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extLst>
                  <a:ext uri="{0D108BD9-81ED-4DB2-BD59-A6C34878D82A}">
                    <a16:rowId xmlns:a16="http://schemas.microsoft.com/office/drawing/2014/main" val="2556708761"/>
                  </a:ext>
                </a:extLst>
              </a:tr>
              <a:tr h="370840">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rgbClr val="7030A0"/>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rgbClr val="7030A0"/>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rgbClr val="7030A0"/>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rgbClr val="7030A0"/>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extLst>
                  <a:ext uri="{0D108BD9-81ED-4DB2-BD59-A6C34878D82A}">
                    <a16:rowId xmlns:a16="http://schemas.microsoft.com/office/drawing/2014/main" val="3647549480"/>
                  </a:ext>
                </a:extLst>
              </a:tr>
            </a:tbl>
          </a:graphicData>
        </a:graphic>
      </p:graphicFrame>
      <p:sp>
        <p:nvSpPr>
          <p:cNvPr id="45" name="Freeform 44">
            <a:extLst>
              <a:ext uri="{FF2B5EF4-FFF2-40B4-BE49-F238E27FC236}">
                <a16:creationId xmlns:a16="http://schemas.microsoft.com/office/drawing/2014/main" id="{CBFB11B4-F48F-804D-BCCB-FFCB289D92B9}"/>
              </a:ext>
            </a:extLst>
          </p:cNvPr>
          <p:cNvSpPr/>
          <p:nvPr/>
        </p:nvSpPr>
        <p:spPr>
          <a:xfrm flipH="1">
            <a:off x="5351326" y="4010637"/>
            <a:ext cx="973275" cy="761736"/>
          </a:xfrm>
          <a:custGeom>
            <a:avLst/>
            <a:gdLst>
              <a:gd name="connsiteX0" fmla="*/ 5223425 w 5223425"/>
              <a:gd name="connsiteY0" fmla="*/ 0 h 2113614"/>
              <a:gd name="connsiteX1" fmla="*/ 3874310 w 5223425"/>
              <a:gd name="connsiteY1" fmla="*/ 899410 h 2113614"/>
              <a:gd name="connsiteX2" fmla="*/ 1108625 w 5223425"/>
              <a:gd name="connsiteY2" fmla="*/ 944381 h 2113614"/>
              <a:gd name="connsiteX3" fmla="*/ 104284 w 5223425"/>
              <a:gd name="connsiteY3" fmla="*/ 1311640 h 2113614"/>
              <a:gd name="connsiteX4" fmla="*/ 81799 w 5223425"/>
              <a:gd name="connsiteY4" fmla="*/ 2113614 h 2113614"/>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5223425" h="2113614">
                <a:moveTo>
                  <a:pt x="5223425" y="0"/>
                </a:moveTo>
                <a:cubicBezTo>
                  <a:pt x="4891767" y="371006"/>
                  <a:pt x="4560110" y="742013"/>
                  <a:pt x="3874310" y="899410"/>
                </a:cubicBezTo>
                <a:cubicBezTo>
                  <a:pt x="3188510" y="1056807"/>
                  <a:pt x="1736963" y="875676"/>
                  <a:pt x="1108625" y="944381"/>
                </a:cubicBezTo>
                <a:cubicBezTo>
                  <a:pt x="480287" y="1013086"/>
                  <a:pt x="275422" y="1116768"/>
                  <a:pt x="104284" y="1311640"/>
                </a:cubicBezTo>
                <a:cubicBezTo>
                  <a:pt x="-66854" y="1506512"/>
                  <a:pt x="7472" y="1810063"/>
                  <a:pt x="81799" y="2113614"/>
                </a:cubicBezTo>
              </a:path>
            </a:pathLst>
          </a:custGeom>
          <a:noFill/>
          <a:ln>
            <a:solidFill>
              <a:srgbClr val="0070C0"/>
            </a:solidFill>
            <a:headEnd type="none" w="med" len="med"/>
            <a:tailEnd type="triangle"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solidFill>
                <a:srgbClr val="0070C0"/>
              </a:solidFill>
            </a:endParaRPr>
          </a:p>
        </p:txBody>
      </p:sp>
      <p:sp>
        <p:nvSpPr>
          <p:cNvPr id="46" name="Rectangle 45">
            <a:extLst>
              <a:ext uri="{FF2B5EF4-FFF2-40B4-BE49-F238E27FC236}">
                <a16:creationId xmlns:a16="http://schemas.microsoft.com/office/drawing/2014/main" id="{E56EA5FE-0DA0-794B-BB18-BF1657EEF605}"/>
              </a:ext>
            </a:extLst>
          </p:cNvPr>
          <p:cNvSpPr/>
          <p:nvPr/>
        </p:nvSpPr>
        <p:spPr>
          <a:xfrm>
            <a:off x="1185997" y="5774012"/>
            <a:ext cx="431528" cy="338554"/>
          </a:xfrm>
          <a:prstGeom prst="rect">
            <a:avLst/>
          </a:prstGeom>
          <a:ln>
            <a:solidFill>
              <a:schemeClr val="tx1"/>
            </a:solidFill>
          </a:ln>
        </p:spPr>
        <p:txBody>
          <a:bodyPr wrap="none">
            <a:spAutoFit/>
          </a:bodyPr>
          <a:lstStyle/>
          <a:p>
            <a:r>
              <a:rPr lang="en-US" sz="1600" dirty="0">
                <a:solidFill>
                  <a:srgbClr val="7030A0"/>
                </a:solidFill>
                <a:latin typeface="+mn-lt"/>
              </a:rPr>
              <a:t>CA</a:t>
            </a:r>
          </a:p>
        </p:txBody>
      </p:sp>
      <p:cxnSp>
        <p:nvCxnSpPr>
          <p:cNvPr id="47" name="Shape 151">
            <a:extLst>
              <a:ext uri="{FF2B5EF4-FFF2-40B4-BE49-F238E27FC236}">
                <a16:creationId xmlns:a16="http://schemas.microsoft.com/office/drawing/2014/main" id="{00167E91-2182-5441-8317-C95B856557E1}"/>
              </a:ext>
            </a:extLst>
          </p:cNvPr>
          <p:cNvCxnSpPr>
            <a:cxnSpLocks/>
            <a:endCxn id="46" idx="0"/>
          </p:cNvCxnSpPr>
          <p:nvPr/>
        </p:nvCxnSpPr>
        <p:spPr>
          <a:xfrm>
            <a:off x="1401761" y="5360163"/>
            <a:ext cx="0" cy="413849"/>
          </a:xfrm>
          <a:prstGeom prst="straightConnector1">
            <a:avLst/>
          </a:prstGeom>
          <a:noFill/>
          <a:ln w="19050" cap="flat" cmpd="sng">
            <a:solidFill>
              <a:schemeClr val="dk2"/>
            </a:solidFill>
            <a:prstDash val="solid"/>
            <a:round/>
            <a:headEnd type="none" w="lg" len="lg"/>
            <a:tailEnd type="triangle" w="lg" len="lg"/>
          </a:ln>
        </p:spPr>
      </p:cxnSp>
      <p:sp>
        <p:nvSpPr>
          <p:cNvPr id="50" name="Rectangle 49">
            <a:extLst>
              <a:ext uri="{FF2B5EF4-FFF2-40B4-BE49-F238E27FC236}">
                <a16:creationId xmlns:a16="http://schemas.microsoft.com/office/drawing/2014/main" id="{0909B3DC-D25A-4C48-B3AB-6C9AB70F0890}"/>
              </a:ext>
            </a:extLst>
          </p:cNvPr>
          <p:cNvSpPr/>
          <p:nvPr/>
        </p:nvSpPr>
        <p:spPr>
          <a:xfrm>
            <a:off x="5562600" y="5774012"/>
            <a:ext cx="466794" cy="338554"/>
          </a:xfrm>
          <a:prstGeom prst="rect">
            <a:avLst/>
          </a:prstGeom>
          <a:ln>
            <a:solidFill>
              <a:schemeClr val="tx1"/>
            </a:solidFill>
          </a:ln>
        </p:spPr>
        <p:txBody>
          <a:bodyPr wrap="none">
            <a:spAutoFit/>
          </a:bodyPr>
          <a:lstStyle/>
          <a:p>
            <a:r>
              <a:rPr lang="en-US" sz="1600" dirty="0">
                <a:solidFill>
                  <a:srgbClr val="7030A0"/>
                </a:solidFill>
                <a:latin typeface="+mn-lt"/>
              </a:rPr>
              <a:t>MA</a:t>
            </a:r>
          </a:p>
        </p:txBody>
      </p:sp>
      <p:cxnSp>
        <p:nvCxnSpPr>
          <p:cNvPr id="51" name="Shape 151">
            <a:extLst>
              <a:ext uri="{FF2B5EF4-FFF2-40B4-BE49-F238E27FC236}">
                <a16:creationId xmlns:a16="http://schemas.microsoft.com/office/drawing/2014/main" id="{6CC33C53-181C-B241-9B24-9797FFAEB826}"/>
              </a:ext>
            </a:extLst>
          </p:cNvPr>
          <p:cNvCxnSpPr>
            <a:cxnSpLocks/>
            <a:endCxn id="50" idx="0"/>
          </p:cNvCxnSpPr>
          <p:nvPr/>
        </p:nvCxnSpPr>
        <p:spPr>
          <a:xfrm>
            <a:off x="5795997" y="5360163"/>
            <a:ext cx="0" cy="413849"/>
          </a:xfrm>
          <a:prstGeom prst="straightConnector1">
            <a:avLst/>
          </a:prstGeom>
          <a:noFill/>
          <a:ln w="19050" cap="flat" cmpd="sng">
            <a:solidFill>
              <a:schemeClr val="dk2"/>
            </a:solidFill>
            <a:prstDash val="solid"/>
            <a:round/>
            <a:headEnd type="none" w="lg" len="lg"/>
            <a:tailEnd type="triangle" w="lg" len="lg"/>
          </a:ln>
        </p:spPr>
      </p:cxnSp>
      <p:sp>
        <p:nvSpPr>
          <p:cNvPr id="52" name="Rectangle 51">
            <a:extLst>
              <a:ext uri="{FF2B5EF4-FFF2-40B4-BE49-F238E27FC236}">
                <a16:creationId xmlns:a16="http://schemas.microsoft.com/office/drawing/2014/main" id="{7543E689-9933-1E47-8DDE-96AE1CF8B020}"/>
              </a:ext>
            </a:extLst>
          </p:cNvPr>
          <p:cNvSpPr/>
          <p:nvPr/>
        </p:nvSpPr>
        <p:spPr>
          <a:xfrm>
            <a:off x="6096000" y="5774012"/>
            <a:ext cx="434734" cy="338554"/>
          </a:xfrm>
          <a:prstGeom prst="rect">
            <a:avLst/>
          </a:prstGeom>
          <a:ln>
            <a:solidFill>
              <a:schemeClr val="tx1"/>
            </a:solidFill>
          </a:ln>
        </p:spPr>
        <p:txBody>
          <a:bodyPr wrap="none">
            <a:spAutoFit/>
          </a:bodyPr>
          <a:lstStyle/>
          <a:p>
            <a:r>
              <a:rPr lang="en-US" sz="1600" dirty="0">
                <a:solidFill>
                  <a:srgbClr val="7030A0"/>
                </a:solidFill>
                <a:latin typeface="+mn-lt"/>
              </a:rPr>
              <a:t>NY</a:t>
            </a:r>
          </a:p>
        </p:txBody>
      </p:sp>
      <p:cxnSp>
        <p:nvCxnSpPr>
          <p:cNvPr id="53" name="Shape 151">
            <a:extLst>
              <a:ext uri="{FF2B5EF4-FFF2-40B4-BE49-F238E27FC236}">
                <a16:creationId xmlns:a16="http://schemas.microsoft.com/office/drawing/2014/main" id="{D7BE4A6F-39DD-2A42-B9C4-C82ADE7199A1}"/>
              </a:ext>
            </a:extLst>
          </p:cNvPr>
          <p:cNvCxnSpPr>
            <a:cxnSpLocks/>
            <a:endCxn id="52" idx="0"/>
          </p:cNvCxnSpPr>
          <p:nvPr/>
        </p:nvCxnSpPr>
        <p:spPr>
          <a:xfrm>
            <a:off x="6311767" y="5360163"/>
            <a:ext cx="1600" cy="413849"/>
          </a:xfrm>
          <a:prstGeom prst="straightConnector1">
            <a:avLst/>
          </a:prstGeom>
          <a:noFill/>
          <a:ln w="19050" cap="flat" cmpd="sng">
            <a:solidFill>
              <a:schemeClr val="dk2"/>
            </a:solidFill>
            <a:prstDash val="solid"/>
            <a:round/>
            <a:headEnd type="none" w="lg" len="lg"/>
            <a:tailEnd type="triangle" w="lg" len="lg"/>
          </a:ln>
        </p:spPr>
      </p:cxnSp>
      <p:sp>
        <p:nvSpPr>
          <p:cNvPr id="54" name="Rectangle 53">
            <a:extLst>
              <a:ext uri="{FF2B5EF4-FFF2-40B4-BE49-F238E27FC236}">
                <a16:creationId xmlns:a16="http://schemas.microsoft.com/office/drawing/2014/main" id="{FCCBDC1F-6EE0-AE4C-A0D7-1A38DE6804FA}"/>
              </a:ext>
            </a:extLst>
          </p:cNvPr>
          <p:cNvSpPr/>
          <p:nvPr/>
        </p:nvSpPr>
        <p:spPr>
          <a:xfrm>
            <a:off x="6564444" y="5774012"/>
            <a:ext cx="445956" cy="338554"/>
          </a:xfrm>
          <a:prstGeom prst="rect">
            <a:avLst/>
          </a:prstGeom>
          <a:ln>
            <a:solidFill>
              <a:schemeClr val="tx1"/>
            </a:solidFill>
          </a:ln>
        </p:spPr>
        <p:txBody>
          <a:bodyPr wrap="none">
            <a:spAutoFit/>
          </a:bodyPr>
          <a:lstStyle/>
          <a:p>
            <a:r>
              <a:rPr lang="en-US" sz="1600" dirty="0">
                <a:solidFill>
                  <a:srgbClr val="7030A0"/>
                </a:solidFill>
                <a:latin typeface="+mn-lt"/>
              </a:rPr>
              <a:t>OR</a:t>
            </a:r>
          </a:p>
        </p:txBody>
      </p:sp>
      <p:cxnSp>
        <p:nvCxnSpPr>
          <p:cNvPr id="55" name="Shape 151">
            <a:extLst>
              <a:ext uri="{FF2B5EF4-FFF2-40B4-BE49-F238E27FC236}">
                <a16:creationId xmlns:a16="http://schemas.microsoft.com/office/drawing/2014/main" id="{808C62E1-734C-C149-B9A5-125A300BFAFB}"/>
              </a:ext>
            </a:extLst>
          </p:cNvPr>
          <p:cNvCxnSpPr>
            <a:cxnSpLocks/>
            <a:endCxn id="54" idx="0"/>
          </p:cNvCxnSpPr>
          <p:nvPr/>
        </p:nvCxnSpPr>
        <p:spPr>
          <a:xfrm>
            <a:off x="6787422" y="5360163"/>
            <a:ext cx="0" cy="413849"/>
          </a:xfrm>
          <a:prstGeom prst="straightConnector1">
            <a:avLst/>
          </a:prstGeom>
          <a:noFill/>
          <a:ln w="19050" cap="flat" cmpd="sng">
            <a:solidFill>
              <a:schemeClr val="dk2"/>
            </a:solidFill>
            <a:prstDash val="solid"/>
            <a:round/>
            <a:headEnd type="none" w="lg" len="lg"/>
            <a:tailEnd type="triangle" w="lg" len="lg"/>
          </a:ln>
        </p:spPr>
      </p:cxnSp>
      <p:sp>
        <p:nvSpPr>
          <p:cNvPr id="56" name="Rectangle 55">
            <a:extLst>
              <a:ext uri="{FF2B5EF4-FFF2-40B4-BE49-F238E27FC236}">
                <a16:creationId xmlns:a16="http://schemas.microsoft.com/office/drawing/2014/main" id="{D7061439-BC24-7C4B-AD5C-0ED595FFF130}"/>
              </a:ext>
            </a:extLst>
          </p:cNvPr>
          <p:cNvSpPr/>
          <p:nvPr/>
        </p:nvSpPr>
        <p:spPr>
          <a:xfrm>
            <a:off x="7073325" y="5774012"/>
            <a:ext cx="394275" cy="338554"/>
          </a:xfrm>
          <a:prstGeom prst="rect">
            <a:avLst/>
          </a:prstGeom>
          <a:ln>
            <a:solidFill>
              <a:schemeClr val="tx1"/>
            </a:solidFill>
          </a:ln>
        </p:spPr>
        <p:txBody>
          <a:bodyPr wrap="none">
            <a:spAutoFit/>
          </a:bodyPr>
          <a:lstStyle/>
          <a:p>
            <a:r>
              <a:rPr lang="en-US" sz="1600" dirty="0">
                <a:solidFill>
                  <a:srgbClr val="7030A0"/>
                </a:solidFill>
                <a:latin typeface="+mn-lt"/>
              </a:rPr>
              <a:t>PA</a:t>
            </a:r>
          </a:p>
        </p:txBody>
      </p:sp>
      <p:cxnSp>
        <p:nvCxnSpPr>
          <p:cNvPr id="57" name="Shape 151">
            <a:extLst>
              <a:ext uri="{FF2B5EF4-FFF2-40B4-BE49-F238E27FC236}">
                <a16:creationId xmlns:a16="http://schemas.microsoft.com/office/drawing/2014/main" id="{5DB69111-94B2-0B42-B672-4DD1D0A2F278}"/>
              </a:ext>
            </a:extLst>
          </p:cNvPr>
          <p:cNvCxnSpPr>
            <a:cxnSpLocks/>
            <a:endCxn id="56" idx="0"/>
          </p:cNvCxnSpPr>
          <p:nvPr/>
        </p:nvCxnSpPr>
        <p:spPr>
          <a:xfrm>
            <a:off x="7270462" y="5360163"/>
            <a:ext cx="1" cy="413849"/>
          </a:xfrm>
          <a:prstGeom prst="straightConnector1">
            <a:avLst/>
          </a:prstGeom>
          <a:noFill/>
          <a:ln w="19050" cap="flat" cmpd="sng">
            <a:solidFill>
              <a:schemeClr val="dk2"/>
            </a:solidFill>
            <a:prstDash val="solid"/>
            <a:round/>
            <a:headEnd type="none" w="lg" len="lg"/>
            <a:tailEnd type="triangle" w="lg" len="lg"/>
          </a:ln>
        </p:spPr>
      </p:cxnSp>
      <p:sp>
        <p:nvSpPr>
          <p:cNvPr id="61" name="Shape 367">
            <a:extLst>
              <a:ext uri="{FF2B5EF4-FFF2-40B4-BE49-F238E27FC236}">
                <a16:creationId xmlns:a16="http://schemas.microsoft.com/office/drawing/2014/main" id="{DFF6F044-9BC8-9641-8D58-5DA8137DEBD0}"/>
              </a:ext>
            </a:extLst>
          </p:cNvPr>
          <p:cNvSpPr txBox="1"/>
          <p:nvPr/>
        </p:nvSpPr>
        <p:spPr>
          <a:xfrm>
            <a:off x="292980" y="1670528"/>
            <a:ext cx="5699119" cy="857400"/>
          </a:xfrm>
          <a:prstGeom prst="rect">
            <a:avLst/>
          </a:prstGeom>
          <a:noFill/>
          <a:ln>
            <a:noFill/>
          </a:ln>
        </p:spPr>
        <p:txBody>
          <a:bodyPr lIns="91425" tIns="91425" rIns="91425" bIns="91425" anchor="t" anchorCtr="0">
            <a:noAutofit/>
          </a:bodyPr>
          <a:lstStyle/>
          <a:p>
            <a:r>
              <a:rPr lang="en" sz="2000" b="1" dirty="0"/>
              <a:t>Each  bucket is the beginning of a Linked List</a:t>
            </a:r>
            <a:endParaRPr lang="en" sz="2000" dirty="0"/>
          </a:p>
        </p:txBody>
      </p:sp>
      <p:sp>
        <p:nvSpPr>
          <p:cNvPr id="62" name="Rectangle 61">
            <a:extLst>
              <a:ext uri="{FF2B5EF4-FFF2-40B4-BE49-F238E27FC236}">
                <a16:creationId xmlns:a16="http://schemas.microsoft.com/office/drawing/2014/main" id="{CF465638-1B0F-074F-9972-B758DAC3A9F6}"/>
              </a:ext>
            </a:extLst>
          </p:cNvPr>
          <p:cNvSpPr/>
          <p:nvPr/>
        </p:nvSpPr>
        <p:spPr>
          <a:xfrm>
            <a:off x="1167132" y="6460123"/>
            <a:ext cx="466794" cy="338554"/>
          </a:xfrm>
          <a:prstGeom prst="rect">
            <a:avLst/>
          </a:prstGeom>
          <a:ln>
            <a:solidFill>
              <a:schemeClr val="tx1"/>
            </a:solidFill>
          </a:ln>
        </p:spPr>
        <p:txBody>
          <a:bodyPr wrap="none">
            <a:spAutoFit/>
          </a:bodyPr>
          <a:lstStyle/>
          <a:p>
            <a:r>
              <a:rPr lang="en-US" sz="1600" dirty="0">
                <a:solidFill>
                  <a:srgbClr val="7030A0"/>
                </a:solidFill>
                <a:latin typeface="+mn-lt"/>
              </a:rPr>
              <a:t>CO</a:t>
            </a:r>
          </a:p>
        </p:txBody>
      </p:sp>
      <p:cxnSp>
        <p:nvCxnSpPr>
          <p:cNvPr id="63" name="Shape 151">
            <a:extLst>
              <a:ext uri="{FF2B5EF4-FFF2-40B4-BE49-F238E27FC236}">
                <a16:creationId xmlns:a16="http://schemas.microsoft.com/office/drawing/2014/main" id="{25387671-C301-8741-93A9-91603C301686}"/>
              </a:ext>
            </a:extLst>
          </p:cNvPr>
          <p:cNvCxnSpPr>
            <a:cxnSpLocks/>
            <a:endCxn id="62" idx="0"/>
          </p:cNvCxnSpPr>
          <p:nvPr/>
        </p:nvCxnSpPr>
        <p:spPr>
          <a:xfrm flipH="1">
            <a:off x="1400529" y="6079420"/>
            <a:ext cx="1232" cy="380703"/>
          </a:xfrm>
          <a:prstGeom prst="straightConnector1">
            <a:avLst/>
          </a:prstGeom>
          <a:noFill/>
          <a:ln w="19050" cap="flat" cmpd="sng">
            <a:solidFill>
              <a:schemeClr val="dk2"/>
            </a:solidFill>
            <a:prstDash val="solid"/>
            <a:round/>
            <a:headEnd type="none" w="lg" len="lg"/>
            <a:tailEnd type="triangle" w="lg" len="lg"/>
          </a:ln>
        </p:spPr>
      </p:cxnSp>
    </p:spTree>
    <p:extLst>
      <p:ext uri="{BB962C8B-B14F-4D97-AF65-F5344CB8AC3E}">
        <p14:creationId xmlns:p14="http://schemas.microsoft.com/office/powerpoint/2010/main" val="182577747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9"/>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37"/>
                                        </p:tgtEl>
                                        <p:attrNameLst>
                                          <p:attrName>style.visibility</p:attrName>
                                        </p:attrNameLst>
                                      </p:cBhvr>
                                      <p:to>
                                        <p:strVal val="visible"/>
                                      </p:to>
                                    </p:set>
                                  </p:childTnLst>
                                </p:cTn>
                              </p:par>
                            </p:childTnLst>
                          </p:cTn>
                        </p:par>
                      </p:childTnLst>
                    </p:cTn>
                  </p:par>
                  <p:par>
                    <p:cTn id="9" fill="hold">
                      <p:stCondLst>
                        <p:cond delay="indefinite"/>
                      </p:stCondLst>
                      <p:childTnLst>
                        <p:par>
                          <p:cTn id="10" fill="hold">
                            <p:stCondLst>
                              <p:cond delay="0"/>
                            </p:stCondLst>
                            <p:childTnLst>
                              <p:par>
                                <p:cTn id="11" presetID="22" presetClass="entr" presetSubtype="8" fill="hold" nodeType="clickEffect">
                                  <p:stCondLst>
                                    <p:cond delay="0"/>
                                  </p:stCondLst>
                                  <p:childTnLst>
                                    <p:set>
                                      <p:cBhvr>
                                        <p:cTn id="12" dur="1" fill="hold">
                                          <p:stCondLst>
                                            <p:cond delay="0"/>
                                          </p:stCondLst>
                                        </p:cTn>
                                        <p:tgtEl>
                                          <p:spTgt spid="41"/>
                                        </p:tgtEl>
                                        <p:attrNameLst>
                                          <p:attrName>style.visibility</p:attrName>
                                        </p:attrNameLst>
                                      </p:cBhvr>
                                      <p:to>
                                        <p:strVal val="visible"/>
                                      </p:to>
                                    </p:set>
                                    <p:animEffect transition="in" filter="wipe(left)">
                                      <p:cBhvr>
                                        <p:cTn id="13" dur="500"/>
                                        <p:tgtEl>
                                          <p:spTgt spid="41"/>
                                        </p:tgtEl>
                                      </p:cBhvr>
                                    </p:animEffect>
                                  </p:childTnLst>
                                </p:cTn>
                              </p:par>
                              <p:par>
                                <p:cTn id="14" presetID="22" presetClass="entr" presetSubtype="8" fill="hold" grpId="0" nodeType="withEffect">
                                  <p:stCondLst>
                                    <p:cond delay="0"/>
                                  </p:stCondLst>
                                  <p:childTnLst>
                                    <p:set>
                                      <p:cBhvr>
                                        <p:cTn id="15" dur="1" fill="hold">
                                          <p:stCondLst>
                                            <p:cond delay="0"/>
                                          </p:stCondLst>
                                        </p:cTn>
                                        <p:tgtEl>
                                          <p:spTgt spid="42"/>
                                        </p:tgtEl>
                                        <p:attrNameLst>
                                          <p:attrName>style.visibility</p:attrName>
                                        </p:attrNameLst>
                                      </p:cBhvr>
                                      <p:to>
                                        <p:strVal val="visible"/>
                                      </p:to>
                                    </p:set>
                                    <p:animEffect transition="in" filter="wipe(left)">
                                      <p:cBhvr>
                                        <p:cTn id="16" dur="500"/>
                                        <p:tgtEl>
                                          <p:spTgt spid="42"/>
                                        </p:tgtEl>
                                      </p:cBhvr>
                                    </p:animEffect>
                                  </p:childTnLst>
                                </p:cTn>
                              </p:par>
                            </p:childTnLst>
                          </p:cTn>
                        </p:par>
                        <p:par>
                          <p:cTn id="17" fill="hold">
                            <p:stCondLst>
                              <p:cond delay="500"/>
                            </p:stCondLst>
                            <p:childTnLst>
                              <p:par>
                                <p:cTn id="18" presetID="1" presetClass="entr" presetSubtype="0" fill="hold" grpId="0" nodeType="afterEffect">
                                  <p:stCondLst>
                                    <p:cond delay="0"/>
                                  </p:stCondLst>
                                  <p:childTnLst>
                                    <p:set>
                                      <p:cBhvr>
                                        <p:cTn id="19" dur="1" fill="hold">
                                          <p:stCondLst>
                                            <p:cond delay="0"/>
                                          </p:stCondLst>
                                        </p:cTn>
                                        <p:tgtEl>
                                          <p:spTgt spid="38"/>
                                        </p:tgtEl>
                                        <p:attrNameLst>
                                          <p:attrName>style.visibility</p:attrName>
                                        </p:attrNameLst>
                                      </p:cBhvr>
                                      <p:to>
                                        <p:strVal val="visible"/>
                                      </p:to>
                                    </p:set>
                                  </p:childTnLst>
                                </p:cTn>
                              </p:par>
                            </p:childTnLst>
                          </p:cTn>
                        </p:par>
                      </p:childTnLst>
                    </p:cTn>
                  </p:par>
                  <p:par>
                    <p:cTn id="20" fill="hold">
                      <p:stCondLst>
                        <p:cond delay="indefinite"/>
                      </p:stCondLst>
                      <p:childTnLst>
                        <p:par>
                          <p:cTn id="21" fill="hold">
                            <p:stCondLst>
                              <p:cond delay="0"/>
                            </p:stCondLst>
                            <p:childTnLst>
                              <p:par>
                                <p:cTn id="22" presetID="22" presetClass="entr" presetSubtype="1" fill="hold" grpId="0" nodeType="clickEffect">
                                  <p:stCondLst>
                                    <p:cond delay="0"/>
                                  </p:stCondLst>
                                  <p:childTnLst>
                                    <p:set>
                                      <p:cBhvr>
                                        <p:cTn id="23" dur="1" fill="hold">
                                          <p:stCondLst>
                                            <p:cond delay="0"/>
                                          </p:stCondLst>
                                        </p:cTn>
                                        <p:tgtEl>
                                          <p:spTgt spid="45"/>
                                        </p:tgtEl>
                                        <p:attrNameLst>
                                          <p:attrName>style.visibility</p:attrName>
                                        </p:attrNameLst>
                                      </p:cBhvr>
                                      <p:to>
                                        <p:strVal val="visible"/>
                                      </p:to>
                                    </p:set>
                                    <p:animEffect transition="in" filter="wipe(up)">
                                      <p:cBhvr>
                                        <p:cTn id="24" dur="500"/>
                                        <p:tgtEl>
                                          <p:spTgt spid="45"/>
                                        </p:tgtEl>
                                      </p:cBhvr>
                                    </p:animEffect>
                                  </p:childTnLst>
                                </p:cTn>
                              </p:par>
                            </p:childTnLst>
                          </p:cTn>
                        </p:par>
                        <p:par>
                          <p:cTn id="25" fill="hold">
                            <p:stCondLst>
                              <p:cond delay="500"/>
                            </p:stCondLst>
                            <p:childTnLst>
                              <p:par>
                                <p:cTn id="26" presetID="22" presetClass="entr" presetSubtype="1" fill="hold" nodeType="afterEffect">
                                  <p:stCondLst>
                                    <p:cond delay="0"/>
                                  </p:stCondLst>
                                  <p:childTnLst>
                                    <p:set>
                                      <p:cBhvr>
                                        <p:cTn id="27" dur="1" fill="hold">
                                          <p:stCondLst>
                                            <p:cond delay="0"/>
                                          </p:stCondLst>
                                        </p:cTn>
                                        <p:tgtEl>
                                          <p:spTgt spid="53"/>
                                        </p:tgtEl>
                                        <p:attrNameLst>
                                          <p:attrName>style.visibility</p:attrName>
                                        </p:attrNameLst>
                                      </p:cBhvr>
                                      <p:to>
                                        <p:strVal val="visible"/>
                                      </p:to>
                                    </p:set>
                                    <p:animEffect transition="in" filter="wipe(up)">
                                      <p:cBhvr>
                                        <p:cTn id="28" dur="500"/>
                                        <p:tgtEl>
                                          <p:spTgt spid="53"/>
                                        </p:tgtEl>
                                      </p:cBhvr>
                                    </p:animEffect>
                                  </p:childTnLst>
                                </p:cTn>
                              </p:par>
                            </p:childTnLst>
                          </p:cTn>
                        </p:par>
                        <p:par>
                          <p:cTn id="29" fill="hold">
                            <p:stCondLst>
                              <p:cond delay="1000"/>
                            </p:stCondLst>
                            <p:childTnLst>
                              <p:par>
                                <p:cTn id="30" presetID="22" presetClass="entr" presetSubtype="1" fill="hold" grpId="0" nodeType="afterEffect">
                                  <p:stCondLst>
                                    <p:cond delay="0"/>
                                  </p:stCondLst>
                                  <p:childTnLst>
                                    <p:set>
                                      <p:cBhvr>
                                        <p:cTn id="31" dur="1" fill="hold">
                                          <p:stCondLst>
                                            <p:cond delay="0"/>
                                          </p:stCondLst>
                                        </p:cTn>
                                        <p:tgtEl>
                                          <p:spTgt spid="52"/>
                                        </p:tgtEl>
                                        <p:attrNameLst>
                                          <p:attrName>style.visibility</p:attrName>
                                        </p:attrNameLst>
                                      </p:cBhvr>
                                      <p:to>
                                        <p:strVal val="visible"/>
                                      </p:to>
                                    </p:set>
                                    <p:animEffect transition="in" filter="wipe(up)">
                                      <p:cBhvr>
                                        <p:cTn id="32" dur="500"/>
                                        <p:tgtEl>
                                          <p:spTgt spid="5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7" grpId="0" animBg="1"/>
      <p:bldP spid="38" grpId="0" animBg="1"/>
      <p:bldP spid="39" grpId="0"/>
      <p:bldP spid="42" grpId="0"/>
      <p:bldP spid="45" grpId="0" animBg="1"/>
      <p:bldP spid="52" grpId="0" animBg="1"/>
    </p:bld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3600" dirty="0">
                <a:solidFill>
                  <a:srgbClr val="C00000"/>
                </a:solidFill>
              </a:rPr>
              <a:t>Chaining (2)</a:t>
            </a:r>
          </a:p>
        </p:txBody>
      </p:sp>
      <p:grpSp>
        <p:nvGrpSpPr>
          <p:cNvPr id="5" name="Group 4"/>
          <p:cNvGrpSpPr/>
          <p:nvPr/>
        </p:nvGrpSpPr>
        <p:grpSpPr>
          <a:xfrm>
            <a:off x="6629400" y="609600"/>
            <a:ext cx="2133600" cy="1447800"/>
            <a:chOff x="5181601" y="609600"/>
            <a:chExt cx="2133600" cy="1447800"/>
          </a:xfrm>
        </p:grpSpPr>
        <p:sp>
          <p:nvSpPr>
            <p:cNvPr id="3" name="Rectangle 2"/>
            <p:cNvSpPr/>
            <p:nvPr/>
          </p:nvSpPr>
          <p:spPr>
            <a:xfrm>
              <a:off x="5181601" y="609600"/>
              <a:ext cx="2133600" cy="1447800"/>
            </a:xfrm>
            <a:prstGeom prst="rect">
              <a:avLst/>
            </a:prstGeom>
          </p:spPr>
          <p:style>
            <a:lnRef idx="1">
              <a:schemeClr val="accent4"/>
            </a:lnRef>
            <a:fillRef idx="2">
              <a:schemeClr val="accent4"/>
            </a:fillRef>
            <a:effectRef idx="1">
              <a:schemeClr val="accent4"/>
            </a:effectRef>
            <a:fontRef idx="minor">
              <a:schemeClr val="dk1"/>
            </a:fontRef>
          </p:style>
          <p:txBody>
            <a:bodyPr rtlCol="0" anchor="ctr"/>
            <a:lstStyle/>
            <a:p>
              <a:pPr algn="ctr"/>
              <a:endParaRPr lang="en-US"/>
            </a:p>
          </p:txBody>
        </p:sp>
        <p:sp>
          <p:nvSpPr>
            <p:cNvPr id="28" name="Shape 335"/>
            <p:cNvSpPr txBox="1"/>
            <p:nvPr/>
          </p:nvSpPr>
          <p:spPr>
            <a:xfrm>
              <a:off x="5291576" y="685800"/>
              <a:ext cx="2023625" cy="448316"/>
            </a:xfrm>
            <a:prstGeom prst="rect">
              <a:avLst/>
            </a:prstGeom>
            <a:noFill/>
            <a:ln>
              <a:noFill/>
            </a:ln>
          </p:spPr>
          <p:txBody>
            <a:bodyPr lIns="91425" tIns="91425" rIns="91425" bIns="91425" anchor="t" anchorCtr="0">
              <a:noAutofit/>
            </a:bodyPr>
            <a:lstStyle/>
            <a:p>
              <a:r>
                <a:rPr lang="en" sz="2000" b="1" dirty="0">
                  <a:solidFill>
                    <a:srgbClr val="1155CC"/>
                  </a:solidFill>
                  <a:latin typeface="Courier New"/>
                  <a:ea typeface="Courier New"/>
                  <a:cs typeface="Courier New"/>
                  <a:sym typeface="Courier New"/>
                </a:rPr>
                <a:t>add(“NY”)</a:t>
              </a:r>
            </a:p>
          </p:txBody>
        </p:sp>
        <p:sp>
          <p:nvSpPr>
            <p:cNvPr id="35" name="Shape 335"/>
            <p:cNvSpPr txBox="1"/>
            <p:nvPr/>
          </p:nvSpPr>
          <p:spPr>
            <a:xfrm>
              <a:off x="5291575" y="1107225"/>
              <a:ext cx="2023625" cy="448316"/>
            </a:xfrm>
            <a:prstGeom prst="rect">
              <a:avLst/>
            </a:prstGeom>
            <a:noFill/>
            <a:ln>
              <a:noFill/>
            </a:ln>
          </p:spPr>
          <p:txBody>
            <a:bodyPr lIns="91425" tIns="91425" rIns="91425" bIns="91425" anchor="t" anchorCtr="0">
              <a:noAutofit/>
            </a:bodyPr>
            <a:lstStyle/>
            <a:p>
              <a:r>
                <a:rPr lang="en" sz="2000" b="1" dirty="0">
                  <a:solidFill>
                    <a:srgbClr val="1155CC"/>
                  </a:solidFill>
                  <a:latin typeface="Courier New"/>
                  <a:ea typeface="Courier New"/>
                  <a:cs typeface="Courier New"/>
                  <a:sym typeface="Courier New"/>
                </a:rPr>
                <a:t>add(“</a:t>
              </a:r>
              <a:r>
                <a:rPr lang="en-US" sz="2000" b="1" dirty="0">
                  <a:solidFill>
                    <a:srgbClr val="1155CC"/>
                  </a:solidFill>
                  <a:latin typeface="Courier New"/>
                  <a:ea typeface="Courier New"/>
                  <a:cs typeface="Courier New"/>
                  <a:sym typeface="Courier New"/>
                </a:rPr>
                <a:t>NJ</a:t>
              </a:r>
              <a:r>
                <a:rPr lang="en" sz="2000" b="1" dirty="0">
                  <a:solidFill>
                    <a:srgbClr val="1155CC"/>
                  </a:solidFill>
                  <a:latin typeface="Courier New"/>
                  <a:ea typeface="Courier New"/>
                  <a:cs typeface="Courier New"/>
                  <a:sym typeface="Courier New"/>
                </a:rPr>
                <a:t>”)</a:t>
              </a:r>
            </a:p>
          </p:txBody>
        </p:sp>
      </p:grpSp>
      <p:sp>
        <p:nvSpPr>
          <p:cNvPr id="37" name="Shape 119">
            <a:extLst>
              <a:ext uri="{FF2B5EF4-FFF2-40B4-BE49-F238E27FC236}">
                <a16:creationId xmlns:a16="http://schemas.microsoft.com/office/drawing/2014/main" id="{5467AD84-D21A-9E44-A868-564997025965}"/>
              </a:ext>
            </a:extLst>
          </p:cNvPr>
          <p:cNvSpPr/>
          <p:nvPr/>
        </p:nvSpPr>
        <p:spPr>
          <a:xfrm>
            <a:off x="1617525" y="3336258"/>
            <a:ext cx="973275" cy="679738"/>
          </a:xfrm>
          <a:prstGeom prst="ellipse">
            <a:avLst/>
          </a:prstGeom>
          <a:solidFill>
            <a:srgbClr val="EFEFEF"/>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pPr lvl="0" algn="ctr" rtl="0">
              <a:spcBef>
                <a:spcPts val="0"/>
              </a:spcBef>
              <a:buNone/>
            </a:pPr>
            <a:r>
              <a:rPr lang="en-US" sz="2000" b="1" dirty="0">
                <a:solidFill>
                  <a:srgbClr val="0070C0"/>
                </a:solidFill>
                <a:latin typeface="Courier New"/>
                <a:ea typeface="Courier New"/>
                <a:cs typeface="Courier New"/>
                <a:sym typeface="Courier New"/>
              </a:rPr>
              <a:t>NJ</a:t>
            </a:r>
            <a:endParaRPr lang="en" sz="2000" b="1" dirty="0">
              <a:solidFill>
                <a:srgbClr val="0070C0"/>
              </a:solidFill>
              <a:latin typeface="Courier New"/>
              <a:ea typeface="Courier New"/>
              <a:cs typeface="Courier New"/>
              <a:sym typeface="Courier New"/>
            </a:endParaRPr>
          </a:p>
        </p:txBody>
      </p:sp>
      <p:sp>
        <p:nvSpPr>
          <p:cNvPr id="38" name="Shape 122">
            <a:extLst>
              <a:ext uri="{FF2B5EF4-FFF2-40B4-BE49-F238E27FC236}">
                <a16:creationId xmlns:a16="http://schemas.microsoft.com/office/drawing/2014/main" id="{1D8DC468-EA66-C040-BF32-F78485523658}"/>
              </a:ext>
            </a:extLst>
          </p:cNvPr>
          <p:cNvSpPr/>
          <p:nvPr/>
        </p:nvSpPr>
        <p:spPr>
          <a:xfrm>
            <a:off x="4894125" y="3336258"/>
            <a:ext cx="973275" cy="674379"/>
          </a:xfrm>
          <a:prstGeom prst="ellipse">
            <a:avLst/>
          </a:prstGeom>
          <a:solidFill>
            <a:srgbClr val="EFEFEF"/>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pPr lvl="0" algn="ctr" rtl="0">
              <a:spcBef>
                <a:spcPts val="0"/>
              </a:spcBef>
              <a:buNone/>
            </a:pPr>
            <a:r>
              <a:rPr lang="en" sz="2000" b="1" dirty="0">
                <a:solidFill>
                  <a:srgbClr val="FF0000"/>
                </a:solidFill>
                <a:latin typeface="Courier New"/>
                <a:ea typeface="Courier New"/>
                <a:cs typeface="Courier New"/>
                <a:sym typeface="Courier New"/>
              </a:rPr>
              <a:t>13</a:t>
            </a:r>
          </a:p>
        </p:txBody>
      </p:sp>
      <p:sp>
        <p:nvSpPr>
          <p:cNvPr id="39" name="Shape 138">
            <a:extLst>
              <a:ext uri="{FF2B5EF4-FFF2-40B4-BE49-F238E27FC236}">
                <a16:creationId xmlns:a16="http://schemas.microsoft.com/office/drawing/2014/main" id="{9D0A7384-961E-D640-B5A3-B98855CA3CCE}"/>
              </a:ext>
            </a:extLst>
          </p:cNvPr>
          <p:cNvSpPr txBox="1"/>
          <p:nvPr/>
        </p:nvSpPr>
        <p:spPr>
          <a:xfrm>
            <a:off x="0" y="3455340"/>
            <a:ext cx="1600199" cy="495193"/>
          </a:xfrm>
          <a:prstGeom prst="rect">
            <a:avLst/>
          </a:prstGeom>
          <a:noFill/>
          <a:ln>
            <a:noFill/>
          </a:ln>
        </p:spPr>
        <p:txBody>
          <a:bodyPr lIns="91425" tIns="91425" rIns="91425" bIns="91425" anchor="t" anchorCtr="0">
            <a:noAutofit/>
          </a:bodyPr>
          <a:lstStyle/>
          <a:p>
            <a:pPr lvl="0" rtl="0">
              <a:spcBef>
                <a:spcPts val="0"/>
              </a:spcBef>
              <a:buNone/>
            </a:pPr>
            <a:r>
              <a:rPr lang="en" sz="2000" b="1" dirty="0">
                <a:solidFill>
                  <a:srgbClr val="1155CC"/>
                </a:solidFill>
                <a:latin typeface="Courier New"/>
                <a:ea typeface="Courier New"/>
                <a:cs typeface="Courier New"/>
                <a:sym typeface="Courier New"/>
              </a:rPr>
              <a:t>add(“</a:t>
            </a:r>
            <a:r>
              <a:rPr lang="en-US" sz="2000" b="1" dirty="0">
                <a:solidFill>
                  <a:srgbClr val="1155CC"/>
                </a:solidFill>
                <a:latin typeface="Courier New"/>
                <a:ea typeface="Courier New"/>
                <a:cs typeface="Courier New"/>
                <a:sym typeface="Courier New"/>
              </a:rPr>
              <a:t>NJ</a:t>
            </a:r>
            <a:r>
              <a:rPr lang="en" sz="2000" b="1" dirty="0">
                <a:solidFill>
                  <a:srgbClr val="1155CC"/>
                </a:solidFill>
                <a:latin typeface="Courier New"/>
                <a:ea typeface="Courier New"/>
                <a:cs typeface="Courier New"/>
                <a:sym typeface="Courier New"/>
              </a:rPr>
              <a:t>”)</a:t>
            </a:r>
          </a:p>
        </p:txBody>
      </p:sp>
      <p:sp>
        <p:nvSpPr>
          <p:cNvPr id="40" name="Shape 139">
            <a:extLst>
              <a:ext uri="{FF2B5EF4-FFF2-40B4-BE49-F238E27FC236}">
                <a16:creationId xmlns:a16="http://schemas.microsoft.com/office/drawing/2014/main" id="{7FA59F05-6E75-6246-BE20-DB51FB923237}"/>
              </a:ext>
            </a:extLst>
          </p:cNvPr>
          <p:cNvSpPr txBox="1"/>
          <p:nvPr/>
        </p:nvSpPr>
        <p:spPr>
          <a:xfrm>
            <a:off x="0" y="5119864"/>
            <a:ext cx="453299" cy="480599"/>
          </a:xfrm>
          <a:prstGeom prst="rect">
            <a:avLst/>
          </a:prstGeom>
          <a:noFill/>
          <a:ln>
            <a:noFill/>
          </a:ln>
        </p:spPr>
        <p:txBody>
          <a:bodyPr lIns="91425" tIns="91425" rIns="91425" bIns="91425" anchor="t" anchorCtr="0">
            <a:noAutofit/>
          </a:bodyPr>
          <a:lstStyle/>
          <a:p>
            <a:pPr lvl="0" rtl="0">
              <a:spcBef>
                <a:spcPts val="0"/>
              </a:spcBef>
              <a:buNone/>
            </a:pPr>
            <a:r>
              <a:rPr lang="en" sz="2000" b="1" dirty="0">
                <a:solidFill>
                  <a:srgbClr val="7030A0"/>
                </a:solidFill>
                <a:latin typeface="Courier New"/>
                <a:ea typeface="Courier New"/>
                <a:cs typeface="Courier New"/>
                <a:sym typeface="Courier New"/>
              </a:rPr>
              <a:t>b</a:t>
            </a:r>
          </a:p>
        </p:txBody>
      </p:sp>
      <p:cxnSp>
        <p:nvCxnSpPr>
          <p:cNvPr id="41" name="Shape 151">
            <a:extLst>
              <a:ext uri="{FF2B5EF4-FFF2-40B4-BE49-F238E27FC236}">
                <a16:creationId xmlns:a16="http://schemas.microsoft.com/office/drawing/2014/main" id="{08EF984C-6CFC-9F4C-816E-3BA5F9E541D6}"/>
              </a:ext>
            </a:extLst>
          </p:cNvPr>
          <p:cNvCxnSpPr>
            <a:cxnSpLocks/>
            <a:stCxn id="37" idx="6"/>
            <a:endCxn id="38" idx="2"/>
          </p:cNvCxnSpPr>
          <p:nvPr/>
        </p:nvCxnSpPr>
        <p:spPr>
          <a:xfrm flipV="1">
            <a:off x="2590800" y="3673448"/>
            <a:ext cx="2303325" cy="2679"/>
          </a:xfrm>
          <a:prstGeom prst="straightConnector1">
            <a:avLst/>
          </a:prstGeom>
          <a:noFill/>
          <a:ln w="19050" cap="flat" cmpd="sng">
            <a:solidFill>
              <a:schemeClr val="dk2"/>
            </a:solidFill>
            <a:prstDash val="solid"/>
            <a:round/>
            <a:headEnd type="none" w="lg" len="lg"/>
            <a:tailEnd type="triangle" w="lg" len="lg"/>
          </a:ln>
        </p:spPr>
      </p:cxnSp>
      <p:sp>
        <p:nvSpPr>
          <p:cNvPr id="42" name="Rectangle 41">
            <a:extLst>
              <a:ext uri="{FF2B5EF4-FFF2-40B4-BE49-F238E27FC236}">
                <a16:creationId xmlns:a16="http://schemas.microsoft.com/office/drawing/2014/main" id="{7CCA5A61-F4FA-3C42-88B3-7529B373AF37}"/>
              </a:ext>
            </a:extLst>
          </p:cNvPr>
          <p:cNvSpPr/>
          <p:nvPr/>
        </p:nvSpPr>
        <p:spPr>
          <a:xfrm>
            <a:off x="2830725" y="3280708"/>
            <a:ext cx="1949256" cy="830997"/>
          </a:xfrm>
          <a:prstGeom prst="rect">
            <a:avLst/>
          </a:prstGeom>
        </p:spPr>
        <p:txBody>
          <a:bodyPr wrap="square">
            <a:spAutoFit/>
          </a:bodyPr>
          <a:lstStyle/>
          <a:p>
            <a:pPr lvl="0" algn="ctr">
              <a:spcBef>
                <a:spcPts val="0"/>
              </a:spcBef>
            </a:pPr>
            <a:r>
              <a:rPr lang="en" dirty="0">
                <a:latin typeface="Courier New"/>
                <a:ea typeface="Courier New"/>
                <a:cs typeface="Courier New"/>
                <a:sym typeface="Courier New"/>
              </a:rPr>
              <a:t># of </a:t>
            </a:r>
          </a:p>
          <a:p>
            <a:pPr lvl="0" algn="ctr">
              <a:spcBef>
                <a:spcPts val="0"/>
              </a:spcBef>
            </a:pPr>
            <a:r>
              <a:rPr lang="en" dirty="0">
                <a:latin typeface="Courier New"/>
                <a:ea typeface="Courier New"/>
                <a:cs typeface="Courier New"/>
                <a:sym typeface="Courier New"/>
              </a:rPr>
              <a:t>1</a:t>
            </a:r>
            <a:r>
              <a:rPr lang="en" baseline="30000" dirty="0">
                <a:latin typeface="Courier New"/>
                <a:ea typeface="Courier New"/>
                <a:cs typeface="Courier New"/>
                <a:sym typeface="Courier New"/>
              </a:rPr>
              <a:t>st </a:t>
            </a:r>
            <a:r>
              <a:rPr lang="en" dirty="0">
                <a:latin typeface="Courier New"/>
                <a:ea typeface="Courier New"/>
                <a:cs typeface="Courier New"/>
                <a:sym typeface="Courier New"/>
              </a:rPr>
              <a:t>letter</a:t>
            </a:r>
          </a:p>
        </p:txBody>
      </p:sp>
      <p:graphicFrame>
        <p:nvGraphicFramePr>
          <p:cNvPr id="43" name="Table 42">
            <a:extLst>
              <a:ext uri="{FF2B5EF4-FFF2-40B4-BE49-F238E27FC236}">
                <a16:creationId xmlns:a16="http://schemas.microsoft.com/office/drawing/2014/main" id="{B2805E18-D53A-B047-909E-4A51BD6B4319}"/>
              </a:ext>
            </a:extLst>
          </p:cNvPr>
          <p:cNvGraphicFramePr>
            <a:graphicFrameLocks noGrp="1"/>
          </p:cNvGraphicFramePr>
          <p:nvPr/>
        </p:nvGraphicFramePr>
        <p:xfrm>
          <a:off x="302469" y="4800600"/>
          <a:ext cx="8612937" cy="741680"/>
        </p:xfrm>
        <a:graphic>
          <a:graphicData uri="http://schemas.openxmlformats.org/drawingml/2006/table">
            <a:tbl>
              <a:tblPr firstRow="1" bandRow="1">
                <a:tableStyleId>{5C22544A-7EE6-4342-B048-85BDC9FD1C3A}</a:tableStyleId>
              </a:tblPr>
              <a:tblGrid>
                <a:gridCol w="446541">
                  <a:extLst>
                    <a:ext uri="{9D8B030D-6E8A-4147-A177-3AD203B41FA5}">
                      <a16:colId xmlns:a16="http://schemas.microsoft.com/office/drawing/2014/main" val="3600871175"/>
                    </a:ext>
                  </a:extLst>
                </a:gridCol>
                <a:gridCol w="446541">
                  <a:extLst>
                    <a:ext uri="{9D8B030D-6E8A-4147-A177-3AD203B41FA5}">
                      <a16:colId xmlns:a16="http://schemas.microsoft.com/office/drawing/2014/main" val="418385709"/>
                    </a:ext>
                  </a:extLst>
                </a:gridCol>
                <a:gridCol w="446541">
                  <a:extLst>
                    <a:ext uri="{9D8B030D-6E8A-4147-A177-3AD203B41FA5}">
                      <a16:colId xmlns:a16="http://schemas.microsoft.com/office/drawing/2014/main" val="4092475378"/>
                    </a:ext>
                  </a:extLst>
                </a:gridCol>
                <a:gridCol w="446541">
                  <a:extLst>
                    <a:ext uri="{9D8B030D-6E8A-4147-A177-3AD203B41FA5}">
                      <a16:colId xmlns:a16="http://schemas.microsoft.com/office/drawing/2014/main" val="4083467516"/>
                    </a:ext>
                  </a:extLst>
                </a:gridCol>
                <a:gridCol w="446541">
                  <a:extLst>
                    <a:ext uri="{9D8B030D-6E8A-4147-A177-3AD203B41FA5}">
                      <a16:colId xmlns:a16="http://schemas.microsoft.com/office/drawing/2014/main" val="23339347"/>
                    </a:ext>
                  </a:extLst>
                </a:gridCol>
                <a:gridCol w="446541">
                  <a:extLst>
                    <a:ext uri="{9D8B030D-6E8A-4147-A177-3AD203B41FA5}">
                      <a16:colId xmlns:a16="http://schemas.microsoft.com/office/drawing/2014/main" val="1230282921"/>
                    </a:ext>
                  </a:extLst>
                </a:gridCol>
                <a:gridCol w="446541">
                  <a:extLst>
                    <a:ext uri="{9D8B030D-6E8A-4147-A177-3AD203B41FA5}">
                      <a16:colId xmlns:a16="http://schemas.microsoft.com/office/drawing/2014/main" val="3546111073"/>
                    </a:ext>
                  </a:extLst>
                </a:gridCol>
                <a:gridCol w="446541">
                  <a:extLst>
                    <a:ext uri="{9D8B030D-6E8A-4147-A177-3AD203B41FA5}">
                      <a16:colId xmlns:a16="http://schemas.microsoft.com/office/drawing/2014/main" val="2229194969"/>
                    </a:ext>
                  </a:extLst>
                </a:gridCol>
                <a:gridCol w="446541">
                  <a:extLst>
                    <a:ext uri="{9D8B030D-6E8A-4147-A177-3AD203B41FA5}">
                      <a16:colId xmlns:a16="http://schemas.microsoft.com/office/drawing/2014/main" val="2876824183"/>
                    </a:ext>
                  </a:extLst>
                </a:gridCol>
                <a:gridCol w="446541">
                  <a:extLst>
                    <a:ext uri="{9D8B030D-6E8A-4147-A177-3AD203B41FA5}">
                      <a16:colId xmlns:a16="http://schemas.microsoft.com/office/drawing/2014/main" val="210302179"/>
                    </a:ext>
                  </a:extLst>
                </a:gridCol>
                <a:gridCol w="446541">
                  <a:extLst>
                    <a:ext uri="{9D8B030D-6E8A-4147-A177-3AD203B41FA5}">
                      <a16:colId xmlns:a16="http://schemas.microsoft.com/office/drawing/2014/main" val="3651124882"/>
                    </a:ext>
                  </a:extLst>
                </a:gridCol>
                <a:gridCol w="446541">
                  <a:extLst>
                    <a:ext uri="{9D8B030D-6E8A-4147-A177-3AD203B41FA5}">
                      <a16:colId xmlns:a16="http://schemas.microsoft.com/office/drawing/2014/main" val="1299813999"/>
                    </a:ext>
                  </a:extLst>
                </a:gridCol>
                <a:gridCol w="446541">
                  <a:extLst>
                    <a:ext uri="{9D8B030D-6E8A-4147-A177-3AD203B41FA5}">
                      <a16:colId xmlns:a16="http://schemas.microsoft.com/office/drawing/2014/main" val="1542460469"/>
                    </a:ext>
                  </a:extLst>
                </a:gridCol>
                <a:gridCol w="446541">
                  <a:extLst>
                    <a:ext uri="{9D8B030D-6E8A-4147-A177-3AD203B41FA5}">
                      <a16:colId xmlns:a16="http://schemas.microsoft.com/office/drawing/2014/main" val="1558021107"/>
                    </a:ext>
                  </a:extLst>
                </a:gridCol>
                <a:gridCol w="446541">
                  <a:extLst>
                    <a:ext uri="{9D8B030D-6E8A-4147-A177-3AD203B41FA5}">
                      <a16:colId xmlns:a16="http://schemas.microsoft.com/office/drawing/2014/main" val="3195107247"/>
                    </a:ext>
                  </a:extLst>
                </a:gridCol>
                <a:gridCol w="446541">
                  <a:extLst>
                    <a:ext uri="{9D8B030D-6E8A-4147-A177-3AD203B41FA5}">
                      <a16:colId xmlns:a16="http://schemas.microsoft.com/office/drawing/2014/main" val="1089420251"/>
                    </a:ext>
                  </a:extLst>
                </a:gridCol>
                <a:gridCol w="446541">
                  <a:extLst>
                    <a:ext uri="{9D8B030D-6E8A-4147-A177-3AD203B41FA5}">
                      <a16:colId xmlns:a16="http://schemas.microsoft.com/office/drawing/2014/main" val="1506495492"/>
                    </a:ext>
                  </a:extLst>
                </a:gridCol>
                <a:gridCol w="575199">
                  <a:extLst>
                    <a:ext uri="{9D8B030D-6E8A-4147-A177-3AD203B41FA5}">
                      <a16:colId xmlns:a16="http://schemas.microsoft.com/office/drawing/2014/main" val="1267551655"/>
                    </a:ext>
                  </a:extLst>
                </a:gridCol>
                <a:gridCol w="446541">
                  <a:extLst>
                    <a:ext uri="{9D8B030D-6E8A-4147-A177-3AD203B41FA5}">
                      <a16:colId xmlns:a16="http://schemas.microsoft.com/office/drawing/2014/main" val="3184638313"/>
                    </a:ext>
                  </a:extLst>
                </a:gridCol>
              </a:tblGrid>
              <a:tr h="370840">
                <a:tc>
                  <a:txBody>
                    <a:bodyPr/>
                    <a:lstStyle/>
                    <a:p>
                      <a:pPr algn="ctr"/>
                      <a:r>
                        <a:rPr lang="en-US" sz="1000" b="0" dirty="0">
                          <a:solidFill>
                            <a:schemeClr val="tx1"/>
                          </a:solidFill>
                          <a:latin typeface="Arial" panose="020B0604020202020204" pitchFamily="34" charset="0"/>
                          <a:cs typeface="Arial" panose="020B0604020202020204" pitchFamily="34" charset="0"/>
                        </a:rPr>
                        <a:t>0</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2</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3</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4</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5</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6</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7</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8</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9</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10</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11</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12</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13</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14</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15</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16</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25</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extLst>
                  <a:ext uri="{0D108BD9-81ED-4DB2-BD59-A6C34878D82A}">
                    <a16:rowId xmlns:a16="http://schemas.microsoft.com/office/drawing/2014/main" val="2556708761"/>
                  </a:ext>
                </a:extLst>
              </a:tr>
              <a:tr h="370840">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rgbClr val="7030A0"/>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rgbClr val="7030A0"/>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rgbClr val="7030A0"/>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rgbClr val="7030A0"/>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extLst>
                  <a:ext uri="{0D108BD9-81ED-4DB2-BD59-A6C34878D82A}">
                    <a16:rowId xmlns:a16="http://schemas.microsoft.com/office/drawing/2014/main" val="3647549480"/>
                  </a:ext>
                </a:extLst>
              </a:tr>
            </a:tbl>
          </a:graphicData>
        </a:graphic>
      </p:graphicFrame>
      <p:sp>
        <p:nvSpPr>
          <p:cNvPr id="45" name="Freeform 44">
            <a:extLst>
              <a:ext uri="{FF2B5EF4-FFF2-40B4-BE49-F238E27FC236}">
                <a16:creationId xmlns:a16="http://schemas.microsoft.com/office/drawing/2014/main" id="{CBFB11B4-F48F-804D-BCCB-FFCB289D92B9}"/>
              </a:ext>
            </a:extLst>
          </p:cNvPr>
          <p:cNvSpPr/>
          <p:nvPr/>
        </p:nvSpPr>
        <p:spPr>
          <a:xfrm flipH="1">
            <a:off x="5351326" y="4010637"/>
            <a:ext cx="973275" cy="761736"/>
          </a:xfrm>
          <a:custGeom>
            <a:avLst/>
            <a:gdLst>
              <a:gd name="connsiteX0" fmla="*/ 5223425 w 5223425"/>
              <a:gd name="connsiteY0" fmla="*/ 0 h 2113614"/>
              <a:gd name="connsiteX1" fmla="*/ 3874310 w 5223425"/>
              <a:gd name="connsiteY1" fmla="*/ 899410 h 2113614"/>
              <a:gd name="connsiteX2" fmla="*/ 1108625 w 5223425"/>
              <a:gd name="connsiteY2" fmla="*/ 944381 h 2113614"/>
              <a:gd name="connsiteX3" fmla="*/ 104284 w 5223425"/>
              <a:gd name="connsiteY3" fmla="*/ 1311640 h 2113614"/>
              <a:gd name="connsiteX4" fmla="*/ 81799 w 5223425"/>
              <a:gd name="connsiteY4" fmla="*/ 2113614 h 2113614"/>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5223425" h="2113614">
                <a:moveTo>
                  <a:pt x="5223425" y="0"/>
                </a:moveTo>
                <a:cubicBezTo>
                  <a:pt x="4891767" y="371006"/>
                  <a:pt x="4560110" y="742013"/>
                  <a:pt x="3874310" y="899410"/>
                </a:cubicBezTo>
                <a:cubicBezTo>
                  <a:pt x="3188510" y="1056807"/>
                  <a:pt x="1736963" y="875676"/>
                  <a:pt x="1108625" y="944381"/>
                </a:cubicBezTo>
                <a:cubicBezTo>
                  <a:pt x="480287" y="1013086"/>
                  <a:pt x="275422" y="1116768"/>
                  <a:pt x="104284" y="1311640"/>
                </a:cubicBezTo>
                <a:cubicBezTo>
                  <a:pt x="-66854" y="1506512"/>
                  <a:pt x="7472" y="1810063"/>
                  <a:pt x="81799" y="2113614"/>
                </a:cubicBezTo>
              </a:path>
            </a:pathLst>
          </a:custGeom>
          <a:noFill/>
          <a:ln>
            <a:solidFill>
              <a:srgbClr val="0070C0"/>
            </a:solidFill>
            <a:headEnd type="none" w="med" len="med"/>
            <a:tailEnd type="triangle"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solidFill>
                <a:srgbClr val="0070C0"/>
              </a:solidFill>
            </a:endParaRPr>
          </a:p>
        </p:txBody>
      </p:sp>
      <p:sp>
        <p:nvSpPr>
          <p:cNvPr id="46" name="Rectangle 45">
            <a:extLst>
              <a:ext uri="{FF2B5EF4-FFF2-40B4-BE49-F238E27FC236}">
                <a16:creationId xmlns:a16="http://schemas.microsoft.com/office/drawing/2014/main" id="{E56EA5FE-0DA0-794B-BB18-BF1657EEF605}"/>
              </a:ext>
            </a:extLst>
          </p:cNvPr>
          <p:cNvSpPr/>
          <p:nvPr/>
        </p:nvSpPr>
        <p:spPr>
          <a:xfrm>
            <a:off x="1185997" y="5774012"/>
            <a:ext cx="431528" cy="338554"/>
          </a:xfrm>
          <a:prstGeom prst="rect">
            <a:avLst/>
          </a:prstGeom>
          <a:ln>
            <a:solidFill>
              <a:schemeClr val="tx1"/>
            </a:solidFill>
          </a:ln>
        </p:spPr>
        <p:txBody>
          <a:bodyPr wrap="none">
            <a:spAutoFit/>
          </a:bodyPr>
          <a:lstStyle/>
          <a:p>
            <a:r>
              <a:rPr lang="en-US" sz="1600" dirty="0">
                <a:solidFill>
                  <a:srgbClr val="7030A0"/>
                </a:solidFill>
                <a:latin typeface="+mn-lt"/>
              </a:rPr>
              <a:t>CA</a:t>
            </a:r>
          </a:p>
        </p:txBody>
      </p:sp>
      <p:cxnSp>
        <p:nvCxnSpPr>
          <p:cNvPr id="47" name="Shape 151">
            <a:extLst>
              <a:ext uri="{FF2B5EF4-FFF2-40B4-BE49-F238E27FC236}">
                <a16:creationId xmlns:a16="http://schemas.microsoft.com/office/drawing/2014/main" id="{00167E91-2182-5441-8317-C95B856557E1}"/>
              </a:ext>
            </a:extLst>
          </p:cNvPr>
          <p:cNvCxnSpPr>
            <a:cxnSpLocks/>
            <a:endCxn id="46" idx="0"/>
          </p:cNvCxnSpPr>
          <p:nvPr/>
        </p:nvCxnSpPr>
        <p:spPr>
          <a:xfrm>
            <a:off x="1401761" y="5360163"/>
            <a:ext cx="0" cy="413849"/>
          </a:xfrm>
          <a:prstGeom prst="straightConnector1">
            <a:avLst/>
          </a:prstGeom>
          <a:noFill/>
          <a:ln w="19050" cap="flat" cmpd="sng">
            <a:solidFill>
              <a:schemeClr val="dk2"/>
            </a:solidFill>
            <a:prstDash val="solid"/>
            <a:round/>
            <a:headEnd type="none" w="lg" len="lg"/>
            <a:tailEnd type="triangle" w="lg" len="lg"/>
          </a:ln>
        </p:spPr>
      </p:cxnSp>
      <p:sp>
        <p:nvSpPr>
          <p:cNvPr id="50" name="Rectangle 49">
            <a:extLst>
              <a:ext uri="{FF2B5EF4-FFF2-40B4-BE49-F238E27FC236}">
                <a16:creationId xmlns:a16="http://schemas.microsoft.com/office/drawing/2014/main" id="{0909B3DC-D25A-4C48-B3AB-6C9AB70F0890}"/>
              </a:ext>
            </a:extLst>
          </p:cNvPr>
          <p:cNvSpPr/>
          <p:nvPr/>
        </p:nvSpPr>
        <p:spPr>
          <a:xfrm>
            <a:off x="5562600" y="5774012"/>
            <a:ext cx="466794" cy="338554"/>
          </a:xfrm>
          <a:prstGeom prst="rect">
            <a:avLst/>
          </a:prstGeom>
          <a:ln>
            <a:solidFill>
              <a:schemeClr val="tx1"/>
            </a:solidFill>
          </a:ln>
        </p:spPr>
        <p:txBody>
          <a:bodyPr wrap="none">
            <a:spAutoFit/>
          </a:bodyPr>
          <a:lstStyle/>
          <a:p>
            <a:r>
              <a:rPr lang="en-US" sz="1600" dirty="0">
                <a:solidFill>
                  <a:srgbClr val="7030A0"/>
                </a:solidFill>
                <a:latin typeface="+mn-lt"/>
              </a:rPr>
              <a:t>MA</a:t>
            </a:r>
          </a:p>
        </p:txBody>
      </p:sp>
      <p:cxnSp>
        <p:nvCxnSpPr>
          <p:cNvPr id="51" name="Shape 151">
            <a:extLst>
              <a:ext uri="{FF2B5EF4-FFF2-40B4-BE49-F238E27FC236}">
                <a16:creationId xmlns:a16="http://schemas.microsoft.com/office/drawing/2014/main" id="{6CC33C53-181C-B241-9B24-9797FFAEB826}"/>
              </a:ext>
            </a:extLst>
          </p:cNvPr>
          <p:cNvCxnSpPr>
            <a:cxnSpLocks/>
            <a:endCxn id="50" idx="0"/>
          </p:cNvCxnSpPr>
          <p:nvPr/>
        </p:nvCxnSpPr>
        <p:spPr>
          <a:xfrm>
            <a:off x="5795997" y="5360163"/>
            <a:ext cx="0" cy="413849"/>
          </a:xfrm>
          <a:prstGeom prst="straightConnector1">
            <a:avLst/>
          </a:prstGeom>
          <a:noFill/>
          <a:ln w="19050" cap="flat" cmpd="sng">
            <a:solidFill>
              <a:schemeClr val="dk2"/>
            </a:solidFill>
            <a:prstDash val="solid"/>
            <a:round/>
            <a:headEnd type="none" w="lg" len="lg"/>
            <a:tailEnd type="triangle" w="lg" len="lg"/>
          </a:ln>
        </p:spPr>
      </p:cxnSp>
      <p:sp>
        <p:nvSpPr>
          <p:cNvPr id="52" name="Rectangle 51">
            <a:extLst>
              <a:ext uri="{FF2B5EF4-FFF2-40B4-BE49-F238E27FC236}">
                <a16:creationId xmlns:a16="http://schemas.microsoft.com/office/drawing/2014/main" id="{7543E689-9933-1E47-8DDE-96AE1CF8B020}"/>
              </a:ext>
            </a:extLst>
          </p:cNvPr>
          <p:cNvSpPr/>
          <p:nvPr/>
        </p:nvSpPr>
        <p:spPr>
          <a:xfrm>
            <a:off x="6096000" y="5774012"/>
            <a:ext cx="434734" cy="338554"/>
          </a:xfrm>
          <a:prstGeom prst="rect">
            <a:avLst/>
          </a:prstGeom>
          <a:ln>
            <a:solidFill>
              <a:schemeClr val="tx1"/>
            </a:solidFill>
          </a:ln>
        </p:spPr>
        <p:txBody>
          <a:bodyPr wrap="none">
            <a:spAutoFit/>
          </a:bodyPr>
          <a:lstStyle/>
          <a:p>
            <a:r>
              <a:rPr lang="en-US" sz="1600" dirty="0">
                <a:solidFill>
                  <a:srgbClr val="7030A0"/>
                </a:solidFill>
                <a:latin typeface="+mn-lt"/>
              </a:rPr>
              <a:t>NY</a:t>
            </a:r>
          </a:p>
        </p:txBody>
      </p:sp>
      <p:cxnSp>
        <p:nvCxnSpPr>
          <p:cNvPr id="53" name="Shape 151">
            <a:extLst>
              <a:ext uri="{FF2B5EF4-FFF2-40B4-BE49-F238E27FC236}">
                <a16:creationId xmlns:a16="http://schemas.microsoft.com/office/drawing/2014/main" id="{D7BE4A6F-39DD-2A42-B9C4-C82ADE7199A1}"/>
              </a:ext>
            </a:extLst>
          </p:cNvPr>
          <p:cNvCxnSpPr>
            <a:cxnSpLocks/>
            <a:endCxn id="52" idx="0"/>
          </p:cNvCxnSpPr>
          <p:nvPr/>
        </p:nvCxnSpPr>
        <p:spPr>
          <a:xfrm>
            <a:off x="6311767" y="5360163"/>
            <a:ext cx="1600" cy="413849"/>
          </a:xfrm>
          <a:prstGeom prst="straightConnector1">
            <a:avLst/>
          </a:prstGeom>
          <a:noFill/>
          <a:ln w="19050" cap="flat" cmpd="sng">
            <a:solidFill>
              <a:schemeClr val="dk2"/>
            </a:solidFill>
            <a:prstDash val="solid"/>
            <a:round/>
            <a:headEnd type="none" w="lg" len="lg"/>
            <a:tailEnd type="triangle" w="lg" len="lg"/>
          </a:ln>
        </p:spPr>
      </p:cxnSp>
      <p:sp>
        <p:nvSpPr>
          <p:cNvPr id="54" name="Rectangle 53">
            <a:extLst>
              <a:ext uri="{FF2B5EF4-FFF2-40B4-BE49-F238E27FC236}">
                <a16:creationId xmlns:a16="http://schemas.microsoft.com/office/drawing/2014/main" id="{FCCBDC1F-6EE0-AE4C-A0D7-1A38DE6804FA}"/>
              </a:ext>
            </a:extLst>
          </p:cNvPr>
          <p:cNvSpPr/>
          <p:nvPr/>
        </p:nvSpPr>
        <p:spPr>
          <a:xfrm>
            <a:off x="6564444" y="5774012"/>
            <a:ext cx="445956" cy="338554"/>
          </a:xfrm>
          <a:prstGeom prst="rect">
            <a:avLst/>
          </a:prstGeom>
          <a:ln>
            <a:solidFill>
              <a:schemeClr val="tx1"/>
            </a:solidFill>
          </a:ln>
        </p:spPr>
        <p:txBody>
          <a:bodyPr wrap="none">
            <a:spAutoFit/>
          </a:bodyPr>
          <a:lstStyle/>
          <a:p>
            <a:r>
              <a:rPr lang="en-US" sz="1600" dirty="0">
                <a:solidFill>
                  <a:srgbClr val="7030A0"/>
                </a:solidFill>
                <a:latin typeface="+mn-lt"/>
              </a:rPr>
              <a:t>OR</a:t>
            </a:r>
          </a:p>
        </p:txBody>
      </p:sp>
      <p:cxnSp>
        <p:nvCxnSpPr>
          <p:cNvPr id="55" name="Shape 151">
            <a:extLst>
              <a:ext uri="{FF2B5EF4-FFF2-40B4-BE49-F238E27FC236}">
                <a16:creationId xmlns:a16="http://schemas.microsoft.com/office/drawing/2014/main" id="{808C62E1-734C-C149-B9A5-125A300BFAFB}"/>
              </a:ext>
            </a:extLst>
          </p:cNvPr>
          <p:cNvCxnSpPr>
            <a:cxnSpLocks/>
            <a:endCxn id="54" idx="0"/>
          </p:cNvCxnSpPr>
          <p:nvPr/>
        </p:nvCxnSpPr>
        <p:spPr>
          <a:xfrm>
            <a:off x="6787422" y="5360163"/>
            <a:ext cx="0" cy="413849"/>
          </a:xfrm>
          <a:prstGeom prst="straightConnector1">
            <a:avLst/>
          </a:prstGeom>
          <a:noFill/>
          <a:ln w="19050" cap="flat" cmpd="sng">
            <a:solidFill>
              <a:schemeClr val="dk2"/>
            </a:solidFill>
            <a:prstDash val="solid"/>
            <a:round/>
            <a:headEnd type="none" w="lg" len="lg"/>
            <a:tailEnd type="triangle" w="lg" len="lg"/>
          </a:ln>
        </p:spPr>
      </p:cxnSp>
      <p:sp>
        <p:nvSpPr>
          <p:cNvPr id="56" name="Rectangle 55">
            <a:extLst>
              <a:ext uri="{FF2B5EF4-FFF2-40B4-BE49-F238E27FC236}">
                <a16:creationId xmlns:a16="http://schemas.microsoft.com/office/drawing/2014/main" id="{D7061439-BC24-7C4B-AD5C-0ED595FFF130}"/>
              </a:ext>
            </a:extLst>
          </p:cNvPr>
          <p:cNvSpPr/>
          <p:nvPr/>
        </p:nvSpPr>
        <p:spPr>
          <a:xfrm>
            <a:off x="7073325" y="5774012"/>
            <a:ext cx="394275" cy="338554"/>
          </a:xfrm>
          <a:prstGeom prst="rect">
            <a:avLst/>
          </a:prstGeom>
          <a:ln>
            <a:solidFill>
              <a:schemeClr val="tx1"/>
            </a:solidFill>
          </a:ln>
        </p:spPr>
        <p:txBody>
          <a:bodyPr wrap="none">
            <a:spAutoFit/>
          </a:bodyPr>
          <a:lstStyle/>
          <a:p>
            <a:r>
              <a:rPr lang="en-US" sz="1600" dirty="0">
                <a:solidFill>
                  <a:srgbClr val="7030A0"/>
                </a:solidFill>
                <a:latin typeface="+mn-lt"/>
              </a:rPr>
              <a:t>PA</a:t>
            </a:r>
          </a:p>
        </p:txBody>
      </p:sp>
      <p:cxnSp>
        <p:nvCxnSpPr>
          <p:cNvPr id="57" name="Shape 151">
            <a:extLst>
              <a:ext uri="{FF2B5EF4-FFF2-40B4-BE49-F238E27FC236}">
                <a16:creationId xmlns:a16="http://schemas.microsoft.com/office/drawing/2014/main" id="{5DB69111-94B2-0B42-B672-4DD1D0A2F278}"/>
              </a:ext>
            </a:extLst>
          </p:cNvPr>
          <p:cNvCxnSpPr>
            <a:cxnSpLocks/>
            <a:endCxn id="56" idx="0"/>
          </p:cNvCxnSpPr>
          <p:nvPr/>
        </p:nvCxnSpPr>
        <p:spPr>
          <a:xfrm>
            <a:off x="7270462" y="5360163"/>
            <a:ext cx="1" cy="413849"/>
          </a:xfrm>
          <a:prstGeom prst="straightConnector1">
            <a:avLst/>
          </a:prstGeom>
          <a:noFill/>
          <a:ln w="19050" cap="flat" cmpd="sng">
            <a:solidFill>
              <a:schemeClr val="dk2"/>
            </a:solidFill>
            <a:prstDash val="solid"/>
            <a:round/>
            <a:headEnd type="none" w="lg" len="lg"/>
            <a:tailEnd type="triangle" w="lg" len="lg"/>
          </a:ln>
        </p:spPr>
      </p:cxnSp>
      <p:sp>
        <p:nvSpPr>
          <p:cNvPr id="26" name="Rectangle 25">
            <a:extLst>
              <a:ext uri="{FF2B5EF4-FFF2-40B4-BE49-F238E27FC236}">
                <a16:creationId xmlns:a16="http://schemas.microsoft.com/office/drawing/2014/main" id="{0E913D24-80C8-584E-A61E-C0D7A18C4F86}"/>
              </a:ext>
            </a:extLst>
          </p:cNvPr>
          <p:cNvSpPr/>
          <p:nvPr/>
        </p:nvSpPr>
        <p:spPr>
          <a:xfrm>
            <a:off x="6102051" y="6460123"/>
            <a:ext cx="399468" cy="338554"/>
          </a:xfrm>
          <a:prstGeom prst="rect">
            <a:avLst/>
          </a:prstGeom>
          <a:ln>
            <a:solidFill>
              <a:schemeClr val="tx1"/>
            </a:solidFill>
          </a:ln>
        </p:spPr>
        <p:txBody>
          <a:bodyPr wrap="none">
            <a:spAutoFit/>
          </a:bodyPr>
          <a:lstStyle/>
          <a:p>
            <a:r>
              <a:rPr lang="en-US" sz="1600" dirty="0">
                <a:solidFill>
                  <a:srgbClr val="7030A0"/>
                </a:solidFill>
                <a:latin typeface="+mn-lt"/>
              </a:rPr>
              <a:t>NJ</a:t>
            </a:r>
          </a:p>
        </p:txBody>
      </p:sp>
      <p:cxnSp>
        <p:nvCxnSpPr>
          <p:cNvPr id="27" name="Shape 151">
            <a:extLst>
              <a:ext uri="{FF2B5EF4-FFF2-40B4-BE49-F238E27FC236}">
                <a16:creationId xmlns:a16="http://schemas.microsoft.com/office/drawing/2014/main" id="{A957BFBB-5473-F741-BFF5-AD5B3ED7BA35}"/>
              </a:ext>
            </a:extLst>
          </p:cNvPr>
          <p:cNvCxnSpPr>
            <a:cxnSpLocks/>
          </p:cNvCxnSpPr>
          <p:nvPr/>
        </p:nvCxnSpPr>
        <p:spPr>
          <a:xfrm>
            <a:off x="6301785" y="6035040"/>
            <a:ext cx="0" cy="429768"/>
          </a:xfrm>
          <a:prstGeom prst="straightConnector1">
            <a:avLst/>
          </a:prstGeom>
          <a:noFill/>
          <a:ln w="19050" cap="flat" cmpd="sng">
            <a:solidFill>
              <a:schemeClr val="dk2"/>
            </a:solidFill>
            <a:prstDash val="solid"/>
            <a:round/>
            <a:headEnd type="none" w="lg" len="lg"/>
            <a:tailEnd type="triangle" w="lg" len="lg"/>
          </a:ln>
        </p:spPr>
      </p:cxnSp>
      <p:sp>
        <p:nvSpPr>
          <p:cNvPr id="29" name="Shape 367">
            <a:extLst>
              <a:ext uri="{FF2B5EF4-FFF2-40B4-BE49-F238E27FC236}">
                <a16:creationId xmlns:a16="http://schemas.microsoft.com/office/drawing/2014/main" id="{F2728748-61FC-6642-A650-2AFBC6932EC7}"/>
              </a:ext>
            </a:extLst>
          </p:cNvPr>
          <p:cNvSpPr txBox="1"/>
          <p:nvPr/>
        </p:nvSpPr>
        <p:spPr>
          <a:xfrm>
            <a:off x="292980" y="1670528"/>
            <a:ext cx="6208539" cy="857400"/>
          </a:xfrm>
          <a:prstGeom prst="rect">
            <a:avLst/>
          </a:prstGeom>
          <a:noFill/>
          <a:ln>
            <a:noFill/>
          </a:ln>
        </p:spPr>
        <p:txBody>
          <a:bodyPr lIns="91425" tIns="91425" rIns="91425" bIns="91425" anchor="t" anchorCtr="0">
            <a:noAutofit/>
          </a:bodyPr>
          <a:lstStyle/>
          <a:p>
            <a:r>
              <a:rPr lang="en" dirty="0"/>
              <a:t>Each bucket is the beginning of a LinkedList</a:t>
            </a:r>
          </a:p>
        </p:txBody>
      </p:sp>
      <p:sp>
        <p:nvSpPr>
          <p:cNvPr id="30" name="Rectangle 29">
            <a:extLst>
              <a:ext uri="{FF2B5EF4-FFF2-40B4-BE49-F238E27FC236}">
                <a16:creationId xmlns:a16="http://schemas.microsoft.com/office/drawing/2014/main" id="{A09A290D-8D52-4647-B651-6F2A74A696AB}"/>
              </a:ext>
            </a:extLst>
          </p:cNvPr>
          <p:cNvSpPr/>
          <p:nvPr/>
        </p:nvSpPr>
        <p:spPr>
          <a:xfrm>
            <a:off x="1167132" y="6460123"/>
            <a:ext cx="466794" cy="338554"/>
          </a:xfrm>
          <a:prstGeom prst="rect">
            <a:avLst/>
          </a:prstGeom>
          <a:ln>
            <a:solidFill>
              <a:schemeClr val="tx1"/>
            </a:solidFill>
          </a:ln>
        </p:spPr>
        <p:txBody>
          <a:bodyPr wrap="none">
            <a:spAutoFit/>
          </a:bodyPr>
          <a:lstStyle/>
          <a:p>
            <a:r>
              <a:rPr lang="en-US" sz="1600" dirty="0">
                <a:solidFill>
                  <a:srgbClr val="7030A0"/>
                </a:solidFill>
                <a:latin typeface="+mn-lt"/>
              </a:rPr>
              <a:t>CO</a:t>
            </a:r>
          </a:p>
        </p:txBody>
      </p:sp>
      <p:cxnSp>
        <p:nvCxnSpPr>
          <p:cNvPr id="31" name="Shape 151">
            <a:extLst>
              <a:ext uri="{FF2B5EF4-FFF2-40B4-BE49-F238E27FC236}">
                <a16:creationId xmlns:a16="http://schemas.microsoft.com/office/drawing/2014/main" id="{40A61167-1264-7D4B-945C-AEE312CB7E0D}"/>
              </a:ext>
            </a:extLst>
          </p:cNvPr>
          <p:cNvCxnSpPr>
            <a:cxnSpLocks/>
            <a:endCxn id="30" idx="0"/>
          </p:cNvCxnSpPr>
          <p:nvPr/>
        </p:nvCxnSpPr>
        <p:spPr>
          <a:xfrm flipH="1">
            <a:off x="1400529" y="6079420"/>
            <a:ext cx="1232" cy="380703"/>
          </a:xfrm>
          <a:prstGeom prst="straightConnector1">
            <a:avLst/>
          </a:prstGeom>
          <a:noFill/>
          <a:ln w="19050" cap="flat" cmpd="sng">
            <a:solidFill>
              <a:schemeClr val="dk2"/>
            </a:solidFill>
            <a:prstDash val="solid"/>
            <a:round/>
            <a:headEnd type="none" w="lg" len="lg"/>
            <a:tailEnd type="triangle" w="lg" len="lg"/>
          </a:ln>
        </p:spPr>
      </p:cxnSp>
      <p:sp>
        <p:nvSpPr>
          <p:cNvPr id="32" name="Shape 367">
            <a:extLst>
              <a:ext uri="{FF2B5EF4-FFF2-40B4-BE49-F238E27FC236}">
                <a16:creationId xmlns:a16="http://schemas.microsoft.com/office/drawing/2014/main" id="{32F92B87-47D2-774A-B177-18CDAC4780B5}"/>
              </a:ext>
            </a:extLst>
          </p:cNvPr>
          <p:cNvSpPr txBox="1"/>
          <p:nvPr/>
        </p:nvSpPr>
        <p:spPr>
          <a:xfrm>
            <a:off x="1917531" y="5641478"/>
            <a:ext cx="3475348" cy="1165955"/>
          </a:xfrm>
          <a:prstGeom prst="rect">
            <a:avLst/>
          </a:prstGeom>
          <a:noFill/>
          <a:ln>
            <a:solidFill>
              <a:schemeClr val="accent1"/>
            </a:solidFill>
          </a:ln>
        </p:spPr>
        <p:txBody>
          <a:bodyPr lIns="91425" tIns="91425" rIns="91425" bIns="91425" anchor="t" anchorCtr="0">
            <a:noAutofit/>
          </a:bodyPr>
          <a:lstStyle/>
          <a:p>
            <a:pPr algn="ctr"/>
            <a:r>
              <a:rPr lang="en-US" dirty="0">
                <a:latin typeface="Times New Roman" panose="02020603050405020304" pitchFamily="18" charset="0"/>
                <a:cs typeface="Times New Roman" panose="02020603050405020304" pitchFamily="18" charset="0"/>
              </a:rPr>
              <a:t>Note: might be b</a:t>
            </a:r>
            <a:r>
              <a:rPr lang="en" dirty="0" err="1">
                <a:latin typeface="Times New Roman" panose="02020603050405020304" pitchFamily="18" charset="0"/>
                <a:cs typeface="Times New Roman" panose="02020603050405020304" pitchFamily="18" charset="0"/>
              </a:rPr>
              <a:t>etter</a:t>
            </a:r>
            <a:r>
              <a:rPr lang="en" dirty="0">
                <a:latin typeface="Times New Roman" panose="02020603050405020304" pitchFamily="18" charset="0"/>
                <a:cs typeface="Times New Roman" panose="02020603050405020304" pitchFamily="18" charset="0"/>
              </a:rPr>
              <a:t> to add items to the </a:t>
            </a:r>
            <a:r>
              <a:rPr lang="en" b="1" dirty="0">
                <a:latin typeface="Times New Roman" panose="02020603050405020304" pitchFamily="18" charset="0"/>
                <a:cs typeface="Times New Roman" panose="02020603050405020304" pitchFamily="18" charset="0"/>
              </a:rPr>
              <a:t>head </a:t>
            </a:r>
            <a:br>
              <a:rPr lang="en" b="1" dirty="0">
                <a:latin typeface="Times New Roman" panose="02020603050405020304" pitchFamily="18" charset="0"/>
                <a:cs typeface="Times New Roman" panose="02020603050405020304" pitchFamily="18" charset="0"/>
              </a:rPr>
            </a:br>
            <a:r>
              <a:rPr lang="en" dirty="0">
                <a:latin typeface="Times New Roman" panose="02020603050405020304" pitchFamily="18" charset="0"/>
                <a:cs typeface="Times New Roman" panose="02020603050405020304" pitchFamily="18" charset="0"/>
              </a:rPr>
              <a:t>of the linked list.</a:t>
            </a:r>
          </a:p>
        </p:txBody>
      </p:sp>
    </p:spTree>
    <p:extLst>
      <p:ext uri="{BB962C8B-B14F-4D97-AF65-F5344CB8AC3E}">
        <p14:creationId xmlns:p14="http://schemas.microsoft.com/office/powerpoint/2010/main" val="406959613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9"/>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37"/>
                                        </p:tgtEl>
                                        <p:attrNameLst>
                                          <p:attrName>style.visibility</p:attrName>
                                        </p:attrNameLst>
                                      </p:cBhvr>
                                      <p:to>
                                        <p:strVal val="visible"/>
                                      </p:to>
                                    </p:set>
                                  </p:childTnLst>
                                </p:cTn>
                              </p:par>
                            </p:childTnLst>
                          </p:cTn>
                        </p:par>
                      </p:childTnLst>
                    </p:cTn>
                  </p:par>
                  <p:par>
                    <p:cTn id="9" fill="hold">
                      <p:stCondLst>
                        <p:cond delay="indefinite"/>
                      </p:stCondLst>
                      <p:childTnLst>
                        <p:par>
                          <p:cTn id="10" fill="hold">
                            <p:stCondLst>
                              <p:cond delay="0"/>
                            </p:stCondLst>
                            <p:childTnLst>
                              <p:par>
                                <p:cTn id="11" presetID="22" presetClass="entr" presetSubtype="8" fill="hold" nodeType="clickEffect">
                                  <p:stCondLst>
                                    <p:cond delay="0"/>
                                  </p:stCondLst>
                                  <p:childTnLst>
                                    <p:set>
                                      <p:cBhvr>
                                        <p:cTn id="12" dur="1" fill="hold">
                                          <p:stCondLst>
                                            <p:cond delay="0"/>
                                          </p:stCondLst>
                                        </p:cTn>
                                        <p:tgtEl>
                                          <p:spTgt spid="41"/>
                                        </p:tgtEl>
                                        <p:attrNameLst>
                                          <p:attrName>style.visibility</p:attrName>
                                        </p:attrNameLst>
                                      </p:cBhvr>
                                      <p:to>
                                        <p:strVal val="visible"/>
                                      </p:to>
                                    </p:set>
                                    <p:animEffect transition="in" filter="wipe(left)">
                                      <p:cBhvr>
                                        <p:cTn id="13" dur="500"/>
                                        <p:tgtEl>
                                          <p:spTgt spid="41"/>
                                        </p:tgtEl>
                                      </p:cBhvr>
                                    </p:animEffect>
                                  </p:childTnLst>
                                </p:cTn>
                              </p:par>
                              <p:par>
                                <p:cTn id="14" presetID="22" presetClass="entr" presetSubtype="8" fill="hold" grpId="0" nodeType="withEffect">
                                  <p:stCondLst>
                                    <p:cond delay="0"/>
                                  </p:stCondLst>
                                  <p:childTnLst>
                                    <p:set>
                                      <p:cBhvr>
                                        <p:cTn id="15" dur="1" fill="hold">
                                          <p:stCondLst>
                                            <p:cond delay="0"/>
                                          </p:stCondLst>
                                        </p:cTn>
                                        <p:tgtEl>
                                          <p:spTgt spid="42"/>
                                        </p:tgtEl>
                                        <p:attrNameLst>
                                          <p:attrName>style.visibility</p:attrName>
                                        </p:attrNameLst>
                                      </p:cBhvr>
                                      <p:to>
                                        <p:strVal val="visible"/>
                                      </p:to>
                                    </p:set>
                                    <p:animEffect transition="in" filter="wipe(left)">
                                      <p:cBhvr>
                                        <p:cTn id="16" dur="500"/>
                                        <p:tgtEl>
                                          <p:spTgt spid="42"/>
                                        </p:tgtEl>
                                      </p:cBhvr>
                                    </p:animEffect>
                                  </p:childTnLst>
                                </p:cTn>
                              </p:par>
                            </p:childTnLst>
                          </p:cTn>
                        </p:par>
                        <p:par>
                          <p:cTn id="17" fill="hold">
                            <p:stCondLst>
                              <p:cond delay="500"/>
                            </p:stCondLst>
                            <p:childTnLst>
                              <p:par>
                                <p:cTn id="18" presetID="1" presetClass="entr" presetSubtype="0" fill="hold" grpId="0" nodeType="afterEffect">
                                  <p:stCondLst>
                                    <p:cond delay="0"/>
                                  </p:stCondLst>
                                  <p:childTnLst>
                                    <p:set>
                                      <p:cBhvr>
                                        <p:cTn id="19" dur="1" fill="hold">
                                          <p:stCondLst>
                                            <p:cond delay="0"/>
                                          </p:stCondLst>
                                        </p:cTn>
                                        <p:tgtEl>
                                          <p:spTgt spid="38"/>
                                        </p:tgtEl>
                                        <p:attrNameLst>
                                          <p:attrName>style.visibility</p:attrName>
                                        </p:attrNameLst>
                                      </p:cBhvr>
                                      <p:to>
                                        <p:strVal val="visible"/>
                                      </p:to>
                                    </p:set>
                                  </p:childTnLst>
                                </p:cTn>
                              </p:par>
                            </p:childTnLst>
                          </p:cTn>
                        </p:par>
                      </p:childTnLst>
                    </p:cTn>
                  </p:par>
                  <p:par>
                    <p:cTn id="20" fill="hold">
                      <p:stCondLst>
                        <p:cond delay="indefinite"/>
                      </p:stCondLst>
                      <p:childTnLst>
                        <p:par>
                          <p:cTn id="21" fill="hold">
                            <p:stCondLst>
                              <p:cond delay="0"/>
                            </p:stCondLst>
                            <p:childTnLst>
                              <p:par>
                                <p:cTn id="22" presetID="22" presetClass="entr" presetSubtype="1" fill="hold" grpId="0" nodeType="clickEffect">
                                  <p:stCondLst>
                                    <p:cond delay="0"/>
                                  </p:stCondLst>
                                  <p:childTnLst>
                                    <p:set>
                                      <p:cBhvr>
                                        <p:cTn id="23" dur="1" fill="hold">
                                          <p:stCondLst>
                                            <p:cond delay="0"/>
                                          </p:stCondLst>
                                        </p:cTn>
                                        <p:tgtEl>
                                          <p:spTgt spid="45"/>
                                        </p:tgtEl>
                                        <p:attrNameLst>
                                          <p:attrName>style.visibility</p:attrName>
                                        </p:attrNameLst>
                                      </p:cBhvr>
                                      <p:to>
                                        <p:strVal val="visible"/>
                                      </p:to>
                                    </p:set>
                                    <p:animEffect transition="in" filter="wipe(up)">
                                      <p:cBhvr>
                                        <p:cTn id="24" dur="500"/>
                                        <p:tgtEl>
                                          <p:spTgt spid="45"/>
                                        </p:tgtEl>
                                      </p:cBhvr>
                                    </p:animEffect>
                                  </p:childTnLst>
                                </p:cTn>
                              </p:par>
                            </p:childTnLst>
                          </p:cTn>
                        </p:par>
                      </p:childTnLst>
                    </p:cTn>
                  </p:par>
                  <p:par>
                    <p:cTn id="25" fill="hold">
                      <p:stCondLst>
                        <p:cond delay="indefinite"/>
                      </p:stCondLst>
                      <p:childTnLst>
                        <p:par>
                          <p:cTn id="26" fill="hold">
                            <p:stCondLst>
                              <p:cond delay="0"/>
                            </p:stCondLst>
                            <p:childTnLst>
                              <p:par>
                                <p:cTn id="27" presetID="22" presetClass="entr" presetSubtype="1" fill="hold" nodeType="clickEffect">
                                  <p:stCondLst>
                                    <p:cond delay="0"/>
                                  </p:stCondLst>
                                  <p:childTnLst>
                                    <p:set>
                                      <p:cBhvr>
                                        <p:cTn id="28" dur="1" fill="hold">
                                          <p:stCondLst>
                                            <p:cond delay="0"/>
                                          </p:stCondLst>
                                        </p:cTn>
                                        <p:tgtEl>
                                          <p:spTgt spid="27"/>
                                        </p:tgtEl>
                                        <p:attrNameLst>
                                          <p:attrName>style.visibility</p:attrName>
                                        </p:attrNameLst>
                                      </p:cBhvr>
                                      <p:to>
                                        <p:strVal val="visible"/>
                                      </p:to>
                                    </p:set>
                                    <p:animEffect transition="in" filter="wipe(up)">
                                      <p:cBhvr>
                                        <p:cTn id="29" dur="500"/>
                                        <p:tgtEl>
                                          <p:spTgt spid="27"/>
                                        </p:tgtEl>
                                      </p:cBhvr>
                                    </p:animEffect>
                                  </p:childTnLst>
                                </p:cTn>
                              </p:par>
                            </p:childTnLst>
                          </p:cTn>
                        </p:par>
                        <p:par>
                          <p:cTn id="30" fill="hold">
                            <p:stCondLst>
                              <p:cond delay="500"/>
                            </p:stCondLst>
                            <p:childTnLst>
                              <p:par>
                                <p:cTn id="31" presetID="22" presetClass="entr" presetSubtype="1" fill="hold" grpId="0" nodeType="afterEffect">
                                  <p:stCondLst>
                                    <p:cond delay="0"/>
                                  </p:stCondLst>
                                  <p:childTnLst>
                                    <p:set>
                                      <p:cBhvr>
                                        <p:cTn id="32" dur="1" fill="hold">
                                          <p:stCondLst>
                                            <p:cond delay="0"/>
                                          </p:stCondLst>
                                        </p:cTn>
                                        <p:tgtEl>
                                          <p:spTgt spid="26"/>
                                        </p:tgtEl>
                                        <p:attrNameLst>
                                          <p:attrName>style.visibility</p:attrName>
                                        </p:attrNameLst>
                                      </p:cBhvr>
                                      <p:to>
                                        <p:strVal val="visible"/>
                                      </p:to>
                                    </p:set>
                                    <p:animEffect transition="in" filter="wipe(up)">
                                      <p:cBhvr>
                                        <p:cTn id="33" dur="500"/>
                                        <p:tgtEl>
                                          <p:spTgt spid="26"/>
                                        </p:tgtEl>
                                      </p:cBhvr>
                                    </p:animEffect>
                                  </p:childTnLst>
                                </p:cTn>
                              </p:par>
                            </p:childTnLst>
                          </p:cTn>
                        </p:par>
                      </p:childTnLst>
                    </p:cTn>
                  </p:par>
                  <p:par>
                    <p:cTn id="34" fill="hold">
                      <p:stCondLst>
                        <p:cond delay="indefinite"/>
                      </p:stCondLst>
                      <p:childTnLst>
                        <p:par>
                          <p:cTn id="35" fill="hold">
                            <p:stCondLst>
                              <p:cond delay="0"/>
                            </p:stCondLst>
                            <p:childTnLst>
                              <p:par>
                                <p:cTn id="36" presetID="1" presetClass="entr" presetSubtype="0" fill="hold" grpId="0" nodeType="clickEffect">
                                  <p:stCondLst>
                                    <p:cond delay="0"/>
                                  </p:stCondLst>
                                  <p:childTnLst>
                                    <p:set>
                                      <p:cBhvr>
                                        <p:cTn id="37" dur="1" fill="hold">
                                          <p:stCondLst>
                                            <p:cond delay="0"/>
                                          </p:stCondLst>
                                        </p:cTn>
                                        <p:tgtEl>
                                          <p:spTgt spid="32"/>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7" grpId="0" animBg="1"/>
      <p:bldP spid="38" grpId="0" animBg="1"/>
      <p:bldP spid="39" grpId="0"/>
      <p:bldP spid="42" grpId="0"/>
      <p:bldP spid="45" grpId="0" animBg="1"/>
      <p:bldP spid="26" grpId="0" animBg="1"/>
      <p:bldP spid="32" grpId="0" animBg="1"/>
    </p:bld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3600" dirty="0">
                <a:solidFill>
                  <a:srgbClr val="C00000"/>
                </a:solidFill>
              </a:rPr>
              <a:t>Chaining (3)</a:t>
            </a:r>
          </a:p>
        </p:txBody>
      </p:sp>
      <p:grpSp>
        <p:nvGrpSpPr>
          <p:cNvPr id="5" name="Group 4"/>
          <p:cNvGrpSpPr/>
          <p:nvPr/>
        </p:nvGrpSpPr>
        <p:grpSpPr>
          <a:xfrm>
            <a:off x="6629400" y="609600"/>
            <a:ext cx="2133600" cy="1447800"/>
            <a:chOff x="5181601" y="609600"/>
            <a:chExt cx="2133600" cy="1447800"/>
          </a:xfrm>
        </p:grpSpPr>
        <p:sp>
          <p:nvSpPr>
            <p:cNvPr id="3" name="Rectangle 2"/>
            <p:cNvSpPr/>
            <p:nvPr/>
          </p:nvSpPr>
          <p:spPr>
            <a:xfrm>
              <a:off x="5181601" y="609600"/>
              <a:ext cx="2133600" cy="1447800"/>
            </a:xfrm>
            <a:prstGeom prst="rect">
              <a:avLst/>
            </a:prstGeom>
          </p:spPr>
          <p:style>
            <a:lnRef idx="1">
              <a:schemeClr val="accent4"/>
            </a:lnRef>
            <a:fillRef idx="2">
              <a:schemeClr val="accent4"/>
            </a:fillRef>
            <a:effectRef idx="1">
              <a:schemeClr val="accent4"/>
            </a:effectRef>
            <a:fontRef idx="minor">
              <a:schemeClr val="dk1"/>
            </a:fontRef>
          </p:style>
          <p:txBody>
            <a:bodyPr rtlCol="0" anchor="ctr"/>
            <a:lstStyle/>
            <a:p>
              <a:pPr algn="ctr"/>
              <a:endParaRPr lang="en-US"/>
            </a:p>
          </p:txBody>
        </p:sp>
        <p:sp>
          <p:nvSpPr>
            <p:cNvPr id="28" name="Shape 335"/>
            <p:cNvSpPr txBox="1"/>
            <p:nvPr/>
          </p:nvSpPr>
          <p:spPr>
            <a:xfrm>
              <a:off x="5291576" y="685800"/>
              <a:ext cx="2023625" cy="448316"/>
            </a:xfrm>
            <a:prstGeom prst="rect">
              <a:avLst/>
            </a:prstGeom>
            <a:noFill/>
            <a:ln>
              <a:noFill/>
            </a:ln>
          </p:spPr>
          <p:txBody>
            <a:bodyPr lIns="91425" tIns="91425" rIns="91425" bIns="91425" anchor="t" anchorCtr="0">
              <a:noAutofit/>
            </a:bodyPr>
            <a:lstStyle/>
            <a:p>
              <a:r>
                <a:rPr lang="en" sz="2000" b="1" dirty="0">
                  <a:solidFill>
                    <a:srgbClr val="1155CC"/>
                  </a:solidFill>
                  <a:latin typeface="Courier New"/>
                  <a:ea typeface="Courier New"/>
                  <a:cs typeface="Courier New"/>
                  <a:sym typeface="Courier New"/>
                </a:rPr>
                <a:t>add(“NY”)</a:t>
              </a:r>
            </a:p>
          </p:txBody>
        </p:sp>
        <p:sp>
          <p:nvSpPr>
            <p:cNvPr id="35" name="Shape 335"/>
            <p:cNvSpPr txBox="1"/>
            <p:nvPr/>
          </p:nvSpPr>
          <p:spPr>
            <a:xfrm>
              <a:off x="5291575" y="1107225"/>
              <a:ext cx="2023625" cy="448316"/>
            </a:xfrm>
            <a:prstGeom prst="rect">
              <a:avLst/>
            </a:prstGeom>
            <a:noFill/>
            <a:ln>
              <a:noFill/>
            </a:ln>
          </p:spPr>
          <p:txBody>
            <a:bodyPr lIns="91425" tIns="91425" rIns="91425" bIns="91425" anchor="t" anchorCtr="0">
              <a:noAutofit/>
            </a:bodyPr>
            <a:lstStyle/>
            <a:p>
              <a:r>
                <a:rPr lang="en" sz="2000" b="1" dirty="0">
                  <a:solidFill>
                    <a:srgbClr val="1155CC"/>
                  </a:solidFill>
                  <a:latin typeface="Courier New"/>
                  <a:ea typeface="Courier New"/>
                  <a:cs typeface="Courier New"/>
                  <a:sym typeface="Courier New"/>
                </a:rPr>
                <a:t>add(“</a:t>
              </a:r>
              <a:r>
                <a:rPr lang="en-US" sz="2000" b="1" dirty="0">
                  <a:solidFill>
                    <a:srgbClr val="1155CC"/>
                  </a:solidFill>
                  <a:latin typeface="Courier New"/>
                  <a:ea typeface="Courier New"/>
                  <a:cs typeface="Courier New"/>
                  <a:sym typeface="Courier New"/>
                </a:rPr>
                <a:t>NJ</a:t>
              </a:r>
              <a:r>
                <a:rPr lang="en" sz="2000" b="1" dirty="0">
                  <a:solidFill>
                    <a:srgbClr val="1155CC"/>
                  </a:solidFill>
                  <a:latin typeface="Courier New"/>
                  <a:ea typeface="Courier New"/>
                  <a:cs typeface="Courier New"/>
                  <a:sym typeface="Courier New"/>
                </a:rPr>
                <a:t>”)</a:t>
              </a:r>
            </a:p>
          </p:txBody>
        </p:sp>
        <p:sp>
          <p:nvSpPr>
            <p:cNvPr id="36" name="Shape 335"/>
            <p:cNvSpPr txBox="1"/>
            <p:nvPr/>
          </p:nvSpPr>
          <p:spPr>
            <a:xfrm>
              <a:off x="5291575" y="1524460"/>
              <a:ext cx="2023625" cy="448316"/>
            </a:xfrm>
            <a:prstGeom prst="rect">
              <a:avLst/>
            </a:prstGeom>
            <a:noFill/>
            <a:ln>
              <a:noFill/>
            </a:ln>
          </p:spPr>
          <p:txBody>
            <a:bodyPr lIns="91425" tIns="91425" rIns="91425" bIns="91425" anchor="t" anchorCtr="0">
              <a:noAutofit/>
            </a:bodyPr>
            <a:lstStyle/>
            <a:p>
              <a:r>
                <a:rPr lang="en-US" sz="2000" b="1" dirty="0">
                  <a:solidFill>
                    <a:srgbClr val="1155CC"/>
                  </a:solidFill>
                  <a:latin typeface="Courier New"/>
                  <a:ea typeface="Courier New"/>
                  <a:cs typeface="Courier New"/>
                  <a:sym typeface="Courier New"/>
                </a:rPr>
                <a:t>rem(”NJ")</a:t>
              </a:r>
              <a:endParaRPr lang="en" sz="2000" b="1" dirty="0">
                <a:solidFill>
                  <a:srgbClr val="1155CC"/>
                </a:solidFill>
                <a:latin typeface="Courier New"/>
                <a:ea typeface="Courier New"/>
                <a:cs typeface="Courier New"/>
                <a:sym typeface="Courier New"/>
              </a:endParaRPr>
            </a:p>
          </p:txBody>
        </p:sp>
      </p:grpSp>
      <p:sp>
        <p:nvSpPr>
          <p:cNvPr id="37" name="Shape 119">
            <a:extLst>
              <a:ext uri="{FF2B5EF4-FFF2-40B4-BE49-F238E27FC236}">
                <a16:creationId xmlns:a16="http://schemas.microsoft.com/office/drawing/2014/main" id="{5467AD84-D21A-9E44-A868-564997025965}"/>
              </a:ext>
            </a:extLst>
          </p:cNvPr>
          <p:cNvSpPr/>
          <p:nvPr/>
        </p:nvSpPr>
        <p:spPr>
          <a:xfrm>
            <a:off x="1617525" y="3336258"/>
            <a:ext cx="973275" cy="679738"/>
          </a:xfrm>
          <a:prstGeom prst="ellipse">
            <a:avLst/>
          </a:prstGeom>
          <a:solidFill>
            <a:srgbClr val="EFEFEF"/>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pPr lvl="0" algn="ctr" rtl="0">
              <a:spcBef>
                <a:spcPts val="0"/>
              </a:spcBef>
              <a:buNone/>
            </a:pPr>
            <a:r>
              <a:rPr lang="en-US" sz="2000" b="1" dirty="0">
                <a:solidFill>
                  <a:srgbClr val="0070C0"/>
                </a:solidFill>
                <a:latin typeface="Courier New"/>
                <a:ea typeface="Courier New"/>
                <a:cs typeface="Courier New"/>
                <a:sym typeface="Courier New"/>
              </a:rPr>
              <a:t>NJ</a:t>
            </a:r>
            <a:endParaRPr lang="en" sz="2000" b="1" dirty="0">
              <a:solidFill>
                <a:srgbClr val="0070C0"/>
              </a:solidFill>
              <a:latin typeface="Courier New"/>
              <a:ea typeface="Courier New"/>
              <a:cs typeface="Courier New"/>
              <a:sym typeface="Courier New"/>
            </a:endParaRPr>
          </a:p>
        </p:txBody>
      </p:sp>
      <p:sp>
        <p:nvSpPr>
          <p:cNvPr id="38" name="Shape 122">
            <a:extLst>
              <a:ext uri="{FF2B5EF4-FFF2-40B4-BE49-F238E27FC236}">
                <a16:creationId xmlns:a16="http://schemas.microsoft.com/office/drawing/2014/main" id="{1D8DC468-EA66-C040-BF32-F78485523658}"/>
              </a:ext>
            </a:extLst>
          </p:cNvPr>
          <p:cNvSpPr/>
          <p:nvPr/>
        </p:nvSpPr>
        <p:spPr>
          <a:xfrm>
            <a:off x="4894125" y="3336258"/>
            <a:ext cx="973275" cy="674379"/>
          </a:xfrm>
          <a:prstGeom prst="ellipse">
            <a:avLst/>
          </a:prstGeom>
          <a:solidFill>
            <a:srgbClr val="EFEFEF"/>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pPr lvl="0" algn="ctr" rtl="0">
              <a:spcBef>
                <a:spcPts val="0"/>
              </a:spcBef>
              <a:buNone/>
            </a:pPr>
            <a:r>
              <a:rPr lang="en" sz="2000" b="1" dirty="0">
                <a:solidFill>
                  <a:srgbClr val="FF0000"/>
                </a:solidFill>
                <a:latin typeface="Courier New"/>
                <a:ea typeface="Courier New"/>
                <a:cs typeface="Courier New"/>
                <a:sym typeface="Courier New"/>
              </a:rPr>
              <a:t>13</a:t>
            </a:r>
          </a:p>
        </p:txBody>
      </p:sp>
      <p:sp>
        <p:nvSpPr>
          <p:cNvPr id="39" name="Shape 138">
            <a:extLst>
              <a:ext uri="{FF2B5EF4-FFF2-40B4-BE49-F238E27FC236}">
                <a16:creationId xmlns:a16="http://schemas.microsoft.com/office/drawing/2014/main" id="{9D0A7384-961E-D640-B5A3-B98855CA3CCE}"/>
              </a:ext>
            </a:extLst>
          </p:cNvPr>
          <p:cNvSpPr txBox="1"/>
          <p:nvPr/>
        </p:nvSpPr>
        <p:spPr>
          <a:xfrm>
            <a:off x="0" y="3455340"/>
            <a:ext cx="1600199" cy="495193"/>
          </a:xfrm>
          <a:prstGeom prst="rect">
            <a:avLst/>
          </a:prstGeom>
          <a:noFill/>
          <a:ln>
            <a:noFill/>
          </a:ln>
        </p:spPr>
        <p:txBody>
          <a:bodyPr lIns="91425" tIns="91425" rIns="91425" bIns="91425" anchor="t" anchorCtr="0">
            <a:noAutofit/>
          </a:bodyPr>
          <a:lstStyle/>
          <a:p>
            <a:pPr lvl="0" rtl="0">
              <a:spcBef>
                <a:spcPts val="0"/>
              </a:spcBef>
              <a:buNone/>
            </a:pPr>
            <a:r>
              <a:rPr lang="en" sz="2000" b="1" dirty="0">
                <a:solidFill>
                  <a:srgbClr val="1155CC"/>
                </a:solidFill>
                <a:latin typeface="Courier New"/>
                <a:ea typeface="Courier New"/>
                <a:cs typeface="Courier New"/>
                <a:sym typeface="Courier New"/>
              </a:rPr>
              <a:t>rem(“</a:t>
            </a:r>
            <a:r>
              <a:rPr lang="en-US" sz="2000" b="1" dirty="0">
                <a:solidFill>
                  <a:srgbClr val="1155CC"/>
                </a:solidFill>
                <a:latin typeface="Courier New"/>
                <a:ea typeface="Courier New"/>
                <a:cs typeface="Courier New"/>
                <a:sym typeface="Courier New"/>
              </a:rPr>
              <a:t>NJ</a:t>
            </a:r>
            <a:r>
              <a:rPr lang="en" sz="2000" b="1" dirty="0">
                <a:solidFill>
                  <a:srgbClr val="1155CC"/>
                </a:solidFill>
                <a:latin typeface="Courier New"/>
                <a:ea typeface="Courier New"/>
                <a:cs typeface="Courier New"/>
                <a:sym typeface="Courier New"/>
              </a:rPr>
              <a:t>”)</a:t>
            </a:r>
          </a:p>
        </p:txBody>
      </p:sp>
      <p:sp>
        <p:nvSpPr>
          <p:cNvPr id="40" name="Shape 139">
            <a:extLst>
              <a:ext uri="{FF2B5EF4-FFF2-40B4-BE49-F238E27FC236}">
                <a16:creationId xmlns:a16="http://schemas.microsoft.com/office/drawing/2014/main" id="{7FA59F05-6E75-6246-BE20-DB51FB923237}"/>
              </a:ext>
            </a:extLst>
          </p:cNvPr>
          <p:cNvSpPr txBox="1"/>
          <p:nvPr/>
        </p:nvSpPr>
        <p:spPr>
          <a:xfrm>
            <a:off x="0" y="5119864"/>
            <a:ext cx="453299" cy="480599"/>
          </a:xfrm>
          <a:prstGeom prst="rect">
            <a:avLst/>
          </a:prstGeom>
          <a:noFill/>
          <a:ln>
            <a:noFill/>
          </a:ln>
        </p:spPr>
        <p:txBody>
          <a:bodyPr lIns="91425" tIns="91425" rIns="91425" bIns="91425" anchor="t" anchorCtr="0">
            <a:noAutofit/>
          </a:bodyPr>
          <a:lstStyle/>
          <a:p>
            <a:pPr lvl="0" rtl="0">
              <a:spcBef>
                <a:spcPts val="0"/>
              </a:spcBef>
              <a:buNone/>
            </a:pPr>
            <a:r>
              <a:rPr lang="en" sz="2000" b="1" dirty="0">
                <a:solidFill>
                  <a:srgbClr val="7030A0"/>
                </a:solidFill>
                <a:latin typeface="Courier New"/>
                <a:ea typeface="Courier New"/>
                <a:cs typeface="Courier New"/>
                <a:sym typeface="Courier New"/>
              </a:rPr>
              <a:t>b</a:t>
            </a:r>
          </a:p>
        </p:txBody>
      </p:sp>
      <p:cxnSp>
        <p:nvCxnSpPr>
          <p:cNvPr id="41" name="Shape 151">
            <a:extLst>
              <a:ext uri="{FF2B5EF4-FFF2-40B4-BE49-F238E27FC236}">
                <a16:creationId xmlns:a16="http://schemas.microsoft.com/office/drawing/2014/main" id="{08EF984C-6CFC-9F4C-816E-3BA5F9E541D6}"/>
              </a:ext>
            </a:extLst>
          </p:cNvPr>
          <p:cNvCxnSpPr>
            <a:cxnSpLocks/>
            <a:stCxn id="37" idx="6"/>
            <a:endCxn id="38" idx="2"/>
          </p:cNvCxnSpPr>
          <p:nvPr/>
        </p:nvCxnSpPr>
        <p:spPr>
          <a:xfrm flipV="1">
            <a:off x="2590800" y="3673448"/>
            <a:ext cx="2303325" cy="2679"/>
          </a:xfrm>
          <a:prstGeom prst="straightConnector1">
            <a:avLst/>
          </a:prstGeom>
          <a:noFill/>
          <a:ln w="19050" cap="flat" cmpd="sng">
            <a:solidFill>
              <a:schemeClr val="dk2"/>
            </a:solidFill>
            <a:prstDash val="solid"/>
            <a:round/>
            <a:headEnd type="none" w="lg" len="lg"/>
            <a:tailEnd type="triangle" w="lg" len="lg"/>
          </a:ln>
        </p:spPr>
      </p:cxnSp>
      <p:sp>
        <p:nvSpPr>
          <p:cNvPr id="42" name="Rectangle 41">
            <a:extLst>
              <a:ext uri="{FF2B5EF4-FFF2-40B4-BE49-F238E27FC236}">
                <a16:creationId xmlns:a16="http://schemas.microsoft.com/office/drawing/2014/main" id="{7CCA5A61-F4FA-3C42-88B3-7529B373AF37}"/>
              </a:ext>
            </a:extLst>
          </p:cNvPr>
          <p:cNvSpPr/>
          <p:nvPr/>
        </p:nvSpPr>
        <p:spPr>
          <a:xfrm>
            <a:off x="2830725" y="3280708"/>
            <a:ext cx="1949256" cy="830997"/>
          </a:xfrm>
          <a:prstGeom prst="rect">
            <a:avLst/>
          </a:prstGeom>
        </p:spPr>
        <p:txBody>
          <a:bodyPr wrap="square">
            <a:spAutoFit/>
          </a:bodyPr>
          <a:lstStyle/>
          <a:p>
            <a:pPr lvl="0" algn="ctr">
              <a:spcBef>
                <a:spcPts val="0"/>
              </a:spcBef>
            </a:pPr>
            <a:r>
              <a:rPr lang="en" dirty="0">
                <a:latin typeface="Courier New"/>
                <a:ea typeface="Courier New"/>
                <a:cs typeface="Courier New"/>
                <a:sym typeface="Courier New"/>
              </a:rPr>
              <a:t># of </a:t>
            </a:r>
          </a:p>
          <a:p>
            <a:pPr lvl="0" algn="ctr">
              <a:spcBef>
                <a:spcPts val="0"/>
              </a:spcBef>
            </a:pPr>
            <a:r>
              <a:rPr lang="en" dirty="0">
                <a:latin typeface="Courier New"/>
                <a:ea typeface="Courier New"/>
                <a:cs typeface="Courier New"/>
                <a:sym typeface="Courier New"/>
              </a:rPr>
              <a:t>1</a:t>
            </a:r>
            <a:r>
              <a:rPr lang="en" baseline="30000" dirty="0">
                <a:latin typeface="Courier New"/>
                <a:ea typeface="Courier New"/>
                <a:cs typeface="Courier New"/>
                <a:sym typeface="Courier New"/>
              </a:rPr>
              <a:t>st </a:t>
            </a:r>
            <a:r>
              <a:rPr lang="en" dirty="0">
                <a:latin typeface="Courier New"/>
                <a:ea typeface="Courier New"/>
                <a:cs typeface="Courier New"/>
                <a:sym typeface="Courier New"/>
              </a:rPr>
              <a:t>letter</a:t>
            </a:r>
          </a:p>
        </p:txBody>
      </p:sp>
      <p:graphicFrame>
        <p:nvGraphicFramePr>
          <p:cNvPr id="43" name="Table 42">
            <a:extLst>
              <a:ext uri="{FF2B5EF4-FFF2-40B4-BE49-F238E27FC236}">
                <a16:creationId xmlns:a16="http://schemas.microsoft.com/office/drawing/2014/main" id="{B2805E18-D53A-B047-909E-4A51BD6B4319}"/>
              </a:ext>
            </a:extLst>
          </p:cNvPr>
          <p:cNvGraphicFramePr>
            <a:graphicFrameLocks noGrp="1"/>
          </p:cNvGraphicFramePr>
          <p:nvPr>
            <p:extLst>
              <p:ext uri="{D42A27DB-BD31-4B8C-83A1-F6EECF244321}">
                <p14:modId xmlns:p14="http://schemas.microsoft.com/office/powerpoint/2010/main" val="1123189016"/>
              </p:ext>
            </p:extLst>
          </p:nvPr>
        </p:nvGraphicFramePr>
        <p:xfrm>
          <a:off x="302469" y="4800600"/>
          <a:ext cx="8612937" cy="741680"/>
        </p:xfrm>
        <a:graphic>
          <a:graphicData uri="http://schemas.openxmlformats.org/drawingml/2006/table">
            <a:tbl>
              <a:tblPr firstRow="1" bandRow="1">
                <a:tableStyleId>{5C22544A-7EE6-4342-B048-85BDC9FD1C3A}</a:tableStyleId>
              </a:tblPr>
              <a:tblGrid>
                <a:gridCol w="446541">
                  <a:extLst>
                    <a:ext uri="{9D8B030D-6E8A-4147-A177-3AD203B41FA5}">
                      <a16:colId xmlns:a16="http://schemas.microsoft.com/office/drawing/2014/main" val="3600871175"/>
                    </a:ext>
                  </a:extLst>
                </a:gridCol>
                <a:gridCol w="446541">
                  <a:extLst>
                    <a:ext uri="{9D8B030D-6E8A-4147-A177-3AD203B41FA5}">
                      <a16:colId xmlns:a16="http://schemas.microsoft.com/office/drawing/2014/main" val="418385709"/>
                    </a:ext>
                  </a:extLst>
                </a:gridCol>
                <a:gridCol w="446541">
                  <a:extLst>
                    <a:ext uri="{9D8B030D-6E8A-4147-A177-3AD203B41FA5}">
                      <a16:colId xmlns:a16="http://schemas.microsoft.com/office/drawing/2014/main" val="4092475378"/>
                    </a:ext>
                  </a:extLst>
                </a:gridCol>
                <a:gridCol w="446541">
                  <a:extLst>
                    <a:ext uri="{9D8B030D-6E8A-4147-A177-3AD203B41FA5}">
                      <a16:colId xmlns:a16="http://schemas.microsoft.com/office/drawing/2014/main" val="4083467516"/>
                    </a:ext>
                  </a:extLst>
                </a:gridCol>
                <a:gridCol w="446541">
                  <a:extLst>
                    <a:ext uri="{9D8B030D-6E8A-4147-A177-3AD203B41FA5}">
                      <a16:colId xmlns:a16="http://schemas.microsoft.com/office/drawing/2014/main" val="23339347"/>
                    </a:ext>
                  </a:extLst>
                </a:gridCol>
                <a:gridCol w="446541">
                  <a:extLst>
                    <a:ext uri="{9D8B030D-6E8A-4147-A177-3AD203B41FA5}">
                      <a16:colId xmlns:a16="http://schemas.microsoft.com/office/drawing/2014/main" val="1230282921"/>
                    </a:ext>
                  </a:extLst>
                </a:gridCol>
                <a:gridCol w="446541">
                  <a:extLst>
                    <a:ext uri="{9D8B030D-6E8A-4147-A177-3AD203B41FA5}">
                      <a16:colId xmlns:a16="http://schemas.microsoft.com/office/drawing/2014/main" val="3546111073"/>
                    </a:ext>
                  </a:extLst>
                </a:gridCol>
                <a:gridCol w="446541">
                  <a:extLst>
                    <a:ext uri="{9D8B030D-6E8A-4147-A177-3AD203B41FA5}">
                      <a16:colId xmlns:a16="http://schemas.microsoft.com/office/drawing/2014/main" val="2229194969"/>
                    </a:ext>
                  </a:extLst>
                </a:gridCol>
                <a:gridCol w="446541">
                  <a:extLst>
                    <a:ext uri="{9D8B030D-6E8A-4147-A177-3AD203B41FA5}">
                      <a16:colId xmlns:a16="http://schemas.microsoft.com/office/drawing/2014/main" val="2876824183"/>
                    </a:ext>
                  </a:extLst>
                </a:gridCol>
                <a:gridCol w="446541">
                  <a:extLst>
                    <a:ext uri="{9D8B030D-6E8A-4147-A177-3AD203B41FA5}">
                      <a16:colId xmlns:a16="http://schemas.microsoft.com/office/drawing/2014/main" val="210302179"/>
                    </a:ext>
                  </a:extLst>
                </a:gridCol>
                <a:gridCol w="446541">
                  <a:extLst>
                    <a:ext uri="{9D8B030D-6E8A-4147-A177-3AD203B41FA5}">
                      <a16:colId xmlns:a16="http://schemas.microsoft.com/office/drawing/2014/main" val="3651124882"/>
                    </a:ext>
                  </a:extLst>
                </a:gridCol>
                <a:gridCol w="446541">
                  <a:extLst>
                    <a:ext uri="{9D8B030D-6E8A-4147-A177-3AD203B41FA5}">
                      <a16:colId xmlns:a16="http://schemas.microsoft.com/office/drawing/2014/main" val="1299813999"/>
                    </a:ext>
                  </a:extLst>
                </a:gridCol>
                <a:gridCol w="446541">
                  <a:extLst>
                    <a:ext uri="{9D8B030D-6E8A-4147-A177-3AD203B41FA5}">
                      <a16:colId xmlns:a16="http://schemas.microsoft.com/office/drawing/2014/main" val="1542460469"/>
                    </a:ext>
                  </a:extLst>
                </a:gridCol>
                <a:gridCol w="446541">
                  <a:extLst>
                    <a:ext uri="{9D8B030D-6E8A-4147-A177-3AD203B41FA5}">
                      <a16:colId xmlns:a16="http://schemas.microsoft.com/office/drawing/2014/main" val="1558021107"/>
                    </a:ext>
                  </a:extLst>
                </a:gridCol>
                <a:gridCol w="446541">
                  <a:extLst>
                    <a:ext uri="{9D8B030D-6E8A-4147-A177-3AD203B41FA5}">
                      <a16:colId xmlns:a16="http://schemas.microsoft.com/office/drawing/2014/main" val="3195107247"/>
                    </a:ext>
                  </a:extLst>
                </a:gridCol>
                <a:gridCol w="446541">
                  <a:extLst>
                    <a:ext uri="{9D8B030D-6E8A-4147-A177-3AD203B41FA5}">
                      <a16:colId xmlns:a16="http://schemas.microsoft.com/office/drawing/2014/main" val="1089420251"/>
                    </a:ext>
                  </a:extLst>
                </a:gridCol>
                <a:gridCol w="446541">
                  <a:extLst>
                    <a:ext uri="{9D8B030D-6E8A-4147-A177-3AD203B41FA5}">
                      <a16:colId xmlns:a16="http://schemas.microsoft.com/office/drawing/2014/main" val="1506495492"/>
                    </a:ext>
                  </a:extLst>
                </a:gridCol>
                <a:gridCol w="575199">
                  <a:extLst>
                    <a:ext uri="{9D8B030D-6E8A-4147-A177-3AD203B41FA5}">
                      <a16:colId xmlns:a16="http://schemas.microsoft.com/office/drawing/2014/main" val="1267551655"/>
                    </a:ext>
                  </a:extLst>
                </a:gridCol>
                <a:gridCol w="446541">
                  <a:extLst>
                    <a:ext uri="{9D8B030D-6E8A-4147-A177-3AD203B41FA5}">
                      <a16:colId xmlns:a16="http://schemas.microsoft.com/office/drawing/2014/main" val="3184638313"/>
                    </a:ext>
                  </a:extLst>
                </a:gridCol>
              </a:tblGrid>
              <a:tr h="370840">
                <a:tc>
                  <a:txBody>
                    <a:bodyPr/>
                    <a:lstStyle/>
                    <a:p>
                      <a:pPr algn="ctr"/>
                      <a:r>
                        <a:rPr lang="en-US" sz="1000" b="0" dirty="0">
                          <a:solidFill>
                            <a:schemeClr val="tx1"/>
                          </a:solidFill>
                          <a:latin typeface="Arial" panose="020B0604020202020204" pitchFamily="34" charset="0"/>
                          <a:cs typeface="Arial" panose="020B0604020202020204" pitchFamily="34" charset="0"/>
                        </a:rPr>
                        <a:t>0</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2</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3</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4</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5</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6</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7</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8</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9</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10</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11</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12</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13</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14</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15</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16</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25</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extLst>
                  <a:ext uri="{0D108BD9-81ED-4DB2-BD59-A6C34878D82A}">
                    <a16:rowId xmlns:a16="http://schemas.microsoft.com/office/drawing/2014/main" val="2556708761"/>
                  </a:ext>
                </a:extLst>
              </a:tr>
              <a:tr h="370840">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rgbClr val="7030A0"/>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rgbClr val="7030A0"/>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rgbClr val="7030A0"/>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rgbClr val="7030A0"/>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extLst>
                  <a:ext uri="{0D108BD9-81ED-4DB2-BD59-A6C34878D82A}">
                    <a16:rowId xmlns:a16="http://schemas.microsoft.com/office/drawing/2014/main" val="3647549480"/>
                  </a:ext>
                </a:extLst>
              </a:tr>
            </a:tbl>
          </a:graphicData>
        </a:graphic>
      </p:graphicFrame>
      <p:sp>
        <p:nvSpPr>
          <p:cNvPr id="45" name="Freeform 44">
            <a:extLst>
              <a:ext uri="{FF2B5EF4-FFF2-40B4-BE49-F238E27FC236}">
                <a16:creationId xmlns:a16="http://schemas.microsoft.com/office/drawing/2014/main" id="{CBFB11B4-F48F-804D-BCCB-FFCB289D92B9}"/>
              </a:ext>
            </a:extLst>
          </p:cNvPr>
          <p:cNvSpPr/>
          <p:nvPr/>
        </p:nvSpPr>
        <p:spPr>
          <a:xfrm flipH="1">
            <a:off x="5351326" y="4010637"/>
            <a:ext cx="973275" cy="761736"/>
          </a:xfrm>
          <a:custGeom>
            <a:avLst/>
            <a:gdLst>
              <a:gd name="connsiteX0" fmla="*/ 5223425 w 5223425"/>
              <a:gd name="connsiteY0" fmla="*/ 0 h 2113614"/>
              <a:gd name="connsiteX1" fmla="*/ 3874310 w 5223425"/>
              <a:gd name="connsiteY1" fmla="*/ 899410 h 2113614"/>
              <a:gd name="connsiteX2" fmla="*/ 1108625 w 5223425"/>
              <a:gd name="connsiteY2" fmla="*/ 944381 h 2113614"/>
              <a:gd name="connsiteX3" fmla="*/ 104284 w 5223425"/>
              <a:gd name="connsiteY3" fmla="*/ 1311640 h 2113614"/>
              <a:gd name="connsiteX4" fmla="*/ 81799 w 5223425"/>
              <a:gd name="connsiteY4" fmla="*/ 2113614 h 2113614"/>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5223425" h="2113614">
                <a:moveTo>
                  <a:pt x="5223425" y="0"/>
                </a:moveTo>
                <a:cubicBezTo>
                  <a:pt x="4891767" y="371006"/>
                  <a:pt x="4560110" y="742013"/>
                  <a:pt x="3874310" y="899410"/>
                </a:cubicBezTo>
                <a:cubicBezTo>
                  <a:pt x="3188510" y="1056807"/>
                  <a:pt x="1736963" y="875676"/>
                  <a:pt x="1108625" y="944381"/>
                </a:cubicBezTo>
                <a:cubicBezTo>
                  <a:pt x="480287" y="1013086"/>
                  <a:pt x="275422" y="1116768"/>
                  <a:pt x="104284" y="1311640"/>
                </a:cubicBezTo>
                <a:cubicBezTo>
                  <a:pt x="-66854" y="1506512"/>
                  <a:pt x="7472" y="1810063"/>
                  <a:pt x="81799" y="2113614"/>
                </a:cubicBezTo>
              </a:path>
            </a:pathLst>
          </a:custGeom>
          <a:noFill/>
          <a:ln>
            <a:solidFill>
              <a:srgbClr val="0070C0"/>
            </a:solidFill>
            <a:headEnd type="none" w="med" len="med"/>
            <a:tailEnd type="triangle"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solidFill>
                <a:srgbClr val="0070C0"/>
              </a:solidFill>
            </a:endParaRPr>
          </a:p>
        </p:txBody>
      </p:sp>
      <p:sp>
        <p:nvSpPr>
          <p:cNvPr id="46" name="Rectangle 45">
            <a:extLst>
              <a:ext uri="{FF2B5EF4-FFF2-40B4-BE49-F238E27FC236}">
                <a16:creationId xmlns:a16="http://schemas.microsoft.com/office/drawing/2014/main" id="{E56EA5FE-0DA0-794B-BB18-BF1657EEF605}"/>
              </a:ext>
            </a:extLst>
          </p:cNvPr>
          <p:cNvSpPr/>
          <p:nvPr/>
        </p:nvSpPr>
        <p:spPr>
          <a:xfrm>
            <a:off x="1185997" y="5774012"/>
            <a:ext cx="431528" cy="338554"/>
          </a:xfrm>
          <a:prstGeom prst="rect">
            <a:avLst/>
          </a:prstGeom>
          <a:ln>
            <a:solidFill>
              <a:schemeClr val="tx1"/>
            </a:solidFill>
          </a:ln>
        </p:spPr>
        <p:txBody>
          <a:bodyPr wrap="none">
            <a:spAutoFit/>
          </a:bodyPr>
          <a:lstStyle/>
          <a:p>
            <a:r>
              <a:rPr lang="en-US" sz="1600" dirty="0">
                <a:solidFill>
                  <a:srgbClr val="7030A0"/>
                </a:solidFill>
                <a:latin typeface="+mn-lt"/>
              </a:rPr>
              <a:t>CA</a:t>
            </a:r>
          </a:p>
        </p:txBody>
      </p:sp>
      <p:cxnSp>
        <p:nvCxnSpPr>
          <p:cNvPr id="47" name="Shape 151">
            <a:extLst>
              <a:ext uri="{FF2B5EF4-FFF2-40B4-BE49-F238E27FC236}">
                <a16:creationId xmlns:a16="http://schemas.microsoft.com/office/drawing/2014/main" id="{00167E91-2182-5441-8317-C95B856557E1}"/>
              </a:ext>
            </a:extLst>
          </p:cNvPr>
          <p:cNvCxnSpPr>
            <a:cxnSpLocks/>
            <a:endCxn id="46" idx="0"/>
          </p:cNvCxnSpPr>
          <p:nvPr/>
        </p:nvCxnSpPr>
        <p:spPr>
          <a:xfrm>
            <a:off x="1401761" y="5360163"/>
            <a:ext cx="0" cy="413849"/>
          </a:xfrm>
          <a:prstGeom prst="straightConnector1">
            <a:avLst/>
          </a:prstGeom>
          <a:noFill/>
          <a:ln w="19050" cap="flat" cmpd="sng">
            <a:solidFill>
              <a:schemeClr val="dk2"/>
            </a:solidFill>
            <a:prstDash val="solid"/>
            <a:round/>
            <a:headEnd type="none" w="lg" len="lg"/>
            <a:tailEnd type="triangle" w="lg" len="lg"/>
          </a:ln>
        </p:spPr>
      </p:cxnSp>
      <p:sp>
        <p:nvSpPr>
          <p:cNvPr id="50" name="Rectangle 49">
            <a:extLst>
              <a:ext uri="{FF2B5EF4-FFF2-40B4-BE49-F238E27FC236}">
                <a16:creationId xmlns:a16="http://schemas.microsoft.com/office/drawing/2014/main" id="{0909B3DC-D25A-4C48-B3AB-6C9AB70F0890}"/>
              </a:ext>
            </a:extLst>
          </p:cNvPr>
          <p:cNvSpPr/>
          <p:nvPr/>
        </p:nvSpPr>
        <p:spPr>
          <a:xfrm>
            <a:off x="5562600" y="5774012"/>
            <a:ext cx="466794" cy="338554"/>
          </a:xfrm>
          <a:prstGeom prst="rect">
            <a:avLst/>
          </a:prstGeom>
          <a:ln>
            <a:solidFill>
              <a:schemeClr val="tx1"/>
            </a:solidFill>
          </a:ln>
        </p:spPr>
        <p:txBody>
          <a:bodyPr wrap="none">
            <a:spAutoFit/>
          </a:bodyPr>
          <a:lstStyle/>
          <a:p>
            <a:r>
              <a:rPr lang="en-US" sz="1600" dirty="0">
                <a:solidFill>
                  <a:srgbClr val="7030A0"/>
                </a:solidFill>
                <a:latin typeface="+mn-lt"/>
              </a:rPr>
              <a:t>MA</a:t>
            </a:r>
          </a:p>
        </p:txBody>
      </p:sp>
      <p:cxnSp>
        <p:nvCxnSpPr>
          <p:cNvPr id="51" name="Shape 151">
            <a:extLst>
              <a:ext uri="{FF2B5EF4-FFF2-40B4-BE49-F238E27FC236}">
                <a16:creationId xmlns:a16="http://schemas.microsoft.com/office/drawing/2014/main" id="{6CC33C53-181C-B241-9B24-9797FFAEB826}"/>
              </a:ext>
            </a:extLst>
          </p:cNvPr>
          <p:cNvCxnSpPr>
            <a:cxnSpLocks/>
            <a:endCxn id="50" idx="0"/>
          </p:cNvCxnSpPr>
          <p:nvPr/>
        </p:nvCxnSpPr>
        <p:spPr>
          <a:xfrm>
            <a:off x="5795997" y="5360163"/>
            <a:ext cx="0" cy="413849"/>
          </a:xfrm>
          <a:prstGeom prst="straightConnector1">
            <a:avLst/>
          </a:prstGeom>
          <a:noFill/>
          <a:ln w="19050" cap="flat" cmpd="sng">
            <a:solidFill>
              <a:schemeClr val="dk2"/>
            </a:solidFill>
            <a:prstDash val="solid"/>
            <a:round/>
            <a:headEnd type="none" w="lg" len="lg"/>
            <a:tailEnd type="triangle" w="lg" len="lg"/>
          </a:ln>
        </p:spPr>
      </p:cxnSp>
      <p:sp>
        <p:nvSpPr>
          <p:cNvPr id="54" name="Rectangle 53">
            <a:extLst>
              <a:ext uri="{FF2B5EF4-FFF2-40B4-BE49-F238E27FC236}">
                <a16:creationId xmlns:a16="http://schemas.microsoft.com/office/drawing/2014/main" id="{FCCBDC1F-6EE0-AE4C-A0D7-1A38DE6804FA}"/>
              </a:ext>
            </a:extLst>
          </p:cNvPr>
          <p:cNvSpPr/>
          <p:nvPr/>
        </p:nvSpPr>
        <p:spPr>
          <a:xfrm>
            <a:off x="6564444" y="5774012"/>
            <a:ext cx="445956" cy="338554"/>
          </a:xfrm>
          <a:prstGeom prst="rect">
            <a:avLst/>
          </a:prstGeom>
          <a:ln>
            <a:solidFill>
              <a:schemeClr val="tx1"/>
            </a:solidFill>
          </a:ln>
        </p:spPr>
        <p:txBody>
          <a:bodyPr wrap="none">
            <a:spAutoFit/>
          </a:bodyPr>
          <a:lstStyle/>
          <a:p>
            <a:r>
              <a:rPr lang="en-US" sz="1600" dirty="0">
                <a:solidFill>
                  <a:srgbClr val="7030A0"/>
                </a:solidFill>
                <a:latin typeface="+mn-lt"/>
              </a:rPr>
              <a:t>OR</a:t>
            </a:r>
          </a:p>
        </p:txBody>
      </p:sp>
      <p:cxnSp>
        <p:nvCxnSpPr>
          <p:cNvPr id="55" name="Shape 151">
            <a:extLst>
              <a:ext uri="{FF2B5EF4-FFF2-40B4-BE49-F238E27FC236}">
                <a16:creationId xmlns:a16="http://schemas.microsoft.com/office/drawing/2014/main" id="{808C62E1-734C-C149-B9A5-125A300BFAFB}"/>
              </a:ext>
            </a:extLst>
          </p:cNvPr>
          <p:cNvCxnSpPr>
            <a:cxnSpLocks/>
            <a:endCxn id="54" idx="0"/>
          </p:cNvCxnSpPr>
          <p:nvPr/>
        </p:nvCxnSpPr>
        <p:spPr>
          <a:xfrm>
            <a:off x="6787422" y="5360163"/>
            <a:ext cx="0" cy="413849"/>
          </a:xfrm>
          <a:prstGeom prst="straightConnector1">
            <a:avLst/>
          </a:prstGeom>
          <a:noFill/>
          <a:ln w="19050" cap="flat" cmpd="sng">
            <a:solidFill>
              <a:schemeClr val="dk2"/>
            </a:solidFill>
            <a:prstDash val="solid"/>
            <a:round/>
            <a:headEnd type="none" w="lg" len="lg"/>
            <a:tailEnd type="triangle" w="lg" len="lg"/>
          </a:ln>
        </p:spPr>
      </p:cxnSp>
      <p:sp>
        <p:nvSpPr>
          <p:cNvPr id="56" name="Rectangle 55">
            <a:extLst>
              <a:ext uri="{FF2B5EF4-FFF2-40B4-BE49-F238E27FC236}">
                <a16:creationId xmlns:a16="http://schemas.microsoft.com/office/drawing/2014/main" id="{D7061439-BC24-7C4B-AD5C-0ED595FFF130}"/>
              </a:ext>
            </a:extLst>
          </p:cNvPr>
          <p:cNvSpPr/>
          <p:nvPr/>
        </p:nvSpPr>
        <p:spPr>
          <a:xfrm>
            <a:off x="7073325" y="5774012"/>
            <a:ext cx="394275" cy="338554"/>
          </a:xfrm>
          <a:prstGeom prst="rect">
            <a:avLst/>
          </a:prstGeom>
          <a:ln>
            <a:solidFill>
              <a:schemeClr val="tx1"/>
            </a:solidFill>
          </a:ln>
        </p:spPr>
        <p:txBody>
          <a:bodyPr wrap="none">
            <a:spAutoFit/>
          </a:bodyPr>
          <a:lstStyle/>
          <a:p>
            <a:r>
              <a:rPr lang="en-US" sz="1600" dirty="0">
                <a:solidFill>
                  <a:srgbClr val="7030A0"/>
                </a:solidFill>
                <a:latin typeface="+mn-lt"/>
              </a:rPr>
              <a:t>PA</a:t>
            </a:r>
          </a:p>
        </p:txBody>
      </p:sp>
      <p:cxnSp>
        <p:nvCxnSpPr>
          <p:cNvPr id="57" name="Shape 151">
            <a:extLst>
              <a:ext uri="{FF2B5EF4-FFF2-40B4-BE49-F238E27FC236}">
                <a16:creationId xmlns:a16="http://schemas.microsoft.com/office/drawing/2014/main" id="{5DB69111-94B2-0B42-B672-4DD1D0A2F278}"/>
              </a:ext>
            </a:extLst>
          </p:cNvPr>
          <p:cNvCxnSpPr>
            <a:cxnSpLocks/>
            <a:endCxn id="56" idx="0"/>
          </p:cNvCxnSpPr>
          <p:nvPr/>
        </p:nvCxnSpPr>
        <p:spPr>
          <a:xfrm>
            <a:off x="7270462" y="5360163"/>
            <a:ext cx="1" cy="413849"/>
          </a:xfrm>
          <a:prstGeom prst="straightConnector1">
            <a:avLst/>
          </a:prstGeom>
          <a:noFill/>
          <a:ln w="19050" cap="flat" cmpd="sng">
            <a:solidFill>
              <a:schemeClr val="dk2"/>
            </a:solidFill>
            <a:prstDash val="solid"/>
            <a:round/>
            <a:headEnd type="none" w="lg" len="lg"/>
            <a:tailEnd type="triangle" w="lg" len="lg"/>
          </a:ln>
        </p:spPr>
      </p:cxnSp>
      <p:sp>
        <p:nvSpPr>
          <p:cNvPr id="26" name="Rectangle 25">
            <a:extLst>
              <a:ext uri="{FF2B5EF4-FFF2-40B4-BE49-F238E27FC236}">
                <a16:creationId xmlns:a16="http://schemas.microsoft.com/office/drawing/2014/main" id="{DEBEA1E2-F78E-4349-8B90-6E7D03C521CA}"/>
              </a:ext>
            </a:extLst>
          </p:cNvPr>
          <p:cNvSpPr/>
          <p:nvPr/>
        </p:nvSpPr>
        <p:spPr>
          <a:xfrm>
            <a:off x="6096000" y="5774012"/>
            <a:ext cx="434734" cy="338554"/>
          </a:xfrm>
          <a:prstGeom prst="rect">
            <a:avLst/>
          </a:prstGeom>
          <a:ln>
            <a:solidFill>
              <a:schemeClr val="tx1"/>
            </a:solidFill>
          </a:ln>
        </p:spPr>
        <p:txBody>
          <a:bodyPr wrap="none">
            <a:spAutoFit/>
          </a:bodyPr>
          <a:lstStyle/>
          <a:p>
            <a:r>
              <a:rPr lang="en-US" sz="1600" dirty="0">
                <a:solidFill>
                  <a:srgbClr val="7030A0"/>
                </a:solidFill>
                <a:latin typeface="+mn-lt"/>
              </a:rPr>
              <a:t>NY</a:t>
            </a:r>
          </a:p>
        </p:txBody>
      </p:sp>
      <p:cxnSp>
        <p:nvCxnSpPr>
          <p:cNvPr id="27" name="Shape 151">
            <a:extLst>
              <a:ext uri="{FF2B5EF4-FFF2-40B4-BE49-F238E27FC236}">
                <a16:creationId xmlns:a16="http://schemas.microsoft.com/office/drawing/2014/main" id="{4E6E74F4-5C65-CC49-B224-029E0DEF72F3}"/>
              </a:ext>
            </a:extLst>
          </p:cNvPr>
          <p:cNvCxnSpPr>
            <a:cxnSpLocks/>
            <a:endCxn id="26" idx="0"/>
          </p:cNvCxnSpPr>
          <p:nvPr/>
        </p:nvCxnSpPr>
        <p:spPr>
          <a:xfrm>
            <a:off x="6311767" y="5360163"/>
            <a:ext cx="1600" cy="413849"/>
          </a:xfrm>
          <a:prstGeom prst="straightConnector1">
            <a:avLst/>
          </a:prstGeom>
          <a:noFill/>
          <a:ln w="19050" cap="flat" cmpd="sng">
            <a:solidFill>
              <a:schemeClr val="dk2"/>
            </a:solidFill>
            <a:prstDash val="solid"/>
            <a:round/>
            <a:headEnd type="none" w="lg" len="lg"/>
            <a:tailEnd type="triangle" w="lg" len="lg"/>
          </a:ln>
        </p:spPr>
      </p:cxnSp>
      <p:sp>
        <p:nvSpPr>
          <p:cNvPr id="29" name="Rectangle 28">
            <a:extLst>
              <a:ext uri="{FF2B5EF4-FFF2-40B4-BE49-F238E27FC236}">
                <a16:creationId xmlns:a16="http://schemas.microsoft.com/office/drawing/2014/main" id="{8B55E6F8-9600-FE44-89AC-37B60D406926}"/>
              </a:ext>
            </a:extLst>
          </p:cNvPr>
          <p:cNvSpPr/>
          <p:nvPr/>
        </p:nvSpPr>
        <p:spPr>
          <a:xfrm>
            <a:off x="6102051" y="6460123"/>
            <a:ext cx="399468" cy="338554"/>
          </a:xfrm>
          <a:prstGeom prst="rect">
            <a:avLst/>
          </a:prstGeom>
          <a:ln>
            <a:solidFill>
              <a:schemeClr val="tx1"/>
            </a:solidFill>
          </a:ln>
        </p:spPr>
        <p:txBody>
          <a:bodyPr wrap="none">
            <a:spAutoFit/>
          </a:bodyPr>
          <a:lstStyle/>
          <a:p>
            <a:r>
              <a:rPr lang="en-US" sz="1600" dirty="0">
                <a:solidFill>
                  <a:srgbClr val="7030A0"/>
                </a:solidFill>
                <a:latin typeface="+mn-lt"/>
              </a:rPr>
              <a:t>NJ</a:t>
            </a:r>
          </a:p>
        </p:txBody>
      </p:sp>
      <p:cxnSp>
        <p:nvCxnSpPr>
          <p:cNvPr id="30" name="Shape 151">
            <a:extLst>
              <a:ext uri="{FF2B5EF4-FFF2-40B4-BE49-F238E27FC236}">
                <a16:creationId xmlns:a16="http://schemas.microsoft.com/office/drawing/2014/main" id="{28E7006A-703C-784B-8CAA-99D2B559197C}"/>
              </a:ext>
            </a:extLst>
          </p:cNvPr>
          <p:cNvCxnSpPr>
            <a:cxnSpLocks/>
          </p:cNvCxnSpPr>
          <p:nvPr/>
        </p:nvCxnSpPr>
        <p:spPr>
          <a:xfrm>
            <a:off x="6301785" y="6035040"/>
            <a:ext cx="0" cy="429768"/>
          </a:xfrm>
          <a:prstGeom prst="straightConnector1">
            <a:avLst/>
          </a:prstGeom>
          <a:noFill/>
          <a:ln w="19050" cap="flat" cmpd="sng">
            <a:solidFill>
              <a:schemeClr val="dk2"/>
            </a:solidFill>
            <a:prstDash val="solid"/>
            <a:round/>
            <a:headEnd type="none" w="lg" len="lg"/>
            <a:tailEnd type="triangle" w="lg" len="lg"/>
          </a:ln>
        </p:spPr>
      </p:cxnSp>
      <p:sp>
        <p:nvSpPr>
          <p:cNvPr id="31" name="Shape 367">
            <a:extLst>
              <a:ext uri="{FF2B5EF4-FFF2-40B4-BE49-F238E27FC236}">
                <a16:creationId xmlns:a16="http://schemas.microsoft.com/office/drawing/2014/main" id="{C633E6E3-8586-6D44-9BED-8A8F3F658635}"/>
              </a:ext>
            </a:extLst>
          </p:cNvPr>
          <p:cNvSpPr txBox="1"/>
          <p:nvPr/>
        </p:nvSpPr>
        <p:spPr>
          <a:xfrm>
            <a:off x="292980" y="1670528"/>
            <a:ext cx="6271464" cy="857400"/>
          </a:xfrm>
          <a:prstGeom prst="rect">
            <a:avLst/>
          </a:prstGeom>
          <a:noFill/>
          <a:ln>
            <a:noFill/>
          </a:ln>
        </p:spPr>
        <p:txBody>
          <a:bodyPr lIns="91425" tIns="91425" rIns="91425" bIns="91425" anchor="t" anchorCtr="0">
            <a:noAutofit/>
          </a:bodyPr>
          <a:lstStyle/>
          <a:p>
            <a:r>
              <a:rPr lang="en" dirty="0"/>
              <a:t>Each bucket is the beginning of a LinkedList</a:t>
            </a:r>
          </a:p>
        </p:txBody>
      </p:sp>
      <p:sp>
        <p:nvSpPr>
          <p:cNvPr id="32" name="Rectangle 31">
            <a:extLst>
              <a:ext uri="{FF2B5EF4-FFF2-40B4-BE49-F238E27FC236}">
                <a16:creationId xmlns:a16="http://schemas.microsoft.com/office/drawing/2014/main" id="{A82B76B2-B788-5148-A1AE-B281F81941F5}"/>
              </a:ext>
            </a:extLst>
          </p:cNvPr>
          <p:cNvSpPr/>
          <p:nvPr/>
        </p:nvSpPr>
        <p:spPr>
          <a:xfrm>
            <a:off x="1167132" y="6460123"/>
            <a:ext cx="466794" cy="338554"/>
          </a:xfrm>
          <a:prstGeom prst="rect">
            <a:avLst/>
          </a:prstGeom>
          <a:ln>
            <a:solidFill>
              <a:schemeClr val="tx1"/>
            </a:solidFill>
          </a:ln>
        </p:spPr>
        <p:txBody>
          <a:bodyPr wrap="none">
            <a:spAutoFit/>
          </a:bodyPr>
          <a:lstStyle/>
          <a:p>
            <a:r>
              <a:rPr lang="en-US" sz="1600" dirty="0">
                <a:solidFill>
                  <a:srgbClr val="7030A0"/>
                </a:solidFill>
                <a:latin typeface="+mn-lt"/>
              </a:rPr>
              <a:t>CO</a:t>
            </a:r>
          </a:p>
        </p:txBody>
      </p:sp>
      <p:cxnSp>
        <p:nvCxnSpPr>
          <p:cNvPr id="33" name="Shape 151">
            <a:extLst>
              <a:ext uri="{FF2B5EF4-FFF2-40B4-BE49-F238E27FC236}">
                <a16:creationId xmlns:a16="http://schemas.microsoft.com/office/drawing/2014/main" id="{0682C2C7-BCBD-AF45-AE6D-A2C51510463C}"/>
              </a:ext>
            </a:extLst>
          </p:cNvPr>
          <p:cNvCxnSpPr>
            <a:cxnSpLocks/>
            <a:endCxn id="32" idx="0"/>
          </p:cNvCxnSpPr>
          <p:nvPr/>
        </p:nvCxnSpPr>
        <p:spPr>
          <a:xfrm flipH="1">
            <a:off x="1400529" y="6079420"/>
            <a:ext cx="1232" cy="380703"/>
          </a:xfrm>
          <a:prstGeom prst="straightConnector1">
            <a:avLst/>
          </a:prstGeom>
          <a:noFill/>
          <a:ln w="19050" cap="flat" cmpd="sng">
            <a:solidFill>
              <a:schemeClr val="dk2"/>
            </a:solidFill>
            <a:prstDash val="solid"/>
            <a:round/>
            <a:headEnd type="none" w="lg" len="lg"/>
            <a:tailEnd type="triangle" w="lg" len="lg"/>
          </a:ln>
        </p:spPr>
      </p:cxnSp>
      <p:sp>
        <p:nvSpPr>
          <p:cNvPr id="4" name="TextBox 3">
            <a:extLst>
              <a:ext uri="{FF2B5EF4-FFF2-40B4-BE49-F238E27FC236}">
                <a16:creationId xmlns:a16="http://schemas.microsoft.com/office/drawing/2014/main" id="{C72A2E69-7C1B-A041-BC00-4EE42371FC8F}"/>
              </a:ext>
            </a:extLst>
          </p:cNvPr>
          <p:cNvSpPr txBox="1"/>
          <p:nvPr/>
        </p:nvSpPr>
        <p:spPr>
          <a:xfrm>
            <a:off x="3742462" y="2403453"/>
            <a:ext cx="3522118" cy="461665"/>
          </a:xfrm>
          <a:prstGeom prst="rect">
            <a:avLst/>
          </a:prstGeom>
          <a:solidFill>
            <a:schemeClr val="bg2"/>
          </a:solidFill>
        </p:spPr>
        <p:txBody>
          <a:bodyPr wrap="none" rtlCol="0">
            <a:spAutoFit/>
          </a:bodyPr>
          <a:lstStyle/>
          <a:p>
            <a:r>
              <a:rPr lang="en-US" dirty="0"/>
              <a:t>Rem: remove and return</a:t>
            </a:r>
          </a:p>
        </p:txBody>
      </p:sp>
    </p:spTree>
    <p:extLst>
      <p:ext uri="{BB962C8B-B14F-4D97-AF65-F5344CB8AC3E}">
        <p14:creationId xmlns:p14="http://schemas.microsoft.com/office/powerpoint/2010/main" val="154444733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9"/>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37"/>
                                        </p:tgtEl>
                                        <p:attrNameLst>
                                          <p:attrName>style.visibility</p:attrName>
                                        </p:attrNameLst>
                                      </p:cBhvr>
                                      <p:to>
                                        <p:strVal val="visible"/>
                                      </p:to>
                                    </p:set>
                                  </p:childTnLst>
                                </p:cTn>
                              </p:par>
                            </p:childTnLst>
                          </p:cTn>
                        </p:par>
                        <p:par>
                          <p:cTn id="9" fill="hold">
                            <p:stCondLst>
                              <p:cond delay="0"/>
                            </p:stCondLst>
                            <p:childTnLst>
                              <p:par>
                                <p:cTn id="10" presetID="22" presetClass="entr" presetSubtype="8" fill="hold" nodeType="afterEffect">
                                  <p:stCondLst>
                                    <p:cond delay="0"/>
                                  </p:stCondLst>
                                  <p:childTnLst>
                                    <p:set>
                                      <p:cBhvr>
                                        <p:cTn id="11" dur="1" fill="hold">
                                          <p:stCondLst>
                                            <p:cond delay="0"/>
                                          </p:stCondLst>
                                        </p:cTn>
                                        <p:tgtEl>
                                          <p:spTgt spid="41"/>
                                        </p:tgtEl>
                                        <p:attrNameLst>
                                          <p:attrName>style.visibility</p:attrName>
                                        </p:attrNameLst>
                                      </p:cBhvr>
                                      <p:to>
                                        <p:strVal val="visible"/>
                                      </p:to>
                                    </p:set>
                                    <p:animEffect transition="in" filter="wipe(left)">
                                      <p:cBhvr>
                                        <p:cTn id="12" dur="500"/>
                                        <p:tgtEl>
                                          <p:spTgt spid="41"/>
                                        </p:tgtEl>
                                      </p:cBhvr>
                                    </p:animEffect>
                                  </p:childTnLst>
                                </p:cTn>
                              </p:par>
                              <p:par>
                                <p:cTn id="13" presetID="22" presetClass="entr" presetSubtype="8" fill="hold" grpId="0" nodeType="withEffect">
                                  <p:stCondLst>
                                    <p:cond delay="0"/>
                                  </p:stCondLst>
                                  <p:childTnLst>
                                    <p:set>
                                      <p:cBhvr>
                                        <p:cTn id="14" dur="1" fill="hold">
                                          <p:stCondLst>
                                            <p:cond delay="0"/>
                                          </p:stCondLst>
                                        </p:cTn>
                                        <p:tgtEl>
                                          <p:spTgt spid="42"/>
                                        </p:tgtEl>
                                        <p:attrNameLst>
                                          <p:attrName>style.visibility</p:attrName>
                                        </p:attrNameLst>
                                      </p:cBhvr>
                                      <p:to>
                                        <p:strVal val="visible"/>
                                      </p:to>
                                    </p:set>
                                    <p:animEffect transition="in" filter="wipe(left)">
                                      <p:cBhvr>
                                        <p:cTn id="15" dur="500"/>
                                        <p:tgtEl>
                                          <p:spTgt spid="42"/>
                                        </p:tgtEl>
                                      </p:cBhvr>
                                    </p:animEffect>
                                  </p:childTnLst>
                                </p:cTn>
                              </p:par>
                            </p:childTnLst>
                          </p:cTn>
                        </p:par>
                        <p:par>
                          <p:cTn id="16" fill="hold">
                            <p:stCondLst>
                              <p:cond delay="500"/>
                            </p:stCondLst>
                            <p:childTnLst>
                              <p:par>
                                <p:cTn id="17" presetID="1" presetClass="entr" presetSubtype="0" fill="hold" grpId="0" nodeType="afterEffect">
                                  <p:stCondLst>
                                    <p:cond delay="0"/>
                                  </p:stCondLst>
                                  <p:childTnLst>
                                    <p:set>
                                      <p:cBhvr>
                                        <p:cTn id="18" dur="1" fill="hold">
                                          <p:stCondLst>
                                            <p:cond delay="0"/>
                                          </p:stCondLst>
                                        </p:cTn>
                                        <p:tgtEl>
                                          <p:spTgt spid="38"/>
                                        </p:tgtEl>
                                        <p:attrNameLst>
                                          <p:attrName>style.visibility</p:attrName>
                                        </p:attrNameLst>
                                      </p:cBhvr>
                                      <p:to>
                                        <p:strVal val="visible"/>
                                      </p:to>
                                    </p:set>
                                  </p:childTnLst>
                                </p:cTn>
                              </p:par>
                            </p:childTnLst>
                          </p:cTn>
                        </p:par>
                        <p:par>
                          <p:cTn id="19" fill="hold">
                            <p:stCondLst>
                              <p:cond delay="500"/>
                            </p:stCondLst>
                            <p:childTnLst>
                              <p:par>
                                <p:cTn id="20" presetID="22" presetClass="entr" presetSubtype="1" fill="hold" grpId="0" nodeType="afterEffect">
                                  <p:stCondLst>
                                    <p:cond delay="0"/>
                                  </p:stCondLst>
                                  <p:childTnLst>
                                    <p:set>
                                      <p:cBhvr>
                                        <p:cTn id="21" dur="1" fill="hold">
                                          <p:stCondLst>
                                            <p:cond delay="0"/>
                                          </p:stCondLst>
                                        </p:cTn>
                                        <p:tgtEl>
                                          <p:spTgt spid="45"/>
                                        </p:tgtEl>
                                        <p:attrNameLst>
                                          <p:attrName>style.visibility</p:attrName>
                                        </p:attrNameLst>
                                      </p:cBhvr>
                                      <p:to>
                                        <p:strVal val="visible"/>
                                      </p:to>
                                    </p:set>
                                    <p:animEffect transition="in" filter="wipe(up)">
                                      <p:cBhvr>
                                        <p:cTn id="22" dur="500"/>
                                        <p:tgtEl>
                                          <p:spTgt spid="45"/>
                                        </p:tgtEl>
                                      </p:cBhvr>
                                    </p:animEffect>
                                  </p:childTnLst>
                                </p:cTn>
                              </p:par>
                            </p:childTnLst>
                          </p:cTn>
                        </p:par>
                      </p:childTnLst>
                    </p:cTn>
                  </p:par>
                  <p:par>
                    <p:cTn id="23" fill="hold">
                      <p:stCondLst>
                        <p:cond delay="indefinite"/>
                      </p:stCondLst>
                      <p:childTnLst>
                        <p:par>
                          <p:cTn id="24" fill="hold">
                            <p:stCondLst>
                              <p:cond delay="0"/>
                            </p:stCondLst>
                            <p:childTnLst>
                              <p:par>
                                <p:cTn id="25" presetID="22" presetClass="emph" presetSubtype="0" fill="hold" grpId="1" nodeType="clickEffect">
                                  <p:stCondLst>
                                    <p:cond delay="0"/>
                                  </p:stCondLst>
                                  <p:childTnLst>
                                    <p:animClr clrSpc="hsl" dir="cw">
                                      <p:cBhvr override="childStyle">
                                        <p:cTn id="26" dur="500" fill="hold"/>
                                        <p:tgtEl>
                                          <p:spTgt spid="26"/>
                                        </p:tgtEl>
                                        <p:attrNameLst>
                                          <p:attrName>style.color</p:attrName>
                                        </p:attrNameLst>
                                      </p:cBhvr>
                                      <p:by>
                                        <p:hsl h="-7200000" s="0" l="0"/>
                                      </p:by>
                                    </p:animClr>
                                    <p:animClr clrSpc="hsl" dir="cw">
                                      <p:cBhvr>
                                        <p:cTn id="27" dur="500" fill="hold"/>
                                        <p:tgtEl>
                                          <p:spTgt spid="26"/>
                                        </p:tgtEl>
                                        <p:attrNameLst>
                                          <p:attrName>fillcolor</p:attrName>
                                        </p:attrNameLst>
                                      </p:cBhvr>
                                      <p:by>
                                        <p:hsl h="-7200000" s="0" l="0"/>
                                      </p:by>
                                    </p:animClr>
                                    <p:animClr clrSpc="hsl" dir="cw">
                                      <p:cBhvr>
                                        <p:cTn id="28" dur="500" fill="hold"/>
                                        <p:tgtEl>
                                          <p:spTgt spid="26"/>
                                        </p:tgtEl>
                                        <p:attrNameLst>
                                          <p:attrName>stroke.color</p:attrName>
                                        </p:attrNameLst>
                                      </p:cBhvr>
                                      <p:by>
                                        <p:hsl h="-7200000" s="0" l="0"/>
                                      </p:by>
                                    </p:animClr>
                                    <p:set>
                                      <p:cBhvr>
                                        <p:cTn id="29" dur="500" fill="hold"/>
                                        <p:tgtEl>
                                          <p:spTgt spid="26"/>
                                        </p:tgtEl>
                                        <p:attrNameLst>
                                          <p:attrName>fill.type</p:attrName>
                                        </p:attrNameLst>
                                      </p:cBhvr>
                                      <p:to>
                                        <p:strVal val="solid"/>
                                      </p:to>
                                    </p:set>
                                  </p:childTnLst>
                                </p:cTn>
                              </p:par>
                            </p:childTnLst>
                          </p:cTn>
                        </p:par>
                      </p:childTnLst>
                    </p:cTn>
                  </p:par>
                  <p:par>
                    <p:cTn id="30" fill="hold">
                      <p:stCondLst>
                        <p:cond delay="indefinite"/>
                      </p:stCondLst>
                      <p:childTnLst>
                        <p:par>
                          <p:cTn id="31" fill="hold">
                            <p:stCondLst>
                              <p:cond delay="0"/>
                            </p:stCondLst>
                            <p:childTnLst>
                              <p:par>
                                <p:cTn id="32" presetID="22" presetClass="emph" presetSubtype="0" fill="hold" grpId="1" nodeType="clickEffect">
                                  <p:stCondLst>
                                    <p:cond delay="0"/>
                                  </p:stCondLst>
                                  <p:childTnLst>
                                    <p:animClr clrSpc="hsl" dir="cw">
                                      <p:cBhvr override="childStyle">
                                        <p:cTn id="33" dur="500" fill="hold"/>
                                        <p:tgtEl>
                                          <p:spTgt spid="29"/>
                                        </p:tgtEl>
                                        <p:attrNameLst>
                                          <p:attrName>style.color</p:attrName>
                                        </p:attrNameLst>
                                      </p:cBhvr>
                                      <p:by>
                                        <p:hsl h="-7200000" s="0" l="0"/>
                                      </p:by>
                                    </p:animClr>
                                    <p:animClr clrSpc="hsl" dir="cw">
                                      <p:cBhvr>
                                        <p:cTn id="34" dur="500" fill="hold"/>
                                        <p:tgtEl>
                                          <p:spTgt spid="29"/>
                                        </p:tgtEl>
                                        <p:attrNameLst>
                                          <p:attrName>fillcolor</p:attrName>
                                        </p:attrNameLst>
                                      </p:cBhvr>
                                      <p:by>
                                        <p:hsl h="-7200000" s="0" l="0"/>
                                      </p:by>
                                    </p:animClr>
                                    <p:animClr clrSpc="hsl" dir="cw">
                                      <p:cBhvr>
                                        <p:cTn id="35" dur="500" fill="hold"/>
                                        <p:tgtEl>
                                          <p:spTgt spid="29"/>
                                        </p:tgtEl>
                                        <p:attrNameLst>
                                          <p:attrName>stroke.color</p:attrName>
                                        </p:attrNameLst>
                                      </p:cBhvr>
                                      <p:by>
                                        <p:hsl h="-7200000" s="0" l="0"/>
                                      </p:by>
                                    </p:animClr>
                                    <p:set>
                                      <p:cBhvr>
                                        <p:cTn id="36" dur="500" fill="hold"/>
                                        <p:tgtEl>
                                          <p:spTgt spid="29"/>
                                        </p:tgtEl>
                                        <p:attrNameLst>
                                          <p:attrName>fill.type</p:attrName>
                                        </p:attrNameLst>
                                      </p:cBhvr>
                                      <p:to>
                                        <p:strVal val="solid"/>
                                      </p:to>
                                    </p:set>
                                  </p:childTnLst>
                                </p:cTn>
                              </p:par>
                            </p:childTnLst>
                          </p:cTn>
                        </p:par>
                      </p:childTnLst>
                    </p:cTn>
                  </p:par>
                  <p:par>
                    <p:cTn id="37" fill="hold">
                      <p:stCondLst>
                        <p:cond delay="indefinite"/>
                      </p:stCondLst>
                      <p:childTnLst>
                        <p:par>
                          <p:cTn id="38" fill="hold">
                            <p:stCondLst>
                              <p:cond delay="0"/>
                            </p:stCondLst>
                            <p:childTnLst>
                              <p:par>
                                <p:cTn id="39" presetID="1" presetClass="exit" presetSubtype="0" fill="hold" nodeType="clickEffect">
                                  <p:stCondLst>
                                    <p:cond delay="0"/>
                                  </p:stCondLst>
                                  <p:childTnLst>
                                    <p:set>
                                      <p:cBhvr>
                                        <p:cTn id="40" dur="1" fill="hold">
                                          <p:stCondLst>
                                            <p:cond delay="0"/>
                                          </p:stCondLst>
                                        </p:cTn>
                                        <p:tgtEl>
                                          <p:spTgt spid="30"/>
                                        </p:tgtEl>
                                        <p:attrNameLst>
                                          <p:attrName>style.visibility</p:attrName>
                                        </p:attrNameLst>
                                      </p:cBhvr>
                                      <p:to>
                                        <p:strVal val="hidden"/>
                                      </p:to>
                                    </p:set>
                                  </p:childTnLst>
                                </p:cTn>
                              </p:par>
                              <p:par>
                                <p:cTn id="41" presetID="0" presetClass="path" presetSubtype="0" accel="50000" decel="50000" fill="hold" grpId="2" nodeType="withEffect">
                                  <p:stCondLst>
                                    <p:cond delay="0"/>
                                  </p:stCondLst>
                                  <p:childTnLst>
                                    <p:animMotion origin="layout" path="M 0 0 L 0.23333 -0.71111 " pathEditMode="relative" ptsTypes="AA">
                                      <p:cBhvr>
                                        <p:cTn id="42" dur="2000" fill="hold"/>
                                        <p:tgtEl>
                                          <p:spTgt spid="29"/>
                                        </p:tgtEl>
                                        <p:attrNameLst>
                                          <p:attrName>ppt_x</p:attrName>
                                          <p:attrName>ppt_y</p:attrName>
                                        </p:attrNameLst>
                                      </p:cBhvr>
                                    </p:animMotion>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7" grpId="0" animBg="1"/>
      <p:bldP spid="38" grpId="0" animBg="1"/>
      <p:bldP spid="39" grpId="0"/>
      <p:bldP spid="42" grpId="0"/>
      <p:bldP spid="45" grpId="0" animBg="1"/>
      <p:bldP spid="26" grpId="1" animBg="1"/>
      <p:bldP spid="29" grpId="1" animBg="1"/>
      <p:bldP spid="29" grpId="2" animBg="1"/>
    </p:bld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3600" dirty="0">
                <a:solidFill>
                  <a:srgbClr val="C00000"/>
                </a:solidFill>
              </a:rPr>
              <a:t>Chaining in Action</a:t>
            </a:r>
          </a:p>
        </p:txBody>
      </p:sp>
      <p:graphicFrame>
        <p:nvGraphicFramePr>
          <p:cNvPr id="4" name="Content Placeholder 3"/>
          <p:cNvGraphicFramePr>
            <a:graphicFrameLocks noGrp="1"/>
          </p:cNvGraphicFramePr>
          <p:nvPr>
            <p:ph idx="1"/>
            <p:extLst/>
          </p:nvPr>
        </p:nvGraphicFramePr>
        <p:xfrm>
          <a:off x="2209800" y="2667000"/>
          <a:ext cx="4190998" cy="914400"/>
        </p:xfrm>
        <a:graphic>
          <a:graphicData uri="http://schemas.openxmlformats.org/drawingml/2006/table">
            <a:tbl>
              <a:tblPr/>
              <a:tblGrid>
                <a:gridCol w="1676399">
                  <a:extLst>
                    <a:ext uri="{9D8B030D-6E8A-4147-A177-3AD203B41FA5}">
                      <a16:colId xmlns:a16="http://schemas.microsoft.com/office/drawing/2014/main" val="20000"/>
                    </a:ext>
                  </a:extLst>
                </a:gridCol>
                <a:gridCol w="457200">
                  <a:extLst>
                    <a:ext uri="{9D8B030D-6E8A-4147-A177-3AD203B41FA5}">
                      <a16:colId xmlns:a16="http://schemas.microsoft.com/office/drawing/2014/main" val="20001"/>
                    </a:ext>
                  </a:extLst>
                </a:gridCol>
                <a:gridCol w="457200">
                  <a:extLst>
                    <a:ext uri="{9D8B030D-6E8A-4147-A177-3AD203B41FA5}">
                      <a16:colId xmlns:a16="http://schemas.microsoft.com/office/drawing/2014/main" val="20002"/>
                    </a:ext>
                  </a:extLst>
                </a:gridCol>
                <a:gridCol w="533400">
                  <a:extLst>
                    <a:ext uri="{9D8B030D-6E8A-4147-A177-3AD203B41FA5}">
                      <a16:colId xmlns:a16="http://schemas.microsoft.com/office/drawing/2014/main" val="20003"/>
                    </a:ext>
                  </a:extLst>
                </a:gridCol>
                <a:gridCol w="533400">
                  <a:extLst>
                    <a:ext uri="{9D8B030D-6E8A-4147-A177-3AD203B41FA5}">
                      <a16:colId xmlns:a16="http://schemas.microsoft.com/office/drawing/2014/main" val="20004"/>
                    </a:ext>
                  </a:extLst>
                </a:gridCol>
                <a:gridCol w="533399">
                  <a:extLst>
                    <a:ext uri="{9D8B030D-6E8A-4147-A177-3AD203B41FA5}">
                      <a16:colId xmlns:a16="http://schemas.microsoft.com/office/drawing/2014/main" val="20005"/>
                    </a:ext>
                  </a:extLst>
                </a:gridCol>
              </a:tblGrid>
              <a:tr h="0">
                <a:tc>
                  <a:txBody>
                    <a:bodyPr/>
                    <a:lstStyle/>
                    <a:p>
                      <a:r>
                        <a:rPr lang="en-US" sz="2400" dirty="0">
                          <a:effectLst/>
                          <a:latin typeface="+mn-lt"/>
                        </a:rPr>
                        <a:t>element </a:t>
                      </a:r>
                    </a:p>
                  </a:txBody>
                  <a:tcPr anchor="ctr">
                    <a:lnL w="5055" cap="flat" cmpd="sng" algn="ctr">
                      <a:solidFill>
                        <a:srgbClr val="000000"/>
                      </a:solidFill>
                      <a:prstDash val="solid"/>
                      <a:round/>
                      <a:headEnd type="none" w="med" len="med"/>
                      <a:tailEnd type="none" w="med" len="med"/>
                    </a:lnL>
                    <a:lnR w="5055" cap="flat" cmpd="sng" algn="ctr">
                      <a:solidFill>
                        <a:srgbClr val="000000"/>
                      </a:solidFill>
                      <a:prstDash val="solid"/>
                      <a:round/>
                      <a:headEnd type="none" w="med" len="med"/>
                      <a:tailEnd type="none" w="med" len="med"/>
                    </a:lnR>
                    <a:lnT w="5055" cap="flat" cmpd="sng" algn="ctr">
                      <a:solidFill>
                        <a:srgbClr val="000000"/>
                      </a:solidFill>
                      <a:prstDash val="solid"/>
                      <a:round/>
                      <a:headEnd type="none" w="med" len="med"/>
                      <a:tailEnd type="none" w="med" len="med"/>
                    </a:lnT>
                    <a:lnB w="5055" cap="flat" cmpd="sng" algn="ctr">
                      <a:solidFill>
                        <a:srgbClr val="000000"/>
                      </a:solidFill>
                      <a:prstDash val="solid"/>
                      <a:round/>
                      <a:headEnd type="none" w="med" len="med"/>
                      <a:tailEnd type="none" w="med" len="med"/>
                    </a:lnB>
                  </a:tcPr>
                </a:tc>
                <a:tc>
                  <a:txBody>
                    <a:bodyPr/>
                    <a:lstStyle/>
                    <a:p>
                      <a:r>
                        <a:rPr lang="en-US" sz="2400">
                          <a:effectLst/>
                          <a:latin typeface="+mn-lt"/>
                        </a:rPr>
                        <a:t>a </a:t>
                      </a:r>
                    </a:p>
                  </a:txBody>
                  <a:tcPr anchor="ctr">
                    <a:lnL w="5055" cap="flat" cmpd="sng" algn="ctr">
                      <a:solidFill>
                        <a:srgbClr val="000000"/>
                      </a:solidFill>
                      <a:prstDash val="solid"/>
                      <a:round/>
                      <a:headEnd type="none" w="med" len="med"/>
                      <a:tailEnd type="none" w="med" len="med"/>
                    </a:lnL>
                    <a:lnR w="5055" cap="flat" cmpd="sng" algn="ctr">
                      <a:solidFill>
                        <a:srgbClr val="000000"/>
                      </a:solidFill>
                      <a:prstDash val="solid"/>
                      <a:round/>
                      <a:headEnd type="none" w="med" len="med"/>
                      <a:tailEnd type="none" w="med" len="med"/>
                    </a:lnR>
                    <a:lnT w="5055" cap="flat" cmpd="sng" algn="ctr">
                      <a:solidFill>
                        <a:srgbClr val="000000"/>
                      </a:solidFill>
                      <a:prstDash val="solid"/>
                      <a:round/>
                      <a:headEnd type="none" w="med" len="med"/>
                      <a:tailEnd type="none" w="med" len="med"/>
                    </a:lnT>
                    <a:lnB w="5055" cap="flat" cmpd="sng" algn="ctr">
                      <a:solidFill>
                        <a:srgbClr val="000000"/>
                      </a:solidFill>
                      <a:prstDash val="solid"/>
                      <a:round/>
                      <a:headEnd type="none" w="med" len="med"/>
                      <a:tailEnd type="none" w="med" len="med"/>
                    </a:lnB>
                  </a:tcPr>
                </a:tc>
                <a:tc>
                  <a:txBody>
                    <a:bodyPr/>
                    <a:lstStyle/>
                    <a:p>
                      <a:r>
                        <a:rPr lang="en-US" sz="2400" dirty="0">
                          <a:effectLst/>
                          <a:latin typeface="+mn-lt"/>
                        </a:rPr>
                        <a:t>b </a:t>
                      </a:r>
                    </a:p>
                  </a:txBody>
                  <a:tcPr anchor="ctr">
                    <a:lnL w="5055" cap="flat" cmpd="sng" algn="ctr">
                      <a:solidFill>
                        <a:srgbClr val="000000"/>
                      </a:solidFill>
                      <a:prstDash val="solid"/>
                      <a:round/>
                      <a:headEnd type="none" w="med" len="med"/>
                      <a:tailEnd type="none" w="med" len="med"/>
                    </a:lnL>
                    <a:lnR w="5055" cap="flat" cmpd="sng" algn="ctr">
                      <a:solidFill>
                        <a:srgbClr val="000000"/>
                      </a:solidFill>
                      <a:prstDash val="solid"/>
                      <a:round/>
                      <a:headEnd type="none" w="med" len="med"/>
                      <a:tailEnd type="none" w="med" len="med"/>
                    </a:lnR>
                    <a:lnT w="5055" cap="flat" cmpd="sng" algn="ctr">
                      <a:solidFill>
                        <a:srgbClr val="000000"/>
                      </a:solidFill>
                      <a:prstDash val="solid"/>
                      <a:round/>
                      <a:headEnd type="none" w="med" len="med"/>
                      <a:tailEnd type="none" w="med" len="med"/>
                    </a:lnT>
                    <a:lnB w="5055" cap="flat" cmpd="sng" algn="ctr">
                      <a:solidFill>
                        <a:srgbClr val="000000"/>
                      </a:solidFill>
                      <a:prstDash val="solid"/>
                      <a:round/>
                      <a:headEnd type="none" w="med" len="med"/>
                      <a:tailEnd type="none" w="med" len="med"/>
                    </a:lnB>
                  </a:tcPr>
                </a:tc>
                <a:tc>
                  <a:txBody>
                    <a:bodyPr/>
                    <a:lstStyle/>
                    <a:p>
                      <a:r>
                        <a:rPr lang="en-US" sz="2400">
                          <a:effectLst/>
                          <a:latin typeface="+mn-lt"/>
                        </a:rPr>
                        <a:t>c </a:t>
                      </a:r>
                    </a:p>
                  </a:txBody>
                  <a:tcPr anchor="ctr">
                    <a:lnL w="5055" cap="flat" cmpd="sng" algn="ctr">
                      <a:solidFill>
                        <a:srgbClr val="000000"/>
                      </a:solidFill>
                      <a:prstDash val="solid"/>
                      <a:round/>
                      <a:headEnd type="none" w="med" len="med"/>
                      <a:tailEnd type="none" w="med" len="med"/>
                    </a:lnL>
                    <a:lnR w="5055" cap="flat" cmpd="sng" algn="ctr">
                      <a:solidFill>
                        <a:srgbClr val="000000"/>
                      </a:solidFill>
                      <a:prstDash val="solid"/>
                      <a:round/>
                      <a:headEnd type="none" w="med" len="med"/>
                      <a:tailEnd type="none" w="med" len="med"/>
                    </a:lnR>
                    <a:lnT w="5055" cap="flat" cmpd="sng" algn="ctr">
                      <a:solidFill>
                        <a:srgbClr val="000000"/>
                      </a:solidFill>
                      <a:prstDash val="solid"/>
                      <a:round/>
                      <a:headEnd type="none" w="med" len="med"/>
                      <a:tailEnd type="none" w="med" len="med"/>
                    </a:lnT>
                    <a:lnB w="5055" cap="flat" cmpd="sng" algn="ctr">
                      <a:solidFill>
                        <a:srgbClr val="000000"/>
                      </a:solidFill>
                      <a:prstDash val="solid"/>
                      <a:round/>
                      <a:headEnd type="none" w="med" len="med"/>
                      <a:tailEnd type="none" w="med" len="med"/>
                    </a:lnB>
                  </a:tcPr>
                </a:tc>
                <a:tc>
                  <a:txBody>
                    <a:bodyPr/>
                    <a:lstStyle/>
                    <a:p>
                      <a:r>
                        <a:rPr lang="en-US" sz="2400" dirty="0">
                          <a:effectLst/>
                          <a:latin typeface="+mn-lt"/>
                        </a:rPr>
                        <a:t>d</a:t>
                      </a:r>
                    </a:p>
                  </a:txBody>
                  <a:tcPr anchor="ctr">
                    <a:lnL w="5055" cap="flat" cmpd="sng" algn="ctr">
                      <a:solidFill>
                        <a:srgbClr val="000000"/>
                      </a:solidFill>
                      <a:prstDash val="solid"/>
                      <a:round/>
                      <a:headEnd type="none" w="med" len="med"/>
                      <a:tailEnd type="none" w="med" len="med"/>
                    </a:lnL>
                    <a:lnR w="5055" cap="flat" cmpd="sng" algn="ctr">
                      <a:solidFill>
                        <a:srgbClr val="000000"/>
                      </a:solidFill>
                      <a:prstDash val="solid"/>
                      <a:round/>
                      <a:headEnd type="none" w="med" len="med"/>
                      <a:tailEnd type="none" w="med" len="med"/>
                    </a:lnR>
                    <a:lnT w="5055" cap="flat" cmpd="sng" algn="ctr">
                      <a:solidFill>
                        <a:srgbClr val="000000"/>
                      </a:solidFill>
                      <a:prstDash val="solid"/>
                      <a:round/>
                      <a:headEnd type="none" w="med" len="med"/>
                      <a:tailEnd type="none" w="med" len="med"/>
                    </a:lnT>
                    <a:lnB w="5055" cap="flat" cmpd="sng" algn="ctr">
                      <a:solidFill>
                        <a:srgbClr val="000000"/>
                      </a:solidFill>
                      <a:prstDash val="solid"/>
                      <a:round/>
                      <a:headEnd type="none" w="med" len="med"/>
                      <a:tailEnd type="none" w="med" len="med"/>
                    </a:lnB>
                  </a:tcPr>
                </a:tc>
                <a:tc>
                  <a:txBody>
                    <a:bodyPr/>
                    <a:lstStyle/>
                    <a:p>
                      <a:r>
                        <a:rPr lang="en-US" sz="2400" dirty="0">
                          <a:effectLst/>
                          <a:latin typeface="+mn-lt"/>
                        </a:rPr>
                        <a:t>e</a:t>
                      </a:r>
                    </a:p>
                  </a:txBody>
                  <a:tcPr anchor="ctr">
                    <a:lnL w="5055" cap="flat" cmpd="sng" algn="ctr">
                      <a:solidFill>
                        <a:srgbClr val="000000"/>
                      </a:solidFill>
                      <a:prstDash val="solid"/>
                      <a:round/>
                      <a:headEnd type="none" w="med" len="med"/>
                      <a:tailEnd type="none" w="med" len="med"/>
                    </a:lnL>
                    <a:lnR w="5055" cap="flat" cmpd="sng" algn="ctr">
                      <a:solidFill>
                        <a:srgbClr val="000000"/>
                      </a:solidFill>
                      <a:prstDash val="solid"/>
                      <a:round/>
                      <a:headEnd type="none" w="med" len="med"/>
                      <a:tailEnd type="none" w="med" len="med"/>
                    </a:lnR>
                    <a:lnT w="5055" cap="flat" cmpd="sng" algn="ctr">
                      <a:solidFill>
                        <a:srgbClr val="000000"/>
                      </a:solidFill>
                      <a:prstDash val="solid"/>
                      <a:round/>
                      <a:headEnd type="none" w="med" len="med"/>
                      <a:tailEnd type="none" w="med" len="med"/>
                    </a:lnT>
                    <a:lnB w="5055"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10000"/>
                  </a:ext>
                </a:extLst>
              </a:tr>
              <a:tr h="0">
                <a:tc>
                  <a:txBody>
                    <a:bodyPr/>
                    <a:lstStyle/>
                    <a:p>
                      <a:r>
                        <a:rPr lang="en-US" sz="2400">
                          <a:effectLst/>
                          <a:latin typeface="+mn-lt"/>
                        </a:rPr>
                        <a:t>hashCode </a:t>
                      </a:r>
                    </a:p>
                  </a:txBody>
                  <a:tcPr anchor="ctr">
                    <a:lnL w="5055" cap="flat" cmpd="sng" algn="ctr">
                      <a:solidFill>
                        <a:srgbClr val="000000"/>
                      </a:solidFill>
                      <a:prstDash val="solid"/>
                      <a:round/>
                      <a:headEnd type="none" w="med" len="med"/>
                      <a:tailEnd type="none" w="med" len="med"/>
                    </a:lnL>
                    <a:lnR w="5055" cap="flat" cmpd="sng" algn="ctr">
                      <a:solidFill>
                        <a:srgbClr val="000000"/>
                      </a:solidFill>
                      <a:prstDash val="solid"/>
                      <a:round/>
                      <a:headEnd type="none" w="med" len="med"/>
                      <a:tailEnd type="none" w="med" len="med"/>
                    </a:lnR>
                    <a:lnT w="5055" cap="flat" cmpd="sng" algn="ctr">
                      <a:solidFill>
                        <a:srgbClr val="000000"/>
                      </a:solidFill>
                      <a:prstDash val="solid"/>
                      <a:round/>
                      <a:headEnd type="none" w="med" len="med"/>
                      <a:tailEnd type="none" w="med" len="med"/>
                    </a:lnT>
                    <a:lnB w="5055" cap="flat" cmpd="sng" algn="ctr">
                      <a:solidFill>
                        <a:srgbClr val="000000"/>
                      </a:solidFill>
                      <a:prstDash val="solid"/>
                      <a:round/>
                      <a:headEnd type="none" w="med" len="med"/>
                      <a:tailEnd type="none" w="med" len="med"/>
                    </a:lnB>
                  </a:tcPr>
                </a:tc>
                <a:tc>
                  <a:txBody>
                    <a:bodyPr/>
                    <a:lstStyle/>
                    <a:p>
                      <a:r>
                        <a:rPr lang="en-US" sz="2400" dirty="0">
                          <a:effectLst/>
                          <a:latin typeface="+mn-lt"/>
                        </a:rPr>
                        <a:t>0 </a:t>
                      </a:r>
                    </a:p>
                  </a:txBody>
                  <a:tcPr anchor="ctr">
                    <a:lnL w="5055" cap="flat" cmpd="sng" algn="ctr">
                      <a:solidFill>
                        <a:srgbClr val="000000"/>
                      </a:solidFill>
                      <a:prstDash val="solid"/>
                      <a:round/>
                      <a:headEnd type="none" w="med" len="med"/>
                      <a:tailEnd type="none" w="med" len="med"/>
                    </a:lnL>
                    <a:lnR w="5055" cap="flat" cmpd="sng" algn="ctr">
                      <a:solidFill>
                        <a:srgbClr val="000000"/>
                      </a:solidFill>
                      <a:prstDash val="solid"/>
                      <a:round/>
                      <a:headEnd type="none" w="med" len="med"/>
                      <a:tailEnd type="none" w="med" len="med"/>
                    </a:lnR>
                    <a:lnT w="5055" cap="flat" cmpd="sng" algn="ctr">
                      <a:solidFill>
                        <a:srgbClr val="000000"/>
                      </a:solidFill>
                      <a:prstDash val="solid"/>
                      <a:round/>
                      <a:headEnd type="none" w="med" len="med"/>
                      <a:tailEnd type="none" w="med" len="med"/>
                    </a:lnT>
                    <a:lnB w="5055" cap="flat" cmpd="sng" algn="ctr">
                      <a:solidFill>
                        <a:srgbClr val="000000"/>
                      </a:solidFill>
                      <a:prstDash val="solid"/>
                      <a:round/>
                      <a:headEnd type="none" w="med" len="med"/>
                      <a:tailEnd type="none" w="med" len="med"/>
                    </a:lnB>
                  </a:tcPr>
                </a:tc>
                <a:tc>
                  <a:txBody>
                    <a:bodyPr/>
                    <a:lstStyle/>
                    <a:p>
                      <a:r>
                        <a:rPr lang="fi-FI" sz="2400" dirty="0">
                          <a:effectLst/>
                          <a:latin typeface="+mn-lt"/>
                        </a:rPr>
                        <a:t>9 </a:t>
                      </a:r>
                    </a:p>
                  </a:txBody>
                  <a:tcPr anchor="ctr">
                    <a:lnL w="5055" cap="flat" cmpd="sng" algn="ctr">
                      <a:solidFill>
                        <a:srgbClr val="000000"/>
                      </a:solidFill>
                      <a:prstDash val="solid"/>
                      <a:round/>
                      <a:headEnd type="none" w="med" len="med"/>
                      <a:tailEnd type="none" w="med" len="med"/>
                    </a:lnL>
                    <a:lnR w="5055" cap="flat" cmpd="sng" algn="ctr">
                      <a:solidFill>
                        <a:srgbClr val="000000"/>
                      </a:solidFill>
                      <a:prstDash val="solid"/>
                      <a:round/>
                      <a:headEnd type="none" w="med" len="med"/>
                      <a:tailEnd type="none" w="med" len="med"/>
                    </a:lnR>
                    <a:lnT w="5055" cap="flat" cmpd="sng" algn="ctr">
                      <a:solidFill>
                        <a:srgbClr val="000000"/>
                      </a:solidFill>
                      <a:prstDash val="solid"/>
                      <a:round/>
                      <a:headEnd type="none" w="med" len="med"/>
                      <a:tailEnd type="none" w="med" len="med"/>
                    </a:lnT>
                    <a:lnB w="5055" cap="flat" cmpd="sng" algn="ctr">
                      <a:solidFill>
                        <a:srgbClr val="000000"/>
                      </a:solidFill>
                      <a:prstDash val="solid"/>
                      <a:round/>
                      <a:headEnd type="none" w="med" len="med"/>
                      <a:tailEnd type="none" w="med" len="med"/>
                    </a:lnB>
                  </a:tcPr>
                </a:tc>
                <a:tc>
                  <a:txBody>
                    <a:bodyPr/>
                    <a:lstStyle/>
                    <a:p>
                      <a:r>
                        <a:rPr lang="ru-RU" sz="2400">
                          <a:effectLst/>
                          <a:latin typeface="+mn-lt"/>
                        </a:rPr>
                        <a:t>17 </a:t>
                      </a:r>
                    </a:p>
                  </a:txBody>
                  <a:tcPr anchor="ctr">
                    <a:lnL w="5055" cap="flat" cmpd="sng" algn="ctr">
                      <a:solidFill>
                        <a:srgbClr val="000000"/>
                      </a:solidFill>
                      <a:prstDash val="solid"/>
                      <a:round/>
                      <a:headEnd type="none" w="med" len="med"/>
                      <a:tailEnd type="none" w="med" len="med"/>
                    </a:lnL>
                    <a:lnR w="5055" cap="flat" cmpd="sng" algn="ctr">
                      <a:solidFill>
                        <a:srgbClr val="000000"/>
                      </a:solidFill>
                      <a:prstDash val="solid"/>
                      <a:round/>
                      <a:headEnd type="none" w="med" len="med"/>
                      <a:tailEnd type="none" w="med" len="med"/>
                    </a:lnR>
                    <a:lnT w="5055" cap="flat" cmpd="sng" algn="ctr">
                      <a:solidFill>
                        <a:srgbClr val="000000"/>
                      </a:solidFill>
                      <a:prstDash val="solid"/>
                      <a:round/>
                      <a:headEnd type="none" w="med" len="med"/>
                      <a:tailEnd type="none" w="med" len="med"/>
                    </a:lnT>
                    <a:lnB w="5055" cap="flat" cmpd="sng" algn="ctr">
                      <a:solidFill>
                        <a:srgbClr val="000000"/>
                      </a:solidFill>
                      <a:prstDash val="solid"/>
                      <a:round/>
                      <a:headEnd type="none" w="med" len="med"/>
                      <a:tailEnd type="none" w="med" len="med"/>
                    </a:lnB>
                  </a:tcPr>
                </a:tc>
                <a:tc>
                  <a:txBody>
                    <a:bodyPr/>
                    <a:lstStyle/>
                    <a:p>
                      <a:r>
                        <a:rPr lang="cs-CZ" sz="2400" dirty="0">
                          <a:effectLst/>
                          <a:latin typeface="+mn-lt"/>
                        </a:rPr>
                        <a:t>11 </a:t>
                      </a:r>
                    </a:p>
                  </a:txBody>
                  <a:tcPr anchor="ctr">
                    <a:lnL w="5055" cap="flat" cmpd="sng" algn="ctr">
                      <a:solidFill>
                        <a:srgbClr val="000000"/>
                      </a:solidFill>
                      <a:prstDash val="solid"/>
                      <a:round/>
                      <a:headEnd type="none" w="med" len="med"/>
                      <a:tailEnd type="none" w="med" len="med"/>
                    </a:lnL>
                    <a:lnR w="5055" cap="flat" cmpd="sng" algn="ctr">
                      <a:solidFill>
                        <a:srgbClr val="000000"/>
                      </a:solidFill>
                      <a:prstDash val="solid"/>
                      <a:round/>
                      <a:headEnd type="none" w="med" len="med"/>
                      <a:tailEnd type="none" w="med" len="med"/>
                    </a:lnR>
                    <a:lnT w="5055" cap="flat" cmpd="sng" algn="ctr">
                      <a:solidFill>
                        <a:srgbClr val="000000"/>
                      </a:solidFill>
                      <a:prstDash val="solid"/>
                      <a:round/>
                      <a:headEnd type="none" w="med" len="med"/>
                      <a:tailEnd type="none" w="med" len="med"/>
                    </a:lnT>
                    <a:lnB w="5055" cap="flat" cmpd="sng" algn="ctr">
                      <a:solidFill>
                        <a:srgbClr val="000000"/>
                      </a:solidFill>
                      <a:prstDash val="solid"/>
                      <a:round/>
                      <a:headEnd type="none" w="med" len="med"/>
                      <a:tailEnd type="none" w="med" len="med"/>
                    </a:lnB>
                  </a:tcPr>
                </a:tc>
                <a:tc>
                  <a:txBody>
                    <a:bodyPr/>
                    <a:lstStyle/>
                    <a:p>
                      <a:r>
                        <a:rPr lang="cs-CZ" sz="2400" dirty="0">
                          <a:effectLst/>
                          <a:latin typeface="+mn-lt"/>
                        </a:rPr>
                        <a:t>19</a:t>
                      </a:r>
                    </a:p>
                  </a:txBody>
                  <a:tcPr anchor="ctr">
                    <a:lnL w="5055" cap="flat" cmpd="sng" algn="ctr">
                      <a:solidFill>
                        <a:srgbClr val="000000"/>
                      </a:solidFill>
                      <a:prstDash val="solid"/>
                      <a:round/>
                      <a:headEnd type="none" w="med" len="med"/>
                      <a:tailEnd type="none" w="med" len="med"/>
                    </a:lnL>
                    <a:lnR w="5055" cap="flat" cmpd="sng" algn="ctr">
                      <a:solidFill>
                        <a:srgbClr val="000000"/>
                      </a:solidFill>
                      <a:prstDash val="solid"/>
                      <a:round/>
                      <a:headEnd type="none" w="med" len="med"/>
                      <a:tailEnd type="none" w="med" len="med"/>
                    </a:lnR>
                    <a:lnT w="5055" cap="flat" cmpd="sng" algn="ctr">
                      <a:solidFill>
                        <a:srgbClr val="000000"/>
                      </a:solidFill>
                      <a:prstDash val="solid"/>
                      <a:round/>
                      <a:headEnd type="none" w="med" len="med"/>
                      <a:tailEnd type="none" w="med" len="med"/>
                    </a:lnT>
                    <a:lnB w="5055"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10001"/>
                  </a:ext>
                </a:extLst>
              </a:tr>
            </a:tbl>
          </a:graphicData>
        </a:graphic>
      </p:graphicFrame>
      <p:sp>
        <p:nvSpPr>
          <p:cNvPr id="5" name="TextBox 4"/>
          <p:cNvSpPr txBox="1"/>
          <p:nvPr/>
        </p:nvSpPr>
        <p:spPr>
          <a:xfrm>
            <a:off x="381000" y="1519535"/>
            <a:ext cx="8536311" cy="830997"/>
          </a:xfrm>
          <a:prstGeom prst="rect">
            <a:avLst/>
          </a:prstGeom>
          <a:noFill/>
        </p:spPr>
        <p:txBody>
          <a:bodyPr wrap="none" rtlCol="0">
            <a:spAutoFit/>
          </a:bodyPr>
          <a:lstStyle/>
          <a:p>
            <a:r>
              <a:rPr lang="en-US" sz="2400" dirty="0"/>
              <a:t>Insert the following elements (in order) into an array of size 6:</a:t>
            </a:r>
          </a:p>
          <a:p>
            <a:r>
              <a:rPr lang="en-US" dirty="0"/>
              <a:t>		Use (</a:t>
            </a:r>
            <a:r>
              <a:rPr lang="en-US" dirty="0" err="1">
                <a:latin typeface="Consolas" panose="020B0609020204030204" pitchFamily="49" charset="0"/>
                <a:cs typeface="Consolas" panose="020B0609020204030204" pitchFamily="49" charset="0"/>
              </a:rPr>
              <a:t>hashCode</a:t>
            </a:r>
            <a:r>
              <a:rPr lang="en-US" dirty="0">
                <a:latin typeface="Consolas" panose="020B0609020204030204" pitchFamily="49" charset="0"/>
                <a:cs typeface="Consolas" panose="020B0609020204030204" pitchFamily="49" charset="0"/>
              </a:rPr>
              <a:t> % </a:t>
            </a:r>
            <a:r>
              <a:rPr lang="en-US" dirty="0" err="1">
                <a:latin typeface="Consolas" panose="020B0609020204030204" pitchFamily="49" charset="0"/>
                <a:cs typeface="Consolas" panose="020B0609020204030204" pitchFamily="49" charset="0"/>
              </a:rPr>
              <a:t>n_buckets</a:t>
            </a:r>
            <a:r>
              <a:rPr lang="en-US" dirty="0"/>
              <a:t>)</a:t>
            </a:r>
            <a:endParaRPr lang="en-US" sz="2400" dirty="0"/>
          </a:p>
        </p:txBody>
      </p:sp>
      <p:grpSp>
        <p:nvGrpSpPr>
          <p:cNvPr id="7" name="Shape 472"/>
          <p:cNvGrpSpPr/>
          <p:nvPr/>
        </p:nvGrpSpPr>
        <p:grpSpPr>
          <a:xfrm>
            <a:off x="1276548" y="3962400"/>
            <a:ext cx="6825600" cy="997920"/>
            <a:chOff x="1121625" y="3632780"/>
            <a:chExt cx="6825600" cy="997920"/>
          </a:xfrm>
        </p:grpSpPr>
        <p:sp>
          <p:nvSpPr>
            <p:cNvPr id="8" name="Shape 473"/>
            <p:cNvSpPr txBox="1"/>
            <p:nvPr/>
          </p:nvSpPr>
          <p:spPr>
            <a:xfrm>
              <a:off x="1121625" y="3901700"/>
              <a:ext cx="1137600" cy="729000"/>
            </a:xfrm>
            <a:prstGeom prst="rect">
              <a:avLst/>
            </a:prstGeom>
            <a:noFill/>
            <a:ln w="28575" cap="flat" cmpd="sng">
              <a:solidFill>
                <a:srgbClr val="000000"/>
              </a:solidFill>
              <a:prstDash val="solid"/>
              <a:round/>
              <a:headEnd type="none" w="med" len="med"/>
              <a:tailEnd type="none" w="med" len="med"/>
            </a:ln>
          </p:spPr>
          <p:txBody>
            <a:bodyPr lIns="91425" tIns="91425" rIns="91425" bIns="91425" anchor="ctr" anchorCtr="0">
              <a:noAutofit/>
            </a:bodyPr>
            <a:lstStyle/>
            <a:p>
              <a:pPr algn="ctr"/>
              <a:endParaRPr lang="en" sz="2000" b="1" dirty="0">
                <a:solidFill>
                  <a:srgbClr val="FF0000"/>
                </a:solidFill>
                <a:latin typeface="Courier New"/>
                <a:ea typeface="Courier New"/>
                <a:cs typeface="Courier New"/>
                <a:sym typeface="Courier New"/>
              </a:endParaRPr>
            </a:p>
          </p:txBody>
        </p:sp>
        <p:sp>
          <p:nvSpPr>
            <p:cNvPr id="9" name="Shape 474"/>
            <p:cNvSpPr txBox="1"/>
            <p:nvPr/>
          </p:nvSpPr>
          <p:spPr>
            <a:xfrm>
              <a:off x="2259225" y="3901700"/>
              <a:ext cx="1137600" cy="729000"/>
            </a:xfrm>
            <a:prstGeom prst="rect">
              <a:avLst/>
            </a:prstGeom>
            <a:noFill/>
            <a:ln w="28575" cap="flat" cmpd="sng">
              <a:solidFill>
                <a:srgbClr val="000000"/>
              </a:solidFill>
              <a:prstDash val="solid"/>
              <a:round/>
              <a:headEnd type="none" w="med" len="med"/>
              <a:tailEnd type="none" w="med" len="med"/>
            </a:ln>
          </p:spPr>
          <p:txBody>
            <a:bodyPr lIns="91425" tIns="91425" rIns="91425" bIns="91425" anchor="t" anchorCtr="0">
              <a:noAutofit/>
            </a:bodyPr>
            <a:lstStyle/>
            <a:p>
              <a:endParaRPr sz="2000" b="1">
                <a:latin typeface="Courier New"/>
                <a:ea typeface="Courier New"/>
                <a:cs typeface="Courier New"/>
                <a:sym typeface="Courier New"/>
              </a:endParaRPr>
            </a:p>
          </p:txBody>
        </p:sp>
        <p:sp>
          <p:nvSpPr>
            <p:cNvPr id="10" name="Shape 475"/>
            <p:cNvSpPr txBox="1"/>
            <p:nvPr/>
          </p:nvSpPr>
          <p:spPr>
            <a:xfrm>
              <a:off x="3396825" y="3901700"/>
              <a:ext cx="1137600" cy="729000"/>
            </a:xfrm>
            <a:prstGeom prst="rect">
              <a:avLst/>
            </a:prstGeom>
            <a:noFill/>
            <a:ln w="28575" cap="flat" cmpd="sng">
              <a:solidFill>
                <a:srgbClr val="000000"/>
              </a:solidFill>
              <a:prstDash val="solid"/>
              <a:round/>
              <a:headEnd type="none" w="med" len="med"/>
              <a:tailEnd type="none" w="med" len="med"/>
            </a:ln>
          </p:spPr>
          <p:txBody>
            <a:bodyPr lIns="91425" tIns="91425" rIns="91425" bIns="91425" anchor="t" anchorCtr="0">
              <a:noAutofit/>
            </a:bodyPr>
            <a:lstStyle/>
            <a:p>
              <a:endParaRPr sz="2000" b="1">
                <a:latin typeface="Courier New"/>
                <a:ea typeface="Courier New"/>
                <a:cs typeface="Courier New"/>
                <a:sym typeface="Courier New"/>
              </a:endParaRPr>
            </a:p>
          </p:txBody>
        </p:sp>
        <p:sp>
          <p:nvSpPr>
            <p:cNvPr id="11" name="Shape 476"/>
            <p:cNvSpPr txBox="1"/>
            <p:nvPr/>
          </p:nvSpPr>
          <p:spPr>
            <a:xfrm>
              <a:off x="4534425" y="3901700"/>
              <a:ext cx="1137600" cy="729000"/>
            </a:xfrm>
            <a:prstGeom prst="rect">
              <a:avLst/>
            </a:prstGeom>
            <a:noFill/>
            <a:ln w="28575" cap="flat" cmpd="sng">
              <a:solidFill>
                <a:srgbClr val="000000"/>
              </a:solidFill>
              <a:prstDash val="solid"/>
              <a:round/>
              <a:headEnd type="none" w="med" len="med"/>
              <a:tailEnd type="none" w="med" len="med"/>
            </a:ln>
          </p:spPr>
          <p:txBody>
            <a:bodyPr lIns="91425" tIns="91425" rIns="91425" bIns="91425" anchor="ctr" anchorCtr="0">
              <a:noAutofit/>
            </a:bodyPr>
            <a:lstStyle/>
            <a:p>
              <a:pPr algn="ctr"/>
              <a:endParaRPr lang="en" sz="2000" b="1" dirty="0">
                <a:latin typeface="Courier New"/>
                <a:ea typeface="Courier New"/>
                <a:cs typeface="Courier New"/>
                <a:sym typeface="Courier New"/>
              </a:endParaRPr>
            </a:p>
          </p:txBody>
        </p:sp>
        <p:sp>
          <p:nvSpPr>
            <p:cNvPr id="12" name="Shape 477"/>
            <p:cNvSpPr txBox="1"/>
            <p:nvPr/>
          </p:nvSpPr>
          <p:spPr>
            <a:xfrm>
              <a:off x="5672025" y="3901700"/>
              <a:ext cx="1137600" cy="729000"/>
            </a:xfrm>
            <a:prstGeom prst="rect">
              <a:avLst/>
            </a:prstGeom>
            <a:noFill/>
            <a:ln w="28575" cap="flat" cmpd="sng">
              <a:solidFill>
                <a:srgbClr val="000000"/>
              </a:solidFill>
              <a:prstDash val="solid"/>
              <a:round/>
              <a:headEnd type="none" w="med" len="med"/>
              <a:tailEnd type="none" w="med" len="med"/>
            </a:ln>
          </p:spPr>
          <p:txBody>
            <a:bodyPr lIns="91425" tIns="91425" rIns="91425" bIns="91425" anchor="ctr" anchorCtr="0">
              <a:noAutofit/>
            </a:bodyPr>
            <a:lstStyle/>
            <a:p>
              <a:pPr algn="ctr"/>
              <a:endParaRPr lang="en" sz="2000" b="1" dirty="0">
                <a:latin typeface="Courier New"/>
                <a:ea typeface="Courier New"/>
                <a:cs typeface="Courier New"/>
                <a:sym typeface="Courier New"/>
              </a:endParaRPr>
            </a:p>
          </p:txBody>
        </p:sp>
        <p:sp>
          <p:nvSpPr>
            <p:cNvPr id="13" name="Shape 478"/>
            <p:cNvSpPr txBox="1"/>
            <p:nvPr/>
          </p:nvSpPr>
          <p:spPr>
            <a:xfrm>
              <a:off x="6809625" y="3901700"/>
              <a:ext cx="1137600" cy="729000"/>
            </a:xfrm>
            <a:prstGeom prst="rect">
              <a:avLst/>
            </a:prstGeom>
            <a:noFill/>
            <a:ln w="28575" cap="flat" cmpd="sng">
              <a:solidFill>
                <a:srgbClr val="000000"/>
              </a:solidFill>
              <a:prstDash val="solid"/>
              <a:round/>
              <a:headEnd type="none" w="med" len="med"/>
              <a:tailEnd type="none" w="med" len="med"/>
            </a:ln>
          </p:spPr>
          <p:txBody>
            <a:bodyPr lIns="91425" tIns="91425" rIns="91425" bIns="91425" anchor="ctr" anchorCtr="0">
              <a:noAutofit/>
            </a:bodyPr>
            <a:lstStyle/>
            <a:p>
              <a:pPr algn="ctr"/>
              <a:endParaRPr lang="en" sz="2000" b="1" dirty="0">
                <a:latin typeface="Courier New"/>
                <a:ea typeface="Courier New"/>
                <a:cs typeface="Courier New"/>
                <a:sym typeface="Courier New"/>
              </a:endParaRPr>
            </a:p>
          </p:txBody>
        </p:sp>
        <p:sp>
          <p:nvSpPr>
            <p:cNvPr id="14" name="Shape 479"/>
            <p:cNvSpPr/>
            <p:nvPr/>
          </p:nvSpPr>
          <p:spPr>
            <a:xfrm>
              <a:off x="1121625" y="3632780"/>
              <a:ext cx="1137600" cy="224399"/>
            </a:xfrm>
            <a:prstGeom prst="rect">
              <a:avLst/>
            </a:prstGeom>
            <a:noFill/>
            <a:ln w="9525" cap="flat" cmpd="sng">
              <a:noFill/>
              <a:prstDash val="solid"/>
              <a:round/>
              <a:headEnd type="none" w="med" len="med"/>
              <a:tailEnd type="none" w="med" len="med"/>
            </a:ln>
          </p:spPr>
          <p:txBody>
            <a:bodyPr lIns="91425" tIns="91425" rIns="91425" bIns="91425" anchor="ctr" anchorCtr="0">
              <a:noAutofit/>
            </a:bodyPr>
            <a:lstStyle/>
            <a:p>
              <a:pPr algn="ctr"/>
              <a:r>
                <a:rPr lang="en" sz="2000">
                  <a:latin typeface="Courier New"/>
                  <a:ea typeface="Courier New"/>
                  <a:cs typeface="Courier New"/>
                  <a:sym typeface="Courier New"/>
                </a:rPr>
                <a:t>0</a:t>
              </a:r>
            </a:p>
          </p:txBody>
        </p:sp>
        <p:sp>
          <p:nvSpPr>
            <p:cNvPr id="15" name="Shape 480"/>
            <p:cNvSpPr/>
            <p:nvPr/>
          </p:nvSpPr>
          <p:spPr>
            <a:xfrm>
              <a:off x="2259225" y="3632780"/>
              <a:ext cx="1137600" cy="224399"/>
            </a:xfrm>
            <a:prstGeom prst="rect">
              <a:avLst/>
            </a:prstGeom>
            <a:noFill/>
            <a:ln w="9525" cap="flat" cmpd="sng">
              <a:noFill/>
              <a:prstDash val="solid"/>
              <a:round/>
              <a:headEnd type="none" w="med" len="med"/>
              <a:tailEnd type="none" w="med" len="med"/>
            </a:ln>
          </p:spPr>
          <p:txBody>
            <a:bodyPr lIns="91425" tIns="91425" rIns="91425" bIns="91425" anchor="ctr" anchorCtr="0">
              <a:noAutofit/>
            </a:bodyPr>
            <a:lstStyle/>
            <a:p>
              <a:pPr algn="ctr"/>
              <a:r>
                <a:rPr lang="en" sz="2000">
                  <a:latin typeface="Courier New"/>
                  <a:ea typeface="Courier New"/>
                  <a:cs typeface="Courier New"/>
                  <a:sym typeface="Courier New"/>
                </a:rPr>
                <a:t>1</a:t>
              </a:r>
            </a:p>
          </p:txBody>
        </p:sp>
        <p:sp>
          <p:nvSpPr>
            <p:cNvPr id="16" name="Shape 481"/>
            <p:cNvSpPr/>
            <p:nvPr/>
          </p:nvSpPr>
          <p:spPr>
            <a:xfrm>
              <a:off x="3396825" y="3632780"/>
              <a:ext cx="1137600" cy="224399"/>
            </a:xfrm>
            <a:prstGeom prst="rect">
              <a:avLst/>
            </a:prstGeom>
            <a:noFill/>
            <a:ln w="9525" cap="flat" cmpd="sng">
              <a:noFill/>
              <a:prstDash val="solid"/>
              <a:round/>
              <a:headEnd type="none" w="med" len="med"/>
              <a:tailEnd type="none" w="med" len="med"/>
            </a:ln>
          </p:spPr>
          <p:txBody>
            <a:bodyPr lIns="91425" tIns="91425" rIns="91425" bIns="91425" anchor="ctr" anchorCtr="0">
              <a:noAutofit/>
            </a:bodyPr>
            <a:lstStyle/>
            <a:p>
              <a:pPr algn="ctr"/>
              <a:r>
                <a:rPr lang="en" sz="2000">
                  <a:latin typeface="Courier New"/>
                  <a:ea typeface="Courier New"/>
                  <a:cs typeface="Courier New"/>
                  <a:sym typeface="Courier New"/>
                </a:rPr>
                <a:t>2</a:t>
              </a:r>
            </a:p>
          </p:txBody>
        </p:sp>
        <p:sp>
          <p:nvSpPr>
            <p:cNvPr id="17" name="Shape 482"/>
            <p:cNvSpPr/>
            <p:nvPr/>
          </p:nvSpPr>
          <p:spPr>
            <a:xfrm>
              <a:off x="4534425" y="3632780"/>
              <a:ext cx="1137600" cy="224399"/>
            </a:xfrm>
            <a:prstGeom prst="rect">
              <a:avLst/>
            </a:prstGeom>
            <a:noFill/>
            <a:ln w="9525" cap="flat" cmpd="sng">
              <a:noFill/>
              <a:prstDash val="solid"/>
              <a:round/>
              <a:headEnd type="none" w="med" len="med"/>
              <a:tailEnd type="none" w="med" len="med"/>
            </a:ln>
          </p:spPr>
          <p:txBody>
            <a:bodyPr lIns="91425" tIns="91425" rIns="91425" bIns="91425" anchor="ctr" anchorCtr="0">
              <a:noAutofit/>
            </a:bodyPr>
            <a:lstStyle/>
            <a:p>
              <a:pPr algn="ctr"/>
              <a:r>
                <a:rPr lang="en" sz="2000">
                  <a:latin typeface="Courier New"/>
                  <a:ea typeface="Courier New"/>
                  <a:cs typeface="Courier New"/>
                  <a:sym typeface="Courier New"/>
                </a:rPr>
                <a:t>3</a:t>
              </a:r>
            </a:p>
          </p:txBody>
        </p:sp>
        <p:sp>
          <p:nvSpPr>
            <p:cNvPr id="18" name="Shape 483"/>
            <p:cNvSpPr/>
            <p:nvPr/>
          </p:nvSpPr>
          <p:spPr>
            <a:xfrm>
              <a:off x="5672025" y="3632780"/>
              <a:ext cx="1137600" cy="224399"/>
            </a:xfrm>
            <a:prstGeom prst="rect">
              <a:avLst/>
            </a:prstGeom>
            <a:noFill/>
            <a:ln w="9525" cap="flat" cmpd="sng">
              <a:noFill/>
              <a:prstDash val="solid"/>
              <a:round/>
              <a:headEnd type="none" w="med" len="med"/>
              <a:tailEnd type="none" w="med" len="med"/>
            </a:ln>
          </p:spPr>
          <p:txBody>
            <a:bodyPr lIns="91425" tIns="91425" rIns="91425" bIns="91425" anchor="ctr" anchorCtr="0">
              <a:noAutofit/>
            </a:bodyPr>
            <a:lstStyle/>
            <a:p>
              <a:pPr algn="ctr"/>
              <a:r>
                <a:rPr lang="en" sz="2000">
                  <a:latin typeface="Courier New"/>
                  <a:ea typeface="Courier New"/>
                  <a:cs typeface="Courier New"/>
                  <a:sym typeface="Courier New"/>
                </a:rPr>
                <a:t>4</a:t>
              </a:r>
            </a:p>
          </p:txBody>
        </p:sp>
        <p:sp>
          <p:nvSpPr>
            <p:cNvPr id="19" name="Shape 484"/>
            <p:cNvSpPr/>
            <p:nvPr/>
          </p:nvSpPr>
          <p:spPr>
            <a:xfrm>
              <a:off x="6809625" y="3632780"/>
              <a:ext cx="1137600" cy="224399"/>
            </a:xfrm>
            <a:prstGeom prst="rect">
              <a:avLst/>
            </a:prstGeom>
            <a:noFill/>
            <a:ln w="9525" cap="flat" cmpd="sng">
              <a:noFill/>
              <a:prstDash val="solid"/>
              <a:round/>
              <a:headEnd type="none" w="med" len="med"/>
              <a:tailEnd type="none" w="med" len="med"/>
            </a:ln>
          </p:spPr>
          <p:txBody>
            <a:bodyPr lIns="91425" tIns="91425" rIns="91425" bIns="91425" anchor="ctr" anchorCtr="0">
              <a:noAutofit/>
            </a:bodyPr>
            <a:lstStyle/>
            <a:p>
              <a:pPr algn="ctr"/>
              <a:r>
                <a:rPr lang="en" sz="2000">
                  <a:latin typeface="Courier New"/>
                  <a:ea typeface="Courier New"/>
                  <a:cs typeface="Courier New"/>
                  <a:sym typeface="Courier New"/>
                </a:rPr>
                <a:t>5</a:t>
              </a:r>
            </a:p>
          </p:txBody>
        </p:sp>
      </p:grpSp>
      <p:grpSp>
        <p:nvGrpSpPr>
          <p:cNvPr id="26" name="Group 25"/>
          <p:cNvGrpSpPr/>
          <p:nvPr/>
        </p:nvGrpSpPr>
        <p:grpSpPr>
          <a:xfrm>
            <a:off x="1464348" y="4673175"/>
            <a:ext cx="762000" cy="1206235"/>
            <a:chOff x="1464348" y="4673175"/>
            <a:chExt cx="762000" cy="1206235"/>
          </a:xfrm>
        </p:grpSpPr>
        <p:cxnSp>
          <p:nvCxnSpPr>
            <p:cNvPr id="22" name="Shape 348"/>
            <p:cNvCxnSpPr/>
            <p:nvPr/>
          </p:nvCxnSpPr>
          <p:spPr>
            <a:xfrm>
              <a:off x="1845348" y="4673175"/>
              <a:ext cx="350" cy="503635"/>
            </a:xfrm>
            <a:prstGeom prst="straightConnector1">
              <a:avLst/>
            </a:prstGeom>
            <a:noFill/>
            <a:ln w="19050" cap="flat" cmpd="sng">
              <a:solidFill>
                <a:schemeClr val="dk2"/>
              </a:solidFill>
              <a:prstDash val="solid"/>
              <a:round/>
              <a:headEnd type="none" w="lg" len="lg"/>
              <a:tailEnd type="triangle" w="lg" len="lg"/>
            </a:ln>
          </p:spPr>
        </p:cxnSp>
        <p:sp>
          <p:nvSpPr>
            <p:cNvPr id="23" name="Shape 350"/>
            <p:cNvSpPr/>
            <p:nvPr/>
          </p:nvSpPr>
          <p:spPr>
            <a:xfrm>
              <a:off x="1464348" y="5176810"/>
              <a:ext cx="762000" cy="702600"/>
            </a:xfrm>
            <a:prstGeom prst="ellipse">
              <a:avLst/>
            </a:prstGeom>
            <a:solidFill>
              <a:srgbClr val="EFEFEF"/>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pPr algn="ctr"/>
              <a:r>
                <a:rPr lang="en-US" sz="2000" b="1" dirty="0">
                  <a:solidFill>
                    <a:srgbClr val="FF0000"/>
                  </a:solidFill>
                  <a:latin typeface="Courier New"/>
                  <a:ea typeface="Courier New"/>
                  <a:cs typeface="Courier New"/>
                  <a:sym typeface="Courier New"/>
                </a:rPr>
                <a:t>a</a:t>
              </a:r>
              <a:endParaRPr lang="en" sz="2000" b="1" dirty="0">
                <a:solidFill>
                  <a:srgbClr val="FF0000"/>
                </a:solidFill>
                <a:latin typeface="Courier New"/>
                <a:ea typeface="Courier New"/>
                <a:cs typeface="Courier New"/>
                <a:sym typeface="Courier New"/>
              </a:endParaRPr>
            </a:p>
          </p:txBody>
        </p:sp>
      </p:grpSp>
      <p:grpSp>
        <p:nvGrpSpPr>
          <p:cNvPr id="27" name="Group 26"/>
          <p:cNvGrpSpPr/>
          <p:nvPr/>
        </p:nvGrpSpPr>
        <p:grpSpPr>
          <a:xfrm>
            <a:off x="4877148" y="4673175"/>
            <a:ext cx="762000" cy="1206235"/>
            <a:chOff x="1464348" y="4673175"/>
            <a:chExt cx="762000" cy="1206235"/>
          </a:xfrm>
        </p:grpSpPr>
        <p:cxnSp>
          <p:nvCxnSpPr>
            <p:cNvPr id="28" name="Shape 348"/>
            <p:cNvCxnSpPr/>
            <p:nvPr/>
          </p:nvCxnSpPr>
          <p:spPr>
            <a:xfrm>
              <a:off x="1845348" y="4673175"/>
              <a:ext cx="350" cy="503635"/>
            </a:xfrm>
            <a:prstGeom prst="straightConnector1">
              <a:avLst/>
            </a:prstGeom>
            <a:noFill/>
            <a:ln w="19050" cap="flat" cmpd="sng">
              <a:solidFill>
                <a:schemeClr val="dk2"/>
              </a:solidFill>
              <a:prstDash val="solid"/>
              <a:round/>
              <a:headEnd type="none" w="lg" len="lg"/>
              <a:tailEnd type="triangle" w="lg" len="lg"/>
            </a:ln>
          </p:spPr>
        </p:cxnSp>
        <p:sp>
          <p:nvSpPr>
            <p:cNvPr id="29" name="Shape 350"/>
            <p:cNvSpPr/>
            <p:nvPr/>
          </p:nvSpPr>
          <p:spPr>
            <a:xfrm>
              <a:off x="1464348" y="5176810"/>
              <a:ext cx="762000" cy="702600"/>
            </a:xfrm>
            <a:prstGeom prst="ellipse">
              <a:avLst/>
            </a:prstGeom>
            <a:solidFill>
              <a:srgbClr val="EFEFEF"/>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pPr algn="ctr"/>
              <a:r>
                <a:rPr lang="en-US" sz="2000" b="1" dirty="0">
                  <a:solidFill>
                    <a:srgbClr val="FF0000"/>
                  </a:solidFill>
                  <a:latin typeface="Courier New"/>
                  <a:ea typeface="Courier New"/>
                  <a:cs typeface="Courier New"/>
                  <a:sym typeface="Courier New"/>
                </a:rPr>
                <a:t>b</a:t>
              </a:r>
              <a:endParaRPr lang="en" sz="2000" b="1" dirty="0">
                <a:solidFill>
                  <a:srgbClr val="FF0000"/>
                </a:solidFill>
                <a:latin typeface="Courier New"/>
                <a:ea typeface="Courier New"/>
                <a:cs typeface="Courier New"/>
                <a:sym typeface="Courier New"/>
              </a:endParaRPr>
            </a:p>
          </p:txBody>
        </p:sp>
      </p:grpSp>
      <p:grpSp>
        <p:nvGrpSpPr>
          <p:cNvPr id="30" name="Group 29"/>
          <p:cNvGrpSpPr/>
          <p:nvPr/>
        </p:nvGrpSpPr>
        <p:grpSpPr>
          <a:xfrm>
            <a:off x="7152348" y="4673175"/>
            <a:ext cx="762000" cy="1206235"/>
            <a:chOff x="1464348" y="4673175"/>
            <a:chExt cx="762000" cy="1206235"/>
          </a:xfrm>
        </p:grpSpPr>
        <p:cxnSp>
          <p:nvCxnSpPr>
            <p:cNvPr id="31" name="Shape 348"/>
            <p:cNvCxnSpPr/>
            <p:nvPr/>
          </p:nvCxnSpPr>
          <p:spPr>
            <a:xfrm>
              <a:off x="1845348" y="4673175"/>
              <a:ext cx="350" cy="503635"/>
            </a:xfrm>
            <a:prstGeom prst="straightConnector1">
              <a:avLst/>
            </a:prstGeom>
            <a:noFill/>
            <a:ln w="19050" cap="flat" cmpd="sng">
              <a:solidFill>
                <a:schemeClr val="dk2"/>
              </a:solidFill>
              <a:prstDash val="solid"/>
              <a:round/>
              <a:headEnd type="none" w="lg" len="lg"/>
              <a:tailEnd type="triangle" w="lg" len="lg"/>
            </a:ln>
          </p:spPr>
        </p:cxnSp>
        <p:sp>
          <p:nvSpPr>
            <p:cNvPr id="32" name="Shape 350"/>
            <p:cNvSpPr/>
            <p:nvPr/>
          </p:nvSpPr>
          <p:spPr>
            <a:xfrm>
              <a:off x="1464348" y="5176810"/>
              <a:ext cx="762000" cy="702600"/>
            </a:xfrm>
            <a:prstGeom prst="ellipse">
              <a:avLst/>
            </a:prstGeom>
            <a:solidFill>
              <a:srgbClr val="EFEFEF"/>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pPr algn="ctr"/>
              <a:r>
                <a:rPr lang="en-US" sz="2000" b="1" dirty="0">
                  <a:solidFill>
                    <a:srgbClr val="FF0000"/>
                  </a:solidFill>
                  <a:latin typeface="Courier New"/>
                  <a:ea typeface="Courier New"/>
                  <a:cs typeface="Courier New"/>
                  <a:sym typeface="Courier New"/>
                </a:rPr>
                <a:t>c</a:t>
              </a:r>
              <a:endParaRPr lang="en" sz="2000" b="1" dirty="0">
                <a:solidFill>
                  <a:srgbClr val="FF0000"/>
                </a:solidFill>
                <a:latin typeface="Courier New"/>
                <a:ea typeface="Courier New"/>
                <a:cs typeface="Courier New"/>
                <a:sym typeface="Courier New"/>
              </a:endParaRPr>
            </a:p>
          </p:txBody>
        </p:sp>
      </p:grpSp>
      <p:grpSp>
        <p:nvGrpSpPr>
          <p:cNvPr id="33" name="Group 32"/>
          <p:cNvGrpSpPr/>
          <p:nvPr/>
        </p:nvGrpSpPr>
        <p:grpSpPr>
          <a:xfrm>
            <a:off x="7152348" y="5761072"/>
            <a:ext cx="762000" cy="1087897"/>
            <a:chOff x="1464348" y="4791513"/>
            <a:chExt cx="762000" cy="1087897"/>
          </a:xfrm>
        </p:grpSpPr>
        <p:cxnSp>
          <p:nvCxnSpPr>
            <p:cNvPr id="34" name="Shape 348"/>
            <p:cNvCxnSpPr/>
            <p:nvPr/>
          </p:nvCxnSpPr>
          <p:spPr>
            <a:xfrm>
              <a:off x="1845348" y="4791513"/>
              <a:ext cx="350" cy="385297"/>
            </a:xfrm>
            <a:prstGeom prst="straightConnector1">
              <a:avLst/>
            </a:prstGeom>
            <a:noFill/>
            <a:ln w="19050" cap="flat" cmpd="sng">
              <a:solidFill>
                <a:schemeClr val="dk2"/>
              </a:solidFill>
              <a:prstDash val="solid"/>
              <a:round/>
              <a:headEnd type="none" w="lg" len="lg"/>
              <a:tailEnd type="triangle" w="lg" len="lg"/>
            </a:ln>
          </p:spPr>
        </p:cxnSp>
        <p:sp>
          <p:nvSpPr>
            <p:cNvPr id="35" name="Shape 350"/>
            <p:cNvSpPr/>
            <p:nvPr/>
          </p:nvSpPr>
          <p:spPr>
            <a:xfrm>
              <a:off x="1464348" y="5176810"/>
              <a:ext cx="762000" cy="702600"/>
            </a:xfrm>
            <a:prstGeom prst="ellipse">
              <a:avLst/>
            </a:prstGeom>
            <a:solidFill>
              <a:srgbClr val="EFEFEF"/>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pPr algn="ctr"/>
              <a:r>
                <a:rPr lang="en-US" sz="2000" b="1" dirty="0">
                  <a:solidFill>
                    <a:srgbClr val="FF0000"/>
                  </a:solidFill>
                  <a:latin typeface="Courier New"/>
                  <a:ea typeface="Courier New"/>
                  <a:cs typeface="Courier New"/>
                  <a:sym typeface="Courier New"/>
                </a:rPr>
                <a:t>d</a:t>
              </a:r>
              <a:endParaRPr lang="en" sz="2000" b="1" dirty="0">
                <a:solidFill>
                  <a:srgbClr val="FF0000"/>
                </a:solidFill>
                <a:latin typeface="Courier New"/>
                <a:ea typeface="Courier New"/>
                <a:cs typeface="Courier New"/>
                <a:sym typeface="Courier New"/>
              </a:endParaRPr>
            </a:p>
          </p:txBody>
        </p:sp>
      </p:grpSp>
      <p:grpSp>
        <p:nvGrpSpPr>
          <p:cNvPr id="37" name="Group 36"/>
          <p:cNvGrpSpPr/>
          <p:nvPr/>
        </p:nvGrpSpPr>
        <p:grpSpPr>
          <a:xfrm>
            <a:off x="2601948" y="4673175"/>
            <a:ext cx="762000" cy="1206235"/>
            <a:chOff x="1464348" y="4673175"/>
            <a:chExt cx="762000" cy="1206235"/>
          </a:xfrm>
        </p:grpSpPr>
        <p:cxnSp>
          <p:nvCxnSpPr>
            <p:cNvPr id="38" name="Shape 348"/>
            <p:cNvCxnSpPr/>
            <p:nvPr/>
          </p:nvCxnSpPr>
          <p:spPr>
            <a:xfrm>
              <a:off x="1845348" y="4673175"/>
              <a:ext cx="350" cy="503635"/>
            </a:xfrm>
            <a:prstGeom prst="straightConnector1">
              <a:avLst/>
            </a:prstGeom>
            <a:noFill/>
            <a:ln w="19050" cap="flat" cmpd="sng">
              <a:solidFill>
                <a:schemeClr val="dk2"/>
              </a:solidFill>
              <a:prstDash val="solid"/>
              <a:round/>
              <a:headEnd type="none" w="lg" len="lg"/>
              <a:tailEnd type="triangle" w="lg" len="lg"/>
            </a:ln>
          </p:spPr>
        </p:cxnSp>
        <p:sp>
          <p:nvSpPr>
            <p:cNvPr id="39" name="Shape 350"/>
            <p:cNvSpPr/>
            <p:nvPr/>
          </p:nvSpPr>
          <p:spPr>
            <a:xfrm>
              <a:off x="1464348" y="5176810"/>
              <a:ext cx="762000" cy="702600"/>
            </a:xfrm>
            <a:prstGeom prst="ellipse">
              <a:avLst/>
            </a:prstGeom>
            <a:solidFill>
              <a:srgbClr val="EFEFEF"/>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pPr algn="ctr"/>
              <a:r>
                <a:rPr lang="en-US" sz="2000" b="1" dirty="0">
                  <a:solidFill>
                    <a:srgbClr val="FF0000"/>
                  </a:solidFill>
                  <a:latin typeface="Courier New"/>
                  <a:ea typeface="Courier New"/>
                  <a:cs typeface="Courier New"/>
                  <a:sym typeface="Courier New"/>
                </a:rPr>
                <a:t>e</a:t>
              </a:r>
              <a:endParaRPr lang="en" sz="2000" b="1" dirty="0">
                <a:solidFill>
                  <a:srgbClr val="FF0000"/>
                </a:solidFill>
                <a:latin typeface="Courier New"/>
                <a:ea typeface="Courier New"/>
                <a:cs typeface="Courier New"/>
                <a:sym typeface="Courier New"/>
              </a:endParaRPr>
            </a:p>
          </p:txBody>
        </p:sp>
      </p:grpSp>
    </p:spTree>
    <p:extLst>
      <p:ext uri="{BB962C8B-B14F-4D97-AF65-F5344CB8AC3E}">
        <p14:creationId xmlns:p14="http://schemas.microsoft.com/office/powerpoint/2010/main" val="117292058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26"/>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27"/>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0"/>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3"/>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3600" dirty="0">
                <a:solidFill>
                  <a:srgbClr val="C00000"/>
                </a:solidFill>
              </a:rPr>
              <a:t>Open Addressing (1)</a:t>
            </a:r>
          </a:p>
        </p:txBody>
      </p:sp>
      <p:grpSp>
        <p:nvGrpSpPr>
          <p:cNvPr id="5" name="Group 4"/>
          <p:cNvGrpSpPr/>
          <p:nvPr/>
        </p:nvGrpSpPr>
        <p:grpSpPr>
          <a:xfrm>
            <a:off x="6629400" y="609600"/>
            <a:ext cx="2133600" cy="1447800"/>
            <a:chOff x="5181601" y="609600"/>
            <a:chExt cx="2133600" cy="1447800"/>
          </a:xfrm>
        </p:grpSpPr>
        <p:sp>
          <p:nvSpPr>
            <p:cNvPr id="3" name="Rectangle 2"/>
            <p:cNvSpPr/>
            <p:nvPr/>
          </p:nvSpPr>
          <p:spPr>
            <a:xfrm>
              <a:off x="5181601" y="609600"/>
              <a:ext cx="2133600" cy="1447800"/>
            </a:xfrm>
            <a:prstGeom prst="rect">
              <a:avLst/>
            </a:prstGeom>
          </p:spPr>
          <p:style>
            <a:lnRef idx="1">
              <a:schemeClr val="accent4"/>
            </a:lnRef>
            <a:fillRef idx="2">
              <a:schemeClr val="accent4"/>
            </a:fillRef>
            <a:effectRef idx="1">
              <a:schemeClr val="accent4"/>
            </a:effectRef>
            <a:fontRef idx="minor">
              <a:schemeClr val="dk1"/>
            </a:fontRef>
          </p:style>
          <p:txBody>
            <a:bodyPr rtlCol="0" anchor="ctr"/>
            <a:lstStyle/>
            <a:p>
              <a:pPr algn="ctr"/>
              <a:endParaRPr lang="en-US"/>
            </a:p>
          </p:txBody>
        </p:sp>
        <p:sp>
          <p:nvSpPr>
            <p:cNvPr id="28" name="Shape 335"/>
            <p:cNvSpPr txBox="1"/>
            <p:nvPr/>
          </p:nvSpPr>
          <p:spPr>
            <a:xfrm>
              <a:off x="5291576" y="685800"/>
              <a:ext cx="2023625" cy="448316"/>
            </a:xfrm>
            <a:prstGeom prst="rect">
              <a:avLst/>
            </a:prstGeom>
            <a:noFill/>
            <a:ln>
              <a:noFill/>
            </a:ln>
          </p:spPr>
          <p:txBody>
            <a:bodyPr lIns="91425" tIns="91425" rIns="91425" bIns="91425" anchor="t" anchorCtr="0">
              <a:noAutofit/>
            </a:bodyPr>
            <a:lstStyle/>
            <a:p>
              <a:r>
                <a:rPr lang="en" b="1" dirty="0">
                  <a:solidFill>
                    <a:srgbClr val="1155CC"/>
                  </a:solidFill>
                  <a:latin typeface="Courier New"/>
                  <a:ea typeface="Courier New"/>
                  <a:cs typeface="Courier New"/>
                  <a:sym typeface="Courier New"/>
                </a:rPr>
                <a:t>add(“NY”)</a:t>
              </a:r>
            </a:p>
          </p:txBody>
        </p:sp>
      </p:grpSp>
      <p:sp>
        <p:nvSpPr>
          <p:cNvPr id="37" name="Shape 119">
            <a:extLst>
              <a:ext uri="{FF2B5EF4-FFF2-40B4-BE49-F238E27FC236}">
                <a16:creationId xmlns:a16="http://schemas.microsoft.com/office/drawing/2014/main" id="{5467AD84-D21A-9E44-A868-564997025965}"/>
              </a:ext>
            </a:extLst>
          </p:cNvPr>
          <p:cNvSpPr/>
          <p:nvPr/>
        </p:nvSpPr>
        <p:spPr>
          <a:xfrm>
            <a:off x="1617525" y="3336258"/>
            <a:ext cx="973275" cy="679738"/>
          </a:xfrm>
          <a:prstGeom prst="ellipse">
            <a:avLst/>
          </a:prstGeom>
          <a:solidFill>
            <a:srgbClr val="EFEFEF"/>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pPr lvl="0" algn="ctr" rtl="0">
              <a:spcBef>
                <a:spcPts val="0"/>
              </a:spcBef>
              <a:buNone/>
            </a:pPr>
            <a:r>
              <a:rPr lang="en-US" sz="2000" b="1" dirty="0">
                <a:solidFill>
                  <a:srgbClr val="0070C0"/>
                </a:solidFill>
                <a:latin typeface="Courier New"/>
                <a:ea typeface="Courier New"/>
                <a:cs typeface="Courier New"/>
                <a:sym typeface="Courier New"/>
              </a:rPr>
              <a:t>NY</a:t>
            </a:r>
            <a:endParaRPr lang="en" sz="2000" b="1" dirty="0">
              <a:solidFill>
                <a:srgbClr val="0070C0"/>
              </a:solidFill>
              <a:latin typeface="Courier New"/>
              <a:ea typeface="Courier New"/>
              <a:cs typeface="Courier New"/>
              <a:sym typeface="Courier New"/>
            </a:endParaRPr>
          </a:p>
        </p:txBody>
      </p:sp>
      <p:sp>
        <p:nvSpPr>
          <p:cNvPr id="38" name="Shape 122">
            <a:extLst>
              <a:ext uri="{FF2B5EF4-FFF2-40B4-BE49-F238E27FC236}">
                <a16:creationId xmlns:a16="http://schemas.microsoft.com/office/drawing/2014/main" id="{1D8DC468-EA66-C040-BF32-F78485523658}"/>
              </a:ext>
            </a:extLst>
          </p:cNvPr>
          <p:cNvSpPr/>
          <p:nvPr/>
        </p:nvSpPr>
        <p:spPr>
          <a:xfrm>
            <a:off x="4894125" y="3336258"/>
            <a:ext cx="973275" cy="674379"/>
          </a:xfrm>
          <a:prstGeom prst="ellipse">
            <a:avLst/>
          </a:prstGeom>
          <a:solidFill>
            <a:srgbClr val="EFEFEF"/>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pPr lvl="0" algn="ctr" rtl="0">
              <a:spcBef>
                <a:spcPts val="0"/>
              </a:spcBef>
              <a:buNone/>
            </a:pPr>
            <a:r>
              <a:rPr lang="en" sz="2000" b="1" dirty="0">
                <a:solidFill>
                  <a:srgbClr val="FF0000"/>
                </a:solidFill>
                <a:latin typeface="Courier New"/>
                <a:ea typeface="Courier New"/>
                <a:cs typeface="Courier New"/>
                <a:sym typeface="Courier New"/>
              </a:rPr>
              <a:t>13</a:t>
            </a:r>
          </a:p>
        </p:txBody>
      </p:sp>
      <p:sp>
        <p:nvSpPr>
          <p:cNvPr id="39" name="Shape 138">
            <a:extLst>
              <a:ext uri="{FF2B5EF4-FFF2-40B4-BE49-F238E27FC236}">
                <a16:creationId xmlns:a16="http://schemas.microsoft.com/office/drawing/2014/main" id="{9D0A7384-961E-D640-B5A3-B98855CA3CCE}"/>
              </a:ext>
            </a:extLst>
          </p:cNvPr>
          <p:cNvSpPr txBox="1"/>
          <p:nvPr/>
        </p:nvSpPr>
        <p:spPr>
          <a:xfrm>
            <a:off x="0" y="3455340"/>
            <a:ext cx="1600199" cy="495193"/>
          </a:xfrm>
          <a:prstGeom prst="rect">
            <a:avLst/>
          </a:prstGeom>
          <a:noFill/>
          <a:ln>
            <a:noFill/>
          </a:ln>
        </p:spPr>
        <p:txBody>
          <a:bodyPr lIns="91425" tIns="91425" rIns="91425" bIns="91425" anchor="t" anchorCtr="0">
            <a:noAutofit/>
          </a:bodyPr>
          <a:lstStyle/>
          <a:p>
            <a:pPr lvl="0" rtl="0">
              <a:spcBef>
                <a:spcPts val="0"/>
              </a:spcBef>
              <a:buNone/>
            </a:pPr>
            <a:r>
              <a:rPr lang="en" sz="2000" b="1" dirty="0">
                <a:solidFill>
                  <a:srgbClr val="1155CC"/>
                </a:solidFill>
                <a:latin typeface="Courier New"/>
                <a:ea typeface="Courier New"/>
                <a:cs typeface="Courier New"/>
                <a:sym typeface="Courier New"/>
              </a:rPr>
              <a:t>add(“</a:t>
            </a:r>
            <a:r>
              <a:rPr lang="en-US" sz="2000" b="1" dirty="0">
                <a:solidFill>
                  <a:srgbClr val="1155CC"/>
                </a:solidFill>
                <a:latin typeface="Courier New"/>
                <a:ea typeface="Courier New"/>
                <a:cs typeface="Courier New"/>
                <a:sym typeface="Courier New"/>
              </a:rPr>
              <a:t>NY</a:t>
            </a:r>
            <a:r>
              <a:rPr lang="en" sz="2000" b="1" dirty="0">
                <a:solidFill>
                  <a:srgbClr val="1155CC"/>
                </a:solidFill>
                <a:latin typeface="Courier New"/>
                <a:ea typeface="Courier New"/>
                <a:cs typeface="Courier New"/>
                <a:sym typeface="Courier New"/>
              </a:rPr>
              <a:t>”)</a:t>
            </a:r>
          </a:p>
        </p:txBody>
      </p:sp>
      <p:sp>
        <p:nvSpPr>
          <p:cNvPr id="40" name="Shape 139">
            <a:extLst>
              <a:ext uri="{FF2B5EF4-FFF2-40B4-BE49-F238E27FC236}">
                <a16:creationId xmlns:a16="http://schemas.microsoft.com/office/drawing/2014/main" id="{7FA59F05-6E75-6246-BE20-DB51FB923237}"/>
              </a:ext>
            </a:extLst>
          </p:cNvPr>
          <p:cNvSpPr txBox="1"/>
          <p:nvPr/>
        </p:nvSpPr>
        <p:spPr>
          <a:xfrm>
            <a:off x="0" y="5119864"/>
            <a:ext cx="453299" cy="480599"/>
          </a:xfrm>
          <a:prstGeom prst="rect">
            <a:avLst/>
          </a:prstGeom>
          <a:noFill/>
          <a:ln>
            <a:noFill/>
          </a:ln>
        </p:spPr>
        <p:txBody>
          <a:bodyPr lIns="91425" tIns="91425" rIns="91425" bIns="91425" anchor="t" anchorCtr="0">
            <a:noAutofit/>
          </a:bodyPr>
          <a:lstStyle/>
          <a:p>
            <a:pPr lvl="0" rtl="0">
              <a:spcBef>
                <a:spcPts val="0"/>
              </a:spcBef>
              <a:buNone/>
            </a:pPr>
            <a:r>
              <a:rPr lang="en" sz="2000" b="1" dirty="0">
                <a:solidFill>
                  <a:srgbClr val="7030A0"/>
                </a:solidFill>
                <a:latin typeface="Courier New"/>
                <a:ea typeface="Courier New"/>
                <a:cs typeface="Courier New"/>
                <a:sym typeface="Courier New"/>
              </a:rPr>
              <a:t>b</a:t>
            </a:r>
          </a:p>
        </p:txBody>
      </p:sp>
      <p:cxnSp>
        <p:nvCxnSpPr>
          <p:cNvPr id="41" name="Shape 151">
            <a:extLst>
              <a:ext uri="{FF2B5EF4-FFF2-40B4-BE49-F238E27FC236}">
                <a16:creationId xmlns:a16="http://schemas.microsoft.com/office/drawing/2014/main" id="{08EF984C-6CFC-9F4C-816E-3BA5F9E541D6}"/>
              </a:ext>
            </a:extLst>
          </p:cNvPr>
          <p:cNvCxnSpPr>
            <a:cxnSpLocks/>
            <a:stCxn id="37" idx="6"/>
            <a:endCxn id="38" idx="2"/>
          </p:cNvCxnSpPr>
          <p:nvPr/>
        </p:nvCxnSpPr>
        <p:spPr>
          <a:xfrm flipV="1">
            <a:off x="2590800" y="3673448"/>
            <a:ext cx="2303325" cy="2679"/>
          </a:xfrm>
          <a:prstGeom prst="straightConnector1">
            <a:avLst/>
          </a:prstGeom>
          <a:noFill/>
          <a:ln w="19050" cap="flat" cmpd="sng">
            <a:solidFill>
              <a:schemeClr val="dk2"/>
            </a:solidFill>
            <a:prstDash val="solid"/>
            <a:round/>
            <a:headEnd type="none" w="lg" len="lg"/>
            <a:tailEnd type="triangle" w="lg" len="lg"/>
          </a:ln>
        </p:spPr>
      </p:cxnSp>
      <p:sp>
        <p:nvSpPr>
          <p:cNvPr id="42" name="Rectangle 41">
            <a:extLst>
              <a:ext uri="{FF2B5EF4-FFF2-40B4-BE49-F238E27FC236}">
                <a16:creationId xmlns:a16="http://schemas.microsoft.com/office/drawing/2014/main" id="{7CCA5A61-F4FA-3C42-88B3-7529B373AF37}"/>
              </a:ext>
            </a:extLst>
          </p:cNvPr>
          <p:cNvSpPr/>
          <p:nvPr/>
        </p:nvSpPr>
        <p:spPr>
          <a:xfrm>
            <a:off x="2830725" y="3280708"/>
            <a:ext cx="1949256" cy="830997"/>
          </a:xfrm>
          <a:prstGeom prst="rect">
            <a:avLst/>
          </a:prstGeom>
        </p:spPr>
        <p:txBody>
          <a:bodyPr wrap="square">
            <a:spAutoFit/>
          </a:bodyPr>
          <a:lstStyle/>
          <a:p>
            <a:pPr lvl="0" algn="ctr">
              <a:spcBef>
                <a:spcPts val="0"/>
              </a:spcBef>
            </a:pPr>
            <a:r>
              <a:rPr lang="en" dirty="0">
                <a:latin typeface="Courier New"/>
                <a:ea typeface="Courier New"/>
                <a:cs typeface="Courier New"/>
                <a:sym typeface="Courier New"/>
              </a:rPr>
              <a:t># of </a:t>
            </a:r>
          </a:p>
          <a:p>
            <a:pPr lvl="0" algn="ctr">
              <a:spcBef>
                <a:spcPts val="0"/>
              </a:spcBef>
            </a:pPr>
            <a:r>
              <a:rPr lang="en" dirty="0">
                <a:latin typeface="Courier New"/>
                <a:ea typeface="Courier New"/>
                <a:cs typeface="Courier New"/>
                <a:sym typeface="Courier New"/>
              </a:rPr>
              <a:t>1</a:t>
            </a:r>
            <a:r>
              <a:rPr lang="en" baseline="30000" dirty="0">
                <a:latin typeface="Courier New"/>
                <a:ea typeface="Courier New"/>
                <a:cs typeface="Courier New"/>
                <a:sym typeface="Courier New"/>
              </a:rPr>
              <a:t>st </a:t>
            </a:r>
            <a:r>
              <a:rPr lang="en" dirty="0">
                <a:latin typeface="Courier New"/>
                <a:ea typeface="Courier New"/>
                <a:cs typeface="Courier New"/>
                <a:sym typeface="Courier New"/>
              </a:rPr>
              <a:t>letter</a:t>
            </a:r>
          </a:p>
        </p:txBody>
      </p:sp>
      <p:graphicFrame>
        <p:nvGraphicFramePr>
          <p:cNvPr id="43" name="Table 42">
            <a:extLst>
              <a:ext uri="{FF2B5EF4-FFF2-40B4-BE49-F238E27FC236}">
                <a16:creationId xmlns:a16="http://schemas.microsoft.com/office/drawing/2014/main" id="{B2805E18-D53A-B047-909E-4A51BD6B4319}"/>
              </a:ext>
            </a:extLst>
          </p:cNvPr>
          <p:cNvGraphicFramePr>
            <a:graphicFrameLocks noGrp="1"/>
          </p:cNvGraphicFramePr>
          <p:nvPr>
            <p:extLst>
              <p:ext uri="{D42A27DB-BD31-4B8C-83A1-F6EECF244321}">
                <p14:modId xmlns:p14="http://schemas.microsoft.com/office/powerpoint/2010/main" val="3084427916"/>
              </p:ext>
            </p:extLst>
          </p:nvPr>
        </p:nvGraphicFramePr>
        <p:xfrm>
          <a:off x="302469" y="4800600"/>
          <a:ext cx="8612937" cy="741680"/>
        </p:xfrm>
        <a:graphic>
          <a:graphicData uri="http://schemas.openxmlformats.org/drawingml/2006/table">
            <a:tbl>
              <a:tblPr firstRow="1" bandRow="1">
                <a:tableStyleId>{5C22544A-7EE6-4342-B048-85BDC9FD1C3A}</a:tableStyleId>
              </a:tblPr>
              <a:tblGrid>
                <a:gridCol w="446541">
                  <a:extLst>
                    <a:ext uri="{9D8B030D-6E8A-4147-A177-3AD203B41FA5}">
                      <a16:colId xmlns:a16="http://schemas.microsoft.com/office/drawing/2014/main" val="3600871175"/>
                    </a:ext>
                  </a:extLst>
                </a:gridCol>
                <a:gridCol w="446541">
                  <a:extLst>
                    <a:ext uri="{9D8B030D-6E8A-4147-A177-3AD203B41FA5}">
                      <a16:colId xmlns:a16="http://schemas.microsoft.com/office/drawing/2014/main" val="418385709"/>
                    </a:ext>
                  </a:extLst>
                </a:gridCol>
                <a:gridCol w="446541">
                  <a:extLst>
                    <a:ext uri="{9D8B030D-6E8A-4147-A177-3AD203B41FA5}">
                      <a16:colId xmlns:a16="http://schemas.microsoft.com/office/drawing/2014/main" val="4092475378"/>
                    </a:ext>
                  </a:extLst>
                </a:gridCol>
                <a:gridCol w="446541">
                  <a:extLst>
                    <a:ext uri="{9D8B030D-6E8A-4147-A177-3AD203B41FA5}">
                      <a16:colId xmlns:a16="http://schemas.microsoft.com/office/drawing/2014/main" val="4083467516"/>
                    </a:ext>
                  </a:extLst>
                </a:gridCol>
                <a:gridCol w="446541">
                  <a:extLst>
                    <a:ext uri="{9D8B030D-6E8A-4147-A177-3AD203B41FA5}">
                      <a16:colId xmlns:a16="http://schemas.microsoft.com/office/drawing/2014/main" val="23339347"/>
                    </a:ext>
                  </a:extLst>
                </a:gridCol>
                <a:gridCol w="446541">
                  <a:extLst>
                    <a:ext uri="{9D8B030D-6E8A-4147-A177-3AD203B41FA5}">
                      <a16:colId xmlns:a16="http://schemas.microsoft.com/office/drawing/2014/main" val="1230282921"/>
                    </a:ext>
                  </a:extLst>
                </a:gridCol>
                <a:gridCol w="446541">
                  <a:extLst>
                    <a:ext uri="{9D8B030D-6E8A-4147-A177-3AD203B41FA5}">
                      <a16:colId xmlns:a16="http://schemas.microsoft.com/office/drawing/2014/main" val="3546111073"/>
                    </a:ext>
                  </a:extLst>
                </a:gridCol>
                <a:gridCol w="446541">
                  <a:extLst>
                    <a:ext uri="{9D8B030D-6E8A-4147-A177-3AD203B41FA5}">
                      <a16:colId xmlns:a16="http://schemas.microsoft.com/office/drawing/2014/main" val="2229194969"/>
                    </a:ext>
                  </a:extLst>
                </a:gridCol>
                <a:gridCol w="446541">
                  <a:extLst>
                    <a:ext uri="{9D8B030D-6E8A-4147-A177-3AD203B41FA5}">
                      <a16:colId xmlns:a16="http://schemas.microsoft.com/office/drawing/2014/main" val="2876824183"/>
                    </a:ext>
                  </a:extLst>
                </a:gridCol>
                <a:gridCol w="446541">
                  <a:extLst>
                    <a:ext uri="{9D8B030D-6E8A-4147-A177-3AD203B41FA5}">
                      <a16:colId xmlns:a16="http://schemas.microsoft.com/office/drawing/2014/main" val="210302179"/>
                    </a:ext>
                  </a:extLst>
                </a:gridCol>
                <a:gridCol w="446541">
                  <a:extLst>
                    <a:ext uri="{9D8B030D-6E8A-4147-A177-3AD203B41FA5}">
                      <a16:colId xmlns:a16="http://schemas.microsoft.com/office/drawing/2014/main" val="3651124882"/>
                    </a:ext>
                  </a:extLst>
                </a:gridCol>
                <a:gridCol w="446541">
                  <a:extLst>
                    <a:ext uri="{9D8B030D-6E8A-4147-A177-3AD203B41FA5}">
                      <a16:colId xmlns:a16="http://schemas.microsoft.com/office/drawing/2014/main" val="1299813999"/>
                    </a:ext>
                  </a:extLst>
                </a:gridCol>
                <a:gridCol w="446541">
                  <a:extLst>
                    <a:ext uri="{9D8B030D-6E8A-4147-A177-3AD203B41FA5}">
                      <a16:colId xmlns:a16="http://schemas.microsoft.com/office/drawing/2014/main" val="1542460469"/>
                    </a:ext>
                  </a:extLst>
                </a:gridCol>
                <a:gridCol w="446541">
                  <a:extLst>
                    <a:ext uri="{9D8B030D-6E8A-4147-A177-3AD203B41FA5}">
                      <a16:colId xmlns:a16="http://schemas.microsoft.com/office/drawing/2014/main" val="1558021107"/>
                    </a:ext>
                  </a:extLst>
                </a:gridCol>
                <a:gridCol w="446541">
                  <a:extLst>
                    <a:ext uri="{9D8B030D-6E8A-4147-A177-3AD203B41FA5}">
                      <a16:colId xmlns:a16="http://schemas.microsoft.com/office/drawing/2014/main" val="3195107247"/>
                    </a:ext>
                  </a:extLst>
                </a:gridCol>
                <a:gridCol w="446541">
                  <a:extLst>
                    <a:ext uri="{9D8B030D-6E8A-4147-A177-3AD203B41FA5}">
                      <a16:colId xmlns:a16="http://schemas.microsoft.com/office/drawing/2014/main" val="1089420251"/>
                    </a:ext>
                  </a:extLst>
                </a:gridCol>
                <a:gridCol w="446541">
                  <a:extLst>
                    <a:ext uri="{9D8B030D-6E8A-4147-A177-3AD203B41FA5}">
                      <a16:colId xmlns:a16="http://schemas.microsoft.com/office/drawing/2014/main" val="1506495492"/>
                    </a:ext>
                  </a:extLst>
                </a:gridCol>
                <a:gridCol w="575199">
                  <a:extLst>
                    <a:ext uri="{9D8B030D-6E8A-4147-A177-3AD203B41FA5}">
                      <a16:colId xmlns:a16="http://schemas.microsoft.com/office/drawing/2014/main" val="1267551655"/>
                    </a:ext>
                  </a:extLst>
                </a:gridCol>
                <a:gridCol w="446541">
                  <a:extLst>
                    <a:ext uri="{9D8B030D-6E8A-4147-A177-3AD203B41FA5}">
                      <a16:colId xmlns:a16="http://schemas.microsoft.com/office/drawing/2014/main" val="3184638313"/>
                    </a:ext>
                  </a:extLst>
                </a:gridCol>
              </a:tblGrid>
              <a:tr h="370840">
                <a:tc>
                  <a:txBody>
                    <a:bodyPr/>
                    <a:lstStyle/>
                    <a:p>
                      <a:pPr algn="ctr"/>
                      <a:r>
                        <a:rPr lang="en-US" sz="1000" b="0" dirty="0">
                          <a:solidFill>
                            <a:schemeClr val="tx1"/>
                          </a:solidFill>
                          <a:latin typeface="Arial" panose="020B0604020202020204" pitchFamily="34" charset="0"/>
                          <a:cs typeface="Arial" panose="020B0604020202020204" pitchFamily="34" charset="0"/>
                        </a:rPr>
                        <a:t>0</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2</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3</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4</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5</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6</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7</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8</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9</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10</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11</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12</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13</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14</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15</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16</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25</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extLst>
                  <a:ext uri="{0D108BD9-81ED-4DB2-BD59-A6C34878D82A}">
                    <a16:rowId xmlns:a16="http://schemas.microsoft.com/office/drawing/2014/main" val="2556708761"/>
                  </a:ext>
                </a:extLst>
              </a:tr>
              <a:tr h="370840">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r>
                        <a:rPr lang="en-US" sz="1400" dirty="0">
                          <a:solidFill>
                            <a:srgbClr val="7030A0"/>
                          </a:solidFill>
                        </a:rPr>
                        <a:t>CA</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r>
                        <a:rPr lang="en-US" sz="1400" dirty="0">
                          <a:solidFill>
                            <a:srgbClr val="7030A0"/>
                          </a:solidFill>
                        </a:rPr>
                        <a:t>CO</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r>
                        <a:rPr lang="en-US" sz="1400" dirty="0">
                          <a:solidFill>
                            <a:srgbClr val="7030A0"/>
                          </a:solidFill>
                        </a:rPr>
                        <a:t>MA</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rgbClr val="7030A0"/>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r>
                        <a:rPr lang="en-US" sz="1400" dirty="0">
                          <a:solidFill>
                            <a:srgbClr val="7030A0"/>
                          </a:solidFill>
                        </a:rPr>
                        <a:t>OR</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r>
                        <a:rPr lang="en-US" sz="1400" dirty="0">
                          <a:solidFill>
                            <a:srgbClr val="7030A0"/>
                          </a:solidFill>
                        </a:rPr>
                        <a:t>PA</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extLst>
                  <a:ext uri="{0D108BD9-81ED-4DB2-BD59-A6C34878D82A}">
                    <a16:rowId xmlns:a16="http://schemas.microsoft.com/office/drawing/2014/main" val="3647549480"/>
                  </a:ext>
                </a:extLst>
              </a:tr>
            </a:tbl>
          </a:graphicData>
        </a:graphic>
      </p:graphicFrame>
      <p:sp>
        <p:nvSpPr>
          <p:cNvPr id="45" name="Freeform 44">
            <a:extLst>
              <a:ext uri="{FF2B5EF4-FFF2-40B4-BE49-F238E27FC236}">
                <a16:creationId xmlns:a16="http://schemas.microsoft.com/office/drawing/2014/main" id="{CBFB11B4-F48F-804D-BCCB-FFCB289D92B9}"/>
              </a:ext>
            </a:extLst>
          </p:cNvPr>
          <p:cNvSpPr/>
          <p:nvPr/>
        </p:nvSpPr>
        <p:spPr>
          <a:xfrm flipH="1">
            <a:off x="5351326" y="4010637"/>
            <a:ext cx="973275" cy="761736"/>
          </a:xfrm>
          <a:custGeom>
            <a:avLst/>
            <a:gdLst>
              <a:gd name="connsiteX0" fmla="*/ 5223425 w 5223425"/>
              <a:gd name="connsiteY0" fmla="*/ 0 h 2113614"/>
              <a:gd name="connsiteX1" fmla="*/ 3874310 w 5223425"/>
              <a:gd name="connsiteY1" fmla="*/ 899410 h 2113614"/>
              <a:gd name="connsiteX2" fmla="*/ 1108625 w 5223425"/>
              <a:gd name="connsiteY2" fmla="*/ 944381 h 2113614"/>
              <a:gd name="connsiteX3" fmla="*/ 104284 w 5223425"/>
              <a:gd name="connsiteY3" fmla="*/ 1311640 h 2113614"/>
              <a:gd name="connsiteX4" fmla="*/ 81799 w 5223425"/>
              <a:gd name="connsiteY4" fmla="*/ 2113614 h 2113614"/>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5223425" h="2113614">
                <a:moveTo>
                  <a:pt x="5223425" y="0"/>
                </a:moveTo>
                <a:cubicBezTo>
                  <a:pt x="4891767" y="371006"/>
                  <a:pt x="4560110" y="742013"/>
                  <a:pt x="3874310" y="899410"/>
                </a:cubicBezTo>
                <a:cubicBezTo>
                  <a:pt x="3188510" y="1056807"/>
                  <a:pt x="1736963" y="875676"/>
                  <a:pt x="1108625" y="944381"/>
                </a:cubicBezTo>
                <a:cubicBezTo>
                  <a:pt x="480287" y="1013086"/>
                  <a:pt x="275422" y="1116768"/>
                  <a:pt x="104284" y="1311640"/>
                </a:cubicBezTo>
                <a:cubicBezTo>
                  <a:pt x="-66854" y="1506512"/>
                  <a:pt x="7472" y="1810063"/>
                  <a:pt x="81799" y="2113614"/>
                </a:cubicBezTo>
              </a:path>
            </a:pathLst>
          </a:custGeom>
          <a:noFill/>
          <a:ln>
            <a:solidFill>
              <a:srgbClr val="0070C0"/>
            </a:solidFill>
            <a:headEnd type="none" w="med" len="med"/>
            <a:tailEnd type="triangle"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solidFill>
                <a:srgbClr val="0070C0"/>
              </a:solidFill>
            </a:endParaRPr>
          </a:p>
        </p:txBody>
      </p:sp>
      <p:sp>
        <p:nvSpPr>
          <p:cNvPr id="52" name="Rectangle 51">
            <a:extLst>
              <a:ext uri="{FF2B5EF4-FFF2-40B4-BE49-F238E27FC236}">
                <a16:creationId xmlns:a16="http://schemas.microsoft.com/office/drawing/2014/main" id="{7543E689-9933-1E47-8DDE-96AE1CF8B020}"/>
              </a:ext>
            </a:extLst>
          </p:cNvPr>
          <p:cNvSpPr/>
          <p:nvPr/>
        </p:nvSpPr>
        <p:spPr>
          <a:xfrm>
            <a:off x="6107234" y="5147846"/>
            <a:ext cx="434734" cy="338554"/>
          </a:xfrm>
          <a:prstGeom prst="rect">
            <a:avLst/>
          </a:prstGeom>
          <a:ln>
            <a:noFill/>
          </a:ln>
        </p:spPr>
        <p:txBody>
          <a:bodyPr wrap="none">
            <a:spAutoFit/>
          </a:bodyPr>
          <a:lstStyle/>
          <a:p>
            <a:r>
              <a:rPr lang="en-US" sz="1600" dirty="0">
                <a:solidFill>
                  <a:srgbClr val="7030A0"/>
                </a:solidFill>
                <a:latin typeface="+mn-lt"/>
              </a:rPr>
              <a:t>NY</a:t>
            </a:r>
          </a:p>
        </p:txBody>
      </p:sp>
      <p:sp>
        <p:nvSpPr>
          <p:cNvPr id="61" name="Shape 367">
            <a:extLst>
              <a:ext uri="{FF2B5EF4-FFF2-40B4-BE49-F238E27FC236}">
                <a16:creationId xmlns:a16="http://schemas.microsoft.com/office/drawing/2014/main" id="{DFF6F044-9BC8-9641-8D58-5DA8137DEBD0}"/>
              </a:ext>
            </a:extLst>
          </p:cNvPr>
          <p:cNvSpPr txBox="1"/>
          <p:nvPr/>
        </p:nvSpPr>
        <p:spPr>
          <a:xfrm>
            <a:off x="292980" y="1670528"/>
            <a:ext cx="5699119" cy="857400"/>
          </a:xfrm>
          <a:prstGeom prst="rect">
            <a:avLst/>
          </a:prstGeom>
          <a:noFill/>
          <a:ln>
            <a:noFill/>
          </a:ln>
        </p:spPr>
        <p:txBody>
          <a:bodyPr lIns="91425" tIns="91425" rIns="91425" bIns="91425" anchor="t" anchorCtr="0">
            <a:noAutofit/>
          </a:bodyPr>
          <a:lstStyle/>
          <a:p>
            <a:r>
              <a:rPr lang="en" b="1" dirty="0"/>
              <a:t>Probe: </a:t>
            </a:r>
            <a:r>
              <a:rPr lang="en" dirty="0"/>
              <a:t>One test in finding space for a new item or when searching for an item</a:t>
            </a:r>
          </a:p>
        </p:txBody>
      </p:sp>
    </p:spTree>
    <p:extLst>
      <p:ext uri="{BB962C8B-B14F-4D97-AF65-F5344CB8AC3E}">
        <p14:creationId xmlns:p14="http://schemas.microsoft.com/office/powerpoint/2010/main" val="79295310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9"/>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37"/>
                                        </p:tgtEl>
                                        <p:attrNameLst>
                                          <p:attrName>style.visibility</p:attrName>
                                        </p:attrNameLst>
                                      </p:cBhvr>
                                      <p:to>
                                        <p:strVal val="visible"/>
                                      </p:to>
                                    </p:set>
                                  </p:childTnLst>
                                </p:cTn>
                              </p:par>
                            </p:childTnLst>
                          </p:cTn>
                        </p:par>
                      </p:childTnLst>
                    </p:cTn>
                  </p:par>
                  <p:par>
                    <p:cTn id="9" fill="hold">
                      <p:stCondLst>
                        <p:cond delay="indefinite"/>
                      </p:stCondLst>
                      <p:childTnLst>
                        <p:par>
                          <p:cTn id="10" fill="hold">
                            <p:stCondLst>
                              <p:cond delay="0"/>
                            </p:stCondLst>
                            <p:childTnLst>
                              <p:par>
                                <p:cTn id="11" presetID="22" presetClass="entr" presetSubtype="8" fill="hold" nodeType="clickEffect">
                                  <p:stCondLst>
                                    <p:cond delay="0"/>
                                  </p:stCondLst>
                                  <p:childTnLst>
                                    <p:set>
                                      <p:cBhvr>
                                        <p:cTn id="12" dur="1" fill="hold">
                                          <p:stCondLst>
                                            <p:cond delay="0"/>
                                          </p:stCondLst>
                                        </p:cTn>
                                        <p:tgtEl>
                                          <p:spTgt spid="41"/>
                                        </p:tgtEl>
                                        <p:attrNameLst>
                                          <p:attrName>style.visibility</p:attrName>
                                        </p:attrNameLst>
                                      </p:cBhvr>
                                      <p:to>
                                        <p:strVal val="visible"/>
                                      </p:to>
                                    </p:set>
                                    <p:animEffect transition="in" filter="wipe(left)">
                                      <p:cBhvr>
                                        <p:cTn id="13" dur="500"/>
                                        <p:tgtEl>
                                          <p:spTgt spid="41"/>
                                        </p:tgtEl>
                                      </p:cBhvr>
                                    </p:animEffect>
                                  </p:childTnLst>
                                </p:cTn>
                              </p:par>
                              <p:par>
                                <p:cTn id="14" presetID="22" presetClass="entr" presetSubtype="8" fill="hold" grpId="0" nodeType="withEffect">
                                  <p:stCondLst>
                                    <p:cond delay="0"/>
                                  </p:stCondLst>
                                  <p:childTnLst>
                                    <p:set>
                                      <p:cBhvr>
                                        <p:cTn id="15" dur="1" fill="hold">
                                          <p:stCondLst>
                                            <p:cond delay="0"/>
                                          </p:stCondLst>
                                        </p:cTn>
                                        <p:tgtEl>
                                          <p:spTgt spid="42"/>
                                        </p:tgtEl>
                                        <p:attrNameLst>
                                          <p:attrName>style.visibility</p:attrName>
                                        </p:attrNameLst>
                                      </p:cBhvr>
                                      <p:to>
                                        <p:strVal val="visible"/>
                                      </p:to>
                                    </p:set>
                                    <p:animEffect transition="in" filter="wipe(left)">
                                      <p:cBhvr>
                                        <p:cTn id="16" dur="500"/>
                                        <p:tgtEl>
                                          <p:spTgt spid="42"/>
                                        </p:tgtEl>
                                      </p:cBhvr>
                                    </p:animEffect>
                                  </p:childTnLst>
                                </p:cTn>
                              </p:par>
                            </p:childTnLst>
                          </p:cTn>
                        </p:par>
                        <p:par>
                          <p:cTn id="17" fill="hold">
                            <p:stCondLst>
                              <p:cond delay="500"/>
                            </p:stCondLst>
                            <p:childTnLst>
                              <p:par>
                                <p:cTn id="18" presetID="1" presetClass="entr" presetSubtype="0" fill="hold" grpId="0" nodeType="afterEffect">
                                  <p:stCondLst>
                                    <p:cond delay="0"/>
                                  </p:stCondLst>
                                  <p:childTnLst>
                                    <p:set>
                                      <p:cBhvr>
                                        <p:cTn id="19" dur="1" fill="hold">
                                          <p:stCondLst>
                                            <p:cond delay="0"/>
                                          </p:stCondLst>
                                        </p:cTn>
                                        <p:tgtEl>
                                          <p:spTgt spid="38"/>
                                        </p:tgtEl>
                                        <p:attrNameLst>
                                          <p:attrName>style.visibility</p:attrName>
                                        </p:attrNameLst>
                                      </p:cBhvr>
                                      <p:to>
                                        <p:strVal val="visible"/>
                                      </p:to>
                                    </p:set>
                                  </p:childTnLst>
                                </p:cTn>
                              </p:par>
                            </p:childTnLst>
                          </p:cTn>
                        </p:par>
                      </p:childTnLst>
                    </p:cTn>
                  </p:par>
                  <p:par>
                    <p:cTn id="20" fill="hold">
                      <p:stCondLst>
                        <p:cond delay="indefinite"/>
                      </p:stCondLst>
                      <p:childTnLst>
                        <p:par>
                          <p:cTn id="21" fill="hold">
                            <p:stCondLst>
                              <p:cond delay="0"/>
                            </p:stCondLst>
                            <p:childTnLst>
                              <p:par>
                                <p:cTn id="22" presetID="22" presetClass="entr" presetSubtype="1" fill="hold" grpId="0" nodeType="clickEffect">
                                  <p:stCondLst>
                                    <p:cond delay="0"/>
                                  </p:stCondLst>
                                  <p:childTnLst>
                                    <p:set>
                                      <p:cBhvr>
                                        <p:cTn id="23" dur="1" fill="hold">
                                          <p:stCondLst>
                                            <p:cond delay="0"/>
                                          </p:stCondLst>
                                        </p:cTn>
                                        <p:tgtEl>
                                          <p:spTgt spid="45"/>
                                        </p:tgtEl>
                                        <p:attrNameLst>
                                          <p:attrName>style.visibility</p:attrName>
                                        </p:attrNameLst>
                                      </p:cBhvr>
                                      <p:to>
                                        <p:strVal val="visible"/>
                                      </p:to>
                                    </p:set>
                                    <p:animEffect transition="in" filter="wipe(up)">
                                      <p:cBhvr>
                                        <p:cTn id="24" dur="500"/>
                                        <p:tgtEl>
                                          <p:spTgt spid="45"/>
                                        </p:tgtEl>
                                      </p:cBhvr>
                                    </p:animEffect>
                                  </p:childTnLst>
                                </p:cTn>
                              </p:par>
                            </p:childTnLst>
                          </p:cTn>
                        </p:par>
                        <p:par>
                          <p:cTn id="25" fill="hold">
                            <p:stCondLst>
                              <p:cond delay="500"/>
                            </p:stCondLst>
                            <p:childTnLst>
                              <p:par>
                                <p:cTn id="26" presetID="22" presetClass="entr" presetSubtype="1" fill="hold" grpId="0" nodeType="afterEffect">
                                  <p:stCondLst>
                                    <p:cond delay="0"/>
                                  </p:stCondLst>
                                  <p:childTnLst>
                                    <p:set>
                                      <p:cBhvr>
                                        <p:cTn id="27" dur="1" fill="hold">
                                          <p:stCondLst>
                                            <p:cond delay="0"/>
                                          </p:stCondLst>
                                        </p:cTn>
                                        <p:tgtEl>
                                          <p:spTgt spid="52"/>
                                        </p:tgtEl>
                                        <p:attrNameLst>
                                          <p:attrName>style.visibility</p:attrName>
                                        </p:attrNameLst>
                                      </p:cBhvr>
                                      <p:to>
                                        <p:strVal val="visible"/>
                                      </p:to>
                                    </p:set>
                                    <p:animEffect transition="in" filter="wipe(up)">
                                      <p:cBhvr>
                                        <p:cTn id="28" dur="500"/>
                                        <p:tgtEl>
                                          <p:spTgt spid="5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7" grpId="0" animBg="1"/>
      <p:bldP spid="38" grpId="0" animBg="1"/>
      <p:bldP spid="39" grpId="0"/>
      <p:bldP spid="42" grpId="0"/>
      <p:bldP spid="45" grpId="0" animBg="1"/>
      <p:bldP spid="52" grpId="0" animBg="1"/>
    </p:bld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3600" dirty="0">
                <a:solidFill>
                  <a:srgbClr val="C00000"/>
                </a:solidFill>
              </a:rPr>
              <a:t>Open Addressing (2</a:t>
            </a:r>
            <a:r>
              <a:rPr lang="en-US" dirty="0"/>
              <a:t>)</a:t>
            </a:r>
          </a:p>
        </p:txBody>
      </p:sp>
      <p:grpSp>
        <p:nvGrpSpPr>
          <p:cNvPr id="5" name="Group 4"/>
          <p:cNvGrpSpPr/>
          <p:nvPr/>
        </p:nvGrpSpPr>
        <p:grpSpPr>
          <a:xfrm>
            <a:off x="6629400" y="609600"/>
            <a:ext cx="2133600" cy="1447800"/>
            <a:chOff x="5181601" y="609600"/>
            <a:chExt cx="2133600" cy="1447800"/>
          </a:xfrm>
        </p:grpSpPr>
        <p:sp>
          <p:nvSpPr>
            <p:cNvPr id="3" name="Rectangle 2"/>
            <p:cNvSpPr/>
            <p:nvPr/>
          </p:nvSpPr>
          <p:spPr>
            <a:xfrm>
              <a:off x="5181601" y="609600"/>
              <a:ext cx="2133600" cy="1447800"/>
            </a:xfrm>
            <a:prstGeom prst="rect">
              <a:avLst/>
            </a:prstGeom>
          </p:spPr>
          <p:style>
            <a:lnRef idx="1">
              <a:schemeClr val="accent4"/>
            </a:lnRef>
            <a:fillRef idx="2">
              <a:schemeClr val="accent4"/>
            </a:fillRef>
            <a:effectRef idx="1">
              <a:schemeClr val="accent4"/>
            </a:effectRef>
            <a:fontRef idx="minor">
              <a:schemeClr val="dk1"/>
            </a:fontRef>
          </p:style>
          <p:txBody>
            <a:bodyPr rtlCol="0" anchor="ctr"/>
            <a:lstStyle/>
            <a:p>
              <a:pPr algn="ctr"/>
              <a:endParaRPr lang="en-US"/>
            </a:p>
          </p:txBody>
        </p:sp>
        <p:sp>
          <p:nvSpPr>
            <p:cNvPr id="28" name="Shape 335"/>
            <p:cNvSpPr txBox="1"/>
            <p:nvPr/>
          </p:nvSpPr>
          <p:spPr>
            <a:xfrm>
              <a:off x="5291576" y="685800"/>
              <a:ext cx="2023625" cy="448316"/>
            </a:xfrm>
            <a:prstGeom prst="rect">
              <a:avLst/>
            </a:prstGeom>
            <a:noFill/>
            <a:ln>
              <a:noFill/>
            </a:ln>
          </p:spPr>
          <p:txBody>
            <a:bodyPr lIns="91425" tIns="91425" rIns="91425" bIns="91425" anchor="t" anchorCtr="0">
              <a:noAutofit/>
            </a:bodyPr>
            <a:lstStyle/>
            <a:p>
              <a:r>
                <a:rPr lang="en" b="1" dirty="0">
                  <a:solidFill>
                    <a:srgbClr val="1155CC"/>
                  </a:solidFill>
                  <a:latin typeface="Courier New"/>
                  <a:ea typeface="Courier New"/>
                  <a:cs typeface="Courier New"/>
                  <a:sym typeface="Courier New"/>
                </a:rPr>
                <a:t>add(“NY”)</a:t>
              </a:r>
            </a:p>
          </p:txBody>
        </p:sp>
      </p:grpSp>
      <p:sp>
        <p:nvSpPr>
          <p:cNvPr id="37" name="Shape 119">
            <a:extLst>
              <a:ext uri="{FF2B5EF4-FFF2-40B4-BE49-F238E27FC236}">
                <a16:creationId xmlns:a16="http://schemas.microsoft.com/office/drawing/2014/main" id="{5467AD84-D21A-9E44-A868-564997025965}"/>
              </a:ext>
            </a:extLst>
          </p:cNvPr>
          <p:cNvSpPr/>
          <p:nvPr/>
        </p:nvSpPr>
        <p:spPr>
          <a:xfrm>
            <a:off x="1617525" y="3336258"/>
            <a:ext cx="973275" cy="679738"/>
          </a:xfrm>
          <a:prstGeom prst="ellipse">
            <a:avLst/>
          </a:prstGeom>
          <a:solidFill>
            <a:srgbClr val="EFEFEF"/>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pPr lvl="0" algn="ctr" rtl="0">
              <a:spcBef>
                <a:spcPts val="0"/>
              </a:spcBef>
              <a:buNone/>
            </a:pPr>
            <a:r>
              <a:rPr lang="en-US" sz="2000" b="1" dirty="0">
                <a:solidFill>
                  <a:srgbClr val="0070C0"/>
                </a:solidFill>
                <a:latin typeface="Courier New"/>
                <a:ea typeface="Courier New"/>
                <a:cs typeface="Courier New"/>
                <a:sym typeface="Courier New"/>
              </a:rPr>
              <a:t>NJ</a:t>
            </a:r>
            <a:endParaRPr lang="en" sz="2000" b="1" dirty="0">
              <a:solidFill>
                <a:srgbClr val="0070C0"/>
              </a:solidFill>
              <a:latin typeface="Courier New"/>
              <a:ea typeface="Courier New"/>
              <a:cs typeface="Courier New"/>
              <a:sym typeface="Courier New"/>
            </a:endParaRPr>
          </a:p>
        </p:txBody>
      </p:sp>
      <p:sp>
        <p:nvSpPr>
          <p:cNvPr id="38" name="Shape 122">
            <a:extLst>
              <a:ext uri="{FF2B5EF4-FFF2-40B4-BE49-F238E27FC236}">
                <a16:creationId xmlns:a16="http://schemas.microsoft.com/office/drawing/2014/main" id="{1D8DC468-EA66-C040-BF32-F78485523658}"/>
              </a:ext>
            </a:extLst>
          </p:cNvPr>
          <p:cNvSpPr/>
          <p:nvPr/>
        </p:nvSpPr>
        <p:spPr>
          <a:xfrm>
            <a:off x="4894125" y="3336258"/>
            <a:ext cx="973275" cy="674379"/>
          </a:xfrm>
          <a:prstGeom prst="ellipse">
            <a:avLst/>
          </a:prstGeom>
          <a:solidFill>
            <a:srgbClr val="EFEFEF"/>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pPr lvl="0" algn="ctr" rtl="0">
              <a:spcBef>
                <a:spcPts val="0"/>
              </a:spcBef>
              <a:buNone/>
            </a:pPr>
            <a:r>
              <a:rPr lang="en" sz="2000" b="1" dirty="0">
                <a:solidFill>
                  <a:srgbClr val="FF0000"/>
                </a:solidFill>
                <a:latin typeface="Courier New"/>
                <a:ea typeface="Courier New"/>
                <a:cs typeface="Courier New"/>
                <a:sym typeface="Courier New"/>
              </a:rPr>
              <a:t>13</a:t>
            </a:r>
          </a:p>
        </p:txBody>
      </p:sp>
      <p:sp>
        <p:nvSpPr>
          <p:cNvPr id="39" name="Shape 138">
            <a:extLst>
              <a:ext uri="{FF2B5EF4-FFF2-40B4-BE49-F238E27FC236}">
                <a16:creationId xmlns:a16="http://schemas.microsoft.com/office/drawing/2014/main" id="{9D0A7384-961E-D640-B5A3-B98855CA3CCE}"/>
              </a:ext>
            </a:extLst>
          </p:cNvPr>
          <p:cNvSpPr txBox="1"/>
          <p:nvPr/>
        </p:nvSpPr>
        <p:spPr>
          <a:xfrm>
            <a:off x="0" y="3455340"/>
            <a:ext cx="1600199" cy="495193"/>
          </a:xfrm>
          <a:prstGeom prst="rect">
            <a:avLst/>
          </a:prstGeom>
          <a:noFill/>
          <a:ln>
            <a:noFill/>
          </a:ln>
        </p:spPr>
        <p:txBody>
          <a:bodyPr lIns="91425" tIns="91425" rIns="91425" bIns="91425" anchor="t" anchorCtr="0">
            <a:noAutofit/>
          </a:bodyPr>
          <a:lstStyle/>
          <a:p>
            <a:pPr lvl="0" rtl="0">
              <a:spcBef>
                <a:spcPts val="0"/>
              </a:spcBef>
              <a:buNone/>
            </a:pPr>
            <a:r>
              <a:rPr lang="en" sz="2000" b="1" dirty="0">
                <a:solidFill>
                  <a:srgbClr val="1155CC"/>
                </a:solidFill>
                <a:latin typeface="Courier New"/>
                <a:ea typeface="Courier New"/>
                <a:cs typeface="Courier New"/>
                <a:sym typeface="Courier New"/>
              </a:rPr>
              <a:t>add(“</a:t>
            </a:r>
            <a:r>
              <a:rPr lang="en-US" sz="2000" b="1" dirty="0">
                <a:solidFill>
                  <a:srgbClr val="1155CC"/>
                </a:solidFill>
                <a:latin typeface="Courier New"/>
                <a:ea typeface="Courier New"/>
                <a:cs typeface="Courier New"/>
                <a:sym typeface="Courier New"/>
              </a:rPr>
              <a:t>NJ</a:t>
            </a:r>
            <a:r>
              <a:rPr lang="en" sz="2000" b="1" dirty="0">
                <a:solidFill>
                  <a:srgbClr val="1155CC"/>
                </a:solidFill>
                <a:latin typeface="Courier New"/>
                <a:ea typeface="Courier New"/>
                <a:cs typeface="Courier New"/>
                <a:sym typeface="Courier New"/>
              </a:rPr>
              <a:t>”)</a:t>
            </a:r>
          </a:p>
        </p:txBody>
      </p:sp>
      <p:sp>
        <p:nvSpPr>
          <p:cNvPr id="40" name="Shape 139">
            <a:extLst>
              <a:ext uri="{FF2B5EF4-FFF2-40B4-BE49-F238E27FC236}">
                <a16:creationId xmlns:a16="http://schemas.microsoft.com/office/drawing/2014/main" id="{7FA59F05-6E75-6246-BE20-DB51FB923237}"/>
              </a:ext>
            </a:extLst>
          </p:cNvPr>
          <p:cNvSpPr txBox="1"/>
          <p:nvPr/>
        </p:nvSpPr>
        <p:spPr>
          <a:xfrm>
            <a:off x="0" y="5119864"/>
            <a:ext cx="453299" cy="480599"/>
          </a:xfrm>
          <a:prstGeom prst="rect">
            <a:avLst/>
          </a:prstGeom>
          <a:noFill/>
          <a:ln>
            <a:noFill/>
          </a:ln>
        </p:spPr>
        <p:txBody>
          <a:bodyPr lIns="91425" tIns="91425" rIns="91425" bIns="91425" anchor="t" anchorCtr="0">
            <a:noAutofit/>
          </a:bodyPr>
          <a:lstStyle/>
          <a:p>
            <a:pPr lvl="0" rtl="0">
              <a:spcBef>
                <a:spcPts val="0"/>
              </a:spcBef>
              <a:buNone/>
            </a:pPr>
            <a:r>
              <a:rPr lang="en" sz="2000" b="1" dirty="0">
                <a:solidFill>
                  <a:srgbClr val="7030A0"/>
                </a:solidFill>
                <a:latin typeface="Courier New"/>
                <a:ea typeface="Courier New"/>
                <a:cs typeface="Courier New"/>
                <a:sym typeface="Courier New"/>
              </a:rPr>
              <a:t>b</a:t>
            </a:r>
          </a:p>
        </p:txBody>
      </p:sp>
      <p:cxnSp>
        <p:nvCxnSpPr>
          <p:cNvPr id="41" name="Shape 151">
            <a:extLst>
              <a:ext uri="{FF2B5EF4-FFF2-40B4-BE49-F238E27FC236}">
                <a16:creationId xmlns:a16="http://schemas.microsoft.com/office/drawing/2014/main" id="{08EF984C-6CFC-9F4C-816E-3BA5F9E541D6}"/>
              </a:ext>
            </a:extLst>
          </p:cNvPr>
          <p:cNvCxnSpPr>
            <a:cxnSpLocks/>
            <a:stCxn id="37" idx="6"/>
            <a:endCxn id="38" idx="2"/>
          </p:cNvCxnSpPr>
          <p:nvPr/>
        </p:nvCxnSpPr>
        <p:spPr>
          <a:xfrm flipV="1">
            <a:off x="2590800" y="3673448"/>
            <a:ext cx="2303325" cy="2679"/>
          </a:xfrm>
          <a:prstGeom prst="straightConnector1">
            <a:avLst/>
          </a:prstGeom>
          <a:noFill/>
          <a:ln w="19050" cap="flat" cmpd="sng">
            <a:solidFill>
              <a:schemeClr val="dk2"/>
            </a:solidFill>
            <a:prstDash val="solid"/>
            <a:round/>
            <a:headEnd type="none" w="lg" len="lg"/>
            <a:tailEnd type="triangle" w="lg" len="lg"/>
          </a:ln>
        </p:spPr>
      </p:cxnSp>
      <p:sp>
        <p:nvSpPr>
          <p:cNvPr id="42" name="Rectangle 41">
            <a:extLst>
              <a:ext uri="{FF2B5EF4-FFF2-40B4-BE49-F238E27FC236}">
                <a16:creationId xmlns:a16="http://schemas.microsoft.com/office/drawing/2014/main" id="{7CCA5A61-F4FA-3C42-88B3-7529B373AF37}"/>
              </a:ext>
            </a:extLst>
          </p:cNvPr>
          <p:cNvSpPr/>
          <p:nvPr/>
        </p:nvSpPr>
        <p:spPr>
          <a:xfrm>
            <a:off x="2830725" y="3280708"/>
            <a:ext cx="1949256" cy="830997"/>
          </a:xfrm>
          <a:prstGeom prst="rect">
            <a:avLst/>
          </a:prstGeom>
        </p:spPr>
        <p:txBody>
          <a:bodyPr wrap="square">
            <a:spAutoFit/>
          </a:bodyPr>
          <a:lstStyle/>
          <a:p>
            <a:pPr lvl="0" algn="ctr">
              <a:spcBef>
                <a:spcPts val="0"/>
              </a:spcBef>
            </a:pPr>
            <a:r>
              <a:rPr lang="en" dirty="0">
                <a:latin typeface="Courier New"/>
                <a:ea typeface="Courier New"/>
                <a:cs typeface="Courier New"/>
                <a:sym typeface="Courier New"/>
              </a:rPr>
              <a:t># of </a:t>
            </a:r>
          </a:p>
          <a:p>
            <a:pPr lvl="0" algn="ctr">
              <a:spcBef>
                <a:spcPts val="0"/>
              </a:spcBef>
            </a:pPr>
            <a:r>
              <a:rPr lang="en" dirty="0">
                <a:latin typeface="Courier New"/>
                <a:ea typeface="Courier New"/>
                <a:cs typeface="Courier New"/>
                <a:sym typeface="Courier New"/>
              </a:rPr>
              <a:t>1</a:t>
            </a:r>
            <a:r>
              <a:rPr lang="en" baseline="30000" dirty="0">
                <a:latin typeface="Courier New"/>
                <a:ea typeface="Courier New"/>
                <a:cs typeface="Courier New"/>
                <a:sym typeface="Courier New"/>
              </a:rPr>
              <a:t>st </a:t>
            </a:r>
            <a:r>
              <a:rPr lang="en" dirty="0">
                <a:latin typeface="Courier New"/>
                <a:ea typeface="Courier New"/>
                <a:cs typeface="Courier New"/>
                <a:sym typeface="Courier New"/>
              </a:rPr>
              <a:t>letter</a:t>
            </a:r>
          </a:p>
        </p:txBody>
      </p:sp>
      <p:graphicFrame>
        <p:nvGraphicFramePr>
          <p:cNvPr id="43" name="Table 42">
            <a:extLst>
              <a:ext uri="{FF2B5EF4-FFF2-40B4-BE49-F238E27FC236}">
                <a16:creationId xmlns:a16="http://schemas.microsoft.com/office/drawing/2014/main" id="{B2805E18-D53A-B047-909E-4A51BD6B4319}"/>
              </a:ext>
            </a:extLst>
          </p:cNvPr>
          <p:cNvGraphicFramePr>
            <a:graphicFrameLocks noGrp="1"/>
          </p:cNvGraphicFramePr>
          <p:nvPr/>
        </p:nvGraphicFramePr>
        <p:xfrm>
          <a:off x="302469" y="4800600"/>
          <a:ext cx="8612937" cy="741680"/>
        </p:xfrm>
        <a:graphic>
          <a:graphicData uri="http://schemas.openxmlformats.org/drawingml/2006/table">
            <a:tbl>
              <a:tblPr firstRow="1" bandRow="1">
                <a:tableStyleId>{5C22544A-7EE6-4342-B048-85BDC9FD1C3A}</a:tableStyleId>
              </a:tblPr>
              <a:tblGrid>
                <a:gridCol w="446541">
                  <a:extLst>
                    <a:ext uri="{9D8B030D-6E8A-4147-A177-3AD203B41FA5}">
                      <a16:colId xmlns:a16="http://schemas.microsoft.com/office/drawing/2014/main" val="3600871175"/>
                    </a:ext>
                  </a:extLst>
                </a:gridCol>
                <a:gridCol w="446541">
                  <a:extLst>
                    <a:ext uri="{9D8B030D-6E8A-4147-A177-3AD203B41FA5}">
                      <a16:colId xmlns:a16="http://schemas.microsoft.com/office/drawing/2014/main" val="418385709"/>
                    </a:ext>
                  </a:extLst>
                </a:gridCol>
                <a:gridCol w="446541">
                  <a:extLst>
                    <a:ext uri="{9D8B030D-6E8A-4147-A177-3AD203B41FA5}">
                      <a16:colId xmlns:a16="http://schemas.microsoft.com/office/drawing/2014/main" val="4092475378"/>
                    </a:ext>
                  </a:extLst>
                </a:gridCol>
                <a:gridCol w="446541">
                  <a:extLst>
                    <a:ext uri="{9D8B030D-6E8A-4147-A177-3AD203B41FA5}">
                      <a16:colId xmlns:a16="http://schemas.microsoft.com/office/drawing/2014/main" val="4083467516"/>
                    </a:ext>
                  </a:extLst>
                </a:gridCol>
                <a:gridCol w="446541">
                  <a:extLst>
                    <a:ext uri="{9D8B030D-6E8A-4147-A177-3AD203B41FA5}">
                      <a16:colId xmlns:a16="http://schemas.microsoft.com/office/drawing/2014/main" val="23339347"/>
                    </a:ext>
                  </a:extLst>
                </a:gridCol>
                <a:gridCol w="446541">
                  <a:extLst>
                    <a:ext uri="{9D8B030D-6E8A-4147-A177-3AD203B41FA5}">
                      <a16:colId xmlns:a16="http://schemas.microsoft.com/office/drawing/2014/main" val="1230282921"/>
                    </a:ext>
                  </a:extLst>
                </a:gridCol>
                <a:gridCol w="446541">
                  <a:extLst>
                    <a:ext uri="{9D8B030D-6E8A-4147-A177-3AD203B41FA5}">
                      <a16:colId xmlns:a16="http://schemas.microsoft.com/office/drawing/2014/main" val="3546111073"/>
                    </a:ext>
                  </a:extLst>
                </a:gridCol>
                <a:gridCol w="446541">
                  <a:extLst>
                    <a:ext uri="{9D8B030D-6E8A-4147-A177-3AD203B41FA5}">
                      <a16:colId xmlns:a16="http://schemas.microsoft.com/office/drawing/2014/main" val="2229194969"/>
                    </a:ext>
                  </a:extLst>
                </a:gridCol>
                <a:gridCol w="446541">
                  <a:extLst>
                    <a:ext uri="{9D8B030D-6E8A-4147-A177-3AD203B41FA5}">
                      <a16:colId xmlns:a16="http://schemas.microsoft.com/office/drawing/2014/main" val="2876824183"/>
                    </a:ext>
                  </a:extLst>
                </a:gridCol>
                <a:gridCol w="446541">
                  <a:extLst>
                    <a:ext uri="{9D8B030D-6E8A-4147-A177-3AD203B41FA5}">
                      <a16:colId xmlns:a16="http://schemas.microsoft.com/office/drawing/2014/main" val="210302179"/>
                    </a:ext>
                  </a:extLst>
                </a:gridCol>
                <a:gridCol w="446541">
                  <a:extLst>
                    <a:ext uri="{9D8B030D-6E8A-4147-A177-3AD203B41FA5}">
                      <a16:colId xmlns:a16="http://schemas.microsoft.com/office/drawing/2014/main" val="3651124882"/>
                    </a:ext>
                  </a:extLst>
                </a:gridCol>
                <a:gridCol w="446541">
                  <a:extLst>
                    <a:ext uri="{9D8B030D-6E8A-4147-A177-3AD203B41FA5}">
                      <a16:colId xmlns:a16="http://schemas.microsoft.com/office/drawing/2014/main" val="1299813999"/>
                    </a:ext>
                  </a:extLst>
                </a:gridCol>
                <a:gridCol w="446541">
                  <a:extLst>
                    <a:ext uri="{9D8B030D-6E8A-4147-A177-3AD203B41FA5}">
                      <a16:colId xmlns:a16="http://schemas.microsoft.com/office/drawing/2014/main" val="1542460469"/>
                    </a:ext>
                  </a:extLst>
                </a:gridCol>
                <a:gridCol w="446541">
                  <a:extLst>
                    <a:ext uri="{9D8B030D-6E8A-4147-A177-3AD203B41FA5}">
                      <a16:colId xmlns:a16="http://schemas.microsoft.com/office/drawing/2014/main" val="1558021107"/>
                    </a:ext>
                  </a:extLst>
                </a:gridCol>
                <a:gridCol w="446541">
                  <a:extLst>
                    <a:ext uri="{9D8B030D-6E8A-4147-A177-3AD203B41FA5}">
                      <a16:colId xmlns:a16="http://schemas.microsoft.com/office/drawing/2014/main" val="3195107247"/>
                    </a:ext>
                  </a:extLst>
                </a:gridCol>
                <a:gridCol w="446541">
                  <a:extLst>
                    <a:ext uri="{9D8B030D-6E8A-4147-A177-3AD203B41FA5}">
                      <a16:colId xmlns:a16="http://schemas.microsoft.com/office/drawing/2014/main" val="1089420251"/>
                    </a:ext>
                  </a:extLst>
                </a:gridCol>
                <a:gridCol w="446541">
                  <a:extLst>
                    <a:ext uri="{9D8B030D-6E8A-4147-A177-3AD203B41FA5}">
                      <a16:colId xmlns:a16="http://schemas.microsoft.com/office/drawing/2014/main" val="1506495492"/>
                    </a:ext>
                  </a:extLst>
                </a:gridCol>
                <a:gridCol w="575199">
                  <a:extLst>
                    <a:ext uri="{9D8B030D-6E8A-4147-A177-3AD203B41FA5}">
                      <a16:colId xmlns:a16="http://schemas.microsoft.com/office/drawing/2014/main" val="1267551655"/>
                    </a:ext>
                  </a:extLst>
                </a:gridCol>
                <a:gridCol w="446541">
                  <a:extLst>
                    <a:ext uri="{9D8B030D-6E8A-4147-A177-3AD203B41FA5}">
                      <a16:colId xmlns:a16="http://schemas.microsoft.com/office/drawing/2014/main" val="3184638313"/>
                    </a:ext>
                  </a:extLst>
                </a:gridCol>
              </a:tblGrid>
              <a:tr h="370840">
                <a:tc>
                  <a:txBody>
                    <a:bodyPr/>
                    <a:lstStyle/>
                    <a:p>
                      <a:pPr algn="ctr"/>
                      <a:r>
                        <a:rPr lang="en-US" sz="1000" b="0" dirty="0">
                          <a:solidFill>
                            <a:schemeClr val="tx1"/>
                          </a:solidFill>
                          <a:latin typeface="Arial" panose="020B0604020202020204" pitchFamily="34" charset="0"/>
                          <a:cs typeface="Arial" panose="020B0604020202020204" pitchFamily="34" charset="0"/>
                        </a:rPr>
                        <a:t>0</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2</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3</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4</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5</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6</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7</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8</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9</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10</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11</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12</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13</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14</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15</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16</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25</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extLst>
                  <a:ext uri="{0D108BD9-81ED-4DB2-BD59-A6C34878D82A}">
                    <a16:rowId xmlns:a16="http://schemas.microsoft.com/office/drawing/2014/main" val="2556708761"/>
                  </a:ext>
                </a:extLst>
              </a:tr>
              <a:tr h="370840">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r>
                        <a:rPr lang="en-US" sz="1400" dirty="0">
                          <a:solidFill>
                            <a:srgbClr val="7030A0"/>
                          </a:solidFill>
                        </a:rPr>
                        <a:t>CA</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r>
                        <a:rPr lang="en-US" sz="1400" dirty="0">
                          <a:solidFill>
                            <a:srgbClr val="7030A0"/>
                          </a:solidFill>
                        </a:rPr>
                        <a:t>CO</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r>
                        <a:rPr lang="en-US" sz="1400" dirty="0">
                          <a:solidFill>
                            <a:srgbClr val="7030A0"/>
                          </a:solidFill>
                        </a:rPr>
                        <a:t>MA</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rgbClr val="7030A0"/>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r>
                        <a:rPr lang="en-US" sz="1400" dirty="0">
                          <a:solidFill>
                            <a:srgbClr val="7030A0"/>
                          </a:solidFill>
                        </a:rPr>
                        <a:t>OR</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r>
                        <a:rPr lang="en-US" sz="1400" dirty="0">
                          <a:solidFill>
                            <a:srgbClr val="7030A0"/>
                          </a:solidFill>
                        </a:rPr>
                        <a:t>PA</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extLst>
                  <a:ext uri="{0D108BD9-81ED-4DB2-BD59-A6C34878D82A}">
                    <a16:rowId xmlns:a16="http://schemas.microsoft.com/office/drawing/2014/main" val="3647549480"/>
                  </a:ext>
                </a:extLst>
              </a:tr>
            </a:tbl>
          </a:graphicData>
        </a:graphic>
      </p:graphicFrame>
      <p:sp>
        <p:nvSpPr>
          <p:cNvPr id="45" name="Freeform 44">
            <a:extLst>
              <a:ext uri="{FF2B5EF4-FFF2-40B4-BE49-F238E27FC236}">
                <a16:creationId xmlns:a16="http://schemas.microsoft.com/office/drawing/2014/main" id="{CBFB11B4-F48F-804D-BCCB-FFCB289D92B9}"/>
              </a:ext>
            </a:extLst>
          </p:cNvPr>
          <p:cNvSpPr/>
          <p:nvPr/>
        </p:nvSpPr>
        <p:spPr>
          <a:xfrm flipH="1">
            <a:off x="5351326" y="4010637"/>
            <a:ext cx="973275" cy="761736"/>
          </a:xfrm>
          <a:custGeom>
            <a:avLst/>
            <a:gdLst>
              <a:gd name="connsiteX0" fmla="*/ 5223425 w 5223425"/>
              <a:gd name="connsiteY0" fmla="*/ 0 h 2113614"/>
              <a:gd name="connsiteX1" fmla="*/ 3874310 w 5223425"/>
              <a:gd name="connsiteY1" fmla="*/ 899410 h 2113614"/>
              <a:gd name="connsiteX2" fmla="*/ 1108625 w 5223425"/>
              <a:gd name="connsiteY2" fmla="*/ 944381 h 2113614"/>
              <a:gd name="connsiteX3" fmla="*/ 104284 w 5223425"/>
              <a:gd name="connsiteY3" fmla="*/ 1311640 h 2113614"/>
              <a:gd name="connsiteX4" fmla="*/ 81799 w 5223425"/>
              <a:gd name="connsiteY4" fmla="*/ 2113614 h 2113614"/>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5223425" h="2113614">
                <a:moveTo>
                  <a:pt x="5223425" y="0"/>
                </a:moveTo>
                <a:cubicBezTo>
                  <a:pt x="4891767" y="371006"/>
                  <a:pt x="4560110" y="742013"/>
                  <a:pt x="3874310" y="899410"/>
                </a:cubicBezTo>
                <a:cubicBezTo>
                  <a:pt x="3188510" y="1056807"/>
                  <a:pt x="1736963" y="875676"/>
                  <a:pt x="1108625" y="944381"/>
                </a:cubicBezTo>
                <a:cubicBezTo>
                  <a:pt x="480287" y="1013086"/>
                  <a:pt x="275422" y="1116768"/>
                  <a:pt x="104284" y="1311640"/>
                </a:cubicBezTo>
                <a:cubicBezTo>
                  <a:pt x="-66854" y="1506512"/>
                  <a:pt x="7472" y="1810063"/>
                  <a:pt x="81799" y="2113614"/>
                </a:cubicBezTo>
              </a:path>
            </a:pathLst>
          </a:custGeom>
          <a:noFill/>
          <a:ln>
            <a:solidFill>
              <a:srgbClr val="0070C0"/>
            </a:solidFill>
            <a:headEnd type="none" w="med" len="med"/>
            <a:tailEnd type="triangle"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solidFill>
                <a:srgbClr val="0070C0"/>
              </a:solidFill>
            </a:endParaRPr>
          </a:p>
        </p:txBody>
      </p:sp>
      <p:sp>
        <p:nvSpPr>
          <p:cNvPr id="52" name="Rectangle 51">
            <a:extLst>
              <a:ext uri="{FF2B5EF4-FFF2-40B4-BE49-F238E27FC236}">
                <a16:creationId xmlns:a16="http://schemas.microsoft.com/office/drawing/2014/main" id="{7543E689-9933-1E47-8DDE-96AE1CF8B020}"/>
              </a:ext>
            </a:extLst>
          </p:cNvPr>
          <p:cNvSpPr/>
          <p:nvPr/>
        </p:nvSpPr>
        <p:spPr>
          <a:xfrm>
            <a:off x="6107234" y="5147846"/>
            <a:ext cx="434734" cy="338554"/>
          </a:xfrm>
          <a:prstGeom prst="rect">
            <a:avLst/>
          </a:prstGeom>
          <a:ln>
            <a:noFill/>
          </a:ln>
        </p:spPr>
        <p:txBody>
          <a:bodyPr wrap="none">
            <a:spAutoFit/>
          </a:bodyPr>
          <a:lstStyle/>
          <a:p>
            <a:r>
              <a:rPr lang="en-US" sz="1600" dirty="0">
                <a:solidFill>
                  <a:srgbClr val="7030A0"/>
                </a:solidFill>
                <a:latin typeface="+mn-lt"/>
              </a:rPr>
              <a:t>NY</a:t>
            </a:r>
          </a:p>
        </p:txBody>
      </p:sp>
      <p:sp>
        <p:nvSpPr>
          <p:cNvPr id="16" name="Shape 335">
            <a:extLst>
              <a:ext uri="{FF2B5EF4-FFF2-40B4-BE49-F238E27FC236}">
                <a16:creationId xmlns:a16="http://schemas.microsoft.com/office/drawing/2014/main" id="{F26C619A-D6CF-F942-8B28-04A7FC3A723B}"/>
              </a:ext>
            </a:extLst>
          </p:cNvPr>
          <p:cNvSpPr txBox="1"/>
          <p:nvPr/>
        </p:nvSpPr>
        <p:spPr>
          <a:xfrm>
            <a:off x="6739374" y="1107225"/>
            <a:ext cx="2023625" cy="448316"/>
          </a:xfrm>
          <a:prstGeom prst="rect">
            <a:avLst/>
          </a:prstGeom>
          <a:noFill/>
          <a:ln>
            <a:noFill/>
          </a:ln>
        </p:spPr>
        <p:txBody>
          <a:bodyPr lIns="91425" tIns="91425" rIns="91425" bIns="91425" anchor="t" anchorCtr="0">
            <a:noAutofit/>
          </a:bodyPr>
          <a:lstStyle/>
          <a:p>
            <a:r>
              <a:rPr lang="en" b="1" dirty="0">
                <a:solidFill>
                  <a:srgbClr val="1155CC"/>
                </a:solidFill>
                <a:latin typeface="Courier New"/>
                <a:ea typeface="Courier New"/>
                <a:cs typeface="Courier New"/>
                <a:sym typeface="Courier New"/>
              </a:rPr>
              <a:t>add(“</a:t>
            </a:r>
            <a:r>
              <a:rPr lang="en-US" b="1" dirty="0">
                <a:solidFill>
                  <a:srgbClr val="1155CC"/>
                </a:solidFill>
                <a:latin typeface="Courier New"/>
                <a:ea typeface="Courier New"/>
                <a:cs typeface="Courier New"/>
                <a:sym typeface="Courier New"/>
              </a:rPr>
              <a:t>NJ</a:t>
            </a:r>
            <a:r>
              <a:rPr lang="en" b="1" dirty="0">
                <a:solidFill>
                  <a:srgbClr val="1155CC"/>
                </a:solidFill>
                <a:latin typeface="Courier New"/>
                <a:ea typeface="Courier New"/>
                <a:cs typeface="Courier New"/>
                <a:sym typeface="Courier New"/>
              </a:rPr>
              <a:t>”)</a:t>
            </a:r>
          </a:p>
        </p:txBody>
      </p:sp>
      <p:cxnSp>
        <p:nvCxnSpPr>
          <p:cNvPr id="17" name="Shape 151">
            <a:extLst>
              <a:ext uri="{FF2B5EF4-FFF2-40B4-BE49-F238E27FC236}">
                <a16:creationId xmlns:a16="http://schemas.microsoft.com/office/drawing/2014/main" id="{652F4FCD-5BD4-C447-93E9-4FA53FF8D15C}"/>
              </a:ext>
            </a:extLst>
          </p:cNvPr>
          <p:cNvCxnSpPr>
            <a:cxnSpLocks/>
          </p:cNvCxnSpPr>
          <p:nvPr/>
        </p:nvCxnSpPr>
        <p:spPr>
          <a:xfrm flipV="1">
            <a:off x="6248400" y="5641479"/>
            <a:ext cx="1371600" cy="1"/>
          </a:xfrm>
          <a:prstGeom prst="straightConnector1">
            <a:avLst/>
          </a:prstGeom>
          <a:noFill/>
          <a:ln w="19050" cap="flat" cmpd="sng">
            <a:solidFill>
              <a:srgbClr val="FF0000"/>
            </a:solidFill>
            <a:prstDash val="solid"/>
            <a:round/>
            <a:headEnd type="none" w="lg" len="lg"/>
            <a:tailEnd type="triangle" w="lg" len="lg"/>
          </a:ln>
        </p:spPr>
      </p:cxnSp>
      <p:sp>
        <p:nvSpPr>
          <p:cNvPr id="19" name="Rectangle 18">
            <a:extLst>
              <a:ext uri="{FF2B5EF4-FFF2-40B4-BE49-F238E27FC236}">
                <a16:creationId xmlns:a16="http://schemas.microsoft.com/office/drawing/2014/main" id="{E66A88DA-A12C-CC40-9DE0-7CB384B7741E}"/>
              </a:ext>
            </a:extLst>
          </p:cNvPr>
          <p:cNvSpPr/>
          <p:nvPr/>
        </p:nvSpPr>
        <p:spPr>
          <a:xfrm>
            <a:off x="7492749" y="5171440"/>
            <a:ext cx="399468" cy="338554"/>
          </a:xfrm>
          <a:prstGeom prst="rect">
            <a:avLst/>
          </a:prstGeom>
          <a:ln>
            <a:noFill/>
          </a:ln>
        </p:spPr>
        <p:txBody>
          <a:bodyPr wrap="none">
            <a:spAutoFit/>
          </a:bodyPr>
          <a:lstStyle/>
          <a:p>
            <a:r>
              <a:rPr lang="en-US" sz="1600" dirty="0">
                <a:solidFill>
                  <a:srgbClr val="7030A0"/>
                </a:solidFill>
                <a:latin typeface="+mn-lt"/>
              </a:rPr>
              <a:t>NJ</a:t>
            </a:r>
          </a:p>
        </p:txBody>
      </p:sp>
      <p:sp>
        <p:nvSpPr>
          <p:cNvPr id="6" name="Rectangle 5">
            <a:extLst>
              <a:ext uri="{FF2B5EF4-FFF2-40B4-BE49-F238E27FC236}">
                <a16:creationId xmlns:a16="http://schemas.microsoft.com/office/drawing/2014/main" id="{0D9F3FD0-30A7-A749-BF3D-90A580112EF4}"/>
              </a:ext>
            </a:extLst>
          </p:cNvPr>
          <p:cNvSpPr/>
          <p:nvPr/>
        </p:nvSpPr>
        <p:spPr>
          <a:xfrm>
            <a:off x="5992099" y="5570507"/>
            <a:ext cx="1780301" cy="830997"/>
          </a:xfrm>
          <a:prstGeom prst="rect">
            <a:avLst/>
          </a:prstGeom>
        </p:spPr>
        <p:txBody>
          <a:bodyPr wrap="square">
            <a:spAutoFit/>
          </a:bodyPr>
          <a:lstStyle/>
          <a:p>
            <a:pPr algn="ctr"/>
            <a:r>
              <a:rPr lang="en-US" dirty="0">
                <a:solidFill>
                  <a:srgbClr val="FF0000"/>
                </a:solidFill>
                <a:latin typeface="+mn-lt"/>
                <a:ea typeface="Courier New"/>
                <a:cs typeface="Courier New"/>
                <a:sym typeface="Courier New"/>
              </a:rPr>
              <a:t>s</a:t>
            </a:r>
            <a:r>
              <a:rPr lang="en" dirty="0" err="1">
                <a:solidFill>
                  <a:srgbClr val="FF0000"/>
                </a:solidFill>
                <a:latin typeface="+mn-lt"/>
                <a:ea typeface="Courier New"/>
                <a:cs typeface="Courier New"/>
                <a:sym typeface="Courier New"/>
              </a:rPr>
              <a:t>earch</a:t>
            </a:r>
            <a:endParaRPr lang="en" dirty="0">
              <a:solidFill>
                <a:srgbClr val="FF0000"/>
              </a:solidFill>
              <a:latin typeface="+mn-lt"/>
              <a:ea typeface="Courier New"/>
              <a:cs typeface="Courier New"/>
              <a:sym typeface="Courier New"/>
            </a:endParaRPr>
          </a:p>
          <a:p>
            <a:pPr algn="ctr"/>
            <a:r>
              <a:rPr lang="en-US" dirty="0">
                <a:solidFill>
                  <a:srgbClr val="FF0000"/>
                </a:solidFill>
                <a:latin typeface="+mn-lt"/>
                <a:cs typeface="Courier New"/>
                <a:sym typeface="Courier New"/>
              </a:rPr>
              <a:t>f</a:t>
            </a:r>
            <a:r>
              <a:rPr lang="en" dirty="0">
                <a:solidFill>
                  <a:srgbClr val="FF0000"/>
                </a:solidFill>
                <a:latin typeface="+mn-lt"/>
                <a:cs typeface="Courier New"/>
                <a:sym typeface="Courier New"/>
              </a:rPr>
              <a:t>or space</a:t>
            </a:r>
            <a:endParaRPr lang="en-US" dirty="0">
              <a:latin typeface="+mn-lt"/>
            </a:endParaRPr>
          </a:p>
        </p:txBody>
      </p:sp>
      <p:sp>
        <p:nvSpPr>
          <p:cNvPr id="20" name="Shape 367">
            <a:extLst>
              <a:ext uri="{FF2B5EF4-FFF2-40B4-BE49-F238E27FC236}">
                <a16:creationId xmlns:a16="http://schemas.microsoft.com/office/drawing/2014/main" id="{D55BB494-B764-B646-94E9-0D416718B531}"/>
              </a:ext>
            </a:extLst>
          </p:cNvPr>
          <p:cNvSpPr txBox="1"/>
          <p:nvPr/>
        </p:nvSpPr>
        <p:spPr>
          <a:xfrm>
            <a:off x="292980" y="1670528"/>
            <a:ext cx="5699119" cy="857400"/>
          </a:xfrm>
          <a:prstGeom prst="rect">
            <a:avLst/>
          </a:prstGeom>
          <a:noFill/>
          <a:ln>
            <a:noFill/>
          </a:ln>
        </p:spPr>
        <p:txBody>
          <a:bodyPr lIns="91425" tIns="91425" rIns="91425" bIns="91425" anchor="t" anchorCtr="0">
            <a:noAutofit/>
          </a:bodyPr>
          <a:lstStyle/>
          <a:p>
            <a:r>
              <a:rPr lang="en" b="1" dirty="0"/>
              <a:t>Probe: </a:t>
            </a:r>
            <a:r>
              <a:rPr lang="en" dirty="0"/>
              <a:t>One test in finding space for a new item or when searching for an item</a:t>
            </a:r>
          </a:p>
        </p:txBody>
      </p:sp>
    </p:spTree>
    <p:extLst>
      <p:ext uri="{BB962C8B-B14F-4D97-AF65-F5344CB8AC3E}">
        <p14:creationId xmlns:p14="http://schemas.microsoft.com/office/powerpoint/2010/main" val="27969447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9"/>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37"/>
                                        </p:tgtEl>
                                        <p:attrNameLst>
                                          <p:attrName>style.visibility</p:attrName>
                                        </p:attrNameLst>
                                      </p:cBhvr>
                                      <p:to>
                                        <p:strVal val="visible"/>
                                      </p:to>
                                    </p:set>
                                  </p:childTnLst>
                                </p:cTn>
                              </p:par>
                            </p:childTnLst>
                          </p:cTn>
                        </p:par>
                        <p:par>
                          <p:cTn id="9" fill="hold">
                            <p:stCondLst>
                              <p:cond delay="0"/>
                            </p:stCondLst>
                            <p:childTnLst>
                              <p:par>
                                <p:cTn id="10" presetID="22" presetClass="entr" presetSubtype="8" fill="hold" nodeType="afterEffect">
                                  <p:stCondLst>
                                    <p:cond delay="0"/>
                                  </p:stCondLst>
                                  <p:childTnLst>
                                    <p:set>
                                      <p:cBhvr>
                                        <p:cTn id="11" dur="1" fill="hold">
                                          <p:stCondLst>
                                            <p:cond delay="0"/>
                                          </p:stCondLst>
                                        </p:cTn>
                                        <p:tgtEl>
                                          <p:spTgt spid="41"/>
                                        </p:tgtEl>
                                        <p:attrNameLst>
                                          <p:attrName>style.visibility</p:attrName>
                                        </p:attrNameLst>
                                      </p:cBhvr>
                                      <p:to>
                                        <p:strVal val="visible"/>
                                      </p:to>
                                    </p:set>
                                    <p:animEffect transition="in" filter="wipe(left)">
                                      <p:cBhvr>
                                        <p:cTn id="12" dur="500"/>
                                        <p:tgtEl>
                                          <p:spTgt spid="41"/>
                                        </p:tgtEl>
                                      </p:cBhvr>
                                    </p:animEffect>
                                  </p:childTnLst>
                                </p:cTn>
                              </p:par>
                              <p:par>
                                <p:cTn id="13" presetID="22" presetClass="entr" presetSubtype="8" fill="hold" grpId="0" nodeType="withEffect">
                                  <p:stCondLst>
                                    <p:cond delay="0"/>
                                  </p:stCondLst>
                                  <p:childTnLst>
                                    <p:set>
                                      <p:cBhvr>
                                        <p:cTn id="14" dur="1" fill="hold">
                                          <p:stCondLst>
                                            <p:cond delay="0"/>
                                          </p:stCondLst>
                                        </p:cTn>
                                        <p:tgtEl>
                                          <p:spTgt spid="42"/>
                                        </p:tgtEl>
                                        <p:attrNameLst>
                                          <p:attrName>style.visibility</p:attrName>
                                        </p:attrNameLst>
                                      </p:cBhvr>
                                      <p:to>
                                        <p:strVal val="visible"/>
                                      </p:to>
                                    </p:set>
                                    <p:animEffect transition="in" filter="wipe(left)">
                                      <p:cBhvr>
                                        <p:cTn id="15" dur="500"/>
                                        <p:tgtEl>
                                          <p:spTgt spid="42"/>
                                        </p:tgtEl>
                                      </p:cBhvr>
                                    </p:animEffect>
                                  </p:childTnLst>
                                </p:cTn>
                              </p:par>
                            </p:childTnLst>
                          </p:cTn>
                        </p:par>
                        <p:par>
                          <p:cTn id="16" fill="hold">
                            <p:stCondLst>
                              <p:cond delay="500"/>
                            </p:stCondLst>
                            <p:childTnLst>
                              <p:par>
                                <p:cTn id="17" presetID="1" presetClass="entr" presetSubtype="0" fill="hold" grpId="0" nodeType="afterEffect">
                                  <p:stCondLst>
                                    <p:cond delay="0"/>
                                  </p:stCondLst>
                                  <p:childTnLst>
                                    <p:set>
                                      <p:cBhvr>
                                        <p:cTn id="18" dur="1" fill="hold">
                                          <p:stCondLst>
                                            <p:cond delay="0"/>
                                          </p:stCondLst>
                                        </p:cTn>
                                        <p:tgtEl>
                                          <p:spTgt spid="38"/>
                                        </p:tgtEl>
                                        <p:attrNameLst>
                                          <p:attrName>style.visibility</p:attrName>
                                        </p:attrNameLst>
                                      </p:cBhvr>
                                      <p:to>
                                        <p:strVal val="visible"/>
                                      </p:to>
                                    </p:set>
                                  </p:childTnLst>
                                </p:cTn>
                              </p:par>
                            </p:childTnLst>
                          </p:cTn>
                        </p:par>
                        <p:par>
                          <p:cTn id="19" fill="hold">
                            <p:stCondLst>
                              <p:cond delay="500"/>
                            </p:stCondLst>
                            <p:childTnLst>
                              <p:par>
                                <p:cTn id="20" presetID="22" presetClass="entr" presetSubtype="1" fill="hold" grpId="0" nodeType="afterEffect">
                                  <p:stCondLst>
                                    <p:cond delay="0"/>
                                  </p:stCondLst>
                                  <p:childTnLst>
                                    <p:set>
                                      <p:cBhvr>
                                        <p:cTn id="21" dur="1" fill="hold">
                                          <p:stCondLst>
                                            <p:cond delay="0"/>
                                          </p:stCondLst>
                                        </p:cTn>
                                        <p:tgtEl>
                                          <p:spTgt spid="45"/>
                                        </p:tgtEl>
                                        <p:attrNameLst>
                                          <p:attrName>style.visibility</p:attrName>
                                        </p:attrNameLst>
                                      </p:cBhvr>
                                      <p:to>
                                        <p:strVal val="visible"/>
                                      </p:to>
                                    </p:set>
                                    <p:animEffect transition="in" filter="wipe(up)">
                                      <p:cBhvr>
                                        <p:cTn id="22" dur="500"/>
                                        <p:tgtEl>
                                          <p:spTgt spid="45"/>
                                        </p:tgtEl>
                                      </p:cBhvr>
                                    </p:animEffect>
                                  </p:childTnLst>
                                </p:cTn>
                              </p:par>
                            </p:childTnLst>
                          </p:cTn>
                        </p:par>
                      </p:childTnLst>
                    </p:cTn>
                  </p:par>
                  <p:par>
                    <p:cTn id="23" fill="hold">
                      <p:stCondLst>
                        <p:cond delay="indefinite"/>
                      </p:stCondLst>
                      <p:childTnLst>
                        <p:par>
                          <p:cTn id="24" fill="hold">
                            <p:stCondLst>
                              <p:cond delay="0"/>
                            </p:stCondLst>
                            <p:childTnLst>
                              <p:par>
                                <p:cTn id="25" presetID="22" presetClass="entr" presetSubtype="8" fill="hold" nodeType="clickEffect">
                                  <p:stCondLst>
                                    <p:cond delay="0"/>
                                  </p:stCondLst>
                                  <p:childTnLst>
                                    <p:set>
                                      <p:cBhvr>
                                        <p:cTn id="26" dur="1" fill="hold">
                                          <p:stCondLst>
                                            <p:cond delay="0"/>
                                          </p:stCondLst>
                                        </p:cTn>
                                        <p:tgtEl>
                                          <p:spTgt spid="17"/>
                                        </p:tgtEl>
                                        <p:attrNameLst>
                                          <p:attrName>style.visibility</p:attrName>
                                        </p:attrNameLst>
                                      </p:cBhvr>
                                      <p:to>
                                        <p:strVal val="visible"/>
                                      </p:to>
                                    </p:set>
                                    <p:animEffect transition="in" filter="wipe(left)">
                                      <p:cBhvr>
                                        <p:cTn id="27" dur="2000"/>
                                        <p:tgtEl>
                                          <p:spTgt spid="17"/>
                                        </p:tgtEl>
                                      </p:cBhvr>
                                    </p:animEffect>
                                  </p:childTnLst>
                                </p:cTn>
                              </p:par>
                              <p:par>
                                <p:cTn id="28" presetID="22" presetClass="entr" presetSubtype="8" fill="hold" grpId="0" nodeType="withEffect">
                                  <p:stCondLst>
                                    <p:cond delay="0"/>
                                  </p:stCondLst>
                                  <p:childTnLst>
                                    <p:set>
                                      <p:cBhvr>
                                        <p:cTn id="29" dur="1" fill="hold">
                                          <p:stCondLst>
                                            <p:cond delay="0"/>
                                          </p:stCondLst>
                                        </p:cTn>
                                        <p:tgtEl>
                                          <p:spTgt spid="6"/>
                                        </p:tgtEl>
                                        <p:attrNameLst>
                                          <p:attrName>style.visibility</p:attrName>
                                        </p:attrNameLst>
                                      </p:cBhvr>
                                      <p:to>
                                        <p:strVal val="visible"/>
                                      </p:to>
                                    </p:set>
                                    <p:animEffect transition="in" filter="wipe(left)">
                                      <p:cBhvr>
                                        <p:cTn id="30" dur="2000"/>
                                        <p:tgtEl>
                                          <p:spTgt spid="6"/>
                                        </p:tgtEl>
                                      </p:cBhvr>
                                    </p:animEffect>
                                  </p:childTnLst>
                                </p:cTn>
                              </p:par>
                            </p:childTnLst>
                          </p:cTn>
                        </p:par>
                      </p:childTnLst>
                    </p:cTn>
                  </p:par>
                  <p:par>
                    <p:cTn id="31" fill="hold">
                      <p:stCondLst>
                        <p:cond delay="indefinite"/>
                      </p:stCondLst>
                      <p:childTnLst>
                        <p:par>
                          <p:cTn id="32" fill="hold">
                            <p:stCondLst>
                              <p:cond delay="0"/>
                            </p:stCondLst>
                            <p:childTnLst>
                              <p:par>
                                <p:cTn id="33" presetID="22" presetClass="entr" presetSubtype="8" fill="hold" grpId="0" nodeType="clickEffect">
                                  <p:stCondLst>
                                    <p:cond delay="0"/>
                                  </p:stCondLst>
                                  <p:childTnLst>
                                    <p:set>
                                      <p:cBhvr>
                                        <p:cTn id="34" dur="1" fill="hold">
                                          <p:stCondLst>
                                            <p:cond delay="0"/>
                                          </p:stCondLst>
                                        </p:cTn>
                                        <p:tgtEl>
                                          <p:spTgt spid="19"/>
                                        </p:tgtEl>
                                        <p:attrNameLst>
                                          <p:attrName>style.visibility</p:attrName>
                                        </p:attrNameLst>
                                      </p:cBhvr>
                                      <p:to>
                                        <p:strVal val="visible"/>
                                      </p:to>
                                    </p:set>
                                    <p:animEffect transition="in" filter="wipe(left)">
                                      <p:cBhvr>
                                        <p:cTn id="35" dur="500"/>
                                        <p:tgtEl>
                                          <p:spTgt spid="1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7" grpId="0" animBg="1"/>
      <p:bldP spid="38" grpId="0" animBg="1"/>
      <p:bldP spid="39" grpId="0"/>
      <p:bldP spid="42" grpId="0"/>
      <p:bldP spid="45" grpId="0" animBg="1"/>
      <p:bldP spid="19" grpId="0" animBg="1"/>
      <p:bldP spid="6" grpId="0"/>
    </p:bld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3600" dirty="0">
                <a:solidFill>
                  <a:srgbClr val="C00000"/>
                </a:solidFill>
              </a:rPr>
              <a:t>Open Addressing (3)</a:t>
            </a:r>
          </a:p>
        </p:txBody>
      </p:sp>
      <p:grpSp>
        <p:nvGrpSpPr>
          <p:cNvPr id="5" name="Group 4"/>
          <p:cNvGrpSpPr/>
          <p:nvPr/>
        </p:nvGrpSpPr>
        <p:grpSpPr>
          <a:xfrm>
            <a:off x="6629400" y="609600"/>
            <a:ext cx="2133600" cy="1981200"/>
            <a:chOff x="5181601" y="609600"/>
            <a:chExt cx="2133600" cy="1981200"/>
          </a:xfrm>
        </p:grpSpPr>
        <p:sp>
          <p:nvSpPr>
            <p:cNvPr id="3" name="Rectangle 2"/>
            <p:cNvSpPr/>
            <p:nvPr/>
          </p:nvSpPr>
          <p:spPr>
            <a:xfrm>
              <a:off x="5181601" y="609600"/>
              <a:ext cx="2133600" cy="1981200"/>
            </a:xfrm>
            <a:prstGeom prst="rect">
              <a:avLst/>
            </a:prstGeom>
          </p:spPr>
          <p:style>
            <a:lnRef idx="1">
              <a:schemeClr val="accent4"/>
            </a:lnRef>
            <a:fillRef idx="2">
              <a:schemeClr val="accent4"/>
            </a:fillRef>
            <a:effectRef idx="1">
              <a:schemeClr val="accent4"/>
            </a:effectRef>
            <a:fontRef idx="minor">
              <a:schemeClr val="dk1"/>
            </a:fontRef>
          </p:style>
          <p:txBody>
            <a:bodyPr rtlCol="0" anchor="ctr"/>
            <a:lstStyle/>
            <a:p>
              <a:pPr algn="ctr"/>
              <a:endParaRPr lang="en-US"/>
            </a:p>
          </p:txBody>
        </p:sp>
        <p:sp>
          <p:nvSpPr>
            <p:cNvPr id="28" name="Shape 335"/>
            <p:cNvSpPr txBox="1"/>
            <p:nvPr/>
          </p:nvSpPr>
          <p:spPr>
            <a:xfrm>
              <a:off x="5291576" y="685800"/>
              <a:ext cx="2023625" cy="448316"/>
            </a:xfrm>
            <a:prstGeom prst="rect">
              <a:avLst/>
            </a:prstGeom>
            <a:noFill/>
            <a:ln>
              <a:noFill/>
            </a:ln>
          </p:spPr>
          <p:txBody>
            <a:bodyPr lIns="91425" tIns="91425" rIns="91425" bIns="91425" anchor="t" anchorCtr="0">
              <a:noAutofit/>
            </a:bodyPr>
            <a:lstStyle/>
            <a:p>
              <a:r>
                <a:rPr lang="en" b="1" dirty="0">
                  <a:solidFill>
                    <a:srgbClr val="1155CC"/>
                  </a:solidFill>
                  <a:latin typeface="Courier New"/>
                  <a:ea typeface="Courier New"/>
                  <a:cs typeface="Courier New"/>
                  <a:sym typeface="Courier New"/>
                </a:rPr>
                <a:t>add(“NY”)</a:t>
              </a:r>
            </a:p>
          </p:txBody>
        </p:sp>
      </p:grpSp>
      <p:sp>
        <p:nvSpPr>
          <p:cNvPr id="37" name="Shape 119">
            <a:extLst>
              <a:ext uri="{FF2B5EF4-FFF2-40B4-BE49-F238E27FC236}">
                <a16:creationId xmlns:a16="http://schemas.microsoft.com/office/drawing/2014/main" id="{5467AD84-D21A-9E44-A868-564997025965}"/>
              </a:ext>
            </a:extLst>
          </p:cNvPr>
          <p:cNvSpPr/>
          <p:nvPr/>
        </p:nvSpPr>
        <p:spPr>
          <a:xfrm>
            <a:off x="1617525" y="3336258"/>
            <a:ext cx="973275" cy="679738"/>
          </a:xfrm>
          <a:prstGeom prst="ellipse">
            <a:avLst/>
          </a:prstGeom>
          <a:solidFill>
            <a:srgbClr val="EFEFEF"/>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pPr lvl="0" algn="ctr" rtl="0">
              <a:spcBef>
                <a:spcPts val="0"/>
              </a:spcBef>
              <a:buNone/>
            </a:pPr>
            <a:r>
              <a:rPr lang="en-US" sz="2000" b="1" dirty="0">
                <a:solidFill>
                  <a:srgbClr val="0070C0"/>
                </a:solidFill>
                <a:latin typeface="Courier New"/>
                <a:ea typeface="Courier New"/>
                <a:cs typeface="Courier New"/>
                <a:sym typeface="Courier New"/>
              </a:rPr>
              <a:t>NJ</a:t>
            </a:r>
            <a:endParaRPr lang="en" sz="2000" b="1" dirty="0">
              <a:solidFill>
                <a:srgbClr val="0070C0"/>
              </a:solidFill>
              <a:latin typeface="Courier New"/>
              <a:ea typeface="Courier New"/>
              <a:cs typeface="Courier New"/>
              <a:sym typeface="Courier New"/>
            </a:endParaRPr>
          </a:p>
        </p:txBody>
      </p:sp>
      <p:sp>
        <p:nvSpPr>
          <p:cNvPr id="38" name="Shape 122">
            <a:extLst>
              <a:ext uri="{FF2B5EF4-FFF2-40B4-BE49-F238E27FC236}">
                <a16:creationId xmlns:a16="http://schemas.microsoft.com/office/drawing/2014/main" id="{1D8DC468-EA66-C040-BF32-F78485523658}"/>
              </a:ext>
            </a:extLst>
          </p:cNvPr>
          <p:cNvSpPr/>
          <p:nvPr/>
        </p:nvSpPr>
        <p:spPr>
          <a:xfrm>
            <a:off x="4894125" y="3336258"/>
            <a:ext cx="973275" cy="674379"/>
          </a:xfrm>
          <a:prstGeom prst="ellipse">
            <a:avLst/>
          </a:prstGeom>
          <a:solidFill>
            <a:srgbClr val="EFEFEF"/>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pPr lvl="0" algn="ctr" rtl="0">
              <a:spcBef>
                <a:spcPts val="0"/>
              </a:spcBef>
              <a:buNone/>
            </a:pPr>
            <a:r>
              <a:rPr lang="en" sz="2000" b="1" dirty="0">
                <a:solidFill>
                  <a:srgbClr val="FF0000"/>
                </a:solidFill>
                <a:latin typeface="Courier New"/>
                <a:ea typeface="Courier New"/>
                <a:cs typeface="Courier New"/>
                <a:sym typeface="Courier New"/>
              </a:rPr>
              <a:t>13</a:t>
            </a:r>
          </a:p>
        </p:txBody>
      </p:sp>
      <p:sp>
        <p:nvSpPr>
          <p:cNvPr id="39" name="Shape 138">
            <a:extLst>
              <a:ext uri="{FF2B5EF4-FFF2-40B4-BE49-F238E27FC236}">
                <a16:creationId xmlns:a16="http://schemas.microsoft.com/office/drawing/2014/main" id="{9D0A7384-961E-D640-B5A3-B98855CA3CCE}"/>
              </a:ext>
            </a:extLst>
          </p:cNvPr>
          <p:cNvSpPr txBox="1"/>
          <p:nvPr/>
        </p:nvSpPr>
        <p:spPr>
          <a:xfrm>
            <a:off x="0" y="3455340"/>
            <a:ext cx="1600199" cy="495193"/>
          </a:xfrm>
          <a:prstGeom prst="rect">
            <a:avLst/>
          </a:prstGeom>
          <a:noFill/>
          <a:ln>
            <a:noFill/>
          </a:ln>
        </p:spPr>
        <p:txBody>
          <a:bodyPr lIns="91425" tIns="91425" rIns="91425" bIns="91425" anchor="t" anchorCtr="0">
            <a:noAutofit/>
          </a:bodyPr>
          <a:lstStyle/>
          <a:p>
            <a:pPr lvl="0" rtl="0">
              <a:spcBef>
                <a:spcPts val="0"/>
              </a:spcBef>
              <a:buNone/>
            </a:pPr>
            <a:r>
              <a:rPr lang="en" sz="2000" b="1" dirty="0">
                <a:solidFill>
                  <a:srgbClr val="1155CC"/>
                </a:solidFill>
                <a:latin typeface="Courier New"/>
                <a:ea typeface="Courier New"/>
                <a:cs typeface="Courier New"/>
                <a:sym typeface="Courier New"/>
              </a:rPr>
              <a:t>rem(“</a:t>
            </a:r>
            <a:r>
              <a:rPr lang="en-US" sz="2000" b="1" dirty="0">
                <a:solidFill>
                  <a:srgbClr val="1155CC"/>
                </a:solidFill>
                <a:latin typeface="Courier New"/>
                <a:ea typeface="Courier New"/>
                <a:cs typeface="Courier New"/>
                <a:sym typeface="Courier New"/>
              </a:rPr>
              <a:t>NJ</a:t>
            </a:r>
            <a:r>
              <a:rPr lang="en" sz="2000" b="1" dirty="0">
                <a:solidFill>
                  <a:srgbClr val="1155CC"/>
                </a:solidFill>
                <a:latin typeface="Courier New"/>
                <a:ea typeface="Courier New"/>
                <a:cs typeface="Courier New"/>
                <a:sym typeface="Courier New"/>
              </a:rPr>
              <a:t>”)</a:t>
            </a:r>
          </a:p>
        </p:txBody>
      </p:sp>
      <p:sp>
        <p:nvSpPr>
          <p:cNvPr id="40" name="Shape 139">
            <a:extLst>
              <a:ext uri="{FF2B5EF4-FFF2-40B4-BE49-F238E27FC236}">
                <a16:creationId xmlns:a16="http://schemas.microsoft.com/office/drawing/2014/main" id="{7FA59F05-6E75-6246-BE20-DB51FB923237}"/>
              </a:ext>
            </a:extLst>
          </p:cNvPr>
          <p:cNvSpPr txBox="1"/>
          <p:nvPr/>
        </p:nvSpPr>
        <p:spPr>
          <a:xfrm>
            <a:off x="0" y="5119864"/>
            <a:ext cx="453299" cy="480599"/>
          </a:xfrm>
          <a:prstGeom prst="rect">
            <a:avLst/>
          </a:prstGeom>
          <a:noFill/>
          <a:ln>
            <a:noFill/>
          </a:ln>
        </p:spPr>
        <p:txBody>
          <a:bodyPr lIns="91425" tIns="91425" rIns="91425" bIns="91425" anchor="t" anchorCtr="0">
            <a:noAutofit/>
          </a:bodyPr>
          <a:lstStyle/>
          <a:p>
            <a:pPr lvl="0" rtl="0">
              <a:spcBef>
                <a:spcPts val="0"/>
              </a:spcBef>
              <a:buNone/>
            </a:pPr>
            <a:r>
              <a:rPr lang="en" sz="2000" b="1" dirty="0">
                <a:solidFill>
                  <a:srgbClr val="7030A0"/>
                </a:solidFill>
                <a:latin typeface="Courier New"/>
                <a:ea typeface="Courier New"/>
                <a:cs typeface="Courier New"/>
                <a:sym typeface="Courier New"/>
              </a:rPr>
              <a:t>b</a:t>
            </a:r>
          </a:p>
        </p:txBody>
      </p:sp>
      <p:cxnSp>
        <p:nvCxnSpPr>
          <p:cNvPr id="41" name="Shape 151">
            <a:extLst>
              <a:ext uri="{FF2B5EF4-FFF2-40B4-BE49-F238E27FC236}">
                <a16:creationId xmlns:a16="http://schemas.microsoft.com/office/drawing/2014/main" id="{08EF984C-6CFC-9F4C-816E-3BA5F9E541D6}"/>
              </a:ext>
            </a:extLst>
          </p:cNvPr>
          <p:cNvCxnSpPr>
            <a:cxnSpLocks/>
            <a:stCxn id="37" idx="6"/>
            <a:endCxn id="38" idx="2"/>
          </p:cNvCxnSpPr>
          <p:nvPr/>
        </p:nvCxnSpPr>
        <p:spPr>
          <a:xfrm flipV="1">
            <a:off x="2590800" y="3673448"/>
            <a:ext cx="2303325" cy="2679"/>
          </a:xfrm>
          <a:prstGeom prst="straightConnector1">
            <a:avLst/>
          </a:prstGeom>
          <a:noFill/>
          <a:ln w="19050" cap="flat" cmpd="sng">
            <a:solidFill>
              <a:schemeClr val="dk2"/>
            </a:solidFill>
            <a:prstDash val="solid"/>
            <a:round/>
            <a:headEnd type="none" w="lg" len="lg"/>
            <a:tailEnd type="triangle" w="lg" len="lg"/>
          </a:ln>
        </p:spPr>
      </p:cxnSp>
      <p:sp>
        <p:nvSpPr>
          <p:cNvPr id="42" name="Rectangle 41">
            <a:extLst>
              <a:ext uri="{FF2B5EF4-FFF2-40B4-BE49-F238E27FC236}">
                <a16:creationId xmlns:a16="http://schemas.microsoft.com/office/drawing/2014/main" id="{7CCA5A61-F4FA-3C42-88B3-7529B373AF37}"/>
              </a:ext>
            </a:extLst>
          </p:cNvPr>
          <p:cNvSpPr/>
          <p:nvPr/>
        </p:nvSpPr>
        <p:spPr>
          <a:xfrm>
            <a:off x="2830725" y="3280708"/>
            <a:ext cx="1949256" cy="830997"/>
          </a:xfrm>
          <a:prstGeom prst="rect">
            <a:avLst/>
          </a:prstGeom>
        </p:spPr>
        <p:txBody>
          <a:bodyPr wrap="square">
            <a:spAutoFit/>
          </a:bodyPr>
          <a:lstStyle/>
          <a:p>
            <a:pPr lvl="0" algn="ctr">
              <a:spcBef>
                <a:spcPts val="0"/>
              </a:spcBef>
            </a:pPr>
            <a:r>
              <a:rPr lang="en" dirty="0">
                <a:latin typeface="Courier New"/>
                <a:ea typeface="Courier New"/>
                <a:cs typeface="Courier New"/>
                <a:sym typeface="Courier New"/>
              </a:rPr>
              <a:t># of </a:t>
            </a:r>
          </a:p>
          <a:p>
            <a:pPr lvl="0" algn="ctr">
              <a:spcBef>
                <a:spcPts val="0"/>
              </a:spcBef>
            </a:pPr>
            <a:r>
              <a:rPr lang="en" dirty="0">
                <a:latin typeface="Courier New"/>
                <a:ea typeface="Courier New"/>
                <a:cs typeface="Courier New"/>
                <a:sym typeface="Courier New"/>
              </a:rPr>
              <a:t>1</a:t>
            </a:r>
            <a:r>
              <a:rPr lang="en" baseline="30000" dirty="0">
                <a:latin typeface="Courier New"/>
                <a:ea typeface="Courier New"/>
                <a:cs typeface="Courier New"/>
                <a:sym typeface="Courier New"/>
              </a:rPr>
              <a:t>st </a:t>
            </a:r>
            <a:r>
              <a:rPr lang="en" dirty="0">
                <a:latin typeface="Courier New"/>
                <a:ea typeface="Courier New"/>
                <a:cs typeface="Courier New"/>
                <a:sym typeface="Courier New"/>
              </a:rPr>
              <a:t>letter</a:t>
            </a:r>
          </a:p>
        </p:txBody>
      </p:sp>
      <p:graphicFrame>
        <p:nvGraphicFramePr>
          <p:cNvPr id="43" name="Table 42">
            <a:extLst>
              <a:ext uri="{FF2B5EF4-FFF2-40B4-BE49-F238E27FC236}">
                <a16:creationId xmlns:a16="http://schemas.microsoft.com/office/drawing/2014/main" id="{B2805E18-D53A-B047-909E-4A51BD6B4319}"/>
              </a:ext>
            </a:extLst>
          </p:cNvPr>
          <p:cNvGraphicFramePr>
            <a:graphicFrameLocks noGrp="1"/>
          </p:cNvGraphicFramePr>
          <p:nvPr/>
        </p:nvGraphicFramePr>
        <p:xfrm>
          <a:off x="302469" y="4800600"/>
          <a:ext cx="8612937" cy="741680"/>
        </p:xfrm>
        <a:graphic>
          <a:graphicData uri="http://schemas.openxmlformats.org/drawingml/2006/table">
            <a:tbl>
              <a:tblPr firstRow="1" bandRow="1">
                <a:tableStyleId>{5C22544A-7EE6-4342-B048-85BDC9FD1C3A}</a:tableStyleId>
              </a:tblPr>
              <a:tblGrid>
                <a:gridCol w="446541">
                  <a:extLst>
                    <a:ext uri="{9D8B030D-6E8A-4147-A177-3AD203B41FA5}">
                      <a16:colId xmlns:a16="http://schemas.microsoft.com/office/drawing/2014/main" val="3600871175"/>
                    </a:ext>
                  </a:extLst>
                </a:gridCol>
                <a:gridCol w="446541">
                  <a:extLst>
                    <a:ext uri="{9D8B030D-6E8A-4147-A177-3AD203B41FA5}">
                      <a16:colId xmlns:a16="http://schemas.microsoft.com/office/drawing/2014/main" val="418385709"/>
                    </a:ext>
                  </a:extLst>
                </a:gridCol>
                <a:gridCol w="446541">
                  <a:extLst>
                    <a:ext uri="{9D8B030D-6E8A-4147-A177-3AD203B41FA5}">
                      <a16:colId xmlns:a16="http://schemas.microsoft.com/office/drawing/2014/main" val="4092475378"/>
                    </a:ext>
                  </a:extLst>
                </a:gridCol>
                <a:gridCol w="446541">
                  <a:extLst>
                    <a:ext uri="{9D8B030D-6E8A-4147-A177-3AD203B41FA5}">
                      <a16:colId xmlns:a16="http://schemas.microsoft.com/office/drawing/2014/main" val="4083467516"/>
                    </a:ext>
                  </a:extLst>
                </a:gridCol>
                <a:gridCol w="446541">
                  <a:extLst>
                    <a:ext uri="{9D8B030D-6E8A-4147-A177-3AD203B41FA5}">
                      <a16:colId xmlns:a16="http://schemas.microsoft.com/office/drawing/2014/main" val="23339347"/>
                    </a:ext>
                  </a:extLst>
                </a:gridCol>
                <a:gridCol w="446541">
                  <a:extLst>
                    <a:ext uri="{9D8B030D-6E8A-4147-A177-3AD203B41FA5}">
                      <a16:colId xmlns:a16="http://schemas.microsoft.com/office/drawing/2014/main" val="1230282921"/>
                    </a:ext>
                  </a:extLst>
                </a:gridCol>
                <a:gridCol w="446541">
                  <a:extLst>
                    <a:ext uri="{9D8B030D-6E8A-4147-A177-3AD203B41FA5}">
                      <a16:colId xmlns:a16="http://schemas.microsoft.com/office/drawing/2014/main" val="3546111073"/>
                    </a:ext>
                  </a:extLst>
                </a:gridCol>
                <a:gridCol w="446541">
                  <a:extLst>
                    <a:ext uri="{9D8B030D-6E8A-4147-A177-3AD203B41FA5}">
                      <a16:colId xmlns:a16="http://schemas.microsoft.com/office/drawing/2014/main" val="2229194969"/>
                    </a:ext>
                  </a:extLst>
                </a:gridCol>
                <a:gridCol w="446541">
                  <a:extLst>
                    <a:ext uri="{9D8B030D-6E8A-4147-A177-3AD203B41FA5}">
                      <a16:colId xmlns:a16="http://schemas.microsoft.com/office/drawing/2014/main" val="2876824183"/>
                    </a:ext>
                  </a:extLst>
                </a:gridCol>
                <a:gridCol w="446541">
                  <a:extLst>
                    <a:ext uri="{9D8B030D-6E8A-4147-A177-3AD203B41FA5}">
                      <a16:colId xmlns:a16="http://schemas.microsoft.com/office/drawing/2014/main" val="210302179"/>
                    </a:ext>
                  </a:extLst>
                </a:gridCol>
                <a:gridCol w="446541">
                  <a:extLst>
                    <a:ext uri="{9D8B030D-6E8A-4147-A177-3AD203B41FA5}">
                      <a16:colId xmlns:a16="http://schemas.microsoft.com/office/drawing/2014/main" val="3651124882"/>
                    </a:ext>
                  </a:extLst>
                </a:gridCol>
                <a:gridCol w="446541">
                  <a:extLst>
                    <a:ext uri="{9D8B030D-6E8A-4147-A177-3AD203B41FA5}">
                      <a16:colId xmlns:a16="http://schemas.microsoft.com/office/drawing/2014/main" val="1299813999"/>
                    </a:ext>
                  </a:extLst>
                </a:gridCol>
                <a:gridCol w="446541">
                  <a:extLst>
                    <a:ext uri="{9D8B030D-6E8A-4147-A177-3AD203B41FA5}">
                      <a16:colId xmlns:a16="http://schemas.microsoft.com/office/drawing/2014/main" val="1542460469"/>
                    </a:ext>
                  </a:extLst>
                </a:gridCol>
                <a:gridCol w="446541">
                  <a:extLst>
                    <a:ext uri="{9D8B030D-6E8A-4147-A177-3AD203B41FA5}">
                      <a16:colId xmlns:a16="http://schemas.microsoft.com/office/drawing/2014/main" val="1558021107"/>
                    </a:ext>
                  </a:extLst>
                </a:gridCol>
                <a:gridCol w="446541">
                  <a:extLst>
                    <a:ext uri="{9D8B030D-6E8A-4147-A177-3AD203B41FA5}">
                      <a16:colId xmlns:a16="http://schemas.microsoft.com/office/drawing/2014/main" val="3195107247"/>
                    </a:ext>
                  </a:extLst>
                </a:gridCol>
                <a:gridCol w="446541">
                  <a:extLst>
                    <a:ext uri="{9D8B030D-6E8A-4147-A177-3AD203B41FA5}">
                      <a16:colId xmlns:a16="http://schemas.microsoft.com/office/drawing/2014/main" val="1089420251"/>
                    </a:ext>
                  </a:extLst>
                </a:gridCol>
                <a:gridCol w="446541">
                  <a:extLst>
                    <a:ext uri="{9D8B030D-6E8A-4147-A177-3AD203B41FA5}">
                      <a16:colId xmlns:a16="http://schemas.microsoft.com/office/drawing/2014/main" val="1506495492"/>
                    </a:ext>
                  </a:extLst>
                </a:gridCol>
                <a:gridCol w="575199">
                  <a:extLst>
                    <a:ext uri="{9D8B030D-6E8A-4147-A177-3AD203B41FA5}">
                      <a16:colId xmlns:a16="http://schemas.microsoft.com/office/drawing/2014/main" val="1267551655"/>
                    </a:ext>
                  </a:extLst>
                </a:gridCol>
                <a:gridCol w="446541">
                  <a:extLst>
                    <a:ext uri="{9D8B030D-6E8A-4147-A177-3AD203B41FA5}">
                      <a16:colId xmlns:a16="http://schemas.microsoft.com/office/drawing/2014/main" val="3184638313"/>
                    </a:ext>
                  </a:extLst>
                </a:gridCol>
              </a:tblGrid>
              <a:tr h="370840">
                <a:tc>
                  <a:txBody>
                    <a:bodyPr/>
                    <a:lstStyle/>
                    <a:p>
                      <a:pPr algn="ctr"/>
                      <a:r>
                        <a:rPr lang="en-US" sz="1000" b="0" dirty="0">
                          <a:solidFill>
                            <a:schemeClr val="tx1"/>
                          </a:solidFill>
                          <a:latin typeface="Arial" panose="020B0604020202020204" pitchFamily="34" charset="0"/>
                          <a:cs typeface="Arial" panose="020B0604020202020204" pitchFamily="34" charset="0"/>
                        </a:rPr>
                        <a:t>0</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2</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3</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4</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5</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6</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7</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8</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9</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10</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11</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12</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13</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14</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15</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16</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25</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extLst>
                  <a:ext uri="{0D108BD9-81ED-4DB2-BD59-A6C34878D82A}">
                    <a16:rowId xmlns:a16="http://schemas.microsoft.com/office/drawing/2014/main" val="2556708761"/>
                  </a:ext>
                </a:extLst>
              </a:tr>
              <a:tr h="370840">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r>
                        <a:rPr lang="en-US" sz="1400" dirty="0">
                          <a:solidFill>
                            <a:srgbClr val="7030A0"/>
                          </a:solidFill>
                        </a:rPr>
                        <a:t>CA</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r>
                        <a:rPr lang="en-US" sz="1400" dirty="0">
                          <a:solidFill>
                            <a:srgbClr val="7030A0"/>
                          </a:solidFill>
                        </a:rPr>
                        <a:t>CO</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r>
                        <a:rPr lang="en-US" sz="1400" dirty="0">
                          <a:solidFill>
                            <a:srgbClr val="7030A0"/>
                          </a:solidFill>
                        </a:rPr>
                        <a:t>MA</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rgbClr val="7030A0"/>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r>
                        <a:rPr lang="en-US" sz="1400" dirty="0">
                          <a:solidFill>
                            <a:srgbClr val="7030A0"/>
                          </a:solidFill>
                        </a:rPr>
                        <a:t>OR</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r>
                        <a:rPr lang="en-US" sz="1400" dirty="0">
                          <a:solidFill>
                            <a:srgbClr val="7030A0"/>
                          </a:solidFill>
                        </a:rPr>
                        <a:t>PA</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extLst>
                  <a:ext uri="{0D108BD9-81ED-4DB2-BD59-A6C34878D82A}">
                    <a16:rowId xmlns:a16="http://schemas.microsoft.com/office/drawing/2014/main" val="3647549480"/>
                  </a:ext>
                </a:extLst>
              </a:tr>
            </a:tbl>
          </a:graphicData>
        </a:graphic>
      </p:graphicFrame>
      <p:sp>
        <p:nvSpPr>
          <p:cNvPr id="45" name="Freeform 44">
            <a:extLst>
              <a:ext uri="{FF2B5EF4-FFF2-40B4-BE49-F238E27FC236}">
                <a16:creationId xmlns:a16="http://schemas.microsoft.com/office/drawing/2014/main" id="{CBFB11B4-F48F-804D-BCCB-FFCB289D92B9}"/>
              </a:ext>
            </a:extLst>
          </p:cNvPr>
          <p:cNvSpPr/>
          <p:nvPr/>
        </p:nvSpPr>
        <p:spPr>
          <a:xfrm flipH="1">
            <a:off x="5351326" y="4010637"/>
            <a:ext cx="973275" cy="761736"/>
          </a:xfrm>
          <a:custGeom>
            <a:avLst/>
            <a:gdLst>
              <a:gd name="connsiteX0" fmla="*/ 5223425 w 5223425"/>
              <a:gd name="connsiteY0" fmla="*/ 0 h 2113614"/>
              <a:gd name="connsiteX1" fmla="*/ 3874310 w 5223425"/>
              <a:gd name="connsiteY1" fmla="*/ 899410 h 2113614"/>
              <a:gd name="connsiteX2" fmla="*/ 1108625 w 5223425"/>
              <a:gd name="connsiteY2" fmla="*/ 944381 h 2113614"/>
              <a:gd name="connsiteX3" fmla="*/ 104284 w 5223425"/>
              <a:gd name="connsiteY3" fmla="*/ 1311640 h 2113614"/>
              <a:gd name="connsiteX4" fmla="*/ 81799 w 5223425"/>
              <a:gd name="connsiteY4" fmla="*/ 2113614 h 2113614"/>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5223425" h="2113614">
                <a:moveTo>
                  <a:pt x="5223425" y="0"/>
                </a:moveTo>
                <a:cubicBezTo>
                  <a:pt x="4891767" y="371006"/>
                  <a:pt x="4560110" y="742013"/>
                  <a:pt x="3874310" y="899410"/>
                </a:cubicBezTo>
                <a:cubicBezTo>
                  <a:pt x="3188510" y="1056807"/>
                  <a:pt x="1736963" y="875676"/>
                  <a:pt x="1108625" y="944381"/>
                </a:cubicBezTo>
                <a:cubicBezTo>
                  <a:pt x="480287" y="1013086"/>
                  <a:pt x="275422" y="1116768"/>
                  <a:pt x="104284" y="1311640"/>
                </a:cubicBezTo>
                <a:cubicBezTo>
                  <a:pt x="-66854" y="1506512"/>
                  <a:pt x="7472" y="1810063"/>
                  <a:pt x="81799" y="2113614"/>
                </a:cubicBezTo>
              </a:path>
            </a:pathLst>
          </a:custGeom>
          <a:noFill/>
          <a:ln>
            <a:solidFill>
              <a:srgbClr val="0070C0"/>
            </a:solidFill>
            <a:headEnd type="none" w="med" len="med"/>
            <a:tailEnd type="triangle"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solidFill>
                <a:srgbClr val="0070C0"/>
              </a:solidFill>
            </a:endParaRPr>
          </a:p>
        </p:txBody>
      </p:sp>
      <p:sp>
        <p:nvSpPr>
          <p:cNvPr id="52" name="Rectangle 51">
            <a:extLst>
              <a:ext uri="{FF2B5EF4-FFF2-40B4-BE49-F238E27FC236}">
                <a16:creationId xmlns:a16="http://schemas.microsoft.com/office/drawing/2014/main" id="{7543E689-9933-1E47-8DDE-96AE1CF8B020}"/>
              </a:ext>
            </a:extLst>
          </p:cNvPr>
          <p:cNvSpPr/>
          <p:nvPr/>
        </p:nvSpPr>
        <p:spPr>
          <a:xfrm>
            <a:off x="6107234" y="5147846"/>
            <a:ext cx="434734" cy="338554"/>
          </a:xfrm>
          <a:prstGeom prst="rect">
            <a:avLst/>
          </a:prstGeom>
          <a:ln>
            <a:noFill/>
          </a:ln>
        </p:spPr>
        <p:txBody>
          <a:bodyPr wrap="none">
            <a:spAutoFit/>
          </a:bodyPr>
          <a:lstStyle/>
          <a:p>
            <a:r>
              <a:rPr lang="en-US" sz="1600" dirty="0">
                <a:solidFill>
                  <a:srgbClr val="7030A0"/>
                </a:solidFill>
                <a:latin typeface="+mn-lt"/>
              </a:rPr>
              <a:t>NY</a:t>
            </a:r>
          </a:p>
        </p:txBody>
      </p:sp>
      <p:sp>
        <p:nvSpPr>
          <p:cNvPr id="16" name="Shape 335">
            <a:extLst>
              <a:ext uri="{FF2B5EF4-FFF2-40B4-BE49-F238E27FC236}">
                <a16:creationId xmlns:a16="http://schemas.microsoft.com/office/drawing/2014/main" id="{F26C619A-D6CF-F942-8B28-04A7FC3A723B}"/>
              </a:ext>
            </a:extLst>
          </p:cNvPr>
          <p:cNvSpPr txBox="1"/>
          <p:nvPr/>
        </p:nvSpPr>
        <p:spPr>
          <a:xfrm>
            <a:off x="6739374" y="1107225"/>
            <a:ext cx="2023625" cy="448316"/>
          </a:xfrm>
          <a:prstGeom prst="rect">
            <a:avLst/>
          </a:prstGeom>
          <a:noFill/>
          <a:ln>
            <a:noFill/>
          </a:ln>
        </p:spPr>
        <p:txBody>
          <a:bodyPr lIns="91425" tIns="91425" rIns="91425" bIns="91425" anchor="t" anchorCtr="0">
            <a:noAutofit/>
          </a:bodyPr>
          <a:lstStyle/>
          <a:p>
            <a:r>
              <a:rPr lang="en" b="1" dirty="0">
                <a:solidFill>
                  <a:srgbClr val="1155CC"/>
                </a:solidFill>
                <a:latin typeface="Courier New"/>
                <a:ea typeface="Courier New"/>
                <a:cs typeface="Courier New"/>
                <a:sym typeface="Courier New"/>
              </a:rPr>
              <a:t>add(“</a:t>
            </a:r>
            <a:r>
              <a:rPr lang="en-US" b="1" dirty="0">
                <a:solidFill>
                  <a:srgbClr val="1155CC"/>
                </a:solidFill>
                <a:latin typeface="Courier New"/>
                <a:ea typeface="Courier New"/>
                <a:cs typeface="Courier New"/>
                <a:sym typeface="Courier New"/>
              </a:rPr>
              <a:t>NJ</a:t>
            </a:r>
            <a:r>
              <a:rPr lang="en" b="1" dirty="0">
                <a:solidFill>
                  <a:srgbClr val="1155CC"/>
                </a:solidFill>
                <a:latin typeface="Courier New"/>
                <a:ea typeface="Courier New"/>
                <a:cs typeface="Courier New"/>
                <a:sym typeface="Courier New"/>
              </a:rPr>
              <a:t>”)</a:t>
            </a:r>
          </a:p>
        </p:txBody>
      </p:sp>
      <p:cxnSp>
        <p:nvCxnSpPr>
          <p:cNvPr id="17" name="Shape 151">
            <a:extLst>
              <a:ext uri="{FF2B5EF4-FFF2-40B4-BE49-F238E27FC236}">
                <a16:creationId xmlns:a16="http://schemas.microsoft.com/office/drawing/2014/main" id="{652F4FCD-5BD4-C447-93E9-4FA53FF8D15C}"/>
              </a:ext>
            </a:extLst>
          </p:cNvPr>
          <p:cNvCxnSpPr>
            <a:cxnSpLocks/>
          </p:cNvCxnSpPr>
          <p:nvPr/>
        </p:nvCxnSpPr>
        <p:spPr>
          <a:xfrm flipV="1">
            <a:off x="6248400" y="5641479"/>
            <a:ext cx="1371600" cy="1"/>
          </a:xfrm>
          <a:prstGeom prst="straightConnector1">
            <a:avLst/>
          </a:prstGeom>
          <a:noFill/>
          <a:ln w="19050" cap="flat" cmpd="sng">
            <a:solidFill>
              <a:srgbClr val="FF0000"/>
            </a:solidFill>
            <a:prstDash val="solid"/>
            <a:round/>
            <a:headEnd type="none" w="lg" len="lg"/>
            <a:tailEnd type="triangle" w="lg" len="lg"/>
          </a:ln>
        </p:spPr>
      </p:cxnSp>
      <p:sp>
        <p:nvSpPr>
          <p:cNvPr id="19" name="Rectangle 18">
            <a:extLst>
              <a:ext uri="{FF2B5EF4-FFF2-40B4-BE49-F238E27FC236}">
                <a16:creationId xmlns:a16="http://schemas.microsoft.com/office/drawing/2014/main" id="{E66A88DA-A12C-CC40-9DE0-7CB384B7741E}"/>
              </a:ext>
            </a:extLst>
          </p:cNvPr>
          <p:cNvSpPr/>
          <p:nvPr/>
        </p:nvSpPr>
        <p:spPr>
          <a:xfrm>
            <a:off x="7492749" y="5171440"/>
            <a:ext cx="399468" cy="338554"/>
          </a:xfrm>
          <a:prstGeom prst="rect">
            <a:avLst/>
          </a:prstGeom>
          <a:ln>
            <a:noFill/>
          </a:ln>
        </p:spPr>
        <p:txBody>
          <a:bodyPr wrap="none">
            <a:spAutoFit/>
          </a:bodyPr>
          <a:lstStyle/>
          <a:p>
            <a:r>
              <a:rPr lang="en-US" sz="1600" dirty="0">
                <a:solidFill>
                  <a:srgbClr val="7030A0"/>
                </a:solidFill>
                <a:latin typeface="+mn-lt"/>
              </a:rPr>
              <a:t>NJ</a:t>
            </a:r>
          </a:p>
        </p:txBody>
      </p:sp>
      <p:sp>
        <p:nvSpPr>
          <p:cNvPr id="6" name="Rectangle 5">
            <a:extLst>
              <a:ext uri="{FF2B5EF4-FFF2-40B4-BE49-F238E27FC236}">
                <a16:creationId xmlns:a16="http://schemas.microsoft.com/office/drawing/2014/main" id="{0D9F3FD0-30A7-A749-BF3D-90A580112EF4}"/>
              </a:ext>
            </a:extLst>
          </p:cNvPr>
          <p:cNvSpPr/>
          <p:nvPr/>
        </p:nvSpPr>
        <p:spPr>
          <a:xfrm>
            <a:off x="5957122" y="5647663"/>
            <a:ext cx="1890009" cy="923330"/>
          </a:xfrm>
          <a:prstGeom prst="rect">
            <a:avLst/>
          </a:prstGeom>
        </p:spPr>
        <p:txBody>
          <a:bodyPr wrap="square">
            <a:spAutoFit/>
          </a:bodyPr>
          <a:lstStyle/>
          <a:p>
            <a:pPr algn="ctr"/>
            <a:r>
              <a:rPr lang="en-US" sz="1800" dirty="0">
                <a:solidFill>
                  <a:srgbClr val="FF0000"/>
                </a:solidFill>
                <a:latin typeface="+mn-lt"/>
                <a:ea typeface="Courier New"/>
                <a:cs typeface="Courier New"/>
                <a:sym typeface="Courier New"/>
              </a:rPr>
              <a:t>Search for NJ</a:t>
            </a:r>
          </a:p>
          <a:p>
            <a:pPr algn="ctr"/>
            <a:r>
              <a:rPr lang="en-US" sz="1800" dirty="0">
                <a:solidFill>
                  <a:srgbClr val="FF0000"/>
                </a:solidFill>
                <a:latin typeface="+mn-lt"/>
                <a:cs typeface="Courier New"/>
                <a:sym typeface="Courier New"/>
              </a:rPr>
              <a:t>(stop searching if element is </a:t>
            </a:r>
            <a:r>
              <a:rPr lang="en-US" sz="1800" b="1" dirty="0">
                <a:solidFill>
                  <a:srgbClr val="FF0000"/>
                </a:solidFill>
                <a:latin typeface="+mn-lt"/>
                <a:cs typeface="Courier New"/>
                <a:sym typeface="Courier New"/>
              </a:rPr>
              <a:t>null</a:t>
            </a:r>
            <a:r>
              <a:rPr lang="en-US" sz="1800" dirty="0">
                <a:solidFill>
                  <a:srgbClr val="FF0000"/>
                </a:solidFill>
                <a:latin typeface="+mn-lt"/>
                <a:cs typeface="Courier New"/>
                <a:sym typeface="Courier New"/>
              </a:rPr>
              <a:t>)</a:t>
            </a:r>
            <a:endParaRPr lang="en-US" sz="1800" dirty="0">
              <a:latin typeface="+mn-lt"/>
            </a:endParaRPr>
          </a:p>
        </p:txBody>
      </p:sp>
      <p:sp>
        <p:nvSpPr>
          <p:cNvPr id="20" name="Shape 335">
            <a:extLst>
              <a:ext uri="{FF2B5EF4-FFF2-40B4-BE49-F238E27FC236}">
                <a16:creationId xmlns:a16="http://schemas.microsoft.com/office/drawing/2014/main" id="{6B0A85B3-1120-504F-B41A-B7E8F459437C}"/>
              </a:ext>
            </a:extLst>
          </p:cNvPr>
          <p:cNvSpPr txBox="1"/>
          <p:nvPr/>
        </p:nvSpPr>
        <p:spPr>
          <a:xfrm>
            <a:off x="6739374" y="2115987"/>
            <a:ext cx="2023625" cy="448316"/>
          </a:xfrm>
          <a:prstGeom prst="rect">
            <a:avLst/>
          </a:prstGeom>
          <a:noFill/>
          <a:ln>
            <a:noFill/>
          </a:ln>
        </p:spPr>
        <p:txBody>
          <a:bodyPr lIns="91425" tIns="91425" rIns="91425" bIns="91425" anchor="t" anchorCtr="0">
            <a:noAutofit/>
          </a:bodyPr>
          <a:lstStyle/>
          <a:p>
            <a:r>
              <a:rPr lang="en-US" b="1" dirty="0">
                <a:solidFill>
                  <a:srgbClr val="1155CC"/>
                </a:solidFill>
                <a:latin typeface="Courier New"/>
                <a:ea typeface="Courier New"/>
                <a:cs typeface="Courier New"/>
                <a:sym typeface="Courier New"/>
              </a:rPr>
              <a:t>rem(”NJ")</a:t>
            </a:r>
            <a:endParaRPr lang="en" b="1" dirty="0">
              <a:solidFill>
                <a:srgbClr val="1155CC"/>
              </a:solidFill>
              <a:latin typeface="Courier New"/>
              <a:ea typeface="Courier New"/>
              <a:cs typeface="Courier New"/>
              <a:sym typeface="Courier New"/>
            </a:endParaRPr>
          </a:p>
        </p:txBody>
      </p:sp>
      <p:sp>
        <p:nvSpPr>
          <p:cNvPr id="21" name="Shape 335">
            <a:extLst>
              <a:ext uri="{FF2B5EF4-FFF2-40B4-BE49-F238E27FC236}">
                <a16:creationId xmlns:a16="http://schemas.microsoft.com/office/drawing/2014/main" id="{03589E43-D5FD-0443-8214-4813ECE059A1}"/>
              </a:ext>
            </a:extLst>
          </p:cNvPr>
          <p:cNvSpPr txBox="1"/>
          <p:nvPr/>
        </p:nvSpPr>
        <p:spPr>
          <a:xfrm>
            <a:off x="6739374" y="1573216"/>
            <a:ext cx="2023625" cy="448316"/>
          </a:xfrm>
          <a:prstGeom prst="rect">
            <a:avLst/>
          </a:prstGeom>
          <a:noFill/>
          <a:ln>
            <a:noFill/>
          </a:ln>
        </p:spPr>
        <p:txBody>
          <a:bodyPr lIns="91425" tIns="91425" rIns="91425" bIns="91425" anchor="t" anchorCtr="0">
            <a:noAutofit/>
          </a:bodyPr>
          <a:lstStyle/>
          <a:p>
            <a:r>
              <a:rPr lang="en-US" b="1" dirty="0">
                <a:solidFill>
                  <a:srgbClr val="1155CC"/>
                </a:solidFill>
                <a:latin typeface="Courier New"/>
                <a:ea typeface="Courier New"/>
                <a:cs typeface="Courier New"/>
                <a:sym typeface="Courier New"/>
              </a:rPr>
              <a:t>...</a:t>
            </a:r>
            <a:endParaRPr lang="en" b="1" dirty="0">
              <a:solidFill>
                <a:srgbClr val="1155CC"/>
              </a:solidFill>
              <a:latin typeface="Courier New"/>
              <a:ea typeface="Courier New"/>
              <a:cs typeface="Courier New"/>
              <a:sym typeface="Courier New"/>
            </a:endParaRPr>
          </a:p>
        </p:txBody>
      </p:sp>
      <p:sp>
        <p:nvSpPr>
          <p:cNvPr id="24" name="Shape 367">
            <a:extLst>
              <a:ext uri="{FF2B5EF4-FFF2-40B4-BE49-F238E27FC236}">
                <a16:creationId xmlns:a16="http://schemas.microsoft.com/office/drawing/2014/main" id="{80B3BF00-2F11-7F47-91E0-B69846E97F35}"/>
              </a:ext>
            </a:extLst>
          </p:cNvPr>
          <p:cNvSpPr txBox="1"/>
          <p:nvPr/>
        </p:nvSpPr>
        <p:spPr>
          <a:xfrm>
            <a:off x="152400" y="5772000"/>
            <a:ext cx="6389568" cy="857400"/>
          </a:xfrm>
          <a:prstGeom prst="rect">
            <a:avLst/>
          </a:prstGeom>
          <a:noFill/>
          <a:ln>
            <a:noFill/>
          </a:ln>
        </p:spPr>
        <p:txBody>
          <a:bodyPr lIns="91425" tIns="91425" rIns="91425" bIns="91425" anchor="t" anchorCtr="0">
            <a:noAutofit/>
          </a:bodyPr>
          <a:lstStyle/>
          <a:p>
            <a:r>
              <a:rPr lang="en" sz="2000" b="1" i="1" dirty="0"/>
              <a:t>What could possibly go wrong?</a:t>
            </a:r>
          </a:p>
          <a:p>
            <a:r>
              <a:rPr lang="en" sz="2000" dirty="0">
                <a:solidFill>
                  <a:srgbClr val="1155CC"/>
                </a:solidFill>
                <a:latin typeface="Consolas" panose="020B0609020204030204" pitchFamily="49" charset="0"/>
                <a:ea typeface="Courier New"/>
                <a:cs typeface="Consolas" panose="020B0609020204030204" pitchFamily="49" charset="0"/>
                <a:sym typeface="Courier New"/>
              </a:rPr>
              <a:t>add(“NY”),add(“NJ”),get(“NY”),get(“NJ”)</a:t>
            </a:r>
          </a:p>
          <a:p>
            <a:endParaRPr lang="en" sz="2000" dirty="0">
              <a:solidFill>
                <a:srgbClr val="1155CC"/>
              </a:solidFill>
              <a:latin typeface="Consolas" panose="020B0609020204030204" pitchFamily="49" charset="0"/>
              <a:ea typeface="Courier New"/>
              <a:cs typeface="Consolas" panose="020B0609020204030204" pitchFamily="49" charset="0"/>
              <a:sym typeface="Courier New"/>
            </a:endParaRPr>
          </a:p>
          <a:p>
            <a:endParaRPr lang="en" sz="2000" b="1" dirty="0">
              <a:solidFill>
                <a:srgbClr val="1155CC"/>
              </a:solidFill>
              <a:latin typeface="Courier New"/>
              <a:ea typeface="Courier New"/>
              <a:cs typeface="Courier New"/>
              <a:sym typeface="Courier New"/>
            </a:endParaRPr>
          </a:p>
          <a:p>
            <a:r>
              <a:rPr lang="en" sz="2000" b="1" dirty="0">
                <a:solidFill>
                  <a:srgbClr val="1155CC"/>
                </a:solidFill>
                <a:latin typeface="Courier New"/>
                <a:ea typeface="Courier New"/>
                <a:cs typeface="Courier New"/>
                <a:sym typeface="Courier New"/>
              </a:rPr>
              <a:t> </a:t>
            </a:r>
          </a:p>
        </p:txBody>
      </p:sp>
      <p:sp>
        <p:nvSpPr>
          <p:cNvPr id="23" name="Shape 367">
            <a:extLst>
              <a:ext uri="{FF2B5EF4-FFF2-40B4-BE49-F238E27FC236}">
                <a16:creationId xmlns:a16="http://schemas.microsoft.com/office/drawing/2014/main" id="{B0EBAF77-3DE4-4D49-9BC4-64B420E8C474}"/>
              </a:ext>
            </a:extLst>
          </p:cNvPr>
          <p:cNvSpPr txBox="1"/>
          <p:nvPr/>
        </p:nvSpPr>
        <p:spPr>
          <a:xfrm>
            <a:off x="292980" y="1670528"/>
            <a:ext cx="5699119" cy="857400"/>
          </a:xfrm>
          <a:prstGeom prst="rect">
            <a:avLst/>
          </a:prstGeom>
          <a:noFill/>
          <a:ln>
            <a:noFill/>
          </a:ln>
        </p:spPr>
        <p:txBody>
          <a:bodyPr lIns="91425" tIns="91425" rIns="91425" bIns="91425" anchor="t" anchorCtr="0">
            <a:noAutofit/>
          </a:bodyPr>
          <a:lstStyle/>
          <a:p>
            <a:r>
              <a:rPr lang="en" b="1" dirty="0"/>
              <a:t>Probe: </a:t>
            </a:r>
            <a:r>
              <a:rPr lang="en" dirty="0"/>
              <a:t>One test in finding space for a new item or when searching for an item</a:t>
            </a:r>
          </a:p>
        </p:txBody>
      </p:sp>
      <p:sp>
        <p:nvSpPr>
          <p:cNvPr id="4" name="TextBox 3">
            <a:extLst>
              <a:ext uri="{FF2B5EF4-FFF2-40B4-BE49-F238E27FC236}">
                <a16:creationId xmlns:a16="http://schemas.microsoft.com/office/drawing/2014/main" id="{2D86F6CB-40E7-FD48-A5AE-663677CEB4CF}"/>
              </a:ext>
            </a:extLst>
          </p:cNvPr>
          <p:cNvSpPr txBox="1"/>
          <p:nvPr/>
        </p:nvSpPr>
        <p:spPr>
          <a:xfrm>
            <a:off x="6252376" y="3149930"/>
            <a:ext cx="2510624" cy="461665"/>
          </a:xfrm>
          <a:prstGeom prst="rect">
            <a:avLst/>
          </a:prstGeom>
          <a:noFill/>
          <a:ln>
            <a:solidFill>
              <a:srgbClr val="C00000"/>
            </a:solidFill>
          </a:ln>
        </p:spPr>
        <p:txBody>
          <a:bodyPr wrap="none" rtlCol="0">
            <a:spAutoFit/>
          </a:bodyPr>
          <a:lstStyle/>
          <a:p>
            <a:r>
              <a:rPr lang="en-US" dirty="0"/>
              <a:t>rem: get/remove</a:t>
            </a:r>
          </a:p>
        </p:txBody>
      </p:sp>
    </p:spTree>
    <p:extLst>
      <p:ext uri="{BB962C8B-B14F-4D97-AF65-F5344CB8AC3E}">
        <p14:creationId xmlns:p14="http://schemas.microsoft.com/office/powerpoint/2010/main" val="331078315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9"/>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37"/>
                                        </p:tgtEl>
                                        <p:attrNameLst>
                                          <p:attrName>style.visibility</p:attrName>
                                        </p:attrNameLst>
                                      </p:cBhvr>
                                      <p:to>
                                        <p:strVal val="visible"/>
                                      </p:to>
                                    </p:set>
                                  </p:childTnLst>
                                </p:cTn>
                              </p:par>
                            </p:childTnLst>
                          </p:cTn>
                        </p:par>
                        <p:par>
                          <p:cTn id="9" fill="hold">
                            <p:stCondLst>
                              <p:cond delay="0"/>
                            </p:stCondLst>
                            <p:childTnLst>
                              <p:par>
                                <p:cTn id="10" presetID="22" presetClass="entr" presetSubtype="8" fill="hold" nodeType="afterEffect">
                                  <p:stCondLst>
                                    <p:cond delay="0"/>
                                  </p:stCondLst>
                                  <p:childTnLst>
                                    <p:set>
                                      <p:cBhvr>
                                        <p:cTn id="11" dur="1" fill="hold">
                                          <p:stCondLst>
                                            <p:cond delay="0"/>
                                          </p:stCondLst>
                                        </p:cTn>
                                        <p:tgtEl>
                                          <p:spTgt spid="41"/>
                                        </p:tgtEl>
                                        <p:attrNameLst>
                                          <p:attrName>style.visibility</p:attrName>
                                        </p:attrNameLst>
                                      </p:cBhvr>
                                      <p:to>
                                        <p:strVal val="visible"/>
                                      </p:to>
                                    </p:set>
                                    <p:animEffect transition="in" filter="wipe(left)">
                                      <p:cBhvr>
                                        <p:cTn id="12" dur="500"/>
                                        <p:tgtEl>
                                          <p:spTgt spid="41"/>
                                        </p:tgtEl>
                                      </p:cBhvr>
                                    </p:animEffect>
                                  </p:childTnLst>
                                </p:cTn>
                              </p:par>
                              <p:par>
                                <p:cTn id="13" presetID="22" presetClass="entr" presetSubtype="8" fill="hold" grpId="0" nodeType="withEffect">
                                  <p:stCondLst>
                                    <p:cond delay="0"/>
                                  </p:stCondLst>
                                  <p:childTnLst>
                                    <p:set>
                                      <p:cBhvr>
                                        <p:cTn id="14" dur="1" fill="hold">
                                          <p:stCondLst>
                                            <p:cond delay="0"/>
                                          </p:stCondLst>
                                        </p:cTn>
                                        <p:tgtEl>
                                          <p:spTgt spid="42"/>
                                        </p:tgtEl>
                                        <p:attrNameLst>
                                          <p:attrName>style.visibility</p:attrName>
                                        </p:attrNameLst>
                                      </p:cBhvr>
                                      <p:to>
                                        <p:strVal val="visible"/>
                                      </p:to>
                                    </p:set>
                                    <p:animEffect transition="in" filter="wipe(left)">
                                      <p:cBhvr>
                                        <p:cTn id="15" dur="500"/>
                                        <p:tgtEl>
                                          <p:spTgt spid="42"/>
                                        </p:tgtEl>
                                      </p:cBhvr>
                                    </p:animEffect>
                                  </p:childTnLst>
                                </p:cTn>
                              </p:par>
                            </p:childTnLst>
                          </p:cTn>
                        </p:par>
                        <p:par>
                          <p:cTn id="16" fill="hold">
                            <p:stCondLst>
                              <p:cond delay="500"/>
                            </p:stCondLst>
                            <p:childTnLst>
                              <p:par>
                                <p:cTn id="17" presetID="1" presetClass="entr" presetSubtype="0" fill="hold" grpId="0" nodeType="afterEffect">
                                  <p:stCondLst>
                                    <p:cond delay="0"/>
                                  </p:stCondLst>
                                  <p:childTnLst>
                                    <p:set>
                                      <p:cBhvr>
                                        <p:cTn id="18" dur="1" fill="hold">
                                          <p:stCondLst>
                                            <p:cond delay="0"/>
                                          </p:stCondLst>
                                        </p:cTn>
                                        <p:tgtEl>
                                          <p:spTgt spid="38"/>
                                        </p:tgtEl>
                                        <p:attrNameLst>
                                          <p:attrName>style.visibility</p:attrName>
                                        </p:attrNameLst>
                                      </p:cBhvr>
                                      <p:to>
                                        <p:strVal val="visible"/>
                                      </p:to>
                                    </p:set>
                                  </p:childTnLst>
                                </p:cTn>
                              </p:par>
                            </p:childTnLst>
                          </p:cTn>
                        </p:par>
                        <p:par>
                          <p:cTn id="19" fill="hold">
                            <p:stCondLst>
                              <p:cond delay="500"/>
                            </p:stCondLst>
                            <p:childTnLst>
                              <p:par>
                                <p:cTn id="20" presetID="22" presetClass="entr" presetSubtype="1" fill="hold" grpId="0" nodeType="afterEffect">
                                  <p:stCondLst>
                                    <p:cond delay="0"/>
                                  </p:stCondLst>
                                  <p:childTnLst>
                                    <p:set>
                                      <p:cBhvr>
                                        <p:cTn id="21" dur="1" fill="hold">
                                          <p:stCondLst>
                                            <p:cond delay="0"/>
                                          </p:stCondLst>
                                        </p:cTn>
                                        <p:tgtEl>
                                          <p:spTgt spid="45"/>
                                        </p:tgtEl>
                                        <p:attrNameLst>
                                          <p:attrName>style.visibility</p:attrName>
                                        </p:attrNameLst>
                                      </p:cBhvr>
                                      <p:to>
                                        <p:strVal val="visible"/>
                                      </p:to>
                                    </p:set>
                                    <p:animEffect transition="in" filter="wipe(up)">
                                      <p:cBhvr>
                                        <p:cTn id="22" dur="500"/>
                                        <p:tgtEl>
                                          <p:spTgt spid="45"/>
                                        </p:tgtEl>
                                      </p:cBhvr>
                                    </p:animEffect>
                                  </p:childTnLst>
                                </p:cTn>
                              </p:par>
                            </p:childTnLst>
                          </p:cTn>
                        </p:par>
                      </p:childTnLst>
                    </p:cTn>
                  </p:par>
                  <p:par>
                    <p:cTn id="23" fill="hold">
                      <p:stCondLst>
                        <p:cond delay="indefinite"/>
                      </p:stCondLst>
                      <p:childTnLst>
                        <p:par>
                          <p:cTn id="24" fill="hold">
                            <p:stCondLst>
                              <p:cond delay="0"/>
                            </p:stCondLst>
                            <p:childTnLst>
                              <p:par>
                                <p:cTn id="25" presetID="22" presetClass="entr" presetSubtype="8" fill="hold" nodeType="clickEffect">
                                  <p:stCondLst>
                                    <p:cond delay="0"/>
                                  </p:stCondLst>
                                  <p:childTnLst>
                                    <p:set>
                                      <p:cBhvr>
                                        <p:cTn id="26" dur="1" fill="hold">
                                          <p:stCondLst>
                                            <p:cond delay="0"/>
                                          </p:stCondLst>
                                        </p:cTn>
                                        <p:tgtEl>
                                          <p:spTgt spid="17"/>
                                        </p:tgtEl>
                                        <p:attrNameLst>
                                          <p:attrName>style.visibility</p:attrName>
                                        </p:attrNameLst>
                                      </p:cBhvr>
                                      <p:to>
                                        <p:strVal val="visible"/>
                                      </p:to>
                                    </p:set>
                                    <p:animEffect transition="in" filter="wipe(left)">
                                      <p:cBhvr>
                                        <p:cTn id="27" dur="2000"/>
                                        <p:tgtEl>
                                          <p:spTgt spid="17"/>
                                        </p:tgtEl>
                                      </p:cBhvr>
                                    </p:animEffect>
                                  </p:childTnLst>
                                </p:cTn>
                              </p:par>
                              <p:par>
                                <p:cTn id="28" presetID="22" presetClass="entr" presetSubtype="8" fill="hold" grpId="0" nodeType="withEffect">
                                  <p:stCondLst>
                                    <p:cond delay="0"/>
                                  </p:stCondLst>
                                  <p:childTnLst>
                                    <p:set>
                                      <p:cBhvr>
                                        <p:cTn id="29" dur="1" fill="hold">
                                          <p:stCondLst>
                                            <p:cond delay="0"/>
                                          </p:stCondLst>
                                        </p:cTn>
                                        <p:tgtEl>
                                          <p:spTgt spid="6"/>
                                        </p:tgtEl>
                                        <p:attrNameLst>
                                          <p:attrName>style.visibility</p:attrName>
                                        </p:attrNameLst>
                                      </p:cBhvr>
                                      <p:to>
                                        <p:strVal val="visible"/>
                                      </p:to>
                                    </p:set>
                                    <p:animEffect transition="in" filter="wipe(left)">
                                      <p:cBhvr>
                                        <p:cTn id="30" dur="2000"/>
                                        <p:tgtEl>
                                          <p:spTgt spid="6"/>
                                        </p:tgtEl>
                                      </p:cBhvr>
                                    </p:animEffect>
                                  </p:childTnLst>
                                </p:cTn>
                              </p:par>
                            </p:childTnLst>
                          </p:cTn>
                        </p:par>
                      </p:childTnLst>
                    </p:cTn>
                  </p:par>
                  <p:par>
                    <p:cTn id="31" fill="hold">
                      <p:stCondLst>
                        <p:cond delay="indefinite"/>
                      </p:stCondLst>
                      <p:childTnLst>
                        <p:par>
                          <p:cTn id="32" fill="hold">
                            <p:stCondLst>
                              <p:cond delay="0"/>
                            </p:stCondLst>
                            <p:childTnLst>
                              <p:par>
                                <p:cTn id="33" presetID="0" presetClass="path" presetSubtype="0" accel="50000" decel="50000" fill="hold" grpId="0" nodeType="clickEffect">
                                  <p:stCondLst>
                                    <p:cond delay="0"/>
                                  </p:stCondLst>
                                  <p:childTnLst>
                                    <p:animMotion origin="layout" path="M -0.03525 0.00047 L 0.10017 -0.42986 " pathEditMode="relative" rAng="0" ptsTypes="AA">
                                      <p:cBhvr>
                                        <p:cTn id="34" dur="2000" fill="hold"/>
                                        <p:tgtEl>
                                          <p:spTgt spid="19"/>
                                        </p:tgtEl>
                                        <p:attrNameLst>
                                          <p:attrName>ppt_x</p:attrName>
                                          <p:attrName>ppt_y</p:attrName>
                                        </p:attrNameLst>
                                      </p:cBhvr>
                                      <p:rCtr x="6771" y="-21528"/>
                                    </p:animMotion>
                                  </p:childTnLst>
                                </p:cTn>
                              </p:par>
                            </p:childTnLst>
                          </p:cTn>
                        </p:par>
                      </p:childTnLst>
                    </p:cTn>
                  </p:par>
                  <p:par>
                    <p:cTn id="35" fill="hold">
                      <p:stCondLst>
                        <p:cond delay="indefinite"/>
                      </p:stCondLst>
                      <p:childTnLst>
                        <p:par>
                          <p:cTn id="36" fill="hold">
                            <p:stCondLst>
                              <p:cond delay="0"/>
                            </p:stCondLst>
                            <p:childTnLst>
                              <p:par>
                                <p:cTn id="37" presetID="1" presetClass="entr" presetSubtype="0" fill="hold" grpId="0" nodeType="clickEffect">
                                  <p:stCondLst>
                                    <p:cond delay="0"/>
                                  </p:stCondLst>
                                  <p:childTnLst>
                                    <p:set>
                                      <p:cBhvr>
                                        <p:cTn id="38" dur="1" fill="hold">
                                          <p:stCondLst>
                                            <p:cond delay="0"/>
                                          </p:stCondLst>
                                        </p:cTn>
                                        <p:tgtEl>
                                          <p:spTgt spid="24"/>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7" grpId="0" animBg="1"/>
      <p:bldP spid="38" grpId="0" animBg="1"/>
      <p:bldP spid="39" grpId="0"/>
      <p:bldP spid="42" grpId="0"/>
      <p:bldP spid="45" grpId="0" animBg="1"/>
      <p:bldP spid="19" grpId="0"/>
      <p:bldP spid="6" grpId="0"/>
      <p:bldP spid="24" grpId="0"/>
    </p:bld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28600" y="228600"/>
            <a:ext cx="8839200" cy="990600"/>
          </a:xfrm>
        </p:spPr>
        <p:txBody>
          <a:bodyPr/>
          <a:lstStyle/>
          <a:p>
            <a:r>
              <a:rPr lang="en-US" sz="3600" dirty="0">
                <a:solidFill>
                  <a:srgbClr val="C00000"/>
                </a:solidFill>
              </a:rPr>
              <a:t>Deletion Problem w/Open Addressing</a:t>
            </a:r>
          </a:p>
        </p:txBody>
      </p:sp>
      <p:grpSp>
        <p:nvGrpSpPr>
          <p:cNvPr id="5" name="Group 4"/>
          <p:cNvGrpSpPr/>
          <p:nvPr/>
        </p:nvGrpSpPr>
        <p:grpSpPr>
          <a:xfrm>
            <a:off x="6629400" y="1066800"/>
            <a:ext cx="2133600" cy="1981200"/>
            <a:chOff x="5181601" y="609600"/>
            <a:chExt cx="2133600" cy="1981200"/>
          </a:xfrm>
        </p:grpSpPr>
        <p:sp>
          <p:nvSpPr>
            <p:cNvPr id="3" name="Rectangle 2"/>
            <p:cNvSpPr/>
            <p:nvPr/>
          </p:nvSpPr>
          <p:spPr>
            <a:xfrm>
              <a:off x="5181601" y="609600"/>
              <a:ext cx="2133600" cy="1981200"/>
            </a:xfrm>
            <a:prstGeom prst="rect">
              <a:avLst/>
            </a:prstGeom>
          </p:spPr>
          <p:style>
            <a:lnRef idx="1">
              <a:schemeClr val="accent4"/>
            </a:lnRef>
            <a:fillRef idx="2">
              <a:schemeClr val="accent4"/>
            </a:fillRef>
            <a:effectRef idx="1">
              <a:schemeClr val="accent4"/>
            </a:effectRef>
            <a:fontRef idx="minor">
              <a:schemeClr val="dk1"/>
            </a:fontRef>
          </p:style>
          <p:txBody>
            <a:bodyPr rtlCol="0" anchor="ctr"/>
            <a:lstStyle/>
            <a:p>
              <a:pPr algn="ctr"/>
              <a:endParaRPr lang="en-US"/>
            </a:p>
          </p:txBody>
        </p:sp>
        <p:sp>
          <p:nvSpPr>
            <p:cNvPr id="28" name="Shape 335"/>
            <p:cNvSpPr txBox="1"/>
            <p:nvPr/>
          </p:nvSpPr>
          <p:spPr>
            <a:xfrm>
              <a:off x="5291576" y="685800"/>
              <a:ext cx="2023625" cy="448316"/>
            </a:xfrm>
            <a:prstGeom prst="rect">
              <a:avLst/>
            </a:prstGeom>
            <a:noFill/>
            <a:ln>
              <a:noFill/>
            </a:ln>
          </p:spPr>
          <p:txBody>
            <a:bodyPr lIns="91425" tIns="91425" rIns="91425" bIns="91425" anchor="t" anchorCtr="0">
              <a:noAutofit/>
            </a:bodyPr>
            <a:lstStyle/>
            <a:p>
              <a:r>
                <a:rPr lang="en" b="1" dirty="0">
                  <a:solidFill>
                    <a:srgbClr val="1155CC"/>
                  </a:solidFill>
                  <a:latin typeface="Courier New"/>
                  <a:ea typeface="Courier New"/>
                  <a:cs typeface="Courier New"/>
                  <a:sym typeface="Courier New"/>
                </a:rPr>
                <a:t>add(“NY”)</a:t>
              </a:r>
            </a:p>
          </p:txBody>
        </p:sp>
      </p:grpSp>
      <p:sp>
        <p:nvSpPr>
          <p:cNvPr id="40" name="Shape 139">
            <a:extLst>
              <a:ext uri="{FF2B5EF4-FFF2-40B4-BE49-F238E27FC236}">
                <a16:creationId xmlns:a16="http://schemas.microsoft.com/office/drawing/2014/main" id="{7FA59F05-6E75-6246-BE20-DB51FB923237}"/>
              </a:ext>
            </a:extLst>
          </p:cNvPr>
          <p:cNvSpPr txBox="1"/>
          <p:nvPr/>
        </p:nvSpPr>
        <p:spPr>
          <a:xfrm>
            <a:off x="0" y="5119864"/>
            <a:ext cx="453299" cy="480599"/>
          </a:xfrm>
          <a:prstGeom prst="rect">
            <a:avLst/>
          </a:prstGeom>
          <a:noFill/>
          <a:ln>
            <a:noFill/>
          </a:ln>
        </p:spPr>
        <p:txBody>
          <a:bodyPr lIns="91425" tIns="91425" rIns="91425" bIns="91425" anchor="t" anchorCtr="0">
            <a:noAutofit/>
          </a:bodyPr>
          <a:lstStyle/>
          <a:p>
            <a:pPr lvl="0" rtl="0">
              <a:spcBef>
                <a:spcPts val="0"/>
              </a:spcBef>
              <a:buNone/>
            </a:pPr>
            <a:r>
              <a:rPr lang="en" sz="2000" b="1" dirty="0">
                <a:solidFill>
                  <a:srgbClr val="7030A0"/>
                </a:solidFill>
                <a:latin typeface="Courier New"/>
                <a:ea typeface="Courier New"/>
                <a:cs typeface="Courier New"/>
                <a:sym typeface="Courier New"/>
              </a:rPr>
              <a:t>b</a:t>
            </a:r>
          </a:p>
        </p:txBody>
      </p:sp>
      <p:graphicFrame>
        <p:nvGraphicFramePr>
          <p:cNvPr id="43" name="Table 42">
            <a:extLst>
              <a:ext uri="{FF2B5EF4-FFF2-40B4-BE49-F238E27FC236}">
                <a16:creationId xmlns:a16="http://schemas.microsoft.com/office/drawing/2014/main" id="{B2805E18-D53A-B047-909E-4A51BD6B4319}"/>
              </a:ext>
            </a:extLst>
          </p:cNvPr>
          <p:cNvGraphicFramePr>
            <a:graphicFrameLocks noGrp="1"/>
          </p:cNvGraphicFramePr>
          <p:nvPr/>
        </p:nvGraphicFramePr>
        <p:xfrm>
          <a:off x="302469" y="4800600"/>
          <a:ext cx="8612937" cy="741680"/>
        </p:xfrm>
        <a:graphic>
          <a:graphicData uri="http://schemas.openxmlformats.org/drawingml/2006/table">
            <a:tbl>
              <a:tblPr firstRow="1" bandRow="1">
                <a:tableStyleId>{5C22544A-7EE6-4342-B048-85BDC9FD1C3A}</a:tableStyleId>
              </a:tblPr>
              <a:tblGrid>
                <a:gridCol w="446541">
                  <a:extLst>
                    <a:ext uri="{9D8B030D-6E8A-4147-A177-3AD203B41FA5}">
                      <a16:colId xmlns:a16="http://schemas.microsoft.com/office/drawing/2014/main" val="3600871175"/>
                    </a:ext>
                  </a:extLst>
                </a:gridCol>
                <a:gridCol w="446541">
                  <a:extLst>
                    <a:ext uri="{9D8B030D-6E8A-4147-A177-3AD203B41FA5}">
                      <a16:colId xmlns:a16="http://schemas.microsoft.com/office/drawing/2014/main" val="418385709"/>
                    </a:ext>
                  </a:extLst>
                </a:gridCol>
                <a:gridCol w="446541">
                  <a:extLst>
                    <a:ext uri="{9D8B030D-6E8A-4147-A177-3AD203B41FA5}">
                      <a16:colId xmlns:a16="http://schemas.microsoft.com/office/drawing/2014/main" val="4092475378"/>
                    </a:ext>
                  </a:extLst>
                </a:gridCol>
                <a:gridCol w="446541">
                  <a:extLst>
                    <a:ext uri="{9D8B030D-6E8A-4147-A177-3AD203B41FA5}">
                      <a16:colId xmlns:a16="http://schemas.microsoft.com/office/drawing/2014/main" val="4083467516"/>
                    </a:ext>
                  </a:extLst>
                </a:gridCol>
                <a:gridCol w="446541">
                  <a:extLst>
                    <a:ext uri="{9D8B030D-6E8A-4147-A177-3AD203B41FA5}">
                      <a16:colId xmlns:a16="http://schemas.microsoft.com/office/drawing/2014/main" val="23339347"/>
                    </a:ext>
                  </a:extLst>
                </a:gridCol>
                <a:gridCol w="446541">
                  <a:extLst>
                    <a:ext uri="{9D8B030D-6E8A-4147-A177-3AD203B41FA5}">
                      <a16:colId xmlns:a16="http://schemas.microsoft.com/office/drawing/2014/main" val="1230282921"/>
                    </a:ext>
                  </a:extLst>
                </a:gridCol>
                <a:gridCol w="446541">
                  <a:extLst>
                    <a:ext uri="{9D8B030D-6E8A-4147-A177-3AD203B41FA5}">
                      <a16:colId xmlns:a16="http://schemas.microsoft.com/office/drawing/2014/main" val="3546111073"/>
                    </a:ext>
                  </a:extLst>
                </a:gridCol>
                <a:gridCol w="446541">
                  <a:extLst>
                    <a:ext uri="{9D8B030D-6E8A-4147-A177-3AD203B41FA5}">
                      <a16:colId xmlns:a16="http://schemas.microsoft.com/office/drawing/2014/main" val="2229194969"/>
                    </a:ext>
                  </a:extLst>
                </a:gridCol>
                <a:gridCol w="446541">
                  <a:extLst>
                    <a:ext uri="{9D8B030D-6E8A-4147-A177-3AD203B41FA5}">
                      <a16:colId xmlns:a16="http://schemas.microsoft.com/office/drawing/2014/main" val="2876824183"/>
                    </a:ext>
                  </a:extLst>
                </a:gridCol>
                <a:gridCol w="446541">
                  <a:extLst>
                    <a:ext uri="{9D8B030D-6E8A-4147-A177-3AD203B41FA5}">
                      <a16:colId xmlns:a16="http://schemas.microsoft.com/office/drawing/2014/main" val="210302179"/>
                    </a:ext>
                  </a:extLst>
                </a:gridCol>
                <a:gridCol w="446541">
                  <a:extLst>
                    <a:ext uri="{9D8B030D-6E8A-4147-A177-3AD203B41FA5}">
                      <a16:colId xmlns:a16="http://schemas.microsoft.com/office/drawing/2014/main" val="3651124882"/>
                    </a:ext>
                  </a:extLst>
                </a:gridCol>
                <a:gridCol w="446541">
                  <a:extLst>
                    <a:ext uri="{9D8B030D-6E8A-4147-A177-3AD203B41FA5}">
                      <a16:colId xmlns:a16="http://schemas.microsoft.com/office/drawing/2014/main" val="1299813999"/>
                    </a:ext>
                  </a:extLst>
                </a:gridCol>
                <a:gridCol w="446541">
                  <a:extLst>
                    <a:ext uri="{9D8B030D-6E8A-4147-A177-3AD203B41FA5}">
                      <a16:colId xmlns:a16="http://schemas.microsoft.com/office/drawing/2014/main" val="1542460469"/>
                    </a:ext>
                  </a:extLst>
                </a:gridCol>
                <a:gridCol w="446541">
                  <a:extLst>
                    <a:ext uri="{9D8B030D-6E8A-4147-A177-3AD203B41FA5}">
                      <a16:colId xmlns:a16="http://schemas.microsoft.com/office/drawing/2014/main" val="1558021107"/>
                    </a:ext>
                  </a:extLst>
                </a:gridCol>
                <a:gridCol w="446541">
                  <a:extLst>
                    <a:ext uri="{9D8B030D-6E8A-4147-A177-3AD203B41FA5}">
                      <a16:colId xmlns:a16="http://schemas.microsoft.com/office/drawing/2014/main" val="3195107247"/>
                    </a:ext>
                  </a:extLst>
                </a:gridCol>
                <a:gridCol w="446541">
                  <a:extLst>
                    <a:ext uri="{9D8B030D-6E8A-4147-A177-3AD203B41FA5}">
                      <a16:colId xmlns:a16="http://schemas.microsoft.com/office/drawing/2014/main" val="1089420251"/>
                    </a:ext>
                  </a:extLst>
                </a:gridCol>
                <a:gridCol w="446541">
                  <a:extLst>
                    <a:ext uri="{9D8B030D-6E8A-4147-A177-3AD203B41FA5}">
                      <a16:colId xmlns:a16="http://schemas.microsoft.com/office/drawing/2014/main" val="1506495492"/>
                    </a:ext>
                  </a:extLst>
                </a:gridCol>
                <a:gridCol w="575199">
                  <a:extLst>
                    <a:ext uri="{9D8B030D-6E8A-4147-A177-3AD203B41FA5}">
                      <a16:colId xmlns:a16="http://schemas.microsoft.com/office/drawing/2014/main" val="1267551655"/>
                    </a:ext>
                  </a:extLst>
                </a:gridCol>
                <a:gridCol w="446541">
                  <a:extLst>
                    <a:ext uri="{9D8B030D-6E8A-4147-A177-3AD203B41FA5}">
                      <a16:colId xmlns:a16="http://schemas.microsoft.com/office/drawing/2014/main" val="3184638313"/>
                    </a:ext>
                  </a:extLst>
                </a:gridCol>
              </a:tblGrid>
              <a:tr h="370840">
                <a:tc>
                  <a:txBody>
                    <a:bodyPr/>
                    <a:lstStyle/>
                    <a:p>
                      <a:pPr algn="ctr"/>
                      <a:r>
                        <a:rPr lang="en-US" sz="1000" b="0" dirty="0">
                          <a:solidFill>
                            <a:schemeClr val="tx1"/>
                          </a:solidFill>
                          <a:latin typeface="Arial" panose="020B0604020202020204" pitchFamily="34" charset="0"/>
                          <a:cs typeface="Arial" panose="020B0604020202020204" pitchFamily="34" charset="0"/>
                        </a:rPr>
                        <a:t>0</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2</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3</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4</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5</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6</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7</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8</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9</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10</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11</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12</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13</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14</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15</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16</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25</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extLst>
                  <a:ext uri="{0D108BD9-81ED-4DB2-BD59-A6C34878D82A}">
                    <a16:rowId xmlns:a16="http://schemas.microsoft.com/office/drawing/2014/main" val="2556708761"/>
                  </a:ext>
                </a:extLst>
              </a:tr>
              <a:tr h="370840">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r>
                        <a:rPr lang="en-US" sz="1400" dirty="0">
                          <a:solidFill>
                            <a:srgbClr val="7030A0"/>
                          </a:solidFill>
                        </a:rPr>
                        <a:t>CA</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r>
                        <a:rPr lang="en-US" sz="1400" dirty="0">
                          <a:solidFill>
                            <a:srgbClr val="7030A0"/>
                          </a:solidFill>
                        </a:rPr>
                        <a:t>CO</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r>
                        <a:rPr lang="en-US" sz="1400" dirty="0">
                          <a:solidFill>
                            <a:srgbClr val="7030A0"/>
                          </a:solidFill>
                        </a:rPr>
                        <a:t>MA</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rgbClr val="7030A0"/>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r>
                        <a:rPr lang="en-US" sz="1400" dirty="0">
                          <a:solidFill>
                            <a:srgbClr val="7030A0"/>
                          </a:solidFill>
                        </a:rPr>
                        <a:t>OR</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r>
                        <a:rPr lang="en-US" sz="1400" dirty="0">
                          <a:solidFill>
                            <a:srgbClr val="7030A0"/>
                          </a:solidFill>
                        </a:rPr>
                        <a:t>PA</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extLst>
                  <a:ext uri="{0D108BD9-81ED-4DB2-BD59-A6C34878D82A}">
                    <a16:rowId xmlns:a16="http://schemas.microsoft.com/office/drawing/2014/main" val="3647549480"/>
                  </a:ext>
                </a:extLst>
              </a:tr>
            </a:tbl>
          </a:graphicData>
        </a:graphic>
      </p:graphicFrame>
      <p:sp>
        <p:nvSpPr>
          <p:cNvPr id="52" name="Rectangle 51">
            <a:extLst>
              <a:ext uri="{FF2B5EF4-FFF2-40B4-BE49-F238E27FC236}">
                <a16:creationId xmlns:a16="http://schemas.microsoft.com/office/drawing/2014/main" id="{7543E689-9933-1E47-8DDE-96AE1CF8B020}"/>
              </a:ext>
            </a:extLst>
          </p:cNvPr>
          <p:cNvSpPr/>
          <p:nvPr/>
        </p:nvSpPr>
        <p:spPr>
          <a:xfrm>
            <a:off x="6107234" y="5147846"/>
            <a:ext cx="434734" cy="338554"/>
          </a:xfrm>
          <a:prstGeom prst="rect">
            <a:avLst/>
          </a:prstGeom>
          <a:ln>
            <a:noFill/>
          </a:ln>
        </p:spPr>
        <p:txBody>
          <a:bodyPr wrap="none">
            <a:spAutoFit/>
          </a:bodyPr>
          <a:lstStyle/>
          <a:p>
            <a:r>
              <a:rPr lang="en-US" sz="1600" dirty="0">
                <a:solidFill>
                  <a:srgbClr val="7030A0"/>
                </a:solidFill>
                <a:latin typeface="+mn-lt"/>
              </a:rPr>
              <a:t>NY</a:t>
            </a:r>
          </a:p>
        </p:txBody>
      </p:sp>
      <p:sp>
        <p:nvSpPr>
          <p:cNvPr id="16" name="Shape 335">
            <a:extLst>
              <a:ext uri="{FF2B5EF4-FFF2-40B4-BE49-F238E27FC236}">
                <a16:creationId xmlns:a16="http://schemas.microsoft.com/office/drawing/2014/main" id="{F26C619A-D6CF-F942-8B28-04A7FC3A723B}"/>
              </a:ext>
            </a:extLst>
          </p:cNvPr>
          <p:cNvSpPr txBox="1"/>
          <p:nvPr/>
        </p:nvSpPr>
        <p:spPr>
          <a:xfrm>
            <a:off x="6739374" y="1564425"/>
            <a:ext cx="2023625" cy="448316"/>
          </a:xfrm>
          <a:prstGeom prst="rect">
            <a:avLst/>
          </a:prstGeom>
          <a:noFill/>
          <a:ln>
            <a:noFill/>
          </a:ln>
        </p:spPr>
        <p:txBody>
          <a:bodyPr lIns="91425" tIns="91425" rIns="91425" bIns="91425" anchor="t" anchorCtr="0">
            <a:noAutofit/>
          </a:bodyPr>
          <a:lstStyle/>
          <a:p>
            <a:r>
              <a:rPr lang="en" b="1" dirty="0">
                <a:solidFill>
                  <a:srgbClr val="1155CC"/>
                </a:solidFill>
                <a:latin typeface="Courier New"/>
                <a:ea typeface="Courier New"/>
                <a:cs typeface="Courier New"/>
                <a:sym typeface="Courier New"/>
              </a:rPr>
              <a:t>add(“</a:t>
            </a:r>
            <a:r>
              <a:rPr lang="en-US" b="1" dirty="0">
                <a:solidFill>
                  <a:srgbClr val="1155CC"/>
                </a:solidFill>
                <a:latin typeface="Courier New"/>
                <a:ea typeface="Courier New"/>
                <a:cs typeface="Courier New"/>
                <a:sym typeface="Courier New"/>
              </a:rPr>
              <a:t>NJ</a:t>
            </a:r>
            <a:r>
              <a:rPr lang="en" b="1" dirty="0">
                <a:solidFill>
                  <a:srgbClr val="1155CC"/>
                </a:solidFill>
                <a:latin typeface="Courier New"/>
                <a:ea typeface="Courier New"/>
                <a:cs typeface="Courier New"/>
                <a:sym typeface="Courier New"/>
              </a:rPr>
              <a:t>”)</a:t>
            </a:r>
          </a:p>
        </p:txBody>
      </p:sp>
      <p:sp>
        <p:nvSpPr>
          <p:cNvPr id="19" name="Rectangle 18">
            <a:extLst>
              <a:ext uri="{FF2B5EF4-FFF2-40B4-BE49-F238E27FC236}">
                <a16:creationId xmlns:a16="http://schemas.microsoft.com/office/drawing/2014/main" id="{E66A88DA-A12C-CC40-9DE0-7CB384B7741E}"/>
              </a:ext>
            </a:extLst>
          </p:cNvPr>
          <p:cNvSpPr/>
          <p:nvPr/>
        </p:nvSpPr>
        <p:spPr>
          <a:xfrm>
            <a:off x="7492749" y="5171440"/>
            <a:ext cx="399468" cy="338554"/>
          </a:xfrm>
          <a:prstGeom prst="rect">
            <a:avLst/>
          </a:prstGeom>
          <a:ln>
            <a:noFill/>
          </a:ln>
        </p:spPr>
        <p:txBody>
          <a:bodyPr wrap="none">
            <a:spAutoFit/>
          </a:bodyPr>
          <a:lstStyle/>
          <a:p>
            <a:r>
              <a:rPr lang="en-US" sz="1600" dirty="0">
                <a:solidFill>
                  <a:srgbClr val="7030A0"/>
                </a:solidFill>
                <a:latin typeface="+mn-lt"/>
              </a:rPr>
              <a:t>NJ</a:t>
            </a:r>
          </a:p>
        </p:txBody>
      </p:sp>
      <p:sp>
        <p:nvSpPr>
          <p:cNvPr id="20" name="Shape 335">
            <a:extLst>
              <a:ext uri="{FF2B5EF4-FFF2-40B4-BE49-F238E27FC236}">
                <a16:creationId xmlns:a16="http://schemas.microsoft.com/office/drawing/2014/main" id="{6B0A85B3-1120-504F-B41A-B7E8F459437C}"/>
              </a:ext>
            </a:extLst>
          </p:cNvPr>
          <p:cNvSpPr txBox="1"/>
          <p:nvPr/>
        </p:nvSpPr>
        <p:spPr>
          <a:xfrm>
            <a:off x="6739374" y="2573187"/>
            <a:ext cx="2023625" cy="448316"/>
          </a:xfrm>
          <a:prstGeom prst="rect">
            <a:avLst/>
          </a:prstGeom>
          <a:noFill/>
          <a:ln>
            <a:noFill/>
          </a:ln>
        </p:spPr>
        <p:txBody>
          <a:bodyPr lIns="91425" tIns="91425" rIns="91425" bIns="91425" anchor="t" anchorCtr="0">
            <a:noAutofit/>
          </a:bodyPr>
          <a:lstStyle/>
          <a:p>
            <a:r>
              <a:rPr lang="en-US" b="1" dirty="0">
                <a:solidFill>
                  <a:srgbClr val="1155CC"/>
                </a:solidFill>
                <a:latin typeface="Courier New"/>
                <a:ea typeface="Courier New"/>
                <a:cs typeface="Courier New"/>
                <a:sym typeface="Courier New"/>
              </a:rPr>
              <a:t>rem(”NJ")</a:t>
            </a:r>
            <a:endParaRPr lang="en" b="1" dirty="0">
              <a:solidFill>
                <a:srgbClr val="1155CC"/>
              </a:solidFill>
              <a:latin typeface="Courier New"/>
              <a:ea typeface="Courier New"/>
              <a:cs typeface="Courier New"/>
              <a:sym typeface="Courier New"/>
            </a:endParaRPr>
          </a:p>
        </p:txBody>
      </p:sp>
      <p:sp>
        <p:nvSpPr>
          <p:cNvPr id="21" name="Shape 335">
            <a:extLst>
              <a:ext uri="{FF2B5EF4-FFF2-40B4-BE49-F238E27FC236}">
                <a16:creationId xmlns:a16="http://schemas.microsoft.com/office/drawing/2014/main" id="{03589E43-D5FD-0443-8214-4813ECE059A1}"/>
              </a:ext>
            </a:extLst>
          </p:cNvPr>
          <p:cNvSpPr txBox="1"/>
          <p:nvPr/>
        </p:nvSpPr>
        <p:spPr>
          <a:xfrm>
            <a:off x="6739374" y="2029120"/>
            <a:ext cx="2023625" cy="448316"/>
          </a:xfrm>
          <a:prstGeom prst="rect">
            <a:avLst/>
          </a:prstGeom>
          <a:noFill/>
          <a:ln>
            <a:noFill/>
          </a:ln>
        </p:spPr>
        <p:txBody>
          <a:bodyPr lIns="91425" tIns="91425" rIns="91425" bIns="91425" anchor="t" anchorCtr="0">
            <a:noAutofit/>
          </a:bodyPr>
          <a:lstStyle/>
          <a:p>
            <a:r>
              <a:rPr lang="en-US" b="1" dirty="0">
                <a:solidFill>
                  <a:srgbClr val="1155CC"/>
                </a:solidFill>
                <a:latin typeface="Courier New"/>
                <a:ea typeface="Courier New"/>
                <a:cs typeface="Courier New"/>
                <a:sym typeface="Courier New"/>
              </a:rPr>
              <a:t>rem(”NY")</a:t>
            </a:r>
            <a:endParaRPr lang="en" b="1" dirty="0">
              <a:solidFill>
                <a:srgbClr val="1155CC"/>
              </a:solidFill>
              <a:latin typeface="Courier New"/>
              <a:ea typeface="Courier New"/>
              <a:cs typeface="Courier New"/>
              <a:sym typeface="Courier New"/>
            </a:endParaRPr>
          </a:p>
        </p:txBody>
      </p:sp>
      <p:sp>
        <p:nvSpPr>
          <p:cNvPr id="25" name="Rectangle 24">
            <a:extLst>
              <a:ext uri="{FF2B5EF4-FFF2-40B4-BE49-F238E27FC236}">
                <a16:creationId xmlns:a16="http://schemas.microsoft.com/office/drawing/2014/main" id="{E730EBB7-1E2D-2845-BB31-64EF19C2DCF1}"/>
              </a:ext>
            </a:extLst>
          </p:cNvPr>
          <p:cNvSpPr/>
          <p:nvPr/>
        </p:nvSpPr>
        <p:spPr>
          <a:xfrm>
            <a:off x="5474454" y="5600463"/>
            <a:ext cx="3276599" cy="1200329"/>
          </a:xfrm>
          <a:prstGeom prst="rect">
            <a:avLst/>
          </a:prstGeom>
        </p:spPr>
        <p:txBody>
          <a:bodyPr wrap="square">
            <a:spAutoFit/>
          </a:bodyPr>
          <a:lstStyle/>
          <a:p>
            <a:pPr algn="ctr"/>
            <a:r>
              <a:rPr lang="en-US" dirty="0">
                <a:solidFill>
                  <a:srgbClr val="FF0000"/>
                </a:solidFill>
                <a:latin typeface="+mn-lt"/>
                <a:ea typeface="Courier New"/>
                <a:cs typeface="Courier New"/>
                <a:sym typeface="Courier New"/>
              </a:rPr>
              <a:t>Search for NJ</a:t>
            </a:r>
          </a:p>
          <a:p>
            <a:pPr algn="ctr"/>
            <a:r>
              <a:rPr lang="en-US" dirty="0">
                <a:solidFill>
                  <a:srgbClr val="FF0000"/>
                </a:solidFill>
                <a:latin typeface="+mn-lt"/>
                <a:cs typeface="Courier New"/>
                <a:sym typeface="Courier New"/>
              </a:rPr>
              <a:t>(stop searching b/c element b[13] is </a:t>
            </a:r>
            <a:r>
              <a:rPr lang="en-US" b="1" dirty="0">
                <a:solidFill>
                  <a:srgbClr val="FF0000"/>
                </a:solidFill>
                <a:latin typeface="+mn-lt"/>
                <a:cs typeface="Courier New"/>
                <a:sym typeface="Courier New"/>
              </a:rPr>
              <a:t>null</a:t>
            </a:r>
            <a:r>
              <a:rPr lang="en-US" dirty="0">
                <a:solidFill>
                  <a:srgbClr val="FF0000"/>
                </a:solidFill>
                <a:latin typeface="+mn-lt"/>
                <a:cs typeface="Courier New"/>
                <a:sym typeface="Courier New"/>
              </a:rPr>
              <a:t>!)</a:t>
            </a:r>
            <a:endParaRPr lang="en-US" dirty="0">
              <a:latin typeface="+mn-lt"/>
            </a:endParaRPr>
          </a:p>
        </p:txBody>
      </p:sp>
      <p:cxnSp>
        <p:nvCxnSpPr>
          <p:cNvPr id="27" name="Shape 151">
            <a:extLst>
              <a:ext uri="{FF2B5EF4-FFF2-40B4-BE49-F238E27FC236}">
                <a16:creationId xmlns:a16="http://schemas.microsoft.com/office/drawing/2014/main" id="{004C8965-B87F-E048-B814-843D7BA1B64F}"/>
              </a:ext>
            </a:extLst>
          </p:cNvPr>
          <p:cNvCxnSpPr>
            <a:cxnSpLocks/>
          </p:cNvCxnSpPr>
          <p:nvPr/>
        </p:nvCxnSpPr>
        <p:spPr>
          <a:xfrm flipV="1">
            <a:off x="6248400" y="5640517"/>
            <a:ext cx="293568" cy="1"/>
          </a:xfrm>
          <a:prstGeom prst="straightConnector1">
            <a:avLst/>
          </a:prstGeom>
          <a:noFill/>
          <a:ln w="19050" cap="flat" cmpd="sng">
            <a:solidFill>
              <a:srgbClr val="FF0000"/>
            </a:solidFill>
            <a:prstDash val="solid"/>
            <a:round/>
            <a:headEnd type="none" w="lg" len="lg"/>
            <a:tailEnd type="triangle" w="lg" len="lg"/>
          </a:ln>
        </p:spPr>
      </p:cxnSp>
      <p:sp>
        <p:nvSpPr>
          <p:cNvPr id="17" name="Shape 367">
            <a:extLst>
              <a:ext uri="{FF2B5EF4-FFF2-40B4-BE49-F238E27FC236}">
                <a16:creationId xmlns:a16="http://schemas.microsoft.com/office/drawing/2014/main" id="{1F352EB7-DA31-7346-B3DD-F4D7B0E41864}"/>
              </a:ext>
            </a:extLst>
          </p:cNvPr>
          <p:cNvSpPr txBox="1"/>
          <p:nvPr/>
        </p:nvSpPr>
        <p:spPr>
          <a:xfrm>
            <a:off x="292980" y="1670528"/>
            <a:ext cx="5699119" cy="857400"/>
          </a:xfrm>
          <a:prstGeom prst="rect">
            <a:avLst/>
          </a:prstGeom>
          <a:noFill/>
          <a:ln>
            <a:noFill/>
          </a:ln>
        </p:spPr>
        <p:txBody>
          <a:bodyPr lIns="91425" tIns="91425" rIns="91425" bIns="91425" anchor="t" anchorCtr="0">
            <a:noAutofit/>
          </a:bodyPr>
          <a:lstStyle/>
          <a:p>
            <a:r>
              <a:rPr lang="en" b="1" dirty="0"/>
              <a:t>Probe: </a:t>
            </a:r>
            <a:r>
              <a:rPr lang="en" dirty="0"/>
              <a:t>One test in finding space for a new item or when searching for an item</a:t>
            </a:r>
          </a:p>
        </p:txBody>
      </p:sp>
      <p:sp>
        <p:nvSpPr>
          <p:cNvPr id="18" name="TextBox 17">
            <a:extLst>
              <a:ext uri="{FF2B5EF4-FFF2-40B4-BE49-F238E27FC236}">
                <a16:creationId xmlns:a16="http://schemas.microsoft.com/office/drawing/2014/main" id="{50D70F35-2189-F149-A562-CD9B3AD9D991}"/>
              </a:ext>
            </a:extLst>
          </p:cNvPr>
          <p:cNvSpPr txBox="1"/>
          <p:nvPr/>
        </p:nvSpPr>
        <p:spPr>
          <a:xfrm>
            <a:off x="6252376" y="3149930"/>
            <a:ext cx="2510624" cy="461665"/>
          </a:xfrm>
          <a:prstGeom prst="rect">
            <a:avLst/>
          </a:prstGeom>
          <a:noFill/>
          <a:ln>
            <a:solidFill>
              <a:srgbClr val="C00000"/>
            </a:solidFill>
          </a:ln>
        </p:spPr>
        <p:txBody>
          <a:bodyPr wrap="none" rtlCol="0">
            <a:spAutoFit/>
          </a:bodyPr>
          <a:lstStyle/>
          <a:p>
            <a:r>
              <a:rPr lang="en-US" dirty="0"/>
              <a:t>rem: get/remove</a:t>
            </a:r>
          </a:p>
        </p:txBody>
      </p:sp>
    </p:spTree>
    <p:extLst>
      <p:ext uri="{BB962C8B-B14F-4D97-AF65-F5344CB8AC3E}">
        <p14:creationId xmlns:p14="http://schemas.microsoft.com/office/powerpoint/2010/main" val="339786338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52"/>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1" nodeType="clickEffect">
                                  <p:stCondLst>
                                    <p:cond delay="0"/>
                                  </p:stCondLst>
                                  <p:childTnLst>
                                    <p:set>
                                      <p:cBhvr>
                                        <p:cTn id="10" dur="1" fill="hold">
                                          <p:stCondLst>
                                            <p:cond delay="0"/>
                                          </p:stCondLst>
                                        </p:cTn>
                                        <p:tgtEl>
                                          <p:spTgt spid="19"/>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0" presetClass="path" presetSubtype="0" accel="50000" decel="50000" fill="hold" grpId="1" nodeType="clickEffect">
                                  <p:stCondLst>
                                    <p:cond delay="0"/>
                                  </p:stCondLst>
                                  <p:childTnLst>
                                    <p:animMotion origin="layout" path="M 0.01961 0.00417 L 0.25295 -0.44398 " pathEditMode="relative" rAng="0" ptsTypes="AA">
                                      <p:cBhvr>
                                        <p:cTn id="14" dur="2000" fill="hold"/>
                                        <p:tgtEl>
                                          <p:spTgt spid="52"/>
                                        </p:tgtEl>
                                        <p:attrNameLst>
                                          <p:attrName>ppt_x</p:attrName>
                                          <p:attrName>ppt_y</p:attrName>
                                        </p:attrNameLst>
                                      </p:cBhvr>
                                      <p:rCtr x="11667" y="-22407"/>
                                    </p:animMotion>
                                  </p:childTnLst>
                                </p:cTn>
                              </p:par>
                            </p:childTnLst>
                          </p:cTn>
                        </p:par>
                      </p:childTnLst>
                    </p:cTn>
                  </p:par>
                  <p:par>
                    <p:cTn id="15" fill="hold">
                      <p:stCondLst>
                        <p:cond delay="indefinite"/>
                      </p:stCondLst>
                      <p:childTnLst>
                        <p:par>
                          <p:cTn id="16" fill="hold">
                            <p:stCondLst>
                              <p:cond delay="0"/>
                            </p:stCondLst>
                            <p:childTnLst>
                              <p:par>
                                <p:cTn id="17" presetID="22" presetClass="entr" presetSubtype="8" fill="hold" nodeType="clickEffect">
                                  <p:stCondLst>
                                    <p:cond delay="0"/>
                                  </p:stCondLst>
                                  <p:childTnLst>
                                    <p:set>
                                      <p:cBhvr>
                                        <p:cTn id="18" dur="1" fill="hold">
                                          <p:stCondLst>
                                            <p:cond delay="0"/>
                                          </p:stCondLst>
                                        </p:cTn>
                                        <p:tgtEl>
                                          <p:spTgt spid="27"/>
                                        </p:tgtEl>
                                        <p:attrNameLst>
                                          <p:attrName>style.visibility</p:attrName>
                                        </p:attrNameLst>
                                      </p:cBhvr>
                                      <p:to>
                                        <p:strVal val="visible"/>
                                      </p:to>
                                    </p:set>
                                    <p:animEffect transition="in" filter="wipe(left)">
                                      <p:cBhvr>
                                        <p:cTn id="19" dur="2000"/>
                                        <p:tgtEl>
                                          <p:spTgt spid="27"/>
                                        </p:tgtEl>
                                      </p:cBhvr>
                                    </p:animEffect>
                                  </p:childTnLst>
                                </p:cTn>
                              </p:par>
                              <p:par>
                                <p:cTn id="20" presetID="22" presetClass="entr" presetSubtype="8" fill="hold" grpId="0" nodeType="withEffect">
                                  <p:stCondLst>
                                    <p:cond delay="0"/>
                                  </p:stCondLst>
                                  <p:childTnLst>
                                    <p:set>
                                      <p:cBhvr>
                                        <p:cTn id="21" dur="1" fill="hold">
                                          <p:stCondLst>
                                            <p:cond delay="0"/>
                                          </p:stCondLst>
                                        </p:cTn>
                                        <p:tgtEl>
                                          <p:spTgt spid="25"/>
                                        </p:tgtEl>
                                        <p:attrNameLst>
                                          <p:attrName>style.visibility</p:attrName>
                                        </p:attrNameLst>
                                      </p:cBhvr>
                                      <p:to>
                                        <p:strVal val="visible"/>
                                      </p:to>
                                    </p:set>
                                    <p:animEffect transition="in" filter="wipe(left)">
                                      <p:cBhvr>
                                        <p:cTn id="22" dur="2000"/>
                                        <p:tgtEl>
                                          <p:spTgt spid="2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2" grpId="0"/>
      <p:bldP spid="52" grpId="1"/>
      <p:bldP spid="19" grpId="1"/>
      <p:bldP spid="25" grpId="0"/>
    </p:bld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28600" y="228600"/>
            <a:ext cx="8839200" cy="990600"/>
          </a:xfrm>
        </p:spPr>
        <p:txBody>
          <a:bodyPr/>
          <a:lstStyle/>
          <a:p>
            <a:r>
              <a:rPr lang="en-US" sz="3600" dirty="0">
                <a:solidFill>
                  <a:srgbClr val="C00000"/>
                </a:solidFill>
              </a:rPr>
              <a:t>Deletion Solution for Open Addressing</a:t>
            </a:r>
          </a:p>
        </p:txBody>
      </p:sp>
      <p:grpSp>
        <p:nvGrpSpPr>
          <p:cNvPr id="5" name="Group 4"/>
          <p:cNvGrpSpPr/>
          <p:nvPr/>
        </p:nvGrpSpPr>
        <p:grpSpPr>
          <a:xfrm>
            <a:off x="6629400" y="1066800"/>
            <a:ext cx="2133600" cy="1981200"/>
            <a:chOff x="5181601" y="609600"/>
            <a:chExt cx="2133600" cy="1981200"/>
          </a:xfrm>
        </p:grpSpPr>
        <p:sp>
          <p:nvSpPr>
            <p:cNvPr id="3" name="Rectangle 2"/>
            <p:cNvSpPr/>
            <p:nvPr/>
          </p:nvSpPr>
          <p:spPr>
            <a:xfrm>
              <a:off x="5181601" y="609600"/>
              <a:ext cx="2133600" cy="1981200"/>
            </a:xfrm>
            <a:prstGeom prst="rect">
              <a:avLst/>
            </a:prstGeom>
          </p:spPr>
          <p:style>
            <a:lnRef idx="1">
              <a:schemeClr val="accent4"/>
            </a:lnRef>
            <a:fillRef idx="2">
              <a:schemeClr val="accent4"/>
            </a:fillRef>
            <a:effectRef idx="1">
              <a:schemeClr val="accent4"/>
            </a:effectRef>
            <a:fontRef idx="minor">
              <a:schemeClr val="dk1"/>
            </a:fontRef>
          </p:style>
          <p:txBody>
            <a:bodyPr rtlCol="0" anchor="ctr"/>
            <a:lstStyle/>
            <a:p>
              <a:pPr algn="ctr"/>
              <a:endParaRPr lang="en-US"/>
            </a:p>
          </p:txBody>
        </p:sp>
        <p:sp>
          <p:nvSpPr>
            <p:cNvPr id="28" name="Shape 335"/>
            <p:cNvSpPr txBox="1"/>
            <p:nvPr/>
          </p:nvSpPr>
          <p:spPr>
            <a:xfrm>
              <a:off x="5291576" y="685800"/>
              <a:ext cx="2023625" cy="448316"/>
            </a:xfrm>
            <a:prstGeom prst="rect">
              <a:avLst/>
            </a:prstGeom>
            <a:noFill/>
            <a:ln>
              <a:noFill/>
            </a:ln>
          </p:spPr>
          <p:txBody>
            <a:bodyPr lIns="91425" tIns="91425" rIns="91425" bIns="91425" anchor="t" anchorCtr="0">
              <a:noAutofit/>
            </a:bodyPr>
            <a:lstStyle/>
            <a:p>
              <a:r>
                <a:rPr lang="en" b="1" dirty="0">
                  <a:solidFill>
                    <a:srgbClr val="1155CC"/>
                  </a:solidFill>
                  <a:latin typeface="Courier New"/>
                  <a:ea typeface="Courier New"/>
                  <a:cs typeface="Courier New"/>
                  <a:sym typeface="Courier New"/>
                </a:rPr>
                <a:t>add(“NY”)</a:t>
              </a:r>
            </a:p>
          </p:txBody>
        </p:sp>
      </p:grpSp>
      <p:sp>
        <p:nvSpPr>
          <p:cNvPr id="40" name="Shape 139">
            <a:extLst>
              <a:ext uri="{FF2B5EF4-FFF2-40B4-BE49-F238E27FC236}">
                <a16:creationId xmlns:a16="http://schemas.microsoft.com/office/drawing/2014/main" id="{7FA59F05-6E75-6246-BE20-DB51FB923237}"/>
              </a:ext>
            </a:extLst>
          </p:cNvPr>
          <p:cNvSpPr txBox="1"/>
          <p:nvPr/>
        </p:nvSpPr>
        <p:spPr>
          <a:xfrm>
            <a:off x="0" y="5119864"/>
            <a:ext cx="453299" cy="480599"/>
          </a:xfrm>
          <a:prstGeom prst="rect">
            <a:avLst/>
          </a:prstGeom>
          <a:noFill/>
          <a:ln>
            <a:noFill/>
          </a:ln>
        </p:spPr>
        <p:txBody>
          <a:bodyPr lIns="91425" tIns="91425" rIns="91425" bIns="91425" anchor="t" anchorCtr="0">
            <a:noAutofit/>
          </a:bodyPr>
          <a:lstStyle/>
          <a:p>
            <a:pPr lvl="0" rtl="0">
              <a:spcBef>
                <a:spcPts val="0"/>
              </a:spcBef>
              <a:buNone/>
            </a:pPr>
            <a:r>
              <a:rPr lang="en" sz="2000" b="1" dirty="0">
                <a:solidFill>
                  <a:srgbClr val="7030A0"/>
                </a:solidFill>
                <a:latin typeface="Courier New"/>
                <a:ea typeface="Courier New"/>
                <a:cs typeface="Courier New"/>
                <a:sym typeface="Courier New"/>
              </a:rPr>
              <a:t>b</a:t>
            </a:r>
          </a:p>
        </p:txBody>
      </p:sp>
      <p:graphicFrame>
        <p:nvGraphicFramePr>
          <p:cNvPr id="43" name="Table 42">
            <a:extLst>
              <a:ext uri="{FF2B5EF4-FFF2-40B4-BE49-F238E27FC236}">
                <a16:creationId xmlns:a16="http://schemas.microsoft.com/office/drawing/2014/main" id="{B2805E18-D53A-B047-909E-4A51BD6B4319}"/>
              </a:ext>
            </a:extLst>
          </p:cNvPr>
          <p:cNvGraphicFramePr>
            <a:graphicFrameLocks noGrp="1"/>
          </p:cNvGraphicFramePr>
          <p:nvPr/>
        </p:nvGraphicFramePr>
        <p:xfrm>
          <a:off x="302469" y="4800600"/>
          <a:ext cx="8612937" cy="741680"/>
        </p:xfrm>
        <a:graphic>
          <a:graphicData uri="http://schemas.openxmlformats.org/drawingml/2006/table">
            <a:tbl>
              <a:tblPr firstRow="1" bandRow="1">
                <a:tableStyleId>{5C22544A-7EE6-4342-B048-85BDC9FD1C3A}</a:tableStyleId>
              </a:tblPr>
              <a:tblGrid>
                <a:gridCol w="446541">
                  <a:extLst>
                    <a:ext uri="{9D8B030D-6E8A-4147-A177-3AD203B41FA5}">
                      <a16:colId xmlns:a16="http://schemas.microsoft.com/office/drawing/2014/main" val="3600871175"/>
                    </a:ext>
                  </a:extLst>
                </a:gridCol>
                <a:gridCol w="446541">
                  <a:extLst>
                    <a:ext uri="{9D8B030D-6E8A-4147-A177-3AD203B41FA5}">
                      <a16:colId xmlns:a16="http://schemas.microsoft.com/office/drawing/2014/main" val="418385709"/>
                    </a:ext>
                  </a:extLst>
                </a:gridCol>
                <a:gridCol w="446541">
                  <a:extLst>
                    <a:ext uri="{9D8B030D-6E8A-4147-A177-3AD203B41FA5}">
                      <a16:colId xmlns:a16="http://schemas.microsoft.com/office/drawing/2014/main" val="4092475378"/>
                    </a:ext>
                  </a:extLst>
                </a:gridCol>
                <a:gridCol w="446541">
                  <a:extLst>
                    <a:ext uri="{9D8B030D-6E8A-4147-A177-3AD203B41FA5}">
                      <a16:colId xmlns:a16="http://schemas.microsoft.com/office/drawing/2014/main" val="4083467516"/>
                    </a:ext>
                  </a:extLst>
                </a:gridCol>
                <a:gridCol w="446541">
                  <a:extLst>
                    <a:ext uri="{9D8B030D-6E8A-4147-A177-3AD203B41FA5}">
                      <a16:colId xmlns:a16="http://schemas.microsoft.com/office/drawing/2014/main" val="23339347"/>
                    </a:ext>
                  </a:extLst>
                </a:gridCol>
                <a:gridCol w="446541">
                  <a:extLst>
                    <a:ext uri="{9D8B030D-6E8A-4147-A177-3AD203B41FA5}">
                      <a16:colId xmlns:a16="http://schemas.microsoft.com/office/drawing/2014/main" val="1230282921"/>
                    </a:ext>
                  </a:extLst>
                </a:gridCol>
                <a:gridCol w="446541">
                  <a:extLst>
                    <a:ext uri="{9D8B030D-6E8A-4147-A177-3AD203B41FA5}">
                      <a16:colId xmlns:a16="http://schemas.microsoft.com/office/drawing/2014/main" val="3546111073"/>
                    </a:ext>
                  </a:extLst>
                </a:gridCol>
                <a:gridCol w="446541">
                  <a:extLst>
                    <a:ext uri="{9D8B030D-6E8A-4147-A177-3AD203B41FA5}">
                      <a16:colId xmlns:a16="http://schemas.microsoft.com/office/drawing/2014/main" val="2229194969"/>
                    </a:ext>
                  </a:extLst>
                </a:gridCol>
                <a:gridCol w="446541">
                  <a:extLst>
                    <a:ext uri="{9D8B030D-6E8A-4147-A177-3AD203B41FA5}">
                      <a16:colId xmlns:a16="http://schemas.microsoft.com/office/drawing/2014/main" val="2876824183"/>
                    </a:ext>
                  </a:extLst>
                </a:gridCol>
                <a:gridCol w="446541">
                  <a:extLst>
                    <a:ext uri="{9D8B030D-6E8A-4147-A177-3AD203B41FA5}">
                      <a16:colId xmlns:a16="http://schemas.microsoft.com/office/drawing/2014/main" val="210302179"/>
                    </a:ext>
                  </a:extLst>
                </a:gridCol>
                <a:gridCol w="446541">
                  <a:extLst>
                    <a:ext uri="{9D8B030D-6E8A-4147-A177-3AD203B41FA5}">
                      <a16:colId xmlns:a16="http://schemas.microsoft.com/office/drawing/2014/main" val="3651124882"/>
                    </a:ext>
                  </a:extLst>
                </a:gridCol>
                <a:gridCol w="446541">
                  <a:extLst>
                    <a:ext uri="{9D8B030D-6E8A-4147-A177-3AD203B41FA5}">
                      <a16:colId xmlns:a16="http://schemas.microsoft.com/office/drawing/2014/main" val="1299813999"/>
                    </a:ext>
                  </a:extLst>
                </a:gridCol>
                <a:gridCol w="446541">
                  <a:extLst>
                    <a:ext uri="{9D8B030D-6E8A-4147-A177-3AD203B41FA5}">
                      <a16:colId xmlns:a16="http://schemas.microsoft.com/office/drawing/2014/main" val="1542460469"/>
                    </a:ext>
                  </a:extLst>
                </a:gridCol>
                <a:gridCol w="446541">
                  <a:extLst>
                    <a:ext uri="{9D8B030D-6E8A-4147-A177-3AD203B41FA5}">
                      <a16:colId xmlns:a16="http://schemas.microsoft.com/office/drawing/2014/main" val="1558021107"/>
                    </a:ext>
                  </a:extLst>
                </a:gridCol>
                <a:gridCol w="446541">
                  <a:extLst>
                    <a:ext uri="{9D8B030D-6E8A-4147-A177-3AD203B41FA5}">
                      <a16:colId xmlns:a16="http://schemas.microsoft.com/office/drawing/2014/main" val="3195107247"/>
                    </a:ext>
                  </a:extLst>
                </a:gridCol>
                <a:gridCol w="446541">
                  <a:extLst>
                    <a:ext uri="{9D8B030D-6E8A-4147-A177-3AD203B41FA5}">
                      <a16:colId xmlns:a16="http://schemas.microsoft.com/office/drawing/2014/main" val="1089420251"/>
                    </a:ext>
                  </a:extLst>
                </a:gridCol>
                <a:gridCol w="446541">
                  <a:extLst>
                    <a:ext uri="{9D8B030D-6E8A-4147-A177-3AD203B41FA5}">
                      <a16:colId xmlns:a16="http://schemas.microsoft.com/office/drawing/2014/main" val="1506495492"/>
                    </a:ext>
                  </a:extLst>
                </a:gridCol>
                <a:gridCol w="575199">
                  <a:extLst>
                    <a:ext uri="{9D8B030D-6E8A-4147-A177-3AD203B41FA5}">
                      <a16:colId xmlns:a16="http://schemas.microsoft.com/office/drawing/2014/main" val="1267551655"/>
                    </a:ext>
                  </a:extLst>
                </a:gridCol>
                <a:gridCol w="446541">
                  <a:extLst>
                    <a:ext uri="{9D8B030D-6E8A-4147-A177-3AD203B41FA5}">
                      <a16:colId xmlns:a16="http://schemas.microsoft.com/office/drawing/2014/main" val="3184638313"/>
                    </a:ext>
                  </a:extLst>
                </a:gridCol>
              </a:tblGrid>
              <a:tr h="370840">
                <a:tc>
                  <a:txBody>
                    <a:bodyPr/>
                    <a:lstStyle/>
                    <a:p>
                      <a:pPr algn="ctr"/>
                      <a:r>
                        <a:rPr lang="en-US" sz="1000" b="0" dirty="0">
                          <a:solidFill>
                            <a:schemeClr val="tx1"/>
                          </a:solidFill>
                          <a:latin typeface="Arial" panose="020B0604020202020204" pitchFamily="34" charset="0"/>
                          <a:cs typeface="Arial" panose="020B0604020202020204" pitchFamily="34" charset="0"/>
                        </a:rPr>
                        <a:t>0</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2</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3</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4</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5</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6</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7</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8</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9</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10</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11</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12</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13</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14</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15</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16</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00" b="0" dirty="0">
                          <a:solidFill>
                            <a:schemeClr val="tx1"/>
                          </a:solidFill>
                          <a:latin typeface="Arial" panose="020B0604020202020204" pitchFamily="34" charset="0"/>
                          <a:cs typeface="Arial" panose="020B0604020202020204" pitchFamily="34" charset="0"/>
                        </a:rPr>
                        <a:t>25</a:t>
                      </a:r>
                    </a:p>
                  </a:txBody>
                  <a:tcPr anchor="ct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extLst>
                  <a:ext uri="{0D108BD9-81ED-4DB2-BD59-A6C34878D82A}">
                    <a16:rowId xmlns:a16="http://schemas.microsoft.com/office/drawing/2014/main" val="2556708761"/>
                  </a:ext>
                </a:extLst>
              </a:tr>
              <a:tr h="370840">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r>
                        <a:rPr lang="en-US" sz="1400" dirty="0">
                          <a:solidFill>
                            <a:srgbClr val="7030A0"/>
                          </a:solidFill>
                        </a:rPr>
                        <a:t>CA</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r>
                        <a:rPr lang="en-US" sz="1400" dirty="0">
                          <a:solidFill>
                            <a:srgbClr val="7030A0"/>
                          </a:solidFill>
                        </a:rPr>
                        <a:t>CO</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r>
                        <a:rPr lang="en-US" sz="1400" dirty="0">
                          <a:solidFill>
                            <a:srgbClr val="7030A0"/>
                          </a:solidFill>
                        </a:rPr>
                        <a:t>MA</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rgbClr val="7030A0"/>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r>
                        <a:rPr lang="en-US" sz="1400" dirty="0">
                          <a:solidFill>
                            <a:srgbClr val="7030A0"/>
                          </a:solidFill>
                        </a:rPr>
                        <a:t>OR</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r>
                        <a:rPr lang="en-US" sz="1400" dirty="0">
                          <a:solidFill>
                            <a:srgbClr val="7030A0"/>
                          </a:solidFill>
                        </a:rPr>
                        <a:t>PA</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tc>
                  <a:txBody>
                    <a:bodyPr/>
                    <a:lstStyle/>
                    <a:p>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tcPr>
                </a:tc>
                <a:extLst>
                  <a:ext uri="{0D108BD9-81ED-4DB2-BD59-A6C34878D82A}">
                    <a16:rowId xmlns:a16="http://schemas.microsoft.com/office/drawing/2014/main" val="3647549480"/>
                  </a:ext>
                </a:extLst>
              </a:tr>
            </a:tbl>
          </a:graphicData>
        </a:graphic>
      </p:graphicFrame>
      <p:sp>
        <p:nvSpPr>
          <p:cNvPr id="52" name="Rectangle 51">
            <a:extLst>
              <a:ext uri="{FF2B5EF4-FFF2-40B4-BE49-F238E27FC236}">
                <a16:creationId xmlns:a16="http://schemas.microsoft.com/office/drawing/2014/main" id="{7543E689-9933-1E47-8DDE-96AE1CF8B020}"/>
              </a:ext>
            </a:extLst>
          </p:cNvPr>
          <p:cNvSpPr/>
          <p:nvPr/>
        </p:nvSpPr>
        <p:spPr>
          <a:xfrm>
            <a:off x="6107234" y="5147846"/>
            <a:ext cx="434734" cy="338554"/>
          </a:xfrm>
          <a:prstGeom prst="rect">
            <a:avLst/>
          </a:prstGeom>
          <a:ln>
            <a:noFill/>
          </a:ln>
        </p:spPr>
        <p:txBody>
          <a:bodyPr wrap="none">
            <a:spAutoFit/>
          </a:bodyPr>
          <a:lstStyle/>
          <a:p>
            <a:r>
              <a:rPr lang="en-US" sz="1600" dirty="0">
                <a:solidFill>
                  <a:srgbClr val="7030A0"/>
                </a:solidFill>
                <a:latin typeface="+mn-lt"/>
              </a:rPr>
              <a:t>NY</a:t>
            </a:r>
          </a:p>
        </p:txBody>
      </p:sp>
      <p:sp>
        <p:nvSpPr>
          <p:cNvPr id="16" name="Shape 335">
            <a:extLst>
              <a:ext uri="{FF2B5EF4-FFF2-40B4-BE49-F238E27FC236}">
                <a16:creationId xmlns:a16="http://schemas.microsoft.com/office/drawing/2014/main" id="{F26C619A-D6CF-F942-8B28-04A7FC3A723B}"/>
              </a:ext>
            </a:extLst>
          </p:cNvPr>
          <p:cNvSpPr txBox="1"/>
          <p:nvPr/>
        </p:nvSpPr>
        <p:spPr>
          <a:xfrm>
            <a:off x="6739374" y="1564425"/>
            <a:ext cx="2023625" cy="448316"/>
          </a:xfrm>
          <a:prstGeom prst="rect">
            <a:avLst/>
          </a:prstGeom>
          <a:noFill/>
          <a:ln>
            <a:noFill/>
          </a:ln>
        </p:spPr>
        <p:txBody>
          <a:bodyPr lIns="91425" tIns="91425" rIns="91425" bIns="91425" anchor="t" anchorCtr="0">
            <a:noAutofit/>
          </a:bodyPr>
          <a:lstStyle/>
          <a:p>
            <a:r>
              <a:rPr lang="en" b="1" dirty="0">
                <a:solidFill>
                  <a:srgbClr val="1155CC"/>
                </a:solidFill>
                <a:latin typeface="Courier New"/>
                <a:ea typeface="Courier New"/>
                <a:cs typeface="Courier New"/>
                <a:sym typeface="Courier New"/>
              </a:rPr>
              <a:t>add(“</a:t>
            </a:r>
            <a:r>
              <a:rPr lang="en-US" b="1" dirty="0">
                <a:solidFill>
                  <a:srgbClr val="1155CC"/>
                </a:solidFill>
                <a:latin typeface="Courier New"/>
                <a:ea typeface="Courier New"/>
                <a:cs typeface="Courier New"/>
                <a:sym typeface="Courier New"/>
              </a:rPr>
              <a:t>NJ</a:t>
            </a:r>
            <a:r>
              <a:rPr lang="en" b="1" dirty="0">
                <a:solidFill>
                  <a:srgbClr val="1155CC"/>
                </a:solidFill>
                <a:latin typeface="Courier New"/>
                <a:ea typeface="Courier New"/>
                <a:cs typeface="Courier New"/>
                <a:sym typeface="Courier New"/>
              </a:rPr>
              <a:t>”)</a:t>
            </a:r>
          </a:p>
        </p:txBody>
      </p:sp>
      <p:sp>
        <p:nvSpPr>
          <p:cNvPr id="19" name="Rectangle 18">
            <a:extLst>
              <a:ext uri="{FF2B5EF4-FFF2-40B4-BE49-F238E27FC236}">
                <a16:creationId xmlns:a16="http://schemas.microsoft.com/office/drawing/2014/main" id="{E66A88DA-A12C-CC40-9DE0-7CB384B7741E}"/>
              </a:ext>
            </a:extLst>
          </p:cNvPr>
          <p:cNvSpPr/>
          <p:nvPr/>
        </p:nvSpPr>
        <p:spPr>
          <a:xfrm>
            <a:off x="7492749" y="5171440"/>
            <a:ext cx="399468" cy="338554"/>
          </a:xfrm>
          <a:prstGeom prst="rect">
            <a:avLst/>
          </a:prstGeom>
          <a:ln>
            <a:noFill/>
          </a:ln>
        </p:spPr>
        <p:txBody>
          <a:bodyPr wrap="none">
            <a:spAutoFit/>
          </a:bodyPr>
          <a:lstStyle/>
          <a:p>
            <a:r>
              <a:rPr lang="en-US" sz="1600" dirty="0">
                <a:solidFill>
                  <a:srgbClr val="7030A0"/>
                </a:solidFill>
                <a:latin typeface="+mn-lt"/>
              </a:rPr>
              <a:t>NJ</a:t>
            </a:r>
          </a:p>
        </p:txBody>
      </p:sp>
      <p:sp>
        <p:nvSpPr>
          <p:cNvPr id="20" name="Shape 335">
            <a:extLst>
              <a:ext uri="{FF2B5EF4-FFF2-40B4-BE49-F238E27FC236}">
                <a16:creationId xmlns:a16="http://schemas.microsoft.com/office/drawing/2014/main" id="{6B0A85B3-1120-504F-B41A-B7E8F459437C}"/>
              </a:ext>
            </a:extLst>
          </p:cNvPr>
          <p:cNvSpPr txBox="1"/>
          <p:nvPr/>
        </p:nvSpPr>
        <p:spPr>
          <a:xfrm>
            <a:off x="6739374" y="2573187"/>
            <a:ext cx="2023625" cy="448316"/>
          </a:xfrm>
          <a:prstGeom prst="rect">
            <a:avLst/>
          </a:prstGeom>
          <a:noFill/>
          <a:ln>
            <a:noFill/>
          </a:ln>
        </p:spPr>
        <p:txBody>
          <a:bodyPr lIns="91425" tIns="91425" rIns="91425" bIns="91425" anchor="t" anchorCtr="0">
            <a:noAutofit/>
          </a:bodyPr>
          <a:lstStyle/>
          <a:p>
            <a:r>
              <a:rPr lang="en-US" b="1" dirty="0">
                <a:solidFill>
                  <a:srgbClr val="1155CC"/>
                </a:solidFill>
                <a:latin typeface="Courier New"/>
                <a:ea typeface="Courier New"/>
                <a:cs typeface="Courier New"/>
                <a:sym typeface="Courier New"/>
              </a:rPr>
              <a:t>get(”NJ")</a:t>
            </a:r>
            <a:endParaRPr lang="en" b="1" dirty="0">
              <a:solidFill>
                <a:srgbClr val="1155CC"/>
              </a:solidFill>
              <a:latin typeface="Courier New"/>
              <a:ea typeface="Courier New"/>
              <a:cs typeface="Courier New"/>
              <a:sym typeface="Courier New"/>
            </a:endParaRPr>
          </a:p>
        </p:txBody>
      </p:sp>
      <p:sp>
        <p:nvSpPr>
          <p:cNvPr id="21" name="Shape 335">
            <a:extLst>
              <a:ext uri="{FF2B5EF4-FFF2-40B4-BE49-F238E27FC236}">
                <a16:creationId xmlns:a16="http://schemas.microsoft.com/office/drawing/2014/main" id="{03589E43-D5FD-0443-8214-4813ECE059A1}"/>
              </a:ext>
            </a:extLst>
          </p:cNvPr>
          <p:cNvSpPr txBox="1"/>
          <p:nvPr/>
        </p:nvSpPr>
        <p:spPr>
          <a:xfrm>
            <a:off x="6739374" y="2029120"/>
            <a:ext cx="2023625" cy="448316"/>
          </a:xfrm>
          <a:prstGeom prst="rect">
            <a:avLst/>
          </a:prstGeom>
          <a:noFill/>
          <a:ln>
            <a:noFill/>
          </a:ln>
        </p:spPr>
        <p:txBody>
          <a:bodyPr lIns="91425" tIns="91425" rIns="91425" bIns="91425" anchor="t" anchorCtr="0">
            <a:noAutofit/>
          </a:bodyPr>
          <a:lstStyle/>
          <a:p>
            <a:r>
              <a:rPr lang="en-US" b="1" dirty="0">
                <a:solidFill>
                  <a:srgbClr val="1155CC"/>
                </a:solidFill>
                <a:latin typeface="Courier New"/>
                <a:ea typeface="Courier New"/>
                <a:cs typeface="Courier New"/>
                <a:sym typeface="Courier New"/>
              </a:rPr>
              <a:t>get(”NY")</a:t>
            </a:r>
            <a:endParaRPr lang="en" b="1" dirty="0">
              <a:solidFill>
                <a:srgbClr val="1155CC"/>
              </a:solidFill>
              <a:latin typeface="Courier New"/>
              <a:ea typeface="Courier New"/>
              <a:cs typeface="Courier New"/>
              <a:sym typeface="Courier New"/>
            </a:endParaRPr>
          </a:p>
        </p:txBody>
      </p:sp>
      <p:sp>
        <p:nvSpPr>
          <p:cNvPr id="24" name="Shape 367">
            <a:extLst>
              <a:ext uri="{FF2B5EF4-FFF2-40B4-BE49-F238E27FC236}">
                <a16:creationId xmlns:a16="http://schemas.microsoft.com/office/drawing/2014/main" id="{80B3BF00-2F11-7F47-91E0-B69846E97F35}"/>
              </a:ext>
            </a:extLst>
          </p:cNvPr>
          <p:cNvSpPr txBox="1"/>
          <p:nvPr/>
        </p:nvSpPr>
        <p:spPr>
          <a:xfrm>
            <a:off x="289232" y="2647232"/>
            <a:ext cx="6389568" cy="857400"/>
          </a:xfrm>
          <a:prstGeom prst="rect">
            <a:avLst/>
          </a:prstGeom>
          <a:noFill/>
          <a:ln>
            <a:noFill/>
          </a:ln>
        </p:spPr>
        <p:txBody>
          <a:bodyPr lIns="91425" tIns="91425" rIns="91425" bIns="91425" anchor="t" anchorCtr="0">
            <a:noAutofit/>
          </a:bodyPr>
          <a:lstStyle/>
          <a:p>
            <a:r>
              <a:rPr lang="en" b="1" i="1" dirty="0"/>
              <a:t>to mark element as “not present”</a:t>
            </a:r>
            <a:endParaRPr lang="en" b="1" i="1" dirty="0">
              <a:solidFill>
                <a:srgbClr val="1155CC"/>
              </a:solidFill>
              <a:latin typeface="Consolas" panose="020B0609020204030204" pitchFamily="49" charset="0"/>
              <a:cs typeface="Consolas" panose="020B0609020204030204" pitchFamily="49" charset="0"/>
              <a:sym typeface="Courier New"/>
            </a:endParaRPr>
          </a:p>
          <a:p>
            <a:r>
              <a:rPr lang="en" dirty="0">
                <a:solidFill>
                  <a:srgbClr val="1155CC"/>
                </a:solidFill>
                <a:latin typeface="+mn-lt"/>
                <a:cs typeface="Consolas" panose="020B0609020204030204" pitchFamily="49" charset="0"/>
                <a:sym typeface="Courier New"/>
              </a:rPr>
              <a:t>Indicates to search that it should keep looking </a:t>
            </a:r>
            <a:endParaRPr lang="en" dirty="0">
              <a:latin typeface="+mn-lt"/>
            </a:endParaRPr>
          </a:p>
        </p:txBody>
      </p:sp>
      <p:cxnSp>
        <p:nvCxnSpPr>
          <p:cNvPr id="23" name="Shape 151">
            <a:extLst>
              <a:ext uri="{FF2B5EF4-FFF2-40B4-BE49-F238E27FC236}">
                <a16:creationId xmlns:a16="http://schemas.microsoft.com/office/drawing/2014/main" id="{F0109229-4733-FE4F-9B8E-4B1C4B70A286}"/>
              </a:ext>
            </a:extLst>
          </p:cNvPr>
          <p:cNvCxnSpPr>
            <a:cxnSpLocks/>
          </p:cNvCxnSpPr>
          <p:nvPr/>
        </p:nvCxnSpPr>
        <p:spPr>
          <a:xfrm flipV="1">
            <a:off x="6248400" y="5641479"/>
            <a:ext cx="1371600" cy="1"/>
          </a:xfrm>
          <a:prstGeom prst="straightConnector1">
            <a:avLst/>
          </a:prstGeom>
          <a:noFill/>
          <a:ln w="19050" cap="flat" cmpd="sng">
            <a:solidFill>
              <a:srgbClr val="FF0000"/>
            </a:solidFill>
            <a:prstDash val="solid"/>
            <a:round/>
            <a:headEnd type="none" w="lg" len="lg"/>
            <a:tailEnd type="triangle" w="lg" len="lg"/>
          </a:ln>
        </p:spPr>
      </p:cxnSp>
      <p:sp>
        <p:nvSpPr>
          <p:cNvPr id="25" name="Rectangle 24">
            <a:extLst>
              <a:ext uri="{FF2B5EF4-FFF2-40B4-BE49-F238E27FC236}">
                <a16:creationId xmlns:a16="http://schemas.microsoft.com/office/drawing/2014/main" id="{E730EBB7-1E2D-2845-BB31-64EF19C2DCF1}"/>
              </a:ext>
            </a:extLst>
          </p:cNvPr>
          <p:cNvSpPr/>
          <p:nvPr/>
        </p:nvSpPr>
        <p:spPr>
          <a:xfrm>
            <a:off x="4255965" y="5562600"/>
            <a:ext cx="4572006" cy="1200329"/>
          </a:xfrm>
          <a:prstGeom prst="rect">
            <a:avLst/>
          </a:prstGeom>
        </p:spPr>
        <p:txBody>
          <a:bodyPr wrap="square">
            <a:spAutoFit/>
          </a:bodyPr>
          <a:lstStyle/>
          <a:p>
            <a:pPr algn="ctr"/>
            <a:r>
              <a:rPr lang="en-US" dirty="0">
                <a:solidFill>
                  <a:srgbClr val="FF0000"/>
                </a:solidFill>
                <a:latin typeface="+mn-lt"/>
                <a:ea typeface="Courier New"/>
                <a:cs typeface="Courier New"/>
                <a:sym typeface="Courier New"/>
              </a:rPr>
              <a:t>Search for NJ</a:t>
            </a:r>
          </a:p>
          <a:p>
            <a:pPr algn="ctr"/>
            <a:r>
              <a:rPr lang="en-US" dirty="0">
                <a:solidFill>
                  <a:srgbClr val="FF0000"/>
                </a:solidFill>
                <a:latin typeface="+mn-lt"/>
                <a:cs typeface="Courier New"/>
                <a:sym typeface="Courier New"/>
              </a:rPr>
              <a:t>(search until it finds a </a:t>
            </a:r>
            <a:r>
              <a:rPr lang="en-US" b="1" dirty="0">
                <a:solidFill>
                  <a:srgbClr val="FF0000"/>
                </a:solidFill>
                <a:latin typeface="+mn-lt"/>
                <a:cs typeface="Courier New"/>
                <a:sym typeface="Courier New"/>
              </a:rPr>
              <a:t>null</a:t>
            </a:r>
            <a:r>
              <a:rPr lang="en-US" dirty="0">
                <a:solidFill>
                  <a:srgbClr val="FF0000"/>
                </a:solidFill>
                <a:latin typeface="+mn-lt"/>
                <a:cs typeface="Courier New"/>
                <a:sym typeface="Courier New"/>
              </a:rPr>
              <a:t> element or the element it’s searching for)</a:t>
            </a:r>
            <a:endParaRPr lang="en-US" dirty="0">
              <a:latin typeface="+mn-lt"/>
            </a:endParaRPr>
          </a:p>
        </p:txBody>
      </p:sp>
      <p:sp>
        <p:nvSpPr>
          <p:cNvPr id="26" name="Rectangle 25">
            <a:extLst>
              <a:ext uri="{FF2B5EF4-FFF2-40B4-BE49-F238E27FC236}">
                <a16:creationId xmlns:a16="http://schemas.microsoft.com/office/drawing/2014/main" id="{322DD498-A267-E642-A5F5-6ACAF6261293}"/>
              </a:ext>
            </a:extLst>
          </p:cNvPr>
          <p:cNvSpPr/>
          <p:nvPr/>
        </p:nvSpPr>
        <p:spPr>
          <a:xfrm>
            <a:off x="6096000" y="5147494"/>
            <a:ext cx="465192" cy="615553"/>
          </a:xfrm>
          <a:prstGeom prst="rect">
            <a:avLst/>
          </a:prstGeom>
          <a:ln>
            <a:noFill/>
          </a:ln>
        </p:spPr>
        <p:txBody>
          <a:bodyPr wrap="none">
            <a:spAutoFit/>
          </a:bodyPr>
          <a:lstStyle/>
          <a:p>
            <a:r>
              <a:rPr lang="en-US" sz="1600" dirty="0">
                <a:solidFill>
                  <a:srgbClr val="7030A0"/>
                </a:solidFill>
                <a:latin typeface="+mn-lt"/>
              </a:rPr>
              <a:t>NY</a:t>
            </a:r>
          </a:p>
          <a:p>
            <a:r>
              <a:rPr lang="en-US" sz="1800" b="1" dirty="0">
                <a:solidFill>
                  <a:srgbClr val="7030A0"/>
                </a:solidFill>
                <a:latin typeface="+mn-lt"/>
              </a:rPr>
              <a:t>NP</a:t>
            </a:r>
          </a:p>
        </p:txBody>
      </p:sp>
      <p:sp>
        <p:nvSpPr>
          <p:cNvPr id="18" name="Shape 367">
            <a:extLst>
              <a:ext uri="{FF2B5EF4-FFF2-40B4-BE49-F238E27FC236}">
                <a16:creationId xmlns:a16="http://schemas.microsoft.com/office/drawing/2014/main" id="{9D6CEC6C-C6B5-3742-9DF5-52FE42586075}"/>
              </a:ext>
            </a:extLst>
          </p:cNvPr>
          <p:cNvSpPr txBox="1"/>
          <p:nvPr/>
        </p:nvSpPr>
        <p:spPr>
          <a:xfrm>
            <a:off x="292980" y="1670528"/>
            <a:ext cx="5699119" cy="857400"/>
          </a:xfrm>
          <a:prstGeom prst="rect">
            <a:avLst/>
          </a:prstGeom>
          <a:noFill/>
          <a:ln>
            <a:noFill/>
          </a:ln>
        </p:spPr>
        <p:txBody>
          <a:bodyPr lIns="91425" tIns="91425" rIns="91425" bIns="91425" anchor="t" anchorCtr="0">
            <a:noAutofit/>
          </a:bodyPr>
          <a:lstStyle/>
          <a:p>
            <a:r>
              <a:rPr lang="en" b="1" dirty="0"/>
              <a:t>Probe: </a:t>
            </a:r>
            <a:r>
              <a:rPr lang="en" dirty="0"/>
              <a:t>One test in finding space for a new item or when searching for an item</a:t>
            </a:r>
          </a:p>
        </p:txBody>
      </p:sp>
    </p:spTree>
    <p:extLst>
      <p:ext uri="{BB962C8B-B14F-4D97-AF65-F5344CB8AC3E}">
        <p14:creationId xmlns:p14="http://schemas.microsoft.com/office/powerpoint/2010/main" val="662610365"/>
      </p:ext>
    </p:extLst>
  </p:cSld>
  <p:clrMapOvr>
    <a:masterClrMapping/>
  </p:clrMapOvr>
  <mc:AlternateContent xmlns:mc="http://schemas.openxmlformats.org/markup-compatibility/2006" xmlns:p14="http://schemas.microsoft.com/office/powerpoint/2010/main">
    <mc:Choice Requires="p14">
      <p:transition spd="slow" p14:dur="2000" advTm="2774"/>
    </mc:Choice>
    <mc:Fallback xmlns="">
      <p:transition spd="slow" advTm="2774"/>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52"/>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19"/>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0" presetClass="path" presetSubtype="0" accel="50000" decel="50000" fill="hold" grpId="1" nodeType="clickEffect">
                                  <p:stCondLst>
                                    <p:cond delay="0"/>
                                  </p:stCondLst>
                                  <p:childTnLst>
                                    <p:animMotion origin="layout" path="M 0.01111 0.00625 L 0.24444 -0.4419 " pathEditMode="relative" rAng="0" ptsTypes="AA">
                                      <p:cBhvr>
                                        <p:cTn id="14" dur="2000" fill="hold"/>
                                        <p:tgtEl>
                                          <p:spTgt spid="52"/>
                                        </p:tgtEl>
                                        <p:attrNameLst>
                                          <p:attrName>ppt_x</p:attrName>
                                          <p:attrName>ppt_y</p:attrName>
                                        </p:attrNameLst>
                                      </p:cBhvr>
                                      <p:rCtr x="11667" y="-22407"/>
                                    </p:animMotion>
                                  </p:childTnLst>
                                </p:cTn>
                              </p:par>
                              <p:par>
                                <p:cTn id="15" presetID="1" presetClass="entr" presetSubtype="0" fill="hold" grpId="0" nodeType="withEffect">
                                  <p:stCondLst>
                                    <p:cond delay="0"/>
                                  </p:stCondLst>
                                  <p:childTnLst>
                                    <p:set>
                                      <p:cBhvr>
                                        <p:cTn id="16" dur="1" fill="hold">
                                          <p:stCondLst>
                                            <p:cond delay="0"/>
                                          </p:stCondLst>
                                        </p:cTn>
                                        <p:tgtEl>
                                          <p:spTgt spid="26"/>
                                        </p:tgtEl>
                                        <p:attrNameLst>
                                          <p:attrName>style.visibility</p:attrName>
                                        </p:attrNameLst>
                                      </p:cBhvr>
                                      <p:to>
                                        <p:strVal val="visible"/>
                                      </p:to>
                                    </p:set>
                                  </p:childTnLst>
                                </p:cTn>
                              </p:par>
                              <p:par>
                                <p:cTn id="17" presetID="22" presetClass="entr" presetSubtype="8" fill="hold" grpId="0" nodeType="withEffect">
                                  <p:stCondLst>
                                    <p:cond delay="0"/>
                                  </p:stCondLst>
                                  <p:childTnLst>
                                    <p:set>
                                      <p:cBhvr>
                                        <p:cTn id="18" dur="1" fill="hold">
                                          <p:stCondLst>
                                            <p:cond delay="0"/>
                                          </p:stCondLst>
                                        </p:cTn>
                                        <p:tgtEl>
                                          <p:spTgt spid="25"/>
                                        </p:tgtEl>
                                        <p:attrNameLst>
                                          <p:attrName>style.visibility</p:attrName>
                                        </p:attrNameLst>
                                      </p:cBhvr>
                                      <p:to>
                                        <p:strVal val="visible"/>
                                      </p:to>
                                    </p:set>
                                    <p:animEffect transition="in" filter="wipe(left)">
                                      <p:cBhvr>
                                        <p:cTn id="19" dur="2000"/>
                                        <p:tgtEl>
                                          <p:spTgt spid="25"/>
                                        </p:tgtEl>
                                      </p:cBhvr>
                                    </p:animEffect>
                                  </p:childTnLst>
                                </p:cTn>
                              </p:par>
                              <p:par>
                                <p:cTn id="20" presetID="1" presetClass="exit" presetSubtype="0" fill="hold" grpId="2" nodeType="withEffect">
                                  <p:stCondLst>
                                    <p:cond delay="0"/>
                                  </p:stCondLst>
                                  <p:childTnLst>
                                    <p:set>
                                      <p:cBhvr>
                                        <p:cTn id="21" dur="1" fill="hold">
                                          <p:stCondLst>
                                            <p:cond delay="0"/>
                                          </p:stCondLst>
                                        </p:cTn>
                                        <p:tgtEl>
                                          <p:spTgt spid="25"/>
                                        </p:tgtEl>
                                        <p:attrNameLst>
                                          <p:attrName>style.visibility</p:attrName>
                                        </p:attrNameLst>
                                      </p:cBhvr>
                                      <p:to>
                                        <p:strVal val="hidden"/>
                                      </p:to>
                                    </p:set>
                                  </p:childTnLst>
                                </p:cTn>
                              </p:par>
                            </p:childTnLst>
                          </p:cTn>
                        </p:par>
                      </p:childTnLst>
                    </p:cTn>
                  </p:par>
                  <p:par>
                    <p:cTn id="22" fill="hold">
                      <p:stCondLst>
                        <p:cond delay="indefinite"/>
                      </p:stCondLst>
                      <p:childTnLst>
                        <p:par>
                          <p:cTn id="23" fill="hold">
                            <p:stCondLst>
                              <p:cond delay="0"/>
                            </p:stCondLst>
                            <p:childTnLst>
                              <p:par>
                                <p:cTn id="24" presetID="22" presetClass="entr" presetSubtype="8" fill="hold" nodeType="clickEffect">
                                  <p:stCondLst>
                                    <p:cond delay="0"/>
                                  </p:stCondLst>
                                  <p:childTnLst>
                                    <p:set>
                                      <p:cBhvr>
                                        <p:cTn id="25" dur="1" fill="hold">
                                          <p:stCondLst>
                                            <p:cond delay="0"/>
                                          </p:stCondLst>
                                        </p:cTn>
                                        <p:tgtEl>
                                          <p:spTgt spid="23"/>
                                        </p:tgtEl>
                                        <p:attrNameLst>
                                          <p:attrName>style.visibility</p:attrName>
                                        </p:attrNameLst>
                                      </p:cBhvr>
                                      <p:to>
                                        <p:strVal val="visible"/>
                                      </p:to>
                                    </p:set>
                                    <p:animEffect transition="in" filter="wipe(left)">
                                      <p:cBhvr>
                                        <p:cTn id="26" dur="500"/>
                                        <p:tgtEl>
                                          <p:spTgt spid="23"/>
                                        </p:tgtEl>
                                      </p:cBhvr>
                                    </p:animEffect>
                                  </p:childTnLst>
                                </p:cTn>
                              </p:par>
                              <p:par>
                                <p:cTn id="27" presetID="22" presetClass="entr" presetSubtype="8" fill="hold" grpId="1" nodeType="withEffect">
                                  <p:stCondLst>
                                    <p:cond delay="0"/>
                                  </p:stCondLst>
                                  <p:childTnLst>
                                    <p:set>
                                      <p:cBhvr>
                                        <p:cTn id="28" dur="1" fill="hold">
                                          <p:stCondLst>
                                            <p:cond delay="0"/>
                                          </p:stCondLst>
                                        </p:cTn>
                                        <p:tgtEl>
                                          <p:spTgt spid="25"/>
                                        </p:tgtEl>
                                        <p:attrNameLst>
                                          <p:attrName>style.visibility</p:attrName>
                                        </p:attrNameLst>
                                      </p:cBhvr>
                                      <p:to>
                                        <p:strVal val="visible"/>
                                      </p:to>
                                    </p:set>
                                    <p:animEffect transition="in" filter="wipe(left)">
                                      <p:cBhvr>
                                        <p:cTn id="29" dur="500"/>
                                        <p:tgtEl>
                                          <p:spTgt spid="2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2" grpId="0"/>
      <p:bldP spid="52" grpId="1"/>
      <p:bldP spid="19" grpId="0"/>
      <p:bldP spid="25" grpId="0"/>
      <p:bldP spid="25" grpId="1"/>
      <p:bldP spid="25" grpId="2"/>
      <p:bldP spid="26" grpId="0"/>
    </p:bld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3600" dirty="0">
                <a:solidFill>
                  <a:srgbClr val="C00000"/>
                </a:solidFill>
              </a:rPr>
              <a:t>Different probing strategies</a:t>
            </a:r>
          </a:p>
        </p:txBody>
      </p:sp>
      <p:sp>
        <p:nvSpPr>
          <p:cNvPr id="4" name="Shape 624"/>
          <p:cNvSpPr txBox="1"/>
          <p:nvPr/>
        </p:nvSpPr>
        <p:spPr>
          <a:xfrm>
            <a:off x="3725656" y="2731500"/>
            <a:ext cx="2304300" cy="1395000"/>
          </a:xfrm>
          <a:prstGeom prst="rect">
            <a:avLst/>
          </a:prstGeom>
          <a:noFill/>
          <a:ln>
            <a:noFill/>
          </a:ln>
        </p:spPr>
        <p:txBody>
          <a:bodyPr lIns="91425" tIns="91425" rIns="91425" bIns="91425" anchor="t" anchorCtr="0">
            <a:noAutofit/>
          </a:bodyPr>
          <a:lstStyle/>
          <a:p>
            <a:r>
              <a:rPr lang="en" sz="2200" b="1" i="1" dirty="0">
                <a:solidFill>
                  <a:srgbClr val="FF0000"/>
                </a:solidFill>
              </a:rPr>
              <a:t>linear probing</a:t>
            </a:r>
            <a:r>
              <a:rPr lang="en" sz="2200" b="1" dirty="0">
                <a:solidFill>
                  <a:srgbClr val="FF0000"/>
                </a:solidFill>
              </a:rPr>
              <a:t>:</a:t>
            </a:r>
          </a:p>
          <a:p>
            <a:r>
              <a:rPr lang="en" sz="2200" dirty="0"/>
              <a:t>search the array in order:</a:t>
            </a:r>
          </a:p>
          <a:p>
            <a:r>
              <a:rPr lang="en" sz="2200" b="1" dirty="0"/>
              <a:t>i</a:t>
            </a:r>
            <a:r>
              <a:rPr lang="en" sz="2200" dirty="0"/>
              <a:t>, </a:t>
            </a:r>
            <a:r>
              <a:rPr lang="en" sz="2200" b="1" dirty="0"/>
              <a:t>i+1</a:t>
            </a:r>
            <a:r>
              <a:rPr lang="en" sz="2200" dirty="0"/>
              <a:t>, </a:t>
            </a:r>
            <a:r>
              <a:rPr lang="en" sz="2200" b="1" dirty="0"/>
              <a:t>i+2</a:t>
            </a:r>
            <a:r>
              <a:rPr lang="en" sz="2200" dirty="0"/>
              <a:t>, </a:t>
            </a:r>
            <a:r>
              <a:rPr lang="en" sz="2200" b="1" dirty="0"/>
              <a:t>i+3</a:t>
            </a:r>
            <a:r>
              <a:rPr lang="en" sz="2200" dirty="0"/>
              <a:t> . . .</a:t>
            </a:r>
          </a:p>
          <a:p>
            <a:endParaRPr sz="2200" dirty="0"/>
          </a:p>
          <a:p>
            <a:endParaRPr sz="2200" dirty="0"/>
          </a:p>
        </p:txBody>
      </p:sp>
      <p:sp>
        <p:nvSpPr>
          <p:cNvPr id="5" name="Shape 625"/>
          <p:cNvSpPr txBox="1"/>
          <p:nvPr/>
        </p:nvSpPr>
        <p:spPr>
          <a:xfrm>
            <a:off x="457200" y="1678642"/>
            <a:ext cx="8124282" cy="835957"/>
          </a:xfrm>
          <a:prstGeom prst="rect">
            <a:avLst/>
          </a:prstGeom>
          <a:noFill/>
          <a:ln>
            <a:noFill/>
          </a:ln>
        </p:spPr>
        <p:txBody>
          <a:bodyPr lIns="91425" tIns="91425" rIns="91425" bIns="91425" anchor="t" anchorCtr="0">
            <a:noAutofit/>
          </a:bodyPr>
          <a:lstStyle/>
          <a:p>
            <a:r>
              <a:rPr lang="en" dirty="0"/>
              <a:t>When a collision occurs,</a:t>
            </a:r>
          </a:p>
          <a:p>
            <a:r>
              <a:rPr lang="en" dirty="0"/>
              <a:t>how do we search for an empty space?</a:t>
            </a:r>
          </a:p>
          <a:p>
            <a:endParaRPr dirty="0"/>
          </a:p>
        </p:txBody>
      </p:sp>
      <p:sp>
        <p:nvSpPr>
          <p:cNvPr id="6" name="Shape 626"/>
          <p:cNvSpPr txBox="1"/>
          <p:nvPr/>
        </p:nvSpPr>
        <p:spPr>
          <a:xfrm>
            <a:off x="6029956" y="2731500"/>
            <a:ext cx="2811189" cy="1395000"/>
          </a:xfrm>
          <a:prstGeom prst="rect">
            <a:avLst/>
          </a:prstGeom>
          <a:noFill/>
          <a:ln>
            <a:noFill/>
          </a:ln>
        </p:spPr>
        <p:txBody>
          <a:bodyPr lIns="91425" tIns="91425" rIns="91425" bIns="91425" anchor="t" anchorCtr="0">
            <a:noAutofit/>
          </a:bodyPr>
          <a:lstStyle/>
          <a:p>
            <a:r>
              <a:rPr lang="en" sz="2200" b="1" i="1" dirty="0">
                <a:solidFill>
                  <a:srgbClr val="00B050"/>
                </a:solidFill>
              </a:rPr>
              <a:t>quadratic probing</a:t>
            </a:r>
            <a:r>
              <a:rPr lang="en" sz="2200" b="1" dirty="0">
                <a:solidFill>
                  <a:srgbClr val="00B050"/>
                </a:solidFill>
              </a:rPr>
              <a:t>:</a:t>
            </a:r>
            <a:r>
              <a:rPr lang="en" sz="2200" dirty="0">
                <a:solidFill>
                  <a:srgbClr val="00B050"/>
                </a:solidFill>
              </a:rPr>
              <a:t> </a:t>
            </a:r>
            <a:r>
              <a:rPr lang="en" sz="2200" dirty="0"/>
              <a:t>search the array in this sequence:</a:t>
            </a:r>
          </a:p>
          <a:p>
            <a:r>
              <a:rPr lang="en" sz="2200" b="1" dirty="0"/>
              <a:t>i</a:t>
            </a:r>
            <a:r>
              <a:rPr lang="en" sz="2200" dirty="0"/>
              <a:t>, </a:t>
            </a:r>
            <a:r>
              <a:rPr lang="en" sz="2200" b="1" dirty="0"/>
              <a:t>i+1</a:t>
            </a:r>
            <a:r>
              <a:rPr lang="en" sz="2200" b="1" baseline="30000" dirty="0"/>
              <a:t>2</a:t>
            </a:r>
            <a:r>
              <a:rPr lang="en" sz="2200" dirty="0"/>
              <a:t>, </a:t>
            </a:r>
            <a:r>
              <a:rPr lang="en" sz="2200" b="1" dirty="0"/>
              <a:t>i+2</a:t>
            </a:r>
            <a:r>
              <a:rPr lang="en" sz="2200" b="1" baseline="30000" dirty="0"/>
              <a:t>2</a:t>
            </a:r>
            <a:r>
              <a:rPr lang="en" sz="2200" dirty="0"/>
              <a:t>, </a:t>
            </a:r>
            <a:r>
              <a:rPr lang="en" sz="2200" b="1" dirty="0"/>
              <a:t>i+3</a:t>
            </a:r>
            <a:r>
              <a:rPr lang="en" sz="2200" b="1" baseline="30000" dirty="0"/>
              <a:t>2</a:t>
            </a:r>
            <a:r>
              <a:rPr lang="en" sz="2200" dirty="0"/>
              <a:t> . . .</a:t>
            </a:r>
          </a:p>
        </p:txBody>
      </p:sp>
      <p:sp>
        <p:nvSpPr>
          <p:cNvPr id="7" name="Shape 627"/>
          <p:cNvSpPr txBox="1"/>
          <p:nvPr/>
        </p:nvSpPr>
        <p:spPr>
          <a:xfrm>
            <a:off x="487904" y="2731501"/>
            <a:ext cx="3125100" cy="1786357"/>
          </a:xfrm>
          <a:prstGeom prst="rect">
            <a:avLst/>
          </a:prstGeom>
          <a:noFill/>
          <a:ln>
            <a:noFill/>
          </a:ln>
        </p:spPr>
        <p:txBody>
          <a:bodyPr lIns="91425" tIns="91425" rIns="91425" bIns="91425" anchor="t" anchorCtr="0">
            <a:noAutofit/>
          </a:bodyPr>
          <a:lstStyle/>
          <a:p>
            <a:pPr>
              <a:buClr>
                <a:schemeClr val="dk1"/>
              </a:buClr>
              <a:buSzPct val="55000"/>
            </a:pPr>
            <a:r>
              <a:rPr lang="en" sz="2200" b="1" i="1" dirty="0">
                <a:solidFill>
                  <a:schemeClr val="dk1"/>
                </a:solidFill>
              </a:rPr>
              <a:t>clustering</a:t>
            </a:r>
            <a:r>
              <a:rPr lang="en" sz="2200" b="1" dirty="0">
                <a:solidFill>
                  <a:schemeClr val="dk1"/>
                </a:solidFill>
              </a:rPr>
              <a:t>:</a:t>
            </a:r>
          </a:p>
          <a:p>
            <a:pPr>
              <a:buClr>
                <a:schemeClr val="dk1"/>
              </a:buClr>
              <a:buSzPct val="55000"/>
            </a:pPr>
            <a:r>
              <a:rPr lang="en" sz="2200" dirty="0">
                <a:solidFill>
                  <a:schemeClr val="dk1"/>
                </a:solidFill>
              </a:rPr>
              <a:t>problem where nearby hashes have similar probe sequences so we get more collisions</a:t>
            </a:r>
          </a:p>
          <a:p>
            <a:endParaRPr sz="2200" dirty="0"/>
          </a:p>
        </p:txBody>
      </p:sp>
      <p:sp>
        <p:nvSpPr>
          <p:cNvPr id="8" name="Shape 628"/>
          <p:cNvSpPr/>
          <p:nvPr/>
        </p:nvSpPr>
        <p:spPr>
          <a:xfrm rot="-5400000">
            <a:off x="582162" y="5015541"/>
            <a:ext cx="325200" cy="364500"/>
          </a:xfrm>
          <a:prstGeom prst="rect">
            <a:avLst/>
          </a:prstGeom>
          <a:solidFill>
            <a:srgbClr val="FFFFFF"/>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endParaRPr/>
          </a:p>
        </p:txBody>
      </p:sp>
      <p:sp>
        <p:nvSpPr>
          <p:cNvPr id="9" name="Shape 629"/>
          <p:cNvSpPr/>
          <p:nvPr/>
        </p:nvSpPr>
        <p:spPr>
          <a:xfrm rot="-5400000">
            <a:off x="946689" y="5015541"/>
            <a:ext cx="325200" cy="364500"/>
          </a:xfrm>
          <a:prstGeom prst="rect">
            <a:avLst/>
          </a:prstGeom>
          <a:solidFill>
            <a:srgbClr val="FFFFFF"/>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endParaRPr/>
          </a:p>
        </p:txBody>
      </p:sp>
      <p:sp>
        <p:nvSpPr>
          <p:cNvPr id="10" name="Shape 630"/>
          <p:cNvSpPr/>
          <p:nvPr/>
        </p:nvSpPr>
        <p:spPr>
          <a:xfrm rot="-5400000">
            <a:off x="1311147" y="5015541"/>
            <a:ext cx="325200" cy="364500"/>
          </a:xfrm>
          <a:prstGeom prst="rect">
            <a:avLst/>
          </a:prstGeom>
          <a:solidFill>
            <a:srgbClr val="FFFFFF"/>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endParaRPr b="1"/>
          </a:p>
        </p:txBody>
      </p:sp>
      <p:sp>
        <p:nvSpPr>
          <p:cNvPr id="11" name="Shape 631"/>
          <p:cNvSpPr/>
          <p:nvPr/>
        </p:nvSpPr>
        <p:spPr>
          <a:xfrm rot="-5400000">
            <a:off x="2040131" y="5015541"/>
            <a:ext cx="325200" cy="364500"/>
          </a:xfrm>
          <a:prstGeom prst="rect">
            <a:avLst/>
          </a:prstGeom>
          <a:solidFill>
            <a:srgbClr val="FFFFFF"/>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endParaRPr b="1"/>
          </a:p>
        </p:txBody>
      </p:sp>
      <p:sp>
        <p:nvSpPr>
          <p:cNvPr id="12" name="Shape 632"/>
          <p:cNvSpPr/>
          <p:nvPr/>
        </p:nvSpPr>
        <p:spPr>
          <a:xfrm rot="-5400000">
            <a:off x="1675605" y="5015541"/>
            <a:ext cx="325200" cy="364500"/>
          </a:xfrm>
          <a:prstGeom prst="rect">
            <a:avLst/>
          </a:prstGeom>
          <a:solidFill>
            <a:srgbClr val="FFFFFF"/>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endParaRPr b="1"/>
          </a:p>
        </p:txBody>
      </p:sp>
      <p:sp>
        <p:nvSpPr>
          <p:cNvPr id="13" name="Shape 633"/>
          <p:cNvSpPr/>
          <p:nvPr/>
        </p:nvSpPr>
        <p:spPr>
          <a:xfrm rot="-5400000">
            <a:off x="2404649" y="5015541"/>
            <a:ext cx="325200" cy="364500"/>
          </a:xfrm>
          <a:prstGeom prst="rect">
            <a:avLst/>
          </a:prstGeom>
          <a:solidFill>
            <a:srgbClr val="FFFFFF"/>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endParaRPr/>
          </a:p>
        </p:txBody>
      </p:sp>
      <p:sp>
        <p:nvSpPr>
          <p:cNvPr id="14" name="Shape 634"/>
          <p:cNvSpPr/>
          <p:nvPr/>
        </p:nvSpPr>
        <p:spPr>
          <a:xfrm rot="-5400000">
            <a:off x="2769176" y="5015541"/>
            <a:ext cx="325200" cy="364500"/>
          </a:xfrm>
          <a:prstGeom prst="rect">
            <a:avLst/>
          </a:prstGeom>
          <a:solidFill>
            <a:schemeClr val="lt2"/>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endParaRPr/>
          </a:p>
        </p:txBody>
      </p:sp>
      <p:sp>
        <p:nvSpPr>
          <p:cNvPr id="15" name="Shape 635"/>
          <p:cNvSpPr/>
          <p:nvPr/>
        </p:nvSpPr>
        <p:spPr>
          <a:xfrm rot="-5400000">
            <a:off x="3133634" y="5015541"/>
            <a:ext cx="325200" cy="364500"/>
          </a:xfrm>
          <a:prstGeom prst="rect">
            <a:avLst/>
          </a:prstGeom>
          <a:solidFill>
            <a:srgbClr val="FFFFFF"/>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endParaRPr b="1"/>
          </a:p>
        </p:txBody>
      </p:sp>
      <p:sp>
        <p:nvSpPr>
          <p:cNvPr id="16" name="Shape 636"/>
          <p:cNvSpPr/>
          <p:nvPr/>
        </p:nvSpPr>
        <p:spPr>
          <a:xfrm rot="-5400000">
            <a:off x="3862619" y="5015541"/>
            <a:ext cx="325200" cy="364500"/>
          </a:xfrm>
          <a:prstGeom prst="rect">
            <a:avLst/>
          </a:prstGeom>
          <a:solidFill>
            <a:srgbClr val="FFFFFF"/>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endParaRPr b="1"/>
          </a:p>
        </p:txBody>
      </p:sp>
      <p:sp>
        <p:nvSpPr>
          <p:cNvPr id="17" name="Shape 637"/>
          <p:cNvSpPr/>
          <p:nvPr/>
        </p:nvSpPr>
        <p:spPr>
          <a:xfrm rot="-5400000">
            <a:off x="3498092" y="5015541"/>
            <a:ext cx="325200" cy="364500"/>
          </a:xfrm>
          <a:prstGeom prst="rect">
            <a:avLst/>
          </a:prstGeom>
          <a:solidFill>
            <a:srgbClr val="FFFFFF"/>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endParaRPr b="1"/>
          </a:p>
        </p:txBody>
      </p:sp>
      <p:sp>
        <p:nvSpPr>
          <p:cNvPr id="18" name="Shape 638"/>
          <p:cNvSpPr/>
          <p:nvPr/>
        </p:nvSpPr>
        <p:spPr>
          <a:xfrm rot="-5400000">
            <a:off x="4227137" y="5015541"/>
            <a:ext cx="325200" cy="364500"/>
          </a:xfrm>
          <a:prstGeom prst="rect">
            <a:avLst/>
          </a:prstGeom>
          <a:solidFill>
            <a:srgbClr val="FFFFFF"/>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endParaRPr/>
          </a:p>
        </p:txBody>
      </p:sp>
      <p:sp>
        <p:nvSpPr>
          <p:cNvPr id="19" name="Shape 639"/>
          <p:cNvSpPr/>
          <p:nvPr/>
        </p:nvSpPr>
        <p:spPr>
          <a:xfrm rot="-5400000">
            <a:off x="4591664" y="5015541"/>
            <a:ext cx="325200" cy="364500"/>
          </a:xfrm>
          <a:prstGeom prst="rect">
            <a:avLst/>
          </a:prstGeom>
          <a:solidFill>
            <a:srgbClr val="FFFFFF"/>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endParaRPr/>
          </a:p>
        </p:txBody>
      </p:sp>
      <p:sp>
        <p:nvSpPr>
          <p:cNvPr id="20" name="Shape 640"/>
          <p:cNvSpPr/>
          <p:nvPr/>
        </p:nvSpPr>
        <p:spPr>
          <a:xfrm rot="-5400000">
            <a:off x="4956121" y="5015541"/>
            <a:ext cx="325200" cy="364500"/>
          </a:xfrm>
          <a:prstGeom prst="rect">
            <a:avLst/>
          </a:prstGeom>
          <a:solidFill>
            <a:srgbClr val="FFFFFF"/>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endParaRPr b="1"/>
          </a:p>
        </p:txBody>
      </p:sp>
      <p:sp>
        <p:nvSpPr>
          <p:cNvPr id="21" name="Shape 641"/>
          <p:cNvSpPr/>
          <p:nvPr/>
        </p:nvSpPr>
        <p:spPr>
          <a:xfrm rot="-5400000">
            <a:off x="5685106" y="5015541"/>
            <a:ext cx="325200" cy="364500"/>
          </a:xfrm>
          <a:prstGeom prst="rect">
            <a:avLst/>
          </a:prstGeom>
          <a:solidFill>
            <a:srgbClr val="FFFFFF"/>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endParaRPr b="1"/>
          </a:p>
        </p:txBody>
      </p:sp>
      <p:sp>
        <p:nvSpPr>
          <p:cNvPr id="22" name="Shape 642"/>
          <p:cNvSpPr/>
          <p:nvPr/>
        </p:nvSpPr>
        <p:spPr>
          <a:xfrm rot="-5400000">
            <a:off x="5320580" y="5015541"/>
            <a:ext cx="325200" cy="364500"/>
          </a:xfrm>
          <a:prstGeom prst="rect">
            <a:avLst/>
          </a:prstGeom>
          <a:solidFill>
            <a:srgbClr val="FFFFFF"/>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endParaRPr b="1"/>
          </a:p>
        </p:txBody>
      </p:sp>
      <p:sp>
        <p:nvSpPr>
          <p:cNvPr id="23" name="Shape 643"/>
          <p:cNvSpPr/>
          <p:nvPr/>
        </p:nvSpPr>
        <p:spPr>
          <a:xfrm rot="-5400000">
            <a:off x="3133689" y="5015541"/>
            <a:ext cx="325200" cy="364500"/>
          </a:xfrm>
          <a:prstGeom prst="rect">
            <a:avLst/>
          </a:prstGeom>
          <a:solidFill>
            <a:srgbClr val="FFFFFF"/>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endParaRPr/>
          </a:p>
        </p:txBody>
      </p:sp>
      <p:sp>
        <p:nvSpPr>
          <p:cNvPr id="24" name="Shape 644"/>
          <p:cNvSpPr/>
          <p:nvPr/>
        </p:nvSpPr>
        <p:spPr>
          <a:xfrm rot="-5400000">
            <a:off x="3498215" y="5015541"/>
            <a:ext cx="325200" cy="364500"/>
          </a:xfrm>
          <a:prstGeom prst="rect">
            <a:avLst/>
          </a:prstGeom>
          <a:solidFill>
            <a:srgbClr val="FFFFFF"/>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endParaRPr/>
          </a:p>
        </p:txBody>
      </p:sp>
      <p:sp>
        <p:nvSpPr>
          <p:cNvPr id="25" name="Shape 645"/>
          <p:cNvSpPr/>
          <p:nvPr/>
        </p:nvSpPr>
        <p:spPr>
          <a:xfrm rot="-5400000">
            <a:off x="3862673" y="5015541"/>
            <a:ext cx="325200" cy="364500"/>
          </a:xfrm>
          <a:prstGeom prst="rect">
            <a:avLst/>
          </a:prstGeom>
          <a:solidFill>
            <a:srgbClr val="FFFFFF"/>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endParaRPr b="1"/>
          </a:p>
        </p:txBody>
      </p:sp>
      <p:sp>
        <p:nvSpPr>
          <p:cNvPr id="26" name="Shape 646"/>
          <p:cNvSpPr/>
          <p:nvPr/>
        </p:nvSpPr>
        <p:spPr>
          <a:xfrm rot="-5400000">
            <a:off x="4591658" y="5015541"/>
            <a:ext cx="325200" cy="364500"/>
          </a:xfrm>
          <a:prstGeom prst="rect">
            <a:avLst/>
          </a:prstGeom>
          <a:solidFill>
            <a:srgbClr val="FFFFFF"/>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endParaRPr b="1"/>
          </a:p>
        </p:txBody>
      </p:sp>
      <p:sp>
        <p:nvSpPr>
          <p:cNvPr id="27" name="Shape 647"/>
          <p:cNvSpPr/>
          <p:nvPr/>
        </p:nvSpPr>
        <p:spPr>
          <a:xfrm rot="-5400000">
            <a:off x="4227131" y="5015541"/>
            <a:ext cx="325200" cy="364500"/>
          </a:xfrm>
          <a:prstGeom prst="rect">
            <a:avLst/>
          </a:prstGeom>
          <a:solidFill>
            <a:srgbClr val="FFFFFF"/>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endParaRPr b="1"/>
          </a:p>
        </p:txBody>
      </p:sp>
      <p:sp>
        <p:nvSpPr>
          <p:cNvPr id="28" name="Shape 648"/>
          <p:cNvSpPr/>
          <p:nvPr/>
        </p:nvSpPr>
        <p:spPr>
          <a:xfrm rot="-5400000">
            <a:off x="4956176" y="5015541"/>
            <a:ext cx="325200" cy="364500"/>
          </a:xfrm>
          <a:prstGeom prst="rect">
            <a:avLst/>
          </a:prstGeom>
          <a:solidFill>
            <a:srgbClr val="FFFFFF"/>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endParaRPr/>
          </a:p>
        </p:txBody>
      </p:sp>
      <p:sp>
        <p:nvSpPr>
          <p:cNvPr id="29" name="Shape 649"/>
          <p:cNvSpPr/>
          <p:nvPr/>
        </p:nvSpPr>
        <p:spPr>
          <a:xfrm rot="-5400000">
            <a:off x="5320703" y="5015541"/>
            <a:ext cx="325200" cy="364500"/>
          </a:xfrm>
          <a:prstGeom prst="rect">
            <a:avLst/>
          </a:prstGeom>
          <a:solidFill>
            <a:srgbClr val="FFFFFF"/>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endParaRPr/>
          </a:p>
        </p:txBody>
      </p:sp>
      <p:sp>
        <p:nvSpPr>
          <p:cNvPr id="30" name="Shape 650"/>
          <p:cNvSpPr/>
          <p:nvPr/>
        </p:nvSpPr>
        <p:spPr>
          <a:xfrm rot="-5400000">
            <a:off x="5685160" y="5015541"/>
            <a:ext cx="325200" cy="364500"/>
          </a:xfrm>
          <a:prstGeom prst="rect">
            <a:avLst/>
          </a:prstGeom>
          <a:solidFill>
            <a:srgbClr val="FFFFFF"/>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endParaRPr b="1"/>
          </a:p>
        </p:txBody>
      </p:sp>
      <p:sp>
        <p:nvSpPr>
          <p:cNvPr id="31" name="Shape 651"/>
          <p:cNvSpPr/>
          <p:nvPr/>
        </p:nvSpPr>
        <p:spPr>
          <a:xfrm rot="-5400000">
            <a:off x="6414145" y="5015541"/>
            <a:ext cx="325200" cy="364500"/>
          </a:xfrm>
          <a:prstGeom prst="rect">
            <a:avLst/>
          </a:prstGeom>
          <a:solidFill>
            <a:srgbClr val="FFFFFF"/>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endParaRPr b="1"/>
          </a:p>
        </p:txBody>
      </p:sp>
      <p:sp>
        <p:nvSpPr>
          <p:cNvPr id="32" name="Shape 652"/>
          <p:cNvSpPr/>
          <p:nvPr/>
        </p:nvSpPr>
        <p:spPr>
          <a:xfrm rot="-5400000">
            <a:off x="6049619" y="5015541"/>
            <a:ext cx="325200" cy="364500"/>
          </a:xfrm>
          <a:prstGeom prst="rect">
            <a:avLst/>
          </a:prstGeom>
          <a:solidFill>
            <a:srgbClr val="FFFFFF"/>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endParaRPr b="1"/>
          </a:p>
        </p:txBody>
      </p:sp>
      <p:sp>
        <p:nvSpPr>
          <p:cNvPr id="33" name="Shape 653"/>
          <p:cNvSpPr/>
          <p:nvPr/>
        </p:nvSpPr>
        <p:spPr>
          <a:xfrm rot="-5400000">
            <a:off x="6778664" y="5015541"/>
            <a:ext cx="325200" cy="364500"/>
          </a:xfrm>
          <a:prstGeom prst="rect">
            <a:avLst/>
          </a:prstGeom>
          <a:solidFill>
            <a:srgbClr val="FFFFFF"/>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endParaRPr/>
          </a:p>
        </p:txBody>
      </p:sp>
      <p:sp>
        <p:nvSpPr>
          <p:cNvPr id="34" name="Shape 654"/>
          <p:cNvSpPr/>
          <p:nvPr/>
        </p:nvSpPr>
        <p:spPr>
          <a:xfrm rot="-5400000">
            <a:off x="7143190" y="5015541"/>
            <a:ext cx="325200" cy="364500"/>
          </a:xfrm>
          <a:prstGeom prst="rect">
            <a:avLst/>
          </a:prstGeom>
          <a:solidFill>
            <a:srgbClr val="FFFFFF"/>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endParaRPr/>
          </a:p>
        </p:txBody>
      </p:sp>
      <p:sp>
        <p:nvSpPr>
          <p:cNvPr id="35" name="Shape 655"/>
          <p:cNvSpPr/>
          <p:nvPr/>
        </p:nvSpPr>
        <p:spPr>
          <a:xfrm rot="-5400000">
            <a:off x="7507648" y="5015541"/>
            <a:ext cx="325200" cy="364500"/>
          </a:xfrm>
          <a:prstGeom prst="rect">
            <a:avLst/>
          </a:prstGeom>
          <a:solidFill>
            <a:srgbClr val="FFFFFF"/>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endParaRPr b="1"/>
          </a:p>
        </p:txBody>
      </p:sp>
      <p:sp>
        <p:nvSpPr>
          <p:cNvPr id="36" name="Shape 656"/>
          <p:cNvSpPr/>
          <p:nvPr/>
        </p:nvSpPr>
        <p:spPr>
          <a:xfrm rot="-5400000">
            <a:off x="8236632" y="5015541"/>
            <a:ext cx="325200" cy="364500"/>
          </a:xfrm>
          <a:prstGeom prst="rect">
            <a:avLst/>
          </a:prstGeom>
          <a:solidFill>
            <a:srgbClr val="FFFFFF"/>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endParaRPr b="1"/>
          </a:p>
        </p:txBody>
      </p:sp>
      <p:sp>
        <p:nvSpPr>
          <p:cNvPr id="37" name="Shape 657"/>
          <p:cNvSpPr/>
          <p:nvPr/>
        </p:nvSpPr>
        <p:spPr>
          <a:xfrm rot="-5400000">
            <a:off x="7872106" y="5015541"/>
            <a:ext cx="325200" cy="364500"/>
          </a:xfrm>
          <a:prstGeom prst="rect">
            <a:avLst/>
          </a:prstGeom>
          <a:solidFill>
            <a:srgbClr val="FFFFFF"/>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endParaRPr b="1"/>
          </a:p>
        </p:txBody>
      </p:sp>
      <p:sp>
        <p:nvSpPr>
          <p:cNvPr id="38" name="Shape 658"/>
          <p:cNvSpPr/>
          <p:nvPr/>
        </p:nvSpPr>
        <p:spPr>
          <a:xfrm rot="7987829">
            <a:off x="708883" y="5441451"/>
            <a:ext cx="71526" cy="71526"/>
          </a:xfrm>
          <a:prstGeom prst="ellipse">
            <a:avLst/>
          </a:prstGeom>
          <a:solidFill>
            <a:srgbClr val="00FF00"/>
          </a:solidFill>
          <a:ln w="19050" cap="flat" cmpd="sng">
            <a:solidFill>
              <a:srgbClr val="6AA84F"/>
            </a:solidFill>
            <a:prstDash val="solid"/>
            <a:round/>
            <a:headEnd type="none" w="med" len="med"/>
            <a:tailEnd type="none" w="med" len="med"/>
          </a:ln>
        </p:spPr>
        <p:txBody>
          <a:bodyPr lIns="91425" tIns="91425" rIns="91425" bIns="91425" anchor="ctr" anchorCtr="0">
            <a:noAutofit/>
          </a:bodyPr>
          <a:lstStyle/>
          <a:p>
            <a:endParaRPr/>
          </a:p>
        </p:txBody>
      </p:sp>
      <p:sp>
        <p:nvSpPr>
          <p:cNvPr id="39" name="Shape 659"/>
          <p:cNvSpPr/>
          <p:nvPr/>
        </p:nvSpPr>
        <p:spPr>
          <a:xfrm rot="7987829">
            <a:off x="6176333" y="5441447"/>
            <a:ext cx="71526" cy="71526"/>
          </a:xfrm>
          <a:prstGeom prst="ellipse">
            <a:avLst/>
          </a:prstGeom>
          <a:solidFill>
            <a:srgbClr val="00FF00"/>
          </a:solidFill>
          <a:ln w="19050" cap="flat" cmpd="sng">
            <a:solidFill>
              <a:srgbClr val="6AA84F"/>
            </a:solidFill>
            <a:prstDash val="solid"/>
            <a:round/>
            <a:headEnd type="none" w="med" len="med"/>
            <a:tailEnd type="none" w="med" len="med"/>
          </a:ln>
        </p:spPr>
        <p:txBody>
          <a:bodyPr lIns="91425" tIns="91425" rIns="91425" bIns="91425" anchor="ctr" anchorCtr="0">
            <a:noAutofit/>
          </a:bodyPr>
          <a:lstStyle/>
          <a:p>
            <a:endParaRPr/>
          </a:p>
        </p:txBody>
      </p:sp>
      <p:sp>
        <p:nvSpPr>
          <p:cNvPr id="40" name="Shape 660"/>
          <p:cNvSpPr/>
          <p:nvPr/>
        </p:nvSpPr>
        <p:spPr>
          <a:xfrm rot="7987829">
            <a:off x="3260331" y="5441443"/>
            <a:ext cx="71526" cy="71526"/>
          </a:xfrm>
          <a:prstGeom prst="ellipse">
            <a:avLst/>
          </a:prstGeom>
          <a:solidFill>
            <a:srgbClr val="00FF00"/>
          </a:solidFill>
          <a:ln w="19050" cap="flat" cmpd="sng">
            <a:solidFill>
              <a:srgbClr val="6AA84F"/>
            </a:solidFill>
            <a:prstDash val="solid"/>
            <a:round/>
            <a:headEnd type="none" w="med" len="med"/>
            <a:tailEnd type="none" w="med" len="med"/>
          </a:ln>
        </p:spPr>
        <p:txBody>
          <a:bodyPr lIns="91425" tIns="91425" rIns="91425" bIns="91425" anchor="ctr" anchorCtr="0">
            <a:noAutofit/>
          </a:bodyPr>
          <a:lstStyle/>
          <a:p>
            <a:endParaRPr/>
          </a:p>
        </p:txBody>
      </p:sp>
      <p:sp>
        <p:nvSpPr>
          <p:cNvPr id="41" name="Shape 661"/>
          <p:cNvSpPr/>
          <p:nvPr/>
        </p:nvSpPr>
        <p:spPr>
          <a:xfrm rot="7987829">
            <a:off x="2895882" y="5441467"/>
            <a:ext cx="71526" cy="71526"/>
          </a:xfrm>
          <a:prstGeom prst="ellipse">
            <a:avLst/>
          </a:prstGeom>
          <a:solidFill>
            <a:srgbClr val="00FF00"/>
          </a:solidFill>
          <a:ln w="19050" cap="flat" cmpd="sng">
            <a:solidFill>
              <a:srgbClr val="6AA84F"/>
            </a:solidFill>
            <a:prstDash val="solid"/>
            <a:round/>
            <a:headEnd type="none" w="med" len="med"/>
            <a:tailEnd type="none" w="med" len="med"/>
          </a:ln>
        </p:spPr>
        <p:txBody>
          <a:bodyPr lIns="91425" tIns="91425" rIns="91425" bIns="91425" anchor="ctr" anchorCtr="0">
            <a:noAutofit/>
          </a:bodyPr>
          <a:lstStyle/>
          <a:p>
            <a:endParaRPr/>
          </a:p>
        </p:txBody>
      </p:sp>
      <p:sp>
        <p:nvSpPr>
          <p:cNvPr id="42" name="Shape 662"/>
          <p:cNvSpPr/>
          <p:nvPr/>
        </p:nvSpPr>
        <p:spPr>
          <a:xfrm rot="7987829">
            <a:off x="4353836" y="5441467"/>
            <a:ext cx="71526" cy="71526"/>
          </a:xfrm>
          <a:prstGeom prst="ellipse">
            <a:avLst/>
          </a:prstGeom>
          <a:solidFill>
            <a:srgbClr val="00FF00"/>
          </a:solidFill>
          <a:ln w="19050" cap="flat" cmpd="sng">
            <a:solidFill>
              <a:srgbClr val="6AA84F"/>
            </a:solidFill>
            <a:prstDash val="solid"/>
            <a:round/>
            <a:headEnd type="none" w="med" len="med"/>
            <a:tailEnd type="none" w="med" len="med"/>
          </a:ln>
        </p:spPr>
        <p:txBody>
          <a:bodyPr lIns="91425" tIns="91425" rIns="91425" bIns="91425" anchor="ctr" anchorCtr="0">
            <a:noAutofit/>
          </a:bodyPr>
          <a:lstStyle/>
          <a:p>
            <a:endParaRPr/>
          </a:p>
        </p:txBody>
      </p:sp>
      <p:sp>
        <p:nvSpPr>
          <p:cNvPr id="43" name="Shape 663"/>
          <p:cNvSpPr/>
          <p:nvPr/>
        </p:nvSpPr>
        <p:spPr>
          <a:xfrm rot="7987829">
            <a:off x="4005785" y="4882728"/>
            <a:ext cx="71526" cy="71526"/>
          </a:xfrm>
          <a:prstGeom prst="ellipse">
            <a:avLst/>
          </a:prstGeom>
          <a:solidFill>
            <a:srgbClr val="FF0000"/>
          </a:solidFill>
          <a:ln w="19050" cap="flat" cmpd="sng">
            <a:solidFill>
              <a:srgbClr val="DA0002"/>
            </a:solidFill>
            <a:prstDash val="solid"/>
            <a:round/>
            <a:headEnd type="none" w="med" len="med"/>
            <a:tailEnd type="none" w="med" len="med"/>
          </a:ln>
        </p:spPr>
        <p:txBody>
          <a:bodyPr lIns="91425" tIns="91425" rIns="91425" bIns="91425" anchor="ctr" anchorCtr="0">
            <a:noAutofit/>
          </a:bodyPr>
          <a:lstStyle/>
          <a:p>
            <a:endParaRPr/>
          </a:p>
        </p:txBody>
      </p:sp>
      <p:sp>
        <p:nvSpPr>
          <p:cNvPr id="44" name="Shape 664"/>
          <p:cNvSpPr/>
          <p:nvPr/>
        </p:nvSpPr>
        <p:spPr>
          <a:xfrm rot="7987829">
            <a:off x="3624807" y="4882724"/>
            <a:ext cx="71526" cy="71526"/>
          </a:xfrm>
          <a:prstGeom prst="ellipse">
            <a:avLst/>
          </a:prstGeom>
          <a:solidFill>
            <a:srgbClr val="FF0000"/>
          </a:solidFill>
          <a:ln w="19050" cap="flat" cmpd="sng">
            <a:solidFill>
              <a:srgbClr val="DA0002"/>
            </a:solidFill>
            <a:prstDash val="solid"/>
            <a:round/>
            <a:headEnd type="none" w="med" len="med"/>
            <a:tailEnd type="none" w="med" len="med"/>
          </a:ln>
        </p:spPr>
        <p:txBody>
          <a:bodyPr lIns="91425" tIns="91425" rIns="91425" bIns="91425" anchor="ctr" anchorCtr="0">
            <a:noAutofit/>
          </a:bodyPr>
          <a:lstStyle/>
          <a:p>
            <a:endParaRPr/>
          </a:p>
        </p:txBody>
      </p:sp>
      <p:sp>
        <p:nvSpPr>
          <p:cNvPr id="45" name="Shape 665"/>
          <p:cNvSpPr/>
          <p:nvPr/>
        </p:nvSpPr>
        <p:spPr>
          <a:xfrm rot="7987829">
            <a:off x="3260331" y="4882720"/>
            <a:ext cx="71526" cy="71526"/>
          </a:xfrm>
          <a:prstGeom prst="ellipse">
            <a:avLst/>
          </a:prstGeom>
          <a:solidFill>
            <a:srgbClr val="FF0000"/>
          </a:solidFill>
          <a:ln w="19050" cap="flat" cmpd="sng">
            <a:solidFill>
              <a:srgbClr val="DA0002"/>
            </a:solidFill>
            <a:prstDash val="solid"/>
            <a:round/>
            <a:headEnd type="none" w="med" len="med"/>
            <a:tailEnd type="none" w="med" len="med"/>
          </a:ln>
        </p:spPr>
        <p:txBody>
          <a:bodyPr lIns="91425" tIns="91425" rIns="91425" bIns="91425" anchor="ctr" anchorCtr="0">
            <a:noAutofit/>
          </a:bodyPr>
          <a:lstStyle/>
          <a:p>
            <a:endParaRPr/>
          </a:p>
        </p:txBody>
      </p:sp>
      <p:sp>
        <p:nvSpPr>
          <p:cNvPr id="46" name="Shape 666"/>
          <p:cNvSpPr/>
          <p:nvPr/>
        </p:nvSpPr>
        <p:spPr>
          <a:xfrm rot="7987829">
            <a:off x="2895882" y="4882744"/>
            <a:ext cx="71526" cy="71526"/>
          </a:xfrm>
          <a:prstGeom prst="ellipse">
            <a:avLst/>
          </a:prstGeom>
          <a:solidFill>
            <a:srgbClr val="FF0000"/>
          </a:solidFill>
          <a:ln w="19050" cap="flat" cmpd="sng">
            <a:solidFill>
              <a:srgbClr val="DA0002"/>
            </a:solidFill>
            <a:prstDash val="solid"/>
            <a:round/>
            <a:headEnd type="none" w="med" len="med"/>
            <a:tailEnd type="none" w="med" len="med"/>
          </a:ln>
        </p:spPr>
        <p:txBody>
          <a:bodyPr lIns="91425" tIns="91425" rIns="91425" bIns="91425" anchor="ctr" anchorCtr="0">
            <a:noAutofit/>
          </a:bodyPr>
          <a:lstStyle/>
          <a:p>
            <a:endParaRPr/>
          </a:p>
        </p:txBody>
      </p:sp>
      <p:sp>
        <p:nvSpPr>
          <p:cNvPr id="47" name="Shape 667"/>
          <p:cNvSpPr/>
          <p:nvPr/>
        </p:nvSpPr>
        <p:spPr>
          <a:xfrm rot="7987829">
            <a:off x="4356036" y="4882785"/>
            <a:ext cx="71526" cy="71526"/>
          </a:xfrm>
          <a:prstGeom prst="ellipse">
            <a:avLst/>
          </a:prstGeom>
          <a:solidFill>
            <a:srgbClr val="FF0000"/>
          </a:solidFill>
          <a:ln w="19050" cap="flat" cmpd="sng">
            <a:solidFill>
              <a:srgbClr val="DA0002"/>
            </a:solidFill>
            <a:prstDash val="solid"/>
            <a:round/>
            <a:headEnd type="none" w="med" len="med"/>
            <a:tailEnd type="none" w="med" len="med"/>
          </a:ln>
        </p:spPr>
        <p:txBody>
          <a:bodyPr lIns="91425" tIns="91425" rIns="91425" bIns="91425" anchor="ctr" anchorCtr="0">
            <a:noAutofit/>
          </a:bodyPr>
          <a:lstStyle/>
          <a:p>
            <a:endParaRPr/>
          </a:p>
        </p:txBody>
      </p:sp>
      <p:sp>
        <p:nvSpPr>
          <p:cNvPr id="48" name="Shape 625">
            <a:extLst>
              <a:ext uri="{FF2B5EF4-FFF2-40B4-BE49-F238E27FC236}">
                <a16:creationId xmlns:a16="http://schemas.microsoft.com/office/drawing/2014/main" id="{2639E617-2F63-5E4D-B044-4D13B11974CA}"/>
              </a:ext>
            </a:extLst>
          </p:cNvPr>
          <p:cNvSpPr txBox="1"/>
          <p:nvPr/>
        </p:nvSpPr>
        <p:spPr>
          <a:xfrm>
            <a:off x="457200" y="5743147"/>
            <a:ext cx="7690800" cy="903945"/>
          </a:xfrm>
          <a:prstGeom prst="rect">
            <a:avLst/>
          </a:prstGeom>
          <a:noFill/>
          <a:ln>
            <a:noFill/>
          </a:ln>
        </p:spPr>
        <p:txBody>
          <a:bodyPr lIns="91425" tIns="91425" rIns="91425" bIns="91425" anchor="t" anchorCtr="0">
            <a:noAutofit/>
          </a:bodyPr>
          <a:lstStyle/>
          <a:p>
            <a:r>
              <a:rPr lang="en" dirty="0"/>
              <a:t>Quadratic probing requires the size of the array to be a prime in order to have access to every bucket.</a:t>
            </a:r>
            <a:endParaRPr dirty="0"/>
          </a:p>
        </p:txBody>
      </p:sp>
    </p:spTree>
    <p:extLst>
      <p:ext uri="{BB962C8B-B14F-4D97-AF65-F5344CB8AC3E}">
        <p14:creationId xmlns:p14="http://schemas.microsoft.com/office/powerpoint/2010/main" val="994917768"/>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3600" dirty="0">
                <a:solidFill>
                  <a:srgbClr val="C00000"/>
                </a:solidFill>
              </a:rPr>
              <a:t>Linear Probing in Action</a:t>
            </a:r>
          </a:p>
        </p:txBody>
      </p:sp>
      <p:graphicFrame>
        <p:nvGraphicFramePr>
          <p:cNvPr id="4" name="Content Placeholder 3"/>
          <p:cNvGraphicFramePr>
            <a:graphicFrameLocks noGrp="1"/>
          </p:cNvGraphicFramePr>
          <p:nvPr>
            <p:ph idx="1"/>
            <p:extLst>
              <p:ext uri="{D42A27DB-BD31-4B8C-83A1-F6EECF244321}">
                <p14:modId xmlns:p14="http://schemas.microsoft.com/office/powerpoint/2010/main" val="3268292044"/>
              </p:ext>
            </p:extLst>
          </p:nvPr>
        </p:nvGraphicFramePr>
        <p:xfrm>
          <a:off x="2209800" y="2667000"/>
          <a:ext cx="3657599" cy="914400"/>
        </p:xfrm>
        <a:graphic>
          <a:graphicData uri="http://schemas.openxmlformats.org/drawingml/2006/table">
            <a:tbl>
              <a:tblPr/>
              <a:tblGrid>
                <a:gridCol w="1676399">
                  <a:extLst>
                    <a:ext uri="{9D8B030D-6E8A-4147-A177-3AD203B41FA5}">
                      <a16:colId xmlns:a16="http://schemas.microsoft.com/office/drawing/2014/main" val="20000"/>
                    </a:ext>
                  </a:extLst>
                </a:gridCol>
                <a:gridCol w="457200">
                  <a:extLst>
                    <a:ext uri="{9D8B030D-6E8A-4147-A177-3AD203B41FA5}">
                      <a16:colId xmlns:a16="http://schemas.microsoft.com/office/drawing/2014/main" val="20001"/>
                    </a:ext>
                  </a:extLst>
                </a:gridCol>
                <a:gridCol w="457200">
                  <a:extLst>
                    <a:ext uri="{9D8B030D-6E8A-4147-A177-3AD203B41FA5}">
                      <a16:colId xmlns:a16="http://schemas.microsoft.com/office/drawing/2014/main" val="20002"/>
                    </a:ext>
                  </a:extLst>
                </a:gridCol>
                <a:gridCol w="533400">
                  <a:extLst>
                    <a:ext uri="{9D8B030D-6E8A-4147-A177-3AD203B41FA5}">
                      <a16:colId xmlns:a16="http://schemas.microsoft.com/office/drawing/2014/main" val="20003"/>
                    </a:ext>
                  </a:extLst>
                </a:gridCol>
                <a:gridCol w="533400">
                  <a:extLst>
                    <a:ext uri="{9D8B030D-6E8A-4147-A177-3AD203B41FA5}">
                      <a16:colId xmlns:a16="http://schemas.microsoft.com/office/drawing/2014/main" val="20004"/>
                    </a:ext>
                  </a:extLst>
                </a:gridCol>
              </a:tblGrid>
              <a:tr h="0">
                <a:tc>
                  <a:txBody>
                    <a:bodyPr/>
                    <a:lstStyle/>
                    <a:p>
                      <a:r>
                        <a:rPr lang="en-US" sz="2400">
                          <a:effectLst/>
                          <a:latin typeface="+mn-lt"/>
                        </a:rPr>
                        <a:t>element </a:t>
                      </a:r>
                    </a:p>
                  </a:txBody>
                  <a:tcPr anchor="ctr">
                    <a:lnL w="5055" cap="flat" cmpd="sng" algn="ctr">
                      <a:solidFill>
                        <a:srgbClr val="000000"/>
                      </a:solidFill>
                      <a:prstDash val="solid"/>
                      <a:round/>
                      <a:headEnd type="none" w="med" len="med"/>
                      <a:tailEnd type="none" w="med" len="med"/>
                    </a:lnL>
                    <a:lnR w="5055" cap="flat" cmpd="sng" algn="ctr">
                      <a:solidFill>
                        <a:srgbClr val="000000"/>
                      </a:solidFill>
                      <a:prstDash val="solid"/>
                      <a:round/>
                      <a:headEnd type="none" w="med" len="med"/>
                      <a:tailEnd type="none" w="med" len="med"/>
                    </a:lnR>
                    <a:lnT w="5055" cap="flat" cmpd="sng" algn="ctr">
                      <a:solidFill>
                        <a:srgbClr val="000000"/>
                      </a:solidFill>
                      <a:prstDash val="solid"/>
                      <a:round/>
                      <a:headEnd type="none" w="med" len="med"/>
                      <a:tailEnd type="none" w="med" len="med"/>
                    </a:lnT>
                    <a:lnB w="5055" cap="flat" cmpd="sng" algn="ctr">
                      <a:solidFill>
                        <a:srgbClr val="000000"/>
                      </a:solidFill>
                      <a:prstDash val="solid"/>
                      <a:round/>
                      <a:headEnd type="none" w="med" len="med"/>
                      <a:tailEnd type="none" w="med" len="med"/>
                    </a:lnB>
                  </a:tcPr>
                </a:tc>
                <a:tc>
                  <a:txBody>
                    <a:bodyPr/>
                    <a:lstStyle/>
                    <a:p>
                      <a:r>
                        <a:rPr lang="en-US" sz="2400" dirty="0">
                          <a:effectLst/>
                          <a:latin typeface="+mn-lt"/>
                        </a:rPr>
                        <a:t>a </a:t>
                      </a:r>
                    </a:p>
                  </a:txBody>
                  <a:tcPr anchor="ctr">
                    <a:lnL w="5055" cap="flat" cmpd="sng" algn="ctr">
                      <a:solidFill>
                        <a:srgbClr val="000000"/>
                      </a:solidFill>
                      <a:prstDash val="solid"/>
                      <a:round/>
                      <a:headEnd type="none" w="med" len="med"/>
                      <a:tailEnd type="none" w="med" len="med"/>
                    </a:lnL>
                    <a:lnR w="5055" cap="flat" cmpd="sng" algn="ctr">
                      <a:solidFill>
                        <a:srgbClr val="000000"/>
                      </a:solidFill>
                      <a:prstDash val="solid"/>
                      <a:round/>
                      <a:headEnd type="none" w="med" len="med"/>
                      <a:tailEnd type="none" w="med" len="med"/>
                    </a:lnR>
                    <a:lnT w="5055" cap="flat" cmpd="sng" algn="ctr">
                      <a:solidFill>
                        <a:srgbClr val="000000"/>
                      </a:solidFill>
                      <a:prstDash val="solid"/>
                      <a:round/>
                      <a:headEnd type="none" w="med" len="med"/>
                      <a:tailEnd type="none" w="med" len="med"/>
                    </a:lnT>
                    <a:lnB w="5055" cap="flat" cmpd="sng" algn="ctr">
                      <a:solidFill>
                        <a:srgbClr val="000000"/>
                      </a:solidFill>
                      <a:prstDash val="solid"/>
                      <a:round/>
                      <a:headEnd type="none" w="med" len="med"/>
                      <a:tailEnd type="none" w="med" len="med"/>
                    </a:lnB>
                  </a:tcPr>
                </a:tc>
                <a:tc>
                  <a:txBody>
                    <a:bodyPr/>
                    <a:lstStyle/>
                    <a:p>
                      <a:r>
                        <a:rPr lang="en-US" sz="2400" dirty="0">
                          <a:effectLst/>
                          <a:latin typeface="+mn-lt"/>
                        </a:rPr>
                        <a:t>b </a:t>
                      </a:r>
                    </a:p>
                  </a:txBody>
                  <a:tcPr anchor="ctr">
                    <a:lnL w="5055" cap="flat" cmpd="sng" algn="ctr">
                      <a:solidFill>
                        <a:srgbClr val="000000"/>
                      </a:solidFill>
                      <a:prstDash val="solid"/>
                      <a:round/>
                      <a:headEnd type="none" w="med" len="med"/>
                      <a:tailEnd type="none" w="med" len="med"/>
                    </a:lnL>
                    <a:lnR w="5055" cap="flat" cmpd="sng" algn="ctr">
                      <a:solidFill>
                        <a:srgbClr val="000000"/>
                      </a:solidFill>
                      <a:prstDash val="solid"/>
                      <a:round/>
                      <a:headEnd type="none" w="med" len="med"/>
                      <a:tailEnd type="none" w="med" len="med"/>
                    </a:lnR>
                    <a:lnT w="5055" cap="flat" cmpd="sng" algn="ctr">
                      <a:solidFill>
                        <a:srgbClr val="000000"/>
                      </a:solidFill>
                      <a:prstDash val="solid"/>
                      <a:round/>
                      <a:headEnd type="none" w="med" len="med"/>
                      <a:tailEnd type="none" w="med" len="med"/>
                    </a:lnT>
                    <a:lnB w="5055" cap="flat" cmpd="sng" algn="ctr">
                      <a:solidFill>
                        <a:srgbClr val="000000"/>
                      </a:solidFill>
                      <a:prstDash val="solid"/>
                      <a:round/>
                      <a:headEnd type="none" w="med" len="med"/>
                      <a:tailEnd type="none" w="med" len="med"/>
                    </a:lnB>
                  </a:tcPr>
                </a:tc>
                <a:tc>
                  <a:txBody>
                    <a:bodyPr/>
                    <a:lstStyle/>
                    <a:p>
                      <a:r>
                        <a:rPr lang="en-US" sz="2400">
                          <a:effectLst/>
                          <a:latin typeface="+mn-lt"/>
                        </a:rPr>
                        <a:t>c </a:t>
                      </a:r>
                    </a:p>
                  </a:txBody>
                  <a:tcPr anchor="ctr">
                    <a:lnL w="5055" cap="flat" cmpd="sng" algn="ctr">
                      <a:solidFill>
                        <a:srgbClr val="000000"/>
                      </a:solidFill>
                      <a:prstDash val="solid"/>
                      <a:round/>
                      <a:headEnd type="none" w="med" len="med"/>
                      <a:tailEnd type="none" w="med" len="med"/>
                    </a:lnL>
                    <a:lnR w="5055" cap="flat" cmpd="sng" algn="ctr">
                      <a:solidFill>
                        <a:srgbClr val="000000"/>
                      </a:solidFill>
                      <a:prstDash val="solid"/>
                      <a:round/>
                      <a:headEnd type="none" w="med" len="med"/>
                      <a:tailEnd type="none" w="med" len="med"/>
                    </a:lnR>
                    <a:lnT w="5055" cap="flat" cmpd="sng" algn="ctr">
                      <a:solidFill>
                        <a:srgbClr val="000000"/>
                      </a:solidFill>
                      <a:prstDash val="solid"/>
                      <a:round/>
                      <a:headEnd type="none" w="med" len="med"/>
                      <a:tailEnd type="none" w="med" len="med"/>
                    </a:lnT>
                    <a:lnB w="5055" cap="flat" cmpd="sng" algn="ctr">
                      <a:solidFill>
                        <a:srgbClr val="000000"/>
                      </a:solidFill>
                      <a:prstDash val="solid"/>
                      <a:round/>
                      <a:headEnd type="none" w="med" len="med"/>
                      <a:tailEnd type="none" w="med" len="med"/>
                    </a:lnB>
                  </a:tcPr>
                </a:tc>
                <a:tc>
                  <a:txBody>
                    <a:bodyPr/>
                    <a:lstStyle/>
                    <a:p>
                      <a:r>
                        <a:rPr lang="en-US" sz="2400" dirty="0">
                          <a:effectLst/>
                          <a:latin typeface="+mn-lt"/>
                        </a:rPr>
                        <a:t>d</a:t>
                      </a:r>
                    </a:p>
                  </a:txBody>
                  <a:tcPr anchor="ctr">
                    <a:lnL w="5055" cap="flat" cmpd="sng" algn="ctr">
                      <a:solidFill>
                        <a:srgbClr val="000000"/>
                      </a:solidFill>
                      <a:prstDash val="solid"/>
                      <a:round/>
                      <a:headEnd type="none" w="med" len="med"/>
                      <a:tailEnd type="none" w="med" len="med"/>
                    </a:lnL>
                    <a:lnR w="5055" cap="flat" cmpd="sng" algn="ctr">
                      <a:solidFill>
                        <a:srgbClr val="000000"/>
                      </a:solidFill>
                      <a:prstDash val="solid"/>
                      <a:round/>
                      <a:headEnd type="none" w="med" len="med"/>
                      <a:tailEnd type="none" w="med" len="med"/>
                    </a:lnR>
                    <a:lnT w="5055" cap="flat" cmpd="sng" algn="ctr">
                      <a:solidFill>
                        <a:srgbClr val="000000"/>
                      </a:solidFill>
                      <a:prstDash val="solid"/>
                      <a:round/>
                      <a:headEnd type="none" w="med" len="med"/>
                      <a:tailEnd type="none" w="med" len="med"/>
                    </a:lnT>
                    <a:lnB w="5055"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10000"/>
                  </a:ext>
                </a:extLst>
              </a:tr>
              <a:tr h="0">
                <a:tc>
                  <a:txBody>
                    <a:bodyPr/>
                    <a:lstStyle/>
                    <a:p>
                      <a:r>
                        <a:rPr lang="en-US" sz="2400">
                          <a:effectLst/>
                          <a:latin typeface="+mn-lt"/>
                        </a:rPr>
                        <a:t>hashCode </a:t>
                      </a:r>
                    </a:p>
                  </a:txBody>
                  <a:tcPr anchor="ctr">
                    <a:lnL w="5055" cap="flat" cmpd="sng" algn="ctr">
                      <a:solidFill>
                        <a:srgbClr val="000000"/>
                      </a:solidFill>
                      <a:prstDash val="solid"/>
                      <a:round/>
                      <a:headEnd type="none" w="med" len="med"/>
                      <a:tailEnd type="none" w="med" len="med"/>
                    </a:lnL>
                    <a:lnR w="5055" cap="flat" cmpd="sng" algn="ctr">
                      <a:solidFill>
                        <a:srgbClr val="000000"/>
                      </a:solidFill>
                      <a:prstDash val="solid"/>
                      <a:round/>
                      <a:headEnd type="none" w="med" len="med"/>
                      <a:tailEnd type="none" w="med" len="med"/>
                    </a:lnR>
                    <a:lnT w="5055" cap="flat" cmpd="sng" algn="ctr">
                      <a:solidFill>
                        <a:srgbClr val="000000"/>
                      </a:solidFill>
                      <a:prstDash val="solid"/>
                      <a:round/>
                      <a:headEnd type="none" w="med" len="med"/>
                      <a:tailEnd type="none" w="med" len="med"/>
                    </a:lnT>
                    <a:lnB w="5055" cap="flat" cmpd="sng" algn="ctr">
                      <a:solidFill>
                        <a:srgbClr val="000000"/>
                      </a:solidFill>
                      <a:prstDash val="solid"/>
                      <a:round/>
                      <a:headEnd type="none" w="med" len="med"/>
                      <a:tailEnd type="none" w="med" len="med"/>
                    </a:lnB>
                  </a:tcPr>
                </a:tc>
                <a:tc>
                  <a:txBody>
                    <a:bodyPr/>
                    <a:lstStyle/>
                    <a:p>
                      <a:r>
                        <a:rPr lang="en-US" sz="2400" dirty="0">
                          <a:effectLst/>
                          <a:latin typeface="+mn-lt"/>
                        </a:rPr>
                        <a:t>0 </a:t>
                      </a:r>
                    </a:p>
                  </a:txBody>
                  <a:tcPr anchor="ctr">
                    <a:lnL w="5055" cap="flat" cmpd="sng" algn="ctr">
                      <a:solidFill>
                        <a:srgbClr val="000000"/>
                      </a:solidFill>
                      <a:prstDash val="solid"/>
                      <a:round/>
                      <a:headEnd type="none" w="med" len="med"/>
                      <a:tailEnd type="none" w="med" len="med"/>
                    </a:lnL>
                    <a:lnR w="5055" cap="flat" cmpd="sng" algn="ctr">
                      <a:solidFill>
                        <a:srgbClr val="000000"/>
                      </a:solidFill>
                      <a:prstDash val="solid"/>
                      <a:round/>
                      <a:headEnd type="none" w="med" len="med"/>
                      <a:tailEnd type="none" w="med" len="med"/>
                    </a:lnR>
                    <a:lnT w="5055" cap="flat" cmpd="sng" algn="ctr">
                      <a:solidFill>
                        <a:srgbClr val="000000"/>
                      </a:solidFill>
                      <a:prstDash val="solid"/>
                      <a:round/>
                      <a:headEnd type="none" w="med" len="med"/>
                      <a:tailEnd type="none" w="med" len="med"/>
                    </a:lnT>
                    <a:lnB w="5055" cap="flat" cmpd="sng" algn="ctr">
                      <a:solidFill>
                        <a:srgbClr val="000000"/>
                      </a:solidFill>
                      <a:prstDash val="solid"/>
                      <a:round/>
                      <a:headEnd type="none" w="med" len="med"/>
                      <a:tailEnd type="none" w="med" len="med"/>
                    </a:lnB>
                  </a:tcPr>
                </a:tc>
                <a:tc>
                  <a:txBody>
                    <a:bodyPr/>
                    <a:lstStyle/>
                    <a:p>
                      <a:r>
                        <a:rPr lang="fi-FI" sz="2400" dirty="0">
                          <a:effectLst/>
                          <a:latin typeface="+mn-lt"/>
                        </a:rPr>
                        <a:t>8 </a:t>
                      </a:r>
                    </a:p>
                  </a:txBody>
                  <a:tcPr anchor="ctr">
                    <a:lnL w="5055" cap="flat" cmpd="sng" algn="ctr">
                      <a:solidFill>
                        <a:srgbClr val="000000"/>
                      </a:solidFill>
                      <a:prstDash val="solid"/>
                      <a:round/>
                      <a:headEnd type="none" w="med" len="med"/>
                      <a:tailEnd type="none" w="med" len="med"/>
                    </a:lnL>
                    <a:lnR w="5055" cap="flat" cmpd="sng" algn="ctr">
                      <a:solidFill>
                        <a:srgbClr val="000000"/>
                      </a:solidFill>
                      <a:prstDash val="solid"/>
                      <a:round/>
                      <a:headEnd type="none" w="med" len="med"/>
                      <a:tailEnd type="none" w="med" len="med"/>
                    </a:lnR>
                    <a:lnT w="5055" cap="flat" cmpd="sng" algn="ctr">
                      <a:solidFill>
                        <a:srgbClr val="000000"/>
                      </a:solidFill>
                      <a:prstDash val="solid"/>
                      <a:round/>
                      <a:headEnd type="none" w="med" len="med"/>
                      <a:tailEnd type="none" w="med" len="med"/>
                    </a:lnT>
                    <a:lnB w="5055" cap="flat" cmpd="sng" algn="ctr">
                      <a:solidFill>
                        <a:srgbClr val="000000"/>
                      </a:solidFill>
                      <a:prstDash val="solid"/>
                      <a:round/>
                      <a:headEnd type="none" w="med" len="med"/>
                      <a:tailEnd type="none" w="med" len="med"/>
                    </a:lnB>
                  </a:tcPr>
                </a:tc>
                <a:tc>
                  <a:txBody>
                    <a:bodyPr/>
                    <a:lstStyle/>
                    <a:p>
                      <a:r>
                        <a:rPr lang="ru-RU" sz="2400">
                          <a:effectLst/>
                          <a:latin typeface="+mn-lt"/>
                        </a:rPr>
                        <a:t>17 </a:t>
                      </a:r>
                    </a:p>
                  </a:txBody>
                  <a:tcPr anchor="ctr">
                    <a:lnL w="5055" cap="flat" cmpd="sng" algn="ctr">
                      <a:solidFill>
                        <a:srgbClr val="000000"/>
                      </a:solidFill>
                      <a:prstDash val="solid"/>
                      <a:round/>
                      <a:headEnd type="none" w="med" len="med"/>
                      <a:tailEnd type="none" w="med" len="med"/>
                    </a:lnL>
                    <a:lnR w="5055" cap="flat" cmpd="sng" algn="ctr">
                      <a:solidFill>
                        <a:srgbClr val="000000"/>
                      </a:solidFill>
                      <a:prstDash val="solid"/>
                      <a:round/>
                      <a:headEnd type="none" w="med" len="med"/>
                      <a:tailEnd type="none" w="med" len="med"/>
                    </a:lnR>
                    <a:lnT w="5055" cap="flat" cmpd="sng" algn="ctr">
                      <a:solidFill>
                        <a:srgbClr val="000000"/>
                      </a:solidFill>
                      <a:prstDash val="solid"/>
                      <a:round/>
                      <a:headEnd type="none" w="med" len="med"/>
                      <a:tailEnd type="none" w="med" len="med"/>
                    </a:lnT>
                    <a:lnB w="5055" cap="flat" cmpd="sng" algn="ctr">
                      <a:solidFill>
                        <a:srgbClr val="000000"/>
                      </a:solidFill>
                      <a:prstDash val="solid"/>
                      <a:round/>
                      <a:headEnd type="none" w="med" len="med"/>
                      <a:tailEnd type="none" w="med" len="med"/>
                    </a:lnB>
                  </a:tcPr>
                </a:tc>
                <a:tc>
                  <a:txBody>
                    <a:bodyPr/>
                    <a:lstStyle/>
                    <a:p>
                      <a:r>
                        <a:rPr lang="cs-CZ" sz="2400" dirty="0">
                          <a:effectLst/>
                          <a:latin typeface="+mn-lt"/>
                        </a:rPr>
                        <a:t>12 </a:t>
                      </a:r>
                    </a:p>
                  </a:txBody>
                  <a:tcPr anchor="ctr">
                    <a:lnL w="5055" cap="flat" cmpd="sng" algn="ctr">
                      <a:solidFill>
                        <a:srgbClr val="000000"/>
                      </a:solidFill>
                      <a:prstDash val="solid"/>
                      <a:round/>
                      <a:headEnd type="none" w="med" len="med"/>
                      <a:tailEnd type="none" w="med" len="med"/>
                    </a:lnL>
                    <a:lnR w="5055" cap="flat" cmpd="sng" algn="ctr">
                      <a:solidFill>
                        <a:srgbClr val="000000"/>
                      </a:solidFill>
                      <a:prstDash val="solid"/>
                      <a:round/>
                      <a:headEnd type="none" w="med" len="med"/>
                      <a:tailEnd type="none" w="med" len="med"/>
                    </a:lnR>
                    <a:lnT w="5055" cap="flat" cmpd="sng" algn="ctr">
                      <a:solidFill>
                        <a:srgbClr val="000000"/>
                      </a:solidFill>
                      <a:prstDash val="solid"/>
                      <a:round/>
                      <a:headEnd type="none" w="med" len="med"/>
                      <a:tailEnd type="none" w="med" len="med"/>
                    </a:lnT>
                    <a:lnB w="5055"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10001"/>
                  </a:ext>
                </a:extLst>
              </a:tr>
            </a:tbl>
          </a:graphicData>
        </a:graphic>
      </p:graphicFrame>
      <p:sp>
        <p:nvSpPr>
          <p:cNvPr id="5" name="TextBox 4"/>
          <p:cNvSpPr txBox="1"/>
          <p:nvPr/>
        </p:nvSpPr>
        <p:spPr>
          <a:xfrm>
            <a:off x="533400" y="1981200"/>
            <a:ext cx="8536311" cy="461665"/>
          </a:xfrm>
          <a:prstGeom prst="rect">
            <a:avLst/>
          </a:prstGeom>
          <a:noFill/>
        </p:spPr>
        <p:txBody>
          <a:bodyPr wrap="none" rtlCol="0">
            <a:spAutoFit/>
          </a:bodyPr>
          <a:lstStyle/>
          <a:p>
            <a:r>
              <a:rPr lang="en-US" sz="2400" dirty="0"/>
              <a:t>Insert the following elements (in order) into an array of size 5:</a:t>
            </a:r>
          </a:p>
        </p:txBody>
      </p:sp>
      <p:grpSp>
        <p:nvGrpSpPr>
          <p:cNvPr id="7" name="Shape 472"/>
          <p:cNvGrpSpPr/>
          <p:nvPr/>
        </p:nvGrpSpPr>
        <p:grpSpPr>
          <a:xfrm>
            <a:off x="1276548" y="3962400"/>
            <a:ext cx="5688000" cy="997920"/>
            <a:chOff x="1121625" y="3632780"/>
            <a:chExt cx="5688000" cy="997920"/>
          </a:xfrm>
        </p:grpSpPr>
        <p:sp>
          <p:nvSpPr>
            <p:cNvPr id="8" name="Shape 473"/>
            <p:cNvSpPr txBox="1"/>
            <p:nvPr/>
          </p:nvSpPr>
          <p:spPr>
            <a:xfrm>
              <a:off x="1121625" y="3901700"/>
              <a:ext cx="1137600" cy="729000"/>
            </a:xfrm>
            <a:prstGeom prst="rect">
              <a:avLst/>
            </a:prstGeom>
            <a:noFill/>
            <a:ln w="28575" cap="flat" cmpd="sng">
              <a:solidFill>
                <a:srgbClr val="000000"/>
              </a:solidFill>
              <a:prstDash val="solid"/>
              <a:round/>
              <a:headEnd type="none" w="med" len="med"/>
              <a:tailEnd type="none" w="med" len="med"/>
            </a:ln>
          </p:spPr>
          <p:txBody>
            <a:bodyPr lIns="91425" tIns="91425" rIns="91425" bIns="91425" anchor="ctr" anchorCtr="0">
              <a:noAutofit/>
            </a:bodyPr>
            <a:lstStyle/>
            <a:p>
              <a:pPr algn="ctr"/>
              <a:endParaRPr lang="en" sz="2000" b="1" dirty="0">
                <a:solidFill>
                  <a:srgbClr val="FF0000"/>
                </a:solidFill>
                <a:latin typeface="Courier New"/>
                <a:ea typeface="Courier New"/>
                <a:cs typeface="Courier New"/>
                <a:sym typeface="Courier New"/>
              </a:endParaRPr>
            </a:p>
          </p:txBody>
        </p:sp>
        <p:sp>
          <p:nvSpPr>
            <p:cNvPr id="9" name="Shape 474"/>
            <p:cNvSpPr txBox="1"/>
            <p:nvPr/>
          </p:nvSpPr>
          <p:spPr>
            <a:xfrm>
              <a:off x="2259225" y="3901700"/>
              <a:ext cx="1137600" cy="729000"/>
            </a:xfrm>
            <a:prstGeom prst="rect">
              <a:avLst/>
            </a:prstGeom>
            <a:noFill/>
            <a:ln w="28575" cap="flat" cmpd="sng">
              <a:solidFill>
                <a:srgbClr val="000000"/>
              </a:solidFill>
              <a:prstDash val="solid"/>
              <a:round/>
              <a:headEnd type="none" w="med" len="med"/>
              <a:tailEnd type="none" w="med" len="med"/>
            </a:ln>
          </p:spPr>
          <p:txBody>
            <a:bodyPr lIns="91425" tIns="91425" rIns="91425" bIns="91425" anchor="t" anchorCtr="0">
              <a:noAutofit/>
            </a:bodyPr>
            <a:lstStyle/>
            <a:p>
              <a:endParaRPr sz="2000" b="1" dirty="0">
                <a:latin typeface="Courier New"/>
                <a:ea typeface="Courier New"/>
                <a:cs typeface="Courier New"/>
                <a:sym typeface="Courier New"/>
              </a:endParaRPr>
            </a:p>
          </p:txBody>
        </p:sp>
        <p:sp>
          <p:nvSpPr>
            <p:cNvPr id="10" name="Shape 475"/>
            <p:cNvSpPr txBox="1"/>
            <p:nvPr/>
          </p:nvSpPr>
          <p:spPr>
            <a:xfrm>
              <a:off x="3396825" y="3901700"/>
              <a:ext cx="1137600" cy="729000"/>
            </a:xfrm>
            <a:prstGeom prst="rect">
              <a:avLst/>
            </a:prstGeom>
            <a:noFill/>
            <a:ln w="28575" cap="flat" cmpd="sng">
              <a:solidFill>
                <a:srgbClr val="000000"/>
              </a:solidFill>
              <a:prstDash val="solid"/>
              <a:round/>
              <a:headEnd type="none" w="med" len="med"/>
              <a:tailEnd type="none" w="med" len="med"/>
            </a:ln>
          </p:spPr>
          <p:txBody>
            <a:bodyPr lIns="91425" tIns="91425" rIns="91425" bIns="91425" anchor="t" anchorCtr="0">
              <a:noAutofit/>
            </a:bodyPr>
            <a:lstStyle/>
            <a:p>
              <a:endParaRPr sz="2000" b="1">
                <a:latin typeface="Courier New"/>
                <a:ea typeface="Courier New"/>
                <a:cs typeface="Courier New"/>
                <a:sym typeface="Courier New"/>
              </a:endParaRPr>
            </a:p>
          </p:txBody>
        </p:sp>
        <p:sp>
          <p:nvSpPr>
            <p:cNvPr id="11" name="Shape 476"/>
            <p:cNvSpPr txBox="1"/>
            <p:nvPr/>
          </p:nvSpPr>
          <p:spPr>
            <a:xfrm>
              <a:off x="4534425" y="3901700"/>
              <a:ext cx="1137600" cy="729000"/>
            </a:xfrm>
            <a:prstGeom prst="rect">
              <a:avLst/>
            </a:prstGeom>
            <a:noFill/>
            <a:ln w="28575" cap="flat" cmpd="sng">
              <a:solidFill>
                <a:srgbClr val="000000"/>
              </a:solidFill>
              <a:prstDash val="solid"/>
              <a:round/>
              <a:headEnd type="none" w="med" len="med"/>
              <a:tailEnd type="none" w="med" len="med"/>
            </a:ln>
          </p:spPr>
          <p:txBody>
            <a:bodyPr lIns="91425" tIns="91425" rIns="91425" bIns="91425" anchor="ctr" anchorCtr="0">
              <a:noAutofit/>
            </a:bodyPr>
            <a:lstStyle/>
            <a:p>
              <a:pPr algn="ctr"/>
              <a:endParaRPr lang="en" sz="2000" b="1" dirty="0">
                <a:latin typeface="Courier New"/>
                <a:ea typeface="Courier New"/>
                <a:cs typeface="Courier New"/>
                <a:sym typeface="Courier New"/>
              </a:endParaRPr>
            </a:p>
          </p:txBody>
        </p:sp>
        <p:sp>
          <p:nvSpPr>
            <p:cNvPr id="12" name="Shape 477"/>
            <p:cNvSpPr txBox="1"/>
            <p:nvPr/>
          </p:nvSpPr>
          <p:spPr>
            <a:xfrm>
              <a:off x="5672025" y="3901700"/>
              <a:ext cx="1137600" cy="729000"/>
            </a:xfrm>
            <a:prstGeom prst="rect">
              <a:avLst/>
            </a:prstGeom>
            <a:noFill/>
            <a:ln w="28575" cap="flat" cmpd="sng">
              <a:solidFill>
                <a:srgbClr val="000000"/>
              </a:solidFill>
              <a:prstDash val="solid"/>
              <a:round/>
              <a:headEnd type="none" w="med" len="med"/>
              <a:tailEnd type="none" w="med" len="med"/>
            </a:ln>
          </p:spPr>
          <p:txBody>
            <a:bodyPr lIns="91425" tIns="91425" rIns="91425" bIns="91425" anchor="ctr" anchorCtr="0">
              <a:noAutofit/>
            </a:bodyPr>
            <a:lstStyle/>
            <a:p>
              <a:pPr algn="ctr"/>
              <a:endParaRPr lang="en" sz="2000" b="1" dirty="0">
                <a:latin typeface="Courier New"/>
                <a:ea typeface="Courier New"/>
                <a:cs typeface="Courier New"/>
                <a:sym typeface="Courier New"/>
              </a:endParaRPr>
            </a:p>
          </p:txBody>
        </p:sp>
        <p:sp>
          <p:nvSpPr>
            <p:cNvPr id="14" name="Shape 479"/>
            <p:cNvSpPr/>
            <p:nvPr/>
          </p:nvSpPr>
          <p:spPr>
            <a:xfrm>
              <a:off x="1121625" y="3632780"/>
              <a:ext cx="1137600" cy="224399"/>
            </a:xfrm>
            <a:prstGeom prst="rect">
              <a:avLst/>
            </a:prstGeom>
            <a:noFill/>
            <a:ln w="9525" cap="flat" cmpd="sng">
              <a:noFill/>
              <a:prstDash val="solid"/>
              <a:round/>
              <a:headEnd type="none" w="med" len="med"/>
              <a:tailEnd type="none" w="med" len="med"/>
            </a:ln>
          </p:spPr>
          <p:txBody>
            <a:bodyPr lIns="91425" tIns="91425" rIns="91425" bIns="91425" anchor="ctr" anchorCtr="0">
              <a:noAutofit/>
            </a:bodyPr>
            <a:lstStyle/>
            <a:p>
              <a:pPr algn="ctr"/>
              <a:r>
                <a:rPr lang="en" sz="2000">
                  <a:latin typeface="Courier New"/>
                  <a:ea typeface="Courier New"/>
                  <a:cs typeface="Courier New"/>
                  <a:sym typeface="Courier New"/>
                </a:rPr>
                <a:t>0</a:t>
              </a:r>
            </a:p>
          </p:txBody>
        </p:sp>
        <p:sp>
          <p:nvSpPr>
            <p:cNvPr id="15" name="Shape 480"/>
            <p:cNvSpPr/>
            <p:nvPr/>
          </p:nvSpPr>
          <p:spPr>
            <a:xfrm>
              <a:off x="2259225" y="3632780"/>
              <a:ext cx="1137600" cy="224399"/>
            </a:xfrm>
            <a:prstGeom prst="rect">
              <a:avLst/>
            </a:prstGeom>
            <a:noFill/>
            <a:ln w="9525" cap="flat" cmpd="sng">
              <a:noFill/>
              <a:prstDash val="solid"/>
              <a:round/>
              <a:headEnd type="none" w="med" len="med"/>
              <a:tailEnd type="none" w="med" len="med"/>
            </a:ln>
          </p:spPr>
          <p:txBody>
            <a:bodyPr lIns="91425" tIns="91425" rIns="91425" bIns="91425" anchor="ctr" anchorCtr="0">
              <a:noAutofit/>
            </a:bodyPr>
            <a:lstStyle/>
            <a:p>
              <a:pPr algn="ctr"/>
              <a:r>
                <a:rPr lang="en" sz="2000">
                  <a:latin typeface="Courier New"/>
                  <a:ea typeface="Courier New"/>
                  <a:cs typeface="Courier New"/>
                  <a:sym typeface="Courier New"/>
                </a:rPr>
                <a:t>1</a:t>
              </a:r>
            </a:p>
          </p:txBody>
        </p:sp>
        <p:sp>
          <p:nvSpPr>
            <p:cNvPr id="16" name="Shape 481"/>
            <p:cNvSpPr/>
            <p:nvPr/>
          </p:nvSpPr>
          <p:spPr>
            <a:xfrm>
              <a:off x="3396825" y="3632780"/>
              <a:ext cx="1137600" cy="224399"/>
            </a:xfrm>
            <a:prstGeom prst="rect">
              <a:avLst/>
            </a:prstGeom>
            <a:noFill/>
            <a:ln w="9525" cap="flat" cmpd="sng">
              <a:noFill/>
              <a:prstDash val="solid"/>
              <a:round/>
              <a:headEnd type="none" w="med" len="med"/>
              <a:tailEnd type="none" w="med" len="med"/>
            </a:ln>
          </p:spPr>
          <p:txBody>
            <a:bodyPr lIns="91425" tIns="91425" rIns="91425" bIns="91425" anchor="ctr" anchorCtr="0">
              <a:noAutofit/>
            </a:bodyPr>
            <a:lstStyle/>
            <a:p>
              <a:pPr algn="ctr"/>
              <a:r>
                <a:rPr lang="en" sz="2000">
                  <a:latin typeface="Courier New"/>
                  <a:ea typeface="Courier New"/>
                  <a:cs typeface="Courier New"/>
                  <a:sym typeface="Courier New"/>
                </a:rPr>
                <a:t>2</a:t>
              </a:r>
            </a:p>
          </p:txBody>
        </p:sp>
        <p:sp>
          <p:nvSpPr>
            <p:cNvPr id="17" name="Shape 482"/>
            <p:cNvSpPr/>
            <p:nvPr/>
          </p:nvSpPr>
          <p:spPr>
            <a:xfrm>
              <a:off x="4534425" y="3632780"/>
              <a:ext cx="1137600" cy="224399"/>
            </a:xfrm>
            <a:prstGeom prst="rect">
              <a:avLst/>
            </a:prstGeom>
            <a:noFill/>
            <a:ln w="9525" cap="flat" cmpd="sng">
              <a:noFill/>
              <a:prstDash val="solid"/>
              <a:round/>
              <a:headEnd type="none" w="med" len="med"/>
              <a:tailEnd type="none" w="med" len="med"/>
            </a:ln>
          </p:spPr>
          <p:txBody>
            <a:bodyPr lIns="91425" tIns="91425" rIns="91425" bIns="91425" anchor="ctr" anchorCtr="0">
              <a:noAutofit/>
            </a:bodyPr>
            <a:lstStyle/>
            <a:p>
              <a:pPr algn="ctr"/>
              <a:r>
                <a:rPr lang="en" sz="2000">
                  <a:latin typeface="Courier New"/>
                  <a:ea typeface="Courier New"/>
                  <a:cs typeface="Courier New"/>
                  <a:sym typeface="Courier New"/>
                </a:rPr>
                <a:t>3</a:t>
              </a:r>
            </a:p>
          </p:txBody>
        </p:sp>
        <p:sp>
          <p:nvSpPr>
            <p:cNvPr id="18" name="Shape 483"/>
            <p:cNvSpPr/>
            <p:nvPr/>
          </p:nvSpPr>
          <p:spPr>
            <a:xfrm>
              <a:off x="5672025" y="3632780"/>
              <a:ext cx="1137600" cy="224399"/>
            </a:xfrm>
            <a:prstGeom prst="rect">
              <a:avLst/>
            </a:prstGeom>
            <a:noFill/>
            <a:ln w="9525" cap="flat" cmpd="sng">
              <a:noFill/>
              <a:prstDash val="solid"/>
              <a:round/>
              <a:headEnd type="none" w="med" len="med"/>
              <a:tailEnd type="none" w="med" len="med"/>
            </a:ln>
          </p:spPr>
          <p:txBody>
            <a:bodyPr lIns="91425" tIns="91425" rIns="91425" bIns="91425" anchor="ctr" anchorCtr="0">
              <a:noAutofit/>
            </a:bodyPr>
            <a:lstStyle/>
            <a:p>
              <a:pPr algn="ctr"/>
              <a:r>
                <a:rPr lang="en" sz="2000">
                  <a:latin typeface="Courier New"/>
                  <a:ea typeface="Courier New"/>
                  <a:cs typeface="Courier New"/>
                  <a:sym typeface="Courier New"/>
                </a:rPr>
                <a:t>4</a:t>
              </a:r>
            </a:p>
          </p:txBody>
        </p:sp>
      </p:grpSp>
      <p:sp>
        <p:nvSpPr>
          <p:cNvPr id="3" name="TextBox 2"/>
          <p:cNvSpPr txBox="1"/>
          <p:nvPr/>
        </p:nvSpPr>
        <p:spPr>
          <a:xfrm>
            <a:off x="1591054" y="4267200"/>
            <a:ext cx="508588" cy="584775"/>
          </a:xfrm>
          <a:prstGeom prst="rect">
            <a:avLst/>
          </a:prstGeom>
          <a:noFill/>
        </p:spPr>
        <p:txBody>
          <a:bodyPr wrap="square" rtlCol="0">
            <a:spAutoFit/>
          </a:bodyPr>
          <a:lstStyle/>
          <a:p>
            <a:pPr algn="ctr"/>
            <a:r>
              <a:rPr lang="en-US" sz="3200" dirty="0">
                <a:latin typeface="+mn-lt"/>
              </a:rPr>
              <a:t>a</a:t>
            </a:r>
          </a:p>
        </p:txBody>
      </p:sp>
      <p:sp>
        <p:nvSpPr>
          <p:cNvPr id="36" name="TextBox 35"/>
          <p:cNvSpPr txBox="1"/>
          <p:nvPr/>
        </p:nvSpPr>
        <p:spPr>
          <a:xfrm>
            <a:off x="5016554" y="4307807"/>
            <a:ext cx="508588" cy="584775"/>
          </a:xfrm>
          <a:prstGeom prst="rect">
            <a:avLst/>
          </a:prstGeom>
          <a:noFill/>
        </p:spPr>
        <p:txBody>
          <a:bodyPr wrap="square" rtlCol="0">
            <a:spAutoFit/>
          </a:bodyPr>
          <a:lstStyle/>
          <a:p>
            <a:pPr algn="ctr"/>
            <a:r>
              <a:rPr lang="en-US" sz="3200" dirty="0">
                <a:latin typeface="+mn-lt"/>
              </a:rPr>
              <a:t>b</a:t>
            </a:r>
          </a:p>
        </p:txBody>
      </p:sp>
      <p:sp>
        <p:nvSpPr>
          <p:cNvPr id="40" name="TextBox 39"/>
          <p:cNvSpPr txBox="1"/>
          <p:nvPr/>
        </p:nvSpPr>
        <p:spPr>
          <a:xfrm>
            <a:off x="3866254" y="4275411"/>
            <a:ext cx="508588" cy="584775"/>
          </a:xfrm>
          <a:prstGeom prst="rect">
            <a:avLst/>
          </a:prstGeom>
          <a:noFill/>
        </p:spPr>
        <p:txBody>
          <a:bodyPr wrap="square" rtlCol="0">
            <a:spAutoFit/>
          </a:bodyPr>
          <a:lstStyle/>
          <a:p>
            <a:pPr algn="ctr"/>
            <a:r>
              <a:rPr lang="en-US" sz="3200" dirty="0">
                <a:latin typeface="+mn-lt"/>
              </a:rPr>
              <a:t>c</a:t>
            </a:r>
          </a:p>
        </p:txBody>
      </p:sp>
      <p:sp>
        <p:nvSpPr>
          <p:cNvPr id="41" name="TextBox 40"/>
          <p:cNvSpPr txBox="1"/>
          <p:nvPr/>
        </p:nvSpPr>
        <p:spPr>
          <a:xfrm>
            <a:off x="6154154" y="4303432"/>
            <a:ext cx="508588" cy="584775"/>
          </a:xfrm>
          <a:prstGeom prst="rect">
            <a:avLst/>
          </a:prstGeom>
          <a:noFill/>
        </p:spPr>
        <p:txBody>
          <a:bodyPr wrap="square" rtlCol="0">
            <a:spAutoFit/>
          </a:bodyPr>
          <a:lstStyle/>
          <a:p>
            <a:pPr algn="ctr"/>
            <a:r>
              <a:rPr lang="en-US" sz="3200" dirty="0">
                <a:latin typeface="+mn-lt"/>
              </a:rPr>
              <a:t>d</a:t>
            </a:r>
          </a:p>
        </p:txBody>
      </p:sp>
      <p:sp>
        <p:nvSpPr>
          <p:cNvPr id="20" name="TextBox 19">
            <a:extLst>
              <a:ext uri="{FF2B5EF4-FFF2-40B4-BE49-F238E27FC236}">
                <a16:creationId xmlns:a16="http://schemas.microsoft.com/office/drawing/2014/main" id="{5E594B08-08A5-A041-8B06-D7339A75AAAE}"/>
              </a:ext>
            </a:extLst>
          </p:cNvPr>
          <p:cNvSpPr txBox="1"/>
          <p:nvPr/>
        </p:nvSpPr>
        <p:spPr>
          <a:xfrm>
            <a:off x="3352798" y="4904277"/>
            <a:ext cx="1371601" cy="1446550"/>
          </a:xfrm>
          <a:prstGeom prst="rect">
            <a:avLst/>
          </a:prstGeom>
          <a:noFill/>
        </p:spPr>
        <p:txBody>
          <a:bodyPr wrap="square" rtlCol="0">
            <a:spAutoFit/>
          </a:bodyPr>
          <a:lstStyle/>
          <a:p>
            <a:pPr algn="ctr"/>
            <a:r>
              <a:rPr lang="en-US" sz="2200" i="1" dirty="0">
                <a:solidFill>
                  <a:srgbClr val="FF0000"/>
                </a:solidFill>
                <a:latin typeface="+mn-lt"/>
              </a:rPr>
              <a:t>probe #1</a:t>
            </a:r>
          </a:p>
          <a:p>
            <a:pPr algn="ctr"/>
            <a:r>
              <a:rPr lang="en-US" sz="2200" i="1" dirty="0">
                <a:solidFill>
                  <a:srgbClr val="FF0000"/>
                </a:solidFill>
                <a:latin typeface="+mn-lt"/>
              </a:rPr>
              <a:t>insert d:</a:t>
            </a:r>
          </a:p>
          <a:p>
            <a:pPr algn="ctr"/>
            <a:r>
              <a:rPr lang="en-US" sz="2200" i="1" dirty="0">
                <a:solidFill>
                  <a:srgbClr val="FF0000"/>
                </a:solidFill>
                <a:latin typeface="+mn-lt"/>
              </a:rPr>
              <a:t>i</a:t>
            </a:r>
          </a:p>
          <a:p>
            <a:pPr algn="ctr"/>
            <a:r>
              <a:rPr lang="en-US" sz="2200" i="1" dirty="0">
                <a:solidFill>
                  <a:srgbClr val="FF0000"/>
                </a:solidFill>
                <a:latin typeface="+mn-lt"/>
              </a:rPr>
              <a:t>full!</a:t>
            </a:r>
          </a:p>
        </p:txBody>
      </p:sp>
      <p:sp>
        <p:nvSpPr>
          <p:cNvPr id="21" name="TextBox 20">
            <a:extLst>
              <a:ext uri="{FF2B5EF4-FFF2-40B4-BE49-F238E27FC236}">
                <a16:creationId xmlns:a16="http://schemas.microsoft.com/office/drawing/2014/main" id="{C6357B50-D58E-E040-9503-0EF791BCD240}"/>
              </a:ext>
            </a:extLst>
          </p:cNvPr>
          <p:cNvSpPr txBox="1"/>
          <p:nvPr/>
        </p:nvSpPr>
        <p:spPr>
          <a:xfrm>
            <a:off x="4631222" y="4888207"/>
            <a:ext cx="1246017" cy="1446550"/>
          </a:xfrm>
          <a:prstGeom prst="rect">
            <a:avLst/>
          </a:prstGeom>
          <a:noFill/>
        </p:spPr>
        <p:txBody>
          <a:bodyPr wrap="square" rtlCol="0">
            <a:spAutoFit/>
          </a:bodyPr>
          <a:lstStyle/>
          <a:p>
            <a:pPr algn="ctr"/>
            <a:r>
              <a:rPr lang="en-US" sz="2200" i="1" dirty="0">
                <a:solidFill>
                  <a:srgbClr val="FF0000"/>
                </a:solidFill>
                <a:latin typeface="+mn-lt"/>
              </a:rPr>
              <a:t>probe #2</a:t>
            </a:r>
          </a:p>
          <a:p>
            <a:pPr algn="ctr"/>
            <a:r>
              <a:rPr lang="en-US" sz="2200" i="1" dirty="0">
                <a:solidFill>
                  <a:srgbClr val="FF0000"/>
                </a:solidFill>
                <a:latin typeface="+mn-lt"/>
              </a:rPr>
              <a:t>insert d:</a:t>
            </a:r>
          </a:p>
          <a:p>
            <a:pPr algn="ctr"/>
            <a:r>
              <a:rPr lang="en-US" sz="2200" i="1" dirty="0">
                <a:solidFill>
                  <a:srgbClr val="FF0000"/>
                </a:solidFill>
                <a:latin typeface="+mn-lt"/>
              </a:rPr>
              <a:t>i+1</a:t>
            </a:r>
          </a:p>
          <a:p>
            <a:pPr algn="ctr"/>
            <a:r>
              <a:rPr lang="en-US" sz="2200" i="1" dirty="0">
                <a:solidFill>
                  <a:srgbClr val="FF0000"/>
                </a:solidFill>
                <a:latin typeface="+mn-lt"/>
              </a:rPr>
              <a:t>full!</a:t>
            </a:r>
          </a:p>
        </p:txBody>
      </p:sp>
      <p:sp>
        <p:nvSpPr>
          <p:cNvPr id="22" name="TextBox 21">
            <a:extLst>
              <a:ext uri="{FF2B5EF4-FFF2-40B4-BE49-F238E27FC236}">
                <a16:creationId xmlns:a16="http://schemas.microsoft.com/office/drawing/2014/main" id="{A461391E-8586-D447-9560-109DC324B93B}"/>
              </a:ext>
            </a:extLst>
          </p:cNvPr>
          <p:cNvSpPr txBox="1"/>
          <p:nvPr/>
        </p:nvSpPr>
        <p:spPr>
          <a:xfrm>
            <a:off x="5685090" y="4852266"/>
            <a:ext cx="1470573" cy="1446550"/>
          </a:xfrm>
          <a:prstGeom prst="rect">
            <a:avLst/>
          </a:prstGeom>
          <a:noFill/>
        </p:spPr>
        <p:txBody>
          <a:bodyPr wrap="square" rtlCol="0">
            <a:spAutoFit/>
          </a:bodyPr>
          <a:lstStyle/>
          <a:p>
            <a:pPr algn="ctr"/>
            <a:r>
              <a:rPr lang="en-US" sz="2200" i="1" dirty="0">
                <a:solidFill>
                  <a:srgbClr val="FF0000"/>
                </a:solidFill>
                <a:latin typeface="+mn-lt"/>
              </a:rPr>
              <a:t>probe #3</a:t>
            </a:r>
          </a:p>
          <a:p>
            <a:pPr algn="ctr"/>
            <a:r>
              <a:rPr lang="en-US" sz="2200" i="1" dirty="0">
                <a:solidFill>
                  <a:srgbClr val="FF0000"/>
                </a:solidFill>
                <a:latin typeface="+mn-lt"/>
              </a:rPr>
              <a:t>insert d:</a:t>
            </a:r>
          </a:p>
          <a:p>
            <a:pPr algn="ctr"/>
            <a:r>
              <a:rPr lang="en-US" sz="2200" i="1" dirty="0">
                <a:solidFill>
                  <a:srgbClr val="FF0000"/>
                </a:solidFill>
                <a:latin typeface="+mn-lt"/>
              </a:rPr>
              <a:t>i+2</a:t>
            </a:r>
          </a:p>
          <a:p>
            <a:pPr algn="ctr"/>
            <a:r>
              <a:rPr lang="en-US" sz="2200" i="1" dirty="0">
                <a:solidFill>
                  <a:srgbClr val="FF0000"/>
                </a:solidFill>
                <a:latin typeface="+mn-lt"/>
              </a:rPr>
              <a:t>has space!</a:t>
            </a:r>
          </a:p>
        </p:txBody>
      </p:sp>
    </p:spTree>
    <p:extLst>
      <p:ext uri="{BB962C8B-B14F-4D97-AF65-F5344CB8AC3E}">
        <p14:creationId xmlns:p14="http://schemas.microsoft.com/office/powerpoint/2010/main" val="121345992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36"/>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40"/>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20"/>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21"/>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grpId="0" nodeType="clickEffect">
                                  <p:stCondLst>
                                    <p:cond delay="0"/>
                                  </p:stCondLst>
                                  <p:childTnLst>
                                    <p:set>
                                      <p:cBhvr>
                                        <p:cTn id="26" dur="1" fill="hold">
                                          <p:stCondLst>
                                            <p:cond delay="0"/>
                                          </p:stCondLst>
                                        </p:cTn>
                                        <p:tgtEl>
                                          <p:spTgt spid="22"/>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grpId="0" nodeType="clickEffect">
                                  <p:stCondLst>
                                    <p:cond delay="0"/>
                                  </p:stCondLst>
                                  <p:childTnLst>
                                    <p:set>
                                      <p:cBhvr>
                                        <p:cTn id="30" dur="1" fill="hold">
                                          <p:stCondLst>
                                            <p:cond delay="0"/>
                                          </p:stCondLst>
                                        </p:cTn>
                                        <p:tgtEl>
                                          <p:spTgt spid="41"/>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P spid="36" grpId="0"/>
      <p:bldP spid="40" grpId="0"/>
      <p:bldP spid="41" grpId="0"/>
      <p:bldP spid="20" grpId="0"/>
      <p:bldP spid="21" grpId="0"/>
      <p:bldP spid="22" grpId="0"/>
    </p:bld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3600" dirty="0">
                <a:solidFill>
                  <a:srgbClr val="C00000"/>
                </a:solidFill>
              </a:rPr>
              <a:t>Quadratic Probing in Action</a:t>
            </a:r>
          </a:p>
        </p:txBody>
      </p:sp>
      <p:graphicFrame>
        <p:nvGraphicFramePr>
          <p:cNvPr id="4" name="Content Placeholder 3"/>
          <p:cNvGraphicFramePr>
            <a:graphicFrameLocks noGrp="1"/>
          </p:cNvGraphicFramePr>
          <p:nvPr>
            <p:ph idx="1"/>
            <p:extLst/>
          </p:nvPr>
        </p:nvGraphicFramePr>
        <p:xfrm>
          <a:off x="2209800" y="2667000"/>
          <a:ext cx="3657599" cy="914400"/>
        </p:xfrm>
        <a:graphic>
          <a:graphicData uri="http://schemas.openxmlformats.org/drawingml/2006/table">
            <a:tbl>
              <a:tblPr/>
              <a:tblGrid>
                <a:gridCol w="1676399">
                  <a:extLst>
                    <a:ext uri="{9D8B030D-6E8A-4147-A177-3AD203B41FA5}">
                      <a16:colId xmlns:a16="http://schemas.microsoft.com/office/drawing/2014/main" val="20000"/>
                    </a:ext>
                  </a:extLst>
                </a:gridCol>
                <a:gridCol w="457200">
                  <a:extLst>
                    <a:ext uri="{9D8B030D-6E8A-4147-A177-3AD203B41FA5}">
                      <a16:colId xmlns:a16="http://schemas.microsoft.com/office/drawing/2014/main" val="20001"/>
                    </a:ext>
                  </a:extLst>
                </a:gridCol>
                <a:gridCol w="457200">
                  <a:extLst>
                    <a:ext uri="{9D8B030D-6E8A-4147-A177-3AD203B41FA5}">
                      <a16:colId xmlns:a16="http://schemas.microsoft.com/office/drawing/2014/main" val="20002"/>
                    </a:ext>
                  </a:extLst>
                </a:gridCol>
                <a:gridCol w="533400">
                  <a:extLst>
                    <a:ext uri="{9D8B030D-6E8A-4147-A177-3AD203B41FA5}">
                      <a16:colId xmlns:a16="http://schemas.microsoft.com/office/drawing/2014/main" val="20003"/>
                    </a:ext>
                  </a:extLst>
                </a:gridCol>
                <a:gridCol w="533400">
                  <a:extLst>
                    <a:ext uri="{9D8B030D-6E8A-4147-A177-3AD203B41FA5}">
                      <a16:colId xmlns:a16="http://schemas.microsoft.com/office/drawing/2014/main" val="20004"/>
                    </a:ext>
                  </a:extLst>
                </a:gridCol>
              </a:tblGrid>
              <a:tr h="0">
                <a:tc>
                  <a:txBody>
                    <a:bodyPr/>
                    <a:lstStyle/>
                    <a:p>
                      <a:r>
                        <a:rPr lang="en-US" sz="2400">
                          <a:effectLst/>
                          <a:latin typeface="+mn-lt"/>
                        </a:rPr>
                        <a:t>element </a:t>
                      </a:r>
                    </a:p>
                  </a:txBody>
                  <a:tcPr anchor="ctr">
                    <a:lnL w="5055" cap="flat" cmpd="sng" algn="ctr">
                      <a:solidFill>
                        <a:srgbClr val="000000"/>
                      </a:solidFill>
                      <a:prstDash val="solid"/>
                      <a:round/>
                      <a:headEnd type="none" w="med" len="med"/>
                      <a:tailEnd type="none" w="med" len="med"/>
                    </a:lnL>
                    <a:lnR w="5055" cap="flat" cmpd="sng" algn="ctr">
                      <a:solidFill>
                        <a:srgbClr val="000000"/>
                      </a:solidFill>
                      <a:prstDash val="solid"/>
                      <a:round/>
                      <a:headEnd type="none" w="med" len="med"/>
                      <a:tailEnd type="none" w="med" len="med"/>
                    </a:lnR>
                    <a:lnT w="5055" cap="flat" cmpd="sng" algn="ctr">
                      <a:solidFill>
                        <a:srgbClr val="000000"/>
                      </a:solidFill>
                      <a:prstDash val="solid"/>
                      <a:round/>
                      <a:headEnd type="none" w="med" len="med"/>
                      <a:tailEnd type="none" w="med" len="med"/>
                    </a:lnT>
                    <a:lnB w="5055" cap="flat" cmpd="sng" algn="ctr">
                      <a:solidFill>
                        <a:srgbClr val="000000"/>
                      </a:solidFill>
                      <a:prstDash val="solid"/>
                      <a:round/>
                      <a:headEnd type="none" w="med" len="med"/>
                      <a:tailEnd type="none" w="med" len="med"/>
                    </a:lnB>
                  </a:tcPr>
                </a:tc>
                <a:tc>
                  <a:txBody>
                    <a:bodyPr/>
                    <a:lstStyle/>
                    <a:p>
                      <a:r>
                        <a:rPr lang="en-US" sz="2400" dirty="0">
                          <a:effectLst/>
                          <a:latin typeface="+mn-lt"/>
                        </a:rPr>
                        <a:t>a </a:t>
                      </a:r>
                    </a:p>
                  </a:txBody>
                  <a:tcPr anchor="ctr">
                    <a:lnL w="5055" cap="flat" cmpd="sng" algn="ctr">
                      <a:solidFill>
                        <a:srgbClr val="000000"/>
                      </a:solidFill>
                      <a:prstDash val="solid"/>
                      <a:round/>
                      <a:headEnd type="none" w="med" len="med"/>
                      <a:tailEnd type="none" w="med" len="med"/>
                    </a:lnL>
                    <a:lnR w="5055" cap="flat" cmpd="sng" algn="ctr">
                      <a:solidFill>
                        <a:srgbClr val="000000"/>
                      </a:solidFill>
                      <a:prstDash val="solid"/>
                      <a:round/>
                      <a:headEnd type="none" w="med" len="med"/>
                      <a:tailEnd type="none" w="med" len="med"/>
                    </a:lnR>
                    <a:lnT w="5055" cap="flat" cmpd="sng" algn="ctr">
                      <a:solidFill>
                        <a:srgbClr val="000000"/>
                      </a:solidFill>
                      <a:prstDash val="solid"/>
                      <a:round/>
                      <a:headEnd type="none" w="med" len="med"/>
                      <a:tailEnd type="none" w="med" len="med"/>
                    </a:lnT>
                    <a:lnB w="5055" cap="flat" cmpd="sng" algn="ctr">
                      <a:solidFill>
                        <a:srgbClr val="000000"/>
                      </a:solidFill>
                      <a:prstDash val="solid"/>
                      <a:round/>
                      <a:headEnd type="none" w="med" len="med"/>
                      <a:tailEnd type="none" w="med" len="med"/>
                    </a:lnB>
                  </a:tcPr>
                </a:tc>
                <a:tc>
                  <a:txBody>
                    <a:bodyPr/>
                    <a:lstStyle/>
                    <a:p>
                      <a:r>
                        <a:rPr lang="en-US" sz="2400" dirty="0">
                          <a:effectLst/>
                          <a:latin typeface="+mn-lt"/>
                        </a:rPr>
                        <a:t>b </a:t>
                      </a:r>
                    </a:p>
                  </a:txBody>
                  <a:tcPr anchor="ctr">
                    <a:lnL w="5055" cap="flat" cmpd="sng" algn="ctr">
                      <a:solidFill>
                        <a:srgbClr val="000000"/>
                      </a:solidFill>
                      <a:prstDash val="solid"/>
                      <a:round/>
                      <a:headEnd type="none" w="med" len="med"/>
                      <a:tailEnd type="none" w="med" len="med"/>
                    </a:lnL>
                    <a:lnR w="5055" cap="flat" cmpd="sng" algn="ctr">
                      <a:solidFill>
                        <a:srgbClr val="000000"/>
                      </a:solidFill>
                      <a:prstDash val="solid"/>
                      <a:round/>
                      <a:headEnd type="none" w="med" len="med"/>
                      <a:tailEnd type="none" w="med" len="med"/>
                    </a:lnR>
                    <a:lnT w="5055" cap="flat" cmpd="sng" algn="ctr">
                      <a:solidFill>
                        <a:srgbClr val="000000"/>
                      </a:solidFill>
                      <a:prstDash val="solid"/>
                      <a:round/>
                      <a:headEnd type="none" w="med" len="med"/>
                      <a:tailEnd type="none" w="med" len="med"/>
                    </a:lnT>
                    <a:lnB w="5055" cap="flat" cmpd="sng" algn="ctr">
                      <a:solidFill>
                        <a:srgbClr val="000000"/>
                      </a:solidFill>
                      <a:prstDash val="solid"/>
                      <a:round/>
                      <a:headEnd type="none" w="med" len="med"/>
                      <a:tailEnd type="none" w="med" len="med"/>
                    </a:lnB>
                  </a:tcPr>
                </a:tc>
                <a:tc>
                  <a:txBody>
                    <a:bodyPr/>
                    <a:lstStyle/>
                    <a:p>
                      <a:r>
                        <a:rPr lang="en-US" sz="2400">
                          <a:effectLst/>
                          <a:latin typeface="+mn-lt"/>
                        </a:rPr>
                        <a:t>c </a:t>
                      </a:r>
                    </a:p>
                  </a:txBody>
                  <a:tcPr anchor="ctr">
                    <a:lnL w="5055" cap="flat" cmpd="sng" algn="ctr">
                      <a:solidFill>
                        <a:srgbClr val="000000"/>
                      </a:solidFill>
                      <a:prstDash val="solid"/>
                      <a:round/>
                      <a:headEnd type="none" w="med" len="med"/>
                      <a:tailEnd type="none" w="med" len="med"/>
                    </a:lnL>
                    <a:lnR w="5055" cap="flat" cmpd="sng" algn="ctr">
                      <a:solidFill>
                        <a:srgbClr val="000000"/>
                      </a:solidFill>
                      <a:prstDash val="solid"/>
                      <a:round/>
                      <a:headEnd type="none" w="med" len="med"/>
                      <a:tailEnd type="none" w="med" len="med"/>
                    </a:lnR>
                    <a:lnT w="5055" cap="flat" cmpd="sng" algn="ctr">
                      <a:solidFill>
                        <a:srgbClr val="000000"/>
                      </a:solidFill>
                      <a:prstDash val="solid"/>
                      <a:round/>
                      <a:headEnd type="none" w="med" len="med"/>
                      <a:tailEnd type="none" w="med" len="med"/>
                    </a:lnT>
                    <a:lnB w="5055" cap="flat" cmpd="sng" algn="ctr">
                      <a:solidFill>
                        <a:srgbClr val="000000"/>
                      </a:solidFill>
                      <a:prstDash val="solid"/>
                      <a:round/>
                      <a:headEnd type="none" w="med" len="med"/>
                      <a:tailEnd type="none" w="med" len="med"/>
                    </a:lnB>
                  </a:tcPr>
                </a:tc>
                <a:tc>
                  <a:txBody>
                    <a:bodyPr/>
                    <a:lstStyle/>
                    <a:p>
                      <a:r>
                        <a:rPr lang="en-US" sz="2400" dirty="0">
                          <a:effectLst/>
                          <a:latin typeface="+mn-lt"/>
                        </a:rPr>
                        <a:t>d</a:t>
                      </a:r>
                    </a:p>
                  </a:txBody>
                  <a:tcPr anchor="ctr">
                    <a:lnL w="5055" cap="flat" cmpd="sng" algn="ctr">
                      <a:solidFill>
                        <a:srgbClr val="000000"/>
                      </a:solidFill>
                      <a:prstDash val="solid"/>
                      <a:round/>
                      <a:headEnd type="none" w="med" len="med"/>
                      <a:tailEnd type="none" w="med" len="med"/>
                    </a:lnL>
                    <a:lnR w="5055" cap="flat" cmpd="sng" algn="ctr">
                      <a:solidFill>
                        <a:srgbClr val="000000"/>
                      </a:solidFill>
                      <a:prstDash val="solid"/>
                      <a:round/>
                      <a:headEnd type="none" w="med" len="med"/>
                      <a:tailEnd type="none" w="med" len="med"/>
                    </a:lnR>
                    <a:lnT w="5055" cap="flat" cmpd="sng" algn="ctr">
                      <a:solidFill>
                        <a:srgbClr val="000000"/>
                      </a:solidFill>
                      <a:prstDash val="solid"/>
                      <a:round/>
                      <a:headEnd type="none" w="med" len="med"/>
                      <a:tailEnd type="none" w="med" len="med"/>
                    </a:lnT>
                    <a:lnB w="5055"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10000"/>
                  </a:ext>
                </a:extLst>
              </a:tr>
              <a:tr h="0">
                <a:tc>
                  <a:txBody>
                    <a:bodyPr/>
                    <a:lstStyle/>
                    <a:p>
                      <a:r>
                        <a:rPr lang="en-US" sz="2400">
                          <a:effectLst/>
                          <a:latin typeface="+mn-lt"/>
                        </a:rPr>
                        <a:t>hashCode </a:t>
                      </a:r>
                    </a:p>
                  </a:txBody>
                  <a:tcPr anchor="ctr">
                    <a:lnL w="5055" cap="flat" cmpd="sng" algn="ctr">
                      <a:solidFill>
                        <a:srgbClr val="000000"/>
                      </a:solidFill>
                      <a:prstDash val="solid"/>
                      <a:round/>
                      <a:headEnd type="none" w="med" len="med"/>
                      <a:tailEnd type="none" w="med" len="med"/>
                    </a:lnL>
                    <a:lnR w="5055" cap="flat" cmpd="sng" algn="ctr">
                      <a:solidFill>
                        <a:srgbClr val="000000"/>
                      </a:solidFill>
                      <a:prstDash val="solid"/>
                      <a:round/>
                      <a:headEnd type="none" w="med" len="med"/>
                      <a:tailEnd type="none" w="med" len="med"/>
                    </a:lnR>
                    <a:lnT w="5055" cap="flat" cmpd="sng" algn="ctr">
                      <a:solidFill>
                        <a:srgbClr val="000000"/>
                      </a:solidFill>
                      <a:prstDash val="solid"/>
                      <a:round/>
                      <a:headEnd type="none" w="med" len="med"/>
                      <a:tailEnd type="none" w="med" len="med"/>
                    </a:lnT>
                    <a:lnB w="5055" cap="flat" cmpd="sng" algn="ctr">
                      <a:solidFill>
                        <a:srgbClr val="000000"/>
                      </a:solidFill>
                      <a:prstDash val="solid"/>
                      <a:round/>
                      <a:headEnd type="none" w="med" len="med"/>
                      <a:tailEnd type="none" w="med" len="med"/>
                    </a:lnB>
                  </a:tcPr>
                </a:tc>
                <a:tc>
                  <a:txBody>
                    <a:bodyPr/>
                    <a:lstStyle/>
                    <a:p>
                      <a:r>
                        <a:rPr lang="en-US" sz="2400" dirty="0">
                          <a:effectLst/>
                          <a:latin typeface="+mn-lt"/>
                        </a:rPr>
                        <a:t>0 </a:t>
                      </a:r>
                    </a:p>
                  </a:txBody>
                  <a:tcPr anchor="ctr">
                    <a:lnL w="5055" cap="flat" cmpd="sng" algn="ctr">
                      <a:solidFill>
                        <a:srgbClr val="000000"/>
                      </a:solidFill>
                      <a:prstDash val="solid"/>
                      <a:round/>
                      <a:headEnd type="none" w="med" len="med"/>
                      <a:tailEnd type="none" w="med" len="med"/>
                    </a:lnL>
                    <a:lnR w="5055" cap="flat" cmpd="sng" algn="ctr">
                      <a:solidFill>
                        <a:srgbClr val="000000"/>
                      </a:solidFill>
                      <a:prstDash val="solid"/>
                      <a:round/>
                      <a:headEnd type="none" w="med" len="med"/>
                      <a:tailEnd type="none" w="med" len="med"/>
                    </a:lnR>
                    <a:lnT w="5055" cap="flat" cmpd="sng" algn="ctr">
                      <a:solidFill>
                        <a:srgbClr val="000000"/>
                      </a:solidFill>
                      <a:prstDash val="solid"/>
                      <a:round/>
                      <a:headEnd type="none" w="med" len="med"/>
                      <a:tailEnd type="none" w="med" len="med"/>
                    </a:lnT>
                    <a:lnB w="5055" cap="flat" cmpd="sng" algn="ctr">
                      <a:solidFill>
                        <a:srgbClr val="000000"/>
                      </a:solidFill>
                      <a:prstDash val="solid"/>
                      <a:round/>
                      <a:headEnd type="none" w="med" len="med"/>
                      <a:tailEnd type="none" w="med" len="med"/>
                    </a:lnB>
                  </a:tcPr>
                </a:tc>
                <a:tc>
                  <a:txBody>
                    <a:bodyPr/>
                    <a:lstStyle/>
                    <a:p>
                      <a:r>
                        <a:rPr lang="fi-FI" sz="2400" dirty="0">
                          <a:effectLst/>
                          <a:latin typeface="+mn-lt"/>
                        </a:rPr>
                        <a:t>8 </a:t>
                      </a:r>
                    </a:p>
                  </a:txBody>
                  <a:tcPr anchor="ctr">
                    <a:lnL w="5055" cap="flat" cmpd="sng" algn="ctr">
                      <a:solidFill>
                        <a:srgbClr val="000000"/>
                      </a:solidFill>
                      <a:prstDash val="solid"/>
                      <a:round/>
                      <a:headEnd type="none" w="med" len="med"/>
                      <a:tailEnd type="none" w="med" len="med"/>
                    </a:lnL>
                    <a:lnR w="5055" cap="flat" cmpd="sng" algn="ctr">
                      <a:solidFill>
                        <a:srgbClr val="000000"/>
                      </a:solidFill>
                      <a:prstDash val="solid"/>
                      <a:round/>
                      <a:headEnd type="none" w="med" len="med"/>
                      <a:tailEnd type="none" w="med" len="med"/>
                    </a:lnR>
                    <a:lnT w="5055" cap="flat" cmpd="sng" algn="ctr">
                      <a:solidFill>
                        <a:srgbClr val="000000"/>
                      </a:solidFill>
                      <a:prstDash val="solid"/>
                      <a:round/>
                      <a:headEnd type="none" w="med" len="med"/>
                      <a:tailEnd type="none" w="med" len="med"/>
                    </a:lnT>
                    <a:lnB w="5055" cap="flat" cmpd="sng" algn="ctr">
                      <a:solidFill>
                        <a:srgbClr val="000000"/>
                      </a:solidFill>
                      <a:prstDash val="solid"/>
                      <a:round/>
                      <a:headEnd type="none" w="med" len="med"/>
                      <a:tailEnd type="none" w="med" len="med"/>
                    </a:lnB>
                  </a:tcPr>
                </a:tc>
                <a:tc>
                  <a:txBody>
                    <a:bodyPr/>
                    <a:lstStyle/>
                    <a:p>
                      <a:r>
                        <a:rPr lang="ru-RU" sz="2400">
                          <a:effectLst/>
                          <a:latin typeface="+mn-lt"/>
                        </a:rPr>
                        <a:t>17 </a:t>
                      </a:r>
                    </a:p>
                  </a:txBody>
                  <a:tcPr anchor="ctr">
                    <a:lnL w="5055" cap="flat" cmpd="sng" algn="ctr">
                      <a:solidFill>
                        <a:srgbClr val="000000"/>
                      </a:solidFill>
                      <a:prstDash val="solid"/>
                      <a:round/>
                      <a:headEnd type="none" w="med" len="med"/>
                      <a:tailEnd type="none" w="med" len="med"/>
                    </a:lnL>
                    <a:lnR w="5055" cap="flat" cmpd="sng" algn="ctr">
                      <a:solidFill>
                        <a:srgbClr val="000000"/>
                      </a:solidFill>
                      <a:prstDash val="solid"/>
                      <a:round/>
                      <a:headEnd type="none" w="med" len="med"/>
                      <a:tailEnd type="none" w="med" len="med"/>
                    </a:lnR>
                    <a:lnT w="5055" cap="flat" cmpd="sng" algn="ctr">
                      <a:solidFill>
                        <a:srgbClr val="000000"/>
                      </a:solidFill>
                      <a:prstDash val="solid"/>
                      <a:round/>
                      <a:headEnd type="none" w="med" len="med"/>
                      <a:tailEnd type="none" w="med" len="med"/>
                    </a:lnT>
                    <a:lnB w="5055" cap="flat" cmpd="sng" algn="ctr">
                      <a:solidFill>
                        <a:srgbClr val="000000"/>
                      </a:solidFill>
                      <a:prstDash val="solid"/>
                      <a:round/>
                      <a:headEnd type="none" w="med" len="med"/>
                      <a:tailEnd type="none" w="med" len="med"/>
                    </a:lnB>
                  </a:tcPr>
                </a:tc>
                <a:tc>
                  <a:txBody>
                    <a:bodyPr/>
                    <a:lstStyle/>
                    <a:p>
                      <a:r>
                        <a:rPr lang="cs-CZ" sz="2400" dirty="0">
                          <a:effectLst/>
                          <a:latin typeface="+mn-lt"/>
                        </a:rPr>
                        <a:t>12 </a:t>
                      </a:r>
                    </a:p>
                  </a:txBody>
                  <a:tcPr anchor="ctr">
                    <a:lnL w="5055" cap="flat" cmpd="sng" algn="ctr">
                      <a:solidFill>
                        <a:srgbClr val="000000"/>
                      </a:solidFill>
                      <a:prstDash val="solid"/>
                      <a:round/>
                      <a:headEnd type="none" w="med" len="med"/>
                      <a:tailEnd type="none" w="med" len="med"/>
                    </a:lnL>
                    <a:lnR w="5055" cap="flat" cmpd="sng" algn="ctr">
                      <a:solidFill>
                        <a:srgbClr val="000000"/>
                      </a:solidFill>
                      <a:prstDash val="solid"/>
                      <a:round/>
                      <a:headEnd type="none" w="med" len="med"/>
                      <a:tailEnd type="none" w="med" len="med"/>
                    </a:lnR>
                    <a:lnT w="5055" cap="flat" cmpd="sng" algn="ctr">
                      <a:solidFill>
                        <a:srgbClr val="000000"/>
                      </a:solidFill>
                      <a:prstDash val="solid"/>
                      <a:round/>
                      <a:headEnd type="none" w="med" len="med"/>
                      <a:tailEnd type="none" w="med" len="med"/>
                    </a:lnT>
                    <a:lnB w="5055"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10001"/>
                  </a:ext>
                </a:extLst>
              </a:tr>
            </a:tbl>
          </a:graphicData>
        </a:graphic>
      </p:graphicFrame>
      <p:sp>
        <p:nvSpPr>
          <p:cNvPr id="5" name="TextBox 4"/>
          <p:cNvSpPr txBox="1"/>
          <p:nvPr/>
        </p:nvSpPr>
        <p:spPr>
          <a:xfrm>
            <a:off x="533400" y="1981200"/>
            <a:ext cx="8536311" cy="461665"/>
          </a:xfrm>
          <a:prstGeom prst="rect">
            <a:avLst/>
          </a:prstGeom>
          <a:noFill/>
        </p:spPr>
        <p:txBody>
          <a:bodyPr wrap="none" rtlCol="0">
            <a:spAutoFit/>
          </a:bodyPr>
          <a:lstStyle/>
          <a:p>
            <a:r>
              <a:rPr lang="en-US" sz="2400" dirty="0"/>
              <a:t>Insert the following elements (in order) into an array of size 5:</a:t>
            </a:r>
          </a:p>
        </p:txBody>
      </p:sp>
      <p:grpSp>
        <p:nvGrpSpPr>
          <p:cNvPr id="7" name="Shape 472"/>
          <p:cNvGrpSpPr/>
          <p:nvPr/>
        </p:nvGrpSpPr>
        <p:grpSpPr>
          <a:xfrm>
            <a:off x="1276548" y="3962400"/>
            <a:ext cx="5688000" cy="997920"/>
            <a:chOff x="1121625" y="3632780"/>
            <a:chExt cx="5688000" cy="997920"/>
          </a:xfrm>
        </p:grpSpPr>
        <p:sp>
          <p:nvSpPr>
            <p:cNvPr id="8" name="Shape 473"/>
            <p:cNvSpPr txBox="1"/>
            <p:nvPr/>
          </p:nvSpPr>
          <p:spPr>
            <a:xfrm>
              <a:off x="1121625" y="3901700"/>
              <a:ext cx="1137600" cy="729000"/>
            </a:xfrm>
            <a:prstGeom prst="rect">
              <a:avLst/>
            </a:prstGeom>
            <a:noFill/>
            <a:ln w="28575" cap="flat" cmpd="sng">
              <a:solidFill>
                <a:srgbClr val="000000"/>
              </a:solidFill>
              <a:prstDash val="solid"/>
              <a:round/>
              <a:headEnd type="none" w="med" len="med"/>
              <a:tailEnd type="none" w="med" len="med"/>
            </a:ln>
          </p:spPr>
          <p:txBody>
            <a:bodyPr lIns="91425" tIns="91425" rIns="91425" bIns="91425" anchor="ctr" anchorCtr="0">
              <a:noAutofit/>
            </a:bodyPr>
            <a:lstStyle/>
            <a:p>
              <a:pPr algn="ctr"/>
              <a:endParaRPr lang="en" sz="2000" b="1" dirty="0">
                <a:solidFill>
                  <a:srgbClr val="FF0000"/>
                </a:solidFill>
                <a:latin typeface="Courier New"/>
                <a:ea typeface="Courier New"/>
                <a:cs typeface="Courier New"/>
                <a:sym typeface="Courier New"/>
              </a:endParaRPr>
            </a:p>
          </p:txBody>
        </p:sp>
        <p:sp>
          <p:nvSpPr>
            <p:cNvPr id="9" name="Shape 474"/>
            <p:cNvSpPr txBox="1"/>
            <p:nvPr/>
          </p:nvSpPr>
          <p:spPr>
            <a:xfrm>
              <a:off x="2259225" y="3901700"/>
              <a:ext cx="1137600" cy="729000"/>
            </a:xfrm>
            <a:prstGeom prst="rect">
              <a:avLst/>
            </a:prstGeom>
            <a:noFill/>
            <a:ln w="28575" cap="flat" cmpd="sng">
              <a:solidFill>
                <a:srgbClr val="000000"/>
              </a:solidFill>
              <a:prstDash val="solid"/>
              <a:round/>
              <a:headEnd type="none" w="med" len="med"/>
              <a:tailEnd type="none" w="med" len="med"/>
            </a:ln>
          </p:spPr>
          <p:txBody>
            <a:bodyPr lIns="91425" tIns="91425" rIns="91425" bIns="91425" anchor="t" anchorCtr="0">
              <a:noAutofit/>
            </a:bodyPr>
            <a:lstStyle/>
            <a:p>
              <a:endParaRPr sz="2000" b="1" dirty="0">
                <a:latin typeface="Courier New"/>
                <a:ea typeface="Courier New"/>
                <a:cs typeface="Courier New"/>
                <a:sym typeface="Courier New"/>
              </a:endParaRPr>
            </a:p>
          </p:txBody>
        </p:sp>
        <p:sp>
          <p:nvSpPr>
            <p:cNvPr id="10" name="Shape 475"/>
            <p:cNvSpPr txBox="1"/>
            <p:nvPr/>
          </p:nvSpPr>
          <p:spPr>
            <a:xfrm>
              <a:off x="3396825" y="3901700"/>
              <a:ext cx="1137600" cy="729000"/>
            </a:xfrm>
            <a:prstGeom prst="rect">
              <a:avLst/>
            </a:prstGeom>
            <a:noFill/>
            <a:ln w="28575" cap="flat" cmpd="sng">
              <a:solidFill>
                <a:srgbClr val="000000"/>
              </a:solidFill>
              <a:prstDash val="solid"/>
              <a:round/>
              <a:headEnd type="none" w="med" len="med"/>
              <a:tailEnd type="none" w="med" len="med"/>
            </a:ln>
          </p:spPr>
          <p:txBody>
            <a:bodyPr lIns="91425" tIns="91425" rIns="91425" bIns="91425" anchor="t" anchorCtr="0">
              <a:noAutofit/>
            </a:bodyPr>
            <a:lstStyle/>
            <a:p>
              <a:endParaRPr sz="2000" b="1">
                <a:latin typeface="Courier New"/>
                <a:ea typeface="Courier New"/>
                <a:cs typeface="Courier New"/>
                <a:sym typeface="Courier New"/>
              </a:endParaRPr>
            </a:p>
          </p:txBody>
        </p:sp>
        <p:sp>
          <p:nvSpPr>
            <p:cNvPr id="11" name="Shape 476"/>
            <p:cNvSpPr txBox="1"/>
            <p:nvPr/>
          </p:nvSpPr>
          <p:spPr>
            <a:xfrm>
              <a:off x="4534425" y="3901700"/>
              <a:ext cx="1137600" cy="729000"/>
            </a:xfrm>
            <a:prstGeom prst="rect">
              <a:avLst/>
            </a:prstGeom>
            <a:noFill/>
            <a:ln w="28575" cap="flat" cmpd="sng">
              <a:solidFill>
                <a:srgbClr val="000000"/>
              </a:solidFill>
              <a:prstDash val="solid"/>
              <a:round/>
              <a:headEnd type="none" w="med" len="med"/>
              <a:tailEnd type="none" w="med" len="med"/>
            </a:ln>
          </p:spPr>
          <p:txBody>
            <a:bodyPr lIns="91425" tIns="91425" rIns="91425" bIns="91425" anchor="ctr" anchorCtr="0">
              <a:noAutofit/>
            </a:bodyPr>
            <a:lstStyle/>
            <a:p>
              <a:pPr algn="ctr"/>
              <a:endParaRPr lang="en" sz="2000" b="1" dirty="0">
                <a:latin typeface="Courier New"/>
                <a:ea typeface="Courier New"/>
                <a:cs typeface="Courier New"/>
                <a:sym typeface="Courier New"/>
              </a:endParaRPr>
            </a:p>
          </p:txBody>
        </p:sp>
        <p:sp>
          <p:nvSpPr>
            <p:cNvPr id="12" name="Shape 477"/>
            <p:cNvSpPr txBox="1"/>
            <p:nvPr/>
          </p:nvSpPr>
          <p:spPr>
            <a:xfrm>
              <a:off x="5672025" y="3901700"/>
              <a:ext cx="1137600" cy="729000"/>
            </a:xfrm>
            <a:prstGeom prst="rect">
              <a:avLst/>
            </a:prstGeom>
            <a:noFill/>
            <a:ln w="28575" cap="flat" cmpd="sng">
              <a:solidFill>
                <a:srgbClr val="000000"/>
              </a:solidFill>
              <a:prstDash val="solid"/>
              <a:round/>
              <a:headEnd type="none" w="med" len="med"/>
              <a:tailEnd type="none" w="med" len="med"/>
            </a:ln>
          </p:spPr>
          <p:txBody>
            <a:bodyPr lIns="91425" tIns="91425" rIns="91425" bIns="91425" anchor="ctr" anchorCtr="0">
              <a:noAutofit/>
            </a:bodyPr>
            <a:lstStyle/>
            <a:p>
              <a:pPr algn="ctr"/>
              <a:endParaRPr lang="en" sz="2000" b="1" dirty="0">
                <a:latin typeface="Courier New"/>
                <a:ea typeface="Courier New"/>
                <a:cs typeface="Courier New"/>
                <a:sym typeface="Courier New"/>
              </a:endParaRPr>
            </a:p>
          </p:txBody>
        </p:sp>
        <p:sp>
          <p:nvSpPr>
            <p:cNvPr id="14" name="Shape 479"/>
            <p:cNvSpPr/>
            <p:nvPr/>
          </p:nvSpPr>
          <p:spPr>
            <a:xfrm>
              <a:off x="1121625" y="3632780"/>
              <a:ext cx="1137600" cy="224399"/>
            </a:xfrm>
            <a:prstGeom prst="rect">
              <a:avLst/>
            </a:prstGeom>
            <a:noFill/>
            <a:ln w="9525" cap="flat" cmpd="sng">
              <a:noFill/>
              <a:prstDash val="solid"/>
              <a:round/>
              <a:headEnd type="none" w="med" len="med"/>
              <a:tailEnd type="none" w="med" len="med"/>
            </a:ln>
          </p:spPr>
          <p:txBody>
            <a:bodyPr lIns="91425" tIns="91425" rIns="91425" bIns="91425" anchor="ctr" anchorCtr="0">
              <a:noAutofit/>
            </a:bodyPr>
            <a:lstStyle/>
            <a:p>
              <a:pPr algn="ctr"/>
              <a:r>
                <a:rPr lang="en" sz="2000">
                  <a:latin typeface="Courier New"/>
                  <a:ea typeface="Courier New"/>
                  <a:cs typeface="Courier New"/>
                  <a:sym typeface="Courier New"/>
                </a:rPr>
                <a:t>0</a:t>
              </a:r>
            </a:p>
          </p:txBody>
        </p:sp>
        <p:sp>
          <p:nvSpPr>
            <p:cNvPr id="15" name="Shape 480"/>
            <p:cNvSpPr/>
            <p:nvPr/>
          </p:nvSpPr>
          <p:spPr>
            <a:xfrm>
              <a:off x="2259225" y="3632780"/>
              <a:ext cx="1137600" cy="224399"/>
            </a:xfrm>
            <a:prstGeom prst="rect">
              <a:avLst/>
            </a:prstGeom>
            <a:noFill/>
            <a:ln w="9525" cap="flat" cmpd="sng">
              <a:noFill/>
              <a:prstDash val="solid"/>
              <a:round/>
              <a:headEnd type="none" w="med" len="med"/>
              <a:tailEnd type="none" w="med" len="med"/>
            </a:ln>
          </p:spPr>
          <p:txBody>
            <a:bodyPr lIns="91425" tIns="91425" rIns="91425" bIns="91425" anchor="ctr" anchorCtr="0">
              <a:noAutofit/>
            </a:bodyPr>
            <a:lstStyle/>
            <a:p>
              <a:pPr algn="ctr"/>
              <a:r>
                <a:rPr lang="en" sz="2000">
                  <a:latin typeface="Courier New"/>
                  <a:ea typeface="Courier New"/>
                  <a:cs typeface="Courier New"/>
                  <a:sym typeface="Courier New"/>
                </a:rPr>
                <a:t>1</a:t>
              </a:r>
            </a:p>
          </p:txBody>
        </p:sp>
        <p:sp>
          <p:nvSpPr>
            <p:cNvPr id="16" name="Shape 481"/>
            <p:cNvSpPr/>
            <p:nvPr/>
          </p:nvSpPr>
          <p:spPr>
            <a:xfrm>
              <a:off x="3396825" y="3632780"/>
              <a:ext cx="1137600" cy="224399"/>
            </a:xfrm>
            <a:prstGeom prst="rect">
              <a:avLst/>
            </a:prstGeom>
            <a:noFill/>
            <a:ln w="9525" cap="flat" cmpd="sng">
              <a:noFill/>
              <a:prstDash val="solid"/>
              <a:round/>
              <a:headEnd type="none" w="med" len="med"/>
              <a:tailEnd type="none" w="med" len="med"/>
            </a:ln>
          </p:spPr>
          <p:txBody>
            <a:bodyPr lIns="91425" tIns="91425" rIns="91425" bIns="91425" anchor="ctr" anchorCtr="0">
              <a:noAutofit/>
            </a:bodyPr>
            <a:lstStyle/>
            <a:p>
              <a:pPr algn="ctr"/>
              <a:r>
                <a:rPr lang="en" sz="2000">
                  <a:latin typeface="Courier New"/>
                  <a:ea typeface="Courier New"/>
                  <a:cs typeface="Courier New"/>
                  <a:sym typeface="Courier New"/>
                </a:rPr>
                <a:t>2</a:t>
              </a:r>
            </a:p>
          </p:txBody>
        </p:sp>
        <p:sp>
          <p:nvSpPr>
            <p:cNvPr id="17" name="Shape 482"/>
            <p:cNvSpPr/>
            <p:nvPr/>
          </p:nvSpPr>
          <p:spPr>
            <a:xfrm>
              <a:off x="4534425" y="3632780"/>
              <a:ext cx="1137600" cy="224399"/>
            </a:xfrm>
            <a:prstGeom prst="rect">
              <a:avLst/>
            </a:prstGeom>
            <a:noFill/>
            <a:ln w="9525" cap="flat" cmpd="sng">
              <a:noFill/>
              <a:prstDash val="solid"/>
              <a:round/>
              <a:headEnd type="none" w="med" len="med"/>
              <a:tailEnd type="none" w="med" len="med"/>
            </a:ln>
          </p:spPr>
          <p:txBody>
            <a:bodyPr lIns="91425" tIns="91425" rIns="91425" bIns="91425" anchor="ctr" anchorCtr="0">
              <a:noAutofit/>
            </a:bodyPr>
            <a:lstStyle/>
            <a:p>
              <a:pPr algn="ctr"/>
              <a:r>
                <a:rPr lang="en" sz="2000">
                  <a:latin typeface="Courier New"/>
                  <a:ea typeface="Courier New"/>
                  <a:cs typeface="Courier New"/>
                  <a:sym typeface="Courier New"/>
                </a:rPr>
                <a:t>3</a:t>
              </a:r>
            </a:p>
          </p:txBody>
        </p:sp>
        <p:sp>
          <p:nvSpPr>
            <p:cNvPr id="18" name="Shape 483"/>
            <p:cNvSpPr/>
            <p:nvPr/>
          </p:nvSpPr>
          <p:spPr>
            <a:xfrm>
              <a:off x="5672025" y="3632780"/>
              <a:ext cx="1137600" cy="224399"/>
            </a:xfrm>
            <a:prstGeom prst="rect">
              <a:avLst/>
            </a:prstGeom>
            <a:noFill/>
            <a:ln w="9525" cap="flat" cmpd="sng">
              <a:noFill/>
              <a:prstDash val="solid"/>
              <a:round/>
              <a:headEnd type="none" w="med" len="med"/>
              <a:tailEnd type="none" w="med" len="med"/>
            </a:ln>
          </p:spPr>
          <p:txBody>
            <a:bodyPr lIns="91425" tIns="91425" rIns="91425" bIns="91425" anchor="ctr" anchorCtr="0">
              <a:noAutofit/>
            </a:bodyPr>
            <a:lstStyle/>
            <a:p>
              <a:pPr algn="ctr"/>
              <a:r>
                <a:rPr lang="en" sz="2000">
                  <a:latin typeface="Courier New"/>
                  <a:ea typeface="Courier New"/>
                  <a:cs typeface="Courier New"/>
                  <a:sym typeface="Courier New"/>
                </a:rPr>
                <a:t>4</a:t>
              </a:r>
            </a:p>
          </p:txBody>
        </p:sp>
      </p:grpSp>
      <p:sp>
        <p:nvSpPr>
          <p:cNvPr id="3" name="TextBox 2"/>
          <p:cNvSpPr txBox="1"/>
          <p:nvPr/>
        </p:nvSpPr>
        <p:spPr>
          <a:xfrm>
            <a:off x="1591054" y="4267200"/>
            <a:ext cx="508588" cy="584775"/>
          </a:xfrm>
          <a:prstGeom prst="rect">
            <a:avLst/>
          </a:prstGeom>
          <a:noFill/>
        </p:spPr>
        <p:txBody>
          <a:bodyPr wrap="square" rtlCol="0">
            <a:spAutoFit/>
          </a:bodyPr>
          <a:lstStyle/>
          <a:p>
            <a:pPr algn="ctr"/>
            <a:r>
              <a:rPr lang="en-US" sz="3200" dirty="0">
                <a:latin typeface="+mn-lt"/>
              </a:rPr>
              <a:t>a</a:t>
            </a:r>
          </a:p>
        </p:txBody>
      </p:sp>
      <p:sp>
        <p:nvSpPr>
          <p:cNvPr id="36" name="TextBox 35"/>
          <p:cNvSpPr txBox="1"/>
          <p:nvPr/>
        </p:nvSpPr>
        <p:spPr>
          <a:xfrm>
            <a:off x="5016554" y="4307807"/>
            <a:ext cx="508588" cy="584775"/>
          </a:xfrm>
          <a:prstGeom prst="rect">
            <a:avLst/>
          </a:prstGeom>
          <a:noFill/>
        </p:spPr>
        <p:txBody>
          <a:bodyPr wrap="square" rtlCol="0">
            <a:spAutoFit/>
          </a:bodyPr>
          <a:lstStyle/>
          <a:p>
            <a:pPr algn="ctr"/>
            <a:r>
              <a:rPr lang="en-US" sz="3200" dirty="0">
                <a:latin typeface="+mn-lt"/>
              </a:rPr>
              <a:t>b</a:t>
            </a:r>
          </a:p>
        </p:txBody>
      </p:sp>
      <p:sp>
        <p:nvSpPr>
          <p:cNvPr id="40" name="TextBox 39"/>
          <p:cNvSpPr txBox="1"/>
          <p:nvPr/>
        </p:nvSpPr>
        <p:spPr>
          <a:xfrm>
            <a:off x="3866254" y="4275411"/>
            <a:ext cx="508588" cy="584775"/>
          </a:xfrm>
          <a:prstGeom prst="rect">
            <a:avLst/>
          </a:prstGeom>
          <a:noFill/>
        </p:spPr>
        <p:txBody>
          <a:bodyPr wrap="square" rtlCol="0">
            <a:spAutoFit/>
          </a:bodyPr>
          <a:lstStyle/>
          <a:p>
            <a:pPr algn="ctr"/>
            <a:r>
              <a:rPr lang="en-US" sz="3200" dirty="0">
                <a:latin typeface="+mn-lt"/>
              </a:rPr>
              <a:t>c</a:t>
            </a:r>
          </a:p>
        </p:txBody>
      </p:sp>
      <p:sp>
        <p:nvSpPr>
          <p:cNvPr id="41" name="TextBox 40"/>
          <p:cNvSpPr txBox="1"/>
          <p:nvPr/>
        </p:nvSpPr>
        <p:spPr>
          <a:xfrm>
            <a:off x="2715954" y="4303432"/>
            <a:ext cx="508588" cy="584775"/>
          </a:xfrm>
          <a:prstGeom prst="rect">
            <a:avLst/>
          </a:prstGeom>
          <a:noFill/>
        </p:spPr>
        <p:txBody>
          <a:bodyPr wrap="square" rtlCol="0">
            <a:spAutoFit/>
          </a:bodyPr>
          <a:lstStyle/>
          <a:p>
            <a:pPr algn="ctr"/>
            <a:r>
              <a:rPr lang="en-US" sz="3200" dirty="0">
                <a:latin typeface="+mn-lt"/>
              </a:rPr>
              <a:t>d</a:t>
            </a:r>
          </a:p>
        </p:txBody>
      </p:sp>
      <p:sp>
        <p:nvSpPr>
          <p:cNvPr id="21" name="TextBox 20">
            <a:extLst>
              <a:ext uri="{FF2B5EF4-FFF2-40B4-BE49-F238E27FC236}">
                <a16:creationId xmlns:a16="http://schemas.microsoft.com/office/drawing/2014/main" id="{BB96A5EE-76BE-794F-B7D4-F0A7E659CDB0}"/>
              </a:ext>
            </a:extLst>
          </p:cNvPr>
          <p:cNvSpPr txBox="1"/>
          <p:nvPr/>
        </p:nvSpPr>
        <p:spPr>
          <a:xfrm>
            <a:off x="3485886" y="4865047"/>
            <a:ext cx="1350228" cy="1446550"/>
          </a:xfrm>
          <a:prstGeom prst="rect">
            <a:avLst/>
          </a:prstGeom>
          <a:noFill/>
        </p:spPr>
        <p:txBody>
          <a:bodyPr wrap="square" rtlCol="0">
            <a:spAutoFit/>
          </a:bodyPr>
          <a:lstStyle/>
          <a:p>
            <a:pPr algn="ctr"/>
            <a:r>
              <a:rPr lang="en-US" sz="2200" i="1" dirty="0">
                <a:solidFill>
                  <a:srgbClr val="FF0000"/>
                </a:solidFill>
                <a:latin typeface="+mn-lt"/>
              </a:rPr>
              <a:t>probe #1</a:t>
            </a:r>
          </a:p>
          <a:p>
            <a:pPr algn="ctr"/>
            <a:r>
              <a:rPr lang="en-US" sz="2200" i="1" dirty="0">
                <a:solidFill>
                  <a:srgbClr val="FF0000"/>
                </a:solidFill>
                <a:latin typeface="+mn-lt"/>
              </a:rPr>
              <a:t>insert d:</a:t>
            </a:r>
          </a:p>
          <a:p>
            <a:pPr algn="ctr"/>
            <a:r>
              <a:rPr lang="en-US" sz="2200" i="1" dirty="0">
                <a:solidFill>
                  <a:srgbClr val="FF0000"/>
                </a:solidFill>
                <a:latin typeface="+mn-lt"/>
              </a:rPr>
              <a:t>i</a:t>
            </a:r>
          </a:p>
          <a:p>
            <a:pPr algn="ctr"/>
            <a:r>
              <a:rPr lang="en-US" sz="2200" i="1" dirty="0">
                <a:solidFill>
                  <a:srgbClr val="FF0000"/>
                </a:solidFill>
                <a:latin typeface="+mn-lt"/>
              </a:rPr>
              <a:t>full!</a:t>
            </a:r>
          </a:p>
        </p:txBody>
      </p:sp>
      <p:sp>
        <p:nvSpPr>
          <p:cNvPr id="22" name="TextBox 21">
            <a:extLst>
              <a:ext uri="{FF2B5EF4-FFF2-40B4-BE49-F238E27FC236}">
                <a16:creationId xmlns:a16="http://schemas.microsoft.com/office/drawing/2014/main" id="{75CA3397-A435-254B-ACA4-AD47C45A395E}"/>
              </a:ext>
            </a:extLst>
          </p:cNvPr>
          <p:cNvSpPr txBox="1"/>
          <p:nvPr/>
        </p:nvSpPr>
        <p:spPr>
          <a:xfrm>
            <a:off x="4619466" y="4841887"/>
            <a:ext cx="1424130" cy="1446550"/>
          </a:xfrm>
          <a:prstGeom prst="rect">
            <a:avLst/>
          </a:prstGeom>
          <a:noFill/>
        </p:spPr>
        <p:txBody>
          <a:bodyPr wrap="square" rtlCol="0">
            <a:spAutoFit/>
          </a:bodyPr>
          <a:lstStyle/>
          <a:p>
            <a:pPr algn="ctr"/>
            <a:r>
              <a:rPr lang="en-US" sz="2200" i="1" dirty="0">
                <a:solidFill>
                  <a:srgbClr val="FF0000"/>
                </a:solidFill>
                <a:latin typeface="+mn-lt"/>
              </a:rPr>
              <a:t>probe #2</a:t>
            </a:r>
          </a:p>
          <a:p>
            <a:pPr algn="ctr"/>
            <a:r>
              <a:rPr lang="en-US" sz="2200" i="1" dirty="0">
                <a:solidFill>
                  <a:srgbClr val="FF0000"/>
                </a:solidFill>
                <a:latin typeface="+mn-lt"/>
              </a:rPr>
              <a:t>insert d:</a:t>
            </a:r>
          </a:p>
          <a:p>
            <a:pPr algn="ctr"/>
            <a:r>
              <a:rPr lang="en-US" sz="2200" i="1" dirty="0">
                <a:solidFill>
                  <a:srgbClr val="FF0000"/>
                </a:solidFill>
                <a:latin typeface="+mn-lt"/>
              </a:rPr>
              <a:t>i+1</a:t>
            </a:r>
            <a:r>
              <a:rPr lang="en-US" sz="2200" i="1" baseline="30000" dirty="0">
                <a:solidFill>
                  <a:srgbClr val="FF0000"/>
                </a:solidFill>
                <a:latin typeface="+mn-lt"/>
              </a:rPr>
              <a:t>2</a:t>
            </a:r>
          </a:p>
          <a:p>
            <a:pPr algn="ctr"/>
            <a:r>
              <a:rPr lang="en-US" sz="2200" i="1" dirty="0">
                <a:solidFill>
                  <a:srgbClr val="FF0000"/>
                </a:solidFill>
                <a:latin typeface="+mn-lt"/>
              </a:rPr>
              <a:t>full!</a:t>
            </a:r>
          </a:p>
        </p:txBody>
      </p:sp>
      <p:sp>
        <p:nvSpPr>
          <p:cNvPr id="23" name="TextBox 22">
            <a:extLst>
              <a:ext uri="{FF2B5EF4-FFF2-40B4-BE49-F238E27FC236}">
                <a16:creationId xmlns:a16="http://schemas.microsoft.com/office/drawing/2014/main" id="{660C0F22-CDA5-F640-AD4E-B03F86ED599A}"/>
              </a:ext>
            </a:extLst>
          </p:cNvPr>
          <p:cNvSpPr txBox="1"/>
          <p:nvPr/>
        </p:nvSpPr>
        <p:spPr>
          <a:xfrm>
            <a:off x="2173942" y="4888207"/>
            <a:ext cx="1418258" cy="1446550"/>
          </a:xfrm>
          <a:prstGeom prst="rect">
            <a:avLst/>
          </a:prstGeom>
          <a:noFill/>
        </p:spPr>
        <p:txBody>
          <a:bodyPr wrap="square" rtlCol="0">
            <a:spAutoFit/>
          </a:bodyPr>
          <a:lstStyle/>
          <a:p>
            <a:pPr algn="ctr"/>
            <a:r>
              <a:rPr lang="en-US" sz="2200" i="1" dirty="0">
                <a:solidFill>
                  <a:srgbClr val="FF0000"/>
                </a:solidFill>
                <a:latin typeface="+mn-lt"/>
              </a:rPr>
              <a:t>probe #3</a:t>
            </a:r>
          </a:p>
          <a:p>
            <a:pPr algn="ctr"/>
            <a:r>
              <a:rPr lang="en-US" sz="2200" i="1" dirty="0">
                <a:solidFill>
                  <a:srgbClr val="FF0000"/>
                </a:solidFill>
                <a:latin typeface="+mn-lt"/>
              </a:rPr>
              <a:t>insert d:</a:t>
            </a:r>
          </a:p>
          <a:p>
            <a:pPr algn="ctr"/>
            <a:r>
              <a:rPr lang="en-US" sz="2200" i="1" dirty="0">
                <a:solidFill>
                  <a:srgbClr val="FF0000"/>
                </a:solidFill>
                <a:latin typeface="+mn-lt"/>
              </a:rPr>
              <a:t>i+2</a:t>
            </a:r>
            <a:r>
              <a:rPr lang="en-US" sz="2200" i="1" baseline="30000" dirty="0">
                <a:solidFill>
                  <a:srgbClr val="FF0000"/>
                </a:solidFill>
                <a:latin typeface="+mn-lt"/>
              </a:rPr>
              <a:t>2</a:t>
            </a:r>
            <a:endParaRPr lang="en-US" sz="2200" i="1" dirty="0">
              <a:solidFill>
                <a:srgbClr val="FF0000"/>
              </a:solidFill>
              <a:latin typeface="+mn-lt"/>
            </a:endParaRPr>
          </a:p>
          <a:p>
            <a:pPr algn="ctr"/>
            <a:r>
              <a:rPr lang="en-US" sz="2200" i="1" dirty="0">
                <a:solidFill>
                  <a:srgbClr val="FF0000"/>
                </a:solidFill>
                <a:latin typeface="+mn-lt"/>
              </a:rPr>
              <a:t>has space!</a:t>
            </a:r>
          </a:p>
        </p:txBody>
      </p:sp>
    </p:spTree>
    <p:extLst>
      <p:ext uri="{BB962C8B-B14F-4D97-AF65-F5344CB8AC3E}">
        <p14:creationId xmlns:p14="http://schemas.microsoft.com/office/powerpoint/2010/main" val="58752407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36"/>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40"/>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21"/>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22"/>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grpId="0" nodeType="clickEffect">
                                  <p:stCondLst>
                                    <p:cond delay="0"/>
                                  </p:stCondLst>
                                  <p:childTnLst>
                                    <p:set>
                                      <p:cBhvr>
                                        <p:cTn id="26" dur="1" fill="hold">
                                          <p:stCondLst>
                                            <p:cond delay="0"/>
                                          </p:stCondLst>
                                        </p:cTn>
                                        <p:tgtEl>
                                          <p:spTgt spid="23"/>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grpId="0" nodeType="clickEffect">
                                  <p:stCondLst>
                                    <p:cond delay="0"/>
                                  </p:stCondLst>
                                  <p:childTnLst>
                                    <p:set>
                                      <p:cBhvr>
                                        <p:cTn id="30" dur="1" fill="hold">
                                          <p:stCondLst>
                                            <p:cond delay="0"/>
                                          </p:stCondLst>
                                        </p:cTn>
                                        <p:tgtEl>
                                          <p:spTgt spid="41"/>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P spid="36" grpId="0"/>
      <p:bldP spid="40" grpId="0"/>
      <p:bldP spid="41" grpId="0"/>
      <p:bldP spid="21" grpId="0"/>
      <p:bldP spid="22" grpId="0"/>
      <p:bldP spid="23" grpId="0"/>
    </p:bld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3600" dirty="0">
                <a:solidFill>
                  <a:srgbClr val="C00000"/>
                </a:solidFill>
              </a:rPr>
              <a:t>In Java, functions </a:t>
            </a:r>
            <a:r>
              <a:rPr lang="en-US" sz="3600" dirty="0" err="1">
                <a:solidFill>
                  <a:srgbClr val="C00000"/>
                </a:solidFill>
              </a:rPr>
              <a:t>hashCode</a:t>
            </a:r>
            <a:r>
              <a:rPr lang="en-US" sz="3600" dirty="0">
                <a:solidFill>
                  <a:srgbClr val="C00000"/>
                </a:solidFill>
              </a:rPr>
              <a:t> and equals</a:t>
            </a:r>
          </a:p>
        </p:txBody>
      </p:sp>
      <p:sp>
        <p:nvSpPr>
          <p:cNvPr id="20" name="TextBox 19">
            <a:extLst>
              <a:ext uri="{FF2B5EF4-FFF2-40B4-BE49-F238E27FC236}">
                <a16:creationId xmlns:a16="http://schemas.microsoft.com/office/drawing/2014/main" id="{2D50145A-B441-1140-B950-D1787E88E5B3}"/>
              </a:ext>
            </a:extLst>
          </p:cNvPr>
          <p:cNvSpPr txBox="1"/>
          <p:nvPr/>
        </p:nvSpPr>
        <p:spPr>
          <a:xfrm>
            <a:off x="369318" y="1685340"/>
            <a:ext cx="8241282" cy="2677656"/>
          </a:xfrm>
          <a:prstGeom prst="rect">
            <a:avLst/>
          </a:prstGeom>
          <a:noFill/>
        </p:spPr>
        <p:txBody>
          <a:bodyPr wrap="square" rtlCol="0">
            <a:spAutoFit/>
          </a:bodyPr>
          <a:lstStyle/>
          <a:p>
            <a:r>
              <a:rPr lang="en-US" dirty="0" err="1">
                <a:solidFill>
                  <a:srgbClr val="0070C0"/>
                </a:solidFill>
              </a:rPr>
              <a:t>HashSet</a:t>
            </a:r>
            <a:r>
              <a:rPr lang="en-US" dirty="0"/>
              <a:t>, </a:t>
            </a:r>
            <a:r>
              <a:rPr lang="en-US" dirty="0">
                <a:solidFill>
                  <a:srgbClr val="0070C0"/>
                </a:solidFill>
                <a:latin typeface="Times New Roman" panose="02020603050405020304" pitchFamily="18" charset="0"/>
                <a:cs typeface="Times New Roman" panose="02020603050405020304" pitchFamily="18" charset="0"/>
              </a:rPr>
              <a:t>HashMap</a:t>
            </a:r>
            <a:r>
              <a:rPr lang="en-US" dirty="0"/>
              <a:t> use functions </a:t>
            </a:r>
            <a:r>
              <a:rPr lang="en-US" dirty="0" err="1">
                <a:solidFill>
                  <a:srgbClr val="0070C0"/>
                </a:solidFill>
              </a:rPr>
              <a:t>hashCode</a:t>
            </a:r>
            <a:r>
              <a:rPr lang="en-US" dirty="0">
                <a:solidFill>
                  <a:srgbClr val="0070C0"/>
                </a:solidFill>
              </a:rPr>
              <a:t>(), equals(…)</a:t>
            </a:r>
          </a:p>
          <a:p>
            <a:endParaRPr lang="en-US" dirty="0">
              <a:solidFill>
                <a:srgbClr val="0070C0"/>
              </a:solidFill>
            </a:endParaRPr>
          </a:p>
          <a:p>
            <a:r>
              <a:rPr lang="en-US" dirty="0" err="1">
                <a:solidFill>
                  <a:srgbClr val="0070C0"/>
                </a:solidFill>
              </a:rPr>
              <a:t>c.HashCode</a:t>
            </a:r>
            <a:r>
              <a:rPr lang="en-US" dirty="0">
                <a:solidFill>
                  <a:srgbClr val="0070C0"/>
                </a:solidFill>
              </a:rPr>
              <a:t>() </a:t>
            </a:r>
            <a:r>
              <a:rPr lang="en-US" dirty="0">
                <a:solidFill>
                  <a:schemeClr val="tx1"/>
                </a:solidFill>
              </a:rPr>
              <a:t>in class </a:t>
            </a:r>
            <a:r>
              <a:rPr lang="en-US" dirty="0">
                <a:solidFill>
                  <a:srgbClr val="0070C0"/>
                </a:solidFill>
              </a:rPr>
              <a:t>Object </a:t>
            </a:r>
            <a:r>
              <a:rPr lang="en-US" dirty="0">
                <a:solidFill>
                  <a:schemeClr val="tx1"/>
                </a:solidFill>
              </a:rPr>
              <a:t>returns the address in memory of object c</a:t>
            </a:r>
          </a:p>
          <a:p>
            <a:endParaRPr lang="en-US" dirty="0">
              <a:solidFill>
                <a:schemeClr val="tx1"/>
              </a:solidFill>
            </a:endParaRPr>
          </a:p>
          <a:p>
            <a:r>
              <a:rPr lang="en-US" dirty="0" err="1">
                <a:solidFill>
                  <a:srgbClr val="0070C0"/>
                </a:solidFill>
              </a:rPr>
              <a:t>c.equals</a:t>
            </a:r>
            <a:r>
              <a:rPr lang="en-US" dirty="0">
                <a:solidFill>
                  <a:srgbClr val="0070C0"/>
                </a:solidFill>
              </a:rPr>
              <a:t>(c1) </a:t>
            </a:r>
            <a:r>
              <a:rPr lang="en-US" dirty="0">
                <a:solidFill>
                  <a:schemeClr val="tx1"/>
                </a:solidFill>
              </a:rPr>
              <a:t>in class </a:t>
            </a:r>
            <a:r>
              <a:rPr lang="en-US" dirty="0">
                <a:solidFill>
                  <a:srgbClr val="0070C0"/>
                </a:solidFill>
              </a:rPr>
              <a:t>Object</a:t>
            </a:r>
            <a:r>
              <a:rPr lang="en-US" dirty="0">
                <a:solidFill>
                  <a:schemeClr val="tx1"/>
                </a:solidFill>
              </a:rPr>
              <a:t> is true </a:t>
            </a:r>
            <a:r>
              <a:rPr lang="en-US" dirty="0" err="1">
                <a:solidFill>
                  <a:schemeClr val="tx1"/>
                </a:solidFill>
              </a:rPr>
              <a:t>iff</a:t>
            </a:r>
            <a:r>
              <a:rPr lang="en-US" dirty="0">
                <a:solidFill>
                  <a:schemeClr val="tx1"/>
                </a:solidFill>
              </a:rPr>
              <a:t> </a:t>
            </a:r>
            <a:r>
              <a:rPr lang="en-US" dirty="0">
                <a:solidFill>
                  <a:srgbClr val="0070C0"/>
                </a:solidFill>
              </a:rPr>
              <a:t>c</a:t>
            </a:r>
            <a:r>
              <a:rPr lang="en-US" dirty="0">
                <a:solidFill>
                  <a:schemeClr val="tx1"/>
                </a:solidFill>
              </a:rPr>
              <a:t> and </a:t>
            </a:r>
            <a:r>
              <a:rPr lang="en-US" dirty="0">
                <a:solidFill>
                  <a:srgbClr val="0070C0"/>
                </a:solidFill>
              </a:rPr>
              <a:t>c1</a:t>
            </a:r>
            <a:r>
              <a:rPr lang="en-US" dirty="0">
                <a:solidFill>
                  <a:schemeClr val="tx1"/>
                </a:solidFill>
              </a:rPr>
              <a:t> point to the same object</a:t>
            </a:r>
          </a:p>
        </p:txBody>
      </p:sp>
    </p:spTree>
    <p:extLst>
      <p:ext uri="{BB962C8B-B14F-4D97-AF65-F5344CB8AC3E}">
        <p14:creationId xmlns:p14="http://schemas.microsoft.com/office/powerpoint/2010/main" val="2894994583"/>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3600" dirty="0">
                <a:solidFill>
                  <a:srgbClr val="C00000"/>
                </a:solidFill>
              </a:rPr>
              <a:t>In Java, functions </a:t>
            </a:r>
            <a:r>
              <a:rPr lang="en-US" sz="3600" dirty="0" err="1">
                <a:solidFill>
                  <a:srgbClr val="C00000"/>
                </a:solidFill>
              </a:rPr>
              <a:t>hashCode</a:t>
            </a:r>
            <a:r>
              <a:rPr lang="en-US" sz="3600" dirty="0">
                <a:solidFill>
                  <a:srgbClr val="C00000"/>
                </a:solidFill>
              </a:rPr>
              <a:t> and equals</a:t>
            </a:r>
          </a:p>
        </p:txBody>
      </p:sp>
      <p:sp>
        <p:nvSpPr>
          <p:cNvPr id="5" name="TextBox 4"/>
          <p:cNvSpPr txBox="1"/>
          <p:nvPr/>
        </p:nvSpPr>
        <p:spPr>
          <a:xfrm>
            <a:off x="338355" y="1645527"/>
            <a:ext cx="6837128" cy="461665"/>
          </a:xfrm>
          <a:prstGeom prst="rect">
            <a:avLst/>
          </a:prstGeom>
          <a:noFill/>
        </p:spPr>
        <p:txBody>
          <a:bodyPr wrap="none" rtlCol="0">
            <a:spAutoFit/>
          </a:bodyPr>
          <a:lstStyle/>
          <a:p>
            <a:r>
              <a:rPr lang="en-US" sz="2400" dirty="0"/>
              <a:t>Elements of set </a:t>
            </a:r>
            <a:r>
              <a:rPr lang="en-US" sz="2400" dirty="0" err="1"/>
              <a:t>HashSet</a:t>
            </a:r>
            <a:r>
              <a:rPr lang="en-US" sz="2400" dirty="0"/>
              <a:t> have</a:t>
            </a:r>
            <a:r>
              <a:rPr lang="en-US" dirty="0"/>
              <a:t> </a:t>
            </a:r>
            <a:r>
              <a:rPr lang="en-US" sz="2400" dirty="0"/>
              <a:t>class type, </a:t>
            </a:r>
            <a:r>
              <a:rPr lang="en-US" dirty="0"/>
              <a:t>e.g. </a:t>
            </a:r>
            <a:r>
              <a:rPr lang="en-US" dirty="0">
                <a:solidFill>
                  <a:srgbClr val="0070C0"/>
                </a:solidFill>
              </a:rPr>
              <a:t>Pt</a:t>
            </a:r>
            <a:endParaRPr lang="en-US" sz="2400" dirty="0">
              <a:solidFill>
                <a:srgbClr val="0070C0"/>
              </a:solidFill>
            </a:endParaRPr>
          </a:p>
        </p:txBody>
      </p:sp>
      <p:grpSp>
        <p:nvGrpSpPr>
          <p:cNvPr id="7" name="Shape 472"/>
          <p:cNvGrpSpPr/>
          <p:nvPr/>
        </p:nvGrpSpPr>
        <p:grpSpPr>
          <a:xfrm>
            <a:off x="457200" y="5550905"/>
            <a:ext cx="5688000" cy="997920"/>
            <a:chOff x="1121625" y="3632780"/>
            <a:chExt cx="5688000" cy="997920"/>
          </a:xfrm>
        </p:grpSpPr>
        <p:sp>
          <p:nvSpPr>
            <p:cNvPr id="8" name="Shape 473"/>
            <p:cNvSpPr txBox="1"/>
            <p:nvPr/>
          </p:nvSpPr>
          <p:spPr>
            <a:xfrm>
              <a:off x="1121625" y="3901700"/>
              <a:ext cx="1137600" cy="729000"/>
            </a:xfrm>
            <a:prstGeom prst="rect">
              <a:avLst/>
            </a:prstGeom>
            <a:noFill/>
            <a:ln w="28575" cap="flat" cmpd="sng">
              <a:solidFill>
                <a:srgbClr val="000000"/>
              </a:solidFill>
              <a:prstDash val="solid"/>
              <a:round/>
              <a:headEnd type="none" w="med" len="med"/>
              <a:tailEnd type="none" w="med" len="med"/>
            </a:ln>
          </p:spPr>
          <p:txBody>
            <a:bodyPr lIns="91425" tIns="91425" rIns="91425" bIns="91425" anchor="ctr" anchorCtr="0">
              <a:noAutofit/>
            </a:bodyPr>
            <a:lstStyle/>
            <a:p>
              <a:pPr algn="ctr"/>
              <a:endParaRPr lang="en" sz="2000" b="1" dirty="0">
                <a:solidFill>
                  <a:srgbClr val="FF0000"/>
                </a:solidFill>
                <a:latin typeface="Courier New"/>
                <a:ea typeface="Courier New"/>
                <a:cs typeface="Courier New"/>
                <a:sym typeface="Courier New"/>
              </a:endParaRPr>
            </a:p>
          </p:txBody>
        </p:sp>
        <p:sp>
          <p:nvSpPr>
            <p:cNvPr id="9" name="Shape 474"/>
            <p:cNvSpPr txBox="1"/>
            <p:nvPr/>
          </p:nvSpPr>
          <p:spPr>
            <a:xfrm>
              <a:off x="2259225" y="3901700"/>
              <a:ext cx="1137600" cy="729000"/>
            </a:xfrm>
            <a:prstGeom prst="rect">
              <a:avLst/>
            </a:prstGeom>
            <a:noFill/>
            <a:ln w="28575" cap="flat" cmpd="sng">
              <a:solidFill>
                <a:srgbClr val="000000"/>
              </a:solidFill>
              <a:prstDash val="solid"/>
              <a:round/>
              <a:headEnd type="none" w="med" len="med"/>
              <a:tailEnd type="none" w="med" len="med"/>
            </a:ln>
          </p:spPr>
          <p:txBody>
            <a:bodyPr lIns="91425" tIns="91425" rIns="91425" bIns="91425" anchor="t" anchorCtr="0">
              <a:noAutofit/>
            </a:bodyPr>
            <a:lstStyle/>
            <a:p>
              <a:endParaRPr sz="2000" b="1" dirty="0">
                <a:latin typeface="Courier New"/>
                <a:ea typeface="Courier New"/>
                <a:cs typeface="Courier New"/>
                <a:sym typeface="Courier New"/>
              </a:endParaRPr>
            </a:p>
          </p:txBody>
        </p:sp>
        <p:sp>
          <p:nvSpPr>
            <p:cNvPr id="10" name="Shape 475"/>
            <p:cNvSpPr txBox="1"/>
            <p:nvPr/>
          </p:nvSpPr>
          <p:spPr>
            <a:xfrm>
              <a:off x="3396825" y="3901700"/>
              <a:ext cx="1137600" cy="729000"/>
            </a:xfrm>
            <a:prstGeom prst="rect">
              <a:avLst/>
            </a:prstGeom>
            <a:noFill/>
            <a:ln w="28575" cap="flat" cmpd="sng">
              <a:solidFill>
                <a:srgbClr val="000000"/>
              </a:solidFill>
              <a:prstDash val="solid"/>
              <a:round/>
              <a:headEnd type="none" w="med" len="med"/>
              <a:tailEnd type="none" w="med" len="med"/>
            </a:ln>
          </p:spPr>
          <p:txBody>
            <a:bodyPr lIns="91425" tIns="91425" rIns="91425" bIns="91425" anchor="t" anchorCtr="0">
              <a:noAutofit/>
            </a:bodyPr>
            <a:lstStyle/>
            <a:p>
              <a:endParaRPr sz="2000" b="1">
                <a:latin typeface="Courier New"/>
                <a:ea typeface="Courier New"/>
                <a:cs typeface="Courier New"/>
                <a:sym typeface="Courier New"/>
              </a:endParaRPr>
            </a:p>
          </p:txBody>
        </p:sp>
        <p:sp>
          <p:nvSpPr>
            <p:cNvPr id="11" name="Shape 476"/>
            <p:cNvSpPr txBox="1"/>
            <p:nvPr/>
          </p:nvSpPr>
          <p:spPr>
            <a:xfrm>
              <a:off x="4534425" y="3901700"/>
              <a:ext cx="1137600" cy="729000"/>
            </a:xfrm>
            <a:prstGeom prst="rect">
              <a:avLst/>
            </a:prstGeom>
            <a:noFill/>
            <a:ln w="28575" cap="flat" cmpd="sng">
              <a:solidFill>
                <a:srgbClr val="000000"/>
              </a:solidFill>
              <a:prstDash val="solid"/>
              <a:round/>
              <a:headEnd type="none" w="med" len="med"/>
              <a:tailEnd type="none" w="med" len="med"/>
            </a:ln>
          </p:spPr>
          <p:txBody>
            <a:bodyPr lIns="91425" tIns="91425" rIns="91425" bIns="91425" anchor="ctr" anchorCtr="0">
              <a:noAutofit/>
            </a:bodyPr>
            <a:lstStyle/>
            <a:p>
              <a:pPr algn="ctr"/>
              <a:endParaRPr lang="en" sz="2000" b="1" dirty="0">
                <a:latin typeface="Courier New"/>
                <a:ea typeface="Courier New"/>
                <a:cs typeface="Courier New"/>
                <a:sym typeface="Courier New"/>
              </a:endParaRPr>
            </a:p>
          </p:txBody>
        </p:sp>
        <p:sp>
          <p:nvSpPr>
            <p:cNvPr id="12" name="Shape 477"/>
            <p:cNvSpPr txBox="1"/>
            <p:nvPr/>
          </p:nvSpPr>
          <p:spPr>
            <a:xfrm>
              <a:off x="5672025" y="3901700"/>
              <a:ext cx="1137600" cy="729000"/>
            </a:xfrm>
            <a:prstGeom prst="rect">
              <a:avLst/>
            </a:prstGeom>
            <a:noFill/>
            <a:ln w="28575" cap="flat" cmpd="sng">
              <a:solidFill>
                <a:srgbClr val="000000"/>
              </a:solidFill>
              <a:prstDash val="solid"/>
              <a:round/>
              <a:headEnd type="none" w="med" len="med"/>
              <a:tailEnd type="none" w="med" len="med"/>
            </a:ln>
          </p:spPr>
          <p:txBody>
            <a:bodyPr lIns="91425" tIns="91425" rIns="91425" bIns="91425" anchor="ctr" anchorCtr="0">
              <a:noAutofit/>
            </a:bodyPr>
            <a:lstStyle/>
            <a:p>
              <a:pPr algn="ctr"/>
              <a:endParaRPr lang="en" sz="2000" b="1" dirty="0">
                <a:latin typeface="Courier New"/>
                <a:ea typeface="Courier New"/>
                <a:cs typeface="Courier New"/>
                <a:sym typeface="Courier New"/>
              </a:endParaRPr>
            </a:p>
          </p:txBody>
        </p:sp>
        <p:sp>
          <p:nvSpPr>
            <p:cNvPr id="14" name="Shape 479"/>
            <p:cNvSpPr/>
            <p:nvPr/>
          </p:nvSpPr>
          <p:spPr>
            <a:xfrm>
              <a:off x="1121625" y="3632780"/>
              <a:ext cx="1137600" cy="224399"/>
            </a:xfrm>
            <a:prstGeom prst="rect">
              <a:avLst/>
            </a:prstGeom>
            <a:noFill/>
            <a:ln w="9525" cap="flat" cmpd="sng">
              <a:noFill/>
              <a:prstDash val="solid"/>
              <a:round/>
              <a:headEnd type="none" w="med" len="med"/>
              <a:tailEnd type="none" w="med" len="med"/>
            </a:ln>
          </p:spPr>
          <p:txBody>
            <a:bodyPr lIns="91425" tIns="91425" rIns="91425" bIns="91425" anchor="ctr" anchorCtr="0">
              <a:noAutofit/>
            </a:bodyPr>
            <a:lstStyle/>
            <a:p>
              <a:pPr algn="ctr"/>
              <a:r>
                <a:rPr lang="en" sz="2000">
                  <a:latin typeface="Courier New"/>
                  <a:ea typeface="Courier New"/>
                  <a:cs typeface="Courier New"/>
                  <a:sym typeface="Courier New"/>
                </a:rPr>
                <a:t>0</a:t>
              </a:r>
            </a:p>
          </p:txBody>
        </p:sp>
        <p:sp>
          <p:nvSpPr>
            <p:cNvPr id="15" name="Shape 480"/>
            <p:cNvSpPr/>
            <p:nvPr/>
          </p:nvSpPr>
          <p:spPr>
            <a:xfrm>
              <a:off x="2259225" y="3632780"/>
              <a:ext cx="1137600" cy="224399"/>
            </a:xfrm>
            <a:prstGeom prst="rect">
              <a:avLst/>
            </a:prstGeom>
            <a:noFill/>
            <a:ln w="9525" cap="flat" cmpd="sng">
              <a:noFill/>
              <a:prstDash val="solid"/>
              <a:round/>
              <a:headEnd type="none" w="med" len="med"/>
              <a:tailEnd type="none" w="med" len="med"/>
            </a:ln>
          </p:spPr>
          <p:txBody>
            <a:bodyPr lIns="91425" tIns="91425" rIns="91425" bIns="91425" anchor="ctr" anchorCtr="0">
              <a:noAutofit/>
            </a:bodyPr>
            <a:lstStyle/>
            <a:p>
              <a:pPr algn="ctr"/>
              <a:r>
                <a:rPr lang="en" sz="2000">
                  <a:latin typeface="Courier New"/>
                  <a:ea typeface="Courier New"/>
                  <a:cs typeface="Courier New"/>
                  <a:sym typeface="Courier New"/>
                </a:rPr>
                <a:t>1</a:t>
              </a:r>
            </a:p>
          </p:txBody>
        </p:sp>
        <p:sp>
          <p:nvSpPr>
            <p:cNvPr id="16" name="Shape 481"/>
            <p:cNvSpPr/>
            <p:nvPr/>
          </p:nvSpPr>
          <p:spPr>
            <a:xfrm>
              <a:off x="3396825" y="3632780"/>
              <a:ext cx="1137600" cy="224399"/>
            </a:xfrm>
            <a:prstGeom prst="rect">
              <a:avLst/>
            </a:prstGeom>
            <a:noFill/>
            <a:ln w="9525" cap="flat" cmpd="sng">
              <a:noFill/>
              <a:prstDash val="solid"/>
              <a:round/>
              <a:headEnd type="none" w="med" len="med"/>
              <a:tailEnd type="none" w="med" len="med"/>
            </a:ln>
          </p:spPr>
          <p:txBody>
            <a:bodyPr lIns="91425" tIns="91425" rIns="91425" bIns="91425" anchor="ctr" anchorCtr="0">
              <a:noAutofit/>
            </a:bodyPr>
            <a:lstStyle/>
            <a:p>
              <a:pPr algn="ctr"/>
              <a:r>
                <a:rPr lang="en" sz="2000">
                  <a:latin typeface="Courier New"/>
                  <a:ea typeface="Courier New"/>
                  <a:cs typeface="Courier New"/>
                  <a:sym typeface="Courier New"/>
                </a:rPr>
                <a:t>2</a:t>
              </a:r>
            </a:p>
          </p:txBody>
        </p:sp>
        <p:sp>
          <p:nvSpPr>
            <p:cNvPr id="17" name="Shape 482"/>
            <p:cNvSpPr/>
            <p:nvPr/>
          </p:nvSpPr>
          <p:spPr>
            <a:xfrm>
              <a:off x="4534425" y="3632780"/>
              <a:ext cx="1137600" cy="224399"/>
            </a:xfrm>
            <a:prstGeom prst="rect">
              <a:avLst/>
            </a:prstGeom>
            <a:noFill/>
            <a:ln w="9525" cap="flat" cmpd="sng">
              <a:noFill/>
              <a:prstDash val="solid"/>
              <a:round/>
              <a:headEnd type="none" w="med" len="med"/>
              <a:tailEnd type="none" w="med" len="med"/>
            </a:ln>
          </p:spPr>
          <p:txBody>
            <a:bodyPr lIns="91425" tIns="91425" rIns="91425" bIns="91425" anchor="ctr" anchorCtr="0">
              <a:noAutofit/>
            </a:bodyPr>
            <a:lstStyle/>
            <a:p>
              <a:pPr algn="ctr"/>
              <a:r>
                <a:rPr lang="en" sz="2000">
                  <a:latin typeface="Courier New"/>
                  <a:ea typeface="Courier New"/>
                  <a:cs typeface="Courier New"/>
                  <a:sym typeface="Courier New"/>
                </a:rPr>
                <a:t>3</a:t>
              </a:r>
            </a:p>
          </p:txBody>
        </p:sp>
        <p:sp>
          <p:nvSpPr>
            <p:cNvPr id="18" name="Shape 483"/>
            <p:cNvSpPr/>
            <p:nvPr/>
          </p:nvSpPr>
          <p:spPr>
            <a:xfrm>
              <a:off x="5672025" y="3632780"/>
              <a:ext cx="1137600" cy="224399"/>
            </a:xfrm>
            <a:prstGeom prst="rect">
              <a:avLst/>
            </a:prstGeom>
            <a:noFill/>
            <a:ln w="9525" cap="flat" cmpd="sng">
              <a:noFill/>
              <a:prstDash val="solid"/>
              <a:round/>
              <a:headEnd type="none" w="med" len="med"/>
              <a:tailEnd type="none" w="med" len="med"/>
            </a:ln>
          </p:spPr>
          <p:txBody>
            <a:bodyPr lIns="91425" tIns="91425" rIns="91425" bIns="91425" anchor="ctr" anchorCtr="0">
              <a:noAutofit/>
            </a:bodyPr>
            <a:lstStyle/>
            <a:p>
              <a:pPr algn="ctr"/>
              <a:r>
                <a:rPr lang="en" sz="2000">
                  <a:latin typeface="Courier New"/>
                  <a:ea typeface="Courier New"/>
                  <a:cs typeface="Courier New"/>
                  <a:sym typeface="Courier New"/>
                </a:rPr>
                <a:t>4</a:t>
              </a:r>
            </a:p>
          </p:txBody>
        </p:sp>
      </p:grpSp>
      <p:sp>
        <p:nvSpPr>
          <p:cNvPr id="36" name="TextBox 35"/>
          <p:cNvSpPr txBox="1"/>
          <p:nvPr/>
        </p:nvSpPr>
        <p:spPr>
          <a:xfrm>
            <a:off x="4197206" y="5968425"/>
            <a:ext cx="508588" cy="584775"/>
          </a:xfrm>
          <a:prstGeom prst="rect">
            <a:avLst/>
          </a:prstGeom>
          <a:noFill/>
        </p:spPr>
        <p:txBody>
          <a:bodyPr wrap="square" rtlCol="0">
            <a:spAutoFit/>
          </a:bodyPr>
          <a:lstStyle/>
          <a:p>
            <a:pPr algn="ctr"/>
            <a:r>
              <a:rPr lang="en-US" sz="3200" dirty="0">
                <a:latin typeface="+mn-lt"/>
              </a:rPr>
              <a:t>b</a:t>
            </a:r>
          </a:p>
        </p:txBody>
      </p:sp>
      <p:sp>
        <p:nvSpPr>
          <p:cNvPr id="40" name="TextBox 39"/>
          <p:cNvSpPr txBox="1"/>
          <p:nvPr/>
        </p:nvSpPr>
        <p:spPr>
          <a:xfrm>
            <a:off x="811448" y="5847298"/>
            <a:ext cx="508588" cy="584775"/>
          </a:xfrm>
          <a:prstGeom prst="rect">
            <a:avLst/>
          </a:prstGeom>
          <a:noFill/>
        </p:spPr>
        <p:txBody>
          <a:bodyPr wrap="square" rtlCol="0">
            <a:spAutoFit/>
          </a:bodyPr>
          <a:lstStyle/>
          <a:p>
            <a:pPr algn="ctr"/>
            <a:r>
              <a:rPr lang="en-US" sz="3200" dirty="0">
                <a:latin typeface="+mn-lt"/>
              </a:rPr>
              <a:t>c</a:t>
            </a:r>
          </a:p>
        </p:txBody>
      </p:sp>
      <p:sp>
        <p:nvSpPr>
          <p:cNvPr id="6" name="TextBox 5">
            <a:extLst>
              <a:ext uri="{FF2B5EF4-FFF2-40B4-BE49-F238E27FC236}">
                <a16:creationId xmlns:a16="http://schemas.microsoft.com/office/drawing/2014/main" id="{704EC28B-7790-AB4A-8725-1B5C7109A364}"/>
              </a:ext>
            </a:extLst>
          </p:cNvPr>
          <p:cNvSpPr txBox="1"/>
          <p:nvPr/>
        </p:nvSpPr>
        <p:spPr>
          <a:xfrm>
            <a:off x="7244866" y="1645527"/>
            <a:ext cx="1518364" cy="1938992"/>
          </a:xfrm>
          <a:prstGeom prst="rect">
            <a:avLst/>
          </a:prstGeom>
          <a:noFill/>
          <a:ln>
            <a:solidFill>
              <a:srgbClr val="C00000"/>
            </a:solidFill>
          </a:ln>
        </p:spPr>
        <p:txBody>
          <a:bodyPr wrap="none" rtlCol="0">
            <a:spAutoFit/>
          </a:bodyPr>
          <a:lstStyle/>
          <a:p>
            <a:r>
              <a:rPr lang="en-US" dirty="0">
                <a:solidFill>
                  <a:srgbClr val="0070C0"/>
                </a:solidFill>
              </a:rPr>
              <a:t>Class Pt {</a:t>
            </a:r>
          </a:p>
          <a:p>
            <a:r>
              <a:rPr lang="en-US" dirty="0">
                <a:solidFill>
                  <a:srgbClr val="0070C0"/>
                </a:solidFill>
              </a:rPr>
              <a:t>    </a:t>
            </a:r>
            <a:r>
              <a:rPr lang="en-US" dirty="0" err="1">
                <a:solidFill>
                  <a:srgbClr val="0070C0"/>
                </a:solidFill>
              </a:rPr>
              <a:t>int</a:t>
            </a:r>
            <a:r>
              <a:rPr lang="en-US" dirty="0">
                <a:solidFill>
                  <a:srgbClr val="0070C0"/>
                </a:solidFill>
              </a:rPr>
              <a:t> x;</a:t>
            </a:r>
          </a:p>
          <a:p>
            <a:r>
              <a:rPr lang="en-US" dirty="0">
                <a:solidFill>
                  <a:srgbClr val="0070C0"/>
                </a:solidFill>
              </a:rPr>
              <a:t>    </a:t>
            </a:r>
            <a:r>
              <a:rPr lang="en-US" dirty="0" err="1">
                <a:solidFill>
                  <a:srgbClr val="0070C0"/>
                </a:solidFill>
              </a:rPr>
              <a:t>int</a:t>
            </a:r>
            <a:r>
              <a:rPr lang="en-US" dirty="0">
                <a:solidFill>
                  <a:srgbClr val="0070C0"/>
                </a:solidFill>
              </a:rPr>
              <a:t> y;</a:t>
            </a:r>
          </a:p>
          <a:p>
            <a:r>
              <a:rPr lang="en-US" dirty="0">
                <a:solidFill>
                  <a:srgbClr val="0070C0"/>
                </a:solidFill>
              </a:rPr>
              <a:t>    …</a:t>
            </a:r>
          </a:p>
          <a:p>
            <a:r>
              <a:rPr lang="en-US" dirty="0">
                <a:solidFill>
                  <a:srgbClr val="0070C0"/>
                </a:solidFill>
              </a:rPr>
              <a:t>}</a:t>
            </a:r>
          </a:p>
        </p:txBody>
      </p:sp>
      <p:sp>
        <p:nvSpPr>
          <p:cNvPr id="20" name="TextBox 19">
            <a:extLst>
              <a:ext uri="{FF2B5EF4-FFF2-40B4-BE49-F238E27FC236}">
                <a16:creationId xmlns:a16="http://schemas.microsoft.com/office/drawing/2014/main" id="{2D50145A-B441-1140-B950-D1787E88E5B3}"/>
              </a:ext>
            </a:extLst>
          </p:cNvPr>
          <p:cNvSpPr txBox="1"/>
          <p:nvPr/>
        </p:nvSpPr>
        <p:spPr>
          <a:xfrm>
            <a:off x="440267" y="2268062"/>
            <a:ext cx="6410507" cy="1938992"/>
          </a:xfrm>
          <a:prstGeom prst="rect">
            <a:avLst/>
          </a:prstGeom>
          <a:noFill/>
        </p:spPr>
        <p:txBody>
          <a:bodyPr wrap="square" rtlCol="0">
            <a:spAutoFit/>
          </a:bodyPr>
          <a:lstStyle/>
          <a:p>
            <a:r>
              <a:rPr lang="en-US" dirty="0">
                <a:solidFill>
                  <a:schemeClr val="tx1"/>
                </a:solidFill>
              </a:rPr>
              <a:t>Rewrite equals</a:t>
            </a:r>
          </a:p>
          <a:p>
            <a:r>
              <a:rPr lang="en-US" dirty="0">
                <a:solidFill>
                  <a:srgbClr val="00B050"/>
                </a:solidFill>
              </a:rPr>
              <a:t>/** Return true </a:t>
            </a:r>
            <a:r>
              <a:rPr lang="en-US" dirty="0" err="1">
                <a:solidFill>
                  <a:srgbClr val="00B050"/>
                </a:solidFill>
              </a:rPr>
              <a:t>iff</a:t>
            </a:r>
            <a:r>
              <a:rPr lang="en-US" dirty="0">
                <a:solidFill>
                  <a:srgbClr val="00B050"/>
                </a:solidFill>
              </a:rPr>
              <a:t> this and </a:t>
            </a:r>
            <a:r>
              <a:rPr lang="en-US" dirty="0" err="1">
                <a:solidFill>
                  <a:srgbClr val="00B050"/>
                </a:solidFill>
              </a:rPr>
              <a:t>ob</a:t>
            </a:r>
            <a:r>
              <a:rPr lang="en-US" dirty="0">
                <a:solidFill>
                  <a:srgbClr val="00B050"/>
                </a:solidFill>
              </a:rPr>
              <a:t> are of the same</a:t>
            </a:r>
          </a:p>
          <a:p>
            <a:r>
              <a:rPr lang="en-US" dirty="0">
                <a:solidFill>
                  <a:srgbClr val="00B050"/>
                </a:solidFill>
              </a:rPr>
              <a:t>  * class type, their x fields are equal, and </a:t>
            </a:r>
          </a:p>
          <a:p>
            <a:r>
              <a:rPr lang="en-US" dirty="0">
                <a:solidFill>
                  <a:srgbClr val="00B050"/>
                </a:solidFill>
              </a:rPr>
              <a:t>  * their y fields are equal. */</a:t>
            </a:r>
          </a:p>
          <a:p>
            <a:r>
              <a:rPr lang="en-US" dirty="0">
                <a:solidFill>
                  <a:srgbClr val="0070C0"/>
                </a:solidFill>
              </a:rPr>
              <a:t>public boolean equals(Object </a:t>
            </a:r>
            <a:r>
              <a:rPr lang="en-US" dirty="0" err="1">
                <a:solidFill>
                  <a:srgbClr val="0070C0"/>
                </a:solidFill>
              </a:rPr>
              <a:t>ob</a:t>
            </a:r>
            <a:r>
              <a:rPr lang="en-US" dirty="0">
                <a:solidFill>
                  <a:srgbClr val="0070C0"/>
                </a:solidFill>
              </a:rPr>
              <a:t>) {…}</a:t>
            </a:r>
            <a:endParaRPr lang="en-US" dirty="0">
              <a:solidFill>
                <a:schemeClr val="tx1"/>
              </a:solidFill>
            </a:endParaRPr>
          </a:p>
        </p:txBody>
      </p:sp>
      <p:sp>
        <p:nvSpPr>
          <p:cNvPr id="24" name="TextBox 23">
            <a:extLst>
              <a:ext uri="{FF2B5EF4-FFF2-40B4-BE49-F238E27FC236}">
                <a16:creationId xmlns:a16="http://schemas.microsoft.com/office/drawing/2014/main" id="{3C87424B-173E-F847-9767-B61704B2C018}"/>
              </a:ext>
            </a:extLst>
          </p:cNvPr>
          <p:cNvSpPr txBox="1"/>
          <p:nvPr/>
        </p:nvSpPr>
        <p:spPr>
          <a:xfrm>
            <a:off x="6867707" y="3843330"/>
            <a:ext cx="1895523" cy="1938992"/>
          </a:xfrm>
          <a:prstGeom prst="rect">
            <a:avLst/>
          </a:prstGeom>
          <a:noFill/>
        </p:spPr>
        <p:txBody>
          <a:bodyPr wrap="square" rtlCol="0">
            <a:spAutoFit/>
          </a:bodyPr>
          <a:lstStyle/>
          <a:p>
            <a:r>
              <a:rPr lang="en-US" dirty="0">
                <a:solidFill>
                  <a:srgbClr val="0070C0"/>
                </a:solidFill>
              </a:rPr>
              <a:t>b</a:t>
            </a:r>
            <a:r>
              <a:rPr lang="en-US" dirty="0"/>
              <a:t> and </a:t>
            </a:r>
            <a:r>
              <a:rPr lang="en-US" dirty="0">
                <a:solidFill>
                  <a:srgbClr val="0070C0"/>
                </a:solidFill>
              </a:rPr>
              <a:t>c</a:t>
            </a:r>
            <a:r>
              <a:rPr lang="en-US" dirty="0"/>
              <a:t> are different </a:t>
            </a:r>
            <a:r>
              <a:rPr lang="en-US" dirty="0">
                <a:solidFill>
                  <a:srgbClr val="0070C0"/>
                </a:solidFill>
              </a:rPr>
              <a:t>Pt</a:t>
            </a:r>
            <a:r>
              <a:rPr lang="en-US" dirty="0"/>
              <a:t> objects but </a:t>
            </a:r>
          </a:p>
          <a:p>
            <a:r>
              <a:rPr lang="en-US" dirty="0"/>
              <a:t>    </a:t>
            </a:r>
            <a:r>
              <a:rPr lang="en-US" dirty="0" err="1">
                <a:solidFill>
                  <a:srgbClr val="0070C0"/>
                </a:solidFill>
              </a:rPr>
              <a:t>b.x</a:t>
            </a:r>
            <a:r>
              <a:rPr lang="en-US" dirty="0">
                <a:solidFill>
                  <a:srgbClr val="0070C0"/>
                </a:solidFill>
              </a:rPr>
              <a:t> = </a:t>
            </a:r>
            <a:r>
              <a:rPr lang="en-US" dirty="0" err="1">
                <a:solidFill>
                  <a:srgbClr val="0070C0"/>
                </a:solidFill>
              </a:rPr>
              <a:t>c.x</a:t>
            </a:r>
            <a:endParaRPr lang="en-US" dirty="0">
              <a:solidFill>
                <a:srgbClr val="0070C0"/>
              </a:solidFill>
            </a:endParaRPr>
          </a:p>
          <a:p>
            <a:r>
              <a:rPr lang="en-US" dirty="0">
                <a:solidFill>
                  <a:srgbClr val="0070C0"/>
                </a:solidFill>
              </a:rPr>
              <a:t>    </a:t>
            </a:r>
            <a:r>
              <a:rPr lang="en-US" dirty="0" err="1">
                <a:solidFill>
                  <a:srgbClr val="0070C0"/>
                </a:solidFill>
              </a:rPr>
              <a:t>b.y</a:t>
            </a:r>
            <a:r>
              <a:rPr lang="en-US" dirty="0">
                <a:solidFill>
                  <a:srgbClr val="0070C0"/>
                </a:solidFill>
              </a:rPr>
              <a:t> = </a:t>
            </a:r>
            <a:r>
              <a:rPr lang="en-US" dirty="0" err="1">
                <a:solidFill>
                  <a:srgbClr val="0070C0"/>
                </a:solidFill>
              </a:rPr>
              <a:t>c.y</a:t>
            </a:r>
            <a:endParaRPr lang="en-US" dirty="0">
              <a:solidFill>
                <a:srgbClr val="0070C0"/>
              </a:solidFill>
            </a:endParaRPr>
          </a:p>
        </p:txBody>
      </p:sp>
      <p:sp>
        <p:nvSpPr>
          <p:cNvPr id="26" name="TextBox 25">
            <a:extLst>
              <a:ext uri="{FF2B5EF4-FFF2-40B4-BE49-F238E27FC236}">
                <a16:creationId xmlns:a16="http://schemas.microsoft.com/office/drawing/2014/main" id="{6A2F33E7-EA5D-2E4D-857C-FCCD68AA69B0}"/>
              </a:ext>
            </a:extLst>
          </p:cNvPr>
          <p:cNvSpPr txBox="1"/>
          <p:nvPr/>
        </p:nvSpPr>
        <p:spPr>
          <a:xfrm>
            <a:off x="758387" y="4397327"/>
            <a:ext cx="5554133" cy="830997"/>
          </a:xfrm>
          <a:prstGeom prst="rect">
            <a:avLst/>
          </a:prstGeom>
          <a:solidFill>
            <a:schemeClr val="bg2"/>
          </a:solidFill>
        </p:spPr>
        <p:txBody>
          <a:bodyPr wrap="square" rtlCol="0">
            <a:spAutoFit/>
          </a:bodyPr>
          <a:lstStyle/>
          <a:p>
            <a:r>
              <a:rPr lang="en-US" dirty="0"/>
              <a:t>Because b and c are equal, only one of them should be put in the set</a:t>
            </a:r>
          </a:p>
        </p:txBody>
      </p:sp>
    </p:spTree>
    <p:extLst>
      <p:ext uri="{BB962C8B-B14F-4D97-AF65-F5344CB8AC3E}">
        <p14:creationId xmlns:p14="http://schemas.microsoft.com/office/powerpoint/2010/main" val="209067572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2" presetClass="entr" presetSubtype="8" fill="hold" grpId="0" nodeType="clickEffect">
                                  <p:stCondLst>
                                    <p:cond delay="0"/>
                                  </p:stCondLst>
                                  <p:childTnLst>
                                    <p:set>
                                      <p:cBhvr>
                                        <p:cTn id="6" dur="1" fill="hold">
                                          <p:stCondLst>
                                            <p:cond delay="0"/>
                                          </p:stCondLst>
                                        </p:cTn>
                                        <p:tgtEl>
                                          <p:spTgt spid="20"/>
                                        </p:tgtEl>
                                        <p:attrNameLst>
                                          <p:attrName>style.visibility</p:attrName>
                                        </p:attrNameLst>
                                      </p:cBhvr>
                                      <p:to>
                                        <p:strVal val="visible"/>
                                      </p:to>
                                    </p:set>
                                    <p:animEffect transition="in" filter="wipe(left)">
                                      <p:cBhvr>
                                        <p:cTn id="7" dur="2000"/>
                                        <p:tgtEl>
                                          <p:spTgt spid="20"/>
                                        </p:tgtEl>
                                      </p:cBhvr>
                                    </p:animEffect>
                                  </p:childTnLst>
                                </p:cTn>
                              </p:par>
                            </p:childTnLst>
                          </p:cTn>
                        </p:par>
                      </p:childTnLst>
                    </p:cTn>
                  </p:par>
                  <p:par>
                    <p:cTn id="8" fill="hold">
                      <p:stCondLst>
                        <p:cond delay="indefinite"/>
                      </p:stCondLst>
                      <p:childTnLst>
                        <p:par>
                          <p:cTn id="9" fill="hold">
                            <p:stCondLst>
                              <p:cond delay="0"/>
                            </p:stCondLst>
                            <p:childTnLst>
                              <p:par>
                                <p:cTn id="10" presetID="22" presetClass="entr" presetSubtype="1" fill="hold" grpId="0" nodeType="clickEffect">
                                  <p:stCondLst>
                                    <p:cond delay="0"/>
                                  </p:stCondLst>
                                  <p:childTnLst>
                                    <p:set>
                                      <p:cBhvr>
                                        <p:cTn id="11" dur="1" fill="hold">
                                          <p:stCondLst>
                                            <p:cond delay="0"/>
                                          </p:stCondLst>
                                        </p:cTn>
                                        <p:tgtEl>
                                          <p:spTgt spid="24"/>
                                        </p:tgtEl>
                                        <p:attrNameLst>
                                          <p:attrName>style.visibility</p:attrName>
                                        </p:attrNameLst>
                                      </p:cBhvr>
                                      <p:to>
                                        <p:strVal val="visible"/>
                                      </p:to>
                                    </p:set>
                                    <p:animEffect transition="in" filter="wipe(up)">
                                      <p:cBhvr>
                                        <p:cTn id="12" dur="2000"/>
                                        <p:tgtEl>
                                          <p:spTgt spid="24"/>
                                        </p:tgtEl>
                                      </p:cBhvr>
                                    </p:animEffect>
                                  </p:childTnLst>
                                </p:cTn>
                              </p:par>
                            </p:childTnLst>
                          </p:cTn>
                        </p:par>
                      </p:childTnLst>
                    </p:cTn>
                  </p:par>
                  <p:par>
                    <p:cTn id="13" fill="hold">
                      <p:stCondLst>
                        <p:cond delay="indefinite"/>
                      </p:stCondLst>
                      <p:childTnLst>
                        <p:par>
                          <p:cTn id="14" fill="hold">
                            <p:stCondLst>
                              <p:cond delay="0"/>
                            </p:stCondLst>
                            <p:childTnLst>
                              <p:par>
                                <p:cTn id="15" presetID="22" presetClass="entr" presetSubtype="8" fill="hold" grpId="0" nodeType="clickEffect">
                                  <p:stCondLst>
                                    <p:cond delay="0"/>
                                  </p:stCondLst>
                                  <p:childTnLst>
                                    <p:set>
                                      <p:cBhvr>
                                        <p:cTn id="16" dur="1" fill="hold">
                                          <p:stCondLst>
                                            <p:cond delay="0"/>
                                          </p:stCondLst>
                                        </p:cTn>
                                        <p:tgtEl>
                                          <p:spTgt spid="26"/>
                                        </p:tgtEl>
                                        <p:attrNameLst>
                                          <p:attrName>style.visibility</p:attrName>
                                        </p:attrNameLst>
                                      </p:cBhvr>
                                      <p:to>
                                        <p:strVal val="visible"/>
                                      </p:to>
                                    </p:set>
                                    <p:animEffect transition="in" filter="wipe(left)">
                                      <p:cBhvr>
                                        <p:cTn id="17" dur="2000"/>
                                        <p:tgtEl>
                                          <p:spTgt spid="26"/>
                                        </p:tgtEl>
                                      </p:cBhvr>
                                    </p:animEffect>
                                  </p:childTnLst>
                                </p:cTn>
                              </p:par>
                            </p:childTnLst>
                          </p:cTn>
                        </p:par>
                      </p:childTnLst>
                    </p:cTn>
                  </p:par>
                  <p:par>
                    <p:cTn id="18" fill="hold">
                      <p:stCondLst>
                        <p:cond delay="indefinite"/>
                      </p:stCondLst>
                      <p:childTnLst>
                        <p:par>
                          <p:cTn id="19" fill="hold">
                            <p:stCondLst>
                              <p:cond delay="0"/>
                            </p:stCondLst>
                            <p:childTnLst>
                              <p:par>
                                <p:cTn id="20" presetID="1" presetClass="entr" presetSubtype="0" fill="hold" grpId="0" nodeType="clickEffect">
                                  <p:stCondLst>
                                    <p:cond delay="0"/>
                                  </p:stCondLst>
                                  <p:childTnLst>
                                    <p:set>
                                      <p:cBhvr>
                                        <p:cTn id="21" dur="1" fill="hold">
                                          <p:stCondLst>
                                            <p:cond delay="0"/>
                                          </p:stCondLst>
                                        </p:cTn>
                                        <p:tgtEl>
                                          <p:spTgt spid="36"/>
                                        </p:tgtEl>
                                        <p:attrNameLst>
                                          <p:attrName>style.visibility</p:attrName>
                                        </p:attrNameLst>
                                      </p:cBhvr>
                                      <p:to>
                                        <p:strVal val="visible"/>
                                      </p:to>
                                    </p:set>
                                  </p:childTnLst>
                                </p:cTn>
                              </p:par>
                            </p:childTnLst>
                          </p:cTn>
                        </p:par>
                      </p:childTnLst>
                    </p:cTn>
                  </p:par>
                  <p:par>
                    <p:cTn id="22" fill="hold">
                      <p:stCondLst>
                        <p:cond delay="indefinite"/>
                      </p:stCondLst>
                      <p:childTnLst>
                        <p:par>
                          <p:cTn id="23" fill="hold">
                            <p:stCondLst>
                              <p:cond delay="0"/>
                            </p:stCondLst>
                            <p:childTnLst>
                              <p:par>
                                <p:cTn id="24" presetID="1" presetClass="entr" presetSubtype="0" fill="hold" grpId="0" nodeType="clickEffect">
                                  <p:stCondLst>
                                    <p:cond delay="0"/>
                                  </p:stCondLst>
                                  <p:childTnLst>
                                    <p:set>
                                      <p:cBhvr>
                                        <p:cTn id="25" dur="1" fill="hold">
                                          <p:stCondLst>
                                            <p:cond delay="0"/>
                                          </p:stCondLst>
                                        </p:cTn>
                                        <p:tgtEl>
                                          <p:spTgt spid="40"/>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6" grpId="0"/>
      <p:bldP spid="40" grpId="0"/>
      <p:bldP spid="20" grpId="0"/>
      <p:bldP spid="24" grpId="0"/>
      <p:bldP spid="26" grpId="0" animBg="1"/>
    </p:bld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3600" dirty="0">
                <a:solidFill>
                  <a:srgbClr val="C00000"/>
                </a:solidFill>
              </a:rPr>
              <a:t>In Java, functions </a:t>
            </a:r>
            <a:r>
              <a:rPr lang="en-US" sz="3600" dirty="0" err="1">
                <a:solidFill>
                  <a:srgbClr val="C00000"/>
                </a:solidFill>
              </a:rPr>
              <a:t>hashCode</a:t>
            </a:r>
            <a:r>
              <a:rPr lang="en-US" sz="3600" dirty="0">
                <a:solidFill>
                  <a:srgbClr val="C00000"/>
                </a:solidFill>
              </a:rPr>
              <a:t> and equals</a:t>
            </a:r>
          </a:p>
        </p:txBody>
      </p:sp>
      <p:sp>
        <p:nvSpPr>
          <p:cNvPr id="5" name="TextBox 4"/>
          <p:cNvSpPr txBox="1"/>
          <p:nvPr/>
        </p:nvSpPr>
        <p:spPr>
          <a:xfrm>
            <a:off x="338355" y="1645527"/>
            <a:ext cx="3417923" cy="461665"/>
          </a:xfrm>
          <a:prstGeom prst="rect">
            <a:avLst/>
          </a:prstGeom>
          <a:noFill/>
        </p:spPr>
        <p:txBody>
          <a:bodyPr wrap="none" rtlCol="0">
            <a:spAutoFit/>
          </a:bodyPr>
          <a:lstStyle/>
          <a:p>
            <a:r>
              <a:rPr lang="en-US" sz="2400" dirty="0"/>
              <a:t>What we learn from this</a:t>
            </a:r>
            <a:endParaRPr lang="en-US" sz="2400" dirty="0">
              <a:solidFill>
                <a:srgbClr val="0070C0"/>
              </a:solidFill>
            </a:endParaRPr>
          </a:p>
        </p:txBody>
      </p:sp>
      <p:grpSp>
        <p:nvGrpSpPr>
          <p:cNvPr id="7" name="Shape 472"/>
          <p:cNvGrpSpPr/>
          <p:nvPr/>
        </p:nvGrpSpPr>
        <p:grpSpPr>
          <a:xfrm>
            <a:off x="457200" y="5550905"/>
            <a:ext cx="5688000" cy="997920"/>
            <a:chOff x="1121625" y="3632780"/>
            <a:chExt cx="5688000" cy="997920"/>
          </a:xfrm>
        </p:grpSpPr>
        <p:sp>
          <p:nvSpPr>
            <p:cNvPr id="8" name="Shape 473"/>
            <p:cNvSpPr txBox="1"/>
            <p:nvPr/>
          </p:nvSpPr>
          <p:spPr>
            <a:xfrm>
              <a:off x="1121625" y="3901700"/>
              <a:ext cx="1137600" cy="729000"/>
            </a:xfrm>
            <a:prstGeom prst="rect">
              <a:avLst/>
            </a:prstGeom>
            <a:noFill/>
            <a:ln w="28575" cap="flat" cmpd="sng">
              <a:solidFill>
                <a:srgbClr val="000000"/>
              </a:solidFill>
              <a:prstDash val="solid"/>
              <a:round/>
              <a:headEnd type="none" w="med" len="med"/>
              <a:tailEnd type="none" w="med" len="med"/>
            </a:ln>
          </p:spPr>
          <p:txBody>
            <a:bodyPr lIns="91425" tIns="91425" rIns="91425" bIns="91425" anchor="ctr" anchorCtr="0">
              <a:noAutofit/>
            </a:bodyPr>
            <a:lstStyle/>
            <a:p>
              <a:pPr algn="ctr"/>
              <a:endParaRPr lang="en" sz="2000" b="1" dirty="0">
                <a:solidFill>
                  <a:srgbClr val="FF0000"/>
                </a:solidFill>
                <a:latin typeface="Courier New"/>
                <a:ea typeface="Courier New"/>
                <a:cs typeface="Courier New"/>
                <a:sym typeface="Courier New"/>
              </a:endParaRPr>
            </a:p>
          </p:txBody>
        </p:sp>
        <p:sp>
          <p:nvSpPr>
            <p:cNvPr id="9" name="Shape 474"/>
            <p:cNvSpPr txBox="1"/>
            <p:nvPr/>
          </p:nvSpPr>
          <p:spPr>
            <a:xfrm>
              <a:off x="2259225" y="3901700"/>
              <a:ext cx="1137600" cy="729000"/>
            </a:xfrm>
            <a:prstGeom prst="rect">
              <a:avLst/>
            </a:prstGeom>
            <a:noFill/>
            <a:ln w="28575" cap="flat" cmpd="sng">
              <a:solidFill>
                <a:srgbClr val="000000"/>
              </a:solidFill>
              <a:prstDash val="solid"/>
              <a:round/>
              <a:headEnd type="none" w="med" len="med"/>
              <a:tailEnd type="none" w="med" len="med"/>
            </a:ln>
          </p:spPr>
          <p:txBody>
            <a:bodyPr lIns="91425" tIns="91425" rIns="91425" bIns="91425" anchor="t" anchorCtr="0">
              <a:noAutofit/>
            </a:bodyPr>
            <a:lstStyle/>
            <a:p>
              <a:endParaRPr sz="2000" b="1" dirty="0">
                <a:latin typeface="Courier New"/>
                <a:ea typeface="Courier New"/>
                <a:cs typeface="Courier New"/>
                <a:sym typeface="Courier New"/>
              </a:endParaRPr>
            </a:p>
          </p:txBody>
        </p:sp>
        <p:sp>
          <p:nvSpPr>
            <p:cNvPr id="10" name="Shape 475"/>
            <p:cNvSpPr txBox="1"/>
            <p:nvPr/>
          </p:nvSpPr>
          <p:spPr>
            <a:xfrm>
              <a:off x="3396825" y="3901700"/>
              <a:ext cx="1137600" cy="729000"/>
            </a:xfrm>
            <a:prstGeom prst="rect">
              <a:avLst/>
            </a:prstGeom>
            <a:noFill/>
            <a:ln w="28575" cap="flat" cmpd="sng">
              <a:solidFill>
                <a:srgbClr val="000000"/>
              </a:solidFill>
              <a:prstDash val="solid"/>
              <a:round/>
              <a:headEnd type="none" w="med" len="med"/>
              <a:tailEnd type="none" w="med" len="med"/>
            </a:ln>
          </p:spPr>
          <p:txBody>
            <a:bodyPr lIns="91425" tIns="91425" rIns="91425" bIns="91425" anchor="t" anchorCtr="0">
              <a:noAutofit/>
            </a:bodyPr>
            <a:lstStyle/>
            <a:p>
              <a:endParaRPr sz="2000" b="1">
                <a:latin typeface="Courier New"/>
                <a:ea typeface="Courier New"/>
                <a:cs typeface="Courier New"/>
                <a:sym typeface="Courier New"/>
              </a:endParaRPr>
            </a:p>
          </p:txBody>
        </p:sp>
        <p:sp>
          <p:nvSpPr>
            <p:cNvPr id="11" name="Shape 476"/>
            <p:cNvSpPr txBox="1"/>
            <p:nvPr/>
          </p:nvSpPr>
          <p:spPr>
            <a:xfrm>
              <a:off x="4534425" y="3901700"/>
              <a:ext cx="1137600" cy="729000"/>
            </a:xfrm>
            <a:prstGeom prst="rect">
              <a:avLst/>
            </a:prstGeom>
            <a:noFill/>
            <a:ln w="28575" cap="flat" cmpd="sng">
              <a:solidFill>
                <a:srgbClr val="000000"/>
              </a:solidFill>
              <a:prstDash val="solid"/>
              <a:round/>
              <a:headEnd type="none" w="med" len="med"/>
              <a:tailEnd type="none" w="med" len="med"/>
            </a:ln>
          </p:spPr>
          <p:txBody>
            <a:bodyPr lIns="91425" tIns="91425" rIns="91425" bIns="91425" anchor="ctr" anchorCtr="0">
              <a:noAutofit/>
            </a:bodyPr>
            <a:lstStyle/>
            <a:p>
              <a:pPr algn="ctr"/>
              <a:endParaRPr lang="en" sz="2000" b="1" dirty="0">
                <a:latin typeface="Courier New"/>
                <a:ea typeface="Courier New"/>
                <a:cs typeface="Courier New"/>
                <a:sym typeface="Courier New"/>
              </a:endParaRPr>
            </a:p>
          </p:txBody>
        </p:sp>
        <p:sp>
          <p:nvSpPr>
            <p:cNvPr id="12" name="Shape 477"/>
            <p:cNvSpPr txBox="1"/>
            <p:nvPr/>
          </p:nvSpPr>
          <p:spPr>
            <a:xfrm>
              <a:off x="5672025" y="3901700"/>
              <a:ext cx="1137600" cy="729000"/>
            </a:xfrm>
            <a:prstGeom prst="rect">
              <a:avLst/>
            </a:prstGeom>
            <a:noFill/>
            <a:ln w="28575" cap="flat" cmpd="sng">
              <a:solidFill>
                <a:srgbClr val="000000"/>
              </a:solidFill>
              <a:prstDash val="solid"/>
              <a:round/>
              <a:headEnd type="none" w="med" len="med"/>
              <a:tailEnd type="none" w="med" len="med"/>
            </a:ln>
          </p:spPr>
          <p:txBody>
            <a:bodyPr lIns="91425" tIns="91425" rIns="91425" bIns="91425" anchor="ctr" anchorCtr="0">
              <a:noAutofit/>
            </a:bodyPr>
            <a:lstStyle/>
            <a:p>
              <a:pPr algn="ctr"/>
              <a:endParaRPr lang="en" sz="2000" b="1" dirty="0">
                <a:latin typeface="Courier New"/>
                <a:ea typeface="Courier New"/>
                <a:cs typeface="Courier New"/>
                <a:sym typeface="Courier New"/>
              </a:endParaRPr>
            </a:p>
          </p:txBody>
        </p:sp>
        <p:sp>
          <p:nvSpPr>
            <p:cNvPr id="14" name="Shape 479"/>
            <p:cNvSpPr/>
            <p:nvPr/>
          </p:nvSpPr>
          <p:spPr>
            <a:xfrm>
              <a:off x="1121625" y="3632780"/>
              <a:ext cx="1137600" cy="224399"/>
            </a:xfrm>
            <a:prstGeom prst="rect">
              <a:avLst/>
            </a:prstGeom>
            <a:noFill/>
            <a:ln w="9525" cap="flat" cmpd="sng">
              <a:noFill/>
              <a:prstDash val="solid"/>
              <a:round/>
              <a:headEnd type="none" w="med" len="med"/>
              <a:tailEnd type="none" w="med" len="med"/>
            </a:ln>
          </p:spPr>
          <p:txBody>
            <a:bodyPr lIns="91425" tIns="91425" rIns="91425" bIns="91425" anchor="ctr" anchorCtr="0">
              <a:noAutofit/>
            </a:bodyPr>
            <a:lstStyle/>
            <a:p>
              <a:pPr algn="ctr"/>
              <a:r>
                <a:rPr lang="en" sz="2000">
                  <a:latin typeface="Courier New"/>
                  <a:ea typeface="Courier New"/>
                  <a:cs typeface="Courier New"/>
                  <a:sym typeface="Courier New"/>
                </a:rPr>
                <a:t>0</a:t>
              </a:r>
            </a:p>
          </p:txBody>
        </p:sp>
        <p:sp>
          <p:nvSpPr>
            <p:cNvPr id="15" name="Shape 480"/>
            <p:cNvSpPr/>
            <p:nvPr/>
          </p:nvSpPr>
          <p:spPr>
            <a:xfrm>
              <a:off x="2259225" y="3632780"/>
              <a:ext cx="1137600" cy="224399"/>
            </a:xfrm>
            <a:prstGeom prst="rect">
              <a:avLst/>
            </a:prstGeom>
            <a:noFill/>
            <a:ln w="9525" cap="flat" cmpd="sng">
              <a:noFill/>
              <a:prstDash val="solid"/>
              <a:round/>
              <a:headEnd type="none" w="med" len="med"/>
              <a:tailEnd type="none" w="med" len="med"/>
            </a:ln>
          </p:spPr>
          <p:txBody>
            <a:bodyPr lIns="91425" tIns="91425" rIns="91425" bIns="91425" anchor="ctr" anchorCtr="0">
              <a:noAutofit/>
            </a:bodyPr>
            <a:lstStyle/>
            <a:p>
              <a:pPr algn="ctr"/>
              <a:r>
                <a:rPr lang="en" sz="2000">
                  <a:latin typeface="Courier New"/>
                  <a:ea typeface="Courier New"/>
                  <a:cs typeface="Courier New"/>
                  <a:sym typeface="Courier New"/>
                </a:rPr>
                <a:t>1</a:t>
              </a:r>
            </a:p>
          </p:txBody>
        </p:sp>
        <p:sp>
          <p:nvSpPr>
            <p:cNvPr id="16" name="Shape 481"/>
            <p:cNvSpPr/>
            <p:nvPr/>
          </p:nvSpPr>
          <p:spPr>
            <a:xfrm>
              <a:off x="3396825" y="3632780"/>
              <a:ext cx="1137600" cy="224399"/>
            </a:xfrm>
            <a:prstGeom prst="rect">
              <a:avLst/>
            </a:prstGeom>
            <a:noFill/>
            <a:ln w="9525" cap="flat" cmpd="sng">
              <a:noFill/>
              <a:prstDash val="solid"/>
              <a:round/>
              <a:headEnd type="none" w="med" len="med"/>
              <a:tailEnd type="none" w="med" len="med"/>
            </a:ln>
          </p:spPr>
          <p:txBody>
            <a:bodyPr lIns="91425" tIns="91425" rIns="91425" bIns="91425" anchor="ctr" anchorCtr="0">
              <a:noAutofit/>
            </a:bodyPr>
            <a:lstStyle/>
            <a:p>
              <a:pPr algn="ctr"/>
              <a:r>
                <a:rPr lang="en" sz="2000">
                  <a:latin typeface="Courier New"/>
                  <a:ea typeface="Courier New"/>
                  <a:cs typeface="Courier New"/>
                  <a:sym typeface="Courier New"/>
                </a:rPr>
                <a:t>2</a:t>
              </a:r>
            </a:p>
          </p:txBody>
        </p:sp>
        <p:sp>
          <p:nvSpPr>
            <p:cNvPr id="17" name="Shape 482"/>
            <p:cNvSpPr/>
            <p:nvPr/>
          </p:nvSpPr>
          <p:spPr>
            <a:xfrm>
              <a:off x="4534425" y="3632780"/>
              <a:ext cx="1137600" cy="224399"/>
            </a:xfrm>
            <a:prstGeom prst="rect">
              <a:avLst/>
            </a:prstGeom>
            <a:noFill/>
            <a:ln w="9525" cap="flat" cmpd="sng">
              <a:noFill/>
              <a:prstDash val="solid"/>
              <a:round/>
              <a:headEnd type="none" w="med" len="med"/>
              <a:tailEnd type="none" w="med" len="med"/>
            </a:ln>
          </p:spPr>
          <p:txBody>
            <a:bodyPr lIns="91425" tIns="91425" rIns="91425" bIns="91425" anchor="ctr" anchorCtr="0">
              <a:noAutofit/>
            </a:bodyPr>
            <a:lstStyle/>
            <a:p>
              <a:pPr algn="ctr"/>
              <a:r>
                <a:rPr lang="en" sz="2000">
                  <a:latin typeface="Courier New"/>
                  <a:ea typeface="Courier New"/>
                  <a:cs typeface="Courier New"/>
                  <a:sym typeface="Courier New"/>
                </a:rPr>
                <a:t>3</a:t>
              </a:r>
            </a:p>
          </p:txBody>
        </p:sp>
        <p:sp>
          <p:nvSpPr>
            <p:cNvPr id="18" name="Shape 483"/>
            <p:cNvSpPr/>
            <p:nvPr/>
          </p:nvSpPr>
          <p:spPr>
            <a:xfrm>
              <a:off x="5672025" y="3632780"/>
              <a:ext cx="1137600" cy="224399"/>
            </a:xfrm>
            <a:prstGeom prst="rect">
              <a:avLst/>
            </a:prstGeom>
            <a:noFill/>
            <a:ln w="9525" cap="flat" cmpd="sng">
              <a:noFill/>
              <a:prstDash val="solid"/>
              <a:round/>
              <a:headEnd type="none" w="med" len="med"/>
              <a:tailEnd type="none" w="med" len="med"/>
            </a:ln>
          </p:spPr>
          <p:txBody>
            <a:bodyPr lIns="91425" tIns="91425" rIns="91425" bIns="91425" anchor="ctr" anchorCtr="0">
              <a:noAutofit/>
            </a:bodyPr>
            <a:lstStyle/>
            <a:p>
              <a:pPr algn="ctr"/>
              <a:r>
                <a:rPr lang="en" sz="2000">
                  <a:latin typeface="Courier New"/>
                  <a:ea typeface="Courier New"/>
                  <a:cs typeface="Courier New"/>
                  <a:sym typeface="Courier New"/>
                </a:rPr>
                <a:t>4</a:t>
              </a:r>
            </a:p>
          </p:txBody>
        </p:sp>
      </p:grpSp>
      <p:sp>
        <p:nvSpPr>
          <p:cNvPr id="36" name="TextBox 35"/>
          <p:cNvSpPr txBox="1"/>
          <p:nvPr/>
        </p:nvSpPr>
        <p:spPr>
          <a:xfrm>
            <a:off x="4197206" y="5968425"/>
            <a:ext cx="508588" cy="584775"/>
          </a:xfrm>
          <a:prstGeom prst="rect">
            <a:avLst/>
          </a:prstGeom>
          <a:noFill/>
        </p:spPr>
        <p:txBody>
          <a:bodyPr wrap="square" rtlCol="0">
            <a:spAutoFit/>
          </a:bodyPr>
          <a:lstStyle/>
          <a:p>
            <a:pPr algn="ctr"/>
            <a:r>
              <a:rPr lang="en-US" sz="3200" dirty="0">
                <a:latin typeface="+mn-lt"/>
              </a:rPr>
              <a:t>b</a:t>
            </a:r>
          </a:p>
        </p:txBody>
      </p:sp>
      <p:sp>
        <p:nvSpPr>
          <p:cNvPr id="40" name="TextBox 39"/>
          <p:cNvSpPr txBox="1"/>
          <p:nvPr/>
        </p:nvSpPr>
        <p:spPr>
          <a:xfrm>
            <a:off x="4180760" y="5676037"/>
            <a:ext cx="508588" cy="584775"/>
          </a:xfrm>
          <a:prstGeom prst="rect">
            <a:avLst/>
          </a:prstGeom>
          <a:noFill/>
        </p:spPr>
        <p:txBody>
          <a:bodyPr wrap="square" rtlCol="0">
            <a:spAutoFit/>
          </a:bodyPr>
          <a:lstStyle/>
          <a:p>
            <a:pPr algn="ctr"/>
            <a:r>
              <a:rPr lang="en-US" sz="3200" dirty="0">
                <a:latin typeface="+mn-lt"/>
              </a:rPr>
              <a:t>c</a:t>
            </a:r>
          </a:p>
        </p:txBody>
      </p:sp>
      <p:sp>
        <p:nvSpPr>
          <p:cNvPr id="6" name="TextBox 5">
            <a:extLst>
              <a:ext uri="{FF2B5EF4-FFF2-40B4-BE49-F238E27FC236}">
                <a16:creationId xmlns:a16="http://schemas.microsoft.com/office/drawing/2014/main" id="{704EC28B-7790-AB4A-8725-1B5C7109A364}"/>
              </a:ext>
            </a:extLst>
          </p:cNvPr>
          <p:cNvSpPr txBox="1"/>
          <p:nvPr/>
        </p:nvSpPr>
        <p:spPr>
          <a:xfrm>
            <a:off x="7244866" y="1645527"/>
            <a:ext cx="1518364" cy="1938992"/>
          </a:xfrm>
          <a:prstGeom prst="rect">
            <a:avLst/>
          </a:prstGeom>
          <a:noFill/>
          <a:ln>
            <a:solidFill>
              <a:srgbClr val="C00000"/>
            </a:solidFill>
          </a:ln>
        </p:spPr>
        <p:txBody>
          <a:bodyPr wrap="none" rtlCol="0">
            <a:spAutoFit/>
          </a:bodyPr>
          <a:lstStyle/>
          <a:p>
            <a:r>
              <a:rPr lang="en-US" dirty="0">
                <a:solidFill>
                  <a:srgbClr val="0070C0"/>
                </a:solidFill>
              </a:rPr>
              <a:t>Class Pt {</a:t>
            </a:r>
          </a:p>
          <a:p>
            <a:r>
              <a:rPr lang="en-US" dirty="0">
                <a:solidFill>
                  <a:srgbClr val="0070C0"/>
                </a:solidFill>
              </a:rPr>
              <a:t>    </a:t>
            </a:r>
            <a:r>
              <a:rPr lang="en-US" dirty="0" err="1">
                <a:solidFill>
                  <a:srgbClr val="0070C0"/>
                </a:solidFill>
              </a:rPr>
              <a:t>int</a:t>
            </a:r>
            <a:r>
              <a:rPr lang="en-US" dirty="0">
                <a:solidFill>
                  <a:srgbClr val="0070C0"/>
                </a:solidFill>
              </a:rPr>
              <a:t> x;</a:t>
            </a:r>
          </a:p>
          <a:p>
            <a:r>
              <a:rPr lang="en-US" dirty="0">
                <a:solidFill>
                  <a:srgbClr val="0070C0"/>
                </a:solidFill>
              </a:rPr>
              <a:t>    </a:t>
            </a:r>
            <a:r>
              <a:rPr lang="en-US" dirty="0" err="1">
                <a:solidFill>
                  <a:srgbClr val="0070C0"/>
                </a:solidFill>
              </a:rPr>
              <a:t>int</a:t>
            </a:r>
            <a:r>
              <a:rPr lang="en-US" dirty="0">
                <a:solidFill>
                  <a:srgbClr val="0070C0"/>
                </a:solidFill>
              </a:rPr>
              <a:t> y;</a:t>
            </a:r>
          </a:p>
          <a:p>
            <a:r>
              <a:rPr lang="en-US" dirty="0">
                <a:solidFill>
                  <a:srgbClr val="0070C0"/>
                </a:solidFill>
              </a:rPr>
              <a:t>    …</a:t>
            </a:r>
          </a:p>
          <a:p>
            <a:r>
              <a:rPr lang="en-US" dirty="0">
                <a:solidFill>
                  <a:srgbClr val="0070C0"/>
                </a:solidFill>
              </a:rPr>
              <a:t>}</a:t>
            </a:r>
          </a:p>
        </p:txBody>
      </p:sp>
      <p:sp>
        <p:nvSpPr>
          <p:cNvPr id="20" name="TextBox 19">
            <a:extLst>
              <a:ext uri="{FF2B5EF4-FFF2-40B4-BE49-F238E27FC236}">
                <a16:creationId xmlns:a16="http://schemas.microsoft.com/office/drawing/2014/main" id="{2D50145A-B441-1140-B950-D1787E88E5B3}"/>
              </a:ext>
            </a:extLst>
          </p:cNvPr>
          <p:cNvSpPr txBox="1"/>
          <p:nvPr/>
        </p:nvSpPr>
        <p:spPr>
          <a:xfrm>
            <a:off x="440267" y="2268062"/>
            <a:ext cx="6410507" cy="3046988"/>
          </a:xfrm>
          <a:prstGeom prst="rect">
            <a:avLst/>
          </a:prstGeom>
          <a:noFill/>
        </p:spPr>
        <p:txBody>
          <a:bodyPr wrap="square" rtlCol="0">
            <a:spAutoFit/>
          </a:bodyPr>
          <a:lstStyle/>
          <a:p>
            <a:r>
              <a:rPr lang="en-US" dirty="0">
                <a:solidFill>
                  <a:schemeClr val="tx1"/>
                </a:solidFill>
              </a:rPr>
              <a:t>Function </a:t>
            </a:r>
            <a:r>
              <a:rPr lang="en-US" dirty="0" err="1">
                <a:solidFill>
                  <a:srgbClr val="0070C0"/>
                </a:solidFill>
              </a:rPr>
              <a:t>hashCode</a:t>
            </a:r>
            <a:r>
              <a:rPr lang="en-US" dirty="0">
                <a:solidFill>
                  <a:schemeClr val="tx1"/>
                </a:solidFill>
              </a:rPr>
              <a:t> has to be defined so that:</a:t>
            </a:r>
          </a:p>
          <a:p>
            <a:endParaRPr lang="en-US" dirty="0">
              <a:solidFill>
                <a:schemeClr val="tx1"/>
              </a:solidFill>
            </a:endParaRPr>
          </a:p>
          <a:p>
            <a:r>
              <a:rPr lang="en-US" dirty="0">
                <a:solidFill>
                  <a:schemeClr val="tx1"/>
                </a:solidFill>
              </a:rPr>
              <a:t>    if </a:t>
            </a:r>
            <a:r>
              <a:rPr lang="en-US" dirty="0" err="1">
                <a:solidFill>
                  <a:srgbClr val="0070C0"/>
                </a:solidFill>
              </a:rPr>
              <a:t>b.equals</a:t>
            </a:r>
            <a:r>
              <a:rPr lang="en-US" dirty="0">
                <a:solidFill>
                  <a:srgbClr val="0070C0"/>
                </a:solidFill>
              </a:rPr>
              <a:t>(c) </a:t>
            </a:r>
            <a:r>
              <a:rPr lang="en-US" dirty="0">
                <a:solidFill>
                  <a:schemeClr val="tx1"/>
                </a:solidFill>
              </a:rPr>
              <a:t>is true,</a:t>
            </a:r>
          </a:p>
          <a:p>
            <a:r>
              <a:rPr lang="en-US" dirty="0">
                <a:solidFill>
                  <a:schemeClr val="tx1"/>
                </a:solidFill>
              </a:rPr>
              <a:t>    then </a:t>
            </a:r>
            <a:r>
              <a:rPr lang="en-US" dirty="0" err="1">
                <a:solidFill>
                  <a:srgbClr val="0070C0"/>
                </a:solidFill>
              </a:rPr>
              <a:t>b.hashCode</a:t>
            </a:r>
            <a:r>
              <a:rPr lang="en-US" dirty="0">
                <a:solidFill>
                  <a:srgbClr val="0070C0"/>
                </a:solidFill>
              </a:rPr>
              <a:t>() == </a:t>
            </a:r>
            <a:r>
              <a:rPr lang="en-US" dirty="0" err="1">
                <a:solidFill>
                  <a:srgbClr val="0070C0"/>
                </a:solidFill>
              </a:rPr>
              <a:t>c.hashCode</a:t>
            </a:r>
            <a:r>
              <a:rPr lang="en-US" dirty="0">
                <a:solidFill>
                  <a:srgbClr val="0070C0"/>
                </a:solidFill>
              </a:rPr>
              <a:t>()</a:t>
            </a:r>
          </a:p>
          <a:p>
            <a:endParaRPr lang="en-US" dirty="0">
              <a:solidFill>
                <a:schemeClr val="tx1"/>
              </a:solidFill>
            </a:endParaRPr>
          </a:p>
          <a:p>
            <a:r>
              <a:rPr lang="en-US" dirty="0">
                <a:solidFill>
                  <a:schemeClr val="tx1"/>
                </a:solidFill>
              </a:rPr>
              <a:t>so that </a:t>
            </a:r>
            <a:r>
              <a:rPr lang="en-US" dirty="0">
                <a:solidFill>
                  <a:srgbClr val="0070C0"/>
                </a:solidFill>
              </a:rPr>
              <a:t>b</a:t>
            </a:r>
            <a:r>
              <a:rPr lang="en-US" dirty="0">
                <a:solidFill>
                  <a:schemeClr val="tx1"/>
                </a:solidFill>
              </a:rPr>
              <a:t> and </a:t>
            </a:r>
            <a:r>
              <a:rPr lang="en-US" dirty="0">
                <a:solidFill>
                  <a:srgbClr val="0070C0"/>
                </a:solidFill>
              </a:rPr>
              <a:t>c</a:t>
            </a:r>
            <a:r>
              <a:rPr lang="en-US" dirty="0">
                <a:solidFill>
                  <a:schemeClr val="tx1"/>
                </a:solidFill>
              </a:rPr>
              <a:t> hash to the same index.</a:t>
            </a:r>
          </a:p>
          <a:p>
            <a:r>
              <a:rPr lang="en-US" dirty="0">
                <a:solidFill>
                  <a:schemeClr val="tx1"/>
                </a:solidFill>
              </a:rPr>
              <a:t>The test for equality of </a:t>
            </a:r>
            <a:r>
              <a:rPr lang="en-US" dirty="0">
                <a:solidFill>
                  <a:srgbClr val="0070C0"/>
                </a:solidFill>
              </a:rPr>
              <a:t>c</a:t>
            </a:r>
            <a:r>
              <a:rPr lang="en-US" dirty="0">
                <a:solidFill>
                  <a:schemeClr val="tx1"/>
                </a:solidFill>
              </a:rPr>
              <a:t> and </a:t>
            </a:r>
            <a:r>
              <a:rPr lang="en-US" dirty="0">
                <a:solidFill>
                  <a:srgbClr val="0070C0"/>
                </a:solidFill>
              </a:rPr>
              <a:t>b</a:t>
            </a:r>
            <a:r>
              <a:rPr lang="en-US" dirty="0">
                <a:solidFill>
                  <a:schemeClr val="tx1"/>
                </a:solidFill>
              </a:rPr>
              <a:t> will show it’s already in.</a:t>
            </a:r>
          </a:p>
        </p:txBody>
      </p:sp>
    </p:spTree>
    <p:extLst>
      <p:ext uri="{BB962C8B-B14F-4D97-AF65-F5344CB8AC3E}">
        <p14:creationId xmlns:p14="http://schemas.microsoft.com/office/powerpoint/2010/main" val="63844396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2" presetClass="entr" presetSubtype="8" fill="hold" grpId="0" nodeType="clickEffect">
                                  <p:stCondLst>
                                    <p:cond delay="0"/>
                                  </p:stCondLst>
                                  <p:childTnLst>
                                    <p:set>
                                      <p:cBhvr>
                                        <p:cTn id="6" dur="1" fill="hold">
                                          <p:stCondLst>
                                            <p:cond delay="0"/>
                                          </p:stCondLst>
                                        </p:cTn>
                                        <p:tgtEl>
                                          <p:spTgt spid="20"/>
                                        </p:tgtEl>
                                        <p:attrNameLst>
                                          <p:attrName>style.visibility</p:attrName>
                                        </p:attrNameLst>
                                      </p:cBhvr>
                                      <p:to>
                                        <p:strVal val="visible"/>
                                      </p:to>
                                    </p:set>
                                    <p:animEffect transition="in" filter="wipe(left)">
                                      <p:cBhvr>
                                        <p:cTn id="7" dur="2000"/>
                                        <p:tgtEl>
                                          <p:spTgt spid="20"/>
                                        </p:tgtEl>
                                      </p:cBhvr>
                                    </p:animEffect>
                                  </p:childTnLst>
                                </p:cTn>
                              </p:par>
                            </p:childTnLst>
                          </p:cTn>
                        </p:par>
                      </p:childTnLst>
                    </p:cTn>
                  </p:par>
                  <p:par>
                    <p:cTn id="8" fill="hold">
                      <p:stCondLst>
                        <p:cond delay="indefinite"/>
                      </p:stCondLst>
                      <p:childTnLst>
                        <p:par>
                          <p:cTn id="9" fill="hold">
                            <p:stCondLst>
                              <p:cond delay="0"/>
                            </p:stCondLst>
                            <p:childTnLst>
                              <p:par>
                                <p:cTn id="10" presetID="1" presetClass="entr" presetSubtype="0" fill="hold" grpId="0" nodeType="clickEffect">
                                  <p:stCondLst>
                                    <p:cond delay="0"/>
                                  </p:stCondLst>
                                  <p:childTnLst>
                                    <p:set>
                                      <p:cBhvr>
                                        <p:cTn id="11" dur="1" fill="hold">
                                          <p:stCondLst>
                                            <p:cond delay="0"/>
                                          </p:stCondLst>
                                        </p:cTn>
                                        <p:tgtEl>
                                          <p:spTgt spid="36"/>
                                        </p:tgtEl>
                                        <p:attrNameLst>
                                          <p:attrName>style.visibility</p:attrName>
                                        </p:attrNameLst>
                                      </p:cBhvr>
                                      <p:to>
                                        <p:strVal val="visible"/>
                                      </p:to>
                                    </p:set>
                                  </p:childTnLst>
                                </p:cTn>
                              </p:par>
                            </p:childTnLst>
                          </p:cTn>
                        </p:par>
                      </p:childTnLst>
                    </p:cTn>
                  </p:par>
                  <p:par>
                    <p:cTn id="12" fill="hold">
                      <p:stCondLst>
                        <p:cond delay="indefinite"/>
                      </p:stCondLst>
                      <p:childTnLst>
                        <p:par>
                          <p:cTn id="13" fill="hold">
                            <p:stCondLst>
                              <p:cond delay="0"/>
                            </p:stCondLst>
                            <p:childTnLst>
                              <p:par>
                                <p:cTn id="14" presetID="1" presetClass="entr" presetSubtype="0" fill="hold" grpId="0" nodeType="clickEffect">
                                  <p:stCondLst>
                                    <p:cond delay="0"/>
                                  </p:stCondLst>
                                  <p:childTnLst>
                                    <p:set>
                                      <p:cBhvr>
                                        <p:cTn id="15" dur="1" fill="hold">
                                          <p:stCondLst>
                                            <p:cond delay="0"/>
                                          </p:stCondLst>
                                        </p:cTn>
                                        <p:tgtEl>
                                          <p:spTgt spid="40"/>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6" grpId="0"/>
      <p:bldP spid="40" grpId="0"/>
      <p:bldP spid="20" grpId="0"/>
    </p:bld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3600" dirty="0">
                <a:solidFill>
                  <a:srgbClr val="C00000"/>
                </a:solidFill>
              </a:rPr>
              <a:t>In Java, functions </a:t>
            </a:r>
            <a:r>
              <a:rPr lang="en-US" sz="3600" dirty="0" err="1">
                <a:solidFill>
                  <a:srgbClr val="C00000"/>
                </a:solidFill>
              </a:rPr>
              <a:t>hashCode</a:t>
            </a:r>
            <a:r>
              <a:rPr lang="en-US" sz="3600" dirty="0">
                <a:solidFill>
                  <a:srgbClr val="C00000"/>
                </a:solidFill>
              </a:rPr>
              <a:t> and equals</a:t>
            </a:r>
          </a:p>
        </p:txBody>
      </p:sp>
      <p:sp>
        <p:nvSpPr>
          <p:cNvPr id="5" name="TextBox 4"/>
          <p:cNvSpPr txBox="1"/>
          <p:nvPr/>
        </p:nvSpPr>
        <p:spPr>
          <a:xfrm>
            <a:off x="338355" y="1645527"/>
            <a:ext cx="6837128" cy="461665"/>
          </a:xfrm>
          <a:prstGeom prst="rect">
            <a:avLst/>
          </a:prstGeom>
          <a:noFill/>
        </p:spPr>
        <p:txBody>
          <a:bodyPr wrap="none" rtlCol="0">
            <a:spAutoFit/>
          </a:bodyPr>
          <a:lstStyle/>
          <a:p>
            <a:r>
              <a:rPr lang="en-US" sz="2400" dirty="0"/>
              <a:t>Elements of set </a:t>
            </a:r>
            <a:r>
              <a:rPr lang="en-US" sz="2400" dirty="0" err="1"/>
              <a:t>HashSet</a:t>
            </a:r>
            <a:r>
              <a:rPr lang="en-US" sz="2400" dirty="0"/>
              <a:t> have</a:t>
            </a:r>
            <a:r>
              <a:rPr lang="en-US" dirty="0"/>
              <a:t> </a:t>
            </a:r>
            <a:r>
              <a:rPr lang="en-US" sz="2400" dirty="0"/>
              <a:t>class type, </a:t>
            </a:r>
            <a:r>
              <a:rPr lang="en-US" dirty="0"/>
              <a:t>e.g. </a:t>
            </a:r>
            <a:r>
              <a:rPr lang="en-US" dirty="0">
                <a:solidFill>
                  <a:srgbClr val="0070C0"/>
                </a:solidFill>
              </a:rPr>
              <a:t>Pt</a:t>
            </a:r>
            <a:endParaRPr lang="en-US" sz="2400" dirty="0">
              <a:solidFill>
                <a:srgbClr val="0070C0"/>
              </a:solidFill>
            </a:endParaRPr>
          </a:p>
        </p:txBody>
      </p:sp>
      <p:grpSp>
        <p:nvGrpSpPr>
          <p:cNvPr id="7" name="Shape 472"/>
          <p:cNvGrpSpPr/>
          <p:nvPr/>
        </p:nvGrpSpPr>
        <p:grpSpPr>
          <a:xfrm>
            <a:off x="457200" y="5550905"/>
            <a:ext cx="5688000" cy="997920"/>
            <a:chOff x="1121625" y="3632780"/>
            <a:chExt cx="5688000" cy="997920"/>
          </a:xfrm>
        </p:grpSpPr>
        <p:sp>
          <p:nvSpPr>
            <p:cNvPr id="8" name="Shape 473"/>
            <p:cNvSpPr txBox="1"/>
            <p:nvPr/>
          </p:nvSpPr>
          <p:spPr>
            <a:xfrm>
              <a:off x="1121625" y="3901700"/>
              <a:ext cx="1137600" cy="729000"/>
            </a:xfrm>
            <a:prstGeom prst="rect">
              <a:avLst/>
            </a:prstGeom>
            <a:noFill/>
            <a:ln w="28575" cap="flat" cmpd="sng">
              <a:solidFill>
                <a:srgbClr val="000000"/>
              </a:solidFill>
              <a:prstDash val="solid"/>
              <a:round/>
              <a:headEnd type="none" w="med" len="med"/>
              <a:tailEnd type="none" w="med" len="med"/>
            </a:ln>
          </p:spPr>
          <p:txBody>
            <a:bodyPr lIns="91425" tIns="91425" rIns="91425" bIns="91425" anchor="ctr" anchorCtr="0">
              <a:noAutofit/>
            </a:bodyPr>
            <a:lstStyle/>
            <a:p>
              <a:pPr algn="ctr"/>
              <a:endParaRPr lang="en" sz="2000" b="1" dirty="0">
                <a:solidFill>
                  <a:srgbClr val="FF0000"/>
                </a:solidFill>
                <a:latin typeface="Courier New"/>
                <a:ea typeface="Courier New"/>
                <a:cs typeface="Courier New"/>
                <a:sym typeface="Courier New"/>
              </a:endParaRPr>
            </a:p>
          </p:txBody>
        </p:sp>
        <p:sp>
          <p:nvSpPr>
            <p:cNvPr id="9" name="Shape 474"/>
            <p:cNvSpPr txBox="1"/>
            <p:nvPr/>
          </p:nvSpPr>
          <p:spPr>
            <a:xfrm>
              <a:off x="2259225" y="3901700"/>
              <a:ext cx="1137600" cy="729000"/>
            </a:xfrm>
            <a:prstGeom prst="rect">
              <a:avLst/>
            </a:prstGeom>
            <a:noFill/>
            <a:ln w="28575" cap="flat" cmpd="sng">
              <a:solidFill>
                <a:srgbClr val="000000"/>
              </a:solidFill>
              <a:prstDash val="solid"/>
              <a:round/>
              <a:headEnd type="none" w="med" len="med"/>
              <a:tailEnd type="none" w="med" len="med"/>
            </a:ln>
          </p:spPr>
          <p:txBody>
            <a:bodyPr lIns="91425" tIns="91425" rIns="91425" bIns="91425" anchor="t" anchorCtr="0">
              <a:noAutofit/>
            </a:bodyPr>
            <a:lstStyle/>
            <a:p>
              <a:endParaRPr sz="2000" b="1" dirty="0">
                <a:latin typeface="Courier New"/>
                <a:ea typeface="Courier New"/>
                <a:cs typeface="Courier New"/>
                <a:sym typeface="Courier New"/>
              </a:endParaRPr>
            </a:p>
          </p:txBody>
        </p:sp>
        <p:sp>
          <p:nvSpPr>
            <p:cNvPr id="10" name="Shape 475"/>
            <p:cNvSpPr txBox="1"/>
            <p:nvPr/>
          </p:nvSpPr>
          <p:spPr>
            <a:xfrm>
              <a:off x="3396825" y="3901700"/>
              <a:ext cx="1137600" cy="729000"/>
            </a:xfrm>
            <a:prstGeom prst="rect">
              <a:avLst/>
            </a:prstGeom>
            <a:noFill/>
            <a:ln w="28575" cap="flat" cmpd="sng">
              <a:solidFill>
                <a:srgbClr val="000000"/>
              </a:solidFill>
              <a:prstDash val="solid"/>
              <a:round/>
              <a:headEnd type="none" w="med" len="med"/>
              <a:tailEnd type="none" w="med" len="med"/>
            </a:ln>
          </p:spPr>
          <p:txBody>
            <a:bodyPr lIns="91425" tIns="91425" rIns="91425" bIns="91425" anchor="t" anchorCtr="0">
              <a:noAutofit/>
            </a:bodyPr>
            <a:lstStyle/>
            <a:p>
              <a:endParaRPr sz="2000" b="1">
                <a:latin typeface="Courier New"/>
                <a:ea typeface="Courier New"/>
                <a:cs typeface="Courier New"/>
                <a:sym typeface="Courier New"/>
              </a:endParaRPr>
            </a:p>
          </p:txBody>
        </p:sp>
        <p:sp>
          <p:nvSpPr>
            <p:cNvPr id="11" name="Shape 476"/>
            <p:cNvSpPr txBox="1"/>
            <p:nvPr/>
          </p:nvSpPr>
          <p:spPr>
            <a:xfrm>
              <a:off x="4534425" y="3901700"/>
              <a:ext cx="1137600" cy="729000"/>
            </a:xfrm>
            <a:prstGeom prst="rect">
              <a:avLst/>
            </a:prstGeom>
            <a:noFill/>
            <a:ln w="28575" cap="flat" cmpd="sng">
              <a:solidFill>
                <a:srgbClr val="000000"/>
              </a:solidFill>
              <a:prstDash val="solid"/>
              <a:round/>
              <a:headEnd type="none" w="med" len="med"/>
              <a:tailEnd type="none" w="med" len="med"/>
            </a:ln>
          </p:spPr>
          <p:txBody>
            <a:bodyPr lIns="91425" tIns="91425" rIns="91425" bIns="91425" anchor="ctr" anchorCtr="0">
              <a:noAutofit/>
            </a:bodyPr>
            <a:lstStyle/>
            <a:p>
              <a:pPr algn="ctr"/>
              <a:endParaRPr lang="en" sz="2000" b="1" dirty="0">
                <a:latin typeface="Courier New"/>
                <a:ea typeface="Courier New"/>
                <a:cs typeface="Courier New"/>
                <a:sym typeface="Courier New"/>
              </a:endParaRPr>
            </a:p>
          </p:txBody>
        </p:sp>
        <p:sp>
          <p:nvSpPr>
            <p:cNvPr id="12" name="Shape 477"/>
            <p:cNvSpPr txBox="1"/>
            <p:nvPr/>
          </p:nvSpPr>
          <p:spPr>
            <a:xfrm>
              <a:off x="5672025" y="3901700"/>
              <a:ext cx="1137600" cy="729000"/>
            </a:xfrm>
            <a:prstGeom prst="rect">
              <a:avLst/>
            </a:prstGeom>
            <a:noFill/>
            <a:ln w="28575" cap="flat" cmpd="sng">
              <a:solidFill>
                <a:srgbClr val="000000"/>
              </a:solidFill>
              <a:prstDash val="solid"/>
              <a:round/>
              <a:headEnd type="none" w="med" len="med"/>
              <a:tailEnd type="none" w="med" len="med"/>
            </a:ln>
          </p:spPr>
          <p:txBody>
            <a:bodyPr lIns="91425" tIns="91425" rIns="91425" bIns="91425" anchor="ctr" anchorCtr="0">
              <a:noAutofit/>
            </a:bodyPr>
            <a:lstStyle/>
            <a:p>
              <a:pPr algn="ctr"/>
              <a:endParaRPr lang="en" sz="2000" b="1" dirty="0">
                <a:latin typeface="Courier New"/>
                <a:ea typeface="Courier New"/>
                <a:cs typeface="Courier New"/>
                <a:sym typeface="Courier New"/>
              </a:endParaRPr>
            </a:p>
          </p:txBody>
        </p:sp>
        <p:sp>
          <p:nvSpPr>
            <p:cNvPr id="14" name="Shape 479"/>
            <p:cNvSpPr/>
            <p:nvPr/>
          </p:nvSpPr>
          <p:spPr>
            <a:xfrm>
              <a:off x="1121625" y="3632780"/>
              <a:ext cx="1137600" cy="224399"/>
            </a:xfrm>
            <a:prstGeom prst="rect">
              <a:avLst/>
            </a:prstGeom>
            <a:noFill/>
            <a:ln w="9525" cap="flat" cmpd="sng">
              <a:noFill/>
              <a:prstDash val="solid"/>
              <a:round/>
              <a:headEnd type="none" w="med" len="med"/>
              <a:tailEnd type="none" w="med" len="med"/>
            </a:ln>
          </p:spPr>
          <p:txBody>
            <a:bodyPr lIns="91425" tIns="91425" rIns="91425" bIns="91425" anchor="ctr" anchorCtr="0">
              <a:noAutofit/>
            </a:bodyPr>
            <a:lstStyle/>
            <a:p>
              <a:pPr algn="ctr"/>
              <a:r>
                <a:rPr lang="en" sz="2000">
                  <a:latin typeface="Courier New"/>
                  <a:ea typeface="Courier New"/>
                  <a:cs typeface="Courier New"/>
                  <a:sym typeface="Courier New"/>
                </a:rPr>
                <a:t>0</a:t>
              </a:r>
            </a:p>
          </p:txBody>
        </p:sp>
        <p:sp>
          <p:nvSpPr>
            <p:cNvPr id="15" name="Shape 480"/>
            <p:cNvSpPr/>
            <p:nvPr/>
          </p:nvSpPr>
          <p:spPr>
            <a:xfrm>
              <a:off x="2259225" y="3632780"/>
              <a:ext cx="1137600" cy="224399"/>
            </a:xfrm>
            <a:prstGeom prst="rect">
              <a:avLst/>
            </a:prstGeom>
            <a:noFill/>
            <a:ln w="9525" cap="flat" cmpd="sng">
              <a:noFill/>
              <a:prstDash val="solid"/>
              <a:round/>
              <a:headEnd type="none" w="med" len="med"/>
              <a:tailEnd type="none" w="med" len="med"/>
            </a:ln>
          </p:spPr>
          <p:txBody>
            <a:bodyPr lIns="91425" tIns="91425" rIns="91425" bIns="91425" anchor="ctr" anchorCtr="0">
              <a:noAutofit/>
            </a:bodyPr>
            <a:lstStyle/>
            <a:p>
              <a:pPr algn="ctr"/>
              <a:r>
                <a:rPr lang="en" sz="2000">
                  <a:latin typeface="Courier New"/>
                  <a:ea typeface="Courier New"/>
                  <a:cs typeface="Courier New"/>
                  <a:sym typeface="Courier New"/>
                </a:rPr>
                <a:t>1</a:t>
              </a:r>
            </a:p>
          </p:txBody>
        </p:sp>
        <p:sp>
          <p:nvSpPr>
            <p:cNvPr id="16" name="Shape 481"/>
            <p:cNvSpPr/>
            <p:nvPr/>
          </p:nvSpPr>
          <p:spPr>
            <a:xfrm>
              <a:off x="3396825" y="3632780"/>
              <a:ext cx="1137600" cy="224399"/>
            </a:xfrm>
            <a:prstGeom prst="rect">
              <a:avLst/>
            </a:prstGeom>
            <a:noFill/>
            <a:ln w="9525" cap="flat" cmpd="sng">
              <a:noFill/>
              <a:prstDash val="solid"/>
              <a:round/>
              <a:headEnd type="none" w="med" len="med"/>
              <a:tailEnd type="none" w="med" len="med"/>
            </a:ln>
          </p:spPr>
          <p:txBody>
            <a:bodyPr lIns="91425" tIns="91425" rIns="91425" bIns="91425" anchor="ctr" anchorCtr="0">
              <a:noAutofit/>
            </a:bodyPr>
            <a:lstStyle/>
            <a:p>
              <a:pPr algn="ctr"/>
              <a:r>
                <a:rPr lang="en" sz="2000">
                  <a:latin typeface="Courier New"/>
                  <a:ea typeface="Courier New"/>
                  <a:cs typeface="Courier New"/>
                  <a:sym typeface="Courier New"/>
                </a:rPr>
                <a:t>2</a:t>
              </a:r>
            </a:p>
          </p:txBody>
        </p:sp>
        <p:sp>
          <p:nvSpPr>
            <p:cNvPr id="17" name="Shape 482"/>
            <p:cNvSpPr/>
            <p:nvPr/>
          </p:nvSpPr>
          <p:spPr>
            <a:xfrm>
              <a:off x="4534425" y="3632780"/>
              <a:ext cx="1137600" cy="224399"/>
            </a:xfrm>
            <a:prstGeom prst="rect">
              <a:avLst/>
            </a:prstGeom>
            <a:noFill/>
            <a:ln w="9525" cap="flat" cmpd="sng">
              <a:noFill/>
              <a:prstDash val="solid"/>
              <a:round/>
              <a:headEnd type="none" w="med" len="med"/>
              <a:tailEnd type="none" w="med" len="med"/>
            </a:ln>
          </p:spPr>
          <p:txBody>
            <a:bodyPr lIns="91425" tIns="91425" rIns="91425" bIns="91425" anchor="ctr" anchorCtr="0">
              <a:noAutofit/>
            </a:bodyPr>
            <a:lstStyle/>
            <a:p>
              <a:pPr algn="ctr"/>
              <a:r>
                <a:rPr lang="en" sz="2000">
                  <a:latin typeface="Courier New"/>
                  <a:ea typeface="Courier New"/>
                  <a:cs typeface="Courier New"/>
                  <a:sym typeface="Courier New"/>
                </a:rPr>
                <a:t>3</a:t>
              </a:r>
            </a:p>
          </p:txBody>
        </p:sp>
        <p:sp>
          <p:nvSpPr>
            <p:cNvPr id="18" name="Shape 483"/>
            <p:cNvSpPr/>
            <p:nvPr/>
          </p:nvSpPr>
          <p:spPr>
            <a:xfrm>
              <a:off x="5672025" y="3632780"/>
              <a:ext cx="1137600" cy="224399"/>
            </a:xfrm>
            <a:prstGeom prst="rect">
              <a:avLst/>
            </a:prstGeom>
            <a:noFill/>
            <a:ln w="9525" cap="flat" cmpd="sng">
              <a:noFill/>
              <a:prstDash val="solid"/>
              <a:round/>
              <a:headEnd type="none" w="med" len="med"/>
              <a:tailEnd type="none" w="med" len="med"/>
            </a:ln>
          </p:spPr>
          <p:txBody>
            <a:bodyPr lIns="91425" tIns="91425" rIns="91425" bIns="91425" anchor="ctr" anchorCtr="0">
              <a:noAutofit/>
            </a:bodyPr>
            <a:lstStyle/>
            <a:p>
              <a:pPr algn="ctr"/>
              <a:r>
                <a:rPr lang="en" sz="2000">
                  <a:latin typeface="Courier New"/>
                  <a:ea typeface="Courier New"/>
                  <a:cs typeface="Courier New"/>
                  <a:sym typeface="Courier New"/>
                </a:rPr>
                <a:t>4</a:t>
              </a:r>
            </a:p>
          </p:txBody>
        </p:sp>
      </p:grpSp>
      <p:sp>
        <p:nvSpPr>
          <p:cNvPr id="36" name="TextBox 35"/>
          <p:cNvSpPr txBox="1"/>
          <p:nvPr/>
        </p:nvSpPr>
        <p:spPr>
          <a:xfrm>
            <a:off x="4197206" y="5968425"/>
            <a:ext cx="508588" cy="584775"/>
          </a:xfrm>
          <a:prstGeom prst="rect">
            <a:avLst/>
          </a:prstGeom>
          <a:noFill/>
        </p:spPr>
        <p:txBody>
          <a:bodyPr wrap="square" rtlCol="0">
            <a:spAutoFit/>
          </a:bodyPr>
          <a:lstStyle/>
          <a:p>
            <a:pPr algn="ctr"/>
            <a:r>
              <a:rPr lang="en-US" sz="3200" dirty="0">
                <a:latin typeface="+mn-lt"/>
              </a:rPr>
              <a:t>b</a:t>
            </a:r>
          </a:p>
        </p:txBody>
      </p:sp>
      <p:sp>
        <p:nvSpPr>
          <p:cNvPr id="40" name="TextBox 39"/>
          <p:cNvSpPr txBox="1"/>
          <p:nvPr/>
        </p:nvSpPr>
        <p:spPr>
          <a:xfrm>
            <a:off x="4180760" y="5663104"/>
            <a:ext cx="508588" cy="584775"/>
          </a:xfrm>
          <a:prstGeom prst="rect">
            <a:avLst/>
          </a:prstGeom>
          <a:noFill/>
        </p:spPr>
        <p:txBody>
          <a:bodyPr wrap="square" rtlCol="0">
            <a:spAutoFit/>
          </a:bodyPr>
          <a:lstStyle/>
          <a:p>
            <a:pPr algn="ctr"/>
            <a:r>
              <a:rPr lang="en-US" sz="3200" dirty="0">
                <a:latin typeface="+mn-lt"/>
              </a:rPr>
              <a:t>c</a:t>
            </a:r>
          </a:p>
        </p:txBody>
      </p:sp>
      <p:sp>
        <p:nvSpPr>
          <p:cNvPr id="6" name="TextBox 5">
            <a:extLst>
              <a:ext uri="{FF2B5EF4-FFF2-40B4-BE49-F238E27FC236}">
                <a16:creationId xmlns:a16="http://schemas.microsoft.com/office/drawing/2014/main" id="{704EC28B-7790-AB4A-8725-1B5C7109A364}"/>
              </a:ext>
            </a:extLst>
          </p:cNvPr>
          <p:cNvSpPr txBox="1"/>
          <p:nvPr/>
        </p:nvSpPr>
        <p:spPr>
          <a:xfrm>
            <a:off x="7244866" y="1645527"/>
            <a:ext cx="1518364" cy="1938992"/>
          </a:xfrm>
          <a:prstGeom prst="rect">
            <a:avLst/>
          </a:prstGeom>
          <a:noFill/>
          <a:ln>
            <a:solidFill>
              <a:srgbClr val="C00000"/>
            </a:solidFill>
          </a:ln>
        </p:spPr>
        <p:txBody>
          <a:bodyPr wrap="none" rtlCol="0">
            <a:spAutoFit/>
          </a:bodyPr>
          <a:lstStyle/>
          <a:p>
            <a:r>
              <a:rPr lang="en-US" dirty="0">
                <a:solidFill>
                  <a:srgbClr val="0070C0"/>
                </a:solidFill>
              </a:rPr>
              <a:t>Class Pt {</a:t>
            </a:r>
          </a:p>
          <a:p>
            <a:r>
              <a:rPr lang="en-US" dirty="0">
                <a:solidFill>
                  <a:srgbClr val="0070C0"/>
                </a:solidFill>
              </a:rPr>
              <a:t>    </a:t>
            </a:r>
            <a:r>
              <a:rPr lang="en-US" dirty="0" err="1">
                <a:solidFill>
                  <a:srgbClr val="0070C0"/>
                </a:solidFill>
              </a:rPr>
              <a:t>int</a:t>
            </a:r>
            <a:r>
              <a:rPr lang="en-US" dirty="0">
                <a:solidFill>
                  <a:srgbClr val="0070C0"/>
                </a:solidFill>
              </a:rPr>
              <a:t> x;</a:t>
            </a:r>
          </a:p>
          <a:p>
            <a:r>
              <a:rPr lang="en-US" dirty="0">
                <a:solidFill>
                  <a:srgbClr val="0070C0"/>
                </a:solidFill>
              </a:rPr>
              <a:t>    </a:t>
            </a:r>
            <a:r>
              <a:rPr lang="en-US" dirty="0" err="1">
                <a:solidFill>
                  <a:srgbClr val="0070C0"/>
                </a:solidFill>
              </a:rPr>
              <a:t>int</a:t>
            </a:r>
            <a:r>
              <a:rPr lang="en-US" dirty="0">
                <a:solidFill>
                  <a:srgbClr val="0070C0"/>
                </a:solidFill>
              </a:rPr>
              <a:t> y;</a:t>
            </a:r>
          </a:p>
          <a:p>
            <a:r>
              <a:rPr lang="en-US" dirty="0">
                <a:solidFill>
                  <a:srgbClr val="0070C0"/>
                </a:solidFill>
              </a:rPr>
              <a:t>    …</a:t>
            </a:r>
          </a:p>
          <a:p>
            <a:r>
              <a:rPr lang="en-US" dirty="0">
                <a:solidFill>
                  <a:srgbClr val="0070C0"/>
                </a:solidFill>
              </a:rPr>
              <a:t>}</a:t>
            </a:r>
          </a:p>
        </p:txBody>
      </p:sp>
      <p:sp>
        <p:nvSpPr>
          <p:cNvPr id="20" name="TextBox 19">
            <a:extLst>
              <a:ext uri="{FF2B5EF4-FFF2-40B4-BE49-F238E27FC236}">
                <a16:creationId xmlns:a16="http://schemas.microsoft.com/office/drawing/2014/main" id="{2D50145A-B441-1140-B950-D1787E88E5B3}"/>
              </a:ext>
            </a:extLst>
          </p:cNvPr>
          <p:cNvSpPr txBox="1"/>
          <p:nvPr/>
        </p:nvSpPr>
        <p:spPr>
          <a:xfrm>
            <a:off x="440267" y="2268062"/>
            <a:ext cx="6410507" cy="1938992"/>
          </a:xfrm>
          <a:prstGeom prst="rect">
            <a:avLst/>
          </a:prstGeom>
          <a:noFill/>
        </p:spPr>
        <p:txBody>
          <a:bodyPr wrap="square" rtlCol="0">
            <a:spAutoFit/>
          </a:bodyPr>
          <a:lstStyle/>
          <a:p>
            <a:r>
              <a:rPr lang="en-US" dirty="0">
                <a:solidFill>
                  <a:schemeClr val="tx1"/>
                </a:solidFill>
              </a:rPr>
              <a:t>Rewrite equals</a:t>
            </a:r>
          </a:p>
          <a:p>
            <a:r>
              <a:rPr lang="en-US" dirty="0">
                <a:solidFill>
                  <a:srgbClr val="00B050"/>
                </a:solidFill>
              </a:rPr>
              <a:t>/** Return true </a:t>
            </a:r>
            <a:r>
              <a:rPr lang="en-US" dirty="0" err="1">
                <a:solidFill>
                  <a:srgbClr val="00B050"/>
                </a:solidFill>
              </a:rPr>
              <a:t>iff</a:t>
            </a:r>
            <a:r>
              <a:rPr lang="en-US" dirty="0">
                <a:solidFill>
                  <a:srgbClr val="00B050"/>
                </a:solidFill>
              </a:rPr>
              <a:t> this and </a:t>
            </a:r>
            <a:r>
              <a:rPr lang="en-US" dirty="0" err="1">
                <a:solidFill>
                  <a:srgbClr val="00B050"/>
                </a:solidFill>
              </a:rPr>
              <a:t>ob</a:t>
            </a:r>
            <a:r>
              <a:rPr lang="en-US" dirty="0">
                <a:solidFill>
                  <a:srgbClr val="00B050"/>
                </a:solidFill>
              </a:rPr>
              <a:t> are of the same</a:t>
            </a:r>
          </a:p>
          <a:p>
            <a:r>
              <a:rPr lang="en-US" dirty="0">
                <a:solidFill>
                  <a:srgbClr val="00B050"/>
                </a:solidFill>
              </a:rPr>
              <a:t>  * class type, their x fields are equal, and </a:t>
            </a:r>
          </a:p>
          <a:p>
            <a:r>
              <a:rPr lang="en-US" dirty="0">
                <a:solidFill>
                  <a:srgbClr val="00B050"/>
                </a:solidFill>
              </a:rPr>
              <a:t>  * their y fields are equal. */</a:t>
            </a:r>
          </a:p>
          <a:p>
            <a:r>
              <a:rPr lang="en-US" dirty="0">
                <a:solidFill>
                  <a:srgbClr val="0070C0"/>
                </a:solidFill>
              </a:rPr>
              <a:t>public boolean equals(Object </a:t>
            </a:r>
            <a:r>
              <a:rPr lang="en-US" dirty="0" err="1">
                <a:solidFill>
                  <a:srgbClr val="0070C0"/>
                </a:solidFill>
              </a:rPr>
              <a:t>ob</a:t>
            </a:r>
            <a:r>
              <a:rPr lang="en-US" dirty="0">
                <a:solidFill>
                  <a:srgbClr val="0070C0"/>
                </a:solidFill>
              </a:rPr>
              <a:t>) {…}</a:t>
            </a:r>
            <a:endParaRPr lang="en-US" dirty="0">
              <a:solidFill>
                <a:schemeClr val="tx1"/>
              </a:solidFill>
            </a:endParaRPr>
          </a:p>
        </p:txBody>
      </p:sp>
      <p:sp>
        <p:nvSpPr>
          <p:cNvPr id="24" name="TextBox 23">
            <a:extLst>
              <a:ext uri="{FF2B5EF4-FFF2-40B4-BE49-F238E27FC236}">
                <a16:creationId xmlns:a16="http://schemas.microsoft.com/office/drawing/2014/main" id="{3C87424B-173E-F847-9767-B61704B2C018}"/>
              </a:ext>
            </a:extLst>
          </p:cNvPr>
          <p:cNvSpPr txBox="1"/>
          <p:nvPr/>
        </p:nvSpPr>
        <p:spPr>
          <a:xfrm>
            <a:off x="6867707" y="3843330"/>
            <a:ext cx="1895523" cy="1938992"/>
          </a:xfrm>
          <a:prstGeom prst="rect">
            <a:avLst/>
          </a:prstGeom>
          <a:noFill/>
        </p:spPr>
        <p:txBody>
          <a:bodyPr wrap="square" rtlCol="0">
            <a:spAutoFit/>
          </a:bodyPr>
          <a:lstStyle/>
          <a:p>
            <a:r>
              <a:rPr lang="en-US" dirty="0">
                <a:solidFill>
                  <a:srgbClr val="0070C0"/>
                </a:solidFill>
              </a:rPr>
              <a:t>b</a:t>
            </a:r>
            <a:r>
              <a:rPr lang="en-US" dirty="0"/>
              <a:t> and </a:t>
            </a:r>
            <a:r>
              <a:rPr lang="en-US" dirty="0">
                <a:solidFill>
                  <a:srgbClr val="0070C0"/>
                </a:solidFill>
              </a:rPr>
              <a:t>c</a:t>
            </a:r>
            <a:r>
              <a:rPr lang="en-US" dirty="0"/>
              <a:t> are different </a:t>
            </a:r>
            <a:r>
              <a:rPr lang="en-US" dirty="0">
                <a:solidFill>
                  <a:srgbClr val="0070C0"/>
                </a:solidFill>
              </a:rPr>
              <a:t>Pt</a:t>
            </a:r>
            <a:r>
              <a:rPr lang="en-US" dirty="0"/>
              <a:t> objects but </a:t>
            </a:r>
          </a:p>
          <a:p>
            <a:r>
              <a:rPr lang="en-US" dirty="0"/>
              <a:t>    </a:t>
            </a:r>
            <a:r>
              <a:rPr lang="en-US" dirty="0" err="1">
                <a:solidFill>
                  <a:srgbClr val="0070C0"/>
                </a:solidFill>
              </a:rPr>
              <a:t>b.x</a:t>
            </a:r>
            <a:r>
              <a:rPr lang="en-US" dirty="0">
                <a:solidFill>
                  <a:srgbClr val="0070C0"/>
                </a:solidFill>
              </a:rPr>
              <a:t> = </a:t>
            </a:r>
            <a:r>
              <a:rPr lang="en-US" dirty="0" err="1">
                <a:solidFill>
                  <a:srgbClr val="0070C0"/>
                </a:solidFill>
              </a:rPr>
              <a:t>c.x</a:t>
            </a:r>
            <a:endParaRPr lang="en-US" dirty="0">
              <a:solidFill>
                <a:srgbClr val="0070C0"/>
              </a:solidFill>
            </a:endParaRPr>
          </a:p>
          <a:p>
            <a:r>
              <a:rPr lang="en-US" dirty="0">
                <a:solidFill>
                  <a:srgbClr val="0070C0"/>
                </a:solidFill>
              </a:rPr>
              <a:t>    </a:t>
            </a:r>
            <a:r>
              <a:rPr lang="en-US" dirty="0" err="1">
                <a:solidFill>
                  <a:srgbClr val="0070C0"/>
                </a:solidFill>
              </a:rPr>
              <a:t>b.y</a:t>
            </a:r>
            <a:r>
              <a:rPr lang="en-US" dirty="0">
                <a:solidFill>
                  <a:srgbClr val="0070C0"/>
                </a:solidFill>
              </a:rPr>
              <a:t> = </a:t>
            </a:r>
            <a:r>
              <a:rPr lang="en-US" dirty="0" err="1">
                <a:solidFill>
                  <a:srgbClr val="0070C0"/>
                </a:solidFill>
              </a:rPr>
              <a:t>c.y</a:t>
            </a:r>
            <a:endParaRPr lang="en-US" dirty="0">
              <a:solidFill>
                <a:srgbClr val="0070C0"/>
              </a:solidFill>
            </a:endParaRPr>
          </a:p>
        </p:txBody>
      </p:sp>
      <p:sp>
        <p:nvSpPr>
          <p:cNvPr id="26" name="TextBox 25">
            <a:extLst>
              <a:ext uri="{FF2B5EF4-FFF2-40B4-BE49-F238E27FC236}">
                <a16:creationId xmlns:a16="http://schemas.microsoft.com/office/drawing/2014/main" id="{6A2F33E7-EA5D-2E4D-857C-FCCD68AA69B0}"/>
              </a:ext>
            </a:extLst>
          </p:cNvPr>
          <p:cNvSpPr txBox="1"/>
          <p:nvPr/>
        </p:nvSpPr>
        <p:spPr>
          <a:xfrm>
            <a:off x="524133" y="4401791"/>
            <a:ext cx="5554133" cy="1200329"/>
          </a:xfrm>
          <a:prstGeom prst="rect">
            <a:avLst/>
          </a:prstGeom>
          <a:noFill/>
        </p:spPr>
        <p:txBody>
          <a:bodyPr wrap="square" rtlCol="0">
            <a:spAutoFit/>
          </a:bodyPr>
          <a:lstStyle/>
          <a:p>
            <a:r>
              <a:rPr lang="en-US" dirty="0">
                <a:solidFill>
                  <a:srgbClr val="0070C0"/>
                </a:solidFill>
              </a:rPr>
              <a:t>public </a:t>
            </a:r>
            <a:r>
              <a:rPr lang="en-US" dirty="0" err="1">
                <a:solidFill>
                  <a:srgbClr val="0070C0"/>
                </a:solidFill>
              </a:rPr>
              <a:t>int</a:t>
            </a:r>
            <a:r>
              <a:rPr lang="en-US" dirty="0">
                <a:solidFill>
                  <a:srgbClr val="0070C0"/>
                </a:solidFill>
              </a:rPr>
              <a:t> </a:t>
            </a:r>
            <a:r>
              <a:rPr lang="en-US" dirty="0" err="1">
                <a:solidFill>
                  <a:srgbClr val="0070C0"/>
                </a:solidFill>
              </a:rPr>
              <a:t>hashCode</a:t>
            </a:r>
            <a:r>
              <a:rPr lang="en-US" dirty="0">
                <a:solidFill>
                  <a:srgbClr val="0070C0"/>
                </a:solidFill>
              </a:rPr>
              <a:t>() {</a:t>
            </a:r>
          </a:p>
          <a:p>
            <a:r>
              <a:rPr lang="en-US" dirty="0">
                <a:solidFill>
                  <a:srgbClr val="0070C0"/>
                </a:solidFill>
              </a:rPr>
              <a:t>    return abs(x + y);</a:t>
            </a:r>
          </a:p>
          <a:p>
            <a:r>
              <a:rPr lang="en-US" dirty="0">
                <a:solidFill>
                  <a:srgbClr val="0070C0"/>
                </a:solidFill>
              </a:rPr>
              <a:t>}</a:t>
            </a:r>
          </a:p>
        </p:txBody>
      </p:sp>
    </p:spTree>
    <p:extLst>
      <p:ext uri="{BB962C8B-B14F-4D97-AF65-F5344CB8AC3E}">
        <p14:creationId xmlns:p14="http://schemas.microsoft.com/office/powerpoint/2010/main" val="324129842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2" presetClass="entr" presetSubtype="8" fill="hold" grpId="0" nodeType="clickEffect">
                                  <p:stCondLst>
                                    <p:cond delay="0"/>
                                  </p:stCondLst>
                                  <p:childTnLst>
                                    <p:set>
                                      <p:cBhvr>
                                        <p:cTn id="6" dur="1" fill="hold">
                                          <p:stCondLst>
                                            <p:cond delay="0"/>
                                          </p:stCondLst>
                                        </p:cTn>
                                        <p:tgtEl>
                                          <p:spTgt spid="20"/>
                                        </p:tgtEl>
                                        <p:attrNameLst>
                                          <p:attrName>style.visibility</p:attrName>
                                        </p:attrNameLst>
                                      </p:cBhvr>
                                      <p:to>
                                        <p:strVal val="visible"/>
                                      </p:to>
                                    </p:set>
                                    <p:animEffect transition="in" filter="wipe(left)">
                                      <p:cBhvr>
                                        <p:cTn id="7" dur="2000"/>
                                        <p:tgtEl>
                                          <p:spTgt spid="20"/>
                                        </p:tgtEl>
                                      </p:cBhvr>
                                    </p:animEffect>
                                  </p:childTnLst>
                                </p:cTn>
                              </p:par>
                            </p:childTnLst>
                          </p:cTn>
                        </p:par>
                      </p:childTnLst>
                    </p:cTn>
                  </p:par>
                  <p:par>
                    <p:cTn id="8" fill="hold">
                      <p:stCondLst>
                        <p:cond delay="indefinite"/>
                      </p:stCondLst>
                      <p:childTnLst>
                        <p:par>
                          <p:cTn id="9" fill="hold">
                            <p:stCondLst>
                              <p:cond delay="0"/>
                            </p:stCondLst>
                            <p:childTnLst>
                              <p:par>
                                <p:cTn id="10" presetID="22" presetClass="entr" presetSubtype="1" fill="hold" grpId="0" nodeType="clickEffect">
                                  <p:stCondLst>
                                    <p:cond delay="0"/>
                                  </p:stCondLst>
                                  <p:childTnLst>
                                    <p:set>
                                      <p:cBhvr>
                                        <p:cTn id="11" dur="1" fill="hold">
                                          <p:stCondLst>
                                            <p:cond delay="0"/>
                                          </p:stCondLst>
                                        </p:cTn>
                                        <p:tgtEl>
                                          <p:spTgt spid="24"/>
                                        </p:tgtEl>
                                        <p:attrNameLst>
                                          <p:attrName>style.visibility</p:attrName>
                                        </p:attrNameLst>
                                      </p:cBhvr>
                                      <p:to>
                                        <p:strVal val="visible"/>
                                      </p:to>
                                    </p:set>
                                    <p:animEffect transition="in" filter="wipe(up)">
                                      <p:cBhvr>
                                        <p:cTn id="12" dur="2000"/>
                                        <p:tgtEl>
                                          <p:spTgt spid="24"/>
                                        </p:tgtEl>
                                      </p:cBhvr>
                                    </p:animEffect>
                                  </p:childTnLst>
                                </p:cTn>
                              </p:par>
                            </p:childTnLst>
                          </p:cTn>
                        </p:par>
                      </p:childTnLst>
                    </p:cTn>
                  </p:par>
                  <p:par>
                    <p:cTn id="13" fill="hold">
                      <p:stCondLst>
                        <p:cond delay="indefinite"/>
                      </p:stCondLst>
                      <p:childTnLst>
                        <p:par>
                          <p:cTn id="14" fill="hold">
                            <p:stCondLst>
                              <p:cond delay="0"/>
                            </p:stCondLst>
                            <p:childTnLst>
                              <p:par>
                                <p:cTn id="15" presetID="22" presetClass="entr" presetSubtype="8" fill="hold" grpId="0" nodeType="clickEffect">
                                  <p:stCondLst>
                                    <p:cond delay="0"/>
                                  </p:stCondLst>
                                  <p:childTnLst>
                                    <p:set>
                                      <p:cBhvr>
                                        <p:cTn id="16" dur="1" fill="hold">
                                          <p:stCondLst>
                                            <p:cond delay="0"/>
                                          </p:stCondLst>
                                        </p:cTn>
                                        <p:tgtEl>
                                          <p:spTgt spid="26"/>
                                        </p:tgtEl>
                                        <p:attrNameLst>
                                          <p:attrName>style.visibility</p:attrName>
                                        </p:attrNameLst>
                                      </p:cBhvr>
                                      <p:to>
                                        <p:strVal val="visible"/>
                                      </p:to>
                                    </p:set>
                                    <p:animEffect transition="in" filter="wipe(left)">
                                      <p:cBhvr>
                                        <p:cTn id="17" dur="2000"/>
                                        <p:tgtEl>
                                          <p:spTgt spid="26"/>
                                        </p:tgtEl>
                                      </p:cBhvr>
                                    </p:animEffect>
                                  </p:childTnLst>
                                </p:cTn>
                              </p:par>
                            </p:childTnLst>
                          </p:cTn>
                        </p:par>
                      </p:childTnLst>
                    </p:cTn>
                  </p:par>
                  <p:par>
                    <p:cTn id="18" fill="hold">
                      <p:stCondLst>
                        <p:cond delay="indefinite"/>
                      </p:stCondLst>
                      <p:childTnLst>
                        <p:par>
                          <p:cTn id="19" fill="hold">
                            <p:stCondLst>
                              <p:cond delay="0"/>
                            </p:stCondLst>
                            <p:childTnLst>
                              <p:par>
                                <p:cTn id="20" presetID="1" presetClass="entr" presetSubtype="0" fill="hold" grpId="0" nodeType="clickEffect">
                                  <p:stCondLst>
                                    <p:cond delay="0"/>
                                  </p:stCondLst>
                                  <p:childTnLst>
                                    <p:set>
                                      <p:cBhvr>
                                        <p:cTn id="21" dur="1" fill="hold">
                                          <p:stCondLst>
                                            <p:cond delay="0"/>
                                          </p:stCondLst>
                                        </p:cTn>
                                        <p:tgtEl>
                                          <p:spTgt spid="36"/>
                                        </p:tgtEl>
                                        <p:attrNameLst>
                                          <p:attrName>style.visibility</p:attrName>
                                        </p:attrNameLst>
                                      </p:cBhvr>
                                      <p:to>
                                        <p:strVal val="visible"/>
                                      </p:to>
                                    </p:set>
                                  </p:childTnLst>
                                </p:cTn>
                              </p:par>
                            </p:childTnLst>
                          </p:cTn>
                        </p:par>
                      </p:childTnLst>
                    </p:cTn>
                  </p:par>
                  <p:par>
                    <p:cTn id="22" fill="hold">
                      <p:stCondLst>
                        <p:cond delay="indefinite"/>
                      </p:stCondLst>
                      <p:childTnLst>
                        <p:par>
                          <p:cTn id="23" fill="hold">
                            <p:stCondLst>
                              <p:cond delay="0"/>
                            </p:stCondLst>
                            <p:childTnLst>
                              <p:par>
                                <p:cTn id="24" presetID="1" presetClass="entr" presetSubtype="0" fill="hold" grpId="0" nodeType="clickEffect">
                                  <p:stCondLst>
                                    <p:cond delay="0"/>
                                  </p:stCondLst>
                                  <p:childTnLst>
                                    <p:set>
                                      <p:cBhvr>
                                        <p:cTn id="25" dur="1" fill="hold">
                                          <p:stCondLst>
                                            <p:cond delay="0"/>
                                          </p:stCondLst>
                                        </p:cTn>
                                        <p:tgtEl>
                                          <p:spTgt spid="40"/>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6" grpId="0"/>
      <p:bldP spid="40" grpId="0"/>
      <p:bldP spid="20" grpId="0"/>
      <p:bldP spid="24" grpId="0"/>
      <p:bldP spid="26" grpId="0"/>
    </p:bld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le 5"/>
          <p:cNvSpPr>
            <a:spLocks noGrp="1"/>
          </p:cNvSpPr>
          <p:nvPr>
            <p:ph type="title"/>
          </p:nvPr>
        </p:nvSpPr>
        <p:spPr/>
        <p:txBody>
          <a:bodyPr/>
          <a:lstStyle/>
          <a:p>
            <a:r>
              <a:rPr lang="en-US" sz="3600" dirty="0">
                <a:solidFill>
                  <a:srgbClr val="C00000"/>
                </a:solidFill>
              </a:rPr>
              <a:t>Load Factor</a:t>
            </a:r>
          </a:p>
        </p:txBody>
      </p:sp>
      <p:sp>
        <p:nvSpPr>
          <p:cNvPr id="5" name="Slide Number Placeholder 4"/>
          <p:cNvSpPr>
            <a:spLocks noGrp="1"/>
          </p:cNvSpPr>
          <p:nvPr>
            <p:ph type="sldNum" sz="quarter" idx="12"/>
          </p:nvPr>
        </p:nvSpPr>
        <p:spPr/>
        <p:txBody>
          <a:bodyPr>
            <a:normAutofit fontScale="85000" lnSpcReduction="20000"/>
          </a:bodyPr>
          <a:lstStyle/>
          <a:p>
            <a:fld id="{00000000-1234-1234-1234-123412341234}" type="slidenum">
              <a:rPr lang="en" smtClean="0"/>
              <a:pPr/>
              <a:t>31</a:t>
            </a:fld>
            <a:endParaRPr lang="en"/>
          </a:p>
        </p:txBody>
      </p:sp>
      <p:pic>
        <p:nvPicPr>
          <p:cNvPr id="8" name="Shape 714"/>
          <p:cNvPicPr preferRelativeResize="0"/>
          <p:nvPr/>
        </p:nvPicPr>
        <p:blipFill>
          <a:blip r:embed="rId3">
            <a:alphaModFix/>
          </a:blip>
          <a:stretch>
            <a:fillRect/>
          </a:stretch>
        </p:blipFill>
        <p:spPr>
          <a:xfrm>
            <a:off x="3418850" y="1584335"/>
            <a:ext cx="3679548" cy="957722"/>
          </a:xfrm>
          <a:prstGeom prst="rect">
            <a:avLst/>
          </a:prstGeom>
          <a:noFill/>
          <a:ln>
            <a:noFill/>
          </a:ln>
        </p:spPr>
      </p:pic>
      <p:sp>
        <p:nvSpPr>
          <p:cNvPr id="9" name="Shape 715"/>
          <p:cNvSpPr txBox="1"/>
          <p:nvPr/>
        </p:nvSpPr>
        <p:spPr>
          <a:xfrm>
            <a:off x="618102" y="1524000"/>
            <a:ext cx="1987799" cy="472199"/>
          </a:xfrm>
          <a:prstGeom prst="rect">
            <a:avLst/>
          </a:prstGeom>
          <a:noFill/>
          <a:ln>
            <a:noFill/>
          </a:ln>
        </p:spPr>
        <p:txBody>
          <a:bodyPr lIns="91425" tIns="91425" rIns="91425" bIns="91425" anchor="t" anchorCtr="0">
            <a:noAutofit/>
          </a:bodyPr>
          <a:lstStyle/>
          <a:p>
            <a:r>
              <a:rPr lang="en" sz="2400" b="1" i="1" dirty="0"/>
              <a:t>Load factor</a:t>
            </a:r>
          </a:p>
          <a:p>
            <a:endParaRPr sz="2400" dirty="0"/>
          </a:p>
        </p:txBody>
      </p:sp>
      <p:cxnSp>
        <p:nvCxnSpPr>
          <p:cNvPr id="10" name="Shape 716"/>
          <p:cNvCxnSpPr/>
          <p:nvPr/>
        </p:nvCxnSpPr>
        <p:spPr>
          <a:xfrm>
            <a:off x="2177284" y="1824134"/>
            <a:ext cx="1258499" cy="265199"/>
          </a:xfrm>
          <a:prstGeom prst="straightConnector1">
            <a:avLst/>
          </a:prstGeom>
          <a:noFill/>
          <a:ln w="19050" cap="flat" cmpd="sng">
            <a:solidFill>
              <a:schemeClr val="dk2"/>
            </a:solidFill>
            <a:prstDash val="solid"/>
            <a:round/>
            <a:headEnd type="none" w="lg" len="lg"/>
            <a:tailEnd type="triangle" w="lg" len="lg"/>
          </a:ln>
        </p:spPr>
      </p:cxnSp>
      <p:grpSp>
        <p:nvGrpSpPr>
          <p:cNvPr id="22" name="Group 21"/>
          <p:cNvGrpSpPr/>
          <p:nvPr/>
        </p:nvGrpSpPr>
        <p:grpSpPr>
          <a:xfrm>
            <a:off x="914400" y="4953000"/>
            <a:ext cx="6406249" cy="1388784"/>
            <a:chOff x="914400" y="5242429"/>
            <a:chExt cx="6406249" cy="1388784"/>
          </a:xfrm>
        </p:grpSpPr>
        <p:cxnSp>
          <p:nvCxnSpPr>
            <p:cNvPr id="12" name="Shape 718"/>
            <p:cNvCxnSpPr/>
            <p:nvPr/>
          </p:nvCxnSpPr>
          <p:spPr>
            <a:xfrm rot="10800000" flipH="1">
              <a:off x="1855550" y="6117287"/>
              <a:ext cx="5465099" cy="22800"/>
            </a:xfrm>
            <a:prstGeom prst="straightConnector1">
              <a:avLst/>
            </a:prstGeom>
            <a:noFill/>
            <a:ln w="38100" cap="flat" cmpd="sng">
              <a:solidFill>
                <a:srgbClr val="FF0000"/>
              </a:solidFill>
              <a:prstDash val="solid"/>
              <a:round/>
              <a:headEnd type="oval" w="lg" len="lg"/>
              <a:tailEnd type="triangle" w="lg" len="lg"/>
            </a:ln>
          </p:spPr>
        </p:cxnSp>
        <p:sp>
          <p:nvSpPr>
            <p:cNvPr id="13" name="Shape 719"/>
            <p:cNvSpPr txBox="1"/>
            <p:nvPr/>
          </p:nvSpPr>
          <p:spPr>
            <a:xfrm>
              <a:off x="1767150" y="5555749"/>
              <a:ext cx="357599" cy="444300"/>
            </a:xfrm>
            <a:prstGeom prst="rect">
              <a:avLst/>
            </a:prstGeom>
            <a:noFill/>
            <a:ln>
              <a:noFill/>
            </a:ln>
          </p:spPr>
          <p:txBody>
            <a:bodyPr lIns="91425" tIns="91425" rIns="91425" bIns="91425" anchor="t" anchorCtr="0">
              <a:noAutofit/>
            </a:bodyPr>
            <a:lstStyle/>
            <a:p>
              <a:r>
                <a:rPr lang="en" b="1"/>
                <a:t>0</a:t>
              </a:r>
            </a:p>
          </p:txBody>
        </p:sp>
        <p:sp>
          <p:nvSpPr>
            <p:cNvPr id="14" name="Shape 720"/>
            <p:cNvSpPr txBox="1"/>
            <p:nvPr/>
          </p:nvSpPr>
          <p:spPr>
            <a:xfrm>
              <a:off x="5840960" y="5576612"/>
              <a:ext cx="357599" cy="444300"/>
            </a:xfrm>
            <a:prstGeom prst="rect">
              <a:avLst/>
            </a:prstGeom>
            <a:noFill/>
            <a:ln>
              <a:noFill/>
            </a:ln>
          </p:spPr>
          <p:txBody>
            <a:bodyPr lIns="91425" tIns="91425" rIns="91425" bIns="91425" anchor="t" anchorCtr="0">
              <a:noAutofit/>
            </a:bodyPr>
            <a:lstStyle/>
            <a:p>
              <a:r>
                <a:rPr lang="en" b="1"/>
                <a:t>1</a:t>
              </a:r>
            </a:p>
          </p:txBody>
        </p:sp>
        <p:sp>
          <p:nvSpPr>
            <p:cNvPr id="15" name="Shape 721"/>
            <p:cNvSpPr txBox="1"/>
            <p:nvPr/>
          </p:nvSpPr>
          <p:spPr>
            <a:xfrm>
              <a:off x="914400" y="6212113"/>
              <a:ext cx="2257499" cy="366000"/>
            </a:xfrm>
            <a:prstGeom prst="rect">
              <a:avLst/>
            </a:prstGeom>
            <a:noFill/>
            <a:ln>
              <a:noFill/>
            </a:ln>
          </p:spPr>
          <p:txBody>
            <a:bodyPr lIns="91425" tIns="91425" rIns="91425" bIns="91425" anchor="t" anchorCtr="0">
              <a:noAutofit/>
            </a:bodyPr>
            <a:lstStyle/>
            <a:p>
              <a:r>
                <a:rPr lang="en" dirty="0"/>
                <a:t>waste of memory</a:t>
              </a:r>
            </a:p>
          </p:txBody>
        </p:sp>
        <p:sp>
          <p:nvSpPr>
            <p:cNvPr id="16" name="Shape 722"/>
            <p:cNvSpPr txBox="1"/>
            <p:nvPr/>
          </p:nvSpPr>
          <p:spPr>
            <a:xfrm>
              <a:off x="5497899" y="6159014"/>
              <a:ext cx="1326600" cy="472199"/>
            </a:xfrm>
            <a:prstGeom prst="rect">
              <a:avLst/>
            </a:prstGeom>
            <a:noFill/>
            <a:ln>
              <a:noFill/>
            </a:ln>
          </p:spPr>
          <p:txBody>
            <a:bodyPr lIns="91425" tIns="91425" rIns="91425" bIns="91425" anchor="t" anchorCtr="0">
              <a:noAutofit/>
            </a:bodyPr>
            <a:lstStyle/>
            <a:p>
              <a:r>
                <a:rPr lang="en" dirty="0"/>
                <a:t>too slow</a:t>
              </a:r>
            </a:p>
          </p:txBody>
        </p:sp>
        <p:sp>
          <p:nvSpPr>
            <p:cNvPr id="17" name="Shape 723"/>
            <p:cNvSpPr/>
            <p:nvPr/>
          </p:nvSpPr>
          <p:spPr>
            <a:xfrm rot="5400000">
              <a:off x="4346024" y="5258103"/>
              <a:ext cx="307199" cy="1224900"/>
            </a:xfrm>
            <a:prstGeom prst="leftBrace">
              <a:avLst>
                <a:gd name="adj1" fmla="val 8333"/>
                <a:gd name="adj2" fmla="val 48775"/>
              </a:avLst>
            </a:prstGeom>
            <a:noFill/>
            <a:ln w="19050" cap="flat" cmpd="sng">
              <a:solidFill>
                <a:srgbClr val="5B595A"/>
              </a:solidFill>
              <a:prstDash val="solid"/>
              <a:round/>
              <a:headEnd type="none" w="med" len="med"/>
              <a:tailEnd type="none" w="med" len="med"/>
            </a:ln>
          </p:spPr>
          <p:txBody>
            <a:bodyPr lIns="91425" tIns="91425" rIns="91425" bIns="91425" anchor="ctr" anchorCtr="0">
              <a:noAutofit/>
            </a:bodyPr>
            <a:lstStyle/>
            <a:p>
              <a:endParaRPr/>
            </a:p>
          </p:txBody>
        </p:sp>
        <p:sp>
          <p:nvSpPr>
            <p:cNvPr id="18" name="Shape 724"/>
            <p:cNvSpPr txBox="1"/>
            <p:nvPr/>
          </p:nvSpPr>
          <p:spPr>
            <a:xfrm>
              <a:off x="3579736" y="5242429"/>
              <a:ext cx="1839774" cy="297949"/>
            </a:xfrm>
            <a:prstGeom prst="rect">
              <a:avLst/>
            </a:prstGeom>
            <a:noFill/>
            <a:ln>
              <a:noFill/>
            </a:ln>
          </p:spPr>
          <p:txBody>
            <a:bodyPr lIns="91425" tIns="91425" rIns="91425" bIns="91425" anchor="t" anchorCtr="0">
              <a:noAutofit/>
            </a:bodyPr>
            <a:lstStyle/>
            <a:p>
              <a:pPr algn="ctr"/>
              <a:r>
                <a:rPr lang="en" dirty="0"/>
                <a:t>best range</a:t>
              </a:r>
            </a:p>
          </p:txBody>
        </p:sp>
        <p:cxnSp>
          <p:nvCxnSpPr>
            <p:cNvPr id="19" name="Shape 725"/>
            <p:cNvCxnSpPr/>
            <p:nvPr/>
          </p:nvCxnSpPr>
          <p:spPr>
            <a:xfrm>
              <a:off x="3878324" y="6128688"/>
              <a:ext cx="1242600" cy="0"/>
            </a:xfrm>
            <a:prstGeom prst="straightConnector1">
              <a:avLst/>
            </a:prstGeom>
            <a:noFill/>
            <a:ln w="114300" cap="flat" cmpd="sng">
              <a:solidFill>
                <a:srgbClr val="00DF00"/>
              </a:solidFill>
              <a:prstDash val="solid"/>
              <a:round/>
              <a:headEnd type="none" w="lg" len="lg"/>
              <a:tailEnd type="none" w="lg" len="lg"/>
            </a:ln>
          </p:spPr>
        </p:cxnSp>
      </p:grpSp>
      <p:sp>
        <p:nvSpPr>
          <p:cNvPr id="20" name="Shape 688"/>
          <p:cNvSpPr txBox="1"/>
          <p:nvPr/>
        </p:nvSpPr>
        <p:spPr>
          <a:xfrm>
            <a:off x="654600" y="2895600"/>
            <a:ext cx="7194000" cy="1270402"/>
          </a:xfrm>
          <a:prstGeom prst="rect">
            <a:avLst/>
          </a:prstGeom>
          <a:noFill/>
          <a:ln>
            <a:noFill/>
          </a:ln>
        </p:spPr>
        <p:txBody>
          <a:bodyPr lIns="91425" tIns="91425" rIns="91425" bIns="91425" anchor="t" anchorCtr="0">
            <a:noAutofit/>
          </a:bodyPr>
          <a:lstStyle/>
          <a:p>
            <a:r>
              <a:rPr lang="en-US" sz="2400" dirty="0"/>
              <a:t>I</a:t>
            </a:r>
            <a:r>
              <a:rPr lang="en" sz="2400" dirty="0"/>
              <a:t>f load factor = ½, expected # of probes is 2.</a:t>
            </a:r>
          </a:p>
          <a:p>
            <a:r>
              <a:rPr lang="en" sz="2400" dirty="0"/>
              <a:t>What happens </a:t>
            </a:r>
            <a:r>
              <a:rPr lang="en-US" sz="2400" dirty="0"/>
              <a:t>when</a:t>
            </a:r>
            <a:r>
              <a:rPr lang="en" sz="2400" dirty="0"/>
              <a:t> the array becomes too full?</a:t>
            </a:r>
          </a:p>
          <a:p>
            <a:r>
              <a:rPr lang="en" sz="2400" i="1" dirty="0"/>
              <a:t>i.e.</a:t>
            </a:r>
            <a:r>
              <a:rPr lang="en" sz="2400" dirty="0"/>
              <a:t> load factor gets a lot bigger than ½?</a:t>
            </a:r>
          </a:p>
          <a:p>
            <a:endParaRPr sz="2000" dirty="0"/>
          </a:p>
        </p:txBody>
      </p:sp>
      <p:sp>
        <p:nvSpPr>
          <p:cNvPr id="21" name="Shape 689"/>
          <p:cNvSpPr txBox="1"/>
          <p:nvPr/>
        </p:nvSpPr>
        <p:spPr>
          <a:xfrm>
            <a:off x="1774200" y="4114800"/>
            <a:ext cx="5541000" cy="1130348"/>
          </a:xfrm>
          <a:prstGeom prst="rect">
            <a:avLst/>
          </a:prstGeom>
          <a:noFill/>
          <a:ln>
            <a:noFill/>
          </a:ln>
        </p:spPr>
        <p:txBody>
          <a:bodyPr lIns="91425" tIns="91425" rIns="91425" bIns="91425" anchor="t" anchorCtr="0">
            <a:noAutofit/>
          </a:bodyPr>
          <a:lstStyle/>
          <a:p>
            <a:r>
              <a:rPr lang="en" sz="2000" dirty="0"/>
              <a:t>                  </a:t>
            </a:r>
            <a:r>
              <a:rPr lang="en-US" sz="2400" b="1" dirty="0">
                <a:solidFill>
                  <a:srgbClr val="FF0000"/>
                </a:solidFill>
              </a:rPr>
              <a:t>no longer expected</a:t>
            </a:r>
            <a:br>
              <a:rPr lang="en-US" sz="2400" b="1" dirty="0">
                <a:solidFill>
                  <a:srgbClr val="FF0000"/>
                </a:solidFill>
              </a:rPr>
            </a:br>
            <a:r>
              <a:rPr lang="en-US" sz="2400" b="1" dirty="0">
                <a:solidFill>
                  <a:srgbClr val="FF0000"/>
                </a:solidFill>
              </a:rPr>
              <a:t>           constant time</a:t>
            </a:r>
            <a:r>
              <a:rPr lang="en" sz="2400" b="1" dirty="0">
                <a:solidFill>
                  <a:srgbClr val="FF0000"/>
                </a:solidFill>
              </a:rPr>
              <a:t> operations</a:t>
            </a:r>
          </a:p>
          <a:p>
            <a:endParaRPr sz="2000" dirty="0"/>
          </a:p>
        </p:txBody>
      </p:sp>
    </p:spTree>
    <p:extLst>
      <p:ext uri="{BB962C8B-B14F-4D97-AF65-F5344CB8AC3E}">
        <p14:creationId xmlns:p14="http://schemas.microsoft.com/office/powerpoint/2010/main" val="16326471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20">
                                            <p:txEl>
                                              <p:pRg st="1" end="1"/>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20">
                                            <p:txEl>
                                              <p:pRg st="2" end="2"/>
                                            </p:txEl>
                                          </p:spTgt>
                                        </p:tgtEl>
                                        <p:attrNameLst>
                                          <p:attrName>style.visibility</p:attrName>
                                        </p:attrNameLst>
                                      </p:cBhvr>
                                      <p:to>
                                        <p:strVal val="visible"/>
                                      </p:to>
                                    </p:set>
                                  </p:childTnLst>
                                </p:cTn>
                              </p:par>
                            </p:childTnLst>
                          </p:cTn>
                        </p:par>
                      </p:childTnLst>
                    </p:cTn>
                  </p:par>
                  <p:par>
                    <p:cTn id="9" fill="hold">
                      <p:stCondLst>
                        <p:cond delay="indefinite"/>
                      </p:stCondLst>
                      <p:childTnLst>
                        <p:par>
                          <p:cTn id="10" fill="hold">
                            <p:stCondLst>
                              <p:cond delay="0"/>
                            </p:stCondLst>
                            <p:childTnLst>
                              <p:par>
                                <p:cTn id="11" presetID="10" presetClass="entr" presetSubtype="0" fill="hold" nodeType="clickEffect">
                                  <p:stCondLst>
                                    <p:cond delay="0"/>
                                  </p:stCondLst>
                                  <p:childTnLst>
                                    <p:set>
                                      <p:cBhvr>
                                        <p:cTn id="12" dur="1" fill="hold">
                                          <p:stCondLst>
                                            <p:cond delay="0"/>
                                          </p:stCondLst>
                                        </p:cTn>
                                        <p:tgtEl>
                                          <p:spTgt spid="21"/>
                                        </p:tgtEl>
                                        <p:attrNameLst>
                                          <p:attrName>style.visibility</p:attrName>
                                        </p:attrNameLst>
                                      </p:cBhvr>
                                      <p:to>
                                        <p:strVal val="visible"/>
                                      </p:to>
                                    </p:set>
                                    <p:animEffect transition="in" filter="fade">
                                      <p:cBhvr>
                                        <p:cTn id="13" dur="1000"/>
                                        <p:tgtEl>
                                          <p:spTgt spid="21"/>
                                        </p:tgtEl>
                                      </p:cBhvr>
                                    </p:animEffect>
                                  </p:childTnLst>
                                </p:cTn>
                              </p:par>
                              <p:par>
                                <p:cTn id="14" presetID="1" presetClass="entr" presetSubtype="0" fill="hold" grpId="0" nodeType="withEffect">
                                  <p:stCondLst>
                                    <p:cond delay="0"/>
                                  </p:stCondLst>
                                  <p:childTnLst>
                                    <p:set>
                                      <p:cBhvr>
                                        <p:cTn id="15" dur="1" fill="hold">
                                          <p:stCondLst>
                                            <p:cond delay="0"/>
                                          </p:stCondLst>
                                        </p:cTn>
                                        <p:tgtEl>
                                          <p:spTgt spid="21"/>
                                        </p:tgtEl>
                                        <p:attrNameLst>
                                          <p:attrName>style.visibility</p:attrName>
                                        </p:attrNameLst>
                                      </p:cBhvr>
                                      <p:to>
                                        <p:strVal val="visible"/>
                                      </p:to>
                                    </p:set>
                                  </p:childTnLst>
                                </p:cTn>
                              </p:par>
                            </p:childTnLst>
                          </p:cTn>
                        </p:par>
                      </p:childTnLst>
                    </p:cTn>
                  </p:par>
                  <p:par>
                    <p:cTn id="16" fill="hold">
                      <p:stCondLst>
                        <p:cond delay="indefinite"/>
                      </p:stCondLst>
                      <p:childTnLst>
                        <p:par>
                          <p:cTn id="17" fill="hold">
                            <p:stCondLst>
                              <p:cond delay="0"/>
                            </p:stCondLst>
                            <p:childTnLst>
                              <p:par>
                                <p:cTn id="18" presetID="1" presetClass="entr" presetSubtype="0" fill="hold" nodeType="clickEffect">
                                  <p:stCondLst>
                                    <p:cond delay="0"/>
                                  </p:stCondLst>
                                  <p:childTnLst>
                                    <p:set>
                                      <p:cBhvr>
                                        <p:cTn id="19" dur="1" fill="hold">
                                          <p:stCondLst>
                                            <p:cond delay="0"/>
                                          </p:stCondLst>
                                        </p:cTn>
                                        <p:tgtEl>
                                          <p:spTgt spid="22"/>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1" grpId="0"/>
    </p:bld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le 5"/>
          <p:cNvSpPr>
            <a:spLocks noGrp="1"/>
          </p:cNvSpPr>
          <p:nvPr>
            <p:ph type="title"/>
          </p:nvPr>
        </p:nvSpPr>
        <p:spPr/>
        <p:txBody>
          <a:bodyPr/>
          <a:lstStyle/>
          <a:p>
            <a:r>
              <a:rPr lang="en-US" sz="3600" dirty="0">
                <a:solidFill>
                  <a:srgbClr val="C00000"/>
                </a:solidFill>
              </a:rPr>
              <a:t>Chaining: Worst case time O(n)</a:t>
            </a:r>
          </a:p>
        </p:txBody>
      </p:sp>
      <p:sp>
        <p:nvSpPr>
          <p:cNvPr id="5" name="Slide Number Placeholder 4"/>
          <p:cNvSpPr>
            <a:spLocks noGrp="1"/>
          </p:cNvSpPr>
          <p:nvPr>
            <p:ph type="sldNum" sz="quarter" idx="12"/>
          </p:nvPr>
        </p:nvSpPr>
        <p:spPr/>
        <p:txBody>
          <a:bodyPr>
            <a:normAutofit fontScale="85000" lnSpcReduction="20000"/>
          </a:bodyPr>
          <a:lstStyle/>
          <a:p>
            <a:fld id="{00000000-1234-1234-1234-123412341234}" type="slidenum">
              <a:rPr lang="en" smtClean="0"/>
              <a:pPr/>
              <a:t>32</a:t>
            </a:fld>
            <a:endParaRPr lang="en"/>
          </a:p>
        </p:txBody>
      </p:sp>
      <p:sp>
        <p:nvSpPr>
          <p:cNvPr id="2" name="TextBox 1">
            <a:extLst>
              <a:ext uri="{FF2B5EF4-FFF2-40B4-BE49-F238E27FC236}">
                <a16:creationId xmlns:a16="http://schemas.microsoft.com/office/drawing/2014/main" id="{E04B14C6-530A-0C47-8D32-3447F75E4032}"/>
              </a:ext>
            </a:extLst>
          </p:cNvPr>
          <p:cNvSpPr txBox="1"/>
          <p:nvPr/>
        </p:nvSpPr>
        <p:spPr>
          <a:xfrm>
            <a:off x="184722" y="1924127"/>
            <a:ext cx="7435278" cy="3416320"/>
          </a:xfrm>
          <a:prstGeom prst="rect">
            <a:avLst/>
          </a:prstGeom>
          <a:noFill/>
        </p:spPr>
        <p:txBody>
          <a:bodyPr wrap="square" rtlCol="0">
            <a:spAutoFit/>
          </a:bodyPr>
          <a:lstStyle/>
          <a:p>
            <a:r>
              <a:rPr lang="en-US" dirty="0"/>
              <a:t>Chaining worst case time</a:t>
            </a:r>
          </a:p>
          <a:p>
            <a:endParaRPr lang="en-US" dirty="0"/>
          </a:p>
          <a:p>
            <a:r>
              <a:rPr lang="en-US" dirty="0"/>
              <a:t>Suppose everything hashes to the last array element, so that all array elements are null except the last, and that last linked list has </a:t>
            </a:r>
            <a:r>
              <a:rPr lang="en-US" dirty="0">
                <a:solidFill>
                  <a:srgbClr val="0070C0"/>
                </a:solidFill>
              </a:rPr>
              <a:t>n</a:t>
            </a:r>
            <a:r>
              <a:rPr lang="en-US" dirty="0"/>
              <a:t> elements in it ---the set has size </a:t>
            </a:r>
            <a:r>
              <a:rPr lang="en-US" dirty="0">
                <a:solidFill>
                  <a:srgbClr val="0070C0"/>
                </a:solidFill>
              </a:rPr>
              <a:t>n</a:t>
            </a:r>
            <a:r>
              <a:rPr lang="en-US" dirty="0"/>
              <a:t>.</a:t>
            </a:r>
          </a:p>
          <a:p>
            <a:endParaRPr lang="en-US" dirty="0"/>
          </a:p>
          <a:p>
            <a:r>
              <a:rPr lang="en-US" dirty="0"/>
              <a:t>In this case, operations </a:t>
            </a:r>
            <a:r>
              <a:rPr lang="en-US" dirty="0">
                <a:solidFill>
                  <a:srgbClr val="C00000"/>
                </a:solidFill>
              </a:rPr>
              <a:t>add</a:t>
            </a:r>
            <a:r>
              <a:rPr lang="en-US" dirty="0"/>
              <a:t>, </a:t>
            </a:r>
            <a:r>
              <a:rPr lang="en-US" dirty="0">
                <a:solidFill>
                  <a:srgbClr val="C00000"/>
                </a:solidFill>
              </a:rPr>
              <a:t>contains</a:t>
            </a:r>
            <a:r>
              <a:rPr lang="en-US" dirty="0"/>
              <a:t>, and </a:t>
            </a:r>
            <a:r>
              <a:rPr lang="en-US" dirty="0">
                <a:solidFill>
                  <a:srgbClr val="C00000"/>
                </a:solidFill>
              </a:rPr>
              <a:t>remove</a:t>
            </a:r>
          </a:p>
          <a:p>
            <a:r>
              <a:rPr lang="en-US" dirty="0">
                <a:solidFill>
                  <a:schemeClr val="tx1"/>
                </a:solidFill>
              </a:rPr>
              <a:t>all take time </a:t>
            </a:r>
            <a:r>
              <a:rPr lang="en-US" dirty="0">
                <a:solidFill>
                  <a:srgbClr val="C00000"/>
                </a:solidFill>
              </a:rPr>
              <a:t>O(n). </a:t>
            </a:r>
            <a:r>
              <a:rPr lang="en-US" dirty="0">
                <a:solidFill>
                  <a:schemeClr val="tx1"/>
                </a:solidFill>
              </a:rPr>
              <a:t>That’s the worst case.</a:t>
            </a:r>
          </a:p>
        </p:txBody>
      </p:sp>
      <p:sp>
        <p:nvSpPr>
          <p:cNvPr id="7" name="TextBox 6">
            <a:extLst>
              <a:ext uri="{FF2B5EF4-FFF2-40B4-BE49-F238E27FC236}">
                <a16:creationId xmlns:a16="http://schemas.microsoft.com/office/drawing/2014/main" id="{74EBDD7F-0F50-454E-A5CA-E6684C2B5B86}"/>
              </a:ext>
            </a:extLst>
          </p:cNvPr>
          <p:cNvSpPr txBox="1"/>
          <p:nvPr/>
        </p:nvSpPr>
        <p:spPr>
          <a:xfrm>
            <a:off x="4351308" y="1924128"/>
            <a:ext cx="4308894" cy="461665"/>
          </a:xfrm>
          <a:prstGeom prst="rect">
            <a:avLst/>
          </a:prstGeom>
          <a:noFill/>
          <a:ln>
            <a:solidFill>
              <a:schemeClr val="tx1"/>
            </a:solidFill>
          </a:ln>
        </p:spPr>
        <p:txBody>
          <a:bodyPr wrap="square" rtlCol="0">
            <a:spAutoFit/>
          </a:bodyPr>
          <a:lstStyle/>
          <a:p>
            <a:r>
              <a:rPr lang="en-US" dirty="0"/>
              <a:t>8999 nulls,  1 list of size 6000</a:t>
            </a:r>
          </a:p>
        </p:txBody>
      </p:sp>
      <p:sp>
        <p:nvSpPr>
          <p:cNvPr id="8" name="TextBox 7">
            <a:extLst>
              <a:ext uri="{FF2B5EF4-FFF2-40B4-BE49-F238E27FC236}">
                <a16:creationId xmlns:a16="http://schemas.microsoft.com/office/drawing/2014/main" id="{313A60A5-0F3C-B34B-BC2E-F5D9B7FFAABE}"/>
              </a:ext>
            </a:extLst>
          </p:cNvPr>
          <p:cNvSpPr txBox="1"/>
          <p:nvPr/>
        </p:nvSpPr>
        <p:spPr>
          <a:xfrm>
            <a:off x="4351308" y="1487972"/>
            <a:ext cx="4411692" cy="461665"/>
          </a:xfrm>
          <a:prstGeom prst="rect">
            <a:avLst/>
          </a:prstGeom>
          <a:noFill/>
        </p:spPr>
        <p:txBody>
          <a:bodyPr wrap="square" rtlCol="0">
            <a:spAutoFit/>
          </a:bodyPr>
          <a:lstStyle/>
          <a:p>
            <a:r>
              <a:rPr lang="en-US" dirty="0"/>
              <a:t>0                                       8999                          </a:t>
            </a:r>
          </a:p>
        </p:txBody>
      </p:sp>
      <p:cxnSp>
        <p:nvCxnSpPr>
          <p:cNvPr id="9" name="Straight Arrow Connector 8">
            <a:extLst>
              <a:ext uri="{FF2B5EF4-FFF2-40B4-BE49-F238E27FC236}">
                <a16:creationId xmlns:a16="http://schemas.microsoft.com/office/drawing/2014/main" id="{20C84524-F409-854A-980F-9720896459C4}"/>
              </a:ext>
            </a:extLst>
          </p:cNvPr>
          <p:cNvCxnSpPr>
            <a:cxnSpLocks/>
          </p:cNvCxnSpPr>
          <p:nvPr/>
        </p:nvCxnSpPr>
        <p:spPr>
          <a:xfrm>
            <a:off x="8458200" y="2871255"/>
            <a:ext cx="0" cy="445351"/>
          </a:xfrm>
          <a:prstGeom prst="straightConnector1">
            <a:avLst/>
          </a:prstGeom>
          <a:ln w="50800">
            <a:solidFill>
              <a:srgbClr val="C00000"/>
            </a:solidFill>
            <a:tailEnd type="triangle"/>
          </a:ln>
        </p:spPr>
        <p:style>
          <a:lnRef idx="1">
            <a:schemeClr val="accent1"/>
          </a:lnRef>
          <a:fillRef idx="0">
            <a:schemeClr val="accent1"/>
          </a:fillRef>
          <a:effectRef idx="0">
            <a:schemeClr val="accent1"/>
          </a:effectRef>
          <a:fontRef idx="minor">
            <a:schemeClr val="tx1"/>
          </a:fontRef>
        </p:style>
      </p:cxnSp>
      <p:cxnSp>
        <p:nvCxnSpPr>
          <p:cNvPr id="10" name="Straight Arrow Connector 9">
            <a:extLst>
              <a:ext uri="{FF2B5EF4-FFF2-40B4-BE49-F238E27FC236}">
                <a16:creationId xmlns:a16="http://schemas.microsoft.com/office/drawing/2014/main" id="{9543A985-9C14-4F4D-A8F5-2A9502485D1A}"/>
              </a:ext>
            </a:extLst>
          </p:cNvPr>
          <p:cNvCxnSpPr>
            <a:cxnSpLocks/>
          </p:cNvCxnSpPr>
          <p:nvPr/>
        </p:nvCxnSpPr>
        <p:spPr>
          <a:xfrm>
            <a:off x="8458200" y="2385793"/>
            <a:ext cx="0" cy="445351"/>
          </a:xfrm>
          <a:prstGeom prst="straightConnector1">
            <a:avLst/>
          </a:prstGeom>
          <a:ln w="50800">
            <a:solidFill>
              <a:srgbClr val="C00000"/>
            </a:solidFill>
            <a:tailEnd type="triangle"/>
          </a:ln>
        </p:spPr>
        <p:style>
          <a:lnRef idx="1">
            <a:schemeClr val="accent1"/>
          </a:lnRef>
          <a:fillRef idx="0">
            <a:schemeClr val="accent1"/>
          </a:fillRef>
          <a:effectRef idx="0">
            <a:schemeClr val="accent1"/>
          </a:effectRef>
          <a:fontRef idx="minor">
            <a:schemeClr val="tx1"/>
          </a:fontRef>
        </p:style>
      </p:cxnSp>
      <p:cxnSp>
        <p:nvCxnSpPr>
          <p:cNvPr id="11" name="Straight Arrow Connector 10">
            <a:extLst>
              <a:ext uri="{FF2B5EF4-FFF2-40B4-BE49-F238E27FC236}">
                <a16:creationId xmlns:a16="http://schemas.microsoft.com/office/drawing/2014/main" id="{2E6CF2B0-E592-A846-9829-41DEC55E9B6A}"/>
              </a:ext>
            </a:extLst>
          </p:cNvPr>
          <p:cNvCxnSpPr>
            <a:cxnSpLocks/>
          </p:cNvCxnSpPr>
          <p:nvPr/>
        </p:nvCxnSpPr>
        <p:spPr>
          <a:xfrm>
            <a:off x="8458200" y="2871255"/>
            <a:ext cx="0" cy="445351"/>
          </a:xfrm>
          <a:prstGeom prst="straightConnector1">
            <a:avLst/>
          </a:prstGeom>
          <a:ln w="50800">
            <a:solidFill>
              <a:srgbClr val="C00000"/>
            </a:solidFill>
            <a:tailEnd type="triangle"/>
          </a:ln>
        </p:spPr>
        <p:style>
          <a:lnRef idx="1">
            <a:schemeClr val="accent1"/>
          </a:lnRef>
          <a:fillRef idx="0">
            <a:schemeClr val="accent1"/>
          </a:fillRef>
          <a:effectRef idx="0">
            <a:schemeClr val="accent1"/>
          </a:effectRef>
          <a:fontRef idx="minor">
            <a:schemeClr val="tx1"/>
          </a:fontRef>
        </p:style>
      </p:cxnSp>
      <p:cxnSp>
        <p:nvCxnSpPr>
          <p:cNvPr id="12" name="Straight Arrow Connector 11">
            <a:extLst>
              <a:ext uri="{FF2B5EF4-FFF2-40B4-BE49-F238E27FC236}">
                <a16:creationId xmlns:a16="http://schemas.microsoft.com/office/drawing/2014/main" id="{42EAC24B-C7AE-EB4D-896B-98D2DD93D930}"/>
              </a:ext>
            </a:extLst>
          </p:cNvPr>
          <p:cNvCxnSpPr>
            <a:cxnSpLocks/>
          </p:cNvCxnSpPr>
          <p:nvPr/>
        </p:nvCxnSpPr>
        <p:spPr>
          <a:xfrm>
            <a:off x="8458200" y="3364649"/>
            <a:ext cx="0" cy="445351"/>
          </a:xfrm>
          <a:prstGeom prst="straightConnector1">
            <a:avLst/>
          </a:prstGeom>
          <a:ln w="50800">
            <a:solidFill>
              <a:srgbClr val="C00000"/>
            </a:solidFill>
            <a:prstDash val="sysDot"/>
            <a:tailEnd type="triangle"/>
          </a:ln>
        </p:spPr>
        <p:style>
          <a:lnRef idx="1">
            <a:schemeClr val="accent1"/>
          </a:lnRef>
          <a:fillRef idx="0">
            <a:schemeClr val="accent1"/>
          </a:fillRef>
          <a:effectRef idx="0">
            <a:schemeClr val="accent1"/>
          </a:effectRef>
          <a:fontRef idx="minor">
            <a:schemeClr val="tx1"/>
          </a:fontRef>
        </p:style>
      </p:cxnSp>
      <p:cxnSp>
        <p:nvCxnSpPr>
          <p:cNvPr id="13" name="Straight Arrow Connector 12">
            <a:extLst>
              <a:ext uri="{FF2B5EF4-FFF2-40B4-BE49-F238E27FC236}">
                <a16:creationId xmlns:a16="http://schemas.microsoft.com/office/drawing/2014/main" id="{DCD93814-0F11-894A-87F0-2A8A98527EF9}"/>
              </a:ext>
            </a:extLst>
          </p:cNvPr>
          <p:cNvCxnSpPr>
            <a:cxnSpLocks/>
          </p:cNvCxnSpPr>
          <p:nvPr/>
        </p:nvCxnSpPr>
        <p:spPr>
          <a:xfrm>
            <a:off x="8458200" y="3821849"/>
            <a:ext cx="0" cy="445351"/>
          </a:xfrm>
          <a:prstGeom prst="straightConnector1">
            <a:avLst/>
          </a:prstGeom>
          <a:ln w="50800">
            <a:solidFill>
              <a:srgbClr val="C00000"/>
            </a:solidFill>
            <a:tailEnd type="triangle"/>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571753525"/>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le 5"/>
          <p:cNvSpPr>
            <a:spLocks noGrp="1"/>
          </p:cNvSpPr>
          <p:nvPr>
            <p:ph type="title"/>
          </p:nvPr>
        </p:nvSpPr>
        <p:spPr/>
        <p:txBody>
          <a:bodyPr/>
          <a:lstStyle/>
          <a:p>
            <a:r>
              <a:rPr lang="en-US" sz="3600" dirty="0">
                <a:solidFill>
                  <a:srgbClr val="C00000"/>
                </a:solidFill>
              </a:rPr>
              <a:t>Linear probing: Worst case time O(n)</a:t>
            </a:r>
          </a:p>
        </p:txBody>
      </p:sp>
      <p:sp>
        <p:nvSpPr>
          <p:cNvPr id="5" name="Slide Number Placeholder 4"/>
          <p:cNvSpPr>
            <a:spLocks noGrp="1"/>
          </p:cNvSpPr>
          <p:nvPr>
            <p:ph type="sldNum" sz="quarter" idx="12"/>
          </p:nvPr>
        </p:nvSpPr>
        <p:spPr/>
        <p:txBody>
          <a:bodyPr>
            <a:normAutofit fontScale="85000" lnSpcReduction="20000"/>
          </a:bodyPr>
          <a:lstStyle/>
          <a:p>
            <a:fld id="{00000000-1234-1234-1234-123412341234}" type="slidenum">
              <a:rPr lang="en" smtClean="0"/>
              <a:pPr/>
              <a:t>33</a:t>
            </a:fld>
            <a:endParaRPr lang="en"/>
          </a:p>
        </p:txBody>
      </p:sp>
      <p:sp>
        <p:nvSpPr>
          <p:cNvPr id="2" name="TextBox 1">
            <a:extLst>
              <a:ext uri="{FF2B5EF4-FFF2-40B4-BE49-F238E27FC236}">
                <a16:creationId xmlns:a16="http://schemas.microsoft.com/office/drawing/2014/main" id="{E04B14C6-530A-0C47-8D32-3447F75E4032}"/>
              </a:ext>
            </a:extLst>
          </p:cNvPr>
          <p:cNvSpPr txBox="1"/>
          <p:nvPr/>
        </p:nvSpPr>
        <p:spPr>
          <a:xfrm>
            <a:off x="184722" y="1924127"/>
            <a:ext cx="7435278" cy="2677656"/>
          </a:xfrm>
          <a:prstGeom prst="rect">
            <a:avLst/>
          </a:prstGeom>
          <a:noFill/>
        </p:spPr>
        <p:txBody>
          <a:bodyPr wrap="square" rtlCol="0">
            <a:spAutoFit/>
          </a:bodyPr>
          <a:lstStyle/>
          <a:p>
            <a:r>
              <a:rPr lang="en-US" dirty="0"/>
              <a:t>Chaining worst case time</a:t>
            </a:r>
          </a:p>
          <a:p>
            <a:endParaRPr lang="en-US" dirty="0"/>
          </a:p>
          <a:p>
            <a:r>
              <a:rPr lang="en-US" dirty="0"/>
              <a:t>Suppose everything hashes to 0, so that </a:t>
            </a:r>
            <a:r>
              <a:rPr lang="en-US" dirty="0">
                <a:solidFill>
                  <a:srgbClr val="0070C0"/>
                </a:solidFill>
              </a:rPr>
              <a:t>b[0..n-1] </a:t>
            </a:r>
            <a:r>
              <a:rPr lang="en-US" dirty="0"/>
              <a:t>contains the set of elements and </a:t>
            </a:r>
            <a:r>
              <a:rPr lang="en-US" dirty="0">
                <a:solidFill>
                  <a:srgbClr val="0070C0"/>
                </a:solidFill>
              </a:rPr>
              <a:t>b[n..] </a:t>
            </a:r>
            <a:r>
              <a:rPr lang="en-US" dirty="0"/>
              <a:t>are all null.</a:t>
            </a:r>
          </a:p>
          <a:p>
            <a:endParaRPr lang="en-US" dirty="0"/>
          </a:p>
          <a:p>
            <a:r>
              <a:rPr lang="en-US" dirty="0"/>
              <a:t>In this case, operations </a:t>
            </a:r>
            <a:r>
              <a:rPr lang="en-US" dirty="0">
                <a:solidFill>
                  <a:srgbClr val="C00000"/>
                </a:solidFill>
              </a:rPr>
              <a:t>add</a:t>
            </a:r>
            <a:r>
              <a:rPr lang="en-US" dirty="0"/>
              <a:t>, </a:t>
            </a:r>
            <a:r>
              <a:rPr lang="en-US" dirty="0">
                <a:solidFill>
                  <a:srgbClr val="C00000"/>
                </a:solidFill>
              </a:rPr>
              <a:t>contains</a:t>
            </a:r>
            <a:r>
              <a:rPr lang="en-US" dirty="0"/>
              <a:t>, and </a:t>
            </a:r>
            <a:r>
              <a:rPr lang="en-US" dirty="0">
                <a:solidFill>
                  <a:srgbClr val="C00000"/>
                </a:solidFill>
              </a:rPr>
              <a:t>remove</a:t>
            </a:r>
          </a:p>
          <a:p>
            <a:r>
              <a:rPr lang="en-US" dirty="0">
                <a:solidFill>
                  <a:schemeClr val="tx1"/>
                </a:solidFill>
              </a:rPr>
              <a:t>all take time </a:t>
            </a:r>
            <a:r>
              <a:rPr lang="en-US" dirty="0">
                <a:solidFill>
                  <a:srgbClr val="C00000"/>
                </a:solidFill>
              </a:rPr>
              <a:t>O(n). </a:t>
            </a:r>
            <a:r>
              <a:rPr lang="en-US" dirty="0">
                <a:solidFill>
                  <a:schemeClr val="tx1"/>
                </a:solidFill>
              </a:rPr>
              <a:t>That’s the worst case.</a:t>
            </a:r>
          </a:p>
        </p:txBody>
      </p:sp>
      <p:sp>
        <p:nvSpPr>
          <p:cNvPr id="7" name="TextBox 6">
            <a:extLst>
              <a:ext uri="{FF2B5EF4-FFF2-40B4-BE49-F238E27FC236}">
                <a16:creationId xmlns:a16="http://schemas.microsoft.com/office/drawing/2014/main" id="{74EBDD7F-0F50-454E-A5CA-E6684C2B5B86}"/>
              </a:ext>
            </a:extLst>
          </p:cNvPr>
          <p:cNvSpPr txBox="1"/>
          <p:nvPr/>
        </p:nvSpPr>
        <p:spPr>
          <a:xfrm>
            <a:off x="4351308" y="1924128"/>
            <a:ext cx="4308894" cy="461665"/>
          </a:xfrm>
          <a:prstGeom prst="rect">
            <a:avLst/>
          </a:prstGeom>
          <a:noFill/>
          <a:ln>
            <a:solidFill>
              <a:schemeClr val="tx1"/>
            </a:solidFill>
          </a:ln>
        </p:spPr>
        <p:txBody>
          <a:bodyPr wrap="square" rtlCol="0">
            <a:spAutoFit/>
          </a:bodyPr>
          <a:lstStyle/>
          <a:p>
            <a:r>
              <a:rPr lang="en-US" dirty="0"/>
              <a:t>  </a:t>
            </a:r>
            <a:r>
              <a:rPr lang="en-US" dirty="0">
                <a:solidFill>
                  <a:srgbClr val="0070C0"/>
                </a:solidFill>
              </a:rPr>
              <a:t>n</a:t>
            </a:r>
            <a:r>
              <a:rPr lang="en-US" dirty="0"/>
              <a:t> elements     null null … null  </a:t>
            </a:r>
          </a:p>
        </p:txBody>
      </p:sp>
      <p:sp>
        <p:nvSpPr>
          <p:cNvPr id="8" name="TextBox 7">
            <a:extLst>
              <a:ext uri="{FF2B5EF4-FFF2-40B4-BE49-F238E27FC236}">
                <a16:creationId xmlns:a16="http://schemas.microsoft.com/office/drawing/2014/main" id="{313A60A5-0F3C-B34B-BC2E-F5D9B7FFAABE}"/>
              </a:ext>
            </a:extLst>
          </p:cNvPr>
          <p:cNvSpPr txBox="1"/>
          <p:nvPr/>
        </p:nvSpPr>
        <p:spPr>
          <a:xfrm>
            <a:off x="4351308" y="1487972"/>
            <a:ext cx="4411692" cy="461665"/>
          </a:xfrm>
          <a:prstGeom prst="rect">
            <a:avLst/>
          </a:prstGeom>
          <a:noFill/>
        </p:spPr>
        <p:txBody>
          <a:bodyPr wrap="square" rtlCol="0">
            <a:spAutoFit/>
          </a:bodyPr>
          <a:lstStyle/>
          <a:p>
            <a:r>
              <a:rPr lang="en-US" dirty="0"/>
              <a:t>0                     </a:t>
            </a:r>
            <a:r>
              <a:rPr lang="en-US" dirty="0">
                <a:solidFill>
                  <a:srgbClr val="0070C0"/>
                </a:solidFill>
              </a:rPr>
              <a:t>n</a:t>
            </a:r>
            <a:r>
              <a:rPr lang="en-US" dirty="0"/>
              <a:t>                8999                          </a:t>
            </a:r>
          </a:p>
        </p:txBody>
      </p:sp>
      <p:sp>
        <p:nvSpPr>
          <p:cNvPr id="3" name="TextBox 2">
            <a:extLst>
              <a:ext uri="{FF2B5EF4-FFF2-40B4-BE49-F238E27FC236}">
                <a16:creationId xmlns:a16="http://schemas.microsoft.com/office/drawing/2014/main" id="{6E661CBA-F988-A047-9566-A95EC873722C}"/>
              </a:ext>
            </a:extLst>
          </p:cNvPr>
          <p:cNvSpPr txBox="1"/>
          <p:nvPr/>
        </p:nvSpPr>
        <p:spPr>
          <a:xfrm>
            <a:off x="3995120" y="1935849"/>
            <a:ext cx="356188" cy="461665"/>
          </a:xfrm>
          <a:prstGeom prst="rect">
            <a:avLst/>
          </a:prstGeom>
          <a:noFill/>
        </p:spPr>
        <p:txBody>
          <a:bodyPr wrap="none" rtlCol="0">
            <a:spAutoFit/>
          </a:bodyPr>
          <a:lstStyle/>
          <a:p>
            <a:r>
              <a:rPr lang="en-US" dirty="0">
                <a:solidFill>
                  <a:srgbClr val="0070C0"/>
                </a:solidFill>
              </a:rPr>
              <a:t>b</a:t>
            </a:r>
          </a:p>
        </p:txBody>
      </p:sp>
      <p:cxnSp>
        <p:nvCxnSpPr>
          <p:cNvPr id="14" name="Straight Connector 13">
            <a:extLst>
              <a:ext uri="{FF2B5EF4-FFF2-40B4-BE49-F238E27FC236}">
                <a16:creationId xmlns:a16="http://schemas.microsoft.com/office/drawing/2014/main" id="{E2BE12ED-4910-CE41-9FDD-0D55BBB1C2B5}"/>
              </a:ext>
            </a:extLst>
          </p:cNvPr>
          <p:cNvCxnSpPr/>
          <p:nvPr/>
        </p:nvCxnSpPr>
        <p:spPr>
          <a:xfrm>
            <a:off x="6248400" y="1924126"/>
            <a:ext cx="0" cy="461666"/>
          </a:xfrm>
          <a:prstGeom prst="line">
            <a:avLst/>
          </a:prstGeom>
          <a:ln w="38100">
            <a:solidFill>
              <a:schemeClr val="tx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025004624"/>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le 5"/>
          <p:cNvSpPr>
            <a:spLocks noGrp="1"/>
          </p:cNvSpPr>
          <p:nvPr>
            <p:ph type="title"/>
          </p:nvPr>
        </p:nvSpPr>
        <p:spPr/>
        <p:txBody>
          <a:bodyPr/>
          <a:lstStyle/>
          <a:p>
            <a:r>
              <a:rPr lang="en-US" sz="2800" dirty="0">
                <a:solidFill>
                  <a:srgbClr val="C00000"/>
                </a:solidFill>
              </a:rPr>
              <a:t>Chaining: Expected time if load factor small: O(1)</a:t>
            </a:r>
          </a:p>
        </p:txBody>
      </p:sp>
      <p:sp>
        <p:nvSpPr>
          <p:cNvPr id="5" name="Slide Number Placeholder 4"/>
          <p:cNvSpPr>
            <a:spLocks noGrp="1"/>
          </p:cNvSpPr>
          <p:nvPr>
            <p:ph type="sldNum" sz="quarter" idx="12"/>
          </p:nvPr>
        </p:nvSpPr>
        <p:spPr/>
        <p:txBody>
          <a:bodyPr>
            <a:normAutofit fontScale="85000" lnSpcReduction="20000"/>
          </a:bodyPr>
          <a:lstStyle/>
          <a:p>
            <a:fld id="{00000000-1234-1234-1234-123412341234}" type="slidenum">
              <a:rPr lang="en" smtClean="0"/>
              <a:pPr/>
              <a:t>34</a:t>
            </a:fld>
            <a:endParaRPr lang="en"/>
          </a:p>
        </p:txBody>
      </p:sp>
      <p:pic>
        <p:nvPicPr>
          <p:cNvPr id="23" name="Picture 22">
            <a:extLst>
              <a:ext uri="{FF2B5EF4-FFF2-40B4-BE49-F238E27FC236}">
                <a16:creationId xmlns:a16="http://schemas.microsoft.com/office/drawing/2014/main" id="{FF27A51D-3D4B-014C-A1D3-C7E99F4B42FA}"/>
              </a:ext>
            </a:extLst>
          </p:cNvPr>
          <p:cNvPicPr/>
          <p:nvPr/>
        </p:nvPicPr>
        <p:blipFill>
          <a:blip r:embed="rId3"/>
          <a:stretch>
            <a:fillRect/>
          </a:stretch>
        </p:blipFill>
        <p:spPr>
          <a:xfrm>
            <a:off x="5257801" y="1552755"/>
            <a:ext cx="3352800" cy="5359398"/>
          </a:xfrm>
          <a:prstGeom prst="rect">
            <a:avLst/>
          </a:prstGeom>
        </p:spPr>
      </p:pic>
      <p:sp>
        <p:nvSpPr>
          <p:cNvPr id="3" name="TextBox 2">
            <a:extLst>
              <a:ext uri="{FF2B5EF4-FFF2-40B4-BE49-F238E27FC236}">
                <a16:creationId xmlns:a16="http://schemas.microsoft.com/office/drawing/2014/main" id="{ADFD61FA-398C-2744-A070-E4037C9134A2}"/>
              </a:ext>
            </a:extLst>
          </p:cNvPr>
          <p:cNvSpPr txBox="1"/>
          <p:nvPr/>
        </p:nvSpPr>
        <p:spPr>
          <a:xfrm>
            <a:off x="533400" y="1630815"/>
            <a:ext cx="4343400" cy="830997"/>
          </a:xfrm>
          <a:prstGeom prst="rect">
            <a:avLst/>
          </a:prstGeom>
          <a:noFill/>
        </p:spPr>
        <p:txBody>
          <a:bodyPr wrap="square" rtlCol="0">
            <a:spAutoFit/>
          </a:bodyPr>
          <a:lstStyle/>
          <a:p>
            <a:r>
              <a:rPr lang="en-US" dirty="0">
                <a:solidFill>
                  <a:srgbClr val="0070C0"/>
                </a:solidFill>
              </a:rPr>
              <a:t>EXAMPLE. </a:t>
            </a:r>
            <a:r>
              <a:rPr lang="en-US" dirty="0"/>
              <a:t>6 elements, table size 9, load factor </a:t>
            </a:r>
            <a:r>
              <a:rPr lang="en-US" dirty="0">
                <a:solidFill>
                  <a:srgbClr val="0070C0"/>
                </a:solidFill>
              </a:rPr>
              <a:t>6/9</a:t>
            </a:r>
            <a:r>
              <a:rPr lang="en-US" dirty="0"/>
              <a:t> </a:t>
            </a:r>
          </a:p>
        </p:txBody>
      </p:sp>
      <p:sp>
        <p:nvSpPr>
          <p:cNvPr id="24" name="TextBox 23">
            <a:extLst>
              <a:ext uri="{FF2B5EF4-FFF2-40B4-BE49-F238E27FC236}">
                <a16:creationId xmlns:a16="http://schemas.microsoft.com/office/drawing/2014/main" id="{1D22584B-BA85-EC45-86A5-CB8E00F696F3}"/>
              </a:ext>
            </a:extLst>
          </p:cNvPr>
          <p:cNvSpPr txBox="1"/>
          <p:nvPr/>
        </p:nvSpPr>
        <p:spPr>
          <a:xfrm>
            <a:off x="514709" y="2679105"/>
            <a:ext cx="6351917" cy="1200329"/>
          </a:xfrm>
          <a:prstGeom prst="rect">
            <a:avLst/>
          </a:prstGeom>
          <a:noFill/>
        </p:spPr>
        <p:txBody>
          <a:bodyPr wrap="square" rtlCol="0">
            <a:spAutoFit/>
          </a:bodyPr>
          <a:lstStyle/>
          <a:p>
            <a:r>
              <a:rPr lang="en-US" dirty="0"/>
              <a:t>Consider searching for </a:t>
            </a:r>
            <a:r>
              <a:rPr lang="en-US" dirty="0">
                <a:solidFill>
                  <a:srgbClr val="0070C0"/>
                </a:solidFill>
              </a:rPr>
              <a:t>e</a:t>
            </a:r>
            <a:r>
              <a:rPr lang="en-US" dirty="0"/>
              <a:t> ---not in the set.</a:t>
            </a:r>
          </a:p>
          <a:p>
            <a:r>
              <a:rPr lang="en-US" dirty="0"/>
              <a:t>Find average length of chain over all possibilities.</a:t>
            </a:r>
          </a:p>
        </p:txBody>
      </p:sp>
      <p:sp>
        <p:nvSpPr>
          <p:cNvPr id="25" name="TextBox 24">
            <a:extLst>
              <a:ext uri="{FF2B5EF4-FFF2-40B4-BE49-F238E27FC236}">
                <a16:creationId xmlns:a16="http://schemas.microsoft.com/office/drawing/2014/main" id="{724B9349-1D22-DD41-96B2-1BC03B202A8A}"/>
              </a:ext>
            </a:extLst>
          </p:cNvPr>
          <p:cNvSpPr txBox="1"/>
          <p:nvPr/>
        </p:nvSpPr>
        <p:spPr>
          <a:xfrm>
            <a:off x="514709" y="3968116"/>
            <a:ext cx="6351917" cy="830997"/>
          </a:xfrm>
          <a:prstGeom prst="rect">
            <a:avLst/>
          </a:prstGeom>
          <a:noFill/>
        </p:spPr>
        <p:txBody>
          <a:bodyPr wrap="square" rtlCol="0">
            <a:spAutoFit/>
          </a:bodyPr>
          <a:lstStyle/>
          <a:p>
            <a:r>
              <a:rPr lang="en-US" dirty="0">
                <a:solidFill>
                  <a:srgbClr val="0070C0"/>
                </a:solidFill>
              </a:rPr>
              <a:t>e</a:t>
            </a:r>
            <a:r>
              <a:rPr lang="en-US" dirty="0"/>
              <a:t> hashes to a number in 0..8 with equal probability.</a:t>
            </a:r>
          </a:p>
        </p:txBody>
      </p:sp>
      <p:sp>
        <p:nvSpPr>
          <p:cNvPr id="26" name="TextBox 25">
            <a:extLst>
              <a:ext uri="{FF2B5EF4-FFF2-40B4-BE49-F238E27FC236}">
                <a16:creationId xmlns:a16="http://schemas.microsoft.com/office/drawing/2014/main" id="{A3CC0C8D-52E8-3B44-A542-5741CF9265FC}"/>
              </a:ext>
            </a:extLst>
          </p:cNvPr>
          <p:cNvSpPr txBox="1"/>
          <p:nvPr/>
        </p:nvSpPr>
        <p:spPr>
          <a:xfrm>
            <a:off x="514709" y="4923840"/>
            <a:ext cx="6351917" cy="830997"/>
          </a:xfrm>
          <a:prstGeom prst="rect">
            <a:avLst/>
          </a:prstGeom>
          <a:noFill/>
        </p:spPr>
        <p:txBody>
          <a:bodyPr wrap="square" rtlCol="0">
            <a:spAutoFit/>
          </a:bodyPr>
          <a:lstStyle/>
          <a:p>
            <a:r>
              <a:rPr lang="en-US" dirty="0"/>
              <a:t>8 of the possibilities have length 0.</a:t>
            </a:r>
            <a:br>
              <a:rPr lang="en-US" dirty="0"/>
            </a:br>
            <a:r>
              <a:rPr lang="en-US" dirty="0"/>
              <a:t>The other 1 possibility has length 6.</a:t>
            </a:r>
          </a:p>
        </p:txBody>
      </p:sp>
      <p:sp>
        <p:nvSpPr>
          <p:cNvPr id="27" name="TextBox 26">
            <a:extLst>
              <a:ext uri="{FF2B5EF4-FFF2-40B4-BE49-F238E27FC236}">
                <a16:creationId xmlns:a16="http://schemas.microsoft.com/office/drawing/2014/main" id="{7BFA2245-4F96-DD4F-BA23-338650C10083}"/>
              </a:ext>
            </a:extLst>
          </p:cNvPr>
          <p:cNvSpPr txBox="1"/>
          <p:nvPr/>
        </p:nvSpPr>
        <p:spPr>
          <a:xfrm>
            <a:off x="514708" y="5849708"/>
            <a:ext cx="6351917" cy="461665"/>
          </a:xfrm>
          <a:prstGeom prst="rect">
            <a:avLst/>
          </a:prstGeom>
          <a:noFill/>
        </p:spPr>
        <p:txBody>
          <a:bodyPr wrap="square" rtlCol="0">
            <a:spAutoFit/>
          </a:bodyPr>
          <a:lstStyle/>
          <a:p>
            <a:r>
              <a:rPr lang="en-US" dirty="0"/>
              <a:t>(8*0 + 1*6) / 9  = 6/9 (load factor)</a:t>
            </a:r>
          </a:p>
        </p:txBody>
      </p:sp>
    </p:spTree>
    <p:extLst>
      <p:ext uri="{BB962C8B-B14F-4D97-AF65-F5344CB8AC3E}">
        <p14:creationId xmlns:p14="http://schemas.microsoft.com/office/powerpoint/2010/main" val="209749347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9" presetClass="entr" presetSubtype="0" fill="hold" nodeType="clickEffect">
                                  <p:stCondLst>
                                    <p:cond delay="0"/>
                                  </p:stCondLst>
                                  <p:childTnLst>
                                    <p:set>
                                      <p:cBhvr>
                                        <p:cTn id="6" dur="1" fill="hold">
                                          <p:stCondLst>
                                            <p:cond delay="0"/>
                                          </p:stCondLst>
                                        </p:cTn>
                                        <p:tgtEl>
                                          <p:spTgt spid="24">
                                            <p:txEl>
                                              <p:pRg st="0" end="0"/>
                                            </p:txEl>
                                          </p:spTgt>
                                        </p:tgtEl>
                                        <p:attrNameLst>
                                          <p:attrName>style.visibility</p:attrName>
                                        </p:attrNameLst>
                                      </p:cBhvr>
                                      <p:to>
                                        <p:strVal val="visible"/>
                                      </p:to>
                                    </p:set>
                                    <p:animEffect transition="in" filter="dissolve">
                                      <p:cBhvr>
                                        <p:cTn id="7" dur="500"/>
                                        <p:tgtEl>
                                          <p:spTgt spid="24">
                                            <p:txEl>
                                              <p:pRg st="0" end="0"/>
                                            </p:txEl>
                                          </p:spTgt>
                                        </p:tgtEl>
                                      </p:cBhvr>
                                    </p:animEffect>
                                  </p:childTnLst>
                                </p:cTn>
                              </p:par>
                            </p:childTnLst>
                          </p:cTn>
                        </p:par>
                        <p:par>
                          <p:cTn id="8" fill="hold">
                            <p:stCondLst>
                              <p:cond delay="500"/>
                            </p:stCondLst>
                            <p:childTnLst>
                              <p:par>
                                <p:cTn id="9" presetID="9" presetClass="entr" presetSubtype="0" fill="hold" nodeType="afterEffect">
                                  <p:stCondLst>
                                    <p:cond delay="0"/>
                                  </p:stCondLst>
                                  <p:childTnLst>
                                    <p:set>
                                      <p:cBhvr>
                                        <p:cTn id="10" dur="1" fill="hold">
                                          <p:stCondLst>
                                            <p:cond delay="0"/>
                                          </p:stCondLst>
                                        </p:cTn>
                                        <p:tgtEl>
                                          <p:spTgt spid="24">
                                            <p:txEl>
                                              <p:pRg st="1" end="1"/>
                                            </p:txEl>
                                          </p:spTgt>
                                        </p:tgtEl>
                                        <p:attrNameLst>
                                          <p:attrName>style.visibility</p:attrName>
                                        </p:attrNameLst>
                                      </p:cBhvr>
                                      <p:to>
                                        <p:strVal val="visible"/>
                                      </p:to>
                                    </p:set>
                                    <p:animEffect transition="in" filter="dissolve">
                                      <p:cBhvr>
                                        <p:cTn id="11" dur="500"/>
                                        <p:tgtEl>
                                          <p:spTgt spid="24">
                                            <p:txEl>
                                              <p:pRg st="1" end="1"/>
                                            </p:txEl>
                                          </p:spTgt>
                                        </p:tgtEl>
                                      </p:cBhvr>
                                    </p:animEffect>
                                  </p:childTnLst>
                                </p:cTn>
                              </p:par>
                            </p:childTnLst>
                          </p:cTn>
                        </p:par>
                      </p:childTnLst>
                    </p:cTn>
                  </p:par>
                  <p:par>
                    <p:cTn id="12" fill="hold">
                      <p:stCondLst>
                        <p:cond delay="indefinite"/>
                      </p:stCondLst>
                      <p:childTnLst>
                        <p:par>
                          <p:cTn id="13" fill="hold">
                            <p:stCondLst>
                              <p:cond delay="0"/>
                            </p:stCondLst>
                            <p:childTnLst>
                              <p:par>
                                <p:cTn id="14" presetID="9" presetClass="entr" presetSubtype="0" fill="hold" nodeType="clickEffect">
                                  <p:stCondLst>
                                    <p:cond delay="0"/>
                                  </p:stCondLst>
                                  <p:childTnLst>
                                    <p:set>
                                      <p:cBhvr>
                                        <p:cTn id="15" dur="1" fill="hold">
                                          <p:stCondLst>
                                            <p:cond delay="0"/>
                                          </p:stCondLst>
                                        </p:cTn>
                                        <p:tgtEl>
                                          <p:spTgt spid="25">
                                            <p:txEl>
                                              <p:pRg st="0" end="0"/>
                                            </p:txEl>
                                          </p:spTgt>
                                        </p:tgtEl>
                                        <p:attrNameLst>
                                          <p:attrName>style.visibility</p:attrName>
                                        </p:attrNameLst>
                                      </p:cBhvr>
                                      <p:to>
                                        <p:strVal val="visible"/>
                                      </p:to>
                                    </p:set>
                                    <p:animEffect transition="in" filter="dissolve">
                                      <p:cBhvr>
                                        <p:cTn id="16" dur="500"/>
                                        <p:tgtEl>
                                          <p:spTgt spid="25">
                                            <p:txEl>
                                              <p:pRg st="0" end="0"/>
                                            </p:txEl>
                                          </p:spTgt>
                                        </p:tgtEl>
                                      </p:cBhvr>
                                    </p:animEffect>
                                  </p:childTnLst>
                                </p:cTn>
                              </p:par>
                            </p:childTnLst>
                          </p:cTn>
                        </p:par>
                      </p:childTnLst>
                    </p:cTn>
                  </p:par>
                  <p:par>
                    <p:cTn id="17" fill="hold">
                      <p:stCondLst>
                        <p:cond delay="indefinite"/>
                      </p:stCondLst>
                      <p:childTnLst>
                        <p:par>
                          <p:cTn id="18" fill="hold">
                            <p:stCondLst>
                              <p:cond delay="0"/>
                            </p:stCondLst>
                            <p:childTnLst>
                              <p:par>
                                <p:cTn id="19" presetID="9" presetClass="entr" presetSubtype="0" fill="hold" nodeType="clickEffect">
                                  <p:stCondLst>
                                    <p:cond delay="0"/>
                                  </p:stCondLst>
                                  <p:childTnLst>
                                    <p:set>
                                      <p:cBhvr>
                                        <p:cTn id="20" dur="1" fill="hold">
                                          <p:stCondLst>
                                            <p:cond delay="0"/>
                                          </p:stCondLst>
                                        </p:cTn>
                                        <p:tgtEl>
                                          <p:spTgt spid="26">
                                            <p:txEl>
                                              <p:pRg st="0" end="0"/>
                                            </p:txEl>
                                          </p:spTgt>
                                        </p:tgtEl>
                                        <p:attrNameLst>
                                          <p:attrName>style.visibility</p:attrName>
                                        </p:attrNameLst>
                                      </p:cBhvr>
                                      <p:to>
                                        <p:strVal val="visible"/>
                                      </p:to>
                                    </p:set>
                                    <p:animEffect transition="in" filter="dissolve">
                                      <p:cBhvr>
                                        <p:cTn id="21" dur="500"/>
                                        <p:tgtEl>
                                          <p:spTgt spid="26">
                                            <p:txEl>
                                              <p:pRg st="0" end="0"/>
                                            </p:txEl>
                                          </p:spTgt>
                                        </p:tgtEl>
                                      </p:cBhvr>
                                    </p:animEffect>
                                  </p:childTnLst>
                                </p:cTn>
                              </p:par>
                            </p:childTnLst>
                          </p:cTn>
                        </p:par>
                      </p:childTnLst>
                    </p:cTn>
                  </p:par>
                  <p:par>
                    <p:cTn id="22" fill="hold">
                      <p:stCondLst>
                        <p:cond delay="indefinite"/>
                      </p:stCondLst>
                      <p:childTnLst>
                        <p:par>
                          <p:cTn id="23" fill="hold">
                            <p:stCondLst>
                              <p:cond delay="0"/>
                            </p:stCondLst>
                            <p:childTnLst>
                              <p:par>
                                <p:cTn id="24" presetID="9" presetClass="entr" presetSubtype="0" fill="hold" nodeType="clickEffect">
                                  <p:stCondLst>
                                    <p:cond delay="0"/>
                                  </p:stCondLst>
                                  <p:childTnLst>
                                    <p:set>
                                      <p:cBhvr>
                                        <p:cTn id="25" dur="1" fill="hold">
                                          <p:stCondLst>
                                            <p:cond delay="0"/>
                                          </p:stCondLst>
                                        </p:cTn>
                                        <p:tgtEl>
                                          <p:spTgt spid="27">
                                            <p:txEl>
                                              <p:pRg st="0" end="0"/>
                                            </p:txEl>
                                          </p:spTgt>
                                        </p:tgtEl>
                                        <p:attrNameLst>
                                          <p:attrName>style.visibility</p:attrName>
                                        </p:attrNameLst>
                                      </p:cBhvr>
                                      <p:to>
                                        <p:strVal val="visible"/>
                                      </p:to>
                                    </p:set>
                                    <p:animEffect transition="in" filter="dissolve">
                                      <p:cBhvr>
                                        <p:cTn id="26" dur="500"/>
                                        <p:tgtEl>
                                          <p:spTgt spid="27">
                                            <p:txEl>
                                              <p:pRg st="0" end="0"/>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le 5"/>
          <p:cNvSpPr>
            <a:spLocks noGrp="1"/>
          </p:cNvSpPr>
          <p:nvPr>
            <p:ph type="title"/>
          </p:nvPr>
        </p:nvSpPr>
        <p:spPr/>
        <p:txBody>
          <a:bodyPr/>
          <a:lstStyle/>
          <a:p>
            <a:r>
              <a:rPr lang="en-US" sz="2800" dirty="0">
                <a:solidFill>
                  <a:srgbClr val="C00000"/>
                </a:solidFill>
              </a:rPr>
              <a:t>Chaining: Expected time if load factor small: O(1)</a:t>
            </a:r>
          </a:p>
        </p:txBody>
      </p:sp>
      <p:sp>
        <p:nvSpPr>
          <p:cNvPr id="5" name="Slide Number Placeholder 4"/>
          <p:cNvSpPr>
            <a:spLocks noGrp="1"/>
          </p:cNvSpPr>
          <p:nvPr>
            <p:ph type="sldNum" sz="quarter" idx="12"/>
          </p:nvPr>
        </p:nvSpPr>
        <p:spPr/>
        <p:txBody>
          <a:bodyPr>
            <a:normAutofit fontScale="85000" lnSpcReduction="20000"/>
          </a:bodyPr>
          <a:lstStyle/>
          <a:p>
            <a:fld id="{00000000-1234-1234-1234-123412341234}" type="slidenum">
              <a:rPr lang="en" smtClean="0"/>
              <a:pPr/>
              <a:t>35</a:t>
            </a:fld>
            <a:endParaRPr lang="en"/>
          </a:p>
        </p:txBody>
      </p:sp>
      <p:sp>
        <p:nvSpPr>
          <p:cNvPr id="3" name="TextBox 2">
            <a:extLst>
              <a:ext uri="{FF2B5EF4-FFF2-40B4-BE49-F238E27FC236}">
                <a16:creationId xmlns:a16="http://schemas.microsoft.com/office/drawing/2014/main" id="{ADFD61FA-398C-2744-A070-E4037C9134A2}"/>
              </a:ext>
            </a:extLst>
          </p:cNvPr>
          <p:cNvSpPr txBox="1"/>
          <p:nvPr/>
        </p:nvSpPr>
        <p:spPr>
          <a:xfrm>
            <a:off x="533400" y="1630815"/>
            <a:ext cx="4572000" cy="1200329"/>
          </a:xfrm>
          <a:prstGeom prst="rect">
            <a:avLst/>
          </a:prstGeom>
          <a:noFill/>
        </p:spPr>
        <p:txBody>
          <a:bodyPr wrap="square" rtlCol="0">
            <a:spAutoFit/>
          </a:bodyPr>
          <a:lstStyle/>
          <a:p>
            <a:r>
              <a:rPr lang="en-US" dirty="0">
                <a:solidFill>
                  <a:srgbClr val="0070C0"/>
                </a:solidFill>
              </a:rPr>
              <a:t>Example. </a:t>
            </a:r>
            <a:r>
              <a:rPr lang="en-US" dirty="0"/>
              <a:t>6000 elements, </a:t>
            </a:r>
            <a:br>
              <a:rPr lang="en-US" dirty="0"/>
            </a:br>
            <a:r>
              <a:rPr lang="en-US" dirty="0"/>
              <a:t>table size 9000, </a:t>
            </a:r>
            <a:br>
              <a:rPr lang="en-US" dirty="0"/>
            </a:br>
            <a:r>
              <a:rPr lang="en-US" dirty="0"/>
              <a:t>load factor </a:t>
            </a:r>
            <a:r>
              <a:rPr lang="en-US" dirty="0">
                <a:solidFill>
                  <a:srgbClr val="0070C0"/>
                </a:solidFill>
              </a:rPr>
              <a:t>6/9</a:t>
            </a:r>
            <a:r>
              <a:rPr lang="en-US" dirty="0"/>
              <a:t> </a:t>
            </a:r>
          </a:p>
        </p:txBody>
      </p:sp>
      <p:sp>
        <p:nvSpPr>
          <p:cNvPr id="24" name="TextBox 23">
            <a:extLst>
              <a:ext uri="{FF2B5EF4-FFF2-40B4-BE49-F238E27FC236}">
                <a16:creationId xmlns:a16="http://schemas.microsoft.com/office/drawing/2014/main" id="{1D22584B-BA85-EC45-86A5-CB8E00F696F3}"/>
              </a:ext>
            </a:extLst>
          </p:cNvPr>
          <p:cNvSpPr txBox="1"/>
          <p:nvPr/>
        </p:nvSpPr>
        <p:spPr>
          <a:xfrm>
            <a:off x="533400" y="2901107"/>
            <a:ext cx="7333891" cy="461665"/>
          </a:xfrm>
          <a:prstGeom prst="rect">
            <a:avLst/>
          </a:prstGeom>
          <a:noFill/>
        </p:spPr>
        <p:txBody>
          <a:bodyPr wrap="square" rtlCol="0">
            <a:spAutoFit/>
          </a:bodyPr>
          <a:lstStyle/>
          <a:p>
            <a:r>
              <a:rPr lang="en-US" dirty="0"/>
              <a:t>Find average length of chain over all possibilities.</a:t>
            </a:r>
          </a:p>
        </p:txBody>
      </p:sp>
      <p:sp>
        <p:nvSpPr>
          <p:cNvPr id="25" name="TextBox 24">
            <a:extLst>
              <a:ext uri="{FF2B5EF4-FFF2-40B4-BE49-F238E27FC236}">
                <a16:creationId xmlns:a16="http://schemas.microsoft.com/office/drawing/2014/main" id="{724B9349-1D22-DD41-96B2-1BC03B202A8A}"/>
              </a:ext>
            </a:extLst>
          </p:cNvPr>
          <p:cNvSpPr txBox="1"/>
          <p:nvPr/>
        </p:nvSpPr>
        <p:spPr>
          <a:xfrm>
            <a:off x="455762" y="3550846"/>
            <a:ext cx="7791091" cy="461665"/>
          </a:xfrm>
          <a:prstGeom prst="rect">
            <a:avLst/>
          </a:prstGeom>
          <a:noFill/>
        </p:spPr>
        <p:txBody>
          <a:bodyPr wrap="square" rtlCol="0">
            <a:spAutoFit/>
          </a:bodyPr>
          <a:lstStyle/>
          <a:p>
            <a:r>
              <a:rPr lang="en-US" dirty="0">
                <a:solidFill>
                  <a:srgbClr val="0070C0"/>
                </a:solidFill>
              </a:rPr>
              <a:t>e</a:t>
            </a:r>
            <a:r>
              <a:rPr lang="en-US" dirty="0"/>
              <a:t> hashes to a number in 0..8999 with equal probability.</a:t>
            </a:r>
          </a:p>
        </p:txBody>
      </p:sp>
      <p:sp>
        <p:nvSpPr>
          <p:cNvPr id="26" name="TextBox 25">
            <a:extLst>
              <a:ext uri="{FF2B5EF4-FFF2-40B4-BE49-F238E27FC236}">
                <a16:creationId xmlns:a16="http://schemas.microsoft.com/office/drawing/2014/main" id="{A3CC0C8D-52E8-3B44-A542-5741CF9265FC}"/>
              </a:ext>
            </a:extLst>
          </p:cNvPr>
          <p:cNvSpPr txBox="1"/>
          <p:nvPr/>
        </p:nvSpPr>
        <p:spPr>
          <a:xfrm>
            <a:off x="489308" y="4156794"/>
            <a:ext cx="7486292" cy="830997"/>
          </a:xfrm>
          <a:prstGeom prst="rect">
            <a:avLst/>
          </a:prstGeom>
          <a:noFill/>
        </p:spPr>
        <p:txBody>
          <a:bodyPr wrap="square" rtlCol="0">
            <a:spAutoFit/>
          </a:bodyPr>
          <a:lstStyle/>
          <a:p>
            <a:r>
              <a:rPr lang="en-US" dirty="0"/>
              <a:t>8999 of the possibilities have length 0.</a:t>
            </a:r>
            <a:br>
              <a:rPr lang="en-US" dirty="0"/>
            </a:br>
            <a:r>
              <a:rPr lang="en-US" dirty="0"/>
              <a:t>The other 1 possibility has length 6000.</a:t>
            </a:r>
          </a:p>
        </p:txBody>
      </p:sp>
      <p:sp>
        <p:nvSpPr>
          <p:cNvPr id="27" name="TextBox 26">
            <a:extLst>
              <a:ext uri="{FF2B5EF4-FFF2-40B4-BE49-F238E27FC236}">
                <a16:creationId xmlns:a16="http://schemas.microsoft.com/office/drawing/2014/main" id="{7BFA2245-4F96-DD4F-BA23-338650C10083}"/>
              </a:ext>
            </a:extLst>
          </p:cNvPr>
          <p:cNvSpPr txBox="1"/>
          <p:nvPr/>
        </p:nvSpPr>
        <p:spPr>
          <a:xfrm>
            <a:off x="584200" y="5611029"/>
            <a:ext cx="7791092" cy="461665"/>
          </a:xfrm>
          <a:prstGeom prst="rect">
            <a:avLst/>
          </a:prstGeom>
          <a:noFill/>
        </p:spPr>
        <p:txBody>
          <a:bodyPr wrap="square" rtlCol="0">
            <a:spAutoFit/>
          </a:bodyPr>
          <a:lstStyle/>
          <a:p>
            <a:r>
              <a:rPr lang="en-US" dirty="0"/>
              <a:t>(8999*0 + 1*6000) / 9000  = 6/9 (load factor)</a:t>
            </a:r>
            <a:endParaRPr lang="en-US" dirty="0">
              <a:solidFill>
                <a:srgbClr val="C00000"/>
              </a:solidFill>
            </a:endParaRPr>
          </a:p>
        </p:txBody>
      </p:sp>
      <p:sp>
        <p:nvSpPr>
          <p:cNvPr id="2" name="TextBox 1">
            <a:extLst>
              <a:ext uri="{FF2B5EF4-FFF2-40B4-BE49-F238E27FC236}">
                <a16:creationId xmlns:a16="http://schemas.microsoft.com/office/drawing/2014/main" id="{E1E7F665-0AA5-1E41-A70F-FDF67B34664E}"/>
              </a:ext>
            </a:extLst>
          </p:cNvPr>
          <p:cNvSpPr txBox="1"/>
          <p:nvPr/>
        </p:nvSpPr>
        <p:spPr>
          <a:xfrm>
            <a:off x="4351308" y="1924128"/>
            <a:ext cx="4308894" cy="461665"/>
          </a:xfrm>
          <a:prstGeom prst="rect">
            <a:avLst/>
          </a:prstGeom>
          <a:noFill/>
          <a:ln>
            <a:solidFill>
              <a:schemeClr val="tx1"/>
            </a:solidFill>
          </a:ln>
        </p:spPr>
        <p:txBody>
          <a:bodyPr wrap="square" rtlCol="0">
            <a:spAutoFit/>
          </a:bodyPr>
          <a:lstStyle/>
          <a:p>
            <a:r>
              <a:rPr lang="en-US" dirty="0"/>
              <a:t>8999 nulls,  1 list of size 6000</a:t>
            </a:r>
          </a:p>
        </p:txBody>
      </p:sp>
      <p:sp>
        <p:nvSpPr>
          <p:cNvPr id="7" name="TextBox 6">
            <a:extLst>
              <a:ext uri="{FF2B5EF4-FFF2-40B4-BE49-F238E27FC236}">
                <a16:creationId xmlns:a16="http://schemas.microsoft.com/office/drawing/2014/main" id="{78F89D04-7FE9-0E43-97BD-88A0AC8AEBB9}"/>
              </a:ext>
            </a:extLst>
          </p:cNvPr>
          <p:cNvSpPr txBox="1"/>
          <p:nvPr/>
        </p:nvSpPr>
        <p:spPr>
          <a:xfrm>
            <a:off x="4351308" y="1487972"/>
            <a:ext cx="4411692" cy="461665"/>
          </a:xfrm>
          <a:prstGeom prst="rect">
            <a:avLst/>
          </a:prstGeom>
          <a:noFill/>
        </p:spPr>
        <p:txBody>
          <a:bodyPr wrap="square" rtlCol="0">
            <a:spAutoFit/>
          </a:bodyPr>
          <a:lstStyle/>
          <a:p>
            <a:r>
              <a:rPr lang="en-US" dirty="0"/>
              <a:t>0                                       8999                          </a:t>
            </a:r>
          </a:p>
        </p:txBody>
      </p:sp>
      <p:cxnSp>
        <p:nvCxnSpPr>
          <p:cNvPr id="9" name="Straight Arrow Connector 8">
            <a:extLst>
              <a:ext uri="{FF2B5EF4-FFF2-40B4-BE49-F238E27FC236}">
                <a16:creationId xmlns:a16="http://schemas.microsoft.com/office/drawing/2014/main" id="{D91E1021-4F2E-624B-9566-D5C5DCA057ED}"/>
              </a:ext>
            </a:extLst>
          </p:cNvPr>
          <p:cNvCxnSpPr>
            <a:cxnSpLocks/>
          </p:cNvCxnSpPr>
          <p:nvPr/>
        </p:nvCxnSpPr>
        <p:spPr>
          <a:xfrm>
            <a:off x="8458200" y="2385793"/>
            <a:ext cx="0" cy="445351"/>
          </a:xfrm>
          <a:prstGeom prst="straightConnector1">
            <a:avLst/>
          </a:prstGeom>
          <a:ln w="50800">
            <a:solidFill>
              <a:srgbClr val="C00000"/>
            </a:solidFill>
            <a:tailEnd type="triangle"/>
          </a:ln>
        </p:spPr>
        <p:style>
          <a:lnRef idx="1">
            <a:schemeClr val="accent1"/>
          </a:lnRef>
          <a:fillRef idx="0">
            <a:schemeClr val="accent1"/>
          </a:fillRef>
          <a:effectRef idx="0">
            <a:schemeClr val="accent1"/>
          </a:effectRef>
          <a:fontRef idx="minor">
            <a:schemeClr val="tx1"/>
          </a:fontRef>
        </p:style>
      </p:cxnSp>
      <p:cxnSp>
        <p:nvCxnSpPr>
          <p:cNvPr id="16" name="Straight Arrow Connector 15">
            <a:extLst>
              <a:ext uri="{FF2B5EF4-FFF2-40B4-BE49-F238E27FC236}">
                <a16:creationId xmlns:a16="http://schemas.microsoft.com/office/drawing/2014/main" id="{3AA16C69-9C77-2C49-8C48-99F38A9597B4}"/>
              </a:ext>
            </a:extLst>
          </p:cNvPr>
          <p:cNvCxnSpPr>
            <a:cxnSpLocks/>
          </p:cNvCxnSpPr>
          <p:nvPr/>
        </p:nvCxnSpPr>
        <p:spPr>
          <a:xfrm>
            <a:off x="8458200" y="2871255"/>
            <a:ext cx="0" cy="445351"/>
          </a:xfrm>
          <a:prstGeom prst="straightConnector1">
            <a:avLst/>
          </a:prstGeom>
          <a:ln w="50800">
            <a:solidFill>
              <a:srgbClr val="C00000"/>
            </a:solidFill>
            <a:tailEnd type="triangle"/>
          </a:ln>
        </p:spPr>
        <p:style>
          <a:lnRef idx="1">
            <a:schemeClr val="accent1"/>
          </a:lnRef>
          <a:fillRef idx="0">
            <a:schemeClr val="accent1"/>
          </a:fillRef>
          <a:effectRef idx="0">
            <a:schemeClr val="accent1"/>
          </a:effectRef>
          <a:fontRef idx="minor">
            <a:schemeClr val="tx1"/>
          </a:fontRef>
        </p:style>
      </p:cxnSp>
      <p:cxnSp>
        <p:nvCxnSpPr>
          <p:cNvPr id="17" name="Straight Arrow Connector 16">
            <a:extLst>
              <a:ext uri="{FF2B5EF4-FFF2-40B4-BE49-F238E27FC236}">
                <a16:creationId xmlns:a16="http://schemas.microsoft.com/office/drawing/2014/main" id="{8C88E94D-37F5-EC4C-9843-5B183F5D546C}"/>
              </a:ext>
            </a:extLst>
          </p:cNvPr>
          <p:cNvCxnSpPr>
            <a:cxnSpLocks/>
          </p:cNvCxnSpPr>
          <p:nvPr/>
        </p:nvCxnSpPr>
        <p:spPr>
          <a:xfrm>
            <a:off x="8458200" y="3364649"/>
            <a:ext cx="0" cy="445351"/>
          </a:xfrm>
          <a:prstGeom prst="straightConnector1">
            <a:avLst/>
          </a:prstGeom>
          <a:ln w="50800">
            <a:solidFill>
              <a:srgbClr val="C00000"/>
            </a:solidFill>
            <a:prstDash val="sysDot"/>
            <a:tailEnd type="triangle"/>
          </a:ln>
        </p:spPr>
        <p:style>
          <a:lnRef idx="1">
            <a:schemeClr val="accent1"/>
          </a:lnRef>
          <a:fillRef idx="0">
            <a:schemeClr val="accent1"/>
          </a:fillRef>
          <a:effectRef idx="0">
            <a:schemeClr val="accent1"/>
          </a:effectRef>
          <a:fontRef idx="minor">
            <a:schemeClr val="tx1"/>
          </a:fontRef>
        </p:style>
      </p:cxnSp>
      <p:cxnSp>
        <p:nvCxnSpPr>
          <p:cNvPr id="18" name="Straight Arrow Connector 17">
            <a:extLst>
              <a:ext uri="{FF2B5EF4-FFF2-40B4-BE49-F238E27FC236}">
                <a16:creationId xmlns:a16="http://schemas.microsoft.com/office/drawing/2014/main" id="{5C0EC614-37A7-7C45-806B-B96E05881CEF}"/>
              </a:ext>
            </a:extLst>
          </p:cNvPr>
          <p:cNvCxnSpPr>
            <a:cxnSpLocks/>
          </p:cNvCxnSpPr>
          <p:nvPr/>
        </p:nvCxnSpPr>
        <p:spPr>
          <a:xfrm>
            <a:off x="8458200" y="3821849"/>
            <a:ext cx="0" cy="445351"/>
          </a:xfrm>
          <a:prstGeom prst="straightConnector1">
            <a:avLst/>
          </a:prstGeom>
          <a:ln w="50800">
            <a:solidFill>
              <a:srgbClr val="C00000"/>
            </a:solidFill>
            <a:tailEnd type="triangle"/>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44727412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9" presetClass="entr" presetSubtype="0" fill="hold" nodeType="clickEffect">
                                  <p:stCondLst>
                                    <p:cond delay="0"/>
                                  </p:stCondLst>
                                  <p:childTnLst>
                                    <p:set>
                                      <p:cBhvr>
                                        <p:cTn id="6" dur="1" fill="hold">
                                          <p:stCondLst>
                                            <p:cond delay="0"/>
                                          </p:stCondLst>
                                        </p:cTn>
                                        <p:tgtEl>
                                          <p:spTgt spid="24">
                                            <p:txEl>
                                              <p:pRg st="0" end="0"/>
                                            </p:txEl>
                                          </p:spTgt>
                                        </p:tgtEl>
                                        <p:attrNameLst>
                                          <p:attrName>style.visibility</p:attrName>
                                        </p:attrNameLst>
                                      </p:cBhvr>
                                      <p:to>
                                        <p:strVal val="visible"/>
                                      </p:to>
                                    </p:set>
                                    <p:animEffect transition="in" filter="dissolve">
                                      <p:cBhvr>
                                        <p:cTn id="7" dur="500"/>
                                        <p:tgtEl>
                                          <p:spTgt spid="24">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9" presetClass="entr" presetSubtype="0" fill="hold" nodeType="clickEffect">
                                  <p:stCondLst>
                                    <p:cond delay="0"/>
                                  </p:stCondLst>
                                  <p:childTnLst>
                                    <p:set>
                                      <p:cBhvr>
                                        <p:cTn id="11" dur="1" fill="hold">
                                          <p:stCondLst>
                                            <p:cond delay="0"/>
                                          </p:stCondLst>
                                        </p:cTn>
                                        <p:tgtEl>
                                          <p:spTgt spid="25">
                                            <p:txEl>
                                              <p:pRg st="0" end="0"/>
                                            </p:txEl>
                                          </p:spTgt>
                                        </p:tgtEl>
                                        <p:attrNameLst>
                                          <p:attrName>style.visibility</p:attrName>
                                        </p:attrNameLst>
                                      </p:cBhvr>
                                      <p:to>
                                        <p:strVal val="visible"/>
                                      </p:to>
                                    </p:set>
                                    <p:animEffect transition="in" filter="dissolve">
                                      <p:cBhvr>
                                        <p:cTn id="12" dur="500"/>
                                        <p:tgtEl>
                                          <p:spTgt spid="25">
                                            <p:txEl>
                                              <p:pRg st="0" end="0"/>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9" presetClass="entr" presetSubtype="0" fill="hold" nodeType="clickEffect">
                                  <p:stCondLst>
                                    <p:cond delay="0"/>
                                  </p:stCondLst>
                                  <p:childTnLst>
                                    <p:set>
                                      <p:cBhvr>
                                        <p:cTn id="16" dur="1" fill="hold">
                                          <p:stCondLst>
                                            <p:cond delay="0"/>
                                          </p:stCondLst>
                                        </p:cTn>
                                        <p:tgtEl>
                                          <p:spTgt spid="26">
                                            <p:txEl>
                                              <p:pRg st="0" end="0"/>
                                            </p:txEl>
                                          </p:spTgt>
                                        </p:tgtEl>
                                        <p:attrNameLst>
                                          <p:attrName>style.visibility</p:attrName>
                                        </p:attrNameLst>
                                      </p:cBhvr>
                                      <p:to>
                                        <p:strVal val="visible"/>
                                      </p:to>
                                    </p:set>
                                    <p:animEffect transition="in" filter="dissolve">
                                      <p:cBhvr>
                                        <p:cTn id="17" dur="500"/>
                                        <p:tgtEl>
                                          <p:spTgt spid="26">
                                            <p:txEl>
                                              <p:pRg st="0" end="0"/>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9" presetClass="entr" presetSubtype="0" fill="hold" nodeType="clickEffect">
                                  <p:stCondLst>
                                    <p:cond delay="0"/>
                                  </p:stCondLst>
                                  <p:childTnLst>
                                    <p:set>
                                      <p:cBhvr>
                                        <p:cTn id="21" dur="1" fill="hold">
                                          <p:stCondLst>
                                            <p:cond delay="0"/>
                                          </p:stCondLst>
                                        </p:cTn>
                                        <p:tgtEl>
                                          <p:spTgt spid="27">
                                            <p:txEl>
                                              <p:pRg st="0" end="0"/>
                                            </p:txEl>
                                          </p:spTgt>
                                        </p:tgtEl>
                                        <p:attrNameLst>
                                          <p:attrName>style.visibility</p:attrName>
                                        </p:attrNameLst>
                                      </p:cBhvr>
                                      <p:to>
                                        <p:strVal val="visible"/>
                                      </p:to>
                                    </p:set>
                                    <p:animEffect transition="in" filter="dissolve">
                                      <p:cBhvr>
                                        <p:cTn id="22" dur="500"/>
                                        <p:tgtEl>
                                          <p:spTgt spid="27">
                                            <p:txEl>
                                              <p:pRg st="0" end="0"/>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le 5"/>
          <p:cNvSpPr>
            <a:spLocks noGrp="1"/>
          </p:cNvSpPr>
          <p:nvPr>
            <p:ph type="title"/>
          </p:nvPr>
        </p:nvSpPr>
        <p:spPr/>
        <p:txBody>
          <a:bodyPr/>
          <a:lstStyle/>
          <a:p>
            <a:r>
              <a:rPr lang="en-US" sz="2800" dirty="0">
                <a:solidFill>
                  <a:srgbClr val="C00000"/>
                </a:solidFill>
              </a:rPr>
              <a:t>Chaining: Expected time if load factor small: O(1)</a:t>
            </a:r>
          </a:p>
        </p:txBody>
      </p:sp>
      <p:sp>
        <p:nvSpPr>
          <p:cNvPr id="5" name="Slide Number Placeholder 4"/>
          <p:cNvSpPr>
            <a:spLocks noGrp="1"/>
          </p:cNvSpPr>
          <p:nvPr>
            <p:ph type="sldNum" sz="quarter" idx="12"/>
          </p:nvPr>
        </p:nvSpPr>
        <p:spPr/>
        <p:txBody>
          <a:bodyPr>
            <a:normAutofit fontScale="85000" lnSpcReduction="20000"/>
          </a:bodyPr>
          <a:lstStyle/>
          <a:p>
            <a:fld id="{00000000-1234-1234-1234-123412341234}" type="slidenum">
              <a:rPr lang="en" smtClean="0"/>
              <a:pPr/>
              <a:t>36</a:t>
            </a:fld>
            <a:endParaRPr lang="en"/>
          </a:p>
        </p:txBody>
      </p:sp>
      <p:sp>
        <p:nvSpPr>
          <p:cNvPr id="3" name="TextBox 2">
            <a:extLst>
              <a:ext uri="{FF2B5EF4-FFF2-40B4-BE49-F238E27FC236}">
                <a16:creationId xmlns:a16="http://schemas.microsoft.com/office/drawing/2014/main" id="{ADFD61FA-398C-2744-A070-E4037C9134A2}"/>
              </a:ext>
            </a:extLst>
          </p:cNvPr>
          <p:cNvSpPr txBox="1"/>
          <p:nvPr/>
        </p:nvSpPr>
        <p:spPr>
          <a:xfrm>
            <a:off x="533400" y="1451065"/>
            <a:ext cx="7086600" cy="461665"/>
          </a:xfrm>
          <a:prstGeom prst="rect">
            <a:avLst/>
          </a:prstGeom>
          <a:noFill/>
        </p:spPr>
        <p:txBody>
          <a:bodyPr wrap="square" rtlCol="0">
            <a:spAutoFit/>
          </a:bodyPr>
          <a:lstStyle/>
          <a:p>
            <a:r>
              <a:rPr lang="en-US" dirty="0">
                <a:solidFill>
                  <a:srgbClr val="0070C0"/>
                </a:solidFill>
              </a:rPr>
              <a:t>Example: </a:t>
            </a:r>
            <a:r>
              <a:rPr lang="en-US" dirty="0"/>
              <a:t>6 elements, table size 9, load factor </a:t>
            </a:r>
            <a:r>
              <a:rPr lang="en-US" dirty="0">
                <a:solidFill>
                  <a:srgbClr val="0070C0"/>
                </a:solidFill>
              </a:rPr>
              <a:t>6/9</a:t>
            </a:r>
            <a:r>
              <a:rPr lang="en-US" dirty="0"/>
              <a:t> </a:t>
            </a:r>
          </a:p>
        </p:txBody>
      </p:sp>
      <p:sp>
        <p:nvSpPr>
          <p:cNvPr id="24" name="TextBox 23">
            <a:extLst>
              <a:ext uri="{FF2B5EF4-FFF2-40B4-BE49-F238E27FC236}">
                <a16:creationId xmlns:a16="http://schemas.microsoft.com/office/drawing/2014/main" id="{1D22584B-BA85-EC45-86A5-CB8E00F696F3}"/>
              </a:ext>
            </a:extLst>
          </p:cNvPr>
          <p:cNvSpPr txBox="1"/>
          <p:nvPr/>
        </p:nvSpPr>
        <p:spPr>
          <a:xfrm>
            <a:off x="533400" y="1912730"/>
            <a:ext cx="8048446" cy="830997"/>
          </a:xfrm>
          <a:prstGeom prst="rect">
            <a:avLst/>
          </a:prstGeom>
          <a:noFill/>
        </p:spPr>
        <p:txBody>
          <a:bodyPr wrap="square" rtlCol="0">
            <a:spAutoFit/>
          </a:bodyPr>
          <a:lstStyle/>
          <a:p>
            <a:r>
              <a:rPr lang="en-US" dirty="0"/>
              <a:t>Consider </a:t>
            </a:r>
            <a:r>
              <a:rPr lang="en-US" i="1" dirty="0"/>
              <a:t>any</a:t>
            </a:r>
            <a:r>
              <a:rPr lang="en-US" dirty="0"/>
              <a:t> configuration of a set with load factor 6/9.</a:t>
            </a:r>
          </a:p>
          <a:p>
            <a:r>
              <a:rPr lang="en-US" dirty="0"/>
              <a:t>The average chain length is the load factor: 6/9</a:t>
            </a:r>
          </a:p>
        </p:txBody>
      </p:sp>
      <p:pic>
        <p:nvPicPr>
          <p:cNvPr id="11" name="Picture 10">
            <a:extLst>
              <a:ext uri="{FF2B5EF4-FFF2-40B4-BE49-F238E27FC236}">
                <a16:creationId xmlns:a16="http://schemas.microsoft.com/office/drawing/2014/main" id="{906AC9CA-5C26-2043-B737-A9BF7DBA59EA}"/>
              </a:ext>
            </a:extLst>
          </p:cNvPr>
          <p:cNvPicPr/>
          <p:nvPr/>
        </p:nvPicPr>
        <p:blipFill>
          <a:blip r:embed="rId3"/>
          <a:stretch>
            <a:fillRect/>
          </a:stretch>
        </p:blipFill>
        <p:spPr>
          <a:xfrm>
            <a:off x="1685106" y="3703391"/>
            <a:ext cx="7077894" cy="3129209"/>
          </a:xfrm>
          <a:prstGeom prst="rect">
            <a:avLst/>
          </a:prstGeom>
        </p:spPr>
      </p:pic>
      <p:sp>
        <p:nvSpPr>
          <p:cNvPr id="4" name="TextBox 3">
            <a:extLst>
              <a:ext uri="{FF2B5EF4-FFF2-40B4-BE49-F238E27FC236}">
                <a16:creationId xmlns:a16="http://schemas.microsoft.com/office/drawing/2014/main" id="{5932678B-0937-D24B-9289-1DFC27C947B5}"/>
              </a:ext>
            </a:extLst>
          </p:cNvPr>
          <p:cNvSpPr txBox="1"/>
          <p:nvPr/>
        </p:nvSpPr>
        <p:spPr>
          <a:xfrm>
            <a:off x="4686300" y="5715000"/>
            <a:ext cx="3672031" cy="461665"/>
          </a:xfrm>
          <a:prstGeom prst="rect">
            <a:avLst/>
          </a:prstGeom>
          <a:noFill/>
        </p:spPr>
        <p:txBody>
          <a:bodyPr wrap="none" rtlCol="0">
            <a:spAutoFit/>
          </a:bodyPr>
          <a:lstStyle/>
          <a:p>
            <a:r>
              <a:rPr lang="en-US" dirty="0">
                <a:solidFill>
                  <a:srgbClr val="C00000"/>
                </a:solidFill>
              </a:rPr>
              <a:t>Average chain length: 6/9</a:t>
            </a:r>
          </a:p>
        </p:txBody>
      </p:sp>
    </p:spTree>
    <p:extLst>
      <p:ext uri="{BB962C8B-B14F-4D97-AF65-F5344CB8AC3E}">
        <p14:creationId xmlns:p14="http://schemas.microsoft.com/office/powerpoint/2010/main" val="234627149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9" presetClass="entr" presetSubtype="0" fill="hold" nodeType="clickEffect">
                                  <p:stCondLst>
                                    <p:cond delay="0"/>
                                  </p:stCondLst>
                                  <p:childTnLst>
                                    <p:set>
                                      <p:cBhvr>
                                        <p:cTn id="6" dur="1" fill="hold">
                                          <p:stCondLst>
                                            <p:cond delay="0"/>
                                          </p:stCondLst>
                                        </p:cTn>
                                        <p:tgtEl>
                                          <p:spTgt spid="24">
                                            <p:txEl>
                                              <p:pRg st="0" end="0"/>
                                            </p:txEl>
                                          </p:spTgt>
                                        </p:tgtEl>
                                        <p:attrNameLst>
                                          <p:attrName>style.visibility</p:attrName>
                                        </p:attrNameLst>
                                      </p:cBhvr>
                                      <p:to>
                                        <p:strVal val="visible"/>
                                      </p:to>
                                    </p:set>
                                    <p:animEffect transition="in" filter="dissolve">
                                      <p:cBhvr>
                                        <p:cTn id="7" dur="500"/>
                                        <p:tgtEl>
                                          <p:spTgt spid="24">
                                            <p:txEl>
                                              <p:pRg st="0" end="0"/>
                                            </p:txEl>
                                          </p:spTgt>
                                        </p:tgtEl>
                                      </p:cBhvr>
                                    </p:animEffect>
                                  </p:childTnLst>
                                </p:cTn>
                              </p:par>
                            </p:childTnLst>
                          </p:cTn>
                        </p:par>
                        <p:par>
                          <p:cTn id="8" fill="hold">
                            <p:stCondLst>
                              <p:cond delay="500"/>
                            </p:stCondLst>
                            <p:childTnLst>
                              <p:par>
                                <p:cTn id="9" presetID="9" presetClass="entr" presetSubtype="0" fill="hold" nodeType="afterEffect">
                                  <p:stCondLst>
                                    <p:cond delay="0"/>
                                  </p:stCondLst>
                                  <p:childTnLst>
                                    <p:set>
                                      <p:cBhvr>
                                        <p:cTn id="10" dur="1" fill="hold">
                                          <p:stCondLst>
                                            <p:cond delay="0"/>
                                          </p:stCondLst>
                                        </p:cTn>
                                        <p:tgtEl>
                                          <p:spTgt spid="24">
                                            <p:txEl>
                                              <p:pRg st="1" end="1"/>
                                            </p:txEl>
                                          </p:spTgt>
                                        </p:tgtEl>
                                        <p:attrNameLst>
                                          <p:attrName>style.visibility</p:attrName>
                                        </p:attrNameLst>
                                      </p:cBhvr>
                                      <p:to>
                                        <p:strVal val="visible"/>
                                      </p:to>
                                    </p:set>
                                    <p:animEffect transition="in" filter="dissolve">
                                      <p:cBhvr>
                                        <p:cTn id="11" dur="500"/>
                                        <p:tgtEl>
                                          <p:spTgt spid="24">
                                            <p:txEl>
                                              <p:pRg st="1" end="1"/>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le 5"/>
          <p:cNvSpPr>
            <a:spLocks noGrp="1"/>
          </p:cNvSpPr>
          <p:nvPr>
            <p:ph type="title"/>
          </p:nvPr>
        </p:nvSpPr>
        <p:spPr/>
        <p:txBody>
          <a:bodyPr/>
          <a:lstStyle/>
          <a:p>
            <a:r>
              <a:rPr lang="en-US" sz="2800" dirty="0">
                <a:solidFill>
                  <a:srgbClr val="C00000"/>
                </a:solidFill>
              </a:rPr>
              <a:t>Chaining: Expected time if load factor small: O(1)</a:t>
            </a:r>
          </a:p>
        </p:txBody>
      </p:sp>
      <p:sp>
        <p:nvSpPr>
          <p:cNvPr id="5" name="Slide Number Placeholder 4"/>
          <p:cNvSpPr>
            <a:spLocks noGrp="1"/>
          </p:cNvSpPr>
          <p:nvPr>
            <p:ph type="sldNum" sz="quarter" idx="12"/>
          </p:nvPr>
        </p:nvSpPr>
        <p:spPr/>
        <p:txBody>
          <a:bodyPr>
            <a:normAutofit fontScale="85000" lnSpcReduction="20000"/>
          </a:bodyPr>
          <a:lstStyle/>
          <a:p>
            <a:fld id="{00000000-1234-1234-1234-123412341234}" type="slidenum">
              <a:rPr lang="en" smtClean="0"/>
              <a:pPr/>
              <a:t>37</a:t>
            </a:fld>
            <a:endParaRPr lang="en"/>
          </a:p>
        </p:txBody>
      </p:sp>
      <p:sp>
        <p:nvSpPr>
          <p:cNvPr id="24" name="TextBox 23">
            <a:extLst>
              <a:ext uri="{FF2B5EF4-FFF2-40B4-BE49-F238E27FC236}">
                <a16:creationId xmlns:a16="http://schemas.microsoft.com/office/drawing/2014/main" id="{1D22584B-BA85-EC45-86A5-CB8E00F696F3}"/>
              </a:ext>
            </a:extLst>
          </p:cNvPr>
          <p:cNvSpPr txBox="1"/>
          <p:nvPr/>
        </p:nvSpPr>
        <p:spPr>
          <a:xfrm>
            <a:off x="533400" y="1524530"/>
            <a:ext cx="8048446" cy="4770537"/>
          </a:xfrm>
          <a:prstGeom prst="rect">
            <a:avLst/>
          </a:prstGeom>
          <a:noFill/>
        </p:spPr>
        <p:txBody>
          <a:bodyPr wrap="square" rtlCol="0">
            <a:spAutoFit/>
          </a:bodyPr>
          <a:lstStyle/>
          <a:p>
            <a:r>
              <a:rPr lang="en-US" b="1" dirty="0">
                <a:solidFill>
                  <a:srgbClr val="C00000"/>
                </a:solidFill>
              </a:rPr>
              <a:t>Searching for a value, whether in the set or not. </a:t>
            </a:r>
          </a:p>
          <a:p>
            <a:pPr>
              <a:spcBef>
                <a:spcPts val="1200"/>
              </a:spcBef>
            </a:pPr>
            <a:r>
              <a:rPr lang="en-US" dirty="0"/>
              <a:t>If the distribution of elements to buckets is sufficiently uniform, the average cost of a lookup depends only on </a:t>
            </a:r>
          </a:p>
          <a:p>
            <a:r>
              <a:rPr lang="en-US" dirty="0"/>
              <a:t>the average number of elements per bucket.</a:t>
            </a:r>
          </a:p>
          <a:p>
            <a:pPr>
              <a:spcBef>
                <a:spcPts val="1200"/>
              </a:spcBef>
            </a:pPr>
            <a:r>
              <a:rPr lang="en-US" dirty="0"/>
              <a:t>That is:         (size of set) / (size of array)</a:t>
            </a:r>
          </a:p>
          <a:p>
            <a:pPr>
              <a:spcBef>
                <a:spcPts val="1200"/>
              </a:spcBef>
            </a:pPr>
            <a:r>
              <a:rPr lang="en-US" dirty="0"/>
              <a:t>That’s the load factor!</a:t>
            </a:r>
          </a:p>
          <a:p>
            <a:pPr>
              <a:spcBef>
                <a:spcPts val="1200"/>
              </a:spcBef>
            </a:pPr>
            <a:r>
              <a:rPr lang="en-US" dirty="0"/>
              <a:t>Load factor .75:      average of .75 elements per bucket</a:t>
            </a:r>
          </a:p>
          <a:p>
            <a:r>
              <a:rPr lang="en-US" dirty="0"/>
              <a:t>Load factor 1:         average of 1 element per bucket</a:t>
            </a:r>
          </a:p>
          <a:p>
            <a:r>
              <a:rPr lang="en-US" dirty="0"/>
              <a:t>Load factor 2:         average of 2 elements per bucket</a:t>
            </a:r>
          </a:p>
          <a:p>
            <a:endParaRPr lang="en-US" dirty="0">
              <a:solidFill>
                <a:srgbClr val="0070C0"/>
              </a:solidFill>
            </a:endParaRPr>
          </a:p>
          <a:p>
            <a:endParaRPr lang="en-US" dirty="0">
              <a:solidFill>
                <a:srgbClr val="0070C0"/>
              </a:solidFill>
            </a:endParaRPr>
          </a:p>
        </p:txBody>
      </p:sp>
      <p:sp>
        <p:nvSpPr>
          <p:cNvPr id="2" name="TextBox 1">
            <a:extLst>
              <a:ext uri="{FF2B5EF4-FFF2-40B4-BE49-F238E27FC236}">
                <a16:creationId xmlns:a16="http://schemas.microsoft.com/office/drawing/2014/main" id="{92CCC21F-81AF-8D4A-BE56-1BA625344D33}"/>
              </a:ext>
            </a:extLst>
          </p:cNvPr>
          <p:cNvSpPr txBox="1"/>
          <p:nvPr/>
        </p:nvSpPr>
        <p:spPr>
          <a:xfrm>
            <a:off x="508000" y="5867400"/>
            <a:ext cx="7472392" cy="461665"/>
          </a:xfrm>
          <a:prstGeom prst="rect">
            <a:avLst/>
          </a:prstGeom>
          <a:solidFill>
            <a:schemeClr val="tx2">
              <a:lumMod val="20000"/>
              <a:lumOff val="80000"/>
            </a:schemeClr>
          </a:solidFill>
        </p:spPr>
        <p:txBody>
          <a:bodyPr wrap="square" rtlCol="0">
            <a:spAutoFit/>
          </a:bodyPr>
          <a:lstStyle/>
          <a:p>
            <a:r>
              <a:rPr lang="en-US" dirty="0"/>
              <a:t>Java HashMap uses chaining with load factor .75</a:t>
            </a:r>
          </a:p>
        </p:txBody>
      </p:sp>
    </p:spTree>
    <p:extLst>
      <p:ext uri="{BB962C8B-B14F-4D97-AF65-F5344CB8AC3E}">
        <p14:creationId xmlns:p14="http://schemas.microsoft.com/office/powerpoint/2010/main" val="89861093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2" presetClass="entr" presetSubtype="4"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 calcmode="lin" valueType="num">
                                      <p:cBhvr additive="base">
                                        <p:cTn id="7" dur="500"/>
                                        <p:tgtEl>
                                          <p:spTgt spid="2"/>
                                        </p:tgtEl>
                                        <p:attrNameLst>
                                          <p:attrName>ppt_y</p:attrName>
                                        </p:attrNameLst>
                                      </p:cBhvr>
                                      <p:tavLst>
                                        <p:tav tm="0">
                                          <p:val>
                                            <p:strVal val="#ppt_y+#ppt_h*1.125000"/>
                                          </p:val>
                                        </p:tav>
                                        <p:tav tm="100000">
                                          <p:val>
                                            <p:strVal val="#ppt_y"/>
                                          </p:val>
                                        </p:tav>
                                      </p:tavLst>
                                    </p:anim>
                                    <p:animEffect transition="in" filter="wipe(up)">
                                      <p:cBhvr>
                                        <p:cTn id="8" dur="500"/>
                                        <p:tgtEl>
                                          <p:spTgt spid="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animBg="1"/>
    </p:bldLst>
  </p:timing>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le 5"/>
          <p:cNvSpPr>
            <a:spLocks noGrp="1"/>
          </p:cNvSpPr>
          <p:nvPr>
            <p:ph type="title"/>
          </p:nvPr>
        </p:nvSpPr>
        <p:spPr/>
        <p:txBody>
          <a:bodyPr/>
          <a:lstStyle/>
          <a:p>
            <a:r>
              <a:rPr lang="en-US" sz="2800" dirty="0">
                <a:solidFill>
                  <a:srgbClr val="C00000"/>
                </a:solidFill>
              </a:rPr>
              <a:t>Linear probing: Expected time, small load factor: O(1)</a:t>
            </a:r>
          </a:p>
        </p:txBody>
      </p:sp>
      <p:sp>
        <p:nvSpPr>
          <p:cNvPr id="5" name="Slide Number Placeholder 4"/>
          <p:cNvSpPr>
            <a:spLocks noGrp="1"/>
          </p:cNvSpPr>
          <p:nvPr>
            <p:ph type="sldNum" sz="quarter" idx="12"/>
          </p:nvPr>
        </p:nvSpPr>
        <p:spPr/>
        <p:txBody>
          <a:bodyPr>
            <a:normAutofit fontScale="85000" lnSpcReduction="20000"/>
          </a:bodyPr>
          <a:lstStyle/>
          <a:p>
            <a:fld id="{00000000-1234-1234-1234-123412341234}" type="slidenum">
              <a:rPr lang="en" smtClean="0"/>
              <a:pPr/>
              <a:t>38</a:t>
            </a:fld>
            <a:endParaRPr lang="en"/>
          </a:p>
        </p:txBody>
      </p:sp>
      <p:sp>
        <p:nvSpPr>
          <p:cNvPr id="24" name="TextBox 23">
            <a:extLst>
              <a:ext uri="{FF2B5EF4-FFF2-40B4-BE49-F238E27FC236}">
                <a16:creationId xmlns:a16="http://schemas.microsoft.com/office/drawing/2014/main" id="{1D22584B-BA85-EC45-86A5-CB8E00F696F3}"/>
              </a:ext>
            </a:extLst>
          </p:cNvPr>
          <p:cNvSpPr txBox="1"/>
          <p:nvPr/>
        </p:nvSpPr>
        <p:spPr>
          <a:xfrm>
            <a:off x="533400" y="1524530"/>
            <a:ext cx="8048446" cy="3416320"/>
          </a:xfrm>
          <a:prstGeom prst="rect">
            <a:avLst/>
          </a:prstGeom>
          <a:noFill/>
        </p:spPr>
        <p:txBody>
          <a:bodyPr wrap="square" rtlCol="0">
            <a:spAutoFit/>
          </a:bodyPr>
          <a:lstStyle/>
          <a:p>
            <a:r>
              <a:rPr lang="en-US" dirty="0">
                <a:solidFill>
                  <a:schemeClr val="tx1"/>
                </a:solidFill>
              </a:rPr>
              <a:t>This analysis is more complicated, harder.</a:t>
            </a:r>
          </a:p>
          <a:p>
            <a:r>
              <a:rPr lang="en-US" dirty="0">
                <a:solidFill>
                  <a:schemeClr val="tx1"/>
                </a:solidFill>
              </a:rPr>
              <a:t>State without proof:</a:t>
            </a:r>
          </a:p>
          <a:p>
            <a:endParaRPr lang="en-US" dirty="0">
              <a:solidFill>
                <a:schemeClr val="tx1"/>
              </a:solidFill>
            </a:endParaRPr>
          </a:p>
          <a:p>
            <a:r>
              <a:rPr lang="en-US" dirty="0">
                <a:solidFill>
                  <a:schemeClr val="tx1"/>
                </a:solidFill>
              </a:rPr>
              <a:t>The number of probes (buckets examined) to insert a value in a hash table with load factor </a:t>
            </a:r>
            <a:r>
              <a:rPr lang="en-US" dirty="0" err="1">
                <a:solidFill>
                  <a:srgbClr val="C00000"/>
                </a:solidFill>
              </a:rPr>
              <a:t>lf</a:t>
            </a:r>
            <a:r>
              <a:rPr lang="en-US" dirty="0">
                <a:solidFill>
                  <a:schemeClr val="tx1"/>
                </a:solidFill>
              </a:rPr>
              <a:t> is</a:t>
            </a:r>
          </a:p>
          <a:p>
            <a:endParaRPr lang="en-US" dirty="0">
              <a:solidFill>
                <a:schemeClr val="tx1"/>
              </a:solidFill>
            </a:endParaRPr>
          </a:p>
          <a:p>
            <a:r>
              <a:rPr lang="en-US" dirty="0">
                <a:solidFill>
                  <a:schemeClr val="tx1"/>
                </a:solidFill>
              </a:rPr>
              <a:t>            </a:t>
            </a:r>
            <a:r>
              <a:rPr lang="en-US" dirty="0">
                <a:solidFill>
                  <a:srgbClr val="C00000"/>
                </a:solidFill>
              </a:rPr>
              <a:t>1 / (1 - </a:t>
            </a:r>
            <a:r>
              <a:rPr lang="en-US" dirty="0" err="1">
                <a:solidFill>
                  <a:srgbClr val="C00000"/>
                </a:solidFill>
              </a:rPr>
              <a:t>lf</a:t>
            </a:r>
            <a:r>
              <a:rPr lang="en-US" dirty="0">
                <a:solidFill>
                  <a:srgbClr val="C00000"/>
                </a:solidFill>
              </a:rPr>
              <a:t>)</a:t>
            </a:r>
          </a:p>
          <a:p>
            <a:endParaRPr lang="en-US" dirty="0">
              <a:solidFill>
                <a:schemeClr val="tx1"/>
              </a:solidFill>
            </a:endParaRPr>
          </a:p>
          <a:p>
            <a:r>
              <a:rPr lang="en-US" dirty="0">
                <a:solidFill>
                  <a:schemeClr val="tx1"/>
                </a:solidFill>
              </a:rPr>
              <a:t>Choose </a:t>
            </a:r>
            <a:r>
              <a:rPr lang="en-US" dirty="0" err="1">
                <a:solidFill>
                  <a:srgbClr val="C00000"/>
                </a:solidFill>
              </a:rPr>
              <a:t>lf</a:t>
            </a:r>
            <a:r>
              <a:rPr lang="en-US" dirty="0">
                <a:solidFill>
                  <a:srgbClr val="C00000"/>
                </a:solidFill>
              </a:rPr>
              <a:t> = ½  </a:t>
            </a:r>
            <a:r>
              <a:rPr lang="en-US" dirty="0">
                <a:solidFill>
                  <a:schemeClr val="tx1"/>
                </a:solidFill>
              </a:rPr>
              <a:t>and get average number of probes: </a:t>
            </a:r>
            <a:r>
              <a:rPr lang="en-US" dirty="0">
                <a:solidFill>
                  <a:srgbClr val="C00000"/>
                </a:solidFill>
              </a:rPr>
              <a:t>2</a:t>
            </a:r>
          </a:p>
        </p:txBody>
      </p:sp>
    </p:spTree>
    <p:extLst>
      <p:ext uri="{BB962C8B-B14F-4D97-AF65-F5344CB8AC3E}">
        <p14:creationId xmlns:p14="http://schemas.microsoft.com/office/powerpoint/2010/main" val="3941471205"/>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3600" dirty="0">
                <a:solidFill>
                  <a:srgbClr val="C00000"/>
                </a:solidFill>
              </a:rPr>
              <a:t>Resizing</a:t>
            </a:r>
          </a:p>
        </p:txBody>
      </p:sp>
      <p:sp>
        <p:nvSpPr>
          <p:cNvPr id="4" name="Shape 688"/>
          <p:cNvSpPr txBox="1"/>
          <p:nvPr/>
        </p:nvSpPr>
        <p:spPr>
          <a:xfrm>
            <a:off x="609600" y="1711060"/>
            <a:ext cx="7772400" cy="4156340"/>
          </a:xfrm>
          <a:prstGeom prst="rect">
            <a:avLst/>
          </a:prstGeom>
          <a:noFill/>
          <a:ln>
            <a:noFill/>
          </a:ln>
        </p:spPr>
        <p:txBody>
          <a:bodyPr lIns="91425" tIns="91425" rIns="91425" bIns="91425" anchor="t" anchorCtr="0">
            <a:noAutofit/>
          </a:bodyPr>
          <a:lstStyle/>
          <a:p>
            <a:r>
              <a:rPr lang="en-US" dirty="0"/>
              <a:t>When the load factor gets too big, create a new array twice the size, move the values to the new array, and then use the new array going forward</a:t>
            </a:r>
          </a:p>
          <a:p>
            <a:endParaRPr lang="en-US" sz="2400" dirty="0"/>
          </a:p>
          <a:p>
            <a:r>
              <a:rPr lang="en-US" dirty="0">
                <a:solidFill>
                  <a:srgbClr val="C00000"/>
                </a:solidFill>
              </a:rPr>
              <a:t>YOU DID THIS IN A5, method </a:t>
            </a:r>
            <a:r>
              <a:rPr lang="en-US" dirty="0" err="1">
                <a:solidFill>
                  <a:srgbClr val="C00000"/>
                </a:solidFill>
              </a:rPr>
              <a:t>ensureSpace</a:t>
            </a:r>
            <a:r>
              <a:rPr lang="en-US" dirty="0">
                <a:solidFill>
                  <a:srgbClr val="C00000"/>
                </a:solidFill>
              </a:rPr>
              <a:t>()!</a:t>
            </a:r>
          </a:p>
          <a:p>
            <a:endParaRPr lang="en" sz="2400" dirty="0"/>
          </a:p>
          <a:p>
            <a:r>
              <a:rPr lang="en" sz="2400" dirty="0">
                <a:solidFill>
                  <a:srgbClr val="0070C0"/>
                </a:solidFill>
              </a:rPr>
              <a:t>Collections class </a:t>
            </a:r>
            <a:r>
              <a:rPr lang="en" sz="2400" dirty="0" err="1">
                <a:solidFill>
                  <a:srgbClr val="0070C0"/>
                </a:solidFill>
              </a:rPr>
              <a:t>ArrayList</a:t>
            </a:r>
            <a:r>
              <a:rPr lang="en" sz="2400" dirty="0">
                <a:solidFill>
                  <a:srgbClr val="0070C0"/>
                </a:solidFill>
              </a:rPr>
              <a:t> does the same.</a:t>
            </a:r>
          </a:p>
          <a:p>
            <a:endParaRPr lang="en" dirty="0">
              <a:solidFill>
                <a:srgbClr val="0070C0"/>
              </a:solidFill>
            </a:endParaRPr>
          </a:p>
          <a:p>
            <a:r>
              <a:rPr lang="en" sz="2400" dirty="0">
                <a:solidFill>
                  <a:srgbClr val="0070C0"/>
                </a:solidFill>
              </a:rPr>
              <a:t>Collections classes </a:t>
            </a:r>
            <a:r>
              <a:rPr lang="en" sz="2400" dirty="0" err="1">
                <a:solidFill>
                  <a:srgbClr val="0070C0"/>
                </a:solidFill>
              </a:rPr>
              <a:t>HashSet</a:t>
            </a:r>
            <a:r>
              <a:rPr lang="en" sz="2400" dirty="0">
                <a:solidFill>
                  <a:srgbClr val="0070C0"/>
                </a:solidFill>
              </a:rPr>
              <a:t> and HashMap resize </a:t>
            </a:r>
            <a:br>
              <a:rPr lang="en" sz="2400" dirty="0">
                <a:solidFill>
                  <a:srgbClr val="0070C0"/>
                </a:solidFill>
              </a:rPr>
            </a:br>
            <a:r>
              <a:rPr lang="en" sz="2400" dirty="0">
                <a:solidFill>
                  <a:srgbClr val="0070C0"/>
                </a:solidFill>
              </a:rPr>
              <a:t>when the load factor becomes greater than .75</a:t>
            </a:r>
            <a:r>
              <a:rPr lang="en" dirty="0">
                <a:solidFill>
                  <a:srgbClr val="0070C0"/>
                </a:solidFill>
              </a:rPr>
              <a:t>, but you can change it.</a:t>
            </a:r>
            <a:endParaRPr lang="en" sz="2400" dirty="0">
              <a:solidFill>
                <a:srgbClr val="0070C0"/>
              </a:solidFill>
            </a:endParaRPr>
          </a:p>
          <a:p>
            <a:endParaRPr lang="en" dirty="0"/>
          </a:p>
          <a:p>
            <a:endParaRPr lang="en" sz="2400" dirty="0"/>
          </a:p>
          <a:p>
            <a:endParaRPr lang="en" sz="2400" dirty="0"/>
          </a:p>
          <a:p>
            <a:endParaRPr sz="2000" dirty="0"/>
          </a:p>
        </p:txBody>
      </p:sp>
    </p:spTree>
    <p:extLst>
      <p:ext uri="{BB962C8B-B14F-4D97-AF65-F5344CB8AC3E}">
        <p14:creationId xmlns:p14="http://schemas.microsoft.com/office/powerpoint/2010/main" val="1260692778"/>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3600" dirty="0">
                <a:solidFill>
                  <a:srgbClr val="C00000"/>
                </a:solidFill>
              </a:rPr>
              <a:t>Resizing</a:t>
            </a:r>
          </a:p>
        </p:txBody>
      </p:sp>
      <p:sp>
        <p:nvSpPr>
          <p:cNvPr id="3" name="Content Placeholder 2"/>
          <p:cNvSpPr>
            <a:spLocks noGrp="1"/>
          </p:cNvSpPr>
          <p:nvPr>
            <p:ph sz="quarter" idx="1"/>
          </p:nvPr>
        </p:nvSpPr>
        <p:spPr>
          <a:xfrm>
            <a:off x="609600" y="2848025"/>
            <a:ext cx="3886200" cy="3313542"/>
          </a:xfrm>
        </p:spPr>
        <p:txBody>
          <a:bodyPr/>
          <a:lstStyle/>
          <a:p>
            <a:r>
              <a:rPr lang="en-US" sz="2400" dirty="0">
                <a:latin typeface="Times New Roman" panose="02020603050405020304" pitchFamily="18" charset="0"/>
                <a:cs typeface="Times New Roman" panose="02020603050405020304" pitchFamily="18" charset="0"/>
              </a:rPr>
              <a:t>double the size* </a:t>
            </a:r>
          </a:p>
          <a:p>
            <a:r>
              <a:rPr lang="en-US" sz="2400" dirty="0">
                <a:latin typeface="Times New Roman" panose="02020603050405020304" pitchFamily="18" charset="0"/>
                <a:cs typeface="Times New Roman" panose="02020603050405020304" pitchFamily="18" charset="0"/>
              </a:rPr>
              <a:t>reinsert / rehash all elements to new array</a:t>
            </a:r>
          </a:p>
          <a:p>
            <a:r>
              <a:rPr lang="en-US" sz="2400" dirty="0">
                <a:latin typeface="Times New Roman" panose="02020603050405020304" pitchFamily="18" charset="0"/>
                <a:cs typeface="Times New Roman" panose="02020603050405020304" pitchFamily="18" charset="0"/>
              </a:rPr>
              <a:t>Why not simply copy into first half?</a:t>
            </a:r>
          </a:p>
          <a:p>
            <a:endParaRPr lang="en-US" sz="2400" dirty="0">
              <a:latin typeface="Times New Roman" panose="02020603050405020304" pitchFamily="18" charset="0"/>
              <a:cs typeface="Times New Roman" panose="02020603050405020304" pitchFamily="18" charset="0"/>
            </a:endParaRPr>
          </a:p>
        </p:txBody>
      </p:sp>
      <p:sp>
        <p:nvSpPr>
          <p:cNvPr id="4" name="Shape 688"/>
          <p:cNvSpPr txBox="1"/>
          <p:nvPr/>
        </p:nvSpPr>
        <p:spPr>
          <a:xfrm>
            <a:off x="346200" y="2069526"/>
            <a:ext cx="7194000" cy="778499"/>
          </a:xfrm>
          <a:prstGeom prst="rect">
            <a:avLst/>
          </a:prstGeom>
          <a:noFill/>
          <a:ln>
            <a:noFill/>
          </a:ln>
        </p:spPr>
        <p:txBody>
          <a:bodyPr lIns="91425" tIns="91425" rIns="91425" bIns="91425" anchor="t" anchorCtr="0">
            <a:noAutofit/>
          </a:bodyPr>
          <a:lstStyle/>
          <a:p>
            <a:r>
              <a:rPr lang="en-US" sz="2400" dirty="0"/>
              <a:t>Solution: </a:t>
            </a:r>
            <a:r>
              <a:rPr lang="en-US" sz="2400" b="1" i="1" dirty="0"/>
              <a:t>Dynamic resizing</a:t>
            </a:r>
            <a:endParaRPr lang="en" sz="2400" b="1" i="1" dirty="0"/>
          </a:p>
          <a:p>
            <a:endParaRPr sz="2000" dirty="0"/>
          </a:p>
        </p:txBody>
      </p:sp>
      <p:sp>
        <p:nvSpPr>
          <p:cNvPr id="6" name="Shape 690"/>
          <p:cNvSpPr/>
          <p:nvPr/>
        </p:nvSpPr>
        <p:spPr>
          <a:xfrm>
            <a:off x="6401622" y="1735375"/>
            <a:ext cx="353699" cy="1327200"/>
          </a:xfrm>
          <a:prstGeom prst="rect">
            <a:avLst/>
          </a:prstGeom>
          <a:solidFill>
            <a:schemeClr val="lt2"/>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endParaRPr/>
          </a:p>
        </p:txBody>
      </p:sp>
      <p:sp>
        <p:nvSpPr>
          <p:cNvPr id="7" name="Shape 691"/>
          <p:cNvSpPr/>
          <p:nvPr/>
        </p:nvSpPr>
        <p:spPr>
          <a:xfrm>
            <a:off x="7986572" y="990600"/>
            <a:ext cx="353699" cy="265500"/>
          </a:xfrm>
          <a:prstGeom prst="rect">
            <a:avLst/>
          </a:prstGeom>
          <a:solidFill>
            <a:schemeClr val="lt2"/>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endParaRPr/>
          </a:p>
        </p:txBody>
      </p:sp>
      <p:sp>
        <p:nvSpPr>
          <p:cNvPr id="8" name="Shape 692"/>
          <p:cNvSpPr/>
          <p:nvPr/>
        </p:nvSpPr>
        <p:spPr>
          <a:xfrm>
            <a:off x="7986572" y="2318250"/>
            <a:ext cx="353699" cy="1327200"/>
          </a:xfrm>
          <a:prstGeom prst="rect">
            <a:avLst/>
          </a:prstGeom>
          <a:noFill/>
          <a:ln w="19050" cap="flat" cmpd="sng">
            <a:solidFill>
              <a:schemeClr val="dk2"/>
            </a:solidFill>
            <a:prstDash val="solid"/>
            <a:round/>
            <a:headEnd type="none" w="med" len="med"/>
            <a:tailEnd type="none" w="med" len="med"/>
          </a:ln>
        </p:spPr>
        <p:txBody>
          <a:bodyPr lIns="91425" tIns="91425" rIns="91425" bIns="91425" anchor="ctr" anchorCtr="0">
            <a:noAutofit/>
          </a:bodyPr>
          <a:lstStyle/>
          <a:p>
            <a:endParaRPr/>
          </a:p>
        </p:txBody>
      </p:sp>
      <p:sp>
        <p:nvSpPr>
          <p:cNvPr id="9" name="Shape 693"/>
          <p:cNvSpPr/>
          <p:nvPr/>
        </p:nvSpPr>
        <p:spPr>
          <a:xfrm>
            <a:off x="7094946" y="2121450"/>
            <a:ext cx="552000" cy="536700"/>
          </a:xfrm>
          <a:prstGeom prst="rightArrow">
            <a:avLst>
              <a:gd name="adj1" fmla="val 50000"/>
              <a:gd name="adj2" fmla="val 50000"/>
            </a:avLst>
          </a:prstGeom>
          <a:solidFill>
            <a:srgbClr val="C9DAF8"/>
          </a:solidFill>
          <a:ln w="19050" cap="flat" cmpd="sng">
            <a:solidFill>
              <a:srgbClr val="1155CC"/>
            </a:solidFill>
            <a:prstDash val="solid"/>
            <a:round/>
            <a:headEnd type="none" w="med" len="med"/>
            <a:tailEnd type="none" w="med" len="med"/>
          </a:ln>
        </p:spPr>
        <p:txBody>
          <a:bodyPr lIns="91425" tIns="91425" rIns="91425" bIns="91425" anchor="ctr" anchorCtr="0">
            <a:noAutofit/>
          </a:bodyPr>
          <a:lstStyle/>
          <a:p>
            <a:endParaRPr/>
          </a:p>
        </p:txBody>
      </p:sp>
      <p:sp>
        <p:nvSpPr>
          <p:cNvPr id="10" name="Shape 694"/>
          <p:cNvSpPr/>
          <p:nvPr/>
        </p:nvSpPr>
        <p:spPr>
          <a:xfrm>
            <a:off x="7986572" y="1256150"/>
            <a:ext cx="353699" cy="265500"/>
          </a:xfrm>
          <a:prstGeom prst="rect">
            <a:avLst/>
          </a:prstGeom>
          <a:solidFill>
            <a:srgbClr val="FFFFFF"/>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endParaRPr/>
          </a:p>
        </p:txBody>
      </p:sp>
      <p:sp>
        <p:nvSpPr>
          <p:cNvPr id="11" name="Shape 695"/>
          <p:cNvSpPr/>
          <p:nvPr/>
        </p:nvSpPr>
        <p:spPr>
          <a:xfrm>
            <a:off x="7986572" y="1521650"/>
            <a:ext cx="353699" cy="265500"/>
          </a:xfrm>
          <a:prstGeom prst="rect">
            <a:avLst/>
          </a:prstGeom>
          <a:solidFill>
            <a:schemeClr val="lt2"/>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endParaRPr b="1"/>
          </a:p>
        </p:txBody>
      </p:sp>
      <p:sp>
        <p:nvSpPr>
          <p:cNvPr id="12" name="Shape 696"/>
          <p:cNvSpPr/>
          <p:nvPr/>
        </p:nvSpPr>
        <p:spPr>
          <a:xfrm>
            <a:off x="7986572" y="1787150"/>
            <a:ext cx="353699" cy="265500"/>
          </a:xfrm>
          <a:prstGeom prst="rect">
            <a:avLst/>
          </a:prstGeom>
          <a:solidFill>
            <a:schemeClr val="lt2"/>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endParaRPr b="1"/>
          </a:p>
        </p:txBody>
      </p:sp>
      <p:sp>
        <p:nvSpPr>
          <p:cNvPr id="13" name="Shape 697"/>
          <p:cNvSpPr/>
          <p:nvPr/>
        </p:nvSpPr>
        <p:spPr>
          <a:xfrm>
            <a:off x="7986572" y="2052700"/>
            <a:ext cx="353699" cy="265500"/>
          </a:xfrm>
          <a:prstGeom prst="rect">
            <a:avLst/>
          </a:prstGeom>
          <a:solidFill>
            <a:srgbClr val="FFFFFF"/>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endParaRPr b="1"/>
          </a:p>
        </p:txBody>
      </p:sp>
      <p:sp>
        <p:nvSpPr>
          <p:cNvPr id="14" name="Shape 698"/>
          <p:cNvSpPr/>
          <p:nvPr/>
        </p:nvSpPr>
        <p:spPr>
          <a:xfrm>
            <a:off x="6401622" y="1717025"/>
            <a:ext cx="353699" cy="265500"/>
          </a:xfrm>
          <a:prstGeom prst="rect">
            <a:avLst/>
          </a:prstGeom>
          <a:solidFill>
            <a:schemeClr val="lt2"/>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endParaRPr/>
          </a:p>
        </p:txBody>
      </p:sp>
      <p:sp>
        <p:nvSpPr>
          <p:cNvPr id="15" name="Shape 699"/>
          <p:cNvSpPr/>
          <p:nvPr/>
        </p:nvSpPr>
        <p:spPr>
          <a:xfrm>
            <a:off x="6401622" y="1982525"/>
            <a:ext cx="353699" cy="265500"/>
          </a:xfrm>
          <a:prstGeom prst="rect">
            <a:avLst/>
          </a:prstGeom>
          <a:solidFill>
            <a:schemeClr val="lt2"/>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endParaRPr/>
          </a:p>
        </p:txBody>
      </p:sp>
      <p:sp>
        <p:nvSpPr>
          <p:cNvPr id="16" name="Shape 700"/>
          <p:cNvSpPr/>
          <p:nvPr/>
        </p:nvSpPr>
        <p:spPr>
          <a:xfrm>
            <a:off x="6401622" y="2254000"/>
            <a:ext cx="353699" cy="265500"/>
          </a:xfrm>
          <a:prstGeom prst="rect">
            <a:avLst/>
          </a:prstGeom>
          <a:solidFill>
            <a:schemeClr val="lt2"/>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endParaRPr/>
          </a:p>
        </p:txBody>
      </p:sp>
      <p:sp>
        <p:nvSpPr>
          <p:cNvPr id="17" name="Shape 701"/>
          <p:cNvSpPr/>
          <p:nvPr/>
        </p:nvSpPr>
        <p:spPr>
          <a:xfrm>
            <a:off x="6401622" y="2525475"/>
            <a:ext cx="353699" cy="265500"/>
          </a:xfrm>
          <a:prstGeom prst="rect">
            <a:avLst/>
          </a:prstGeom>
          <a:solidFill>
            <a:schemeClr val="lt2"/>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endParaRPr/>
          </a:p>
        </p:txBody>
      </p:sp>
      <p:sp>
        <p:nvSpPr>
          <p:cNvPr id="18" name="Shape 702"/>
          <p:cNvSpPr/>
          <p:nvPr/>
        </p:nvSpPr>
        <p:spPr>
          <a:xfrm>
            <a:off x="6401622" y="2796950"/>
            <a:ext cx="353699" cy="265500"/>
          </a:xfrm>
          <a:prstGeom prst="rect">
            <a:avLst/>
          </a:prstGeom>
          <a:solidFill>
            <a:schemeClr val="lt2"/>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endParaRPr/>
          </a:p>
        </p:txBody>
      </p:sp>
      <p:sp>
        <p:nvSpPr>
          <p:cNvPr id="19" name="Shape 703"/>
          <p:cNvSpPr/>
          <p:nvPr/>
        </p:nvSpPr>
        <p:spPr>
          <a:xfrm>
            <a:off x="7986572" y="2318250"/>
            <a:ext cx="353699" cy="265500"/>
          </a:xfrm>
          <a:prstGeom prst="rect">
            <a:avLst/>
          </a:prstGeom>
          <a:solidFill>
            <a:schemeClr val="lt2"/>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endParaRPr b="1"/>
          </a:p>
        </p:txBody>
      </p:sp>
      <p:sp>
        <p:nvSpPr>
          <p:cNvPr id="20" name="Shape 704"/>
          <p:cNvSpPr/>
          <p:nvPr/>
        </p:nvSpPr>
        <p:spPr>
          <a:xfrm>
            <a:off x="7986572" y="2583800"/>
            <a:ext cx="353699" cy="265500"/>
          </a:xfrm>
          <a:prstGeom prst="rect">
            <a:avLst/>
          </a:prstGeom>
          <a:solidFill>
            <a:srgbClr val="FFFFFF"/>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endParaRPr b="1"/>
          </a:p>
        </p:txBody>
      </p:sp>
      <p:sp>
        <p:nvSpPr>
          <p:cNvPr id="21" name="Shape 705"/>
          <p:cNvSpPr/>
          <p:nvPr/>
        </p:nvSpPr>
        <p:spPr>
          <a:xfrm>
            <a:off x="7986572" y="2849350"/>
            <a:ext cx="353699" cy="265500"/>
          </a:xfrm>
          <a:prstGeom prst="rect">
            <a:avLst/>
          </a:prstGeom>
          <a:solidFill>
            <a:srgbClr val="FFFFFF"/>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endParaRPr b="1"/>
          </a:p>
        </p:txBody>
      </p:sp>
      <p:sp>
        <p:nvSpPr>
          <p:cNvPr id="22" name="Shape 706"/>
          <p:cNvSpPr/>
          <p:nvPr/>
        </p:nvSpPr>
        <p:spPr>
          <a:xfrm>
            <a:off x="7986572" y="3114900"/>
            <a:ext cx="353699" cy="265500"/>
          </a:xfrm>
          <a:prstGeom prst="rect">
            <a:avLst/>
          </a:prstGeom>
          <a:solidFill>
            <a:schemeClr val="lt2"/>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endParaRPr b="1"/>
          </a:p>
        </p:txBody>
      </p:sp>
      <p:sp>
        <p:nvSpPr>
          <p:cNvPr id="23" name="Shape 707"/>
          <p:cNvSpPr/>
          <p:nvPr/>
        </p:nvSpPr>
        <p:spPr>
          <a:xfrm>
            <a:off x="7986572" y="3380450"/>
            <a:ext cx="353699" cy="265500"/>
          </a:xfrm>
          <a:prstGeom prst="rect">
            <a:avLst/>
          </a:prstGeom>
          <a:solidFill>
            <a:srgbClr val="FFFFFF"/>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endParaRPr b="1"/>
          </a:p>
        </p:txBody>
      </p:sp>
      <p:sp>
        <p:nvSpPr>
          <p:cNvPr id="5" name="Rectangle 4">
            <a:extLst>
              <a:ext uri="{FF2B5EF4-FFF2-40B4-BE49-F238E27FC236}">
                <a16:creationId xmlns:a16="http://schemas.microsoft.com/office/drawing/2014/main" id="{667709B1-8AA9-A64C-8007-293C8D7498CC}"/>
              </a:ext>
            </a:extLst>
          </p:cNvPr>
          <p:cNvSpPr/>
          <p:nvPr/>
        </p:nvSpPr>
        <p:spPr>
          <a:xfrm>
            <a:off x="219750" y="6167735"/>
            <a:ext cx="6219972" cy="461665"/>
          </a:xfrm>
          <a:prstGeom prst="rect">
            <a:avLst/>
          </a:prstGeom>
        </p:spPr>
        <p:txBody>
          <a:bodyPr wrap="none">
            <a:spAutoFit/>
          </a:bodyPr>
          <a:lstStyle/>
          <a:p>
            <a:r>
              <a:rPr lang="en-US" dirty="0"/>
              <a:t>*if using quadratic probing, use a prime &gt;2n </a:t>
            </a:r>
          </a:p>
        </p:txBody>
      </p:sp>
      <p:sp>
        <p:nvSpPr>
          <p:cNvPr id="36" name="Shape 691">
            <a:extLst>
              <a:ext uri="{FF2B5EF4-FFF2-40B4-BE49-F238E27FC236}">
                <a16:creationId xmlns:a16="http://schemas.microsoft.com/office/drawing/2014/main" id="{E032E849-4B7E-B34A-8084-C8844BF816CA}"/>
              </a:ext>
            </a:extLst>
          </p:cNvPr>
          <p:cNvSpPr/>
          <p:nvPr/>
        </p:nvSpPr>
        <p:spPr>
          <a:xfrm>
            <a:off x="7986572" y="4038600"/>
            <a:ext cx="353699" cy="265500"/>
          </a:xfrm>
          <a:prstGeom prst="rect">
            <a:avLst/>
          </a:prstGeom>
          <a:solidFill>
            <a:schemeClr val="lt2"/>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endParaRPr/>
          </a:p>
        </p:txBody>
      </p:sp>
      <p:sp>
        <p:nvSpPr>
          <p:cNvPr id="37" name="Shape 692">
            <a:extLst>
              <a:ext uri="{FF2B5EF4-FFF2-40B4-BE49-F238E27FC236}">
                <a16:creationId xmlns:a16="http://schemas.microsoft.com/office/drawing/2014/main" id="{88549C29-E615-3C46-B1FA-3C80DBE8BB2E}"/>
              </a:ext>
            </a:extLst>
          </p:cNvPr>
          <p:cNvSpPr/>
          <p:nvPr/>
        </p:nvSpPr>
        <p:spPr>
          <a:xfrm>
            <a:off x="7986572" y="5366250"/>
            <a:ext cx="353699" cy="1327200"/>
          </a:xfrm>
          <a:prstGeom prst="rect">
            <a:avLst/>
          </a:prstGeom>
          <a:noFill/>
          <a:ln w="19050" cap="flat" cmpd="sng">
            <a:solidFill>
              <a:schemeClr val="dk2"/>
            </a:solidFill>
            <a:prstDash val="solid"/>
            <a:round/>
            <a:headEnd type="none" w="med" len="med"/>
            <a:tailEnd type="none" w="med" len="med"/>
          </a:ln>
        </p:spPr>
        <p:txBody>
          <a:bodyPr lIns="91425" tIns="91425" rIns="91425" bIns="91425" anchor="ctr" anchorCtr="0">
            <a:noAutofit/>
          </a:bodyPr>
          <a:lstStyle/>
          <a:p>
            <a:endParaRPr/>
          </a:p>
        </p:txBody>
      </p:sp>
      <p:sp>
        <p:nvSpPr>
          <p:cNvPr id="38" name="Shape 693">
            <a:extLst>
              <a:ext uri="{FF2B5EF4-FFF2-40B4-BE49-F238E27FC236}">
                <a16:creationId xmlns:a16="http://schemas.microsoft.com/office/drawing/2014/main" id="{AE5CF9F0-1D76-8542-B45E-6269C111CA91}"/>
              </a:ext>
            </a:extLst>
          </p:cNvPr>
          <p:cNvSpPr/>
          <p:nvPr/>
        </p:nvSpPr>
        <p:spPr>
          <a:xfrm>
            <a:off x="7094946" y="5169450"/>
            <a:ext cx="552000" cy="536700"/>
          </a:xfrm>
          <a:prstGeom prst="rightArrow">
            <a:avLst>
              <a:gd name="adj1" fmla="val 50000"/>
              <a:gd name="adj2" fmla="val 50000"/>
            </a:avLst>
          </a:prstGeom>
          <a:solidFill>
            <a:srgbClr val="C9DAF8"/>
          </a:solidFill>
          <a:ln w="19050" cap="flat" cmpd="sng">
            <a:solidFill>
              <a:srgbClr val="1155CC"/>
            </a:solidFill>
            <a:prstDash val="solid"/>
            <a:round/>
            <a:headEnd type="none" w="med" len="med"/>
            <a:tailEnd type="none" w="med" len="med"/>
          </a:ln>
        </p:spPr>
        <p:txBody>
          <a:bodyPr lIns="91425" tIns="91425" rIns="91425" bIns="91425" anchor="ctr" anchorCtr="0">
            <a:noAutofit/>
          </a:bodyPr>
          <a:lstStyle/>
          <a:p>
            <a:endParaRPr/>
          </a:p>
        </p:txBody>
      </p:sp>
      <p:sp>
        <p:nvSpPr>
          <p:cNvPr id="39" name="Shape 694">
            <a:extLst>
              <a:ext uri="{FF2B5EF4-FFF2-40B4-BE49-F238E27FC236}">
                <a16:creationId xmlns:a16="http://schemas.microsoft.com/office/drawing/2014/main" id="{C7227270-FB8F-1C48-8E10-19090462123B}"/>
              </a:ext>
            </a:extLst>
          </p:cNvPr>
          <p:cNvSpPr/>
          <p:nvPr/>
        </p:nvSpPr>
        <p:spPr>
          <a:xfrm>
            <a:off x="7986572" y="4304150"/>
            <a:ext cx="353699" cy="265500"/>
          </a:xfrm>
          <a:prstGeom prst="rect">
            <a:avLst/>
          </a:prstGeom>
          <a:solidFill>
            <a:srgbClr val="D9CCAC"/>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endParaRPr/>
          </a:p>
        </p:txBody>
      </p:sp>
      <p:sp>
        <p:nvSpPr>
          <p:cNvPr id="40" name="Shape 695">
            <a:extLst>
              <a:ext uri="{FF2B5EF4-FFF2-40B4-BE49-F238E27FC236}">
                <a16:creationId xmlns:a16="http://schemas.microsoft.com/office/drawing/2014/main" id="{49BC9E3F-7A22-124C-AC61-6433C98FD0DB}"/>
              </a:ext>
            </a:extLst>
          </p:cNvPr>
          <p:cNvSpPr/>
          <p:nvPr/>
        </p:nvSpPr>
        <p:spPr>
          <a:xfrm>
            <a:off x="7986572" y="4569650"/>
            <a:ext cx="353699" cy="265500"/>
          </a:xfrm>
          <a:prstGeom prst="rect">
            <a:avLst/>
          </a:prstGeom>
          <a:solidFill>
            <a:schemeClr val="lt2"/>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endParaRPr b="1"/>
          </a:p>
        </p:txBody>
      </p:sp>
      <p:sp>
        <p:nvSpPr>
          <p:cNvPr id="41" name="Shape 696">
            <a:extLst>
              <a:ext uri="{FF2B5EF4-FFF2-40B4-BE49-F238E27FC236}">
                <a16:creationId xmlns:a16="http://schemas.microsoft.com/office/drawing/2014/main" id="{518BBA1D-0270-174D-ADF3-F29CB20DE769}"/>
              </a:ext>
            </a:extLst>
          </p:cNvPr>
          <p:cNvSpPr/>
          <p:nvPr/>
        </p:nvSpPr>
        <p:spPr>
          <a:xfrm>
            <a:off x="7986572" y="4835150"/>
            <a:ext cx="353699" cy="265500"/>
          </a:xfrm>
          <a:prstGeom prst="rect">
            <a:avLst/>
          </a:prstGeom>
          <a:solidFill>
            <a:schemeClr val="lt2"/>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endParaRPr b="1"/>
          </a:p>
        </p:txBody>
      </p:sp>
      <p:sp>
        <p:nvSpPr>
          <p:cNvPr id="42" name="Shape 697">
            <a:extLst>
              <a:ext uri="{FF2B5EF4-FFF2-40B4-BE49-F238E27FC236}">
                <a16:creationId xmlns:a16="http://schemas.microsoft.com/office/drawing/2014/main" id="{C927B41F-D4E8-B94C-B6FB-18F501C932BD}"/>
              </a:ext>
            </a:extLst>
          </p:cNvPr>
          <p:cNvSpPr/>
          <p:nvPr/>
        </p:nvSpPr>
        <p:spPr>
          <a:xfrm>
            <a:off x="7986572" y="5100700"/>
            <a:ext cx="353699" cy="265500"/>
          </a:xfrm>
          <a:prstGeom prst="rect">
            <a:avLst/>
          </a:prstGeom>
          <a:solidFill>
            <a:srgbClr val="D9CCAC"/>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endParaRPr b="1"/>
          </a:p>
        </p:txBody>
      </p:sp>
      <p:sp>
        <p:nvSpPr>
          <p:cNvPr id="43" name="Shape 703">
            <a:extLst>
              <a:ext uri="{FF2B5EF4-FFF2-40B4-BE49-F238E27FC236}">
                <a16:creationId xmlns:a16="http://schemas.microsoft.com/office/drawing/2014/main" id="{764C541F-249B-AD43-80F8-AAE9047BA322}"/>
              </a:ext>
            </a:extLst>
          </p:cNvPr>
          <p:cNvSpPr/>
          <p:nvPr/>
        </p:nvSpPr>
        <p:spPr>
          <a:xfrm>
            <a:off x="7986572" y="5366250"/>
            <a:ext cx="353699" cy="265500"/>
          </a:xfrm>
          <a:prstGeom prst="rect">
            <a:avLst/>
          </a:prstGeom>
          <a:solidFill>
            <a:schemeClr val="bg1"/>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endParaRPr b="1"/>
          </a:p>
        </p:txBody>
      </p:sp>
      <p:sp>
        <p:nvSpPr>
          <p:cNvPr id="44" name="Shape 704">
            <a:extLst>
              <a:ext uri="{FF2B5EF4-FFF2-40B4-BE49-F238E27FC236}">
                <a16:creationId xmlns:a16="http://schemas.microsoft.com/office/drawing/2014/main" id="{3A425E80-26C0-3C4B-8AFE-5030BF07C3AE}"/>
              </a:ext>
            </a:extLst>
          </p:cNvPr>
          <p:cNvSpPr/>
          <p:nvPr/>
        </p:nvSpPr>
        <p:spPr>
          <a:xfrm>
            <a:off x="7986572" y="5631800"/>
            <a:ext cx="353699" cy="265500"/>
          </a:xfrm>
          <a:prstGeom prst="rect">
            <a:avLst/>
          </a:prstGeom>
          <a:solidFill>
            <a:srgbClr val="FFFFFF"/>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endParaRPr b="1"/>
          </a:p>
        </p:txBody>
      </p:sp>
      <p:sp>
        <p:nvSpPr>
          <p:cNvPr id="45" name="Shape 705">
            <a:extLst>
              <a:ext uri="{FF2B5EF4-FFF2-40B4-BE49-F238E27FC236}">
                <a16:creationId xmlns:a16="http://schemas.microsoft.com/office/drawing/2014/main" id="{B7A96483-A06C-AD4B-B757-82E7A9765999}"/>
              </a:ext>
            </a:extLst>
          </p:cNvPr>
          <p:cNvSpPr/>
          <p:nvPr/>
        </p:nvSpPr>
        <p:spPr>
          <a:xfrm>
            <a:off x="7986572" y="5897350"/>
            <a:ext cx="353699" cy="265500"/>
          </a:xfrm>
          <a:prstGeom prst="rect">
            <a:avLst/>
          </a:prstGeom>
          <a:solidFill>
            <a:srgbClr val="FFFFFF"/>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endParaRPr b="1"/>
          </a:p>
        </p:txBody>
      </p:sp>
      <p:sp>
        <p:nvSpPr>
          <p:cNvPr id="46" name="Shape 706">
            <a:extLst>
              <a:ext uri="{FF2B5EF4-FFF2-40B4-BE49-F238E27FC236}">
                <a16:creationId xmlns:a16="http://schemas.microsoft.com/office/drawing/2014/main" id="{26069684-2D50-8E4A-B225-548351B89485}"/>
              </a:ext>
            </a:extLst>
          </p:cNvPr>
          <p:cNvSpPr/>
          <p:nvPr/>
        </p:nvSpPr>
        <p:spPr>
          <a:xfrm>
            <a:off x="7986572" y="6162900"/>
            <a:ext cx="353699" cy="265500"/>
          </a:xfrm>
          <a:prstGeom prst="rect">
            <a:avLst/>
          </a:prstGeom>
          <a:solidFill>
            <a:schemeClr val="bg1"/>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endParaRPr b="1"/>
          </a:p>
        </p:txBody>
      </p:sp>
      <p:sp>
        <p:nvSpPr>
          <p:cNvPr id="47" name="Shape 707">
            <a:extLst>
              <a:ext uri="{FF2B5EF4-FFF2-40B4-BE49-F238E27FC236}">
                <a16:creationId xmlns:a16="http://schemas.microsoft.com/office/drawing/2014/main" id="{C4BB84B3-580A-5848-9F67-746750F8E74F}"/>
              </a:ext>
            </a:extLst>
          </p:cNvPr>
          <p:cNvSpPr/>
          <p:nvPr/>
        </p:nvSpPr>
        <p:spPr>
          <a:xfrm>
            <a:off x="7986572" y="6428450"/>
            <a:ext cx="353699" cy="265500"/>
          </a:xfrm>
          <a:prstGeom prst="rect">
            <a:avLst/>
          </a:prstGeom>
          <a:solidFill>
            <a:srgbClr val="FFFFFF"/>
          </a:solidFill>
          <a:ln w="19050" cap="flat" cmpd="sng">
            <a:solidFill>
              <a:schemeClr val="dk2"/>
            </a:solidFill>
            <a:prstDash val="solid"/>
            <a:round/>
            <a:headEnd type="none" w="med" len="med"/>
            <a:tailEnd type="none" w="med" len="med"/>
          </a:ln>
        </p:spPr>
        <p:txBody>
          <a:bodyPr lIns="91425" tIns="91425" rIns="91425" bIns="91425" anchor="ctr" anchorCtr="0">
            <a:noAutofit/>
          </a:bodyPr>
          <a:lstStyle/>
          <a:p>
            <a:endParaRPr b="1"/>
          </a:p>
        </p:txBody>
      </p:sp>
      <p:cxnSp>
        <p:nvCxnSpPr>
          <p:cNvPr id="49" name="Straight Connector 48">
            <a:extLst>
              <a:ext uri="{FF2B5EF4-FFF2-40B4-BE49-F238E27FC236}">
                <a16:creationId xmlns:a16="http://schemas.microsoft.com/office/drawing/2014/main" id="{7F5EDE65-50B0-1043-AD7F-A4B20BD396B7}"/>
              </a:ext>
            </a:extLst>
          </p:cNvPr>
          <p:cNvCxnSpPr/>
          <p:nvPr/>
        </p:nvCxnSpPr>
        <p:spPr>
          <a:xfrm>
            <a:off x="6755321" y="4038600"/>
            <a:ext cx="2007679" cy="2590800"/>
          </a:xfrm>
          <a:prstGeom prst="line">
            <a:avLst/>
          </a:prstGeom>
          <a:ln w="57150">
            <a:solidFill>
              <a:srgbClr val="FF0000"/>
            </a:solidFill>
          </a:ln>
        </p:spPr>
        <p:style>
          <a:lnRef idx="1">
            <a:schemeClr val="accent1"/>
          </a:lnRef>
          <a:fillRef idx="0">
            <a:schemeClr val="accent1"/>
          </a:fillRef>
          <a:effectRef idx="0">
            <a:schemeClr val="accent1"/>
          </a:effectRef>
          <a:fontRef idx="minor">
            <a:schemeClr val="tx1"/>
          </a:fontRef>
        </p:style>
      </p:cxnSp>
      <p:cxnSp>
        <p:nvCxnSpPr>
          <p:cNvPr id="50" name="Straight Connector 49">
            <a:extLst>
              <a:ext uri="{FF2B5EF4-FFF2-40B4-BE49-F238E27FC236}">
                <a16:creationId xmlns:a16="http://schemas.microsoft.com/office/drawing/2014/main" id="{B659F198-D9B1-EC4F-8DDE-10ACCE3EB93B}"/>
              </a:ext>
            </a:extLst>
          </p:cNvPr>
          <p:cNvCxnSpPr>
            <a:cxnSpLocks/>
          </p:cNvCxnSpPr>
          <p:nvPr/>
        </p:nvCxnSpPr>
        <p:spPr>
          <a:xfrm flipV="1">
            <a:off x="6589734" y="3795426"/>
            <a:ext cx="1944666" cy="2833975"/>
          </a:xfrm>
          <a:prstGeom prst="line">
            <a:avLst/>
          </a:prstGeom>
          <a:ln w="57150">
            <a:solidFill>
              <a:srgbClr val="FF0000"/>
            </a:solidFill>
          </a:ln>
        </p:spPr>
        <p:style>
          <a:lnRef idx="1">
            <a:schemeClr val="accent1"/>
          </a:lnRef>
          <a:fillRef idx="0">
            <a:schemeClr val="accent1"/>
          </a:fillRef>
          <a:effectRef idx="0">
            <a:schemeClr val="accent1"/>
          </a:effectRef>
          <a:fontRef idx="minor">
            <a:schemeClr val="tx1"/>
          </a:fontRef>
        </p:style>
      </p:cxnSp>
      <p:sp>
        <p:nvSpPr>
          <p:cNvPr id="24" name="TextBox 23">
            <a:extLst>
              <a:ext uri="{FF2B5EF4-FFF2-40B4-BE49-F238E27FC236}">
                <a16:creationId xmlns:a16="http://schemas.microsoft.com/office/drawing/2014/main" id="{D8340111-EBCD-C542-B103-F45A43E8E527}"/>
              </a:ext>
            </a:extLst>
          </p:cNvPr>
          <p:cNvSpPr txBox="1"/>
          <p:nvPr/>
        </p:nvSpPr>
        <p:spPr>
          <a:xfrm>
            <a:off x="1482115" y="5042862"/>
            <a:ext cx="3695242" cy="830997"/>
          </a:xfrm>
          <a:prstGeom prst="rect">
            <a:avLst/>
          </a:prstGeom>
          <a:noFill/>
        </p:spPr>
        <p:txBody>
          <a:bodyPr wrap="none" rtlCol="0">
            <a:spAutoFit/>
          </a:bodyPr>
          <a:lstStyle/>
          <a:p>
            <a:r>
              <a:rPr lang="en-US" dirty="0">
                <a:solidFill>
                  <a:srgbClr val="C00000"/>
                </a:solidFill>
              </a:rPr>
              <a:t>index for an item is:</a:t>
            </a:r>
          </a:p>
          <a:p>
            <a:r>
              <a:rPr lang="en-US" dirty="0">
                <a:solidFill>
                  <a:srgbClr val="0070C0"/>
                </a:solidFill>
              </a:rPr>
              <a:t>hash code mod table-size</a:t>
            </a:r>
          </a:p>
        </p:txBody>
      </p:sp>
    </p:spTree>
    <p:extLst>
      <p:ext uri="{BB962C8B-B14F-4D97-AF65-F5344CB8AC3E}">
        <p14:creationId xmlns:p14="http://schemas.microsoft.com/office/powerpoint/2010/main" val="107201356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7"/>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8"/>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9"/>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10"/>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11"/>
                                        </p:tgtEl>
                                        <p:attrNameLst>
                                          <p:attrName>style.visibility</p:attrName>
                                        </p:attrNameLst>
                                      </p:cBhvr>
                                      <p:to>
                                        <p:strVal val="visible"/>
                                      </p:to>
                                    </p:set>
                                  </p:childTnLst>
                                </p:cTn>
                              </p:par>
                              <p:par>
                                <p:cTn id="15" presetID="1" presetClass="entr" presetSubtype="0" fill="hold" grpId="0" nodeType="withEffect">
                                  <p:stCondLst>
                                    <p:cond delay="0"/>
                                  </p:stCondLst>
                                  <p:childTnLst>
                                    <p:set>
                                      <p:cBhvr>
                                        <p:cTn id="16" dur="1" fill="hold">
                                          <p:stCondLst>
                                            <p:cond delay="0"/>
                                          </p:stCondLst>
                                        </p:cTn>
                                        <p:tgtEl>
                                          <p:spTgt spid="12"/>
                                        </p:tgtEl>
                                        <p:attrNameLst>
                                          <p:attrName>style.visibility</p:attrName>
                                        </p:attrNameLst>
                                      </p:cBhvr>
                                      <p:to>
                                        <p:strVal val="visible"/>
                                      </p:to>
                                    </p:set>
                                  </p:childTnLst>
                                </p:cTn>
                              </p:par>
                              <p:par>
                                <p:cTn id="17" presetID="1" presetClass="entr" presetSubtype="0" fill="hold" grpId="0" nodeType="withEffect">
                                  <p:stCondLst>
                                    <p:cond delay="0"/>
                                  </p:stCondLst>
                                  <p:childTnLst>
                                    <p:set>
                                      <p:cBhvr>
                                        <p:cTn id="18" dur="1" fill="hold">
                                          <p:stCondLst>
                                            <p:cond delay="0"/>
                                          </p:stCondLst>
                                        </p:cTn>
                                        <p:tgtEl>
                                          <p:spTgt spid="13"/>
                                        </p:tgtEl>
                                        <p:attrNameLst>
                                          <p:attrName>style.visibility</p:attrName>
                                        </p:attrNameLst>
                                      </p:cBhvr>
                                      <p:to>
                                        <p:strVal val="visible"/>
                                      </p:to>
                                    </p:set>
                                  </p:childTnLst>
                                </p:cTn>
                              </p:par>
                              <p:par>
                                <p:cTn id="19" presetID="1" presetClass="entr" presetSubtype="0" fill="hold" grpId="0" nodeType="withEffect">
                                  <p:stCondLst>
                                    <p:cond delay="0"/>
                                  </p:stCondLst>
                                  <p:childTnLst>
                                    <p:set>
                                      <p:cBhvr>
                                        <p:cTn id="20" dur="1" fill="hold">
                                          <p:stCondLst>
                                            <p:cond delay="0"/>
                                          </p:stCondLst>
                                        </p:cTn>
                                        <p:tgtEl>
                                          <p:spTgt spid="19"/>
                                        </p:tgtEl>
                                        <p:attrNameLst>
                                          <p:attrName>style.visibility</p:attrName>
                                        </p:attrNameLst>
                                      </p:cBhvr>
                                      <p:to>
                                        <p:strVal val="visible"/>
                                      </p:to>
                                    </p:set>
                                  </p:childTnLst>
                                </p:cTn>
                              </p:par>
                              <p:par>
                                <p:cTn id="21" presetID="1" presetClass="entr" presetSubtype="0" fill="hold" grpId="0" nodeType="withEffect">
                                  <p:stCondLst>
                                    <p:cond delay="0"/>
                                  </p:stCondLst>
                                  <p:childTnLst>
                                    <p:set>
                                      <p:cBhvr>
                                        <p:cTn id="22" dur="1" fill="hold">
                                          <p:stCondLst>
                                            <p:cond delay="0"/>
                                          </p:stCondLst>
                                        </p:cTn>
                                        <p:tgtEl>
                                          <p:spTgt spid="20"/>
                                        </p:tgtEl>
                                        <p:attrNameLst>
                                          <p:attrName>style.visibility</p:attrName>
                                        </p:attrNameLst>
                                      </p:cBhvr>
                                      <p:to>
                                        <p:strVal val="visible"/>
                                      </p:to>
                                    </p:set>
                                  </p:childTnLst>
                                </p:cTn>
                              </p:par>
                              <p:par>
                                <p:cTn id="23" presetID="1" presetClass="entr" presetSubtype="0" fill="hold" grpId="0" nodeType="withEffect">
                                  <p:stCondLst>
                                    <p:cond delay="0"/>
                                  </p:stCondLst>
                                  <p:childTnLst>
                                    <p:set>
                                      <p:cBhvr>
                                        <p:cTn id="24" dur="1" fill="hold">
                                          <p:stCondLst>
                                            <p:cond delay="0"/>
                                          </p:stCondLst>
                                        </p:cTn>
                                        <p:tgtEl>
                                          <p:spTgt spid="21"/>
                                        </p:tgtEl>
                                        <p:attrNameLst>
                                          <p:attrName>style.visibility</p:attrName>
                                        </p:attrNameLst>
                                      </p:cBhvr>
                                      <p:to>
                                        <p:strVal val="visible"/>
                                      </p:to>
                                    </p:set>
                                  </p:childTnLst>
                                </p:cTn>
                              </p:par>
                              <p:par>
                                <p:cTn id="25" presetID="1" presetClass="entr" presetSubtype="0" fill="hold" grpId="0" nodeType="withEffect">
                                  <p:stCondLst>
                                    <p:cond delay="0"/>
                                  </p:stCondLst>
                                  <p:childTnLst>
                                    <p:set>
                                      <p:cBhvr>
                                        <p:cTn id="26" dur="1" fill="hold">
                                          <p:stCondLst>
                                            <p:cond delay="0"/>
                                          </p:stCondLst>
                                        </p:cTn>
                                        <p:tgtEl>
                                          <p:spTgt spid="22"/>
                                        </p:tgtEl>
                                        <p:attrNameLst>
                                          <p:attrName>style.visibility</p:attrName>
                                        </p:attrNameLst>
                                      </p:cBhvr>
                                      <p:to>
                                        <p:strVal val="visible"/>
                                      </p:to>
                                    </p:set>
                                  </p:childTnLst>
                                </p:cTn>
                              </p:par>
                              <p:par>
                                <p:cTn id="27" presetID="1" presetClass="entr" presetSubtype="0" fill="hold" grpId="0" nodeType="withEffect">
                                  <p:stCondLst>
                                    <p:cond delay="0"/>
                                  </p:stCondLst>
                                  <p:childTnLst>
                                    <p:set>
                                      <p:cBhvr>
                                        <p:cTn id="28" dur="1" fill="hold">
                                          <p:stCondLst>
                                            <p:cond delay="0"/>
                                          </p:stCondLst>
                                        </p:cTn>
                                        <p:tgtEl>
                                          <p:spTgt spid="23"/>
                                        </p:tgtEl>
                                        <p:attrNameLst>
                                          <p:attrName>style.visibility</p:attrName>
                                        </p:attrNameLst>
                                      </p:cBhvr>
                                      <p:to>
                                        <p:strVal val="visible"/>
                                      </p:to>
                                    </p:set>
                                  </p:childTnLst>
                                </p:cTn>
                              </p:par>
                            </p:childTnLst>
                          </p:cTn>
                        </p:par>
                      </p:childTnLst>
                    </p:cTn>
                  </p:par>
                  <p:par>
                    <p:cTn id="29" fill="hold">
                      <p:stCondLst>
                        <p:cond delay="indefinite"/>
                      </p:stCondLst>
                      <p:childTnLst>
                        <p:par>
                          <p:cTn id="30" fill="hold">
                            <p:stCondLst>
                              <p:cond delay="0"/>
                            </p:stCondLst>
                            <p:childTnLst>
                              <p:par>
                                <p:cTn id="31" presetID="1" presetClass="entr" presetSubtype="0" fill="hold" nodeType="clickEffect">
                                  <p:stCondLst>
                                    <p:cond delay="0"/>
                                  </p:stCondLst>
                                  <p:childTnLst>
                                    <p:set>
                                      <p:cBhvr>
                                        <p:cTn id="32"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33" fill="hold">
                      <p:stCondLst>
                        <p:cond delay="indefinite"/>
                      </p:stCondLst>
                      <p:childTnLst>
                        <p:par>
                          <p:cTn id="34" fill="hold">
                            <p:stCondLst>
                              <p:cond delay="0"/>
                            </p:stCondLst>
                            <p:childTnLst>
                              <p:par>
                                <p:cTn id="35" presetID="1" presetClass="entr" presetSubtype="0" fill="hold" grpId="0" nodeType="clickEffect">
                                  <p:stCondLst>
                                    <p:cond delay="0"/>
                                  </p:stCondLst>
                                  <p:childTnLst>
                                    <p:set>
                                      <p:cBhvr>
                                        <p:cTn id="36" dur="1" fill="hold">
                                          <p:stCondLst>
                                            <p:cond delay="0"/>
                                          </p:stCondLst>
                                        </p:cTn>
                                        <p:tgtEl>
                                          <p:spTgt spid="36"/>
                                        </p:tgtEl>
                                        <p:attrNameLst>
                                          <p:attrName>style.visibility</p:attrName>
                                        </p:attrNameLst>
                                      </p:cBhvr>
                                      <p:to>
                                        <p:strVal val="visible"/>
                                      </p:to>
                                    </p:set>
                                  </p:childTnLst>
                                </p:cTn>
                              </p:par>
                              <p:par>
                                <p:cTn id="37" presetID="1" presetClass="entr" presetSubtype="0" fill="hold" grpId="0" nodeType="withEffect">
                                  <p:stCondLst>
                                    <p:cond delay="0"/>
                                  </p:stCondLst>
                                  <p:childTnLst>
                                    <p:set>
                                      <p:cBhvr>
                                        <p:cTn id="38" dur="1" fill="hold">
                                          <p:stCondLst>
                                            <p:cond delay="0"/>
                                          </p:stCondLst>
                                        </p:cTn>
                                        <p:tgtEl>
                                          <p:spTgt spid="37"/>
                                        </p:tgtEl>
                                        <p:attrNameLst>
                                          <p:attrName>style.visibility</p:attrName>
                                        </p:attrNameLst>
                                      </p:cBhvr>
                                      <p:to>
                                        <p:strVal val="visible"/>
                                      </p:to>
                                    </p:set>
                                  </p:childTnLst>
                                </p:cTn>
                              </p:par>
                              <p:par>
                                <p:cTn id="39" presetID="1" presetClass="entr" presetSubtype="0" fill="hold" grpId="0" nodeType="withEffect">
                                  <p:stCondLst>
                                    <p:cond delay="0"/>
                                  </p:stCondLst>
                                  <p:childTnLst>
                                    <p:set>
                                      <p:cBhvr>
                                        <p:cTn id="40" dur="1" fill="hold">
                                          <p:stCondLst>
                                            <p:cond delay="0"/>
                                          </p:stCondLst>
                                        </p:cTn>
                                        <p:tgtEl>
                                          <p:spTgt spid="38"/>
                                        </p:tgtEl>
                                        <p:attrNameLst>
                                          <p:attrName>style.visibility</p:attrName>
                                        </p:attrNameLst>
                                      </p:cBhvr>
                                      <p:to>
                                        <p:strVal val="visible"/>
                                      </p:to>
                                    </p:set>
                                  </p:childTnLst>
                                </p:cTn>
                              </p:par>
                              <p:par>
                                <p:cTn id="41" presetID="1" presetClass="entr" presetSubtype="0" fill="hold" grpId="0" nodeType="withEffect">
                                  <p:stCondLst>
                                    <p:cond delay="0"/>
                                  </p:stCondLst>
                                  <p:childTnLst>
                                    <p:set>
                                      <p:cBhvr>
                                        <p:cTn id="42" dur="1" fill="hold">
                                          <p:stCondLst>
                                            <p:cond delay="0"/>
                                          </p:stCondLst>
                                        </p:cTn>
                                        <p:tgtEl>
                                          <p:spTgt spid="39"/>
                                        </p:tgtEl>
                                        <p:attrNameLst>
                                          <p:attrName>style.visibility</p:attrName>
                                        </p:attrNameLst>
                                      </p:cBhvr>
                                      <p:to>
                                        <p:strVal val="visible"/>
                                      </p:to>
                                    </p:set>
                                  </p:childTnLst>
                                </p:cTn>
                              </p:par>
                              <p:par>
                                <p:cTn id="43" presetID="1" presetClass="entr" presetSubtype="0" fill="hold" grpId="0" nodeType="withEffect">
                                  <p:stCondLst>
                                    <p:cond delay="0"/>
                                  </p:stCondLst>
                                  <p:childTnLst>
                                    <p:set>
                                      <p:cBhvr>
                                        <p:cTn id="44" dur="1" fill="hold">
                                          <p:stCondLst>
                                            <p:cond delay="0"/>
                                          </p:stCondLst>
                                        </p:cTn>
                                        <p:tgtEl>
                                          <p:spTgt spid="40"/>
                                        </p:tgtEl>
                                        <p:attrNameLst>
                                          <p:attrName>style.visibility</p:attrName>
                                        </p:attrNameLst>
                                      </p:cBhvr>
                                      <p:to>
                                        <p:strVal val="visible"/>
                                      </p:to>
                                    </p:set>
                                  </p:childTnLst>
                                </p:cTn>
                              </p:par>
                              <p:par>
                                <p:cTn id="45" presetID="1" presetClass="entr" presetSubtype="0" fill="hold" grpId="0" nodeType="withEffect">
                                  <p:stCondLst>
                                    <p:cond delay="0"/>
                                  </p:stCondLst>
                                  <p:childTnLst>
                                    <p:set>
                                      <p:cBhvr>
                                        <p:cTn id="46" dur="1" fill="hold">
                                          <p:stCondLst>
                                            <p:cond delay="0"/>
                                          </p:stCondLst>
                                        </p:cTn>
                                        <p:tgtEl>
                                          <p:spTgt spid="41"/>
                                        </p:tgtEl>
                                        <p:attrNameLst>
                                          <p:attrName>style.visibility</p:attrName>
                                        </p:attrNameLst>
                                      </p:cBhvr>
                                      <p:to>
                                        <p:strVal val="visible"/>
                                      </p:to>
                                    </p:set>
                                  </p:childTnLst>
                                </p:cTn>
                              </p:par>
                              <p:par>
                                <p:cTn id="47" presetID="1" presetClass="entr" presetSubtype="0" fill="hold" grpId="0" nodeType="withEffect">
                                  <p:stCondLst>
                                    <p:cond delay="0"/>
                                  </p:stCondLst>
                                  <p:childTnLst>
                                    <p:set>
                                      <p:cBhvr>
                                        <p:cTn id="48" dur="1" fill="hold">
                                          <p:stCondLst>
                                            <p:cond delay="0"/>
                                          </p:stCondLst>
                                        </p:cTn>
                                        <p:tgtEl>
                                          <p:spTgt spid="42"/>
                                        </p:tgtEl>
                                        <p:attrNameLst>
                                          <p:attrName>style.visibility</p:attrName>
                                        </p:attrNameLst>
                                      </p:cBhvr>
                                      <p:to>
                                        <p:strVal val="visible"/>
                                      </p:to>
                                    </p:set>
                                  </p:childTnLst>
                                </p:cTn>
                              </p:par>
                              <p:par>
                                <p:cTn id="49" presetID="1" presetClass="entr" presetSubtype="0" fill="hold" grpId="0" nodeType="withEffect">
                                  <p:stCondLst>
                                    <p:cond delay="0"/>
                                  </p:stCondLst>
                                  <p:childTnLst>
                                    <p:set>
                                      <p:cBhvr>
                                        <p:cTn id="50" dur="1" fill="hold">
                                          <p:stCondLst>
                                            <p:cond delay="0"/>
                                          </p:stCondLst>
                                        </p:cTn>
                                        <p:tgtEl>
                                          <p:spTgt spid="43"/>
                                        </p:tgtEl>
                                        <p:attrNameLst>
                                          <p:attrName>style.visibility</p:attrName>
                                        </p:attrNameLst>
                                      </p:cBhvr>
                                      <p:to>
                                        <p:strVal val="visible"/>
                                      </p:to>
                                    </p:set>
                                  </p:childTnLst>
                                </p:cTn>
                              </p:par>
                              <p:par>
                                <p:cTn id="51" presetID="1" presetClass="entr" presetSubtype="0" fill="hold" grpId="0" nodeType="withEffect">
                                  <p:stCondLst>
                                    <p:cond delay="0"/>
                                  </p:stCondLst>
                                  <p:childTnLst>
                                    <p:set>
                                      <p:cBhvr>
                                        <p:cTn id="52" dur="1" fill="hold">
                                          <p:stCondLst>
                                            <p:cond delay="0"/>
                                          </p:stCondLst>
                                        </p:cTn>
                                        <p:tgtEl>
                                          <p:spTgt spid="44"/>
                                        </p:tgtEl>
                                        <p:attrNameLst>
                                          <p:attrName>style.visibility</p:attrName>
                                        </p:attrNameLst>
                                      </p:cBhvr>
                                      <p:to>
                                        <p:strVal val="visible"/>
                                      </p:to>
                                    </p:set>
                                  </p:childTnLst>
                                </p:cTn>
                              </p:par>
                              <p:par>
                                <p:cTn id="53" presetID="1" presetClass="entr" presetSubtype="0" fill="hold" grpId="0" nodeType="withEffect">
                                  <p:stCondLst>
                                    <p:cond delay="0"/>
                                  </p:stCondLst>
                                  <p:childTnLst>
                                    <p:set>
                                      <p:cBhvr>
                                        <p:cTn id="54" dur="1" fill="hold">
                                          <p:stCondLst>
                                            <p:cond delay="0"/>
                                          </p:stCondLst>
                                        </p:cTn>
                                        <p:tgtEl>
                                          <p:spTgt spid="45"/>
                                        </p:tgtEl>
                                        <p:attrNameLst>
                                          <p:attrName>style.visibility</p:attrName>
                                        </p:attrNameLst>
                                      </p:cBhvr>
                                      <p:to>
                                        <p:strVal val="visible"/>
                                      </p:to>
                                    </p:set>
                                  </p:childTnLst>
                                </p:cTn>
                              </p:par>
                              <p:par>
                                <p:cTn id="55" presetID="1" presetClass="entr" presetSubtype="0" fill="hold" grpId="0" nodeType="withEffect">
                                  <p:stCondLst>
                                    <p:cond delay="0"/>
                                  </p:stCondLst>
                                  <p:childTnLst>
                                    <p:set>
                                      <p:cBhvr>
                                        <p:cTn id="56" dur="1" fill="hold">
                                          <p:stCondLst>
                                            <p:cond delay="0"/>
                                          </p:stCondLst>
                                        </p:cTn>
                                        <p:tgtEl>
                                          <p:spTgt spid="46"/>
                                        </p:tgtEl>
                                        <p:attrNameLst>
                                          <p:attrName>style.visibility</p:attrName>
                                        </p:attrNameLst>
                                      </p:cBhvr>
                                      <p:to>
                                        <p:strVal val="visible"/>
                                      </p:to>
                                    </p:set>
                                  </p:childTnLst>
                                </p:cTn>
                              </p:par>
                              <p:par>
                                <p:cTn id="57" presetID="1" presetClass="entr" presetSubtype="0" fill="hold" grpId="0" nodeType="withEffect">
                                  <p:stCondLst>
                                    <p:cond delay="0"/>
                                  </p:stCondLst>
                                  <p:childTnLst>
                                    <p:set>
                                      <p:cBhvr>
                                        <p:cTn id="58" dur="1" fill="hold">
                                          <p:stCondLst>
                                            <p:cond delay="0"/>
                                          </p:stCondLst>
                                        </p:cTn>
                                        <p:tgtEl>
                                          <p:spTgt spid="47"/>
                                        </p:tgtEl>
                                        <p:attrNameLst>
                                          <p:attrName>style.visibility</p:attrName>
                                        </p:attrNameLst>
                                      </p:cBhvr>
                                      <p:to>
                                        <p:strVal val="visible"/>
                                      </p:to>
                                    </p:set>
                                  </p:childTnLst>
                                </p:cTn>
                              </p:par>
                            </p:childTnLst>
                          </p:cTn>
                        </p:par>
                      </p:childTnLst>
                    </p:cTn>
                  </p:par>
                  <p:par>
                    <p:cTn id="59" fill="hold">
                      <p:stCondLst>
                        <p:cond delay="indefinite"/>
                      </p:stCondLst>
                      <p:childTnLst>
                        <p:par>
                          <p:cTn id="60" fill="hold">
                            <p:stCondLst>
                              <p:cond delay="0"/>
                            </p:stCondLst>
                            <p:childTnLst>
                              <p:par>
                                <p:cTn id="61" presetID="22" presetClass="entr" presetSubtype="8" fill="hold" grpId="0" nodeType="clickEffect">
                                  <p:stCondLst>
                                    <p:cond delay="0"/>
                                  </p:stCondLst>
                                  <p:childTnLst>
                                    <p:set>
                                      <p:cBhvr>
                                        <p:cTn id="62" dur="1" fill="hold">
                                          <p:stCondLst>
                                            <p:cond delay="0"/>
                                          </p:stCondLst>
                                        </p:cTn>
                                        <p:tgtEl>
                                          <p:spTgt spid="24"/>
                                        </p:tgtEl>
                                        <p:attrNameLst>
                                          <p:attrName>style.visibility</p:attrName>
                                        </p:attrNameLst>
                                      </p:cBhvr>
                                      <p:to>
                                        <p:strVal val="visible"/>
                                      </p:to>
                                    </p:set>
                                    <p:animEffect transition="in" filter="wipe(left)">
                                      <p:cBhvr>
                                        <p:cTn id="63" dur="2000"/>
                                        <p:tgtEl>
                                          <p:spTgt spid="24"/>
                                        </p:tgtEl>
                                      </p:cBhvr>
                                    </p:animEffect>
                                  </p:childTnLst>
                                </p:cTn>
                              </p:par>
                            </p:childTnLst>
                          </p:cTn>
                        </p:par>
                      </p:childTnLst>
                    </p:cTn>
                  </p:par>
                  <p:par>
                    <p:cTn id="64" fill="hold">
                      <p:stCondLst>
                        <p:cond delay="indefinite"/>
                      </p:stCondLst>
                      <p:childTnLst>
                        <p:par>
                          <p:cTn id="65" fill="hold">
                            <p:stCondLst>
                              <p:cond delay="0"/>
                            </p:stCondLst>
                            <p:childTnLst>
                              <p:par>
                                <p:cTn id="66" presetID="9" presetClass="entr" presetSubtype="0" fill="hold" nodeType="clickEffect">
                                  <p:stCondLst>
                                    <p:cond delay="0"/>
                                  </p:stCondLst>
                                  <p:childTnLst>
                                    <p:set>
                                      <p:cBhvr>
                                        <p:cTn id="67" dur="1" fill="hold">
                                          <p:stCondLst>
                                            <p:cond delay="0"/>
                                          </p:stCondLst>
                                        </p:cTn>
                                        <p:tgtEl>
                                          <p:spTgt spid="49"/>
                                        </p:tgtEl>
                                        <p:attrNameLst>
                                          <p:attrName>style.visibility</p:attrName>
                                        </p:attrNameLst>
                                      </p:cBhvr>
                                      <p:to>
                                        <p:strVal val="visible"/>
                                      </p:to>
                                    </p:set>
                                    <p:animEffect transition="in" filter="dissolve">
                                      <p:cBhvr>
                                        <p:cTn id="68" dur="500"/>
                                        <p:tgtEl>
                                          <p:spTgt spid="49"/>
                                        </p:tgtEl>
                                      </p:cBhvr>
                                    </p:animEffect>
                                  </p:childTnLst>
                                </p:cTn>
                              </p:par>
                              <p:par>
                                <p:cTn id="69" presetID="9" presetClass="entr" presetSubtype="0" fill="hold" nodeType="withEffect">
                                  <p:stCondLst>
                                    <p:cond delay="0"/>
                                  </p:stCondLst>
                                  <p:childTnLst>
                                    <p:set>
                                      <p:cBhvr>
                                        <p:cTn id="70" dur="1" fill="hold">
                                          <p:stCondLst>
                                            <p:cond delay="0"/>
                                          </p:stCondLst>
                                        </p:cTn>
                                        <p:tgtEl>
                                          <p:spTgt spid="50"/>
                                        </p:tgtEl>
                                        <p:attrNameLst>
                                          <p:attrName>style.visibility</p:attrName>
                                        </p:attrNameLst>
                                      </p:cBhvr>
                                      <p:to>
                                        <p:strVal val="visible"/>
                                      </p:to>
                                    </p:set>
                                    <p:animEffect transition="in" filter="dissolve">
                                      <p:cBhvr>
                                        <p:cTn id="71" dur="500"/>
                                        <p:tgtEl>
                                          <p:spTgt spid="5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animBg="1"/>
      <p:bldP spid="8" grpId="0" animBg="1"/>
      <p:bldP spid="9" grpId="0" animBg="1"/>
      <p:bldP spid="10" grpId="0" animBg="1"/>
      <p:bldP spid="11" grpId="0" animBg="1"/>
      <p:bldP spid="12" grpId="0" animBg="1"/>
      <p:bldP spid="13" grpId="0" animBg="1"/>
      <p:bldP spid="19" grpId="0" animBg="1"/>
      <p:bldP spid="20" grpId="0" animBg="1"/>
      <p:bldP spid="21" grpId="0" animBg="1"/>
      <p:bldP spid="22" grpId="0" animBg="1"/>
      <p:bldP spid="23" grpId="0" animBg="1"/>
      <p:bldP spid="36" grpId="0" animBg="1"/>
      <p:bldP spid="37" grpId="0" animBg="1"/>
      <p:bldP spid="38" grpId="0" animBg="1"/>
      <p:bldP spid="39" grpId="0" animBg="1"/>
      <p:bldP spid="40" grpId="0" animBg="1"/>
      <p:bldP spid="41" grpId="0" animBg="1"/>
      <p:bldP spid="42" grpId="0" animBg="1"/>
      <p:bldP spid="43" grpId="0" animBg="1"/>
      <p:bldP spid="44" grpId="0" animBg="1"/>
      <p:bldP spid="45" grpId="0" animBg="1"/>
      <p:bldP spid="46" grpId="0" animBg="1"/>
      <p:bldP spid="47" grpId="0" animBg="1"/>
      <p:bldP spid="24" grpId="0"/>
    </p:bldLst>
  </p:timing>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3600" dirty="0">
                <a:solidFill>
                  <a:srgbClr val="C00000"/>
                </a:solidFill>
              </a:rPr>
              <a:t>Resizing takes constant amortized time</a:t>
            </a:r>
          </a:p>
        </p:txBody>
      </p:sp>
      <p:pic>
        <p:nvPicPr>
          <p:cNvPr id="52" name="Picture 51">
            <a:extLst>
              <a:ext uri="{FF2B5EF4-FFF2-40B4-BE49-F238E27FC236}">
                <a16:creationId xmlns:a16="http://schemas.microsoft.com/office/drawing/2014/main" id="{CC1FFE45-18C6-C642-886A-578C9FCA454A}"/>
              </a:ext>
            </a:extLst>
          </p:cNvPr>
          <p:cNvPicPr/>
          <p:nvPr/>
        </p:nvPicPr>
        <p:blipFill>
          <a:blip r:embed="rId3"/>
          <a:stretch>
            <a:fillRect/>
          </a:stretch>
        </p:blipFill>
        <p:spPr>
          <a:xfrm>
            <a:off x="0" y="1524000"/>
            <a:ext cx="6687962" cy="5334000"/>
          </a:xfrm>
          <a:prstGeom prst="rect">
            <a:avLst/>
          </a:prstGeom>
        </p:spPr>
      </p:pic>
      <p:sp>
        <p:nvSpPr>
          <p:cNvPr id="48" name="TextBox 47">
            <a:extLst>
              <a:ext uri="{FF2B5EF4-FFF2-40B4-BE49-F238E27FC236}">
                <a16:creationId xmlns:a16="http://schemas.microsoft.com/office/drawing/2014/main" id="{9BDF3FCD-9547-6948-B901-BE92E7830D38}"/>
              </a:ext>
            </a:extLst>
          </p:cNvPr>
          <p:cNvSpPr txBox="1"/>
          <p:nvPr/>
        </p:nvSpPr>
        <p:spPr>
          <a:xfrm>
            <a:off x="5280957" y="1085072"/>
            <a:ext cx="3482043" cy="1200329"/>
          </a:xfrm>
          <a:prstGeom prst="rect">
            <a:avLst/>
          </a:prstGeom>
          <a:solidFill>
            <a:schemeClr val="bg1"/>
          </a:solidFill>
          <a:ln w="15875">
            <a:solidFill>
              <a:srgbClr val="800000"/>
            </a:solidFill>
          </a:ln>
        </p:spPr>
        <p:txBody>
          <a:bodyPr wrap="square" rtlCol="0">
            <a:spAutoFit/>
          </a:bodyPr>
          <a:lstStyle/>
          <a:p>
            <a:r>
              <a:rPr lang="en-US" sz="2400" dirty="0">
                <a:latin typeface="Times New Roman"/>
                <a:cs typeface="Times New Roman"/>
              </a:rPr>
              <a:t>We bought a machine that makes fizzy water. </a:t>
            </a:r>
            <a:br>
              <a:rPr lang="en-US" sz="2400" dirty="0">
                <a:latin typeface="Times New Roman"/>
                <a:cs typeface="Times New Roman"/>
              </a:rPr>
            </a:br>
            <a:r>
              <a:rPr lang="en-US" sz="2400" dirty="0">
                <a:latin typeface="Times New Roman"/>
                <a:cs typeface="Times New Roman"/>
              </a:rPr>
              <a:t>The machine cost $100.</a:t>
            </a:r>
            <a:endParaRPr lang="en-US" sz="2400" dirty="0">
              <a:solidFill>
                <a:srgbClr val="008000"/>
              </a:solidFill>
              <a:latin typeface="Times New Roman"/>
              <a:cs typeface="Times New Roman"/>
            </a:endParaRPr>
          </a:p>
        </p:txBody>
      </p:sp>
      <p:sp>
        <p:nvSpPr>
          <p:cNvPr id="51" name="TextBox 50">
            <a:extLst>
              <a:ext uri="{FF2B5EF4-FFF2-40B4-BE49-F238E27FC236}">
                <a16:creationId xmlns:a16="http://schemas.microsoft.com/office/drawing/2014/main" id="{3AA875F3-A85C-A84D-827A-708781FE1406}"/>
              </a:ext>
            </a:extLst>
          </p:cNvPr>
          <p:cNvSpPr txBox="1"/>
          <p:nvPr/>
        </p:nvSpPr>
        <p:spPr>
          <a:xfrm>
            <a:off x="4419600" y="2450274"/>
            <a:ext cx="4343400" cy="3877985"/>
          </a:xfrm>
          <a:prstGeom prst="rect">
            <a:avLst/>
          </a:prstGeom>
          <a:solidFill>
            <a:schemeClr val="bg1"/>
          </a:solidFill>
          <a:ln w="15875">
            <a:solidFill>
              <a:srgbClr val="800000"/>
            </a:solidFill>
          </a:ln>
        </p:spPr>
        <p:txBody>
          <a:bodyPr wrap="square" rtlCol="0">
            <a:spAutoFit/>
          </a:bodyPr>
          <a:lstStyle/>
          <a:p>
            <a:pPr>
              <a:spcBef>
                <a:spcPts val="600"/>
              </a:spcBef>
            </a:pPr>
            <a:r>
              <a:rPr lang="en-US" sz="2400" dirty="0">
                <a:latin typeface="Times New Roman"/>
                <a:cs typeface="Times New Roman"/>
              </a:rPr>
              <a:t>Make one glass of fizzy water</a:t>
            </a:r>
            <a:r>
              <a:rPr lang="en-US" dirty="0">
                <a:latin typeface="Times New Roman"/>
                <a:cs typeface="Times New Roman"/>
              </a:rPr>
              <a:t>:</a:t>
            </a:r>
            <a:br>
              <a:rPr lang="en-US" dirty="0">
                <a:latin typeface="Times New Roman"/>
                <a:cs typeface="Times New Roman"/>
              </a:rPr>
            </a:br>
            <a:r>
              <a:rPr lang="en-US" sz="2400" dirty="0">
                <a:latin typeface="Times New Roman"/>
                <a:cs typeface="Times New Roman"/>
              </a:rPr>
              <a:t>glass cost $100.00.</a:t>
            </a:r>
          </a:p>
          <a:p>
            <a:pPr>
              <a:spcBef>
                <a:spcPts val="1200"/>
              </a:spcBef>
            </a:pPr>
            <a:r>
              <a:rPr lang="en-US" sz="2400" dirty="0">
                <a:latin typeface="Times New Roman"/>
                <a:cs typeface="Times New Roman"/>
              </a:rPr>
              <a:t>Make 100 glasses of fizzy water: Each glass cost $1.00.</a:t>
            </a:r>
          </a:p>
          <a:p>
            <a:pPr>
              <a:spcBef>
                <a:spcPts val="1200"/>
              </a:spcBef>
            </a:pPr>
            <a:r>
              <a:rPr lang="en-US" sz="2400" dirty="0">
                <a:latin typeface="Times New Roman"/>
                <a:cs typeface="Times New Roman"/>
              </a:rPr>
              <a:t>Make 1,000 glasses</a:t>
            </a:r>
            <a:r>
              <a:rPr lang="en-US" dirty="0">
                <a:latin typeface="Times New Roman"/>
                <a:cs typeface="Times New Roman"/>
              </a:rPr>
              <a:t>:</a:t>
            </a:r>
            <a:r>
              <a:rPr lang="en-US" sz="2400" dirty="0">
                <a:latin typeface="Times New Roman"/>
                <a:cs typeface="Times New Roman"/>
              </a:rPr>
              <a:t> </a:t>
            </a:r>
            <a:br>
              <a:rPr lang="en-US" sz="2400" dirty="0">
                <a:latin typeface="Times New Roman"/>
                <a:cs typeface="Times New Roman"/>
              </a:rPr>
            </a:br>
            <a:r>
              <a:rPr lang="en-US" sz="2400" dirty="0">
                <a:latin typeface="Times New Roman"/>
                <a:cs typeface="Times New Roman"/>
              </a:rPr>
              <a:t>Each glass cost 10 cents.</a:t>
            </a:r>
          </a:p>
          <a:p>
            <a:pPr>
              <a:spcBef>
                <a:spcPts val="1200"/>
              </a:spcBef>
            </a:pPr>
            <a:r>
              <a:rPr lang="en-US" dirty="0">
                <a:solidFill>
                  <a:srgbClr val="FF0000"/>
                </a:solidFill>
                <a:latin typeface="Times New Roman"/>
                <a:cs typeface="Times New Roman"/>
              </a:rPr>
              <a:t>A</a:t>
            </a:r>
            <a:r>
              <a:rPr lang="en-US" sz="2400" dirty="0">
                <a:solidFill>
                  <a:srgbClr val="FF0000"/>
                </a:solidFill>
                <a:latin typeface="Times New Roman"/>
                <a:cs typeface="Times New Roman"/>
              </a:rPr>
              <a:t>mortizing </a:t>
            </a:r>
            <a:r>
              <a:rPr lang="en-US" sz="2400" dirty="0">
                <a:latin typeface="Times New Roman"/>
                <a:cs typeface="Times New Roman"/>
              </a:rPr>
              <a:t>cost of machine over </a:t>
            </a:r>
            <a:br>
              <a:rPr lang="en-US" sz="2400" dirty="0">
                <a:latin typeface="Times New Roman"/>
                <a:cs typeface="Times New Roman"/>
              </a:rPr>
            </a:br>
            <a:r>
              <a:rPr lang="en-US" sz="2400" dirty="0">
                <a:latin typeface="Times New Roman"/>
                <a:cs typeface="Times New Roman"/>
              </a:rPr>
              <a:t>use of machine, over number of operations “make a glass …”.</a:t>
            </a:r>
          </a:p>
        </p:txBody>
      </p:sp>
    </p:spTree>
    <p:extLst>
      <p:ext uri="{BB962C8B-B14F-4D97-AF65-F5344CB8AC3E}">
        <p14:creationId xmlns:p14="http://schemas.microsoft.com/office/powerpoint/2010/main" val="81724207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 presetClass="entr" presetSubtype="10" fill="hold" nodeType="clickEffect">
                                  <p:stCondLst>
                                    <p:cond delay="0"/>
                                  </p:stCondLst>
                                  <p:childTnLst>
                                    <p:set>
                                      <p:cBhvr>
                                        <p:cTn id="6" dur="1" fill="hold">
                                          <p:stCondLst>
                                            <p:cond delay="0"/>
                                          </p:stCondLst>
                                        </p:cTn>
                                        <p:tgtEl>
                                          <p:spTgt spid="52"/>
                                        </p:tgtEl>
                                        <p:attrNameLst>
                                          <p:attrName>style.visibility</p:attrName>
                                        </p:attrNameLst>
                                      </p:cBhvr>
                                      <p:to>
                                        <p:strVal val="visible"/>
                                      </p:to>
                                    </p:set>
                                    <p:animEffect transition="in" filter="checkerboard(across)">
                                      <p:cBhvr>
                                        <p:cTn id="7" dur="500"/>
                                        <p:tgtEl>
                                          <p:spTgt spid="52"/>
                                        </p:tgtEl>
                                      </p:cBhvr>
                                    </p:animEffect>
                                  </p:childTnLst>
                                </p:cTn>
                              </p:par>
                            </p:childTnLst>
                          </p:cTn>
                        </p:par>
                      </p:childTnLst>
                    </p:cTn>
                  </p:par>
                  <p:par>
                    <p:cTn id="8" fill="hold">
                      <p:stCondLst>
                        <p:cond delay="indefinite"/>
                      </p:stCondLst>
                      <p:childTnLst>
                        <p:par>
                          <p:cTn id="9" fill="hold">
                            <p:stCondLst>
                              <p:cond delay="0"/>
                            </p:stCondLst>
                            <p:childTnLst>
                              <p:par>
                                <p:cTn id="10" presetID="22" presetClass="entr" presetSubtype="1" fill="hold" grpId="0" nodeType="clickEffect">
                                  <p:stCondLst>
                                    <p:cond delay="0"/>
                                  </p:stCondLst>
                                  <p:childTnLst>
                                    <p:set>
                                      <p:cBhvr>
                                        <p:cTn id="11" dur="1" fill="hold">
                                          <p:stCondLst>
                                            <p:cond delay="0"/>
                                          </p:stCondLst>
                                        </p:cTn>
                                        <p:tgtEl>
                                          <p:spTgt spid="51"/>
                                        </p:tgtEl>
                                        <p:attrNameLst>
                                          <p:attrName>style.visibility</p:attrName>
                                        </p:attrNameLst>
                                      </p:cBhvr>
                                      <p:to>
                                        <p:strVal val="visible"/>
                                      </p:to>
                                    </p:set>
                                    <p:animEffect transition="in" filter="wipe(up)">
                                      <p:cBhvr>
                                        <p:cTn id="12" dur="3000"/>
                                        <p:tgtEl>
                                          <p:spTgt spid="51"/>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1" grpId="0" animBg="1"/>
    </p:bldLst>
  </p:timing>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3600" dirty="0">
                <a:solidFill>
                  <a:srgbClr val="C00000"/>
                </a:solidFill>
              </a:rPr>
              <a:t>Amortizing the cost of resizing</a:t>
            </a:r>
          </a:p>
        </p:txBody>
      </p:sp>
      <p:sp>
        <p:nvSpPr>
          <p:cNvPr id="6" name="Content Placeholder 5"/>
          <p:cNvSpPr>
            <a:spLocks noGrp="1"/>
          </p:cNvSpPr>
          <p:nvPr>
            <p:ph sz="quarter" idx="2"/>
          </p:nvPr>
        </p:nvSpPr>
        <p:spPr>
          <a:xfrm>
            <a:off x="266700" y="1644651"/>
            <a:ext cx="5981700" cy="3581400"/>
          </a:xfrm>
        </p:spPr>
        <p:txBody>
          <a:bodyPr/>
          <a:lstStyle/>
          <a:p>
            <a:pPr marL="0" indent="0">
              <a:buNone/>
            </a:pPr>
            <a:r>
              <a:rPr lang="en-US" sz="2400" dirty="0"/>
              <a:t>Each element of the array took at most constant time </a:t>
            </a:r>
            <a:r>
              <a:rPr lang="en-US" sz="2400" dirty="0">
                <a:solidFill>
                  <a:srgbClr val="C00000"/>
                </a:solidFill>
              </a:rPr>
              <a:t>C</a:t>
            </a:r>
            <a:r>
              <a:rPr lang="en-US" sz="2400" dirty="0"/>
              <a:t> (say) to add it to the set.</a:t>
            </a:r>
          </a:p>
          <a:p>
            <a:pPr marL="0" indent="0">
              <a:buNone/>
            </a:pPr>
            <a:endParaRPr lang="en-US" sz="2400" dirty="0"/>
          </a:p>
          <a:p>
            <a:pPr marL="0" indent="0">
              <a:buNone/>
            </a:pPr>
            <a:r>
              <a:rPr lang="en-US" sz="2400" dirty="0">
                <a:solidFill>
                  <a:srgbClr val="0070C0"/>
                </a:solidFill>
              </a:rPr>
              <a:t>Double the size of the array</a:t>
            </a:r>
            <a:r>
              <a:rPr lang="en-US" sz="2400" dirty="0"/>
              <a:t>: </a:t>
            </a:r>
            <a:br>
              <a:rPr lang="en-US" sz="2400" dirty="0"/>
            </a:br>
            <a:r>
              <a:rPr lang="en-US" sz="2400" dirty="0"/>
              <a:t>Each element has to be rehashed into the </a:t>
            </a:r>
            <a:br>
              <a:rPr lang="en-US" sz="2400" dirty="0"/>
            </a:br>
            <a:r>
              <a:rPr lang="en-US" sz="2400" dirty="0"/>
              <a:t>new array, taking time at most </a:t>
            </a:r>
            <a:r>
              <a:rPr lang="en-US" sz="2400" dirty="0">
                <a:solidFill>
                  <a:srgbClr val="C00000"/>
                </a:solidFill>
              </a:rPr>
              <a:t>C</a:t>
            </a:r>
            <a:r>
              <a:rPr lang="en-US" sz="2400" dirty="0"/>
              <a:t>.</a:t>
            </a:r>
          </a:p>
          <a:p>
            <a:pPr marL="0" indent="0">
              <a:buNone/>
            </a:pPr>
            <a:r>
              <a:rPr lang="en-US" sz="2400" dirty="0"/>
              <a:t>So we say that the time for each element is</a:t>
            </a:r>
            <a:br>
              <a:rPr lang="en-US" sz="2400" dirty="0"/>
            </a:br>
            <a:r>
              <a:rPr lang="en-US" sz="2400" dirty="0">
                <a:solidFill>
                  <a:srgbClr val="C00000"/>
                </a:solidFill>
              </a:rPr>
              <a:t>2C </a:t>
            </a:r>
            <a:r>
              <a:rPr lang="en-US" sz="2400" dirty="0"/>
              <a:t>—we amortize the cost of resizing over</a:t>
            </a:r>
            <a:br>
              <a:rPr lang="en-US" sz="2400" dirty="0"/>
            </a:br>
            <a:r>
              <a:rPr lang="en-US" sz="2400" dirty="0"/>
              <a:t>the time for the add operation.</a:t>
            </a:r>
          </a:p>
        </p:txBody>
      </p:sp>
      <p:sp>
        <p:nvSpPr>
          <p:cNvPr id="4" name="Slide Number Placeholder 3"/>
          <p:cNvSpPr>
            <a:spLocks noGrp="1"/>
          </p:cNvSpPr>
          <p:nvPr>
            <p:ph type="sldNum" sz="quarter" idx="11"/>
          </p:nvPr>
        </p:nvSpPr>
        <p:spPr/>
        <p:txBody>
          <a:bodyPr>
            <a:normAutofit fontScale="85000" lnSpcReduction="20000"/>
          </a:bodyPr>
          <a:lstStyle/>
          <a:p>
            <a:pPr>
              <a:defRPr/>
            </a:pPr>
            <a:fld id="{C8368C94-F10D-4FE3-9244-F21A09968782}" type="slidenum">
              <a:rPr lang="en-US" smtClean="0"/>
              <a:pPr>
                <a:defRPr/>
              </a:pPr>
              <a:t>42</a:t>
            </a:fld>
            <a:endParaRPr lang="en-US" dirty="0"/>
          </a:p>
        </p:txBody>
      </p:sp>
      <p:pic>
        <p:nvPicPr>
          <p:cNvPr id="12" name="Picture 11">
            <a:extLst>
              <a:ext uri="{FF2B5EF4-FFF2-40B4-BE49-F238E27FC236}">
                <a16:creationId xmlns:a16="http://schemas.microsoft.com/office/drawing/2014/main" id="{059FE535-0587-7149-9D57-991E5B43C5FE}"/>
              </a:ext>
            </a:extLst>
          </p:cNvPr>
          <p:cNvPicPr/>
          <p:nvPr/>
        </p:nvPicPr>
        <p:blipFill>
          <a:blip r:embed="rId2"/>
          <a:stretch>
            <a:fillRect/>
          </a:stretch>
        </p:blipFill>
        <p:spPr>
          <a:xfrm>
            <a:off x="5605053" y="3124200"/>
            <a:ext cx="7077894" cy="3129209"/>
          </a:xfrm>
          <a:prstGeom prst="rect">
            <a:avLst/>
          </a:prstGeom>
        </p:spPr>
      </p:pic>
    </p:spTree>
    <p:extLst>
      <p:ext uri="{BB962C8B-B14F-4D97-AF65-F5344CB8AC3E}">
        <p14:creationId xmlns:p14="http://schemas.microsoft.com/office/powerpoint/2010/main" val="872812852"/>
      </p:ext>
    </p:extLst>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3600" dirty="0">
                <a:solidFill>
                  <a:srgbClr val="C00000"/>
                </a:solidFill>
              </a:rPr>
              <a:t>Collision Resolution Summary</a:t>
            </a:r>
          </a:p>
        </p:txBody>
      </p:sp>
      <p:sp>
        <p:nvSpPr>
          <p:cNvPr id="6" name="Content Placeholder 5"/>
          <p:cNvSpPr>
            <a:spLocks noGrp="1"/>
          </p:cNvSpPr>
          <p:nvPr>
            <p:ph sz="quarter" idx="2"/>
          </p:nvPr>
        </p:nvSpPr>
        <p:spPr>
          <a:xfrm>
            <a:off x="609600" y="2438400"/>
            <a:ext cx="3886200" cy="3581400"/>
          </a:xfrm>
        </p:spPr>
        <p:txBody>
          <a:bodyPr/>
          <a:lstStyle/>
          <a:p>
            <a:r>
              <a:rPr lang="en-US" sz="2400" dirty="0"/>
              <a:t>store entries in separate chains (linked lists)</a:t>
            </a:r>
          </a:p>
          <a:p>
            <a:r>
              <a:rPr lang="en-US" sz="2400" dirty="0"/>
              <a:t>Uses more memory</a:t>
            </a:r>
          </a:p>
          <a:p>
            <a:endParaRPr lang="en-US" sz="2400" dirty="0"/>
          </a:p>
        </p:txBody>
      </p:sp>
      <p:sp>
        <p:nvSpPr>
          <p:cNvPr id="8" name="Content Placeholder 7"/>
          <p:cNvSpPr>
            <a:spLocks noGrp="1"/>
          </p:cNvSpPr>
          <p:nvPr>
            <p:ph sz="quarter" idx="4"/>
          </p:nvPr>
        </p:nvSpPr>
        <p:spPr>
          <a:xfrm>
            <a:off x="4800600" y="2438400"/>
            <a:ext cx="3962400" cy="3581400"/>
          </a:xfrm>
        </p:spPr>
        <p:txBody>
          <a:bodyPr/>
          <a:lstStyle/>
          <a:p>
            <a:r>
              <a:rPr lang="en-US" sz="2400" dirty="0"/>
              <a:t>store all entries in table</a:t>
            </a:r>
          </a:p>
          <a:p>
            <a:r>
              <a:rPr lang="en-US" sz="2400" dirty="0"/>
              <a:t>use linear or quadratic probing to place items</a:t>
            </a:r>
          </a:p>
          <a:p>
            <a:r>
              <a:rPr lang="en-US" sz="2400" dirty="0"/>
              <a:t>uses less memory</a:t>
            </a:r>
          </a:p>
          <a:p>
            <a:r>
              <a:rPr lang="en-US" sz="2400" dirty="0"/>
              <a:t>clustering can be a problem — need to be more careful with choice of hash function</a:t>
            </a:r>
          </a:p>
          <a:p>
            <a:endParaRPr lang="en-US" sz="2400" dirty="0"/>
          </a:p>
        </p:txBody>
      </p:sp>
      <p:sp>
        <p:nvSpPr>
          <p:cNvPr id="5" name="Text Placeholder 4"/>
          <p:cNvSpPr>
            <a:spLocks noGrp="1"/>
          </p:cNvSpPr>
          <p:nvPr>
            <p:ph type="body" sz="quarter" idx="1"/>
          </p:nvPr>
        </p:nvSpPr>
        <p:spPr/>
        <p:txBody>
          <a:bodyPr/>
          <a:lstStyle/>
          <a:p>
            <a:r>
              <a:rPr lang="en-US" sz="2400" dirty="0"/>
              <a:t>Chaining</a:t>
            </a:r>
          </a:p>
        </p:txBody>
      </p:sp>
      <p:sp>
        <p:nvSpPr>
          <p:cNvPr id="7" name="Text Placeholder 6"/>
          <p:cNvSpPr>
            <a:spLocks noGrp="1"/>
          </p:cNvSpPr>
          <p:nvPr>
            <p:ph type="body" sz="quarter" idx="3"/>
          </p:nvPr>
        </p:nvSpPr>
        <p:spPr/>
        <p:txBody>
          <a:bodyPr/>
          <a:lstStyle/>
          <a:p>
            <a:r>
              <a:rPr lang="en-US" sz="2400" dirty="0"/>
              <a:t>Open Addressing</a:t>
            </a:r>
          </a:p>
        </p:txBody>
      </p:sp>
      <p:sp>
        <p:nvSpPr>
          <p:cNvPr id="4" name="Slide Number Placeholder 3"/>
          <p:cNvSpPr>
            <a:spLocks noGrp="1"/>
          </p:cNvSpPr>
          <p:nvPr>
            <p:ph type="sldNum" sz="quarter" idx="11"/>
          </p:nvPr>
        </p:nvSpPr>
        <p:spPr/>
        <p:txBody>
          <a:bodyPr>
            <a:normAutofit fontScale="85000" lnSpcReduction="20000"/>
          </a:bodyPr>
          <a:lstStyle/>
          <a:p>
            <a:pPr>
              <a:defRPr/>
            </a:pPr>
            <a:fld id="{C8368C94-F10D-4FE3-9244-F21A09968782}" type="slidenum">
              <a:rPr lang="en-US" smtClean="0"/>
              <a:pPr>
                <a:defRPr/>
              </a:pPr>
              <a:t>43</a:t>
            </a:fld>
            <a:endParaRPr lang="en-US" dirty="0"/>
          </a:p>
        </p:txBody>
      </p:sp>
    </p:spTree>
    <p:extLst>
      <p:ext uri="{BB962C8B-B14F-4D97-AF65-F5344CB8AC3E}">
        <p14:creationId xmlns:p14="http://schemas.microsoft.com/office/powerpoint/2010/main" val="3740578780"/>
      </p:ext>
    </p:extLst>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5"/>
          <p:cNvSpPr/>
          <p:nvPr/>
        </p:nvSpPr>
        <p:spPr>
          <a:xfrm>
            <a:off x="4343400" y="1676400"/>
            <a:ext cx="4419600" cy="4108704"/>
          </a:xfrm>
          <a:prstGeom prst="rect">
            <a:avLst/>
          </a:prstGeom>
        </p:spPr>
        <p:style>
          <a:lnRef idx="1">
            <a:schemeClr val="accent2"/>
          </a:lnRef>
          <a:fillRef idx="2">
            <a:schemeClr val="accent2"/>
          </a:fillRef>
          <a:effectRef idx="1">
            <a:schemeClr val="accent2"/>
          </a:effectRef>
          <a:fontRef idx="minor">
            <a:schemeClr val="dk1"/>
          </a:fontRef>
        </p:style>
        <p:txBody>
          <a:bodyPr rtlCol="0" anchor="ctr"/>
          <a:lstStyle/>
          <a:p>
            <a:pPr algn="ctr"/>
            <a:endParaRPr lang="en-US"/>
          </a:p>
        </p:txBody>
      </p:sp>
      <p:sp>
        <p:nvSpPr>
          <p:cNvPr id="2" name="Title 1"/>
          <p:cNvSpPr>
            <a:spLocks noGrp="1"/>
          </p:cNvSpPr>
          <p:nvPr>
            <p:ph type="title"/>
          </p:nvPr>
        </p:nvSpPr>
        <p:spPr/>
        <p:txBody>
          <a:bodyPr/>
          <a:lstStyle/>
          <a:p>
            <a:r>
              <a:rPr lang="en-US" sz="3600" dirty="0">
                <a:solidFill>
                  <a:srgbClr val="C00000"/>
                </a:solidFill>
              </a:rPr>
              <a:t>Application: Hash Map</a:t>
            </a:r>
          </a:p>
        </p:txBody>
      </p:sp>
      <p:sp>
        <p:nvSpPr>
          <p:cNvPr id="4" name="Content Placeholder 3"/>
          <p:cNvSpPr>
            <a:spLocks noGrp="1"/>
          </p:cNvSpPr>
          <p:nvPr>
            <p:ph sz="half" idx="2"/>
          </p:nvPr>
        </p:nvSpPr>
        <p:spPr>
          <a:xfrm>
            <a:off x="4343400" y="1676400"/>
            <a:ext cx="4572000" cy="3880104"/>
          </a:xfrm>
        </p:spPr>
        <p:txBody>
          <a:bodyPr>
            <a:normAutofit fontScale="92500" lnSpcReduction="10000"/>
          </a:bodyPr>
          <a:lstStyle/>
          <a:p>
            <a:pPr marL="0" indent="0">
              <a:buNone/>
            </a:pPr>
            <a:r>
              <a:rPr lang="en-US" sz="2000" dirty="0">
                <a:latin typeface="Consolas" charset="0"/>
                <a:ea typeface="Consolas" charset="0"/>
                <a:cs typeface="Consolas" charset="0"/>
              </a:rPr>
              <a:t>Map&lt;K,V&gt;{</a:t>
            </a:r>
          </a:p>
          <a:p>
            <a:pPr marL="0" indent="0">
              <a:buNone/>
            </a:pPr>
            <a:endParaRPr lang="en-US" sz="2000" dirty="0">
              <a:latin typeface="Consolas" charset="0"/>
              <a:ea typeface="Consolas" charset="0"/>
              <a:cs typeface="Consolas" charset="0"/>
            </a:endParaRPr>
          </a:p>
          <a:p>
            <a:pPr marL="0" indent="0">
              <a:buNone/>
            </a:pPr>
            <a:r>
              <a:rPr lang="en-US" sz="2000" dirty="0">
                <a:latin typeface="Consolas" charset="0"/>
                <a:ea typeface="Consolas" charset="0"/>
                <a:cs typeface="Consolas" charset="0"/>
              </a:rPr>
              <a:t>    void put(K </a:t>
            </a:r>
            <a:r>
              <a:rPr lang="en-US" sz="2000" dirty="0">
                <a:solidFill>
                  <a:srgbClr val="0070C0"/>
                </a:solidFill>
                <a:latin typeface="Consolas" charset="0"/>
                <a:ea typeface="Consolas" charset="0"/>
                <a:cs typeface="Consolas" charset="0"/>
              </a:rPr>
              <a:t>key</a:t>
            </a:r>
            <a:r>
              <a:rPr lang="en-US" sz="2000" dirty="0">
                <a:latin typeface="Consolas" charset="0"/>
                <a:ea typeface="Consolas" charset="0"/>
                <a:cs typeface="Consolas" charset="0"/>
              </a:rPr>
              <a:t>, V </a:t>
            </a:r>
            <a:r>
              <a:rPr lang="en-US" sz="2000" dirty="0">
                <a:solidFill>
                  <a:srgbClr val="7030A0"/>
                </a:solidFill>
                <a:latin typeface="Consolas" charset="0"/>
                <a:ea typeface="Consolas" charset="0"/>
                <a:cs typeface="Consolas" charset="0"/>
              </a:rPr>
              <a:t>value</a:t>
            </a:r>
            <a:r>
              <a:rPr lang="en-US" sz="2000" dirty="0">
                <a:latin typeface="Consolas" charset="0"/>
                <a:ea typeface="Consolas" charset="0"/>
                <a:cs typeface="Consolas" charset="0"/>
              </a:rPr>
              <a:t>);</a:t>
            </a:r>
          </a:p>
          <a:p>
            <a:pPr marL="0" indent="0">
              <a:buNone/>
            </a:pPr>
            <a:endParaRPr lang="en-US" sz="2000" dirty="0">
              <a:latin typeface="Consolas" charset="0"/>
              <a:ea typeface="Consolas" charset="0"/>
              <a:cs typeface="Consolas" charset="0"/>
            </a:endParaRPr>
          </a:p>
          <a:p>
            <a:pPr marL="0" indent="0">
              <a:buNone/>
            </a:pPr>
            <a:r>
              <a:rPr lang="en-US" sz="2000" dirty="0">
                <a:latin typeface="Consolas" charset="0"/>
                <a:ea typeface="Consolas" charset="0"/>
                <a:cs typeface="Consolas" charset="0"/>
              </a:rPr>
              <a:t>    void update(K </a:t>
            </a:r>
            <a:r>
              <a:rPr lang="en-US" sz="2000" dirty="0">
                <a:solidFill>
                  <a:srgbClr val="0070C0"/>
                </a:solidFill>
                <a:latin typeface="Consolas" charset="0"/>
                <a:ea typeface="Consolas" charset="0"/>
                <a:cs typeface="Consolas" charset="0"/>
              </a:rPr>
              <a:t>key</a:t>
            </a:r>
            <a:r>
              <a:rPr lang="en-US" sz="2000" dirty="0">
                <a:latin typeface="Consolas" charset="0"/>
                <a:ea typeface="Consolas" charset="0"/>
                <a:cs typeface="Consolas" charset="0"/>
              </a:rPr>
              <a:t>, V </a:t>
            </a:r>
            <a:r>
              <a:rPr lang="en-US" sz="2000" dirty="0">
                <a:solidFill>
                  <a:srgbClr val="7030A0"/>
                </a:solidFill>
                <a:latin typeface="Consolas" charset="0"/>
                <a:ea typeface="Consolas" charset="0"/>
                <a:cs typeface="Consolas" charset="0"/>
              </a:rPr>
              <a:t>value</a:t>
            </a:r>
            <a:r>
              <a:rPr lang="en-US" sz="2000" dirty="0">
                <a:latin typeface="Consolas" charset="0"/>
                <a:ea typeface="Consolas" charset="0"/>
                <a:cs typeface="Consolas" charset="0"/>
              </a:rPr>
              <a:t>);</a:t>
            </a:r>
          </a:p>
          <a:p>
            <a:pPr marL="0" indent="0">
              <a:buNone/>
            </a:pPr>
            <a:endParaRPr lang="en-US" sz="2000" dirty="0">
              <a:latin typeface="Consolas" charset="0"/>
              <a:ea typeface="Consolas" charset="0"/>
              <a:cs typeface="Consolas" charset="0"/>
            </a:endParaRPr>
          </a:p>
          <a:p>
            <a:pPr marL="0" indent="0">
              <a:buNone/>
            </a:pPr>
            <a:r>
              <a:rPr lang="en-US" sz="2000" dirty="0">
                <a:latin typeface="Consolas" charset="0"/>
                <a:ea typeface="Consolas" charset="0"/>
                <a:cs typeface="Consolas" charset="0"/>
              </a:rPr>
              <a:t>    V get(K </a:t>
            </a:r>
            <a:r>
              <a:rPr lang="en-US" sz="2000" dirty="0">
                <a:solidFill>
                  <a:srgbClr val="0070C0"/>
                </a:solidFill>
                <a:latin typeface="Consolas" charset="0"/>
                <a:ea typeface="Consolas" charset="0"/>
                <a:cs typeface="Consolas" charset="0"/>
              </a:rPr>
              <a:t>key</a:t>
            </a:r>
            <a:r>
              <a:rPr lang="en-US" sz="2000" dirty="0">
                <a:latin typeface="Consolas" charset="0"/>
                <a:ea typeface="Consolas" charset="0"/>
                <a:cs typeface="Consolas" charset="0"/>
              </a:rPr>
              <a:t>);</a:t>
            </a:r>
          </a:p>
          <a:p>
            <a:pPr marL="0" indent="0">
              <a:buNone/>
            </a:pPr>
            <a:endParaRPr lang="en-US" sz="2000" dirty="0">
              <a:latin typeface="Consolas" charset="0"/>
              <a:ea typeface="Consolas" charset="0"/>
              <a:cs typeface="Consolas" charset="0"/>
            </a:endParaRPr>
          </a:p>
          <a:p>
            <a:pPr marL="0" indent="0">
              <a:buNone/>
            </a:pPr>
            <a:r>
              <a:rPr lang="en-US" sz="2000" dirty="0">
                <a:latin typeface="Consolas" charset="0"/>
                <a:ea typeface="Consolas" charset="0"/>
                <a:cs typeface="Consolas" charset="0"/>
              </a:rPr>
              <a:t>    V remove(K </a:t>
            </a:r>
            <a:r>
              <a:rPr lang="en-US" sz="2000" dirty="0">
                <a:solidFill>
                  <a:srgbClr val="0070C0"/>
                </a:solidFill>
                <a:latin typeface="Consolas" charset="0"/>
                <a:ea typeface="Consolas" charset="0"/>
                <a:cs typeface="Consolas" charset="0"/>
              </a:rPr>
              <a:t>key</a:t>
            </a:r>
            <a:r>
              <a:rPr lang="en-US" sz="2000" dirty="0">
                <a:latin typeface="Consolas" charset="0"/>
                <a:ea typeface="Consolas" charset="0"/>
                <a:cs typeface="Consolas" charset="0"/>
              </a:rPr>
              <a:t>);</a:t>
            </a:r>
          </a:p>
          <a:p>
            <a:pPr marL="0" indent="0">
              <a:buNone/>
            </a:pPr>
            <a:endParaRPr lang="en-US" sz="2000" dirty="0">
              <a:latin typeface="Consolas" charset="0"/>
              <a:ea typeface="Consolas" charset="0"/>
              <a:cs typeface="Consolas" charset="0"/>
            </a:endParaRPr>
          </a:p>
          <a:p>
            <a:pPr marL="0" indent="0">
              <a:buNone/>
            </a:pPr>
            <a:r>
              <a:rPr lang="en-US" sz="2000" dirty="0">
                <a:latin typeface="Consolas" charset="0"/>
                <a:ea typeface="Consolas" charset="0"/>
                <a:cs typeface="Consolas" charset="0"/>
              </a:rPr>
              <a:t>}</a:t>
            </a:r>
          </a:p>
        </p:txBody>
      </p:sp>
      <p:pic>
        <p:nvPicPr>
          <p:cNvPr id="9" name="Content Placeholder 8">
            <a:extLst>
              <a:ext uri="{FF2B5EF4-FFF2-40B4-BE49-F238E27FC236}">
                <a16:creationId xmlns:a16="http://schemas.microsoft.com/office/drawing/2014/main" id="{C12ACA7E-ACE9-844E-A661-29050C3C259A}"/>
              </a:ext>
            </a:extLst>
          </p:cNvPr>
          <p:cNvPicPr>
            <a:picLocks noGrp="1" noChangeAspect="1"/>
          </p:cNvPicPr>
          <p:nvPr>
            <p:ph sz="quarter" idx="1"/>
          </p:nvPr>
        </p:nvPicPr>
        <p:blipFill>
          <a:blip r:embed="rId3">
            <a:extLst>
              <a:ext uri="{28A0092B-C50C-407E-A947-70E740481C1C}">
                <a14:useLocalDpi xmlns:a14="http://schemas.microsoft.com/office/drawing/2010/main" val="0"/>
              </a:ext>
            </a:extLst>
          </a:blip>
          <a:stretch>
            <a:fillRect/>
          </a:stretch>
        </p:blipFill>
        <p:spPr>
          <a:xfrm>
            <a:off x="306049" y="2362200"/>
            <a:ext cx="3886200" cy="2586751"/>
          </a:xfrm>
        </p:spPr>
      </p:pic>
      <p:sp>
        <p:nvSpPr>
          <p:cNvPr id="10" name="Shape 140">
            <a:extLst>
              <a:ext uri="{FF2B5EF4-FFF2-40B4-BE49-F238E27FC236}">
                <a16:creationId xmlns:a16="http://schemas.microsoft.com/office/drawing/2014/main" id="{F497D91C-0AB7-B743-8568-CF6CE11574A6}"/>
              </a:ext>
            </a:extLst>
          </p:cNvPr>
          <p:cNvSpPr txBox="1"/>
          <p:nvPr/>
        </p:nvSpPr>
        <p:spPr>
          <a:xfrm>
            <a:off x="223602" y="5257800"/>
            <a:ext cx="7777397" cy="1524000"/>
          </a:xfrm>
          <a:prstGeom prst="rect">
            <a:avLst/>
          </a:prstGeom>
          <a:noFill/>
          <a:ln>
            <a:noFill/>
          </a:ln>
        </p:spPr>
        <p:txBody>
          <a:bodyPr lIns="91425" tIns="91425" rIns="91425" bIns="91425" anchor="t" anchorCtr="0">
            <a:noAutofit/>
          </a:bodyPr>
          <a:lstStyle/>
          <a:p>
            <a:pPr marL="342900" lvl="0" indent="-342900" rtl="0">
              <a:spcBef>
                <a:spcPts val="0"/>
              </a:spcBef>
              <a:buFont typeface="Arial" panose="020B0604020202020204" pitchFamily="34" charset="0"/>
              <a:buChar char="•"/>
            </a:pPr>
            <a:r>
              <a:rPr lang="en" dirty="0"/>
              <a:t>Use the </a:t>
            </a:r>
            <a:r>
              <a:rPr lang="en" b="1" dirty="0">
                <a:solidFill>
                  <a:srgbClr val="0070C0"/>
                </a:solidFill>
              </a:rPr>
              <a:t>key</a:t>
            </a:r>
            <a:r>
              <a:rPr lang="en" dirty="0"/>
              <a:t> for lookups</a:t>
            </a:r>
          </a:p>
          <a:p>
            <a:pPr marL="342900" lvl="0" indent="-342900" rtl="0">
              <a:spcBef>
                <a:spcPts val="0"/>
              </a:spcBef>
              <a:buFont typeface="Arial" panose="020B0604020202020204" pitchFamily="34" charset="0"/>
              <a:buChar char="•"/>
            </a:pPr>
            <a:r>
              <a:rPr lang="en" dirty="0"/>
              <a:t>Store the </a:t>
            </a:r>
            <a:r>
              <a:rPr lang="en" b="1" dirty="0">
                <a:solidFill>
                  <a:srgbClr val="7030A0"/>
                </a:solidFill>
              </a:rPr>
              <a:t>value</a:t>
            </a:r>
          </a:p>
          <a:p>
            <a:pPr marL="342900" lvl="0" indent="-342900" rtl="0">
              <a:spcBef>
                <a:spcPts val="0"/>
              </a:spcBef>
              <a:buFont typeface="Arial" panose="020B0604020202020204" pitchFamily="34" charset="0"/>
              <a:buChar char="•"/>
            </a:pPr>
            <a:endParaRPr lang="en" b="1" dirty="0">
              <a:solidFill>
                <a:srgbClr val="7030A0"/>
              </a:solidFill>
            </a:endParaRPr>
          </a:p>
          <a:p>
            <a:pPr lvl="0" rtl="0">
              <a:spcBef>
                <a:spcPts val="0"/>
              </a:spcBef>
            </a:pPr>
            <a:r>
              <a:rPr lang="en" b="1" dirty="0"/>
              <a:t>Example: </a:t>
            </a:r>
            <a:r>
              <a:rPr lang="en" b="1" dirty="0">
                <a:solidFill>
                  <a:srgbClr val="0070C0"/>
                </a:solidFill>
              </a:rPr>
              <a:t>key</a:t>
            </a:r>
            <a:r>
              <a:rPr lang="en" dirty="0"/>
              <a:t> is the word, </a:t>
            </a:r>
            <a:r>
              <a:rPr lang="en" b="1" dirty="0">
                <a:solidFill>
                  <a:srgbClr val="7030A0"/>
                </a:solidFill>
              </a:rPr>
              <a:t>value</a:t>
            </a:r>
            <a:r>
              <a:rPr lang="en" dirty="0"/>
              <a:t> is its definition</a:t>
            </a:r>
          </a:p>
        </p:txBody>
      </p:sp>
    </p:spTree>
    <p:extLst>
      <p:ext uri="{BB962C8B-B14F-4D97-AF65-F5344CB8AC3E}">
        <p14:creationId xmlns:p14="http://schemas.microsoft.com/office/powerpoint/2010/main" val="1995702672"/>
      </p:ext>
    </p:extLst>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3600" dirty="0" err="1">
                <a:solidFill>
                  <a:srgbClr val="C00000"/>
                </a:solidFill>
              </a:rPr>
              <a:t>HashMap</a:t>
            </a:r>
            <a:r>
              <a:rPr lang="en-US" sz="3600" dirty="0">
                <a:solidFill>
                  <a:srgbClr val="C00000"/>
                </a:solidFill>
              </a:rPr>
              <a:t> in Java</a:t>
            </a:r>
          </a:p>
        </p:txBody>
      </p:sp>
      <p:sp>
        <p:nvSpPr>
          <p:cNvPr id="4" name="Content Placeholder 3"/>
          <p:cNvSpPr>
            <a:spLocks noGrp="1"/>
          </p:cNvSpPr>
          <p:nvPr>
            <p:ph sz="quarter" idx="1"/>
          </p:nvPr>
        </p:nvSpPr>
        <p:spPr/>
        <p:txBody>
          <a:bodyPr/>
          <a:lstStyle/>
          <a:p>
            <a:r>
              <a:rPr lang="en-US" sz="2400" dirty="0"/>
              <a:t>Computes hash using </a:t>
            </a:r>
            <a:r>
              <a:rPr lang="en-US" sz="2400" dirty="0" err="1"/>
              <a:t>key.hashCode</a:t>
            </a:r>
            <a:r>
              <a:rPr lang="en-US" sz="2400" dirty="0"/>
              <a:t>()</a:t>
            </a:r>
          </a:p>
          <a:p>
            <a:pPr lvl="1"/>
            <a:r>
              <a:rPr lang="en-US" sz="2400" dirty="0"/>
              <a:t>No duplicate keys</a:t>
            </a:r>
          </a:p>
          <a:p>
            <a:r>
              <a:rPr lang="en-US" sz="2400" dirty="0"/>
              <a:t>Uses chaining to handle collisions</a:t>
            </a:r>
          </a:p>
          <a:p>
            <a:r>
              <a:rPr lang="en-US" sz="2400" dirty="0"/>
              <a:t>Default load factor is .75</a:t>
            </a:r>
          </a:p>
          <a:p>
            <a:r>
              <a:rPr lang="en-US" sz="2400" dirty="0"/>
              <a:t>Java 8 attempts to mitigate worst-case performance by switching to a BST-based chaining!</a:t>
            </a:r>
          </a:p>
        </p:txBody>
      </p:sp>
      <p:sp>
        <p:nvSpPr>
          <p:cNvPr id="3" name="Slide Number Placeholder 2"/>
          <p:cNvSpPr>
            <a:spLocks noGrp="1"/>
          </p:cNvSpPr>
          <p:nvPr>
            <p:ph type="sldNum" sz="quarter" idx="12"/>
          </p:nvPr>
        </p:nvSpPr>
        <p:spPr/>
        <p:txBody>
          <a:bodyPr>
            <a:normAutofit fontScale="85000" lnSpcReduction="20000"/>
          </a:bodyPr>
          <a:lstStyle/>
          <a:p>
            <a:pPr>
              <a:defRPr/>
            </a:pPr>
            <a:fld id="{BDD0A59F-0B18-423F-A6F2-5852E47C3441}" type="slidenum">
              <a:rPr lang="en-US" smtClean="0"/>
              <a:pPr>
                <a:defRPr/>
              </a:pPr>
              <a:t>45</a:t>
            </a:fld>
            <a:endParaRPr lang="en-US" dirty="0"/>
          </a:p>
        </p:txBody>
      </p:sp>
    </p:spTree>
    <p:extLst>
      <p:ext uri="{BB962C8B-B14F-4D97-AF65-F5344CB8AC3E}">
        <p14:creationId xmlns:p14="http://schemas.microsoft.com/office/powerpoint/2010/main" val="450031625"/>
      </p:ext>
    </p:extLst>
  </p:cSld>
  <p:clrMapOvr>
    <a:masterClrMapping/>
  </p:clrMapOvr>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3600" dirty="0">
                <a:solidFill>
                  <a:srgbClr val="C00000"/>
                </a:solidFill>
              </a:rPr>
              <a:t>Hash Maps in the Real World</a:t>
            </a:r>
          </a:p>
        </p:txBody>
      </p:sp>
      <p:sp>
        <p:nvSpPr>
          <p:cNvPr id="4" name="Content Placeholder 3"/>
          <p:cNvSpPr>
            <a:spLocks noGrp="1"/>
          </p:cNvSpPr>
          <p:nvPr>
            <p:ph sz="quarter" idx="1"/>
          </p:nvPr>
        </p:nvSpPr>
        <p:spPr>
          <a:xfrm>
            <a:off x="612648" y="1600200"/>
            <a:ext cx="8302752" cy="4495800"/>
          </a:xfrm>
        </p:spPr>
        <p:txBody>
          <a:bodyPr/>
          <a:lstStyle/>
          <a:p>
            <a:r>
              <a:rPr lang="en-US" sz="2400" dirty="0"/>
              <a:t>Network switches</a:t>
            </a:r>
          </a:p>
          <a:p>
            <a:r>
              <a:rPr lang="en-US" sz="2400" dirty="0"/>
              <a:t>Distributed storage</a:t>
            </a:r>
          </a:p>
          <a:p>
            <a:r>
              <a:rPr lang="en-US" sz="2400" dirty="0"/>
              <a:t>Database indexing</a:t>
            </a:r>
          </a:p>
          <a:p>
            <a:r>
              <a:rPr lang="en-US" sz="2400" dirty="0"/>
              <a:t>Heaps with the ability to change a priority</a:t>
            </a:r>
          </a:p>
          <a:p>
            <a:r>
              <a:rPr lang="en-US" sz="2400" dirty="0"/>
              <a:t>Index lookup (e.g. Dijkstra's shortest-path algorithm)</a:t>
            </a:r>
          </a:p>
          <a:p>
            <a:r>
              <a:rPr lang="en-US" sz="2400" dirty="0"/>
              <a:t>Useful in lots of applications</a:t>
            </a:r>
            <a:r>
              <a:rPr lang="mr-IN" sz="2400" dirty="0"/>
              <a:t>…</a:t>
            </a:r>
            <a:endParaRPr lang="en-US" sz="2400" dirty="0"/>
          </a:p>
        </p:txBody>
      </p:sp>
      <p:sp>
        <p:nvSpPr>
          <p:cNvPr id="3" name="Slide Number Placeholder 2"/>
          <p:cNvSpPr>
            <a:spLocks noGrp="1"/>
          </p:cNvSpPr>
          <p:nvPr>
            <p:ph type="sldNum" sz="quarter" idx="12"/>
          </p:nvPr>
        </p:nvSpPr>
        <p:spPr/>
        <p:txBody>
          <a:bodyPr>
            <a:normAutofit fontScale="85000" lnSpcReduction="20000"/>
          </a:bodyPr>
          <a:lstStyle/>
          <a:p>
            <a:pPr>
              <a:defRPr/>
            </a:pPr>
            <a:fld id="{BDD0A59F-0B18-423F-A6F2-5852E47C3441}" type="slidenum">
              <a:rPr lang="en-US" smtClean="0"/>
              <a:pPr>
                <a:defRPr/>
              </a:pPr>
              <a:t>46</a:t>
            </a:fld>
            <a:endParaRPr lang="en-US" dirty="0"/>
          </a:p>
        </p:txBody>
      </p:sp>
    </p:spTree>
    <p:extLst>
      <p:ext uri="{BB962C8B-B14F-4D97-AF65-F5344CB8AC3E}">
        <p14:creationId xmlns:p14="http://schemas.microsoft.com/office/powerpoint/2010/main" val="524102504"/>
      </p:ext>
    </p:extLst>
  </p:cSld>
  <p:clrMapOvr>
    <a:masterClrMapping/>
  </p:clrMapOvr>
</p:sld>
</file>

<file path=ppt/slides/slide47.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EAD9339-A753-F742-BFCC-8E0E4B750042}"/>
              </a:ext>
            </a:extLst>
          </p:cNvPr>
          <p:cNvSpPr>
            <a:spLocks noGrp="1"/>
          </p:cNvSpPr>
          <p:nvPr>
            <p:ph type="title"/>
          </p:nvPr>
        </p:nvSpPr>
        <p:spPr/>
        <p:txBody>
          <a:bodyPr/>
          <a:lstStyle/>
          <a:p>
            <a:r>
              <a:rPr lang="en-US" sz="3200" dirty="0">
                <a:solidFill>
                  <a:srgbClr val="C00000"/>
                </a:solidFill>
              </a:rPr>
              <a:t>Appendix: Applications</a:t>
            </a:r>
          </a:p>
        </p:txBody>
      </p:sp>
      <p:sp>
        <p:nvSpPr>
          <p:cNvPr id="3" name="Content Placeholder 2">
            <a:extLst>
              <a:ext uri="{FF2B5EF4-FFF2-40B4-BE49-F238E27FC236}">
                <a16:creationId xmlns:a16="http://schemas.microsoft.com/office/drawing/2014/main" id="{E01180CE-A30A-3F42-BDEE-9DFFA69578AB}"/>
              </a:ext>
            </a:extLst>
          </p:cNvPr>
          <p:cNvSpPr>
            <a:spLocks noGrp="1"/>
          </p:cNvSpPr>
          <p:nvPr>
            <p:ph sz="quarter" idx="1"/>
          </p:nvPr>
        </p:nvSpPr>
        <p:spPr/>
        <p:txBody>
          <a:bodyPr/>
          <a:lstStyle/>
          <a:p>
            <a:r>
              <a:rPr lang="en-US" sz="2400" dirty="0"/>
              <a:t>Error Detection</a:t>
            </a:r>
          </a:p>
          <a:p>
            <a:r>
              <a:rPr lang="en-US" sz="2400" dirty="0"/>
              <a:t>Integrity</a:t>
            </a:r>
          </a:p>
          <a:p>
            <a:r>
              <a:rPr lang="en-US" sz="2400" dirty="0"/>
              <a:t>Password Storage</a:t>
            </a:r>
          </a:p>
          <a:p>
            <a:endParaRPr lang="en-US" sz="2400" dirty="0"/>
          </a:p>
          <a:p>
            <a:pPr marL="0" indent="0">
              <a:buNone/>
            </a:pPr>
            <a:endParaRPr lang="en-US" sz="2400" dirty="0"/>
          </a:p>
          <a:p>
            <a:pPr marL="0" indent="0">
              <a:buNone/>
            </a:pPr>
            <a:r>
              <a:rPr lang="en-US" sz="2400" i="1" dirty="0"/>
              <a:t>For the curious!</a:t>
            </a:r>
          </a:p>
        </p:txBody>
      </p:sp>
      <p:sp>
        <p:nvSpPr>
          <p:cNvPr id="4" name="Slide Number Placeholder 3">
            <a:extLst>
              <a:ext uri="{FF2B5EF4-FFF2-40B4-BE49-F238E27FC236}">
                <a16:creationId xmlns:a16="http://schemas.microsoft.com/office/drawing/2014/main" id="{615B18EA-0B34-8B42-A8D2-65E0ACCF6A71}"/>
              </a:ext>
            </a:extLst>
          </p:cNvPr>
          <p:cNvSpPr>
            <a:spLocks noGrp="1"/>
          </p:cNvSpPr>
          <p:nvPr>
            <p:ph type="sldNum" sz="quarter" idx="12"/>
          </p:nvPr>
        </p:nvSpPr>
        <p:spPr/>
        <p:txBody>
          <a:bodyPr>
            <a:normAutofit fontScale="85000" lnSpcReduction="20000"/>
          </a:bodyPr>
          <a:lstStyle/>
          <a:p>
            <a:pPr>
              <a:defRPr/>
            </a:pPr>
            <a:fld id="{C8368C94-F10D-4FE3-9244-F21A09968782}" type="slidenum">
              <a:rPr lang="en-US" smtClean="0"/>
              <a:pPr>
                <a:defRPr/>
              </a:pPr>
              <a:t>47</a:t>
            </a:fld>
            <a:endParaRPr lang="en-US" dirty="0"/>
          </a:p>
        </p:txBody>
      </p:sp>
    </p:spTree>
    <p:extLst>
      <p:ext uri="{BB962C8B-B14F-4D97-AF65-F5344CB8AC3E}">
        <p14:creationId xmlns:p14="http://schemas.microsoft.com/office/powerpoint/2010/main" val="1201807577"/>
      </p:ext>
    </p:extLst>
  </p:cSld>
  <p:clrMapOvr>
    <a:masterClrMapping/>
  </p:clrMapOvr>
</p:sld>
</file>

<file path=ppt/slides/slide48.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3600" dirty="0">
                <a:solidFill>
                  <a:srgbClr val="C00000"/>
                </a:solidFill>
              </a:rPr>
              <a:t>Application: Integrity</a:t>
            </a:r>
          </a:p>
        </p:txBody>
      </p:sp>
      <p:pic>
        <p:nvPicPr>
          <p:cNvPr id="5" name="Content Placeholder 4"/>
          <p:cNvPicPr>
            <a:picLocks noGrp="1" noChangeAspect="1"/>
          </p:cNvPicPr>
          <p:nvPr>
            <p:ph sz="half" idx="1"/>
          </p:nvPr>
        </p:nvPicPr>
        <p:blipFill>
          <a:blip r:embed="rId2">
            <a:extLst>
              <a:ext uri="{28A0092B-C50C-407E-A947-70E740481C1C}">
                <a14:useLocalDpi xmlns:a14="http://schemas.microsoft.com/office/drawing/2010/main" val="0"/>
              </a:ext>
            </a:extLst>
          </a:blip>
          <a:stretch>
            <a:fillRect/>
          </a:stretch>
        </p:blipFill>
        <p:spPr>
          <a:xfrm>
            <a:off x="679023" y="2283206"/>
            <a:ext cx="3664377" cy="3050794"/>
          </a:xfrm>
        </p:spPr>
      </p:pic>
      <p:sp>
        <p:nvSpPr>
          <p:cNvPr id="6" name="Content Placeholder 5"/>
          <p:cNvSpPr>
            <a:spLocks noGrp="1"/>
          </p:cNvSpPr>
          <p:nvPr>
            <p:ph sz="quarter" idx="2"/>
          </p:nvPr>
        </p:nvSpPr>
        <p:spPr>
          <a:xfrm>
            <a:off x="4844900" y="2057400"/>
            <a:ext cx="4070499" cy="4104166"/>
          </a:xfrm>
        </p:spPr>
        <p:txBody>
          <a:bodyPr/>
          <a:lstStyle/>
          <a:p>
            <a:r>
              <a:rPr lang="en-US" sz="2400" dirty="0"/>
              <a:t>Hash functions are used to "sign" messages</a:t>
            </a:r>
          </a:p>
          <a:p>
            <a:r>
              <a:rPr lang="en-US" sz="2400" dirty="0"/>
              <a:t>Provides integrity guarantees in presence of an active adversary</a:t>
            </a:r>
          </a:p>
          <a:p>
            <a:r>
              <a:rPr lang="en-US" sz="2400" dirty="0"/>
              <a:t>Principals share some secret </a:t>
            </a:r>
            <a:r>
              <a:rPr lang="en-US" sz="2400" dirty="0" err="1"/>
              <a:t>sk</a:t>
            </a:r>
            <a:endParaRPr lang="en-US" sz="2400" dirty="0"/>
          </a:p>
          <a:p>
            <a:r>
              <a:rPr lang="en-US" sz="2400" dirty="0"/>
              <a:t>Send (m, h(</a:t>
            </a:r>
            <a:r>
              <a:rPr lang="en-US" sz="2400" dirty="0" err="1"/>
              <a:t>m,sk</a:t>
            </a:r>
            <a:r>
              <a:rPr lang="en-US" sz="2400" dirty="0"/>
              <a:t>))</a:t>
            </a:r>
          </a:p>
        </p:txBody>
      </p:sp>
      <p:pic>
        <p:nvPicPr>
          <p:cNvPr id="7" name="Picture 6"/>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438400" y="4800600"/>
            <a:ext cx="1823590" cy="533400"/>
          </a:xfrm>
          <a:prstGeom prst="rect">
            <a:avLst/>
          </a:prstGeom>
        </p:spPr>
      </p:pic>
    </p:spTree>
    <p:extLst>
      <p:ext uri="{BB962C8B-B14F-4D97-AF65-F5344CB8AC3E}">
        <p14:creationId xmlns:p14="http://schemas.microsoft.com/office/powerpoint/2010/main" val="203042009"/>
      </p:ext>
    </p:extLst>
  </p:cSld>
  <p:clrMapOvr>
    <a:masterClrMapping/>
  </p:clrMapOvr>
</p:sld>
</file>

<file path=ppt/theme/_rels/theme1.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image" Target="../media/image1.jpeg"/></Relationships>
</file>

<file path=ppt/theme/theme1.xml><?xml version="1.0" encoding="utf-8"?>
<a:theme xmlns:a="http://schemas.openxmlformats.org/drawingml/2006/main" name="Median">
  <a:themeElements>
    <a:clrScheme name="Median">
      <a:dk1>
        <a:sysClr val="windowText" lastClr="000000"/>
      </a:dk1>
      <a:lt1>
        <a:sysClr val="window" lastClr="FFFFFF"/>
      </a:lt1>
      <a:dk2>
        <a:srgbClr val="775F55"/>
      </a:dk2>
      <a:lt2>
        <a:srgbClr val="EBDDC3"/>
      </a:lt2>
      <a:accent1>
        <a:srgbClr val="94B6D2"/>
      </a:accent1>
      <a:accent2>
        <a:srgbClr val="DD8047"/>
      </a:accent2>
      <a:accent3>
        <a:srgbClr val="A5AB81"/>
      </a:accent3>
      <a:accent4>
        <a:srgbClr val="D8B25C"/>
      </a:accent4>
      <a:accent5>
        <a:srgbClr val="7BA79D"/>
      </a:accent5>
      <a:accent6>
        <a:srgbClr val="968C8C"/>
      </a:accent6>
      <a:hlink>
        <a:srgbClr val="F7B615"/>
      </a:hlink>
      <a:folHlink>
        <a:srgbClr val="704404"/>
      </a:folHlink>
    </a:clrScheme>
    <a:fontScheme name="Median">
      <a:majorFont>
        <a:latin typeface="Tw Cen MT"/>
        <a:ea typeface=""/>
        <a:cs typeface=""/>
        <a:font script="Grek" typeface="Calibri"/>
        <a:font script="Cyrl" typeface="Calibri"/>
        <a:font script="Jpan" typeface="HGPｺﾞｼｯｸE"/>
        <a:font script="Hang" typeface="HY얕은샘물M"/>
        <a:font script="Hans" typeface="华文仿宋"/>
        <a:font script="Hant" typeface="微軟正黑體"/>
        <a:font script="Arab" typeface="Arial"/>
        <a:font script="Hebr" typeface="Levenim MT"/>
        <a:font script="Thai" typeface="Frees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majorFont>
      <a:minorFont>
        <a:latin typeface="Tw Cen MT"/>
        <a:ea typeface=""/>
        <a:cs typeface=""/>
        <a:font script="Grek" typeface="Calibri"/>
        <a:font script="Cyrl" typeface="Calibri"/>
        <a:font script="Jpan" typeface="HGPｺﾞｼｯｸE"/>
        <a:font script="Hang" typeface="HY얕은샘물M"/>
        <a:font script="Hans" typeface="华文仿宋"/>
        <a:font script="Hant" typeface="微軟正黑體"/>
        <a:font script="Arab" typeface="Arial"/>
        <a:font script="Hebr" typeface="Levenim MT"/>
        <a:font script="Thai" typeface="Frees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minorFont>
    </a:fontScheme>
    <a:fmtScheme name="Median">
      <a:fillStyleLst>
        <a:solidFill>
          <a:schemeClr val="phClr"/>
        </a:solidFill>
        <a:solidFill>
          <a:schemeClr val="phClr">
            <a:tint val="50000"/>
          </a:schemeClr>
        </a:solidFill>
        <a:solidFill>
          <a:schemeClr val="phClr"/>
        </a:solidFill>
      </a:fillStyleLst>
      <a:lnStyleLst>
        <a:ln w="10000" cap="flat" cmpd="sng" algn="ctr">
          <a:solidFill>
            <a:schemeClr val="phClr"/>
          </a:solidFill>
          <a:prstDash val="solid"/>
        </a:ln>
        <a:ln w="19050" cap="flat" cmpd="sng" algn="ctr">
          <a:solidFill>
            <a:schemeClr val="phClr"/>
          </a:solidFill>
          <a:prstDash val="solid"/>
        </a:ln>
        <a:ln w="47625" cap="flat" cmpd="dbl" algn="ctr">
          <a:solidFill>
            <a:schemeClr val="phClr"/>
          </a:solidFill>
          <a:prstDash val="solid"/>
        </a:ln>
      </a:lnStyleLst>
      <a:effectStyleLst>
        <a:effectStyle>
          <a:effectLst>
            <a:outerShdw blurRad="38100" dist="30000" dir="5400000" rotWithShape="0">
              <a:srgbClr val="000000">
                <a:alpha val="45000"/>
              </a:srgbClr>
            </a:outerShdw>
          </a:effectLst>
        </a:effectStyle>
        <a:effectStyle>
          <a:effectLst>
            <a:outerShdw blurRad="38100" dist="30000" dir="5400000" rotWithShape="0">
              <a:srgbClr val="000000">
                <a:alpha val="45000"/>
              </a:srgbClr>
            </a:outerShdw>
          </a:effectLst>
        </a:effectStyle>
        <a:effectStyle>
          <a:effectLst>
            <a:outerShdw blurRad="38100" dist="25400" dir="5400000" rotWithShape="0">
              <a:srgbClr val="000000">
                <a:alpha val="35000"/>
              </a:srgbClr>
            </a:outerShdw>
          </a:effectLst>
          <a:scene3d>
            <a:camera prst="isometricTopDown" fov="0">
              <a:rot lat="0" lon="0" rev="0"/>
            </a:camera>
            <a:lightRig rig="balanced" dir="t">
              <a:rot lat="0" lon="0" rev="13800000"/>
            </a:lightRig>
          </a:scene3d>
          <a:sp3d extrusionH="12700" prstMaterial="plastic">
            <a:bevelT w="38100" h="25400" prst="softRound"/>
            <a:contourClr>
              <a:schemeClr val="phClr"/>
            </a:contourClr>
          </a:sp3d>
        </a:effectStyle>
      </a:effectStyleLst>
      <a:bgFillStyleLst>
        <a:solidFill>
          <a:schemeClr val="phClr"/>
        </a:solidFill>
        <a:blipFill>
          <a:blip xmlns:r="http://schemas.openxmlformats.org/officeDocument/2006/relationships" r:embed="rId1">
            <a:duotone>
              <a:schemeClr val="phClr">
                <a:shade val="90000"/>
                <a:satMod val="140000"/>
              </a:schemeClr>
              <a:schemeClr val="phClr">
                <a:satMod val="120000"/>
              </a:schemeClr>
            </a:duotone>
          </a:blip>
          <a:tile tx="0" ty="0" sx="100000" sy="100000" flip="none" algn="tl"/>
        </a:blipFill>
        <a:blipFill>
          <a:blip xmlns:r="http://schemas.openxmlformats.org/officeDocument/2006/relationships" r:embed="rId2">
            <a:duotone>
              <a:schemeClr val="phClr">
                <a:shade val="90000"/>
                <a:satMod val="140000"/>
              </a:schemeClr>
              <a:schemeClr val="phClr">
                <a:satMod val="120000"/>
              </a:schemeClr>
            </a:duotone>
          </a:blip>
          <a:tile tx="0" ty="0" sx="100000" sy="100000" flip="none" algn="tl"/>
        </a:blip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Override1.xml><?xml version="1.0" encoding="utf-8"?>
<a:themeOverride xmlns:a="http://schemas.openxmlformats.org/drawingml/2006/main">
  <a:clrScheme name="Median">
    <a:dk1>
      <a:sysClr val="windowText" lastClr="000000"/>
    </a:dk1>
    <a:lt1>
      <a:sysClr val="window" lastClr="FFFFFF"/>
    </a:lt1>
    <a:dk2>
      <a:srgbClr val="775F55"/>
    </a:dk2>
    <a:lt2>
      <a:srgbClr val="EBDDC3"/>
    </a:lt2>
    <a:accent1>
      <a:srgbClr val="94B6D2"/>
    </a:accent1>
    <a:accent2>
      <a:srgbClr val="DD8047"/>
    </a:accent2>
    <a:accent3>
      <a:srgbClr val="A5AB81"/>
    </a:accent3>
    <a:accent4>
      <a:srgbClr val="D8B25C"/>
    </a:accent4>
    <a:accent5>
      <a:srgbClr val="7BA79D"/>
    </a:accent5>
    <a:accent6>
      <a:srgbClr val="968C8C"/>
    </a:accent6>
    <a:hlink>
      <a:srgbClr val="F7B615"/>
    </a:hlink>
    <a:folHlink>
      <a:srgbClr val="704404"/>
    </a:folHlink>
  </a:clrScheme>
</a:themeOverride>
</file>

<file path=docProps/app.xml><?xml version="1.0" encoding="utf-8"?>
<Properties xmlns="http://schemas.openxmlformats.org/officeDocument/2006/extended-properties" xmlns:vt="http://schemas.openxmlformats.org/officeDocument/2006/docPropsVTypes">
  <Template>Median</Template>
  <TotalTime>17998</TotalTime>
  <Pages>0</Pages>
  <Words>4003</Words>
  <Characters>0</Characters>
  <Application>Microsoft Macintosh PowerPoint</Application>
  <PresentationFormat>On-screen Show (4:3)</PresentationFormat>
  <Lines>0</Lines>
  <Paragraphs>989</Paragraphs>
  <Slides>48</Slides>
  <Notes>31</Notes>
  <HiddenSlides>2</HiddenSlides>
  <MMClips>0</MMClips>
  <ScaleCrop>false</ScaleCrop>
  <HeadingPairs>
    <vt:vector size="6" baseType="variant">
      <vt:variant>
        <vt:lpstr>Fonts Used</vt:lpstr>
      </vt:variant>
      <vt:variant>
        <vt:i4>12</vt:i4>
      </vt:variant>
      <vt:variant>
        <vt:lpstr>Theme</vt:lpstr>
      </vt:variant>
      <vt:variant>
        <vt:i4>1</vt:i4>
      </vt:variant>
      <vt:variant>
        <vt:lpstr>Slide Titles</vt:lpstr>
      </vt:variant>
      <vt:variant>
        <vt:i4>48</vt:i4>
      </vt:variant>
    </vt:vector>
  </HeadingPairs>
  <TitlesOfParts>
    <vt:vector size="61" baseType="lpstr">
      <vt:lpstr>ヒラギノ明朝 ProN W3</vt:lpstr>
      <vt:lpstr>ヒラギノ角ゴ ProN W3</vt:lpstr>
      <vt:lpstr>Arial</vt:lpstr>
      <vt:lpstr>Calibri</vt:lpstr>
      <vt:lpstr>Cambria Math</vt:lpstr>
      <vt:lpstr>Consolas</vt:lpstr>
      <vt:lpstr>Courier New</vt:lpstr>
      <vt:lpstr>Mangal</vt:lpstr>
      <vt:lpstr>Times New Roman</vt:lpstr>
      <vt:lpstr>Tw Cen MT</vt:lpstr>
      <vt:lpstr>Wingdings</vt:lpstr>
      <vt:lpstr>Wingdings 2</vt:lpstr>
      <vt:lpstr>Median</vt:lpstr>
      <vt:lpstr>Hashing</vt:lpstr>
      <vt:lpstr>Announcements</vt:lpstr>
      <vt:lpstr>Material in for Hashing</vt:lpstr>
      <vt:lpstr>Ideal Data Structure </vt:lpstr>
      <vt:lpstr>New Data Structure</vt:lpstr>
      <vt:lpstr>Notion of hashing</vt:lpstr>
      <vt:lpstr>Application: Password Storage</vt:lpstr>
      <vt:lpstr>Hashing history</vt:lpstr>
      <vt:lpstr>Intuition behind a Hash Set</vt:lpstr>
      <vt:lpstr>What could go wrong?</vt:lpstr>
      <vt:lpstr>Hash Function</vt:lpstr>
      <vt:lpstr>Example: hashCode()</vt:lpstr>
      <vt:lpstr>Can we have perfect hash functions?</vt:lpstr>
      <vt:lpstr>Collision Resolution</vt:lpstr>
      <vt:lpstr>Chaining (1)</vt:lpstr>
      <vt:lpstr>Chaining (2)</vt:lpstr>
      <vt:lpstr>Chaining (3)</vt:lpstr>
      <vt:lpstr>Chaining in Action</vt:lpstr>
      <vt:lpstr>Open Addressing (1)</vt:lpstr>
      <vt:lpstr>Open Addressing (2)</vt:lpstr>
      <vt:lpstr>Open Addressing (3)</vt:lpstr>
      <vt:lpstr>Deletion Problem w/Open Addressing</vt:lpstr>
      <vt:lpstr>Deletion Solution for Open Addressing</vt:lpstr>
      <vt:lpstr>Different probing strategies</vt:lpstr>
      <vt:lpstr>Linear Probing in Action</vt:lpstr>
      <vt:lpstr>Quadratic Probing in Action</vt:lpstr>
      <vt:lpstr>In Java, functions hashCode and equals</vt:lpstr>
      <vt:lpstr>In Java, functions hashCode and equals</vt:lpstr>
      <vt:lpstr>In Java, functions hashCode and equals</vt:lpstr>
      <vt:lpstr>In Java, functions hashCode and equals</vt:lpstr>
      <vt:lpstr>Load Factor</vt:lpstr>
      <vt:lpstr>Chaining: Worst case time O(n)</vt:lpstr>
      <vt:lpstr>Linear probing: Worst case time O(n)</vt:lpstr>
      <vt:lpstr>Chaining: Expected time if load factor small: O(1)</vt:lpstr>
      <vt:lpstr>Chaining: Expected time if load factor small: O(1)</vt:lpstr>
      <vt:lpstr>Chaining: Expected time if load factor small: O(1)</vt:lpstr>
      <vt:lpstr>Chaining: Expected time if load factor small: O(1)</vt:lpstr>
      <vt:lpstr>Linear probing: Expected time, small load factor: O(1)</vt:lpstr>
      <vt:lpstr>Resizing</vt:lpstr>
      <vt:lpstr>Resizing</vt:lpstr>
      <vt:lpstr>Resizing takes constant amortized time</vt:lpstr>
      <vt:lpstr>Amortizing the cost of resizing</vt:lpstr>
      <vt:lpstr>Collision Resolution Summary</vt:lpstr>
      <vt:lpstr>Application: Hash Map</vt:lpstr>
      <vt:lpstr>HashMap in Java</vt:lpstr>
      <vt:lpstr>Hash Maps in the Real World</vt:lpstr>
      <vt:lpstr>Appendix: Applications</vt:lpstr>
      <vt:lpstr>Application: Integrity</vt:lpstr>
    </vt:vector>
  </TitlesOfParts>
  <LinksUpToDate>false</LinksUpToDate>
  <SharedDoc>false</SharedDoc>
  <HyperlinksChanged>false</HyperlinksChanged>
  <AppVersion>16.0016</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Priority Queue</dc:title>
  <dc:creator>Dexter Kozen</dc:creator>
  <cp:lastModifiedBy>David Joseph Gries</cp:lastModifiedBy>
  <cp:revision>502</cp:revision>
  <cp:lastPrinted>2019-04-15T17:40:12Z</cp:lastPrinted>
  <dcterms:modified xsi:type="dcterms:W3CDTF">2019-04-18T14:26:50Z</dcterms:modified>
</cp:coreProperties>
</file>